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xlsx" ContentType="application/vnd.openxmlformats-officedocument.spreadsheetml.sheet"/>
  <Default Extension="jpg" ContentType="image/jp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2.xml" ContentType="application/vnd.openxmlformats-officedocument.presentationml.notesSlide+xml"/>
  <Override PartName="/ppt/charts/chart2.xml" ContentType="application/vnd.openxmlformats-officedocument.drawingml.chart+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9.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0.xml" ContentType="application/vnd.openxmlformats-officedocument.presentationml.notesSlide+xml"/>
  <Override PartName="/ppt/charts/chart10.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1.xml" ContentType="application/vnd.openxmlformats-officedocument.presentationml.notesSlide+xml"/>
  <Override PartName="/ppt/charts/chart11.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12.xml" ContentType="application/vnd.openxmlformats-officedocument.drawingml.chart+xml"/>
  <Override PartName="/ppt/theme/themeOverride3.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charts/chart13.xml" ContentType="application/vnd.openxmlformats-officedocument.drawingml.chart+xml"/>
  <Override PartName="/ppt/theme/themeOverride4.xml" ContentType="application/vnd.openxmlformats-officedocument.themeOverr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rts/chart14.xml" ContentType="application/vnd.openxmlformats-officedocument.drawingml.chart+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media/image107.jpg" ContentType="image/jpeg"/>
  <Override PartName="/ppt/media/image108.jpg" ContentType="image/jpeg"/>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charts/chart15.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5.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1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86.xml" ContentType="application/vnd.openxmlformats-officedocument.presentationml.notesSlide+xml"/>
  <Override PartName="/ppt/charts/chart17.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6.xml" ContentType="application/vnd.openxmlformats-officedocument.themeOverr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charts/chart18.xml" ContentType="application/vnd.openxmlformats-officedocument.drawingml.chart+xml"/>
  <Override PartName="/ppt/theme/themeOverride7.xml" ContentType="application/vnd.openxmlformats-officedocument.themeOverr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charts/chart19.xml" ContentType="application/vnd.openxmlformats-officedocument.drawingml.chart+xml"/>
  <Override PartName="/ppt/charts/chart20.xml" ContentType="application/vnd.openxmlformats-officedocument.drawingml.chart+xml"/>
  <Override PartName="/ppt/notesSlides/notesSlide108.xml" ContentType="application/vnd.openxmlformats-officedocument.presentationml.notesSlide+xml"/>
  <Override PartName="/ppt/charts/chart21.xml" ContentType="application/vnd.openxmlformats-officedocument.drawingml.chart+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charts/chart22.xml" ContentType="application/vnd.openxmlformats-officedocument.drawingml.chart+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charts/chart23.xml" ContentType="application/vnd.openxmlformats-officedocument.drawingml.chart+xml"/>
  <Override PartName="/ppt/charts/style7.xml" ContentType="application/vnd.ms-office.chartstyle+xml"/>
  <Override PartName="/ppt/charts/colors7.xml" ContentType="application/vnd.ms-office.chartcolorstyle+xml"/>
  <Override PartName="/ppt/charts/chart24.xml" ContentType="application/vnd.openxmlformats-officedocument.drawingml.chart+xml"/>
  <Override PartName="/ppt/charts/style8.xml" ContentType="application/vnd.ms-office.chartstyle+xml"/>
  <Override PartName="/ppt/charts/colors8.xml" ContentType="application/vnd.ms-office.chartcolorstyl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14"/>
  </p:notesMasterIdLst>
  <p:sldIdLst>
    <p:sldId id="257" r:id="rId2"/>
    <p:sldId id="380" r:id="rId3"/>
    <p:sldId id="381" r:id="rId4"/>
    <p:sldId id="286" r:id="rId5"/>
    <p:sldId id="293" r:id="rId6"/>
    <p:sldId id="263" r:id="rId7"/>
    <p:sldId id="262" r:id="rId8"/>
    <p:sldId id="301" r:id="rId9"/>
    <p:sldId id="372" r:id="rId10"/>
    <p:sldId id="340" r:id="rId11"/>
    <p:sldId id="374" r:id="rId12"/>
    <p:sldId id="355" r:id="rId13"/>
    <p:sldId id="375" r:id="rId14"/>
    <p:sldId id="339" r:id="rId15"/>
    <p:sldId id="373" r:id="rId16"/>
    <p:sldId id="378" r:id="rId17"/>
    <p:sldId id="308" r:id="rId18"/>
    <p:sldId id="310" r:id="rId19"/>
    <p:sldId id="312" r:id="rId20"/>
    <p:sldId id="314" r:id="rId21"/>
    <p:sldId id="316" r:id="rId22"/>
    <p:sldId id="325" r:id="rId23"/>
    <p:sldId id="341" r:id="rId24"/>
    <p:sldId id="320" r:id="rId25"/>
    <p:sldId id="318" r:id="rId26"/>
    <p:sldId id="342" r:id="rId27"/>
    <p:sldId id="379" r:id="rId28"/>
    <p:sldId id="343" r:id="rId29"/>
    <p:sldId id="345" r:id="rId30"/>
    <p:sldId id="346" r:id="rId31"/>
    <p:sldId id="363" r:id="rId32"/>
    <p:sldId id="367" r:id="rId33"/>
    <p:sldId id="369" r:id="rId34"/>
    <p:sldId id="364" r:id="rId35"/>
    <p:sldId id="330" r:id="rId36"/>
    <p:sldId id="362" r:id="rId37"/>
    <p:sldId id="348" r:id="rId38"/>
    <p:sldId id="359" r:id="rId39"/>
    <p:sldId id="331" r:id="rId40"/>
    <p:sldId id="358" r:id="rId41"/>
    <p:sldId id="360" r:id="rId42"/>
    <p:sldId id="332" r:id="rId43"/>
    <p:sldId id="354" r:id="rId44"/>
    <p:sldId id="361" r:id="rId45"/>
    <p:sldId id="356" r:id="rId46"/>
    <p:sldId id="357" r:id="rId47"/>
    <p:sldId id="292" r:id="rId48"/>
    <p:sldId id="309" r:id="rId49"/>
    <p:sldId id="259" r:id="rId50"/>
    <p:sldId id="370" r:id="rId51"/>
    <p:sldId id="371" r:id="rId52"/>
    <p:sldId id="428" r:id="rId53"/>
    <p:sldId id="260" r:id="rId54"/>
    <p:sldId id="311" r:id="rId55"/>
    <p:sldId id="415" r:id="rId56"/>
    <p:sldId id="416" r:id="rId57"/>
    <p:sldId id="344" r:id="rId58"/>
    <p:sldId id="429" r:id="rId59"/>
    <p:sldId id="430" r:id="rId60"/>
    <p:sldId id="431" r:id="rId61"/>
    <p:sldId id="432" r:id="rId62"/>
    <p:sldId id="433" r:id="rId63"/>
    <p:sldId id="349" r:id="rId64"/>
    <p:sldId id="271" r:id="rId65"/>
    <p:sldId id="434" r:id="rId66"/>
    <p:sldId id="426" r:id="rId67"/>
    <p:sldId id="427" r:id="rId68"/>
    <p:sldId id="383" r:id="rId69"/>
    <p:sldId id="384" r:id="rId70"/>
    <p:sldId id="385" r:id="rId71"/>
    <p:sldId id="386" r:id="rId72"/>
    <p:sldId id="387" r:id="rId73"/>
    <p:sldId id="435" r:id="rId74"/>
    <p:sldId id="436" r:id="rId75"/>
    <p:sldId id="437" r:id="rId76"/>
    <p:sldId id="388" r:id="rId77"/>
    <p:sldId id="438" r:id="rId78"/>
    <p:sldId id="439" r:id="rId79"/>
    <p:sldId id="365" r:id="rId80"/>
    <p:sldId id="376" r:id="rId81"/>
    <p:sldId id="440" r:id="rId82"/>
    <p:sldId id="441" r:id="rId83"/>
    <p:sldId id="389" r:id="rId84"/>
    <p:sldId id="390" r:id="rId85"/>
    <p:sldId id="398" r:id="rId86"/>
    <p:sldId id="399" r:id="rId87"/>
    <p:sldId id="401" r:id="rId88"/>
    <p:sldId id="400" r:id="rId89"/>
    <p:sldId id="391" r:id="rId90"/>
    <p:sldId id="394" r:id="rId91"/>
    <p:sldId id="395" r:id="rId92"/>
    <p:sldId id="396" r:id="rId93"/>
    <p:sldId id="397" r:id="rId94"/>
    <p:sldId id="402" r:id="rId95"/>
    <p:sldId id="442" r:id="rId96"/>
    <p:sldId id="403" r:id="rId97"/>
    <p:sldId id="404" r:id="rId98"/>
    <p:sldId id="405" r:id="rId99"/>
    <p:sldId id="406" r:id="rId100"/>
    <p:sldId id="407" r:id="rId101"/>
    <p:sldId id="408" r:id="rId102"/>
    <p:sldId id="322" r:id="rId103"/>
    <p:sldId id="443" r:id="rId104"/>
    <p:sldId id="411" r:id="rId105"/>
    <p:sldId id="418" r:id="rId106"/>
    <p:sldId id="414" r:id="rId107"/>
    <p:sldId id="335" r:id="rId108"/>
    <p:sldId id="282" r:id="rId109"/>
    <p:sldId id="283" r:id="rId110"/>
    <p:sldId id="417" r:id="rId111"/>
    <p:sldId id="284" r:id="rId112"/>
    <p:sldId id="295" r:id="rId113"/>
    <p:sldId id="422" r:id="rId114"/>
    <p:sldId id="419" r:id="rId115"/>
    <p:sldId id="420" r:id="rId116"/>
    <p:sldId id="421" r:id="rId117"/>
    <p:sldId id="423" r:id="rId118"/>
    <p:sldId id="425" r:id="rId119"/>
    <p:sldId id="444" r:id="rId120"/>
    <p:sldId id="445" r:id="rId121"/>
    <p:sldId id="446" r:id="rId122"/>
    <p:sldId id="447" r:id="rId123"/>
    <p:sldId id="448" r:id="rId124"/>
    <p:sldId id="347" r:id="rId125"/>
    <p:sldId id="449" r:id="rId126"/>
    <p:sldId id="450" r:id="rId127"/>
    <p:sldId id="350" r:id="rId128"/>
    <p:sldId id="351" r:id="rId129"/>
    <p:sldId id="352" r:id="rId130"/>
    <p:sldId id="353" r:id="rId131"/>
    <p:sldId id="451" r:id="rId132"/>
    <p:sldId id="452" r:id="rId133"/>
    <p:sldId id="453" r:id="rId134"/>
    <p:sldId id="454" r:id="rId135"/>
    <p:sldId id="455" r:id="rId136"/>
    <p:sldId id="456" r:id="rId137"/>
    <p:sldId id="457" r:id="rId138"/>
    <p:sldId id="458" r:id="rId139"/>
    <p:sldId id="459" r:id="rId140"/>
    <p:sldId id="460" r:id="rId141"/>
    <p:sldId id="461" r:id="rId142"/>
    <p:sldId id="366" r:id="rId143"/>
    <p:sldId id="462" r:id="rId144"/>
    <p:sldId id="368" r:id="rId145"/>
    <p:sldId id="285" r:id="rId146"/>
    <p:sldId id="382" r:id="rId147"/>
    <p:sldId id="8339" r:id="rId148"/>
    <p:sldId id="830" r:id="rId149"/>
    <p:sldId id="8338" r:id="rId150"/>
    <p:sldId id="8340" r:id="rId151"/>
    <p:sldId id="8341" r:id="rId152"/>
    <p:sldId id="8342" r:id="rId153"/>
    <p:sldId id="8343" r:id="rId154"/>
    <p:sldId id="8344" r:id="rId155"/>
    <p:sldId id="8345" r:id="rId156"/>
    <p:sldId id="8346" r:id="rId157"/>
    <p:sldId id="8347" r:id="rId158"/>
    <p:sldId id="8348" r:id="rId159"/>
    <p:sldId id="8349" r:id="rId160"/>
    <p:sldId id="8350" r:id="rId161"/>
    <p:sldId id="8351" r:id="rId162"/>
    <p:sldId id="281" r:id="rId163"/>
    <p:sldId id="8352" r:id="rId164"/>
    <p:sldId id="8353" r:id="rId165"/>
    <p:sldId id="8354" r:id="rId166"/>
    <p:sldId id="261" r:id="rId167"/>
    <p:sldId id="8355" r:id="rId168"/>
    <p:sldId id="8356" r:id="rId169"/>
    <p:sldId id="273" r:id="rId170"/>
    <p:sldId id="268" r:id="rId171"/>
    <p:sldId id="277" r:id="rId172"/>
    <p:sldId id="1881838488" r:id="rId173"/>
    <p:sldId id="1881838489" r:id="rId174"/>
    <p:sldId id="1881838490" r:id="rId175"/>
    <p:sldId id="1881838491" r:id="rId176"/>
    <p:sldId id="272" r:id="rId177"/>
    <p:sldId id="280" r:id="rId178"/>
    <p:sldId id="1881838492" r:id="rId179"/>
    <p:sldId id="264" r:id="rId180"/>
    <p:sldId id="265" r:id="rId181"/>
    <p:sldId id="266" r:id="rId182"/>
    <p:sldId id="276" r:id="rId183"/>
    <p:sldId id="1881838493" r:id="rId184"/>
    <p:sldId id="1881838494" r:id="rId185"/>
    <p:sldId id="291" r:id="rId186"/>
    <p:sldId id="1881838495" r:id="rId187"/>
    <p:sldId id="1881838496" r:id="rId188"/>
    <p:sldId id="1881838497" r:id="rId189"/>
    <p:sldId id="258" r:id="rId190"/>
    <p:sldId id="1881838498" r:id="rId191"/>
    <p:sldId id="290" r:id="rId192"/>
    <p:sldId id="269" r:id="rId193"/>
    <p:sldId id="1881838499" r:id="rId194"/>
    <p:sldId id="1881838500" r:id="rId195"/>
    <p:sldId id="1881838501" r:id="rId196"/>
    <p:sldId id="1881838502" r:id="rId197"/>
    <p:sldId id="1881838503" r:id="rId198"/>
    <p:sldId id="298" r:id="rId199"/>
    <p:sldId id="1881838504" r:id="rId200"/>
    <p:sldId id="296" r:id="rId201"/>
    <p:sldId id="297" r:id="rId202"/>
    <p:sldId id="279" r:id="rId203"/>
    <p:sldId id="1881838505" r:id="rId204"/>
    <p:sldId id="278" r:id="rId205"/>
    <p:sldId id="1881838506" r:id="rId206"/>
    <p:sldId id="1881838507" r:id="rId207"/>
    <p:sldId id="287" r:id="rId208"/>
    <p:sldId id="1881838508" r:id="rId209"/>
    <p:sldId id="294" r:id="rId210"/>
    <p:sldId id="1881838509" r:id="rId211"/>
    <p:sldId id="1881838510" r:id="rId212"/>
    <p:sldId id="1881838511" r:id="rId213"/>
    <p:sldId id="1881838512" r:id="rId214"/>
    <p:sldId id="1881838513" r:id="rId215"/>
    <p:sldId id="1881838514" r:id="rId216"/>
    <p:sldId id="1881838515" r:id="rId217"/>
    <p:sldId id="1881838516" r:id="rId218"/>
    <p:sldId id="304" r:id="rId219"/>
    <p:sldId id="2022" r:id="rId220"/>
    <p:sldId id="1881838517" r:id="rId221"/>
    <p:sldId id="299" r:id="rId222"/>
    <p:sldId id="300" r:id="rId223"/>
    <p:sldId id="302" r:id="rId224"/>
    <p:sldId id="267" r:id="rId225"/>
    <p:sldId id="466" r:id="rId226"/>
    <p:sldId id="270" r:id="rId227"/>
    <p:sldId id="1881838518" r:id="rId228"/>
    <p:sldId id="1881838519" r:id="rId229"/>
    <p:sldId id="1881838520" r:id="rId230"/>
    <p:sldId id="1881838521" r:id="rId231"/>
    <p:sldId id="2019" r:id="rId232"/>
    <p:sldId id="2020" r:id="rId233"/>
    <p:sldId id="2021" r:id="rId234"/>
    <p:sldId id="1881838522" r:id="rId235"/>
    <p:sldId id="1881838523" r:id="rId236"/>
    <p:sldId id="2017" r:id="rId237"/>
    <p:sldId id="2018" r:id="rId238"/>
    <p:sldId id="1881838524" r:id="rId239"/>
    <p:sldId id="1881838525" r:id="rId240"/>
    <p:sldId id="1881838526" r:id="rId241"/>
    <p:sldId id="1881838527" r:id="rId242"/>
    <p:sldId id="1881838528" r:id="rId243"/>
    <p:sldId id="1881838529" r:id="rId244"/>
    <p:sldId id="1881838530" r:id="rId245"/>
    <p:sldId id="1881838531" r:id="rId246"/>
    <p:sldId id="1881838532" r:id="rId247"/>
    <p:sldId id="1881838533" r:id="rId248"/>
    <p:sldId id="1881838534" r:id="rId249"/>
    <p:sldId id="1881838535" r:id="rId250"/>
    <p:sldId id="1881838536" r:id="rId251"/>
    <p:sldId id="1881838537" r:id="rId252"/>
    <p:sldId id="1881838538" r:id="rId253"/>
    <p:sldId id="1881838539" r:id="rId254"/>
    <p:sldId id="1881838540" r:id="rId255"/>
    <p:sldId id="1881838541" r:id="rId256"/>
    <p:sldId id="1881838542" r:id="rId257"/>
    <p:sldId id="274" r:id="rId258"/>
    <p:sldId id="275" r:id="rId259"/>
    <p:sldId id="1881838543" r:id="rId260"/>
    <p:sldId id="1881838544" r:id="rId261"/>
    <p:sldId id="305" r:id="rId262"/>
    <p:sldId id="306" r:id="rId263"/>
    <p:sldId id="1881838545" r:id="rId264"/>
    <p:sldId id="1881838546" r:id="rId265"/>
    <p:sldId id="1881838547" r:id="rId266"/>
    <p:sldId id="1881838548" r:id="rId267"/>
    <p:sldId id="1881838549" r:id="rId268"/>
    <p:sldId id="1881838550" r:id="rId269"/>
    <p:sldId id="1881838551" r:id="rId270"/>
    <p:sldId id="288" r:id="rId271"/>
    <p:sldId id="289" r:id="rId272"/>
    <p:sldId id="1881838552" r:id="rId273"/>
    <p:sldId id="1881838553" r:id="rId274"/>
    <p:sldId id="1881838554" r:id="rId275"/>
    <p:sldId id="1881838555" r:id="rId276"/>
    <p:sldId id="1881838556" r:id="rId277"/>
    <p:sldId id="1881838557" r:id="rId278"/>
    <p:sldId id="307" r:id="rId279"/>
    <p:sldId id="1881838558" r:id="rId280"/>
    <p:sldId id="1881838559" r:id="rId281"/>
    <p:sldId id="1881838560" r:id="rId282"/>
    <p:sldId id="1881838561" r:id="rId283"/>
    <p:sldId id="1881838562" r:id="rId284"/>
    <p:sldId id="1881838563" r:id="rId285"/>
    <p:sldId id="1881838564" r:id="rId286"/>
    <p:sldId id="1881838565" r:id="rId287"/>
    <p:sldId id="1881838566" r:id="rId288"/>
    <p:sldId id="1881838567" r:id="rId289"/>
    <p:sldId id="1881838568" r:id="rId290"/>
    <p:sldId id="1881838569" r:id="rId291"/>
    <p:sldId id="1881838570" r:id="rId292"/>
    <p:sldId id="1881838571" r:id="rId293"/>
    <p:sldId id="1881838572" r:id="rId294"/>
    <p:sldId id="1881838573" r:id="rId295"/>
    <p:sldId id="1881838574" r:id="rId296"/>
    <p:sldId id="1881838575" r:id="rId297"/>
    <p:sldId id="1881838576" r:id="rId298"/>
    <p:sldId id="1881838577" r:id="rId299"/>
    <p:sldId id="1881838578" r:id="rId300"/>
    <p:sldId id="1881838579" r:id="rId301"/>
    <p:sldId id="1881838580" r:id="rId302"/>
    <p:sldId id="1881838581" r:id="rId303"/>
    <p:sldId id="1881838582" r:id="rId304"/>
    <p:sldId id="1881838583" r:id="rId305"/>
    <p:sldId id="1881838584" r:id="rId306"/>
    <p:sldId id="1881838585" r:id="rId307"/>
    <p:sldId id="1881838586" r:id="rId308"/>
    <p:sldId id="1881838587" r:id="rId309"/>
    <p:sldId id="1881838588" r:id="rId310"/>
    <p:sldId id="1881838589" r:id="rId311"/>
    <p:sldId id="1881838590" r:id="rId312"/>
    <p:sldId id="1881838591" r:id="rId31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39B1D2C-3DFC-4085-9EBF-AD90AD43F9D3}" v="4" dt="2023-02-27T00:50:19.038"/>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67" d="100"/>
          <a:sy n="67" d="100"/>
        </p:scale>
        <p:origin x="644" y="4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presProps" Target="presProps.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theme" Target="theme/theme1.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slide" Target="slides/slide30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318" Type="http://schemas.openxmlformats.org/officeDocument/2006/relationships/tableStyles" Target="tableStyles.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microsoft.com/office/2016/11/relationships/changesInfo" Target="changesInfos/changesInfo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microsoft.com/office/2015/10/relationships/revisionInfo" Target="revisionInfo.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customXml" Target="../customXml/item1.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customXml" Target="../customXml/item2.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customXml" Target="../customXml/item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notesMaster" Target="notesMasters/notesMaster1.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Vo,Ngoc_Sach (HP Med Affairs) BII-VN-H" userId="185756f4-2f63-45d1-8a40-14dac6bb2c7e" providerId="ADAL" clId="{839B1D2C-3DFC-4085-9EBF-AD90AD43F9D3}"/>
    <pc:docChg chg="undo custSel delSld modSld modMainMaster">
      <pc:chgData name="Vo,Ngoc_Sach (HP Med Affairs) BII-VN-H" userId="185756f4-2f63-45d1-8a40-14dac6bb2c7e" providerId="ADAL" clId="{839B1D2C-3DFC-4085-9EBF-AD90AD43F9D3}" dt="2023-02-27T01:08:04.815" v="320" actId="404"/>
      <pc:docMkLst>
        <pc:docMk/>
      </pc:docMkLst>
      <pc:sldChg chg="addSp delSp del mod">
        <pc:chgData name="Vo,Ngoc_Sach (HP Med Affairs) BII-VN-H" userId="185756f4-2f63-45d1-8a40-14dac6bb2c7e" providerId="ADAL" clId="{839B1D2C-3DFC-4085-9EBF-AD90AD43F9D3}" dt="2023-02-27T00:51:23.969" v="179" actId="47"/>
        <pc:sldMkLst>
          <pc:docMk/>
          <pc:sldMk cId="115458218" sldId="256"/>
        </pc:sldMkLst>
        <pc:spChg chg="add del">
          <ac:chgData name="Vo,Ngoc_Sach (HP Med Affairs) BII-VN-H" userId="185756f4-2f63-45d1-8a40-14dac6bb2c7e" providerId="ADAL" clId="{839B1D2C-3DFC-4085-9EBF-AD90AD43F9D3}" dt="2023-02-27T00:46:58.497" v="1" actId="22"/>
          <ac:spMkLst>
            <pc:docMk/>
            <pc:sldMk cId="115458218" sldId="256"/>
            <ac:spMk id="5" creationId="{6D649E83-B805-449C-9A1B-FE0909F8EC69}"/>
          </ac:spMkLst>
        </pc:spChg>
      </pc:sldChg>
      <pc:sldChg chg="modSp mod">
        <pc:chgData name="Vo,Ngoc_Sach (HP Med Affairs) BII-VN-H" userId="185756f4-2f63-45d1-8a40-14dac6bb2c7e" providerId="ADAL" clId="{839B1D2C-3DFC-4085-9EBF-AD90AD43F9D3}" dt="2023-02-27T00:47:11.042" v="21" actId="27636"/>
        <pc:sldMkLst>
          <pc:docMk/>
          <pc:sldMk cId="2956722919" sldId="259"/>
        </pc:sldMkLst>
        <pc:spChg chg="mod">
          <ac:chgData name="Vo,Ngoc_Sach (HP Med Affairs) BII-VN-H" userId="185756f4-2f63-45d1-8a40-14dac6bb2c7e" providerId="ADAL" clId="{839B1D2C-3DFC-4085-9EBF-AD90AD43F9D3}" dt="2023-02-27T00:47:11.042" v="21" actId="27636"/>
          <ac:spMkLst>
            <pc:docMk/>
            <pc:sldMk cId="2956722919" sldId="259"/>
            <ac:spMk id="2" creationId="{00000000-0000-0000-0000-000000000000}"/>
          </ac:spMkLst>
        </pc:spChg>
      </pc:sldChg>
      <pc:sldChg chg="modSp mod">
        <pc:chgData name="Vo,Ngoc_Sach (HP Med Affairs) BII-VN-H" userId="185756f4-2f63-45d1-8a40-14dac6bb2c7e" providerId="ADAL" clId="{839B1D2C-3DFC-4085-9EBF-AD90AD43F9D3}" dt="2023-02-27T00:53:07.482" v="184" actId="255"/>
        <pc:sldMkLst>
          <pc:docMk/>
          <pc:sldMk cId="3880956796" sldId="260"/>
        </pc:sldMkLst>
        <pc:spChg chg="mod">
          <ac:chgData name="Vo,Ngoc_Sach (HP Med Affairs) BII-VN-H" userId="185756f4-2f63-45d1-8a40-14dac6bb2c7e" providerId="ADAL" clId="{839B1D2C-3DFC-4085-9EBF-AD90AD43F9D3}" dt="2023-02-27T00:53:07.482" v="184" actId="255"/>
          <ac:spMkLst>
            <pc:docMk/>
            <pc:sldMk cId="3880956796" sldId="260"/>
            <ac:spMk id="2" creationId="{00000000-0000-0000-0000-000000000000}"/>
          </ac:spMkLst>
        </pc:spChg>
      </pc:sldChg>
      <pc:sldChg chg="modSp mod">
        <pc:chgData name="Vo,Ngoc_Sach (HP Med Affairs) BII-VN-H" userId="185756f4-2f63-45d1-8a40-14dac6bb2c7e" providerId="ADAL" clId="{839B1D2C-3DFC-4085-9EBF-AD90AD43F9D3}" dt="2023-02-27T01:00:57.563" v="224" actId="27636"/>
        <pc:sldMkLst>
          <pc:docMk/>
          <pc:sldMk cId="1948731401" sldId="261"/>
        </pc:sldMkLst>
        <pc:spChg chg="mod">
          <ac:chgData name="Vo,Ngoc_Sach (HP Med Affairs) BII-VN-H" userId="185756f4-2f63-45d1-8a40-14dac6bb2c7e" providerId="ADAL" clId="{839B1D2C-3DFC-4085-9EBF-AD90AD43F9D3}" dt="2023-02-27T01:00:57.563" v="224" actId="27636"/>
          <ac:spMkLst>
            <pc:docMk/>
            <pc:sldMk cId="1948731401" sldId="261"/>
            <ac:spMk id="50" creationId="{00000000-0000-0000-0000-000000000000}"/>
          </ac:spMkLst>
        </pc:spChg>
      </pc:sldChg>
      <pc:sldChg chg="modSp mod">
        <pc:chgData name="Vo,Ngoc_Sach (HP Med Affairs) BII-VN-H" userId="185756f4-2f63-45d1-8a40-14dac6bb2c7e" providerId="ADAL" clId="{839B1D2C-3DFC-4085-9EBF-AD90AD43F9D3}" dt="2023-02-27T00:52:20.323" v="182" actId="404"/>
        <pc:sldMkLst>
          <pc:docMk/>
          <pc:sldMk cId="2414283526" sldId="262"/>
        </pc:sldMkLst>
        <pc:spChg chg="mod">
          <ac:chgData name="Vo,Ngoc_Sach (HP Med Affairs) BII-VN-H" userId="185756f4-2f63-45d1-8a40-14dac6bb2c7e" providerId="ADAL" clId="{839B1D2C-3DFC-4085-9EBF-AD90AD43F9D3}" dt="2023-02-27T00:52:20.323" v="182" actId="404"/>
          <ac:spMkLst>
            <pc:docMk/>
            <pc:sldMk cId="2414283526" sldId="262"/>
            <ac:spMk id="70657" creationId="{00000000-0000-0000-0000-000000000000}"/>
          </ac:spMkLst>
        </pc:spChg>
      </pc:sldChg>
      <pc:sldChg chg="modSp mod">
        <pc:chgData name="Vo,Ngoc_Sach (HP Med Affairs) BII-VN-H" userId="185756f4-2f63-45d1-8a40-14dac6bb2c7e" providerId="ADAL" clId="{839B1D2C-3DFC-4085-9EBF-AD90AD43F9D3}" dt="2023-02-27T00:52:10.405" v="181" actId="404"/>
        <pc:sldMkLst>
          <pc:docMk/>
          <pc:sldMk cId="2056277735" sldId="263"/>
        </pc:sldMkLst>
        <pc:spChg chg="mod">
          <ac:chgData name="Vo,Ngoc_Sach (HP Med Affairs) BII-VN-H" userId="185756f4-2f63-45d1-8a40-14dac6bb2c7e" providerId="ADAL" clId="{839B1D2C-3DFC-4085-9EBF-AD90AD43F9D3}" dt="2023-02-27T00:52:10.405" v="181" actId="404"/>
          <ac:spMkLst>
            <pc:docMk/>
            <pc:sldMk cId="2056277735" sldId="263"/>
            <ac:spMk id="74753" creationId="{00000000-0000-0000-0000-000000000000}"/>
          </ac:spMkLst>
        </pc:spChg>
      </pc:sldChg>
      <pc:sldChg chg="modSp mod">
        <pc:chgData name="Vo,Ngoc_Sach (HP Med Affairs) BII-VN-H" userId="185756f4-2f63-45d1-8a40-14dac6bb2c7e" providerId="ADAL" clId="{839B1D2C-3DFC-4085-9EBF-AD90AD43F9D3}" dt="2023-02-27T00:47:12.064" v="95" actId="27636"/>
        <pc:sldMkLst>
          <pc:docMk/>
          <pc:sldMk cId="3555149461" sldId="266"/>
        </pc:sldMkLst>
        <pc:spChg chg="mod">
          <ac:chgData name="Vo,Ngoc_Sach (HP Med Affairs) BII-VN-H" userId="185756f4-2f63-45d1-8a40-14dac6bb2c7e" providerId="ADAL" clId="{839B1D2C-3DFC-4085-9EBF-AD90AD43F9D3}" dt="2023-02-27T00:47:12.064" v="95" actId="27636"/>
          <ac:spMkLst>
            <pc:docMk/>
            <pc:sldMk cId="3555149461" sldId="266"/>
            <ac:spMk id="19" creationId="{00000000-0000-0000-0000-000000000000}"/>
          </ac:spMkLst>
        </pc:spChg>
      </pc:sldChg>
      <pc:sldChg chg="modSp mod">
        <pc:chgData name="Vo,Ngoc_Sach (HP Med Affairs) BII-VN-H" userId="185756f4-2f63-45d1-8a40-14dac6bb2c7e" providerId="ADAL" clId="{839B1D2C-3DFC-4085-9EBF-AD90AD43F9D3}" dt="2023-02-27T01:03:03.200" v="279" actId="403"/>
        <pc:sldMkLst>
          <pc:docMk/>
          <pc:sldMk cId="951073552" sldId="269"/>
        </pc:sldMkLst>
        <pc:spChg chg="mod">
          <ac:chgData name="Vo,Ngoc_Sach (HP Med Affairs) BII-VN-H" userId="185756f4-2f63-45d1-8a40-14dac6bb2c7e" providerId="ADAL" clId="{839B1D2C-3DFC-4085-9EBF-AD90AD43F9D3}" dt="2023-02-27T01:03:03.200" v="279" actId="403"/>
          <ac:spMkLst>
            <pc:docMk/>
            <pc:sldMk cId="951073552" sldId="269"/>
            <ac:spMk id="2" creationId="{EEF8E446-AF36-49F3-BECD-7F197B7249AF}"/>
          </ac:spMkLst>
        </pc:spChg>
        <pc:spChg chg="mod">
          <ac:chgData name="Vo,Ngoc_Sach (HP Med Affairs) BII-VN-H" userId="185756f4-2f63-45d1-8a40-14dac6bb2c7e" providerId="ADAL" clId="{839B1D2C-3DFC-4085-9EBF-AD90AD43F9D3}" dt="2023-02-27T01:02:57.986" v="277" actId="404"/>
          <ac:spMkLst>
            <pc:docMk/>
            <pc:sldMk cId="951073552" sldId="269"/>
            <ac:spMk id="3" creationId="{A68A1718-002F-43A1-8C92-6DF937E43F97}"/>
          </ac:spMkLst>
        </pc:spChg>
      </pc:sldChg>
      <pc:sldChg chg="modSp mod">
        <pc:chgData name="Vo,Ngoc_Sach (HP Med Affairs) BII-VN-H" userId="185756f4-2f63-45d1-8a40-14dac6bb2c7e" providerId="ADAL" clId="{839B1D2C-3DFC-4085-9EBF-AD90AD43F9D3}" dt="2023-02-27T00:47:11.170" v="32" actId="27636"/>
        <pc:sldMkLst>
          <pc:docMk/>
          <pc:sldMk cId="441210142" sldId="271"/>
        </pc:sldMkLst>
        <pc:spChg chg="mod">
          <ac:chgData name="Vo,Ngoc_Sach (HP Med Affairs) BII-VN-H" userId="185756f4-2f63-45d1-8a40-14dac6bb2c7e" providerId="ADAL" clId="{839B1D2C-3DFC-4085-9EBF-AD90AD43F9D3}" dt="2023-02-27T00:47:11.170" v="32" actId="27636"/>
          <ac:spMkLst>
            <pc:docMk/>
            <pc:sldMk cId="441210142" sldId="271"/>
            <ac:spMk id="2" creationId="{00000000-0000-0000-0000-000000000000}"/>
          </ac:spMkLst>
        </pc:spChg>
      </pc:sldChg>
      <pc:sldChg chg="modSp mod">
        <pc:chgData name="Vo,Ngoc_Sach (HP Med Affairs) BII-VN-H" userId="185756f4-2f63-45d1-8a40-14dac6bb2c7e" providerId="ADAL" clId="{839B1D2C-3DFC-4085-9EBF-AD90AD43F9D3}" dt="2023-02-27T00:47:12.006" v="91" actId="27636"/>
        <pc:sldMkLst>
          <pc:docMk/>
          <pc:sldMk cId="3883431808" sldId="272"/>
        </pc:sldMkLst>
        <pc:spChg chg="mod">
          <ac:chgData name="Vo,Ngoc_Sach (HP Med Affairs) BII-VN-H" userId="185756f4-2f63-45d1-8a40-14dac6bb2c7e" providerId="ADAL" clId="{839B1D2C-3DFC-4085-9EBF-AD90AD43F9D3}" dt="2023-02-27T00:47:12.006" v="91" actId="27636"/>
          <ac:spMkLst>
            <pc:docMk/>
            <pc:sldMk cId="3883431808" sldId="272"/>
            <ac:spMk id="2" creationId="{00000000-0000-0000-0000-000000000000}"/>
          </ac:spMkLst>
        </pc:spChg>
      </pc:sldChg>
      <pc:sldChg chg="modSp mod">
        <pc:chgData name="Vo,Ngoc_Sach (HP Med Affairs) BII-VN-H" userId="185756f4-2f63-45d1-8a40-14dac6bb2c7e" providerId="ADAL" clId="{839B1D2C-3DFC-4085-9EBF-AD90AD43F9D3}" dt="2023-02-27T01:05:42.712" v="302" actId="255"/>
        <pc:sldMkLst>
          <pc:docMk/>
          <pc:sldMk cId="334094384" sldId="274"/>
        </pc:sldMkLst>
        <pc:spChg chg="mod">
          <ac:chgData name="Vo,Ngoc_Sach (HP Med Affairs) BII-VN-H" userId="185756f4-2f63-45d1-8a40-14dac6bb2c7e" providerId="ADAL" clId="{839B1D2C-3DFC-4085-9EBF-AD90AD43F9D3}" dt="2023-02-27T01:05:42.712" v="302" actId="255"/>
          <ac:spMkLst>
            <pc:docMk/>
            <pc:sldMk cId="334094384" sldId="274"/>
            <ac:spMk id="239" creationId="{00000000-0000-0000-0000-000000000000}"/>
          </ac:spMkLst>
        </pc:spChg>
      </pc:sldChg>
      <pc:sldChg chg="modSp mod">
        <pc:chgData name="Vo,Ngoc_Sach (HP Med Affairs) BII-VN-H" userId="185756f4-2f63-45d1-8a40-14dac6bb2c7e" providerId="ADAL" clId="{839B1D2C-3DFC-4085-9EBF-AD90AD43F9D3}" dt="2023-02-27T01:06:11.649" v="306" actId="255"/>
        <pc:sldMkLst>
          <pc:docMk/>
          <pc:sldMk cId="309778645" sldId="275"/>
        </pc:sldMkLst>
        <pc:spChg chg="mod">
          <ac:chgData name="Vo,Ngoc_Sach (HP Med Affairs) BII-VN-H" userId="185756f4-2f63-45d1-8a40-14dac6bb2c7e" providerId="ADAL" clId="{839B1D2C-3DFC-4085-9EBF-AD90AD43F9D3}" dt="2023-02-27T01:06:11.649" v="306" actId="255"/>
          <ac:spMkLst>
            <pc:docMk/>
            <pc:sldMk cId="309778645" sldId="275"/>
            <ac:spMk id="2" creationId="{00000000-0000-0000-0000-000000000000}"/>
          </ac:spMkLst>
        </pc:spChg>
      </pc:sldChg>
      <pc:sldChg chg="modSp mod">
        <pc:chgData name="Vo,Ngoc_Sach (HP Med Affairs) BII-VN-H" userId="185756f4-2f63-45d1-8a40-14dac6bb2c7e" providerId="ADAL" clId="{839B1D2C-3DFC-4085-9EBF-AD90AD43F9D3}" dt="2023-02-27T00:47:12.152" v="96" actId="27636"/>
        <pc:sldMkLst>
          <pc:docMk/>
          <pc:sldMk cId="211952209" sldId="276"/>
        </pc:sldMkLst>
        <pc:spChg chg="mod">
          <ac:chgData name="Vo,Ngoc_Sach (HP Med Affairs) BII-VN-H" userId="185756f4-2f63-45d1-8a40-14dac6bb2c7e" providerId="ADAL" clId="{839B1D2C-3DFC-4085-9EBF-AD90AD43F9D3}" dt="2023-02-27T00:47:12.152" v="96" actId="27636"/>
          <ac:spMkLst>
            <pc:docMk/>
            <pc:sldMk cId="211952209" sldId="276"/>
            <ac:spMk id="3" creationId="{00000000-0000-0000-0000-000000000000}"/>
          </ac:spMkLst>
        </pc:spChg>
      </pc:sldChg>
      <pc:sldChg chg="modSp mod">
        <pc:chgData name="Vo,Ngoc_Sach (HP Med Affairs) BII-VN-H" userId="185756f4-2f63-45d1-8a40-14dac6bb2c7e" providerId="ADAL" clId="{839B1D2C-3DFC-4085-9EBF-AD90AD43F9D3}" dt="2023-02-27T00:47:11.984" v="90" actId="27636"/>
        <pc:sldMkLst>
          <pc:docMk/>
          <pc:sldMk cId="2569039766" sldId="277"/>
        </pc:sldMkLst>
        <pc:spChg chg="mod">
          <ac:chgData name="Vo,Ngoc_Sach (HP Med Affairs) BII-VN-H" userId="185756f4-2f63-45d1-8a40-14dac6bb2c7e" providerId="ADAL" clId="{839B1D2C-3DFC-4085-9EBF-AD90AD43F9D3}" dt="2023-02-27T00:47:11.984" v="90" actId="27636"/>
          <ac:spMkLst>
            <pc:docMk/>
            <pc:sldMk cId="2569039766" sldId="277"/>
            <ac:spMk id="2" creationId="{00000000-0000-0000-0000-000000000000}"/>
          </ac:spMkLst>
        </pc:spChg>
      </pc:sldChg>
      <pc:sldChg chg="modSp mod">
        <pc:chgData name="Vo,Ngoc_Sach (HP Med Affairs) BII-VN-H" userId="185756f4-2f63-45d1-8a40-14dac6bb2c7e" providerId="ADAL" clId="{839B1D2C-3DFC-4085-9EBF-AD90AD43F9D3}" dt="2023-02-27T00:47:12.322" v="111" actId="27636"/>
        <pc:sldMkLst>
          <pc:docMk/>
          <pc:sldMk cId="3873914732" sldId="278"/>
        </pc:sldMkLst>
        <pc:spChg chg="mod">
          <ac:chgData name="Vo,Ngoc_Sach (HP Med Affairs) BII-VN-H" userId="185756f4-2f63-45d1-8a40-14dac6bb2c7e" providerId="ADAL" clId="{839B1D2C-3DFC-4085-9EBF-AD90AD43F9D3}" dt="2023-02-27T00:47:12.322" v="111" actId="27636"/>
          <ac:spMkLst>
            <pc:docMk/>
            <pc:sldMk cId="3873914732" sldId="278"/>
            <ac:spMk id="2" creationId="{00000000-0000-0000-0000-000000000000}"/>
          </ac:spMkLst>
        </pc:spChg>
        <pc:spChg chg="mod">
          <ac:chgData name="Vo,Ngoc_Sach (HP Med Affairs) BII-VN-H" userId="185756f4-2f63-45d1-8a40-14dac6bb2c7e" providerId="ADAL" clId="{839B1D2C-3DFC-4085-9EBF-AD90AD43F9D3}" dt="2023-02-27T00:47:12.322" v="110" actId="27636"/>
          <ac:spMkLst>
            <pc:docMk/>
            <pc:sldMk cId="3873914732" sldId="278"/>
            <ac:spMk id="3" creationId="{00000000-0000-0000-0000-000000000000}"/>
          </ac:spMkLst>
        </pc:spChg>
      </pc:sldChg>
      <pc:sldChg chg="modSp mod">
        <pc:chgData name="Vo,Ngoc_Sach (HP Med Affairs) BII-VN-H" userId="185756f4-2f63-45d1-8a40-14dac6bb2c7e" providerId="ADAL" clId="{839B1D2C-3DFC-4085-9EBF-AD90AD43F9D3}" dt="2023-02-27T00:47:12.269" v="108" actId="27636"/>
        <pc:sldMkLst>
          <pc:docMk/>
          <pc:sldMk cId="2585325834" sldId="279"/>
        </pc:sldMkLst>
        <pc:spChg chg="mod">
          <ac:chgData name="Vo,Ngoc_Sach (HP Med Affairs) BII-VN-H" userId="185756f4-2f63-45d1-8a40-14dac6bb2c7e" providerId="ADAL" clId="{839B1D2C-3DFC-4085-9EBF-AD90AD43F9D3}" dt="2023-02-27T00:47:12.269" v="108" actId="27636"/>
          <ac:spMkLst>
            <pc:docMk/>
            <pc:sldMk cId="2585325834" sldId="279"/>
            <ac:spMk id="3" creationId="{00000000-0000-0000-0000-000000000000}"/>
          </ac:spMkLst>
        </pc:spChg>
      </pc:sldChg>
      <pc:sldChg chg="modSp mod">
        <pc:chgData name="Vo,Ngoc_Sach (HP Med Affairs) BII-VN-H" userId="185756f4-2f63-45d1-8a40-14dac6bb2c7e" providerId="ADAL" clId="{839B1D2C-3DFC-4085-9EBF-AD90AD43F9D3}" dt="2023-02-27T01:02:16.542" v="267" actId="122"/>
        <pc:sldMkLst>
          <pc:docMk/>
          <pc:sldMk cId="4157587081" sldId="280"/>
        </pc:sldMkLst>
        <pc:spChg chg="mod">
          <ac:chgData name="Vo,Ngoc_Sach (HP Med Affairs) BII-VN-H" userId="185756f4-2f63-45d1-8a40-14dac6bb2c7e" providerId="ADAL" clId="{839B1D2C-3DFC-4085-9EBF-AD90AD43F9D3}" dt="2023-02-27T00:47:12.022" v="92" actId="27636"/>
          <ac:spMkLst>
            <pc:docMk/>
            <pc:sldMk cId="4157587081" sldId="280"/>
            <ac:spMk id="6" creationId="{8C85CB60-015A-4EC6-AB8E-48F7DBD3B985}"/>
          </ac:spMkLst>
        </pc:spChg>
        <pc:spChg chg="mod">
          <ac:chgData name="Vo,Ngoc_Sach (HP Med Affairs) BII-VN-H" userId="185756f4-2f63-45d1-8a40-14dac6bb2c7e" providerId="ADAL" clId="{839B1D2C-3DFC-4085-9EBF-AD90AD43F9D3}" dt="2023-02-27T01:02:16.542" v="267" actId="122"/>
          <ac:spMkLst>
            <pc:docMk/>
            <pc:sldMk cId="4157587081" sldId="280"/>
            <ac:spMk id="409" creationId="{00000000-0000-0000-0000-000000000000}"/>
          </ac:spMkLst>
        </pc:spChg>
      </pc:sldChg>
      <pc:sldChg chg="modSp mod">
        <pc:chgData name="Vo,Ngoc_Sach (HP Med Affairs) BII-VN-H" userId="185756f4-2f63-45d1-8a40-14dac6bb2c7e" providerId="ADAL" clId="{839B1D2C-3DFC-4085-9EBF-AD90AD43F9D3}" dt="2023-02-27T00:59:07.544" v="213" actId="14100"/>
        <pc:sldMkLst>
          <pc:docMk/>
          <pc:sldMk cId="3424262479" sldId="283"/>
        </pc:sldMkLst>
        <pc:spChg chg="mod">
          <ac:chgData name="Vo,Ngoc_Sach (HP Med Affairs) BII-VN-H" userId="185756f4-2f63-45d1-8a40-14dac6bb2c7e" providerId="ADAL" clId="{839B1D2C-3DFC-4085-9EBF-AD90AD43F9D3}" dt="2023-02-27T00:59:07.544" v="213" actId="14100"/>
          <ac:spMkLst>
            <pc:docMk/>
            <pc:sldMk cId="3424262479" sldId="283"/>
            <ac:spMk id="2" creationId="{00000000-0000-0000-0000-000000000000}"/>
          </ac:spMkLst>
        </pc:spChg>
      </pc:sldChg>
      <pc:sldChg chg="modSp mod">
        <pc:chgData name="Vo,Ngoc_Sach (HP Med Affairs) BII-VN-H" userId="185756f4-2f63-45d1-8a40-14dac6bb2c7e" providerId="ADAL" clId="{839B1D2C-3DFC-4085-9EBF-AD90AD43F9D3}" dt="2023-02-27T00:47:11.742" v="75" actId="27636"/>
        <pc:sldMkLst>
          <pc:docMk/>
          <pc:sldMk cId="2109980684" sldId="285"/>
        </pc:sldMkLst>
        <pc:spChg chg="mod">
          <ac:chgData name="Vo,Ngoc_Sach (HP Med Affairs) BII-VN-H" userId="185756f4-2f63-45d1-8a40-14dac6bb2c7e" providerId="ADAL" clId="{839B1D2C-3DFC-4085-9EBF-AD90AD43F9D3}" dt="2023-02-27T00:47:11.742" v="75" actId="27636"/>
          <ac:spMkLst>
            <pc:docMk/>
            <pc:sldMk cId="2109980684" sldId="285"/>
            <ac:spMk id="2" creationId="{00000000-0000-0000-0000-000000000000}"/>
          </ac:spMkLst>
        </pc:spChg>
      </pc:sldChg>
      <pc:sldChg chg="modSp mod">
        <pc:chgData name="Vo,Ngoc_Sach (HP Med Affairs) BII-VN-H" userId="185756f4-2f63-45d1-8a40-14dac6bb2c7e" providerId="ADAL" clId="{839B1D2C-3DFC-4085-9EBF-AD90AD43F9D3}" dt="2023-02-27T00:47:10.826" v="2" actId="27636"/>
        <pc:sldMkLst>
          <pc:docMk/>
          <pc:sldMk cId="1707655038" sldId="286"/>
        </pc:sldMkLst>
        <pc:spChg chg="mod">
          <ac:chgData name="Vo,Ngoc_Sach (HP Med Affairs) BII-VN-H" userId="185756f4-2f63-45d1-8a40-14dac6bb2c7e" providerId="ADAL" clId="{839B1D2C-3DFC-4085-9EBF-AD90AD43F9D3}" dt="2023-02-27T00:47:10.826" v="2" actId="27636"/>
          <ac:spMkLst>
            <pc:docMk/>
            <pc:sldMk cId="1707655038" sldId="286"/>
            <ac:spMk id="2" creationId="{00000000-0000-0000-0000-000000000000}"/>
          </ac:spMkLst>
        </pc:spChg>
      </pc:sldChg>
      <pc:sldChg chg="modSp mod">
        <pc:chgData name="Vo,Ngoc_Sach (HP Med Affairs) BII-VN-H" userId="185756f4-2f63-45d1-8a40-14dac6bb2c7e" providerId="ADAL" clId="{839B1D2C-3DFC-4085-9EBF-AD90AD43F9D3}" dt="2023-02-27T00:47:12.338" v="112" actId="27636"/>
        <pc:sldMkLst>
          <pc:docMk/>
          <pc:sldMk cId="3799347786" sldId="287"/>
        </pc:sldMkLst>
        <pc:spChg chg="mod">
          <ac:chgData name="Vo,Ngoc_Sach (HP Med Affairs) BII-VN-H" userId="185756f4-2f63-45d1-8a40-14dac6bb2c7e" providerId="ADAL" clId="{839B1D2C-3DFC-4085-9EBF-AD90AD43F9D3}" dt="2023-02-27T00:47:12.338" v="112" actId="27636"/>
          <ac:spMkLst>
            <pc:docMk/>
            <pc:sldMk cId="3799347786" sldId="287"/>
            <ac:spMk id="19" creationId="{00000000-0000-0000-0000-000000000000}"/>
          </ac:spMkLst>
        </pc:spChg>
      </pc:sldChg>
      <pc:sldChg chg="modSp mod">
        <pc:chgData name="Vo,Ngoc_Sach (HP Med Affairs) BII-VN-H" userId="185756f4-2f63-45d1-8a40-14dac6bb2c7e" providerId="ADAL" clId="{839B1D2C-3DFC-4085-9EBF-AD90AD43F9D3}" dt="2023-02-27T00:47:12.624" v="136" actId="27636"/>
        <pc:sldMkLst>
          <pc:docMk/>
          <pc:sldMk cId="916381283" sldId="289"/>
        </pc:sldMkLst>
        <pc:spChg chg="mod">
          <ac:chgData name="Vo,Ngoc_Sach (HP Med Affairs) BII-VN-H" userId="185756f4-2f63-45d1-8a40-14dac6bb2c7e" providerId="ADAL" clId="{839B1D2C-3DFC-4085-9EBF-AD90AD43F9D3}" dt="2023-02-27T00:47:12.624" v="136" actId="27636"/>
          <ac:spMkLst>
            <pc:docMk/>
            <pc:sldMk cId="916381283" sldId="289"/>
            <ac:spMk id="2" creationId="{00000000-0000-0000-0000-000000000000}"/>
          </ac:spMkLst>
        </pc:spChg>
        <pc:spChg chg="mod">
          <ac:chgData name="Vo,Ngoc_Sach (HP Med Affairs) BII-VN-H" userId="185756f4-2f63-45d1-8a40-14dac6bb2c7e" providerId="ADAL" clId="{839B1D2C-3DFC-4085-9EBF-AD90AD43F9D3}" dt="2023-02-27T00:47:12.624" v="135" actId="27636"/>
          <ac:spMkLst>
            <pc:docMk/>
            <pc:sldMk cId="916381283" sldId="289"/>
            <ac:spMk id="12" creationId="{00000000-0000-0000-0000-000000000000}"/>
          </ac:spMkLst>
        </pc:spChg>
      </pc:sldChg>
      <pc:sldChg chg="modSp mod">
        <pc:chgData name="Vo,Ngoc_Sach (HP Med Affairs) BII-VN-H" userId="185756f4-2f63-45d1-8a40-14dac6bb2c7e" providerId="ADAL" clId="{839B1D2C-3DFC-4085-9EBF-AD90AD43F9D3}" dt="2023-02-27T01:02:48.083" v="272" actId="1076"/>
        <pc:sldMkLst>
          <pc:docMk/>
          <pc:sldMk cId="1639813448" sldId="290"/>
        </pc:sldMkLst>
        <pc:spChg chg="mod">
          <ac:chgData name="Vo,Ngoc_Sach (HP Med Affairs) BII-VN-H" userId="185756f4-2f63-45d1-8a40-14dac6bb2c7e" providerId="ADAL" clId="{839B1D2C-3DFC-4085-9EBF-AD90AD43F9D3}" dt="2023-02-27T01:02:48.083" v="272" actId="1076"/>
          <ac:spMkLst>
            <pc:docMk/>
            <pc:sldMk cId="1639813448" sldId="290"/>
            <ac:spMk id="2" creationId="{00000000-0000-0000-0000-000000000000}"/>
          </ac:spMkLst>
        </pc:spChg>
      </pc:sldChg>
      <pc:sldChg chg="modSp mod">
        <pc:chgData name="Vo,Ngoc_Sach (HP Med Affairs) BII-VN-H" userId="185756f4-2f63-45d1-8a40-14dac6bb2c7e" providerId="ADAL" clId="{839B1D2C-3DFC-4085-9EBF-AD90AD43F9D3}" dt="2023-02-27T00:47:12.183" v="98" actId="27636"/>
        <pc:sldMkLst>
          <pc:docMk/>
          <pc:sldMk cId="2021316449" sldId="291"/>
        </pc:sldMkLst>
        <pc:spChg chg="mod">
          <ac:chgData name="Vo,Ngoc_Sach (HP Med Affairs) BII-VN-H" userId="185756f4-2f63-45d1-8a40-14dac6bb2c7e" providerId="ADAL" clId="{839B1D2C-3DFC-4085-9EBF-AD90AD43F9D3}" dt="2023-02-27T00:47:12.183" v="97" actId="27636"/>
          <ac:spMkLst>
            <pc:docMk/>
            <pc:sldMk cId="2021316449" sldId="291"/>
            <ac:spMk id="2" creationId="{EEF8E446-AF36-49F3-BECD-7F197B7249AF}"/>
          </ac:spMkLst>
        </pc:spChg>
        <pc:spChg chg="mod">
          <ac:chgData name="Vo,Ngoc_Sach (HP Med Affairs) BII-VN-H" userId="185756f4-2f63-45d1-8a40-14dac6bb2c7e" providerId="ADAL" clId="{839B1D2C-3DFC-4085-9EBF-AD90AD43F9D3}" dt="2023-02-27T00:47:12.183" v="98" actId="27636"/>
          <ac:spMkLst>
            <pc:docMk/>
            <pc:sldMk cId="2021316449" sldId="291"/>
            <ac:spMk id="4" creationId="{00000000-0000-0000-0000-000000000000}"/>
          </ac:spMkLst>
        </pc:spChg>
      </pc:sldChg>
      <pc:sldChg chg="modSp mod">
        <pc:chgData name="Vo,Ngoc_Sach (HP Med Affairs) BII-VN-H" userId="185756f4-2f63-45d1-8a40-14dac6bb2c7e" providerId="ADAL" clId="{839B1D2C-3DFC-4085-9EBF-AD90AD43F9D3}" dt="2023-02-27T00:47:11.023" v="20" actId="27636"/>
        <pc:sldMkLst>
          <pc:docMk/>
          <pc:sldMk cId="1692409401" sldId="292"/>
        </pc:sldMkLst>
        <pc:spChg chg="mod">
          <ac:chgData name="Vo,Ngoc_Sach (HP Med Affairs) BII-VN-H" userId="185756f4-2f63-45d1-8a40-14dac6bb2c7e" providerId="ADAL" clId="{839B1D2C-3DFC-4085-9EBF-AD90AD43F9D3}" dt="2023-02-27T00:47:11.023" v="20" actId="27636"/>
          <ac:spMkLst>
            <pc:docMk/>
            <pc:sldMk cId="1692409401" sldId="292"/>
            <ac:spMk id="76801" creationId="{00000000-0000-0000-0000-000000000000}"/>
          </ac:spMkLst>
        </pc:spChg>
        <pc:spChg chg="mod">
          <ac:chgData name="Vo,Ngoc_Sach (HP Med Affairs) BII-VN-H" userId="185756f4-2f63-45d1-8a40-14dac6bb2c7e" providerId="ADAL" clId="{839B1D2C-3DFC-4085-9EBF-AD90AD43F9D3}" dt="2023-02-27T00:47:11.019" v="19" actId="27636"/>
          <ac:spMkLst>
            <pc:docMk/>
            <pc:sldMk cId="1692409401" sldId="292"/>
            <ac:spMk id="76802" creationId="{00000000-0000-0000-0000-000000000000}"/>
          </ac:spMkLst>
        </pc:spChg>
      </pc:sldChg>
      <pc:sldChg chg="delSp mod">
        <pc:chgData name="Vo,Ngoc_Sach (HP Med Affairs) BII-VN-H" userId="185756f4-2f63-45d1-8a40-14dac6bb2c7e" providerId="ADAL" clId="{839B1D2C-3DFC-4085-9EBF-AD90AD43F9D3}" dt="2023-02-27T00:51:55.329" v="180" actId="478"/>
        <pc:sldMkLst>
          <pc:docMk/>
          <pc:sldMk cId="1835798218" sldId="293"/>
        </pc:sldMkLst>
        <pc:spChg chg="del">
          <ac:chgData name="Vo,Ngoc_Sach (HP Med Affairs) BII-VN-H" userId="185756f4-2f63-45d1-8a40-14dac6bb2c7e" providerId="ADAL" clId="{839B1D2C-3DFC-4085-9EBF-AD90AD43F9D3}" dt="2023-02-27T00:51:55.329" v="180" actId="478"/>
          <ac:spMkLst>
            <pc:docMk/>
            <pc:sldMk cId="1835798218" sldId="293"/>
            <ac:spMk id="8" creationId="{584062CD-B0EF-4020-AA69-E9294B5C34E0}"/>
          </ac:spMkLst>
        </pc:spChg>
      </pc:sldChg>
      <pc:sldChg chg="modSp mod">
        <pc:chgData name="Vo,Ngoc_Sach (HP Med Affairs) BII-VN-H" userId="185756f4-2f63-45d1-8a40-14dac6bb2c7e" providerId="ADAL" clId="{839B1D2C-3DFC-4085-9EBF-AD90AD43F9D3}" dt="2023-02-27T00:47:12.367" v="113" actId="27636"/>
        <pc:sldMkLst>
          <pc:docMk/>
          <pc:sldMk cId="3613220262" sldId="294"/>
        </pc:sldMkLst>
        <pc:spChg chg="mod">
          <ac:chgData name="Vo,Ngoc_Sach (HP Med Affairs) BII-VN-H" userId="185756f4-2f63-45d1-8a40-14dac6bb2c7e" providerId="ADAL" clId="{839B1D2C-3DFC-4085-9EBF-AD90AD43F9D3}" dt="2023-02-27T00:47:12.367" v="113" actId="27636"/>
          <ac:spMkLst>
            <pc:docMk/>
            <pc:sldMk cId="3613220262" sldId="294"/>
            <ac:spMk id="2" creationId="{00000000-0000-0000-0000-000000000000}"/>
          </ac:spMkLst>
        </pc:spChg>
      </pc:sldChg>
      <pc:sldChg chg="modSp mod">
        <pc:chgData name="Vo,Ngoc_Sach (HP Med Affairs) BII-VN-H" userId="185756f4-2f63-45d1-8a40-14dac6bb2c7e" providerId="ADAL" clId="{839B1D2C-3DFC-4085-9EBF-AD90AD43F9D3}" dt="2023-02-27T00:47:11.411" v="56" actId="27636"/>
        <pc:sldMkLst>
          <pc:docMk/>
          <pc:sldMk cId="769306278" sldId="295"/>
        </pc:sldMkLst>
        <pc:spChg chg="mod">
          <ac:chgData name="Vo,Ngoc_Sach (HP Med Affairs) BII-VN-H" userId="185756f4-2f63-45d1-8a40-14dac6bb2c7e" providerId="ADAL" clId="{839B1D2C-3DFC-4085-9EBF-AD90AD43F9D3}" dt="2023-02-27T00:47:11.411" v="56" actId="27636"/>
          <ac:spMkLst>
            <pc:docMk/>
            <pc:sldMk cId="769306278" sldId="295"/>
            <ac:spMk id="19" creationId="{00000000-0000-0000-0000-000000000000}"/>
          </ac:spMkLst>
        </pc:spChg>
      </pc:sldChg>
      <pc:sldChg chg="modSp mod">
        <pc:chgData name="Vo,Ngoc_Sach (HP Med Affairs) BII-VN-H" userId="185756f4-2f63-45d1-8a40-14dac6bb2c7e" providerId="ADAL" clId="{839B1D2C-3DFC-4085-9EBF-AD90AD43F9D3}" dt="2023-02-27T00:47:12.269" v="107" actId="27636"/>
        <pc:sldMkLst>
          <pc:docMk/>
          <pc:sldMk cId="4185108237" sldId="296"/>
        </pc:sldMkLst>
        <pc:spChg chg="mod">
          <ac:chgData name="Vo,Ngoc_Sach (HP Med Affairs) BII-VN-H" userId="185756f4-2f63-45d1-8a40-14dac6bb2c7e" providerId="ADAL" clId="{839B1D2C-3DFC-4085-9EBF-AD90AD43F9D3}" dt="2023-02-27T00:47:12.269" v="107" actId="27636"/>
          <ac:spMkLst>
            <pc:docMk/>
            <pc:sldMk cId="4185108237" sldId="296"/>
            <ac:spMk id="3" creationId="{9E18A2EA-0E45-4623-9B5D-755742C4F06C}"/>
          </ac:spMkLst>
        </pc:spChg>
      </pc:sldChg>
      <pc:sldChg chg="modSp mod">
        <pc:chgData name="Vo,Ngoc_Sach (HP Med Affairs) BII-VN-H" userId="185756f4-2f63-45d1-8a40-14dac6bb2c7e" providerId="ADAL" clId="{839B1D2C-3DFC-4085-9EBF-AD90AD43F9D3}" dt="2023-02-27T00:47:12.253" v="106" actId="27636"/>
        <pc:sldMkLst>
          <pc:docMk/>
          <pc:sldMk cId="1693324503" sldId="298"/>
        </pc:sldMkLst>
        <pc:spChg chg="mod">
          <ac:chgData name="Vo,Ngoc_Sach (HP Med Affairs) BII-VN-H" userId="185756f4-2f63-45d1-8a40-14dac6bb2c7e" providerId="ADAL" clId="{839B1D2C-3DFC-4085-9EBF-AD90AD43F9D3}" dt="2023-02-27T00:47:12.253" v="105" actId="27636"/>
          <ac:spMkLst>
            <pc:docMk/>
            <pc:sldMk cId="1693324503" sldId="298"/>
            <ac:spMk id="2" creationId="{9ED53D5E-15EA-4143-B8DE-16FC7CE6D943}"/>
          </ac:spMkLst>
        </pc:spChg>
        <pc:spChg chg="mod">
          <ac:chgData name="Vo,Ngoc_Sach (HP Med Affairs) BII-VN-H" userId="185756f4-2f63-45d1-8a40-14dac6bb2c7e" providerId="ADAL" clId="{839B1D2C-3DFC-4085-9EBF-AD90AD43F9D3}" dt="2023-02-27T00:47:12.253" v="106" actId="27636"/>
          <ac:spMkLst>
            <pc:docMk/>
            <pc:sldMk cId="1693324503" sldId="298"/>
            <ac:spMk id="3" creationId="{383E0048-6DB5-47B4-A43D-B51D74525B0B}"/>
          </ac:spMkLst>
        </pc:spChg>
      </pc:sldChg>
      <pc:sldChg chg="modSp mod">
        <pc:chgData name="Vo,Ngoc_Sach (HP Med Affairs) BII-VN-H" userId="185756f4-2f63-45d1-8a40-14dac6bb2c7e" providerId="ADAL" clId="{839B1D2C-3DFC-4085-9EBF-AD90AD43F9D3}" dt="2023-02-27T00:47:12.571" v="130" actId="27636"/>
        <pc:sldMkLst>
          <pc:docMk/>
          <pc:sldMk cId="382186678" sldId="306"/>
        </pc:sldMkLst>
        <pc:spChg chg="mod">
          <ac:chgData name="Vo,Ngoc_Sach (HP Med Affairs) BII-VN-H" userId="185756f4-2f63-45d1-8a40-14dac6bb2c7e" providerId="ADAL" clId="{839B1D2C-3DFC-4085-9EBF-AD90AD43F9D3}" dt="2023-02-27T00:47:12.571" v="130" actId="27636"/>
          <ac:spMkLst>
            <pc:docMk/>
            <pc:sldMk cId="382186678" sldId="306"/>
            <ac:spMk id="2" creationId="{00000000-0000-0000-0000-000000000000}"/>
          </ac:spMkLst>
        </pc:spChg>
      </pc:sldChg>
      <pc:sldChg chg="modSp mod">
        <pc:chgData name="Vo,Ngoc_Sach (HP Med Affairs) BII-VN-H" userId="185756f4-2f63-45d1-8a40-14dac6bb2c7e" providerId="ADAL" clId="{839B1D2C-3DFC-4085-9EBF-AD90AD43F9D3}" dt="2023-02-27T01:07:04.697" v="313" actId="14100"/>
        <pc:sldMkLst>
          <pc:docMk/>
          <pc:sldMk cId="1898610028" sldId="307"/>
        </pc:sldMkLst>
        <pc:spChg chg="mod">
          <ac:chgData name="Vo,Ngoc_Sach (HP Med Affairs) BII-VN-H" userId="185756f4-2f63-45d1-8a40-14dac6bb2c7e" providerId="ADAL" clId="{839B1D2C-3DFC-4085-9EBF-AD90AD43F9D3}" dt="2023-02-27T01:07:04.697" v="313" actId="14100"/>
          <ac:spMkLst>
            <pc:docMk/>
            <pc:sldMk cId="1898610028" sldId="307"/>
            <ac:spMk id="2" creationId="{00000000-0000-0000-0000-000000000000}"/>
          </ac:spMkLst>
        </pc:spChg>
      </pc:sldChg>
      <pc:sldChg chg="modSp mod">
        <pc:chgData name="Vo,Ngoc_Sach (HP Med Affairs) BII-VN-H" userId="185756f4-2f63-45d1-8a40-14dac6bb2c7e" providerId="ADAL" clId="{839B1D2C-3DFC-4085-9EBF-AD90AD43F9D3}" dt="2023-02-27T00:47:10.914" v="9" actId="27636"/>
        <pc:sldMkLst>
          <pc:docMk/>
          <pc:sldMk cId="373350784" sldId="308"/>
        </pc:sldMkLst>
        <pc:spChg chg="mod">
          <ac:chgData name="Vo,Ngoc_Sach (HP Med Affairs) BII-VN-H" userId="185756f4-2f63-45d1-8a40-14dac6bb2c7e" providerId="ADAL" clId="{839B1D2C-3DFC-4085-9EBF-AD90AD43F9D3}" dt="2023-02-27T00:47:10.914" v="9" actId="27636"/>
          <ac:spMkLst>
            <pc:docMk/>
            <pc:sldMk cId="373350784" sldId="308"/>
            <ac:spMk id="19" creationId="{00000000-0000-0000-0000-000000000000}"/>
          </ac:spMkLst>
        </pc:spChg>
      </pc:sldChg>
      <pc:sldChg chg="modSp mod">
        <pc:chgData name="Vo,Ngoc_Sach (HP Med Affairs) BII-VN-H" userId="185756f4-2f63-45d1-8a40-14dac6bb2c7e" providerId="ADAL" clId="{839B1D2C-3DFC-4085-9EBF-AD90AD43F9D3}" dt="2023-02-27T00:47:10.930" v="10" actId="27636"/>
        <pc:sldMkLst>
          <pc:docMk/>
          <pc:sldMk cId="34980420" sldId="310"/>
        </pc:sldMkLst>
        <pc:spChg chg="mod">
          <ac:chgData name="Vo,Ngoc_Sach (HP Med Affairs) BII-VN-H" userId="185756f4-2f63-45d1-8a40-14dac6bb2c7e" providerId="ADAL" clId="{839B1D2C-3DFC-4085-9EBF-AD90AD43F9D3}" dt="2023-02-27T00:47:10.930" v="10" actId="27636"/>
          <ac:spMkLst>
            <pc:docMk/>
            <pc:sldMk cId="34980420" sldId="310"/>
            <ac:spMk id="19" creationId="{00000000-0000-0000-0000-000000000000}"/>
          </ac:spMkLst>
        </pc:spChg>
      </pc:sldChg>
      <pc:sldChg chg="modSp mod">
        <pc:chgData name="Vo,Ngoc_Sach (HP Med Affairs) BII-VN-H" userId="185756f4-2f63-45d1-8a40-14dac6bb2c7e" providerId="ADAL" clId="{839B1D2C-3DFC-4085-9EBF-AD90AD43F9D3}" dt="2023-02-27T00:53:12.098" v="185" actId="404"/>
        <pc:sldMkLst>
          <pc:docMk/>
          <pc:sldMk cId="3514553154" sldId="311"/>
        </pc:sldMkLst>
        <pc:spChg chg="mod">
          <ac:chgData name="Vo,Ngoc_Sach (HP Med Affairs) BII-VN-H" userId="185756f4-2f63-45d1-8a40-14dac6bb2c7e" providerId="ADAL" clId="{839B1D2C-3DFC-4085-9EBF-AD90AD43F9D3}" dt="2023-02-27T00:53:12.098" v="185" actId="404"/>
          <ac:spMkLst>
            <pc:docMk/>
            <pc:sldMk cId="3514553154" sldId="311"/>
            <ac:spMk id="72707" creationId="{00000000-0000-0000-0000-000000000000}"/>
          </ac:spMkLst>
        </pc:spChg>
      </pc:sldChg>
      <pc:sldChg chg="modSp mod">
        <pc:chgData name="Vo,Ngoc_Sach (HP Med Affairs) BII-VN-H" userId="185756f4-2f63-45d1-8a40-14dac6bb2c7e" providerId="ADAL" clId="{839B1D2C-3DFC-4085-9EBF-AD90AD43F9D3}" dt="2023-02-27T00:47:10.940" v="13" actId="27636"/>
        <pc:sldMkLst>
          <pc:docMk/>
          <pc:sldMk cId="1255877299" sldId="318"/>
        </pc:sldMkLst>
        <pc:spChg chg="mod">
          <ac:chgData name="Vo,Ngoc_Sach (HP Med Affairs) BII-VN-H" userId="185756f4-2f63-45d1-8a40-14dac6bb2c7e" providerId="ADAL" clId="{839B1D2C-3DFC-4085-9EBF-AD90AD43F9D3}" dt="2023-02-27T00:47:10.940" v="13" actId="27636"/>
          <ac:spMkLst>
            <pc:docMk/>
            <pc:sldMk cId="1255877299" sldId="318"/>
            <ac:spMk id="164" creationId="{00000000-0000-0000-0000-000000000000}"/>
          </ac:spMkLst>
        </pc:spChg>
      </pc:sldChg>
      <pc:sldChg chg="modSp mod">
        <pc:chgData name="Vo,Ngoc_Sach (HP Med Affairs) BII-VN-H" userId="185756f4-2f63-45d1-8a40-14dac6bb2c7e" providerId="ADAL" clId="{839B1D2C-3DFC-4085-9EBF-AD90AD43F9D3}" dt="2023-02-27T00:56:44.687" v="205" actId="255"/>
        <pc:sldMkLst>
          <pc:docMk/>
          <pc:sldMk cId="1707814794" sldId="322"/>
        </pc:sldMkLst>
        <pc:spChg chg="mod">
          <ac:chgData name="Vo,Ngoc_Sach (HP Med Affairs) BII-VN-H" userId="185756f4-2f63-45d1-8a40-14dac6bb2c7e" providerId="ADAL" clId="{839B1D2C-3DFC-4085-9EBF-AD90AD43F9D3}" dt="2023-02-27T00:56:44.687" v="205" actId="255"/>
          <ac:spMkLst>
            <pc:docMk/>
            <pc:sldMk cId="1707814794" sldId="322"/>
            <ac:spMk id="2" creationId="{00000000-0000-0000-0000-000000000000}"/>
          </ac:spMkLst>
        </pc:spChg>
      </pc:sldChg>
      <pc:sldChg chg="modSp mod">
        <pc:chgData name="Vo,Ngoc_Sach (HP Med Affairs) BII-VN-H" userId="185756f4-2f63-45d1-8a40-14dac6bb2c7e" providerId="ADAL" clId="{839B1D2C-3DFC-4085-9EBF-AD90AD43F9D3}" dt="2023-02-27T00:47:10.940" v="11" actId="27636"/>
        <pc:sldMkLst>
          <pc:docMk/>
          <pc:sldMk cId="3934209254" sldId="325"/>
        </pc:sldMkLst>
        <pc:spChg chg="mod">
          <ac:chgData name="Vo,Ngoc_Sach (HP Med Affairs) BII-VN-H" userId="185756f4-2f63-45d1-8a40-14dac6bb2c7e" providerId="ADAL" clId="{839B1D2C-3DFC-4085-9EBF-AD90AD43F9D3}" dt="2023-02-27T00:47:10.940" v="11" actId="27636"/>
          <ac:spMkLst>
            <pc:docMk/>
            <pc:sldMk cId="3934209254" sldId="325"/>
            <ac:spMk id="2" creationId="{00000000-0000-0000-0000-000000000000}"/>
          </ac:spMkLst>
        </pc:spChg>
      </pc:sldChg>
      <pc:sldChg chg="modSp mod">
        <pc:chgData name="Vo,Ngoc_Sach (HP Med Affairs) BII-VN-H" userId="185756f4-2f63-45d1-8a40-14dac6bb2c7e" providerId="ADAL" clId="{839B1D2C-3DFC-4085-9EBF-AD90AD43F9D3}" dt="2023-02-27T00:47:10.973" v="17" actId="27636"/>
        <pc:sldMkLst>
          <pc:docMk/>
          <pc:sldMk cId="3256131285" sldId="330"/>
        </pc:sldMkLst>
        <pc:spChg chg="mod">
          <ac:chgData name="Vo,Ngoc_Sach (HP Med Affairs) BII-VN-H" userId="185756f4-2f63-45d1-8a40-14dac6bb2c7e" providerId="ADAL" clId="{839B1D2C-3DFC-4085-9EBF-AD90AD43F9D3}" dt="2023-02-27T00:47:10.973" v="17" actId="27636"/>
          <ac:spMkLst>
            <pc:docMk/>
            <pc:sldMk cId="3256131285" sldId="330"/>
            <ac:spMk id="2" creationId="{00000000-0000-0000-0000-000000000000}"/>
          </ac:spMkLst>
        </pc:spChg>
      </pc:sldChg>
      <pc:sldChg chg="modSp mod">
        <pc:chgData name="Vo,Ngoc_Sach (HP Med Affairs) BII-VN-H" userId="185756f4-2f63-45d1-8a40-14dac6bb2c7e" providerId="ADAL" clId="{839B1D2C-3DFC-4085-9EBF-AD90AD43F9D3}" dt="2023-02-27T00:47:10.973" v="18" actId="27636"/>
        <pc:sldMkLst>
          <pc:docMk/>
          <pc:sldMk cId="1302855531" sldId="331"/>
        </pc:sldMkLst>
        <pc:spChg chg="mod">
          <ac:chgData name="Vo,Ngoc_Sach (HP Med Affairs) BII-VN-H" userId="185756f4-2f63-45d1-8a40-14dac6bb2c7e" providerId="ADAL" clId="{839B1D2C-3DFC-4085-9EBF-AD90AD43F9D3}" dt="2023-02-27T00:47:10.973" v="18" actId="27636"/>
          <ac:spMkLst>
            <pc:docMk/>
            <pc:sldMk cId="1302855531" sldId="331"/>
            <ac:spMk id="2" creationId="{00000000-0000-0000-0000-000000000000}"/>
          </ac:spMkLst>
        </pc:spChg>
      </pc:sldChg>
      <pc:sldChg chg="modSp mod">
        <pc:chgData name="Vo,Ngoc_Sach (HP Med Affairs) BII-VN-H" userId="185756f4-2f63-45d1-8a40-14dac6bb2c7e" providerId="ADAL" clId="{839B1D2C-3DFC-4085-9EBF-AD90AD43F9D3}" dt="2023-02-27T00:58:56.571" v="211" actId="27636"/>
        <pc:sldMkLst>
          <pc:docMk/>
          <pc:sldMk cId="3580258329" sldId="335"/>
        </pc:sldMkLst>
        <pc:spChg chg="mod">
          <ac:chgData name="Vo,Ngoc_Sach (HP Med Affairs) BII-VN-H" userId="185756f4-2f63-45d1-8a40-14dac6bb2c7e" providerId="ADAL" clId="{839B1D2C-3DFC-4085-9EBF-AD90AD43F9D3}" dt="2023-02-27T00:58:56.571" v="211" actId="27636"/>
          <ac:spMkLst>
            <pc:docMk/>
            <pc:sldMk cId="3580258329" sldId="335"/>
            <ac:spMk id="2" creationId="{00000000-0000-0000-0000-000000000000}"/>
          </ac:spMkLst>
        </pc:spChg>
        <pc:spChg chg="mod">
          <ac:chgData name="Vo,Ngoc_Sach (HP Med Affairs) BII-VN-H" userId="185756f4-2f63-45d1-8a40-14dac6bb2c7e" providerId="ADAL" clId="{839B1D2C-3DFC-4085-9EBF-AD90AD43F9D3}" dt="2023-02-27T00:47:11.386" v="53" actId="27636"/>
          <ac:spMkLst>
            <pc:docMk/>
            <pc:sldMk cId="3580258329" sldId="335"/>
            <ac:spMk id="5" creationId="{00000000-0000-0000-0000-000000000000}"/>
          </ac:spMkLst>
        </pc:spChg>
      </pc:sldChg>
      <pc:sldChg chg="modSp mod">
        <pc:chgData name="Vo,Ngoc_Sach (HP Med Affairs) BII-VN-H" userId="185756f4-2f63-45d1-8a40-14dac6bb2c7e" providerId="ADAL" clId="{839B1D2C-3DFC-4085-9EBF-AD90AD43F9D3}" dt="2023-02-27T00:47:10.914" v="8" actId="27636"/>
        <pc:sldMkLst>
          <pc:docMk/>
          <pc:sldMk cId="1110615525" sldId="339"/>
        </pc:sldMkLst>
        <pc:spChg chg="mod">
          <ac:chgData name="Vo,Ngoc_Sach (HP Med Affairs) BII-VN-H" userId="185756f4-2f63-45d1-8a40-14dac6bb2c7e" providerId="ADAL" clId="{839B1D2C-3DFC-4085-9EBF-AD90AD43F9D3}" dt="2023-02-27T00:47:10.914" v="8" actId="27636"/>
          <ac:spMkLst>
            <pc:docMk/>
            <pc:sldMk cId="1110615525" sldId="339"/>
            <ac:spMk id="381954" creationId="{00000000-0000-0000-0000-000000000000}"/>
          </ac:spMkLst>
        </pc:spChg>
      </pc:sldChg>
      <pc:sldChg chg="modSp mod">
        <pc:chgData name="Vo,Ngoc_Sach (HP Med Affairs) BII-VN-H" userId="185756f4-2f63-45d1-8a40-14dac6bb2c7e" providerId="ADAL" clId="{839B1D2C-3DFC-4085-9EBF-AD90AD43F9D3}" dt="2023-02-27T00:47:10.886" v="6" actId="27636"/>
        <pc:sldMkLst>
          <pc:docMk/>
          <pc:sldMk cId="3762586295" sldId="340"/>
        </pc:sldMkLst>
        <pc:spChg chg="mod">
          <ac:chgData name="Vo,Ngoc_Sach (HP Med Affairs) BII-VN-H" userId="185756f4-2f63-45d1-8a40-14dac6bb2c7e" providerId="ADAL" clId="{839B1D2C-3DFC-4085-9EBF-AD90AD43F9D3}" dt="2023-02-27T00:47:10.886" v="6" actId="27636"/>
          <ac:spMkLst>
            <pc:docMk/>
            <pc:sldMk cId="3762586295" sldId="340"/>
            <ac:spMk id="7" creationId="{00000000-0000-0000-0000-000000000000}"/>
          </ac:spMkLst>
        </pc:spChg>
      </pc:sldChg>
      <pc:sldChg chg="modSp mod">
        <pc:chgData name="Vo,Ngoc_Sach (HP Med Affairs) BII-VN-H" userId="185756f4-2f63-45d1-8a40-14dac6bb2c7e" providerId="ADAL" clId="{839B1D2C-3DFC-4085-9EBF-AD90AD43F9D3}" dt="2023-02-27T00:47:10.940" v="12" actId="27636"/>
        <pc:sldMkLst>
          <pc:docMk/>
          <pc:sldMk cId="1770438713" sldId="341"/>
        </pc:sldMkLst>
        <pc:spChg chg="mod">
          <ac:chgData name="Vo,Ngoc_Sach (HP Med Affairs) BII-VN-H" userId="185756f4-2f63-45d1-8a40-14dac6bb2c7e" providerId="ADAL" clId="{839B1D2C-3DFC-4085-9EBF-AD90AD43F9D3}" dt="2023-02-27T00:47:10.940" v="12" actId="27636"/>
          <ac:spMkLst>
            <pc:docMk/>
            <pc:sldMk cId="1770438713" sldId="341"/>
            <ac:spMk id="2" creationId="{00000000-0000-0000-0000-000000000000}"/>
          </ac:spMkLst>
        </pc:spChg>
      </pc:sldChg>
      <pc:sldChg chg="modSp mod">
        <pc:chgData name="Vo,Ngoc_Sach (HP Med Affairs) BII-VN-H" userId="185756f4-2f63-45d1-8a40-14dac6bb2c7e" providerId="ADAL" clId="{839B1D2C-3DFC-4085-9EBF-AD90AD43F9D3}" dt="2023-02-27T00:47:10.956" v="15" actId="27636"/>
        <pc:sldMkLst>
          <pc:docMk/>
          <pc:sldMk cId="943549878" sldId="342"/>
        </pc:sldMkLst>
        <pc:spChg chg="mod">
          <ac:chgData name="Vo,Ngoc_Sach (HP Med Affairs) BII-VN-H" userId="185756f4-2f63-45d1-8a40-14dac6bb2c7e" providerId="ADAL" clId="{839B1D2C-3DFC-4085-9EBF-AD90AD43F9D3}" dt="2023-02-27T00:47:10.956" v="14" actId="27636"/>
          <ac:spMkLst>
            <pc:docMk/>
            <pc:sldMk cId="943549878" sldId="342"/>
            <ac:spMk id="2" creationId="{00000000-0000-0000-0000-000000000000}"/>
          </ac:spMkLst>
        </pc:spChg>
        <pc:spChg chg="mod">
          <ac:chgData name="Vo,Ngoc_Sach (HP Med Affairs) BII-VN-H" userId="185756f4-2f63-45d1-8a40-14dac6bb2c7e" providerId="ADAL" clId="{839B1D2C-3DFC-4085-9EBF-AD90AD43F9D3}" dt="2023-02-27T00:47:10.956" v="15" actId="27636"/>
          <ac:spMkLst>
            <pc:docMk/>
            <pc:sldMk cId="943549878" sldId="342"/>
            <ac:spMk id="5" creationId="{00000000-0000-0000-0000-000000000000}"/>
          </ac:spMkLst>
        </pc:spChg>
      </pc:sldChg>
      <pc:sldChg chg="modSp mod">
        <pc:chgData name="Vo,Ngoc_Sach (HP Med Affairs) BII-VN-H" userId="185756f4-2f63-45d1-8a40-14dac6bb2c7e" providerId="ADAL" clId="{839B1D2C-3DFC-4085-9EBF-AD90AD43F9D3}" dt="2023-02-27T00:47:11.113" v="26" actId="27636"/>
        <pc:sldMkLst>
          <pc:docMk/>
          <pc:sldMk cId="3571209893" sldId="344"/>
        </pc:sldMkLst>
        <pc:spChg chg="mod">
          <ac:chgData name="Vo,Ngoc_Sach (HP Med Affairs) BII-VN-H" userId="185756f4-2f63-45d1-8a40-14dac6bb2c7e" providerId="ADAL" clId="{839B1D2C-3DFC-4085-9EBF-AD90AD43F9D3}" dt="2023-02-27T00:47:11.113" v="26" actId="27636"/>
          <ac:spMkLst>
            <pc:docMk/>
            <pc:sldMk cId="3571209893" sldId="344"/>
            <ac:spMk id="3" creationId="{00000000-0000-0000-0000-000000000000}"/>
          </ac:spMkLst>
        </pc:spChg>
      </pc:sldChg>
      <pc:sldChg chg="modSp mod">
        <pc:chgData name="Vo,Ngoc_Sach (HP Med Affairs) BII-VN-H" userId="185756f4-2f63-45d1-8a40-14dac6bb2c7e" providerId="ADAL" clId="{839B1D2C-3DFC-4085-9EBF-AD90AD43F9D3}" dt="2023-02-27T00:59:34.397" v="216" actId="1076"/>
        <pc:sldMkLst>
          <pc:docMk/>
          <pc:sldMk cId="454219082" sldId="347"/>
        </pc:sldMkLst>
        <pc:spChg chg="mod">
          <ac:chgData name="Vo,Ngoc_Sach (HP Med Affairs) BII-VN-H" userId="185756f4-2f63-45d1-8a40-14dac6bb2c7e" providerId="ADAL" clId="{839B1D2C-3DFC-4085-9EBF-AD90AD43F9D3}" dt="2023-02-27T00:59:34.397" v="216" actId="1076"/>
          <ac:spMkLst>
            <pc:docMk/>
            <pc:sldMk cId="454219082" sldId="347"/>
            <ac:spMk id="67" creationId="{07F57C7A-22E0-4CE2-AFF1-B46C08EEE7B5}"/>
          </ac:spMkLst>
        </pc:spChg>
      </pc:sldChg>
      <pc:sldChg chg="modSp mod">
        <pc:chgData name="Vo,Ngoc_Sach (HP Med Affairs) BII-VN-H" userId="185756f4-2f63-45d1-8a40-14dac6bb2c7e" providerId="ADAL" clId="{839B1D2C-3DFC-4085-9EBF-AD90AD43F9D3}" dt="2023-02-27T00:47:11.165" v="31" actId="27636"/>
        <pc:sldMkLst>
          <pc:docMk/>
          <pc:sldMk cId="1678538665" sldId="349"/>
        </pc:sldMkLst>
        <pc:spChg chg="mod">
          <ac:chgData name="Vo,Ngoc_Sach (HP Med Affairs) BII-VN-H" userId="185756f4-2f63-45d1-8a40-14dac6bb2c7e" providerId="ADAL" clId="{839B1D2C-3DFC-4085-9EBF-AD90AD43F9D3}" dt="2023-02-27T00:47:11.165" v="31" actId="27636"/>
          <ac:spMkLst>
            <pc:docMk/>
            <pc:sldMk cId="1678538665" sldId="349"/>
            <ac:spMk id="2" creationId="{00000000-0000-0000-0000-000000000000}"/>
          </ac:spMkLst>
        </pc:spChg>
        <pc:spChg chg="mod">
          <ac:chgData name="Vo,Ngoc_Sach (HP Med Affairs) BII-VN-H" userId="185756f4-2f63-45d1-8a40-14dac6bb2c7e" providerId="ADAL" clId="{839B1D2C-3DFC-4085-9EBF-AD90AD43F9D3}" dt="2023-02-27T00:47:11.165" v="30" actId="27636"/>
          <ac:spMkLst>
            <pc:docMk/>
            <pc:sldMk cId="1678538665" sldId="349"/>
            <ac:spMk id="3" creationId="{00000000-0000-0000-0000-000000000000}"/>
          </ac:spMkLst>
        </pc:spChg>
      </pc:sldChg>
      <pc:sldChg chg="modSp mod">
        <pc:chgData name="Vo,Ngoc_Sach (HP Med Affairs) BII-VN-H" userId="185756f4-2f63-45d1-8a40-14dac6bb2c7e" providerId="ADAL" clId="{839B1D2C-3DFC-4085-9EBF-AD90AD43F9D3}" dt="2023-02-27T00:47:11.585" v="66" actId="27636"/>
        <pc:sldMkLst>
          <pc:docMk/>
          <pc:sldMk cId="2998745240" sldId="350"/>
        </pc:sldMkLst>
        <pc:spChg chg="mod">
          <ac:chgData name="Vo,Ngoc_Sach (HP Med Affairs) BII-VN-H" userId="185756f4-2f63-45d1-8a40-14dac6bb2c7e" providerId="ADAL" clId="{839B1D2C-3DFC-4085-9EBF-AD90AD43F9D3}" dt="2023-02-27T00:47:11.585" v="66" actId="27636"/>
          <ac:spMkLst>
            <pc:docMk/>
            <pc:sldMk cId="2998745240" sldId="350"/>
            <ac:spMk id="21506" creationId="{00000000-0000-0000-0000-000000000000}"/>
          </ac:spMkLst>
        </pc:spChg>
      </pc:sldChg>
      <pc:sldChg chg="modSp mod">
        <pc:chgData name="Vo,Ngoc_Sach (HP Med Affairs) BII-VN-H" userId="185756f4-2f63-45d1-8a40-14dac6bb2c7e" providerId="ADAL" clId="{839B1D2C-3DFC-4085-9EBF-AD90AD43F9D3}" dt="2023-02-27T00:47:10.956" v="16" actId="27636"/>
        <pc:sldMkLst>
          <pc:docMk/>
          <pc:sldMk cId="2360579467" sldId="363"/>
        </pc:sldMkLst>
        <pc:spChg chg="mod">
          <ac:chgData name="Vo,Ngoc_Sach (HP Med Affairs) BII-VN-H" userId="185756f4-2f63-45d1-8a40-14dac6bb2c7e" providerId="ADAL" clId="{839B1D2C-3DFC-4085-9EBF-AD90AD43F9D3}" dt="2023-02-27T00:47:10.956" v="16" actId="27636"/>
          <ac:spMkLst>
            <pc:docMk/>
            <pc:sldMk cId="2360579467" sldId="363"/>
            <ac:spMk id="2" creationId="{00000000-0000-0000-0000-000000000000}"/>
          </ac:spMkLst>
        </pc:spChg>
      </pc:sldChg>
      <pc:sldChg chg="modSp mod">
        <pc:chgData name="Vo,Ngoc_Sach (HP Med Affairs) BII-VN-H" userId="185756f4-2f63-45d1-8a40-14dac6bb2c7e" providerId="ADAL" clId="{839B1D2C-3DFC-4085-9EBF-AD90AD43F9D3}" dt="2023-02-27T00:47:11.228" v="38" actId="27636"/>
        <pc:sldMkLst>
          <pc:docMk/>
          <pc:sldMk cId="3687267914" sldId="365"/>
        </pc:sldMkLst>
        <pc:spChg chg="mod">
          <ac:chgData name="Vo,Ngoc_Sach (HP Med Affairs) BII-VN-H" userId="185756f4-2f63-45d1-8a40-14dac6bb2c7e" providerId="ADAL" clId="{839B1D2C-3DFC-4085-9EBF-AD90AD43F9D3}" dt="2023-02-27T00:47:11.228" v="38" actId="27636"/>
          <ac:spMkLst>
            <pc:docMk/>
            <pc:sldMk cId="3687267914" sldId="365"/>
            <ac:spMk id="2" creationId="{00000000-0000-0000-0000-000000000000}"/>
          </ac:spMkLst>
        </pc:spChg>
      </pc:sldChg>
      <pc:sldChg chg="modSp mod">
        <pc:chgData name="Vo,Ngoc_Sach (HP Med Affairs) BII-VN-H" userId="185756f4-2f63-45d1-8a40-14dac6bb2c7e" providerId="ADAL" clId="{839B1D2C-3DFC-4085-9EBF-AD90AD43F9D3}" dt="2023-02-27T00:47:11.726" v="73" actId="27636"/>
        <pc:sldMkLst>
          <pc:docMk/>
          <pc:sldMk cId="4030365434" sldId="366"/>
        </pc:sldMkLst>
        <pc:spChg chg="mod">
          <ac:chgData name="Vo,Ngoc_Sach (HP Med Affairs) BII-VN-H" userId="185756f4-2f63-45d1-8a40-14dac6bb2c7e" providerId="ADAL" clId="{839B1D2C-3DFC-4085-9EBF-AD90AD43F9D3}" dt="2023-02-27T00:47:11.726" v="73" actId="27636"/>
          <ac:spMkLst>
            <pc:docMk/>
            <pc:sldMk cId="4030365434" sldId="366"/>
            <ac:spMk id="9" creationId="{00000000-0000-0000-0000-000000000000}"/>
          </ac:spMkLst>
        </pc:spChg>
      </pc:sldChg>
      <pc:sldChg chg="modSp mod">
        <pc:chgData name="Vo,Ngoc_Sach (HP Med Affairs) BII-VN-H" userId="185756f4-2f63-45d1-8a40-14dac6bb2c7e" providerId="ADAL" clId="{839B1D2C-3DFC-4085-9EBF-AD90AD43F9D3}" dt="2023-02-27T01:00:04.282" v="219" actId="27636"/>
        <pc:sldMkLst>
          <pc:docMk/>
          <pc:sldMk cId="1609683527" sldId="368"/>
        </pc:sldMkLst>
        <pc:spChg chg="mod">
          <ac:chgData name="Vo,Ngoc_Sach (HP Med Affairs) BII-VN-H" userId="185756f4-2f63-45d1-8a40-14dac6bb2c7e" providerId="ADAL" clId="{839B1D2C-3DFC-4085-9EBF-AD90AD43F9D3}" dt="2023-02-27T01:00:04.282" v="219" actId="27636"/>
          <ac:spMkLst>
            <pc:docMk/>
            <pc:sldMk cId="1609683527" sldId="368"/>
            <ac:spMk id="2" creationId="{00000000-0000-0000-0000-000000000000}"/>
          </ac:spMkLst>
        </pc:spChg>
      </pc:sldChg>
      <pc:sldChg chg="modSp mod">
        <pc:chgData name="Vo,Ngoc_Sach (HP Med Affairs) BII-VN-H" userId="185756f4-2f63-45d1-8a40-14dac6bb2c7e" providerId="ADAL" clId="{839B1D2C-3DFC-4085-9EBF-AD90AD43F9D3}" dt="2023-02-27T00:47:11.066" v="22" actId="27636"/>
        <pc:sldMkLst>
          <pc:docMk/>
          <pc:sldMk cId="3133416574" sldId="370"/>
        </pc:sldMkLst>
        <pc:spChg chg="mod">
          <ac:chgData name="Vo,Ngoc_Sach (HP Med Affairs) BII-VN-H" userId="185756f4-2f63-45d1-8a40-14dac6bb2c7e" providerId="ADAL" clId="{839B1D2C-3DFC-4085-9EBF-AD90AD43F9D3}" dt="2023-02-27T00:47:11.066" v="22" actId="27636"/>
          <ac:spMkLst>
            <pc:docMk/>
            <pc:sldMk cId="3133416574" sldId="370"/>
            <ac:spMk id="2" creationId="{00000000-0000-0000-0000-000000000000}"/>
          </ac:spMkLst>
        </pc:spChg>
      </pc:sldChg>
      <pc:sldChg chg="modSp mod">
        <pc:chgData name="Vo,Ngoc_Sach (HP Med Affairs) BII-VN-H" userId="185756f4-2f63-45d1-8a40-14dac6bb2c7e" providerId="ADAL" clId="{839B1D2C-3DFC-4085-9EBF-AD90AD43F9D3}" dt="2023-02-27T00:47:10.886" v="5" actId="27636"/>
        <pc:sldMkLst>
          <pc:docMk/>
          <pc:sldMk cId="3608773295" sldId="372"/>
        </pc:sldMkLst>
        <pc:spChg chg="mod">
          <ac:chgData name="Vo,Ngoc_Sach (HP Med Affairs) BII-VN-H" userId="185756f4-2f63-45d1-8a40-14dac6bb2c7e" providerId="ADAL" clId="{839B1D2C-3DFC-4085-9EBF-AD90AD43F9D3}" dt="2023-02-27T00:47:10.886" v="5" actId="27636"/>
          <ac:spMkLst>
            <pc:docMk/>
            <pc:sldMk cId="3608773295" sldId="372"/>
            <ac:spMk id="2" creationId="{00000000-0000-0000-0000-000000000000}"/>
          </ac:spMkLst>
        </pc:spChg>
      </pc:sldChg>
      <pc:sldChg chg="modSp mod">
        <pc:chgData name="Vo,Ngoc_Sach (HP Med Affairs) BII-VN-H" userId="185756f4-2f63-45d1-8a40-14dac6bb2c7e" providerId="ADAL" clId="{839B1D2C-3DFC-4085-9EBF-AD90AD43F9D3}" dt="2023-02-27T00:47:10.914" v="7" actId="27636"/>
        <pc:sldMkLst>
          <pc:docMk/>
          <pc:sldMk cId="2686658204" sldId="375"/>
        </pc:sldMkLst>
        <pc:spChg chg="mod">
          <ac:chgData name="Vo,Ngoc_Sach (HP Med Affairs) BII-VN-H" userId="185756f4-2f63-45d1-8a40-14dac6bb2c7e" providerId="ADAL" clId="{839B1D2C-3DFC-4085-9EBF-AD90AD43F9D3}" dt="2023-02-27T00:47:10.914" v="7" actId="27636"/>
          <ac:spMkLst>
            <pc:docMk/>
            <pc:sldMk cId="2686658204" sldId="375"/>
            <ac:spMk id="2" creationId="{00000000-0000-0000-0000-000000000000}"/>
          </ac:spMkLst>
        </pc:spChg>
      </pc:sldChg>
      <pc:sldChg chg="modSp mod">
        <pc:chgData name="Vo,Ngoc_Sach (HP Med Affairs) BII-VN-H" userId="185756f4-2f63-45d1-8a40-14dac6bb2c7e" providerId="ADAL" clId="{839B1D2C-3DFC-4085-9EBF-AD90AD43F9D3}" dt="2023-02-27T00:54:38.774" v="194" actId="1076"/>
        <pc:sldMkLst>
          <pc:docMk/>
          <pc:sldMk cId="597104182" sldId="376"/>
        </pc:sldMkLst>
        <pc:spChg chg="mod">
          <ac:chgData name="Vo,Ngoc_Sach (HP Med Affairs) BII-VN-H" userId="185756f4-2f63-45d1-8a40-14dac6bb2c7e" providerId="ADAL" clId="{839B1D2C-3DFC-4085-9EBF-AD90AD43F9D3}" dt="2023-02-27T00:54:38.774" v="194" actId="1076"/>
          <ac:spMkLst>
            <pc:docMk/>
            <pc:sldMk cId="597104182" sldId="376"/>
            <ac:spMk id="2" creationId="{00000000-0000-0000-0000-000000000000}"/>
          </ac:spMkLst>
        </pc:spChg>
      </pc:sldChg>
      <pc:sldChg chg="delSp mod">
        <pc:chgData name="Vo,Ngoc_Sach (HP Med Affairs) BII-VN-H" userId="185756f4-2f63-45d1-8a40-14dac6bb2c7e" providerId="ADAL" clId="{839B1D2C-3DFC-4085-9EBF-AD90AD43F9D3}" dt="2023-02-27T00:47:29.623" v="153" actId="478"/>
        <pc:sldMkLst>
          <pc:docMk/>
          <pc:sldMk cId="39562888" sldId="380"/>
        </pc:sldMkLst>
        <pc:spChg chg="del">
          <ac:chgData name="Vo,Ngoc_Sach (HP Med Affairs) BII-VN-H" userId="185756f4-2f63-45d1-8a40-14dac6bb2c7e" providerId="ADAL" clId="{839B1D2C-3DFC-4085-9EBF-AD90AD43F9D3}" dt="2023-02-27T00:47:29.623" v="153" actId="478"/>
          <ac:spMkLst>
            <pc:docMk/>
            <pc:sldMk cId="39562888" sldId="380"/>
            <ac:spMk id="5" creationId="{6101EC46-BC0C-4356-A157-06EC37C71561}"/>
          </ac:spMkLst>
        </pc:spChg>
      </pc:sldChg>
      <pc:sldChg chg="modSp mod">
        <pc:chgData name="Vo,Ngoc_Sach (HP Med Affairs) BII-VN-H" userId="185756f4-2f63-45d1-8a40-14dac6bb2c7e" providerId="ADAL" clId="{839B1D2C-3DFC-4085-9EBF-AD90AD43F9D3}" dt="2023-02-27T01:00:17.699" v="220" actId="2711"/>
        <pc:sldMkLst>
          <pc:docMk/>
          <pc:sldMk cId="3070158484" sldId="382"/>
        </pc:sldMkLst>
        <pc:spChg chg="mod">
          <ac:chgData name="Vo,Ngoc_Sach (HP Med Affairs) BII-VN-H" userId="185756f4-2f63-45d1-8a40-14dac6bb2c7e" providerId="ADAL" clId="{839B1D2C-3DFC-4085-9EBF-AD90AD43F9D3}" dt="2023-02-27T01:00:17.699" v="220" actId="2711"/>
          <ac:spMkLst>
            <pc:docMk/>
            <pc:sldMk cId="3070158484" sldId="382"/>
            <ac:spMk id="4" creationId="{00000000-0000-0000-0000-000000000000}"/>
          </ac:spMkLst>
        </pc:spChg>
      </pc:sldChg>
      <pc:sldChg chg="modSp mod">
        <pc:chgData name="Vo,Ngoc_Sach (HP Med Affairs) BII-VN-H" userId="185756f4-2f63-45d1-8a40-14dac6bb2c7e" providerId="ADAL" clId="{839B1D2C-3DFC-4085-9EBF-AD90AD43F9D3}" dt="2023-02-27T00:47:11.188" v="35" actId="27636"/>
        <pc:sldMkLst>
          <pc:docMk/>
          <pc:sldMk cId="974551701" sldId="383"/>
        </pc:sldMkLst>
        <pc:spChg chg="mod">
          <ac:chgData name="Vo,Ngoc_Sach (HP Med Affairs) BII-VN-H" userId="185756f4-2f63-45d1-8a40-14dac6bb2c7e" providerId="ADAL" clId="{839B1D2C-3DFC-4085-9EBF-AD90AD43F9D3}" dt="2023-02-27T00:47:11.188" v="35" actId="27636"/>
          <ac:spMkLst>
            <pc:docMk/>
            <pc:sldMk cId="974551701" sldId="383"/>
            <ac:spMk id="6" creationId="{00000000-0000-0000-0000-000000000000}"/>
          </ac:spMkLst>
        </pc:spChg>
      </pc:sldChg>
      <pc:sldChg chg="modSp mod">
        <pc:chgData name="Vo,Ngoc_Sach (HP Med Affairs) BII-VN-H" userId="185756f4-2f63-45d1-8a40-14dac6bb2c7e" providerId="ADAL" clId="{839B1D2C-3DFC-4085-9EBF-AD90AD43F9D3}" dt="2023-02-27T00:47:11.200" v="36" actId="27636"/>
        <pc:sldMkLst>
          <pc:docMk/>
          <pc:sldMk cId="2693899056" sldId="385"/>
        </pc:sldMkLst>
        <pc:spChg chg="mod">
          <ac:chgData name="Vo,Ngoc_Sach (HP Med Affairs) BII-VN-H" userId="185756f4-2f63-45d1-8a40-14dac6bb2c7e" providerId="ADAL" clId="{839B1D2C-3DFC-4085-9EBF-AD90AD43F9D3}" dt="2023-02-27T00:47:11.200" v="36" actId="27636"/>
          <ac:spMkLst>
            <pc:docMk/>
            <pc:sldMk cId="2693899056" sldId="385"/>
            <ac:spMk id="3" creationId="{00000000-0000-0000-0000-000000000000}"/>
          </ac:spMkLst>
        </pc:spChg>
      </pc:sldChg>
      <pc:sldChg chg="modSp mod">
        <pc:chgData name="Vo,Ngoc_Sach (HP Med Affairs) BII-VN-H" userId="185756f4-2f63-45d1-8a40-14dac6bb2c7e" providerId="ADAL" clId="{839B1D2C-3DFC-4085-9EBF-AD90AD43F9D3}" dt="2023-02-27T00:54:01.216" v="186" actId="14100"/>
        <pc:sldMkLst>
          <pc:docMk/>
          <pc:sldMk cId="2166600164" sldId="386"/>
        </pc:sldMkLst>
        <pc:spChg chg="mod">
          <ac:chgData name="Vo,Ngoc_Sach (HP Med Affairs) BII-VN-H" userId="185756f4-2f63-45d1-8a40-14dac6bb2c7e" providerId="ADAL" clId="{839B1D2C-3DFC-4085-9EBF-AD90AD43F9D3}" dt="2023-02-27T00:54:01.216" v="186" actId="14100"/>
          <ac:spMkLst>
            <pc:docMk/>
            <pc:sldMk cId="2166600164" sldId="386"/>
            <ac:spMk id="5" creationId="{00000000-0000-0000-0000-000000000000}"/>
          </ac:spMkLst>
        </pc:spChg>
      </pc:sldChg>
      <pc:sldChg chg="modSp mod">
        <pc:chgData name="Vo,Ngoc_Sach (HP Med Affairs) BII-VN-H" userId="185756f4-2f63-45d1-8a40-14dac6bb2c7e" providerId="ADAL" clId="{839B1D2C-3DFC-4085-9EBF-AD90AD43F9D3}" dt="2023-02-27T00:54:57.983" v="197" actId="1076"/>
        <pc:sldMkLst>
          <pc:docMk/>
          <pc:sldMk cId="3311228096" sldId="389"/>
        </pc:sldMkLst>
        <pc:spChg chg="mod">
          <ac:chgData name="Vo,Ngoc_Sach (HP Med Affairs) BII-VN-H" userId="185756f4-2f63-45d1-8a40-14dac6bb2c7e" providerId="ADAL" clId="{839B1D2C-3DFC-4085-9EBF-AD90AD43F9D3}" dt="2023-02-27T00:54:57.983" v="197" actId="1076"/>
          <ac:spMkLst>
            <pc:docMk/>
            <pc:sldMk cId="3311228096" sldId="389"/>
            <ac:spMk id="2" creationId="{00000000-0000-0000-0000-000000000000}"/>
          </ac:spMkLst>
        </pc:spChg>
      </pc:sldChg>
      <pc:sldChg chg="modSp mod">
        <pc:chgData name="Vo,Ngoc_Sach (HP Med Affairs) BII-VN-H" userId="185756f4-2f63-45d1-8a40-14dac6bb2c7e" providerId="ADAL" clId="{839B1D2C-3DFC-4085-9EBF-AD90AD43F9D3}" dt="2023-02-27T00:55:24.292" v="200" actId="2711"/>
        <pc:sldMkLst>
          <pc:docMk/>
          <pc:sldMk cId="818858145" sldId="391"/>
        </pc:sldMkLst>
        <pc:spChg chg="mod">
          <ac:chgData name="Vo,Ngoc_Sach (HP Med Affairs) BII-VN-H" userId="185756f4-2f63-45d1-8a40-14dac6bb2c7e" providerId="ADAL" clId="{839B1D2C-3DFC-4085-9EBF-AD90AD43F9D3}" dt="2023-02-27T00:55:24.292" v="200" actId="2711"/>
          <ac:spMkLst>
            <pc:docMk/>
            <pc:sldMk cId="818858145" sldId="391"/>
            <ac:spMk id="130" creationId="{00000000-0000-0000-0000-000000000000}"/>
          </ac:spMkLst>
        </pc:spChg>
      </pc:sldChg>
      <pc:sldChg chg="modSp mod">
        <pc:chgData name="Vo,Ngoc_Sach (HP Med Affairs) BII-VN-H" userId="185756f4-2f63-45d1-8a40-14dac6bb2c7e" providerId="ADAL" clId="{839B1D2C-3DFC-4085-9EBF-AD90AD43F9D3}" dt="2023-02-27T00:56:20.291" v="204" actId="404"/>
        <pc:sldMkLst>
          <pc:docMk/>
          <pc:sldMk cId="1713169547" sldId="394"/>
        </pc:sldMkLst>
        <pc:spChg chg="mod">
          <ac:chgData name="Vo,Ngoc_Sach (HP Med Affairs) BII-VN-H" userId="185756f4-2f63-45d1-8a40-14dac6bb2c7e" providerId="ADAL" clId="{839B1D2C-3DFC-4085-9EBF-AD90AD43F9D3}" dt="2023-02-27T00:55:30.812" v="201" actId="1076"/>
          <ac:spMkLst>
            <pc:docMk/>
            <pc:sldMk cId="1713169547" sldId="394"/>
            <ac:spMk id="2" creationId="{EEF8E446-AF36-49F3-BECD-7F197B7249AF}"/>
          </ac:spMkLst>
        </pc:spChg>
        <pc:spChg chg="mod">
          <ac:chgData name="Vo,Ngoc_Sach (HP Med Affairs) BII-VN-H" userId="185756f4-2f63-45d1-8a40-14dac6bb2c7e" providerId="ADAL" clId="{839B1D2C-3DFC-4085-9EBF-AD90AD43F9D3}" dt="2023-02-27T00:56:20.291" v="204" actId="404"/>
          <ac:spMkLst>
            <pc:docMk/>
            <pc:sldMk cId="1713169547" sldId="394"/>
            <ac:spMk id="3" creationId="{A68A1718-002F-43A1-8C92-6DF937E43F97}"/>
          </ac:spMkLst>
        </pc:spChg>
      </pc:sldChg>
      <pc:sldChg chg="modSp mod">
        <pc:chgData name="Vo,Ngoc_Sach (HP Med Affairs) BII-VN-H" userId="185756f4-2f63-45d1-8a40-14dac6bb2c7e" providerId="ADAL" clId="{839B1D2C-3DFC-4085-9EBF-AD90AD43F9D3}" dt="2023-02-27T00:47:11.288" v="44" actId="27636"/>
        <pc:sldMkLst>
          <pc:docMk/>
          <pc:sldMk cId="98195004" sldId="395"/>
        </pc:sldMkLst>
        <pc:spChg chg="mod">
          <ac:chgData name="Vo,Ngoc_Sach (HP Med Affairs) BII-VN-H" userId="185756f4-2f63-45d1-8a40-14dac6bb2c7e" providerId="ADAL" clId="{839B1D2C-3DFC-4085-9EBF-AD90AD43F9D3}" dt="2023-02-27T00:47:11.288" v="44" actId="27636"/>
          <ac:spMkLst>
            <pc:docMk/>
            <pc:sldMk cId="98195004" sldId="395"/>
            <ac:spMk id="2" creationId="{EEF8E446-AF36-49F3-BECD-7F197B7249AF}"/>
          </ac:spMkLst>
        </pc:spChg>
      </pc:sldChg>
      <pc:sldChg chg="modSp mod">
        <pc:chgData name="Vo,Ngoc_Sach (HP Med Affairs) BII-VN-H" userId="185756f4-2f63-45d1-8a40-14dac6bb2c7e" providerId="ADAL" clId="{839B1D2C-3DFC-4085-9EBF-AD90AD43F9D3}" dt="2023-02-27T00:47:11.264" v="42" actId="27636"/>
        <pc:sldMkLst>
          <pc:docMk/>
          <pc:sldMk cId="3652076150" sldId="399"/>
        </pc:sldMkLst>
        <pc:spChg chg="mod">
          <ac:chgData name="Vo,Ngoc_Sach (HP Med Affairs) BII-VN-H" userId="185756f4-2f63-45d1-8a40-14dac6bb2c7e" providerId="ADAL" clId="{839B1D2C-3DFC-4085-9EBF-AD90AD43F9D3}" dt="2023-02-27T00:47:11.264" v="41" actId="27636"/>
          <ac:spMkLst>
            <pc:docMk/>
            <pc:sldMk cId="3652076150" sldId="399"/>
            <ac:spMk id="2" creationId="{EEF8E446-AF36-49F3-BECD-7F197B7249AF}"/>
          </ac:spMkLst>
        </pc:spChg>
        <pc:spChg chg="mod">
          <ac:chgData name="Vo,Ngoc_Sach (HP Med Affairs) BII-VN-H" userId="185756f4-2f63-45d1-8a40-14dac6bb2c7e" providerId="ADAL" clId="{839B1D2C-3DFC-4085-9EBF-AD90AD43F9D3}" dt="2023-02-27T00:47:11.264" v="42" actId="27636"/>
          <ac:spMkLst>
            <pc:docMk/>
            <pc:sldMk cId="3652076150" sldId="399"/>
            <ac:spMk id="4" creationId="{00000000-0000-0000-0000-000000000000}"/>
          </ac:spMkLst>
        </pc:spChg>
      </pc:sldChg>
      <pc:sldChg chg="modSp mod">
        <pc:chgData name="Vo,Ngoc_Sach (HP Med Affairs) BII-VN-H" userId="185756f4-2f63-45d1-8a40-14dac6bb2c7e" providerId="ADAL" clId="{839B1D2C-3DFC-4085-9EBF-AD90AD43F9D3}" dt="2023-02-27T00:55:13.543" v="199" actId="1076"/>
        <pc:sldMkLst>
          <pc:docMk/>
          <pc:sldMk cId="3800949842" sldId="400"/>
        </pc:sldMkLst>
        <pc:spChg chg="mod">
          <ac:chgData name="Vo,Ngoc_Sach (HP Med Affairs) BII-VN-H" userId="185756f4-2f63-45d1-8a40-14dac6bb2c7e" providerId="ADAL" clId="{839B1D2C-3DFC-4085-9EBF-AD90AD43F9D3}" dt="2023-02-27T00:55:13.543" v="199" actId="1076"/>
          <ac:spMkLst>
            <pc:docMk/>
            <pc:sldMk cId="3800949842" sldId="400"/>
            <ac:spMk id="2" creationId="{00000000-0000-0000-0000-000000000000}"/>
          </ac:spMkLst>
        </pc:spChg>
      </pc:sldChg>
      <pc:sldChg chg="modSp mod">
        <pc:chgData name="Vo,Ngoc_Sach (HP Med Affairs) BII-VN-H" userId="185756f4-2f63-45d1-8a40-14dac6bb2c7e" providerId="ADAL" clId="{839B1D2C-3DFC-4085-9EBF-AD90AD43F9D3}" dt="2023-02-27T00:47:11.301" v="45" actId="27636"/>
        <pc:sldMkLst>
          <pc:docMk/>
          <pc:sldMk cId="4250276305" sldId="402"/>
        </pc:sldMkLst>
        <pc:spChg chg="mod">
          <ac:chgData name="Vo,Ngoc_Sach (HP Med Affairs) BII-VN-H" userId="185756f4-2f63-45d1-8a40-14dac6bb2c7e" providerId="ADAL" clId="{839B1D2C-3DFC-4085-9EBF-AD90AD43F9D3}" dt="2023-02-27T00:47:11.301" v="45" actId="27636"/>
          <ac:spMkLst>
            <pc:docMk/>
            <pc:sldMk cId="4250276305" sldId="402"/>
            <ac:spMk id="3" creationId="{00000000-0000-0000-0000-000000000000}"/>
          </ac:spMkLst>
        </pc:spChg>
      </pc:sldChg>
      <pc:sldChg chg="modSp mod">
        <pc:chgData name="Vo,Ngoc_Sach (HP Med Affairs) BII-VN-H" userId="185756f4-2f63-45d1-8a40-14dac6bb2c7e" providerId="ADAL" clId="{839B1D2C-3DFC-4085-9EBF-AD90AD43F9D3}" dt="2023-02-27T00:47:11.312" v="47" actId="27636"/>
        <pc:sldMkLst>
          <pc:docMk/>
          <pc:sldMk cId="563033003" sldId="405"/>
        </pc:sldMkLst>
        <pc:spChg chg="mod">
          <ac:chgData name="Vo,Ngoc_Sach (HP Med Affairs) BII-VN-H" userId="185756f4-2f63-45d1-8a40-14dac6bb2c7e" providerId="ADAL" clId="{839B1D2C-3DFC-4085-9EBF-AD90AD43F9D3}" dt="2023-02-27T00:47:11.312" v="47" actId="27636"/>
          <ac:spMkLst>
            <pc:docMk/>
            <pc:sldMk cId="563033003" sldId="405"/>
            <ac:spMk id="2" creationId="{00000000-0000-0000-0000-000000000000}"/>
          </ac:spMkLst>
        </pc:spChg>
      </pc:sldChg>
      <pc:sldChg chg="modSp mod">
        <pc:chgData name="Vo,Ngoc_Sach (HP Med Affairs) BII-VN-H" userId="185756f4-2f63-45d1-8a40-14dac6bb2c7e" providerId="ADAL" clId="{839B1D2C-3DFC-4085-9EBF-AD90AD43F9D3}" dt="2023-02-27T00:47:11.312" v="48" actId="27636"/>
        <pc:sldMkLst>
          <pc:docMk/>
          <pc:sldMk cId="3804165620" sldId="406"/>
        </pc:sldMkLst>
        <pc:spChg chg="mod">
          <ac:chgData name="Vo,Ngoc_Sach (HP Med Affairs) BII-VN-H" userId="185756f4-2f63-45d1-8a40-14dac6bb2c7e" providerId="ADAL" clId="{839B1D2C-3DFC-4085-9EBF-AD90AD43F9D3}" dt="2023-02-27T00:47:11.312" v="48" actId="27636"/>
          <ac:spMkLst>
            <pc:docMk/>
            <pc:sldMk cId="3804165620" sldId="406"/>
            <ac:spMk id="2" creationId="{00000000-0000-0000-0000-000000000000}"/>
          </ac:spMkLst>
        </pc:spChg>
      </pc:sldChg>
      <pc:sldChg chg="modSp mod">
        <pc:chgData name="Vo,Ngoc_Sach (HP Med Affairs) BII-VN-H" userId="185756f4-2f63-45d1-8a40-14dac6bb2c7e" providerId="ADAL" clId="{839B1D2C-3DFC-4085-9EBF-AD90AD43F9D3}" dt="2023-02-27T00:47:11.345" v="49" actId="27636"/>
        <pc:sldMkLst>
          <pc:docMk/>
          <pc:sldMk cId="1340038603" sldId="407"/>
        </pc:sldMkLst>
        <pc:spChg chg="mod">
          <ac:chgData name="Vo,Ngoc_Sach (HP Med Affairs) BII-VN-H" userId="185756f4-2f63-45d1-8a40-14dac6bb2c7e" providerId="ADAL" clId="{839B1D2C-3DFC-4085-9EBF-AD90AD43F9D3}" dt="2023-02-27T00:47:11.345" v="49" actId="27636"/>
          <ac:spMkLst>
            <pc:docMk/>
            <pc:sldMk cId="1340038603" sldId="407"/>
            <ac:spMk id="2" creationId="{00000000-0000-0000-0000-000000000000}"/>
          </ac:spMkLst>
        </pc:spChg>
      </pc:sldChg>
      <pc:sldChg chg="modSp mod">
        <pc:chgData name="Vo,Ngoc_Sach (HP Med Affairs) BII-VN-H" userId="185756f4-2f63-45d1-8a40-14dac6bb2c7e" providerId="ADAL" clId="{839B1D2C-3DFC-4085-9EBF-AD90AD43F9D3}" dt="2023-02-27T00:58:50.632" v="209" actId="255"/>
        <pc:sldMkLst>
          <pc:docMk/>
          <pc:sldMk cId="3509569282" sldId="414"/>
        </pc:sldMkLst>
        <pc:spChg chg="mod">
          <ac:chgData name="Vo,Ngoc_Sach (HP Med Affairs) BII-VN-H" userId="185756f4-2f63-45d1-8a40-14dac6bb2c7e" providerId="ADAL" clId="{839B1D2C-3DFC-4085-9EBF-AD90AD43F9D3}" dt="2023-02-27T00:58:50.632" v="209" actId="255"/>
          <ac:spMkLst>
            <pc:docMk/>
            <pc:sldMk cId="3509569282" sldId="414"/>
            <ac:spMk id="2" creationId="{00000000-0000-0000-0000-000000000000}"/>
          </ac:spMkLst>
        </pc:spChg>
      </pc:sldChg>
      <pc:sldChg chg="modSp mod">
        <pc:chgData name="Vo,Ngoc_Sach (HP Med Affairs) BII-VN-H" userId="185756f4-2f63-45d1-8a40-14dac6bb2c7e" providerId="ADAL" clId="{839B1D2C-3DFC-4085-9EBF-AD90AD43F9D3}" dt="2023-02-27T00:47:11.094" v="25" actId="27636"/>
        <pc:sldMkLst>
          <pc:docMk/>
          <pc:sldMk cId="1944842093" sldId="415"/>
        </pc:sldMkLst>
        <pc:spChg chg="mod">
          <ac:chgData name="Vo,Ngoc_Sach (HP Med Affairs) BII-VN-H" userId="185756f4-2f63-45d1-8a40-14dac6bb2c7e" providerId="ADAL" clId="{839B1D2C-3DFC-4085-9EBF-AD90AD43F9D3}" dt="2023-02-27T00:47:11.094" v="25" actId="27636"/>
          <ac:spMkLst>
            <pc:docMk/>
            <pc:sldMk cId="1944842093" sldId="415"/>
            <ac:spMk id="2" creationId="{00000000-0000-0000-0000-000000000000}"/>
          </ac:spMkLst>
        </pc:spChg>
      </pc:sldChg>
      <pc:sldChg chg="modSp mod">
        <pc:chgData name="Vo,Ngoc_Sach (HP Med Affairs) BII-VN-H" userId="185756f4-2f63-45d1-8a40-14dac6bb2c7e" providerId="ADAL" clId="{839B1D2C-3DFC-4085-9EBF-AD90AD43F9D3}" dt="2023-02-27T00:47:11.411" v="55" actId="27636"/>
        <pc:sldMkLst>
          <pc:docMk/>
          <pc:sldMk cId="2678278872" sldId="417"/>
        </pc:sldMkLst>
        <pc:spChg chg="mod">
          <ac:chgData name="Vo,Ngoc_Sach (HP Med Affairs) BII-VN-H" userId="185756f4-2f63-45d1-8a40-14dac6bb2c7e" providerId="ADAL" clId="{839B1D2C-3DFC-4085-9EBF-AD90AD43F9D3}" dt="2023-02-27T00:47:11.411" v="55" actId="27636"/>
          <ac:spMkLst>
            <pc:docMk/>
            <pc:sldMk cId="2678278872" sldId="417"/>
            <ac:spMk id="3" creationId="{00000000-0000-0000-0000-000000000000}"/>
          </ac:spMkLst>
        </pc:spChg>
      </pc:sldChg>
      <pc:sldChg chg="modSp mod">
        <pc:chgData name="Vo,Ngoc_Sach (HP Med Affairs) BII-VN-H" userId="185756f4-2f63-45d1-8a40-14dac6bb2c7e" providerId="ADAL" clId="{839B1D2C-3DFC-4085-9EBF-AD90AD43F9D3}" dt="2023-02-27T00:47:11.345" v="50" actId="27636"/>
        <pc:sldMkLst>
          <pc:docMk/>
          <pc:sldMk cId="4138307434" sldId="418"/>
        </pc:sldMkLst>
        <pc:spChg chg="mod">
          <ac:chgData name="Vo,Ngoc_Sach (HP Med Affairs) BII-VN-H" userId="185756f4-2f63-45d1-8a40-14dac6bb2c7e" providerId="ADAL" clId="{839B1D2C-3DFC-4085-9EBF-AD90AD43F9D3}" dt="2023-02-27T00:47:11.345" v="50" actId="27636"/>
          <ac:spMkLst>
            <pc:docMk/>
            <pc:sldMk cId="4138307434" sldId="418"/>
            <ac:spMk id="2" creationId="{00000000-0000-0000-0000-000000000000}"/>
          </ac:spMkLst>
        </pc:spChg>
      </pc:sldChg>
      <pc:sldChg chg="modSp mod">
        <pc:chgData name="Vo,Ngoc_Sach (HP Med Affairs) BII-VN-H" userId="185756f4-2f63-45d1-8a40-14dac6bb2c7e" providerId="ADAL" clId="{839B1D2C-3DFC-4085-9EBF-AD90AD43F9D3}" dt="2023-02-27T00:47:11.473" v="59" actId="27636"/>
        <pc:sldMkLst>
          <pc:docMk/>
          <pc:sldMk cId="1794469256" sldId="419"/>
        </pc:sldMkLst>
        <pc:spChg chg="mod">
          <ac:chgData name="Vo,Ngoc_Sach (HP Med Affairs) BII-VN-H" userId="185756f4-2f63-45d1-8a40-14dac6bb2c7e" providerId="ADAL" clId="{839B1D2C-3DFC-4085-9EBF-AD90AD43F9D3}" dt="2023-02-27T00:47:11.456" v="58" actId="27636"/>
          <ac:spMkLst>
            <pc:docMk/>
            <pc:sldMk cId="1794469256" sldId="419"/>
            <ac:spMk id="2" creationId="{00000000-0000-0000-0000-000000000000}"/>
          </ac:spMkLst>
        </pc:spChg>
        <pc:spChg chg="mod">
          <ac:chgData name="Vo,Ngoc_Sach (HP Med Affairs) BII-VN-H" userId="185756f4-2f63-45d1-8a40-14dac6bb2c7e" providerId="ADAL" clId="{839B1D2C-3DFC-4085-9EBF-AD90AD43F9D3}" dt="2023-02-27T00:47:11.473" v="59" actId="27636"/>
          <ac:spMkLst>
            <pc:docMk/>
            <pc:sldMk cId="1794469256" sldId="419"/>
            <ac:spMk id="3" creationId="{00000000-0000-0000-0000-000000000000}"/>
          </ac:spMkLst>
        </pc:spChg>
      </pc:sldChg>
      <pc:sldChg chg="modSp mod">
        <pc:chgData name="Vo,Ngoc_Sach (HP Med Affairs) BII-VN-H" userId="185756f4-2f63-45d1-8a40-14dac6bb2c7e" providerId="ADAL" clId="{839B1D2C-3DFC-4085-9EBF-AD90AD43F9D3}" dt="2023-02-27T00:47:11.427" v="57" actId="27636"/>
        <pc:sldMkLst>
          <pc:docMk/>
          <pc:sldMk cId="3014392899" sldId="422"/>
        </pc:sldMkLst>
        <pc:spChg chg="mod">
          <ac:chgData name="Vo,Ngoc_Sach (HP Med Affairs) BII-VN-H" userId="185756f4-2f63-45d1-8a40-14dac6bb2c7e" providerId="ADAL" clId="{839B1D2C-3DFC-4085-9EBF-AD90AD43F9D3}" dt="2023-02-27T00:47:11.427" v="57" actId="27636"/>
          <ac:spMkLst>
            <pc:docMk/>
            <pc:sldMk cId="3014392899" sldId="422"/>
            <ac:spMk id="6" creationId="{8C85CB60-015A-4EC6-AB8E-48F7DBD3B985}"/>
          </ac:spMkLst>
        </pc:spChg>
      </pc:sldChg>
      <pc:sldChg chg="modSp mod">
        <pc:chgData name="Vo,Ngoc_Sach (HP Med Affairs) BII-VN-H" userId="185756f4-2f63-45d1-8a40-14dac6bb2c7e" providerId="ADAL" clId="{839B1D2C-3DFC-4085-9EBF-AD90AD43F9D3}" dt="2023-02-27T00:47:11.473" v="60" actId="27636"/>
        <pc:sldMkLst>
          <pc:docMk/>
          <pc:sldMk cId="1551629030" sldId="423"/>
        </pc:sldMkLst>
        <pc:spChg chg="mod">
          <ac:chgData name="Vo,Ngoc_Sach (HP Med Affairs) BII-VN-H" userId="185756f4-2f63-45d1-8a40-14dac6bb2c7e" providerId="ADAL" clId="{839B1D2C-3DFC-4085-9EBF-AD90AD43F9D3}" dt="2023-02-27T00:47:11.473" v="60" actId="27636"/>
          <ac:spMkLst>
            <pc:docMk/>
            <pc:sldMk cId="1551629030" sldId="423"/>
            <ac:spMk id="2" creationId="{00000000-0000-0000-0000-000000000000}"/>
          </ac:spMkLst>
        </pc:spChg>
      </pc:sldChg>
      <pc:sldChg chg="modSp mod">
        <pc:chgData name="Vo,Ngoc_Sach (HP Med Affairs) BII-VN-H" userId="185756f4-2f63-45d1-8a40-14dac6bb2c7e" providerId="ADAL" clId="{839B1D2C-3DFC-4085-9EBF-AD90AD43F9D3}" dt="2023-02-27T00:47:11.489" v="61" actId="27636"/>
        <pc:sldMkLst>
          <pc:docMk/>
          <pc:sldMk cId="110395737" sldId="425"/>
        </pc:sldMkLst>
        <pc:spChg chg="mod">
          <ac:chgData name="Vo,Ngoc_Sach (HP Med Affairs) BII-VN-H" userId="185756f4-2f63-45d1-8a40-14dac6bb2c7e" providerId="ADAL" clId="{839B1D2C-3DFC-4085-9EBF-AD90AD43F9D3}" dt="2023-02-27T00:47:11.489" v="61" actId="27636"/>
          <ac:spMkLst>
            <pc:docMk/>
            <pc:sldMk cId="110395737" sldId="425"/>
            <ac:spMk id="2" creationId="{00000000-0000-0000-0000-000000000000}"/>
          </ac:spMkLst>
        </pc:spChg>
      </pc:sldChg>
      <pc:sldChg chg="modSp mod">
        <pc:chgData name="Vo,Ngoc_Sach (HP Med Affairs) BII-VN-H" userId="185756f4-2f63-45d1-8a40-14dac6bb2c7e" providerId="ADAL" clId="{839B1D2C-3DFC-4085-9EBF-AD90AD43F9D3}" dt="2023-02-27T00:47:11.181" v="34" actId="27636"/>
        <pc:sldMkLst>
          <pc:docMk/>
          <pc:sldMk cId="613597265" sldId="427"/>
        </pc:sldMkLst>
        <pc:spChg chg="mod">
          <ac:chgData name="Vo,Ngoc_Sach (HP Med Affairs) BII-VN-H" userId="185756f4-2f63-45d1-8a40-14dac6bb2c7e" providerId="ADAL" clId="{839B1D2C-3DFC-4085-9EBF-AD90AD43F9D3}" dt="2023-02-27T00:47:11.181" v="34" actId="27636"/>
          <ac:spMkLst>
            <pc:docMk/>
            <pc:sldMk cId="613597265" sldId="427"/>
            <ac:spMk id="2" creationId="{00000000-0000-0000-0000-000000000000}"/>
          </ac:spMkLst>
        </pc:spChg>
      </pc:sldChg>
      <pc:sldChg chg="modSp mod">
        <pc:chgData name="Vo,Ngoc_Sach (HP Med Affairs) BII-VN-H" userId="185756f4-2f63-45d1-8a40-14dac6bb2c7e" providerId="ADAL" clId="{839B1D2C-3DFC-4085-9EBF-AD90AD43F9D3}" dt="2023-02-27T00:47:11.118" v="27" actId="27636"/>
        <pc:sldMkLst>
          <pc:docMk/>
          <pc:sldMk cId="1177484759" sldId="430"/>
        </pc:sldMkLst>
        <pc:spChg chg="mod">
          <ac:chgData name="Vo,Ngoc_Sach (HP Med Affairs) BII-VN-H" userId="185756f4-2f63-45d1-8a40-14dac6bb2c7e" providerId="ADAL" clId="{839B1D2C-3DFC-4085-9EBF-AD90AD43F9D3}" dt="2023-02-27T00:47:11.118" v="27" actId="27636"/>
          <ac:spMkLst>
            <pc:docMk/>
            <pc:sldMk cId="1177484759" sldId="430"/>
            <ac:spMk id="5" creationId="{00000000-0000-0000-0000-000000000000}"/>
          </ac:spMkLst>
        </pc:spChg>
      </pc:sldChg>
      <pc:sldChg chg="modSp mod">
        <pc:chgData name="Vo,Ngoc_Sach (HP Med Affairs) BII-VN-H" userId="185756f4-2f63-45d1-8a40-14dac6bb2c7e" providerId="ADAL" clId="{839B1D2C-3DFC-4085-9EBF-AD90AD43F9D3}" dt="2023-02-27T00:47:11.150" v="28" actId="27636"/>
        <pc:sldMkLst>
          <pc:docMk/>
          <pc:sldMk cId="3818810960" sldId="431"/>
        </pc:sldMkLst>
        <pc:spChg chg="mod">
          <ac:chgData name="Vo,Ngoc_Sach (HP Med Affairs) BII-VN-H" userId="185756f4-2f63-45d1-8a40-14dac6bb2c7e" providerId="ADAL" clId="{839B1D2C-3DFC-4085-9EBF-AD90AD43F9D3}" dt="2023-02-27T00:47:11.150" v="28" actId="27636"/>
          <ac:spMkLst>
            <pc:docMk/>
            <pc:sldMk cId="3818810960" sldId="431"/>
            <ac:spMk id="2" creationId="{00000000-0000-0000-0000-000000000000}"/>
          </ac:spMkLst>
        </pc:spChg>
      </pc:sldChg>
      <pc:sldChg chg="modSp mod">
        <pc:chgData name="Vo,Ngoc_Sach (HP Med Affairs) BII-VN-H" userId="185756f4-2f63-45d1-8a40-14dac6bb2c7e" providerId="ADAL" clId="{839B1D2C-3DFC-4085-9EBF-AD90AD43F9D3}" dt="2023-02-27T00:47:11.158" v="29" actId="27636"/>
        <pc:sldMkLst>
          <pc:docMk/>
          <pc:sldMk cId="175751794" sldId="433"/>
        </pc:sldMkLst>
        <pc:spChg chg="mod">
          <ac:chgData name="Vo,Ngoc_Sach (HP Med Affairs) BII-VN-H" userId="185756f4-2f63-45d1-8a40-14dac6bb2c7e" providerId="ADAL" clId="{839B1D2C-3DFC-4085-9EBF-AD90AD43F9D3}" dt="2023-02-27T00:47:11.158" v="29" actId="27636"/>
          <ac:spMkLst>
            <pc:docMk/>
            <pc:sldMk cId="175751794" sldId="433"/>
            <ac:spMk id="2" creationId="{00000000-0000-0000-0000-000000000000}"/>
          </ac:spMkLst>
        </pc:spChg>
      </pc:sldChg>
      <pc:sldChg chg="modSp mod">
        <pc:chgData name="Vo,Ngoc_Sach (HP Med Affairs) BII-VN-H" userId="185756f4-2f63-45d1-8a40-14dac6bb2c7e" providerId="ADAL" clId="{839B1D2C-3DFC-4085-9EBF-AD90AD43F9D3}" dt="2023-02-27T00:47:11.170" v="33" actId="27636"/>
        <pc:sldMkLst>
          <pc:docMk/>
          <pc:sldMk cId="3027162315" sldId="434"/>
        </pc:sldMkLst>
        <pc:spChg chg="mod">
          <ac:chgData name="Vo,Ngoc_Sach (HP Med Affairs) BII-VN-H" userId="185756f4-2f63-45d1-8a40-14dac6bb2c7e" providerId="ADAL" clId="{839B1D2C-3DFC-4085-9EBF-AD90AD43F9D3}" dt="2023-02-27T00:47:11.170" v="33" actId="27636"/>
          <ac:spMkLst>
            <pc:docMk/>
            <pc:sldMk cId="3027162315" sldId="434"/>
            <ac:spMk id="2" creationId="{00000000-0000-0000-0000-000000000000}"/>
          </ac:spMkLst>
        </pc:spChg>
      </pc:sldChg>
      <pc:sldChg chg="modSp mod">
        <pc:chgData name="Vo,Ngoc_Sach (HP Med Affairs) BII-VN-H" userId="185756f4-2f63-45d1-8a40-14dac6bb2c7e" providerId="ADAL" clId="{839B1D2C-3DFC-4085-9EBF-AD90AD43F9D3}" dt="2023-02-27T00:54:18.895" v="190" actId="1076"/>
        <pc:sldMkLst>
          <pc:docMk/>
          <pc:sldMk cId="987977475" sldId="438"/>
        </pc:sldMkLst>
        <pc:spChg chg="mod">
          <ac:chgData name="Vo,Ngoc_Sach (HP Med Affairs) BII-VN-H" userId="185756f4-2f63-45d1-8a40-14dac6bb2c7e" providerId="ADAL" clId="{839B1D2C-3DFC-4085-9EBF-AD90AD43F9D3}" dt="2023-02-27T00:54:18.895" v="190" actId="1076"/>
          <ac:spMkLst>
            <pc:docMk/>
            <pc:sldMk cId="987977475" sldId="438"/>
            <ac:spMk id="50" creationId="{00000000-0000-0000-0000-000000000000}"/>
          </ac:spMkLst>
        </pc:spChg>
      </pc:sldChg>
      <pc:sldChg chg="modSp mod">
        <pc:chgData name="Vo,Ngoc_Sach (HP Med Affairs) BII-VN-H" userId="185756f4-2f63-45d1-8a40-14dac6bb2c7e" providerId="ADAL" clId="{839B1D2C-3DFC-4085-9EBF-AD90AD43F9D3}" dt="2023-02-27T00:54:28.011" v="192" actId="27636"/>
        <pc:sldMkLst>
          <pc:docMk/>
          <pc:sldMk cId="3197234475" sldId="439"/>
        </pc:sldMkLst>
        <pc:spChg chg="mod">
          <ac:chgData name="Vo,Ngoc_Sach (HP Med Affairs) BII-VN-H" userId="185756f4-2f63-45d1-8a40-14dac6bb2c7e" providerId="ADAL" clId="{839B1D2C-3DFC-4085-9EBF-AD90AD43F9D3}" dt="2023-02-27T00:54:28.011" v="192" actId="27636"/>
          <ac:spMkLst>
            <pc:docMk/>
            <pc:sldMk cId="3197234475" sldId="439"/>
            <ac:spMk id="2" creationId="{00000000-0000-0000-0000-000000000000}"/>
          </ac:spMkLst>
        </pc:spChg>
      </pc:sldChg>
      <pc:sldChg chg="modSp mod">
        <pc:chgData name="Vo,Ngoc_Sach (HP Med Affairs) BII-VN-H" userId="185756f4-2f63-45d1-8a40-14dac6bb2c7e" providerId="ADAL" clId="{839B1D2C-3DFC-4085-9EBF-AD90AD43F9D3}" dt="2023-02-27T00:54:46.076" v="195" actId="255"/>
        <pc:sldMkLst>
          <pc:docMk/>
          <pc:sldMk cId="1284753683" sldId="440"/>
        </pc:sldMkLst>
        <pc:spChg chg="mod">
          <ac:chgData name="Vo,Ngoc_Sach (HP Med Affairs) BII-VN-H" userId="185756f4-2f63-45d1-8a40-14dac6bb2c7e" providerId="ADAL" clId="{839B1D2C-3DFC-4085-9EBF-AD90AD43F9D3}" dt="2023-02-27T00:54:46.076" v="195" actId="255"/>
          <ac:spMkLst>
            <pc:docMk/>
            <pc:sldMk cId="1284753683" sldId="440"/>
            <ac:spMk id="11" creationId="{00000000-0000-0000-0000-000000000000}"/>
          </ac:spMkLst>
        </pc:spChg>
      </pc:sldChg>
      <pc:sldChg chg="modSp mod">
        <pc:chgData name="Vo,Ngoc_Sach (HP Med Affairs) BII-VN-H" userId="185756f4-2f63-45d1-8a40-14dac6bb2c7e" providerId="ADAL" clId="{839B1D2C-3DFC-4085-9EBF-AD90AD43F9D3}" dt="2023-02-27T00:54:54.108" v="196" actId="255"/>
        <pc:sldMkLst>
          <pc:docMk/>
          <pc:sldMk cId="3110569175" sldId="441"/>
        </pc:sldMkLst>
        <pc:spChg chg="mod">
          <ac:chgData name="Vo,Ngoc_Sach (HP Med Affairs) BII-VN-H" userId="185756f4-2f63-45d1-8a40-14dac6bb2c7e" providerId="ADAL" clId="{839B1D2C-3DFC-4085-9EBF-AD90AD43F9D3}" dt="2023-02-27T00:54:54.108" v="196" actId="255"/>
          <ac:spMkLst>
            <pc:docMk/>
            <pc:sldMk cId="3110569175" sldId="441"/>
            <ac:spMk id="2" creationId="{00000000-0000-0000-0000-000000000000}"/>
          </ac:spMkLst>
        </pc:spChg>
      </pc:sldChg>
      <pc:sldChg chg="modSp mod">
        <pc:chgData name="Vo,Ngoc_Sach (HP Med Affairs) BII-VN-H" userId="185756f4-2f63-45d1-8a40-14dac6bb2c7e" providerId="ADAL" clId="{839B1D2C-3DFC-4085-9EBF-AD90AD43F9D3}" dt="2023-02-27T00:47:11.312" v="46" actId="27636"/>
        <pc:sldMkLst>
          <pc:docMk/>
          <pc:sldMk cId="3802362197" sldId="442"/>
        </pc:sldMkLst>
        <pc:spChg chg="mod">
          <ac:chgData name="Vo,Ngoc_Sach (HP Med Affairs) BII-VN-H" userId="185756f4-2f63-45d1-8a40-14dac6bb2c7e" providerId="ADAL" clId="{839B1D2C-3DFC-4085-9EBF-AD90AD43F9D3}" dt="2023-02-27T00:47:11.312" v="46" actId="27636"/>
          <ac:spMkLst>
            <pc:docMk/>
            <pc:sldMk cId="3802362197" sldId="442"/>
            <ac:spMk id="3" creationId="{00000000-0000-0000-0000-000000000000}"/>
          </ac:spMkLst>
        </pc:spChg>
      </pc:sldChg>
      <pc:sldChg chg="modSp mod">
        <pc:chgData name="Vo,Ngoc_Sach (HP Med Affairs) BII-VN-H" userId="185756f4-2f63-45d1-8a40-14dac6bb2c7e" providerId="ADAL" clId="{839B1D2C-3DFC-4085-9EBF-AD90AD43F9D3}" dt="2023-02-27T00:57:01.539" v="208" actId="14100"/>
        <pc:sldMkLst>
          <pc:docMk/>
          <pc:sldMk cId="2020592995" sldId="443"/>
        </pc:sldMkLst>
        <pc:spChg chg="mod">
          <ac:chgData name="Vo,Ngoc_Sach (HP Med Affairs) BII-VN-H" userId="185756f4-2f63-45d1-8a40-14dac6bb2c7e" providerId="ADAL" clId="{839B1D2C-3DFC-4085-9EBF-AD90AD43F9D3}" dt="2023-02-27T00:57:01.539" v="208" actId="14100"/>
          <ac:spMkLst>
            <pc:docMk/>
            <pc:sldMk cId="2020592995" sldId="443"/>
            <ac:spMk id="2" creationId="{7802896E-7441-4644-B293-67AF09D17969}"/>
          </ac:spMkLst>
        </pc:spChg>
      </pc:sldChg>
      <pc:sldChg chg="modSp mod">
        <pc:chgData name="Vo,Ngoc_Sach (HP Med Affairs) BII-VN-H" userId="185756f4-2f63-45d1-8a40-14dac6bb2c7e" providerId="ADAL" clId="{839B1D2C-3DFC-4085-9EBF-AD90AD43F9D3}" dt="2023-02-27T00:47:11.533" v="62" actId="27636"/>
        <pc:sldMkLst>
          <pc:docMk/>
          <pc:sldMk cId="1963726006" sldId="444"/>
        </pc:sldMkLst>
        <pc:spChg chg="mod">
          <ac:chgData name="Vo,Ngoc_Sach (HP Med Affairs) BII-VN-H" userId="185756f4-2f63-45d1-8a40-14dac6bb2c7e" providerId="ADAL" clId="{839B1D2C-3DFC-4085-9EBF-AD90AD43F9D3}" dt="2023-02-27T00:47:11.533" v="62" actId="27636"/>
          <ac:spMkLst>
            <pc:docMk/>
            <pc:sldMk cId="1963726006" sldId="444"/>
            <ac:spMk id="2" creationId="{00000000-0000-0000-0000-000000000000}"/>
          </ac:spMkLst>
        </pc:spChg>
      </pc:sldChg>
      <pc:sldChg chg="modSp mod">
        <pc:chgData name="Vo,Ngoc_Sach (HP Med Affairs) BII-VN-H" userId="185756f4-2f63-45d1-8a40-14dac6bb2c7e" providerId="ADAL" clId="{839B1D2C-3DFC-4085-9EBF-AD90AD43F9D3}" dt="2023-02-27T00:47:11.559" v="63" actId="27636"/>
        <pc:sldMkLst>
          <pc:docMk/>
          <pc:sldMk cId="920323118" sldId="446"/>
        </pc:sldMkLst>
        <pc:spChg chg="mod">
          <ac:chgData name="Vo,Ngoc_Sach (HP Med Affairs) BII-VN-H" userId="185756f4-2f63-45d1-8a40-14dac6bb2c7e" providerId="ADAL" clId="{839B1D2C-3DFC-4085-9EBF-AD90AD43F9D3}" dt="2023-02-27T00:47:11.559" v="63" actId="27636"/>
          <ac:spMkLst>
            <pc:docMk/>
            <pc:sldMk cId="920323118" sldId="446"/>
            <ac:spMk id="2" creationId="{00000000-0000-0000-0000-000000000000}"/>
          </ac:spMkLst>
        </pc:spChg>
      </pc:sldChg>
      <pc:sldChg chg="modSp mod">
        <pc:chgData name="Vo,Ngoc_Sach (HP Med Affairs) BII-VN-H" userId="185756f4-2f63-45d1-8a40-14dac6bb2c7e" providerId="ADAL" clId="{839B1D2C-3DFC-4085-9EBF-AD90AD43F9D3}" dt="2023-02-27T00:47:11.559" v="64" actId="27636"/>
        <pc:sldMkLst>
          <pc:docMk/>
          <pc:sldMk cId="1039478880" sldId="447"/>
        </pc:sldMkLst>
        <pc:spChg chg="mod">
          <ac:chgData name="Vo,Ngoc_Sach (HP Med Affairs) BII-VN-H" userId="185756f4-2f63-45d1-8a40-14dac6bb2c7e" providerId="ADAL" clId="{839B1D2C-3DFC-4085-9EBF-AD90AD43F9D3}" dt="2023-02-27T00:47:11.559" v="64" actId="27636"/>
          <ac:spMkLst>
            <pc:docMk/>
            <pc:sldMk cId="1039478880" sldId="447"/>
            <ac:spMk id="4" creationId="{00000000-0000-0000-0000-000000000000}"/>
          </ac:spMkLst>
        </pc:spChg>
      </pc:sldChg>
      <pc:sldChg chg="modSp mod">
        <pc:chgData name="Vo,Ngoc_Sach (HP Med Affairs) BII-VN-H" userId="185756f4-2f63-45d1-8a40-14dac6bb2c7e" providerId="ADAL" clId="{839B1D2C-3DFC-4085-9EBF-AD90AD43F9D3}" dt="2023-02-27T00:59:28.408" v="215" actId="27636"/>
        <pc:sldMkLst>
          <pc:docMk/>
          <pc:sldMk cId="306268114" sldId="448"/>
        </pc:sldMkLst>
        <pc:spChg chg="mod">
          <ac:chgData name="Vo,Ngoc_Sach (HP Med Affairs) BII-VN-H" userId="185756f4-2f63-45d1-8a40-14dac6bb2c7e" providerId="ADAL" clId="{839B1D2C-3DFC-4085-9EBF-AD90AD43F9D3}" dt="2023-02-27T00:59:28.408" v="215" actId="27636"/>
          <ac:spMkLst>
            <pc:docMk/>
            <pc:sldMk cId="306268114" sldId="448"/>
            <ac:spMk id="2" creationId="{00000000-0000-0000-0000-000000000000}"/>
          </ac:spMkLst>
        </pc:spChg>
      </pc:sldChg>
      <pc:sldChg chg="modSp mod">
        <pc:chgData name="Vo,Ngoc_Sach (HP Med Affairs) BII-VN-H" userId="185756f4-2f63-45d1-8a40-14dac6bb2c7e" providerId="ADAL" clId="{839B1D2C-3DFC-4085-9EBF-AD90AD43F9D3}" dt="2023-02-27T00:47:11.569" v="65" actId="27636"/>
        <pc:sldMkLst>
          <pc:docMk/>
          <pc:sldMk cId="2100283859" sldId="449"/>
        </pc:sldMkLst>
        <pc:spChg chg="mod">
          <ac:chgData name="Vo,Ngoc_Sach (HP Med Affairs) BII-VN-H" userId="185756f4-2f63-45d1-8a40-14dac6bb2c7e" providerId="ADAL" clId="{839B1D2C-3DFC-4085-9EBF-AD90AD43F9D3}" dt="2023-02-27T00:47:11.569" v="65" actId="27636"/>
          <ac:spMkLst>
            <pc:docMk/>
            <pc:sldMk cId="2100283859" sldId="449"/>
            <ac:spMk id="72707" creationId="{00000000-0000-0000-0000-000000000000}"/>
          </ac:spMkLst>
        </pc:spChg>
      </pc:sldChg>
      <pc:sldChg chg="modSp mod">
        <pc:chgData name="Vo,Ngoc_Sach (HP Med Affairs) BII-VN-H" userId="185756f4-2f63-45d1-8a40-14dac6bb2c7e" providerId="ADAL" clId="{839B1D2C-3DFC-4085-9EBF-AD90AD43F9D3}" dt="2023-02-27T00:47:11.603" v="67" actId="27636"/>
        <pc:sldMkLst>
          <pc:docMk/>
          <pc:sldMk cId="3808618228" sldId="453"/>
        </pc:sldMkLst>
        <pc:spChg chg="mod">
          <ac:chgData name="Vo,Ngoc_Sach (HP Med Affairs) BII-VN-H" userId="185756f4-2f63-45d1-8a40-14dac6bb2c7e" providerId="ADAL" clId="{839B1D2C-3DFC-4085-9EBF-AD90AD43F9D3}" dt="2023-02-27T00:47:11.603" v="67" actId="27636"/>
          <ac:spMkLst>
            <pc:docMk/>
            <pc:sldMk cId="3808618228" sldId="453"/>
            <ac:spMk id="155" creationId="{00000000-0000-0000-0000-000000000000}"/>
          </ac:spMkLst>
        </pc:spChg>
      </pc:sldChg>
      <pc:sldChg chg="modSp mod">
        <pc:chgData name="Vo,Ngoc_Sach (HP Med Affairs) BII-VN-H" userId="185756f4-2f63-45d1-8a40-14dac6bb2c7e" providerId="ADAL" clId="{839B1D2C-3DFC-4085-9EBF-AD90AD43F9D3}" dt="2023-02-27T00:47:11.634" v="68" actId="27636"/>
        <pc:sldMkLst>
          <pc:docMk/>
          <pc:sldMk cId="3237607689" sldId="454"/>
        </pc:sldMkLst>
        <pc:spChg chg="mod">
          <ac:chgData name="Vo,Ngoc_Sach (HP Med Affairs) BII-VN-H" userId="185756f4-2f63-45d1-8a40-14dac6bb2c7e" providerId="ADAL" clId="{839B1D2C-3DFC-4085-9EBF-AD90AD43F9D3}" dt="2023-02-27T00:47:11.634" v="68" actId="27636"/>
          <ac:spMkLst>
            <pc:docMk/>
            <pc:sldMk cId="3237607689" sldId="454"/>
            <ac:spMk id="2" creationId="{00000000-0000-0000-0000-000000000000}"/>
          </ac:spMkLst>
        </pc:spChg>
      </pc:sldChg>
      <pc:sldChg chg="modSp mod">
        <pc:chgData name="Vo,Ngoc_Sach (HP Med Affairs) BII-VN-H" userId="185756f4-2f63-45d1-8a40-14dac6bb2c7e" providerId="ADAL" clId="{839B1D2C-3DFC-4085-9EBF-AD90AD43F9D3}" dt="2023-02-27T00:47:11.650" v="69" actId="27636"/>
        <pc:sldMkLst>
          <pc:docMk/>
          <pc:sldMk cId="2686918219" sldId="455"/>
        </pc:sldMkLst>
        <pc:spChg chg="mod">
          <ac:chgData name="Vo,Ngoc_Sach (HP Med Affairs) BII-VN-H" userId="185756f4-2f63-45d1-8a40-14dac6bb2c7e" providerId="ADAL" clId="{839B1D2C-3DFC-4085-9EBF-AD90AD43F9D3}" dt="2023-02-27T00:47:11.650" v="69" actId="27636"/>
          <ac:spMkLst>
            <pc:docMk/>
            <pc:sldMk cId="2686918219" sldId="455"/>
            <ac:spMk id="4" creationId="{00000000-0000-0000-0000-000000000000}"/>
          </ac:spMkLst>
        </pc:spChg>
      </pc:sldChg>
      <pc:sldChg chg="modSp mod">
        <pc:chgData name="Vo,Ngoc_Sach (HP Med Affairs) BII-VN-H" userId="185756f4-2f63-45d1-8a40-14dac6bb2c7e" providerId="ADAL" clId="{839B1D2C-3DFC-4085-9EBF-AD90AD43F9D3}" dt="2023-02-27T00:47:11.708" v="70" actId="27636"/>
        <pc:sldMkLst>
          <pc:docMk/>
          <pc:sldMk cId="3526239142" sldId="457"/>
        </pc:sldMkLst>
        <pc:spChg chg="mod">
          <ac:chgData name="Vo,Ngoc_Sach (HP Med Affairs) BII-VN-H" userId="185756f4-2f63-45d1-8a40-14dac6bb2c7e" providerId="ADAL" clId="{839B1D2C-3DFC-4085-9EBF-AD90AD43F9D3}" dt="2023-02-27T00:47:11.708" v="70" actId="27636"/>
          <ac:spMkLst>
            <pc:docMk/>
            <pc:sldMk cId="3526239142" sldId="457"/>
            <ac:spMk id="15" creationId="{00000000-0000-0000-0000-000000000000}"/>
          </ac:spMkLst>
        </pc:spChg>
      </pc:sldChg>
      <pc:sldChg chg="modSp mod">
        <pc:chgData name="Vo,Ngoc_Sach (HP Med Affairs) BII-VN-H" userId="185756f4-2f63-45d1-8a40-14dac6bb2c7e" providerId="ADAL" clId="{839B1D2C-3DFC-4085-9EBF-AD90AD43F9D3}" dt="2023-02-27T00:47:11.720" v="71" actId="27636"/>
        <pc:sldMkLst>
          <pc:docMk/>
          <pc:sldMk cId="286662605" sldId="460"/>
        </pc:sldMkLst>
        <pc:spChg chg="mod">
          <ac:chgData name="Vo,Ngoc_Sach (HP Med Affairs) BII-VN-H" userId="185756f4-2f63-45d1-8a40-14dac6bb2c7e" providerId="ADAL" clId="{839B1D2C-3DFC-4085-9EBF-AD90AD43F9D3}" dt="2023-02-27T00:47:11.720" v="71" actId="27636"/>
          <ac:spMkLst>
            <pc:docMk/>
            <pc:sldMk cId="286662605" sldId="460"/>
            <ac:spMk id="6" creationId="{00000000-0000-0000-0000-000000000000}"/>
          </ac:spMkLst>
        </pc:spChg>
      </pc:sldChg>
      <pc:sldChg chg="modSp mod">
        <pc:chgData name="Vo,Ngoc_Sach (HP Med Affairs) BII-VN-H" userId="185756f4-2f63-45d1-8a40-14dac6bb2c7e" providerId="ADAL" clId="{839B1D2C-3DFC-4085-9EBF-AD90AD43F9D3}" dt="2023-02-27T00:47:11.726" v="72" actId="27636"/>
        <pc:sldMkLst>
          <pc:docMk/>
          <pc:sldMk cId="2214252502" sldId="461"/>
        </pc:sldMkLst>
        <pc:spChg chg="mod">
          <ac:chgData name="Vo,Ngoc_Sach (HP Med Affairs) BII-VN-H" userId="185756f4-2f63-45d1-8a40-14dac6bb2c7e" providerId="ADAL" clId="{839B1D2C-3DFC-4085-9EBF-AD90AD43F9D3}" dt="2023-02-27T00:47:11.726" v="72" actId="27636"/>
          <ac:spMkLst>
            <pc:docMk/>
            <pc:sldMk cId="2214252502" sldId="461"/>
            <ac:spMk id="7" creationId="{00000000-0000-0000-0000-000000000000}"/>
          </ac:spMkLst>
        </pc:spChg>
      </pc:sldChg>
      <pc:sldChg chg="modSp mod">
        <pc:chgData name="Vo,Ngoc_Sach (HP Med Affairs) BII-VN-H" userId="185756f4-2f63-45d1-8a40-14dac6bb2c7e" providerId="ADAL" clId="{839B1D2C-3DFC-4085-9EBF-AD90AD43F9D3}" dt="2023-02-27T00:47:11.742" v="74" actId="27636"/>
        <pc:sldMkLst>
          <pc:docMk/>
          <pc:sldMk cId="1339428518" sldId="462"/>
        </pc:sldMkLst>
        <pc:spChg chg="mod">
          <ac:chgData name="Vo,Ngoc_Sach (HP Med Affairs) BII-VN-H" userId="185756f4-2f63-45d1-8a40-14dac6bb2c7e" providerId="ADAL" clId="{839B1D2C-3DFC-4085-9EBF-AD90AD43F9D3}" dt="2023-02-27T00:47:11.742" v="74" actId="27636"/>
          <ac:spMkLst>
            <pc:docMk/>
            <pc:sldMk cId="1339428518" sldId="462"/>
            <ac:spMk id="85" creationId="{00000000-0000-0000-0000-000000000000}"/>
          </ac:spMkLst>
        </pc:spChg>
      </pc:sldChg>
      <pc:sldChg chg="modSp mod">
        <pc:chgData name="Vo,Ngoc_Sach (HP Med Affairs) BII-VN-H" userId="185756f4-2f63-45d1-8a40-14dac6bb2c7e" providerId="ADAL" clId="{839B1D2C-3DFC-4085-9EBF-AD90AD43F9D3}" dt="2023-02-27T00:47:11.813" v="77" actId="27636"/>
        <pc:sldMkLst>
          <pc:docMk/>
          <pc:sldMk cId="54254034" sldId="830"/>
        </pc:sldMkLst>
        <pc:spChg chg="mod">
          <ac:chgData name="Vo,Ngoc_Sach (HP Med Affairs) BII-VN-H" userId="185756f4-2f63-45d1-8a40-14dac6bb2c7e" providerId="ADAL" clId="{839B1D2C-3DFC-4085-9EBF-AD90AD43F9D3}" dt="2023-02-27T00:47:11.813" v="77" actId="27636"/>
          <ac:spMkLst>
            <pc:docMk/>
            <pc:sldMk cId="54254034" sldId="830"/>
            <ac:spMk id="29" creationId="{281548FE-32B0-4F0B-97F3-5F9DE96E6D2C}"/>
          </ac:spMkLst>
        </pc:spChg>
      </pc:sldChg>
      <pc:sldChg chg="modSp mod">
        <pc:chgData name="Vo,Ngoc_Sach (HP Med Affairs) BII-VN-H" userId="185756f4-2f63-45d1-8a40-14dac6bb2c7e" providerId="ADAL" clId="{839B1D2C-3DFC-4085-9EBF-AD90AD43F9D3}" dt="2023-02-27T00:47:11.822" v="78" actId="27636"/>
        <pc:sldMkLst>
          <pc:docMk/>
          <pc:sldMk cId="4078863139" sldId="8338"/>
        </pc:sldMkLst>
        <pc:spChg chg="mod">
          <ac:chgData name="Vo,Ngoc_Sach (HP Med Affairs) BII-VN-H" userId="185756f4-2f63-45d1-8a40-14dac6bb2c7e" providerId="ADAL" clId="{839B1D2C-3DFC-4085-9EBF-AD90AD43F9D3}" dt="2023-02-27T00:47:11.822" v="78" actId="27636"/>
          <ac:spMkLst>
            <pc:docMk/>
            <pc:sldMk cId="4078863139" sldId="8338"/>
            <ac:spMk id="5" creationId="{CA1F0CC6-FE30-493E-A5F8-16949746DDBF}"/>
          </ac:spMkLst>
        </pc:spChg>
      </pc:sldChg>
      <pc:sldChg chg="modSp mod">
        <pc:chgData name="Vo,Ngoc_Sach (HP Med Affairs) BII-VN-H" userId="185756f4-2f63-45d1-8a40-14dac6bb2c7e" providerId="ADAL" clId="{839B1D2C-3DFC-4085-9EBF-AD90AD43F9D3}" dt="2023-02-27T00:47:11.822" v="79" actId="27636"/>
        <pc:sldMkLst>
          <pc:docMk/>
          <pc:sldMk cId="3722697633" sldId="8340"/>
        </pc:sldMkLst>
        <pc:spChg chg="mod">
          <ac:chgData name="Vo,Ngoc_Sach (HP Med Affairs) BII-VN-H" userId="185756f4-2f63-45d1-8a40-14dac6bb2c7e" providerId="ADAL" clId="{839B1D2C-3DFC-4085-9EBF-AD90AD43F9D3}" dt="2023-02-27T00:47:11.822" v="79" actId="27636"/>
          <ac:spMkLst>
            <pc:docMk/>
            <pc:sldMk cId="3722697633" sldId="8340"/>
            <ac:spMk id="4" creationId="{00000000-0000-0000-0000-000000000000}"/>
          </ac:spMkLst>
        </pc:spChg>
      </pc:sldChg>
      <pc:sldChg chg="modSp mod">
        <pc:chgData name="Vo,Ngoc_Sach (HP Med Affairs) BII-VN-H" userId="185756f4-2f63-45d1-8a40-14dac6bb2c7e" providerId="ADAL" clId="{839B1D2C-3DFC-4085-9EBF-AD90AD43F9D3}" dt="2023-02-27T00:47:11.838" v="80" actId="27636"/>
        <pc:sldMkLst>
          <pc:docMk/>
          <pc:sldMk cId="3665061020" sldId="8341"/>
        </pc:sldMkLst>
        <pc:spChg chg="mod">
          <ac:chgData name="Vo,Ngoc_Sach (HP Med Affairs) BII-VN-H" userId="185756f4-2f63-45d1-8a40-14dac6bb2c7e" providerId="ADAL" clId="{839B1D2C-3DFC-4085-9EBF-AD90AD43F9D3}" dt="2023-02-27T00:47:11.838" v="80" actId="27636"/>
          <ac:spMkLst>
            <pc:docMk/>
            <pc:sldMk cId="3665061020" sldId="8341"/>
            <ac:spMk id="19" creationId="{00000000-0000-0000-0000-000000000000}"/>
          </ac:spMkLst>
        </pc:spChg>
      </pc:sldChg>
      <pc:sldChg chg="modSp mod">
        <pc:chgData name="Vo,Ngoc_Sach (HP Med Affairs) BII-VN-H" userId="185756f4-2f63-45d1-8a40-14dac6bb2c7e" providerId="ADAL" clId="{839B1D2C-3DFC-4085-9EBF-AD90AD43F9D3}" dt="2023-02-27T00:47:11.845" v="81" actId="27636"/>
        <pc:sldMkLst>
          <pc:docMk/>
          <pc:sldMk cId="3366911142" sldId="8342"/>
        </pc:sldMkLst>
        <pc:spChg chg="mod">
          <ac:chgData name="Vo,Ngoc_Sach (HP Med Affairs) BII-VN-H" userId="185756f4-2f63-45d1-8a40-14dac6bb2c7e" providerId="ADAL" clId="{839B1D2C-3DFC-4085-9EBF-AD90AD43F9D3}" dt="2023-02-27T00:47:11.845" v="81" actId="27636"/>
          <ac:spMkLst>
            <pc:docMk/>
            <pc:sldMk cId="3366911142" sldId="8342"/>
            <ac:spMk id="6" creationId="{8C85CB60-015A-4EC6-AB8E-48F7DBD3B985}"/>
          </ac:spMkLst>
        </pc:spChg>
      </pc:sldChg>
      <pc:sldChg chg="modSp mod">
        <pc:chgData name="Vo,Ngoc_Sach (HP Med Affairs) BII-VN-H" userId="185756f4-2f63-45d1-8a40-14dac6bb2c7e" providerId="ADAL" clId="{839B1D2C-3DFC-4085-9EBF-AD90AD43F9D3}" dt="2023-02-27T00:47:11.876" v="83" actId="27636"/>
        <pc:sldMkLst>
          <pc:docMk/>
          <pc:sldMk cId="230346715" sldId="8343"/>
        </pc:sldMkLst>
        <pc:spChg chg="mod">
          <ac:chgData name="Vo,Ngoc_Sach (HP Med Affairs) BII-VN-H" userId="185756f4-2f63-45d1-8a40-14dac6bb2c7e" providerId="ADAL" clId="{839B1D2C-3DFC-4085-9EBF-AD90AD43F9D3}" dt="2023-02-27T00:47:11.861" v="82" actId="27636"/>
          <ac:spMkLst>
            <pc:docMk/>
            <pc:sldMk cId="230346715" sldId="8343"/>
            <ac:spMk id="2" creationId="{00000000-0000-0000-0000-000000000000}"/>
          </ac:spMkLst>
        </pc:spChg>
        <pc:spChg chg="mod">
          <ac:chgData name="Vo,Ngoc_Sach (HP Med Affairs) BII-VN-H" userId="185756f4-2f63-45d1-8a40-14dac6bb2c7e" providerId="ADAL" clId="{839B1D2C-3DFC-4085-9EBF-AD90AD43F9D3}" dt="2023-02-27T00:47:11.876" v="83" actId="27636"/>
          <ac:spMkLst>
            <pc:docMk/>
            <pc:sldMk cId="230346715" sldId="8343"/>
            <ac:spMk id="3" creationId="{00000000-0000-0000-0000-000000000000}"/>
          </ac:spMkLst>
        </pc:spChg>
      </pc:sldChg>
      <pc:sldChg chg="modSp mod">
        <pc:chgData name="Vo,Ngoc_Sach (HP Med Affairs) BII-VN-H" userId="185756f4-2f63-45d1-8a40-14dac6bb2c7e" providerId="ADAL" clId="{839B1D2C-3DFC-4085-9EBF-AD90AD43F9D3}" dt="2023-02-27T00:47:11.904" v="84" actId="27636"/>
        <pc:sldMkLst>
          <pc:docMk/>
          <pc:sldMk cId="3067436277" sldId="8347"/>
        </pc:sldMkLst>
        <pc:spChg chg="mod">
          <ac:chgData name="Vo,Ngoc_Sach (HP Med Affairs) BII-VN-H" userId="185756f4-2f63-45d1-8a40-14dac6bb2c7e" providerId="ADAL" clId="{839B1D2C-3DFC-4085-9EBF-AD90AD43F9D3}" dt="2023-02-27T00:47:11.904" v="84" actId="27636"/>
          <ac:spMkLst>
            <pc:docMk/>
            <pc:sldMk cId="3067436277" sldId="8347"/>
            <ac:spMk id="2" creationId="{00000000-0000-0000-0000-000000000000}"/>
          </ac:spMkLst>
        </pc:spChg>
      </pc:sldChg>
      <pc:sldChg chg="modSp mod">
        <pc:chgData name="Vo,Ngoc_Sach (HP Med Affairs) BII-VN-H" userId="185756f4-2f63-45d1-8a40-14dac6bb2c7e" providerId="ADAL" clId="{839B1D2C-3DFC-4085-9EBF-AD90AD43F9D3}" dt="2023-02-27T00:47:11.936" v="86" actId="27636"/>
        <pc:sldMkLst>
          <pc:docMk/>
          <pc:sldMk cId="868742193" sldId="8348"/>
        </pc:sldMkLst>
        <pc:spChg chg="mod">
          <ac:chgData name="Vo,Ngoc_Sach (HP Med Affairs) BII-VN-H" userId="185756f4-2f63-45d1-8a40-14dac6bb2c7e" providerId="ADAL" clId="{839B1D2C-3DFC-4085-9EBF-AD90AD43F9D3}" dt="2023-02-27T00:47:11.936" v="86" actId="27636"/>
          <ac:spMkLst>
            <pc:docMk/>
            <pc:sldMk cId="868742193" sldId="8348"/>
            <ac:spMk id="2" creationId="{00000000-0000-0000-0000-000000000000}"/>
          </ac:spMkLst>
        </pc:spChg>
        <pc:spChg chg="mod">
          <ac:chgData name="Vo,Ngoc_Sach (HP Med Affairs) BII-VN-H" userId="185756f4-2f63-45d1-8a40-14dac6bb2c7e" providerId="ADAL" clId="{839B1D2C-3DFC-4085-9EBF-AD90AD43F9D3}" dt="2023-02-27T00:47:11.936" v="85" actId="27636"/>
          <ac:spMkLst>
            <pc:docMk/>
            <pc:sldMk cId="868742193" sldId="8348"/>
            <ac:spMk id="3" creationId="{00000000-0000-0000-0000-000000000000}"/>
          </ac:spMkLst>
        </pc:spChg>
      </pc:sldChg>
      <pc:sldChg chg="modSp mod">
        <pc:chgData name="Vo,Ngoc_Sach (HP Med Affairs) BII-VN-H" userId="185756f4-2f63-45d1-8a40-14dac6bb2c7e" providerId="ADAL" clId="{839B1D2C-3DFC-4085-9EBF-AD90AD43F9D3}" dt="2023-02-27T00:47:11.952" v="87" actId="27636"/>
        <pc:sldMkLst>
          <pc:docMk/>
          <pc:sldMk cId="3388097838" sldId="8352"/>
        </pc:sldMkLst>
        <pc:spChg chg="mod">
          <ac:chgData name="Vo,Ngoc_Sach (HP Med Affairs) BII-VN-H" userId="185756f4-2f63-45d1-8a40-14dac6bb2c7e" providerId="ADAL" clId="{839B1D2C-3DFC-4085-9EBF-AD90AD43F9D3}" dt="2023-02-27T00:47:11.952" v="87" actId="27636"/>
          <ac:spMkLst>
            <pc:docMk/>
            <pc:sldMk cId="3388097838" sldId="8352"/>
            <ac:spMk id="2" creationId="{00000000-0000-0000-0000-000000000000}"/>
          </ac:spMkLst>
        </pc:spChg>
      </pc:sldChg>
      <pc:sldChg chg="modSp mod">
        <pc:chgData name="Vo,Ngoc_Sach (HP Med Affairs) BII-VN-H" userId="185756f4-2f63-45d1-8a40-14dac6bb2c7e" providerId="ADAL" clId="{839B1D2C-3DFC-4085-9EBF-AD90AD43F9D3}" dt="2023-02-27T01:01:06.980" v="227" actId="2711"/>
        <pc:sldMkLst>
          <pc:docMk/>
          <pc:sldMk cId="100291851" sldId="8355"/>
        </pc:sldMkLst>
        <pc:spChg chg="mod">
          <ac:chgData name="Vo,Ngoc_Sach (HP Med Affairs) BII-VN-H" userId="185756f4-2f63-45d1-8a40-14dac6bb2c7e" providerId="ADAL" clId="{839B1D2C-3DFC-4085-9EBF-AD90AD43F9D3}" dt="2023-02-27T01:01:06.980" v="227" actId="2711"/>
          <ac:spMkLst>
            <pc:docMk/>
            <pc:sldMk cId="100291851" sldId="8355"/>
            <ac:spMk id="2" creationId="{00000000-0000-0000-0000-000000000000}"/>
          </ac:spMkLst>
        </pc:spChg>
      </pc:sldChg>
      <pc:sldChg chg="modSp mod">
        <pc:chgData name="Vo,Ngoc_Sach (HP Med Affairs) BII-VN-H" userId="185756f4-2f63-45d1-8a40-14dac6bb2c7e" providerId="ADAL" clId="{839B1D2C-3DFC-4085-9EBF-AD90AD43F9D3}" dt="2023-02-27T01:01:19.568" v="230" actId="404"/>
        <pc:sldMkLst>
          <pc:docMk/>
          <pc:sldMk cId="1240724279" sldId="8356"/>
        </pc:sldMkLst>
        <pc:spChg chg="mod">
          <ac:chgData name="Vo,Ngoc_Sach (HP Med Affairs) BII-VN-H" userId="185756f4-2f63-45d1-8a40-14dac6bb2c7e" providerId="ADAL" clId="{839B1D2C-3DFC-4085-9EBF-AD90AD43F9D3}" dt="2023-02-27T01:01:19.568" v="230" actId="404"/>
          <ac:spMkLst>
            <pc:docMk/>
            <pc:sldMk cId="1240724279" sldId="8356"/>
            <ac:spMk id="2" creationId="{00000000-0000-0000-0000-000000000000}"/>
          </ac:spMkLst>
        </pc:spChg>
      </pc:sldChg>
      <pc:sldChg chg="modSp mod">
        <pc:chgData name="Vo,Ngoc_Sach (HP Med Affairs) BII-VN-H" userId="185756f4-2f63-45d1-8a40-14dac6bb2c7e" providerId="ADAL" clId="{839B1D2C-3DFC-4085-9EBF-AD90AD43F9D3}" dt="2023-02-27T01:01:29.679" v="231" actId="1076"/>
        <pc:sldMkLst>
          <pc:docMk/>
          <pc:sldMk cId="3233221482" sldId="1881838489"/>
        </pc:sldMkLst>
        <pc:spChg chg="mod">
          <ac:chgData name="Vo,Ngoc_Sach (HP Med Affairs) BII-VN-H" userId="185756f4-2f63-45d1-8a40-14dac6bb2c7e" providerId="ADAL" clId="{839B1D2C-3DFC-4085-9EBF-AD90AD43F9D3}" dt="2023-02-27T01:01:29.679" v="231" actId="1076"/>
          <ac:spMkLst>
            <pc:docMk/>
            <pc:sldMk cId="3233221482" sldId="1881838489"/>
            <ac:spMk id="4" creationId="{9D5BB3B2-5DC9-47BC-9648-6F3FBB037CEB}"/>
          </ac:spMkLst>
        </pc:spChg>
      </pc:sldChg>
      <pc:sldChg chg="modSp mod">
        <pc:chgData name="Vo,Ngoc_Sach (HP Med Affairs) BII-VN-H" userId="185756f4-2f63-45d1-8a40-14dac6bb2c7e" providerId="ADAL" clId="{839B1D2C-3DFC-4085-9EBF-AD90AD43F9D3}" dt="2023-02-27T01:01:36.305" v="232" actId="1076"/>
        <pc:sldMkLst>
          <pc:docMk/>
          <pc:sldMk cId="357908843" sldId="1881838490"/>
        </pc:sldMkLst>
        <pc:spChg chg="mod">
          <ac:chgData name="Vo,Ngoc_Sach (HP Med Affairs) BII-VN-H" userId="185756f4-2f63-45d1-8a40-14dac6bb2c7e" providerId="ADAL" clId="{839B1D2C-3DFC-4085-9EBF-AD90AD43F9D3}" dt="2023-02-27T01:01:36.305" v="232" actId="1076"/>
          <ac:spMkLst>
            <pc:docMk/>
            <pc:sldMk cId="357908843" sldId="1881838490"/>
            <ac:spMk id="19" creationId="{EDA93A5C-E3D8-402F-88DF-E2F115773DA4}"/>
          </ac:spMkLst>
        </pc:spChg>
      </pc:sldChg>
      <pc:sldChg chg="modSp mod">
        <pc:chgData name="Vo,Ngoc_Sach (HP Med Affairs) BII-VN-H" userId="185756f4-2f63-45d1-8a40-14dac6bb2c7e" providerId="ADAL" clId="{839B1D2C-3DFC-4085-9EBF-AD90AD43F9D3}" dt="2023-02-27T01:01:55.752" v="261" actId="1035"/>
        <pc:sldMkLst>
          <pc:docMk/>
          <pc:sldMk cId="2081696485" sldId="1881838491"/>
        </pc:sldMkLst>
        <pc:spChg chg="mod">
          <ac:chgData name="Vo,Ngoc_Sach (HP Med Affairs) BII-VN-H" userId="185756f4-2f63-45d1-8a40-14dac6bb2c7e" providerId="ADAL" clId="{839B1D2C-3DFC-4085-9EBF-AD90AD43F9D3}" dt="2023-02-27T01:01:55.752" v="261" actId="1035"/>
          <ac:spMkLst>
            <pc:docMk/>
            <pc:sldMk cId="2081696485" sldId="1881838491"/>
            <ac:spMk id="12" creationId="{FC2BEBAA-32BE-44E4-A154-7E847557943A}"/>
          </ac:spMkLst>
        </pc:spChg>
      </pc:sldChg>
      <pc:sldChg chg="modSp mod">
        <pc:chgData name="Vo,Ngoc_Sach (HP Med Affairs) BII-VN-H" userId="185756f4-2f63-45d1-8a40-14dac6bb2c7e" providerId="ADAL" clId="{839B1D2C-3DFC-4085-9EBF-AD90AD43F9D3}" dt="2023-02-27T00:47:12.064" v="94" actId="27636"/>
        <pc:sldMkLst>
          <pc:docMk/>
          <pc:sldMk cId="4209992609" sldId="1881838492"/>
        </pc:sldMkLst>
        <pc:spChg chg="mod">
          <ac:chgData name="Vo,Ngoc_Sach (HP Med Affairs) BII-VN-H" userId="185756f4-2f63-45d1-8a40-14dac6bb2c7e" providerId="ADAL" clId="{839B1D2C-3DFC-4085-9EBF-AD90AD43F9D3}" dt="2023-02-27T00:47:12.064" v="94" actId="27636"/>
          <ac:spMkLst>
            <pc:docMk/>
            <pc:sldMk cId="4209992609" sldId="1881838492"/>
            <ac:spMk id="2" creationId="{00000000-0000-0000-0000-000000000000}"/>
          </ac:spMkLst>
        </pc:spChg>
        <pc:spChg chg="mod">
          <ac:chgData name="Vo,Ngoc_Sach (HP Med Affairs) BII-VN-H" userId="185756f4-2f63-45d1-8a40-14dac6bb2c7e" providerId="ADAL" clId="{839B1D2C-3DFC-4085-9EBF-AD90AD43F9D3}" dt="2023-02-27T00:47:12.046" v="93" actId="27636"/>
          <ac:spMkLst>
            <pc:docMk/>
            <pc:sldMk cId="4209992609" sldId="1881838492"/>
            <ac:spMk id="3" creationId="{00000000-0000-0000-0000-000000000000}"/>
          </ac:spMkLst>
        </pc:spChg>
      </pc:sldChg>
      <pc:sldChg chg="modSp mod">
        <pc:chgData name="Vo,Ngoc_Sach (HP Med Affairs) BII-VN-H" userId="185756f4-2f63-45d1-8a40-14dac6bb2c7e" providerId="ADAL" clId="{839B1D2C-3DFC-4085-9EBF-AD90AD43F9D3}" dt="2023-02-27T01:02:35.063" v="269" actId="1076"/>
        <pc:sldMkLst>
          <pc:docMk/>
          <pc:sldMk cId="1211730813" sldId="1881838496"/>
        </pc:sldMkLst>
        <pc:spChg chg="mod">
          <ac:chgData name="Vo,Ngoc_Sach (HP Med Affairs) BII-VN-H" userId="185756f4-2f63-45d1-8a40-14dac6bb2c7e" providerId="ADAL" clId="{839B1D2C-3DFC-4085-9EBF-AD90AD43F9D3}" dt="2023-02-27T01:02:35.063" v="269" actId="1076"/>
          <ac:spMkLst>
            <pc:docMk/>
            <pc:sldMk cId="1211730813" sldId="1881838496"/>
            <ac:spMk id="2" creationId="{00000000-0000-0000-0000-000000000000}"/>
          </ac:spMkLst>
        </pc:spChg>
      </pc:sldChg>
      <pc:sldChg chg="modSp mod">
        <pc:chgData name="Vo,Ngoc_Sach (HP Med Affairs) BII-VN-H" userId="185756f4-2f63-45d1-8a40-14dac6bb2c7e" providerId="ADAL" clId="{839B1D2C-3DFC-4085-9EBF-AD90AD43F9D3}" dt="2023-02-27T01:02:42.037" v="271" actId="404"/>
        <pc:sldMkLst>
          <pc:docMk/>
          <pc:sldMk cId="3672408737" sldId="1881838497"/>
        </pc:sldMkLst>
        <pc:spChg chg="mod">
          <ac:chgData name="Vo,Ngoc_Sach (HP Med Affairs) BII-VN-H" userId="185756f4-2f63-45d1-8a40-14dac6bb2c7e" providerId="ADAL" clId="{839B1D2C-3DFC-4085-9EBF-AD90AD43F9D3}" dt="2023-02-27T01:02:42.037" v="271" actId="404"/>
          <ac:spMkLst>
            <pc:docMk/>
            <pc:sldMk cId="3672408737" sldId="1881838497"/>
            <ac:spMk id="3" creationId="{00000000-0000-0000-0000-000000000000}"/>
          </ac:spMkLst>
        </pc:spChg>
      </pc:sldChg>
      <pc:sldChg chg="modSp mod">
        <pc:chgData name="Vo,Ngoc_Sach (HP Med Affairs) BII-VN-H" userId="185756f4-2f63-45d1-8a40-14dac6bb2c7e" providerId="ADAL" clId="{839B1D2C-3DFC-4085-9EBF-AD90AD43F9D3}" dt="2023-02-27T01:03:16.887" v="282" actId="404"/>
        <pc:sldMkLst>
          <pc:docMk/>
          <pc:sldMk cId="2134666599" sldId="1881838499"/>
        </pc:sldMkLst>
        <pc:spChg chg="mod">
          <ac:chgData name="Vo,Ngoc_Sach (HP Med Affairs) BII-VN-H" userId="185756f4-2f63-45d1-8a40-14dac6bb2c7e" providerId="ADAL" clId="{839B1D2C-3DFC-4085-9EBF-AD90AD43F9D3}" dt="2023-02-27T01:03:16.887" v="282" actId="404"/>
          <ac:spMkLst>
            <pc:docMk/>
            <pc:sldMk cId="2134666599" sldId="1881838499"/>
            <ac:spMk id="2" creationId="{00000000-0000-0000-0000-000000000000}"/>
          </ac:spMkLst>
        </pc:spChg>
      </pc:sldChg>
      <pc:sldChg chg="modSp mod">
        <pc:chgData name="Vo,Ngoc_Sach (HP Med Affairs) BII-VN-H" userId="185756f4-2f63-45d1-8a40-14dac6bb2c7e" providerId="ADAL" clId="{839B1D2C-3DFC-4085-9EBF-AD90AD43F9D3}" dt="2023-02-27T01:03:23.235" v="283" actId="404"/>
        <pc:sldMkLst>
          <pc:docMk/>
          <pc:sldMk cId="2573625026" sldId="1881838500"/>
        </pc:sldMkLst>
        <pc:spChg chg="mod">
          <ac:chgData name="Vo,Ngoc_Sach (HP Med Affairs) BII-VN-H" userId="185756f4-2f63-45d1-8a40-14dac6bb2c7e" providerId="ADAL" clId="{839B1D2C-3DFC-4085-9EBF-AD90AD43F9D3}" dt="2023-02-27T01:03:23.235" v="283" actId="404"/>
          <ac:spMkLst>
            <pc:docMk/>
            <pc:sldMk cId="2573625026" sldId="1881838500"/>
            <ac:spMk id="21" creationId="{00000000-0000-0000-0000-000000000000}"/>
          </ac:spMkLst>
        </pc:spChg>
      </pc:sldChg>
      <pc:sldChg chg="modSp mod">
        <pc:chgData name="Vo,Ngoc_Sach (HP Med Affairs) BII-VN-H" userId="185756f4-2f63-45d1-8a40-14dac6bb2c7e" providerId="ADAL" clId="{839B1D2C-3DFC-4085-9EBF-AD90AD43F9D3}" dt="2023-02-27T00:47:12.221" v="101" actId="27636"/>
        <pc:sldMkLst>
          <pc:docMk/>
          <pc:sldMk cId="51528939" sldId="1881838501"/>
        </pc:sldMkLst>
        <pc:spChg chg="mod">
          <ac:chgData name="Vo,Ngoc_Sach (HP Med Affairs) BII-VN-H" userId="185756f4-2f63-45d1-8a40-14dac6bb2c7e" providerId="ADAL" clId="{839B1D2C-3DFC-4085-9EBF-AD90AD43F9D3}" dt="2023-02-27T00:47:12.221" v="101" actId="27636"/>
          <ac:spMkLst>
            <pc:docMk/>
            <pc:sldMk cId="51528939" sldId="1881838501"/>
            <ac:spMk id="2" creationId="{EEF8E446-AF36-49F3-BECD-7F197B7249AF}"/>
          </ac:spMkLst>
        </pc:spChg>
      </pc:sldChg>
      <pc:sldChg chg="modSp mod">
        <pc:chgData name="Vo,Ngoc_Sach (HP Med Affairs) BII-VN-H" userId="185756f4-2f63-45d1-8a40-14dac6bb2c7e" providerId="ADAL" clId="{839B1D2C-3DFC-4085-9EBF-AD90AD43F9D3}" dt="2023-02-27T01:03:29.975" v="284" actId="1076"/>
        <pc:sldMkLst>
          <pc:docMk/>
          <pc:sldMk cId="4276540339" sldId="1881838502"/>
        </pc:sldMkLst>
        <pc:spChg chg="mod">
          <ac:chgData name="Vo,Ngoc_Sach (HP Med Affairs) BII-VN-H" userId="185756f4-2f63-45d1-8a40-14dac6bb2c7e" providerId="ADAL" clId="{839B1D2C-3DFC-4085-9EBF-AD90AD43F9D3}" dt="2023-02-27T01:03:29.975" v="284" actId="1076"/>
          <ac:spMkLst>
            <pc:docMk/>
            <pc:sldMk cId="4276540339" sldId="1881838502"/>
            <ac:spMk id="9" creationId="{00000000-0000-0000-0000-000000000000}"/>
          </ac:spMkLst>
        </pc:spChg>
        <pc:spChg chg="mod">
          <ac:chgData name="Vo,Ngoc_Sach (HP Med Affairs) BII-VN-H" userId="185756f4-2f63-45d1-8a40-14dac6bb2c7e" providerId="ADAL" clId="{839B1D2C-3DFC-4085-9EBF-AD90AD43F9D3}" dt="2023-02-27T00:47:12.237" v="103" actId="27636"/>
          <ac:spMkLst>
            <pc:docMk/>
            <pc:sldMk cId="4276540339" sldId="1881838502"/>
            <ac:spMk id="10" creationId="{00000000-0000-0000-0000-000000000000}"/>
          </ac:spMkLst>
        </pc:spChg>
      </pc:sldChg>
      <pc:sldChg chg="modSp mod">
        <pc:chgData name="Vo,Ngoc_Sach (HP Med Affairs) BII-VN-H" userId="185756f4-2f63-45d1-8a40-14dac6bb2c7e" providerId="ADAL" clId="{839B1D2C-3DFC-4085-9EBF-AD90AD43F9D3}" dt="2023-02-27T01:03:37.972" v="287" actId="1076"/>
        <pc:sldMkLst>
          <pc:docMk/>
          <pc:sldMk cId="89027763" sldId="1881838503"/>
        </pc:sldMkLst>
        <pc:spChg chg="mod">
          <ac:chgData name="Vo,Ngoc_Sach (HP Med Affairs) BII-VN-H" userId="185756f4-2f63-45d1-8a40-14dac6bb2c7e" providerId="ADAL" clId="{839B1D2C-3DFC-4085-9EBF-AD90AD43F9D3}" dt="2023-02-27T01:03:37.972" v="287" actId="1076"/>
          <ac:spMkLst>
            <pc:docMk/>
            <pc:sldMk cId="89027763" sldId="1881838503"/>
            <ac:spMk id="6" creationId="{00000000-0000-0000-0000-000000000000}"/>
          </ac:spMkLst>
        </pc:spChg>
      </pc:sldChg>
      <pc:sldChg chg="modSp mod">
        <pc:chgData name="Vo,Ngoc_Sach (HP Med Affairs) BII-VN-H" userId="185756f4-2f63-45d1-8a40-14dac6bb2c7e" providerId="ADAL" clId="{839B1D2C-3DFC-4085-9EBF-AD90AD43F9D3}" dt="2023-02-27T00:47:12.303" v="109" actId="27636"/>
        <pc:sldMkLst>
          <pc:docMk/>
          <pc:sldMk cId="4188788061" sldId="1881838505"/>
        </pc:sldMkLst>
        <pc:spChg chg="mod">
          <ac:chgData name="Vo,Ngoc_Sach (HP Med Affairs) BII-VN-H" userId="185756f4-2f63-45d1-8a40-14dac6bb2c7e" providerId="ADAL" clId="{839B1D2C-3DFC-4085-9EBF-AD90AD43F9D3}" dt="2023-02-27T00:47:12.303" v="109" actId="27636"/>
          <ac:spMkLst>
            <pc:docMk/>
            <pc:sldMk cId="4188788061" sldId="1881838505"/>
            <ac:spMk id="6" creationId="{8C85CB60-015A-4EC6-AB8E-48F7DBD3B985}"/>
          </ac:spMkLst>
        </pc:spChg>
      </pc:sldChg>
      <pc:sldChg chg="modSp mod">
        <pc:chgData name="Vo,Ngoc_Sach (HP Med Affairs) BII-VN-H" userId="185756f4-2f63-45d1-8a40-14dac6bb2c7e" providerId="ADAL" clId="{839B1D2C-3DFC-4085-9EBF-AD90AD43F9D3}" dt="2023-02-27T01:03:49.648" v="288" actId="404"/>
        <pc:sldMkLst>
          <pc:docMk/>
          <pc:sldMk cId="274823916" sldId="1881838506"/>
        </pc:sldMkLst>
        <pc:spChg chg="mod">
          <ac:chgData name="Vo,Ngoc_Sach (HP Med Affairs) BII-VN-H" userId="185756f4-2f63-45d1-8a40-14dac6bb2c7e" providerId="ADAL" clId="{839B1D2C-3DFC-4085-9EBF-AD90AD43F9D3}" dt="2023-02-27T01:03:49.648" v="288" actId="404"/>
          <ac:spMkLst>
            <pc:docMk/>
            <pc:sldMk cId="274823916" sldId="1881838506"/>
            <ac:spMk id="8" creationId="{00000000-0000-0000-0000-000000000000}"/>
          </ac:spMkLst>
        </pc:spChg>
      </pc:sldChg>
      <pc:sldChg chg="modSp mod">
        <pc:chgData name="Vo,Ngoc_Sach (HP Med Affairs) BII-VN-H" userId="185756f4-2f63-45d1-8a40-14dac6bb2c7e" providerId="ADAL" clId="{839B1D2C-3DFC-4085-9EBF-AD90AD43F9D3}" dt="2023-02-27T01:03:54.813" v="289" actId="404"/>
        <pc:sldMkLst>
          <pc:docMk/>
          <pc:sldMk cId="137129440" sldId="1881838507"/>
        </pc:sldMkLst>
        <pc:spChg chg="mod">
          <ac:chgData name="Vo,Ngoc_Sach (HP Med Affairs) BII-VN-H" userId="185756f4-2f63-45d1-8a40-14dac6bb2c7e" providerId="ADAL" clId="{839B1D2C-3DFC-4085-9EBF-AD90AD43F9D3}" dt="2023-02-27T01:03:54.813" v="289" actId="404"/>
          <ac:spMkLst>
            <pc:docMk/>
            <pc:sldMk cId="137129440" sldId="1881838507"/>
            <ac:spMk id="52" creationId="{00000000-0000-0000-0000-000000000000}"/>
          </ac:spMkLst>
        </pc:spChg>
      </pc:sldChg>
      <pc:sldChg chg="modSp mod">
        <pc:chgData name="Vo,Ngoc_Sach (HP Med Affairs) BII-VN-H" userId="185756f4-2f63-45d1-8a40-14dac6bb2c7e" providerId="ADAL" clId="{839B1D2C-3DFC-4085-9EBF-AD90AD43F9D3}" dt="2023-02-27T00:47:12.382" v="114" actId="27636"/>
        <pc:sldMkLst>
          <pc:docMk/>
          <pc:sldMk cId="3993807868" sldId="1881838509"/>
        </pc:sldMkLst>
        <pc:spChg chg="mod">
          <ac:chgData name="Vo,Ngoc_Sach (HP Med Affairs) BII-VN-H" userId="185756f4-2f63-45d1-8a40-14dac6bb2c7e" providerId="ADAL" clId="{839B1D2C-3DFC-4085-9EBF-AD90AD43F9D3}" dt="2023-02-27T00:47:12.382" v="114" actId="27636"/>
          <ac:spMkLst>
            <pc:docMk/>
            <pc:sldMk cId="3993807868" sldId="1881838509"/>
            <ac:spMk id="5" creationId="{00000000-0000-0000-0000-000000000000}"/>
          </ac:spMkLst>
        </pc:spChg>
      </pc:sldChg>
      <pc:sldChg chg="modSp mod">
        <pc:chgData name="Vo,Ngoc_Sach (HP Med Affairs) BII-VN-H" userId="185756f4-2f63-45d1-8a40-14dac6bb2c7e" providerId="ADAL" clId="{839B1D2C-3DFC-4085-9EBF-AD90AD43F9D3}" dt="2023-02-27T01:04:07.191" v="290" actId="207"/>
        <pc:sldMkLst>
          <pc:docMk/>
          <pc:sldMk cId="476810633" sldId="1881838511"/>
        </pc:sldMkLst>
        <pc:spChg chg="mod">
          <ac:chgData name="Vo,Ngoc_Sach (HP Med Affairs) BII-VN-H" userId="185756f4-2f63-45d1-8a40-14dac6bb2c7e" providerId="ADAL" clId="{839B1D2C-3DFC-4085-9EBF-AD90AD43F9D3}" dt="2023-02-27T01:04:07.191" v="290" actId="207"/>
          <ac:spMkLst>
            <pc:docMk/>
            <pc:sldMk cId="476810633" sldId="1881838511"/>
            <ac:spMk id="2" creationId="{00000000-0000-0000-0000-000000000000}"/>
          </ac:spMkLst>
        </pc:spChg>
      </pc:sldChg>
      <pc:sldChg chg="modSp mod">
        <pc:chgData name="Vo,Ngoc_Sach (HP Med Affairs) BII-VN-H" userId="185756f4-2f63-45d1-8a40-14dac6bb2c7e" providerId="ADAL" clId="{839B1D2C-3DFC-4085-9EBF-AD90AD43F9D3}" dt="2023-02-27T00:47:12.407" v="115" actId="27636"/>
        <pc:sldMkLst>
          <pc:docMk/>
          <pc:sldMk cId="2793388489" sldId="1881838528"/>
        </pc:sldMkLst>
        <pc:spChg chg="mod">
          <ac:chgData name="Vo,Ngoc_Sach (HP Med Affairs) BII-VN-H" userId="185756f4-2f63-45d1-8a40-14dac6bb2c7e" providerId="ADAL" clId="{839B1D2C-3DFC-4085-9EBF-AD90AD43F9D3}" dt="2023-02-27T00:47:12.407" v="115" actId="27636"/>
          <ac:spMkLst>
            <pc:docMk/>
            <pc:sldMk cId="2793388489" sldId="1881838528"/>
            <ac:spMk id="2" creationId="{00000000-0000-0000-0000-000000000000}"/>
          </ac:spMkLst>
        </pc:spChg>
      </pc:sldChg>
      <pc:sldChg chg="modSp mod">
        <pc:chgData name="Vo,Ngoc_Sach (HP Med Affairs) BII-VN-H" userId="185756f4-2f63-45d1-8a40-14dac6bb2c7e" providerId="ADAL" clId="{839B1D2C-3DFC-4085-9EBF-AD90AD43F9D3}" dt="2023-02-27T01:04:39.394" v="293" actId="2711"/>
        <pc:sldMkLst>
          <pc:docMk/>
          <pc:sldMk cId="2257480109" sldId="1881838529"/>
        </pc:sldMkLst>
        <pc:spChg chg="mod">
          <ac:chgData name="Vo,Ngoc_Sach (HP Med Affairs) BII-VN-H" userId="185756f4-2f63-45d1-8a40-14dac6bb2c7e" providerId="ADAL" clId="{839B1D2C-3DFC-4085-9EBF-AD90AD43F9D3}" dt="2023-02-27T01:04:39.394" v="293" actId="2711"/>
          <ac:spMkLst>
            <pc:docMk/>
            <pc:sldMk cId="2257480109" sldId="1881838529"/>
            <ac:spMk id="2" creationId="{00000000-0000-0000-0000-000000000000}"/>
          </ac:spMkLst>
        </pc:spChg>
      </pc:sldChg>
      <pc:sldChg chg="modSp mod">
        <pc:chgData name="Vo,Ngoc_Sach (HP Med Affairs) BII-VN-H" userId="185756f4-2f63-45d1-8a40-14dac6bb2c7e" providerId="ADAL" clId="{839B1D2C-3DFC-4085-9EBF-AD90AD43F9D3}" dt="2023-02-27T00:47:12.423" v="117" actId="27636"/>
        <pc:sldMkLst>
          <pc:docMk/>
          <pc:sldMk cId="3059906597" sldId="1881838530"/>
        </pc:sldMkLst>
        <pc:spChg chg="mod">
          <ac:chgData name="Vo,Ngoc_Sach (HP Med Affairs) BII-VN-H" userId="185756f4-2f63-45d1-8a40-14dac6bb2c7e" providerId="ADAL" clId="{839B1D2C-3DFC-4085-9EBF-AD90AD43F9D3}" dt="2023-02-27T00:47:12.423" v="117" actId="27636"/>
          <ac:spMkLst>
            <pc:docMk/>
            <pc:sldMk cId="3059906597" sldId="1881838530"/>
            <ac:spMk id="2" creationId="{00000000-0000-0000-0000-000000000000}"/>
          </ac:spMkLst>
        </pc:spChg>
      </pc:sldChg>
      <pc:sldChg chg="modSp mod">
        <pc:chgData name="Vo,Ngoc_Sach (HP Med Affairs) BII-VN-H" userId="185756f4-2f63-45d1-8a40-14dac6bb2c7e" providerId="ADAL" clId="{839B1D2C-3DFC-4085-9EBF-AD90AD43F9D3}" dt="2023-02-27T00:47:12.454" v="118" actId="27636"/>
        <pc:sldMkLst>
          <pc:docMk/>
          <pc:sldMk cId="2195349195" sldId="1881838531"/>
        </pc:sldMkLst>
        <pc:spChg chg="mod">
          <ac:chgData name="Vo,Ngoc_Sach (HP Med Affairs) BII-VN-H" userId="185756f4-2f63-45d1-8a40-14dac6bb2c7e" providerId="ADAL" clId="{839B1D2C-3DFC-4085-9EBF-AD90AD43F9D3}" dt="2023-02-27T00:47:12.454" v="118" actId="27636"/>
          <ac:spMkLst>
            <pc:docMk/>
            <pc:sldMk cId="2195349195" sldId="1881838531"/>
            <ac:spMk id="5" creationId="{00000000-0000-0000-0000-000000000000}"/>
          </ac:spMkLst>
        </pc:spChg>
      </pc:sldChg>
      <pc:sldChg chg="modSp mod">
        <pc:chgData name="Vo,Ngoc_Sach (HP Med Affairs) BII-VN-H" userId="185756f4-2f63-45d1-8a40-14dac6bb2c7e" providerId="ADAL" clId="{839B1D2C-3DFC-4085-9EBF-AD90AD43F9D3}" dt="2023-02-27T01:04:48.982" v="294" actId="255"/>
        <pc:sldMkLst>
          <pc:docMk/>
          <pc:sldMk cId="4007763911" sldId="1881838534"/>
        </pc:sldMkLst>
        <pc:spChg chg="mod">
          <ac:chgData name="Vo,Ngoc_Sach (HP Med Affairs) BII-VN-H" userId="185756f4-2f63-45d1-8a40-14dac6bb2c7e" providerId="ADAL" clId="{839B1D2C-3DFC-4085-9EBF-AD90AD43F9D3}" dt="2023-02-27T01:04:48.982" v="294" actId="255"/>
          <ac:spMkLst>
            <pc:docMk/>
            <pc:sldMk cId="4007763911" sldId="1881838534"/>
            <ac:spMk id="21506" creationId="{00000000-0000-0000-0000-000000000000}"/>
          </ac:spMkLst>
        </pc:spChg>
      </pc:sldChg>
      <pc:sldChg chg="modSp mod">
        <pc:chgData name="Vo,Ngoc_Sach (HP Med Affairs) BII-VN-H" userId="185756f4-2f63-45d1-8a40-14dac6bb2c7e" providerId="ADAL" clId="{839B1D2C-3DFC-4085-9EBF-AD90AD43F9D3}" dt="2023-02-27T01:04:55.744" v="295" actId="255"/>
        <pc:sldMkLst>
          <pc:docMk/>
          <pc:sldMk cId="1210708890" sldId="1881838535"/>
        </pc:sldMkLst>
        <pc:spChg chg="mod">
          <ac:chgData name="Vo,Ngoc_Sach (HP Med Affairs) BII-VN-H" userId="185756f4-2f63-45d1-8a40-14dac6bb2c7e" providerId="ADAL" clId="{839B1D2C-3DFC-4085-9EBF-AD90AD43F9D3}" dt="2023-02-27T01:04:55.744" v="295" actId="255"/>
          <ac:spMkLst>
            <pc:docMk/>
            <pc:sldMk cId="1210708890" sldId="1881838535"/>
            <ac:spMk id="21506" creationId="{00000000-0000-0000-0000-000000000000}"/>
          </ac:spMkLst>
        </pc:spChg>
      </pc:sldChg>
      <pc:sldChg chg="modSp mod">
        <pc:chgData name="Vo,Ngoc_Sach (HP Med Affairs) BII-VN-H" userId="185756f4-2f63-45d1-8a40-14dac6bb2c7e" providerId="ADAL" clId="{839B1D2C-3DFC-4085-9EBF-AD90AD43F9D3}" dt="2023-02-27T01:05:02.327" v="297" actId="27636"/>
        <pc:sldMkLst>
          <pc:docMk/>
          <pc:sldMk cId="4148578888" sldId="1881838536"/>
        </pc:sldMkLst>
        <pc:spChg chg="mod">
          <ac:chgData name="Vo,Ngoc_Sach (HP Med Affairs) BII-VN-H" userId="185756f4-2f63-45d1-8a40-14dac6bb2c7e" providerId="ADAL" clId="{839B1D2C-3DFC-4085-9EBF-AD90AD43F9D3}" dt="2023-02-27T01:05:02.327" v="297" actId="27636"/>
          <ac:spMkLst>
            <pc:docMk/>
            <pc:sldMk cId="4148578888" sldId="1881838536"/>
            <ac:spMk id="2" creationId="{00000000-0000-0000-0000-000000000000}"/>
          </ac:spMkLst>
        </pc:spChg>
      </pc:sldChg>
      <pc:sldChg chg="modSp mod">
        <pc:chgData name="Vo,Ngoc_Sach (HP Med Affairs) BII-VN-H" userId="185756f4-2f63-45d1-8a40-14dac6bb2c7e" providerId="ADAL" clId="{839B1D2C-3DFC-4085-9EBF-AD90AD43F9D3}" dt="2023-02-27T01:05:07.723" v="298" actId="255"/>
        <pc:sldMkLst>
          <pc:docMk/>
          <pc:sldMk cId="4291583080" sldId="1881838537"/>
        </pc:sldMkLst>
        <pc:spChg chg="mod">
          <ac:chgData name="Vo,Ngoc_Sach (HP Med Affairs) BII-VN-H" userId="185756f4-2f63-45d1-8a40-14dac6bb2c7e" providerId="ADAL" clId="{839B1D2C-3DFC-4085-9EBF-AD90AD43F9D3}" dt="2023-02-27T01:05:07.723" v="298" actId="255"/>
          <ac:spMkLst>
            <pc:docMk/>
            <pc:sldMk cId="4291583080" sldId="1881838537"/>
            <ac:spMk id="25602" creationId="{00000000-0000-0000-0000-000000000000}"/>
          </ac:spMkLst>
        </pc:spChg>
      </pc:sldChg>
      <pc:sldChg chg="modSp mod">
        <pc:chgData name="Vo,Ngoc_Sach (HP Med Affairs) BII-VN-H" userId="185756f4-2f63-45d1-8a40-14dac6bb2c7e" providerId="ADAL" clId="{839B1D2C-3DFC-4085-9EBF-AD90AD43F9D3}" dt="2023-02-27T00:47:12.508" v="123" actId="27636"/>
        <pc:sldMkLst>
          <pc:docMk/>
          <pc:sldMk cId="198198189" sldId="1881838538"/>
        </pc:sldMkLst>
        <pc:spChg chg="mod">
          <ac:chgData name="Vo,Ngoc_Sach (HP Med Affairs) BII-VN-H" userId="185756f4-2f63-45d1-8a40-14dac6bb2c7e" providerId="ADAL" clId="{839B1D2C-3DFC-4085-9EBF-AD90AD43F9D3}" dt="2023-02-27T00:47:12.508" v="123" actId="27636"/>
          <ac:spMkLst>
            <pc:docMk/>
            <pc:sldMk cId="198198189" sldId="1881838538"/>
            <ac:spMk id="2" creationId="{00000000-0000-0000-0000-000000000000}"/>
          </ac:spMkLst>
        </pc:spChg>
      </pc:sldChg>
      <pc:sldChg chg="modSp mod">
        <pc:chgData name="Vo,Ngoc_Sach (HP Med Affairs) BII-VN-H" userId="185756f4-2f63-45d1-8a40-14dac6bb2c7e" providerId="ADAL" clId="{839B1D2C-3DFC-4085-9EBF-AD90AD43F9D3}" dt="2023-02-27T00:47:12.508" v="125" actId="27636"/>
        <pc:sldMkLst>
          <pc:docMk/>
          <pc:sldMk cId="3557273615" sldId="1881838539"/>
        </pc:sldMkLst>
        <pc:spChg chg="mod">
          <ac:chgData name="Vo,Ngoc_Sach (HP Med Affairs) BII-VN-H" userId="185756f4-2f63-45d1-8a40-14dac6bb2c7e" providerId="ADAL" clId="{839B1D2C-3DFC-4085-9EBF-AD90AD43F9D3}" dt="2023-02-27T00:47:12.508" v="125" actId="27636"/>
          <ac:spMkLst>
            <pc:docMk/>
            <pc:sldMk cId="3557273615" sldId="1881838539"/>
            <ac:spMk id="2" creationId="{00000000-0000-0000-0000-000000000000}"/>
          </ac:spMkLst>
        </pc:spChg>
        <pc:spChg chg="mod">
          <ac:chgData name="Vo,Ngoc_Sach (HP Med Affairs) BII-VN-H" userId="185756f4-2f63-45d1-8a40-14dac6bb2c7e" providerId="ADAL" clId="{839B1D2C-3DFC-4085-9EBF-AD90AD43F9D3}" dt="2023-02-27T00:47:12.508" v="124" actId="27636"/>
          <ac:spMkLst>
            <pc:docMk/>
            <pc:sldMk cId="3557273615" sldId="1881838539"/>
            <ac:spMk id="3" creationId="{00000000-0000-0000-0000-000000000000}"/>
          </ac:spMkLst>
        </pc:spChg>
      </pc:sldChg>
      <pc:sldChg chg="modSp mod">
        <pc:chgData name="Vo,Ngoc_Sach (HP Med Affairs) BII-VN-H" userId="185756f4-2f63-45d1-8a40-14dac6bb2c7e" providerId="ADAL" clId="{839B1D2C-3DFC-4085-9EBF-AD90AD43F9D3}" dt="2023-02-27T01:05:24.762" v="299" actId="255"/>
        <pc:sldMkLst>
          <pc:docMk/>
          <pc:sldMk cId="709702126" sldId="1881838540"/>
        </pc:sldMkLst>
        <pc:spChg chg="mod">
          <ac:chgData name="Vo,Ngoc_Sach (HP Med Affairs) BII-VN-H" userId="185756f4-2f63-45d1-8a40-14dac6bb2c7e" providerId="ADAL" clId="{839B1D2C-3DFC-4085-9EBF-AD90AD43F9D3}" dt="2023-02-27T01:05:24.762" v="299" actId="255"/>
          <ac:spMkLst>
            <pc:docMk/>
            <pc:sldMk cId="709702126" sldId="1881838540"/>
            <ac:spMk id="2" creationId="{00000000-0000-0000-0000-000000000000}"/>
          </ac:spMkLst>
        </pc:spChg>
      </pc:sldChg>
      <pc:sldChg chg="modSp mod">
        <pc:chgData name="Vo,Ngoc_Sach (HP Med Affairs) BII-VN-H" userId="185756f4-2f63-45d1-8a40-14dac6bb2c7e" providerId="ADAL" clId="{839B1D2C-3DFC-4085-9EBF-AD90AD43F9D3}" dt="2023-02-27T01:05:29.953" v="300" actId="255"/>
        <pc:sldMkLst>
          <pc:docMk/>
          <pc:sldMk cId="4230453353" sldId="1881838541"/>
        </pc:sldMkLst>
        <pc:spChg chg="mod">
          <ac:chgData name="Vo,Ngoc_Sach (HP Med Affairs) BII-VN-H" userId="185756f4-2f63-45d1-8a40-14dac6bb2c7e" providerId="ADAL" clId="{839B1D2C-3DFC-4085-9EBF-AD90AD43F9D3}" dt="2023-02-27T01:05:29.953" v="300" actId="255"/>
          <ac:spMkLst>
            <pc:docMk/>
            <pc:sldMk cId="4230453353" sldId="1881838541"/>
            <ac:spMk id="12" creationId="{00000000-0000-0000-0000-000000000000}"/>
          </ac:spMkLst>
        </pc:spChg>
      </pc:sldChg>
      <pc:sldChg chg="modSp mod">
        <pc:chgData name="Vo,Ngoc_Sach (HP Med Affairs) BII-VN-H" userId="185756f4-2f63-45d1-8a40-14dac6bb2c7e" providerId="ADAL" clId="{839B1D2C-3DFC-4085-9EBF-AD90AD43F9D3}" dt="2023-02-27T01:05:35.614" v="301" actId="255"/>
        <pc:sldMkLst>
          <pc:docMk/>
          <pc:sldMk cId="3408162912" sldId="1881838542"/>
        </pc:sldMkLst>
        <pc:spChg chg="mod">
          <ac:chgData name="Vo,Ngoc_Sach (HP Med Affairs) BII-VN-H" userId="185756f4-2f63-45d1-8a40-14dac6bb2c7e" providerId="ADAL" clId="{839B1D2C-3DFC-4085-9EBF-AD90AD43F9D3}" dt="2023-02-27T01:05:35.614" v="301" actId="255"/>
          <ac:spMkLst>
            <pc:docMk/>
            <pc:sldMk cId="3408162912" sldId="1881838542"/>
            <ac:spMk id="2" creationId="{00000000-0000-0000-0000-000000000000}"/>
          </ac:spMkLst>
        </pc:spChg>
      </pc:sldChg>
      <pc:sldChg chg="modSp mod">
        <pc:chgData name="Vo,Ngoc_Sach (HP Med Affairs) BII-VN-H" userId="185756f4-2f63-45d1-8a40-14dac6bb2c7e" providerId="ADAL" clId="{839B1D2C-3DFC-4085-9EBF-AD90AD43F9D3}" dt="2023-02-27T01:06:19.134" v="307" actId="255"/>
        <pc:sldMkLst>
          <pc:docMk/>
          <pc:sldMk cId="2266231384" sldId="1881838543"/>
        </pc:sldMkLst>
        <pc:spChg chg="mod">
          <ac:chgData name="Vo,Ngoc_Sach (HP Med Affairs) BII-VN-H" userId="185756f4-2f63-45d1-8a40-14dac6bb2c7e" providerId="ADAL" clId="{839B1D2C-3DFC-4085-9EBF-AD90AD43F9D3}" dt="2023-02-27T01:06:19.134" v="307" actId="255"/>
          <ac:spMkLst>
            <pc:docMk/>
            <pc:sldMk cId="2266231384" sldId="1881838543"/>
            <ac:spMk id="2" creationId="{00000000-0000-0000-0000-000000000000}"/>
          </ac:spMkLst>
        </pc:spChg>
      </pc:sldChg>
      <pc:sldChg chg="modSp mod">
        <pc:chgData name="Vo,Ngoc_Sach (HP Med Affairs) BII-VN-H" userId="185756f4-2f63-45d1-8a40-14dac6bb2c7e" providerId="ADAL" clId="{839B1D2C-3DFC-4085-9EBF-AD90AD43F9D3}" dt="2023-02-27T01:06:27.976" v="308" actId="255"/>
        <pc:sldMkLst>
          <pc:docMk/>
          <pc:sldMk cId="1336597753" sldId="1881838545"/>
        </pc:sldMkLst>
        <pc:spChg chg="mod">
          <ac:chgData name="Vo,Ngoc_Sach (HP Med Affairs) BII-VN-H" userId="185756f4-2f63-45d1-8a40-14dac6bb2c7e" providerId="ADAL" clId="{839B1D2C-3DFC-4085-9EBF-AD90AD43F9D3}" dt="2023-02-27T01:06:27.976" v="308" actId="255"/>
          <ac:spMkLst>
            <pc:docMk/>
            <pc:sldMk cId="1336597753" sldId="1881838545"/>
            <ac:spMk id="2" creationId="{00000000-0000-0000-0000-000000000000}"/>
          </ac:spMkLst>
        </pc:spChg>
      </pc:sldChg>
      <pc:sldChg chg="modSp mod">
        <pc:chgData name="Vo,Ngoc_Sach (HP Med Affairs) BII-VN-H" userId="185756f4-2f63-45d1-8a40-14dac6bb2c7e" providerId="ADAL" clId="{839B1D2C-3DFC-4085-9EBF-AD90AD43F9D3}" dt="2023-02-27T01:06:43.114" v="311" actId="1076"/>
        <pc:sldMkLst>
          <pc:docMk/>
          <pc:sldMk cId="2652179859" sldId="1881838547"/>
        </pc:sldMkLst>
        <pc:spChg chg="mod">
          <ac:chgData name="Vo,Ngoc_Sach (HP Med Affairs) BII-VN-H" userId="185756f4-2f63-45d1-8a40-14dac6bb2c7e" providerId="ADAL" clId="{839B1D2C-3DFC-4085-9EBF-AD90AD43F9D3}" dt="2023-02-27T01:06:43.114" v="311" actId="1076"/>
          <ac:spMkLst>
            <pc:docMk/>
            <pc:sldMk cId="2652179859" sldId="1881838547"/>
            <ac:spMk id="2" creationId="{00000000-0000-0000-0000-000000000000}"/>
          </ac:spMkLst>
        </pc:spChg>
      </pc:sldChg>
      <pc:sldChg chg="modSp mod">
        <pc:chgData name="Vo,Ngoc_Sach (HP Med Affairs) BII-VN-H" userId="185756f4-2f63-45d1-8a40-14dac6bb2c7e" providerId="ADAL" clId="{839B1D2C-3DFC-4085-9EBF-AD90AD43F9D3}" dt="2023-02-27T00:47:12.608" v="133" actId="27636"/>
        <pc:sldMkLst>
          <pc:docMk/>
          <pc:sldMk cId="2474643918" sldId="1881838550"/>
        </pc:sldMkLst>
        <pc:spChg chg="mod">
          <ac:chgData name="Vo,Ngoc_Sach (HP Med Affairs) BII-VN-H" userId="185756f4-2f63-45d1-8a40-14dac6bb2c7e" providerId="ADAL" clId="{839B1D2C-3DFC-4085-9EBF-AD90AD43F9D3}" dt="2023-02-27T00:47:12.608" v="133" actId="27636"/>
          <ac:spMkLst>
            <pc:docMk/>
            <pc:sldMk cId="2474643918" sldId="1881838550"/>
            <ac:spMk id="2" creationId="{00000000-0000-0000-0000-000000000000}"/>
          </ac:spMkLst>
        </pc:spChg>
      </pc:sldChg>
      <pc:sldChg chg="modSp mod">
        <pc:chgData name="Vo,Ngoc_Sach (HP Med Affairs) BII-VN-H" userId="185756f4-2f63-45d1-8a40-14dac6bb2c7e" providerId="ADAL" clId="{839B1D2C-3DFC-4085-9EBF-AD90AD43F9D3}" dt="2023-02-27T00:47:12.624" v="134" actId="27636"/>
        <pc:sldMkLst>
          <pc:docMk/>
          <pc:sldMk cId="471007808" sldId="1881838551"/>
        </pc:sldMkLst>
        <pc:spChg chg="mod">
          <ac:chgData name="Vo,Ngoc_Sach (HP Med Affairs) BII-VN-H" userId="185756f4-2f63-45d1-8a40-14dac6bb2c7e" providerId="ADAL" clId="{839B1D2C-3DFC-4085-9EBF-AD90AD43F9D3}" dt="2023-02-27T00:47:12.624" v="134" actId="27636"/>
          <ac:spMkLst>
            <pc:docMk/>
            <pc:sldMk cId="471007808" sldId="1881838551"/>
            <ac:spMk id="2" creationId="{00000000-0000-0000-0000-000000000000}"/>
          </ac:spMkLst>
        </pc:spChg>
      </pc:sldChg>
      <pc:sldChg chg="modSp mod">
        <pc:chgData name="Vo,Ngoc_Sach (HP Med Affairs) BII-VN-H" userId="185756f4-2f63-45d1-8a40-14dac6bb2c7e" providerId="ADAL" clId="{839B1D2C-3DFC-4085-9EBF-AD90AD43F9D3}" dt="2023-02-27T00:47:12.640" v="137" actId="27636"/>
        <pc:sldMkLst>
          <pc:docMk/>
          <pc:sldMk cId="2895224614" sldId="1881838552"/>
        </pc:sldMkLst>
        <pc:spChg chg="mod">
          <ac:chgData name="Vo,Ngoc_Sach (HP Med Affairs) BII-VN-H" userId="185756f4-2f63-45d1-8a40-14dac6bb2c7e" providerId="ADAL" clId="{839B1D2C-3DFC-4085-9EBF-AD90AD43F9D3}" dt="2023-02-27T00:47:12.640" v="137" actId="27636"/>
          <ac:spMkLst>
            <pc:docMk/>
            <pc:sldMk cId="2895224614" sldId="1881838552"/>
            <ac:spMk id="5" creationId="{00000000-0000-0000-0000-000000000000}"/>
          </ac:spMkLst>
        </pc:spChg>
      </pc:sldChg>
      <pc:sldChg chg="modSp mod">
        <pc:chgData name="Vo,Ngoc_Sach (HP Med Affairs) BII-VN-H" userId="185756f4-2f63-45d1-8a40-14dac6bb2c7e" providerId="ADAL" clId="{839B1D2C-3DFC-4085-9EBF-AD90AD43F9D3}" dt="2023-02-27T00:47:12.656" v="138" actId="27636"/>
        <pc:sldMkLst>
          <pc:docMk/>
          <pc:sldMk cId="2750102919" sldId="1881838553"/>
        </pc:sldMkLst>
        <pc:spChg chg="mod">
          <ac:chgData name="Vo,Ngoc_Sach (HP Med Affairs) BII-VN-H" userId="185756f4-2f63-45d1-8a40-14dac6bb2c7e" providerId="ADAL" clId="{839B1D2C-3DFC-4085-9EBF-AD90AD43F9D3}" dt="2023-02-27T00:47:12.656" v="138" actId="27636"/>
          <ac:spMkLst>
            <pc:docMk/>
            <pc:sldMk cId="2750102919" sldId="1881838553"/>
            <ac:spMk id="25602" creationId="{00000000-0000-0000-0000-000000000000}"/>
          </ac:spMkLst>
        </pc:spChg>
      </pc:sldChg>
      <pc:sldChg chg="modSp mod">
        <pc:chgData name="Vo,Ngoc_Sach (HP Med Affairs) BII-VN-H" userId="185756f4-2f63-45d1-8a40-14dac6bb2c7e" providerId="ADAL" clId="{839B1D2C-3DFC-4085-9EBF-AD90AD43F9D3}" dt="2023-02-27T00:47:12.671" v="139" actId="27636"/>
        <pc:sldMkLst>
          <pc:docMk/>
          <pc:sldMk cId="3811807521" sldId="1881838554"/>
        </pc:sldMkLst>
        <pc:spChg chg="mod">
          <ac:chgData name="Vo,Ngoc_Sach (HP Med Affairs) BII-VN-H" userId="185756f4-2f63-45d1-8a40-14dac6bb2c7e" providerId="ADAL" clId="{839B1D2C-3DFC-4085-9EBF-AD90AD43F9D3}" dt="2023-02-27T00:47:12.671" v="139" actId="27636"/>
          <ac:spMkLst>
            <pc:docMk/>
            <pc:sldMk cId="3811807521" sldId="1881838554"/>
            <ac:spMk id="28" creationId="{00000000-0000-0000-0000-000000000000}"/>
          </ac:spMkLst>
        </pc:spChg>
      </pc:sldChg>
      <pc:sldChg chg="modSp mod">
        <pc:chgData name="Vo,Ngoc_Sach (HP Med Affairs) BII-VN-H" userId="185756f4-2f63-45d1-8a40-14dac6bb2c7e" providerId="ADAL" clId="{839B1D2C-3DFC-4085-9EBF-AD90AD43F9D3}" dt="2023-02-27T00:47:12.671" v="140" actId="27636"/>
        <pc:sldMkLst>
          <pc:docMk/>
          <pc:sldMk cId="74191932" sldId="1881838555"/>
        </pc:sldMkLst>
        <pc:spChg chg="mod">
          <ac:chgData name="Vo,Ngoc_Sach (HP Med Affairs) BII-VN-H" userId="185756f4-2f63-45d1-8a40-14dac6bb2c7e" providerId="ADAL" clId="{839B1D2C-3DFC-4085-9EBF-AD90AD43F9D3}" dt="2023-02-27T00:47:12.671" v="140" actId="27636"/>
          <ac:spMkLst>
            <pc:docMk/>
            <pc:sldMk cId="74191932" sldId="1881838555"/>
            <ac:spMk id="34818" creationId="{00000000-0000-0000-0000-000000000000}"/>
          </ac:spMkLst>
        </pc:spChg>
      </pc:sldChg>
      <pc:sldChg chg="modSp mod">
        <pc:chgData name="Vo,Ngoc_Sach (HP Med Affairs) BII-VN-H" userId="185756f4-2f63-45d1-8a40-14dac6bb2c7e" providerId="ADAL" clId="{839B1D2C-3DFC-4085-9EBF-AD90AD43F9D3}" dt="2023-02-27T00:47:12.687" v="141" actId="27636"/>
        <pc:sldMkLst>
          <pc:docMk/>
          <pc:sldMk cId="2038749808" sldId="1881838557"/>
        </pc:sldMkLst>
        <pc:spChg chg="mod">
          <ac:chgData name="Vo,Ngoc_Sach (HP Med Affairs) BII-VN-H" userId="185756f4-2f63-45d1-8a40-14dac6bb2c7e" providerId="ADAL" clId="{839B1D2C-3DFC-4085-9EBF-AD90AD43F9D3}" dt="2023-02-27T00:47:12.687" v="141" actId="27636"/>
          <ac:spMkLst>
            <pc:docMk/>
            <pc:sldMk cId="2038749808" sldId="1881838557"/>
            <ac:spMk id="19" creationId="{00000000-0000-0000-0000-000000000000}"/>
          </ac:spMkLst>
        </pc:spChg>
      </pc:sldChg>
      <pc:sldChg chg="modSp mod">
        <pc:chgData name="Vo,Ngoc_Sach (HP Med Affairs) BII-VN-H" userId="185756f4-2f63-45d1-8a40-14dac6bb2c7e" providerId="ADAL" clId="{839B1D2C-3DFC-4085-9EBF-AD90AD43F9D3}" dt="2023-02-27T00:47:12.721" v="143" actId="27636"/>
        <pc:sldMkLst>
          <pc:docMk/>
          <pc:sldMk cId="193760733" sldId="1881838558"/>
        </pc:sldMkLst>
        <pc:spChg chg="mod">
          <ac:chgData name="Vo,Ngoc_Sach (HP Med Affairs) BII-VN-H" userId="185756f4-2f63-45d1-8a40-14dac6bb2c7e" providerId="ADAL" clId="{839B1D2C-3DFC-4085-9EBF-AD90AD43F9D3}" dt="2023-02-27T00:47:12.721" v="143" actId="27636"/>
          <ac:spMkLst>
            <pc:docMk/>
            <pc:sldMk cId="193760733" sldId="1881838558"/>
            <ac:spMk id="7" creationId="{00000000-0000-0000-0000-000000000000}"/>
          </ac:spMkLst>
        </pc:spChg>
      </pc:sldChg>
      <pc:sldChg chg="modSp mod">
        <pc:chgData name="Vo,Ngoc_Sach (HP Med Affairs) BII-VN-H" userId="185756f4-2f63-45d1-8a40-14dac6bb2c7e" providerId="ADAL" clId="{839B1D2C-3DFC-4085-9EBF-AD90AD43F9D3}" dt="2023-02-27T00:47:12.723" v="144" actId="27636"/>
        <pc:sldMkLst>
          <pc:docMk/>
          <pc:sldMk cId="2504147095" sldId="1881838559"/>
        </pc:sldMkLst>
        <pc:spChg chg="mod">
          <ac:chgData name="Vo,Ngoc_Sach (HP Med Affairs) BII-VN-H" userId="185756f4-2f63-45d1-8a40-14dac6bb2c7e" providerId="ADAL" clId="{839B1D2C-3DFC-4085-9EBF-AD90AD43F9D3}" dt="2023-02-27T00:47:12.723" v="144" actId="27636"/>
          <ac:spMkLst>
            <pc:docMk/>
            <pc:sldMk cId="2504147095" sldId="1881838559"/>
            <ac:spMk id="2" creationId="{00000000-0000-0000-0000-000000000000}"/>
          </ac:spMkLst>
        </pc:spChg>
      </pc:sldChg>
      <pc:sldChg chg="modSp mod">
        <pc:chgData name="Vo,Ngoc_Sach (HP Med Affairs) BII-VN-H" userId="185756f4-2f63-45d1-8a40-14dac6bb2c7e" providerId="ADAL" clId="{839B1D2C-3DFC-4085-9EBF-AD90AD43F9D3}" dt="2023-02-27T00:47:12.739" v="145" actId="27636"/>
        <pc:sldMkLst>
          <pc:docMk/>
          <pc:sldMk cId="703749024" sldId="1881838560"/>
        </pc:sldMkLst>
        <pc:spChg chg="mod">
          <ac:chgData name="Vo,Ngoc_Sach (HP Med Affairs) BII-VN-H" userId="185756f4-2f63-45d1-8a40-14dac6bb2c7e" providerId="ADAL" clId="{839B1D2C-3DFC-4085-9EBF-AD90AD43F9D3}" dt="2023-02-27T00:47:12.739" v="145" actId="27636"/>
          <ac:spMkLst>
            <pc:docMk/>
            <pc:sldMk cId="703749024" sldId="1881838560"/>
            <ac:spMk id="113666" creationId="{00000000-0000-0000-0000-000000000000}"/>
          </ac:spMkLst>
        </pc:spChg>
      </pc:sldChg>
      <pc:sldChg chg="modSp mod">
        <pc:chgData name="Vo,Ngoc_Sach (HP Med Affairs) BII-VN-H" userId="185756f4-2f63-45d1-8a40-14dac6bb2c7e" providerId="ADAL" clId="{839B1D2C-3DFC-4085-9EBF-AD90AD43F9D3}" dt="2023-02-27T01:07:21.383" v="314" actId="255"/>
        <pc:sldMkLst>
          <pc:docMk/>
          <pc:sldMk cId="3332627951" sldId="1881838569"/>
        </pc:sldMkLst>
        <pc:spChg chg="mod">
          <ac:chgData name="Vo,Ngoc_Sach (HP Med Affairs) BII-VN-H" userId="185756f4-2f63-45d1-8a40-14dac6bb2c7e" providerId="ADAL" clId="{839B1D2C-3DFC-4085-9EBF-AD90AD43F9D3}" dt="2023-02-27T01:07:21.383" v="314" actId="255"/>
          <ac:spMkLst>
            <pc:docMk/>
            <pc:sldMk cId="3332627951" sldId="1881838569"/>
            <ac:spMk id="2" creationId="{00000000-0000-0000-0000-000000000000}"/>
          </ac:spMkLst>
        </pc:spChg>
      </pc:sldChg>
      <pc:sldChg chg="modSp mod">
        <pc:chgData name="Vo,Ngoc_Sach (HP Med Affairs) BII-VN-H" userId="185756f4-2f63-45d1-8a40-14dac6bb2c7e" providerId="ADAL" clId="{839B1D2C-3DFC-4085-9EBF-AD90AD43F9D3}" dt="2023-02-27T00:47:12.756" v="146" actId="27636"/>
        <pc:sldMkLst>
          <pc:docMk/>
          <pc:sldMk cId="1592082987" sldId="1881838571"/>
        </pc:sldMkLst>
        <pc:spChg chg="mod">
          <ac:chgData name="Vo,Ngoc_Sach (HP Med Affairs) BII-VN-H" userId="185756f4-2f63-45d1-8a40-14dac6bb2c7e" providerId="ADAL" clId="{839B1D2C-3DFC-4085-9EBF-AD90AD43F9D3}" dt="2023-02-27T00:47:12.756" v="146" actId="27636"/>
          <ac:spMkLst>
            <pc:docMk/>
            <pc:sldMk cId="1592082987" sldId="1881838571"/>
            <ac:spMk id="6" creationId="{00000000-0000-0000-0000-000000000000}"/>
          </ac:spMkLst>
        </pc:spChg>
      </pc:sldChg>
      <pc:sldChg chg="modSp mod">
        <pc:chgData name="Vo,Ngoc_Sach (HP Med Affairs) BII-VN-H" userId="185756f4-2f63-45d1-8a40-14dac6bb2c7e" providerId="ADAL" clId="{839B1D2C-3DFC-4085-9EBF-AD90AD43F9D3}" dt="2023-02-27T01:07:32.463" v="315" actId="2711"/>
        <pc:sldMkLst>
          <pc:docMk/>
          <pc:sldMk cId="1210056759" sldId="1881838573"/>
        </pc:sldMkLst>
        <pc:spChg chg="mod">
          <ac:chgData name="Vo,Ngoc_Sach (HP Med Affairs) BII-VN-H" userId="185756f4-2f63-45d1-8a40-14dac6bb2c7e" providerId="ADAL" clId="{839B1D2C-3DFC-4085-9EBF-AD90AD43F9D3}" dt="2023-02-27T01:07:32.463" v="315" actId="2711"/>
          <ac:spMkLst>
            <pc:docMk/>
            <pc:sldMk cId="1210056759" sldId="1881838573"/>
            <ac:spMk id="4" creationId="{00000000-0000-0000-0000-000000000000}"/>
          </ac:spMkLst>
        </pc:spChg>
      </pc:sldChg>
      <pc:sldChg chg="modSp mod">
        <pc:chgData name="Vo,Ngoc_Sach (HP Med Affairs) BII-VN-H" userId="185756f4-2f63-45d1-8a40-14dac6bb2c7e" providerId="ADAL" clId="{839B1D2C-3DFC-4085-9EBF-AD90AD43F9D3}" dt="2023-02-27T01:07:45.829" v="317" actId="2711"/>
        <pc:sldMkLst>
          <pc:docMk/>
          <pc:sldMk cId="4182166284" sldId="1881838575"/>
        </pc:sldMkLst>
        <pc:spChg chg="mod">
          <ac:chgData name="Vo,Ngoc_Sach (HP Med Affairs) BII-VN-H" userId="185756f4-2f63-45d1-8a40-14dac6bb2c7e" providerId="ADAL" clId="{839B1D2C-3DFC-4085-9EBF-AD90AD43F9D3}" dt="2023-02-27T01:07:45.829" v="317" actId="2711"/>
          <ac:spMkLst>
            <pc:docMk/>
            <pc:sldMk cId="4182166284" sldId="1881838575"/>
            <ac:spMk id="2" creationId="{00000000-0000-0000-0000-000000000000}"/>
          </ac:spMkLst>
        </pc:spChg>
      </pc:sldChg>
      <pc:sldChg chg="modSp mod">
        <pc:chgData name="Vo,Ngoc_Sach (HP Med Affairs) BII-VN-H" userId="185756f4-2f63-45d1-8a40-14dac6bb2c7e" providerId="ADAL" clId="{839B1D2C-3DFC-4085-9EBF-AD90AD43F9D3}" dt="2023-02-27T01:08:04.815" v="320" actId="404"/>
        <pc:sldMkLst>
          <pc:docMk/>
          <pc:sldMk cId="1465974487" sldId="1881838579"/>
        </pc:sldMkLst>
        <pc:spChg chg="mod">
          <ac:chgData name="Vo,Ngoc_Sach (HP Med Affairs) BII-VN-H" userId="185756f4-2f63-45d1-8a40-14dac6bb2c7e" providerId="ADAL" clId="{839B1D2C-3DFC-4085-9EBF-AD90AD43F9D3}" dt="2023-02-27T01:08:04.815" v="320" actId="404"/>
          <ac:spMkLst>
            <pc:docMk/>
            <pc:sldMk cId="1465974487" sldId="1881838579"/>
            <ac:spMk id="2" creationId="{00000000-0000-0000-0000-000000000000}"/>
          </ac:spMkLst>
        </pc:spChg>
      </pc:sldChg>
      <pc:sldChg chg="modSp mod">
        <pc:chgData name="Vo,Ngoc_Sach (HP Med Affairs) BII-VN-H" userId="185756f4-2f63-45d1-8a40-14dac6bb2c7e" providerId="ADAL" clId="{839B1D2C-3DFC-4085-9EBF-AD90AD43F9D3}" dt="2023-02-27T00:47:12.813" v="148" actId="27636"/>
        <pc:sldMkLst>
          <pc:docMk/>
          <pc:sldMk cId="88006781" sldId="1881838580"/>
        </pc:sldMkLst>
        <pc:spChg chg="mod">
          <ac:chgData name="Vo,Ngoc_Sach (HP Med Affairs) BII-VN-H" userId="185756f4-2f63-45d1-8a40-14dac6bb2c7e" providerId="ADAL" clId="{839B1D2C-3DFC-4085-9EBF-AD90AD43F9D3}" dt="2023-02-27T00:47:12.813" v="148" actId="27636"/>
          <ac:spMkLst>
            <pc:docMk/>
            <pc:sldMk cId="88006781" sldId="1881838580"/>
            <ac:spMk id="4" creationId="{00000000-0000-0000-0000-000000000000}"/>
          </ac:spMkLst>
        </pc:spChg>
      </pc:sldChg>
      <pc:sldChg chg="modSp mod">
        <pc:chgData name="Vo,Ngoc_Sach (HP Med Affairs) BII-VN-H" userId="185756f4-2f63-45d1-8a40-14dac6bb2c7e" providerId="ADAL" clId="{839B1D2C-3DFC-4085-9EBF-AD90AD43F9D3}" dt="2023-02-27T00:47:12.813" v="149" actId="27636"/>
        <pc:sldMkLst>
          <pc:docMk/>
          <pc:sldMk cId="140945561" sldId="1881838581"/>
        </pc:sldMkLst>
        <pc:spChg chg="mod">
          <ac:chgData name="Vo,Ngoc_Sach (HP Med Affairs) BII-VN-H" userId="185756f4-2f63-45d1-8a40-14dac6bb2c7e" providerId="ADAL" clId="{839B1D2C-3DFC-4085-9EBF-AD90AD43F9D3}" dt="2023-02-27T00:47:12.813" v="149" actId="27636"/>
          <ac:spMkLst>
            <pc:docMk/>
            <pc:sldMk cId="140945561" sldId="1881838581"/>
            <ac:spMk id="2" creationId="{00000000-0000-0000-0000-000000000000}"/>
          </ac:spMkLst>
        </pc:spChg>
      </pc:sldChg>
      <pc:sldChg chg="modSp mod">
        <pc:chgData name="Vo,Ngoc_Sach (HP Med Affairs) BII-VN-H" userId="185756f4-2f63-45d1-8a40-14dac6bb2c7e" providerId="ADAL" clId="{839B1D2C-3DFC-4085-9EBF-AD90AD43F9D3}" dt="2023-02-27T00:47:12.829" v="150" actId="27636"/>
        <pc:sldMkLst>
          <pc:docMk/>
          <pc:sldMk cId="2644209579" sldId="1881838584"/>
        </pc:sldMkLst>
        <pc:spChg chg="mod">
          <ac:chgData name="Vo,Ngoc_Sach (HP Med Affairs) BII-VN-H" userId="185756f4-2f63-45d1-8a40-14dac6bb2c7e" providerId="ADAL" clId="{839B1D2C-3DFC-4085-9EBF-AD90AD43F9D3}" dt="2023-02-27T00:47:12.829" v="150" actId="27636"/>
          <ac:spMkLst>
            <pc:docMk/>
            <pc:sldMk cId="2644209579" sldId="1881838584"/>
            <ac:spMk id="3" creationId="{00000000-0000-0000-0000-000000000000}"/>
          </ac:spMkLst>
        </pc:spChg>
      </pc:sldChg>
      <pc:sldChg chg="modSp mod">
        <pc:chgData name="Vo,Ngoc_Sach (HP Med Affairs) BII-VN-H" userId="185756f4-2f63-45d1-8a40-14dac6bb2c7e" providerId="ADAL" clId="{839B1D2C-3DFC-4085-9EBF-AD90AD43F9D3}" dt="2023-02-27T00:47:12.875" v="151" actId="27636"/>
        <pc:sldMkLst>
          <pc:docMk/>
          <pc:sldMk cId="1579508549" sldId="1881838589"/>
        </pc:sldMkLst>
        <pc:spChg chg="mod">
          <ac:chgData name="Vo,Ngoc_Sach (HP Med Affairs) BII-VN-H" userId="185756f4-2f63-45d1-8a40-14dac6bb2c7e" providerId="ADAL" clId="{839B1D2C-3DFC-4085-9EBF-AD90AD43F9D3}" dt="2023-02-27T00:47:12.875" v="151" actId="27636"/>
          <ac:spMkLst>
            <pc:docMk/>
            <pc:sldMk cId="1579508549" sldId="1881838589"/>
            <ac:spMk id="2" creationId="{00000000-0000-0000-0000-000000000000}"/>
          </ac:spMkLst>
        </pc:spChg>
      </pc:sldChg>
      <pc:sldChg chg="modSp mod">
        <pc:chgData name="Vo,Ngoc_Sach (HP Med Affairs) BII-VN-H" userId="185756f4-2f63-45d1-8a40-14dac6bb2c7e" providerId="ADAL" clId="{839B1D2C-3DFC-4085-9EBF-AD90AD43F9D3}" dt="2023-02-27T00:47:12.875" v="152" actId="27636"/>
        <pc:sldMkLst>
          <pc:docMk/>
          <pc:sldMk cId="136411436" sldId="1881838590"/>
        </pc:sldMkLst>
        <pc:spChg chg="mod">
          <ac:chgData name="Vo,Ngoc_Sach (HP Med Affairs) BII-VN-H" userId="185756f4-2f63-45d1-8a40-14dac6bb2c7e" providerId="ADAL" clId="{839B1D2C-3DFC-4085-9EBF-AD90AD43F9D3}" dt="2023-02-27T00:47:12.875" v="152" actId="27636"/>
          <ac:spMkLst>
            <pc:docMk/>
            <pc:sldMk cId="136411436" sldId="1881838590"/>
            <ac:spMk id="6" creationId="{00000000-0000-0000-0000-000000000000}"/>
          </ac:spMkLst>
        </pc:spChg>
      </pc:sldChg>
      <pc:sldMasterChg chg="addSp modSp mod modSldLayout">
        <pc:chgData name="Vo,Ngoc_Sach (HP Med Affairs) BII-VN-H" userId="185756f4-2f63-45d1-8a40-14dac6bb2c7e" providerId="ADAL" clId="{839B1D2C-3DFC-4085-9EBF-AD90AD43F9D3}" dt="2023-02-27T00:50:19.038" v="178"/>
        <pc:sldMasterMkLst>
          <pc:docMk/>
          <pc:sldMasterMk cId="3512820127" sldId="2147483648"/>
        </pc:sldMasterMkLst>
        <pc:spChg chg="mod">
          <ac:chgData name="Vo,Ngoc_Sach (HP Med Affairs) BII-VN-H" userId="185756f4-2f63-45d1-8a40-14dac6bb2c7e" providerId="ADAL" clId="{839B1D2C-3DFC-4085-9EBF-AD90AD43F9D3}" dt="2023-02-27T00:48:08.757" v="155"/>
          <ac:spMkLst>
            <pc:docMk/>
            <pc:sldMasterMk cId="3512820127" sldId="2147483648"/>
            <ac:spMk id="5" creationId="{A1837C00-A885-438A-9178-B529561CE0F5}"/>
          </ac:spMkLst>
        </pc:spChg>
        <pc:spChg chg="add mod">
          <ac:chgData name="Vo,Ngoc_Sach (HP Med Affairs) BII-VN-H" userId="185756f4-2f63-45d1-8a40-14dac6bb2c7e" providerId="ADAL" clId="{839B1D2C-3DFC-4085-9EBF-AD90AD43F9D3}" dt="2023-02-27T00:49:55.149" v="176"/>
          <ac:spMkLst>
            <pc:docMk/>
            <pc:sldMasterMk cId="3512820127" sldId="2147483648"/>
            <ac:spMk id="7" creationId="{FABEFBF4-5EC8-4C36-823A-38CFE103D29E}"/>
          </ac:spMkLst>
        </pc:spChg>
        <pc:sldLayoutChg chg="addSp modSp mod">
          <pc:chgData name="Vo,Ngoc_Sach (HP Med Affairs) BII-VN-H" userId="185756f4-2f63-45d1-8a40-14dac6bb2c7e" providerId="ADAL" clId="{839B1D2C-3DFC-4085-9EBF-AD90AD43F9D3}" dt="2023-02-27T00:49:39.061" v="175" actId="1035"/>
          <pc:sldLayoutMkLst>
            <pc:docMk/>
            <pc:sldMasterMk cId="3512820127" sldId="2147483648"/>
            <pc:sldLayoutMk cId="2437457866" sldId="2147483649"/>
          </pc:sldLayoutMkLst>
          <pc:spChg chg="mod">
            <ac:chgData name="Vo,Ngoc_Sach (HP Med Affairs) BII-VN-H" userId="185756f4-2f63-45d1-8a40-14dac6bb2c7e" providerId="ADAL" clId="{839B1D2C-3DFC-4085-9EBF-AD90AD43F9D3}" dt="2023-02-27T00:47:45.099" v="154"/>
            <ac:spMkLst>
              <pc:docMk/>
              <pc:sldMasterMk cId="3512820127" sldId="2147483648"/>
              <pc:sldLayoutMk cId="2437457866" sldId="2147483649"/>
              <ac:spMk id="5" creationId="{5F8B28EE-02B1-4F7B-913E-DA4B63EB04CC}"/>
            </ac:spMkLst>
          </pc:spChg>
          <pc:spChg chg="add mod">
            <ac:chgData name="Vo,Ngoc_Sach (HP Med Affairs) BII-VN-H" userId="185756f4-2f63-45d1-8a40-14dac6bb2c7e" providerId="ADAL" clId="{839B1D2C-3DFC-4085-9EBF-AD90AD43F9D3}" dt="2023-02-27T00:49:39.061" v="175" actId="1035"/>
            <ac:spMkLst>
              <pc:docMk/>
              <pc:sldMasterMk cId="3512820127" sldId="2147483648"/>
              <pc:sldLayoutMk cId="2437457866" sldId="2147483649"/>
              <ac:spMk id="8" creationId="{4D9E505F-6E1F-46E3-88E4-3355FC5DC00B}"/>
            </ac:spMkLst>
          </pc:spChg>
        </pc:sldLayoutChg>
        <pc:sldLayoutChg chg="addSp modSp">
          <pc:chgData name="Vo,Ngoc_Sach (HP Med Affairs) BII-VN-H" userId="185756f4-2f63-45d1-8a40-14dac6bb2c7e" providerId="ADAL" clId="{839B1D2C-3DFC-4085-9EBF-AD90AD43F9D3}" dt="2023-02-27T00:50:10.699" v="177"/>
          <pc:sldLayoutMkLst>
            <pc:docMk/>
            <pc:sldMasterMk cId="3512820127" sldId="2147483648"/>
            <pc:sldLayoutMk cId="2766381839" sldId="2147483660"/>
          </pc:sldLayoutMkLst>
          <pc:spChg chg="add mod">
            <ac:chgData name="Vo,Ngoc_Sach (HP Med Affairs) BII-VN-H" userId="185756f4-2f63-45d1-8a40-14dac6bb2c7e" providerId="ADAL" clId="{839B1D2C-3DFC-4085-9EBF-AD90AD43F9D3}" dt="2023-02-27T00:50:10.699" v="177"/>
            <ac:spMkLst>
              <pc:docMk/>
              <pc:sldMasterMk cId="3512820127" sldId="2147483648"/>
              <pc:sldLayoutMk cId="2766381839" sldId="2147483660"/>
              <ac:spMk id="6" creationId="{B159310B-40CC-420D-85B1-112342576185}"/>
            </ac:spMkLst>
          </pc:spChg>
        </pc:sldLayoutChg>
        <pc:sldLayoutChg chg="addSp modSp">
          <pc:chgData name="Vo,Ngoc_Sach (HP Med Affairs) BII-VN-H" userId="185756f4-2f63-45d1-8a40-14dac6bb2c7e" providerId="ADAL" clId="{839B1D2C-3DFC-4085-9EBF-AD90AD43F9D3}" dt="2023-02-27T00:50:19.038" v="178"/>
          <pc:sldLayoutMkLst>
            <pc:docMk/>
            <pc:sldMasterMk cId="3512820127" sldId="2147483648"/>
            <pc:sldLayoutMk cId="1860303866" sldId="2147483672"/>
          </pc:sldLayoutMkLst>
          <pc:spChg chg="add mod">
            <ac:chgData name="Vo,Ngoc_Sach (HP Med Affairs) BII-VN-H" userId="185756f4-2f63-45d1-8a40-14dac6bb2c7e" providerId="ADAL" clId="{839B1D2C-3DFC-4085-9EBF-AD90AD43F9D3}" dt="2023-02-27T00:50:19.038" v="178"/>
            <ac:spMkLst>
              <pc:docMk/>
              <pc:sldMasterMk cId="3512820127" sldId="2147483648"/>
              <pc:sldLayoutMk cId="1860303866" sldId="2147483672"/>
              <ac:spMk id="3" creationId="{71313DFC-FBDD-4AE9-B249-4A2FFBD1A6B4}"/>
            </ac:spMkLst>
          </pc:spChg>
        </pc:sldLayoutChg>
      </pc:sldMaster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2.xml"/><Relationship Id="rId1" Type="http://schemas.microsoft.com/office/2011/relationships/chartStyle" Target="style2.xml"/></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9.xlsx"/></Relationships>
</file>

<file path=ppt/charts/_rels/chart12.xml.rels><?xml version="1.0" encoding="UTF-8" standalone="yes"?>
<Relationships xmlns="http://schemas.openxmlformats.org/package/2006/relationships"><Relationship Id="rId2" Type="http://schemas.openxmlformats.org/officeDocument/2006/relationships/oleObject" Target="Chart%20in%20Microsoft%20PowerPoint" TargetMode="External"/><Relationship Id="rId1" Type="http://schemas.openxmlformats.org/officeDocument/2006/relationships/themeOverride" Target="../theme/themeOverride3.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4.xml"/></Relationships>
</file>

<file path=ppt/charts/_rels/chart14.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11.xlsx"/></Relationships>
</file>

<file path=ppt/charts/_rels/chart16.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5.xml"/><Relationship Id="rId1" Type="http://schemas.microsoft.com/office/2011/relationships/chartStyle" Target="style5.xml"/></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12.xlsx"/></Relationships>
</file>

<file path=ppt/charts/_rels/chart18.xml.rels><?xml version="1.0" encoding="UTF-8" standalone="yes"?>
<Relationships xmlns="http://schemas.openxmlformats.org/package/2006/relationships"><Relationship Id="rId2" Type="http://schemas.openxmlformats.org/officeDocument/2006/relationships/oleObject" Target="Chart%20in%20Microsoft%20PowerPoint" TargetMode="External"/><Relationship Id="rId1" Type="http://schemas.openxmlformats.org/officeDocument/2006/relationships/themeOverride" Target="../theme/themeOverride7.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oleObject" Target="file:///\\eu.boehringer.com\users\ing\users2\lungersh\Documents\01_CORPORATE\Products\afatinib\trials\1200.125\trial%20docs%20incl%20TSAP%20HSAP\1200-125_PRO_improved.xlsx" TargetMode="Externa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7.xml"/><Relationship Id="rId1" Type="http://schemas.microsoft.com/office/2011/relationships/chartStyle" Target="style7.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8.xml"/><Relationship Id="rId1" Type="http://schemas.microsoft.com/office/2011/relationships/chartStyle" Target="style8.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Colonne1</c:v>
                </c:pt>
              </c:strCache>
            </c:strRef>
          </c:tx>
          <c:dPt>
            <c:idx val="1"/>
            <c:bubble3D val="0"/>
            <c:spPr>
              <a:solidFill>
                <a:schemeClr val="accent2"/>
              </a:solidFill>
            </c:spPr>
            <c:extLst>
              <c:ext xmlns:c16="http://schemas.microsoft.com/office/drawing/2014/chart" uri="{C3380CC4-5D6E-409C-BE32-E72D297353CC}">
                <c16:uniqueId val="{00000001-4DFA-43F5-95B8-43BFDA983B1E}"/>
              </c:ext>
            </c:extLst>
          </c:dPt>
          <c:cat>
            <c:strRef>
              <c:f>Feuil1!$A$2:$A$8</c:f>
              <c:strCache>
                <c:ptCount val="7"/>
                <c:pt idx="0">
                  <c:v>Cigarette smoking</c:v>
                </c:pt>
                <c:pt idx="1">
                  <c:v>lung disease*</c:v>
                </c:pt>
                <c:pt idx="2">
                  <c:v>Exposure to carcinogens</c:v>
                </c:pt>
                <c:pt idx="3">
                  <c:v>Dietary factors</c:v>
                </c:pt>
                <c:pt idx="4">
                  <c:v>Radon exposure</c:v>
                </c:pt>
                <c:pt idx="5">
                  <c:v>Air pollution</c:v>
                </c:pt>
                <c:pt idx="6">
                  <c:v>Genetic predisposition</c:v>
                </c:pt>
              </c:strCache>
            </c:strRef>
          </c:cat>
          <c:val>
            <c:numRef>
              <c:f>Feuil1!$B$2:$B$8</c:f>
              <c:numCache>
                <c:formatCode>0%</c:formatCode>
                <c:ptCount val="7"/>
                <c:pt idx="0">
                  <c:v>0.85</c:v>
                </c:pt>
                <c:pt idx="1">
                  <c:v>0.04</c:v>
                </c:pt>
                <c:pt idx="2">
                  <c:v>0.03</c:v>
                </c:pt>
                <c:pt idx="3">
                  <c:v>0.03</c:v>
                </c:pt>
                <c:pt idx="4">
                  <c:v>0.02</c:v>
                </c:pt>
                <c:pt idx="5">
                  <c:v>0.02</c:v>
                </c:pt>
                <c:pt idx="6">
                  <c:v>0.01</c:v>
                </c:pt>
              </c:numCache>
            </c:numRef>
          </c:val>
          <c:extLst>
            <c:ext xmlns:c16="http://schemas.microsoft.com/office/drawing/2014/chart" uri="{C3380CC4-5D6E-409C-BE32-E72D297353CC}">
              <c16:uniqueId val="{00000002-4DFA-43F5-95B8-43BFDA983B1E}"/>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238947373426148"/>
          <c:y val="8.9123793083141681E-2"/>
          <c:w val="0.51255503727794893"/>
          <c:h val="0.82175241383371667"/>
        </c:manualLayout>
      </c:layout>
      <c:pieChart>
        <c:varyColors val="1"/>
        <c:ser>
          <c:idx val="0"/>
          <c:order val="0"/>
          <c:dPt>
            <c:idx val="0"/>
            <c:bubble3D val="0"/>
            <c:spPr>
              <a:solidFill>
                <a:srgbClr val="FF0000"/>
              </a:solidFill>
              <a:ln w="19050">
                <a:solidFill>
                  <a:schemeClr val="lt1"/>
                </a:solidFill>
              </a:ln>
              <a:effectLst/>
            </c:spPr>
            <c:extLst>
              <c:ext xmlns:c16="http://schemas.microsoft.com/office/drawing/2014/chart" uri="{C3380CC4-5D6E-409C-BE32-E72D297353CC}">
                <c16:uniqueId val="{00000001-09F1-48FF-9373-6EE2E7C78202}"/>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09F1-48FF-9373-6EE2E7C78202}"/>
              </c:ext>
            </c:extLst>
          </c:dPt>
          <c:dPt>
            <c:idx val="2"/>
            <c:bubble3D val="0"/>
            <c:spPr>
              <a:solidFill>
                <a:schemeClr val="accent3">
                  <a:lumMod val="60000"/>
                  <a:lumOff val="40000"/>
                </a:schemeClr>
              </a:solidFill>
              <a:ln w="19050">
                <a:solidFill>
                  <a:schemeClr val="lt1"/>
                </a:solidFill>
              </a:ln>
              <a:effectLst/>
            </c:spPr>
            <c:extLst>
              <c:ext xmlns:c16="http://schemas.microsoft.com/office/drawing/2014/chart" uri="{C3380CC4-5D6E-409C-BE32-E72D297353CC}">
                <c16:uniqueId val="{00000005-09F1-48FF-9373-6EE2E7C78202}"/>
              </c:ext>
            </c:extLst>
          </c:dPt>
          <c:dPt>
            <c:idx val="3"/>
            <c:bubble3D val="0"/>
            <c:spPr>
              <a:solidFill>
                <a:schemeClr val="tx2"/>
              </a:solidFill>
              <a:ln w="19050">
                <a:solidFill>
                  <a:schemeClr val="lt1"/>
                </a:solidFill>
              </a:ln>
              <a:effectLst/>
            </c:spPr>
            <c:extLst>
              <c:ext xmlns:c16="http://schemas.microsoft.com/office/drawing/2014/chart" uri="{C3380CC4-5D6E-409C-BE32-E72D297353CC}">
                <c16:uniqueId val="{00000007-09F1-48FF-9373-6EE2E7C78202}"/>
              </c:ext>
            </c:extLst>
          </c:dPt>
          <c:dLbls>
            <c:dLbl>
              <c:idx val="0"/>
              <c:layout>
                <c:manualLayout>
                  <c:x val="-0.19403926071741032"/>
                  <c:y val="1.2555045202682998E-2"/>
                </c:manualLayout>
              </c:layout>
              <c:showLegendKey val="0"/>
              <c:showVal val="1"/>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9F1-48FF-9373-6EE2E7C78202}"/>
                </c:ext>
              </c:extLst>
            </c:dLbl>
            <c:dLbl>
              <c:idx val="1"/>
              <c:layout>
                <c:manualLayout>
                  <c:x val="1.6446959755030622E-2"/>
                  <c:y val="-0.13619714202391367"/>
                </c:manualLayout>
              </c:layout>
              <c:showLegendKey val="0"/>
              <c:showVal val="1"/>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9F1-48FF-9373-6EE2E7C78202}"/>
                </c:ext>
              </c:extLst>
            </c:dLbl>
            <c:dLbl>
              <c:idx val="2"/>
              <c:layout>
                <c:manualLayout>
                  <c:x val="0.13914741907261594"/>
                  <c:y val="-0.14358194808982211"/>
                </c:manualLayout>
              </c:layout>
              <c:showLegendKey val="0"/>
              <c:showVal val="1"/>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5-09F1-48FF-9373-6EE2E7C78202}"/>
                </c:ext>
              </c:extLst>
            </c:dLbl>
            <c:dLbl>
              <c:idx val="3"/>
              <c:layout>
                <c:manualLayout>
                  <c:x val="0.1441839457567804"/>
                  <c:y val="0.13255176436278798"/>
                </c:manualLayout>
              </c:layout>
              <c:showLegendKey val="0"/>
              <c:showVal val="1"/>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7-09F1-48FF-9373-6EE2E7C78202}"/>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Tahoma" panose="020B0604030504040204" pitchFamily="34" charset="0"/>
                    <a:ea typeface="Tahoma" panose="020B0604030504040204" pitchFamily="34" charset="0"/>
                    <a:cs typeface="Tahoma" panose="020B0604030504040204" pitchFamily="34" charset="0"/>
                  </a:defRPr>
                </a:pPr>
                <a:endParaRPr lang="en-US"/>
              </a:p>
            </c:txPr>
            <c:showLegendKey val="0"/>
            <c:showVal val="1"/>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Sheet1!$F$8:$F$11</c:f>
              <c:strCache>
                <c:ptCount val="4"/>
                <c:pt idx="0">
                  <c:v>Ung thư phổi</c:v>
                </c:pt>
                <c:pt idx="1">
                  <c:v>Ung thư da</c:v>
                </c:pt>
                <c:pt idx="2">
                  <c:v>Ung thư vú</c:v>
                </c:pt>
                <c:pt idx="3">
                  <c:v>Các ung thư khác</c:v>
                </c:pt>
              </c:strCache>
            </c:strRef>
          </c:cat>
          <c:val>
            <c:numRef>
              <c:f>Sheet1!$G$8:$G$11</c:f>
              <c:numCache>
                <c:formatCode>General</c:formatCode>
                <c:ptCount val="4"/>
                <c:pt idx="0">
                  <c:v>45</c:v>
                </c:pt>
                <c:pt idx="1">
                  <c:v>12</c:v>
                </c:pt>
                <c:pt idx="2">
                  <c:v>15</c:v>
                </c:pt>
                <c:pt idx="3">
                  <c:v>28</c:v>
                </c:pt>
              </c:numCache>
            </c:numRef>
          </c:val>
          <c:extLst>
            <c:ext xmlns:c16="http://schemas.microsoft.com/office/drawing/2014/chart" uri="{C3380CC4-5D6E-409C-BE32-E72D297353CC}">
              <c16:uniqueId val="{00000008-09F1-48FF-9373-6EE2E7C78202}"/>
            </c:ext>
          </c:extLst>
        </c:ser>
        <c:dLbls>
          <c:showLegendKey val="0"/>
          <c:showVal val="0"/>
          <c:showCatName val="0"/>
          <c:showSerName val="0"/>
          <c:showPercent val="0"/>
          <c:showBubbleSize val="0"/>
          <c:showLeaderLines val="1"/>
        </c:dLbls>
        <c:firstSliceAng val="0"/>
      </c:pieChart>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Sheet2!$C$7</c:f>
              <c:strCache>
                <c:ptCount val="1"/>
                <c:pt idx="0">
                  <c:v>EGFR M+</c:v>
                </c:pt>
              </c:strCache>
            </c:strRef>
          </c:tx>
          <c:spPr>
            <a:solidFill>
              <a:schemeClr val="accent1"/>
            </a:solidFill>
            <a:ln>
              <a:noFill/>
            </a:ln>
            <a:effectLst/>
          </c:spPr>
          <c:invertIfNegative val="0"/>
          <c:cat>
            <c:strRef>
              <c:f>Sheet2!$D$6:$F$6</c:f>
              <c:strCache>
                <c:ptCount val="3"/>
                <c:pt idx="0">
                  <c:v>Vijaya et al</c:v>
                </c:pt>
                <c:pt idx="1">
                  <c:v>Shin et al</c:v>
                </c:pt>
                <c:pt idx="2">
                  <c:v>Fred et al</c:v>
                </c:pt>
              </c:strCache>
            </c:strRef>
          </c:cat>
          <c:val>
            <c:numRef>
              <c:f>Sheet2!$D$7:$F$7</c:f>
              <c:numCache>
                <c:formatCode>0%</c:formatCode>
                <c:ptCount val="3"/>
                <c:pt idx="0">
                  <c:v>0.20575221238938052</c:v>
                </c:pt>
                <c:pt idx="1">
                  <c:v>0.2391304347826087</c:v>
                </c:pt>
                <c:pt idx="2">
                  <c:v>0.39</c:v>
                </c:pt>
              </c:numCache>
            </c:numRef>
          </c:val>
          <c:extLst>
            <c:ext xmlns:c16="http://schemas.microsoft.com/office/drawing/2014/chart" uri="{C3380CC4-5D6E-409C-BE32-E72D297353CC}">
              <c16:uniqueId val="{00000000-77DA-480F-8CFD-68BB2E5FEE89}"/>
            </c:ext>
          </c:extLst>
        </c:ser>
        <c:ser>
          <c:idx val="1"/>
          <c:order val="1"/>
          <c:tx>
            <c:strRef>
              <c:f>Sheet2!$C$8</c:f>
              <c:strCache>
                <c:ptCount val="1"/>
                <c:pt idx="0">
                  <c:v>EGFR Wt</c:v>
                </c:pt>
              </c:strCache>
            </c:strRef>
          </c:tx>
          <c:spPr>
            <a:solidFill>
              <a:schemeClr val="accent2"/>
            </a:solidFill>
            <a:ln>
              <a:noFill/>
            </a:ln>
            <a:effectLst/>
          </c:spPr>
          <c:invertIfNegative val="0"/>
          <c:cat>
            <c:strRef>
              <c:f>Sheet2!$D$6:$F$6</c:f>
              <c:strCache>
                <c:ptCount val="3"/>
                <c:pt idx="0">
                  <c:v>Vijaya et al</c:v>
                </c:pt>
                <c:pt idx="1">
                  <c:v>Shin et al</c:v>
                </c:pt>
                <c:pt idx="2">
                  <c:v>Fred et al</c:v>
                </c:pt>
              </c:strCache>
            </c:strRef>
          </c:cat>
          <c:val>
            <c:numRef>
              <c:f>Sheet2!$D$8:$F$8</c:f>
              <c:numCache>
                <c:formatCode>0%</c:formatCode>
                <c:ptCount val="3"/>
                <c:pt idx="0">
                  <c:v>0.1336448598130841</c:v>
                </c:pt>
                <c:pt idx="1">
                  <c:v>0.10227272727272728</c:v>
                </c:pt>
                <c:pt idx="2">
                  <c:v>0.24</c:v>
                </c:pt>
              </c:numCache>
            </c:numRef>
          </c:val>
          <c:extLst>
            <c:ext xmlns:c16="http://schemas.microsoft.com/office/drawing/2014/chart" uri="{C3380CC4-5D6E-409C-BE32-E72D297353CC}">
              <c16:uniqueId val="{00000001-77DA-480F-8CFD-68BB2E5FEE89}"/>
            </c:ext>
          </c:extLst>
        </c:ser>
        <c:dLbls>
          <c:showLegendKey val="0"/>
          <c:showVal val="0"/>
          <c:showCatName val="0"/>
          <c:showSerName val="0"/>
          <c:showPercent val="0"/>
          <c:showBubbleSize val="0"/>
        </c:dLbls>
        <c:gapWidth val="219"/>
        <c:overlap val="-27"/>
        <c:axId val="424555552"/>
        <c:axId val="424551944"/>
      </c:barChart>
      <c:catAx>
        <c:axId val="424555552"/>
        <c:scaling>
          <c:orientation val="minMax"/>
        </c:scaling>
        <c:delete val="0"/>
        <c:axPos val="b"/>
        <c:numFmt formatCode="General" sourceLinked="1"/>
        <c:majorTickMark val="none"/>
        <c:minorTickMark val="none"/>
        <c:tickLblPos val="nextTo"/>
        <c:spPr>
          <a:solidFill>
            <a:schemeClr val="bg1"/>
          </a:solidFill>
          <a:ln w="9525" cap="flat" cmpd="sng" algn="ctr">
            <a:solidFill>
              <a:schemeClr val="accent1"/>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crossAx val="424551944"/>
        <c:crosses val="autoZero"/>
        <c:auto val="1"/>
        <c:lblAlgn val="ctr"/>
        <c:lblOffset val="100"/>
        <c:noMultiLvlLbl val="0"/>
      </c:catAx>
      <c:valAx>
        <c:axId val="424551944"/>
        <c:scaling>
          <c:orientation val="minMax"/>
        </c:scaling>
        <c:delete val="0"/>
        <c:axPos val="l"/>
        <c:majorGridlines>
          <c:spPr>
            <a:ln w="9525" cap="flat" cmpd="sng" algn="ctr">
              <a:noFill/>
              <a:round/>
            </a:ln>
            <a:effectLst/>
          </c:spPr>
        </c:majorGridlines>
        <c:numFmt formatCode="0%" sourceLinked="1"/>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crossAx val="424555552"/>
        <c:crosses val="autoZero"/>
        <c:crossBetween val="between"/>
      </c:valAx>
      <c:spPr>
        <a:noFill/>
        <a:ln>
          <a:noFill/>
        </a:ln>
        <a:effectLst/>
      </c:spPr>
    </c:plotArea>
    <c:legend>
      <c:legendPos val="r"/>
      <c:layout>
        <c:manualLayout>
          <c:xMode val="edge"/>
          <c:yMode val="edge"/>
          <c:x val="0.82673638424444529"/>
          <c:y val="0.27709951023240831"/>
          <c:w val="0.1574658299023165"/>
          <c:h val="0.14959226634193443"/>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0246797863951239E-2"/>
          <c:y val="3.1354632338319401E-2"/>
          <c:w val="0.91975320213604872"/>
          <c:h val="0.82327389045674515"/>
        </c:manualLayout>
      </c:layout>
      <c:barChart>
        <c:barDir val="col"/>
        <c:grouping val="clustered"/>
        <c:varyColors val="0"/>
        <c:ser>
          <c:idx val="0"/>
          <c:order val="0"/>
          <c:tx>
            <c:strRef>
              <c:f>'[Chart in Microsoft PowerPoint]Sheet1'!$B$11</c:f>
              <c:strCache>
                <c:ptCount val="1"/>
                <c:pt idx="0">
                  <c:v>Afatinib LUX-Lung 3</c:v>
                </c:pt>
              </c:strCache>
            </c:strRef>
          </c:tx>
          <c:spPr>
            <a:ln>
              <a:solidFill>
                <a:schemeClr val="accent1">
                  <a:lumMod val="75000"/>
                </a:schemeClr>
              </a:solidFill>
            </a:ln>
            <a:scene3d>
              <a:camera prst="orthographicFront"/>
              <a:lightRig rig="threePt" dir="t"/>
            </a:scene3d>
            <a:sp3d>
              <a:bevelT/>
            </a:sp3d>
          </c:spPr>
          <c:invertIfNegative val="0"/>
          <c:cat>
            <c:strRef>
              <c:f>'[Chart in Microsoft PowerPoint]Sheet1'!$A$12</c:f>
              <c:strCache>
                <c:ptCount val="1"/>
                <c:pt idx="0">
                  <c:v>ORR</c:v>
                </c:pt>
              </c:strCache>
            </c:strRef>
          </c:cat>
          <c:val>
            <c:numRef>
              <c:f>'[Chart in Microsoft PowerPoint]Sheet1'!$B$12</c:f>
              <c:numCache>
                <c:formatCode>0.00</c:formatCode>
                <c:ptCount val="1"/>
                <c:pt idx="0">
                  <c:v>0.7</c:v>
                </c:pt>
              </c:numCache>
            </c:numRef>
          </c:val>
          <c:extLst>
            <c:ext xmlns:c16="http://schemas.microsoft.com/office/drawing/2014/chart" uri="{C3380CC4-5D6E-409C-BE32-E72D297353CC}">
              <c16:uniqueId val="{00000000-329E-42CD-8345-22553DC63313}"/>
            </c:ext>
          </c:extLst>
        </c:ser>
        <c:ser>
          <c:idx val="1"/>
          <c:order val="1"/>
          <c:tx>
            <c:strRef>
              <c:f>'[Chart in Microsoft PowerPoint]Sheet1'!$C$11</c:f>
              <c:strCache>
                <c:ptCount val="1"/>
                <c:pt idx="0">
                  <c:v>Afatinib LUX-Lung 6</c:v>
                </c:pt>
              </c:strCache>
            </c:strRef>
          </c:tx>
          <c:spPr>
            <a:scene3d>
              <a:camera prst="orthographicFront"/>
              <a:lightRig rig="threePt" dir="t"/>
            </a:scene3d>
            <a:sp3d>
              <a:bevelT/>
            </a:sp3d>
          </c:spPr>
          <c:invertIfNegative val="0"/>
          <c:cat>
            <c:strRef>
              <c:f>'[Chart in Microsoft PowerPoint]Sheet1'!$A$12</c:f>
              <c:strCache>
                <c:ptCount val="1"/>
                <c:pt idx="0">
                  <c:v>ORR</c:v>
                </c:pt>
              </c:strCache>
            </c:strRef>
          </c:cat>
          <c:val>
            <c:numRef>
              <c:f>'[Chart in Microsoft PowerPoint]Sheet1'!$C$12</c:f>
              <c:numCache>
                <c:formatCode>0.00</c:formatCode>
                <c:ptCount val="1"/>
                <c:pt idx="0">
                  <c:v>0.75</c:v>
                </c:pt>
              </c:numCache>
            </c:numRef>
          </c:val>
          <c:extLst>
            <c:ext xmlns:c16="http://schemas.microsoft.com/office/drawing/2014/chart" uri="{C3380CC4-5D6E-409C-BE32-E72D297353CC}">
              <c16:uniqueId val="{00000001-329E-42CD-8345-22553DC63313}"/>
            </c:ext>
          </c:extLst>
        </c:ser>
        <c:ser>
          <c:idx val="2"/>
          <c:order val="2"/>
          <c:tx>
            <c:strRef>
              <c:f>'[Chart in Microsoft PowerPoint]Sheet1'!$D$11</c:f>
              <c:strCache>
                <c:ptCount val="1"/>
                <c:pt idx="0">
                  <c:v>CisPem </c:v>
                </c:pt>
              </c:strCache>
            </c:strRef>
          </c:tx>
          <c:spPr>
            <a:scene3d>
              <a:camera prst="orthographicFront"/>
              <a:lightRig rig="threePt" dir="t"/>
            </a:scene3d>
            <a:sp3d>
              <a:bevelT prst="relaxedInset"/>
            </a:sp3d>
          </c:spPr>
          <c:invertIfNegative val="0"/>
          <c:cat>
            <c:strRef>
              <c:f>'[Chart in Microsoft PowerPoint]Sheet1'!$A$12</c:f>
              <c:strCache>
                <c:ptCount val="1"/>
                <c:pt idx="0">
                  <c:v>ORR</c:v>
                </c:pt>
              </c:strCache>
            </c:strRef>
          </c:cat>
          <c:val>
            <c:numRef>
              <c:f>'[Chart in Microsoft PowerPoint]Sheet1'!$D$12</c:f>
              <c:numCache>
                <c:formatCode>0.00</c:formatCode>
                <c:ptCount val="1"/>
                <c:pt idx="0">
                  <c:v>0.2</c:v>
                </c:pt>
              </c:numCache>
            </c:numRef>
          </c:val>
          <c:extLst>
            <c:ext xmlns:c16="http://schemas.microsoft.com/office/drawing/2014/chart" uri="{C3380CC4-5D6E-409C-BE32-E72D297353CC}">
              <c16:uniqueId val="{00000002-329E-42CD-8345-22553DC63313}"/>
            </c:ext>
          </c:extLst>
        </c:ser>
        <c:ser>
          <c:idx val="3"/>
          <c:order val="3"/>
          <c:tx>
            <c:strRef>
              <c:f>'[Chart in Microsoft PowerPoint]Sheet1'!$E$11</c:f>
              <c:strCache>
                <c:ptCount val="1"/>
                <c:pt idx="0">
                  <c:v>CisGem</c:v>
                </c:pt>
              </c:strCache>
            </c:strRef>
          </c:tx>
          <c:spPr>
            <a:scene3d>
              <a:camera prst="orthographicFront"/>
              <a:lightRig rig="threePt" dir="t"/>
            </a:scene3d>
            <a:sp3d>
              <a:bevelT prst="relaxedInset"/>
            </a:sp3d>
          </c:spPr>
          <c:invertIfNegative val="0"/>
          <c:cat>
            <c:strRef>
              <c:f>'[Chart in Microsoft PowerPoint]Sheet1'!$A$12</c:f>
              <c:strCache>
                <c:ptCount val="1"/>
                <c:pt idx="0">
                  <c:v>ORR</c:v>
                </c:pt>
              </c:strCache>
            </c:strRef>
          </c:cat>
          <c:val>
            <c:numRef>
              <c:f>'[Chart in Microsoft PowerPoint]Sheet1'!$E$12</c:f>
              <c:numCache>
                <c:formatCode>0.00</c:formatCode>
                <c:ptCount val="1"/>
                <c:pt idx="0">
                  <c:v>0.28000000000000003</c:v>
                </c:pt>
              </c:numCache>
            </c:numRef>
          </c:val>
          <c:extLst>
            <c:ext xmlns:c16="http://schemas.microsoft.com/office/drawing/2014/chart" uri="{C3380CC4-5D6E-409C-BE32-E72D297353CC}">
              <c16:uniqueId val="{00000003-329E-42CD-8345-22553DC63313}"/>
            </c:ext>
          </c:extLst>
        </c:ser>
        <c:ser>
          <c:idx val="4"/>
          <c:order val="4"/>
          <c:tx>
            <c:strRef>
              <c:f>'[Chart in Microsoft PowerPoint]Sheet1'!$F$11</c:f>
              <c:strCache>
                <c:ptCount val="1"/>
                <c:pt idx="0">
                  <c:v>Column1</c:v>
                </c:pt>
              </c:strCache>
            </c:strRef>
          </c:tx>
          <c:invertIfNegative val="0"/>
          <c:cat>
            <c:strRef>
              <c:f>'[Chart in Microsoft PowerPoint]Sheet1'!$A$12</c:f>
              <c:strCache>
                <c:ptCount val="1"/>
                <c:pt idx="0">
                  <c:v>ORR</c:v>
                </c:pt>
              </c:strCache>
            </c:strRef>
          </c:cat>
          <c:val>
            <c:numRef>
              <c:f>'[Chart in Microsoft PowerPoint]Sheet1'!$F$12</c:f>
              <c:numCache>
                <c:formatCode>General</c:formatCode>
                <c:ptCount val="1"/>
              </c:numCache>
            </c:numRef>
          </c:val>
          <c:extLst>
            <c:ext xmlns:c16="http://schemas.microsoft.com/office/drawing/2014/chart" uri="{C3380CC4-5D6E-409C-BE32-E72D297353CC}">
              <c16:uniqueId val="{00000004-329E-42CD-8345-22553DC63313}"/>
            </c:ext>
          </c:extLst>
        </c:ser>
        <c:ser>
          <c:idx val="5"/>
          <c:order val="5"/>
          <c:tx>
            <c:strRef>
              <c:f>'[Chart in Microsoft PowerPoint]Sheet1'!$G$11</c:f>
              <c:strCache>
                <c:ptCount val="1"/>
                <c:pt idx="0">
                  <c:v>Afatinib LUX-Lung 32</c:v>
                </c:pt>
              </c:strCache>
            </c:strRef>
          </c:tx>
          <c:spPr>
            <a:solidFill>
              <a:schemeClr val="accent1"/>
            </a:solidFill>
            <a:ln>
              <a:solidFill>
                <a:schemeClr val="accent1">
                  <a:lumMod val="75000"/>
                </a:schemeClr>
              </a:solidFill>
            </a:ln>
            <a:scene3d>
              <a:camera prst="orthographicFront"/>
              <a:lightRig rig="threePt" dir="t"/>
            </a:scene3d>
            <a:sp3d>
              <a:bevelT/>
            </a:sp3d>
          </c:spPr>
          <c:invertIfNegative val="0"/>
          <c:cat>
            <c:strRef>
              <c:f>'[Chart in Microsoft PowerPoint]Sheet1'!$A$12</c:f>
              <c:strCache>
                <c:ptCount val="1"/>
                <c:pt idx="0">
                  <c:v>ORR</c:v>
                </c:pt>
              </c:strCache>
            </c:strRef>
          </c:cat>
          <c:val>
            <c:numRef>
              <c:f>'[Chart in Microsoft PowerPoint]Sheet1'!$G$12</c:f>
              <c:numCache>
                <c:formatCode>0.00</c:formatCode>
                <c:ptCount val="1"/>
                <c:pt idx="0">
                  <c:v>0.6</c:v>
                </c:pt>
              </c:numCache>
            </c:numRef>
          </c:val>
          <c:extLst>
            <c:ext xmlns:c16="http://schemas.microsoft.com/office/drawing/2014/chart" uri="{C3380CC4-5D6E-409C-BE32-E72D297353CC}">
              <c16:uniqueId val="{00000005-329E-42CD-8345-22553DC63313}"/>
            </c:ext>
          </c:extLst>
        </c:ser>
        <c:ser>
          <c:idx val="6"/>
          <c:order val="6"/>
          <c:tx>
            <c:strRef>
              <c:f>'[Chart in Microsoft PowerPoint]Sheet1'!$H$11</c:f>
              <c:strCache>
                <c:ptCount val="1"/>
                <c:pt idx="0">
                  <c:v>Afatinib LUX-Lung 63</c:v>
                </c:pt>
              </c:strCache>
            </c:strRef>
          </c:tx>
          <c:spPr>
            <a:solidFill>
              <a:schemeClr val="accent2"/>
            </a:solidFill>
            <a:scene3d>
              <a:camera prst="orthographicFront"/>
              <a:lightRig rig="threePt" dir="t"/>
            </a:scene3d>
            <a:sp3d>
              <a:bevelT/>
            </a:sp3d>
          </c:spPr>
          <c:invertIfNegative val="0"/>
          <c:cat>
            <c:strRef>
              <c:f>'[Chart in Microsoft PowerPoint]Sheet1'!$A$12</c:f>
              <c:strCache>
                <c:ptCount val="1"/>
                <c:pt idx="0">
                  <c:v>ORR</c:v>
                </c:pt>
              </c:strCache>
            </c:strRef>
          </c:cat>
          <c:val>
            <c:numRef>
              <c:f>'[Chart in Microsoft PowerPoint]Sheet1'!$H$12</c:f>
              <c:numCache>
                <c:formatCode>0.00</c:formatCode>
                <c:ptCount val="1"/>
                <c:pt idx="0">
                  <c:v>0.67</c:v>
                </c:pt>
              </c:numCache>
            </c:numRef>
          </c:val>
          <c:extLst>
            <c:ext xmlns:c16="http://schemas.microsoft.com/office/drawing/2014/chart" uri="{C3380CC4-5D6E-409C-BE32-E72D297353CC}">
              <c16:uniqueId val="{00000006-329E-42CD-8345-22553DC63313}"/>
            </c:ext>
          </c:extLst>
        </c:ser>
        <c:ser>
          <c:idx val="7"/>
          <c:order val="7"/>
          <c:tx>
            <c:strRef>
              <c:f>'[Chart in Microsoft PowerPoint]Sheet1'!$I$11</c:f>
              <c:strCache>
                <c:ptCount val="1"/>
                <c:pt idx="0">
                  <c:v>Cis/Pem </c:v>
                </c:pt>
              </c:strCache>
            </c:strRef>
          </c:tx>
          <c:spPr>
            <a:solidFill>
              <a:schemeClr val="accent5">
                <a:lumMod val="60000"/>
                <a:lumOff val="40000"/>
              </a:schemeClr>
            </a:solidFill>
            <a:scene3d>
              <a:camera prst="orthographicFront"/>
              <a:lightRig rig="threePt" dir="t"/>
            </a:scene3d>
            <a:sp3d>
              <a:bevelT prst="relaxedInset"/>
            </a:sp3d>
          </c:spPr>
          <c:invertIfNegative val="0"/>
          <c:cat>
            <c:strRef>
              <c:f>'[Chart in Microsoft PowerPoint]Sheet1'!$A$12</c:f>
              <c:strCache>
                <c:ptCount val="1"/>
                <c:pt idx="0">
                  <c:v>ORR</c:v>
                </c:pt>
              </c:strCache>
            </c:strRef>
          </c:cat>
          <c:val>
            <c:numRef>
              <c:f>'[Chart in Microsoft PowerPoint]Sheet1'!$I$12</c:f>
              <c:numCache>
                <c:formatCode>0.00</c:formatCode>
                <c:ptCount val="1"/>
                <c:pt idx="0">
                  <c:v>0.23</c:v>
                </c:pt>
              </c:numCache>
            </c:numRef>
          </c:val>
          <c:extLst>
            <c:ext xmlns:c16="http://schemas.microsoft.com/office/drawing/2014/chart" uri="{C3380CC4-5D6E-409C-BE32-E72D297353CC}">
              <c16:uniqueId val="{00000007-329E-42CD-8345-22553DC63313}"/>
            </c:ext>
          </c:extLst>
        </c:ser>
        <c:ser>
          <c:idx val="8"/>
          <c:order val="8"/>
          <c:tx>
            <c:strRef>
              <c:f>'[Chart in Microsoft PowerPoint]Sheet1'!$J$11</c:f>
              <c:strCache>
                <c:ptCount val="1"/>
                <c:pt idx="0">
                  <c:v>Cis/Gem3</c:v>
                </c:pt>
              </c:strCache>
            </c:strRef>
          </c:tx>
          <c:spPr>
            <a:solidFill>
              <a:srgbClr val="FFC000"/>
            </a:solidFill>
            <a:scene3d>
              <a:camera prst="orthographicFront"/>
              <a:lightRig rig="threePt" dir="t"/>
            </a:scene3d>
            <a:sp3d>
              <a:bevelT prst="relaxedInset"/>
            </a:sp3d>
          </c:spPr>
          <c:invertIfNegative val="0"/>
          <c:cat>
            <c:strRef>
              <c:f>'[Chart in Microsoft PowerPoint]Sheet1'!$A$12</c:f>
              <c:strCache>
                <c:ptCount val="1"/>
                <c:pt idx="0">
                  <c:v>ORR</c:v>
                </c:pt>
              </c:strCache>
            </c:strRef>
          </c:cat>
          <c:val>
            <c:numRef>
              <c:f>'[Chart in Microsoft PowerPoint]Sheet1'!$J$12</c:f>
              <c:numCache>
                <c:formatCode>0.00</c:formatCode>
                <c:ptCount val="1"/>
                <c:pt idx="0">
                  <c:v>0.22</c:v>
                </c:pt>
              </c:numCache>
            </c:numRef>
          </c:val>
          <c:extLst>
            <c:ext xmlns:c16="http://schemas.microsoft.com/office/drawing/2014/chart" uri="{C3380CC4-5D6E-409C-BE32-E72D297353CC}">
              <c16:uniqueId val="{00000008-329E-42CD-8345-22553DC63313}"/>
            </c:ext>
          </c:extLst>
        </c:ser>
        <c:dLbls>
          <c:showLegendKey val="0"/>
          <c:showVal val="0"/>
          <c:showCatName val="0"/>
          <c:showSerName val="0"/>
          <c:showPercent val="0"/>
          <c:showBubbleSize val="0"/>
        </c:dLbls>
        <c:gapWidth val="150"/>
        <c:axId val="418619776"/>
        <c:axId val="418621312"/>
      </c:barChart>
      <c:catAx>
        <c:axId val="418619776"/>
        <c:scaling>
          <c:orientation val="minMax"/>
        </c:scaling>
        <c:delete val="1"/>
        <c:axPos val="b"/>
        <c:numFmt formatCode="General" sourceLinked="0"/>
        <c:majorTickMark val="out"/>
        <c:minorTickMark val="none"/>
        <c:tickLblPos val="nextTo"/>
        <c:crossAx val="418621312"/>
        <c:crosses val="autoZero"/>
        <c:auto val="1"/>
        <c:lblAlgn val="ctr"/>
        <c:lblOffset val="100"/>
        <c:noMultiLvlLbl val="0"/>
      </c:catAx>
      <c:valAx>
        <c:axId val="418621312"/>
        <c:scaling>
          <c:orientation val="minMax"/>
        </c:scaling>
        <c:delete val="0"/>
        <c:axPos val="l"/>
        <c:title>
          <c:tx>
            <c:rich>
              <a:bodyPr rot="-5400000" vert="horz"/>
              <a:lstStyle/>
              <a:p>
                <a:pPr>
                  <a:defRPr/>
                </a:pPr>
                <a:r>
                  <a:rPr lang="en-US"/>
                  <a:t>ORR [%]</a:t>
                </a:r>
              </a:p>
            </c:rich>
          </c:tx>
          <c:overlay val="0"/>
        </c:title>
        <c:numFmt formatCode="0%" sourceLinked="0"/>
        <c:majorTickMark val="out"/>
        <c:minorTickMark val="none"/>
        <c:tickLblPos val="nextTo"/>
        <c:txPr>
          <a:bodyPr/>
          <a:lstStyle/>
          <a:p>
            <a:pPr>
              <a:defRPr sz="1100" b="1"/>
            </a:pPr>
            <a:endParaRPr lang="en-US"/>
          </a:p>
        </c:txPr>
        <c:crossAx val="418619776"/>
        <c:crosses val="autoZero"/>
        <c:crossBetween val="between"/>
      </c:valAx>
    </c:plotArea>
    <c:legend>
      <c:legendPos val="r"/>
      <c:legendEntry>
        <c:idx val="4"/>
        <c:delete val="1"/>
      </c:legendEntry>
      <c:legendEntry>
        <c:idx val="5"/>
        <c:delete val="1"/>
      </c:legendEntry>
      <c:legendEntry>
        <c:idx val="6"/>
        <c:delete val="1"/>
      </c:legendEntry>
      <c:legendEntry>
        <c:idx val="7"/>
        <c:delete val="1"/>
      </c:legendEntry>
      <c:legendEntry>
        <c:idx val="8"/>
        <c:delete val="1"/>
      </c:legendEntry>
      <c:layout>
        <c:manualLayout>
          <c:xMode val="edge"/>
          <c:yMode val="edge"/>
          <c:x val="0.37768182791468863"/>
          <c:y val="2.3557877203393505E-2"/>
          <c:w val="0.23647772151168936"/>
          <c:h val="0.28188308165640685"/>
        </c:manualLayout>
      </c:layout>
      <c:overlay val="0"/>
      <c:txPr>
        <a:bodyPr/>
        <a:lstStyle/>
        <a:p>
          <a:pPr>
            <a:defRPr sz="1200">
              <a:solidFill>
                <a:schemeClr val="tx1">
                  <a:lumMod val="75000"/>
                  <a:lumOff val="25000"/>
                </a:schemeClr>
              </a:solidFill>
            </a:defRPr>
          </a:pPr>
          <a:endParaRPr lang="en-US"/>
        </a:p>
      </c:txPr>
    </c:legend>
    <c:plotVisOnly val="1"/>
    <c:dispBlanksAs val="gap"/>
    <c:showDLblsOverMax val="0"/>
  </c:chart>
  <c:txPr>
    <a:bodyPr/>
    <a:lstStyle/>
    <a:p>
      <a:pPr>
        <a:defRPr>
          <a:solidFill>
            <a:schemeClr val="tx1">
              <a:lumMod val="75000"/>
              <a:lumOff val="25000"/>
            </a:schemeClr>
          </a:solidFill>
        </a:defRPr>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7.675701631870134E-2"/>
          <c:y val="0.12870589244914696"/>
          <c:w val="0.79596903531230401"/>
          <c:h val="0.72765818512756497"/>
        </c:manualLayout>
      </c:layout>
      <c:barChart>
        <c:barDir val="col"/>
        <c:grouping val="clustered"/>
        <c:varyColors val="0"/>
        <c:ser>
          <c:idx val="0"/>
          <c:order val="0"/>
          <c:tx>
            <c:strRef>
              <c:f>Sheet1!$B$1</c:f>
              <c:strCache>
                <c:ptCount val="1"/>
                <c:pt idx="0">
                  <c:v>Afatinib</c:v>
                </c:pt>
              </c:strCache>
            </c:strRef>
          </c:tx>
          <c:spPr>
            <a:solidFill>
              <a:schemeClr val="accent1"/>
            </a:solidFill>
          </c:spPr>
          <c:invertIfNegative val="0"/>
          <c:dLbls>
            <c:dLbl>
              <c:idx val="0"/>
              <c:tx>
                <c:rich>
                  <a:bodyPr/>
                  <a:lstStyle/>
                  <a:p>
                    <a:r>
                      <a:rPr lang="en-US" dirty="0"/>
                      <a:t>61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F3C-4E8C-A5CE-52FACD6322AF}"/>
                </c:ext>
              </c:extLst>
            </c:dLbl>
            <c:dLbl>
              <c:idx val="2"/>
              <c:tx>
                <c:rich>
                  <a:bodyPr/>
                  <a:lstStyle/>
                  <a:p>
                    <a:r>
                      <a:rPr lang="en-US" dirty="0"/>
                      <a:t>67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AF3C-4E8C-A5CE-52FACD6322AF}"/>
                </c:ext>
              </c:extLst>
            </c:dLbl>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Independent</c:v>
                </c:pt>
                <c:pt idx="1">
                  <c:v>Investigator</c:v>
                </c:pt>
                <c:pt idx="2">
                  <c:v>Independent</c:v>
                </c:pt>
                <c:pt idx="3">
                  <c:v>ITT</c:v>
                </c:pt>
                <c:pt idx="4">
                  <c:v>Del19</c:v>
                </c:pt>
                <c:pt idx="5">
                  <c:v>L858R</c:v>
                </c:pt>
              </c:strCache>
            </c:strRef>
          </c:cat>
          <c:val>
            <c:numRef>
              <c:f>Sheet1!$B$2:$B$7</c:f>
              <c:numCache>
                <c:formatCode>General</c:formatCode>
                <c:ptCount val="6"/>
                <c:pt idx="0">
                  <c:v>61</c:v>
                </c:pt>
                <c:pt idx="1">
                  <c:v>75</c:v>
                </c:pt>
                <c:pt idx="2">
                  <c:v>67</c:v>
                </c:pt>
                <c:pt idx="3">
                  <c:v>73</c:v>
                </c:pt>
                <c:pt idx="4">
                  <c:v>75</c:v>
                </c:pt>
                <c:pt idx="5">
                  <c:v>69</c:v>
                </c:pt>
              </c:numCache>
            </c:numRef>
          </c:val>
          <c:extLst>
            <c:ext xmlns:c16="http://schemas.microsoft.com/office/drawing/2014/chart" uri="{C3380CC4-5D6E-409C-BE32-E72D297353CC}">
              <c16:uniqueId val="{00000002-AF3C-4E8C-A5CE-52FACD6322AF}"/>
            </c:ext>
          </c:extLst>
        </c:ser>
        <c:ser>
          <c:idx val="1"/>
          <c:order val="1"/>
          <c:tx>
            <c:strRef>
              <c:f>Sheet1!$C$1</c:f>
              <c:strCache>
                <c:ptCount val="1"/>
                <c:pt idx="0">
                  <c:v>Cis/Pem</c:v>
                </c:pt>
              </c:strCache>
            </c:strRef>
          </c:tx>
          <c:spPr>
            <a:solidFill>
              <a:srgbClr val="717073"/>
            </a:solidFill>
          </c:spPr>
          <c:invertIfNegative val="0"/>
          <c:dPt>
            <c:idx val="2"/>
            <c:invertIfNegative val="0"/>
            <c:bubble3D val="0"/>
            <c:spPr>
              <a:solidFill>
                <a:srgbClr val="F79646"/>
              </a:solidFill>
            </c:spPr>
            <c:extLst>
              <c:ext xmlns:c16="http://schemas.microsoft.com/office/drawing/2014/chart" uri="{C3380CC4-5D6E-409C-BE32-E72D297353CC}">
                <c16:uniqueId val="{00000004-AF3C-4E8C-A5CE-52FACD6322AF}"/>
              </c:ext>
            </c:extLst>
          </c:dPt>
          <c:dPt>
            <c:idx val="3"/>
            <c:invertIfNegative val="0"/>
            <c:bubble3D val="0"/>
            <c:spPr>
              <a:solidFill>
                <a:srgbClr val="BFBFBF"/>
              </a:solidFill>
            </c:spPr>
            <c:extLst>
              <c:ext xmlns:c16="http://schemas.microsoft.com/office/drawing/2014/chart" uri="{C3380CC4-5D6E-409C-BE32-E72D297353CC}">
                <c16:uniqueId val="{00000006-AF3C-4E8C-A5CE-52FACD6322AF}"/>
              </c:ext>
            </c:extLst>
          </c:dPt>
          <c:dPt>
            <c:idx val="4"/>
            <c:invertIfNegative val="0"/>
            <c:bubble3D val="0"/>
            <c:spPr>
              <a:solidFill>
                <a:srgbClr val="BFBFBF"/>
              </a:solidFill>
            </c:spPr>
            <c:extLst>
              <c:ext xmlns:c16="http://schemas.microsoft.com/office/drawing/2014/chart" uri="{C3380CC4-5D6E-409C-BE32-E72D297353CC}">
                <c16:uniqueId val="{00000008-AF3C-4E8C-A5CE-52FACD6322AF}"/>
              </c:ext>
            </c:extLst>
          </c:dPt>
          <c:dPt>
            <c:idx val="5"/>
            <c:invertIfNegative val="0"/>
            <c:bubble3D val="0"/>
            <c:spPr>
              <a:solidFill>
                <a:srgbClr val="BFBFBF"/>
              </a:solidFill>
            </c:spPr>
            <c:extLst>
              <c:ext xmlns:c16="http://schemas.microsoft.com/office/drawing/2014/chart" uri="{C3380CC4-5D6E-409C-BE32-E72D297353CC}">
                <c16:uniqueId val="{0000000A-AF3C-4E8C-A5CE-52FACD6322AF}"/>
              </c:ext>
            </c:extLst>
          </c:dPt>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Independent</c:v>
                </c:pt>
                <c:pt idx="1">
                  <c:v>Investigator</c:v>
                </c:pt>
                <c:pt idx="2">
                  <c:v>Independent</c:v>
                </c:pt>
                <c:pt idx="3">
                  <c:v>ITT</c:v>
                </c:pt>
                <c:pt idx="4">
                  <c:v>Del19</c:v>
                </c:pt>
                <c:pt idx="5">
                  <c:v>L858R</c:v>
                </c:pt>
              </c:strCache>
            </c:strRef>
          </c:cat>
          <c:val>
            <c:numRef>
              <c:f>Sheet1!$C$2:$C$7</c:f>
              <c:numCache>
                <c:formatCode>General</c:formatCode>
                <c:ptCount val="6"/>
                <c:pt idx="0">
                  <c:v>22.1</c:v>
                </c:pt>
                <c:pt idx="1">
                  <c:v>43.3</c:v>
                </c:pt>
                <c:pt idx="2">
                  <c:v>23</c:v>
                </c:pt>
                <c:pt idx="3">
                  <c:v>56</c:v>
                </c:pt>
                <c:pt idx="4">
                  <c:v>66</c:v>
                </c:pt>
                <c:pt idx="5">
                  <c:v>42</c:v>
                </c:pt>
              </c:numCache>
            </c:numRef>
          </c:val>
          <c:extLst>
            <c:ext xmlns:c16="http://schemas.microsoft.com/office/drawing/2014/chart" uri="{C3380CC4-5D6E-409C-BE32-E72D297353CC}">
              <c16:uniqueId val="{0000000B-AF3C-4E8C-A5CE-52FACD6322AF}"/>
            </c:ext>
          </c:extLst>
        </c:ser>
        <c:dLbls>
          <c:showLegendKey val="0"/>
          <c:showVal val="0"/>
          <c:showCatName val="0"/>
          <c:showSerName val="0"/>
          <c:showPercent val="0"/>
          <c:showBubbleSize val="0"/>
        </c:dLbls>
        <c:gapWidth val="150"/>
        <c:axId val="280606808"/>
        <c:axId val="280607200"/>
      </c:barChart>
      <c:catAx>
        <c:axId val="280606808"/>
        <c:scaling>
          <c:orientation val="minMax"/>
        </c:scaling>
        <c:delete val="0"/>
        <c:axPos val="b"/>
        <c:numFmt formatCode="General" sourceLinked="0"/>
        <c:majorTickMark val="out"/>
        <c:minorTickMark val="none"/>
        <c:tickLblPos val="nextTo"/>
        <c:spPr>
          <a:ln w="12700">
            <a:solidFill>
              <a:sysClr val="windowText" lastClr="000000">
                <a:lumMod val="65000"/>
                <a:lumOff val="35000"/>
              </a:sysClr>
            </a:solidFill>
          </a:ln>
        </c:spPr>
        <c:crossAx val="280607200"/>
        <c:crosses val="autoZero"/>
        <c:auto val="1"/>
        <c:lblAlgn val="ctr"/>
        <c:lblOffset val="100"/>
        <c:noMultiLvlLbl val="0"/>
      </c:catAx>
      <c:valAx>
        <c:axId val="280607200"/>
        <c:scaling>
          <c:orientation val="minMax"/>
          <c:max val="100"/>
        </c:scaling>
        <c:delete val="0"/>
        <c:axPos val="l"/>
        <c:numFmt formatCode="General" sourceLinked="1"/>
        <c:majorTickMark val="out"/>
        <c:minorTickMark val="none"/>
        <c:tickLblPos val="nextTo"/>
        <c:spPr>
          <a:ln w="12700">
            <a:solidFill>
              <a:sysClr val="windowText" lastClr="000000">
                <a:lumMod val="65000"/>
                <a:lumOff val="35000"/>
              </a:sysClr>
            </a:solidFill>
          </a:ln>
        </c:spPr>
        <c:crossAx val="280606808"/>
        <c:crosses val="autoZero"/>
        <c:crossBetween val="between"/>
      </c:valAx>
    </c:plotArea>
    <c:legend>
      <c:legendPos val="r"/>
      <c:layout>
        <c:manualLayout>
          <c:xMode val="edge"/>
          <c:yMode val="edge"/>
          <c:x val="0.18095844807582176"/>
          <c:y val="8.9947268287567592E-3"/>
          <c:w val="0.25941907690999555"/>
          <c:h val="0.18314851695517576"/>
        </c:manualLayout>
      </c:layout>
      <c:overlay val="0"/>
    </c:legend>
    <c:plotVisOnly val="1"/>
    <c:dispBlanksAs val="gap"/>
    <c:showDLblsOverMax val="0"/>
  </c:chart>
  <c:txPr>
    <a:bodyPr/>
    <a:lstStyle/>
    <a:p>
      <a:pPr>
        <a:defRPr sz="1200" b="0">
          <a:solidFill>
            <a:schemeClr val="tx1">
              <a:lumMod val="65000"/>
              <a:lumOff val="35000"/>
            </a:schemeClr>
          </a:solidFill>
        </a:defRPr>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'[Chart in Microsoft PowerPoint]Response'!$C$27</c:f>
              <c:strCache>
                <c:ptCount val="1"/>
                <c:pt idx="0">
                  <c:v>ORR</c:v>
                </c:pt>
              </c:strCache>
            </c:strRef>
          </c:tx>
          <c:invertIfNegative val="0"/>
          <c:dLbls>
            <c:numFmt formatCode="#,##0.0" sourceLinked="0"/>
            <c:spPr>
              <a:noFill/>
              <a:ln>
                <a:noFill/>
              </a:ln>
              <a:effectLst/>
            </c:spPr>
            <c:txPr>
              <a:bodyPr wrap="square" lIns="38100" tIns="19050" rIns="38100" bIns="19050" anchor="ctr">
                <a:spAutoFit/>
              </a:bodyPr>
              <a:lstStyle/>
              <a:p>
                <a:pPr>
                  <a:defRPr sz="1400">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'[Chart in Microsoft PowerPoint]Response'!$B$28:$B$30</c:f>
              <c:strCache>
                <c:ptCount val="3"/>
                <c:pt idx="0">
                  <c:v>Del. 19 (n= 63)</c:v>
                </c:pt>
                <c:pt idx="1">
                  <c:v>L858R ( n= 20)</c:v>
                </c:pt>
                <c:pt idx="2">
                  <c:v>Rare Mutations (n=11)</c:v>
                </c:pt>
              </c:strCache>
            </c:strRef>
          </c:cat>
          <c:val>
            <c:numRef>
              <c:f>'[Chart in Microsoft PowerPoint]Response'!$C$28:$C$30</c:f>
              <c:numCache>
                <c:formatCode>General</c:formatCode>
                <c:ptCount val="3"/>
                <c:pt idx="0">
                  <c:v>76.2</c:v>
                </c:pt>
                <c:pt idx="1">
                  <c:v>65</c:v>
                </c:pt>
                <c:pt idx="2">
                  <c:v>72.7</c:v>
                </c:pt>
              </c:numCache>
            </c:numRef>
          </c:val>
          <c:extLst>
            <c:ext xmlns:c16="http://schemas.microsoft.com/office/drawing/2014/chart" uri="{C3380CC4-5D6E-409C-BE32-E72D297353CC}">
              <c16:uniqueId val="{00000000-3D71-4991-8E42-FD23621EE851}"/>
            </c:ext>
          </c:extLst>
        </c:ser>
        <c:ser>
          <c:idx val="1"/>
          <c:order val="1"/>
          <c:tx>
            <c:strRef>
              <c:f>'[Chart in Microsoft PowerPoint]Response'!$D$27</c:f>
              <c:strCache>
                <c:ptCount val="1"/>
                <c:pt idx="0">
                  <c:v>DCR</c:v>
                </c:pt>
              </c:strCache>
            </c:strRef>
          </c:tx>
          <c:invertIfNegative val="0"/>
          <c:dLbls>
            <c:numFmt formatCode="#,##0.0;[Red]#,##0.0" sourceLinked="0"/>
            <c:spPr>
              <a:noFill/>
              <a:ln>
                <a:noFill/>
              </a:ln>
              <a:effectLst/>
            </c:spPr>
            <c:txPr>
              <a:bodyPr wrap="square" lIns="38100" tIns="19050" rIns="38100" bIns="19050" anchor="ctr">
                <a:spAutoFit/>
              </a:bodyPr>
              <a:lstStyle/>
              <a:p>
                <a:pPr>
                  <a:defRPr sz="1400">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'[Chart in Microsoft PowerPoint]Response'!$B$28:$B$30</c:f>
              <c:strCache>
                <c:ptCount val="3"/>
                <c:pt idx="0">
                  <c:v>Del. 19 (n= 63)</c:v>
                </c:pt>
                <c:pt idx="1">
                  <c:v>L858R ( n= 20)</c:v>
                </c:pt>
                <c:pt idx="2">
                  <c:v>Rare Mutations (n=11)</c:v>
                </c:pt>
              </c:strCache>
            </c:strRef>
          </c:cat>
          <c:val>
            <c:numRef>
              <c:f>'[Chart in Microsoft PowerPoint]Response'!$D$28:$D$30</c:f>
              <c:numCache>
                <c:formatCode>General</c:formatCode>
                <c:ptCount val="3"/>
                <c:pt idx="0">
                  <c:v>90.5</c:v>
                </c:pt>
                <c:pt idx="1">
                  <c:v>90</c:v>
                </c:pt>
                <c:pt idx="2">
                  <c:v>90.91</c:v>
                </c:pt>
              </c:numCache>
            </c:numRef>
          </c:val>
          <c:extLst>
            <c:ext xmlns:c16="http://schemas.microsoft.com/office/drawing/2014/chart" uri="{C3380CC4-5D6E-409C-BE32-E72D297353CC}">
              <c16:uniqueId val="{00000001-3D71-4991-8E42-FD23621EE851}"/>
            </c:ext>
          </c:extLst>
        </c:ser>
        <c:dLbls>
          <c:showLegendKey val="0"/>
          <c:showVal val="0"/>
          <c:showCatName val="0"/>
          <c:showSerName val="0"/>
          <c:showPercent val="0"/>
          <c:showBubbleSize val="0"/>
        </c:dLbls>
        <c:gapWidth val="150"/>
        <c:axId val="78067200"/>
        <c:axId val="78078720"/>
      </c:barChart>
      <c:catAx>
        <c:axId val="78067200"/>
        <c:scaling>
          <c:orientation val="minMax"/>
        </c:scaling>
        <c:delete val="0"/>
        <c:axPos val="b"/>
        <c:numFmt formatCode="General" sourceLinked="0"/>
        <c:majorTickMark val="out"/>
        <c:minorTickMark val="none"/>
        <c:tickLblPos val="nextTo"/>
        <c:crossAx val="78078720"/>
        <c:crosses val="autoZero"/>
        <c:auto val="1"/>
        <c:lblAlgn val="ctr"/>
        <c:lblOffset val="100"/>
        <c:noMultiLvlLbl val="0"/>
      </c:catAx>
      <c:valAx>
        <c:axId val="78078720"/>
        <c:scaling>
          <c:orientation val="minMax"/>
        </c:scaling>
        <c:delete val="0"/>
        <c:axPos val="l"/>
        <c:numFmt formatCode="General" sourceLinked="1"/>
        <c:majorTickMark val="out"/>
        <c:minorTickMark val="none"/>
        <c:tickLblPos val="nextTo"/>
        <c:crossAx val="78067200"/>
        <c:crosses val="autoZero"/>
        <c:crossBetween val="between"/>
      </c:valAx>
    </c:plotArea>
    <c:legend>
      <c:legendPos val="r"/>
      <c:overlay val="0"/>
    </c:legend>
    <c:plotVisOnly val="1"/>
    <c:dispBlanksAs val="gap"/>
    <c:showDLblsOverMax val="0"/>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Sheet1!$B$5</c:f>
              <c:strCache>
                <c:ptCount val="1"/>
                <c:pt idx="0">
                  <c:v>Afatinib</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Sheet1!$C$4:$E$4</c:f>
              <c:strCache>
                <c:ptCount val="3"/>
                <c:pt idx="0">
                  <c:v>Tu CY et al</c:v>
                </c:pt>
                <c:pt idx="1">
                  <c:v>Tanaka et al</c:v>
                </c:pt>
                <c:pt idx="2">
                  <c:v>Shen et al</c:v>
                </c:pt>
              </c:strCache>
            </c:strRef>
          </c:cat>
          <c:val>
            <c:numRef>
              <c:f>Sheet1!$C$5:$E$5</c:f>
              <c:numCache>
                <c:formatCode>General</c:formatCode>
                <c:ptCount val="3"/>
                <c:pt idx="0">
                  <c:v>19.7</c:v>
                </c:pt>
                <c:pt idx="1">
                  <c:v>17.100000000000001</c:v>
                </c:pt>
                <c:pt idx="2">
                  <c:v>11</c:v>
                </c:pt>
              </c:numCache>
            </c:numRef>
          </c:val>
          <c:extLst>
            <c:ext xmlns:c16="http://schemas.microsoft.com/office/drawing/2014/chart" uri="{C3380CC4-5D6E-409C-BE32-E72D297353CC}">
              <c16:uniqueId val="{00000000-37DD-4866-86CE-80ABF1DB4FC4}"/>
            </c:ext>
          </c:extLst>
        </c:ser>
        <c:ser>
          <c:idx val="1"/>
          <c:order val="1"/>
          <c:tx>
            <c:strRef>
              <c:f>Sheet1!$B$6</c:f>
              <c:strCache>
                <c:ptCount val="1"/>
                <c:pt idx="0">
                  <c:v>Erlotinib</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Sheet1!$C$4:$E$4</c:f>
              <c:strCache>
                <c:ptCount val="3"/>
                <c:pt idx="0">
                  <c:v>Tu CY et al</c:v>
                </c:pt>
                <c:pt idx="1">
                  <c:v>Tanaka et al</c:v>
                </c:pt>
                <c:pt idx="2">
                  <c:v>Shen et al</c:v>
                </c:pt>
              </c:strCache>
            </c:strRef>
          </c:cat>
          <c:val>
            <c:numRef>
              <c:f>Sheet1!$C$6:$E$6</c:f>
              <c:numCache>
                <c:formatCode>General</c:formatCode>
                <c:ptCount val="3"/>
                <c:pt idx="0">
                  <c:v>7</c:v>
                </c:pt>
                <c:pt idx="1">
                  <c:v>5.5</c:v>
                </c:pt>
                <c:pt idx="2">
                  <c:v>3.6</c:v>
                </c:pt>
              </c:numCache>
            </c:numRef>
          </c:val>
          <c:extLst>
            <c:ext xmlns:c16="http://schemas.microsoft.com/office/drawing/2014/chart" uri="{C3380CC4-5D6E-409C-BE32-E72D297353CC}">
              <c16:uniqueId val="{00000001-37DD-4866-86CE-80ABF1DB4FC4}"/>
            </c:ext>
          </c:extLst>
        </c:ser>
        <c:ser>
          <c:idx val="2"/>
          <c:order val="2"/>
          <c:tx>
            <c:strRef>
              <c:f>Sheet1!$B$7</c:f>
              <c:strCache>
                <c:ptCount val="1"/>
                <c:pt idx="0">
                  <c:v>Gefitinib</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Sheet1!$C$4:$E$4</c:f>
              <c:strCache>
                <c:ptCount val="3"/>
                <c:pt idx="0">
                  <c:v>Tu CY et al</c:v>
                </c:pt>
                <c:pt idx="1">
                  <c:v>Tanaka et al</c:v>
                </c:pt>
                <c:pt idx="2">
                  <c:v>Shen et al</c:v>
                </c:pt>
              </c:strCache>
            </c:strRef>
          </c:cat>
          <c:val>
            <c:numRef>
              <c:f>Sheet1!$C$7:$E$7</c:f>
              <c:numCache>
                <c:formatCode>General</c:formatCode>
                <c:ptCount val="3"/>
                <c:pt idx="0">
                  <c:v>7.5</c:v>
                </c:pt>
                <c:pt idx="1">
                  <c:v>5.5</c:v>
                </c:pt>
                <c:pt idx="2">
                  <c:v>3.6</c:v>
                </c:pt>
              </c:numCache>
            </c:numRef>
          </c:val>
          <c:extLst>
            <c:ext xmlns:c16="http://schemas.microsoft.com/office/drawing/2014/chart" uri="{C3380CC4-5D6E-409C-BE32-E72D297353CC}">
              <c16:uniqueId val="{00000002-37DD-4866-86CE-80ABF1DB4FC4}"/>
            </c:ext>
          </c:extLst>
        </c:ser>
        <c:dLbls>
          <c:showLegendKey val="0"/>
          <c:showVal val="0"/>
          <c:showCatName val="0"/>
          <c:showSerName val="0"/>
          <c:showPercent val="0"/>
          <c:showBubbleSize val="0"/>
        </c:dLbls>
        <c:gapWidth val="219"/>
        <c:overlap val="-27"/>
        <c:axId val="475767440"/>
        <c:axId val="475765144"/>
      </c:barChart>
      <c:catAx>
        <c:axId val="475767440"/>
        <c:scaling>
          <c:orientation val="minMax"/>
        </c:scaling>
        <c:delete val="0"/>
        <c:axPos val="b"/>
        <c:numFmt formatCode="General" sourceLinked="1"/>
        <c:majorTickMark val="none"/>
        <c:minorTickMark val="none"/>
        <c:tickLblPos val="nextTo"/>
        <c:spPr>
          <a:noFill/>
          <a:ln w="9525" cap="flat" cmpd="sng" algn="ctr">
            <a:solidFill>
              <a:srgbClr val="007AC2"/>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Tahoma" panose="020B0604030504040204" pitchFamily="34" charset="0"/>
                <a:ea typeface="Tahoma" panose="020B0604030504040204" pitchFamily="34" charset="0"/>
                <a:cs typeface="Tahoma" panose="020B0604030504040204" pitchFamily="34" charset="0"/>
              </a:defRPr>
            </a:pPr>
            <a:endParaRPr lang="en-US"/>
          </a:p>
        </c:txPr>
        <c:crossAx val="475765144"/>
        <c:crosses val="autoZero"/>
        <c:auto val="1"/>
        <c:lblAlgn val="ctr"/>
        <c:lblOffset val="100"/>
        <c:noMultiLvlLbl val="0"/>
      </c:catAx>
      <c:valAx>
        <c:axId val="475765144"/>
        <c:scaling>
          <c:orientation val="minMax"/>
        </c:scaling>
        <c:delete val="0"/>
        <c:axPos val="l"/>
        <c:majorGridlines>
          <c:spPr>
            <a:ln w="9525" cap="flat" cmpd="sng" algn="ctr">
              <a:noFill/>
              <a:round/>
            </a:ln>
            <a:effectLst/>
          </c:spPr>
        </c:majorGridlines>
        <c:numFmt formatCode="General" sourceLinked="1"/>
        <c:majorTickMark val="none"/>
        <c:minorTickMark val="none"/>
        <c:tickLblPos val="nextTo"/>
        <c:spPr>
          <a:noFill/>
          <a:ln>
            <a:solidFill>
              <a:srgbClr val="007AC2"/>
            </a:solidFill>
          </a:ln>
          <a:effectLst/>
        </c:spPr>
        <c:txPr>
          <a:bodyPr rot="-60000000" spcFirstLastPara="1" vertOverflow="ellipsis" vert="horz" wrap="square" anchor="ctr" anchorCtr="1"/>
          <a:lstStyle/>
          <a:p>
            <a:pPr>
              <a:defRPr sz="1400" b="0" i="0" u="none" strike="noStrike" kern="1200" baseline="0">
                <a:solidFill>
                  <a:schemeClr val="tx1"/>
                </a:solidFill>
                <a:latin typeface="Tahoma" panose="020B0604030504040204" pitchFamily="34" charset="0"/>
                <a:ea typeface="Tahoma" panose="020B0604030504040204" pitchFamily="34" charset="0"/>
                <a:cs typeface="Tahoma" panose="020B0604030504040204" pitchFamily="34" charset="0"/>
              </a:defRPr>
            </a:pPr>
            <a:endParaRPr lang="en-US"/>
          </a:p>
        </c:txPr>
        <c:crossAx val="475767440"/>
        <c:crosses val="autoZero"/>
        <c:crossBetween val="between"/>
      </c:valAx>
      <c:spPr>
        <a:noFill/>
        <a:ln>
          <a:noFill/>
        </a:ln>
        <a:effectLst/>
      </c:spPr>
    </c:plotArea>
    <c:legend>
      <c:legendPos val="r"/>
      <c:layout>
        <c:manualLayout>
          <c:xMode val="edge"/>
          <c:yMode val="edge"/>
          <c:x val="0.84471762904636927"/>
          <c:y val="0.30202464275298924"/>
          <c:w val="0.13583792650918636"/>
          <c:h val="0.2343766404199475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Tahoma" panose="020B0604030504040204" pitchFamily="34" charset="0"/>
              <a:ea typeface="Tahoma" panose="020B0604030504040204" pitchFamily="34" charset="0"/>
              <a:cs typeface="Tahoma" panose="020B0604030504040204"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238947373426148"/>
          <c:y val="8.9123793083141681E-2"/>
          <c:w val="0.51255503727794893"/>
          <c:h val="0.82175241383371667"/>
        </c:manualLayout>
      </c:layout>
      <c:pieChart>
        <c:varyColors val="1"/>
        <c:ser>
          <c:idx val="0"/>
          <c:order val="0"/>
          <c:dPt>
            <c:idx val="0"/>
            <c:bubble3D val="0"/>
            <c:spPr>
              <a:solidFill>
                <a:srgbClr val="FF0000"/>
              </a:solidFill>
              <a:ln w="19050">
                <a:solidFill>
                  <a:schemeClr val="lt1"/>
                </a:solidFill>
              </a:ln>
              <a:effectLst/>
            </c:spPr>
            <c:extLst>
              <c:ext xmlns:c16="http://schemas.microsoft.com/office/drawing/2014/chart" uri="{C3380CC4-5D6E-409C-BE32-E72D297353CC}">
                <c16:uniqueId val="{00000001-09F1-48FF-9373-6EE2E7C78202}"/>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09F1-48FF-9373-6EE2E7C78202}"/>
              </c:ext>
            </c:extLst>
          </c:dPt>
          <c:dPt>
            <c:idx val="2"/>
            <c:bubble3D val="0"/>
            <c:spPr>
              <a:solidFill>
                <a:schemeClr val="accent3">
                  <a:lumMod val="60000"/>
                  <a:lumOff val="40000"/>
                </a:schemeClr>
              </a:solidFill>
              <a:ln w="19050">
                <a:solidFill>
                  <a:schemeClr val="lt1"/>
                </a:solidFill>
              </a:ln>
              <a:effectLst/>
            </c:spPr>
            <c:extLst>
              <c:ext xmlns:c16="http://schemas.microsoft.com/office/drawing/2014/chart" uri="{C3380CC4-5D6E-409C-BE32-E72D297353CC}">
                <c16:uniqueId val="{00000005-09F1-48FF-9373-6EE2E7C78202}"/>
              </c:ext>
            </c:extLst>
          </c:dPt>
          <c:dPt>
            <c:idx val="3"/>
            <c:bubble3D val="0"/>
            <c:spPr>
              <a:solidFill>
                <a:schemeClr val="tx2"/>
              </a:solidFill>
              <a:ln w="19050">
                <a:solidFill>
                  <a:schemeClr val="lt1"/>
                </a:solidFill>
              </a:ln>
              <a:effectLst/>
            </c:spPr>
            <c:extLst>
              <c:ext xmlns:c16="http://schemas.microsoft.com/office/drawing/2014/chart" uri="{C3380CC4-5D6E-409C-BE32-E72D297353CC}">
                <c16:uniqueId val="{00000007-09F1-48FF-9373-6EE2E7C78202}"/>
              </c:ext>
            </c:extLst>
          </c:dPt>
          <c:dLbls>
            <c:dLbl>
              <c:idx val="0"/>
              <c:layout>
                <c:manualLayout>
                  <c:x val="-0.19403926071741032"/>
                  <c:y val="1.2555045202682998E-2"/>
                </c:manualLayout>
              </c:layout>
              <c:showLegendKey val="0"/>
              <c:showVal val="1"/>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9F1-48FF-9373-6EE2E7C78202}"/>
                </c:ext>
              </c:extLst>
            </c:dLbl>
            <c:dLbl>
              <c:idx val="1"/>
              <c:layout>
                <c:manualLayout>
                  <c:x val="1.6446959755030622E-2"/>
                  <c:y val="-0.13619714202391367"/>
                </c:manualLayout>
              </c:layout>
              <c:showLegendKey val="0"/>
              <c:showVal val="1"/>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9F1-48FF-9373-6EE2E7C78202}"/>
                </c:ext>
              </c:extLst>
            </c:dLbl>
            <c:dLbl>
              <c:idx val="2"/>
              <c:layout>
                <c:manualLayout>
                  <c:x val="0.13914741907261594"/>
                  <c:y val="-0.14358194808982211"/>
                </c:manualLayout>
              </c:layout>
              <c:showLegendKey val="0"/>
              <c:showVal val="1"/>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5-09F1-48FF-9373-6EE2E7C78202}"/>
                </c:ext>
              </c:extLst>
            </c:dLbl>
            <c:dLbl>
              <c:idx val="3"/>
              <c:layout>
                <c:manualLayout>
                  <c:x val="0.1441839457567804"/>
                  <c:y val="0.13255176436278798"/>
                </c:manualLayout>
              </c:layout>
              <c:showLegendKey val="0"/>
              <c:showVal val="1"/>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7-09F1-48FF-9373-6EE2E7C78202}"/>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Tahoma" panose="020B0604030504040204" pitchFamily="34" charset="0"/>
                    <a:ea typeface="Tahoma" panose="020B0604030504040204" pitchFamily="34" charset="0"/>
                    <a:cs typeface="Tahoma" panose="020B0604030504040204" pitchFamily="34" charset="0"/>
                  </a:defRPr>
                </a:pPr>
                <a:endParaRPr lang="en-US"/>
              </a:p>
            </c:txPr>
            <c:showLegendKey val="0"/>
            <c:showVal val="1"/>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Sheet1!$F$8:$F$11</c:f>
              <c:strCache>
                <c:ptCount val="4"/>
                <c:pt idx="0">
                  <c:v>Ung thư phổi</c:v>
                </c:pt>
                <c:pt idx="1">
                  <c:v>Ung thư da</c:v>
                </c:pt>
                <c:pt idx="2">
                  <c:v>Ung thư vú</c:v>
                </c:pt>
                <c:pt idx="3">
                  <c:v>Các ung thư khác</c:v>
                </c:pt>
              </c:strCache>
            </c:strRef>
          </c:cat>
          <c:val>
            <c:numRef>
              <c:f>Sheet1!$G$8:$G$11</c:f>
              <c:numCache>
                <c:formatCode>General</c:formatCode>
                <c:ptCount val="4"/>
                <c:pt idx="0">
                  <c:v>45</c:v>
                </c:pt>
                <c:pt idx="1">
                  <c:v>12</c:v>
                </c:pt>
                <c:pt idx="2">
                  <c:v>15</c:v>
                </c:pt>
                <c:pt idx="3">
                  <c:v>28</c:v>
                </c:pt>
              </c:numCache>
            </c:numRef>
          </c:val>
          <c:extLst>
            <c:ext xmlns:c16="http://schemas.microsoft.com/office/drawing/2014/chart" uri="{C3380CC4-5D6E-409C-BE32-E72D297353CC}">
              <c16:uniqueId val="{00000008-09F1-48FF-9373-6EE2E7C78202}"/>
            </c:ext>
          </c:extLst>
        </c:ser>
        <c:dLbls>
          <c:showLegendKey val="0"/>
          <c:showVal val="0"/>
          <c:showCatName val="0"/>
          <c:showSerName val="0"/>
          <c:showPercent val="0"/>
          <c:showBubbleSize val="0"/>
          <c:showLeaderLines val="1"/>
        </c:dLbls>
        <c:firstSliceAng val="0"/>
      </c:pieChart>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Sheet2!$C$7</c:f>
              <c:strCache>
                <c:ptCount val="1"/>
                <c:pt idx="0">
                  <c:v>EGFR M+</c:v>
                </c:pt>
              </c:strCache>
            </c:strRef>
          </c:tx>
          <c:spPr>
            <a:solidFill>
              <a:schemeClr val="accent1"/>
            </a:solidFill>
            <a:ln>
              <a:noFill/>
            </a:ln>
            <a:effectLst/>
          </c:spPr>
          <c:invertIfNegative val="0"/>
          <c:cat>
            <c:strRef>
              <c:f>Sheet2!$D$6:$F$6</c:f>
              <c:strCache>
                <c:ptCount val="3"/>
                <c:pt idx="0">
                  <c:v>Vijaya et al</c:v>
                </c:pt>
                <c:pt idx="1">
                  <c:v>Shin et al</c:v>
                </c:pt>
                <c:pt idx="2">
                  <c:v>Fred et al</c:v>
                </c:pt>
              </c:strCache>
            </c:strRef>
          </c:cat>
          <c:val>
            <c:numRef>
              <c:f>Sheet2!$D$7:$F$7</c:f>
              <c:numCache>
                <c:formatCode>0%</c:formatCode>
                <c:ptCount val="3"/>
                <c:pt idx="0">
                  <c:v>0.20575221238938052</c:v>
                </c:pt>
                <c:pt idx="1">
                  <c:v>0.2391304347826087</c:v>
                </c:pt>
                <c:pt idx="2">
                  <c:v>0.39</c:v>
                </c:pt>
              </c:numCache>
            </c:numRef>
          </c:val>
          <c:extLst>
            <c:ext xmlns:c16="http://schemas.microsoft.com/office/drawing/2014/chart" uri="{C3380CC4-5D6E-409C-BE32-E72D297353CC}">
              <c16:uniqueId val="{00000000-77DA-480F-8CFD-68BB2E5FEE89}"/>
            </c:ext>
          </c:extLst>
        </c:ser>
        <c:ser>
          <c:idx val="1"/>
          <c:order val="1"/>
          <c:tx>
            <c:strRef>
              <c:f>Sheet2!$C$8</c:f>
              <c:strCache>
                <c:ptCount val="1"/>
                <c:pt idx="0">
                  <c:v>EGFR Wt</c:v>
                </c:pt>
              </c:strCache>
            </c:strRef>
          </c:tx>
          <c:spPr>
            <a:solidFill>
              <a:schemeClr val="accent2"/>
            </a:solidFill>
            <a:ln>
              <a:noFill/>
            </a:ln>
            <a:effectLst/>
          </c:spPr>
          <c:invertIfNegative val="0"/>
          <c:cat>
            <c:strRef>
              <c:f>Sheet2!$D$6:$F$6</c:f>
              <c:strCache>
                <c:ptCount val="3"/>
                <c:pt idx="0">
                  <c:v>Vijaya et al</c:v>
                </c:pt>
                <c:pt idx="1">
                  <c:v>Shin et al</c:v>
                </c:pt>
                <c:pt idx="2">
                  <c:v>Fred et al</c:v>
                </c:pt>
              </c:strCache>
            </c:strRef>
          </c:cat>
          <c:val>
            <c:numRef>
              <c:f>Sheet2!$D$8:$F$8</c:f>
              <c:numCache>
                <c:formatCode>0%</c:formatCode>
                <c:ptCount val="3"/>
                <c:pt idx="0">
                  <c:v>0.1336448598130841</c:v>
                </c:pt>
                <c:pt idx="1">
                  <c:v>0.10227272727272728</c:v>
                </c:pt>
                <c:pt idx="2">
                  <c:v>0.24</c:v>
                </c:pt>
              </c:numCache>
            </c:numRef>
          </c:val>
          <c:extLst>
            <c:ext xmlns:c16="http://schemas.microsoft.com/office/drawing/2014/chart" uri="{C3380CC4-5D6E-409C-BE32-E72D297353CC}">
              <c16:uniqueId val="{00000001-77DA-480F-8CFD-68BB2E5FEE89}"/>
            </c:ext>
          </c:extLst>
        </c:ser>
        <c:dLbls>
          <c:showLegendKey val="0"/>
          <c:showVal val="0"/>
          <c:showCatName val="0"/>
          <c:showSerName val="0"/>
          <c:showPercent val="0"/>
          <c:showBubbleSize val="0"/>
        </c:dLbls>
        <c:gapWidth val="219"/>
        <c:overlap val="-27"/>
        <c:axId val="424555552"/>
        <c:axId val="424551944"/>
      </c:barChart>
      <c:catAx>
        <c:axId val="424555552"/>
        <c:scaling>
          <c:orientation val="minMax"/>
        </c:scaling>
        <c:delete val="0"/>
        <c:axPos val="b"/>
        <c:numFmt formatCode="General" sourceLinked="1"/>
        <c:majorTickMark val="none"/>
        <c:minorTickMark val="none"/>
        <c:tickLblPos val="nextTo"/>
        <c:spPr>
          <a:solidFill>
            <a:schemeClr val="bg1"/>
          </a:solidFill>
          <a:ln w="9525" cap="flat" cmpd="sng" algn="ctr">
            <a:solidFill>
              <a:schemeClr val="accent1"/>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crossAx val="424551944"/>
        <c:crosses val="autoZero"/>
        <c:auto val="1"/>
        <c:lblAlgn val="ctr"/>
        <c:lblOffset val="100"/>
        <c:noMultiLvlLbl val="0"/>
      </c:catAx>
      <c:valAx>
        <c:axId val="424551944"/>
        <c:scaling>
          <c:orientation val="minMax"/>
        </c:scaling>
        <c:delete val="0"/>
        <c:axPos val="l"/>
        <c:majorGridlines>
          <c:spPr>
            <a:ln w="9525" cap="flat" cmpd="sng" algn="ctr">
              <a:noFill/>
              <a:round/>
            </a:ln>
            <a:effectLst/>
          </c:spPr>
        </c:majorGridlines>
        <c:numFmt formatCode="0%" sourceLinked="1"/>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crossAx val="424555552"/>
        <c:crosses val="autoZero"/>
        <c:crossBetween val="between"/>
      </c:valAx>
      <c:spPr>
        <a:noFill/>
        <a:ln>
          <a:noFill/>
        </a:ln>
        <a:effectLst/>
      </c:spPr>
    </c:plotArea>
    <c:legend>
      <c:legendPos val="r"/>
      <c:layout>
        <c:manualLayout>
          <c:xMode val="edge"/>
          <c:yMode val="edge"/>
          <c:x val="0.82673638424444529"/>
          <c:y val="0.27709951023240831"/>
          <c:w val="0.1574658299023165"/>
          <c:h val="0.14959226634193443"/>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legend>
    <c:plotVisOnly val="1"/>
    <c:dispBlanksAs val="gap"/>
    <c:showDLblsOverMax val="0"/>
  </c:chart>
  <c:spPr>
    <a:solidFill>
      <a:schemeClr val="bg1"/>
    </a:solidFill>
    <a:ln>
      <a:noFill/>
    </a:ln>
    <a:effectLst/>
  </c:spPr>
  <c:txPr>
    <a:bodyPr/>
    <a:lstStyle/>
    <a:p>
      <a:pPr>
        <a:defRPr/>
      </a:pPr>
      <a:endParaRPr lang="en-US"/>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0246797863951239E-2"/>
          <c:y val="3.1354632338319401E-2"/>
          <c:w val="0.91975320213604872"/>
          <c:h val="0.82327389045674515"/>
        </c:manualLayout>
      </c:layout>
      <c:barChart>
        <c:barDir val="col"/>
        <c:grouping val="clustered"/>
        <c:varyColors val="0"/>
        <c:ser>
          <c:idx val="0"/>
          <c:order val="0"/>
          <c:tx>
            <c:strRef>
              <c:f>'[Chart in Microsoft PowerPoint]Sheet1'!$B$11</c:f>
              <c:strCache>
                <c:ptCount val="1"/>
                <c:pt idx="0">
                  <c:v>Afatinib LUX-Lung 3</c:v>
                </c:pt>
              </c:strCache>
            </c:strRef>
          </c:tx>
          <c:spPr>
            <a:ln>
              <a:solidFill>
                <a:schemeClr val="accent1">
                  <a:lumMod val="75000"/>
                </a:schemeClr>
              </a:solidFill>
            </a:ln>
            <a:scene3d>
              <a:camera prst="orthographicFront"/>
              <a:lightRig rig="threePt" dir="t"/>
            </a:scene3d>
            <a:sp3d>
              <a:bevelT/>
            </a:sp3d>
          </c:spPr>
          <c:invertIfNegative val="0"/>
          <c:cat>
            <c:strRef>
              <c:f>'[Chart in Microsoft PowerPoint]Sheet1'!$A$12</c:f>
              <c:strCache>
                <c:ptCount val="1"/>
                <c:pt idx="0">
                  <c:v>ORR</c:v>
                </c:pt>
              </c:strCache>
            </c:strRef>
          </c:cat>
          <c:val>
            <c:numRef>
              <c:f>'[Chart in Microsoft PowerPoint]Sheet1'!$B$12</c:f>
              <c:numCache>
                <c:formatCode>0.00</c:formatCode>
                <c:ptCount val="1"/>
                <c:pt idx="0">
                  <c:v>0.7</c:v>
                </c:pt>
              </c:numCache>
            </c:numRef>
          </c:val>
          <c:extLst>
            <c:ext xmlns:c16="http://schemas.microsoft.com/office/drawing/2014/chart" uri="{C3380CC4-5D6E-409C-BE32-E72D297353CC}">
              <c16:uniqueId val="{00000000-329E-42CD-8345-22553DC63313}"/>
            </c:ext>
          </c:extLst>
        </c:ser>
        <c:ser>
          <c:idx val="1"/>
          <c:order val="1"/>
          <c:tx>
            <c:strRef>
              <c:f>'[Chart in Microsoft PowerPoint]Sheet1'!$C$11</c:f>
              <c:strCache>
                <c:ptCount val="1"/>
                <c:pt idx="0">
                  <c:v>Afatinib LUX-Lung 6</c:v>
                </c:pt>
              </c:strCache>
            </c:strRef>
          </c:tx>
          <c:spPr>
            <a:scene3d>
              <a:camera prst="orthographicFront"/>
              <a:lightRig rig="threePt" dir="t"/>
            </a:scene3d>
            <a:sp3d>
              <a:bevelT/>
            </a:sp3d>
          </c:spPr>
          <c:invertIfNegative val="0"/>
          <c:cat>
            <c:strRef>
              <c:f>'[Chart in Microsoft PowerPoint]Sheet1'!$A$12</c:f>
              <c:strCache>
                <c:ptCount val="1"/>
                <c:pt idx="0">
                  <c:v>ORR</c:v>
                </c:pt>
              </c:strCache>
            </c:strRef>
          </c:cat>
          <c:val>
            <c:numRef>
              <c:f>'[Chart in Microsoft PowerPoint]Sheet1'!$C$12</c:f>
              <c:numCache>
                <c:formatCode>0.00</c:formatCode>
                <c:ptCount val="1"/>
                <c:pt idx="0">
                  <c:v>0.75</c:v>
                </c:pt>
              </c:numCache>
            </c:numRef>
          </c:val>
          <c:extLst>
            <c:ext xmlns:c16="http://schemas.microsoft.com/office/drawing/2014/chart" uri="{C3380CC4-5D6E-409C-BE32-E72D297353CC}">
              <c16:uniqueId val="{00000001-329E-42CD-8345-22553DC63313}"/>
            </c:ext>
          </c:extLst>
        </c:ser>
        <c:ser>
          <c:idx val="2"/>
          <c:order val="2"/>
          <c:tx>
            <c:strRef>
              <c:f>'[Chart in Microsoft PowerPoint]Sheet1'!$D$11</c:f>
              <c:strCache>
                <c:ptCount val="1"/>
                <c:pt idx="0">
                  <c:v>CisPem </c:v>
                </c:pt>
              </c:strCache>
            </c:strRef>
          </c:tx>
          <c:spPr>
            <a:scene3d>
              <a:camera prst="orthographicFront"/>
              <a:lightRig rig="threePt" dir="t"/>
            </a:scene3d>
            <a:sp3d>
              <a:bevelT prst="relaxedInset"/>
            </a:sp3d>
          </c:spPr>
          <c:invertIfNegative val="0"/>
          <c:cat>
            <c:strRef>
              <c:f>'[Chart in Microsoft PowerPoint]Sheet1'!$A$12</c:f>
              <c:strCache>
                <c:ptCount val="1"/>
                <c:pt idx="0">
                  <c:v>ORR</c:v>
                </c:pt>
              </c:strCache>
            </c:strRef>
          </c:cat>
          <c:val>
            <c:numRef>
              <c:f>'[Chart in Microsoft PowerPoint]Sheet1'!$D$12</c:f>
              <c:numCache>
                <c:formatCode>0.00</c:formatCode>
                <c:ptCount val="1"/>
                <c:pt idx="0">
                  <c:v>0.2</c:v>
                </c:pt>
              </c:numCache>
            </c:numRef>
          </c:val>
          <c:extLst>
            <c:ext xmlns:c16="http://schemas.microsoft.com/office/drawing/2014/chart" uri="{C3380CC4-5D6E-409C-BE32-E72D297353CC}">
              <c16:uniqueId val="{00000002-329E-42CD-8345-22553DC63313}"/>
            </c:ext>
          </c:extLst>
        </c:ser>
        <c:ser>
          <c:idx val="3"/>
          <c:order val="3"/>
          <c:tx>
            <c:strRef>
              <c:f>'[Chart in Microsoft PowerPoint]Sheet1'!$E$11</c:f>
              <c:strCache>
                <c:ptCount val="1"/>
                <c:pt idx="0">
                  <c:v>CisGem</c:v>
                </c:pt>
              </c:strCache>
            </c:strRef>
          </c:tx>
          <c:spPr>
            <a:scene3d>
              <a:camera prst="orthographicFront"/>
              <a:lightRig rig="threePt" dir="t"/>
            </a:scene3d>
            <a:sp3d>
              <a:bevelT prst="relaxedInset"/>
            </a:sp3d>
          </c:spPr>
          <c:invertIfNegative val="0"/>
          <c:cat>
            <c:strRef>
              <c:f>'[Chart in Microsoft PowerPoint]Sheet1'!$A$12</c:f>
              <c:strCache>
                <c:ptCount val="1"/>
                <c:pt idx="0">
                  <c:v>ORR</c:v>
                </c:pt>
              </c:strCache>
            </c:strRef>
          </c:cat>
          <c:val>
            <c:numRef>
              <c:f>'[Chart in Microsoft PowerPoint]Sheet1'!$E$12</c:f>
              <c:numCache>
                <c:formatCode>0.00</c:formatCode>
                <c:ptCount val="1"/>
                <c:pt idx="0">
                  <c:v>0.28000000000000003</c:v>
                </c:pt>
              </c:numCache>
            </c:numRef>
          </c:val>
          <c:extLst>
            <c:ext xmlns:c16="http://schemas.microsoft.com/office/drawing/2014/chart" uri="{C3380CC4-5D6E-409C-BE32-E72D297353CC}">
              <c16:uniqueId val="{00000003-329E-42CD-8345-22553DC63313}"/>
            </c:ext>
          </c:extLst>
        </c:ser>
        <c:ser>
          <c:idx val="4"/>
          <c:order val="4"/>
          <c:tx>
            <c:strRef>
              <c:f>'[Chart in Microsoft PowerPoint]Sheet1'!$F$11</c:f>
              <c:strCache>
                <c:ptCount val="1"/>
                <c:pt idx="0">
                  <c:v>Column1</c:v>
                </c:pt>
              </c:strCache>
            </c:strRef>
          </c:tx>
          <c:invertIfNegative val="0"/>
          <c:cat>
            <c:strRef>
              <c:f>'[Chart in Microsoft PowerPoint]Sheet1'!$A$12</c:f>
              <c:strCache>
                <c:ptCount val="1"/>
                <c:pt idx="0">
                  <c:v>ORR</c:v>
                </c:pt>
              </c:strCache>
            </c:strRef>
          </c:cat>
          <c:val>
            <c:numRef>
              <c:f>'[Chart in Microsoft PowerPoint]Sheet1'!$F$12</c:f>
              <c:numCache>
                <c:formatCode>General</c:formatCode>
                <c:ptCount val="1"/>
              </c:numCache>
            </c:numRef>
          </c:val>
          <c:extLst>
            <c:ext xmlns:c16="http://schemas.microsoft.com/office/drawing/2014/chart" uri="{C3380CC4-5D6E-409C-BE32-E72D297353CC}">
              <c16:uniqueId val="{00000004-329E-42CD-8345-22553DC63313}"/>
            </c:ext>
          </c:extLst>
        </c:ser>
        <c:ser>
          <c:idx val="5"/>
          <c:order val="5"/>
          <c:tx>
            <c:strRef>
              <c:f>'[Chart in Microsoft PowerPoint]Sheet1'!$G$11</c:f>
              <c:strCache>
                <c:ptCount val="1"/>
                <c:pt idx="0">
                  <c:v>Afatinib LUX-Lung 32</c:v>
                </c:pt>
              </c:strCache>
            </c:strRef>
          </c:tx>
          <c:spPr>
            <a:solidFill>
              <a:schemeClr val="accent1"/>
            </a:solidFill>
            <a:ln>
              <a:solidFill>
                <a:schemeClr val="accent1">
                  <a:lumMod val="75000"/>
                </a:schemeClr>
              </a:solidFill>
            </a:ln>
            <a:scene3d>
              <a:camera prst="orthographicFront"/>
              <a:lightRig rig="threePt" dir="t"/>
            </a:scene3d>
            <a:sp3d>
              <a:bevelT/>
            </a:sp3d>
          </c:spPr>
          <c:invertIfNegative val="0"/>
          <c:cat>
            <c:strRef>
              <c:f>'[Chart in Microsoft PowerPoint]Sheet1'!$A$12</c:f>
              <c:strCache>
                <c:ptCount val="1"/>
                <c:pt idx="0">
                  <c:v>ORR</c:v>
                </c:pt>
              </c:strCache>
            </c:strRef>
          </c:cat>
          <c:val>
            <c:numRef>
              <c:f>'[Chart in Microsoft PowerPoint]Sheet1'!$G$12</c:f>
              <c:numCache>
                <c:formatCode>0.00</c:formatCode>
                <c:ptCount val="1"/>
                <c:pt idx="0">
                  <c:v>0.6</c:v>
                </c:pt>
              </c:numCache>
            </c:numRef>
          </c:val>
          <c:extLst>
            <c:ext xmlns:c16="http://schemas.microsoft.com/office/drawing/2014/chart" uri="{C3380CC4-5D6E-409C-BE32-E72D297353CC}">
              <c16:uniqueId val="{00000005-329E-42CD-8345-22553DC63313}"/>
            </c:ext>
          </c:extLst>
        </c:ser>
        <c:ser>
          <c:idx val="6"/>
          <c:order val="6"/>
          <c:tx>
            <c:strRef>
              <c:f>'[Chart in Microsoft PowerPoint]Sheet1'!$H$11</c:f>
              <c:strCache>
                <c:ptCount val="1"/>
                <c:pt idx="0">
                  <c:v>Afatinib LUX-Lung 63</c:v>
                </c:pt>
              </c:strCache>
            </c:strRef>
          </c:tx>
          <c:spPr>
            <a:solidFill>
              <a:schemeClr val="accent2"/>
            </a:solidFill>
            <a:scene3d>
              <a:camera prst="orthographicFront"/>
              <a:lightRig rig="threePt" dir="t"/>
            </a:scene3d>
            <a:sp3d>
              <a:bevelT/>
            </a:sp3d>
          </c:spPr>
          <c:invertIfNegative val="0"/>
          <c:cat>
            <c:strRef>
              <c:f>'[Chart in Microsoft PowerPoint]Sheet1'!$A$12</c:f>
              <c:strCache>
                <c:ptCount val="1"/>
                <c:pt idx="0">
                  <c:v>ORR</c:v>
                </c:pt>
              </c:strCache>
            </c:strRef>
          </c:cat>
          <c:val>
            <c:numRef>
              <c:f>'[Chart in Microsoft PowerPoint]Sheet1'!$H$12</c:f>
              <c:numCache>
                <c:formatCode>0.00</c:formatCode>
                <c:ptCount val="1"/>
                <c:pt idx="0">
                  <c:v>0.67</c:v>
                </c:pt>
              </c:numCache>
            </c:numRef>
          </c:val>
          <c:extLst>
            <c:ext xmlns:c16="http://schemas.microsoft.com/office/drawing/2014/chart" uri="{C3380CC4-5D6E-409C-BE32-E72D297353CC}">
              <c16:uniqueId val="{00000006-329E-42CD-8345-22553DC63313}"/>
            </c:ext>
          </c:extLst>
        </c:ser>
        <c:ser>
          <c:idx val="7"/>
          <c:order val="7"/>
          <c:tx>
            <c:strRef>
              <c:f>'[Chart in Microsoft PowerPoint]Sheet1'!$I$11</c:f>
              <c:strCache>
                <c:ptCount val="1"/>
                <c:pt idx="0">
                  <c:v>Cis/Pem </c:v>
                </c:pt>
              </c:strCache>
            </c:strRef>
          </c:tx>
          <c:spPr>
            <a:solidFill>
              <a:schemeClr val="accent5">
                <a:lumMod val="60000"/>
                <a:lumOff val="40000"/>
              </a:schemeClr>
            </a:solidFill>
            <a:scene3d>
              <a:camera prst="orthographicFront"/>
              <a:lightRig rig="threePt" dir="t"/>
            </a:scene3d>
            <a:sp3d>
              <a:bevelT prst="relaxedInset"/>
            </a:sp3d>
          </c:spPr>
          <c:invertIfNegative val="0"/>
          <c:cat>
            <c:strRef>
              <c:f>'[Chart in Microsoft PowerPoint]Sheet1'!$A$12</c:f>
              <c:strCache>
                <c:ptCount val="1"/>
                <c:pt idx="0">
                  <c:v>ORR</c:v>
                </c:pt>
              </c:strCache>
            </c:strRef>
          </c:cat>
          <c:val>
            <c:numRef>
              <c:f>'[Chart in Microsoft PowerPoint]Sheet1'!$I$12</c:f>
              <c:numCache>
                <c:formatCode>0.00</c:formatCode>
                <c:ptCount val="1"/>
                <c:pt idx="0">
                  <c:v>0.23</c:v>
                </c:pt>
              </c:numCache>
            </c:numRef>
          </c:val>
          <c:extLst>
            <c:ext xmlns:c16="http://schemas.microsoft.com/office/drawing/2014/chart" uri="{C3380CC4-5D6E-409C-BE32-E72D297353CC}">
              <c16:uniqueId val="{00000007-329E-42CD-8345-22553DC63313}"/>
            </c:ext>
          </c:extLst>
        </c:ser>
        <c:ser>
          <c:idx val="8"/>
          <c:order val="8"/>
          <c:tx>
            <c:strRef>
              <c:f>'[Chart in Microsoft PowerPoint]Sheet1'!$J$11</c:f>
              <c:strCache>
                <c:ptCount val="1"/>
                <c:pt idx="0">
                  <c:v>Cis/Gem3</c:v>
                </c:pt>
              </c:strCache>
            </c:strRef>
          </c:tx>
          <c:spPr>
            <a:solidFill>
              <a:srgbClr val="FFC000"/>
            </a:solidFill>
            <a:scene3d>
              <a:camera prst="orthographicFront"/>
              <a:lightRig rig="threePt" dir="t"/>
            </a:scene3d>
            <a:sp3d>
              <a:bevelT prst="relaxedInset"/>
            </a:sp3d>
          </c:spPr>
          <c:invertIfNegative val="0"/>
          <c:cat>
            <c:strRef>
              <c:f>'[Chart in Microsoft PowerPoint]Sheet1'!$A$12</c:f>
              <c:strCache>
                <c:ptCount val="1"/>
                <c:pt idx="0">
                  <c:v>ORR</c:v>
                </c:pt>
              </c:strCache>
            </c:strRef>
          </c:cat>
          <c:val>
            <c:numRef>
              <c:f>'[Chart in Microsoft PowerPoint]Sheet1'!$J$12</c:f>
              <c:numCache>
                <c:formatCode>0.00</c:formatCode>
                <c:ptCount val="1"/>
                <c:pt idx="0">
                  <c:v>0.22</c:v>
                </c:pt>
              </c:numCache>
            </c:numRef>
          </c:val>
          <c:extLst>
            <c:ext xmlns:c16="http://schemas.microsoft.com/office/drawing/2014/chart" uri="{C3380CC4-5D6E-409C-BE32-E72D297353CC}">
              <c16:uniqueId val="{00000008-329E-42CD-8345-22553DC63313}"/>
            </c:ext>
          </c:extLst>
        </c:ser>
        <c:dLbls>
          <c:showLegendKey val="0"/>
          <c:showVal val="0"/>
          <c:showCatName val="0"/>
          <c:showSerName val="0"/>
          <c:showPercent val="0"/>
          <c:showBubbleSize val="0"/>
        </c:dLbls>
        <c:gapWidth val="150"/>
        <c:axId val="418619776"/>
        <c:axId val="418621312"/>
      </c:barChart>
      <c:catAx>
        <c:axId val="418619776"/>
        <c:scaling>
          <c:orientation val="minMax"/>
        </c:scaling>
        <c:delete val="1"/>
        <c:axPos val="b"/>
        <c:numFmt formatCode="General" sourceLinked="0"/>
        <c:majorTickMark val="out"/>
        <c:minorTickMark val="none"/>
        <c:tickLblPos val="nextTo"/>
        <c:crossAx val="418621312"/>
        <c:crosses val="autoZero"/>
        <c:auto val="1"/>
        <c:lblAlgn val="ctr"/>
        <c:lblOffset val="100"/>
        <c:noMultiLvlLbl val="0"/>
      </c:catAx>
      <c:valAx>
        <c:axId val="418621312"/>
        <c:scaling>
          <c:orientation val="minMax"/>
        </c:scaling>
        <c:delete val="0"/>
        <c:axPos val="l"/>
        <c:title>
          <c:tx>
            <c:rich>
              <a:bodyPr rot="-5400000" vert="horz"/>
              <a:lstStyle/>
              <a:p>
                <a:pPr>
                  <a:defRPr/>
                </a:pPr>
                <a:r>
                  <a:rPr lang="en-US"/>
                  <a:t>ORR [%]</a:t>
                </a:r>
              </a:p>
            </c:rich>
          </c:tx>
          <c:overlay val="0"/>
        </c:title>
        <c:numFmt formatCode="0%" sourceLinked="0"/>
        <c:majorTickMark val="out"/>
        <c:minorTickMark val="none"/>
        <c:tickLblPos val="nextTo"/>
        <c:txPr>
          <a:bodyPr/>
          <a:lstStyle/>
          <a:p>
            <a:pPr>
              <a:defRPr sz="1100" b="1"/>
            </a:pPr>
            <a:endParaRPr lang="en-US"/>
          </a:p>
        </c:txPr>
        <c:crossAx val="418619776"/>
        <c:crosses val="autoZero"/>
        <c:crossBetween val="between"/>
      </c:valAx>
    </c:plotArea>
    <c:legend>
      <c:legendPos val="r"/>
      <c:legendEntry>
        <c:idx val="4"/>
        <c:delete val="1"/>
      </c:legendEntry>
      <c:legendEntry>
        <c:idx val="5"/>
        <c:delete val="1"/>
      </c:legendEntry>
      <c:legendEntry>
        <c:idx val="6"/>
        <c:delete val="1"/>
      </c:legendEntry>
      <c:legendEntry>
        <c:idx val="7"/>
        <c:delete val="1"/>
      </c:legendEntry>
      <c:legendEntry>
        <c:idx val="8"/>
        <c:delete val="1"/>
      </c:legendEntry>
      <c:layout>
        <c:manualLayout>
          <c:xMode val="edge"/>
          <c:yMode val="edge"/>
          <c:x val="0.37768182791468863"/>
          <c:y val="2.3557877203393505E-2"/>
          <c:w val="0.23647772151168936"/>
          <c:h val="0.28188308165640685"/>
        </c:manualLayout>
      </c:layout>
      <c:overlay val="0"/>
      <c:txPr>
        <a:bodyPr/>
        <a:lstStyle/>
        <a:p>
          <a:pPr>
            <a:defRPr sz="1200">
              <a:solidFill>
                <a:schemeClr val="tx1">
                  <a:lumMod val="75000"/>
                  <a:lumOff val="25000"/>
                </a:schemeClr>
              </a:solidFill>
            </a:defRPr>
          </a:pPr>
          <a:endParaRPr lang="en-US"/>
        </a:p>
      </c:txPr>
    </c:legend>
    <c:plotVisOnly val="1"/>
    <c:dispBlanksAs val="gap"/>
    <c:showDLblsOverMax val="0"/>
  </c:chart>
  <c:txPr>
    <a:bodyPr/>
    <a:lstStyle/>
    <a:p>
      <a:pPr>
        <a:defRPr>
          <a:solidFill>
            <a:schemeClr val="tx1">
              <a:lumMod val="75000"/>
              <a:lumOff val="25000"/>
            </a:schemeClr>
          </a:solidFill>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3859842519685044E-2"/>
          <c:y val="0.14345767716535432"/>
          <c:w val="0.89114015748031494"/>
          <c:h val="0.73497465551181107"/>
        </c:manualLayout>
      </c:layout>
      <c:barChart>
        <c:barDir val="col"/>
        <c:grouping val="clustered"/>
        <c:varyColors val="0"/>
        <c:ser>
          <c:idx val="0"/>
          <c:order val="0"/>
          <c:tx>
            <c:strRef>
              <c:f>Sheet1!$B$1</c:f>
              <c:strCache>
                <c:ptCount val="1"/>
                <c:pt idx="0">
                  <c:v>Afatinib</c:v>
                </c:pt>
              </c:strCache>
            </c:strRef>
          </c:tx>
          <c:spPr>
            <a:solidFill>
              <a:srgbClr val="002060"/>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Tỉ lệ kiểm soát bệnh</c:v>
                </c:pt>
                <c:pt idx="1">
                  <c:v>Tỉ lệ đáp ứng khách quan</c:v>
                </c:pt>
              </c:strCache>
            </c:strRef>
          </c:cat>
          <c:val>
            <c:numRef>
              <c:f>Sheet1!$B$2:$B$3</c:f>
              <c:numCache>
                <c:formatCode>0.0%</c:formatCode>
                <c:ptCount val="2"/>
                <c:pt idx="0">
                  <c:v>0.505</c:v>
                </c:pt>
                <c:pt idx="1">
                  <c:v>5.5E-2</c:v>
                </c:pt>
              </c:numCache>
            </c:numRef>
          </c:val>
          <c:extLst>
            <c:ext xmlns:c16="http://schemas.microsoft.com/office/drawing/2014/chart" uri="{C3380CC4-5D6E-409C-BE32-E72D297353CC}">
              <c16:uniqueId val="{00000000-44B5-4B42-A028-9AF30428968C}"/>
            </c:ext>
          </c:extLst>
        </c:ser>
        <c:ser>
          <c:idx val="1"/>
          <c:order val="1"/>
          <c:tx>
            <c:strRef>
              <c:f>Sheet1!$C$1</c:f>
              <c:strCache>
                <c:ptCount val="1"/>
                <c:pt idx="0">
                  <c:v>Erlotinib</c:v>
                </c:pt>
              </c:strCache>
            </c:strRef>
          </c:tx>
          <c:spPr>
            <a:solidFill>
              <a:srgbClr val="C00000"/>
            </a:solidFill>
            <a:ln>
              <a:solidFill>
                <a:srgbClr val="C00000"/>
              </a:solid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Tỉ lệ kiểm soát bệnh</c:v>
                </c:pt>
                <c:pt idx="1">
                  <c:v>Tỉ lệ đáp ứng khách quan</c:v>
                </c:pt>
              </c:strCache>
            </c:strRef>
          </c:cat>
          <c:val>
            <c:numRef>
              <c:f>Sheet1!$C$2:$C$3</c:f>
              <c:numCache>
                <c:formatCode>0.0%</c:formatCode>
                <c:ptCount val="2"/>
                <c:pt idx="0">
                  <c:v>0.39500000000000002</c:v>
                </c:pt>
                <c:pt idx="1">
                  <c:v>2.8000000000000001E-2</c:v>
                </c:pt>
              </c:numCache>
            </c:numRef>
          </c:val>
          <c:extLst>
            <c:ext xmlns:c16="http://schemas.microsoft.com/office/drawing/2014/chart" uri="{C3380CC4-5D6E-409C-BE32-E72D297353CC}">
              <c16:uniqueId val="{00000001-44B5-4B42-A028-9AF30428968C}"/>
            </c:ext>
          </c:extLst>
        </c:ser>
        <c:dLbls>
          <c:showLegendKey val="0"/>
          <c:showVal val="0"/>
          <c:showCatName val="0"/>
          <c:showSerName val="0"/>
          <c:showPercent val="0"/>
          <c:showBubbleSize val="0"/>
        </c:dLbls>
        <c:gapWidth val="193"/>
        <c:axId val="158647040"/>
        <c:axId val="158648576"/>
      </c:barChart>
      <c:catAx>
        <c:axId val="158647040"/>
        <c:scaling>
          <c:orientation val="minMax"/>
        </c:scaling>
        <c:delete val="0"/>
        <c:axPos val="b"/>
        <c:numFmt formatCode="General" sourceLinked="0"/>
        <c:majorTickMark val="out"/>
        <c:minorTickMark val="none"/>
        <c:tickLblPos val="nextTo"/>
        <c:crossAx val="158648576"/>
        <c:crosses val="autoZero"/>
        <c:auto val="1"/>
        <c:lblAlgn val="ctr"/>
        <c:lblOffset val="100"/>
        <c:noMultiLvlLbl val="0"/>
      </c:catAx>
      <c:valAx>
        <c:axId val="158648576"/>
        <c:scaling>
          <c:orientation val="minMax"/>
          <c:max val="0.6"/>
        </c:scaling>
        <c:delete val="0"/>
        <c:axPos val="l"/>
        <c:numFmt formatCode="0%" sourceLinked="0"/>
        <c:majorTickMark val="out"/>
        <c:minorTickMark val="none"/>
        <c:tickLblPos val="nextTo"/>
        <c:crossAx val="158647040"/>
        <c:crosses val="autoZero"/>
        <c:crossBetween val="between"/>
      </c:valAx>
    </c:plotArea>
    <c:legend>
      <c:legendPos val="t"/>
      <c:layout>
        <c:manualLayout>
          <c:xMode val="edge"/>
          <c:yMode val="edge"/>
          <c:x val="0.56289737532808404"/>
          <c:y val="9.375E-2"/>
          <c:w val="0.38591479911165"/>
          <c:h val="6.7136318897637798E-2"/>
        </c:manualLayout>
      </c:layout>
      <c:overlay val="0"/>
    </c:legend>
    <c:plotVisOnly val="1"/>
    <c:dispBlanksAs val="gap"/>
    <c:showDLblsOverMax val="0"/>
  </c:chart>
  <c:spPr>
    <a:solidFill>
      <a:schemeClr val="bg1"/>
    </a:solidFill>
  </c:spPr>
  <c:txPr>
    <a:bodyPr/>
    <a:lstStyle/>
    <a:p>
      <a:pPr>
        <a:defRPr sz="1800">
          <a:latin typeface="Tahoma" panose="020B0604030504040204" pitchFamily="34" charset="0"/>
          <a:ea typeface="Tahoma" panose="020B0604030504040204" pitchFamily="34" charset="0"/>
          <a:cs typeface="Tahoma" panose="020B060403050404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721432601110004E-2"/>
          <c:y val="1.6950570179809499E-2"/>
          <c:w val="0.87255713479777997"/>
          <c:h val="0.966098859640381"/>
        </c:manualLayout>
      </c:layout>
      <c:pieChart>
        <c:varyColors val="1"/>
        <c:ser>
          <c:idx val="0"/>
          <c:order val="0"/>
          <c:tx>
            <c:strRef>
              <c:f>Sheet1!$B$1</c:f>
              <c:strCache>
                <c:ptCount val="1"/>
                <c:pt idx="0">
                  <c:v>Sales</c:v>
                </c:pt>
              </c:strCache>
            </c:strRef>
          </c:tx>
          <c:dPt>
            <c:idx val="0"/>
            <c:bubble3D val="0"/>
            <c:spPr>
              <a:solidFill>
                <a:schemeClr val="accent2"/>
              </a:solidFill>
            </c:spPr>
            <c:extLst>
              <c:ext xmlns:c16="http://schemas.microsoft.com/office/drawing/2014/chart" uri="{C3380CC4-5D6E-409C-BE32-E72D297353CC}">
                <c16:uniqueId val="{00000001-9437-447B-B9F1-E76A5DF282D3}"/>
              </c:ext>
            </c:extLst>
          </c:dPt>
          <c:dPt>
            <c:idx val="1"/>
            <c:bubble3D val="0"/>
            <c:spPr>
              <a:solidFill>
                <a:schemeClr val="accent1"/>
              </a:solidFill>
            </c:spPr>
            <c:extLst>
              <c:ext xmlns:c16="http://schemas.microsoft.com/office/drawing/2014/chart" uri="{C3380CC4-5D6E-409C-BE32-E72D297353CC}">
                <c16:uniqueId val="{00000003-9437-447B-B9F1-E76A5DF282D3}"/>
              </c:ext>
            </c:extLst>
          </c:dPt>
          <c:cat>
            <c:strRef>
              <c:f>Sheet1!$A$2:$A$3</c:f>
              <c:strCache>
                <c:ptCount val="2"/>
                <c:pt idx="0">
                  <c:v>NSCLC</c:v>
                </c:pt>
                <c:pt idx="1">
                  <c:v>SCLC</c:v>
                </c:pt>
              </c:strCache>
            </c:strRef>
          </c:cat>
          <c:val>
            <c:numRef>
              <c:f>Sheet1!$B$2:$B$3</c:f>
              <c:numCache>
                <c:formatCode>General</c:formatCode>
                <c:ptCount val="2"/>
                <c:pt idx="0">
                  <c:v>80</c:v>
                </c:pt>
                <c:pt idx="1">
                  <c:v>20</c:v>
                </c:pt>
              </c:numCache>
            </c:numRef>
          </c:val>
          <c:extLst>
            <c:ext xmlns:c16="http://schemas.microsoft.com/office/drawing/2014/chart" uri="{C3380CC4-5D6E-409C-BE32-E72D297353CC}">
              <c16:uniqueId val="{00000004-9437-447B-B9F1-E76A5DF282D3}"/>
            </c:ext>
          </c:extLst>
        </c:ser>
        <c:dLbls>
          <c:showLegendKey val="0"/>
          <c:showVal val="0"/>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Sheet1!$B$23</c:f>
              <c:strCache>
                <c:ptCount val="1"/>
                <c:pt idx="0">
                  <c:v>afatinib</c:v>
                </c:pt>
              </c:strCache>
            </c:strRef>
          </c:tx>
          <c:spPr>
            <a:solidFill>
              <a:srgbClr val="002060"/>
            </a:solidFill>
          </c:spPr>
          <c:invertIfNegative val="0"/>
          <c:dPt>
            <c:idx val="0"/>
            <c:invertIfNegative val="0"/>
            <c:bubble3D val="0"/>
            <c:extLst>
              <c:ext xmlns:c16="http://schemas.microsoft.com/office/drawing/2014/chart" uri="{C3380CC4-5D6E-409C-BE32-E72D297353CC}">
                <c16:uniqueId val="{00000000-8868-49B3-A7B1-8B0238D3F4B0}"/>
              </c:ext>
            </c:extLst>
          </c:dPt>
          <c:dPt>
            <c:idx val="1"/>
            <c:invertIfNegative val="0"/>
            <c:bubble3D val="0"/>
            <c:extLst>
              <c:ext xmlns:c16="http://schemas.microsoft.com/office/drawing/2014/chart" uri="{C3380CC4-5D6E-409C-BE32-E72D297353CC}">
                <c16:uniqueId val="{00000001-8868-49B3-A7B1-8B0238D3F4B0}"/>
              </c:ext>
            </c:extLst>
          </c:dPt>
          <c:dPt>
            <c:idx val="2"/>
            <c:invertIfNegative val="0"/>
            <c:bubble3D val="0"/>
            <c:extLst>
              <c:ext xmlns:c16="http://schemas.microsoft.com/office/drawing/2014/chart" uri="{C3380CC4-5D6E-409C-BE32-E72D297353CC}">
                <c16:uniqueId val="{00000002-8868-49B3-A7B1-8B0238D3F4B0}"/>
              </c:ext>
            </c:extLst>
          </c:dPt>
          <c:dPt>
            <c:idx val="3"/>
            <c:invertIfNegative val="0"/>
            <c:bubble3D val="0"/>
            <c:extLst>
              <c:ext xmlns:c16="http://schemas.microsoft.com/office/drawing/2014/chart" uri="{C3380CC4-5D6E-409C-BE32-E72D297353CC}">
                <c16:uniqueId val="{00000003-8868-49B3-A7B1-8B0238D3F4B0}"/>
              </c:ext>
            </c:extLst>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(Sheet1!$A$26:$A$27;Sheet1!$A$32;Sheet1!$A$38)</c:f>
              <c:strCache>
                <c:ptCount val="4"/>
                <c:pt idx="0">
                  <c:v>Cough (Q1)</c:v>
                </c:pt>
                <c:pt idx="1">
                  <c:v>Dyspnea (Q3-5, LC13)</c:v>
                </c:pt>
                <c:pt idx="2">
                  <c:v>Pain (Q9,19 C30)</c:v>
                </c:pt>
                <c:pt idx="3">
                  <c:v>GHS/QoL(Q29/30, C30)</c:v>
                </c:pt>
              </c:strCache>
            </c:strRef>
          </c:cat>
          <c:val>
            <c:numRef>
              <c:f>(Sheet1!$B$26:$B$27;Sheet1!$B$32;Sheet1!$B$38)</c:f>
              <c:numCache>
                <c:formatCode>General</c:formatCode>
                <c:ptCount val="4"/>
                <c:pt idx="0">
                  <c:v>43.4</c:v>
                </c:pt>
                <c:pt idx="1">
                  <c:v>51.3</c:v>
                </c:pt>
                <c:pt idx="2">
                  <c:v>40.200000000000003</c:v>
                </c:pt>
                <c:pt idx="3">
                  <c:v>35.700000000000003</c:v>
                </c:pt>
              </c:numCache>
            </c:numRef>
          </c:val>
          <c:extLst>
            <c:ext xmlns:c16="http://schemas.microsoft.com/office/drawing/2014/chart" uri="{C3380CC4-5D6E-409C-BE32-E72D297353CC}">
              <c16:uniqueId val="{00000004-8868-49B3-A7B1-8B0238D3F4B0}"/>
            </c:ext>
          </c:extLst>
        </c:ser>
        <c:ser>
          <c:idx val="1"/>
          <c:order val="1"/>
          <c:tx>
            <c:strRef>
              <c:f>Sheet1!$E$23</c:f>
              <c:strCache>
                <c:ptCount val="1"/>
                <c:pt idx="0">
                  <c:v>erlotinib</c:v>
                </c:pt>
              </c:strCache>
            </c:strRef>
          </c:tx>
          <c:spPr>
            <a:solidFill>
              <a:srgbClr val="C00000"/>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(Sheet1!$A$26:$A$27;Sheet1!$A$32;Sheet1!$A$38)</c:f>
              <c:strCache>
                <c:ptCount val="4"/>
                <c:pt idx="0">
                  <c:v>Cough (Q1)</c:v>
                </c:pt>
                <c:pt idx="1">
                  <c:v>Dyspnea (Q3-5, LC13)</c:v>
                </c:pt>
                <c:pt idx="2">
                  <c:v>Pain (Q9,19 C30)</c:v>
                </c:pt>
                <c:pt idx="3">
                  <c:v>GHS/QoL(Q29/30, C30)</c:v>
                </c:pt>
              </c:strCache>
            </c:strRef>
          </c:cat>
          <c:val>
            <c:numRef>
              <c:f>(Sheet1!$E$26:$E$27;Sheet1!$E$32;Sheet1!$E$38)</c:f>
              <c:numCache>
                <c:formatCode>General</c:formatCode>
                <c:ptCount val="4"/>
                <c:pt idx="0">
                  <c:v>35.200000000000003</c:v>
                </c:pt>
                <c:pt idx="1">
                  <c:v>44.1</c:v>
                </c:pt>
                <c:pt idx="2">
                  <c:v>39.200000000000003</c:v>
                </c:pt>
                <c:pt idx="3">
                  <c:v>28.3</c:v>
                </c:pt>
              </c:numCache>
            </c:numRef>
          </c:val>
          <c:extLst>
            <c:ext xmlns:c16="http://schemas.microsoft.com/office/drawing/2014/chart" uri="{C3380CC4-5D6E-409C-BE32-E72D297353CC}">
              <c16:uniqueId val="{00000005-8868-49B3-A7B1-8B0238D3F4B0}"/>
            </c:ext>
          </c:extLst>
        </c:ser>
        <c:dLbls>
          <c:showLegendKey val="0"/>
          <c:showVal val="0"/>
          <c:showCatName val="0"/>
          <c:showSerName val="0"/>
          <c:showPercent val="0"/>
          <c:showBubbleSize val="0"/>
        </c:dLbls>
        <c:gapWidth val="150"/>
        <c:axId val="90978176"/>
        <c:axId val="90979712"/>
      </c:barChart>
      <c:catAx>
        <c:axId val="90978176"/>
        <c:scaling>
          <c:orientation val="minMax"/>
        </c:scaling>
        <c:delete val="0"/>
        <c:axPos val="b"/>
        <c:numFmt formatCode="General" sourceLinked="0"/>
        <c:majorTickMark val="out"/>
        <c:minorTickMark val="none"/>
        <c:tickLblPos val="nextTo"/>
        <c:crossAx val="90979712"/>
        <c:crosses val="autoZero"/>
        <c:auto val="1"/>
        <c:lblAlgn val="ctr"/>
        <c:lblOffset val="100"/>
        <c:noMultiLvlLbl val="0"/>
      </c:catAx>
      <c:valAx>
        <c:axId val="90979712"/>
        <c:scaling>
          <c:orientation val="minMax"/>
        </c:scaling>
        <c:delete val="0"/>
        <c:axPos val="l"/>
        <c:numFmt formatCode="General" sourceLinked="1"/>
        <c:majorTickMark val="out"/>
        <c:minorTickMark val="none"/>
        <c:tickLblPos val="nextTo"/>
        <c:crossAx val="90978176"/>
        <c:crosses val="autoZero"/>
        <c:crossBetween val="between"/>
      </c:valAx>
    </c:plotArea>
    <c:legend>
      <c:legendPos val="r"/>
      <c:overlay val="0"/>
    </c:legend>
    <c:plotVisOnly val="1"/>
    <c:dispBlanksAs val="gap"/>
    <c:showDLblsOverMax val="0"/>
  </c:chart>
  <c:txPr>
    <a:bodyPr/>
    <a:lstStyle/>
    <a:p>
      <a:pPr>
        <a:defRPr sz="13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571006434253148"/>
          <c:y val="0.33326538761998625"/>
          <c:w val="0.51863690428175846"/>
          <c:h val="0.67782458814904634"/>
        </c:manualLayout>
      </c:layout>
      <c:pieChart>
        <c:varyColors val="1"/>
        <c:ser>
          <c:idx val="0"/>
          <c:order val="0"/>
          <c:tx>
            <c:strRef>
              <c:f>Sheet1!$B$1</c:f>
              <c:strCache>
                <c:ptCount val="1"/>
                <c:pt idx="0">
                  <c:v>22% of Patients in the TGS Had ERBB Mutations</c:v>
                </c:pt>
              </c:strCache>
            </c:strRef>
          </c:tx>
          <c:dPt>
            <c:idx val="0"/>
            <c:bubble3D val="0"/>
            <c:spPr>
              <a:solidFill>
                <a:srgbClr val="7030A0"/>
              </a:solidFill>
              <a:ln w="19050">
                <a:solidFill>
                  <a:schemeClr val="lt1"/>
                </a:solidFill>
              </a:ln>
              <a:effectLst/>
            </c:spPr>
            <c:extLst>
              <c:ext xmlns:c16="http://schemas.microsoft.com/office/drawing/2014/chart" uri="{C3380CC4-5D6E-409C-BE32-E72D297353CC}">
                <c16:uniqueId val="{00000001-CF88-47B6-85FE-492496C8637C}"/>
              </c:ext>
            </c:extLst>
          </c:dPt>
          <c:dPt>
            <c:idx val="1"/>
            <c:bubble3D val="0"/>
            <c:spPr>
              <a:solidFill>
                <a:schemeClr val="accent1">
                  <a:lumMod val="40000"/>
                  <a:lumOff val="60000"/>
                </a:schemeClr>
              </a:solidFill>
              <a:ln w="19050">
                <a:solidFill>
                  <a:schemeClr val="lt1"/>
                </a:solidFill>
              </a:ln>
              <a:effectLst/>
            </c:spPr>
            <c:extLst>
              <c:ext xmlns:c16="http://schemas.microsoft.com/office/drawing/2014/chart" uri="{C3380CC4-5D6E-409C-BE32-E72D297353CC}">
                <c16:uniqueId val="{00000003-CF88-47B6-85FE-492496C8637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CF88-47B6-85FE-492496C8637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CF88-47B6-85FE-492496C8637C}"/>
              </c:ext>
            </c:extLst>
          </c:dPt>
          <c:dPt>
            <c:idx val="4"/>
            <c:bubble3D val="0"/>
            <c:spPr>
              <a:solidFill>
                <a:schemeClr val="accent5">
                  <a:lumMod val="50000"/>
                </a:schemeClr>
              </a:solidFill>
              <a:ln w="19050">
                <a:solidFill>
                  <a:schemeClr val="lt1"/>
                </a:solidFill>
              </a:ln>
              <a:effectLst/>
            </c:spPr>
            <c:extLst>
              <c:ext xmlns:c16="http://schemas.microsoft.com/office/drawing/2014/chart" uri="{C3380CC4-5D6E-409C-BE32-E72D297353CC}">
                <c16:uniqueId val="{00000009-CF88-47B6-85FE-492496C8637C}"/>
              </c:ext>
            </c:extLst>
          </c:dPt>
          <c:dLbls>
            <c:dLbl>
              <c:idx val="0"/>
              <c:layout>
                <c:manualLayout>
                  <c:x val="-0.12303076039982964"/>
                  <c:y val="-8.1108357726113342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F88-47B6-85FE-492496C8637C}"/>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ERBB WT</c:v>
                </c:pt>
                <c:pt idx="1">
                  <c:v>EGFR</c:v>
                </c:pt>
                <c:pt idx="2">
                  <c:v>HER2</c:v>
                </c:pt>
                <c:pt idx="3">
                  <c:v>HER3</c:v>
                </c:pt>
                <c:pt idx="4">
                  <c:v>HER4</c:v>
                </c:pt>
              </c:strCache>
            </c:strRef>
          </c:cat>
          <c:val>
            <c:numRef>
              <c:f>Sheet1!$B$2:$B$6</c:f>
              <c:numCache>
                <c:formatCode>0.00%</c:formatCode>
                <c:ptCount val="5"/>
                <c:pt idx="0">
                  <c:v>0.78400000000000003</c:v>
                </c:pt>
                <c:pt idx="1">
                  <c:v>6.5000000000000002E-2</c:v>
                </c:pt>
                <c:pt idx="2">
                  <c:v>4.9000000000000002E-2</c:v>
                </c:pt>
                <c:pt idx="3">
                  <c:v>6.0999999999999999E-2</c:v>
                </c:pt>
                <c:pt idx="4">
                  <c:v>5.7000000000000002E-2</c:v>
                </c:pt>
              </c:numCache>
            </c:numRef>
          </c:val>
          <c:extLst>
            <c:ext xmlns:c16="http://schemas.microsoft.com/office/drawing/2014/chart" uri="{C3380CC4-5D6E-409C-BE32-E72D297353CC}">
              <c16:uniqueId val="{0000000A-CF88-47B6-85FE-492496C8637C}"/>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75460755662318901"/>
          <c:y val="0.44846106992985368"/>
          <c:w val="0.20811107904597642"/>
          <c:h val="0.3284816687754040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cene3d>
              <a:camera prst="orthographicFront"/>
              <a:lightRig rig="threePt" dir="t"/>
            </a:scene3d>
            <a:sp3d>
              <a:bevelT/>
            </a:sp3d>
          </c:spPr>
          <c:invertIfNegative val="0"/>
          <c:dPt>
            <c:idx val="1"/>
            <c:invertIfNegative val="0"/>
            <c:bubble3D val="0"/>
            <c:spPr>
              <a:solidFill>
                <a:schemeClr val="bg1">
                  <a:lumMod val="50000"/>
                </a:schemeClr>
              </a:solidFill>
              <a:scene3d>
                <a:camera prst="orthographicFront"/>
                <a:lightRig rig="threePt" dir="t"/>
              </a:scene3d>
              <a:sp3d>
                <a:bevelT/>
              </a:sp3d>
            </c:spPr>
            <c:extLst>
              <c:ext xmlns:c16="http://schemas.microsoft.com/office/drawing/2014/chart" uri="{C3380CC4-5D6E-409C-BE32-E72D297353CC}">
                <c16:uniqueId val="{00000001-7E8D-4139-8CD6-28CA4BD5B2DA}"/>
              </c:ext>
            </c:extLst>
          </c:dPt>
          <c:cat>
            <c:strRef>
              <c:f>Sheet1!$A$2:$A$3</c:f>
              <c:strCache>
                <c:ptCount val="2"/>
                <c:pt idx="0">
                  <c:v>Afatinib
112/160</c:v>
                </c:pt>
                <c:pt idx="1">
                  <c:v>Gefitinib
89/159</c:v>
                </c:pt>
              </c:strCache>
            </c:strRef>
          </c:cat>
          <c:val>
            <c:numRef>
              <c:f>Sheet1!$B$2:$B$3</c:f>
              <c:numCache>
                <c:formatCode>0%</c:formatCode>
                <c:ptCount val="2"/>
                <c:pt idx="0">
                  <c:v>0.7</c:v>
                </c:pt>
                <c:pt idx="1">
                  <c:v>0.56000000000000005</c:v>
                </c:pt>
              </c:numCache>
            </c:numRef>
          </c:val>
          <c:extLst>
            <c:ext xmlns:c16="http://schemas.microsoft.com/office/drawing/2014/chart" uri="{C3380CC4-5D6E-409C-BE32-E72D297353CC}">
              <c16:uniqueId val="{00000002-7E8D-4139-8CD6-28CA4BD5B2DA}"/>
            </c:ext>
          </c:extLst>
        </c:ser>
        <c:dLbls>
          <c:showLegendKey val="0"/>
          <c:showVal val="0"/>
          <c:showCatName val="0"/>
          <c:showSerName val="0"/>
          <c:showPercent val="0"/>
          <c:showBubbleSize val="0"/>
        </c:dLbls>
        <c:gapWidth val="150"/>
        <c:axId val="116819072"/>
        <c:axId val="116820608"/>
      </c:barChart>
      <c:catAx>
        <c:axId val="116819072"/>
        <c:scaling>
          <c:orientation val="minMax"/>
        </c:scaling>
        <c:delete val="0"/>
        <c:axPos val="b"/>
        <c:numFmt formatCode="General" sourceLinked="0"/>
        <c:majorTickMark val="out"/>
        <c:minorTickMark val="none"/>
        <c:tickLblPos val="nextTo"/>
        <c:txPr>
          <a:bodyPr/>
          <a:lstStyle/>
          <a:p>
            <a:pPr>
              <a:defRPr>
                <a:solidFill>
                  <a:schemeClr val="tx1"/>
                </a:solidFill>
              </a:defRPr>
            </a:pPr>
            <a:endParaRPr lang="en-US"/>
          </a:p>
        </c:txPr>
        <c:crossAx val="116820608"/>
        <c:crosses val="autoZero"/>
        <c:auto val="1"/>
        <c:lblAlgn val="ctr"/>
        <c:lblOffset val="100"/>
        <c:noMultiLvlLbl val="0"/>
      </c:catAx>
      <c:valAx>
        <c:axId val="116820608"/>
        <c:scaling>
          <c:orientation val="minMax"/>
          <c:min val="0"/>
        </c:scaling>
        <c:delete val="0"/>
        <c:axPos val="l"/>
        <c:title>
          <c:tx>
            <c:rich>
              <a:bodyPr rot="-5400000" vert="horz"/>
              <a:lstStyle/>
              <a:p>
                <a:pPr>
                  <a:defRPr>
                    <a:solidFill>
                      <a:schemeClr val="tx1"/>
                    </a:solidFill>
                  </a:defRPr>
                </a:pPr>
                <a:r>
                  <a:rPr lang="en-GB">
                    <a:solidFill>
                      <a:schemeClr val="tx1"/>
                    </a:solidFill>
                  </a:rPr>
                  <a:t>ORR</a:t>
                </a:r>
              </a:p>
            </c:rich>
          </c:tx>
          <c:overlay val="0"/>
        </c:title>
        <c:numFmt formatCode="0%" sourceLinked="1"/>
        <c:majorTickMark val="out"/>
        <c:minorTickMark val="none"/>
        <c:tickLblPos val="nextTo"/>
        <c:crossAx val="116819072"/>
        <c:crosses val="autoZero"/>
        <c:crossBetween val="between"/>
        <c:majorUnit val="0.2"/>
      </c:valAx>
      <c:spPr>
        <a:noFill/>
        <a:ln w="25400">
          <a:noFill/>
        </a:ln>
      </c:spPr>
    </c:plotArea>
    <c:plotVisOnly val="1"/>
    <c:dispBlanksAs val="gap"/>
    <c:showDLblsOverMax val="0"/>
  </c:chart>
  <c:txPr>
    <a:bodyPr/>
    <a:lstStyle/>
    <a:p>
      <a:pPr>
        <a:defRPr sz="1600" b="1">
          <a:solidFill>
            <a:schemeClr val="tx1">
              <a:lumMod val="65000"/>
              <a:lumOff val="35000"/>
            </a:schemeClr>
          </a:solidFill>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explosion val="1"/>
            <c:spPr>
              <a:solidFill>
                <a:schemeClr val="tx2"/>
              </a:solidFill>
              <a:ln w="19050">
                <a:solidFill>
                  <a:schemeClr val="lt1"/>
                </a:solidFill>
              </a:ln>
              <a:effectLst/>
            </c:spPr>
            <c:extLst>
              <c:ext xmlns:c16="http://schemas.microsoft.com/office/drawing/2014/chart" uri="{C3380CC4-5D6E-409C-BE32-E72D297353CC}">
                <c16:uniqueId val="{00000001-B1A8-4D02-8237-AA383F827B93}"/>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1A8-4D02-8237-AA383F827B93}"/>
              </c:ext>
            </c:extLst>
          </c:dPt>
          <c:dPt>
            <c:idx val="2"/>
            <c:bubble3D val="0"/>
            <c:spPr>
              <a:solidFill>
                <a:schemeClr val="accent3">
                  <a:lumMod val="75000"/>
                </a:schemeClr>
              </a:solidFill>
              <a:ln w="19050">
                <a:solidFill>
                  <a:schemeClr val="lt1"/>
                </a:solidFill>
              </a:ln>
              <a:effectLst/>
            </c:spPr>
            <c:extLst>
              <c:ext xmlns:c16="http://schemas.microsoft.com/office/drawing/2014/chart" uri="{C3380CC4-5D6E-409C-BE32-E72D297353CC}">
                <c16:uniqueId val="{00000005-B1A8-4D02-8237-AA383F827B9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1A8-4D02-8237-AA383F827B93}"/>
              </c:ext>
            </c:extLst>
          </c:dPt>
          <c:cat>
            <c:strRef>
              <c:f>Sheet1!$A$2:$A$5</c:f>
              <c:strCache>
                <c:ptCount val="4"/>
                <c:pt idx="0">
                  <c:v>Unknown</c:v>
                </c:pt>
                <c:pt idx="1">
                  <c:v>EGFR G724S</c:v>
                </c:pt>
                <c:pt idx="2">
                  <c:v>EGFR amp</c:v>
                </c:pt>
                <c:pt idx="3">
                  <c:v>KRAS mnt</c:v>
                </c:pt>
              </c:strCache>
            </c:strRef>
          </c:cat>
          <c:val>
            <c:numRef>
              <c:f>Sheet1!$B$2:$B$5</c:f>
              <c:numCache>
                <c:formatCode>0%</c:formatCode>
                <c:ptCount val="4"/>
                <c:pt idx="0">
                  <c:v>0.59</c:v>
                </c:pt>
                <c:pt idx="1">
                  <c:v>7.0000000000000007E-2</c:v>
                </c:pt>
                <c:pt idx="2">
                  <c:v>0.19</c:v>
                </c:pt>
                <c:pt idx="3">
                  <c:v>0.15</c:v>
                </c:pt>
              </c:numCache>
            </c:numRef>
          </c:val>
          <c:extLst>
            <c:ext xmlns:c16="http://schemas.microsoft.com/office/drawing/2014/chart" uri="{C3380CC4-5D6E-409C-BE32-E72D297353CC}">
              <c16:uniqueId val="{00000008-B1A8-4D02-8237-AA383F827B93}"/>
            </c:ext>
          </c:extLst>
        </c:ser>
        <c:dLbls>
          <c:showLegendKey val="0"/>
          <c:showVal val="0"/>
          <c:showCatName val="0"/>
          <c:showSerName val="0"/>
          <c:showPercent val="0"/>
          <c:showBubbleSize val="0"/>
          <c:showLeaderLines val="1"/>
        </c:dLbls>
        <c:firstSliceAng val="166"/>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2"/>
          <c:dPt>
            <c:idx val="0"/>
            <c:bubble3D val="0"/>
            <c:explosion val="0"/>
            <c:spPr>
              <a:solidFill>
                <a:schemeClr val="tx2">
                  <a:lumMod val="40000"/>
                  <a:lumOff val="60000"/>
                </a:schemeClr>
              </a:solidFill>
              <a:ln w="19050">
                <a:solidFill>
                  <a:schemeClr val="lt1"/>
                </a:solidFill>
              </a:ln>
              <a:effectLst/>
            </c:spPr>
            <c:extLst>
              <c:ext xmlns:c16="http://schemas.microsoft.com/office/drawing/2014/chart" uri="{C3380CC4-5D6E-409C-BE32-E72D297353CC}">
                <c16:uniqueId val="{00000001-46D8-4076-970F-320DFAC78E84}"/>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46D8-4076-970F-320DFAC78E84}"/>
              </c:ext>
            </c:extLst>
          </c:dPt>
          <c:dPt>
            <c:idx val="2"/>
            <c:bubble3D val="0"/>
            <c:spPr>
              <a:solidFill>
                <a:schemeClr val="accent1">
                  <a:lumMod val="40000"/>
                  <a:lumOff val="60000"/>
                </a:schemeClr>
              </a:solidFill>
              <a:ln w="19050">
                <a:solidFill>
                  <a:schemeClr val="lt1"/>
                </a:solidFill>
              </a:ln>
              <a:effectLst/>
            </c:spPr>
            <c:extLst>
              <c:ext xmlns:c16="http://schemas.microsoft.com/office/drawing/2014/chart" uri="{C3380CC4-5D6E-409C-BE32-E72D297353CC}">
                <c16:uniqueId val="{00000005-46D8-4076-970F-320DFAC78E84}"/>
              </c:ext>
            </c:extLst>
          </c:dPt>
          <c:dPt>
            <c:idx val="3"/>
            <c:bubble3D val="0"/>
            <c:spPr>
              <a:solidFill>
                <a:schemeClr val="accent3">
                  <a:lumMod val="20000"/>
                  <a:lumOff val="80000"/>
                </a:schemeClr>
              </a:solidFill>
              <a:ln w="19050">
                <a:solidFill>
                  <a:schemeClr val="lt1"/>
                </a:solidFill>
              </a:ln>
              <a:effectLst/>
            </c:spPr>
            <c:extLst>
              <c:ext xmlns:c16="http://schemas.microsoft.com/office/drawing/2014/chart" uri="{C3380CC4-5D6E-409C-BE32-E72D297353CC}">
                <c16:uniqueId val="{00000007-46D8-4076-970F-320DFAC78E84}"/>
              </c:ext>
            </c:extLst>
          </c:dPt>
          <c:dPt>
            <c:idx val="4"/>
            <c:bubble3D val="0"/>
            <c:spPr>
              <a:solidFill>
                <a:srgbClr val="7DFFA8"/>
              </a:solidFill>
              <a:ln w="19050">
                <a:solidFill>
                  <a:schemeClr val="lt1"/>
                </a:solidFill>
              </a:ln>
              <a:effectLst/>
            </c:spPr>
            <c:extLst>
              <c:ext xmlns:c16="http://schemas.microsoft.com/office/drawing/2014/chart" uri="{C3380CC4-5D6E-409C-BE32-E72D297353CC}">
                <c16:uniqueId val="{00000009-46D8-4076-970F-320DFAC78E84}"/>
              </c:ext>
            </c:extLst>
          </c:dPt>
          <c:dPt>
            <c:idx val="5"/>
            <c:bubble3D val="0"/>
            <c:spPr>
              <a:solidFill>
                <a:srgbClr val="21FF6B"/>
              </a:solidFill>
              <a:ln w="19050">
                <a:solidFill>
                  <a:schemeClr val="lt1"/>
                </a:solidFill>
              </a:ln>
              <a:effectLst/>
            </c:spPr>
            <c:extLst>
              <c:ext xmlns:c16="http://schemas.microsoft.com/office/drawing/2014/chart" uri="{C3380CC4-5D6E-409C-BE32-E72D297353CC}">
                <c16:uniqueId val="{0000000B-46D8-4076-970F-320DFAC78E84}"/>
              </c:ext>
            </c:extLst>
          </c:dPt>
          <c:dPt>
            <c:idx val="6"/>
            <c:bubble3D val="0"/>
            <c:spPr>
              <a:solidFill>
                <a:srgbClr val="00C441"/>
              </a:solidFill>
              <a:ln w="19050">
                <a:solidFill>
                  <a:schemeClr val="lt1"/>
                </a:solidFill>
              </a:ln>
              <a:effectLst/>
            </c:spPr>
            <c:extLst>
              <c:ext xmlns:c16="http://schemas.microsoft.com/office/drawing/2014/chart" uri="{C3380CC4-5D6E-409C-BE32-E72D297353CC}">
                <c16:uniqueId val="{0000000D-46D8-4076-970F-320DFAC78E84}"/>
              </c:ext>
            </c:extLst>
          </c:dPt>
          <c:dPt>
            <c:idx val="7"/>
            <c:bubble3D val="0"/>
            <c:spPr>
              <a:solidFill>
                <a:schemeClr val="accent4">
                  <a:lumMod val="20000"/>
                  <a:lumOff val="80000"/>
                </a:schemeClr>
              </a:solidFill>
              <a:ln w="19050">
                <a:solidFill>
                  <a:schemeClr val="lt1"/>
                </a:solidFill>
              </a:ln>
              <a:effectLst/>
            </c:spPr>
            <c:extLst>
              <c:ext xmlns:c16="http://schemas.microsoft.com/office/drawing/2014/chart" uri="{C3380CC4-5D6E-409C-BE32-E72D297353CC}">
                <c16:uniqueId val="{0000000F-46D8-4076-970F-320DFAC78E84}"/>
              </c:ext>
            </c:extLst>
          </c:dPt>
          <c:dPt>
            <c:idx val="8"/>
            <c:bubble3D val="0"/>
            <c:spPr>
              <a:solidFill>
                <a:schemeClr val="accent4">
                  <a:lumMod val="40000"/>
                  <a:lumOff val="60000"/>
                </a:schemeClr>
              </a:solidFill>
              <a:ln w="19050">
                <a:solidFill>
                  <a:schemeClr val="lt1"/>
                </a:solidFill>
              </a:ln>
              <a:effectLst/>
            </c:spPr>
            <c:extLst>
              <c:ext xmlns:c16="http://schemas.microsoft.com/office/drawing/2014/chart" uri="{C3380CC4-5D6E-409C-BE32-E72D297353CC}">
                <c16:uniqueId val="{00000011-46D8-4076-970F-320DFAC78E84}"/>
              </c:ext>
            </c:extLst>
          </c:dPt>
          <c:dPt>
            <c:idx val="9"/>
            <c:bubble3D val="0"/>
            <c:spPr>
              <a:solidFill>
                <a:schemeClr val="accent4">
                  <a:lumMod val="60000"/>
                  <a:lumOff val="40000"/>
                </a:schemeClr>
              </a:solidFill>
              <a:ln w="19050">
                <a:solidFill>
                  <a:schemeClr val="lt1"/>
                </a:solidFill>
              </a:ln>
              <a:effectLst/>
            </c:spPr>
            <c:extLst>
              <c:ext xmlns:c16="http://schemas.microsoft.com/office/drawing/2014/chart" uri="{C3380CC4-5D6E-409C-BE32-E72D297353CC}">
                <c16:uniqueId val="{00000013-46D8-4076-970F-320DFAC78E84}"/>
              </c:ext>
            </c:extLst>
          </c:dPt>
          <c:cat>
            <c:strRef>
              <c:f>Sheet1!$A$2:$A$11</c:f>
              <c:strCache>
                <c:ptCount val="10"/>
                <c:pt idx="0">
                  <c:v>Unknown</c:v>
                </c:pt>
                <c:pt idx="1">
                  <c:v>EGFR G724S</c:v>
                </c:pt>
                <c:pt idx="2">
                  <c:v>EGFR amp</c:v>
                </c:pt>
                <c:pt idx="3">
                  <c:v>KRAS mnt</c:v>
                </c:pt>
                <c:pt idx="4">
                  <c:v>MET amp</c:v>
                </c:pt>
                <c:pt idx="5">
                  <c:v>BRAF fusion</c:v>
                </c:pt>
                <c:pt idx="6">
                  <c:v>RET fusion</c:v>
                </c:pt>
                <c:pt idx="7">
                  <c:v>Small cell</c:v>
                </c:pt>
                <c:pt idx="8">
                  <c:v>Squamous</c:v>
                </c:pt>
                <c:pt idx="9">
                  <c:v>Plemorphic</c:v>
                </c:pt>
              </c:strCache>
            </c:strRef>
          </c:cat>
          <c:val>
            <c:numRef>
              <c:f>Sheet1!$B$2:$B$11</c:f>
              <c:numCache>
                <c:formatCode>0%</c:formatCode>
                <c:ptCount val="10"/>
                <c:pt idx="0">
                  <c:v>0.59</c:v>
                </c:pt>
                <c:pt idx="1">
                  <c:v>0.03</c:v>
                </c:pt>
                <c:pt idx="2">
                  <c:v>0.04</c:v>
                </c:pt>
                <c:pt idx="3">
                  <c:v>0.04</c:v>
                </c:pt>
                <c:pt idx="4">
                  <c:v>7.0000000000000007E-2</c:v>
                </c:pt>
                <c:pt idx="5">
                  <c:v>0.04</c:v>
                </c:pt>
                <c:pt idx="6">
                  <c:v>0.04</c:v>
                </c:pt>
                <c:pt idx="7">
                  <c:v>0.04</c:v>
                </c:pt>
                <c:pt idx="8">
                  <c:v>7.0000000000000007E-2</c:v>
                </c:pt>
                <c:pt idx="9">
                  <c:v>0.04</c:v>
                </c:pt>
              </c:numCache>
            </c:numRef>
          </c:val>
          <c:extLst>
            <c:ext xmlns:c16="http://schemas.microsoft.com/office/drawing/2014/chart" uri="{C3380CC4-5D6E-409C-BE32-E72D297353CC}">
              <c16:uniqueId val="{00000014-46D8-4076-970F-320DFAC78E84}"/>
            </c:ext>
          </c:extLst>
        </c:ser>
        <c:ser>
          <c:idx val="1"/>
          <c:order val="1"/>
          <c:tx>
            <c:strRef>
              <c:f>Sheet1!$C$1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16-46D8-4076-970F-320DFAC78E8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18-46D8-4076-970F-320DFAC78E8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1A-46D8-4076-970F-320DFAC78E8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1C-46D8-4076-970F-320DFAC78E84}"/>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1E-46D8-4076-970F-320DFAC78E84}"/>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20-46D8-4076-970F-320DFAC78E84}"/>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22-46D8-4076-970F-320DFAC78E84}"/>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24-46D8-4076-970F-320DFAC78E84}"/>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26-46D8-4076-970F-320DFAC78E84}"/>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28-46D8-4076-970F-320DFAC78E84}"/>
              </c:ext>
            </c:extLst>
          </c:dPt>
          <c:cat>
            <c:strRef>
              <c:f>Sheet1!$A$2:$A$11</c:f>
              <c:strCache>
                <c:ptCount val="10"/>
                <c:pt idx="0">
                  <c:v>Unknown</c:v>
                </c:pt>
                <c:pt idx="1">
                  <c:v>EGFR G724S</c:v>
                </c:pt>
                <c:pt idx="2">
                  <c:v>EGFR amp</c:v>
                </c:pt>
                <c:pt idx="3">
                  <c:v>KRAS mnt</c:v>
                </c:pt>
                <c:pt idx="4">
                  <c:v>MET amp</c:v>
                </c:pt>
                <c:pt idx="5">
                  <c:v>BRAF fusion</c:v>
                </c:pt>
                <c:pt idx="6">
                  <c:v>RET fusion</c:v>
                </c:pt>
                <c:pt idx="7">
                  <c:v>Small cell</c:v>
                </c:pt>
                <c:pt idx="8">
                  <c:v>Squamous</c:v>
                </c:pt>
                <c:pt idx="9">
                  <c:v>Plemorphic</c:v>
                </c:pt>
              </c:strCache>
            </c:strRef>
          </c:cat>
          <c:val>
            <c:numRef>
              <c:f>Sheet1!$C$2:$C$11</c:f>
              <c:numCache>
                <c:formatCode>General</c:formatCode>
                <c:ptCount val="10"/>
              </c:numCache>
            </c:numRef>
          </c:val>
          <c:extLst>
            <c:ext xmlns:c16="http://schemas.microsoft.com/office/drawing/2014/chart" uri="{C3380CC4-5D6E-409C-BE32-E72D297353CC}">
              <c16:uniqueId val="{00000029-46D8-4076-970F-320DFAC78E84}"/>
            </c:ext>
          </c:extLst>
        </c:ser>
        <c:dLbls>
          <c:showLegendKey val="0"/>
          <c:showVal val="0"/>
          <c:showCatName val="0"/>
          <c:showSerName val="0"/>
          <c:showPercent val="0"/>
          <c:showBubbleSize val="0"/>
          <c:showLeaderLines val="1"/>
        </c:dLbls>
        <c:firstSliceAng val="166"/>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878627968337954E-2"/>
          <c:y val="1.4847809948032725E-2"/>
          <c:w val="0.83113456464379964"/>
          <c:h val="0.95248700816629539"/>
        </c:manualLayout>
      </c:layout>
      <c:scatterChart>
        <c:scatterStyle val="lineMarker"/>
        <c:varyColors val="0"/>
        <c:ser>
          <c:idx val="0"/>
          <c:order val="0"/>
          <c:tx>
            <c:strRef>
              <c:f>Sheet1!$B$1</c:f>
              <c:strCache>
                <c:ptCount val="1"/>
                <c:pt idx="0">
                  <c:v>Y-Values</c:v>
                </c:pt>
              </c:strCache>
            </c:strRef>
          </c:tx>
          <c:spPr>
            <a:ln w="28575">
              <a:noFill/>
            </a:ln>
          </c:spPr>
          <c:marker>
            <c:spPr>
              <a:solidFill>
                <a:srgbClr val="00B0F0"/>
              </a:solidFill>
              <a:ln>
                <a:noFill/>
              </a:ln>
            </c:spPr>
          </c:marker>
          <c:errBars>
            <c:errDir val="x"/>
            <c:errBarType val="both"/>
            <c:errValType val="cust"/>
            <c:noEndCap val="0"/>
            <c:plus>
              <c:numRef>
                <c:f>Sheet1!$D$2:$D$24</c:f>
                <c:numCache>
                  <c:formatCode>General</c:formatCode>
                  <c:ptCount val="23"/>
                  <c:pt idx="0">
                    <c:v>0.25</c:v>
                  </c:pt>
                  <c:pt idx="1">
                    <c:v>2.11</c:v>
                  </c:pt>
                  <c:pt idx="2">
                    <c:v>0</c:v>
                  </c:pt>
                  <c:pt idx="3">
                    <c:v>0.30000000000000032</c:v>
                  </c:pt>
                  <c:pt idx="4">
                    <c:v>1.83</c:v>
                  </c:pt>
                  <c:pt idx="5">
                    <c:v>0</c:v>
                  </c:pt>
                  <c:pt idx="6">
                    <c:v>0.36000000000000032</c:v>
                  </c:pt>
                  <c:pt idx="7">
                    <c:v>2.2999999999999998</c:v>
                  </c:pt>
                  <c:pt idx="8">
                    <c:v>0</c:v>
                  </c:pt>
                  <c:pt idx="9">
                    <c:v>0.51000000000000012</c:v>
                  </c:pt>
                  <c:pt idx="10">
                    <c:v>1.3800000000000001</c:v>
                  </c:pt>
                  <c:pt idx="11">
                    <c:v>0</c:v>
                  </c:pt>
                  <c:pt idx="12">
                    <c:v>0</c:v>
                  </c:pt>
                  <c:pt idx="13">
                    <c:v>0</c:v>
                  </c:pt>
                  <c:pt idx="14">
                    <c:v>0</c:v>
                  </c:pt>
                  <c:pt idx="15">
                    <c:v>0.60000000000000064</c:v>
                  </c:pt>
                  <c:pt idx="16">
                    <c:v>1.76</c:v>
                  </c:pt>
                  <c:pt idx="17">
                    <c:v>0</c:v>
                  </c:pt>
                  <c:pt idx="18">
                    <c:v>0</c:v>
                  </c:pt>
                  <c:pt idx="19">
                    <c:v>0</c:v>
                  </c:pt>
                  <c:pt idx="20">
                    <c:v>0</c:v>
                  </c:pt>
                  <c:pt idx="21">
                    <c:v>0</c:v>
                  </c:pt>
                  <c:pt idx="22">
                    <c:v>0</c:v>
                  </c:pt>
                </c:numCache>
              </c:numRef>
            </c:plus>
            <c:minus>
              <c:numRef>
                <c:f>Sheet1!$C$2:$C$24</c:f>
                <c:numCache>
                  <c:formatCode>General</c:formatCode>
                  <c:ptCount val="23"/>
                  <c:pt idx="0">
                    <c:v>0.18000000000000024</c:v>
                  </c:pt>
                  <c:pt idx="1">
                    <c:v>-0.8</c:v>
                  </c:pt>
                  <c:pt idx="2">
                    <c:v>0</c:v>
                  </c:pt>
                  <c:pt idx="3">
                    <c:v>0.2</c:v>
                  </c:pt>
                  <c:pt idx="4">
                    <c:v>-0.81</c:v>
                  </c:pt>
                  <c:pt idx="5">
                    <c:v>0</c:v>
                  </c:pt>
                  <c:pt idx="6">
                    <c:v>0.25</c:v>
                  </c:pt>
                  <c:pt idx="7">
                    <c:v>-0.9</c:v>
                  </c:pt>
                  <c:pt idx="8">
                    <c:v>0</c:v>
                  </c:pt>
                  <c:pt idx="9">
                    <c:v>0.31000000000000039</c:v>
                  </c:pt>
                  <c:pt idx="10">
                    <c:v>-0.49000000000000032</c:v>
                  </c:pt>
                  <c:pt idx="11">
                    <c:v>0</c:v>
                  </c:pt>
                  <c:pt idx="12">
                    <c:v>0</c:v>
                  </c:pt>
                  <c:pt idx="13">
                    <c:v>0</c:v>
                  </c:pt>
                  <c:pt idx="14">
                    <c:v>0</c:v>
                  </c:pt>
                  <c:pt idx="15">
                    <c:v>0.37000000000000038</c:v>
                  </c:pt>
                  <c:pt idx="16">
                    <c:v>-0.56000000000000005</c:v>
                  </c:pt>
                  <c:pt idx="17">
                    <c:v>0</c:v>
                  </c:pt>
                  <c:pt idx="18">
                    <c:v>0</c:v>
                  </c:pt>
                  <c:pt idx="19">
                    <c:v>0</c:v>
                  </c:pt>
                  <c:pt idx="20">
                    <c:v>0</c:v>
                  </c:pt>
                  <c:pt idx="21">
                    <c:v>0</c:v>
                  </c:pt>
                  <c:pt idx="22">
                    <c:v>0</c:v>
                  </c:pt>
                </c:numCache>
              </c:numRef>
            </c:minus>
            <c:spPr>
              <a:noFill/>
              <a:ln w="9525" cap="flat" cmpd="sng" algn="ctr">
                <a:solidFill>
                  <a:schemeClr val="accent1">
                    <a:shade val="95000"/>
                    <a:satMod val="105000"/>
                  </a:schemeClr>
                </a:solidFill>
                <a:prstDash val="solid"/>
              </a:ln>
              <a:effectLst/>
            </c:spPr>
          </c:errBars>
          <c:xVal>
            <c:numRef>
              <c:f>Sheet1!$A$2:$A$25</c:f>
              <c:numCache>
                <c:formatCode>General</c:formatCode>
                <c:ptCount val="24"/>
                <c:pt idx="0">
                  <c:v>0.54</c:v>
                </c:pt>
                <c:pt idx="3">
                  <c:v>0.6400000000000009</c:v>
                </c:pt>
                <c:pt idx="6">
                  <c:v>0.79</c:v>
                </c:pt>
                <c:pt idx="9">
                  <c:v>0.83000000000000063</c:v>
                </c:pt>
                <c:pt idx="15">
                  <c:v>0.94000000000000061</c:v>
                </c:pt>
              </c:numCache>
            </c:numRef>
          </c:xVal>
          <c:yVal>
            <c:numRef>
              <c:f>Sheet1!$B$2:$B$25</c:f>
              <c:numCache>
                <c:formatCode>General</c:formatCode>
                <c:ptCount val="24"/>
                <c:pt idx="0">
                  <c:v>23</c:v>
                </c:pt>
                <c:pt idx="1">
                  <c:v>22</c:v>
                </c:pt>
                <c:pt idx="2">
                  <c:v>21</c:v>
                </c:pt>
                <c:pt idx="3">
                  <c:v>20</c:v>
                </c:pt>
                <c:pt idx="4">
                  <c:v>19</c:v>
                </c:pt>
                <c:pt idx="5">
                  <c:v>18</c:v>
                </c:pt>
                <c:pt idx="6">
                  <c:v>17</c:v>
                </c:pt>
                <c:pt idx="7">
                  <c:v>16</c:v>
                </c:pt>
                <c:pt idx="8">
                  <c:v>15</c:v>
                </c:pt>
                <c:pt idx="9">
                  <c:v>14</c:v>
                </c:pt>
                <c:pt idx="10">
                  <c:v>13</c:v>
                </c:pt>
                <c:pt idx="11">
                  <c:v>12</c:v>
                </c:pt>
                <c:pt idx="12">
                  <c:v>11</c:v>
                </c:pt>
                <c:pt idx="13">
                  <c:v>10</c:v>
                </c:pt>
                <c:pt idx="14">
                  <c:v>9</c:v>
                </c:pt>
                <c:pt idx="15">
                  <c:v>8</c:v>
                </c:pt>
                <c:pt idx="16">
                  <c:v>7</c:v>
                </c:pt>
                <c:pt idx="17">
                  <c:v>6</c:v>
                </c:pt>
                <c:pt idx="18">
                  <c:v>5</c:v>
                </c:pt>
                <c:pt idx="19">
                  <c:v>4</c:v>
                </c:pt>
                <c:pt idx="20">
                  <c:v>3</c:v>
                </c:pt>
                <c:pt idx="21">
                  <c:v>2</c:v>
                </c:pt>
                <c:pt idx="22">
                  <c:v>1</c:v>
                </c:pt>
                <c:pt idx="23">
                  <c:v>0</c:v>
                </c:pt>
              </c:numCache>
            </c:numRef>
          </c:yVal>
          <c:smooth val="0"/>
          <c:extLst>
            <c:ext xmlns:c16="http://schemas.microsoft.com/office/drawing/2014/chart" uri="{C3380CC4-5D6E-409C-BE32-E72D297353CC}">
              <c16:uniqueId val="{00000000-C854-4945-8BC8-9D531F9B64C2}"/>
            </c:ext>
          </c:extLst>
        </c:ser>
        <c:dLbls>
          <c:showLegendKey val="0"/>
          <c:showVal val="0"/>
          <c:showCatName val="0"/>
          <c:showSerName val="0"/>
          <c:showPercent val="0"/>
          <c:showBubbleSize val="0"/>
        </c:dLbls>
        <c:axId val="238543616"/>
        <c:axId val="238545152"/>
      </c:scatterChart>
      <c:valAx>
        <c:axId val="238543616"/>
        <c:scaling>
          <c:orientation val="minMax"/>
          <c:max val="4"/>
        </c:scaling>
        <c:delete val="0"/>
        <c:axPos val="b"/>
        <c:numFmt formatCode="General" sourceLinked="1"/>
        <c:majorTickMark val="out"/>
        <c:minorTickMark val="none"/>
        <c:tickLblPos val="none"/>
        <c:spPr>
          <a:ln>
            <a:noFill/>
          </a:ln>
        </c:spPr>
        <c:crossAx val="238545152"/>
        <c:crosses val="autoZero"/>
        <c:crossBetween val="midCat"/>
        <c:majorUnit val="2"/>
      </c:valAx>
      <c:valAx>
        <c:axId val="238545152"/>
        <c:scaling>
          <c:orientation val="minMax"/>
        </c:scaling>
        <c:delete val="0"/>
        <c:axPos val="l"/>
        <c:numFmt formatCode="General" sourceLinked="1"/>
        <c:majorTickMark val="out"/>
        <c:minorTickMark val="none"/>
        <c:tickLblPos val="none"/>
        <c:spPr>
          <a:ln>
            <a:noFill/>
          </a:ln>
        </c:spPr>
        <c:crossAx val="238543616"/>
        <c:crosses val="autoZero"/>
        <c:crossBetween val="midCat"/>
      </c:valAx>
    </c:plotArea>
    <c:plotVisOnly val="1"/>
    <c:dispBlanksAs val="gap"/>
    <c:showDLblsOverMax val="0"/>
  </c:chart>
  <c:spPr>
    <a:noFill/>
    <a:ln>
      <a:noFill/>
    </a:ln>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878627968337954E-2"/>
          <c:y val="1.4847809948032725E-2"/>
          <c:w val="0.83113456464379964"/>
          <c:h val="0.95248700816629539"/>
        </c:manualLayout>
      </c:layout>
      <c:scatterChart>
        <c:scatterStyle val="lineMarker"/>
        <c:varyColors val="0"/>
        <c:ser>
          <c:idx val="0"/>
          <c:order val="0"/>
          <c:tx>
            <c:strRef>
              <c:f>Sheet1!$B$1</c:f>
              <c:strCache>
                <c:ptCount val="1"/>
                <c:pt idx="0">
                  <c:v>Y-Values</c:v>
                </c:pt>
              </c:strCache>
            </c:strRef>
          </c:tx>
          <c:spPr>
            <a:ln w="28575">
              <a:noFill/>
            </a:ln>
          </c:spPr>
          <c:marker>
            <c:spPr>
              <a:solidFill>
                <a:schemeClr val="tx1"/>
              </a:solidFill>
              <a:ln>
                <a:noFill/>
              </a:ln>
            </c:spPr>
          </c:marker>
          <c:errBars>
            <c:errDir val="x"/>
            <c:errBarType val="both"/>
            <c:errValType val="cust"/>
            <c:noEndCap val="0"/>
            <c:plus>
              <c:numRef>
                <c:f>Sheet1!$D$2:$D$24</c:f>
                <c:numCache>
                  <c:formatCode>General</c:formatCode>
                  <c:ptCount val="23"/>
                  <c:pt idx="0">
                    <c:v>0.79</c:v>
                  </c:pt>
                  <c:pt idx="1">
                    <c:v>0.80999999999999983</c:v>
                  </c:pt>
                  <c:pt idx="2">
                    <c:v>0</c:v>
                  </c:pt>
                  <c:pt idx="3">
                    <c:v>0.94000000000000061</c:v>
                  </c:pt>
                  <c:pt idx="4">
                    <c:v>0.61000000000000065</c:v>
                  </c:pt>
                  <c:pt idx="5">
                    <c:v>0</c:v>
                  </c:pt>
                  <c:pt idx="6">
                    <c:v>1.1499999999999984</c:v>
                  </c:pt>
                  <c:pt idx="7">
                    <c:v>0.86000000000000065</c:v>
                  </c:pt>
                  <c:pt idx="8">
                    <c:v>0</c:v>
                  </c:pt>
                  <c:pt idx="9">
                    <c:v>1.34</c:v>
                  </c:pt>
                  <c:pt idx="10">
                    <c:v>0.55999999999999994</c:v>
                  </c:pt>
                  <c:pt idx="11">
                    <c:v>0</c:v>
                  </c:pt>
                  <c:pt idx="12">
                    <c:v>0</c:v>
                  </c:pt>
                  <c:pt idx="13">
                    <c:v>0</c:v>
                  </c:pt>
                  <c:pt idx="14">
                    <c:v>0</c:v>
                  </c:pt>
                  <c:pt idx="15">
                    <c:v>1.54</c:v>
                  </c:pt>
                  <c:pt idx="16">
                    <c:v>0.77000000000000091</c:v>
                  </c:pt>
                  <c:pt idx="17">
                    <c:v>0</c:v>
                  </c:pt>
                  <c:pt idx="18">
                    <c:v>0</c:v>
                  </c:pt>
                  <c:pt idx="19">
                    <c:v>0</c:v>
                  </c:pt>
                  <c:pt idx="20">
                    <c:v>0</c:v>
                  </c:pt>
                  <c:pt idx="21">
                    <c:v>0</c:v>
                  </c:pt>
                  <c:pt idx="22">
                    <c:v>0</c:v>
                  </c:pt>
                </c:numCache>
              </c:numRef>
            </c:plus>
            <c:minus>
              <c:numRef>
                <c:f>Sheet1!$C$2:$C$24</c:f>
                <c:numCache>
                  <c:formatCode>General</c:formatCode>
                  <c:ptCount val="23"/>
                  <c:pt idx="0">
                    <c:v>-0.36000000000000032</c:v>
                  </c:pt>
                  <c:pt idx="1">
                    <c:v>0.5</c:v>
                  </c:pt>
                  <c:pt idx="2">
                    <c:v>0</c:v>
                  </c:pt>
                  <c:pt idx="3">
                    <c:v>-0.44</c:v>
                  </c:pt>
                  <c:pt idx="4">
                    <c:v>0.41000000000000031</c:v>
                  </c:pt>
                  <c:pt idx="5">
                    <c:v>0</c:v>
                  </c:pt>
                  <c:pt idx="6">
                    <c:v>-0.54</c:v>
                  </c:pt>
                  <c:pt idx="7">
                    <c:v>0.53999999999999992</c:v>
                  </c:pt>
                  <c:pt idx="8">
                    <c:v>0</c:v>
                  </c:pt>
                  <c:pt idx="9">
                    <c:v>-0.52</c:v>
                  </c:pt>
                  <c:pt idx="10">
                    <c:v>0.33000000000000052</c:v>
                  </c:pt>
                  <c:pt idx="11">
                    <c:v>0</c:v>
                  </c:pt>
                  <c:pt idx="12">
                    <c:v>0</c:v>
                  </c:pt>
                  <c:pt idx="13">
                    <c:v>0</c:v>
                  </c:pt>
                  <c:pt idx="14">
                    <c:v>0</c:v>
                  </c:pt>
                  <c:pt idx="15">
                    <c:v>-0.56999999999999995</c:v>
                  </c:pt>
                  <c:pt idx="16">
                    <c:v>0.43000000000000038</c:v>
                  </c:pt>
                  <c:pt idx="17">
                    <c:v>0</c:v>
                  </c:pt>
                  <c:pt idx="18">
                    <c:v>0</c:v>
                  </c:pt>
                  <c:pt idx="19">
                    <c:v>0</c:v>
                  </c:pt>
                  <c:pt idx="20">
                    <c:v>0</c:v>
                  </c:pt>
                  <c:pt idx="21">
                    <c:v>0</c:v>
                  </c:pt>
                  <c:pt idx="22">
                    <c:v>0</c:v>
                  </c:pt>
                </c:numCache>
              </c:numRef>
            </c:minus>
            <c:spPr>
              <a:noFill/>
              <a:ln w="9525" cap="flat" cmpd="sng" algn="ctr">
                <a:solidFill>
                  <a:schemeClr val="tx1"/>
                </a:solidFill>
                <a:prstDash val="solid"/>
              </a:ln>
              <a:effectLst/>
            </c:spPr>
          </c:errBars>
          <c:xVal>
            <c:numRef>
              <c:f>Sheet1!$A$2:$A$25</c:f>
              <c:numCache>
                <c:formatCode>General</c:formatCode>
                <c:ptCount val="24"/>
                <c:pt idx="1">
                  <c:v>1.3</c:v>
                </c:pt>
                <c:pt idx="4">
                  <c:v>1.22</c:v>
                </c:pt>
                <c:pt idx="7">
                  <c:v>1.44</c:v>
                </c:pt>
                <c:pt idx="10">
                  <c:v>0.82000000000000062</c:v>
                </c:pt>
                <c:pt idx="16">
                  <c:v>0.99</c:v>
                </c:pt>
              </c:numCache>
            </c:numRef>
          </c:xVal>
          <c:yVal>
            <c:numRef>
              <c:f>Sheet1!$B$2:$B$25</c:f>
              <c:numCache>
                <c:formatCode>General</c:formatCode>
                <c:ptCount val="24"/>
                <c:pt idx="0">
                  <c:v>23</c:v>
                </c:pt>
                <c:pt idx="1">
                  <c:v>22</c:v>
                </c:pt>
                <c:pt idx="2">
                  <c:v>21</c:v>
                </c:pt>
                <c:pt idx="3">
                  <c:v>20</c:v>
                </c:pt>
                <c:pt idx="4">
                  <c:v>19</c:v>
                </c:pt>
                <c:pt idx="5">
                  <c:v>18</c:v>
                </c:pt>
                <c:pt idx="6">
                  <c:v>17</c:v>
                </c:pt>
                <c:pt idx="7">
                  <c:v>16</c:v>
                </c:pt>
                <c:pt idx="8">
                  <c:v>15</c:v>
                </c:pt>
                <c:pt idx="9">
                  <c:v>14</c:v>
                </c:pt>
                <c:pt idx="10">
                  <c:v>13</c:v>
                </c:pt>
                <c:pt idx="11">
                  <c:v>12</c:v>
                </c:pt>
                <c:pt idx="12">
                  <c:v>11</c:v>
                </c:pt>
                <c:pt idx="13">
                  <c:v>10</c:v>
                </c:pt>
                <c:pt idx="14">
                  <c:v>9</c:v>
                </c:pt>
                <c:pt idx="15">
                  <c:v>8</c:v>
                </c:pt>
                <c:pt idx="16">
                  <c:v>7</c:v>
                </c:pt>
                <c:pt idx="17">
                  <c:v>6</c:v>
                </c:pt>
                <c:pt idx="18">
                  <c:v>5</c:v>
                </c:pt>
                <c:pt idx="19">
                  <c:v>4</c:v>
                </c:pt>
                <c:pt idx="20">
                  <c:v>3</c:v>
                </c:pt>
                <c:pt idx="21">
                  <c:v>2</c:v>
                </c:pt>
                <c:pt idx="22">
                  <c:v>1</c:v>
                </c:pt>
                <c:pt idx="23">
                  <c:v>0</c:v>
                </c:pt>
              </c:numCache>
            </c:numRef>
          </c:yVal>
          <c:smooth val="0"/>
          <c:extLst>
            <c:ext xmlns:c16="http://schemas.microsoft.com/office/drawing/2014/chart" uri="{C3380CC4-5D6E-409C-BE32-E72D297353CC}">
              <c16:uniqueId val="{00000000-B4C6-4B2B-9C24-BDE427A9D47E}"/>
            </c:ext>
          </c:extLst>
        </c:ser>
        <c:dLbls>
          <c:showLegendKey val="0"/>
          <c:showVal val="0"/>
          <c:showCatName val="0"/>
          <c:showSerName val="0"/>
          <c:showPercent val="0"/>
          <c:showBubbleSize val="0"/>
        </c:dLbls>
        <c:axId val="238499712"/>
        <c:axId val="238501248"/>
      </c:scatterChart>
      <c:valAx>
        <c:axId val="238499712"/>
        <c:scaling>
          <c:orientation val="minMax"/>
        </c:scaling>
        <c:delete val="0"/>
        <c:axPos val="b"/>
        <c:numFmt formatCode="General" sourceLinked="1"/>
        <c:majorTickMark val="out"/>
        <c:minorTickMark val="none"/>
        <c:tickLblPos val="none"/>
        <c:spPr>
          <a:ln>
            <a:noFill/>
          </a:ln>
        </c:spPr>
        <c:crossAx val="238501248"/>
        <c:crosses val="autoZero"/>
        <c:crossBetween val="midCat"/>
        <c:majorUnit val="2"/>
      </c:valAx>
      <c:valAx>
        <c:axId val="238501248"/>
        <c:scaling>
          <c:orientation val="minMax"/>
        </c:scaling>
        <c:delete val="0"/>
        <c:axPos val="l"/>
        <c:numFmt formatCode="General" sourceLinked="1"/>
        <c:majorTickMark val="out"/>
        <c:minorTickMark val="none"/>
        <c:tickLblPos val="none"/>
        <c:spPr>
          <a:ln>
            <a:noFill/>
          </a:ln>
        </c:spPr>
        <c:crossAx val="238499712"/>
        <c:crosses val="autoZero"/>
        <c:crossBetween val="midCat"/>
      </c:valAx>
      <c:spPr>
        <a:noFill/>
      </c:spPr>
    </c:plotArea>
    <c:plotVisOnly val="1"/>
    <c:dispBlanksAs val="gap"/>
    <c:showDLblsOverMax val="0"/>
  </c:chart>
  <c:spPr>
    <a:noFill/>
    <a:ln>
      <a:noFill/>
    </a:ln>
  </c:spPr>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878627968337968E-2"/>
          <c:y val="1.4847809948032732E-2"/>
          <c:w val="0.83113456464379964"/>
          <c:h val="0.95248700816629539"/>
        </c:manualLayout>
      </c:layout>
      <c:scatterChart>
        <c:scatterStyle val="lineMarker"/>
        <c:varyColors val="0"/>
        <c:ser>
          <c:idx val="0"/>
          <c:order val="0"/>
          <c:tx>
            <c:strRef>
              <c:f>Sheet1!$B$1</c:f>
              <c:strCache>
                <c:ptCount val="1"/>
                <c:pt idx="0">
                  <c:v>Y-Values</c:v>
                </c:pt>
              </c:strCache>
            </c:strRef>
          </c:tx>
          <c:spPr>
            <a:ln w="28575">
              <a:noFill/>
            </a:ln>
          </c:spPr>
          <c:marker>
            <c:spPr>
              <a:solidFill>
                <a:srgbClr val="00B0F0"/>
              </a:solidFill>
              <a:ln>
                <a:noFill/>
              </a:ln>
            </c:spPr>
          </c:marker>
          <c:errBars>
            <c:errDir val="x"/>
            <c:errBarType val="both"/>
            <c:errValType val="cust"/>
            <c:noEndCap val="0"/>
            <c:plus>
              <c:numRef>
                <c:f>Sheet1!$D$2:$D$24</c:f>
                <c:numCache>
                  <c:formatCode>General</c:formatCode>
                  <c:ptCount val="23"/>
                  <c:pt idx="0">
                    <c:v>0.16000000000000017</c:v>
                  </c:pt>
                  <c:pt idx="1">
                    <c:v>1.1700000000000015</c:v>
                  </c:pt>
                  <c:pt idx="2">
                    <c:v>0</c:v>
                  </c:pt>
                  <c:pt idx="3">
                    <c:v>0.13</c:v>
                  </c:pt>
                  <c:pt idx="4">
                    <c:v>0.52</c:v>
                  </c:pt>
                  <c:pt idx="5">
                    <c:v>0</c:v>
                  </c:pt>
                  <c:pt idx="6">
                    <c:v>0.18000000000000024</c:v>
                  </c:pt>
                  <c:pt idx="7">
                    <c:v>0.87000000000000077</c:v>
                  </c:pt>
                  <c:pt idx="8">
                    <c:v>0</c:v>
                  </c:pt>
                  <c:pt idx="9">
                    <c:v>0.17000000000000004</c:v>
                  </c:pt>
                  <c:pt idx="10">
                    <c:v>0.5</c:v>
                  </c:pt>
                  <c:pt idx="11">
                    <c:v>0</c:v>
                  </c:pt>
                  <c:pt idx="12">
                    <c:v>0.32000000000000045</c:v>
                  </c:pt>
                  <c:pt idx="13">
                    <c:v>0.9</c:v>
                  </c:pt>
                  <c:pt idx="14">
                    <c:v>0</c:v>
                  </c:pt>
                  <c:pt idx="15">
                    <c:v>0.2</c:v>
                  </c:pt>
                  <c:pt idx="16">
                    <c:v>1.02</c:v>
                  </c:pt>
                  <c:pt idx="17">
                    <c:v>0</c:v>
                  </c:pt>
                  <c:pt idx="18">
                    <c:v>0.12000000000000002</c:v>
                  </c:pt>
                  <c:pt idx="19">
                    <c:v>0.49000000000000032</c:v>
                  </c:pt>
                  <c:pt idx="20">
                    <c:v>0</c:v>
                  </c:pt>
                  <c:pt idx="21">
                    <c:v>0.13</c:v>
                  </c:pt>
                  <c:pt idx="22">
                    <c:v>0.9</c:v>
                  </c:pt>
                </c:numCache>
              </c:numRef>
            </c:plus>
            <c:minus>
              <c:numRef>
                <c:f>Sheet1!$C$2:$C$24</c:f>
                <c:numCache>
                  <c:formatCode>General</c:formatCode>
                  <c:ptCount val="23"/>
                  <c:pt idx="0">
                    <c:v>0.10000000000000003</c:v>
                  </c:pt>
                  <c:pt idx="1">
                    <c:v>-0.46</c:v>
                  </c:pt>
                  <c:pt idx="2">
                    <c:v>0</c:v>
                  </c:pt>
                  <c:pt idx="3">
                    <c:v>7.0000000000000034E-2</c:v>
                  </c:pt>
                  <c:pt idx="4">
                    <c:v>-0.19000000000000014</c:v>
                  </c:pt>
                  <c:pt idx="5">
                    <c:v>0</c:v>
                  </c:pt>
                  <c:pt idx="6">
                    <c:v>0.12000000000000002</c:v>
                  </c:pt>
                  <c:pt idx="7">
                    <c:v>-0.35000000000000031</c:v>
                  </c:pt>
                  <c:pt idx="8">
                    <c:v>0</c:v>
                  </c:pt>
                  <c:pt idx="9">
                    <c:v>0.12000000000000002</c:v>
                  </c:pt>
                  <c:pt idx="10">
                    <c:v>-0.2</c:v>
                  </c:pt>
                  <c:pt idx="11">
                    <c:v>0</c:v>
                  </c:pt>
                  <c:pt idx="12">
                    <c:v>0.18000000000000019</c:v>
                  </c:pt>
                  <c:pt idx="13">
                    <c:v>-0.29000000000000031</c:v>
                  </c:pt>
                  <c:pt idx="14">
                    <c:v>0</c:v>
                  </c:pt>
                  <c:pt idx="15">
                    <c:v>0.12000000000000002</c:v>
                  </c:pt>
                  <c:pt idx="16">
                    <c:v>-0.29000000000000031</c:v>
                  </c:pt>
                  <c:pt idx="17">
                    <c:v>0</c:v>
                  </c:pt>
                  <c:pt idx="18">
                    <c:v>6.0000000000000081E-2</c:v>
                  </c:pt>
                  <c:pt idx="19">
                    <c:v>-0.14000000000000001</c:v>
                  </c:pt>
                  <c:pt idx="20">
                    <c:v>0</c:v>
                  </c:pt>
                  <c:pt idx="21">
                    <c:v>8.0000000000000127E-2</c:v>
                  </c:pt>
                  <c:pt idx="22">
                    <c:v>-0.32000000000000045</c:v>
                  </c:pt>
                </c:numCache>
              </c:numRef>
            </c:minus>
            <c:spPr>
              <a:noFill/>
              <a:ln w="9525" cap="flat" cmpd="sng" algn="ctr">
                <a:solidFill>
                  <a:schemeClr val="accent1">
                    <a:shade val="95000"/>
                    <a:satMod val="105000"/>
                  </a:schemeClr>
                </a:solidFill>
                <a:prstDash val="solid"/>
              </a:ln>
              <a:effectLst/>
            </c:spPr>
          </c:errBars>
          <c:xVal>
            <c:numRef>
              <c:f>Sheet1!$A$2:$A$25</c:f>
              <c:numCache>
                <c:formatCode>General</c:formatCode>
                <c:ptCount val="24"/>
                <c:pt idx="0">
                  <c:v>0.28000000000000008</c:v>
                </c:pt>
                <c:pt idx="3">
                  <c:v>0.2</c:v>
                </c:pt>
                <c:pt idx="6">
                  <c:v>0.38000000000000045</c:v>
                </c:pt>
                <c:pt idx="9">
                  <c:v>0.35000000000000031</c:v>
                </c:pt>
                <c:pt idx="12">
                  <c:v>0.45</c:v>
                </c:pt>
                <c:pt idx="15">
                  <c:v>0.30000000000000032</c:v>
                </c:pt>
                <c:pt idx="18">
                  <c:v>0.13</c:v>
                </c:pt>
                <c:pt idx="21">
                  <c:v>0.2</c:v>
                </c:pt>
              </c:numCache>
            </c:numRef>
          </c:xVal>
          <c:yVal>
            <c:numRef>
              <c:f>Sheet1!$B$2:$B$25</c:f>
              <c:numCache>
                <c:formatCode>General</c:formatCode>
                <c:ptCount val="24"/>
                <c:pt idx="0">
                  <c:v>23</c:v>
                </c:pt>
                <c:pt idx="1">
                  <c:v>22</c:v>
                </c:pt>
                <c:pt idx="2">
                  <c:v>21</c:v>
                </c:pt>
                <c:pt idx="3">
                  <c:v>20</c:v>
                </c:pt>
                <c:pt idx="4">
                  <c:v>19</c:v>
                </c:pt>
                <c:pt idx="5">
                  <c:v>18</c:v>
                </c:pt>
                <c:pt idx="6">
                  <c:v>17</c:v>
                </c:pt>
                <c:pt idx="7">
                  <c:v>16</c:v>
                </c:pt>
                <c:pt idx="8">
                  <c:v>15</c:v>
                </c:pt>
                <c:pt idx="9">
                  <c:v>14</c:v>
                </c:pt>
                <c:pt idx="10">
                  <c:v>13</c:v>
                </c:pt>
                <c:pt idx="11">
                  <c:v>12</c:v>
                </c:pt>
                <c:pt idx="12">
                  <c:v>11</c:v>
                </c:pt>
                <c:pt idx="13">
                  <c:v>10</c:v>
                </c:pt>
                <c:pt idx="14">
                  <c:v>9</c:v>
                </c:pt>
                <c:pt idx="15">
                  <c:v>8</c:v>
                </c:pt>
                <c:pt idx="16">
                  <c:v>7</c:v>
                </c:pt>
                <c:pt idx="17">
                  <c:v>6</c:v>
                </c:pt>
                <c:pt idx="18">
                  <c:v>5</c:v>
                </c:pt>
                <c:pt idx="19">
                  <c:v>4</c:v>
                </c:pt>
                <c:pt idx="20">
                  <c:v>3</c:v>
                </c:pt>
                <c:pt idx="21">
                  <c:v>2</c:v>
                </c:pt>
                <c:pt idx="22">
                  <c:v>1</c:v>
                </c:pt>
                <c:pt idx="23">
                  <c:v>0</c:v>
                </c:pt>
              </c:numCache>
            </c:numRef>
          </c:yVal>
          <c:smooth val="0"/>
          <c:extLst>
            <c:ext xmlns:c16="http://schemas.microsoft.com/office/drawing/2014/chart" uri="{C3380CC4-5D6E-409C-BE32-E72D297353CC}">
              <c16:uniqueId val="{00000000-C176-4513-86AE-9C0AB8667C98}"/>
            </c:ext>
          </c:extLst>
        </c:ser>
        <c:dLbls>
          <c:showLegendKey val="0"/>
          <c:showVal val="0"/>
          <c:showCatName val="0"/>
          <c:showSerName val="0"/>
          <c:showPercent val="0"/>
          <c:showBubbleSize val="0"/>
        </c:dLbls>
        <c:axId val="238734336"/>
        <c:axId val="240374528"/>
      </c:scatterChart>
      <c:valAx>
        <c:axId val="238734336"/>
        <c:scaling>
          <c:orientation val="minMax"/>
          <c:max val="1.5"/>
        </c:scaling>
        <c:delete val="0"/>
        <c:axPos val="b"/>
        <c:numFmt formatCode="General" sourceLinked="1"/>
        <c:majorTickMark val="out"/>
        <c:minorTickMark val="none"/>
        <c:tickLblPos val="none"/>
        <c:spPr>
          <a:ln>
            <a:noFill/>
          </a:ln>
        </c:spPr>
        <c:txPr>
          <a:bodyPr/>
          <a:lstStyle/>
          <a:p>
            <a:pPr>
              <a:defRPr sz="1100">
                <a:solidFill>
                  <a:schemeClr val="bg1"/>
                </a:solidFill>
              </a:defRPr>
            </a:pPr>
            <a:endParaRPr lang="en-US"/>
          </a:p>
        </c:txPr>
        <c:crossAx val="240374528"/>
        <c:crosses val="autoZero"/>
        <c:crossBetween val="midCat"/>
      </c:valAx>
      <c:valAx>
        <c:axId val="240374528"/>
        <c:scaling>
          <c:orientation val="minMax"/>
        </c:scaling>
        <c:delete val="0"/>
        <c:axPos val="l"/>
        <c:numFmt formatCode="General" sourceLinked="1"/>
        <c:majorTickMark val="out"/>
        <c:minorTickMark val="none"/>
        <c:tickLblPos val="none"/>
        <c:spPr>
          <a:ln>
            <a:noFill/>
          </a:ln>
        </c:spPr>
        <c:crossAx val="238734336"/>
        <c:crosses val="autoZero"/>
        <c:crossBetween val="midCat"/>
      </c:valAx>
    </c:plotArea>
    <c:plotVisOnly val="1"/>
    <c:dispBlanksAs val="gap"/>
    <c:showDLblsOverMax val="0"/>
  </c:chart>
  <c:spPr>
    <a:ln>
      <a:noFill/>
    </a:ln>
  </c:spPr>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878627968337801E-2"/>
          <c:y val="1.4847809948032682E-2"/>
          <c:w val="0.83113456464379964"/>
          <c:h val="0.95248700816629539"/>
        </c:manualLayout>
      </c:layout>
      <c:scatterChart>
        <c:scatterStyle val="lineMarker"/>
        <c:varyColors val="0"/>
        <c:dLbls>
          <c:showLegendKey val="0"/>
          <c:showVal val="0"/>
          <c:showCatName val="0"/>
          <c:showSerName val="0"/>
          <c:showPercent val="0"/>
          <c:showBubbleSize val="0"/>
        </c:dLbls>
        <c:axId val="240379392"/>
        <c:axId val="240380928"/>
      </c:scatterChart>
      <c:valAx>
        <c:axId val="240379392"/>
        <c:scaling>
          <c:orientation val="minMax"/>
        </c:scaling>
        <c:delete val="0"/>
        <c:axPos val="b"/>
        <c:numFmt formatCode="General" sourceLinked="1"/>
        <c:majorTickMark val="out"/>
        <c:minorTickMark val="none"/>
        <c:tickLblPos val="none"/>
        <c:spPr>
          <a:ln>
            <a:noFill/>
          </a:ln>
        </c:spPr>
        <c:txPr>
          <a:bodyPr/>
          <a:lstStyle/>
          <a:p>
            <a:pPr>
              <a:defRPr sz="1100">
                <a:solidFill>
                  <a:schemeClr val="bg1"/>
                </a:solidFill>
              </a:defRPr>
            </a:pPr>
            <a:endParaRPr lang="en-US"/>
          </a:p>
        </c:txPr>
        <c:crossAx val="240380928"/>
        <c:crosses val="autoZero"/>
        <c:crossBetween val="midCat"/>
      </c:valAx>
      <c:valAx>
        <c:axId val="240380928"/>
        <c:scaling>
          <c:orientation val="minMax"/>
        </c:scaling>
        <c:delete val="0"/>
        <c:axPos val="l"/>
        <c:numFmt formatCode="General" sourceLinked="1"/>
        <c:majorTickMark val="out"/>
        <c:minorTickMark val="none"/>
        <c:tickLblPos val="none"/>
        <c:spPr>
          <a:ln>
            <a:noFill/>
          </a:ln>
        </c:spPr>
        <c:crossAx val="240379392"/>
        <c:crosses val="autoZero"/>
        <c:crossBetween val="midCat"/>
      </c:valAx>
    </c:plotArea>
    <c:plotVisOnly val="1"/>
    <c:dispBlanksAs val="gap"/>
    <c:showDLblsOverMax val="0"/>
  </c:chart>
  <c:spPr>
    <a:noFill/>
    <a:ln>
      <a:noFill/>
    </a:ln>
  </c:spPr>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770448548812663E-3"/>
          <c:y val="0"/>
          <c:w val="0.83113456464379964"/>
          <c:h val="0.95248700816629539"/>
        </c:manualLayout>
      </c:layout>
      <c:scatterChart>
        <c:scatterStyle val="lineMarker"/>
        <c:varyColors val="0"/>
        <c:ser>
          <c:idx val="0"/>
          <c:order val="0"/>
          <c:tx>
            <c:strRef>
              <c:f>Sheet1!$B$1</c:f>
              <c:strCache>
                <c:ptCount val="1"/>
                <c:pt idx="0">
                  <c:v>Y-Values</c:v>
                </c:pt>
              </c:strCache>
            </c:strRef>
          </c:tx>
          <c:spPr>
            <a:ln w="28575">
              <a:noFill/>
            </a:ln>
          </c:spPr>
          <c:marker>
            <c:spPr>
              <a:solidFill>
                <a:schemeClr val="tx1"/>
              </a:solidFill>
              <a:ln>
                <a:noFill/>
              </a:ln>
            </c:spPr>
          </c:marker>
          <c:errBars>
            <c:errDir val="x"/>
            <c:errBarType val="both"/>
            <c:errValType val="cust"/>
            <c:noEndCap val="0"/>
            <c:plus>
              <c:numRef>
                <c:f>Sheet1!$D$2:$D$24</c:f>
                <c:numCache>
                  <c:formatCode>General</c:formatCode>
                  <c:ptCount val="23"/>
                  <c:pt idx="0">
                    <c:v>0.44</c:v>
                  </c:pt>
                  <c:pt idx="1">
                    <c:v>0.44000000000000006</c:v>
                  </c:pt>
                  <c:pt idx="2">
                    <c:v>0</c:v>
                  </c:pt>
                  <c:pt idx="3">
                    <c:v>0.33000000000000052</c:v>
                  </c:pt>
                  <c:pt idx="4">
                    <c:v>0.2</c:v>
                  </c:pt>
                  <c:pt idx="5">
                    <c:v>0</c:v>
                  </c:pt>
                  <c:pt idx="6">
                    <c:v>0.56000000000000005</c:v>
                  </c:pt>
                  <c:pt idx="7">
                    <c:v>0.32000000000000045</c:v>
                  </c:pt>
                  <c:pt idx="8">
                    <c:v>0</c:v>
                  </c:pt>
                  <c:pt idx="9">
                    <c:v>0.52</c:v>
                  </c:pt>
                  <c:pt idx="10">
                    <c:v>0.18000000000000019</c:v>
                  </c:pt>
                  <c:pt idx="11">
                    <c:v>0</c:v>
                  </c:pt>
                  <c:pt idx="12">
                    <c:v>0.77000000000000091</c:v>
                  </c:pt>
                  <c:pt idx="13">
                    <c:v>0.39000000000000046</c:v>
                  </c:pt>
                  <c:pt idx="14">
                    <c:v>0</c:v>
                  </c:pt>
                  <c:pt idx="15">
                    <c:v>0.5</c:v>
                  </c:pt>
                  <c:pt idx="16">
                    <c:v>0.47000000000000008</c:v>
                  </c:pt>
                  <c:pt idx="17">
                    <c:v>0</c:v>
                  </c:pt>
                  <c:pt idx="18">
                    <c:v>0.25</c:v>
                  </c:pt>
                  <c:pt idx="19">
                    <c:v>0.23</c:v>
                  </c:pt>
                  <c:pt idx="20">
                    <c:v>0</c:v>
                  </c:pt>
                  <c:pt idx="21">
                    <c:v>0.33000000000000052</c:v>
                  </c:pt>
                  <c:pt idx="22">
                    <c:v>0.36000000000000032</c:v>
                  </c:pt>
                </c:numCache>
              </c:numRef>
            </c:plus>
            <c:minus>
              <c:numRef>
                <c:f>Sheet1!$C$2:$C$24</c:f>
                <c:numCache>
                  <c:formatCode>General</c:formatCode>
                  <c:ptCount val="23"/>
                  <c:pt idx="0">
                    <c:v>-0.18000000000000019</c:v>
                  </c:pt>
                  <c:pt idx="1">
                    <c:v>0.27</c:v>
                  </c:pt>
                  <c:pt idx="2">
                    <c:v>0</c:v>
                  </c:pt>
                  <c:pt idx="3">
                    <c:v>-0.13</c:v>
                  </c:pt>
                  <c:pt idx="4">
                    <c:v>0.13</c:v>
                  </c:pt>
                  <c:pt idx="5">
                    <c:v>0</c:v>
                  </c:pt>
                  <c:pt idx="6">
                    <c:v>-0.26</c:v>
                  </c:pt>
                  <c:pt idx="7">
                    <c:v>0.20000000000000009</c:v>
                  </c:pt>
                  <c:pt idx="8">
                    <c:v>0</c:v>
                  </c:pt>
                  <c:pt idx="9">
                    <c:v>-0.23</c:v>
                  </c:pt>
                  <c:pt idx="10">
                    <c:v>0.12000000000000002</c:v>
                  </c:pt>
                  <c:pt idx="11">
                    <c:v>0</c:v>
                  </c:pt>
                  <c:pt idx="12">
                    <c:v>-0.27</c:v>
                  </c:pt>
                  <c:pt idx="13">
                    <c:v>0.22000000000000003</c:v>
                  </c:pt>
                  <c:pt idx="14">
                    <c:v>0</c:v>
                  </c:pt>
                  <c:pt idx="15">
                    <c:v>-0.18000000000000019</c:v>
                  </c:pt>
                  <c:pt idx="16">
                    <c:v>0.26000000000000006</c:v>
                  </c:pt>
                  <c:pt idx="17">
                    <c:v>0</c:v>
                  </c:pt>
                  <c:pt idx="18">
                    <c:v>-7.0000000000000021E-2</c:v>
                  </c:pt>
                  <c:pt idx="19">
                    <c:v>0.12000000000000002</c:v>
                  </c:pt>
                  <c:pt idx="20">
                    <c:v>0</c:v>
                  </c:pt>
                  <c:pt idx="21">
                    <c:v>-0.12000000000000002</c:v>
                  </c:pt>
                  <c:pt idx="22">
                    <c:v>0.22000000000000003</c:v>
                  </c:pt>
                </c:numCache>
              </c:numRef>
            </c:minus>
            <c:spPr>
              <a:noFill/>
              <a:ln w="9525" cap="flat" cmpd="sng" algn="ctr">
                <a:solidFill>
                  <a:schemeClr val="tx1"/>
                </a:solidFill>
                <a:prstDash val="solid"/>
              </a:ln>
              <a:effectLst/>
            </c:spPr>
          </c:errBars>
          <c:xVal>
            <c:numRef>
              <c:f>(Sheet1!$A$2:$A$25,Sheet1!$A$2,Sheet1!$A$5,Sheet1!$A$8,Sheet1!$A$11,Sheet1!$A$14,Sheet1!$A$17,Sheet1!$A$20,Sheet1!$A$23)</c:f>
              <c:numCache>
                <c:formatCode>General</c:formatCode>
                <c:ptCount val="32"/>
                <c:pt idx="1">
                  <c:v>0.73000000000000065</c:v>
                </c:pt>
                <c:pt idx="4">
                  <c:v>0.32000000000000045</c:v>
                </c:pt>
                <c:pt idx="7">
                  <c:v>0.55000000000000004</c:v>
                </c:pt>
                <c:pt idx="10">
                  <c:v>0.32000000000000045</c:v>
                </c:pt>
                <c:pt idx="13">
                  <c:v>0.51</c:v>
                </c:pt>
                <c:pt idx="16">
                  <c:v>0.55000000000000004</c:v>
                </c:pt>
                <c:pt idx="19">
                  <c:v>0.26</c:v>
                </c:pt>
                <c:pt idx="22">
                  <c:v>0.54</c:v>
                </c:pt>
              </c:numCache>
            </c:numRef>
          </c:xVal>
          <c:yVal>
            <c:numRef>
              <c:f>(Sheet1!$B$2:$B$25,Sheet1!$B$2,Sheet1!$B$5,Sheet1!$B$8,Sheet1!$B$11,Sheet1!$B$14,Sheet1!$B$17,Sheet1!$B$20,Sheet1!$B$23)</c:f>
              <c:numCache>
                <c:formatCode>General</c:formatCode>
                <c:ptCount val="32"/>
                <c:pt idx="0">
                  <c:v>23</c:v>
                </c:pt>
                <c:pt idx="1">
                  <c:v>22</c:v>
                </c:pt>
                <c:pt idx="2">
                  <c:v>21</c:v>
                </c:pt>
                <c:pt idx="3">
                  <c:v>20</c:v>
                </c:pt>
                <c:pt idx="4">
                  <c:v>19</c:v>
                </c:pt>
                <c:pt idx="5">
                  <c:v>18</c:v>
                </c:pt>
                <c:pt idx="6">
                  <c:v>17</c:v>
                </c:pt>
                <c:pt idx="7">
                  <c:v>16</c:v>
                </c:pt>
                <c:pt idx="8">
                  <c:v>15</c:v>
                </c:pt>
                <c:pt idx="9">
                  <c:v>14</c:v>
                </c:pt>
                <c:pt idx="10">
                  <c:v>13</c:v>
                </c:pt>
                <c:pt idx="11">
                  <c:v>12</c:v>
                </c:pt>
                <c:pt idx="12">
                  <c:v>11</c:v>
                </c:pt>
                <c:pt idx="13">
                  <c:v>10</c:v>
                </c:pt>
                <c:pt idx="14">
                  <c:v>9</c:v>
                </c:pt>
                <c:pt idx="15">
                  <c:v>8</c:v>
                </c:pt>
                <c:pt idx="16">
                  <c:v>7</c:v>
                </c:pt>
                <c:pt idx="17">
                  <c:v>6</c:v>
                </c:pt>
                <c:pt idx="18">
                  <c:v>5</c:v>
                </c:pt>
                <c:pt idx="19">
                  <c:v>4</c:v>
                </c:pt>
                <c:pt idx="20">
                  <c:v>3</c:v>
                </c:pt>
                <c:pt idx="21">
                  <c:v>2</c:v>
                </c:pt>
                <c:pt idx="22">
                  <c:v>1</c:v>
                </c:pt>
                <c:pt idx="23">
                  <c:v>0</c:v>
                </c:pt>
                <c:pt idx="24">
                  <c:v>23</c:v>
                </c:pt>
                <c:pt idx="25">
                  <c:v>20</c:v>
                </c:pt>
                <c:pt idx="26">
                  <c:v>17</c:v>
                </c:pt>
                <c:pt idx="27">
                  <c:v>14</c:v>
                </c:pt>
                <c:pt idx="28">
                  <c:v>11</c:v>
                </c:pt>
                <c:pt idx="29">
                  <c:v>8</c:v>
                </c:pt>
                <c:pt idx="30">
                  <c:v>5</c:v>
                </c:pt>
                <c:pt idx="31">
                  <c:v>2</c:v>
                </c:pt>
              </c:numCache>
            </c:numRef>
          </c:yVal>
          <c:smooth val="0"/>
          <c:extLst>
            <c:ext xmlns:c16="http://schemas.microsoft.com/office/drawing/2014/chart" uri="{C3380CC4-5D6E-409C-BE32-E72D297353CC}">
              <c16:uniqueId val="{00000000-0C45-4E36-8BBF-F2993138B00F}"/>
            </c:ext>
          </c:extLst>
        </c:ser>
        <c:dLbls>
          <c:showLegendKey val="0"/>
          <c:showVal val="0"/>
          <c:showCatName val="0"/>
          <c:showSerName val="0"/>
          <c:showPercent val="0"/>
          <c:showBubbleSize val="0"/>
        </c:dLbls>
        <c:axId val="240385408"/>
        <c:axId val="240706688"/>
      </c:scatterChart>
      <c:valAx>
        <c:axId val="240385408"/>
        <c:scaling>
          <c:orientation val="minMax"/>
        </c:scaling>
        <c:delete val="0"/>
        <c:axPos val="b"/>
        <c:numFmt formatCode="General" sourceLinked="1"/>
        <c:majorTickMark val="out"/>
        <c:minorTickMark val="none"/>
        <c:tickLblPos val="none"/>
        <c:spPr>
          <a:ln>
            <a:noFill/>
          </a:ln>
        </c:spPr>
        <c:txPr>
          <a:bodyPr/>
          <a:lstStyle/>
          <a:p>
            <a:pPr>
              <a:defRPr sz="1100">
                <a:solidFill>
                  <a:schemeClr val="bg1"/>
                </a:solidFill>
              </a:defRPr>
            </a:pPr>
            <a:endParaRPr lang="en-US"/>
          </a:p>
        </c:txPr>
        <c:crossAx val="240706688"/>
        <c:crosses val="autoZero"/>
        <c:crossBetween val="midCat"/>
      </c:valAx>
      <c:valAx>
        <c:axId val="240706688"/>
        <c:scaling>
          <c:orientation val="minMax"/>
        </c:scaling>
        <c:delete val="0"/>
        <c:axPos val="l"/>
        <c:numFmt formatCode="General" sourceLinked="1"/>
        <c:majorTickMark val="out"/>
        <c:minorTickMark val="none"/>
        <c:tickLblPos val="none"/>
        <c:spPr>
          <a:ln>
            <a:noFill/>
          </a:ln>
        </c:spPr>
        <c:crossAx val="240385408"/>
        <c:crosses val="autoZero"/>
        <c:crossBetween val="midCat"/>
      </c:valAx>
    </c:plotArea>
    <c:plotVisOnly val="1"/>
    <c:dispBlanksAs val="gap"/>
    <c:showDLblsOverMax val="0"/>
  </c:chart>
  <c:spPr>
    <a:ln>
      <a:noFill/>
    </a:ln>
  </c:spPr>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878627968337801E-2"/>
          <c:y val="1.4847809948032682E-2"/>
          <c:w val="0.83113456464379964"/>
          <c:h val="0.95248700816629539"/>
        </c:manualLayout>
      </c:layout>
      <c:scatterChart>
        <c:scatterStyle val="lineMarker"/>
        <c:varyColors val="0"/>
        <c:dLbls>
          <c:showLegendKey val="0"/>
          <c:showVal val="0"/>
          <c:showCatName val="0"/>
          <c:showSerName val="0"/>
          <c:showPercent val="0"/>
          <c:showBubbleSize val="0"/>
        </c:dLbls>
        <c:axId val="240724608"/>
        <c:axId val="241836416"/>
      </c:scatterChart>
      <c:valAx>
        <c:axId val="240724608"/>
        <c:scaling>
          <c:orientation val="minMax"/>
        </c:scaling>
        <c:delete val="0"/>
        <c:axPos val="b"/>
        <c:numFmt formatCode="General" sourceLinked="1"/>
        <c:majorTickMark val="out"/>
        <c:minorTickMark val="none"/>
        <c:tickLblPos val="none"/>
        <c:spPr>
          <a:ln>
            <a:noFill/>
          </a:ln>
        </c:spPr>
        <c:txPr>
          <a:bodyPr/>
          <a:lstStyle/>
          <a:p>
            <a:pPr>
              <a:defRPr sz="1100">
                <a:solidFill>
                  <a:schemeClr val="bg1"/>
                </a:solidFill>
              </a:defRPr>
            </a:pPr>
            <a:endParaRPr lang="en-US"/>
          </a:p>
        </c:txPr>
        <c:crossAx val="241836416"/>
        <c:crosses val="autoZero"/>
        <c:crossBetween val="midCat"/>
      </c:valAx>
      <c:valAx>
        <c:axId val="241836416"/>
        <c:scaling>
          <c:orientation val="minMax"/>
        </c:scaling>
        <c:delete val="0"/>
        <c:axPos val="l"/>
        <c:numFmt formatCode="General" sourceLinked="1"/>
        <c:majorTickMark val="out"/>
        <c:minorTickMark val="none"/>
        <c:tickLblPos val="none"/>
        <c:spPr>
          <a:ln>
            <a:noFill/>
          </a:ln>
        </c:spPr>
        <c:crossAx val="240724608"/>
        <c:crosses val="autoZero"/>
        <c:crossBetween val="midCat"/>
      </c:valAx>
      <c:spPr>
        <a:ln>
          <a:noFill/>
        </a:ln>
      </c:spPr>
    </c:plotArea>
    <c:plotVisOnly val="1"/>
    <c:dispBlanksAs val="gap"/>
    <c:showDLblsOverMax val="0"/>
  </c:chart>
  <c:spPr>
    <a:ln>
      <a:noFill/>
    </a:ln>
  </c:spPr>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Sheet1!$B$5</c:f>
              <c:strCache>
                <c:ptCount val="1"/>
                <c:pt idx="0">
                  <c:v>Afatinib</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Sheet1!$C$4:$E$4</c:f>
              <c:strCache>
                <c:ptCount val="3"/>
                <c:pt idx="0">
                  <c:v>Tu CY et al</c:v>
                </c:pt>
                <c:pt idx="1">
                  <c:v>Tanaka et al</c:v>
                </c:pt>
                <c:pt idx="2">
                  <c:v>Shen et al</c:v>
                </c:pt>
              </c:strCache>
            </c:strRef>
          </c:cat>
          <c:val>
            <c:numRef>
              <c:f>Sheet1!$C$5:$E$5</c:f>
              <c:numCache>
                <c:formatCode>General</c:formatCode>
                <c:ptCount val="3"/>
                <c:pt idx="0">
                  <c:v>19.7</c:v>
                </c:pt>
                <c:pt idx="1">
                  <c:v>17.100000000000001</c:v>
                </c:pt>
                <c:pt idx="2">
                  <c:v>11</c:v>
                </c:pt>
              </c:numCache>
            </c:numRef>
          </c:val>
          <c:extLst>
            <c:ext xmlns:c16="http://schemas.microsoft.com/office/drawing/2014/chart" uri="{C3380CC4-5D6E-409C-BE32-E72D297353CC}">
              <c16:uniqueId val="{00000000-37DD-4866-86CE-80ABF1DB4FC4}"/>
            </c:ext>
          </c:extLst>
        </c:ser>
        <c:ser>
          <c:idx val="1"/>
          <c:order val="1"/>
          <c:tx>
            <c:strRef>
              <c:f>Sheet1!$B$6</c:f>
              <c:strCache>
                <c:ptCount val="1"/>
                <c:pt idx="0">
                  <c:v>Erlotinib</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Sheet1!$C$4:$E$4</c:f>
              <c:strCache>
                <c:ptCount val="3"/>
                <c:pt idx="0">
                  <c:v>Tu CY et al</c:v>
                </c:pt>
                <c:pt idx="1">
                  <c:v>Tanaka et al</c:v>
                </c:pt>
                <c:pt idx="2">
                  <c:v>Shen et al</c:v>
                </c:pt>
              </c:strCache>
            </c:strRef>
          </c:cat>
          <c:val>
            <c:numRef>
              <c:f>Sheet1!$C$6:$E$6</c:f>
              <c:numCache>
                <c:formatCode>General</c:formatCode>
                <c:ptCount val="3"/>
                <c:pt idx="0">
                  <c:v>7</c:v>
                </c:pt>
                <c:pt idx="1">
                  <c:v>5.5</c:v>
                </c:pt>
                <c:pt idx="2">
                  <c:v>3.6</c:v>
                </c:pt>
              </c:numCache>
            </c:numRef>
          </c:val>
          <c:extLst>
            <c:ext xmlns:c16="http://schemas.microsoft.com/office/drawing/2014/chart" uri="{C3380CC4-5D6E-409C-BE32-E72D297353CC}">
              <c16:uniqueId val="{00000001-37DD-4866-86CE-80ABF1DB4FC4}"/>
            </c:ext>
          </c:extLst>
        </c:ser>
        <c:ser>
          <c:idx val="2"/>
          <c:order val="2"/>
          <c:tx>
            <c:strRef>
              <c:f>Sheet1!$B$7</c:f>
              <c:strCache>
                <c:ptCount val="1"/>
                <c:pt idx="0">
                  <c:v>Gefitinib</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Tahoma" panose="020B0604030504040204" pitchFamily="34" charset="0"/>
                    <a:ea typeface="Tahoma" panose="020B0604030504040204" pitchFamily="34" charset="0"/>
                    <a:cs typeface="Tahoma" panose="020B060403050404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Sheet1!$C$4:$E$4</c:f>
              <c:strCache>
                <c:ptCount val="3"/>
                <c:pt idx="0">
                  <c:v>Tu CY et al</c:v>
                </c:pt>
                <c:pt idx="1">
                  <c:v>Tanaka et al</c:v>
                </c:pt>
                <c:pt idx="2">
                  <c:v>Shen et al</c:v>
                </c:pt>
              </c:strCache>
            </c:strRef>
          </c:cat>
          <c:val>
            <c:numRef>
              <c:f>Sheet1!$C$7:$E$7</c:f>
              <c:numCache>
                <c:formatCode>General</c:formatCode>
                <c:ptCount val="3"/>
                <c:pt idx="0">
                  <c:v>7.5</c:v>
                </c:pt>
                <c:pt idx="1">
                  <c:v>5.5</c:v>
                </c:pt>
                <c:pt idx="2">
                  <c:v>3.6</c:v>
                </c:pt>
              </c:numCache>
            </c:numRef>
          </c:val>
          <c:extLst>
            <c:ext xmlns:c16="http://schemas.microsoft.com/office/drawing/2014/chart" uri="{C3380CC4-5D6E-409C-BE32-E72D297353CC}">
              <c16:uniqueId val="{00000002-37DD-4866-86CE-80ABF1DB4FC4}"/>
            </c:ext>
          </c:extLst>
        </c:ser>
        <c:dLbls>
          <c:showLegendKey val="0"/>
          <c:showVal val="0"/>
          <c:showCatName val="0"/>
          <c:showSerName val="0"/>
          <c:showPercent val="0"/>
          <c:showBubbleSize val="0"/>
        </c:dLbls>
        <c:gapWidth val="219"/>
        <c:overlap val="-27"/>
        <c:axId val="475767440"/>
        <c:axId val="475765144"/>
      </c:barChart>
      <c:catAx>
        <c:axId val="475767440"/>
        <c:scaling>
          <c:orientation val="minMax"/>
        </c:scaling>
        <c:delete val="0"/>
        <c:axPos val="b"/>
        <c:numFmt formatCode="General" sourceLinked="1"/>
        <c:majorTickMark val="none"/>
        <c:minorTickMark val="none"/>
        <c:tickLblPos val="nextTo"/>
        <c:spPr>
          <a:noFill/>
          <a:ln w="9525" cap="flat" cmpd="sng" algn="ctr">
            <a:solidFill>
              <a:srgbClr val="007AC2"/>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Tahoma" panose="020B0604030504040204" pitchFamily="34" charset="0"/>
                <a:ea typeface="Tahoma" panose="020B0604030504040204" pitchFamily="34" charset="0"/>
                <a:cs typeface="Tahoma" panose="020B0604030504040204" pitchFamily="34" charset="0"/>
              </a:defRPr>
            </a:pPr>
            <a:endParaRPr lang="en-US"/>
          </a:p>
        </c:txPr>
        <c:crossAx val="475765144"/>
        <c:crosses val="autoZero"/>
        <c:auto val="1"/>
        <c:lblAlgn val="ctr"/>
        <c:lblOffset val="100"/>
        <c:noMultiLvlLbl val="0"/>
      </c:catAx>
      <c:valAx>
        <c:axId val="475765144"/>
        <c:scaling>
          <c:orientation val="minMax"/>
        </c:scaling>
        <c:delete val="0"/>
        <c:axPos val="l"/>
        <c:majorGridlines>
          <c:spPr>
            <a:ln w="9525" cap="flat" cmpd="sng" algn="ctr">
              <a:noFill/>
              <a:round/>
            </a:ln>
            <a:effectLst/>
          </c:spPr>
        </c:majorGridlines>
        <c:numFmt formatCode="General" sourceLinked="1"/>
        <c:majorTickMark val="none"/>
        <c:minorTickMark val="none"/>
        <c:tickLblPos val="nextTo"/>
        <c:spPr>
          <a:noFill/>
          <a:ln>
            <a:solidFill>
              <a:srgbClr val="007AC2"/>
            </a:solidFill>
          </a:ln>
          <a:effectLst/>
        </c:spPr>
        <c:txPr>
          <a:bodyPr rot="-60000000" spcFirstLastPara="1" vertOverflow="ellipsis" vert="horz" wrap="square" anchor="ctr" anchorCtr="1"/>
          <a:lstStyle/>
          <a:p>
            <a:pPr>
              <a:defRPr sz="1400" b="0" i="0" u="none" strike="noStrike" kern="1200" baseline="0">
                <a:solidFill>
                  <a:schemeClr val="tx1"/>
                </a:solidFill>
                <a:latin typeface="Tahoma" panose="020B0604030504040204" pitchFamily="34" charset="0"/>
                <a:ea typeface="Tahoma" panose="020B0604030504040204" pitchFamily="34" charset="0"/>
                <a:cs typeface="Tahoma" panose="020B0604030504040204" pitchFamily="34" charset="0"/>
              </a:defRPr>
            </a:pPr>
            <a:endParaRPr lang="en-US"/>
          </a:p>
        </c:txPr>
        <c:crossAx val="475767440"/>
        <c:crosses val="autoZero"/>
        <c:crossBetween val="between"/>
      </c:valAx>
      <c:spPr>
        <a:noFill/>
        <a:ln>
          <a:noFill/>
        </a:ln>
        <a:effectLst/>
      </c:spPr>
    </c:plotArea>
    <c:legend>
      <c:legendPos val="r"/>
      <c:layout>
        <c:manualLayout>
          <c:xMode val="edge"/>
          <c:yMode val="edge"/>
          <c:x val="0.84471762904636927"/>
          <c:y val="0.30202464275298924"/>
          <c:w val="0.15528235693713563"/>
          <c:h val="0.2343766404199475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Tahoma" panose="020B0604030504040204" pitchFamily="34" charset="0"/>
              <a:ea typeface="Tahoma" panose="020B0604030504040204" pitchFamily="34" charset="0"/>
              <a:cs typeface="Tahoma" panose="020B0604030504040204"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65FF709-BFA3-4156-B509-2B6C47235707}" type="doc">
      <dgm:prSet loTypeId="urn:microsoft.com/office/officeart/2005/8/layout/cycle5" loCatId="cycle" qsTypeId="urn:microsoft.com/office/officeart/2005/8/quickstyle/simple1" qsCatId="simple" csTypeId="urn:microsoft.com/office/officeart/2005/8/colors/colorful2" csCatId="colorful" phldr="1"/>
      <dgm:spPr/>
      <dgm:t>
        <a:bodyPr/>
        <a:lstStyle/>
        <a:p>
          <a:endParaRPr lang="en-US"/>
        </a:p>
      </dgm:t>
    </dgm:pt>
    <dgm:pt modelId="{2A0360DB-FD81-49E0-9D4E-51D0AB5F3DF4}">
      <dgm:prSet phldrT="[Text]"/>
      <dgm:spPr>
        <a:solidFill>
          <a:schemeClr val="accent4"/>
        </a:solidFill>
      </dgm:spPr>
      <dgm:t>
        <a:bodyPr/>
        <a:lstStyle/>
        <a:p>
          <a:r>
            <a:rPr lang="en-US" dirty="0"/>
            <a:t>1. </a:t>
          </a:r>
          <a:r>
            <a:rPr lang="en-US" dirty="0" err="1"/>
            <a:t>Đột</a:t>
          </a:r>
          <a:r>
            <a:rPr lang="en-US" dirty="0"/>
            <a:t> </a:t>
          </a:r>
          <a:r>
            <a:rPr lang="en-US" dirty="0" err="1"/>
            <a:t>biến</a:t>
          </a:r>
          <a:r>
            <a:rPr lang="en-US" dirty="0"/>
            <a:t> EGFR </a:t>
          </a:r>
          <a:r>
            <a:rPr lang="en-US" dirty="0" err="1"/>
            <a:t>thường</a:t>
          </a:r>
          <a:r>
            <a:rPr lang="en-US" dirty="0"/>
            <a:t> </a:t>
          </a:r>
          <a:r>
            <a:rPr lang="en-US" dirty="0" err="1"/>
            <a:t>gặp</a:t>
          </a:r>
          <a:endParaRPr lang="en-US" dirty="0"/>
        </a:p>
      </dgm:t>
    </dgm:pt>
    <dgm:pt modelId="{29FDE17D-0090-4B11-BEAA-BD8C396ABD9C}" type="parTrans" cxnId="{4397B387-1FAA-482B-B4FF-98F3E28608C3}">
      <dgm:prSet/>
      <dgm:spPr/>
      <dgm:t>
        <a:bodyPr/>
        <a:lstStyle/>
        <a:p>
          <a:endParaRPr lang="en-US"/>
        </a:p>
      </dgm:t>
    </dgm:pt>
    <dgm:pt modelId="{937E2132-E8B1-4CE5-A418-CDA2262CADC0}" type="sibTrans" cxnId="{4397B387-1FAA-482B-B4FF-98F3E28608C3}">
      <dgm:prSet/>
      <dgm:spPr/>
      <dgm:t>
        <a:bodyPr/>
        <a:lstStyle/>
        <a:p>
          <a:endParaRPr lang="en-US"/>
        </a:p>
      </dgm:t>
    </dgm:pt>
    <dgm:pt modelId="{CDEA908E-3DBE-45E2-9CB9-5AC0E7792031}">
      <dgm:prSet phldrT="[Text]"/>
      <dgm:spPr>
        <a:solidFill>
          <a:schemeClr val="accent1"/>
        </a:solidFill>
      </dgm:spPr>
      <dgm:t>
        <a:bodyPr/>
        <a:lstStyle/>
        <a:p>
          <a:r>
            <a:rPr lang="en-US" dirty="0"/>
            <a:t>2. </a:t>
          </a:r>
          <a:r>
            <a:rPr lang="en-US" dirty="0" err="1"/>
            <a:t>Đột</a:t>
          </a:r>
          <a:r>
            <a:rPr lang="en-US" dirty="0"/>
            <a:t> </a:t>
          </a:r>
          <a:r>
            <a:rPr lang="en-US" dirty="0" err="1"/>
            <a:t>biến</a:t>
          </a:r>
          <a:r>
            <a:rPr lang="en-US" dirty="0"/>
            <a:t> EGFR </a:t>
          </a:r>
          <a:r>
            <a:rPr lang="en-US" dirty="0" err="1"/>
            <a:t>không</a:t>
          </a:r>
          <a:r>
            <a:rPr lang="en-US" dirty="0"/>
            <a:t> </a:t>
          </a:r>
          <a:r>
            <a:rPr lang="en-US" dirty="0" err="1"/>
            <a:t>thường</a:t>
          </a:r>
          <a:r>
            <a:rPr lang="en-US" dirty="0"/>
            <a:t> </a:t>
          </a:r>
          <a:r>
            <a:rPr lang="en-US" dirty="0" err="1"/>
            <a:t>gặp</a:t>
          </a:r>
          <a:endParaRPr lang="en-US" dirty="0"/>
        </a:p>
      </dgm:t>
    </dgm:pt>
    <dgm:pt modelId="{A008098E-CBFA-4FB7-84F5-1CDB43225531}" type="parTrans" cxnId="{B45F9D66-7095-4FFE-91AF-F11B6F7BB1D4}">
      <dgm:prSet/>
      <dgm:spPr/>
      <dgm:t>
        <a:bodyPr/>
        <a:lstStyle/>
        <a:p>
          <a:endParaRPr lang="en-US"/>
        </a:p>
      </dgm:t>
    </dgm:pt>
    <dgm:pt modelId="{8E7BFD47-9649-4F5C-AAF1-9EBDE3085427}" type="sibTrans" cxnId="{B45F9D66-7095-4FFE-91AF-F11B6F7BB1D4}">
      <dgm:prSet/>
      <dgm:spPr/>
      <dgm:t>
        <a:bodyPr/>
        <a:lstStyle/>
        <a:p>
          <a:endParaRPr lang="en-US"/>
        </a:p>
      </dgm:t>
    </dgm:pt>
    <dgm:pt modelId="{06B4F97D-91E8-4C62-A3BF-0A6182717953}">
      <dgm:prSet phldrT="[Text]"/>
      <dgm:spPr/>
      <dgm:t>
        <a:bodyPr/>
        <a:lstStyle/>
        <a:p>
          <a:r>
            <a:rPr lang="en-US" dirty="0"/>
            <a:t>4. </a:t>
          </a:r>
          <a:r>
            <a:rPr lang="en-US" dirty="0" err="1"/>
            <a:t>Tê</a:t>
          </a:r>
          <a:r>
            <a:rPr lang="en-US" dirty="0"/>
            <a:t>́ </a:t>
          </a:r>
          <a:r>
            <a:rPr lang="en-US" dirty="0" err="1"/>
            <a:t>bào</a:t>
          </a:r>
          <a:r>
            <a:rPr lang="en-US" dirty="0"/>
            <a:t> v</a:t>
          </a:r>
          <a:r>
            <a:rPr lang="vi-VN" dirty="0"/>
            <a:t>ả</a:t>
          </a:r>
          <a:r>
            <a:rPr lang="en-US" dirty="0"/>
            <a:t>y</a:t>
          </a:r>
        </a:p>
      </dgm:t>
    </dgm:pt>
    <dgm:pt modelId="{8418EC3D-5923-4A27-86AB-21B875AFB376}" type="parTrans" cxnId="{5295A13D-6302-4FE1-9D96-F7FF8606AD45}">
      <dgm:prSet/>
      <dgm:spPr/>
      <dgm:t>
        <a:bodyPr/>
        <a:lstStyle/>
        <a:p>
          <a:endParaRPr lang="en-US"/>
        </a:p>
      </dgm:t>
    </dgm:pt>
    <dgm:pt modelId="{9EC69A4D-93E1-48B0-BE21-47011D3C27CF}" type="sibTrans" cxnId="{5295A13D-6302-4FE1-9D96-F7FF8606AD45}">
      <dgm:prSet/>
      <dgm:spPr/>
      <dgm:t>
        <a:bodyPr/>
        <a:lstStyle/>
        <a:p>
          <a:endParaRPr lang="en-US"/>
        </a:p>
      </dgm:t>
    </dgm:pt>
    <dgm:pt modelId="{BB5A1494-105C-4B49-8B66-7EC2D451A25C}">
      <dgm:prSet phldrT="[Text]"/>
      <dgm:spPr>
        <a:solidFill>
          <a:srgbClr val="FF0000"/>
        </a:solidFill>
      </dgm:spPr>
      <dgm:t>
        <a:bodyPr/>
        <a:lstStyle/>
        <a:p>
          <a:r>
            <a:rPr lang="en-US" dirty="0"/>
            <a:t>3. Di </a:t>
          </a:r>
          <a:r>
            <a:rPr lang="en-US" dirty="0" err="1"/>
            <a:t>Căn</a:t>
          </a:r>
          <a:r>
            <a:rPr lang="en-US" dirty="0"/>
            <a:t> </a:t>
          </a:r>
          <a:r>
            <a:rPr lang="en-US" dirty="0" err="1"/>
            <a:t>Não</a:t>
          </a:r>
          <a:endParaRPr lang="en-US" dirty="0"/>
        </a:p>
      </dgm:t>
    </dgm:pt>
    <dgm:pt modelId="{6274504C-6CCE-46C8-9C01-5B3C4D45056E}" type="parTrans" cxnId="{2664F19C-97C9-4779-AD47-FC69A719BE25}">
      <dgm:prSet/>
      <dgm:spPr/>
      <dgm:t>
        <a:bodyPr/>
        <a:lstStyle/>
        <a:p>
          <a:endParaRPr lang="en-US"/>
        </a:p>
      </dgm:t>
    </dgm:pt>
    <dgm:pt modelId="{0929413D-7663-4B33-A3A0-DB0AB78D9152}" type="sibTrans" cxnId="{2664F19C-97C9-4779-AD47-FC69A719BE25}">
      <dgm:prSet/>
      <dgm:spPr/>
      <dgm:t>
        <a:bodyPr/>
        <a:lstStyle/>
        <a:p>
          <a:endParaRPr lang="en-US"/>
        </a:p>
      </dgm:t>
    </dgm:pt>
    <dgm:pt modelId="{E45D8922-0B28-4C3D-A169-AE5218D74889}" type="pres">
      <dgm:prSet presAssocID="{365FF709-BFA3-4156-B509-2B6C47235707}" presName="cycle" presStyleCnt="0">
        <dgm:presLayoutVars>
          <dgm:dir/>
          <dgm:resizeHandles val="exact"/>
        </dgm:presLayoutVars>
      </dgm:prSet>
      <dgm:spPr/>
    </dgm:pt>
    <dgm:pt modelId="{FD1CE638-1BEA-4992-BFDC-C5BA229424FF}" type="pres">
      <dgm:prSet presAssocID="{2A0360DB-FD81-49E0-9D4E-51D0AB5F3DF4}" presName="node" presStyleLbl="node1" presStyleIdx="0" presStyleCnt="4">
        <dgm:presLayoutVars>
          <dgm:bulletEnabled val="1"/>
        </dgm:presLayoutVars>
      </dgm:prSet>
      <dgm:spPr/>
    </dgm:pt>
    <dgm:pt modelId="{B0E7DDA9-308B-4E61-90FD-D29A462B7B63}" type="pres">
      <dgm:prSet presAssocID="{2A0360DB-FD81-49E0-9D4E-51D0AB5F3DF4}" presName="spNode" presStyleCnt="0"/>
      <dgm:spPr/>
    </dgm:pt>
    <dgm:pt modelId="{F12ACD43-5700-4EA4-85FB-E8D1E79E17F2}" type="pres">
      <dgm:prSet presAssocID="{937E2132-E8B1-4CE5-A418-CDA2262CADC0}" presName="sibTrans" presStyleLbl="sibTrans1D1" presStyleIdx="0" presStyleCnt="4"/>
      <dgm:spPr/>
    </dgm:pt>
    <dgm:pt modelId="{D8B468EC-FC64-43EC-BF47-44B4EDCE7563}" type="pres">
      <dgm:prSet presAssocID="{CDEA908E-3DBE-45E2-9CB9-5AC0E7792031}" presName="node" presStyleLbl="node1" presStyleIdx="1" presStyleCnt="4">
        <dgm:presLayoutVars>
          <dgm:bulletEnabled val="1"/>
        </dgm:presLayoutVars>
      </dgm:prSet>
      <dgm:spPr/>
    </dgm:pt>
    <dgm:pt modelId="{CBBF490A-53B9-4831-A952-164B2A7577A5}" type="pres">
      <dgm:prSet presAssocID="{CDEA908E-3DBE-45E2-9CB9-5AC0E7792031}" presName="spNode" presStyleCnt="0"/>
      <dgm:spPr/>
    </dgm:pt>
    <dgm:pt modelId="{68417ECC-5DA8-41EE-AF6B-D8E38E815665}" type="pres">
      <dgm:prSet presAssocID="{8E7BFD47-9649-4F5C-AAF1-9EBDE3085427}" presName="sibTrans" presStyleLbl="sibTrans1D1" presStyleIdx="1" presStyleCnt="4"/>
      <dgm:spPr/>
    </dgm:pt>
    <dgm:pt modelId="{02AD5140-9F3D-4621-B7E1-C5CF253CAF6A}" type="pres">
      <dgm:prSet presAssocID="{BB5A1494-105C-4B49-8B66-7EC2D451A25C}" presName="node" presStyleLbl="node1" presStyleIdx="2" presStyleCnt="4">
        <dgm:presLayoutVars>
          <dgm:bulletEnabled val="1"/>
        </dgm:presLayoutVars>
      </dgm:prSet>
      <dgm:spPr/>
    </dgm:pt>
    <dgm:pt modelId="{95DF5C01-DED1-41D4-AE55-ACEB1CA117F9}" type="pres">
      <dgm:prSet presAssocID="{BB5A1494-105C-4B49-8B66-7EC2D451A25C}" presName="spNode" presStyleCnt="0"/>
      <dgm:spPr/>
    </dgm:pt>
    <dgm:pt modelId="{50A5357D-42F3-4CA1-A570-9FC1FA2419AB}" type="pres">
      <dgm:prSet presAssocID="{0929413D-7663-4B33-A3A0-DB0AB78D9152}" presName="sibTrans" presStyleLbl="sibTrans1D1" presStyleIdx="2" presStyleCnt="4"/>
      <dgm:spPr/>
    </dgm:pt>
    <dgm:pt modelId="{FE4F855E-4779-4BA2-9071-5E1E598B3AFF}" type="pres">
      <dgm:prSet presAssocID="{06B4F97D-91E8-4C62-A3BF-0A6182717953}" presName="node" presStyleLbl="node1" presStyleIdx="3" presStyleCnt="4">
        <dgm:presLayoutVars>
          <dgm:bulletEnabled val="1"/>
        </dgm:presLayoutVars>
      </dgm:prSet>
      <dgm:spPr/>
    </dgm:pt>
    <dgm:pt modelId="{3F2E99CF-ED78-47CC-A2C6-B0F7EBBE0FC6}" type="pres">
      <dgm:prSet presAssocID="{06B4F97D-91E8-4C62-A3BF-0A6182717953}" presName="spNode" presStyleCnt="0"/>
      <dgm:spPr/>
    </dgm:pt>
    <dgm:pt modelId="{7D5C0A9E-F18C-4AF5-8126-259DD3B9FE82}" type="pres">
      <dgm:prSet presAssocID="{9EC69A4D-93E1-48B0-BE21-47011D3C27CF}" presName="sibTrans" presStyleLbl="sibTrans1D1" presStyleIdx="3" presStyleCnt="4"/>
      <dgm:spPr/>
    </dgm:pt>
  </dgm:ptLst>
  <dgm:cxnLst>
    <dgm:cxn modelId="{5295A13D-6302-4FE1-9D96-F7FF8606AD45}" srcId="{365FF709-BFA3-4156-B509-2B6C47235707}" destId="{06B4F97D-91E8-4C62-A3BF-0A6182717953}" srcOrd="3" destOrd="0" parTransId="{8418EC3D-5923-4A27-86AB-21B875AFB376}" sibTransId="{9EC69A4D-93E1-48B0-BE21-47011D3C27CF}"/>
    <dgm:cxn modelId="{2A651C3E-63DE-4572-8924-77088E4F12FE}" type="presOf" srcId="{0929413D-7663-4B33-A3A0-DB0AB78D9152}" destId="{50A5357D-42F3-4CA1-A570-9FC1FA2419AB}" srcOrd="0" destOrd="0" presId="urn:microsoft.com/office/officeart/2005/8/layout/cycle5"/>
    <dgm:cxn modelId="{B96F4D40-3FEA-4D37-BFE5-C8F74C2AB80F}" type="presOf" srcId="{8E7BFD47-9649-4F5C-AAF1-9EBDE3085427}" destId="{68417ECC-5DA8-41EE-AF6B-D8E38E815665}" srcOrd="0" destOrd="0" presId="urn:microsoft.com/office/officeart/2005/8/layout/cycle5"/>
    <dgm:cxn modelId="{B45F9D66-7095-4FFE-91AF-F11B6F7BB1D4}" srcId="{365FF709-BFA3-4156-B509-2B6C47235707}" destId="{CDEA908E-3DBE-45E2-9CB9-5AC0E7792031}" srcOrd="1" destOrd="0" parTransId="{A008098E-CBFA-4FB7-84F5-1CDB43225531}" sibTransId="{8E7BFD47-9649-4F5C-AAF1-9EBDE3085427}"/>
    <dgm:cxn modelId="{2BAE7858-54AF-4849-9F0C-0D12664F3934}" type="presOf" srcId="{BB5A1494-105C-4B49-8B66-7EC2D451A25C}" destId="{02AD5140-9F3D-4621-B7E1-C5CF253CAF6A}" srcOrd="0" destOrd="0" presId="urn:microsoft.com/office/officeart/2005/8/layout/cycle5"/>
    <dgm:cxn modelId="{4397B387-1FAA-482B-B4FF-98F3E28608C3}" srcId="{365FF709-BFA3-4156-B509-2B6C47235707}" destId="{2A0360DB-FD81-49E0-9D4E-51D0AB5F3DF4}" srcOrd="0" destOrd="0" parTransId="{29FDE17D-0090-4B11-BEAA-BD8C396ABD9C}" sibTransId="{937E2132-E8B1-4CE5-A418-CDA2262CADC0}"/>
    <dgm:cxn modelId="{EF77B192-B55B-468C-875E-53B3507168F0}" type="presOf" srcId="{937E2132-E8B1-4CE5-A418-CDA2262CADC0}" destId="{F12ACD43-5700-4EA4-85FB-E8D1E79E17F2}" srcOrd="0" destOrd="0" presId="urn:microsoft.com/office/officeart/2005/8/layout/cycle5"/>
    <dgm:cxn modelId="{2664F19C-97C9-4779-AD47-FC69A719BE25}" srcId="{365FF709-BFA3-4156-B509-2B6C47235707}" destId="{BB5A1494-105C-4B49-8B66-7EC2D451A25C}" srcOrd="2" destOrd="0" parTransId="{6274504C-6CCE-46C8-9C01-5B3C4D45056E}" sibTransId="{0929413D-7663-4B33-A3A0-DB0AB78D9152}"/>
    <dgm:cxn modelId="{5AE891B9-5FDD-49B0-8CDD-9366574223C0}" type="presOf" srcId="{CDEA908E-3DBE-45E2-9CB9-5AC0E7792031}" destId="{D8B468EC-FC64-43EC-BF47-44B4EDCE7563}" srcOrd="0" destOrd="0" presId="urn:microsoft.com/office/officeart/2005/8/layout/cycle5"/>
    <dgm:cxn modelId="{0A88DAC3-229E-4468-AF8F-4E5DA7DE9114}" type="presOf" srcId="{365FF709-BFA3-4156-B509-2B6C47235707}" destId="{E45D8922-0B28-4C3D-A169-AE5218D74889}" srcOrd="0" destOrd="0" presId="urn:microsoft.com/office/officeart/2005/8/layout/cycle5"/>
    <dgm:cxn modelId="{1F345DD1-2C82-4255-BD0C-3555AFB5DDA8}" type="presOf" srcId="{9EC69A4D-93E1-48B0-BE21-47011D3C27CF}" destId="{7D5C0A9E-F18C-4AF5-8126-259DD3B9FE82}" srcOrd="0" destOrd="0" presId="urn:microsoft.com/office/officeart/2005/8/layout/cycle5"/>
    <dgm:cxn modelId="{649178E8-D304-4EBC-8354-9FDDB08D7189}" type="presOf" srcId="{2A0360DB-FD81-49E0-9D4E-51D0AB5F3DF4}" destId="{FD1CE638-1BEA-4992-BFDC-C5BA229424FF}" srcOrd="0" destOrd="0" presId="urn:microsoft.com/office/officeart/2005/8/layout/cycle5"/>
    <dgm:cxn modelId="{DA7571FB-17EF-4EE1-988B-0C0FC115A3BB}" type="presOf" srcId="{06B4F97D-91E8-4C62-A3BF-0A6182717953}" destId="{FE4F855E-4779-4BA2-9071-5E1E598B3AFF}" srcOrd="0" destOrd="0" presId="urn:microsoft.com/office/officeart/2005/8/layout/cycle5"/>
    <dgm:cxn modelId="{8E93E731-AF22-47F8-81FB-5A3D557010B7}" type="presParOf" srcId="{E45D8922-0B28-4C3D-A169-AE5218D74889}" destId="{FD1CE638-1BEA-4992-BFDC-C5BA229424FF}" srcOrd="0" destOrd="0" presId="urn:microsoft.com/office/officeart/2005/8/layout/cycle5"/>
    <dgm:cxn modelId="{C44508DD-F575-4450-A4B4-B8DF45FF075B}" type="presParOf" srcId="{E45D8922-0B28-4C3D-A169-AE5218D74889}" destId="{B0E7DDA9-308B-4E61-90FD-D29A462B7B63}" srcOrd="1" destOrd="0" presId="urn:microsoft.com/office/officeart/2005/8/layout/cycle5"/>
    <dgm:cxn modelId="{439D3E04-B80B-42C6-8AE2-9037A83D61F1}" type="presParOf" srcId="{E45D8922-0B28-4C3D-A169-AE5218D74889}" destId="{F12ACD43-5700-4EA4-85FB-E8D1E79E17F2}" srcOrd="2" destOrd="0" presId="urn:microsoft.com/office/officeart/2005/8/layout/cycle5"/>
    <dgm:cxn modelId="{98895BA7-62E7-45FB-9859-271C3FE36DF7}" type="presParOf" srcId="{E45D8922-0B28-4C3D-A169-AE5218D74889}" destId="{D8B468EC-FC64-43EC-BF47-44B4EDCE7563}" srcOrd="3" destOrd="0" presId="urn:microsoft.com/office/officeart/2005/8/layout/cycle5"/>
    <dgm:cxn modelId="{C68C533A-3A45-4AF4-A519-99323862E110}" type="presParOf" srcId="{E45D8922-0B28-4C3D-A169-AE5218D74889}" destId="{CBBF490A-53B9-4831-A952-164B2A7577A5}" srcOrd="4" destOrd="0" presId="urn:microsoft.com/office/officeart/2005/8/layout/cycle5"/>
    <dgm:cxn modelId="{5FB56B05-92BE-4C3D-9E25-E77E094E5A5B}" type="presParOf" srcId="{E45D8922-0B28-4C3D-A169-AE5218D74889}" destId="{68417ECC-5DA8-41EE-AF6B-D8E38E815665}" srcOrd="5" destOrd="0" presId="urn:microsoft.com/office/officeart/2005/8/layout/cycle5"/>
    <dgm:cxn modelId="{8E4D707A-1EC0-403B-8CCE-318140F7B507}" type="presParOf" srcId="{E45D8922-0B28-4C3D-A169-AE5218D74889}" destId="{02AD5140-9F3D-4621-B7E1-C5CF253CAF6A}" srcOrd="6" destOrd="0" presId="urn:microsoft.com/office/officeart/2005/8/layout/cycle5"/>
    <dgm:cxn modelId="{C93957DF-FCB0-4F50-B85D-81A6F1F04A93}" type="presParOf" srcId="{E45D8922-0B28-4C3D-A169-AE5218D74889}" destId="{95DF5C01-DED1-41D4-AE55-ACEB1CA117F9}" srcOrd="7" destOrd="0" presId="urn:microsoft.com/office/officeart/2005/8/layout/cycle5"/>
    <dgm:cxn modelId="{27AC4005-4110-4CED-9AB7-4DD39FAB9577}" type="presParOf" srcId="{E45D8922-0B28-4C3D-A169-AE5218D74889}" destId="{50A5357D-42F3-4CA1-A570-9FC1FA2419AB}" srcOrd="8" destOrd="0" presId="urn:microsoft.com/office/officeart/2005/8/layout/cycle5"/>
    <dgm:cxn modelId="{D32E6C83-325F-47BD-A76E-68FD6A40713A}" type="presParOf" srcId="{E45D8922-0B28-4C3D-A169-AE5218D74889}" destId="{FE4F855E-4779-4BA2-9071-5E1E598B3AFF}" srcOrd="9" destOrd="0" presId="urn:microsoft.com/office/officeart/2005/8/layout/cycle5"/>
    <dgm:cxn modelId="{D4380C49-29A1-4305-8056-14908286F4E8}" type="presParOf" srcId="{E45D8922-0B28-4C3D-A169-AE5218D74889}" destId="{3F2E99CF-ED78-47CC-A2C6-B0F7EBBE0FC6}" srcOrd="10" destOrd="0" presId="urn:microsoft.com/office/officeart/2005/8/layout/cycle5"/>
    <dgm:cxn modelId="{0D41D957-1056-474F-BECA-02F674DBF80F}" type="presParOf" srcId="{E45D8922-0B28-4C3D-A169-AE5218D74889}" destId="{7D5C0A9E-F18C-4AF5-8126-259DD3B9FE82}" srcOrd="11" destOrd="0" presId="urn:microsoft.com/office/officeart/2005/8/layout/cycle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ED563468-57E3-4474-A04E-671836347F0A}" type="doc">
      <dgm:prSet loTypeId="urn:microsoft.com/office/officeart/2005/8/layout/chevron1" loCatId="process" qsTypeId="urn:microsoft.com/office/officeart/2005/8/quickstyle/simple1" qsCatId="simple" csTypeId="urn:microsoft.com/office/officeart/2005/8/colors/accent1_2" csCatId="accent1" phldr="1"/>
      <dgm:spPr/>
    </dgm:pt>
    <dgm:pt modelId="{9C5481FD-C560-4180-8D01-08881BB09C57}">
      <dgm:prSet phldrT="[Text]" custT="1"/>
      <dgm:spPr>
        <a:solidFill>
          <a:srgbClr val="002060"/>
        </a:solidFill>
      </dgm:spPr>
      <dgm:t>
        <a:bodyPr/>
        <a:lstStyle/>
        <a:p>
          <a:r>
            <a:rPr lang="en-US" sz="1800" dirty="0">
              <a:latin typeface="+mj-lt"/>
              <a:ea typeface="Tahoma" panose="020B0604030504040204" pitchFamily="34" charset="0"/>
              <a:cs typeface="Tahoma" panose="020B0604030504040204" pitchFamily="34" charset="0"/>
            </a:rPr>
            <a:t>Platinum doublet</a:t>
          </a:r>
        </a:p>
      </dgm:t>
    </dgm:pt>
    <dgm:pt modelId="{DA4F4E88-4FB3-459D-80A7-28DE77642DFF}" type="parTrans" cxnId="{598A7EB1-64D2-4AFE-B7E4-B58145CF9D68}">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D857C374-C8AC-4103-ACA7-623BD6AAF87B}" type="sibTrans" cxnId="{598A7EB1-64D2-4AFE-B7E4-B58145CF9D68}">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439425BF-C57A-4839-AEFC-BBC9FFE354AB}">
      <dgm:prSet phldrT="[Text]" custT="1"/>
      <dgm:spPr>
        <a:solidFill>
          <a:srgbClr val="002060"/>
        </a:solidFill>
      </dgm:spPr>
      <dgm:t>
        <a:bodyPr/>
        <a:lstStyle/>
        <a:p>
          <a:pPr>
            <a:spcAft>
              <a:spcPts val="0"/>
            </a:spcAft>
          </a:pPr>
          <a:r>
            <a:rPr lang="en-US" sz="1800" dirty="0">
              <a:latin typeface="+mj-lt"/>
              <a:ea typeface="Tahoma" panose="020B0604030504040204" pitchFamily="34" charset="0"/>
              <a:cs typeface="Tahoma" panose="020B0604030504040204" pitchFamily="34" charset="0"/>
            </a:rPr>
            <a:t>PD-1/PD-L1 inhibitor</a:t>
          </a:r>
        </a:p>
      </dgm:t>
    </dgm:pt>
    <dgm:pt modelId="{BEF5FE67-CF76-4C6C-86E8-6FDEA1DB0AD9}" type="parTrans" cxnId="{3A7B3925-BD48-4D79-BC9E-A93764A515C6}">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A9880F51-474C-46DA-A5F1-5DE67FF70CA2}" type="sibTrans" cxnId="{3A7B3925-BD48-4D79-BC9E-A93764A515C6}">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2A9AB7FE-5B1A-4FA7-BFA2-0C0BD0837A91}">
      <dgm:prSet phldrT="[Text]" custT="1"/>
      <dgm:spPr>
        <a:solidFill>
          <a:srgbClr val="002060"/>
        </a:solidFill>
      </dgm:spPr>
      <dgm:t>
        <a:bodyPr/>
        <a:lstStyle/>
        <a:p>
          <a:pPr>
            <a:spcAft>
              <a:spcPts val="0"/>
            </a:spcAft>
          </a:pPr>
          <a:r>
            <a:rPr lang="en-US" sz="1800" dirty="0" err="1">
              <a:latin typeface="+mj-lt"/>
              <a:ea typeface="Tahoma" panose="020B0604030504040204" pitchFamily="34" charset="0"/>
              <a:cs typeface="Tahoma" panose="020B0604030504040204" pitchFamily="34" charset="0"/>
            </a:rPr>
            <a:t>Docetacel</a:t>
          </a:r>
          <a:r>
            <a:rPr lang="en-US" sz="1800" dirty="0">
              <a:latin typeface="+mj-lt"/>
              <a:ea typeface="Tahoma" panose="020B0604030504040204" pitchFamily="34" charset="0"/>
              <a:cs typeface="Tahoma" panose="020B0604030504040204" pitchFamily="34" charset="0"/>
            </a:rPr>
            <a:t> ± </a:t>
          </a:r>
          <a:r>
            <a:rPr lang="en-US" sz="1800" dirty="0" err="1">
              <a:latin typeface="+mj-lt"/>
              <a:ea typeface="Tahoma" panose="020B0604030504040204" pitchFamily="34" charset="0"/>
              <a:cs typeface="Tahoma" panose="020B0604030504040204" pitchFamily="34" charset="0"/>
            </a:rPr>
            <a:t>ramucirumab</a:t>
          </a:r>
          <a:r>
            <a:rPr lang="en-US" sz="1800" dirty="0">
              <a:latin typeface="+mj-lt"/>
              <a:ea typeface="Tahoma" panose="020B0604030504040204" pitchFamily="34" charset="0"/>
              <a:cs typeface="Tahoma" panose="020B0604030504040204" pitchFamily="34" charset="0"/>
            </a:rPr>
            <a:t> or</a:t>
          </a:r>
        </a:p>
        <a:p>
          <a:pPr>
            <a:spcAft>
              <a:spcPts val="0"/>
            </a:spcAft>
          </a:pPr>
          <a:r>
            <a:rPr lang="en-US" sz="1800" dirty="0" err="1">
              <a:latin typeface="+mj-lt"/>
              <a:ea typeface="Tahoma" panose="020B0604030504040204" pitchFamily="34" charset="0"/>
              <a:cs typeface="Tahoma" panose="020B0604030504040204" pitchFamily="34" charset="0"/>
            </a:rPr>
            <a:t>Erlotinib</a:t>
          </a:r>
          <a:r>
            <a:rPr lang="en-US" sz="1800" dirty="0">
              <a:latin typeface="+mj-lt"/>
              <a:ea typeface="Tahoma" panose="020B0604030504040204" pitchFamily="34" charset="0"/>
              <a:cs typeface="Tahoma" panose="020B0604030504040204" pitchFamily="34" charset="0"/>
            </a:rPr>
            <a:t> or</a:t>
          </a:r>
        </a:p>
        <a:p>
          <a:pPr>
            <a:spcAft>
              <a:spcPts val="0"/>
            </a:spcAft>
          </a:pPr>
          <a:r>
            <a:rPr lang="en-US" sz="1800" dirty="0" err="1">
              <a:solidFill>
                <a:schemeClr val="accent2"/>
              </a:solidFill>
              <a:latin typeface="+mj-lt"/>
              <a:ea typeface="Tahoma" panose="020B0604030504040204" pitchFamily="34" charset="0"/>
              <a:cs typeface="Tahoma" panose="020B0604030504040204" pitchFamily="34" charset="0"/>
            </a:rPr>
            <a:t>Afatinib</a:t>
          </a:r>
          <a:endParaRPr lang="en-US" sz="1800" dirty="0">
            <a:solidFill>
              <a:schemeClr val="accent2"/>
            </a:solidFill>
            <a:latin typeface="+mj-lt"/>
            <a:ea typeface="Tahoma" panose="020B0604030504040204" pitchFamily="34" charset="0"/>
            <a:cs typeface="Tahoma" panose="020B0604030504040204" pitchFamily="34" charset="0"/>
          </a:endParaRPr>
        </a:p>
      </dgm:t>
    </dgm:pt>
    <dgm:pt modelId="{A3D0DA0E-8896-4020-8515-9C64842C2E4C}" type="parTrans" cxnId="{A2D4DBCC-0E86-4E64-BE0B-8112E840747C}">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5A9B2931-9077-4011-9EED-4D297C30DC67}" type="sibTrans" cxnId="{A2D4DBCC-0E86-4E64-BE0B-8112E840747C}">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4730ABE5-0E6C-467A-ADD4-B6214E92B17D}" type="pres">
      <dgm:prSet presAssocID="{ED563468-57E3-4474-A04E-671836347F0A}" presName="Name0" presStyleCnt="0">
        <dgm:presLayoutVars>
          <dgm:dir/>
          <dgm:animLvl val="lvl"/>
          <dgm:resizeHandles val="exact"/>
        </dgm:presLayoutVars>
      </dgm:prSet>
      <dgm:spPr/>
    </dgm:pt>
    <dgm:pt modelId="{A99E152A-E6A4-4BD9-AC13-A54AD86244FE}" type="pres">
      <dgm:prSet presAssocID="{9C5481FD-C560-4180-8D01-08881BB09C57}" presName="parTxOnly" presStyleLbl="node1" presStyleIdx="0" presStyleCnt="3" custScaleY="125367">
        <dgm:presLayoutVars>
          <dgm:chMax val="0"/>
          <dgm:chPref val="0"/>
          <dgm:bulletEnabled val="1"/>
        </dgm:presLayoutVars>
      </dgm:prSet>
      <dgm:spPr/>
    </dgm:pt>
    <dgm:pt modelId="{B5E39121-4CE6-4158-9B0A-20F49555CB0E}" type="pres">
      <dgm:prSet presAssocID="{D857C374-C8AC-4103-ACA7-623BD6AAF87B}" presName="parTxOnlySpace" presStyleCnt="0"/>
      <dgm:spPr/>
    </dgm:pt>
    <dgm:pt modelId="{EF05473F-2850-4C13-8A96-2B03305AC692}" type="pres">
      <dgm:prSet presAssocID="{439425BF-C57A-4839-AEFC-BBC9FFE354AB}" presName="parTxOnly" presStyleLbl="node1" presStyleIdx="1" presStyleCnt="3" custScaleX="132993" custScaleY="125950">
        <dgm:presLayoutVars>
          <dgm:chMax val="0"/>
          <dgm:chPref val="0"/>
          <dgm:bulletEnabled val="1"/>
        </dgm:presLayoutVars>
      </dgm:prSet>
      <dgm:spPr/>
    </dgm:pt>
    <dgm:pt modelId="{1596BCD4-EAB5-4CE1-86A5-138808EFBE4A}" type="pres">
      <dgm:prSet presAssocID="{A9880F51-474C-46DA-A5F1-5DE67FF70CA2}" presName="parTxOnlySpace" presStyleCnt="0"/>
      <dgm:spPr/>
    </dgm:pt>
    <dgm:pt modelId="{038753BA-5F84-4049-B872-7A4AD9625D40}" type="pres">
      <dgm:prSet presAssocID="{2A9AB7FE-5B1A-4FA7-BFA2-0C0BD0837A91}" presName="parTxOnly" presStyleLbl="node1" presStyleIdx="2" presStyleCnt="3" custScaleX="124240" custScaleY="125950">
        <dgm:presLayoutVars>
          <dgm:chMax val="0"/>
          <dgm:chPref val="0"/>
          <dgm:bulletEnabled val="1"/>
        </dgm:presLayoutVars>
      </dgm:prSet>
      <dgm:spPr/>
    </dgm:pt>
  </dgm:ptLst>
  <dgm:cxnLst>
    <dgm:cxn modelId="{3A7B3925-BD48-4D79-BC9E-A93764A515C6}" srcId="{ED563468-57E3-4474-A04E-671836347F0A}" destId="{439425BF-C57A-4839-AEFC-BBC9FFE354AB}" srcOrd="1" destOrd="0" parTransId="{BEF5FE67-CF76-4C6C-86E8-6FDEA1DB0AD9}" sibTransId="{A9880F51-474C-46DA-A5F1-5DE67FF70CA2}"/>
    <dgm:cxn modelId="{2B942354-4DF9-4D0A-B0B2-1BE6106AD920}" type="presOf" srcId="{439425BF-C57A-4839-AEFC-BBC9FFE354AB}" destId="{EF05473F-2850-4C13-8A96-2B03305AC692}" srcOrd="0" destOrd="0" presId="urn:microsoft.com/office/officeart/2005/8/layout/chevron1"/>
    <dgm:cxn modelId="{6F72CC83-0C3E-42C0-A17A-B30C9E89A881}" type="presOf" srcId="{ED563468-57E3-4474-A04E-671836347F0A}" destId="{4730ABE5-0E6C-467A-ADD4-B6214E92B17D}" srcOrd="0" destOrd="0" presId="urn:microsoft.com/office/officeart/2005/8/layout/chevron1"/>
    <dgm:cxn modelId="{C01A6DA0-7929-4049-86B0-F8674FEBE27F}" type="presOf" srcId="{9C5481FD-C560-4180-8D01-08881BB09C57}" destId="{A99E152A-E6A4-4BD9-AC13-A54AD86244FE}" srcOrd="0" destOrd="0" presId="urn:microsoft.com/office/officeart/2005/8/layout/chevron1"/>
    <dgm:cxn modelId="{598A7EB1-64D2-4AFE-B7E4-B58145CF9D68}" srcId="{ED563468-57E3-4474-A04E-671836347F0A}" destId="{9C5481FD-C560-4180-8D01-08881BB09C57}" srcOrd="0" destOrd="0" parTransId="{DA4F4E88-4FB3-459D-80A7-28DE77642DFF}" sibTransId="{D857C374-C8AC-4103-ACA7-623BD6AAF87B}"/>
    <dgm:cxn modelId="{A2D4DBCC-0E86-4E64-BE0B-8112E840747C}" srcId="{ED563468-57E3-4474-A04E-671836347F0A}" destId="{2A9AB7FE-5B1A-4FA7-BFA2-0C0BD0837A91}" srcOrd="2" destOrd="0" parTransId="{A3D0DA0E-8896-4020-8515-9C64842C2E4C}" sibTransId="{5A9B2931-9077-4011-9EED-4D297C30DC67}"/>
    <dgm:cxn modelId="{8F8205F7-E976-44D8-9C48-C6502EB021C5}" type="presOf" srcId="{2A9AB7FE-5B1A-4FA7-BFA2-0C0BD0837A91}" destId="{038753BA-5F84-4049-B872-7A4AD9625D40}" srcOrd="0" destOrd="0" presId="urn:microsoft.com/office/officeart/2005/8/layout/chevron1"/>
    <dgm:cxn modelId="{FD9D9DE5-1C46-48E1-AD20-054184CB4A25}" type="presParOf" srcId="{4730ABE5-0E6C-467A-ADD4-B6214E92B17D}" destId="{A99E152A-E6A4-4BD9-AC13-A54AD86244FE}" srcOrd="0" destOrd="0" presId="urn:microsoft.com/office/officeart/2005/8/layout/chevron1"/>
    <dgm:cxn modelId="{3A500EC7-07FF-4589-B7FA-9D47845D391C}" type="presParOf" srcId="{4730ABE5-0E6C-467A-ADD4-B6214E92B17D}" destId="{B5E39121-4CE6-4158-9B0A-20F49555CB0E}" srcOrd="1" destOrd="0" presId="urn:microsoft.com/office/officeart/2005/8/layout/chevron1"/>
    <dgm:cxn modelId="{973DA6E5-E71D-4DB8-B6B2-62D210A5DE31}" type="presParOf" srcId="{4730ABE5-0E6C-467A-ADD4-B6214E92B17D}" destId="{EF05473F-2850-4C13-8A96-2B03305AC692}" srcOrd="2" destOrd="0" presId="urn:microsoft.com/office/officeart/2005/8/layout/chevron1"/>
    <dgm:cxn modelId="{F3A82AB9-8C6B-44FB-83A6-421BD92748FC}" type="presParOf" srcId="{4730ABE5-0E6C-467A-ADD4-B6214E92B17D}" destId="{1596BCD4-EAB5-4CE1-86A5-138808EFBE4A}" srcOrd="3" destOrd="0" presId="urn:microsoft.com/office/officeart/2005/8/layout/chevron1"/>
    <dgm:cxn modelId="{0AD58FD0-BE8F-4CCF-970E-4E644E9C7823}" type="presParOf" srcId="{4730ABE5-0E6C-467A-ADD4-B6214E92B17D}" destId="{038753BA-5F84-4049-B872-7A4AD9625D40}" srcOrd="4" destOrd="0" presId="urn:microsoft.com/office/officeart/2005/8/layout/chevron1"/>
  </dgm:cxnLst>
  <dgm:bg>
    <a:noFill/>
  </dgm:bg>
  <dgm:whole/>
  <dgm:extLst>
    <a:ext uri="http://schemas.microsoft.com/office/drawing/2008/diagram">
      <dsp:dataModelExt xmlns:dsp="http://schemas.microsoft.com/office/drawing/2008/diagram" relId="rId1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ED563468-57E3-4474-A04E-671836347F0A}" type="doc">
      <dgm:prSet loTypeId="urn:microsoft.com/office/officeart/2005/8/layout/chevron1" loCatId="process" qsTypeId="urn:microsoft.com/office/officeart/2005/8/quickstyle/simple1" qsCatId="simple" csTypeId="urn:microsoft.com/office/officeart/2005/8/colors/accent1_2" csCatId="accent1" phldr="1"/>
      <dgm:spPr/>
    </dgm:pt>
    <dgm:pt modelId="{2A9AB7FE-5B1A-4FA7-BFA2-0C0BD0837A91}">
      <dgm:prSet phldrT="[Text]" custT="1"/>
      <dgm:spPr>
        <a:solidFill>
          <a:srgbClr val="002060"/>
        </a:solidFill>
      </dgm:spPr>
      <dgm:t>
        <a:bodyPr/>
        <a:lstStyle/>
        <a:p>
          <a:pPr>
            <a:spcAft>
              <a:spcPts val="0"/>
            </a:spcAft>
          </a:pPr>
          <a:r>
            <a:rPr lang="en-US" sz="1800" dirty="0" err="1">
              <a:latin typeface="+mj-lt"/>
              <a:ea typeface="Tahoma" panose="020B0604030504040204" pitchFamily="34" charset="0"/>
              <a:cs typeface="Tahoma" panose="020B0604030504040204" pitchFamily="34" charset="0"/>
            </a:rPr>
            <a:t>Docetacel</a:t>
          </a:r>
          <a:r>
            <a:rPr lang="en-US" sz="1800" dirty="0">
              <a:latin typeface="+mj-lt"/>
              <a:ea typeface="Tahoma" panose="020B0604030504040204" pitchFamily="34" charset="0"/>
              <a:cs typeface="Tahoma" panose="020B0604030504040204" pitchFamily="34" charset="0"/>
            </a:rPr>
            <a:t> ± ramucirumab or</a:t>
          </a:r>
        </a:p>
        <a:p>
          <a:pPr>
            <a:spcAft>
              <a:spcPts val="0"/>
            </a:spcAft>
          </a:pPr>
          <a:r>
            <a:rPr lang="en-US" sz="1800" dirty="0">
              <a:latin typeface="+mj-lt"/>
              <a:ea typeface="Tahoma" panose="020B0604030504040204" pitchFamily="34" charset="0"/>
              <a:cs typeface="Tahoma" panose="020B0604030504040204" pitchFamily="34" charset="0"/>
            </a:rPr>
            <a:t>Erlotinib or</a:t>
          </a:r>
        </a:p>
        <a:p>
          <a:pPr>
            <a:spcAft>
              <a:spcPts val="0"/>
            </a:spcAft>
          </a:pPr>
          <a:r>
            <a:rPr lang="en-US" sz="1800" dirty="0">
              <a:solidFill>
                <a:schemeClr val="accent2"/>
              </a:solidFill>
              <a:latin typeface="+mj-lt"/>
              <a:ea typeface="Tahoma" panose="020B0604030504040204" pitchFamily="34" charset="0"/>
              <a:cs typeface="Tahoma" panose="020B0604030504040204" pitchFamily="34" charset="0"/>
            </a:rPr>
            <a:t>Afatinib</a:t>
          </a:r>
        </a:p>
      </dgm:t>
    </dgm:pt>
    <dgm:pt modelId="{A3D0DA0E-8896-4020-8515-9C64842C2E4C}" type="parTrans" cxnId="{A2D4DBCC-0E86-4E64-BE0B-8112E840747C}">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5A9B2931-9077-4011-9EED-4D297C30DC67}" type="sibTrans" cxnId="{A2D4DBCC-0E86-4E64-BE0B-8112E840747C}">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4730ABE5-0E6C-467A-ADD4-B6214E92B17D}" type="pres">
      <dgm:prSet presAssocID="{ED563468-57E3-4474-A04E-671836347F0A}" presName="Name0" presStyleCnt="0">
        <dgm:presLayoutVars>
          <dgm:dir/>
          <dgm:animLvl val="lvl"/>
          <dgm:resizeHandles val="exact"/>
        </dgm:presLayoutVars>
      </dgm:prSet>
      <dgm:spPr/>
    </dgm:pt>
    <dgm:pt modelId="{038753BA-5F84-4049-B872-7A4AD9625D40}" type="pres">
      <dgm:prSet presAssocID="{2A9AB7FE-5B1A-4FA7-BFA2-0C0BD0837A91}" presName="parTxOnly" presStyleLbl="node1" presStyleIdx="0" presStyleCnt="1" custScaleX="38281" custLinFactNeighborX="-1151" custLinFactNeighborY="-1222">
        <dgm:presLayoutVars>
          <dgm:chMax val="0"/>
          <dgm:chPref val="0"/>
          <dgm:bulletEnabled val="1"/>
        </dgm:presLayoutVars>
      </dgm:prSet>
      <dgm:spPr/>
    </dgm:pt>
  </dgm:ptLst>
  <dgm:cxnLst>
    <dgm:cxn modelId="{6F72CC83-0C3E-42C0-A17A-B30C9E89A881}" type="presOf" srcId="{ED563468-57E3-4474-A04E-671836347F0A}" destId="{4730ABE5-0E6C-467A-ADD4-B6214E92B17D}" srcOrd="0" destOrd="0" presId="urn:microsoft.com/office/officeart/2005/8/layout/chevron1"/>
    <dgm:cxn modelId="{A2D4DBCC-0E86-4E64-BE0B-8112E840747C}" srcId="{ED563468-57E3-4474-A04E-671836347F0A}" destId="{2A9AB7FE-5B1A-4FA7-BFA2-0C0BD0837A91}" srcOrd="0" destOrd="0" parTransId="{A3D0DA0E-8896-4020-8515-9C64842C2E4C}" sibTransId="{5A9B2931-9077-4011-9EED-4D297C30DC67}"/>
    <dgm:cxn modelId="{8F8205F7-E976-44D8-9C48-C6502EB021C5}" type="presOf" srcId="{2A9AB7FE-5B1A-4FA7-BFA2-0C0BD0837A91}" destId="{038753BA-5F84-4049-B872-7A4AD9625D40}" srcOrd="0" destOrd="0" presId="urn:microsoft.com/office/officeart/2005/8/layout/chevron1"/>
    <dgm:cxn modelId="{0AD58FD0-BE8F-4CCF-970E-4E644E9C7823}" type="presParOf" srcId="{4730ABE5-0E6C-467A-ADD4-B6214E92B17D}" destId="{038753BA-5F84-4049-B872-7A4AD9625D40}" srcOrd="0" destOrd="0" presId="urn:microsoft.com/office/officeart/2005/8/layout/chevron1"/>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F35C3DA-6F43-4772-AD4B-653F946B34B0}" type="doc">
      <dgm:prSet loTypeId="urn:microsoft.com/office/officeart/2005/8/layout/lProcess2" loCatId="list" qsTypeId="urn:microsoft.com/office/officeart/2005/8/quickstyle/simple1" qsCatId="simple" csTypeId="urn:microsoft.com/office/officeart/2005/8/colors/accent1_2" csCatId="accent1" phldr="1"/>
      <dgm:spPr/>
      <dgm:t>
        <a:bodyPr/>
        <a:lstStyle/>
        <a:p>
          <a:endParaRPr lang="en-GB"/>
        </a:p>
      </dgm:t>
    </dgm:pt>
    <dgm:pt modelId="{385E0DBA-C7D5-449D-ACE3-DDBB4D6B13FD}">
      <dgm:prSet phldrT="[Text]" custT="1"/>
      <dgm:spPr>
        <a:solidFill>
          <a:schemeClr val="bg1"/>
        </a:solidFill>
        <a:ln>
          <a:noFill/>
        </a:ln>
      </dgm:spPr>
      <dgm:t>
        <a:bodyPr/>
        <a:lstStyle/>
        <a:p>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Afatinib</a:t>
          </a:r>
        </a:p>
      </dgm:t>
    </dgm:pt>
    <dgm:pt modelId="{E2D9039B-619E-4C0B-9A5C-E109DA037BB7}" type="parTrans" cxnId="{3DF2895D-5B6F-4F97-887B-94DECD9A0664}">
      <dgm:prSet/>
      <dgm:spPr/>
      <dgm:t>
        <a:bodyPr/>
        <a:lstStyle/>
        <a:p>
          <a:endParaRPr lang="en-GB"/>
        </a:p>
      </dgm:t>
    </dgm:pt>
    <dgm:pt modelId="{EDA7A7E4-CE3E-4A4A-8B55-AB8A5E0CDA6C}" type="sibTrans" cxnId="{3DF2895D-5B6F-4F97-887B-94DECD9A0664}">
      <dgm:prSet/>
      <dgm:spPr/>
      <dgm:t>
        <a:bodyPr/>
        <a:lstStyle/>
        <a:p>
          <a:endParaRPr lang="en-GB"/>
        </a:p>
      </dgm:t>
    </dgm:pt>
    <dgm:pt modelId="{1FCC0F43-8AB2-42EC-B46C-F69E19E6AAC2}">
      <dgm:prSet phldrT="[Text]" custT="1"/>
      <dgm:spPr>
        <a:solidFill>
          <a:srgbClr val="1CBECA"/>
        </a:solidFill>
      </dgm:spPr>
      <dgm:t>
        <a:bodyPr/>
        <a:lstStyle/>
        <a:p>
          <a:r>
            <a:rPr lang="en-GB" sz="2400" dirty="0">
              <a:solidFill>
                <a:schemeClr val="bg1"/>
              </a:solidFill>
              <a:latin typeface="Tahoma" panose="020B0604030504040204" pitchFamily="34" charset="0"/>
              <a:ea typeface="Tahoma" panose="020B0604030504040204" pitchFamily="34" charset="0"/>
              <a:cs typeface="Tahoma" panose="020B0604030504040204" pitchFamily="34" charset="0"/>
            </a:rPr>
            <a:t>LUX-Lung 3</a:t>
          </a:r>
        </a:p>
        <a:p>
          <a:r>
            <a:rPr lang="en-GB" sz="2000" dirty="0">
              <a:solidFill>
                <a:schemeClr val="bg1"/>
              </a:solidFill>
              <a:latin typeface="Tahoma" panose="020B0604030504040204" pitchFamily="34" charset="0"/>
              <a:ea typeface="Tahoma" panose="020B0604030504040204" pitchFamily="34" charset="0"/>
              <a:cs typeface="Tahoma" panose="020B0604030504040204" pitchFamily="34" charset="0"/>
            </a:rPr>
            <a:t>Phase III</a:t>
          </a:r>
        </a:p>
        <a:p>
          <a:r>
            <a:rPr lang="en-GB" sz="1600" dirty="0">
              <a:solidFill>
                <a:schemeClr val="bg1"/>
              </a:solidFill>
              <a:latin typeface="Tahoma" panose="020B0604030504040204" pitchFamily="34" charset="0"/>
              <a:ea typeface="Tahoma" panose="020B0604030504040204" pitchFamily="34" charset="0"/>
              <a:cs typeface="Tahoma" panose="020B0604030504040204" pitchFamily="34" charset="0"/>
            </a:rPr>
            <a:t>(N=345)</a:t>
          </a:r>
          <a:r>
            <a:rPr lang="en-GB" sz="16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2</a:t>
          </a:r>
        </a:p>
      </dgm:t>
    </dgm:pt>
    <dgm:pt modelId="{97F113C1-EC3D-456A-8139-D1CDF7D74481}" type="parTrans" cxnId="{495761EB-7C43-40BA-A7C3-4B11BB76E46C}">
      <dgm:prSet/>
      <dgm:spPr/>
      <dgm:t>
        <a:bodyPr/>
        <a:lstStyle/>
        <a:p>
          <a:endParaRPr lang="en-GB"/>
        </a:p>
      </dgm:t>
    </dgm:pt>
    <dgm:pt modelId="{81766F4E-5E1E-4E79-A83A-AD37CA36235F}" type="sibTrans" cxnId="{495761EB-7C43-40BA-A7C3-4B11BB76E46C}">
      <dgm:prSet/>
      <dgm:spPr/>
      <dgm:t>
        <a:bodyPr/>
        <a:lstStyle/>
        <a:p>
          <a:endParaRPr lang="en-GB"/>
        </a:p>
      </dgm:t>
    </dgm:pt>
    <dgm:pt modelId="{6FD57B54-71FF-4BB3-B146-CBB92A1C15A8}">
      <dgm:prSet phldrT="[Text]" custT="1"/>
      <dgm:spPr>
        <a:solidFill>
          <a:schemeClr val="bg1"/>
        </a:solidFill>
        <a:ln>
          <a:noFill/>
        </a:ln>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Afatinib </a:t>
          </a:r>
          <a:r>
            <a:rPr lang="en-GB" sz="16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vs</a:t>
          </a:r>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 </a:t>
          </a:r>
          <a:b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br>
          <a:r>
            <a:rPr lang="en-GB" sz="16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Cis</a:t>
          </a:r>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a:t>
          </a:r>
          <a:r>
            <a:rPr lang="en-GB" sz="16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Pem</a:t>
          </a:r>
          <a:endPar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endParaRPr>
        </a:p>
      </dgm:t>
    </dgm:pt>
    <dgm:pt modelId="{AD67B828-40DD-4D64-AFC2-65AE69696ECF}" type="parTrans" cxnId="{B50F660C-F0B8-462E-9DA1-596B29DEF1BF}">
      <dgm:prSet/>
      <dgm:spPr/>
      <dgm:t>
        <a:bodyPr/>
        <a:lstStyle/>
        <a:p>
          <a:endParaRPr lang="en-GB"/>
        </a:p>
      </dgm:t>
    </dgm:pt>
    <dgm:pt modelId="{5092004F-077E-4038-9579-9F7359DF8BB3}" type="sibTrans" cxnId="{B50F660C-F0B8-462E-9DA1-596B29DEF1BF}">
      <dgm:prSet/>
      <dgm:spPr/>
      <dgm:t>
        <a:bodyPr/>
        <a:lstStyle/>
        <a:p>
          <a:endParaRPr lang="en-GB"/>
        </a:p>
      </dgm:t>
    </dgm:pt>
    <dgm:pt modelId="{1A4F2F66-2EA8-4F10-B97E-FFC9765CAD90}">
      <dgm:prSet phldrT="[Text]" custT="1"/>
      <dgm:spPr>
        <a:solidFill>
          <a:schemeClr val="bg1"/>
        </a:solidFill>
        <a:ln>
          <a:noFill/>
        </a:ln>
      </dgm:spPr>
      <dgm:t>
        <a:bodyPr/>
        <a:lstStyle/>
        <a:p>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Del19 = 170</a:t>
          </a:r>
        </a:p>
        <a:p>
          <a:r>
            <a:rPr lang="de-DE"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L858R = 138</a:t>
          </a:r>
          <a:endPar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endParaRPr>
        </a:p>
      </dgm:t>
    </dgm:pt>
    <dgm:pt modelId="{C64867A0-39FE-462F-9D4C-3FAD43D31A4D}" type="parTrans" cxnId="{A9127600-CA65-456E-8067-204911EB6E15}">
      <dgm:prSet/>
      <dgm:spPr/>
      <dgm:t>
        <a:bodyPr/>
        <a:lstStyle/>
        <a:p>
          <a:endParaRPr lang="en-GB"/>
        </a:p>
      </dgm:t>
    </dgm:pt>
    <dgm:pt modelId="{B2E89828-E43F-4F20-BFB0-4CAF77B0BB90}" type="sibTrans" cxnId="{A9127600-CA65-456E-8067-204911EB6E15}">
      <dgm:prSet/>
      <dgm:spPr/>
      <dgm:t>
        <a:bodyPr/>
        <a:lstStyle/>
        <a:p>
          <a:endParaRPr lang="en-GB"/>
        </a:p>
      </dgm:t>
    </dgm:pt>
    <dgm:pt modelId="{599FB099-2473-424A-AFDD-85B2A08F84C1}">
      <dgm:prSet phldrT="[Text]" custT="1"/>
      <dgm:spPr>
        <a:solidFill>
          <a:srgbClr val="C5C43C"/>
        </a:solidFill>
      </dgm:spPr>
      <dgm:t>
        <a:bodyPr/>
        <a:lstStyle/>
        <a:p>
          <a:r>
            <a:rPr lang="en-GB" sz="2400" dirty="0">
              <a:solidFill>
                <a:schemeClr val="bg1"/>
              </a:solidFill>
              <a:latin typeface="Tahoma" panose="020B0604030504040204" pitchFamily="34" charset="0"/>
              <a:ea typeface="Tahoma" panose="020B0604030504040204" pitchFamily="34" charset="0"/>
              <a:cs typeface="Tahoma" panose="020B0604030504040204" pitchFamily="34" charset="0"/>
            </a:rPr>
            <a:t>LUX-Lung 6</a:t>
          </a:r>
        </a:p>
        <a:p>
          <a:r>
            <a:rPr lang="en-GB" sz="2000" dirty="0">
              <a:solidFill>
                <a:schemeClr val="bg1"/>
              </a:solidFill>
              <a:latin typeface="Tahoma" panose="020B0604030504040204" pitchFamily="34" charset="0"/>
              <a:ea typeface="Tahoma" panose="020B0604030504040204" pitchFamily="34" charset="0"/>
              <a:cs typeface="Tahoma" panose="020B0604030504040204" pitchFamily="34" charset="0"/>
            </a:rPr>
            <a:t>Phase III</a:t>
          </a:r>
        </a:p>
        <a:p>
          <a:r>
            <a:rPr lang="en-GB" sz="1600" dirty="0">
              <a:solidFill>
                <a:schemeClr val="bg1"/>
              </a:solidFill>
              <a:latin typeface="Tahoma" panose="020B0604030504040204" pitchFamily="34" charset="0"/>
              <a:ea typeface="Tahoma" panose="020B0604030504040204" pitchFamily="34" charset="0"/>
              <a:cs typeface="Tahoma" panose="020B0604030504040204" pitchFamily="34" charset="0"/>
            </a:rPr>
            <a:t>(N=364)</a:t>
          </a:r>
          <a:r>
            <a:rPr lang="en-GB" sz="16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3</a:t>
          </a:r>
        </a:p>
      </dgm:t>
    </dgm:pt>
    <dgm:pt modelId="{A1E4E2D3-E065-4219-8064-673BECD1568B}" type="parTrans" cxnId="{1DDB3DC8-7BDB-4D0B-ADA7-5CD17635028F}">
      <dgm:prSet/>
      <dgm:spPr/>
      <dgm:t>
        <a:bodyPr/>
        <a:lstStyle/>
        <a:p>
          <a:endParaRPr lang="en-GB"/>
        </a:p>
      </dgm:t>
    </dgm:pt>
    <dgm:pt modelId="{49047B23-3B65-41E1-AE36-8A14E9E4CEE5}" type="sibTrans" cxnId="{1DDB3DC8-7BDB-4D0B-ADA7-5CD17635028F}">
      <dgm:prSet/>
      <dgm:spPr/>
      <dgm:t>
        <a:bodyPr/>
        <a:lstStyle/>
        <a:p>
          <a:endParaRPr lang="en-GB"/>
        </a:p>
      </dgm:t>
    </dgm:pt>
    <dgm:pt modelId="{1206F840-CBE0-4C1C-9C74-93AEA17A9942}">
      <dgm:prSet phldrT="[Text]" custT="1"/>
      <dgm:spPr>
        <a:solidFill>
          <a:schemeClr val="bg1"/>
        </a:solidFill>
        <a:ln>
          <a:noFill/>
        </a:ln>
      </dgm:spPr>
      <dgm:t>
        <a:bodyPr/>
        <a:lstStyle/>
        <a:p>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Afatinib </a:t>
          </a:r>
          <a:r>
            <a:rPr lang="en-GB" sz="16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vs</a:t>
          </a:r>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 </a:t>
          </a:r>
          <a:b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br>
          <a:r>
            <a:rPr lang="en-GB" sz="16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Cis</a:t>
          </a:r>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/Gem</a:t>
          </a:r>
        </a:p>
      </dgm:t>
    </dgm:pt>
    <dgm:pt modelId="{18178AE1-927E-4FA1-87D1-677E87D07899}" type="parTrans" cxnId="{F0BFF08A-1C43-44A9-8CD3-E266228A5376}">
      <dgm:prSet/>
      <dgm:spPr/>
      <dgm:t>
        <a:bodyPr/>
        <a:lstStyle/>
        <a:p>
          <a:endParaRPr lang="en-GB"/>
        </a:p>
      </dgm:t>
    </dgm:pt>
    <dgm:pt modelId="{5AC6351A-87B9-4086-9D4D-DD815862074D}" type="sibTrans" cxnId="{F0BFF08A-1C43-44A9-8CD3-E266228A5376}">
      <dgm:prSet/>
      <dgm:spPr/>
      <dgm:t>
        <a:bodyPr/>
        <a:lstStyle/>
        <a:p>
          <a:endParaRPr lang="en-GB"/>
        </a:p>
      </dgm:t>
    </dgm:pt>
    <dgm:pt modelId="{1EA1FA01-C129-4F42-8CD5-42D46042C3EF}">
      <dgm:prSet phldrT="[Text]" custT="1"/>
      <dgm:spPr>
        <a:solidFill>
          <a:schemeClr val="bg1"/>
        </a:solidFill>
        <a:ln>
          <a:noFill/>
        </a:ln>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Del19 = 186</a:t>
          </a:r>
        </a:p>
        <a:p>
          <a:pPr marL="0" indent="0" defTabSz="914400">
            <a:lnSpc>
              <a:spcPct val="100000"/>
            </a:lnSpc>
            <a:spcBef>
              <a:spcPts val="0"/>
            </a:spcBef>
            <a:spcAft>
              <a:spcPts val="0"/>
            </a:spcAft>
            <a:buNone/>
          </a:pPr>
          <a:r>
            <a:rPr lang="de-DE"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L858R = 138</a:t>
          </a:r>
          <a:endPar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endParaRPr>
        </a:p>
      </dgm:t>
    </dgm:pt>
    <dgm:pt modelId="{2E0B49DC-B029-4AEC-9812-2ABA127DA1DA}" type="parTrans" cxnId="{B9C0A0B9-7F2C-4E7D-AB89-96E303062170}">
      <dgm:prSet/>
      <dgm:spPr/>
      <dgm:t>
        <a:bodyPr/>
        <a:lstStyle/>
        <a:p>
          <a:endParaRPr lang="en-GB"/>
        </a:p>
      </dgm:t>
    </dgm:pt>
    <dgm:pt modelId="{344CCA3A-3BEF-4A1D-8AC2-01FA31F0BAF3}" type="sibTrans" cxnId="{B9C0A0B9-7F2C-4E7D-AB89-96E303062170}">
      <dgm:prSet/>
      <dgm:spPr/>
      <dgm:t>
        <a:bodyPr/>
        <a:lstStyle/>
        <a:p>
          <a:endParaRPr lang="en-GB"/>
        </a:p>
      </dgm:t>
    </dgm:pt>
    <dgm:pt modelId="{42EA3488-8B01-48A9-9B7A-78EA517371AB}">
      <dgm:prSet phldrT="[Text]" custT="1"/>
      <dgm:spPr>
        <a:solidFill>
          <a:schemeClr val="bg1"/>
        </a:solidFill>
        <a:ln>
          <a:noFill/>
        </a:ln>
      </dgm:spPr>
      <dgm:t>
        <a:bodyPr/>
        <a:lstStyle/>
        <a:p>
          <a:r>
            <a:rPr lang="de-DE" sz="1600" b="1" dirty="0">
              <a:solidFill>
                <a:srgbClr val="FF0000"/>
              </a:solidFill>
              <a:latin typeface="Tahoma" panose="020B0604030504040204" pitchFamily="34" charset="0"/>
              <a:ea typeface="Tahoma" panose="020B0604030504040204" pitchFamily="34" charset="0"/>
              <a:cs typeface="Tahoma" panose="020B0604030504040204" pitchFamily="34" charset="0"/>
            </a:rPr>
            <a:t>N = 23</a:t>
          </a:r>
        </a:p>
        <a:p>
          <a:r>
            <a:rPr lang="de-DE" sz="1600" b="1" dirty="0">
              <a:solidFill>
                <a:srgbClr val="FF0000"/>
              </a:solidFill>
              <a:latin typeface="Tahoma" panose="020B0604030504040204" pitchFamily="34" charset="0"/>
              <a:ea typeface="Tahoma" panose="020B0604030504040204" pitchFamily="34" charset="0"/>
              <a:cs typeface="Tahoma" panose="020B0604030504040204" pitchFamily="34" charset="0"/>
            </a:rPr>
            <a:t>N = 23</a:t>
          </a:r>
          <a:endParaRPr lang="en-GB" sz="1600" b="1" dirty="0">
            <a:solidFill>
              <a:srgbClr val="FF0000"/>
            </a:solidFill>
            <a:latin typeface="Tahoma" panose="020B0604030504040204" pitchFamily="34" charset="0"/>
            <a:ea typeface="Tahoma" panose="020B0604030504040204" pitchFamily="34" charset="0"/>
            <a:cs typeface="Tahoma" panose="020B0604030504040204" pitchFamily="34" charset="0"/>
          </a:endParaRPr>
        </a:p>
      </dgm:t>
    </dgm:pt>
    <dgm:pt modelId="{C455E8AB-A748-485E-9F5E-FBF37032049F}" type="parTrans" cxnId="{DEF2F233-1DB9-435C-B2A0-88BB4CDFEF4C}">
      <dgm:prSet/>
      <dgm:spPr/>
      <dgm:t>
        <a:bodyPr/>
        <a:lstStyle/>
        <a:p>
          <a:endParaRPr lang="en-GB"/>
        </a:p>
      </dgm:t>
    </dgm:pt>
    <dgm:pt modelId="{FBB2D991-BF78-48D5-A2A8-28AFFB24F9C5}" type="sibTrans" cxnId="{DEF2F233-1DB9-435C-B2A0-88BB4CDFEF4C}">
      <dgm:prSet/>
      <dgm:spPr/>
      <dgm:t>
        <a:bodyPr/>
        <a:lstStyle/>
        <a:p>
          <a:endParaRPr lang="en-GB"/>
        </a:p>
      </dgm:t>
    </dgm:pt>
    <dgm:pt modelId="{2252B4FC-550C-4346-9293-C3294E357CCD}">
      <dgm:prSet phldrT="[Text]" custT="1"/>
      <dgm:spPr>
        <a:solidFill>
          <a:schemeClr val="bg1"/>
        </a:solidFill>
        <a:ln>
          <a:noFill/>
        </a:ln>
      </dgm:spPr>
      <dgm:t>
        <a:bodyPr/>
        <a:lstStyle/>
        <a:p>
          <a:r>
            <a:rPr lang="de-DE" sz="1600" b="1" dirty="0">
              <a:solidFill>
                <a:srgbClr val="FF0000"/>
              </a:solidFill>
              <a:latin typeface="Tahoma" panose="020B0604030504040204" pitchFamily="34" charset="0"/>
              <a:ea typeface="Tahoma" panose="020B0604030504040204" pitchFamily="34" charset="0"/>
              <a:cs typeface="Tahoma" panose="020B0604030504040204" pitchFamily="34" charset="0"/>
            </a:rPr>
            <a:t>N = 37</a:t>
          </a:r>
        </a:p>
        <a:p>
          <a:r>
            <a:rPr lang="de-DE" sz="1600" b="1" dirty="0">
              <a:solidFill>
                <a:srgbClr val="FF0000"/>
              </a:solidFill>
              <a:latin typeface="Tahoma" panose="020B0604030504040204" pitchFamily="34" charset="0"/>
              <a:ea typeface="Tahoma" panose="020B0604030504040204" pitchFamily="34" charset="0"/>
              <a:cs typeface="Tahoma" panose="020B0604030504040204" pitchFamily="34" charset="0"/>
            </a:rPr>
            <a:t>N = 26</a:t>
          </a:r>
          <a:endParaRPr lang="en-GB" sz="1600" b="1" dirty="0">
            <a:solidFill>
              <a:srgbClr val="FF0000"/>
            </a:solidFill>
            <a:latin typeface="Tahoma" panose="020B0604030504040204" pitchFamily="34" charset="0"/>
            <a:ea typeface="Tahoma" panose="020B0604030504040204" pitchFamily="34" charset="0"/>
            <a:cs typeface="Tahoma" panose="020B0604030504040204" pitchFamily="34" charset="0"/>
          </a:endParaRPr>
        </a:p>
      </dgm:t>
    </dgm:pt>
    <dgm:pt modelId="{EE6AB78B-AE01-4D76-9ED4-CD35B1F86950}" type="parTrans" cxnId="{2859D2CF-C737-4E6C-96CD-7C48ACFF3027}">
      <dgm:prSet/>
      <dgm:spPr/>
      <dgm:t>
        <a:bodyPr/>
        <a:lstStyle/>
        <a:p>
          <a:endParaRPr lang="en-GB"/>
        </a:p>
      </dgm:t>
    </dgm:pt>
    <dgm:pt modelId="{5636D63E-934D-434C-A222-F0E1D4499A82}" type="sibTrans" cxnId="{2859D2CF-C737-4E6C-96CD-7C48ACFF3027}">
      <dgm:prSet/>
      <dgm:spPr/>
      <dgm:t>
        <a:bodyPr/>
        <a:lstStyle/>
        <a:p>
          <a:endParaRPr lang="en-GB"/>
        </a:p>
      </dgm:t>
    </dgm:pt>
    <dgm:pt modelId="{AF1781FC-1CDC-463C-AF18-7F2D3CCA85DA}">
      <dgm:prSet phldrT="[Text]" custT="1"/>
      <dgm:spPr>
        <a:solidFill>
          <a:schemeClr val="bg1"/>
        </a:solidFill>
        <a:ln>
          <a:noFill/>
        </a:ln>
      </dgm:spPr>
      <dgm:t>
        <a:bodyPr/>
        <a:lstStyle/>
        <a:p>
          <a:r>
            <a:rPr lang="de-DE" sz="1600" b="1" dirty="0">
              <a:solidFill>
                <a:srgbClr val="FF0000"/>
              </a:solidFill>
              <a:latin typeface="Tahoma" panose="020B0604030504040204" pitchFamily="34" charset="0"/>
              <a:ea typeface="Tahoma" panose="020B0604030504040204" pitchFamily="34" charset="0"/>
              <a:cs typeface="Tahoma" panose="020B0604030504040204" pitchFamily="34" charset="0"/>
            </a:rPr>
            <a:t>N = 40</a:t>
          </a:r>
        </a:p>
        <a:p>
          <a:r>
            <a:rPr lang="de-DE" sz="1600" b="1" dirty="0">
              <a:solidFill>
                <a:srgbClr val="FF0000"/>
              </a:solidFill>
              <a:latin typeface="Tahoma" panose="020B0604030504040204" pitchFamily="34" charset="0"/>
              <a:ea typeface="Tahoma" panose="020B0604030504040204" pitchFamily="34" charset="0"/>
              <a:cs typeface="Tahoma" panose="020B0604030504040204" pitchFamily="34" charset="0"/>
            </a:rPr>
            <a:t>N = 26</a:t>
          </a:r>
          <a:endParaRPr lang="en-GB" sz="1600" b="1" dirty="0">
            <a:solidFill>
              <a:srgbClr val="FF0000"/>
            </a:solidFill>
            <a:latin typeface="Tahoma" panose="020B0604030504040204" pitchFamily="34" charset="0"/>
            <a:ea typeface="Tahoma" panose="020B0604030504040204" pitchFamily="34" charset="0"/>
            <a:cs typeface="Tahoma" panose="020B0604030504040204" pitchFamily="34" charset="0"/>
          </a:endParaRPr>
        </a:p>
      </dgm:t>
    </dgm:pt>
    <dgm:pt modelId="{188AD13D-C990-4C71-99C8-327D07D784EE}" type="parTrans" cxnId="{F0177164-7EE0-4764-BA5F-914AB46D73E8}">
      <dgm:prSet/>
      <dgm:spPr/>
      <dgm:t>
        <a:bodyPr/>
        <a:lstStyle/>
        <a:p>
          <a:endParaRPr lang="en-GB"/>
        </a:p>
      </dgm:t>
    </dgm:pt>
    <dgm:pt modelId="{4518184A-394B-4FB9-9464-9EA08E065AAF}" type="sibTrans" cxnId="{F0177164-7EE0-4764-BA5F-914AB46D73E8}">
      <dgm:prSet/>
      <dgm:spPr/>
      <dgm:t>
        <a:bodyPr/>
        <a:lstStyle/>
        <a:p>
          <a:endParaRPr lang="en-GB"/>
        </a:p>
      </dgm:t>
    </dgm:pt>
    <dgm:pt modelId="{D6A3D1CD-7ED3-4299-BF09-72F38FA48D14}">
      <dgm:prSet phldrT="[Text]" custT="1"/>
      <dgm:spPr>
        <a:solidFill>
          <a:schemeClr val="accent1">
            <a:lumMod val="75000"/>
          </a:schemeClr>
        </a:solidFill>
      </dgm:spPr>
      <dgm:t>
        <a:bodyPr/>
        <a:lstStyle/>
        <a:p>
          <a:r>
            <a:rPr lang="en-GB" sz="2400" dirty="0">
              <a:solidFill>
                <a:schemeClr val="bg1"/>
              </a:solidFill>
              <a:latin typeface="Tahoma" panose="020B0604030504040204" pitchFamily="34" charset="0"/>
              <a:ea typeface="Tahoma" panose="020B0604030504040204" pitchFamily="34" charset="0"/>
              <a:cs typeface="Tahoma" panose="020B0604030504040204" pitchFamily="34" charset="0"/>
            </a:rPr>
            <a:t>LUX-Lung 2</a:t>
          </a:r>
        </a:p>
        <a:p>
          <a:r>
            <a:rPr lang="en-GB" sz="2000" dirty="0">
              <a:solidFill>
                <a:schemeClr val="bg1"/>
              </a:solidFill>
              <a:latin typeface="Tahoma" panose="020B0604030504040204" pitchFamily="34" charset="0"/>
              <a:ea typeface="Tahoma" panose="020B0604030504040204" pitchFamily="34" charset="0"/>
              <a:cs typeface="Tahoma" panose="020B0604030504040204" pitchFamily="34" charset="0"/>
            </a:rPr>
            <a:t>Phase II</a:t>
          </a:r>
        </a:p>
        <a:p>
          <a:r>
            <a:rPr lang="en-GB" sz="1600" dirty="0">
              <a:solidFill>
                <a:schemeClr val="bg1"/>
              </a:solidFill>
              <a:latin typeface="Tahoma" panose="020B0604030504040204" pitchFamily="34" charset="0"/>
              <a:ea typeface="Tahoma" panose="020B0604030504040204" pitchFamily="34" charset="0"/>
              <a:cs typeface="Tahoma" panose="020B0604030504040204" pitchFamily="34" charset="0"/>
            </a:rPr>
            <a:t>(N=129)</a:t>
          </a:r>
          <a:r>
            <a:rPr lang="en-GB" sz="16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1</a:t>
          </a:r>
        </a:p>
      </dgm:t>
    </dgm:pt>
    <dgm:pt modelId="{706C36C8-080B-44D4-8987-7BB4F6042C3D}" type="parTrans" cxnId="{C331E72D-374E-4DD3-887C-4488B4D120EA}">
      <dgm:prSet/>
      <dgm:spPr/>
      <dgm:t>
        <a:bodyPr/>
        <a:lstStyle/>
        <a:p>
          <a:endParaRPr lang="en-GB"/>
        </a:p>
      </dgm:t>
    </dgm:pt>
    <dgm:pt modelId="{174C0DB6-B387-4AB5-9B8A-47B89CF7DDFB}" type="sibTrans" cxnId="{C331E72D-374E-4DD3-887C-4488B4D120EA}">
      <dgm:prSet/>
      <dgm:spPr/>
      <dgm:t>
        <a:bodyPr/>
        <a:lstStyle/>
        <a:p>
          <a:endParaRPr lang="en-GB"/>
        </a:p>
      </dgm:t>
    </dgm:pt>
    <dgm:pt modelId="{925A2AED-CD93-4D91-9336-E59442B53E0D}">
      <dgm:prSet phldrT="[Text]"/>
      <dgm:spPr>
        <a:solidFill>
          <a:schemeClr val="bg1"/>
        </a:solidFill>
      </dgm:spPr>
      <dgm:t>
        <a:bodyPr/>
        <a:lstStyle/>
        <a:p>
          <a:endParaRPr lang="en-GB" dirty="0"/>
        </a:p>
      </dgm:t>
    </dgm:pt>
    <dgm:pt modelId="{103DBA6B-0489-4B51-9FA9-B6DF921CCDCE}" type="parTrans" cxnId="{401E107A-B1A7-4584-8167-6890C7D2866D}">
      <dgm:prSet/>
      <dgm:spPr/>
      <dgm:t>
        <a:bodyPr/>
        <a:lstStyle/>
        <a:p>
          <a:endParaRPr lang="en-GB"/>
        </a:p>
      </dgm:t>
    </dgm:pt>
    <dgm:pt modelId="{DDD24B1F-AD74-425F-A8D0-3A55F15E8058}" type="sibTrans" cxnId="{401E107A-B1A7-4584-8167-6890C7D2866D}">
      <dgm:prSet/>
      <dgm:spPr/>
      <dgm:t>
        <a:bodyPr/>
        <a:lstStyle/>
        <a:p>
          <a:endParaRPr lang="en-GB"/>
        </a:p>
      </dgm:t>
    </dgm:pt>
    <dgm:pt modelId="{026C94E6-D509-4759-A3F2-AC0DEAB864B5}">
      <dgm:prSet phldrT="[Text]"/>
      <dgm:spPr>
        <a:solidFill>
          <a:schemeClr val="bg1"/>
        </a:solidFill>
        <a:ln>
          <a:noFill/>
        </a:ln>
      </dgm:spPr>
      <dgm:t>
        <a:bodyPr/>
        <a:lstStyle/>
        <a:p>
          <a:r>
            <a:rPr lang="en-GB"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First- and second-line (after chemo) </a:t>
          </a:r>
        </a:p>
      </dgm:t>
    </dgm:pt>
    <dgm:pt modelId="{C0732C7C-5F49-4908-AB86-A3809F2C4F19}" type="parTrans" cxnId="{7D7FF0CB-7FD7-4DD3-B58C-67FE1C73F863}">
      <dgm:prSet/>
      <dgm:spPr/>
      <dgm:t>
        <a:bodyPr/>
        <a:lstStyle/>
        <a:p>
          <a:endParaRPr lang="en-GB"/>
        </a:p>
      </dgm:t>
    </dgm:pt>
    <dgm:pt modelId="{30B32658-47BF-4C50-AC1C-07DE5AAA8543}" type="sibTrans" cxnId="{7D7FF0CB-7FD7-4DD3-B58C-67FE1C73F863}">
      <dgm:prSet/>
      <dgm:spPr/>
      <dgm:t>
        <a:bodyPr/>
        <a:lstStyle/>
        <a:p>
          <a:endParaRPr lang="en-GB"/>
        </a:p>
      </dgm:t>
    </dgm:pt>
    <dgm:pt modelId="{55AB5AF5-B2D0-4E69-9B15-346AF1A94886}">
      <dgm:prSet phldrT="[Text]"/>
      <dgm:spPr>
        <a:solidFill>
          <a:schemeClr val="bg1"/>
        </a:solidFill>
        <a:ln>
          <a:noFill/>
        </a:ln>
      </dgm:spPr>
      <dgm:t>
        <a:bodyPr/>
        <a:lstStyle/>
        <a:p>
          <a:r>
            <a:rPr lang="en-GB"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First-line</a:t>
          </a:r>
        </a:p>
      </dgm:t>
    </dgm:pt>
    <dgm:pt modelId="{40B2C505-0BDE-4C19-833A-F0282815DEBD}" type="parTrans" cxnId="{BD9C950C-CE3D-4DD2-9B37-2219AC42B483}">
      <dgm:prSet/>
      <dgm:spPr/>
      <dgm:t>
        <a:bodyPr/>
        <a:lstStyle/>
        <a:p>
          <a:endParaRPr lang="en-GB"/>
        </a:p>
      </dgm:t>
    </dgm:pt>
    <dgm:pt modelId="{31427131-9E4E-46A8-A53F-684F23E8E0F0}" type="sibTrans" cxnId="{BD9C950C-CE3D-4DD2-9B37-2219AC42B483}">
      <dgm:prSet/>
      <dgm:spPr/>
      <dgm:t>
        <a:bodyPr/>
        <a:lstStyle/>
        <a:p>
          <a:endParaRPr lang="en-GB"/>
        </a:p>
      </dgm:t>
    </dgm:pt>
    <dgm:pt modelId="{562A5BE6-31B6-4324-A33F-CD957EE77649}">
      <dgm:prSet phldrT="[Text]"/>
      <dgm:spPr>
        <a:solidFill>
          <a:schemeClr val="bg1"/>
        </a:solidFill>
        <a:ln>
          <a:noFill/>
        </a:ln>
      </dgm:spPr>
      <dgm:t>
        <a:bodyPr/>
        <a:lstStyle/>
        <a:p>
          <a:r>
            <a:rPr lang="en-GB"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First-line</a:t>
          </a:r>
        </a:p>
      </dgm:t>
    </dgm:pt>
    <dgm:pt modelId="{C0B9555F-FFB8-4C0C-B91E-1B5B0D6422E6}" type="parTrans" cxnId="{F32702A2-4BAC-4FBE-B6F2-C5D7E648E63D}">
      <dgm:prSet/>
      <dgm:spPr/>
      <dgm:t>
        <a:bodyPr/>
        <a:lstStyle/>
        <a:p>
          <a:endParaRPr lang="en-GB"/>
        </a:p>
      </dgm:t>
    </dgm:pt>
    <dgm:pt modelId="{196881EB-E5B4-4C4B-B47B-16A630411EB9}" type="sibTrans" cxnId="{F32702A2-4BAC-4FBE-B6F2-C5D7E648E63D}">
      <dgm:prSet/>
      <dgm:spPr/>
      <dgm:t>
        <a:bodyPr/>
        <a:lstStyle/>
        <a:p>
          <a:endParaRPr lang="en-GB"/>
        </a:p>
      </dgm:t>
    </dgm:pt>
    <dgm:pt modelId="{8E670756-5949-4708-8F3F-E587554C67A3}">
      <dgm:prSet phldrT="[Text]" custT="1"/>
      <dgm:spPr>
        <a:solidFill>
          <a:schemeClr val="bg1"/>
        </a:solidFill>
        <a:ln>
          <a:noFill/>
        </a:ln>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Del19 = 52</a:t>
          </a:r>
        </a:p>
        <a:p>
          <a:pPr marL="0" indent="0" defTabSz="914400">
            <a:lnSpc>
              <a:spcPct val="100000"/>
            </a:lnSpc>
            <a:spcBef>
              <a:spcPts val="0"/>
            </a:spcBef>
            <a:spcAft>
              <a:spcPts val="0"/>
            </a:spcAft>
            <a:buNone/>
          </a:pPr>
          <a:r>
            <a:rPr lang="de-DE"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L858R = 54</a:t>
          </a:r>
          <a:endParaRPr lang="en-GB" sz="16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endParaRPr>
        </a:p>
      </dgm:t>
    </dgm:pt>
    <dgm:pt modelId="{31E0866D-782C-4871-852B-B49529F4B603}" type="sibTrans" cxnId="{C8F4733E-A014-4956-A44D-76CB54CEC38D}">
      <dgm:prSet/>
      <dgm:spPr/>
      <dgm:t>
        <a:bodyPr/>
        <a:lstStyle/>
        <a:p>
          <a:endParaRPr lang="en-GB"/>
        </a:p>
      </dgm:t>
    </dgm:pt>
    <dgm:pt modelId="{5F255BA2-69EF-42EE-AC68-16D9F00C61D6}" type="parTrans" cxnId="{C8F4733E-A014-4956-A44D-76CB54CEC38D}">
      <dgm:prSet/>
      <dgm:spPr/>
      <dgm:t>
        <a:bodyPr/>
        <a:lstStyle/>
        <a:p>
          <a:endParaRPr lang="en-GB"/>
        </a:p>
      </dgm:t>
    </dgm:pt>
    <dgm:pt modelId="{276A6EF0-FE23-4CA0-929C-9C30EDD32F8D}" type="pres">
      <dgm:prSet presAssocID="{FF35C3DA-6F43-4772-AD4B-653F946B34B0}" presName="theList" presStyleCnt="0">
        <dgm:presLayoutVars>
          <dgm:dir/>
          <dgm:animLvl val="lvl"/>
          <dgm:resizeHandles val="exact"/>
        </dgm:presLayoutVars>
      </dgm:prSet>
      <dgm:spPr/>
    </dgm:pt>
    <dgm:pt modelId="{85E339D9-4761-4009-8571-E5D417444ECF}" type="pres">
      <dgm:prSet presAssocID="{925A2AED-CD93-4D91-9336-E59442B53E0D}" presName="compNode" presStyleCnt="0"/>
      <dgm:spPr/>
    </dgm:pt>
    <dgm:pt modelId="{60DD624F-5130-4AB4-B8BB-FDA362C3024C}" type="pres">
      <dgm:prSet presAssocID="{925A2AED-CD93-4D91-9336-E59442B53E0D}" presName="aNode" presStyleLbl="bgShp" presStyleIdx="0" presStyleCnt="4" custScaleX="48380" custLinFactNeighborX="2329" custLinFactNeighborY="-5059"/>
      <dgm:spPr/>
    </dgm:pt>
    <dgm:pt modelId="{8E36675B-1014-4ABA-BBE3-ABC4DCF26FA2}" type="pres">
      <dgm:prSet presAssocID="{925A2AED-CD93-4D91-9336-E59442B53E0D}" presName="textNode" presStyleLbl="bgShp" presStyleIdx="0" presStyleCnt="4"/>
      <dgm:spPr/>
    </dgm:pt>
    <dgm:pt modelId="{861FC116-2B24-4B7C-A78F-8ADFD22CCD2A}" type="pres">
      <dgm:prSet presAssocID="{925A2AED-CD93-4D91-9336-E59442B53E0D}" presName="compChildNode" presStyleCnt="0"/>
      <dgm:spPr/>
    </dgm:pt>
    <dgm:pt modelId="{D7382CD9-66FA-4B22-894E-DE3E704BB56B}" type="pres">
      <dgm:prSet presAssocID="{925A2AED-CD93-4D91-9336-E59442B53E0D}" presName="theInnerList" presStyleCnt="0"/>
      <dgm:spPr/>
    </dgm:pt>
    <dgm:pt modelId="{D7FDF6AB-06F0-462B-BBFB-FBF62C3E0C30}" type="pres">
      <dgm:prSet presAssocID="{925A2AED-CD93-4D91-9336-E59442B53E0D}" presName="aSpace" presStyleCnt="0"/>
      <dgm:spPr/>
    </dgm:pt>
    <dgm:pt modelId="{76CE965F-582D-4D64-B835-8CFF4F6A3297}" type="pres">
      <dgm:prSet presAssocID="{D6A3D1CD-7ED3-4299-BF09-72F38FA48D14}" presName="compNode" presStyleCnt="0"/>
      <dgm:spPr/>
    </dgm:pt>
    <dgm:pt modelId="{DA8357B5-6A07-4452-BE96-67159FB4217E}" type="pres">
      <dgm:prSet presAssocID="{D6A3D1CD-7ED3-4299-BF09-72F38FA48D14}" presName="aNode" presStyleLbl="bgShp" presStyleIdx="1" presStyleCnt="4" custScaleX="96739"/>
      <dgm:spPr/>
    </dgm:pt>
    <dgm:pt modelId="{00301E62-BF7C-4B52-B8B7-A4CC5FC1D35D}" type="pres">
      <dgm:prSet presAssocID="{D6A3D1CD-7ED3-4299-BF09-72F38FA48D14}" presName="textNode" presStyleLbl="bgShp" presStyleIdx="1" presStyleCnt="4"/>
      <dgm:spPr/>
    </dgm:pt>
    <dgm:pt modelId="{32F87AA0-7D95-48B8-BF44-8D0CBEC10929}" type="pres">
      <dgm:prSet presAssocID="{D6A3D1CD-7ED3-4299-BF09-72F38FA48D14}" presName="compChildNode" presStyleCnt="0"/>
      <dgm:spPr/>
    </dgm:pt>
    <dgm:pt modelId="{63684AF4-ED07-4C96-83A0-310D07D71016}" type="pres">
      <dgm:prSet presAssocID="{D6A3D1CD-7ED3-4299-BF09-72F38FA48D14}" presName="theInnerList" presStyleCnt="0"/>
      <dgm:spPr/>
    </dgm:pt>
    <dgm:pt modelId="{43704177-47B1-44E2-BC6A-717CA91F9F88}" type="pres">
      <dgm:prSet presAssocID="{385E0DBA-C7D5-449D-ACE3-DDBB4D6B13FD}" presName="childNode" presStyleLbl="node1" presStyleIdx="0" presStyleCnt="12" custScaleX="94925" custLinFactY="855" custLinFactNeighborX="2128" custLinFactNeighborY="100000">
        <dgm:presLayoutVars>
          <dgm:bulletEnabled val="1"/>
        </dgm:presLayoutVars>
      </dgm:prSet>
      <dgm:spPr/>
    </dgm:pt>
    <dgm:pt modelId="{7E98A908-E14A-4EBD-8DA7-AFE5F1616963}" type="pres">
      <dgm:prSet presAssocID="{385E0DBA-C7D5-449D-ACE3-DDBB4D6B13FD}" presName="aSpace2" presStyleCnt="0"/>
      <dgm:spPr/>
    </dgm:pt>
    <dgm:pt modelId="{4CD8FCB4-8834-47DF-A30A-6B0F8613B02B}" type="pres">
      <dgm:prSet presAssocID="{026C94E6-D509-4759-A3F2-AC0DEAB864B5}" presName="childNode" presStyleLbl="node1" presStyleIdx="1" presStyleCnt="12" custScaleX="94925" custLinFactY="855" custLinFactNeighborX="2128" custLinFactNeighborY="100000">
        <dgm:presLayoutVars>
          <dgm:bulletEnabled val="1"/>
        </dgm:presLayoutVars>
      </dgm:prSet>
      <dgm:spPr/>
    </dgm:pt>
    <dgm:pt modelId="{1BED65CC-1D7E-4529-A7B2-BED33A901B9F}" type="pres">
      <dgm:prSet presAssocID="{026C94E6-D509-4759-A3F2-AC0DEAB864B5}" presName="aSpace2" presStyleCnt="0"/>
      <dgm:spPr/>
    </dgm:pt>
    <dgm:pt modelId="{B4433722-DBD8-4207-9929-AE8044D0C43A}" type="pres">
      <dgm:prSet presAssocID="{8E670756-5949-4708-8F3F-E587554C67A3}" presName="childNode" presStyleLbl="node1" presStyleIdx="2" presStyleCnt="12" custScaleX="94925" custLinFactY="855" custLinFactNeighborX="2128" custLinFactNeighborY="100000">
        <dgm:presLayoutVars>
          <dgm:bulletEnabled val="1"/>
        </dgm:presLayoutVars>
      </dgm:prSet>
      <dgm:spPr/>
    </dgm:pt>
    <dgm:pt modelId="{FD8FE7F2-29AB-4FCB-B101-80CC79698D65}" type="pres">
      <dgm:prSet presAssocID="{8E670756-5949-4708-8F3F-E587554C67A3}" presName="aSpace2" presStyleCnt="0"/>
      <dgm:spPr/>
    </dgm:pt>
    <dgm:pt modelId="{193ABA0E-8CB1-465B-911F-59BDDACE5E5C}" type="pres">
      <dgm:prSet presAssocID="{42EA3488-8B01-48A9-9B7A-78EA517371AB}" presName="childNode" presStyleLbl="node1" presStyleIdx="3" presStyleCnt="12" custScaleX="94925" custLinFactY="855" custLinFactNeighborX="2128" custLinFactNeighborY="100000">
        <dgm:presLayoutVars>
          <dgm:bulletEnabled val="1"/>
        </dgm:presLayoutVars>
      </dgm:prSet>
      <dgm:spPr/>
    </dgm:pt>
    <dgm:pt modelId="{10B5D6AA-FBD4-496F-BF4C-5E4FDDA44BC3}" type="pres">
      <dgm:prSet presAssocID="{D6A3D1CD-7ED3-4299-BF09-72F38FA48D14}" presName="aSpace" presStyleCnt="0"/>
      <dgm:spPr/>
    </dgm:pt>
    <dgm:pt modelId="{1DBF7DE6-986F-49DE-AAB2-913C4E5122E5}" type="pres">
      <dgm:prSet presAssocID="{1FCC0F43-8AB2-42EC-B46C-F69E19E6AAC2}" presName="compNode" presStyleCnt="0"/>
      <dgm:spPr/>
    </dgm:pt>
    <dgm:pt modelId="{4A2989BB-D68A-4A2E-834B-4393E5911EB3}" type="pres">
      <dgm:prSet presAssocID="{1FCC0F43-8AB2-42EC-B46C-F69E19E6AAC2}" presName="aNode" presStyleLbl="bgShp" presStyleIdx="2" presStyleCnt="4" custScaleX="96739" custLinFactNeighborX="-492"/>
      <dgm:spPr/>
    </dgm:pt>
    <dgm:pt modelId="{68271E31-5994-4533-94D2-CDF9677C096A}" type="pres">
      <dgm:prSet presAssocID="{1FCC0F43-8AB2-42EC-B46C-F69E19E6AAC2}" presName="textNode" presStyleLbl="bgShp" presStyleIdx="2" presStyleCnt="4"/>
      <dgm:spPr/>
    </dgm:pt>
    <dgm:pt modelId="{A659138C-364F-4C20-9E88-B37794BD11F0}" type="pres">
      <dgm:prSet presAssocID="{1FCC0F43-8AB2-42EC-B46C-F69E19E6AAC2}" presName="compChildNode" presStyleCnt="0"/>
      <dgm:spPr/>
    </dgm:pt>
    <dgm:pt modelId="{A33C617C-5F26-4F1E-832B-58507DF2C0B9}" type="pres">
      <dgm:prSet presAssocID="{1FCC0F43-8AB2-42EC-B46C-F69E19E6AAC2}" presName="theInnerList" presStyleCnt="0"/>
      <dgm:spPr/>
    </dgm:pt>
    <dgm:pt modelId="{0899DDC6-CAA1-4A10-8F30-F35DE9453F19}" type="pres">
      <dgm:prSet presAssocID="{6FD57B54-71FF-4BB3-B146-CBB92A1C15A8}" presName="childNode" presStyleLbl="node1" presStyleIdx="4" presStyleCnt="12" custScaleX="94925" custLinFactY="855" custLinFactNeighborX="2297" custLinFactNeighborY="100000">
        <dgm:presLayoutVars>
          <dgm:bulletEnabled val="1"/>
        </dgm:presLayoutVars>
      </dgm:prSet>
      <dgm:spPr/>
    </dgm:pt>
    <dgm:pt modelId="{FFEDD86C-D8B7-4930-BCB9-037C2BBDCA3D}" type="pres">
      <dgm:prSet presAssocID="{6FD57B54-71FF-4BB3-B146-CBB92A1C15A8}" presName="aSpace2" presStyleCnt="0"/>
      <dgm:spPr/>
    </dgm:pt>
    <dgm:pt modelId="{A4FA3E05-BF8D-412C-AB90-9AE0059EA23E}" type="pres">
      <dgm:prSet presAssocID="{55AB5AF5-B2D0-4E69-9B15-346AF1A94886}" presName="childNode" presStyleLbl="node1" presStyleIdx="5" presStyleCnt="12" custScaleX="94925" custLinFactY="855" custLinFactNeighborX="2128" custLinFactNeighborY="100000">
        <dgm:presLayoutVars>
          <dgm:bulletEnabled val="1"/>
        </dgm:presLayoutVars>
      </dgm:prSet>
      <dgm:spPr/>
    </dgm:pt>
    <dgm:pt modelId="{84DB3D62-193E-4E04-9D40-0FEAA930A490}" type="pres">
      <dgm:prSet presAssocID="{55AB5AF5-B2D0-4E69-9B15-346AF1A94886}" presName="aSpace2" presStyleCnt="0"/>
      <dgm:spPr/>
    </dgm:pt>
    <dgm:pt modelId="{DA1552E6-4916-4060-841C-402DFEEB4FC8}" type="pres">
      <dgm:prSet presAssocID="{1A4F2F66-2EA8-4F10-B97E-FFC9765CAD90}" presName="childNode" presStyleLbl="node1" presStyleIdx="6" presStyleCnt="12" custScaleX="94925" custLinFactY="855" custLinFactNeighborX="2661" custLinFactNeighborY="100000">
        <dgm:presLayoutVars>
          <dgm:bulletEnabled val="1"/>
        </dgm:presLayoutVars>
      </dgm:prSet>
      <dgm:spPr/>
    </dgm:pt>
    <dgm:pt modelId="{F302D830-4C14-40F4-8413-A56E07F3AC11}" type="pres">
      <dgm:prSet presAssocID="{1A4F2F66-2EA8-4F10-B97E-FFC9765CAD90}" presName="aSpace2" presStyleCnt="0"/>
      <dgm:spPr/>
    </dgm:pt>
    <dgm:pt modelId="{EEDB5E3E-03E0-44BB-9EAA-8FD451BBFDAE}" type="pres">
      <dgm:prSet presAssocID="{2252B4FC-550C-4346-9293-C3294E357CCD}" presName="childNode" presStyleLbl="node1" presStyleIdx="7" presStyleCnt="12" custScaleX="94925" custLinFactY="855" custLinFactNeighborX="2297" custLinFactNeighborY="100000">
        <dgm:presLayoutVars>
          <dgm:bulletEnabled val="1"/>
        </dgm:presLayoutVars>
      </dgm:prSet>
      <dgm:spPr/>
    </dgm:pt>
    <dgm:pt modelId="{EA34333E-E3DB-41A5-B08B-1C3826B98A84}" type="pres">
      <dgm:prSet presAssocID="{1FCC0F43-8AB2-42EC-B46C-F69E19E6AAC2}" presName="aSpace" presStyleCnt="0"/>
      <dgm:spPr/>
    </dgm:pt>
    <dgm:pt modelId="{A5AB4F7D-8A8C-440F-81EF-3D5DB60F6D5D}" type="pres">
      <dgm:prSet presAssocID="{599FB099-2473-424A-AFDD-85B2A08F84C1}" presName="compNode" presStyleCnt="0"/>
      <dgm:spPr/>
    </dgm:pt>
    <dgm:pt modelId="{D74C1FF9-DD4A-478E-BD9F-7F6F9BC7A491}" type="pres">
      <dgm:prSet presAssocID="{599FB099-2473-424A-AFDD-85B2A08F84C1}" presName="aNode" presStyleLbl="bgShp" presStyleIdx="3" presStyleCnt="4" custScaleX="96739" custLinFactNeighborX="-854"/>
      <dgm:spPr/>
    </dgm:pt>
    <dgm:pt modelId="{3EA87795-50E4-4E0C-8C14-FDFAD6D00A83}" type="pres">
      <dgm:prSet presAssocID="{599FB099-2473-424A-AFDD-85B2A08F84C1}" presName="textNode" presStyleLbl="bgShp" presStyleIdx="3" presStyleCnt="4"/>
      <dgm:spPr/>
    </dgm:pt>
    <dgm:pt modelId="{7C14A05B-AF26-468B-A343-DD39CA84B5E4}" type="pres">
      <dgm:prSet presAssocID="{599FB099-2473-424A-AFDD-85B2A08F84C1}" presName="compChildNode" presStyleCnt="0"/>
      <dgm:spPr/>
    </dgm:pt>
    <dgm:pt modelId="{74A9DE62-059C-462F-BCCE-FCB97697F3E2}" type="pres">
      <dgm:prSet presAssocID="{599FB099-2473-424A-AFDD-85B2A08F84C1}" presName="theInnerList" presStyleCnt="0"/>
      <dgm:spPr/>
    </dgm:pt>
    <dgm:pt modelId="{BBA849F6-381D-4630-8338-1DCBC884B789}" type="pres">
      <dgm:prSet presAssocID="{1206F840-CBE0-4C1C-9C74-93AEA17A9942}" presName="childNode" presStyleLbl="node1" presStyleIdx="8" presStyleCnt="12" custScaleX="94040" custLinFactY="855" custLinFactNeighborX="-180" custLinFactNeighborY="100000">
        <dgm:presLayoutVars>
          <dgm:bulletEnabled val="1"/>
        </dgm:presLayoutVars>
      </dgm:prSet>
      <dgm:spPr/>
    </dgm:pt>
    <dgm:pt modelId="{F1DCEDEA-491A-44AC-95BC-84B9DA99561E}" type="pres">
      <dgm:prSet presAssocID="{1206F840-CBE0-4C1C-9C74-93AEA17A9942}" presName="aSpace2" presStyleCnt="0"/>
      <dgm:spPr/>
    </dgm:pt>
    <dgm:pt modelId="{85EED01D-FC90-4425-A48D-335473BBD740}" type="pres">
      <dgm:prSet presAssocID="{562A5BE6-31B6-4324-A33F-CD957EE77649}" presName="childNode" presStyleLbl="node1" presStyleIdx="9" presStyleCnt="12" custScaleX="94925" custLinFactY="855" custLinFactNeighborX="600" custLinFactNeighborY="100000">
        <dgm:presLayoutVars>
          <dgm:bulletEnabled val="1"/>
        </dgm:presLayoutVars>
      </dgm:prSet>
      <dgm:spPr/>
    </dgm:pt>
    <dgm:pt modelId="{AC05E760-654F-4883-9D1A-2099990E4824}" type="pres">
      <dgm:prSet presAssocID="{562A5BE6-31B6-4324-A33F-CD957EE77649}" presName="aSpace2" presStyleCnt="0"/>
      <dgm:spPr/>
    </dgm:pt>
    <dgm:pt modelId="{7B4C96B1-DA21-46B3-972C-D58DFE12A28D}" type="pres">
      <dgm:prSet presAssocID="{1EA1FA01-C129-4F42-8CD5-42D46042C3EF}" presName="childNode" presStyleLbl="node1" presStyleIdx="10" presStyleCnt="12" custScaleX="94925" custLinFactY="855" custLinFactNeighborY="100000">
        <dgm:presLayoutVars>
          <dgm:bulletEnabled val="1"/>
        </dgm:presLayoutVars>
      </dgm:prSet>
      <dgm:spPr/>
    </dgm:pt>
    <dgm:pt modelId="{85A8AC44-9C6E-4E8D-9E7D-4708DA26CD31}" type="pres">
      <dgm:prSet presAssocID="{1EA1FA01-C129-4F42-8CD5-42D46042C3EF}" presName="aSpace2" presStyleCnt="0"/>
      <dgm:spPr/>
    </dgm:pt>
    <dgm:pt modelId="{2202553B-1A85-4071-9FF0-8311CEF1861F}" type="pres">
      <dgm:prSet presAssocID="{AF1781FC-1CDC-463C-AF18-7F2D3CCA85DA}" presName="childNode" presStyleLbl="node1" presStyleIdx="11" presStyleCnt="12" custScaleX="94925" custLinFactY="855" custLinFactNeighborY="100000">
        <dgm:presLayoutVars>
          <dgm:bulletEnabled val="1"/>
        </dgm:presLayoutVars>
      </dgm:prSet>
      <dgm:spPr/>
    </dgm:pt>
  </dgm:ptLst>
  <dgm:cxnLst>
    <dgm:cxn modelId="{A9127600-CA65-456E-8067-204911EB6E15}" srcId="{1FCC0F43-8AB2-42EC-B46C-F69E19E6AAC2}" destId="{1A4F2F66-2EA8-4F10-B97E-FFC9765CAD90}" srcOrd="2" destOrd="0" parTransId="{C64867A0-39FE-462F-9D4C-3FAD43D31A4D}" sibTransId="{B2E89828-E43F-4F20-BFB0-4CAF77B0BB90}"/>
    <dgm:cxn modelId="{B50F660C-F0B8-462E-9DA1-596B29DEF1BF}" srcId="{1FCC0F43-8AB2-42EC-B46C-F69E19E6AAC2}" destId="{6FD57B54-71FF-4BB3-B146-CBB92A1C15A8}" srcOrd="0" destOrd="0" parTransId="{AD67B828-40DD-4D64-AFC2-65AE69696ECF}" sibTransId="{5092004F-077E-4038-9579-9F7359DF8BB3}"/>
    <dgm:cxn modelId="{BD9C950C-CE3D-4DD2-9B37-2219AC42B483}" srcId="{1FCC0F43-8AB2-42EC-B46C-F69E19E6AAC2}" destId="{55AB5AF5-B2D0-4E69-9B15-346AF1A94886}" srcOrd="1" destOrd="0" parTransId="{40B2C505-0BDE-4C19-833A-F0282815DEBD}" sibTransId="{31427131-9E4E-46A8-A53F-684F23E8E0F0}"/>
    <dgm:cxn modelId="{5C701B10-DE12-4AE3-8D50-387A6FF19442}" type="presOf" srcId="{1EA1FA01-C129-4F42-8CD5-42D46042C3EF}" destId="{7B4C96B1-DA21-46B3-972C-D58DFE12A28D}" srcOrd="0" destOrd="0" presId="urn:microsoft.com/office/officeart/2005/8/layout/lProcess2"/>
    <dgm:cxn modelId="{117FC010-B681-4358-9068-9DAF776612DE}" type="presOf" srcId="{55AB5AF5-B2D0-4E69-9B15-346AF1A94886}" destId="{A4FA3E05-BF8D-412C-AB90-9AE0059EA23E}" srcOrd="0" destOrd="0" presId="urn:microsoft.com/office/officeart/2005/8/layout/lProcess2"/>
    <dgm:cxn modelId="{58BAB512-EB7D-4EBF-A4E2-A32B3C2C0CC9}" type="presOf" srcId="{385E0DBA-C7D5-449D-ACE3-DDBB4D6B13FD}" destId="{43704177-47B1-44E2-BC6A-717CA91F9F88}" srcOrd="0" destOrd="0" presId="urn:microsoft.com/office/officeart/2005/8/layout/lProcess2"/>
    <dgm:cxn modelId="{BC03741F-7B5B-4E18-8B25-4FE565C32A39}" type="presOf" srcId="{FF35C3DA-6F43-4772-AD4B-653F946B34B0}" destId="{276A6EF0-FE23-4CA0-929C-9C30EDD32F8D}" srcOrd="0" destOrd="0" presId="urn:microsoft.com/office/officeart/2005/8/layout/lProcess2"/>
    <dgm:cxn modelId="{531F2020-B6D2-4F6B-AB3D-D979277A27D8}" type="presOf" srcId="{599FB099-2473-424A-AFDD-85B2A08F84C1}" destId="{3EA87795-50E4-4E0C-8C14-FDFAD6D00A83}" srcOrd="1" destOrd="0" presId="urn:microsoft.com/office/officeart/2005/8/layout/lProcess2"/>
    <dgm:cxn modelId="{42CA8129-E4DE-4E46-ACF9-AE73C93C46A8}" type="presOf" srcId="{925A2AED-CD93-4D91-9336-E59442B53E0D}" destId="{8E36675B-1014-4ABA-BBE3-ABC4DCF26FA2}" srcOrd="1" destOrd="0" presId="urn:microsoft.com/office/officeart/2005/8/layout/lProcess2"/>
    <dgm:cxn modelId="{C331E72D-374E-4DD3-887C-4488B4D120EA}" srcId="{FF35C3DA-6F43-4772-AD4B-653F946B34B0}" destId="{D6A3D1CD-7ED3-4299-BF09-72F38FA48D14}" srcOrd="1" destOrd="0" parTransId="{706C36C8-080B-44D4-8987-7BB4F6042C3D}" sibTransId="{174C0DB6-B387-4AB5-9B8A-47B89CF7DDFB}"/>
    <dgm:cxn modelId="{C895C72F-0103-4A72-A4B6-3DFFBE5DB77B}" type="presOf" srcId="{42EA3488-8B01-48A9-9B7A-78EA517371AB}" destId="{193ABA0E-8CB1-465B-911F-59BDDACE5E5C}" srcOrd="0" destOrd="0" presId="urn:microsoft.com/office/officeart/2005/8/layout/lProcess2"/>
    <dgm:cxn modelId="{3FCF3D30-244D-49CD-8476-306915D6C675}" type="presOf" srcId="{8E670756-5949-4708-8F3F-E587554C67A3}" destId="{B4433722-DBD8-4207-9929-AE8044D0C43A}" srcOrd="0" destOrd="0" presId="urn:microsoft.com/office/officeart/2005/8/layout/lProcess2"/>
    <dgm:cxn modelId="{DEF2F233-1DB9-435C-B2A0-88BB4CDFEF4C}" srcId="{D6A3D1CD-7ED3-4299-BF09-72F38FA48D14}" destId="{42EA3488-8B01-48A9-9B7A-78EA517371AB}" srcOrd="3" destOrd="0" parTransId="{C455E8AB-A748-485E-9F5E-FBF37032049F}" sibTransId="{FBB2D991-BF78-48D5-A2A8-28AFFB24F9C5}"/>
    <dgm:cxn modelId="{7047C23C-EA57-4FA4-9E53-E8C21670FFBB}" type="presOf" srcId="{D6A3D1CD-7ED3-4299-BF09-72F38FA48D14}" destId="{00301E62-BF7C-4B52-B8B7-A4CC5FC1D35D}" srcOrd="1" destOrd="0" presId="urn:microsoft.com/office/officeart/2005/8/layout/lProcess2"/>
    <dgm:cxn modelId="{C8F4733E-A014-4956-A44D-76CB54CEC38D}" srcId="{D6A3D1CD-7ED3-4299-BF09-72F38FA48D14}" destId="{8E670756-5949-4708-8F3F-E587554C67A3}" srcOrd="2" destOrd="0" parTransId="{5F255BA2-69EF-42EE-AC68-16D9F00C61D6}" sibTransId="{31E0866D-782C-4871-852B-B49529F4B603}"/>
    <dgm:cxn modelId="{D7AC6D5C-D6A5-4975-85D8-058D063E88A2}" type="presOf" srcId="{2252B4FC-550C-4346-9293-C3294E357CCD}" destId="{EEDB5E3E-03E0-44BB-9EAA-8FD451BBFDAE}" srcOrd="0" destOrd="0" presId="urn:microsoft.com/office/officeart/2005/8/layout/lProcess2"/>
    <dgm:cxn modelId="{3DF2895D-5B6F-4F97-887B-94DECD9A0664}" srcId="{D6A3D1CD-7ED3-4299-BF09-72F38FA48D14}" destId="{385E0DBA-C7D5-449D-ACE3-DDBB4D6B13FD}" srcOrd="0" destOrd="0" parTransId="{E2D9039B-619E-4C0B-9A5C-E109DA037BB7}" sibTransId="{EDA7A7E4-CE3E-4A4A-8B55-AB8A5E0CDA6C}"/>
    <dgm:cxn modelId="{F0177164-7EE0-4764-BA5F-914AB46D73E8}" srcId="{599FB099-2473-424A-AFDD-85B2A08F84C1}" destId="{AF1781FC-1CDC-463C-AF18-7F2D3CCA85DA}" srcOrd="3" destOrd="0" parTransId="{188AD13D-C990-4C71-99C8-327D07D784EE}" sibTransId="{4518184A-394B-4FB9-9464-9EA08E065AAF}"/>
    <dgm:cxn modelId="{A3C80651-77DB-4B4E-9D70-905E54C1AD7F}" type="presOf" srcId="{D6A3D1CD-7ED3-4299-BF09-72F38FA48D14}" destId="{DA8357B5-6A07-4452-BE96-67159FB4217E}" srcOrd="0" destOrd="0" presId="urn:microsoft.com/office/officeart/2005/8/layout/lProcess2"/>
    <dgm:cxn modelId="{3E1DAC71-6852-4218-9B19-13C5BE5FEF57}" type="presOf" srcId="{599FB099-2473-424A-AFDD-85B2A08F84C1}" destId="{D74C1FF9-DD4A-478E-BD9F-7F6F9BC7A491}" srcOrd="0" destOrd="0" presId="urn:microsoft.com/office/officeart/2005/8/layout/lProcess2"/>
    <dgm:cxn modelId="{6216C475-45BD-4704-BDA5-A7B97BDBB02C}" type="presOf" srcId="{1FCC0F43-8AB2-42EC-B46C-F69E19E6AAC2}" destId="{68271E31-5994-4533-94D2-CDF9677C096A}" srcOrd="1" destOrd="0" presId="urn:microsoft.com/office/officeart/2005/8/layout/lProcess2"/>
    <dgm:cxn modelId="{401E107A-B1A7-4584-8167-6890C7D2866D}" srcId="{FF35C3DA-6F43-4772-AD4B-653F946B34B0}" destId="{925A2AED-CD93-4D91-9336-E59442B53E0D}" srcOrd="0" destOrd="0" parTransId="{103DBA6B-0489-4B51-9FA9-B6DF921CCDCE}" sibTransId="{DDD24B1F-AD74-425F-A8D0-3A55F15E8058}"/>
    <dgm:cxn modelId="{871E2F81-7DD9-409B-9C17-7D8A44D92841}" type="presOf" srcId="{925A2AED-CD93-4D91-9336-E59442B53E0D}" destId="{60DD624F-5130-4AB4-B8BB-FDA362C3024C}" srcOrd="0" destOrd="0" presId="urn:microsoft.com/office/officeart/2005/8/layout/lProcess2"/>
    <dgm:cxn modelId="{F0BFF08A-1C43-44A9-8CD3-E266228A5376}" srcId="{599FB099-2473-424A-AFDD-85B2A08F84C1}" destId="{1206F840-CBE0-4C1C-9C74-93AEA17A9942}" srcOrd="0" destOrd="0" parTransId="{18178AE1-927E-4FA1-87D1-677E87D07899}" sibTransId="{5AC6351A-87B9-4086-9D4D-DD815862074D}"/>
    <dgm:cxn modelId="{36CABA92-AA5A-4A72-9502-EE15903FA120}" type="presOf" srcId="{1206F840-CBE0-4C1C-9C74-93AEA17A9942}" destId="{BBA849F6-381D-4630-8338-1DCBC884B789}" srcOrd="0" destOrd="0" presId="urn:microsoft.com/office/officeart/2005/8/layout/lProcess2"/>
    <dgm:cxn modelId="{C3A46E94-6A2F-4C2D-BEEA-65BA2878408D}" type="presOf" srcId="{AF1781FC-1CDC-463C-AF18-7F2D3CCA85DA}" destId="{2202553B-1A85-4071-9FF0-8311CEF1861F}" srcOrd="0" destOrd="0" presId="urn:microsoft.com/office/officeart/2005/8/layout/lProcess2"/>
    <dgm:cxn modelId="{DFD14D95-CDF6-4AAA-BCFD-BE6114EFF660}" type="presOf" srcId="{6FD57B54-71FF-4BB3-B146-CBB92A1C15A8}" destId="{0899DDC6-CAA1-4A10-8F30-F35DE9453F19}" srcOrd="0" destOrd="0" presId="urn:microsoft.com/office/officeart/2005/8/layout/lProcess2"/>
    <dgm:cxn modelId="{4D02E39D-2D37-4EE8-A2D9-E29FBE307E46}" type="presOf" srcId="{1FCC0F43-8AB2-42EC-B46C-F69E19E6AAC2}" destId="{4A2989BB-D68A-4A2E-834B-4393E5911EB3}" srcOrd="0" destOrd="0" presId="urn:microsoft.com/office/officeart/2005/8/layout/lProcess2"/>
    <dgm:cxn modelId="{F32702A2-4BAC-4FBE-B6F2-C5D7E648E63D}" srcId="{599FB099-2473-424A-AFDD-85B2A08F84C1}" destId="{562A5BE6-31B6-4324-A33F-CD957EE77649}" srcOrd="1" destOrd="0" parTransId="{C0B9555F-FFB8-4C0C-B91E-1B5B0D6422E6}" sibTransId="{196881EB-E5B4-4C4B-B47B-16A630411EB9}"/>
    <dgm:cxn modelId="{3D5FF7A5-0B9C-42E5-9331-B599D26478B3}" type="presOf" srcId="{1A4F2F66-2EA8-4F10-B97E-FFC9765CAD90}" destId="{DA1552E6-4916-4060-841C-402DFEEB4FC8}" srcOrd="0" destOrd="0" presId="urn:microsoft.com/office/officeart/2005/8/layout/lProcess2"/>
    <dgm:cxn modelId="{B9C0A0B9-7F2C-4E7D-AB89-96E303062170}" srcId="{599FB099-2473-424A-AFDD-85B2A08F84C1}" destId="{1EA1FA01-C129-4F42-8CD5-42D46042C3EF}" srcOrd="2" destOrd="0" parTransId="{2E0B49DC-B029-4AEC-9812-2ABA127DA1DA}" sibTransId="{344CCA3A-3BEF-4A1D-8AC2-01FA31F0BAF3}"/>
    <dgm:cxn modelId="{FFD678C5-60A9-4AC6-B2D4-C6ABA67E9BD6}" type="presOf" srcId="{026C94E6-D509-4759-A3F2-AC0DEAB864B5}" destId="{4CD8FCB4-8834-47DF-A30A-6B0F8613B02B}" srcOrd="0" destOrd="0" presId="urn:microsoft.com/office/officeart/2005/8/layout/lProcess2"/>
    <dgm:cxn modelId="{1DDB3DC8-7BDB-4D0B-ADA7-5CD17635028F}" srcId="{FF35C3DA-6F43-4772-AD4B-653F946B34B0}" destId="{599FB099-2473-424A-AFDD-85B2A08F84C1}" srcOrd="3" destOrd="0" parTransId="{A1E4E2D3-E065-4219-8064-673BECD1568B}" sibTransId="{49047B23-3B65-41E1-AE36-8A14E9E4CEE5}"/>
    <dgm:cxn modelId="{7D7FF0CB-7FD7-4DD3-B58C-67FE1C73F863}" srcId="{D6A3D1CD-7ED3-4299-BF09-72F38FA48D14}" destId="{026C94E6-D509-4759-A3F2-AC0DEAB864B5}" srcOrd="1" destOrd="0" parTransId="{C0732C7C-5F49-4908-AB86-A3809F2C4F19}" sibTransId="{30B32658-47BF-4C50-AC1C-07DE5AAA8543}"/>
    <dgm:cxn modelId="{2859D2CF-C737-4E6C-96CD-7C48ACFF3027}" srcId="{1FCC0F43-8AB2-42EC-B46C-F69E19E6AAC2}" destId="{2252B4FC-550C-4346-9293-C3294E357CCD}" srcOrd="3" destOrd="0" parTransId="{EE6AB78B-AE01-4D76-9ED4-CD35B1F86950}" sibTransId="{5636D63E-934D-434C-A222-F0E1D4499A82}"/>
    <dgm:cxn modelId="{495761EB-7C43-40BA-A7C3-4B11BB76E46C}" srcId="{FF35C3DA-6F43-4772-AD4B-653F946B34B0}" destId="{1FCC0F43-8AB2-42EC-B46C-F69E19E6AAC2}" srcOrd="2" destOrd="0" parTransId="{97F113C1-EC3D-456A-8139-D1CDF7D74481}" sibTransId="{81766F4E-5E1E-4E79-A83A-AD37CA36235F}"/>
    <dgm:cxn modelId="{21113EF2-9B0D-4A13-87AC-0810CDCE8198}" type="presOf" srcId="{562A5BE6-31B6-4324-A33F-CD957EE77649}" destId="{85EED01D-FC90-4425-A48D-335473BBD740}" srcOrd="0" destOrd="0" presId="urn:microsoft.com/office/officeart/2005/8/layout/lProcess2"/>
    <dgm:cxn modelId="{F83D1FBF-3D4C-46CD-AB08-3786E7820D58}" type="presParOf" srcId="{276A6EF0-FE23-4CA0-929C-9C30EDD32F8D}" destId="{85E339D9-4761-4009-8571-E5D417444ECF}" srcOrd="0" destOrd="0" presId="urn:microsoft.com/office/officeart/2005/8/layout/lProcess2"/>
    <dgm:cxn modelId="{F4FB459F-6FAC-4257-B4CC-75C0B99C6A6E}" type="presParOf" srcId="{85E339D9-4761-4009-8571-E5D417444ECF}" destId="{60DD624F-5130-4AB4-B8BB-FDA362C3024C}" srcOrd="0" destOrd="0" presId="urn:microsoft.com/office/officeart/2005/8/layout/lProcess2"/>
    <dgm:cxn modelId="{6F6F0F51-0469-4469-9BC2-D81E13B43243}" type="presParOf" srcId="{85E339D9-4761-4009-8571-E5D417444ECF}" destId="{8E36675B-1014-4ABA-BBE3-ABC4DCF26FA2}" srcOrd="1" destOrd="0" presId="urn:microsoft.com/office/officeart/2005/8/layout/lProcess2"/>
    <dgm:cxn modelId="{6D8D9D69-3256-47F6-AAD7-1E597E59749C}" type="presParOf" srcId="{85E339D9-4761-4009-8571-E5D417444ECF}" destId="{861FC116-2B24-4B7C-A78F-8ADFD22CCD2A}" srcOrd="2" destOrd="0" presId="urn:microsoft.com/office/officeart/2005/8/layout/lProcess2"/>
    <dgm:cxn modelId="{1EA7CEF6-417E-4751-BE78-007E97ADADE2}" type="presParOf" srcId="{861FC116-2B24-4B7C-A78F-8ADFD22CCD2A}" destId="{D7382CD9-66FA-4B22-894E-DE3E704BB56B}" srcOrd="0" destOrd="0" presId="urn:microsoft.com/office/officeart/2005/8/layout/lProcess2"/>
    <dgm:cxn modelId="{8CBD548C-5C26-47CC-BACA-1A11CD49B815}" type="presParOf" srcId="{276A6EF0-FE23-4CA0-929C-9C30EDD32F8D}" destId="{D7FDF6AB-06F0-462B-BBFB-FBF62C3E0C30}" srcOrd="1" destOrd="0" presId="urn:microsoft.com/office/officeart/2005/8/layout/lProcess2"/>
    <dgm:cxn modelId="{C147B509-F801-486B-85AD-08FD2380A98E}" type="presParOf" srcId="{276A6EF0-FE23-4CA0-929C-9C30EDD32F8D}" destId="{76CE965F-582D-4D64-B835-8CFF4F6A3297}" srcOrd="2" destOrd="0" presId="urn:microsoft.com/office/officeart/2005/8/layout/lProcess2"/>
    <dgm:cxn modelId="{6E6B3684-F322-4158-AE12-84D3108560CC}" type="presParOf" srcId="{76CE965F-582D-4D64-B835-8CFF4F6A3297}" destId="{DA8357B5-6A07-4452-BE96-67159FB4217E}" srcOrd="0" destOrd="0" presId="urn:microsoft.com/office/officeart/2005/8/layout/lProcess2"/>
    <dgm:cxn modelId="{B7BE23D9-2CF4-40AD-B21B-77974E51B6A5}" type="presParOf" srcId="{76CE965F-582D-4D64-B835-8CFF4F6A3297}" destId="{00301E62-BF7C-4B52-B8B7-A4CC5FC1D35D}" srcOrd="1" destOrd="0" presId="urn:microsoft.com/office/officeart/2005/8/layout/lProcess2"/>
    <dgm:cxn modelId="{072FDB59-4A05-4D0E-A25C-F143ADFC6EF6}" type="presParOf" srcId="{76CE965F-582D-4D64-B835-8CFF4F6A3297}" destId="{32F87AA0-7D95-48B8-BF44-8D0CBEC10929}" srcOrd="2" destOrd="0" presId="urn:microsoft.com/office/officeart/2005/8/layout/lProcess2"/>
    <dgm:cxn modelId="{85E79E50-1F1C-4BAE-A057-085B70B4D9E9}" type="presParOf" srcId="{32F87AA0-7D95-48B8-BF44-8D0CBEC10929}" destId="{63684AF4-ED07-4C96-83A0-310D07D71016}" srcOrd="0" destOrd="0" presId="urn:microsoft.com/office/officeart/2005/8/layout/lProcess2"/>
    <dgm:cxn modelId="{112E71B9-8B7C-47A8-951E-D7CC0EA85073}" type="presParOf" srcId="{63684AF4-ED07-4C96-83A0-310D07D71016}" destId="{43704177-47B1-44E2-BC6A-717CA91F9F88}" srcOrd="0" destOrd="0" presId="urn:microsoft.com/office/officeart/2005/8/layout/lProcess2"/>
    <dgm:cxn modelId="{16EA46A9-EBBD-41C2-8744-83C77B332A9D}" type="presParOf" srcId="{63684AF4-ED07-4C96-83A0-310D07D71016}" destId="{7E98A908-E14A-4EBD-8DA7-AFE5F1616963}" srcOrd="1" destOrd="0" presId="urn:microsoft.com/office/officeart/2005/8/layout/lProcess2"/>
    <dgm:cxn modelId="{7DB4FFD8-07AD-4DEB-9D10-9E798185AD7D}" type="presParOf" srcId="{63684AF4-ED07-4C96-83A0-310D07D71016}" destId="{4CD8FCB4-8834-47DF-A30A-6B0F8613B02B}" srcOrd="2" destOrd="0" presId="urn:microsoft.com/office/officeart/2005/8/layout/lProcess2"/>
    <dgm:cxn modelId="{0C1CC3FF-95D7-4530-B0C3-4CB51448EC9C}" type="presParOf" srcId="{63684AF4-ED07-4C96-83A0-310D07D71016}" destId="{1BED65CC-1D7E-4529-A7B2-BED33A901B9F}" srcOrd="3" destOrd="0" presId="urn:microsoft.com/office/officeart/2005/8/layout/lProcess2"/>
    <dgm:cxn modelId="{E0478141-8710-4EF1-9F7E-E69466294911}" type="presParOf" srcId="{63684AF4-ED07-4C96-83A0-310D07D71016}" destId="{B4433722-DBD8-4207-9929-AE8044D0C43A}" srcOrd="4" destOrd="0" presId="urn:microsoft.com/office/officeart/2005/8/layout/lProcess2"/>
    <dgm:cxn modelId="{FDBCC619-A8EB-4A90-844B-A2CDE83E8BD4}" type="presParOf" srcId="{63684AF4-ED07-4C96-83A0-310D07D71016}" destId="{FD8FE7F2-29AB-4FCB-B101-80CC79698D65}" srcOrd="5" destOrd="0" presId="urn:microsoft.com/office/officeart/2005/8/layout/lProcess2"/>
    <dgm:cxn modelId="{0CB1484C-85DC-4CA4-9A0F-9A36B2F92425}" type="presParOf" srcId="{63684AF4-ED07-4C96-83A0-310D07D71016}" destId="{193ABA0E-8CB1-465B-911F-59BDDACE5E5C}" srcOrd="6" destOrd="0" presId="urn:microsoft.com/office/officeart/2005/8/layout/lProcess2"/>
    <dgm:cxn modelId="{B126A5F1-3B93-4EBD-B383-95F174D9880A}" type="presParOf" srcId="{276A6EF0-FE23-4CA0-929C-9C30EDD32F8D}" destId="{10B5D6AA-FBD4-496F-BF4C-5E4FDDA44BC3}" srcOrd="3" destOrd="0" presId="urn:microsoft.com/office/officeart/2005/8/layout/lProcess2"/>
    <dgm:cxn modelId="{28136A1F-57AB-4D90-B2FC-348616205093}" type="presParOf" srcId="{276A6EF0-FE23-4CA0-929C-9C30EDD32F8D}" destId="{1DBF7DE6-986F-49DE-AAB2-913C4E5122E5}" srcOrd="4" destOrd="0" presId="urn:microsoft.com/office/officeart/2005/8/layout/lProcess2"/>
    <dgm:cxn modelId="{C5607EE2-1A89-44A8-AEBC-6B0B755CB732}" type="presParOf" srcId="{1DBF7DE6-986F-49DE-AAB2-913C4E5122E5}" destId="{4A2989BB-D68A-4A2E-834B-4393E5911EB3}" srcOrd="0" destOrd="0" presId="urn:microsoft.com/office/officeart/2005/8/layout/lProcess2"/>
    <dgm:cxn modelId="{153C2FC8-1918-4F90-9226-60DCA8DCA2D2}" type="presParOf" srcId="{1DBF7DE6-986F-49DE-AAB2-913C4E5122E5}" destId="{68271E31-5994-4533-94D2-CDF9677C096A}" srcOrd="1" destOrd="0" presId="urn:microsoft.com/office/officeart/2005/8/layout/lProcess2"/>
    <dgm:cxn modelId="{F0AED7AC-A2AD-42F3-AAE8-1A9A12587E45}" type="presParOf" srcId="{1DBF7DE6-986F-49DE-AAB2-913C4E5122E5}" destId="{A659138C-364F-4C20-9E88-B37794BD11F0}" srcOrd="2" destOrd="0" presId="urn:microsoft.com/office/officeart/2005/8/layout/lProcess2"/>
    <dgm:cxn modelId="{823D9AE5-9824-4E13-A5C3-C9D6BBC0E4F8}" type="presParOf" srcId="{A659138C-364F-4C20-9E88-B37794BD11F0}" destId="{A33C617C-5F26-4F1E-832B-58507DF2C0B9}" srcOrd="0" destOrd="0" presId="urn:microsoft.com/office/officeart/2005/8/layout/lProcess2"/>
    <dgm:cxn modelId="{2EFC0563-2C1E-4D20-88D1-4BF30E70F165}" type="presParOf" srcId="{A33C617C-5F26-4F1E-832B-58507DF2C0B9}" destId="{0899DDC6-CAA1-4A10-8F30-F35DE9453F19}" srcOrd="0" destOrd="0" presId="urn:microsoft.com/office/officeart/2005/8/layout/lProcess2"/>
    <dgm:cxn modelId="{647A7D42-FBC0-4F29-863F-700E9BDD33A9}" type="presParOf" srcId="{A33C617C-5F26-4F1E-832B-58507DF2C0B9}" destId="{FFEDD86C-D8B7-4930-BCB9-037C2BBDCA3D}" srcOrd="1" destOrd="0" presId="urn:microsoft.com/office/officeart/2005/8/layout/lProcess2"/>
    <dgm:cxn modelId="{B331B8D2-A24A-48E1-8917-34517E003327}" type="presParOf" srcId="{A33C617C-5F26-4F1E-832B-58507DF2C0B9}" destId="{A4FA3E05-BF8D-412C-AB90-9AE0059EA23E}" srcOrd="2" destOrd="0" presId="urn:microsoft.com/office/officeart/2005/8/layout/lProcess2"/>
    <dgm:cxn modelId="{19AFCD96-E659-4099-855B-B3291483EA71}" type="presParOf" srcId="{A33C617C-5F26-4F1E-832B-58507DF2C0B9}" destId="{84DB3D62-193E-4E04-9D40-0FEAA930A490}" srcOrd="3" destOrd="0" presId="urn:microsoft.com/office/officeart/2005/8/layout/lProcess2"/>
    <dgm:cxn modelId="{E3601FB6-EC17-4813-A0F4-962C083E4088}" type="presParOf" srcId="{A33C617C-5F26-4F1E-832B-58507DF2C0B9}" destId="{DA1552E6-4916-4060-841C-402DFEEB4FC8}" srcOrd="4" destOrd="0" presId="urn:microsoft.com/office/officeart/2005/8/layout/lProcess2"/>
    <dgm:cxn modelId="{A9685CF5-5A98-4BE8-BF79-C175DDFA0E15}" type="presParOf" srcId="{A33C617C-5F26-4F1E-832B-58507DF2C0B9}" destId="{F302D830-4C14-40F4-8413-A56E07F3AC11}" srcOrd="5" destOrd="0" presId="urn:microsoft.com/office/officeart/2005/8/layout/lProcess2"/>
    <dgm:cxn modelId="{6F39FE27-696F-4BE3-ABA8-96AF59E9C766}" type="presParOf" srcId="{A33C617C-5F26-4F1E-832B-58507DF2C0B9}" destId="{EEDB5E3E-03E0-44BB-9EAA-8FD451BBFDAE}" srcOrd="6" destOrd="0" presId="urn:microsoft.com/office/officeart/2005/8/layout/lProcess2"/>
    <dgm:cxn modelId="{04C92D3C-0D19-4918-8C33-1ECAA37EAA1D}" type="presParOf" srcId="{276A6EF0-FE23-4CA0-929C-9C30EDD32F8D}" destId="{EA34333E-E3DB-41A5-B08B-1C3826B98A84}" srcOrd="5" destOrd="0" presId="urn:microsoft.com/office/officeart/2005/8/layout/lProcess2"/>
    <dgm:cxn modelId="{7E6AC77A-7934-45E4-ABE5-CE1D412EE79A}" type="presParOf" srcId="{276A6EF0-FE23-4CA0-929C-9C30EDD32F8D}" destId="{A5AB4F7D-8A8C-440F-81EF-3D5DB60F6D5D}" srcOrd="6" destOrd="0" presId="urn:microsoft.com/office/officeart/2005/8/layout/lProcess2"/>
    <dgm:cxn modelId="{C7C2F701-EBD4-443D-9105-2BA4FBFFBEB0}" type="presParOf" srcId="{A5AB4F7D-8A8C-440F-81EF-3D5DB60F6D5D}" destId="{D74C1FF9-DD4A-478E-BD9F-7F6F9BC7A491}" srcOrd="0" destOrd="0" presId="urn:microsoft.com/office/officeart/2005/8/layout/lProcess2"/>
    <dgm:cxn modelId="{AE862CD7-AFAC-470D-97FC-A5AC2C69670A}" type="presParOf" srcId="{A5AB4F7D-8A8C-440F-81EF-3D5DB60F6D5D}" destId="{3EA87795-50E4-4E0C-8C14-FDFAD6D00A83}" srcOrd="1" destOrd="0" presId="urn:microsoft.com/office/officeart/2005/8/layout/lProcess2"/>
    <dgm:cxn modelId="{3E4A078E-E516-41DE-94F6-1B10FBCE4501}" type="presParOf" srcId="{A5AB4F7D-8A8C-440F-81EF-3D5DB60F6D5D}" destId="{7C14A05B-AF26-468B-A343-DD39CA84B5E4}" srcOrd="2" destOrd="0" presId="urn:microsoft.com/office/officeart/2005/8/layout/lProcess2"/>
    <dgm:cxn modelId="{F8389A79-0217-4BEE-BFEA-66DECAE58339}" type="presParOf" srcId="{7C14A05B-AF26-468B-A343-DD39CA84B5E4}" destId="{74A9DE62-059C-462F-BCCE-FCB97697F3E2}" srcOrd="0" destOrd="0" presId="urn:microsoft.com/office/officeart/2005/8/layout/lProcess2"/>
    <dgm:cxn modelId="{D656A9ED-1272-4205-A01C-D59DAA8272BB}" type="presParOf" srcId="{74A9DE62-059C-462F-BCCE-FCB97697F3E2}" destId="{BBA849F6-381D-4630-8338-1DCBC884B789}" srcOrd="0" destOrd="0" presId="urn:microsoft.com/office/officeart/2005/8/layout/lProcess2"/>
    <dgm:cxn modelId="{6FA7F010-008B-4C54-8FB0-C54EF35310C1}" type="presParOf" srcId="{74A9DE62-059C-462F-BCCE-FCB97697F3E2}" destId="{F1DCEDEA-491A-44AC-95BC-84B9DA99561E}" srcOrd="1" destOrd="0" presId="urn:microsoft.com/office/officeart/2005/8/layout/lProcess2"/>
    <dgm:cxn modelId="{571DD142-BF87-4EE1-915E-0389D3D019AB}" type="presParOf" srcId="{74A9DE62-059C-462F-BCCE-FCB97697F3E2}" destId="{85EED01D-FC90-4425-A48D-335473BBD740}" srcOrd="2" destOrd="0" presId="urn:microsoft.com/office/officeart/2005/8/layout/lProcess2"/>
    <dgm:cxn modelId="{1800E429-7E5C-429C-9662-540B7D2A989A}" type="presParOf" srcId="{74A9DE62-059C-462F-BCCE-FCB97697F3E2}" destId="{AC05E760-654F-4883-9D1A-2099990E4824}" srcOrd="3" destOrd="0" presId="urn:microsoft.com/office/officeart/2005/8/layout/lProcess2"/>
    <dgm:cxn modelId="{1828012E-F900-4CCF-BDB9-AFB20F22E11F}" type="presParOf" srcId="{74A9DE62-059C-462F-BCCE-FCB97697F3E2}" destId="{7B4C96B1-DA21-46B3-972C-D58DFE12A28D}" srcOrd="4" destOrd="0" presId="urn:microsoft.com/office/officeart/2005/8/layout/lProcess2"/>
    <dgm:cxn modelId="{F3CD2703-815E-4FF7-A14E-1641B702E365}" type="presParOf" srcId="{74A9DE62-059C-462F-BCCE-FCB97697F3E2}" destId="{85A8AC44-9C6E-4E8D-9E7D-4708DA26CD31}" srcOrd="5" destOrd="0" presId="urn:microsoft.com/office/officeart/2005/8/layout/lProcess2"/>
    <dgm:cxn modelId="{3AF8783C-0A97-470B-BC60-812F5C18A01E}" type="presParOf" srcId="{74A9DE62-059C-462F-BCCE-FCB97697F3E2}" destId="{2202553B-1A85-4071-9FF0-8311CEF1861F}" srcOrd="6"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B5C30F1-FFE2-4A76-ABC3-DF6BF0B41B5E}"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GB"/>
        </a:p>
      </dgm:t>
    </dgm:pt>
    <dgm:pt modelId="{90B20871-0E15-4C22-A09D-498EA4FDA005}">
      <dgm:prSet phldrT="[Text]"/>
      <dgm:spPr/>
      <dgm:t>
        <a:bodyPr/>
        <a:lstStyle/>
        <a:p>
          <a:r>
            <a:rPr lang="de-DE" dirty="0"/>
            <a:t>Bệnh Nhân</a:t>
          </a:r>
          <a:endParaRPr lang="en-GB" dirty="0"/>
        </a:p>
      </dgm:t>
    </dgm:pt>
    <dgm:pt modelId="{A833E7C9-1AE1-4D16-8316-0964D56A6A70}" type="parTrans" cxnId="{1BAC8C61-FCBF-427F-9B92-5CEC9DC3180D}">
      <dgm:prSet/>
      <dgm:spPr/>
      <dgm:t>
        <a:bodyPr/>
        <a:lstStyle/>
        <a:p>
          <a:endParaRPr lang="en-GB"/>
        </a:p>
      </dgm:t>
    </dgm:pt>
    <dgm:pt modelId="{F85108CA-BB5B-42F7-ACFE-B6B0EB7E4E66}" type="sibTrans" cxnId="{1BAC8C61-FCBF-427F-9B92-5CEC9DC3180D}">
      <dgm:prSet/>
      <dgm:spPr/>
      <dgm:t>
        <a:bodyPr/>
        <a:lstStyle/>
        <a:p>
          <a:endParaRPr lang="en-GB"/>
        </a:p>
      </dgm:t>
    </dgm:pt>
    <dgm:pt modelId="{CBE757AC-DC5A-41B5-AF0F-1A06D74144BC}">
      <dgm:prSet phldrT="[Text]"/>
      <dgm:spPr>
        <a:ln>
          <a:solidFill>
            <a:schemeClr val="accent1"/>
          </a:solidFill>
        </a:ln>
      </dgm:spPr>
      <dgm:t>
        <a:bodyPr/>
        <a:lstStyle/>
        <a:p>
          <a:r>
            <a:rPr lang="de-DE" dirty="0"/>
            <a:t>Khởi trị liều 40mg*</a:t>
          </a:r>
          <a:endParaRPr lang="en-GB" dirty="0"/>
        </a:p>
      </dgm:t>
    </dgm:pt>
    <dgm:pt modelId="{7EA8EA1D-A303-46CA-874B-AE40C2BD53F4}" type="parTrans" cxnId="{282383FD-DD1D-4EB2-B28B-2D0CF51847BC}">
      <dgm:prSet/>
      <dgm:spPr/>
      <dgm:t>
        <a:bodyPr/>
        <a:lstStyle/>
        <a:p>
          <a:endParaRPr lang="en-GB"/>
        </a:p>
      </dgm:t>
    </dgm:pt>
    <dgm:pt modelId="{398C03DE-CAE7-4238-8F0A-78F428437260}" type="sibTrans" cxnId="{282383FD-DD1D-4EB2-B28B-2D0CF51847BC}">
      <dgm:prSet/>
      <dgm:spPr/>
      <dgm:t>
        <a:bodyPr/>
        <a:lstStyle/>
        <a:p>
          <a:endParaRPr lang="en-GB"/>
        </a:p>
      </dgm:t>
    </dgm:pt>
    <dgm:pt modelId="{06844A0B-D57A-450F-82CB-C77D78F8C114}">
      <dgm:prSet phldrT="[Text]"/>
      <dgm:spPr>
        <a:ln>
          <a:solidFill>
            <a:schemeClr val="accent1"/>
          </a:solidFill>
        </a:ln>
      </dgm:spPr>
      <dgm:t>
        <a:bodyPr/>
        <a:lstStyle/>
        <a:p>
          <a:r>
            <a:rPr lang="en-GB" dirty="0" err="1"/>
            <a:t>Điều</a:t>
          </a:r>
          <a:r>
            <a:rPr lang="en-GB" dirty="0"/>
            <a:t> </a:t>
          </a:r>
          <a:r>
            <a:rPr lang="en-GB" dirty="0" err="1"/>
            <a:t>chỉnh</a:t>
          </a:r>
          <a:r>
            <a:rPr lang="en-GB" dirty="0"/>
            <a:t> </a:t>
          </a:r>
          <a:r>
            <a:rPr lang="en-GB" dirty="0" err="1"/>
            <a:t>liều</a:t>
          </a:r>
          <a:r>
            <a:rPr lang="en-GB" dirty="0"/>
            <a:t> </a:t>
          </a:r>
          <a:r>
            <a:rPr lang="en-GB" dirty="0" err="1"/>
            <a:t>trong</a:t>
          </a:r>
          <a:r>
            <a:rPr lang="en-GB" dirty="0"/>
            <a:t> 6 </a:t>
          </a:r>
          <a:r>
            <a:rPr lang="en-GB" dirty="0" err="1"/>
            <a:t>tháng</a:t>
          </a:r>
          <a:r>
            <a:rPr lang="en-GB" dirty="0"/>
            <a:t> </a:t>
          </a:r>
          <a:r>
            <a:rPr lang="en-GB" dirty="0" err="1"/>
            <a:t>đầu</a:t>
          </a:r>
          <a:endParaRPr lang="en-GB" dirty="0"/>
        </a:p>
      </dgm:t>
    </dgm:pt>
    <dgm:pt modelId="{3B60ABA2-956C-463B-8646-244BB1F11567}" type="parTrans" cxnId="{B0A50A2B-F0DC-4609-9688-3620CD1AB225}">
      <dgm:prSet/>
      <dgm:spPr>
        <a:ln>
          <a:solidFill>
            <a:schemeClr val="accent1"/>
          </a:solidFill>
        </a:ln>
      </dgm:spPr>
      <dgm:t>
        <a:bodyPr/>
        <a:lstStyle/>
        <a:p>
          <a:endParaRPr lang="en-GB"/>
        </a:p>
      </dgm:t>
    </dgm:pt>
    <dgm:pt modelId="{00B1A73E-0139-4554-BBB8-2A8E3E158E1D}" type="sibTrans" cxnId="{B0A50A2B-F0DC-4609-9688-3620CD1AB225}">
      <dgm:prSet/>
      <dgm:spPr/>
      <dgm:t>
        <a:bodyPr/>
        <a:lstStyle/>
        <a:p>
          <a:endParaRPr lang="en-GB"/>
        </a:p>
      </dgm:t>
    </dgm:pt>
    <dgm:pt modelId="{8973C958-B2F0-438B-9C3B-D98A0D439F70}">
      <dgm:prSet phldrT="[Text]"/>
      <dgm:spPr>
        <a:ln>
          <a:solidFill>
            <a:schemeClr val="accent1"/>
          </a:solidFill>
        </a:ln>
      </dgm:spPr>
      <dgm:t>
        <a:bodyPr/>
        <a:lstStyle/>
        <a:p>
          <a:r>
            <a:rPr lang="en-GB" dirty="0" err="1"/>
            <a:t>Duy</a:t>
          </a:r>
          <a:r>
            <a:rPr lang="en-GB" dirty="0"/>
            <a:t> </a:t>
          </a:r>
          <a:r>
            <a:rPr lang="en-GB" dirty="0" err="1"/>
            <a:t>trì</a:t>
          </a:r>
          <a:r>
            <a:rPr lang="en-GB" dirty="0"/>
            <a:t> </a:t>
          </a:r>
          <a:r>
            <a:rPr lang="en-GB" dirty="0" err="1"/>
            <a:t>liều</a:t>
          </a:r>
          <a:r>
            <a:rPr lang="en-GB" dirty="0"/>
            <a:t> 40mg </a:t>
          </a:r>
          <a:r>
            <a:rPr lang="en-GB" dirty="0" err="1"/>
            <a:t>trong</a:t>
          </a:r>
          <a:r>
            <a:rPr lang="en-GB" dirty="0"/>
            <a:t> 6 </a:t>
          </a:r>
          <a:r>
            <a:rPr lang="en-GB" dirty="0" err="1"/>
            <a:t>tháng</a:t>
          </a:r>
          <a:r>
            <a:rPr lang="en-GB" dirty="0"/>
            <a:t> </a:t>
          </a:r>
          <a:r>
            <a:rPr lang="en-GB" dirty="0" err="1"/>
            <a:t>đầu</a:t>
          </a:r>
          <a:endParaRPr lang="en-GB" dirty="0"/>
        </a:p>
      </dgm:t>
    </dgm:pt>
    <dgm:pt modelId="{11512B5F-9DAE-4D57-99B5-6F20DB85370C}" type="parTrans" cxnId="{913C907B-0476-4B25-A933-356162824F93}">
      <dgm:prSet/>
      <dgm:spPr>
        <a:ln>
          <a:solidFill>
            <a:schemeClr val="accent1"/>
          </a:solidFill>
        </a:ln>
      </dgm:spPr>
      <dgm:t>
        <a:bodyPr/>
        <a:lstStyle/>
        <a:p>
          <a:endParaRPr lang="en-GB"/>
        </a:p>
      </dgm:t>
    </dgm:pt>
    <dgm:pt modelId="{817427BC-C9F1-43E4-A723-C9F4AB1E5E03}" type="sibTrans" cxnId="{913C907B-0476-4B25-A933-356162824F93}">
      <dgm:prSet/>
      <dgm:spPr/>
      <dgm:t>
        <a:bodyPr/>
        <a:lstStyle/>
        <a:p>
          <a:endParaRPr lang="en-GB"/>
        </a:p>
      </dgm:t>
    </dgm:pt>
    <dgm:pt modelId="{62ABF5A8-39F4-4B91-936B-3D75971862D0}" type="pres">
      <dgm:prSet presAssocID="{EB5C30F1-FFE2-4A76-ABC3-DF6BF0B41B5E}" presName="hierChild1" presStyleCnt="0">
        <dgm:presLayoutVars>
          <dgm:chPref val="1"/>
          <dgm:dir/>
          <dgm:animOne val="branch"/>
          <dgm:animLvl val="lvl"/>
          <dgm:resizeHandles/>
        </dgm:presLayoutVars>
      </dgm:prSet>
      <dgm:spPr/>
    </dgm:pt>
    <dgm:pt modelId="{E30C25ED-2D9D-4EC2-828F-505B6462E9E9}" type="pres">
      <dgm:prSet presAssocID="{90B20871-0E15-4C22-A09D-498EA4FDA005}" presName="hierRoot1" presStyleCnt="0"/>
      <dgm:spPr/>
    </dgm:pt>
    <dgm:pt modelId="{6DAE70BD-3956-4814-A32A-0F010CFA66EB}" type="pres">
      <dgm:prSet presAssocID="{90B20871-0E15-4C22-A09D-498EA4FDA005}" presName="composite" presStyleCnt="0"/>
      <dgm:spPr/>
    </dgm:pt>
    <dgm:pt modelId="{F53D8120-FE9E-4C4F-AC5D-72BEAA33F6D7}" type="pres">
      <dgm:prSet presAssocID="{90B20871-0E15-4C22-A09D-498EA4FDA005}" presName="background" presStyleLbl="node0" presStyleIdx="0" presStyleCnt="1"/>
      <dgm:spPr/>
    </dgm:pt>
    <dgm:pt modelId="{4F513903-7B10-4C46-A753-2A41F4C16F6D}" type="pres">
      <dgm:prSet presAssocID="{90B20871-0E15-4C22-A09D-498EA4FDA005}" presName="text" presStyleLbl="fgAcc0" presStyleIdx="0" presStyleCnt="1" custLinFactX="-100000" custLinFactY="12586" custLinFactNeighborX="-145694" custLinFactNeighborY="100000">
        <dgm:presLayoutVars>
          <dgm:chPref val="3"/>
        </dgm:presLayoutVars>
      </dgm:prSet>
      <dgm:spPr/>
    </dgm:pt>
    <dgm:pt modelId="{84EF1940-758C-4FCC-9E28-C96FFB92C826}" type="pres">
      <dgm:prSet presAssocID="{90B20871-0E15-4C22-A09D-498EA4FDA005}" presName="hierChild2" presStyleCnt="0"/>
      <dgm:spPr/>
    </dgm:pt>
    <dgm:pt modelId="{2CDEAE86-D834-4029-BED3-00AEDF7A75C1}" type="pres">
      <dgm:prSet presAssocID="{7EA8EA1D-A303-46CA-874B-AE40C2BD53F4}" presName="Name10" presStyleLbl="parChTrans1D2" presStyleIdx="0" presStyleCnt="1"/>
      <dgm:spPr/>
    </dgm:pt>
    <dgm:pt modelId="{09861F21-8679-4349-93EB-AC88A6B1F070}" type="pres">
      <dgm:prSet presAssocID="{CBE757AC-DC5A-41B5-AF0F-1A06D74144BC}" presName="hierRoot2" presStyleCnt="0"/>
      <dgm:spPr/>
    </dgm:pt>
    <dgm:pt modelId="{6AC51A05-0CA9-43A1-8A47-3F7AAEAB2E3E}" type="pres">
      <dgm:prSet presAssocID="{CBE757AC-DC5A-41B5-AF0F-1A06D74144BC}" presName="composite2" presStyleCnt="0"/>
      <dgm:spPr/>
    </dgm:pt>
    <dgm:pt modelId="{AFEBEBB1-00FA-45DA-B23E-E7FC9A7DC88E}" type="pres">
      <dgm:prSet presAssocID="{CBE757AC-DC5A-41B5-AF0F-1A06D74144BC}" presName="background2" presStyleLbl="node2" presStyleIdx="0" presStyleCnt="1"/>
      <dgm:spPr>
        <a:solidFill>
          <a:schemeClr val="accent1"/>
        </a:solidFill>
      </dgm:spPr>
    </dgm:pt>
    <dgm:pt modelId="{A09C2E3D-91D3-4D76-84AB-98FA2BBA74F9}" type="pres">
      <dgm:prSet presAssocID="{CBE757AC-DC5A-41B5-AF0F-1A06D74144BC}" presName="text2" presStyleLbl="fgAcc2" presStyleIdx="0" presStyleCnt="1" custLinFactNeighborX="-60484" custLinFactNeighborY="-31950">
        <dgm:presLayoutVars>
          <dgm:chPref val="3"/>
        </dgm:presLayoutVars>
      </dgm:prSet>
      <dgm:spPr/>
    </dgm:pt>
    <dgm:pt modelId="{91BE2171-8A09-46C7-8639-9E8D56D21136}" type="pres">
      <dgm:prSet presAssocID="{CBE757AC-DC5A-41B5-AF0F-1A06D74144BC}" presName="hierChild3" presStyleCnt="0"/>
      <dgm:spPr/>
    </dgm:pt>
    <dgm:pt modelId="{01B0939D-5886-4195-A83D-840C0788B306}" type="pres">
      <dgm:prSet presAssocID="{3B60ABA2-956C-463B-8646-244BB1F11567}" presName="Name17" presStyleLbl="parChTrans1D3" presStyleIdx="0" presStyleCnt="2"/>
      <dgm:spPr/>
    </dgm:pt>
    <dgm:pt modelId="{34DB53A4-2BC6-4038-A04B-C1DFCC11603B}" type="pres">
      <dgm:prSet presAssocID="{06844A0B-D57A-450F-82CB-C77D78F8C114}" presName="hierRoot3" presStyleCnt="0"/>
      <dgm:spPr/>
    </dgm:pt>
    <dgm:pt modelId="{732AA068-C527-4139-915B-3E94508B2FCC}" type="pres">
      <dgm:prSet presAssocID="{06844A0B-D57A-450F-82CB-C77D78F8C114}" presName="composite3" presStyleCnt="0"/>
      <dgm:spPr/>
    </dgm:pt>
    <dgm:pt modelId="{D5B3B17D-8B00-4F51-96FF-525109FBC566}" type="pres">
      <dgm:prSet presAssocID="{06844A0B-D57A-450F-82CB-C77D78F8C114}" presName="background3" presStyleLbl="node3" presStyleIdx="0" presStyleCnt="2"/>
      <dgm:spPr>
        <a:solidFill>
          <a:schemeClr val="accent1"/>
        </a:solidFill>
      </dgm:spPr>
    </dgm:pt>
    <dgm:pt modelId="{9A5AC605-7EBA-41F3-A813-7F46C9CB5BC3}" type="pres">
      <dgm:prSet presAssocID="{06844A0B-D57A-450F-82CB-C77D78F8C114}" presName="text3" presStyleLbl="fgAcc3" presStyleIdx="0" presStyleCnt="2" custLinFactX="57799" custLinFactY="-100000" custLinFactNeighborX="100000" custLinFactNeighborY="-149788">
        <dgm:presLayoutVars>
          <dgm:chPref val="3"/>
        </dgm:presLayoutVars>
      </dgm:prSet>
      <dgm:spPr/>
    </dgm:pt>
    <dgm:pt modelId="{60A0671B-0633-4A32-9B0F-A69298104CAC}" type="pres">
      <dgm:prSet presAssocID="{06844A0B-D57A-450F-82CB-C77D78F8C114}" presName="hierChild4" presStyleCnt="0"/>
      <dgm:spPr/>
    </dgm:pt>
    <dgm:pt modelId="{1A7F11AA-654E-44BF-B880-6CBC002A9E34}" type="pres">
      <dgm:prSet presAssocID="{11512B5F-9DAE-4D57-99B5-6F20DB85370C}" presName="Name17" presStyleLbl="parChTrans1D3" presStyleIdx="1" presStyleCnt="2"/>
      <dgm:spPr/>
    </dgm:pt>
    <dgm:pt modelId="{E3A04FB1-8B57-4CF4-8F1C-040DC2834069}" type="pres">
      <dgm:prSet presAssocID="{8973C958-B2F0-438B-9C3B-D98A0D439F70}" presName="hierRoot3" presStyleCnt="0"/>
      <dgm:spPr/>
    </dgm:pt>
    <dgm:pt modelId="{2AC8EE2C-585F-4FA5-A2D7-29CBD0B64B41}" type="pres">
      <dgm:prSet presAssocID="{8973C958-B2F0-438B-9C3B-D98A0D439F70}" presName="composite3" presStyleCnt="0"/>
      <dgm:spPr/>
    </dgm:pt>
    <dgm:pt modelId="{434DD396-1415-47EF-AF11-7CDB7CBB0FAB}" type="pres">
      <dgm:prSet presAssocID="{8973C958-B2F0-438B-9C3B-D98A0D439F70}" presName="background3" presStyleLbl="node3" presStyleIdx="1" presStyleCnt="2"/>
      <dgm:spPr>
        <a:solidFill>
          <a:schemeClr val="accent1"/>
        </a:solidFill>
      </dgm:spPr>
    </dgm:pt>
    <dgm:pt modelId="{C3B9C033-79C9-4F8A-BBE9-84DC0FDC20AB}" type="pres">
      <dgm:prSet presAssocID="{8973C958-B2F0-438B-9C3B-D98A0D439F70}" presName="text3" presStyleLbl="fgAcc3" presStyleIdx="1" presStyleCnt="2" custLinFactY="-12601" custLinFactNeighborX="37815" custLinFactNeighborY="-100000">
        <dgm:presLayoutVars>
          <dgm:chPref val="3"/>
        </dgm:presLayoutVars>
      </dgm:prSet>
      <dgm:spPr/>
    </dgm:pt>
    <dgm:pt modelId="{659FF332-3D93-4CA9-AD7B-27283FF3CDA3}" type="pres">
      <dgm:prSet presAssocID="{8973C958-B2F0-438B-9C3B-D98A0D439F70}" presName="hierChild4" presStyleCnt="0"/>
      <dgm:spPr/>
    </dgm:pt>
  </dgm:ptLst>
  <dgm:cxnLst>
    <dgm:cxn modelId="{3C92820B-2C39-4B0C-B968-A1F48CA65078}" type="presOf" srcId="{11512B5F-9DAE-4D57-99B5-6F20DB85370C}" destId="{1A7F11AA-654E-44BF-B880-6CBC002A9E34}" srcOrd="0" destOrd="0" presId="urn:microsoft.com/office/officeart/2005/8/layout/hierarchy1"/>
    <dgm:cxn modelId="{A6C8FB20-EF7F-4B98-8499-FFBBC4FBB431}" type="presOf" srcId="{8973C958-B2F0-438B-9C3B-D98A0D439F70}" destId="{C3B9C033-79C9-4F8A-BBE9-84DC0FDC20AB}" srcOrd="0" destOrd="0" presId="urn:microsoft.com/office/officeart/2005/8/layout/hierarchy1"/>
    <dgm:cxn modelId="{5A910F28-ADDD-4AE2-8CB1-309B32181164}" type="presOf" srcId="{CBE757AC-DC5A-41B5-AF0F-1A06D74144BC}" destId="{A09C2E3D-91D3-4D76-84AB-98FA2BBA74F9}" srcOrd="0" destOrd="0" presId="urn:microsoft.com/office/officeart/2005/8/layout/hierarchy1"/>
    <dgm:cxn modelId="{B0A50A2B-F0DC-4609-9688-3620CD1AB225}" srcId="{CBE757AC-DC5A-41B5-AF0F-1A06D74144BC}" destId="{06844A0B-D57A-450F-82CB-C77D78F8C114}" srcOrd="0" destOrd="0" parTransId="{3B60ABA2-956C-463B-8646-244BB1F11567}" sibTransId="{00B1A73E-0139-4554-BBB8-2A8E3E158E1D}"/>
    <dgm:cxn modelId="{1BAC8C61-FCBF-427F-9B92-5CEC9DC3180D}" srcId="{EB5C30F1-FFE2-4A76-ABC3-DF6BF0B41B5E}" destId="{90B20871-0E15-4C22-A09D-498EA4FDA005}" srcOrd="0" destOrd="0" parTransId="{A833E7C9-1AE1-4D16-8316-0964D56A6A70}" sibTransId="{F85108CA-BB5B-42F7-ACFE-B6B0EB7E4E66}"/>
    <dgm:cxn modelId="{F553EA4F-45A9-4F07-B5FD-9ED7AC44B11D}" type="presOf" srcId="{06844A0B-D57A-450F-82CB-C77D78F8C114}" destId="{9A5AC605-7EBA-41F3-A813-7F46C9CB5BC3}" srcOrd="0" destOrd="0" presId="urn:microsoft.com/office/officeart/2005/8/layout/hierarchy1"/>
    <dgm:cxn modelId="{913C907B-0476-4B25-A933-356162824F93}" srcId="{CBE757AC-DC5A-41B5-AF0F-1A06D74144BC}" destId="{8973C958-B2F0-438B-9C3B-D98A0D439F70}" srcOrd="1" destOrd="0" parTransId="{11512B5F-9DAE-4D57-99B5-6F20DB85370C}" sibTransId="{817427BC-C9F1-43E4-A723-C9F4AB1E5E03}"/>
    <dgm:cxn modelId="{D4CFC07E-465F-4BDD-9758-34320E92BAA0}" type="presOf" srcId="{3B60ABA2-956C-463B-8646-244BB1F11567}" destId="{01B0939D-5886-4195-A83D-840C0788B306}" srcOrd="0" destOrd="0" presId="urn:microsoft.com/office/officeart/2005/8/layout/hierarchy1"/>
    <dgm:cxn modelId="{CD301B82-38CE-4B8A-938D-D0B7D5FF486B}" type="presOf" srcId="{7EA8EA1D-A303-46CA-874B-AE40C2BD53F4}" destId="{2CDEAE86-D834-4029-BED3-00AEDF7A75C1}" srcOrd="0" destOrd="0" presId="urn:microsoft.com/office/officeart/2005/8/layout/hierarchy1"/>
    <dgm:cxn modelId="{1E3C6EA4-5E85-4AD5-8418-62C269DB02BA}" type="presOf" srcId="{90B20871-0E15-4C22-A09D-498EA4FDA005}" destId="{4F513903-7B10-4C46-A753-2A41F4C16F6D}" srcOrd="0" destOrd="0" presId="urn:microsoft.com/office/officeart/2005/8/layout/hierarchy1"/>
    <dgm:cxn modelId="{708FF1DB-BA6A-4FBE-8219-894396C7FC98}" type="presOf" srcId="{EB5C30F1-FFE2-4A76-ABC3-DF6BF0B41B5E}" destId="{62ABF5A8-39F4-4B91-936B-3D75971862D0}" srcOrd="0" destOrd="0" presId="urn:microsoft.com/office/officeart/2005/8/layout/hierarchy1"/>
    <dgm:cxn modelId="{282383FD-DD1D-4EB2-B28B-2D0CF51847BC}" srcId="{90B20871-0E15-4C22-A09D-498EA4FDA005}" destId="{CBE757AC-DC5A-41B5-AF0F-1A06D74144BC}" srcOrd="0" destOrd="0" parTransId="{7EA8EA1D-A303-46CA-874B-AE40C2BD53F4}" sibTransId="{398C03DE-CAE7-4238-8F0A-78F428437260}"/>
    <dgm:cxn modelId="{F8BD8521-F871-4E26-8B64-14D02E818EA9}" type="presParOf" srcId="{62ABF5A8-39F4-4B91-936B-3D75971862D0}" destId="{E30C25ED-2D9D-4EC2-828F-505B6462E9E9}" srcOrd="0" destOrd="0" presId="urn:microsoft.com/office/officeart/2005/8/layout/hierarchy1"/>
    <dgm:cxn modelId="{4158FCBB-3E56-4E7B-B904-A157DF63C11E}" type="presParOf" srcId="{E30C25ED-2D9D-4EC2-828F-505B6462E9E9}" destId="{6DAE70BD-3956-4814-A32A-0F010CFA66EB}" srcOrd="0" destOrd="0" presId="urn:microsoft.com/office/officeart/2005/8/layout/hierarchy1"/>
    <dgm:cxn modelId="{CDC1E27F-12BA-43F4-8635-35E80FC24823}" type="presParOf" srcId="{6DAE70BD-3956-4814-A32A-0F010CFA66EB}" destId="{F53D8120-FE9E-4C4F-AC5D-72BEAA33F6D7}" srcOrd="0" destOrd="0" presId="urn:microsoft.com/office/officeart/2005/8/layout/hierarchy1"/>
    <dgm:cxn modelId="{E492CDB8-CCA8-4B95-AE5C-E8F380C6593E}" type="presParOf" srcId="{6DAE70BD-3956-4814-A32A-0F010CFA66EB}" destId="{4F513903-7B10-4C46-A753-2A41F4C16F6D}" srcOrd="1" destOrd="0" presId="urn:microsoft.com/office/officeart/2005/8/layout/hierarchy1"/>
    <dgm:cxn modelId="{4DD6034A-6785-4C3B-A8C5-266F95F2B3C2}" type="presParOf" srcId="{E30C25ED-2D9D-4EC2-828F-505B6462E9E9}" destId="{84EF1940-758C-4FCC-9E28-C96FFB92C826}" srcOrd="1" destOrd="0" presId="urn:microsoft.com/office/officeart/2005/8/layout/hierarchy1"/>
    <dgm:cxn modelId="{A2183476-2E07-4953-906B-703C2BF3EFB3}" type="presParOf" srcId="{84EF1940-758C-4FCC-9E28-C96FFB92C826}" destId="{2CDEAE86-D834-4029-BED3-00AEDF7A75C1}" srcOrd="0" destOrd="0" presId="urn:microsoft.com/office/officeart/2005/8/layout/hierarchy1"/>
    <dgm:cxn modelId="{09C750D6-36E6-4446-92E2-DC8C1EA4F3D2}" type="presParOf" srcId="{84EF1940-758C-4FCC-9E28-C96FFB92C826}" destId="{09861F21-8679-4349-93EB-AC88A6B1F070}" srcOrd="1" destOrd="0" presId="urn:microsoft.com/office/officeart/2005/8/layout/hierarchy1"/>
    <dgm:cxn modelId="{928E9D08-D334-4C2D-A2B2-C18E2BA6FEE3}" type="presParOf" srcId="{09861F21-8679-4349-93EB-AC88A6B1F070}" destId="{6AC51A05-0CA9-43A1-8A47-3F7AAEAB2E3E}" srcOrd="0" destOrd="0" presId="urn:microsoft.com/office/officeart/2005/8/layout/hierarchy1"/>
    <dgm:cxn modelId="{F75371A1-5F10-4EF8-B5EE-63EF33CB71B9}" type="presParOf" srcId="{6AC51A05-0CA9-43A1-8A47-3F7AAEAB2E3E}" destId="{AFEBEBB1-00FA-45DA-B23E-E7FC9A7DC88E}" srcOrd="0" destOrd="0" presId="urn:microsoft.com/office/officeart/2005/8/layout/hierarchy1"/>
    <dgm:cxn modelId="{1FD9F1FB-C2A5-4E02-B96C-E51067EE21A8}" type="presParOf" srcId="{6AC51A05-0CA9-43A1-8A47-3F7AAEAB2E3E}" destId="{A09C2E3D-91D3-4D76-84AB-98FA2BBA74F9}" srcOrd="1" destOrd="0" presId="urn:microsoft.com/office/officeart/2005/8/layout/hierarchy1"/>
    <dgm:cxn modelId="{9C3B24F3-A707-461B-ADB2-7D0E7405EF14}" type="presParOf" srcId="{09861F21-8679-4349-93EB-AC88A6B1F070}" destId="{91BE2171-8A09-46C7-8639-9E8D56D21136}" srcOrd="1" destOrd="0" presId="urn:microsoft.com/office/officeart/2005/8/layout/hierarchy1"/>
    <dgm:cxn modelId="{2EF3E981-464D-4F05-9EF1-4F9C6C2E95AE}" type="presParOf" srcId="{91BE2171-8A09-46C7-8639-9E8D56D21136}" destId="{01B0939D-5886-4195-A83D-840C0788B306}" srcOrd="0" destOrd="0" presId="urn:microsoft.com/office/officeart/2005/8/layout/hierarchy1"/>
    <dgm:cxn modelId="{E874CA3E-F500-47D9-A227-52957B3C6A95}" type="presParOf" srcId="{91BE2171-8A09-46C7-8639-9E8D56D21136}" destId="{34DB53A4-2BC6-4038-A04B-C1DFCC11603B}" srcOrd="1" destOrd="0" presId="urn:microsoft.com/office/officeart/2005/8/layout/hierarchy1"/>
    <dgm:cxn modelId="{64785C74-89C8-4F6E-9BFE-FE0F4C6CEDB7}" type="presParOf" srcId="{34DB53A4-2BC6-4038-A04B-C1DFCC11603B}" destId="{732AA068-C527-4139-915B-3E94508B2FCC}" srcOrd="0" destOrd="0" presId="urn:microsoft.com/office/officeart/2005/8/layout/hierarchy1"/>
    <dgm:cxn modelId="{1EAB2229-7DA3-4A2F-B604-554EE031EE2E}" type="presParOf" srcId="{732AA068-C527-4139-915B-3E94508B2FCC}" destId="{D5B3B17D-8B00-4F51-96FF-525109FBC566}" srcOrd="0" destOrd="0" presId="urn:microsoft.com/office/officeart/2005/8/layout/hierarchy1"/>
    <dgm:cxn modelId="{73CAB240-7D62-4D48-A27A-617269403289}" type="presParOf" srcId="{732AA068-C527-4139-915B-3E94508B2FCC}" destId="{9A5AC605-7EBA-41F3-A813-7F46C9CB5BC3}" srcOrd="1" destOrd="0" presId="urn:microsoft.com/office/officeart/2005/8/layout/hierarchy1"/>
    <dgm:cxn modelId="{EE6CAC95-EFEA-4925-8F3D-0DACEDDE53C5}" type="presParOf" srcId="{34DB53A4-2BC6-4038-A04B-C1DFCC11603B}" destId="{60A0671B-0633-4A32-9B0F-A69298104CAC}" srcOrd="1" destOrd="0" presId="urn:microsoft.com/office/officeart/2005/8/layout/hierarchy1"/>
    <dgm:cxn modelId="{C06F16FE-4EB8-42D2-B053-9543EC82D2D1}" type="presParOf" srcId="{91BE2171-8A09-46C7-8639-9E8D56D21136}" destId="{1A7F11AA-654E-44BF-B880-6CBC002A9E34}" srcOrd="2" destOrd="0" presId="urn:microsoft.com/office/officeart/2005/8/layout/hierarchy1"/>
    <dgm:cxn modelId="{6C8AAB0D-A63C-4AAF-9F11-7A78B3164175}" type="presParOf" srcId="{91BE2171-8A09-46C7-8639-9E8D56D21136}" destId="{E3A04FB1-8B57-4CF4-8F1C-040DC2834069}" srcOrd="3" destOrd="0" presId="urn:microsoft.com/office/officeart/2005/8/layout/hierarchy1"/>
    <dgm:cxn modelId="{CE33ED6F-3852-4141-9B3D-8C3EB4B6151B}" type="presParOf" srcId="{E3A04FB1-8B57-4CF4-8F1C-040DC2834069}" destId="{2AC8EE2C-585F-4FA5-A2D7-29CBD0B64B41}" srcOrd="0" destOrd="0" presId="urn:microsoft.com/office/officeart/2005/8/layout/hierarchy1"/>
    <dgm:cxn modelId="{81A448BA-5FB2-4810-BD17-3D7A56AEE86C}" type="presParOf" srcId="{2AC8EE2C-585F-4FA5-A2D7-29CBD0B64B41}" destId="{434DD396-1415-47EF-AF11-7CDB7CBB0FAB}" srcOrd="0" destOrd="0" presId="urn:microsoft.com/office/officeart/2005/8/layout/hierarchy1"/>
    <dgm:cxn modelId="{7AD565A4-5168-419A-943B-E2D75284EC14}" type="presParOf" srcId="{2AC8EE2C-585F-4FA5-A2D7-29CBD0B64B41}" destId="{C3B9C033-79C9-4F8A-BBE9-84DC0FDC20AB}" srcOrd="1" destOrd="0" presId="urn:microsoft.com/office/officeart/2005/8/layout/hierarchy1"/>
    <dgm:cxn modelId="{DC58FA38-BC7C-47D8-95F5-6D37781270FA}" type="presParOf" srcId="{E3A04FB1-8B57-4CF4-8F1C-040DC2834069}" destId="{659FF332-3D93-4CA9-AD7B-27283FF3CDA3}"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EB5C30F1-FFE2-4A76-ABC3-DF6BF0B41B5E}"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GB"/>
        </a:p>
      </dgm:t>
    </dgm:pt>
    <dgm:pt modelId="{90B20871-0E15-4C22-A09D-498EA4FDA005}">
      <dgm:prSet phldrT="[Text]"/>
      <dgm:spPr/>
      <dgm:t>
        <a:bodyPr/>
        <a:lstStyle/>
        <a:p>
          <a:r>
            <a:rPr lang="de-DE" dirty="0"/>
            <a:t>Bệnh Nhân</a:t>
          </a:r>
          <a:endParaRPr lang="en-GB" dirty="0"/>
        </a:p>
      </dgm:t>
    </dgm:pt>
    <dgm:pt modelId="{A833E7C9-1AE1-4D16-8316-0964D56A6A70}" type="parTrans" cxnId="{1BAC8C61-FCBF-427F-9B92-5CEC9DC3180D}">
      <dgm:prSet/>
      <dgm:spPr/>
      <dgm:t>
        <a:bodyPr/>
        <a:lstStyle/>
        <a:p>
          <a:endParaRPr lang="en-GB"/>
        </a:p>
      </dgm:t>
    </dgm:pt>
    <dgm:pt modelId="{F85108CA-BB5B-42F7-ACFE-B6B0EB7E4E66}" type="sibTrans" cxnId="{1BAC8C61-FCBF-427F-9B92-5CEC9DC3180D}">
      <dgm:prSet/>
      <dgm:spPr/>
      <dgm:t>
        <a:bodyPr/>
        <a:lstStyle/>
        <a:p>
          <a:endParaRPr lang="en-GB"/>
        </a:p>
      </dgm:t>
    </dgm:pt>
    <dgm:pt modelId="{CBE757AC-DC5A-41B5-AF0F-1A06D74144BC}">
      <dgm:prSet phldrT="[Text]"/>
      <dgm:spPr>
        <a:ln>
          <a:solidFill>
            <a:schemeClr val="accent1"/>
          </a:solidFill>
        </a:ln>
      </dgm:spPr>
      <dgm:t>
        <a:bodyPr/>
        <a:lstStyle/>
        <a:p>
          <a:r>
            <a:rPr lang="de-DE" dirty="0"/>
            <a:t>Khởi trị liều 40mg*</a:t>
          </a:r>
          <a:endParaRPr lang="en-GB" dirty="0"/>
        </a:p>
      </dgm:t>
    </dgm:pt>
    <dgm:pt modelId="{7EA8EA1D-A303-46CA-874B-AE40C2BD53F4}" type="parTrans" cxnId="{282383FD-DD1D-4EB2-B28B-2D0CF51847BC}">
      <dgm:prSet/>
      <dgm:spPr/>
      <dgm:t>
        <a:bodyPr/>
        <a:lstStyle/>
        <a:p>
          <a:endParaRPr lang="en-GB"/>
        </a:p>
      </dgm:t>
    </dgm:pt>
    <dgm:pt modelId="{398C03DE-CAE7-4238-8F0A-78F428437260}" type="sibTrans" cxnId="{282383FD-DD1D-4EB2-B28B-2D0CF51847BC}">
      <dgm:prSet/>
      <dgm:spPr/>
      <dgm:t>
        <a:bodyPr/>
        <a:lstStyle/>
        <a:p>
          <a:endParaRPr lang="en-GB"/>
        </a:p>
      </dgm:t>
    </dgm:pt>
    <dgm:pt modelId="{06844A0B-D57A-450F-82CB-C77D78F8C114}">
      <dgm:prSet phldrT="[Text]"/>
      <dgm:spPr>
        <a:ln>
          <a:solidFill>
            <a:schemeClr val="accent1"/>
          </a:solidFill>
        </a:ln>
      </dgm:spPr>
      <dgm:t>
        <a:bodyPr/>
        <a:lstStyle/>
        <a:p>
          <a:r>
            <a:rPr lang="en-GB" dirty="0" err="1"/>
            <a:t>Điều</a:t>
          </a:r>
          <a:r>
            <a:rPr lang="en-GB" dirty="0"/>
            <a:t> </a:t>
          </a:r>
          <a:r>
            <a:rPr lang="en-GB" dirty="0" err="1"/>
            <a:t>chỉnh</a:t>
          </a:r>
          <a:r>
            <a:rPr lang="en-GB" dirty="0"/>
            <a:t> </a:t>
          </a:r>
          <a:r>
            <a:rPr lang="en-GB" dirty="0" err="1"/>
            <a:t>liều</a:t>
          </a:r>
          <a:r>
            <a:rPr lang="en-GB" dirty="0"/>
            <a:t> </a:t>
          </a:r>
          <a:r>
            <a:rPr lang="en-GB" dirty="0" err="1"/>
            <a:t>trong</a:t>
          </a:r>
          <a:r>
            <a:rPr lang="en-GB" dirty="0"/>
            <a:t> 6 </a:t>
          </a:r>
          <a:r>
            <a:rPr lang="en-GB" dirty="0" err="1"/>
            <a:t>tháng</a:t>
          </a:r>
          <a:r>
            <a:rPr lang="en-GB" dirty="0"/>
            <a:t> </a:t>
          </a:r>
          <a:r>
            <a:rPr lang="en-GB" dirty="0" err="1"/>
            <a:t>đầu</a:t>
          </a:r>
          <a:endParaRPr lang="en-GB" dirty="0"/>
        </a:p>
      </dgm:t>
    </dgm:pt>
    <dgm:pt modelId="{3B60ABA2-956C-463B-8646-244BB1F11567}" type="parTrans" cxnId="{B0A50A2B-F0DC-4609-9688-3620CD1AB225}">
      <dgm:prSet/>
      <dgm:spPr>
        <a:ln>
          <a:solidFill>
            <a:schemeClr val="accent1"/>
          </a:solidFill>
        </a:ln>
      </dgm:spPr>
      <dgm:t>
        <a:bodyPr/>
        <a:lstStyle/>
        <a:p>
          <a:endParaRPr lang="en-GB"/>
        </a:p>
      </dgm:t>
    </dgm:pt>
    <dgm:pt modelId="{00B1A73E-0139-4554-BBB8-2A8E3E158E1D}" type="sibTrans" cxnId="{B0A50A2B-F0DC-4609-9688-3620CD1AB225}">
      <dgm:prSet/>
      <dgm:spPr/>
      <dgm:t>
        <a:bodyPr/>
        <a:lstStyle/>
        <a:p>
          <a:endParaRPr lang="en-GB"/>
        </a:p>
      </dgm:t>
    </dgm:pt>
    <dgm:pt modelId="{8973C958-B2F0-438B-9C3B-D98A0D439F70}">
      <dgm:prSet phldrT="[Text]"/>
      <dgm:spPr>
        <a:ln>
          <a:solidFill>
            <a:schemeClr val="accent1"/>
          </a:solidFill>
        </a:ln>
      </dgm:spPr>
      <dgm:t>
        <a:bodyPr/>
        <a:lstStyle/>
        <a:p>
          <a:r>
            <a:rPr lang="en-GB" dirty="0" err="1"/>
            <a:t>Duy</a:t>
          </a:r>
          <a:r>
            <a:rPr lang="en-GB" dirty="0"/>
            <a:t> </a:t>
          </a:r>
          <a:r>
            <a:rPr lang="en-GB" dirty="0" err="1"/>
            <a:t>trì</a:t>
          </a:r>
          <a:r>
            <a:rPr lang="en-GB" dirty="0"/>
            <a:t> </a:t>
          </a:r>
          <a:r>
            <a:rPr lang="en-GB" dirty="0" err="1"/>
            <a:t>liều</a:t>
          </a:r>
          <a:r>
            <a:rPr lang="en-GB" dirty="0"/>
            <a:t> 40mg </a:t>
          </a:r>
          <a:r>
            <a:rPr lang="en-GB" dirty="0" err="1"/>
            <a:t>trong</a:t>
          </a:r>
          <a:r>
            <a:rPr lang="en-GB" dirty="0"/>
            <a:t> 6 </a:t>
          </a:r>
          <a:r>
            <a:rPr lang="en-GB" dirty="0" err="1"/>
            <a:t>tháng</a:t>
          </a:r>
          <a:r>
            <a:rPr lang="en-GB" dirty="0"/>
            <a:t> </a:t>
          </a:r>
          <a:r>
            <a:rPr lang="en-GB" dirty="0" err="1"/>
            <a:t>đầu</a:t>
          </a:r>
          <a:endParaRPr lang="en-GB" dirty="0"/>
        </a:p>
      </dgm:t>
    </dgm:pt>
    <dgm:pt modelId="{11512B5F-9DAE-4D57-99B5-6F20DB85370C}" type="parTrans" cxnId="{913C907B-0476-4B25-A933-356162824F93}">
      <dgm:prSet/>
      <dgm:spPr>
        <a:ln>
          <a:solidFill>
            <a:schemeClr val="accent1"/>
          </a:solidFill>
        </a:ln>
      </dgm:spPr>
      <dgm:t>
        <a:bodyPr/>
        <a:lstStyle/>
        <a:p>
          <a:endParaRPr lang="en-GB"/>
        </a:p>
      </dgm:t>
    </dgm:pt>
    <dgm:pt modelId="{817427BC-C9F1-43E4-A723-C9F4AB1E5E03}" type="sibTrans" cxnId="{913C907B-0476-4B25-A933-356162824F93}">
      <dgm:prSet/>
      <dgm:spPr/>
      <dgm:t>
        <a:bodyPr/>
        <a:lstStyle/>
        <a:p>
          <a:endParaRPr lang="en-GB"/>
        </a:p>
      </dgm:t>
    </dgm:pt>
    <dgm:pt modelId="{62ABF5A8-39F4-4B91-936B-3D75971862D0}" type="pres">
      <dgm:prSet presAssocID="{EB5C30F1-FFE2-4A76-ABC3-DF6BF0B41B5E}" presName="hierChild1" presStyleCnt="0">
        <dgm:presLayoutVars>
          <dgm:chPref val="1"/>
          <dgm:dir/>
          <dgm:animOne val="branch"/>
          <dgm:animLvl val="lvl"/>
          <dgm:resizeHandles/>
        </dgm:presLayoutVars>
      </dgm:prSet>
      <dgm:spPr/>
    </dgm:pt>
    <dgm:pt modelId="{E30C25ED-2D9D-4EC2-828F-505B6462E9E9}" type="pres">
      <dgm:prSet presAssocID="{90B20871-0E15-4C22-A09D-498EA4FDA005}" presName="hierRoot1" presStyleCnt="0"/>
      <dgm:spPr/>
    </dgm:pt>
    <dgm:pt modelId="{6DAE70BD-3956-4814-A32A-0F010CFA66EB}" type="pres">
      <dgm:prSet presAssocID="{90B20871-0E15-4C22-A09D-498EA4FDA005}" presName="composite" presStyleCnt="0"/>
      <dgm:spPr/>
    </dgm:pt>
    <dgm:pt modelId="{F53D8120-FE9E-4C4F-AC5D-72BEAA33F6D7}" type="pres">
      <dgm:prSet presAssocID="{90B20871-0E15-4C22-A09D-498EA4FDA005}" presName="background" presStyleLbl="node0" presStyleIdx="0" presStyleCnt="1"/>
      <dgm:spPr/>
    </dgm:pt>
    <dgm:pt modelId="{4F513903-7B10-4C46-A753-2A41F4C16F6D}" type="pres">
      <dgm:prSet presAssocID="{90B20871-0E15-4C22-A09D-498EA4FDA005}" presName="text" presStyleLbl="fgAcc0" presStyleIdx="0" presStyleCnt="1" custLinFactX="-100000" custLinFactY="12586" custLinFactNeighborX="-145694" custLinFactNeighborY="100000">
        <dgm:presLayoutVars>
          <dgm:chPref val="3"/>
        </dgm:presLayoutVars>
      </dgm:prSet>
      <dgm:spPr/>
    </dgm:pt>
    <dgm:pt modelId="{84EF1940-758C-4FCC-9E28-C96FFB92C826}" type="pres">
      <dgm:prSet presAssocID="{90B20871-0E15-4C22-A09D-498EA4FDA005}" presName="hierChild2" presStyleCnt="0"/>
      <dgm:spPr/>
    </dgm:pt>
    <dgm:pt modelId="{2CDEAE86-D834-4029-BED3-00AEDF7A75C1}" type="pres">
      <dgm:prSet presAssocID="{7EA8EA1D-A303-46CA-874B-AE40C2BD53F4}" presName="Name10" presStyleLbl="parChTrans1D2" presStyleIdx="0" presStyleCnt="1"/>
      <dgm:spPr/>
    </dgm:pt>
    <dgm:pt modelId="{09861F21-8679-4349-93EB-AC88A6B1F070}" type="pres">
      <dgm:prSet presAssocID="{CBE757AC-DC5A-41B5-AF0F-1A06D74144BC}" presName="hierRoot2" presStyleCnt="0"/>
      <dgm:spPr/>
    </dgm:pt>
    <dgm:pt modelId="{6AC51A05-0CA9-43A1-8A47-3F7AAEAB2E3E}" type="pres">
      <dgm:prSet presAssocID="{CBE757AC-DC5A-41B5-AF0F-1A06D74144BC}" presName="composite2" presStyleCnt="0"/>
      <dgm:spPr/>
    </dgm:pt>
    <dgm:pt modelId="{AFEBEBB1-00FA-45DA-B23E-E7FC9A7DC88E}" type="pres">
      <dgm:prSet presAssocID="{CBE757AC-DC5A-41B5-AF0F-1A06D74144BC}" presName="background2" presStyleLbl="node2" presStyleIdx="0" presStyleCnt="1"/>
      <dgm:spPr>
        <a:solidFill>
          <a:schemeClr val="accent1"/>
        </a:solidFill>
      </dgm:spPr>
    </dgm:pt>
    <dgm:pt modelId="{A09C2E3D-91D3-4D76-84AB-98FA2BBA74F9}" type="pres">
      <dgm:prSet presAssocID="{CBE757AC-DC5A-41B5-AF0F-1A06D74144BC}" presName="text2" presStyleLbl="fgAcc2" presStyleIdx="0" presStyleCnt="1" custLinFactNeighborX="-60484" custLinFactNeighborY="-31950">
        <dgm:presLayoutVars>
          <dgm:chPref val="3"/>
        </dgm:presLayoutVars>
      </dgm:prSet>
      <dgm:spPr/>
    </dgm:pt>
    <dgm:pt modelId="{91BE2171-8A09-46C7-8639-9E8D56D21136}" type="pres">
      <dgm:prSet presAssocID="{CBE757AC-DC5A-41B5-AF0F-1A06D74144BC}" presName="hierChild3" presStyleCnt="0"/>
      <dgm:spPr/>
    </dgm:pt>
    <dgm:pt modelId="{01B0939D-5886-4195-A83D-840C0788B306}" type="pres">
      <dgm:prSet presAssocID="{3B60ABA2-956C-463B-8646-244BB1F11567}" presName="Name17" presStyleLbl="parChTrans1D3" presStyleIdx="0" presStyleCnt="2"/>
      <dgm:spPr/>
    </dgm:pt>
    <dgm:pt modelId="{34DB53A4-2BC6-4038-A04B-C1DFCC11603B}" type="pres">
      <dgm:prSet presAssocID="{06844A0B-D57A-450F-82CB-C77D78F8C114}" presName="hierRoot3" presStyleCnt="0"/>
      <dgm:spPr/>
    </dgm:pt>
    <dgm:pt modelId="{732AA068-C527-4139-915B-3E94508B2FCC}" type="pres">
      <dgm:prSet presAssocID="{06844A0B-D57A-450F-82CB-C77D78F8C114}" presName="composite3" presStyleCnt="0"/>
      <dgm:spPr/>
    </dgm:pt>
    <dgm:pt modelId="{D5B3B17D-8B00-4F51-96FF-525109FBC566}" type="pres">
      <dgm:prSet presAssocID="{06844A0B-D57A-450F-82CB-C77D78F8C114}" presName="background3" presStyleLbl="node3" presStyleIdx="0" presStyleCnt="2"/>
      <dgm:spPr>
        <a:solidFill>
          <a:schemeClr val="accent1"/>
        </a:solidFill>
      </dgm:spPr>
    </dgm:pt>
    <dgm:pt modelId="{9A5AC605-7EBA-41F3-A813-7F46C9CB5BC3}" type="pres">
      <dgm:prSet presAssocID="{06844A0B-D57A-450F-82CB-C77D78F8C114}" presName="text3" presStyleLbl="fgAcc3" presStyleIdx="0" presStyleCnt="2" custLinFactX="57799" custLinFactY="-100000" custLinFactNeighborX="100000" custLinFactNeighborY="-149788">
        <dgm:presLayoutVars>
          <dgm:chPref val="3"/>
        </dgm:presLayoutVars>
      </dgm:prSet>
      <dgm:spPr/>
    </dgm:pt>
    <dgm:pt modelId="{60A0671B-0633-4A32-9B0F-A69298104CAC}" type="pres">
      <dgm:prSet presAssocID="{06844A0B-D57A-450F-82CB-C77D78F8C114}" presName="hierChild4" presStyleCnt="0"/>
      <dgm:spPr/>
    </dgm:pt>
    <dgm:pt modelId="{1A7F11AA-654E-44BF-B880-6CBC002A9E34}" type="pres">
      <dgm:prSet presAssocID="{11512B5F-9DAE-4D57-99B5-6F20DB85370C}" presName="Name17" presStyleLbl="parChTrans1D3" presStyleIdx="1" presStyleCnt="2"/>
      <dgm:spPr/>
    </dgm:pt>
    <dgm:pt modelId="{E3A04FB1-8B57-4CF4-8F1C-040DC2834069}" type="pres">
      <dgm:prSet presAssocID="{8973C958-B2F0-438B-9C3B-D98A0D439F70}" presName="hierRoot3" presStyleCnt="0"/>
      <dgm:spPr/>
    </dgm:pt>
    <dgm:pt modelId="{2AC8EE2C-585F-4FA5-A2D7-29CBD0B64B41}" type="pres">
      <dgm:prSet presAssocID="{8973C958-B2F0-438B-9C3B-D98A0D439F70}" presName="composite3" presStyleCnt="0"/>
      <dgm:spPr/>
    </dgm:pt>
    <dgm:pt modelId="{434DD396-1415-47EF-AF11-7CDB7CBB0FAB}" type="pres">
      <dgm:prSet presAssocID="{8973C958-B2F0-438B-9C3B-D98A0D439F70}" presName="background3" presStyleLbl="node3" presStyleIdx="1" presStyleCnt="2"/>
      <dgm:spPr>
        <a:solidFill>
          <a:schemeClr val="accent1"/>
        </a:solidFill>
      </dgm:spPr>
    </dgm:pt>
    <dgm:pt modelId="{C3B9C033-79C9-4F8A-BBE9-84DC0FDC20AB}" type="pres">
      <dgm:prSet presAssocID="{8973C958-B2F0-438B-9C3B-D98A0D439F70}" presName="text3" presStyleLbl="fgAcc3" presStyleIdx="1" presStyleCnt="2" custLinFactY="-12601" custLinFactNeighborX="37815" custLinFactNeighborY="-100000">
        <dgm:presLayoutVars>
          <dgm:chPref val="3"/>
        </dgm:presLayoutVars>
      </dgm:prSet>
      <dgm:spPr/>
    </dgm:pt>
    <dgm:pt modelId="{659FF332-3D93-4CA9-AD7B-27283FF3CDA3}" type="pres">
      <dgm:prSet presAssocID="{8973C958-B2F0-438B-9C3B-D98A0D439F70}" presName="hierChild4" presStyleCnt="0"/>
      <dgm:spPr/>
    </dgm:pt>
  </dgm:ptLst>
  <dgm:cxnLst>
    <dgm:cxn modelId="{3C92820B-2C39-4B0C-B968-A1F48CA65078}" type="presOf" srcId="{11512B5F-9DAE-4D57-99B5-6F20DB85370C}" destId="{1A7F11AA-654E-44BF-B880-6CBC002A9E34}" srcOrd="0" destOrd="0" presId="urn:microsoft.com/office/officeart/2005/8/layout/hierarchy1"/>
    <dgm:cxn modelId="{A6C8FB20-EF7F-4B98-8499-FFBBC4FBB431}" type="presOf" srcId="{8973C958-B2F0-438B-9C3B-D98A0D439F70}" destId="{C3B9C033-79C9-4F8A-BBE9-84DC0FDC20AB}" srcOrd="0" destOrd="0" presId="urn:microsoft.com/office/officeart/2005/8/layout/hierarchy1"/>
    <dgm:cxn modelId="{5A910F28-ADDD-4AE2-8CB1-309B32181164}" type="presOf" srcId="{CBE757AC-DC5A-41B5-AF0F-1A06D74144BC}" destId="{A09C2E3D-91D3-4D76-84AB-98FA2BBA74F9}" srcOrd="0" destOrd="0" presId="urn:microsoft.com/office/officeart/2005/8/layout/hierarchy1"/>
    <dgm:cxn modelId="{B0A50A2B-F0DC-4609-9688-3620CD1AB225}" srcId="{CBE757AC-DC5A-41B5-AF0F-1A06D74144BC}" destId="{06844A0B-D57A-450F-82CB-C77D78F8C114}" srcOrd="0" destOrd="0" parTransId="{3B60ABA2-956C-463B-8646-244BB1F11567}" sibTransId="{00B1A73E-0139-4554-BBB8-2A8E3E158E1D}"/>
    <dgm:cxn modelId="{1BAC8C61-FCBF-427F-9B92-5CEC9DC3180D}" srcId="{EB5C30F1-FFE2-4A76-ABC3-DF6BF0B41B5E}" destId="{90B20871-0E15-4C22-A09D-498EA4FDA005}" srcOrd="0" destOrd="0" parTransId="{A833E7C9-1AE1-4D16-8316-0964D56A6A70}" sibTransId="{F85108CA-BB5B-42F7-ACFE-B6B0EB7E4E66}"/>
    <dgm:cxn modelId="{F553EA4F-45A9-4F07-B5FD-9ED7AC44B11D}" type="presOf" srcId="{06844A0B-D57A-450F-82CB-C77D78F8C114}" destId="{9A5AC605-7EBA-41F3-A813-7F46C9CB5BC3}" srcOrd="0" destOrd="0" presId="urn:microsoft.com/office/officeart/2005/8/layout/hierarchy1"/>
    <dgm:cxn modelId="{913C907B-0476-4B25-A933-356162824F93}" srcId="{CBE757AC-DC5A-41B5-AF0F-1A06D74144BC}" destId="{8973C958-B2F0-438B-9C3B-D98A0D439F70}" srcOrd="1" destOrd="0" parTransId="{11512B5F-9DAE-4D57-99B5-6F20DB85370C}" sibTransId="{817427BC-C9F1-43E4-A723-C9F4AB1E5E03}"/>
    <dgm:cxn modelId="{D4CFC07E-465F-4BDD-9758-34320E92BAA0}" type="presOf" srcId="{3B60ABA2-956C-463B-8646-244BB1F11567}" destId="{01B0939D-5886-4195-A83D-840C0788B306}" srcOrd="0" destOrd="0" presId="urn:microsoft.com/office/officeart/2005/8/layout/hierarchy1"/>
    <dgm:cxn modelId="{CD301B82-38CE-4B8A-938D-D0B7D5FF486B}" type="presOf" srcId="{7EA8EA1D-A303-46CA-874B-AE40C2BD53F4}" destId="{2CDEAE86-D834-4029-BED3-00AEDF7A75C1}" srcOrd="0" destOrd="0" presId="urn:microsoft.com/office/officeart/2005/8/layout/hierarchy1"/>
    <dgm:cxn modelId="{1E3C6EA4-5E85-4AD5-8418-62C269DB02BA}" type="presOf" srcId="{90B20871-0E15-4C22-A09D-498EA4FDA005}" destId="{4F513903-7B10-4C46-A753-2A41F4C16F6D}" srcOrd="0" destOrd="0" presId="urn:microsoft.com/office/officeart/2005/8/layout/hierarchy1"/>
    <dgm:cxn modelId="{708FF1DB-BA6A-4FBE-8219-894396C7FC98}" type="presOf" srcId="{EB5C30F1-FFE2-4A76-ABC3-DF6BF0B41B5E}" destId="{62ABF5A8-39F4-4B91-936B-3D75971862D0}" srcOrd="0" destOrd="0" presId="urn:microsoft.com/office/officeart/2005/8/layout/hierarchy1"/>
    <dgm:cxn modelId="{282383FD-DD1D-4EB2-B28B-2D0CF51847BC}" srcId="{90B20871-0E15-4C22-A09D-498EA4FDA005}" destId="{CBE757AC-DC5A-41B5-AF0F-1A06D74144BC}" srcOrd="0" destOrd="0" parTransId="{7EA8EA1D-A303-46CA-874B-AE40C2BD53F4}" sibTransId="{398C03DE-CAE7-4238-8F0A-78F428437260}"/>
    <dgm:cxn modelId="{F8BD8521-F871-4E26-8B64-14D02E818EA9}" type="presParOf" srcId="{62ABF5A8-39F4-4B91-936B-3D75971862D0}" destId="{E30C25ED-2D9D-4EC2-828F-505B6462E9E9}" srcOrd="0" destOrd="0" presId="urn:microsoft.com/office/officeart/2005/8/layout/hierarchy1"/>
    <dgm:cxn modelId="{4158FCBB-3E56-4E7B-B904-A157DF63C11E}" type="presParOf" srcId="{E30C25ED-2D9D-4EC2-828F-505B6462E9E9}" destId="{6DAE70BD-3956-4814-A32A-0F010CFA66EB}" srcOrd="0" destOrd="0" presId="urn:microsoft.com/office/officeart/2005/8/layout/hierarchy1"/>
    <dgm:cxn modelId="{CDC1E27F-12BA-43F4-8635-35E80FC24823}" type="presParOf" srcId="{6DAE70BD-3956-4814-A32A-0F010CFA66EB}" destId="{F53D8120-FE9E-4C4F-AC5D-72BEAA33F6D7}" srcOrd="0" destOrd="0" presId="urn:microsoft.com/office/officeart/2005/8/layout/hierarchy1"/>
    <dgm:cxn modelId="{E492CDB8-CCA8-4B95-AE5C-E8F380C6593E}" type="presParOf" srcId="{6DAE70BD-3956-4814-A32A-0F010CFA66EB}" destId="{4F513903-7B10-4C46-A753-2A41F4C16F6D}" srcOrd="1" destOrd="0" presId="urn:microsoft.com/office/officeart/2005/8/layout/hierarchy1"/>
    <dgm:cxn modelId="{4DD6034A-6785-4C3B-A8C5-266F95F2B3C2}" type="presParOf" srcId="{E30C25ED-2D9D-4EC2-828F-505B6462E9E9}" destId="{84EF1940-758C-4FCC-9E28-C96FFB92C826}" srcOrd="1" destOrd="0" presId="urn:microsoft.com/office/officeart/2005/8/layout/hierarchy1"/>
    <dgm:cxn modelId="{A2183476-2E07-4953-906B-703C2BF3EFB3}" type="presParOf" srcId="{84EF1940-758C-4FCC-9E28-C96FFB92C826}" destId="{2CDEAE86-D834-4029-BED3-00AEDF7A75C1}" srcOrd="0" destOrd="0" presId="urn:microsoft.com/office/officeart/2005/8/layout/hierarchy1"/>
    <dgm:cxn modelId="{09C750D6-36E6-4446-92E2-DC8C1EA4F3D2}" type="presParOf" srcId="{84EF1940-758C-4FCC-9E28-C96FFB92C826}" destId="{09861F21-8679-4349-93EB-AC88A6B1F070}" srcOrd="1" destOrd="0" presId="urn:microsoft.com/office/officeart/2005/8/layout/hierarchy1"/>
    <dgm:cxn modelId="{928E9D08-D334-4C2D-A2B2-C18E2BA6FEE3}" type="presParOf" srcId="{09861F21-8679-4349-93EB-AC88A6B1F070}" destId="{6AC51A05-0CA9-43A1-8A47-3F7AAEAB2E3E}" srcOrd="0" destOrd="0" presId="urn:microsoft.com/office/officeart/2005/8/layout/hierarchy1"/>
    <dgm:cxn modelId="{F75371A1-5F10-4EF8-B5EE-63EF33CB71B9}" type="presParOf" srcId="{6AC51A05-0CA9-43A1-8A47-3F7AAEAB2E3E}" destId="{AFEBEBB1-00FA-45DA-B23E-E7FC9A7DC88E}" srcOrd="0" destOrd="0" presId="urn:microsoft.com/office/officeart/2005/8/layout/hierarchy1"/>
    <dgm:cxn modelId="{1FD9F1FB-C2A5-4E02-B96C-E51067EE21A8}" type="presParOf" srcId="{6AC51A05-0CA9-43A1-8A47-3F7AAEAB2E3E}" destId="{A09C2E3D-91D3-4D76-84AB-98FA2BBA74F9}" srcOrd="1" destOrd="0" presId="urn:microsoft.com/office/officeart/2005/8/layout/hierarchy1"/>
    <dgm:cxn modelId="{9C3B24F3-A707-461B-ADB2-7D0E7405EF14}" type="presParOf" srcId="{09861F21-8679-4349-93EB-AC88A6B1F070}" destId="{91BE2171-8A09-46C7-8639-9E8D56D21136}" srcOrd="1" destOrd="0" presId="urn:microsoft.com/office/officeart/2005/8/layout/hierarchy1"/>
    <dgm:cxn modelId="{2EF3E981-464D-4F05-9EF1-4F9C6C2E95AE}" type="presParOf" srcId="{91BE2171-8A09-46C7-8639-9E8D56D21136}" destId="{01B0939D-5886-4195-A83D-840C0788B306}" srcOrd="0" destOrd="0" presId="urn:microsoft.com/office/officeart/2005/8/layout/hierarchy1"/>
    <dgm:cxn modelId="{E874CA3E-F500-47D9-A227-52957B3C6A95}" type="presParOf" srcId="{91BE2171-8A09-46C7-8639-9E8D56D21136}" destId="{34DB53A4-2BC6-4038-A04B-C1DFCC11603B}" srcOrd="1" destOrd="0" presId="urn:microsoft.com/office/officeart/2005/8/layout/hierarchy1"/>
    <dgm:cxn modelId="{64785C74-89C8-4F6E-9BFE-FE0F4C6CEDB7}" type="presParOf" srcId="{34DB53A4-2BC6-4038-A04B-C1DFCC11603B}" destId="{732AA068-C527-4139-915B-3E94508B2FCC}" srcOrd="0" destOrd="0" presId="urn:microsoft.com/office/officeart/2005/8/layout/hierarchy1"/>
    <dgm:cxn modelId="{1EAB2229-7DA3-4A2F-B604-554EE031EE2E}" type="presParOf" srcId="{732AA068-C527-4139-915B-3E94508B2FCC}" destId="{D5B3B17D-8B00-4F51-96FF-525109FBC566}" srcOrd="0" destOrd="0" presId="urn:microsoft.com/office/officeart/2005/8/layout/hierarchy1"/>
    <dgm:cxn modelId="{73CAB240-7D62-4D48-A27A-617269403289}" type="presParOf" srcId="{732AA068-C527-4139-915B-3E94508B2FCC}" destId="{9A5AC605-7EBA-41F3-A813-7F46C9CB5BC3}" srcOrd="1" destOrd="0" presId="urn:microsoft.com/office/officeart/2005/8/layout/hierarchy1"/>
    <dgm:cxn modelId="{EE6CAC95-EFEA-4925-8F3D-0DACEDDE53C5}" type="presParOf" srcId="{34DB53A4-2BC6-4038-A04B-C1DFCC11603B}" destId="{60A0671B-0633-4A32-9B0F-A69298104CAC}" srcOrd="1" destOrd="0" presId="urn:microsoft.com/office/officeart/2005/8/layout/hierarchy1"/>
    <dgm:cxn modelId="{C06F16FE-4EB8-42D2-B053-9543EC82D2D1}" type="presParOf" srcId="{91BE2171-8A09-46C7-8639-9E8D56D21136}" destId="{1A7F11AA-654E-44BF-B880-6CBC002A9E34}" srcOrd="2" destOrd="0" presId="urn:microsoft.com/office/officeart/2005/8/layout/hierarchy1"/>
    <dgm:cxn modelId="{6C8AAB0D-A63C-4AAF-9F11-7A78B3164175}" type="presParOf" srcId="{91BE2171-8A09-46C7-8639-9E8D56D21136}" destId="{E3A04FB1-8B57-4CF4-8F1C-040DC2834069}" srcOrd="3" destOrd="0" presId="urn:microsoft.com/office/officeart/2005/8/layout/hierarchy1"/>
    <dgm:cxn modelId="{CE33ED6F-3852-4141-9B3D-8C3EB4B6151B}" type="presParOf" srcId="{E3A04FB1-8B57-4CF4-8F1C-040DC2834069}" destId="{2AC8EE2C-585F-4FA5-A2D7-29CBD0B64B41}" srcOrd="0" destOrd="0" presId="urn:microsoft.com/office/officeart/2005/8/layout/hierarchy1"/>
    <dgm:cxn modelId="{81A448BA-5FB2-4810-BD17-3D7A56AEE86C}" type="presParOf" srcId="{2AC8EE2C-585F-4FA5-A2D7-29CBD0B64B41}" destId="{434DD396-1415-47EF-AF11-7CDB7CBB0FAB}" srcOrd="0" destOrd="0" presId="urn:microsoft.com/office/officeart/2005/8/layout/hierarchy1"/>
    <dgm:cxn modelId="{7AD565A4-5168-419A-943B-E2D75284EC14}" type="presParOf" srcId="{2AC8EE2C-585F-4FA5-A2D7-29CBD0B64B41}" destId="{C3B9C033-79C9-4F8A-BBE9-84DC0FDC20AB}" srcOrd="1" destOrd="0" presId="urn:microsoft.com/office/officeart/2005/8/layout/hierarchy1"/>
    <dgm:cxn modelId="{DC58FA38-BC7C-47D8-95F5-6D37781270FA}" type="presParOf" srcId="{E3A04FB1-8B57-4CF4-8F1C-040DC2834069}" destId="{659FF332-3D93-4CA9-AD7B-27283FF3CDA3}"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FF35C3DA-6F43-4772-AD4B-653F946B34B0}" type="doc">
      <dgm:prSet loTypeId="urn:microsoft.com/office/officeart/2005/8/layout/lProcess2" loCatId="list" qsTypeId="urn:microsoft.com/office/officeart/2005/8/quickstyle/simple1" qsCatId="simple" csTypeId="urn:microsoft.com/office/officeart/2005/8/colors/accent1_2" csCatId="accent1" phldr="1"/>
      <dgm:spPr/>
      <dgm:t>
        <a:bodyPr/>
        <a:lstStyle/>
        <a:p>
          <a:endParaRPr lang="en-GB"/>
        </a:p>
      </dgm:t>
    </dgm:pt>
    <dgm:pt modelId="{385E0DBA-C7D5-449D-ACE3-DDBB4D6B13FD}">
      <dgm:prSet phldrT="[Text]" custT="1"/>
      <dgm:spPr>
        <a:solidFill>
          <a:schemeClr val="bg1"/>
        </a:solidFill>
        <a:ln>
          <a:noFill/>
        </a:ln>
      </dgm:spPr>
      <dgm:t>
        <a:bodyPr/>
        <a:lstStyle/>
        <a:p>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Afatinib</a:t>
          </a:r>
        </a:p>
      </dgm:t>
    </dgm:pt>
    <dgm:pt modelId="{E2D9039B-619E-4C0B-9A5C-E109DA037BB7}" type="parTrans" cxnId="{3DF2895D-5B6F-4F97-887B-94DECD9A0664}">
      <dgm:prSet/>
      <dgm:spPr/>
      <dgm:t>
        <a:bodyPr/>
        <a:lstStyle/>
        <a:p>
          <a:endParaRPr lang="en-GB"/>
        </a:p>
      </dgm:t>
    </dgm:pt>
    <dgm:pt modelId="{EDA7A7E4-CE3E-4A4A-8B55-AB8A5E0CDA6C}" type="sibTrans" cxnId="{3DF2895D-5B6F-4F97-887B-94DECD9A0664}">
      <dgm:prSet/>
      <dgm:spPr/>
      <dgm:t>
        <a:bodyPr/>
        <a:lstStyle/>
        <a:p>
          <a:endParaRPr lang="en-GB"/>
        </a:p>
      </dgm:t>
    </dgm:pt>
    <dgm:pt modelId="{1FCC0F43-8AB2-42EC-B46C-F69E19E6AAC2}">
      <dgm:prSet phldrT="[Text]" custT="1"/>
      <dgm:spPr>
        <a:solidFill>
          <a:srgbClr val="1CBECA"/>
        </a:solidFill>
      </dgm:spPr>
      <dgm:t>
        <a:bodyPr/>
        <a:lstStyle/>
        <a:p>
          <a:r>
            <a:rPr lang="en-GB" sz="2400" dirty="0">
              <a:solidFill>
                <a:schemeClr val="bg1"/>
              </a:solidFill>
              <a:latin typeface="Arial" panose="020B0604020202020204" pitchFamily="34" charset="0"/>
              <a:ea typeface="Tahoma" panose="020B0604030504040204" pitchFamily="34" charset="0"/>
              <a:cs typeface="Arial" panose="020B0604020202020204" pitchFamily="34" charset="0"/>
            </a:rPr>
            <a:t>LUX-Lung 3</a:t>
          </a:r>
        </a:p>
        <a:p>
          <a:r>
            <a:rPr lang="en-GB" sz="2000" dirty="0">
              <a:solidFill>
                <a:schemeClr val="bg1"/>
              </a:solidFill>
              <a:latin typeface="Arial" panose="020B0604020202020204" pitchFamily="34" charset="0"/>
              <a:ea typeface="Tahoma" panose="020B0604030504040204" pitchFamily="34" charset="0"/>
              <a:cs typeface="Arial" panose="020B0604020202020204" pitchFamily="34" charset="0"/>
            </a:rPr>
            <a:t>Phase III</a:t>
          </a:r>
        </a:p>
        <a:p>
          <a:r>
            <a:rPr lang="en-GB" sz="1600" dirty="0">
              <a:solidFill>
                <a:schemeClr val="bg1"/>
              </a:solidFill>
              <a:latin typeface="Arial" panose="020B0604020202020204" pitchFamily="34" charset="0"/>
              <a:ea typeface="Tahoma" panose="020B0604030504040204" pitchFamily="34" charset="0"/>
              <a:cs typeface="Arial" panose="020B0604020202020204" pitchFamily="34" charset="0"/>
            </a:rPr>
            <a:t>(N=345)</a:t>
          </a:r>
          <a:r>
            <a:rPr lang="en-GB" sz="1600" baseline="30000" dirty="0">
              <a:solidFill>
                <a:schemeClr val="bg1"/>
              </a:solidFill>
              <a:latin typeface="Arial" panose="020B0604020202020204" pitchFamily="34" charset="0"/>
              <a:ea typeface="Tahoma" panose="020B0604030504040204" pitchFamily="34" charset="0"/>
              <a:cs typeface="Arial" panose="020B0604020202020204" pitchFamily="34" charset="0"/>
            </a:rPr>
            <a:t>2</a:t>
          </a:r>
        </a:p>
      </dgm:t>
    </dgm:pt>
    <dgm:pt modelId="{97F113C1-EC3D-456A-8139-D1CDF7D74481}" type="parTrans" cxnId="{495761EB-7C43-40BA-A7C3-4B11BB76E46C}">
      <dgm:prSet/>
      <dgm:spPr/>
      <dgm:t>
        <a:bodyPr/>
        <a:lstStyle/>
        <a:p>
          <a:endParaRPr lang="en-GB"/>
        </a:p>
      </dgm:t>
    </dgm:pt>
    <dgm:pt modelId="{81766F4E-5E1E-4E79-A83A-AD37CA36235F}" type="sibTrans" cxnId="{495761EB-7C43-40BA-A7C3-4B11BB76E46C}">
      <dgm:prSet/>
      <dgm:spPr/>
      <dgm:t>
        <a:bodyPr/>
        <a:lstStyle/>
        <a:p>
          <a:endParaRPr lang="en-GB"/>
        </a:p>
      </dgm:t>
    </dgm:pt>
    <dgm:pt modelId="{6FD57B54-71FF-4BB3-B146-CBB92A1C15A8}">
      <dgm:prSet phldrT="[Text]" custT="1"/>
      <dgm:spPr>
        <a:solidFill>
          <a:schemeClr val="bg1"/>
        </a:solidFill>
        <a:ln>
          <a:noFill/>
        </a:ln>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Afatinib </a:t>
          </a:r>
          <a:r>
            <a:rPr lang="en-GB" sz="16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vs</a:t>
          </a:r>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 </a:t>
          </a:r>
          <a:b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br>
          <a:r>
            <a:rPr lang="en-GB" sz="16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Cis</a:t>
          </a:r>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a:t>
          </a:r>
          <a:r>
            <a:rPr lang="en-GB" sz="16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Pem</a:t>
          </a:r>
          <a:endPar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endParaRPr>
        </a:p>
      </dgm:t>
    </dgm:pt>
    <dgm:pt modelId="{AD67B828-40DD-4D64-AFC2-65AE69696ECF}" type="parTrans" cxnId="{B50F660C-F0B8-462E-9DA1-596B29DEF1BF}">
      <dgm:prSet/>
      <dgm:spPr/>
      <dgm:t>
        <a:bodyPr/>
        <a:lstStyle/>
        <a:p>
          <a:endParaRPr lang="en-GB"/>
        </a:p>
      </dgm:t>
    </dgm:pt>
    <dgm:pt modelId="{5092004F-077E-4038-9579-9F7359DF8BB3}" type="sibTrans" cxnId="{B50F660C-F0B8-462E-9DA1-596B29DEF1BF}">
      <dgm:prSet/>
      <dgm:spPr/>
      <dgm:t>
        <a:bodyPr/>
        <a:lstStyle/>
        <a:p>
          <a:endParaRPr lang="en-GB"/>
        </a:p>
      </dgm:t>
    </dgm:pt>
    <dgm:pt modelId="{1A4F2F66-2EA8-4F10-B97E-FFC9765CAD90}">
      <dgm:prSet phldrT="[Text]" custT="1"/>
      <dgm:spPr>
        <a:solidFill>
          <a:schemeClr val="bg1"/>
        </a:solidFill>
        <a:ln>
          <a:noFill/>
        </a:ln>
      </dgm:spPr>
      <dgm:t>
        <a:bodyPr/>
        <a:lstStyle/>
        <a:p>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Del19 = 170</a:t>
          </a:r>
        </a:p>
        <a:p>
          <a:r>
            <a:rPr lang="de-DE"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L858R = 138</a:t>
          </a:r>
          <a:endPar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endParaRPr>
        </a:p>
      </dgm:t>
    </dgm:pt>
    <dgm:pt modelId="{C64867A0-39FE-462F-9D4C-3FAD43D31A4D}" type="parTrans" cxnId="{A9127600-CA65-456E-8067-204911EB6E15}">
      <dgm:prSet/>
      <dgm:spPr/>
      <dgm:t>
        <a:bodyPr/>
        <a:lstStyle/>
        <a:p>
          <a:endParaRPr lang="en-GB"/>
        </a:p>
      </dgm:t>
    </dgm:pt>
    <dgm:pt modelId="{B2E89828-E43F-4F20-BFB0-4CAF77B0BB90}" type="sibTrans" cxnId="{A9127600-CA65-456E-8067-204911EB6E15}">
      <dgm:prSet/>
      <dgm:spPr/>
      <dgm:t>
        <a:bodyPr/>
        <a:lstStyle/>
        <a:p>
          <a:endParaRPr lang="en-GB"/>
        </a:p>
      </dgm:t>
    </dgm:pt>
    <dgm:pt modelId="{599FB099-2473-424A-AFDD-85B2A08F84C1}">
      <dgm:prSet phldrT="[Text]" custT="1"/>
      <dgm:spPr>
        <a:solidFill>
          <a:srgbClr val="C5C43C"/>
        </a:solidFill>
      </dgm:spPr>
      <dgm:t>
        <a:bodyPr/>
        <a:lstStyle/>
        <a:p>
          <a:r>
            <a:rPr lang="en-GB" sz="2400" dirty="0">
              <a:solidFill>
                <a:schemeClr val="bg1"/>
              </a:solidFill>
              <a:latin typeface="Arial" panose="020B0604020202020204" pitchFamily="34" charset="0"/>
              <a:ea typeface="Tahoma" panose="020B0604030504040204" pitchFamily="34" charset="0"/>
              <a:cs typeface="Arial" panose="020B0604020202020204" pitchFamily="34" charset="0"/>
            </a:rPr>
            <a:t>LUX-Lung 6</a:t>
          </a:r>
        </a:p>
        <a:p>
          <a:r>
            <a:rPr lang="en-GB" sz="2000" dirty="0">
              <a:solidFill>
                <a:schemeClr val="bg1"/>
              </a:solidFill>
              <a:latin typeface="Arial" panose="020B0604020202020204" pitchFamily="34" charset="0"/>
              <a:ea typeface="Tahoma" panose="020B0604030504040204" pitchFamily="34" charset="0"/>
              <a:cs typeface="Arial" panose="020B0604020202020204" pitchFamily="34" charset="0"/>
            </a:rPr>
            <a:t>Phase III</a:t>
          </a:r>
        </a:p>
        <a:p>
          <a:r>
            <a:rPr lang="en-GB" sz="1600" dirty="0">
              <a:solidFill>
                <a:schemeClr val="bg1"/>
              </a:solidFill>
              <a:latin typeface="Arial" panose="020B0604020202020204" pitchFamily="34" charset="0"/>
              <a:ea typeface="Tahoma" panose="020B0604030504040204" pitchFamily="34" charset="0"/>
              <a:cs typeface="Arial" panose="020B0604020202020204" pitchFamily="34" charset="0"/>
            </a:rPr>
            <a:t>(N=364)</a:t>
          </a:r>
          <a:r>
            <a:rPr lang="en-GB" sz="1600" baseline="30000" dirty="0">
              <a:solidFill>
                <a:schemeClr val="bg1"/>
              </a:solidFill>
              <a:latin typeface="Arial" panose="020B0604020202020204" pitchFamily="34" charset="0"/>
              <a:ea typeface="Tahoma" panose="020B0604030504040204" pitchFamily="34" charset="0"/>
              <a:cs typeface="Arial" panose="020B0604020202020204" pitchFamily="34" charset="0"/>
            </a:rPr>
            <a:t>3</a:t>
          </a:r>
        </a:p>
      </dgm:t>
    </dgm:pt>
    <dgm:pt modelId="{A1E4E2D3-E065-4219-8064-673BECD1568B}" type="parTrans" cxnId="{1DDB3DC8-7BDB-4D0B-ADA7-5CD17635028F}">
      <dgm:prSet/>
      <dgm:spPr/>
      <dgm:t>
        <a:bodyPr/>
        <a:lstStyle/>
        <a:p>
          <a:endParaRPr lang="en-GB"/>
        </a:p>
      </dgm:t>
    </dgm:pt>
    <dgm:pt modelId="{49047B23-3B65-41E1-AE36-8A14E9E4CEE5}" type="sibTrans" cxnId="{1DDB3DC8-7BDB-4D0B-ADA7-5CD17635028F}">
      <dgm:prSet/>
      <dgm:spPr/>
      <dgm:t>
        <a:bodyPr/>
        <a:lstStyle/>
        <a:p>
          <a:endParaRPr lang="en-GB"/>
        </a:p>
      </dgm:t>
    </dgm:pt>
    <dgm:pt modelId="{1206F840-CBE0-4C1C-9C74-93AEA17A9942}">
      <dgm:prSet phldrT="[Text]" custT="1"/>
      <dgm:spPr>
        <a:solidFill>
          <a:schemeClr val="bg1"/>
        </a:solidFill>
        <a:ln>
          <a:noFill/>
        </a:ln>
      </dgm:spPr>
      <dgm:t>
        <a:bodyPr/>
        <a:lstStyle/>
        <a:p>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Afatinib </a:t>
          </a:r>
          <a:r>
            <a:rPr lang="en-GB" sz="16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vs</a:t>
          </a:r>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 </a:t>
          </a:r>
          <a:b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br>
          <a:r>
            <a:rPr lang="en-GB" sz="16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Cis</a:t>
          </a:r>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/Gem</a:t>
          </a:r>
        </a:p>
      </dgm:t>
    </dgm:pt>
    <dgm:pt modelId="{18178AE1-927E-4FA1-87D1-677E87D07899}" type="parTrans" cxnId="{F0BFF08A-1C43-44A9-8CD3-E266228A5376}">
      <dgm:prSet/>
      <dgm:spPr/>
      <dgm:t>
        <a:bodyPr/>
        <a:lstStyle/>
        <a:p>
          <a:endParaRPr lang="en-GB"/>
        </a:p>
      </dgm:t>
    </dgm:pt>
    <dgm:pt modelId="{5AC6351A-87B9-4086-9D4D-DD815862074D}" type="sibTrans" cxnId="{F0BFF08A-1C43-44A9-8CD3-E266228A5376}">
      <dgm:prSet/>
      <dgm:spPr/>
      <dgm:t>
        <a:bodyPr/>
        <a:lstStyle/>
        <a:p>
          <a:endParaRPr lang="en-GB"/>
        </a:p>
      </dgm:t>
    </dgm:pt>
    <dgm:pt modelId="{1EA1FA01-C129-4F42-8CD5-42D46042C3EF}">
      <dgm:prSet phldrT="[Text]" custT="1"/>
      <dgm:spPr>
        <a:solidFill>
          <a:schemeClr val="bg1"/>
        </a:solidFill>
        <a:ln>
          <a:noFill/>
        </a:ln>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Del19 = 186</a:t>
          </a:r>
        </a:p>
        <a:p>
          <a:pPr marL="0" indent="0" defTabSz="914400">
            <a:lnSpc>
              <a:spcPct val="100000"/>
            </a:lnSpc>
            <a:spcBef>
              <a:spcPts val="0"/>
            </a:spcBef>
            <a:spcAft>
              <a:spcPts val="0"/>
            </a:spcAft>
            <a:buNone/>
          </a:pPr>
          <a:r>
            <a:rPr lang="de-DE"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L858R = 138</a:t>
          </a:r>
          <a:endPar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endParaRPr>
        </a:p>
      </dgm:t>
    </dgm:pt>
    <dgm:pt modelId="{2E0B49DC-B029-4AEC-9812-2ABA127DA1DA}" type="parTrans" cxnId="{B9C0A0B9-7F2C-4E7D-AB89-96E303062170}">
      <dgm:prSet/>
      <dgm:spPr/>
      <dgm:t>
        <a:bodyPr/>
        <a:lstStyle/>
        <a:p>
          <a:endParaRPr lang="en-GB"/>
        </a:p>
      </dgm:t>
    </dgm:pt>
    <dgm:pt modelId="{344CCA3A-3BEF-4A1D-8AC2-01FA31F0BAF3}" type="sibTrans" cxnId="{B9C0A0B9-7F2C-4E7D-AB89-96E303062170}">
      <dgm:prSet/>
      <dgm:spPr/>
      <dgm:t>
        <a:bodyPr/>
        <a:lstStyle/>
        <a:p>
          <a:endParaRPr lang="en-GB"/>
        </a:p>
      </dgm:t>
    </dgm:pt>
    <dgm:pt modelId="{42EA3488-8B01-48A9-9B7A-78EA517371AB}">
      <dgm:prSet phldrT="[Text]" custT="1"/>
      <dgm:spPr>
        <a:solidFill>
          <a:schemeClr val="bg1"/>
        </a:solidFill>
        <a:ln>
          <a:noFill/>
        </a:ln>
      </dgm:spPr>
      <dgm:t>
        <a:bodyPr/>
        <a:lstStyle/>
        <a:p>
          <a:r>
            <a:rPr lang="de-DE" sz="1600" b="1" dirty="0">
              <a:solidFill>
                <a:srgbClr val="FF0000"/>
              </a:solidFill>
              <a:latin typeface="Arial" panose="020B0604020202020204" pitchFamily="34" charset="0"/>
              <a:ea typeface="Tahoma" panose="020B0604030504040204" pitchFamily="34" charset="0"/>
              <a:cs typeface="Arial" panose="020B0604020202020204" pitchFamily="34" charset="0"/>
            </a:rPr>
            <a:t>N = 23</a:t>
          </a:r>
        </a:p>
        <a:p>
          <a:r>
            <a:rPr lang="de-DE" sz="1600" b="1" dirty="0">
              <a:solidFill>
                <a:srgbClr val="FF0000"/>
              </a:solidFill>
              <a:latin typeface="Arial" panose="020B0604020202020204" pitchFamily="34" charset="0"/>
              <a:ea typeface="Tahoma" panose="020B0604030504040204" pitchFamily="34" charset="0"/>
              <a:cs typeface="Arial" panose="020B0604020202020204" pitchFamily="34" charset="0"/>
            </a:rPr>
            <a:t>N = 23</a:t>
          </a:r>
          <a:endParaRPr lang="en-GB" sz="1600" b="1" dirty="0">
            <a:solidFill>
              <a:srgbClr val="FF0000"/>
            </a:solidFill>
            <a:latin typeface="Arial" panose="020B0604020202020204" pitchFamily="34" charset="0"/>
            <a:ea typeface="Tahoma" panose="020B0604030504040204" pitchFamily="34" charset="0"/>
            <a:cs typeface="Arial" panose="020B0604020202020204" pitchFamily="34" charset="0"/>
          </a:endParaRPr>
        </a:p>
      </dgm:t>
    </dgm:pt>
    <dgm:pt modelId="{C455E8AB-A748-485E-9F5E-FBF37032049F}" type="parTrans" cxnId="{DEF2F233-1DB9-435C-B2A0-88BB4CDFEF4C}">
      <dgm:prSet/>
      <dgm:spPr/>
      <dgm:t>
        <a:bodyPr/>
        <a:lstStyle/>
        <a:p>
          <a:endParaRPr lang="en-GB"/>
        </a:p>
      </dgm:t>
    </dgm:pt>
    <dgm:pt modelId="{FBB2D991-BF78-48D5-A2A8-28AFFB24F9C5}" type="sibTrans" cxnId="{DEF2F233-1DB9-435C-B2A0-88BB4CDFEF4C}">
      <dgm:prSet/>
      <dgm:spPr/>
      <dgm:t>
        <a:bodyPr/>
        <a:lstStyle/>
        <a:p>
          <a:endParaRPr lang="en-GB"/>
        </a:p>
      </dgm:t>
    </dgm:pt>
    <dgm:pt modelId="{2252B4FC-550C-4346-9293-C3294E357CCD}">
      <dgm:prSet phldrT="[Text]" custT="1"/>
      <dgm:spPr>
        <a:solidFill>
          <a:schemeClr val="bg1"/>
        </a:solidFill>
        <a:ln>
          <a:noFill/>
        </a:ln>
      </dgm:spPr>
      <dgm:t>
        <a:bodyPr/>
        <a:lstStyle/>
        <a:p>
          <a:r>
            <a:rPr lang="de-DE" sz="1600" b="1" dirty="0">
              <a:solidFill>
                <a:srgbClr val="FF0000"/>
              </a:solidFill>
              <a:latin typeface="Arial" panose="020B0604020202020204" pitchFamily="34" charset="0"/>
              <a:ea typeface="Tahoma" panose="020B0604030504040204" pitchFamily="34" charset="0"/>
              <a:cs typeface="Arial" panose="020B0604020202020204" pitchFamily="34" charset="0"/>
            </a:rPr>
            <a:t>N = 37</a:t>
          </a:r>
        </a:p>
        <a:p>
          <a:r>
            <a:rPr lang="de-DE" sz="1600" b="1" dirty="0">
              <a:solidFill>
                <a:srgbClr val="FF0000"/>
              </a:solidFill>
              <a:latin typeface="Arial" panose="020B0604020202020204" pitchFamily="34" charset="0"/>
              <a:ea typeface="Tahoma" panose="020B0604030504040204" pitchFamily="34" charset="0"/>
              <a:cs typeface="Arial" panose="020B0604020202020204" pitchFamily="34" charset="0"/>
            </a:rPr>
            <a:t>N = 26</a:t>
          </a:r>
          <a:endParaRPr lang="en-GB" sz="1600" b="1" dirty="0">
            <a:solidFill>
              <a:srgbClr val="FF0000"/>
            </a:solidFill>
            <a:latin typeface="Arial" panose="020B0604020202020204" pitchFamily="34" charset="0"/>
            <a:ea typeface="Tahoma" panose="020B0604030504040204" pitchFamily="34" charset="0"/>
            <a:cs typeface="Arial" panose="020B0604020202020204" pitchFamily="34" charset="0"/>
          </a:endParaRPr>
        </a:p>
      </dgm:t>
    </dgm:pt>
    <dgm:pt modelId="{EE6AB78B-AE01-4D76-9ED4-CD35B1F86950}" type="parTrans" cxnId="{2859D2CF-C737-4E6C-96CD-7C48ACFF3027}">
      <dgm:prSet/>
      <dgm:spPr/>
      <dgm:t>
        <a:bodyPr/>
        <a:lstStyle/>
        <a:p>
          <a:endParaRPr lang="en-GB"/>
        </a:p>
      </dgm:t>
    </dgm:pt>
    <dgm:pt modelId="{5636D63E-934D-434C-A222-F0E1D4499A82}" type="sibTrans" cxnId="{2859D2CF-C737-4E6C-96CD-7C48ACFF3027}">
      <dgm:prSet/>
      <dgm:spPr/>
      <dgm:t>
        <a:bodyPr/>
        <a:lstStyle/>
        <a:p>
          <a:endParaRPr lang="en-GB"/>
        </a:p>
      </dgm:t>
    </dgm:pt>
    <dgm:pt modelId="{AF1781FC-1CDC-463C-AF18-7F2D3CCA85DA}">
      <dgm:prSet phldrT="[Text]" custT="1"/>
      <dgm:spPr>
        <a:solidFill>
          <a:schemeClr val="bg1"/>
        </a:solidFill>
        <a:ln>
          <a:noFill/>
        </a:ln>
      </dgm:spPr>
      <dgm:t>
        <a:bodyPr/>
        <a:lstStyle/>
        <a:p>
          <a:r>
            <a:rPr lang="de-DE" sz="1600" b="1" dirty="0">
              <a:solidFill>
                <a:srgbClr val="FF0000"/>
              </a:solidFill>
              <a:latin typeface="Arial" panose="020B0604020202020204" pitchFamily="34" charset="0"/>
              <a:ea typeface="Tahoma" panose="020B0604030504040204" pitchFamily="34" charset="0"/>
              <a:cs typeface="Arial" panose="020B0604020202020204" pitchFamily="34" charset="0"/>
            </a:rPr>
            <a:t>N = 40</a:t>
          </a:r>
        </a:p>
        <a:p>
          <a:r>
            <a:rPr lang="de-DE" sz="1600" b="1" dirty="0">
              <a:solidFill>
                <a:srgbClr val="FF0000"/>
              </a:solidFill>
              <a:latin typeface="Arial" panose="020B0604020202020204" pitchFamily="34" charset="0"/>
              <a:ea typeface="Tahoma" panose="020B0604030504040204" pitchFamily="34" charset="0"/>
              <a:cs typeface="Arial" panose="020B0604020202020204" pitchFamily="34" charset="0"/>
            </a:rPr>
            <a:t>N = 26</a:t>
          </a:r>
          <a:endParaRPr lang="en-GB" sz="1600" b="1" dirty="0">
            <a:solidFill>
              <a:srgbClr val="FF0000"/>
            </a:solidFill>
            <a:latin typeface="Arial" panose="020B0604020202020204" pitchFamily="34" charset="0"/>
            <a:ea typeface="Tahoma" panose="020B0604030504040204" pitchFamily="34" charset="0"/>
            <a:cs typeface="Arial" panose="020B0604020202020204" pitchFamily="34" charset="0"/>
          </a:endParaRPr>
        </a:p>
      </dgm:t>
    </dgm:pt>
    <dgm:pt modelId="{188AD13D-C990-4C71-99C8-327D07D784EE}" type="parTrans" cxnId="{F0177164-7EE0-4764-BA5F-914AB46D73E8}">
      <dgm:prSet/>
      <dgm:spPr/>
      <dgm:t>
        <a:bodyPr/>
        <a:lstStyle/>
        <a:p>
          <a:endParaRPr lang="en-GB"/>
        </a:p>
      </dgm:t>
    </dgm:pt>
    <dgm:pt modelId="{4518184A-394B-4FB9-9464-9EA08E065AAF}" type="sibTrans" cxnId="{F0177164-7EE0-4764-BA5F-914AB46D73E8}">
      <dgm:prSet/>
      <dgm:spPr/>
      <dgm:t>
        <a:bodyPr/>
        <a:lstStyle/>
        <a:p>
          <a:endParaRPr lang="en-GB"/>
        </a:p>
      </dgm:t>
    </dgm:pt>
    <dgm:pt modelId="{D6A3D1CD-7ED3-4299-BF09-72F38FA48D14}">
      <dgm:prSet phldrT="[Text]" custT="1"/>
      <dgm:spPr>
        <a:solidFill>
          <a:schemeClr val="accent1">
            <a:lumMod val="75000"/>
          </a:schemeClr>
        </a:solidFill>
      </dgm:spPr>
      <dgm:t>
        <a:bodyPr/>
        <a:lstStyle/>
        <a:p>
          <a:r>
            <a:rPr lang="en-GB" sz="2400" dirty="0">
              <a:solidFill>
                <a:schemeClr val="bg1"/>
              </a:solidFill>
              <a:latin typeface="Arial" panose="020B0604020202020204" pitchFamily="34" charset="0"/>
              <a:ea typeface="Tahoma" panose="020B0604030504040204" pitchFamily="34" charset="0"/>
              <a:cs typeface="Arial" panose="020B0604020202020204" pitchFamily="34" charset="0"/>
            </a:rPr>
            <a:t>LUX-Lung 2</a:t>
          </a:r>
        </a:p>
        <a:p>
          <a:r>
            <a:rPr lang="en-GB" sz="2000" dirty="0">
              <a:solidFill>
                <a:schemeClr val="bg1"/>
              </a:solidFill>
              <a:latin typeface="Arial" panose="020B0604020202020204" pitchFamily="34" charset="0"/>
              <a:ea typeface="Tahoma" panose="020B0604030504040204" pitchFamily="34" charset="0"/>
              <a:cs typeface="Arial" panose="020B0604020202020204" pitchFamily="34" charset="0"/>
            </a:rPr>
            <a:t>Phase II</a:t>
          </a:r>
        </a:p>
        <a:p>
          <a:r>
            <a:rPr lang="en-GB" sz="1600" dirty="0">
              <a:solidFill>
                <a:schemeClr val="bg1"/>
              </a:solidFill>
              <a:latin typeface="Arial" panose="020B0604020202020204" pitchFamily="34" charset="0"/>
              <a:ea typeface="Tahoma" panose="020B0604030504040204" pitchFamily="34" charset="0"/>
              <a:cs typeface="Arial" panose="020B0604020202020204" pitchFamily="34" charset="0"/>
            </a:rPr>
            <a:t>(N=129)</a:t>
          </a:r>
          <a:r>
            <a:rPr lang="en-GB" sz="1600" baseline="30000" dirty="0">
              <a:solidFill>
                <a:schemeClr val="bg1"/>
              </a:solidFill>
              <a:latin typeface="Arial" panose="020B0604020202020204" pitchFamily="34" charset="0"/>
              <a:ea typeface="Tahoma" panose="020B0604030504040204" pitchFamily="34" charset="0"/>
              <a:cs typeface="Arial" panose="020B0604020202020204" pitchFamily="34" charset="0"/>
            </a:rPr>
            <a:t>1</a:t>
          </a:r>
        </a:p>
      </dgm:t>
    </dgm:pt>
    <dgm:pt modelId="{706C36C8-080B-44D4-8987-7BB4F6042C3D}" type="parTrans" cxnId="{C331E72D-374E-4DD3-887C-4488B4D120EA}">
      <dgm:prSet/>
      <dgm:spPr/>
      <dgm:t>
        <a:bodyPr/>
        <a:lstStyle/>
        <a:p>
          <a:endParaRPr lang="en-GB"/>
        </a:p>
      </dgm:t>
    </dgm:pt>
    <dgm:pt modelId="{174C0DB6-B387-4AB5-9B8A-47B89CF7DDFB}" type="sibTrans" cxnId="{C331E72D-374E-4DD3-887C-4488B4D120EA}">
      <dgm:prSet/>
      <dgm:spPr/>
      <dgm:t>
        <a:bodyPr/>
        <a:lstStyle/>
        <a:p>
          <a:endParaRPr lang="en-GB"/>
        </a:p>
      </dgm:t>
    </dgm:pt>
    <dgm:pt modelId="{925A2AED-CD93-4D91-9336-E59442B53E0D}">
      <dgm:prSet phldrT="[Text]"/>
      <dgm:spPr>
        <a:solidFill>
          <a:schemeClr val="bg1"/>
        </a:solidFill>
      </dgm:spPr>
      <dgm:t>
        <a:bodyPr/>
        <a:lstStyle/>
        <a:p>
          <a:endParaRPr lang="en-GB" dirty="0"/>
        </a:p>
      </dgm:t>
    </dgm:pt>
    <dgm:pt modelId="{103DBA6B-0489-4B51-9FA9-B6DF921CCDCE}" type="parTrans" cxnId="{401E107A-B1A7-4584-8167-6890C7D2866D}">
      <dgm:prSet/>
      <dgm:spPr/>
      <dgm:t>
        <a:bodyPr/>
        <a:lstStyle/>
        <a:p>
          <a:endParaRPr lang="en-GB"/>
        </a:p>
      </dgm:t>
    </dgm:pt>
    <dgm:pt modelId="{DDD24B1F-AD74-425F-A8D0-3A55F15E8058}" type="sibTrans" cxnId="{401E107A-B1A7-4584-8167-6890C7D2866D}">
      <dgm:prSet/>
      <dgm:spPr/>
      <dgm:t>
        <a:bodyPr/>
        <a:lstStyle/>
        <a:p>
          <a:endParaRPr lang="en-GB"/>
        </a:p>
      </dgm:t>
    </dgm:pt>
    <dgm:pt modelId="{026C94E6-D509-4759-A3F2-AC0DEAB864B5}">
      <dgm:prSet phldrT="[Text]"/>
      <dgm:spPr>
        <a:solidFill>
          <a:schemeClr val="bg1"/>
        </a:solidFill>
        <a:ln>
          <a:noFill/>
        </a:ln>
      </dgm:spPr>
      <dgm:t>
        <a:bodyPr/>
        <a:lstStyle/>
        <a:p>
          <a:r>
            <a:rPr lang="en-GB"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First- and second-line (after chemo) </a:t>
          </a:r>
        </a:p>
      </dgm:t>
    </dgm:pt>
    <dgm:pt modelId="{C0732C7C-5F49-4908-AB86-A3809F2C4F19}" type="parTrans" cxnId="{7D7FF0CB-7FD7-4DD3-B58C-67FE1C73F863}">
      <dgm:prSet/>
      <dgm:spPr/>
      <dgm:t>
        <a:bodyPr/>
        <a:lstStyle/>
        <a:p>
          <a:endParaRPr lang="en-GB"/>
        </a:p>
      </dgm:t>
    </dgm:pt>
    <dgm:pt modelId="{30B32658-47BF-4C50-AC1C-07DE5AAA8543}" type="sibTrans" cxnId="{7D7FF0CB-7FD7-4DD3-B58C-67FE1C73F863}">
      <dgm:prSet/>
      <dgm:spPr/>
      <dgm:t>
        <a:bodyPr/>
        <a:lstStyle/>
        <a:p>
          <a:endParaRPr lang="en-GB"/>
        </a:p>
      </dgm:t>
    </dgm:pt>
    <dgm:pt modelId="{55AB5AF5-B2D0-4E69-9B15-346AF1A94886}">
      <dgm:prSet phldrT="[Text]"/>
      <dgm:spPr>
        <a:solidFill>
          <a:schemeClr val="bg1"/>
        </a:solidFill>
        <a:ln>
          <a:noFill/>
        </a:ln>
      </dgm:spPr>
      <dgm:t>
        <a:bodyPr/>
        <a:lstStyle/>
        <a:p>
          <a:r>
            <a:rPr lang="en-GB"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First-line</a:t>
          </a:r>
        </a:p>
      </dgm:t>
    </dgm:pt>
    <dgm:pt modelId="{40B2C505-0BDE-4C19-833A-F0282815DEBD}" type="parTrans" cxnId="{BD9C950C-CE3D-4DD2-9B37-2219AC42B483}">
      <dgm:prSet/>
      <dgm:spPr/>
      <dgm:t>
        <a:bodyPr/>
        <a:lstStyle/>
        <a:p>
          <a:endParaRPr lang="en-GB"/>
        </a:p>
      </dgm:t>
    </dgm:pt>
    <dgm:pt modelId="{31427131-9E4E-46A8-A53F-684F23E8E0F0}" type="sibTrans" cxnId="{BD9C950C-CE3D-4DD2-9B37-2219AC42B483}">
      <dgm:prSet/>
      <dgm:spPr/>
      <dgm:t>
        <a:bodyPr/>
        <a:lstStyle/>
        <a:p>
          <a:endParaRPr lang="en-GB"/>
        </a:p>
      </dgm:t>
    </dgm:pt>
    <dgm:pt modelId="{562A5BE6-31B6-4324-A33F-CD957EE77649}">
      <dgm:prSet phldrT="[Text]"/>
      <dgm:spPr>
        <a:solidFill>
          <a:schemeClr val="bg1"/>
        </a:solidFill>
        <a:ln>
          <a:noFill/>
        </a:ln>
      </dgm:spPr>
      <dgm:t>
        <a:bodyPr/>
        <a:lstStyle/>
        <a:p>
          <a:r>
            <a:rPr lang="en-GB"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First-line</a:t>
          </a:r>
        </a:p>
      </dgm:t>
    </dgm:pt>
    <dgm:pt modelId="{C0B9555F-FFB8-4C0C-B91E-1B5B0D6422E6}" type="parTrans" cxnId="{F32702A2-4BAC-4FBE-B6F2-C5D7E648E63D}">
      <dgm:prSet/>
      <dgm:spPr/>
      <dgm:t>
        <a:bodyPr/>
        <a:lstStyle/>
        <a:p>
          <a:endParaRPr lang="en-GB"/>
        </a:p>
      </dgm:t>
    </dgm:pt>
    <dgm:pt modelId="{196881EB-E5B4-4C4B-B47B-16A630411EB9}" type="sibTrans" cxnId="{F32702A2-4BAC-4FBE-B6F2-C5D7E648E63D}">
      <dgm:prSet/>
      <dgm:spPr/>
      <dgm:t>
        <a:bodyPr/>
        <a:lstStyle/>
        <a:p>
          <a:endParaRPr lang="en-GB"/>
        </a:p>
      </dgm:t>
    </dgm:pt>
    <dgm:pt modelId="{8E670756-5949-4708-8F3F-E587554C67A3}">
      <dgm:prSet phldrT="[Text]" custT="1"/>
      <dgm:spPr>
        <a:solidFill>
          <a:schemeClr val="bg1"/>
        </a:solidFill>
        <a:ln>
          <a:noFill/>
        </a:ln>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Del19 = 52</a:t>
          </a:r>
        </a:p>
        <a:p>
          <a:pPr marL="0" indent="0" defTabSz="914400">
            <a:lnSpc>
              <a:spcPct val="100000"/>
            </a:lnSpc>
            <a:spcBef>
              <a:spcPts val="0"/>
            </a:spcBef>
            <a:spcAft>
              <a:spcPts val="0"/>
            </a:spcAft>
            <a:buNone/>
          </a:pPr>
          <a:r>
            <a:rPr lang="de-DE"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L858R = 54</a:t>
          </a:r>
          <a:endParaRPr lang="en-GB" sz="16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endParaRPr>
        </a:p>
      </dgm:t>
    </dgm:pt>
    <dgm:pt modelId="{31E0866D-782C-4871-852B-B49529F4B603}" type="sibTrans" cxnId="{C8F4733E-A014-4956-A44D-76CB54CEC38D}">
      <dgm:prSet/>
      <dgm:spPr/>
      <dgm:t>
        <a:bodyPr/>
        <a:lstStyle/>
        <a:p>
          <a:endParaRPr lang="en-GB"/>
        </a:p>
      </dgm:t>
    </dgm:pt>
    <dgm:pt modelId="{5F255BA2-69EF-42EE-AC68-16D9F00C61D6}" type="parTrans" cxnId="{C8F4733E-A014-4956-A44D-76CB54CEC38D}">
      <dgm:prSet/>
      <dgm:spPr/>
      <dgm:t>
        <a:bodyPr/>
        <a:lstStyle/>
        <a:p>
          <a:endParaRPr lang="en-GB"/>
        </a:p>
      </dgm:t>
    </dgm:pt>
    <dgm:pt modelId="{276A6EF0-FE23-4CA0-929C-9C30EDD32F8D}" type="pres">
      <dgm:prSet presAssocID="{FF35C3DA-6F43-4772-AD4B-653F946B34B0}" presName="theList" presStyleCnt="0">
        <dgm:presLayoutVars>
          <dgm:dir/>
          <dgm:animLvl val="lvl"/>
          <dgm:resizeHandles val="exact"/>
        </dgm:presLayoutVars>
      </dgm:prSet>
      <dgm:spPr/>
    </dgm:pt>
    <dgm:pt modelId="{85E339D9-4761-4009-8571-E5D417444ECF}" type="pres">
      <dgm:prSet presAssocID="{925A2AED-CD93-4D91-9336-E59442B53E0D}" presName="compNode" presStyleCnt="0"/>
      <dgm:spPr/>
    </dgm:pt>
    <dgm:pt modelId="{60DD624F-5130-4AB4-B8BB-FDA362C3024C}" type="pres">
      <dgm:prSet presAssocID="{925A2AED-CD93-4D91-9336-E59442B53E0D}" presName="aNode" presStyleLbl="bgShp" presStyleIdx="0" presStyleCnt="4" custScaleX="48380" custLinFactNeighborX="2329" custLinFactNeighborY="-5059"/>
      <dgm:spPr/>
    </dgm:pt>
    <dgm:pt modelId="{8E36675B-1014-4ABA-BBE3-ABC4DCF26FA2}" type="pres">
      <dgm:prSet presAssocID="{925A2AED-CD93-4D91-9336-E59442B53E0D}" presName="textNode" presStyleLbl="bgShp" presStyleIdx="0" presStyleCnt="4"/>
      <dgm:spPr/>
    </dgm:pt>
    <dgm:pt modelId="{861FC116-2B24-4B7C-A78F-8ADFD22CCD2A}" type="pres">
      <dgm:prSet presAssocID="{925A2AED-CD93-4D91-9336-E59442B53E0D}" presName="compChildNode" presStyleCnt="0"/>
      <dgm:spPr/>
    </dgm:pt>
    <dgm:pt modelId="{D7382CD9-66FA-4B22-894E-DE3E704BB56B}" type="pres">
      <dgm:prSet presAssocID="{925A2AED-CD93-4D91-9336-E59442B53E0D}" presName="theInnerList" presStyleCnt="0"/>
      <dgm:spPr/>
    </dgm:pt>
    <dgm:pt modelId="{D7FDF6AB-06F0-462B-BBFB-FBF62C3E0C30}" type="pres">
      <dgm:prSet presAssocID="{925A2AED-CD93-4D91-9336-E59442B53E0D}" presName="aSpace" presStyleCnt="0"/>
      <dgm:spPr/>
    </dgm:pt>
    <dgm:pt modelId="{76CE965F-582D-4D64-B835-8CFF4F6A3297}" type="pres">
      <dgm:prSet presAssocID="{D6A3D1CD-7ED3-4299-BF09-72F38FA48D14}" presName="compNode" presStyleCnt="0"/>
      <dgm:spPr/>
    </dgm:pt>
    <dgm:pt modelId="{DA8357B5-6A07-4452-BE96-67159FB4217E}" type="pres">
      <dgm:prSet presAssocID="{D6A3D1CD-7ED3-4299-BF09-72F38FA48D14}" presName="aNode" presStyleLbl="bgShp" presStyleIdx="1" presStyleCnt="4" custScaleX="96739"/>
      <dgm:spPr/>
    </dgm:pt>
    <dgm:pt modelId="{00301E62-BF7C-4B52-B8B7-A4CC5FC1D35D}" type="pres">
      <dgm:prSet presAssocID="{D6A3D1CD-7ED3-4299-BF09-72F38FA48D14}" presName="textNode" presStyleLbl="bgShp" presStyleIdx="1" presStyleCnt="4"/>
      <dgm:spPr/>
    </dgm:pt>
    <dgm:pt modelId="{32F87AA0-7D95-48B8-BF44-8D0CBEC10929}" type="pres">
      <dgm:prSet presAssocID="{D6A3D1CD-7ED3-4299-BF09-72F38FA48D14}" presName="compChildNode" presStyleCnt="0"/>
      <dgm:spPr/>
    </dgm:pt>
    <dgm:pt modelId="{63684AF4-ED07-4C96-83A0-310D07D71016}" type="pres">
      <dgm:prSet presAssocID="{D6A3D1CD-7ED3-4299-BF09-72F38FA48D14}" presName="theInnerList" presStyleCnt="0"/>
      <dgm:spPr/>
    </dgm:pt>
    <dgm:pt modelId="{43704177-47B1-44E2-BC6A-717CA91F9F88}" type="pres">
      <dgm:prSet presAssocID="{385E0DBA-C7D5-449D-ACE3-DDBB4D6B13FD}" presName="childNode" presStyleLbl="node1" presStyleIdx="0" presStyleCnt="12" custScaleX="94925" custLinFactY="855" custLinFactNeighborX="2128" custLinFactNeighborY="100000">
        <dgm:presLayoutVars>
          <dgm:bulletEnabled val="1"/>
        </dgm:presLayoutVars>
      </dgm:prSet>
      <dgm:spPr/>
    </dgm:pt>
    <dgm:pt modelId="{7E98A908-E14A-4EBD-8DA7-AFE5F1616963}" type="pres">
      <dgm:prSet presAssocID="{385E0DBA-C7D5-449D-ACE3-DDBB4D6B13FD}" presName="aSpace2" presStyleCnt="0"/>
      <dgm:spPr/>
    </dgm:pt>
    <dgm:pt modelId="{4CD8FCB4-8834-47DF-A30A-6B0F8613B02B}" type="pres">
      <dgm:prSet presAssocID="{026C94E6-D509-4759-A3F2-AC0DEAB864B5}" presName="childNode" presStyleLbl="node1" presStyleIdx="1" presStyleCnt="12" custScaleX="94925" custLinFactY="855" custLinFactNeighborX="2128" custLinFactNeighborY="100000">
        <dgm:presLayoutVars>
          <dgm:bulletEnabled val="1"/>
        </dgm:presLayoutVars>
      </dgm:prSet>
      <dgm:spPr/>
    </dgm:pt>
    <dgm:pt modelId="{1BED65CC-1D7E-4529-A7B2-BED33A901B9F}" type="pres">
      <dgm:prSet presAssocID="{026C94E6-D509-4759-A3F2-AC0DEAB864B5}" presName="aSpace2" presStyleCnt="0"/>
      <dgm:spPr/>
    </dgm:pt>
    <dgm:pt modelId="{B4433722-DBD8-4207-9929-AE8044D0C43A}" type="pres">
      <dgm:prSet presAssocID="{8E670756-5949-4708-8F3F-E587554C67A3}" presName="childNode" presStyleLbl="node1" presStyleIdx="2" presStyleCnt="12" custScaleX="94925" custLinFactY="855" custLinFactNeighborX="2128" custLinFactNeighborY="100000">
        <dgm:presLayoutVars>
          <dgm:bulletEnabled val="1"/>
        </dgm:presLayoutVars>
      </dgm:prSet>
      <dgm:spPr/>
    </dgm:pt>
    <dgm:pt modelId="{FD8FE7F2-29AB-4FCB-B101-80CC79698D65}" type="pres">
      <dgm:prSet presAssocID="{8E670756-5949-4708-8F3F-E587554C67A3}" presName="aSpace2" presStyleCnt="0"/>
      <dgm:spPr/>
    </dgm:pt>
    <dgm:pt modelId="{193ABA0E-8CB1-465B-911F-59BDDACE5E5C}" type="pres">
      <dgm:prSet presAssocID="{42EA3488-8B01-48A9-9B7A-78EA517371AB}" presName="childNode" presStyleLbl="node1" presStyleIdx="3" presStyleCnt="12" custScaleX="94925" custLinFactY="855" custLinFactNeighborX="2128" custLinFactNeighborY="100000">
        <dgm:presLayoutVars>
          <dgm:bulletEnabled val="1"/>
        </dgm:presLayoutVars>
      </dgm:prSet>
      <dgm:spPr/>
    </dgm:pt>
    <dgm:pt modelId="{10B5D6AA-FBD4-496F-BF4C-5E4FDDA44BC3}" type="pres">
      <dgm:prSet presAssocID="{D6A3D1CD-7ED3-4299-BF09-72F38FA48D14}" presName="aSpace" presStyleCnt="0"/>
      <dgm:spPr/>
    </dgm:pt>
    <dgm:pt modelId="{1DBF7DE6-986F-49DE-AAB2-913C4E5122E5}" type="pres">
      <dgm:prSet presAssocID="{1FCC0F43-8AB2-42EC-B46C-F69E19E6AAC2}" presName="compNode" presStyleCnt="0"/>
      <dgm:spPr/>
    </dgm:pt>
    <dgm:pt modelId="{4A2989BB-D68A-4A2E-834B-4393E5911EB3}" type="pres">
      <dgm:prSet presAssocID="{1FCC0F43-8AB2-42EC-B46C-F69E19E6AAC2}" presName="aNode" presStyleLbl="bgShp" presStyleIdx="2" presStyleCnt="4" custScaleX="96739" custLinFactNeighborX="-492"/>
      <dgm:spPr/>
    </dgm:pt>
    <dgm:pt modelId="{68271E31-5994-4533-94D2-CDF9677C096A}" type="pres">
      <dgm:prSet presAssocID="{1FCC0F43-8AB2-42EC-B46C-F69E19E6AAC2}" presName="textNode" presStyleLbl="bgShp" presStyleIdx="2" presStyleCnt="4"/>
      <dgm:spPr/>
    </dgm:pt>
    <dgm:pt modelId="{A659138C-364F-4C20-9E88-B37794BD11F0}" type="pres">
      <dgm:prSet presAssocID="{1FCC0F43-8AB2-42EC-B46C-F69E19E6AAC2}" presName="compChildNode" presStyleCnt="0"/>
      <dgm:spPr/>
    </dgm:pt>
    <dgm:pt modelId="{A33C617C-5F26-4F1E-832B-58507DF2C0B9}" type="pres">
      <dgm:prSet presAssocID="{1FCC0F43-8AB2-42EC-B46C-F69E19E6AAC2}" presName="theInnerList" presStyleCnt="0"/>
      <dgm:spPr/>
    </dgm:pt>
    <dgm:pt modelId="{0899DDC6-CAA1-4A10-8F30-F35DE9453F19}" type="pres">
      <dgm:prSet presAssocID="{6FD57B54-71FF-4BB3-B146-CBB92A1C15A8}" presName="childNode" presStyleLbl="node1" presStyleIdx="4" presStyleCnt="12" custScaleX="94925" custLinFactY="855" custLinFactNeighborX="2297" custLinFactNeighborY="100000">
        <dgm:presLayoutVars>
          <dgm:bulletEnabled val="1"/>
        </dgm:presLayoutVars>
      </dgm:prSet>
      <dgm:spPr/>
    </dgm:pt>
    <dgm:pt modelId="{FFEDD86C-D8B7-4930-BCB9-037C2BBDCA3D}" type="pres">
      <dgm:prSet presAssocID="{6FD57B54-71FF-4BB3-B146-CBB92A1C15A8}" presName="aSpace2" presStyleCnt="0"/>
      <dgm:spPr/>
    </dgm:pt>
    <dgm:pt modelId="{A4FA3E05-BF8D-412C-AB90-9AE0059EA23E}" type="pres">
      <dgm:prSet presAssocID="{55AB5AF5-B2D0-4E69-9B15-346AF1A94886}" presName="childNode" presStyleLbl="node1" presStyleIdx="5" presStyleCnt="12" custScaleX="94925" custLinFactY="855" custLinFactNeighborX="2128" custLinFactNeighborY="100000">
        <dgm:presLayoutVars>
          <dgm:bulletEnabled val="1"/>
        </dgm:presLayoutVars>
      </dgm:prSet>
      <dgm:spPr/>
    </dgm:pt>
    <dgm:pt modelId="{84DB3D62-193E-4E04-9D40-0FEAA930A490}" type="pres">
      <dgm:prSet presAssocID="{55AB5AF5-B2D0-4E69-9B15-346AF1A94886}" presName="aSpace2" presStyleCnt="0"/>
      <dgm:spPr/>
    </dgm:pt>
    <dgm:pt modelId="{DA1552E6-4916-4060-841C-402DFEEB4FC8}" type="pres">
      <dgm:prSet presAssocID="{1A4F2F66-2EA8-4F10-B97E-FFC9765CAD90}" presName="childNode" presStyleLbl="node1" presStyleIdx="6" presStyleCnt="12" custScaleX="94925" custLinFactY="855" custLinFactNeighborX="2661" custLinFactNeighborY="100000">
        <dgm:presLayoutVars>
          <dgm:bulletEnabled val="1"/>
        </dgm:presLayoutVars>
      </dgm:prSet>
      <dgm:spPr/>
    </dgm:pt>
    <dgm:pt modelId="{F302D830-4C14-40F4-8413-A56E07F3AC11}" type="pres">
      <dgm:prSet presAssocID="{1A4F2F66-2EA8-4F10-B97E-FFC9765CAD90}" presName="aSpace2" presStyleCnt="0"/>
      <dgm:spPr/>
    </dgm:pt>
    <dgm:pt modelId="{EEDB5E3E-03E0-44BB-9EAA-8FD451BBFDAE}" type="pres">
      <dgm:prSet presAssocID="{2252B4FC-550C-4346-9293-C3294E357CCD}" presName="childNode" presStyleLbl="node1" presStyleIdx="7" presStyleCnt="12" custScaleX="94925" custLinFactY="855" custLinFactNeighborX="2297" custLinFactNeighborY="100000">
        <dgm:presLayoutVars>
          <dgm:bulletEnabled val="1"/>
        </dgm:presLayoutVars>
      </dgm:prSet>
      <dgm:spPr/>
    </dgm:pt>
    <dgm:pt modelId="{EA34333E-E3DB-41A5-B08B-1C3826B98A84}" type="pres">
      <dgm:prSet presAssocID="{1FCC0F43-8AB2-42EC-B46C-F69E19E6AAC2}" presName="aSpace" presStyleCnt="0"/>
      <dgm:spPr/>
    </dgm:pt>
    <dgm:pt modelId="{A5AB4F7D-8A8C-440F-81EF-3D5DB60F6D5D}" type="pres">
      <dgm:prSet presAssocID="{599FB099-2473-424A-AFDD-85B2A08F84C1}" presName="compNode" presStyleCnt="0"/>
      <dgm:spPr/>
    </dgm:pt>
    <dgm:pt modelId="{D74C1FF9-DD4A-478E-BD9F-7F6F9BC7A491}" type="pres">
      <dgm:prSet presAssocID="{599FB099-2473-424A-AFDD-85B2A08F84C1}" presName="aNode" presStyleLbl="bgShp" presStyleIdx="3" presStyleCnt="4" custScaleX="96739" custLinFactNeighborX="-854"/>
      <dgm:spPr/>
    </dgm:pt>
    <dgm:pt modelId="{3EA87795-50E4-4E0C-8C14-FDFAD6D00A83}" type="pres">
      <dgm:prSet presAssocID="{599FB099-2473-424A-AFDD-85B2A08F84C1}" presName="textNode" presStyleLbl="bgShp" presStyleIdx="3" presStyleCnt="4"/>
      <dgm:spPr/>
    </dgm:pt>
    <dgm:pt modelId="{7C14A05B-AF26-468B-A343-DD39CA84B5E4}" type="pres">
      <dgm:prSet presAssocID="{599FB099-2473-424A-AFDD-85B2A08F84C1}" presName="compChildNode" presStyleCnt="0"/>
      <dgm:spPr/>
    </dgm:pt>
    <dgm:pt modelId="{74A9DE62-059C-462F-BCCE-FCB97697F3E2}" type="pres">
      <dgm:prSet presAssocID="{599FB099-2473-424A-AFDD-85B2A08F84C1}" presName="theInnerList" presStyleCnt="0"/>
      <dgm:spPr/>
    </dgm:pt>
    <dgm:pt modelId="{BBA849F6-381D-4630-8338-1DCBC884B789}" type="pres">
      <dgm:prSet presAssocID="{1206F840-CBE0-4C1C-9C74-93AEA17A9942}" presName="childNode" presStyleLbl="node1" presStyleIdx="8" presStyleCnt="12" custScaleX="94040" custLinFactY="855" custLinFactNeighborX="-180" custLinFactNeighborY="100000">
        <dgm:presLayoutVars>
          <dgm:bulletEnabled val="1"/>
        </dgm:presLayoutVars>
      </dgm:prSet>
      <dgm:spPr/>
    </dgm:pt>
    <dgm:pt modelId="{F1DCEDEA-491A-44AC-95BC-84B9DA99561E}" type="pres">
      <dgm:prSet presAssocID="{1206F840-CBE0-4C1C-9C74-93AEA17A9942}" presName="aSpace2" presStyleCnt="0"/>
      <dgm:spPr/>
    </dgm:pt>
    <dgm:pt modelId="{85EED01D-FC90-4425-A48D-335473BBD740}" type="pres">
      <dgm:prSet presAssocID="{562A5BE6-31B6-4324-A33F-CD957EE77649}" presName="childNode" presStyleLbl="node1" presStyleIdx="9" presStyleCnt="12" custScaleX="94925" custLinFactY="855" custLinFactNeighborX="600" custLinFactNeighborY="100000">
        <dgm:presLayoutVars>
          <dgm:bulletEnabled val="1"/>
        </dgm:presLayoutVars>
      </dgm:prSet>
      <dgm:spPr/>
    </dgm:pt>
    <dgm:pt modelId="{AC05E760-654F-4883-9D1A-2099990E4824}" type="pres">
      <dgm:prSet presAssocID="{562A5BE6-31B6-4324-A33F-CD957EE77649}" presName="aSpace2" presStyleCnt="0"/>
      <dgm:spPr/>
    </dgm:pt>
    <dgm:pt modelId="{7B4C96B1-DA21-46B3-972C-D58DFE12A28D}" type="pres">
      <dgm:prSet presAssocID="{1EA1FA01-C129-4F42-8CD5-42D46042C3EF}" presName="childNode" presStyleLbl="node1" presStyleIdx="10" presStyleCnt="12" custScaleX="94925" custLinFactY="855" custLinFactNeighborY="100000">
        <dgm:presLayoutVars>
          <dgm:bulletEnabled val="1"/>
        </dgm:presLayoutVars>
      </dgm:prSet>
      <dgm:spPr/>
    </dgm:pt>
    <dgm:pt modelId="{85A8AC44-9C6E-4E8D-9E7D-4708DA26CD31}" type="pres">
      <dgm:prSet presAssocID="{1EA1FA01-C129-4F42-8CD5-42D46042C3EF}" presName="aSpace2" presStyleCnt="0"/>
      <dgm:spPr/>
    </dgm:pt>
    <dgm:pt modelId="{2202553B-1A85-4071-9FF0-8311CEF1861F}" type="pres">
      <dgm:prSet presAssocID="{AF1781FC-1CDC-463C-AF18-7F2D3CCA85DA}" presName="childNode" presStyleLbl="node1" presStyleIdx="11" presStyleCnt="12" custScaleX="94925" custLinFactY="855" custLinFactNeighborY="100000">
        <dgm:presLayoutVars>
          <dgm:bulletEnabled val="1"/>
        </dgm:presLayoutVars>
      </dgm:prSet>
      <dgm:spPr/>
    </dgm:pt>
  </dgm:ptLst>
  <dgm:cxnLst>
    <dgm:cxn modelId="{A9127600-CA65-456E-8067-204911EB6E15}" srcId="{1FCC0F43-8AB2-42EC-B46C-F69E19E6AAC2}" destId="{1A4F2F66-2EA8-4F10-B97E-FFC9765CAD90}" srcOrd="2" destOrd="0" parTransId="{C64867A0-39FE-462F-9D4C-3FAD43D31A4D}" sibTransId="{B2E89828-E43F-4F20-BFB0-4CAF77B0BB90}"/>
    <dgm:cxn modelId="{B50F660C-F0B8-462E-9DA1-596B29DEF1BF}" srcId="{1FCC0F43-8AB2-42EC-B46C-F69E19E6AAC2}" destId="{6FD57B54-71FF-4BB3-B146-CBB92A1C15A8}" srcOrd="0" destOrd="0" parTransId="{AD67B828-40DD-4D64-AFC2-65AE69696ECF}" sibTransId="{5092004F-077E-4038-9579-9F7359DF8BB3}"/>
    <dgm:cxn modelId="{BD9C950C-CE3D-4DD2-9B37-2219AC42B483}" srcId="{1FCC0F43-8AB2-42EC-B46C-F69E19E6AAC2}" destId="{55AB5AF5-B2D0-4E69-9B15-346AF1A94886}" srcOrd="1" destOrd="0" parTransId="{40B2C505-0BDE-4C19-833A-F0282815DEBD}" sibTransId="{31427131-9E4E-46A8-A53F-684F23E8E0F0}"/>
    <dgm:cxn modelId="{5C701B10-DE12-4AE3-8D50-387A6FF19442}" type="presOf" srcId="{1EA1FA01-C129-4F42-8CD5-42D46042C3EF}" destId="{7B4C96B1-DA21-46B3-972C-D58DFE12A28D}" srcOrd="0" destOrd="0" presId="urn:microsoft.com/office/officeart/2005/8/layout/lProcess2"/>
    <dgm:cxn modelId="{117FC010-B681-4358-9068-9DAF776612DE}" type="presOf" srcId="{55AB5AF5-B2D0-4E69-9B15-346AF1A94886}" destId="{A4FA3E05-BF8D-412C-AB90-9AE0059EA23E}" srcOrd="0" destOrd="0" presId="urn:microsoft.com/office/officeart/2005/8/layout/lProcess2"/>
    <dgm:cxn modelId="{58BAB512-EB7D-4EBF-A4E2-A32B3C2C0CC9}" type="presOf" srcId="{385E0DBA-C7D5-449D-ACE3-DDBB4D6B13FD}" destId="{43704177-47B1-44E2-BC6A-717CA91F9F88}" srcOrd="0" destOrd="0" presId="urn:microsoft.com/office/officeart/2005/8/layout/lProcess2"/>
    <dgm:cxn modelId="{BC03741F-7B5B-4E18-8B25-4FE565C32A39}" type="presOf" srcId="{FF35C3DA-6F43-4772-AD4B-653F946B34B0}" destId="{276A6EF0-FE23-4CA0-929C-9C30EDD32F8D}" srcOrd="0" destOrd="0" presId="urn:microsoft.com/office/officeart/2005/8/layout/lProcess2"/>
    <dgm:cxn modelId="{531F2020-B6D2-4F6B-AB3D-D979277A27D8}" type="presOf" srcId="{599FB099-2473-424A-AFDD-85B2A08F84C1}" destId="{3EA87795-50E4-4E0C-8C14-FDFAD6D00A83}" srcOrd="1" destOrd="0" presId="urn:microsoft.com/office/officeart/2005/8/layout/lProcess2"/>
    <dgm:cxn modelId="{42CA8129-E4DE-4E46-ACF9-AE73C93C46A8}" type="presOf" srcId="{925A2AED-CD93-4D91-9336-E59442B53E0D}" destId="{8E36675B-1014-4ABA-BBE3-ABC4DCF26FA2}" srcOrd="1" destOrd="0" presId="urn:microsoft.com/office/officeart/2005/8/layout/lProcess2"/>
    <dgm:cxn modelId="{C331E72D-374E-4DD3-887C-4488B4D120EA}" srcId="{FF35C3DA-6F43-4772-AD4B-653F946B34B0}" destId="{D6A3D1CD-7ED3-4299-BF09-72F38FA48D14}" srcOrd="1" destOrd="0" parTransId="{706C36C8-080B-44D4-8987-7BB4F6042C3D}" sibTransId="{174C0DB6-B387-4AB5-9B8A-47B89CF7DDFB}"/>
    <dgm:cxn modelId="{C895C72F-0103-4A72-A4B6-3DFFBE5DB77B}" type="presOf" srcId="{42EA3488-8B01-48A9-9B7A-78EA517371AB}" destId="{193ABA0E-8CB1-465B-911F-59BDDACE5E5C}" srcOrd="0" destOrd="0" presId="urn:microsoft.com/office/officeart/2005/8/layout/lProcess2"/>
    <dgm:cxn modelId="{3FCF3D30-244D-49CD-8476-306915D6C675}" type="presOf" srcId="{8E670756-5949-4708-8F3F-E587554C67A3}" destId="{B4433722-DBD8-4207-9929-AE8044D0C43A}" srcOrd="0" destOrd="0" presId="urn:microsoft.com/office/officeart/2005/8/layout/lProcess2"/>
    <dgm:cxn modelId="{DEF2F233-1DB9-435C-B2A0-88BB4CDFEF4C}" srcId="{D6A3D1CD-7ED3-4299-BF09-72F38FA48D14}" destId="{42EA3488-8B01-48A9-9B7A-78EA517371AB}" srcOrd="3" destOrd="0" parTransId="{C455E8AB-A748-485E-9F5E-FBF37032049F}" sibTransId="{FBB2D991-BF78-48D5-A2A8-28AFFB24F9C5}"/>
    <dgm:cxn modelId="{7047C23C-EA57-4FA4-9E53-E8C21670FFBB}" type="presOf" srcId="{D6A3D1CD-7ED3-4299-BF09-72F38FA48D14}" destId="{00301E62-BF7C-4B52-B8B7-A4CC5FC1D35D}" srcOrd="1" destOrd="0" presId="urn:microsoft.com/office/officeart/2005/8/layout/lProcess2"/>
    <dgm:cxn modelId="{C8F4733E-A014-4956-A44D-76CB54CEC38D}" srcId="{D6A3D1CD-7ED3-4299-BF09-72F38FA48D14}" destId="{8E670756-5949-4708-8F3F-E587554C67A3}" srcOrd="2" destOrd="0" parTransId="{5F255BA2-69EF-42EE-AC68-16D9F00C61D6}" sibTransId="{31E0866D-782C-4871-852B-B49529F4B603}"/>
    <dgm:cxn modelId="{D7AC6D5C-D6A5-4975-85D8-058D063E88A2}" type="presOf" srcId="{2252B4FC-550C-4346-9293-C3294E357CCD}" destId="{EEDB5E3E-03E0-44BB-9EAA-8FD451BBFDAE}" srcOrd="0" destOrd="0" presId="urn:microsoft.com/office/officeart/2005/8/layout/lProcess2"/>
    <dgm:cxn modelId="{3DF2895D-5B6F-4F97-887B-94DECD9A0664}" srcId="{D6A3D1CD-7ED3-4299-BF09-72F38FA48D14}" destId="{385E0DBA-C7D5-449D-ACE3-DDBB4D6B13FD}" srcOrd="0" destOrd="0" parTransId="{E2D9039B-619E-4C0B-9A5C-E109DA037BB7}" sibTransId="{EDA7A7E4-CE3E-4A4A-8B55-AB8A5E0CDA6C}"/>
    <dgm:cxn modelId="{F0177164-7EE0-4764-BA5F-914AB46D73E8}" srcId="{599FB099-2473-424A-AFDD-85B2A08F84C1}" destId="{AF1781FC-1CDC-463C-AF18-7F2D3CCA85DA}" srcOrd="3" destOrd="0" parTransId="{188AD13D-C990-4C71-99C8-327D07D784EE}" sibTransId="{4518184A-394B-4FB9-9464-9EA08E065AAF}"/>
    <dgm:cxn modelId="{A3C80651-77DB-4B4E-9D70-905E54C1AD7F}" type="presOf" srcId="{D6A3D1CD-7ED3-4299-BF09-72F38FA48D14}" destId="{DA8357B5-6A07-4452-BE96-67159FB4217E}" srcOrd="0" destOrd="0" presId="urn:microsoft.com/office/officeart/2005/8/layout/lProcess2"/>
    <dgm:cxn modelId="{3E1DAC71-6852-4218-9B19-13C5BE5FEF57}" type="presOf" srcId="{599FB099-2473-424A-AFDD-85B2A08F84C1}" destId="{D74C1FF9-DD4A-478E-BD9F-7F6F9BC7A491}" srcOrd="0" destOrd="0" presId="urn:microsoft.com/office/officeart/2005/8/layout/lProcess2"/>
    <dgm:cxn modelId="{6216C475-45BD-4704-BDA5-A7B97BDBB02C}" type="presOf" srcId="{1FCC0F43-8AB2-42EC-B46C-F69E19E6AAC2}" destId="{68271E31-5994-4533-94D2-CDF9677C096A}" srcOrd="1" destOrd="0" presId="urn:microsoft.com/office/officeart/2005/8/layout/lProcess2"/>
    <dgm:cxn modelId="{401E107A-B1A7-4584-8167-6890C7D2866D}" srcId="{FF35C3DA-6F43-4772-AD4B-653F946B34B0}" destId="{925A2AED-CD93-4D91-9336-E59442B53E0D}" srcOrd="0" destOrd="0" parTransId="{103DBA6B-0489-4B51-9FA9-B6DF921CCDCE}" sibTransId="{DDD24B1F-AD74-425F-A8D0-3A55F15E8058}"/>
    <dgm:cxn modelId="{871E2F81-7DD9-409B-9C17-7D8A44D92841}" type="presOf" srcId="{925A2AED-CD93-4D91-9336-E59442B53E0D}" destId="{60DD624F-5130-4AB4-B8BB-FDA362C3024C}" srcOrd="0" destOrd="0" presId="urn:microsoft.com/office/officeart/2005/8/layout/lProcess2"/>
    <dgm:cxn modelId="{F0BFF08A-1C43-44A9-8CD3-E266228A5376}" srcId="{599FB099-2473-424A-AFDD-85B2A08F84C1}" destId="{1206F840-CBE0-4C1C-9C74-93AEA17A9942}" srcOrd="0" destOrd="0" parTransId="{18178AE1-927E-4FA1-87D1-677E87D07899}" sibTransId="{5AC6351A-87B9-4086-9D4D-DD815862074D}"/>
    <dgm:cxn modelId="{36CABA92-AA5A-4A72-9502-EE15903FA120}" type="presOf" srcId="{1206F840-CBE0-4C1C-9C74-93AEA17A9942}" destId="{BBA849F6-381D-4630-8338-1DCBC884B789}" srcOrd="0" destOrd="0" presId="urn:microsoft.com/office/officeart/2005/8/layout/lProcess2"/>
    <dgm:cxn modelId="{C3A46E94-6A2F-4C2D-BEEA-65BA2878408D}" type="presOf" srcId="{AF1781FC-1CDC-463C-AF18-7F2D3CCA85DA}" destId="{2202553B-1A85-4071-9FF0-8311CEF1861F}" srcOrd="0" destOrd="0" presId="urn:microsoft.com/office/officeart/2005/8/layout/lProcess2"/>
    <dgm:cxn modelId="{DFD14D95-CDF6-4AAA-BCFD-BE6114EFF660}" type="presOf" srcId="{6FD57B54-71FF-4BB3-B146-CBB92A1C15A8}" destId="{0899DDC6-CAA1-4A10-8F30-F35DE9453F19}" srcOrd="0" destOrd="0" presId="urn:microsoft.com/office/officeart/2005/8/layout/lProcess2"/>
    <dgm:cxn modelId="{4D02E39D-2D37-4EE8-A2D9-E29FBE307E46}" type="presOf" srcId="{1FCC0F43-8AB2-42EC-B46C-F69E19E6AAC2}" destId="{4A2989BB-D68A-4A2E-834B-4393E5911EB3}" srcOrd="0" destOrd="0" presId="urn:microsoft.com/office/officeart/2005/8/layout/lProcess2"/>
    <dgm:cxn modelId="{F32702A2-4BAC-4FBE-B6F2-C5D7E648E63D}" srcId="{599FB099-2473-424A-AFDD-85B2A08F84C1}" destId="{562A5BE6-31B6-4324-A33F-CD957EE77649}" srcOrd="1" destOrd="0" parTransId="{C0B9555F-FFB8-4C0C-B91E-1B5B0D6422E6}" sibTransId="{196881EB-E5B4-4C4B-B47B-16A630411EB9}"/>
    <dgm:cxn modelId="{3D5FF7A5-0B9C-42E5-9331-B599D26478B3}" type="presOf" srcId="{1A4F2F66-2EA8-4F10-B97E-FFC9765CAD90}" destId="{DA1552E6-4916-4060-841C-402DFEEB4FC8}" srcOrd="0" destOrd="0" presId="urn:microsoft.com/office/officeart/2005/8/layout/lProcess2"/>
    <dgm:cxn modelId="{B9C0A0B9-7F2C-4E7D-AB89-96E303062170}" srcId="{599FB099-2473-424A-AFDD-85B2A08F84C1}" destId="{1EA1FA01-C129-4F42-8CD5-42D46042C3EF}" srcOrd="2" destOrd="0" parTransId="{2E0B49DC-B029-4AEC-9812-2ABA127DA1DA}" sibTransId="{344CCA3A-3BEF-4A1D-8AC2-01FA31F0BAF3}"/>
    <dgm:cxn modelId="{FFD678C5-60A9-4AC6-B2D4-C6ABA67E9BD6}" type="presOf" srcId="{026C94E6-D509-4759-A3F2-AC0DEAB864B5}" destId="{4CD8FCB4-8834-47DF-A30A-6B0F8613B02B}" srcOrd="0" destOrd="0" presId="urn:microsoft.com/office/officeart/2005/8/layout/lProcess2"/>
    <dgm:cxn modelId="{1DDB3DC8-7BDB-4D0B-ADA7-5CD17635028F}" srcId="{FF35C3DA-6F43-4772-AD4B-653F946B34B0}" destId="{599FB099-2473-424A-AFDD-85B2A08F84C1}" srcOrd="3" destOrd="0" parTransId="{A1E4E2D3-E065-4219-8064-673BECD1568B}" sibTransId="{49047B23-3B65-41E1-AE36-8A14E9E4CEE5}"/>
    <dgm:cxn modelId="{7D7FF0CB-7FD7-4DD3-B58C-67FE1C73F863}" srcId="{D6A3D1CD-7ED3-4299-BF09-72F38FA48D14}" destId="{026C94E6-D509-4759-A3F2-AC0DEAB864B5}" srcOrd="1" destOrd="0" parTransId="{C0732C7C-5F49-4908-AB86-A3809F2C4F19}" sibTransId="{30B32658-47BF-4C50-AC1C-07DE5AAA8543}"/>
    <dgm:cxn modelId="{2859D2CF-C737-4E6C-96CD-7C48ACFF3027}" srcId="{1FCC0F43-8AB2-42EC-B46C-F69E19E6AAC2}" destId="{2252B4FC-550C-4346-9293-C3294E357CCD}" srcOrd="3" destOrd="0" parTransId="{EE6AB78B-AE01-4D76-9ED4-CD35B1F86950}" sibTransId="{5636D63E-934D-434C-A222-F0E1D4499A82}"/>
    <dgm:cxn modelId="{495761EB-7C43-40BA-A7C3-4B11BB76E46C}" srcId="{FF35C3DA-6F43-4772-AD4B-653F946B34B0}" destId="{1FCC0F43-8AB2-42EC-B46C-F69E19E6AAC2}" srcOrd="2" destOrd="0" parTransId="{97F113C1-EC3D-456A-8139-D1CDF7D74481}" sibTransId="{81766F4E-5E1E-4E79-A83A-AD37CA36235F}"/>
    <dgm:cxn modelId="{21113EF2-9B0D-4A13-87AC-0810CDCE8198}" type="presOf" srcId="{562A5BE6-31B6-4324-A33F-CD957EE77649}" destId="{85EED01D-FC90-4425-A48D-335473BBD740}" srcOrd="0" destOrd="0" presId="urn:microsoft.com/office/officeart/2005/8/layout/lProcess2"/>
    <dgm:cxn modelId="{F83D1FBF-3D4C-46CD-AB08-3786E7820D58}" type="presParOf" srcId="{276A6EF0-FE23-4CA0-929C-9C30EDD32F8D}" destId="{85E339D9-4761-4009-8571-E5D417444ECF}" srcOrd="0" destOrd="0" presId="urn:microsoft.com/office/officeart/2005/8/layout/lProcess2"/>
    <dgm:cxn modelId="{F4FB459F-6FAC-4257-B4CC-75C0B99C6A6E}" type="presParOf" srcId="{85E339D9-4761-4009-8571-E5D417444ECF}" destId="{60DD624F-5130-4AB4-B8BB-FDA362C3024C}" srcOrd="0" destOrd="0" presId="urn:microsoft.com/office/officeart/2005/8/layout/lProcess2"/>
    <dgm:cxn modelId="{6F6F0F51-0469-4469-9BC2-D81E13B43243}" type="presParOf" srcId="{85E339D9-4761-4009-8571-E5D417444ECF}" destId="{8E36675B-1014-4ABA-BBE3-ABC4DCF26FA2}" srcOrd="1" destOrd="0" presId="urn:microsoft.com/office/officeart/2005/8/layout/lProcess2"/>
    <dgm:cxn modelId="{6D8D9D69-3256-47F6-AAD7-1E597E59749C}" type="presParOf" srcId="{85E339D9-4761-4009-8571-E5D417444ECF}" destId="{861FC116-2B24-4B7C-A78F-8ADFD22CCD2A}" srcOrd="2" destOrd="0" presId="urn:microsoft.com/office/officeart/2005/8/layout/lProcess2"/>
    <dgm:cxn modelId="{1EA7CEF6-417E-4751-BE78-007E97ADADE2}" type="presParOf" srcId="{861FC116-2B24-4B7C-A78F-8ADFD22CCD2A}" destId="{D7382CD9-66FA-4B22-894E-DE3E704BB56B}" srcOrd="0" destOrd="0" presId="urn:microsoft.com/office/officeart/2005/8/layout/lProcess2"/>
    <dgm:cxn modelId="{8CBD548C-5C26-47CC-BACA-1A11CD49B815}" type="presParOf" srcId="{276A6EF0-FE23-4CA0-929C-9C30EDD32F8D}" destId="{D7FDF6AB-06F0-462B-BBFB-FBF62C3E0C30}" srcOrd="1" destOrd="0" presId="urn:microsoft.com/office/officeart/2005/8/layout/lProcess2"/>
    <dgm:cxn modelId="{C147B509-F801-486B-85AD-08FD2380A98E}" type="presParOf" srcId="{276A6EF0-FE23-4CA0-929C-9C30EDD32F8D}" destId="{76CE965F-582D-4D64-B835-8CFF4F6A3297}" srcOrd="2" destOrd="0" presId="urn:microsoft.com/office/officeart/2005/8/layout/lProcess2"/>
    <dgm:cxn modelId="{6E6B3684-F322-4158-AE12-84D3108560CC}" type="presParOf" srcId="{76CE965F-582D-4D64-B835-8CFF4F6A3297}" destId="{DA8357B5-6A07-4452-BE96-67159FB4217E}" srcOrd="0" destOrd="0" presId="urn:microsoft.com/office/officeart/2005/8/layout/lProcess2"/>
    <dgm:cxn modelId="{B7BE23D9-2CF4-40AD-B21B-77974E51B6A5}" type="presParOf" srcId="{76CE965F-582D-4D64-B835-8CFF4F6A3297}" destId="{00301E62-BF7C-4B52-B8B7-A4CC5FC1D35D}" srcOrd="1" destOrd="0" presId="urn:microsoft.com/office/officeart/2005/8/layout/lProcess2"/>
    <dgm:cxn modelId="{072FDB59-4A05-4D0E-A25C-F143ADFC6EF6}" type="presParOf" srcId="{76CE965F-582D-4D64-B835-8CFF4F6A3297}" destId="{32F87AA0-7D95-48B8-BF44-8D0CBEC10929}" srcOrd="2" destOrd="0" presId="urn:microsoft.com/office/officeart/2005/8/layout/lProcess2"/>
    <dgm:cxn modelId="{85E79E50-1F1C-4BAE-A057-085B70B4D9E9}" type="presParOf" srcId="{32F87AA0-7D95-48B8-BF44-8D0CBEC10929}" destId="{63684AF4-ED07-4C96-83A0-310D07D71016}" srcOrd="0" destOrd="0" presId="urn:microsoft.com/office/officeart/2005/8/layout/lProcess2"/>
    <dgm:cxn modelId="{112E71B9-8B7C-47A8-951E-D7CC0EA85073}" type="presParOf" srcId="{63684AF4-ED07-4C96-83A0-310D07D71016}" destId="{43704177-47B1-44E2-BC6A-717CA91F9F88}" srcOrd="0" destOrd="0" presId="urn:microsoft.com/office/officeart/2005/8/layout/lProcess2"/>
    <dgm:cxn modelId="{16EA46A9-EBBD-41C2-8744-83C77B332A9D}" type="presParOf" srcId="{63684AF4-ED07-4C96-83A0-310D07D71016}" destId="{7E98A908-E14A-4EBD-8DA7-AFE5F1616963}" srcOrd="1" destOrd="0" presId="urn:microsoft.com/office/officeart/2005/8/layout/lProcess2"/>
    <dgm:cxn modelId="{7DB4FFD8-07AD-4DEB-9D10-9E798185AD7D}" type="presParOf" srcId="{63684AF4-ED07-4C96-83A0-310D07D71016}" destId="{4CD8FCB4-8834-47DF-A30A-6B0F8613B02B}" srcOrd="2" destOrd="0" presId="urn:microsoft.com/office/officeart/2005/8/layout/lProcess2"/>
    <dgm:cxn modelId="{0C1CC3FF-95D7-4530-B0C3-4CB51448EC9C}" type="presParOf" srcId="{63684AF4-ED07-4C96-83A0-310D07D71016}" destId="{1BED65CC-1D7E-4529-A7B2-BED33A901B9F}" srcOrd="3" destOrd="0" presId="urn:microsoft.com/office/officeart/2005/8/layout/lProcess2"/>
    <dgm:cxn modelId="{E0478141-8710-4EF1-9F7E-E69466294911}" type="presParOf" srcId="{63684AF4-ED07-4C96-83A0-310D07D71016}" destId="{B4433722-DBD8-4207-9929-AE8044D0C43A}" srcOrd="4" destOrd="0" presId="urn:microsoft.com/office/officeart/2005/8/layout/lProcess2"/>
    <dgm:cxn modelId="{FDBCC619-A8EB-4A90-844B-A2CDE83E8BD4}" type="presParOf" srcId="{63684AF4-ED07-4C96-83A0-310D07D71016}" destId="{FD8FE7F2-29AB-4FCB-B101-80CC79698D65}" srcOrd="5" destOrd="0" presId="urn:microsoft.com/office/officeart/2005/8/layout/lProcess2"/>
    <dgm:cxn modelId="{0CB1484C-85DC-4CA4-9A0F-9A36B2F92425}" type="presParOf" srcId="{63684AF4-ED07-4C96-83A0-310D07D71016}" destId="{193ABA0E-8CB1-465B-911F-59BDDACE5E5C}" srcOrd="6" destOrd="0" presId="urn:microsoft.com/office/officeart/2005/8/layout/lProcess2"/>
    <dgm:cxn modelId="{B126A5F1-3B93-4EBD-B383-95F174D9880A}" type="presParOf" srcId="{276A6EF0-FE23-4CA0-929C-9C30EDD32F8D}" destId="{10B5D6AA-FBD4-496F-BF4C-5E4FDDA44BC3}" srcOrd="3" destOrd="0" presId="urn:microsoft.com/office/officeart/2005/8/layout/lProcess2"/>
    <dgm:cxn modelId="{28136A1F-57AB-4D90-B2FC-348616205093}" type="presParOf" srcId="{276A6EF0-FE23-4CA0-929C-9C30EDD32F8D}" destId="{1DBF7DE6-986F-49DE-AAB2-913C4E5122E5}" srcOrd="4" destOrd="0" presId="urn:microsoft.com/office/officeart/2005/8/layout/lProcess2"/>
    <dgm:cxn modelId="{C5607EE2-1A89-44A8-AEBC-6B0B755CB732}" type="presParOf" srcId="{1DBF7DE6-986F-49DE-AAB2-913C4E5122E5}" destId="{4A2989BB-D68A-4A2E-834B-4393E5911EB3}" srcOrd="0" destOrd="0" presId="urn:microsoft.com/office/officeart/2005/8/layout/lProcess2"/>
    <dgm:cxn modelId="{153C2FC8-1918-4F90-9226-60DCA8DCA2D2}" type="presParOf" srcId="{1DBF7DE6-986F-49DE-AAB2-913C4E5122E5}" destId="{68271E31-5994-4533-94D2-CDF9677C096A}" srcOrd="1" destOrd="0" presId="urn:microsoft.com/office/officeart/2005/8/layout/lProcess2"/>
    <dgm:cxn modelId="{F0AED7AC-A2AD-42F3-AAE8-1A9A12587E45}" type="presParOf" srcId="{1DBF7DE6-986F-49DE-AAB2-913C4E5122E5}" destId="{A659138C-364F-4C20-9E88-B37794BD11F0}" srcOrd="2" destOrd="0" presId="urn:microsoft.com/office/officeart/2005/8/layout/lProcess2"/>
    <dgm:cxn modelId="{823D9AE5-9824-4E13-A5C3-C9D6BBC0E4F8}" type="presParOf" srcId="{A659138C-364F-4C20-9E88-B37794BD11F0}" destId="{A33C617C-5F26-4F1E-832B-58507DF2C0B9}" srcOrd="0" destOrd="0" presId="urn:microsoft.com/office/officeart/2005/8/layout/lProcess2"/>
    <dgm:cxn modelId="{2EFC0563-2C1E-4D20-88D1-4BF30E70F165}" type="presParOf" srcId="{A33C617C-5F26-4F1E-832B-58507DF2C0B9}" destId="{0899DDC6-CAA1-4A10-8F30-F35DE9453F19}" srcOrd="0" destOrd="0" presId="urn:microsoft.com/office/officeart/2005/8/layout/lProcess2"/>
    <dgm:cxn modelId="{647A7D42-FBC0-4F29-863F-700E9BDD33A9}" type="presParOf" srcId="{A33C617C-5F26-4F1E-832B-58507DF2C0B9}" destId="{FFEDD86C-D8B7-4930-BCB9-037C2BBDCA3D}" srcOrd="1" destOrd="0" presId="urn:microsoft.com/office/officeart/2005/8/layout/lProcess2"/>
    <dgm:cxn modelId="{B331B8D2-A24A-48E1-8917-34517E003327}" type="presParOf" srcId="{A33C617C-5F26-4F1E-832B-58507DF2C0B9}" destId="{A4FA3E05-BF8D-412C-AB90-9AE0059EA23E}" srcOrd="2" destOrd="0" presId="urn:microsoft.com/office/officeart/2005/8/layout/lProcess2"/>
    <dgm:cxn modelId="{19AFCD96-E659-4099-855B-B3291483EA71}" type="presParOf" srcId="{A33C617C-5F26-4F1E-832B-58507DF2C0B9}" destId="{84DB3D62-193E-4E04-9D40-0FEAA930A490}" srcOrd="3" destOrd="0" presId="urn:microsoft.com/office/officeart/2005/8/layout/lProcess2"/>
    <dgm:cxn modelId="{E3601FB6-EC17-4813-A0F4-962C083E4088}" type="presParOf" srcId="{A33C617C-5F26-4F1E-832B-58507DF2C0B9}" destId="{DA1552E6-4916-4060-841C-402DFEEB4FC8}" srcOrd="4" destOrd="0" presId="urn:microsoft.com/office/officeart/2005/8/layout/lProcess2"/>
    <dgm:cxn modelId="{A9685CF5-5A98-4BE8-BF79-C175DDFA0E15}" type="presParOf" srcId="{A33C617C-5F26-4F1E-832B-58507DF2C0B9}" destId="{F302D830-4C14-40F4-8413-A56E07F3AC11}" srcOrd="5" destOrd="0" presId="urn:microsoft.com/office/officeart/2005/8/layout/lProcess2"/>
    <dgm:cxn modelId="{6F39FE27-696F-4BE3-ABA8-96AF59E9C766}" type="presParOf" srcId="{A33C617C-5F26-4F1E-832B-58507DF2C0B9}" destId="{EEDB5E3E-03E0-44BB-9EAA-8FD451BBFDAE}" srcOrd="6" destOrd="0" presId="urn:microsoft.com/office/officeart/2005/8/layout/lProcess2"/>
    <dgm:cxn modelId="{04C92D3C-0D19-4918-8C33-1ECAA37EAA1D}" type="presParOf" srcId="{276A6EF0-FE23-4CA0-929C-9C30EDD32F8D}" destId="{EA34333E-E3DB-41A5-B08B-1C3826B98A84}" srcOrd="5" destOrd="0" presId="urn:microsoft.com/office/officeart/2005/8/layout/lProcess2"/>
    <dgm:cxn modelId="{7E6AC77A-7934-45E4-ABE5-CE1D412EE79A}" type="presParOf" srcId="{276A6EF0-FE23-4CA0-929C-9C30EDD32F8D}" destId="{A5AB4F7D-8A8C-440F-81EF-3D5DB60F6D5D}" srcOrd="6" destOrd="0" presId="urn:microsoft.com/office/officeart/2005/8/layout/lProcess2"/>
    <dgm:cxn modelId="{C7C2F701-EBD4-443D-9105-2BA4FBFFBEB0}" type="presParOf" srcId="{A5AB4F7D-8A8C-440F-81EF-3D5DB60F6D5D}" destId="{D74C1FF9-DD4A-478E-BD9F-7F6F9BC7A491}" srcOrd="0" destOrd="0" presId="urn:microsoft.com/office/officeart/2005/8/layout/lProcess2"/>
    <dgm:cxn modelId="{AE862CD7-AFAC-470D-97FC-A5AC2C69670A}" type="presParOf" srcId="{A5AB4F7D-8A8C-440F-81EF-3D5DB60F6D5D}" destId="{3EA87795-50E4-4E0C-8C14-FDFAD6D00A83}" srcOrd="1" destOrd="0" presId="urn:microsoft.com/office/officeart/2005/8/layout/lProcess2"/>
    <dgm:cxn modelId="{3E4A078E-E516-41DE-94F6-1B10FBCE4501}" type="presParOf" srcId="{A5AB4F7D-8A8C-440F-81EF-3D5DB60F6D5D}" destId="{7C14A05B-AF26-468B-A343-DD39CA84B5E4}" srcOrd="2" destOrd="0" presId="urn:microsoft.com/office/officeart/2005/8/layout/lProcess2"/>
    <dgm:cxn modelId="{F8389A79-0217-4BEE-BFEA-66DECAE58339}" type="presParOf" srcId="{7C14A05B-AF26-468B-A343-DD39CA84B5E4}" destId="{74A9DE62-059C-462F-BCCE-FCB97697F3E2}" srcOrd="0" destOrd="0" presId="urn:microsoft.com/office/officeart/2005/8/layout/lProcess2"/>
    <dgm:cxn modelId="{D656A9ED-1272-4205-A01C-D59DAA8272BB}" type="presParOf" srcId="{74A9DE62-059C-462F-BCCE-FCB97697F3E2}" destId="{BBA849F6-381D-4630-8338-1DCBC884B789}" srcOrd="0" destOrd="0" presId="urn:microsoft.com/office/officeart/2005/8/layout/lProcess2"/>
    <dgm:cxn modelId="{6FA7F010-008B-4C54-8FB0-C54EF35310C1}" type="presParOf" srcId="{74A9DE62-059C-462F-BCCE-FCB97697F3E2}" destId="{F1DCEDEA-491A-44AC-95BC-84B9DA99561E}" srcOrd="1" destOrd="0" presId="urn:microsoft.com/office/officeart/2005/8/layout/lProcess2"/>
    <dgm:cxn modelId="{571DD142-BF87-4EE1-915E-0389D3D019AB}" type="presParOf" srcId="{74A9DE62-059C-462F-BCCE-FCB97697F3E2}" destId="{85EED01D-FC90-4425-A48D-335473BBD740}" srcOrd="2" destOrd="0" presId="urn:microsoft.com/office/officeart/2005/8/layout/lProcess2"/>
    <dgm:cxn modelId="{1800E429-7E5C-429C-9662-540B7D2A989A}" type="presParOf" srcId="{74A9DE62-059C-462F-BCCE-FCB97697F3E2}" destId="{AC05E760-654F-4883-9D1A-2099990E4824}" srcOrd="3" destOrd="0" presId="urn:microsoft.com/office/officeart/2005/8/layout/lProcess2"/>
    <dgm:cxn modelId="{1828012E-F900-4CCF-BDB9-AFB20F22E11F}" type="presParOf" srcId="{74A9DE62-059C-462F-BCCE-FCB97697F3E2}" destId="{7B4C96B1-DA21-46B3-972C-D58DFE12A28D}" srcOrd="4" destOrd="0" presId="urn:microsoft.com/office/officeart/2005/8/layout/lProcess2"/>
    <dgm:cxn modelId="{F3CD2703-815E-4FF7-A14E-1641B702E365}" type="presParOf" srcId="{74A9DE62-059C-462F-BCCE-FCB97697F3E2}" destId="{85A8AC44-9C6E-4E8D-9E7D-4708DA26CD31}" srcOrd="5" destOrd="0" presId="urn:microsoft.com/office/officeart/2005/8/layout/lProcess2"/>
    <dgm:cxn modelId="{3AF8783C-0A97-470B-BC60-812F5C18A01E}" type="presParOf" srcId="{74A9DE62-059C-462F-BCCE-FCB97697F3E2}" destId="{2202553B-1A85-4071-9FF0-8311CEF1861F}" srcOrd="6"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EB5C30F1-FFE2-4A76-ABC3-DF6BF0B41B5E}"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GB"/>
        </a:p>
      </dgm:t>
    </dgm:pt>
    <dgm:pt modelId="{90B20871-0E15-4C22-A09D-498EA4FDA005}">
      <dgm:prSet phldrT="[Text]"/>
      <dgm:spPr/>
      <dgm:t>
        <a:bodyPr/>
        <a:lstStyle/>
        <a:p>
          <a:r>
            <a:rPr lang="de-DE" dirty="0"/>
            <a:t>Bệnh Nhân</a:t>
          </a:r>
          <a:endParaRPr lang="en-GB" dirty="0"/>
        </a:p>
      </dgm:t>
    </dgm:pt>
    <dgm:pt modelId="{A833E7C9-1AE1-4D16-8316-0964D56A6A70}" type="parTrans" cxnId="{1BAC8C61-FCBF-427F-9B92-5CEC9DC3180D}">
      <dgm:prSet/>
      <dgm:spPr/>
      <dgm:t>
        <a:bodyPr/>
        <a:lstStyle/>
        <a:p>
          <a:endParaRPr lang="en-GB"/>
        </a:p>
      </dgm:t>
    </dgm:pt>
    <dgm:pt modelId="{F85108CA-BB5B-42F7-ACFE-B6B0EB7E4E66}" type="sibTrans" cxnId="{1BAC8C61-FCBF-427F-9B92-5CEC9DC3180D}">
      <dgm:prSet/>
      <dgm:spPr/>
      <dgm:t>
        <a:bodyPr/>
        <a:lstStyle/>
        <a:p>
          <a:endParaRPr lang="en-GB"/>
        </a:p>
      </dgm:t>
    </dgm:pt>
    <dgm:pt modelId="{CBE757AC-DC5A-41B5-AF0F-1A06D74144BC}">
      <dgm:prSet phldrT="[Text]"/>
      <dgm:spPr>
        <a:ln>
          <a:solidFill>
            <a:schemeClr val="accent1"/>
          </a:solidFill>
        </a:ln>
      </dgm:spPr>
      <dgm:t>
        <a:bodyPr/>
        <a:lstStyle/>
        <a:p>
          <a:r>
            <a:rPr lang="de-DE" dirty="0"/>
            <a:t>Khởi trị liều 40mg*</a:t>
          </a:r>
          <a:endParaRPr lang="en-GB" dirty="0"/>
        </a:p>
      </dgm:t>
    </dgm:pt>
    <dgm:pt modelId="{7EA8EA1D-A303-46CA-874B-AE40C2BD53F4}" type="parTrans" cxnId="{282383FD-DD1D-4EB2-B28B-2D0CF51847BC}">
      <dgm:prSet/>
      <dgm:spPr/>
      <dgm:t>
        <a:bodyPr/>
        <a:lstStyle/>
        <a:p>
          <a:endParaRPr lang="en-GB"/>
        </a:p>
      </dgm:t>
    </dgm:pt>
    <dgm:pt modelId="{398C03DE-CAE7-4238-8F0A-78F428437260}" type="sibTrans" cxnId="{282383FD-DD1D-4EB2-B28B-2D0CF51847BC}">
      <dgm:prSet/>
      <dgm:spPr/>
      <dgm:t>
        <a:bodyPr/>
        <a:lstStyle/>
        <a:p>
          <a:endParaRPr lang="en-GB"/>
        </a:p>
      </dgm:t>
    </dgm:pt>
    <dgm:pt modelId="{06844A0B-D57A-450F-82CB-C77D78F8C114}">
      <dgm:prSet phldrT="[Text]"/>
      <dgm:spPr>
        <a:ln>
          <a:solidFill>
            <a:schemeClr val="accent1"/>
          </a:solidFill>
        </a:ln>
      </dgm:spPr>
      <dgm:t>
        <a:bodyPr/>
        <a:lstStyle/>
        <a:p>
          <a:r>
            <a:rPr lang="en-GB" dirty="0" err="1"/>
            <a:t>Điều</a:t>
          </a:r>
          <a:r>
            <a:rPr lang="en-GB" dirty="0"/>
            <a:t> </a:t>
          </a:r>
          <a:r>
            <a:rPr lang="en-GB" dirty="0" err="1"/>
            <a:t>chỉnh</a:t>
          </a:r>
          <a:r>
            <a:rPr lang="en-GB" dirty="0"/>
            <a:t> </a:t>
          </a:r>
          <a:r>
            <a:rPr lang="en-GB" dirty="0" err="1"/>
            <a:t>liều</a:t>
          </a:r>
          <a:r>
            <a:rPr lang="en-GB" dirty="0"/>
            <a:t> </a:t>
          </a:r>
          <a:r>
            <a:rPr lang="en-GB" dirty="0" err="1"/>
            <a:t>trong</a:t>
          </a:r>
          <a:r>
            <a:rPr lang="en-GB" dirty="0"/>
            <a:t> 6 </a:t>
          </a:r>
          <a:r>
            <a:rPr lang="en-GB" dirty="0" err="1"/>
            <a:t>tháng</a:t>
          </a:r>
          <a:r>
            <a:rPr lang="en-GB" dirty="0"/>
            <a:t> </a:t>
          </a:r>
          <a:r>
            <a:rPr lang="en-GB" dirty="0" err="1"/>
            <a:t>đầu</a:t>
          </a:r>
          <a:endParaRPr lang="en-GB" dirty="0"/>
        </a:p>
      </dgm:t>
    </dgm:pt>
    <dgm:pt modelId="{3B60ABA2-956C-463B-8646-244BB1F11567}" type="parTrans" cxnId="{B0A50A2B-F0DC-4609-9688-3620CD1AB225}">
      <dgm:prSet/>
      <dgm:spPr>
        <a:ln>
          <a:solidFill>
            <a:schemeClr val="accent1"/>
          </a:solidFill>
        </a:ln>
      </dgm:spPr>
      <dgm:t>
        <a:bodyPr/>
        <a:lstStyle/>
        <a:p>
          <a:endParaRPr lang="en-GB"/>
        </a:p>
      </dgm:t>
    </dgm:pt>
    <dgm:pt modelId="{00B1A73E-0139-4554-BBB8-2A8E3E158E1D}" type="sibTrans" cxnId="{B0A50A2B-F0DC-4609-9688-3620CD1AB225}">
      <dgm:prSet/>
      <dgm:spPr/>
      <dgm:t>
        <a:bodyPr/>
        <a:lstStyle/>
        <a:p>
          <a:endParaRPr lang="en-GB"/>
        </a:p>
      </dgm:t>
    </dgm:pt>
    <dgm:pt modelId="{8973C958-B2F0-438B-9C3B-D98A0D439F70}">
      <dgm:prSet phldrT="[Text]"/>
      <dgm:spPr>
        <a:ln>
          <a:solidFill>
            <a:schemeClr val="accent1"/>
          </a:solidFill>
        </a:ln>
      </dgm:spPr>
      <dgm:t>
        <a:bodyPr/>
        <a:lstStyle/>
        <a:p>
          <a:r>
            <a:rPr lang="en-GB" dirty="0" err="1"/>
            <a:t>Duy</a:t>
          </a:r>
          <a:r>
            <a:rPr lang="en-GB" dirty="0"/>
            <a:t> </a:t>
          </a:r>
          <a:r>
            <a:rPr lang="en-GB" dirty="0" err="1"/>
            <a:t>trì</a:t>
          </a:r>
          <a:r>
            <a:rPr lang="en-GB" dirty="0"/>
            <a:t> </a:t>
          </a:r>
          <a:r>
            <a:rPr lang="en-GB" dirty="0" err="1"/>
            <a:t>liều</a:t>
          </a:r>
          <a:r>
            <a:rPr lang="en-GB" dirty="0"/>
            <a:t> 40mg </a:t>
          </a:r>
          <a:r>
            <a:rPr lang="en-GB" dirty="0" err="1"/>
            <a:t>trong</a:t>
          </a:r>
          <a:r>
            <a:rPr lang="en-GB" dirty="0"/>
            <a:t> 6 </a:t>
          </a:r>
          <a:r>
            <a:rPr lang="en-GB" dirty="0" err="1"/>
            <a:t>tháng</a:t>
          </a:r>
          <a:r>
            <a:rPr lang="en-GB" dirty="0"/>
            <a:t> </a:t>
          </a:r>
          <a:r>
            <a:rPr lang="en-GB" dirty="0" err="1"/>
            <a:t>đầu</a:t>
          </a:r>
          <a:endParaRPr lang="en-GB" dirty="0"/>
        </a:p>
      </dgm:t>
    </dgm:pt>
    <dgm:pt modelId="{11512B5F-9DAE-4D57-99B5-6F20DB85370C}" type="parTrans" cxnId="{913C907B-0476-4B25-A933-356162824F93}">
      <dgm:prSet/>
      <dgm:spPr>
        <a:ln>
          <a:solidFill>
            <a:schemeClr val="accent1"/>
          </a:solidFill>
        </a:ln>
      </dgm:spPr>
      <dgm:t>
        <a:bodyPr/>
        <a:lstStyle/>
        <a:p>
          <a:endParaRPr lang="en-GB"/>
        </a:p>
      </dgm:t>
    </dgm:pt>
    <dgm:pt modelId="{817427BC-C9F1-43E4-A723-C9F4AB1E5E03}" type="sibTrans" cxnId="{913C907B-0476-4B25-A933-356162824F93}">
      <dgm:prSet/>
      <dgm:spPr/>
      <dgm:t>
        <a:bodyPr/>
        <a:lstStyle/>
        <a:p>
          <a:endParaRPr lang="en-GB"/>
        </a:p>
      </dgm:t>
    </dgm:pt>
    <dgm:pt modelId="{62ABF5A8-39F4-4B91-936B-3D75971862D0}" type="pres">
      <dgm:prSet presAssocID="{EB5C30F1-FFE2-4A76-ABC3-DF6BF0B41B5E}" presName="hierChild1" presStyleCnt="0">
        <dgm:presLayoutVars>
          <dgm:chPref val="1"/>
          <dgm:dir/>
          <dgm:animOne val="branch"/>
          <dgm:animLvl val="lvl"/>
          <dgm:resizeHandles/>
        </dgm:presLayoutVars>
      </dgm:prSet>
      <dgm:spPr/>
    </dgm:pt>
    <dgm:pt modelId="{E30C25ED-2D9D-4EC2-828F-505B6462E9E9}" type="pres">
      <dgm:prSet presAssocID="{90B20871-0E15-4C22-A09D-498EA4FDA005}" presName="hierRoot1" presStyleCnt="0"/>
      <dgm:spPr/>
    </dgm:pt>
    <dgm:pt modelId="{6DAE70BD-3956-4814-A32A-0F010CFA66EB}" type="pres">
      <dgm:prSet presAssocID="{90B20871-0E15-4C22-A09D-498EA4FDA005}" presName="composite" presStyleCnt="0"/>
      <dgm:spPr/>
    </dgm:pt>
    <dgm:pt modelId="{F53D8120-FE9E-4C4F-AC5D-72BEAA33F6D7}" type="pres">
      <dgm:prSet presAssocID="{90B20871-0E15-4C22-A09D-498EA4FDA005}" presName="background" presStyleLbl="node0" presStyleIdx="0" presStyleCnt="1"/>
      <dgm:spPr/>
    </dgm:pt>
    <dgm:pt modelId="{4F513903-7B10-4C46-A753-2A41F4C16F6D}" type="pres">
      <dgm:prSet presAssocID="{90B20871-0E15-4C22-A09D-498EA4FDA005}" presName="text" presStyleLbl="fgAcc0" presStyleIdx="0" presStyleCnt="1" custLinFactX="-100000" custLinFactY="12586" custLinFactNeighborX="-145694" custLinFactNeighborY="100000">
        <dgm:presLayoutVars>
          <dgm:chPref val="3"/>
        </dgm:presLayoutVars>
      </dgm:prSet>
      <dgm:spPr/>
    </dgm:pt>
    <dgm:pt modelId="{84EF1940-758C-4FCC-9E28-C96FFB92C826}" type="pres">
      <dgm:prSet presAssocID="{90B20871-0E15-4C22-A09D-498EA4FDA005}" presName="hierChild2" presStyleCnt="0"/>
      <dgm:spPr/>
    </dgm:pt>
    <dgm:pt modelId="{2CDEAE86-D834-4029-BED3-00AEDF7A75C1}" type="pres">
      <dgm:prSet presAssocID="{7EA8EA1D-A303-46CA-874B-AE40C2BD53F4}" presName="Name10" presStyleLbl="parChTrans1D2" presStyleIdx="0" presStyleCnt="1"/>
      <dgm:spPr/>
    </dgm:pt>
    <dgm:pt modelId="{09861F21-8679-4349-93EB-AC88A6B1F070}" type="pres">
      <dgm:prSet presAssocID="{CBE757AC-DC5A-41B5-AF0F-1A06D74144BC}" presName="hierRoot2" presStyleCnt="0"/>
      <dgm:spPr/>
    </dgm:pt>
    <dgm:pt modelId="{6AC51A05-0CA9-43A1-8A47-3F7AAEAB2E3E}" type="pres">
      <dgm:prSet presAssocID="{CBE757AC-DC5A-41B5-AF0F-1A06D74144BC}" presName="composite2" presStyleCnt="0"/>
      <dgm:spPr/>
    </dgm:pt>
    <dgm:pt modelId="{AFEBEBB1-00FA-45DA-B23E-E7FC9A7DC88E}" type="pres">
      <dgm:prSet presAssocID="{CBE757AC-DC5A-41B5-AF0F-1A06D74144BC}" presName="background2" presStyleLbl="node2" presStyleIdx="0" presStyleCnt="1"/>
      <dgm:spPr>
        <a:solidFill>
          <a:schemeClr val="accent1"/>
        </a:solidFill>
      </dgm:spPr>
    </dgm:pt>
    <dgm:pt modelId="{A09C2E3D-91D3-4D76-84AB-98FA2BBA74F9}" type="pres">
      <dgm:prSet presAssocID="{CBE757AC-DC5A-41B5-AF0F-1A06D74144BC}" presName="text2" presStyleLbl="fgAcc2" presStyleIdx="0" presStyleCnt="1" custLinFactNeighborX="-60484" custLinFactNeighborY="-31950">
        <dgm:presLayoutVars>
          <dgm:chPref val="3"/>
        </dgm:presLayoutVars>
      </dgm:prSet>
      <dgm:spPr/>
    </dgm:pt>
    <dgm:pt modelId="{91BE2171-8A09-46C7-8639-9E8D56D21136}" type="pres">
      <dgm:prSet presAssocID="{CBE757AC-DC5A-41B5-AF0F-1A06D74144BC}" presName="hierChild3" presStyleCnt="0"/>
      <dgm:spPr/>
    </dgm:pt>
    <dgm:pt modelId="{01B0939D-5886-4195-A83D-840C0788B306}" type="pres">
      <dgm:prSet presAssocID="{3B60ABA2-956C-463B-8646-244BB1F11567}" presName="Name17" presStyleLbl="parChTrans1D3" presStyleIdx="0" presStyleCnt="2"/>
      <dgm:spPr/>
    </dgm:pt>
    <dgm:pt modelId="{34DB53A4-2BC6-4038-A04B-C1DFCC11603B}" type="pres">
      <dgm:prSet presAssocID="{06844A0B-D57A-450F-82CB-C77D78F8C114}" presName="hierRoot3" presStyleCnt="0"/>
      <dgm:spPr/>
    </dgm:pt>
    <dgm:pt modelId="{732AA068-C527-4139-915B-3E94508B2FCC}" type="pres">
      <dgm:prSet presAssocID="{06844A0B-D57A-450F-82CB-C77D78F8C114}" presName="composite3" presStyleCnt="0"/>
      <dgm:spPr/>
    </dgm:pt>
    <dgm:pt modelId="{D5B3B17D-8B00-4F51-96FF-525109FBC566}" type="pres">
      <dgm:prSet presAssocID="{06844A0B-D57A-450F-82CB-C77D78F8C114}" presName="background3" presStyleLbl="node3" presStyleIdx="0" presStyleCnt="2"/>
      <dgm:spPr>
        <a:solidFill>
          <a:schemeClr val="accent1"/>
        </a:solidFill>
      </dgm:spPr>
    </dgm:pt>
    <dgm:pt modelId="{9A5AC605-7EBA-41F3-A813-7F46C9CB5BC3}" type="pres">
      <dgm:prSet presAssocID="{06844A0B-D57A-450F-82CB-C77D78F8C114}" presName="text3" presStyleLbl="fgAcc3" presStyleIdx="0" presStyleCnt="2" custLinFactX="57799" custLinFactY="-100000" custLinFactNeighborX="100000" custLinFactNeighborY="-149788">
        <dgm:presLayoutVars>
          <dgm:chPref val="3"/>
        </dgm:presLayoutVars>
      </dgm:prSet>
      <dgm:spPr/>
    </dgm:pt>
    <dgm:pt modelId="{60A0671B-0633-4A32-9B0F-A69298104CAC}" type="pres">
      <dgm:prSet presAssocID="{06844A0B-D57A-450F-82CB-C77D78F8C114}" presName="hierChild4" presStyleCnt="0"/>
      <dgm:spPr/>
    </dgm:pt>
    <dgm:pt modelId="{1A7F11AA-654E-44BF-B880-6CBC002A9E34}" type="pres">
      <dgm:prSet presAssocID="{11512B5F-9DAE-4D57-99B5-6F20DB85370C}" presName="Name17" presStyleLbl="parChTrans1D3" presStyleIdx="1" presStyleCnt="2"/>
      <dgm:spPr/>
    </dgm:pt>
    <dgm:pt modelId="{E3A04FB1-8B57-4CF4-8F1C-040DC2834069}" type="pres">
      <dgm:prSet presAssocID="{8973C958-B2F0-438B-9C3B-D98A0D439F70}" presName="hierRoot3" presStyleCnt="0"/>
      <dgm:spPr/>
    </dgm:pt>
    <dgm:pt modelId="{2AC8EE2C-585F-4FA5-A2D7-29CBD0B64B41}" type="pres">
      <dgm:prSet presAssocID="{8973C958-B2F0-438B-9C3B-D98A0D439F70}" presName="composite3" presStyleCnt="0"/>
      <dgm:spPr/>
    </dgm:pt>
    <dgm:pt modelId="{434DD396-1415-47EF-AF11-7CDB7CBB0FAB}" type="pres">
      <dgm:prSet presAssocID="{8973C958-B2F0-438B-9C3B-D98A0D439F70}" presName="background3" presStyleLbl="node3" presStyleIdx="1" presStyleCnt="2"/>
      <dgm:spPr>
        <a:solidFill>
          <a:schemeClr val="accent1"/>
        </a:solidFill>
      </dgm:spPr>
    </dgm:pt>
    <dgm:pt modelId="{C3B9C033-79C9-4F8A-BBE9-84DC0FDC20AB}" type="pres">
      <dgm:prSet presAssocID="{8973C958-B2F0-438B-9C3B-D98A0D439F70}" presName="text3" presStyleLbl="fgAcc3" presStyleIdx="1" presStyleCnt="2" custLinFactY="-12601" custLinFactNeighborX="37815" custLinFactNeighborY="-100000">
        <dgm:presLayoutVars>
          <dgm:chPref val="3"/>
        </dgm:presLayoutVars>
      </dgm:prSet>
      <dgm:spPr/>
    </dgm:pt>
    <dgm:pt modelId="{659FF332-3D93-4CA9-AD7B-27283FF3CDA3}" type="pres">
      <dgm:prSet presAssocID="{8973C958-B2F0-438B-9C3B-D98A0D439F70}" presName="hierChild4" presStyleCnt="0"/>
      <dgm:spPr/>
    </dgm:pt>
  </dgm:ptLst>
  <dgm:cxnLst>
    <dgm:cxn modelId="{3C92820B-2C39-4B0C-B968-A1F48CA65078}" type="presOf" srcId="{11512B5F-9DAE-4D57-99B5-6F20DB85370C}" destId="{1A7F11AA-654E-44BF-B880-6CBC002A9E34}" srcOrd="0" destOrd="0" presId="urn:microsoft.com/office/officeart/2005/8/layout/hierarchy1"/>
    <dgm:cxn modelId="{A6C8FB20-EF7F-4B98-8499-FFBBC4FBB431}" type="presOf" srcId="{8973C958-B2F0-438B-9C3B-D98A0D439F70}" destId="{C3B9C033-79C9-4F8A-BBE9-84DC0FDC20AB}" srcOrd="0" destOrd="0" presId="urn:microsoft.com/office/officeart/2005/8/layout/hierarchy1"/>
    <dgm:cxn modelId="{5A910F28-ADDD-4AE2-8CB1-309B32181164}" type="presOf" srcId="{CBE757AC-DC5A-41B5-AF0F-1A06D74144BC}" destId="{A09C2E3D-91D3-4D76-84AB-98FA2BBA74F9}" srcOrd="0" destOrd="0" presId="urn:microsoft.com/office/officeart/2005/8/layout/hierarchy1"/>
    <dgm:cxn modelId="{B0A50A2B-F0DC-4609-9688-3620CD1AB225}" srcId="{CBE757AC-DC5A-41B5-AF0F-1A06D74144BC}" destId="{06844A0B-D57A-450F-82CB-C77D78F8C114}" srcOrd="0" destOrd="0" parTransId="{3B60ABA2-956C-463B-8646-244BB1F11567}" sibTransId="{00B1A73E-0139-4554-BBB8-2A8E3E158E1D}"/>
    <dgm:cxn modelId="{1BAC8C61-FCBF-427F-9B92-5CEC9DC3180D}" srcId="{EB5C30F1-FFE2-4A76-ABC3-DF6BF0B41B5E}" destId="{90B20871-0E15-4C22-A09D-498EA4FDA005}" srcOrd="0" destOrd="0" parTransId="{A833E7C9-1AE1-4D16-8316-0964D56A6A70}" sibTransId="{F85108CA-BB5B-42F7-ACFE-B6B0EB7E4E66}"/>
    <dgm:cxn modelId="{F553EA4F-45A9-4F07-B5FD-9ED7AC44B11D}" type="presOf" srcId="{06844A0B-D57A-450F-82CB-C77D78F8C114}" destId="{9A5AC605-7EBA-41F3-A813-7F46C9CB5BC3}" srcOrd="0" destOrd="0" presId="urn:microsoft.com/office/officeart/2005/8/layout/hierarchy1"/>
    <dgm:cxn modelId="{913C907B-0476-4B25-A933-356162824F93}" srcId="{CBE757AC-DC5A-41B5-AF0F-1A06D74144BC}" destId="{8973C958-B2F0-438B-9C3B-D98A0D439F70}" srcOrd="1" destOrd="0" parTransId="{11512B5F-9DAE-4D57-99B5-6F20DB85370C}" sibTransId="{817427BC-C9F1-43E4-A723-C9F4AB1E5E03}"/>
    <dgm:cxn modelId="{D4CFC07E-465F-4BDD-9758-34320E92BAA0}" type="presOf" srcId="{3B60ABA2-956C-463B-8646-244BB1F11567}" destId="{01B0939D-5886-4195-A83D-840C0788B306}" srcOrd="0" destOrd="0" presId="urn:microsoft.com/office/officeart/2005/8/layout/hierarchy1"/>
    <dgm:cxn modelId="{CD301B82-38CE-4B8A-938D-D0B7D5FF486B}" type="presOf" srcId="{7EA8EA1D-A303-46CA-874B-AE40C2BD53F4}" destId="{2CDEAE86-D834-4029-BED3-00AEDF7A75C1}" srcOrd="0" destOrd="0" presId="urn:microsoft.com/office/officeart/2005/8/layout/hierarchy1"/>
    <dgm:cxn modelId="{1E3C6EA4-5E85-4AD5-8418-62C269DB02BA}" type="presOf" srcId="{90B20871-0E15-4C22-A09D-498EA4FDA005}" destId="{4F513903-7B10-4C46-A753-2A41F4C16F6D}" srcOrd="0" destOrd="0" presId="urn:microsoft.com/office/officeart/2005/8/layout/hierarchy1"/>
    <dgm:cxn modelId="{708FF1DB-BA6A-4FBE-8219-894396C7FC98}" type="presOf" srcId="{EB5C30F1-FFE2-4A76-ABC3-DF6BF0B41B5E}" destId="{62ABF5A8-39F4-4B91-936B-3D75971862D0}" srcOrd="0" destOrd="0" presId="urn:microsoft.com/office/officeart/2005/8/layout/hierarchy1"/>
    <dgm:cxn modelId="{282383FD-DD1D-4EB2-B28B-2D0CF51847BC}" srcId="{90B20871-0E15-4C22-A09D-498EA4FDA005}" destId="{CBE757AC-DC5A-41B5-AF0F-1A06D74144BC}" srcOrd="0" destOrd="0" parTransId="{7EA8EA1D-A303-46CA-874B-AE40C2BD53F4}" sibTransId="{398C03DE-CAE7-4238-8F0A-78F428437260}"/>
    <dgm:cxn modelId="{F8BD8521-F871-4E26-8B64-14D02E818EA9}" type="presParOf" srcId="{62ABF5A8-39F4-4B91-936B-3D75971862D0}" destId="{E30C25ED-2D9D-4EC2-828F-505B6462E9E9}" srcOrd="0" destOrd="0" presId="urn:microsoft.com/office/officeart/2005/8/layout/hierarchy1"/>
    <dgm:cxn modelId="{4158FCBB-3E56-4E7B-B904-A157DF63C11E}" type="presParOf" srcId="{E30C25ED-2D9D-4EC2-828F-505B6462E9E9}" destId="{6DAE70BD-3956-4814-A32A-0F010CFA66EB}" srcOrd="0" destOrd="0" presId="urn:microsoft.com/office/officeart/2005/8/layout/hierarchy1"/>
    <dgm:cxn modelId="{CDC1E27F-12BA-43F4-8635-35E80FC24823}" type="presParOf" srcId="{6DAE70BD-3956-4814-A32A-0F010CFA66EB}" destId="{F53D8120-FE9E-4C4F-AC5D-72BEAA33F6D7}" srcOrd="0" destOrd="0" presId="urn:microsoft.com/office/officeart/2005/8/layout/hierarchy1"/>
    <dgm:cxn modelId="{E492CDB8-CCA8-4B95-AE5C-E8F380C6593E}" type="presParOf" srcId="{6DAE70BD-3956-4814-A32A-0F010CFA66EB}" destId="{4F513903-7B10-4C46-A753-2A41F4C16F6D}" srcOrd="1" destOrd="0" presId="urn:microsoft.com/office/officeart/2005/8/layout/hierarchy1"/>
    <dgm:cxn modelId="{4DD6034A-6785-4C3B-A8C5-266F95F2B3C2}" type="presParOf" srcId="{E30C25ED-2D9D-4EC2-828F-505B6462E9E9}" destId="{84EF1940-758C-4FCC-9E28-C96FFB92C826}" srcOrd="1" destOrd="0" presId="urn:microsoft.com/office/officeart/2005/8/layout/hierarchy1"/>
    <dgm:cxn modelId="{A2183476-2E07-4953-906B-703C2BF3EFB3}" type="presParOf" srcId="{84EF1940-758C-4FCC-9E28-C96FFB92C826}" destId="{2CDEAE86-D834-4029-BED3-00AEDF7A75C1}" srcOrd="0" destOrd="0" presId="urn:microsoft.com/office/officeart/2005/8/layout/hierarchy1"/>
    <dgm:cxn modelId="{09C750D6-36E6-4446-92E2-DC8C1EA4F3D2}" type="presParOf" srcId="{84EF1940-758C-4FCC-9E28-C96FFB92C826}" destId="{09861F21-8679-4349-93EB-AC88A6B1F070}" srcOrd="1" destOrd="0" presId="urn:microsoft.com/office/officeart/2005/8/layout/hierarchy1"/>
    <dgm:cxn modelId="{928E9D08-D334-4C2D-A2B2-C18E2BA6FEE3}" type="presParOf" srcId="{09861F21-8679-4349-93EB-AC88A6B1F070}" destId="{6AC51A05-0CA9-43A1-8A47-3F7AAEAB2E3E}" srcOrd="0" destOrd="0" presId="urn:microsoft.com/office/officeart/2005/8/layout/hierarchy1"/>
    <dgm:cxn modelId="{F75371A1-5F10-4EF8-B5EE-63EF33CB71B9}" type="presParOf" srcId="{6AC51A05-0CA9-43A1-8A47-3F7AAEAB2E3E}" destId="{AFEBEBB1-00FA-45DA-B23E-E7FC9A7DC88E}" srcOrd="0" destOrd="0" presId="urn:microsoft.com/office/officeart/2005/8/layout/hierarchy1"/>
    <dgm:cxn modelId="{1FD9F1FB-C2A5-4E02-B96C-E51067EE21A8}" type="presParOf" srcId="{6AC51A05-0CA9-43A1-8A47-3F7AAEAB2E3E}" destId="{A09C2E3D-91D3-4D76-84AB-98FA2BBA74F9}" srcOrd="1" destOrd="0" presId="urn:microsoft.com/office/officeart/2005/8/layout/hierarchy1"/>
    <dgm:cxn modelId="{9C3B24F3-A707-461B-ADB2-7D0E7405EF14}" type="presParOf" srcId="{09861F21-8679-4349-93EB-AC88A6B1F070}" destId="{91BE2171-8A09-46C7-8639-9E8D56D21136}" srcOrd="1" destOrd="0" presId="urn:microsoft.com/office/officeart/2005/8/layout/hierarchy1"/>
    <dgm:cxn modelId="{2EF3E981-464D-4F05-9EF1-4F9C6C2E95AE}" type="presParOf" srcId="{91BE2171-8A09-46C7-8639-9E8D56D21136}" destId="{01B0939D-5886-4195-A83D-840C0788B306}" srcOrd="0" destOrd="0" presId="urn:microsoft.com/office/officeart/2005/8/layout/hierarchy1"/>
    <dgm:cxn modelId="{E874CA3E-F500-47D9-A227-52957B3C6A95}" type="presParOf" srcId="{91BE2171-8A09-46C7-8639-9E8D56D21136}" destId="{34DB53A4-2BC6-4038-A04B-C1DFCC11603B}" srcOrd="1" destOrd="0" presId="urn:microsoft.com/office/officeart/2005/8/layout/hierarchy1"/>
    <dgm:cxn modelId="{64785C74-89C8-4F6E-9BFE-FE0F4C6CEDB7}" type="presParOf" srcId="{34DB53A4-2BC6-4038-A04B-C1DFCC11603B}" destId="{732AA068-C527-4139-915B-3E94508B2FCC}" srcOrd="0" destOrd="0" presId="urn:microsoft.com/office/officeart/2005/8/layout/hierarchy1"/>
    <dgm:cxn modelId="{1EAB2229-7DA3-4A2F-B604-554EE031EE2E}" type="presParOf" srcId="{732AA068-C527-4139-915B-3E94508B2FCC}" destId="{D5B3B17D-8B00-4F51-96FF-525109FBC566}" srcOrd="0" destOrd="0" presId="urn:microsoft.com/office/officeart/2005/8/layout/hierarchy1"/>
    <dgm:cxn modelId="{73CAB240-7D62-4D48-A27A-617269403289}" type="presParOf" srcId="{732AA068-C527-4139-915B-3E94508B2FCC}" destId="{9A5AC605-7EBA-41F3-A813-7F46C9CB5BC3}" srcOrd="1" destOrd="0" presId="urn:microsoft.com/office/officeart/2005/8/layout/hierarchy1"/>
    <dgm:cxn modelId="{EE6CAC95-EFEA-4925-8F3D-0DACEDDE53C5}" type="presParOf" srcId="{34DB53A4-2BC6-4038-A04B-C1DFCC11603B}" destId="{60A0671B-0633-4A32-9B0F-A69298104CAC}" srcOrd="1" destOrd="0" presId="urn:microsoft.com/office/officeart/2005/8/layout/hierarchy1"/>
    <dgm:cxn modelId="{C06F16FE-4EB8-42D2-B053-9543EC82D2D1}" type="presParOf" srcId="{91BE2171-8A09-46C7-8639-9E8D56D21136}" destId="{1A7F11AA-654E-44BF-B880-6CBC002A9E34}" srcOrd="2" destOrd="0" presId="urn:microsoft.com/office/officeart/2005/8/layout/hierarchy1"/>
    <dgm:cxn modelId="{6C8AAB0D-A63C-4AAF-9F11-7A78B3164175}" type="presParOf" srcId="{91BE2171-8A09-46C7-8639-9E8D56D21136}" destId="{E3A04FB1-8B57-4CF4-8F1C-040DC2834069}" srcOrd="3" destOrd="0" presId="urn:microsoft.com/office/officeart/2005/8/layout/hierarchy1"/>
    <dgm:cxn modelId="{CE33ED6F-3852-4141-9B3D-8C3EB4B6151B}" type="presParOf" srcId="{E3A04FB1-8B57-4CF4-8F1C-040DC2834069}" destId="{2AC8EE2C-585F-4FA5-A2D7-29CBD0B64B41}" srcOrd="0" destOrd="0" presId="urn:microsoft.com/office/officeart/2005/8/layout/hierarchy1"/>
    <dgm:cxn modelId="{81A448BA-5FB2-4810-BD17-3D7A56AEE86C}" type="presParOf" srcId="{2AC8EE2C-585F-4FA5-A2D7-29CBD0B64B41}" destId="{434DD396-1415-47EF-AF11-7CDB7CBB0FAB}" srcOrd="0" destOrd="0" presId="urn:microsoft.com/office/officeart/2005/8/layout/hierarchy1"/>
    <dgm:cxn modelId="{7AD565A4-5168-419A-943B-E2D75284EC14}" type="presParOf" srcId="{2AC8EE2C-585F-4FA5-A2D7-29CBD0B64B41}" destId="{C3B9C033-79C9-4F8A-BBE9-84DC0FDC20AB}" srcOrd="1" destOrd="0" presId="urn:microsoft.com/office/officeart/2005/8/layout/hierarchy1"/>
    <dgm:cxn modelId="{DC58FA38-BC7C-47D8-95F5-6D37781270FA}" type="presParOf" srcId="{E3A04FB1-8B57-4CF4-8F1C-040DC2834069}" destId="{659FF332-3D93-4CA9-AD7B-27283FF3CDA3}"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EB5C30F1-FFE2-4A76-ABC3-DF6BF0B41B5E}"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GB"/>
        </a:p>
      </dgm:t>
    </dgm:pt>
    <dgm:pt modelId="{90B20871-0E15-4C22-A09D-498EA4FDA005}">
      <dgm:prSet phldrT="[Text]"/>
      <dgm:spPr/>
      <dgm:t>
        <a:bodyPr/>
        <a:lstStyle/>
        <a:p>
          <a:r>
            <a:rPr lang="de-DE" dirty="0"/>
            <a:t>Bệnh Nhân</a:t>
          </a:r>
          <a:endParaRPr lang="en-GB" dirty="0"/>
        </a:p>
      </dgm:t>
    </dgm:pt>
    <dgm:pt modelId="{A833E7C9-1AE1-4D16-8316-0964D56A6A70}" type="parTrans" cxnId="{1BAC8C61-FCBF-427F-9B92-5CEC9DC3180D}">
      <dgm:prSet/>
      <dgm:spPr/>
      <dgm:t>
        <a:bodyPr/>
        <a:lstStyle/>
        <a:p>
          <a:endParaRPr lang="en-GB"/>
        </a:p>
      </dgm:t>
    </dgm:pt>
    <dgm:pt modelId="{F85108CA-BB5B-42F7-ACFE-B6B0EB7E4E66}" type="sibTrans" cxnId="{1BAC8C61-FCBF-427F-9B92-5CEC9DC3180D}">
      <dgm:prSet/>
      <dgm:spPr/>
      <dgm:t>
        <a:bodyPr/>
        <a:lstStyle/>
        <a:p>
          <a:endParaRPr lang="en-GB"/>
        </a:p>
      </dgm:t>
    </dgm:pt>
    <dgm:pt modelId="{CBE757AC-DC5A-41B5-AF0F-1A06D74144BC}">
      <dgm:prSet phldrT="[Text]"/>
      <dgm:spPr>
        <a:ln>
          <a:solidFill>
            <a:schemeClr val="accent1"/>
          </a:solidFill>
        </a:ln>
      </dgm:spPr>
      <dgm:t>
        <a:bodyPr/>
        <a:lstStyle/>
        <a:p>
          <a:r>
            <a:rPr lang="de-DE" dirty="0"/>
            <a:t>Khởi trị liều 40mg*</a:t>
          </a:r>
          <a:endParaRPr lang="en-GB" dirty="0"/>
        </a:p>
      </dgm:t>
    </dgm:pt>
    <dgm:pt modelId="{7EA8EA1D-A303-46CA-874B-AE40C2BD53F4}" type="parTrans" cxnId="{282383FD-DD1D-4EB2-B28B-2D0CF51847BC}">
      <dgm:prSet/>
      <dgm:spPr/>
      <dgm:t>
        <a:bodyPr/>
        <a:lstStyle/>
        <a:p>
          <a:endParaRPr lang="en-GB"/>
        </a:p>
      </dgm:t>
    </dgm:pt>
    <dgm:pt modelId="{398C03DE-CAE7-4238-8F0A-78F428437260}" type="sibTrans" cxnId="{282383FD-DD1D-4EB2-B28B-2D0CF51847BC}">
      <dgm:prSet/>
      <dgm:spPr/>
      <dgm:t>
        <a:bodyPr/>
        <a:lstStyle/>
        <a:p>
          <a:endParaRPr lang="en-GB"/>
        </a:p>
      </dgm:t>
    </dgm:pt>
    <dgm:pt modelId="{06844A0B-D57A-450F-82CB-C77D78F8C114}">
      <dgm:prSet phldrT="[Text]"/>
      <dgm:spPr>
        <a:ln>
          <a:solidFill>
            <a:schemeClr val="accent1"/>
          </a:solidFill>
        </a:ln>
      </dgm:spPr>
      <dgm:t>
        <a:bodyPr/>
        <a:lstStyle/>
        <a:p>
          <a:r>
            <a:rPr lang="en-GB" dirty="0" err="1"/>
            <a:t>Điều</a:t>
          </a:r>
          <a:r>
            <a:rPr lang="en-GB" dirty="0"/>
            <a:t> </a:t>
          </a:r>
          <a:r>
            <a:rPr lang="en-GB" dirty="0" err="1"/>
            <a:t>chỉnh</a:t>
          </a:r>
          <a:r>
            <a:rPr lang="en-GB" dirty="0"/>
            <a:t> </a:t>
          </a:r>
          <a:r>
            <a:rPr lang="en-GB" dirty="0" err="1"/>
            <a:t>liều</a:t>
          </a:r>
          <a:r>
            <a:rPr lang="en-GB" dirty="0"/>
            <a:t> </a:t>
          </a:r>
          <a:r>
            <a:rPr lang="en-GB" dirty="0" err="1"/>
            <a:t>trong</a:t>
          </a:r>
          <a:r>
            <a:rPr lang="en-GB" dirty="0"/>
            <a:t> 6 </a:t>
          </a:r>
          <a:r>
            <a:rPr lang="en-GB" dirty="0" err="1"/>
            <a:t>tháng</a:t>
          </a:r>
          <a:r>
            <a:rPr lang="en-GB" dirty="0"/>
            <a:t> </a:t>
          </a:r>
          <a:r>
            <a:rPr lang="en-GB" dirty="0" err="1"/>
            <a:t>đầu</a:t>
          </a:r>
          <a:endParaRPr lang="en-GB" dirty="0"/>
        </a:p>
      </dgm:t>
    </dgm:pt>
    <dgm:pt modelId="{3B60ABA2-956C-463B-8646-244BB1F11567}" type="parTrans" cxnId="{B0A50A2B-F0DC-4609-9688-3620CD1AB225}">
      <dgm:prSet/>
      <dgm:spPr>
        <a:ln>
          <a:solidFill>
            <a:schemeClr val="accent1"/>
          </a:solidFill>
        </a:ln>
      </dgm:spPr>
      <dgm:t>
        <a:bodyPr/>
        <a:lstStyle/>
        <a:p>
          <a:endParaRPr lang="en-GB"/>
        </a:p>
      </dgm:t>
    </dgm:pt>
    <dgm:pt modelId="{00B1A73E-0139-4554-BBB8-2A8E3E158E1D}" type="sibTrans" cxnId="{B0A50A2B-F0DC-4609-9688-3620CD1AB225}">
      <dgm:prSet/>
      <dgm:spPr/>
      <dgm:t>
        <a:bodyPr/>
        <a:lstStyle/>
        <a:p>
          <a:endParaRPr lang="en-GB"/>
        </a:p>
      </dgm:t>
    </dgm:pt>
    <dgm:pt modelId="{8973C958-B2F0-438B-9C3B-D98A0D439F70}">
      <dgm:prSet phldrT="[Text]"/>
      <dgm:spPr>
        <a:ln>
          <a:solidFill>
            <a:schemeClr val="accent1"/>
          </a:solidFill>
        </a:ln>
      </dgm:spPr>
      <dgm:t>
        <a:bodyPr/>
        <a:lstStyle/>
        <a:p>
          <a:r>
            <a:rPr lang="en-GB" dirty="0" err="1"/>
            <a:t>Duy</a:t>
          </a:r>
          <a:r>
            <a:rPr lang="en-GB" dirty="0"/>
            <a:t> </a:t>
          </a:r>
          <a:r>
            <a:rPr lang="en-GB" dirty="0" err="1"/>
            <a:t>trì</a:t>
          </a:r>
          <a:r>
            <a:rPr lang="en-GB" dirty="0"/>
            <a:t> </a:t>
          </a:r>
          <a:r>
            <a:rPr lang="en-GB" dirty="0" err="1"/>
            <a:t>liều</a:t>
          </a:r>
          <a:r>
            <a:rPr lang="en-GB" dirty="0"/>
            <a:t> 40mg </a:t>
          </a:r>
          <a:r>
            <a:rPr lang="en-GB" dirty="0" err="1"/>
            <a:t>trong</a:t>
          </a:r>
          <a:r>
            <a:rPr lang="en-GB" dirty="0"/>
            <a:t> 6 </a:t>
          </a:r>
          <a:r>
            <a:rPr lang="en-GB" dirty="0" err="1"/>
            <a:t>tháng</a:t>
          </a:r>
          <a:r>
            <a:rPr lang="en-GB" dirty="0"/>
            <a:t> </a:t>
          </a:r>
          <a:r>
            <a:rPr lang="en-GB" dirty="0" err="1"/>
            <a:t>đầu</a:t>
          </a:r>
          <a:endParaRPr lang="en-GB" dirty="0"/>
        </a:p>
      </dgm:t>
    </dgm:pt>
    <dgm:pt modelId="{11512B5F-9DAE-4D57-99B5-6F20DB85370C}" type="parTrans" cxnId="{913C907B-0476-4B25-A933-356162824F93}">
      <dgm:prSet/>
      <dgm:spPr>
        <a:ln>
          <a:solidFill>
            <a:schemeClr val="accent1"/>
          </a:solidFill>
        </a:ln>
      </dgm:spPr>
      <dgm:t>
        <a:bodyPr/>
        <a:lstStyle/>
        <a:p>
          <a:endParaRPr lang="en-GB"/>
        </a:p>
      </dgm:t>
    </dgm:pt>
    <dgm:pt modelId="{817427BC-C9F1-43E4-A723-C9F4AB1E5E03}" type="sibTrans" cxnId="{913C907B-0476-4B25-A933-356162824F93}">
      <dgm:prSet/>
      <dgm:spPr/>
      <dgm:t>
        <a:bodyPr/>
        <a:lstStyle/>
        <a:p>
          <a:endParaRPr lang="en-GB"/>
        </a:p>
      </dgm:t>
    </dgm:pt>
    <dgm:pt modelId="{62ABF5A8-39F4-4B91-936B-3D75971862D0}" type="pres">
      <dgm:prSet presAssocID="{EB5C30F1-FFE2-4A76-ABC3-DF6BF0B41B5E}" presName="hierChild1" presStyleCnt="0">
        <dgm:presLayoutVars>
          <dgm:chPref val="1"/>
          <dgm:dir/>
          <dgm:animOne val="branch"/>
          <dgm:animLvl val="lvl"/>
          <dgm:resizeHandles/>
        </dgm:presLayoutVars>
      </dgm:prSet>
      <dgm:spPr/>
    </dgm:pt>
    <dgm:pt modelId="{E30C25ED-2D9D-4EC2-828F-505B6462E9E9}" type="pres">
      <dgm:prSet presAssocID="{90B20871-0E15-4C22-A09D-498EA4FDA005}" presName="hierRoot1" presStyleCnt="0"/>
      <dgm:spPr/>
    </dgm:pt>
    <dgm:pt modelId="{6DAE70BD-3956-4814-A32A-0F010CFA66EB}" type="pres">
      <dgm:prSet presAssocID="{90B20871-0E15-4C22-A09D-498EA4FDA005}" presName="composite" presStyleCnt="0"/>
      <dgm:spPr/>
    </dgm:pt>
    <dgm:pt modelId="{F53D8120-FE9E-4C4F-AC5D-72BEAA33F6D7}" type="pres">
      <dgm:prSet presAssocID="{90B20871-0E15-4C22-A09D-498EA4FDA005}" presName="background" presStyleLbl="node0" presStyleIdx="0" presStyleCnt="1"/>
      <dgm:spPr/>
    </dgm:pt>
    <dgm:pt modelId="{4F513903-7B10-4C46-A753-2A41F4C16F6D}" type="pres">
      <dgm:prSet presAssocID="{90B20871-0E15-4C22-A09D-498EA4FDA005}" presName="text" presStyleLbl="fgAcc0" presStyleIdx="0" presStyleCnt="1" custLinFactX="-100000" custLinFactY="12586" custLinFactNeighborX="-145694" custLinFactNeighborY="100000">
        <dgm:presLayoutVars>
          <dgm:chPref val="3"/>
        </dgm:presLayoutVars>
      </dgm:prSet>
      <dgm:spPr/>
    </dgm:pt>
    <dgm:pt modelId="{84EF1940-758C-4FCC-9E28-C96FFB92C826}" type="pres">
      <dgm:prSet presAssocID="{90B20871-0E15-4C22-A09D-498EA4FDA005}" presName="hierChild2" presStyleCnt="0"/>
      <dgm:spPr/>
    </dgm:pt>
    <dgm:pt modelId="{2CDEAE86-D834-4029-BED3-00AEDF7A75C1}" type="pres">
      <dgm:prSet presAssocID="{7EA8EA1D-A303-46CA-874B-AE40C2BD53F4}" presName="Name10" presStyleLbl="parChTrans1D2" presStyleIdx="0" presStyleCnt="1"/>
      <dgm:spPr/>
    </dgm:pt>
    <dgm:pt modelId="{09861F21-8679-4349-93EB-AC88A6B1F070}" type="pres">
      <dgm:prSet presAssocID="{CBE757AC-DC5A-41B5-AF0F-1A06D74144BC}" presName="hierRoot2" presStyleCnt="0"/>
      <dgm:spPr/>
    </dgm:pt>
    <dgm:pt modelId="{6AC51A05-0CA9-43A1-8A47-3F7AAEAB2E3E}" type="pres">
      <dgm:prSet presAssocID="{CBE757AC-DC5A-41B5-AF0F-1A06D74144BC}" presName="composite2" presStyleCnt="0"/>
      <dgm:spPr/>
    </dgm:pt>
    <dgm:pt modelId="{AFEBEBB1-00FA-45DA-B23E-E7FC9A7DC88E}" type="pres">
      <dgm:prSet presAssocID="{CBE757AC-DC5A-41B5-AF0F-1A06D74144BC}" presName="background2" presStyleLbl="node2" presStyleIdx="0" presStyleCnt="1"/>
      <dgm:spPr>
        <a:solidFill>
          <a:schemeClr val="accent1"/>
        </a:solidFill>
      </dgm:spPr>
    </dgm:pt>
    <dgm:pt modelId="{A09C2E3D-91D3-4D76-84AB-98FA2BBA74F9}" type="pres">
      <dgm:prSet presAssocID="{CBE757AC-DC5A-41B5-AF0F-1A06D74144BC}" presName="text2" presStyleLbl="fgAcc2" presStyleIdx="0" presStyleCnt="1" custLinFactNeighborX="-60484" custLinFactNeighborY="-31950">
        <dgm:presLayoutVars>
          <dgm:chPref val="3"/>
        </dgm:presLayoutVars>
      </dgm:prSet>
      <dgm:spPr/>
    </dgm:pt>
    <dgm:pt modelId="{91BE2171-8A09-46C7-8639-9E8D56D21136}" type="pres">
      <dgm:prSet presAssocID="{CBE757AC-DC5A-41B5-AF0F-1A06D74144BC}" presName="hierChild3" presStyleCnt="0"/>
      <dgm:spPr/>
    </dgm:pt>
    <dgm:pt modelId="{01B0939D-5886-4195-A83D-840C0788B306}" type="pres">
      <dgm:prSet presAssocID="{3B60ABA2-956C-463B-8646-244BB1F11567}" presName="Name17" presStyleLbl="parChTrans1D3" presStyleIdx="0" presStyleCnt="2"/>
      <dgm:spPr/>
    </dgm:pt>
    <dgm:pt modelId="{34DB53A4-2BC6-4038-A04B-C1DFCC11603B}" type="pres">
      <dgm:prSet presAssocID="{06844A0B-D57A-450F-82CB-C77D78F8C114}" presName="hierRoot3" presStyleCnt="0"/>
      <dgm:spPr/>
    </dgm:pt>
    <dgm:pt modelId="{732AA068-C527-4139-915B-3E94508B2FCC}" type="pres">
      <dgm:prSet presAssocID="{06844A0B-D57A-450F-82CB-C77D78F8C114}" presName="composite3" presStyleCnt="0"/>
      <dgm:spPr/>
    </dgm:pt>
    <dgm:pt modelId="{D5B3B17D-8B00-4F51-96FF-525109FBC566}" type="pres">
      <dgm:prSet presAssocID="{06844A0B-D57A-450F-82CB-C77D78F8C114}" presName="background3" presStyleLbl="node3" presStyleIdx="0" presStyleCnt="2"/>
      <dgm:spPr>
        <a:solidFill>
          <a:schemeClr val="accent1"/>
        </a:solidFill>
      </dgm:spPr>
    </dgm:pt>
    <dgm:pt modelId="{9A5AC605-7EBA-41F3-A813-7F46C9CB5BC3}" type="pres">
      <dgm:prSet presAssocID="{06844A0B-D57A-450F-82CB-C77D78F8C114}" presName="text3" presStyleLbl="fgAcc3" presStyleIdx="0" presStyleCnt="2" custLinFactX="57799" custLinFactY="-100000" custLinFactNeighborX="100000" custLinFactNeighborY="-149788">
        <dgm:presLayoutVars>
          <dgm:chPref val="3"/>
        </dgm:presLayoutVars>
      </dgm:prSet>
      <dgm:spPr/>
    </dgm:pt>
    <dgm:pt modelId="{60A0671B-0633-4A32-9B0F-A69298104CAC}" type="pres">
      <dgm:prSet presAssocID="{06844A0B-D57A-450F-82CB-C77D78F8C114}" presName="hierChild4" presStyleCnt="0"/>
      <dgm:spPr/>
    </dgm:pt>
    <dgm:pt modelId="{1A7F11AA-654E-44BF-B880-6CBC002A9E34}" type="pres">
      <dgm:prSet presAssocID="{11512B5F-9DAE-4D57-99B5-6F20DB85370C}" presName="Name17" presStyleLbl="parChTrans1D3" presStyleIdx="1" presStyleCnt="2"/>
      <dgm:spPr/>
    </dgm:pt>
    <dgm:pt modelId="{E3A04FB1-8B57-4CF4-8F1C-040DC2834069}" type="pres">
      <dgm:prSet presAssocID="{8973C958-B2F0-438B-9C3B-D98A0D439F70}" presName="hierRoot3" presStyleCnt="0"/>
      <dgm:spPr/>
    </dgm:pt>
    <dgm:pt modelId="{2AC8EE2C-585F-4FA5-A2D7-29CBD0B64B41}" type="pres">
      <dgm:prSet presAssocID="{8973C958-B2F0-438B-9C3B-D98A0D439F70}" presName="composite3" presStyleCnt="0"/>
      <dgm:spPr/>
    </dgm:pt>
    <dgm:pt modelId="{434DD396-1415-47EF-AF11-7CDB7CBB0FAB}" type="pres">
      <dgm:prSet presAssocID="{8973C958-B2F0-438B-9C3B-D98A0D439F70}" presName="background3" presStyleLbl="node3" presStyleIdx="1" presStyleCnt="2"/>
      <dgm:spPr>
        <a:solidFill>
          <a:schemeClr val="accent1"/>
        </a:solidFill>
      </dgm:spPr>
    </dgm:pt>
    <dgm:pt modelId="{C3B9C033-79C9-4F8A-BBE9-84DC0FDC20AB}" type="pres">
      <dgm:prSet presAssocID="{8973C958-B2F0-438B-9C3B-D98A0D439F70}" presName="text3" presStyleLbl="fgAcc3" presStyleIdx="1" presStyleCnt="2" custLinFactY="-12601" custLinFactNeighborX="37815" custLinFactNeighborY="-100000">
        <dgm:presLayoutVars>
          <dgm:chPref val="3"/>
        </dgm:presLayoutVars>
      </dgm:prSet>
      <dgm:spPr/>
    </dgm:pt>
    <dgm:pt modelId="{659FF332-3D93-4CA9-AD7B-27283FF3CDA3}" type="pres">
      <dgm:prSet presAssocID="{8973C958-B2F0-438B-9C3B-D98A0D439F70}" presName="hierChild4" presStyleCnt="0"/>
      <dgm:spPr/>
    </dgm:pt>
  </dgm:ptLst>
  <dgm:cxnLst>
    <dgm:cxn modelId="{3C92820B-2C39-4B0C-B968-A1F48CA65078}" type="presOf" srcId="{11512B5F-9DAE-4D57-99B5-6F20DB85370C}" destId="{1A7F11AA-654E-44BF-B880-6CBC002A9E34}" srcOrd="0" destOrd="0" presId="urn:microsoft.com/office/officeart/2005/8/layout/hierarchy1"/>
    <dgm:cxn modelId="{A6C8FB20-EF7F-4B98-8499-FFBBC4FBB431}" type="presOf" srcId="{8973C958-B2F0-438B-9C3B-D98A0D439F70}" destId="{C3B9C033-79C9-4F8A-BBE9-84DC0FDC20AB}" srcOrd="0" destOrd="0" presId="urn:microsoft.com/office/officeart/2005/8/layout/hierarchy1"/>
    <dgm:cxn modelId="{5A910F28-ADDD-4AE2-8CB1-309B32181164}" type="presOf" srcId="{CBE757AC-DC5A-41B5-AF0F-1A06D74144BC}" destId="{A09C2E3D-91D3-4D76-84AB-98FA2BBA74F9}" srcOrd="0" destOrd="0" presId="urn:microsoft.com/office/officeart/2005/8/layout/hierarchy1"/>
    <dgm:cxn modelId="{B0A50A2B-F0DC-4609-9688-3620CD1AB225}" srcId="{CBE757AC-DC5A-41B5-AF0F-1A06D74144BC}" destId="{06844A0B-D57A-450F-82CB-C77D78F8C114}" srcOrd="0" destOrd="0" parTransId="{3B60ABA2-956C-463B-8646-244BB1F11567}" sibTransId="{00B1A73E-0139-4554-BBB8-2A8E3E158E1D}"/>
    <dgm:cxn modelId="{1BAC8C61-FCBF-427F-9B92-5CEC9DC3180D}" srcId="{EB5C30F1-FFE2-4A76-ABC3-DF6BF0B41B5E}" destId="{90B20871-0E15-4C22-A09D-498EA4FDA005}" srcOrd="0" destOrd="0" parTransId="{A833E7C9-1AE1-4D16-8316-0964D56A6A70}" sibTransId="{F85108CA-BB5B-42F7-ACFE-B6B0EB7E4E66}"/>
    <dgm:cxn modelId="{F553EA4F-45A9-4F07-B5FD-9ED7AC44B11D}" type="presOf" srcId="{06844A0B-D57A-450F-82CB-C77D78F8C114}" destId="{9A5AC605-7EBA-41F3-A813-7F46C9CB5BC3}" srcOrd="0" destOrd="0" presId="urn:microsoft.com/office/officeart/2005/8/layout/hierarchy1"/>
    <dgm:cxn modelId="{913C907B-0476-4B25-A933-356162824F93}" srcId="{CBE757AC-DC5A-41B5-AF0F-1A06D74144BC}" destId="{8973C958-B2F0-438B-9C3B-D98A0D439F70}" srcOrd="1" destOrd="0" parTransId="{11512B5F-9DAE-4D57-99B5-6F20DB85370C}" sibTransId="{817427BC-C9F1-43E4-A723-C9F4AB1E5E03}"/>
    <dgm:cxn modelId="{D4CFC07E-465F-4BDD-9758-34320E92BAA0}" type="presOf" srcId="{3B60ABA2-956C-463B-8646-244BB1F11567}" destId="{01B0939D-5886-4195-A83D-840C0788B306}" srcOrd="0" destOrd="0" presId="urn:microsoft.com/office/officeart/2005/8/layout/hierarchy1"/>
    <dgm:cxn modelId="{CD301B82-38CE-4B8A-938D-D0B7D5FF486B}" type="presOf" srcId="{7EA8EA1D-A303-46CA-874B-AE40C2BD53F4}" destId="{2CDEAE86-D834-4029-BED3-00AEDF7A75C1}" srcOrd="0" destOrd="0" presId="urn:microsoft.com/office/officeart/2005/8/layout/hierarchy1"/>
    <dgm:cxn modelId="{1E3C6EA4-5E85-4AD5-8418-62C269DB02BA}" type="presOf" srcId="{90B20871-0E15-4C22-A09D-498EA4FDA005}" destId="{4F513903-7B10-4C46-A753-2A41F4C16F6D}" srcOrd="0" destOrd="0" presId="urn:microsoft.com/office/officeart/2005/8/layout/hierarchy1"/>
    <dgm:cxn modelId="{708FF1DB-BA6A-4FBE-8219-894396C7FC98}" type="presOf" srcId="{EB5C30F1-FFE2-4A76-ABC3-DF6BF0B41B5E}" destId="{62ABF5A8-39F4-4B91-936B-3D75971862D0}" srcOrd="0" destOrd="0" presId="urn:microsoft.com/office/officeart/2005/8/layout/hierarchy1"/>
    <dgm:cxn modelId="{282383FD-DD1D-4EB2-B28B-2D0CF51847BC}" srcId="{90B20871-0E15-4C22-A09D-498EA4FDA005}" destId="{CBE757AC-DC5A-41B5-AF0F-1A06D74144BC}" srcOrd="0" destOrd="0" parTransId="{7EA8EA1D-A303-46CA-874B-AE40C2BD53F4}" sibTransId="{398C03DE-CAE7-4238-8F0A-78F428437260}"/>
    <dgm:cxn modelId="{F8BD8521-F871-4E26-8B64-14D02E818EA9}" type="presParOf" srcId="{62ABF5A8-39F4-4B91-936B-3D75971862D0}" destId="{E30C25ED-2D9D-4EC2-828F-505B6462E9E9}" srcOrd="0" destOrd="0" presId="urn:microsoft.com/office/officeart/2005/8/layout/hierarchy1"/>
    <dgm:cxn modelId="{4158FCBB-3E56-4E7B-B904-A157DF63C11E}" type="presParOf" srcId="{E30C25ED-2D9D-4EC2-828F-505B6462E9E9}" destId="{6DAE70BD-3956-4814-A32A-0F010CFA66EB}" srcOrd="0" destOrd="0" presId="urn:microsoft.com/office/officeart/2005/8/layout/hierarchy1"/>
    <dgm:cxn modelId="{CDC1E27F-12BA-43F4-8635-35E80FC24823}" type="presParOf" srcId="{6DAE70BD-3956-4814-A32A-0F010CFA66EB}" destId="{F53D8120-FE9E-4C4F-AC5D-72BEAA33F6D7}" srcOrd="0" destOrd="0" presId="urn:microsoft.com/office/officeart/2005/8/layout/hierarchy1"/>
    <dgm:cxn modelId="{E492CDB8-CCA8-4B95-AE5C-E8F380C6593E}" type="presParOf" srcId="{6DAE70BD-3956-4814-A32A-0F010CFA66EB}" destId="{4F513903-7B10-4C46-A753-2A41F4C16F6D}" srcOrd="1" destOrd="0" presId="urn:microsoft.com/office/officeart/2005/8/layout/hierarchy1"/>
    <dgm:cxn modelId="{4DD6034A-6785-4C3B-A8C5-266F95F2B3C2}" type="presParOf" srcId="{E30C25ED-2D9D-4EC2-828F-505B6462E9E9}" destId="{84EF1940-758C-4FCC-9E28-C96FFB92C826}" srcOrd="1" destOrd="0" presId="urn:microsoft.com/office/officeart/2005/8/layout/hierarchy1"/>
    <dgm:cxn modelId="{A2183476-2E07-4953-906B-703C2BF3EFB3}" type="presParOf" srcId="{84EF1940-758C-4FCC-9E28-C96FFB92C826}" destId="{2CDEAE86-D834-4029-BED3-00AEDF7A75C1}" srcOrd="0" destOrd="0" presId="urn:microsoft.com/office/officeart/2005/8/layout/hierarchy1"/>
    <dgm:cxn modelId="{09C750D6-36E6-4446-92E2-DC8C1EA4F3D2}" type="presParOf" srcId="{84EF1940-758C-4FCC-9E28-C96FFB92C826}" destId="{09861F21-8679-4349-93EB-AC88A6B1F070}" srcOrd="1" destOrd="0" presId="urn:microsoft.com/office/officeart/2005/8/layout/hierarchy1"/>
    <dgm:cxn modelId="{928E9D08-D334-4C2D-A2B2-C18E2BA6FEE3}" type="presParOf" srcId="{09861F21-8679-4349-93EB-AC88A6B1F070}" destId="{6AC51A05-0CA9-43A1-8A47-3F7AAEAB2E3E}" srcOrd="0" destOrd="0" presId="urn:microsoft.com/office/officeart/2005/8/layout/hierarchy1"/>
    <dgm:cxn modelId="{F75371A1-5F10-4EF8-B5EE-63EF33CB71B9}" type="presParOf" srcId="{6AC51A05-0CA9-43A1-8A47-3F7AAEAB2E3E}" destId="{AFEBEBB1-00FA-45DA-B23E-E7FC9A7DC88E}" srcOrd="0" destOrd="0" presId="urn:microsoft.com/office/officeart/2005/8/layout/hierarchy1"/>
    <dgm:cxn modelId="{1FD9F1FB-C2A5-4E02-B96C-E51067EE21A8}" type="presParOf" srcId="{6AC51A05-0CA9-43A1-8A47-3F7AAEAB2E3E}" destId="{A09C2E3D-91D3-4D76-84AB-98FA2BBA74F9}" srcOrd="1" destOrd="0" presId="urn:microsoft.com/office/officeart/2005/8/layout/hierarchy1"/>
    <dgm:cxn modelId="{9C3B24F3-A707-461B-ADB2-7D0E7405EF14}" type="presParOf" srcId="{09861F21-8679-4349-93EB-AC88A6B1F070}" destId="{91BE2171-8A09-46C7-8639-9E8D56D21136}" srcOrd="1" destOrd="0" presId="urn:microsoft.com/office/officeart/2005/8/layout/hierarchy1"/>
    <dgm:cxn modelId="{2EF3E981-464D-4F05-9EF1-4F9C6C2E95AE}" type="presParOf" srcId="{91BE2171-8A09-46C7-8639-9E8D56D21136}" destId="{01B0939D-5886-4195-A83D-840C0788B306}" srcOrd="0" destOrd="0" presId="urn:microsoft.com/office/officeart/2005/8/layout/hierarchy1"/>
    <dgm:cxn modelId="{E874CA3E-F500-47D9-A227-52957B3C6A95}" type="presParOf" srcId="{91BE2171-8A09-46C7-8639-9E8D56D21136}" destId="{34DB53A4-2BC6-4038-A04B-C1DFCC11603B}" srcOrd="1" destOrd="0" presId="urn:microsoft.com/office/officeart/2005/8/layout/hierarchy1"/>
    <dgm:cxn modelId="{64785C74-89C8-4F6E-9BFE-FE0F4C6CEDB7}" type="presParOf" srcId="{34DB53A4-2BC6-4038-A04B-C1DFCC11603B}" destId="{732AA068-C527-4139-915B-3E94508B2FCC}" srcOrd="0" destOrd="0" presId="urn:microsoft.com/office/officeart/2005/8/layout/hierarchy1"/>
    <dgm:cxn modelId="{1EAB2229-7DA3-4A2F-B604-554EE031EE2E}" type="presParOf" srcId="{732AA068-C527-4139-915B-3E94508B2FCC}" destId="{D5B3B17D-8B00-4F51-96FF-525109FBC566}" srcOrd="0" destOrd="0" presId="urn:microsoft.com/office/officeart/2005/8/layout/hierarchy1"/>
    <dgm:cxn modelId="{73CAB240-7D62-4D48-A27A-617269403289}" type="presParOf" srcId="{732AA068-C527-4139-915B-3E94508B2FCC}" destId="{9A5AC605-7EBA-41F3-A813-7F46C9CB5BC3}" srcOrd="1" destOrd="0" presId="urn:microsoft.com/office/officeart/2005/8/layout/hierarchy1"/>
    <dgm:cxn modelId="{EE6CAC95-EFEA-4925-8F3D-0DACEDDE53C5}" type="presParOf" srcId="{34DB53A4-2BC6-4038-A04B-C1DFCC11603B}" destId="{60A0671B-0633-4A32-9B0F-A69298104CAC}" srcOrd="1" destOrd="0" presId="urn:microsoft.com/office/officeart/2005/8/layout/hierarchy1"/>
    <dgm:cxn modelId="{C06F16FE-4EB8-42D2-B053-9543EC82D2D1}" type="presParOf" srcId="{91BE2171-8A09-46C7-8639-9E8D56D21136}" destId="{1A7F11AA-654E-44BF-B880-6CBC002A9E34}" srcOrd="2" destOrd="0" presId="urn:microsoft.com/office/officeart/2005/8/layout/hierarchy1"/>
    <dgm:cxn modelId="{6C8AAB0D-A63C-4AAF-9F11-7A78B3164175}" type="presParOf" srcId="{91BE2171-8A09-46C7-8639-9E8D56D21136}" destId="{E3A04FB1-8B57-4CF4-8F1C-040DC2834069}" srcOrd="3" destOrd="0" presId="urn:microsoft.com/office/officeart/2005/8/layout/hierarchy1"/>
    <dgm:cxn modelId="{CE33ED6F-3852-4141-9B3D-8C3EB4B6151B}" type="presParOf" srcId="{E3A04FB1-8B57-4CF4-8F1C-040DC2834069}" destId="{2AC8EE2C-585F-4FA5-A2D7-29CBD0B64B41}" srcOrd="0" destOrd="0" presId="urn:microsoft.com/office/officeart/2005/8/layout/hierarchy1"/>
    <dgm:cxn modelId="{81A448BA-5FB2-4810-BD17-3D7A56AEE86C}" type="presParOf" srcId="{2AC8EE2C-585F-4FA5-A2D7-29CBD0B64B41}" destId="{434DD396-1415-47EF-AF11-7CDB7CBB0FAB}" srcOrd="0" destOrd="0" presId="urn:microsoft.com/office/officeart/2005/8/layout/hierarchy1"/>
    <dgm:cxn modelId="{7AD565A4-5168-419A-943B-E2D75284EC14}" type="presParOf" srcId="{2AC8EE2C-585F-4FA5-A2D7-29CBD0B64B41}" destId="{C3B9C033-79C9-4F8A-BBE9-84DC0FDC20AB}" srcOrd="1" destOrd="0" presId="urn:microsoft.com/office/officeart/2005/8/layout/hierarchy1"/>
    <dgm:cxn modelId="{DC58FA38-BC7C-47D8-95F5-6D37781270FA}" type="presParOf" srcId="{E3A04FB1-8B57-4CF4-8F1C-040DC2834069}" destId="{659FF332-3D93-4CA9-AD7B-27283FF3CDA3}"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ED563468-57E3-4474-A04E-671836347F0A}" type="doc">
      <dgm:prSet loTypeId="urn:microsoft.com/office/officeart/2005/8/layout/chevron1" loCatId="process" qsTypeId="urn:microsoft.com/office/officeart/2005/8/quickstyle/simple1" qsCatId="simple" csTypeId="urn:microsoft.com/office/officeart/2005/8/colors/accent1_2" csCatId="accent1" phldr="1"/>
      <dgm:spPr/>
    </dgm:pt>
    <dgm:pt modelId="{2A9AB7FE-5B1A-4FA7-BFA2-0C0BD0837A91}">
      <dgm:prSet phldrT="[Text]" custT="1"/>
      <dgm:spPr>
        <a:solidFill>
          <a:srgbClr val="002060"/>
        </a:solidFill>
      </dgm:spPr>
      <dgm:t>
        <a:bodyPr/>
        <a:lstStyle/>
        <a:p>
          <a:pPr>
            <a:spcAft>
              <a:spcPts val="0"/>
            </a:spcAft>
          </a:pPr>
          <a:r>
            <a:rPr lang="en-US" sz="1800" dirty="0">
              <a:latin typeface="+mj-lt"/>
              <a:ea typeface="Tahoma" panose="020B0604030504040204" pitchFamily="34" charset="0"/>
              <a:cs typeface="Tahoma" panose="020B0604030504040204" pitchFamily="34" charset="0"/>
            </a:rPr>
            <a:t>Pembrolizumab/ Atezolizumab + Platinum doublet</a:t>
          </a:r>
        </a:p>
      </dgm:t>
    </dgm:pt>
    <dgm:pt modelId="{A3D0DA0E-8896-4020-8515-9C64842C2E4C}" type="parTrans" cxnId="{A2D4DBCC-0E86-4E64-BE0B-8112E840747C}">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5A9B2931-9077-4011-9EED-4D297C30DC67}" type="sibTrans" cxnId="{A2D4DBCC-0E86-4E64-BE0B-8112E840747C}">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4730ABE5-0E6C-467A-ADD4-B6214E92B17D}" type="pres">
      <dgm:prSet presAssocID="{ED563468-57E3-4474-A04E-671836347F0A}" presName="Name0" presStyleCnt="0">
        <dgm:presLayoutVars>
          <dgm:dir/>
          <dgm:animLvl val="lvl"/>
          <dgm:resizeHandles val="exact"/>
        </dgm:presLayoutVars>
      </dgm:prSet>
      <dgm:spPr/>
    </dgm:pt>
    <dgm:pt modelId="{038753BA-5F84-4049-B872-7A4AD9625D40}" type="pres">
      <dgm:prSet presAssocID="{2A9AB7FE-5B1A-4FA7-BFA2-0C0BD0837A91}" presName="parTxOnly" presStyleLbl="node1" presStyleIdx="0" presStyleCnt="1" custScaleX="65524" custLinFactNeighborX="5392" custLinFactNeighborY="3495">
        <dgm:presLayoutVars>
          <dgm:chMax val="0"/>
          <dgm:chPref val="0"/>
          <dgm:bulletEnabled val="1"/>
        </dgm:presLayoutVars>
      </dgm:prSet>
      <dgm:spPr/>
    </dgm:pt>
  </dgm:ptLst>
  <dgm:cxnLst>
    <dgm:cxn modelId="{6F72CC83-0C3E-42C0-A17A-B30C9E89A881}" type="presOf" srcId="{ED563468-57E3-4474-A04E-671836347F0A}" destId="{4730ABE5-0E6C-467A-ADD4-B6214E92B17D}" srcOrd="0" destOrd="0" presId="urn:microsoft.com/office/officeart/2005/8/layout/chevron1"/>
    <dgm:cxn modelId="{A2D4DBCC-0E86-4E64-BE0B-8112E840747C}" srcId="{ED563468-57E3-4474-A04E-671836347F0A}" destId="{2A9AB7FE-5B1A-4FA7-BFA2-0C0BD0837A91}" srcOrd="0" destOrd="0" parTransId="{A3D0DA0E-8896-4020-8515-9C64842C2E4C}" sibTransId="{5A9B2931-9077-4011-9EED-4D297C30DC67}"/>
    <dgm:cxn modelId="{8F8205F7-E976-44D8-9C48-C6502EB021C5}" type="presOf" srcId="{2A9AB7FE-5B1A-4FA7-BFA2-0C0BD0837A91}" destId="{038753BA-5F84-4049-B872-7A4AD9625D40}" srcOrd="0" destOrd="0" presId="urn:microsoft.com/office/officeart/2005/8/layout/chevron1"/>
    <dgm:cxn modelId="{0AD58FD0-BE8F-4CCF-970E-4E644E9C7823}" type="presParOf" srcId="{4730ABE5-0E6C-467A-ADD4-B6214E92B17D}" destId="{038753BA-5F84-4049-B872-7A4AD9625D40}" srcOrd="0"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ED563468-57E3-4474-A04E-671836347F0A}" type="doc">
      <dgm:prSet loTypeId="urn:microsoft.com/office/officeart/2005/8/layout/chevron1" loCatId="process" qsTypeId="urn:microsoft.com/office/officeart/2005/8/quickstyle/simple1" qsCatId="simple" csTypeId="urn:microsoft.com/office/officeart/2005/8/colors/accent1_2" csCatId="accent1" phldr="1"/>
      <dgm:spPr/>
    </dgm:pt>
    <dgm:pt modelId="{9C5481FD-C560-4180-8D01-08881BB09C57}">
      <dgm:prSet phldrT="[Text]" custT="1"/>
      <dgm:spPr>
        <a:solidFill>
          <a:srgbClr val="002060"/>
        </a:solidFill>
      </dgm:spPr>
      <dgm:t>
        <a:bodyPr/>
        <a:lstStyle/>
        <a:p>
          <a:r>
            <a:rPr lang="en-US" sz="1800" dirty="0" err="1">
              <a:latin typeface="+mj-lt"/>
              <a:ea typeface="Tahoma" panose="020B0604030504040204" pitchFamily="34" charset="0"/>
              <a:cs typeface="Tahoma" panose="020B0604030504040204" pitchFamily="34" charset="0"/>
            </a:rPr>
            <a:t>Pembrolizumab</a:t>
          </a:r>
          <a:endParaRPr lang="en-US" sz="1800" dirty="0">
            <a:latin typeface="+mj-lt"/>
            <a:ea typeface="Tahoma" panose="020B0604030504040204" pitchFamily="34" charset="0"/>
            <a:cs typeface="Tahoma" panose="020B0604030504040204" pitchFamily="34" charset="0"/>
          </a:endParaRPr>
        </a:p>
      </dgm:t>
    </dgm:pt>
    <dgm:pt modelId="{DA4F4E88-4FB3-459D-80A7-28DE77642DFF}" type="parTrans" cxnId="{598A7EB1-64D2-4AFE-B7E4-B58145CF9D68}">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D857C374-C8AC-4103-ACA7-623BD6AAF87B}" type="sibTrans" cxnId="{598A7EB1-64D2-4AFE-B7E4-B58145CF9D68}">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439425BF-C57A-4839-AEFC-BBC9FFE354AB}">
      <dgm:prSet phldrT="[Text]" custT="1"/>
      <dgm:spPr>
        <a:solidFill>
          <a:srgbClr val="002060"/>
        </a:solidFill>
      </dgm:spPr>
      <dgm:t>
        <a:bodyPr/>
        <a:lstStyle/>
        <a:p>
          <a:pPr>
            <a:lnSpc>
              <a:spcPct val="100000"/>
            </a:lnSpc>
          </a:pPr>
          <a:r>
            <a:rPr lang="en-US" sz="1800" dirty="0">
              <a:latin typeface="+mj-lt"/>
              <a:ea typeface="Tahoma" panose="020B0604030504040204" pitchFamily="34" charset="0"/>
              <a:cs typeface="Tahoma" panose="020B0604030504040204" pitchFamily="34" charset="0"/>
            </a:rPr>
            <a:t>Platinum doublet</a:t>
          </a:r>
        </a:p>
      </dgm:t>
    </dgm:pt>
    <dgm:pt modelId="{BEF5FE67-CF76-4C6C-86E8-6FDEA1DB0AD9}" type="parTrans" cxnId="{3A7B3925-BD48-4D79-BC9E-A93764A515C6}">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A9880F51-474C-46DA-A5F1-5DE67FF70CA2}" type="sibTrans" cxnId="{3A7B3925-BD48-4D79-BC9E-A93764A515C6}">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2A9AB7FE-5B1A-4FA7-BFA2-0C0BD0837A91}">
      <dgm:prSet phldrT="[Text]" custT="1"/>
      <dgm:spPr>
        <a:solidFill>
          <a:srgbClr val="002060"/>
        </a:solidFill>
      </dgm:spPr>
      <dgm:t>
        <a:bodyPr/>
        <a:lstStyle/>
        <a:p>
          <a:pPr>
            <a:lnSpc>
              <a:spcPct val="100000"/>
            </a:lnSpc>
            <a:spcAft>
              <a:spcPts val="0"/>
            </a:spcAft>
          </a:pPr>
          <a:r>
            <a:rPr lang="en-US" sz="1800" dirty="0" err="1">
              <a:latin typeface="+mj-lt"/>
              <a:ea typeface="Tahoma" panose="020B0604030504040204" pitchFamily="34" charset="0"/>
              <a:cs typeface="Tahoma" panose="020B0604030504040204" pitchFamily="34" charset="0"/>
            </a:rPr>
            <a:t>Docetacel</a:t>
          </a:r>
          <a:r>
            <a:rPr lang="en-US" sz="1800" dirty="0">
              <a:latin typeface="+mj-lt"/>
              <a:ea typeface="Tahoma" panose="020B0604030504040204" pitchFamily="34" charset="0"/>
              <a:cs typeface="Tahoma" panose="020B0604030504040204" pitchFamily="34" charset="0"/>
            </a:rPr>
            <a:t> ± </a:t>
          </a:r>
          <a:r>
            <a:rPr lang="en-US" sz="1800" dirty="0" err="1">
              <a:latin typeface="+mj-lt"/>
              <a:ea typeface="Tahoma" panose="020B0604030504040204" pitchFamily="34" charset="0"/>
              <a:cs typeface="Tahoma" panose="020B0604030504040204" pitchFamily="34" charset="0"/>
            </a:rPr>
            <a:t>ramucirumab</a:t>
          </a:r>
          <a:r>
            <a:rPr lang="en-US" sz="1800" dirty="0">
              <a:latin typeface="+mj-lt"/>
              <a:ea typeface="Tahoma" panose="020B0604030504040204" pitchFamily="34" charset="0"/>
              <a:cs typeface="Tahoma" panose="020B0604030504040204" pitchFamily="34" charset="0"/>
            </a:rPr>
            <a:t> or</a:t>
          </a:r>
        </a:p>
        <a:p>
          <a:pPr>
            <a:lnSpc>
              <a:spcPct val="100000"/>
            </a:lnSpc>
            <a:spcAft>
              <a:spcPts val="0"/>
            </a:spcAft>
          </a:pPr>
          <a:r>
            <a:rPr lang="en-US" sz="1800" dirty="0" err="1">
              <a:latin typeface="+mj-lt"/>
              <a:ea typeface="Tahoma" panose="020B0604030504040204" pitchFamily="34" charset="0"/>
              <a:cs typeface="Tahoma" panose="020B0604030504040204" pitchFamily="34" charset="0"/>
            </a:rPr>
            <a:t>Erlotinib</a:t>
          </a:r>
          <a:r>
            <a:rPr lang="en-US" sz="1800" dirty="0">
              <a:latin typeface="+mj-lt"/>
              <a:ea typeface="Tahoma" panose="020B0604030504040204" pitchFamily="34" charset="0"/>
              <a:cs typeface="Tahoma" panose="020B0604030504040204" pitchFamily="34" charset="0"/>
            </a:rPr>
            <a:t> or</a:t>
          </a:r>
        </a:p>
        <a:p>
          <a:pPr>
            <a:lnSpc>
              <a:spcPct val="100000"/>
            </a:lnSpc>
            <a:spcAft>
              <a:spcPts val="0"/>
            </a:spcAft>
          </a:pPr>
          <a:r>
            <a:rPr lang="en-US" sz="1800" dirty="0" err="1">
              <a:solidFill>
                <a:schemeClr val="accent2"/>
              </a:solidFill>
              <a:latin typeface="+mj-lt"/>
              <a:ea typeface="Tahoma" panose="020B0604030504040204" pitchFamily="34" charset="0"/>
              <a:cs typeface="Tahoma" panose="020B0604030504040204" pitchFamily="34" charset="0"/>
            </a:rPr>
            <a:t>Afatinib</a:t>
          </a:r>
          <a:endParaRPr lang="en-US" sz="1800" dirty="0">
            <a:solidFill>
              <a:schemeClr val="accent2"/>
            </a:solidFill>
            <a:latin typeface="+mj-lt"/>
            <a:ea typeface="Tahoma" panose="020B0604030504040204" pitchFamily="34" charset="0"/>
            <a:cs typeface="Tahoma" panose="020B0604030504040204" pitchFamily="34" charset="0"/>
          </a:endParaRPr>
        </a:p>
      </dgm:t>
    </dgm:pt>
    <dgm:pt modelId="{A3D0DA0E-8896-4020-8515-9C64842C2E4C}" type="parTrans" cxnId="{A2D4DBCC-0E86-4E64-BE0B-8112E840747C}">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5A9B2931-9077-4011-9EED-4D297C30DC67}" type="sibTrans" cxnId="{A2D4DBCC-0E86-4E64-BE0B-8112E840747C}">
      <dgm:prSet/>
      <dgm:spPr/>
      <dgm:t>
        <a:bodyPr/>
        <a:lstStyle/>
        <a:p>
          <a:endParaRPr lang="en-US" sz="1800">
            <a:latin typeface="Tahoma" panose="020B0604030504040204" pitchFamily="34" charset="0"/>
            <a:ea typeface="Tahoma" panose="020B0604030504040204" pitchFamily="34" charset="0"/>
            <a:cs typeface="Tahoma" panose="020B0604030504040204" pitchFamily="34" charset="0"/>
          </a:endParaRPr>
        </a:p>
      </dgm:t>
    </dgm:pt>
    <dgm:pt modelId="{4730ABE5-0E6C-467A-ADD4-B6214E92B17D}" type="pres">
      <dgm:prSet presAssocID="{ED563468-57E3-4474-A04E-671836347F0A}" presName="Name0" presStyleCnt="0">
        <dgm:presLayoutVars>
          <dgm:dir/>
          <dgm:animLvl val="lvl"/>
          <dgm:resizeHandles val="exact"/>
        </dgm:presLayoutVars>
      </dgm:prSet>
      <dgm:spPr/>
    </dgm:pt>
    <dgm:pt modelId="{A99E152A-E6A4-4BD9-AC13-A54AD86244FE}" type="pres">
      <dgm:prSet presAssocID="{9C5481FD-C560-4180-8D01-08881BB09C57}" presName="parTxOnly" presStyleLbl="node1" presStyleIdx="0" presStyleCnt="3" custScaleX="129058" custScaleY="123006">
        <dgm:presLayoutVars>
          <dgm:chMax val="0"/>
          <dgm:chPref val="0"/>
          <dgm:bulletEnabled val="1"/>
        </dgm:presLayoutVars>
      </dgm:prSet>
      <dgm:spPr/>
    </dgm:pt>
    <dgm:pt modelId="{B5E39121-4CE6-4158-9B0A-20F49555CB0E}" type="pres">
      <dgm:prSet presAssocID="{D857C374-C8AC-4103-ACA7-623BD6AAF87B}" presName="parTxOnlySpace" presStyleCnt="0"/>
      <dgm:spPr/>
    </dgm:pt>
    <dgm:pt modelId="{EF05473F-2850-4C13-8A96-2B03305AC692}" type="pres">
      <dgm:prSet presAssocID="{439425BF-C57A-4839-AEFC-BBC9FFE354AB}" presName="parTxOnly" presStyleLbl="node1" presStyleIdx="1" presStyleCnt="3" custScaleY="123006">
        <dgm:presLayoutVars>
          <dgm:chMax val="0"/>
          <dgm:chPref val="0"/>
          <dgm:bulletEnabled val="1"/>
        </dgm:presLayoutVars>
      </dgm:prSet>
      <dgm:spPr/>
    </dgm:pt>
    <dgm:pt modelId="{1596BCD4-EAB5-4CE1-86A5-138808EFBE4A}" type="pres">
      <dgm:prSet presAssocID="{A9880F51-474C-46DA-A5F1-5DE67FF70CA2}" presName="parTxOnlySpace" presStyleCnt="0"/>
      <dgm:spPr/>
    </dgm:pt>
    <dgm:pt modelId="{038753BA-5F84-4049-B872-7A4AD9625D40}" type="pres">
      <dgm:prSet presAssocID="{2A9AB7FE-5B1A-4FA7-BFA2-0C0BD0837A91}" presName="parTxOnly" presStyleLbl="node1" presStyleIdx="2" presStyleCnt="3" custScaleX="124278" custScaleY="123006" custLinFactNeighborX="33503" custLinFactNeighborY="558">
        <dgm:presLayoutVars>
          <dgm:chMax val="0"/>
          <dgm:chPref val="0"/>
          <dgm:bulletEnabled val="1"/>
        </dgm:presLayoutVars>
      </dgm:prSet>
      <dgm:spPr/>
    </dgm:pt>
  </dgm:ptLst>
  <dgm:cxnLst>
    <dgm:cxn modelId="{3A7B3925-BD48-4D79-BC9E-A93764A515C6}" srcId="{ED563468-57E3-4474-A04E-671836347F0A}" destId="{439425BF-C57A-4839-AEFC-BBC9FFE354AB}" srcOrd="1" destOrd="0" parTransId="{BEF5FE67-CF76-4C6C-86E8-6FDEA1DB0AD9}" sibTransId="{A9880F51-474C-46DA-A5F1-5DE67FF70CA2}"/>
    <dgm:cxn modelId="{2B942354-4DF9-4D0A-B0B2-1BE6106AD920}" type="presOf" srcId="{439425BF-C57A-4839-AEFC-BBC9FFE354AB}" destId="{EF05473F-2850-4C13-8A96-2B03305AC692}" srcOrd="0" destOrd="0" presId="urn:microsoft.com/office/officeart/2005/8/layout/chevron1"/>
    <dgm:cxn modelId="{6F72CC83-0C3E-42C0-A17A-B30C9E89A881}" type="presOf" srcId="{ED563468-57E3-4474-A04E-671836347F0A}" destId="{4730ABE5-0E6C-467A-ADD4-B6214E92B17D}" srcOrd="0" destOrd="0" presId="urn:microsoft.com/office/officeart/2005/8/layout/chevron1"/>
    <dgm:cxn modelId="{C01A6DA0-7929-4049-86B0-F8674FEBE27F}" type="presOf" srcId="{9C5481FD-C560-4180-8D01-08881BB09C57}" destId="{A99E152A-E6A4-4BD9-AC13-A54AD86244FE}" srcOrd="0" destOrd="0" presId="urn:microsoft.com/office/officeart/2005/8/layout/chevron1"/>
    <dgm:cxn modelId="{598A7EB1-64D2-4AFE-B7E4-B58145CF9D68}" srcId="{ED563468-57E3-4474-A04E-671836347F0A}" destId="{9C5481FD-C560-4180-8D01-08881BB09C57}" srcOrd="0" destOrd="0" parTransId="{DA4F4E88-4FB3-459D-80A7-28DE77642DFF}" sibTransId="{D857C374-C8AC-4103-ACA7-623BD6AAF87B}"/>
    <dgm:cxn modelId="{A2D4DBCC-0E86-4E64-BE0B-8112E840747C}" srcId="{ED563468-57E3-4474-A04E-671836347F0A}" destId="{2A9AB7FE-5B1A-4FA7-BFA2-0C0BD0837A91}" srcOrd="2" destOrd="0" parTransId="{A3D0DA0E-8896-4020-8515-9C64842C2E4C}" sibTransId="{5A9B2931-9077-4011-9EED-4D297C30DC67}"/>
    <dgm:cxn modelId="{8F8205F7-E976-44D8-9C48-C6502EB021C5}" type="presOf" srcId="{2A9AB7FE-5B1A-4FA7-BFA2-0C0BD0837A91}" destId="{038753BA-5F84-4049-B872-7A4AD9625D40}" srcOrd="0" destOrd="0" presId="urn:microsoft.com/office/officeart/2005/8/layout/chevron1"/>
    <dgm:cxn modelId="{FD9D9DE5-1C46-48E1-AD20-054184CB4A25}" type="presParOf" srcId="{4730ABE5-0E6C-467A-ADD4-B6214E92B17D}" destId="{A99E152A-E6A4-4BD9-AC13-A54AD86244FE}" srcOrd="0" destOrd="0" presId="urn:microsoft.com/office/officeart/2005/8/layout/chevron1"/>
    <dgm:cxn modelId="{3A500EC7-07FF-4589-B7FA-9D47845D391C}" type="presParOf" srcId="{4730ABE5-0E6C-467A-ADD4-B6214E92B17D}" destId="{B5E39121-4CE6-4158-9B0A-20F49555CB0E}" srcOrd="1" destOrd="0" presId="urn:microsoft.com/office/officeart/2005/8/layout/chevron1"/>
    <dgm:cxn modelId="{973DA6E5-E71D-4DB8-B6B2-62D210A5DE31}" type="presParOf" srcId="{4730ABE5-0E6C-467A-ADD4-B6214E92B17D}" destId="{EF05473F-2850-4C13-8A96-2B03305AC692}" srcOrd="2" destOrd="0" presId="urn:microsoft.com/office/officeart/2005/8/layout/chevron1"/>
    <dgm:cxn modelId="{F3A82AB9-8C6B-44FB-83A6-421BD92748FC}" type="presParOf" srcId="{4730ABE5-0E6C-467A-ADD4-B6214E92B17D}" destId="{1596BCD4-EAB5-4CE1-86A5-138808EFBE4A}" srcOrd="3" destOrd="0" presId="urn:microsoft.com/office/officeart/2005/8/layout/chevron1"/>
    <dgm:cxn modelId="{0AD58FD0-BE8F-4CCF-970E-4E644E9C7823}" type="presParOf" srcId="{4730ABE5-0E6C-467A-ADD4-B6214E92B17D}" destId="{038753BA-5F84-4049-B872-7A4AD9625D40}" srcOrd="4" destOrd="0" presId="urn:microsoft.com/office/officeart/2005/8/layout/chevron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1CE638-1BEA-4992-BFDC-C5BA229424FF}">
      <dsp:nvSpPr>
        <dsp:cNvPr id="0" name=""/>
        <dsp:cNvSpPr/>
      </dsp:nvSpPr>
      <dsp:spPr>
        <a:xfrm>
          <a:off x="4511902" y="1003"/>
          <a:ext cx="1661799" cy="1080169"/>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1. </a:t>
          </a:r>
          <a:r>
            <a:rPr lang="en-US" sz="1900" kern="1200" dirty="0" err="1"/>
            <a:t>Đột</a:t>
          </a:r>
          <a:r>
            <a:rPr lang="en-US" sz="1900" kern="1200" dirty="0"/>
            <a:t> </a:t>
          </a:r>
          <a:r>
            <a:rPr lang="en-US" sz="1900" kern="1200" dirty="0" err="1"/>
            <a:t>biến</a:t>
          </a:r>
          <a:r>
            <a:rPr lang="en-US" sz="1900" kern="1200" dirty="0"/>
            <a:t> EGFR </a:t>
          </a:r>
          <a:r>
            <a:rPr lang="en-US" sz="1900" kern="1200" dirty="0" err="1"/>
            <a:t>thường</a:t>
          </a:r>
          <a:r>
            <a:rPr lang="en-US" sz="1900" kern="1200" dirty="0"/>
            <a:t> </a:t>
          </a:r>
          <a:r>
            <a:rPr lang="en-US" sz="1900" kern="1200" dirty="0" err="1"/>
            <a:t>gặp</a:t>
          </a:r>
          <a:endParaRPr lang="en-US" sz="1900" kern="1200" dirty="0"/>
        </a:p>
      </dsp:txBody>
      <dsp:txXfrm>
        <a:off x="4564632" y="53733"/>
        <a:ext cx="1556339" cy="974709"/>
      </dsp:txXfrm>
    </dsp:sp>
    <dsp:sp modelId="{F12ACD43-5700-4EA4-85FB-E8D1E79E17F2}">
      <dsp:nvSpPr>
        <dsp:cNvPr id="0" name=""/>
        <dsp:cNvSpPr/>
      </dsp:nvSpPr>
      <dsp:spPr>
        <a:xfrm>
          <a:off x="3558298" y="541088"/>
          <a:ext cx="3569007" cy="3569007"/>
        </a:xfrm>
        <a:custGeom>
          <a:avLst/>
          <a:gdLst/>
          <a:ahLst/>
          <a:cxnLst/>
          <a:rect l="0" t="0" r="0" b="0"/>
          <a:pathLst>
            <a:path>
              <a:moveTo>
                <a:pt x="2844786" y="349145"/>
              </a:moveTo>
              <a:arcTo wR="1784503" hR="1784503" stAng="18387172" swAng="1633656"/>
            </a:path>
          </a:pathLst>
        </a:custGeom>
        <a:noFill/>
        <a:ln w="6350" cap="flat" cmpd="sng" algn="ctr">
          <a:solidFill>
            <a:schemeClr val="accent2">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D8B468EC-FC64-43EC-BF47-44B4EDCE7563}">
      <dsp:nvSpPr>
        <dsp:cNvPr id="0" name=""/>
        <dsp:cNvSpPr/>
      </dsp:nvSpPr>
      <dsp:spPr>
        <a:xfrm>
          <a:off x="6296406" y="1785507"/>
          <a:ext cx="1661799" cy="1080169"/>
        </a:xfrm>
        <a:prstGeom prst="round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2. </a:t>
          </a:r>
          <a:r>
            <a:rPr lang="en-US" sz="1900" kern="1200" dirty="0" err="1"/>
            <a:t>Đột</a:t>
          </a:r>
          <a:r>
            <a:rPr lang="en-US" sz="1900" kern="1200" dirty="0"/>
            <a:t> </a:t>
          </a:r>
          <a:r>
            <a:rPr lang="en-US" sz="1900" kern="1200" dirty="0" err="1"/>
            <a:t>biến</a:t>
          </a:r>
          <a:r>
            <a:rPr lang="en-US" sz="1900" kern="1200" dirty="0"/>
            <a:t> EGFR </a:t>
          </a:r>
          <a:r>
            <a:rPr lang="en-US" sz="1900" kern="1200" dirty="0" err="1"/>
            <a:t>không</a:t>
          </a:r>
          <a:r>
            <a:rPr lang="en-US" sz="1900" kern="1200" dirty="0"/>
            <a:t> </a:t>
          </a:r>
          <a:r>
            <a:rPr lang="en-US" sz="1900" kern="1200" dirty="0" err="1"/>
            <a:t>thường</a:t>
          </a:r>
          <a:r>
            <a:rPr lang="en-US" sz="1900" kern="1200" dirty="0"/>
            <a:t> </a:t>
          </a:r>
          <a:r>
            <a:rPr lang="en-US" sz="1900" kern="1200" dirty="0" err="1"/>
            <a:t>gặp</a:t>
          </a:r>
          <a:endParaRPr lang="en-US" sz="1900" kern="1200" dirty="0"/>
        </a:p>
      </dsp:txBody>
      <dsp:txXfrm>
        <a:off x="6349136" y="1838237"/>
        <a:ext cx="1556339" cy="974709"/>
      </dsp:txXfrm>
    </dsp:sp>
    <dsp:sp modelId="{68417ECC-5DA8-41EE-AF6B-D8E38E815665}">
      <dsp:nvSpPr>
        <dsp:cNvPr id="0" name=""/>
        <dsp:cNvSpPr/>
      </dsp:nvSpPr>
      <dsp:spPr>
        <a:xfrm>
          <a:off x="3558298" y="541088"/>
          <a:ext cx="3569007" cy="3569007"/>
        </a:xfrm>
        <a:custGeom>
          <a:avLst/>
          <a:gdLst/>
          <a:ahLst/>
          <a:cxnLst/>
          <a:rect l="0" t="0" r="0" b="0"/>
          <a:pathLst>
            <a:path>
              <a:moveTo>
                <a:pt x="3384017" y="2575711"/>
              </a:moveTo>
              <a:arcTo wR="1784503" hR="1784503" stAng="1579172" swAng="1633656"/>
            </a:path>
          </a:pathLst>
        </a:custGeom>
        <a:noFill/>
        <a:ln w="6350" cap="flat" cmpd="sng" algn="ctr">
          <a:solidFill>
            <a:schemeClr val="accent2">
              <a:hueOff val="-485121"/>
              <a:satOff val="-27976"/>
              <a:lumOff val="2876"/>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02AD5140-9F3D-4621-B7E1-C5CF253CAF6A}">
      <dsp:nvSpPr>
        <dsp:cNvPr id="0" name=""/>
        <dsp:cNvSpPr/>
      </dsp:nvSpPr>
      <dsp:spPr>
        <a:xfrm>
          <a:off x="4511902" y="3570011"/>
          <a:ext cx="1661799" cy="1080169"/>
        </a:xfrm>
        <a:prstGeom prst="roundRect">
          <a:avLst/>
        </a:prstGeom>
        <a:solidFill>
          <a:srgbClr val="FF0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3. Di </a:t>
          </a:r>
          <a:r>
            <a:rPr lang="en-US" sz="1900" kern="1200" dirty="0" err="1"/>
            <a:t>Căn</a:t>
          </a:r>
          <a:r>
            <a:rPr lang="en-US" sz="1900" kern="1200" dirty="0"/>
            <a:t> </a:t>
          </a:r>
          <a:r>
            <a:rPr lang="en-US" sz="1900" kern="1200" dirty="0" err="1"/>
            <a:t>Não</a:t>
          </a:r>
          <a:endParaRPr lang="en-US" sz="1900" kern="1200" dirty="0"/>
        </a:p>
      </dsp:txBody>
      <dsp:txXfrm>
        <a:off x="4564632" y="3622741"/>
        <a:ext cx="1556339" cy="974709"/>
      </dsp:txXfrm>
    </dsp:sp>
    <dsp:sp modelId="{50A5357D-42F3-4CA1-A570-9FC1FA2419AB}">
      <dsp:nvSpPr>
        <dsp:cNvPr id="0" name=""/>
        <dsp:cNvSpPr/>
      </dsp:nvSpPr>
      <dsp:spPr>
        <a:xfrm>
          <a:off x="3558298" y="541088"/>
          <a:ext cx="3569007" cy="3569007"/>
        </a:xfrm>
        <a:custGeom>
          <a:avLst/>
          <a:gdLst/>
          <a:ahLst/>
          <a:cxnLst/>
          <a:rect l="0" t="0" r="0" b="0"/>
          <a:pathLst>
            <a:path>
              <a:moveTo>
                <a:pt x="724220" y="3219862"/>
              </a:moveTo>
              <a:arcTo wR="1784503" hR="1784503" stAng="7587172" swAng="1633656"/>
            </a:path>
          </a:pathLst>
        </a:custGeom>
        <a:noFill/>
        <a:ln w="6350" cap="flat" cmpd="sng" algn="ctr">
          <a:solidFill>
            <a:schemeClr val="accent2">
              <a:hueOff val="-970242"/>
              <a:satOff val="-55952"/>
              <a:lumOff val="5752"/>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FE4F855E-4779-4BA2-9071-5E1E598B3AFF}">
      <dsp:nvSpPr>
        <dsp:cNvPr id="0" name=""/>
        <dsp:cNvSpPr/>
      </dsp:nvSpPr>
      <dsp:spPr>
        <a:xfrm>
          <a:off x="2727398" y="1785507"/>
          <a:ext cx="1661799" cy="1080169"/>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4. </a:t>
          </a:r>
          <a:r>
            <a:rPr lang="en-US" sz="1900" kern="1200" dirty="0" err="1"/>
            <a:t>Tê</a:t>
          </a:r>
          <a:r>
            <a:rPr lang="en-US" sz="1900" kern="1200" dirty="0"/>
            <a:t>́ </a:t>
          </a:r>
          <a:r>
            <a:rPr lang="en-US" sz="1900" kern="1200" dirty="0" err="1"/>
            <a:t>bào</a:t>
          </a:r>
          <a:r>
            <a:rPr lang="en-US" sz="1900" kern="1200" dirty="0"/>
            <a:t> v</a:t>
          </a:r>
          <a:r>
            <a:rPr lang="vi-VN" sz="1900" kern="1200" dirty="0"/>
            <a:t>ả</a:t>
          </a:r>
          <a:r>
            <a:rPr lang="en-US" sz="1900" kern="1200" dirty="0"/>
            <a:t>y</a:t>
          </a:r>
        </a:p>
      </dsp:txBody>
      <dsp:txXfrm>
        <a:off x="2780128" y="1838237"/>
        <a:ext cx="1556339" cy="974709"/>
      </dsp:txXfrm>
    </dsp:sp>
    <dsp:sp modelId="{7D5C0A9E-F18C-4AF5-8126-259DD3B9FE82}">
      <dsp:nvSpPr>
        <dsp:cNvPr id="0" name=""/>
        <dsp:cNvSpPr/>
      </dsp:nvSpPr>
      <dsp:spPr>
        <a:xfrm>
          <a:off x="3558298" y="541088"/>
          <a:ext cx="3569007" cy="3569007"/>
        </a:xfrm>
        <a:custGeom>
          <a:avLst/>
          <a:gdLst/>
          <a:ahLst/>
          <a:cxnLst/>
          <a:rect l="0" t="0" r="0" b="0"/>
          <a:pathLst>
            <a:path>
              <a:moveTo>
                <a:pt x="184990" y="993296"/>
              </a:moveTo>
              <a:arcTo wR="1784503" hR="1784503" stAng="12379172" swAng="1633656"/>
            </a:path>
          </a:pathLst>
        </a:custGeom>
        <a:noFill/>
        <a:ln w="6350" cap="flat" cmpd="sng" algn="ctr">
          <a:solidFill>
            <a:schemeClr val="accent2">
              <a:hueOff val="-1455363"/>
              <a:satOff val="-83928"/>
              <a:lumOff val="8628"/>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9E152A-E6A4-4BD9-AC13-A54AD86244FE}">
      <dsp:nvSpPr>
        <dsp:cNvPr id="0" name=""/>
        <dsp:cNvSpPr/>
      </dsp:nvSpPr>
      <dsp:spPr>
        <a:xfrm>
          <a:off x="1977" y="246932"/>
          <a:ext cx="2410613" cy="1208845"/>
        </a:xfrm>
        <a:prstGeom prst="chevron">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ct val="35000"/>
            </a:spcAft>
            <a:buNone/>
          </a:pPr>
          <a:r>
            <a:rPr lang="en-US" sz="1800" kern="1200" dirty="0">
              <a:latin typeface="+mj-lt"/>
              <a:ea typeface="Tahoma" panose="020B0604030504040204" pitchFamily="34" charset="0"/>
              <a:cs typeface="Tahoma" panose="020B0604030504040204" pitchFamily="34" charset="0"/>
            </a:rPr>
            <a:t>Platinum doublet</a:t>
          </a:r>
        </a:p>
      </dsp:txBody>
      <dsp:txXfrm>
        <a:off x="606400" y="246932"/>
        <a:ext cx="1201768" cy="1208845"/>
      </dsp:txXfrm>
    </dsp:sp>
    <dsp:sp modelId="{EF05473F-2850-4C13-8A96-2B03305AC692}">
      <dsp:nvSpPr>
        <dsp:cNvPr id="0" name=""/>
        <dsp:cNvSpPr/>
      </dsp:nvSpPr>
      <dsp:spPr>
        <a:xfrm>
          <a:off x="2171529" y="244121"/>
          <a:ext cx="3205947" cy="1214467"/>
        </a:xfrm>
        <a:prstGeom prst="chevron">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ts val="0"/>
            </a:spcAft>
            <a:buNone/>
          </a:pPr>
          <a:r>
            <a:rPr lang="en-US" sz="1800" kern="1200" dirty="0">
              <a:latin typeface="+mj-lt"/>
              <a:ea typeface="Tahoma" panose="020B0604030504040204" pitchFamily="34" charset="0"/>
              <a:cs typeface="Tahoma" panose="020B0604030504040204" pitchFamily="34" charset="0"/>
            </a:rPr>
            <a:t>PD-1/PD-L1 inhibitor</a:t>
          </a:r>
        </a:p>
      </dsp:txBody>
      <dsp:txXfrm>
        <a:off x="2778763" y="244121"/>
        <a:ext cx="1991480" cy="1214467"/>
      </dsp:txXfrm>
    </dsp:sp>
    <dsp:sp modelId="{038753BA-5F84-4049-B872-7A4AD9625D40}">
      <dsp:nvSpPr>
        <dsp:cNvPr id="0" name=""/>
        <dsp:cNvSpPr/>
      </dsp:nvSpPr>
      <dsp:spPr>
        <a:xfrm>
          <a:off x="5136415" y="244121"/>
          <a:ext cx="2994946" cy="1214467"/>
        </a:xfrm>
        <a:prstGeom prst="chevron">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ts val="0"/>
            </a:spcAft>
            <a:buNone/>
          </a:pPr>
          <a:r>
            <a:rPr lang="en-US" sz="1800" kern="1200" dirty="0" err="1">
              <a:latin typeface="+mj-lt"/>
              <a:ea typeface="Tahoma" panose="020B0604030504040204" pitchFamily="34" charset="0"/>
              <a:cs typeface="Tahoma" panose="020B0604030504040204" pitchFamily="34" charset="0"/>
            </a:rPr>
            <a:t>Docetacel</a:t>
          </a:r>
          <a:r>
            <a:rPr lang="en-US" sz="1800" kern="1200" dirty="0">
              <a:latin typeface="+mj-lt"/>
              <a:ea typeface="Tahoma" panose="020B0604030504040204" pitchFamily="34" charset="0"/>
              <a:cs typeface="Tahoma" panose="020B0604030504040204" pitchFamily="34" charset="0"/>
            </a:rPr>
            <a:t> ± </a:t>
          </a:r>
          <a:r>
            <a:rPr lang="en-US" sz="1800" kern="1200" dirty="0" err="1">
              <a:latin typeface="+mj-lt"/>
              <a:ea typeface="Tahoma" panose="020B0604030504040204" pitchFamily="34" charset="0"/>
              <a:cs typeface="Tahoma" panose="020B0604030504040204" pitchFamily="34" charset="0"/>
            </a:rPr>
            <a:t>ramucirumab</a:t>
          </a:r>
          <a:r>
            <a:rPr lang="en-US" sz="1800" kern="1200" dirty="0">
              <a:latin typeface="+mj-lt"/>
              <a:ea typeface="Tahoma" panose="020B0604030504040204" pitchFamily="34" charset="0"/>
              <a:cs typeface="Tahoma" panose="020B0604030504040204" pitchFamily="34" charset="0"/>
            </a:rPr>
            <a:t> or</a:t>
          </a:r>
        </a:p>
        <a:p>
          <a:pPr marL="0" lvl="0" indent="0" algn="ctr" defTabSz="800100">
            <a:lnSpc>
              <a:spcPct val="90000"/>
            </a:lnSpc>
            <a:spcBef>
              <a:spcPct val="0"/>
            </a:spcBef>
            <a:spcAft>
              <a:spcPts val="0"/>
            </a:spcAft>
            <a:buNone/>
          </a:pPr>
          <a:r>
            <a:rPr lang="en-US" sz="1800" kern="1200" dirty="0" err="1">
              <a:latin typeface="+mj-lt"/>
              <a:ea typeface="Tahoma" panose="020B0604030504040204" pitchFamily="34" charset="0"/>
              <a:cs typeface="Tahoma" panose="020B0604030504040204" pitchFamily="34" charset="0"/>
            </a:rPr>
            <a:t>Erlotinib</a:t>
          </a:r>
          <a:r>
            <a:rPr lang="en-US" sz="1800" kern="1200" dirty="0">
              <a:latin typeface="+mj-lt"/>
              <a:ea typeface="Tahoma" panose="020B0604030504040204" pitchFamily="34" charset="0"/>
              <a:cs typeface="Tahoma" panose="020B0604030504040204" pitchFamily="34" charset="0"/>
            </a:rPr>
            <a:t> or</a:t>
          </a:r>
        </a:p>
        <a:p>
          <a:pPr marL="0" lvl="0" indent="0" algn="ctr" defTabSz="800100">
            <a:lnSpc>
              <a:spcPct val="90000"/>
            </a:lnSpc>
            <a:spcBef>
              <a:spcPct val="0"/>
            </a:spcBef>
            <a:spcAft>
              <a:spcPts val="0"/>
            </a:spcAft>
            <a:buNone/>
          </a:pPr>
          <a:r>
            <a:rPr lang="en-US" sz="1800" kern="1200" dirty="0" err="1">
              <a:solidFill>
                <a:schemeClr val="accent2"/>
              </a:solidFill>
              <a:latin typeface="+mj-lt"/>
              <a:ea typeface="Tahoma" panose="020B0604030504040204" pitchFamily="34" charset="0"/>
              <a:cs typeface="Tahoma" panose="020B0604030504040204" pitchFamily="34" charset="0"/>
            </a:rPr>
            <a:t>Afatinib</a:t>
          </a:r>
          <a:endParaRPr lang="en-US" sz="1800" kern="1200" dirty="0">
            <a:solidFill>
              <a:schemeClr val="accent2"/>
            </a:solidFill>
            <a:latin typeface="+mj-lt"/>
            <a:ea typeface="Tahoma" panose="020B0604030504040204" pitchFamily="34" charset="0"/>
            <a:cs typeface="Tahoma" panose="020B0604030504040204" pitchFamily="34" charset="0"/>
          </a:endParaRPr>
        </a:p>
      </dsp:txBody>
      <dsp:txXfrm>
        <a:off x="5743649" y="244121"/>
        <a:ext cx="1780479" cy="1214467"/>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8753BA-5F84-4049-B872-7A4AD9625D40}">
      <dsp:nvSpPr>
        <dsp:cNvPr id="0" name=""/>
        <dsp:cNvSpPr/>
      </dsp:nvSpPr>
      <dsp:spPr>
        <a:xfrm>
          <a:off x="2417905" y="0"/>
          <a:ext cx="3110483" cy="1232914"/>
        </a:xfrm>
        <a:prstGeom prst="chevron">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ts val="0"/>
            </a:spcAft>
            <a:buNone/>
          </a:pPr>
          <a:r>
            <a:rPr lang="en-US" sz="1800" kern="1200" dirty="0" err="1">
              <a:latin typeface="+mj-lt"/>
              <a:ea typeface="Tahoma" panose="020B0604030504040204" pitchFamily="34" charset="0"/>
              <a:cs typeface="Tahoma" panose="020B0604030504040204" pitchFamily="34" charset="0"/>
            </a:rPr>
            <a:t>Docetacel</a:t>
          </a:r>
          <a:r>
            <a:rPr lang="en-US" sz="1800" kern="1200" dirty="0">
              <a:latin typeface="+mj-lt"/>
              <a:ea typeface="Tahoma" panose="020B0604030504040204" pitchFamily="34" charset="0"/>
              <a:cs typeface="Tahoma" panose="020B0604030504040204" pitchFamily="34" charset="0"/>
            </a:rPr>
            <a:t> ± ramucirumab or</a:t>
          </a:r>
        </a:p>
        <a:p>
          <a:pPr marL="0" lvl="0" indent="0" algn="ctr" defTabSz="800100">
            <a:lnSpc>
              <a:spcPct val="90000"/>
            </a:lnSpc>
            <a:spcBef>
              <a:spcPct val="0"/>
            </a:spcBef>
            <a:spcAft>
              <a:spcPts val="0"/>
            </a:spcAft>
            <a:buNone/>
          </a:pPr>
          <a:r>
            <a:rPr lang="en-US" sz="1800" kern="1200" dirty="0">
              <a:latin typeface="+mj-lt"/>
              <a:ea typeface="Tahoma" panose="020B0604030504040204" pitchFamily="34" charset="0"/>
              <a:cs typeface="Tahoma" panose="020B0604030504040204" pitchFamily="34" charset="0"/>
            </a:rPr>
            <a:t>Erlotinib or</a:t>
          </a:r>
        </a:p>
        <a:p>
          <a:pPr marL="0" lvl="0" indent="0" algn="ctr" defTabSz="800100">
            <a:lnSpc>
              <a:spcPct val="90000"/>
            </a:lnSpc>
            <a:spcBef>
              <a:spcPct val="0"/>
            </a:spcBef>
            <a:spcAft>
              <a:spcPts val="0"/>
            </a:spcAft>
            <a:buNone/>
          </a:pPr>
          <a:r>
            <a:rPr lang="en-US" sz="1800" kern="1200" dirty="0">
              <a:solidFill>
                <a:schemeClr val="accent2"/>
              </a:solidFill>
              <a:latin typeface="+mj-lt"/>
              <a:ea typeface="Tahoma" panose="020B0604030504040204" pitchFamily="34" charset="0"/>
              <a:cs typeface="Tahoma" panose="020B0604030504040204" pitchFamily="34" charset="0"/>
            </a:rPr>
            <a:t>Afatinib</a:t>
          </a:r>
        </a:p>
      </dsp:txBody>
      <dsp:txXfrm>
        <a:off x="3034362" y="0"/>
        <a:ext cx="1877569" cy="123291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DD624F-5130-4AB4-B8BB-FDA362C3024C}">
      <dsp:nvSpPr>
        <dsp:cNvPr id="0" name=""/>
        <dsp:cNvSpPr/>
      </dsp:nvSpPr>
      <dsp:spPr>
        <a:xfrm>
          <a:off x="54637" y="0"/>
          <a:ext cx="1110587" cy="4339098"/>
        </a:xfrm>
        <a:prstGeom prst="roundRect">
          <a:avLst>
            <a:gd name="adj" fmla="val 10000"/>
          </a:avLst>
        </a:prstGeom>
        <a:solidFill>
          <a:schemeClr val="bg1"/>
        </a:solidFill>
        <a:ln>
          <a:noFill/>
        </a:ln>
        <a:effectLst/>
      </dsp:spPr>
      <dsp:style>
        <a:lnRef idx="0">
          <a:scrgbClr r="0" g="0" b="0"/>
        </a:lnRef>
        <a:fillRef idx="1">
          <a:scrgbClr r="0" g="0" b="0"/>
        </a:fillRef>
        <a:effectRef idx="0">
          <a:scrgbClr r="0" g="0" b="0"/>
        </a:effectRef>
        <a:fontRef idx="minor"/>
      </dsp:style>
      <dsp:txBody>
        <a:bodyPr spcFirstLastPara="0" vert="horz" wrap="square" lIns="228600" tIns="228600" rIns="228600" bIns="228600" numCol="1" spcCol="1270" anchor="ctr" anchorCtr="0">
          <a:noAutofit/>
        </a:bodyPr>
        <a:lstStyle/>
        <a:p>
          <a:pPr marL="0" lvl="0" indent="0" algn="ctr" defTabSz="2667000">
            <a:lnSpc>
              <a:spcPct val="90000"/>
            </a:lnSpc>
            <a:spcBef>
              <a:spcPct val="0"/>
            </a:spcBef>
            <a:spcAft>
              <a:spcPct val="35000"/>
            </a:spcAft>
            <a:buNone/>
          </a:pPr>
          <a:endParaRPr lang="en-GB" sz="6000" kern="1200" dirty="0"/>
        </a:p>
      </dsp:txBody>
      <dsp:txXfrm>
        <a:off x="54637" y="0"/>
        <a:ext cx="1110587" cy="1301729"/>
      </dsp:txXfrm>
    </dsp:sp>
    <dsp:sp modelId="{DA8357B5-6A07-4452-BE96-67159FB4217E}">
      <dsp:nvSpPr>
        <dsp:cNvPr id="0" name=""/>
        <dsp:cNvSpPr/>
      </dsp:nvSpPr>
      <dsp:spPr>
        <a:xfrm>
          <a:off x="1283928" y="0"/>
          <a:ext cx="2220693" cy="4339098"/>
        </a:xfrm>
        <a:prstGeom prst="roundRect">
          <a:avLst>
            <a:gd name="adj" fmla="val 10000"/>
          </a:avLst>
        </a:prstGeom>
        <a:solidFill>
          <a:schemeClr val="accent1">
            <a:lumMod val="7500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kern="1200" dirty="0">
              <a:solidFill>
                <a:schemeClr val="bg1"/>
              </a:solidFill>
              <a:latin typeface="Tahoma" panose="020B0604030504040204" pitchFamily="34" charset="0"/>
              <a:ea typeface="Tahoma" panose="020B0604030504040204" pitchFamily="34" charset="0"/>
              <a:cs typeface="Tahoma" panose="020B0604030504040204" pitchFamily="34" charset="0"/>
            </a:rPr>
            <a:t>LUX-Lung 2</a:t>
          </a:r>
        </a:p>
        <a:p>
          <a:pPr marL="0" lvl="0" indent="0" algn="ctr" defTabSz="1066800">
            <a:lnSpc>
              <a:spcPct val="90000"/>
            </a:lnSpc>
            <a:spcBef>
              <a:spcPct val="0"/>
            </a:spcBef>
            <a:spcAft>
              <a:spcPct val="35000"/>
            </a:spcAft>
            <a:buNone/>
          </a:pPr>
          <a:r>
            <a:rPr lang="en-GB" sz="2000" kern="1200" dirty="0">
              <a:solidFill>
                <a:schemeClr val="bg1"/>
              </a:solidFill>
              <a:latin typeface="Tahoma" panose="020B0604030504040204" pitchFamily="34" charset="0"/>
              <a:ea typeface="Tahoma" panose="020B0604030504040204" pitchFamily="34" charset="0"/>
              <a:cs typeface="Tahoma" panose="020B0604030504040204" pitchFamily="34" charset="0"/>
            </a:rPr>
            <a:t>Phase II</a:t>
          </a:r>
        </a:p>
        <a:p>
          <a:pPr marL="0" lvl="0" indent="0" algn="ctr" defTabSz="1066800">
            <a:lnSpc>
              <a:spcPct val="90000"/>
            </a:lnSpc>
            <a:spcBef>
              <a:spcPct val="0"/>
            </a:spcBef>
            <a:spcAft>
              <a:spcPct val="35000"/>
            </a:spcAft>
            <a:buNone/>
          </a:pPr>
          <a:r>
            <a:rPr lang="en-GB" sz="1600" kern="1200" dirty="0">
              <a:solidFill>
                <a:schemeClr val="bg1"/>
              </a:solidFill>
              <a:latin typeface="Tahoma" panose="020B0604030504040204" pitchFamily="34" charset="0"/>
              <a:ea typeface="Tahoma" panose="020B0604030504040204" pitchFamily="34" charset="0"/>
              <a:cs typeface="Tahoma" panose="020B0604030504040204" pitchFamily="34" charset="0"/>
            </a:rPr>
            <a:t>(N=129)</a:t>
          </a:r>
          <a:r>
            <a:rPr lang="en-GB" sz="1600" kern="12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1</a:t>
          </a:r>
        </a:p>
      </dsp:txBody>
      <dsp:txXfrm>
        <a:off x="1283928" y="0"/>
        <a:ext cx="2220693" cy="1301729"/>
      </dsp:txXfrm>
    </dsp:sp>
    <dsp:sp modelId="{43704177-47B1-44E2-BC6A-717CA91F9F88}">
      <dsp:nvSpPr>
        <dsp:cNvPr id="0" name=""/>
        <dsp:cNvSpPr/>
      </dsp:nvSpPr>
      <dsp:spPr>
        <a:xfrm>
          <a:off x="1561733" y="1404488"/>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Afatinib</a:t>
          </a:r>
        </a:p>
      </dsp:txBody>
      <dsp:txXfrm>
        <a:off x="1580247" y="1423002"/>
        <a:ext cx="1706214" cy="595086"/>
      </dsp:txXfrm>
    </dsp:sp>
    <dsp:sp modelId="{4CD8FCB4-8834-47DF-A30A-6B0F8613B02B}">
      <dsp:nvSpPr>
        <dsp:cNvPr id="0" name=""/>
        <dsp:cNvSpPr/>
      </dsp:nvSpPr>
      <dsp:spPr>
        <a:xfrm>
          <a:off x="1561733" y="2133850"/>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First- and second-line (after chemo) </a:t>
          </a:r>
        </a:p>
      </dsp:txBody>
      <dsp:txXfrm>
        <a:off x="1580247" y="2152364"/>
        <a:ext cx="1706214" cy="595086"/>
      </dsp:txXfrm>
    </dsp:sp>
    <dsp:sp modelId="{B4433722-DBD8-4207-9929-AE8044D0C43A}">
      <dsp:nvSpPr>
        <dsp:cNvPr id="0" name=""/>
        <dsp:cNvSpPr/>
      </dsp:nvSpPr>
      <dsp:spPr>
        <a:xfrm>
          <a:off x="1561733" y="2863213"/>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Del19 = 52</a:t>
          </a:r>
        </a:p>
        <a:p>
          <a:pPr marL="0" lvl="0" indent="0" algn="ctr" defTabSz="914400">
            <a:lnSpc>
              <a:spcPct val="100000"/>
            </a:lnSpc>
            <a:spcBef>
              <a:spcPct val="0"/>
            </a:spcBef>
            <a:spcAft>
              <a:spcPts val="0"/>
            </a:spcAft>
            <a:buNone/>
          </a:pPr>
          <a:r>
            <a:rPr lang="de-DE"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L858R = 54</a:t>
          </a:r>
          <a:endPar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endParaRPr>
        </a:p>
      </dsp:txBody>
      <dsp:txXfrm>
        <a:off x="1580247" y="2881727"/>
        <a:ext cx="1706214" cy="595086"/>
      </dsp:txXfrm>
    </dsp:sp>
    <dsp:sp modelId="{193ABA0E-8CB1-465B-911F-59BDDACE5E5C}">
      <dsp:nvSpPr>
        <dsp:cNvPr id="0" name=""/>
        <dsp:cNvSpPr/>
      </dsp:nvSpPr>
      <dsp:spPr>
        <a:xfrm>
          <a:off x="1561733" y="3592575"/>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de-DE" sz="16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N = 23</a:t>
          </a:r>
        </a:p>
        <a:p>
          <a:pPr marL="0" lvl="0" indent="0" algn="ctr" defTabSz="711200">
            <a:lnSpc>
              <a:spcPct val="90000"/>
            </a:lnSpc>
            <a:spcBef>
              <a:spcPct val="0"/>
            </a:spcBef>
            <a:spcAft>
              <a:spcPct val="35000"/>
            </a:spcAft>
            <a:buNone/>
          </a:pPr>
          <a:r>
            <a:rPr lang="de-DE" sz="16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N = 23</a:t>
          </a:r>
          <a:endParaRPr lang="en-GB" sz="1600" b="1" kern="1200" dirty="0">
            <a:solidFill>
              <a:srgbClr val="FF0000"/>
            </a:solidFill>
            <a:latin typeface="Tahoma" panose="020B0604030504040204" pitchFamily="34" charset="0"/>
            <a:ea typeface="Tahoma" panose="020B0604030504040204" pitchFamily="34" charset="0"/>
            <a:cs typeface="Tahoma" panose="020B0604030504040204" pitchFamily="34" charset="0"/>
          </a:endParaRPr>
        </a:p>
      </dsp:txBody>
      <dsp:txXfrm>
        <a:off x="1580247" y="3611089"/>
        <a:ext cx="1706214" cy="595086"/>
      </dsp:txXfrm>
    </dsp:sp>
    <dsp:sp modelId="{4A2989BB-D68A-4A2E-834B-4393E5911EB3}">
      <dsp:nvSpPr>
        <dsp:cNvPr id="0" name=""/>
        <dsp:cNvSpPr/>
      </dsp:nvSpPr>
      <dsp:spPr>
        <a:xfrm>
          <a:off x="3665494" y="0"/>
          <a:ext cx="2220693" cy="4339098"/>
        </a:xfrm>
        <a:prstGeom prst="roundRect">
          <a:avLst>
            <a:gd name="adj" fmla="val 10000"/>
          </a:avLst>
        </a:prstGeom>
        <a:solidFill>
          <a:srgbClr val="1CBECA"/>
        </a:solidFill>
        <a:ln>
          <a:noFill/>
        </a:ln>
        <a:effectLst/>
      </dsp:spPr>
      <dsp:style>
        <a:lnRef idx="0">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kern="1200" dirty="0">
              <a:solidFill>
                <a:schemeClr val="bg1"/>
              </a:solidFill>
              <a:latin typeface="Tahoma" panose="020B0604030504040204" pitchFamily="34" charset="0"/>
              <a:ea typeface="Tahoma" panose="020B0604030504040204" pitchFamily="34" charset="0"/>
              <a:cs typeface="Tahoma" panose="020B0604030504040204" pitchFamily="34" charset="0"/>
            </a:rPr>
            <a:t>LUX-Lung 3</a:t>
          </a:r>
        </a:p>
        <a:p>
          <a:pPr marL="0" lvl="0" indent="0" algn="ctr" defTabSz="1066800">
            <a:lnSpc>
              <a:spcPct val="90000"/>
            </a:lnSpc>
            <a:spcBef>
              <a:spcPct val="0"/>
            </a:spcBef>
            <a:spcAft>
              <a:spcPct val="35000"/>
            </a:spcAft>
            <a:buNone/>
          </a:pPr>
          <a:r>
            <a:rPr lang="en-GB" sz="2000" kern="1200" dirty="0">
              <a:solidFill>
                <a:schemeClr val="bg1"/>
              </a:solidFill>
              <a:latin typeface="Tahoma" panose="020B0604030504040204" pitchFamily="34" charset="0"/>
              <a:ea typeface="Tahoma" panose="020B0604030504040204" pitchFamily="34" charset="0"/>
              <a:cs typeface="Tahoma" panose="020B0604030504040204" pitchFamily="34" charset="0"/>
            </a:rPr>
            <a:t>Phase III</a:t>
          </a:r>
        </a:p>
        <a:p>
          <a:pPr marL="0" lvl="0" indent="0" algn="ctr" defTabSz="1066800">
            <a:lnSpc>
              <a:spcPct val="90000"/>
            </a:lnSpc>
            <a:spcBef>
              <a:spcPct val="0"/>
            </a:spcBef>
            <a:spcAft>
              <a:spcPct val="35000"/>
            </a:spcAft>
            <a:buNone/>
          </a:pPr>
          <a:r>
            <a:rPr lang="en-GB" sz="1600" kern="1200" dirty="0">
              <a:solidFill>
                <a:schemeClr val="bg1"/>
              </a:solidFill>
              <a:latin typeface="Tahoma" panose="020B0604030504040204" pitchFamily="34" charset="0"/>
              <a:ea typeface="Tahoma" panose="020B0604030504040204" pitchFamily="34" charset="0"/>
              <a:cs typeface="Tahoma" panose="020B0604030504040204" pitchFamily="34" charset="0"/>
            </a:rPr>
            <a:t>(N=345)</a:t>
          </a:r>
          <a:r>
            <a:rPr lang="en-GB" sz="1600" kern="12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2</a:t>
          </a:r>
        </a:p>
      </dsp:txBody>
      <dsp:txXfrm>
        <a:off x="3665494" y="0"/>
        <a:ext cx="2220693" cy="1301729"/>
      </dsp:txXfrm>
    </dsp:sp>
    <dsp:sp modelId="{0899DDC6-CAA1-4A10-8F30-F35DE9453F19}">
      <dsp:nvSpPr>
        <dsp:cNvPr id="0" name=""/>
        <dsp:cNvSpPr/>
      </dsp:nvSpPr>
      <dsp:spPr>
        <a:xfrm>
          <a:off x="3957697" y="1404488"/>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Afatinib </a:t>
          </a:r>
          <a:r>
            <a:rPr lang="en-GB" sz="1600" kern="12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vs</a:t>
          </a: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 </a:t>
          </a:r>
          <a:b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br>
          <a:r>
            <a:rPr lang="en-GB" sz="1600" kern="12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Cis</a:t>
          </a: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a:t>
          </a:r>
          <a:r>
            <a:rPr lang="en-GB" sz="1600" kern="12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Pem</a:t>
          </a:r>
          <a:endPar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endParaRPr>
        </a:p>
      </dsp:txBody>
      <dsp:txXfrm>
        <a:off x="3976211" y="1423002"/>
        <a:ext cx="1706214" cy="595086"/>
      </dsp:txXfrm>
    </dsp:sp>
    <dsp:sp modelId="{A4FA3E05-BF8D-412C-AB90-9AE0059EA23E}">
      <dsp:nvSpPr>
        <dsp:cNvPr id="0" name=""/>
        <dsp:cNvSpPr/>
      </dsp:nvSpPr>
      <dsp:spPr>
        <a:xfrm>
          <a:off x="3954594" y="2133850"/>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First-line</a:t>
          </a:r>
        </a:p>
      </dsp:txBody>
      <dsp:txXfrm>
        <a:off x="3973108" y="2152364"/>
        <a:ext cx="1706214" cy="595086"/>
      </dsp:txXfrm>
    </dsp:sp>
    <dsp:sp modelId="{DA1552E6-4916-4060-841C-402DFEEB4FC8}">
      <dsp:nvSpPr>
        <dsp:cNvPr id="0" name=""/>
        <dsp:cNvSpPr/>
      </dsp:nvSpPr>
      <dsp:spPr>
        <a:xfrm>
          <a:off x="3964382" y="2863213"/>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Del19 = 170</a:t>
          </a:r>
        </a:p>
        <a:p>
          <a:pPr marL="0" lvl="0" indent="0" algn="ctr" defTabSz="711200">
            <a:lnSpc>
              <a:spcPct val="90000"/>
            </a:lnSpc>
            <a:spcBef>
              <a:spcPct val="0"/>
            </a:spcBef>
            <a:spcAft>
              <a:spcPct val="35000"/>
            </a:spcAft>
            <a:buNone/>
          </a:pPr>
          <a:r>
            <a:rPr lang="de-DE"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L858R = 138</a:t>
          </a:r>
          <a:endPar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endParaRPr>
        </a:p>
      </dsp:txBody>
      <dsp:txXfrm>
        <a:off x="3982896" y="2881727"/>
        <a:ext cx="1706214" cy="595086"/>
      </dsp:txXfrm>
    </dsp:sp>
    <dsp:sp modelId="{EEDB5E3E-03E0-44BB-9EAA-8FD451BBFDAE}">
      <dsp:nvSpPr>
        <dsp:cNvPr id="0" name=""/>
        <dsp:cNvSpPr/>
      </dsp:nvSpPr>
      <dsp:spPr>
        <a:xfrm>
          <a:off x="3957697" y="3592575"/>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de-DE" sz="16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N = 37</a:t>
          </a:r>
        </a:p>
        <a:p>
          <a:pPr marL="0" lvl="0" indent="0" algn="ctr" defTabSz="711200">
            <a:lnSpc>
              <a:spcPct val="90000"/>
            </a:lnSpc>
            <a:spcBef>
              <a:spcPct val="0"/>
            </a:spcBef>
            <a:spcAft>
              <a:spcPct val="35000"/>
            </a:spcAft>
            <a:buNone/>
          </a:pPr>
          <a:r>
            <a:rPr lang="de-DE" sz="16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N = 26</a:t>
          </a:r>
          <a:endParaRPr lang="en-GB" sz="1600" b="1" kern="1200" dirty="0">
            <a:solidFill>
              <a:srgbClr val="FF0000"/>
            </a:solidFill>
            <a:latin typeface="Tahoma" panose="020B0604030504040204" pitchFamily="34" charset="0"/>
            <a:ea typeface="Tahoma" panose="020B0604030504040204" pitchFamily="34" charset="0"/>
            <a:cs typeface="Tahoma" panose="020B0604030504040204" pitchFamily="34" charset="0"/>
          </a:endParaRPr>
        </a:p>
      </dsp:txBody>
      <dsp:txXfrm>
        <a:off x="3976211" y="3611089"/>
        <a:ext cx="1706214" cy="595086"/>
      </dsp:txXfrm>
    </dsp:sp>
    <dsp:sp modelId="{D74C1FF9-DD4A-478E-BD9F-7F6F9BC7A491}">
      <dsp:nvSpPr>
        <dsp:cNvPr id="0" name=""/>
        <dsp:cNvSpPr/>
      </dsp:nvSpPr>
      <dsp:spPr>
        <a:xfrm>
          <a:off x="6050044" y="0"/>
          <a:ext cx="2220693" cy="4339098"/>
        </a:xfrm>
        <a:prstGeom prst="roundRect">
          <a:avLst>
            <a:gd name="adj" fmla="val 10000"/>
          </a:avLst>
        </a:prstGeom>
        <a:solidFill>
          <a:srgbClr val="C5C43C"/>
        </a:solidFill>
        <a:ln>
          <a:noFill/>
        </a:ln>
        <a:effectLst/>
      </dsp:spPr>
      <dsp:style>
        <a:lnRef idx="0">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kern="1200" dirty="0">
              <a:solidFill>
                <a:schemeClr val="bg1"/>
              </a:solidFill>
              <a:latin typeface="Tahoma" panose="020B0604030504040204" pitchFamily="34" charset="0"/>
              <a:ea typeface="Tahoma" panose="020B0604030504040204" pitchFamily="34" charset="0"/>
              <a:cs typeface="Tahoma" panose="020B0604030504040204" pitchFamily="34" charset="0"/>
            </a:rPr>
            <a:t>LUX-Lung 6</a:t>
          </a:r>
        </a:p>
        <a:p>
          <a:pPr marL="0" lvl="0" indent="0" algn="ctr" defTabSz="1066800">
            <a:lnSpc>
              <a:spcPct val="90000"/>
            </a:lnSpc>
            <a:spcBef>
              <a:spcPct val="0"/>
            </a:spcBef>
            <a:spcAft>
              <a:spcPct val="35000"/>
            </a:spcAft>
            <a:buNone/>
          </a:pPr>
          <a:r>
            <a:rPr lang="en-GB" sz="2000" kern="1200" dirty="0">
              <a:solidFill>
                <a:schemeClr val="bg1"/>
              </a:solidFill>
              <a:latin typeface="Tahoma" panose="020B0604030504040204" pitchFamily="34" charset="0"/>
              <a:ea typeface="Tahoma" panose="020B0604030504040204" pitchFamily="34" charset="0"/>
              <a:cs typeface="Tahoma" panose="020B0604030504040204" pitchFamily="34" charset="0"/>
            </a:rPr>
            <a:t>Phase III</a:t>
          </a:r>
        </a:p>
        <a:p>
          <a:pPr marL="0" lvl="0" indent="0" algn="ctr" defTabSz="1066800">
            <a:lnSpc>
              <a:spcPct val="90000"/>
            </a:lnSpc>
            <a:spcBef>
              <a:spcPct val="0"/>
            </a:spcBef>
            <a:spcAft>
              <a:spcPct val="35000"/>
            </a:spcAft>
            <a:buNone/>
          </a:pPr>
          <a:r>
            <a:rPr lang="en-GB" sz="1600" kern="1200" dirty="0">
              <a:solidFill>
                <a:schemeClr val="bg1"/>
              </a:solidFill>
              <a:latin typeface="Tahoma" panose="020B0604030504040204" pitchFamily="34" charset="0"/>
              <a:ea typeface="Tahoma" panose="020B0604030504040204" pitchFamily="34" charset="0"/>
              <a:cs typeface="Tahoma" panose="020B0604030504040204" pitchFamily="34" charset="0"/>
            </a:rPr>
            <a:t>(N=364)</a:t>
          </a:r>
          <a:r>
            <a:rPr lang="en-GB" sz="1600" kern="12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3</a:t>
          </a:r>
        </a:p>
      </dsp:txBody>
      <dsp:txXfrm>
        <a:off x="6050044" y="0"/>
        <a:ext cx="2220693" cy="1301729"/>
      </dsp:txXfrm>
    </dsp:sp>
    <dsp:sp modelId="{BBA849F6-381D-4630-8338-1DCBC884B789}">
      <dsp:nvSpPr>
        <dsp:cNvPr id="0" name=""/>
        <dsp:cNvSpPr/>
      </dsp:nvSpPr>
      <dsp:spPr>
        <a:xfrm>
          <a:off x="6313195" y="1404488"/>
          <a:ext cx="1726989"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Afatinib </a:t>
          </a:r>
          <a:r>
            <a:rPr lang="en-GB" sz="1600" kern="12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vs</a:t>
          </a: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 </a:t>
          </a:r>
          <a:b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br>
          <a:r>
            <a:rPr lang="en-GB" sz="1600" kern="1200" dirty="0" err="1">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Cis</a:t>
          </a: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/Gem</a:t>
          </a:r>
        </a:p>
      </dsp:txBody>
      <dsp:txXfrm>
        <a:off x="6331709" y="1423002"/>
        <a:ext cx="1689961" cy="595086"/>
      </dsp:txXfrm>
    </dsp:sp>
    <dsp:sp modelId="{85EED01D-FC90-4425-A48D-335473BBD740}">
      <dsp:nvSpPr>
        <dsp:cNvPr id="0" name=""/>
        <dsp:cNvSpPr/>
      </dsp:nvSpPr>
      <dsp:spPr>
        <a:xfrm>
          <a:off x="6319393" y="2133850"/>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First-line</a:t>
          </a:r>
        </a:p>
      </dsp:txBody>
      <dsp:txXfrm>
        <a:off x="6337907" y="2152364"/>
        <a:ext cx="1706214" cy="595086"/>
      </dsp:txXfrm>
    </dsp:sp>
    <dsp:sp modelId="{7B4C96B1-DA21-46B3-972C-D58DFE12A28D}">
      <dsp:nvSpPr>
        <dsp:cNvPr id="0" name=""/>
        <dsp:cNvSpPr/>
      </dsp:nvSpPr>
      <dsp:spPr>
        <a:xfrm>
          <a:off x="6308374" y="2863213"/>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Del19 = 186</a:t>
          </a:r>
        </a:p>
        <a:p>
          <a:pPr marL="0" lvl="0" indent="0" algn="ctr" defTabSz="914400">
            <a:lnSpc>
              <a:spcPct val="100000"/>
            </a:lnSpc>
            <a:spcBef>
              <a:spcPct val="0"/>
            </a:spcBef>
            <a:spcAft>
              <a:spcPts val="0"/>
            </a:spcAft>
            <a:buNone/>
          </a:pPr>
          <a:r>
            <a:rPr lang="de-DE"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rPr>
            <a:t>L858R = 138</a:t>
          </a:r>
          <a:endParaRPr lang="en-GB" sz="1600" kern="1200" dirty="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endParaRPr>
        </a:p>
      </dsp:txBody>
      <dsp:txXfrm>
        <a:off x="6326888" y="2881727"/>
        <a:ext cx="1706214" cy="595086"/>
      </dsp:txXfrm>
    </dsp:sp>
    <dsp:sp modelId="{2202553B-1A85-4071-9FF0-8311CEF1861F}">
      <dsp:nvSpPr>
        <dsp:cNvPr id="0" name=""/>
        <dsp:cNvSpPr/>
      </dsp:nvSpPr>
      <dsp:spPr>
        <a:xfrm>
          <a:off x="6308374" y="3592575"/>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de-DE" sz="16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N = 40</a:t>
          </a:r>
        </a:p>
        <a:p>
          <a:pPr marL="0" lvl="0" indent="0" algn="ctr" defTabSz="711200">
            <a:lnSpc>
              <a:spcPct val="90000"/>
            </a:lnSpc>
            <a:spcBef>
              <a:spcPct val="0"/>
            </a:spcBef>
            <a:spcAft>
              <a:spcPct val="35000"/>
            </a:spcAft>
            <a:buNone/>
          </a:pPr>
          <a:r>
            <a:rPr lang="de-DE" sz="16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N = 26</a:t>
          </a:r>
          <a:endParaRPr lang="en-GB" sz="1600" b="1" kern="1200" dirty="0">
            <a:solidFill>
              <a:srgbClr val="FF0000"/>
            </a:solidFill>
            <a:latin typeface="Tahoma" panose="020B0604030504040204" pitchFamily="34" charset="0"/>
            <a:ea typeface="Tahoma" panose="020B0604030504040204" pitchFamily="34" charset="0"/>
            <a:cs typeface="Tahoma" panose="020B0604030504040204" pitchFamily="34" charset="0"/>
          </a:endParaRPr>
        </a:p>
      </dsp:txBody>
      <dsp:txXfrm>
        <a:off x="6326888" y="3611089"/>
        <a:ext cx="1706214" cy="59508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7F11AA-654E-44BF-B880-6CBC002A9E34}">
      <dsp:nvSpPr>
        <dsp:cNvPr id="0" name=""/>
        <dsp:cNvSpPr/>
      </dsp:nvSpPr>
      <dsp:spPr>
        <a:xfrm>
          <a:off x="3191197" y="1782033"/>
          <a:ext cx="2498865" cy="346904"/>
        </a:xfrm>
        <a:custGeom>
          <a:avLst/>
          <a:gdLst/>
          <a:ahLst/>
          <a:cxnLst/>
          <a:rect l="0" t="0" r="0" b="0"/>
          <a:pathLst>
            <a:path>
              <a:moveTo>
                <a:pt x="0" y="346904"/>
              </a:moveTo>
              <a:lnTo>
                <a:pt x="2498865" y="0"/>
              </a:lnTo>
            </a:path>
          </a:pathLst>
        </a:custGeom>
        <a:noFill/>
        <a:ln w="12700" cap="flat" cmpd="sng" algn="ctr">
          <a:solidFill>
            <a:schemeClr val="accent1"/>
          </a:solidFill>
          <a:prstDash val="solid"/>
          <a:miter lim="800000"/>
        </a:ln>
        <a:effectLst/>
      </dsp:spPr>
      <dsp:style>
        <a:lnRef idx="2">
          <a:scrgbClr r="0" g="0" b="0"/>
        </a:lnRef>
        <a:fillRef idx="0">
          <a:scrgbClr r="0" g="0" b="0"/>
        </a:fillRef>
        <a:effectRef idx="0">
          <a:scrgbClr r="0" g="0" b="0"/>
        </a:effectRef>
        <a:fontRef idx="minor"/>
      </dsp:style>
    </dsp:sp>
    <dsp:sp modelId="{01B0939D-5886-4195-A83D-840C0788B306}">
      <dsp:nvSpPr>
        <dsp:cNvPr id="0" name=""/>
        <dsp:cNvSpPr/>
      </dsp:nvSpPr>
      <dsp:spPr>
        <a:xfrm>
          <a:off x="3191197" y="416464"/>
          <a:ext cx="2463779" cy="1712473"/>
        </a:xfrm>
        <a:custGeom>
          <a:avLst/>
          <a:gdLst/>
          <a:ahLst/>
          <a:cxnLst/>
          <a:rect l="0" t="0" r="0" b="0"/>
          <a:pathLst>
            <a:path>
              <a:moveTo>
                <a:pt x="0" y="1712473"/>
              </a:moveTo>
              <a:lnTo>
                <a:pt x="2463779" y="0"/>
              </a:lnTo>
            </a:path>
          </a:pathLst>
        </a:custGeom>
        <a:noFill/>
        <a:ln w="12700" cap="flat" cmpd="sng" algn="ctr">
          <a:solidFill>
            <a:schemeClr val="accent1"/>
          </a:solidFill>
          <a:prstDash val="solid"/>
          <a:miter lim="800000"/>
        </a:ln>
        <a:effectLst/>
      </dsp:spPr>
      <dsp:style>
        <a:lnRef idx="2">
          <a:scrgbClr r="0" g="0" b="0"/>
        </a:lnRef>
        <a:fillRef idx="0">
          <a:scrgbClr r="0" g="0" b="0"/>
        </a:fillRef>
        <a:effectRef idx="0">
          <a:scrgbClr r="0" g="0" b="0"/>
        </a:effectRef>
        <a:fontRef idx="minor"/>
      </dsp:style>
    </dsp:sp>
    <dsp:sp modelId="{2CDEAE86-D834-4029-BED3-00AEDF7A75C1}">
      <dsp:nvSpPr>
        <dsp:cNvPr id="0" name=""/>
        <dsp:cNvSpPr/>
      </dsp:nvSpPr>
      <dsp:spPr>
        <a:xfrm>
          <a:off x="609610" y="1133530"/>
          <a:ext cx="2581586" cy="982819"/>
        </a:xfrm>
        <a:custGeom>
          <a:avLst/>
          <a:gdLst/>
          <a:ahLst/>
          <a:cxnLst/>
          <a:rect l="0" t="0" r="0" b="0"/>
          <a:pathLst>
            <a:path>
              <a:moveTo>
                <a:pt x="0" y="982819"/>
              </a:moveTo>
              <a:lnTo>
                <a:pt x="2581586" y="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53D8120-FE9E-4C4F-AC5D-72BEAA33F6D7}">
      <dsp:nvSpPr>
        <dsp:cNvPr id="0" name=""/>
        <dsp:cNvSpPr/>
      </dsp:nvSpPr>
      <dsp:spPr>
        <a:xfrm>
          <a:off x="-174174" y="1120943"/>
          <a:ext cx="1567570" cy="99540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F513903-7B10-4C46-A753-2A41F4C16F6D}">
      <dsp:nvSpPr>
        <dsp:cNvPr id="0" name=""/>
        <dsp:cNvSpPr/>
      </dsp:nvSpPr>
      <dsp:spPr>
        <a:xfrm>
          <a:off x="0" y="1286409"/>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Bệnh Nhân</a:t>
          </a:r>
          <a:endParaRPr lang="en-GB" sz="1800" kern="1200" dirty="0"/>
        </a:p>
      </dsp:txBody>
      <dsp:txXfrm>
        <a:off x="29154" y="1315563"/>
        <a:ext cx="1509262" cy="937099"/>
      </dsp:txXfrm>
    </dsp:sp>
    <dsp:sp modelId="{AFEBEBB1-00FA-45DA-B23E-E7FC9A7DC88E}">
      <dsp:nvSpPr>
        <dsp:cNvPr id="0" name=""/>
        <dsp:cNvSpPr/>
      </dsp:nvSpPr>
      <dsp:spPr>
        <a:xfrm>
          <a:off x="2407412" y="1133530"/>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09C2E3D-91D3-4D76-84AB-98FA2BBA74F9}">
      <dsp:nvSpPr>
        <dsp:cNvPr id="0" name=""/>
        <dsp:cNvSpPr/>
      </dsp:nvSpPr>
      <dsp:spPr>
        <a:xfrm>
          <a:off x="2581586" y="1298996"/>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Khởi trị liều 40mg*</a:t>
          </a:r>
          <a:endParaRPr lang="en-GB" sz="1800" kern="1200" dirty="0"/>
        </a:p>
      </dsp:txBody>
      <dsp:txXfrm>
        <a:off x="2610740" y="1328150"/>
        <a:ext cx="1509262" cy="937099"/>
      </dsp:txXfrm>
    </dsp:sp>
    <dsp:sp modelId="{D5B3B17D-8B00-4F51-96FF-525109FBC566}">
      <dsp:nvSpPr>
        <dsp:cNvPr id="0" name=""/>
        <dsp:cNvSpPr/>
      </dsp:nvSpPr>
      <dsp:spPr>
        <a:xfrm>
          <a:off x="4871192" y="416464"/>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A5AC605-7EBA-41F3-A813-7F46C9CB5BC3}">
      <dsp:nvSpPr>
        <dsp:cNvPr id="0" name=""/>
        <dsp:cNvSpPr/>
      </dsp:nvSpPr>
      <dsp:spPr>
        <a:xfrm>
          <a:off x="5045366" y="581930"/>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GB" sz="1800" kern="1200" dirty="0" err="1"/>
            <a:t>Điều</a:t>
          </a:r>
          <a:r>
            <a:rPr lang="en-GB" sz="1800" kern="1200" dirty="0"/>
            <a:t> </a:t>
          </a:r>
          <a:r>
            <a:rPr lang="en-GB" sz="1800" kern="1200" dirty="0" err="1"/>
            <a:t>chỉnh</a:t>
          </a:r>
          <a:r>
            <a:rPr lang="en-GB" sz="1800" kern="1200" dirty="0"/>
            <a:t> </a:t>
          </a:r>
          <a:r>
            <a:rPr lang="en-GB" sz="1800" kern="1200" dirty="0" err="1"/>
            <a:t>liều</a:t>
          </a:r>
          <a:r>
            <a:rPr lang="en-GB" sz="1800" kern="1200" dirty="0"/>
            <a:t> </a:t>
          </a:r>
          <a:r>
            <a:rPr lang="en-GB" sz="1800" kern="1200" dirty="0" err="1"/>
            <a:t>trong</a:t>
          </a:r>
          <a:r>
            <a:rPr lang="en-GB" sz="1800" kern="1200" dirty="0"/>
            <a:t> 6 </a:t>
          </a:r>
          <a:r>
            <a:rPr lang="en-GB" sz="1800" kern="1200" dirty="0" err="1"/>
            <a:t>tháng</a:t>
          </a:r>
          <a:r>
            <a:rPr lang="en-GB" sz="1800" kern="1200" dirty="0"/>
            <a:t> </a:t>
          </a:r>
          <a:r>
            <a:rPr lang="en-GB" sz="1800" kern="1200" dirty="0" err="1"/>
            <a:t>đầu</a:t>
          </a:r>
          <a:endParaRPr lang="en-GB" sz="1800" kern="1200" dirty="0"/>
        </a:p>
      </dsp:txBody>
      <dsp:txXfrm>
        <a:off x="5074520" y="611084"/>
        <a:ext cx="1509262" cy="937099"/>
      </dsp:txXfrm>
    </dsp:sp>
    <dsp:sp modelId="{434DD396-1415-47EF-AF11-7CDB7CBB0FAB}">
      <dsp:nvSpPr>
        <dsp:cNvPr id="0" name=""/>
        <dsp:cNvSpPr/>
      </dsp:nvSpPr>
      <dsp:spPr>
        <a:xfrm>
          <a:off x="4906277" y="1782033"/>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3B9C033-79C9-4F8A-BBE9-84DC0FDC20AB}">
      <dsp:nvSpPr>
        <dsp:cNvPr id="0" name=""/>
        <dsp:cNvSpPr/>
      </dsp:nvSpPr>
      <dsp:spPr>
        <a:xfrm>
          <a:off x="5080452" y="1947499"/>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GB" sz="1800" kern="1200" dirty="0" err="1"/>
            <a:t>Duy</a:t>
          </a:r>
          <a:r>
            <a:rPr lang="en-GB" sz="1800" kern="1200" dirty="0"/>
            <a:t> </a:t>
          </a:r>
          <a:r>
            <a:rPr lang="en-GB" sz="1800" kern="1200" dirty="0" err="1"/>
            <a:t>trì</a:t>
          </a:r>
          <a:r>
            <a:rPr lang="en-GB" sz="1800" kern="1200" dirty="0"/>
            <a:t> </a:t>
          </a:r>
          <a:r>
            <a:rPr lang="en-GB" sz="1800" kern="1200" dirty="0" err="1"/>
            <a:t>liều</a:t>
          </a:r>
          <a:r>
            <a:rPr lang="en-GB" sz="1800" kern="1200" dirty="0"/>
            <a:t> 40mg </a:t>
          </a:r>
          <a:r>
            <a:rPr lang="en-GB" sz="1800" kern="1200" dirty="0" err="1"/>
            <a:t>trong</a:t>
          </a:r>
          <a:r>
            <a:rPr lang="en-GB" sz="1800" kern="1200" dirty="0"/>
            <a:t> 6 </a:t>
          </a:r>
          <a:r>
            <a:rPr lang="en-GB" sz="1800" kern="1200" dirty="0" err="1"/>
            <a:t>tháng</a:t>
          </a:r>
          <a:r>
            <a:rPr lang="en-GB" sz="1800" kern="1200" dirty="0"/>
            <a:t> </a:t>
          </a:r>
          <a:r>
            <a:rPr lang="en-GB" sz="1800" kern="1200" dirty="0" err="1"/>
            <a:t>đầu</a:t>
          </a:r>
          <a:endParaRPr lang="en-GB" sz="1800" kern="1200" dirty="0"/>
        </a:p>
      </dsp:txBody>
      <dsp:txXfrm>
        <a:off x="5109606" y="1976653"/>
        <a:ext cx="1509262" cy="93709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7F11AA-654E-44BF-B880-6CBC002A9E34}">
      <dsp:nvSpPr>
        <dsp:cNvPr id="0" name=""/>
        <dsp:cNvSpPr/>
      </dsp:nvSpPr>
      <dsp:spPr>
        <a:xfrm>
          <a:off x="3191197" y="1782033"/>
          <a:ext cx="2498865" cy="346904"/>
        </a:xfrm>
        <a:custGeom>
          <a:avLst/>
          <a:gdLst/>
          <a:ahLst/>
          <a:cxnLst/>
          <a:rect l="0" t="0" r="0" b="0"/>
          <a:pathLst>
            <a:path>
              <a:moveTo>
                <a:pt x="0" y="346904"/>
              </a:moveTo>
              <a:lnTo>
                <a:pt x="2498865" y="0"/>
              </a:lnTo>
            </a:path>
          </a:pathLst>
        </a:custGeom>
        <a:noFill/>
        <a:ln w="12700" cap="flat" cmpd="sng" algn="ctr">
          <a:solidFill>
            <a:schemeClr val="accent1"/>
          </a:solidFill>
          <a:prstDash val="solid"/>
          <a:miter lim="800000"/>
        </a:ln>
        <a:effectLst/>
      </dsp:spPr>
      <dsp:style>
        <a:lnRef idx="2">
          <a:scrgbClr r="0" g="0" b="0"/>
        </a:lnRef>
        <a:fillRef idx="0">
          <a:scrgbClr r="0" g="0" b="0"/>
        </a:fillRef>
        <a:effectRef idx="0">
          <a:scrgbClr r="0" g="0" b="0"/>
        </a:effectRef>
        <a:fontRef idx="minor"/>
      </dsp:style>
    </dsp:sp>
    <dsp:sp modelId="{01B0939D-5886-4195-A83D-840C0788B306}">
      <dsp:nvSpPr>
        <dsp:cNvPr id="0" name=""/>
        <dsp:cNvSpPr/>
      </dsp:nvSpPr>
      <dsp:spPr>
        <a:xfrm>
          <a:off x="3191197" y="416464"/>
          <a:ext cx="2463779" cy="1712473"/>
        </a:xfrm>
        <a:custGeom>
          <a:avLst/>
          <a:gdLst/>
          <a:ahLst/>
          <a:cxnLst/>
          <a:rect l="0" t="0" r="0" b="0"/>
          <a:pathLst>
            <a:path>
              <a:moveTo>
                <a:pt x="0" y="1712473"/>
              </a:moveTo>
              <a:lnTo>
                <a:pt x="2463779" y="0"/>
              </a:lnTo>
            </a:path>
          </a:pathLst>
        </a:custGeom>
        <a:noFill/>
        <a:ln w="12700" cap="flat" cmpd="sng" algn="ctr">
          <a:solidFill>
            <a:schemeClr val="accent1"/>
          </a:solidFill>
          <a:prstDash val="solid"/>
          <a:miter lim="800000"/>
        </a:ln>
        <a:effectLst/>
      </dsp:spPr>
      <dsp:style>
        <a:lnRef idx="2">
          <a:scrgbClr r="0" g="0" b="0"/>
        </a:lnRef>
        <a:fillRef idx="0">
          <a:scrgbClr r="0" g="0" b="0"/>
        </a:fillRef>
        <a:effectRef idx="0">
          <a:scrgbClr r="0" g="0" b="0"/>
        </a:effectRef>
        <a:fontRef idx="minor"/>
      </dsp:style>
    </dsp:sp>
    <dsp:sp modelId="{2CDEAE86-D834-4029-BED3-00AEDF7A75C1}">
      <dsp:nvSpPr>
        <dsp:cNvPr id="0" name=""/>
        <dsp:cNvSpPr/>
      </dsp:nvSpPr>
      <dsp:spPr>
        <a:xfrm>
          <a:off x="609610" y="1133530"/>
          <a:ext cx="2581586" cy="982819"/>
        </a:xfrm>
        <a:custGeom>
          <a:avLst/>
          <a:gdLst/>
          <a:ahLst/>
          <a:cxnLst/>
          <a:rect l="0" t="0" r="0" b="0"/>
          <a:pathLst>
            <a:path>
              <a:moveTo>
                <a:pt x="0" y="982819"/>
              </a:moveTo>
              <a:lnTo>
                <a:pt x="2581586" y="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53D8120-FE9E-4C4F-AC5D-72BEAA33F6D7}">
      <dsp:nvSpPr>
        <dsp:cNvPr id="0" name=""/>
        <dsp:cNvSpPr/>
      </dsp:nvSpPr>
      <dsp:spPr>
        <a:xfrm>
          <a:off x="-174174" y="1120943"/>
          <a:ext cx="1567570" cy="99540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F513903-7B10-4C46-A753-2A41F4C16F6D}">
      <dsp:nvSpPr>
        <dsp:cNvPr id="0" name=""/>
        <dsp:cNvSpPr/>
      </dsp:nvSpPr>
      <dsp:spPr>
        <a:xfrm>
          <a:off x="0" y="1286409"/>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Bệnh Nhân</a:t>
          </a:r>
          <a:endParaRPr lang="en-GB" sz="1800" kern="1200" dirty="0"/>
        </a:p>
      </dsp:txBody>
      <dsp:txXfrm>
        <a:off x="29154" y="1315563"/>
        <a:ext cx="1509262" cy="937099"/>
      </dsp:txXfrm>
    </dsp:sp>
    <dsp:sp modelId="{AFEBEBB1-00FA-45DA-B23E-E7FC9A7DC88E}">
      <dsp:nvSpPr>
        <dsp:cNvPr id="0" name=""/>
        <dsp:cNvSpPr/>
      </dsp:nvSpPr>
      <dsp:spPr>
        <a:xfrm>
          <a:off x="2407412" y="1133530"/>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09C2E3D-91D3-4D76-84AB-98FA2BBA74F9}">
      <dsp:nvSpPr>
        <dsp:cNvPr id="0" name=""/>
        <dsp:cNvSpPr/>
      </dsp:nvSpPr>
      <dsp:spPr>
        <a:xfrm>
          <a:off x="2581586" y="1298996"/>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Khởi trị liều 40mg*</a:t>
          </a:r>
          <a:endParaRPr lang="en-GB" sz="1800" kern="1200" dirty="0"/>
        </a:p>
      </dsp:txBody>
      <dsp:txXfrm>
        <a:off x="2610740" y="1328150"/>
        <a:ext cx="1509262" cy="937099"/>
      </dsp:txXfrm>
    </dsp:sp>
    <dsp:sp modelId="{D5B3B17D-8B00-4F51-96FF-525109FBC566}">
      <dsp:nvSpPr>
        <dsp:cNvPr id="0" name=""/>
        <dsp:cNvSpPr/>
      </dsp:nvSpPr>
      <dsp:spPr>
        <a:xfrm>
          <a:off x="4871192" y="416464"/>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A5AC605-7EBA-41F3-A813-7F46C9CB5BC3}">
      <dsp:nvSpPr>
        <dsp:cNvPr id="0" name=""/>
        <dsp:cNvSpPr/>
      </dsp:nvSpPr>
      <dsp:spPr>
        <a:xfrm>
          <a:off x="5045366" y="581930"/>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GB" sz="1800" kern="1200" dirty="0" err="1"/>
            <a:t>Điều</a:t>
          </a:r>
          <a:r>
            <a:rPr lang="en-GB" sz="1800" kern="1200" dirty="0"/>
            <a:t> </a:t>
          </a:r>
          <a:r>
            <a:rPr lang="en-GB" sz="1800" kern="1200" dirty="0" err="1"/>
            <a:t>chỉnh</a:t>
          </a:r>
          <a:r>
            <a:rPr lang="en-GB" sz="1800" kern="1200" dirty="0"/>
            <a:t> </a:t>
          </a:r>
          <a:r>
            <a:rPr lang="en-GB" sz="1800" kern="1200" dirty="0" err="1"/>
            <a:t>liều</a:t>
          </a:r>
          <a:r>
            <a:rPr lang="en-GB" sz="1800" kern="1200" dirty="0"/>
            <a:t> </a:t>
          </a:r>
          <a:r>
            <a:rPr lang="en-GB" sz="1800" kern="1200" dirty="0" err="1"/>
            <a:t>trong</a:t>
          </a:r>
          <a:r>
            <a:rPr lang="en-GB" sz="1800" kern="1200" dirty="0"/>
            <a:t> 6 </a:t>
          </a:r>
          <a:r>
            <a:rPr lang="en-GB" sz="1800" kern="1200" dirty="0" err="1"/>
            <a:t>tháng</a:t>
          </a:r>
          <a:r>
            <a:rPr lang="en-GB" sz="1800" kern="1200" dirty="0"/>
            <a:t> </a:t>
          </a:r>
          <a:r>
            <a:rPr lang="en-GB" sz="1800" kern="1200" dirty="0" err="1"/>
            <a:t>đầu</a:t>
          </a:r>
          <a:endParaRPr lang="en-GB" sz="1800" kern="1200" dirty="0"/>
        </a:p>
      </dsp:txBody>
      <dsp:txXfrm>
        <a:off x="5074520" y="611084"/>
        <a:ext cx="1509262" cy="937099"/>
      </dsp:txXfrm>
    </dsp:sp>
    <dsp:sp modelId="{434DD396-1415-47EF-AF11-7CDB7CBB0FAB}">
      <dsp:nvSpPr>
        <dsp:cNvPr id="0" name=""/>
        <dsp:cNvSpPr/>
      </dsp:nvSpPr>
      <dsp:spPr>
        <a:xfrm>
          <a:off x="4906277" y="1782033"/>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3B9C033-79C9-4F8A-BBE9-84DC0FDC20AB}">
      <dsp:nvSpPr>
        <dsp:cNvPr id="0" name=""/>
        <dsp:cNvSpPr/>
      </dsp:nvSpPr>
      <dsp:spPr>
        <a:xfrm>
          <a:off x="5080452" y="1947499"/>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GB" sz="1800" kern="1200" dirty="0" err="1"/>
            <a:t>Duy</a:t>
          </a:r>
          <a:r>
            <a:rPr lang="en-GB" sz="1800" kern="1200" dirty="0"/>
            <a:t> </a:t>
          </a:r>
          <a:r>
            <a:rPr lang="en-GB" sz="1800" kern="1200" dirty="0" err="1"/>
            <a:t>trì</a:t>
          </a:r>
          <a:r>
            <a:rPr lang="en-GB" sz="1800" kern="1200" dirty="0"/>
            <a:t> </a:t>
          </a:r>
          <a:r>
            <a:rPr lang="en-GB" sz="1800" kern="1200" dirty="0" err="1"/>
            <a:t>liều</a:t>
          </a:r>
          <a:r>
            <a:rPr lang="en-GB" sz="1800" kern="1200" dirty="0"/>
            <a:t> 40mg </a:t>
          </a:r>
          <a:r>
            <a:rPr lang="en-GB" sz="1800" kern="1200" dirty="0" err="1"/>
            <a:t>trong</a:t>
          </a:r>
          <a:r>
            <a:rPr lang="en-GB" sz="1800" kern="1200" dirty="0"/>
            <a:t> 6 </a:t>
          </a:r>
          <a:r>
            <a:rPr lang="en-GB" sz="1800" kern="1200" dirty="0" err="1"/>
            <a:t>tháng</a:t>
          </a:r>
          <a:r>
            <a:rPr lang="en-GB" sz="1800" kern="1200" dirty="0"/>
            <a:t> </a:t>
          </a:r>
          <a:r>
            <a:rPr lang="en-GB" sz="1800" kern="1200" dirty="0" err="1"/>
            <a:t>đầu</a:t>
          </a:r>
          <a:endParaRPr lang="en-GB" sz="1800" kern="1200" dirty="0"/>
        </a:p>
      </dsp:txBody>
      <dsp:txXfrm>
        <a:off x="5109606" y="1976653"/>
        <a:ext cx="1509262" cy="937099"/>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DD624F-5130-4AB4-B8BB-FDA362C3024C}">
      <dsp:nvSpPr>
        <dsp:cNvPr id="0" name=""/>
        <dsp:cNvSpPr/>
      </dsp:nvSpPr>
      <dsp:spPr>
        <a:xfrm>
          <a:off x="54637" y="0"/>
          <a:ext cx="1110587" cy="4339098"/>
        </a:xfrm>
        <a:prstGeom prst="roundRect">
          <a:avLst>
            <a:gd name="adj" fmla="val 10000"/>
          </a:avLst>
        </a:prstGeom>
        <a:solidFill>
          <a:schemeClr val="bg1"/>
        </a:solidFill>
        <a:ln>
          <a:noFill/>
        </a:ln>
        <a:effectLst/>
      </dsp:spPr>
      <dsp:style>
        <a:lnRef idx="0">
          <a:scrgbClr r="0" g="0" b="0"/>
        </a:lnRef>
        <a:fillRef idx="1">
          <a:scrgbClr r="0" g="0" b="0"/>
        </a:fillRef>
        <a:effectRef idx="0">
          <a:scrgbClr r="0" g="0" b="0"/>
        </a:effectRef>
        <a:fontRef idx="minor"/>
      </dsp:style>
      <dsp:txBody>
        <a:bodyPr spcFirstLastPara="0" vert="horz" wrap="square" lIns="228600" tIns="228600" rIns="228600" bIns="228600" numCol="1" spcCol="1270" anchor="ctr" anchorCtr="0">
          <a:noAutofit/>
        </a:bodyPr>
        <a:lstStyle/>
        <a:p>
          <a:pPr marL="0" lvl="0" indent="0" algn="ctr" defTabSz="2667000">
            <a:lnSpc>
              <a:spcPct val="90000"/>
            </a:lnSpc>
            <a:spcBef>
              <a:spcPct val="0"/>
            </a:spcBef>
            <a:spcAft>
              <a:spcPct val="35000"/>
            </a:spcAft>
            <a:buNone/>
          </a:pPr>
          <a:endParaRPr lang="en-GB" sz="6000" kern="1200" dirty="0"/>
        </a:p>
      </dsp:txBody>
      <dsp:txXfrm>
        <a:off x="54637" y="0"/>
        <a:ext cx="1110587" cy="1301729"/>
      </dsp:txXfrm>
    </dsp:sp>
    <dsp:sp modelId="{DA8357B5-6A07-4452-BE96-67159FB4217E}">
      <dsp:nvSpPr>
        <dsp:cNvPr id="0" name=""/>
        <dsp:cNvSpPr/>
      </dsp:nvSpPr>
      <dsp:spPr>
        <a:xfrm>
          <a:off x="1283928" y="0"/>
          <a:ext cx="2220693" cy="4339098"/>
        </a:xfrm>
        <a:prstGeom prst="roundRect">
          <a:avLst>
            <a:gd name="adj" fmla="val 10000"/>
          </a:avLst>
        </a:prstGeom>
        <a:solidFill>
          <a:schemeClr val="accent1">
            <a:lumMod val="7500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kern="1200" dirty="0">
              <a:solidFill>
                <a:schemeClr val="bg1"/>
              </a:solidFill>
              <a:latin typeface="Arial" panose="020B0604020202020204" pitchFamily="34" charset="0"/>
              <a:ea typeface="Tahoma" panose="020B0604030504040204" pitchFamily="34" charset="0"/>
              <a:cs typeface="Arial" panose="020B0604020202020204" pitchFamily="34" charset="0"/>
            </a:rPr>
            <a:t>LUX-Lung 2</a:t>
          </a:r>
        </a:p>
        <a:p>
          <a:pPr marL="0" lvl="0" indent="0" algn="ctr" defTabSz="1066800">
            <a:lnSpc>
              <a:spcPct val="90000"/>
            </a:lnSpc>
            <a:spcBef>
              <a:spcPct val="0"/>
            </a:spcBef>
            <a:spcAft>
              <a:spcPct val="35000"/>
            </a:spcAft>
            <a:buNone/>
          </a:pPr>
          <a:r>
            <a:rPr lang="en-GB" sz="2000" kern="1200" dirty="0">
              <a:solidFill>
                <a:schemeClr val="bg1"/>
              </a:solidFill>
              <a:latin typeface="Arial" panose="020B0604020202020204" pitchFamily="34" charset="0"/>
              <a:ea typeface="Tahoma" panose="020B0604030504040204" pitchFamily="34" charset="0"/>
              <a:cs typeface="Arial" panose="020B0604020202020204" pitchFamily="34" charset="0"/>
            </a:rPr>
            <a:t>Phase II</a:t>
          </a:r>
        </a:p>
        <a:p>
          <a:pPr marL="0" lvl="0" indent="0" algn="ctr" defTabSz="1066800">
            <a:lnSpc>
              <a:spcPct val="90000"/>
            </a:lnSpc>
            <a:spcBef>
              <a:spcPct val="0"/>
            </a:spcBef>
            <a:spcAft>
              <a:spcPct val="35000"/>
            </a:spcAft>
            <a:buNone/>
          </a:pPr>
          <a:r>
            <a:rPr lang="en-GB" sz="1600" kern="1200" dirty="0">
              <a:solidFill>
                <a:schemeClr val="bg1"/>
              </a:solidFill>
              <a:latin typeface="Arial" panose="020B0604020202020204" pitchFamily="34" charset="0"/>
              <a:ea typeface="Tahoma" panose="020B0604030504040204" pitchFamily="34" charset="0"/>
              <a:cs typeface="Arial" panose="020B0604020202020204" pitchFamily="34" charset="0"/>
            </a:rPr>
            <a:t>(N=129)</a:t>
          </a:r>
          <a:r>
            <a:rPr lang="en-GB" sz="1600" kern="1200" baseline="30000" dirty="0">
              <a:solidFill>
                <a:schemeClr val="bg1"/>
              </a:solidFill>
              <a:latin typeface="Arial" panose="020B0604020202020204" pitchFamily="34" charset="0"/>
              <a:ea typeface="Tahoma" panose="020B0604030504040204" pitchFamily="34" charset="0"/>
              <a:cs typeface="Arial" panose="020B0604020202020204" pitchFamily="34" charset="0"/>
            </a:rPr>
            <a:t>1</a:t>
          </a:r>
        </a:p>
      </dsp:txBody>
      <dsp:txXfrm>
        <a:off x="1283928" y="0"/>
        <a:ext cx="2220693" cy="1301729"/>
      </dsp:txXfrm>
    </dsp:sp>
    <dsp:sp modelId="{43704177-47B1-44E2-BC6A-717CA91F9F88}">
      <dsp:nvSpPr>
        <dsp:cNvPr id="0" name=""/>
        <dsp:cNvSpPr/>
      </dsp:nvSpPr>
      <dsp:spPr>
        <a:xfrm>
          <a:off x="1561733" y="1404488"/>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Afatinib</a:t>
          </a:r>
        </a:p>
      </dsp:txBody>
      <dsp:txXfrm>
        <a:off x="1580247" y="1423002"/>
        <a:ext cx="1706214" cy="595086"/>
      </dsp:txXfrm>
    </dsp:sp>
    <dsp:sp modelId="{4CD8FCB4-8834-47DF-A30A-6B0F8613B02B}">
      <dsp:nvSpPr>
        <dsp:cNvPr id="0" name=""/>
        <dsp:cNvSpPr/>
      </dsp:nvSpPr>
      <dsp:spPr>
        <a:xfrm>
          <a:off x="1561733" y="2133850"/>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8575" rIns="38100" bIns="28575" numCol="1" spcCol="1270" anchor="ctr" anchorCtr="0">
          <a:noAutofit/>
        </a:bodyPr>
        <a:lstStyle/>
        <a:p>
          <a:pPr marL="0" lvl="0" indent="0" algn="ctr" defTabSz="666750">
            <a:lnSpc>
              <a:spcPct val="90000"/>
            </a:lnSpc>
            <a:spcBef>
              <a:spcPct val="0"/>
            </a:spcBef>
            <a:spcAft>
              <a:spcPct val="35000"/>
            </a:spcAft>
            <a:buNone/>
          </a:pPr>
          <a:r>
            <a:rPr lang="en-GB" sz="15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First- and second-line (after chemo) </a:t>
          </a:r>
        </a:p>
      </dsp:txBody>
      <dsp:txXfrm>
        <a:off x="1580247" y="2152364"/>
        <a:ext cx="1706214" cy="595086"/>
      </dsp:txXfrm>
    </dsp:sp>
    <dsp:sp modelId="{B4433722-DBD8-4207-9929-AE8044D0C43A}">
      <dsp:nvSpPr>
        <dsp:cNvPr id="0" name=""/>
        <dsp:cNvSpPr/>
      </dsp:nvSpPr>
      <dsp:spPr>
        <a:xfrm>
          <a:off x="1561733" y="2863213"/>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Del19 = 52</a:t>
          </a:r>
        </a:p>
        <a:p>
          <a:pPr marL="0" lvl="0" indent="0" algn="ctr" defTabSz="914400">
            <a:lnSpc>
              <a:spcPct val="100000"/>
            </a:lnSpc>
            <a:spcBef>
              <a:spcPct val="0"/>
            </a:spcBef>
            <a:spcAft>
              <a:spcPts val="0"/>
            </a:spcAft>
            <a:buNone/>
          </a:pPr>
          <a:r>
            <a:rPr lang="de-DE"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L858R = 54</a:t>
          </a:r>
          <a:endPar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endParaRPr>
        </a:p>
      </dsp:txBody>
      <dsp:txXfrm>
        <a:off x="1580247" y="2881727"/>
        <a:ext cx="1706214" cy="595086"/>
      </dsp:txXfrm>
    </dsp:sp>
    <dsp:sp modelId="{193ABA0E-8CB1-465B-911F-59BDDACE5E5C}">
      <dsp:nvSpPr>
        <dsp:cNvPr id="0" name=""/>
        <dsp:cNvSpPr/>
      </dsp:nvSpPr>
      <dsp:spPr>
        <a:xfrm>
          <a:off x="1561733" y="3592575"/>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de-DE" sz="1600" b="1" kern="1200" dirty="0">
              <a:solidFill>
                <a:srgbClr val="FF0000"/>
              </a:solidFill>
              <a:latin typeface="Arial" panose="020B0604020202020204" pitchFamily="34" charset="0"/>
              <a:ea typeface="Tahoma" panose="020B0604030504040204" pitchFamily="34" charset="0"/>
              <a:cs typeface="Arial" panose="020B0604020202020204" pitchFamily="34" charset="0"/>
            </a:rPr>
            <a:t>N = 23</a:t>
          </a:r>
        </a:p>
        <a:p>
          <a:pPr marL="0" lvl="0" indent="0" algn="ctr" defTabSz="711200">
            <a:lnSpc>
              <a:spcPct val="90000"/>
            </a:lnSpc>
            <a:spcBef>
              <a:spcPct val="0"/>
            </a:spcBef>
            <a:spcAft>
              <a:spcPct val="35000"/>
            </a:spcAft>
            <a:buNone/>
          </a:pPr>
          <a:r>
            <a:rPr lang="de-DE" sz="1600" b="1" kern="1200" dirty="0">
              <a:solidFill>
                <a:srgbClr val="FF0000"/>
              </a:solidFill>
              <a:latin typeface="Arial" panose="020B0604020202020204" pitchFamily="34" charset="0"/>
              <a:ea typeface="Tahoma" panose="020B0604030504040204" pitchFamily="34" charset="0"/>
              <a:cs typeface="Arial" panose="020B0604020202020204" pitchFamily="34" charset="0"/>
            </a:rPr>
            <a:t>N = 23</a:t>
          </a:r>
          <a:endParaRPr lang="en-GB" sz="1600" b="1" kern="1200" dirty="0">
            <a:solidFill>
              <a:srgbClr val="FF0000"/>
            </a:solidFill>
            <a:latin typeface="Arial" panose="020B0604020202020204" pitchFamily="34" charset="0"/>
            <a:ea typeface="Tahoma" panose="020B0604030504040204" pitchFamily="34" charset="0"/>
            <a:cs typeface="Arial" panose="020B0604020202020204" pitchFamily="34" charset="0"/>
          </a:endParaRPr>
        </a:p>
      </dsp:txBody>
      <dsp:txXfrm>
        <a:off x="1580247" y="3611089"/>
        <a:ext cx="1706214" cy="595086"/>
      </dsp:txXfrm>
    </dsp:sp>
    <dsp:sp modelId="{4A2989BB-D68A-4A2E-834B-4393E5911EB3}">
      <dsp:nvSpPr>
        <dsp:cNvPr id="0" name=""/>
        <dsp:cNvSpPr/>
      </dsp:nvSpPr>
      <dsp:spPr>
        <a:xfrm>
          <a:off x="3665494" y="0"/>
          <a:ext cx="2220693" cy="4339098"/>
        </a:xfrm>
        <a:prstGeom prst="roundRect">
          <a:avLst>
            <a:gd name="adj" fmla="val 10000"/>
          </a:avLst>
        </a:prstGeom>
        <a:solidFill>
          <a:srgbClr val="1CBECA"/>
        </a:solidFill>
        <a:ln>
          <a:noFill/>
        </a:ln>
        <a:effectLst/>
      </dsp:spPr>
      <dsp:style>
        <a:lnRef idx="0">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kern="1200" dirty="0">
              <a:solidFill>
                <a:schemeClr val="bg1"/>
              </a:solidFill>
              <a:latin typeface="Arial" panose="020B0604020202020204" pitchFamily="34" charset="0"/>
              <a:ea typeface="Tahoma" panose="020B0604030504040204" pitchFamily="34" charset="0"/>
              <a:cs typeface="Arial" panose="020B0604020202020204" pitchFamily="34" charset="0"/>
            </a:rPr>
            <a:t>LUX-Lung 3</a:t>
          </a:r>
        </a:p>
        <a:p>
          <a:pPr marL="0" lvl="0" indent="0" algn="ctr" defTabSz="1066800">
            <a:lnSpc>
              <a:spcPct val="90000"/>
            </a:lnSpc>
            <a:spcBef>
              <a:spcPct val="0"/>
            </a:spcBef>
            <a:spcAft>
              <a:spcPct val="35000"/>
            </a:spcAft>
            <a:buNone/>
          </a:pPr>
          <a:r>
            <a:rPr lang="en-GB" sz="2000" kern="1200" dirty="0">
              <a:solidFill>
                <a:schemeClr val="bg1"/>
              </a:solidFill>
              <a:latin typeface="Arial" panose="020B0604020202020204" pitchFamily="34" charset="0"/>
              <a:ea typeface="Tahoma" panose="020B0604030504040204" pitchFamily="34" charset="0"/>
              <a:cs typeface="Arial" panose="020B0604020202020204" pitchFamily="34" charset="0"/>
            </a:rPr>
            <a:t>Phase III</a:t>
          </a:r>
        </a:p>
        <a:p>
          <a:pPr marL="0" lvl="0" indent="0" algn="ctr" defTabSz="1066800">
            <a:lnSpc>
              <a:spcPct val="90000"/>
            </a:lnSpc>
            <a:spcBef>
              <a:spcPct val="0"/>
            </a:spcBef>
            <a:spcAft>
              <a:spcPct val="35000"/>
            </a:spcAft>
            <a:buNone/>
          </a:pPr>
          <a:r>
            <a:rPr lang="en-GB" sz="1600" kern="1200" dirty="0">
              <a:solidFill>
                <a:schemeClr val="bg1"/>
              </a:solidFill>
              <a:latin typeface="Arial" panose="020B0604020202020204" pitchFamily="34" charset="0"/>
              <a:ea typeface="Tahoma" panose="020B0604030504040204" pitchFamily="34" charset="0"/>
              <a:cs typeface="Arial" panose="020B0604020202020204" pitchFamily="34" charset="0"/>
            </a:rPr>
            <a:t>(N=345)</a:t>
          </a:r>
          <a:r>
            <a:rPr lang="en-GB" sz="1600" kern="1200" baseline="30000" dirty="0">
              <a:solidFill>
                <a:schemeClr val="bg1"/>
              </a:solidFill>
              <a:latin typeface="Arial" panose="020B0604020202020204" pitchFamily="34" charset="0"/>
              <a:ea typeface="Tahoma" panose="020B0604030504040204" pitchFamily="34" charset="0"/>
              <a:cs typeface="Arial" panose="020B0604020202020204" pitchFamily="34" charset="0"/>
            </a:rPr>
            <a:t>2</a:t>
          </a:r>
        </a:p>
      </dsp:txBody>
      <dsp:txXfrm>
        <a:off x="3665494" y="0"/>
        <a:ext cx="2220693" cy="1301729"/>
      </dsp:txXfrm>
    </dsp:sp>
    <dsp:sp modelId="{0899DDC6-CAA1-4A10-8F30-F35DE9453F19}">
      <dsp:nvSpPr>
        <dsp:cNvPr id="0" name=""/>
        <dsp:cNvSpPr/>
      </dsp:nvSpPr>
      <dsp:spPr>
        <a:xfrm>
          <a:off x="3957697" y="1404488"/>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Afatinib </a:t>
          </a:r>
          <a:r>
            <a:rPr lang="en-GB" sz="1600" kern="12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vs</a:t>
          </a: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 </a:t>
          </a:r>
          <a:b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br>
          <a:r>
            <a:rPr lang="en-GB" sz="1600" kern="12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Cis</a:t>
          </a: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a:t>
          </a:r>
          <a:r>
            <a:rPr lang="en-GB" sz="1600" kern="12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Pem</a:t>
          </a:r>
          <a:endPar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endParaRPr>
        </a:p>
      </dsp:txBody>
      <dsp:txXfrm>
        <a:off x="3976211" y="1423002"/>
        <a:ext cx="1706214" cy="595086"/>
      </dsp:txXfrm>
    </dsp:sp>
    <dsp:sp modelId="{A4FA3E05-BF8D-412C-AB90-9AE0059EA23E}">
      <dsp:nvSpPr>
        <dsp:cNvPr id="0" name=""/>
        <dsp:cNvSpPr/>
      </dsp:nvSpPr>
      <dsp:spPr>
        <a:xfrm>
          <a:off x="3954594" y="2133850"/>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8575" rIns="38100" bIns="28575" numCol="1" spcCol="1270" anchor="ctr" anchorCtr="0">
          <a:noAutofit/>
        </a:bodyPr>
        <a:lstStyle/>
        <a:p>
          <a:pPr marL="0" lvl="0" indent="0" algn="ctr" defTabSz="666750">
            <a:lnSpc>
              <a:spcPct val="90000"/>
            </a:lnSpc>
            <a:spcBef>
              <a:spcPct val="0"/>
            </a:spcBef>
            <a:spcAft>
              <a:spcPct val="35000"/>
            </a:spcAft>
            <a:buNone/>
          </a:pPr>
          <a:r>
            <a:rPr lang="en-GB" sz="15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First-line</a:t>
          </a:r>
        </a:p>
      </dsp:txBody>
      <dsp:txXfrm>
        <a:off x="3973108" y="2152364"/>
        <a:ext cx="1706214" cy="595086"/>
      </dsp:txXfrm>
    </dsp:sp>
    <dsp:sp modelId="{DA1552E6-4916-4060-841C-402DFEEB4FC8}">
      <dsp:nvSpPr>
        <dsp:cNvPr id="0" name=""/>
        <dsp:cNvSpPr/>
      </dsp:nvSpPr>
      <dsp:spPr>
        <a:xfrm>
          <a:off x="3964382" y="2863213"/>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Del19 = 170</a:t>
          </a:r>
        </a:p>
        <a:p>
          <a:pPr marL="0" lvl="0" indent="0" algn="ctr" defTabSz="711200">
            <a:lnSpc>
              <a:spcPct val="90000"/>
            </a:lnSpc>
            <a:spcBef>
              <a:spcPct val="0"/>
            </a:spcBef>
            <a:spcAft>
              <a:spcPct val="35000"/>
            </a:spcAft>
            <a:buNone/>
          </a:pPr>
          <a:r>
            <a:rPr lang="de-DE"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L858R = 138</a:t>
          </a:r>
          <a:endPar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endParaRPr>
        </a:p>
      </dsp:txBody>
      <dsp:txXfrm>
        <a:off x="3982896" y="2881727"/>
        <a:ext cx="1706214" cy="595086"/>
      </dsp:txXfrm>
    </dsp:sp>
    <dsp:sp modelId="{EEDB5E3E-03E0-44BB-9EAA-8FD451BBFDAE}">
      <dsp:nvSpPr>
        <dsp:cNvPr id="0" name=""/>
        <dsp:cNvSpPr/>
      </dsp:nvSpPr>
      <dsp:spPr>
        <a:xfrm>
          <a:off x="3957697" y="3592575"/>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de-DE" sz="1600" b="1" kern="1200" dirty="0">
              <a:solidFill>
                <a:srgbClr val="FF0000"/>
              </a:solidFill>
              <a:latin typeface="Arial" panose="020B0604020202020204" pitchFamily="34" charset="0"/>
              <a:ea typeface="Tahoma" panose="020B0604030504040204" pitchFamily="34" charset="0"/>
              <a:cs typeface="Arial" panose="020B0604020202020204" pitchFamily="34" charset="0"/>
            </a:rPr>
            <a:t>N = 37</a:t>
          </a:r>
        </a:p>
        <a:p>
          <a:pPr marL="0" lvl="0" indent="0" algn="ctr" defTabSz="711200">
            <a:lnSpc>
              <a:spcPct val="90000"/>
            </a:lnSpc>
            <a:spcBef>
              <a:spcPct val="0"/>
            </a:spcBef>
            <a:spcAft>
              <a:spcPct val="35000"/>
            </a:spcAft>
            <a:buNone/>
          </a:pPr>
          <a:r>
            <a:rPr lang="de-DE" sz="1600" b="1" kern="1200" dirty="0">
              <a:solidFill>
                <a:srgbClr val="FF0000"/>
              </a:solidFill>
              <a:latin typeface="Arial" panose="020B0604020202020204" pitchFamily="34" charset="0"/>
              <a:ea typeface="Tahoma" panose="020B0604030504040204" pitchFamily="34" charset="0"/>
              <a:cs typeface="Arial" panose="020B0604020202020204" pitchFamily="34" charset="0"/>
            </a:rPr>
            <a:t>N = 26</a:t>
          </a:r>
          <a:endParaRPr lang="en-GB" sz="1600" b="1" kern="1200" dirty="0">
            <a:solidFill>
              <a:srgbClr val="FF0000"/>
            </a:solidFill>
            <a:latin typeface="Arial" panose="020B0604020202020204" pitchFamily="34" charset="0"/>
            <a:ea typeface="Tahoma" panose="020B0604030504040204" pitchFamily="34" charset="0"/>
            <a:cs typeface="Arial" panose="020B0604020202020204" pitchFamily="34" charset="0"/>
          </a:endParaRPr>
        </a:p>
      </dsp:txBody>
      <dsp:txXfrm>
        <a:off x="3976211" y="3611089"/>
        <a:ext cx="1706214" cy="595086"/>
      </dsp:txXfrm>
    </dsp:sp>
    <dsp:sp modelId="{D74C1FF9-DD4A-478E-BD9F-7F6F9BC7A491}">
      <dsp:nvSpPr>
        <dsp:cNvPr id="0" name=""/>
        <dsp:cNvSpPr/>
      </dsp:nvSpPr>
      <dsp:spPr>
        <a:xfrm>
          <a:off x="6050044" y="0"/>
          <a:ext cx="2220693" cy="4339098"/>
        </a:xfrm>
        <a:prstGeom prst="roundRect">
          <a:avLst>
            <a:gd name="adj" fmla="val 10000"/>
          </a:avLst>
        </a:prstGeom>
        <a:solidFill>
          <a:srgbClr val="C5C43C"/>
        </a:solidFill>
        <a:ln>
          <a:noFill/>
        </a:ln>
        <a:effectLst/>
      </dsp:spPr>
      <dsp:style>
        <a:lnRef idx="0">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kern="1200" dirty="0">
              <a:solidFill>
                <a:schemeClr val="bg1"/>
              </a:solidFill>
              <a:latin typeface="Arial" panose="020B0604020202020204" pitchFamily="34" charset="0"/>
              <a:ea typeface="Tahoma" panose="020B0604030504040204" pitchFamily="34" charset="0"/>
              <a:cs typeface="Arial" panose="020B0604020202020204" pitchFamily="34" charset="0"/>
            </a:rPr>
            <a:t>LUX-Lung 6</a:t>
          </a:r>
        </a:p>
        <a:p>
          <a:pPr marL="0" lvl="0" indent="0" algn="ctr" defTabSz="1066800">
            <a:lnSpc>
              <a:spcPct val="90000"/>
            </a:lnSpc>
            <a:spcBef>
              <a:spcPct val="0"/>
            </a:spcBef>
            <a:spcAft>
              <a:spcPct val="35000"/>
            </a:spcAft>
            <a:buNone/>
          </a:pPr>
          <a:r>
            <a:rPr lang="en-GB" sz="2000" kern="1200" dirty="0">
              <a:solidFill>
                <a:schemeClr val="bg1"/>
              </a:solidFill>
              <a:latin typeface="Arial" panose="020B0604020202020204" pitchFamily="34" charset="0"/>
              <a:ea typeface="Tahoma" panose="020B0604030504040204" pitchFamily="34" charset="0"/>
              <a:cs typeface="Arial" panose="020B0604020202020204" pitchFamily="34" charset="0"/>
            </a:rPr>
            <a:t>Phase III</a:t>
          </a:r>
        </a:p>
        <a:p>
          <a:pPr marL="0" lvl="0" indent="0" algn="ctr" defTabSz="1066800">
            <a:lnSpc>
              <a:spcPct val="90000"/>
            </a:lnSpc>
            <a:spcBef>
              <a:spcPct val="0"/>
            </a:spcBef>
            <a:spcAft>
              <a:spcPct val="35000"/>
            </a:spcAft>
            <a:buNone/>
          </a:pPr>
          <a:r>
            <a:rPr lang="en-GB" sz="1600" kern="1200" dirty="0">
              <a:solidFill>
                <a:schemeClr val="bg1"/>
              </a:solidFill>
              <a:latin typeface="Arial" panose="020B0604020202020204" pitchFamily="34" charset="0"/>
              <a:ea typeface="Tahoma" panose="020B0604030504040204" pitchFamily="34" charset="0"/>
              <a:cs typeface="Arial" panose="020B0604020202020204" pitchFamily="34" charset="0"/>
            </a:rPr>
            <a:t>(N=364)</a:t>
          </a:r>
          <a:r>
            <a:rPr lang="en-GB" sz="1600" kern="1200" baseline="30000" dirty="0">
              <a:solidFill>
                <a:schemeClr val="bg1"/>
              </a:solidFill>
              <a:latin typeface="Arial" panose="020B0604020202020204" pitchFamily="34" charset="0"/>
              <a:ea typeface="Tahoma" panose="020B0604030504040204" pitchFamily="34" charset="0"/>
              <a:cs typeface="Arial" panose="020B0604020202020204" pitchFamily="34" charset="0"/>
            </a:rPr>
            <a:t>3</a:t>
          </a:r>
        </a:p>
      </dsp:txBody>
      <dsp:txXfrm>
        <a:off x="6050044" y="0"/>
        <a:ext cx="2220693" cy="1301729"/>
      </dsp:txXfrm>
    </dsp:sp>
    <dsp:sp modelId="{BBA849F6-381D-4630-8338-1DCBC884B789}">
      <dsp:nvSpPr>
        <dsp:cNvPr id="0" name=""/>
        <dsp:cNvSpPr/>
      </dsp:nvSpPr>
      <dsp:spPr>
        <a:xfrm>
          <a:off x="6313195" y="1404488"/>
          <a:ext cx="1726989"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Afatinib </a:t>
          </a:r>
          <a:r>
            <a:rPr lang="en-GB" sz="1600" kern="12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vs</a:t>
          </a: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 </a:t>
          </a:r>
          <a:b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br>
          <a:r>
            <a:rPr lang="en-GB" sz="1600" kern="1200" dirty="0" err="1">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Cis</a:t>
          </a: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/Gem</a:t>
          </a:r>
        </a:p>
      </dsp:txBody>
      <dsp:txXfrm>
        <a:off x="6331709" y="1423002"/>
        <a:ext cx="1689961" cy="595086"/>
      </dsp:txXfrm>
    </dsp:sp>
    <dsp:sp modelId="{85EED01D-FC90-4425-A48D-335473BBD740}">
      <dsp:nvSpPr>
        <dsp:cNvPr id="0" name=""/>
        <dsp:cNvSpPr/>
      </dsp:nvSpPr>
      <dsp:spPr>
        <a:xfrm>
          <a:off x="6319393" y="2133850"/>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8575" rIns="38100" bIns="28575" numCol="1" spcCol="1270" anchor="ctr" anchorCtr="0">
          <a:noAutofit/>
        </a:bodyPr>
        <a:lstStyle/>
        <a:p>
          <a:pPr marL="0" lvl="0" indent="0" algn="ctr" defTabSz="666750">
            <a:lnSpc>
              <a:spcPct val="90000"/>
            </a:lnSpc>
            <a:spcBef>
              <a:spcPct val="0"/>
            </a:spcBef>
            <a:spcAft>
              <a:spcPct val="35000"/>
            </a:spcAft>
            <a:buNone/>
          </a:pPr>
          <a:r>
            <a:rPr lang="en-GB" sz="15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First-line</a:t>
          </a:r>
        </a:p>
      </dsp:txBody>
      <dsp:txXfrm>
        <a:off x="6337907" y="2152364"/>
        <a:ext cx="1706214" cy="595086"/>
      </dsp:txXfrm>
    </dsp:sp>
    <dsp:sp modelId="{7B4C96B1-DA21-46B3-972C-D58DFE12A28D}">
      <dsp:nvSpPr>
        <dsp:cNvPr id="0" name=""/>
        <dsp:cNvSpPr/>
      </dsp:nvSpPr>
      <dsp:spPr>
        <a:xfrm>
          <a:off x="6308374" y="2863213"/>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Del19 = 186</a:t>
          </a:r>
        </a:p>
        <a:p>
          <a:pPr marL="0" lvl="0" indent="0" algn="ctr" defTabSz="914400">
            <a:lnSpc>
              <a:spcPct val="100000"/>
            </a:lnSpc>
            <a:spcBef>
              <a:spcPct val="0"/>
            </a:spcBef>
            <a:spcAft>
              <a:spcPts val="0"/>
            </a:spcAft>
            <a:buNone/>
          </a:pPr>
          <a:r>
            <a:rPr lang="de-DE"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rPr>
            <a:t>L858R = 138</a:t>
          </a:r>
          <a:endParaRPr lang="en-GB" sz="1600" kern="1200" dirty="0">
            <a:solidFill>
              <a:schemeClr val="tx1">
                <a:lumMod val="95000"/>
                <a:lumOff val="5000"/>
              </a:schemeClr>
            </a:solidFill>
            <a:latin typeface="Arial" panose="020B0604020202020204" pitchFamily="34" charset="0"/>
            <a:ea typeface="Tahoma" panose="020B0604030504040204" pitchFamily="34" charset="0"/>
            <a:cs typeface="Arial" panose="020B0604020202020204" pitchFamily="34" charset="0"/>
          </a:endParaRPr>
        </a:p>
      </dsp:txBody>
      <dsp:txXfrm>
        <a:off x="6326888" y="2881727"/>
        <a:ext cx="1706214" cy="595086"/>
      </dsp:txXfrm>
    </dsp:sp>
    <dsp:sp modelId="{2202553B-1A85-4071-9FF0-8311CEF1861F}">
      <dsp:nvSpPr>
        <dsp:cNvPr id="0" name=""/>
        <dsp:cNvSpPr/>
      </dsp:nvSpPr>
      <dsp:spPr>
        <a:xfrm>
          <a:off x="6308374" y="3592575"/>
          <a:ext cx="1743242" cy="632114"/>
        </a:xfrm>
        <a:prstGeom prst="roundRect">
          <a:avLst>
            <a:gd name="adj" fmla="val 10000"/>
          </a:avLst>
        </a:prstGeom>
        <a:solidFill>
          <a:schemeClr val="bg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de-DE" sz="1600" b="1" kern="1200" dirty="0">
              <a:solidFill>
                <a:srgbClr val="FF0000"/>
              </a:solidFill>
              <a:latin typeface="Arial" panose="020B0604020202020204" pitchFamily="34" charset="0"/>
              <a:ea typeface="Tahoma" panose="020B0604030504040204" pitchFamily="34" charset="0"/>
              <a:cs typeface="Arial" panose="020B0604020202020204" pitchFamily="34" charset="0"/>
            </a:rPr>
            <a:t>N = 40</a:t>
          </a:r>
        </a:p>
        <a:p>
          <a:pPr marL="0" lvl="0" indent="0" algn="ctr" defTabSz="711200">
            <a:lnSpc>
              <a:spcPct val="90000"/>
            </a:lnSpc>
            <a:spcBef>
              <a:spcPct val="0"/>
            </a:spcBef>
            <a:spcAft>
              <a:spcPct val="35000"/>
            </a:spcAft>
            <a:buNone/>
          </a:pPr>
          <a:r>
            <a:rPr lang="de-DE" sz="1600" b="1" kern="1200" dirty="0">
              <a:solidFill>
                <a:srgbClr val="FF0000"/>
              </a:solidFill>
              <a:latin typeface="Arial" panose="020B0604020202020204" pitchFamily="34" charset="0"/>
              <a:ea typeface="Tahoma" panose="020B0604030504040204" pitchFamily="34" charset="0"/>
              <a:cs typeface="Arial" panose="020B0604020202020204" pitchFamily="34" charset="0"/>
            </a:rPr>
            <a:t>N = 26</a:t>
          </a:r>
          <a:endParaRPr lang="en-GB" sz="1600" b="1" kern="1200" dirty="0">
            <a:solidFill>
              <a:srgbClr val="FF0000"/>
            </a:solidFill>
            <a:latin typeface="Arial" panose="020B0604020202020204" pitchFamily="34" charset="0"/>
            <a:ea typeface="Tahoma" panose="020B0604030504040204" pitchFamily="34" charset="0"/>
            <a:cs typeface="Arial" panose="020B0604020202020204" pitchFamily="34" charset="0"/>
          </a:endParaRPr>
        </a:p>
      </dsp:txBody>
      <dsp:txXfrm>
        <a:off x="6326888" y="3611089"/>
        <a:ext cx="1706214" cy="59508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7F11AA-654E-44BF-B880-6CBC002A9E34}">
      <dsp:nvSpPr>
        <dsp:cNvPr id="0" name=""/>
        <dsp:cNvSpPr/>
      </dsp:nvSpPr>
      <dsp:spPr>
        <a:xfrm>
          <a:off x="3191197" y="1782033"/>
          <a:ext cx="2498865" cy="346904"/>
        </a:xfrm>
        <a:custGeom>
          <a:avLst/>
          <a:gdLst/>
          <a:ahLst/>
          <a:cxnLst/>
          <a:rect l="0" t="0" r="0" b="0"/>
          <a:pathLst>
            <a:path>
              <a:moveTo>
                <a:pt x="0" y="346904"/>
              </a:moveTo>
              <a:lnTo>
                <a:pt x="2498865" y="0"/>
              </a:lnTo>
            </a:path>
          </a:pathLst>
        </a:custGeom>
        <a:noFill/>
        <a:ln w="12700" cap="flat" cmpd="sng" algn="ctr">
          <a:solidFill>
            <a:schemeClr val="accent1"/>
          </a:solidFill>
          <a:prstDash val="solid"/>
          <a:miter lim="800000"/>
        </a:ln>
        <a:effectLst/>
      </dsp:spPr>
      <dsp:style>
        <a:lnRef idx="2">
          <a:scrgbClr r="0" g="0" b="0"/>
        </a:lnRef>
        <a:fillRef idx="0">
          <a:scrgbClr r="0" g="0" b="0"/>
        </a:fillRef>
        <a:effectRef idx="0">
          <a:scrgbClr r="0" g="0" b="0"/>
        </a:effectRef>
        <a:fontRef idx="minor"/>
      </dsp:style>
    </dsp:sp>
    <dsp:sp modelId="{01B0939D-5886-4195-A83D-840C0788B306}">
      <dsp:nvSpPr>
        <dsp:cNvPr id="0" name=""/>
        <dsp:cNvSpPr/>
      </dsp:nvSpPr>
      <dsp:spPr>
        <a:xfrm>
          <a:off x="3191197" y="416464"/>
          <a:ext cx="2463779" cy="1712473"/>
        </a:xfrm>
        <a:custGeom>
          <a:avLst/>
          <a:gdLst/>
          <a:ahLst/>
          <a:cxnLst/>
          <a:rect l="0" t="0" r="0" b="0"/>
          <a:pathLst>
            <a:path>
              <a:moveTo>
                <a:pt x="0" y="1712473"/>
              </a:moveTo>
              <a:lnTo>
                <a:pt x="2463779" y="0"/>
              </a:lnTo>
            </a:path>
          </a:pathLst>
        </a:custGeom>
        <a:noFill/>
        <a:ln w="12700" cap="flat" cmpd="sng" algn="ctr">
          <a:solidFill>
            <a:schemeClr val="accent1"/>
          </a:solidFill>
          <a:prstDash val="solid"/>
          <a:miter lim="800000"/>
        </a:ln>
        <a:effectLst/>
      </dsp:spPr>
      <dsp:style>
        <a:lnRef idx="2">
          <a:scrgbClr r="0" g="0" b="0"/>
        </a:lnRef>
        <a:fillRef idx="0">
          <a:scrgbClr r="0" g="0" b="0"/>
        </a:fillRef>
        <a:effectRef idx="0">
          <a:scrgbClr r="0" g="0" b="0"/>
        </a:effectRef>
        <a:fontRef idx="minor"/>
      </dsp:style>
    </dsp:sp>
    <dsp:sp modelId="{2CDEAE86-D834-4029-BED3-00AEDF7A75C1}">
      <dsp:nvSpPr>
        <dsp:cNvPr id="0" name=""/>
        <dsp:cNvSpPr/>
      </dsp:nvSpPr>
      <dsp:spPr>
        <a:xfrm>
          <a:off x="609610" y="1133530"/>
          <a:ext cx="2581586" cy="982819"/>
        </a:xfrm>
        <a:custGeom>
          <a:avLst/>
          <a:gdLst/>
          <a:ahLst/>
          <a:cxnLst/>
          <a:rect l="0" t="0" r="0" b="0"/>
          <a:pathLst>
            <a:path>
              <a:moveTo>
                <a:pt x="0" y="982819"/>
              </a:moveTo>
              <a:lnTo>
                <a:pt x="2581586" y="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53D8120-FE9E-4C4F-AC5D-72BEAA33F6D7}">
      <dsp:nvSpPr>
        <dsp:cNvPr id="0" name=""/>
        <dsp:cNvSpPr/>
      </dsp:nvSpPr>
      <dsp:spPr>
        <a:xfrm>
          <a:off x="-174174" y="1120943"/>
          <a:ext cx="1567570" cy="99540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F513903-7B10-4C46-A753-2A41F4C16F6D}">
      <dsp:nvSpPr>
        <dsp:cNvPr id="0" name=""/>
        <dsp:cNvSpPr/>
      </dsp:nvSpPr>
      <dsp:spPr>
        <a:xfrm>
          <a:off x="0" y="1286409"/>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Bệnh Nhân</a:t>
          </a:r>
          <a:endParaRPr lang="en-GB" sz="1800" kern="1200" dirty="0"/>
        </a:p>
      </dsp:txBody>
      <dsp:txXfrm>
        <a:off x="29154" y="1315563"/>
        <a:ext cx="1509262" cy="937099"/>
      </dsp:txXfrm>
    </dsp:sp>
    <dsp:sp modelId="{AFEBEBB1-00FA-45DA-B23E-E7FC9A7DC88E}">
      <dsp:nvSpPr>
        <dsp:cNvPr id="0" name=""/>
        <dsp:cNvSpPr/>
      </dsp:nvSpPr>
      <dsp:spPr>
        <a:xfrm>
          <a:off x="2407412" y="1133530"/>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09C2E3D-91D3-4D76-84AB-98FA2BBA74F9}">
      <dsp:nvSpPr>
        <dsp:cNvPr id="0" name=""/>
        <dsp:cNvSpPr/>
      </dsp:nvSpPr>
      <dsp:spPr>
        <a:xfrm>
          <a:off x="2581586" y="1298996"/>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Khởi trị liều 40mg*</a:t>
          </a:r>
          <a:endParaRPr lang="en-GB" sz="1800" kern="1200" dirty="0"/>
        </a:p>
      </dsp:txBody>
      <dsp:txXfrm>
        <a:off x="2610740" y="1328150"/>
        <a:ext cx="1509262" cy="937099"/>
      </dsp:txXfrm>
    </dsp:sp>
    <dsp:sp modelId="{D5B3B17D-8B00-4F51-96FF-525109FBC566}">
      <dsp:nvSpPr>
        <dsp:cNvPr id="0" name=""/>
        <dsp:cNvSpPr/>
      </dsp:nvSpPr>
      <dsp:spPr>
        <a:xfrm>
          <a:off x="4871192" y="416464"/>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A5AC605-7EBA-41F3-A813-7F46C9CB5BC3}">
      <dsp:nvSpPr>
        <dsp:cNvPr id="0" name=""/>
        <dsp:cNvSpPr/>
      </dsp:nvSpPr>
      <dsp:spPr>
        <a:xfrm>
          <a:off x="5045366" y="581930"/>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GB" sz="1800" kern="1200" dirty="0" err="1"/>
            <a:t>Điều</a:t>
          </a:r>
          <a:r>
            <a:rPr lang="en-GB" sz="1800" kern="1200" dirty="0"/>
            <a:t> </a:t>
          </a:r>
          <a:r>
            <a:rPr lang="en-GB" sz="1800" kern="1200" dirty="0" err="1"/>
            <a:t>chỉnh</a:t>
          </a:r>
          <a:r>
            <a:rPr lang="en-GB" sz="1800" kern="1200" dirty="0"/>
            <a:t> </a:t>
          </a:r>
          <a:r>
            <a:rPr lang="en-GB" sz="1800" kern="1200" dirty="0" err="1"/>
            <a:t>liều</a:t>
          </a:r>
          <a:r>
            <a:rPr lang="en-GB" sz="1800" kern="1200" dirty="0"/>
            <a:t> </a:t>
          </a:r>
          <a:r>
            <a:rPr lang="en-GB" sz="1800" kern="1200" dirty="0" err="1"/>
            <a:t>trong</a:t>
          </a:r>
          <a:r>
            <a:rPr lang="en-GB" sz="1800" kern="1200" dirty="0"/>
            <a:t> 6 </a:t>
          </a:r>
          <a:r>
            <a:rPr lang="en-GB" sz="1800" kern="1200" dirty="0" err="1"/>
            <a:t>tháng</a:t>
          </a:r>
          <a:r>
            <a:rPr lang="en-GB" sz="1800" kern="1200" dirty="0"/>
            <a:t> </a:t>
          </a:r>
          <a:r>
            <a:rPr lang="en-GB" sz="1800" kern="1200" dirty="0" err="1"/>
            <a:t>đầu</a:t>
          </a:r>
          <a:endParaRPr lang="en-GB" sz="1800" kern="1200" dirty="0"/>
        </a:p>
      </dsp:txBody>
      <dsp:txXfrm>
        <a:off x="5074520" y="611084"/>
        <a:ext cx="1509262" cy="937099"/>
      </dsp:txXfrm>
    </dsp:sp>
    <dsp:sp modelId="{434DD396-1415-47EF-AF11-7CDB7CBB0FAB}">
      <dsp:nvSpPr>
        <dsp:cNvPr id="0" name=""/>
        <dsp:cNvSpPr/>
      </dsp:nvSpPr>
      <dsp:spPr>
        <a:xfrm>
          <a:off x="4906277" y="1782033"/>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3B9C033-79C9-4F8A-BBE9-84DC0FDC20AB}">
      <dsp:nvSpPr>
        <dsp:cNvPr id="0" name=""/>
        <dsp:cNvSpPr/>
      </dsp:nvSpPr>
      <dsp:spPr>
        <a:xfrm>
          <a:off x="5080452" y="1947499"/>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GB" sz="1800" kern="1200" dirty="0" err="1"/>
            <a:t>Duy</a:t>
          </a:r>
          <a:r>
            <a:rPr lang="en-GB" sz="1800" kern="1200" dirty="0"/>
            <a:t> </a:t>
          </a:r>
          <a:r>
            <a:rPr lang="en-GB" sz="1800" kern="1200" dirty="0" err="1"/>
            <a:t>trì</a:t>
          </a:r>
          <a:r>
            <a:rPr lang="en-GB" sz="1800" kern="1200" dirty="0"/>
            <a:t> </a:t>
          </a:r>
          <a:r>
            <a:rPr lang="en-GB" sz="1800" kern="1200" dirty="0" err="1"/>
            <a:t>liều</a:t>
          </a:r>
          <a:r>
            <a:rPr lang="en-GB" sz="1800" kern="1200" dirty="0"/>
            <a:t> 40mg </a:t>
          </a:r>
          <a:r>
            <a:rPr lang="en-GB" sz="1800" kern="1200" dirty="0" err="1"/>
            <a:t>trong</a:t>
          </a:r>
          <a:r>
            <a:rPr lang="en-GB" sz="1800" kern="1200" dirty="0"/>
            <a:t> 6 </a:t>
          </a:r>
          <a:r>
            <a:rPr lang="en-GB" sz="1800" kern="1200" dirty="0" err="1"/>
            <a:t>tháng</a:t>
          </a:r>
          <a:r>
            <a:rPr lang="en-GB" sz="1800" kern="1200" dirty="0"/>
            <a:t> </a:t>
          </a:r>
          <a:r>
            <a:rPr lang="en-GB" sz="1800" kern="1200" dirty="0" err="1"/>
            <a:t>đầu</a:t>
          </a:r>
          <a:endParaRPr lang="en-GB" sz="1800" kern="1200" dirty="0"/>
        </a:p>
      </dsp:txBody>
      <dsp:txXfrm>
        <a:off x="5109606" y="1976653"/>
        <a:ext cx="1509262" cy="93709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7F11AA-654E-44BF-B880-6CBC002A9E34}">
      <dsp:nvSpPr>
        <dsp:cNvPr id="0" name=""/>
        <dsp:cNvSpPr/>
      </dsp:nvSpPr>
      <dsp:spPr>
        <a:xfrm>
          <a:off x="3191197" y="1782033"/>
          <a:ext cx="2498865" cy="346904"/>
        </a:xfrm>
        <a:custGeom>
          <a:avLst/>
          <a:gdLst/>
          <a:ahLst/>
          <a:cxnLst/>
          <a:rect l="0" t="0" r="0" b="0"/>
          <a:pathLst>
            <a:path>
              <a:moveTo>
                <a:pt x="0" y="346904"/>
              </a:moveTo>
              <a:lnTo>
                <a:pt x="2498865" y="0"/>
              </a:lnTo>
            </a:path>
          </a:pathLst>
        </a:custGeom>
        <a:noFill/>
        <a:ln w="12700" cap="flat" cmpd="sng" algn="ctr">
          <a:solidFill>
            <a:schemeClr val="accent1"/>
          </a:solidFill>
          <a:prstDash val="solid"/>
          <a:miter lim="800000"/>
        </a:ln>
        <a:effectLst/>
      </dsp:spPr>
      <dsp:style>
        <a:lnRef idx="2">
          <a:scrgbClr r="0" g="0" b="0"/>
        </a:lnRef>
        <a:fillRef idx="0">
          <a:scrgbClr r="0" g="0" b="0"/>
        </a:fillRef>
        <a:effectRef idx="0">
          <a:scrgbClr r="0" g="0" b="0"/>
        </a:effectRef>
        <a:fontRef idx="minor"/>
      </dsp:style>
    </dsp:sp>
    <dsp:sp modelId="{01B0939D-5886-4195-A83D-840C0788B306}">
      <dsp:nvSpPr>
        <dsp:cNvPr id="0" name=""/>
        <dsp:cNvSpPr/>
      </dsp:nvSpPr>
      <dsp:spPr>
        <a:xfrm>
          <a:off x="3191197" y="416464"/>
          <a:ext cx="2463779" cy="1712473"/>
        </a:xfrm>
        <a:custGeom>
          <a:avLst/>
          <a:gdLst/>
          <a:ahLst/>
          <a:cxnLst/>
          <a:rect l="0" t="0" r="0" b="0"/>
          <a:pathLst>
            <a:path>
              <a:moveTo>
                <a:pt x="0" y="1712473"/>
              </a:moveTo>
              <a:lnTo>
                <a:pt x="2463779" y="0"/>
              </a:lnTo>
            </a:path>
          </a:pathLst>
        </a:custGeom>
        <a:noFill/>
        <a:ln w="12700" cap="flat" cmpd="sng" algn="ctr">
          <a:solidFill>
            <a:schemeClr val="accent1"/>
          </a:solidFill>
          <a:prstDash val="solid"/>
          <a:miter lim="800000"/>
        </a:ln>
        <a:effectLst/>
      </dsp:spPr>
      <dsp:style>
        <a:lnRef idx="2">
          <a:scrgbClr r="0" g="0" b="0"/>
        </a:lnRef>
        <a:fillRef idx="0">
          <a:scrgbClr r="0" g="0" b="0"/>
        </a:fillRef>
        <a:effectRef idx="0">
          <a:scrgbClr r="0" g="0" b="0"/>
        </a:effectRef>
        <a:fontRef idx="minor"/>
      </dsp:style>
    </dsp:sp>
    <dsp:sp modelId="{2CDEAE86-D834-4029-BED3-00AEDF7A75C1}">
      <dsp:nvSpPr>
        <dsp:cNvPr id="0" name=""/>
        <dsp:cNvSpPr/>
      </dsp:nvSpPr>
      <dsp:spPr>
        <a:xfrm>
          <a:off x="609610" y="1133530"/>
          <a:ext cx="2581586" cy="982819"/>
        </a:xfrm>
        <a:custGeom>
          <a:avLst/>
          <a:gdLst/>
          <a:ahLst/>
          <a:cxnLst/>
          <a:rect l="0" t="0" r="0" b="0"/>
          <a:pathLst>
            <a:path>
              <a:moveTo>
                <a:pt x="0" y="982819"/>
              </a:moveTo>
              <a:lnTo>
                <a:pt x="2581586" y="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53D8120-FE9E-4C4F-AC5D-72BEAA33F6D7}">
      <dsp:nvSpPr>
        <dsp:cNvPr id="0" name=""/>
        <dsp:cNvSpPr/>
      </dsp:nvSpPr>
      <dsp:spPr>
        <a:xfrm>
          <a:off x="-174174" y="1120943"/>
          <a:ext cx="1567570" cy="99540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F513903-7B10-4C46-A753-2A41F4C16F6D}">
      <dsp:nvSpPr>
        <dsp:cNvPr id="0" name=""/>
        <dsp:cNvSpPr/>
      </dsp:nvSpPr>
      <dsp:spPr>
        <a:xfrm>
          <a:off x="0" y="1286409"/>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Bệnh Nhân</a:t>
          </a:r>
          <a:endParaRPr lang="en-GB" sz="1800" kern="1200" dirty="0"/>
        </a:p>
      </dsp:txBody>
      <dsp:txXfrm>
        <a:off x="29154" y="1315563"/>
        <a:ext cx="1509262" cy="937099"/>
      </dsp:txXfrm>
    </dsp:sp>
    <dsp:sp modelId="{AFEBEBB1-00FA-45DA-B23E-E7FC9A7DC88E}">
      <dsp:nvSpPr>
        <dsp:cNvPr id="0" name=""/>
        <dsp:cNvSpPr/>
      </dsp:nvSpPr>
      <dsp:spPr>
        <a:xfrm>
          <a:off x="2407412" y="1133530"/>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09C2E3D-91D3-4D76-84AB-98FA2BBA74F9}">
      <dsp:nvSpPr>
        <dsp:cNvPr id="0" name=""/>
        <dsp:cNvSpPr/>
      </dsp:nvSpPr>
      <dsp:spPr>
        <a:xfrm>
          <a:off x="2581586" y="1298996"/>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de-DE" sz="1800" kern="1200" dirty="0"/>
            <a:t>Khởi trị liều 40mg*</a:t>
          </a:r>
          <a:endParaRPr lang="en-GB" sz="1800" kern="1200" dirty="0"/>
        </a:p>
      </dsp:txBody>
      <dsp:txXfrm>
        <a:off x="2610740" y="1328150"/>
        <a:ext cx="1509262" cy="937099"/>
      </dsp:txXfrm>
    </dsp:sp>
    <dsp:sp modelId="{D5B3B17D-8B00-4F51-96FF-525109FBC566}">
      <dsp:nvSpPr>
        <dsp:cNvPr id="0" name=""/>
        <dsp:cNvSpPr/>
      </dsp:nvSpPr>
      <dsp:spPr>
        <a:xfrm>
          <a:off x="4871192" y="416464"/>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A5AC605-7EBA-41F3-A813-7F46C9CB5BC3}">
      <dsp:nvSpPr>
        <dsp:cNvPr id="0" name=""/>
        <dsp:cNvSpPr/>
      </dsp:nvSpPr>
      <dsp:spPr>
        <a:xfrm>
          <a:off x="5045366" y="581930"/>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GB" sz="1800" kern="1200" dirty="0" err="1"/>
            <a:t>Điều</a:t>
          </a:r>
          <a:r>
            <a:rPr lang="en-GB" sz="1800" kern="1200" dirty="0"/>
            <a:t> </a:t>
          </a:r>
          <a:r>
            <a:rPr lang="en-GB" sz="1800" kern="1200" dirty="0" err="1"/>
            <a:t>chỉnh</a:t>
          </a:r>
          <a:r>
            <a:rPr lang="en-GB" sz="1800" kern="1200" dirty="0"/>
            <a:t> </a:t>
          </a:r>
          <a:r>
            <a:rPr lang="en-GB" sz="1800" kern="1200" dirty="0" err="1"/>
            <a:t>liều</a:t>
          </a:r>
          <a:r>
            <a:rPr lang="en-GB" sz="1800" kern="1200" dirty="0"/>
            <a:t> </a:t>
          </a:r>
          <a:r>
            <a:rPr lang="en-GB" sz="1800" kern="1200" dirty="0" err="1"/>
            <a:t>trong</a:t>
          </a:r>
          <a:r>
            <a:rPr lang="en-GB" sz="1800" kern="1200" dirty="0"/>
            <a:t> 6 </a:t>
          </a:r>
          <a:r>
            <a:rPr lang="en-GB" sz="1800" kern="1200" dirty="0" err="1"/>
            <a:t>tháng</a:t>
          </a:r>
          <a:r>
            <a:rPr lang="en-GB" sz="1800" kern="1200" dirty="0"/>
            <a:t> </a:t>
          </a:r>
          <a:r>
            <a:rPr lang="en-GB" sz="1800" kern="1200" dirty="0" err="1"/>
            <a:t>đầu</a:t>
          </a:r>
          <a:endParaRPr lang="en-GB" sz="1800" kern="1200" dirty="0"/>
        </a:p>
      </dsp:txBody>
      <dsp:txXfrm>
        <a:off x="5074520" y="611084"/>
        <a:ext cx="1509262" cy="937099"/>
      </dsp:txXfrm>
    </dsp:sp>
    <dsp:sp modelId="{434DD396-1415-47EF-AF11-7CDB7CBB0FAB}">
      <dsp:nvSpPr>
        <dsp:cNvPr id="0" name=""/>
        <dsp:cNvSpPr/>
      </dsp:nvSpPr>
      <dsp:spPr>
        <a:xfrm>
          <a:off x="4906277" y="1782033"/>
          <a:ext cx="1567570" cy="995407"/>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3B9C033-79C9-4F8A-BBE9-84DC0FDC20AB}">
      <dsp:nvSpPr>
        <dsp:cNvPr id="0" name=""/>
        <dsp:cNvSpPr/>
      </dsp:nvSpPr>
      <dsp:spPr>
        <a:xfrm>
          <a:off x="5080452" y="1947499"/>
          <a:ext cx="1567570" cy="995407"/>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GB" sz="1800" kern="1200" dirty="0" err="1"/>
            <a:t>Duy</a:t>
          </a:r>
          <a:r>
            <a:rPr lang="en-GB" sz="1800" kern="1200" dirty="0"/>
            <a:t> </a:t>
          </a:r>
          <a:r>
            <a:rPr lang="en-GB" sz="1800" kern="1200" dirty="0" err="1"/>
            <a:t>trì</a:t>
          </a:r>
          <a:r>
            <a:rPr lang="en-GB" sz="1800" kern="1200" dirty="0"/>
            <a:t> </a:t>
          </a:r>
          <a:r>
            <a:rPr lang="en-GB" sz="1800" kern="1200" dirty="0" err="1"/>
            <a:t>liều</a:t>
          </a:r>
          <a:r>
            <a:rPr lang="en-GB" sz="1800" kern="1200" dirty="0"/>
            <a:t> 40mg </a:t>
          </a:r>
          <a:r>
            <a:rPr lang="en-GB" sz="1800" kern="1200" dirty="0" err="1"/>
            <a:t>trong</a:t>
          </a:r>
          <a:r>
            <a:rPr lang="en-GB" sz="1800" kern="1200" dirty="0"/>
            <a:t> 6 </a:t>
          </a:r>
          <a:r>
            <a:rPr lang="en-GB" sz="1800" kern="1200" dirty="0" err="1"/>
            <a:t>tháng</a:t>
          </a:r>
          <a:r>
            <a:rPr lang="en-GB" sz="1800" kern="1200" dirty="0"/>
            <a:t> </a:t>
          </a:r>
          <a:r>
            <a:rPr lang="en-GB" sz="1800" kern="1200" dirty="0" err="1"/>
            <a:t>đầu</a:t>
          </a:r>
          <a:endParaRPr lang="en-GB" sz="1800" kern="1200" dirty="0"/>
        </a:p>
      </dsp:txBody>
      <dsp:txXfrm>
        <a:off x="5109606" y="1976653"/>
        <a:ext cx="1509262" cy="937099"/>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8753BA-5F84-4049-B872-7A4AD9625D40}">
      <dsp:nvSpPr>
        <dsp:cNvPr id="0" name=""/>
        <dsp:cNvSpPr/>
      </dsp:nvSpPr>
      <dsp:spPr>
        <a:xfrm>
          <a:off x="1842748" y="0"/>
          <a:ext cx="5324085" cy="1232914"/>
        </a:xfrm>
        <a:prstGeom prst="chevron">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ts val="0"/>
            </a:spcAft>
            <a:buNone/>
          </a:pPr>
          <a:r>
            <a:rPr lang="en-US" sz="1800" kern="1200" dirty="0">
              <a:latin typeface="+mj-lt"/>
              <a:ea typeface="Tahoma" panose="020B0604030504040204" pitchFamily="34" charset="0"/>
              <a:cs typeface="Tahoma" panose="020B0604030504040204" pitchFamily="34" charset="0"/>
            </a:rPr>
            <a:t>Pembrolizumab/ Atezolizumab + Platinum doublet</a:t>
          </a:r>
        </a:p>
      </dsp:txBody>
      <dsp:txXfrm>
        <a:off x="2459205" y="0"/>
        <a:ext cx="4091171" cy="1232914"/>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9E152A-E6A4-4BD9-AC13-A54AD86244FE}">
      <dsp:nvSpPr>
        <dsp:cNvPr id="0" name=""/>
        <dsp:cNvSpPr/>
      </dsp:nvSpPr>
      <dsp:spPr>
        <a:xfrm>
          <a:off x="2615" y="172651"/>
          <a:ext cx="3146967" cy="1199757"/>
        </a:xfrm>
        <a:prstGeom prst="chevron">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ct val="35000"/>
            </a:spcAft>
            <a:buNone/>
          </a:pPr>
          <a:r>
            <a:rPr lang="en-US" sz="1800" kern="1200" dirty="0" err="1">
              <a:latin typeface="+mj-lt"/>
              <a:ea typeface="Tahoma" panose="020B0604030504040204" pitchFamily="34" charset="0"/>
              <a:cs typeface="Tahoma" panose="020B0604030504040204" pitchFamily="34" charset="0"/>
            </a:rPr>
            <a:t>Pembrolizumab</a:t>
          </a:r>
          <a:endParaRPr lang="en-US" sz="1800" kern="1200" dirty="0">
            <a:latin typeface="+mj-lt"/>
            <a:ea typeface="Tahoma" panose="020B0604030504040204" pitchFamily="34" charset="0"/>
            <a:cs typeface="Tahoma" panose="020B0604030504040204" pitchFamily="34" charset="0"/>
          </a:endParaRPr>
        </a:p>
      </dsp:txBody>
      <dsp:txXfrm>
        <a:off x="602494" y="172651"/>
        <a:ext cx="1947210" cy="1199757"/>
      </dsp:txXfrm>
    </dsp:sp>
    <dsp:sp modelId="{EF05473F-2850-4C13-8A96-2B03305AC692}">
      <dsp:nvSpPr>
        <dsp:cNvPr id="0" name=""/>
        <dsp:cNvSpPr/>
      </dsp:nvSpPr>
      <dsp:spPr>
        <a:xfrm>
          <a:off x="2905740" y="172651"/>
          <a:ext cx="2438413" cy="1199757"/>
        </a:xfrm>
        <a:prstGeom prst="chevron">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100000"/>
            </a:lnSpc>
            <a:spcBef>
              <a:spcPct val="0"/>
            </a:spcBef>
            <a:spcAft>
              <a:spcPct val="35000"/>
            </a:spcAft>
            <a:buNone/>
          </a:pPr>
          <a:r>
            <a:rPr lang="en-US" sz="1800" kern="1200" dirty="0">
              <a:latin typeface="+mj-lt"/>
              <a:ea typeface="Tahoma" panose="020B0604030504040204" pitchFamily="34" charset="0"/>
              <a:cs typeface="Tahoma" panose="020B0604030504040204" pitchFamily="34" charset="0"/>
            </a:rPr>
            <a:t>Platinum doublet</a:t>
          </a:r>
        </a:p>
      </dsp:txBody>
      <dsp:txXfrm>
        <a:off x="3505619" y="172651"/>
        <a:ext cx="1238656" cy="1199757"/>
      </dsp:txXfrm>
    </dsp:sp>
    <dsp:sp modelId="{038753BA-5F84-4049-B872-7A4AD9625D40}">
      <dsp:nvSpPr>
        <dsp:cNvPr id="0" name=""/>
        <dsp:cNvSpPr/>
      </dsp:nvSpPr>
      <dsp:spPr>
        <a:xfrm>
          <a:off x="5102927" y="178094"/>
          <a:ext cx="3030411" cy="1199757"/>
        </a:xfrm>
        <a:prstGeom prst="chevron">
          <a:avLst/>
        </a:prstGeom>
        <a:solidFill>
          <a:srgbClr val="00206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100000"/>
            </a:lnSpc>
            <a:spcBef>
              <a:spcPct val="0"/>
            </a:spcBef>
            <a:spcAft>
              <a:spcPts val="0"/>
            </a:spcAft>
            <a:buNone/>
          </a:pPr>
          <a:r>
            <a:rPr lang="en-US" sz="1800" kern="1200" dirty="0" err="1">
              <a:latin typeface="+mj-lt"/>
              <a:ea typeface="Tahoma" panose="020B0604030504040204" pitchFamily="34" charset="0"/>
              <a:cs typeface="Tahoma" panose="020B0604030504040204" pitchFamily="34" charset="0"/>
            </a:rPr>
            <a:t>Docetacel</a:t>
          </a:r>
          <a:r>
            <a:rPr lang="en-US" sz="1800" kern="1200" dirty="0">
              <a:latin typeface="+mj-lt"/>
              <a:ea typeface="Tahoma" panose="020B0604030504040204" pitchFamily="34" charset="0"/>
              <a:cs typeface="Tahoma" panose="020B0604030504040204" pitchFamily="34" charset="0"/>
            </a:rPr>
            <a:t> ± </a:t>
          </a:r>
          <a:r>
            <a:rPr lang="en-US" sz="1800" kern="1200" dirty="0" err="1">
              <a:latin typeface="+mj-lt"/>
              <a:ea typeface="Tahoma" panose="020B0604030504040204" pitchFamily="34" charset="0"/>
              <a:cs typeface="Tahoma" panose="020B0604030504040204" pitchFamily="34" charset="0"/>
            </a:rPr>
            <a:t>ramucirumab</a:t>
          </a:r>
          <a:r>
            <a:rPr lang="en-US" sz="1800" kern="1200" dirty="0">
              <a:latin typeface="+mj-lt"/>
              <a:ea typeface="Tahoma" panose="020B0604030504040204" pitchFamily="34" charset="0"/>
              <a:cs typeface="Tahoma" panose="020B0604030504040204" pitchFamily="34" charset="0"/>
            </a:rPr>
            <a:t> or</a:t>
          </a:r>
        </a:p>
        <a:p>
          <a:pPr marL="0" lvl="0" indent="0" algn="ctr" defTabSz="800100">
            <a:lnSpc>
              <a:spcPct val="100000"/>
            </a:lnSpc>
            <a:spcBef>
              <a:spcPct val="0"/>
            </a:spcBef>
            <a:spcAft>
              <a:spcPts val="0"/>
            </a:spcAft>
            <a:buNone/>
          </a:pPr>
          <a:r>
            <a:rPr lang="en-US" sz="1800" kern="1200" dirty="0" err="1">
              <a:latin typeface="+mj-lt"/>
              <a:ea typeface="Tahoma" panose="020B0604030504040204" pitchFamily="34" charset="0"/>
              <a:cs typeface="Tahoma" panose="020B0604030504040204" pitchFamily="34" charset="0"/>
            </a:rPr>
            <a:t>Erlotinib</a:t>
          </a:r>
          <a:r>
            <a:rPr lang="en-US" sz="1800" kern="1200" dirty="0">
              <a:latin typeface="+mj-lt"/>
              <a:ea typeface="Tahoma" panose="020B0604030504040204" pitchFamily="34" charset="0"/>
              <a:cs typeface="Tahoma" panose="020B0604030504040204" pitchFamily="34" charset="0"/>
            </a:rPr>
            <a:t> or</a:t>
          </a:r>
        </a:p>
        <a:p>
          <a:pPr marL="0" lvl="0" indent="0" algn="ctr" defTabSz="800100">
            <a:lnSpc>
              <a:spcPct val="100000"/>
            </a:lnSpc>
            <a:spcBef>
              <a:spcPct val="0"/>
            </a:spcBef>
            <a:spcAft>
              <a:spcPts val="0"/>
            </a:spcAft>
            <a:buNone/>
          </a:pPr>
          <a:r>
            <a:rPr lang="en-US" sz="1800" kern="1200" dirty="0" err="1">
              <a:solidFill>
                <a:schemeClr val="accent2"/>
              </a:solidFill>
              <a:latin typeface="+mj-lt"/>
              <a:ea typeface="Tahoma" panose="020B0604030504040204" pitchFamily="34" charset="0"/>
              <a:cs typeface="Tahoma" panose="020B0604030504040204" pitchFamily="34" charset="0"/>
            </a:rPr>
            <a:t>Afatinib</a:t>
          </a:r>
          <a:endParaRPr lang="en-US" sz="1800" kern="1200" dirty="0">
            <a:solidFill>
              <a:schemeClr val="accent2"/>
            </a:solidFill>
            <a:latin typeface="+mj-lt"/>
            <a:ea typeface="Tahoma" panose="020B0604030504040204" pitchFamily="34" charset="0"/>
            <a:cs typeface="Tahoma" panose="020B0604030504040204" pitchFamily="34" charset="0"/>
          </a:endParaRPr>
        </a:p>
      </dsp:txBody>
      <dsp:txXfrm>
        <a:off x="5702806" y="178094"/>
        <a:ext cx="1830654" cy="1199757"/>
      </dsp:txXfrm>
    </dsp:sp>
  </dsp:spTree>
</dsp:drawing>
</file>

<file path=ppt/diagrams/layout1.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1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9.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A77113-B417-4BC3-9BF8-26E34715F092}" type="datetimeFigureOut">
              <a:rPr lang="en-US" smtClean="0"/>
              <a:t>2/27/2023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D379AA0-1018-49BC-A957-0BF81EA48CA8}" type="slidenum">
              <a:rPr lang="en-US" smtClean="0"/>
              <a:t>‹#›</a:t>
            </a:fld>
            <a:endParaRPr lang="en-US"/>
          </a:p>
        </p:txBody>
      </p:sp>
    </p:spTree>
    <p:extLst>
      <p:ext uri="{BB962C8B-B14F-4D97-AF65-F5344CB8AC3E}">
        <p14:creationId xmlns:p14="http://schemas.microsoft.com/office/powerpoint/2010/main" val="5532122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3"/>
          <p:cNvSpPr>
            <a:spLocks noGrp="1" noChangeArrowheads="1"/>
          </p:cNvSpPr>
          <p:nvPr>
            <p:ph type="body" idx="1"/>
          </p:nvPr>
        </p:nvSpPr>
        <p:spPr/>
        <p:txBody>
          <a:bodyPr>
            <a:normAutofit/>
          </a:bodyPr>
          <a:lstStyle/>
          <a:p>
            <a:r>
              <a:rPr lang="en-GB" i="0" dirty="0"/>
              <a:t>This figure shows the relative contribution of lung</a:t>
            </a:r>
            <a:r>
              <a:rPr lang="en-GB" i="0" dirty="0">
                <a:solidFill>
                  <a:srgbClr val="FFC000"/>
                </a:solidFill>
              </a:rPr>
              <a:t>-</a:t>
            </a:r>
            <a:r>
              <a:rPr lang="en-GB" i="0" dirty="0"/>
              <a:t>cancer risk factors to the incidence of UTPKTBN in the major pharmaceutical markets. </a:t>
            </a:r>
          </a:p>
          <a:p>
            <a:r>
              <a:rPr lang="en-GB" i="0" dirty="0"/>
              <a:t>It can be seen that cigarette smoking is by far the most important risk factor for UTPKTBN: about 85% of all lung cancer cases result from smoking. In addition, exposure to passive, or second-hand, smoke also increases the risk of lung cancer. Current smokers are 15 times more likely to die from lung cancer than life-long non-smokers. Although there are a number of other risk factors for lung cancer</a:t>
            </a:r>
            <a:r>
              <a:rPr lang="en-GB" i="0" dirty="0">
                <a:solidFill>
                  <a:srgbClr val="00B050"/>
                </a:solidFill>
              </a:rPr>
              <a:t>,</a:t>
            </a:r>
            <a:r>
              <a:rPr lang="en-GB" i="0" dirty="0"/>
              <a:t> none are as important as smoking. </a:t>
            </a:r>
          </a:p>
          <a:p>
            <a:endParaRPr lang="en-GB" dirty="0">
              <a:solidFill>
                <a:srgbClr val="00B050"/>
              </a:solidFill>
            </a:endParaRPr>
          </a:p>
          <a:p>
            <a:r>
              <a:rPr lang="en-GB" b="1" dirty="0"/>
              <a:t>References</a:t>
            </a:r>
          </a:p>
          <a:p>
            <a:pPr marL="0" indent="0">
              <a:buNone/>
            </a:pPr>
            <a:r>
              <a:rPr lang="en-GB" sz="1000" kern="1200" dirty="0">
                <a:solidFill>
                  <a:schemeClr val="tx1"/>
                </a:solidFill>
                <a:effectLst/>
                <a:latin typeface="Arial" pitchFamily="-111" charset="0"/>
                <a:ea typeface="Arial" pitchFamily="-111" charset="0"/>
                <a:cs typeface="Arial" pitchFamily="-111" charset="0"/>
              </a:rPr>
              <a:t>2. Heighway J, Betticher DC. Lung: Non-small cell carcinoma, and </a:t>
            </a:r>
            <a:r>
              <a:rPr lang="en-GB" sz="1000" i="1" kern="1200" dirty="0">
                <a:solidFill>
                  <a:schemeClr val="tx1"/>
                </a:solidFill>
                <a:effectLst/>
                <a:latin typeface="Arial" pitchFamily="-111" charset="0"/>
                <a:ea typeface="Arial" pitchFamily="-111" charset="0"/>
                <a:cs typeface="Arial" pitchFamily="-111" charset="0"/>
              </a:rPr>
              <a:t>l</a:t>
            </a:r>
            <a:r>
              <a:rPr lang="en-GB" sz="1000" kern="1200" dirty="0">
                <a:solidFill>
                  <a:schemeClr val="tx1"/>
                </a:solidFill>
                <a:effectLst/>
                <a:latin typeface="Arial" pitchFamily="-111" charset="0"/>
                <a:ea typeface="Arial" pitchFamily="-111" charset="0"/>
                <a:cs typeface="Arial" pitchFamily="-111" charset="0"/>
              </a:rPr>
              <a:t>ung tumours: an overview. Atlas Genet Cytogenet Oncol Haematol. February 2004.</a:t>
            </a:r>
          </a:p>
          <a:p>
            <a:pPr marL="0" marR="0" indent="0" algn="l" defTabSz="914400" rtl="0" eaLnBrk="0" fontAlgn="base" latinLnBrk="0" hangingPunct="0">
              <a:lnSpc>
                <a:spcPct val="100000"/>
              </a:lnSpc>
              <a:spcBef>
                <a:spcPct val="0"/>
              </a:spcBef>
              <a:spcAft>
                <a:spcPts val="600"/>
              </a:spcAft>
              <a:buClrTx/>
              <a:buSzTx/>
              <a:buFontTx/>
              <a:buNone/>
              <a:tabLst/>
              <a:defRPr/>
            </a:pPr>
            <a:r>
              <a:rPr lang="fr-FR" sz="1000" b="0" i="0" u="none" strike="noStrike" kern="1200" baseline="0" dirty="0">
                <a:solidFill>
                  <a:schemeClr val="tx1"/>
                </a:solidFill>
                <a:latin typeface="Arial" pitchFamily="-111" charset="0"/>
                <a:cs typeface="Arial" pitchFamily="-111" charset="0"/>
              </a:rPr>
              <a:t>3. Movsas B, et al.</a:t>
            </a:r>
            <a:r>
              <a:rPr lang="en-GB" sz="1000" kern="1200" dirty="0">
                <a:solidFill>
                  <a:schemeClr val="tx1"/>
                </a:solidFill>
                <a:effectLst/>
                <a:latin typeface="Arial" pitchFamily="-111" charset="0"/>
                <a:ea typeface="Arial" pitchFamily="-111" charset="0"/>
                <a:cs typeface="Arial" pitchFamily="-111" charset="0"/>
              </a:rPr>
              <a:t> Chapter 3:</a:t>
            </a:r>
            <a:r>
              <a:rPr lang="fr-FR" sz="1000" b="0" i="0" u="none" strike="noStrike" kern="1200" baseline="0" dirty="0">
                <a:solidFill>
                  <a:schemeClr val="tx1"/>
                </a:solidFill>
                <a:latin typeface="Arial" pitchFamily="-111" charset="0"/>
                <a:cs typeface="Arial" pitchFamily="-111" charset="0"/>
              </a:rPr>
              <a:t> UTPKTBN. </a:t>
            </a:r>
            <a:r>
              <a:rPr lang="fr-FR" sz="1000" b="0" i="1" u="none" strike="noStrike" kern="1200" baseline="0" dirty="0">
                <a:solidFill>
                  <a:schemeClr val="tx1"/>
                </a:solidFill>
                <a:latin typeface="Arial" pitchFamily="-111" charset="0"/>
                <a:cs typeface="Arial" pitchFamily="-111" charset="0"/>
              </a:rPr>
              <a:t>In: </a:t>
            </a:r>
            <a:r>
              <a:rPr lang="en-GB" sz="1000" kern="1200" dirty="0">
                <a:solidFill>
                  <a:schemeClr val="tx1"/>
                </a:solidFill>
                <a:effectLst/>
                <a:latin typeface="Arial" pitchFamily="-111" charset="0"/>
                <a:ea typeface="Arial" pitchFamily="-111" charset="0"/>
                <a:cs typeface="Arial" pitchFamily="-111" charset="0"/>
              </a:rPr>
              <a:t>Cancer </a:t>
            </a:r>
            <a:r>
              <a:rPr lang="en-GB" sz="1000" i="1" kern="1200" dirty="0">
                <a:solidFill>
                  <a:schemeClr val="tx1"/>
                </a:solidFill>
                <a:effectLst/>
                <a:latin typeface="Arial" pitchFamily="-111" charset="0"/>
                <a:ea typeface="Arial" pitchFamily="-111" charset="0"/>
                <a:cs typeface="Arial" pitchFamily="-111" charset="0"/>
              </a:rPr>
              <a:t>m</a:t>
            </a:r>
            <a:r>
              <a:rPr lang="en-GB" sz="1000" kern="1200" dirty="0">
                <a:solidFill>
                  <a:schemeClr val="tx1"/>
                </a:solidFill>
                <a:effectLst/>
                <a:latin typeface="Arial" pitchFamily="-111" charset="0"/>
                <a:ea typeface="Arial" pitchFamily="-111" charset="0"/>
                <a:cs typeface="Arial" pitchFamily="-111" charset="0"/>
              </a:rPr>
              <a:t>anagement: A multidisciplinary approach (Medical, Surgical and Radiation Oncology)</a:t>
            </a:r>
            <a:r>
              <a:rPr lang="en-GB" sz="1000" i="1" kern="1200" dirty="0">
                <a:solidFill>
                  <a:schemeClr val="tx1"/>
                </a:solidFill>
                <a:effectLst/>
                <a:latin typeface="Arial" pitchFamily="-111" charset="0"/>
                <a:ea typeface="Arial" pitchFamily="-111" charset="0"/>
                <a:cs typeface="Arial" pitchFamily="-111" charset="0"/>
              </a:rPr>
              <a:t>,</a:t>
            </a:r>
            <a:r>
              <a:rPr lang="en-GB" sz="1000" kern="1200" dirty="0">
                <a:solidFill>
                  <a:schemeClr val="tx1"/>
                </a:solidFill>
                <a:effectLst/>
                <a:latin typeface="Arial" pitchFamily="-111" charset="0"/>
                <a:ea typeface="Arial" pitchFamily="-111" charset="0"/>
                <a:cs typeface="Arial" pitchFamily="-111" charset="0"/>
              </a:rPr>
              <a:t> 14</a:t>
            </a:r>
            <a:r>
              <a:rPr lang="en-GB" sz="1000" kern="1200" baseline="30000" dirty="0">
                <a:solidFill>
                  <a:schemeClr val="tx1"/>
                </a:solidFill>
                <a:effectLst/>
                <a:latin typeface="Arial" pitchFamily="-111" charset="0"/>
                <a:ea typeface="Arial" pitchFamily="-111" charset="0"/>
                <a:cs typeface="Arial" pitchFamily="-111" charset="0"/>
              </a:rPr>
              <a:t>th</a:t>
            </a:r>
            <a:r>
              <a:rPr lang="en-GB" sz="1000" kern="1200" dirty="0">
                <a:solidFill>
                  <a:schemeClr val="tx1"/>
                </a:solidFill>
                <a:effectLst/>
                <a:latin typeface="Arial" pitchFamily="-111" charset="0"/>
                <a:ea typeface="Arial" pitchFamily="-111" charset="0"/>
                <a:cs typeface="Arial" pitchFamily="-111" charset="0"/>
              </a:rPr>
              <a:t> Edition.</a:t>
            </a:r>
            <a:r>
              <a:rPr lang="en-GB" sz="1000" kern="1200" baseline="0" dirty="0">
                <a:solidFill>
                  <a:schemeClr val="tx1"/>
                </a:solidFill>
                <a:effectLst/>
                <a:latin typeface="Arial" pitchFamily="-111" charset="0"/>
                <a:ea typeface="Arial" pitchFamily="-111" charset="0"/>
                <a:cs typeface="Arial" pitchFamily="-111" charset="0"/>
              </a:rPr>
              <a:t> November 2011.</a:t>
            </a:r>
          </a:p>
          <a:p>
            <a:pPr marL="0" marR="0" indent="0" algn="l" defTabSz="914400" rtl="0" eaLnBrk="0" fontAlgn="base" latinLnBrk="0" hangingPunct="0">
              <a:lnSpc>
                <a:spcPct val="100000"/>
              </a:lnSpc>
              <a:spcBef>
                <a:spcPct val="0"/>
              </a:spcBef>
              <a:spcAft>
                <a:spcPts val="600"/>
              </a:spcAft>
              <a:buClrTx/>
              <a:buSzTx/>
              <a:buFontTx/>
              <a:buNone/>
              <a:tabLst/>
              <a:defRPr/>
            </a:pPr>
            <a:r>
              <a:rPr lang="da-DK" dirty="0"/>
              <a:t>8. Data</a:t>
            </a:r>
            <a:r>
              <a:rPr lang="da-DK" baseline="0" dirty="0"/>
              <a:t> provided by </a:t>
            </a:r>
            <a:r>
              <a:rPr lang="en-GB" dirty="0"/>
              <a:t>Decision Resources.</a:t>
            </a:r>
            <a:r>
              <a:rPr lang="en-GB" baseline="0" dirty="0"/>
              <a:t> Non-small cell lung cancer. June 2007</a:t>
            </a:r>
            <a:r>
              <a:rPr lang="da-DK" baseline="0" dirty="0"/>
              <a:t>.</a:t>
            </a:r>
          </a:p>
          <a:p>
            <a:pPr marL="0" marR="0" indent="0" algn="l" defTabSz="914400" rtl="0" eaLnBrk="0" fontAlgn="base" latinLnBrk="0" hangingPunct="0">
              <a:lnSpc>
                <a:spcPct val="100000"/>
              </a:lnSpc>
              <a:spcBef>
                <a:spcPct val="0"/>
              </a:spcBef>
              <a:spcAft>
                <a:spcPts val="600"/>
              </a:spcAft>
              <a:buClrTx/>
              <a:buSzTx/>
              <a:buFontTx/>
              <a:buNone/>
              <a:tabLst/>
              <a:defRPr/>
            </a:pPr>
            <a:r>
              <a:rPr lang="en-GB" dirty="0"/>
              <a:t>9. </a:t>
            </a:r>
            <a:r>
              <a:rPr lang="en-GB" dirty="0">
                <a:solidFill>
                  <a:schemeClr val="tx1"/>
                </a:solidFill>
              </a:rPr>
              <a:t>Hunt, et al. ABC of lung cancer. Chichester: Wiley-Blackwell/BMJ; 2009.</a:t>
            </a:r>
          </a:p>
          <a:p>
            <a:r>
              <a:rPr lang="en-GB" dirty="0">
                <a:solidFill>
                  <a:schemeClr val="tx1"/>
                </a:solidFill>
              </a:rPr>
              <a:t>10. Brenner DR, et al. PLoS </a:t>
            </a:r>
            <a:r>
              <a:rPr lang="en-GB" sz="1000" b="0" i="0" u="none" strike="noStrike" kern="1200" baseline="0" dirty="0">
                <a:solidFill>
                  <a:schemeClr val="tx1"/>
                </a:solidFill>
                <a:latin typeface="Arial" pitchFamily="-111" charset="0"/>
                <a:ea typeface="Arial" pitchFamily="-111" charset="0"/>
                <a:cs typeface="Arial" pitchFamily="-111" charset="0"/>
              </a:rPr>
              <a:t>ONE 6(3):e17479.</a:t>
            </a:r>
          </a:p>
          <a:p>
            <a:r>
              <a:rPr lang="en-GB" sz="1000" b="0" i="0" u="none" strike="noStrike" kern="1200" baseline="0" dirty="0">
                <a:solidFill>
                  <a:schemeClr val="tx1"/>
                </a:solidFill>
                <a:latin typeface="Arial" pitchFamily="-111" charset="0"/>
                <a:cs typeface="Arial" pitchFamily="-111" charset="0"/>
              </a:rPr>
              <a:t>11. Doll R, et al. Br J Cancer 2005;92:426–429.</a:t>
            </a:r>
            <a:endParaRPr lang="en-GB" dirty="0">
              <a:solidFill>
                <a:schemeClr val="tx1"/>
              </a:solidFill>
            </a:endParaRPr>
          </a:p>
          <a:p>
            <a:endParaRPr lang="en-GB" dirty="0"/>
          </a:p>
        </p:txBody>
      </p:sp>
      <p:sp>
        <p:nvSpPr>
          <p:cNvPr id="5" name="Slide Image Placeholder 4"/>
          <p:cNvSpPr>
            <a:spLocks noGrp="1" noRot="1" noChangeAspect="1"/>
          </p:cNvSpPr>
          <p:nvPr>
            <p:ph type="sldImg"/>
          </p:nvPr>
        </p:nvSpPr>
        <p:spPr>
          <a:xfrm>
            <a:off x="381000" y="685800"/>
            <a:ext cx="6096000" cy="3429000"/>
          </a:xfr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342900" rtl="0" eaLnBrk="1" fontAlgn="base" latinLnBrk="0" hangingPunct="1">
              <a:lnSpc>
                <a:spcPct val="100000"/>
              </a:lnSpc>
              <a:spcBef>
                <a:spcPct val="0"/>
              </a:spcBef>
              <a:spcAft>
                <a:spcPct val="0"/>
              </a:spcAft>
              <a:buClrTx/>
              <a:buSzTx/>
              <a:buFontTx/>
              <a:buNone/>
              <a:tabLst/>
              <a:defRPr/>
            </a:pPr>
            <a:fld id="{4E1AA045-38FF-4F92-AED9-5572F893E1B5}" type="slidenum">
              <a:rPr kumimoji="0" lang="en-GB" sz="1300" b="0" i="0" u="none" strike="noStrike" kern="1200" cap="none" spc="0" normalizeH="0" baseline="0" noProof="0" smtClean="0">
                <a:ln>
                  <a:noFill/>
                </a:ln>
                <a:solidFill>
                  <a:prstClr val="black"/>
                </a:solidFill>
                <a:effectLst/>
                <a:uLnTx/>
                <a:uFillTx/>
                <a:latin typeface="Arial" charset="0"/>
                <a:ea typeface="굴림" pitchFamily="50" charset="-127"/>
                <a:cs typeface="Arial" charset="0"/>
              </a:rPr>
              <a:pPr marL="0" marR="0" lvl="0" indent="0" algn="r" defTabSz="342900" rtl="0" eaLnBrk="1" fontAlgn="base" latinLnBrk="0" hangingPunct="1">
                <a:lnSpc>
                  <a:spcPct val="100000"/>
                </a:lnSpc>
                <a:spcBef>
                  <a:spcPct val="0"/>
                </a:spcBef>
                <a:spcAft>
                  <a:spcPct val="0"/>
                </a:spcAft>
                <a:buClrTx/>
                <a:buSzTx/>
                <a:buFontTx/>
                <a:buNone/>
                <a:tabLst/>
                <a:defRPr/>
              </a:pPr>
              <a:t>25</a:t>
            </a:fld>
            <a:endParaRPr kumimoji="0" lang="en-GB" sz="1300" b="0" i="0" u="none" strike="noStrike" kern="1200" cap="none" spc="0" normalizeH="0" baseline="0" noProof="0" dirty="0">
              <a:ln>
                <a:noFill/>
              </a:ln>
              <a:solidFill>
                <a:prstClr val="black"/>
              </a:solidFill>
              <a:effectLst/>
              <a:uLnTx/>
              <a:uFillTx/>
              <a:latin typeface="Arial" charset="0"/>
              <a:ea typeface="굴림" pitchFamily="50" charset="-127"/>
              <a:cs typeface="Arial" charset="0"/>
            </a:endParaRPr>
          </a:p>
        </p:txBody>
      </p:sp>
    </p:spTree>
    <p:extLst>
      <p:ext uri="{BB962C8B-B14F-4D97-AF65-F5344CB8AC3E}">
        <p14:creationId xmlns:p14="http://schemas.microsoft.com/office/powerpoint/2010/main" val="370512381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Kết</a:t>
            </a:r>
            <a:r>
              <a:rPr lang="en-US" baseline="0" dirty="0"/>
              <a:t> </a:t>
            </a:r>
            <a:r>
              <a:rPr lang="en-US" baseline="0" dirty="0" err="1"/>
              <a:t>quả</a:t>
            </a:r>
            <a:r>
              <a:rPr lang="en-US" baseline="0" dirty="0"/>
              <a:t> </a:t>
            </a:r>
            <a:r>
              <a:rPr lang="en-US" baseline="0" dirty="0" err="1"/>
              <a:t>từ</a:t>
            </a:r>
            <a:r>
              <a:rPr lang="en-US" baseline="0" dirty="0"/>
              <a:t>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lux-lung 3, 6, 7 </a:t>
            </a:r>
            <a:r>
              <a:rPr lang="en-US" baseline="0" dirty="0" err="1"/>
              <a:t>cho</a:t>
            </a:r>
            <a:r>
              <a:rPr lang="en-US" baseline="0" dirty="0"/>
              <a:t> </a:t>
            </a:r>
            <a:r>
              <a:rPr lang="en-US" baseline="0" dirty="0" err="1"/>
              <a:t>thấy</a:t>
            </a:r>
            <a:r>
              <a:rPr lang="en-US" baseline="0" dirty="0"/>
              <a:t> </a:t>
            </a:r>
            <a:r>
              <a:rPr lang="en-US" baseline="0" dirty="0" err="1"/>
              <a:t>việc</a:t>
            </a:r>
            <a:r>
              <a:rPr lang="en-US" baseline="0" dirty="0"/>
              <a:t> </a:t>
            </a:r>
            <a:r>
              <a:rPr lang="en-US" baseline="0" dirty="0" err="1"/>
              <a:t>giảm</a:t>
            </a:r>
            <a:r>
              <a:rPr lang="en-US" baseline="0" dirty="0"/>
              <a:t> </a:t>
            </a:r>
            <a:r>
              <a:rPr lang="en-US" baseline="0" dirty="0" err="1"/>
              <a:t>liều</a:t>
            </a:r>
            <a:r>
              <a:rPr lang="en-US" baseline="0" dirty="0"/>
              <a:t> </a:t>
            </a:r>
            <a:r>
              <a:rPr lang="en-US" baseline="0" dirty="0" err="1"/>
              <a:t>không</a:t>
            </a:r>
            <a:r>
              <a:rPr lang="en-US" baseline="0" dirty="0"/>
              <a:t> </a:t>
            </a:r>
            <a:r>
              <a:rPr lang="en-US" baseline="0" dirty="0" err="1"/>
              <a:t>làm</a:t>
            </a:r>
            <a:r>
              <a:rPr lang="en-US" baseline="0" dirty="0"/>
              <a:t> </a:t>
            </a:r>
            <a:r>
              <a:rPr lang="en-US" baseline="0" dirty="0" err="1"/>
              <a:t>giảm</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nhưng</a:t>
            </a:r>
            <a:r>
              <a:rPr lang="en-US" baseline="0" dirty="0"/>
              <a:t> </a:t>
            </a:r>
            <a:r>
              <a:rPr lang="en-US" baseline="0" dirty="0" err="1"/>
              <a:t>làm</a:t>
            </a:r>
            <a:r>
              <a:rPr lang="en-US" baseline="0" dirty="0"/>
              <a:t> tang </a:t>
            </a:r>
            <a:r>
              <a:rPr lang="en-US" baseline="0" dirty="0" err="1"/>
              <a:t>khả</a:t>
            </a:r>
            <a:r>
              <a:rPr lang="en-US" baseline="0" dirty="0"/>
              <a:t> </a:t>
            </a:r>
            <a:r>
              <a:rPr lang="en-US" baseline="0" dirty="0" err="1"/>
              <a:t>năng</a:t>
            </a:r>
            <a:r>
              <a:rPr lang="en-US" baseline="0" dirty="0"/>
              <a:t> dung </a:t>
            </a:r>
            <a:r>
              <a:rPr lang="en-US" baseline="0" dirty="0" err="1"/>
              <a:t>nạp</a:t>
            </a:r>
            <a:r>
              <a:rPr lang="en-US" baseline="0" dirty="0"/>
              <a:t> </a:t>
            </a:r>
            <a:r>
              <a:rPr lang="en-US" baseline="0" dirty="0" err="1"/>
              <a:t>của</a:t>
            </a:r>
            <a:r>
              <a:rPr lang="en-US" baseline="0" dirty="0"/>
              <a:t> </a:t>
            </a:r>
            <a:r>
              <a:rPr lang="en-US" baseline="0" dirty="0" err="1"/>
              <a:t>afatinib</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203</a:t>
            </a:fld>
            <a:endParaRPr lang="vi-VN"/>
          </a:p>
        </p:txBody>
      </p:sp>
    </p:spTree>
    <p:extLst>
      <p:ext uri="{BB962C8B-B14F-4D97-AF65-F5344CB8AC3E}">
        <p14:creationId xmlns:p14="http://schemas.microsoft.com/office/powerpoint/2010/main" val="11030856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en-GB" dirty="0" err="1"/>
              <a:t>Một</a:t>
            </a:r>
            <a:r>
              <a:rPr lang="en-GB" baseline="0" dirty="0"/>
              <a:t> </a:t>
            </a:r>
            <a:r>
              <a:rPr lang="en-GB" baseline="0" dirty="0" err="1"/>
              <a:t>nghiên</a:t>
            </a:r>
            <a:r>
              <a:rPr lang="en-GB" baseline="0" dirty="0"/>
              <a:t> </a:t>
            </a:r>
            <a:r>
              <a:rPr lang="en-GB" baseline="0" dirty="0" err="1"/>
              <a:t>cứu</a:t>
            </a:r>
            <a:r>
              <a:rPr lang="en-GB" baseline="0" dirty="0"/>
              <a:t> </a:t>
            </a:r>
            <a:r>
              <a:rPr lang="en-GB" baseline="0" dirty="0" err="1"/>
              <a:t>đời</a:t>
            </a:r>
            <a:r>
              <a:rPr lang="en-GB" baseline="0" dirty="0"/>
              <a:t> </a:t>
            </a:r>
            <a:r>
              <a:rPr lang="en-GB" baseline="0" dirty="0" err="1"/>
              <a:t>thực</a:t>
            </a:r>
            <a:r>
              <a:rPr lang="en-GB" baseline="0" dirty="0"/>
              <a:t> </a:t>
            </a:r>
            <a:r>
              <a:rPr lang="en-GB" baseline="0" dirty="0" err="1"/>
              <a:t>RealGiDo</a:t>
            </a:r>
            <a:r>
              <a:rPr lang="en-GB" baseline="0" dirty="0"/>
              <a:t> </a:t>
            </a:r>
            <a:r>
              <a:rPr lang="en-GB" baseline="0" dirty="0" err="1"/>
              <a:t>đánh</a:t>
            </a:r>
            <a:r>
              <a:rPr lang="en-GB" baseline="0" dirty="0"/>
              <a:t> </a:t>
            </a:r>
            <a:r>
              <a:rPr lang="en-GB" baseline="0" dirty="0" err="1"/>
              <a:t>giá</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của</a:t>
            </a:r>
            <a:r>
              <a:rPr lang="en-GB" baseline="0" dirty="0"/>
              <a:t> </a:t>
            </a:r>
            <a:r>
              <a:rPr lang="en-GB" baseline="0" dirty="0" err="1"/>
              <a:t>việc</a:t>
            </a:r>
            <a:r>
              <a:rPr lang="en-GB" baseline="0" dirty="0"/>
              <a:t> </a:t>
            </a:r>
            <a:r>
              <a:rPr lang="en-GB" baseline="0" dirty="0" err="1"/>
              <a:t>điều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afatinib</a:t>
            </a:r>
            <a:r>
              <a:rPr lang="en-GB" baseline="0" dirty="0"/>
              <a:t> </a:t>
            </a:r>
            <a:r>
              <a:rPr lang="en-GB" baseline="0" dirty="0" err="1"/>
              <a:t>trên</a:t>
            </a:r>
            <a:r>
              <a:rPr lang="en-GB" baseline="0" dirty="0"/>
              <a:t> </a:t>
            </a:r>
            <a:r>
              <a:rPr lang="en-GB" baseline="0" dirty="0" err="1"/>
              <a:t>bệnh</a:t>
            </a:r>
            <a:r>
              <a:rPr lang="en-GB" baseline="0" dirty="0"/>
              <a:t> </a:t>
            </a:r>
            <a:r>
              <a:rPr lang="en-GB" baseline="0" dirty="0" err="1"/>
              <a:t>nhân</a:t>
            </a:r>
            <a:r>
              <a:rPr lang="en-GB" baseline="0" dirty="0"/>
              <a:t> NSCLC EGFR+</a:t>
            </a:r>
            <a:endParaRPr lang="en-GB" dirty="0"/>
          </a:p>
        </p:txBody>
      </p:sp>
      <p:sp>
        <p:nvSpPr>
          <p:cNvPr id="4" name="Foliennummernplatzhalt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B51C9D-77E4-4497-B0A8-31A888CCE473}" type="slidenum">
              <a:rPr kumimoji="0" lang="fr-FR"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fr-FR"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7350360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Kết</a:t>
            </a:r>
            <a:r>
              <a:rPr lang="en-GB" baseline="0" dirty="0"/>
              <a:t> </a:t>
            </a:r>
            <a:r>
              <a:rPr lang="en-GB" baseline="0" dirty="0" err="1"/>
              <a:t>quả</a:t>
            </a:r>
            <a:r>
              <a:rPr lang="en-GB" baseline="0" dirty="0"/>
              <a:t> </a:t>
            </a:r>
            <a:r>
              <a:rPr lang="en-GB" baseline="0" dirty="0" err="1"/>
              <a:t>cho</a:t>
            </a:r>
            <a:r>
              <a:rPr lang="en-GB" baseline="0" dirty="0"/>
              <a:t> </a:t>
            </a:r>
            <a:r>
              <a:rPr lang="en-GB" baseline="0" dirty="0" err="1"/>
              <a:t>thấy</a:t>
            </a:r>
            <a:r>
              <a:rPr lang="en-GB" baseline="0" dirty="0"/>
              <a:t> </a:t>
            </a:r>
            <a:r>
              <a:rPr lang="en-GB" baseline="0" dirty="0" err="1"/>
              <a:t>hiệu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không</a:t>
            </a:r>
            <a:r>
              <a:rPr lang="en-GB" baseline="0" dirty="0"/>
              <a:t> </a:t>
            </a:r>
            <a:r>
              <a:rPr lang="en-GB" baseline="0" dirty="0" err="1"/>
              <a:t>ảnh</a:t>
            </a:r>
            <a:r>
              <a:rPr lang="en-GB" baseline="0" dirty="0"/>
              <a:t> </a:t>
            </a:r>
            <a:r>
              <a:rPr lang="en-GB" baseline="0" dirty="0" err="1"/>
              <a:t>hưởng</a:t>
            </a:r>
            <a:r>
              <a:rPr lang="en-GB" baseline="0" dirty="0"/>
              <a:t> </a:t>
            </a:r>
            <a:r>
              <a:rPr lang="en-GB" baseline="0" dirty="0" err="1"/>
              <a:t>đến</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của</a:t>
            </a:r>
            <a:r>
              <a:rPr lang="en-GB" baseline="0" dirty="0"/>
              <a:t> </a:t>
            </a:r>
            <a:r>
              <a:rPr lang="en-GB" baseline="0" dirty="0" err="1"/>
              <a:t>afatinib</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205</a:t>
            </a:fld>
            <a:endParaRPr lang="vi-VN"/>
          </a:p>
        </p:txBody>
      </p:sp>
    </p:spTree>
    <p:extLst>
      <p:ext uri="{BB962C8B-B14F-4D97-AF65-F5344CB8AC3E}">
        <p14:creationId xmlns:p14="http://schemas.microsoft.com/office/powerpoint/2010/main" val="323459833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Mặt</a:t>
            </a:r>
            <a:r>
              <a:rPr lang="en-GB" baseline="0" dirty="0"/>
              <a:t> </a:t>
            </a:r>
            <a:r>
              <a:rPr lang="en-GB" baseline="0" dirty="0" err="1"/>
              <a:t>kác</a:t>
            </a:r>
            <a:r>
              <a:rPr lang="en-GB" baseline="0" dirty="0"/>
              <a:t>, </a:t>
            </a:r>
            <a:r>
              <a:rPr lang="en-GB" baseline="0" dirty="0" err="1"/>
              <a:t>điều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giúp</a:t>
            </a:r>
            <a:r>
              <a:rPr lang="en-GB" baseline="0" dirty="0"/>
              <a:t> </a:t>
            </a:r>
            <a:r>
              <a:rPr lang="en-GB" baseline="0" dirty="0" err="1"/>
              <a:t>giảm</a:t>
            </a:r>
            <a:r>
              <a:rPr lang="en-GB" baseline="0" dirty="0"/>
              <a:t> </a:t>
            </a:r>
            <a:r>
              <a:rPr lang="en-GB" baseline="0" dirty="0" err="1"/>
              <a:t>rõ</a:t>
            </a:r>
            <a:r>
              <a:rPr lang="en-GB" baseline="0" dirty="0"/>
              <a:t> </a:t>
            </a:r>
            <a:r>
              <a:rPr lang="en-GB" baseline="0" dirty="0" err="1"/>
              <a:t>rệt</a:t>
            </a:r>
            <a:r>
              <a:rPr lang="en-GB" baseline="0" dirty="0"/>
              <a:t> </a:t>
            </a:r>
            <a:r>
              <a:rPr lang="en-GB" baseline="0" dirty="0" err="1"/>
              <a:t>tỉ</a:t>
            </a:r>
            <a:r>
              <a:rPr lang="en-GB" baseline="0" dirty="0"/>
              <a:t> </a:t>
            </a:r>
            <a:r>
              <a:rPr lang="en-GB" baseline="0" dirty="0" err="1"/>
              <a:t>lệ</a:t>
            </a:r>
            <a:r>
              <a:rPr lang="en-GB" baseline="0" dirty="0"/>
              <a:t> </a:t>
            </a:r>
            <a:r>
              <a:rPr lang="en-GB" baseline="0" dirty="0" err="1"/>
              <a:t>biến</a:t>
            </a:r>
            <a:r>
              <a:rPr lang="en-GB" baseline="0" dirty="0"/>
              <a:t> </a:t>
            </a:r>
            <a:r>
              <a:rPr lang="en-GB" baseline="0" dirty="0" err="1"/>
              <a:t>cố</a:t>
            </a:r>
            <a:r>
              <a:rPr lang="en-GB" baseline="0" dirty="0"/>
              <a:t> </a:t>
            </a:r>
            <a:r>
              <a:rPr lang="en-GB" baseline="0" dirty="0" err="1"/>
              <a:t>ngoại</a:t>
            </a:r>
            <a:r>
              <a:rPr lang="en-GB" baseline="0" dirty="0"/>
              <a:t> ý </a:t>
            </a:r>
            <a:r>
              <a:rPr lang="en-GB" baseline="0" dirty="0" err="1"/>
              <a:t>đặc</a:t>
            </a:r>
            <a:r>
              <a:rPr lang="en-GB" baseline="0" dirty="0"/>
              <a:t> </a:t>
            </a:r>
            <a:r>
              <a:rPr lang="en-GB" baseline="0" dirty="0" err="1"/>
              <a:t>biệt</a:t>
            </a:r>
            <a:r>
              <a:rPr lang="en-GB" baseline="0" dirty="0"/>
              <a:t> </a:t>
            </a:r>
            <a:r>
              <a:rPr lang="en-GB" baseline="0" dirty="0" err="1"/>
              <a:t>là</a:t>
            </a:r>
            <a:r>
              <a:rPr lang="en-GB" baseline="0" dirty="0"/>
              <a:t> </a:t>
            </a:r>
            <a:r>
              <a:rPr lang="en-GB" baseline="0" dirty="0" err="1"/>
              <a:t>những</a:t>
            </a:r>
            <a:r>
              <a:rPr lang="en-GB" baseline="0" dirty="0"/>
              <a:t> </a:t>
            </a:r>
            <a:r>
              <a:rPr lang="en-GB" baseline="0" dirty="0" err="1"/>
              <a:t>biến</a:t>
            </a:r>
            <a:r>
              <a:rPr lang="en-GB" baseline="0" dirty="0"/>
              <a:t> </a:t>
            </a:r>
            <a:r>
              <a:rPr lang="en-GB" baseline="0" dirty="0" err="1"/>
              <a:t>cố</a:t>
            </a:r>
            <a:r>
              <a:rPr lang="en-GB" baseline="0" dirty="0"/>
              <a:t> </a:t>
            </a:r>
            <a:r>
              <a:rPr lang="en-GB" baseline="0" dirty="0" err="1"/>
              <a:t>ngoại</a:t>
            </a:r>
            <a:r>
              <a:rPr lang="en-GB" baseline="0" dirty="0"/>
              <a:t> ý </a:t>
            </a:r>
            <a:r>
              <a:rPr lang="en-GB" baseline="0" dirty="0" err="1"/>
              <a:t>có</a:t>
            </a:r>
            <a:r>
              <a:rPr lang="en-GB" baseline="0" dirty="0"/>
              <a:t> </a:t>
            </a:r>
            <a:r>
              <a:rPr lang="en-GB" baseline="0" dirty="0" err="1"/>
              <a:t>mức</a:t>
            </a:r>
            <a:r>
              <a:rPr lang="en-GB" baseline="0" dirty="0"/>
              <a:t> </a:t>
            </a:r>
            <a:r>
              <a:rPr lang="en-GB" baseline="0" dirty="0" err="1"/>
              <a:t>độ</a:t>
            </a:r>
            <a:r>
              <a:rPr lang="en-GB" baseline="0" dirty="0"/>
              <a:t> </a:t>
            </a:r>
            <a:r>
              <a:rPr lang="en-GB" baseline="0" dirty="0" err="1"/>
              <a:t>nghiêm</a:t>
            </a:r>
            <a:r>
              <a:rPr lang="en-GB" baseline="0" dirty="0"/>
              <a:t> </a:t>
            </a:r>
            <a:r>
              <a:rPr lang="en-GB" baseline="0" dirty="0" err="1"/>
              <a:t>trọng</a:t>
            </a:r>
            <a:r>
              <a:rPr lang="en-GB" baseline="0" dirty="0"/>
              <a:t>, </a:t>
            </a:r>
            <a:r>
              <a:rPr lang="en-GB" baseline="0" dirty="0" err="1"/>
              <a:t>giúp</a:t>
            </a:r>
            <a:r>
              <a:rPr lang="en-GB" baseline="0" dirty="0"/>
              <a:t> </a:t>
            </a:r>
            <a:r>
              <a:rPr lang="en-GB" baseline="0" dirty="0" err="1"/>
              <a:t>tăng</a:t>
            </a:r>
            <a:r>
              <a:rPr lang="en-GB" baseline="0" dirty="0"/>
              <a:t> </a:t>
            </a:r>
            <a:r>
              <a:rPr lang="en-GB" baseline="0" dirty="0" err="1"/>
              <a:t>khả</a:t>
            </a:r>
            <a:r>
              <a:rPr lang="en-GB" baseline="0" dirty="0"/>
              <a:t> </a:t>
            </a:r>
            <a:r>
              <a:rPr lang="en-GB" baseline="0" dirty="0" err="1"/>
              <a:t>năng</a:t>
            </a:r>
            <a:r>
              <a:rPr lang="en-GB" baseline="0" dirty="0"/>
              <a:t> dung </a:t>
            </a:r>
            <a:r>
              <a:rPr lang="en-GB" baseline="0" dirty="0" err="1"/>
              <a:t>nạp</a:t>
            </a:r>
            <a:r>
              <a:rPr lang="en-GB" baseline="0" dirty="0"/>
              <a:t> </a:t>
            </a:r>
            <a:r>
              <a:rPr lang="en-GB" baseline="0" dirty="0" err="1"/>
              <a:t>và</a:t>
            </a:r>
            <a:r>
              <a:rPr lang="en-GB" baseline="0" dirty="0"/>
              <a:t> </a:t>
            </a:r>
            <a:r>
              <a:rPr lang="en-GB" baseline="0" dirty="0" err="1"/>
              <a:t>tuân</a:t>
            </a:r>
            <a:r>
              <a:rPr lang="en-GB" baseline="0" dirty="0"/>
              <a:t> </a:t>
            </a:r>
            <a:r>
              <a:rPr lang="en-GB" baseline="0" dirty="0" err="1"/>
              <a:t>thủ</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của</a:t>
            </a:r>
            <a:r>
              <a:rPr lang="en-GB" baseline="0" dirty="0"/>
              <a:t> </a:t>
            </a:r>
            <a:r>
              <a:rPr lang="en-GB" baseline="0" dirty="0" err="1"/>
              <a:t>bệnh</a:t>
            </a:r>
            <a:r>
              <a:rPr lang="en-GB" baseline="0" dirty="0"/>
              <a:t> </a:t>
            </a:r>
            <a:r>
              <a:rPr lang="en-GB" baseline="0" dirty="0" err="1"/>
              <a:t>nhân</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206</a:t>
            </a:fld>
            <a:endParaRPr lang="vi-VN"/>
          </a:p>
        </p:txBody>
      </p:sp>
    </p:spTree>
    <p:extLst>
      <p:ext uri="{BB962C8B-B14F-4D97-AF65-F5344CB8AC3E}">
        <p14:creationId xmlns:p14="http://schemas.microsoft.com/office/powerpoint/2010/main" val="360182506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207</a:t>
            </a:fld>
            <a:endParaRPr lang="fr-FR" dirty="0">
              <a:solidFill>
                <a:prstClr val="black"/>
              </a:solidFill>
            </a:endParaRPr>
          </a:p>
        </p:txBody>
      </p:sp>
    </p:spTree>
    <p:extLst>
      <p:ext uri="{BB962C8B-B14F-4D97-AF65-F5344CB8AC3E}">
        <p14:creationId xmlns:p14="http://schemas.microsoft.com/office/powerpoint/2010/main" val="173388076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pPr marL="66675" indent="-66675" fontAlgn="base">
              <a:lnSpc>
                <a:spcPct val="90000"/>
              </a:lnSpc>
              <a:spcBef>
                <a:spcPct val="0"/>
              </a:spcBef>
              <a:spcAft>
                <a:spcPct val="0"/>
              </a:spcAft>
            </a:pPr>
            <a:r>
              <a:rPr lang="en-GB" sz="1200" baseline="30000" dirty="0" err="1">
                <a:solidFill>
                  <a:srgbClr val="000000">
                    <a:lumMod val="50000"/>
                  </a:srgbClr>
                </a:solidFill>
              </a:rPr>
              <a:t>d</a:t>
            </a:r>
            <a:r>
              <a:rPr lang="en-GB" sz="1200" dirty="0" err="1">
                <a:solidFill>
                  <a:srgbClr val="000000">
                    <a:lumMod val="50000"/>
                  </a:srgbClr>
                </a:solidFill>
              </a:rPr>
              <a:t>Kết</a:t>
            </a:r>
            <a:r>
              <a:rPr lang="en-GB" sz="1200" dirty="0">
                <a:solidFill>
                  <a:srgbClr val="000000">
                    <a:lumMod val="50000"/>
                  </a:srgbClr>
                </a:solidFill>
              </a:rPr>
              <a:t> </a:t>
            </a:r>
            <a:r>
              <a:rPr lang="en-GB" sz="1200" dirty="0" err="1">
                <a:solidFill>
                  <a:srgbClr val="000000">
                    <a:lumMod val="50000"/>
                  </a:srgbClr>
                </a:solidFill>
              </a:rPr>
              <a:t>cục</a:t>
            </a:r>
            <a:r>
              <a:rPr lang="en-GB" sz="1200" dirty="0">
                <a:solidFill>
                  <a:srgbClr val="000000">
                    <a:lumMod val="50000"/>
                  </a:srgbClr>
                </a:solidFill>
              </a:rPr>
              <a:t> do </a:t>
            </a:r>
            <a:r>
              <a:rPr lang="en-GB" sz="1200" dirty="0" err="1">
                <a:solidFill>
                  <a:srgbClr val="000000">
                    <a:lumMod val="50000"/>
                  </a:srgbClr>
                </a:solidFill>
              </a:rPr>
              <a:t>bệnh</a:t>
            </a:r>
            <a:r>
              <a:rPr lang="en-GB" sz="1200" dirty="0">
                <a:solidFill>
                  <a:srgbClr val="000000">
                    <a:lumMod val="50000"/>
                  </a:srgbClr>
                </a:solidFill>
              </a:rPr>
              <a:t> </a:t>
            </a:r>
            <a:r>
              <a:rPr lang="en-GB" sz="1200" dirty="0" err="1">
                <a:solidFill>
                  <a:srgbClr val="000000">
                    <a:lumMod val="50000"/>
                  </a:srgbClr>
                </a:solidFill>
              </a:rPr>
              <a:t>nhân</a:t>
            </a:r>
            <a:r>
              <a:rPr lang="en-GB" sz="1200" dirty="0">
                <a:solidFill>
                  <a:srgbClr val="000000">
                    <a:lumMod val="50000"/>
                  </a:srgbClr>
                </a:solidFill>
              </a:rPr>
              <a:t> </a:t>
            </a:r>
            <a:r>
              <a:rPr lang="en-GB" sz="1200" dirty="0" err="1">
                <a:solidFill>
                  <a:srgbClr val="000000">
                    <a:lumMod val="50000"/>
                  </a:srgbClr>
                </a:solidFill>
              </a:rPr>
              <a:t>báo</a:t>
            </a:r>
            <a:r>
              <a:rPr lang="en-GB" sz="1200" dirty="0">
                <a:solidFill>
                  <a:srgbClr val="000000">
                    <a:lumMod val="50000"/>
                  </a:srgbClr>
                </a:solidFill>
              </a:rPr>
              <a:t> </a:t>
            </a:r>
            <a:r>
              <a:rPr lang="en-GB" sz="1200" dirty="0" err="1">
                <a:solidFill>
                  <a:srgbClr val="000000">
                    <a:lumMod val="50000"/>
                  </a:srgbClr>
                </a:solidFill>
              </a:rPr>
              <a:t>cáo</a:t>
            </a:r>
            <a:r>
              <a:rPr lang="en-GB" sz="1200" dirty="0">
                <a:solidFill>
                  <a:srgbClr val="000000">
                    <a:lumMod val="50000"/>
                  </a:srgbClr>
                </a:solidFill>
              </a:rPr>
              <a:t>: EQ-5D, EORTC QLQ-C30 </a:t>
            </a:r>
            <a:r>
              <a:rPr lang="en-GB" sz="1200" dirty="0" err="1">
                <a:solidFill>
                  <a:srgbClr val="000000">
                    <a:lumMod val="50000"/>
                  </a:srgbClr>
                </a:solidFill>
              </a:rPr>
              <a:t>và</a:t>
            </a:r>
            <a:r>
              <a:rPr lang="en-GB" sz="1200" dirty="0">
                <a:solidFill>
                  <a:srgbClr val="000000">
                    <a:lumMod val="50000"/>
                  </a:srgbClr>
                </a:solidFill>
              </a:rPr>
              <a:t> LC 13 </a:t>
            </a:r>
            <a:r>
              <a:rPr lang="en-GB" sz="1200" dirty="0" err="1">
                <a:solidFill>
                  <a:srgbClr val="000000">
                    <a:lumMod val="50000"/>
                  </a:srgbClr>
                </a:solidFill>
              </a:rPr>
              <a:t>tại</a:t>
            </a:r>
            <a:r>
              <a:rPr lang="en-GB" sz="1200" dirty="0">
                <a:solidFill>
                  <a:srgbClr val="000000">
                    <a:lumMod val="50000"/>
                  </a:srgbClr>
                </a:solidFill>
              </a:rPr>
              <a:t> </a:t>
            </a:r>
            <a:r>
              <a:rPr lang="en-GB" sz="1200" dirty="0" err="1">
                <a:solidFill>
                  <a:srgbClr val="000000">
                    <a:lumMod val="50000"/>
                  </a:srgbClr>
                </a:solidFill>
              </a:rPr>
              <a:t>thời</a:t>
            </a:r>
            <a:r>
              <a:rPr lang="en-GB" sz="1200" dirty="0">
                <a:solidFill>
                  <a:srgbClr val="000000">
                    <a:lumMod val="50000"/>
                  </a:srgbClr>
                </a:solidFill>
              </a:rPr>
              <a:t> </a:t>
            </a:r>
            <a:r>
              <a:rPr lang="en-GB" sz="1200" dirty="0" err="1">
                <a:solidFill>
                  <a:srgbClr val="000000">
                    <a:lumMod val="50000"/>
                  </a:srgbClr>
                </a:solidFill>
              </a:rPr>
              <a:t>điểm</a:t>
            </a:r>
            <a:r>
              <a:rPr lang="en-GB" sz="1200" dirty="0">
                <a:solidFill>
                  <a:srgbClr val="000000">
                    <a:lumMod val="50000"/>
                  </a:srgbClr>
                </a:solidFill>
              </a:rPr>
              <a:t> chia </a:t>
            </a:r>
            <a:r>
              <a:rPr lang="en-GB" sz="1200" dirty="0" err="1">
                <a:solidFill>
                  <a:srgbClr val="000000">
                    <a:lumMod val="50000"/>
                  </a:srgbClr>
                </a:solidFill>
              </a:rPr>
              <a:t>ngẫu</a:t>
            </a:r>
            <a:r>
              <a:rPr lang="en-GB" sz="1200" dirty="0">
                <a:solidFill>
                  <a:srgbClr val="000000">
                    <a:lumMod val="50000"/>
                  </a:srgbClr>
                </a:solidFill>
              </a:rPr>
              <a:t> </a:t>
            </a:r>
            <a:r>
              <a:rPr lang="en-GB" sz="1200" dirty="0" err="1">
                <a:solidFill>
                  <a:srgbClr val="000000">
                    <a:lumMod val="50000"/>
                  </a:srgbClr>
                </a:solidFill>
              </a:rPr>
              <a:t>nhiên</a:t>
            </a:r>
            <a:r>
              <a:rPr lang="en-GB" sz="1200" dirty="0">
                <a:solidFill>
                  <a:srgbClr val="000000">
                    <a:lumMod val="50000"/>
                  </a:srgbClr>
                </a:solidFill>
              </a:rPr>
              <a:t> </a:t>
            </a:r>
            <a:r>
              <a:rPr lang="en-GB" sz="1200" dirty="0" err="1">
                <a:solidFill>
                  <a:srgbClr val="000000">
                    <a:lumMod val="50000"/>
                  </a:srgbClr>
                </a:solidFill>
              </a:rPr>
              <a:t>và</a:t>
            </a:r>
            <a:r>
              <a:rPr lang="en-GB" sz="1200" dirty="0">
                <a:solidFill>
                  <a:srgbClr val="000000">
                    <a:lumMod val="50000"/>
                  </a:srgbClr>
                </a:solidFill>
              </a:rPr>
              <a:t> </a:t>
            </a:r>
            <a:r>
              <a:rPr lang="en-GB" sz="1200" dirty="0" err="1">
                <a:solidFill>
                  <a:srgbClr val="000000">
                    <a:lumMod val="50000"/>
                  </a:srgbClr>
                </a:solidFill>
              </a:rPr>
              <a:t>mỗi</a:t>
            </a:r>
            <a:r>
              <a:rPr lang="en-GB" sz="1200" dirty="0">
                <a:solidFill>
                  <a:srgbClr val="000000">
                    <a:lumMod val="50000"/>
                  </a:srgbClr>
                </a:solidFill>
              </a:rPr>
              <a:t> 3 </a:t>
            </a:r>
            <a:r>
              <a:rPr lang="en-GB" sz="1200" dirty="0" err="1">
                <a:solidFill>
                  <a:srgbClr val="000000">
                    <a:lumMod val="50000"/>
                  </a:srgbClr>
                </a:solidFill>
              </a:rPr>
              <a:t>tuần</a:t>
            </a:r>
            <a:r>
              <a:rPr lang="en-GB" sz="1200" dirty="0">
                <a:solidFill>
                  <a:srgbClr val="000000">
                    <a:lumMod val="50000"/>
                  </a:srgbClr>
                </a:solidFill>
              </a:rPr>
              <a:t> </a:t>
            </a:r>
            <a:r>
              <a:rPr lang="en-GB" sz="1200" dirty="0" err="1">
                <a:solidFill>
                  <a:srgbClr val="000000">
                    <a:lumMod val="50000"/>
                  </a:srgbClr>
                </a:solidFill>
              </a:rPr>
              <a:t>cho</a:t>
            </a:r>
            <a:r>
              <a:rPr lang="en-GB" sz="1200" dirty="0">
                <a:solidFill>
                  <a:srgbClr val="000000">
                    <a:lumMod val="50000"/>
                  </a:srgbClr>
                </a:solidFill>
              </a:rPr>
              <a:t> </a:t>
            </a:r>
            <a:r>
              <a:rPr lang="en-GB" sz="1200" dirty="0" err="1">
                <a:solidFill>
                  <a:srgbClr val="000000">
                    <a:lumMod val="50000"/>
                  </a:srgbClr>
                </a:solidFill>
              </a:rPr>
              <a:t>đến</a:t>
            </a:r>
            <a:r>
              <a:rPr lang="en-GB" sz="1200" dirty="0">
                <a:solidFill>
                  <a:srgbClr val="000000">
                    <a:lumMod val="50000"/>
                  </a:srgbClr>
                </a:solidFill>
              </a:rPr>
              <a:t> </a:t>
            </a:r>
            <a:r>
              <a:rPr lang="en-GB" sz="1200" dirty="0" err="1">
                <a:solidFill>
                  <a:srgbClr val="000000">
                    <a:lumMod val="50000"/>
                  </a:srgbClr>
                </a:solidFill>
              </a:rPr>
              <a:t>khi</a:t>
            </a:r>
            <a:r>
              <a:rPr lang="en-GB" sz="1200" dirty="0">
                <a:solidFill>
                  <a:srgbClr val="000000">
                    <a:lumMod val="50000"/>
                  </a:srgbClr>
                </a:solidFill>
              </a:rPr>
              <a:t> </a:t>
            </a:r>
            <a:r>
              <a:rPr lang="en-GB" sz="1200" dirty="0" err="1">
                <a:solidFill>
                  <a:srgbClr val="000000">
                    <a:lumMod val="50000"/>
                  </a:srgbClr>
                </a:solidFill>
              </a:rPr>
              <a:t>bệnh</a:t>
            </a:r>
            <a:r>
              <a:rPr lang="en-GB" sz="1200" dirty="0">
                <a:solidFill>
                  <a:srgbClr val="000000">
                    <a:lumMod val="50000"/>
                  </a:srgbClr>
                </a:solidFill>
              </a:rPr>
              <a:t> </a:t>
            </a:r>
            <a:r>
              <a:rPr lang="en-GB" sz="1200" dirty="0" err="1">
                <a:solidFill>
                  <a:srgbClr val="000000">
                    <a:lumMod val="50000"/>
                  </a:srgbClr>
                </a:solidFill>
              </a:rPr>
              <a:t>tiến</a:t>
            </a:r>
            <a:r>
              <a:rPr lang="en-GB" sz="1200" dirty="0">
                <a:solidFill>
                  <a:srgbClr val="000000">
                    <a:lumMod val="50000"/>
                  </a:srgbClr>
                </a:solidFill>
              </a:rPr>
              <a:t> </a:t>
            </a:r>
            <a:r>
              <a:rPr lang="en-GB" sz="1200" dirty="0" err="1">
                <a:solidFill>
                  <a:srgbClr val="000000">
                    <a:lumMod val="50000"/>
                  </a:srgbClr>
                </a:solidFill>
              </a:rPr>
              <a:t>triển</a:t>
            </a:r>
            <a:r>
              <a:rPr lang="en-GB" sz="1200" dirty="0">
                <a:solidFill>
                  <a:srgbClr val="000000">
                    <a:lumMod val="50000"/>
                  </a:srgbClr>
                </a:solidFill>
              </a:rPr>
              <a:t>/ </a:t>
            </a:r>
            <a:r>
              <a:rPr lang="en-GB" sz="1200" dirty="0" err="1">
                <a:solidFill>
                  <a:srgbClr val="000000">
                    <a:lumMod val="50000"/>
                  </a:srgbClr>
                </a:solidFill>
              </a:rPr>
              <a:t>điều</a:t>
            </a:r>
            <a:r>
              <a:rPr lang="en-GB" sz="1200" dirty="0">
                <a:solidFill>
                  <a:srgbClr val="000000">
                    <a:lumMod val="50000"/>
                  </a:srgbClr>
                </a:solidFill>
              </a:rPr>
              <a:t> </a:t>
            </a:r>
            <a:r>
              <a:rPr lang="en-GB" sz="1200" dirty="0" err="1">
                <a:solidFill>
                  <a:srgbClr val="000000">
                    <a:lumMod val="50000"/>
                  </a:srgbClr>
                </a:solidFill>
              </a:rPr>
              <a:t>trị</a:t>
            </a:r>
            <a:r>
              <a:rPr lang="en-GB" sz="1200" dirty="0">
                <a:solidFill>
                  <a:srgbClr val="000000">
                    <a:lumMod val="50000"/>
                  </a:srgbClr>
                </a:solidFill>
              </a:rPr>
              <a:t> </a:t>
            </a:r>
            <a:r>
              <a:rPr lang="en-GB" sz="1200" dirty="0" err="1">
                <a:solidFill>
                  <a:srgbClr val="000000">
                    <a:lumMod val="50000"/>
                  </a:srgbClr>
                </a:solidFill>
              </a:rPr>
              <a:t>kháng</a:t>
            </a:r>
            <a:r>
              <a:rPr lang="en-GB" sz="1200" dirty="0">
                <a:solidFill>
                  <a:srgbClr val="000000">
                    <a:lumMod val="50000"/>
                  </a:srgbClr>
                </a:solidFill>
              </a:rPr>
              <a:t> </a:t>
            </a:r>
            <a:r>
              <a:rPr lang="en-GB" sz="1200" dirty="0" err="1">
                <a:solidFill>
                  <a:srgbClr val="000000">
                    <a:lumMod val="50000"/>
                  </a:srgbClr>
                </a:solidFill>
              </a:rPr>
              <a:t>ung</a:t>
            </a:r>
            <a:r>
              <a:rPr lang="en-GB" sz="1200" dirty="0">
                <a:solidFill>
                  <a:srgbClr val="000000">
                    <a:lumMod val="50000"/>
                  </a:srgbClr>
                </a:solidFill>
              </a:rPr>
              <a:t> </a:t>
            </a:r>
            <a:r>
              <a:rPr lang="en-GB" sz="1200" dirty="0" err="1">
                <a:solidFill>
                  <a:srgbClr val="000000">
                    <a:lumMod val="50000"/>
                  </a:srgbClr>
                </a:solidFill>
              </a:rPr>
              <a:t>thư</a:t>
            </a:r>
            <a:r>
              <a:rPr lang="en-GB" sz="1200" dirty="0">
                <a:solidFill>
                  <a:srgbClr val="000000">
                    <a:lumMod val="50000"/>
                  </a:srgbClr>
                </a:solidFill>
              </a:rPr>
              <a:t>  </a:t>
            </a:r>
            <a:r>
              <a:rPr lang="en-GB" sz="1200" dirty="0" err="1">
                <a:solidFill>
                  <a:srgbClr val="000000">
                    <a:lumMod val="50000"/>
                  </a:srgbClr>
                </a:solidFill>
              </a:rPr>
              <a:t>mới</a:t>
            </a:r>
            <a:r>
              <a:rPr lang="en-GB" sz="1200" dirty="0">
                <a:solidFill>
                  <a:srgbClr val="000000">
                    <a:lumMod val="50000"/>
                  </a:srgbClr>
                </a:solidFill>
              </a:rPr>
              <a:t>.  </a:t>
            </a:r>
          </a:p>
          <a:p>
            <a:pPr marL="66675" indent="-66675" fontAlgn="base">
              <a:lnSpc>
                <a:spcPct val="90000"/>
              </a:lnSpc>
              <a:spcAft>
                <a:spcPct val="0"/>
              </a:spcAft>
            </a:pPr>
            <a:r>
              <a:rPr lang="en-GB" altLang="en-US" sz="1200" dirty="0">
                <a:solidFill>
                  <a:srgbClr val="000000"/>
                </a:solidFill>
              </a:rPr>
              <a:t>	</a:t>
            </a:r>
            <a:r>
              <a:rPr lang="en-GB" altLang="en-US" sz="1200" dirty="0" err="1">
                <a:solidFill>
                  <a:srgbClr val="000000"/>
                </a:solidFill>
              </a:rPr>
              <a:t>Ghi</a:t>
            </a:r>
            <a:r>
              <a:rPr lang="en-GB" altLang="en-US" sz="1200" dirty="0">
                <a:solidFill>
                  <a:srgbClr val="000000"/>
                </a:solidFill>
              </a:rPr>
              <a:t> </a:t>
            </a:r>
            <a:r>
              <a:rPr lang="en-GB" altLang="en-US" sz="1200" dirty="0" err="1">
                <a:solidFill>
                  <a:srgbClr val="000000"/>
                </a:solidFill>
              </a:rPr>
              <a:t>chú</a:t>
            </a:r>
            <a:r>
              <a:rPr lang="en-GB" altLang="en-US" sz="1200" dirty="0">
                <a:solidFill>
                  <a:srgbClr val="000000"/>
                </a:solidFill>
              </a:rPr>
              <a:t>: 15 </a:t>
            </a:r>
            <a:r>
              <a:rPr lang="en-GB" altLang="en-US" sz="1200" dirty="0" err="1">
                <a:solidFill>
                  <a:srgbClr val="000000"/>
                </a:solidFill>
              </a:rPr>
              <a:t>bệnh</a:t>
            </a:r>
            <a:r>
              <a:rPr lang="en-GB" altLang="en-US" sz="1200" dirty="0">
                <a:solidFill>
                  <a:srgbClr val="000000"/>
                </a:solidFill>
              </a:rPr>
              <a:t> </a:t>
            </a:r>
            <a:r>
              <a:rPr lang="en-GB" altLang="en-US" sz="1200" dirty="0" err="1">
                <a:solidFill>
                  <a:srgbClr val="000000"/>
                </a:solidFill>
              </a:rPr>
              <a:t>nhân</a:t>
            </a:r>
            <a:r>
              <a:rPr lang="en-GB" altLang="en-US" sz="1200" dirty="0">
                <a:solidFill>
                  <a:srgbClr val="000000"/>
                </a:solidFill>
              </a:rPr>
              <a:t> </a:t>
            </a:r>
            <a:r>
              <a:rPr lang="en-GB" altLang="en-US" sz="1200" dirty="0" err="1">
                <a:solidFill>
                  <a:srgbClr val="000000"/>
                </a:solidFill>
              </a:rPr>
              <a:t>trong</a:t>
            </a:r>
            <a:r>
              <a:rPr lang="en-GB" altLang="en-US" sz="1200" dirty="0">
                <a:solidFill>
                  <a:srgbClr val="000000"/>
                </a:solidFill>
              </a:rPr>
              <a:t> LUX-Lung 3 </a:t>
            </a:r>
            <a:r>
              <a:rPr lang="en-GB" altLang="en-US" sz="1200" dirty="0" err="1">
                <a:solidFill>
                  <a:srgbClr val="000000"/>
                </a:solidFill>
              </a:rPr>
              <a:t>và</a:t>
            </a:r>
            <a:r>
              <a:rPr lang="en-GB" altLang="en-US" sz="1200" dirty="0">
                <a:solidFill>
                  <a:srgbClr val="000000"/>
                </a:solidFill>
              </a:rPr>
              <a:t> 23 </a:t>
            </a:r>
            <a:r>
              <a:rPr lang="en-GB" altLang="en-US" sz="1200" dirty="0" err="1">
                <a:solidFill>
                  <a:srgbClr val="000000"/>
                </a:solidFill>
              </a:rPr>
              <a:t>bệnh</a:t>
            </a:r>
            <a:r>
              <a:rPr lang="en-GB" altLang="en-US" sz="1200" dirty="0">
                <a:solidFill>
                  <a:srgbClr val="000000"/>
                </a:solidFill>
              </a:rPr>
              <a:t> </a:t>
            </a:r>
            <a:r>
              <a:rPr lang="en-GB" altLang="en-US" sz="1200" dirty="0" err="1">
                <a:solidFill>
                  <a:srgbClr val="000000"/>
                </a:solidFill>
              </a:rPr>
              <a:t>nhân</a:t>
            </a:r>
            <a:r>
              <a:rPr lang="en-GB" altLang="en-US" sz="1200" dirty="0">
                <a:solidFill>
                  <a:srgbClr val="000000"/>
                </a:solidFill>
              </a:rPr>
              <a:t> </a:t>
            </a:r>
            <a:r>
              <a:rPr lang="en-GB" altLang="en-US" sz="1200" dirty="0" err="1">
                <a:solidFill>
                  <a:srgbClr val="000000"/>
                </a:solidFill>
              </a:rPr>
              <a:t>trong</a:t>
            </a:r>
            <a:r>
              <a:rPr lang="en-GB" altLang="en-US" sz="1200" dirty="0">
                <a:solidFill>
                  <a:srgbClr val="000000"/>
                </a:solidFill>
              </a:rPr>
              <a:t> LUX-Lung 6 </a:t>
            </a:r>
            <a:r>
              <a:rPr lang="en-GB" altLang="en-US" sz="1200" dirty="0" err="1">
                <a:solidFill>
                  <a:srgbClr val="000000"/>
                </a:solidFill>
              </a:rPr>
              <a:t>vẫn</a:t>
            </a:r>
            <a:r>
              <a:rPr lang="en-GB" altLang="en-US" sz="1200" dirty="0">
                <a:solidFill>
                  <a:srgbClr val="000000"/>
                </a:solidFill>
              </a:rPr>
              <a:t> </a:t>
            </a:r>
            <a:r>
              <a:rPr lang="en-GB" altLang="en-US" sz="1200" dirty="0" err="1">
                <a:solidFill>
                  <a:srgbClr val="000000"/>
                </a:solidFill>
              </a:rPr>
              <a:t>còn</a:t>
            </a:r>
            <a:r>
              <a:rPr lang="en-GB" altLang="en-US" sz="1200" dirty="0">
                <a:solidFill>
                  <a:srgbClr val="000000"/>
                </a:solidFill>
              </a:rPr>
              <a:t> </a:t>
            </a:r>
            <a:r>
              <a:rPr lang="en-GB" altLang="en-US" sz="1200" dirty="0" err="1">
                <a:solidFill>
                  <a:srgbClr val="000000"/>
                </a:solidFill>
              </a:rPr>
              <a:t>tiếp</a:t>
            </a:r>
            <a:r>
              <a:rPr lang="en-GB" altLang="en-US" sz="1200" dirty="0">
                <a:solidFill>
                  <a:srgbClr val="000000"/>
                </a:solidFill>
              </a:rPr>
              <a:t> </a:t>
            </a:r>
            <a:r>
              <a:rPr lang="en-GB" altLang="en-US" sz="1200" dirty="0" err="1">
                <a:solidFill>
                  <a:srgbClr val="000000"/>
                </a:solidFill>
              </a:rPr>
              <a:t>tục</a:t>
            </a:r>
            <a:r>
              <a:rPr lang="en-GB" altLang="en-US" sz="1200" dirty="0">
                <a:solidFill>
                  <a:srgbClr val="000000"/>
                </a:solidFill>
              </a:rPr>
              <a:t> </a:t>
            </a:r>
            <a:r>
              <a:rPr lang="en-GB" altLang="en-US" sz="1200" dirty="0" err="1">
                <a:solidFill>
                  <a:srgbClr val="000000"/>
                </a:solidFill>
              </a:rPr>
              <a:t>điều</a:t>
            </a:r>
            <a:r>
              <a:rPr lang="en-GB" altLang="en-US" sz="1200" dirty="0">
                <a:solidFill>
                  <a:srgbClr val="000000"/>
                </a:solidFill>
              </a:rPr>
              <a:t> </a:t>
            </a:r>
            <a:r>
              <a:rPr lang="en-GB" altLang="en-US" sz="1200" dirty="0" err="1">
                <a:solidFill>
                  <a:srgbClr val="000000"/>
                </a:solidFill>
              </a:rPr>
              <a:t>trị</a:t>
            </a:r>
            <a:r>
              <a:rPr lang="en-GB" altLang="en-US" sz="1200" dirty="0">
                <a:solidFill>
                  <a:srgbClr val="000000"/>
                </a:solidFill>
              </a:rPr>
              <a:t> </a:t>
            </a:r>
            <a:r>
              <a:rPr lang="en-GB" altLang="en-US" sz="1200" dirty="0" err="1">
                <a:solidFill>
                  <a:srgbClr val="000000"/>
                </a:solidFill>
              </a:rPr>
              <a:t>cho</a:t>
            </a:r>
            <a:r>
              <a:rPr lang="en-GB" altLang="en-US" sz="1200" dirty="0">
                <a:solidFill>
                  <a:srgbClr val="000000"/>
                </a:solidFill>
              </a:rPr>
              <a:t> </a:t>
            </a:r>
            <a:r>
              <a:rPr lang="en-GB" altLang="en-US" sz="1200" dirty="0" err="1">
                <a:solidFill>
                  <a:srgbClr val="000000"/>
                </a:solidFill>
              </a:rPr>
              <a:t>đến</a:t>
            </a:r>
            <a:r>
              <a:rPr lang="en-GB" altLang="en-US" sz="1200" dirty="0">
                <a:solidFill>
                  <a:srgbClr val="000000"/>
                </a:solidFill>
              </a:rPr>
              <a:t> </a:t>
            </a:r>
            <a:r>
              <a:rPr lang="en-GB" altLang="en-US" sz="1200" dirty="0" err="1">
                <a:solidFill>
                  <a:srgbClr val="000000"/>
                </a:solidFill>
              </a:rPr>
              <a:t>tháng</a:t>
            </a:r>
            <a:r>
              <a:rPr lang="en-GB" altLang="en-US" sz="1200" dirty="0">
                <a:solidFill>
                  <a:srgbClr val="000000"/>
                </a:solidFill>
              </a:rPr>
              <a:t> 5/2014.</a:t>
            </a:r>
          </a:p>
          <a:p>
            <a:pPr marL="66675" indent="-66675" fontAlgn="base">
              <a:lnSpc>
                <a:spcPct val="90000"/>
              </a:lnSpc>
              <a:spcAft>
                <a:spcPct val="0"/>
              </a:spcAft>
            </a:pPr>
            <a:r>
              <a:rPr lang="en-GB" sz="1200" dirty="0">
                <a:solidFill>
                  <a:prstClr val="black"/>
                </a:solidFill>
              </a:rPr>
              <a:t>	RGQ</a:t>
            </a:r>
            <a:r>
              <a:rPr lang="en-GB" sz="1200" baseline="-25000" dirty="0">
                <a:solidFill>
                  <a:prstClr val="black"/>
                </a:solidFill>
              </a:rPr>
              <a:t> </a:t>
            </a:r>
            <a:r>
              <a:rPr lang="en-GB" sz="1200" dirty="0">
                <a:solidFill>
                  <a:prstClr val="black"/>
                </a:solidFill>
              </a:rPr>
              <a:t>= rotor-gene Q; PCR = </a:t>
            </a:r>
            <a:r>
              <a:rPr lang="en-GB" sz="1200" dirty="0" err="1">
                <a:solidFill>
                  <a:prstClr val="black"/>
                </a:solidFill>
              </a:rPr>
              <a:t>phản</a:t>
            </a:r>
            <a:r>
              <a:rPr lang="en-GB" sz="1200" dirty="0">
                <a:solidFill>
                  <a:prstClr val="black"/>
                </a:solidFill>
              </a:rPr>
              <a:t> </a:t>
            </a:r>
            <a:r>
              <a:rPr lang="en-GB" sz="1200" dirty="0" err="1">
                <a:solidFill>
                  <a:prstClr val="black"/>
                </a:solidFill>
              </a:rPr>
              <a:t>ứng</a:t>
            </a:r>
            <a:r>
              <a:rPr lang="en-GB" sz="1200" dirty="0">
                <a:solidFill>
                  <a:prstClr val="black"/>
                </a:solidFill>
              </a:rPr>
              <a:t> </a:t>
            </a:r>
            <a:r>
              <a:rPr lang="en-GB" sz="1200" dirty="0" err="1">
                <a:solidFill>
                  <a:prstClr val="black"/>
                </a:solidFill>
              </a:rPr>
              <a:t>chuỗi</a:t>
            </a:r>
            <a:r>
              <a:rPr lang="en-GB" sz="1200" dirty="0">
                <a:solidFill>
                  <a:prstClr val="black"/>
                </a:solidFill>
              </a:rPr>
              <a:t> polymerase; PFS = </a:t>
            </a:r>
            <a:r>
              <a:rPr lang="en-GB" sz="1200" dirty="0" err="1">
                <a:solidFill>
                  <a:prstClr val="black"/>
                </a:solidFill>
              </a:rPr>
              <a:t>sống</a:t>
            </a:r>
            <a:r>
              <a:rPr lang="en-GB" sz="1200" dirty="0">
                <a:solidFill>
                  <a:prstClr val="black"/>
                </a:solidFill>
              </a:rPr>
              <a:t> </a:t>
            </a:r>
            <a:r>
              <a:rPr lang="en-GB" sz="1200" dirty="0" err="1">
                <a:solidFill>
                  <a:prstClr val="black"/>
                </a:solidFill>
              </a:rPr>
              <a:t>còn</a:t>
            </a:r>
            <a:r>
              <a:rPr lang="en-GB" sz="1200" dirty="0">
                <a:solidFill>
                  <a:prstClr val="black"/>
                </a:solidFill>
              </a:rPr>
              <a:t> </a:t>
            </a:r>
            <a:r>
              <a:rPr lang="en-GB" sz="1200" dirty="0" err="1">
                <a:solidFill>
                  <a:prstClr val="black"/>
                </a:solidFill>
              </a:rPr>
              <a:t>bệnh</a:t>
            </a:r>
            <a:r>
              <a:rPr lang="en-GB" sz="1200" dirty="0">
                <a:solidFill>
                  <a:prstClr val="black"/>
                </a:solidFill>
              </a:rPr>
              <a:t> </a:t>
            </a:r>
            <a:r>
              <a:rPr lang="en-GB" sz="1200" dirty="0" err="1">
                <a:solidFill>
                  <a:prstClr val="black"/>
                </a:solidFill>
              </a:rPr>
              <a:t>không</a:t>
            </a:r>
            <a:r>
              <a:rPr lang="en-GB" sz="1200" dirty="0">
                <a:solidFill>
                  <a:prstClr val="black"/>
                </a:solidFill>
              </a:rPr>
              <a:t> </a:t>
            </a:r>
            <a:r>
              <a:rPr lang="en-GB" sz="1200" dirty="0" err="1">
                <a:solidFill>
                  <a:prstClr val="black"/>
                </a:solidFill>
              </a:rPr>
              <a:t>tiến</a:t>
            </a:r>
            <a:r>
              <a:rPr lang="en-GB" sz="1200" dirty="0">
                <a:solidFill>
                  <a:prstClr val="black"/>
                </a:solidFill>
              </a:rPr>
              <a:t> </a:t>
            </a:r>
            <a:r>
              <a:rPr lang="en-GB" sz="1200" dirty="0" err="1">
                <a:solidFill>
                  <a:prstClr val="black"/>
                </a:solidFill>
              </a:rPr>
              <a:t>triển</a:t>
            </a:r>
            <a:r>
              <a:rPr lang="en-GB" sz="1200" dirty="0">
                <a:solidFill>
                  <a:prstClr val="black"/>
                </a:solidFill>
              </a:rPr>
              <a:t>; RECIST = </a:t>
            </a:r>
            <a:r>
              <a:rPr lang="en-GB" sz="1200" dirty="0" err="1">
                <a:solidFill>
                  <a:prstClr val="black"/>
                </a:solidFill>
              </a:rPr>
              <a:t>Tiêu</a:t>
            </a:r>
            <a:r>
              <a:rPr lang="en-GB" sz="1200" dirty="0">
                <a:solidFill>
                  <a:prstClr val="black"/>
                </a:solidFill>
              </a:rPr>
              <a:t> </a:t>
            </a:r>
            <a:r>
              <a:rPr lang="en-GB" sz="1200" dirty="0" err="1">
                <a:solidFill>
                  <a:prstClr val="black"/>
                </a:solidFill>
              </a:rPr>
              <a:t>chuẩn</a:t>
            </a:r>
            <a:r>
              <a:rPr lang="en-GB" sz="1200" dirty="0">
                <a:solidFill>
                  <a:prstClr val="black"/>
                </a:solidFill>
              </a:rPr>
              <a:t> </a:t>
            </a:r>
            <a:r>
              <a:rPr lang="en-GB" sz="1200" dirty="0" err="1">
                <a:solidFill>
                  <a:prstClr val="black"/>
                </a:solidFill>
              </a:rPr>
              <a:t>đánh</a:t>
            </a:r>
            <a:r>
              <a:rPr lang="en-GB" sz="1200" dirty="0">
                <a:solidFill>
                  <a:prstClr val="black"/>
                </a:solidFill>
              </a:rPr>
              <a:t> </a:t>
            </a:r>
            <a:r>
              <a:rPr lang="en-GB" sz="1200" dirty="0" err="1">
                <a:solidFill>
                  <a:prstClr val="black"/>
                </a:solidFill>
              </a:rPr>
              <a:t>giá</a:t>
            </a:r>
            <a:r>
              <a:rPr lang="en-GB" sz="1200" dirty="0">
                <a:solidFill>
                  <a:prstClr val="black"/>
                </a:solidFill>
              </a:rPr>
              <a:t> </a:t>
            </a:r>
            <a:r>
              <a:rPr lang="en-GB" sz="1200" dirty="0" err="1">
                <a:solidFill>
                  <a:prstClr val="black"/>
                </a:solidFill>
              </a:rPr>
              <a:t>đáp</a:t>
            </a:r>
            <a:r>
              <a:rPr lang="en-GB" sz="1200" dirty="0">
                <a:solidFill>
                  <a:prstClr val="black"/>
                </a:solidFill>
              </a:rPr>
              <a:t> </a:t>
            </a:r>
            <a:r>
              <a:rPr lang="en-GB" sz="1200" dirty="0" err="1">
                <a:solidFill>
                  <a:prstClr val="black"/>
                </a:solidFill>
              </a:rPr>
              <a:t>ứng</a:t>
            </a:r>
            <a:r>
              <a:rPr lang="en-GB" sz="1200" dirty="0">
                <a:solidFill>
                  <a:prstClr val="black"/>
                </a:solidFill>
              </a:rPr>
              <a:t> </a:t>
            </a:r>
            <a:r>
              <a:rPr lang="en-GB" sz="1200" dirty="0" err="1">
                <a:solidFill>
                  <a:prstClr val="black"/>
                </a:solidFill>
              </a:rPr>
              <a:t>cho</a:t>
            </a:r>
            <a:r>
              <a:rPr lang="en-GB" sz="1200" dirty="0">
                <a:solidFill>
                  <a:prstClr val="black"/>
                </a:solidFill>
              </a:rPr>
              <a:t> </a:t>
            </a:r>
            <a:r>
              <a:rPr lang="en-GB" sz="1200" dirty="0" err="1">
                <a:solidFill>
                  <a:prstClr val="black"/>
                </a:solidFill>
              </a:rPr>
              <a:t>bướu</a:t>
            </a:r>
            <a:r>
              <a:rPr lang="en-GB" sz="1200" dirty="0">
                <a:solidFill>
                  <a:prstClr val="black"/>
                </a:solidFill>
              </a:rPr>
              <a:t> </a:t>
            </a:r>
            <a:r>
              <a:rPr lang="en-GB" sz="1200" dirty="0" err="1">
                <a:solidFill>
                  <a:prstClr val="black"/>
                </a:solidFill>
              </a:rPr>
              <a:t>đặc</a:t>
            </a:r>
            <a:r>
              <a:rPr lang="en-GB" sz="1200" dirty="0">
                <a:solidFill>
                  <a:prstClr val="black"/>
                </a:solidFill>
              </a:rPr>
              <a:t>; ORR = </a:t>
            </a:r>
            <a:r>
              <a:rPr lang="en-GB" sz="1200" dirty="0" err="1">
                <a:solidFill>
                  <a:prstClr val="black"/>
                </a:solidFill>
              </a:rPr>
              <a:t>tỉ</a:t>
            </a:r>
            <a:r>
              <a:rPr lang="en-GB" sz="1200" dirty="0">
                <a:solidFill>
                  <a:prstClr val="black"/>
                </a:solidFill>
              </a:rPr>
              <a:t> </a:t>
            </a:r>
            <a:r>
              <a:rPr lang="en-GB" sz="1200" dirty="0" err="1">
                <a:solidFill>
                  <a:prstClr val="black"/>
                </a:solidFill>
              </a:rPr>
              <a:t>lệ</a:t>
            </a:r>
            <a:r>
              <a:rPr lang="en-GB" sz="1200" dirty="0">
                <a:solidFill>
                  <a:prstClr val="black"/>
                </a:solidFill>
              </a:rPr>
              <a:t> </a:t>
            </a:r>
            <a:r>
              <a:rPr lang="en-GB" sz="1200" dirty="0" err="1">
                <a:solidFill>
                  <a:prstClr val="black"/>
                </a:solidFill>
              </a:rPr>
              <a:t>đáp</a:t>
            </a:r>
            <a:r>
              <a:rPr lang="en-GB" sz="1200" dirty="0">
                <a:solidFill>
                  <a:prstClr val="black"/>
                </a:solidFill>
              </a:rPr>
              <a:t> </a:t>
            </a:r>
            <a:r>
              <a:rPr lang="en-GB" sz="1200" dirty="0" err="1">
                <a:solidFill>
                  <a:prstClr val="black"/>
                </a:solidFill>
              </a:rPr>
              <a:t>ứng</a:t>
            </a:r>
            <a:r>
              <a:rPr lang="en-GB" sz="1200" dirty="0">
                <a:solidFill>
                  <a:prstClr val="black"/>
                </a:solidFill>
              </a:rPr>
              <a:t> </a:t>
            </a:r>
            <a:r>
              <a:rPr lang="en-GB" sz="1200" dirty="0" err="1">
                <a:solidFill>
                  <a:prstClr val="black"/>
                </a:solidFill>
              </a:rPr>
              <a:t>khách</a:t>
            </a:r>
            <a:r>
              <a:rPr lang="en-GB" sz="1200" dirty="0">
                <a:solidFill>
                  <a:prstClr val="black"/>
                </a:solidFill>
              </a:rPr>
              <a:t> </a:t>
            </a:r>
            <a:r>
              <a:rPr lang="en-GB" sz="1200" dirty="0" err="1">
                <a:solidFill>
                  <a:prstClr val="black"/>
                </a:solidFill>
              </a:rPr>
              <a:t>quan</a:t>
            </a:r>
            <a:r>
              <a:rPr lang="en-GB" sz="1200" dirty="0">
                <a:solidFill>
                  <a:prstClr val="black"/>
                </a:solidFill>
              </a:rPr>
              <a:t>; DCR = </a:t>
            </a:r>
            <a:r>
              <a:rPr lang="en-GB" sz="1200" dirty="0" err="1">
                <a:solidFill>
                  <a:prstClr val="black"/>
                </a:solidFill>
              </a:rPr>
              <a:t>tỉ</a:t>
            </a:r>
            <a:r>
              <a:rPr lang="en-GB" sz="1200" dirty="0">
                <a:solidFill>
                  <a:prstClr val="black"/>
                </a:solidFill>
              </a:rPr>
              <a:t> </a:t>
            </a:r>
            <a:r>
              <a:rPr lang="en-GB" sz="1200" dirty="0" err="1">
                <a:solidFill>
                  <a:prstClr val="black"/>
                </a:solidFill>
              </a:rPr>
              <a:t>lệ</a:t>
            </a:r>
            <a:r>
              <a:rPr lang="en-GB" sz="1200" dirty="0">
                <a:solidFill>
                  <a:prstClr val="black"/>
                </a:solidFill>
              </a:rPr>
              <a:t> </a:t>
            </a:r>
            <a:r>
              <a:rPr lang="en-GB" sz="1200" dirty="0" err="1">
                <a:solidFill>
                  <a:prstClr val="black"/>
                </a:solidFill>
              </a:rPr>
              <a:t>kiểm</a:t>
            </a:r>
            <a:r>
              <a:rPr lang="en-GB" sz="1200" dirty="0">
                <a:solidFill>
                  <a:prstClr val="black"/>
                </a:solidFill>
              </a:rPr>
              <a:t> </a:t>
            </a:r>
            <a:r>
              <a:rPr lang="en-GB" sz="1200" dirty="0" err="1">
                <a:solidFill>
                  <a:prstClr val="black"/>
                </a:solidFill>
              </a:rPr>
              <a:t>soát</a:t>
            </a:r>
            <a:r>
              <a:rPr lang="en-GB" sz="1200" dirty="0">
                <a:solidFill>
                  <a:prstClr val="black"/>
                </a:solidFill>
              </a:rPr>
              <a:t> </a:t>
            </a:r>
            <a:r>
              <a:rPr lang="en-GB" sz="1200" dirty="0" err="1">
                <a:solidFill>
                  <a:prstClr val="black"/>
                </a:solidFill>
              </a:rPr>
              <a:t>bệnh</a:t>
            </a:r>
            <a:r>
              <a:rPr lang="en-GB" sz="1200" dirty="0">
                <a:solidFill>
                  <a:prstClr val="black"/>
                </a:solidFill>
              </a:rPr>
              <a:t>; DOR = </a:t>
            </a:r>
            <a:r>
              <a:rPr lang="en-GB" sz="1200" dirty="0" err="1">
                <a:solidFill>
                  <a:prstClr val="black"/>
                </a:solidFill>
              </a:rPr>
              <a:t>khoảng</a:t>
            </a:r>
            <a:r>
              <a:rPr lang="en-GB" sz="1200" dirty="0">
                <a:solidFill>
                  <a:prstClr val="black"/>
                </a:solidFill>
              </a:rPr>
              <a:t> </a:t>
            </a:r>
            <a:r>
              <a:rPr lang="en-GB" sz="1200" dirty="0" err="1">
                <a:solidFill>
                  <a:prstClr val="black"/>
                </a:solidFill>
              </a:rPr>
              <a:t>thời</a:t>
            </a:r>
            <a:r>
              <a:rPr lang="en-GB" sz="1200" dirty="0">
                <a:solidFill>
                  <a:prstClr val="black"/>
                </a:solidFill>
              </a:rPr>
              <a:t> </a:t>
            </a:r>
            <a:r>
              <a:rPr lang="en-GB" sz="1200" dirty="0" err="1">
                <a:solidFill>
                  <a:prstClr val="black"/>
                </a:solidFill>
              </a:rPr>
              <a:t>gian</a:t>
            </a:r>
            <a:r>
              <a:rPr lang="en-GB" sz="1200" dirty="0">
                <a:solidFill>
                  <a:prstClr val="black"/>
                </a:solidFill>
              </a:rPr>
              <a:t> </a:t>
            </a:r>
            <a:r>
              <a:rPr lang="en-GB" sz="1200" dirty="0" err="1">
                <a:solidFill>
                  <a:prstClr val="black"/>
                </a:solidFill>
              </a:rPr>
              <a:t>đáp</a:t>
            </a:r>
            <a:r>
              <a:rPr lang="en-GB" sz="1200" dirty="0">
                <a:solidFill>
                  <a:prstClr val="black"/>
                </a:solidFill>
              </a:rPr>
              <a:t> </a:t>
            </a:r>
            <a:r>
              <a:rPr lang="en-GB" sz="1200" dirty="0" err="1">
                <a:solidFill>
                  <a:prstClr val="black"/>
                </a:solidFill>
              </a:rPr>
              <a:t>ứng</a:t>
            </a:r>
            <a:r>
              <a:rPr lang="en-GB" sz="1200" dirty="0">
                <a:solidFill>
                  <a:prstClr val="black"/>
                </a:solidFill>
              </a:rPr>
              <a:t>; OS = </a:t>
            </a:r>
            <a:r>
              <a:rPr lang="en-GB" sz="1200" dirty="0" err="1">
                <a:solidFill>
                  <a:prstClr val="black"/>
                </a:solidFill>
              </a:rPr>
              <a:t>sống</a:t>
            </a:r>
            <a:r>
              <a:rPr lang="en-GB" sz="1200" dirty="0">
                <a:solidFill>
                  <a:prstClr val="black"/>
                </a:solidFill>
              </a:rPr>
              <a:t> </a:t>
            </a:r>
            <a:r>
              <a:rPr lang="en-GB" sz="1200" dirty="0" err="1">
                <a:solidFill>
                  <a:prstClr val="black"/>
                </a:solidFill>
              </a:rPr>
              <a:t>còn</a:t>
            </a:r>
            <a:r>
              <a:rPr lang="en-GB" sz="1200" dirty="0">
                <a:solidFill>
                  <a:prstClr val="black"/>
                </a:solidFill>
              </a:rPr>
              <a:t> </a:t>
            </a:r>
            <a:r>
              <a:rPr lang="en-GB" sz="1200" dirty="0" err="1">
                <a:solidFill>
                  <a:prstClr val="black"/>
                </a:solidFill>
              </a:rPr>
              <a:t>toàn</a:t>
            </a:r>
            <a:r>
              <a:rPr lang="en-GB" sz="1200" dirty="0">
                <a:solidFill>
                  <a:prstClr val="black"/>
                </a:solidFill>
              </a:rPr>
              <a:t> </a:t>
            </a:r>
            <a:r>
              <a:rPr lang="en-GB" sz="1200" dirty="0" err="1">
                <a:solidFill>
                  <a:prstClr val="black"/>
                </a:solidFill>
              </a:rPr>
              <a:t>bộ</a:t>
            </a:r>
            <a:r>
              <a:rPr lang="en-GB" sz="1200" dirty="0">
                <a:solidFill>
                  <a:prstClr val="black"/>
                </a:solidFill>
              </a:rPr>
              <a:t>.</a:t>
            </a:r>
          </a:p>
          <a:p>
            <a:endParaRPr lang="en-US" dirty="0"/>
          </a:p>
        </p:txBody>
      </p:sp>
      <p:sp>
        <p:nvSpPr>
          <p:cNvPr id="4" name="Slide Number Placeholder 3"/>
          <p:cNvSpPr>
            <a:spLocks noGrp="1"/>
          </p:cNvSpPr>
          <p:nvPr>
            <p:ph type="sldNum" sz="quarter" idx="10"/>
          </p:nvPr>
        </p:nvSpPr>
        <p:spPr>
          <a:xfrm>
            <a:off x="3850443" y="9430091"/>
            <a:ext cx="2945659" cy="496411"/>
          </a:xfrm>
          <a:prstGeom prst="rect">
            <a:avLst/>
          </a:prstGeom>
        </p:spPr>
        <p:txBody>
          <a:bodyPr/>
          <a:lstStyle/>
          <a:p>
            <a:fld id="{9BB51C9D-77E4-4497-B0A8-31A888CCE473}" type="slidenum">
              <a:rPr lang="fr-FR" smtClean="0">
                <a:solidFill>
                  <a:prstClr val="black"/>
                </a:solidFill>
                <a:latin typeface="Calibri"/>
              </a:rPr>
              <a:pPr/>
              <a:t>210</a:t>
            </a:fld>
            <a:endParaRPr lang="fr-FR" dirty="0">
              <a:solidFill>
                <a:prstClr val="black"/>
              </a:solidFill>
              <a:latin typeface="Calibri"/>
            </a:endParaRPr>
          </a:p>
        </p:txBody>
      </p:sp>
    </p:spTree>
    <p:extLst>
      <p:ext uri="{BB962C8B-B14F-4D97-AF65-F5344CB8AC3E}">
        <p14:creationId xmlns:p14="http://schemas.microsoft.com/office/powerpoint/2010/main" val="202524325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a:xfrm>
            <a:off x="3850443" y="9430091"/>
            <a:ext cx="2945659" cy="496411"/>
          </a:xfrm>
          <a:prstGeom prst="rect">
            <a:avLst/>
          </a:prstGeom>
        </p:spPr>
        <p:txBody>
          <a:bodyPr/>
          <a:lstStyle/>
          <a:p>
            <a:fld id="{9BB51C9D-77E4-4497-B0A8-31A888CCE473}" type="slidenum">
              <a:rPr lang="fr-FR" smtClean="0">
                <a:solidFill>
                  <a:prstClr val="black"/>
                </a:solidFill>
                <a:latin typeface="Calibri"/>
              </a:rPr>
              <a:pPr/>
              <a:t>211</a:t>
            </a:fld>
            <a:endParaRPr lang="fr-FR" dirty="0">
              <a:solidFill>
                <a:prstClr val="black"/>
              </a:solidFill>
              <a:latin typeface="Calibri"/>
            </a:endParaRPr>
          </a:p>
        </p:txBody>
      </p:sp>
    </p:spTree>
    <p:extLst>
      <p:ext uri="{BB962C8B-B14F-4D97-AF65-F5344CB8AC3E}">
        <p14:creationId xmlns:p14="http://schemas.microsoft.com/office/powerpoint/2010/main" val="201201991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212</a:t>
            </a:fld>
            <a:endParaRPr lang="fr-FR" dirty="0"/>
          </a:p>
        </p:txBody>
      </p:sp>
    </p:spTree>
    <p:extLst>
      <p:ext uri="{BB962C8B-B14F-4D97-AF65-F5344CB8AC3E}">
        <p14:creationId xmlns:p14="http://schemas.microsoft.com/office/powerpoint/2010/main" val="33837684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71500" y="863600"/>
            <a:ext cx="7672388" cy="4316413"/>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a:xfrm>
            <a:off x="3816576" y="10235580"/>
            <a:ext cx="2919748" cy="538813"/>
          </a:xfrm>
          <a:prstGeom prst="rect">
            <a:avLst/>
          </a:prstGeom>
        </p:spPr>
        <p:txBody>
          <a:bodyPr/>
          <a:lstStyle/>
          <a:p>
            <a:pPr>
              <a:defRPr/>
            </a:pPr>
            <a:fld id="{473BCBAE-A31B-4A62-8E79-291B9E4FB718}" type="slidenum">
              <a:rPr lang="en-US" smtClean="0"/>
              <a:pPr>
                <a:defRPr/>
              </a:pPr>
              <a:t>230</a:t>
            </a:fld>
            <a:endParaRPr lang="en-US" dirty="0"/>
          </a:p>
        </p:txBody>
      </p:sp>
    </p:spTree>
    <p:extLst>
      <p:ext uri="{BB962C8B-B14F-4D97-AF65-F5344CB8AC3E}">
        <p14:creationId xmlns:p14="http://schemas.microsoft.com/office/powerpoint/2010/main" val="300313314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239</a:t>
            </a:fld>
            <a:endParaRPr lang="fr-FR" dirty="0">
              <a:solidFill>
                <a:prstClr val="black"/>
              </a:solidFill>
            </a:endParaRPr>
          </a:p>
        </p:txBody>
      </p:sp>
    </p:spTree>
    <p:extLst>
      <p:ext uri="{BB962C8B-B14F-4D97-AF65-F5344CB8AC3E}">
        <p14:creationId xmlns:p14="http://schemas.microsoft.com/office/powerpoint/2010/main" val="19701265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704850" y="1154113"/>
            <a:ext cx="5540375" cy="3117850"/>
          </a:xfrm>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F46268-17B3-4865-B7B5-CD55597332E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5838785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243</a:t>
            </a:fld>
            <a:endParaRPr lang="fr-FR" dirty="0"/>
          </a:p>
        </p:txBody>
      </p:sp>
    </p:spTree>
    <p:extLst>
      <p:ext uri="{BB962C8B-B14F-4D97-AF65-F5344CB8AC3E}">
        <p14:creationId xmlns:p14="http://schemas.microsoft.com/office/powerpoint/2010/main" val="266788639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245</a:t>
            </a:fld>
            <a:endParaRPr lang="fr-FR" dirty="0">
              <a:solidFill>
                <a:prstClr val="black"/>
              </a:solidFill>
            </a:endParaRPr>
          </a:p>
        </p:txBody>
      </p:sp>
    </p:spTree>
    <p:extLst>
      <p:ext uri="{BB962C8B-B14F-4D97-AF65-F5344CB8AC3E}">
        <p14:creationId xmlns:p14="http://schemas.microsoft.com/office/powerpoint/2010/main" val="419618187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246</a:t>
            </a:fld>
            <a:endParaRPr lang="fr-FR" dirty="0">
              <a:solidFill>
                <a:prstClr val="black"/>
              </a:solidFill>
            </a:endParaRPr>
          </a:p>
        </p:txBody>
      </p:sp>
    </p:spTree>
    <p:extLst>
      <p:ext uri="{BB962C8B-B14F-4D97-AF65-F5344CB8AC3E}">
        <p14:creationId xmlns:p14="http://schemas.microsoft.com/office/powerpoint/2010/main" val="426318042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247</a:t>
            </a:fld>
            <a:endParaRPr lang="fr-FR" dirty="0">
              <a:solidFill>
                <a:prstClr val="black"/>
              </a:solidFill>
            </a:endParaRPr>
          </a:p>
        </p:txBody>
      </p:sp>
    </p:spTree>
    <p:extLst>
      <p:ext uri="{BB962C8B-B14F-4D97-AF65-F5344CB8AC3E}">
        <p14:creationId xmlns:p14="http://schemas.microsoft.com/office/powerpoint/2010/main" val="302897424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73224876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74022192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7220487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TW" dirty="0" err="1"/>
              <a:t>Hiệu</a:t>
            </a:r>
            <a:r>
              <a:rPr lang="en-US" altLang="zh-TW" baseline="0" dirty="0"/>
              <a:t> </a:t>
            </a:r>
            <a:r>
              <a:rPr lang="en-US" altLang="zh-TW" baseline="0" dirty="0" err="1"/>
              <a:t>quả</a:t>
            </a:r>
            <a:r>
              <a:rPr lang="en-US" altLang="zh-TW" baseline="0" dirty="0"/>
              <a:t> </a:t>
            </a:r>
            <a:r>
              <a:rPr lang="en-US" altLang="zh-TW" baseline="0" dirty="0" err="1"/>
              <a:t>của</a:t>
            </a:r>
            <a:r>
              <a:rPr lang="en-US" altLang="zh-TW" baseline="0" dirty="0"/>
              <a:t> </a:t>
            </a:r>
            <a:r>
              <a:rPr lang="en-US" altLang="zh-TW" baseline="0" dirty="0" err="1"/>
              <a:t>afatinib</a:t>
            </a:r>
            <a:r>
              <a:rPr lang="en-US" altLang="zh-TW" baseline="0" dirty="0"/>
              <a:t> </a:t>
            </a:r>
            <a:r>
              <a:rPr lang="en-US" altLang="zh-TW" baseline="0" dirty="0" err="1"/>
              <a:t>trên</a:t>
            </a:r>
            <a:r>
              <a:rPr lang="en-US" altLang="zh-TW" baseline="0" dirty="0"/>
              <a:t> </a:t>
            </a:r>
            <a:r>
              <a:rPr lang="en-US" altLang="zh-TW" baseline="0" dirty="0" err="1"/>
              <a:t>các</a:t>
            </a:r>
            <a:r>
              <a:rPr lang="en-US" altLang="zh-TW" baseline="0" dirty="0"/>
              <a:t> BN </a:t>
            </a:r>
            <a:r>
              <a:rPr lang="en-US" altLang="zh-TW" baseline="0" dirty="0" err="1"/>
              <a:t>có</a:t>
            </a:r>
            <a:r>
              <a:rPr lang="en-US" altLang="zh-TW" baseline="0" dirty="0"/>
              <a:t> </a:t>
            </a:r>
            <a:r>
              <a:rPr lang="en-US" altLang="zh-TW" baseline="0" dirty="0" err="1"/>
              <a:t>đột</a:t>
            </a:r>
            <a:r>
              <a:rPr lang="en-US" altLang="zh-TW" baseline="0" dirty="0"/>
              <a:t> </a:t>
            </a:r>
            <a:r>
              <a:rPr lang="en-US" altLang="zh-TW" baseline="0" dirty="0" err="1"/>
              <a:t>biến</a:t>
            </a:r>
            <a:r>
              <a:rPr lang="en-US" altLang="zh-TW" baseline="0" dirty="0"/>
              <a:t> </a:t>
            </a:r>
            <a:r>
              <a:rPr lang="en-US" altLang="zh-TW" baseline="0" dirty="0" err="1"/>
              <a:t>hiếm</a:t>
            </a:r>
            <a:r>
              <a:rPr lang="en-US" altLang="zh-TW" baseline="0" dirty="0"/>
              <a:t> </a:t>
            </a:r>
            <a:r>
              <a:rPr lang="en-US" altLang="zh-TW" baseline="0" dirty="0" err="1"/>
              <a:t>gặp</a:t>
            </a:r>
            <a:endParaRPr lang="zh-TW" altLang="en-US" dirty="0"/>
          </a:p>
        </p:txBody>
      </p:sp>
      <p:sp>
        <p:nvSpPr>
          <p:cNvPr id="38916"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51315" indent="-288966" eaLnBrk="0" hangingPunct="0">
              <a:defRPr>
                <a:solidFill>
                  <a:schemeClr val="tx1"/>
                </a:solidFill>
                <a:latin typeface="Arial" charset="0"/>
                <a:cs typeface="Arial" charset="0"/>
              </a:defRPr>
            </a:lvl2pPr>
            <a:lvl3pPr marL="1155867" indent="-231171" eaLnBrk="0" hangingPunct="0">
              <a:defRPr>
                <a:solidFill>
                  <a:schemeClr val="tx1"/>
                </a:solidFill>
                <a:latin typeface="Arial" charset="0"/>
                <a:cs typeface="Arial" charset="0"/>
              </a:defRPr>
            </a:lvl3pPr>
            <a:lvl4pPr marL="1618215" indent="-231171" eaLnBrk="0" hangingPunct="0">
              <a:defRPr>
                <a:solidFill>
                  <a:schemeClr val="tx1"/>
                </a:solidFill>
                <a:latin typeface="Arial" charset="0"/>
                <a:cs typeface="Arial" charset="0"/>
              </a:defRPr>
            </a:lvl4pPr>
            <a:lvl5pPr marL="2080562" indent="-231171" eaLnBrk="0" hangingPunct="0">
              <a:defRPr>
                <a:solidFill>
                  <a:schemeClr val="tx1"/>
                </a:solidFill>
                <a:latin typeface="Arial" charset="0"/>
                <a:cs typeface="Arial" charset="0"/>
              </a:defRPr>
            </a:lvl5pPr>
            <a:lvl6pPr marL="2542906" indent="-231171" eaLnBrk="0" fontAlgn="base" hangingPunct="0">
              <a:spcBef>
                <a:spcPct val="0"/>
              </a:spcBef>
              <a:spcAft>
                <a:spcPct val="0"/>
              </a:spcAft>
              <a:defRPr>
                <a:solidFill>
                  <a:schemeClr val="tx1"/>
                </a:solidFill>
                <a:latin typeface="Arial" charset="0"/>
                <a:cs typeface="Arial" charset="0"/>
              </a:defRPr>
            </a:lvl6pPr>
            <a:lvl7pPr marL="3005255" indent="-231171" eaLnBrk="0" fontAlgn="base" hangingPunct="0">
              <a:spcBef>
                <a:spcPct val="0"/>
              </a:spcBef>
              <a:spcAft>
                <a:spcPct val="0"/>
              </a:spcAft>
              <a:defRPr>
                <a:solidFill>
                  <a:schemeClr val="tx1"/>
                </a:solidFill>
                <a:latin typeface="Arial" charset="0"/>
                <a:cs typeface="Arial" charset="0"/>
              </a:defRPr>
            </a:lvl7pPr>
            <a:lvl8pPr marL="3467601" indent="-231171" eaLnBrk="0" fontAlgn="base" hangingPunct="0">
              <a:spcBef>
                <a:spcPct val="0"/>
              </a:spcBef>
              <a:spcAft>
                <a:spcPct val="0"/>
              </a:spcAft>
              <a:defRPr>
                <a:solidFill>
                  <a:schemeClr val="tx1"/>
                </a:solidFill>
                <a:latin typeface="Arial" charset="0"/>
                <a:cs typeface="Arial" charset="0"/>
              </a:defRPr>
            </a:lvl8pPr>
            <a:lvl9pPr marL="3929948" indent="-231171" eaLnBrk="0" fontAlgn="base" hangingPunct="0">
              <a:spcBef>
                <a:spcPct val="0"/>
              </a:spcBef>
              <a:spcAft>
                <a:spcPct val="0"/>
              </a:spcAft>
              <a:defRPr>
                <a:solidFill>
                  <a:schemeClr val="tx1"/>
                </a:solidFill>
                <a:latin typeface="Arial" charset="0"/>
                <a:cs typeface="Arial" charset="0"/>
              </a:defRPr>
            </a:lvl9pPr>
          </a:lstStyle>
          <a:p>
            <a:pPr eaLnBrk="1" hangingPunct="1"/>
            <a:fld id="{E3618E87-A04F-4F6A-8EC2-264552237037}" type="slidenum">
              <a:rPr lang="en-GB" altLang="zh-TW">
                <a:latin typeface="Arial" panose="020B0604020202020204" pitchFamily="34" charset="0"/>
              </a:rPr>
              <a:pPr eaLnBrk="1" hangingPunct="1"/>
              <a:t>251</a:t>
            </a:fld>
            <a:endParaRPr lang="en-GB" altLang="zh-TW" dirty="0">
              <a:latin typeface="Arial" panose="020B0604020202020204" pitchFamily="34" charset="0"/>
            </a:endParaRPr>
          </a:p>
        </p:txBody>
      </p:sp>
    </p:spTree>
    <p:extLst>
      <p:ext uri="{BB962C8B-B14F-4D97-AF65-F5344CB8AC3E}">
        <p14:creationId xmlns:p14="http://schemas.microsoft.com/office/powerpoint/2010/main" val="214523676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dirty="0" err="1"/>
              <a:t>Hiệu</a:t>
            </a:r>
            <a:r>
              <a:rPr lang="en-US" altLang="zh-TW" baseline="0" dirty="0"/>
              <a:t> </a:t>
            </a:r>
            <a:r>
              <a:rPr lang="en-US" altLang="zh-TW" baseline="0" dirty="0" err="1"/>
              <a:t>quả</a:t>
            </a:r>
            <a:r>
              <a:rPr lang="en-US" altLang="zh-TW" baseline="0" dirty="0"/>
              <a:t> </a:t>
            </a:r>
            <a:r>
              <a:rPr lang="en-US" altLang="zh-TW" baseline="0" dirty="0" err="1"/>
              <a:t>của</a:t>
            </a:r>
            <a:r>
              <a:rPr lang="en-US" altLang="zh-TW" baseline="0" dirty="0"/>
              <a:t> </a:t>
            </a:r>
            <a:r>
              <a:rPr lang="en-US" altLang="zh-TW" baseline="0" dirty="0" err="1"/>
              <a:t>afatinib</a:t>
            </a:r>
            <a:r>
              <a:rPr lang="en-US" altLang="zh-TW" baseline="0" dirty="0"/>
              <a:t> </a:t>
            </a:r>
            <a:r>
              <a:rPr lang="en-US" altLang="zh-TW" baseline="0" dirty="0" err="1"/>
              <a:t>trên</a:t>
            </a:r>
            <a:r>
              <a:rPr lang="en-US" altLang="zh-TW" baseline="0" dirty="0"/>
              <a:t> </a:t>
            </a:r>
            <a:r>
              <a:rPr lang="en-US" altLang="zh-TW" baseline="0" dirty="0" err="1"/>
              <a:t>các</a:t>
            </a:r>
            <a:r>
              <a:rPr lang="en-US" altLang="zh-TW" baseline="0" dirty="0"/>
              <a:t> BN </a:t>
            </a:r>
            <a:r>
              <a:rPr lang="en-US" altLang="zh-TW" baseline="0" dirty="0" err="1"/>
              <a:t>có</a:t>
            </a:r>
            <a:r>
              <a:rPr lang="en-US" altLang="zh-TW" baseline="0" dirty="0"/>
              <a:t> </a:t>
            </a:r>
            <a:r>
              <a:rPr lang="en-US" altLang="zh-TW" baseline="0" dirty="0" err="1"/>
              <a:t>đột</a:t>
            </a:r>
            <a:r>
              <a:rPr lang="en-US" altLang="zh-TW" baseline="0" dirty="0"/>
              <a:t> </a:t>
            </a:r>
            <a:r>
              <a:rPr lang="en-US" altLang="zh-TW" baseline="0" dirty="0" err="1"/>
              <a:t>biến</a:t>
            </a:r>
            <a:r>
              <a:rPr lang="en-US" altLang="zh-TW" baseline="0" dirty="0"/>
              <a:t> </a:t>
            </a:r>
            <a:r>
              <a:rPr lang="en-US" altLang="zh-TW" baseline="0" dirty="0" err="1"/>
              <a:t>hiếm</a:t>
            </a:r>
            <a:r>
              <a:rPr lang="en-US" altLang="zh-TW" baseline="0" dirty="0"/>
              <a:t> </a:t>
            </a:r>
            <a:r>
              <a:rPr lang="en-US" altLang="zh-TW" baseline="0" dirty="0" err="1"/>
              <a:t>gặp</a:t>
            </a:r>
            <a:endParaRPr lang="zh-TW" altLang="en-US" dirty="0"/>
          </a:p>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252</a:t>
            </a:fld>
            <a:endParaRPr lang="fr-FR" dirty="0"/>
          </a:p>
        </p:txBody>
      </p:sp>
    </p:spTree>
    <p:extLst>
      <p:ext uri="{BB962C8B-B14F-4D97-AF65-F5344CB8AC3E}">
        <p14:creationId xmlns:p14="http://schemas.microsoft.com/office/powerpoint/2010/main" val="308081830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normAutofit/>
          </a:bodyPr>
          <a:lstStyle/>
          <a:p>
            <a:pPr marL="171450" indent="-171450">
              <a:buFontTx/>
              <a:buChar char="-"/>
            </a:pPr>
            <a:r>
              <a:rPr lang="en-GB" dirty="0"/>
              <a:t>Open label and IIB (or exploratory nature) only mentioned reactively</a:t>
            </a:r>
          </a:p>
          <a:p>
            <a:pPr marL="171450" indent="-171450">
              <a:buFontTx/>
              <a:buChar char="-"/>
            </a:pPr>
            <a:r>
              <a:rPr lang="en-GB" dirty="0"/>
              <a:t>Central and or local testing (for EGFR testing) only mentioned reactively</a:t>
            </a:r>
          </a:p>
          <a:p>
            <a:endParaRPr lang="en-GB" dirty="0"/>
          </a:p>
        </p:txBody>
      </p:sp>
      <p:sp>
        <p:nvSpPr>
          <p:cNvPr id="4" name="Slide Number Placeholder 3"/>
          <p:cNvSpPr>
            <a:spLocks noGrp="1"/>
          </p:cNvSpPr>
          <p:nvPr>
            <p:ph type="sldNum" sz="quarter" idx="10"/>
          </p:nvPr>
        </p:nvSpPr>
        <p:spPr/>
        <p:txBody>
          <a:bodyPr/>
          <a:lstStyle/>
          <a:p>
            <a:fld id="{DD0DE619-4559-48BB-B705-19769E0AB902}" type="slidenum">
              <a:rPr lang="en-GB" smtClean="0">
                <a:solidFill>
                  <a:prstClr val="black"/>
                </a:solidFill>
              </a:rPr>
              <a:pPr/>
              <a:t>254</a:t>
            </a:fld>
            <a:endParaRPr lang="en-GB" dirty="0">
              <a:solidFill>
                <a:prstClr val="black"/>
              </a:solidFill>
            </a:endParaRPr>
          </a:p>
        </p:txBody>
      </p:sp>
      <p:sp>
        <p:nvSpPr>
          <p:cNvPr id="7" name="Slide Image Placeholder 6"/>
          <p:cNvSpPr>
            <a:spLocks noGrp="1" noRot="1" noChangeAspect="1"/>
          </p:cNvSpPr>
          <p:nvPr>
            <p:ph type="sldImg"/>
          </p:nvPr>
        </p:nvSpPr>
        <p:spPr>
          <a:xfrm>
            <a:off x="90488" y="744538"/>
            <a:ext cx="6616700" cy="3722687"/>
          </a:xfrm>
        </p:spPr>
      </p:sp>
    </p:spTree>
    <p:extLst>
      <p:ext uri="{BB962C8B-B14F-4D97-AF65-F5344CB8AC3E}">
        <p14:creationId xmlns:p14="http://schemas.microsoft.com/office/powerpoint/2010/main" val="41421285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CEAC42-0F37-4E11-89A3-0A015E82466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1866077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r>
              <a:rPr lang="de-DE" dirty="0"/>
              <a:t>Mặt</a:t>
            </a:r>
            <a:r>
              <a:rPr lang="de-DE" baseline="0" dirty="0"/>
              <a:t> khác afatinib còn cải thiện tỷ lệ đáp ứng so với gefitinib, cụ thể ORR ở nhóm afatinib là 70% trong khi đó ở nhóm gefitinib là 56%, với trung vị thời gian đáp ứng là 10.1 tháng và tỷ lệ kiểm soát bệnh là 91.3%.</a:t>
            </a:r>
            <a:endParaRPr lang="de-DE" dirty="0"/>
          </a:p>
          <a:p>
            <a:pPr marL="0" indent="0">
              <a:buFontTx/>
              <a:buNone/>
            </a:pPr>
            <a:r>
              <a:rPr lang="de-DE" dirty="0"/>
              <a:t>Response Rate improved from 56% to 70% </a:t>
            </a:r>
            <a:r>
              <a:rPr lang="de-DE" dirty="0" err="1"/>
              <a:t>with</a:t>
            </a:r>
            <a:r>
              <a:rPr lang="de-DE" baseline="0" dirty="0"/>
              <a:t> </a:t>
            </a:r>
            <a:r>
              <a:rPr lang="de-DE" baseline="0" dirty="0" err="1"/>
              <a:t>Afatinib</a:t>
            </a:r>
            <a:r>
              <a:rPr lang="de-DE" baseline="0" dirty="0"/>
              <a:t> vs. </a:t>
            </a:r>
            <a:r>
              <a:rPr lang="de-DE" baseline="0" dirty="0" err="1"/>
              <a:t>Gefitinib</a:t>
            </a:r>
            <a:endParaRPr lang="de-DE" baseline="0" dirty="0"/>
          </a:p>
          <a:p>
            <a:pPr marL="171450" indent="-171450">
              <a:buFontTx/>
              <a:buChar char="-"/>
            </a:pPr>
            <a:r>
              <a:rPr lang="de-DE" baseline="0" dirty="0"/>
              <a:t>In </a:t>
            </a:r>
            <a:r>
              <a:rPr lang="de-DE" baseline="0" dirty="0" err="1"/>
              <a:t>line</a:t>
            </a:r>
            <a:r>
              <a:rPr lang="de-DE" baseline="0" dirty="0"/>
              <a:t> </a:t>
            </a:r>
            <a:r>
              <a:rPr lang="de-DE" baseline="0" dirty="0" err="1"/>
              <a:t>with</a:t>
            </a:r>
            <a:r>
              <a:rPr lang="de-DE" baseline="0" dirty="0"/>
              <a:t> </a:t>
            </a:r>
            <a:r>
              <a:rPr lang="de-DE" baseline="0" dirty="0" err="1"/>
              <a:t>other</a:t>
            </a:r>
            <a:r>
              <a:rPr lang="de-DE" baseline="0" dirty="0"/>
              <a:t> </a:t>
            </a:r>
            <a:r>
              <a:rPr lang="de-DE" baseline="0" dirty="0" err="1"/>
              <a:t>indendently</a:t>
            </a:r>
            <a:r>
              <a:rPr lang="de-DE" baseline="0" dirty="0"/>
              <a:t> </a:t>
            </a:r>
            <a:r>
              <a:rPr lang="de-DE" baseline="0" dirty="0" err="1"/>
              <a:t>reviewed</a:t>
            </a:r>
            <a:r>
              <a:rPr lang="de-DE" baseline="0" dirty="0"/>
              <a:t> response </a:t>
            </a:r>
            <a:r>
              <a:rPr lang="de-DE" baseline="0" dirty="0" err="1"/>
              <a:t>data</a:t>
            </a:r>
            <a:r>
              <a:rPr lang="de-DE" baseline="0" dirty="0"/>
              <a:t> on </a:t>
            </a:r>
            <a:r>
              <a:rPr lang="de-DE" baseline="0" dirty="0" err="1"/>
              <a:t>Gefitinib</a:t>
            </a:r>
            <a:endParaRPr lang="de-DE" baseline="0" dirty="0"/>
          </a:p>
          <a:p>
            <a:pPr marL="171450" indent="-171450">
              <a:buFontTx/>
              <a:buChar char="-"/>
            </a:pPr>
            <a:r>
              <a:rPr lang="de-DE" baseline="0" dirty="0"/>
              <a:t>In </a:t>
            </a:r>
            <a:r>
              <a:rPr lang="de-DE" baseline="0" dirty="0" err="1"/>
              <a:t>line</a:t>
            </a:r>
            <a:r>
              <a:rPr lang="de-DE" baseline="0" dirty="0"/>
              <a:t> </a:t>
            </a:r>
            <a:r>
              <a:rPr lang="de-DE" baseline="0" dirty="0" err="1"/>
              <a:t>with</a:t>
            </a:r>
            <a:r>
              <a:rPr lang="de-DE" baseline="0" dirty="0"/>
              <a:t> </a:t>
            </a:r>
            <a:r>
              <a:rPr lang="de-DE" baseline="0" dirty="0" err="1"/>
              <a:t>prior</a:t>
            </a:r>
            <a:r>
              <a:rPr lang="de-DE" baseline="0" dirty="0"/>
              <a:t> afatinib RR in </a:t>
            </a:r>
            <a:r>
              <a:rPr lang="de-DE" baseline="0" dirty="0" err="1"/>
              <a:t>common</a:t>
            </a:r>
            <a:r>
              <a:rPr lang="de-DE" baseline="0" dirty="0"/>
              <a:t> </a:t>
            </a:r>
            <a:r>
              <a:rPr lang="de-DE" baseline="0" dirty="0" err="1"/>
              <a:t>mutations</a:t>
            </a:r>
            <a:endParaRPr lang="de-DE" baseline="0" dirty="0"/>
          </a:p>
          <a:p>
            <a:pPr marL="171450" indent="-171450">
              <a:buFontTx/>
              <a:buChar char="-"/>
            </a:pPr>
            <a:r>
              <a:rPr lang="de-DE" baseline="0" dirty="0" err="1"/>
              <a:t>Highly</a:t>
            </a:r>
            <a:r>
              <a:rPr lang="de-DE" baseline="0" dirty="0"/>
              <a:t> </a:t>
            </a:r>
            <a:r>
              <a:rPr lang="de-DE" baseline="0" dirty="0" err="1"/>
              <a:t>significant</a:t>
            </a:r>
            <a:endParaRPr lang="en-US" dirty="0"/>
          </a:p>
          <a:p>
            <a:endParaRPr lang="en-GB" dirty="0"/>
          </a:p>
        </p:txBody>
      </p:sp>
      <p:sp>
        <p:nvSpPr>
          <p:cNvPr id="4" name="Slide Number Placeholder 3"/>
          <p:cNvSpPr>
            <a:spLocks noGrp="1"/>
          </p:cNvSpPr>
          <p:nvPr>
            <p:ph type="sldNum" sz="quarter" idx="10"/>
          </p:nvPr>
        </p:nvSpPr>
        <p:spPr/>
        <p:txBody>
          <a:bodyPr/>
          <a:lstStyle/>
          <a:p>
            <a:fld id="{9A96028D-2DFE-4D3D-BC1F-A55273C4EDFF}" type="slidenum">
              <a:rPr lang="de-DE" smtClean="0">
                <a:solidFill>
                  <a:prstClr val="black"/>
                </a:solidFill>
              </a:rPr>
              <a:pPr/>
              <a:t>255</a:t>
            </a:fld>
            <a:endParaRPr lang="de-DE">
              <a:solidFill>
                <a:prstClr val="black"/>
              </a:solidFill>
            </a:endParaRPr>
          </a:p>
        </p:txBody>
      </p:sp>
    </p:spTree>
    <p:extLst>
      <p:ext uri="{BB962C8B-B14F-4D97-AF65-F5344CB8AC3E}">
        <p14:creationId xmlns:p14="http://schemas.microsoft.com/office/powerpoint/2010/main" val="73412953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b="0" dirty="0">
                <a:solidFill>
                  <a:schemeClr val="tx2">
                    <a:lumMod val="60000"/>
                    <a:lumOff val="40000"/>
                  </a:schemeClr>
                </a:solidFill>
              </a:rPr>
              <a:t>Afatinib significantly reduced the risk of progression by 27% vs </a:t>
            </a:r>
            <a:r>
              <a:rPr lang="en-GB" b="0" dirty="0" err="1">
                <a:solidFill>
                  <a:schemeClr val="tx2">
                    <a:lumMod val="60000"/>
                    <a:lumOff val="40000"/>
                  </a:schemeClr>
                </a:solidFill>
              </a:rPr>
              <a:t>gefitinib</a:t>
            </a:r>
            <a:r>
              <a:rPr lang="en-GB" b="0" dirty="0">
                <a:solidFill>
                  <a:schemeClr val="tx2">
                    <a:lumMod val="60000"/>
                    <a:lumOff val="40000"/>
                  </a:schemeClr>
                </a:solidFill>
              </a:rPr>
              <a:t> </a:t>
            </a:r>
          </a:p>
          <a:p>
            <a:pPr marL="171450" indent="-171450">
              <a:buFontTx/>
              <a:buChar char="-"/>
            </a:pPr>
            <a:r>
              <a:rPr lang="de-DE" dirty="0" err="1"/>
              <a:t>Mention</a:t>
            </a:r>
            <a:r>
              <a:rPr lang="de-DE" baseline="0" dirty="0"/>
              <a:t> </a:t>
            </a:r>
            <a:r>
              <a:rPr lang="de-DE" baseline="0" dirty="0" err="1"/>
              <a:t>pronounced</a:t>
            </a:r>
            <a:r>
              <a:rPr lang="de-DE" baseline="0" dirty="0"/>
              <a:t> </a:t>
            </a:r>
            <a:r>
              <a:rPr lang="de-DE" baseline="0" dirty="0" err="1"/>
              <a:t>difference</a:t>
            </a:r>
            <a:r>
              <a:rPr lang="de-DE" baseline="0" dirty="0"/>
              <a:t> at </a:t>
            </a:r>
            <a:r>
              <a:rPr lang="de-DE" baseline="0" dirty="0" err="1"/>
              <a:t>landmarks</a:t>
            </a:r>
            <a:r>
              <a:rPr lang="de-DE" baseline="0" dirty="0"/>
              <a:t> 18 </a:t>
            </a:r>
            <a:r>
              <a:rPr lang="de-DE" baseline="0" dirty="0" err="1"/>
              <a:t>and</a:t>
            </a:r>
            <a:r>
              <a:rPr lang="de-DE" baseline="0" dirty="0"/>
              <a:t> 24 </a:t>
            </a:r>
            <a:r>
              <a:rPr lang="de-DE" baseline="0" dirty="0" err="1"/>
              <a:t>months</a:t>
            </a:r>
            <a:endParaRPr lang="de-DE" baseline="0" dirty="0"/>
          </a:p>
          <a:p>
            <a:pPr marL="171450" indent="-171450">
              <a:buFontTx/>
              <a:buChar char="-"/>
            </a:pPr>
            <a:r>
              <a:rPr lang="de-DE" baseline="0" dirty="0"/>
              <a:t>Chance </a:t>
            </a:r>
            <a:r>
              <a:rPr lang="de-DE" baseline="0" dirty="0" err="1"/>
              <a:t>to</a:t>
            </a:r>
            <a:r>
              <a:rPr lang="de-DE" baseline="0" dirty="0"/>
              <a:t> </a:t>
            </a:r>
            <a:r>
              <a:rPr lang="de-DE" baseline="0" dirty="0" err="1"/>
              <a:t>be</a:t>
            </a:r>
            <a:r>
              <a:rPr lang="de-DE" baseline="0" dirty="0"/>
              <a:t> </a:t>
            </a:r>
            <a:r>
              <a:rPr lang="de-DE" baseline="0" dirty="0" err="1"/>
              <a:t>alive</a:t>
            </a:r>
            <a:r>
              <a:rPr lang="de-DE" baseline="0" dirty="0"/>
              <a:t> </a:t>
            </a:r>
            <a:r>
              <a:rPr lang="de-DE" baseline="0" dirty="0" err="1"/>
              <a:t>and</a:t>
            </a:r>
            <a:r>
              <a:rPr lang="de-DE" baseline="0" dirty="0"/>
              <a:t> </a:t>
            </a:r>
            <a:r>
              <a:rPr lang="de-DE" baseline="0" dirty="0" err="1"/>
              <a:t>progression</a:t>
            </a:r>
            <a:r>
              <a:rPr lang="de-DE" baseline="0" dirty="0"/>
              <a:t> </a:t>
            </a:r>
            <a:r>
              <a:rPr lang="de-DE" baseline="0" dirty="0" err="1"/>
              <a:t>free</a:t>
            </a:r>
            <a:r>
              <a:rPr lang="de-DE" baseline="0" dirty="0"/>
              <a:t> at 2 </a:t>
            </a:r>
            <a:r>
              <a:rPr lang="de-DE" baseline="0" dirty="0" err="1"/>
              <a:t>years</a:t>
            </a:r>
            <a:r>
              <a:rPr lang="de-DE" baseline="0" dirty="0"/>
              <a:t> </a:t>
            </a:r>
            <a:r>
              <a:rPr lang="de-DE" baseline="0" dirty="0" err="1"/>
              <a:t>is</a:t>
            </a:r>
            <a:r>
              <a:rPr lang="de-DE" baseline="0" dirty="0"/>
              <a:t> </a:t>
            </a:r>
            <a:r>
              <a:rPr lang="de-DE" baseline="0" dirty="0" err="1"/>
              <a:t>more</a:t>
            </a:r>
            <a:r>
              <a:rPr lang="de-DE" baseline="0" dirty="0"/>
              <a:t> </a:t>
            </a:r>
            <a:r>
              <a:rPr lang="de-DE" baseline="0" dirty="0" err="1"/>
              <a:t>than</a:t>
            </a:r>
            <a:r>
              <a:rPr lang="de-DE" baseline="0" dirty="0"/>
              <a:t> </a:t>
            </a:r>
            <a:r>
              <a:rPr lang="de-DE" baseline="0" dirty="0" err="1"/>
              <a:t>doubled</a:t>
            </a:r>
            <a:endParaRPr lang="de-DE" baseline="0" dirty="0"/>
          </a:p>
          <a:p>
            <a:pPr marL="171450" indent="-171450">
              <a:buFontTx/>
              <a:buChar char="-"/>
            </a:pPr>
            <a:endParaRPr lang="de-DE" baseline="0" dirty="0"/>
          </a:p>
          <a:p>
            <a:pPr marL="0" indent="0">
              <a:buFontTx/>
              <a:buNone/>
            </a:pPr>
            <a:r>
              <a:rPr lang="de-DE" baseline="0" dirty="0" err="1"/>
              <a:t>Reactive</a:t>
            </a:r>
            <a:r>
              <a:rPr lang="de-DE" baseline="0" dirty="0"/>
              <a:t> on Median </a:t>
            </a:r>
            <a:r>
              <a:rPr lang="de-DE" baseline="0" dirty="0" err="1"/>
              <a:t>being</a:t>
            </a:r>
            <a:r>
              <a:rPr lang="de-DE" baseline="0" dirty="0"/>
              <a:t> </a:t>
            </a:r>
            <a:r>
              <a:rPr lang="de-DE" baseline="0" dirty="0" err="1"/>
              <a:t>the</a:t>
            </a:r>
            <a:r>
              <a:rPr lang="de-DE" baseline="0" dirty="0"/>
              <a:t> same: </a:t>
            </a:r>
            <a:r>
              <a:rPr lang="de-DE" baseline="0" dirty="0" err="1"/>
              <a:t>You</a:t>
            </a:r>
            <a:r>
              <a:rPr lang="de-DE" baseline="0" dirty="0"/>
              <a:t> </a:t>
            </a:r>
            <a:r>
              <a:rPr lang="de-DE" baseline="0" dirty="0" err="1"/>
              <a:t>have</a:t>
            </a:r>
            <a:r>
              <a:rPr lang="de-DE" baseline="0" dirty="0"/>
              <a:t> </a:t>
            </a:r>
            <a:r>
              <a:rPr lang="de-DE" baseline="0" dirty="0" err="1"/>
              <a:t>to</a:t>
            </a:r>
            <a:r>
              <a:rPr lang="de-DE" baseline="0" dirty="0"/>
              <a:t> </a:t>
            </a:r>
            <a:r>
              <a:rPr lang="de-DE" baseline="0" dirty="0" err="1"/>
              <a:t>look</a:t>
            </a:r>
            <a:r>
              <a:rPr lang="de-DE" baseline="0" dirty="0"/>
              <a:t> at </a:t>
            </a:r>
            <a:r>
              <a:rPr lang="de-DE" baseline="0" dirty="0" err="1"/>
              <a:t>the</a:t>
            </a:r>
            <a:r>
              <a:rPr lang="de-DE" baseline="0" dirty="0"/>
              <a:t> </a:t>
            </a:r>
            <a:r>
              <a:rPr lang="de-DE" baseline="0" dirty="0" err="1"/>
              <a:t>full</a:t>
            </a:r>
            <a:r>
              <a:rPr lang="de-DE" baseline="0" dirty="0"/>
              <a:t> </a:t>
            </a:r>
            <a:r>
              <a:rPr lang="de-DE" baseline="0" dirty="0" err="1"/>
              <a:t>picture</a:t>
            </a:r>
            <a:r>
              <a:rPr lang="de-DE" baseline="0" dirty="0"/>
              <a:t>. As the median one point of the Kaplan Mayer curve, but the curves separate clearly, resulting in a greater benefit with afatinib which is reflected by the HR which represent reduction of progression risk…</a:t>
            </a:r>
          </a:p>
          <a:p>
            <a:pPr marL="171450" indent="-171450">
              <a:buFontTx/>
              <a:buChar char="-"/>
            </a:pPr>
            <a:endParaRPr lang="de-DE" baseline="0" dirty="0"/>
          </a:p>
          <a:p>
            <a:pPr marL="171450" indent="-171450">
              <a:buFontTx/>
              <a:buChar char="-"/>
            </a:pPr>
            <a:endParaRPr lang="en-US" dirty="0"/>
          </a:p>
          <a:p>
            <a:endParaRPr lang="en-GB" dirty="0"/>
          </a:p>
        </p:txBody>
      </p:sp>
      <p:sp>
        <p:nvSpPr>
          <p:cNvPr id="4" name="Slide Number Placeholder 3"/>
          <p:cNvSpPr>
            <a:spLocks noGrp="1"/>
          </p:cNvSpPr>
          <p:nvPr>
            <p:ph type="sldNum" sz="quarter" idx="10"/>
          </p:nvPr>
        </p:nvSpPr>
        <p:spPr/>
        <p:txBody>
          <a:bodyPr/>
          <a:lstStyle/>
          <a:p>
            <a:fld id="{9A96028D-2DFE-4D3D-BC1F-A55273C4EDFF}" type="slidenum">
              <a:rPr lang="de-DE" smtClean="0">
                <a:solidFill>
                  <a:prstClr val="black"/>
                </a:solidFill>
              </a:rPr>
              <a:pPr/>
              <a:t>256</a:t>
            </a:fld>
            <a:endParaRPr lang="de-DE">
              <a:solidFill>
                <a:prstClr val="black"/>
              </a:solidFill>
            </a:endParaRPr>
          </a:p>
        </p:txBody>
      </p:sp>
    </p:spTree>
    <p:extLst>
      <p:ext uri="{BB962C8B-B14F-4D97-AF65-F5344CB8AC3E}">
        <p14:creationId xmlns:p14="http://schemas.microsoft.com/office/powerpoint/2010/main" val="231876922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bwMode="auto">
          <a:xfrm>
            <a:off x="90488" y="744538"/>
            <a:ext cx="6616700" cy="37226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69863" indent="-169863" eaLnBrk="1" hangingPunct="1">
              <a:spcBef>
                <a:spcPct val="0"/>
              </a:spcBef>
              <a:buFontTx/>
              <a:buChar char="-"/>
            </a:pPr>
            <a:endParaRPr lang="en-US" altLang="de-DE" dirty="0"/>
          </a:p>
        </p:txBody>
      </p:sp>
      <p:sp>
        <p:nvSpPr>
          <p:cNvPr id="61444" name="Slide Number Placeholder 3"/>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fld id="{D90BDBF4-0012-4E72-B816-78053BCB7D20}" type="slidenum">
              <a:rPr lang="fr-FR" altLang="de-DE" smtClean="0">
                <a:solidFill>
                  <a:prstClr val="black"/>
                </a:solidFill>
                <a:latin typeface="Calibri" pitchFamily="34" charset="0"/>
              </a:rPr>
              <a:pPr fontAlgn="base">
                <a:spcBef>
                  <a:spcPct val="0"/>
                </a:spcBef>
                <a:spcAft>
                  <a:spcPct val="0"/>
                </a:spcAft>
                <a:defRPr/>
              </a:pPr>
              <a:t>257</a:t>
            </a:fld>
            <a:endParaRPr lang="fr-FR" altLang="de-DE">
              <a:solidFill>
                <a:prstClr val="black"/>
              </a:solidFill>
              <a:latin typeface="Calibri" pitchFamily="34" charset="0"/>
            </a:endParaRPr>
          </a:p>
        </p:txBody>
      </p:sp>
    </p:spTree>
    <p:extLst>
      <p:ext uri="{BB962C8B-B14F-4D97-AF65-F5344CB8AC3E}">
        <p14:creationId xmlns:p14="http://schemas.microsoft.com/office/powerpoint/2010/main" val="383687372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265</a:t>
            </a:fld>
            <a:endParaRPr lang="fr-FR" dirty="0">
              <a:solidFill>
                <a:prstClr val="black"/>
              </a:solidFill>
            </a:endParaRPr>
          </a:p>
        </p:txBody>
      </p:sp>
    </p:spTree>
    <p:extLst>
      <p:ext uri="{BB962C8B-B14F-4D97-AF65-F5344CB8AC3E}">
        <p14:creationId xmlns:p14="http://schemas.microsoft.com/office/powerpoint/2010/main" val="157960253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271</a:t>
            </a:fld>
            <a:endParaRPr lang="fr-FR" dirty="0"/>
          </a:p>
        </p:txBody>
      </p:sp>
    </p:spTree>
    <p:extLst>
      <p:ext uri="{BB962C8B-B14F-4D97-AF65-F5344CB8AC3E}">
        <p14:creationId xmlns:p14="http://schemas.microsoft.com/office/powerpoint/2010/main" val="41590111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274</a:t>
            </a:fld>
            <a:endParaRPr lang="fr-FR" dirty="0"/>
          </a:p>
        </p:txBody>
      </p:sp>
    </p:spTree>
    <p:extLst>
      <p:ext uri="{BB962C8B-B14F-4D97-AF65-F5344CB8AC3E}">
        <p14:creationId xmlns:p14="http://schemas.microsoft.com/office/powerpoint/2010/main" val="274900485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276</a:t>
            </a:fld>
            <a:endParaRPr lang="vi-VN"/>
          </a:p>
        </p:txBody>
      </p:sp>
    </p:spTree>
    <p:extLst>
      <p:ext uri="{BB962C8B-B14F-4D97-AF65-F5344CB8AC3E}">
        <p14:creationId xmlns:p14="http://schemas.microsoft.com/office/powerpoint/2010/main" val="62221302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277</a:t>
            </a:fld>
            <a:endParaRPr lang="fr-FR" dirty="0">
              <a:solidFill>
                <a:prstClr val="black"/>
              </a:solidFill>
            </a:endParaRPr>
          </a:p>
        </p:txBody>
      </p:sp>
    </p:spTree>
    <p:extLst>
      <p:ext uri="{BB962C8B-B14F-4D97-AF65-F5344CB8AC3E}">
        <p14:creationId xmlns:p14="http://schemas.microsoft.com/office/powerpoint/2010/main" val="126868717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18328627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endParaRPr lang="en-GB" dirty="0"/>
          </a:p>
        </p:txBody>
      </p:sp>
      <p:sp>
        <p:nvSpPr>
          <p:cNvPr id="5" name="Slide Image Placeholder 4"/>
          <p:cNvSpPr>
            <a:spLocks noGrp="1" noRot="1" noChangeAspect="1"/>
          </p:cNvSpPr>
          <p:nvPr>
            <p:ph type="sldImg"/>
          </p:nvPr>
        </p:nvSpPr>
        <p:spPr/>
      </p:sp>
    </p:spTree>
    <p:extLst>
      <p:ext uri="{BB962C8B-B14F-4D97-AF65-F5344CB8AC3E}">
        <p14:creationId xmlns:p14="http://schemas.microsoft.com/office/powerpoint/2010/main" val="314243701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3"/>
          <p:cNvSpPr>
            <a:spLocks noGrp="1" noChangeArrowheads="1"/>
          </p:cNvSpPr>
          <p:nvPr>
            <p:ph type="body" idx="1"/>
          </p:nvPr>
        </p:nvSpPr>
        <p:spPr/>
        <p:txBody>
          <a:bodyPr>
            <a:normAutofit fontScale="92500" lnSpcReduction="10000"/>
          </a:bodyPr>
          <a:lstStyle/>
          <a:p>
            <a:r>
              <a:rPr lang="en-GB" i="0" dirty="0"/>
              <a:t>Lung cancer is the most common cancer globally and the most common cause of cancer death worldwide. Thus, lung cancer represents an important and significant health burden globally. </a:t>
            </a:r>
          </a:p>
          <a:p>
            <a:r>
              <a:rPr lang="en-GB" i="0" dirty="0"/>
              <a:t>UTPKTBN is the most common type of lung cancer</a:t>
            </a:r>
            <a:r>
              <a:rPr lang="en-GB" i="0" dirty="0">
                <a:solidFill>
                  <a:srgbClr val="00B050"/>
                </a:solidFill>
              </a:rPr>
              <a:t>,</a:t>
            </a:r>
            <a:r>
              <a:rPr lang="en-GB" i="0" dirty="0"/>
              <a:t> of which there are three histological subtypes.</a:t>
            </a:r>
            <a:r>
              <a:rPr lang="en-GB" i="0" baseline="0" dirty="0"/>
              <a:t> These are</a:t>
            </a:r>
            <a:r>
              <a:rPr lang="en-GB" i="0" dirty="0"/>
              <a:t> grouped under UTPKTBN because</a:t>
            </a:r>
            <a:r>
              <a:rPr lang="en-GB" i="0" baseline="0" dirty="0"/>
              <a:t> they respond differently to treatment compared with SCLC</a:t>
            </a:r>
            <a:r>
              <a:rPr lang="en-GB" i="0" dirty="0"/>
              <a:t>. Recognition of the UTPKTBN sub-type of cancer is also important</a:t>
            </a:r>
            <a:r>
              <a:rPr lang="en-GB" i="0" dirty="0">
                <a:solidFill>
                  <a:srgbClr val="00B050"/>
                </a:solidFill>
              </a:rPr>
              <a:t>,</a:t>
            </a:r>
            <a:r>
              <a:rPr lang="en-GB" i="0" dirty="0"/>
              <a:t> as it has implications for the course of treatment. </a:t>
            </a:r>
          </a:p>
          <a:p>
            <a:pPr marL="0" marR="0" indent="0" algn="l" defTabSz="914400" rtl="0" eaLnBrk="0" fontAlgn="base" latinLnBrk="0" hangingPunct="0">
              <a:lnSpc>
                <a:spcPct val="100000"/>
              </a:lnSpc>
              <a:spcBef>
                <a:spcPct val="0"/>
              </a:spcBef>
              <a:spcAft>
                <a:spcPts val="600"/>
              </a:spcAft>
              <a:buClrTx/>
              <a:buSzTx/>
              <a:buFontTx/>
              <a:buNone/>
              <a:tabLst/>
              <a:defRPr/>
            </a:pPr>
            <a:r>
              <a:rPr lang="en-GB" i="0" dirty="0"/>
              <a:t>Adenocarcinoma is the most prevalent sub-type of UTPKTBN and is common in lung cancer patients that have never smoked. A subset of</a:t>
            </a:r>
            <a:r>
              <a:rPr lang="en-GB" i="0" baseline="0" dirty="0"/>
              <a:t> UTPKTBN patients are EGFR mutation-positive and require a specific diagnosis and treatment approach.</a:t>
            </a:r>
            <a:endParaRPr lang="en-GB" i="0" dirty="0"/>
          </a:p>
          <a:p>
            <a:r>
              <a:rPr lang="en-GB" i="0" dirty="0"/>
              <a:t>Smoking remains the single most important risk factor for lung cancer, although not all cases are attributable to this habit</a:t>
            </a:r>
            <a:r>
              <a:rPr lang="en-GB" i="1" dirty="0"/>
              <a:t>.</a:t>
            </a:r>
          </a:p>
          <a:p>
            <a:r>
              <a:rPr lang="en-GB" dirty="0"/>
              <a:t>The treatment for lung cancer is often multimodal and involves a multidisciplinary team. Early-stage UTPKTBN is treated primarily with radiation and surgery, whereas later-stage disease (IIIB/IV) is predominantly treated with systemic drug therapy. The choice of treatment depends on several factors,</a:t>
            </a:r>
            <a:r>
              <a:rPr lang="en-GB" baseline="0" dirty="0"/>
              <a:t> including s</a:t>
            </a:r>
            <a:r>
              <a:rPr lang="en-GB" dirty="0"/>
              <a:t>tage of disease and patient factors (age, comorbidities), as well as biomarkers, histology, ECOG status</a:t>
            </a:r>
            <a:r>
              <a:rPr lang="en-GB" baseline="0" dirty="0"/>
              <a:t> and </a:t>
            </a:r>
            <a:r>
              <a:rPr lang="en-GB" dirty="0"/>
              <a:t>prior therapy.</a:t>
            </a:r>
          </a:p>
          <a:p>
            <a:r>
              <a:rPr lang="en-GB" dirty="0"/>
              <a:t>The development of targeted treatments has changed expectations of patient prognosis over the past 30 years and, in the future, the use of these</a:t>
            </a:r>
            <a:r>
              <a:rPr lang="en-GB" baseline="0" dirty="0"/>
              <a:t> agents </a:t>
            </a:r>
            <a:r>
              <a:rPr lang="en-GB" dirty="0"/>
              <a:t>combined with biomarker analysis will facilitate appropriate personalized treatment and continue to improve patient prognosis.</a:t>
            </a:r>
          </a:p>
          <a:p>
            <a:endParaRPr lang="en-GB" i="1" dirty="0"/>
          </a:p>
        </p:txBody>
      </p:sp>
      <p:sp>
        <p:nvSpPr>
          <p:cNvPr id="5" name="Slide Image Placeholder 4"/>
          <p:cNvSpPr>
            <a:spLocks noGrp="1" noRot="1" noChangeAspect="1"/>
          </p:cNvSpPr>
          <p:nvPr>
            <p:ph type="sldImg"/>
          </p:nvPr>
        </p:nvSpPr>
        <p:spPr>
          <a:xfrm>
            <a:off x="381000" y="685800"/>
            <a:ext cx="6096000" cy="3429000"/>
          </a:xfrm>
        </p:spPr>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Image Placeholder 3"/>
          <p:cNvSpPr>
            <a:spLocks noGrp="1" noRot="1" noChangeAspect="1"/>
          </p:cNvSpPr>
          <p:nvPr>
            <p:ph type="sldImg"/>
          </p:nvPr>
        </p:nvSpPr>
        <p:spPr/>
      </p:sp>
      <p:sp>
        <p:nvSpPr>
          <p:cNvPr id="5" name="Notes Placeholder 4"/>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0022140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Trong </a:t>
            </a:r>
            <a:r>
              <a:rPr lang="en-US" dirty="0" err="1"/>
              <a:t>một</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tại</a:t>
            </a:r>
            <a:r>
              <a:rPr lang="en-US" baseline="0" dirty="0"/>
              <a:t> HQ, </a:t>
            </a:r>
            <a:r>
              <a:rPr lang="en-US" baseline="0" dirty="0" err="1"/>
              <a:t>afatinib</a:t>
            </a:r>
            <a:r>
              <a:rPr lang="en-US" baseline="0" dirty="0"/>
              <a:t> </a:t>
            </a:r>
            <a:r>
              <a:rPr lang="en-US" baseline="0" dirty="0" err="1"/>
              <a:t>cải</a:t>
            </a:r>
            <a:r>
              <a:rPr lang="en-US" baseline="0" dirty="0"/>
              <a:t> </a:t>
            </a:r>
            <a:r>
              <a:rPr lang="en-US" baseline="0" dirty="0" err="1"/>
              <a:t>thiện</a:t>
            </a:r>
            <a:r>
              <a:rPr lang="en-US" baseline="0" dirty="0"/>
              <a:t> </a:t>
            </a:r>
            <a:r>
              <a:rPr lang="en-US" baseline="0" dirty="0" err="1"/>
              <a:t>đáng</a:t>
            </a:r>
            <a:r>
              <a:rPr lang="en-US" baseline="0" dirty="0"/>
              <a:t> </a:t>
            </a:r>
            <a:r>
              <a:rPr lang="en-US" baseline="0" dirty="0" err="1"/>
              <a:t>kể</a:t>
            </a:r>
            <a:r>
              <a:rPr lang="en-US" baseline="0" dirty="0"/>
              <a:t> PFS so </a:t>
            </a:r>
            <a:r>
              <a:rPr lang="en-US" baseline="0" dirty="0" err="1"/>
              <a:t>với</a:t>
            </a:r>
            <a:r>
              <a:rPr lang="en-US" baseline="0" dirty="0"/>
              <a:t> </a:t>
            </a:r>
            <a:r>
              <a:rPr lang="en-US" baseline="0" dirty="0" err="1"/>
              <a:t>Gefitinib</a:t>
            </a:r>
            <a:r>
              <a:rPr lang="en-US" baseline="0" dirty="0"/>
              <a:t> hay </a:t>
            </a:r>
            <a:r>
              <a:rPr lang="en-US" baseline="0" dirty="0" err="1"/>
              <a:t>Erlotinib</a:t>
            </a:r>
            <a:r>
              <a:rPr lang="en-US" baseline="0" dirty="0"/>
              <a:t>, PFS </a:t>
            </a:r>
            <a:r>
              <a:rPr lang="en-US" baseline="0" dirty="0" err="1"/>
              <a:t>trung</a:t>
            </a:r>
            <a:r>
              <a:rPr lang="en-US" baseline="0" dirty="0"/>
              <a:t> </a:t>
            </a:r>
            <a:r>
              <a:rPr lang="en-US" baseline="0" dirty="0" err="1"/>
              <a:t>vị</a:t>
            </a:r>
            <a:r>
              <a:rPr lang="en-US" baseline="0" dirty="0"/>
              <a:t> </a:t>
            </a:r>
            <a:r>
              <a:rPr lang="en-US" baseline="0" dirty="0" err="1"/>
              <a:t>đạt</a:t>
            </a:r>
            <a:r>
              <a:rPr lang="en-US" baseline="0" dirty="0"/>
              <a:t> 19.1 </a:t>
            </a:r>
            <a:r>
              <a:rPr lang="en-US" baseline="0" dirty="0" err="1"/>
              <a:t>tháng</a:t>
            </a:r>
            <a:endParaRPr lang="vi-VN" dirty="0"/>
          </a:p>
          <a:p>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CF6345-5F07-4BEA-8A28-397BC923B85D}"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568699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4626E6-67AF-4886-A6CD-5579D24719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439658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90488" y="744538"/>
            <a:ext cx="6616700" cy="3722687"/>
          </a:xfrm>
        </p:spPr>
      </p:sp>
      <p:sp>
        <p:nvSpPr>
          <p:cNvPr id="3" name="Notizenplatzhalter 2"/>
          <p:cNvSpPr>
            <a:spLocks noGrp="1"/>
          </p:cNvSpPr>
          <p:nvPr>
            <p:ph type="body" idx="1"/>
          </p:nvPr>
        </p:nvSpPr>
        <p:spPr/>
        <p:txBody>
          <a:bodyPr/>
          <a:lstStyle/>
          <a:p>
            <a:br>
              <a:rPr lang="en-GB" sz="1600" b="1" dirty="0">
                <a:solidFill>
                  <a:srgbClr val="00B0F0"/>
                </a:solidFill>
              </a:rPr>
            </a:br>
            <a:endParaRPr lang="en-GB" dirty="0"/>
          </a:p>
        </p:txBody>
      </p:sp>
      <p:sp>
        <p:nvSpPr>
          <p:cNvPr id="4" name="Foliennummernplatzhalt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BB51C9D-77E4-4497-B0A8-31A888CCE473}" type="slidenum">
              <a:rPr kumimoji="0" lang="fr-FR"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fr-FR"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00178492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09576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48</a:t>
            </a:fld>
            <a:endParaRPr lang="fr-FR" dirty="0"/>
          </a:p>
        </p:txBody>
      </p:sp>
    </p:spTree>
    <p:extLst>
      <p:ext uri="{BB962C8B-B14F-4D97-AF65-F5344CB8AC3E}">
        <p14:creationId xmlns:p14="http://schemas.microsoft.com/office/powerpoint/2010/main" val="22256041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5584647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53</a:t>
            </a:fld>
            <a:endParaRPr lang="fr-FR" dirty="0"/>
          </a:p>
        </p:txBody>
      </p:sp>
    </p:spTree>
    <p:extLst>
      <p:ext uri="{BB962C8B-B14F-4D97-AF65-F5344CB8AC3E}">
        <p14:creationId xmlns:p14="http://schemas.microsoft.com/office/powerpoint/2010/main" val="26678863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Slide Image Placeholder 1"/>
          <p:cNvSpPr>
            <a:spLocks noGrp="1" noRot="1" noChangeAspect="1" noTextEdit="1"/>
          </p:cNvSpPr>
          <p:nvPr>
            <p:ph type="sldImg"/>
          </p:nvPr>
        </p:nvSpPr>
        <p:spPr>
          <a:ln/>
        </p:spPr>
      </p:sp>
      <p:sp>
        <p:nvSpPr>
          <p:cNvPr id="153603" name="Notes Placeholder 2"/>
          <p:cNvSpPr>
            <a:spLocks noGrp="1"/>
          </p:cNvSpPr>
          <p:nvPr>
            <p:ph type="body" idx="1"/>
          </p:nvPr>
        </p:nvSpPr>
        <p:spPr>
          <a:noFill/>
          <a:ln/>
        </p:spPr>
        <p:txBody>
          <a:bodyPr/>
          <a:lstStyle/>
          <a:p>
            <a:r>
              <a:rPr lang="en-GB" dirty="0" err="1">
                <a:latin typeface="Arial" charset="0"/>
                <a:cs typeface="Arial" charset="0"/>
              </a:rPr>
              <a:t>Với</a:t>
            </a:r>
            <a:r>
              <a:rPr lang="en-GB" baseline="0" dirty="0">
                <a:latin typeface="Arial" charset="0"/>
                <a:cs typeface="Arial" charset="0"/>
              </a:rPr>
              <a:t> </a:t>
            </a:r>
            <a:r>
              <a:rPr lang="en-GB" baseline="0" dirty="0" err="1">
                <a:latin typeface="Arial" charset="0"/>
                <a:cs typeface="Arial" charset="0"/>
              </a:rPr>
              <a:t>cơ</a:t>
            </a:r>
            <a:r>
              <a:rPr lang="en-GB" baseline="0" dirty="0">
                <a:latin typeface="Arial" charset="0"/>
                <a:cs typeface="Arial" charset="0"/>
              </a:rPr>
              <a:t> </a:t>
            </a:r>
            <a:r>
              <a:rPr lang="en-GB" baseline="0" dirty="0" err="1">
                <a:latin typeface="Arial" charset="0"/>
                <a:cs typeface="Arial" charset="0"/>
              </a:rPr>
              <a:t>chế</a:t>
            </a:r>
            <a:r>
              <a:rPr lang="en-GB" baseline="0" dirty="0">
                <a:latin typeface="Arial" charset="0"/>
                <a:cs typeface="Arial" charset="0"/>
              </a:rPr>
              <a:t> </a:t>
            </a:r>
            <a:r>
              <a:rPr lang="en-GB" baseline="0" dirty="0" err="1">
                <a:latin typeface="Arial" charset="0"/>
                <a:cs typeface="Arial" charset="0"/>
              </a:rPr>
              <a:t>tác</a:t>
            </a:r>
            <a:r>
              <a:rPr lang="en-GB" baseline="0" dirty="0">
                <a:latin typeface="Arial" charset="0"/>
                <a:cs typeface="Arial" charset="0"/>
              </a:rPr>
              <a:t> </a:t>
            </a:r>
            <a:r>
              <a:rPr lang="en-GB" baseline="0" dirty="0" err="1">
                <a:latin typeface="Arial" charset="0"/>
                <a:cs typeface="Arial" charset="0"/>
              </a:rPr>
              <a:t>động</a:t>
            </a:r>
            <a:r>
              <a:rPr lang="en-GB" baseline="0" dirty="0">
                <a:latin typeface="Arial" charset="0"/>
                <a:cs typeface="Arial" charset="0"/>
              </a:rPr>
              <a:t> </a:t>
            </a:r>
            <a:r>
              <a:rPr lang="en-GB" baseline="0" dirty="0" err="1">
                <a:latin typeface="Arial" charset="0"/>
                <a:cs typeface="Arial" charset="0"/>
              </a:rPr>
              <a:t>đặc</a:t>
            </a:r>
            <a:r>
              <a:rPr lang="en-GB" baseline="0" dirty="0">
                <a:latin typeface="Arial" charset="0"/>
                <a:cs typeface="Arial" charset="0"/>
              </a:rPr>
              <a:t> </a:t>
            </a:r>
            <a:r>
              <a:rPr lang="en-GB" baseline="0" dirty="0" err="1">
                <a:latin typeface="Arial" charset="0"/>
                <a:cs typeface="Arial" charset="0"/>
              </a:rPr>
              <a:t>biệt</a:t>
            </a:r>
            <a:r>
              <a:rPr lang="en-GB" baseline="0" dirty="0">
                <a:latin typeface="Arial" charset="0"/>
                <a:cs typeface="Arial" charset="0"/>
              </a:rPr>
              <a:t> </a:t>
            </a:r>
            <a:r>
              <a:rPr lang="en-GB" baseline="0" dirty="0" err="1">
                <a:latin typeface="Arial" charset="0"/>
                <a:cs typeface="Arial" charset="0"/>
              </a:rPr>
              <a:t>này</a:t>
            </a:r>
            <a:r>
              <a:rPr lang="en-GB" baseline="0" dirty="0">
                <a:latin typeface="Arial" charset="0"/>
                <a:cs typeface="Arial" charset="0"/>
              </a:rPr>
              <a:t>, Afatinib </a:t>
            </a:r>
            <a:r>
              <a:rPr lang="en-GB" baseline="0" dirty="0" err="1">
                <a:latin typeface="Arial" charset="0"/>
                <a:cs typeface="Arial" charset="0"/>
              </a:rPr>
              <a:t>đã</a:t>
            </a:r>
            <a:r>
              <a:rPr lang="en-GB" baseline="0" dirty="0">
                <a:latin typeface="Arial" charset="0"/>
                <a:cs typeface="Arial" charset="0"/>
              </a:rPr>
              <a:t> </a:t>
            </a:r>
            <a:r>
              <a:rPr lang="en-GB" baseline="0" dirty="0" err="1">
                <a:latin typeface="Arial" charset="0"/>
                <a:cs typeface="Arial" charset="0"/>
              </a:rPr>
              <a:t>chứng</a:t>
            </a:r>
            <a:r>
              <a:rPr lang="en-GB" baseline="0" dirty="0">
                <a:latin typeface="Arial" charset="0"/>
                <a:cs typeface="Arial" charset="0"/>
              </a:rPr>
              <a:t> minh </a:t>
            </a:r>
            <a:r>
              <a:rPr lang="en-GB" baseline="0" dirty="0" err="1">
                <a:latin typeface="Arial" charset="0"/>
                <a:cs typeface="Arial" charset="0"/>
              </a:rPr>
              <a:t>hiệu</a:t>
            </a:r>
            <a:r>
              <a:rPr lang="en-GB" baseline="0" dirty="0">
                <a:latin typeface="Arial" charset="0"/>
                <a:cs typeface="Arial" charset="0"/>
              </a:rPr>
              <a:t> </a:t>
            </a:r>
            <a:r>
              <a:rPr lang="en-GB" baseline="0" dirty="0" err="1">
                <a:latin typeface="Arial" charset="0"/>
                <a:cs typeface="Arial" charset="0"/>
              </a:rPr>
              <a:t>quả</a:t>
            </a:r>
            <a:r>
              <a:rPr lang="en-GB" baseline="0" dirty="0">
                <a:latin typeface="Arial" charset="0"/>
                <a:cs typeface="Arial" charset="0"/>
              </a:rPr>
              <a:t> </a:t>
            </a:r>
            <a:r>
              <a:rPr lang="en-GB" baseline="0" dirty="0" err="1">
                <a:latin typeface="Arial" charset="0"/>
                <a:cs typeface="Arial" charset="0"/>
              </a:rPr>
              <a:t>lâm</a:t>
            </a:r>
            <a:r>
              <a:rPr lang="en-GB" baseline="0" dirty="0">
                <a:latin typeface="Arial" charset="0"/>
                <a:cs typeface="Arial" charset="0"/>
              </a:rPr>
              <a:t> </a:t>
            </a:r>
            <a:r>
              <a:rPr lang="en-GB" baseline="0" dirty="0" err="1">
                <a:latin typeface="Arial" charset="0"/>
                <a:cs typeface="Arial" charset="0"/>
              </a:rPr>
              <a:t>sàng</a:t>
            </a:r>
            <a:r>
              <a:rPr lang="en-GB" baseline="0" dirty="0">
                <a:latin typeface="Arial" charset="0"/>
                <a:cs typeface="Arial" charset="0"/>
              </a:rPr>
              <a:t> </a:t>
            </a:r>
            <a:r>
              <a:rPr lang="en-GB" baseline="0" dirty="0" err="1">
                <a:latin typeface="Arial" charset="0"/>
                <a:cs typeface="Arial" charset="0"/>
              </a:rPr>
              <a:t>đáng</a:t>
            </a:r>
            <a:r>
              <a:rPr lang="en-GB" baseline="0" dirty="0">
                <a:latin typeface="Arial" charset="0"/>
                <a:cs typeface="Arial" charset="0"/>
              </a:rPr>
              <a:t> tin </a:t>
            </a:r>
            <a:r>
              <a:rPr lang="en-GB" baseline="0" dirty="0" err="1">
                <a:latin typeface="Arial" charset="0"/>
                <a:cs typeface="Arial" charset="0"/>
              </a:rPr>
              <a:t>cậy</a:t>
            </a:r>
            <a:r>
              <a:rPr lang="en-GB" baseline="0" dirty="0">
                <a:latin typeface="Arial" charset="0"/>
                <a:cs typeface="Arial" charset="0"/>
              </a:rPr>
              <a:t> qua </a:t>
            </a:r>
            <a:r>
              <a:rPr lang="en-GB" baseline="0" dirty="0" err="1">
                <a:latin typeface="Arial" charset="0"/>
                <a:cs typeface="Arial" charset="0"/>
              </a:rPr>
              <a:t>chùm</a:t>
            </a:r>
            <a:r>
              <a:rPr lang="en-GB" baseline="0" dirty="0">
                <a:latin typeface="Arial" charset="0"/>
                <a:cs typeface="Arial" charset="0"/>
              </a:rPr>
              <a:t> </a:t>
            </a:r>
            <a:r>
              <a:rPr lang="en-GB" baseline="0" dirty="0" err="1">
                <a:latin typeface="Arial" charset="0"/>
                <a:cs typeface="Arial" charset="0"/>
              </a:rPr>
              <a:t>thử</a:t>
            </a:r>
            <a:r>
              <a:rPr lang="en-GB" baseline="0" dirty="0">
                <a:latin typeface="Arial" charset="0"/>
                <a:cs typeface="Arial" charset="0"/>
              </a:rPr>
              <a:t> </a:t>
            </a:r>
            <a:r>
              <a:rPr lang="en-GB" baseline="0" dirty="0" err="1">
                <a:latin typeface="Arial" charset="0"/>
                <a:cs typeface="Arial" charset="0"/>
              </a:rPr>
              <a:t>nghiệm</a:t>
            </a:r>
            <a:r>
              <a:rPr lang="en-GB" baseline="0" dirty="0">
                <a:latin typeface="Arial" charset="0"/>
                <a:cs typeface="Arial" charset="0"/>
              </a:rPr>
              <a:t> </a:t>
            </a:r>
            <a:r>
              <a:rPr lang="en-GB" baseline="0" dirty="0" err="1">
                <a:latin typeface="Arial" charset="0"/>
                <a:cs typeface="Arial" charset="0"/>
              </a:rPr>
              <a:t>lâm</a:t>
            </a:r>
            <a:r>
              <a:rPr lang="en-GB" baseline="0" dirty="0">
                <a:latin typeface="Arial" charset="0"/>
                <a:cs typeface="Arial" charset="0"/>
              </a:rPr>
              <a:t> </a:t>
            </a:r>
            <a:r>
              <a:rPr lang="en-GB" baseline="0" dirty="0" err="1">
                <a:latin typeface="Arial" charset="0"/>
                <a:cs typeface="Arial" charset="0"/>
              </a:rPr>
              <a:t>sàng</a:t>
            </a:r>
            <a:r>
              <a:rPr lang="en-GB" baseline="0" dirty="0">
                <a:latin typeface="Arial" charset="0"/>
                <a:cs typeface="Arial" charset="0"/>
              </a:rPr>
              <a:t> </a:t>
            </a:r>
            <a:r>
              <a:rPr lang="en-GB" dirty="0">
                <a:latin typeface="Arial" charset="0"/>
                <a:cs typeface="Arial" charset="0"/>
              </a:rPr>
              <a:t>LUX-Lung </a:t>
            </a:r>
            <a:r>
              <a:rPr lang="en-GB" dirty="0" err="1">
                <a:latin typeface="Arial" charset="0"/>
                <a:cs typeface="Arial" charset="0"/>
              </a:rPr>
              <a:t>gồm</a:t>
            </a:r>
            <a:r>
              <a:rPr lang="en-GB" baseline="0" dirty="0">
                <a:latin typeface="Arial" charset="0"/>
                <a:cs typeface="Arial" charset="0"/>
              </a:rPr>
              <a:t> 8 </a:t>
            </a:r>
            <a:r>
              <a:rPr lang="en-GB" baseline="0" dirty="0" err="1">
                <a:latin typeface="Arial" charset="0"/>
                <a:cs typeface="Arial" charset="0"/>
              </a:rPr>
              <a:t>nghiên</a:t>
            </a:r>
            <a:r>
              <a:rPr lang="en-GB" baseline="0" dirty="0">
                <a:latin typeface="Arial" charset="0"/>
                <a:cs typeface="Arial" charset="0"/>
              </a:rPr>
              <a:t> </a:t>
            </a:r>
            <a:r>
              <a:rPr lang="en-GB" baseline="0" dirty="0" err="1">
                <a:latin typeface="Arial" charset="0"/>
                <a:cs typeface="Arial" charset="0"/>
              </a:rPr>
              <a:t>cứu</a:t>
            </a:r>
            <a:r>
              <a:rPr lang="en-GB" baseline="0" dirty="0">
                <a:latin typeface="Arial" charset="0"/>
                <a:cs typeface="Arial" charset="0"/>
              </a:rPr>
              <a:t> </a:t>
            </a:r>
            <a:r>
              <a:rPr lang="en-GB" baseline="0" dirty="0" err="1">
                <a:latin typeface="Arial" charset="0"/>
                <a:cs typeface="Arial" charset="0"/>
              </a:rPr>
              <a:t>trên</a:t>
            </a:r>
            <a:r>
              <a:rPr lang="en-GB" baseline="0" dirty="0">
                <a:latin typeface="Arial" charset="0"/>
                <a:cs typeface="Arial" charset="0"/>
              </a:rPr>
              <a:t> &gt;3000 </a:t>
            </a:r>
            <a:r>
              <a:rPr lang="en-GB" baseline="0" dirty="0" err="1">
                <a:latin typeface="Arial" charset="0"/>
                <a:cs typeface="Arial" charset="0"/>
              </a:rPr>
              <a:t>bệnh</a:t>
            </a:r>
            <a:r>
              <a:rPr lang="en-GB" baseline="0" dirty="0">
                <a:latin typeface="Arial" charset="0"/>
                <a:cs typeface="Arial" charset="0"/>
              </a:rPr>
              <a:t> </a:t>
            </a:r>
            <a:r>
              <a:rPr lang="en-GB" baseline="0" dirty="0" err="1">
                <a:latin typeface="Arial" charset="0"/>
                <a:cs typeface="Arial" charset="0"/>
              </a:rPr>
              <a:t>nhân</a:t>
            </a:r>
            <a:r>
              <a:rPr lang="en-US" b="0" dirty="0">
                <a:latin typeface="Arial" charset="0"/>
                <a:cs typeface="Arial" charset="0"/>
              </a:rPr>
              <a:t>. Trong </a:t>
            </a:r>
            <a:r>
              <a:rPr lang="en-US" b="0" dirty="0" err="1">
                <a:latin typeface="Arial" charset="0"/>
                <a:cs typeface="Arial" charset="0"/>
              </a:rPr>
              <a:t>đó</a:t>
            </a:r>
            <a:r>
              <a:rPr lang="en-US" b="0" dirty="0">
                <a:latin typeface="Arial" charset="0"/>
                <a:cs typeface="Arial" charset="0"/>
              </a:rPr>
              <a:t>,</a:t>
            </a:r>
            <a:r>
              <a:rPr lang="en-US" b="0" baseline="0" dirty="0">
                <a:latin typeface="Arial" charset="0"/>
                <a:cs typeface="Arial" charset="0"/>
              </a:rPr>
              <a:t> </a:t>
            </a:r>
            <a:r>
              <a:rPr lang="en-US" b="0" baseline="0" dirty="0" err="1">
                <a:latin typeface="Arial" charset="0"/>
                <a:cs typeface="Arial" charset="0"/>
              </a:rPr>
              <a:t>đáng</a:t>
            </a:r>
            <a:r>
              <a:rPr lang="en-US" b="0" baseline="0" dirty="0">
                <a:latin typeface="Arial" charset="0"/>
                <a:cs typeface="Arial" charset="0"/>
              </a:rPr>
              <a:t> </a:t>
            </a:r>
            <a:r>
              <a:rPr lang="en-US" b="0" baseline="0" dirty="0" err="1">
                <a:latin typeface="Arial" charset="0"/>
                <a:cs typeface="Arial" charset="0"/>
              </a:rPr>
              <a:t>lưu</a:t>
            </a:r>
            <a:r>
              <a:rPr lang="en-US" b="0" baseline="0" dirty="0">
                <a:latin typeface="Arial" charset="0"/>
                <a:cs typeface="Arial" charset="0"/>
              </a:rPr>
              <a:t> ý </a:t>
            </a:r>
            <a:r>
              <a:rPr lang="en-US" b="0" baseline="0" dirty="0" err="1">
                <a:latin typeface="Arial" charset="0"/>
                <a:cs typeface="Arial" charset="0"/>
              </a:rPr>
              <a:t>là</a:t>
            </a:r>
            <a:r>
              <a:rPr lang="en-US" b="0" baseline="0" dirty="0">
                <a:latin typeface="Arial" charset="0"/>
                <a:cs typeface="Arial" charset="0"/>
              </a:rPr>
              <a:t> </a:t>
            </a:r>
            <a:r>
              <a:rPr lang="en-US" b="0" baseline="0" dirty="0" err="1">
                <a:latin typeface="Arial" charset="0"/>
                <a:cs typeface="Arial" charset="0"/>
              </a:rPr>
              <a:t>nghiên</a:t>
            </a:r>
            <a:r>
              <a:rPr lang="en-US" b="0" baseline="0" dirty="0">
                <a:latin typeface="Arial" charset="0"/>
                <a:cs typeface="Arial" charset="0"/>
              </a:rPr>
              <a:t> </a:t>
            </a:r>
            <a:r>
              <a:rPr lang="en-US" b="0" baseline="0" dirty="0" err="1">
                <a:latin typeface="Arial" charset="0"/>
                <a:cs typeface="Arial" charset="0"/>
              </a:rPr>
              <a:t>cứu</a:t>
            </a:r>
            <a:r>
              <a:rPr lang="en-US" b="0" baseline="0" dirty="0">
                <a:latin typeface="Arial" charset="0"/>
                <a:cs typeface="Arial" charset="0"/>
              </a:rPr>
              <a:t> LUX-Lung 3,6,7. </a:t>
            </a:r>
            <a:r>
              <a:rPr lang="en-US" b="0" baseline="0" dirty="0" err="1">
                <a:latin typeface="Arial" charset="0"/>
                <a:cs typeface="Arial" charset="0"/>
              </a:rPr>
              <a:t>Vậy</a:t>
            </a:r>
            <a:r>
              <a:rPr lang="en-US" b="0" baseline="0" dirty="0">
                <a:latin typeface="Arial" charset="0"/>
                <a:cs typeface="Arial" charset="0"/>
              </a:rPr>
              <a:t> </a:t>
            </a:r>
            <a:r>
              <a:rPr lang="en-US" b="0" baseline="0" dirty="0" err="1">
                <a:latin typeface="Arial" charset="0"/>
                <a:cs typeface="Arial" charset="0"/>
              </a:rPr>
              <a:t>hiệu</a:t>
            </a:r>
            <a:r>
              <a:rPr lang="en-US" b="0" baseline="0" dirty="0">
                <a:latin typeface="Arial" charset="0"/>
                <a:cs typeface="Arial" charset="0"/>
              </a:rPr>
              <a:t> </a:t>
            </a:r>
            <a:r>
              <a:rPr lang="en-US" b="0" baseline="0" dirty="0" err="1">
                <a:latin typeface="Arial" charset="0"/>
                <a:cs typeface="Arial" charset="0"/>
              </a:rPr>
              <a:t>quả</a:t>
            </a:r>
            <a:r>
              <a:rPr lang="en-US" b="0" baseline="0" dirty="0">
                <a:latin typeface="Arial" charset="0"/>
                <a:cs typeface="Arial" charset="0"/>
              </a:rPr>
              <a:t> </a:t>
            </a:r>
            <a:r>
              <a:rPr lang="en-US" b="0" baseline="0" dirty="0" err="1">
                <a:latin typeface="Arial" charset="0"/>
                <a:cs typeface="Arial" charset="0"/>
              </a:rPr>
              <a:t>của</a:t>
            </a:r>
            <a:r>
              <a:rPr lang="en-US" b="0" baseline="0" dirty="0">
                <a:latin typeface="Arial" charset="0"/>
                <a:cs typeface="Arial" charset="0"/>
              </a:rPr>
              <a:t> </a:t>
            </a:r>
            <a:r>
              <a:rPr lang="en-US" b="0" baseline="0" dirty="0" err="1">
                <a:latin typeface="Arial" charset="0"/>
                <a:cs typeface="Arial" charset="0"/>
              </a:rPr>
              <a:t>Afatinib</a:t>
            </a:r>
            <a:r>
              <a:rPr lang="en-US" b="0" baseline="0" dirty="0">
                <a:latin typeface="Arial" charset="0"/>
                <a:cs typeface="Arial" charset="0"/>
              </a:rPr>
              <a:t> </a:t>
            </a:r>
            <a:r>
              <a:rPr lang="en-US" b="0" baseline="0" dirty="0" err="1">
                <a:latin typeface="Arial" charset="0"/>
                <a:cs typeface="Arial" charset="0"/>
              </a:rPr>
              <a:t>cụ</a:t>
            </a:r>
            <a:r>
              <a:rPr lang="en-US" b="0" baseline="0" dirty="0">
                <a:latin typeface="Arial" charset="0"/>
                <a:cs typeface="Arial" charset="0"/>
              </a:rPr>
              <a:t> </a:t>
            </a:r>
            <a:r>
              <a:rPr lang="en-US" b="0" baseline="0" dirty="0" err="1">
                <a:latin typeface="Arial" charset="0"/>
                <a:cs typeface="Arial" charset="0"/>
              </a:rPr>
              <a:t>thể</a:t>
            </a:r>
            <a:r>
              <a:rPr lang="en-US" b="0" baseline="0" dirty="0">
                <a:latin typeface="Arial" charset="0"/>
                <a:cs typeface="Arial" charset="0"/>
              </a:rPr>
              <a:t> </a:t>
            </a:r>
            <a:r>
              <a:rPr lang="en-US" b="0" baseline="0" dirty="0" err="1">
                <a:latin typeface="Arial" charset="0"/>
                <a:cs typeface="Arial" charset="0"/>
              </a:rPr>
              <a:t>trên</a:t>
            </a:r>
            <a:r>
              <a:rPr lang="en-US" b="0" baseline="0" dirty="0">
                <a:latin typeface="Arial" charset="0"/>
                <a:cs typeface="Arial" charset="0"/>
              </a:rPr>
              <a:t> </a:t>
            </a:r>
            <a:r>
              <a:rPr lang="en-US" b="0" baseline="0" dirty="0" err="1">
                <a:latin typeface="Arial" charset="0"/>
                <a:cs typeface="Arial" charset="0"/>
              </a:rPr>
              <a:t>từng</a:t>
            </a:r>
            <a:r>
              <a:rPr lang="en-US" b="0" baseline="0" dirty="0">
                <a:latin typeface="Arial" charset="0"/>
                <a:cs typeface="Arial" charset="0"/>
              </a:rPr>
              <a:t> </a:t>
            </a:r>
            <a:r>
              <a:rPr lang="en-US" b="0" baseline="0" dirty="0" err="1">
                <a:latin typeface="Arial" charset="0"/>
                <a:cs typeface="Arial" charset="0"/>
              </a:rPr>
              <a:t>nhóm</a:t>
            </a:r>
            <a:r>
              <a:rPr lang="en-US" b="0" baseline="0" dirty="0">
                <a:latin typeface="Arial" charset="0"/>
                <a:cs typeface="Arial" charset="0"/>
              </a:rPr>
              <a:t> </a:t>
            </a:r>
            <a:r>
              <a:rPr lang="en-US" b="0" baseline="0" dirty="0" err="1">
                <a:latin typeface="Arial" charset="0"/>
                <a:cs typeface="Arial" charset="0"/>
              </a:rPr>
              <a:t>bệnh</a:t>
            </a:r>
            <a:r>
              <a:rPr lang="en-US" b="0" baseline="0" dirty="0">
                <a:latin typeface="Arial" charset="0"/>
                <a:cs typeface="Arial" charset="0"/>
              </a:rPr>
              <a:t> </a:t>
            </a:r>
            <a:r>
              <a:rPr lang="en-US" b="0" baseline="0" dirty="0" err="1">
                <a:latin typeface="Arial" charset="0"/>
                <a:cs typeface="Arial" charset="0"/>
              </a:rPr>
              <a:t>nhân</a:t>
            </a:r>
            <a:r>
              <a:rPr lang="en-US" b="0" baseline="0" dirty="0">
                <a:latin typeface="Arial" charset="0"/>
                <a:cs typeface="Arial" charset="0"/>
              </a:rPr>
              <a:t> </a:t>
            </a:r>
            <a:r>
              <a:rPr lang="en-US" b="0" baseline="0" dirty="0" err="1">
                <a:latin typeface="Arial" charset="0"/>
                <a:cs typeface="Arial" charset="0"/>
              </a:rPr>
              <a:t>thì</a:t>
            </a:r>
            <a:r>
              <a:rPr lang="en-US" b="0" baseline="0" dirty="0">
                <a:latin typeface="Arial" charset="0"/>
                <a:cs typeface="Arial" charset="0"/>
              </a:rPr>
              <a:t> </a:t>
            </a:r>
            <a:r>
              <a:rPr lang="en-US" b="0" baseline="0" dirty="0" err="1">
                <a:latin typeface="Arial" charset="0"/>
                <a:cs typeface="Arial" charset="0"/>
              </a:rPr>
              <a:t>như</a:t>
            </a:r>
            <a:r>
              <a:rPr lang="en-US" b="0" baseline="0" dirty="0">
                <a:latin typeface="Arial" charset="0"/>
                <a:cs typeface="Arial" charset="0"/>
              </a:rPr>
              <a:t> </a:t>
            </a:r>
            <a:r>
              <a:rPr lang="en-US" b="0" baseline="0" dirty="0" err="1">
                <a:latin typeface="Arial" charset="0"/>
                <a:cs typeface="Arial" charset="0"/>
              </a:rPr>
              <a:t>thế</a:t>
            </a:r>
            <a:r>
              <a:rPr lang="en-US" b="0" baseline="0" dirty="0">
                <a:latin typeface="Arial" charset="0"/>
                <a:cs typeface="Arial" charset="0"/>
              </a:rPr>
              <a:t> </a:t>
            </a:r>
            <a:r>
              <a:rPr lang="en-US" b="0" baseline="0" dirty="0" err="1">
                <a:latin typeface="Arial" charset="0"/>
                <a:cs typeface="Arial" charset="0"/>
              </a:rPr>
              <a:t>nào</a:t>
            </a:r>
            <a:r>
              <a:rPr lang="en-US" b="0" baseline="0" dirty="0">
                <a:latin typeface="Arial" charset="0"/>
                <a:cs typeface="Arial" charset="0"/>
              </a:rPr>
              <a:t>?</a:t>
            </a:r>
            <a:endParaRPr lang="en-GB" b="0" dirty="0">
              <a:latin typeface="Arial" charset="0"/>
              <a:cs typeface="Arial" charset="0"/>
            </a:endParaRPr>
          </a:p>
          <a:p>
            <a:endParaRPr lang="en-GB" dirty="0">
              <a:latin typeface="Arial" charset="0"/>
              <a:cs typeface="Arial" charset="0"/>
            </a:endParaRPr>
          </a:p>
          <a:p>
            <a:endParaRPr lang="en-GB" dirty="0">
              <a:latin typeface="Arial" charset="0"/>
              <a:cs typeface="Arial" charset="0"/>
            </a:endParaRPr>
          </a:p>
        </p:txBody>
      </p:sp>
      <p:sp>
        <p:nvSpPr>
          <p:cNvPr id="153604" name="Slide Number Placeholder 3"/>
          <p:cNvSpPr>
            <a:spLocks noGrp="1"/>
          </p:cNvSpPr>
          <p:nvPr>
            <p:ph type="sldNum" sz="quarter" idx="5"/>
          </p:nvPr>
        </p:nvSpPr>
        <p:spPr>
          <a:noFill/>
        </p:spPr>
        <p:txBody>
          <a:bodyPr/>
          <a:lstStyle/>
          <a:p>
            <a:fld id="{0CB0070D-23D1-478F-9842-5704679A9FEC}" type="slidenum">
              <a:rPr lang="en-GB" smtClean="0">
                <a:solidFill>
                  <a:prstClr val="black"/>
                </a:solidFill>
              </a:rPr>
              <a:pPr/>
              <a:t>54</a:t>
            </a:fld>
            <a:endParaRPr lang="en-GB" dirty="0">
              <a:solidFill>
                <a:prstClr val="black"/>
              </a:solidFill>
            </a:endParaRPr>
          </a:p>
        </p:txBody>
      </p:sp>
    </p:spTree>
    <p:extLst>
      <p:ext uri="{BB962C8B-B14F-4D97-AF65-F5344CB8AC3E}">
        <p14:creationId xmlns:p14="http://schemas.microsoft.com/office/powerpoint/2010/main" val="12251464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Trước</a:t>
            </a:r>
            <a:r>
              <a:rPr lang="en-US" baseline="0" dirty="0"/>
              <a:t> </a:t>
            </a:r>
            <a:r>
              <a:rPr lang="en-US" baseline="0" dirty="0" err="1"/>
              <a:t>tiên</a:t>
            </a:r>
            <a:r>
              <a:rPr lang="en-US" baseline="0" dirty="0"/>
              <a:t>, </a:t>
            </a:r>
            <a:r>
              <a:rPr lang="en-US" baseline="0" dirty="0" err="1"/>
              <a:t>Afatinib</a:t>
            </a:r>
            <a:r>
              <a:rPr lang="en-US" baseline="0" dirty="0"/>
              <a:t> </a:t>
            </a:r>
            <a:r>
              <a:rPr lang="en-US" baseline="0" dirty="0" err="1"/>
              <a:t>đã</a:t>
            </a:r>
            <a:r>
              <a:rPr lang="en-US" baseline="0" dirty="0"/>
              <a:t> </a:t>
            </a:r>
            <a:r>
              <a:rPr lang="en-US" baseline="0" dirty="0" err="1"/>
              <a:t>chứng</a:t>
            </a:r>
            <a:r>
              <a:rPr lang="en-US" baseline="0" dirty="0"/>
              <a:t> minh </a:t>
            </a:r>
            <a:r>
              <a:rPr lang="en-US" baseline="0" dirty="0" err="1"/>
              <a:t>hiệu</a:t>
            </a:r>
            <a:r>
              <a:rPr lang="en-US" baseline="0" dirty="0"/>
              <a:t> </a:t>
            </a:r>
            <a:r>
              <a:rPr lang="en-US" baseline="0" dirty="0" err="1"/>
              <a:t>quả</a:t>
            </a:r>
            <a:r>
              <a:rPr lang="en-US" baseline="0" dirty="0"/>
              <a:t> </a:t>
            </a:r>
            <a:r>
              <a:rPr lang="en-US" baseline="0" dirty="0" err="1"/>
              <a:t>vượt</a:t>
            </a:r>
            <a:r>
              <a:rPr lang="en-US" baseline="0" dirty="0"/>
              <a:t> </a:t>
            </a:r>
            <a:r>
              <a:rPr lang="en-US" baseline="0" dirty="0" err="1"/>
              <a:t>trội</a:t>
            </a:r>
            <a:r>
              <a:rPr lang="en-US" baseline="0" dirty="0"/>
              <a:t> </a:t>
            </a:r>
            <a:r>
              <a:rPr lang="en-US" baseline="0" dirty="0" err="1"/>
              <a:t>trên</a:t>
            </a:r>
            <a:r>
              <a:rPr lang="en-US" baseline="0" dirty="0"/>
              <a:t> </a:t>
            </a:r>
            <a:r>
              <a:rPr lang="en-US" baseline="0" dirty="0" err="1"/>
              <a:t>đối</a:t>
            </a:r>
            <a:r>
              <a:rPr lang="en-US" baseline="0" dirty="0"/>
              <a:t> </a:t>
            </a:r>
            <a:r>
              <a:rPr lang="en-US" baseline="0" dirty="0" err="1"/>
              <a:t>tượng</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Del19.</a:t>
            </a:r>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57</a:t>
            </a:fld>
            <a:endParaRPr lang="fr-FR" dirty="0"/>
          </a:p>
        </p:txBody>
      </p:sp>
    </p:spTree>
    <p:extLst>
      <p:ext uri="{BB962C8B-B14F-4D97-AF65-F5344CB8AC3E}">
        <p14:creationId xmlns:p14="http://schemas.microsoft.com/office/powerpoint/2010/main" val="24936230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Trước</a:t>
            </a:r>
            <a:r>
              <a:rPr lang="en-US" baseline="0" dirty="0"/>
              <a:t> </a:t>
            </a:r>
            <a:r>
              <a:rPr lang="en-US" baseline="0" dirty="0" err="1"/>
              <a:t>tiên</a:t>
            </a:r>
            <a:r>
              <a:rPr lang="en-US" baseline="0" dirty="0"/>
              <a:t>, </a:t>
            </a:r>
            <a:r>
              <a:rPr lang="en-US" baseline="0" dirty="0" err="1"/>
              <a:t>Afatinib</a:t>
            </a:r>
            <a:r>
              <a:rPr lang="en-US" baseline="0" dirty="0"/>
              <a:t> </a:t>
            </a:r>
            <a:r>
              <a:rPr lang="en-US" baseline="0" dirty="0" err="1"/>
              <a:t>đã</a:t>
            </a:r>
            <a:r>
              <a:rPr lang="en-US" baseline="0" dirty="0"/>
              <a:t> </a:t>
            </a:r>
            <a:r>
              <a:rPr lang="en-US" baseline="0" dirty="0" err="1"/>
              <a:t>chứng</a:t>
            </a:r>
            <a:r>
              <a:rPr lang="en-US" baseline="0" dirty="0"/>
              <a:t> minh </a:t>
            </a:r>
            <a:r>
              <a:rPr lang="en-US" baseline="0" dirty="0" err="1"/>
              <a:t>hiệu</a:t>
            </a:r>
            <a:r>
              <a:rPr lang="en-US" baseline="0" dirty="0"/>
              <a:t> </a:t>
            </a:r>
            <a:r>
              <a:rPr lang="en-US" baseline="0" dirty="0" err="1"/>
              <a:t>quả</a:t>
            </a:r>
            <a:r>
              <a:rPr lang="en-US" baseline="0" dirty="0"/>
              <a:t> </a:t>
            </a:r>
            <a:r>
              <a:rPr lang="en-US" baseline="0" dirty="0" err="1"/>
              <a:t>vượt</a:t>
            </a:r>
            <a:r>
              <a:rPr lang="en-US" baseline="0" dirty="0"/>
              <a:t> </a:t>
            </a:r>
            <a:r>
              <a:rPr lang="en-US" baseline="0" dirty="0" err="1"/>
              <a:t>trội</a:t>
            </a:r>
            <a:r>
              <a:rPr lang="en-US" baseline="0" dirty="0"/>
              <a:t> </a:t>
            </a:r>
            <a:r>
              <a:rPr lang="en-US" baseline="0" dirty="0" err="1"/>
              <a:t>trên</a:t>
            </a:r>
            <a:r>
              <a:rPr lang="en-US" baseline="0" dirty="0"/>
              <a:t> </a:t>
            </a:r>
            <a:r>
              <a:rPr lang="en-US" baseline="0" dirty="0" err="1"/>
              <a:t>đối</a:t>
            </a:r>
            <a:r>
              <a:rPr lang="en-US" baseline="0" dirty="0"/>
              <a:t> </a:t>
            </a:r>
            <a:r>
              <a:rPr lang="en-US" baseline="0" dirty="0" err="1"/>
              <a:t>tượng</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Del19.</a:t>
            </a:r>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58</a:t>
            </a:fld>
            <a:endParaRPr lang="fr-FR" dirty="0"/>
          </a:p>
        </p:txBody>
      </p:sp>
    </p:spTree>
    <p:extLst>
      <p:ext uri="{BB962C8B-B14F-4D97-AF65-F5344CB8AC3E}">
        <p14:creationId xmlns:p14="http://schemas.microsoft.com/office/powerpoint/2010/main" val="15592048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Rectangle 2"/>
          <p:cNvSpPr>
            <a:spLocks noGrp="1" noRot="1" noChangeAspect="1" noChangeArrowheads="1" noTextEdit="1"/>
          </p:cNvSpPr>
          <p:nvPr>
            <p:ph type="sldImg"/>
          </p:nvPr>
        </p:nvSpPr>
        <p:spPr>
          <a:xfrm>
            <a:off x="381000" y="685800"/>
            <a:ext cx="6096000" cy="3429000"/>
          </a:xfrm>
          <a:ln/>
        </p:spPr>
      </p:sp>
      <p:sp>
        <p:nvSpPr>
          <p:cNvPr id="71682" name="Rectangle 3"/>
          <p:cNvSpPr>
            <a:spLocks noGrp="1" noChangeArrowheads="1"/>
          </p:cNvSpPr>
          <p:nvPr>
            <p:ph type="body" idx="1"/>
          </p:nvPr>
        </p:nvSpPr>
        <p:spPr>
          <a:noFill/>
          <a:ln/>
        </p:spPr>
        <p:txBody>
          <a:bodyPr/>
          <a:lstStyle/>
          <a:p>
            <a:r>
              <a:rPr lang="en-GB" i="0" dirty="0"/>
              <a:t>Lung cancer refers to any cancer that starts in the </a:t>
            </a:r>
            <a:r>
              <a:rPr lang="en-US" i="0" dirty="0"/>
              <a:t>tissues of the lung, usually in the cells lining the air passages. There are several different types of lung cancer, and these are primarily classified as small-cell lung cancer (SCLC) or UTPKTBN. </a:t>
            </a:r>
            <a:endParaRPr lang="en-GB" i="0" dirty="0"/>
          </a:p>
          <a:p>
            <a:r>
              <a:rPr lang="en-GB" i="0" dirty="0"/>
              <a:t>SCLC accounts for approximately 20–25% of all lung cancer cases, and is so-called because of the appearance of the cancer cells – small with a large nucleus. UTPKTBN is the most common type of lung cancer, accounting for approximately 70–80% of all cases. </a:t>
            </a:r>
          </a:p>
          <a:p>
            <a:r>
              <a:rPr lang="en-GB" i="0" dirty="0">
                <a:latin typeface="Arial" pitchFamily="34" charset="0"/>
                <a:cs typeface="Arial" pitchFamily="34" charset="0"/>
              </a:rPr>
              <a:t>UTPKTBN is further subdivided into three main sub-types based on the kind of cells found in the cancer when viewed using a microscope: adenocarcinoma, squamous cell cancer and large</a:t>
            </a:r>
            <a:r>
              <a:rPr lang="en-GB" i="0" dirty="0">
                <a:solidFill>
                  <a:srgbClr val="FFC000"/>
                </a:solidFill>
                <a:latin typeface="Arial" pitchFamily="34" charset="0"/>
                <a:cs typeface="Arial" pitchFamily="34" charset="0"/>
              </a:rPr>
              <a:t>-</a:t>
            </a:r>
            <a:r>
              <a:rPr lang="en-GB" i="0" dirty="0">
                <a:latin typeface="Arial" pitchFamily="34" charset="0"/>
                <a:cs typeface="Arial" pitchFamily="34" charset="0"/>
              </a:rPr>
              <a:t>cell carcinoma. These tumours may differ in size, shape and location</a:t>
            </a:r>
            <a:r>
              <a:rPr lang="en-GB" i="0" dirty="0">
                <a:solidFill>
                  <a:srgbClr val="00B050"/>
                </a:solidFill>
                <a:latin typeface="Arial" pitchFamily="34" charset="0"/>
                <a:cs typeface="Arial" pitchFamily="34" charset="0"/>
              </a:rPr>
              <a:t>,</a:t>
            </a:r>
            <a:r>
              <a:rPr lang="en-GB" i="0" dirty="0">
                <a:latin typeface="Arial" pitchFamily="34" charset="0"/>
                <a:cs typeface="Arial" pitchFamily="34" charset="0"/>
              </a:rPr>
              <a:t> but are grouped together because they behave and respond to treatment in a different way to SCLC. Occasionally</a:t>
            </a:r>
            <a:r>
              <a:rPr lang="en-GB" i="0" dirty="0">
                <a:solidFill>
                  <a:srgbClr val="00B050"/>
                </a:solidFill>
                <a:latin typeface="Arial" pitchFamily="34" charset="0"/>
                <a:cs typeface="Arial" pitchFamily="34" charset="0"/>
              </a:rPr>
              <a:t>,</a:t>
            </a:r>
            <a:r>
              <a:rPr lang="en-GB" i="0" dirty="0">
                <a:latin typeface="Arial" pitchFamily="34" charset="0"/>
                <a:cs typeface="Arial" pitchFamily="34" charset="0"/>
              </a:rPr>
              <a:t> it is not possible to determine the type of UTPKTBN. For example, if the cells are undeveloped, or if there was only a small specimen size for biopsy</a:t>
            </a:r>
            <a:r>
              <a:rPr lang="en-GB" i="0" strike="noStrike" dirty="0">
                <a:solidFill>
                  <a:srgbClr val="00B050"/>
                </a:solidFill>
                <a:latin typeface="Arial" pitchFamily="34" charset="0"/>
                <a:cs typeface="Arial" pitchFamily="34" charset="0"/>
              </a:rPr>
              <a:t>,</a:t>
            </a:r>
            <a:r>
              <a:rPr lang="en-GB" i="0" dirty="0">
                <a:latin typeface="Arial" pitchFamily="34" charset="0"/>
                <a:cs typeface="Arial" pitchFamily="34" charset="0"/>
              </a:rPr>
              <a:t> or if the biopsy was not conducted well. Thus, some UTPKTBN cases are classified as UTPKTBN – not otherwise specified. </a:t>
            </a:r>
            <a:endParaRPr lang="en-GB" i="0" strike="sngStrike" dirty="0">
              <a:latin typeface="Arial" pitchFamily="34" charset="0"/>
              <a:cs typeface="Arial" pitchFamily="34" charset="0"/>
            </a:endParaRPr>
          </a:p>
          <a:p>
            <a:r>
              <a:rPr lang="en-GB" i="0" dirty="0">
                <a:latin typeface="Arial" pitchFamily="34" charset="0"/>
                <a:cs typeface="Arial" pitchFamily="34" charset="0"/>
              </a:rPr>
              <a:t>It should be considered that the percentages of each sub-type given here are estimates. Furthermore, the relative incidence of each type varies geographically.</a:t>
            </a:r>
          </a:p>
          <a:p>
            <a:pPr marL="0" marR="0" lvl="1" indent="0" defTabSz="914400" latinLnBrk="0">
              <a:lnSpc>
                <a:spcPct val="100000"/>
              </a:lnSpc>
              <a:buClrTx/>
              <a:buSzTx/>
              <a:buFontTx/>
              <a:buNone/>
              <a:tabLst/>
              <a:defRPr/>
            </a:pPr>
            <a:r>
              <a:rPr lang="en-GB" i="0" dirty="0"/>
              <a:t>Adenocarcinoma is the most common type of UTPKTBN, accounting for approximately 30‒40% of all cases. Lung adenocarcinomas are typically found in the outer areas of the lung arising in the small airways. Adenocarcinomas are the most common type of lung cancer in women and non-smokers of either gender. As we will learn in more detail in this module, a subset of UTPKTBN patients, predominantly those with adenocarcinoma, are positive for mutation in the epidermal growth factor receptor (EGFR). These patients </a:t>
            </a:r>
            <a:r>
              <a:rPr lang="en-US" i="0" dirty="0"/>
              <a:t>require a specific diagnosis and treatment approach.</a:t>
            </a:r>
            <a:endParaRPr lang="en-GB" i="0" dirty="0"/>
          </a:p>
          <a:p>
            <a:r>
              <a:rPr lang="en-GB" i="0" dirty="0"/>
              <a:t>Squamous cell carcinomas account for 30% of UTPKTBN cases, and this type of carcinoma develops in the squamous cells that line the airways. As such, they are often found near the centre of the lung in one of the main airways (the left or right bronchus). Squamous cell carcinomas also tend to spread locally. Squamous cell carcinomas are also closely correlated with smoking.</a:t>
            </a:r>
          </a:p>
          <a:p>
            <a:r>
              <a:rPr lang="en-GB" i="0" dirty="0"/>
              <a:t>Large cell carcinomas accounts for 10–15% of UTPKTBN cases and gets their name from the large cells that are seen when they are examined under the microscope. Large cell carcinomas are also sometimes known as undifferentiated carcinomas. Large cell carcinoma</a:t>
            </a:r>
            <a:r>
              <a:rPr lang="en-US" i="0" dirty="0"/>
              <a:t> lesions are usually peripherally located and have a high </a:t>
            </a:r>
            <a:r>
              <a:rPr lang="en-GB" i="0" dirty="0"/>
              <a:t>tendency to metastasize.</a:t>
            </a:r>
          </a:p>
          <a:p>
            <a:r>
              <a:rPr lang="en-GB" i="0" dirty="0"/>
              <a:t>Although some UTPKTBN cases are currently classified as UTPKTBN – not otherwise specified due to i</a:t>
            </a:r>
            <a:r>
              <a:rPr lang="en-US" i="0" dirty="0"/>
              <a:t>neffective sampling and examination, it is expected that this will decline due to more aggressive biopsies and the implementation of refined immunohistopathological classification biomarkers in clinical practice.</a:t>
            </a:r>
          </a:p>
          <a:p>
            <a:r>
              <a:rPr lang="en-US" b="1" i="0" dirty="0"/>
              <a:t>References</a:t>
            </a:r>
          </a:p>
          <a:p>
            <a:pPr marL="0" indent="0">
              <a:buNone/>
            </a:pPr>
            <a:r>
              <a:rPr lang="en-GB" i="0" kern="1200" dirty="0">
                <a:solidFill>
                  <a:schemeClr val="tx1"/>
                </a:solidFill>
                <a:effectLst/>
              </a:rPr>
              <a:t>2. Heighway J, Betticher DC. Lung: Non-small cell carcinoma, and lung tumours: an overview. Atlas Genet Cytogenet Oncol Haematol. February 2004.</a:t>
            </a:r>
          </a:p>
          <a:p>
            <a:pPr marL="0" marR="0" indent="0" algn="l" defTabSz="914400" rtl="0" eaLnBrk="0" fontAlgn="base" latinLnBrk="0" hangingPunct="0">
              <a:lnSpc>
                <a:spcPct val="100000"/>
              </a:lnSpc>
              <a:spcBef>
                <a:spcPct val="0"/>
              </a:spcBef>
              <a:spcAft>
                <a:spcPts val="600"/>
              </a:spcAft>
              <a:buClrTx/>
              <a:buSzTx/>
              <a:buFontTx/>
              <a:buNone/>
              <a:tabLst/>
              <a:defRPr/>
            </a:pPr>
            <a:r>
              <a:rPr lang="fr-FR" b="0" i="0" u="none" strike="noStrike" kern="1200" baseline="0" dirty="0">
                <a:solidFill>
                  <a:schemeClr val="tx1"/>
                </a:solidFill>
              </a:rPr>
              <a:t>3. Movsas B, et al.</a:t>
            </a:r>
            <a:r>
              <a:rPr lang="en-GB" i="0" kern="1200" dirty="0">
                <a:solidFill>
                  <a:schemeClr val="tx1"/>
                </a:solidFill>
                <a:effectLst/>
              </a:rPr>
              <a:t> Chapter 3:</a:t>
            </a:r>
            <a:r>
              <a:rPr lang="fr-FR" b="0" i="0" u="none" strike="noStrike" kern="1200" baseline="0" dirty="0">
                <a:solidFill>
                  <a:schemeClr val="tx1"/>
                </a:solidFill>
              </a:rPr>
              <a:t> UTPKTBN. In: </a:t>
            </a:r>
            <a:r>
              <a:rPr lang="en-GB" i="0" kern="1200" dirty="0">
                <a:solidFill>
                  <a:schemeClr val="tx1"/>
                </a:solidFill>
                <a:effectLst/>
              </a:rPr>
              <a:t>Cancer management: A multidisciplinary approach (Medical, Surgical and Radiation Oncology), 14</a:t>
            </a:r>
            <a:r>
              <a:rPr lang="en-GB" i="0" kern="1200" baseline="30000" dirty="0">
                <a:solidFill>
                  <a:schemeClr val="tx1"/>
                </a:solidFill>
                <a:effectLst/>
              </a:rPr>
              <a:t>th</a:t>
            </a:r>
            <a:r>
              <a:rPr lang="en-GB" i="0" kern="1200" dirty="0">
                <a:solidFill>
                  <a:schemeClr val="tx1"/>
                </a:solidFill>
                <a:effectLst/>
              </a:rPr>
              <a:t> Edition.</a:t>
            </a:r>
            <a:r>
              <a:rPr lang="en-GB" i="0" kern="1200" baseline="0" dirty="0">
                <a:solidFill>
                  <a:schemeClr val="tx1"/>
                </a:solidFill>
                <a:effectLst/>
              </a:rPr>
              <a:t> November 2011.</a:t>
            </a:r>
            <a:endParaRPr lang="en-GB" b="0" i="0" u="none" strike="noStrike" kern="1200" baseline="0" dirty="0">
              <a:solidFill>
                <a:schemeClr val="tx1"/>
              </a:solidFill>
            </a:endParaRPr>
          </a:p>
          <a:p>
            <a:pPr marL="0" marR="0" indent="0" algn="l" defTabSz="914400" rtl="0" eaLnBrk="0" fontAlgn="base" latinLnBrk="0" hangingPunct="0">
              <a:lnSpc>
                <a:spcPct val="100000"/>
              </a:lnSpc>
              <a:spcBef>
                <a:spcPct val="0"/>
              </a:spcBef>
              <a:spcAft>
                <a:spcPts val="600"/>
              </a:spcAft>
              <a:buClrTx/>
              <a:buSzTx/>
              <a:buFontTx/>
              <a:buNone/>
              <a:tabLst/>
              <a:defRPr/>
            </a:pPr>
            <a:r>
              <a:rPr lang="en-GB" i="0" kern="1200" baseline="0" dirty="0">
                <a:solidFill>
                  <a:schemeClr val="tx1"/>
                </a:solidFill>
                <a:effectLst/>
              </a:rPr>
              <a:t>4. Glisson BS, et al. Chapter 4: Small cell lung cancer, mesothelioma, and thymoma. In: </a:t>
            </a:r>
            <a:r>
              <a:rPr lang="en-GB" i="0" kern="1200" dirty="0">
                <a:solidFill>
                  <a:schemeClr val="tx1"/>
                </a:solidFill>
                <a:effectLst/>
              </a:rPr>
              <a:t>Cancer Management: A multidisciplinary approach (Medical, Surgical and Radiation Oncology), 14</a:t>
            </a:r>
            <a:r>
              <a:rPr lang="en-GB" i="0" kern="1200" baseline="30000" dirty="0">
                <a:solidFill>
                  <a:schemeClr val="tx1"/>
                </a:solidFill>
                <a:effectLst/>
              </a:rPr>
              <a:t>th</a:t>
            </a:r>
            <a:r>
              <a:rPr lang="en-GB" i="0" kern="1200" dirty="0">
                <a:solidFill>
                  <a:schemeClr val="tx1"/>
                </a:solidFill>
                <a:effectLst/>
              </a:rPr>
              <a:t> Edition.</a:t>
            </a:r>
            <a:r>
              <a:rPr lang="en-GB" i="0" kern="1200" baseline="0" dirty="0">
                <a:solidFill>
                  <a:schemeClr val="tx1"/>
                </a:solidFill>
                <a:effectLst/>
              </a:rPr>
              <a:t> November 2011.</a:t>
            </a:r>
          </a:p>
          <a:p>
            <a:pPr marL="0" marR="0" indent="0" algn="l" defTabSz="914400" rtl="0" eaLnBrk="0" fontAlgn="base" latinLnBrk="0" hangingPunct="0">
              <a:lnSpc>
                <a:spcPct val="100000"/>
              </a:lnSpc>
              <a:spcBef>
                <a:spcPct val="0"/>
              </a:spcBef>
              <a:spcAft>
                <a:spcPts val="600"/>
              </a:spcAft>
              <a:buClrTx/>
              <a:buSzTx/>
              <a:buFontTx/>
              <a:buNone/>
              <a:tabLst/>
              <a:defRPr/>
            </a:pPr>
            <a:r>
              <a:rPr lang="en-GB" i="0" dirty="0"/>
              <a:t>5. D'Addario G, et al. Ann Oncol 2010;(suppl 5)21:v116–v119.</a:t>
            </a:r>
          </a:p>
          <a:p>
            <a:pPr marL="0" indent="0">
              <a:buNone/>
            </a:pPr>
            <a:r>
              <a:rPr lang="en-GB" i="0" dirty="0"/>
              <a:t>6. Vijayalakshmi R, et al. Indian </a:t>
            </a:r>
            <a:r>
              <a:rPr lang="en-GB" i="0" baseline="0" dirty="0"/>
              <a:t>J Surg Oncol 2011;2:178‒188.</a:t>
            </a:r>
          </a:p>
          <a:p>
            <a:pPr marL="0" indent="0">
              <a:buNone/>
            </a:pPr>
            <a:r>
              <a:rPr lang="en-GB" b="0" i="0" u="none" strike="noStrike" kern="1200" dirty="0">
                <a:solidFill>
                  <a:schemeClr val="tx1"/>
                </a:solidFill>
              </a:rPr>
              <a:t>7. Righi L, et al. Cancer 2011;117:3416‒3423.</a:t>
            </a:r>
            <a:endParaRPr lang="fr-FR" b="0" i="0" u="none" strike="noStrike" kern="1200" baseline="0" dirty="0">
              <a:solidFill>
                <a:schemeClr val="tx1"/>
              </a:solidFill>
            </a:endParaRPr>
          </a:p>
          <a:p>
            <a:endParaRPr lang="en-GB" i="0" dirty="0">
              <a:latin typeface="Arial" pitchFamily="34" charset="0"/>
              <a:cs typeface="Arial"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59</a:t>
            </a:fld>
            <a:endParaRPr lang="fr-FR" dirty="0">
              <a:solidFill>
                <a:prstClr val="black"/>
              </a:solidFill>
            </a:endParaRPr>
          </a:p>
        </p:txBody>
      </p:sp>
    </p:spTree>
    <p:extLst>
      <p:ext uri="{BB962C8B-B14F-4D97-AF65-F5344CB8AC3E}">
        <p14:creationId xmlns:p14="http://schemas.microsoft.com/office/powerpoint/2010/main" val="41961818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60</a:t>
            </a:fld>
            <a:endParaRPr lang="fr-FR" dirty="0">
              <a:solidFill>
                <a:prstClr val="black"/>
              </a:solidFill>
            </a:endParaRPr>
          </a:p>
        </p:txBody>
      </p:sp>
    </p:spTree>
    <p:extLst>
      <p:ext uri="{BB962C8B-B14F-4D97-AF65-F5344CB8AC3E}">
        <p14:creationId xmlns:p14="http://schemas.microsoft.com/office/powerpoint/2010/main" val="2475838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Image Placeholder 3"/>
          <p:cNvSpPr>
            <a:spLocks noGrp="1" noRot="1" noChangeAspect="1"/>
          </p:cNvSpPr>
          <p:nvPr>
            <p:ph type="sldImg"/>
          </p:nvPr>
        </p:nvSpPr>
        <p:spPr/>
      </p:sp>
      <p:sp>
        <p:nvSpPr>
          <p:cNvPr id="5" name="Notes Placeholder 4"/>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1661482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Ngoài</a:t>
            </a:r>
            <a:r>
              <a:rPr lang="en-US" baseline="0" dirty="0"/>
              <a:t> </a:t>
            </a:r>
            <a:r>
              <a:rPr lang="en-US" baseline="0" dirty="0" err="1"/>
              <a:t>ra</a:t>
            </a:r>
            <a:r>
              <a:rPr lang="en-US" baseline="0" dirty="0"/>
              <a:t>, </a:t>
            </a:r>
            <a:r>
              <a:rPr lang="en-US" baseline="0" dirty="0" err="1"/>
              <a:t>Afatinib</a:t>
            </a:r>
            <a:r>
              <a:rPr lang="en-US" baseline="0" dirty="0"/>
              <a:t> </a:t>
            </a:r>
            <a:r>
              <a:rPr lang="en-US" baseline="0" dirty="0" err="1"/>
              <a:t>còn</a:t>
            </a:r>
            <a:r>
              <a:rPr lang="en-US" baseline="0" dirty="0"/>
              <a:t> </a:t>
            </a:r>
            <a:r>
              <a:rPr lang="en-US" baseline="0" dirty="0" err="1"/>
              <a:t>giúp</a:t>
            </a:r>
            <a:r>
              <a:rPr lang="en-US" baseline="0" dirty="0"/>
              <a:t> </a:t>
            </a:r>
            <a:r>
              <a:rPr lang="en-US" baseline="0" dirty="0" err="1"/>
              <a:t>cải</a:t>
            </a:r>
            <a:r>
              <a:rPr lang="en-US" baseline="0" dirty="0"/>
              <a:t> </a:t>
            </a:r>
            <a:r>
              <a:rPr lang="en-US" baseline="0" dirty="0" err="1"/>
              <a:t>thiện</a:t>
            </a:r>
            <a:r>
              <a:rPr lang="en-US" baseline="0" dirty="0"/>
              <a:t> </a:t>
            </a:r>
            <a:r>
              <a:rPr lang="en-US" baseline="0" dirty="0" err="1"/>
              <a:t>các</a:t>
            </a:r>
            <a:r>
              <a:rPr lang="en-US" baseline="0" dirty="0"/>
              <a:t> </a:t>
            </a:r>
            <a:r>
              <a:rPr lang="en-US" baseline="0" dirty="0" err="1"/>
              <a:t>triệu</a:t>
            </a:r>
            <a:r>
              <a:rPr lang="en-US" baseline="0" dirty="0"/>
              <a:t> </a:t>
            </a:r>
            <a:r>
              <a:rPr lang="en-US" baseline="0" dirty="0" err="1"/>
              <a:t>chứng</a:t>
            </a:r>
            <a:r>
              <a:rPr lang="en-US" baseline="0" dirty="0"/>
              <a:t> </a:t>
            </a:r>
            <a:r>
              <a:rPr lang="en-US" baseline="0" dirty="0" err="1"/>
              <a:t>như</a:t>
            </a:r>
            <a:r>
              <a:rPr lang="en-US" baseline="0" dirty="0"/>
              <a:t>: ho, </a:t>
            </a:r>
            <a:r>
              <a:rPr lang="en-US" baseline="0" dirty="0" err="1"/>
              <a:t>đau</a:t>
            </a:r>
            <a:r>
              <a:rPr lang="en-US" baseline="0" dirty="0"/>
              <a:t> </a:t>
            </a:r>
            <a:r>
              <a:rPr lang="en-US" baseline="0" dirty="0" err="1"/>
              <a:t>ngực</a:t>
            </a:r>
            <a:r>
              <a:rPr lang="en-US" baseline="0" dirty="0"/>
              <a:t>, </a:t>
            </a:r>
            <a:r>
              <a:rPr lang="en-US" baseline="0" dirty="0" err="1"/>
              <a:t>khó</a:t>
            </a:r>
            <a:r>
              <a:rPr lang="en-US" baseline="0" dirty="0"/>
              <a:t> </a:t>
            </a:r>
            <a:r>
              <a:rPr lang="en-US" baseline="0" dirty="0" err="1"/>
              <a:t>thở</a:t>
            </a:r>
            <a:r>
              <a:rPr lang="en-US" baseline="0" dirty="0"/>
              <a:t>,… </a:t>
            </a:r>
            <a:r>
              <a:rPr lang="en-US" baseline="0" dirty="0" err="1"/>
              <a:t>nổi</a:t>
            </a:r>
            <a:r>
              <a:rPr lang="en-US" baseline="0" dirty="0"/>
              <a:t> </a:t>
            </a:r>
            <a:r>
              <a:rPr lang="en-US" baseline="0" dirty="0" err="1"/>
              <a:t>bật</a:t>
            </a:r>
            <a:r>
              <a:rPr lang="en-US" baseline="0" dirty="0"/>
              <a:t> </a:t>
            </a:r>
            <a:r>
              <a:rPr lang="en-US" baseline="0" dirty="0" err="1"/>
              <a:t>trên</a:t>
            </a:r>
            <a:r>
              <a:rPr lang="en-US" baseline="0" dirty="0"/>
              <a:t> </a:t>
            </a:r>
            <a:r>
              <a:rPr lang="en-US" baseline="0" dirty="0" err="1"/>
              <a:t>lâm</a:t>
            </a:r>
            <a:r>
              <a:rPr lang="en-US" baseline="0" dirty="0"/>
              <a:t> </a:t>
            </a:r>
            <a:r>
              <a:rPr lang="en-US" baseline="0" dirty="0" err="1"/>
              <a:t>sàng</a:t>
            </a:r>
            <a:r>
              <a:rPr lang="en-US" baseline="0" dirty="0"/>
              <a:t> so </a:t>
            </a:r>
            <a:r>
              <a:rPr lang="en-US" baseline="0" dirty="0" err="1"/>
              <a:t>với</a:t>
            </a:r>
            <a:r>
              <a:rPr lang="en-US" baseline="0" dirty="0"/>
              <a:t> </a:t>
            </a:r>
            <a:r>
              <a:rPr lang="en-US" baseline="0" dirty="0" err="1"/>
              <a:t>hóa</a:t>
            </a:r>
            <a:r>
              <a:rPr lang="en-US" baseline="0" dirty="0"/>
              <a:t> </a:t>
            </a:r>
            <a:r>
              <a:rPr lang="en-US" baseline="0" dirty="0" err="1"/>
              <a:t>trị</a:t>
            </a:r>
            <a:r>
              <a:rPr lang="en-US" baseline="0" dirty="0"/>
              <a:t>.</a:t>
            </a:r>
          </a:p>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63</a:t>
            </a:fld>
            <a:endParaRPr lang="fr-FR" dirty="0"/>
          </a:p>
        </p:txBody>
      </p:sp>
    </p:spTree>
    <p:extLst>
      <p:ext uri="{BB962C8B-B14F-4D97-AF65-F5344CB8AC3E}">
        <p14:creationId xmlns:p14="http://schemas.microsoft.com/office/powerpoint/2010/main" val="340204193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normAutofit/>
          </a:bodyPr>
          <a:lstStyle/>
          <a:p>
            <a:pPr marL="171450" indent="-171450">
              <a:buFontTx/>
              <a:buChar char="-"/>
            </a:pPr>
            <a:r>
              <a:rPr lang="en-GB" dirty="0"/>
              <a:t>Open label and IIB (or exploratory nature) only mentioned reactively</a:t>
            </a:r>
          </a:p>
          <a:p>
            <a:pPr marL="171450" indent="-171450">
              <a:buFontTx/>
              <a:buChar char="-"/>
            </a:pPr>
            <a:r>
              <a:rPr lang="en-GB" dirty="0"/>
              <a:t>Central and or local testing (for EGFR testing) only mentioned reactively</a:t>
            </a:r>
          </a:p>
          <a:p>
            <a:endParaRPr lang="en-GB" dirty="0"/>
          </a:p>
        </p:txBody>
      </p:sp>
      <p:sp>
        <p:nvSpPr>
          <p:cNvPr id="4" name="Slide Number Placeholder 3"/>
          <p:cNvSpPr>
            <a:spLocks noGrp="1"/>
          </p:cNvSpPr>
          <p:nvPr>
            <p:ph type="sldNum" sz="quarter" idx="10"/>
          </p:nvPr>
        </p:nvSpPr>
        <p:spPr/>
        <p:txBody>
          <a:bodyPr/>
          <a:lstStyle/>
          <a:p>
            <a:fld id="{DD0DE619-4559-48BB-B705-19769E0AB902}" type="slidenum">
              <a:rPr lang="en-GB" smtClean="0">
                <a:solidFill>
                  <a:prstClr val="black"/>
                </a:solidFill>
              </a:rPr>
              <a:pPr/>
              <a:t>64</a:t>
            </a:fld>
            <a:endParaRPr lang="en-GB" dirty="0">
              <a:solidFill>
                <a:prstClr val="black"/>
              </a:solidFill>
            </a:endParaRPr>
          </a:p>
        </p:txBody>
      </p:sp>
      <p:sp>
        <p:nvSpPr>
          <p:cNvPr id="7" name="Slide Image Placeholder 6"/>
          <p:cNvSpPr>
            <a:spLocks noGrp="1" noRot="1" noChangeAspect="1"/>
          </p:cNvSpPr>
          <p:nvPr>
            <p:ph type="sldImg"/>
          </p:nvPr>
        </p:nvSpPr>
        <p:spPr>
          <a:xfrm>
            <a:off x="90488" y="744538"/>
            <a:ext cx="6616700" cy="3722687"/>
          </a:xfrm>
        </p:spPr>
      </p:sp>
    </p:spTree>
    <p:extLst>
      <p:ext uri="{BB962C8B-B14F-4D97-AF65-F5344CB8AC3E}">
        <p14:creationId xmlns:p14="http://schemas.microsoft.com/office/powerpoint/2010/main" val="414212855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pPr marL="171450" indent="-171450">
              <a:buFontTx/>
              <a:buChar char="-"/>
            </a:pPr>
            <a:r>
              <a:rPr lang="de-DE" baseline="0" dirty="0" err="1"/>
              <a:t>Balanced</a:t>
            </a:r>
            <a:r>
              <a:rPr lang="de-DE" baseline="0" dirty="0"/>
              <a:t> </a:t>
            </a:r>
            <a:r>
              <a:rPr lang="de-DE" baseline="0" dirty="0" err="1"/>
              <a:t>with</a:t>
            </a:r>
            <a:r>
              <a:rPr lang="de-DE" baseline="0" dirty="0"/>
              <a:t> </a:t>
            </a:r>
            <a:r>
              <a:rPr lang="de-DE" baseline="0" dirty="0" err="1"/>
              <a:t>one</a:t>
            </a:r>
            <a:r>
              <a:rPr lang="de-DE" baseline="0" dirty="0"/>
              <a:t> </a:t>
            </a:r>
            <a:r>
              <a:rPr lang="de-DE" baseline="0" dirty="0" err="1"/>
              <a:t>exception</a:t>
            </a:r>
            <a:r>
              <a:rPr lang="de-DE" baseline="0" dirty="0"/>
              <a:t> (Male vs. </a:t>
            </a:r>
            <a:r>
              <a:rPr lang="de-DE" baseline="0" dirty="0" err="1"/>
              <a:t>Females</a:t>
            </a:r>
            <a:r>
              <a:rPr lang="de-DE" baseline="0" dirty="0"/>
              <a:t>)</a:t>
            </a:r>
          </a:p>
          <a:p>
            <a:pPr marL="171450" indent="-171450">
              <a:buFontTx/>
              <a:buChar char="-"/>
            </a:pPr>
            <a:r>
              <a:rPr lang="de-DE" baseline="0" dirty="0"/>
              <a:t>Refrain </a:t>
            </a:r>
            <a:r>
              <a:rPr lang="de-DE" baseline="0" dirty="0" err="1"/>
              <a:t>from</a:t>
            </a:r>
            <a:r>
              <a:rPr lang="de-DE" baseline="0" dirty="0"/>
              <a:t> „</a:t>
            </a:r>
            <a:r>
              <a:rPr lang="de-DE" baseline="0" dirty="0" err="1"/>
              <a:t>Relatively</a:t>
            </a:r>
            <a:r>
              <a:rPr lang="de-DE" baseline="0" dirty="0"/>
              <a:t> </a:t>
            </a:r>
            <a:r>
              <a:rPr lang="de-DE" baseline="0" dirty="0" err="1"/>
              <a:t>well</a:t>
            </a:r>
            <a:r>
              <a:rPr lang="de-DE" baseline="0" dirty="0"/>
              <a:t> </a:t>
            </a:r>
            <a:r>
              <a:rPr lang="de-DE" baseline="0" dirty="0" err="1"/>
              <a:t>balanced</a:t>
            </a:r>
            <a:endParaRPr lang="de-DE" baseline="0" dirty="0"/>
          </a:p>
          <a:p>
            <a:pPr marL="171450" indent="-171450">
              <a:buFontTx/>
              <a:buChar char="-"/>
            </a:pPr>
            <a:r>
              <a:rPr lang="de-DE" dirty="0" err="1"/>
              <a:t>Typical</a:t>
            </a:r>
            <a:r>
              <a:rPr lang="de-DE" dirty="0"/>
              <a:t> </a:t>
            </a:r>
            <a:r>
              <a:rPr lang="de-DE" dirty="0" err="1"/>
              <a:t>population</a:t>
            </a:r>
            <a:r>
              <a:rPr lang="de-DE" dirty="0"/>
              <a:t> </a:t>
            </a:r>
            <a:r>
              <a:rPr lang="de-DE" dirty="0" err="1"/>
              <a:t>as</a:t>
            </a:r>
            <a:r>
              <a:rPr lang="de-DE" dirty="0"/>
              <a:t> </a:t>
            </a:r>
            <a:r>
              <a:rPr lang="de-DE" dirty="0" err="1"/>
              <a:t>expected</a:t>
            </a:r>
            <a:r>
              <a:rPr lang="de-DE" dirty="0"/>
              <a:t> in such a</a:t>
            </a:r>
            <a:r>
              <a:rPr lang="de-DE" baseline="0" dirty="0"/>
              <a:t> </a:t>
            </a:r>
            <a:r>
              <a:rPr lang="de-DE" baseline="0" dirty="0" err="1"/>
              <a:t>setting</a:t>
            </a:r>
            <a:endParaRPr lang="en-US" dirty="0"/>
          </a:p>
          <a:p>
            <a:endParaRPr lang="en-GB" dirty="0"/>
          </a:p>
        </p:txBody>
      </p:sp>
      <p:sp>
        <p:nvSpPr>
          <p:cNvPr id="4" name="Slide Number Placeholder 3"/>
          <p:cNvSpPr>
            <a:spLocks noGrp="1"/>
          </p:cNvSpPr>
          <p:nvPr>
            <p:ph type="sldNum" sz="quarter" idx="10"/>
          </p:nvPr>
        </p:nvSpPr>
        <p:spPr/>
        <p:txBody>
          <a:bodyPr/>
          <a:lstStyle/>
          <a:p>
            <a:fld id="{9A96028D-2DFE-4D3D-BC1F-A55273C4EDFF}" type="slidenum">
              <a:rPr lang="de-DE" smtClean="0">
                <a:solidFill>
                  <a:prstClr val="black"/>
                </a:solidFill>
              </a:rPr>
              <a:pPr/>
              <a:t>65</a:t>
            </a:fld>
            <a:endParaRPr lang="de-DE">
              <a:solidFill>
                <a:prstClr val="black"/>
              </a:solidFill>
            </a:endParaRPr>
          </a:p>
        </p:txBody>
      </p:sp>
    </p:spTree>
    <p:extLst>
      <p:ext uri="{BB962C8B-B14F-4D97-AF65-F5344CB8AC3E}">
        <p14:creationId xmlns:p14="http://schemas.microsoft.com/office/powerpoint/2010/main" val="76398924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Image Placeholder 3"/>
          <p:cNvSpPr>
            <a:spLocks noGrp="1" noRot="1" noChangeAspect="1"/>
          </p:cNvSpPr>
          <p:nvPr>
            <p:ph type="sldImg"/>
          </p:nvPr>
        </p:nvSpPr>
        <p:spPr/>
      </p:sp>
      <p:sp>
        <p:nvSpPr>
          <p:cNvPr id="5" name="Notes Placeholder 4"/>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4229608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Afatinib</a:t>
            </a:r>
            <a:r>
              <a:rPr lang="en-US" dirty="0"/>
              <a:t> </a:t>
            </a:r>
            <a:r>
              <a:rPr lang="en-US" dirty="0" err="1"/>
              <a:t>là</a:t>
            </a:r>
            <a:r>
              <a:rPr lang="en-US" baseline="0" dirty="0"/>
              <a:t> TKI </a:t>
            </a:r>
            <a:r>
              <a:rPr lang="en-US" baseline="0" dirty="0" err="1"/>
              <a:t>duy</a:t>
            </a:r>
            <a:r>
              <a:rPr lang="en-US" baseline="0" dirty="0"/>
              <a:t> </a:t>
            </a:r>
            <a:r>
              <a:rPr lang="en-US" baseline="0" dirty="0" err="1"/>
              <a:t>nhất</a:t>
            </a:r>
            <a:r>
              <a:rPr lang="en-US" baseline="0" dirty="0"/>
              <a:t> </a:t>
            </a:r>
            <a:r>
              <a:rPr lang="en-US" baseline="0" dirty="0" err="1"/>
              <a:t>có</a:t>
            </a:r>
            <a:r>
              <a:rPr lang="en-US" baseline="0" dirty="0"/>
              <a:t> </a:t>
            </a:r>
            <a:r>
              <a:rPr lang="en-US" baseline="0" dirty="0" err="1"/>
              <a:t>chỉ</a:t>
            </a:r>
            <a:r>
              <a:rPr lang="en-US" baseline="0" dirty="0"/>
              <a:t> </a:t>
            </a:r>
            <a:r>
              <a:rPr lang="en-US" baseline="0" dirty="0" err="1"/>
              <a:t>định</a:t>
            </a:r>
            <a:r>
              <a:rPr lang="en-US" baseline="0" dirty="0"/>
              <a:t> </a:t>
            </a:r>
            <a:r>
              <a:rPr lang="en-US" baseline="0" dirty="0" err="1"/>
              <a:t>trên</a:t>
            </a:r>
            <a:r>
              <a:rPr lang="en-US" baseline="0" dirty="0"/>
              <a:t> </a:t>
            </a:r>
            <a:r>
              <a:rPr lang="en-US" baseline="0" dirty="0" err="1"/>
              <a:t>đột</a:t>
            </a:r>
            <a:r>
              <a:rPr lang="en-US" baseline="0" dirty="0"/>
              <a:t> </a:t>
            </a:r>
            <a:r>
              <a:rPr lang="en-US" baseline="0" dirty="0" err="1"/>
              <a:t>biến</a:t>
            </a:r>
            <a:r>
              <a:rPr lang="en-US" baseline="0" dirty="0"/>
              <a:t> </a:t>
            </a:r>
            <a:r>
              <a:rPr lang="en-US" baseline="0" dirty="0" err="1"/>
              <a:t>hiếm</a:t>
            </a:r>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73</a:t>
            </a:fld>
            <a:endParaRPr lang="fr-FR" dirty="0"/>
          </a:p>
        </p:txBody>
      </p:sp>
    </p:spTree>
    <p:extLst>
      <p:ext uri="{BB962C8B-B14F-4D97-AF65-F5344CB8AC3E}">
        <p14:creationId xmlns:p14="http://schemas.microsoft.com/office/powerpoint/2010/main" val="182651472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dirty="0" err="1"/>
              <a:t>Hiệu</a:t>
            </a:r>
            <a:r>
              <a:rPr lang="en-US" altLang="zh-TW" baseline="0" dirty="0"/>
              <a:t> </a:t>
            </a:r>
            <a:r>
              <a:rPr lang="en-US" altLang="zh-TW" baseline="0" dirty="0" err="1"/>
              <a:t>quả</a:t>
            </a:r>
            <a:r>
              <a:rPr lang="en-US" altLang="zh-TW" baseline="0" dirty="0"/>
              <a:t> </a:t>
            </a:r>
            <a:r>
              <a:rPr lang="en-US" altLang="zh-TW" baseline="0" dirty="0" err="1"/>
              <a:t>của</a:t>
            </a:r>
            <a:r>
              <a:rPr lang="en-US" altLang="zh-TW" baseline="0" dirty="0"/>
              <a:t> </a:t>
            </a:r>
            <a:r>
              <a:rPr lang="en-US" altLang="zh-TW" baseline="0" dirty="0" err="1"/>
              <a:t>afatinib</a:t>
            </a:r>
            <a:r>
              <a:rPr lang="en-US" altLang="zh-TW" baseline="0" dirty="0"/>
              <a:t> </a:t>
            </a:r>
            <a:r>
              <a:rPr lang="en-US" altLang="zh-TW" baseline="0" dirty="0" err="1"/>
              <a:t>trên</a:t>
            </a:r>
            <a:r>
              <a:rPr lang="en-US" altLang="zh-TW" baseline="0" dirty="0"/>
              <a:t> </a:t>
            </a:r>
            <a:r>
              <a:rPr lang="en-US" altLang="zh-TW" baseline="0" dirty="0" err="1"/>
              <a:t>các</a:t>
            </a:r>
            <a:r>
              <a:rPr lang="en-US" altLang="zh-TW" baseline="0" dirty="0"/>
              <a:t> BN </a:t>
            </a:r>
            <a:r>
              <a:rPr lang="en-US" altLang="zh-TW" baseline="0" dirty="0" err="1"/>
              <a:t>có</a:t>
            </a:r>
            <a:r>
              <a:rPr lang="en-US" altLang="zh-TW" baseline="0" dirty="0"/>
              <a:t> </a:t>
            </a:r>
            <a:r>
              <a:rPr lang="en-US" altLang="zh-TW" baseline="0" dirty="0" err="1"/>
              <a:t>đột</a:t>
            </a:r>
            <a:r>
              <a:rPr lang="en-US" altLang="zh-TW" baseline="0" dirty="0"/>
              <a:t> </a:t>
            </a:r>
            <a:r>
              <a:rPr lang="en-US" altLang="zh-TW" baseline="0" dirty="0" err="1"/>
              <a:t>biến</a:t>
            </a:r>
            <a:r>
              <a:rPr lang="en-US" altLang="zh-TW" baseline="0" dirty="0"/>
              <a:t> </a:t>
            </a:r>
            <a:r>
              <a:rPr lang="en-US" altLang="zh-TW" baseline="0" dirty="0" err="1"/>
              <a:t>hiếm</a:t>
            </a:r>
            <a:r>
              <a:rPr lang="en-US" altLang="zh-TW" baseline="0" dirty="0"/>
              <a:t> </a:t>
            </a:r>
            <a:r>
              <a:rPr lang="en-US" altLang="zh-TW" baseline="0" dirty="0" err="1"/>
              <a:t>gặp</a:t>
            </a:r>
            <a:endParaRPr lang="zh-TW" altLang="en-US" dirty="0"/>
          </a:p>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79</a:t>
            </a:fld>
            <a:endParaRPr lang="fr-FR" dirty="0"/>
          </a:p>
        </p:txBody>
      </p:sp>
    </p:spTree>
    <p:extLst>
      <p:ext uri="{BB962C8B-B14F-4D97-AF65-F5344CB8AC3E}">
        <p14:creationId xmlns:p14="http://schemas.microsoft.com/office/powerpoint/2010/main" val="118575643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Năm</a:t>
            </a:r>
            <a:r>
              <a:rPr lang="en-US" baseline="0" dirty="0"/>
              <a:t> 2018, </a:t>
            </a:r>
            <a:r>
              <a:rPr lang="en-US" dirty="0" err="1"/>
              <a:t>gefitinib</a:t>
            </a:r>
            <a:r>
              <a:rPr lang="en-US" dirty="0"/>
              <a:t> </a:t>
            </a:r>
            <a:r>
              <a:rPr lang="en-US" dirty="0" err="1"/>
              <a:t>được</a:t>
            </a:r>
            <a:r>
              <a:rPr lang="en-US" baseline="0" dirty="0"/>
              <a:t> </a:t>
            </a:r>
            <a:r>
              <a:rPr lang="en-US" baseline="0" dirty="0" err="1"/>
              <a:t>phê</a:t>
            </a:r>
            <a:r>
              <a:rPr lang="en-US" baseline="0" dirty="0"/>
              <a:t> </a:t>
            </a:r>
            <a:r>
              <a:rPr lang="en-US" baseline="0" dirty="0" err="1"/>
              <a:t>duyệt</a:t>
            </a:r>
            <a:r>
              <a:rPr lang="en-US" baseline="0" dirty="0"/>
              <a:t> </a:t>
            </a:r>
            <a:r>
              <a:rPr lang="en-US" baseline="0" dirty="0" err="1"/>
              <a:t>chỉ</a:t>
            </a:r>
            <a:r>
              <a:rPr lang="en-US" baseline="0" dirty="0"/>
              <a:t> </a:t>
            </a:r>
            <a:r>
              <a:rPr lang="en-US" baseline="0" dirty="0" err="1"/>
              <a:t>định</a:t>
            </a:r>
            <a:r>
              <a:rPr lang="en-US" baseline="0" dirty="0"/>
              <a:t> </a:t>
            </a:r>
            <a:r>
              <a:rPr lang="en-US" baseline="0" dirty="0" err="1"/>
              <a:t>trên</a:t>
            </a:r>
            <a:r>
              <a:rPr lang="en-US" baseline="0" dirty="0"/>
              <a:t> </a:t>
            </a:r>
            <a:r>
              <a:rPr lang="en-US" baseline="0" dirty="0" err="1"/>
              <a:t>các</a:t>
            </a:r>
            <a:r>
              <a:rPr lang="en-US" baseline="0" dirty="0"/>
              <a:t> </a:t>
            </a:r>
            <a:r>
              <a:rPr lang="en-US" baseline="0" dirty="0" err="1"/>
              <a:t>đột</a:t>
            </a:r>
            <a:r>
              <a:rPr lang="en-US" baseline="0" dirty="0"/>
              <a:t> </a:t>
            </a:r>
            <a:r>
              <a:rPr lang="en-US" baseline="0" dirty="0" err="1"/>
              <a:t>biến</a:t>
            </a:r>
            <a:r>
              <a:rPr lang="en-US" baseline="0" dirty="0"/>
              <a:t> </a:t>
            </a:r>
            <a:r>
              <a:rPr lang="en-US" baseline="0" dirty="0" err="1"/>
              <a:t>hiếm</a:t>
            </a:r>
            <a:r>
              <a:rPr lang="en-US" baseline="0" dirty="0"/>
              <a:t> </a:t>
            </a:r>
            <a:r>
              <a:rPr lang="en-US" baseline="0" dirty="0" err="1"/>
              <a:t>gặp</a:t>
            </a:r>
            <a:r>
              <a:rPr lang="en-US" baseline="0" dirty="0"/>
              <a:t>. </a:t>
            </a:r>
            <a:r>
              <a:rPr lang="en-US" baseline="0" dirty="0" err="1"/>
              <a:t>Hiện</a:t>
            </a:r>
            <a:r>
              <a:rPr lang="en-US" baseline="0" dirty="0"/>
              <a:t> nay, </a:t>
            </a:r>
            <a:r>
              <a:rPr lang="en-US" baseline="0" dirty="0" err="1"/>
              <a:t>afatinib</a:t>
            </a:r>
            <a:r>
              <a:rPr lang="en-US" baseline="0" dirty="0"/>
              <a:t> </a:t>
            </a:r>
            <a:r>
              <a:rPr lang="en-US" baseline="0" dirty="0" err="1"/>
              <a:t>là</a:t>
            </a:r>
            <a:r>
              <a:rPr lang="en-US" baseline="0" dirty="0"/>
              <a:t> TKI </a:t>
            </a:r>
            <a:r>
              <a:rPr lang="en-US" baseline="0" dirty="0" err="1"/>
              <a:t>có</a:t>
            </a:r>
            <a:r>
              <a:rPr lang="en-US" baseline="0" dirty="0"/>
              <a:t> </a:t>
            </a:r>
            <a:r>
              <a:rPr lang="en-US" baseline="0" dirty="0" err="1"/>
              <a:t>chỉ</a:t>
            </a:r>
            <a:r>
              <a:rPr lang="en-US" baseline="0" dirty="0"/>
              <a:t> </a:t>
            </a:r>
            <a:r>
              <a:rPr lang="en-US" baseline="0" dirty="0" err="1"/>
              <a:t>định</a:t>
            </a:r>
            <a:r>
              <a:rPr lang="en-US" baseline="0" dirty="0"/>
              <a:t> </a:t>
            </a:r>
            <a:r>
              <a:rPr lang="en-US" baseline="0" dirty="0" err="1"/>
              <a:t>rộng</a:t>
            </a:r>
            <a:r>
              <a:rPr lang="en-US" baseline="0" dirty="0"/>
              <a:t> </a:t>
            </a:r>
            <a:r>
              <a:rPr lang="en-US" baseline="0" dirty="0" err="1"/>
              <a:t>nhất</a:t>
            </a:r>
            <a:r>
              <a:rPr lang="en-US" baseline="0" dirty="0"/>
              <a:t>.</a:t>
            </a:r>
            <a:endParaRPr lang="vi-VN" dirty="0"/>
          </a:p>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80</a:t>
            </a:fld>
            <a:endParaRPr lang="fr-FR" dirty="0"/>
          </a:p>
        </p:txBody>
      </p:sp>
    </p:spTree>
    <p:extLst>
      <p:ext uri="{BB962C8B-B14F-4D97-AF65-F5344CB8AC3E}">
        <p14:creationId xmlns:p14="http://schemas.microsoft.com/office/powerpoint/2010/main" val="17592794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normAutofit/>
          </a:bodyPr>
          <a:lstStyle/>
          <a:p>
            <a:r>
              <a:rPr lang="en-GB" b="1" i="0" dirty="0"/>
              <a:t>https://www.nice.org.uk/guidance/ta192/documents/lung-cancer-nonsmallcell-first-line-gefitinib-appraisal-consultation-document2</a:t>
            </a:r>
          </a:p>
          <a:p>
            <a:endParaRPr lang="en-GB" b="1" i="0" dirty="0"/>
          </a:p>
          <a:p>
            <a:r>
              <a:rPr lang="en-US" dirty="0"/>
              <a:t>3.4 The manufacturer’s submission focused on a subgroup of 261 EGFR-TK mutation-positive patients from the overall IPASS population. This subgroup accounted for 21% of the overall IPASS population. Baseline characteristics in the subgroup were similar between both treatment arms. Of these patients, 80.8% were women. Most patients (94.3%) had never smoked, 5.4% were light ex-smokers, and 0.4% were ex-smokers. On a scale of 0 (good) to 4 (poor), most patients (65.9%) had a WHO performance status of 1, 26.4% had a WHO performance status of 0, and 7.7% had a WHO performance status of 2. Most patients had histology indicating adenocarcinoma (94.6%); 5.4% had histology indicating </a:t>
            </a:r>
            <a:r>
              <a:rPr lang="en-US" dirty="0" err="1"/>
              <a:t>bronchocarcinoma</a:t>
            </a:r>
            <a:r>
              <a:rPr lang="en-US" dirty="0"/>
              <a:t> and none had unknown histology. At study entry most patients had metastatic disease (81.6%); 18.4% had stage </a:t>
            </a:r>
            <a:r>
              <a:rPr lang="en-US" dirty="0" err="1"/>
              <a:t>IIIb</a:t>
            </a:r>
            <a:r>
              <a:rPr lang="en-US" dirty="0"/>
              <a:t> locally advanced disease</a:t>
            </a:r>
            <a:endParaRPr lang="en-GB" b="1" i="0" dirty="0"/>
          </a:p>
          <a:p>
            <a:r>
              <a:rPr lang="en-GB" b="1" i="0" dirty="0"/>
              <a:t>References</a:t>
            </a:r>
          </a:p>
          <a:p>
            <a:pPr marL="266700" indent="-266700"/>
            <a:r>
              <a:rPr lang="en-GB" i="0" dirty="0"/>
              <a:t>4.	Mok T, et al. N Engl J Med 2009;361:947–957.</a:t>
            </a:r>
          </a:p>
          <a:p>
            <a:pPr marL="266700" indent="-266700"/>
            <a:r>
              <a:rPr lang="en-GB" i="0" dirty="0"/>
              <a:t>5. 	Fukoka M, et al. J Clin Oncol 2011;59:2866–2874.</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EB6A88-E3E9-420C-9333-C03D79546B7D}"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Slide Image Placeholder 6"/>
          <p:cNvSpPr>
            <a:spLocks noGrp="1" noRot="1" noChangeAspect="1"/>
          </p:cNvSpPr>
          <p:nvPr>
            <p:ph type="sldImg"/>
          </p:nvPr>
        </p:nvSpPr>
        <p:spPr>
          <a:xfrm>
            <a:off x="381000" y="685800"/>
            <a:ext cx="6096000" cy="3429000"/>
          </a:xfrm>
        </p:spPr>
      </p:sp>
    </p:spTree>
    <p:extLst>
      <p:ext uri="{BB962C8B-B14F-4D97-AF65-F5344CB8AC3E}">
        <p14:creationId xmlns:p14="http://schemas.microsoft.com/office/powerpoint/2010/main" val="325541738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Bệnh</a:t>
            </a:r>
            <a:r>
              <a:rPr lang="en-GB" baseline="0" dirty="0"/>
              <a:t> </a:t>
            </a:r>
            <a:r>
              <a:rPr lang="en-GB" baseline="0" dirty="0" err="1"/>
              <a:t>nhân</a:t>
            </a:r>
            <a:r>
              <a:rPr lang="en-GB" baseline="0" dirty="0"/>
              <a:t> </a:t>
            </a:r>
            <a:r>
              <a:rPr lang="en-GB" baseline="0" dirty="0" err="1"/>
              <a:t>ung</a:t>
            </a:r>
            <a:r>
              <a:rPr lang="en-GB" baseline="0" dirty="0"/>
              <a:t> </a:t>
            </a:r>
            <a:r>
              <a:rPr lang="en-GB" baseline="0" dirty="0" err="1"/>
              <a:t>thư</a:t>
            </a:r>
            <a:r>
              <a:rPr lang="en-GB" baseline="0" dirty="0"/>
              <a:t> </a:t>
            </a:r>
            <a:r>
              <a:rPr lang="en-GB" baseline="0" dirty="0" err="1"/>
              <a:t>phổi</a:t>
            </a:r>
            <a:r>
              <a:rPr lang="en-GB" baseline="0" dirty="0"/>
              <a:t> </a:t>
            </a:r>
            <a:r>
              <a:rPr lang="en-GB" baseline="0" dirty="0" err="1"/>
              <a:t>chiếm</a:t>
            </a:r>
            <a:r>
              <a:rPr lang="en-GB" baseline="0" dirty="0"/>
              <a:t> </a:t>
            </a:r>
            <a:r>
              <a:rPr lang="en-GB" dirty="0"/>
              <a:t>45% </a:t>
            </a:r>
            <a:r>
              <a:rPr lang="en-GB" dirty="0" err="1"/>
              <a:t>bệnh</a:t>
            </a:r>
            <a:r>
              <a:rPr lang="en-GB" baseline="0" dirty="0"/>
              <a:t> </a:t>
            </a:r>
            <a:r>
              <a:rPr lang="en-GB" baseline="0" dirty="0" err="1"/>
              <a:t>nhân</a:t>
            </a:r>
            <a:r>
              <a:rPr lang="en-GB" baseline="0" dirty="0"/>
              <a:t> </a:t>
            </a:r>
            <a:r>
              <a:rPr lang="en-GB" baseline="0" dirty="0" err="1"/>
              <a:t>ung</a:t>
            </a:r>
            <a:r>
              <a:rPr lang="en-GB" baseline="0" dirty="0"/>
              <a:t> </a:t>
            </a:r>
            <a:r>
              <a:rPr lang="en-GB" baseline="0" dirty="0" err="1"/>
              <a:t>thư</a:t>
            </a:r>
            <a:r>
              <a:rPr lang="en-GB" baseline="0" dirty="0"/>
              <a:t> </a:t>
            </a:r>
            <a:r>
              <a:rPr lang="en-GB" baseline="0" dirty="0" err="1"/>
              <a:t>có</a:t>
            </a:r>
            <a:r>
              <a:rPr lang="en-GB" baseline="0" dirty="0"/>
              <a:t> di </a:t>
            </a:r>
            <a:r>
              <a:rPr lang="en-GB" baseline="0" dirty="0" err="1"/>
              <a:t>căn</a:t>
            </a:r>
            <a:r>
              <a:rPr lang="en-GB" baseline="0" dirty="0"/>
              <a:t> </a:t>
            </a:r>
            <a:r>
              <a:rPr lang="en-GB" baseline="0" dirty="0" err="1"/>
              <a:t>não</a:t>
            </a:r>
            <a:r>
              <a:rPr lang="en-GB" baseline="0" dirty="0"/>
              <a:t>, </a:t>
            </a:r>
            <a:r>
              <a:rPr lang="en-GB" baseline="0" dirty="0" err="1"/>
              <a:t>là</a:t>
            </a:r>
            <a:r>
              <a:rPr lang="en-GB" baseline="0" dirty="0"/>
              <a:t> </a:t>
            </a:r>
            <a:r>
              <a:rPr lang="en-GB" baseline="0" dirty="0" err="1"/>
              <a:t>một</a:t>
            </a:r>
            <a:r>
              <a:rPr lang="en-GB" baseline="0" dirty="0"/>
              <a:t> </a:t>
            </a:r>
            <a:r>
              <a:rPr lang="en-GB" baseline="0" dirty="0" err="1"/>
              <a:t>trong</a:t>
            </a:r>
            <a:r>
              <a:rPr lang="en-GB" baseline="0" dirty="0"/>
              <a:t> </a:t>
            </a:r>
            <a:r>
              <a:rPr lang="en-GB" baseline="0" dirty="0" err="1"/>
              <a:t>ba</a:t>
            </a:r>
            <a:r>
              <a:rPr lang="en-GB" baseline="0" dirty="0"/>
              <a:t> </a:t>
            </a:r>
            <a:r>
              <a:rPr lang="en-GB" baseline="0" dirty="0" err="1"/>
              <a:t>loại</a:t>
            </a:r>
            <a:r>
              <a:rPr lang="en-GB" baseline="0" dirty="0"/>
              <a:t> </a:t>
            </a:r>
            <a:r>
              <a:rPr lang="en-GB" baseline="0" dirty="0" err="1"/>
              <a:t>bệnh</a:t>
            </a:r>
            <a:r>
              <a:rPr lang="en-GB" baseline="0" dirty="0"/>
              <a:t> </a:t>
            </a:r>
            <a:r>
              <a:rPr lang="en-GB" baseline="0" dirty="0" err="1"/>
              <a:t>ung</a:t>
            </a:r>
            <a:r>
              <a:rPr lang="en-GB" baseline="0" dirty="0"/>
              <a:t> </a:t>
            </a:r>
            <a:r>
              <a:rPr lang="en-GB" baseline="0" dirty="0" err="1"/>
              <a:t>thư</a:t>
            </a:r>
            <a:r>
              <a:rPr lang="en-GB" baseline="0" dirty="0"/>
              <a:t> </a:t>
            </a:r>
            <a:r>
              <a:rPr lang="en-GB" baseline="0" dirty="0" err="1"/>
              <a:t>có</a:t>
            </a:r>
            <a:r>
              <a:rPr lang="en-GB" baseline="0" dirty="0"/>
              <a:t> </a:t>
            </a:r>
            <a:r>
              <a:rPr lang="en-GB" baseline="0" dirty="0" err="1"/>
              <a:t>tỉ</a:t>
            </a:r>
            <a:r>
              <a:rPr lang="en-GB" baseline="0" dirty="0"/>
              <a:t> </a:t>
            </a:r>
            <a:r>
              <a:rPr lang="en-GB" baseline="0" dirty="0" err="1"/>
              <a:t>lệ</a:t>
            </a:r>
            <a:r>
              <a:rPr lang="en-GB" baseline="0" dirty="0"/>
              <a:t> di </a:t>
            </a:r>
            <a:r>
              <a:rPr lang="en-GB" baseline="0" dirty="0" err="1"/>
              <a:t>căn</a:t>
            </a:r>
            <a:r>
              <a:rPr lang="en-GB" baseline="0" dirty="0"/>
              <a:t> </a:t>
            </a:r>
            <a:r>
              <a:rPr lang="en-GB" baseline="0" dirty="0" err="1"/>
              <a:t>não</a:t>
            </a:r>
            <a:r>
              <a:rPr lang="en-GB" baseline="0" dirty="0"/>
              <a:t> </a:t>
            </a:r>
            <a:r>
              <a:rPr lang="en-GB" baseline="0" dirty="0" err="1"/>
              <a:t>cao</a:t>
            </a:r>
            <a:r>
              <a:rPr lang="en-GB" baseline="0" dirty="0"/>
              <a:t> </a:t>
            </a:r>
            <a:r>
              <a:rPr lang="en-GB" baseline="0" dirty="0" err="1"/>
              <a:t>nhất</a:t>
            </a:r>
            <a:r>
              <a:rPr lang="en-GB" baseline="0" dirty="0"/>
              <a:t> </a:t>
            </a:r>
            <a:r>
              <a:rPr lang="en-GB" baseline="0" dirty="0" err="1"/>
              <a:t>cùng</a:t>
            </a:r>
            <a:r>
              <a:rPr lang="en-GB" baseline="0" dirty="0"/>
              <a:t> </a:t>
            </a:r>
            <a:r>
              <a:rPr lang="en-GB" baseline="0" dirty="0" err="1"/>
              <a:t>mới</a:t>
            </a:r>
            <a:r>
              <a:rPr lang="en-GB" baseline="0" dirty="0"/>
              <a:t> </a:t>
            </a:r>
            <a:r>
              <a:rPr lang="en-GB" baseline="0" dirty="0" err="1"/>
              <a:t>ung</a:t>
            </a:r>
            <a:r>
              <a:rPr lang="en-GB" baseline="0" dirty="0"/>
              <a:t> </a:t>
            </a:r>
            <a:r>
              <a:rPr lang="en-GB" baseline="0" dirty="0" err="1"/>
              <a:t>thư</a:t>
            </a:r>
            <a:r>
              <a:rPr lang="en-GB" baseline="0" dirty="0"/>
              <a:t> </a:t>
            </a:r>
            <a:r>
              <a:rPr lang="en-GB" baseline="0" dirty="0" err="1"/>
              <a:t>vú</a:t>
            </a:r>
            <a:r>
              <a:rPr lang="en-GB" baseline="0" dirty="0"/>
              <a:t> </a:t>
            </a:r>
            <a:r>
              <a:rPr lang="en-GB" baseline="0" dirty="0" err="1"/>
              <a:t>và</a:t>
            </a:r>
            <a:r>
              <a:rPr lang="en-GB" baseline="0" dirty="0"/>
              <a:t> </a:t>
            </a:r>
            <a:r>
              <a:rPr lang="en-GB" baseline="0" dirty="0" err="1"/>
              <a:t>ung</a:t>
            </a:r>
            <a:r>
              <a:rPr lang="en-GB" baseline="0" dirty="0"/>
              <a:t> </a:t>
            </a:r>
            <a:r>
              <a:rPr lang="en-GB" baseline="0" dirty="0" err="1"/>
              <a:t>thư</a:t>
            </a:r>
            <a:r>
              <a:rPr lang="en-GB" baseline="0" dirty="0"/>
              <a:t> da. </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85</a:t>
            </a:fld>
            <a:endParaRPr lang="vi-VN"/>
          </a:p>
        </p:txBody>
      </p:sp>
    </p:spTree>
    <p:extLst>
      <p:ext uri="{BB962C8B-B14F-4D97-AF65-F5344CB8AC3E}">
        <p14:creationId xmlns:p14="http://schemas.microsoft.com/office/powerpoint/2010/main" val="35113551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63550" y="490538"/>
            <a:ext cx="5930900" cy="3336925"/>
          </a:xfrm>
        </p:spPr>
      </p:sp>
      <p:sp>
        <p:nvSpPr>
          <p:cNvPr id="3" name="Notes Placeholder 2"/>
          <p:cNvSpPr>
            <a:spLocks noGrp="1"/>
          </p:cNvSpPr>
          <p:nvPr>
            <p:ph type="body" idx="1"/>
          </p:nvPr>
        </p:nvSpPr>
        <p:spPr/>
        <p:txBody>
          <a:bodyPr/>
          <a:lstStyle/>
          <a:p>
            <a:r>
              <a:rPr lang="en-US" dirty="0" err="1"/>
              <a:t>Bệnh</a:t>
            </a:r>
            <a:r>
              <a:rPr lang="en-US" baseline="0" dirty="0"/>
              <a:t> </a:t>
            </a:r>
            <a:r>
              <a:rPr lang="en-US" baseline="0" dirty="0" err="1"/>
              <a:t>nhân</a:t>
            </a:r>
            <a:r>
              <a:rPr lang="en-US" baseline="0" dirty="0"/>
              <a:t> </a:t>
            </a:r>
            <a:r>
              <a:rPr lang="en-US" baseline="0" dirty="0" err="1"/>
              <a:t>ung</a:t>
            </a:r>
            <a:r>
              <a:rPr lang="en-US" baseline="0" dirty="0"/>
              <a:t> </a:t>
            </a:r>
            <a:r>
              <a:rPr lang="en-US" baseline="0" dirty="0" err="1"/>
              <a:t>thư</a:t>
            </a:r>
            <a:r>
              <a:rPr lang="en-US" baseline="0" dirty="0"/>
              <a:t> </a:t>
            </a:r>
            <a:r>
              <a:rPr lang="en-US" baseline="0" dirty="0" err="1"/>
              <a:t>phổi</a:t>
            </a:r>
            <a:r>
              <a:rPr lang="en-US" baseline="0" dirty="0"/>
              <a:t> </a:t>
            </a:r>
            <a:r>
              <a:rPr lang="en-US" baseline="0" dirty="0" err="1"/>
              <a:t>với</a:t>
            </a:r>
            <a:r>
              <a:rPr lang="en-US" baseline="0" dirty="0"/>
              <a:t> </a:t>
            </a:r>
            <a:r>
              <a:rPr lang="en-US" baseline="0" dirty="0" err="1"/>
              <a:t>đột</a:t>
            </a:r>
            <a:r>
              <a:rPr lang="en-US" baseline="0" dirty="0"/>
              <a:t> </a:t>
            </a:r>
            <a:r>
              <a:rPr lang="en-US" baseline="0" dirty="0" err="1"/>
              <a:t>biến</a:t>
            </a:r>
            <a:r>
              <a:rPr lang="en-US" baseline="0" dirty="0"/>
              <a:t> EGFR </a:t>
            </a:r>
            <a:r>
              <a:rPr lang="en-US" baseline="0" dirty="0" err="1"/>
              <a:t>có</a:t>
            </a:r>
            <a:r>
              <a:rPr lang="en-US" baseline="0" dirty="0"/>
              <a:t> </a:t>
            </a:r>
            <a:r>
              <a:rPr lang="en-US" baseline="0" dirty="0" err="1"/>
              <a:t>tỉ</a:t>
            </a:r>
            <a:r>
              <a:rPr lang="en-US" baseline="0" dirty="0"/>
              <a:t> </a:t>
            </a:r>
            <a:r>
              <a:rPr lang="en-US" baseline="0" dirty="0" err="1"/>
              <a:t>lệ</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cao</a:t>
            </a:r>
            <a:r>
              <a:rPr lang="en-US" baseline="0" dirty="0"/>
              <a:t> </a:t>
            </a:r>
            <a:r>
              <a:rPr lang="en-US" baseline="0" dirty="0" err="1"/>
              <a:t>gấp</a:t>
            </a:r>
            <a:r>
              <a:rPr lang="en-US" baseline="0" dirty="0"/>
              <a:t> 1.6 </a:t>
            </a:r>
            <a:r>
              <a:rPr lang="en-US" baseline="0" dirty="0" err="1"/>
              <a:t>tới</a:t>
            </a:r>
            <a:r>
              <a:rPr lang="en-US" baseline="0" dirty="0"/>
              <a:t> 2.4 </a:t>
            </a:r>
            <a:r>
              <a:rPr lang="en-US" baseline="0" dirty="0" err="1"/>
              <a:t>lần</a:t>
            </a:r>
            <a:r>
              <a:rPr lang="en-US" baseline="0" dirty="0"/>
              <a:t> ở </a:t>
            </a:r>
            <a:r>
              <a:rPr lang="en-US" baseline="0" dirty="0" err="1"/>
              <a:t>những</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với</a:t>
            </a:r>
            <a:r>
              <a:rPr lang="en-US" baseline="0" dirty="0"/>
              <a:t> EGFR </a:t>
            </a:r>
            <a:r>
              <a:rPr lang="en-US" baseline="0" dirty="0" err="1"/>
              <a:t>âm</a:t>
            </a:r>
            <a:r>
              <a:rPr lang="en-US" baseline="0" dirty="0"/>
              <a:t> </a:t>
            </a:r>
            <a:r>
              <a:rPr lang="en-US" baseline="0" dirty="0" err="1"/>
              <a:t>tính</a:t>
            </a:r>
            <a:r>
              <a:rPr lang="en-US" baseline="0" dirty="0"/>
              <a:t>. Do </a:t>
            </a:r>
            <a:r>
              <a:rPr lang="en-US" baseline="0" dirty="0" err="1"/>
              <a:t>đó</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trên</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là</a:t>
            </a:r>
            <a:r>
              <a:rPr lang="en-US" baseline="0" dirty="0"/>
              <a:t> </a:t>
            </a:r>
            <a:r>
              <a:rPr lang="en-US" baseline="0" dirty="0" err="1"/>
              <a:t>một</a:t>
            </a:r>
            <a:r>
              <a:rPr lang="en-US" baseline="0" dirty="0"/>
              <a:t> </a:t>
            </a:r>
            <a:r>
              <a:rPr lang="en-US" baseline="0" dirty="0" err="1"/>
              <a:t>trong</a:t>
            </a:r>
            <a:r>
              <a:rPr lang="en-US" baseline="0" dirty="0"/>
              <a:t> </a:t>
            </a:r>
            <a:r>
              <a:rPr lang="en-US" baseline="0" dirty="0" err="1"/>
              <a:t>những</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quan</a:t>
            </a:r>
            <a:r>
              <a:rPr lang="en-US" baseline="0" dirty="0"/>
              <a:t> </a:t>
            </a:r>
            <a:r>
              <a:rPr lang="en-US" baseline="0" dirty="0" err="1"/>
              <a:t>trọng</a:t>
            </a:r>
            <a:r>
              <a:rPr lang="en-US" baseline="0" dirty="0"/>
              <a:t> </a:t>
            </a:r>
            <a:r>
              <a:rPr lang="en-US" baseline="0" dirty="0" err="1"/>
              <a:t>của</a:t>
            </a:r>
            <a:r>
              <a:rPr lang="en-US" baseline="0" dirty="0"/>
              <a:t> </a:t>
            </a:r>
            <a:r>
              <a:rPr lang="en-US" baseline="0" dirty="0" err="1"/>
              <a:t>các</a:t>
            </a:r>
            <a:r>
              <a:rPr lang="en-US" baseline="0" dirty="0"/>
              <a:t> EGFR TKI</a:t>
            </a:r>
            <a:endParaRPr lang="en-US" dirty="0"/>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4D4F51"/>
              </a:solidFill>
              <a:effectLst/>
              <a:uLnTx/>
              <a:uFillTx/>
              <a:latin typeface="Arial" panose="020B0604020202020204" pitchFamily="34" charset="0"/>
              <a:ea typeface="+mn-ea"/>
              <a:cs typeface="Arial" pitchFamily="34" charset="0"/>
            </a:endParaRPr>
          </a:p>
        </p:txBody>
      </p:sp>
    </p:spTree>
    <p:extLst>
      <p:ext uri="{BB962C8B-B14F-4D97-AF65-F5344CB8AC3E}">
        <p14:creationId xmlns:p14="http://schemas.microsoft.com/office/powerpoint/2010/main" val="358954609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Với</a:t>
            </a:r>
            <a:r>
              <a:rPr lang="en-GB" baseline="0" dirty="0"/>
              <a:t> </a:t>
            </a:r>
            <a:r>
              <a:rPr lang="en-GB" baseline="0" dirty="0" err="1"/>
              <a:t>bệnh</a:t>
            </a:r>
            <a:r>
              <a:rPr lang="en-GB" baseline="0" dirty="0"/>
              <a:t> </a:t>
            </a:r>
            <a:r>
              <a:rPr lang="en-GB" baseline="0" dirty="0" err="1"/>
              <a:t>nhân</a:t>
            </a:r>
            <a:r>
              <a:rPr lang="en-GB" baseline="0" dirty="0"/>
              <a:t> </a:t>
            </a:r>
            <a:r>
              <a:rPr lang="en-GB" baseline="0" dirty="0" err="1"/>
              <a:t>chưa</a:t>
            </a:r>
            <a:r>
              <a:rPr lang="en-GB" baseline="0" dirty="0"/>
              <a:t> </a:t>
            </a:r>
            <a:r>
              <a:rPr lang="en-GB" baseline="0" dirty="0" err="1"/>
              <a:t>có</a:t>
            </a:r>
            <a:r>
              <a:rPr lang="en-GB" baseline="0" dirty="0"/>
              <a:t> di </a:t>
            </a:r>
            <a:r>
              <a:rPr lang="en-GB" baseline="0" dirty="0" err="1"/>
              <a:t>căn</a:t>
            </a:r>
            <a:r>
              <a:rPr lang="en-GB" baseline="0" dirty="0"/>
              <a:t> </a:t>
            </a:r>
            <a:r>
              <a:rPr lang="en-GB" baseline="0" dirty="0" err="1"/>
              <a:t>não</a:t>
            </a:r>
            <a:r>
              <a:rPr lang="en-GB" baseline="0" dirty="0"/>
              <a:t>, </a:t>
            </a:r>
            <a:r>
              <a:rPr lang="en-GB" baseline="0" dirty="0" err="1"/>
              <a:t>afatinib</a:t>
            </a:r>
            <a:r>
              <a:rPr lang="en-GB" baseline="0" dirty="0"/>
              <a:t> </a:t>
            </a:r>
            <a:r>
              <a:rPr lang="en-GB" baseline="0" dirty="0" err="1"/>
              <a:t>giúp</a:t>
            </a:r>
            <a:r>
              <a:rPr lang="en-GB" baseline="0" dirty="0"/>
              <a:t> </a:t>
            </a:r>
            <a:r>
              <a:rPr lang="en-GB" baseline="0" dirty="0" err="1"/>
              <a:t>phòng</a:t>
            </a:r>
            <a:r>
              <a:rPr lang="en-GB" baseline="0" dirty="0"/>
              <a:t> </a:t>
            </a:r>
            <a:r>
              <a:rPr lang="en-GB" baseline="0" dirty="0" err="1"/>
              <a:t>ngừa</a:t>
            </a:r>
            <a:r>
              <a:rPr lang="en-GB" baseline="0" dirty="0"/>
              <a:t> </a:t>
            </a:r>
            <a:r>
              <a:rPr lang="en-GB" baseline="0" dirty="0" err="1"/>
              <a:t>và</a:t>
            </a:r>
            <a:r>
              <a:rPr lang="en-GB" baseline="0" dirty="0"/>
              <a:t> </a:t>
            </a:r>
            <a:r>
              <a:rPr lang="en-GB" baseline="0" dirty="0" err="1"/>
              <a:t>kéo</a:t>
            </a:r>
            <a:r>
              <a:rPr lang="en-GB" baseline="0" dirty="0"/>
              <a:t> </a:t>
            </a:r>
            <a:r>
              <a:rPr lang="en-GB" baseline="0" dirty="0" err="1"/>
              <a:t>dài</a:t>
            </a:r>
            <a:r>
              <a:rPr lang="en-GB" baseline="0" dirty="0"/>
              <a:t> </a:t>
            </a:r>
            <a:r>
              <a:rPr lang="en-GB" baseline="0" dirty="0" err="1"/>
              <a:t>thời</a:t>
            </a:r>
            <a:r>
              <a:rPr lang="en-GB" baseline="0" dirty="0"/>
              <a:t> </a:t>
            </a:r>
            <a:r>
              <a:rPr lang="en-GB" baseline="0" dirty="0" err="1"/>
              <a:t>gian</a:t>
            </a:r>
            <a:r>
              <a:rPr lang="en-GB" baseline="0" dirty="0"/>
              <a:t> </a:t>
            </a:r>
            <a:r>
              <a:rPr lang="en-GB" baseline="0" dirty="0" err="1"/>
              <a:t>đến</a:t>
            </a:r>
            <a:r>
              <a:rPr lang="en-GB" baseline="0" dirty="0"/>
              <a:t> </a:t>
            </a:r>
            <a:r>
              <a:rPr lang="en-GB" baseline="0" dirty="0" err="1"/>
              <a:t>khi</a:t>
            </a:r>
            <a:r>
              <a:rPr lang="en-GB" baseline="0" dirty="0"/>
              <a:t> </a:t>
            </a:r>
            <a:r>
              <a:rPr lang="en-GB" baseline="0" dirty="0" err="1"/>
              <a:t>tiến</a:t>
            </a:r>
            <a:r>
              <a:rPr lang="en-GB" baseline="0" dirty="0"/>
              <a:t> </a:t>
            </a:r>
            <a:r>
              <a:rPr lang="en-GB" baseline="0" dirty="0" err="1"/>
              <a:t>triển</a:t>
            </a:r>
            <a:r>
              <a:rPr lang="en-GB" baseline="0" dirty="0"/>
              <a:t> di </a:t>
            </a:r>
            <a:r>
              <a:rPr lang="en-GB" baseline="0" dirty="0" err="1"/>
              <a:t>căn</a:t>
            </a:r>
            <a:r>
              <a:rPr lang="en-GB" baseline="0" dirty="0"/>
              <a:t> </a:t>
            </a:r>
            <a:r>
              <a:rPr lang="en-GB" baseline="0" dirty="0" err="1"/>
              <a:t>não</a:t>
            </a:r>
            <a:r>
              <a:rPr lang="en-GB"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87</a:t>
            </a:fld>
            <a:endParaRPr lang="vi-VN"/>
          </a:p>
        </p:txBody>
      </p:sp>
    </p:spTree>
    <p:extLst>
      <p:ext uri="{BB962C8B-B14F-4D97-AF65-F5344CB8AC3E}">
        <p14:creationId xmlns:p14="http://schemas.microsoft.com/office/powerpoint/2010/main" val="279596862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Afatinib</a:t>
            </a:r>
            <a:r>
              <a:rPr lang="en-US" baseline="0" dirty="0"/>
              <a:t> </a:t>
            </a:r>
            <a:r>
              <a:rPr lang="en-US" baseline="0" dirty="0" err="1"/>
              <a:t>với</a:t>
            </a:r>
            <a:r>
              <a:rPr lang="en-US" baseline="0" dirty="0"/>
              <a:t> </a:t>
            </a:r>
            <a:r>
              <a:rPr lang="en-US" baseline="0" dirty="0" err="1"/>
              <a:t>nghiên</a:t>
            </a:r>
            <a:r>
              <a:rPr lang="en-US" baseline="0" dirty="0"/>
              <a:t> </a:t>
            </a:r>
            <a:r>
              <a:rPr lang="en-US" baseline="0" dirty="0" err="1"/>
              <a:t>cứu</a:t>
            </a:r>
            <a:r>
              <a:rPr lang="en-US" baseline="0" dirty="0"/>
              <a:t> lux-lung 3 </a:t>
            </a:r>
            <a:r>
              <a:rPr lang="en-US" baseline="0" dirty="0" err="1"/>
              <a:t>và</a:t>
            </a:r>
            <a:r>
              <a:rPr lang="en-US" baseline="0" dirty="0"/>
              <a:t> 6 </a:t>
            </a:r>
            <a:r>
              <a:rPr lang="en-US" baseline="0" dirty="0" err="1"/>
              <a:t>đã</a:t>
            </a:r>
            <a:r>
              <a:rPr lang="en-US" baseline="0" dirty="0"/>
              <a:t> </a:t>
            </a:r>
            <a:r>
              <a:rPr lang="en-US" baseline="0" dirty="0" err="1"/>
              <a:t>chứng</a:t>
            </a:r>
            <a:r>
              <a:rPr lang="en-US" baseline="0" dirty="0"/>
              <a:t> minh </a:t>
            </a:r>
            <a:r>
              <a:rPr lang="en-US" baseline="0" dirty="0" err="1"/>
              <a:t>hiệu</a:t>
            </a:r>
            <a:r>
              <a:rPr lang="en-US" baseline="0" dirty="0"/>
              <a:t> </a:t>
            </a:r>
            <a:r>
              <a:rPr lang="en-US" baseline="0" dirty="0" err="1"/>
              <a:t>quả</a:t>
            </a:r>
            <a:r>
              <a:rPr lang="en-US" baseline="0" dirty="0"/>
              <a:t> </a:t>
            </a:r>
            <a:r>
              <a:rPr lang="en-US" baseline="0" dirty="0" err="1"/>
              <a:t>vượt</a:t>
            </a:r>
            <a:r>
              <a:rPr lang="en-US" baseline="0" dirty="0"/>
              <a:t> </a:t>
            </a:r>
            <a:r>
              <a:rPr lang="en-US" baseline="0" dirty="0" err="1"/>
              <a:t>trội</a:t>
            </a:r>
            <a:r>
              <a:rPr lang="en-US" baseline="0" dirty="0"/>
              <a:t> so </a:t>
            </a:r>
            <a:r>
              <a:rPr lang="en-US" baseline="0" dirty="0" err="1"/>
              <a:t>với</a:t>
            </a:r>
            <a:r>
              <a:rPr lang="en-US" baseline="0" dirty="0"/>
              <a:t> </a:t>
            </a:r>
            <a:r>
              <a:rPr lang="en-US" baseline="0" dirty="0" err="1"/>
              <a:t>hoá</a:t>
            </a:r>
            <a:r>
              <a:rPr lang="en-US" baseline="0" dirty="0"/>
              <a:t> </a:t>
            </a:r>
            <a:r>
              <a:rPr lang="en-US" baseline="0" dirty="0" err="1"/>
              <a:t>trị</a:t>
            </a:r>
            <a:r>
              <a:rPr lang="en-US" baseline="0" dirty="0"/>
              <a:t> </a:t>
            </a:r>
            <a:r>
              <a:rPr lang="en-US" baseline="0" dirty="0" err="1"/>
              <a:t>khi</a:t>
            </a:r>
            <a:r>
              <a:rPr lang="en-US" baseline="0" dirty="0"/>
              <a:t> </a:t>
            </a:r>
            <a:r>
              <a:rPr lang="en-US" baseline="0" dirty="0" err="1"/>
              <a:t>được</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điều</a:t>
            </a:r>
            <a:r>
              <a:rPr lang="en-US" baseline="0" dirty="0"/>
              <a:t> </a:t>
            </a:r>
            <a:r>
              <a:rPr lang="en-US" baseline="0" dirty="0" err="1"/>
              <a:t>trị</a:t>
            </a:r>
            <a:r>
              <a:rPr lang="en-US" baseline="0" dirty="0"/>
              <a:t> </a:t>
            </a:r>
            <a:r>
              <a:rPr lang="en-US" baseline="0" dirty="0" err="1"/>
              <a:t>bước</a:t>
            </a:r>
            <a:r>
              <a:rPr lang="en-US" baseline="0" dirty="0"/>
              <a:t> </a:t>
            </a:r>
            <a:r>
              <a:rPr lang="en-US" baseline="0" dirty="0" err="1"/>
              <a:t>đầu</a:t>
            </a:r>
            <a:r>
              <a:rPr lang="en-US" baseline="0" dirty="0"/>
              <a:t> ở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EGFR </a:t>
            </a:r>
            <a:r>
              <a:rPr lang="en-US" baseline="0" dirty="0" err="1"/>
              <a:t>dương</a:t>
            </a:r>
            <a:r>
              <a:rPr lang="en-US" baseline="0" dirty="0"/>
              <a:t> </a:t>
            </a:r>
            <a:r>
              <a:rPr lang="en-US" baseline="0" dirty="0" err="1"/>
              <a:t>tính</a:t>
            </a:r>
            <a:r>
              <a:rPr lang="en-US" baseline="0" dirty="0"/>
              <a:t>. </a:t>
            </a:r>
            <a:r>
              <a:rPr lang="en-US" baseline="0" dirty="0" err="1"/>
              <a:t>Trong</a:t>
            </a:r>
            <a:r>
              <a:rPr lang="en-US" baseline="0" dirty="0"/>
              <a:t> </a:t>
            </a:r>
            <a:r>
              <a:rPr lang="en-US" baseline="0" dirty="0" err="1"/>
              <a:t>đó</a:t>
            </a:r>
            <a:r>
              <a:rPr lang="en-US" baseline="0" dirty="0"/>
              <a:t>, </a:t>
            </a:r>
            <a:r>
              <a:rPr lang="en-US" baseline="0" dirty="0" err="1"/>
              <a:t>nhóm</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có</a:t>
            </a:r>
            <a:r>
              <a:rPr lang="en-US" baseline="0" dirty="0"/>
              <a:t> </a:t>
            </a:r>
            <a:r>
              <a:rPr lang="en-US" baseline="0" dirty="0" err="1"/>
              <a:t>tỉ</a:t>
            </a:r>
            <a:r>
              <a:rPr lang="en-US" baseline="0" dirty="0"/>
              <a:t> </a:t>
            </a:r>
            <a:r>
              <a:rPr lang="en-US" baseline="0" dirty="0" err="1"/>
              <a:t>lệ</a:t>
            </a:r>
            <a:r>
              <a:rPr lang="en-US" baseline="0" dirty="0"/>
              <a:t> </a:t>
            </a:r>
            <a:r>
              <a:rPr lang="en-US" baseline="0" dirty="0" err="1"/>
              <a:t>đáp</a:t>
            </a:r>
            <a:r>
              <a:rPr lang="en-US" baseline="0" dirty="0"/>
              <a:t> </a:t>
            </a:r>
            <a:r>
              <a:rPr lang="en-US" baseline="0" dirty="0" err="1"/>
              <a:t>ứng</a:t>
            </a:r>
            <a:r>
              <a:rPr lang="en-US" baseline="0" dirty="0"/>
              <a:t> </a:t>
            </a:r>
            <a:r>
              <a:rPr lang="en-US" baseline="0" dirty="0" err="1"/>
              <a:t>khách</a:t>
            </a:r>
            <a:r>
              <a:rPr lang="en-US" baseline="0" dirty="0"/>
              <a:t> </a:t>
            </a:r>
            <a:r>
              <a:rPr lang="en-US" baseline="0" dirty="0" err="1"/>
              <a:t>quan</a:t>
            </a:r>
            <a:r>
              <a:rPr lang="en-US" baseline="0" dirty="0"/>
              <a:t> </a:t>
            </a:r>
            <a:r>
              <a:rPr lang="en-US" baseline="0" dirty="0" err="1"/>
              <a:t>và</a:t>
            </a:r>
            <a:r>
              <a:rPr lang="en-US" baseline="0" dirty="0"/>
              <a:t> </a:t>
            </a:r>
            <a:r>
              <a:rPr lang="en-US" baseline="0" dirty="0" err="1"/>
              <a:t>kiểm</a:t>
            </a:r>
            <a:r>
              <a:rPr lang="en-US" baseline="0" dirty="0"/>
              <a:t> </a:t>
            </a:r>
            <a:r>
              <a:rPr lang="en-US" baseline="0" dirty="0" err="1"/>
              <a:t>soát</a:t>
            </a:r>
            <a:r>
              <a:rPr lang="en-US" baseline="0" dirty="0"/>
              <a:t> </a:t>
            </a:r>
            <a:r>
              <a:rPr lang="en-US" baseline="0" dirty="0" err="1"/>
              <a:t>bệnh</a:t>
            </a:r>
            <a:r>
              <a:rPr lang="en-US" baseline="0" dirty="0"/>
              <a:t> </a:t>
            </a:r>
            <a:r>
              <a:rPr lang="en-US" baseline="0" dirty="0" err="1"/>
              <a:t>tốt</a:t>
            </a:r>
            <a:r>
              <a:rPr lang="en-US" baseline="0" dirty="0"/>
              <a:t> </a:t>
            </a:r>
            <a:r>
              <a:rPr lang="en-US" baseline="0" dirty="0" err="1"/>
              <a:t>hơn</a:t>
            </a:r>
            <a:r>
              <a:rPr lang="en-US" baseline="0" dirty="0"/>
              <a:t> </a:t>
            </a:r>
            <a:r>
              <a:rPr lang="en-US" baseline="0" dirty="0" err="1"/>
              <a:t>nhóm</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hoá</a:t>
            </a:r>
            <a:r>
              <a:rPr lang="en-US" baseline="0" dirty="0"/>
              <a:t> </a:t>
            </a:r>
            <a:r>
              <a:rPr lang="en-US" baseline="0" dirty="0" err="1"/>
              <a:t>trị</a:t>
            </a:r>
            <a:r>
              <a:rPr lang="en-US" baseline="0" dirty="0"/>
              <a:t>, </a:t>
            </a:r>
            <a:r>
              <a:rPr lang="en-US" baseline="0" dirty="0" err="1"/>
              <a:t>tương</a:t>
            </a:r>
            <a:r>
              <a:rPr lang="en-US" baseline="0" dirty="0"/>
              <a:t> </a:t>
            </a:r>
            <a:r>
              <a:rPr lang="en-US" baseline="0" dirty="0" err="1"/>
              <a:t>tự</a:t>
            </a:r>
            <a:r>
              <a:rPr lang="en-US" baseline="0" dirty="0"/>
              <a:t> </a:t>
            </a:r>
            <a:r>
              <a:rPr lang="en-US" baseline="0" dirty="0" err="1"/>
              <a:t>với</a:t>
            </a:r>
            <a:r>
              <a:rPr lang="en-US" baseline="0" dirty="0"/>
              <a:t> </a:t>
            </a:r>
            <a:r>
              <a:rPr lang="en-US" baseline="0" dirty="0" err="1"/>
              <a:t>với</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không</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88</a:t>
            </a:fld>
            <a:endParaRPr lang="vi-VN"/>
          </a:p>
        </p:txBody>
      </p:sp>
    </p:spTree>
    <p:extLst>
      <p:ext uri="{BB962C8B-B14F-4D97-AF65-F5344CB8AC3E}">
        <p14:creationId xmlns:p14="http://schemas.microsoft.com/office/powerpoint/2010/main" val="421113251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Phân</a:t>
            </a:r>
            <a:r>
              <a:rPr lang="en-US" baseline="0" dirty="0"/>
              <a:t> </a:t>
            </a:r>
            <a:r>
              <a:rPr lang="en-US" baseline="0" dirty="0" err="1"/>
              <a:t>tích</a:t>
            </a:r>
            <a:r>
              <a:rPr lang="en-US" baseline="0" dirty="0"/>
              <a:t> </a:t>
            </a:r>
            <a:r>
              <a:rPr lang="en-US" baseline="0" dirty="0" err="1"/>
              <a:t>gộp</a:t>
            </a:r>
            <a:r>
              <a:rPr lang="en-US" baseline="0" dirty="0"/>
              <a:t> LUX-Lung 3&amp;6 </a:t>
            </a:r>
            <a:r>
              <a:rPr lang="en-US" baseline="0" dirty="0" err="1"/>
              <a:t>cho</a:t>
            </a:r>
            <a:r>
              <a:rPr lang="en-US" baseline="0" dirty="0"/>
              <a:t> </a:t>
            </a:r>
            <a:r>
              <a:rPr lang="en-US" baseline="0" dirty="0" err="1"/>
              <a:t>thấy</a:t>
            </a:r>
            <a:r>
              <a:rPr lang="en-US" baseline="0" dirty="0"/>
              <a:t> </a:t>
            </a:r>
            <a:r>
              <a:rPr lang="en-US" baseline="0" dirty="0" err="1"/>
              <a:t>Afatinib</a:t>
            </a:r>
            <a:r>
              <a:rPr lang="en-US" baseline="0" dirty="0"/>
              <a:t> </a:t>
            </a:r>
            <a:r>
              <a:rPr lang="en-US" baseline="0" dirty="0" err="1"/>
              <a:t>cải</a:t>
            </a:r>
            <a:r>
              <a:rPr lang="en-US" baseline="0" dirty="0"/>
              <a:t> </a:t>
            </a:r>
            <a:r>
              <a:rPr lang="en-US" baseline="0" dirty="0" err="1"/>
              <a:t>thiện</a:t>
            </a:r>
            <a:r>
              <a:rPr lang="en-US" baseline="0" dirty="0"/>
              <a:t> PFS </a:t>
            </a:r>
            <a:r>
              <a:rPr lang="en-US" baseline="0" dirty="0" err="1"/>
              <a:t>trên</a:t>
            </a:r>
            <a:r>
              <a:rPr lang="en-US" baseline="0" dirty="0"/>
              <a:t> </a:t>
            </a:r>
            <a:r>
              <a:rPr lang="en-US" baseline="0" dirty="0" err="1"/>
              <a:t>bệnh</a:t>
            </a:r>
            <a:r>
              <a:rPr lang="en-US" baseline="0" dirty="0"/>
              <a:t> </a:t>
            </a:r>
            <a:r>
              <a:rPr lang="en-US" baseline="0" dirty="0" err="1"/>
              <a:t>nhân</a:t>
            </a:r>
            <a:r>
              <a:rPr lang="en-US" baseline="0" dirty="0"/>
              <a:t> di </a:t>
            </a:r>
            <a:r>
              <a:rPr lang="en-US" baseline="0" dirty="0" err="1"/>
              <a:t>căn</a:t>
            </a:r>
            <a:r>
              <a:rPr lang="en-US" baseline="0" dirty="0"/>
              <a:t> </a:t>
            </a:r>
            <a:r>
              <a:rPr lang="en-US" baseline="0" dirty="0" err="1"/>
              <a:t>não</a:t>
            </a:r>
            <a:r>
              <a:rPr lang="en-US" baseline="0" dirty="0"/>
              <a:t> so </a:t>
            </a:r>
            <a:r>
              <a:rPr lang="en-US" baseline="0" dirty="0" err="1"/>
              <a:t>với</a:t>
            </a:r>
            <a:r>
              <a:rPr lang="en-US" baseline="0" dirty="0"/>
              <a:t> </a:t>
            </a:r>
            <a:r>
              <a:rPr lang="en-US" baseline="0" dirty="0" err="1"/>
              <a:t>hóa</a:t>
            </a:r>
            <a:r>
              <a:rPr lang="en-US" baseline="0" dirty="0"/>
              <a:t> </a:t>
            </a:r>
            <a:r>
              <a:rPr lang="en-US" baseline="0" dirty="0" err="1"/>
              <a:t>trị</a:t>
            </a:r>
            <a:r>
              <a:rPr lang="en-US" baseline="0" dirty="0"/>
              <a:t> (8.2 </a:t>
            </a:r>
            <a:r>
              <a:rPr lang="en-US" baseline="0" dirty="0" err="1"/>
              <a:t>tháng</a:t>
            </a:r>
            <a:r>
              <a:rPr lang="en-US" baseline="0" dirty="0"/>
              <a:t> vs. 5.4 </a:t>
            </a:r>
            <a:r>
              <a:rPr lang="en-US" baseline="0" dirty="0" err="1"/>
              <a:t>tháng</a:t>
            </a:r>
            <a:r>
              <a:rPr lang="en-US" baseline="0" dirty="0"/>
              <a:t>)</a:t>
            </a:r>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89</a:t>
            </a:fld>
            <a:endParaRPr lang="fr-FR" dirty="0"/>
          </a:p>
        </p:txBody>
      </p:sp>
    </p:spTree>
    <p:extLst>
      <p:ext uri="{BB962C8B-B14F-4D97-AF65-F5344CB8AC3E}">
        <p14:creationId xmlns:p14="http://schemas.microsoft.com/office/powerpoint/2010/main" val="176784466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63550" y="490538"/>
            <a:ext cx="5930900" cy="3336925"/>
          </a:xfrm>
        </p:spPr>
      </p:sp>
      <p:sp>
        <p:nvSpPr>
          <p:cNvPr id="3" name="Notes Placeholder 2"/>
          <p:cNvSpPr>
            <a:spLocks noGrp="1"/>
          </p:cNvSpPr>
          <p:nvPr>
            <p:ph type="body" idx="1"/>
          </p:nvPr>
        </p:nvSpPr>
        <p:spPr/>
        <p:txBody>
          <a:bodyPr/>
          <a:lstStyle/>
          <a:p>
            <a:r>
              <a:rPr lang="en-US" dirty="0" err="1"/>
              <a:t>Một</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đơn</a:t>
            </a:r>
            <a:r>
              <a:rPr lang="en-US" baseline="0" dirty="0"/>
              <a:t> </a:t>
            </a:r>
            <a:r>
              <a:rPr lang="en-US" baseline="0" dirty="0" err="1"/>
              <a:t>nhánh</a:t>
            </a:r>
            <a:r>
              <a:rPr lang="en-US" baseline="0" dirty="0"/>
              <a:t> phase 3b ở </a:t>
            </a:r>
            <a:r>
              <a:rPr lang="en-US" baseline="0" dirty="0" err="1"/>
              <a:t>bệnh</a:t>
            </a:r>
            <a:r>
              <a:rPr lang="en-US" baseline="0" dirty="0"/>
              <a:t> </a:t>
            </a:r>
            <a:r>
              <a:rPr lang="en-US" baseline="0" dirty="0" err="1"/>
              <a:t>nhân</a:t>
            </a:r>
            <a:r>
              <a:rPr lang="en-US" baseline="0" dirty="0"/>
              <a:t> </a:t>
            </a:r>
            <a:r>
              <a:rPr lang="en-US" baseline="0" dirty="0" err="1"/>
              <a:t>châu</a:t>
            </a:r>
            <a:r>
              <a:rPr lang="en-US" baseline="0" dirty="0"/>
              <a:t> Á, </a:t>
            </a:r>
            <a:r>
              <a:rPr lang="en-US" baseline="0" dirty="0" err="1"/>
              <a:t>trong</a:t>
            </a:r>
            <a:r>
              <a:rPr lang="en-US" baseline="0" dirty="0"/>
              <a:t> </a:t>
            </a:r>
            <a:r>
              <a:rPr lang="en-US" baseline="0" dirty="0" err="1"/>
              <a:t>đó</a:t>
            </a:r>
            <a:r>
              <a:rPr lang="en-US" baseline="0" dirty="0"/>
              <a:t> </a:t>
            </a:r>
            <a:r>
              <a:rPr lang="en-US" baseline="0" dirty="0" err="1"/>
              <a:t>bao</a:t>
            </a:r>
            <a:r>
              <a:rPr lang="en-US" baseline="0" dirty="0"/>
              <a:t> </a:t>
            </a:r>
            <a:r>
              <a:rPr lang="en-US" baseline="0" dirty="0" err="1"/>
              <a:t>gồm</a:t>
            </a:r>
            <a:r>
              <a:rPr lang="en-US" baseline="0" dirty="0"/>
              <a:t> 92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cho</a:t>
            </a:r>
            <a:r>
              <a:rPr lang="en-US" baseline="0" dirty="0"/>
              <a:t> </a:t>
            </a:r>
            <a:r>
              <a:rPr lang="en-US" baseline="0" dirty="0" err="1"/>
              <a:t>thấy</a:t>
            </a:r>
            <a:r>
              <a:rPr lang="en-US" baseline="0" dirty="0"/>
              <a:t>, </a:t>
            </a:r>
            <a:r>
              <a:rPr lang="en-US" baseline="0" dirty="0" err="1"/>
              <a:t>afatinib</a:t>
            </a:r>
            <a:r>
              <a:rPr lang="en-US" baseline="0" dirty="0"/>
              <a:t> </a:t>
            </a:r>
            <a:r>
              <a:rPr lang="en-US" baseline="0" dirty="0" err="1"/>
              <a:t>kéo</a:t>
            </a:r>
            <a:r>
              <a:rPr lang="en-US" baseline="0" dirty="0"/>
              <a:t> </a:t>
            </a:r>
            <a:r>
              <a:rPr lang="en-US" baseline="0" dirty="0" err="1"/>
              <a:t>dài</a:t>
            </a:r>
            <a:r>
              <a:rPr lang="en-US" baseline="0" dirty="0"/>
              <a:t> </a:t>
            </a:r>
            <a:r>
              <a:rPr lang="en-US" baseline="0" dirty="0" err="1"/>
              <a:t>thời</a:t>
            </a:r>
            <a:r>
              <a:rPr lang="en-US" baseline="0" dirty="0"/>
              <a:t> </a:t>
            </a:r>
            <a:r>
              <a:rPr lang="en-US" baseline="0" dirty="0" err="1"/>
              <a:t>gian</a:t>
            </a:r>
            <a:r>
              <a:rPr lang="en-US" baseline="0" dirty="0"/>
              <a:t> PFS </a:t>
            </a:r>
            <a:r>
              <a:rPr lang="en-US" baseline="0" dirty="0" err="1"/>
              <a:t>trung</a:t>
            </a:r>
            <a:r>
              <a:rPr lang="en-US" baseline="0" dirty="0"/>
              <a:t> </a:t>
            </a:r>
            <a:r>
              <a:rPr lang="en-US" baseline="0" dirty="0" err="1"/>
              <a:t>vị</a:t>
            </a:r>
            <a:r>
              <a:rPr lang="en-US" baseline="0" dirty="0"/>
              <a:t> </a:t>
            </a:r>
            <a:r>
              <a:rPr lang="en-US" baseline="0" dirty="0" err="1"/>
              <a:t>đạt</a:t>
            </a:r>
            <a:r>
              <a:rPr lang="en-US" baseline="0" dirty="0"/>
              <a:t> 11 </a:t>
            </a:r>
            <a:r>
              <a:rPr lang="en-US" baseline="0" dirty="0" err="1"/>
              <a:t>tháng</a:t>
            </a:r>
            <a:r>
              <a:rPr lang="en-US" baseline="0" dirty="0"/>
              <a:t>. </a:t>
            </a:r>
            <a:endParaRPr lang="en-US" dirty="0"/>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4D4F51"/>
              </a:solidFill>
              <a:effectLst/>
              <a:uLnTx/>
              <a:uFillTx/>
              <a:latin typeface="Arial" panose="020B0604020202020204" pitchFamily="34" charset="0"/>
              <a:ea typeface="+mn-ea"/>
              <a:cs typeface="Arial" pitchFamily="34" charset="0"/>
            </a:endParaRPr>
          </a:p>
        </p:txBody>
      </p:sp>
    </p:spTree>
    <p:extLst>
      <p:ext uri="{BB962C8B-B14F-4D97-AF65-F5344CB8AC3E}">
        <p14:creationId xmlns:p14="http://schemas.microsoft.com/office/powerpoint/2010/main" val="36086508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Một</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kác</a:t>
            </a:r>
            <a:r>
              <a:rPr lang="en-US" baseline="0" dirty="0"/>
              <a:t> </a:t>
            </a:r>
            <a:r>
              <a:rPr lang="en-US" baseline="0" dirty="0" err="1"/>
              <a:t>tại</a:t>
            </a:r>
            <a:r>
              <a:rPr lang="en-US" baseline="0" dirty="0"/>
              <a:t> Samsung Medical Center, PFS </a:t>
            </a:r>
            <a:r>
              <a:rPr lang="en-US" baseline="0" dirty="0" err="1"/>
              <a:t>của</a:t>
            </a:r>
            <a:r>
              <a:rPr lang="en-US" baseline="0" dirty="0"/>
              <a:t> </a:t>
            </a:r>
            <a:r>
              <a:rPr lang="en-US" baseline="0" dirty="0" err="1"/>
              <a:t>bệnh</a:t>
            </a:r>
            <a:r>
              <a:rPr lang="en-US" baseline="0" dirty="0"/>
              <a:t> </a:t>
            </a:r>
            <a:r>
              <a:rPr lang="en-US" baseline="0" dirty="0" err="1"/>
              <a:t>nhân</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đạt</a:t>
            </a:r>
            <a:r>
              <a:rPr lang="en-US" baseline="0" dirty="0"/>
              <a:t> 15.7 </a:t>
            </a:r>
            <a:r>
              <a:rPr lang="en-US" baseline="0" dirty="0" err="1"/>
              <a:t>tháng</a:t>
            </a:r>
            <a:r>
              <a:rPr lang="en-US" baseline="0" dirty="0"/>
              <a:t>. </a:t>
            </a:r>
            <a:r>
              <a:rPr lang="en-US" baseline="0" dirty="0" err="1"/>
              <a:t>Trong</a:t>
            </a:r>
            <a:r>
              <a:rPr lang="en-US" baseline="0" dirty="0"/>
              <a:t> </a:t>
            </a:r>
            <a:r>
              <a:rPr lang="en-US" baseline="0" dirty="0" err="1"/>
              <a:t>đó</a:t>
            </a:r>
            <a:r>
              <a:rPr lang="en-US" baseline="0" dirty="0"/>
              <a:t> PFS </a:t>
            </a:r>
            <a:r>
              <a:rPr lang="en-US" baseline="0" dirty="0" err="1"/>
              <a:t>của</a:t>
            </a:r>
            <a:r>
              <a:rPr lang="en-US" baseline="0" dirty="0"/>
              <a:t> </a:t>
            </a:r>
            <a:r>
              <a:rPr lang="en-US" baseline="0" dirty="0" err="1"/>
              <a:t>nhóm</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phải</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dao</a:t>
            </a:r>
            <a:r>
              <a:rPr lang="en-US" baseline="0" dirty="0"/>
              <a:t> </a:t>
            </a:r>
            <a:r>
              <a:rPr lang="en-US" baseline="0" dirty="0" err="1"/>
              <a:t>gama</a:t>
            </a:r>
            <a:r>
              <a:rPr lang="en-US" baseline="0" dirty="0"/>
              <a:t> </a:t>
            </a:r>
            <a:r>
              <a:rPr lang="en-US" baseline="0" dirty="0" err="1"/>
              <a:t>hoặc</a:t>
            </a:r>
            <a:r>
              <a:rPr lang="en-US" baseline="0" dirty="0"/>
              <a:t> </a:t>
            </a:r>
            <a:r>
              <a:rPr lang="en-US" baseline="0" dirty="0" err="1"/>
              <a:t>xạ</a:t>
            </a:r>
            <a:r>
              <a:rPr lang="en-US" baseline="0" dirty="0"/>
              <a:t> </a:t>
            </a:r>
            <a:r>
              <a:rPr lang="en-US" baseline="0" dirty="0" err="1"/>
              <a:t>trị</a:t>
            </a:r>
            <a:r>
              <a:rPr lang="en-US" baseline="0" dirty="0"/>
              <a:t> </a:t>
            </a:r>
            <a:r>
              <a:rPr lang="en-US" baseline="0" dirty="0" err="1"/>
              <a:t>toàn</a:t>
            </a:r>
            <a:r>
              <a:rPr lang="en-US" baseline="0" dirty="0"/>
              <a:t> </a:t>
            </a:r>
            <a:r>
              <a:rPr lang="en-US" baseline="0" dirty="0" err="1"/>
              <a:t>bộ</a:t>
            </a:r>
            <a:r>
              <a:rPr lang="en-US" baseline="0" dirty="0"/>
              <a:t> </a:t>
            </a:r>
            <a:r>
              <a:rPr lang="en-US" baseline="0" dirty="0" err="1"/>
              <a:t>não</a:t>
            </a:r>
            <a:r>
              <a:rPr lang="en-US" baseline="0" dirty="0"/>
              <a:t> </a:t>
            </a:r>
            <a:r>
              <a:rPr lang="en-US" baseline="0" dirty="0" err="1"/>
              <a:t>đạt</a:t>
            </a:r>
            <a:r>
              <a:rPr lang="en-US" baseline="0" dirty="0"/>
              <a:t> </a:t>
            </a:r>
            <a:r>
              <a:rPr lang="en-US" baseline="0" dirty="0" err="1"/>
              <a:t>lần</a:t>
            </a:r>
            <a:r>
              <a:rPr lang="en-US" baseline="0" dirty="0"/>
              <a:t> </a:t>
            </a:r>
            <a:r>
              <a:rPr lang="en-US" baseline="0" dirty="0" err="1"/>
              <a:t>lượt</a:t>
            </a:r>
            <a:r>
              <a:rPr lang="en-US" baseline="0" dirty="0"/>
              <a:t> 11.5 </a:t>
            </a:r>
            <a:r>
              <a:rPr lang="en-US" baseline="0" dirty="0" err="1"/>
              <a:t>tháng</a:t>
            </a:r>
            <a:r>
              <a:rPr lang="en-US" baseline="0" dirty="0"/>
              <a:t> </a:t>
            </a:r>
            <a:r>
              <a:rPr lang="en-US" baseline="0" dirty="0" err="1"/>
              <a:t>và</a:t>
            </a:r>
            <a:r>
              <a:rPr lang="en-US" baseline="0" dirty="0"/>
              <a:t> 15.6 </a:t>
            </a:r>
            <a:r>
              <a:rPr lang="en-US" baseline="0" dirty="0" err="1"/>
              <a:t>tháng</a:t>
            </a:r>
            <a:r>
              <a:rPr lang="en-US" baseline="0" dirty="0"/>
              <a:t>. </a:t>
            </a:r>
            <a:r>
              <a:rPr lang="en-US" baseline="0" dirty="0" err="1"/>
              <a:t>Khẳng</a:t>
            </a:r>
            <a:r>
              <a:rPr lang="en-US" baseline="0" dirty="0"/>
              <a:t> </a:t>
            </a:r>
            <a:r>
              <a:rPr lang="en-US" baseline="0" dirty="0" err="1"/>
              <a:t>định</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afatinib</a:t>
            </a:r>
            <a:r>
              <a:rPr lang="en-US" baseline="0" dirty="0"/>
              <a:t> </a:t>
            </a:r>
            <a:r>
              <a:rPr lang="en-US" baseline="0" dirty="0" err="1"/>
              <a:t>khi</a:t>
            </a:r>
            <a:r>
              <a:rPr lang="en-US" baseline="0" dirty="0"/>
              <a:t> </a:t>
            </a:r>
            <a:r>
              <a:rPr lang="en-US" baseline="0" dirty="0" err="1"/>
              <a:t>dùng</a:t>
            </a:r>
            <a:r>
              <a:rPr lang="en-US" baseline="0" dirty="0"/>
              <a:t> </a:t>
            </a:r>
            <a:r>
              <a:rPr lang="en-US" baseline="0" dirty="0" err="1"/>
              <a:t>kết</a:t>
            </a:r>
            <a:r>
              <a:rPr lang="en-US" baseline="0" dirty="0"/>
              <a:t> </a:t>
            </a:r>
            <a:r>
              <a:rPr lang="en-US" baseline="0" dirty="0" err="1"/>
              <a:t>hợp</a:t>
            </a:r>
            <a:r>
              <a:rPr lang="en-US" baseline="0" dirty="0"/>
              <a:t> </a:t>
            </a:r>
            <a:r>
              <a:rPr lang="en-US" baseline="0" dirty="0" err="1"/>
              <a:t>với</a:t>
            </a:r>
            <a:r>
              <a:rPr lang="en-US" baseline="0" dirty="0"/>
              <a:t> </a:t>
            </a:r>
            <a:r>
              <a:rPr lang="en-US" baseline="0" dirty="0" err="1"/>
              <a:t>xạ</a:t>
            </a:r>
            <a:r>
              <a:rPr lang="en-US" baseline="0" dirty="0"/>
              <a:t> </a:t>
            </a:r>
            <a:r>
              <a:rPr lang="en-US" baseline="0" dirty="0" err="1"/>
              <a:t>trị</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91</a:t>
            </a:fld>
            <a:endParaRPr lang="vi-VN"/>
          </a:p>
        </p:txBody>
      </p:sp>
    </p:spTree>
    <p:extLst>
      <p:ext uri="{BB962C8B-B14F-4D97-AF65-F5344CB8AC3E}">
        <p14:creationId xmlns:p14="http://schemas.microsoft.com/office/powerpoint/2010/main" val="349814789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r>
              <a:rPr lang="en-US" altLang="ko-KR" dirty="0" err="1"/>
              <a:t>Các</a:t>
            </a:r>
            <a:r>
              <a:rPr lang="en-US" altLang="ko-KR" baseline="0" dirty="0"/>
              <a:t> </a:t>
            </a:r>
            <a:r>
              <a:rPr lang="en-US" altLang="ko-KR" baseline="0" dirty="0" err="1"/>
              <a:t>kết</a:t>
            </a:r>
            <a:r>
              <a:rPr lang="en-US" altLang="ko-KR" baseline="0" dirty="0"/>
              <a:t> </a:t>
            </a:r>
            <a:r>
              <a:rPr lang="en-US" altLang="ko-KR" baseline="0" dirty="0" err="1"/>
              <a:t>quả</a:t>
            </a:r>
            <a:r>
              <a:rPr lang="en-US" altLang="ko-KR" baseline="0" dirty="0"/>
              <a:t> </a:t>
            </a:r>
            <a:r>
              <a:rPr lang="en-US" altLang="ko-KR" baseline="0" dirty="0" err="1"/>
              <a:t>tích</a:t>
            </a:r>
            <a:r>
              <a:rPr lang="en-US" altLang="ko-KR" baseline="0" dirty="0"/>
              <a:t> </a:t>
            </a:r>
            <a:r>
              <a:rPr lang="en-US" altLang="ko-KR" baseline="0" dirty="0" err="1"/>
              <a:t>cực</a:t>
            </a:r>
            <a:r>
              <a:rPr lang="en-US" altLang="ko-KR" baseline="0" dirty="0"/>
              <a:t> </a:t>
            </a:r>
            <a:r>
              <a:rPr lang="en-US" altLang="ko-KR" baseline="0" dirty="0" err="1"/>
              <a:t>trên</a:t>
            </a:r>
            <a:r>
              <a:rPr lang="en-US" altLang="ko-KR" baseline="0" dirty="0"/>
              <a:t> </a:t>
            </a:r>
            <a:r>
              <a:rPr lang="en-US" altLang="ko-KR" baseline="0" dirty="0" err="1"/>
              <a:t>đối</a:t>
            </a:r>
            <a:r>
              <a:rPr lang="en-US" altLang="ko-KR" baseline="0" dirty="0"/>
              <a:t> </a:t>
            </a:r>
            <a:r>
              <a:rPr lang="en-US" altLang="ko-KR" baseline="0" dirty="0" err="1"/>
              <a:t>tượng</a:t>
            </a:r>
            <a:r>
              <a:rPr lang="en-US" altLang="ko-KR" baseline="0" dirty="0"/>
              <a:t> </a:t>
            </a:r>
            <a:r>
              <a:rPr lang="en-US" altLang="ko-KR" baseline="0" dirty="0" err="1"/>
              <a:t>bệnh</a:t>
            </a:r>
            <a:r>
              <a:rPr lang="en-US" altLang="ko-KR" baseline="0" dirty="0"/>
              <a:t> </a:t>
            </a:r>
            <a:r>
              <a:rPr lang="en-US" altLang="ko-KR" baseline="0" dirty="0" err="1"/>
              <a:t>nhân</a:t>
            </a:r>
            <a:r>
              <a:rPr lang="en-US" altLang="ko-KR" baseline="0" dirty="0"/>
              <a:t> NSCLC </a:t>
            </a:r>
            <a:r>
              <a:rPr lang="en-US" altLang="ko-KR" baseline="0" dirty="0" err="1"/>
              <a:t>có</a:t>
            </a:r>
            <a:r>
              <a:rPr lang="en-US" altLang="ko-KR" baseline="0" dirty="0"/>
              <a:t> di </a:t>
            </a:r>
            <a:r>
              <a:rPr lang="en-US" altLang="ko-KR" baseline="0" dirty="0" err="1"/>
              <a:t>căn</a:t>
            </a:r>
            <a:r>
              <a:rPr lang="en-US" altLang="ko-KR" baseline="0" dirty="0"/>
              <a:t> </a:t>
            </a:r>
            <a:r>
              <a:rPr lang="en-US" altLang="ko-KR" baseline="0" dirty="0" err="1"/>
              <a:t>não</a:t>
            </a:r>
            <a:r>
              <a:rPr lang="en-US" altLang="ko-KR" baseline="0" dirty="0"/>
              <a:t> </a:t>
            </a:r>
            <a:r>
              <a:rPr lang="en-US" altLang="ko-KR" baseline="0" dirty="0" err="1"/>
              <a:t>từ</a:t>
            </a:r>
            <a:r>
              <a:rPr lang="en-US" altLang="ko-KR" baseline="0" dirty="0"/>
              <a:t> </a:t>
            </a:r>
            <a:r>
              <a:rPr lang="en-US" altLang="ko-KR" baseline="0" dirty="0" err="1"/>
              <a:t>các</a:t>
            </a:r>
            <a:r>
              <a:rPr lang="en-US" altLang="ko-KR" baseline="0" dirty="0"/>
              <a:t> </a:t>
            </a:r>
            <a:r>
              <a:rPr lang="en-US" altLang="ko-KR" baseline="0" dirty="0" err="1"/>
              <a:t>thử</a:t>
            </a:r>
            <a:r>
              <a:rPr lang="en-US" altLang="ko-KR" baseline="0" dirty="0"/>
              <a:t> </a:t>
            </a:r>
            <a:r>
              <a:rPr lang="en-US" altLang="ko-KR" baseline="0" dirty="0" err="1"/>
              <a:t>nghiệm</a:t>
            </a:r>
            <a:r>
              <a:rPr lang="en-US" altLang="ko-KR" baseline="0" dirty="0"/>
              <a:t> </a:t>
            </a:r>
            <a:r>
              <a:rPr lang="en-US" altLang="ko-KR" baseline="0" dirty="0" err="1"/>
              <a:t>lâm</a:t>
            </a:r>
            <a:r>
              <a:rPr lang="en-US" altLang="ko-KR" baseline="0" dirty="0"/>
              <a:t> </a:t>
            </a:r>
            <a:r>
              <a:rPr lang="en-US" altLang="ko-KR" baseline="0" dirty="0" err="1"/>
              <a:t>sàng</a:t>
            </a:r>
            <a:r>
              <a:rPr lang="en-US" altLang="ko-KR" baseline="0" dirty="0"/>
              <a:t> </a:t>
            </a:r>
            <a:r>
              <a:rPr lang="en-US" altLang="ko-KR" baseline="0" dirty="0" err="1"/>
              <a:t>của</a:t>
            </a:r>
            <a:r>
              <a:rPr lang="en-US" altLang="ko-KR" baseline="0" dirty="0"/>
              <a:t> </a:t>
            </a:r>
            <a:r>
              <a:rPr lang="en-US" altLang="ko-KR" baseline="0" dirty="0" err="1"/>
              <a:t>afatinib</a:t>
            </a:r>
            <a:r>
              <a:rPr lang="en-US" altLang="ko-KR" baseline="0" dirty="0"/>
              <a:t> </a:t>
            </a:r>
            <a:r>
              <a:rPr lang="en-US" altLang="ko-KR" baseline="0" dirty="0" err="1"/>
              <a:t>một</a:t>
            </a:r>
            <a:r>
              <a:rPr lang="en-US" altLang="ko-KR" baseline="0" dirty="0"/>
              <a:t> </a:t>
            </a:r>
            <a:r>
              <a:rPr lang="en-US" altLang="ko-KR" baseline="0" dirty="0" err="1"/>
              <a:t>lần</a:t>
            </a:r>
            <a:r>
              <a:rPr lang="en-US" altLang="ko-KR" baseline="0" dirty="0"/>
              <a:t> </a:t>
            </a:r>
            <a:r>
              <a:rPr lang="en-US" altLang="ko-KR" baseline="0" dirty="0" err="1"/>
              <a:t>nữa</a:t>
            </a:r>
            <a:r>
              <a:rPr lang="en-US" altLang="ko-KR" baseline="0" dirty="0"/>
              <a:t> </a:t>
            </a:r>
            <a:r>
              <a:rPr lang="en-US" altLang="ko-KR" baseline="0" dirty="0" err="1"/>
              <a:t>được</a:t>
            </a:r>
            <a:r>
              <a:rPr lang="en-US" altLang="ko-KR" baseline="0" dirty="0"/>
              <a:t> </a:t>
            </a:r>
            <a:r>
              <a:rPr lang="en-US" altLang="ko-KR" baseline="0" dirty="0" err="1"/>
              <a:t>khẳng</a:t>
            </a:r>
            <a:r>
              <a:rPr lang="en-US" altLang="ko-KR" baseline="0" dirty="0"/>
              <a:t> </a:t>
            </a:r>
            <a:r>
              <a:rPr lang="en-US" altLang="ko-KR" baseline="0" dirty="0" err="1"/>
              <a:t>định</a:t>
            </a:r>
            <a:r>
              <a:rPr lang="en-US" altLang="ko-KR" baseline="0" dirty="0"/>
              <a:t> </a:t>
            </a:r>
            <a:r>
              <a:rPr lang="en-US" altLang="ko-KR" baseline="0" dirty="0" err="1"/>
              <a:t>thông</a:t>
            </a:r>
            <a:r>
              <a:rPr lang="en-US" altLang="ko-KR" baseline="0" dirty="0"/>
              <a:t> qua </a:t>
            </a:r>
            <a:r>
              <a:rPr lang="en-US" altLang="ko-KR" baseline="0" dirty="0" err="1"/>
              <a:t>các</a:t>
            </a:r>
            <a:r>
              <a:rPr lang="en-US" altLang="ko-KR" baseline="0" dirty="0"/>
              <a:t> </a:t>
            </a:r>
            <a:r>
              <a:rPr lang="en-US" altLang="ko-KR" baseline="0" dirty="0" err="1"/>
              <a:t>dữ</a:t>
            </a:r>
            <a:r>
              <a:rPr lang="en-US" altLang="ko-KR" baseline="0" dirty="0"/>
              <a:t> </a:t>
            </a:r>
            <a:r>
              <a:rPr lang="en-US" altLang="ko-KR" baseline="0" dirty="0" err="1"/>
              <a:t>liệu</a:t>
            </a:r>
            <a:r>
              <a:rPr lang="en-US" altLang="ko-KR" baseline="0" dirty="0"/>
              <a:t> </a:t>
            </a:r>
            <a:r>
              <a:rPr lang="en-US" altLang="ko-KR" baseline="0" dirty="0" err="1"/>
              <a:t>đời</a:t>
            </a:r>
            <a:r>
              <a:rPr lang="en-US" altLang="ko-KR" baseline="0" dirty="0"/>
              <a:t> </a:t>
            </a:r>
            <a:r>
              <a:rPr lang="en-US" altLang="ko-KR" baseline="0" dirty="0" err="1"/>
              <a:t>thực</a:t>
            </a:r>
            <a:r>
              <a:rPr lang="en-US" altLang="ko-KR" baseline="0" dirty="0"/>
              <a:t>. </a:t>
            </a:r>
            <a:r>
              <a:rPr lang="en-US" altLang="ko-KR" baseline="0" dirty="0" err="1"/>
              <a:t>Một</a:t>
            </a:r>
            <a:r>
              <a:rPr lang="en-US" altLang="ko-KR" baseline="0" dirty="0"/>
              <a:t> </a:t>
            </a:r>
            <a:r>
              <a:rPr lang="en-US" altLang="ko-KR" baseline="0" dirty="0" err="1"/>
              <a:t>nghiên</a:t>
            </a:r>
            <a:r>
              <a:rPr lang="en-US" altLang="ko-KR" baseline="0" dirty="0"/>
              <a:t> </a:t>
            </a:r>
            <a:r>
              <a:rPr lang="en-US" altLang="ko-KR" baseline="0" dirty="0" err="1"/>
              <a:t>cứu</a:t>
            </a:r>
            <a:r>
              <a:rPr lang="en-US" altLang="ko-KR" baseline="0" dirty="0"/>
              <a:t> </a:t>
            </a:r>
            <a:r>
              <a:rPr lang="en-US" altLang="ko-KR" baseline="0" dirty="0" err="1"/>
              <a:t>tại</a:t>
            </a:r>
            <a:r>
              <a:rPr lang="en-US" altLang="ko-KR" baseline="0" dirty="0"/>
              <a:t> </a:t>
            </a:r>
            <a:r>
              <a:rPr lang="en-US" altLang="ko-KR" baseline="0" dirty="0" err="1"/>
              <a:t>Hàn</a:t>
            </a:r>
            <a:r>
              <a:rPr lang="en-US" altLang="ko-KR" baseline="0" dirty="0"/>
              <a:t> </a:t>
            </a:r>
            <a:r>
              <a:rPr lang="en-US" altLang="ko-KR" baseline="0" dirty="0" err="1"/>
              <a:t>Quốc</a:t>
            </a:r>
            <a:r>
              <a:rPr lang="en-US" altLang="ko-KR" baseline="0" dirty="0"/>
              <a:t> </a:t>
            </a:r>
            <a:r>
              <a:rPr lang="en-US" altLang="ko-KR" baseline="0" dirty="0" err="1"/>
              <a:t>của</a:t>
            </a:r>
            <a:r>
              <a:rPr lang="en-US" altLang="ko-KR" baseline="0" dirty="0"/>
              <a:t> </a:t>
            </a:r>
            <a:r>
              <a:rPr lang="en-US" altLang="ko-KR" baseline="0" dirty="0" err="1"/>
              <a:t>nhóm</a:t>
            </a:r>
            <a:r>
              <a:rPr lang="en-US" altLang="ko-KR" baseline="0" dirty="0"/>
              <a:t> </a:t>
            </a:r>
            <a:r>
              <a:rPr lang="en-US" altLang="ko-KR" baseline="0" dirty="0" err="1"/>
              <a:t>tác</a:t>
            </a:r>
            <a:r>
              <a:rPr lang="en-US" altLang="ko-KR" baseline="0" dirty="0"/>
              <a:t> </a:t>
            </a:r>
            <a:r>
              <a:rPr lang="en-US" altLang="ko-KR" baseline="0" dirty="0" err="1"/>
              <a:t>giả</a:t>
            </a:r>
            <a:r>
              <a:rPr lang="en-US" altLang="ko-KR" baseline="0" dirty="0"/>
              <a:t> Sung et al </a:t>
            </a:r>
            <a:r>
              <a:rPr lang="en-US" altLang="ko-KR" baseline="0" dirty="0" err="1"/>
              <a:t>cho</a:t>
            </a:r>
            <a:r>
              <a:rPr lang="en-US" altLang="ko-KR" baseline="0" dirty="0"/>
              <a:t> </a:t>
            </a:r>
            <a:r>
              <a:rPr lang="en-US" altLang="ko-KR" baseline="0" dirty="0" err="1"/>
              <a:t>thấy</a:t>
            </a:r>
            <a:r>
              <a:rPr lang="en-US" altLang="ko-KR" baseline="0" dirty="0"/>
              <a:t>, </a:t>
            </a:r>
            <a:r>
              <a:rPr lang="en-US" altLang="ko-KR" baseline="0" dirty="0" err="1"/>
              <a:t>bệnh</a:t>
            </a:r>
            <a:r>
              <a:rPr lang="en-US" altLang="ko-KR" baseline="0" dirty="0"/>
              <a:t> </a:t>
            </a:r>
            <a:r>
              <a:rPr lang="en-US" altLang="ko-KR" baseline="0" dirty="0" err="1"/>
              <a:t>nhân</a:t>
            </a:r>
            <a:r>
              <a:rPr lang="en-US" altLang="ko-KR" baseline="0" dirty="0"/>
              <a:t> NSCLC </a:t>
            </a:r>
            <a:r>
              <a:rPr lang="en-US" altLang="ko-KR" baseline="0" dirty="0" err="1"/>
              <a:t>có</a:t>
            </a:r>
            <a:r>
              <a:rPr lang="en-US" altLang="ko-KR" baseline="0" dirty="0"/>
              <a:t> di </a:t>
            </a:r>
            <a:r>
              <a:rPr lang="en-US" altLang="ko-KR" baseline="0" dirty="0" err="1"/>
              <a:t>căn</a:t>
            </a:r>
            <a:r>
              <a:rPr lang="en-US" altLang="ko-KR" baseline="0" dirty="0"/>
              <a:t> </a:t>
            </a:r>
            <a:r>
              <a:rPr lang="en-US" altLang="ko-KR" baseline="0" dirty="0" err="1"/>
              <a:t>não</a:t>
            </a:r>
            <a:r>
              <a:rPr lang="en-US" altLang="ko-KR" baseline="0" dirty="0"/>
              <a:t> </a:t>
            </a:r>
            <a:r>
              <a:rPr lang="en-US" altLang="ko-KR" baseline="0" dirty="0" err="1"/>
              <a:t>điều</a:t>
            </a:r>
            <a:r>
              <a:rPr lang="en-US" altLang="ko-KR" baseline="0" dirty="0"/>
              <a:t> </a:t>
            </a:r>
            <a:r>
              <a:rPr lang="en-US" altLang="ko-KR" baseline="0" dirty="0" err="1"/>
              <a:t>trị</a:t>
            </a:r>
            <a:r>
              <a:rPr lang="en-US" altLang="ko-KR" baseline="0" dirty="0"/>
              <a:t> </a:t>
            </a:r>
            <a:r>
              <a:rPr lang="en-US" altLang="ko-KR" baseline="0" dirty="0" err="1"/>
              <a:t>với</a:t>
            </a:r>
            <a:r>
              <a:rPr lang="en-US" altLang="ko-KR" baseline="0" dirty="0"/>
              <a:t> </a:t>
            </a:r>
            <a:r>
              <a:rPr lang="en-US" altLang="ko-KR" baseline="0" dirty="0" err="1"/>
              <a:t>afatinib</a:t>
            </a:r>
            <a:r>
              <a:rPr lang="en-US" altLang="ko-KR" baseline="0" dirty="0"/>
              <a:t> </a:t>
            </a:r>
            <a:r>
              <a:rPr lang="en-US" altLang="ko-KR" baseline="0" dirty="0" err="1"/>
              <a:t>đạt</a:t>
            </a:r>
            <a:r>
              <a:rPr lang="en-US" altLang="ko-KR" baseline="0" dirty="0"/>
              <a:t> </a:t>
            </a:r>
            <a:r>
              <a:rPr lang="en-US" altLang="ko-KR" baseline="0" dirty="0" err="1"/>
              <a:t>trung</a:t>
            </a:r>
            <a:r>
              <a:rPr lang="en-US" altLang="ko-KR" baseline="0" dirty="0"/>
              <a:t> </a:t>
            </a:r>
            <a:r>
              <a:rPr lang="en-US" altLang="ko-KR" baseline="0" dirty="0" err="1"/>
              <a:t>vị</a:t>
            </a:r>
            <a:r>
              <a:rPr lang="en-US" altLang="ko-KR" baseline="0" dirty="0"/>
              <a:t> PFS </a:t>
            </a:r>
            <a:r>
              <a:rPr lang="en-US" altLang="ko-KR" baseline="0" dirty="0" err="1"/>
              <a:t>là</a:t>
            </a:r>
            <a:r>
              <a:rPr lang="en-US" altLang="ko-KR" baseline="0" dirty="0"/>
              <a:t> 14.8 </a:t>
            </a:r>
            <a:r>
              <a:rPr lang="en-US" altLang="ko-KR" baseline="0" dirty="0" err="1"/>
              <a:t>tháng</a:t>
            </a:r>
            <a:endParaRPr lang="ko-KR" altLang="en-US" dirty="0"/>
          </a:p>
        </p:txBody>
      </p:sp>
      <p:sp>
        <p:nvSpPr>
          <p:cNvPr id="4" name="슬라이드 번호 개체 틀 3"/>
          <p:cNvSpPr>
            <a:spLocks noGrp="1"/>
          </p:cNvSpPr>
          <p:nvPr>
            <p:ph type="sldNum" sz="quarter" idx="10"/>
          </p:nvPr>
        </p:nvSpPr>
        <p:spPr/>
        <p:txBody>
          <a:bodyPr/>
          <a:lstStyle/>
          <a:p>
            <a:fld id="{5DCF7AE3-B3D3-459B-8878-0C5D3F87B7AA}" type="slidenum">
              <a:rPr lang="ko-KR" altLang="en-US" smtClean="0"/>
              <a:t>92</a:t>
            </a:fld>
            <a:endParaRPr lang="ko-KR" altLang="en-US"/>
          </a:p>
        </p:txBody>
      </p:sp>
    </p:spTree>
    <p:extLst>
      <p:ext uri="{BB962C8B-B14F-4D97-AF65-F5344CB8AC3E}">
        <p14:creationId xmlns:p14="http://schemas.microsoft.com/office/powerpoint/2010/main" val="425991958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Tương</a:t>
            </a:r>
            <a:r>
              <a:rPr lang="en-US" baseline="0" dirty="0"/>
              <a:t> </a:t>
            </a:r>
            <a:r>
              <a:rPr lang="en-US" baseline="0" dirty="0" err="1"/>
              <a:t>tự</a:t>
            </a:r>
            <a:r>
              <a:rPr lang="en-US" baseline="0" dirty="0"/>
              <a:t>, </a:t>
            </a:r>
            <a:r>
              <a:rPr lang="en-US" baseline="0" dirty="0" err="1"/>
              <a:t>một</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tại</a:t>
            </a:r>
            <a:r>
              <a:rPr lang="en-US" baseline="0" dirty="0"/>
              <a:t> </a:t>
            </a:r>
            <a:r>
              <a:rPr lang="en-US" baseline="0" dirty="0" err="1"/>
              <a:t>bệnh</a:t>
            </a:r>
            <a:r>
              <a:rPr lang="en-US" baseline="0" dirty="0"/>
              <a:t> </a:t>
            </a:r>
            <a:r>
              <a:rPr lang="en-US" baseline="0" dirty="0" err="1"/>
              <a:t>viện</a:t>
            </a:r>
            <a:r>
              <a:rPr lang="en-US" baseline="0" dirty="0"/>
              <a:t> </a:t>
            </a:r>
            <a:r>
              <a:rPr lang="en-US" baseline="0" dirty="0" err="1"/>
              <a:t>đại</a:t>
            </a:r>
            <a:r>
              <a:rPr lang="en-US" baseline="0" dirty="0"/>
              <a:t> </a:t>
            </a:r>
            <a:r>
              <a:rPr lang="en-US" baseline="0" dirty="0" err="1"/>
              <a:t>học</a:t>
            </a:r>
            <a:r>
              <a:rPr lang="en-US" baseline="0" dirty="0"/>
              <a:t> </a:t>
            </a:r>
            <a:r>
              <a:rPr lang="en-US" baseline="0" dirty="0" err="1"/>
              <a:t>Đài</a:t>
            </a:r>
            <a:r>
              <a:rPr lang="en-US" baseline="0" dirty="0"/>
              <a:t> </a:t>
            </a:r>
            <a:r>
              <a:rPr lang="en-US" baseline="0" dirty="0" err="1"/>
              <a:t>Bắc</a:t>
            </a:r>
            <a:r>
              <a:rPr lang="en-US" baseline="0" dirty="0"/>
              <a:t> </a:t>
            </a:r>
            <a:r>
              <a:rPr lang="en-US" baseline="0" dirty="0" err="1"/>
              <a:t>bởi</a:t>
            </a:r>
            <a:r>
              <a:rPr lang="en-US" baseline="0" dirty="0"/>
              <a:t> Liang </a:t>
            </a:r>
            <a:r>
              <a:rPr lang="en-US" baseline="0" dirty="0" err="1"/>
              <a:t>và</a:t>
            </a:r>
            <a:r>
              <a:rPr lang="en-US" baseline="0" dirty="0"/>
              <a:t> </a:t>
            </a:r>
            <a:r>
              <a:rPr lang="en-US" baseline="0" dirty="0" err="1"/>
              <a:t>cộng</a:t>
            </a:r>
            <a:r>
              <a:rPr lang="en-US" baseline="0" dirty="0"/>
              <a:t> </a:t>
            </a:r>
            <a:r>
              <a:rPr lang="en-US" baseline="0" dirty="0" err="1"/>
              <a:t>sự</a:t>
            </a:r>
            <a:r>
              <a:rPr lang="en-US" baseline="0" dirty="0"/>
              <a:t> </a:t>
            </a:r>
            <a:r>
              <a:rPr lang="en-US" baseline="0" dirty="0" err="1"/>
              <a:t>cho</a:t>
            </a:r>
            <a:r>
              <a:rPr lang="en-US" baseline="0" dirty="0"/>
              <a:t> </a:t>
            </a:r>
            <a:r>
              <a:rPr lang="en-US" baseline="0" dirty="0" err="1"/>
              <a:t>thấy</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afatinib</a:t>
            </a:r>
            <a:r>
              <a:rPr lang="en-US" baseline="0" dirty="0"/>
              <a:t> </a:t>
            </a:r>
            <a:r>
              <a:rPr lang="en-US" baseline="0" dirty="0" err="1"/>
              <a:t>trên</a:t>
            </a:r>
            <a:r>
              <a:rPr lang="en-US" baseline="0" dirty="0"/>
              <a:t> </a:t>
            </a:r>
            <a:r>
              <a:rPr lang="en-US" baseline="0" dirty="0" err="1"/>
              <a:t>đối</a:t>
            </a:r>
            <a:r>
              <a:rPr lang="en-US" baseline="0" dirty="0"/>
              <a:t> </a:t>
            </a:r>
            <a:r>
              <a:rPr lang="en-US" baseline="0" dirty="0" err="1"/>
              <a:t>tượng</a:t>
            </a:r>
            <a:r>
              <a:rPr lang="en-US" baseline="0" dirty="0"/>
              <a:t> </a:t>
            </a:r>
            <a:r>
              <a:rPr lang="en-US" baseline="0" dirty="0" err="1"/>
              <a:t>bệnh</a:t>
            </a:r>
            <a:r>
              <a:rPr lang="en-US" baseline="0" dirty="0"/>
              <a:t> </a:t>
            </a:r>
            <a:r>
              <a:rPr lang="en-US" baseline="0" dirty="0" err="1"/>
              <a:t>nhân</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với</a:t>
            </a:r>
            <a:r>
              <a:rPr lang="en-US" baseline="0" dirty="0"/>
              <a:t> </a:t>
            </a:r>
            <a:r>
              <a:rPr lang="en-US" baseline="0" dirty="0" err="1"/>
              <a:t>thời</a:t>
            </a:r>
            <a:r>
              <a:rPr lang="en-US" baseline="0" dirty="0"/>
              <a:t> </a:t>
            </a:r>
            <a:r>
              <a:rPr lang="en-US" baseline="0" dirty="0" err="1"/>
              <a:t>gian</a:t>
            </a:r>
            <a:r>
              <a:rPr lang="en-US" baseline="0" dirty="0"/>
              <a:t> </a:t>
            </a:r>
            <a:r>
              <a:rPr lang="en-US" baseline="0" dirty="0" err="1"/>
              <a:t>sống</a:t>
            </a:r>
            <a:r>
              <a:rPr lang="en-US" baseline="0" dirty="0"/>
              <a:t> </a:t>
            </a:r>
            <a:r>
              <a:rPr lang="en-US" baseline="0" dirty="0" err="1"/>
              <a:t>còn</a:t>
            </a:r>
            <a:r>
              <a:rPr lang="en-US" baseline="0" dirty="0"/>
              <a:t> </a:t>
            </a:r>
            <a:r>
              <a:rPr lang="en-US" baseline="0" dirty="0" err="1"/>
              <a:t>toàn</a:t>
            </a:r>
            <a:r>
              <a:rPr lang="en-US" baseline="0" dirty="0"/>
              <a:t> </a:t>
            </a:r>
            <a:r>
              <a:rPr lang="en-US" baseline="0" dirty="0" err="1"/>
              <a:t>bộ</a:t>
            </a:r>
            <a:r>
              <a:rPr lang="en-US" baseline="0" dirty="0"/>
              <a:t> </a:t>
            </a:r>
            <a:r>
              <a:rPr lang="en-US" baseline="0" dirty="0" err="1"/>
              <a:t>đạt</a:t>
            </a:r>
            <a:r>
              <a:rPr lang="en-US" baseline="0" dirty="0"/>
              <a:t> 34 </a:t>
            </a:r>
            <a:r>
              <a:rPr lang="en-US" baseline="0" dirty="0" err="1"/>
              <a:t>tháng</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93</a:t>
            </a:fld>
            <a:endParaRPr lang="vi-VN"/>
          </a:p>
        </p:txBody>
      </p:sp>
    </p:spTree>
    <p:extLst>
      <p:ext uri="{BB962C8B-B14F-4D97-AF65-F5344CB8AC3E}">
        <p14:creationId xmlns:p14="http://schemas.microsoft.com/office/powerpoint/2010/main" val="273536755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Tóm</a:t>
            </a:r>
            <a:r>
              <a:rPr lang="en-US" baseline="0" dirty="0"/>
              <a:t> </a:t>
            </a:r>
            <a:r>
              <a:rPr lang="en-US" baseline="0" dirty="0" err="1"/>
              <a:t>lại</a:t>
            </a:r>
            <a:r>
              <a:rPr lang="en-US" baseline="0" dirty="0"/>
              <a:t>, </a:t>
            </a:r>
            <a:r>
              <a:rPr lang="en-US" baseline="0" dirty="0" err="1"/>
              <a:t>với</a:t>
            </a:r>
            <a:r>
              <a:rPr lang="en-US" baseline="0" dirty="0"/>
              <a:t> 457 </a:t>
            </a:r>
            <a:r>
              <a:rPr lang="en-US" baseline="0" dirty="0" err="1"/>
              <a:t>bệnh</a:t>
            </a:r>
            <a:r>
              <a:rPr lang="en-US" baseline="0" dirty="0"/>
              <a:t> </a:t>
            </a:r>
            <a:r>
              <a:rPr lang="en-US" baseline="0" dirty="0" err="1"/>
              <a:t>nhân</a:t>
            </a:r>
            <a:r>
              <a:rPr lang="en-US" baseline="0" dirty="0"/>
              <a:t> NSCLC EGFR+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được</a:t>
            </a:r>
            <a:r>
              <a:rPr lang="en-US" baseline="0" dirty="0"/>
              <a:t> </a:t>
            </a:r>
            <a:r>
              <a:rPr lang="en-US" baseline="0" dirty="0" err="1"/>
              <a:t>báo</a:t>
            </a:r>
            <a:r>
              <a:rPr lang="en-US" baseline="0" dirty="0"/>
              <a:t> </a:t>
            </a:r>
            <a:r>
              <a:rPr lang="en-US" baseline="0" dirty="0" err="1"/>
              <a:t>cáo</a:t>
            </a:r>
            <a:r>
              <a:rPr lang="en-US" baseline="0" dirty="0"/>
              <a:t> </a:t>
            </a:r>
            <a:r>
              <a:rPr lang="en-US" baseline="0" dirty="0" err="1"/>
              <a:t>thông</a:t>
            </a:r>
            <a:r>
              <a:rPr lang="en-US" baseline="0" dirty="0"/>
              <a:t> qua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đời</a:t>
            </a:r>
            <a:r>
              <a:rPr lang="en-US" baseline="0" dirty="0"/>
              <a:t> </a:t>
            </a:r>
            <a:r>
              <a:rPr lang="en-US" baseline="0" dirty="0" err="1"/>
              <a:t>thực</a:t>
            </a:r>
            <a:r>
              <a:rPr lang="en-US" baseline="0" dirty="0"/>
              <a:t> </a:t>
            </a:r>
            <a:r>
              <a:rPr lang="en-US" baseline="0" dirty="0" err="1"/>
              <a:t>cho</a:t>
            </a:r>
            <a:r>
              <a:rPr lang="en-US" baseline="0" dirty="0"/>
              <a:t> </a:t>
            </a:r>
            <a:r>
              <a:rPr lang="en-US" baseline="0" dirty="0" err="1"/>
              <a:t>thấy</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aftinib</a:t>
            </a:r>
            <a:r>
              <a:rPr lang="en-US" baseline="0" dirty="0"/>
              <a:t> </a:t>
            </a:r>
            <a:r>
              <a:rPr lang="en-US" baseline="0" dirty="0" err="1"/>
              <a:t>trên</a:t>
            </a:r>
            <a:r>
              <a:rPr lang="en-US" baseline="0" dirty="0"/>
              <a:t> </a:t>
            </a:r>
            <a:r>
              <a:rPr lang="en-US" baseline="0" dirty="0" err="1"/>
              <a:t>nhóm</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này</a:t>
            </a:r>
            <a:r>
              <a:rPr lang="en-US" baseline="0" dirty="0"/>
              <a:t> </a:t>
            </a:r>
            <a:r>
              <a:rPr lang="en-US" baseline="0" dirty="0" err="1"/>
              <a:t>với</a:t>
            </a:r>
            <a:r>
              <a:rPr lang="en-US" baseline="0" dirty="0"/>
              <a:t> PFS </a:t>
            </a:r>
            <a:r>
              <a:rPr lang="en-US" baseline="0" dirty="0" err="1"/>
              <a:t>đạt</a:t>
            </a:r>
            <a:r>
              <a:rPr lang="en-US" baseline="0" dirty="0"/>
              <a:t> 9.2 </a:t>
            </a:r>
            <a:r>
              <a:rPr lang="en-US" baseline="0" dirty="0" err="1"/>
              <a:t>tới</a:t>
            </a:r>
            <a:r>
              <a:rPr lang="en-US" baseline="0" dirty="0"/>
              <a:t> 15.6 </a:t>
            </a:r>
            <a:r>
              <a:rPr lang="en-US" baseline="0" dirty="0" err="1"/>
              <a:t>tháng</a:t>
            </a:r>
            <a:r>
              <a:rPr lang="en-US" baseline="0" dirty="0"/>
              <a:t> </a:t>
            </a:r>
            <a:r>
              <a:rPr lang="en-US" baseline="0" dirty="0" err="1"/>
              <a:t>và</a:t>
            </a:r>
            <a:r>
              <a:rPr lang="en-US" baseline="0" dirty="0"/>
              <a:t> OS </a:t>
            </a:r>
            <a:r>
              <a:rPr lang="en-US" baseline="0" dirty="0" err="1"/>
              <a:t>đạt</a:t>
            </a:r>
            <a:r>
              <a:rPr lang="en-US" baseline="0" dirty="0"/>
              <a:t> 30.6 </a:t>
            </a:r>
            <a:r>
              <a:rPr lang="en-US" baseline="0" dirty="0" err="1"/>
              <a:t>tới</a:t>
            </a:r>
            <a:r>
              <a:rPr lang="en-US" baseline="0" dirty="0"/>
              <a:t> 33.8 </a:t>
            </a:r>
            <a:r>
              <a:rPr lang="en-US" baseline="0" dirty="0" err="1"/>
              <a:t>tháng</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94</a:t>
            </a:fld>
            <a:endParaRPr lang="vi-VN"/>
          </a:p>
        </p:txBody>
      </p:sp>
    </p:spTree>
    <p:extLst>
      <p:ext uri="{BB962C8B-B14F-4D97-AF65-F5344CB8AC3E}">
        <p14:creationId xmlns:p14="http://schemas.microsoft.com/office/powerpoint/2010/main" val="30668482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normAutofit/>
          </a:bodyPr>
          <a:lstStyle/>
          <a:p>
            <a:r>
              <a:rPr lang="en-US" b="1" i="0" dirty="0"/>
              <a:t>Reference</a:t>
            </a:r>
          </a:p>
          <a:p>
            <a:pPr marL="0" indent="0">
              <a:buFont typeface="+mj-lt"/>
              <a:buNone/>
            </a:pPr>
            <a:r>
              <a:rPr lang="en-GB" i="0" dirty="0"/>
              <a:t>6. Mitsudomi T, et al. Lancet Oncol 2010;11:121–128.</a:t>
            </a:r>
            <a:endParaRPr lang="en-GB" b="0" i="0" dirty="0"/>
          </a:p>
          <a:p>
            <a:pPr marL="0" marR="0" indent="0" algn="l" defTabSz="914400" rtl="0" eaLnBrk="0" fontAlgn="base" latinLnBrk="0" hangingPunct="0">
              <a:lnSpc>
                <a:spcPct val="100000"/>
              </a:lnSpc>
              <a:spcBef>
                <a:spcPct val="0"/>
              </a:spcBef>
              <a:spcAft>
                <a:spcPts val="600"/>
              </a:spcAft>
              <a:buClrTx/>
              <a:buSzTx/>
              <a:buFontTx/>
              <a:buNone/>
              <a:tabLst/>
              <a:defRPr/>
            </a:pPr>
            <a:r>
              <a:rPr lang="en-GB" sz="1000" b="0" i="0" dirty="0"/>
              <a:t>7. Mitsudomi T, et al. J Clin Oncol 2012;30(suppl):Abstract 7521.</a:t>
            </a:r>
          </a:p>
          <a:p>
            <a:pPr marL="0" indent="0">
              <a:buFont typeface="+mj-lt"/>
              <a:buNone/>
            </a:pPr>
            <a:endParaRPr lang="en-GB" i="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EB6A88-E3E9-420C-9333-C03D79546B7D}"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Slide Image Placeholder 6"/>
          <p:cNvSpPr>
            <a:spLocks noGrp="1" noRot="1" noChangeAspect="1"/>
          </p:cNvSpPr>
          <p:nvPr>
            <p:ph type="sldImg"/>
          </p:nvPr>
        </p:nvSpPr>
        <p:spPr>
          <a:xfrm>
            <a:off x="381000" y="685800"/>
            <a:ext cx="6096000" cy="3429000"/>
          </a:xfrm>
        </p:spPr>
      </p:sp>
    </p:spTree>
    <p:extLst>
      <p:ext uri="{BB962C8B-B14F-4D97-AF65-F5344CB8AC3E}">
        <p14:creationId xmlns:p14="http://schemas.microsoft.com/office/powerpoint/2010/main" val="5774261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Afatinib</a:t>
            </a:r>
            <a:r>
              <a:rPr lang="en-US" dirty="0"/>
              <a:t> </a:t>
            </a:r>
            <a:r>
              <a:rPr lang="en-US" dirty="0" err="1"/>
              <a:t>là</a:t>
            </a:r>
            <a:r>
              <a:rPr lang="en-US" baseline="0" dirty="0"/>
              <a:t> TKI </a:t>
            </a:r>
            <a:r>
              <a:rPr lang="en-US" baseline="0" dirty="0" err="1"/>
              <a:t>duy</a:t>
            </a:r>
            <a:r>
              <a:rPr lang="en-US" baseline="0" dirty="0"/>
              <a:t> </a:t>
            </a:r>
            <a:r>
              <a:rPr lang="en-US" baseline="0" dirty="0" err="1"/>
              <a:t>nhất</a:t>
            </a:r>
            <a:r>
              <a:rPr lang="en-US" baseline="0" dirty="0"/>
              <a:t> </a:t>
            </a:r>
            <a:r>
              <a:rPr lang="en-US" baseline="0" dirty="0" err="1"/>
              <a:t>có</a:t>
            </a:r>
            <a:r>
              <a:rPr lang="en-US" baseline="0" dirty="0"/>
              <a:t> </a:t>
            </a:r>
            <a:r>
              <a:rPr lang="en-US" baseline="0" dirty="0" err="1"/>
              <a:t>chỉ</a:t>
            </a:r>
            <a:r>
              <a:rPr lang="en-US" baseline="0" dirty="0"/>
              <a:t> </a:t>
            </a:r>
            <a:r>
              <a:rPr lang="en-US" baseline="0" dirty="0" err="1"/>
              <a:t>định</a:t>
            </a:r>
            <a:r>
              <a:rPr lang="en-US" baseline="0" dirty="0"/>
              <a:t> </a:t>
            </a:r>
            <a:r>
              <a:rPr lang="en-US" baseline="0" dirty="0" err="1"/>
              <a:t>trên</a:t>
            </a:r>
            <a:r>
              <a:rPr lang="en-US" baseline="0" dirty="0"/>
              <a:t> </a:t>
            </a:r>
            <a:r>
              <a:rPr lang="en-US" baseline="0" dirty="0" err="1"/>
              <a:t>đột</a:t>
            </a:r>
            <a:r>
              <a:rPr lang="en-US" baseline="0" dirty="0"/>
              <a:t> </a:t>
            </a:r>
            <a:r>
              <a:rPr lang="en-US" baseline="0" dirty="0" err="1"/>
              <a:t>biến</a:t>
            </a:r>
            <a:r>
              <a:rPr lang="en-US" baseline="0" dirty="0"/>
              <a:t> </a:t>
            </a:r>
            <a:r>
              <a:rPr lang="en-US" baseline="0" dirty="0" err="1"/>
              <a:t>hiếm</a:t>
            </a:r>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95</a:t>
            </a:fld>
            <a:endParaRPr lang="fr-FR" dirty="0"/>
          </a:p>
        </p:txBody>
      </p:sp>
    </p:spTree>
    <p:extLst>
      <p:ext uri="{BB962C8B-B14F-4D97-AF65-F5344CB8AC3E}">
        <p14:creationId xmlns:p14="http://schemas.microsoft.com/office/powerpoint/2010/main" val="30185469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Image Placeholder 3"/>
          <p:cNvSpPr>
            <a:spLocks noGrp="1" noRot="1" noChangeAspect="1"/>
          </p:cNvSpPr>
          <p:nvPr>
            <p:ph type="sldImg"/>
          </p:nvPr>
        </p:nvSpPr>
        <p:spPr/>
      </p:sp>
      <p:sp>
        <p:nvSpPr>
          <p:cNvPr id="5" name="Notes Placeholder 4"/>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8038479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107</a:t>
            </a:fld>
            <a:endParaRPr lang="fr-FR" dirty="0">
              <a:solidFill>
                <a:prstClr val="black"/>
              </a:solidFill>
            </a:endParaRPr>
          </a:p>
        </p:txBody>
      </p:sp>
    </p:spTree>
    <p:extLst>
      <p:ext uri="{BB962C8B-B14F-4D97-AF65-F5344CB8AC3E}">
        <p14:creationId xmlns:p14="http://schemas.microsoft.com/office/powerpoint/2010/main" val="116684638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109</a:t>
            </a:fld>
            <a:endParaRPr lang="fr-FR" dirty="0">
              <a:solidFill>
                <a:prstClr val="black"/>
              </a:solidFill>
            </a:endParaRPr>
          </a:p>
        </p:txBody>
      </p:sp>
    </p:spTree>
    <p:extLst>
      <p:ext uri="{BB962C8B-B14F-4D97-AF65-F5344CB8AC3E}">
        <p14:creationId xmlns:p14="http://schemas.microsoft.com/office/powerpoint/2010/main" val="157960253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71500" y="863600"/>
            <a:ext cx="7672388" cy="4316413"/>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a:xfrm>
            <a:off x="3816576" y="10235580"/>
            <a:ext cx="2919748" cy="538813"/>
          </a:xfrm>
          <a:prstGeom prst="rect">
            <a:avLst/>
          </a:prstGeom>
        </p:spPr>
        <p:txBody>
          <a:bodyPr/>
          <a:lstStyle/>
          <a:p>
            <a:pPr>
              <a:defRPr/>
            </a:pPr>
            <a:fld id="{473BCBAE-A31B-4A62-8E79-291B9E4FB718}" type="slidenum">
              <a:rPr lang="en-US" smtClean="0"/>
              <a:pPr>
                <a:defRPr/>
              </a:pPr>
              <a:t>110</a:t>
            </a:fld>
            <a:endParaRPr lang="en-US" dirty="0"/>
          </a:p>
        </p:txBody>
      </p:sp>
    </p:spTree>
    <p:extLst>
      <p:ext uri="{BB962C8B-B14F-4D97-AF65-F5344CB8AC3E}">
        <p14:creationId xmlns:p14="http://schemas.microsoft.com/office/powerpoint/2010/main" val="64764190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112</a:t>
            </a:fld>
            <a:endParaRPr lang="fr-FR" dirty="0">
              <a:solidFill>
                <a:prstClr val="black"/>
              </a:solidFill>
            </a:endParaRPr>
          </a:p>
        </p:txBody>
      </p:sp>
    </p:spTree>
    <p:extLst>
      <p:ext uri="{BB962C8B-B14F-4D97-AF65-F5344CB8AC3E}">
        <p14:creationId xmlns:p14="http://schemas.microsoft.com/office/powerpoint/2010/main" val="126868717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Kết</a:t>
            </a:r>
            <a:r>
              <a:rPr lang="en-US" baseline="0" dirty="0"/>
              <a:t> </a:t>
            </a:r>
            <a:r>
              <a:rPr lang="en-US" baseline="0" dirty="0" err="1"/>
              <a:t>quả</a:t>
            </a:r>
            <a:r>
              <a:rPr lang="en-US" baseline="0" dirty="0"/>
              <a:t> </a:t>
            </a:r>
            <a:r>
              <a:rPr lang="en-US" baseline="0" dirty="0" err="1"/>
              <a:t>từ</a:t>
            </a:r>
            <a:r>
              <a:rPr lang="en-US" baseline="0" dirty="0"/>
              <a:t>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lux-lung 3, 6, 7 </a:t>
            </a:r>
            <a:r>
              <a:rPr lang="en-US" baseline="0" dirty="0" err="1"/>
              <a:t>cho</a:t>
            </a:r>
            <a:r>
              <a:rPr lang="en-US" baseline="0" dirty="0"/>
              <a:t> </a:t>
            </a:r>
            <a:r>
              <a:rPr lang="en-US" baseline="0" dirty="0" err="1"/>
              <a:t>thấy</a:t>
            </a:r>
            <a:r>
              <a:rPr lang="en-US" baseline="0" dirty="0"/>
              <a:t> </a:t>
            </a:r>
            <a:r>
              <a:rPr lang="en-US" baseline="0" dirty="0" err="1"/>
              <a:t>việc</a:t>
            </a:r>
            <a:r>
              <a:rPr lang="en-US" baseline="0" dirty="0"/>
              <a:t> </a:t>
            </a:r>
            <a:r>
              <a:rPr lang="en-US" baseline="0" dirty="0" err="1"/>
              <a:t>giảm</a:t>
            </a:r>
            <a:r>
              <a:rPr lang="en-US" baseline="0" dirty="0"/>
              <a:t> </a:t>
            </a:r>
            <a:r>
              <a:rPr lang="en-US" baseline="0" dirty="0" err="1"/>
              <a:t>liều</a:t>
            </a:r>
            <a:r>
              <a:rPr lang="en-US" baseline="0" dirty="0"/>
              <a:t> </a:t>
            </a:r>
            <a:r>
              <a:rPr lang="en-US" baseline="0" dirty="0" err="1"/>
              <a:t>không</a:t>
            </a:r>
            <a:r>
              <a:rPr lang="en-US" baseline="0" dirty="0"/>
              <a:t> </a:t>
            </a:r>
            <a:r>
              <a:rPr lang="en-US" baseline="0" dirty="0" err="1"/>
              <a:t>làm</a:t>
            </a:r>
            <a:r>
              <a:rPr lang="en-US" baseline="0" dirty="0"/>
              <a:t> </a:t>
            </a:r>
            <a:r>
              <a:rPr lang="en-US" baseline="0" dirty="0" err="1"/>
              <a:t>giảm</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nhưng</a:t>
            </a:r>
            <a:r>
              <a:rPr lang="en-US" baseline="0" dirty="0"/>
              <a:t> </a:t>
            </a:r>
            <a:r>
              <a:rPr lang="en-US" baseline="0" dirty="0" err="1"/>
              <a:t>làm</a:t>
            </a:r>
            <a:r>
              <a:rPr lang="en-US" baseline="0" dirty="0"/>
              <a:t> tang </a:t>
            </a:r>
            <a:r>
              <a:rPr lang="en-US" baseline="0" dirty="0" err="1"/>
              <a:t>khả</a:t>
            </a:r>
            <a:r>
              <a:rPr lang="en-US" baseline="0" dirty="0"/>
              <a:t> </a:t>
            </a:r>
            <a:r>
              <a:rPr lang="en-US" baseline="0" dirty="0" err="1"/>
              <a:t>năng</a:t>
            </a:r>
            <a:r>
              <a:rPr lang="en-US" baseline="0" dirty="0"/>
              <a:t> dung </a:t>
            </a:r>
            <a:r>
              <a:rPr lang="en-US" baseline="0" dirty="0" err="1"/>
              <a:t>nạp</a:t>
            </a:r>
            <a:r>
              <a:rPr lang="en-US" baseline="0" dirty="0"/>
              <a:t> </a:t>
            </a:r>
            <a:r>
              <a:rPr lang="en-US" baseline="0" dirty="0" err="1"/>
              <a:t>của</a:t>
            </a:r>
            <a:r>
              <a:rPr lang="en-US" baseline="0" dirty="0"/>
              <a:t> </a:t>
            </a:r>
            <a:r>
              <a:rPr lang="en-US" baseline="0" dirty="0" err="1"/>
              <a:t>afatinib</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113</a:t>
            </a:fld>
            <a:endParaRPr lang="vi-VN"/>
          </a:p>
        </p:txBody>
      </p:sp>
    </p:spTree>
    <p:extLst>
      <p:ext uri="{BB962C8B-B14F-4D97-AF65-F5344CB8AC3E}">
        <p14:creationId xmlns:p14="http://schemas.microsoft.com/office/powerpoint/2010/main" val="282674787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en-GB" dirty="0" err="1"/>
              <a:t>Một</a:t>
            </a:r>
            <a:r>
              <a:rPr lang="en-GB" baseline="0" dirty="0"/>
              <a:t> </a:t>
            </a:r>
            <a:r>
              <a:rPr lang="en-GB" baseline="0" dirty="0" err="1"/>
              <a:t>nghiên</a:t>
            </a:r>
            <a:r>
              <a:rPr lang="en-GB" baseline="0" dirty="0"/>
              <a:t> </a:t>
            </a:r>
            <a:r>
              <a:rPr lang="en-GB" baseline="0" dirty="0" err="1"/>
              <a:t>cứu</a:t>
            </a:r>
            <a:r>
              <a:rPr lang="en-GB" baseline="0" dirty="0"/>
              <a:t> </a:t>
            </a:r>
            <a:r>
              <a:rPr lang="en-GB" baseline="0" dirty="0" err="1"/>
              <a:t>đời</a:t>
            </a:r>
            <a:r>
              <a:rPr lang="en-GB" baseline="0" dirty="0"/>
              <a:t> </a:t>
            </a:r>
            <a:r>
              <a:rPr lang="en-GB" baseline="0" dirty="0" err="1"/>
              <a:t>thực</a:t>
            </a:r>
            <a:r>
              <a:rPr lang="en-GB" baseline="0" dirty="0"/>
              <a:t> </a:t>
            </a:r>
            <a:r>
              <a:rPr lang="en-GB" baseline="0" dirty="0" err="1"/>
              <a:t>RealGiDo</a:t>
            </a:r>
            <a:r>
              <a:rPr lang="en-GB" baseline="0" dirty="0"/>
              <a:t> </a:t>
            </a:r>
            <a:r>
              <a:rPr lang="en-GB" baseline="0" dirty="0" err="1"/>
              <a:t>đánh</a:t>
            </a:r>
            <a:r>
              <a:rPr lang="en-GB" baseline="0" dirty="0"/>
              <a:t> </a:t>
            </a:r>
            <a:r>
              <a:rPr lang="en-GB" baseline="0" dirty="0" err="1"/>
              <a:t>giá</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của</a:t>
            </a:r>
            <a:r>
              <a:rPr lang="en-GB" baseline="0" dirty="0"/>
              <a:t> </a:t>
            </a:r>
            <a:r>
              <a:rPr lang="en-GB" baseline="0" dirty="0" err="1"/>
              <a:t>việc</a:t>
            </a:r>
            <a:r>
              <a:rPr lang="en-GB" baseline="0" dirty="0"/>
              <a:t> </a:t>
            </a:r>
            <a:r>
              <a:rPr lang="en-GB" baseline="0" dirty="0" err="1"/>
              <a:t>điều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afatinib</a:t>
            </a:r>
            <a:r>
              <a:rPr lang="en-GB" baseline="0" dirty="0"/>
              <a:t> </a:t>
            </a:r>
            <a:r>
              <a:rPr lang="en-GB" baseline="0" dirty="0" err="1"/>
              <a:t>trên</a:t>
            </a:r>
            <a:r>
              <a:rPr lang="en-GB" baseline="0" dirty="0"/>
              <a:t> </a:t>
            </a:r>
            <a:r>
              <a:rPr lang="en-GB" baseline="0" dirty="0" err="1"/>
              <a:t>bệnh</a:t>
            </a:r>
            <a:r>
              <a:rPr lang="en-GB" baseline="0" dirty="0"/>
              <a:t> </a:t>
            </a:r>
            <a:r>
              <a:rPr lang="en-GB" baseline="0" dirty="0" err="1"/>
              <a:t>nhân</a:t>
            </a:r>
            <a:r>
              <a:rPr lang="en-GB" baseline="0" dirty="0"/>
              <a:t> NSCLC EGFR+</a:t>
            </a:r>
            <a:endParaRPr lang="en-GB" dirty="0"/>
          </a:p>
        </p:txBody>
      </p:sp>
      <p:sp>
        <p:nvSpPr>
          <p:cNvPr id="4" name="Foliennummernplatzhalt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B51C9D-77E4-4497-B0A8-31A888CCE473}" type="slidenum">
              <a:rPr kumimoji="0" lang="fr-FR"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fr-FR"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3000495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Kết</a:t>
            </a:r>
            <a:r>
              <a:rPr lang="en-GB" baseline="0" dirty="0"/>
              <a:t> </a:t>
            </a:r>
            <a:r>
              <a:rPr lang="en-GB" baseline="0" dirty="0" err="1"/>
              <a:t>quả</a:t>
            </a:r>
            <a:r>
              <a:rPr lang="en-GB" baseline="0" dirty="0"/>
              <a:t> </a:t>
            </a:r>
            <a:r>
              <a:rPr lang="en-GB" baseline="0" dirty="0" err="1"/>
              <a:t>cho</a:t>
            </a:r>
            <a:r>
              <a:rPr lang="en-GB" baseline="0" dirty="0"/>
              <a:t> </a:t>
            </a:r>
            <a:r>
              <a:rPr lang="en-GB" baseline="0" dirty="0" err="1"/>
              <a:t>thấy</a:t>
            </a:r>
            <a:r>
              <a:rPr lang="en-GB" baseline="0" dirty="0"/>
              <a:t> </a:t>
            </a:r>
            <a:r>
              <a:rPr lang="en-GB" baseline="0" dirty="0" err="1"/>
              <a:t>hiệu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không</a:t>
            </a:r>
            <a:r>
              <a:rPr lang="en-GB" baseline="0" dirty="0"/>
              <a:t> </a:t>
            </a:r>
            <a:r>
              <a:rPr lang="en-GB" baseline="0" dirty="0" err="1"/>
              <a:t>ảnh</a:t>
            </a:r>
            <a:r>
              <a:rPr lang="en-GB" baseline="0" dirty="0"/>
              <a:t> </a:t>
            </a:r>
            <a:r>
              <a:rPr lang="en-GB" baseline="0" dirty="0" err="1"/>
              <a:t>hưởng</a:t>
            </a:r>
            <a:r>
              <a:rPr lang="en-GB" baseline="0" dirty="0"/>
              <a:t> </a:t>
            </a:r>
            <a:r>
              <a:rPr lang="en-GB" baseline="0" dirty="0" err="1"/>
              <a:t>đến</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của</a:t>
            </a:r>
            <a:r>
              <a:rPr lang="en-GB" baseline="0" dirty="0"/>
              <a:t> </a:t>
            </a:r>
            <a:r>
              <a:rPr lang="en-GB" baseline="0" dirty="0" err="1"/>
              <a:t>afatinib</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115</a:t>
            </a:fld>
            <a:endParaRPr lang="vi-VN"/>
          </a:p>
        </p:txBody>
      </p:sp>
    </p:spTree>
    <p:extLst>
      <p:ext uri="{BB962C8B-B14F-4D97-AF65-F5344CB8AC3E}">
        <p14:creationId xmlns:p14="http://schemas.microsoft.com/office/powerpoint/2010/main" val="145169331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Mặt</a:t>
            </a:r>
            <a:r>
              <a:rPr lang="en-GB" baseline="0" dirty="0"/>
              <a:t> </a:t>
            </a:r>
            <a:r>
              <a:rPr lang="en-GB" baseline="0" dirty="0" err="1"/>
              <a:t>kác</a:t>
            </a:r>
            <a:r>
              <a:rPr lang="en-GB" baseline="0" dirty="0"/>
              <a:t>, </a:t>
            </a:r>
            <a:r>
              <a:rPr lang="en-GB" baseline="0" dirty="0" err="1"/>
              <a:t>điều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giúp</a:t>
            </a:r>
            <a:r>
              <a:rPr lang="en-GB" baseline="0" dirty="0"/>
              <a:t> </a:t>
            </a:r>
            <a:r>
              <a:rPr lang="en-GB" baseline="0" dirty="0" err="1"/>
              <a:t>giảm</a:t>
            </a:r>
            <a:r>
              <a:rPr lang="en-GB" baseline="0" dirty="0"/>
              <a:t> </a:t>
            </a:r>
            <a:r>
              <a:rPr lang="en-GB" baseline="0" dirty="0" err="1"/>
              <a:t>rõ</a:t>
            </a:r>
            <a:r>
              <a:rPr lang="en-GB" baseline="0" dirty="0"/>
              <a:t> </a:t>
            </a:r>
            <a:r>
              <a:rPr lang="en-GB" baseline="0" dirty="0" err="1"/>
              <a:t>rệt</a:t>
            </a:r>
            <a:r>
              <a:rPr lang="en-GB" baseline="0" dirty="0"/>
              <a:t> </a:t>
            </a:r>
            <a:r>
              <a:rPr lang="en-GB" baseline="0" dirty="0" err="1"/>
              <a:t>tỉ</a:t>
            </a:r>
            <a:r>
              <a:rPr lang="en-GB" baseline="0" dirty="0"/>
              <a:t> </a:t>
            </a:r>
            <a:r>
              <a:rPr lang="en-GB" baseline="0" dirty="0" err="1"/>
              <a:t>lệ</a:t>
            </a:r>
            <a:r>
              <a:rPr lang="en-GB" baseline="0" dirty="0"/>
              <a:t> </a:t>
            </a:r>
            <a:r>
              <a:rPr lang="en-GB" baseline="0" dirty="0" err="1"/>
              <a:t>biến</a:t>
            </a:r>
            <a:r>
              <a:rPr lang="en-GB" baseline="0" dirty="0"/>
              <a:t> </a:t>
            </a:r>
            <a:r>
              <a:rPr lang="en-GB" baseline="0" dirty="0" err="1"/>
              <a:t>cố</a:t>
            </a:r>
            <a:r>
              <a:rPr lang="en-GB" baseline="0" dirty="0"/>
              <a:t> </a:t>
            </a:r>
            <a:r>
              <a:rPr lang="en-GB" baseline="0" dirty="0" err="1"/>
              <a:t>ngoại</a:t>
            </a:r>
            <a:r>
              <a:rPr lang="en-GB" baseline="0" dirty="0"/>
              <a:t> ý </a:t>
            </a:r>
            <a:r>
              <a:rPr lang="en-GB" baseline="0" dirty="0" err="1"/>
              <a:t>đặc</a:t>
            </a:r>
            <a:r>
              <a:rPr lang="en-GB" baseline="0" dirty="0"/>
              <a:t> </a:t>
            </a:r>
            <a:r>
              <a:rPr lang="en-GB" baseline="0" dirty="0" err="1"/>
              <a:t>biệt</a:t>
            </a:r>
            <a:r>
              <a:rPr lang="en-GB" baseline="0" dirty="0"/>
              <a:t> </a:t>
            </a:r>
            <a:r>
              <a:rPr lang="en-GB" baseline="0" dirty="0" err="1"/>
              <a:t>là</a:t>
            </a:r>
            <a:r>
              <a:rPr lang="en-GB" baseline="0" dirty="0"/>
              <a:t> </a:t>
            </a:r>
            <a:r>
              <a:rPr lang="en-GB" baseline="0" dirty="0" err="1"/>
              <a:t>những</a:t>
            </a:r>
            <a:r>
              <a:rPr lang="en-GB" baseline="0" dirty="0"/>
              <a:t> </a:t>
            </a:r>
            <a:r>
              <a:rPr lang="en-GB" baseline="0" dirty="0" err="1"/>
              <a:t>biến</a:t>
            </a:r>
            <a:r>
              <a:rPr lang="en-GB" baseline="0" dirty="0"/>
              <a:t> </a:t>
            </a:r>
            <a:r>
              <a:rPr lang="en-GB" baseline="0" dirty="0" err="1"/>
              <a:t>cố</a:t>
            </a:r>
            <a:r>
              <a:rPr lang="en-GB" baseline="0" dirty="0"/>
              <a:t> </a:t>
            </a:r>
            <a:r>
              <a:rPr lang="en-GB" baseline="0" dirty="0" err="1"/>
              <a:t>ngoại</a:t>
            </a:r>
            <a:r>
              <a:rPr lang="en-GB" baseline="0" dirty="0"/>
              <a:t> ý </a:t>
            </a:r>
            <a:r>
              <a:rPr lang="en-GB" baseline="0" dirty="0" err="1"/>
              <a:t>có</a:t>
            </a:r>
            <a:r>
              <a:rPr lang="en-GB" baseline="0" dirty="0"/>
              <a:t> </a:t>
            </a:r>
            <a:r>
              <a:rPr lang="en-GB" baseline="0" dirty="0" err="1"/>
              <a:t>mức</a:t>
            </a:r>
            <a:r>
              <a:rPr lang="en-GB" baseline="0" dirty="0"/>
              <a:t> </a:t>
            </a:r>
            <a:r>
              <a:rPr lang="en-GB" baseline="0" dirty="0" err="1"/>
              <a:t>độ</a:t>
            </a:r>
            <a:r>
              <a:rPr lang="en-GB" baseline="0" dirty="0"/>
              <a:t> </a:t>
            </a:r>
            <a:r>
              <a:rPr lang="en-GB" baseline="0" dirty="0" err="1"/>
              <a:t>nghiêm</a:t>
            </a:r>
            <a:r>
              <a:rPr lang="en-GB" baseline="0" dirty="0"/>
              <a:t> </a:t>
            </a:r>
            <a:r>
              <a:rPr lang="en-GB" baseline="0" dirty="0" err="1"/>
              <a:t>trọng</a:t>
            </a:r>
            <a:r>
              <a:rPr lang="en-GB" baseline="0" dirty="0"/>
              <a:t>, </a:t>
            </a:r>
            <a:r>
              <a:rPr lang="en-GB" baseline="0" dirty="0" err="1"/>
              <a:t>giúp</a:t>
            </a:r>
            <a:r>
              <a:rPr lang="en-GB" baseline="0" dirty="0"/>
              <a:t> </a:t>
            </a:r>
            <a:r>
              <a:rPr lang="en-GB" baseline="0" dirty="0" err="1"/>
              <a:t>tăng</a:t>
            </a:r>
            <a:r>
              <a:rPr lang="en-GB" baseline="0" dirty="0"/>
              <a:t> </a:t>
            </a:r>
            <a:r>
              <a:rPr lang="en-GB" baseline="0" dirty="0" err="1"/>
              <a:t>khả</a:t>
            </a:r>
            <a:r>
              <a:rPr lang="en-GB" baseline="0" dirty="0"/>
              <a:t> </a:t>
            </a:r>
            <a:r>
              <a:rPr lang="en-GB" baseline="0" dirty="0" err="1"/>
              <a:t>năng</a:t>
            </a:r>
            <a:r>
              <a:rPr lang="en-GB" baseline="0" dirty="0"/>
              <a:t> dung </a:t>
            </a:r>
            <a:r>
              <a:rPr lang="en-GB" baseline="0" dirty="0" err="1"/>
              <a:t>nạp</a:t>
            </a:r>
            <a:r>
              <a:rPr lang="en-GB" baseline="0" dirty="0"/>
              <a:t> </a:t>
            </a:r>
            <a:r>
              <a:rPr lang="en-GB" baseline="0" dirty="0" err="1"/>
              <a:t>và</a:t>
            </a:r>
            <a:r>
              <a:rPr lang="en-GB" baseline="0" dirty="0"/>
              <a:t> </a:t>
            </a:r>
            <a:r>
              <a:rPr lang="en-GB" baseline="0" dirty="0" err="1"/>
              <a:t>tuân</a:t>
            </a:r>
            <a:r>
              <a:rPr lang="en-GB" baseline="0" dirty="0"/>
              <a:t> </a:t>
            </a:r>
            <a:r>
              <a:rPr lang="en-GB" baseline="0" dirty="0" err="1"/>
              <a:t>thủ</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của</a:t>
            </a:r>
            <a:r>
              <a:rPr lang="en-GB" baseline="0" dirty="0"/>
              <a:t> </a:t>
            </a:r>
            <a:r>
              <a:rPr lang="en-GB" baseline="0" dirty="0" err="1"/>
              <a:t>bệnh</a:t>
            </a:r>
            <a:r>
              <a:rPr lang="en-GB" baseline="0" dirty="0"/>
              <a:t> </a:t>
            </a:r>
            <a:r>
              <a:rPr lang="en-GB" baseline="0" dirty="0" err="1"/>
              <a:t>nhân</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116</a:t>
            </a:fld>
            <a:endParaRPr lang="vi-VN"/>
          </a:p>
        </p:txBody>
      </p:sp>
    </p:spTree>
    <p:extLst>
      <p:ext uri="{BB962C8B-B14F-4D97-AF65-F5344CB8AC3E}">
        <p14:creationId xmlns:p14="http://schemas.microsoft.com/office/powerpoint/2010/main" val="39494261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normAutofit/>
          </a:bodyPr>
          <a:lstStyle/>
          <a:p>
            <a:r>
              <a:rPr lang="en-GB" b="1" i="0" dirty="0"/>
              <a:t>Reference</a:t>
            </a:r>
          </a:p>
          <a:p>
            <a:pPr marL="266700" indent="-266700"/>
            <a:r>
              <a:rPr lang="en-GB" i="0" dirty="0"/>
              <a:t>8. Maemondo </a:t>
            </a:r>
            <a:r>
              <a:rPr lang="en-GB" dirty="0"/>
              <a:t>M, et al. N Engl J Med 2010;362:2380–2388.</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EB6A88-E3E9-420C-9333-C03D79546B7D}"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Slide Image Placeholder 6"/>
          <p:cNvSpPr>
            <a:spLocks noGrp="1" noRot="1" noChangeAspect="1"/>
          </p:cNvSpPr>
          <p:nvPr>
            <p:ph type="sldImg"/>
          </p:nvPr>
        </p:nvSpPr>
        <p:spPr>
          <a:xfrm>
            <a:off x="381000" y="685800"/>
            <a:ext cx="6096000" cy="3429000"/>
          </a:xfrm>
        </p:spPr>
      </p:sp>
    </p:spTree>
    <p:extLst>
      <p:ext uri="{BB962C8B-B14F-4D97-AF65-F5344CB8AC3E}">
        <p14:creationId xmlns:p14="http://schemas.microsoft.com/office/powerpoint/2010/main" val="224301681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121</a:t>
            </a:fld>
            <a:endParaRPr lang="fr-FR" dirty="0"/>
          </a:p>
        </p:txBody>
      </p:sp>
    </p:spTree>
    <p:extLst>
      <p:ext uri="{BB962C8B-B14F-4D97-AF65-F5344CB8AC3E}">
        <p14:creationId xmlns:p14="http://schemas.microsoft.com/office/powerpoint/2010/main" val="33837684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3567051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Slide Image Placeholder 1"/>
          <p:cNvSpPr>
            <a:spLocks noGrp="1" noRot="1" noChangeAspect="1" noTextEdit="1"/>
          </p:cNvSpPr>
          <p:nvPr>
            <p:ph type="sldImg"/>
          </p:nvPr>
        </p:nvSpPr>
        <p:spPr>
          <a:ln/>
        </p:spPr>
      </p:sp>
      <p:sp>
        <p:nvSpPr>
          <p:cNvPr id="153603" name="Notes Placeholder 2"/>
          <p:cNvSpPr>
            <a:spLocks noGrp="1"/>
          </p:cNvSpPr>
          <p:nvPr>
            <p:ph type="body" idx="1"/>
          </p:nvPr>
        </p:nvSpPr>
        <p:spPr>
          <a:noFill/>
          <a:ln/>
        </p:spPr>
        <p:txBody>
          <a:bodyPr/>
          <a:lstStyle/>
          <a:p>
            <a:r>
              <a:rPr lang="en-GB" dirty="0" err="1">
                <a:latin typeface="Arial" charset="0"/>
                <a:cs typeface="Arial" charset="0"/>
              </a:rPr>
              <a:t>Với</a:t>
            </a:r>
            <a:r>
              <a:rPr lang="en-GB" baseline="0" dirty="0">
                <a:latin typeface="Arial" charset="0"/>
                <a:cs typeface="Arial" charset="0"/>
              </a:rPr>
              <a:t> </a:t>
            </a:r>
            <a:r>
              <a:rPr lang="en-GB" baseline="0" dirty="0" err="1">
                <a:latin typeface="Arial" charset="0"/>
                <a:cs typeface="Arial" charset="0"/>
              </a:rPr>
              <a:t>cơ</a:t>
            </a:r>
            <a:r>
              <a:rPr lang="en-GB" baseline="0" dirty="0">
                <a:latin typeface="Arial" charset="0"/>
                <a:cs typeface="Arial" charset="0"/>
              </a:rPr>
              <a:t> </a:t>
            </a:r>
            <a:r>
              <a:rPr lang="en-GB" baseline="0" dirty="0" err="1">
                <a:latin typeface="Arial" charset="0"/>
                <a:cs typeface="Arial" charset="0"/>
              </a:rPr>
              <a:t>chế</a:t>
            </a:r>
            <a:r>
              <a:rPr lang="en-GB" baseline="0" dirty="0">
                <a:latin typeface="Arial" charset="0"/>
                <a:cs typeface="Arial" charset="0"/>
              </a:rPr>
              <a:t> </a:t>
            </a:r>
            <a:r>
              <a:rPr lang="en-GB" baseline="0" dirty="0" err="1">
                <a:latin typeface="Arial" charset="0"/>
                <a:cs typeface="Arial" charset="0"/>
              </a:rPr>
              <a:t>tác</a:t>
            </a:r>
            <a:r>
              <a:rPr lang="en-GB" baseline="0" dirty="0">
                <a:latin typeface="Arial" charset="0"/>
                <a:cs typeface="Arial" charset="0"/>
              </a:rPr>
              <a:t> </a:t>
            </a:r>
            <a:r>
              <a:rPr lang="en-GB" baseline="0" dirty="0" err="1">
                <a:latin typeface="Arial" charset="0"/>
                <a:cs typeface="Arial" charset="0"/>
              </a:rPr>
              <a:t>động</a:t>
            </a:r>
            <a:r>
              <a:rPr lang="en-GB" baseline="0" dirty="0">
                <a:latin typeface="Arial" charset="0"/>
                <a:cs typeface="Arial" charset="0"/>
              </a:rPr>
              <a:t> </a:t>
            </a:r>
            <a:r>
              <a:rPr lang="en-GB" baseline="0" dirty="0" err="1">
                <a:latin typeface="Arial" charset="0"/>
                <a:cs typeface="Arial" charset="0"/>
              </a:rPr>
              <a:t>đặc</a:t>
            </a:r>
            <a:r>
              <a:rPr lang="en-GB" baseline="0" dirty="0">
                <a:latin typeface="Arial" charset="0"/>
                <a:cs typeface="Arial" charset="0"/>
              </a:rPr>
              <a:t> </a:t>
            </a:r>
            <a:r>
              <a:rPr lang="en-GB" baseline="0" dirty="0" err="1">
                <a:latin typeface="Arial" charset="0"/>
                <a:cs typeface="Arial" charset="0"/>
              </a:rPr>
              <a:t>biệt</a:t>
            </a:r>
            <a:r>
              <a:rPr lang="en-GB" baseline="0" dirty="0">
                <a:latin typeface="Arial" charset="0"/>
                <a:cs typeface="Arial" charset="0"/>
              </a:rPr>
              <a:t> </a:t>
            </a:r>
            <a:r>
              <a:rPr lang="en-GB" baseline="0" dirty="0" err="1">
                <a:latin typeface="Arial" charset="0"/>
                <a:cs typeface="Arial" charset="0"/>
              </a:rPr>
              <a:t>này</a:t>
            </a:r>
            <a:r>
              <a:rPr lang="en-GB" baseline="0" dirty="0">
                <a:latin typeface="Arial" charset="0"/>
                <a:cs typeface="Arial" charset="0"/>
              </a:rPr>
              <a:t>, Afatinib </a:t>
            </a:r>
            <a:r>
              <a:rPr lang="en-GB" baseline="0" dirty="0" err="1">
                <a:latin typeface="Arial" charset="0"/>
                <a:cs typeface="Arial" charset="0"/>
              </a:rPr>
              <a:t>đã</a:t>
            </a:r>
            <a:r>
              <a:rPr lang="en-GB" baseline="0" dirty="0">
                <a:latin typeface="Arial" charset="0"/>
                <a:cs typeface="Arial" charset="0"/>
              </a:rPr>
              <a:t> </a:t>
            </a:r>
            <a:r>
              <a:rPr lang="en-GB" baseline="0" dirty="0" err="1">
                <a:latin typeface="Arial" charset="0"/>
                <a:cs typeface="Arial" charset="0"/>
              </a:rPr>
              <a:t>chứng</a:t>
            </a:r>
            <a:r>
              <a:rPr lang="en-GB" baseline="0" dirty="0">
                <a:latin typeface="Arial" charset="0"/>
                <a:cs typeface="Arial" charset="0"/>
              </a:rPr>
              <a:t> minh </a:t>
            </a:r>
            <a:r>
              <a:rPr lang="en-GB" baseline="0" dirty="0" err="1">
                <a:latin typeface="Arial" charset="0"/>
                <a:cs typeface="Arial" charset="0"/>
              </a:rPr>
              <a:t>hiệu</a:t>
            </a:r>
            <a:r>
              <a:rPr lang="en-GB" baseline="0" dirty="0">
                <a:latin typeface="Arial" charset="0"/>
                <a:cs typeface="Arial" charset="0"/>
              </a:rPr>
              <a:t> </a:t>
            </a:r>
            <a:r>
              <a:rPr lang="en-GB" baseline="0" dirty="0" err="1">
                <a:latin typeface="Arial" charset="0"/>
                <a:cs typeface="Arial" charset="0"/>
              </a:rPr>
              <a:t>quả</a:t>
            </a:r>
            <a:r>
              <a:rPr lang="en-GB" baseline="0" dirty="0">
                <a:latin typeface="Arial" charset="0"/>
                <a:cs typeface="Arial" charset="0"/>
              </a:rPr>
              <a:t> </a:t>
            </a:r>
            <a:r>
              <a:rPr lang="en-GB" baseline="0" dirty="0" err="1">
                <a:latin typeface="Arial" charset="0"/>
                <a:cs typeface="Arial" charset="0"/>
              </a:rPr>
              <a:t>lâm</a:t>
            </a:r>
            <a:r>
              <a:rPr lang="en-GB" baseline="0" dirty="0">
                <a:latin typeface="Arial" charset="0"/>
                <a:cs typeface="Arial" charset="0"/>
              </a:rPr>
              <a:t> </a:t>
            </a:r>
            <a:r>
              <a:rPr lang="en-GB" baseline="0" dirty="0" err="1">
                <a:latin typeface="Arial" charset="0"/>
                <a:cs typeface="Arial" charset="0"/>
              </a:rPr>
              <a:t>sàng</a:t>
            </a:r>
            <a:r>
              <a:rPr lang="en-GB" baseline="0" dirty="0">
                <a:latin typeface="Arial" charset="0"/>
                <a:cs typeface="Arial" charset="0"/>
              </a:rPr>
              <a:t> </a:t>
            </a:r>
            <a:r>
              <a:rPr lang="en-GB" baseline="0" dirty="0" err="1">
                <a:latin typeface="Arial" charset="0"/>
                <a:cs typeface="Arial" charset="0"/>
              </a:rPr>
              <a:t>đáng</a:t>
            </a:r>
            <a:r>
              <a:rPr lang="en-GB" baseline="0" dirty="0">
                <a:latin typeface="Arial" charset="0"/>
                <a:cs typeface="Arial" charset="0"/>
              </a:rPr>
              <a:t> tin </a:t>
            </a:r>
            <a:r>
              <a:rPr lang="en-GB" baseline="0" dirty="0" err="1">
                <a:latin typeface="Arial" charset="0"/>
                <a:cs typeface="Arial" charset="0"/>
              </a:rPr>
              <a:t>cậy</a:t>
            </a:r>
            <a:r>
              <a:rPr lang="en-GB" baseline="0" dirty="0">
                <a:latin typeface="Arial" charset="0"/>
                <a:cs typeface="Arial" charset="0"/>
              </a:rPr>
              <a:t> qua </a:t>
            </a:r>
            <a:r>
              <a:rPr lang="en-GB" baseline="0" dirty="0" err="1">
                <a:latin typeface="Arial" charset="0"/>
                <a:cs typeface="Arial" charset="0"/>
              </a:rPr>
              <a:t>chùm</a:t>
            </a:r>
            <a:r>
              <a:rPr lang="en-GB" baseline="0" dirty="0">
                <a:latin typeface="Arial" charset="0"/>
                <a:cs typeface="Arial" charset="0"/>
              </a:rPr>
              <a:t> </a:t>
            </a:r>
            <a:r>
              <a:rPr lang="en-GB" baseline="0" dirty="0" err="1">
                <a:latin typeface="Arial" charset="0"/>
                <a:cs typeface="Arial" charset="0"/>
              </a:rPr>
              <a:t>thử</a:t>
            </a:r>
            <a:r>
              <a:rPr lang="en-GB" baseline="0" dirty="0">
                <a:latin typeface="Arial" charset="0"/>
                <a:cs typeface="Arial" charset="0"/>
              </a:rPr>
              <a:t> </a:t>
            </a:r>
            <a:r>
              <a:rPr lang="en-GB" baseline="0" dirty="0" err="1">
                <a:latin typeface="Arial" charset="0"/>
                <a:cs typeface="Arial" charset="0"/>
              </a:rPr>
              <a:t>nghiệm</a:t>
            </a:r>
            <a:r>
              <a:rPr lang="en-GB" baseline="0" dirty="0">
                <a:latin typeface="Arial" charset="0"/>
                <a:cs typeface="Arial" charset="0"/>
              </a:rPr>
              <a:t> </a:t>
            </a:r>
            <a:r>
              <a:rPr lang="en-GB" baseline="0" dirty="0" err="1">
                <a:latin typeface="Arial" charset="0"/>
                <a:cs typeface="Arial" charset="0"/>
              </a:rPr>
              <a:t>lâm</a:t>
            </a:r>
            <a:r>
              <a:rPr lang="en-GB" baseline="0" dirty="0">
                <a:latin typeface="Arial" charset="0"/>
                <a:cs typeface="Arial" charset="0"/>
              </a:rPr>
              <a:t> </a:t>
            </a:r>
            <a:r>
              <a:rPr lang="en-GB" baseline="0" dirty="0" err="1">
                <a:latin typeface="Arial" charset="0"/>
                <a:cs typeface="Arial" charset="0"/>
              </a:rPr>
              <a:t>sàng</a:t>
            </a:r>
            <a:r>
              <a:rPr lang="en-GB" baseline="0" dirty="0">
                <a:latin typeface="Arial" charset="0"/>
                <a:cs typeface="Arial" charset="0"/>
              </a:rPr>
              <a:t> </a:t>
            </a:r>
            <a:r>
              <a:rPr lang="en-GB" dirty="0">
                <a:latin typeface="Arial" charset="0"/>
                <a:cs typeface="Arial" charset="0"/>
              </a:rPr>
              <a:t>LUX-Lung </a:t>
            </a:r>
            <a:r>
              <a:rPr lang="en-GB" dirty="0" err="1">
                <a:latin typeface="Arial" charset="0"/>
                <a:cs typeface="Arial" charset="0"/>
              </a:rPr>
              <a:t>gồm</a:t>
            </a:r>
            <a:r>
              <a:rPr lang="en-GB" baseline="0" dirty="0">
                <a:latin typeface="Arial" charset="0"/>
                <a:cs typeface="Arial" charset="0"/>
              </a:rPr>
              <a:t> 8 </a:t>
            </a:r>
            <a:r>
              <a:rPr lang="en-GB" baseline="0" dirty="0" err="1">
                <a:latin typeface="Arial" charset="0"/>
                <a:cs typeface="Arial" charset="0"/>
              </a:rPr>
              <a:t>nghiên</a:t>
            </a:r>
            <a:r>
              <a:rPr lang="en-GB" baseline="0" dirty="0">
                <a:latin typeface="Arial" charset="0"/>
                <a:cs typeface="Arial" charset="0"/>
              </a:rPr>
              <a:t> </a:t>
            </a:r>
            <a:r>
              <a:rPr lang="en-GB" baseline="0" dirty="0" err="1">
                <a:latin typeface="Arial" charset="0"/>
                <a:cs typeface="Arial" charset="0"/>
              </a:rPr>
              <a:t>cứu</a:t>
            </a:r>
            <a:r>
              <a:rPr lang="en-GB" baseline="0" dirty="0">
                <a:latin typeface="Arial" charset="0"/>
                <a:cs typeface="Arial" charset="0"/>
              </a:rPr>
              <a:t> </a:t>
            </a:r>
            <a:r>
              <a:rPr lang="en-GB" baseline="0" dirty="0" err="1">
                <a:latin typeface="Arial" charset="0"/>
                <a:cs typeface="Arial" charset="0"/>
              </a:rPr>
              <a:t>trên</a:t>
            </a:r>
            <a:r>
              <a:rPr lang="en-GB" baseline="0" dirty="0">
                <a:latin typeface="Arial" charset="0"/>
                <a:cs typeface="Arial" charset="0"/>
              </a:rPr>
              <a:t> &gt;3000 </a:t>
            </a:r>
            <a:r>
              <a:rPr lang="en-GB" baseline="0" dirty="0" err="1">
                <a:latin typeface="Arial" charset="0"/>
                <a:cs typeface="Arial" charset="0"/>
              </a:rPr>
              <a:t>bệnh</a:t>
            </a:r>
            <a:r>
              <a:rPr lang="en-GB" baseline="0" dirty="0">
                <a:latin typeface="Arial" charset="0"/>
                <a:cs typeface="Arial" charset="0"/>
              </a:rPr>
              <a:t> </a:t>
            </a:r>
            <a:r>
              <a:rPr lang="en-GB" baseline="0" dirty="0" err="1">
                <a:latin typeface="Arial" charset="0"/>
                <a:cs typeface="Arial" charset="0"/>
              </a:rPr>
              <a:t>nhân</a:t>
            </a:r>
            <a:r>
              <a:rPr lang="en-US" b="0" dirty="0">
                <a:latin typeface="Arial" charset="0"/>
                <a:cs typeface="Arial" charset="0"/>
              </a:rPr>
              <a:t>. Trong </a:t>
            </a:r>
            <a:r>
              <a:rPr lang="en-US" b="0" dirty="0" err="1">
                <a:latin typeface="Arial" charset="0"/>
                <a:cs typeface="Arial" charset="0"/>
              </a:rPr>
              <a:t>đó</a:t>
            </a:r>
            <a:r>
              <a:rPr lang="en-US" b="0" dirty="0">
                <a:latin typeface="Arial" charset="0"/>
                <a:cs typeface="Arial" charset="0"/>
              </a:rPr>
              <a:t>,</a:t>
            </a:r>
            <a:r>
              <a:rPr lang="en-US" b="0" baseline="0" dirty="0">
                <a:latin typeface="Arial" charset="0"/>
                <a:cs typeface="Arial" charset="0"/>
              </a:rPr>
              <a:t> </a:t>
            </a:r>
            <a:r>
              <a:rPr lang="en-US" b="0" baseline="0" dirty="0" err="1">
                <a:latin typeface="Arial" charset="0"/>
                <a:cs typeface="Arial" charset="0"/>
              </a:rPr>
              <a:t>đáng</a:t>
            </a:r>
            <a:r>
              <a:rPr lang="en-US" b="0" baseline="0" dirty="0">
                <a:latin typeface="Arial" charset="0"/>
                <a:cs typeface="Arial" charset="0"/>
              </a:rPr>
              <a:t> </a:t>
            </a:r>
            <a:r>
              <a:rPr lang="en-US" b="0" baseline="0" dirty="0" err="1">
                <a:latin typeface="Arial" charset="0"/>
                <a:cs typeface="Arial" charset="0"/>
              </a:rPr>
              <a:t>lưu</a:t>
            </a:r>
            <a:r>
              <a:rPr lang="en-US" b="0" baseline="0" dirty="0">
                <a:latin typeface="Arial" charset="0"/>
                <a:cs typeface="Arial" charset="0"/>
              </a:rPr>
              <a:t> ý </a:t>
            </a:r>
            <a:r>
              <a:rPr lang="en-US" b="0" baseline="0" dirty="0" err="1">
                <a:latin typeface="Arial" charset="0"/>
                <a:cs typeface="Arial" charset="0"/>
              </a:rPr>
              <a:t>là</a:t>
            </a:r>
            <a:r>
              <a:rPr lang="en-US" b="0" baseline="0" dirty="0">
                <a:latin typeface="Arial" charset="0"/>
                <a:cs typeface="Arial" charset="0"/>
              </a:rPr>
              <a:t> </a:t>
            </a:r>
            <a:r>
              <a:rPr lang="en-US" b="0" baseline="0" dirty="0" err="1">
                <a:latin typeface="Arial" charset="0"/>
                <a:cs typeface="Arial" charset="0"/>
              </a:rPr>
              <a:t>nghiên</a:t>
            </a:r>
            <a:r>
              <a:rPr lang="en-US" b="0" baseline="0" dirty="0">
                <a:latin typeface="Arial" charset="0"/>
                <a:cs typeface="Arial" charset="0"/>
              </a:rPr>
              <a:t> </a:t>
            </a:r>
            <a:r>
              <a:rPr lang="en-US" b="0" baseline="0" dirty="0" err="1">
                <a:latin typeface="Arial" charset="0"/>
                <a:cs typeface="Arial" charset="0"/>
              </a:rPr>
              <a:t>cứu</a:t>
            </a:r>
            <a:r>
              <a:rPr lang="en-US" b="0" baseline="0" dirty="0">
                <a:latin typeface="Arial" charset="0"/>
                <a:cs typeface="Arial" charset="0"/>
              </a:rPr>
              <a:t> LUX-Lung 3,6,7. </a:t>
            </a:r>
            <a:r>
              <a:rPr lang="en-US" b="0" baseline="0" dirty="0" err="1">
                <a:latin typeface="Arial" charset="0"/>
                <a:cs typeface="Arial" charset="0"/>
              </a:rPr>
              <a:t>Vậy</a:t>
            </a:r>
            <a:r>
              <a:rPr lang="en-US" b="0" baseline="0" dirty="0">
                <a:latin typeface="Arial" charset="0"/>
                <a:cs typeface="Arial" charset="0"/>
              </a:rPr>
              <a:t> </a:t>
            </a:r>
            <a:r>
              <a:rPr lang="en-US" b="0" baseline="0" dirty="0" err="1">
                <a:latin typeface="Arial" charset="0"/>
                <a:cs typeface="Arial" charset="0"/>
              </a:rPr>
              <a:t>hiệu</a:t>
            </a:r>
            <a:r>
              <a:rPr lang="en-US" b="0" baseline="0" dirty="0">
                <a:latin typeface="Arial" charset="0"/>
                <a:cs typeface="Arial" charset="0"/>
              </a:rPr>
              <a:t> </a:t>
            </a:r>
            <a:r>
              <a:rPr lang="en-US" b="0" baseline="0" dirty="0" err="1">
                <a:latin typeface="Arial" charset="0"/>
                <a:cs typeface="Arial" charset="0"/>
              </a:rPr>
              <a:t>quả</a:t>
            </a:r>
            <a:r>
              <a:rPr lang="en-US" b="0" baseline="0" dirty="0">
                <a:latin typeface="Arial" charset="0"/>
                <a:cs typeface="Arial" charset="0"/>
              </a:rPr>
              <a:t> </a:t>
            </a:r>
            <a:r>
              <a:rPr lang="en-US" b="0" baseline="0" dirty="0" err="1">
                <a:latin typeface="Arial" charset="0"/>
                <a:cs typeface="Arial" charset="0"/>
              </a:rPr>
              <a:t>của</a:t>
            </a:r>
            <a:r>
              <a:rPr lang="en-US" b="0" baseline="0" dirty="0">
                <a:latin typeface="Arial" charset="0"/>
                <a:cs typeface="Arial" charset="0"/>
              </a:rPr>
              <a:t> </a:t>
            </a:r>
            <a:r>
              <a:rPr lang="en-US" b="0" baseline="0" dirty="0" err="1">
                <a:latin typeface="Arial" charset="0"/>
                <a:cs typeface="Arial" charset="0"/>
              </a:rPr>
              <a:t>Afatinib</a:t>
            </a:r>
            <a:r>
              <a:rPr lang="en-US" b="0" baseline="0" dirty="0">
                <a:latin typeface="Arial" charset="0"/>
                <a:cs typeface="Arial" charset="0"/>
              </a:rPr>
              <a:t> </a:t>
            </a:r>
            <a:r>
              <a:rPr lang="en-US" b="0" baseline="0" dirty="0" err="1">
                <a:latin typeface="Arial" charset="0"/>
                <a:cs typeface="Arial" charset="0"/>
              </a:rPr>
              <a:t>cụ</a:t>
            </a:r>
            <a:r>
              <a:rPr lang="en-US" b="0" baseline="0" dirty="0">
                <a:latin typeface="Arial" charset="0"/>
                <a:cs typeface="Arial" charset="0"/>
              </a:rPr>
              <a:t> </a:t>
            </a:r>
            <a:r>
              <a:rPr lang="en-US" b="0" baseline="0" dirty="0" err="1">
                <a:latin typeface="Arial" charset="0"/>
                <a:cs typeface="Arial" charset="0"/>
              </a:rPr>
              <a:t>thể</a:t>
            </a:r>
            <a:r>
              <a:rPr lang="en-US" b="0" baseline="0" dirty="0">
                <a:latin typeface="Arial" charset="0"/>
                <a:cs typeface="Arial" charset="0"/>
              </a:rPr>
              <a:t> </a:t>
            </a:r>
            <a:r>
              <a:rPr lang="en-US" b="0" baseline="0" dirty="0" err="1">
                <a:latin typeface="Arial" charset="0"/>
                <a:cs typeface="Arial" charset="0"/>
              </a:rPr>
              <a:t>trên</a:t>
            </a:r>
            <a:r>
              <a:rPr lang="en-US" b="0" baseline="0" dirty="0">
                <a:latin typeface="Arial" charset="0"/>
                <a:cs typeface="Arial" charset="0"/>
              </a:rPr>
              <a:t> </a:t>
            </a:r>
            <a:r>
              <a:rPr lang="en-US" b="0" baseline="0" dirty="0" err="1">
                <a:latin typeface="Arial" charset="0"/>
                <a:cs typeface="Arial" charset="0"/>
              </a:rPr>
              <a:t>từng</a:t>
            </a:r>
            <a:r>
              <a:rPr lang="en-US" b="0" baseline="0" dirty="0">
                <a:latin typeface="Arial" charset="0"/>
                <a:cs typeface="Arial" charset="0"/>
              </a:rPr>
              <a:t> </a:t>
            </a:r>
            <a:r>
              <a:rPr lang="en-US" b="0" baseline="0" dirty="0" err="1">
                <a:latin typeface="Arial" charset="0"/>
                <a:cs typeface="Arial" charset="0"/>
              </a:rPr>
              <a:t>nhóm</a:t>
            </a:r>
            <a:r>
              <a:rPr lang="en-US" b="0" baseline="0" dirty="0">
                <a:latin typeface="Arial" charset="0"/>
                <a:cs typeface="Arial" charset="0"/>
              </a:rPr>
              <a:t> </a:t>
            </a:r>
            <a:r>
              <a:rPr lang="en-US" b="0" baseline="0" dirty="0" err="1">
                <a:latin typeface="Arial" charset="0"/>
                <a:cs typeface="Arial" charset="0"/>
              </a:rPr>
              <a:t>bệnh</a:t>
            </a:r>
            <a:r>
              <a:rPr lang="en-US" b="0" baseline="0" dirty="0">
                <a:latin typeface="Arial" charset="0"/>
                <a:cs typeface="Arial" charset="0"/>
              </a:rPr>
              <a:t> </a:t>
            </a:r>
            <a:r>
              <a:rPr lang="en-US" b="0" baseline="0" dirty="0" err="1">
                <a:latin typeface="Arial" charset="0"/>
                <a:cs typeface="Arial" charset="0"/>
              </a:rPr>
              <a:t>nhân</a:t>
            </a:r>
            <a:r>
              <a:rPr lang="en-US" b="0" baseline="0" dirty="0">
                <a:latin typeface="Arial" charset="0"/>
                <a:cs typeface="Arial" charset="0"/>
              </a:rPr>
              <a:t> </a:t>
            </a:r>
            <a:r>
              <a:rPr lang="en-US" b="0" baseline="0" dirty="0" err="1">
                <a:latin typeface="Arial" charset="0"/>
                <a:cs typeface="Arial" charset="0"/>
              </a:rPr>
              <a:t>thì</a:t>
            </a:r>
            <a:r>
              <a:rPr lang="en-US" b="0" baseline="0" dirty="0">
                <a:latin typeface="Arial" charset="0"/>
                <a:cs typeface="Arial" charset="0"/>
              </a:rPr>
              <a:t> </a:t>
            </a:r>
            <a:r>
              <a:rPr lang="en-US" b="0" baseline="0" dirty="0" err="1">
                <a:latin typeface="Arial" charset="0"/>
                <a:cs typeface="Arial" charset="0"/>
              </a:rPr>
              <a:t>như</a:t>
            </a:r>
            <a:r>
              <a:rPr lang="en-US" b="0" baseline="0" dirty="0">
                <a:latin typeface="Arial" charset="0"/>
                <a:cs typeface="Arial" charset="0"/>
              </a:rPr>
              <a:t> </a:t>
            </a:r>
            <a:r>
              <a:rPr lang="en-US" b="0" baseline="0" dirty="0" err="1">
                <a:latin typeface="Arial" charset="0"/>
                <a:cs typeface="Arial" charset="0"/>
              </a:rPr>
              <a:t>thế</a:t>
            </a:r>
            <a:r>
              <a:rPr lang="en-US" b="0" baseline="0" dirty="0">
                <a:latin typeface="Arial" charset="0"/>
                <a:cs typeface="Arial" charset="0"/>
              </a:rPr>
              <a:t> </a:t>
            </a:r>
            <a:r>
              <a:rPr lang="en-US" b="0" baseline="0" dirty="0" err="1">
                <a:latin typeface="Arial" charset="0"/>
                <a:cs typeface="Arial" charset="0"/>
              </a:rPr>
              <a:t>nào</a:t>
            </a:r>
            <a:r>
              <a:rPr lang="en-US" b="0" baseline="0" dirty="0">
                <a:latin typeface="Arial" charset="0"/>
                <a:cs typeface="Arial" charset="0"/>
              </a:rPr>
              <a:t>?</a:t>
            </a:r>
            <a:endParaRPr lang="en-GB" b="0" dirty="0">
              <a:latin typeface="Arial" charset="0"/>
              <a:cs typeface="Arial" charset="0"/>
            </a:endParaRPr>
          </a:p>
          <a:p>
            <a:endParaRPr lang="en-GB" dirty="0">
              <a:latin typeface="Arial" charset="0"/>
              <a:cs typeface="Arial" charset="0"/>
            </a:endParaRPr>
          </a:p>
          <a:p>
            <a:endParaRPr lang="en-GB" dirty="0">
              <a:latin typeface="Arial" charset="0"/>
              <a:cs typeface="Arial" charset="0"/>
            </a:endParaRPr>
          </a:p>
        </p:txBody>
      </p:sp>
      <p:sp>
        <p:nvSpPr>
          <p:cNvPr id="153604" name="Slide Number Placeholder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CB0070D-23D1-478F-9842-5704679A9FE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197437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4938AF-D472-49BB-B3FA-03633C1D9F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420750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4938AF-D472-49BB-B3FA-03633C1D9F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7385915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5" name="Slide Number Placeholder 4"/>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4938AF-D472-49BB-B3FA-03633C1D9F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4849499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5" name="Slide Number Placeholder 4"/>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4938AF-D472-49BB-B3FA-03633C1D9F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5718608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4938AF-D472-49BB-B3FA-03633C1D9F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6230069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4938AF-D472-49BB-B3FA-03633C1D9F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0892972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4938AF-D472-49BB-B3FA-03633C1D9F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995109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normAutofit/>
          </a:bodyPr>
          <a:lstStyle/>
          <a:p>
            <a:pPr marL="0" indent="0"/>
            <a:r>
              <a:rPr lang="en-US" b="1" i="0" dirty="0"/>
              <a:t>Reference</a:t>
            </a:r>
          </a:p>
          <a:p>
            <a:pPr marL="266700" indent="-266700"/>
            <a:r>
              <a:rPr lang="en-GB" i="0" dirty="0"/>
              <a:t>9.</a:t>
            </a:r>
            <a:r>
              <a:rPr lang="en-GB" i="0" baseline="0" dirty="0"/>
              <a:t> 	</a:t>
            </a:r>
            <a:r>
              <a:rPr lang="en-GB" i="0" dirty="0"/>
              <a:t>Rossell R, et al. Lancet Oncol 2012;13:239–246.</a:t>
            </a: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EB6A88-E3E9-420C-9333-C03D79546B7D}"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Slide Image Placeholder 6"/>
          <p:cNvSpPr>
            <a:spLocks noGrp="1" noRot="1" noChangeAspect="1"/>
          </p:cNvSpPr>
          <p:nvPr>
            <p:ph type="sldImg"/>
          </p:nvPr>
        </p:nvSpPr>
        <p:spPr>
          <a:xfrm>
            <a:off x="381000" y="685800"/>
            <a:ext cx="6096000" cy="3429000"/>
          </a:xfrm>
        </p:spPr>
      </p:sp>
    </p:spTree>
    <p:extLst>
      <p:ext uri="{BB962C8B-B14F-4D97-AF65-F5344CB8AC3E}">
        <p14:creationId xmlns:p14="http://schemas.microsoft.com/office/powerpoint/2010/main" val="71493534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4938AF-D472-49BB-B3FA-03633C1D9F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4911448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Tóm</a:t>
            </a:r>
            <a:r>
              <a:rPr lang="en-US" baseline="0" dirty="0"/>
              <a:t> </a:t>
            </a:r>
            <a:r>
              <a:rPr lang="en-US" baseline="0" dirty="0" err="1"/>
              <a:t>tắt</a:t>
            </a:r>
            <a:r>
              <a:rPr lang="en-US" baseline="0" dirty="0"/>
              <a:t>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đời</a:t>
            </a:r>
            <a:r>
              <a:rPr lang="en-US" baseline="0" dirty="0"/>
              <a:t> </a:t>
            </a:r>
            <a:r>
              <a:rPr lang="en-US" baseline="0" dirty="0" err="1"/>
              <a:t>thực</a:t>
            </a:r>
            <a:r>
              <a:rPr lang="en-US" baseline="0" dirty="0"/>
              <a:t> </a:t>
            </a:r>
            <a:r>
              <a:rPr lang="en-US" baseline="0" dirty="0" err="1"/>
              <a:t>của</a:t>
            </a:r>
            <a:r>
              <a:rPr lang="en-US" baseline="0" dirty="0"/>
              <a:t> </a:t>
            </a:r>
            <a:r>
              <a:rPr lang="en-US" baseline="0" dirty="0" err="1"/>
              <a:t>afatinib</a:t>
            </a:r>
            <a:r>
              <a:rPr lang="en-US" baseline="0" dirty="0"/>
              <a:t>. </a:t>
            </a:r>
            <a:r>
              <a:rPr lang="en-US" baseline="0" dirty="0" err="1"/>
              <a:t>Kết</a:t>
            </a:r>
            <a:r>
              <a:rPr lang="en-US" baseline="0" dirty="0"/>
              <a:t> </a:t>
            </a:r>
            <a:r>
              <a:rPr lang="en-US" baseline="0" dirty="0" err="1"/>
              <a:t>quả</a:t>
            </a:r>
            <a:r>
              <a:rPr lang="en-US" baseline="0" dirty="0"/>
              <a:t> </a:t>
            </a:r>
            <a:r>
              <a:rPr lang="en-US" baseline="0" dirty="0" err="1"/>
              <a:t>từ</a:t>
            </a:r>
            <a:r>
              <a:rPr lang="en-US" baseline="0" dirty="0"/>
              <a:t>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này</a:t>
            </a:r>
            <a:r>
              <a:rPr lang="en-US" baseline="0" dirty="0"/>
              <a:t> </a:t>
            </a:r>
            <a:r>
              <a:rPr lang="en-US" baseline="0" dirty="0" err="1"/>
              <a:t>một</a:t>
            </a:r>
            <a:r>
              <a:rPr lang="en-US" baseline="0" dirty="0"/>
              <a:t> </a:t>
            </a:r>
            <a:r>
              <a:rPr lang="en-US" baseline="0" dirty="0" err="1"/>
              <a:t>lần</a:t>
            </a:r>
            <a:r>
              <a:rPr lang="en-US" baseline="0" dirty="0"/>
              <a:t> </a:t>
            </a:r>
            <a:r>
              <a:rPr lang="en-US" baseline="0" dirty="0" err="1"/>
              <a:t>nữa</a:t>
            </a:r>
            <a:r>
              <a:rPr lang="en-US" baseline="0" dirty="0"/>
              <a:t> </a:t>
            </a:r>
            <a:r>
              <a:rPr lang="en-US" baseline="0" dirty="0" err="1"/>
              <a:t>khẳng</a:t>
            </a:r>
            <a:r>
              <a:rPr lang="en-US" baseline="0" dirty="0"/>
              <a:t> </a:t>
            </a:r>
            <a:r>
              <a:rPr lang="en-US" baseline="0" dirty="0" err="1"/>
              <a:t>định</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afatinib</a:t>
            </a:r>
            <a:r>
              <a:rPr lang="en-US" baseline="0" dirty="0"/>
              <a:t> </a:t>
            </a:r>
            <a:r>
              <a:rPr lang="en-US" baseline="0" dirty="0" err="1"/>
              <a:t>trong</a:t>
            </a:r>
            <a:r>
              <a:rPr lang="en-US" baseline="0" dirty="0"/>
              <a:t> </a:t>
            </a:r>
            <a:r>
              <a:rPr lang="en-US" baseline="0" dirty="0" err="1"/>
              <a:t>điều</a:t>
            </a:r>
            <a:r>
              <a:rPr lang="en-US" baseline="0" dirty="0"/>
              <a:t> </a:t>
            </a:r>
            <a:r>
              <a:rPr lang="en-US" baseline="0" dirty="0" err="1"/>
              <a:t>trị</a:t>
            </a:r>
            <a:r>
              <a:rPr lang="en-US" baseline="0" dirty="0"/>
              <a:t> UTPKTBN </a:t>
            </a:r>
            <a:r>
              <a:rPr lang="en-US" baseline="0" dirty="0" err="1"/>
              <a:t>bước</a:t>
            </a:r>
            <a:r>
              <a:rPr lang="en-US" baseline="0" dirty="0"/>
              <a:t> 1 </a:t>
            </a:r>
            <a:r>
              <a:rPr lang="en-US" baseline="0" dirty="0" err="1"/>
              <a:t>với</a:t>
            </a:r>
            <a:r>
              <a:rPr lang="en-US" baseline="0" dirty="0"/>
              <a:t> </a:t>
            </a:r>
            <a:r>
              <a:rPr lang="en-US" baseline="0" dirty="0" err="1"/>
              <a:t>trung</a:t>
            </a:r>
            <a:r>
              <a:rPr lang="en-US" baseline="0" dirty="0"/>
              <a:t> </a:t>
            </a:r>
            <a:r>
              <a:rPr lang="en-US" baseline="0" dirty="0" err="1"/>
              <a:t>vị</a:t>
            </a:r>
            <a:r>
              <a:rPr lang="en-US" baseline="0" dirty="0"/>
              <a:t> </a:t>
            </a:r>
            <a:r>
              <a:rPr lang="en-US" baseline="0" dirty="0" err="1"/>
              <a:t>giá</a:t>
            </a:r>
            <a:r>
              <a:rPr lang="en-US" baseline="0" dirty="0"/>
              <a:t> </a:t>
            </a:r>
            <a:r>
              <a:rPr lang="en-US" baseline="0" dirty="0" err="1"/>
              <a:t>trị</a:t>
            </a:r>
            <a:r>
              <a:rPr lang="en-US" baseline="0" dirty="0"/>
              <a:t> PFS </a:t>
            </a:r>
            <a:r>
              <a:rPr lang="en-US" baseline="0" dirty="0" err="1"/>
              <a:t>đạt</a:t>
            </a:r>
            <a:r>
              <a:rPr lang="en-US" baseline="0" dirty="0"/>
              <a:t> 11.8 – 20.8 </a:t>
            </a:r>
            <a:r>
              <a:rPr lang="en-US" baseline="0" dirty="0" err="1"/>
              <a:t>tháng</a:t>
            </a:r>
            <a:endParaRPr lang="vi-VN" dirty="0"/>
          </a:p>
          <a:p>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CF6345-5F07-4BEA-8A28-397BC923B85D}"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0632588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Kết</a:t>
            </a:r>
            <a:r>
              <a:rPr lang="en-GB" baseline="0" dirty="0"/>
              <a:t> </a:t>
            </a:r>
            <a:r>
              <a:rPr lang="en-GB" baseline="0" dirty="0" err="1"/>
              <a:t>quả</a:t>
            </a:r>
            <a:r>
              <a:rPr lang="en-GB" baseline="0" dirty="0"/>
              <a:t> </a:t>
            </a:r>
            <a:r>
              <a:rPr lang="en-GB" baseline="0" dirty="0" err="1"/>
              <a:t>cho</a:t>
            </a:r>
            <a:r>
              <a:rPr lang="en-GB" baseline="0" dirty="0"/>
              <a:t> </a:t>
            </a:r>
            <a:r>
              <a:rPr lang="en-GB" baseline="0" dirty="0" err="1"/>
              <a:t>thấy</a:t>
            </a:r>
            <a:r>
              <a:rPr lang="en-GB" baseline="0" dirty="0"/>
              <a:t> </a:t>
            </a:r>
            <a:r>
              <a:rPr lang="en-GB" baseline="0" dirty="0" err="1"/>
              <a:t>hiệu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không</a:t>
            </a:r>
            <a:r>
              <a:rPr lang="en-GB" baseline="0" dirty="0"/>
              <a:t> </a:t>
            </a:r>
            <a:r>
              <a:rPr lang="en-GB" baseline="0" dirty="0" err="1"/>
              <a:t>ảnh</a:t>
            </a:r>
            <a:r>
              <a:rPr lang="en-GB" baseline="0" dirty="0"/>
              <a:t> </a:t>
            </a:r>
            <a:r>
              <a:rPr lang="en-GB" baseline="0" dirty="0" err="1"/>
              <a:t>hưởng</a:t>
            </a:r>
            <a:r>
              <a:rPr lang="en-GB" baseline="0" dirty="0"/>
              <a:t> </a:t>
            </a:r>
            <a:r>
              <a:rPr lang="en-GB" baseline="0" dirty="0" err="1"/>
              <a:t>đến</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của</a:t>
            </a:r>
            <a:r>
              <a:rPr lang="en-GB" baseline="0" dirty="0"/>
              <a:t> </a:t>
            </a:r>
            <a:r>
              <a:rPr lang="en-GB" baseline="0" dirty="0" err="1"/>
              <a:t>afatinib</a:t>
            </a:r>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F1C5DF-61F3-4242-B394-8292557CFBBB}"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6614312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40A582-B966-4645-85EC-56542CAF761A}"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557274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40A582-B966-4645-85EC-56542CAF761A}"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454844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Trong </a:t>
            </a:r>
            <a:r>
              <a:rPr lang="en-US" dirty="0" err="1"/>
              <a:t>một</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tại</a:t>
            </a:r>
            <a:r>
              <a:rPr lang="en-US" baseline="0" dirty="0"/>
              <a:t> HQ, </a:t>
            </a:r>
            <a:r>
              <a:rPr lang="en-US" baseline="0" dirty="0" err="1"/>
              <a:t>afatinib</a:t>
            </a:r>
            <a:r>
              <a:rPr lang="en-US" baseline="0" dirty="0"/>
              <a:t> </a:t>
            </a:r>
            <a:r>
              <a:rPr lang="en-US" baseline="0" dirty="0" err="1"/>
              <a:t>cải</a:t>
            </a:r>
            <a:r>
              <a:rPr lang="en-US" baseline="0" dirty="0"/>
              <a:t> </a:t>
            </a:r>
            <a:r>
              <a:rPr lang="en-US" baseline="0" dirty="0" err="1"/>
              <a:t>thiện</a:t>
            </a:r>
            <a:r>
              <a:rPr lang="en-US" baseline="0" dirty="0"/>
              <a:t> </a:t>
            </a:r>
            <a:r>
              <a:rPr lang="en-US" baseline="0" dirty="0" err="1"/>
              <a:t>đáng</a:t>
            </a:r>
            <a:r>
              <a:rPr lang="en-US" baseline="0" dirty="0"/>
              <a:t> </a:t>
            </a:r>
            <a:r>
              <a:rPr lang="en-US" baseline="0" dirty="0" err="1"/>
              <a:t>kể</a:t>
            </a:r>
            <a:r>
              <a:rPr lang="en-US" baseline="0" dirty="0"/>
              <a:t> PFS so </a:t>
            </a:r>
            <a:r>
              <a:rPr lang="en-US" baseline="0" dirty="0" err="1"/>
              <a:t>với</a:t>
            </a:r>
            <a:r>
              <a:rPr lang="en-US" baseline="0" dirty="0"/>
              <a:t> </a:t>
            </a:r>
            <a:r>
              <a:rPr lang="en-US" baseline="0" dirty="0" err="1"/>
              <a:t>Gefitinib</a:t>
            </a:r>
            <a:r>
              <a:rPr lang="en-US" baseline="0" dirty="0"/>
              <a:t> hay </a:t>
            </a:r>
            <a:r>
              <a:rPr lang="en-US" baseline="0" dirty="0" err="1"/>
              <a:t>Erlotinib</a:t>
            </a:r>
            <a:r>
              <a:rPr lang="en-US" baseline="0" dirty="0"/>
              <a:t>, PFS </a:t>
            </a:r>
            <a:r>
              <a:rPr lang="en-US" baseline="0" dirty="0" err="1"/>
              <a:t>trung</a:t>
            </a:r>
            <a:r>
              <a:rPr lang="en-US" baseline="0" dirty="0"/>
              <a:t> </a:t>
            </a:r>
            <a:r>
              <a:rPr lang="en-US" baseline="0" dirty="0" err="1"/>
              <a:t>vị</a:t>
            </a:r>
            <a:r>
              <a:rPr lang="en-US" baseline="0" dirty="0"/>
              <a:t> </a:t>
            </a:r>
            <a:r>
              <a:rPr lang="en-US" baseline="0" dirty="0" err="1"/>
              <a:t>đạt</a:t>
            </a:r>
            <a:r>
              <a:rPr lang="en-US" baseline="0" dirty="0"/>
              <a:t> 19.1 </a:t>
            </a:r>
            <a:r>
              <a:rPr lang="en-US" baseline="0" dirty="0" err="1"/>
              <a:t>tháng</a:t>
            </a:r>
            <a:endParaRPr lang="vi-VN" dirty="0"/>
          </a:p>
          <a:p>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CF6345-5F07-4BEA-8A28-397BC923B85D}"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560089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40A582-B966-4645-85EC-56542CAF761A}"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3477664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40A582-B966-4645-85EC-56542CAF761A}"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5949213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solidFill>
                  <a:prstClr val="black"/>
                </a:solidFill>
              </a:rPr>
              <a:pPr/>
              <a:t>151</a:t>
            </a:fld>
            <a:endParaRPr lang="fr-FR" dirty="0">
              <a:solidFill>
                <a:prstClr val="black"/>
              </a:solidFill>
            </a:endParaRPr>
          </a:p>
        </p:txBody>
      </p:sp>
    </p:spTree>
    <p:extLst>
      <p:ext uri="{BB962C8B-B14F-4D97-AF65-F5344CB8AC3E}">
        <p14:creationId xmlns:p14="http://schemas.microsoft.com/office/powerpoint/2010/main" val="394315939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Kết</a:t>
            </a:r>
            <a:r>
              <a:rPr lang="en-US" baseline="0" dirty="0"/>
              <a:t> </a:t>
            </a:r>
            <a:r>
              <a:rPr lang="en-US" baseline="0" dirty="0" err="1"/>
              <a:t>quả</a:t>
            </a:r>
            <a:r>
              <a:rPr lang="en-US" baseline="0" dirty="0"/>
              <a:t> </a:t>
            </a:r>
            <a:r>
              <a:rPr lang="en-US" baseline="0" dirty="0" err="1"/>
              <a:t>từ</a:t>
            </a:r>
            <a:r>
              <a:rPr lang="en-US" baseline="0" dirty="0"/>
              <a:t>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lux-lung 3, 6, 7 </a:t>
            </a:r>
            <a:r>
              <a:rPr lang="en-US" baseline="0" dirty="0" err="1"/>
              <a:t>cho</a:t>
            </a:r>
            <a:r>
              <a:rPr lang="en-US" baseline="0" dirty="0"/>
              <a:t> </a:t>
            </a:r>
            <a:r>
              <a:rPr lang="en-US" baseline="0" dirty="0" err="1"/>
              <a:t>thấy</a:t>
            </a:r>
            <a:r>
              <a:rPr lang="en-US" baseline="0" dirty="0"/>
              <a:t> </a:t>
            </a:r>
            <a:r>
              <a:rPr lang="en-US" baseline="0" dirty="0" err="1"/>
              <a:t>việc</a:t>
            </a:r>
            <a:r>
              <a:rPr lang="en-US" baseline="0" dirty="0"/>
              <a:t> </a:t>
            </a:r>
            <a:r>
              <a:rPr lang="en-US" baseline="0" dirty="0" err="1"/>
              <a:t>giảm</a:t>
            </a:r>
            <a:r>
              <a:rPr lang="en-US" baseline="0" dirty="0"/>
              <a:t> </a:t>
            </a:r>
            <a:r>
              <a:rPr lang="en-US" baseline="0" dirty="0" err="1"/>
              <a:t>liều</a:t>
            </a:r>
            <a:r>
              <a:rPr lang="en-US" baseline="0" dirty="0"/>
              <a:t> </a:t>
            </a:r>
            <a:r>
              <a:rPr lang="en-US" baseline="0" dirty="0" err="1"/>
              <a:t>không</a:t>
            </a:r>
            <a:r>
              <a:rPr lang="en-US" baseline="0" dirty="0"/>
              <a:t> </a:t>
            </a:r>
            <a:r>
              <a:rPr lang="en-US" baseline="0" dirty="0" err="1"/>
              <a:t>làm</a:t>
            </a:r>
            <a:r>
              <a:rPr lang="en-US" baseline="0" dirty="0"/>
              <a:t> </a:t>
            </a:r>
            <a:r>
              <a:rPr lang="en-US" baseline="0" dirty="0" err="1"/>
              <a:t>giảm</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nhưng</a:t>
            </a:r>
            <a:r>
              <a:rPr lang="en-US" baseline="0" dirty="0"/>
              <a:t> </a:t>
            </a:r>
            <a:r>
              <a:rPr lang="en-US" baseline="0" dirty="0" err="1"/>
              <a:t>làm</a:t>
            </a:r>
            <a:r>
              <a:rPr lang="en-US" baseline="0" dirty="0"/>
              <a:t> tang </a:t>
            </a:r>
            <a:r>
              <a:rPr lang="en-US" baseline="0" dirty="0" err="1"/>
              <a:t>khả</a:t>
            </a:r>
            <a:r>
              <a:rPr lang="en-US" baseline="0" dirty="0"/>
              <a:t> </a:t>
            </a:r>
            <a:r>
              <a:rPr lang="en-US" baseline="0" dirty="0" err="1"/>
              <a:t>năng</a:t>
            </a:r>
            <a:r>
              <a:rPr lang="en-US" baseline="0" dirty="0"/>
              <a:t> dung </a:t>
            </a:r>
            <a:r>
              <a:rPr lang="en-US" baseline="0" dirty="0" err="1"/>
              <a:t>nạp</a:t>
            </a:r>
            <a:r>
              <a:rPr lang="en-US" baseline="0" dirty="0"/>
              <a:t> </a:t>
            </a:r>
            <a:r>
              <a:rPr lang="en-US" baseline="0" dirty="0" err="1"/>
              <a:t>của</a:t>
            </a:r>
            <a:r>
              <a:rPr lang="en-US" baseline="0" dirty="0"/>
              <a:t> </a:t>
            </a:r>
            <a:r>
              <a:rPr lang="en-US" baseline="0" dirty="0" err="1"/>
              <a:t>afatinib</a:t>
            </a:r>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F1C5DF-61F3-4242-B394-8292557CFBBB}"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102466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normAutofit/>
          </a:bodyPr>
          <a:lstStyle/>
          <a:p>
            <a:r>
              <a:rPr lang="en-US" b="1" i="0" dirty="0"/>
              <a:t>References</a:t>
            </a:r>
          </a:p>
          <a:p>
            <a:pPr marL="0" indent="0">
              <a:buNone/>
            </a:pPr>
            <a:r>
              <a:rPr lang="en-US" b="0" i="0" dirty="0"/>
              <a:t>7. Zhou C, et al. Lancet Oncol 2011;12:735‒742.</a:t>
            </a:r>
          </a:p>
          <a:p>
            <a:pPr marL="0" marR="0" indent="0" algn="l" defTabSz="914400" rtl="0" eaLnBrk="0" fontAlgn="base" latinLnBrk="0" hangingPunct="0">
              <a:lnSpc>
                <a:spcPct val="100000"/>
              </a:lnSpc>
              <a:spcBef>
                <a:spcPct val="0"/>
              </a:spcBef>
              <a:spcAft>
                <a:spcPts val="600"/>
              </a:spcAft>
              <a:buClrTx/>
              <a:buSzTx/>
              <a:buFontTx/>
              <a:buNone/>
              <a:tabLst/>
              <a:defRPr/>
            </a:pPr>
            <a:r>
              <a:rPr lang="de-DE" sz="1000" b="0" i="0" dirty="0"/>
              <a:t>8. Zhou C, et al. J Clin Oncol 2012;30(suppl):Abstract 7520.</a:t>
            </a:r>
            <a:endParaRPr lang="en-GB" sz="1000" b="0" i="0" dirty="0"/>
          </a:p>
          <a:p>
            <a:pPr marL="266700" indent="-266700">
              <a:buAutoNum type="arabicPeriod" startAt="19"/>
            </a:pPr>
            <a:endParaRPr lang="de-DE" i="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EB6A88-E3E9-420C-9333-C03D79546B7D}"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Slide Image Placeholder 6"/>
          <p:cNvSpPr>
            <a:spLocks noGrp="1" noRot="1" noChangeAspect="1"/>
          </p:cNvSpPr>
          <p:nvPr>
            <p:ph type="sldImg"/>
          </p:nvPr>
        </p:nvSpPr>
        <p:spPr>
          <a:xfrm>
            <a:off x="381000" y="685800"/>
            <a:ext cx="6096000" cy="3429000"/>
          </a:xfrm>
        </p:spPr>
      </p:sp>
    </p:spTree>
    <p:extLst>
      <p:ext uri="{BB962C8B-B14F-4D97-AF65-F5344CB8AC3E}">
        <p14:creationId xmlns:p14="http://schemas.microsoft.com/office/powerpoint/2010/main" val="371238976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en-GB" dirty="0" err="1"/>
              <a:t>Một</a:t>
            </a:r>
            <a:r>
              <a:rPr lang="en-GB" baseline="0" dirty="0"/>
              <a:t> </a:t>
            </a:r>
            <a:r>
              <a:rPr lang="en-GB" baseline="0" dirty="0" err="1"/>
              <a:t>nghiên</a:t>
            </a:r>
            <a:r>
              <a:rPr lang="en-GB" baseline="0" dirty="0"/>
              <a:t> </a:t>
            </a:r>
            <a:r>
              <a:rPr lang="en-GB" baseline="0" dirty="0" err="1"/>
              <a:t>cứu</a:t>
            </a:r>
            <a:r>
              <a:rPr lang="en-GB" baseline="0" dirty="0"/>
              <a:t> </a:t>
            </a:r>
            <a:r>
              <a:rPr lang="en-GB" baseline="0" dirty="0" err="1"/>
              <a:t>đời</a:t>
            </a:r>
            <a:r>
              <a:rPr lang="en-GB" baseline="0" dirty="0"/>
              <a:t> </a:t>
            </a:r>
            <a:r>
              <a:rPr lang="en-GB" baseline="0" dirty="0" err="1"/>
              <a:t>thực</a:t>
            </a:r>
            <a:r>
              <a:rPr lang="en-GB" baseline="0" dirty="0"/>
              <a:t> </a:t>
            </a:r>
            <a:r>
              <a:rPr lang="en-GB" baseline="0" dirty="0" err="1"/>
              <a:t>RealGiDo</a:t>
            </a:r>
            <a:r>
              <a:rPr lang="en-GB" baseline="0" dirty="0"/>
              <a:t> </a:t>
            </a:r>
            <a:r>
              <a:rPr lang="en-GB" baseline="0" dirty="0" err="1"/>
              <a:t>đánh</a:t>
            </a:r>
            <a:r>
              <a:rPr lang="en-GB" baseline="0" dirty="0"/>
              <a:t> </a:t>
            </a:r>
            <a:r>
              <a:rPr lang="en-GB" baseline="0" dirty="0" err="1"/>
              <a:t>giá</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của</a:t>
            </a:r>
            <a:r>
              <a:rPr lang="en-GB" baseline="0" dirty="0"/>
              <a:t> </a:t>
            </a:r>
            <a:r>
              <a:rPr lang="en-GB" baseline="0" dirty="0" err="1"/>
              <a:t>việc</a:t>
            </a:r>
            <a:r>
              <a:rPr lang="en-GB" baseline="0" dirty="0"/>
              <a:t> </a:t>
            </a:r>
            <a:r>
              <a:rPr lang="en-GB" baseline="0" dirty="0" err="1"/>
              <a:t>điều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afatinib</a:t>
            </a:r>
            <a:r>
              <a:rPr lang="en-GB" baseline="0" dirty="0"/>
              <a:t> </a:t>
            </a:r>
            <a:r>
              <a:rPr lang="en-GB" baseline="0" dirty="0" err="1"/>
              <a:t>trên</a:t>
            </a:r>
            <a:r>
              <a:rPr lang="en-GB" baseline="0" dirty="0"/>
              <a:t> </a:t>
            </a:r>
            <a:r>
              <a:rPr lang="en-GB" baseline="0" dirty="0" err="1"/>
              <a:t>bệnh</a:t>
            </a:r>
            <a:r>
              <a:rPr lang="en-GB" baseline="0" dirty="0"/>
              <a:t> </a:t>
            </a:r>
            <a:r>
              <a:rPr lang="en-GB" baseline="0" dirty="0" err="1"/>
              <a:t>nhân</a:t>
            </a:r>
            <a:r>
              <a:rPr lang="en-GB" baseline="0" dirty="0"/>
              <a:t> NSCLC EGFR+</a:t>
            </a:r>
            <a:endParaRPr lang="en-GB" dirty="0"/>
          </a:p>
        </p:txBody>
      </p:sp>
      <p:sp>
        <p:nvSpPr>
          <p:cNvPr id="4" name="Foliennummernplatzhalt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B51C9D-77E4-4497-B0A8-31A888CCE473}" type="slidenum">
              <a:rPr kumimoji="0" lang="fr-FR"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fr-FR"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17588462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Kết</a:t>
            </a:r>
            <a:r>
              <a:rPr lang="en-GB" baseline="0" dirty="0"/>
              <a:t> </a:t>
            </a:r>
            <a:r>
              <a:rPr lang="en-GB" baseline="0" dirty="0" err="1"/>
              <a:t>quả</a:t>
            </a:r>
            <a:r>
              <a:rPr lang="en-GB" baseline="0" dirty="0"/>
              <a:t> </a:t>
            </a:r>
            <a:r>
              <a:rPr lang="en-GB" baseline="0" dirty="0" err="1"/>
              <a:t>cho</a:t>
            </a:r>
            <a:r>
              <a:rPr lang="en-GB" baseline="0" dirty="0"/>
              <a:t> </a:t>
            </a:r>
            <a:r>
              <a:rPr lang="en-GB" baseline="0" dirty="0" err="1"/>
              <a:t>thấy</a:t>
            </a:r>
            <a:r>
              <a:rPr lang="en-GB" baseline="0" dirty="0"/>
              <a:t> </a:t>
            </a:r>
            <a:r>
              <a:rPr lang="en-GB" baseline="0" dirty="0" err="1"/>
              <a:t>hiệu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không</a:t>
            </a:r>
            <a:r>
              <a:rPr lang="en-GB" baseline="0" dirty="0"/>
              <a:t> </a:t>
            </a:r>
            <a:r>
              <a:rPr lang="en-GB" baseline="0" dirty="0" err="1"/>
              <a:t>ảnh</a:t>
            </a:r>
            <a:r>
              <a:rPr lang="en-GB" baseline="0" dirty="0"/>
              <a:t> </a:t>
            </a:r>
            <a:r>
              <a:rPr lang="en-GB" baseline="0" dirty="0" err="1"/>
              <a:t>hưởng</a:t>
            </a:r>
            <a:r>
              <a:rPr lang="en-GB" baseline="0" dirty="0"/>
              <a:t> </a:t>
            </a:r>
            <a:r>
              <a:rPr lang="en-GB" baseline="0" dirty="0" err="1"/>
              <a:t>đến</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của</a:t>
            </a:r>
            <a:r>
              <a:rPr lang="en-GB" baseline="0" dirty="0"/>
              <a:t> </a:t>
            </a:r>
            <a:r>
              <a:rPr lang="en-GB" baseline="0" dirty="0" err="1"/>
              <a:t>afatinib</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154</a:t>
            </a:fld>
            <a:endParaRPr lang="vi-VN"/>
          </a:p>
        </p:txBody>
      </p:sp>
    </p:spTree>
    <p:extLst>
      <p:ext uri="{BB962C8B-B14F-4D97-AF65-F5344CB8AC3E}">
        <p14:creationId xmlns:p14="http://schemas.microsoft.com/office/powerpoint/2010/main" val="378557230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Mặt</a:t>
            </a:r>
            <a:r>
              <a:rPr lang="en-GB" baseline="0" dirty="0"/>
              <a:t> </a:t>
            </a:r>
            <a:r>
              <a:rPr lang="en-GB" baseline="0" dirty="0" err="1"/>
              <a:t>kác</a:t>
            </a:r>
            <a:r>
              <a:rPr lang="en-GB" baseline="0" dirty="0"/>
              <a:t>, </a:t>
            </a:r>
            <a:r>
              <a:rPr lang="en-GB" baseline="0" dirty="0" err="1"/>
              <a:t>điều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giúp</a:t>
            </a:r>
            <a:r>
              <a:rPr lang="en-GB" baseline="0" dirty="0"/>
              <a:t> </a:t>
            </a:r>
            <a:r>
              <a:rPr lang="en-GB" baseline="0" dirty="0" err="1"/>
              <a:t>giảm</a:t>
            </a:r>
            <a:r>
              <a:rPr lang="en-GB" baseline="0" dirty="0"/>
              <a:t> </a:t>
            </a:r>
            <a:r>
              <a:rPr lang="en-GB" baseline="0" dirty="0" err="1"/>
              <a:t>rõ</a:t>
            </a:r>
            <a:r>
              <a:rPr lang="en-GB" baseline="0" dirty="0"/>
              <a:t> </a:t>
            </a:r>
            <a:r>
              <a:rPr lang="en-GB" baseline="0" dirty="0" err="1"/>
              <a:t>rệt</a:t>
            </a:r>
            <a:r>
              <a:rPr lang="en-GB" baseline="0" dirty="0"/>
              <a:t> </a:t>
            </a:r>
            <a:r>
              <a:rPr lang="en-GB" baseline="0" dirty="0" err="1"/>
              <a:t>tỉ</a:t>
            </a:r>
            <a:r>
              <a:rPr lang="en-GB" baseline="0" dirty="0"/>
              <a:t> </a:t>
            </a:r>
            <a:r>
              <a:rPr lang="en-GB" baseline="0" dirty="0" err="1"/>
              <a:t>lệ</a:t>
            </a:r>
            <a:r>
              <a:rPr lang="en-GB" baseline="0" dirty="0"/>
              <a:t> </a:t>
            </a:r>
            <a:r>
              <a:rPr lang="en-GB" baseline="0" dirty="0" err="1"/>
              <a:t>biến</a:t>
            </a:r>
            <a:r>
              <a:rPr lang="en-GB" baseline="0" dirty="0"/>
              <a:t> </a:t>
            </a:r>
            <a:r>
              <a:rPr lang="en-GB" baseline="0" dirty="0" err="1"/>
              <a:t>cố</a:t>
            </a:r>
            <a:r>
              <a:rPr lang="en-GB" baseline="0" dirty="0"/>
              <a:t> </a:t>
            </a:r>
            <a:r>
              <a:rPr lang="en-GB" baseline="0" dirty="0" err="1"/>
              <a:t>ngoại</a:t>
            </a:r>
            <a:r>
              <a:rPr lang="en-GB" baseline="0" dirty="0"/>
              <a:t> ý </a:t>
            </a:r>
            <a:r>
              <a:rPr lang="en-GB" baseline="0" dirty="0" err="1"/>
              <a:t>đặc</a:t>
            </a:r>
            <a:r>
              <a:rPr lang="en-GB" baseline="0" dirty="0"/>
              <a:t> </a:t>
            </a:r>
            <a:r>
              <a:rPr lang="en-GB" baseline="0" dirty="0" err="1"/>
              <a:t>biệt</a:t>
            </a:r>
            <a:r>
              <a:rPr lang="en-GB" baseline="0" dirty="0"/>
              <a:t> </a:t>
            </a:r>
            <a:r>
              <a:rPr lang="en-GB" baseline="0" dirty="0" err="1"/>
              <a:t>là</a:t>
            </a:r>
            <a:r>
              <a:rPr lang="en-GB" baseline="0" dirty="0"/>
              <a:t> </a:t>
            </a:r>
            <a:r>
              <a:rPr lang="en-GB" baseline="0" dirty="0" err="1"/>
              <a:t>những</a:t>
            </a:r>
            <a:r>
              <a:rPr lang="en-GB" baseline="0" dirty="0"/>
              <a:t> </a:t>
            </a:r>
            <a:r>
              <a:rPr lang="en-GB" baseline="0" dirty="0" err="1"/>
              <a:t>biến</a:t>
            </a:r>
            <a:r>
              <a:rPr lang="en-GB" baseline="0" dirty="0"/>
              <a:t> </a:t>
            </a:r>
            <a:r>
              <a:rPr lang="en-GB" baseline="0" dirty="0" err="1"/>
              <a:t>cố</a:t>
            </a:r>
            <a:r>
              <a:rPr lang="en-GB" baseline="0" dirty="0"/>
              <a:t> </a:t>
            </a:r>
            <a:r>
              <a:rPr lang="en-GB" baseline="0" dirty="0" err="1"/>
              <a:t>ngoại</a:t>
            </a:r>
            <a:r>
              <a:rPr lang="en-GB" baseline="0" dirty="0"/>
              <a:t> ý </a:t>
            </a:r>
            <a:r>
              <a:rPr lang="en-GB" baseline="0" dirty="0" err="1"/>
              <a:t>có</a:t>
            </a:r>
            <a:r>
              <a:rPr lang="en-GB" baseline="0" dirty="0"/>
              <a:t> </a:t>
            </a:r>
            <a:r>
              <a:rPr lang="en-GB" baseline="0" dirty="0" err="1"/>
              <a:t>mức</a:t>
            </a:r>
            <a:r>
              <a:rPr lang="en-GB" baseline="0" dirty="0"/>
              <a:t> </a:t>
            </a:r>
            <a:r>
              <a:rPr lang="en-GB" baseline="0" dirty="0" err="1"/>
              <a:t>độ</a:t>
            </a:r>
            <a:r>
              <a:rPr lang="en-GB" baseline="0" dirty="0"/>
              <a:t> </a:t>
            </a:r>
            <a:r>
              <a:rPr lang="en-GB" baseline="0" dirty="0" err="1"/>
              <a:t>nghiêm</a:t>
            </a:r>
            <a:r>
              <a:rPr lang="en-GB" baseline="0" dirty="0"/>
              <a:t> </a:t>
            </a:r>
            <a:r>
              <a:rPr lang="en-GB" baseline="0" dirty="0" err="1"/>
              <a:t>trọng</a:t>
            </a:r>
            <a:r>
              <a:rPr lang="en-GB" baseline="0" dirty="0"/>
              <a:t>, </a:t>
            </a:r>
            <a:r>
              <a:rPr lang="en-GB" baseline="0" dirty="0" err="1"/>
              <a:t>giúp</a:t>
            </a:r>
            <a:r>
              <a:rPr lang="en-GB" baseline="0" dirty="0"/>
              <a:t> </a:t>
            </a:r>
            <a:r>
              <a:rPr lang="en-GB" baseline="0" dirty="0" err="1"/>
              <a:t>tăng</a:t>
            </a:r>
            <a:r>
              <a:rPr lang="en-GB" baseline="0" dirty="0"/>
              <a:t> </a:t>
            </a:r>
            <a:r>
              <a:rPr lang="en-GB" baseline="0" dirty="0" err="1"/>
              <a:t>khả</a:t>
            </a:r>
            <a:r>
              <a:rPr lang="en-GB" baseline="0" dirty="0"/>
              <a:t> </a:t>
            </a:r>
            <a:r>
              <a:rPr lang="en-GB" baseline="0" dirty="0" err="1"/>
              <a:t>năng</a:t>
            </a:r>
            <a:r>
              <a:rPr lang="en-GB" baseline="0" dirty="0"/>
              <a:t> dung </a:t>
            </a:r>
            <a:r>
              <a:rPr lang="en-GB" baseline="0" dirty="0" err="1"/>
              <a:t>nạp</a:t>
            </a:r>
            <a:r>
              <a:rPr lang="en-GB" baseline="0" dirty="0"/>
              <a:t> </a:t>
            </a:r>
            <a:r>
              <a:rPr lang="en-GB" baseline="0" dirty="0" err="1"/>
              <a:t>và</a:t>
            </a:r>
            <a:r>
              <a:rPr lang="en-GB" baseline="0" dirty="0"/>
              <a:t> </a:t>
            </a:r>
            <a:r>
              <a:rPr lang="en-GB" baseline="0" dirty="0" err="1"/>
              <a:t>tuân</a:t>
            </a:r>
            <a:r>
              <a:rPr lang="en-GB" baseline="0" dirty="0"/>
              <a:t> </a:t>
            </a:r>
            <a:r>
              <a:rPr lang="en-GB" baseline="0" dirty="0" err="1"/>
              <a:t>thủ</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của</a:t>
            </a:r>
            <a:r>
              <a:rPr lang="en-GB" baseline="0" dirty="0"/>
              <a:t> </a:t>
            </a:r>
            <a:r>
              <a:rPr lang="en-GB" baseline="0" dirty="0" err="1"/>
              <a:t>bệnh</a:t>
            </a:r>
            <a:r>
              <a:rPr lang="en-GB" baseline="0" dirty="0"/>
              <a:t> </a:t>
            </a:r>
            <a:r>
              <a:rPr lang="en-GB" baseline="0" dirty="0" err="1"/>
              <a:t>nhân</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155</a:t>
            </a:fld>
            <a:endParaRPr lang="vi-VN"/>
          </a:p>
        </p:txBody>
      </p:sp>
    </p:spTree>
    <p:extLst>
      <p:ext uri="{BB962C8B-B14F-4D97-AF65-F5344CB8AC3E}">
        <p14:creationId xmlns:p14="http://schemas.microsoft.com/office/powerpoint/2010/main" val="229497096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63550" y="490538"/>
            <a:ext cx="5930900" cy="3336925"/>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58088104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0488" y="744538"/>
            <a:ext cx="6616700" cy="37226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B51C9D-77E4-4497-B0A8-31A888CCE473}" type="slidenum">
              <a:rPr lang="fr-FR" smtClean="0"/>
              <a:pPr/>
              <a:t>157</a:t>
            </a:fld>
            <a:endParaRPr lang="fr-FR" dirty="0"/>
          </a:p>
        </p:txBody>
      </p:sp>
    </p:spTree>
    <p:extLst>
      <p:ext uri="{BB962C8B-B14F-4D97-AF65-F5344CB8AC3E}">
        <p14:creationId xmlns:p14="http://schemas.microsoft.com/office/powerpoint/2010/main" val="344644180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latin typeface="Arial" panose="020B0604020202020204" pitchFamily="34" charset="0"/>
              </a:rPr>
              <a:pPr/>
              <a:t>160</a:t>
            </a:fld>
            <a:endParaRPr lang="fr-FR" dirty="0">
              <a:latin typeface="Arial" panose="020B0604020202020204" pitchFamily="34" charset="0"/>
            </a:endParaRPr>
          </a:p>
        </p:txBody>
      </p:sp>
    </p:spTree>
    <p:extLst>
      <p:ext uri="{BB962C8B-B14F-4D97-AF65-F5344CB8AC3E}">
        <p14:creationId xmlns:p14="http://schemas.microsoft.com/office/powerpoint/2010/main" val="265455580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EGFR TKI </a:t>
            </a:r>
            <a:r>
              <a:rPr lang="en-US" dirty="0" err="1"/>
              <a:t>được</a:t>
            </a:r>
            <a:r>
              <a:rPr lang="en-US" baseline="0" dirty="0"/>
              <a:t> </a:t>
            </a:r>
            <a:r>
              <a:rPr lang="en-US" baseline="0" dirty="0" err="1"/>
              <a:t>phân</a:t>
            </a:r>
            <a:r>
              <a:rPr lang="en-US" baseline="0" dirty="0"/>
              <a:t> </a:t>
            </a:r>
            <a:r>
              <a:rPr lang="en-US" baseline="0" dirty="0" err="1"/>
              <a:t>loại</a:t>
            </a:r>
            <a:r>
              <a:rPr lang="en-US" baseline="0" dirty="0"/>
              <a:t> </a:t>
            </a:r>
            <a:r>
              <a:rPr lang="en-US" baseline="0" dirty="0" err="1"/>
              <a:t>thành</a:t>
            </a:r>
            <a:r>
              <a:rPr lang="en-US" baseline="0" dirty="0"/>
              <a:t> </a:t>
            </a:r>
            <a:r>
              <a:rPr lang="en-US" baseline="0" dirty="0" err="1"/>
              <a:t>các</a:t>
            </a:r>
            <a:r>
              <a:rPr lang="en-US" baseline="0" dirty="0"/>
              <a:t> </a:t>
            </a:r>
            <a:r>
              <a:rPr lang="en-US" baseline="0" dirty="0" err="1"/>
              <a:t>thế</a:t>
            </a:r>
            <a:r>
              <a:rPr lang="en-US" baseline="0" dirty="0"/>
              <a:t> </a:t>
            </a:r>
            <a:r>
              <a:rPr lang="en-US" baseline="0" dirty="0" err="1"/>
              <a:t>hệ</a:t>
            </a:r>
            <a:r>
              <a:rPr lang="en-US" baseline="0" dirty="0"/>
              <a:t>: </a:t>
            </a:r>
            <a:r>
              <a:rPr lang="en-US" baseline="0" dirty="0" err="1"/>
              <a:t>thế</a:t>
            </a:r>
            <a:r>
              <a:rPr lang="en-US" baseline="0" dirty="0"/>
              <a:t> </a:t>
            </a:r>
            <a:r>
              <a:rPr lang="en-US" baseline="0" dirty="0" err="1"/>
              <a:t>hệ</a:t>
            </a:r>
            <a:r>
              <a:rPr lang="en-US" baseline="0" dirty="0"/>
              <a:t> 1: </a:t>
            </a:r>
            <a:r>
              <a:rPr lang="en-US" baseline="0" dirty="0" err="1"/>
              <a:t>erlotinib</a:t>
            </a:r>
            <a:r>
              <a:rPr lang="en-US" baseline="0" dirty="0"/>
              <a:t> </a:t>
            </a:r>
            <a:r>
              <a:rPr lang="en-US" baseline="0" dirty="0" err="1"/>
              <a:t>và</a:t>
            </a:r>
            <a:r>
              <a:rPr lang="en-US" baseline="0" dirty="0"/>
              <a:t> </a:t>
            </a:r>
            <a:r>
              <a:rPr lang="en-US" baseline="0" dirty="0" err="1"/>
              <a:t>gefitinib</a:t>
            </a:r>
            <a:r>
              <a:rPr lang="en-US" baseline="0" dirty="0"/>
              <a:t>, </a:t>
            </a:r>
            <a:r>
              <a:rPr lang="en-US" baseline="0" dirty="0" err="1"/>
              <a:t>ức</a:t>
            </a:r>
            <a:r>
              <a:rPr lang="en-US" baseline="0" dirty="0"/>
              <a:t> </a:t>
            </a:r>
            <a:r>
              <a:rPr lang="en-US" baseline="0" dirty="0" err="1"/>
              <a:t>chế</a:t>
            </a:r>
            <a:r>
              <a:rPr lang="en-US" baseline="0" dirty="0"/>
              <a:t> </a:t>
            </a:r>
            <a:r>
              <a:rPr lang="en-US" baseline="0" dirty="0" err="1"/>
              <a:t>thuận</a:t>
            </a:r>
            <a:r>
              <a:rPr lang="en-US" baseline="0" dirty="0"/>
              <a:t> </a:t>
            </a:r>
            <a:r>
              <a:rPr lang="en-US" baseline="0" dirty="0" err="1"/>
              <a:t>nghịch</a:t>
            </a:r>
            <a:r>
              <a:rPr lang="en-US" baseline="0" dirty="0"/>
              <a:t> EGFR, </a:t>
            </a:r>
            <a:r>
              <a:rPr lang="en-US" baseline="0" dirty="0" err="1"/>
              <a:t>không</a:t>
            </a:r>
            <a:r>
              <a:rPr lang="en-US" baseline="0" dirty="0"/>
              <a:t> </a:t>
            </a:r>
            <a:r>
              <a:rPr lang="en-US" baseline="0" dirty="0" err="1"/>
              <a:t>có</a:t>
            </a:r>
            <a:r>
              <a:rPr lang="en-US" baseline="0" dirty="0"/>
              <a:t> </a:t>
            </a:r>
            <a:r>
              <a:rPr lang="en-US" baseline="0" dirty="0" err="1"/>
              <a:t>hoạt</a:t>
            </a:r>
            <a:r>
              <a:rPr lang="en-US" baseline="0" dirty="0"/>
              <a:t> </a:t>
            </a:r>
            <a:r>
              <a:rPr lang="en-US" baseline="0" dirty="0" err="1"/>
              <a:t>tính</a:t>
            </a:r>
            <a:r>
              <a:rPr lang="en-US" baseline="0" dirty="0"/>
              <a:t> </a:t>
            </a:r>
            <a:r>
              <a:rPr lang="en-US" baseline="0" dirty="0" err="1"/>
              <a:t>với</a:t>
            </a:r>
            <a:r>
              <a:rPr lang="en-US" baseline="0" dirty="0"/>
              <a:t> </a:t>
            </a:r>
            <a:r>
              <a:rPr lang="en-US" baseline="0" dirty="0" err="1"/>
              <a:t>đột</a:t>
            </a:r>
            <a:r>
              <a:rPr lang="en-US" baseline="0" dirty="0"/>
              <a:t> </a:t>
            </a:r>
            <a:r>
              <a:rPr lang="en-US" baseline="0" dirty="0" err="1"/>
              <a:t>biến</a:t>
            </a:r>
            <a:r>
              <a:rPr lang="en-US" baseline="0" dirty="0"/>
              <a:t> T790M. </a:t>
            </a:r>
            <a:r>
              <a:rPr lang="en-US" baseline="0" dirty="0" err="1"/>
              <a:t>Thế</a:t>
            </a:r>
            <a:r>
              <a:rPr lang="en-US" baseline="0" dirty="0"/>
              <a:t> </a:t>
            </a:r>
            <a:r>
              <a:rPr lang="en-US" baseline="0" dirty="0" err="1"/>
              <a:t>hệ</a:t>
            </a:r>
            <a:r>
              <a:rPr lang="en-US" baseline="0" dirty="0"/>
              <a:t> </a:t>
            </a:r>
            <a:r>
              <a:rPr lang="en-US" baseline="0" dirty="0" err="1"/>
              <a:t>thứ</a:t>
            </a:r>
            <a:r>
              <a:rPr lang="en-US" baseline="0" dirty="0"/>
              <a:t> 2: </a:t>
            </a:r>
            <a:r>
              <a:rPr lang="en-US" baseline="0" dirty="0" err="1"/>
              <a:t>afatinib</a:t>
            </a:r>
            <a:r>
              <a:rPr lang="en-US" baseline="0" dirty="0"/>
              <a:t> </a:t>
            </a:r>
            <a:r>
              <a:rPr lang="en-US" baseline="0" dirty="0" err="1"/>
              <a:t>và</a:t>
            </a:r>
            <a:r>
              <a:rPr lang="en-US" baseline="0" dirty="0"/>
              <a:t> </a:t>
            </a:r>
            <a:r>
              <a:rPr lang="en-US" baseline="0" dirty="0" err="1"/>
              <a:t>dacomitinib</a:t>
            </a:r>
            <a:r>
              <a:rPr lang="en-US" baseline="0" dirty="0"/>
              <a:t> </a:t>
            </a:r>
            <a:r>
              <a:rPr lang="en-US" baseline="0" dirty="0" err="1"/>
              <a:t>gắn</a:t>
            </a:r>
            <a:r>
              <a:rPr lang="en-US" baseline="0" dirty="0"/>
              <a:t> </a:t>
            </a:r>
            <a:r>
              <a:rPr lang="en-US" baseline="0" dirty="0" err="1"/>
              <a:t>kết</a:t>
            </a:r>
            <a:r>
              <a:rPr lang="en-US" baseline="0" dirty="0"/>
              <a:t> </a:t>
            </a:r>
            <a:r>
              <a:rPr lang="en-US" baseline="0" dirty="0" err="1"/>
              <a:t>không</a:t>
            </a:r>
            <a:r>
              <a:rPr lang="en-US" baseline="0" dirty="0"/>
              <a:t> </a:t>
            </a:r>
            <a:r>
              <a:rPr lang="en-US" baseline="0" dirty="0" err="1"/>
              <a:t>thuận</a:t>
            </a:r>
            <a:r>
              <a:rPr lang="en-US" baseline="0" dirty="0"/>
              <a:t> </a:t>
            </a:r>
            <a:r>
              <a:rPr lang="en-US" baseline="0" dirty="0" err="1"/>
              <a:t>nghịch</a:t>
            </a:r>
            <a:r>
              <a:rPr lang="en-US" baseline="0" dirty="0"/>
              <a:t> ERBB family, </a:t>
            </a:r>
            <a:r>
              <a:rPr lang="en-US" baseline="0" dirty="0" err="1"/>
              <a:t>có</a:t>
            </a:r>
            <a:r>
              <a:rPr lang="en-US" baseline="0" dirty="0"/>
              <a:t> </a:t>
            </a:r>
            <a:r>
              <a:rPr lang="en-US" baseline="0" dirty="0" err="1"/>
              <a:t>hoạt</a:t>
            </a:r>
            <a:r>
              <a:rPr lang="en-US" baseline="0" dirty="0"/>
              <a:t> </a:t>
            </a:r>
            <a:r>
              <a:rPr lang="en-US" baseline="0" dirty="0" err="1"/>
              <a:t>tính</a:t>
            </a:r>
            <a:r>
              <a:rPr lang="en-US" baseline="0" dirty="0"/>
              <a:t> </a:t>
            </a:r>
            <a:r>
              <a:rPr lang="en-US" baseline="0" dirty="0" err="1"/>
              <a:t>rộng</a:t>
            </a:r>
            <a:r>
              <a:rPr lang="en-US" baseline="0" dirty="0"/>
              <a:t> </a:t>
            </a:r>
            <a:r>
              <a:rPr lang="en-US" baseline="0" dirty="0" err="1"/>
              <a:t>hơn</a:t>
            </a:r>
            <a:r>
              <a:rPr lang="en-US" baseline="0" dirty="0"/>
              <a:t> </a:t>
            </a:r>
            <a:r>
              <a:rPr lang="en-US" baseline="0" dirty="0" err="1"/>
              <a:t>bao</a:t>
            </a:r>
            <a:r>
              <a:rPr lang="en-US" baseline="0" dirty="0"/>
              <a:t> </a:t>
            </a:r>
            <a:r>
              <a:rPr lang="en-US" baseline="0" dirty="0" err="1"/>
              <a:t>gồm</a:t>
            </a:r>
            <a:r>
              <a:rPr lang="en-US" baseline="0" dirty="0"/>
              <a:t> </a:t>
            </a:r>
            <a:r>
              <a:rPr lang="en-US" baseline="0" dirty="0" err="1"/>
              <a:t>cả</a:t>
            </a:r>
            <a:r>
              <a:rPr lang="en-US" baseline="0" dirty="0"/>
              <a:t> </a:t>
            </a:r>
            <a:r>
              <a:rPr lang="en-US" baseline="0" dirty="0" err="1"/>
              <a:t>một</a:t>
            </a:r>
            <a:r>
              <a:rPr lang="en-US" baseline="0" dirty="0"/>
              <a:t> </a:t>
            </a:r>
            <a:r>
              <a:rPr lang="en-US" baseline="0" dirty="0" err="1"/>
              <a:t>số</a:t>
            </a:r>
            <a:r>
              <a:rPr lang="en-US" baseline="0" dirty="0"/>
              <a:t> </a:t>
            </a:r>
            <a:r>
              <a:rPr lang="en-US" baseline="0" dirty="0" err="1"/>
              <a:t>dạng</a:t>
            </a:r>
            <a:r>
              <a:rPr lang="en-US" baseline="0" dirty="0"/>
              <a:t> </a:t>
            </a:r>
            <a:r>
              <a:rPr lang="en-US" baseline="0" dirty="0" err="1"/>
              <a:t>đột</a:t>
            </a:r>
            <a:r>
              <a:rPr lang="en-US" baseline="0" dirty="0"/>
              <a:t> </a:t>
            </a:r>
            <a:r>
              <a:rPr lang="en-US" baseline="0" dirty="0" err="1"/>
              <a:t>biến</a:t>
            </a:r>
            <a:r>
              <a:rPr lang="en-US" baseline="0" dirty="0"/>
              <a:t> </a:t>
            </a:r>
            <a:r>
              <a:rPr lang="en-US" baseline="0" dirty="0" err="1"/>
              <a:t>kháng</a:t>
            </a:r>
            <a:r>
              <a:rPr lang="en-US" baseline="0" dirty="0"/>
              <a:t> TKI </a:t>
            </a:r>
            <a:r>
              <a:rPr lang="en-US" baseline="0" dirty="0" err="1"/>
              <a:t>thế</a:t>
            </a:r>
            <a:r>
              <a:rPr lang="en-US" baseline="0" dirty="0"/>
              <a:t> </a:t>
            </a:r>
            <a:r>
              <a:rPr lang="en-US" baseline="0" dirty="0" err="1"/>
              <a:t>hệ</a:t>
            </a:r>
            <a:r>
              <a:rPr lang="en-US" baseline="0" dirty="0"/>
              <a:t> 1. </a:t>
            </a:r>
            <a:r>
              <a:rPr lang="en-US" baseline="0" dirty="0" err="1"/>
              <a:t>Thế</a:t>
            </a:r>
            <a:r>
              <a:rPr lang="en-US" baseline="0" dirty="0"/>
              <a:t> </a:t>
            </a:r>
            <a:r>
              <a:rPr lang="en-US" baseline="0" dirty="0" err="1"/>
              <a:t>hệ</a:t>
            </a:r>
            <a:r>
              <a:rPr lang="en-US" baseline="0" dirty="0"/>
              <a:t> </a:t>
            </a:r>
            <a:r>
              <a:rPr lang="en-US" baseline="0" dirty="0" err="1"/>
              <a:t>thứ</a:t>
            </a:r>
            <a:r>
              <a:rPr lang="en-US" baseline="0" dirty="0"/>
              <a:t> 3: </a:t>
            </a:r>
            <a:r>
              <a:rPr lang="en-US" baseline="0" dirty="0" err="1"/>
              <a:t>Osimertinib</a:t>
            </a:r>
            <a:r>
              <a:rPr lang="en-US" baseline="0" dirty="0"/>
              <a:t>, </a:t>
            </a:r>
            <a:r>
              <a:rPr lang="en-US" baseline="0" dirty="0" err="1"/>
              <a:t>gắn</a:t>
            </a:r>
            <a:r>
              <a:rPr lang="en-US" baseline="0" dirty="0"/>
              <a:t> </a:t>
            </a:r>
            <a:r>
              <a:rPr lang="en-US" baseline="0" dirty="0" err="1"/>
              <a:t>kết</a:t>
            </a:r>
            <a:r>
              <a:rPr lang="en-US" baseline="0" dirty="0"/>
              <a:t> </a:t>
            </a:r>
            <a:r>
              <a:rPr lang="en-US" baseline="0" dirty="0" err="1"/>
              <a:t>không</a:t>
            </a:r>
            <a:r>
              <a:rPr lang="en-US" baseline="0" dirty="0"/>
              <a:t> </a:t>
            </a:r>
            <a:r>
              <a:rPr lang="en-US" baseline="0" dirty="0" err="1"/>
              <a:t>thuận</a:t>
            </a:r>
            <a:r>
              <a:rPr lang="en-US" baseline="0" dirty="0"/>
              <a:t> </a:t>
            </a:r>
            <a:r>
              <a:rPr lang="en-US" baseline="0" dirty="0" err="1"/>
              <a:t>nghịch</a:t>
            </a:r>
            <a:r>
              <a:rPr lang="en-US" baseline="0" dirty="0"/>
              <a:t> EGFR </a:t>
            </a:r>
            <a:r>
              <a:rPr lang="en-US" baseline="0" dirty="0" err="1"/>
              <a:t>đột</a:t>
            </a:r>
            <a:r>
              <a:rPr lang="en-US" baseline="0" dirty="0"/>
              <a:t> </a:t>
            </a:r>
            <a:r>
              <a:rPr lang="en-US" baseline="0" dirty="0" err="1"/>
              <a:t>biến</a:t>
            </a:r>
            <a:r>
              <a:rPr lang="en-US" baseline="0" dirty="0"/>
              <a:t> </a:t>
            </a:r>
            <a:r>
              <a:rPr lang="en-US" baseline="0" dirty="0" err="1"/>
              <a:t>bao</a:t>
            </a:r>
            <a:r>
              <a:rPr lang="en-US" baseline="0" dirty="0"/>
              <a:t> </a:t>
            </a:r>
            <a:r>
              <a:rPr lang="en-US" baseline="0" dirty="0" err="1"/>
              <a:t>gồm</a:t>
            </a:r>
            <a:r>
              <a:rPr lang="en-US" baseline="0" dirty="0"/>
              <a:t> </a:t>
            </a:r>
            <a:r>
              <a:rPr lang="en-US" baseline="0" dirty="0" err="1"/>
              <a:t>cả</a:t>
            </a:r>
            <a:r>
              <a:rPr lang="en-US" baseline="0" dirty="0"/>
              <a:t> </a:t>
            </a:r>
            <a:r>
              <a:rPr lang="en-US" baseline="0" dirty="0" err="1"/>
              <a:t>dạng</a:t>
            </a:r>
            <a:r>
              <a:rPr lang="en-US" baseline="0" dirty="0"/>
              <a:t> T790M, </a:t>
            </a:r>
            <a:r>
              <a:rPr lang="en-US" baseline="0" dirty="0" err="1"/>
              <a:t>ít</a:t>
            </a:r>
            <a:r>
              <a:rPr lang="en-US" baseline="0" dirty="0"/>
              <a:t> </a:t>
            </a:r>
            <a:r>
              <a:rPr lang="en-US" baseline="0" dirty="0" err="1"/>
              <a:t>tác</a:t>
            </a:r>
            <a:r>
              <a:rPr lang="en-US" baseline="0" dirty="0"/>
              <a:t> </a:t>
            </a:r>
            <a:r>
              <a:rPr lang="en-US" baseline="0" dirty="0" err="1"/>
              <a:t>động</a:t>
            </a:r>
            <a:r>
              <a:rPr lang="en-US" baseline="0" dirty="0"/>
              <a:t> </a:t>
            </a:r>
            <a:r>
              <a:rPr lang="en-US" baseline="0" dirty="0" err="1"/>
              <a:t>trên</a:t>
            </a:r>
            <a:r>
              <a:rPr lang="en-US" baseline="0" dirty="0"/>
              <a:t> </a:t>
            </a:r>
            <a:r>
              <a:rPr lang="en-US" baseline="0" dirty="0" err="1"/>
              <a:t>dạng</a:t>
            </a:r>
            <a:r>
              <a:rPr lang="en-US" baseline="0" dirty="0"/>
              <a:t> EGFR </a:t>
            </a:r>
            <a:r>
              <a:rPr lang="en-US" baseline="0" dirty="0" err="1"/>
              <a:t>không</a:t>
            </a:r>
            <a:r>
              <a:rPr lang="en-US" baseline="0" dirty="0"/>
              <a:t> </a:t>
            </a:r>
            <a:r>
              <a:rPr lang="en-US" baseline="0" dirty="0" err="1"/>
              <a:t>đột</a:t>
            </a:r>
            <a:r>
              <a:rPr lang="en-US" baseline="0" dirty="0"/>
              <a:t> </a:t>
            </a:r>
            <a:r>
              <a:rPr lang="en-US" baseline="0" dirty="0" err="1"/>
              <a:t>biến</a:t>
            </a:r>
            <a:r>
              <a:rPr lang="en-US" baseline="0" dirty="0"/>
              <a:t>. </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162</a:t>
            </a:fld>
            <a:endParaRPr lang="vi-VN"/>
          </a:p>
        </p:txBody>
      </p:sp>
    </p:spTree>
    <p:extLst>
      <p:ext uri="{BB962C8B-B14F-4D97-AF65-F5344CB8AC3E}">
        <p14:creationId xmlns:p14="http://schemas.microsoft.com/office/powerpoint/2010/main" val="261142408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Năm</a:t>
            </a:r>
            <a:r>
              <a:rPr lang="en-US" baseline="0" dirty="0"/>
              <a:t> 2018, </a:t>
            </a:r>
            <a:r>
              <a:rPr lang="en-US" dirty="0" err="1"/>
              <a:t>gefitinib</a:t>
            </a:r>
            <a:r>
              <a:rPr lang="en-US" dirty="0"/>
              <a:t> </a:t>
            </a:r>
            <a:r>
              <a:rPr lang="en-US" dirty="0" err="1"/>
              <a:t>được</a:t>
            </a:r>
            <a:r>
              <a:rPr lang="en-US" baseline="0" dirty="0"/>
              <a:t> </a:t>
            </a:r>
            <a:r>
              <a:rPr lang="en-US" baseline="0" dirty="0" err="1"/>
              <a:t>phê</a:t>
            </a:r>
            <a:r>
              <a:rPr lang="en-US" baseline="0" dirty="0"/>
              <a:t> </a:t>
            </a:r>
            <a:r>
              <a:rPr lang="en-US" baseline="0" dirty="0" err="1"/>
              <a:t>duyệt</a:t>
            </a:r>
            <a:r>
              <a:rPr lang="en-US" baseline="0" dirty="0"/>
              <a:t> </a:t>
            </a:r>
            <a:r>
              <a:rPr lang="en-US" baseline="0" dirty="0" err="1"/>
              <a:t>chỉ</a:t>
            </a:r>
            <a:r>
              <a:rPr lang="en-US" baseline="0" dirty="0"/>
              <a:t> </a:t>
            </a:r>
            <a:r>
              <a:rPr lang="en-US" baseline="0" dirty="0" err="1"/>
              <a:t>định</a:t>
            </a:r>
            <a:r>
              <a:rPr lang="en-US" baseline="0" dirty="0"/>
              <a:t> </a:t>
            </a:r>
            <a:r>
              <a:rPr lang="en-US" baseline="0" dirty="0" err="1"/>
              <a:t>trên</a:t>
            </a:r>
            <a:r>
              <a:rPr lang="en-US" baseline="0" dirty="0"/>
              <a:t> </a:t>
            </a:r>
            <a:r>
              <a:rPr lang="en-US" baseline="0" dirty="0" err="1"/>
              <a:t>các</a:t>
            </a:r>
            <a:r>
              <a:rPr lang="en-US" baseline="0" dirty="0"/>
              <a:t> </a:t>
            </a:r>
            <a:r>
              <a:rPr lang="en-US" baseline="0" dirty="0" err="1"/>
              <a:t>đột</a:t>
            </a:r>
            <a:r>
              <a:rPr lang="en-US" baseline="0" dirty="0"/>
              <a:t> </a:t>
            </a:r>
            <a:r>
              <a:rPr lang="en-US" baseline="0" dirty="0" err="1"/>
              <a:t>biến</a:t>
            </a:r>
            <a:r>
              <a:rPr lang="en-US" baseline="0" dirty="0"/>
              <a:t> </a:t>
            </a:r>
            <a:r>
              <a:rPr lang="en-US" baseline="0" dirty="0" err="1"/>
              <a:t>hiếm</a:t>
            </a:r>
            <a:r>
              <a:rPr lang="en-US" baseline="0" dirty="0"/>
              <a:t> </a:t>
            </a:r>
            <a:r>
              <a:rPr lang="en-US" baseline="0" dirty="0" err="1"/>
              <a:t>gặp</a:t>
            </a:r>
            <a:r>
              <a:rPr lang="en-US" baseline="0" dirty="0"/>
              <a:t>. </a:t>
            </a:r>
            <a:r>
              <a:rPr lang="en-US" baseline="0" dirty="0" err="1"/>
              <a:t>Hiện</a:t>
            </a:r>
            <a:r>
              <a:rPr lang="en-US" baseline="0" dirty="0"/>
              <a:t> nay, </a:t>
            </a:r>
            <a:r>
              <a:rPr lang="en-US" baseline="0" dirty="0" err="1"/>
              <a:t>afatinib</a:t>
            </a:r>
            <a:r>
              <a:rPr lang="en-US" baseline="0" dirty="0"/>
              <a:t> </a:t>
            </a:r>
            <a:r>
              <a:rPr lang="en-US" baseline="0" dirty="0" err="1"/>
              <a:t>là</a:t>
            </a:r>
            <a:r>
              <a:rPr lang="en-US" baseline="0" dirty="0"/>
              <a:t> TKI </a:t>
            </a:r>
            <a:r>
              <a:rPr lang="en-US" baseline="0" dirty="0" err="1"/>
              <a:t>có</a:t>
            </a:r>
            <a:r>
              <a:rPr lang="en-US" baseline="0" dirty="0"/>
              <a:t> </a:t>
            </a:r>
            <a:r>
              <a:rPr lang="en-US" baseline="0" dirty="0" err="1"/>
              <a:t>chỉ</a:t>
            </a:r>
            <a:r>
              <a:rPr lang="en-US" baseline="0" dirty="0"/>
              <a:t> </a:t>
            </a:r>
            <a:r>
              <a:rPr lang="en-US" baseline="0" dirty="0" err="1"/>
              <a:t>định</a:t>
            </a:r>
            <a:r>
              <a:rPr lang="en-US" baseline="0" dirty="0"/>
              <a:t> </a:t>
            </a:r>
            <a:r>
              <a:rPr lang="en-US" baseline="0" dirty="0" err="1"/>
              <a:t>rộng</a:t>
            </a:r>
            <a:r>
              <a:rPr lang="en-US" baseline="0" dirty="0"/>
              <a:t> </a:t>
            </a:r>
            <a:r>
              <a:rPr lang="en-US" baseline="0" dirty="0" err="1"/>
              <a:t>nhất</a:t>
            </a:r>
            <a:r>
              <a:rPr lang="en-US" baseline="0" dirty="0"/>
              <a:t>.</a:t>
            </a:r>
            <a:endParaRPr lang="vi-VN" dirty="0"/>
          </a:p>
          <a:p>
            <a:endParaRPr lang="vi-VN" dirty="0"/>
          </a:p>
        </p:txBody>
      </p:sp>
      <p:sp>
        <p:nvSpPr>
          <p:cNvPr id="4" name="Slide Number Placeholder 3"/>
          <p:cNvSpPr>
            <a:spLocks noGrp="1"/>
          </p:cNvSpPr>
          <p:nvPr>
            <p:ph type="sldNum" sz="quarter" idx="10"/>
          </p:nvPr>
        </p:nvSpPr>
        <p:spPr/>
        <p:txBody>
          <a:bodyPr/>
          <a:lstStyle/>
          <a:p>
            <a:fld id="{9BB51C9D-77E4-4497-B0A8-31A888CCE473}" type="slidenum">
              <a:rPr lang="fr-FR" smtClean="0">
                <a:latin typeface="Arial" panose="020B0604020202020204" pitchFamily="34" charset="0"/>
              </a:rPr>
              <a:pPr/>
              <a:t>168</a:t>
            </a:fld>
            <a:endParaRPr lang="fr-FR" dirty="0">
              <a:latin typeface="Arial" panose="020B0604020202020204" pitchFamily="34" charset="0"/>
            </a:endParaRPr>
          </a:p>
        </p:txBody>
      </p:sp>
    </p:spTree>
    <p:extLst>
      <p:ext uri="{BB962C8B-B14F-4D97-AF65-F5344CB8AC3E}">
        <p14:creationId xmlns:p14="http://schemas.microsoft.com/office/powerpoint/2010/main" val="34702071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4626E6-67AF-4886-A6CD-5579D2471993}" type="slidenum">
              <a:rPr lang="en-US" smtClean="0">
                <a:latin typeface="Arial" panose="020B0604020202020204" pitchFamily="34" charset="0"/>
              </a:rPr>
              <a:t>174</a:t>
            </a:fld>
            <a:endParaRPr lang="en-US" dirty="0">
              <a:latin typeface="Arial" panose="020B0604020202020204" pitchFamily="34" charset="0"/>
            </a:endParaRPr>
          </a:p>
        </p:txBody>
      </p:sp>
    </p:spTree>
    <p:extLst>
      <p:ext uri="{BB962C8B-B14F-4D97-AF65-F5344CB8AC3E}">
        <p14:creationId xmlns:p14="http://schemas.microsoft.com/office/powerpoint/2010/main" val="146754108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4626E6-67AF-4886-A6CD-5579D2471993}" type="slidenum">
              <a:rPr lang="en-US" smtClean="0">
                <a:latin typeface="Arial" panose="020B0604020202020204" pitchFamily="34" charset="0"/>
              </a:rPr>
              <a:t>175</a:t>
            </a:fld>
            <a:endParaRPr lang="en-US" dirty="0">
              <a:latin typeface="Arial" panose="020B0604020202020204" pitchFamily="34" charset="0"/>
            </a:endParaRPr>
          </a:p>
        </p:txBody>
      </p:sp>
    </p:spTree>
    <p:extLst>
      <p:ext uri="{BB962C8B-B14F-4D97-AF65-F5344CB8AC3E}">
        <p14:creationId xmlns:p14="http://schemas.microsoft.com/office/powerpoint/2010/main" val="100692481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b="0" dirty="0">
                <a:solidFill>
                  <a:schemeClr val="tx2">
                    <a:lumMod val="60000"/>
                    <a:lumOff val="40000"/>
                  </a:schemeClr>
                </a:solidFill>
              </a:rPr>
              <a:t>Afatinib significantly reduced the risk of progression by 27% vs </a:t>
            </a:r>
            <a:r>
              <a:rPr lang="en-GB" b="0" dirty="0" err="1">
                <a:solidFill>
                  <a:schemeClr val="tx2">
                    <a:lumMod val="60000"/>
                    <a:lumOff val="40000"/>
                  </a:schemeClr>
                </a:solidFill>
              </a:rPr>
              <a:t>gefitinib</a:t>
            </a:r>
            <a:r>
              <a:rPr lang="en-GB" b="0" dirty="0">
                <a:solidFill>
                  <a:schemeClr val="tx2">
                    <a:lumMod val="60000"/>
                    <a:lumOff val="40000"/>
                  </a:schemeClr>
                </a:solidFill>
              </a:rPr>
              <a:t> </a:t>
            </a:r>
          </a:p>
          <a:p>
            <a:pPr marL="171450" indent="-171450">
              <a:buFontTx/>
              <a:buChar char="-"/>
            </a:pPr>
            <a:r>
              <a:rPr lang="de-DE" dirty="0" err="1"/>
              <a:t>Mention</a:t>
            </a:r>
            <a:r>
              <a:rPr lang="de-DE" baseline="0" dirty="0"/>
              <a:t> </a:t>
            </a:r>
            <a:r>
              <a:rPr lang="de-DE" baseline="0" dirty="0" err="1"/>
              <a:t>pronounced</a:t>
            </a:r>
            <a:r>
              <a:rPr lang="de-DE" baseline="0" dirty="0"/>
              <a:t> </a:t>
            </a:r>
            <a:r>
              <a:rPr lang="de-DE" baseline="0" dirty="0" err="1"/>
              <a:t>difference</a:t>
            </a:r>
            <a:r>
              <a:rPr lang="de-DE" baseline="0" dirty="0"/>
              <a:t> at </a:t>
            </a:r>
            <a:r>
              <a:rPr lang="de-DE" baseline="0" dirty="0" err="1"/>
              <a:t>landmarks</a:t>
            </a:r>
            <a:r>
              <a:rPr lang="de-DE" baseline="0" dirty="0"/>
              <a:t> 18 </a:t>
            </a:r>
            <a:r>
              <a:rPr lang="de-DE" baseline="0" dirty="0" err="1"/>
              <a:t>and</a:t>
            </a:r>
            <a:r>
              <a:rPr lang="de-DE" baseline="0" dirty="0"/>
              <a:t> 24 </a:t>
            </a:r>
            <a:r>
              <a:rPr lang="de-DE" baseline="0" dirty="0" err="1"/>
              <a:t>months</a:t>
            </a:r>
            <a:endParaRPr lang="de-DE" baseline="0" dirty="0"/>
          </a:p>
          <a:p>
            <a:pPr marL="171450" indent="-171450">
              <a:buFontTx/>
              <a:buChar char="-"/>
            </a:pPr>
            <a:r>
              <a:rPr lang="de-DE" baseline="0" dirty="0"/>
              <a:t>Chance </a:t>
            </a:r>
            <a:r>
              <a:rPr lang="de-DE" baseline="0" dirty="0" err="1"/>
              <a:t>to</a:t>
            </a:r>
            <a:r>
              <a:rPr lang="de-DE" baseline="0" dirty="0"/>
              <a:t> </a:t>
            </a:r>
            <a:r>
              <a:rPr lang="de-DE" baseline="0" dirty="0" err="1"/>
              <a:t>be</a:t>
            </a:r>
            <a:r>
              <a:rPr lang="de-DE" baseline="0" dirty="0"/>
              <a:t> </a:t>
            </a:r>
            <a:r>
              <a:rPr lang="de-DE" baseline="0" dirty="0" err="1"/>
              <a:t>alive</a:t>
            </a:r>
            <a:r>
              <a:rPr lang="de-DE" baseline="0" dirty="0"/>
              <a:t> </a:t>
            </a:r>
            <a:r>
              <a:rPr lang="de-DE" baseline="0" dirty="0" err="1"/>
              <a:t>and</a:t>
            </a:r>
            <a:r>
              <a:rPr lang="de-DE" baseline="0" dirty="0"/>
              <a:t> </a:t>
            </a:r>
            <a:r>
              <a:rPr lang="de-DE" baseline="0" dirty="0" err="1"/>
              <a:t>progression</a:t>
            </a:r>
            <a:r>
              <a:rPr lang="de-DE" baseline="0" dirty="0"/>
              <a:t> </a:t>
            </a:r>
            <a:r>
              <a:rPr lang="de-DE" baseline="0" dirty="0" err="1"/>
              <a:t>free</a:t>
            </a:r>
            <a:r>
              <a:rPr lang="de-DE" baseline="0" dirty="0"/>
              <a:t> at 2 </a:t>
            </a:r>
            <a:r>
              <a:rPr lang="de-DE" baseline="0" dirty="0" err="1"/>
              <a:t>years</a:t>
            </a:r>
            <a:r>
              <a:rPr lang="de-DE" baseline="0" dirty="0"/>
              <a:t> </a:t>
            </a:r>
            <a:r>
              <a:rPr lang="de-DE" baseline="0" dirty="0" err="1"/>
              <a:t>is</a:t>
            </a:r>
            <a:r>
              <a:rPr lang="de-DE" baseline="0" dirty="0"/>
              <a:t> </a:t>
            </a:r>
            <a:r>
              <a:rPr lang="de-DE" baseline="0" dirty="0" err="1"/>
              <a:t>more</a:t>
            </a:r>
            <a:r>
              <a:rPr lang="de-DE" baseline="0" dirty="0"/>
              <a:t> </a:t>
            </a:r>
            <a:r>
              <a:rPr lang="de-DE" baseline="0" dirty="0" err="1"/>
              <a:t>than</a:t>
            </a:r>
            <a:r>
              <a:rPr lang="de-DE" baseline="0" dirty="0"/>
              <a:t> </a:t>
            </a:r>
            <a:r>
              <a:rPr lang="de-DE" baseline="0" dirty="0" err="1"/>
              <a:t>doubled</a:t>
            </a:r>
            <a:endParaRPr lang="de-DE" baseline="0" dirty="0"/>
          </a:p>
          <a:p>
            <a:pPr marL="171450" indent="-171450">
              <a:buFontTx/>
              <a:buChar char="-"/>
            </a:pPr>
            <a:endParaRPr lang="de-DE" baseline="0" dirty="0"/>
          </a:p>
          <a:p>
            <a:pPr marL="0" indent="0">
              <a:buFontTx/>
              <a:buNone/>
            </a:pPr>
            <a:r>
              <a:rPr lang="de-DE" baseline="0" dirty="0" err="1"/>
              <a:t>Reactive</a:t>
            </a:r>
            <a:r>
              <a:rPr lang="de-DE" baseline="0" dirty="0"/>
              <a:t> on Median </a:t>
            </a:r>
            <a:r>
              <a:rPr lang="de-DE" baseline="0" dirty="0" err="1"/>
              <a:t>being</a:t>
            </a:r>
            <a:r>
              <a:rPr lang="de-DE" baseline="0" dirty="0"/>
              <a:t> </a:t>
            </a:r>
            <a:r>
              <a:rPr lang="de-DE" baseline="0" dirty="0" err="1"/>
              <a:t>the</a:t>
            </a:r>
            <a:r>
              <a:rPr lang="de-DE" baseline="0" dirty="0"/>
              <a:t> same: </a:t>
            </a:r>
            <a:r>
              <a:rPr lang="de-DE" baseline="0" dirty="0" err="1"/>
              <a:t>You</a:t>
            </a:r>
            <a:r>
              <a:rPr lang="de-DE" baseline="0" dirty="0"/>
              <a:t> </a:t>
            </a:r>
            <a:r>
              <a:rPr lang="de-DE" baseline="0" dirty="0" err="1"/>
              <a:t>have</a:t>
            </a:r>
            <a:r>
              <a:rPr lang="de-DE" baseline="0" dirty="0"/>
              <a:t> </a:t>
            </a:r>
            <a:r>
              <a:rPr lang="de-DE" baseline="0" dirty="0" err="1"/>
              <a:t>to</a:t>
            </a:r>
            <a:r>
              <a:rPr lang="de-DE" baseline="0" dirty="0"/>
              <a:t> </a:t>
            </a:r>
            <a:r>
              <a:rPr lang="de-DE" baseline="0" dirty="0" err="1"/>
              <a:t>look</a:t>
            </a:r>
            <a:r>
              <a:rPr lang="de-DE" baseline="0" dirty="0"/>
              <a:t> at </a:t>
            </a:r>
            <a:r>
              <a:rPr lang="de-DE" baseline="0" dirty="0" err="1"/>
              <a:t>the</a:t>
            </a:r>
            <a:r>
              <a:rPr lang="de-DE" baseline="0" dirty="0"/>
              <a:t> </a:t>
            </a:r>
            <a:r>
              <a:rPr lang="de-DE" baseline="0" dirty="0" err="1"/>
              <a:t>full</a:t>
            </a:r>
            <a:r>
              <a:rPr lang="de-DE" baseline="0" dirty="0"/>
              <a:t> </a:t>
            </a:r>
            <a:r>
              <a:rPr lang="de-DE" baseline="0" dirty="0" err="1"/>
              <a:t>picture</a:t>
            </a:r>
            <a:r>
              <a:rPr lang="de-DE" baseline="0" dirty="0"/>
              <a:t>. As the median one point of the Kaplan Mayer curve, but the curves separate clearly, resulting in a greater benefit with afatinib which is reflected by the HR which represent reduction of progression risk…</a:t>
            </a:r>
          </a:p>
          <a:p>
            <a:pPr marL="171450" indent="-171450">
              <a:buFontTx/>
              <a:buChar char="-"/>
            </a:pPr>
            <a:endParaRPr lang="de-DE" baseline="0" dirty="0"/>
          </a:p>
          <a:p>
            <a:pPr marL="171450" indent="-171450">
              <a:buFontTx/>
              <a:buChar char="-"/>
            </a:pPr>
            <a:endParaRPr lang="en-US"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A96028D-2DFE-4D3D-BC1F-A55273C4EDFF}" type="slidenum">
              <a:rPr kumimoji="0" lang="de-DE"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de-DE"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2698772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Kết</a:t>
            </a:r>
            <a:r>
              <a:rPr lang="en-US" baseline="0" dirty="0"/>
              <a:t> </a:t>
            </a:r>
            <a:r>
              <a:rPr lang="en-US" baseline="0" dirty="0" err="1"/>
              <a:t>quả</a:t>
            </a:r>
            <a:r>
              <a:rPr lang="en-US" baseline="0" dirty="0"/>
              <a:t> </a:t>
            </a:r>
            <a:r>
              <a:rPr lang="en-US" baseline="0" dirty="0" err="1"/>
              <a:t>từ</a:t>
            </a:r>
            <a:r>
              <a:rPr lang="en-US" baseline="0" dirty="0"/>
              <a:t>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lux-lung 3, 6, 7 </a:t>
            </a:r>
            <a:r>
              <a:rPr lang="en-US" baseline="0" dirty="0" err="1"/>
              <a:t>cho</a:t>
            </a:r>
            <a:r>
              <a:rPr lang="en-US" baseline="0" dirty="0"/>
              <a:t> </a:t>
            </a:r>
            <a:r>
              <a:rPr lang="en-US" baseline="0" dirty="0" err="1"/>
              <a:t>thấy</a:t>
            </a:r>
            <a:r>
              <a:rPr lang="en-US" baseline="0" dirty="0"/>
              <a:t> </a:t>
            </a:r>
            <a:r>
              <a:rPr lang="en-US" baseline="0" dirty="0" err="1"/>
              <a:t>việc</a:t>
            </a:r>
            <a:r>
              <a:rPr lang="en-US" baseline="0" dirty="0"/>
              <a:t> </a:t>
            </a:r>
            <a:r>
              <a:rPr lang="en-US" baseline="0" dirty="0" err="1"/>
              <a:t>giảm</a:t>
            </a:r>
            <a:r>
              <a:rPr lang="en-US" baseline="0" dirty="0"/>
              <a:t> </a:t>
            </a:r>
            <a:r>
              <a:rPr lang="en-US" baseline="0" dirty="0" err="1"/>
              <a:t>liều</a:t>
            </a:r>
            <a:r>
              <a:rPr lang="en-US" baseline="0" dirty="0"/>
              <a:t> </a:t>
            </a:r>
            <a:r>
              <a:rPr lang="en-US" baseline="0" dirty="0" err="1"/>
              <a:t>không</a:t>
            </a:r>
            <a:r>
              <a:rPr lang="en-US" baseline="0" dirty="0"/>
              <a:t> </a:t>
            </a:r>
            <a:r>
              <a:rPr lang="en-US" baseline="0" dirty="0" err="1"/>
              <a:t>làm</a:t>
            </a:r>
            <a:r>
              <a:rPr lang="en-US" baseline="0" dirty="0"/>
              <a:t> </a:t>
            </a:r>
            <a:r>
              <a:rPr lang="en-US" baseline="0" dirty="0" err="1"/>
              <a:t>giảm</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nhưng</a:t>
            </a:r>
            <a:r>
              <a:rPr lang="en-US" baseline="0" dirty="0"/>
              <a:t> </a:t>
            </a:r>
            <a:r>
              <a:rPr lang="en-US" baseline="0" dirty="0" err="1"/>
              <a:t>làm</a:t>
            </a:r>
            <a:r>
              <a:rPr lang="en-US" baseline="0" dirty="0"/>
              <a:t> tang </a:t>
            </a:r>
            <a:r>
              <a:rPr lang="en-US" baseline="0" dirty="0" err="1"/>
              <a:t>khả</a:t>
            </a:r>
            <a:r>
              <a:rPr lang="en-US" baseline="0" dirty="0"/>
              <a:t> </a:t>
            </a:r>
            <a:r>
              <a:rPr lang="en-US" baseline="0" dirty="0" err="1"/>
              <a:t>năng</a:t>
            </a:r>
            <a:r>
              <a:rPr lang="en-US" baseline="0" dirty="0"/>
              <a:t> dung </a:t>
            </a:r>
            <a:r>
              <a:rPr lang="en-US" baseline="0" dirty="0" err="1"/>
              <a:t>nạp</a:t>
            </a:r>
            <a:r>
              <a:rPr lang="en-US" baseline="0" dirty="0"/>
              <a:t> </a:t>
            </a:r>
            <a:r>
              <a:rPr lang="en-US" baseline="0" dirty="0" err="1"/>
              <a:t>của</a:t>
            </a:r>
            <a:r>
              <a:rPr lang="en-US" baseline="0" dirty="0"/>
              <a:t> </a:t>
            </a:r>
            <a:r>
              <a:rPr lang="en-US" baseline="0" dirty="0" err="1"/>
              <a:t>afatinib</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177</a:t>
            </a:fld>
            <a:endParaRPr lang="vi-VN"/>
          </a:p>
        </p:txBody>
      </p:sp>
    </p:spTree>
    <p:extLst>
      <p:ext uri="{BB962C8B-B14F-4D97-AF65-F5344CB8AC3E}">
        <p14:creationId xmlns:p14="http://schemas.microsoft.com/office/powerpoint/2010/main" val="198896778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en-GB" dirty="0" err="1"/>
              <a:t>Một</a:t>
            </a:r>
            <a:r>
              <a:rPr lang="en-GB" baseline="0" dirty="0"/>
              <a:t> </a:t>
            </a:r>
            <a:r>
              <a:rPr lang="en-GB" baseline="0" dirty="0" err="1"/>
              <a:t>nghiên</a:t>
            </a:r>
            <a:r>
              <a:rPr lang="en-GB" baseline="0" dirty="0"/>
              <a:t> </a:t>
            </a:r>
            <a:r>
              <a:rPr lang="en-GB" baseline="0" dirty="0" err="1"/>
              <a:t>cứu</a:t>
            </a:r>
            <a:r>
              <a:rPr lang="en-GB" baseline="0" dirty="0"/>
              <a:t> </a:t>
            </a:r>
            <a:r>
              <a:rPr lang="en-GB" baseline="0" dirty="0" err="1"/>
              <a:t>đời</a:t>
            </a:r>
            <a:r>
              <a:rPr lang="en-GB" baseline="0" dirty="0"/>
              <a:t> </a:t>
            </a:r>
            <a:r>
              <a:rPr lang="en-GB" baseline="0" dirty="0" err="1"/>
              <a:t>thực</a:t>
            </a:r>
            <a:r>
              <a:rPr lang="en-GB" baseline="0" dirty="0"/>
              <a:t> </a:t>
            </a:r>
            <a:r>
              <a:rPr lang="en-GB" baseline="0" dirty="0" err="1"/>
              <a:t>RealGiDo</a:t>
            </a:r>
            <a:r>
              <a:rPr lang="en-GB" baseline="0" dirty="0"/>
              <a:t> </a:t>
            </a:r>
            <a:r>
              <a:rPr lang="en-GB" baseline="0" dirty="0" err="1"/>
              <a:t>đánh</a:t>
            </a:r>
            <a:r>
              <a:rPr lang="en-GB" baseline="0" dirty="0"/>
              <a:t> </a:t>
            </a:r>
            <a:r>
              <a:rPr lang="en-GB" baseline="0" dirty="0" err="1"/>
              <a:t>giá</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của</a:t>
            </a:r>
            <a:r>
              <a:rPr lang="en-GB" baseline="0" dirty="0"/>
              <a:t> </a:t>
            </a:r>
            <a:r>
              <a:rPr lang="en-GB" baseline="0" dirty="0" err="1"/>
              <a:t>việc</a:t>
            </a:r>
            <a:r>
              <a:rPr lang="en-GB" baseline="0" dirty="0"/>
              <a:t> </a:t>
            </a:r>
            <a:r>
              <a:rPr lang="en-GB" baseline="0" dirty="0" err="1"/>
              <a:t>điều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afatinib</a:t>
            </a:r>
            <a:r>
              <a:rPr lang="en-GB" baseline="0" dirty="0"/>
              <a:t> </a:t>
            </a:r>
            <a:r>
              <a:rPr lang="en-GB" baseline="0" dirty="0" err="1"/>
              <a:t>trên</a:t>
            </a:r>
            <a:r>
              <a:rPr lang="en-GB" baseline="0" dirty="0"/>
              <a:t> </a:t>
            </a:r>
            <a:r>
              <a:rPr lang="en-GB" baseline="0" dirty="0" err="1"/>
              <a:t>bệnh</a:t>
            </a:r>
            <a:r>
              <a:rPr lang="en-GB" baseline="0" dirty="0"/>
              <a:t> </a:t>
            </a:r>
            <a:r>
              <a:rPr lang="en-GB" baseline="0" dirty="0" err="1"/>
              <a:t>nhân</a:t>
            </a:r>
            <a:r>
              <a:rPr lang="en-GB" baseline="0" dirty="0"/>
              <a:t> NSCLC EGFR+</a:t>
            </a:r>
            <a:endParaRPr lang="en-GB" dirty="0"/>
          </a:p>
        </p:txBody>
      </p:sp>
      <p:sp>
        <p:nvSpPr>
          <p:cNvPr id="4" name="Foliennummernplatzhalt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B51C9D-77E4-4497-B0A8-31A888CCE473}" type="slidenum">
              <a:rPr kumimoji="0" lang="fr-FR"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0" lang="fr-FR"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17422707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Kết</a:t>
            </a:r>
            <a:r>
              <a:rPr lang="en-GB" baseline="0" dirty="0"/>
              <a:t> </a:t>
            </a:r>
            <a:r>
              <a:rPr lang="en-GB" baseline="0" dirty="0" err="1"/>
              <a:t>quả</a:t>
            </a:r>
            <a:r>
              <a:rPr lang="en-GB" baseline="0" dirty="0"/>
              <a:t> </a:t>
            </a:r>
            <a:r>
              <a:rPr lang="en-GB" baseline="0" dirty="0" err="1"/>
              <a:t>cho</a:t>
            </a:r>
            <a:r>
              <a:rPr lang="en-GB" baseline="0" dirty="0"/>
              <a:t> </a:t>
            </a:r>
            <a:r>
              <a:rPr lang="en-GB" baseline="0" dirty="0" err="1"/>
              <a:t>thấy</a:t>
            </a:r>
            <a:r>
              <a:rPr lang="en-GB" baseline="0" dirty="0"/>
              <a:t> </a:t>
            </a:r>
            <a:r>
              <a:rPr lang="en-GB" baseline="0" dirty="0" err="1"/>
              <a:t>hiệu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không</a:t>
            </a:r>
            <a:r>
              <a:rPr lang="en-GB" baseline="0" dirty="0"/>
              <a:t> </a:t>
            </a:r>
            <a:r>
              <a:rPr lang="en-GB" baseline="0" dirty="0" err="1"/>
              <a:t>ảnh</a:t>
            </a:r>
            <a:r>
              <a:rPr lang="en-GB" baseline="0" dirty="0"/>
              <a:t> </a:t>
            </a:r>
            <a:r>
              <a:rPr lang="en-GB" baseline="0" dirty="0" err="1"/>
              <a:t>hưởng</a:t>
            </a:r>
            <a:r>
              <a:rPr lang="en-GB" baseline="0" dirty="0"/>
              <a:t> </a:t>
            </a:r>
            <a:r>
              <a:rPr lang="en-GB" baseline="0" dirty="0" err="1"/>
              <a:t>đến</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của</a:t>
            </a:r>
            <a:r>
              <a:rPr lang="en-GB" baseline="0" dirty="0"/>
              <a:t> </a:t>
            </a:r>
            <a:r>
              <a:rPr lang="en-GB" baseline="0" dirty="0" err="1"/>
              <a:t>afatinib</a:t>
            </a:r>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F1C5DF-61F3-4242-B394-8292557CFBBB}"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5724421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Mặt</a:t>
            </a:r>
            <a:r>
              <a:rPr lang="en-GB" baseline="0" dirty="0"/>
              <a:t> </a:t>
            </a:r>
            <a:r>
              <a:rPr lang="en-GB" baseline="0" dirty="0" err="1"/>
              <a:t>kác</a:t>
            </a:r>
            <a:r>
              <a:rPr lang="en-GB" baseline="0" dirty="0"/>
              <a:t>, </a:t>
            </a:r>
            <a:r>
              <a:rPr lang="en-GB" baseline="0" dirty="0" err="1"/>
              <a:t>điều</a:t>
            </a:r>
            <a:r>
              <a:rPr lang="en-GB" baseline="0" dirty="0"/>
              <a:t> </a:t>
            </a:r>
            <a:r>
              <a:rPr lang="en-GB" baseline="0" dirty="0" err="1"/>
              <a:t>chỉnh</a:t>
            </a:r>
            <a:r>
              <a:rPr lang="en-GB" baseline="0" dirty="0"/>
              <a:t> </a:t>
            </a:r>
            <a:r>
              <a:rPr lang="en-GB" baseline="0" dirty="0" err="1"/>
              <a:t>liều</a:t>
            </a:r>
            <a:r>
              <a:rPr lang="en-GB" baseline="0" dirty="0"/>
              <a:t> </a:t>
            </a:r>
            <a:r>
              <a:rPr lang="en-GB" baseline="0" dirty="0" err="1"/>
              <a:t>giúp</a:t>
            </a:r>
            <a:r>
              <a:rPr lang="en-GB" baseline="0" dirty="0"/>
              <a:t> </a:t>
            </a:r>
            <a:r>
              <a:rPr lang="en-GB" baseline="0" dirty="0" err="1"/>
              <a:t>giảm</a:t>
            </a:r>
            <a:r>
              <a:rPr lang="en-GB" baseline="0" dirty="0"/>
              <a:t> </a:t>
            </a:r>
            <a:r>
              <a:rPr lang="en-GB" baseline="0" dirty="0" err="1"/>
              <a:t>rõ</a:t>
            </a:r>
            <a:r>
              <a:rPr lang="en-GB" baseline="0" dirty="0"/>
              <a:t> </a:t>
            </a:r>
            <a:r>
              <a:rPr lang="en-GB" baseline="0" dirty="0" err="1"/>
              <a:t>rệt</a:t>
            </a:r>
            <a:r>
              <a:rPr lang="en-GB" baseline="0" dirty="0"/>
              <a:t> </a:t>
            </a:r>
            <a:r>
              <a:rPr lang="en-GB" baseline="0" dirty="0" err="1"/>
              <a:t>tỉ</a:t>
            </a:r>
            <a:r>
              <a:rPr lang="en-GB" baseline="0" dirty="0"/>
              <a:t> </a:t>
            </a:r>
            <a:r>
              <a:rPr lang="en-GB" baseline="0" dirty="0" err="1"/>
              <a:t>lệ</a:t>
            </a:r>
            <a:r>
              <a:rPr lang="en-GB" baseline="0" dirty="0"/>
              <a:t> </a:t>
            </a:r>
            <a:r>
              <a:rPr lang="en-GB" baseline="0" dirty="0" err="1"/>
              <a:t>biến</a:t>
            </a:r>
            <a:r>
              <a:rPr lang="en-GB" baseline="0" dirty="0"/>
              <a:t> </a:t>
            </a:r>
            <a:r>
              <a:rPr lang="en-GB" baseline="0" dirty="0" err="1"/>
              <a:t>cố</a:t>
            </a:r>
            <a:r>
              <a:rPr lang="en-GB" baseline="0" dirty="0"/>
              <a:t> </a:t>
            </a:r>
            <a:r>
              <a:rPr lang="en-GB" baseline="0" dirty="0" err="1"/>
              <a:t>ngoại</a:t>
            </a:r>
            <a:r>
              <a:rPr lang="en-GB" baseline="0" dirty="0"/>
              <a:t> ý </a:t>
            </a:r>
            <a:r>
              <a:rPr lang="en-GB" baseline="0" dirty="0" err="1"/>
              <a:t>đặc</a:t>
            </a:r>
            <a:r>
              <a:rPr lang="en-GB" baseline="0" dirty="0"/>
              <a:t> </a:t>
            </a:r>
            <a:r>
              <a:rPr lang="en-GB" baseline="0" dirty="0" err="1"/>
              <a:t>biệt</a:t>
            </a:r>
            <a:r>
              <a:rPr lang="en-GB" baseline="0" dirty="0"/>
              <a:t> </a:t>
            </a:r>
            <a:r>
              <a:rPr lang="en-GB" baseline="0" dirty="0" err="1"/>
              <a:t>là</a:t>
            </a:r>
            <a:r>
              <a:rPr lang="en-GB" baseline="0" dirty="0"/>
              <a:t> </a:t>
            </a:r>
            <a:r>
              <a:rPr lang="en-GB" baseline="0" dirty="0" err="1"/>
              <a:t>những</a:t>
            </a:r>
            <a:r>
              <a:rPr lang="en-GB" baseline="0" dirty="0"/>
              <a:t> </a:t>
            </a:r>
            <a:r>
              <a:rPr lang="en-GB" baseline="0" dirty="0" err="1"/>
              <a:t>biến</a:t>
            </a:r>
            <a:r>
              <a:rPr lang="en-GB" baseline="0" dirty="0"/>
              <a:t> </a:t>
            </a:r>
            <a:r>
              <a:rPr lang="en-GB" baseline="0" dirty="0" err="1"/>
              <a:t>cố</a:t>
            </a:r>
            <a:r>
              <a:rPr lang="en-GB" baseline="0" dirty="0"/>
              <a:t> </a:t>
            </a:r>
            <a:r>
              <a:rPr lang="en-GB" baseline="0" dirty="0" err="1"/>
              <a:t>ngoại</a:t>
            </a:r>
            <a:r>
              <a:rPr lang="en-GB" baseline="0" dirty="0"/>
              <a:t> ý </a:t>
            </a:r>
            <a:r>
              <a:rPr lang="en-GB" baseline="0" dirty="0" err="1"/>
              <a:t>có</a:t>
            </a:r>
            <a:r>
              <a:rPr lang="en-GB" baseline="0" dirty="0"/>
              <a:t> </a:t>
            </a:r>
            <a:r>
              <a:rPr lang="en-GB" baseline="0" dirty="0" err="1"/>
              <a:t>mức</a:t>
            </a:r>
            <a:r>
              <a:rPr lang="en-GB" baseline="0" dirty="0"/>
              <a:t> </a:t>
            </a:r>
            <a:r>
              <a:rPr lang="en-GB" baseline="0" dirty="0" err="1"/>
              <a:t>độ</a:t>
            </a:r>
            <a:r>
              <a:rPr lang="en-GB" baseline="0" dirty="0"/>
              <a:t> </a:t>
            </a:r>
            <a:r>
              <a:rPr lang="en-GB" baseline="0" dirty="0" err="1"/>
              <a:t>nghiêm</a:t>
            </a:r>
            <a:r>
              <a:rPr lang="en-GB" baseline="0" dirty="0"/>
              <a:t> </a:t>
            </a:r>
            <a:r>
              <a:rPr lang="en-GB" baseline="0" dirty="0" err="1"/>
              <a:t>trọng</a:t>
            </a:r>
            <a:r>
              <a:rPr lang="en-GB" baseline="0" dirty="0"/>
              <a:t>, </a:t>
            </a:r>
            <a:r>
              <a:rPr lang="en-GB" baseline="0" dirty="0" err="1"/>
              <a:t>giúp</a:t>
            </a:r>
            <a:r>
              <a:rPr lang="en-GB" baseline="0" dirty="0"/>
              <a:t> </a:t>
            </a:r>
            <a:r>
              <a:rPr lang="en-GB" baseline="0" dirty="0" err="1"/>
              <a:t>tăng</a:t>
            </a:r>
            <a:r>
              <a:rPr lang="en-GB" baseline="0" dirty="0"/>
              <a:t> </a:t>
            </a:r>
            <a:r>
              <a:rPr lang="en-GB" baseline="0" dirty="0" err="1"/>
              <a:t>khả</a:t>
            </a:r>
            <a:r>
              <a:rPr lang="en-GB" baseline="0" dirty="0"/>
              <a:t> </a:t>
            </a:r>
            <a:r>
              <a:rPr lang="en-GB" baseline="0" dirty="0" err="1"/>
              <a:t>năng</a:t>
            </a:r>
            <a:r>
              <a:rPr lang="en-GB" baseline="0" dirty="0"/>
              <a:t> dung </a:t>
            </a:r>
            <a:r>
              <a:rPr lang="en-GB" baseline="0" dirty="0" err="1"/>
              <a:t>nạp</a:t>
            </a:r>
            <a:r>
              <a:rPr lang="en-GB" baseline="0" dirty="0"/>
              <a:t> </a:t>
            </a:r>
            <a:r>
              <a:rPr lang="en-GB" baseline="0" dirty="0" err="1"/>
              <a:t>và</a:t>
            </a:r>
            <a:r>
              <a:rPr lang="en-GB" baseline="0" dirty="0"/>
              <a:t> </a:t>
            </a:r>
            <a:r>
              <a:rPr lang="en-GB" baseline="0" dirty="0" err="1"/>
              <a:t>tuân</a:t>
            </a:r>
            <a:r>
              <a:rPr lang="en-GB" baseline="0" dirty="0"/>
              <a:t> </a:t>
            </a:r>
            <a:r>
              <a:rPr lang="en-GB" baseline="0" dirty="0" err="1"/>
              <a:t>thủ</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của</a:t>
            </a:r>
            <a:r>
              <a:rPr lang="en-GB" baseline="0" dirty="0"/>
              <a:t> </a:t>
            </a:r>
            <a:r>
              <a:rPr lang="en-GB" baseline="0" dirty="0" err="1"/>
              <a:t>bệnh</a:t>
            </a:r>
            <a:r>
              <a:rPr lang="en-GB" baseline="0" dirty="0"/>
              <a:t> </a:t>
            </a:r>
            <a:r>
              <a:rPr lang="en-GB" baseline="0" dirty="0" err="1"/>
              <a:t>nhân</a:t>
            </a:r>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F1C5DF-61F3-4242-B394-8292557CFBBB}"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5654922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BB51C9D-77E4-4497-B0A8-31A888CCE473}" type="slidenum">
              <a:rPr kumimoji="0" lang="fr-FR"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0" lang="fr-FR"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8462227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Bệnh</a:t>
            </a:r>
            <a:r>
              <a:rPr lang="en-GB" baseline="0" dirty="0"/>
              <a:t> </a:t>
            </a:r>
            <a:r>
              <a:rPr lang="en-GB" baseline="0" dirty="0" err="1"/>
              <a:t>nhân</a:t>
            </a:r>
            <a:r>
              <a:rPr lang="en-GB" baseline="0" dirty="0"/>
              <a:t> </a:t>
            </a:r>
            <a:r>
              <a:rPr lang="en-GB" baseline="0" dirty="0" err="1"/>
              <a:t>ung</a:t>
            </a:r>
            <a:r>
              <a:rPr lang="en-GB" baseline="0" dirty="0"/>
              <a:t> </a:t>
            </a:r>
            <a:r>
              <a:rPr lang="en-GB" baseline="0" dirty="0" err="1"/>
              <a:t>thư</a:t>
            </a:r>
            <a:r>
              <a:rPr lang="en-GB" baseline="0" dirty="0"/>
              <a:t> </a:t>
            </a:r>
            <a:r>
              <a:rPr lang="en-GB" baseline="0" dirty="0" err="1"/>
              <a:t>phổi</a:t>
            </a:r>
            <a:r>
              <a:rPr lang="en-GB" baseline="0" dirty="0"/>
              <a:t> </a:t>
            </a:r>
            <a:r>
              <a:rPr lang="en-GB" baseline="0" dirty="0" err="1"/>
              <a:t>chiếm</a:t>
            </a:r>
            <a:r>
              <a:rPr lang="en-GB" baseline="0" dirty="0"/>
              <a:t> </a:t>
            </a:r>
            <a:r>
              <a:rPr lang="en-GB" dirty="0"/>
              <a:t>45% </a:t>
            </a:r>
            <a:r>
              <a:rPr lang="en-GB" dirty="0" err="1"/>
              <a:t>bệnh</a:t>
            </a:r>
            <a:r>
              <a:rPr lang="en-GB" baseline="0" dirty="0"/>
              <a:t> </a:t>
            </a:r>
            <a:r>
              <a:rPr lang="en-GB" baseline="0" dirty="0" err="1"/>
              <a:t>nhân</a:t>
            </a:r>
            <a:r>
              <a:rPr lang="en-GB" baseline="0" dirty="0"/>
              <a:t> </a:t>
            </a:r>
            <a:r>
              <a:rPr lang="en-GB" baseline="0" dirty="0" err="1"/>
              <a:t>ung</a:t>
            </a:r>
            <a:r>
              <a:rPr lang="en-GB" baseline="0" dirty="0"/>
              <a:t> </a:t>
            </a:r>
            <a:r>
              <a:rPr lang="en-GB" baseline="0" dirty="0" err="1"/>
              <a:t>thư</a:t>
            </a:r>
            <a:r>
              <a:rPr lang="en-GB" baseline="0" dirty="0"/>
              <a:t> </a:t>
            </a:r>
            <a:r>
              <a:rPr lang="en-GB" baseline="0" dirty="0" err="1"/>
              <a:t>có</a:t>
            </a:r>
            <a:r>
              <a:rPr lang="en-GB" baseline="0" dirty="0"/>
              <a:t> di </a:t>
            </a:r>
            <a:r>
              <a:rPr lang="en-GB" baseline="0" dirty="0" err="1"/>
              <a:t>căn</a:t>
            </a:r>
            <a:r>
              <a:rPr lang="en-GB" baseline="0" dirty="0"/>
              <a:t> </a:t>
            </a:r>
            <a:r>
              <a:rPr lang="en-GB" baseline="0" dirty="0" err="1"/>
              <a:t>não</a:t>
            </a:r>
            <a:r>
              <a:rPr lang="en-GB" baseline="0" dirty="0"/>
              <a:t>, </a:t>
            </a:r>
            <a:r>
              <a:rPr lang="en-GB" baseline="0" dirty="0" err="1"/>
              <a:t>là</a:t>
            </a:r>
            <a:r>
              <a:rPr lang="en-GB" baseline="0" dirty="0"/>
              <a:t> </a:t>
            </a:r>
            <a:r>
              <a:rPr lang="en-GB" baseline="0" dirty="0" err="1"/>
              <a:t>một</a:t>
            </a:r>
            <a:r>
              <a:rPr lang="en-GB" baseline="0" dirty="0"/>
              <a:t> </a:t>
            </a:r>
            <a:r>
              <a:rPr lang="en-GB" baseline="0" dirty="0" err="1"/>
              <a:t>trong</a:t>
            </a:r>
            <a:r>
              <a:rPr lang="en-GB" baseline="0" dirty="0"/>
              <a:t> </a:t>
            </a:r>
            <a:r>
              <a:rPr lang="en-GB" baseline="0" dirty="0" err="1"/>
              <a:t>ba</a:t>
            </a:r>
            <a:r>
              <a:rPr lang="en-GB" baseline="0" dirty="0"/>
              <a:t> </a:t>
            </a:r>
            <a:r>
              <a:rPr lang="en-GB" baseline="0" dirty="0" err="1"/>
              <a:t>loại</a:t>
            </a:r>
            <a:r>
              <a:rPr lang="en-GB" baseline="0" dirty="0"/>
              <a:t> </a:t>
            </a:r>
            <a:r>
              <a:rPr lang="en-GB" baseline="0" dirty="0" err="1"/>
              <a:t>bệnh</a:t>
            </a:r>
            <a:r>
              <a:rPr lang="en-GB" baseline="0" dirty="0"/>
              <a:t> </a:t>
            </a:r>
            <a:r>
              <a:rPr lang="en-GB" baseline="0" dirty="0" err="1"/>
              <a:t>ung</a:t>
            </a:r>
            <a:r>
              <a:rPr lang="en-GB" baseline="0" dirty="0"/>
              <a:t> </a:t>
            </a:r>
            <a:r>
              <a:rPr lang="en-GB" baseline="0" dirty="0" err="1"/>
              <a:t>thư</a:t>
            </a:r>
            <a:r>
              <a:rPr lang="en-GB" baseline="0" dirty="0"/>
              <a:t> </a:t>
            </a:r>
            <a:r>
              <a:rPr lang="en-GB" baseline="0" dirty="0" err="1"/>
              <a:t>có</a:t>
            </a:r>
            <a:r>
              <a:rPr lang="en-GB" baseline="0" dirty="0"/>
              <a:t> </a:t>
            </a:r>
            <a:r>
              <a:rPr lang="en-GB" baseline="0" dirty="0" err="1"/>
              <a:t>tỉ</a:t>
            </a:r>
            <a:r>
              <a:rPr lang="en-GB" baseline="0" dirty="0"/>
              <a:t> </a:t>
            </a:r>
            <a:r>
              <a:rPr lang="en-GB" baseline="0" dirty="0" err="1"/>
              <a:t>lệ</a:t>
            </a:r>
            <a:r>
              <a:rPr lang="en-GB" baseline="0" dirty="0"/>
              <a:t> di </a:t>
            </a:r>
            <a:r>
              <a:rPr lang="en-GB" baseline="0" dirty="0" err="1"/>
              <a:t>căn</a:t>
            </a:r>
            <a:r>
              <a:rPr lang="en-GB" baseline="0" dirty="0"/>
              <a:t> </a:t>
            </a:r>
            <a:r>
              <a:rPr lang="en-GB" baseline="0" dirty="0" err="1"/>
              <a:t>não</a:t>
            </a:r>
            <a:r>
              <a:rPr lang="en-GB" baseline="0" dirty="0"/>
              <a:t> </a:t>
            </a:r>
            <a:r>
              <a:rPr lang="en-GB" baseline="0" dirty="0" err="1"/>
              <a:t>cao</a:t>
            </a:r>
            <a:r>
              <a:rPr lang="en-GB" baseline="0" dirty="0"/>
              <a:t> </a:t>
            </a:r>
            <a:r>
              <a:rPr lang="en-GB" baseline="0" dirty="0" err="1"/>
              <a:t>nhất</a:t>
            </a:r>
            <a:r>
              <a:rPr lang="en-GB" baseline="0" dirty="0"/>
              <a:t> </a:t>
            </a:r>
            <a:r>
              <a:rPr lang="en-GB" baseline="0" dirty="0" err="1"/>
              <a:t>cùng</a:t>
            </a:r>
            <a:r>
              <a:rPr lang="en-GB" baseline="0" dirty="0"/>
              <a:t> </a:t>
            </a:r>
            <a:r>
              <a:rPr lang="en-GB" baseline="0" dirty="0" err="1"/>
              <a:t>mới</a:t>
            </a:r>
            <a:r>
              <a:rPr lang="en-GB" baseline="0" dirty="0"/>
              <a:t> </a:t>
            </a:r>
            <a:r>
              <a:rPr lang="en-GB" baseline="0" dirty="0" err="1"/>
              <a:t>ung</a:t>
            </a:r>
            <a:r>
              <a:rPr lang="en-GB" baseline="0" dirty="0"/>
              <a:t> </a:t>
            </a:r>
            <a:r>
              <a:rPr lang="en-GB" baseline="0" dirty="0" err="1"/>
              <a:t>thư</a:t>
            </a:r>
            <a:r>
              <a:rPr lang="en-GB" baseline="0" dirty="0"/>
              <a:t> </a:t>
            </a:r>
            <a:r>
              <a:rPr lang="en-GB" baseline="0" dirty="0" err="1"/>
              <a:t>vú</a:t>
            </a:r>
            <a:r>
              <a:rPr lang="en-GB" baseline="0" dirty="0"/>
              <a:t> </a:t>
            </a:r>
            <a:r>
              <a:rPr lang="en-GB" baseline="0" dirty="0" err="1"/>
              <a:t>và</a:t>
            </a:r>
            <a:r>
              <a:rPr lang="en-GB" baseline="0" dirty="0"/>
              <a:t> </a:t>
            </a:r>
            <a:r>
              <a:rPr lang="en-GB" baseline="0" dirty="0" err="1"/>
              <a:t>ung</a:t>
            </a:r>
            <a:r>
              <a:rPr lang="en-GB" baseline="0" dirty="0"/>
              <a:t> </a:t>
            </a:r>
            <a:r>
              <a:rPr lang="en-GB" baseline="0" dirty="0" err="1"/>
              <a:t>thư</a:t>
            </a:r>
            <a:r>
              <a:rPr lang="en-GB" baseline="0" dirty="0"/>
              <a:t> da. </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184</a:t>
            </a:fld>
            <a:endParaRPr lang="vi-VN"/>
          </a:p>
        </p:txBody>
      </p:sp>
    </p:spTree>
    <p:extLst>
      <p:ext uri="{BB962C8B-B14F-4D97-AF65-F5344CB8AC3E}">
        <p14:creationId xmlns:p14="http://schemas.microsoft.com/office/powerpoint/2010/main" val="156494466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63550" y="490538"/>
            <a:ext cx="5930900" cy="3336925"/>
          </a:xfrm>
        </p:spPr>
      </p:sp>
      <p:sp>
        <p:nvSpPr>
          <p:cNvPr id="3" name="Notes Placeholder 2"/>
          <p:cNvSpPr>
            <a:spLocks noGrp="1"/>
          </p:cNvSpPr>
          <p:nvPr>
            <p:ph type="body" idx="1"/>
          </p:nvPr>
        </p:nvSpPr>
        <p:spPr/>
        <p:txBody>
          <a:bodyPr/>
          <a:lstStyle/>
          <a:p>
            <a:r>
              <a:rPr lang="en-US" dirty="0" err="1"/>
              <a:t>Bệnh</a:t>
            </a:r>
            <a:r>
              <a:rPr lang="en-US" baseline="0" dirty="0"/>
              <a:t> </a:t>
            </a:r>
            <a:r>
              <a:rPr lang="en-US" baseline="0" dirty="0" err="1"/>
              <a:t>nhân</a:t>
            </a:r>
            <a:r>
              <a:rPr lang="en-US" baseline="0" dirty="0"/>
              <a:t> </a:t>
            </a:r>
            <a:r>
              <a:rPr lang="en-US" baseline="0" dirty="0" err="1"/>
              <a:t>ung</a:t>
            </a:r>
            <a:r>
              <a:rPr lang="en-US" baseline="0" dirty="0"/>
              <a:t> </a:t>
            </a:r>
            <a:r>
              <a:rPr lang="en-US" baseline="0" dirty="0" err="1"/>
              <a:t>thư</a:t>
            </a:r>
            <a:r>
              <a:rPr lang="en-US" baseline="0" dirty="0"/>
              <a:t> </a:t>
            </a:r>
            <a:r>
              <a:rPr lang="en-US" baseline="0" dirty="0" err="1"/>
              <a:t>phổi</a:t>
            </a:r>
            <a:r>
              <a:rPr lang="en-US" baseline="0" dirty="0"/>
              <a:t> </a:t>
            </a:r>
            <a:r>
              <a:rPr lang="en-US" baseline="0" dirty="0" err="1"/>
              <a:t>với</a:t>
            </a:r>
            <a:r>
              <a:rPr lang="en-US" baseline="0" dirty="0"/>
              <a:t> </a:t>
            </a:r>
            <a:r>
              <a:rPr lang="en-US" baseline="0" dirty="0" err="1"/>
              <a:t>đột</a:t>
            </a:r>
            <a:r>
              <a:rPr lang="en-US" baseline="0" dirty="0"/>
              <a:t> </a:t>
            </a:r>
            <a:r>
              <a:rPr lang="en-US" baseline="0" dirty="0" err="1"/>
              <a:t>biến</a:t>
            </a:r>
            <a:r>
              <a:rPr lang="en-US" baseline="0" dirty="0"/>
              <a:t> EGFR </a:t>
            </a:r>
            <a:r>
              <a:rPr lang="en-US" baseline="0" dirty="0" err="1"/>
              <a:t>có</a:t>
            </a:r>
            <a:r>
              <a:rPr lang="en-US" baseline="0" dirty="0"/>
              <a:t> </a:t>
            </a:r>
            <a:r>
              <a:rPr lang="en-US" baseline="0" dirty="0" err="1"/>
              <a:t>tỉ</a:t>
            </a:r>
            <a:r>
              <a:rPr lang="en-US" baseline="0" dirty="0"/>
              <a:t> </a:t>
            </a:r>
            <a:r>
              <a:rPr lang="en-US" baseline="0" dirty="0" err="1"/>
              <a:t>lệ</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cao</a:t>
            </a:r>
            <a:r>
              <a:rPr lang="en-US" baseline="0" dirty="0"/>
              <a:t> </a:t>
            </a:r>
            <a:r>
              <a:rPr lang="en-US" baseline="0" dirty="0" err="1"/>
              <a:t>gấp</a:t>
            </a:r>
            <a:r>
              <a:rPr lang="en-US" baseline="0" dirty="0"/>
              <a:t> 1.6 </a:t>
            </a:r>
            <a:r>
              <a:rPr lang="en-US" baseline="0" dirty="0" err="1"/>
              <a:t>tới</a:t>
            </a:r>
            <a:r>
              <a:rPr lang="en-US" baseline="0" dirty="0"/>
              <a:t> 2.4 </a:t>
            </a:r>
            <a:r>
              <a:rPr lang="en-US" baseline="0" dirty="0" err="1"/>
              <a:t>lần</a:t>
            </a:r>
            <a:r>
              <a:rPr lang="en-US" baseline="0" dirty="0"/>
              <a:t> ở </a:t>
            </a:r>
            <a:r>
              <a:rPr lang="en-US" baseline="0" dirty="0" err="1"/>
              <a:t>những</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với</a:t>
            </a:r>
            <a:r>
              <a:rPr lang="en-US" baseline="0" dirty="0"/>
              <a:t> EGFR </a:t>
            </a:r>
            <a:r>
              <a:rPr lang="en-US" baseline="0" dirty="0" err="1"/>
              <a:t>âm</a:t>
            </a:r>
            <a:r>
              <a:rPr lang="en-US" baseline="0" dirty="0"/>
              <a:t> </a:t>
            </a:r>
            <a:r>
              <a:rPr lang="en-US" baseline="0" dirty="0" err="1"/>
              <a:t>tính</a:t>
            </a:r>
            <a:r>
              <a:rPr lang="en-US" baseline="0" dirty="0"/>
              <a:t>. Do </a:t>
            </a:r>
            <a:r>
              <a:rPr lang="en-US" baseline="0" dirty="0" err="1"/>
              <a:t>đó</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trên</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là</a:t>
            </a:r>
            <a:r>
              <a:rPr lang="en-US" baseline="0" dirty="0"/>
              <a:t> </a:t>
            </a:r>
            <a:r>
              <a:rPr lang="en-US" baseline="0" dirty="0" err="1"/>
              <a:t>một</a:t>
            </a:r>
            <a:r>
              <a:rPr lang="en-US" baseline="0" dirty="0"/>
              <a:t> </a:t>
            </a:r>
            <a:r>
              <a:rPr lang="en-US" baseline="0" dirty="0" err="1"/>
              <a:t>trong</a:t>
            </a:r>
            <a:r>
              <a:rPr lang="en-US" baseline="0" dirty="0"/>
              <a:t> </a:t>
            </a:r>
            <a:r>
              <a:rPr lang="en-US" baseline="0" dirty="0" err="1"/>
              <a:t>những</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quan</a:t>
            </a:r>
            <a:r>
              <a:rPr lang="en-US" baseline="0" dirty="0"/>
              <a:t> </a:t>
            </a:r>
            <a:r>
              <a:rPr lang="en-US" baseline="0" dirty="0" err="1"/>
              <a:t>trọng</a:t>
            </a:r>
            <a:r>
              <a:rPr lang="en-US" baseline="0" dirty="0"/>
              <a:t> </a:t>
            </a:r>
            <a:r>
              <a:rPr lang="en-US" baseline="0" dirty="0" err="1"/>
              <a:t>của</a:t>
            </a:r>
            <a:r>
              <a:rPr lang="en-US" baseline="0" dirty="0"/>
              <a:t> </a:t>
            </a:r>
            <a:r>
              <a:rPr lang="en-US" baseline="0" dirty="0" err="1"/>
              <a:t>các</a:t>
            </a:r>
            <a:r>
              <a:rPr lang="en-US" baseline="0" dirty="0"/>
              <a:t> EGFR TKI</a:t>
            </a:r>
            <a:endParaRPr lang="en-US" dirty="0"/>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4D4F51"/>
              </a:solidFill>
              <a:effectLst/>
              <a:uLnTx/>
              <a:uFillTx/>
              <a:latin typeface="Arial" panose="020B0604020202020204" pitchFamily="34" charset="0"/>
              <a:ea typeface="+mn-ea"/>
              <a:cs typeface="Arial" pitchFamily="34" charset="0"/>
            </a:endParaRPr>
          </a:p>
        </p:txBody>
      </p:sp>
    </p:spTree>
    <p:extLst>
      <p:ext uri="{BB962C8B-B14F-4D97-AF65-F5344CB8AC3E}">
        <p14:creationId xmlns:p14="http://schemas.microsoft.com/office/powerpoint/2010/main" val="240065906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EGFR TKI </a:t>
            </a:r>
            <a:r>
              <a:rPr lang="en-US" dirty="0" err="1"/>
              <a:t>được</a:t>
            </a:r>
            <a:r>
              <a:rPr lang="en-US" baseline="0" dirty="0"/>
              <a:t> </a:t>
            </a:r>
            <a:r>
              <a:rPr lang="en-US" baseline="0" dirty="0" err="1"/>
              <a:t>phân</a:t>
            </a:r>
            <a:r>
              <a:rPr lang="en-US" baseline="0" dirty="0"/>
              <a:t> </a:t>
            </a:r>
            <a:r>
              <a:rPr lang="en-US" baseline="0" dirty="0" err="1"/>
              <a:t>loại</a:t>
            </a:r>
            <a:r>
              <a:rPr lang="en-US" baseline="0" dirty="0"/>
              <a:t> </a:t>
            </a:r>
            <a:r>
              <a:rPr lang="en-US" baseline="0" dirty="0" err="1"/>
              <a:t>thành</a:t>
            </a:r>
            <a:r>
              <a:rPr lang="en-US" baseline="0" dirty="0"/>
              <a:t> </a:t>
            </a:r>
            <a:r>
              <a:rPr lang="en-US" baseline="0" dirty="0" err="1"/>
              <a:t>các</a:t>
            </a:r>
            <a:r>
              <a:rPr lang="en-US" baseline="0" dirty="0"/>
              <a:t> </a:t>
            </a:r>
            <a:r>
              <a:rPr lang="en-US" baseline="0" dirty="0" err="1"/>
              <a:t>thế</a:t>
            </a:r>
            <a:r>
              <a:rPr lang="en-US" baseline="0" dirty="0"/>
              <a:t> </a:t>
            </a:r>
            <a:r>
              <a:rPr lang="en-US" baseline="0" dirty="0" err="1"/>
              <a:t>hệ</a:t>
            </a:r>
            <a:r>
              <a:rPr lang="en-US" baseline="0" dirty="0"/>
              <a:t>: </a:t>
            </a:r>
            <a:r>
              <a:rPr lang="en-US" baseline="0" dirty="0" err="1"/>
              <a:t>thế</a:t>
            </a:r>
            <a:r>
              <a:rPr lang="en-US" baseline="0" dirty="0"/>
              <a:t> </a:t>
            </a:r>
            <a:r>
              <a:rPr lang="en-US" baseline="0" dirty="0" err="1"/>
              <a:t>hệ</a:t>
            </a:r>
            <a:r>
              <a:rPr lang="en-US" baseline="0" dirty="0"/>
              <a:t> 1: </a:t>
            </a:r>
            <a:r>
              <a:rPr lang="en-US" baseline="0" dirty="0" err="1"/>
              <a:t>erlotinib</a:t>
            </a:r>
            <a:r>
              <a:rPr lang="en-US" baseline="0" dirty="0"/>
              <a:t> </a:t>
            </a:r>
            <a:r>
              <a:rPr lang="en-US" baseline="0" dirty="0" err="1"/>
              <a:t>và</a:t>
            </a:r>
            <a:r>
              <a:rPr lang="en-US" baseline="0" dirty="0"/>
              <a:t> </a:t>
            </a:r>
            <a:r>
              <a:rPr lang="en-US" baseline="0" dirty="0" err="1"/>
              <a:t>gefitinib</a:t>
            </a:r>
            <a:r>
              <a:rPr lang="en-US" baseline="0" dirty="0"/>
              <a:t>, </a:t>
            </a:r>
            <a:r>
              <a:rPr lang="en-US" baseline="0" dirty="0" err="1"/>
              <a:t>ức</a:t>
            </a:r>
            <a:r>
              <a:rPr lang="en-US" baseline="0" dirty="0"/>
              <a:t> </a:t>
            </a:r>
            <a:r>
              <a:rPr lang="en-US" baseline="0" dirty="0" err="1"/>
              <a:t>chế</a:t>
            </a:r>
            <a:r>
              <a:rPr lang="en-US" baseline="0" dirty="0"/>
              <a:t> </a:t>
            </a:r>
            <a:r>
              <a:rPr lang="en-US" baseline="0" dirty="0" err="1"/>
              <a:t>thuận</a:t>
            </a:r>
            <a:r>
              <a:rPr lang="en-US" baseline="0" dirty="0"/>
              <a:t> </a:t>
            </a:r>
            <a:r>
              <a:rPr lang="en-US" baseline="0" dirty="0" err="1"/>
              <a:t>nghịch</a:t>
            </a:r>
            <a:r>
              <a:rPr lang="en-US" baseline="0" dirty="0"/>
              <a:t> EGFR, </a:t>
            </a:r>
            <a:r>
              <a:rPr lang="en-US" baseline="0" dirty="0" err="1"/>
              <a:t>không</a:t>
            </a:r>
            <a:r>
              <a:rPr lang="en-US" baseline="0" dirty="0"/>
              <a:t> </a:t>
            </a:r>
            <a:r>
              <a:rPr lang="en-US" baseline="0" dirty="0" err="1"/>
              <a:t>có</a:t>
            </a:r>
            <a:r>
              <a:rPr lang="en-US" baseline="0" dirty="0"/>
              <a:t> </a:t>
            </a:r>
            <a:r>
              <a:rPr lang="en-US" baseline="0" dirty="0" err="1"/>
              <a:t>hoạt</a:t>
            </a:r>
            <a:r>
              <a:rPr lang="en-US" baseline="0" dirty="0"/>
              <a:t> </a:t>
            </a:r>
            <a:r>
              <a:rPr lang="en-US" baseline="0" dirty="0" err="1"/>
              <a:t>tính</a:t>
            </a:r>
            <a:r>
              <a:rPr lang="en-US" baseline="0" dirty="0"/>
              <a:t> </a:t>
            </a:r>
            <a:r>
              <a:rPr lang="en-US" baseline="0" dirty="0" err="1"/>
              <a:t>với</a:t>
            </a:r>
            <a:r>
              <a:rPr lang="en-US" baseline="0" dirty="0"/>
              <a:t> </a:t>
            </a:r>
            <a:r>
              <a:rPr lang="en-US" baseline="0" dirty="0" err="1"/>
              <a:t>đột</a:t>
            </a:r>
            <a:r>
              <a:rPr lang="en-US" baseline="0" dirty="0"/>
              <a:t> </a:t>
            </a:r>
            <a:r>
              <a:rPr lang="en-US" baseline="0" dirty="0" err="1"/>
              <a:t>biến</a:t>
            </a:r>
            <a:r>
              <a:rPr lang="en-US" baseline="0" dirty="0"/>
              <a:t> T790M. </a:t>
            </a:r>
            <a:r>
              <a:rPr lang="en-US" baseline="0" dirty="0" err="1"/>
              <a:t>Thế</a:t>
            </a:r>
            <a:r>
              <a:rPr lang="en-US" baseline="0" dirty="0"/>
              <a:t> </a:t>
            </a:r>
            <a:r>
              <a:rPr lang="en-US" baseline="0" dirty="0" err="1"/>
              <a:t>hệ</a:t>
            </a:r>
            <a:r>
              <a:rPr lang="en-US" baseline="0" dirty="0"/>
              <a:t> </a:t>
            </a:r>
            <a:r>
              <a:rPr lang="en-US" baseline="0" dirty="0" err="1"/>
              <a:t>thứ</a:t>
            </a:r>
            <a:r>
              <a:rPr lang="en-US" baseline="0" dirty="0"/>
              <a:t> 2: </a:t>
            </a:r>
            <a:r>
              <a:rPr lang="en-US" baseline="0" dirty="0" err="1"/>
              <a:t>afatinib</a:t>
            </a:r>
            <a:r>
              <a:rPr lang="en-US" baseline="0" dirty="0"/>
              <a:t> </a:t>
            </a:r>
            <a:r>
              <a:rPr lang="en-US" baseline="0" dirty="0" err="1"/>
              <a:t>và</a:t>
            </a:r>
            <a:r>
              <a:rPr lang="en-US" baseline="0" dirty="0"/>
              <a:t> </a:t>
            </a:r>
            <a:r>
              <a:rPr lang="en-US" baseline="0" dirty="0" err="1"/>
              <a:t>dacomitinib</a:t>
            </a:r>
            <a:r>
              <a:rPr lang="en-US" baseline="0" dirty="0"/>
              <a:t> </a:t>
            </a:r>
            <a:r>
              <a:rPr lang="en-US" baseline="0" dirty="0" err="1"/>
              <a:t>gắn</a:t>
            </a:r>
            <a:r>
              <a:rPr lang="en-US" baseline="0" dirty="0"/>
              <a:t> </a:t>
            </a:r>
            <a:r>
              <a:rPr lang="en-US" baseline="0" dirty="0" err="1"/>
              <a:t>kết</a:t>
            </a:r>
            <a:r>
              <a:rPr lang="en-US" baseline="0" dirty="0"/>
              <a:t> </a:t>
            </a:r>
            <a:r>
              <a:rPr lang="en-US" baseline="0" dirty="0" err="1"/>
              <a:t>không</a:t>
            </a:r>
            <a:r>
              <a:rPr lang="en-US" baseline="0" dirty="0"/>
              <a:t> </a:t>
            </a:r>
            <a:r>
              <a:rPr lang="en-US" baseline="0" dirty="0" err="1"/>
              <a:t>thuận</a:t>
            </a:r>
            <a:r>
              <a:rPr lang="en-US" baseline="0" dirty="0"/>
              <a:t> </a:t>
            </a:r>
            <a:r>
              <a:rPr lang="en-US" baseline="0" dirty="0" err="1"/>
              <a:t>nghịch</a:t>
            </a:r>
            <a:r>
              <a:rPr lang="en-US" baseline="0" dirty="0"/>
              <a:t> ERBB family, </a:t>
            </a:r>
            <a:r>
              <a:rPr lang="en-US" baseline="0" dirty="0" err="1"/>
              <a:t>có</a:t>
            </a:r>
            <a:r>
              <a:rPr lang="en-US" baseline="0" dirty="0"/>
              <a:t> </a:t>
            </a:r>
            <a:r>
              <a:rPr lang="en-US" baseline="0" dirty="0" err="1"/>
              <a:t>hoạt</a:t>
            </a:r>
            <a:r>
              <a:rPr lang="en-US" baseline="0" dirty="0"/>
              <a:t> </a:t>
            </a:r>
            <a:r>
              <a:rPr lang="en-US" baseline="0" dirty="0" err="1"/>
              <a:t>tính</a:t>
            </a:r>
            <a:r>
              <a:rPr lang="en-US" baseline="0" dirty="0"/>
              <a:t> </a:t>
            </a:r>
            <a:r>
              <a:rPr lang="en-US" baseline="0" dirty="0" err="1"/>
              <a:t>rộng</a:t>
            </a:r>
            <a:r>
              <a:rPr lang="en-US" baseline="0" dirty="0"/>
              <a:t> </a:t>
            </a:r>
            <a:r>
              <a:rPr lang="en-US" baseline="0" dirty="0" err="1"/>
              <a:t>hơn</a:t>
            </a:r>
            <a:r>
              <a:rPr lang="en-US" baseline="0" dirty="0"/>
              <a:t> </a:t>
            </a:r>
            <a:r>
              <a:rPr lang="en-US" baseline="0" dirty="0" err="1"/>
              <a:t>bao</a:t>
            </a:r>
            <a:r>
              <a:rPr lang="en-US" baseline="0" dirty="0"/>
              <a:t> </a:t>
            </a:r>
            <a:r>
              <a:rPr lang="en-US" baseline="0" dirty="0" err="1"/>
              <a:t>gồm</a:t>
            </a:r>
            <a:r>
              <a:rPr lang="en-US" baseline="0" dirty="0"/>
              <a:t> </a:t>
            </a:r>
            <a:r>
              <a:rPr lang="en-US" baseline="0" dirty="0" err="1"/>
              <a:t>cả</a:t>
            </a:r>
            <a:r>
              <a:rPr lang="en-US" baseline="0" dirty="0"/>
              <a:t> </a:t>
            </a:r>
            <a:r>
              <a:rPr lang="en-US" baseline="0" dirty="0" err="1"/>
              <a:t>một</a:t>
            </a:r>
            <a:r>
              <a:rPr lang="en-US" baseline="0" dirty="0"/>
              <a:t> </a:t>
            </a:r>
            <a:r>
              <a:rPr lang="en-US" baseline="0" dirty="0" err="1"/>
              <a:t>số</a:t>
            </a:r>
            <a:r>
              <a:rPr lang="en-US" baseline="0" dirty="0"/>
              <a:t> </a:t>
            </a:r>
            <a:r>
              <a:rPr lang="en-US" baseline="0" dirty="0" err="1"/>
              <a:t>dạng</a:t>
            </a:r>
            <a:r>
              <a:rPr lang="en-US" baseline="0" dirty="0"/>
              <a:t> </a:t>
            </a:r>
            <a:r>
              <a:rPr lang="en-US" baseline="0" dirty="0" err="1"/>
              <a:t>đột</a:t>
            </a:r>
            <a:r>
              <a:rPr lang="en-US" baseline="0" dirty="0"/>
              <a:t> </a:t>
            </a:r>
            <a:r>
              <a:rPr lang="en-US" baseline="0" dirty="0" err="1"/>
              <a:t>biến</a:t>
            </a:r>
            <a:r>
              <a:rPr lang="en-US" baseline="0" dirty="0"/>
              <a:t> </a:t>
            </a:r>
            <a:r>
              <a:rPr lang="en-US" baseline="0" dirty="0" err="1"/>
              <a:t>kháng</a:t>
            </a:r>
            <a:r>
              <a:rPr lang="en-US" baseline="0" dirty="0"/>
              <a:t> TKI </a:t>
            </a:r>
            <a:r>
              <a:rPr lang="en-US" baseline="0" dirty="0" err="1"/>
              <a:t>thế</a:t>
            </a:r>
            <a:r>
              <a:rPr lang="en-US" baseline="0" dirty="0"/>
              <a:t> </a:t>
            </a:r>
            <a:r>
              <a:rPr lang="en-US" baseline="0" dirty="0" err="1"/>
              <a:t>hệ</a:t>
            </a:r>
            <a:r>
              <a:rPr lang="en-US" baseline="0" dirty="0"/>
              <a:t> 1. </a:t>
            </a:r>
            <a:r>
              <a:rPr lang="en-US" baseline="0" dirty="0" err="1"/>
              <a:t>Thế</a:t>
            </a:r>
            <a:r>
              <a:rPr lang="en-US" baseline="0" dirty="0"/>
              <a:t> </a:t>
            </a:r>
            <a:r>
              <a:rPr lang="en-US" baseline="0" dirty="0" err="1"/>
              <a:t>hệ</a:t>
            </a:r>
            <a:r>
              <a:rPr lang="en-US" baseline="0" dirty="0"/>
              <a:t> </a:t>
            </a:r>
            <a:r>
              <a:rPr lang="en-US" baseline="0" dirty="0" err="1"/>
              <a:t>thứ</a:t>
            </a:r>
            <a:r>
              <a:rPr lang="en-US" baseline="0" dirty="0"/>
              <a:t> 3: </a:t>
            </a:r>
            <a:r>
              <a:rPr lang="en-US" baseline="0" dirty="0" err="1"/>
              <a:t>Osimertinib</a:t>
            </a:r>
            <a:r>
              <a:rPr lang="en-US" baseline="0" dirty="0"/>
              <a:t>, </a:t>
            </a:r>
            <a:r>
              <a:rPr lang="en-US" baseline="0" dirty="0" err="1"/>
              <a:t>gắn</a:t>
            </a:r>
            <a:r>
              <a:rPr lang="en-US" baseline="0" dirty="0"/>
              <a:t> </a:t>
            </a:r>
            <a:r>
              <a:rPr lang="en-US" baseline="0" dirty="0" err="1"/>
              <a:t>kết</a:t>
            </a:r>
            <a:r>
              <a:rPr lang="en-US" baseline="0" dirty="0"/>
              <a:t> </a:t>
            </a:r>
            <a:r>
              <a:rPr lang="en-US" baseline="0" dirty="0" err="1"/>
              <a:t>không</a:t>
            </a:r>
            <a:r>
              <a:rPr lang="en-US" baseline="0" dirty="0"/>
              <a:t> </a:t>
            </a:r>
            <a:r>
              <a:rPr lang="en-US" baseline="0" dirty="0" err="1"/>
              <a:t>thuận</a:t>
            </a:r>
            <a:r>
              <a:rPr lang="en-US" baseline="0" dirty="0"/>
              <a:t> </a:t>
            </a:r>
            <a:r>
              <a:rPr lang="en-US" baseline="0" dirty="0" err="1"/>
              <a:t>nghịch</a:t>
            </a:r>
            <a:r>
              <a:rPr lang="en-US" baseline="0" dirty="0"/>
              <a:t> EGFR </a:t>
            </a:r>
            <a:r>
              <a:rPr lang="en-US" baseline="0" dirty="0" err="1"/>
              <a:t>đột</a:t>
            </a:r>
            <a:r>
              <a:rPr lang="en-US" baseline="0" dirty="0"/>
              <a:t> </a:t>
            </a:r>
            <a:r>
              <a:rPr lang="en-US" baseline="0" dirty="0" err="1"/>
              <a:t>biến</a:t>
            </a:r>
            <a:r>
              <a:rPr lang="en-US" baseline="0" dirty="0"/>
              <a:t> </a:t>
            </a:r>
            <a:r>
              <a:rPr lang="en-US" baseline="0" dirty="0" err="1"/>
              <a:t>bao</a:t>
            </a:r>
            <a:r>
              <a:rPr lang="en-US" baseline="0" dirty="0"/>
              <a:t> </a:t>
            </a:r>
            <a:r>
              <a:rPr lang="en-US" baseline="0" dirty="0" err="1"/>
              <a:t>gồm</a:t>
            </a:r>
            <a:r>
              <a:rPr lang="en-US" baseline="0" dirty="0"/>
              <a:t> </a:t>
            </a:r>
            <a:r>
              <a:rPr lang="en-US" baseline="0" dirty="0" err="1"/>
              <a:t>cả</a:t>
            </a:r>
            <a:r>
              <a:rPr lang="en-US" baseline="0" dirty="0"/>
              <a:t> </a:t>
            </a:r>
            <a:r>
              <a:rPr lang="en-US" baseline="0" dirty="0" err="1"/>
              <a:t>dạng</a:t>
            </a:r>
            <a:r>
              <a:rPr lang="en-US" baseline="0" dirty="0"/>
              <a:t> T790M, </a:t>
            </a:r>
            <a:r>
              <a:rPr lang="en-US" baseline="0" dirty="0" err="1"/>
              <a:t>ít</a:t>
            </a:r>
            <a:r>
              <a:rPr lang="en-US" baseline="0" dirty="0"/>
              <a:t> </a:t>
            </a:r>
            <a:r>
              <a:rPr lang="en-US" baseline="0" dirty="0" err="1"/>
              <a:t>tác</a:t>
            </a:r>
            <a:r>
              <a:rPr lang="en-US" baseline="0" dirty="0"/>
              <a:t> </a:t>
            </a:r>
            <a:r>
              <a:rPr lang="en-US" baseline="0" dirty="0" err="1"/>
              <a:t>động</a:t>
            </a:r>
            <a:r>
              <a:rPr lang="en-US" baseline="0" dirty="0"/>
              <a:t> </a:t>
            </a:r>
            <a:r>
              <a:rPr lang="en-US" baseline="0" dirty="0" err="1"/>
              <a:t>trên</a:t>
            </a:r>
            <a:r>
              <a:rPr lang="en-US" baseline="0" dirty="0"/>
              <a:t> </a:t>
            </a:r>
            <a:r>
              <a:rPr lang="en-US" baseline="0" dirty="0" err="1"/>
              <a:t>dạng</a:t>
            </a:r>
            <a:r>
              <a:rPr lang="en-US" baseline="0" dirty="0"/>
              <a:t> EGFR </a:t>
            </a:r>
            <a:r>
              <a:rPr lang="en-US" baseline="0" dirty="0" err="1"/>
              <a:t>không</a:t>
            </a:r>
            <a:r>
              <a:rPr lang="en-US" baseline="0" dirty="0"/>
              <a:t> </a:t>
            </a:r>
            <a:r>
              <a:rPr lang="en-US" baseline="0" dirty="0" err="1"/>
              <a:t>đột</a:t>
            </a:r>
            <a:r>
              <a:rPr lang="en-US" baseline="0" dirty="0"/>
              <a:t> </a:t>
            </a:r>
            <a:r>
              <a:rPr lang="en-US" baseline="0" dirty="0" err="1"/>
              <a:t>biến</a:t>
            </a:r>
            <a:r>
              <a:rPr lang="en-US" baseline="0" dirty="0"/>
              <a:t>. </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186</a:t>
            </a:fld>
            <a:endParaRPr lang="vi-VN"/>
          </a:p>
        </p:txBody>
      </p:sp>
    </p:spTree>
    <p:extLst>
      <p:ext uri="{BB962C8B-B14F-4D97-AF65-F5344CB8AC3E}">
        <p14:creationId xmlns:p14="http://schemas.microsoft.com/office/powerpoint/2010/main" val="102761270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Afatinib</a:t>
            </a:r>
            <a:r>
              <a:rPr lang="en-US" baseline="0" dirty="0"/>
              <a:t> </a:t>
            </a:r>
            <a:r>
              <a:rPr lang="en-US" baseline="0" dirty="0" err="1"/>
              <a:t>với</a:t>
            </a:r>
            <a:r>
              <a:rPr lang="en-US" baseline="0" dirty="0"/>
              <a:t> </a:t>
            </a:r>
            <a:r>
              <a:rPr lang="en-US" baseline="0" dirty="0" err="1"/>
              <a:t>nghiên</a:t>
            </a:r>
            <a:r>
              <a:rPr lang="en-US" baseline="0" dirty="0"/>
              <a:t> </a:t>
            </a:r>
            <a:r>
              <a:rPr lang="en-US" baseline="0" dirty="0" err="1"/>
              <a:t>cứu</a:t>
            </a:r>
            <a:r>
              <a:rPr lang="en-US" baseline="0" dirty="0"/>
              <a:t> lux-lung 3 </a:t>
            </a:r>
            <a:r>
              <a:rPr lang="en-US" baseline="0" dirty="0" err="1"/>
              <a:t>và</a:t>
            </a:r>
            <a:r>
              <a:rPr lang="en-US" baseline="0" dirty="0"/>
              <a:t> 6 </a:t>
            </a:r>
            <a:r>
              <a:rPr lang="en-US" baseline="0" dirty="0" err="1"/>
              <a:t>đã</a:t>
            </a:r>
            <a:r>
              <a:rPr lang="en-US" baseline="0" dirty="0"/>
              <a:t> </a:t>
            </a:r>
            <a:r>
              <a:rPr lang="en-US" baseline="0" dirty="0" err="1"/>
              <a:t>chứng</a:t>
            </a:r>
            <a:r>
              <a:rPr lang="en-US" baseline="0" dirty="0"/>
              <a:t> minh </a:t>
            </a:r>
            <a:r>
              <a:rPr lang="en-US" baseline="0" dirty="0" err="1"/>
              <a:t>hiệu</a:t>
            </a:r>
            <a:r>
              <a:rPr lang="en-US" baseline="0" dirty="0"/>
              <a:t> </a:t>
            </a:r>
            <a:r>
              <a:rPr lang="en-US" baseline="0" dirty="0" err="1"/>
              <a:t>quả</a:t>
            </a:r>
            <a:r>
              <a:rPr lang="en-US" baseline="0" dirty="0"/>
              <a:t> </a:t>
            </a:r>
            <a:r>
              <a:rPr lang="en-US" baseline="0" dirty="0" err="1"/>
              <a:t>vượt</a:t>
            </a:r>
            <a:r>
              <a:rPr lang="en-US" baseline="0" dirty="0"/>
              <a:t> </a:t>
            </a:r>
            <a:r>
              <a:rPr lang="en-US" baseline="0" dirty="0" err="1"/>
              <a:t>trội</a:t>
            </a:r>
            <a:r>
              <a:rPr lang="en-US" baseline="0" dirty="0"/>
              <a:t> so </a:t>
            </a:r>
            <a:r>
              <a:rPr lang="en-US" baseline="0" dirty="0" err="1"/>
              <a:t>với</a:t>
            </a:r>
            <a:r>
              <a:rPr lang="en-US" baseline="0" dirty="0"/>
              <a:t> </a:t>
            </a:r>
            <a:r>
              <a:rPr lang="en-US" baseline="0" dirty="0" err="1"/>
              <a:t>hoá</a:t>
            </a:r>
            <a:r>
              <a:rPr lang="en-US" baseline="0" dirty="0"/>
              <a:t> </a:t>
            </a:r>
            <a:r>
              <a:rPr lang="en-US" baseline="0" dirty="0" err="1"/>
              <a:t>trị</a:t>
            </a:r>
            <a:r>
              <a:rPr lang="en-US" baseline="0" dirty="0"/>
              <a:t> </a:t>
            </a:r>
            <a:r>
              <a:rPr lang="en-US" baseline="0" dirty="0" err="1"/>
              <a:t>khi</a:t>
            </a:r>
            <a:r>
              <a:rPr lang="en-US" baseline="0" dirty="0"/>
              <a:t> </a:t>
            </a:r>
            <a:r>
              <a:rPr lang="en-US" baseline="0" dirty="0" err="1"/>
              <a:t>được</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điều</a:t>
            </a:r>
            <a:r>
              <a:rPr lang="en-US" baseline="0" dirty="0"/>
              <a:t> </a:t>
            </a:r>
            <a:r>
              <a:rPr lang="en-US" baseline="0" dirty="0" err="1"/>
              <a:t>trị</a:t>
            </a:r>
            <a:r>
              <a:rPr lang="en-US" baseline="0" dirty="0"/>
              <a:t> </a:t>
            </a:r>
            <a:r>
              <a:rPr lang="en-US" baseline="0" dirty="0" err="1"/>
              <a:t>bước</a:t>
            </a:r>
            <a:r>
              <a:rPr lang="en-US" baseline="0" dirty="0"/>
              <a:t> </a:t>
            </a:r>
            <a:r>
              <a:rPr lang="en-US" baseline="0" dirty="0" err="1"/>
              <a:t>đầu</a:t>
            </a:r>
            <a:r>
              <a:rPr lang="en-US" baseline="0" dirty="0"/>
              <a:t> ở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EGFR </a:t>
            </a:r>
            <a:r>
              <a:rPr lang="en-US" baseline="0" dirty="0" err="1"/>
              <a:t>dương</a:t>
            </a:r>
            <a:r>
              <a:rPr lang="en-US" baseline="0" dirty="0"/>
              <a:t> </a:t>
            </a:r>
            <a:r>
              <a:rPr lang="en-US" baseline="0" dirty="0" err="1"/>
              <a:t>tính</a:t>
            </a:r>
            <a:r>
              <a:rPr lang="en-US" baseline="0" dirty="0"/>
              <a:t>. </a:t>
            </a:r>
            <a:r>
              <a:rPr lang="en-US" baseline="0" dirty="0" err="1"/>
              <a:t>Trong</a:t>
            </a:r>
            <a:r>
              <a:rPr lang="en-US" baseline="0" dirty="0"/>
              <a:t> </a:t>
            </a:r>
            <a:r>
              <a:rPr lang="en-US" baseline="0" dirty="0" err="1"/>
              <a:t>đó</a:t>
            </a:r>
            <a:r>
              <a:rPr lang="en-US" baseline="0" dirty="0"/>
              <a:t>, </a:t>
            </a:r>
            <a:r>
              <a:rPr lang="en-US" baseline="0" dirty="0" err="1"/>
              <a:t>nhóm</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có</a:t>
            </a:r>
            <a:r>
              <a:rPr lang="en-US" baseline="0" dirty="0"/>
              <a:t> </a:t>
            </a:r>
            <a:r>
              <a:rPr lang="en-US" baseline="0" dirty="0" err="1"/>
              <a:t>tỉ</a:t>
            </a:r>
            <a:r>
              <a:rPr lang="en-US" baseline="0" dirty="0"/>
              <a:t> </a:t>
            </a:r>
            <a:r>
              <a:rPr lang="en-US" baseline="0" dirty="0" err="1"/>
              <a:t>lệ</a:t>
            </a:r>
            <a:r>
              <a:rPr lang="en-US" baseline="0" dirty="0"/>
              <a:t> </a:t>
            </a:r>
            <a:r>
              <a:rPr lang="en-US" baseline="0" dirty="0" err="1"/>
              <a:t>đáp</a:t>
            </a:r>
            <a:r>
              <a:rPr lang="en-US" baseline="0" dirty="0"/>
              <a:t> </a:t>
            </a:r>
            <a:r>
              <a:rPr lang="en-US" baseline="0" dirty="0" err="1"/>
              <a:t>ứng</a:t>
            </a:r>
            <a:r>
              <a:rPr lang="en-US" baseline="0" dirty="0"/>
              <a:t> </a:t>
            </a:r>
            <a:r>
              <a:rPr lang="en-US" baseline="0" dirty="0" err="1"/>
              <a:t>khách</a:t>
            </a:r>
            <a:r>
              <a:rPr lang="en-US" baseline="0" dirty="0"/>
              <a:t> </a:t>
            </a:r>
            <a:r>
              <a:rPr lang="en-US" baseline="0" dirty="0" err="1"/>
              <a:t>quan</a:t>
            </a:r>
            <a:r>
              <a:rPr lang="en-US" baseline="0" dirty="0"/>
              <a:t> </a:t>
            </a:r>
            <a:r>
              <a:rPr lang="en-US" baseline="0" dirty="0" err="1"/>
              <a:t>và</a:t>
            </a:r>
            <a:r>
              <a:rPr lang="en-US" baseline="0" dirty="0"/>
              <a:t> </a:t>
            </a:r>
            <a:r>
              <a:rPr lang="en-US" baseline="0" dirty="0" err="1"/>
              <a:t>kiểm</a:t>
            </a:r>
            <a:r>
              <a:rPr lang="en-US" baseline="0" dirty="0"/>
              <a:t> </a:t>
            </a:r>
            <a:r>
              <a:rPr lang="en-US" baseline="0" dirty="0" err="1"/>
              <a:t>soát</a:t>
            </a:r>
            <a:r>
              <a:rPr lang="en-US" baseline="0" dirty="0"/>
              <a:t> </a:t>
            </a:r>
            <a:r>
              <a:rPr lang="en-US" baseline="0" dirty="0" err="1"/>
              <a:t>bệnh</a:t>
            </a:r>
            <a:r>
              <a:rPr lang="en-US" baseline="0" dirty="0"/>
              <a:t> </a:t>
            </a:r>
            <a:r>
              <a:rPr lang="en-US" baseline="0" dirty="0" err="1"/>
              <a:t>tốt</a:t>
            </a:r>
            <a:r>
              <a:rPr lang="en-US" baseline="0" dirty="0"/>
              <a:t> </a:t>
            </a:r>
            <a:r>
              <a:rPr lang="en-US" baseline="0" dirty="0" err="1"/>
              <a:t>hơn</a:t>
            </a:r>
            <a:r>
              <a:rPr lang="en-US" baseline="0" dirty="0"/>
              <a:t> </a:t>
            </a:r>
            <a:r>
              <a:rPr lang="en-US" baseline="0" dirty="0" err="1"/>
              <a:t>nhóm</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hoá</a:t>
            </a:r>
            <a:r>
              <a:rPr lang="en-US" baseline="0" dirty="0"/>
              <a:t> </a:t>
            </a:r>
            <a:r>
              <a:rPr lang="en-US" baseline="0" dirty="0" err="1"/>
              <a:t>trị</a:t>
            </a:r>
            <a:r>
              <a:rPr lang="en-US" baseline="0" dirty="0"/>
              <a:t>, </a:t>
            </a:r>
            <a:r>
              <a:rPr lang="en-US" baseline="0" dirty="0" err="1"/>
              <a:t>tương</a:t>
            </a:r>
            <a:r>
              <a:rPr lang="en-US" baseline="0" dirty="0"/>
              <a:t> </a:t>
            </a:r>
            <a:r>
              <a:rPr lang="en-US" baseline="0" dirty="0" err="1"/>
              <a:t>tự</a:t>
            </a:r>
            <a:r>
              <a:rPr lang="en-US" baseline="0" dirty="0"/>
              <a:t> </a:t>
            </a:r>
            <a:r>
              <a:rPr lang="en-US" baseline="0" dirty="0" err="1"/>
              <a:t>với</a:t>
            </a:r>
            <a:r>
              <a:rPr lang="en-US" baseline="0" dirty="0"/>
              <a:t> </a:t>
            </a:r>
            <a:r>
              <a:rPr lang="en-US" baseline="0" dirty="0" err="1"/>
              <a:t>với</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không</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187</a:t>
            </a:fld>
            <a:endParaRPr lang="vi-VN"/>
          </a:p>
        </p:txBody>
      </p:sp>
    </p:spTree>
    <p:extLst>
      <p:ext uri="{BB962C8B-B14F-4D97-AF65-F5344CB8AC3E}">
        <p14:creationId xmlns:p14="http://schemas.microsoft.com/office/powerpoint/2010/main" val="108576334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Với</a:t>
            </a:r>
            <a:r>
              <a:rPr lang="en-GB" baseline="0" dirty="0"/>
              <a:t> </a:t>
            </a:r>
            <a:r>
              <a:rPr lang="en-GB" baseline="0" dirty="0" err="1"/>
              <a:t>bệnh</a:t>
            </a:r>
            <a:r>
              <a:rPr lang="en-GB" baseline="0" dirty="0"/>
              <a:t> </a:t>
            </a:r>
            <a:r>
              <a:rPr lang="en-GB" baseline="0" dirty="0" err="1"/>
              <a:t>nhân</a:t>
            </a:r>
            <a:r>
              <a:rPr lang="en-GB" baseline="0" dirty="0"/>
              <a:t> </a:t>
            </a:r>
            <a:r>
              <a:rPr lang="en-GB" baseline="0" dirty="0" err="1"/>
              <a:t>chưa</a:t>
            </a:r>
            <a:r>
              <a:rPr lang="en-GB" baseline="0" dirty="0"/>
              <a:t> </a:t>
            </a:r>
            <a:r>
              <a:rPr lang="en-GB" baseline="0" dirty="0" err="1"/>
              <a:t>có</a:t>
            </a:r>
            <a:r>
              <a:rPr lang="en-GB" baseline="0" dirty="0"/>
              <a:t> di </a:t>
            </a:r>
            <a:r>
              <a:rPr lang="en-GB" baseline="0" dirty="0" err="1"/>
              <a:t>căn</a:t>
            </a:r>
            <a:r>
              <a:rPr lang="en-GB" baseline="0" dirty="0"/>
              <a:t> </a:t>
            </a:r>
            <a:r>
              <a:rPr lang="en-GB" baseline="0" dirty="0" err="1"/>
              <a:t>não</a:t>
            </a:r>
            <a:r>
              <a:rPr lang="en-GB" baseline="0" dirty="0"/>
              <a:t>, </a:t>
            </a:r>
            <a:r>
              <a:rPr lang="en-GB" baseline="0" dirty="0" err="1"/>
              <a:t>afatinib</a:t>
            </a:r>
            <a:r>
              <a:rPr lang="en-GB" baseline="0" dirty="0"/>
              <a:t> </a:t>
            </a:r>
            <a:r>
              <a:rPr lang="en-GB" baseline="0" dirty="0" err="1"/>
              <a:t>giúp</a:t>
            </a:r>
            <a:r>
              <a:rPr lang="en-GB" baseline="0" dirty="0"/>
              <a:t> </a:t>
            </a:r>
            <a:r>
              <a:rPr lang="en-GB" baseline="0" dirty="0" err="1"/>
              <a:t>phòng</a:t>
            </a:r>
            <a:r>
              <a:rPr lang="en-GB" baseline="0" dirty="0"/>
              <a:t> </a:t>
            </a:r>
            <a:r>
              <a:rPr lang="en-GB" baseline="0" dirty="0" err="1"/>
              <a:t>ngừa</a:t>
            </a:r>
            <a:r>
              <a:rPr lang="en-GB" baseline="0" dirty="0"/>
              <a:t> </a:t>
            </a:r>
            <a:r>
              <a:rPr lang="en-GB" baseline="0" dirty="0" err="1"/>
              <a:t>và</a:t>
            </a:r>
            <a:r>
              <a:rPr lang="en-GB" baseline="0" dirty="0"/>
              <a:t> </a:t>
            </a:r>
            <a:r>
              <a:rPr lang="en-GB" baseline="0" dirty="0" err="1"/>
              <a:t>kéo</a:t>
            </a:r>
            <a:r>
              <a:rPr lang="en-GB" baseline="0" dirty="0"/>
              <a:t> </a:t>
            </a:r>
            <a:r>
              <a:rPr lang="en-GB" baseline="0" dirty="0" err="1"/>
              <a:t>dài</a:t>
            </a:r>
            <a:r>
              <a:rPr lang="en-GB" baseline="0" dirty="0"/>
              <a:t> </a:t>
            </a:r>
            <a:r>
              <a:rPr lang="en-GB" baseline="0" dirty="0" err="1"/>
              <a:t>thời</a:t>
            </a:r>
            <a:r>
              <a:rPr lang="en-GB" baseline="0" dirty="0"/>
              <a:t> </a:t>
            </a:r>
            <a:r>
              <a:rPr lang="en-GB" baseline="0" dirty="0" err="1"/>
              <a:t>gian</a:t>
            </a:r>
            <a:r>
              <a:rPr lang="en-GB" baseline="0" dirty="0"/>
              <a:t> </a:t>
            </a:r>
            <a:r>
              <a:rPr lang="en-GB" baseline="0" dirty="0" err="1"/>
              <a:t>đến</a:t>
            </a:r>
            <a:r>
              <a:rPr lang="en-GB" baseline="0" dirty="0"/>
              <a:t> </a:t>
            </a:r>
            <a:r>
              <a:rPr lang="en-GB" baseline="0" dirty="0" err="1"/>
              <a:t>khi</a:t>
            </a:r>
            <a:r>
              <a:rPr lang="en-GB" baseline="0" dirty="0"/>
              <a:t> </a:t>
            </a:r>
            <a:r>
              <a:rPr lang="en-GB" baseline="0" dirty="0" err="1"/>
              <a:t>tiến</a:t>
            </a:r>
            <a:r>
              <a:rPr lang="en-GB" baseline="0" dirty="0"/>
              <a:t> </a:t>
            </a:r>
            <a:r>
              <a:rPr lang="en-GB" baseline="0" dirty="0" err="1"/>
              <a:t>triển</a:t>
            </a:r>
            <a:r>
              <a:rPr lang="en-GB" baseline="0" dirty="0"/>
              <a:t> di </a:t>
            </a:r>
            <a:r>
              <a:rPr lang="en-GB" baseline="0" dirty="0" err="1"/>
              <a:t>căn</a:t>
            </a:r>
            <a:r>
              <a:rPr lang="en-GB" baseline="0" dirty="0"/>
              <a:t> </a:t>
            </a:r>
            <a:r>
              <a:rPr lang="en-GB" baseline="0" dirty="0" err="1"/>
              <a:t>não</a:t>
            </a:r>
            <a:r>
              <a:rPr lang="en-GB"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188</a:t>
            </a:fld>
            <a:endParaRPr lang="vi-VN"/>
          </a:p>
        </p:txBody>
      </p:sp>
    </p:spTree>
    <p:extLst>
      <p:ext uri="{BB962C8B-B14F-4D97-AF65-F5344CB8AC3E}">
        <p14:creationId xmlns:p14="http://schemas.microsoft.com/office/powerpoint/2010/main" val="4383777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슬라이드 이미지 개체 틀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2147" name="슬라이드 노트 개체 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ko-KR" altLang="en-US"/>
          </a:p>
        </p:txBody>
      </p:sp>
      <p:sp>
        <p:nvSpPr>
          <p:cNvPr id="262148" name="슬라이드 번호 개체 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latinLnBrk="1">
              <a:defRPr kumimoji="1" sz="1900">
                <a:solidFill>
                  <a:schemeClr val="tx1"/>
                </a:solidFill>
                <a:latin typeface="Arial" pitchFamily="34" charset="0"/>
                <a:ea typeface="굴림" pitchFamily="50" charset="-127"/>
              </a:defRPr>
            </a:lvl1pPr>
            <a:lvl2pPr marL="742950" indent="-285750" latinLnBrk="1">
              <a:defRPr kumimoji="1" sz="1900">
                <a:solidFill>
                  <a:schemeClr val="tx1"/>
                </a:solidFill>
                <a:latin typeface="Arial" pitchFamily="34" charset="0"/>
                <a:ea typeface="굴림" pitchFamily="50" charset="-127"/>
              </a:defRPr>
            </a:lvl2pPr>
            <a:lvl3pPr marL="1143000" indent="-228600" latinLnBrk="1">
              <a:defRPr kumimoji="1" sz="1900">
                <a:solidFill>
                  <a:schemeClr val="tx1"/>
                </a:solidFill>
                <a:latin typeface="Arial" pitchFamily="34" charset="0"/>
                <a:ea typeface="굴림" pitchFamily="50" charset="-127"/>
              </a:defRPr>
            </a:lvl3pPr>
            <a:lvl4pPr marL="1600200" indent="-228600" latinLnBrk="1">
              <a:defRPr kumimoji="1" sz="1900">
                <a:solidFill>
                  <a:schemeClr val="tx1"/>
                </a:solidFill>
                <a:latin typeface="Arial" pitchFamily="34" charset="0"/>
                <a:ea typeface="굴림" pitchFamily="50" charset="-127"/>
              </a:defRPr>
            </a:lvl4pPr>
            <a:lvl5pPr marL="2057400" indent="-228600" latinLnBrk="1">
              <a:defRPr kumimoji="1" sz="1900">
                <a:solidFill>
                  <a:schemeClr val="tx1"/>
                </a:solidFill>
                <a:latin typeface="Arial" pitchFamily="34" charset="0"/>
                <a:ea typeface="굴림" pitchFamily="50" charset="-127"/>
              </a:defRPr>
            </a:lvl5pPr>
            <a:lvl6pPr marL="2514600" indent="-228600" defTabSz="912813" eaLnBrk="0" fontAlgn="base" hangingPunct="0">
              <a:spcBef>
                <a:spcPct val="0"/>
              </a:spcBef>
              <a:spcAft>
                <a:spcPct val="0"/>
              </a:spcAft>
              <a:defRPr kumimoji="1" sz="1900">
                <a:solidFill>
                  <a:schemeClr val="tx1"/>
                </a:solidFill>
                <a:latin typeface="Arial" pitchFamily="34" charset="0"/>
                <a:ea typeface="굴림" pitchFamily="50" charset="-127"/>
              </a:defRPr>
            </a:lvl6pPr>
            <a:lvl7pPr marL="2971800" indent="-228600" defTabSz="912813" eaLnBrk="0" fontAlgn="base" hangingPunct="0">
              <a:spcBef>
                <a:spcPct val="0"/>
              </a:spcBef>
              <a:spcAft>
                <a:spcPct val="0"/>
              </a:spcAft>
              <a:defRPr kumimoji="1" sz="1900">
                <a:solidFill>
                  <a:schemeClr val="tx1"/>
                </a:solidFill>
                <a:latin typeface="Arial" pitchFamily="34" charset="0"/>
                <a:ea typeface="굴림" pitchFamily="50" charset="-127"/>
              </a:defRPr>
            </a:lvl7pPr>
            <a:lvl8pPr marL="3429000" indent="-228600" defTabSz="912813" eaLnBrk="0" fontAlgn="base" hangingPunct="0">
              <a:spcBef>
                <a:spcPct val="0"/>
              </a:spcBef>
              <a:spcAft>
                <a:spcPct val="0"/>
              </a:spcAft>
              <a:defRPr kumimoji="1" sz="1900">
                <a:solidFill>
                  <a:schemeClr val="tx1"/>
                </a:solidFill>
                <a:latin typeface="Arial" pitchFamily="34" charset="0"/>
                <a:ea typeface="굴림" pitchFamily="50" charset="-127"/>
              </a:defRPr>
            </a:lvl8pPr>
            <a:lvl9pPr marL="3886200" indent="-228600" defTabSz="912813" eaLnBrk="0" fontAlgn="base" hangingPunct="0">
              <a:spcBef>
                <a:spcPct val="0"/>
              </a:spcBef>
              <a:spcAft>
                <a:spcPct val="0"/>
              </a:spcAft>
              <a:defRPr kumimoji="1" sz="1900">
                <a:solidFill>
                  <a:schemeClr val="tx1"/>
                </a:solidFill>
                <a:latin typeface="Arial" pitchFamily="34" charset="0"/>
                <a:ea typeface="굴림" pitchFamily="50" charset="-127"/>
              </a:defRPr>
            </a:lvl9pPr>
          </a:lstStyle>
          <a:p>
            <a:pPr marL="0" marR="0" lvl="0" indent="0" algn="r" defTabSz="911748" rtl="0" eaLnBrk="1" fontAlgn="base" latinLnBrk="0" hangingPunct="1">
              <a:lnSpc>
                <a:spcPct val="100000"/>
              </a:lnSpc>
              <a:spcBef>
                <a:spcPct val="0"/>
              </a:spcBef>
              <a:spcAft>
                <a:spcPct val="0"/>
              </a:spcAft>
              <a:buClrTx/>
              <a:buSzTx/>
              <a:buFontTx/>
              <a:buNone/>
              <a:tabLst/>
              <a:defRPr/>
            </a:pPr>
            <a:fld id="{96D97AB8-46A5-40E2-98E5-C63DAA2E4534}" type="slidenum">
              <a:rPr kumimoji="0" lang="en-US" altLang="ko-KR" sz="1200" b="0" i="0" u="none" strike="noStrike" kern="1200" cap="none" spc="0" normalizeH="0" baseline="0" noProof="0">
                <a:ln>
                  <a:noFill/>
                </a:ln>
                <a:solidFill>
                  <a:prstClr val="black"/>
                </a:solidFill>
                <a:effectLst/>
                <a:uLnTx/>
                <a:uFillTx/>
                <a:latin typeface="Calibri" pitchFamily="34" charset="0"/>
                <a:ea typeface="굴림" pitchFamily="50" charset="-127"/>
                <a:cs typeface="+mn-cs"/>
              </a:rPr>
              <a:pPr marL="0" marR="0" lvl="0" indent="0" algn="r" defTabSz="911748" rtl="0" eaLnBrk="1" fontAlgn="base" latinLnBrk="0" hangingPunct="1">
                <a:lnSpc>
                  <a:spcPct val="100000"/>
                </a:lnSpc>
                <a:spcBef>
                  <a:spcPct val="0"/>
                </a:spcBef>
                <a:spcAft>
                  <a:spcPct val="0"/>
                </a:spcAft>
                <a:buClrTx/>
                <a:buSzTx/>
                <a:buFontTx/>
                <a:buNone/>
                <a:tabLst/>
                <a:defRPr/>
              </a:pPr>
              <a:t>24</a:t>
            </a:fld>
            <a:endParaRPr kumimoji="0" lang="en-US" altLang="ko-KR" sz="1200" b="0" i="0" u="none" strike="noStrike" kern="1200" cap="none" spc="0" normalizeH="0" baseline="0" noProof="0">
              <a:ln>
                <a:noFill/>
              </a:ln>
              <a:solidFill>
                <a:prstClr val="black"/>
              </a:solidFill>
              <a:effectLst/>
              <a:uLnTx/>
              <a:uFillTx/>
              <a:latin typeface="Calibri" pitchFamily="34" charset="0"/>
              <a:ea typeface="굴림" pitchFamily="50" charset="-127"/>
              <a:cs typeface="+mn-cs"/>
            </a:endParaRPr>
          </a:p>
        </p:txBody>
      </p:sp>
    </p:spTree>
    <p:extLst>
      <p:ext uri="{BB962C8B-B14F-4D97-AF65-F5344CB8AC3E}">
        <p14:creationId xmlns:p14="http://schemas.microsoft.com/office/powerpoint/2010/main" val="98584146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GB" sz="1000" dirty="0"/>
              <a:t>Ở</a:t>
            </a:r>
            <a:r>
              <a:rPr lang="en-GB" sz="1000" baseline="0" dirty="0"/>
              <a:t> </a:t>
            </a:r>
            <a:r>
              <a:rPr lang="en-GB" sz="1000" baseline="0" dirty="0" err="1"/>
              <a:t>nghiên</a:t>
            </a:r>
            <a:r>
              <a:rPr lang="en-GB" sz="1000" baseline="0" dirty="0"/>
              <a:t> </a:t>
            </a:r>
            <a:r>
              <a:rPr lang="en-GB" sz="1000" baseline="0" dirty="0" err="1"/>
              <a:t>cứu</a:t>
            </a:r>
            <a:r>
              <a:rPr lang="en-GB" sz="1000" baseline="0" dirty="0"/>
              <a:t> lux-lung 3: </a:t>
            </a:r>
            <a:r>
              <a:rPr lang="en-GB" sz="1000" baseline="0" dirty="0" err="1"/>
              <a:t>afatinib</a:t>
            </a:r>
            <a:r>
              <a:rPr lang="en-GB" sz="1000" baseline="0" dirty="0"/>
              <a:t> </a:t>
            </a:r>
            <a:r>
              <a:rPr lang="en-GB" sz="1000" baseline="0" dirty="0" err="1"/>
              <a:t>cải</a:t>
            </a:r>
            <a:r>
              <a:rPr lang="en-GB" sz="1000" baseline="0" dirty="0"/>
              <a:t> </a:t>
            </a:r>
            <a:r>
              <a:rPr lang="en-GB" sz="1000" baseline="0" dirty="0" err="1"/>
              <a:t>thiện</a:t>
            </a:r>
            <a:r>
              <a:rPr lang="en-GB" sz="1000" baseline="0" dirty="0"/>
              <a:t> </a:t>
            </a:r>
            <a:r>
              <a:rPr lang="en-GB" sz="1000" baseline="0" dirty="0" err="1"/>
              <a:t>có</a:t>
            </a:r>
            <a:r>
              <a:rPr lang="en-GB" sz="1000" baseline="0" dirty="0"/>
              <a:t> ý </a:t>
            </a:r>
            <a:r>
              <a:rPr lang="en-GB" sz="1000" baseline="0" dirty="0" err="1"/>
              <a:t>nghĩa</a:t>
            </a:r>
            <a:r>
              <a:rPr lang="en-GB" sz="1000" baseline="0" dirty="0"/>
              <a:t> PFS, </a:t>
            </a:r>
            <a:r>
              <a:rPr lang="en-GB" sz="1000" baseline="0" dirty="0" err="1"/>
              <a:t>đạt</a:t>
            </a:r>
            <a:r>
              <a:rPr lang="en-GB" sz="1000" baseline="0" dirty="0"/>
              <a:t> 11.1 </a:t>
            </a:r>
            <a:r>
              <a:rPr lang="en-GB" sz="1000" baseline="0" dirty="0" err="1"/>
              <a:t>tháng</a:t>
            </a:r>
            <a:r>
              <a:rPr lang="en-GB" sz="1000" baseline="0" dirty="0"/>
              <a:t> so </a:t>
            </a:r>
            <a:r>
              <a:rPr lang="en-GB" sz="1000" baseline="0" dirty="0" err="1"/>
              <a:t>với</a:t>
            </a:r>
            <a:r>
              <a:rPr lang="en-GB" sz="1000" baseline="0" dirty="0"/>
              <a:t> 5.4 </a:t>
            </a:r>
            <a:r>
              <a:rPr lang="en-GB" sz="1000" baseline="0" dirty="0" err="1"/>
              <a:t>tháng</a:t>
            </a:r>
            <a:r>
              <a:rPr lang="en-GB" sz="1000" baseline="0" dirty="0"/>
              <a:t> </a:t>
            </a:r>
            <a:r>
              <a:rPr lang="en-GB" sz="1000" baseline="0" dirty="0" err="1"/>
              <a:t>của</a:t>
            </a:r>
            <a:r>
              <a:rPr lang="en-GB" sz="1000" baseline="0" dirty="0"/>
              <a:t> </a:t>
            </a:r>
            <a:r>
              <a:rPr lang="en-GB" sz="1000" baseline="0" dirty="0" err="1"/>
              <a:t>nhóm</a:t>
            </a:r>
            <a:r>
              <a:rPr lang="en-GB" sz="1000" baseline="0" dirty="0"/>
              <a:t> </a:t>
            </a:r>
            <a:r>
              <a:rPr lang="en-GB" sz="1000" baseline="0" dirty="0" err="1"/>
              <a:t>sử</a:t>
            </a:r>
            <a:r>
              <a:rPr lang="en-GB" sz="1000" baseline="0" dirty="0"/>
              <a:t> </a:t>
            </a:r>
            <a:r>
              <a:rPr lang="en-GB" sz="1000" baseline="0" dirty="0" err="1"/>
              <a:t>dụng</a:t>
            </a:r>
            <a:r>
              <a:rPr lang="en-GB" sz="1000" baseline="0" dirty="0"/>
              <a:t> </a:t>
            </a:r>
            <a:r>
              <a:rPr lang="en-GB" sz="1000" baseline="0" dirty="0" err="1"/>
              <a:t>hoá</a:t>
            </a:r>
            <a:r>
              <a:rPr lang="en-GB" sz="1000" baseline="0" dirty="0"/>
              <a:t> </a:t>
            </a:r>
            <a:r>
              <a:rPr lang="en-GB" sz="1000" baseline="0" dirty="0" err="1"/>
              <a:t>trị</a:t>
            </a:r>
            <a:r>
              <a:rPr lang="en-GB" sz="1000" baseline="0" dirty="0"/>
              <a:t>. </a:t>
            </a:r>
            <a:endParaRPr lang="en-GB" sz="1000" dirty="0"/>
          </a:p>
        </p:txBody>
      </p:sp>
      <p:sp>
        <p:nvSpPr>
          <p:cNvPr id="235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cs typeface="Arial" charset="0"/>
              </a:defRPr>
            </a:lvl1pPr>
            <a:lvl2pPr marL="728969" indent="-280372">
              <a:defRPr>
                <a:solidFill>
                  <a:schemeClr val="tx1"/>
                </a:solidFill>
                <a:latin typeface="Arial" charset="0"/>
                <a:cs typeface="Arial" charset="0"/>
              </a:defRPr>
            </a:lvl2pPr>
            <a:lvl3pPr marL="1121491" indent="-224298">
              <a:defRPr>
                <a:solidFill>
                  <a:schemeClr val="tx1"/>
                </a:solidFill>
                <a:latin typeface="Arial" charset="0"/>
                <a:cs typeface="Arial" charset="0"/>
              </a:defRPr>
            </a:lvl3pPr>
            <a:lvl4pPr marL="1570087" indent="-224298">
              <a:defRPr>
                <a:solidFill>
                  <a:schemeClr val="tx1"/>
                </a:solidFill>
                <a:latin typeface="Arial" charset="0"/>
                <a:cs typeface="Arial" charset="0"/>
              </a:defRPr>
            </a:lvl4pPr>
            <a:lvl5pPr marL="2018684" indent="-224298">
              <a:defRPr>
                <a:solidFill>
                  <a:schemeClr val="tx1"/>
                </a:solidFill>
                <a:latin typeface="Arial" charset="0"/>
                <a:cs typeface="Arial" charset="0"/>
              </a:defRPr>
            </a:lvl5pPr>
            <a:lvl6pPr marL="2467281" indent="-224298" eaLnBrk="0" fontAlgn="base" hangingPunct="0">
              <a:spcBef>
                <a:spcPct val="0"/>
              </a:spcBef>
              <a:spcAft>
                <a:spcPct val="0"/>
              </a:spcAft>
              <a:defRPr>
                <a:solidFill>
                  <a:schemeClr val="tx1"/>
                </a:solidFill>
                <a:latin typeface="Arial" charset="0"/>
                <a:cs typeface="Arial" charset="0"/>
              </a:defRPr>
            </a:lvl6pPr>
            <a:lvl7pPr marL="2915877" indent="-224298" eaLnBrk="0" fontAlgn="base" hangingPunct="0">
              <a:spcBef>
                <a:spcPct val="0"/>
              </a:spcBef>
              <a:spcAft>
                <a:spcPct val="0"/>
              </a:spcAft>
              <a:defRPr>
                <a:solidFill>
                  <a:schemeClr val="tx1"/>
                </a:solidFill>
                <a:latin typeface="Arial" charset="0"/>
                <a:cs typeface="Arial" charset="0"/>
              </a:defRPr>
            </a:lvl7pPr>
            <a:lvl8pPr marL="3364474" indent="-224298" eaLnBrk="0" fontAlgn="base" hangingPunct="0">
              <a:spcBef>
                <a:spcPct val="0"/>
              </a:spcBef>
              <a:spcAft>
                <a:spcPct val="0"/>
              </a:spcAft>
              <a:defRPr>
                <a:solidFill>
                  <a:schemeClr val="tx1"/>
                </a:solidFill>
                <a:latin typeface="Arial" charset="0"/>
                <a:cs typeface="Arial" charset="0"/>
              </a:defRPr>
            </a:lvl8pPr>
            <a:lvl9pPr marL="3813070" indent="-224298" eaLnBrk="0" fontAlgn="base" hangingPunct="0">
              <a:spcBef>
                <a:spcPct val="0"/>
              </a:spcBef>
              <a:spcAft>
                <a:spcPct val="0"/>
              </a:spcAft>
              <a:defRPr>
                <a:solidFill>
                  <a:schemeClr val="tx1"/>
                </a:solidFill>
                <a:latin typeface="Arial" charset="0"/>
                <a:cs typeface="Arial" charset="0"/>
              </a:defRPr>
            </a:lvl9pPr>
          </a:lstStyle>
          <a:p>
            <a:fld id="{ABB0B1F4-A06B-4C31-B4C6-FC55D15C5925}" type="slidenum">
              <a:rPr lang="en-US" altLang="zh-TW">
                <a:solidFill>
                  <a:prstClr val="black"/>
                </a:solidFill>
                <a:latin typeface="Calibri" pitchFamily="34" charset="0"/>
              </a:rPr>
              <a:pPr/>
              <a:t>189</a:t>
            </a:fld>
            <a:endParaRPr lang="en-US" altLang="zh-TW">
              <a:solidFill>
                <a:prstClr val="black"/>
              </a:solidFill>
              <a:latin typeface="Calibri" pitchFamily="34" charset="0"/>
            </a:endParaRPr>
          </a:p>
        </p:txBody>
      </p:sp>
    </p:spTree>
    <p:extLst>
      <p:ext uri="{BB962C8B-B14F-4D97-AF65-F5344CB8AC3E}">
        <p14:creationId xmlns:p14="http://schemas.microsoft.com/office/powerpoint/2010/main" val="194516959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Tương</a:t>
            </a:r>
            <a:r>
              <a:rPr lang="en-US" baseline="0" dirty="0"/>
              <a:t> </a:t>
            </a:r>
            <a:r>
              <a:rPr lang="en-US" baseline="0" dirty="0" err="1"/>
              <a:t>tự</a:t>
            </a:r>
            <a:r>
              <a:rPr lang="en-US" baseline="0" dirty="0"/>
              <a:t> </a:t>
            </a:r>
            <a:r>
              <a:rPr lang="en-US" baseline="0" dirty="0" err="1"/>
              <a:t>nghiên</a:t>
            </a:r>
            <a:r>
              <a:rPr lang="en-US" baseline="0" dirty="0"/>
              <a:t> </a:t>
            </a:r>
            <a:r>
              <a:rPr lang="en-US" baseline="0" dirty="0" err="1"/>
              <a:t>cứu</a:t>
            </a:r>
            <a:r>
              <a:rPr lang="en-US" baseline="0" dirty="0"/>
              <a:t> lux-lung 3, ở </a:t>
            </a:r>
            <a:r>
              <a:rPr lang="en-US" baseline="0" dirty="0" err="1"/>
              <a:t>nghiên</a:t>
            </a:r>
            <a:r>
              <a:rPr lang="en-US" baseline="0" dirty="0"/>
              <a:t> </a:t>
            </a:r>
            <a:r>
              <a:rPr lang="en-US" baseline="0" dirty="0" err="1"/>
              <a:t>cứu</a:t>
            </a:r>
            <a:r>
              <a:rPr lang="en-US" baseline="0" dirty="0"/>
              <a:t> lux-lung 6 </a:t>
            </a:r>
            <a:r>
              <a:rPr lang="en-US" baseline="0" dirty="0" err="1"/>
              <a:t>afatinib</a:t>
            </a:r>
            <a:r>
              <a:rPr lang="en-US" baseline="0" dirty="0"/>
              <a:t> </a:t>
            </a:r>
            <a:r>
              <a:rPr lang="en-US" baseline="0" dirty="0" err="1"/>
              <a:t>cũng</a:t>
            </a:r>
            <a:r>
              <a:rPr lang="en-US" baseline="0" dirty="0"/>
              <a:t> </a:t>
            </a:r>
            <a:r>
              <a:rPr lang="en-US" baseline="0" dirty="0" err="1"/>
              <a:t>giúp</a:t>
            </a:r>
            <a:r>
              <a:rPr lang="en-US" baseline="0" dirty="0"/>
              <a:t> </a:t>
            </a:r>
            <a:r>
              <a:rPr lang="en-US" baseline="0" dirty="0" err="1"/>
              <a:t>cải</a:t>
            </a:r>
            <a:r>
              <a:rPr lang="en-US" baseline="0" dirty="0"/>
              <a:t> </a:t>
            </a:r>
            <a:r>
              <a:rPr lang="en-US" baseline="0" dirty="0" err="1"/>
              <a:t>thiện</a:t>
            </a:r>
            <a:r>
              <a:rPr lang="en-US" baseline="0" dirty="0"/>
              <a:t> PFS </a:t>
            </a:r>
            <a:r>
              <a:rPr lang="en-US" baseline="0" dirty="0" err="1"/>
              <a:t>có</a:t>
            </a:r>
            <a:r>
              <a:rPr lang="en-US" baseline="0" dirty="0"/>
              <a:t> ý </a:t>
            </a:r>
            <a:r>
              <a:rPr lang="en-US" baseline="0" dirty="0" err="1"/>
              <a:t>nghĩa</a:t>
            </a:r>
            <a:r>
              <a:rPr lang="en-US" baseline="0" dirty="0"/>
              <a:t> </a:t>
            </a:r>
            <a:r>
              <a:rPr lang="en-US" baseline="0" dirty="0" err="1"/>
              <a:t>thống</a:t>
            </a:r>
            <a:r>
              <a:rPr lang="en-US" baseline="0" dirty="0"/>
              <a:t> </a:t>
            </a:r>
            <a:r>
              <a:rPr lang="en-US" baseline="0" dirty="0" err="1"/>
              <a:t>kê</a:t>
            </a:r>
            <a:r>
              <a:rPr lang="en-US" baseline="0" dirty="0"/>
              <a:t> ở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nền</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190</a:t>
            </a:fld>
            <a:endParaRPr lang="vi-VN"/>
          </a:p>
        </p:txBody>
      </p:sp>
    </p:spTree>
    <p:extLst>
      <p:ext uri="{BB962C8B-B14F-4D97-AF65-F5344CB8AC3E}">
        <p14:creationId xmlns:p14="http://schemas.microsoft.com/office/powerpoint/2010/main" val="227359996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Một</a:t>
            </a:r>
            <a:r>
              <a:rPr lang="en-US" baseline="0" dirty="0"/>
              <a:t> </a:t>
            </a:r>
            <a:r>
              <a:rPr lang="en-US" baseline="0" dirty="0" err="1"/>
              <a:t>phân</a:t>
            </a:r>
            <a:r>
              <a:rPr lang="en-US" baseline="0" dirty="0"/>
              <a:t> </a:t>
            </a:r>
            <a:r>
              <a:rPr lang="en-US" baseline="0" dirty="0" err="1"/>
              <a:t>tích</a:t>
            </a:r>
            <a:r>
              <a:rPr lang="en-US" baseline="0" dirty="0"/>
              <a:t> </a:t>
            </a:r>
            <a:r>
              <a:rPr lang="en-US" baseline="0" dirty="0" err="1"/>
              <a:t>gộp</a:t>
            </a:r>
            <a:r>
              <a:rPr lang="en-US" baseline="0" dirty="0"/>
              <a:t> </a:t>
            </a:r>
            <a:r>
              <a:rPr lang="en-US" baseline="0" dirty="0" err="1"/>
              <a:t>của</a:t>
            </a:r>
            <a:r>
              <a:rPr lang="en-US" baseline="0" dirty="0"/>
              <a:t> lux-lung 3 </a:t>
            </a:r>
            <a:r>
              <a:rPr lang="en-US" baseline="0" dirty="0" err="1"/>
              <a:t>và</a:t>
            </a:r>
            <a:r>
              <a:rPr lang="en-US" baseline="0" dirty="0"/>
              <a:t> 6 </a:t>
            </a:r>
            <a:r>
              <a:rPr lang="en-US" baseline="0" dirty="0" err="1"/>
              <a:t>chỉ</a:t>
            </a:r>
            <a:r>
              <a:rPr lang="en-US" baseline="0" dirty="0"/>
              <a:t> </a:t>
            </a:r>
            <a:r>
              <a:rPr lang="en-US" baseline="0" dirty="0" err="1"/>
              <a:t>ra</a:t>
            </a:r>
            <a:r>
              <a:rPr lang="en-US" baseline="0" dirty="0"/>
              <a:t> </a:t>
            </a:r>
            <a:r>
              <a:rPr lang="en-US" baseline="0" dirty="0" err="1"/>
              <a:t>rằng</a:t>
            </a:r>
            <a:r>
              <a:rPr lang="en-US" baseline="0" dirty="0"/>
              <a:t>, </a:t>
            </a:r>
            <a:r>
              <a:rPr lang="en-US" baseline="0" dirty="0" err="1"/>
              <a:t>afatinib</a:t>
            </a:r>
            <a:r>
              <a:rPr lang="en-US" baseline="0" dirty="0"/>
              <a:t> </a:t>
            </a:r>
            <a:r>
              <a:rPr lang="en-US" baseline="0" dirty="0" err="1"/>
              <a:t>giúp</a:t>
            </a:r>
            <a:r>
              <a:rPr lang="en-US" baseline="0" dirty="0"/>
              <a:t> </a:t>
            </a:r>
            <a:r>
              <a:rPr lang="en-US" baseline="0" dirty="0" err="1"/>
              <a:t>giảm</a:t>
            </a:r>
            <a:r>
              <a:rPr lang="en-US" baseline="0" dirty="0"/>
              <a:t> 50% </a:t>
            </a:r>
            <a:r>
              <a:rPr lang="en-US" baseline="0" dirty="0" err="1"/>
              <a:t>nguy</a:t>
            </a:r>
            <a:r>
              <a:rPr lang="en-US" baseline="0" dirty="0"/>
              <a:t> </a:t>
            </a:r>
            <a:r>
              <a:rPr lang="en-US" baseline="0" dirty="0" err="1"/>
              <a:t>cơ</a:t>
            </a:r>
            <a:r>
              <a:rPr lang="en-US" baseline="0" dirty="0"/>
              <a:t> </a:t>
            </a:r>
            <a:r>
              <a:rPr lang="en-US" baseline="0" dirty="0" err="1"/>
              <a:t>tiến</a:t>
            </a:r>
            <a:r>
              <a:rPr lang="en-US" baseline="0" dirty="0"/>
              <a:t> </a:t>
            </a:r>
            <a:r>
              <a:rPr lang="en-US" baseline="0" dirty="0" err="1"/>
              <a:t>triển</a:t>
            </a:r>
            <a:r>
              <a:rPr lang="en-US" baseline="0" dirty="0"/>
              <a:t> </a:t>
            </a:r>
            <a:r>
              <a:rPr lang="en-US" baseline="0" dirty="0" err="1"/>
              <a:t>và</a:t>
            </a:r>
            <a:r>
              <a:rPr lang="en-US" baseline="0" dirty="0"/>
              <a:t> </a:t>
            </a:r>
            <a:r>
              <a:rPr lang="en-US" baseline="0" dirty="0" err="1"/>
              <a:t>kéo</a:t>
            </a:r>
            <a:r>
              <a:rPr lang="en-US" baseline="0" dirty="0"/>
              <a:t> </a:t>
            </a:r>
            <a:r>
              <a:rPr lang="en-US" baseline="0" dirty="0" err="1"/>
              <a:t>dài</a:t>
            </a:r>
            <a:r>
              <a:rPr lang="en-US" baseline="0" dirty="0"/>
              <a:t> </a:t>
            </a:r>
            <a:r>
              <a:rPr lang="en-US" baseline="0" dirty="0" err="1"/>
              <a:t>thời</a:t>
            </a:r>
            <a:r>
              <a:rPr lang="en-US" baseline="0" dirty="0"/>
              <a:t> </a:t>
            </a:r>
            <a:r>
              <a:rPr lang="en-US" baseline="0" dirty="0" err="1"/>
              <a:t>gian</a:t>
            </a:r>
            <a:r>
              <a:rPr lang="en-US" baseline="0" dirty="0"/>
              <a:t> PFS ở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lên</a:t>
            </a:r>
            <a:r>
              <a:rPr lang="en-US" baseline="0" dirty="0"/>
              <a:t> 8.2 </a:t>
            </a:r>
            <a:r>
              <a:rPr lang="en-US" baseline="0" dirty="0" err="1"/>
              <a:t>tháng</a:t>
            </a:r>
            <a:r>
              <a:rPr lang="en-US" baseline="0" dirty="0"/>
              <a:t> so </a:t>
            </a:r>
            <a:r>
              <a:rPr lang="en-US" baseline="0" dirty="0" err="1"/>
              <a:t>với</a:t>
            </a:r>
            <a:r>
              <a:rPr lang="en-US" baseline="0" dirty="0"/>
              <a:t> </a:t>
            </a:r>
            <a:r>
              <a:rPr lang="en-US" baseline="0" dirty="0" err="1"/>
              <a:t>với</a:t>
            </a:r>
            <a:r>
              <a:rPr lang="en-US" baseline="0" dirty="0"/>
              <a:t> </a:t>
            </a:r>
            <a:r>
              <a:rPr lang="en-US" baseline="0" dirty="0" err="1"/>
              <a:t>nhanh</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hoá</a:t>
            </a:r>
            <a:r>
              <a:rPr lang="en-US" baseline="0" dirty="0"/>
              <a:t> </a:t>
            </a:r>
            <a:r>
              <a:rPr lang="en-US" baseline="0" dirty="0" err="1"/>
              <a:t>trị</a:t>
            </a:r>
            <a:r>
              <a:rPr lang="en-US" baseline="0" dirty="0"/>
              <a:t> </a:t>
            </a:r>
            <a:r>
              <a:rPr lang="en-US" baseline="0" dirty="0" err="1"/>
              <a:t>là</a:t>
            </a:r>
            <a:r>
              <a:rPr lang="en-US" baseline="0" dirty="0"/>
              <a:t> 5.4 </a:t>
            </a:r>
            <a:r>
              <a:rPr lang="en-US" baseline="0" dirty="0" err="1"/>
              <a:t>tháng</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191</a:t>
            </a:fld>
            <a:endParaRPr lang="vi-VN"/>
          </a:p>
        </p:txBody>
      </p:sp>
    </p:spTree>
    <p:extLst>
      <p:ext uri="{BB962C8B-B14F-4D97-AF65-F5344CB8AC3E}">
        <p14:creationId xmlns:p14="http://schemas.microsoft.com/office/powerpoint/2010/main" val="68640472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63550" y="490538"/>
            <a:ext cx="5930900" cy="3336925"/>
          </a:xfrm>
        </p:spPr>
      </p:sp>
      <p:sp>
        <p:nvSpPr>
          <p:cNvPr id="3" name="Notes Placeholder 2"/>
          <p:cNvSpPr>
            <a:spLocks noGrp="1"/>
          </p:cNvSpPr>
          <p:nvPr>
            <p:ph type="body" idx="1"/>
          </p:nvPr>
        </p:nvSpPr>
        <p:spPr/>
        <p:txBody>
          <a:bodyPr/>
          <a:lstStyle/>
          <a:p>
            <a:r>
              <a:rPr lang="en-US" dirty="0" err="1"/>
              <a:t>Một</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đơn</a:t>
            </a:r>
            <a:r>
              <a:rPr lang="en-US" baseline="0" dirty="0"/>
              <a:t> </a:t>
            </a:r>
            <a:r>
              <a:rPr lang="en-US" baseline="0" dirty="0" err="1"/>
              <a:t>nhánh</a:t>
            </a:r>
            <a:r>
              <a:rPr lang="en-US" baseline="0" dirty="0"/>
              <a:t> phase 3b ở </a:t>
            </a:r>
            <a:r>
              <a:rPr lang="en-US" baseline="0" dirty="0" err="1"/>
              <a:t>bệnh</a:t>
            </a:r>
            <a:r>
              <a:rPr lang="en-US" baseline="0" dirty="0"/>
              <a:t> </a:t>
            </a:r>
            <a:r>
              <a:rPr lang="en-US" baseline="0" dirty="0" err="1"/>
              <a:t>nhân</a:t>
            </a:r>
            <a:r>
              <a:rPr lang="en-US" baseline="0" dirty="0"/>
              <a:t> </a:t>
            </a:r>
            <a:r>
              <a:rPr lang="en-US" baseline="0" dirty="0" err="1"/>
              <a:t>châu</a:t>
            </a:r>
            <a:r>
              <a:rPr lang="en-US" baseline="0" dirty="0"/>
              <a:t> Á, </a:t>
            </a:r>
            <a:r>
              <a:rPr lang="en-US" baseline="0" dirty="0" err="1"/>
              <a:t>trong</a:t>
            </a:r>
            <a:r>
              <a:rPr lang="en-US" baseline="0" dirty="0"/>
              <a:t> </a:t>
            </a:r>
            <a:r>
              <a:rPr lang="en-US" baseline="0" dirty="0" err="1"/>
              <a:t>đó</a:t>
            </a:r>
            <a:r>
              <a:rPr lang="en-US" baseline="0" dirty="0"/>
              <a:t> </a:t>
            </a:r>
            <a:r>
              <a:rPr lang="en-US" baseline="0" dirty="0" err="1"/>
              <a:t>bao</a:t>
            </a:r>
            <a:r>
              <a:rPr lang="en-US" baseline="0" dirty="0"/>
              <a:t> </a:t>
            </a:r>
            <a:r>
              <a:rPr lang="en-US" baseline="0" dirty="0" err="1"/>
              <a:t>gồm</a:t>
            </a:r>
            <a:r>
              <a:rPr lang="en-US" baseline="0" dirty="0"/>
              <a:t> 92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cho</a:t>
            </a:r>
            <a:r>
              <a:rPr lang="en-US" baseline="0" dirty="0"/>
              <a:t> </a:t>
            </a:r>
            <a:r>
              <a:rPr lang="en-US" baseline="0" dirty="0" err="1"/>
              <a:t>thấy</a:t>
            </a:r>
            <a:r>
              <a:rPr lang="en-US" baseline="0" dirty="0"/>
              <a:t>, </a:t>
            </a:r>
            <a:r>
              <a:rPr lang="en-US" baseline="0" dirty="0" err="1"/>
              <a:t>afatinib</a:t>
            </a:r>
            <a:r>
              <a:rPr lang="en-US" baseline="0" dirty="0"/>
              <a:t> </a:t>
            </a:r>
            <a:r>
              <a:rPr lang="en-US" baseline="0" dirty="0" err="1"/>
              <a:t>kéo</a:t>
            </a:r>
            <a:r>
              <a:rPr lang="en-US" baseline="0" dirty="0"/>
              <a:t> </a:t>
            </a:r>
            <a:r>
              <a:rPr lang="en-US" baseline="0" dirty="0" err="1"/>
              <a:t>dài</a:t>
            </a:r>
            <a:r>
              <a:rPr lang="en-US" baseline="0" dirty="0"/>
              <a:t> </a:t>
            </a:r>
            <a:r>
              <a:rPr lang="en-US" baseline="0" dirty="0" err="1"/>
              <a:t>thời</a:t>
            </a:r>
            <a:r>
              <a:rPr lang="en-US" baseline="0" dirty="0"/>
              <a:t> </a:t>
            </a:r>
            <a:r>
              <a:rPr lang="en-US" baseline="0" dirty="0" err="1"/>
              <a:t>gian</a:t>
            </a:r>
            <a:r>
              <a:rPr lang="en-US" baseline="0" dirty="0"/>
              <a:t> PFS </a:t>
            </a:r>
            <a:r>
              <a:rPr lang="en-US" baseline="0" dirty="0" err="1"/>
              <a:t>trung</a:t>
            </a:r>
            <a:r>
              <a:rPr lang="en-US" baseline="0" dirty="0"/>
              <a:t> </a:t>
            </a:r>
            <a:r>
              <a:rPr lang="en-US" baseline="0" dirty="0" err="1"/>
              <a:t>vị</a:t>
            </a:r>
            <a:r>
              <a:rPr lang="en-US" baseline="0" dirty="0"/>
              <a:t> </a:t>
            </a:r>
            <a:r>
              <a:rPr lang="en-US" baseline="0" dirty="0" err="1"/>
              <a:t>đạt</a:t>
            </a:r>
            <a:r>
              <a:rPr lang="en-US" baseline="0" dirty="0"/>
              <a:t> 11 </a:t>
            </a:r>
            <a:r>
              <a:rPr lang="en-US" baseline="0" dirty="0" err="1"/>
              <a:t>tháng</a:t>
            </a:r>
            <a:r>
              <a:rPr lang="en-US" baseline="0" dirty="0"/>
              <a:t>. </a:t>
            </a:r>
            <a:endParaRPr lang="en-US" dirty="0"/>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4D4F51"/>
              </a:solidFill>
              <a:effectLst/>
              <a:uLnTx/>
              <a:uFillTx/>
              <a:latin typeface="Arial" panose="020B0604020202020204" pitchFamily="34" charset="0"/>
              <a:ea typeface="+mn-ea"/>
              <a:cs typeface="Arial" pitchFamily="34" charset="0"/>
            </a:endParaRPr>
          </a:p>
        </p:txBody>
      </p:sp>
    </p:spTree>
    <p:extLst>
      <p:ext uri="{BB962C8B-B14F-4D97-AF65-F5344CB8AC3E}">
        <p14:creationId xmlns:p14="http://schemas.microsoft.com/office/powerpoint/2010/main" val="9739151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r>
              <a:rPr lang="en-US" altLang="ko-KR" dirty="0" err="1"/>
              <a:t>Các</a:t>
            </a:r>
            <a:r>
              <a:rPr lang="en-US" altLang="ko-KR" baseline="0" dirty="0"/>
              <a:t> </a:t>
            </a:r>
            <a:r>
              <a:rPr lang="en-US" altLang="ko-KR" baseline="0" dirty="0" err="1"/>
              <a:t>kết</a:t>
            </a:r>
            <a:r>
              <a:rPr lang="en-US" altLang="ko-KR" baseline="0" dirty="0"/>
              <a:t> </a:t>
            </a:r>
            <a:r>
              <a:rPr lang="en-US" altLang="ko-KR" baseline="0" dirty="0" err="1"/>
              <a:t>quả</a:t>
            </a:r>
            <a:r>
              <a:rPr lang="en-US" altLang="ko-KR" baseline="0" dirty="0"/>
              <a:t> </a:t>
            </a:r>
            <a:r>
              <a:rPr lang="en-US" altLang="ko-KR" baseline="0" dirty="0" err="1"/>
              <a:t>tích</a:t>
            </a:r>
            <a:r>
              <a:rPr lang="en-US" altLang="ko-KR" baseline="0" dirty="0"/>
              <a:t> </a:t>
            </a:r>
            <a:r>
              <a:rPr lang="en-US" altLang="ko-KR" baseline="0" dirty="0" err="1"/>
              <a:t>cực</a:t>
            </a:r>
            <a:r>
              <a:rPr lang="en-US" altLang="ko-KR" baseline="0" dirty="0"/>
              <a:t> </a:t>
            </a:r>
            <a:r>
              <a:rPr lang="en-US" altLang="ko-KR" baseline="0" dirty="0" err="1"/>
              <a:t>trên</a:t>
            </a:r>
            <a:r>
              <a:rPr lang="en-US" altLang="ko-KR" baseline="0" dirty="0"/>
              <a:t> </a:t>
            </a:r>
            <a:r>
              <a:rPr lang="en-US" altLang="ko-KR" baseline="0" dirty="0" err="1"/>
              <a:t>đối</a:t>
            </a:r>
            <a:r>
              <a:rPr lang="en-US" altLang="ko-KR" baseline="0" dirty="0"/>
              <a:t> </a:t>
            </a:r>
            <a:r>
              <a:rPr lang="en-US" altLang="ko-KR" baseline="0" dirty="0" err="1"/>
              <a:t>tượng</a:t>
            </a:r>
            <a:r>
              <a:rPr lang="en-US" altLang="ko-KR" baseline="0" dirty="0"/>
              <a:t> </a:t>
            </a:r>
            <a:r>
              <a:rPr lang="en-US" altLang="ko-KR" baseline="0" dirty="0" err="1"/>
              <a:t>bệnh</a:t>
            </a:r>
            <a:r>
              <a:rPr lang="en-US" altLang="ko-KR" baseline="0" dirty="0"/>
              <a:t> </a:t>
            </a:r>
            <a:r>
              <a:rPr lang="en-US" altLang="ko-KR" baseline="0" dirty="0" err="1"/>
              <a:t>nhân</a:t>
            </a:r>
            <a:r>
              <a:rPr lang="en-US" altLang="ko-KR" baseline="0" dirty="0"/>
              <a:t> NSCLC </a:t>
            </a:r>
            <a:r>
              <a:rPr lang="en-US" altLang="ko-KR" baseline="0" dirty="0" err="1"/>
              <a:t>có</a:t>
            </a:r>
            <a:r>
              <a:rPr lang="en-US" altLang="ko-KR" baseline="0" dirty="0"/>
              <a:t> di </a:t>
            </a:r>
            <a:r>
              <a:rPr lang="en-US" altLang="ko-KR" baseline="0" dirty="0" err="1"/>
              <a:t>căn</a:t>
            </a:r>
            <a:r>
              <a:rPr lang="en-US" altLang="ko-KR" baseline="0" dirty="0"/>
              <a:t> </a:t>
            </a:r>
            <a:r>
              <a:rPr lang="en-US" altLang="ko-KR" baseline="0" dirty="0" err="1"/>
              <a:t>não</a:t>
            </a:r>
            <a:r>
              <a:rPr lang="en-US" altLang="ko-KR" baseline="0" dirty="0"/>
              <a:t> </a:t>
            </a:r>
            <a:r>
              <a:rPr lang="en-US" altLang="ko-KR" baseline="0" dirty="0" err="1"/>
              <a:t>từ</a:t>
            </a:r>
            <a:r>
              <a:rPr lang="en-US" altLang="ko-KR" baseline="0" dirty="0"/>
              <a:t> </a:t>
            </a:r>
            <a:r>
              <a:rPr lang="en-US" altLang="ko-KR" baseline="0" dirty="0" err="1"/>
              <a:t>các</a:t>
            </a:r>
            <a:r>
              <a:rPr lang="en-US" altLang="ko-KR" baseline="0" dirty="0"/>
              <a:t> </a:t>
            </a:r>
            <a:r>
              <a:rPr lang="en-US" altLang="ko-KR" baseline="0" dirty="0" err="1"/>
              <a:t>thử</a:t>
            </a:r>
            <a:r>
              <a:rPr lang="en-US" altLang="ko-KR" baseline="0" dirty="0"/>
              <a:t> </a:t>
            </a:r>
            <a:r>
              <a:rPr lang="en-US" altLang="ko-KR" baseline="0" dirty="0" err="1"/>
              <a:t>nghiệm</a:t>
            </a:r>
            <a:r>
              <a:rPr lang="en-US" altLang="ko-KR" baseline="0" dirty="0"/>
              <a:t> </a:t>
            </a:r>
            <a:r>
              <a:rPr lang="en-US" altLang="ko-KR" baseline="0" dirty="0" err="1"/>
              <a:t>lâm</a:t>
            </a:r>
            <a:r>
              <a:rPr lang="en-US" altLang="ko-KR" baseline="0" dirty="0"/>
              <a:t> </a:t>
            </a:r>
            <a:r>
              <a:rPr lang="en-US" altLang="ko-KR" baseline="0" dirty="0" err="1"/>
              <a:t>sàng</a:t>
            </a:r>
            <a:r>
              <a:rPr lang="en-US" altLang="ko-KR" baseline="0" dirty="0"/>
              <a:t> </a:t>
            </a:r>
            <a:r>
              <a:rPr lang="en-US" altLang="ko-KR" baseline="0" dirty="0" err="1"/>
              <a:t>của</a:t>
            </a:r>
            <a:r>
              <a:rPr lang="en-US" altLang="ko-KR" baseline="0" dirty="0"/>
              <a:t> </a:t>
            </a:r>
            <a:r>
              <a:rPr lang="en-US" altLang="ko-KR" baseline="0" dirty="0" err="1"/>
              <a:t>afatinib</a:t>
            </a:r>
            <a:r>
              <a:rPr lang="en-US" altLang="ko-KR" baseline="0" dirty="0"/>
              <a:t> </a:t>
            </a:r>
            <a:r>
              <a:rPr lang="en-US" altLang="ko-KR" baseline="0" dirty="0" err="1"/>
              <a:t>một</a:t>
            </a:r>
            <a:r>
              <a:rPr lang="en-US" altLang="ko-KR" baseline="0" dirty="0"/>
              <a:t> </a:t>
            </a:r>
            <a:r>
              <a:rPr lang="en-US" altLang="ko-KR" baseline="0" dirty="0" err="1"/>
              <a:t>lần</a:t>
            </a:r>
            <a:r>
              <a:rPr lang="en-US" altLang="ko-KR" baseline="0" dirty="0"/>
              <a:t> </a:t>
            </a:r>
            <a:r>
              <a:rPr lang="en-US" altLang="ko-KR" baseline="0" dirty="0" err="1"/>
              <a:t>nữa</a:t>
            </a:r>
            <a:r>
              <a:rPr lang="en-US" altLang="ko-KR" baseline="0" dirty="0"/>
              <a:t> </a:t>
            </a:r>
            <a:r>
              <a:rPr lang="en-US" altLang="ko-KR" baseline="0" dirty="0" err="1"/>
              <a:t>được</a:t>
            </a:r>
            <a:r>
              <a:rPr lang="en-US" altLang="ko-KR" baseline="0" dirty="0"/>
              <a:t> </a:t>
            </a:r>
            <a:r>
              <a:rPr lang="en-US" altLang="ko-KR" baseline="0" dirty="0" err="1"/>
              <a:t>khẳng</a:t>
            </a:r>
            <a:r>
              <a:rPr lang="en-US" altLang="ko-KR" baseline="0" dirty="0"/>
              <a:t> </a:t>
            </a:r>
            <a:r>
              <a:rPr lang="en-US" altLang="ko-KR" baseline="0" dirty="0" err="1"/>
              <a:t>định</a:t>
            </a:r>
            <a:r>
              <a:rPr lang="en-US" altLang="ko-KR" baseline="0" dirty="0"/>
              <a:t> </a:t>
            </a:r>
            <a:r>
              <a:rPr lang="en-US" altLang="ko-KR" baseline="0" dirty="0" err="1"/>
              <a:t>thông</a:t>
            </a:r>
            <a:r>
              <a:rPr lang="en-US" altLang="ko-KR" baseline="0" dirty="0"/>
              <a:t> qua </a:t>
            </a:r>
            <a:r>
              <a:rPr lang="en-US" altLang="ko-KR" baseline="0" dirty="0" err="1"/>
              <a:t>các</a:t>
            </a:r>
            <a:r>
              <a:rPr lang="en-US" altLang="ko-KR" baseline="0" dirty="0"/>
              <a:t> </a:t>
            </a:r>
            <a:r>
              <a:rPr lang="en-US" altLang="ko-KR" baseline="0" dirty="0" err="1"/>
              <a:t>dữ</a:t>
            </a:r>
            <a:r>
              <a:rPr lang="en-US" altLang="ko-KR" baseline="0" dirty="0"/>
              <a:t> </a:t>
            </a:r>
            <a:r>
              <a:rPr lang="en-US" altLang="ko-KR" baseline="0" dirty="0" err="1"/>
              <a:t>liệu</a:t>
            </a:r>
            <a:r>
              <a:rPr lang="en-US" altLang="ko-KR" baseline="0" dirty="0"/>
              <a:t> </a:t>
            </a:r>
            <a:r>
              <a:rPr lang="en-US" altLang="ko-KR" baseline="0" dirty="0" err="1"/>
              <a:t>đời</a:t>
            </a:r>
            <a:r>
              <a:rPr lang="en-US" altLang="ko-KR" baseline="0" dirty="0"/>
              <a:t> </a:t>
            </a:r>
            <a:r>
              <a:rPr lang="en-US" altLang="ko-KR" baseline="0" dirty="0" err="1"/>
              <a:t>thực</a:t>
            </a:r>
            <a:r>
              <a:rPr lang="en-US" altLang="ko-KR" baseline="0" dirty="0"/>
              <a:t>. </a:t>
            </a:r>
            <a:r>
              <a:rPr lang="en-US" altLang="ko-KR" baseline="0" dirty="0" err="1"/>
              <a:t>Một</a:t>
            </a:r>
            <a:r>
              <a:rPr lang="en-US" altLang="ko-KR" baseline="0" dirty="0"/>
              <a:t> </a:t>
            </a:r>
            <a:r>
              <a:rPr lang="en-US" altLang="ko-KR" baseline="0" dirty="0" err="1"/>
              <a:t>nghiên</a:t>
            </a:r>
            <a:r>
              <a:rPr lang="en-US" altLang="ko-KR" baseline="0" dirty="0"/>
              <a:t> </a:t>
            </a:r>
            <a:r>
              <a:rPr lang="en-US" altLang="ko-KR" baseline="0" dirty="0" err="1"/>
              <a:t>cứu</a:t>
            </a:r>
            <a:r>
              <a:rPr lang="en-US" altLang="ko-KR" baseline="0" dirty="0"/>
              <a:t> </a:t>
            </a:r>
            <a:r>
              <a:rPr lang="en-US" altLang="ko-KR" baseline="0" dirty="0" err="1"/>
              <a:t>tại</a:t>
            </a:r>
            <a:r>
              <a:rPr lang="en-US" altLang="ko-KR" baseline="0" dirty="0"/>
              <a:t> </a:t>
            </a:r>
            <a:r>
              <a:rPr lang="en-US" altLang="ko-KR" baseline="0" dirty="0" err="1"/>
              <a:t>Hàn</a:t>
            </a:r>
            <a:r>
              <a:rPr lang="en-US" altLang="ko-KR" baseline="0" dirty="0"/>
              <a:t> </a:t>
            </a:r>
            <a:r>
              <a:rPr lang="en-US" altLang="ko-KR" baseline="0" dirty="0" err="1"/>
              <a:t>Quốc</a:t>
            </a:r>
            <a:r>
              <a:rPr lang="en-US" altLang="ko-KR" baseline="0" dirty="0"/>
              <a:t> </a:t>
            </a:r>
            <a:r>
              <a:rPr lang="en-US" altLang="ko-KR" baseline="0" dirty="0" err="1"/>
              <a:t>của</a:t>
            </a:r>
            <a:r>
              <a:rPr lang="en-US" altLang="ko-KR" baseline="0" dirty="0"/>
              <a:t> </a:t>
            </a:r>
            <a:r>
              <a:rPr lang="en-US" altLang="ko-KR" baseline="0" dirty="0" err="1"/>
              <a:t>nhóm</a:t>
            </a:r>
            <a:r>
              <a:rPr lang="en-US" altLang="ko-KR" baseline="0" dirty="0"/>
              <a:t> </a:t>
            </a:r>
            <a:r>
              <a:rPr lang="en-US" altLang="ko-KR" baseline="0" dirty="0" err="1"/>
              <a:t>tác</a:t>
            </a:r>
            <a:r>
              <a:rPr lang="en-US" altLang="ko-KR" baseline="0" dirty="0"/>
              <a:t> </a:t>
            </a:r>
            <a:r>
              <a:rPr lang="en-US" altLang="ko-KR" baseline="0" dirty="0" err="1"/>
              <a:t>giả</a:t>
            </a:r>
            <a:r>
              <a:rPr lang="en-US" altLang="ko-KR" baseline="0" dirty="0"/>
              <a:t> Sung et al </a:t>
            </a:r>
            <a:r>
              <a:rPr lang="en-US" altLang="ko-KR" baseline="0" dirty="0" err="1"/>
              <a:t>cho</a:t>
            </a:r>
            <a:r>
              <a:rPr lang="en-US" altLang="ko-KR" baseline="0" dirty="0"/>
              <a:t> </a:t>
            </a:r>
            <a:r>
              <a:rPr lang="en-US" altLang="ko-KR" baseline="0" dirty="0" err="1"/>
              <a:t>thấy</a:t>
            </a:r>
            <a:r>
              <a:rPr lang="en-US" altLang="ko-KR" baseline="0" dirty="0"/>
              <a:t>, </a:t>
            </a:r>
            <a:r>
              <a:rPr lang="en-US" altLang="ko-KR" baseline="0" dirty="0" err="1"/>
              <a:t>bệnh</a:t>
            </a:r>
            <a:r>
              <a:rPr lang="en-US" altLang="ko-KR" baseline="0" dirty="0"/>
              <a:t> </a:t>
            </a:r>
            <a:r>
              <a:rPr lang="en-US" altLang="ko-KR" baseline="0" dirty="0" err="1"/>
              <a:t>nhân</a:t>
            </a:r>
            <a:r>
              <a:rPr lang="en-US" altLang="ko-KR" baseline="0" dirty="0"/>
              <a:t> NSCLC </a:t>
            </a:r>
            <a:r>
              <a:rPr lang="en-US" altLang="ko-KR" baseline="0" dirty="0" err="1"/>
              <a:t>có</a:t>
            </a:r>
            <a:r>
              <a:rPr lang="en-US" altLang="ko-KR" baseline="0" dirty="0"/>
              <a:t> di </a:t>
            </a:r>
            <a:r>
              <a:rPr lang="en-US" altLang="ko-KR" baseline="0" dirty="0" err="1"/>
              <a:t>căn</a:t>
            </a:r>
            <a:r>
              <a:rPr lang="en-US" altLang="ko-KR" baseline="0" dirty="0"/>
              <a:t> </a:t>
            </a:r>
            <a:r>
              <a:rPr lang="en-US" altLang="ko-KR" baseline="0" dirty="0" err="1"/>
              <a:t>não</a:t>
            </a:r>
            <a:r>
              <a:rPr lang="en-US" altLang="ko-KR" baseline="0" dirty="0"/>
              <a:t> </a:t>
            </a:r>
            <a:r>
              <a:rPr lang="en-US" altLang="ko-KR" baseline="0" dirty="0" err="1"/>
              <a:t>điều</a:t>
            </a:r>
            <a:r>
              <a:rPr lang="en-US" altLang="ko-KR" baseline="0" dirty="0"/>
              <a:t> </a:t>
            </a:r>
            <a:r>
              <a:rPr lang="en-US" altLang="ko-KR" baseline="0" dirty="0" err="1"/>
              <a:t>trị</a:t>
            </a:r>
            <a:r>
              <a:rPr lang="en-US" altLang="ko-KR" baseline="0" dirty="0"/>
              <a:t> </a:t>
            </a:r>
            <a:r>
              <a:rPr lang="en-US" altLang="ko-KR" baseline="0" dirty="0" err="1"/>
              <a:t>với</a:t>
            </a:r>
            <a:r>
              <a:rPr lang="en-US" altLang="ko-KR" baseline="0" dirty="0"/>
              <a:t> </a:t>
            </a:r>
            <a:r>
              <a:rPr lang="en-US" altLang="ko-KR" baseline="0" dirty="0" err="1"/>
              <a:t>afatinib</a:t>
            </a:r>
            <a:r>
              <a:rPr lang="en-US" altLang="ko-KR" baseline="0" dirty="0"/>
              <a:t> </a:t>
            </a:r>
            <a:r>
              <a:rPr lang="en-US" altLang="ko-KR" baseline="0" dirty="0" err="1"/>
              <a:t>đạt</a:t>
            </a:r>
            <a:r>
              <a:rPr lang="en-US" altLang="ko-KR" baseline="0" dirty="0"/>
              <a:t> </a:t>
            </a:r>
            <a:r>
              <a:rPr lang="en-US" altLang="ko-KR" baseline="0" dirty="0" err="1"/>
              <a:t>trung</a:t>
            </a:r>
            <a:r>
              <a:rPr lang="en-US" altLang="ko-KR" baseline="0" dirty="0"/>
              <a:t> </a:t>
            </a:r>
            <a:r>
              <a:rPr lang="en-US" altLang="ko-KR" baseline="0" dirty="0" err="1"/>
              <a:t>vị</a:t>
            </a:r>
            <a:r>
              <a:rPr lang="en-US" altLang="ko-KR" baseline="0" dirty="0"/>
              <a:t> PFS </a:t>
            </a:r>
            <a:r>
              <a:rPr lang="en-US" altLang="ko-KR" baseline="0" dirty="0" err="1"/>
              <a:t>là</a:t>
            </a:r>
            <a:r>
              <a:rPr lang="en-US" altLang="ko-KR" baseline="0" dirty="0"/>
              <a:t> 14.8 </a:t>
            </a:r>
            <a:r>
              <a:rPr lang="en-US" altLang="ko-KR" baseline="0" dirty="0" err="1"/>
              <a:t>tháng</a:t>
            </a:r>
            <a:endParaRPr lang="ko-KR" altLang="en-US" dirty="0"/>
          </a:p>
        </p:txBody>
      </p:sp>
      <p:sp>
        <p:nvSpPr>
          <p:cNvPr id="4" name="슬라이드 번호 개체 틀 3"/>
          <p:cNvSpPr>
            <a:spLocks noGrp="1"/>
          </p:cNvSpPr>
          <p:nvPr>
            <p:ph type="sldNum" sz="quarter" idx="10"/>
          </p:nvPr>
        </p:nvSpPr>
        <p:spPr/>
        <p:txBody>
          <a:bodyPr/>
          <a:lstStyle/>
          <a:p>
            <a:fld id="{5DCF7AE3-B3D3-459B-8878-0C5D3F87B7AA}" type="slidenum">
              <a:rPr lang="ko-KR" altLang="en-US" smtClean="0"/>
              <a:t>193</a:t>
            </a:fld>
            <a:endParaRPr lang="ko-KR" altLang="en-US"/>
          </a:p>
        </p:txBody>
      </p:sp>
    </p:spTree>
    <p:extLst>
      <p:ext uri="{BB962C8B-B14F-4D97-AF65-F5344CB8AC3E}">
        <p14:creationId xmlns:p14="http://schemas.microsoft.com/office/powerpoint/2010/main" val="122564375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Tương</a:t>
            </a:r>
            <a:r>
              <a:rPr lang="en-US" baseline="0" dirty="0"/>
              <a:t> </a:t>
            </a:r>
            <a:r>
              <a:rPr lang="en-US" baseline="0" dirty="0" err="1"/>
              <a:t>tự</a:t>
            </a:r>
            <a:r>
              <a:rPr lang="en-US" baseline="0" dirty="0"/>
              <a:t>, </a:t>
            </a:r>
            <a:r>
              <a:rPr lang="en-US" baseline="0" dirty="0" err="1"/>
              <a:t>một</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tại</a:t>
            </a:r>
            <a:r>
              <a:rPr lang="en-US" baseline="0" dirty="0"/>
              <a:t> </a:t>
            </a:r>
            <a:r>
              <a:rPr lang="en-US" baseline="0" dirty="0" err="1"/>
              <a:t>bệnh</a:t>
            </a:r>
            <a:r>
              <a:rPr lang="en-US" baseline="0" dirty="0"/>
              <a:t> </a:t>
            </a:r>
            <a:r>
              <a:rPr lang="en-US" baseline="0" dirty="0" err="1"/>
              <a:t>viện</a:t>
            </a:r>
            <a:r>
              <a:rPr lang="en-US" baseline="0" dirty="0"/>
              <a:t> </a:t>
            </a:r>
            <a:r>
              <a:rPr lang="en-US" baseline="0" dirty="0" err="1"/>
              <a:t>đại</a:t>
            </a:r>
            <a:r>
              <a:rPr lang="en-US" baseline="0" dirty="0"/>
              <a:t> </a:t>
            </a:r>
            <a:r>
              <a:rPr lang="en-US" baseline="0" dirty="0" err="1"/>
              <a:t>học</a:t>
            </a:r>
            <a:r>
              <a:rPr lang="en-US" baseline="0" dirty="0"/>
              <a:t> </a:t>
            </a:r>
            <a:r>
              <a:rPr lang="en-US" baseline="0" dirty="0" err="1"/>
              <a:t>Đài</a:t>
            </a:r>
            <a:r>
              <a:rPr lang="en-US" baseline="0" dirty="0"/>
              <a:t> </a:t>
            </a:r>
            <a:r>
              <a:rPr lang="en-US" baseline="0" dirty="0" err="1"/>
              <a:t>Bắc</a:t>
            </a:r>
            <a:r>
              <a:rPr lang="en-US" baseline="0" dirty="0"/>
              <a:t> </a:t>
            </a:r>
            <a:r>
              <a:rPr lang="en-US" baseline="0" dirty="0" err="1"/>
              <a:t>bởi</a:t>
            </a:r>
            <a:r>
              <a:rPr lang="en-US" baseline="0" dirty="0"/>
              <a:t> Liang </a:t>
            </a:r>
            <a:r>
              <a:rPr lang="en-US" baseline="0" dirty="0" err="1"/>
              <a:t>và</a:t>
            </a:r>
            <a:r>
              <a:rPr lang="en-US" baseline="0" dirty="0"/>
              <a:t> </a:t>
            </a:r>
            <a:r>
              <a:rPr lang="en-US" baseline="0" dirty="0" err="1"/>
              <a:t>cộng</a:t>
            </a:r>
            <a:r>
              <a:rPr lang="en-US" baseline="0" dirty="0"/>
              <a:t> </a:t>
            </a:r>
            <a:r>
              <a:rPr lang="en-US" baseline="0" dirty="0" err="1"/>
              <a:t>sự</a:t>
            </a:r>
            <a:r>
              <a:rPr lang="en-US" baseline="0" dirty="0"/>
              <a:t> </a:t>
            </a:r>
            <a:r>
              <a:rPr lang="en-US" baseline="0" dirty="0" err="1"/>
              <a:t>cho</a:t>
            </a:r>
            <a:r>
              <a:rPr lang="en-US" baseline="0" dirty="0"/>
              <a:t> </a:t>
            </a:r>
            <a:r>
              <a:rPr lang="en-US" baseline="0" dirty="0" err="1"/>
              <a:t>thấy</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afatinib</a:t>
            </a:r>
            <a:r>
              <a:rPr lang="en-US" baseline="0" dirty="0"/>
              <a:t> </a:t>
            </a:r>
            <a:r>
              <a:rPr lang="en-US" baseline="0" dirty="0" err="1"/>
              <a:t>trên</a:t>
            </a:r>
            <a:r>
              <a:rPr lang="en-US" baseline="0" dirty="0"/>
              <a:t> </a:t>
            </a:r>
            <a:r>
              <a:rPr lang="en-US" baseline="0" dirty="0" err="1"/>
              <a:t>đối</a:t>
            </a:r>
            <a:r>
              <a:rPr lang="en-US" baseline="0" dirty="0"/>
              <a:t> </a:t>
            </a:r>
            <a:r>
              <a:rPr lang="en-US" baseline="0" dirty="0" err="1"/>
              <a:t>tượng</a:t>
            </a:r>
            <a:r>
              <a:rPr lang="en-US" baseline="0" dirty="0"/>
              <a:t> </a:t>
            </a:r>
            <a:r>
              <a:rPr lang="en-US" baseline="0" dirty="0" err="1"/>
              <a:t>bệnh</a:t>
            </a:r>
            <a:r>
              <a:rPr lang="en-US" baseline="0" dirty="0"/>
              <a:t> </a:t>
            </a:r>
            <a:r>
              <a:rPr lang="en-US" baseline="0" dirty="0" err="1"/>
              <a:t>nhân</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với</a:t>
            </a:r>
            <a:r>
              <a:rPr lang="en-US" baseline="0" dirty="0"/>
              <a:t> </a:t>
            </a:r>
            <a:r>
              <a:rPr lang="en-US" baseline="0" dirty="0" err="1"/>
              <a:t>thời</a:t>
            </a:r>
            <a:r>
              <a:rPr lang="en-US" baseline="0" dirty="0"/>
              <a:t> </a:t>
            </a:r>
            <a:r>
              <a:rPr lang="en-US" baseline="0" dirty="0" err="1"/>
              <a:t>gian</a:t>
            </a:r>
            <a:r>
              <a:rPr lang="en-US" baseline="0" dirty="0"/>
              <a:t> </a:t>
            </a:r>
            <a:r>
              <a:rPr lang="en-US" baseline="0" dirty="0" err="1"/>
              <a:t>sống</a:t>
            </a:r>
            <a:r>
              <a:rPr lang="en-US" baseline="0" dirty="0"/>
              <a:t> </a:t>
            </a:r>
            <a:r>
              <a:rPr lang="en-US" baseline="0" dirty="0" err="1"/>
              <a:t>còn</a:t>
            </a:r>
            <a:r>
              <a:rPr lang="en-US" baseline="0" dirty="0"/>
              <a:t> </a:t>
            </a:r>
            <a:r>
              <a:rPr lang="en-US" baseline="0" dirty="0" err="1"/>
              <a:t>toàn</a:t>
            </a:r>
            <a:r>
              <a:rPr lang="en-US" baseline="0" dirty="0"/>
              <a:t> </a:t>
            </a:r>
            <a:r>
              <a:rPr lang="en-US" baseline="0" dirty="0" err="1"/>
              <a:t>bộ</a:t>
            </a:r>
            <a:r>
              <a:rPr lang="en-US" baseline="0" dirty="0"/>
              <a:t> </a:t>
            </a:r>
            <a:r>
              <a:rPr lang="en-US" baseline="0" dirty="0" err="1"/>
              <a:t>đạt</a:t>
            </a:r>
            <a:r>
              <a:rPr lang="en-US" baseline="0" dirty="0"/>
              <a:t> 34 </a:t>
            </a:r>
            <a:r>
              <a:rPr lang="en-US" baseline="0" dirty="0" err="1"/>
              <a:t>tháng</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194</a:t>
            </a:fld>
            <a:endParaRPr lang="vi-VN"/>
          </a:p>
        </p:txBody>
      </p:sp>
    </p:spTree>
    <p:extLst>
      <p:ext uri="{BB962C8B-B14F-4D97-AF65-F5344CB8AC3E}">
        <p14:creationId xmlns:p14="http://schemas.microsoft.com/office/powerpoint/2010/main" val="143954182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Một</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kác</a:t>
            </a:r>
            <a:r>
              <a:rPr lang="en-US" baseline="0" dirty="0"/>
              <a:t> </a:t>
            </a:r>
            <a:r>
              <a:rPr lang="en-US" baseline="0" dirty="0" err="1"/>
              <a:t>tại</a:t>
            </a:r>
            <a:r>
              <a:rPr lang="en-US" baseline="0" dirty="0"/>
              <a:t> Samsung Medical Center, PFS </a:t>
            </a:r>
            <a:r>
              <a:rPr lang="en-US" baseline="0" dirty="0" err="1"/>
              <a:t>của</a:t>
            </a:r>
            <a:r>
              <a:rPr lang="en-US" baseline="0" dirty="0"/>
              <a:t> </a:t>
            </a:r>
            <a:r>
              <a:rPr lang="en-US" baseline="0" dirty="0" err="1"/>
              <a:t>bệnh</a:t>
            </a:r>
            <a:r>
              <a:rPr lang="en-US" baseline="0" dirty="0"/>
              <a:t> </a:t>
            </a:r>
            <a:r>
              <a:rPr lang="en-US" baseline="0" dirty="0" err="1"/>
              <a:t>nhân</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đạt</a:t>
            </a:r>
            <a:r>
              <a:rPr lang="en-US" baseline="0" dirty="0"/>
              <a:t> 15.7 </a:t>
            </a:r>
            <a:r>
              <a:rPr lang="en-US" baseline="0" dirty="0" err="1"/>
              <a:t>tháng</a:t>
            </a:r>
            <a:r>
              <a:rPr lang="en-US" baseline="0" dirty="0"/>
              <a:t>. </a:t>
            </a:r>
            <a:r>
              <a:rPr lang="en-US" baseline="0" dirty="0" err="1"/>
              <a:t>Trong</a:t>
            </a:r>
            <a:r>
              <a:rPr lang="en-US" baseline="0" dirty="0"/>
              <a:t> </a:t>
            </a:r>
            <a:r>
              <a:rPr lang="en-US" baseline="0" dirty="0" err="1"/>
              <a:t>đó</a:t>
            </a:r>
            <a:r>
              <a:rPr lang="en-US" baseline="0" dirty="0"/>
              <a:t> PFS </a:t>
            </a:r>
            <a:r>
              <a:rPr lang="en-US" baseline="0" dirty="0" err="1"/>
              <a:t>của</a:t>
            </a:r>
            <a:r>
              <a:rPr lang="en-US" baseline="0" dirty="0"/>
              <a:t> </a:t>
            </a:r>
            <a:r>
              <a:rPr lang="en-US" baseline="0" dirty="0" err="1"/>
              <a:t>nhóm</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phải</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dao</a:t>
            </a:r>
            <a:r>
              <a:rPr lang="en-US" baseline="0" dirty="0"/>
              <a:t> </a:t>
            </a:r>
            <a:r>
              <a:rPr lang="en-US" baseline="0" dirty="0" err="1"/>
              <a:t>gama</a:t>
            </a:r>
            <a:r>
              <a:rPr lang="en-US" baseline="0" dirty="0"/>
              <a:t> </a:t>
            </a:r>
            <a:r>
              <a:rPr lang="en-US" baseline="0" dirty="0" err="1"/>
              <a:t>hoặc</a:t>
            </a:r>
            <a:r>
              <a:rPr lang="en-US" baseline="0" dirty="0"/>
              <a:t> </a:t>
            </a:r>
            <a:r>
              <a:rPr lang="en-US" baseline="0" dirty="0" err="1"/>
              <a:t>xạ</a:t>
            </a:r>
            <a:r>
              <a:rPr lang="en-US" baseline="0" dirty="0"/>
              <a:t> </a:t>
            </a:r>
            <a:r>
              <a:rPr lang="en-US" baseline="0" dirty="0" err="1"/>
              <a:t>trị</a:t>
            </a:r>
            <a:r>
              <a:rPr lang="en-US" baseline="0" dirty="0"/>
              <a:t> </a:t>
            </a:r>
            <a:r>
              <a:rPr lang="en-US" baseline="0" dirty="0" err="1"/>
              <a:t>toàn</a:t>
            </a:r>
            <a:r>
              <a:rPr lang="en-US" baseline="0" dirty="0"/>
              <a:t> </a:t>
            </a:r>
            <a:r>
              <a:rPr lang="en-US" baseline="0" dirty="0" err="1"/>
              <a:t>bộ</a:t>
            </a:r>
            <a:r>
              <a:rPr lang="en-US" baseline="0" dirty="0"/>
              <a:t> </a:t>
            </a:r>
            <a:r>
              <a:rPr lang="en-US" baseline="0" dirty="0" err="1"/>
              <a:t>não</a:t>
            </a:r>
            <a:r>
              <a:rPr lang="en-US" baseline="0" dirty="0"/>
              <a:t> </a:t>
            </a:r>
            <a:r>
              <a:rPr lang="en-US" baseline="0" dirty="0" err="1"/>
              <a:t>đạt</a:t>
            </a:r>
            <a:r>
              <a:rPr lang="en-US" baseline="0" dirty="0"/>
              <a:t> </a:t>
            </a:r>
            <a:r>
              <a:rPr lang="en-US" baseline="0" dirty="0" err="1"/>
              <a:t>lần</a:t>
            </a:r>
            <a:r>
              <a:rPr lang="en-US" baseline="0" dirty="0"/>
              <a:t> </a:t>
            </a:r>
            <a:r>
              <a:rPr lang="en-US" baseline="0" dirty="0" err="1"/>
              <a:t>lượt</a:t>
            </a:r>
            <a:r>
              <a:rPr lang="en-US" baseline="0" dirty="0"/>
              <a:t> 11.5 </a:t>
            </a:r>
            <a:r>
              <a:rPr lang="en-US" baseline="0" dirty="0" err="1"/>
              <a:t>tháng</a:t>
            </a:r>
            <a:r>
              <a:rPr lang="en-US" baseline="0" dirty="0"/>
              <a:t> </a:t>
            </a:r>
            <a:r>
              <a:rPr lang="en-US" baseline="0" dirty="0" err="1"/>
              <a:t>và</a:t>
            </a:r>
            <a:r>
              <a:rPr lang="en-US" baseline="0" dirty="0"/>
              <a:t> 15.6 </a:t>
            </a:r>
            <a:r>
              <a:rPr lang="en-US" baseline="0" dirty="0" err="1"/>
              <a:t>tháng</a:t>
            </a:r>
            <a:r>
              <a:rPr lang="en-US" baseline="0" dirty="0"/>
              <a:t>. </a:t>
            </a:r>
            <a:r>
              <a:rPr lang="en-US" baseline="0" dirty="0" err="1"/>
              <a:t>Khẳng</a:t>
            </a:r>
            <a:r>
              <a:rPr lang="en-US" baseline="0" dirty="0"/>
              <a:t> </a:t>
            </a:r>
            <a:r>
              <a:rPr lang="en-US" baseline="0" dirty="0" err="1"/>
              <a:t>định</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afatinib</a:t>
            </a:r>
            <a:r>
              <a:rPr lang="en-US" baseline="0" dirty="0"/>
              <a:t> </a:t>
            </a:r>
            <a:r>
              <a:rPr lang="en-US" baseline="0" dirty="0" err="1"/>
              <a:t>khi</a:t>
            </a:r>
            <a:r>
              <a:rPr lang="en-US" baseline="0" dirty="0"/>
              <a:t> </a:t>
            </a:r>
            <a:r>
              <a:rPr lang="en-US" baseline="0" dirty="0" err="1"/>
              <a:t>dùng</a:t>
            </a:r>
            <a:r>
              <a:rPr lang="en-US" baseline="0" dirty="0"/>
              <a:t> </a:t>
            </a:r>
            <a:r>
              <a:rPr lang="en-US" baseline="0" dirty="0" err="1"/>
              <a:t>kết</a:t>
            </a:r>
            <a:r>
              <a:rPr lang="en-US" baseline="0" dirty="0"/>
              <a:t> </a:t>
            </a:r>
            <a:r>
              <a:rPr lang="en-US" baseline="0" dirty="0" err="1"/>
              <a:t>hợp</a:t>
            </a:r>
            <a:r>
              <a:rPr lang="en-US" baseline="0" dirty="0"/>
              <a:t> </a:t>
            </a:r>
            <a:r>
              <a:rPr lang="en-US" baseline="0" dirty="0" err="1"/>
              <a:t>với</a:t>
            </a:r>
            <a:r>
              <a:rPr lang="en-US" baseline="0" dirty="0"/>
              <a:t> </a:t>
            </a:r>
            <a:r>
              <a:rPr lang="en-US" baseline="0" dirty="0" err="1"/>
              <a:t>xạ</a:t>
            </a:r>
            <a:r>
              <a:rPr lang="en-US" baseline="0" dirty="0"/>
              <a:t> </a:t>
            </a:r>
            <a:r>
              <a:rPr lang="en-US" baseline="0" dirty="0" err="1"/>
              <a:t>trị</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195</a:t>
            </a:fld>
            <a:endParaRPr lang="vi-VN"/>
          </a:p>
        </p:txBody>
      </p:sp>
    </p:spTree>
    <p:extLst>
      <p:ext uri="{BB962C8B-B14F-4D97-AF65-F5344CB8AC3E}">
        <p14:creationId xmlns:p14="http://schemas.microsoft.com/office/powerpoint/2010/main" val="187204565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Một</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khác</a:t>
            </a:r>
            <a:r>
              <a:rPr lang="en-US" baseline="0" dirty="0"/>
              <a:t> </a:t>
            </a:r>
            <a:r>
              <a:rPr lang="en-US" baseline="0" dirty="0" err="1"/>
              <a:t>tại</a:t>
            </a:r>
            <a:r>
              <a:rPr lang="en-US" baseline="0" dirty="0"/>
              <a:t> National Cancer Center Singapore </a:t>
            </a:r>
            <a:r>
              <a:rPr lang="en-US" baseline="0" dirty="0" err="1"/>
              <a:t>cho</a:t>
            </a:r>
            <a:r>
              <a:rPr lang="en-US" baseline="0" dirty="0"/>
              <a:t> </a:t>
            </a:r>
            <a:r>
              <a:rPr lang="en-US" baseline="0" dirty="0" err="1"/>
              <a:t>thấy</a:t>
            </a:r>
            <a:r>
              <a:rPr lang="en-US" baseline="0" dirty="0"/>
              <a:t>, </a:t>
            </a:r>
            <a:r>
              <a:rPr lang="en-US" baseline="0" dirty="0" err="1"/>
              <a:t>với</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không</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khởi</a:t>
            </a:r>
            <a:r>
              <a:rPr lang="en-US" baseline="0" dirty="0"/>
              <a:t> </a:t>
            </a:r>
            <a:r>
              <a:rPr lang="en-US" baseline="0" dirty="0" err="1"/>
              <a:t>trị</a:t>
            </a:r>
            <a:r>
              <a:rPr lang="en-US" baseline="0" dirty="0"/>
              <a:t> </a:t>
            </a:r>
            <a:r>
              <a:rPr lang="en-US" baseline="0" dirty="0" err="1"/>
              <a:t>với</a:t>
            </a:r>
            <a:r>
              <a:rPr lang="en-US" baseline="0" dirty="0"/>
              <a:t> </a:t>
            </a:r>
            <a:r>
              <a:rPr lang="en-US" baseline="0" dirty="0" err="1"/>
              <a:t>kiều</a:t>
            </a:r>
            <a:r>
              <a:rPr lang="en-US" baseline="0" dirty="0"/>
              <a:t> 30 mg hay 40 mg </a:t>
            </a:r>
            <a:r>
              <a:rPr lang="en-US" baseline="0" dirty="0" err="1"/>
              <a:t>không</a:t>
            </a:r>
            <a:r>
              <a:rPr lang="en-US" baseline="0" dirty="0"/>
              <a:t> </a:t>
            </a:r>
            <a:r>
              <a:rPr lang="en-US" baseline="0" dirty="0" err="1"/>
              <a:t>có</a:t>
            </a:r>
            <a:r>
              <a:rPr lang="en-US" baseline="0" dirty="0"/>
              <a:t> </a:t>
            </a:r>
            <a:r>
              <a:rPr lang="en-US" baseline="0" dirty="0" err="1"/>
              <a:t>sự</a:t>
            </a:r>
            <a:r>
              <a:rPr lang="en-US" baseline="0" dirty="0"/>
              <a:t> </a:t>
            </a:r>
            <a:r>
              <a:rPr lang="en-US" baseline="0" dirty="0" err="1"/>
              <a:t>khác</a:t>
            </a:r>
            <a:r>
              <a:rPr lang="en-US" baseline="0" dirty="0"/>
              <a:t> </a:t>
            </a:r>
            <a:r>
              <a:rPr lang="en-US" baseline="0" dirty="0" err="1"/>
              <a:t>biệt</a:t>
            </a:r>
            <a:r>
              <a:rPr lang="en-US" baseline="0" dirty="0"/>
              <a:t> </a:t>
            </a:r>
            <a:r>
              <a:rPr lang="en-US" baseline="0" dirty="0" err="1"/>
              <a:t>về</a:t>
            </a:r>
            <a:r>
              <a:rPr lang="en-US" baseline="0" dirty="0"/>
              <a:t> </a:t>
            </a:r>
            <a:r>
              <a:rPr lang="en-US" baseline="0" dirty="0" err="1"/>
              <a:t>hiệu</a:t>
            </a:r>
            <a:r>
              <a:rPr lang="en-US" baseline="0" dirty="0"/>
              <a:t> </a:t>
            </a:r>
            <a:r>
              <a:rPr lang="en-US" baseline="0" dirty="0" err="1"/>
              <a:t>quả</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196</a:t>
            </a:fld>
            <a:endParaRPr lang="vi-VN"/>
          </a:p>
        </p:txBody>
      </p:sp>
    </p:spTree>
    <p:extLst>
      <p:ext uri="{BB962C8B-B14F-4D97-AF65-F5344CB8AC3E}">
        <p14:creationId xmlns:p14="http://schemas.microsoft.com/office/powerpoint/2010/main" val="139951590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Tuy</a:t>
            </a:r>
            <a:r>
              <a:rPr lang="en-US" dirty="0"/>
              <a:t> </a:t>
            </a:r>
            <a:r>
              <a:rPr lang="en-US" dirty="0" err="1"/>
              <a:t>nhiên</a:t>
            </a:r>
            <a:r>
              <a:rPr lang="en-US" dirty="0"/>
              <a:t>,</a:t>
            </a:r>
            <a:r>
              <a:rPr lang="en-US" baseline="0" dirty="0"/>
              <a:t> ở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di </a:t>
            </a:r>
            <a:r>
              <a:rPr lang="en-US" baseline="0" dirty="0" err="1"/>
              <a:t>căn</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chỉ</a:t>
            </a:r>
            <a:r>
              <a:rPr lang="en-US" baseline="0" dirty="0"/>
              <a:t> </a:t>
            </a:r>
            <a:r>
              <a:rPr lang="en-US" baseline="0" dirty="0" err="1"/>
              <a:t>ra</a:t>
            </a:r>
            <a:r>
              <a:rPr lang="en-US" baseline="0" dirty="0"/>
              <a:t> </a:t>
            </a:r>
            <a:r>
              <a:rPr lang="en-US" baseline="0" dirty="0" err="1"/>
              <a:t>rằng</a:t>
            </a:r>
            <a:r>
              <a:rPr lang="en-US" baseline="0" dirty="0"/>
              <a:t> </a:t>
            </a:r>
            <a:r>
              <a:rPr lang="en-US" baseline="0" dirty="0" err="1"/>
              <a:t>afatinib</a:t>
            </a:r>
            <a:r>
              <a:rPr lang="en-US" baseline="0" dirty="0"/>
              <a:t> 40 mg </a:t>
            </a:r>
            <a:r>
              <a:rPr lang="en-US" baseline="0" dirty="0" err="1"/>
              <a:t>cho</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vượt</a:t>
            </a:r>
            <a:r>
              <a:rPr lang="en-US" baseline="0" dirty="0"/>
              <a:t> </a:t>
            </a:r>
            <a:r>
              <a:rPr lang="en-US" baseline="0" dirty="0" err="1"/>
              <a:t>trội</a:t>
            </a:r>
            <a:r>
              <a:rPr lang="en-US" baseline="0" dirty="0"/>
              <a:t> so </a:t>
            </a:r>
            <a:r>
              <a:rPr lang="en-US" baseline="0" dirty="0" err="1"/>
              <a:t>với</a:t>
            </a:r>
            <a:r>
              <a:rPr lang="en-US" baseline="0" dirty="0"/>
              <a:t> 30 mg. </a:t>
            </a:r>
            <a:r>
              <a:rPr lang="en-US" baseline="0" dirty="0" err="1"/>
              <a:t>Tuy</a:t>
            </a:r>
            <a:r>
              <a:rPr lang="en-US" baseline="0" dirty="0"/>
              <a:t> </a:t>
            </a:r>
            <a:r>
              <a:rPr lang="en-US" baseline="0" dirty="0" err="1"/>
              <a:t>nhiên</a:t>
            </a:r>
            <a:r>
              <a:rPr lang="en-US" baseline="0" dirty="0"/>
              <a:t>, </a:t>
            </a:r>
            <a:r>
              <a:rPr lang="en-US" baseline="0" dirty="0" err="1"/>
              <a:t>nhược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này</a:t>
            </a:r>
            <a:r>
              <a:rPr lang="en-US" baseline="0" dirty="0"/>
              <a:t> </a:t>
            </a:r>
            <a:r>
              <a:rPr lang="en-US" baseline="0" dirty="0" err="1"/>
              <a:t>là</a:t>
            </a:r>
            <a:r>
              <a:rPr lang="en-US" baseline="0" dirty="0"/>
              <a:t> </a:t>
            </a:r>
            <a:r>
              <a:rPr lang="en-US" baseline="0" dirty="0" err="1"/>
              <a:t>cỡ</a:t>
            </a:r>
            <a:r>
              <a:rPr lang="en-US" baseline="0" dirty="0"/>
              <a:t> </a:t>
            </a:r>
            <a:r>
              <a:rPr lang="en-US" baseline="0" dirty="0" err="1"/>
              <a:t>mẫu</a:t>
            </a:r>
            <a:r>
              <a:rPr lang="en-US" baseline="0" dirty="0"/>
              <a:t> </a:t>
            </a:r>
            <a:r>
              <a:rPr lang="en-US" baseline="0" dirty="0" err="1"/>
              <a:t>nhỏ</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197</a:t>
            </a:fld>
            <a:endParaRPr lang="vi-VN"/>
          </a:p>
        </p:txBody>
      </p:sp>
    </p:spTree>
    <p:extLst>
      <p:ext uri="{BB962C8B-B14F-4D97-AF65-F5344CB8AC3E}">
        <p14:creationId xmlns:p14="http://schemas.microsoft.com/office/powerpoint/2010/main" val="102238634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Tóm</a:t>
            </a:r>
            <a:r>
              <a:rPr lang="en-US" baseline="0" dirty="0"/>
              <a:t> </a:t>
            </a:r>
            <a:r>
              <a:rPr lang="en-US" baseline="0" dirty="0" err="1"/>
              <a:t>lại</a:t>
            </a:r>
            <a:r>
              <a:rPr lang="en-US" baseline="0" dirty="0"/>
              <a:t>, </a:t>
            </a:r>
            <a:r>
              <a:rPr lang="en-US" baseline="0" dirty="0" err="1"/>
              <a:t>với</a:t>
            </a:r>
            <a:r>
              <a:rPr lang="en-US" baseline="0" dirty="0"/>
              <a:t> 457 </a:t>
            </a:r>
            <a:r>
              <a:rPr lang="en-US" baseline="0" dirty="0" err="1"/>
              <a:t>bệnh</a:t>
            </a:r>
            <a:r>
              <a:rPr lang="en-US" baseline="0" dirty="0"/>
              <a:t> </a:t>
            </a:r>
            <a:r>
              <a:rPr lang="en-US" baseline="0" dirty="0" err="1"/>
              <a:t>nhân</a:t>
            </a:r>
            <a:r>
              <a:rPr lang="en-US" baseline="0" dirty="0"/>
              <a:t> NSCLC EGFR+ </a:t>
            </a:r>
            <a:r>
              <a:rPr lang="en-US" baseline="0" dirty="0" err="1"/>
              <a:t>có</a:t>
            </a:r>
            <a:r>
              <a:rPr lang="en-US" baseline="0" dirty="0"/>
              <a:t> di </a:t>
            </a:r>
            <a:r>
              <a:rPr lang="en-US" baseline="0" dirty="0" err="1"/>
              <a:t>căn</a:t>
            </a:r>
            <a:r>
              <a:rPr lang="en-US" baseline="0" dirty="0"/>
              <a:t> </a:t>
            </a:r>
            <a:r>
              <a:rPr lang="en-US" baseline="0" dirty="0" err="1"/>
              <a:t>não</a:t>
            </a:r>
            <a:r>
              <a:rPr lang="en-US" baseline="0" dirty="0"/>
              <a:t> </a:t>
            </a:r>
            <a:r>
              <a:rPr lang="en-US" baseline="0" dirty="0" err="1"/>
              <a:t>được</a:t>
            </a:r>
            <a:r>
              <a:rPr lang="en-US" baseline="0" dirty="0"/>
              <a:t> </a:t>
            </a:r>
            <a:r>
              <a:rPr lang="en-US" baseline="0" dirty="0" err="1"/>
              <a:t>báo</a:t>
            </a:r>
            <a:r>
              <a:rPr lang="en-US" baseline="0" dirty="0"/>
              <a:t> </a:t>
            </a:r>
            <a:r>
              <a:rPr lang="en-US" baseline="0" dirty="0" err="1"/>
              <a:t>cáo</a:t>
            </a:r>
            <a:r>
              <a:rPr lang="en-US" baseline="0" dirty="0"/>
              <a:t> </a:t>
            </a:r>
            <a:r>
              <a:rPr lang="en-US" baseline="0" dirty="0" err="1"/>
              <a:t>thông</a:t>
            </a:r>
            <a:r>
              <a:rPr lang="en-US" baseline="0" dirty="0"/>
              <a:t> qua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đời</a:t>
            </a:r>
            <a:r>
              <a:rPr lang="en-US" baseline="0" dirty="0"/>
              <a:t> </a:t>
            </a:r>
            <a:r>
              <a:rPr lang="en-US" baseline="0" dirty="0" err="1"/>
              <a:t>thực</a:t>
            </a:r>
            <a:r>
              <a:rPr lang="en-US" baseline="0" dirty="0"/>
              <a:t> </a:t>
            </a:r>
            <a:r>
              <a:rPr lang="en-US" baseline="0" dirty="0" err="1"/>
              <a:t>cho</a:t>
            </a:r>
            <a:r>
              <a:rPr lang="en-US" baseline="0" dirty="0"/>
              <a:t> </a:t>
            </a:r>
            <a:r>
              <a:rPr lang="en-US" baseline="0" dirty="0" err="1"/>
              <a:t>thấy</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aftinib</a:t>
            </a:r>
            <a:r>
              <a:rPr lang="en-US" baseline="0" dirty="0"/>
              <a:t> </a:t>
            </a:r>
            <a:r>
              <a:rPr lang="en-US" baseline="0" dirty="0" err="1"/>
              <a:t>trên</a:t>
            </a:r>
            <a:r>
              <a:rPr lang="en-US" baseline="0" dirty="0"/>
              <a:t> </a:t>
            </a:r>
            <a:r>
              <a:rPr lang="en-US" baseline="0" dirty="0" err="1"/>
              <a:t>nhóm</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này</a:t>
            </a:r>
            <a:r>
              <a:rPr lang="en-US" baseline="0" dirty="0"/>
              <a:t> </a:t>
            </a:r>
            <a:r>
              <a:rPr lang="en-US" baseline="0" dirty="0" err="1"/>
              <a:t>với</a:t>
            </a:r>
            <a:r>
              <a:rPr lang="en-US" baseline="0" dirty="0"/>
              <a:t> PFS </a:t>
            </a:r>
            <a:r>
              <a:rPr lang="en-US" baseline="0" dirty="0" err="1"/>
              <a:t>đạt</a:t>
            </a:r>
            <a:r>
              <a:rPr lang="en-US" baseline="0" dirty="0"/>
              <a:t> 9.2 </a:t>
            </a:r>
            <a:r>
              <a:rPr lang="en-US" baseline="0" dirty="0" err="1"/>
              <a:t>tới</a:t>
            </a:r>
            <a:r>
              <a:rPr lang="en-US" baseline="0" dirty="0"/>
              <a:t> 15.6 </a:t>
            </a:r>
            <a:r>
              <a:rPr lang="en-US" baseline="0" dirty="0" err="1"/>
              <a:t>tháng</a:t>
            </a:r>
            <a:r>
              <a:rPr lang="en-US" baseline="0" dirty="0"/>
              <a:t> </a:t>
            </a:r>
            <a:r>
              <a:rPr lang="en-US" baseline="0" dirty="0" err="1"/>
              <a:t>và</a:t>
            </a:r>
            <a:r>
              <a:rPr lang="en-US" baseline="0" dirty="0"/>
              <a:t> OS </a:t>
            </a:r>
            <a:r>
              <a:rPr lang="en-US" baseline="0" dirty="0" err="1"/>
              <a:t>đạt</a:t>
            </a:r>
            <a:r>
              <a:rPr lang="en-US" baseline="0" dirty="0"/>
              <a:t> 30.6 </a:t>
            </a:r>
            <a:r>
              <a:rPr lang="en-US" baseline="0" dirty="0" err="1"/>
              <a:t>tới</a:t>
            </a:r>
            <a:r>
              <a:rPr lang="en-US" baseline="0" dirty="0"/>
              <a:t> 33.8 </a:t>
            </a:r>
            <a:r>
              <a:rPr lang="en-US" baseline="0" dirty="0" err="1"/>
              <a:t>tháng</a:t>
            </a:r>
            <a:r>
              <a:rPr lang="en-US" baseline="0" dirty="0"/>
              <a:t>.</a:t>
            </a:r>
            <a:endParaRPr lang="vi-VN" dirty="0"/>
          </a:p>
        </p:txBody>
      </p:sp>
      <p:sp>
        <p:nvSpPr>
          <p:cNvPr id="4" name="Slide Number Placeholder 3"/>
          <p:cNvSpPr>
            <a:spLocks noGrp="1"/>
          </p:cNvSpPr>
          <p:nvPr>
            <p:ph type="sldNum" sz="quarter" idx="10"/>
          </p:nvPr>
        </p:nvSpPr>
        <p:spPr/>
        <p:txBody>
          <a:bodyPr/>
          <a:lstStyle/>
          <a:p>
            <a:fld id="{7CF1C5DF-61F3-4242-B394-8292557CFBBB}" type="slidenum">
              <a:rPr lang="vi-VN" smtClean="0"/>
              <a:t>202</a:t>
            </a:fld>
            <a:endParaRPr lang="vi-VN"/>
          </a:p>
        </p:txBody>
      </p:sp>
    </p:spTree>
    <p:extLst>
      <p:ext uri="{BB962C8B-B14F-4D97-AF65-F5344CB8AC3E}">
        <p14:creationId xmlns:p14="http://schemas.microsoft.com/office/powerpoint/2010/main" val="1704998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4A8586-3E78-467B-A7CD-92B527DD457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105E1C0D-4185-4B30-BCED-132A673558D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7A9A0B1-0E33-4A4D-97FB-6E8B3426CF15}"/>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5F8B28EE-02B1-4F7B-913E-DA4B63EB04CC}"/>
              </a:ext>
            </a:extLst>
          </p:cNvPr>
          <p:cNvSpPr>
            <a:spLocks noGrp="1"/>
          </p:cNvSpPr>
          <p:nvPr>
            <p:ph type="ftr" sz="quarter" idx="11"/>
          </p:nvPr>
        </p:nvSpPr>
        <p:spPr/>
        <p:txBody>
          <a:bodyPr/>
          <a:lstStyle/>
          <a:p>
            <a:r>
              <a:rPr lang="vi-VN" dirty="0">
                <a:solidFill>
                  <a:srgbClr val="303030"/>
                </a:solidFill>
              </a:rPr>
              <a:t>SC-VN-02753</a:t>
            </a:r>
          </a:p>
          <a:p>
            <a:endParaRPr lang="en-US" dirty="0"/>
          </a:p>
        </p:txBody>
      </p:sp>
      <p:sp>
        <p:nvSpPr>
          <p:cNvPr id="6" name="Slide Number Placeholder 5">
            <a:extLst>
              <a:ext uri="{FF2B5EF4-FFF2-40B4-BE49-F238E27FC236}">
                <a16:creationId xmlns:a16="http://schemas.microsoft.com/office/drawing/2014/main" id="{E3FFB290-4776-4D2E-95A9-54FC03BAE8B7}"/>
              </a:ext>
            </a:extLst>
          </p:cNvPr>
          <p:cNvSpPr>
            <a:spLocks noGrp="1"/>
          </p:cNvSpPr>
          <p:nvPr>
            <p:ph type="sldNum" sz="quarter" idx="12"/>
          </p:nvPr>
        </p:nvSpPr>
        <p:spPr/>
        <p:txBody>
          <a:bodyPr/>
          <a:lstStyle/>
          <a:p>
            <a:fld id="{D28D6971-AAAE-4E81-9052-E94D07C7875C}" type="slidenum">
              <a:rPr lang="en-US" smtClean="0"/>
              <a:t>‹#›</a:t>
            </a:fld>
            <a:endParaRPr lang="en-US"/>
          </a:p>
        </p:txBody>
      </p:sp>
      <p:sp>
        <p:nvSpPr>
          <p:cNvPr id="8" name="TextBox 7">
            <a:extLst>
              <a:ext uri="{FF2B5EF4-FFF2-40B4-BE49-F238E27FC236}">
                <a16:creationId xmlns:a16="http://schemas.microsoft.com/office/drawing/2014/main" id="{4D9E505F-6E1F-46E3-88E4-3355FC5DC00B}"/>
              </a:ext>
            </a:extLst>
          </p:cNvPr>
          <p:cNvSpPr txBox="1"/>
          <p:nvPr userDrawn="1"/>
        </p:nvSpPr>
        <p:spPr>
          <a:xfrm>
            <a:off x="11277600" y="23139"/>
            <a:ext cx="914400" cy="246221"/>
          </a:xfrm>
          <a:prstGeom prst="rect">
            <a:avLst/>
          </a:prstGeom>
          <a:noFill/>
        </p:spPr>
        <p:txBody>
          <a:bodyPr wrap="square">
            <a:spAutoFit/>
          </a:bodyPr>
          <a:lstStyle/>
          <a:p>
            <a:pPr algn="r"/>
            <a:r>
              <a:rPr lang="en-US" sz="1000" dirty="0"/>
              <a:t>SC-VN-02753</a:t>
            </a:r>
          </a:p>
        </p:txBody>
      </p:sp>
    </p:spTree>
    <p:extLst>
      <p:ext uri="{BB962C8B-B14F-4D97-AF65-F5344CB8AC3E}">
        <p14:creationId xmlns:p14="http://schemas.microsoft.com/office/powerpoint/2010/main" val="24374578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905EAB-9837-4CFD-8335-11D541435D1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3524B476-AA06-4E06-8BB2-16179F5B80E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76AF04-107B-486E-8813-C5EA37220B8C}"/>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0C2C6136-5141-412E-B5E1-63C5C7AC8B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BD2DA38-2B80-41CB-A205-088EB158B7A0}"/>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20148818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53A3E23-2C3A-4586-B8C8-07F1B02CA18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819D0F2-375A-4A14-89C0-884D7E9BD23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029A4B-8A08-4C8D-B118-92504B0D338C}"/>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6E29867C-B18B-42BA-9A10-E7D70B5DC13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23B04B2-BF3A-4ED3-B983-F11AD09DBADB}"/>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15695337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userDrawn="1">
  <p:cSld name="Diapositive de titre">
    <p:spTree>
      <p:nvGrpSpPr>
        <p:cNvPr id="1" name=""/>
        <p:cNvGrpSpPr/>
        <p:nvPr/>
      </p:nvGrpSpPr>
      <p:grpSpPr>
        <a:xfrm>
          <a:off x="0" y="0"/>
          <a:ext cx="0" cy="0"/>
          <a:chOff x="0" y="0"/>
          <a:chExt cx="0" cy="0"/>
        </a:xfrm>
      </p:grpSpPr>
      <p:sp>
        <p:nvSpPr>
          <p:cNvPr id="2" name="Titre 1"/>
          <p:cNvSpPr>
            <a:spLocks noGrp="1"/>
          </p:cNvSpPr>
          <p:nvPr>
            <p:ph type="ctrTitle" hasCustomPrompt="1"/>
          </p:nvPr>
        </p:nvSpPr>
        <p:spPr>
          <a:xfrm>
            <a:off x="820617" y="540001"/>
            <a:ext cx="9495689" cy="615553"/>
          </a:xfrm>
        </p:spPr>
        <p:txBody>
          <a:bodyPr wrap="square">
            <a:spAutoFit/>
          </a:bodyPr>
          <a:lstStyle>
            <a:lvl1pPr>
              <a:defRPr sz="4000" b="0">
                <a:solidFill>
                  <a:srgbClr val="5C91A8"/>
                </a:solidFill>
              </a:defRPr>
            </a:lvl1pPr>
          </a:lstStyle>
          <a:p>
            <a:r>
              <a:rPr lang="fr-FR" dirty="0"/>
              <a:t>MODIFIEZ LE STYLE DU TITRE</a:t>
            </a:r>
          </a:p>
        </p:txBody>
      </p:sp>
      <p:sp>
        <p:nvSpPr>
          <p:cNvPr id="22" name="Espace réservé du texte 2"/>
          <p:cNvSpPr>
            <a:spLocks noGrp="1"/>
          </p:cNvSpPr>
          <p:nvPr>
            <p:ph type="body" idx="1"/>
          </p:nvPr>
        </p:nvSpPr>
        <p:spPr>
          <a:xfrm>
            <a:off x="820618" y="1428281"/>
            <a:ext cx="9495687" cy="406265"/>
          </a:xfrm>
        </p:spPr>
        <p:txBody>
          <a:bodyPr lIns="0" rIns="0" anchor="b"/>
          <a:lstStyle>
            <a:lvl1pPr marL="0" indent="0" algn="r">
              <a:buNone/>
              <a:defRPr sz="2400" b="1" cap="small" baseline="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dirty="0"/>
              <a:t>Modifiez les styles du texte du masque</a:t>
            </a:r>
          </a:p>
        </p:txBody>
      </p:sp>
      <p:sp>
        <p:nvSpPr>
          <p:cNvPr id="4" name="Rectangle 3"/>
          <p:cNvSpPr/>
          <p:nvPr userDrawn="1"/>
        </p:nvSpPr>
        <p:spPr>
          <a:xfrm>
            <a:off x="1026061" y="6464931"/>
            <a:ext cx="11165940" cy="43170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800"/>
          </a:p>
        </p:txBody>
      </p:sp>
      <p:sp>
        <p:nvSpPr>
          <p:cNvPr id="5" name="Rectangle 4"/>
          <p:cNvSpPr/>
          <p:nvPr userDrawn="1"/>
        </p:nvSpPr>
        <p:spPr>
          <a:xfrm>
            <a:off x="1" y="0"/>
            <a:ext cx="11160369" cy="39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800"/>
          </a:p>
        </p:txBody>
      </p:sp>
      <p:sp>
        <p:nvSpPr>
          <p:cNvPr id="6" name="TextBox 5">
            <a:extLst>
              <a:ext uri="{FF2B5EF4-FFF2-40B4-BE49-F238E27FC236}">
                <a16:creationId xmlns:a16="http://schemas.microsoft.com/office/drawing/2014/main" id="{B159310B-40CC-420D-85B1-112342576185}"/>
              </a:ext>
            </a:extLst>
          </p:cNvPr>
          <p:cNvSpPr txBox="1"/>
          <p:nvPr userDrawn="1"/>
        </p:nvSpPr>
        <p:spPr>
          <a:xfrm>
            <a:off x="11277600" y="23139"/>
            <a:ext cx="914400" cy="246221"/>
          </a:xfrm>
          <a:prstGeom prst="rect">
            <a:avLst/>
          </a:prstGeom>
          <a:noFill/>
        </p:spPr>
        <p:txBody>
          <a:bodyPr wrap="square">
            <a:spAutoFit/>
          </a:bodyPr>
          <a:lstStyle/>
          <a:p>
            <a:pPr algn="r"/>
            <a:r>
              <a:rPr lang="en-US" sz="1000" dirty="0"/>
              <a:t>SC-VN-02753</a:t>
            </a:r>
          </a:p>
        </p:txBody>
      </p:sp>
    </p:spTree>
    <p:extLst>
      <p:ext uri="{BB962C8B-B14F-4D97-AF65-F5344CB8AC3E}">
        <p14:creationId xmlns:p14="http://schemas.microsoft.com/office/powerpoint/2010/main" val="27663818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5" name="Espace réservé du pied de page 4"/>
          <p:cNvSpPr>
            <a:spLocks noGrp="1"/>
          </p:cNvSpPr>
          <p:nvPr>
            <p:ph type="ftr" sz="quarter" idx="11"/>
          </p:nvPr>
        </p:nvSpPr>
        <p:spPr>
          <a:xfrm>
            <a:off x="4182533" y="6426295"/>
            <a:ext cx="3860800" cy="365125"/>
          </a:xfrm>
          <a:prstGeom prst="rect">
            <a:avLst/>
          </a:prstGeom>
        </p:spPr>
        <p:txBody>
          <a:bodyPr/>
          <a:lstStyle/>
          <a:p>
            <a:endParaRPr lang="fr-FR"/>
          </a:p>
        </p:txBody>
      </p:sp>
      <p:sp>
        <p:nvSpPr>
          <p:cNvPr id="6" name="Espace réservé du numéro de diapositive 5"/>
          <p:cNvSpPr>
            <a:spLocks noGrp="1"/>
          </p:cNvSpPr>
          <p:nvPr>
            <p:ph type="sldNum" sz="quarter" idx="12"/>
          </p:nvPr>
        </p:nvSpPr>
        <p:spPr/>
        <p:txBody>
          <a:bodyPr/>
          <a:lstStyle/>
          <a:p>
            <a:fld id="{F8A764D6-C3B5-478E-82C8-3EB77F710EC5}" type="slidenum">
              <a:rPr lang="fr-FR" smtClean="0"/>
              <a:t>‹#›</a:t>
            </a:fld>
            <a:endParaRPr lang="fr-FR"/>
          </a:p>
        </p:txBody>
      </p:sp>
    </p:spTree>
    <p:extLst>
      <p:ext uri="{BB962C8B-B14F-4D97-AF65-F5344CB8AC3E}">
        <p14:creationId xmlns:p14="http://schemas.microsoft.com/office/powerpoint/2010/main" val="21171658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770924" y="150234"/>
            <a:ext cx="9972160" cy="1049219"/>
          </a:xfrm>
        </p:spPr>
        <p:txBody>
          <a:bodyPr/>
          <a:lstStyle/>
          <a:p>
            <a:r>
              <a:rPr lang="en-US" dirty="0"/>
              <a:t>Click to edit Master title style</a:t>
            </a:r>
          </a:p>
        </p:txBody>
      </p:sp>
      <p:sp>
        <p:nvSpPr>
          <p:cNvPr id="5" name="Content Placeholder 6"/>
          <p:cNvSpPr>
            <a:spLocks noGrp="1"/>
          </p:cNvSpPr>
          <p:nvPr>
            <p:ph sz="quarter" idx="10"/>
          </p:nvPr>
        </p:nvSpPr>
        <p:spPr>
          <a:xfrm>
            <a:off x="772329" y="6277812"/>
            <a:ext cx="10672489" cy="545595"/>
          </a:xfrm>
        </p:spPr>
        <p:txBody>
          <a:bodyPr/>
          <a:lstStyle>
            <a:lvl1pPr marL="0" indent="0">
              <a:spcBef>
                <a:spcPts val="0"/>
              </a:spcBef>
              <a:buNone/>
              <a:defRPr sz="1066"/>
            </a:lvl1pPr>
          </a:lstStyle>
          <a:p>
            <a:pPr lvl="0"/>
            <a:r>
              <a:rPr lang="en-US" dirty="0"/>
              <a:t>Click to edit Master text styles</a:t>
            </a:r>
          </a:p>
        </p:txBody>
      </p:sp>
    </p:spTree>
    <p:extLst>
      <p:ext uri="{BB962C8B-B14F-4D97-AF65-F5344CB8AC3E}">
        <p14:creationId xmlns:p14="http://schemas.microsoft.com/office/powerpoint/2010/main" val="968466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770925" y="1380025"/>
            <a:ext cx="10984992" cy="456600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itle 3"/>
          <p:cNvSpPr>
            <a:spLocks noGrp="1"/>
          </p:cNvSpPr>
          <p:nvPr>
            <p:ph type="title"/>
          </p:nvPr>
        </p:nvSpPr>
        <p:spPr>
          <a:xfrm>
            <a:off x="770924" y="150234"/>
            <a:ext cx="9972160" cy="1049219"/>
          </a:xfrm>
        </p:spPr>
        <p:txBody>
          <a:bodyPr/>
          <a:lstStyle>
            <a:lvl1pPr>
              <a:defRPr sz="3197"/>
            </a:lvl1pPr>
          </a:lstStyle>
          <a:p>
            <a:r>
              <a:rPr lang="en-US" dirty="0"/>
              <a:t>Click to edit Master title style</a:t>
            </a:r>
          </a:p>
        </p:txBody>
      </p:sp>
      <p:sp>
        <p:nvSpPr>
          <p:cNvPr id="7" name="Content Placeholder 6"/>
          <p:cNvSpPr>
            <a:spLocks noGrp="1"/>
          </p:cNvSpPr>
          <p:nvPr>
            <p:ph sz="quarter" idx="10"/>
          </p:nvPr>
        </p:nvSpPr>
        <p:spPr>
          <a:xfrm>
            <a:off x="772329" y="6277812"/>
            <a:ext cx="10652825" cy="545595"/>
          </a:xfrm>
        </p:spPr>
        <p:txBody>
          <a:bodyPr/>
          <a:lstStyle>
            <a:lvl1pPr marL="0" indent="0">
              <a:spcBef>
                <a:spcPts val="0"/>
              </a:spcBef>
              <a:buNone/>
              <a:defRPr sz="1066"/>
            </a:lvl1pPr>
          </a:lstStyle>
          <a:p>
            <a:pPr lvl="0"/>
            <a:r>
              <a:rPr lang="en-US" dirty="0"/>
              <a:t>Click to edit Master text styles</a:t>
            </a:r>
          </a:p>
        </p:txBody>
      </p:sp>
    </p:spTree>
    <p:extLst>
      <p:ext uri="{BB962C8B-B14F-4D97-AF65-F5344CB8AC3E}">
        <p14:creationId xmlns:p14="http://schemas.microsoft.com/office/powerpoint/2010/main" val="46803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100000"/>
              </a:lnSpc>
              <a:defRPr sz="2400"/>
            </a:lvl1pPr>
          </a:lstStyle>
          <a:p>
            <a:r>
              <a:rPr lang="en-US" dirty="0"/>
              <a:t>Click to edit Master title style</a:t>
            </a:r>
            <a:endParaRPr lang="en-GB" dirty="0"/>
          </a:p>
        </p:txBody>
      </p:sp>
      <p:sp>
        <p:nvSpPr>
          <p:cNvPr id="7" name="Rectangle 3"/>
          <p:cNvSpPr>
            <a:spLocks noGrp="1" noChangeArrowheads="1"/>
          </p:cNvSpPr>
          <p:nvPr>
            <p:ph type="subTitle" idx="13"/>
          </p:nvPr>
        </p:nvSpPr>
        <p:spPr>
          <a:xfrm>
            <a:off x="1951570" y="944566"/>
            <a:ext cx="9139767" cy="360363"/>
          </a:xfrm>
        </p:spPr>
        <p:txBody>
          <a:bodyPr lIns="270000" tIns="10800" bIns="10800" anchor="ctr"/>
          <a:lstStyle>
            <a:lvl1pPr marL="0" indent="0">
              <a:buFontTx/>
              <a:buNone/>
              <a:defRPr sz="1600" b="1">
                <a:solidFill>
                  <a:schemeClr val="bg1"/>
                </a:solidFill>
              </a:defRPr>
            </a:lvl1pPr>
          </a:lstStyle>
          <a:p>
            <a:r>
              <a:rPr lang="en-GB"/>
              <a:t>Click to edit Master subtitle style</a:t>
            </a:r>
          </a:p>
        </p:txBody>
      </p:sp>
      <p:sp>
        <p:nvSpPr>
          <p:cNvPr id="8" name="Rectangle 40"/>
          <p:cNvSpPr>
            <a:spLocks noGrp="1" noChangeArrowheads="1"/>
          </p:cNvSpPr>
          <p:nvPr>
            <p:ph type="ftr" sz="quarter" idx="16"/>
          </p:nvPr>
        </p:nvSpPr>
        <p:spPr>
          <a:xfrm>
            <a:off x="4165600" y="6462682"/>
            <a:ext cx="3860800" cy="365125"/>
          </a:xfrm>
          <a:prstGeom prst="rect">
            <a:avLst/>
          </a:prstGeom>
        </p:spPr>
        <p:txBody>
          <a:bodyPr/>
          <a:lstStyle>
            <a:lvl1pPr fontAlgn="auto">
              <a:spcBef>
                <a:spcPts val="0"/>
              </a:spcBef>
              <a:spcAft>
                <a:spcPts val="0"/>
              </a:spcAft>
              <a:defRPr/>
            </a:lvl1pPr>
          </a:lstStyle>
          <a:p>
            <a:pPr>
              <a:defRPr/>
            </a:pPr>
            <a:endParaRPr lang="en-US" dirty="0">
              <a:solidFill>
                <a:prstClr val="white"/>
              </a:solidFill>
            </a:endParaRPr>
          </a:p>
        </p:txBody>
      </p:sp>
    </p:spTree>
    <p:extLst>
      <p:ext uri="{BB962C8B-B14F-4D97-AF65-F5344CB8AC3E}">
        <p14:creationId xmlns:p14="http://schemas.microsoft.com/office/powerpoint/2010/main" val="18963907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5" name="Title 1">
            <a:extLst>
              <a:ext uri="{FF2B5EF4-FFF2-40B4-BE49-F238E27FC236}">
                <a16:creationId xmlns:a16="http://schemas.microsoft.com/office/drawing/2014/main" id="{667144CB-7DF5-6641-941E-F65695DA0FD7}"/>
              </a:ext>
            </a:extLst>
          </p:cNvPr>
          <p:cNvSpPr>
            <a:spLocks noGrp="1"/>
          </p:cNvSpPr>
          <p:nvPr>
            <p:ph type="title"/>
          </p:nvPr>
        </p:nvSpPr>
        <p:spPr>
          <a:xfrm>
            <a:off x="770924" y="150235"/>
            <a:ext cx="9972160" cy="1049219"/>
          </a:xfrm>
        </p:spPr>
        <p:txBody>
          <a:bodyPr/>
          <a:lstStyle/>
          <a:p>
            <a:r>
              <a:rPr lang="en-US" dirty="0"/>
              <a:t>Click to edit Master title style</a:t>
            </a:r>
          </a:p>
        </p:txBody>
      </p:sp>
    </p:spTree>
    <p:extLst>
      <p:ext uri="{BB962C8B-B14F-4D97-AF65-F5344CB8AC3E}">
        <p14:creationId xmlns:p14="http://schemas.microsoft.com/office/powerpoint/2010/main" val="382901879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Titre et contenu">
    <p:spTree>
      <p:nvGrpSpPr>
        <p:cNvPr id="1" name=""/>
        <p:cNvGrpSpPr/>
        <p:nvPr/>
      </p:nvGrpSpPr>
      <p:grpSpPr>
        <a:xfrm>
          <a:off x="0" y="0"/>
          <a:ext cx="0" cy="0"/>
          <a:chOff x="0" y="0"/>
          <a:chExt cx="0" cy="0"/>
        </a:xfrm>
      </p:grpSpPr>
      <p:sp>
        <p:nvSpPr>
          <p:cNvPr id="2" name="Titre 1"/>
          <p:cNvSpPr>
            <a:spLocks noGrp="1"/>
          </p:cNvSpPr>
          <p:nvPr>
            <p:ph type="title"/>
          </p:nvPr>
        </p:nvSpPr>
        <p:spPr>
          <a:xfrm>
            <a:off x="643785" y="963659"/>
            <a:ext cx="10550769" cy="458587"/>
          </a:xfrm>
        </p:spPr>
        <p:txBody>
          <a:bodyPr/>
          <a:lstStyle/>
          <a:p>
            <a:r>
              <a:rPr lang="fr-FR"/>
              <a:t>Modifiez le style du titre</a:t>
            </a:r>
          </a:p>
        </p:txBody>
      </p:sp>
      <p:sp>
        <p:nvSpPr>
          <p:cNvPr id="5" name="Espace réservé du pied de page 4"/>
          <p:cNvSpPr>
            <a:spLocks noGrp="1"/>
          </p:cNvSpPr>
          <p:nvPr>
            <p:ph type="ftr" sz="quarter" idx="11"/>
          </p:nvPr>
        </p:nvSpPr>
        <p:spPr/>
        <p:txBody>
          <a:bodyPr/>
          <a:lstStyle/>
          <a:p>
            <a:endParaRPr lang="fr-FR">
              <a:solidFill>
                <a:prstClr val="white"/>
              </a:solidFill>
            </a:endParaRPr>
          </a:p>
        </p:txBody>
      </p:sp>
      <p:sp>
        <p:nvSpPr>
          <p:cNvPr id="6" name="Espace réservé du numéro de diapositive 5"/>
          <p:cNvSpPr>
            <a:spLocks noGrp="1"/>
          </p:cNvSpPr>
          <p:nvPr>
            <p:ph type="sldNum" sz="quarter" idx="12"/>
          </p:nvPr>
        </p:nvSpPr>
        <p:spPr>
          <a:xfrm>
            <a:off x="1" y="6462682"/>
            <a:ext cx="1026060" cy="365125"/>
          </a:xfrm>
          <a:prstGeom prst="rect">
            <a:avLst/>
          </a:prstGeom>
        </p:spPr>
        <p:txBody>
          <a:bodyPr/>
          <a:lstStyle/>
          <a:p>
            <a:fld id="{F8A764D6-C3B5-478E-82C8-3EB77F710EC5}" type="slidenum">
              <a:rPr lang="fr-FR" smtClean="0">
                <a:solidFill>
                  <a:prstClr val="white">
                    <a:lumMod val="50000"/>
                  </a:prstClr>
                </a:solidFill>
              </a:rPr>
              <a:pPr/>
              <a:t>‹#›</a:t>
            </a:fld>
            <a:endParaRPr lang="fr-FR">
              <a:solidFill>
                <a:prstClr val="white">
                  <a:lumMod val="50000"/>
                </a:prstClr>
              </a:solidFill>
            </a:endParaRPr>
          </a:p>
        </p:txBody>
      </p:sp>
    </p:spTree>
    <p:extLst>
      <p:ext uri="{BB962C8B-B14F-4D97-AF65-F5344CB8AC3E}">
        <p14:creationId xmlns:p14="http://schemas.microsoft.com/office/powerpoint/2010/main" val="137486770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endParaRPr lang="en-GB" dirty="0"/>
          </a:p>
        </p:txBody>
      </p:sp>
      <p:sp>
        <p:nvSpPr>
          <p:cNvPr id="7" name="Rectangle 3"/>
          <p:cNvSpPr>
            <a:spLocks noGrp="1" noChangeArrowheads="1"/>
          </p:cNvSpPr>
          <p:nvPr>
            <p:ph type="subTitle" idx="13"/>
          </p:nvPr>
        </p:nvSpPr>
        <p:spPr>
          <a:xfrm>
            <a:off x="1951567" y="944563"/>
            <a:ext cx="9139767" cy="360362"/>
          </a:xfrm>
        </p:spPr>
        <p:txBody>
          <a:bodyPr lIns="270000" tIns="10800" bIns="10800" anchor="ctr"/>
          <a:lstStyle>
            <a:lvl1pPr marL="0" indent="0">
              <a:buFontTx/>
              <a:buNone/>
              <a:defRPr sz="1600" b="1">
                <a:solidFill>
                  <a:schemeClr val="bg1"/>
                </a:solidFill>
              </a:defRPr>
            </a:lvl1pPr>
          </a:lstStyle>
          <a:p>
            <a:r>
              <a:rPr lang="en-GB"/>
              <a:t>Click to edit Master subtitle style</a:t>
            </a:r>
          </a:p>
        </p:txBody>
      </p:sp>
    </p:spTree>
    <p:extLst>
      <p:ext uri="{BB962C8B-B14F-4D97-AF65-F5344CB8AC3E}">
        <p14:creationId xmlns:p14="http://schemas.microsoft.com/office/powerpoint/2010/main" val="669737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B71016-217D-4EE4-8C44-72FE4C5559C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6996BA3-6B4A-46A8-8180-6008F1105B6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7BD9090-D5A8-4633-BA8A-F672D13B22DD}"/>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5DB82CED-8164-4738-AEC6-D103BB3FA64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79CE2AA-D0C4-4137-BA64-CA7C15A7EF25}"/>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34763725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a:xfrm>
            <a:off x="770924" y="150235"/>
            <a:ext cx="9972160" cy="1049219"/>
          </a:xfrm>
        </p:spPr>
        <p:txBody>
          <a:bodyPr/>
          <a:lstStyle/>
          <a:p>
            <a:r>
              <a:rPr lang="en-US" dirty="0"/>
              <a:t>Click to edit Master title style</a:t>
            </a:r>
          </a:p>
        </p:txBody>
      </p:sp>
      <p:sp>
        <p:nvSpPr>
          <p:cNvPr id="5" name="Content Placeholder 6"/>
          <p:cNvSpPr>
            <a:spLocks noGrp="1"/>
          </p:cNvSpPr>
          <p:nvPr>
            <p:ph sz="quarter" idx="10"/>
          </p:nvPr>
        </p:nvSpPr>
        <p:spPr>
          <a:xfrm>
            <a:off x="772330" y="6311649"/>
            <a:ext cx="10672489" cy="545595"/>
          </a:xfrm>
        </p:spPr>
        <p:txBody>
          <a:bodyPr/>
          <a:lstStyle>
            <a:lvl1pPr marL="0" indent="0">
              <a:spcBef>
                <a:spcPts val="0"/>
              </a:spcBef>
              <a:buNone/>
              <a:defRPr sz="800"/>
            </a:lvl1pPr>
          </a:lstStyle>
          <a:p>
            <a:pPr lvl="0"/>
            <a:r>
              <a:rPr lang="en-US" dirty="0"/>
              <a:t>Click to edit Master text styles</a:t>
            </a:r>
          </a:p>
        </p:txBody>
      </p:sp>
    </p:spTree>
    <p:extLst>
      <p:ext uri="{BB962C8B-B14F-4D97-AF65-F5344CB8AC3E}">
        <p14:creationId xmlns:p14="http://schemas.microsoft.com/office/powerpoint/2010/main" val="34791990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775333" y="179707"/>
            <a:ext cx="10314432" cy="974458"/>
          </a:xfrm>
        </p:spPr>
        <p:txBody>
          <a:bodyPr/>
          <a:lstStyle/>
          <a:p>
            <a:r>
              <a:rPr lang="en-US" dirty="0"/>
              <a:t>Click to edit Master title style</a:t>
            </a:r>
          </a:p>
        </p:txBody>
      </p:sp>
      <p:sp>
        <p:nvSpPr>
          <p:cNvPr id="3" name="Content Placeholder 2"/>
          <p:cNvSpPr>
            <a:spLocks noGrp="1"/>
          </p:cNvSpPr>
          <p:nvPr>
            <p:ph sz="half" idx="1"/>
          </p:nvPr>
        </p:nvSpPr>
        <p:spPr>
          <a:xfrm>
            <a:off x="775333" y="1275352"/>
            <a:ext cx="10347592" cy="4352070"/>
          </a:xfrm>
          <a:prstGeom prst="rect">
            <a:avLst/>
          </a:prstGeom>
        </p:spPr>
        <p:txBody>
          <a:bodyPr/>
          <a:lstStyle>
            <a:lvl1pPr>
              <a:spcBef>
                <a:spcPts val="799"/>
              </a:spcBef>
              <a:buClr>
                <a:schemeClr val="accent4"/>
              </a:buClr>
              <a:defRPr sz="2000"/>
            </a:lvl1pPr>
            <a:lvl2pPr>
              <a:spcBef>
                <a:spcPts val="266"/>
              </a:spcBef>
              <a:buClr>
                <a:schemeClr val="accent4"/>
              </a:buClr>
              <a:defRPr sz="1600"/>
            </a:lvl2pPr>
            <a:lvl3pPr>
              <a:spcBef>
                <a:spcPts val="266"/>
              </a:spcBef>
              <a:buClr>
                <a:schemeClr val="accent4"/>
              </a:buClr>
              <a:defRPr sz="1600"/>
            </a:lvl3pPr>
            <a:lvl4pPr>
              <a:spcBef>
                <a:spcPts val="266"/>
              </a:spcBef>
              <a:buClr>
                <a:schemeClr val="accent4"/>
              </a:buClr>
              <a:defRPr sz="1400"/>
            </a:lvl4pPr>
            <a:lvl5pPr>
              <a:spcBef>
                <a:spcPts val="266"/>
              </a:spcBef>
              <a:buClr>
                <a:schemeClr val="accent4"/>
              </a:buClr>
              <a:defRPr sz="11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51540884"/>
      </p:ext>
    </p:extLst>
  </p:cSld>
  <p:clrMapOvr>
    <a:masterClrMapping/>
  </p:clrMapOvr>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100000"/>
              </a:lnSpc>
              <a:defRPr sz="2400"/>
            </a:lvl1pPr>
          </a:lstStyle>
          <a:p>
            <a:r>
              <a:rPr lang="en-US" dirty="0"/>
              <a:t>Click to edit Master title style</a:t>
            </a:r>
            <a:endParaRPr lang="en-GB" dirty="0"/>
          </a:p>
        </p:txBody>
      </p:sp>
      <p:sp>
        <p:nvSpPr>
          <p:cNvPr id="7" name="Rectangle 3"/>
          <p:cNvSpPr>
            <a:spLocks noGrp="1" noChangeArrowheads="1"/>
          </p:cNvSpPr>
          <p:nvPr>
            <p:ph type="subTitle" idx="13"/>
          </p:nvPr>
        </p:nvSpPr>
        <p:spPr>
          <a:xfrm>
            <a:off x="1951570" y="944566"/>
            <a:ext cx="9139767" cy="360363"/>
          </a:xfrm>
        </p:spPr>
        <p:txBody>
          <a:bodyPr lIns="270000" tIns="10800" bIns="10800" anchor="ctr"/>
          <a:lstStyle>
            <a:lvl1pPr marL="0" indent="0">
              <a:buFontTx/>
              <a:buNone/>
              <a:defRPr sz="1600" b="1">
                <a:solidFill>
                  <a:schemeClr val="bg1"/>
                </a:solidFill>
              </a:defRPr>
            </a:lvl1pPr>
          </a:lstStyle>
          <a:p>
            <a:r>
              <a:rPr lang="en-GB"/>
              <a:t>Click to edit Master subtitle style</a:t>
            </a:r>
          </a:p>
        </p:txBody>
      </p:sp>
    </p:spTree>
    <p:extLst>
      <p:ext uri="{BB962C8B-B14F-4D97-AF65-F5344CB8AC3E}">
        <p14:creationId xmlns:p14="http://schemas.microsoft.com/office/powerpoint/2010/main" val="184853723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8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endParaRPr lang="en-GB" dirty="0"/>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Rectangle 3"/>
          <p:cNvSpPr>
            <a:spLocks noGrp="1" noChangeArrowheads="1"/>
          </p:cNvSpPr>
          <p:nvPr>
            <p:ph type="subTitle" idx="13"/>
          </p:nvPr>
        </p:nvSpPr>
        <p:spPr>
          <a:xfrm>
            <a:off x="1951567" y="944563"/>
            <a:ext cx="9139767" cy="360362"/>
          </a:xfrm>
        </p:spPr>
        <p:txBody>
          <a:bodyPr lIns="270000" tIns="10800" bIns="10800" anchor="ctr"/>
          <a:lstStyle>
            <a:lvl1pPr marL="0" indent="0">
              <a:buFontTx/>
              <a:buNone/>
              <a:defRPr sz="1600" b="1">
                <a:solidFill>
                  <a:schemeClr val="bg1"/>
                </a:solidFill>
              </a:defRPr>
            </a:lvl1pPr>
          </a:lstStyle>
          <a:p>
            <a:r>
              <a:rPr lang="en-GB"/>
              <a:t>Click to edit Master subtitle style</a:t>
            </a:r>
          </a:p>
        </p:txBody>
      </p:sp>
    </p:spTree>
    <p:extLst>
      <p:ext uri="{BB962C8B-B14F-4D97-AF65-F5344CB8AC3E}">
        <p14:creationId xmlns:p14="http://schemas.microsoft.com/office/powerpoint/2010/main" val="188322309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userDrawn="1">
  <p:cSld name="Full White">
    <p:spTree>
      <p:nvGrpSpPr>
        <p:cNvPr id="1" name=""/>
        <p:cNvGrpSpPr/>
        <p:nvPr/>
      </p:nvGrpSpPr>
      <p:grpSpPr>
        <a:xfrm>
          <a:off x="0" y="0"/>
          <a:ext cx="0" cy="0"/>
          <a:chOff x="0" y="0"/>
          <a:chExt cx="0" cy="0"/>
        </a:xfrm>
      </p:grpSpPr>
      <p:sp>
        <p:nvSpPr>
          <p:cNvPr id="2" name="Slide Number Placeholder 5"/>
          <p:cNvSpPr txBox="1">
            <a:spLocks/>
          </p:cNvSpPr>
          <p:nvPr userDrawn="1"/>
        </p:nvSpPr>
        <p:spPr>
          <a:xfrm>
            <a:off x="11435643" y="321734"/>
            <a:ext cx="733780" cy="304800"/>
          </a:xfrm>
          <a:prstGeom prst="rect">
            <a:avLst/>
          </a:prstGeom>
        </p:spPr>
        <p:txBody>
          <a:bodyPr vert="horz" lIns="91440" tIns="45720" rIns="0" bIns="45720" rtlCol="0" anchor="ctr"/>
          <a:lstStyle>
            <a:defPPr>
              <a:defRPr lang="en-US"/>
            </a:defPPr>
            <a:lvl1pPr marL="0" algn="r" defTabSz="914400" rtl="0" eaLnBrk="1" latinLnBrk="0" hangingPunct="1">
              <a:defRPr sz="1000" kern="1200">
                <a:solidFill>
                  <a:schemeClr val="tx1"/>
                </a:solidFill>
                <a:latin typeface="Arial" pitchFamily="34" charset="0"/>
                <a:ea typeface="+mn-ea"/>
                <a:cs typeface="Arial"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F45EF41A-1DD8-4E4B-97C3-0394809AB438}" type="slidenum">
              <a:rPr lang="en-US" sz="900" smtClean="0">
                <a:solidFill>
                  <a:srgbClr val="4D4F51"/>
                </a:solidFill>
              </a:rPr>
              <a:pPr algn="ctr"/>
              <a:t>‹#›</a:t>
            </a:fld>
            <a:endParaRPr lang="en-US" sz="900" dirty="0">
              <a:solidFill>
                <a:srgbClr val="4D4F51"/>
              </a:solidFill>
            </a:endParaRPr>
          </a:p>
        </p:txBody>
      </p:sp>
      <p:sp>
        <p:nvSpPr>
          <p:cNvPr id="3" name="TextBox 2">
            <a:extLst>
              <a:ext uri="{FF2B5EF4-FFF2-40B4-BE49-F238E27FC236}">
                <a16:creationId xmlns:a16="http://schemas.microsoft.com/office/drawing/2014/main" id="{71313DFC-FBDD-4AE9-B249-4A2FFBD1A6B4}"/>
              </a:ext>
            </a:extLst>
          </p:cNvPr>
          <p:cNvSpPr txBox="1"/>
          <p:nvPr userDrawn="1"/>
        </p:nvSpPr>
        <p:spPr>
          <a:xfrm>
            <a:off x="11277600" y="23139"/>
            <a:ext cx="914400" cy="246221"/>
          </a:xfrm>
          <a:prstGeom prst="rect">
            <a:avLst/>
          </a:prstGeom>
          <a:noFill/>
        </p:spPr>
        <p:txBody>
          <a:bodyPr wrap="square">
            <a:spAutoFit/>
          </a:bodyPr>
          <a:lstStyle/>
          <a:p>
            <a:pPr algn="r"/>
            <a:r>
              <a:rPr lang="en-US" sz="1000" dirty="0"/>
              <a:t>SC-VN-02753</a:t>
            </a:r>
          </a:p>
        </p:txBody>
      </p:sp>
    </p:spTree>
    <p:extLst>
      <p:ext uri="{BB962C8B-B14F-4D97-AF65-F5344CB8AC3E}">
        <p14:creationId xmlns:p14="http://schemas.microsoft.com/office/powerpoint/2010/main" val="18603038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2DD6E0-89D6-44C8-9E2B-EEA62F70115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435D763-0EA5-4CA2-B6BF-AE3CD548BB8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ACCDB3B-F84F-48BD-B76B-04C4BDBC1F97}"/>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F35DB152-BCAD-4B90-BB09-F5D97653649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9AB72BC-93BF-4C45-88BF-D3FF78F3BD30}"/>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18540262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0AB1A7-B27F-4527-9FE8-8803AD47A23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FDD15B0-7958-432C-A130-8693355D0F9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14B9448-D17D-4C1B-AA24-A18B64902EE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10186EE-A39E-40AF-8ACB-BFBB68AEC842}"/>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6" name="Footer Placeholder 5">
            <a:extLst>
              <a:ext uri="{FF2B5EF4-FFF2-40B4-BE49-F238E27FC236}">
                <a16:creationId xmlns:a16="http://schemas.microsoft.com/office/drawing/2014/main" id="{F8F7DB06-33D8-4D2D-9916-A18A9D0A9FE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C54DAE0-2DDF-48B2-924A-31F13295D727}"/>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4142638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D85A3E-58A5-4406-86AD-F1825D8728B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54FE6E5-C957-44DD-8D5C-65684E12BDA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7A7DDB4-135A-4415-A5C4-855320A88D8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1A8FF7E-8207-4561-93CF-6A23A7169B8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4D85AE2-E857-4F54-8072-43B083E29BC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6B37DAE-8DE9-4222-BD86-AF841ED74DC4}"/>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8" name="Footer Placeholder 7">
            <a:extLst>
              <a:ext uri="{FF2B5EF4-FFF2-40B4-BE49-F238E27FC236}">
                <a16:creationId xmlns:a16="http://schemas.microsoft.com/office/drawing/2014/main" id="{194756A9-E149-442C-AA42-0649BD69094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60E39DD-2A7C-41E3-9F5D-5C5C4763D3F8}"/>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4968176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9A85B8-C3D2-4B23-A47C-EFBDE82A28E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099CECE-103B-4903-B9B6-75B4F40CDC82}"/>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4" name="Footer Placeholder 3">
            <a:extLst>
              <a:ext uri="{FF2B5EF4-FFF2-40B4-BE49-F238E27FC236}">
                <a16:creationId xmlns:a16="http://schemas.microsoft.com/office/drawing/2014/main" id="{8E9A1970-0901-4555-82A8-07844098731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9CD3668-8D98-4370-9A69-E5BF2CCBBCB7}"/>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28401697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B6330D0-2215-4A80-BBD6-074C28BD9758}"/>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3" name="Footer Placeholder 2">
            <a:extLst>
              <a:ext uri="{FF2B5EF4-FFF2-40B4-BE49-F238E27FC236}">
                <a16:creationId xmlns:a16="http://schemas.microsoft.com/office/drawing/2014/main" id="{26E2EA82-D6D1-4E1D-8B3F-56C147B6309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BB2C879-E70E-4E93-A1C8-35C3C7F9AA0D}"/>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27535110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215CF2-EF85-4500-9DE2-CB5BDDCDDC4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7D92BC7-0A9E-40D0-8C38-F788561B54C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F2121A2-22D1-45E7-9512-545289CE24D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E4C8FA0-0D9E-4A49-B669-1CA6DDBEFB99}"/>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6" name="Footer Placeholder 5">
            <a:extLst>
              <a:ext uri="{FF2B5EF4-FFF2-40B4-BE49-F238E27FC236}">
                <a16:creationId xmlns:a16="http://schemas.microsoft.com/office/drawing/2014/main" id="{D047DF5A-1FE2-4338-8B8C-12CB7211CE1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5D68F21-9148-4858-A3DB-A8C65939B66F}"/>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23238755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BDE523-93B3-4B7C-82AE-44A643AECAA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A728A19-9FCF-4571-ACAF-F9DEAB0F344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6977E9E-ED91-4EE3-9D11-04EBC94BBB0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D9A2F53-0E09-4778-9447-819249E4A962}"/>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6" name="Footer Placeholder 5">
            <a:extLst>
              <a:ext uri="{FF2B5EF4-FFF2-40B4-BE49-F238E27FC236}">
                <a16:creationId xmlns:a16="http://schemas.microsoft.com/office/drawing/2014/main" id="{7BD3FBFD-220B-459C-B7F2-C747C9485AF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732A4CB-E8C7-475C-B931-877D5EB700D9}"/>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8173733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C4652E-9A93-4CEA-BF60-9B4DEF75A82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521BB10-8409-4684-8447-7C54DCBB616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651DFBB-2E55-4AD9-838C-278463BA00F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A1837C00-A885-438A-9178-B529561CE0F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vi-VN" dirty="0">
                <a:solidFill>
                  <a:srgbClr val="303030"/>
                </a:solidFill>
              </a:rPr>
              <a:t>SC-VN-02753</a:t>
            </a:r>
          </a:p>
          <a:p>
            <a:endParaRPr lang="en-US" dirty="0"/>
          </a:p>
        </p:txBody>
      </p:sp>
      <p:sp>
        <p:nvSpPr>
          <p:cNvPr id="6" name="Slide Number Placeholder 5">
            <a:extLst>
              <a:ext uri="{FF2B5EF4-FFF2-40B4-BE49-F238E27FC236}">
                <a16:creationId xmlns:a16="http://schemas.microsoft.com/office/drawing/2014/main" id="{7B774780-FAEE-40F1-9A71-17782F6048B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28D6971-AAAE-4E81-9052-E94D07C7875C}" type="slidenum">
              <a:rPr lang="en-US" smtClean="0"/>
              <a:t>‹#›</a:t>
            </a:fld>
            <a:endParaRPr lang="en-US"/>
          </a:p>
        </p:txBody>
      </p:sp>
      <p:sp>
        <p:nvSpPr>
          <p:cNvPr id="7" name="TextBox 6">
            <a:extLst>
              <a:ext uri="{FF2B5EF4-FFF2-40B4-BE49-F238E27FC236}">
                <a16:creationId xmlns:a16="http://schemas.microsoft.com/office/drawing/2014/main" id="{FABEFBF4-5EC8-4C36-823A-38CFE103D29E}"/>
              </a:ext>
            </a:extLst>
          </p:cNvPr>
          <p:cNvSpPr txBox="1"/>
          <p:nvPr userDrawn="1"/>
        </p:nvSpPr>
        <p:spPr>
          <a:xfrm>
            <a:off x="11277600" y="23139"/>
            <a:ext cx="914400" cy="246221"/>
          </a:xfrm>
          <a:prstGeom prst="rect">
            <a:avLst/>
          </a:prstGeom>
          <a:noFill/>
        </p:spPr>
        <p:txBody>
          <a:bodyPr wrap="square">
            <a:spAutoFit/>
          </a:bodyPr>
          <a:lstStyle/>
          <a:p>
            <a:pPr algn="r"/>
            <a:r>
              <a:rPr lang="en-US" sz="1000" dirty="0"/>
              <a:t>SC-VN-02753</a:t>
            </a:r>
          </a:p>
        </p:txBody>
      </p:sp>
    </p:spTree>
    <p:extLst>
      <p:ext uri="{BB962C8B-B14F-4D97-AF65-F5344CB8AC3E}">
        <p14:creationId xmlns:p14="http://schemas.microsoft.com/office/powerpoint/2010/main" val="35128201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3.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1.xml"/><Relationship Id="rId1" Type="http://schemas.openxmlformats.org/officeDocument/2006/relationships/slideLayout" Target="../slideLayouts/slideLayout15.xml"/><Relationship Id="rId6" Type="http://schemas.openxmlformats.org/officeDocument/2006/relationships/image" Target="../media/image84.png"/><Relationship Id="rId5" Type="http://schemas.openxmlformats.org/officeDocument/2006/relationships/image" Target="../media/image83.png"/><Relationship Id="rId4" Type="http://schemas.openxmlformats.org/officeDocument/2006/relationships/image" Target="../media/image82.png"/></Relationships>
</file>

<file path=ppt/slides/_rels/slide10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42.xml"/><Relationship Id="rId1" Type="http://schemas.openxmlformats.org/officeDocument/2006/relationships/slideLayout" Target="../slideLayouts/slideLayout1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8.xml"/></Relationships>
</file>

<file path=ppt/slides/_rels/slide11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6.xml"/><Relationship Id="rId1" Type="http://schemas.openxmlformats.org/officeDocument/2006/relationships/slideLayout" Target="../slideLayouts/slideLayout20.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114.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1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8.xml"/><Relationship Id="rId1" Type="http://schemas.openxmlformats.org/officeDocument/2006/relationships/slideLayout" Target="../slideLayouts/slideLayout2.xml"/><Relationship Id="rId4" Type="http://schemas.openxmlformats.org/officeDocument/2006/relationships/image" Target="../media/image92.png"/></Relationships>
</file>

<file path=ppt/slides/_rels/slide11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94.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jpeg"/><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4.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92.png"/></Relationships>
</file>

<file path=ppt/slides/_rels/slide13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6.xml"/><Relationship Id="rId4" Type="http://schemas.openxmlformats.org/officeDocument/2006/relationships/image" Target="../media/image9.gif"/></Relationships>
</file>

<file path=ppt/slides/_rels/slide14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image" Target="../media/image98.emf"/><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image" Target="../media/image99.emf"/><Relationship Id="rId2" Type="http://schemas.openxmlformats.org/officeDocument/2006/relationships/notesSlide" Target="../notesSlides/notesSlide67.xml"/><Relationship Id="rId1" Type="http://schemas.openxmlformats.org/officeDocument/2006/relationships/slideLayout" Target="../slideLayouts/slideLayout6.xml"/><Relationship Id="rId4" Type="http://schemas.openxmlformats.org/officeDocument/2006/relationships/image" Target="../media/image100.emf"/></Relationships>
</file>

<file path=ppt/slides/_rels/slide14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6.xml"/><Relationship Id="rId4" Type="http://schemas.openxmlformats.org/officeDocument/2006/relationships/image" Target="../media/image103.png"/></Relationships>
</file>

<file path=ppt/slides/_rels/slide14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6.xml"/><Relationship Id="rId4" Type="http://schemas.openxmlformats.org/officeDocument/2006/relationships/image" Target="../media/image106.png"/></Relationships>
</file>

<file path=ppt/slides/_rels/slide148.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image" Target="../media/image107.jpg"/><Relationship Id="rId1" Type="http://schemas.openxmlformats.org/officeDocument/2006/relationships/slideLayout" Target="../slideLayouts/slideLayout2.xml"/><Relationship Id="rId5" Type="http://schemas.openxmlformats.org/officeDocument/2006/relationships/image" Target="../media/image110.emf"/><Relationship Id="rId4" Type="http://schemas.openxmlformats.org/officeDocument/2006/relationships/image" Target="../media/image109.emf"/></Relationships>
</file>

<file path=ppt/slides/_rels/slide149.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png"/><Relationship Id="rId1" Type="http://schemas.openxmlformats.org/officeDocument/2006/relationships/slideLayout" Target="../slideLayouts/slideLayout2.xml"/><Relationship Id="rId4" Type="http://schemas.openxmlformats.org/officeDocument/2006/relationships/image" Target="../media/image113.png"/></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9.xml"/><Relationship Id="rId1" Type="http://schemas.openxmlformats.org/officeDocument/2006/relationships/slideLayout" Target="../slideLayouts/slideLayout20.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153.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5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92.png"/></Relationships>
</file>

<file path=ppt/slides/_rels/slide15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72.xml"/><Relationship Id="rId1" Type="http://schemas.openxmlformats.org/officeDocument/2006/relationships/slideLayout" Target="../slideLayouts/slideLayout2.xml"/><Relationship Id="rId4" Type="http://schemas.openxmlformats.org/officeDocument/2006/relationships/image" Target="../media/image94.png"/></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8.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jpeg"/><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6.xml"/><Relationship Id="rId1" Type="http://schemas.openxmlformats.org/officeDocument/2006/relationships/slideLayout" Target="../slideLayouts/slideLayout13.xml"/></Relationships>
</file>

<file path=ppt/slides/_rels/slide16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4.png"/><Relationship Id="rId1" Type="http://schemas.openxmlformats.org/officeDocument/2006/relationships/slideLayout" Target="../slideLayouts/slideLayout13.xml"/></Relationships>
</file>

<file path=ppt/slides/_rels/slide164.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77.xml"/><Relationship Id="rId1" Type="http://schemas.openxmlformats.org/officeDocument/2006/relationships/slideLayout" Target="../slideLayouts/slideLayout6.xml"/><Relationship Id="rId5" Type="http://schemas.microsoft.com/office/2007/relationships/hdphoto" Target="../media/hdphoto1.wdp"/><Relationship Id="rId4" Type="http://schemas.openxmlformats.org/officeDocument/2006/relationships/image" Target="../media/image66.png"/></Relationships>
</file>

<file path=ppt/slides/_rels/slide16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13.xml"/><Relationship Id="rId4" Type="http://schemas.openxmlformats.org/officeDocument/2006/relationships/image" Target="../media/image14.png"/></Relationships>
</file>

<file path=ppt/slides/_rels/slide17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png"/><Relationship Id="rId1" Type="http://schemas.openxmlformats.org/officeDocument/2006/relationships/slideLayout" Target="../slideLayouts/slideLayout2.xml"/><Relationship Id="rId6" Type="http://schemas.openxmlformats.org/officeDocument/2006/relationships/image" Target="../media/image120.png"/><Relationship Id="rId5" Type="http://schemas.openxmlformats.org/officeDocument/2006/relationships/image" Target="../media/image119.png"/><Relationship Id="rId4" Type="http://schemas.openxmlformats.org/officeDocument/2006/relationships/image" Target="../media/image118.png"/></Relationships>
</file>

<file path=ppt/slides/_rels/slide17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78.xml"/><Relationship Id="rId1" Type="http://schemas.openxmlformats.org/officeDocument/2006/relationships/slideLayout" Target="../slideLayouts/slideLayout21.xml"/><Relationship Id="rId4" Type="http://schemas.openxmlformats.org/officeDocument/2006/relationships/image" Target="../media/image122.png"/></Relationships>
</file>

<file path=ppt/slides/_rels/slide17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9.xml"/><Relationship Id="rId1" Type="http://schemas.openxmlformats.org/officeDocument/2006/relationships/slideLayout" Target="../slideLayouts/slideLayout21.xml"/></Relationships>
</file>

<file path=ppt/slides/_rels/slide176.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80.xml"/><Relationship Id="rId1" Type="http://schemas.openxmlformats.org/officeDocument/2006/relationships/slideLayout" Target="../slideLayouts/slideLayout20.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178.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81.xml"/><Relationship Id="rId1" Type="http://schemas.openxmlformats.org/officeDocument/2006/relationships/slideLayout" Target="../slideLayouts/slideLayout2.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79.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82.xml"/><Relationship Id="rId1" Type="http://schemas.openxmlformats.org/officeDocument/2006/relationships/slideLayout" Target="../slideLayouts/slideLayout2.xml"/><Relationship Id="rId4" Type="http://schemas.openxmlformats.org/officeDocument/2006/relationships/image" Target="../media/image92.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8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83.xml"/><Relationship Id="rId1" Type="http://schemas.openxmlformats.org/officeDocument/2006/relationships/slideLayout" Target="../slideLayouts/slideLayout2.xml"/><Relationship Id="rId4" Type="http://schemas.openxmlformats.org/officeDocument/2006/relationships/image" Target="../media/image94.png"/></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86.xml"/><Relationship Id="rId1" Type="http://schemas.openxmlformats.org/officeDocument/2006/relationships/slideLayout" Target="../slideLayouts/slideLayout15.xml"/></Relationships>
</file>

<file path=ppt/slides/_rels/slide18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7.xml"/><Relationship Id="rId1" Type="http://schemas.openxmlformats.org/officeDocument/2006/relationships/slideLayout" Target="../slideLayouts/slideLayout13.xml"/></Relationships>
</file>

<file path=ppt/slides/_rels/slide187.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19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91.xml"/><Relationship Id="rId1" Type="http://schemas.openxmlformats.org/officeDocument/2006/relationships/slideLayout" Target="../slideLayouts/slideLayout6.xml"/><Relationship Id="rId4" Type="http://schemas.openxmlformats.org/officeDocument/2006/relationships/image" Target="../media/image126.png"/></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5.xml"/></Relationships>
</file>

<file path=ppt/slides/_rels/slide19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94.xml"/><Relationship Id="rId1" Type="http://schemas.openxmlformats.org/officeDocument/2006/relationships/slideLayout" Target="../slideLayouts/slideLayout2.xml"/><Relationship Id="rId4" Type="http://schemas.openxmlformats.org/officeDocument/2006/relationships/image" Target="../media/image72.png"/></Relationships>
</file>

<file path=ppt/slides/_rels/slide19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95.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4.png"/></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200.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15.xml"/></Relationships>
</file>

<file path=ppt/slides/_rels/slide20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15.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5.xml"/></Relationships>
</file>

<file path=ppt/slides/_rels/slide20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100.xml"/><Relationship Id="rId1" Type="http://schemas.openxmlformats.org/officeDocument/2006/relationships/slideLayout" Target="../slideLayouts/slideLayout20.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204.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101.xml"/><Relationship Id="rId1" Type="http://schemas.openxmlformats.org/officeDocument/2006/relationships/slideLayout" Target="../slideLayouts/slideLayout2.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20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2.xml"/><Relationship Id="rId1" Type="http://schemas.openxmlformats.org/officeDocument/2006/relationships/slideLayout" Target="../slideLayouts/slideLayout2.xml"/><Relationship Id="rId4" Type="http://schemas.openxmlformats.org/officeDocument/2006/relationships/image" Target="../media/image92.png"/></Relationships>
</file>

<file path=ppt/slides/_rels/slide20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03.xml"/><Relationship Id="rId1" Type="http://schemas.openxmlformats.org/officeDocument/2006/relationships/slideLayout" Target="../slideLayouts/slideLayout2.xml"/><Relationship Id="rId4" Type="http://schemas.openxmlformats.org/officeDocument/2006/relationships/image" Target="../media/image94.png"/></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13.xml"/><Relationship Id="rId4" Type="http://schemas.openxmlformats.org/officeDocument/2006/relationships/image" Target="../media/image16.png"/></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8" Type="http://schemas.openxmlformats.org/officeDocument/2006/relationships/diagramLayout" Target="../diagrams/layout9.xml"/><Relationship Id="rId13" Type="http://schemas.openxmlformats.org/officeDocument/2006/relationships/diagramLayout" Target="../diagrams/layout10.xml"/><Relationship Id="rId18" Type="http://schemas.openxmlformats.org/officeDocument/2006/relationships/diagramLayout" Target="../diagrams/layout11.xml"/><Relationship Id="rId3" Type="http://schemas.openxmlformats.org/officeDocument/2006/relationships/diagramLayout" Target="../diagrams/layout8.xml"/><Relationship Id="rId21" Type="http://schemas.microsoft.com/office/2007/relationships/diagramDrawing" Target="../diagrams/drawing11.xml"/><Relationship Id="rId7" Type="http://schemas.openxmlformats.org/officeDocument/2006/relationships/diagramData" Target="../diagrams/data9.xml"/><Relationship Id="rId12" Type="http://schemas.openxmlformats.org/officeDocument/2006/relationships/diagramData" Target="../diagrams/data10.xml"/><Relationship Id="rId17" Type="http://schemas.openxmlformats.org/officeDocument/2006/relationships/diagramData" Target="../diagrams/data11.xml"/><Relationship Id="rId2" Type="http://schemas.openxmlformats.org/officeDocument/2006/relationships/diagramData" Target="../diagrams/data8.xml"/><Relationship Id="rId16" Type="http://schemas.microsoft.com/office/2007/relationships/diagramDrawing" Target="../diagrams/drawing10.xml"/><Relationship Id="rId20" Type="http://schemas.openxmlformats.org/officeDocument/2006/relationships/diagramColors" Target="../diagrams/colors11.xml"/><Relationship Id="rId1" Type="http://schemas.openxmlformats.org/officeDocument/2006/relationships/slideLayout" Target="../slideLayouts/slideLayout2.xml"/><Relationship Id="rId6" Type="http://schemas.microsoft.com/office/2007/relationships/diagramDrawing" Target="../diagrams/drawing8.xml"/><Relationship Id="rId11" Type="http://schemas.microsoft.com/office/2007/relationships/diagramDrawing" Target="../diagrams/drawing9.xml"/><Relationship Id="rId5" Type="http://schemas.openxmlformats.org/officeDocument/2006/relationships/diagramColors" Target="../diagrams/colors8.xml"/><Relationship Id="rId15" Type="http://schemas.openxmlformats.org/officeDocument/2006/relationships/diagramColors" Target="../diagrams/colors10.xml"/><Relationship Id="rId10" Type="http://schemas.openxmlformats.org/officeDocument/2006/relationships/diagramColors" Target="../diagrams/colors9.xml"/><Relationship Id="rId19" Type="http://schemas.openxmlformats.org/officeDocument/2006/relationships/diagramQuickStyle" Target="../diagrams/quickStyle11.xml"/><Relationship Id="rId4" Type="http://schemas.openxmlformats.org/officeDocument/2006/relationships/diagramQuickStyle" Target="../diagrams/quickStyle8.xml"/><Relationship Id="rId9" Type="http://schemas.openxmlformats.org/officeDocument/2006/relationships/diagramQuickStyle" Target="../diagrams/quickStyle9.xml"/><Relationship Id="rId14" Type="http://schemas.openxmlformats.org/officeDocument/2006/relationships/diagramQuickStyle" Target="../diagrams/quickStyle10.xml"/></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6.png"/><Relationship Id="rId1" Type="http://schemas.openxmlformats.org/officeDocument/2006/relationships/slideLayout" Target="../slideLayouts/slideLayout2.xml"/><Relationship Id="rId4" Type="http://schemas.openxmlformats.org/officeDocument/2006/relationships/image" Target="../media/image138.png"/></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chart" Target="../charts/chart21.xml"/><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png"/><Relationship Id="rId1" Type="http://schemas.openxmlformats.org/officeDocument/2006/relationships/slideLayout" Target="../slideLayouts/slideLayout6.xml"/><Relationship Id="rId4" Type="http://schemas.openxmlformats.org/officeDocument/2006/relationships/image" Target="../media/image146.png"/></Relationships>
</file>

<file path=ppt/slides/_rels/slide23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10.xml"/><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18.xml"/><Relationship Id="rId1" Type="http://schemas.openxmlformats.org/officeDocument/2006/relationships/slideLayout" Target="../slideLayouts/slideLayout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6.xml"/></Relationships>
</file>

<file path=ppt/slides/_rels/slide255.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120.xml"/><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8.xml"/></Relationships>
</file>

<file path=ppt/slides/_rels/slide25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22.xml"/><Relationship Id="rId1" Type="http://schemas.openxmlformats.org/officeDocument/2006/relationships/slideLayout" Target="../slideLayouts/slideLayout6.xml"/><Relationship Id="rId4" Type="http://schemas.openxmlformats.org/officeDocument/2006/relationships/image" Target="../media/image150.pn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18.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6.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7.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6.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153.jpeg"/><Relationship Id="rId1" Type="http://schemas.openxmlformats.org/officeDocument/2006/relationships/slideLayout" Target="../slideLayouts/slideLayout13.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3.xml"/></Relationships>
</file>

<file path=ppt/slides/_rels/slide272.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image" Target="../media/image154.jpeg"/><Relationship Id="rId1" Type="http://schemas.openxmlformats.org/officeDocument/2006/relationships/slideLayout" Target="../slideLayouts/slideLayout23.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5.xml"/><Relationship Id="rId1" Type="http://schemas.openxmlformats.org/officeDocument/2006/relationships/slideLayout" Target="../slideLayouts/slideLayout2.xml"/><Relationship Id="rId5" Type="http://schemas.openxmlformats.org/officeDocument/2006/relationships/image" Target="../media/image158.jpeg"/><Relationship Id="rId4" Type="http://schemas.openxmlformats.org/officeDocument/2006/relationships/image" Target="../media/image157.jpeg"/></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image" Target="../media/image160.png"/></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8.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3" Type="http://schemas.openxmlformats.org/officeDocument/2006/relationships/tags" Target="../tags/tag11.xml"/><Relationship Id="rId2" Type="http://schemas.openxmlformats.org/officeDocument/2006/relationships/tags" Target="../tags/tag10.xml"/><Relationship Id="rId1" Type="http://schemas.openxmlformats.org/officeDocument/2006/relationships/tags" Target="../tags/tag9.xml"/><Relationship Id="rId4" Type="http://schemas.openxmlformats.org/officeDocument/2006/relationships/slideLayout" Target="../slideLayouts/slideLayout6.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4.xml"/></Relationships>
</file>

<file path=ppt/slides/_rels/slide285.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14.xml"/></Relationships>
</file>

<file path=ppt/slides/_rels/slide286.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14.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4.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63.png"/><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30.xml"/><Relationship Id="rId1" Type="http://schemas.openxmlformats.org/officeDocument/2006/relationships/slideLayout" Target="../slideLayouts/slideLayout15.xml"/></Relationships>
</file>

<file path=ppt/slides/_rels/slide29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png"/><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15.xml"/><Relationship Id="rId5" Type="http://schemas.openxmlformats.org/officeDocument/2006/relationships/image" Target="../media/image170.png"/><Relationship Id="rId4" Type="http://schemas.openxmlformats.org/officeDocument/2006/relationships/image" Target="../media/image169.png"/></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image" Target="../media/image171.png"/><Relationship Id="rId1" Type="http://schemas.openxmlformats.org/officeDocument/2006/relationships/slideLayout" Target="../slideLayouts/slideLayout6.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4.xml"/></Relationships>
</file>

<file path=ppt/slides/_rels/slide299.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4" Type="http://schemas.openxmlformats.org/officeDocument/2006/relationships/image" Target="../media/image27.png"/></Relationships>
</file>

<file path=ppt/slides/_rels/slide300.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7.xml"/></Relationships>
</file>

<file path=ppt/slides/_rels/slide301.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7.xml"/></Relationships>
</file>

<file path=ppt/slides/_rels/slide30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175.png"/><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33.xml"/><Relationship Id="rId1" Type="http://schemas.openxmlformats.org/officeDocument/2006/relationships/slideLayout" Target="../slideLayouts/slideLayout17.xml"/><Relationship Id="rId5" Type="http://schemas.openxmlformats.org/officeDocument/2006/relationships/image" Target="../media/image179.png"/><Relationship Id="rId4" Type="http://schemas.openxmlformats.org/officeDocument/2006/relationships/image" Target="../media/image178.png"/></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5.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15.xml"/></Relationships>
</file>

<file path=ppt/slides/_rels/slide306.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34.xml"/><Relationship Id="rId1" Type="http://schemas.openxmlformats.org/officeDocument/2006/relationships/slideLayout" Target="../slideLayouts/slideLayout15.xml"/><Relationship Id="rId4" Type="http://schemas.openxmlformats.org/officeDocument/2006/relationships/image" Target="../media/image27.png"/></Relationships>
</file>

<file path=ppt/slides/_rels/slide307.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5.png"/><Relationship Id="rId1" Type="http://schemas.openxmlformats.org/officeDocument/2006/relationships/slideLayout" Target="../slideLayouts/slideLayout15.xml"/><Relationship Id="rId4" Type="http://schemas.openxmlformats.org/officeDocument/2006/relationships/image" Target="../media/image187.png"/></Relationships>
</file>

<file path=ppt/slides/_rels/slide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14.xml"/></Relationships>
</file>

<file path=ppt/slides/_rels/slide311.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2.xml"/><Relationship Id="rId4" Type="http://schemas.openxmlformats.org/officeDocument/2006/relationships/image" Target="../media/image189.png"/></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6.xml"/><Relationship Id="rId5" Type="http://schemas.openxmlformats.org/officeDocument/2006/relationships/image" Target="../media/image27.png"/><Relationship Id="rId4" Type="http://schemas.openxmlformats.org/officeDocument/2006/relationships/image" Target="../media/image30.png"/></Relationships>
</file>

<file path=ppt/slides/_rels/slide3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2.xml"/><Relationship Id="rId1" Type="http://schemas.openxmlformats.org/officeDocument/2006/relationships/slideLayout" Target="../slideLayouts/slideLayout6.xml"/><Relationship Id="rId4" Type="http://schemas.openxmlformats.org/officeDocument/2006/relationships/image" Target="../media/image27.png"/></Relationships>
</file>

<file path=ppt/slides/_rels/slide3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2.xml"/><Relationship Id="rId5" Type="http://schemas.openxmlformats.org/officeDocument/2006/relationships/image" Target="../media/image42.png"/><Relationship Id="rId4" Type="http://schemas.openxmlformats.org/officeDocument/2006/relationships/image" Target="../media/image41.png"/></Relationships>
</file>

<file path=ppt/slides/_rels/slide4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jpe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2.xml"/><Relationship Id="rId1" Type="http://schemas.openxmlformats.org/officeDocument/2006/relationships/slideLayout" Target="../slideLayouts/slideLayout15.xml"/><Relationship Id="rId4" Type="http://schemas.openxmlformats.org/officeDocument/2006/relationships/image" Target="../media/image54.png"/></Relationships>
</file>

<file path=ppt/slides/_rels/slide62.xml.rels><?xml version="1.0" encoding="UTF-8" standalone="yes"?>
<Relationships xmlns="http://schemas.openxmlformats.org/package/2006/relationships"><Relationship Id="rId3" Type="http://schemas.openxmlformats.org/officeDocument/2006/relationships/chart" Target="../charts/chart4.xml"/><Relationship Id="rId7" Type="http://schemas.openxmlformats.org/officeDocument/2006/relationships/chart" Target="../charts/chart8.xml"/><Relationship Id="rId2" Type="http://schemas.openxmlformats.org/officeDocument/2006/relationships/chart" Target="../charts/chart3.xml"/><Relationship Id="rId1" Type="http://schemas.openxmlformats.org/officeDocument/2006/relationships/slideLayout" Target="../slideLayouts/slideLayout6.xml"/><Relationship Id="rId6" Type="http://schemas.openxmlformats.org/officeDocument/2006/relationships/chart" Target="../charts/chart7.xml"/><Relationship Id="rId5" Type="http://schemas.openxmlformats.org/officeDocument/2006/relationships/chart" Target="../charts/chart6.xml"/><Relationship Id="rId4" Type="http://schemas.openxmlformats.org/officeDocument/2006/relationships/chart" Target="../charts/chart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67.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7.xml"/></Relationships>
</file>

<file path=ppt/slides/_rels/slide68.xml.rels><?xml version="1.0" encoding="UTF-8" standalone="yes"?>
<Relationships xmlns="http://schemas.openxmlformats.org/package/2006/relationships"><Relationship Id="rId3" Type="http://schemas.openxmlformats.org/officeDocument/2006/relationships/hyperlink" Target="https://www.e-crt.org/journal/view.php?doi=10.4143/crt.2018.117" TargetMode="External"/><Relationship Id="rId2" Type="http://schemas.openxmlformats.org/officeDocument/2006/relationships/hyperlink" Target="https://www.ncbi.nlm.nih.gov/pubmed/29898592" TargetMode="External"/><Relationship Id="rId1" Type="http://schemas.openxmlformats.org/officeDocument/2006/relationships/slideLayout" Target="../slideLayouts/slideLayout2.xml"/><Relationship Id="rId4" Type="http://schemas.openxmlformats.org/officeDocument/2006/relationships/image" Target="../media/image57.png"/></Relationships>
</file>

<file path=ppt/slides/_rels/slide69.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hyperlink" Target="https://www.e-crt.org/" TargetMode="External"/><Relationship Id="rId1" Type="http://schemas.openxmlformats.org/officeDocument/2006/relationships/slideLayout" Target="../slideLayouts/slideLayout7.xml"/><Relationship Id="rId6" Type="http://schemas.openxmlformats.org/officeDocument/2006/relationships/hyperlink" Target="https://www.e-crt.org/journal/view.php?doi=10.4143/crt.2018.117" TargetMode="External"/><Relationship Id="rId5" Type="http://schemas.openxmlformats.org/officeDocument/2006/relationships/hyperlink" Target="https://www.ncbi.nlm.nih.gov/pubmed/29898592" TargetMode="External"/><Relationship Id="rId4" Type="http://schemas.openxmlformats.org/officeDocument/2006/relationships/image" Target="../media/image59.png"/></Relationships>
</file>

<file path=ppt/slides/_rels/slide7.xml.rels><?xml version="1.0" encoding="UTF-8" standalone="yes"?>
<Relationships xmlns="http://schemas.openxmlformats.org/package/2006/relationships"><Relationship Id="rId8" Type="http://schemas.openxmlformats.org/officeDocument/2006/relationships/tags" Target="../tags/tag8.xml"/><Relationship Id="rId3" Type="http://schemas.openxmlformats.org/officeDocument/2006/relationships/tags" Target="../tags/tag3.xml"/><Relationship Id="rId7" Type="http://schemas.openxmlformats.org/officeDocument/2006/relationships/tags" Target="../tags/tag7.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chart" Target="../charts/chart2.xml"/><Relationship Id="rId5" Type="http://schemas.openxmlformats.org/officeDocument/2006/relationships/tags" Target="../tags/tag5.xml"/><Relationship Id="rId10" Type="http://schemas.openxmlformats.org/officeDocument/2006/relationships/notesSlide" Target="../notesSlides/notesSlide2.xml"/><Relationship Id="rId4" Type="http://schemas.openxmlformats.org/officeDocument/2006/relationships/tags" Target="../tags/tag4.xml"/><Relationship Id="rId9"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9.xml"/><Relationship Id="rId1" Type="http://schemas.openxmlformats.org/officeDocument/2006/relationships/slideLayout" Target="../slideLayouts/slideLayout6.xml"/><Relationship Id="rId4" Type="http://schemas.openxmlformats.org/officeDocument/2006/relationships/image" Target="../media/image66.png"/></Relationships>
</file>

<file path=ppt/slides/_rels/slide8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31.xml"/><Relationship Id="rId1" Type="http://schemas.openxmlformats.org/officeDocument/2006/relationships/slideLayout" Target="../slideLayouts/slideLayout1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7.xml"/><Relationship Id="rId1" Type="http://schemas.openxmlformats.org/officeDocument/2006/relationships/slideLayout" Target="../slideLayouts/slideLayout2.xml"/><Relationship Id="rId4" Type="http://schemas.openxmlformats.org/officeDocument/2006/relationships/image" Target="../media/image72.png"/></Relationships>
</file>

<file path=ppt/slides/_rels/slide9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38.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4.png"/></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2676BD-B5BB-45D0-9BA0-643B1B4BDA26}"/>
              </a:ext>
            </a:extLst>
          </p:cNvPr>
          <p:cNvSpPr>
            <a:spLocks noGrp="1"/>
          </p:cNvSpPr>
          <p:nvPr>
            <p:ph type="ctrTitle"/>
          </p:nvPr>
        </p:nvSpPr>
        <p:spPr/>
        <p:txBody>
          <a:bodyPr>
            <a:normAutofit/>
          </a:bodyPr>
          <a:lstStyle/>
          <a:p>
            <a:r>
              <a:rPr lang="en-US" sz="5400" dirty="0" err="1">
                <a:latin typeface="Arial" panose="020B0604020202020204" pitchFamily="34" charset="0"/>
                <a:cs typeface="Arial" panose="020B0604020202020204" pitchFamily="34" charset="0"/>
              </a:rPr>
              <a:t>Điều</a:t>
            </a:r>
            <a:r>
              <a:rPr lang="en-US" sz="5400" dirty="0">
                <a:latin typeface="Arial" panose="020B0604020202020204" pitchFamily="34" charset="0"/>
                <a:cs typeface="Arial" panose="020B0604020202020204" pitchFamily="34" charset="0"/>
              </a:rPr>
              <a:t> </a:t>
            </a:r>
            <a:r>
              <a:rPr lang="en-US" sz="5400" dirty="0" err="1">
                <a:latin typeface="Arial" panose="020B0604020202020204" pitchFamily="34" charset="0"/>
                <a:cs typeface="Arial" panose="020B0604020202020204" pitchFamily="34" charset="0"/>
              </a:rPr>
              <a:t>trị</a:t>
            </a:r>
            <a:r>
              <a:rPr lang="en-US" sz="5400" dirty="0">
                <a:latin typeface="Arial" panose="020B0604020202020204" pitchFamily="34" charset="0"/>
                <a:cs typeface="Arial" panose="020B0604020202020204" pitchFamily="34" charset="0"/>
              </a:rPr>
              <a:t> UPTKTBN </a:t>
            </a:r>
            <a:r>
              <a:rPr lang="en-US" sz="5400" dirty="0" err="1">
                <a:latin typeface="Arial" panose="020B0604020202020204" pitchFamily="34" charset="0"/>
                <a:cs typeface="Arial" panose="020B0604020202020204" pitchFamily="34" charset="0"/>
              </a:rPr>
              <a:t>có</a:t>
            </a:r>
            <a:r>
              <a:rPr lang="en-US" sz="5400" dirty="0">
                <a:latin typeface="Arial" panose="020B0604020202020204" pitchFamily="34" charset="0"/>
                <a:cs typeface="Arial" panose="020B0604020202020204" pitchFamily="34" charset="0"/>
              </a:rPr>
              <a:t> </a:t>
            </a:r>
            <a:r>
              <a:rPr lang="en-US" sz="5400" dirty="0" err="1">
                <a:latin typeface="Arial" panose="020B0604020202020204" pitchFamily="34" charset="0"/>
                <a:cs typeface="Arial" panose="020B0604020202020204" pitchFamily="34" charset="0"/>
              </a:rPr>
              <a:t>đột</a:t>
            </a:r>
            <a:r>
              <a:rPr lang="en-US" sz="5400" dirty="0">
                <a:latin typeface="Arial" panose="020B0604020202020204" pitchFamily="34" charset="0"/>
                <a:cs typeface="Arial" panose="020B0604020202020204" pitchFamily="34" charset="0"/>
              </a:rPr>
              <a:t> </a:t>
            </a:r>
            <a:r>
              <a:rPr lang="en-US" sz="5400" dirty="0" err="1">
                <a:latin typeface="Arial" panose="020B0604020202020204" pitchFamily="34" charset="0"/>
                <a:cs typeface="Arial" panose="020B0604020202020204" pitchFamily="34" charset="0"/>
              </a:rPr>
              <a:t>biến</a:t>
            </a:r>
            <a:r>
              <a:rPr lang="en-US" sz="5400" dirty="0">
                <a:latin typeface="Arial" panose="020B0604020202020204" pitchFamily="34" charset="0"/>
                <a:cs typeface="Arial" panose="020B0604020202020204" pitchFamily="34" charset="0"/>
              </a:rPr>
              <a:t> EGFR</a:t>
            </a:r>
            <a:endParaRPr lang="vi-VN" sz="5400" dirty="0">
              <a:latin typeface="Arial" panose="020B0604020202020204" pitchFamily="34" charset="0"/>
              <a:cs typeface="Arial" panose="020B0604020202020204" pitchFamily="34" charset="0"/>
            </a:endParaRPr>
          </a:p>
        </p:txBody>
      </p:sp>
      <p:sp>
        <p:nvSpPr>
          <p:cNvPr id="3" name="Subtitle 2">
            <a:extLst>
              <a:ext uri="{FF2B5EF4-FFF2-40B4-BE49-F238E27FC236}">
                <a16:creationId xmlns:a16="http://schemas.microsoft.com/office/drawing/2014/main" id="{930F136C-BB04-46DC-9667-7AEA8CC2E890}"/>
              </a:ext>
            </a:extLst>
          </p:cNvPr>
          <p:cNvSpPr>
            <a:spLocks noGrp="1"/>
          </p:cNvSpPr>
          <p:nvPr>
            <p:ph type="subTitle" idx="1"/>
          </p:nvPr>
        </p:nvSpPr>
        <p:spPr>
          <a:xfrm>
            <a:off x="5214937" y="6391275"/>
            <a:ext cx="1762125" cy="466725"/>
          </a:xfrm>
        </p:spPr>
        <p:txBody>
          <a:bodyPr>
            <a:noAutofit/>
          </a:bodyPr>
          <a:lstStyle/>
          <a:p>
            <a:pPr fontAlgn="base"/>
            <a:r>
              <a:rPr lang="vi-VN" sz="1200" b="0" i="0" dirty="0">
                <a:solidFill>
                  <a:srgbClr val="303030"/>
                </a:solidFill>
                <a:effectLst/>
              </a:rPr>
              <a:t>SC-VN-02753</a:t>
            </a:r>
          </a:p>
          <a:p>
            <a:br>
              <a:rPr lang="vi-VN" sz="1200" b="0" i="0" dirty="0">
                <a:solidFill>
                  <a:srgbClr val="303030"/>
                </a:solidFill>
                <a:effectLst/>
              </a:rPr>
            </a:br>
            <a:endParaRPr lang="vi-VN" sz="1200" dirty="0"/>
          </a:p>
        </p:txBody>
      </p:sp>
      <p:sp>
        <p:nvSpPr>
          <p:cNvPr id="5" name="TextBox 4">
            <a:extLst>
              <a:ext uri="{FF2B5EF4-FFF2-40B4-BE49-F238E27FC236}">
                <a16:creationId xmlns:a16="http://schemas.microsoft.com/office/drawing/2014/main" id="{96C788B2-3CD6-4A52-9DE6-BD1B17C0CFBD}"/>
              </a:ext>
            </a:extLst>
          </p:cNvPr>
          <p:cNvSpPr txBox="1"/>
          <p:nvPr/>
        </p:nvSpPr>
        <p:spPr>
          <a:xfrm>
            <a:off x="676274" y="5419623"/>
            <a:ext cx="10839450" cy="841577"/>
          </a:xfrm>
          <a:prstGeom prst="rect">
            <a:avLst/>
          </a:prstGeom>
          <a:noFill/>
        </p:spPr>
        <p:txBody>
          <a:bodyPr wrap="square">
            <a:spAutoFit/>
          </a:bodyPr>
          <a:lstStyle/>
          <a:p>
            <a:pPr marL="342900" marR="0" lvl="0" indent="-342900">
              <a:lnSpc>
                <a:spcPct val="107000"/>
              </a:lnSpc>
              <a:spcBef>
                <a:spcPts val="0"/>
              </a:spcBef>
              <a:spcAft>
                <a:spcPts val="800"/>
              </a:spcAft>
              <a:buFont typeface="Wingdings" panose="05000000000000000000" pitchFamily="2" charset="2"/>
              <a:buChar char=""/>
              <a:tabLst>
                <a:tab pos="457200" algn="l"/>
              </a:tabLst>
            </a:pPr>
            <a:r>
              <a:rPr lang="en-US" sz="1000" dirty="0">
                <a:effectLst/>
                <a:latin typeface="Arial" panose="020B0604020202020204" pitchFamily="34" charset="0"/>
                <a:ea typeface="Arial" panose="020B0604020202020204" pitchFamily="34" charset="0"/>
                <a:cs typeface="Times New Roman" panose="02020603050405020304" pitchFamily="18" charset="0"/>
              </a:rPr>
              <a:t>Information provided in this educational presentation may contain recommendations outside the approved labeling of the drugs under discussion. It is intended to provide healthcare professional audience with pertinent scientific data to form your own conclusions and make your own decisions. This information is not intended to be promoting or recommending any indication, dosage or other claims not covered in the licensed prescribing information.</a:t>
            </a:r>
          </a:p>
          <a:p>
            <a:pPr marL="342900" marR="0" lvl="0" indent="-342900">
              <a:lnSpc>
                <a:spcPct val="107000"/>
              </a:lnSpc>
              <a:spcBef>
                <a:spcPts val="0"/>
              </a:spcBef>
              <a:spcAft>
                <a:spcPts val="800"/>
              </a:spcAft>
              <a:buFont typeface="Wingdings" panose="05000000000000000000" pitchFamily="2" charset="2"/>
              <a:buChar char=""/>
              <a:tabLst>
                <a:tab pos="457200" algn="l"/>
              </a:tabLst>
            </a:pPr>
            <a:r>
              <a:rPr lang="en-MY" sz="1000" dirty="0">
                <a:effectLst/>
                <a:latin typeface="Arial" panose="020B0604020202020204" pitchFamily="34" charset="0"/>
                <a:ea typeface="Arial" panose="020B0604020202020204" pitchFamily="34" charset="0"/>
                <a:cs typeface="Times New Roman" panose="02020603050405020304" pitchFamily="18" charset="0"/>
              </a:rPr>
              <a:t>Please refer to the VN MoH-approved prescribing information for these therapies for a complete list of approved indications and dosing, contraindications and warnings.</a:t>
            </a:r>
            <a:endParaRPr lang="en-US" sz="1000" dirty="0">
              <a:effectLst/>
              <a:latin typeface="Arial" panose="020B0604020202020204" pitchFamily="34" charset="0"/>
              <a:ea typeface="Arial" panose="020B0604020202020204" pitchFamily="34" charset="0"/>
              <a:cs typeface="Times New Roman" panose="02020603050405020304" pitchFamily="18" charset="0"/>
            </a:endParaRPr>
          </a:p>
        </p:txBody>
      </p:sp>
    </p:spTree>
    <p:extLst>
      <p:ext uri="{BB962C8B-B14F-4D97-AF65-F5344CB8AC3E}">
        <p14:creationId xmlns:p14="http://schemas.microsoft.com/office/powerpoint/2010/main" val="377367259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p:cNvPicPr>
            <a:picLocks noChangeAspect="1"/>
          </p:cNvPicPr>
          <p:nvPr/>
        </p:nvPicPr>
        <p:blipFill>
          <a:blip r:embed="rId2"/>
          <a:stretch>
            <a:fillRect/>
          </a:stretch>
        </p:blipFill>
        <p:spPr>
          <a:xfrm>
            <a:off x="752167" y="1007719"/>
            <a:ext cx="10442701" cy="5307124"/>
          </a:xfrm>
          <a:prstGeom prst="rect">
            <a:avLst/>
          </a:prstGeom>
        </p:spPr>
      </p:pic>
      <p:sp>
        <p:nvSpPr>
          <p:cNvPr id="6" name="TextBox 5"/>
          <p:cNvSpPr txBox="1"/>
          <p:nvPr/>
        </p:nvSpPr>
        <p:spPr>
          <a:xfrm>
            <a:off x="2293546" y="6458475"/>
            <a:ext cx="606798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Herbst</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et a. Nature 2018 Jan 24;553(7689):446</a:t>
            </a:r>
            <a:endPar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itle 1"/>
          <p:cNvSpPr>
            <a:spLocks noGrp="1"/>
          </p:cNvSpPr>
          <p:nvPr>
            <p:ph type="title"/>
          </p:nvPr>
        </p:nvSpPr>
        <p:spPr>
          <a:xfrm>
            <a:off x="541686" y="419598"/>
            <a:ext cx="10653183" cy="510909"/>
          </a:xfrm>
        </p:spPr>
        <p:txBody>
          <a:bodyPr>
            <a:normAutofit fontScale="90000"/>
          </a:bodyPr>
          <a:lstStyle/>
          <a:p>
            <a:pPr algn="ctr">
              <a:defRPr/>
            </a:pPr>
            <a:r>
              <a:rPr lang="en-US" sz="3200" b="1" dirty="0" err="1">
                <a:solidFill>
                  <a:schemeClr val="accent6">
                    <a:lumMod val="75000"/>
                  </a:schemeClr>
                </a:solidFill>
                <a:latin typeface="Arial" panose="020B0604020202020204" pitchFamily="34" charset="0"/>
                <a:cs typeface="Arial" panose="020B0604020202020204" pitchFamily="34" charset="0"/>
              </a:rPr>
              <a:t>Cách</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mạng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trong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điều</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trị</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ung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thư</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phổi</a:t>
            </a:r>
            <a:endParaRPr lang="vi-VN" sz="3200" b="1" dirty="0">
              <a:solidFill>
                <a:schemeClr val="accent6">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6258629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4223" y="225776"/>
            <a:ext cx="11565106" cy="619418"/>
          </a:xfrm>
        </p:spPr>
        <p:txBody>
          <a:bodyPr>
            <a:normAutofit fontScale="90000"/>
          </a:bodyPr>
          <a:lstStyle/>
          <a:p>
            <a:pPr algn="ctr"/>
            <a:r>
              <a:rPr lang="en-US" sz="3200" dirty="0" err="1">
                <a:latin typeface="Tahoma" panose="020B0604030504040204" pitchFamily="34" charset="0"/>
                <a:ea typeface="Tahoma" panose="020B0604030504040204" pitchFamily="34" charset="0"/>
                <a:cs typeface="Tahoma" panose="020B0604030504040204" pitchFamily="34" charset="0"/>
              </a:rPr>
              <a:t>Vai</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trò</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của</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afatinib</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trong</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điều</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trị</a:t>
            </a:r>
            <a:r>
              <a:rPr lang="en-US" sz="3200" dirty="0">
                <a:latin typeface="Tahoma" panose="020B0604030504040204" pitchFamily="34" charset="0"/>
                <a:ea typeface="Tahoma" panose="020B0604030504040204" pitchFamily="34" charset="0"/>
                <a:cs typeface="Tahoma" panose="020B0604030504040204" pitchFamily="34" charset="0"/>
              </a:rPr>
              <a:t> UTP </a:t>
            </a:r>
            <a:r>
              <a:rPr lang="en-US" sz="3200" dirty="0" err="1">
                <a:latin typeface="Tahoma" panose="020B0604030504040204" pitchFamily="34" charset="0"/>
                <a:ea typeface="Tahoma" panose="020B0604030504040204" pitchFamily="34" charset="0"/>
                <a:cs typeface="Tahoma" panose="020B0604030504040204" pitchFamily="34" charset="0"/>
              </a:rPr>
              <a:t>tê</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bào</a:t>
            </a:r>
            <a:r>
              <a:rPr lang="en-US" sz="3200" dirty="0">
                <a:latin typeface="Tahoma" panose="020B0604030504040204" pitchFamily="34" charset="0"/>
                <a:ea typeface="Tahoma" panose="020B0604030504040204" pitchFamily="34" charset="0"/>
                <a:cs typeface="Tahoma" panose="020B0604030504040204" pitchFamily="34" charset="0"/>
              </a:rPr>
              <a:t> v</a:t>
            </a:r>
            <a:r>
              <a:rPr lang="vi-VN" sz="3200" dirty="0">
                <a:latin typeface="Tahoma" panose="020B0604030504040204" pitchFamily="34" charset="0"/>
                <a:ea typeface="Tahoma" panose="020B0604030504040204" pitchFamily="34" charset="0"/>
                <a:cs typeface="Tahoma" panose="020B0604030504040204" pitchFamily="34" charset="0"/>
              </a:rPr>
              <a:t>ả</a:t>
            </a:r>
            <a:r>
              <a:rPr lang="en-US" sz="3200" dirty="0">
                <a:latin typeface="Tahoma" panose="020B0604030504040204" pitchFamily="34" charset="0"/>
                <a:ea typeface="Tahoma" panose="020B0604030504040204" pitchFamily="34" charset="0"/>
                <a:cs typeface="Tahoma" panose="020B0604030504040204" pitchFamily="34" charset="0"/>
              </a:rPr>
              <a:t>y  </a:t>
            </a:r>
            <a:r>
              <a:rPr lang="en-US" sz="3200" dirty="0" err="1">
                <a:latin typeface="Tahoma" panose="020B0604030504040204" pitchFamily="34" charset="0"/>
                <a:ea typeface="Tahoma" panose="020B0604030504040204" pitchFamily="34" charset="0"/>
                <a:cs typeface="Tahoma" panose="020B0604030504040204" pitchFamily="34" charset="0"/>
              </a:rPr>
              <a:t>theo</a:t>
            </a:r>
            <a:r>
              <a:rPr lang="en-US" sz="3200" dirty="0">
                <a:latin typeface="Tahoma" panose="020B0604030504040204" pitchFamily="34" charset="0"/>
                <a:ea typeface="Tahoma" panose="020B0604030504040204" pitchFamily="34" charset="0"/>
                <a:cs typeface="Tahoma" panose="020B0604030504040204" pitchFamily="34" charset="0"/>
              </a:rPr>
              <a:t> ESMO 2019</a:t>
            </a:r>
            <a:endParaRPr lang="vi-VN" sz="3200" dirty="0">
              <a:latin typeface="Tahoma" panose="020B0604030504040204" pitchFamily="34" charset="0"/>
              <a:ea typeface="Tahoma" panose="020B0604030504040204" pitchFamily="34" charset="0"/>
              <a:cs typeface="Tahoma" panose="020B0604030504040204" pitchFamily="34" charset="0"/>
            </a:endParaRPr>
          </a:p>
        </p:txBody>
      </p:sp>
      <p:sp>
        <p:nvSpPr>
          <p:cNvPr id="4" name="Footer Placeholder 3"/>
          <p:cNvSpPr>
            <a:spLocks noGrp="1"/>
          </p:cNvSpPr>
          <p:nvPr>
            <p:ph type="ftr" sz="quarter" idx="11"/>
          </p:nvPr>
        </p:nvSpPr>
        <p:spPr>
          <a:xfrm>
            <a:off x="658906" y="6335187"/>
            <a:ext cx="10627216" cy="485327"/>
          </a:xfrm>
        </p:spPr>
        <p:txBody>
          <a:bodyPr/>
          <a:lstStyle/>
          <a:p>
            <a:r>
              <a:rPr lang="it-IT" dirty="0" err="1"/>
              <a:t>Ann</a:t>
            </a:r>
            <a:r>
              <a:rPr lang="it-IT" dirty="0"/>
              <a:t> </a:t>
            </a:r>
            <a:r>
              <a:rPr lang="it-IT" dirty="0" err="1"/>
              <a:t>Oncol</a:t>
            </a:r>
            <a:r>
              <a:rPr lang="it-IT" dirty="0"/>
              <a:t> 2019 </a:t>
            </a:r>
            <a:r>
              <a:rPr lang="it-IT" dirty="0" err="1"/>
              <a:t>suppl</a:t>
            </a:r>
            <a:r>
              <a:rPr lang="it-IT" dirty="0"/>
              <a:t> 4 iv192</a:t>
            </a:r>
            <a:endParaRPr lang="en-US" sz="1000" dirty="0">
              <a:latin typeface="Tahoma" panose="020B0604030504040204" pitchFamily="34" charset="0"/>
              <a:ea typeface="Tahoma" panose="020B0604030504040204" pitchFamily="34" charset="0"/>
              <a:cs typeface="Tahoma" panose="020B0604030504040204" pitchFamily="34" charset="0"/>
            </a:endParaRPr>
          </a:p>
        </p:txBody>
      </p:sp>
      <p:pic>
        <p:nvPicPr>
          <p:cNvPr id="3" name="Picture 2"/>
          <p:cNvPicPr>
            <a:picLocks noChangeAspect="1"/>
          </p:cNvPicPr>
          <p:nvPr/>
        </p:nvPicPr>
        <p:blipFill>
          <a:blip r:embed="rId2"/>
          <a:stretch>
            <a:fillRect/>
          </a:stretch>
        </p:blipFill>
        <p:spPr>
          <a:xfrm>
            <a:off x="4244454" y="870013"/>
            <a:ext cx="7656961" cy="5214578"/>
          </a:xfrm>
          <a:prstGeom prst="rect">
            <a:avLst/>
          </a:prstGeom>
          <a:effectLst>
            <a:outerShdw blurRad="50800" dist="38100" dir="2700000" algn="tl" rotWithShape="0">
              <a:prstClr val="black">
                <a:alpha val="40000"/>
              </a:prstClr>
            </a:outerShdw>
          </a:effectLst>
        </p:spPr>
      </p:pic>
      <p:pic>
        <p:nvPicPr>
          <p:cNvPr id="5" name="Picture 4"/>
          <p:cNvPicPr>
            <a:picLocks noChangeAspect="1"/>
          </p:cNvPicPr>
          <p:nvPr/>
        </p:nvPicPr>
        <p:blipFill>
          <a:blip r:embed="rId3"/>
          <a:stretch>
            <a:fillRect/>
          </a:stretch>
        </p:blipFill>
        <p:spPr>
          <a:xfrm>
            <a:off x="234372" y="2115561"/>
            <a:ext cx="4010082" cy="2729552"/>
          </a:xfrm>
          <a:prstGeom prst="rect">
            <a:avLst/>
          </a:prstGeom>
        </p:spPr>
      </p:pic>
      <p:sp>
        <p:nvSpPr>
          <p:cNvPr id="6" name="Rounded Rectangle 5"/>
          <p:cNvSpPr/>
          <p:nvPr/>
        </p:nvSpPr>
        <p:spPr>
          <a:xfrm>
            <a:off x="7519916" y="4845113"/>
            <a:ext cx="1965278" cy="1239478"/>
          </a:xfrm>
          <a:prstGeom prst="roundRect">
            <a:avLst/>
          </a:prstGeom>
          <a:ln w="28575">
            <a:solidFill>
              <a:srgbClr val="FF0000"/>
            </a:solidFill>
            <a:prstDash val="sysDot"/>
          </a:ln>
        </p:spPr>
        <p:txBody>
          <a:bodyPr wrap="square" lIns="45720" rIns="45720" rtlCol="0" anchor="ctr">
            <a:spAutoFit/>
          </a:bodyPr>
          <a:lstStyle/>
          <a:p>
            <a:pPr algn="ctr" defTabSz="341710">
              <a:tabLst>
                <a:tab pos="1546225" algn="r"/>
              </a:tabLst>
            </a:pPr>
            <a:endParaRPr lang="vi-VN" sz="1400" b="1" dirty="0" err="1">
              <a:latin typeface="+mj-lt"/>
            </a:endParaRPr>
          </a:p>
        </p:txBody>
      </p:sp>
      <p:cxnSp>
        <p:nvCxnSpPr>
          <p:cNvPr id="8" name="Straight Arrow Connector 7"/>
          <p:cNvCxnSpPr>
            <a:stCxn id="6" idx="1"/>
            <a:endCxn id="9" idx="3"/>
          </p:cNvCxnSpPr>
          <p:nvPr/>
        </p:nvCxnSpPr>
        <p:spPr>
          <a:xfrm flipH="1" flipV="1">
            <a:off x="4353636" y="3516854"/>
            <a:ext cx="3166280" cy="1947998"/>
          </a:xfrm>
          <a:prstGeom prst="straightConnector1">
            <a:avLst/>
          </a:prstGeom>
          <a:ln w="28575">
            <a:solidFill>
              <a:srgbClr val="FF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234371" y="2065923"/>
            <a:ext cx="4119265" cy="2901861"/>
          </a:xfrm>
          <a:prstGeom prst="roundRect">
            <a:avLst/>
          </a:prstGeom>
          <a:ln w="38100">
            <a:solidFill>
              <a:srgbClr val="FF0000"/>
            </a:solidFill>
            <a:prstDash val="sysDot"/>
          </a:ln>
        </p:spPr>
        <p:txBody>
          <a:bodyPr wrap="square" lIns="45720" rIns="45720" rtlCol="0" anchor="ctr">
            <a:spAutoFit/>
          </a:bodyPr>
          <a:lstStyle/>
          <a:p>
            <a:pPr algn="ctr" defTabSz="341710">
              <a:tabLst>
                <a:tab pos="1546225" algn="r"/>
              </a:tabLst>
            </a:pPr>
            <a:endParaRPr lang="vi-VN" sz="1400" b="1" dirty="0" err="1">
              <a:latin typeface="+mj-lt"/>
            </a:endParaRPr>
          </a:p>
        </p:txBody>
      </p:sp>
      <p:sp>
        <p:nvSpPr>
          <p:cNvPr id="11" name="Rounded Rectangle 10"/>
          <p:cNvSpPr/>
          <p:nvPr/>
        </p:nvSpPr>
        <p:spPr>
          <a:xfrm>
            <a:off x="968991" y="4449170"/>
            <a:ext cx="1596788" cy="286603"/>
          </a:xfrm>
          <a:prstGeom prst="roundRect">
            <a:avLst/>
          </a:prstGeom>
          <a:ln w="38100">
            <a:solidFill>
              <a:srgbClr val="FF0000"/>
            </a:solidFill>
            <a:prstDash val="sysDot"/>
          </a:ln>
        </p:spPr>
        <p:txBody>
          <a:bodyPr wrap="square" lIns="45720" rIns="45720" rtlCol="0" anchor="ctr">
            <a:spAutoFit/>
          </a:bodyPr>
          <a:lstStyle/>
          <a:p>
            <a:pPr algn="ctr" defTabSz="341710">
              <a:tabLst>
                <a:tab pos="1546225" algn="r"/>
              </a:tabLst>
            </a:pPr>
            <a:endParaRPr lang="vi-VN" sz="1400" b="1" dirty="0" err="1">
              <a:latin typeface="+mj-lt"/>
            </a:endParaRPr>
          </a:p>
        </p:txBody>
      </p:sp>
    </p:spTree>
    <p:extLst>
      <p:ext uri="{BB962C8B-B14F-4D97-AF65-F5344CB8AC3E}">
        <p14:creationId xmlns:p14="http://schemas.microsoft.com/office/powerpoint/2010/main" val="134003860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5910707" y="3124566"/>
            <a:ext cx="585239" cy="1086727"/>
            <a:chOff x="4260656" y="1740367"/>
            <a:chExt cx="608460" cy="1061405"/>
          </a:xfrm>
          <a:effectLst/>
        </p:grpSpPr>
        <p:cxnSp>
          <p:nvCxnSpPr>
            <p:cNvPr id="9" name="Elbow Connector 8"/>
            <p:cNvCxnSpPr/>
            <p:nvPr/>
          </p:nvCxnSpPr>
          <p:spPr>
            <a:xfrm>
              <a:off x="4260656" y="1740367"/>
              <a:ext cx="607088" cy="534612"/>
            </a:xfrm>
            <a:prstGeom prst="bentConnector3">
              <a:avLst/>
            </a:prstGeom>
            <a:ln w="38100" cap="sq">
              <a:solidFill>
                <a:schemeClr val="tx1">
                  <a:lumMod val="65000"/>
                  <a:lumOff val="35000"/>
                </a:schemeClr>
              </a:solidFill>
              <a:miter lim="800000"/>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28" name="Elbow Connector 27"/>
            <p:cNvCxnSpPr/>
            <p:nvPr/>
          </p:nvCxnSpPr>
          <p:spPr>
            <a:xfrm flipV="1">
              <a:off x="4262028" y="2267160"/>
              <a:ext cx="607088" cy="534612"/>
            </a:xfrm>
            <a:prstGeom prst="bentConnector3">
              <a:avLst/>
            </a:prstGeom>
            <a:ln w="38100" cap="sq">
              <a:solidFill>
                <a:schemeClr val="tx1">
                  <a:lumMod val="65000"/>
                  <a:lumOff val="35000"/>
                </a:schemeClr>
              </a:solidFill>
              <a:miter lim="800000"/>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grpSp>
      <p:sp>
        <p:nvSpPr>
          <p:cNvPr id="3" name="Title 2"/>
          <p:cNvSpPr>
            <a:spLocks noGrp="1"/>
          </p:cNvSpPr>
          <p:nvPr>
            <p:ph type="title"/>
          </p:nvPr>
        </p:nvSpPr>
        <p:spPr>
          <a:xfrm>
            <a:off x="817760" y="240965"/>
            <a:ext cx="10653183" cy="686757"/>
          </a:xfrm>
        </p:spPr>
        <p:txBody>
          <a:bodyPr/>
          <a:lstStyle/>
          <a:p>
            <a:pPr algn="ctr"/>
            <a:r>
              <a:rPr lang="en-US" sz="3600" dirty="0">
                <a:latin typeface="Tahoma" panose="020B0604030504040204" pitchFamily="34" charset="0"/>
                <a:ea typeface="Tahoma" panose="020B0604030504040204" pitchFamily="34" charset="0"/>
                <a:cs typeface="Tahoma" panose="020B0604030504040204" pitchFamily="34" charset="0"/>
              </a:rPr>
              <a:t>LUX-Lung 8: </a:t>
            </a:r>
            <a:r>
              <a:rPr lang="en-US" sz="3600" dirty="0" err="1">
                <a:latin typeface="Tahoma" panose="020B0604030504040204" pitchFamily="34" charset="0"/>
                <a:ea typeface="Tahoma" panose="020B0604030504040204" pitchFamily="34" charset="0"/>
                <a:cs typeface="Tahoma" panose="020B0604030504040204" pitchFamily="34" charset="0"/>
              </a:rPr>
              <a:t>Thiết</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kế</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nghiên</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cứu</a:t>
            </a:r>
            <a:endParaRPr lang="en-US" sz="3600" dirty="0">
              <a:latin typeface="Tahoma" panose="020B0604030504040204" pitchFamily="34" charset="0"/>
              <a:ea typeface="Tahoma" panose="020B0604030504040204" pitchFamily="34" charset="0"/>
              <a:cs typeface="Tahoma" panose="020B0604030504040204" pitchFamily="34" charset="0"/>
            </a:endParaRPr>
          </a:p>
        </p:txBody>
      </p:sp>
      <p:sp>
        <p:nvSpPr>
          <p:cNvPr id="19" name="AutoShape 20"/>
          <p:cNvSpPr>
            <a:spLocks noChangeArrowheads="1"/>
          </p:cNvSpPr>
          <p:nvPr/>
        </p:nvSpPr>
        <p:spPr bwMode="blackWhite">
          <a:xfrm>
            <a:off x="8352820" y="2531370"/>
            <a:ext cx="1908000" cy="2304000"/>
          </a:xfrm>
          <a:prstGeom prst="roundRect">
            <a:avLst>
              <a:gd name="adj" fmla="val 16667"/>
            </a:avLst>
          </a:prstGeom>
          <a:solidFill>
            <a:schemeClr val="bg1">
              <a:lumMod val="95000"/>
            </a:schemeClr>
          </a:solidFill>
          <a:ln w="38100" algn="ctr">
            <a:noFill/>
            <a:round/>
            <a:headEnd/>
            <a:tailEnd/>
          </a:ln>
        </p:spPr>
        <p:txBody>
          <a:bodyPr wrap="none" anchor="ctr"/>
          <a:lstStyle/>
          <a:p>
            <a:pPr algn="ctr"/>
            <a:r>
              <a:rPr lang="en-US" sz="1400" b="1" u="sng" kern="0" dirty="0" err="1">
                <a:latin typeface="Tahoma" panose="020B0604030504040204" pitchFamily="34" charset="0"/>
                <a:ea typeface="Tahoma" panose="020B0604030504040204" pitchFamily="34" charset="0"/>
                <a:cs typeface="Tahoma" panose="020B0604030504040204" pitchFamily="34" charset="0"/>
              </a:rPr>
              <a:t>Tiêu</a:t>
            </a:r>
            <a:r>
              <a:rPr lang="en-US" sz="1400" b="1" u="sng" kern="0" dirty="0">
                <a:latin typeface="Tahoma" panose="020B0604030504040204" pitchFamily="34" charset="0"/>
                <a:ea typeface="Tahoma" panose="020B0604030504040204" pitchFamily="34" charset="0"/>
                <a:cs typeface="Tahoma" panose="020B0604030504040204" pitchFamily="34" charset="0"/>
              </a:rPr>
              <a:t> </a:t>
            </a:r>
            <a:r>
              <a:rPr lang="en-US" sz="1400" b="1" u="sng" kern="0" dirty="0" err="1">
                <a:latin typeface="Tahoma" panose="020B0604030504040204" pitchFamily="34" charset="0"/>
                <a:ea typeface="Tahoma" panose="020B0604030504040204" pitchFamily="34" charset="0"/>
                <a:cs typeface="Tahoma" panose="020B0604030504040204" pitchFamily="34" charset="0"/>
              </a:rPr>
              <a:t>chí</a:t>
            </a:r>
            <a:r>
              <a:rPr lang="en-US" sz="1400" b="1" u="sng" kern="0" dirty="0">
                <a:latin typeface="Tahoma" panose="020B0604030504040204" pitchFamily="34" charset="0"/>
                <a:ea typeface="Tahoma" panose="020B0604030504040204" pitchFamily="34" charset="0"/>
                <a:cs typeface="Tahoma" panose="020B0604030504040204" pitchFamily="34" charset="0"/>
              </a:rPr>
              <a:t> </a:t>
            </a:r>
            <a:r>
              <a:rPr lang="en-US" sz="1400" b="1" u="sng" kern="0" dirty="0" err="1">
                <a:latin typeface="Tahoma" panose="020B0604030504040204" pitchFamily="34" charset="0"/>
                <a:ea typeface="Tahoma" panose="020B0604030504040204" pitchFamily="34" charset="0"/>
                <a:cs typeface="Tahoma" panose="020B0604030504040204" pitchFamily="34" charset="0"/>
              </a:rPr>
              <a:t>phụ</a:t>
            </a:r>
            <a:r>
              <a:rPr lang="en-US" sz="1400" b="1" u="sng" kern="0" dirty="0">
                <a:latin typeface="Tahoma" panose="020B0604030504040204" pitchFamily="34" charset="0"/>
                <a:ea typeface="Tahoma" panose="020B0604030504040204" pitchFamily="34" charset="0"/>
                <a:cs typeface="Tahoma" panose="020B0604030504040204" pitchFamily="34" charset="0"/>
              </a:rPr>
              <a:t> </a:t>
            </a:r>
            <a:r>
              <a:rPr lang="en-US" sz="1400" b="1" u="sng" kern="0" dirty="0" err="1">
                <a:latin typeface="Tahoma" panose="020B0604030504040204" pitchFamily="34" charset="0"/>
                <a:ea typeface="Tahoma" panose="020B0604030504040204" pitchFamily="34" charset="0"/>
                <a:cs typeface="Tahoma" panose="020B0604030504040204" pitchFamily="34" charset="0"/>
              </a:rPr>
              <a:t>chính</a:t>
            </a:r>
            <a:endParaRPr lang="en-US" sz="1400" b="1" u="sng" kern="0" dirty="0">
              <a:latin typeface="Tahoma" panose="020B0604030504040204" pitchFamily="34" charset="0"/>
              <a:ea typeface="Tahoma" panose="020B0604030504040204" pitchFamily="34" charset="0"/>
              <a:cs typeface="Tahoma" panose="020B0604030504040204" pitchFamily="34" charset="0"/>
            </a:endParaRPr>
          </a:p>
          <a:p>
            <a:pPr algn="ctr"/>
            <a:r>
              <a:rPr lang="en-US" sz="1600" b="1" kern="0" dirty="0">
                <a:latin typeface="Tahoma" panose="020B0604030504040204" pitchFamily="34" charset="0"/>
                <a:ea typeface="Tahoma" panose="020B0604030504040204" pitchFamily="34" charset="0"/>
                <a:cs typeface="Tahoma" panose="020B0604030504040204" pitchFamily="34" charset="0"/>
              </a:rPr>
              <a:t>OS</a:t>
            </a:r>
          </a:p>
          <a:p>
            <a:pPr algn="ctr"/>
            <a:endParaRPr lang="en-US" sz="800" b="1" kern="0" dirty="0">
              <a:latin typeface="Tahoma" panose="020B0604030504040204" pitchFamily="34" charset="0"/>
              <a:ea typeface="Tahoma" panose="020B0604030504040204" pitchFamily="34" charset="0"/>
              <a:cs typeface="Tahoma" panose="020B0604030504040204" pitchFamily="34" charset="0"/>
            </a:endParaRPr>
          </a:p>
          <a:p>
            <a:pPr algn="ctr"/>
            <a:r>
              <a:rPr lang="en-US" sz="1400" b="1" kern="0" dirty="0" err="1">
                <a:latin typeface="Tahoma" panose="020B0604030504040204" pitchFamily="34" charset="0"/>
                <a:ea typeface="Tahoma" panose="020B0604030504040204" pitchFamily="34" charset="0"/>
                <a:cs typeface="Tahoma" panose="020B0604030504040204" pitchFamily="34" charset="0"/>
              </a:rPr>
              <a:t>Tiêu</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chí</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phụ</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khác</a:t>
            </a:r>
            <a:endParaRPr lang="en-US" sz="1400" b="1" kern="0" dirty="0">
              <a:latin typeface="Tahoma" panose="020B0604030504040204" pitchFamily="34" charset="0"/>
              <a:ea typeface="Tahoma" panose="020B0604030504040204" pitchFamily="34" charset="0"/>
              <a:cs typeface="Tahoma" panose="020B0604030504040204" pitchFamily="34" charset="0"/>
            </a:endParaRPr>
          </a:p>
          <a:p>
            <a:pPr algn="ctr"/>
            <a:endParaRPr lang="en-US" sz="1400" b="1" kern="0" dirty="0">
              <a:latin typeface="Tahoma" panose="020B0604030504040204" pitchFamily="34" charset="0"/>
              <a:ea typeface="Tahoma" panose="020B0604030504040204" pitchFamily="34" charset="0"/>
              <a:cs typeface="Tahoma" panose="020B0604030504040204" pitchFamily="34" charset="0"/>
            </a:endParaRPr>
          </a:p>
          <a:p>
            <a:pPr algn="ctr"/>
            <a:r>
              <a:rPr lang="en-US" sz="1400" b="1" kern="0" dirty="0">
                <a:latin typeface="Tahoma" panose="020B0604030504040204" pitchFamily="34" charset="0"/>
                <a:ea typeface="Tahoma" panose="020B0604030504040204" pitchFamily="34" charset="0"/>
                <a:cs typeface="Tahoma" panose="020B0604030504040204" pitchFamily="34" charset="0"/>
              </a:rPr>
              <a:t>ORR, DCR, </a:t>
            </a:r>
          </a:p>
          <a:p>
            <a:pPr algn="ctr"/>
            <a:r>
              <a:rPr lang="en-US" sz="1400" b="1" kern="0" dirty="0" err="1">
                <a:latin typeface="Tahoma" panose="020B0604030504040204" pitchFamily="34" charset="0"/>
                <a:ea typeface="Tahoma" panose="020B0604030504040204" pitchFamily="34" charset="0"/>
                <a:cs typeface="Tahoma" panose="020B0604030504040204" pitchFamily="34" charset="0"/>
              </a:rPr>
              <a:t>Độ</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giảm</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khối</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bứu</a:t>
            </a:r>
            <a:r>
              <a:rPr lang="en-US" sz="1400" b="1" kern="0" dirty="0">
                <a:latin typeface="Tahoma" panose="020B0604030504040204" pitchFamily="34" charset="0"/>
                <a:ea typeface="Tahoma" panose="020B0604030504040204" pitchFamily="34" charset="0"/>
                <a:cs typeface="Tahoma" panose="020B0604030504040204" pitchFamily="34" charset="0"/>
              </a:rPr>
              <a:t>,</a:t>
            </a:r>
          </a:p>
          <a:p>
            <a:pPr algn="ctr"/>
            <a:r>
              <a:rPr lang="en-US" sz="1400" b="1" kern="0" dirty="0">
                <a:latin typeface="Tahoma" panose="020B0604030504040204" pitchFamily="34" charset="0"/>
                <a:ea typeface="Tahoma" panose="020B0604030504040204" pitchFamily="34" charset="0"/>
                <a:cs typeface="Tahoma" panose="020B0604030504040204" pitchFamily="34" charset="0"/>
              </a:rPr>
              <a:t>an </a:t>
            </a:r>
            <a:r>
              <a:rPr lang="en-US" sz="1400" b="1" kern="0" dirty="0" err="1">
                <a:latin typeface="Tahoma" panose="020B0604030504040204" pitchFamily="34" charset="0"/>
                <a:ea typeface="Tahoma" panose="020B0604030504040204" pitchFamily="34" charset="0"/>
                <a:cs typeface="Tahoma" panose="020B0604030504040204" pitchFamily="34" charset="0"/>
              </a:rPr>
              <a:t>toàn</a:t>
            </a:r>
            <a:endParaRPr lang="en-US" sz="1400" b="1" kern="0" dirty="0">
              <a:latin typeface="Tahoma" panose="020B0604030504040204" pitchFamily="34" charset="0"/>
              <a:ea typeface="Tahoma" panose="020B0604030504040204" pitchFamily="34" charset="0"/>
              <a:cs typeface="Tahoma" panose="020B0604030504040204" pitchFamily="34" charset="0"/>
            </a:endParaRPr>
          </a:p>
        </p:txBody>
      </p:sp>
      <p:grpSp>
        <p:nvGrpSpPr>
          <p:cNvPr id="22" name="Group 21"/>
          <p:cNvGrpSpPr/>
          <p:nvPr/>
        </p:nvGrpSpPr>
        <p:grpSpPr>
          <a:xfrm>
            <a:off x="3623566" y="3136581"/>
            <a:ext cx="1207500" cy="1061827"/>
            <a:chOff x="2430902" y="1948710"/>
            <a:chExt cx="975238" cy="982202"/>
          </a:xfrm>
        </p:grpSpPr>
        <p:cxnSp>
          <p:nvCxnSpPr>
            <p:cNvPr id="8" name="Elbow Connector 7"/>
            <p:cNvCxnSpPr/>
            <p:nvPr/>
          </p:nvCxnSpPr>
          <p:spPr>
            <a:xfrm flipV="1">
              <a:off x="2430902" y="1948710"/>
              <a:ext cx="975238" cy="494522"/>
            </a:xfrm>
            <a:prstGeom prst="bentConnector3">
              <a:avLst/>
            </a:prstGeom>
            <a:ln w="38100" cap="sq">
              <a:solidFill>
                <a:schemeClr val="tx1">
                  <a:lumMod val="65000"/>
                  <a:lumOff val="35000"/>
                </a:schemeClr>
              </a:solidFill>
              <a:miter lim="800000"/>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21" name="Elbow Connector 20"/>
            <p:cNvCxnSpPr/>
            <p:nvPr/>
          </p:nvCxnSpPr>
          <p:spPr>
            <a:xfrm>
              <a:off x="2430902" y="2436390"/>
              <a:ext cx="975238" cy="494522"/>
            </a:xfrm>
            <a:prstGeom prst="bentConnector3">
              <a:avLst/>
            </a:prstGeom>
            <a:ln w="38100" cap="sq">
              <a:solidFill>
                <a:schemeClr val="tx1">
                  <a:lumMod val="65000"/>
                  <a:lumOff val="35000"/>
                </a:schemeClr>
              </a:solidFill>
              <a:miter lim="800000"/>
              <a:tailEnd type="triangle" w="lg" len="lg"/>
            </a:ln>
            <a:effectLst/>
          </p:spPr>
          <p:style>
            <a:lnRef idx="2">
              <a:schemeClr val="accent1"/>
            </a:lnRef>
            <a:fillRef idx="0">
              <a:schemeClr val="accent1"/>
            </a:fillRef>
            <a:effectRef idx="1">
              <a:schemeClr val="accent1"/>
            </a:effectRef>
            <a:fontRef idx="minor">
              <a:schemeClr val="tx1"/>
            </a:fontRef>
          </p:style>
        </p:cxnSp>
      </p:grpSp>
      <p:sp>
        <p:nvSpPr>
          <p:cNvPr id="23" name="TextBox 22"/>
          <p:cNvSpPr txBox="1"/>
          <p:nvPr/>
        </p:nvSpPr>
        <p:spPr>
          <a:xfrm>
            <a:off x="4238002" y="3442258"/>
            <a:ext cx="688009" cy="461665"/>
          </a:xfrm>
          <a:prstGeom prst="rect">
            <a:avLst/>
          </a:prstGeom>
          <a:noFill/>
        </p:spPr>
        <p:txBody>
          <a:bodyPr wrap="none" rtlCol="0">
            <a:spAutoFit/>
          </a:bodyPr>
          <a:lstStyle/>
          <a:p>
            <a:r>
              <a:rPr lang="en-GB" sz="2400" b="1" dirty="0">
                <a:solidFill>
                  <a:schemeClr val="tx1">
                    <a:lumMod val="65000"/>
                    <a:lumOff val="35000"/>
                  </a:schemeClr>
                </a:solidFill>
                <a:latin typeface="Tahoma" panose="020B0604030504040204" pitchFamily="34" charset="0"/>
                <a:ea typeface="Tahoma" panose="020B0604030504040204" pitchFamily="34" charset="0"/>
                <a:cs typeface="Tahoma" panose="020B0604030504040204" pitchFamily="34" charset="0"/>
              </a:rPr>
              <a:t>1:1</a:t>
            </a:r>
          </a:p>
        </p:txBody>
      </p:sp>
      <p:sp>
        <p:nvSpPr>
          <p:cNvPr id="24" name="TextBox 23"/>
          <p:cNvSpPr txBox="1"/>
          <p:nvPr/>
        </p:nvSpPr>
        <p:spPr>
          <a:xfrm>
            <a:off x="4035201" y="1838902"/>
            <a:ext cx="2520000" cy="817245"/>
          </a:xfrm>
          <a:prstGeom prst="roundRect">
            <a:avLst/>
          </a:prstGeom>
          <a:solidFill>
            <a:schemeClr val="bg1">
              <a:lumMod val="95000"/>
            </a:schemeClr>
          </a:solidFill>
          <a:ln>
            <a:noFill/>
          </a:ln>
          <a:effectLst/>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Phân</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nhóm</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thành</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bệnh</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nhân</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châu</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Á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và</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bệnh</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nhân</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phải</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1" dirty="0" err="1">
                <a:solidFill>
                  <a:schemeClr val="tx1"/>
                </a:solidFill>
                <a:latin typeface="Tahoma" panose="020B0604030504040204" pitchFamily="34" charset="0"/>
                <a:ea typeface="Tahoma" panose="020B0604030504040204" pitchFamily="34" charset="0"/>
                <a:cs typeface="Tahoma" panose="020B0604030504040204" pitchFamily="34" charset="0"/>
              </a:rPr>
              <a:t>châu</a:t>
            </a:r>
            <a:r>
              <a:rPr lang="en-GB" sz="1400" b="1" dirty="0">
                <a:solidFill>
                  <a:schemeClr val="tx1"/>
                </a:solidFill>
                <a:latin typeface="Tahoma" panose="020B0604030504040204" pitchFamily="34" charset="0"/>
                <a:ea typeface="Tahoma" panose="020B0604030504040204" pitchFamily="34" charset="0"/>
                <a:cs typeface="Tahoma" panose="020B0604030504040204" pitchFamily="34" charset="0"/>
              </a:rPr>
              <a:t> Á</a:t>
            </a:r>
          </a:p>
        </p:txBody>
      </p:sp>
      <p:cxnSp>
        <p:nvCxnSpPr>
          <p:cNvPr id="25" name="Straight Arrow Connector 24"/>
          <p:cNvCxnSpPr/>
          <p:nvPr/>
        </p:nvCxnSpPr>
        <p:spPr>
          <a:xfrm flipV="1">
            <a:off x="7616779" y="3719834"/>
            <a:ext cx="738685" cy="3007"/>
          </a:xfrm>
          <a:prstGeom prst="straightConnector1">
            <a:avLst/>
          </a:prstGeom>
          <a:ln w="38100">
            <a:solidFill>
              <a:schemeClr val="tx1">
                <a:lumMod val="65000"/>
                <a:lumOff val="35000"/>
              </a:schemeClr>
            </a:solidFill>
            <a:tailEnd type="triangle" w="lg" len="lg"/>
          </a:ln>
          <a:effectLst/>
        </p:spPr>
        <p:style>
          <a:lnRef idx="2">
            <a:schemeClr val="accent1"/>
          </a:lnRef>
          <a:fillRef idx="0">
            <a:schemeClr val="accent1"/>
          </a:fillRef>
          <a:effectRef idx="1">
            <a:schemeClr val="accent1"/>
          </a:effectRef>
          <a:fontRef idx="minor">
            <a:schemeClr val="tx1"/>
          </a:fontRef>
        </p:style>
      </p:cxnSp>
      <p:sp>
        <p:nvSpPr>
          <p:cNvPr id="13" name="AutoShape 20"/>
          <p:cNvSpPr>
            <a:spLocks noChangeArrowheads="1"/>
          </p:cNvSpPr>
          <p:nvPr/>
        </p:nvSpPr>
        <p:spPr bwMode="blackWhite">
          <a:xfrm>
            <a:off x="4818482" y="2716202"/>
            <a:ext cx="1080000" cy="828000"/>
          </a:xfrm>
          <a:prstGeom prst="roundRect">
            <a:avLst>
              <a:gd name="adj" fmla="val 16667"/>
            </a:avLst>
          </a:prstGeom>
          <a:solidFill>
            <a:schemeClr val="accent1"/>
          </a:solidFill>
          <a:ln w="38100" algn="ctr">
            <a:noFill/>
            <a:round/>
            <a:headEnd/>
            <a:tailEnd/>
          </a:ln>
        </p:spPr>
        <p:txBody>
          <a:bodyPr wrap="none" anchor="ctr"/>
          <a:lstStyle/>
          <a:p>
            <a:pPr algn="ctr" fontAlgn="base">
              <a:spcBef>
                <a:spcPct val="0"/>
              </a:spcBef>
              <a:spcAft>
                <a:spcPct val="0"/>
              </a:spcAft>
            </a:pP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Afatinib</a:t>
            </a:r>
          </a:p>
          <a:p>
            <a:pPr algn="ctr" fontAlgn="base">
              <a:spcBef>
                <a:spcPct val="0"/>
              </a:spcBef>
              <a:spcAft>
                <a:spcPct val="0"/>
              </a:spcAft>
            </a:pP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40 mg</a:t>
            </a:r>
          </a:p>
        </p:txBody>
      </p:sp>
      <p:sp>
        <p:nvSpPr>
          <p:cNvPr id="14" name="AutoShape 21"/>
          <p:cNvSpPr>
            <a:spLocks noChangeArrowheads="1"/>
          </p:cNvSpPr>
          <p:nvPr/>
        </p:nvSpPr>
        <p:spPr bwMode="ltGray">
          <a:xfrm>
            <a:off x="4818482" y="3797292"/>
            <a:ext cx="1080000" cy="828001"/>
          </a:xfrm>
          <a:prstGeom prst="roundRect">
            <a:avLst>
              <a:gd name="adj" fmla="val 16667"/>
            </a:avLst>
          </a:prstGeom>
          <a:solidFill>
            <a:srgbClr val="717073"/>
          </a:solidFill>
          <a:ln w="38100" algn="ctr">
            <a:noFill/>
            <a:round/>
            <a:headEnd/>
            <a:tailEnd/>
          </a:ln>
        </p:spPr>
        <p:txBody>
          <a:bodyPr wrap="none" anchor="ctr"/>
          <a:lstStyle/>
          <a:p>
            <a:pPr algn="ct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Erlotinib</a:t>
            </a:r>
            <a:b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b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150 mg</a:t>
            </a:r>
          </a:p>
        </p:txBody>
      </p:sp>
      <p:sp>
        <p:nvSpPr>
          <p:cNvPr id="12" name="AutoShape 17"/>
          <p:cNvSpPr>
            <a:spLocks noChangeArrowheads="1"/>
          </p:cNvSpPr>
          <p:nvPr/>
        </p:nvSpPr>
        <p:spPr bwMode="blackWhite">
          <a:xfrm>
            <a:off x="1687430" y="2174833"/>
            <a:ext cx="2169620" cy="3090001"/>
          </a:xfrm>
          <a:prstGeom prst="roundRect">
            <a:avLst>
              <a:gd name="adj" fmla="val 11509"/>
            </a:avLst>
          </a:prstGeom>
          <a:solidFill>
            <a:schemeClr val="bg1">
              <a:lumMod val="95000"/>
            </a:schemeClr>
          </a:solidFill>
          <a:ln w="38100" algn="ctr">
            <a:noFill/>
            <a:round/>
            <a:headEnd/>
            <a:tailEnd/>
          </a:ln>
        </p:spPr>
        <p:txBody>
          <a:bodyPr wrap="square" tIns="91440" bIns="109728" anchor="ctr">
            <a:spAutoFit/>
          </a:bodyPr>
          <a:lstStyle/>
          <a:p>
            <a:pPr algn="ctr">
              <a:spcAft>
                <a:spcPts val="300"/>
              </a:spcAft>
              <a:defRPr/>
            </a:pPr>
            <a:r>
              <a:rPr lang="en-US" sz="1400" b="1" dirty="0">
                <a:latin typeface="Tahoma" panose="020B0604030504040204" pitchFamily="34" charset="0"/>
                <a:ea typeface="Tahoma" panose="020B0604030504040204" pitchFamily="34" charset="0"/>
                <a:cs typeface="Tahoma" panose="020B0604030504040204" pitchFamily="34" charset="0"/>
              </a:rPr>
              <a:t>Ung </a:t>
            </a:r>
            <a:r>
              <a:rPr lang="en-US" sz="1400" b="1" dirty="0" err="1">
                <a:latin typeface="Tahoma" panose="020B0604030504040204" pitchFamily="34" charset="0"/>
                <a:ea typeface="Tahoma" panose="020B0604030504040204" pitchFamily="34" charset="0"/>
                <a:cs typeface="Tahoma" panose="020B0604030504040204" pitchFamily="34" charset="0"/>
              </a:rPr>
              <a:t>thư</a:t>
            </a:r>
            <a:r>
              <a:rPr lang="en-US" sz="1400" b="1" dirty="0">
                <a:latin typeface="Tahoma" panose="020B0604030504040204" pitchFamily="34" charset="0"/>
                <a:ea typeface="Tahoma" panose="020B0604030504040204" pitchFamily="34" charset="0"/>
                <a:cs typeface="Tahoma" panose="020B0604030504040204" pitchFamily="34" charset="0"/>
              </a:rPr>
              <a:t> </a:t>
            </a:r>
            <a:r>
              <a:rPr lang="en-US" sz="1400" b="1" dirty="0" err="1">
                <a:latin typeface="Tahoma" panose="020B0604030504040204" pitchFamily="34" charset="0"/>
                <a:ea typeface="Tahoma" panose="020B0604030504040204" pitchFamily="34" charset="0"/>
                <a:cs typeface="Tahoma" panose="020B0604030504040204" pitchFamily="34" charset="0"/>
              </a:rPr>
              <a:t>phổi</a:t>
            </a:r>
            <a:r>
              <a:rPr lang="en-US" sz="1400" b="1" dirty="0">
                <a:latin typeface="Tahoma" panose="020B0604030504040204" pitchFamily="34" charset="0"/>
                <a:ea typeface="Tahoma" panose="020B0604030504040204" pitchFamily="34" charset="0"/>
                <a:cs typeface="Tahoma" panose="020B0604030504040204" pitchFamily="34" charset="0"/>
              </a:rPr>
              <a:t> </a:t>
            </a:r>
            <a:r>
              <a:rPr lang="en-US" sz="1400" b="1" dirty="0" err="1">
                <a:latin typeface="Tahoma" panose="020B0604030504040204" pitchFamily="34" charset="0"/>
                <a:ea typeface="Tahoma" panose="020B0604030504040204" pitchFamily="34" charset="0"/>
                <a:cs typeface="Tahoma" panose="020B0604030504040204" pitchFamily="34" charset="0"/>
              </a:rPr>
              <a:t>tế</a:t>
            </a:r>
            <a:r>
              <a:rPr lang="en-US" sz="1400" b="1" dirty="0">
                <a:latin typeface="Tahoma" panose="020B0604030504040204" pitchFamily="34" charset="0"/>
                <a:ea typeface="Tahoma" panose="020B0604030504040204" pitchFamily="34" charset="0"/>
                <a:cs typeface="Tahoma" panose="020B0604030504040204" pitchFamily="34" charset="0"/>
              </a:rPr>
              <a:t> </a:t>
            </a:r>
            <a:r>
              <a:rPr lang="en-US" sz="1400" b="1" dirty="0" err="1">
                <a:latin typeface="Tahoma" panose="020B0604030504040204" pitchFamily="34" charset="0"/>
                <a:ea typeface="Tahoma" panose="020B0604030504040204" pitchFamily="34" charset="0"/>
                <a:cs typeface="Tahoma" panose="020B0604030504040204" pitchFamily="34" charset="0"/>
              </a:rPr>
              <a:t>bào</a:t>
            </a:r>
            <a:r>
              <a:rPr lang="en-US" sz="1400" b="1" dirty="0">
                <a:latin typeface="Tahoma" panose="020B0604030504040204" pitchFamily="34" charset="0"/>
                <a:ea typeface="Tahoma" panose="020B0604030504040204" pitchFamily="34" charset="0"/>
                <a:cs typeface="Tahoma" panose="020B0604030504040204" pitchFamily="34" charset="0"/>
              </a:rPr>
              <a:t> </a:t>
            </a:r>
            <a:r>
              <a:rPr lang="en-US" sz="1400" b="1" dirty="0" err="1">
                <a:latin typeface="Tahoma" panose="020B0604030504040204" pitchFamily="34" charset="0"/>
                <a:ea typeface="Tahoma" panose="020B0604030504040204" pitchFamily="34" charset="0"/>
                <a:cs typeface="Tahoma" panose="020B0604030504040204" pitchFamily="34" charset="0"/>
              </a:rPr>
              <a:t>vảy</a:t>
            </a:r>
            <a:r>
              <a:rPr lang="en-US" sz="1400" b="1" dirty="0">
                <a:latin typeface="Tahoma" panose="020B0604030504040204" pitchFamily="34" charset="0"/>
                <a:ea typeface="Tahoma" panose="020B0604030504040204" pitchFamily="34" charset="0"/>
                <a:cs typeface="Tahoma" panose="020B0604030504040204" pitchFamily="34" charset="0"/>
              </a:rPr>
              <a:t>(GĐ IIIB/IV)</a:t>
            </a:r>
            <a:endParaRPr lang="en-US" sz="1400" b="1" baseline="30000" dirty="0">
              <a:latin typeface="Tahoma" panose="020B0604030504040204" pitchFamily="34" charset="0"/>
              <a:ea typeface="Tahoma" panose="020B0604030504040204" pitchFamily="34" charset="0"/>
              <a:cs typeface="Tahoma" panose="020B0604030504040204" pitchFamily="34" charset="0"/>
            </a:endParaRPr>
          </a:p>
          <a:p>
            <a:pPr algn="ctr">
              <a:spcAft>
                <a:spcPts val="300"/>
              </a:spcAft>
              <a:defRPr/>
            </a:pPr>
            <a:endParaRPr lang="en-US" sz="1400" b="1" kern="0" baseline="30000" dirty="0">
              <a:latin typeface="Tahoma" panose="020B0604030504040204" pitchFamily="34" charset="0"/>
              <a:ea typeface="Tahoma" panose="020B0604030504040204" pitchFamily="34" charset="0"/>
              <a:cs typeface="Tahoma" panose="020B0604030504040204" pitchFamily="34" charset="0"/>
            </a:endParaRPr>
          </a:p>
          <a:p>
            <a:pPr algn="ctr">
              <a:spcAft>
                <a:spcPts val="300"/>
              </a:spcAft>
              <a:defRPr/>
            </a:pPr>
            <a:r>
              <a:rPr lang="en-US" sz="1400" b="1" kern="0" dirty="0" err="1">
                <a:latin typeface="Tahoma" panose="020B0604030504040204" pitchFamily="34" charset="0"/>
                <a:ea typeface="Tahoma" panose="020B0604030504040204" pitchFamily="34" charset="0"/>
                <a:cs typeface="Tahoma" panose="020B0604030504040204" pitchFamily="34" charset="0"/>
              </a:rPr>
              <a:t>Tiến</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triển</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sau</a:t>
            </a:r>
            <a:br>
              <a:rPr lang="en-US" sz="1400" b="1" kern="0" dirty="0">
                <a:latin typeface="Tahoma" panose="020B0604030504040204" pitchFamily="34" charset="0"/>
                <a:ea typeface="Tahoma" panose="020B0604030504040204" pitchFamily="34" charset="0"/>
                <a:cs typeface="Tahoma" panose="020B0604030504040204" pitchFamily="34" charset="0"/>
              </a:rPr>
            </a:br>
            <a:r>
              <a:rPr lang="en-US" sz="1400" b="1" kern="0" dirty="0">
                <a:latin typeface="Tahoma" panose="020B0604030504040204" pitchFamily="34" charset="0"/>
                <a:ea typeface="Tahoma" panose="020B0604030504040204" pitchFamily="34" charset="0"/>
                <a:cs typeface="Tahoma" panose="020B0604030504040204" pitchFamily="34" charset="0"/>
              </a:rPr>
              <a:t>≥4 </a:t>
            </a:r>
            <a:r>
              <a:rPr lang="en-US" sz="1400" b="1" kern="0" dirty="0" err="1">
                <a:latin typeface="Tahoma" panose="020B0604030504040204" pitchFamily="34" charset="0"/>
                <a:ea typeface="Tahoma" panose="020B0604030504040204" pitchFamily="34" charset="0"/>
                <a:cs typeface="Tahoma" panose="020B0604030504040204" pitchFamily="34" charset="0"/>
              </a:rPr>
              <a:t>chu</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kỳ</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với</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bộ</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đôi</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hoá</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trị</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có</a:t>
            </a:r>
            <a:r>
              <a:rPr lang="en-US" sz="1400" b="1" kern="0" dirty="0">
                <a:latin typeface="Tahoma" panose="020B0604030504040204" pitchFamily="34" charset="0"/>
                <a:ea typeface="Tahoma" panose="020B0604030504040204" pitchFamily="34" charset="0"/>
                <a:cs typeface="Tahoma" panose="020B0604030504040204" pitchFamily="34" charset="0"/>
              </a:rPr>
              <a:t> platinum</a:t>
            </a:r>
          </a:p>
          <a:p>
            <a:pPr algn="ctr">
              <a:spcAft>
                <a:spcPts val="300"/>
              </a:spcAft>
              <a:defRPr/>
            </a:pPr>
            <a:endParaRPr lang="en-US" sz="1400" b="1" kern="0" dirty="0">
              <a:latin typeface="Tahoma" panose="020B0604030504040204" pitchFamily="34" charset="0"/>
              <a:ea typeface="Tahoma" panose="020B0604030504040204" pitchFamily="34" charset="0"/>
              <a:cs typeface="Tahoma" panose="020B0604030504040204" pitchFamily="34" charset="0"/>
            </a:endParaRPr>
          </a:p>
          <a:p>
            <a:pPr algn="ctr">
              <a:spcAft>
                <a:spcPts val="300"/>
              </a:spcAft>
              <a:defRPr/>
            </a:pPr>
            <a:r>
              <a:rPr lang="en-US" sz="1400" b="1" kern="0" dirty="0">
                <a:latin typeface="Tahoma" panose="020B0604030504040204" pitchFamily="34" charset="0"/>
                <a:ea typeface="Tahoma" panose="020B0604030504040204" pitchFamily="34" charset="0"/>
                <a:cs typeface="Tahoma" panose="020B0604030504040204" pitchFamily="34" charset="0"/>
              </a:rPr>
              <a:t>ECOG PS 0–1</a:t>
            </a:r>
          </a:p>
          <a:p>
            <a:pPr algn="ctr">
              <a:spcAft>
                <a:spcPts val="300"/>
              </a:spcAft>
              <a:defRPr/>
            </a:pPr>
            <a:endParaRPr lang="en-US" sz="1400" b="1" kern="0" dirty="0">
              <a:latin typeface="Tahoma" panose="020B0604030504040204" pitchFamily="34" charset="0"/>
              <a:ea typeface="Tahoma" panose="020B0604030504040204" pitchFamily="34" charset="0"/>
              <a:cs typeface="Tahoma" panose="020B0604030504040204" pitchFamily="34" charset="0"/>
            </a:endParaRPr>
          </a:p>
          <a:p>
            <a:pPr algn="ctr">
              <a:spcAft>
                <a:spcPts val="300"/>
              </a:spcAft>
              <a:defRPr/>
            </a:pPr>
            <a:r>
              <a:rPr lang="en-US" sz="1400" b="1" kern="0" dirty="0" err="1">
                <a:latin typeface="Tahoma" panose="020B0604030504040204" pitchFamily="34" charset="0"/>
                <a:ea typeface="Tahoma" panose="020B0604030504040204" pitchFamily="34" charset="0"/>
                <a:cs typeface="Tahoma" panose="020B0604030504040204" pitchFamily="34" charset="0"/>
              </a:rPr>
              <a:t>Chức</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năng</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các</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cơ</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quan</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còn</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bình</a:t>
            </a:r>
            <a:r>
              <a:rPr lang="en-US" sz="1400" b="1" kern="0" dirty="0">
                <a:latin typeface="Tahoma" panose="020B0604030504040204" pitchFamily="34" charset="0"/>
                <a:ea typeface="Tahoma" panose="020B0604030504040204" pitchFamily="34" charset="0"/>
                <a:cs typeface="Tahoma" panose="020B0604030504040204" pitchFamily="34" charset="0"/>
              </a:rPr>
              <a:t> </a:t>
            </a:r>
            <a:r>
              <a:rPr lang="en-US" sz="1400" b="1" kern="0" dirty="0" err="1">
                <a:latin typeface="Tahoma" panose="020B0604030504040204" pitchFamily="34" charset="0"/>
                <a:ea typeface="Tahoma" panose="020B0604030504040204" pitchFamily="34" charset="0"/>
                <a:cs typeface="Tahoma" panose="020B0604030504040204" pitchFamily="34" charset="0"/>
              </a:rPr>
              <a:t>thường</a:t>
            </a:r>
            <a:endParaRPr lang="en-US" sz="1400" b="1" kern="0" dirty="0">
              <a:latin typeface="Tahoma" panose="020B0604030504040204" pitchFamily="34" charset="0"/>
              <a:ea typeface="Tahoma" panose="020B0604030504040204" pitchFamily="34" charset="0"/>
              <a:cs typeface="Tahoma" panose="020B0604030504040204" pitchFamily="34" charset="0"/>
            </a:endParaRPr>
          </a:p>
        </p:txBody>
      </p:sp>
      <p:sp>
        <p:nvSpPr>
          <p:cNvPr id="15" name="AutoShape 20"/>
          <p:cNvSpPr>
            <a:spLocks noChangeArrowheads="1"/>
          </p:cNvSpPr>
          <p:nvPr/>
        </p:nvSpPr>
        <p:spPr bwMode="blackWhite">
          <a:xfrm>
            <a:off x="6555201" y="2866250"/>
            <a:ext cx="1452330" cy="1634247"/>
          </a:xfrm>
          <a:prstGeom prst="roundRect">
            <a:avLst>
              <a:gd name="adj" fmla="val 16667"/>
            </a:avLst>
          </a:prstGeom>
          <a:solidFill>
            <a:schemeClr val="accent4">
              <a:lumMod val="20000"/>
              <a:lumOff val="80000"/>
            </a:schemeClr>
          </a:solidFill>
          <a:ln w="38100" algn="ctr">
            <a:noFill/>
            <a:round/>
            <a:headEnd/>
            <a:tailEnd/>
          </a:ln>
        </p:spPr>
        <p:txBody>
          <a:bodyPr wrap="none" anchor="ctr"/>
          <a:lstStyle/>
          <a:p>
            <a:pPr algn="ctr"/>
            <a:r>
              <a:rPr lang="en-GB" sz="1400" b="1" u="sng" kern="0" dirty="0" err="1">
                <a:latin typeface="Tahoma" panose="020B0604030504040204" pitchFamily="34" charset="0"/>
                <a:ea typeface="Tahoma" panose="020B0604030504040204" pitchFamily="34" charset="0"/>
                <a:cs typeface="Tahoma" panose="020B0604030504040204" pitchFamily="34" charset="0"/>
              </a:rPr>
              <a:t>Tiêu</a:t>
            </a:r>
            <a:r>
              <a:rPr lang="en-GB" sz="1400" b="1" u="sng" kern="0" dirty="0">
                <a:latin typeface="Tahoma" panose="020B0604030504040204" pitchFamily="34" charset="0"/>
                <a:ea typeface="Tahoma" panose="020B0604030504040204" pitchFamily="34" charset="0"/>
                <a:cs typeface="Tahoma" panose="020B0604030504040204" pitchFamily="34" charset="0"/>
              </a:rPr>
              <a:t> </a:t>
            </a:r>
            <a:r>
              <a:rPr lang="en-GB" sz="1400" b="1" u="sng" kern="0" dirty="0" err="1">
                <a:latin typeface="Tahoma" panose="020B0604030504040204" pitchFamily="34" charset="0"/>
                <a:ea typeface="Tahoma" panose="020B0604030504040204" pitchFamily="34" charset="0"/>
                <a:cs typeface="Tahoma" panose="020B0604030504040204" pitchFamily="34" charset="0"/>
              </a:rPr>
              <a:t>chí</a:t>
            </a:r>
            <a:r>
              <a:rPr lang="en-GB" sz="1400" b="1" u="sng" kern="0" dirty="0">
                <a:latin typeface="Tahoma" panose="020B0604030504040204" pitchFamily="34" charset="0"/>
                <a:ea typeface="Tahoma" panose="020B0604030504040204" pitchFamily="34" charset="0"/>
                <a:cs typeface="Tahoma" panose="020B0604030504040204" pitchFamily="34" charset="0"/>
              </a:rPr>
              <a:t> </a:t>
            </a:r>
            <a:r>
              <a:rPr lang="en-GB" sz="1400" b="1" u="sng" kern="0" dirty="0" err="1">
                <a:latin typeface="Tahoma" panose="020B0604030504040204" pitchFamily="34" charset="0"/>
                <a:ea typeface="Tahoma" panose="020B0604030504040204" pitchFamily="34" charset="0"/>
                <a:cs typeface="Tahoma" panose="020B0604030504040204" pitchFamily="34" charset="0"/>
              </a:rPr>
              <a:t>chính</a:t>
            </a:r>
            <a:endParaRPr lang="en-GB" sz="1400" b="1" u="sng" kern="0" dirty="0">
              <a:latin typeface="Tahoma" panose="020B0604030504040204" pitchFamily="34" charset="0"/>
              <a:ea typeface="Tahoma" panose="020B0604030504040204" pitchFamily="34" charset="0"/>
              <a:cs typeface="Tahoma" panose="020B0604030504040204" pitchFamily="34" charset="0"/>
            </a:endParaRPr>
          </a:p>
          <a:p>
            <a:pPr algn="ctr"/>
            <a:endParaRPr lang="en-GB" sz="1400" b="1" kern="0" dirty="0">
              <a:latin typeface="Tahoma" panose="020B0604030504040204" pitchFamily="34" charset="0"/>
              <a:ea typeface="Tahoma" panose="020B0604030504040204" pitchFamily="34" charset="0"/>
              <a:cs typeface="Tahoma" panose="020B0604030504040204" pitchFamily="34" charset="0"/>
            </a:endParaRPr>
          </a:p>
          <a:p>
            <a:pPr algn="ctr"/>
            <a:r>
              <a:rPr lang="en-GB" sz="1400" b="1" kern="0" dirty="0">
                <a:latin typeface="Tahoma" panose="020B0604030504040204" pitchFamily="34" charset="0"/>
                <a:ea typeface="Tahoma" panose="020B0604030504040204" pitchFamily="34" charset="0"/>
                <a:cs typeface="Tahoma" panose="020B0604030504040204" pitchFamily="34" charset="0"/>
              </a:rPr>
              <a:t>PFS </a:t>
            </a:r>
          </a:p>
          <a:p>
            <a:pPr algn="ctr"/>
            <a:r>
              <a:rPr lang="en-GB" sz="1400" b="1" kern="0" dirty="0" err="1">
                <a:latin typeface="Tahoma" panose="020B0604030504040204" pitchFamily="34" charset="0"/>
                <a:ea typeface="Tahoma" panose="020B0604030504040204" pitchFamily="34" charset="0"/>
                <a:cs typeface="Tahoma" panose="020B0604030504040204" pitchFamily="34" charset="0"/>
              </a:rPr>
              <a:t>đánh</a:t>
            </a:r>
            <a:r>
              <a:rPr lang="en-GB" sz="1400" b="1" kern="0" dirty="0">
                <a:latin typeface="Tahoma" panose="020B0604030504040204" pitchFamily="34" charset="0"/>
                <a:ea typeface="Tahoma" panose="020B0604030504040204" pitchFamily="34" charset="0"/>
                <a:cs typeface="Tahoma" panose="020B0604030504040204" pitchFamily="34" charset="0"/>
              </a:rPr>
              <a:t> </a:t>
            </a:r>
            <a:r>
              <a:rPr lang="en-GB" sz="1400" b="1" kern="0" dirty="0" err="1">
                <a:latin typeface="Tahoma" panose="020B0604030504040204" pitchFamily="34" charset="0"/>
                <a:ea typeface="Tahoma" panose="020B0604030504040204" pitchFamily="34" charset="0"/>
                <a:cs typeface="Tahoma" panose="020B0604030504040204" pitchFamily="34" charset="0"/>
              </a:rPr>
              <a:t>giá</a:t>
            </a:r>
            <a:r>
              <a:rPr lang="en-GB" sz="1400" b="1" kern="0" dirty="0">
                <a:latin typeface="Tahoma" panose="020B0604030504040204" pitchFamily="34" charset="0"/>
                <a:ea typeface="Tahoma" panose="020B0604030504040204" pitchFamily="34" charset="0"/>
                <a:cs typeface="Tahoma" panose="020B0604030504040204" pitchFamily="34" charset="0"/>
              </a:rPr>
              <a:t> </a:t>
            </a:r>
            <a:r>
              <a:rPr lang="en-GB" sz="1400" b="1" kern="0" dirty="0" err="1">
                <a:latin typeface="Tahoma" panose="020B0604030504040204" pitchFamily="34" charset="0"/>
                <a:ea typeface="Tahoma" panose="020B0604030504040204" pitchFamily="34" charset="0"/>
                <a:cs typeface="Tahoma" panose="020B0604030504040204" pitchFamily="34" charset="0"/>
              </a:rPr>
              <a:t>độc</a:t>
            </a:r>
            <a:r>
              <a:rPr lang="en-GB" sz="1400" b="1" kern="0" dirty="0">
                <a:latin typeface="Tahoma" panose="020B0604030504040204" pitchFamily="34" charset="0"/>
                <a:ea typeface="Tahoma" panose="020B0604030504040204" pitchFamily="34" charset="0"/>
                <a:cs typeface="Tahoma" panose="020B0604030504040204" pitchFamily="34" charset="0"/>
              </a:rPr>
              <a:t> </a:t>
            </a:r>
            <a:r>
              <a:rPr lang="en-GB" sz="1400" b="1" kern="0" dirty="0" err="1">
                <a:latin typeface="Tahoma" panose="020B0604030504040204" pitchFamily="34" charset="0"/>
                <a:ea typeface="Tahoma" panose="020B0604030504040204" pitchFamily="34" charset="0"/>
                <a:cs typeface="Tahoma" panose="020B0604030504040204" pitchFamily="34" charset="0"/>
              </a:rPr>
              <a:t>lập</a:t>
            </a:r>
            <a:endParaRPr lang="en-US" sz="1400" b="1" dirty="0">
              <a:latin typeface="Tahoma" panose="020B0604030504040204" pitchFamily="34" charset="0"/>
              <a:ea typeface="Tahoma" panose="020B0604030504040204" pitchFamily="34" charset="0"/>
              <a:cs typeface="Tahoma" panose="020B0604030504040204" pitchFamily="34" charset="0"/>
            </a:endParaRPr>
          </a:p>
        </p:txBody>
      </p:sp>
      <p:sp>
        <p:nvSpPr>
          <p:cNvPr id="20" name="Rectangle 19"/>
          <p:cNvSpPr/>
          <p:nvPr/>
        </p:nvSpPr>
        <p:spPr>
          <a:xfrm>
            <a:off x="1249680" y="6264420"/>
            <a:ext cx="1492716" cy="400110"/>
          </a:xfrm>
          <a:prstGeom prst="rect">
            <a:avLst/>
          </a:prstGeom>
        </p:spPr>
        <p:txBody>
          <a:bodyPr wrap="none">
            <a:spAutoFit/>
          </a:bodyPr>
          <a:lstStyle/>
          <a:p>
            <a:r>
              <a:rPr lang="en-GB" sz="1000" dirty="0">
                <a:latin typeface="Tahoma" panose="020B0604030504040204" pitchFamily="34" charset="0"/>
                <a:ea typeface="Tahoma" panose="020B0604030504040204" pitchFamily="34" charset="0"/>
                <a:cs typeface="Tahoma" panose="020B0604030504040204" pitchFamily="34" charset="0"/>
              </a:rPr>
              <a:t>Lancet </a:t>
            </a:r>
            <a:r>
              <a:rPr lang="en-GB" sz="1000" dirty="0" err="1">
                <a:latin typeface="Tahoma" panose="020B0604030504040204" pitchFamily="34" charset="0"/>
                <a:ea typeface="Tahoma" panose="020B0604030504040204" pitchFamily="34" charset="0"/>
                <a:cs typeface="Tahoma" panose="020B0604030504040204" pitchFamily="34" charset="0"/>
              </a:rPr>
              <a:t>Oncol</a:t>
            </a:r>
            <a:r>
              <a:rPr lang="en-GB" sz="1000" dirty="0">
                <a:latin typeface="Tahoma" panose="020B0604030504040204" pitchFamily="34" charset="0"/>
                <a:ea typeface="Tahoma" panose="020B0604030504040204" pitchFamily="34" charset="0"/>
                <a:cs typeface="Tahoma" panose="020B0604030504040204" pitchFamily="34" charset="0"/>
              </a:rPr>
              <a:t> 2015 897</a:t>
            </a:r>
            <a:endParaRPr lang="en-US" sz="1000" dirty="0">
              <a:latin typeface="Tahoma" panose="020B0604030504040204" pitchFamily="34" charset="0"/>
              <a:ea typeface="Tahoma" panose="020B0604030504040204" pitchFamily="34" charset="0"/>
              <a:cs typeface="Tahoma" panose="020B0604030504040204" pitchFamily="34" charset="0"/>
            </a:endParaRPr>
          </a:p>
          <a:p>
            <a:r>
              <a:rPr lang="en-GB" sz="1000" dirty="0"/>
              <a:t>. </a:t>
            </a:r>
            <a:endParaRPr lang="de-DE" sz="1000" dirty="0"/>
          </a:p>
        </p:txBody>
      </p:sp>
    </p:spTree>
    <p:extLst>
      <p:ext uri="{BB962C8B-B14F-4D97-AF65-F5344CB8AC3E}">
        <p14:creationId xmlns:p14="http://schemas.microsoft.com/office/powerpoint/2010/main" val="228348697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81860" y="57122"/>
            <a:ext cx="7913077" cy="840159"/>
          </a:xfrm>
          <a:noFill/>
          <a:ln w="9525" algn="ctr">
            <a:noFill/>
            <a:miter lim="800000"/>
            <a:headEnd/>
            <a:tailEnd/>
          </a:ln>
        </p:spPr>
        <p:txBody>
          <a:bodyPr vert="horz" wrap="square" lIns="91440" tIns="45720" rIns="91440" bIns="36000" numCol="1" rtlCol="0" anchor="b" anchorCtr="0" compatLnSpc="1">
            <a:prstTxWarp prst="textNoShape">
              <a:avLst/>
            </a:prstTxWarp>
            <a:noAutofit/>
          </a:bodyPr>
          <a:lstStyle/>
          <a:p>
            <a:pPr algn="ctr"/>
            <a:r>
              <a:rPr lang="en-GB" sz="2800" b="1" dirty="0"/>
              <a:t>LUX-Lung 8</a:t>
            </a:r>
            <a:br>
              <a:rPr lang="en-GB" sz="2800" b="1" dirty="0">
                <a:solidFill>
                  <a:schemeClr val="tx1">
                    <a:lumMod val="95000"/>
                    <a:lumOff val="5000"/>
                  </a:schemeClr>
                </a:solidFill>
              </a:rPr>
            </a:br>
            <a:r>
              <a:rPr lang="en-GB" sz="2800" dirty="0" err="1">
                <a:solidFill>
                  <a:srgbClr val="0070C0"/>
                </a:solidFill>
              </a:rPr>
              <a:t>Dân</a:t>
            </a:r>
            <a:r>
              <a:rPr lang="en-GB" sz="2800" dirty="0">
                <a:solidFill>
                  <a:srgbClr val="0070C0"/>
                </a:solidFill>
              </a:rPr>
              <a:t> số nghiên cứu</a:t>
            </a:r>
          </a:p>
        </p:txBody>
      </p:sp>
      <p:graphicFrame>
        <p:nvGraphicFramePr>
          <p:cNvPr id="7" name="Table 6"/>
          <p:cNvGraphicFramePr>
            <a:graphicFrameLocks noGrp="1"/>
          </p:cNvGraphicFramePr>
          <p:nvPr/>
        </p:nvGraphicFramePr>
        <p:xfrm>
          <a:off x="1958281" y="914401"/>
          <a:ext cx="8960236" cy="4808468"/>
        </p:xfrm>
        <a:graphic>
          <a:graphicData uri="http://schemas.openxmlformats.org/drawingml/2006/table">
            <a:tbl>
              <a:tblPr/>
              <a:tblGrid>
                <a:gridCol w="1520449">
                  <a:extLst>
                    <a:ext uri="{9D8B030D-6E8A-4147-A177-3AD203B41FA5}">
                      <a16:colId xmlns:a16="http://schemas.microsoft.com/office/drawing/2014/main" val="20000"/>
                    </a:ext>
                  </a:extLst>
                </a:gridCol>
                <a:gridCol w="3174273">
                  <a:extLst>
                    <a:ext uri="{9D8B030D-6E8A-4147-A177-3AD203B41FA5}">
                      <a16:colId xmlns:a16="http://schemas.microsoft.com/office/drawing/2014/main" val="20001"/>
                    </a:ext>
                  </a:extLst>
                </a:gridCol>
                <a:gridCol w="2220243">
                  <a:extLst>
                    <a:ext uri="{9D8B030D-6E8A-4147-A177-3AD203B41FA5}">
                      <a16:colId xmlns:a16="http://schemas.microsoft.com/office/drawing/2014/main" val="20002"/>
                    </a:ext>
                  </a:extLst>
                </a:gridCol>
                <a:gridCol w="2045271">
                  <a:extLst>
                    <a:ext uri="{9D8B030D-6E8A-4147-A177-3AD203B41FA5}">
                      <a16:colId xmlns:a16="http://schemas.microsoft.com/office/drawing/2014/main" val="20003"/>
                    </a:ext>
                  </a:extLst>
                </a:gridCol>
              </a:tblGrid>
              <a:tr h="546007">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dirty="0">
                        <a:ln>
                          <a:noFill/>
                        </a:ln>
                        <a:solidFill>
                          <a:schemeClr val="bg1"/>
                        </a:solidFill>
                        <a:effectLst/>
                        <a:latin typeface="+mn-lt"/>
                        <a:ea typeface="SimSun" pitchFamily="2" charset="-122"/>
                        <a:cs typeface="SimSun" pitchFamily="2" charset="-122"/>
                      </a:endParaRPr>
                    </a:p>
                  </a:txBody>
                  <a:tcPr marL="18233" marR="18233" marT="0" marB="0"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1CBEC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600" b="1" i="0" u="none" strike="noStrike" cap="none" normalizeH="0" baseline="0" dirty="0">
                          <a:ln>
                            <a:noFill/>
                          </a:ln>
                          <a:solidFill>
                            <a:schemeClr val="bg1"/>
                          </a:solidFill>
                          <a:effectLst/>
                          <a:latin typeface="+mn-lt"/>
                          <a:cs typeface="Arial" pitchFamily="34" charset="0"/>
                        </a:rPr>
                        <a:t> </a:t>
                      </a:r>
                      <a:endParaRPr kumimoji="0" lang="en-US" sz="1600" b="1" i="0" u="none" strike="noStrike" cap="none" normalizeH="0" baseline="0" dirty="0">
                        <a:ln>
                          <a:noFill/>
                        </a:ln>
                        <a:solidFill>
                          <a:schemeClr val="bg1"/>
                        </a:solidFill>
                        <a:effectLst/>
                        <a:latin typeface="+mn-lt"/>
                        <a:ea typeface="SimSun" pitchFamily="2" charset="-122"/>
                        <a:cs typeface="SimSun" pitchFamily="2" charset="-122"/>
                      </a:endParaRPr>
                    </a:p>
                  </a:txBody>
                  <a:tcPr marL="18233" marR="18233" marT="0" marB="0"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1CBEC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600" b="1" i="0" u="none" strike="noStrike" cap="none" normalizeH="0" baseline="0" dirty="0">
                          <a:ln>
                            <a:noFill/>
                          </a:ln>
                          <a:solidFill>
                            <a:schemeClr val="bg1"/>
                          </a:solidFill>
                          <a:effectLst/>
                          <a:latin typeface="+mn-lt"/>
                          <a:cs typeface="Arial" pitchFamily="34" charset="0"/>
                        </a:rPr>
                        <a:t>Afatinib  </a:t>
                      </a:r>
                      <a:r>
                        <a:rPr kumimoji="0" lang="en-US" sz="1600" b="1" i="0" u="none" strike="noStrike" cap="none" normalizeH="0" baseline="0" dirty="0">
                          <a:ln>
                            <a:noFill/>
                          </a:ln>
                          <a:solidFill>
                            <a:schemeClr val="bg1"/>
                          </a:solidFill>
                          <a:effectLst/>
                          <a:latin typeface="+mn-lt"/>
                          <a:ea typeface="SimSun" pitchFamily="2" charset="-122"/>
                          <a:cs typeface="Arial" pitchFamily="34" charset="0"/>
                        </a:rPr>
                        <a:t>N=398 (%)</a:t>
                      </a:r>
                    </a:p>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dirty="0">
                        <a:ln>
                          <a:noFill/>
                        </a:ln>
                        <a:solidFill>
                          <a:schemeClr val="bg1"/>
                        </a:solidFill>
                        <a:effectLst/>
                        <a:latin typeface="+mn-lt"/>
                        <a:ea typeface="SimSun" pitchFamily="2" charset="-122"/>
                        <a:cs typeface="SimSun" pitchFamily="2" charset="-122"/>
                      </a:endParaRPr>
                    </a:p>
                  </a:txBody>
                  <a:tcPr marL="18233" marR="18233" marT="0" marB="0"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1CBEC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600" b="1" i="0" u="none" strike="noStrike" cap="none" normalizeH="0" baseline="0" dirty="0">
                          <a:ln>
                            <a:noFill/>
                          </a:ln>
                          <a:solidFill>
                            <a:schemeClr val="bg1"/>
                          </a:solidFill>
                          <a:effectLst/>
                          <a:latin typeface="+mn-lt"/>
                          <a:cs typeface="Arial" pitchFamily="34" charset="0"/>
                        </a:rPr>
                        <a:t>Erlotinib </a:t>
                      </a:r>
                      <a:r>
                        <a:rPr kumimoji="0" lang="en-US" sz="1600" b="1" i="0" u="none" strike="noStrike" cap="none" normalizeH="0" baseline="0" dirty="0">
                          <a:ln>
                            <a:noFill/>
                          </a:ln>
                          <a:solidFill>
                            <a:schemeClr val="bg1"/>
                          </a:solidFill>
                          <a:effectLst/>
                          <a:latin typeface="+mn-lt"/>
                          <a:ea typeface="SimSun" pitchFamily="2" charset="-122"/>
                          <a:cs typeface="Arial" pitchFamily="34" charset="0"/>
                        </a:rPr>
                        <a:t>N=397 (%) </a:t>
                      </a:r>
                    </a:p>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dirty="0">
                        <a:ln>
                          <a:noFill/>
                        </a:ln>
                        <a:solidFill>
                          <a:schemeClr val="bg1"/>
                        </a:solidFill>
                        <a:effectLst/>
                        <a:latin typeface="+mn-lt"/>
                        <a:ea typeface="SimSun" pitchFamily="2" charset="-122"/>
                        <a:cs typeface="SimSun" pitchFamily="2" charset="-122"/>
                      </a:endParaRPr>
                    </a:p>
                  </a:txBody>
                  <a:tcPr marL="18233" marR="18233" marT="0" marB="0"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1CBECA"/>
                    </a:solidFill>
                  </a:tcPr>
                </a:tc>
                <a:extLst>
                  <a:ext uri="{0D108BD9-81ED-4DB2-BD59-A6C34878D82A}">
                    <a16:rowId xmlns:a16="http://schemas.microsoft.com/office/drawing/2014/main" val="10000"/>
                  </a:ext>
                </a:extLst>
              </a:tr>
              <a:tr h="225308">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solidFill>
                          <a:effectLst/>
                          <a:latin typeface="+mn-lt"/>
                          <a:ea typeface="SimSun" pitchFamily="2" charset="-122"/>
                          <a:cs typeface="SimSun" pitchFamily="2" charset="-122"/>
                        </a:rPr>
                        <a:t>Tuổi</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Trung vị  (Min-Max)</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65,0 (36-84) </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64,0 (35-88) </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1"/>
                  </a:ext>
                </a:extLst>
              </a:tr>
              <a:tr h="78228">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50360">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solidFill>
                          <a:effectLst/>
                          <a:latin typeface="+mn-lt"/>
                          <a:ea typeface="SimSun" pitchFamily="2" charset="-122"/>
                          <a:cs typeface="SimSun" pitchFamily="2" charset="-122"/>
                        </a:rPr>
                        <a:t>Giới</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Nam</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335 (84,2)</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331</a:t>
                      </a:r>
                      <a:r>
                        <a:rPr kumimoji="0" lang="en-US" sz="1400" b="0" i="0" u="none" strike="noStrike" cap="none" normalizeH="0" baseline="0" dirty="0">
                          <a:ln>
                            <a:noFill/>
                          </a:ln>
                          <a:solidFill>
                            <a:schemeClr val="tx1"/>
                          </a:solidFill>
                          <a:effectLst/>
                          <a:latin typeface="+mn-lt"/>
                          <a:ea typeface="SimSun" pitchFamily="2" charset="-122"/>
                          <a:cs typeface="Arial" pitchFamily="34" charset="0"/>
                        </a:rPr>
                        <a:t> </a:t>
                      </a:r>
                      <a:r>
                        <a:rPr kumimoji="0" lang="en-US" sz="1400" b="0" i="0" u="none" strike="noStrike" cap="none" normalizeH="0" baseline="0" dirty="0">
                          <a:ln>
                            <a:noFill/>
                          </a:ln>
                          <a:solidFill>
                            <a:schemeClr val="tx1"/>
                          </a:solidFill>
                          <a:effectLst/>
                          <a:latin typeface="+mn-lt"/>
                          <a:cs typeface="Arial" pitchFamily="34" charset="0"/>
                        </a:rPr>
                        <a:t>(83,4)</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3"/>
                  </a:ext>
                </a:extLst>
              </a:tr>
              <a:tr h="78228">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50360">
                <a:tc rowSpan="2">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solidFill>
                          <a:effectLst/>
                          <a:latin typeface="+mn-lt"/>
                          <a:ea typeface="SimSun" pitchFamily="2" charset="-122"/>
                          <a:cs typeface="SimSun" pitchFamily="2" charset="-122"/>
                        </a:rPr>
                        <a:t>ECOG ban đầu*</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0</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126 (31,7)</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134 (33,8)</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5"/>
                  </a:ext>
                </a:extLst>
              </a:tr>
              <a:tr h="246489">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1</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mn-ea"/>
                          <a:cs typeface="Arial" pitchFamily="34" charset="0"/>
                        </a:rPr>
                        <a:t>269 (67,6)</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mn-ea"/>
                          <a:cs typeface="Arial" pitchFamily="34" charset="0"/>
                        </a:rPr>
                        <a:t>262 (66,0)</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6"/>
                  </a:ext>
                </a:extLst>
              </a:tr>
              <a:tr h="46937">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300" b="0" i="0" u="none" strike="noStrike" kern="1200"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50360">
                <a:tc rowSpan="4">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solidFill>
                          <a:effectLst/>
                          <a:latin typeface="+mn-lt"/>
                          <a:ea typeface="SimSun" pitchFamily="2" charset="-122"/>
                          <a:cs typeface="SimSun" pitchFamily="2" charset="-122"/>
                        </a:rPr>
                        <a:t>Chủng tộc</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err="1">
                          <a:ln>
                            <a:noFill/>
                          </a:ln>
                          <a:solidFill>
                            <a:schemeClr val="tx1"/>
                          </a:solidFill>
                          <a:effectLst/>
                          <a:latin typeface="+mn-lt"/>
                          <a:ea typeface="SimSun" pitchFamily="2" charset="-122"/>
                          <a:cs typeface="SimSun" pitchFamily="2" charset="-122"/>
                        </a:rPr>
                        <a:t>Mỹ,Ấn</a:t>
                      </a: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,/Dân Alaska</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2 (0,5)</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2 (0,5)</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8"/>
                  </a:ext>
                </a:extLst>
              </a:tr>
              <a:tr h="250360">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Châu Á</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97 (24,4)</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94 (23,7)</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9"/>
                  </a:ext>
                </a:extLst>
              </a:tr>
              <a:tr h="250360">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dirty="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Mỹ gốc Phi/ da đen,</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7 (1,8)</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8 (2,0)</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0"/>
                  </a:ext>
                </a:extLst>
              </a:tr>
              <a:tr h="250360">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dirty="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 Da trắng</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288 (72,4)</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291 (73,3)</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1"/>
                  </a:ext>
                </a:extLst>
              </a:tr>
              <a:tr h="78228">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50360">
                <a:tc rowSpan="2">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solidFill>
                          <a:effectLst/>
                          <a:latin typeface="+mn-lt"/>
                          <a:ea typeface="SimSun" pitchFamily="2" charset="-122"/>
                          <a:cs typeface="SimSun" pitchFamily="2" charset="-122"/>
                        </a:rPr>
                        <a:t>Phân tầng theo chủng tộc</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defRPr/>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 Không phải  Đông Á</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312 (78,4)</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311 (78,3)</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3"/>
                  </a:ext>
                </a:extLst>
              </a:tr>
              <a:tr h="250360">
                <a:tc vMerge="1">
                  <a:txBody>
                    <a:bodyPr/>
                    <a:lstStyle/>
                    <a:p>
                      <a:endParaRPr lang="en-GB"/>
                    </a:p>
                  </a:txBody>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 Đông Á</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86 (21,6)</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86 (21,7)</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4"/>
                  </a:ext>
                </a:extLst>
              </a:tr>
              <a:tr h="93873">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600" b="0" i="0" u="none" strike="noStrike" kern="1200" cap="none" normalizeH="0" baseline="0" dirty="0">
                        <a:ln>
                          <a:noFill/>
                        </a:ln>
                        <a:solidFill>
                          <a:schemeClr val="tx1"/>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50360">
                <a:tc rowSpan="3">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solidFill>
                          <a:effectLst/>
                          <a:latin typeface="+mn-lt"/>
                          <a:cs typeface="Arial" pitchFamily="34" charset="0"/>
                        </a:rPr>
                        <a:t> Tiền sử hút thuốc</a:t>
                      </a:r>
                      <a:endParaRPr kumimoji="0" lang="en-US" sz="1400" b="1"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Chưa từng hút</a:t>
                      </a: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26 (6,5)</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18 (4,5)</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6"/>
                  </a:ext>
                </a:extLst>
              </a:tr>
              <a:tr h="250360">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0" i="0" u="none" strike="noStrike" cap="none" normalizeH="0" baseline="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Hút ít </a:t>
                      </a:r>
                      <a:r>
                        <a:rPr lang="en-US" sz="1400" b="0" baseline="30000" dirty="0">
                          <a:solidFill>
                            <a:srgbClr val="000000"/>
                          </a:solidFill>
                          <a:latin typeface="+mn-lt"/>
                        </a:rPr>
                        <a:t>†</a:t>
                      </a: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 </a:t>
                      </a: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11 (2,8)</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12 (3,0)</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7"/>
                  </a:ext>
                </a:extLst>
              </a:tr>
              <a:tr h="253175">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0" i="0" u="none" strike="noStrike" cap="none" normalizeH="0" baseline="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Những người đã/đang hút khác</a:t>
                      </a: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361 (90,7)</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solidFill>
                          <a:effectLst/>
                          <a:latin typeface="+mn-lt"/>
                          <a:cs typeface="Arial" pitchFamily="34" charset="0"/>
                        </a:rPr>
                        <a:t>367 (92,4)</a:t>
                      </a:r>
                      <a:endParaRPr kumimoji="0" lang="en-US" sz="1400" b="0" i="0" u="none" strike="noStrike" cap="none" normalizeH="0" baseline="0" dirty="0">
                        <a:ln>
                          <a:noFill/>
                        </a:ln>
                        <a:solidFill>
                          <a:schemeClr val="tx1"/>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8"/>
                  </a:ext>
                </a:extLst>
              </a:tr>
              <a:tr h="78228">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1"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solidFill>
                        <a:effectLst/>
                        <a:latin typeface="+mn-lt"/>
                        <a:ea typeface="SimSun" pitchFamily="2" charset="-122"/>
                        <a:cs typeface="SimSun" pitchFamily="2" charset="-122"/>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defRPr/>
                      </a:pPr>
                      <a:endParaRPr kumimoji="0" lang="en-US" sz="500" b="0" i="0" u="none" strike="noStrike" kern="1200" cap="none" normalizeH="0" baseline="0" dirty="0">
                        <a:ln>
                          <a:noFill/>
                        </a:ln>
                        <a:solidFill>
                          <a:schemeClr val="tx1"/>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50360">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lang="en-US" sz="1400" b="1" baseline="0" dirty="0">
                          <a:solidFill>
                            <a:srgbClr val="000000"/>
                          </a:solidFill>
                          <a:latin typeface="+mn-lt"/>
                        </a:rPr>
                        <a:t>Giai đoạn</a:t>
                      </a:r>
                      <a:r>
                        <a:rPr lang="en-US" sz="1400" baseline="30000" dirty="0">
                          <a:solidFill>
                            <a:srgbClr val="000000"/>
                          </a:solidFill>
                          <a:latin typeface="+mn-lt"/>
                        </a:rPr>
                        <a:t>  ‡</a:t>
                      </a:r>
                      <a:endParaRPr kumimoji="0" lang="en-US" sz="1400" b="1"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         IIIB</a:t>
                      </a: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GB" sz="1400" b="0" i="0" u="none" strike="noStrike" kern="1200" cap="none" normalizeH="0" baseline="0" dirty="0">
                          <a:ln>
                            <a:noFill/>
                          </a:ln>
                          <a:solidFill>
                            <a:schemeClr val="tx1"/>
                          </a:solidFill>
                          <a:effectLst/>
                          <a:latin typeface="+mn-lt"/>
                          <a:ea typeface="+mn-ea"/>
                          <a:cs typeface="Arial" pitchFamily="34" charset="0"/>
                        </a:rPr>
                        <a:t>48 (12,1)</a:t>
                      </a:r>
                      <a:endParaRPr kumimoji="0" lang="en-US" sz="1400" b="0" i="0" u="none" strike="noStrike" kern="1200" cap="none" normalizeH="0" baseline="0" dirty="0">
                        <a:ln>
                          <a:noFill/>
                        </a:ln>
                        <a:solidFill>
                          <a:schemeClr val="tx1"/>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defRPr/>
                      </a:pPr>
                      <a:r>
                        <a:rPr kumimoji="0" lang="en-GB" sz="1400" b="0" i="0" u="none" strike="noStrike" kern="1200" cap="none" normalizeH="0" baseline="0" dirty="0">
                          <a:ln>
                            <a:noFill/>
                          </a:ln>
                          <a:solidFill>
                            <a:schemeClr val="tx1"/>
                          </a:solidFill>
                          <a:effectLst/>
                          <a:latin typeface="+mn-lt"/>
                          <a:ea typeface="+mn-ea"/>
                          <a:cs typeface="Arial" pitchFamily="34" charset="0"/>
                        </a:rPr>
                        <a:t>48 (12,1)</a:t>
                      </a:r>
                      <a:endParaRPr kumimoji="0" lang="en-US" sz="1400" b="0" i="0" u="none" strike="noStrike" kern="1200" cap="none" normalizeH="0" baseline="0" dirty="0">
                        <a:ln>
                          <a:noFill/>
                        </a:ln>
                        <a:solidFill>
                          <a:schemeClr val="tx1"/>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20"/>
                  </a:ext>
                </a:extLst>
              </a:tr>
              <a:tr h="250360">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400" b="1" i="0" u="none" strike="noStrike" cap="none" normalizeH="0" baseline="0" dirty="0">
                        <a:ln>
                          <a:noFill/>
                        </a:ln>
                        <a:solidFill>
                          <a:schemeClr val="tx1"/>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solidFill>
                          <a:effectLst/>
                          <a:latin typeface="+mn-lt"/>
                          <a:ea typeface="SimSun" pitchFamily="2" charset="-122"/>
                          <a:cs typeface="SimSun" pitchFamily="2" charset="-122"/>
                        </a:rPr>
                        <a:t>         IV</a:t>
                      </a: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GB" sz="1400" b="0" i="0" u="none" strike="noStrike" kern="1200" cap="none" normalizeH="0" baseline="0" dirty="0">
                          <a:ln>
                            <a:noFill/>
                          </a:ln>
                          <a:solidFill>
                            <a:schemeClr val="tx1"/>
                          </a:solidFill>
                          <a:effectLst/>
                          <a:latin typeface="+mn-lt"/>
                          <a:ea typeface="+mn-ea"/>
                          <a:cs typeface="Arial" pitchFamily="34" charset="0"/>
                        </a:rPr>
                        <a:t>349 (87,7)</a:t>
                      </a:r>
                      <a:endParaRPr kumimoji="0" lang="en-US" sz="1400" b="0" i="0" u="none" strike="noStrike" kern="1200" cap="none" normalizeH="0" baseline="0" dirty="0">
                        <a:ln>
                          <a:noFill/>
                        </a:ln>
                        <a:solidFill>
                          <a:schemeClr val="tx1"/>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GB" sz="1400" b="0" i="0" u="none" strike="noStrike" kern="1200" cap="none" normalizeH="0" baseline="0" dirty="0">
                          <a:ln>
                            <a:noFill/>
                          </a:ln>
                          <a:solidFill>
                            <a:schemeClr val="tx1"/>
                          </a:solidFill>
                          <a:effectLst/>
                          <a:latin typeface="+mn-lt"/>
                          <a:ea typeface="+mn-ea"/>
                          <a:cs typeface="Arial" pitchFamily="34" charset="0"/>
                        </a:rPr>
                        <a:t>345 (86,9)</a:t>
                      </a:r>
                      <a:endParaRPr kumimoji="0" lang="en-US" sz="1400" b="0" i="0" u="none" strike="noStrike" kern="1200" cap="none" normalizeH="0" baseline="0" dirty="0">
                        <a:ln>
                          <a:noFill/>
                        </a:ln>
                        <a:solidFill>
                          <a:schemeClr val="tx1"/>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21"/>
                  </a:ext>
                </a:extLst>
              </a:tr>
            </a:tbl>
          </a:graphicData>
        </a:graphic>
      </p:graphicFrame>
      <p:sp>
        <p:nvSpPr>
          <p:cNvPr id="3" name="Rectangle 2"/>
          <p:cNvSpPr/>
          <p:nvPr/>
        </p:nvSpPr>
        <p:spPr>
          <a:xfrm>
            <a:off x="1958280" y="5817875"/>
            <a:ext cx="7010400" cy="553998"/>
          </a:xfrm>
          <a:prstGeom prst="rect">
            <a:avLst/>
          </a:prstGeom>
          <a:noFill/>
        </p:spPr>
        <p:txBody>
          <a:bodyPr wrap="square">
            <a:spAutoFit/>
          </a:bodyPr>
          <a:lstStyle/>
          <a:p>
            <a:r>
              <a:rPr lang="en-GB" sz="1000" dirty="0">
                <a:solidFill>
                  <a:srgbClr val="000000"/>
                </a:solidFill>
              </a:rPr>
              <a:t>*&lt;1% là ECOG PS 2</a:t>
            </a:r>
          </a:p>
          <a:p>
            <a:r>
              <a:rPr lang="en-US" sz="1000" baseline="30000" dirty="0">
                <a:solidFill>
                  <a:srgbClr val="000000"/>
                </a:solidFill>
              </a:rPr>
              <a:t>†</a:t>
            </a:r>
            <a:r>
              <a:rPr lang="en-US" sz="1000" dirty="0">
                <a:solidFill>
                  <a:srgbClr val="000000"/>
                </a:solidFill>
              </a:rPr>
              <a:t>&lt;15 gói-năm và dừng &gt;1 năm trước chẩn đoán</a:t>
            </a:r>
          </a:p>
          <a:p>
            <a:r>
              <a:rPr lang="en-US" sz="1000" baseline="30000" dirty="0">
                <a:solidFill>
                  <a:srgbClr val="000000"/>
                </a:solidFill>
              </a:rPr>
              <a:t>‡</a:t>
            </a:r>
            <a:r>
              <a:rPr lang="en-GB" sz="1000" dirty="0">
                <a:solidFill>
                  <a:srgbClr val="000000"/>
                </a:solidFill>
              </a:rPr>
              <a:t>&lt;1% là giai đoạn </a:t>
            </a:r>
            <a:r>
              <a:rPr lang="en-US" sz="1000" dirty="0">
                <a:solidFill>
                  <a:srgbClr val="000000"/>
                </a:solidFill>
              </a:rPr>
              <a:t>IIIA </a:t>
            </a:r>
            <a:endParaRPr lang="en-GB" sz="1000" dirty="0">
              <a:solidFill>
                <a:prstClr val="black"/>
              </a:solidFill>
            </a:endParaRPr>
          </a:p>
        </p:txBody>
      </p:sp>
    </p:spTree>
    <p:extLst>
      <p:ext uri="{BB962C8B-B14F-4D97-AF65-F5344CB8AC3E}">
        <p14:creationId xmlns:p14="http://schemas.microsoft.com/office/powerpoint/2010/main" val="170781479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639" y="3172"/>
            <a:ext cx="12180722" cy="1141943"/>
          </a:xfrm>
          <a:prstGeom prst="rect">
            <a:avLst/>
          </a:prstGeom>
        </p:spPr>
        <p:txBody>
          <a:bodyPr anchor="ctr">
            <a:no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3197" b="1" i="0" u="none" strike="noStrike" kern="1200" cap="none" spc="0" normalizeH="0" baseline="0" noProof="0" dirty="0">
              <a:ln>
                <a:noFill/>
              </a:ln>
              <a:solidFill>
                <a:srgbClr val="007AC2">
                  <a:lumMod val="50000"/>
                </a:srgbClr>
              </a:solidFill>
              <a:effectLst/>
              <a:uLnTx/>
              <a:uFillTx/>
              <a:latin typeface="Arial" charset="0"/>
              <a:ea typeface="Arial" charset="0"/>
              <a:cs typeface="Arial" charset="0"/>
            </a:endParaRPr>
          </a:p>
        </p:txBody>
      </p:sp>
      <p:sp>
        <p:nvSpPr>
          <p:cNvPr id="2" name="Title 1">
            <a:extLst>
              <a:ext uri="{FF2B5EF4-FFF2-40B4-BE49-F238E27FC236}">
                <a16:creationId xmlns:a16="http://schemas.microsoft.com/office/drawing/2014/main" id="{7802896E-7441-4644-B293-67AF09D17969}"/>
              </a:ext>
            </a:extLst>
          </p:cNvPr>
          <p:cNvSpPr>
            <a:spLocks noGrp="1"/>
          </p:cNvSpPr>
          <p:nvPr>
            <p:ph type="title"/>
          </p:nvPr>
        </p:nvSpPr>
        <p:spPr>
          <a:xfrm>
            <a:off x="631600" y="119580"/>
            <a:ext cx="11330122" cy="787581"/>
          </a:xfrm>
        </p:spPr>
        <p:txBody>
          <a:bodyPr vert="horz" lIns="0" tIns="0" rIns="0" bIns="0" rtlCol="0" anchor="b" anchorCtr="0">
            <a:noAutofit/>
          </a:bodyPr>
          <a:lstStyle/>
          <a:p>
            <a:r>
              <a:rPr lang="en-GB" sz="2400" dirty="0"/>
              <a:t>LUX-Lung 8: </a:t>
            </a:r>
            <a:r>
              <a:rPr lang="en-GB" sz="2400" dirty="0">
                <a:solidFill>
                  <a:srgbClr val="0070C0"/>
                </a:solidFill>
              </a:rPr>
              <a:t>Afatinib </a:t>
            </a:r>
            <a:r>
              <a:rPr lang="en-GB" sz="2400" dirty="0" err="1">
                <a:solidFill>
                  <a:srgbClr val="0070C0"/>
                </a:solidFill>
              </a:rPr>
              <a:t>cải</a:t>
            </a:r>
            <a:r>
              <a:rPr lang="en-GB" sz="2400" dirty="0">
                <a:solidFill>
                  <a:srgbClr val="0070C0"/>
                </a:solidFill>
              </a:rPr>
              <a:t> </a:t>
            </a:r>
            <a:r>
              <a:rPr lang="en-GB" sz="2400" dirty="0" err="1">
                <a:solidFill>
                  <a:srgbClr val="0070C0"/>
                </a:solidFill>
              </a:rPr>
              <a:t>thiện</a:t>
            </a:r>
            <a:r>
              <a:rPr lang="en-GB" sz="2400" dirty="0">
                <a:solidFill>
                  <a:srgbClr val="0070C0"/>
                </a:solidFill>
              </a:rPr>
              <a:t> </a:t>
            </a:r>
            <a:r>
              <a:rPr lang="en-GB" sz="2400" dirty="0" err="1">
                <a:solidFill>
                  <a:srgbClr val="0070C0"/>
                </a:solidFill>
              </a:rPr>
              <a:t>có</a:t>
            </a:r>
            <a:r>
              <a:rPr lang="en-GB" sz="2400" dirty="0">
                <a:solidFill>
                  <a:srgbClr val="0070C0"/>
                </a:solidFill>
              </a:rPr>
              <a:t> ý </a:t>
            </a:r>
            <a:r>
              <a:rPr lang="en-GB" sz="2400" dirty="0" err="1">
                <a:solidFill>
                  <a:srgbClr val="0070C0"/>
                </a:solidFill>
              </a:rPr>
              <a:t>nghiã</a:t>
            </a:r>
            <a:r>
              <a:rPr lang="en-GB" sz="2400" dirty="0">
                <a:solidFill>
                  <a:srgbClr val="0070C0"/>
                </a:solidFill>
              </a:rPr>
              <a:t> PFS, OS, </a:t>
            </a:r>
            <a:r>
              <a:rPr lang="en-GB" sz="2400" dirty="0" err="1">
                <a:solidFill>
                  <a:srgbClr val="0070C0"/>
                </a:solidFill>
              </a:rPr>
              <a:t>tỉ</a:t>
            </a:r>
            <a:r>
              <a:rPr lang="en-GB" sz="2400" dirty="0">
                <a:solidFill>
                  <a:srgbClr val="0070C0"/>
                </a:solidFill>
              </a:rPr>
              <a:t> </a:t>
            </a:r>
            <a:r>
              <a:rPr lang="en-GB" sz="2400" dirty="0" err="1">
                <a:solidFill>
                  <a:srgbClr val="0070C0"/>
                </a:solidFill>
              </a:rPr>
              <a:t>lệ</a:t>
            </a:r>
            <a:r>
              <a:rPr lang="en-GB" sz="2400" dirty="0">
                <a:solidFill>
                  <a:srgbClr val="0070C0"/>
                </a:solidFill>
              </a:rPr>
              <a:t> </a:t>
            </a:r>
            <a:r>
              <a:rPr lang="en-GB" sz="2400" dirty="0" err="1">
                <a:solidFill>
                  <a:srgbClr val="0070C0"/>
                </a:solidFill>
              </a:rPr>
              <a:t>ki</a:t>
            </a:r>
            <a:r>
              <a:rPr lang="vi-VN" sz="2400" dirty="0">
                <a:solidFill>
                  <a:srgbClr val="0070C0"/>
                </a:solidFill>
              </a:rPr>
              <a:t>ể</a:t>
            </a:r>
            <a:r>
              <a:rPr lang="en-GB" sz="2400" dirty="0">
                <a:solidFill>
                  <a:srgbClr val="0070C0"/>
                </a:solidFill>
              </a:rPr>
              <a:t>m </a:t>
            </a:r>
            <a:r>
              <a:rPr lang="en-GB" sz="2400" dirty="0" err="1">
                <a:solidFill>
                  <a:srgbClr val="0070C0"/>
                </a:solidFill>
              </a:rPr>
              <a:t>soát</a:t>
            </a:r>
            <a:r>
              <a:rPr lang="en-GB" sz="2400" dirty="0">
                <a:solidFill>
                  <a:srgbClr val="0070C0"/>
                </a:solidFill>
              </a:rPr>
              <a:t> </a:t>
            </a:r>
            <a:r>
              <a:rPr lang="en-GB" sz="2400" dirty="0" err="1">
                <a:solidFill>
                  <a:srgbClr val="0070C0"/>
                </a:solidFill>
              </a:rPr>
              <a:t>bệnh</a:t>
            </a:r>
            <a:r>
              <a:rPr lang="en-GB" sz="2400" dirty="0">
                <a:solidFill>
                  <a:srgbClr val="0070C0"/>
                </a:solidFill>
              </a:rPr>
              <a:t>, t</a:t>
            </a:r>
            <a:r>
              <a:rPr lang="vi-VN" sz="2400" dirty="0">
                <a:solidFill>
                  <a:srgbClr val="0070C0"/>
                </a:solidFill>
              </a:rPr>
              <a:t>ỉ</a:t>
            </a:r>
            <a:r>
              <a:rPr lang="en-GB" sz="2400" dirty="0">
                <a:solidFill>
                  <a:srgbClr val="0070C0"/>
                </a:solidFill>
              </a:rPr>
              <a:t> </a:t>
            </a:r>
            <a:r>
              <a:rPr lang="en-GB" sz="2400" dirty="0" err="1">
                <a:solidFill>
                  <a:srgbClr val="0070C0"/>
                </a:solidFill>
              </a:rPr>
              <a:t>lê</a:t>
            </a:r>
            <a:r>
              <a:rPr lang="en-GB" sz="2400" dirty="0">
                <a:solidFill>
                  <a:srgbClr val="0070C0"/>
                </a:solidFill>
              </a:rPr>
              <a:t>̣ </a:t>
            </a:r>
            <a:r>
              <a:rPr lang="en-GB" sz="2400" dirty="0" err="1">
                <a:solidFill>
                  <a:srgbClr val="0070C0"/>
                </a:solidFill>
              </a:rPr>
              <a:t>đáp</a:t>
            </a:r>
            <a:r>
              <a:rPr lang="en-GB" sz="2400" dirty="0">
                <a:solidFill>
                  <a:srgbClr val="0070C0"/>
                </a:solidFill>
              </a:rPr>
              <a:t> </a:t>
            </a:r>
            <a:r>
              <a:rPr lang="en-GB" sz="2400" dirty="0" err="1">
                <a:solidFill>
                  <a:srgbClr val="0070C0"/>
                </a:solidFill>
              </a:rPr>
              <a:t>ứng</a:t>
            </a:r>
            <a:r>
              <a:rPr lang="en-GB" sz="2400" dirty="0">
                <a:solidFill>
                  <a:srgbClr val="0070C0"/>
                </a:solidFill>
              </a:rPr>
              <a:t> b</a:t>
            </a:r>
            <a:r>
              <a:rPr lang="vi-VN" sz="2400" dirty="0">
                <a:solidFill>
                  <a:srgbClr val="0070C0"/>
                </a:solidFill>
              </a:rPr>
              <a:t>ướ</a:t>
            </a:r>
            <a:r>
              <a:rPr lang="en-GB" sz="2400" dirty="0">
                <a:solidFill>
                  <a:srgbClr val="0070C0"/>
                </a:solidFill>
              </a:rPr>
              <a:t>u, </a:t>
            </a:r>
            <a:r>
              <a:rPr lang="en-US" sz="2400" dirty="0">
                <a:solidFill>
                  <a:srgbClr val="0070C0"/>
                </a:solidFill>
              </a:rPr>
              <a:t>c</a:t>
            </a:r>
            <a:r>
              <a:rPr lang="vi-VN" sz="2400" dirty="0">
                <a:solidFill>
                  <a:srgbClr val="0070C0"/>
                </a:solidFill>
              </a:rPr>
              <a:t>ả</a:t>
            </a:r>
            <a:r>
              <a:rPr lang="en-US" sz="2400" dirty="0" err="1">
                <a:solidFill>
                  <a:srgbClr val="0070C0"/>
                </a:solidFill>
              </a:rPr>
              <a:t>i</a:t>
            </a:r>
            <a:r>
              <a:rPr lang="en-US" sz="2400" dirty="0">
                <a:solidFill>
                  <a:srgbClr val="0070C0"/>
                </a:solidFill>
              </a:rPr>
              <a:t> </a:t>
            </a:r>
            <a:r>
              <a:rPr lang="en-US" sz="2400" dirty="0" err="1">
                <a:solidFill>
                  <a:srgbClr val="0070C0"/>
                </a:solidFill>
              </a:rPr>
              <a:t>thiện</a:t>
            </a:r>
            <a:r>
              <a:rPr lang="en-US" sz="2400" dirty="0">
                <a:solidFill>
                  <a:srgbClr val="0070C0"/>
                </a:solidFill>
              </a:rPr>
              <a:t> </a:t>
            </a:r>
            <a:r>
              <a:rPr lang="en-US" sz="2400" dirty="0" err="1">
                <a:solidFill>
                  <a:srgbClr val="0070C0"/>
                </a:solidFill>
              </a:rPr>
              <a:t>triệu</a:t>
            </a:r>
            <a:r>
              <a:rPr lang="en-US" sz="2400" dirty="0">
                <a:solidFill>
                  <a:srgbClr val="0070C0"/>
                </a:solidFill>
              </a:rPr>
              <a:t> </a:t>
            </a:r>
            <a:r>
              <a:rPr lang="en-US" sz="2400" dirty="0" err="1">
                <a:solidFill>
                  <a:srgbClr val="0070C0"/>
                </a:solidFill>
              </a:rPr>
              <a:t>chứng</a:t>
            </a:r>
            <a:r>
              <a:rPr lang="en-US" sz="2400" dirty="0">
                <a:solidFill>
                  <a:srgbClr val="0070C0"/>
                </a:solidFill>
              </a:rPr>
              <a:t> Ho, </a:t>
            </a:r>
            <a:r>
              <a:rPr lang="en-US" sz="2400" dirty="0" err="1">
                <a:solidFill>
                  <a:srgbClr val="0070C0"/>
                </a:solidFill>
              </a:rPr>
              <a:t>Khó</a:t>
            </a:r>
            <a:r>
              <a:rPr lang="en-US" sz="2400" dirty="0">
                <a:solidFill>
                  <a:srgbClr val="0070C0"/>
                </a:solidFill>
              </a:rPr>
              <a:t> </a:t>
            </a:r>
            <a:r>
              <a:rPr lang="en-US" sz="2400" dirty="0" err="1">
                <a:solidFill>
                  <a:srgbClr val="0070C0"/>
                </a:solidFill>
              </a:rPr>
              <a:t>thở</a:t>
            </a:r>
            <a:r>
              <a:rPr lang="en-US" sz="2400" dirty="0">
                <a:solidFill>
                  <a:srgbClr val="0070C0"/>
                </a:solidFill>
              </a:rPr>
              <a:t>, </a:t>
            </a:r>
            <a:r>
              <a:rPr lang="en-US" sz="2400" dirty="0" err="1">
                <a:solidFill>
                  <a:srgbClr val="0070C0"/>
                </a:solidFill>
              </a:rPr>
              <a:t>Đau</a:t>
            </a:r>
            <a:r>
              <a:rPr lang="en-US" sz="2400" dirty="0">
                <a:solidFill>
                  <a:srgbClr val="0070C0"/>
                </a:solidFill>
              </a:rPr>
              <a:t> &amp; </a:t>
            </a:r>
            <a:r>
              <a:rPr lang="en-US" sz="2400" dirty="0" err="1">
                <a:solidFill>
                  <a:srgbClr val="0070C0"/>
                </a:solidFill>
              </a:rPr>
              <a:t>Tình</a:t>
            </a:r>
            <a:r>
              <a:rPr lang="en-US" sz="2400" dirty="0">
                <a:solidFill>
                  <a:srgbClr val="0070C0"/>
                </a:solidFill>
              </a:rPr>
              <a:t> </a:t>
            </a:r>
            <a:r>
              <a:rPr lang="en-US" sz="2400" dirty="0" err="1">
                <a:solidFill>
                  <a:srgbClr val="0070C0"/>
                </a:solidFill>
              </a:rPr>
              <a:t>trạng</a:t>
            </a:r>
            <a:r>
              <a:rPr lang="en-US" sz="2400" dirty="0">
                <a:solidFill>
                  <a:srgbClr val="0070C0"/>
                </a:solidFill>
              </a:rPr>
              <a:t> </a:t>
            </a:r>
            <a:r>
              <a:rPr lang="en-US" sz="2400" dirty="0" err="1">
                <a:solidFill>
                  <a:srgbClr val="0070C0"/>
                </a:solidFill>
              </a:rPr>
              <a:t>sức</a:t>
            </a:r>
            <a:r>
              <a:rPr lang="en-US" sz="2400" dirty="0">
                <a:solidFill>
                  <a:srgbClr val="0070C0"/>
                </a:solidFill>
              </a:rPr>
              <a:t> </a:t>
            </a:r>
            <a:r>
              <a:rPr lang="en-US" sz="2400" dirty="0" err="1">
                <a:solidFill>
                  <a:srgbClr val="0070C0"/>
                </a:solidFill>
              </a:rPr>
              <a:t>khỏe</a:t>
            </a:r>
            <a:r>
              <a:rPr lang="en-US" sz="2400" dirty="0">
                <a:solidFill>
                  <a:srgbClr val="0070C0"/>
                </a:solidFill>
              </a:rPr>
              <a:t> </a:t>
            </a:r>
            <a:r>
              <a:rPr lang="en-US" sz="2400" dirty="0" err="1">
                <a:solidFill>
                  <a:srgbClr val="0070C0"/>
                </a:solidFill>
              </a:rPr>
              <a:t>tổng</a:t>
            </a:r>
            <a:r>
              <a:rPr lang="en-US" sz="2400" dirty="0">
                <a:solidFill>
                  <a:srgbClr val="0070C0"/>
                </a:solidFill>
              </a:rPr>
              <a:t> </a:t>
            </a:r>
            <a:r>
              <a:rPr lang="en-US" sz="2400" dirty="0" err="1">
                <a:solidFill>
                  <a:srgbClr val="0070C0"/>
                </a:solidFill>
              </a:rPr>
              <a:t>quát</a:t>
            </a:r>
            <a:r>
              <a:rPr lang="en-US" sz="2400" dirty="0">
                <a:solidFill>
                  <a:srgbClr val="0070C0"/>
                </a:solidFill>
              </a:rPr>
              <a:t> /</a:t>
            </a:r>
            <a:r>
              <a:rPr lang="en-US" sz="2400" dirty="0" err="1">
                <a:solidFill>
                  <a:srgbClr val="0070C0"/>
                </a:solidFill>
              </a:rPr>
              <a:t>QoL</a:t>
            </a:r>
            <a:r>
              <a:rPr lang="en-GB" sz="2400" dirty="0">
                <a:solidFill>
                  <a:srgbClr val="0070C0"/>
                </a:solidFill>
              </a:rPr>
              <a:t> so </a:t>
            </a:r>
            <a:r>
              <a:rPr lang="en-GB" sz="2400" dirty="0" err="1">
                <a:solidFill>
                  <a:srgbClr val="0070C0"/>
                </a:solidFill>
              </a:rPr>
              <a:t>với</a:t>
            </a:r>
            <a:r>
              <a:rPr lang="en-GB" sz="2400" dirty="0">
                <a:solidFill>
                  <a:srgbClr val="0070C0"/>
                </a:solidFill>
              </a:rPr>
              <a:t> erlotinib </a:t>
            </a:r>
            <a:endParaRPr lang="vi-VN" sz="2400" dirty="0" err="1">
              <a:solidFill>
                <a:srgbClr val="0070C0"/>
              </a:solidFill>
            </a:endParaRPr>
          </a:p>
        </p:txBody>
      </p:sp>
      <p:pic>
        <p:nvPicPr>
          <p:cNvPr id="4" name="Picture 3"/>
          <p:cNvPicPr>
            <a:picLocks noChangeAspect="1"/>
          </p:cNvPicPr>
          <p:nvPr/>
        </p:nvPicPr>
        <p:blipFill>
          <a:blip r:embed="rId3"/>
          <a:stretch>
            <a:fillRect/>
          </a:stretch>
        </p:blipFill>
        <p:spPr>
          <a:xfrm>
            <a:off x="736704" y="1379020"/>
            <a:ext cx="4929578" cy="2215449"/>
          </a:xfrm>
          <a:prstGeom prst="rect">
            <a:avLst/>
          </a:prstGeom>
        </p:spPr>
      </p:pic>
      <p:pic>
        <p:nvPicPr>
          <p:cNvPr id="6" name="Picture 5"/>
          <p:cNvPicPr>
            <a:picLocks noChangeAspect="1"/>
          </p:cNvPicPr>
          <p:nvPr/>
        </p:nvPicPr>
        <p:blipFill>
          <a:blip r:embed="rId4"/>
          <a:stretch>
            <a:fillRect/>
          </a:stretch>
        </p:blipFill>
        <p:spPr>
          <a:xfrm>
            <a:off x="6415789" y="1292619"/>
            <a:ext cx="5051686" cy="2168076"/>
          </a:xfrm>
          <a:prstGeom prst="rect">
            <a:avLst/>
          </a:prstGeom>
        </p:spPr>
      </p:pic>
      <p:pic>
        <p:nvPicPr>
          <p:cNvPr id="7" name="Picture 6"/>
          <p:cNvPicPr>
            <a:picLocks noChangeAspect="1"/>
          </p:cNvPicPr>
          <p:nvPr/>
        </p:nvPicPr>
        <p:blipFill>
          <a:blip r:embed="rId5"/>
          <a:stretch>
            <a:fillRect/>
          </a:stretch>
        </p:blipFill>
        <p:spPr>
          <a:xfrm>
            <a:off x="736704" y="3979927"/>
            <a:ext cx="5476875" cy="2302413"/>
          </a:xfrm>
          <a:prstGeom prst="rect">
            <a:avLst/>
          </a:prstGeom>
        </p:spPr>
      </p:pic>
      <p:pic>
        <p:nvPicPr>
          <p:cNvPr id="8" name="Picture 7"/>
          <p:cNvPicPr>
            <a:picLocks noChangeAspect="1"/>
          </p:cNvPicPr>
          <p:nvPr/>
        </p:nvPicPr>
        <p:blipFill>
          <a:blip r:embed="rId6"/>
          <a:stretch>
            <a:fillRect/>
          </a:stretch>
        </p:blipFill>
        <p:spPr>
          <a:xfrm>
            <a:off x="6296661" y="3741792"/>
            <a:ext cx="5057775" cy="2419166"/>
          </a:xfrm>
          <a:prstGeom prst="rect">
            <a:avLst/>
          </a:prstGeom>
        </p:spPr>
      </p:pic>
      <p:sp>
        <p:nvSpPr>
          <p:cNvPr id="9" name="TextBox 8"/>
          <p:cNvSpPr txBox="1"/>
          <p:nvPr/>
        </p:nvSpPr>
        <p:spPr>
          <a:xfrm>
            <a:off x="1819764" y="1379020"/>
            <a:ext cx="659567" cy="369332"/>
          </a:xfrm>
          <a:prstGeom prst="rect">
            <a:avLst/>
          </a:prstGeom>
          <a:noFill/>
          <a:ln w="12700">
            <a:noFill/>
          </a:ln>
        </p:spPr>
        <p:txBody>
          <a:bodyPr wrap="square" lIns="45720" rIns="45720" rtlCol="0">
            <a:spAutoFit/>
          </a:bodyPr>
          <a:lstStyle/>
          <a:p>
            <a:r>
              <a:rPr lang="en-GB" b="1" dirty="0">
                <a:cs typeface="Arial" pitchFamily="34" charset="0"/>
              </a:rPr>
              <a:t>PFS</a:t>
            </a:r>
            <a:endParaRPr lang="vi-VN" b="1" dirty="0">
              <a:cs typeface="Arial" pitchFamily="34" charset="0"/>
            </a:endParaRPr>
          </a:p>
        </p:txBody>
      </p:sp>
      <p:sp>
        <p:nvSpPr>
          <p:cNvPr id="13" name="TextBox 12"/>
          <p:cNvSpPr txBox="1"/>
          <p:nvPr/>
        </p:nvSpPr>
        <p:spPr>
          <a:xfrm>
            <a:off x="7767882" y="1292619"/>
            <a:ext cx="659567" cy="369332"/>
          </a:xfrm>
          <a:prstGeom prst="rect">
            <a:avLst/>
          </a:prstGeom>
          <a:noFill/>
          <a:ln w="12700">
            <a:noFill/>
          </a:ln>
        </p:spPr>
        <p:txBody>
          <a:bodyPr wrap="square" lIns="45720" rIns="45720" rtlCol="0">
            <a:spAutoFit/>
          </a:bodyPr>
          <a:lstStyle/>
          <a:p>
            <a:r>
              <a:rPr lang="en-GB" b="1" dirty="0">
                <a:cs typeface="Arial" pitchFamily="34" charset="0"/>
              </a:rPr>
              <a:t>OS</a:t>
            </a:r>
            <a:endParaRPr lang="vi-VN" b="1" dirty="0">
              <a:cs typeface="Arial" pitchFamily="34" charset="0"/>
            </a:endParaRPr>
          </a:p>
        </p:txBody>
      </p:sp>
      <p:sp>
        <p:nvSpPr>
          <p:cNvPr id="14" name="TextBox 13"/>
          <p:cNvSpPr txBox="1"/>
          <p:nvPr/>
        </p:nvSpPr>
        <p:spPr>
          <a:xfrm>
            <a:off x="1489980" y="3851506"/>
            <a:ext cx="659567" cy="369332"/>
          </a:xfrm>
          <a:prstGeom prst="rect">
            <a:avLst/>
          </a:prstGeom>
          <a:noFill/>
          <a:ln w="12700">
            <a:noFill/>
          </a:ln>
        </p:spPr>
        <p:txBody>
          <a:bodyPr wrap="square" lIns="45720" rIns="45720" rtlCol="0">
            <a:spAutoFit/>
          </a:bodyPr>
          <a:lstStyle/>
          <a:p>
            <a:r>
              <a:rPr lang="en-GB" b="1" dirty="0">
                <a:cs typeface="Arial" pitchFamily="34" charset="0"/>
              </a:rPr>
              <a:t>DCR</a:t>
            </a:r>
            <a:endParaRPr lang="vi-VN" b="1" dirty="0">
              <a:cs typeface="Arial" pitchFamily="34" charset="0"/>
            </a:endParaRPr>
          </a:p>
        </p:txBody>
      </p:sp>
      <p:sp>
        <p:nvSpPr>
          <p:cNvPr id="15" name="TextBox 14"/>
          <p:cNvSpPr txBox="1"/>
          <p:nvPr/>
        </p:nvSpPr>
        <p:spPr>
          <a:xfrm>
            <a:off x="3201493" y="2068880"/>
            <a:ext cx="629587" cy="307777"/>
          </a:xfrm>
          <a:prstGeom prst="rect">
            <a:avLst/>
          </a:prstGeom>
          <a:solidFill>
            <a:srgbClr val="FFFF00"/>
          </a:solidFill>
          <a:ln w="12700">
            <a:noFill/>
          </a:ln>
        </p:spPr>
        <p:txBody>
          <a:bodyPr wrap="square" lIns="45720" rIns="45720" rtlCol="0">
            <a:spAutoFit/>
          </a:bodyPr>
          <a:lstStyle/>
          <a:p>
            <a:r>
              <a:rPr lang="en-GB" sz="1400" b="1" dirty="0">
                <a:cs typeface="Arial" pitchFamily="34" charset="0"/>
              </a:rPr>
              <a:t>HR.81</a:t>
            </a:r>
            <a:endParaRPr lang="vi-VN" sz="1400" b="1" dirty="0">
              <a:cs typeface="Arial" pitchFamily="34" charset="0"/>
            </a:endParaRPr>
          </a:p>
        </p:txBody>
      </p:sp>
      <p:sp>
        <p:nvSpPr>
          <p:cNvPr id="16" name="TextBox 15"/>
          <p:cNvSpPr txBox="1"/>
          <p:nvPr/>
        </p:nvSpPr>
        <p:spPr>
          <a:xfrm>
            <a:off x="11152681" y="2130835"/>
            <a:ext cx="629587" cy="276999"/>
          </a:xfrm>
          <a:prstGeom prst="rect">
            <a:avLst/>
          </a:prstGeom>
          <a:solidFill>
            <a:srgbClr val="FFFF00"/>
          </a:solidFill>
          <a:ln w="12700">
            <a:noFill/>
          </a:ln>
        </p:spPr>
        <p:txBody>
          <a:bodyPr wrap="square" lIns="45720" rIns="45720" rtlCol="0">
            <a:spAutoFit/>
          </a:bodyPr>
          <a:lstStyle/>
          <a:p>
            <a:r>
              <a:rPr lang="en-GB" sz="1200" b="1" dirty="0">
                <a:cs typeface="Arial" pitchFamily="34" charset="0"/>
              </a:rPr>
              <a:t>HR.81</a:t>
            </a:r>
            <a:endParaRPr lang="vi-VN" sz="1200" b="1" dirty="0">
              <a:cs typeface="Arial" pitchFamily="34" charset="0"/>
            </a:endParaRPr>
          </a:p>
        </p:txBody>
      </p:sp>
      <p:sp>
        <p:nvSpPr>
          <p:cNvPr id="17" name="TextBox 16"/>
          <p:cNvSpPr txBox="1"/>
          <p:nvPr/>
        </p:nvSpPr>
        <p:spPr>
          <a:xfrm>
            <a:off x="8844197" y="2130835"/>
            <a:ext cx="1349114" cy="276999"/>
          </a:xfrm>
          <a:prstGeom prst="rect">
            <a:avLst/>
          </a:prstGeom>
          <a:solidFill>
            <a:srgbClr val="FFFF00"/>
          </a:solidFill>
          <a:ln w="12700">
            <a:noFill/>
          </a:ln>
        </p:spPr>
        <p:txBody>
          <a:bodyPr wrap="square" lIns="45720" rIns="45720" rtlCol="0">
            <a:spAutoFit/>
          </a:bodyPr>
          <a:lstStyle/>
          <a:p>
            <a:r>
              <a:rPr lang="en-GB" sz="1200" b="1" dirty="0">
                <a:cs typeface="Arial" pitchFamily="34" charset="0"/>
              </a:rPr>
              <a:t>7.92 vs 6.77 </a:t>
            </a:r>
            <a:r>
              <a:rPr lang="en-GB" sz="1200" b="1" dirty="0" err="1">
                <a:cs typeface="Arial" pitchFamily="34" charset="0"/>
              </a:rPr>
              <a:t>mths</a:t>
            </a:r>
            <a:endParaRPr lang="vi-VN" sz="1200" b="1" dirty="0">
              <a:cs typeface="Arial" pitchFamily="34" charset="0"/>
            </a:endParaRPr>
          </a:p>
        </p:txBody>
      </p:sp>
      <p:sp>
        <p:nvSpPr>
          <p:cNvPr id="18" name="TextBox 17"/>
          <p:cNvSpPr txBox="1"/>
          <p:nvPr/>
        </p:nvSpPr>
        <p:spPr>
          <a:xfrm>
            <a:off x="1819763" y="5131133"/>
            <a:ext cx="1349114" cy="276999"/>
          </a:xfrm>
          <a:prstGeom prst="rect">
            <a:avLst/>
          </a:prstGeom>
          <a:solidFill>
            <a:srgbClr val="FFFF00"/>
          </a:solidFill>
          <a:ln w="12700">
            <a:noFill/>
          </a:ln>
        </p:spPr>
        <p:txBody>
          <a:bodyPr wrap="square" lIns="45720" rIns="45720" rtlCol="0">
            <a:spAutoFit/>
          </a:bodyPr>
          <a:lstStyle/>
          <a:p>
            <a:r>
              <a:rPr lang="en-GB" sz="1200" b="1" dirty="0">
                <a:cs typeface="Arial" pitchFamily="34" charset="0"/>
              </a:rPr>
              <a:t>50.5% vs 39.5%</a:t>
            </a:r>
            <a:endParaRPr lang="vi-VN" sz="1200" b="1" dirty="0">
              <a:cs typeface="Arial" pitchFamily="34" charset="0"/>
            </a:endParaRPr>
          </a:p>
        </p:txBody>
      </p:sp>
      <p:sp>
        <p:nvSpPr>
          <p:cNvPr id="19" name="TextBox 18"/>
          <p:cNvSpPr txBox="1"/>
          <p:nvPr/>
        </p:nvSpPr>
        <p:spPr>
          <a:xfrm>
            <a:off x="6457200" y="5009131"/>
            <a:ext cx="1310682" cy="276999"/>
          </a:xfrm>
          <a:prstGeom prst="rect">
            <a:avLst/>
          </a:prstGeom>
          <a:solidFill>
            <a:srgbClr val="FFFF00"/>
          </a:solidFill>
          <a:ln w="12700">
            <a:noFill/>
          </a:ln>
        </p:spPr>
        <p:txBody>
          <a:bodyPr wrap="square" lIns="45720" rIns="45720" rtlCol="0">
            <a:spAutoFit/>
          </a:bodyPr>
          <a:lstStyle/>
          <a:p>
            <a:r>
              <a:rPr lang="en-GB" sz="1200" b="1" dirty="0">
                <a:cs typeface="Arial" pitchFamily="34" charset="0"/>
              </a:rPr>
              <a:t>43.4% vs 35.2%</a:t>
            </a:r>
            <a:endParaRPr lang="vi-VN" sz="1200" b="1" dirty="0">
              <a:cs typeface="Arial" pitchFamily="34" charset="0"/>
            </a:endParaRPr>
          </a:p>
        </p:txBody>
      </p:sp>
      <p:sp>
        <p:nvSpPr>
          <p:cNvPr id="20" name="TextBox 19"/>
          <p:cNvSpPr txBox="1"/>
          <p:nvPr/>
        </p:nvSpPr>
        <p:spPr>
          <a:xfrm>
            <a:off x="9705352" y="5009131"/>
            <a:ext cx="1310682" cy="276999"/>
          </a:xfrm>
          <a:prstGeom prst="rect">
            <a:avLst/>
          </a:prstGeom>
          <a:solidFill>
            <a:srgbClr val="FFFF00"/>
          </a:solidFill>
          <a:ln w="12700">
            <a:noFill/>
          </a:ln>
        </p:spPr>
        <p:txBody>
          <a:bodyPr wrap="square" lIns="45720" rIns="45720" rtlCol="0">
            <a:spAutoFit/>
          </a:bodyPr>
          <a:lstStyle/>
          <a:p>
            <a:r>
              <a:rPr lang="en-GB" sz="1200" b="1" dirty="0">
                <a:cs typeface="Arial" pitchFamily="34" charset="0"/>
              </a:rPr>
              <a:t>35.7% vs 28.3%</a:t>
            </a:r>
            <a:endParaRPr lang="vi-VN" sz="1200" b="1" dirty="0">
              <a:cs typeface="Arial" pitchFamily="34" charset="0"/>
            </a:endParaRPr>
          </a:p>
        </p:txBody>
      </p:sp>
      <p:sp>
        <p:nvSpPr>
          <p:cNvPr id="21" name="TextBox 20"/>
          <p:cNvSpPr txBox="1"/>
          <p:nvPr/>
        </p:nvSpPr>
        <p:spPr>
          <a:xfrm>
            <a:off x="3614815" y="3795261"/>
            <a:ext cx="659567" cy="369332"/>
          </a:xfrm>
          <a:prstGeom prst="rect">
            <a:avLst/>
          </a:prstGeom>
          <a:noFill/>
          <a:ln w="12700">
            <a:noFill/>
          </a:ln>
        </p:spPr>
        <p:txBody>
          <a:bodyPr wrap="square" lIns="45720" rIns="45720" rtlCol="0">
            <a:spAutoFit/>
          </a:bodyPr>
          <a:lstStyle/>
          <a:p>
            <a:r>
              <a:rPr lang="en-GB" b="1" dirty="0">
                <a:cs typeface="Arial" pitchFamily="34" charset="0"/>
              </a:rPr>
              <a:t>ORR</a:t>
            </a:r>
            <a:endParaRPr lang="vi-VN" b="1" dirty="0">
              <a:cs typeface="Arial" pitchFamily="34" charset="0"/>
            </a:endParaRPr>
          </a:p>
        </p:txBody>
      </p:sp>
    </p:spTree>
    <p:extLst>
      <p:ext uri="{BB962C8B-B14F-4D97-AF65-F5344CB8AC3E}">
        <p14:creationId xmlns:p14="http://schemas.microsoft.com/office/powerpoint/2010/main" val="202059299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78648" y="160828"/>
            <a:ext cx="10653183" cy="634506"/>
          </a:xfrm>
        </p:spPr>
        <p:txBody>
          <a:bodyPr/>
          <a:lstStyle/>
          <a:p>
            <a:pPr algn="ctr"/>
            <a:r>
              <a:rPr lang="vi-VN" sz="3600" dirty="0">
                <a:latin typeface="Tahoma" panose="020B0604030504040204" pitchFamily="34" charset="0"/>
                <a:ea typeface="Tahoma" panose="020B0604030504040204" pitchFamily="34" charset="0"/>
                <a:cs typeface="Tahoma" panose="020B0604030504040204" pitchFamily="34" charset="0"/>
              </a:rPr>
              <a:t>Khuyến cáo của Bộ Y tế 2018</a:t>
            </a:r>
          </a:p>
        </p:txBody>
      </p:sp>
      <p:sp>
        <p:nvSpPr>
          <p:cNvPr id="3" name="Footer Placeholder 2"/>
          <p:cNvSpPr>
            <a:spLocks noGrp="1"/>
          </p:cNvSpPr>
          <p:nvPr>
            <p:ph type="ftr" sz="quarter" idx="11"/>
          </p:nvPr>
        </p:nvSpPr>
        <p:spPr>
          <a:xfrm>
            <a:off x="791635" y="6400800"/>
            <a:ext cx="10424160" cy="457200"/>
          </a:xfrm>
          <a:prstGeom prst="rect">
            <a:avLst/>
          </a:prstGeom>
        </p:spPr>
        <p:txBody>
          <a:bodyPr vert="horz" lIns="0" tIns="0" rIns="0" bIns="0" rtlCol="0" anchor="t" anchorCtr="0"/>
          <a:lstStyle>
            <a:defPPr>
              <a:defRPr lang="vi-VN"/>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000" dirty="0">
              <a:latin typeface="Tahoma" panose="020B0604030504040204" pitchFamily="34" charset="0"/>
              <a:ea typeface="Tahoma" panose="020B0604030504040204" pitchFamily="34" charset="0"/>
              <a:cs typeface="Tahoma" panose="020B0604030504040204" pitchFamily="34" charset="0"/>
            </a:endParaRPr>
          </a:p>
        </p:txBody>
      </p:sp>
      <p:grpSp>
        <p:nvGrpSpPr>
          <p:cNvPr id="5" name="Group 4"/>
          <p:cNvGrpSpPr/>
          <p:nvPr/>
        </p:nvGrpSpPr>
        <p:grpSpPr>
          <a:xfrm>
            <a:off x="5642579" y="777014"/>
            <a:ext cx="5292679" cy="5595659"/>
            <a:chOff x="5212081" y="743075"/>
            <a:chExt cx="5292679" cy="5595659"/>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12081" y="743075"/>
              <a:ext cx="5292679" cy="5595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ounded Rectangle 3"/>
            <p:cNvSpPr/>
            <p:nvPr/>
          </p:nvSpPr>
          <p:spPr>
            <a:xfrm>
              <a:off x="6596743" y="5843493"/>
              <a:ext cx="574766" cy="267755"/>
            </a:xfrm>
            <a:prstGeom prst="roundRect">
              <a:avLst/>
            </a:prstGeom>
            <a:ln w="38100">
              <a:solidFill>
                <a:srgbClr val="FF0000"/>
              </a:solidFill>
              <a:prstDash val="sysDot"/>
            </a:ln>
          </p:spPr>
          <p:txBody>
            <a:bodyPr wrap="square" lIns="45720" rIns="45720" rtlCol="0" anchor="ctr">
              <a:spAutoFit/>
            </a:bodyPr>
            <a:lstStyle/>
            <a:p>
              <a:pPr algn="ctr" defTabSz="341710">
                <a:tabLst>
                  <a:tab pos="1546225" algn="r"/>
                </a:tabLst>
              </a:pPr>
              <a:endParaRPr lang="vi-VN" sz="1400" b="1" dirty="0" err="1">
                <a:latin typeface="+mj-lt"/>
              </a:endParaRPr>
            </a:p>
          </p:txBody>
        </p:sp>
      </p:grpSp>
      <p:sp>
        <p:nvSpPr>
          <p:cNvPr id="6" name="TextBox 5"/>
          <p:cNvSpPr txBox="1"/>
          <p:nvPr/>
        </p:nvSpPr>
        <p:spPr>
          <a:xfrm>
            <a:off x="665627" y="1631842"/>
            <a:ext cx="4624252" cy="1477328"/>
          </a:xfrm>
          <a:prstGeom prst="rect">
            <a:avLst/>
          </a:prstGeom>
          <a:noFill/>
          <a:ln w="12700">
            <a:noFill/>
          </a:ln>
        </p:spPr>
        <p:txBody>
          <a:bodyPr wrap="square" lIns="45720" rIns="45720" rtlCol="0">
            <a:spAutoFit/>
          </a:bodyPr>
          <a:lstStyle/>
          <a:p>
            <a:pPr algn="just"/>
            <a:r>
              <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Afatinib được khuyến cáo trong điều trị ung thư phổi tế bào vảy bước hai, sau khi thất bại với bộ đôi hoá trị theo hướng dẫn chẩn đoán và điều trị ung thư phổi không tế bào nhỏ của BYT năm 2018.</a:t>
            </a:r>
          </a:p>
        </p:txBody>
      </p:sp>
    </p:spTree>
    <p:extLst>
      <p:ext uri="{BB962C8B-B14F-4D97-AF65-F5344CB8AC3E}">
        <p14:creationId xmlns:p14="http://schemas.microsoft.com/office/powerpoint/2010/main" val="164165463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7639" y="1022396"/>
            <a:ext cx="7913078" cy="721801"/>
          </a:xfrm>
        </p:spPr>
        <p:txBody>
          <a:bodyPr>
            <a:normAutofit fontScale="90000"/>
          </a:bodyPr>
          <a:lstStyle/>
          <a:p>
            <a:pPr algn="ctr"/>
            <a:r>
              <a:rPr lang="en-GB" sz="4800" dirty="0"/>
              <a:t>NỘI DUNG TRÌNH BÀY</a:t>
            </a:r>
            <a:endParaRPr lang="vi-VN" sz="4800" dirty="0"/>
          </a:p>
        </p:txBody>
      </p:sp>
      <p:sp>
        <p:nvSpPr>
          <p:cNvPr id="3" name="Content Placeholder 2"/>
          <p:cNvSpPr>
            <a:spLocks noGrp="1"/>
          </p:cNvSpPr>
          <p:nvPr>
            <p:ph idx="1"/>
          </p:nvPr>
        </p:nvSpPr>
        <p:spPr>
          <a:xfrm>
            <a:off x="1168332" y="2388719"/>
            <a:ext cx="10389083" cy="2779222"/>
          </a:xfrm>
        </p:spPr>
        <p:txBody>
          <a:bodyPr/>
          <a:lstStyle/>
          <a:p>
            <a:pPr>
              <a:lnSpc>
                <a:spcPct val="90000"/>
              </a:lnSpc>
            </a:pPr>
            <a:r>
              <a:rPr lang="en-US" altLang="vi-VN" sz="3600" dirty="0"/>
              <a:t> </a:t>
            </a:r>
            <a:r>
              <a:rPr lang="en-US" altLang="vi-VN" sz="3600" dirty="0" err="1"/>
              <a:t>Cơ</a:t>
            </a:r>
            <a:r>
              <a:rPr lang="en-US" altLang="vi-VN" sz="3600" dirty="0"/>
              <a:t> </a:t>
            </a:r>
            <a:r>
              <a:rPr lang="en-US" altLang="vi-VN" sz="3600" dirty="0" err="1"/>
              <a:t>chế</a:t>
            </a:r>
            <a:r>
              <a:rPr lang="en-US" altLang="vi-VN" sz="3600" dirty="0"/>
              <a:t> </a:t>
            </a:r>
            <a:r>
              <a:rPr lang="en-US" altLang="vi-VN" sz="3600" dirty="0" err="1"/>
              <a:t>tác</a:t>
            </a:r>
            <a:r>
              <a:rPr lang="en-US" altLang="vi-VN" sz="3600" dirty="0"/>
              <a:t> </a:t>
            </a:r>
            <a:r>
              <a:rPr lang="en-US" altLang="vi-VN" sz="3600" dirty="0" err="1"/>
              <a:t>dụng</a:t>
            </a:r>
            <a:r>
              <a:rPr lang="en-US" altLang="vi-VN" sz="3600" dirty="0"/>
              <a:t> </a:t>
            </a:r>
          </a:p>
          <a:p>
            <a:r>
              <a:rPr lang="en-US" altLang="vi-VN" sz="3600" dirty="0"/>
              <a:t> </a:t>
            </a:r>
            <a:r>
              <a:rPr lang="en-US" altLang="vi-VN" sz="3600" dirty="0" err="1"/>
              <a:t>Vai</a:t>
            </a:r>
            <a:r>
              <a:rPr lang="en-US" altLang="vi-VN" sz="3600" dirty="0"/>
              <a:t> </a:t>
            </a:r>
            <a:r>
              <a:rPr lang="en-US" altLang="vi-VN" sz="3600" dirty="0" err="1"/>
              <a:t>tro</a:t>
            </a:r>
            <a:r>
              <a:rPr lang="en-US" altLang="vi-VN" sz="3600" dirty="0"/>
              <a:t>̀ </a:t>
            </a:r>
            <a:r>
              <a:rPr lang="en-US" altLang="vi-VN" sz="3600" dirty="0" err="1"/>
              <a:t>của</a:t>
            </a:r>
            <a:r>
              <a:rPr lang="en-US" altLang="vi-VN" sz="3600" dirty="0"/>
              <a:t> Afatinib – EGFR TKI </a:t>
            </a:r>
            <a:r>
              <a:rPr lang="en-US" altLang="vi-VN" sz="3600" dirty="0" err="1"/>
              <a:t>thê</a:t>
            </a:r>
            <a:r>
              <a:rPr lang="en-US" altLang="vi-VN" sz="3600" dirty="0"/>
              <a:t>́ </a:t>
            </a:r>
            <a:r>
              <a:rPr lang="en-US" altLang="vi-VN" sz="3600" dirty="0" err="1"/>
              <a:t>hê</a:t>
            </a:r>
            <a:r>
              <a:rPr lang="en-US" altLang="vi-VN" sz="3600" dirty="0"/>
              <a:t>̣ 2</a:t>
            </a:r>
          </a:p>
          <a:p>
            <a:r>
              <a:rPr lang="en-US" altLang="vi-VN" sz="3600" dirty="0"/>
              <a:t> </a:t>
            </a:r>
            <a:r>
              <a:rPr lang="vi-VN" altLang="vi-VN" sz="3600" dirty="0">
                <a:solidFill>
                  <a:schemeClr val="accent1"/>
                </a:solidFill>
              </a:rPr>
              <a:t>Hướng dẫn sử dụng thuốc</a:t>
            </a:r>
          </a:p>
          <a:p>
            <a:r>
              <a:rPr lang="vi-VN" altLang="vi-VN" sz="3600" dirty="0"/>
              <a:t> Kết luận</a:t>
            </a:r>
            <a:endParaRPr lang="en-US" altLang="vi-VN" sz="3600" dirty="0"/>
          </a:p>
        </p:txBody>
      </p:sp>
    </p:spTree>
    <p:extLst>
      <p:ext uri="{BB962C8B-B14F-4D97-AF65-F5344CB8AC3E}">
        <p14:creationId xmlns:p14="http://schemas.microsoft.com/office/powerpoint/2010/main" val="413830743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77911" y="150306"/>
            <a:ext cx="7913077" cy="880882"/>
          </a:xfrm>
        </p:spPr>
        <p:txBody>
          <a:bodyPr>
            <a:noAutofit/>
          </a:bodyPr>
          <a:lstStyle/>
          <a:p>
            <a:pPr algn="ctr">
              <a:lnSpc>
                <a:spcPct val="100000"/>
              </a:lnSpc>
            </a:pPr>
            <a:r>
              <a:rPr lang="en-GB" sz="2800" b="1" dirty="0"/>
              <a:t>Afatinib</a:t>
            </a:r>
            <a:br>
              <a:rPr lang="en-GB" sz="2800" b="1" dirty="0">
                <a:solidFill>
                  <a:schemeClr val="tx1"/>
                </a:solidFill>
              </a:rPr>
            </a:br>
            <a:r>
              <a:rPr lang="en-GB" sz="2800" dirty="0">
                <a:solidFill>
                  <a:srgbClr val="0070C0"/>
                </a:solidFill>
              </a:rPr>
              <a:t>C</a:t>
            </a:r>
            <a:r>
              <a:rPr lang="en-US" sz="2800" dirty="0" err="1">
                <a:solidFill>
                  <a:srgbClr val="0070C0"/>
                </a:solidFill>
              </a:rPr>
              <a:t>hỉ</a:t>
            </a:r>
            <a:r>
              <a:rPr lang="en-US" sz="2800" dirty="0">
                <a:solidFill>
                  <a:srgbClr val="0070C0"/>
                </a:solidFill>
              </a:rPr>
              <a:t> </a:t>
            </a:r>
            <a:r>
              <a:rPr lang="en-US" sz="2800" dirty="0" err="1">
                <a:solidFill>
                  <a:srgbClr val="0070C0"/>
                </a:solidFill>
              </a:rPr>
              <a:t>định</a:t>
            </a:r>
            <a:r>
              <a:rPr lang="en-US" sz="2800" dirty="0">
                <a:solidFill>
                  <a:srgbClr val="0070C0"/>
                </a:solidFill>
              </a:rPr>
              <a:t> </a:t>
            </a:r>
            <a:r>
              <a:rPr lang="en-US" sz="2800" dirty="0" err="1">
                <a:solidFill>
                  <a:srgbClr val="0070C0"/>
                </a:solidFill>
              </a:rPr>
              <a:t>và</a:t>
            </a:r>
            <a:r>
              <a:rPr lang="en-US" sz="2800" dirty="0">
                <a:solidFill>
                  <a:srgbClr val="0070C0"/>
                </a:solidFill>
              </a:rPr>
              <a:t> </a:t>
            </a:r>
            <a:r>
              <a:rPr lang="en-US" sz="2800" dirty="0" err="1">
                <a:solidFill>
                  <a:srgbClr val="0070C0"/>
                </a:solidFill>
              </a:rPr>
              <a:t>chống</a:t>
            </a:r>
            <a:r>
              <a:rPr lang="en-US" sz="2800" dirty="0">
                <a:solidFill>
                  <a:srgbClr val="0070C0"/>
                </a:solidFill>
              </a:rPr>
              <a:t> </a:t>
            </a:r>
            <a:r>
              <a:rPr lang="en-US" sz="2800" dirty="0" err="1">
                <a:solidFill>
                  <a:srgbClr val="0070C0"/>
                </a:solidFill>
              </a:rPr>
              <a:t>chỉ</a:t>
            </a:r>
            <a:r>
              <a:rPr lang="en-US" sz="2800" dirty="0">
                <a:solidFill>
                  <a:srgbClr val="0070C0"/>
                </a:solidFill>
              </a:rPr>
              <a:t> </a:t>
            </a:r>
            <a:r>
              <a:rPr lang="en-US" sz="2800" dirty="0" err="1">
                <a:solidFill>
                  <a:srgbClr val="0070C0"/>
                </a:solidFill>
              </a:rPr>
              <a:t>định</a:t>
            </a:r>
            <a:r>
              <a:rPr lang="en-US" sz="2800" dirty="0">
                <a:solidFill>
                  <a:srgbClr val="0070C0"/>
                </a:solidFill>
              </a:rPr>
              <a:t> </a:t>
            </a:r>
            <a:r>
              <a:rPr lang="en-US" sz="2800" dirty="0" err="1">
                <a:solidFill>
                  <a:srgbClr val="0070C0"/>
                </a:solidFill>
              </a:rPr>
              <a:t>tại</a:t>
            </a:r>
            <a:r>
              <a:rPr lang="en-US" sz="2800" dirty="0">
                <a:solidFill>
                  <a:srgbClr val="0070C0"/>
                </a:solidFill>
              </a:rPr>
              <a:t> </a:t>
            </a:r>
            <a:r>
              <a:rPr lang="en-US" sz="2800" dirty="0" err="1">
                <a:solidFill>
                  <a:srgbClr val="0070C0"/>
                </a:solidFill>
              </a:rPr>
              <a:t>Việt</a:t>
            </a:r>
            <a:r>
              <a:rPr lang="en-US" sz="2800" dirty="0">
                <a:solidFill>
                  <a:srgbClr val="0070C0"/>
                </a:solidFill>
              </a:rPr>
              <a:t> Nam</a:t>
            </a:r>
          </a:p>
        </p:txBody>
      </p:sp>
      <p:sp>
        <p:nvSpPr>
          <p:cNvPr id="3" name="Content Placeholder 2"/>
          <p:cNvSpPr>
            <a:spLocks noGrp="1"/>
          </p:cNvSpPr>
          <p:nvPr>
            <p:ph idx="4294967295"/>
          </p:nvPr>
        </p:nvSpPr>
        <p:spPr>
          <a:xfrm>
            <a:off x="1166327" y="1403339"/>
            <a:ext cx="9853126" cy="4628960"/>
          </a:xfrm>
        </p:spPr>
        <p:txBody>
          <a:bodyPr/>
          <a:lstStyle/>
          <a:p>
            <a:r>
              <a:rPr lang="en-GB" sz="2400" b="1" dirty="0" err="1">
                <a:solidFill>
                  <a:schemeClr val="accent4"/>
                </a:solidFill>
              </a:rPr>
              <a:t>Chỉ</a:t>
            </a:r>
            <a:r>
              <a:rPr lang="en-GB" sz="2400" b="1" dirty="0">
                <a:solidFill>
                  <a:schemeClr val="accent4"/>
                </a:solidFill>
              </a:rPr>
              <a:t> </a:t>
            </a:r>
            <a:r>
              <a:rPr lang="en-GB" sz="2400" b="1" dirty="0" err="1">
                <a:solidFill>
                  <a:schemeClr val="accent4"/>
                </a:solidFill>
              </a:rPr>
              <a:t>định</a:t>
            </a:r>
            <a:r>
              <a:rPr lang="en-GB" sz="2400" b="1" dirty="0">
                <a:solidFill>
                  <a:schemeClr val="accent4"/>
                </a:solidFill>
              </a:rPr>
              <a:t>: </a:t>
            </a:r>
          </a:p>
          <a:p>
            <a:pPr marL="0" indent="0">
              <a:spcBef>
                <a:spcPts val="0"/>
              </a:spcBef>
              <a:buNone/>
            </a:pPr>
            <a:r>
              <a:rPr lang="en-GB" sz="2400" b="1" dirty="0">
                <a:solidFill>
                  <a:srgbClr val="009999"/>
                </a:solidFill>
              </a:rPr>
              <a:t>	</a:t>
            </a:r>
            <a:r>
              <a:rPr lang="en-GB" sz="2400" b="1" dirty="0">
                <a:solidFill>
                  <a:srgbClr val="0070C0"/>
                </a:solidFill>
              </a:rPr>
              <a:t>1. </a:t>
            </a:r>
            <a:r>
              <a:rPr lang="en-GB" sz="2400" b="1" dirty="0" err="1">
                <a:solidFill>
                  <a:srgbClr val="0070C0"/>
                </a:solidFill>
              </a:rPr>
              <a:t>Afaninib</a:t>
            </a:r>
            <a:r>
              <a:rPr lang="en-GB" sz="2400" b="1" dirty="0">
                <a:solidFill>
                  <a:srgbClr val="0070C0"/>
                </a:solidFill>
              </a:rPr>
              <a:t> </a:t>
            </a:r>
            <a:r>
              <a:rPr lang="en-GB" sz="2400" b="1" dirty="0" err="1">
                <a:solidFill>
                  <a:srgbClr val="0070C0"/>
                </a:solidFill>
              </a:rPr>
              <a:t>đơn</a:t>
            </a:r>
            <a:r>
              <a:rPr lang="en-GB" sz="2400" b="1" dirty="0">
                <a:solidFill>
                  <a:srgbClr val="0070C0"/>
                </a:solidFill>
              </a:rPr>
              <a:t> </a:t>
            </a:r>
            <a:r>
              <a:rPr lang="en-GB" sz="2400" b="1" dirty="0" err="1">
                <a:solidFill>
                  <a:srgbClr val="0070C0"/>
                </a:solidFill>
              </a:rPr>
              <a:t>trị</a:t>
            </a:r>
            <a:r>
              <a:rPr lang="en-GB" sz="2400" b="1" dirty="0">
                <a:solidFill>
                  <a:srgbClr val="0070C0"/>
                </a:solidFill>
              </a:rPr>
              <a:t> </a:t>
            </a:r>
            <a:r>
              <a:rPr lang="en-GB" sz="2400" b="1" dirty="0" err="1">
                <a:solidFill>
                  <a:srgbClr val="0070C0"/>
                </a:solidFill>
              </a:rPr>
              <a:t>liệu</a:t>
            </a:r>
            <a:r>
              <a:rPr lang="en-GB" sz="2400" b="1" dirty="0">
                <a:solidFill>
                  <a:srgbClr val="0070C0"/>
                </a:solidFill>
              </a:rPr>
              <a:t> </a:t>
            </a:r>
            <a:r>
              <a:rPr lang="en-GB" sz="2400" i="1" dirty="0" err="1"/>
              <a:t>được</a:t>
            </a:r>
            <a:r>
              <a:rPr lang="en-GB" sz="2400" i="1" dirty="0"/>
              <a:t> </a:t>
            </a:r>
            <a:r>
              <a:rPr lang="en-GB" sz="2400" i="1" dirty="0" err="1"/>
              <a:t>chỉ</a:t>
            </a:r>
            <a:r>
              <a:rPr lang="en-GB" sz="2400" i="1" dirty="0"/>
              <a:t> </a:t>
            </a:r>
            <a:r>
              <a:rPr lang="en-GB" sz="2400" i="1" dirty="0" err="1"/>
              <a:t>định</a:t>
            </a:r>
            <a:r>
              <a:rPr lang="en-GB" sz="2400" i="1" dirty="0"/>
              <a:t> </a:t>
            </a:r>
            <a:r>
              <a:rPr lang="en-GB" sz="2400" i="1" dirty="0" err="1"/>
              <a:t>điều</a:t>
            </a:r>
            <a:r>
              <a:rPr lang="en-GB" sz="2400" i="1" dirty="0"/>
              <a:t> </a:t>
            </a:r>
            <a:r>
              <a:rPr lang="en-GB" sz="2400" i="1" dirty="0" err="1"/>
              <a:t>trị</a:t>
            </a:r>
            <a:r>
              <a:rPr lang="en-GB" sz="2400" dirty="0"/>
              <a:t> </a:t>
            </a:r>
          </a:p>
          <a:p>
            <a:pPr marL="0" indent="0">
              <a:spcBef>
                <a:spcPts val="0"/>
              </a:spcBef>
              <a:buNone/>
            </a:pPr>
            <a:r>
              <a:rPr lang="en-GB" sz="2400" b="1" dirty="0"/>
              <a:t>	</a:t>
            </a:r>
            <a:r>
              <a:rPr lang="en-GB" sz="2400" b="1" dirty="0">
                <a:solidFill>
                  <a:srgbClr val="0070C0"/>
                </a:solidFill>
              </a:rPr>
              <a:t>Ung </a:t>
            </a:r>
            <a:r>
              <a:rPr lang="en-GB" sz="2400" b="1" dirty="0" err="1">
                <a:solidFill>
                  <a:srgbClr val="0070C0"/>
                </a:solidFill>
              </a:rPr>
              <a:t>thư</a:t>
            </a:r>
            <a:r>
              <a:rPr lang="en-GB" sz="2400" b="1" dirty="0">
                <a:solidFill>
                  <a:srgbClr val="0070C0"/>
                </a:solidFill>
              </a:rPr>
              <a:t> </a:t>
            </a:r>
            <a:r>
              <a:rPr lang="en-GB" sz="2400" b="1" dirty="0" err="1">
                <a:solidFill>
                  <a:srgbClr val="0070C0"/>
                </a:solidFill>
              </a:rPr>
              <a:t>phổi</a:t>
            </a:r>
            <a:r>
              <a:rPr lang="en-GB" sz="2400" b="1" dirty="0">
                <a:solidFill>
                  <a:srgbClr val="0070C0"/>
                </a:solidFill>
              </a:rPr>
              <a:t> KTBN </a:t>
            </a:r>
            <a:r>
              <a:rPr lang="en-GB" sz="2400" b="1" dirty="0" err="1">
                <a:solidFill>
                  <a:srgbClr val="0070C0"/>
                </a:solidFill>
              </a:rPr>
              <a:t>tiến</a:t>
            </a:r>
            <a:r>
              <a:rPr lang="en-GB" sz="2400" b="1" dirty="0">
                <a:solidFill>
                  <a:srgbClr val="0070C0"/>
                </a:solidFill>
              </a:rPr>
              <a:t> </a:t>
            </a:r>
            <a:r>
              <a:rPr lang="en-GB" sz="2400" b="1" dirty="0" err="1">
                <a:solidFill>
                  <a:srgbClr val="0070C0"/>
                </a:solidFill>
              </a:rPr>
              <a:t>xa</a:t>
            </a:r>
            <a:r>
              <a:rPr lang="en-GB" sz="2400" b="1" dirty="0">
                <a:solidFill>
                  <a:srgbClr val="0070C0"/>
                </a:solidFill>
              </a:rPr>
              <a:t> </a:t>
            </a:r>
            <a:r>
              <a:rPr lang="en-GB" sz="2400" b="1" dirty="0" err="1">
                <a:solidFill>
                  <a:srgbClr val="0070C0"/>
                </a:solidFill>
              </a:rPr>
              <a:t>tại</a:t>
            </a:r>
            <a:r>
              <a:rPr lang="en-GB" sz="2400" b="1" dirty="0">
                <a:solidFill>
                  <a:srgbClr val="0070C0"/>
                </a:solidFill>
              </a:rPr>
              <a:t> </a:t>
            </a:r>
            <a:r>
              <a:rPr lang="en-GB" sz="2400" b="1" dirty="0" err="1">
                <a:solidFill>
                  <a:srgbClr val="0070C0"/>
                </a:solidFill>
              </a:rPr>
              <a:t>chỗ</a:t>
            </a:r>
            <a:r>
              <a:rPr lang="en-GB" sz="2400" b="1" dirty="0">
                <a:solidFill>
                  <a:srgbClr val="0070C0"/>
                </a:solidFill>
              </a:rPr>
              <a:t> </a:t>
            </a:r>
            <a:r>
              <a:rPr lang="en-GB" sz="2400" b="1" dirty="0" err="1">
                <a:solidFill>
                  <a:srgbClr val="0070C0"/>
                </a:solidFill>
              </a:rPr>
              <a:t>hoặc</a:t>
            </a:r>
            <a:r>
              <a:rPr lang="en-GB" sz="2400" b="1" dirty="0">
                <a:solidFill>
                  <a:srgbClr val="0070C0"/>
                </a:solidFill>
              </a:rPr>
              <a:t> di </a:t>
            </a:r>
            <a:r>
              <a:rPr lang="en-GB" sz="2400" b="1" dirty="0" err="1">
                <a:solidFill>
                  <a:srgbClr val="0070C0"/>
                </a:solidFill>
              </a:rPr>
              <a:t>căn</a:t>
            </a:r>
            <a:r>
              <a:rPr lang="en-GB" sz="2400" b="1" dirty="0">
                <a:solidFill>
                  <a:srgbClr val="0070C0"/>
                </a:solidFill>
              </a:rPr>
              <a:t> </a:t>
            </a:r>
          </a:p>
          <a:p>
            <a:pPr marL="0" indent="0">
              <a:spcBef>
                <a:spcPts val="0"/>
              </a:spcBef>
              <a:buNone/>
            </a:pPr>
            <a:r>
              <a:rPr lang="en-GB" sz="2400" b="1" dirty="0">
                <a:solidFill>
                  <a:srgbClr val="0070C0"/>
                </a:solidFill>
              </a:rPr>
              <a:t>	</a:t>
            </a:r>
            <a:r>
              <a:rPr lang="en-GB" sz="2400" b="1" dirty="0" err="1">
                <a:solidFill>
                  <a:srgbClr val="0070C0"/>
                </a:solidFill>
              </a:rPr>
              <a:t>có</a:t>
            </a:r>
            <a:r>
              <a:rPr lang="en-GB" sz="2400" b="1" dirty="0">
                <a:solidFill>
                  <a:srgbClr val="0070C0"/>
                </a:solidFill>
              </a:rPr>
              <a:t> </a:t>
            </a:r>
            <a:r>
              <a:rPr lang="en-GB" sz="2400" b="1" dirty="0" err="1">
                <a:solidFill>
                  <a:srgbClr val="0070C0"/>
                </a:solidFill>
              </a:rPr>
              <a:t>đột</a:t>
            </a:r>
            <a:r>
              <a:rPr lang="en-GB" sz="2400" b="1" dirty="0">
                <a:solidFill>
                  <a:srgbClr val="0070C0"/>
                </a:solidFill>
              </a:rPr>
              <a:t> </a:t>
            </a:r>
            <a:r>
              <a:rPr lang="en-GB" sz="2400" b="1" dirty="0" err="1">
                <a:solidFill>
                  <a:srgbClr val="0070C0"/>
                </a:solidFill>
              </a:rPr>
              <a:t>biến</a:t>
            </a:r>
            <a:r>
              <a:rPr lang="en-GB" sz="2400" b="1" dirty="0">
                <a:solidFill>
                  <a:srgbClr val="0070C0"/>
                </a:solidFill>
              </a:rPr>
              <a:t> EGFR</a:t>
            </a:r>
            <a:r>
              <a:rPr lang="en-GB" sz="2400" b="1" dirty="0">
                <a:solidFill>
                  <a:srgbClr val="008080"/>
                </a:solidFill>
              </a:rPr>
              <a:t> </a:t>
            </a:r>
            <a:r>
              <a:rPr lang="en-GB" i="1" dirty="0"/>
              <a:t>(</a:t>
            </a:r>
            <a:r>
              <a:rPr lang="en-GB" i="1" dirty="0" err="1"/>
              <a:t>thụ</a:t>
            </a:r>
            <a:r>
              <a:rPr lang="en-GB" i="1" dirty="0"/>
              <a:t> </a:t>
            </a:r>
            <a:r>
              <a:rPr lang="en-GB" i="1" dirty="0" err="1"/>
              <a:t>thể</a:t>
            </a:r>
            <a:r>
              <a:rPr lang="en-GB" i="1" dirty="0"/>
              <a:t> </a:t>
            </a:r>
            <a:r>
              <a:rPr lang="en-GB" i="1" dirty="0" err="1"/>
              <a:t>yếu</a:t>
            </a:r>
            <a:r>
              <a:rPr lang="en-GB" i="1" dirty="0"/>
              <a:t> </a:t>
            </a:r>
            <a:r>
              <a:rPr lang="en-GB" i="1" dirty="0" err="1"/>
              <a:t>tố</a:t>
            </a:r>
            <a:r>
              <a:rPr lang="en-GB" i="1" dirty="0"/>
              <a:t> </a:t>
            </a:r>
            <a:r>
              <a:rPr lang="en-GB" i="1" dirty="0" err="1"/>
              <a:t>tăng</a:t>
            </a:r>
            <a:r>
              <a:rPr lang="en-GB" i="1" dirty="0"/>
              <a:t> </a:t>
            </a:r>
            <a:r>
              <a:rPr lang="en-GB" i="1" dirty="0" err="1"/>
              <a:t>trưởng</a:t>
            </a:r>
            <a:r>
              <a:rPr lang="en-GB" i="1" dirty="0"/>
              <a:t> </a:t>
            </a:r>
            <a:r>
              <a:rPr lang="en-GB" i="1" dirty="0" err="1"/>
              <a:t>biểu</a:t>
            </a:r>
            <a:r>
              <a:rPr lang="en-GB" i="1" dirty="0"/>
              <a:t> </a:t>
            </a:r>
            <a:r>
              <a:rPr lang="en-GB" i="1" dirty="0" err="1"/>
              <a:t>bì</a:t>
            </a:r>
            <a:r>
              <a:rPr lang="en-GB" i="1" dirty="0"/>
              <a:t>) </a:t>
            </a:r>
          </a:p>
          <a:p>
            <a:pPr marL="914400" indent="0">
              <a:spcBef>
                <a:spcPts val="0"/>
              </a:spcBef>
              <a:buNone/>
            </a:pPr>
            <a:r>
              <a:rPr lang="en-GB" sz="2400" i="1" dirty="0" err="1"/>
              <a:t>cho</a:t>
            </a:r>
            <a:r>
              <a:rPr lang="en-GB" sz="2400" i="1" dirty="0"/>
              <a:t> </a:t>
            </a:r>
            <a:r>
              <a:rPr lang="en-GB" sz="2400" i="1" dirty="0" err="1"/>
              <a:t>bệnh</a:t>
            </a:r>
            <a:r>
              <a:rPr lang="en-GB" sz="2400" i="1" dirty="0"/>
              <a:t> </a:t>
            </a:r>
            <a:r>
              <a:rPr lang="en-GB" sz="2400" i="1" dirty="0" err="1"/>
              <a:t>nhân</a:t>
            </a:r>
            <a:r>
              <a:rPr lang="en-GB" sz="2400" i="1" dirty="0"/>
              <a:t> </a:t>
            </a:r>
            <a:r>
              <a:rPr lang="en-GB" sz="2400" i="1" dirty="0" err="1"/>
              <a:t>trưởng</a:t>
            </a:r>
            <a:r>
              <a:rPr lang="en-GB" sz="2400" i="1" dirty="0"/>
              <a:t> </a:t>
            </a:r>
            <a:r>
              <a:rPr lang="en-GB" sz="2400" i="1" dirty="0" err="1"/>
              <a:t>thành</a:t>
            </a:r>
            <a:r>
              <a:rPr lang="en-GB" sz="2400" i="1" dirty="0"/>
              <a:t> </a:t>
            </a:r>
            <a:r>
              <a:rPr lang="en-GB" sz="2400" i="1" dirty="0" err="1"/>
              <a:t>chưa</a:t>
            </a:r>
            <a:r>
              <a:rPr lang="en-GB" sz="2400" i="1" dirty="0"/>
              <a:t> </a:t>
            </a:r>
            <a:r>
              <a:rPr lang="en-GB" sz="2400" i="1" dirty="0" err="1"/>
              <a:t>được</a:t>
            </a:r>
            <a:r>
              <a:rPr lang="en-GB" sz="2400" i="1" dirty="0"/>
              <a:t> </a:t>
            </a:r>
            <a:r>
              <a:rPr lang="en-GB" sz="2400" i="1" dirty="0" err="1"/>
              <a:t>điều</a:t>
            </a:r>
            <a:r>
              <a:rPr lang="en-GB" sz="2400" i="1" dirty="0"/>
              <a:t> </a:t>
            </a:r>
            <a:r>
              <a:rPr lang="en-GB" sz="2400" i="1" dirty="0" err="1"/>
              <a:t>trị</a:t>
            </a:r>
            <a:r>
              <a:rPr lang="en-GB" sz="2400" i="1" dirty="0"/>
              <a:t> </a:t>
            </a:r>
            <a:r>
              <a:rPr lang="en-GB" sz="2400" i="1" dirty="0" err="1"/>
              <a:t>trước</a:t>
            </a:r>
            <a:r>
              <a:rPr lang="en-GB" sz="2400" i="1" dirty="0"/>
              <a:t> 	</a:t>
            </a:r>
            <a:r>
              <a:rPr lang="en-GB" sz="2400" i="1" dirty="0" err="1"/>
              <a:t>đó</a:t>
            </a:r>
            <a:r>
              <a:rPr lang="en-GB" sz="2400" i="1" dirty="0"/>
              <a:t> </a:t>
            </a:r>
            <a:r>
              <a:rPr lang="en-GB" sz="2400" i="1" dirty="0" err="1"/>
              <a:t>bằng</a:t>
            </a:r>
            <a:r>
              <a:rPr lang="en-GB" sz="2400" i="1" dirty="0"/>
              <a:t> </a:t>
            </a:r>
            <a:r>
              <a:rPr lang="en-GB" sz="2400" i="1" dirty="0" err="1"/>
              <a:t>thuốc</a:t>
            </a:r>
            <a:r>
              <a:rPr lang="en-GB" sz="2400" i="1" dirty="0"/>
              <a:t> </a:t>
            </a:r>
            <a:r>
              <a:rPr lang="en-GB" sz="2400" i="1" dirty="0" err="1"/>
              <a:t>ức</a:t>
            </a:r>
            <a:r>
              <a:rPr lang="en-GB" sz="2400" i="1" dirty="0"/>
              <a:t> </a:t>
            </a:r>
            <a:r>
              <a:rPr lang="en-GB" sz="2400" i="1" dirty="0" err="1"/>
              <a:t>chế</a:t>
            </a:r>
            <a:r>
              <a:rPr lang="en-GB" sz="2400" i="1" dirty="0"/>
              <a:t> EGFR Tyrosine Kinase.</a:t>
            </a:r>
          </a:p>
          <a:p>
            <a:pPr marL="914400" indent="55563">
              <a:buNone/>
            </a:pPr>
            <a:r>
              <a:rPr lang="en-GB" sz="2400" b="1" dirty="0">
                <a:solidFill>
                  <a:srgbClr val="0070C0"/>
                </a:solidFill>
              </a:rPr>
              <a:t>2. Afatinib </a:t>
            </a:r>
            <a:r>
              <a:rPr lang="en-GB" sz="2400" i="1" dirty="0" err="1"/>
              <a:t>được</a:t>
            </a:r>
            <a:r>
              <a:rPr lang="en-GB" sz="2400" i="1" dirty="0"/>
              <a:t> </a:t>
            </a:r>
            <a:r>
              <a:rPr lang="en-GB" sz="2400" i="1" dirty="0" err="1"/>
              <a:t>chỉ</a:t>
            </a:r>
            <a:r>
              <a:rPr lang="en-GB" sz="2400" i="1" dirty="0"/>
              <a:t> </a:t>
            </a:r>
            <a:r>
              <a:rPr lang="en-GB" sz="2400" i="1" dirty="0" err="1"/>
              <a:t>định</a:t>
            </a:r>
            <a:r>
              <a:rPr lang="en-GB" sz="2400" i="1" dirty="0"/>
              <a:t> </a:t>
            </a:r>
            <a:r>
              <a:rPr lang="en-GB" sz="2400" i="1" dirty="0" err="1"/>
              <a:t>điều</a:t>
            </a:r>
            <a:r>
              <a:rPr lang="en-GB" sz="2400" i="1" dirty="0"/>
              <a:t> </a:t>
            </a:r>
            <a:r>
              <a:rPr lang="en-GB" sz="2400" i="1" dirty="0" err="1"/>
              <a:t>trị</a:t>
            </a:r>
            <a:r>
              <a:rPr lang="en-GB" sz="2400" dirty="0"/>
              <a:t> </a:t>
            </a:r>
            <a:r>
              <a:rPr lang="en-GB" sz="2400" b="1" dirty="0">
                <a:solidFill>
                  <a:srgbClr val="0070C0"/>
                </a:solidFill>
              </a:rPr>
              <a:t>Ung </a:t>
            </a:r>
            <a:r>
              <a:rPr lang="en-GB" sz="2400" b="1" dirty="0" err="1">
                <a:solidFill>
                  <a:srgbClr val="0070C0"/>
                </a:solidFill>
              </a:rPr>
              <a:t>thư</a:t>
            </a:r>
            <a:r>
              <a:rPr lang="en-GB" sz="2400" b="1" dirty="0">
                <a:solidFill>
                  <a:srgbClr val="0070C0"/>
                </a:solidFill>
              </a:rPr>
              <a:t> </a:t>
            </a:r>
            <a:r>
              <a:rPr lang="en-GB" sz="2400" b="1" dirty="0" err="1">
                <a:solidFill>
                  <a:srgbClr val="0070C0"/>
                </a:solidFill>
              </a:rPr>
              <a:t>phổi</a:t>
            </a:r>
            <a:r>
              <a:rPr lang="en-GB" sz="2400" b="1" dirty="0">
                <a:solidFill>
                  <a:srgbClr val="0070C0"/>
                </a:solidFill>
              </a:rPr>
              <a:t> KTBN, </a:t>
            </a:r>
            <a:r>
              <a:rPr lang="en-GB" sz="2400" b="1" dirty="0" err="1">
                <a:solidFill>
                  <a:srgbClr val="0070C0"/>
                </a:solidFill>
              </a:rPr>
              <a:t>thuộc</a:t>
            </a:r>
            <a:r>
              <a:rPr lang="en-GB" sz="2400" b="1" dirty="0">
                <a:solidFill>
                  <a:srgbClr val="0070C0"/>
                </a:solidFill>
              </a:rPr>
              <a:t> </a:t>
            </a:r>
            <a:r>
              <a:rPr lang="en-GB" sz="2400" b="1" dirty="0" err="1">
                <a:solidFill>
                  <a:srgbClr val="0070C0"/>
                </a:solidFill>
              </a:rPr>
              <a:t>loại</a:t>
            </a:r>
            <a:r>
              <a:rPr lang="en-GB" sz="2400" b="1" dirty="0">
                <a:solidFill>
                  <a:srgbClr val="0070C0"/>
                </a:solidFill>
              </a:rPr>
              <a:t> </a:t>
            </a:r>
            <a:r>
              <a:rPr lang="en-GB" sz="2400" b="1" dirty="0" err="1">
                <a:solidFill>
                  <a:srgbClr val="0070C0"/>
                </a:solidFill>
              </a:rPr>
              <a:t>tế</a:t>
            </a:r>
            <a:r>
              <a:rPr lang="en-GB" sz="2400" b="1" dirty="0">
                <a:solidFill>
                  <a:srgbClr val="0070C0"/>
                </a:solidFill>
              </a:rPr>
              <a:t> </a:t>
            </a:r>
            <a:r>
              <a:rPr lang="en-GB" sz="2400" b="1" dirty="0" err="1">
                <a:solidFill>
                  <a:srgbClr val="0070C0"/>
                </a:solidFill>
              </a:rPr>
              <a:t>bào</a:t>
            </a:r>
            <a:r>
              <a:rPr lang="en-GB" sz="2400" b="1" dirty="0">
                <a:solidFill>
                  <a:srgbClr val="0070C0"/>
                </a:solidFill>
              </a:rPr>
              <a:t> </a:t>
            </a:r>
            <a:r>
              <a:rPr lang="en-GB" sz="2400" b="1" dirty="0" err="1">
                <a:solidFill>
                  <a:srgbClr val="0070C0"/>
                </a:solidFill>
              </a:rPr>
              <a:t>vảy</a:t>
            </a:r>
            <a:r>
              <a:rPr lang="en-GB" sz="2400" b="1" dirty="0">
                <a:solidFill>
                  <a:srgbClr val="0070C0"/>
                </a:solidFill>
              </a:rPr>
              <a:t>, </a:t>
            </a:r>
            <a:r>
              <a:rPr lang="en-GB" sz="2400" b="1" dirty="0" err="1">
                <a:solidFill>
                  <a:srgbClr val="0070C0"/>
                </a:solidFill>
              </a:rPr>
              <a:t>tiến</a:t>
            </a:r>
            <a:r>
              <a:rPr lang="en-GB" sz="2400" b="1" dirty="0">
                <a:solidFill>
                  <a:srgbClr val="0070C0"/>
                </a:solidFill>
              </a:rPr>
              <a:t> </a:t>
            </a:r>
            <a:r>
              <a:rPr lang="en-GB" sz="2400" b="1" dirty="0" err="1">
                <a:solidFill>
                  <a:srgbClr val="0070C0"/>
                </a:solidFill>
              </a:rPr>
              <a:t>xa</a:t>
            </a:r>
            <a:r>
              <a:rPr lang="en-GB" sz="2400" b="1" dirty="0">
                <a:solidFill>
                  <a:srgbClr val="0070C0"/>
                </a:solidFill>
              </a:rPr>
              <a:t> </a:t>
            </a:r>
            <a:r>
              <a:rPr lang="en-GB" sz="2400" b="1" dirty="0" err="1">
                <a:solidFill>
                  <a:srgbClr val="0070C0"/>
                </a:solidFill>
              </a:rPr>
              <a:t>tại</a:t>
            </a:r>
            <a:r>
              <a:rPr lang="en-GB" sz="2400" b="1" dirty="0">
                <a:solidFill>
                  <a:srgbClr val="0070C0"/>
                </a:solidFill>
              </a:rPr>
              <a:t> </a:t>
            </a:r>
            <a:r>
              <a:rPr lang="en-GB" sz="2400" b="1" dirty="0" err="1">
                <a:solidFill>
                  <a:srgbClr val="0070C0"/>
                </a:solidFill>
              </a:rPr>
              <a:t>chỗ</a:t>
            </a:r>
            <a:r>
              <a:rPr lang="en-GB" sz="2400" b="1" dirty="0">
                <a:solidFill>
                  <a:srgbClr val="0070C0"/>
                </a:solidFill>
              </a:rPr>
              <a:t> </a:t>
            </a:r>
            <a:r>
              <a:rPr lang="en-GB" sz="2400" b="1" dirty="0" err="1">
                <a:solidFill>
                  <a:srgbClr val="0070C0"/>
                </a:solidFill>
              </a:rPr>
              <a:t>hoặc</a:t>
            </a:r>
            <a:r>
              <a:rPr lang="en-GB" sz="2400" b="1" dirty="0">
                <a:solidFill>
                  <a:srgbClr val="0070C0"/>
                </a:solidFill>
              </a:rPr>
              <a:t> di </a:t>
            </a:r>
            <a:r>
              <a:rPr lang="en-GB" sz="2400" b="1" dirty="0" err="1">
                <a:solidFill>
                  <a:srgbClr val="0070C0"/>
                </a:solidFill>
              </a:rPr>
              <a:t>căn</a:t>
            </a:r>
            <a:r>
              <a:rPr lang="vi-VN" sz="2400" dirty="0"/>
              <a:t>, </a:t>
            </a:r>
            <a:r>
              <a:rPr lang="vi-VN" sz="2400" i="1" dirty="0">
                <a:cs typeface="Calibri" panose="020F0502020204030204" pitchFamily="34" charset="0"/>
              </a:rPr>
              <a:t>đang hoặc đã được hóa trị liệu bằng các dẫn chất của platin. </a:t>
            </a:r>
            <a:endParaRPr lang="en-GB" sz="2400" i="1" dirty="0">
              <a:cs typeface="Calibri" panose="020F0502020204030204" pitchFamily="34" charset="0"/>
            </a:endParaRPr>
          </a:p>
          <a:p>
            <a:r>
              <a:rPr lang="en-US" sz="2400" b="1" dirty="0" err="1">
                <a:solidFill>
                  <a:schemeClr val="accent4"/>
                </a:solidFill>
              </a:rPr>
              <a:t>Chống</a:t>
            </a:r>
            <a:r>
              <a:rPr lang="en-US" sz="2400" b="1" dirty="0">
                <a:solidFill>
                  <a:schemeClr val="accent4"/>
                </a:solidFill>
              </a:rPr>
              <a:t> </a:t>
            </a:r>
            <a:r>
              <a:rPr lang="en-US" sz="2400" b="1" dirty="0" err="1">
                <a:solidFill>
                  <a:schemeClr val="accent4"/>
                </a:solidFill>
              </a:rPr>
              <a:t>chỉ</a:t>
            </a:r>
            <a:r>
              <a:rPr lang="en-US" sz="2400" b="1" dirty="0">
                <a:solidFill>
                  <a:schemeClr val="accent4"/>
                </a:solidFill>
              </a:rPr>
              <a:t> </a:t>
            </a:r>
            <a:r>
              <a:rPr lang="en-US" sz="2400" b="1" dirty="0" err="1">
                <a:solidFill>
                  <a:schemeClr val="accent4"/>
                </a:solidFill>
              </a:rPr>
              <a:t>định</a:t>
            </a:r>
            <a:r>
              <a:rPr lang="en-US" sz="2400" b="1" dirty="0">
                <a:solidFill>
                  <a:schemeClr val="accent4"/>
                </a:solidFill>
              </a:rPr>
              <a:t> </a:t>
            </a:r>
            <a:r>
              <a:rPr lang="en-GB" sz="2400" dirty="0"/>
              <a:t>ở </a:t>
            </a:r>
            <a:r>
              <a:rPr lang="en-GB" sz="2400" dirty="0" err="1"/>
              <a:t>những</a:t>
            </a:r>
            <a:r>
              <a:rPr lang="en-GB" sz="2400" dirty="0"/>
              <a:t> </a:t>
            </a:r>
            <a:r>
              <a:rPr lang="en-GB" sz="2400" dirty="0" err="1"/>
              <a:t>bệnh</a:t>
            </a:r>
            <a:r>
              <a:rPr lang="en-GB" sz="2400" dirty="0"/>
              <a:t> </a:t>
            </a:r>
            <a:r>
              <a:rPr lang="en-GB" sz="2400" dirty="0" err="1"/>
              <a:t>nhân</a:t>
            </a:r>
            <a:r>
              <a:rPr lang="en-GB" sz="2400" dirty="0"/>
              <a:t> </a:t>
            </a:r>
            <a:r>
              <a:rPr lang="en-GB" sz="2400" dirty="0" err="1"/>
              <a:t>quá</a:t>
            </a:r>
            <a:r>
              <a:rPr lang="en-GB" sz="2400" dirty="0"/>
              <a:t> </a:t>
            </a:r>
            <a:r>
              <a:rPr lang="en-GB" sz="2400" dirty="0" err="1"/>
              <a:t>mẫn</a:t>
            </a:r>
            <a:r>
              <a:rPr lang="en-GB" sz="2400" dirty="0"/>
              <a:t> </a:t>
            </a:r>
            <a:r>
              <a:rPr lang="en-GB" sz="2400" dirty="0" err="1"/>
              <a:t>với</a:t>
            </a:r>
            <a:r>
              <a:rPr lang="en-GB" sz="2400" dirty="0"/>
              <a:t> </a:t>
            </a:r>
            <a:r>
              <a:rPr lang="en-GB" sz="2400" dirty="0" err="1"/>
              <a:t>afatinib</a:t>
            </a:r>
            <a:r>
              <a:rPr lang="en-GB" sz="2400" dirty="0"/>
              <a:t> </a:t>
            </a:r>
            <a:r>
              <a:rPr lang="en-GB" sz="2400" dirty="0" err="1"/>
              <a:t>hoặc</a:t>
            </a:r>
            <a:r>
              <a:rPr lang="en-GB" sz="2400" dirty="0"/>
              <a:t> </a:t>
            </a:r>
            <a:r>
              <a:rPr lang="en-GB" sz="2400" dirty="0" err="1"/>
              <a:t>với</a:t>
            </a:r>
            <a:r>
              <a:rPr lang="en-GB" sz="2400" dirty="0"/>
              <a:t> </a:t>
            </a:r>
            <a:r>
              <a:rPr lang="en-GB" sz="2400" dirty="0" err="1"/>
              <a:t>bất</a:t>
            </a:r>
            <a:r>
              <a:rPr lang="en-GB" sz="2400" dirty="0"/>
              <a:t> </a:t>
            </a:r>
            <a:r>
              <a:rPr lang="en-GB" sz="2400" dirty="0" err="1"/>
              <a:t>kỳ</a:t>
            </a:r>
            <a:r>
              <a:rPr lang="en-GB" sz="2400" dirty="0"/>
              <a:t> </a:t>
            </a:r>
            <a:r>
              <a:rPr lang="en-GB" sz="2400" dirty="0" err="1"/>
              <a:t>tá</a:t>
            </a:r>
            <a:r>
              <a:rPr lang="en-GB" sz="2400" dirty="0"/>
              <a:t> </a:t>
            </a:r>
            <a:r>
              <a:rPr lang="en-GB" sz="2400" dirty="0" err="1"/>
              <a:t>dược</a:t>
            </a:r>
            <a:r>
              <a:rPr lang="en-GB" sz="2400" dirty="0"/>
              <a:t> </a:t>
            </a:r>
            <a:r>
              <a:rPr lang="en-GB" sz="2400" dirty="0" err="1"/>
              <a:t>nào</a:t>
            </a:r>
            <a:r>
              <a:rPr lang="en-GB" sz="2400" dirty="0"/>
              <a:t>.</a:t>
            </a:r>
            <a:endParaRPr lang="en-US" sz="2400" dirty="0"/>
          </a:p>
        </p:txBody>
      </p:sp>
      <p:sp>
        <p:nvSpPr>
          <p:cNvPr id="6" name="TextBox 5"/>
          <p:cNvSpPr txBox="1"/>
          <p:nvPr/>
        </p:nvSpPr>
        <p:spPr>
          <a:xfrm>
            <a:off x="3651007" y="6404451"/>
            <a:ext cx="4166886" cy="246221"/>
          </a:xfrm>
          <a:prstGeom prst="rect">
            <a:avLst/>
          </a:prstGeom>
          <a:noFill/>
        </p:spPr>
        <p:txBody>
          <a:bodyPr wrap="square" rtlCol="0">
            <a:spAutoFit/>
          </a:bodyPr>
          <a:lstStyle/>
          <a:p>
            <a:pPr algn="ctr"/>
            <a:r>
              <a:rPr lang="en-US" sz="1000" i="1" dirty="0"/>
              <a:t>T</a:t>
            </a:r>
            <a:r>
              <a:rPr lang="vi-VN" sz="1000" i="1" dirty="0"/>
              <a:t>ờ</a:t>
            </a:r>
            <a:r>
              <a:rPr lang="en-US" sz="1000" i="1" dirty="0"/>
              <a:t> </a:t>
            </a:r>
            <a:r>
              <a:rPr lang="en-US" sz="1000" i="1" dirty="0" err="1"/>
              <a:t>Hướng</a:t>
            </a:r>
            <a:r>
              <a:rPr lang="en-US" sz="1000" i="1" dirty="0"/>
              <a:t> </a:t>
            </a:r>
            <a:r>
              <a:rPr lang="en-US" sz="1000" i="1" dirty="0" err="1"/>
              <a:t>dẫn</a:t>
            </a:r>
            <a:r>
              <a:rPr lang="en-US" sz="1000" i="1" dirty="0"/>
              <a:t> </a:t>
            </a:r>
            <a:r>
              <a:rPr lang="en-US" sz="1000" i="1" dirty="0" err="1"/>
              <a:t>sử</a:t>
            </a:r>
            <a:r>
              <a:rPr lang="en-US" sz="1000" i="1" dirty="0"/>
              <a:t> </a:t>
            </a:r>
            <a:r>
              <a:rPr lang="en-US" sz="1000" i="1" dirty="0" err="1"/>
              <a:t>dụng</a:t>
            </a:r>
            <a:r>
              <a:rPr lang="en-US" sz="1000" i="1" dirty="0"/>
              <a:t> </a:t>
            </a:r>
            <a:r>
              <a:rPr lang="en-US" sz="1000" i="1" dirty="0" err="1"/>
              <a:t>afatinib</a:t>
            </a:r>
            <a:r>
              <a:rPr lang="en-US" sz="1000" i="1" dirty="0"/>
              <a:t> </a:t>
            </a:r>
            <a:r>
              <a:rPr lang="en-US" sz="1000" i="1" dirty="0" err="1"/>
              <a:t>tại</a:t>
            </a:r>
            <a:r>
              <a:rPr lang="en-US" sz="1000" i="1" dirty="0"/>
              <a:t> </a:t>
            </a:r>
            <a:r>
              <a:rPr lang="en-US" sz="1000" i="1" dirty="0" err="1"/>
              <a:t>Việt</a:t>
            </a:r>
            <a:r>
              <a:rPr lang="en-US" sz="1000" i="1" dirty="0"/>
              <a:t> Nam</a:t>
            </a:r>
            <a:endParaRPr lang="en-US" sz="1000" b="1" i="1" dirty="0"/>
          </a:p>
        </p:txBody>
      </p:sp>
    </p:spTree>
    <p:extLst>
      <p:ext uri="{BB962C8B-B14F-4D97-AF65-F5344CB8AC3E}">
        <p14:creationId xmlns:p14="http://schemas.microsoft.com/office/powerpoint/2010/main" val="3509569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497504" y="3179217"/>
            <a:ext cx="1682472" cy="2957422"/>
          </a:xfrm>
          <a:prstGeom prst="rect">
            <a:avLst/>
          </a:prstGeom>
          <a:solidFill>
            <a:schemeClr val="bg1"/>
          </a:solidFill>
          <a:ln w="762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GB">
              <a:solidFill>
                <a:prstClr val="white"/>
              </a:solidFill>
            </a:endParaRPr>
          </a:p>
        </p:txBody>
      </p:sp>
      <p:sp>
        <p:nvSpPr>
          <p:cNvPr id="2" name="Title 1"/>
          <p:cNvSpPr>
            <a:spLocks noGrp="1"/>
          </p:cNvSpPr>
          <p:nvPr>
            <p:ph type="title"/>
          </p:nvPr>
        </p:nvSpPr>
        <p:spPr>
          <a:xfrm>
            <a:off x="1524001" y="4211"/>
            <a:ext cx="8368145" cy="880882"/>
          </a:xfrm>
        </p:spPr>
        <p:txBody>
          <a:bodyPr>
            <a:normAutofit/>
          </a:bodyPr>
          <a:lstStyle/>
          <a:p>
            <a:pPr algn="ctr"/>
            <a:r>
              <a:rPr lang="en-US" sz="2800" b="1" dirty="0"/>
              <a:t>Afatinib</a:t>
            </a:r>
            <a:br>
              <a:rPr lang="en-US" sz="2800" b="1" dirty="0">
                <a:solidFill>
                  <a:schemeClr val="tx1"/>
                </a:solidFill>
              </a:rPr>
            </a:br>
            <a:r>
              <a:rPr lang="en-US" sz="2800" dirty="0" err="1">
                <a:solidFill>
                  <a:srgbClr val="0070C0"/>
                </a:solidFill>
              </a:rPr>
              <a:t>Liều</a:t>
            </a:r>
            <a:r>
              <a:rPr lang="en-US" sz="2800" dirty="0">
                <a:solidFill>
                  <a:srgbClr val="0070C0"/>
                </a:solidFill>
              </a:rPr>
              <a:t> lượng và Cách sử dụng</a:t>
            </a:r>
          </a:p>
        </p:txBody>
      </p:sp>
      <p:sp>
        <p:nvSpPr>
          <p:cNvPr id="5" name="Content Placeholder 4"/>
          <p:cNvSpPr>
            <a:spLocks noGrp="1"/>
          </p:cNvSpPr>
          <p:nvPr>
            <p:ph idx="4294967295"/>
          </p:nvPr>
        </p:nvSpPr>
        <p:spPr>
          <a:xfrm>
            <a:off x="2537362" y="1099153"/>
            <a:ext cx="7948080" cy="1839515"/>
          </a:xfrm>
        </p:spPr>
        <p:txBody>
          <a:bodyPr>
            <a:normAutofit fontScale="77500" lnSpcReduction="20000"/>
          </a:bodyPr>
          <a:lstStyle/>
          <a:p>
            <a:pPr>
              <a:buFont typeface="Wingdings" panose="05000000000000000000" pitchFamily="2" charset="2"/>
              <a:buChar char="q"/>
            </a:pPr>
            <a:r>
              <a:rPr lang="en-US" b="1" dirty="0"/>
              <a:t> </a:t>
            </a:r>
            <a:r>
              <a:rPr lang="en-US" b="1" dirty="0" err="1"/>
              <a:t>Liều</a:t>
            </a:r>
            <a:r>
              <a:rPr lang="en-US" b="1" dirty="0"/>
              <a:t> tiêu </a:t>
            </a:r>
            <a:r>
              <a:rPr lang="en-US" b="1" dirty="0" err="1"/>
              <a:t>chuẩn</a:t>
            </a:r>
            <a:r>
              <a:rPr lang="en-US" b="1" dirty="0"/>
              <a:t>: </a:t>
            </a:r>
            <a:r>
              <a:rPr lang="en-US" dirty="0"/>
              <a:t>40 mg một lần mỗi </a:t>
            </a:r>
            <a:r>
              <a:rPr lang="en-US" dirty="0" err="1"/>
              <a:t>ngày</a:t>
            </a:r>
            <a:r>
              <a:rPr lang="en-US" dirty="0"/>
              <a:t> </a:t>
            </a:r>
          </a:p>
          <a:p>
            <a:pPr>
              <a:buFont typeface="Wingdings" panose="05000000000000000000" pitchFamily="2" charset="2"/>
              <a:buChar char="q"/>
            </a:pPr>
            <a:r>
              <a:rPr lang="en-US" b="1" dirty="0"/>
              <a:t> </a:t>
            </a:r>
            <a:r>
              <a:rPr lang="en-US" b="1" dirty="0" err="1"/>
              <a:t>Sử</a:t>
            </a:r>
            <a:r>
              <a:rPr lang="en-US" b="1" dirty="0"/>
              <a:t> </a:t>
            </a:r>
            <a:r>
              <a:rPr lang="en-US" b="1" dirty="0" err="1"/>
              <a:t>dụng</a:t>
            </a:r>
            <a:r>
              <a:rPr lang="en-US" b="1" dirty="0"/>
              <a:t>: </a:t>
            </a:r>
          </a:p>
          <a:p>
            <a:pPr lvl="1">
              <a:buFont typeface="Arial" panose="020B0604020202020204" pitchFamily="34" charset="0"/>
              <a:buChar char="•"/>
            </a:pPr>
            <a:r>
              <a:rPr lang="en-US" dirty="0" err="1"/>
              <a:t>Uống</a:t>
            </a:r>
            <a:r>
              <a:rPr lang="en-US" dirty="0"/>
              <a:t> (viên bao film) với một ly đầy nước</a:t>
            </a:r>
          </a:p>
          <a:p>
            <a:pPr lvl="1">
              <a:buFont typeface="Arial" panose="020B0604020202020204" pitchFamily="34" charset="0"/>
              <a:buChar char="•"/>
            </a:pPr>
            <a:r>
              <a:rPr lang="en-GB" dirty="0"/>
              <a:t>Không quá gần bữa ăn</a:t>
            </a:r>
          </a:p>
          <a:p>
            <a:pPr>
              <a:buFont typeface="Wingdings" panose="05000000000000000000" pitchFamily="2" charset="2"/>
              <a:buChar char="q"/>
            </a:pPr>
            <a:r>
              <a:rPr lang="en-US" dirty="0"/>
              <a:t> </a:t>
            </a:r>
            <a:r>
              <a:rPr lang="en-US" dirty="0" err="1"/>
              <a:t>Nhiều</a:t>
            </a:r>
            <a:r>
              <a:rPr lang="en-US" dirty="0"/>
              <a:t> </a:t>
            </a:r>
            <a:r>
              <a:rPr lang="en-US" dirty="0" err="1"/>
              <a:t>hàm</a:t>
            </a:r>
            <a:r>
              <a:rPr lang="en-US" dirty="0"/>
              <a:t> </a:t>
            </a:r>
            <a:r>
              <a:rPr lang="en-US" dirty="0" err="1"/>
              <a:t>lượng</a:t>
            </a:r>
            <a:r>
              <a:rPr lang="en-US" dirty="0"/>
              <a:t> </a:t>
            </a:r>
            <a:r>
              <a:rPr lang="en-US" dirty="0" err="1"/>
              <a:t>khác</a:t>
            </a:r>
            <a:r>
              <a:rPr lang="en-US" dirty="0"/>
              <a:t> nhau</a:t>
            </a:r>
            <a:r>
              <a:rPr lang="en-US" baseline="30000" dirty="0"/>
              <a:t>*</a:t>
            </a:r>
            <a:r>
              <a:rPr lang="en-US" dirty="0"/>
              <a:t> </a:t>
            </a:r>
            <a:r>
              <a:rPr lang="en-US" dirty="0" err="1"/>
              <a:t>giúp</a:t>
            </a:r>
            <a:r>
              <a:rPr lang="en-US" dirty="0"/>
              <a:t> </a:t>
            </a:r>
            <a:r>
              <a:rPr lang="en-US" dirty="0" err="1"/>
              <a:t>thuận</a:t>
            </a:r>
            <a:r>
              <a:rPr lang="en-US" dirty="0"/>
              <a:t> </a:t>
            </a:r>
            <a:r>
              <a:rPr lang="en-US" dirty="0" err="1"/>
              <a:t>tiện</a:t>
            </a:r>
            <a:r>
              <a:rPr lang="en-US" dirty="0"/>
              <a:t> </a:t>
            </a:r>
            <a:r>
              <a:rPr lang="en-US" dirty="0" err="1"/>
              <a:t>điều</a:t>
            </a:r>
            <a:r>
              <a:rPr lang="en-US" dirty="0"/>
              <a:t> </a:t>
            </a:r>
            <a:r>
              <a:rPr lang="en-US" dirty="0" err="1"/>
              <a:t>chỉnh</a:t>
            </a:r>
            <a:r>
              <a:rPr lang="en-US" dirty="0"/>
              <a:t> </a:t>
            </a:r>
            <a:r>
              <a:rPr lang="en-US" dirty="0" err="1"/>
              <a:t>liều</a:t>
            </a:r>
            <a:endParaRPr lang="en-US" dirty="0"/>
          </a:p>
        </p:txBody>
      </p:sp>
      <p:pic>
        <p:nvPicPr>
          <p:cNvPr id="6" name="Picture 2" descr="C:\Users\Samantha\Desktop\Ogilvy\elearning updates\Module 1 Tomtovok\pill pictures\7712261_TomTovok_E_Learning_Pills.png"/>
          <p:cNvPicPr>
            <a:picLocks noChangeAspect="1" noChangeArrowheads="1"/>
          </p:cNvPicPr>
          <p:nvPr/>
        </p:nvPicPr>
        <p:blipFill rotWithShape="1">
          <a:blip r:embed="rId3" cstate="email"/>
          <a:srcRect l="22519"/>
          <a:stretch/>
        </p:blipFill>
        <p:spPr bwMode="auto">
          <a:xfrm>
            <a:off x="3312922" y="3235203"/>
            <a:ext cx="5546929" cy="2833371"/>
          </a:xfrm>
          <a:prstGeom prst="rect">
            <a:avLst/>
          </a:prstGeom>
          <a:noFill/>
        </p:spPr>
      </p:pic>
      <p:sp>
        <p:nvSpPr>
          <p:cNvPr id="11" name="Rectangle 10"/>
          <p:cNvSpPr/>
          <p:nvPr/>
        </p:nvSpPr>
        <p:spPr>
          <a:xfrm>
            <a:off x="6511402" y="6489415"/>
            <a:ext cx="3191899" cy="246221"/>
          </a:xfrm>
          <a:prstGeom prst="rect">
            <a:avLst/>
          </a:prstGeom>
        </p:spPr>
        <p:txBody>
          <a:bodyPr wrap="none">
            <a:spAutoFit/>
          </a:bodyPr>
          <a:lstStyle/>
          <a:p>
            <a:pPr defTabSz="914103"/>
            <a:r>
              <a:rPr lang="en-US" altLang="en-US" sz="1000" i="1" baseline="30000" dirty="0">
                <a:cs typeface="Arial" pitchFamily="34" charset="0"/>
              </a:rPr>
              <a:t>*</a:t>
            </a:r>
            <a:r>
              <a:rPr lang="en-US" altLang="en-US" sz="1000" i="1" dirty="0" err="1">
                <a:cs typeface="Arial" pitchFamily="34" charset="0"/>
              </a:rPr>
              <a:t>Hàm</a:t>
            </a:r>
            <a:r>
              <a:rPr lang="en-US" altLang="en-US" sz="1000" i="1" dirty="0">
                <a:cs typeface="Arial" pitchFamily="34" charset="0"/>
              </a:rPr>
              <a:t> </a:t>
            </a:r>
            <a:r>
              <a:rPr lang="en-US" altLang="en-US" sz="1000" i="1" dirty="0" err="1">
                <a:cs typeface="Arial" pitchFamily="34" charset="0"/>
              </a:rPr>
              <a:t>lượng</a:t>
            </a:r>
            <a:r>
              <a:rPr lang="en-US" altLang="en-US" sz="1000" i="1" dirty="0">
                <a:cs typeface="Arial" pitchFamily="34" charset="0"/>
              </a:rPr>
              <a:t> 50 mg không có </a:t>
            </a:r>
            <a:r>
              <a:rPr lang="en-US" altLang="en-US" sz="1000" i="1" dirty="0" err="1">
                <a:cs typeface="Arial" pitchFamily="34" charset="0"/>
              </a:rPr>
              <a:t>mặt</a:t>
            </a:r>
            <a:r>
              <a:rPr lang="en-US" altLang="en-US" sz="1000" i="1" dirty="0">
                <a:cs typeface="Arial" pitchFamily="34" charset="0"/>
              </a:rPr>
              <a:t> ở </a:t>
            </a:r>
            <a:r>
              <a:rPr lang="en-US" altLang="en-US" sz="1000" i="1" dirty="0" err="1">
                <a:cs typeface="Arial" pitchFamily="34" charset="0"/>
              </a:rPr>
              <a:t>một</a:t>
            </a:r>
            <a:r>
              <a:rPr lang="en-US" altLang="en-US" sz="1000" i="1" dirty="0">
                <a:cs typeface="Arial" pitchFamily="34" charset="0"/>
              </a:rPr>
              <a:t> </a:t>
            </a:r>
            <a:r>
              <a:rPr lang="en-US" altLang="en-US" sz="1000" i="1" dirty="0" err="1">
                <a:cs typeface="Arial" pitchFamily="34" charset="0"/>
              </a:rPr>
              <a:t>số</a:t>
            </a:r>
            <a:r>
              <a:rPr lang="en-US" altLang="en-US" sz="1000" i="1" dirty="0">
                <a:cs typeface="Arial" pitchFamily="34" charset="0"/>
              </a:rPr>
              <a:t> </a:t>
            </a:r>
            <a:r>
              <a:rPr lang="en-US" altLang="en-US" sz="1000" i="1" dirty="0" err="1">
                <a:cs typeface="Arial" pitchFamily="34" charset="0"/>
              </a:rPr>
              <a:t>thị</a:t>
            </a:r>
            <a:r>
              <a:rPr lang="en-US" altLang="en-US" sz="1000" i="1" dirty="0">
                <a:cs typeface="Arial" pitchFamily="34" charset="0"/>
              </a:rPr>
              <a:t> trường.</a:t>
            </a:r>
          </a:p>
        </p:txBody>
      </p:sp>
      <p:sp>
        <p:nvSpPr>
          <p:cNvPr id="7" name="TextBox 6"/>
          <p:cNvSpPr txBox="1"/>
          <p:nvPr/>
        </p:nvSpPr>
        <p:spPr>
          <a:xfrm>
            <a:off x="2537362" y="6443119"/>
            <a:ext cx="4166886" cy="246221"/>
          </a:xfrm>
          <a:prstGeom prst="rect">
            <a:avLst/>
          </a:prstGeom>
          <a:noFill/>
        </p:spPr>
        <p:txBody>
          <a:bodyPr wrap="square" rtlCol="0">
            <a:spAutoFit/>
          </a:bodyPr>
          <a:lstStyle/>
          <a:p>
            <a:pPr algn="ctr"/>
            <a:r>
              <a:rPr lang="en-US" sz="1000" i="1" dirty="0"/>
              <a:t>T</a:t>
            </a:r>
            <a:r>
              <a:rPr lang="vi-VN" sz="1000" i="1" dirty="0"/>
              <a:t>ờ</a:t>
            </a:r>
            <a:r>
              <a:rPr lang="en-US" sz="1000" i="1" dirty="0"/>
              <a:t> </a:t>
            </a:r>
            <a:r>
              <a:rPr lang="en-US" sz="1000" i="1" dirty="0" err="1"/>
              <a:t>Hướng</a:t>
            </a:r>
            <a:r>
              <a:rPr lang="en-US" sz="1000" i="1" dirty="0"/>
              <a:t> </a:t>
            </a:r>
            <a:r>
              <a:rPr lang="en-US" sz="1000" i="1" dirty="0" err="1"/>
              <a:t>dẫn</a:t>
            </a:r>
            <a:r>
              <a:rPr lang="en-US" sz="1000" i="1" dirty="0"/>
              <a:t> </a:t>
            </a:r>
            <a:r>
              <a:rPr lang="en-US" sz="1000" i="1" dirty="0" err="1"/>
              <a:t>sử</a:t>
            </a:r>
            <a:r>
              <a:rPr lang="en-US" sz="1000" i="1" dirty="0"/>
              <a:t> </a:t>
            </a:r>
            <a:r>
              <a:rPr lang="en-US" sz="1000" i="1" dirty="0" err="1"/>
              <a:t>dụng</a:t>
            </a:r>
            <a:r>
              <a:rPr lang="en-US" sz="1000" i="1" dirty="0"/>
              <a:t> </a:t>
            </a:r>
            <a:r>
              <a:rPr lang="en-US" sz="1000" i="1" dirty="0" err="1"/>
              <a:t>afatinib</a:t>
            </a:r>
            <a:r>
              <a:rPr lang="en-US" sz="1000" i="1" dirty="0"/>
              <a:t> </a:t>
            </a:r>
            <a:r>
              <a:rPr lang="en-US" sz="1000" i="1" dirty="0" err="1"/>
              <a:t>tại</a:t>
            </a:r>
            <a:r>
              <a:rPr lang="en-US" sz="1000" i="1" dirty="0"/>
              <a:t> </a:t>
            </a:r>
            <a:r>
              <a:rPr lang="en-US" sz="1000" i="1" dirty="0" err="1"/>
              <a:t>Việt</a:t>
            </a:r>
            <a:r>
              <a:rPr lang="en-US" sz="1000" i="1" dirty="0"/>
              <a:t> Nam</a:t>
            </a:r>
            <a:endParaRPr lang="en-US" sz="1000" b="1" i="1" dirty="0"/>
          </a:p>
        </p:txBody>
      </p:sp>
    </p:spTree>
    <p:extLst>
      <p:ext uri="{BB962C8B-B14F-4D97-AF65-F5344CB8AC3E}">
        <p14:creationId xmlns:p14="http://schemas.microsoft.com/office/powerpoint/2010/main" val="358025832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84" name="AutoShape 96"/>
          <p:cNvSpPr>
            <a:spLocks noChangeArrowheads="1"/>
          </p:cNvSpPr>
          <p:nvPr/>
        </p:nvSpPr>
        <p:spPr bwMode="auto">
          <a:xfrm>
            <a:off x="3665538" y="3446745"/>
            <a:ext cx="6439754" cy="2058315"/>
          </a:xfrm>
          <a:prstGeom prst="roundRect">
            <a:avLst>
              <a:gd name="adj" fmla="val 16667"/>
            </a:avLst>
          </a:prstGeom>
          <a:gradFill rotWithShape="1">
            <a:gsLst>
              <a:gs pos="0">
                <a:srgbClr val="C0C0C0">
                  <a:alpha val="57001"/>
                </a:srgbClr>
              </a:gs>
              <a:gs pos="50000">
                <a:srgbClr val="FBFAF9">
                  <a:alpha val="70000"/>
                </a:srgbClr>
              </a:gs>
              <a:gs pos="100000">
                <a:srgbClr val="C0C0C0">
                  <a:alpha val="57001"/>
                </a:srgbClr>
              </a:gs>
            </a:gsLst>
            <a:lin ang="5400000" scaled="1"/>
          </a:gradFill>
          <a:ln w="9525">
            <a:solidFill>
              <a:schemeClr val="tx1"/>
            </a:solidFill>
            <a:round/>
            <a:headEnd/>
            <a:tailEnd/>
          </a:ln>
          <a:effectLst/>
        </p:spPr>
        <p:txBody>
          <a:bodyPr wrap="none" anchor="ctr"/>
          <a:lstStyle/>
          <a:p>
            <a:endParaRPr lang="en-US" dirty="0"/>
          </a:p>
        </p:txBody>
      </p:sp>
      <p:sp>
        <p:nvSpPr>
          <p:cNvPr id="63490" name="Rectangle 2"/>
          <p:cNvSpPr>
            <a:spLocks noGrp="1" noChangeArrowheads="1"/>
          </p:cNvSpPr>
          <p:nvPr>
            <p:ph type="title"/>
          </p:nvPr>
        </p:nvSpPr>
        <p:spPr>
          <a:xfrm>
            <a:off x="2042136" y="287275"/>
            <a:ext cx="8510786" cy="729762"/>
          </a:xfrm>
        </p:spPr>
        <p:txBody>
          <a:bodyPr/>
          <a:lstStyle/>
          <a:p>
            <a:pPr algn="ctr"/>
            <a:r>
              <a:rPr lang="en-US" sz="3200" dirty="0"/>
              <a:t>Biến cố bất </a:t>
            </a:r>
            <a:r>
              <a:rPr lang="en-US" sz="3200" dirty="0" err="1"/>
              <a:t>lợi</a:t>
            </a:r>
            <a:r>
              <a:rPr lang="en-US" sz="3200" dirty="0"/>
              <a:t> (AE) </a:t>
            </a:r>
            <a:r>
              <a:rPr lang="en-US" sz="3200" dirty="0" err="1"/>
              <a:t>liên</a:t>
            </a:r>
            <a:r>
              <a:rPr lang="en-US" sz="3200" dirty="0"/>
              <a:t> quan ức chế EGFR</a:t>
            </a:r>
          </a:p>
        </p:txBody>
      </p:sp>
      <p:sp>
        <p:nvSpPr>
          <p:cNvPr id="2" name="Subtitle 1"/>
          <p:cNvSpPr>
            <a:spLocks noGrp="1"/>
          </p:cNvSpPr>
          <p:nvPr>
            <p:ph type="subTitle" idx="13"/>
          </p:nvPr>
        </p:nvSpPr>
        <p:spPr>
          <a:xfrm>
            <a:off x="1819911" y="1713085"/>
            <a:ext cx="7955691" cy="649675"/>
          </a:xfrm>
        </p:spPr>
        <p:txBody>
          <a:bodyPr/>
          <a:lstStyle/>
          <a:p>
            <a:r>
              <a:rPr lang="en-US" sz="2400" dirty="0">
                <a:solidFill>
                  <a:schemeClr val="tx1"/>
                </a:solidFill>
              </a:rPr>
              <a:t>EGFR được biểu hiện ở những mô </a:t>
            </a:r>
            <a:r>
              <a:rPr lang="en-US" sz="2400" dirty="0" err="1">
                <a:solidFill>
                  <a:schemeClr val="tx1"/>
                </a:solidFill>
              </a:rPr>
              <a:t>khác</a:t>
            </a:r>
            <a:r>
              <a:rPr lang="en-US" sz="2400" dirty="0">
                <a:solidFill>
                  <a:schemeClr val="tx1"/>
                </a:solidFill>
              </a:rPr>
              <a:t> </a:t>
            </a:r>
            <a:r>
              <a:rPr lang="en-US" sz="2400" dirty="0" err="1">
                <a:solidFill>
                  <a:schemeClr val="tx1"/>
                </a:solidFill>
              </a:rPr>
              <a:t>ngoài</a:t>
            </a:r>
            <a:r>
              <a:rPr lang="en-US" sz="2400" dirty="0">
                <a:solidFill>
                  <a:schemeClr val="tx1"/>
                </a:solidFill>
              </a:rPr>
              <a:t> </a:t>
            </a:r>
            <a:r>
              <a:rPr lang="en-US" sz="2400" dirty="0" err="1">
                <a:solidFill>
                  <a:schemeClr val="tx1"/>
                </a:solidFill>
              </a:rPr>
              <a:t>bướu</a:t>
            </a:r>
            <a:endParaRPr lang="en-US" sz="2400" baseline="30000" dirty="0">
              <a:solidFill>
                <a:schemeClr val="tx1"/>
              </a:solidFill>
            </a:endParaRPr>
          </a:p>
        </p:txBody>
      </p:sp>
      <p:grpSp>
        <p:nvGrpSpPr>
          <p:cNvPr id="63568" name="Group 80"/>
          <p:cNvGrpSpPr>
            <a:grpSpLocks/>
          </p:cNvGrpSpPr>
          <p:nvPr/>
        </p:nvGrpSpPr>
        <p:grpSpPr bwMode="auto">
          <a:xfrm>
            <a:off x="1753236" y="2682905"/>
            <a:ext cx="1831975" cy="502920"/>
            <a:chOff x="2075" y="947"/>
            <a:chExt cx="1154" cy="267"/>
          </a:xfrm>
        </p:grpSpPr>
        <p:sp>
          <p:nvSpPr>
            <p:cNvPr id="63566" name="AutoShape 78"/>
            <p:cNvSpPr>
              <a:spLocks noChangeArrowheads="1"/>
            </p:cNvSpPr>
            <p:nvPr/>
          </p:nvSpPr>
          <p:spPr bwMode="auto">
            <a:xfrm>
              <a:off x="2075" y="947"/>
              <a:ext cx="1152" cy="267"/>
            </a:xfrm>
            <a:prstGeom prst="roundRect">
              <a:avLst>
                <a:gd name="adj" fmla="val 16667"/>
              </a:avLst>
            </a:prstGeom>
            <a:gradFill rotWithShape="1">
              <a:gsLst>
                <a:gs pos="0">
                  <a:srgbClr val="CC3300">
                    <a:alpha val="57001"/>
                  </a:srgbClr>
                </a:gs>
                <a:gs pos="50000">
                  <a:srgbClr val="CC3300">
                    <a:gamma/>
                    <a:tint val="22353"/>
                    <a:invGamma/>
                  </a:srgbClr>
                </a:gs>
                <a:gs pos="100000">
                  <a:srgbClr val="CC3300">
                    <a:alpha val="57001"/>
                  </a:srgbClr>
                </a:gs>
              </a:gsLst>
              <a:lin ang="5400000" scaled="1"/>
            </a:gradFill>
            <a:ln w="9525">
              <a:solidFill>
                <a:schemeClr val="tx1"/>
              </a:solidFill>
              <a:round/>
              <a:headEnd/>
              <a:tailEnd/>
            </a:ln>
            <a:effectLst/>
          </p:spPr>
          <p:txBody>
            <a:bodyPr wrap="none" anchor="ctr"/>
            <a:lstStyle/>
            <a:p>
              <a:endParaRPr lang="en-US" sz="1600" dirty="0"/>
            </a:p>
          </p:txBody>
        </p:sp>
        <p:sp>
          <p:nvSpPr>
            <p:cNvPr id="63561" name="Text Box 73"/>
            <p:cNvSpPr txBox="1">
              <a:spLocks noChangeArrowheads="1"/>
            </p:cNvSpPr>
            <p:nvPr/>
          </p:nvSpPr>
          <p:spPr bwMode="auto">
            <a:xfrm>
              <a:off x="2117" y="989"/>
              <a:ext cx="1112" cy="167"/>
            </a:xfrm>
            <a:prstGeom prst="rect">
              <a:avLst/>
            </a:prstGeom>
            <a:noFill/>
            <a:ln w="9525">
              <a:noFill/>
              <a:miter lim="800000"/>
              <a:headEnd/>
              <a:tailEnd/>
            </a:ln>
            <a:effectLst/>
          </p:spPr>
          <p:txBody>
            <a:bodyPr>
              <a:spAutoFit/>
            </a:bodyPr>
            <a:lstStyle/>
            <a:p>
              <a:pPr algn="ctr">
                <a:lnSpc>
                  <a:spcPct val="90000"/>
                </a:lnSpc>
                <a:spcBef>
                  <a:spcPct val="50000"/>
                </a:spcBef>
              </a:pPr>
              <a:r>
                <a:rPr lang="en-US" sz="1600" b="1" dirty="0"/>
                <a:t>Ức chế EGFR</a:t>
              </a:r>
            </a:p>
          </p:txBody>
        </p:sp>
      </p:grpSp>
      <p:sp>
        <p:nvSpPr>
          <p:cNvPr id="63576" name="AutoShape 88"/>
          <p:cNvSpPr>
            <a:spLocks noChangeArrowheads="1"/>
          </p:cNvSpPr>
          <p:nvPr/>
        </p:nvSpPr>
        <p:spPr bwMode="auto">
          <a:xfrm>
            <a:off x="3665539" y="2682906"/>
            <a:ext cx="6243637" cy="503238"/>
          </a:xfrm>
          <a:prstGeom prst="roundRect">
            <a:avLst>
              <a:gd name="adj" fmla="val 16667"/>
            </a:avLst>
          </a:prstGeom>
          <a:gradFill rotWithShape="1">
            <a:gsLst>
              <a:gs pos="0">
                <a:schemeClr val="accent2">
                  <a:alpha val="57001"/>
                </a:schemeClr>
              </a:gs>
              <a:gs pos="50000">
                <a:srgbClr val="FBFAF9">
                  <a:alpha val="70000"/>
                </a:srgbClr>
              </a:gs>
              <a:gs pos="100000">
                <a:schemeClr val="accent2">
                  <a:alpha val="57001"/>
                </a:schemeClr>
              </a:gs>
            </a:gsLst>
            <a:lin ang="5400000" scaled="1"/>
          </a:gradFill>
          <a:ln w="9525">
            <a:solidFill>
              <a:schemeClr val="tx1"/>
            </a:solidFill>
            <a:round/>
            <a:headEnd/>
            <a:tailEnd/>
          </a:ln>
          <a:effectLst/>
        </p:spPr>
        <p:txBody>
          <a:bodyPr wrap="none" anchor="ctr"/>
          <a:lstStyle/>
          <a:p>
            <a:endParaRPr lang="en-US" sz="1600" dirty="0"/>
          </a:p>
        </p:txBody>
      </p:sp>
      <p:sp>
        <p:nvSpPr>
          <p:cNvPr id="63577" name="Text Box 89"/>
          <p:cNvSpPr txBox="1">
            <a:spLocks noChangeArrowheads="1"/>
          </p:cNvSpPr>
          <p:nvPr/>
        </p:nvSpPr>
        <p:spPr bwMode="auto">
          <a:xfrm>
            <a:off x="3730625" y="2792444"/>
            <a:ext cx="2108200" cy="313932"/>
          </a:xfrm>
          <a:prstGeom prst="rect">
            <a:avLst/>
          </a:prstGeom>
          <a:noFill/>
          <a:ln w="9525">
            <a:noFill/>
            <a:miter lim="800000"/>
            <a:headEnd/>
            <a:tailEnd/>
          </a:ln>
          <a:effectLst/>
        </p:spPr>
        <p:txBody>
          <a:bodyPr>
            <a:spAutoFit/>
          </a:bodyPr>
          <a:lstStyle/>
          <a:p>
            <a:pPr algn="ctr">
              <a:lnSpc>
                <a:spcPct val="90000"/>
              </a:lnSpc>
              <a:spcBef>
                <a:spcPct val="50000"/>
              </a:spcBef>
            </a:pPr>
            <a:r>
              <a:rPr lang="en-US" sz="1600" b="1" dirty="0"/>
              <a:t>Tế bào biểu bì (da)</a:t>
            </a:r>
          </a:p>
        </p:txBody>
      </p:sp>
      <p:sp>
        <p:nvSpPr>
          <p:cNvPr id="63578" name="Text Box 90"/>
          <p:cNvSpPr txBox="1">
            <a:spLocks noChangeArrowheads="1"/>
          </p:cNvSpPr>
          <p:nvPr/>
        </p:nvSpPr>
        <p:spPr bwMode="auto">
          <a:xfrm>
            <a:off x="7000875" y="2792444"/>
            <a:ext cx="2954338" cy="313932"/>
          </a:xfrm>
          <a:prstGeom prst="rect">
            <a:avLst/>
          </a:prstGeom>
          <a:noFill/>
          <a:ln w="9525">
            <a:noFill/>
            <a:miter lim="800000"/>
            <a:headEnd/>
            <a:tailEnd/>
          </a:ln>
          <a:effectLst/>
        </p:spPr>
        <p:txBody>
          <a:bodyPr>
            <a:spAutoFit/>
          </a:bodyPr>
          <a:lstStyle/>
          <a:p>
            <a:pPr algn="ctr">
              <a:lnSpc>
                <a:spcPct val="90000"/>
              </a:lnSpc>
              <a:spcBef>
                <a:spcPct val="50000"/>
              </a:spcBef>
            </a:pPr>
            <a:r>
              <a:rPr lang="en-US" sz="1600" b="1" dirty="0"/>
              <a:t>Tế bào biểu mô ống tiêu hoá</a:t>
            </a:r>
          </a:p>
        </p:txBody>
      </p:sp>
      <p:sp>
        <p:nvSpPr>
          <p:cNvPr id="63579" name="Text Box 91"/>
          <p:cNvSpPr txBox="1">
            <a:spLocks noChangeArrowheads="1"/>
          </p:cNvSpPr>
          <p:nvPr/>
        </p:nvSpPr>
        <p:spPr bwMode="auto">
          <a:xfrm>
            <a:off x="1599407" y="4421648"/>
            <a:ext cx="2108200" cy="313932"/>
          </a:xfrm>
          <a:prstGeom prst="rect">
            <a:avLst/>
          </a:prstGeom>
          <a:noFill/>
          <a:ln w="9525">
            <a:noFill/>
            <a:miter lim="800000"/>
            <a:headEnd/>
            <a:tailEnd/>
          </a:ln>
          <a:effectLst/>
        </p:spPr>
        <p:txBody>
          <a:bodyPr>
            <a:spAutoFit/>
          </a:bodyPr>
          <a:lstStyle/>
          <a:p>
            <a:pPr algn="ctr">
              <a:lnSpc>
                <a:spcPct val="90000"/>
              </a:lnSpc>
              <a:spcBef>
                <a:spcPct val="50000"/>
              </a:spcBef>
            </a:pPr>
            <a:r>
              <a:rPr lang="en-US" sz="1600" b="1" dirty="0"/>
              <a:t>Biến cố bất lợi </a:t>
            </a:r>
          </a:p>
        </p:txBody>
      </p:sp>
      <p:sp>
        <p:nvSpPr>
          <p:cNvPr id="63580" name="AutoShape 92"/>
          <p:cNvSpPr>
            <a:spLocks noChangeArrowheads="1"/>
          </p:cNvSpPr>
          <p:nvPr/>
        </p:nvSpPr>
        <p:spPr bwMode="auto">
          <a:xfrm>
            <a:off x="2476500" y="3452703"/>
            <a:ext cx="354013" cy="708025"/>
          </a:xfrm>
          <a:prstGeom prst="downArrow">
            <a:avLst>
              <a:gd name="adj1" fmla="val 50000"/>
              <a:gd name="adj2" fmla="val 50000"/>
            </a:avLst>
          </a:prstGeom>
          <a:gradFill rotWithShape="1">
            <a:gsLst>
              <a:gs pos="0">
                <a:schemeClr val="bg1"/>
              </a:gs>
              <a:gs pos="100000">
                <a:srgbClr val="FFBF9F"/>
              </a:gs>
            </a:gsLst>
            <a:lin ang="5400000" scaled="1"/>
          </a:gradFill>
          <a:ln w="9525">
            <a:solidFill>
              <a:schemeClr val="tx1"/>
            </a:solidFill>
            <a:miter lim="800000"/>
            <a:headEnd/>
            <a:tailEnd/>
          </a:ln>
          <a:effectLst/>
        </p:spPr>
        <p:txBody>
          <a:bodyPr vert="eaVert" wrap="none" anchor="ctr"/>
          <a:lstStyle/>
          <a:p>
            <a:endParaRPr lang="en-US" dirty="0"/>
          </a:p>
        </p:txBody>
      </p:sp>
      <p:sp>
        <p:nvSpPr>
          <p:cNvPr id="63581" name="Text Box 93"/>
          <p:cNvSpPr txBox="1">
            <a:spLocks noChangeArrowheads="1"/>
          </p:cNvSpPr>
          <p:nvPr/>
        </p:nvSpPr>
        <p:spPr bwMode="auto">
          <a:xfrm>
            <a:off x="3787775" y="3452152"/>
            <a:ext cx="3396796" cy="1938992"/>
          </a:xfrm>
          <a:prstGeom prst="rect">
            <a:avLst/>
          </a:prstGeom>
          <a:noFill/>
          <a:ln w="9525">
            <a:noFill/>
            <a:miter lim="800000"/>
            <a:headEnd/>
            <a:tailEnd/>
          </a:ln>
          <a:effectLst/>
        </p:spPr>
        <p:txBody>
          <a:bodyPr wrap="square">
            <a:spAutoFit/>
          </a:bodyPr>
          <a:lstStyle/>
          <a:p>
            <a:pPr marL="117475" indent="-117475">
              <a:lnSpc>
                <a:spcPct val="90000"/>
              </a:lnSpc>
              <a:spcBef>
                <a:spcPct val="50000"/>
              </a:spcBef>
            </a:pPr>
            <a:r>
              <a:rPr lang="en-US" sz="1600" b="1" dirty="0"/>
              <a:t>AEs trên da niêm</a:t>
            </a:r>
            <a:r>
              <a:rPr lang="en-US" sz="1600" b="1" baseline="30000" dirty="0"/>
              <a:t>1</a:t>
            </a:r>
            <a:r>
              <a:rPr lang="en-US" sz="1600" b="1" dirty="0"/>
              <a:t>:</a:t>
            </a:r>
          </a:p>
          <a:p>
            <a:pPr marL="117475" indent="-117475">
              <a:lnSpc>
                <a:spcPct val="60000"/>
              </a:lnSpc>
              <a:spcBef>
                <a:spcPct val="50000"/>
              </a:spcBef>
              <a:buFontTx/>
              <a:buChar char="•"/>
            </a:pPr>
            <a:r>
              <a:rPr lang="en-US" sz="1600" dirty="0"/>
              <a:t>Ban da dạng mụn (lên đến 80%)</a:t>
            </a:r>
          </a:p>
          <a:p>
            <a:pPr marL="117475" indent="-117475">
              <a:lnSpc>
                <a:spcPct val="60000"/>
              </a:lnSpc>
              <a:spcBef>
                <a:spcPct val="50000"/>
              </a:spcBef>
              <a:buFontTx/>
              <a:buChar char="•"/>
            </a:pPr>
            <a:r>
              <a:rPr lang="en-US" sz="1600" dirty="0"/>
              <a:t>Ngứa</a:t>
            </a:r>
          </a:p>
          <a:p>
            <a:pPr marL="117475" indent="-117475">
              <a:lnSpc>
                <a:spcPct val="60000"/>
              </a:lnSpc>
              <a:spcBef>
                <a:spcPct val="50000"/>
              </a:spcBef>
              <a:buFontTx/>
              <a:buChar char="•"/>
            </a:pPr>
            <a:r>
              <a:rPr lang="en-US" sz="1600" dirty="0"/>
              <a:t>Khô da</a:t>
            </a:r>
          </a:p>
          <a:p>
            <a:pPr marL="117475" indent="-117475">
              <a:lnSpc>
                <a:spcPct val="60000"/>
              </a:lnSpc>
              <a:spcBef>
                <a:spcPct val="50000"/>
              </a:spcBef>
              <a:buFontTx/>
              <a:buChar char="•"/>
            </a:pPr>
            <a:r>
              <a:rPr lang="en-US" sz="1600" dirty="0" err="1"/>
              <a:t>Viêm</a:t>
            </a:r>
            <a:r>
              <a:rPr lang="en-US" sz="1600" dirty="0"/>
              <a:t> </a:t>
            </a:r>
            <a:r>
              <a:rPr lang="en-US" sz="1600" dirty="0" err="1"/>
              <a:t>quanh</a:t>
            </a:r>
            <a:r>
              <a:rPr lang="en-US" sz="1600" dirty="0"/>
              <a:t> </a:t>
            </a:r>
            <a:r>
              <a:rPr lang="en-US" sz="1600" dirty="0" err="1"/>
              <a:t>móng</a:t>
            </a:r>
            <a:endParaRPr lang="en-US" sz="1600" dirty="0"/>
          </a:p>
          <a:p>
            <a:pPr marL="117475" indent="-117475">
              <a:lnSpc>
                <a:spcPct val="60000"/>
              </a:lnSpc>
              <a:spcBef>
                <a:spcPct val="50000"/>
              </a:spcBef>
              <a:buFontTx/>
              <a:buChar char="•"/>
            </a:pPr>
            <a:r>
              <a:rPr lang="en-US" sz="1600" dirty="0"/>
              <a:t>Rụng tóc</a:t>
            </a:r>
          </a:p>
          <a:p>
            <a:pPr marL="117475" indent="-117475">
              <a:lnSpc>
                <a:spcPct val="60000"/>
              </a:lnSpc>
              <a:spcBef>
                <a:spcPct val="50000"/>
              </a:spcBef>
              <a:buFontTx/>
              <a:buChar char="•"/>
            </a:pPr>
            <a:r>
              <a:rPr lang="en-US" sz="1600" dirty="0" err="1"/>
              <a:t>Rậm</a:t>
            </a:r>
            <a:r>
              <a:rPr lang="en-US" sz="1600" dirty="0"/>
              <a:t> </a:t>
            </a:r>
            <a:r>
              <a:rPr lang="en-US" sz="1600" dirty="0" err="1"/>
              <a:t>lông</a:t>
            </a:r>
            <a:endParaRPr lang="en-US" sz="1600" dirty="0"/>
          </a:p>
        </p:txBody>
      </p:sp>
      <p:sp>
        <p:nvSpPr>
          <p:cNvPr id="63583" name="Text Box 95"/>
          <p:cNvSpPr txBox="1">
            <a:spLocks noChangeArrowheads="1"/>
          </p:cNvSpPr>
          <p:nvPr/>
        </p:nvSpPr>
        <p:spPr bwMode="auto">
          <a:xfrm>
            <a:off x="7139506" y="3452152"/>
            <a:ext cx="3179244" cy="1938992"/>
          </a:xfrm>
          <a:prstGeom prst="rect">
            <a:avLst/>
          </a:prstGeom>
          <a:noFill/>
          <a:ln w="9525">
            <a:noFill/>
            <a:miter lim="800000"/>
            <a:headEnd/>
            <a:tailEnd/>
          </a:ln>
          <a:effectLst/>
        </p:spPr>
        <p:txBody>
          <a:bodyPr wrap="square">
            <a:spAutoFit/>
          </a:bodyPr>
          <a:lstStyle/>
          <a:p>
            <a:pPr marL="117475" indent="-117475">
              <a:lnSpc>
                <a:spcPct val="90000"/>
              </a:lnSpc>
              <a:spcBef>
                <a:spcPct val="50000"/>
              </a:spcBef>
            </a:pPr>
            <a:r>
              <a:rPr lang="en-US" sz="1600" b="1" dirty="0"/>
              <a:t>AEs trên ống tiêu hoá</a:t>
            </a:r>
            <a:r>
              <a:rPr lang="en-US" sz="1600" b="1" baseline="30000" dirty="0"/>
              <a:t>2</a:t>
            </a:r>
            <a:r>
              <a:rPr lang="en-US" sz="1600" b="1" dirty="0"/>
              <a:t>:</a:t>
            </a:r>
          </a:p>
          <a:p>
            <a:pPr marL="117475" indent="-117475">
              <a:lnSpc>
                <a:spcPct val="60000"/>
              </a:lnSpc>
              <a:spcBef>
                <a:spcPct val="50000"/>
              </a:spcBef>
              <a:buFontTx/>
              <a:buChar char="•"/>
            </a:pPr>
            <a:r>
              <a:rPr lang="en-US" sz="1600" dirty="0"/>
              <a:t>Tiêu chảy (thường gặp nhất)</a:t>
            </a:r>
          </a:p>
          <a:p>
            <a:pPr marL="117475" indent="-117475">
              <a:lnSpc>
                <a:spcPct val="60000"/>
              </a:lnSpc>
              <a:spcBef>
                <a:spcPct val="50000"/>
              </a:spcBef>
              <a:buFontTx/>
              <a:buChar char="•"/>
            </a:pPr>
            <a:r>
              <a:rPr lang="en-US" sz="1600" dirty="0"/>
              <a:t>Buồn nôn </a:t>
            </a:r>
          </a:p>
          <a:p>
            <a:pPr marL="117475" indent="-117475">
              <a:lnSpc>
                <a:spcPct val="60000"/>
              </a:lnSpc>
              <a:spcBef>
                <a:spcPct val="50000"/>
              </a:spcBef>
              <a:buFontTx/>
              <a:buChar char="•"/>
            </a:pPr>
            <a:r>
              <a:rPr lang="en-US" sz="1600" dirty="0"/>
              <a:t>Nôn ói</a:t>
            </a:r>
          </a:p>
          <a:p>
            <a:pPr marL="117475" indent="-117475">
              <a:lnSpc>
                <a:spcPct val="60000"/>
              </a:lnSpc>
              <a:spcBef>
                <a:spcPct val="50000"/>
              </a:spcBef>
              <a:buFontTx/>
              <a:buChar char="•"/>
            </a:pPr>
            <a:r>
              <a:rPr lang="en-US" sz="1600" dirty="0"/>
              <a:t>Viêm miệng</a:t>
            </a:r>
          </a:p>
          <a:p>
            <a:pPr marL="117475" indent="-117475">
              <a:lnSpc>
                <a:spcPct val="60000"/>
              </a:lnSpc>
              <a:spcBef>
                <a:spcPct val="50000"/>
              </a:spcBef>
              <a:buFontTx/>
              <a:buChar char="•"/>
            </a:pPr>
            <a:r>
              <a:rPr lang="en-US" sz="1600" dirty="0"/>
              <a:t>Viêm niêm mạc</a:t>
            </a:r>
          </a:p>
          <a:p>
            <a:pPr marL="117475" indent="-117475">
              <a:lnSpc>
                <a:spcPct val="60000"/>
              </a:lnSpc>
              <a:spcBef>
                <a:spcPct val="50000"/>
              </a:spcBef>
              <a:buFontTx/>
              <a:buChar char="•"/>
            </a:pPr>
            <a:r>
              <a:rPr lang="en-US" sz="1600" dirty="0" err="1"/>
              <a:t>Mất</a:t>
            </a:r>
            <a:r>
              <a:rPr lang="en-US" sz="1600" dirty="0"/>
              <a:t> </a:t>
            </a:r>
            <a:r>
              <a:rPr lang="en-US" sz="1600" dirty="0" err="1"/>
              <a:t>nước</a:t>
            </a:r>
            <a:endParaRPr lang="en-US" sz="1600" dirty="0"/>
          </a:p>
        </p:txBody>
      </p:sp>
      <p:sp>
        <p:nvSpPr>
          <p:cNvPr id="18" name="Text Box 8"/>
          <p:cNvSpPr txBox="1">
            <a:spLocks noChangeArrowheads="1"/>
          </p:cNvSpPr>
          <p:nvPr/>
        </p:nvSpPr>
        <p:spPr bwMode="auto">
          <a:xfrm>
            <a:off x="3708400" y="6465460"/>
            <a:ext cx="5105400" cy="361638"/>
          </a:xfrm>
          <a:prstGeom prst="rect">
            <a:avLst/>
          </a:prstGeom>
          <a:noFill/>
          <a:ln w="9525">
            <a:noFill/>
            <a:miter lim="800000"/>
            <a:headEnd/>
            <a:tailEnd/>
          </a:ln>
          <a:effectLst/>
        </p:spPr>
        <p:txBody>
          <a:bodyPr wrap="square" lIns="0" tIns="0" rIns="0" bIns="0" anchor="b" anchorCtr="0">
            <a:noAutofit/>
          </a:bodyPr>
          <a:lstStyle/>
          <a:p>
            <a:r>
              <a:rPr lang="da-DK" sz="1000" dirty="0">
                <a:solidFill>
                  <a:schemeClr val="tx1">
                    <a:lumMod val="95000"/>
                    <a:lumOff val="5000"/>
                  </a:schemeClr>
                </a:solidFill>
              </a:rPr>
              <a:t>1. Lacouture et al. </a:t>
            </a:r>
            <a:r>
              <a:rPr lang="da-DK" sz="1000" i="1" dirty="0">
                <a:solidFill>
                  <a:schemeClr val="tx1">
                    <a:lumMod val="95000"/>
                    <a:lumOff val="5000"/>
                  </a:schemeClr>
                </a:solidFill>
              </a:rPr>
              <a:t>Expert Rev Anticancer Ther</a:t>
            </a:r>
            <a:r>
              <a:rPr lang="da-DK" sz="1000" dirty="0">
                <a:solidFill>
                  <a:schemeClr val="tx1">
                    <a:lumMod val="95000"/>
                    <a:lumOff val="5000"/>
                  </a:schemeClr>
                </a:solidFill>
              </a:rPr>
              <a:t>. 2013;13(6):721-8. </a:t>
            </a:r>
          </a:p>
          <a:p>
            <a:r>
              <a:rPr lang="da-DK" sz="1000" dirty="0">
                <a:solidFill>
                  <a:schemeClr val="tx1">
                    <a:lumMod val="95000"/>
                    <a:lumOff val="5000"/>
                  </a:schemeClr>
                </a:solidFill>
              </a:rPr>
              <a:t>2. Yang et al. </a:t>
            </a:r>
            <a:r>
              <a:rPr lang="da-DK" sz="1000" i="1" dirty="0">
                <a:solidFill>
                  <a:schemeClr val="tx1">
                    <a:lumMod val="95000"/>
                    <a:lumOff val="5000"/>
                  </a:schemeClr>
                </a:solidFill>
              </a:rPr>
              <a:t>Expert Rev Anticancer Ther</a:t>
            </a:r>
            <a:r>
              <a:rPr lang="da-DK" sz="1000" dirty="0">
                <a:solidFill>
                  <a:schemeClr val="tx1">
                    <a:lumMod val="95000"/>
                    <a:lumOff val="5000"/>
                  </a:schemeClr>
                </a:solidFill>
              </a:rPr>
              <a:t>. 2013;13(6):729-36. </a:t>
            </a:r>
            <a:endParaRPr lang="en-US" sz="1000" dirty="0">
              <a:solidFill>
                <a:schemeClr val="tx1">
                  <a:lumMod val="95000"/>
                  <a:lumOff val="5000"/>
                </a:schemeClr>
              </a:solidFill>
            </a:endParaRPr>
          </a:p>
        </p:txBody>
      </p:sp>
    </p:spTree>
    <p:extLst>
      <p:ext uri="{BB962C8B-B14F-4D97-AF65-F5344CB8AC3E}">
        <p14:creationId xmlns:p14="http://schemas.microsoft.com/office/powerpoint/2010/main" val="334208987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 Same Side Corner Rectangle 10"/>
          <p:cNvSpPr/>
          <p:nvPr/>
        </p:nvSpPr>
        <p:spPr>
          <a:xfrm rot="10800000">
            <a:off x="1861193" y="1177277"/>
            <a:ext cx="8226706" cy="4576449"/>
          </a:xfrm>
          <a:prstGeom prst="round2SameRect">
            <a:avLst>
              <a:gd name="adj1" fmla="val 4994"/>
              <a:gd name="adj2" fmla="val 0"/>
            </a:avLst>
          </a:prstGeom>
          <a:no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US" sz="1000" dirty="0">
              <a:solidFill>
                <a:prstClr val="white"/>
              </a:solidFill>
            </a:endParaRPr>
          </a:p>
        </p:txBody>
      </p:sp>
      <p:sp>
        <p:nvSpPr>
          <p:cNvPr id="12" name="Round Same Side Corner Rectangle 11"/>
          <p:cNvSpPr/>
          <p:nvPr/>
        </p:nvSpPr>
        <p:spPr>
          <a:xfrm>
            <a:off x="2043546" y="1209441"/>
            <a:ext cx="8044362" cy="696698"/>
          </a:xfrm>
          <a:prstGeom prst="round2SameRect">
            <a:avLst>
              <a:gd name="adj1" fmla="val 2470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US" sz="1000" dirty="0">
              <a:solidFill>
                <a:prstClr val="white"/>
              </a:solidFill>
            </a:endParaRPr>
          </a:p>
        </p:txBody>
      </p:sp>
      <p:graphicFrame>
        <p:nvGraphicFramePr>
          <p:cNvPr id="7" name="Content Placeholder 3"/>
          <p:cNvGraphicFramePr>
            <a:graphicFrameLocks/>
          </p:cNvGraphicFramePr>
          <p:nvPr/>
        </p:nvGraphicFramePr>
        <p:xfrm>
          <a:off x="2068225" y="1177279"/>
          <a:ext cx="8019674" cy="4576448"/>
        </p:xfrm>
        <a:graphic>
          <a:graphicData uri="http://schemas.openxmlformats.org/drawingml/2006/table">
            <a:tbl>
              <a:tblPr firstRow="1" bandRow="1">
                <a:tableStyleId>{5C22544A-7EE6-4342-B048-85BDC9FD1C3A}</a:tableStyleId>
              </a:tblPr>
              <a:tblGrid>
                <a:gridCol w="2160302">
                  <a:extLst>
                    <a:ext uri="{9D8B030D-6E8A-4147-A177-3AD203B41FA5}">
                      <a16:colId xmlns:a16="http://schemas.microsoft.com/office/drawing/2014/main" val="20000"/>
                    </a:ext>
                  </a:extLst>
                </a:gridCol>
                <a:gridCol w="976562">
                  <a:extLst>
                    <a:ext uri="{9D8B030D-6E8A-4147-A177-3AD203B41FA5}">
                      <a16:colId xmlns:a16="http://schemas.microsoft.com/office/drawing/2014/main" val="20001"/>
                    </a:ext>
                  </a:extLst>
                </a:gridCol>
                <a:gridCol w="976562">
                  <a:extLst>
                    <a:ext uri="{9D8B030D-6E8A-4147-A177-3AD203B41FA5}">
                      <a16:colId xmlns:a16="http://schemas.microsoft.com/office/drawing/2014/main" val="20002"/>
                    </a:ext>
                  </a:extLst>
                </a:gridCol>
                <a:gridCol w="976562">
                  <a:extLst>
                    <a:ext uri="{9D8B030D-6E8A-4147-A177-3AD203B41FA5}">
                      <a16:colId xmlns:a16="http://schemas.microsoft.com/office/drawing/2014/main" val="20003"/>
                    </a:ext>
                  </a:extLst>
                </a:gridCol>
                <a:gridCol w="976562">
                  <a:extLst>
                    <a:ext uri="{9D8B030D-6E8A-4147-A177-3AD203B41FA5}">
                      <a16:colId xmlns:a16="http://schemas.microsoft.com/office/drawing/2014/main" val="20004"/>
                    </a:ext>
                  </a:extLst>
                </a:gridCol>
                <a:gridCol w="976562">
                  <a:extLst>
                    <a:ext uri="{9D8B030D-6E8A-4147-A177-3AD203B41FA5}">
                      <a16:colId xmlns:a16="http://schemas.microsoft.com/office/drawing/2014/main" val="20005"/>
                    </a:ext>
                  </a:extLst>
                </a:gridCol>
                <a:gridCol w="976562">
                  <a:extLst>
                    <a:ext uri="{9D8B030D-6E8A-4147-A177-3AD203B41FA5}">
                      <a16:colId xmlns:a16="http://schemas.microsoft.com/office/drawing/2014/main" val="20006"/>
                    </a:ext>
                  </a:extLst>
                </a:gridCol>
              </a:tblGrid>
              <a:tr h="258596">
                <a:tc>
                  <a:txBody>
                    <a:bodyPr/>
                    <a:lstStyle/>
                    <a:p>
                      <a:pPr algn="ctr"/>
                      <a:endParaRPr lang="en-GB" sz="1200" baseline="0" dirty="0">
                        <a:latin typeface="+mn-lt"/>
                      </a:endParaRPr>
                    </a:p>
                  </a:txBody>
                  <a:tcPr marL="45720" marR="45720" marT="36576" marB="36576" anchor="ctr">
                    <a:lnL w="12700" cmpd="sng">
                      <a:noFill/>
                    </a:lnL>
                    <a:lnR w="6350" cap="flat" cmpd="sng" algn="ctr">
                      <a:solidFill>
                        <a:schemeClr val="bg1"/>
                      </a:solid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gridSpan="6">
                  <a:txBody>
                    <a:bodyPr/>
                    <a:lstStyle/>
                    <a:p>
                      <a:pPr algn="ctr"/>
                      <a:r>
                        <a:rPr kumimoji="0" lang="en-GB" altLang="zh-TW" sz="1200" u="none" strike="noStrike" cap="none" normalizeH="0" baseline="0" dirty="0">
                          <a:ln>
                            <a:noFill/>
                          </a:ln>
                          <a:solidFill>
                            <a:schemeClr val="bg1"/>
                          </a:solidFill>
                          <a:effectLst/>
                          <a:latin typeface="+mn-lt"/>
                        </a:rPr>
                        <a:t>LUX-Lung 3</a:t>
                      </a:r>
                      <a:r>
                        <a:rPr kumimoji="0" lang="en-GB" altLang="zh-TW" sz="1200" u="none" strike="noStrike" cap="none" normalizeH="0" baseline="30000" dirty="0">
                          <a:ln>
                            <a:noFill/>
                          </a:ln>
                          <a:solidFill>
                            <a:schemeClr val="bg1"/>
                          </a:solidFill>
                          <a:effectLst/>
                          <a:latin typeface="+mn-lt"/>
                        </a:rPr>
                        <a:t>1,2</a:t>
                      </a:r>
                      <a:r>
                        <a:rPr kumimoji="0" lang="en-GB" altLang="zh-TW" sz="1200" u="none" strike="noStrike" cap="none" normalizeH="0" baseline="0" dirty="0">
                          <a:ln>
                            <a:noFill/>
                          </a:ln>
                          <a:solidFill>
                            <a:schemeClr val="bg1"/>
                          </a:solidFill>
                          <a:effectLst/>
                          <a:latin typeface="+mn-lt"/>
                        </a:rPr>
                        <a:t> / LUX-Lung 6</a:t>
                      </a:r>
                      <a:r>
                        <a:rPr kumimoji="0" lang="en-GB" altLang="zh-TW" sz="1200" u="none" strike="noStrike" cap="none" normalizeH="0" baseline="30000" dirty="0">
                          <a:ln>
                            <a:noFill/>
                          </a:ln>
                          <a:solidFill>
                            <a:schemeClr val="bg1"/>
                          </a:solidFill>
                          <a:effectLst/>
                          <a:latin typeface="+mn-lt"/>
                        </a:rPr>
                        <a:t>2,3</a:t>
                      </a:r>
                      <a:r>
                        <a:rPr kumimoji="0" lang="en-GB" altLang="zh-TW" sz="1200" u="none" strike="noStrike" cap="none" normalizeH="0" baseline="0" dirty="0">
                          <a:ln>
                            <a:noFill/>
                          </a:ln>
                          <a:solidFill>
                            <a:schemeClr val="bg1"/>
                          </a:solidFill>
                          <a:effectLst/>
                          <a:latin typeface="+mn-lt"/>
                        </a:rPr>
                        <a:t>, %</a:t>
                      </a:r>
                      <a:endParaRPr lang="en-GB" sz="1200" baseline="0" dirty="0">
                        <a:solidFill>
                          <a:schemeClr val="bg1"/>
                        </a:solidFill>
                        <a:latin typeface="+mn-lt"/>
                      </a:endParaRPr>
                    </a:p>
                  </a:txBody>
                  <a:tcPr marL="45720" marR="45720" marT="36576" marB="36576" anchor="ctr">
                    <a:lnL w="63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12700" cmpd="sng">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baseline="0" dirty="0">
                        <a:latin typeface="+mn-lt"/>
                      </a:endParaRPr>
                    </a:p>
                  </a:txBody>
                  <a:tcPr marL="88957" marR="88957" anchor="ctr">
                    <a:lnR w="38100" cap="flat" cmpd="sng" algn="ctr">
                      <a:solidFill>
                        <a:schemeClr val="bg1"/>
                      </a:solidFill>
                      <a:prstDash val="solid"/>
                      <a:round/>
                      <a:headEnd type="none" w="med" len="med"/>
                      <a:tailEnd type="none" w="med" len="med"/>
                    </a:lnR>
                  </a:tcPr>
                </a:tc>
                <a:tc hMerge="1">
                  <a:txBody>
                    <a:bodyPr/>
                    <a:lstStyle/>
                    <a:p>
                      <a:endParaRPr lang="en-US"/>
                    </a:p>
                  </a:txBody>
                  <a:tcPr/>
                </a:tc>
                <a:tc hMerge="1">
                  <a:txBody>
                    <a:bodyPr/>
                    <a:lstStyle/>
                    <a:p>
                      <a:endParaRPr lang="de-DE"/>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58596">
                <a:tc>
                  <a:txBody>
                    <a:bodyPr/>
                    <a:lstStyle/>
                    <a:p>
                      <a:pPr algn="ctr"/>
                      <a:endParaRPr lang="en-GB" sz="1200" b="1" baseline="0" dirty="0">
                        <a:solidFill>
                          <a:schemeClr val="bg1"/>
                        </a:solidFill>
                        <a:latin typeface="+mn-lt"/>
                      </a:endParaRPr>
                    </a:p>
                  </a:txBody>
                  <a:tcPr marL="45720" marR="45720" marT="36576" marB="36576" anchor="ctr">
                    <a:lnL w="12700" cmpd="sng">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en-GB" sz="1200" b="1" baseline="0" dirty="0">
                          <a:solidFill>
                            <a:schemeClr val="bg1"/>
                          </a:solidFill>
                          <a:latin typeface="+mn-lt"/>
                        </a:rPr>
                        <a:t>Afatinib LL-3 (</a:t>
                      </a:r>
                      <a:r>
                        <a:rPr kumimoji="0" lang="en-GB" altLang="zh-TW" sz="1200" b="1" u="none" strike="noStrike" cap="none" normalizeH="0" baseline="0" dirty="0">
                          <a:ln>
                            <a:noFill/>
                          </a:ln>
                          <a:solidFill>
                            <a:schemeClr val="bg1"/>
                          </a:solidFill>
                          <a:effectLst/>
                          <a:latin typeface="+mn-lt"/>
                        </a:rPr>
                        <a:t>n=229) / </a:t>
                      </a:r>
                      <a:r>
                        <a:rPr kumimoji="0" lang="en-GB" altLang="zh-TW" sz="1200" b="1" i="0" u="none" strike="noStrike" cap="none" normalizeH="0" baseline="0" dirty="0">
                          <a:ln>
                            <a:noFill/>
                          </a:ln>
                          <a:solidFill>
                            <a:schemeClr val="bg1"/>
                          </a:solidFill>
                          <a:effectLst/>
                          <a:latin typeface="+mn-lt"/>
                          <a:ea typeface="新細明體" charset="-120"/>
                          <a:cs typeface="Arial" charset="0"/>
                        </a:rPr>
                        <a:t>LL-6 (n =239 )</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0" lang="en-GB" altLang="zh-TW" sz="1100" b="1" i="0" u="none" strike="noStrike" cap="none" normalizeH="0" baseline="0" dirty="0">
                        <a:ln>
                          <a:noFill/>
                        </a:ln>
                        <a:solidFill>
                          <a:srgbClr val="FFFFFF"/>
                        </a:solidFill>
                        <a:effectLst/>
                        <a:latin typeface="+mn-lt"/>
                        <a:ea typeface="新細明體" charset="-120"/>
                        <a:cs typeface="Arial" charset="0"/>
                      </a:endParaRPr>
                    </a:p>
                  </a:txBody>
                  <a:tcPr marL="88957" marR="88957" anchor="ctr">
                    <a:solidFill>
                      <a:schemeClr val="accent1"/>
                    </a:solidFill>
                  </a:tcPr>
                </a:tc>
                <a:tc hMerge="1">
                  <a:txBody>
                    <a:bodyPr/>
                    <a:lstStyle/>
                    <a:p>
                      <a:endParaRPr lang="en-GB" dirty="0"/>
                    </a:p>
                  </a:txBody>
                  <a:tcPr/>
                </a:tc>
                <a:tc gridSpan="3">
                  <a:txBody>
                    <a:bodyPr/>
                    <a:lstStyle/>
                    <a:p>
                      <a:pPr algn="ctr"/>
                      <a:r>
                        <a:rPr lang="en-GB" sz="1200" b="1" baseline="0" dirty="0">
                          <a:solidFill>
                            <a:schemeClr val="bg1"/>
                          </a:solidFill>
                          <a:latin typeface="+mn-lt"/>
                        </a:rPr>
                        <a:t>Cis/Pem (</a:t>
                      </a:r>
                      <a:r>
                        <a:rPr kumimoji="0" lang="en-GB" altLang="zh-TW" sz="1200" b="1" u="none" strike="noStrike" cap="none" normalizeH="0" baseline="0" dirty="0">
                          <a:ln>
                            <a:noFill/>
                          </a:ln>
                          <a:solidFill>
                            <a:schemeClr val="bg1"/>
                          </a:solidFill>
                          <a:effectLst/>
                          <a:latin typeface="+mn-lt"/>
                        </a:rPr>
                        <a:t>n=111) / </a:t>
                      </a:r>
                      <a:r>
                        <a:rPr kumimoji="0" lang="en-GB" altLang="zh-TW" sz="1200" b="1" i="0" u="none" strike="noStrike" cap="none" normalizeH="0" baseline="0" dirty="0">
                          <a:ln>
                            <a:noFill/>
                          </a:ln>
                          <a:solidFill>
                            <a:schemeClr val="bg1"/>
                          </a:solidFill>
                          <a:effectLst/>
                          <a:latin typeface="+mn-lt"/>
                          <a:ea typeface="新細明體" charset="-120"/>
                          <a:cs typeface="Arial" charset="0"/>
                        </a:rPr>
                        <a:t>Cis/Gem (n=113)</a:t>
                      </a:r>
                      <a:endParaRPr lang="en-GB" sz="1200" b="1" baseline="0" dirty="0">
                        <a:solidFill>
                          <a:schemeClr val="bg1"/>
                        </a:solidFill>
                        <a:latin typeface="+mn-lt"/>
                      </a:endParaRPr>
                    </a:p>
                  </a:txBody>
                  <a:tcPr marL="45720" marR="45720" marT="36576" marB="36576" anchor="ctr">
                    <a:lnL w="63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b="1" baseline="0" dirty="0">
                        <a:solidFill>
                          <a:schemeClr val="bg1"/>
                        </a:solidFill>
                        <a:latin typeface="+mn-lt"/>
                      </a:endParaRPr>
                    </a:p>
                  </a:txBody>
                  <a:tcPr marL="88957" marR="88957" anchor="ctr">
                    <a:lnR w="38100" cap="flat" cmpd="sng" algn="ctr">
                      <a:solidFill>
                        <a:schemeClr val="bg1"/>
                      </a:solidFill>
                      <a:prstDash val="solid"/>
                      <a:round/>
                      <a:headEnd type="none" w="med" len="med"/>
                      <a:tailEnd type="none" w="med" len="med"/>
                    </a:lnR>
                    <a:solidFill>
                      <a:schemeClr val="accent1"/>
                    </a:solidFill>
                  </a:tcPr>
                </a:tc>
                <a:tc hMerge="1">
                  <a:txBody>
                    <a:bodyPr/>
                    <a:lstStyle/>
                    <a:p>
                      <a:endParaRPr lang="en-GB" dirty="0"/>
                    </a:p>
                  </a:txBody>
                  <a:tcPr/>
                </a:tc>
                <a:extLst>
                  <a:ext uri="{0D108BD9-81ED-4DB2-BD59-A6C34878D82A}">
                    <a16:rowId xmlns:a16="http://schemas.microsoft.com/office/drawing/2014/main" val="10001"/>
                  </a:ext>
                </a:extLst>
              </a:tr>
              <a:tr h="258596">
                <a:tc>
                  <a:txBody>
                    <a:bodyPr/>
                    <a:lstStyle/>
                    <a:p>
                      <a:endParaRPr lang="en-GB" sz="1200" b="1" baseline="0" dirty="0">
                        <a:solidFill>
                          <a:schemeClr val="bg1"/>
                        </a:solidFill>
                        <a:latin typeface="+mn-lt"/>
                      </a:endParaRPr>
                    </a:p>
                  </a:txBody>
                  <a:tcPr marL="45720" marR="45720" marT="36576" marB="36576" anchor="ctr">
                    <a:lnL w="12700" cmpd="sng">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Tất cả độ</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1" baseline="0" dirty="0">
                          <a:solidFill>
                            <a:schemeClr val="bg1"/>
                          </a:solidFill>
                          <a:latin typeface="+mn-lt"/>
                        </a:rPr>
                        <a:t>Độ 3</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Độ 4</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Tất cả độ</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Độ 3</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Độ 4</a:t>
                      </a:r>
                    </a:p>
                  </a:txBody>
                  <a:tcPr marL="45720" marR="45720" marT="36576" marB="36576" anchor="ctr">
                    <a:lnL w="63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mn-ea"/>
                          <a:cs typeface="Arial" charset="0"/>
                        </a:rPr>
                        <a:t>Ban da/mụn</a:t>
                      </a:r>
                      <a:r>
                        <a:rPr kumimoji="0" lang="en-GB" altLang="zh-TW" sz="1200" b="0" u="none" strike="noStrike" cap="none" normalizeH="0" baseline="30000" dirty="0">
                          <a:ln>
                            <a:noFill/>
                          </a:ln>
                          <a:effectLst/>
                          <a:latin typeface="+mn-lt"/>
                        </a:rPr>
                        <a:t>a</a:t>
                      </a:r>
                      <a:endParaRPr kumimoji="0" lang="en-GB" altLang="zh-TW" sz="1200" b="0" i="0" u="none" strike="noStrike" cap="none" normalizeH="0" baseline="30000" dirty="0">
                        <a:ln>
                          <a:noFill/>
                        </a:ln>
                        <a:solidFill>
                          <a:schemeClr val="bg1"/>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89,1 / 80,8</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16,2 / 14,2</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0,0 / 0,4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6,3 / 8,8</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Tiêu chảy </a:t>
                      </a:r>
                      <a:endParaRPr kumimoji="0" lang="en-GB" altLang="zh-TW" sz="1200" b="0" i="0" u="none" strike="noStrike" cap="none" normalizeH="0" baseline="0" dirty="0">
                        <a:ln>
                          <a:noFill/>
                        </a:ln>
                        <a:solidFill>
                          <a:schemeClr val="bg1"/>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95,2 / 88,3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14,4 / 5,4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15,3 / 10,6</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defRPr/>
                      </a:pPr>
                      <a:r>
                        <a:rPr kumimoji="0" lang="en-GB" altLang="zh-TW" sz="1200" b="0" i="0" u="none" strike="noStrike" cap="none" normalizeH="0" baseline="0" dirty="0" err="1">
                          <a:ln>
                            <a:noFill/>
                          </a:ln>
                          <a:solidFill>
                            <a:srgbClr val="000000"/>
                          </a:solidFill>
                          <a:effectLst/>
                          <a:latin typeface="+mn-lt"/>
                          <a:ea typeface="+mn-ea"/>
                          <a:cs typeface="Arial" charset="0"/>
                        </a:rPr>
                        <a:t>Viêm</a:t>
                      </a:r>
                      <a:r>
                        <a:rPr kumimoji="0" lang="en-GB" altLang="zh-TW" sz="1200" b="0" i="0" u="none" strike="noStrike" cap="none" normalizeH="0" baseline="0" dirty="0">
                          <a:ln>
                            <a:noFill/>
                          </a:ln>
                          <a:solidFill>
                            <a:srgbClr val="000000"/>
                          </a:solidFill>
                          <a:effectLst/>
                          <a:latin typeface="+mn-lt"/>
                          <a:ea typeface="+mn-ea"/>
                          <a:cs typeface="Arial" charset="0"/>
                        </a:rPr>
                        <a:t> </a:t>
                      </a:r>
                      <a:r>
                        <a:rPr kumimoji="0" lang="en-GB" altLang="zh-TW" sz="1200" b="0" i="0" u="none" strike="noStrike" cap="none" normalizeH="0" baseline="0" dirty="0" err="1">
                          <a:ln>
                            <a:noFill/>
                          </a:ln>
                          <a:solidFill>
                            <a:srgbClr val="000000"/>
                          </a:solidFill>
                          <a:effectLst/>
                          <a:latin typeface="+mn-lt"/>
                          <a:ea typeface="+mn-ea"/>
                          <a:cs typeface="Arial" charset="0"/>
                        </a:rPr>
                        <a:t>quanh</a:t>
                      </a:r>
                      <a:r>
                        <a:rPr kumimoji="0" lang="en-GB" altLang="zh-TW" sz="1200" b="0" i="0" u="none" strike="noStrike" cap="none" normalizeH="0" baseline="0" dirty="0">
                          <a:ln>
                            <a:noFill/>
                          </a:ln>
                          <a:solidFill>
                            <a:srgbClr val="000000"/>
                          </a:solidFill>
                          <a:effectLst/>
                          <a:latin typeface="+mn-lt"/>
                          <a:ea typeface="+mn-ea"/>
                          <a:cs typeface="Arial" charset="0"/>
                        </a:rPr>
                        <a:t> </a:t>
                      </a:r>
                      <a:r>
                        <a:rPr kumimoji="0" lang="en-GB" altLang="zh-TW" sz="1200" b="0" i="0" u="none" strike="noStrike" cap="none" normalizeH="0" baseline="0" dirty="0" err="1">
                          <a:ln>
                            <a:noFill/>
                          </a:ln>
                          <a:solidFill>
                            <a:srgbClr val="000000"/>
                          </a:solidFill>
                          <a:effectLst/>
                          <a:latin typeface="+mn-lt"/>
                          <a:ea typeface="+mn-ea"/>
                          <a:cs typeface="Arial" charset="0"/>
                        </a:rPr>
                        <a:t>móng</a:t>
                      </a:r>
                      <a:r>
                        <a:rPr kumimoji="0" lang="en-GB" altLang="zh-TW" sz="1200" b="0" u="none" strike="noStrike" cap="none" normalizeH="0" baseline="0" dirty="0">
                          <a:ln>
                            <a:noFill/>
                          </a:ln>
                          <a:effectLst/>
                          <a:latin typeface="+mn-lt"/>
                        </a:rPr>
                        <a:t>/</a:t>
                      </a:r>
                      <a:r>
                        <a:rPr kumimoji="0" lang="en-GB" altLang="zh-TW" sz="1200" b="0" u="none" strike="noStrike" cap="none" normalizeH="0" baseline="0" dirty="0" err="1">
                          <a:ln>
                            <a:noFill/>
                          </a:ln>
                          <a:effectLst/>
                          <a:latin typeface="+mn-lt"/>
                        </a:rPr>
                        <a:t>tổn</a:t>
                      </a:r>
                      <a:r>
                        <a:rPr kumimoji="0" lang="en-GB" altLang="zh-TW" sz="1200" b="0" u="none" strike="noStrike" cap="none" normalizeH="0" baseline="0" dirty="0">
                          <a:ln>
                            <a:noFill/>
                          </a:ln>
                          <a:effectLst/>
                          <a:latin typeface="+mn-lt"/>
                        </a:rPr>
                        <a:t> </a:t>
                      </a:r>
                      <a:r>
                        <a:rPr kumimoji="0" lang="en-GB" altLang="zh-TW" sz="1200" b="0" u="none" strike="noStrike" cap="none" normalizeH="0" baseline="0" dirty="0" err="1">
                          <a:ln>
                            <a:noFill/>
                          </a:ln>
                          <a:effectLst/>
                          <a:latin typeface="+mn-lt"/>
                        </a:rPr>
                        <a:t>thương</a:t>
                      </a:r>
                      <a:r>
                        <a:rPr kumimoji="0" lang="en-GB" altLang="zh-TW" sz="1200" b="0" u="none" strike="noStrike" cap="none" normalizeH="0" baseline="0" dirty="0">
                          <a:ln>
                            <a:noFill/>
                          </a:ln>
                          <a:effectLst/>
                          <a:latin typeface="+mn-lt"/>
                        </a:rPr>
                        <a:t> </a:t>
                      </a:r>
                      <a:r>
                        <a:rPr kumimoji="0" lang="en-GB" altLang="zh-TW" sz="1200" b="0" u="none" strike="noStrike" cap="none" normalizeH="0" baseline="0" dirty="0" err="1">
                          <a:ln>
                            <a:noFill/>
                          </a:ln>
                          <a:effectLst/>
                          <a:latin typeface="+mn-lt"/>
                        </a:rPr>
                        <a:t>móng</a:t>
                      </a:r>
                      <a:r>
                        <a:rPr kumimoji="0" lang="en-GB" altLang="zh-TW" sz="1200" b="0" u="none" strike="noStrike" cap="none" normalizeH="0" baseline="30000" dirty="0" err="1">
                          <a:ln>
                            <a:noFill/>
                          </a:ln>
                          <a:effectLst/>
                          <a:latin typeface="+mn-lt"/>
                        </a:rPr>
                        <a:t>a</a:t>
                      </a:r>
                      <a:endParaRPr kumimoji="0" lang="en-GB" altLang="zh-TW" sz="1200" b="0" u="none" strike="noStrike" cap="none" normalizeH="0" baseline="30000" dirty="0">
                        <a:ln>
                          <a:noFill/>
                        </a:ln>
                        <a:effectLst/>
                        <a:latin typeface="+mn-lt"/>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56,8 / 33,9</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11,4 / 0,0</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 / 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Viêm miệng/viêm niêm mạc</a:t>
                      </a:r>
                      <a:r>
                        <a:rPr kumimoji="0" lang="en-GB" altLang="zh-TW" sz="1200" b="0" u="none" strike="noStrike" cap="none" normalizeH="0" baseline="30000" dirty="0">
                          <a:ln>
                            <a:noFill/>
                          </a:ln>
                          <a:effectLst/>
                          <a:latin typeface="+mn-lt"/>
                        </a:rPr>
                        <a:t>a</a:t>
                      </a:r>
                      <a:endParaRPr kumimoji="0" lang="en-GB" altLang="zh-TW" sz="1200" b="0" i="0" u="none" strike="noStrike" cap="none" normalizeH="0" baseline="30000" dirty="0">
                        <a:ln>
                          <a:noFill/>
                        </a:ln>
                        <a:solidFill>
                          <a:schemeClr val="bg1"/>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72,1 / 51,9</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8,3 / 5,4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0,4 / 0,0</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15,3 / 5,3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0,9 / 0,0</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defRPr/>
                      </a:pPr>
                      <a:r>
                        <a:rPr kumimoji="0" lang="en-GB" altLang="zh-TW" sz="1200" b="0" i="0" u="none" strike="noStrike" cap="none" normalizeH="0" baseline="0" dirty="0">
                          <a:ln>
                            <a:noFill/>
                          </a:ln>
                          <a:solidFill>
                            <a:schemeClr val="tx1"/>
                          </a:solidFill>
                          <a:effectLst/>
                          <a:latin typeface="+mn-lt"/>
                          <a:ea typeface="+mn-ea"/>
                          <a:cs typeface="Arial" charset="0"/>
                        </a:rPr>
                        <a:t>Giảm cảm giác thèm ăn</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20,5 / 10,0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3,1 / 1,3</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53,2 / 40,7</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2,7 / 1,8</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chemeClr val="tx1"/>
                          </a:solidFill>
                          <a:effectLst/>
                          <a:latin typeface="+mn-lt"/>
                          <a:ea typeface="新細明體" charset="-120"/>
                          <a:cs typeface="Arial" charset="0"/>
                        </a:rPr>
                        <a:t>Nôn ói</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17,0 / 9,6</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3,1 / 0,8</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42,3 / 80,5</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2,7 / 15,9</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0,0 / 3,5</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solidFill>
                            <a:srgbClr val="000000"/>
                          </a:solidFill>
                          <a:effectLst/>
                          <a:latin typeface="+mn-lt"/>
                        </a:rPr>
                        <a:t>Mệt mỏi </a:t>
                      </a:r>
                      <a:r>
                        <a:rPr kumimoji="0" lang="en-GB" altLang="zh-TW" sz="1200" b="0" u="none" strike="noStrike" cap="none" normalizeH="0" baseline="30000" dirty="0">
                          <a:ln>
                            <a:noFill/>
                          </a:ln>
                          <a:solidFill>
                            <a:srgbClr val="000000"/>
                          </a:solidFill>
                          <a:effectLst/>
                          <a:latin typeface="+mn-lt"/>
                        </a:rPr>
                        <a:t>a</a:t>
                      </a:r>
                      <a:endParaRPr kumimoji="0" lang="en-GB" altLang="zh-TW" sz="1200" b="0" i="0" u="none" strike="noStrike" cap="none" normalizeH="0" baseline="30000" dirty="0">
                        <a:ln>
                          <a:noFill/>
                        </a:ln>
                        <a:solidFill>
                          <a:srgbClr val="000000"/>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17,5 / 10,0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1,3 / 0,4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46,8 / 36,3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12,6  / 0,9</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9"/>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Buồn nôn</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17,9 / 7,5</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0,9 / 0,0</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65,8 / 75,2</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3,6 / 7,1</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0,0 /0,9</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defRPr/>
                      </a:pPr>
                      <a:r>
                        <a:rPr kumimoji="0" lang="en-GB" altLang="zh-TW" sz="1200" b="0" u="none" strike="noStrike" cap="none" normalizeH="0" baseline="0" dirty="0">
                          <a:ln>
                            <a:noFill/>
                          </a:ln>
                          <a:effectLst/>
                          <a:latin typeface="+mn-lt"/>
                        </a:rPr>
                        <a:t>Khô da/ngứa </a:t>
                      </a:r>
                      <a:r>
                        <a:rPr kumimoji="0" lang="en-GB" altLang="zh-TW" sz="1200" b="0" i="0" u="none" strike="noStrike" cap="none" normalizeH="0" baseline="30000" dirty="0">
                          <a:ln>
                            <a:noFill/>
                          </a:ln>
                          <a:solidFill>
                            <a:srgbClr val="000000"/>
                          </a:solidFill>
                          <a:effectLst/>
                          <a:latin typeface="+mn-lt"/>
                          <a:ea typeface="新細明體" charset="-120"/>
                          <a:cs typeface="Arial" charset="0"/>
                        </a:rPr>
                        <a:t>b</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29,3 / 10,9</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0,4 / 0,4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1,8 / 0,0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1"/>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Giảm BC hạt</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0,9 / 2,1</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0,4 / 0,4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31,5 / 54,0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15,3 / 17,7</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2,7 / 8,8</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Thiếu máu</a:t>
                      </a:r>
                      <a:endParaRPr kumimoji="0" lang="en-GB" altLang="zh-TW" sz="1200" b="0" i="0" u="none" strike="noStrike" cap="none" normalizeH="0" baseline="0" dirty="0">
                        <a:ln>
                          <a:noFill/>
                        </a:ln>
                        <a:solidFill>
                          <a:schemeClr val="bg1"/>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3,1 / 5,4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0,4 / 0,4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27,9 / 27,4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4,5 / 7,1</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1,8 / 1,8</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3"/>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defRPr/>
                      </a:pPr>
                      <a:r>
                        <a:rPr kumimoji="0" lang="en-GB" altLang="zh-TW" sz="1200" b="0" i="0" u="none" strike="noStrike" cap="none" normalizeH="0" baseline="0" dirty="0">
                          <a:ln>
                            <a:noFill/>
                          </a:ln>
                          <a:solidFill>
                            <a:srgbClr val="000000"/>
                          </a:solidFill>
                          <a:effectLst/>
                          <a:latin typeface="+mn-lt"/>
                          <a:ea typeface="新細明體" charset="-120"/>
                          <a:cs typeface="Arial" charset="0"/>
                        </a:rPr>
                        <a:t>Giảm bạch cầu</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1,7 / 3,3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a:t>
                      </a:r>
                      <a:r>
                        <a:rPr kumimoji="0" lang="en-GB" altLang="zh-TW" sz="1200" b="0" i="0" u="none" strike="noStrike" cap="none" normalizeH="0" baseline="0" dirty="0">
                          <a:ln>
                            <a:noFill/>
                          </a:ln>
                          <a:solidFill>
                            <a:srgbClr val="000000"/>
                          </a:solidFill>
                          <a:effectLst/>
                          <a:latin typeface="+mn-lt"/>
                          <a:ea typeface="新細明體" charset="-120"/>
                          <a:cs typeface="Arial" charset="0"/>
                        </a:rPr>
                        <a:t>0,4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18,9 / 51,3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8,1 / 13,3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1,8</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4"/>
                  </a:ext>
                </a:extLst>
              </a:tr>
              <a:tr h="25859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mn-ea"/>
                          <a:cs typeface="Arial" charset="0"/>
                        </a:rPr>
                        <a:t>Tăng ALT</a:t>
                      </a:r>
                    </a:p>
                  </a:txBody>
                  <a:tcPr marB="24384"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7,4 / 20,1</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a:t>
                      </a:r>
                      <a:r>
                        <a:rPr kumimoji="0" lang="en-GB" altLang="zh-TW" sz="1200" b="0" i="0" u="none" strike="noStrike" cap="none" normalizeH="0" baseline="0" dirty="0">
                          <a:ln>
                            <a:noFill/>
                          </a:ln>
                          <a:solidFill>
                            <a:srgbClr val="000000"/>
                          </a:solidFill>
                          <a:effectLst/>
                          <a:latin typeface="+mn-lt"/>
                          <a:ea typeface="新細明體" charset="-120"/>
                          <a:cs typeface="Arial" charset="0"/>
                        </a:rPr>
                        <a:t>1,7</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2,7 / 15,9</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1,8</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0,9</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5"/>
                  </a:ext>
                </a:extLst>
              </a:tr>
              <a:tr h="25859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mn-ea"/>
                          <a:cs typeface="Arial" charset="0"/>
                        </a:rPr>
                        <a:t>Tăng AST</a:t>
                      </a:r>
                    </a:p>
                  </a:txBody>
                  <a:tcPr marB="24384"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5,2 / 15,1</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a:t>
                      </a:r>
                      <a:r>
                        <a:rPr kumimoji="0" lang="en-GB" altLang="zh-TW" sz="1200" b="0" i="0" u="none" strike="noStrike" cap="none" normalizeH="0" baseline="0" dirty="0">
                          <a:ln>
                            <a:noFill/>
                          </a:ln>
                          <a:solidFill>
                            <a:srgbClr val="000000"/>
                          </a:solidFill>
                          <a:effectLst/>
                          <a:latin typeface="+mn-lt"/>
                          <a:ea typeface="新細明體" charset="-120"/>
                          <a:cs typeface="Arial" charset="0"/>
                        </a:rPr>
                        <a:t>0,4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1,8 / 10,6</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1,8</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
        <p:nvSpPr>
          <p:cNvPr id="2" name="Title 1"/>
          <p:cNvSpPr>
            <a:spLocks noGrp="1"/>
          </p:cNvSpPr>
          <p:nvPr>
            <p:ph type="title"/>
          </p:nvPr>
        </p:nvSpPr>
        <p:spPr>
          <a:xfrm>
            <a:off x="426290" y="15047"/>
            <a:ext cx="10757526" cy="789939"/>
          </a:xfrm>
        </p:spPr>
        <p:txBody>
          <a:bodyPr>
            <a:noAutofit/>
          </a:bodyPr>
          <a:lstStyle/>
          <a:p>
            <a:pPr algn="ctr">
              <a:lnSpc>
                <a:spcPct val="100000"/>
              </a:lnSpc>
            </a:pPr>
            <a:br>
              <a:rPr lang="en-GB" sz="2000" b="1" dirty="0">
                <a:solidFill>
                  <a:schemeClr val="tx1"/>
                </a:solidFill>
              </a:rPr>
            </a:br>
            <a:r>
              <a:rPr lang="en-GB" altLang="en-US" sz="2000" b="1" dirty="0"/>
              <a:t>LUX-Lung 3 </a:t>
            </a:r>
            <a:r>
              <a:rPr lang="en-GB" altLang="en-US" sz="2000" b="1" dirty="0" err="1"/>
              <a:t>và</a:t>
            </a:r>
            <a:r>
              <a:rPr lang="en-GB" altLang="en-US" sz="2000" b="1" dirty="0"/>
              <a:t> 6</a:t>
            </a:r>
            <a:br>
              <a:rPr lang="en-GB" altLang="en-US" sz="2000" b="1" dirty="0">
                <a:solidFill>
                  <a:schemeClr val="tx1"/>
                </a:solidFill>
              </a:rPr>
            </a:br>
            <a:r>
              <a:rPr lang="en-GB" sz="2000" b="1" dirty="0">
                <a:solidFill>
                  <a:srgbClr val="0070C0"/>
                </a:solidFill>
              </a:rPr>
              <a:t>TDP liên quan điều trị thường nhất </a:t>
            </a:r>
            <a:r>
              <a:rPr lang="de-DE" sz="2000" b="1" dirty="0">
                <a:solidFill>
                  <a:srgbClr val="0070C0"/>
                </a:solidFill>
              </a:rPr>
              <a:t>trong LL-3 so với LL-6</a:t>
            </a:r>
            <a:r>
              <a:rPr lang="en-US" sz="2000" b="1" dirty="0">
                <a:solidFill>
                  <a:srgbClr val="0070C0"/>
                </a:solidFill>
              </a:rPr>
              <a:t> </a:t>
            </a:r>
            <a:br>
              <a:rPr lang="en-US" sz="2000" b="1" dirty="0">
                <a:solidFill>
                  <a:srgbClr val="0070C0"/>
                </a:solidFill>
              </a:rPr>
            </a:br>
            <a:r>
              <a:rPr lang="en-US" sz="2000" b="1" dirty="0">
                <a:solidFill>
                  <a:srgbClr val="0070C0"/>
                </a:solidFill>
              </a:rPr>
              <a:t>(Khác biệt &gt;20% </a:t>
            </a:r>
            <a:r>
              <a:rPr lang="en-US" sz="2000" b="1" dirty="0" err="1">
                <a:solidFill>
                  <a:srgbClr val="0070C0"/>
                </a:solidFill>
              </a:rPr>
              <a:t>giữa</a:t>
            </a:r>
            <a:r>
              <a:rPr lang="en-US" sz="2000" b="1" dirty="0">
                <a:solidFill>
                  <a:srgbClr val="0070C0"/>
                </a:solidFill>
              </a:rPr>
              <a:t> các nhánh điều trị)</a:t>
            </a:r>
          </a:p>
        </p:txBody>
      </p:sp>
      <p:sp>
        <p:nvSpPr>
          <p:cNvPr id="5" name="TextBox 4"/>
          <p:cNvSpPr txBox="1"/>
          <p:nvPr/>
        </p:nvSpPr>
        <p:spPr>
          <a:xfrm>
            <a:off x="1371600" y="5855459"/>
            <a:ext cx="9749996" cy="429258"/>
          </a:xfrm>
          <a:prstGeom prst="rect">
            <a:avLst/>
          </a:prstGeom>
          <a:noFill/>
        </p:spPr>
        <p:txBody>
          <a:bodyPr wrap="square" lIns="0" tIns="0" rIns="0" bIns="0" rtlCol="0" anchor="b" anchorCtr="0">
            <a:noAutofit/>
          </a:bodyPr>
          <a:lstStyle/>
          <a:p>
            <a:pPr marL="65088" indent="-65088" defTabSz="914103" fontAlgn="base">
              <a:lnSpc>
                <a:spcPct val="80000"/>
              </a:lnSpc>
              <a:spcAft>
                <a:spcPct val="0"/>
              </a:spcAft>
            </a:pPr>
            <a:r>
              <a:rPr lang="it-IT" sz="1000" baseline="30000" dirty="0">
                <a:ea typeface="ＭＳ Ｐゴシック" pitchFamily="34" charset="-128"/>
              </a:rPr>
              <a:t> a</a:t>
            </a:r>
            <a:r>
              <a:rPr lang="it-IT" sz="1000" dirty="0">
                <a:ea typeface="ＭＳ Ｐゴシック" pitchFamily="34" charset="-128"/>
              </a:rPr>
              <a:t>Thuật ngữ nhóm cho các  AEs liên quan gần.</a:t>
            </a:r>
          </a:p>
          <a:p>
            <a:pPr marL="65088" indent="-65088" defTabSz="914103" fontAlgn="base">
              <a:lnSpc>
                <a:spcPct val="80000"/>
              </a:lnSpc>
              <a:spcAft>
                <a:spcPct val="0"/>
              </a:spcAft>
            </a:pPr>
            <a:r>
              <a:rPr lang="en-GB" altLang="zh-TW" sz="1000" baseline="30000" dirty="0">
                <a:ea typeface="新細明體" charset="-120"/>
                <a:cs typeface="Arial" charset="0"/>
              </a:rPr>
              <a:t> b</a:t>
            </a:r>
            <a:r>
              <a:rPr lang="it-IT" altLang="zh-TW" sz="1000" dirty="0">
                <a:ea typeface="ＭＳ Ｐゴシック" pitchFamily="34" charset="-128"/>
              </a:rPr>
              <a:t>Trong </a:t>
            </a:r>
            <a:r>
              <a:rPr lang="it-IT" sz="1000" dirty="0">
                <a:ea typeface="ＭＳ Ｐゴシック" pitchFamily="34" charset="-128"/>
              </a:rPr>
              <a:t>LUX-Lung 3, tần suất khô da và ngứa được báo cáo riêng biệt lần lượt là 29,3% và 18,8% cho tất cả các độ nặng và 0,4% cho nhánh afatinib có độ ≥3 in afatinib.    </a:t>
            </a:r>
          </a:p>
          <a:p>
            <a:pPr marL="65088" indent="-65088" defTabSz="914103" fontAlgn="base">
              <a:spcAft>
                <a:spcPct val="0"/>
              </a:spcAft>
            </a:pPr>
            <a:r>
              <a:rPr lang="it-IT" sz="1000" dirty="0">
                <a:ea typeface="ＭＳ Ｐゴシック" pitchFamily="34" charset="-128"/>
              </a:rPr>
              <a:t>	ALT = alanine aminotransferase; AST = aspartate aminotransferase.</a:t>
            </a:r>
          </a:p>
        </p:txBody>
      </p:sp>
      <p:sp>
        <p:nvSpPr>
          <p:cNvPr id="13" name="Rectangle 12"/>
          <p:cNvSpPr/>
          <p:nvPr/>
        </p:nvSpPr>
        <p:spPr bwMode="auto">
          <a:xfrm>
            <a:off x="2043256" y="1938040"/>
            <a:ext cx="8044643" cy="1260370"/>
          </a:xfrm>
          <a:prstGeom prst="rect">
            <a:avLst/>
          </a:prstGeom>
          <a:noFill/>
          <a:ln w="31750" cap="flat" cmpd="sng" algn="ctr">
            <a:solidFill>
              <a:srgbClr val="FF0000"/>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defTabSz="914103" eaLnBrk="0" fontAlgn="base" hangingPunct="0">
              <a:spcBef>
                <a:spcPct val="0"/>
              </a:spcBef>
              <a:spcAft>
                <a:spcPct val="0"/>
              </a:spcAft>
            </a:pPr>
            <a:endParaRPr lang="en-MY" sz="1000">
              <a:solidFill>
                <a:prstClr val="black"/>
              </a:solidFill>
              <a:latin typeface="BISansCond" pitchFamily="2" charset="0"/>
            </a:endParaRPr>
          </a:p>
        </p:txBody>
      </p:sp>
      <p:sp>
        <p:nvSpPr>
          <p:cNvPr id="9" name="Rectangle 8"/>
          <p:cNvSpPr/>
          <p:nvPr/>
        </p:nvSpPr>
        <p:spPr bwMode="auto">
          <a:xfrm>
            <a:off x="2068216" y="4477488"/>
            <a:ext cx="8044362" cy="753430"/>
          </a:xfrm>
          <a:prstGeom prst="rect">
            <a:avLst/>
          </a:prstGeom>
          <a:noFill/>
          <a:ln w="31750" cap="flat" cmpd="sng" algn="ctr">
            <a:solidFill>
              <a:srgbClr val="FF0000"/>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defTabSz="914103" eaLnBrk="0" fontAlgn="base" hangingPunct="0">
              <a:spcBef>
                <a:spcPct val="0"/>
              </a:spcBef>
              <a:spcAft>
                <a:spcPct val="0"/>
              </a:spcAft>
            </a:pPr>
            <a:endParaRPr lang="en-MY" sz="1000">
              <a:solidFill>
                <a:prstClr val="black"/>
              </a:solidFill>
              <a:latin typeface="BISansCond" pitchFamily="2" charset="0"/>
            </a:endParaRPr>
          </a:p>
        </p:txBody>
      </p:sp>
      <p:sp>
        <p:nvSpPr>
          <p:cNvPr id="3" name="Rectangle 2"/>
          <p:cNvSpPr/>
          <p:nvPr/>
        </p:nvSpPr>
        <p:spPr>
          <a:xfrm>
            <a:off x="3388205" y="5733219"/>
            <a:ext cx="8677552" cy="307777"/>
          </a:xfrm>
          <a:prstGeom prst="rect">
            <a:avLst/>
          </a:prstGeom>
        </p:spPr>
        <p:txBody>
          <a:bodyPr wrap="square">
            <a:spAutoFit/>
          </a:bodyPr>
          <a:lstStyle/>
          <a:p>
            <a:pPr algn="ctr" defTabSz="914103"/>
            <a:r>
              <a:rPr lang="en-US" sz="1400" b="1" dirty="0">
                <a:solidFill>
                  <a:prstClr val="black"/>
                </a:solidFill>
              </a:rPr>
              <a:t>Bác sĩ trong LL-6 có kinh nghiệm hơn trong xử trí AEs thường xảy ra với ức chế EGFR</a:t>
            </a:r>
          </a:p>
        </p:txBody>
      </p:sp>
      <p:sp>
        <p:nvSpPr>
          <p:cNvPr id="16" name="Rectangle à coins arrondis 9226"/>
          <p:cNvSpPr/>
          <p:nvPr/>
        </p:nvSpPr>
        <p:spPr>
          <a:xfrm>
            <a:off x="8777653" y="804987"/>
            <a:ext cx="1639185" cy="300375"/>
          </a:xfrm>
          <a:custGeom>
            <a:avLst/>
            <a:gdLst>
              <a:gd name="connsiteX0" fmla="*/ 0 w 1639185"/>
              <a:gd name="connsiteY0" fmla="*/ 90677 h 252000"/>
              <a:gd name="connsiteX1" fmla="*/ 90677 w 1639185"/>
              <a:gd name="connsiteY1" fmla="*/ 0 h 252000"/>
              <a:gd name="connsiteX2" fmla="*/ 1548508 w 1639185"/>
              <a:gd name="connsiteY2" fmla="*/ 0 h 252000"/>
              <a:gd name="connsiteX3" fmla="*/ 1639185 w 1639185"/>
              <a:gd name="connsiteY3" fmla="*/ 90677 h 252000"/>
              <a:gd name="connsiteX4" fmla="*/ 1639185 w 1639185"/>
              <a:gd name="connsiteY4" fmla="*/ 161323 h 252000"/>
              <a:gd name="connsiteX5" fmla="*/ 1548508 w 1639185"/>
              <a:gd name="connsiteY5" fmla="*/ 252000 h 252000"/>
              <a:gd name="connsiteX6" fmla="*/ 90677 w 1639185"/>
              <a:gd name="connsiteY6" fmla="*/ 252000 h 252000"/>
              <a:gd name="connsiteX7" fmla="*/ 0 w 1639185"/>
              <a:gd name="connsiteY7" fmla="*/ 161323 h 252000"/>
              <a:gd name="connsiteX8" fmla="*/ 0 w 1639185"/>
              <a:gd name="connsiteY8" fmla="*/ 90677 h 252000"/>
              <a:gd name="connsiteX0" fmla="*/ 90677 w 1639185"/>
              <a:gd name="connsiteY0" fmla="*/ 252000 h 343440"/>
              <a:gd name="connsiteX1" fmla="*/ 0 w 1639185"/>
              <a:gd name="connsiteY1" fmla="*/ 161323 h 343440"/>
              <a:gd name="connsiteX2" fmla="*/ 0 w 1639185"/>
              <a:gd name="connsiteY2" fmla="*/ 90677 h 343440"/>
              <a:gd name="connsiteX3" fmla="*/ 90677 w 1639185"/>
              <a:gd name="connsiteY3" fmla="*/ 0 h 343440"/>
              <a:gd name="connsiteX4" fmla="*/ 1548508 w 1639185"/>
              <a:gd name="connsiteY4" fmla="*/ 0 h 343440"/>
              <a:gd name="connsiteX5" fmla="*/ 1639185 w 1639185"/>
              <a:gd name="connsiteY5" fmla="*/ 90677 h 343440"/>
              <a:gd name="connsiteX6" fmla="*/ 1639185 w 1639185"/>
              <a:gd name="connsiteY6" fmla="*/ 161323 h 343440"/>
              <a:gd name="connsiteX7" fmla="*/ 1548508 w 1639185"/>
              <a:gd name="connsiteY7" fmla="*/ 252000 h 343440"/>
              <a:gd name="connsiteX8" fmla="*/ 182117 w 1639185"/>
              <a:gd name="connsiteY8" fmla="*/ 343440 h 343440"/>
              <a:gd name="connsiteX0" fmla="*/ 90677 w 1639185"/>
              <a:gd name="connsiteY0" fmla="*/ 252000 h 252000"/>
              <a:gd name="connsiteX1" fmla="*/ 0 w 1639185"/>
              <a:gd name="connsiteY1" fmla="*/ 161323 h 252000"/>
              <a:gd name="connsiteX2" fmla="*/ 0 w 1639185"/>
              <a:gd name="connsiteY2" fmla="*/ 90677 h 252000"/>
              <a:gd name="connsiteX3" fmla="*/ 90677 w 1639185"/>
              <a:gd name="connsiteY3" fmla="*/ 0 h 252000"/>
              <a:gd name="connsiteX4" fmla="*/ 1548508 w 1639185"/>
              <a:gd name="connsiteY4" fmla="*/ 0 h 252000"/>
              <a:gd name="connsiteX5" fmla="*/ 1639185 w 1639185"/>
              <a:gd name="connsiteY5" fmla="*/ 90677 h 252000"/>
              <a:gd name="connsiteX6" fmla="*/ 1639185 w 1639185"/>
              <a:gd name="connsiteY6" fmla="*/ 161323 h 252000"/>
              <a:gd name="connsiteX7" fmla="*/ 1548508 w 1639185"/>
              <a:gd name="connsiteY7" fmla="*/ 252000 h 252000"/>
              <a:gd name="connsiteX0" fmla="*/ 0 w 1639185"/>
              <a:gd name="connsiteY0" fmla="*/ 161323 h 252000"/>
              <a:gd name="connsiteX1" fmla="*/ 0 w 1639185"/>
              <a:gd name="connsiteY1" fmla="*/ 90677 h 252000"/>
              <a:gd name="connsiteX2" fmla="*/ 90677 w 1639185"/>
              <a:gd name="connsiteY2" fmla="*/ 0 h 252000"/>
              <a:gd name="connsiteX3" fmla="*/ 1548508 w 1639185"/>
              <a:gd name="connsiteY3" fmla="*/ 0 h 252000"/>
              <a:gd name="connsiteX4" fmla="*/ 1639185 w 1639185"/>
              <a:gd name="connsiteY4" fmla="*/ 90677 h 252000"/>
              <a:gd name="connsiteX5" fmla="*/ 1639185 w 1639185"/>
              <a:gd name="connsiteY5" fmla="*/ 161323 h 252000"/>
              <a:gd name="connsiteX6" fmla="*/ 1548508 w 1639185"/>
              <a:gd name="connsiteY6" fmla="*/ 252000 h 252000"/>
              <a:gd name="connsiteX0" fmla="*/ 0 w 1639185"/>
              <a:gd name="connsiteY0" fmla="*/ 161323 h 161323"/>
              <a:gd name="connsiteX1" fmla="*/ 0 w 1639185"/>
              <a:gd name="connsiteY1" fmla="*/ 90677 h 161323"/>
              <a:gd name="connsiteX2" fmla="*/ 90677 w 1639185"/>
              <a:gd name="connsiteY2" fmla="*/ 0 h 161323"/>
              <a:gd name="connsiteX3" fmla="*/ 1548508 w 1639185"/>
              <a:gd name="connsiteY3" fmla="*/ 0 h 161323"/>
              <a:gd name="connsiteX4" fmla="*/ 1639185 w 1639185"/>
              <a:gd name="connsiteY4" fmla="*/ 90677 h 161323"/>
              <a:gd name="connsiteX5" fmla="*/ 1639185 w 1639185"/>
              <a:gd name="connsiteY5" fmla="*/ 161323 h 16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9185" h="161323">
                <a:moveTo>
                  <a:pt x="0" y="161323"/>
                </a:moveTo>
                <a:lnTo>
                  <a:pt x="0" y="90677"/>
                </a:lnTo>
                <a:cubicBezTo>
                  <a:pt x="0" y="40597"/>
                  <a:pt x="40597" y="0"/>
                  <a:pt x="90677" y="0"/>
                </a:cubicBezTo>
                <a:lnTo>
                  <a:pt x="1548508" y="0"/>
                </a:lnTo>
                <a:cubicBezTo>
                  <a:pt x="1598588" y="0"/>
                  <a:pt x="1639185" y="40597"/>
                  <a:pt x="1639185" y="90677"/>
                </a:cubicBezTo>
                <a:lnTo>
                  <a:pt x="1639185" y="161323"/>
                </a:lnTo>
              </a:path>
            </a:pathLst>
          </a:custGeom>
          <a:noFill/>
          <a:ln w="19050" cap="rnd">
            <a:noFill/>
          </a:ln>
          <a:effectLst/>
        </p:spPr>
        <p:txBody>
          <a:bodyPr wrap="none" tIns="144000" bIns="0" anchor="ctr">
            <a:noAutofit/>
          </a:bodyPr>
          <a:lstStyle/>
          <a:p>
            <a:pPr algn="ctr" defTabSz="914103"/>
            <a:r>
              <a:rPr lang="en-US" sz="1400" b="1" dirty="0">
                <a:solidFill>
                  <a:schemeClr val="accent4"/>
                </a:solidFill>
              </a:rPr>
              <a:t>AEs thường gặp</a:t>
            </a:r>
          </a:p>
        </p:txBody>
      </p:sp>
      <p:sp>
        <p:nvSpPr>
          <p:cNvPr id="17" name="TextBox 16"/>
          <p:cNvSpPr txBox="1"/>
          <p:nvPr/>
        </p:nvSpPr>
        <p:spPr>
          <a:xfrm>
            <a:off x="3718725" y="6492875"/>
            <a:ext cx="7290904" cy="202134"/>
          </a:xfrm>
          <a:prstGeom prst="rect">
            <a:avLst/>
          </a:prstGeom>
          <a:noFill/>
        </p:spPr>
        <p:txBody>
          <a:bodyPr wrap="square" lIns="0" tIns="0" rIns="0" bIns="0" rtlCol="0" anchor="b" anchorCtr="0">
            <a:noAutofit/>
          </a:bodyPr>
          <a:lstStyle/>
          <a:p>
            <a:pPr marL="65088" indent="-65088" defTabSz="914103" fontAlgn="base">
              <a:lnSpc>
                <a:spcPct val="80000"/>
              </a:lnSpc>
              <a:spcAft>
                <a:spcPct val="0"/>
              </a:spcAft>
            </a:pPr>
            <a:r>
              <a:rPr lang="it-IT" sz="1000" baseline="30000" dirty="0">
                <a:ea typeface="ＭＳ Ｐゴシック" pitchFamily="34" charset="-128"/>
              </a:rPr>
              <a:t> a</a:t>
            </a:r>
            <a:r>
              <a:rPr lang="it-IT" sz="1000" dirty="0">
                <a:ea typeface="ＭＳ Ｐゴシック" pitchFamily="34" charset="-128"/>
              </a:rPr>
              <a:t>T</a:t>
            </a:r>
            <a:r>
              <a:rPr lang="de-DE" sz="1000" dirty="0">
                <a:cs typeface="Arial" pitchFamily="34" charset="0"/>
              </a:rPr>
              <a:t>1. Sequist et al. J Clin Oncol. 2013;31:3327; 2. Wu et al. </a:t>
            </a:r>
            <a:r>
              <a:rPr lang="en-GB" altLang="en-US" sz="1000" dirty="0">
                <a:cs typeface="Arial" pitchFamily="34" charset="0"/>
              </a:rPr>
              <a:t>Lancet Oncol. 2014;15:213</a:t>
            </a:r>
            <a:r>
              <a:rPr lang="de-DE" sz="1000" dirty="0">
                <a:cs typeface="Arial" pitchFamily="34" charset="0"/>
              </a:rPr>
              <a:t>.</a:t>
            </a:r>
          </a:p>
        </p:txBody>
      </p:sp>
    </p:spTree>
    <p:extLst>
      <p:ext uri="{BB962C8B-B14F-4D97-AF65-F5344CB8AC3E}">
        <p14:creationId xmlns:p14="http://schemas.microsoft.com/office/powerpoint/2010/main" val="34242624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5766" y="2341739"/>
            <a:ext cx="11093950" cy="1506823"/>
          </a:xfrm>
        </p:spPr>
        <p:txBody>
          <a:bodyPr/>
          <a:lstStyle/>
          <a:p>
            <a:pPr algn="l"/>
            <a:r>
              <a:rPr lang="en-GB" sz="5400" b="1" dirty="0" err="1">
                <a:solidFill>
                  <a:srgbClr val="006699"/>
                </a:solidFill>
              </a:rPr>
              <a:t>Cập</a:t>
            </a:r>
            <a:r>
              <a:rPr lang="en-GB" sz="5400" b="1" dirty="0">
                <a:solidFill>
                  <a:srgbClr val="006699"/>
                </a:solidFill>
              </a:rPr>
              <a:t> </a:t>
            </a:r>
            <a:r>
              <a:rPr lang="en-GB" sz="5400" b="1" dirty="0" err="1">
                <a:solidFill>
                  <a:srgbClr val="006699"/>
                </a:solidFill>
              </a:rPr>
              <a:t>nhật</a:t>
            </a:r>
            <a:r>
              <a:rPr lang="en-GB" sz="5400" b="1" dirty="0">
                <a:solidFill>
                  <a:srgbClr val="006699"/>
                </a:solidFill>
              </a:rPr>
              <a:t> </a:t>
            </a:r>
            <a:r>
              <a:rPr lang="en-GB" sz="5400" b="1" dirty="0" err="1">
                <a:solidFill>
                  <a:srgbClr val="006699"/>
                </a:solidFill>
              </a:rPr>
              <a:t>điều</a:t>
            </a:r>
            <a:r>
              <a:rPr lang="en-GB" sz="5400" b="1" dirty="0">
                <a:solidFill>
                  <a:srgbClr val="006699"/>
                </a:solidFill>
              </a:rPr>
              <a:t> </a:t>
            </a:r>
            <a:r>
              <a:rPr lang="en-GB" sz="5400" b="1" dirty="0" err="1">
                <a:solidFill>
                  <a:srgbClr val="006699"/>
                </a:solidFill>
              </a:rPr>
              <a:t>trị</a:t>
            </a:r>
            <a:r>
              <a:rPr lang="en-GB" sz="5400" b="1" dirty="0">
                <a:solidFill>
                  <a:srgbClr val="006699"/>
                </a:solidFill>
              </a:rPr>
              <a:t> UTPKTBN </a:t>
            </a:r>
            <a:r>
              <a:rPr lang="en-GB" sz="5400" b="1" dirty="0" err="1">
                <a:solidFill>
                  <a:srgbClr val="006699"/>
                </a:solidFill>
              </a:rPr>
              <a:t>giai</a:t>
            </a:r>
            <a:r>
              <a:rPr lang="en-GB" sz="5400" b="1" dirty="0">
                <a:solidFill>
                  <a:srgbClr val="006699"/>
                </a:solidFill>
              </a:rPr>
              <a:t> </a:t>
            </a:r>
            <a:r>
              <a:rPr lang="en-GB" sz="5400" b="1" dirty="0" err="1">
                <a:solidFill>
                  <a:srgbClr val="006699"/>
                </a:solidFill>
              </a:rPr>
              <a:t>đoạn</a:t>
            </a:r>
            <a:r>
              <a:rPr lang="en-GB" sz="5400" b="1" dirty="0">
                <a:solidFill>
                  <a:srgbClr val="006699"/>
                </a:solidFill>
              </a:rPr>
              <a:t> 3</a:t>
            </a:r>
            <a:endParaRPr lang="vi-VN" sz="5400" b="1" dirty="0">
              <a:solidFill>
                <a:srgbClr val="006699"/>
              </a:solidFill>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50566697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 Same Side Corner Rectangle 6"/>
          <p:cNvSpPr/>
          <p:nvPr/>
        </p:nvSpPr>
        <p:spPr>
          <a:xfrm rot="10800000">
            <a:off x="2421494" y="2548069"/>
            <a:ext cx="7324852" cy="2719575"/>
          </a:xfrm>
          <a:prstGeom prst="round2SameRect">
            <a:avLst>
              <a:gd name="adj1" fmla="val 6715"/>
              <a:gd name="adj2" fmla="val 0"/>
            </a:avLst>
          </a:prstGeom>
          <a:solidFill>
            <a:schemeClr val="bg1"/>
          </a:solidFill>
          <a:ln w="1905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8" name="Round Same Side Corner Rectangle 7"/>
          <p:cNvSpPr/>
          <p:nvPr/>
        </p:nvSpPr>
        <p:spPr>
          <a:xfrm>
            <a:off x="2421495" y="2021734"/>
            <a:ext cx="7332472" cy="843906"/>
          </a:xfrm>
          <a:prstGeom prst="round2SameRect">
            <a:avLst>
              <a:gd name="adj1" fmla="val 24707"/>
              <a:gd name="adj2" fmla="val 0"/>
            </a:avLst>
          </a:prstGeom>
          <a:solidFill>
            <a:schemeClr val="accent1"/>
          </a:solidFill>
          <a:ln w="1905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prstClr val="white"/>
              </a:solidFill>
            </a:endParaRPr>
          </a:p>
        </p:txBody>
      </p:sp>
      <p:graphicFrame>
        <p:nvGraphicFramePr>
          <p:cNvPr id="14" name="Table 13"/>
          <p:cNvGraphicFramePr>
            <a:graphicFrameLocks noGrp="1"/>
          </p:cNvGraphicFramePr>
          <p:nvPr/>
        </p:nvGraphicFramePr>
        <p:xfrm>
          <a:off x="2421493" y="2021734"/>
          <a:ext cx="7324853" cy="3239586"/>
        </p:xfrm>
        <a:graphic>
          <a:graphicData uri="http://schemas.openxmlformats.org/drawingml/2006/table">
            <a:tbl>
              <a:tblPr firstRow="1" bandRow="1">
                <a:tableStyleId>{0E3FDE45-AF77-4B5C-9715-49D594BDF05E}</a:tableStyleId>
              </a:tblPr>
              <a:tblGrid>
                <a:gridCol w="3400120">
                  <a:extLst>
                    <a:ext uri="{9D8B030D-6E8A-4147-A177-3AD203B41FA5}">
                      <a16:colId xmlns:a16="http://schemas.microsoft.com/office/drawing/2014/main" val="20000"/>
                    </a:ext>
                  </a:extLst>
                </a:gridCol>
                <a:gridCol w="1866384">
                  <a:extLst>
                    <a:ext uri="{9D8B030D-6E8A-4147-A177-3AD203B41FA5}">
                      <a16:colId xmlns:a16="http://schemas.microsoft.com/office/drawing/2014/main" val="20001"/>
                    </a:ext>
                  </a:extLst>
                </a:gridCol>
                <a:gridCol w="2058349">
                  <a:extLst>
                    <a:ext uri="{9D8B030D-6E8A-4147-A177-3AD203B41FA5}">
                      <a16:colId xmlns:a16="http://schemas.microsoft.com/office/drawing/2014/main" val="20002"/>
                    </a:ext>
                  </a:extLst>
                </a:gridCol>
              </a:tblGrid>
              <a:tr h="657818">
                <a:tc>
                  <a:txBody>
                    <a:bodyPr/>
                    <a:lstStyle/>
                    <a:p>
                      <a:pPr marL="0" marR="0" algn="ctr">
                        <a:lnSpc>
                          <a:spcPct val="100000"/>
                        </a:lnSpc>
                        <a:spcBef>
                          <a:spcPts val="0"/>
                        </a:spcBef>
                        <a:spcAft>
                          <a:spcPts val="0"/>
                        </a:spcAft>
                      </a:pPr>
                      <a:r>
                        <a:rPr lang="en-US" sz="1600" b="1" noProof="0" dirty="0" err="1">
                          <a:solidFill>
                            <a:schemeClr val="bg1"/>
                          </a:solidFill>
                          <a:effectLst/>
                        </a:rPr>
                        <a:t>Biến</a:t>
                      </a:r>
                      <a:r>
                        <a:rPr lang="en-US" sz="1600" b="1" baseline="0" noProof="0" dirty="0">
                          <a:solidFill>
                            <a:schemeClr val="bg1"/>
                          </a:solidFill>
                          <a:effectLst/>
                        </a:rPr>
                        <a:t> </a:t>
                      </a:r>
                      <a:r>
                        <a:rPr lang="en-US" sz="1600" b="1" baseline="0" noProof="0" dirty="0" err="1">
                          <a:solidFill>
                            <a:schemeClr val="bg1"/>
                          </a:solidFill>
                          <a:effectLst/>
                        </a:rPr>
                        <a:t>cố</a:t>
                      </a:r>
                      <a:endParaRPr lang="en-US" sz="1600" b="1" noProof="0" dirty="0">
                        <a:solidFill>
                          <a:schemeClr val="bg1"/>
                        </a:solidFill>
                        <a:effectLst/>
                        <a:latin typeface="Arial" panose="020B0604020202020204" pitchFamily="34" charset="0"/>
                        <a:ea typeface="SimSun"/>
                        <a:cs typeface="Arial" panose="020B0604020202020204" pitchFamily="34" charset="0"/>
                      </a:endParaRPr>
                    </a:p>
                  </a:txBody>
                  <a:tcPr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600" b="1" noProof="0" dirty="0">
                          <a:solidFill>
                            <a:schemeClr val="bg1"/>
                          </a:solidFill>
                          <a:effectLst/>
                        </a:rPr>
                        <a:t>Afatinib </a:t>
                      </a:r>
                    </a:p>
                    <a:p>
                      <a:pPr marL="0" marR="0" indent="0" algn="ctr" defTabSz="914400" rtl="0" eaLnBrk="1" fontAlgn="auto" latinLnBrk="0" hangingPunct="1">
                        <a:lnSpc>
                          <a:spcPct val="100000"/>
                        </a:lnSpc>
                        <a:spcBef>
                          <a:spcPts val="0"/>
                        </a:spcBef>
                        <a:spcAft>
                          <a:spcPts val="0"/>
                        </a:spcAft>
                        <a:buClrTx/>
                        <a:buSzTx/>
                        <a:buFontTx/>
                        <a:buNone/>
                        <a:tabLst/>
                        <a:defRPr/>
                      </a:pPr>
                      <a:r>
                        <a:rPr lang="en-US" sz="1600" b="1" noProof="0" dirty="0">
                          <a:solidFill>
                            <a:schemeClr val="bg1"/>
                          </a:solidFill>
                          <a:effectLst/>
                        </a:rPr>
                        <a:t>(n=392)</a:t>
                      </a:r>
                    </a:p>
                    <a:p>
                      <a:pPr marL="0" marR="0" indent="0" algn="ctr" defTabSz="914400" rtl="0" eaLnBrk="1" fontAlgn="auto" latinLnBrk="0" hangingPunct="1">
                        <a:lnSpc>
                          <a:spcPct val="100000"/>
                        </a:lnSpc>
                        <a:spcBef>
                          <a:spcPts val="0"/>
                        </a:spcBef>
                        <a:spcAft>
                          <a:spcPts val="0"/>
                        </a:spcAft>
                        <a:buClrTx/>
                        <a:buSzTx/>
                        <a:buFontTx/>
                        <a:buNone/>
                        <a:tabLst/>
                        <a:defRPr/>
                      </a:pPr>
                      <a:r>
                        <a:rPr lang="en-US" sz="1600" b="1" noProof="0" dirty="0">
                          <a:solidFill>
                            <a:schemeClr val="bg1"/>
                          </a:solidFill>
                          <a:effectLst/>
                        </a:rPr>
                        <a:t>(%)</a:t>
                      </a:r>
                    </a:p>
                  </a:txBody>
                  <a:tcPr anchor="b">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600" b="1" kern="1200" noProof="0" dirty="0">
                          <a:solidFill>
                            <a:schemeClr val="bg1"/>
                          </a:solidFill>
                          <a:effectLst/>
                        </a:rPr>
                        <a:t>Erlotinib </a:t>
                      </a:r>
                    </a:p>
                    <a:p>
                      <a:pPr marL="0" marR="0" indent="0" algn="ctr" defTabSz="914400" rtl="0" eaLnBrk="1" fontAlgn="auto" latinLnBrk="0" hangingPunct="1">
                        <a:lnSpc>
                          <a:spcPct val="100000"/>
                        </a:lnSpc>
                        <a:spcBef>
                          <a:spcPts val="0"/>
                        </a:spcBef>
                        <a:spcAft>
                          <a:spcPts val="0"/>
                        </a:spcAft>
                        <a:buClrTx/>
                        <a:buSzTx/>
                        <a:buFontTx/>
                        <a:buNone/>
                        <a:tabLst/>
                        <a:defRPr/>
                      </a:pPr>
                      <a:r>
                        <a:rPr lang="en-US" sz="1600" b="1" noProof="0" dirty="0">
                          <a:solidFill>
                            <a:schemeClr val="bg1"/>
                          </a:solidFill>
                          <a:effectLst/>
                        </a:rPr>
                        <a:t>(n=395)</a:t>
                      </a:r>
                    </a:p>
                    <a:p>
                      <a:pPr marL="0" marR="0" indent="0" algn="ctr" defTabSz="914400" rtl="0" eaLnBrk="1" fontAlgn="auto" latinLnBrk="0" hangingPunct="1">
                        <a:lnSpc>
                          <a:spcPct val="100000"/>
                        </a:lnSpc>
                        <a:spcBef>
                          <a:spcPts val="0"/>
                        </a:spcBef>
                        <a:spcAft>
                          <a:spcPts val="0"/>
                        </a:spcAft>
                        <a:buClrTx/>
                        <a:buSzTx/>
                        <a:buFontTx/>
                        <a:buNone/>
                        <a:tabLst/>
                        <a:defRPr/>
                      </a:pPr>
                      <a:r>
                        <a:rPr lang="en-US" sz="1600" b="1" noProof="0" dirty="0">
                          <a:solidFill>
                            <a:schemeClr val="bg1"/>
                          </a:solidFill>
                          <a:effectLst/>
                        </a:rPr>
                        <a:t>(%)</a:t>
                      </a:r>
                    </a:p>
                  </a:txBody>
                  <a:tcPr anchor="b">
                    <a:lnL w="12700" cap="flat" cmpd="sng" algn="ctr">
                      <a:solidFill>
                        <a:schemeClr val="bg1"/>
                      </a:solidFill>
                      <a:prstDash val="solid"/>
                      <a:round/>
                      <a:headEnd type="none" w="med" len="med"/>
                      <a:tailEnd type="none" w="med" len="med"/>
                    </a:lnL>
                    <a:lnR>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46891">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Tất</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cả</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biến</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cố</a:t>
                      </a:r>
                      <a:endPar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99.5</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97.5</a:t>
                      </a:r>
                    </a:p>
                  </a:txBody>
                  <a:tcPr anchor="ctr">
                    <a:lnL w="12700" cap="flat" cmpd="sng" algn="ctr">
                      <a:solidFill>
                        <a:schemeClr val="bg1">
                          <a:lumMod val="75000"/>
                        </a:schemeClr>
                      </a:solidFill>
                      <a:prstDash val="solid"/>
                      <a:round/>
                      <a:headEnd type="none" w="med" len="med"/>
                      <a:tailEnd type="none" w="med" len="med"/>
                    </a:lnL>
                    <a:lnR>
                      <a:noFill/>
                    </a:lnR>
                    <a:lnT w="635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46891">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liên</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quan</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đến</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thuốc</a:t>
                      </a:r>
                      <a:endPar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93.4</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81.3</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46891">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phải</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giảm</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liều</a:t>
                      </a:r>
                      <a:endPar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26.5</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14.2</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46891">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phải</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ngưng</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trị</a:t>
                      </a:r>
                      <a:endPar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20.2</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17.0</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46891">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độ</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3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trở</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lên</a:t>
                      </a:r>
                      <a:endPar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57.1</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57.4</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46891">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nghiêm</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trọng</a:t>
                      </a:r>
                      <a:endPar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44.1</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44.1</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83024">
                <a:tc>
                  <a:txBody>
                    <a:bodyPr/>
                    <a:lstStyle/>
                    <a:p>
                      <a:pPr marL="0" marR="0" indent="0" algn="l">
                        <a:lnSpc>
                          <a:spcPct val="100000"/>
                        </a:lnSpc>
                        <a:spcBef>
                          <a:spcPts val="200"/>
                        </a:spcBef>
                        <a:spcAft>
                          <a:spcPts val="200"/>
                        </a:spcAft>
                        <a:tabLst>
                          <a:tab pos="898525" algn="l"/>
                        </a:tabLst>
                      </a:pPr>
                      <a:r>
                        <a:rPr lang="en-US" sz="1600" b="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Tử</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vong</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do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của</a:t>
                      </a:r>
                      <a:r>
                        <a:rPr lang="en-US" sz="1600" b="0" baseline="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thuốc</a:t>
                      </a:r>
                      <a:endPar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984250" algn="dec"/>
                        </a:tabLst>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1.5</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200"/>
                        </a:spcBef>
                        <a:spcAft>
                          <a:spcPts val="200"/>
                        </a:spcAft>
                        <a:buClrTx/>
                        <a:buSzTx/>
                        <a:buFontTx/>
                        <a:buNone/>
                        <a:tabLst>
                          <a:tab pos="317500" algn="dec"/>
                        </a:tabLst>
                        <a:defRPr/>
                      </a:pPr>
                      <a:r>
                        <a:rPr lang="en-US" sz="1600" b="0" noProof="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1.3</a:t>
                      </a:r>
                      <a:endParaRPr lang="en-US" sz="1600" b="0" baseline="30000" dirty="0">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3" name="Title 2"/>
          <p:cNvSpPr>
            <a:spLocks noGrp="1"/>
          </p:cNvSpPr>
          <p:nvPr>
            <p:ph type="title"/>
          </p:nvPr>
        </p:nvSpPr>
        <p:spPr>
          <a:xfrm>
            <a:off x="757327" y="526849"/>
            <a:ext cx="10653183" cy="778535"/>
          </a:xfrm>
        </p:spPr>
        <p:txBody>
          <a:bodyPr>
            <a:normAutofit fontScale="90000"/>
          </a:bodyPr>
          <a:lstStyle/>
          <a:p>
            <a:pPr algn="ctr">
              <a:lnSpc>
                <a:spcPct val="100000"/>
              </a:lnSpc>
            </a:pPr>
            <a:r>
              <a:rPr lang="en-US" sz="3600" dirty="0">
                <a:latin typeface="Tahoma" panose="020B0604030504040204" pitchFamily="34" charset="0"/>
                <a:ea typeface="Tahoma" panose="020B0604030504040204" pitchFamily="34" charset="0"/>
                <a:cs typeface="Tahoma" panose="020B0604030504040204" pitchFamily="34" charset="0"/>
              </a:rPr>
              <a:t>LUX-Lung 8: </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Afatinib </a:t>
            </a:r>
            <a:r>
              <a:rPr lang="en-US" sz="3600" dirty="0" err="1">
                <a:solidFill>
                  <a:srgbClr val="0070C0"/>
                </a:solidFill>
                <a:latin typeface="Tahoma" panose="020B0604030504040204" pitchFamily="34" charset="0"/>
                <a:ea typeface="Tahoma" panose="020B0604030504040204" pitchFamily="34" charset="0"/>
                <a:cs typeface="Tahoma" panose="020B0604030504040204" pitchFamily="34" charset="0"/>
              </a:rPr>
              <a:t>có</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600" dirty="0" err="1">
                <a:solidFill>
                  <a:srgbClr val="0070C0"/>
                </a:solidFill>
                <a:latin typeface="Tahoma" panose="020B0604030504040204" pitchFamily="34" charset="0"/>
                <a:ea typeface="Tahoma" panose="020B0604030504040204" pitchFamily="34" charset="0"/>
                <a:cs typeface="Tahoma" panose="020B0604030504040204" pitchFamily="34" charset="0"/>
              </a:rPr>
              <a:t>tỉ</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600" dirty="0" err="1">
                <a:solidFill>
                  <a:srgbClr val="0070C0"/>
                </a:solidFill>
                <a:latin typeface="Tahoma" panose="020B0604030504040204" pitchFamily="34" charset="0"/>
                <a:ea typeface="Tahoma" panose="020B0604030504040204" pitchFamily="34" charset="0"/>
                <a:cs typeface="Tahoma" panose="020B0604030504040204" pitchFamily="34" charset="0"/>
              </a:rPr>
              <a:t>lệ</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600" dirty="0" err="1">
                <a:solidFill>
                  <a:srgbClr val="0070C0"/>
                </a:solidFill>
                <a:latin typeface="Tahoma" panose="020B0604030504040204" pitchFamily="34" charset="0"/>
                <a:ea typeface="Tahoma" panose="020B0604030504040204" pitchFamily="34" charset="0"/>
                <a:cs typeface="Tahoma" panose="020B0604030504040204" pitchFamily="34" charset="0"/>
              </a:rPr>
              <a:t>biến</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600" dirty="0" err="1">
                <a:solidFill>
                  <a:srgbClr val="0070C0"/>
                </a:solidFill>
                <a:latin typeface="Tahoma" panose="020B0604030504040204" pitchFamily="34" charset="0"/>
                <a:ea typeface="Tahoma" panose="020B0604030504040204" pitchFamily="34" charset="0"/>
                <a:cs typeface="Tahoma" panose="020B0604030504040204" pitchFamily="34" charset="0"/>
              </a:rPr>
              <a:t>cố</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600" dirty="0" err="1">
                <a:solidFill>
                  <a:srgbClr val="0070C0"/>
                </a:solidFill>
                <a:latin typeface="Tahoma" panose="020B0604030504040204" pitchFamily="34" charset="0"/>
                <a:ea typeface="Tahoma" panose="020B0604030504040204" pitchFamily="34" charset="0"/>
                <a:cs typeface="Tahoma" panose="020B0604030504040204" pitchFamily="34" charset="0"/>
              </a:rPr>
              <a:t>ngoại</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 ý </a:t>
            </a:r>
            <a:r>
              <a:rPr lang="en-US" sz="3600" dirty="0" err="1">
                <a:solidFill>
                  <a:srgbClr val="0070C0"/>
                </a:solidFill>
                <a:latin typeface="Tahoma" panose="020B0604030504040204" pitchFamily="34" charset="0"/>
                <a:ea typeface="Tahoma" panose="020B0604030504040204" pitchFamily="34" charset="0"/>
                <a:cs typeface="Tahoma" panose="020B0604030504040204" pitchFamily="34" charset="0"/>
              </a:rPr>
              <a:t>tương</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600" dirty="0" err="1">
                <a:solidFill>
                  <a:srgbClr val="0070C0"/>
                </a:solidFill>
                <a:latin typeface="Tahoma" panose="020B0604030504040204" pitchFamily="34" charset="0"/>
                <a:ea typeface="Tahoma" panose="020B0604030504040204" pitchFamily="34" charset="0"/>
                <a:cs typeface="Tahoma" panose="020B0604030504040204" pitchFamily="34" charset="0"/>
              </a:rPr>
              <a:t>đương</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600" dirty="0" err="1">
                <a:solidFill>
                  <a:srgbClr val="0070C0"/>
                </a:solidFill>
                <a:latin typeface="Tahoma" panose="020B0604030504040204" pitchFamily="34" charset="0"/>
                <a:ea typeface="Tahoma" panose="020B0604030504040204" pitchFamily="34" charset="0"/>
                <a:cs typeface="Tahoma" panose="020B0604030504040204" pitchFamily="34" charset="0"/>
              </a:rPr>
              <a:t>với</a:t>
            </a:r>
            <a:r>
              <a:rPr lang="en-US" sz="3600" dirty="0">
                <a:solidFill>
                  <a:srgbClr val="0070C0"/>
                </a:solidFill>
                <a:latin typeface="Tahoma" panose="020B0604030504040204" pitchFamily="34" charset="0"/>
                <a:ea typeface="Tahoma" panose="020B0604030504040204" pitchFamily="34" charset="0"/>
                <a:cs typeface="Tahoma" panose="020B0604030504040204" pitchFamily="34" charset="0"/>
              </a:rPr>
              <a:t> erlotinib</a:t>
            </a:r>
            <a:endParaRPr lang="en-US" sz="3600" dirty="0">
              <a:solidFill>
                <a:srgbClr val="0070C0"/>
              </a:solidFill>
            </a:endParaRPr>
          </a:p>
        </p:txBody>
      </p:sp>
      <p:sp>
        <p:nvSpPr>
          <p:cNvPr id="10" name="Rectangle 9"/>
          <p:cNvSpPr/>
          <p:nvPr/>
        </p:nvSpPr>
        <p:spPr>
          <a:xfrm>
            <a:off x="1406052" y="6366937"/>
            <a:ext cx="8347915" cy="246221"/>
          </a:xfrm>
          <a:prstGeom prst="rect">
            <a:avLst/>
          </a:prstGeom>
        </p:spPr>
        <p:txBody>
          <a:bodyPr wrap="square" anchor="b">
            <a:spAutoFit/>
          </a:bodyPr>
          <a:lstStyle/>
          <a:p>
            <a:pPr marL="52388" indent="-52388">
              <a:spcBef>
                <a:spcPts val="300"/>
              </a:spcBef>
            </a:pPr>
            <a:r>
              <a:rPr lang="en-US" sz="1000" dirty="0">
                <a:latin typeface="Tahoma" panose="020B0604030504040204" pitchFamily="34" charset="0"/>
                <a:ea typeface="Tahoma" panose="020B0604030504040204" pitchFamily="34" charset="0"/>
                <a:cs typeface="Tahoma" panose="020B0604030504040204" pitchFamily="34" charset="0"/>
              </a:rPr>
              <a:t> </a:t>
            </a:r>
            <a:r>
              <a:rPr lang="en-GB" sz="1000" dirty="0">
                <a:latin typeface="Tahoma" panose="020B0604030504040204" pitchFamily="34" charset="0"/>
                <a:ea typeface="Tahoma" panose="020B0604030504040204" pitchFamily="34" charset="0"/>
                <a:cs typeface="Tahoma" panose="020B0604030504040204" pitchFamily="34" charset="0"/>
              </a:rPr>
              <a:t>Lancet </a:t>
            </a:r>
            <a:r>
              <a:rPr lang="en-GB" sz="1000" dirty="0" err="1">
                <a:latin typeface="Tahoma" panose="020B0604030504040204" pitchFamily="34" charset="0"/>
                <a:ea typeface="Tahoma" panose="020B0604030504040204" pitchFamily="34" charset="0"/>
                <a:cs typeface="Tahoma" panose="020B0604030504040204" pitchFamily="34" charset="0"/>
              </a:rPr>
              <a:t>Oncol</a:t>
            </a:r>
            <a:r>
              <a:rPr lang="en-GB" sz="1000" dirty="0">
                <a:latin typeface="Tahoma" panose="020B0604030504040204" pitchFamily="34" charset="0"/>
                <a:ea typeface="Tahoma" panose="020B0604030504040204" pitchFamily="34" charset="0"/>
                <a:cs typeface="Tahoma" panose="020B0604030504040204" pitchFamily="34" charset="0"/>
              </a:rPr>
              <a:t> 2015 897</a:t>
            </a:r>
            <a:endParaRPr lang="en-US" sz="10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67827887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4294967295"/>
          </p:nvPr>
        </p:nvGraphicFramePr>
        <p:xfrm>
          <a:off x="802433" y="999281"/>
          <a:ext cx="10823510" cy="5225759"/>
        </p:xfrm>
        <a:graphic>
          <a:graphicData uri="http://schemas.openxmlformats.org/drawingml/2006/table">
            <a:tbl>
              <a:tblPr firstRow="1" bandRow="1">
                <a:tableStyleId>{5C22544A-7EE6-4342-B048-85BDC9FD1C3A}</a:tableStyleId>
              </a:tblPr>
              <a:tblGrid>
                <a:gridCol w="781530">
                  <a:extLst>
                    <a:ext uri="{9D8B030D-6E8A-4147-A177-3AD203B41FA5}">
                      <a16:colId xmlns:a16="http://schemas.microsoft.com/office/drawing/2014/main" val="20000"/>
                    </a:ext>
                  </a:extLst>
                </a:gridCol>
                <a:gridCol w="1091809">
                  <a:extLst>
                    <a:ext uri="{9D8B030D-6E8A-4147-A177-3AD203B41FA5}">
                      <a16:colId xmlns:a16="http://schemas.microsoft.com/office/drawing/2014/main" val="20001"/>
                    </a:ext>
                  </a:extLst>
                </a:gridCol>
                <a:gridCol w="1653632">
                  <a:extLst>
                    <a:ext uri="{9D8B030D-6E8A-4147-A177-3AD203B41FA5}">
                      <a16:colId xmlns:a16="http://schemas.microsoft.com/office/drawing/2014/main" val="20002"/>
                    </a:ext>
                  </a:extLst>
                </a:gridCol>
                <a:gridCol w="1866123">
                  <a:extLst>
                    <a:ext uri="{9D8B030D-6E8A-4147-A177-3AD203B41FA5}">
                      <a16:colId xmlns:a16="http://schemas.microsoft.com/office/drawing/2014/main" val="1843898544"/>
                    </a:ext>
                  </a:extLst>
                </a:gridCol>
                <a:gridCol w="1427583">
                  <a:extLst>
                    <a:ext uri="{9D8B030D-6E8A-4147-A177-3AD203B41FA5}">
                      <a16:colId xmlns:a16="http://schemas.microsoft.com/office/drawing/2014/main" val="902257860"/>
                    </a:ext>
                  </a:extLst>
                </a:gridCol>
                <a:gridCol w="1707502">
                  <a:extLst>
                    <a:ext uri="{9D8B030D-6E8A-4147-A177-3AD203B41FA5}">
                      <a16:colId xmlns:a16="http://schemas.microsoft.com/office/drawing/2014/main" val="4139975675"/>
                    </a:ext>
                  </a:extLst>
                </a:gridCol>
                <a:gridCol w="2295331">
                  <a:extLst>
                    <a:ext uri="{9D8B030D-6E8A-4147-A177-3AD203B41FA5}">
                      <a16:colId xmlns:a16="http://schemas.microsoft.com/office/drawing/2014/main" val="20003"/>
                    </a:ext>
                  </a:extLst>
                </a:gridCol>
              </a:tblGrid>
              <a:tr h="486416">
                <a:tc>
                  <a:txBody>
                    <a:bodyPr/>
                    <a:lstStyle/>
                    <a:p>
                      <a:pPr algn="ctr"/>
                      <a:r>
                        <a:rPr lang="en-US" sz="1200" dirty="0">
                          <a:solidFill>
                            <a:schemeClr val="bg1"/>
                          </a:solidFill>
                        </a:rPr>
                        <a:t>AE</a:t>
                      </a:r>
                    </a:p>
                  </a:txBody>
                  <a:tcPr anchor="ctr"/>
                </a:tc>
                <a:tc>
                  <a:txBody>
                    <a:bodyPr/>
                    <a:lstStyle/>
                    <a:p>
                      <a:pPr algn="ctr"/>
                      <a:r>
                        <a:rPr lang="en-US" sz="1200" dirty="0" err="1">
                          <a:solidFill>
                            <a:schemeClr val="bg1"/>
                          </a:solidFill>
                        </a:rPr>
                        <a:t>Thời</a:t>
                      </a:r>
                      <a:r>
                        <a:rPr lang="en-US" sz="1200" dirty="0">
                          <a:solidFill>
                            <a:schemeClr val="bg1"/>
                          </a:solidFill>
                        </a:rPr>
                        <a:t> </a:t>
                      </a:r>
                      <a:r>
                        <a:rPr lang="en-US" sz="1200" dirty="0" err="1">
                          <a:solidFill>
                            <a:schemeClr val="bg1"/>
                          </a:solidFill>
                        </a:rPr>
                        <a:t>điểm</a:t>
                      </a:r>
                      <a:r>
                        <a:rPr lang="en-US" sz="1200" dirty="0">
                          <a:solidFill>
                            <a:schemeClr val="bg1"/>
                          </a:solidFill>
                        </a:rPr>
                        <a:t> khởi phát</a:t>
                      </a:r>
                    </a:p>
                  </a:txBody>
                  <a:tcPr anchor="ctr"/>
                </a:tc>
                <a:tc>
                  <a:txBody>
                    <a:bodyPr/>
                    <a:lstStyle/>
                    <a:p>
                      <a:pPr algn="ctr"/>
                      <a:r>
                        <a:rPr lang="en-US" sz="1200" dirty="0">
                          <a:solidFill>
                            <a:schemeClr val="bg1"/>
                          </a:solidFill>
                        </a:rPr>
                        <a:t>Can thiệp sớm</a:t>
                      </a:r>
                    </a:p>
                  </a:txBody>
                  <a:tcPr anchor="ctr"/>
                </a:tc>
                <a:tc>
                  <a:txBody>
                    <a:bodyPr/>
                    <a:lstStyle/>
                    <a:p>
                      <a:pPr algn="ctr"/>
                      <a:r>
                        <a:rPr lang="en-US" sz="1200" dirty="0">
                          <a:solidFill>
                            <a:schemeClr val="bg1"/>
                          </a:solidFill>
                        </a:rPr>
                        <a:t>Dự phòng </a:t>
                      </a:r>
                    </a:p>
                  </a:txBody>
                  <a:tcPr anchor="ctr"/>
                </a:tc>
                <a:tc>
                  <a:txBody>
                    <a:bodyPr/>
                    <a:lstStyle/>
                    <a:p>
                      <a:pPr algn="ctr"/>
                      <a:r>
                        <a:rPr lang="en-US" sz="1200" dirty="0">
                          <a:solidFill>
                            <a:schemeClr val="bg1"/>
                          </a:solidFill>
                        </a:rPr>
                        <a:t>Điều trị </a:t>
                      </a:r>
                    </a:p>
                  </a:txBody>
                  <a:tcPr anchor="ctr"/>
                </a:tc>
                <a:tc>
                  <a:txBody>
                    <a:bodyPr/>
                    <a:lstStyle/>
                    <a:p>
                      <a:pPr algn="ctr"/>
                      <a:r>
                        <a:rPr lang="en-US" sz="1200" dirty="0">
                          <a:solidFill>
                            <a:schemeClr val="bg1"/>
                          </a:solidFill>
                        </a:rPr>
                        <a:t>Làm việc nhóm</a:t>
                      </a:r>
                    </a:p>
                  </a:txBody>
                  <a:tcPr anchor="ctr"/>
                </a:tc>
                <a:tc>
                  <a:txBody>
                    <a:bodyPr/>
                    <a:lstStyle/>
                    <a:p>
                      <a:pPr algn="ctr"/>
                      <a:r>
                        <a:rPr lang="en-US" sz="1200" dirty="0">
                          <a:solidFill>
                            <a:schemeClr val="bg1"/>
                          </a:solidFill>
                        </a:rPr>
                        <a:t>Thời gian đến khi dừng TKI</a:t>
                      </a:r>
                    </a:p>
                  </a:txBody>
                  <a:tcPr anchor="ctr"/>
                </a:tc>
                <a:extLst>
                  <a:ext uri="{0D108BD9-81ED-4DB2-BD59-A6C34878D82A}">
                    <a16:rowId xmlns:a16="http://schemas.microsoft.com/office/drawing/2014/main" val="10000"/>
                  </a:ext>
                </a:extLst>
              </a:tr>
              <a:tr h="1230500">
                <a:tc>
                  <a:txBody>
                    <a:bodyPr/>
                    <a:lstStyle/>
                    <a:p>
                      <a:pPr algn="ctr"/>
                      <a:endParaRPr lang="en-US" sz="1200" dirty="0">
                        <a:solidFill>
                          <a:schemeClr val="tx1"/>
                        </a:solidFill>
                      </a:endParaRPr>
                    </a:p>
                    <a:p>
                      <a:pPr algn="ctr"/>
                      <a:endParaRPr lang="en-US" sz="1200" dirty="0">
                        <a:solidFill>
                          <a:schemeClr val="tx1"/>
                        </a:solidFill>
                      </a:endParaRPr>
                    </a:p>
                    <a:p>
                      <a:pPr algn="ctr"/>
                      <a:r>
                        <a:rPr lang="en-US" sz="1200" dirty="0" err="1">
                          <a:solidFill>
                            <a:schemeClr val="tx1"/>
                          </a:solidFill>
                        </a:rPr>
                        <a:t>Tiêu</a:t>
                      </a:r>
                      <a:r>
                        <a:rPr lang="en-US" sz="1200" dirty="0">
                          <a:solidFill>
                            <a:schemeClr val="tx1"/>
                          </a:solidFill>
                        </a:rPr>
                        <a:t> chảy</a:t>
                      </a:r>
                    </a:p>
                  </a:txBody>
                  <a:tcPr>
                    <a:solidFill>
                      <a:srgbClr val="E7F4F6"/>
                    </a:solidFill>
                  </a:tcPr>
                </a:tc>
                <a:tc>
                  <a:txBody>
                    <a:bodyPr/>
                    <a:lstStyle/>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r>
                        <a:rPr lang="en-US" sz="1200" dirty="0">
                          <a:solidFill>
                            <a:schemeClr val="tx1"/>
                          </a:solidFill>
                        </a:rPr>
                        <a:t>1 tuần đầu tiên</a:t>
                      </a:r>
                    </a:p>
                  </a:txBody>
                  <a:tcPr>
                    <a:solidFill>
                      <a:srgbClr val="E7F4F6"/>
                    </a:solidFill>
                  </a:tcPr>
                </a:tc>
                <a:tc>
                  <a:txBody>
                    <a:bodyPr/>
                    <a:lstStyle/>
                    <a:p>
                      <a:pPr marL="0" marR="0" indent="0" algn="l" defTabSz="914103" rtl="0" eaLnBrk="1" fontAlgn="auto" latinLnBrk="0" hangingPunct="1">
                        <a:lnSpc>
                          <a:spcPct val="100000"/>
                        </a:lnSpc>
                        <a:spcBef>
                          <a:spcPts val="0"/>
                        </a:spcBef>
                        <a:spcAft>
                          <a:spcPts val="0"/>
                        </a:spcAft>
                        <a:buClr>
                          <a:srgbClr val="1CBECA"/>
                        </a:buClr>
                        <a:buSzTx/>
                        <a:buFont typeface="Arial" panose="020B0604020202020204" pitchFamily="34" charset="0"/>
                        <a:buNone/>
                        <a:tabLst/>
                        <a:defRPr/>
                      </a:pPr>
                      <a:r>
                        <a:rPr lang="en-US" sz="1200" dirty="0" err="1">
                          <a:solidFill>
                            <a:schemeClr val="tx1"/>
                          </a:solidFill>
                        </a:rPr>
                        <a:t>Bắt đầu loperamide</a:t>
                      </a:r>
                      <a:r>
                        <a:rPr lang="en-US" sz="1200" dirty="0">
                          <a:solidFill>
                            <a:schemeClr val="tx1"/>
                          </a:solidFill>
                        </a:rPr>
                        <a:t> ngay lập tức khi phát hiện phân mềm nhiều lần hơn số thường ngày</a:t>
                      </a:r>
                    </a:p>
                  </a:txBody>
                  <a:tcPr>
                    <a:solidFill>
                      <a:srgbClr val="E7F4F6"/>
                    </a:solidFill>
                  </a:tcPr>
                </a:tc>
                <a:tc>
                  <a:txBody>
                    <a:bodyPr/>
                    <a:lstStyle/>
                    <a:p>
                      <a:pPr marL="165100" indent="-165100">
                        <a:buClr>
                          <a:srgbClr val="1CBECA"/>
                        </a:buClr>
                        <a:buFont typeface="Arial" panose="020B0604020202020204" pitchFamily="34" charset="0"/>
                        <a:buChar char="•"/>
                      </a:pPr>
                      <a:r>
                        <a:rPr lang="en-US" sz="1200" dirty="0">
                          <a:solidFill>
                            <a:schemeClr val="tx1"/>
                          </a:solidFill>
                        </a:rPr>
                        <a:t>Uống nhiều</a:t>
                      </a:r>
                    </a:p>
                    <a:p>
                      <a:pPr marL="165100" indent="-165100">
                        <a:buClr>
                          <a:srgbClr val="1CBECA"/>
                        </a:buClr>
                        <a:buFont typeface="Arial" panose="020B0604020202020204" pitchFamily="34" charset="0"/>
                        <a:buChar char="•"/>
                      </a:pPr>
                      <a:r>
                        <a:rPr lang="en-US" sz="1200" dirty="0">
                          <a:solidFill>
                            <a:schemeClr val="tx1"/>
                          </a:solidFill>
                        </a:rPr>
                        <a:t>Ăn đơn giản, </a:t>
                      </a:r>
                      <a:r>
                        <a:rPr lang="en-US" sz="1200" dirty="0" err="1">
                          <a:solidFill>
                            <a:schemeClr val="tx1"/>
                          </a:solidFill>
                        </a:rPr>
                        <a:t>tránh</a:t>
                      </a:r>
                      <a:r>
                        <a:rPr lang="en-US" sz="1200" dirty="0">
                          <a:solidFill>
                            <a:schemeClr val="tx1"/>
                          </a:solidFill>
                        </a:rPr>
                        <a:t> thức ăn làm tiêu chảy</a:t>
                      </a:r>
                      <a:r>
                        <a:rPr lang="en-US" sz="1200" baseline="0" dirty="0">
                          <a:solidFill>
                            <a:schemeClr val="tx1"/>
                          </a:solidFill>
                        </a:rPr>
                        <a:t> nặng thêm</a:t>
                      </a:r>
                      <a:endParaRPr lang="en-US" sz="1200" dirty="0">
                        <a:solidFill>
                          <a:schemeClr val="tx1"/>
                        </a:solidFill>
                      </a:endParaRPr>
                    </a:p>
                    <a:p>
                      <a:pPr marL="165100" indent="-165100">
                        <a:buClr>
                          <a:srgbClr val="1CBECA"/>
                        </a:buClr>
                        <a:buFont typeface="Arial" panose="020B0604020202020204" pitchFamily="34" charset="0"/>
                        <a:buChar char="•"/>
                      </a:pPr>
                      <a:r>
                        <a:rPr lang="en-US" sz="1200" dirty="0">
                          <a:solidFill>
                            <a:schemeClr val="tx1"/>
                          </a:solidFill>
                        </a:rPr>
                        <a:t>Làm vệ sinh kỹ</a:t>
                      </a:r>
                    </a:p>
                  </a:txBody>
                  <a:tcPr>
                    <a:solidFill>
                      <a:srgbClr val="E7F4F6"/>
                    </a:solidFill>
                  </a:tcPr>
                </a:tc>
                <a:tc>
                  <a:txBody>
                    <a:bodyPr/>
                    <a:lstStyle/>
                    <a:p>
                      <a:pPr marL="0" indent="0" algn="l" defTabSz="914400" rtl="0" eaLnBrk="1" latinLnBrk="0" hangingPunct="1">
                        <a:buClr>
                          <a:srgbClr val="1CBECA"/>
                        </a:buClr>
                        <a:buFont typeface="Arial" panose="020B0604020202020204" pitchFamily="34" charset="0"/>
                        <a:buNone/>
                      </a:pPr>
                      <a:r>
                        <a:rPr lang="en-US" sz="1200" kern="1200" dirty="0" err="1">
                          <a:solidFill>
                            <a:schemeClr val="tx1"/>
                          </a:solidFill>
                          <a:latin typeface="+mn-lt"/>
                          <a:ea typeface="+mn-ea"/>
                          <a:cs typeface="+mn-cs"/>
                        </a:rPr>
                        <a:t>Loperamide</a:t>
                      </a:r>
                      <a:r>
                        <a:rPr lang="en-US" sz="1200" kern="1200" dirty="0">
                          <a:solidFill>
                            <a:schemeClr val="tx1"/>
                          </a:solidFill>
                          <a:latin typeface="+mn-lt"/>
                          <a:ea typeface="+mn-ea"/>
                          <a:cs typeface="+mn-cs"/>
                        </a:rPr>
                        <a:t>, bù nước tĩnh mạch, v.v</a:t>
                      </a:r>
                      <a:r>
                        <a:rPr lang="is-IS" sz="1200" kern="1200" dirty="0">
                          <a:solidFill>
                            <a:schemeClr val="tx1"/>
                          </a:solidFill>
                          <a:latin typeface="+mn-lt"/>
                          <a:ea typeface="+mn-ea"/>
                          <a:cs typeface="+mn-cs"/>
                        </a:rPr>
                        <a:t>…</a:t>
                      </a:r>
                      <a:endParaRPr lang="en-US" sz="1200" kern="1200" dirty="0">
                        <a:solidFill>
                          <a:schemeClr val="tx1"/>
                        </a:solidFill>
                        <a:latin typeface="+mn-lt"/>
                        <a:ea typeface="+mn-ea"/>
                        <a:cs typeface="+mn-cs"/>
                      </a:endParaRPr>
                    </a:p>
                  </a:txBody>
                  <a:tcPr>
                    <a:solidFill>
                      <a:srgbClr val="E7F4F6"/>
                    </a:solidFill>
                  </a:tcPr>
                </a:tc>
                <a:tc>
                  <a:txBody>
                    <a:bodyPr/>
                    <a:lstStyle/>
                    <a:p>
                      <a:r>
                        <a:rPr lang="en-US" sz="1200" dirty="0">
                          <a:solidFill>
                            <a:schemeClr val="tx1"/>
                          </a:solidFill>
                        </a:rPr>
                        <a:t>Theo dõi sát trong vòng 1-3 tuần điều trị</a:t>
                      </a:r>
                    </a:p>
                  </a:txBody>
                  <a:tcPr>
                    <a:solidFill>
                      <a:srgbClr val="E7F4F6"/>
                    </a:solidFill>
                  </a:tcPr>
                </a:tc>
                <a:tc>
                  <a:txBody>
                    <a:bodyPr/>
                    <a:lstStyle/>
                    <a:p>
                      <a:pPr marL="119063" indent="-119063">
                        <a:buClr>
                          <a:srgbClr val="00B0F0"/>
                        </a:buClr>
                        <a:buFont typeface="Arial" panose="020B0604020202020204" pitchFamily="34" charset="0"/>
                        <a:buChar char="•"/>
                      </a:pPr>
                      <a:r>
                        <a:rPr lang="en-US" sz="1200" dirty="0">
                          <a:solidFill>
                            <a:schemeClr val="tx1"/>
                          </a:solidFill>
                          <a:latin typeface="+mj-lt"/>
                        </a:rPr>
                        <a:t>Độ </a:t>
                      </a:r>
                      <a:r>
                        <a:rPr lang="en-US" sz="1200" dirty="0">
                          <a:solidFill>
                            <a:schemeClr val="tx1"/>
                          </a:solidFill>
                          <a:latin typeface="+mj-lt"/>
                          <a:cs typeface="Calibri"/>
                        </a:rPr>
                        <a:t>≥3 hay </a:t>
                      </a:r>
                    </a:p>
                    <a:p>
                      <a:pPr marL="119063" indent="-119063">
                        <a:buClr>
                          <a:srgbClr val="00B0F0"/>
                        </a:buClr>
                        <a:buFont typeface="Arial" panose="020B0604020202020204" pitchFamily="34" charset="0"/>
                        <a:buChar char="•"/>
                      </a:pPr>
                      <a:r>
                        <a:rPr lang="en-US" sz="1200" dirty="0">
                          <a:solidFill>
                            <a:schemeClr val="tx1"/>
                          </a:solidFill>
                          <a:latin typeface="+mj-lt"/>
                          <a:cs typeface="Calibri"/>
                        </a:rPr>
                        <a:t>Độ 2 trong </a:t>
                      </a:r>
                      <a:r>
                        <a:rPr lang="en-US" sz="1200" kern="1200" dirty="0">
                          <a:solidFill>
                            <a:schemeClr val="tx1"/>
                          </a:solidFill>
                          <a:latin typeface="+mn-lt"/>
                          <a:ea typeface="+mn-ea"/>
                          <a:cs typeface="Calibri"/>
                        </a:rPr>
                        <a:t>≥48 giờ dù đã chăm sóc tối ưu cho đến khi bệnh nhân hồi phục về đ</a:t>
                      </a:r>
                      <a:r>
                        <a:rPr lang="en-US" sz="1200" kern="1200" baseline="0" dirty="0">
                          <a:solidFill>
                            <a:schemeClr val="tx1"/>
                          </a:solidFill>
                          <a:latin typeface="+mn-lt"/>
                          <a:ea typeface="+mn-ea"/>
                          <a:cs typeface="Calibri"/>
                        </a:rPr>
                        <a:t>ộ </a:t>
                      </a:r>
                      <a:r>
                        <a:rPr lang="en-US" sz="1200" kern="1200" baseline="0" dirty="0">
                          <a:solidFill>
                            <a:schemeClr val="tx1"/>
                          </a:solidFill>
                          <a:latin typeface="+mn-lt"/>
                          <a:ea typeface="+mn-ea"/>
                          <a:cs typeface="Calibri"/>
                          <a:sym typeface="Symbol"/>
                        </a:rPr>
                        <a:t>1, sau đó là giảm liều TKI</a:t>
                      </a:r>
                    </a:p>
                  </a:txBody>
                  <a:tcPr>
                    <a:solidFill>
                      <a:srgbClr val="E7F4F6"/>
                    </a:solidFill>
                  </a:tcPr>
                </a:tc>
                <a:extLst>
                  <a:ext uri="{0D108BD9-81ED-4DB2-BD59-A6C34878D82A}">
                    <a16:rowId xmlns:a16="http://schemas.microsoft.com/office/drawing/2014/main" val="10001"/>
                  </a:ext>
                </a:extLst>
              </a:tr>
              <a:tr h="1230500">
                <a:tc>
                  <a:txBody>
                    <a:bodyPr/>
                    <a:lstStyle/>
                    <a:p>
                      <a:pPr marL="0" marR="0" indent="0" algn="ctr" defTabSz="914103" rtl="0" eaLnBrk="1" fontAlgn="auto" latinLnBrk="0" hangingPunct="1">
                        <a:lnSpc>
                          <a:spcPct val="100000"/>
                        </a:lnSpc>
                        <a:spcBef>
                          <a:spcPts val="0"/>
                        </a:spcBef>
                        <a:spcAft>
                          <a:spcPts val="0"/>
                        </a:spcAft>
                        <a:buClrTx/>
                        <a:buSzTx/>
                        <a:buFontTx/>
                        <a:buNone/>
                        <a:tabLst/>
                        <a:defRPr/>
                      </a:pPr>
                      <a:r>
                        <a:rPr lang="en-US" sz="1200" dirty="0">
                          <a:solidFill>
                            <a:schemeClr val="tx1"/>
                          </a:solidFill>
                        </a:rPr>
                        <a:t>Viêm niêm mạc/ viêm miệng</a:t>
                      </a:r>
                      <a:br>
                        <a:rPr lang="en-US" sz="1200" dirty="0">
                          <a:solidFill>
                            <a:schemeClr val="tx1"/>
                          </a:solidFill>
                        </a:rPr>
                      </a:br>
                      <a:endParaRPr lang="en-US" sz="1200" dirty="0">
                        <a:solidFill>
                          <a:schemeClr val="tx1"/>
                        </a:solidFill>
                      </a:endParaRPr>
                    </a:p>
                  </a:txBody>
                  <a:tcPr>
                    <a:solidFill>
                      <a:srgbClr val="CCE8EC"/>
                    </a:solidFill>
                  </a:tcPr>
                </a:tc>
                <a:tc>
                  <a:txBody>
                    <a:bodyPr/>
                    <a:lstStyle/>
                    <a:p>
                      <a:pPr marL="0" marR="0" indent="0" algn="ctr" defTabSz="914103" rtl="0" eaLnBrk="1" fontAlgn="auto" latinLnBrk="0" hangingPunct="1">
                        <a:lnSpc>
                          <a:spcPct val="100000"/>
                        </a:lnSpc>
                        <a:spcBef>
                          <a:spcPts val="0"/>
                        </a:spcBef>
                        <a:spcAft>
                          <a:spcPts val="0"/>
                        </a:spcAft>
                        <a:buClr>
                          <a:srgbClr val="00B0F0"/>
                        </a:buClr>
                        <a:buSzTx/>
                        <a:buFont typeface="Arial" panose="020B0604020202020204" pitchFamily="34" charset="0"/>
                        <a:buNone/>
                        <a:tabLst/>
                        <a:defRPr/>
                      </a:pPr>
                      <a:endParaRPr lang="en-US" sz="1200" dirty="0">
                        <a:solidFill>
                          <a:schemeClr val="tx1"/>
                        </a:solidFill>
                      </a:endParaRPr>
                    </a:p>
                    <a:p>
                      <a:pPr marL="0" marR="0" indent="0" algn="ctr" defTabSz="914103" rtl="0" eaLnBrk="1" fontAlgn="auto" latinLnBrk="0" hangingPunct="1">
                        <a:lnSpc>
                          <a:spcPct val="100000"/>
                        </a:lnSpc>
                        <a:spcBef>
                          <a:spcPts val="0"/>
                        </a:spcBef>
                        <a:spcAft>
                          <a:spcPts val="0"/>
                        </a:spcAft>
                        <a:buClr>
                          <a:srgbClr val="00B0F0"/>
                        </a:buClr>
                        <a:buSzTx/>
                        <a:buFont typeface="Arial" panose="020B0604020202020204" pitchFamily="34" charset="0"/>
                        <a:buNone/>
                        <a:tabLst/>
                        <a:defRPr/>
                      </a:pPr>
                      <a:r>
                        <a:rPr lang="en-US" sz="1200" dirty="0">
                          <a:solidFill>
                            <a:schemeClr val="tx1"/>
                          </a:solidFill>
                        </a:rPr>
                        <a:t>3 tuần đầu tiên</a:t>
                      </a:r>
                    </a:p>
                  </a:txBody>
                  <a:tcPr>
                    <a:solidFill>
                      <a:srgbClr val="CCE8EC"/>
                    </a:solidFill>
                  </a:tcPr>
                </a:tc>
                <a:tc>
                  <a:txBody>
                    <a:bodyPr/>
                    <a:lstStyle/>
                    <a:p>
                      <a:pPr marL="0" indent="0">
                        <a:buClr>
                          <a:srgbClr val="00B0F0"/>
                        </a:buClr>
                        <a:buFont typeface="Arial" panose="020B0604020202020204" pitchFamily="34" charset="0"/>
                        <a:buNone/>
                      </a:pPr>
                      <a:r>
                        <a:rPr lang="en-US" sz="1200" dirty="0">
                          <a:solidFill>
                            <a:schemeClr val="tx1"/>
                          </a:solidFill>
                        </a:rPr>
                        <a:t>Sử dụng giảm đau/ steroids</a:t>
                      </a:r>
                      <a:r>
                        <a:rPr lang="en-US" sz="1200" baseline="0" dirty="0">
                          <a:solidFill>
                            <a:schemeClr val="tx1"/>
                          </a:solidFill>
                        </a:rPr>
                        <a:t> bôi sớm</a:t>
                      </a:r>
                      <a:endParaRPr lang="en-US" sz="1200" dirty="0">
                        <a:solidFill>
                          <a:schemeClr val="tx1"/>
                        </a:solidFill>
                      </a:endParaRPr>
                    </a:p>
                  </a:txBody>
                  <a:tcPr>
                    <a:solidFill>
                      <a:srgbClr val="CCE8EC"/>
                    </a:solidFill>
                  </a:tcPr>
                </a:tc>
                <a:tc>
                  <a:txBody>
                    <a:bodyPr/>
                    <a:lstStyle/>
                    <a:p>
                      <a:pPr marL="165100" indent="-165100">
                        <a:buClr>
                          <a:srgbClr val="00B0F0"/>
                        </a:buClr>
                        <a:buFont typeface="Arial" panose="020B0604020202020204" pitchFamily="34" charset="0"/>
                        <a:buChar char="•"/>
                      </a:pPr>
                      <a:r>
                        <a:rPr lang="en-US" sz="1200" dirty="0">
                          <a:solidFill>
                            <a:schemeClr val="tx1"/>
                          </a:solidFill>
                        </a:rPr>
                        <a:t>Chăm sóc miệng tốt</a:t>
                      </a:r>
                    </a:p>
                    <a:p>
                      <a:pPr marL="165100" indent="-165100">
                        <a:buClr>
                          <a:srgbClr val="00B0F0"/>
                        </a:buClr>
                        <a:buFont typeface="Arial" panose="020B0604020202020204" pitchFamily="34" charset="0"/>
                        <a:buChar char="•"/>
                      </a:pPr>
                      <a:r>
                        <a:rPr lang="en-US" sz="1200" dirty="0">
                          <a:solidFill>
                            <a:schemeClr val="tx1"/>
                          </a:solidFill>
                        </a:rPr>
                        <a:t>Không thức ăn cay</a:t>
                      </a:r>
                    </a:p>
                  </a:txBody>
                  <a:tcPr>
                    <a:solidFill>
                      <a:srgbClr val="CCE8EC"/>
                    </a:solidFill>
                  </a:tcPr>
                </a:tc>
                <a:tc>
                  <a:txBody>
                    <a:bodyPr/>
                    <a:lstStyle/>
                    <a:p>
                      <a:r>
                        <a:rPr lang="en-US" sz="1200" dirty="0">
                          <a:solidFill>
                            <a:schemeClr val="tx1"/>
                          </a:solidFill>
                        </a:rPr>
                        <a:t>Giảm đau, steroids thoa và kháng sinh uống,</a:t>
                      </a:r>
                      <a:r>
                        <a:rPr lang="en-US" sz="1200" baseline="0" dirty="0">
                          <a:solidFill>
                            <a:schemeClr val="tx1"/>
                          </a:solidFill>
                        </a:rPr>
                        <a:t> v.v</a:t>
                      </a:r>
                      <a:r>
                        <a:rPr lang="is-IS" sz="1200" baseline="0" dirty="0">
                          <a:solidFill>
                            <a:schemeClr val="tx1"/>
                          </a:solidFill>
                        </a:rPr>
                        <a:t>…</a:t>
                      </a:r>
                      <a:endParaRPr lang="en-US" sz="1200" dirty="0">
                        <a:solidFill>
                          <a:schemeClr val="tx1"/>
                        </a:solidFill>
                      </a:endParaRPr>
                    </a:p>
                  </a:txBody>
                  <a:tcPr>
                    <a:solidFill>
                      <a:srgbClr val="CCE8EC"/>
                    </a:solidFill>
                  </a:tcPr>
                </a:tc>
                <a:tc>
                  <a:txBody>
                    <a:bodyPr/>
                    <a:lstStyle/>
                    <a:p>
                      <a:r>
                        <a:rPr lang="en-US" sz="1200" dirty="0">
                          <a:solidFill>
                            <a:schemeClr val="tx1"/>
                          </a:solidFill>
                        </a:rPr>
                        <a:t>Theo dõi sát trong vòng 1-3 tuần điều trị đầu tiên</a:t>
                      </a:r>
                    </a:p>
                  </a:txBody>
                  <a:tcPr>
                    <a:solidFill>
                      <a:srgbClr val="CCE8EC"/>
                    </a:solidFill>
                  </a:tcPr>
                </a:tc>
                <a:tc>
                  <a:txBody>
                    <a:bodyPr/>
                    <a:lstStyle/>
                    <a:p>
                      <a:pPr marL="119063" indent="-119063">
                        <a:buClr>
                          <a:srgbClr val="00B0F0"/>
                        </a:buClr>
                        <a:buFont typeface="Arial" panose="020B0604020202020204" pitchFamily="34" charset="0"/>
                        <a:buChar char="•"/>
                      </a:pPr>
                      <a:r>
                        <a:rPr lang="en-US" sz="1200" kern="1200" dirty="0">
                          <a:solidFill>
                            <a:schemeClr val="tx1"/>
                          </a:solidFill>
                          <a:latin typeface="+mn-lt"/>
                          <a:ea typeface="+mn-ea"/>
                          <a:cs typeface="+mn-cs"/>
                        </a:rPr>
                        <a:t>Độ </a:t>
                      </a:r>
                      <a:r>
                        <a:rPr lang="en-US" sz="1200" kern="1200" dirty="0">
                          <a:solidFill>
                            <a:schemeClr val="tx1"/>
                          </a:solidFill>
                          <a:latin typeface="+mn-lt"/>
                          <a:ea typeface="+mn-ea"/>
                          <a:cs typeface="Calibri"/>
                        </a:rPr>
                        <a:t>≥3 hay </a:t>
                      </a:r>
                    </a:p>
                    <a:p>
                      <a:pPr marL="119063" indent="-119063">
                        <a:buClr>
                          <a:srgbClr val="00B0F0"/>
                        </a:buClr>
                        <a:buFont typeface="Arial" panose="020B0604020202020204" pitchFamily="34" charset="0"/>
                        <a:buChar char="•"/>
                      </a:pPr>
                      <a:r>
                        <a:rPr lang="en-US" sz="1200" kern="1200" dirty="0">
                          <a:solidFill>
                            <a:schemeClr val="tx1"/>
                          </a:solidFill>
                          <a:latin typeface="+mn-lt"/>
                          <a:ea typeface="+mn-ea"/>
                          <a:cs typeface="Calibri"/>
                        </a:rPr>
                        <a:t>Độ 2 trong ≥48 giờ dù đã chăm sóc tối ưu cho đến khi bệnh nhân hồi phục </a:t>
                      </a:r>
                      <a:r>
                        <a:rPr lang="en-US" sz="1200" kern="1200" dirty="0" err="1">
                          <a:solidFill>
                            <a:schemeClr val="tx1"/>
                          </a:solidFill>
                          <a:latin typeface="+mn-lt"/>
                          <a:ea typeface="+mn-ea"/>
                          <a:cs typeface="Calibri"/>
                        </a:rPr>
                        <a:t>về</a:t>
                      </a:r>
                      <a:r>
                        <a:rPr lang="en-US" sz="1200" kern="1200" dirty="0">
                          <a:solidFill>
                            <a:schemeClr val="tx1"/>
                          </a:solidFill>
                          <a:latin typeface="+mn-lt"/>
                          <a:ea typeface="+mn-ea"/>
                          <a:cs typeface="Calibri"/>
                        </a:rPr>
                        <a:t> độ</a:t>
                      </a:r>
                      <a:r>
                        <a:rPr lang="en-US" sz="1200" kern="1200" baseline="0" dirty="0">
                          <a:solidFill>
                            <a:schemeClr val="tx1"/>
                          </a:solidFill>
                          <a:latin typeface="+mn-lt"/>
                          <a:ea typeface="+mn-ea"/>
                          <a:cs typeface="Calibri"/>
                          <a:sym typeface="Symbol"/>
                        </a:rPr>
                        <a:t></a:t>
                      </a:r>
                      <a:r>
                        <a:rPr lang="en-US" sz="1200" kern="1200" dirty="0">
                          <a:solidFill>
                            <a:schemeClr val="tx1"/>
                          </a:solidFill>
                          <a:latin typeface="+mn-lt"/>
                          <a:ea typeface="+mn-ea"/>
                          <a:cs typeface="Calibri"/>
                        </a:rPr>
                        <a:t>1, sau đó là giảm liều TKI</a:t>
                      </a:r>
                    </a:p>
                  </a:txBody>
                  <a:tcPr>
                    <a:solidFill>
                      <a:srgbClr val="CCE8EC"/>
                    </a:solidFill>
                  </a:tcPr>
                </a:tc>
                <a:extLst>
                  <a:ext uri="{0D108BD9-81ED-4DB2-BD59-A6C34878D82A}">
                    <a16:rowId xmlns:a16="http://schemas.microsoft.com/office/drawing/2014/main" val="10002"/>
                  </a:ext>
                </a:extLst>
              </a:tr>
              <a:tr h="1230500">
                <a:tc>
                  <a:txBody>
                    <a:bodyPr/>
                    <a:lstStyle/>
                    <a:p>
                      <a:pPr algn="ctr"/>
                      <a:endParaRPr lang="en-US" sz="1200" dirty="0">
                        <a:solidFill>
                          <a:schemeClr val="tx1"/>
                        </a:solidFill>
                      </a:endParaRPr>
                    </a:p>
                    <a:p>
                      <a:pPr algn="ctr"/>
                      <a:endParaRPr lang="en-US" sz="1200" dirty="0">
                        <a:solidFill>
                          <a:schemeClr val="tx1"/>
                        </a:solidFill>
                      </a:endParaRPr>
                    </a:p>
                    <a:p>
                      <a:pPr algn="ctr"/>
                      <a:r>
                        <a:rPr lang="en-US" sz="1200" dirty="0" err="1">
                          <a:solidFill>
                            <a:schemeClr val="tx1"/>
                          </a:solidFill>
                        </a:rPr>
                        <a:t>Phản</a:t>
                      </a:r>
                      <a:r>
                        <a:rPr lang="en-US" sz="1200" dirty="0">
                          <a:solidFill>
                            <a:schemeClr val="tx1"/>
                          </a:solidFill>
                        </a:rPr>
                        <a:t> ứng da </a:t>
                      </a:r>
                    </a:p>
                  </a:txBody>
                  <a:tcPr>
                    <a:solidFill>
                      <a:srgbClr val="E7F4F6"/>
                    </a:solidFill>
                  </a:tcPr>
                </a:tc>
                <a:tc>
                  <a:txBody>
                    <a:bodyPr/>
                    <a:lstStyle/>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r>
                        <a:rPr lang="en-US" sz="1200" dirty="0">
                          <a:solidFill>
                            <a:schemeClr val="tx1"/>
                          </a:solidFill>
                        </a:rPr>
                        <a:t>4 tuần đầu tiên</a:t>
                      </a:r>
                    </a:p>
                  </a:txBody>
                  <a:tcPr>
                    <a:solidFill>
                      <a:srgbClr val="E7F4F6"/>
                    </a:solidFill>
                  </a:tcPr>
                </a:tc>
                <a:tc>
                  <a:txBody>
                    <a:bodyPr/>
                    <a:lstStyle/>
                    <a:p>
                      <a:pPr marL="0" marR="0" indent="0" algn="l" defTabSz="914103" rtl="0" eaLnBrk="1" fontAlgn="auto" latinLnBrk="0" hangingPunct="1">
                        <a:lnSpc>
                          <a:spcPct val="100000"/>
                        </a:lnSpc>
                        <a:spcBef>
                          <a:spcPts val="0"/>
                        </a:spcBef>
                        <a:spcAft>
                          <a:spcPts val="0"/>
                        </a:spcAft>
                        <a:buClr>
                          <a:srgbClr val="1CBECA"/>
                        </a:buClr>
                        <a:buSzTx/>
                        <a:buFont typeface="Arial" panose="020B0604020202020204" pitchFamily="34" charset="0"/>
                        <a:buNone/>
                        <a:tabLst/>
                        <a:defRPr/>
                      </a:pPr>
                      <a:r>
                        <a:rPr lang="en-US" sz="1200" dirty="0">
                          <a:solidFill>
                            <a:schemeClr val="tx1"/>
                          </a:solidFill>
                        </a:rPr>
                        <a:t>Sử dụng steroids</a:t>
                      </a:r>
                      <a:r>
                        <a:rPr lang="en-US" sz="1200" baseline="0" dirty="0">
                          <a:solidFill>
                            <a:schemeClr val="tx1"/>
                          </a:solidFill>
                        </a:rPr>
                        <a:t> bôi sớm </a:t>
                      </a:r>
                      <a:r>
                        <a:rPr lang="en-US" sz="1200" dirty="0">
                          <a:solidFill>
                            <a:schemeClr val="tx1"/>
                          </a:solidFill>
                        </a:rPr>
                        <a:t>và kháng sinh uống</a:t>
                      </a:r>
                    </a:p>
                  </a:txBody>
                  <a:tcPr>
                    <a:solidFill>
                      <a:srgbClr val="E7F4F6"/>
                    </a:solidFill>
                  </a:tcPr>
                </a:tc>
                <a:tc>
                  <a:txBody>
                    <a:bodyPr/>
                    <a:lstStyle/>
                    <a:p>
                      <a:pPr marL="165100" indent="-165100">
                        <a:buClr>
                          <a:srgbClr val="1CBECA"/>
                        </a:buClr>
                        <a:buFont typeface="Arial" panose="020B0604020202020204" pitchFamily="34" charset="0"/>
                        <a:buChar char="•"/>
                      </a:pPr>
                      <a:r>
                        <a:rPr lang="en-US" sz="1200" dirty="0">
                          <a:solidFill>
                            <a:schemeClr val="tx1"/>
                          </a:solidFill>
                        </a:rPr>
                        <a:t>Bảo </a:t>
                      </a:r>
                      <a:r>
                        <a:rPr lang="en-US" sz="1200" dirty="0" err="1">
                          <a:solidFill>
                            <a:schemeClr val="tx1"/>
                          </a:solidFill>
                        </a:rPr>
                        <a:t>vệ</a:t>
                      </a:r>
                      <a:r>
                        <a:rPr lang="en-US" sz="1200" dirty="0">
                          <a:solidFill>
                            <a:schemeClr val="tx1"/>
                          </a:solidFill>
                        </a:rPr>
                        <a:t> </a:t>
                      </a:r>
                      <a:r>
                        <a:rPr lang="en-US" sz="1200" dirty="0" err="1">
                          <a:solidFill>
                            <a:schemeClr val="tx1"/>
                          </a:solidFill>
                        </a:rPr>
                        <a:t>trước</a:t>
                      </a:r>
                      <a:r>
                        <a:rPr lang="en-US" sz="1200" dirty="0">
                          <a:solidFill>
                            <a:schemeClr val="tx1"/>
                          </a:solidFill>
                        </a:rPr>
                        <a:t> ánh nắng </a:t>
                      </a:r>
                    </a:p>
                    <a:p>
                      <a:pPr marL="165100" indent="-165100">
                        <a:buClr>
                          <a:srgbClr val="1CBECA"/>
                        </a:buClr>
                        <a:buFont typeface="Arial" panose="020B0604020202020204" pitchFamily="34" charset="0"/>
                        <a:buChar char="•"/>
                      </a:pPr>
                      <a:r>
                        <a:rPr lang="en-US" sz="1200" dirty="0">
                          <a:solidFill>
                            <a:schemeClr val="tx1"/>
                          </a:solidFill>
                        </a:rPr>
                        <a:t>Nhẹ nhàng khi chăm sóc da</a:t>
                      </a:r>
                    </a:p>
                    <a:p>
                      <a:pPr marL="165100" indent="-165100">
                        <a:buClr>
                          <a:srgbClr val="1CBECA"/>
                        </a:buClr>
                        <a:buFont typeface="Arial" panose="020B0604020202020204" pitchFamily="34" charset="0"/>
                        <a:buChar char="•"/>
                      </a:pPr>
                      <a:r>
                        <a:rPr lang="en-US" sz="1200" dirty="0">
                          <a:solidFill>
                            <a:schemeClr val="tx1"/>
                          </a:solidFill>
                        </a:rPr>
                        <a:t>Làm ẩm  thường xuyên</a:t>
                      </a:r>
                    </a:p>
                  </a:txBody>
                  <a:tcPr>
                    <a:solidFill>
                      <a:srgbClr val="E7F4F6"/>
                    </a:solidFill>
                  </a:tcPr>
                </a:tc>
                <a:tc>
                  <a:txBody>
                    <a:bodyPr/>
                    <a:lstStyle/>
                    <a:p>
                      <a:r>
                        <a:rPr lang="en-US" sz="1200" dirty="0">
                          <a:solidFill>
                            <a:schemeClr val="tx1"/>
                          </a:solidFill>
                        </a:rPr>
                        <a:t>Làm ẩm, steroids, kháng sinh bôi; kháng sinh,</a:t>
                      </a:r>
                      <a:r>
                        <a:rPr lang="en-US" sz="1200" baseline="0" dirty="0">
                          <a:solidFill>
                            <a:schemeClr val="tx1"/>
                          </a:solidFill>
                        </a:rPr>
                        <a:t> kháng </a:t>
                      </a:r>
                      <a:r>
                        <a:rPr lang="en-US" sz="1200" dirty="0">
                          <a:solidFill>
                            <a:schemeClr val="tx1"/>
                          </a:solidFill>
                        </a:rPr>
                        <a:t>histamines, v.v</a:t>
                      </a:r>
                      <a:r>
                        <a:rPr lang="is-IS" sz="1200" dirty="0">
                          <a:solidFill>
                            <a:schemeClr val="tx1"/>
                          </a:solidFill>
                        </a:rPr>
                        <a:t>…</a:t>
                      </a:r>
                      <a:endParaRPr lang="en-US" sz="1200" dirty="0">
                        <a:solidFill>
                          <a:schemeClr val="tx1"/>
                        </a:solidFill>
                      </a:endParaRPr>
                    </a:p>
                  </a:txBody>
                  <a:tcPr>
                    <a:solidFill>
                      <a:srgbClr val="E7F4F6"/>
                    </a:solidFill>
                  </a:tcPr>
                </a:tc>
                <a:tc>
                  <a:txBody>
                    <a:bodyPr/>
                    <a:lstStyle/>
                    <a:p>
                      <a:r>
                        <a:rPr lang="en-US" sz="1200" dirty="0">
                          <a:solidFill>
                            <a:schemeClr val="tx1"/>
                          </a:solidFill>
                        </a:rPr>
                        <a:t>Theo dõi sát trong vòng 2-4 tuần điều trị đầu tiên</a:t>
                      </a:r>
                    </a:p>
                  </a:txBody>
                  <a:tcPr>
                    <a:solidFill>
                      <a:srgbClr val="E7F4F6"/>
                    </a:solidFill>
                  </a:tcPr>
                </a:tc>
                <a:tc>
                  <a:txBody>
                    <a:bodyPr/>
                    <a:lstStyle/>
                    <a:p>
                      <a:pPr marL="119063" indent="-119063">
                        <a:buClr>
                          <a:srgbClr val="00B0F0"/>
                        </a:buClr>
                        <a:buFont typeface="Arial" panose="020B0604020202020204" pitchFamily="34" charset="0"/>
                        <a:buChar char="•"/>
                      </a:pPr>
                      <a:r>
                        <a:rPr lang="en-US" sz="1200" kern="1200" dirty="0">
                          <a:solidFill>
                            <a:schemeClr val="tx1"/>
                          </a:solidFill>
                          <a:latin typeface="+mn-lt"/>
                          <a:ea typeface="+mn-ea"/>
                          <a:cs typeface="+mn-cs"/>
                        </a:rPr>
                        <a:t>Độ </a:t>
                      </a:r>
                      <a:r>
                        <a:rPr lang="en-US" sz="1200" kern="1200" dirty="0">
                          <a:solidFill>
                            <a:schemeClr val="tx1"/>
                          </a:solidFill>
                          <a:latin typeface="+mn-lt"/>
                          <a:ea typeface="+mn-ea"/>
                          <a:cs typeface="Calibri"/>
                        </a:rPr>
                        <a:t>≥3 hay </a:t>
                      </a:r>
                    </a:p>
                    <a:p>
                      <a:pPr marL="119063" marR="0" indent="-119063" algn="l" defTabSz="914103" rtl="0" eaLnBrk="1" fontAlgn="auto" latinLnBrk="0" hangingPunct="1">
                        <a:lnSpc>
                          <a:spcPct val="100000"/>
                        </a:lnSpc>
                        <a:spcBef>
                          <a:spcPts val="0"/>
                        </a:spcBef>
                        <a:spcAft>
                          <a:spcPts val="0"/>
                        </a:spcAft>
                        <a:buClr>
                          <a:srgbClr val="00B0F0"/>
                        </a:buClr>
                        <a:buSzTx/>
                        <a:buFont typeface="Arial" panose="020B0604020202020204" pitchFamily="34" charset="0"/>
                        <a:buChar char="•"/>
                        <a:tabLst/>
                        <a:defRPr/>
                      </a:pPr>
                      <a:r>
                        <a:rPr lang="en-US" sz="1200" kern="1200" dirty="0">
                          <a:solidFill>
                            <a:schemeClr val="tx1"/>
                          </a:solidFill>
                          <a:latin typeface="+mn-lt"/>
                          <a:ea typeface="+mn-ea"/>
                          <a:cs typeface="Calibri"/>
                        </a:rPr>
                        <a:t>Độ 2 trong ≥7 ngày liên tiếp (2-4 tuần) cho đến khi bệnh nhân hồi phục về đ</a:t>
                      </a:r>
                      <a:r>
                        <a:rPr lang="en-US" sz="1200" kern="1200" baseline="0" dirty="0">
                          <a:solidFill>
                            <a:schemeClr val="tx1"/>
                          </a:solidFill>
                          <a:latin typeface="+mn-lt"/>
                          <a:ea typeface="+mn-ea"/>
                          <a:cs typeface="Calibri"/>
                        </a:rPr>
                        <a:t>ộ </a:t>
                      </a:r>
                      <a:r>
                        <a:rPr lang="en-US" sz="1200" kern="1200" baseline="0" dirty="0">
                          <a:solidFill>
                            <a:schemeClr val="tx1"/>
                          </a:solidFill>
                          <a:latin typeface="+mn-lt"/>
                          <a:ea typeface="+mn-ea"/>
                          <a:cs typeface="Calibri"/>
                          <a:sym typeface="Symbol"/>
                        </a:rPr>
                        <a:t>1, sau đó là giảm liều TKI</a:t>
                      </a:r>
                    </a:p>
                  </a:txBody>
                  <a:tcPr>
                    <a:solidFill>
                      <a:srgbClr val="E7F4F6"/>
                    </a:solidFill>
                  </a:tcPr>
                </a:tc>
                <a:extLst>
                  <a:ext uri="{0D108BD9-81ED-4DB2-BD59-A6C34878D82A}">
                    <a16:rowId xmlns:a16="http://schemas.microsoft.com/office/drawing/2014/main" val="10003"/>
                  </a:ext>
                </a:extLst>
              </a:tr>
              <a:tr h="1047843">
                <a:tc>
                  <a:txBody>
                    <a:bodyPr/>
                    <a:lstStyle/>
                    <a:p>
                      <a:pPr algn="ctr"/>
                      <a:endParaRPr lang="en-US" sz="1200" dirty="0">
                        <a:solidFill>
                          <a:schemeClr val="tx1"/>
                        </a:solidFill>
                      </a:endParaRPr>
                    </a:p>
                    <a:p>
                      <a:pPr algn="ctr"/>
                      <a:r>
                        <a:rPr lang="en-US" sz="1200" dirty="0" err="1">
                          <a:solidFill>
                            <a:schemeClr val="tx1"/>
                          </a:solidFill>
                        </a:rPr>
                        <a:t>Phản</a:t>
                      </a:r>
                      <a:r>
                        <a:rPr lang="en-US" sz="1200" dirty="0">
                          <a:solidFill>
                            <a:schemeClr val="tx1"/>
                          </a:solidFill>
                        </a:rPr>
                        <a:t> ứng móng</a:t>
                      </a:r>
                    </a:p>
                  </a:txBody>
                  <a:tcPr>
                    <a:solidFill>
                      <a:srgbClr val="CCE8EC"/>
                    </a:solidFill>
                  </a:tcPr>
                </a:tc>
                <a:tc>
                  <a:txBody>
                    <a:bodyPr/>
                    <a:lstStyle/>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r>
                        <a:rPr lang="en-US" sz="1200" dirty="0">
                          <a:solidFill>
                            <a:schemeClr val="tx1"/>
                          </a:solidFill>
                        </a:rPr>
                        <a:t>9-10 tuần </a:t>
                      </a:r>
                    </a:p>
                  </a:txBody>
                  <a:tcPr>
                    <a:solidFill>
                      <a:srgbClr val="CCE8EC"/>
                    </a:solidFill>
                  </a:tcPr>
                </a:tc>
                <a:tc>
                  <a:txBody>
                    <a:bodyPr/>
                    <a:lstStyle/>
                    <a:p>
                      <a:pPr marL="0" indent="0">
                        <a:buClr>
                          <a:srgbClr val="00B0F0"/>
                        </a:buClr>
                        <a:buFont typeface="Arial" panose="020B0604020202020204" pitchFamily="34" charset="0"/>
                        <a:buNone/>
                      </a:pPr>
                      <a:endParaRPr lang="en-US" sz="1200" dirty="0">
                        <a:solidFill>
                          <a:schemeClr val="tx1"/>
                        </a:solidFill>
                      </a:endParaRPr>
                    </a:p>
                    <a:p>
                      <a:pPr marL="0" indent="0">
                        <a:buClr>
                          <a:srgbClr val="00B0F0"/>
                        </a:buClr>
                        <a:buFont typeface="Arial" panose="020B0604020202020204" pitchFamily="34" charset="0"/>
                        <a:buNone/>
                      </a:pPr>
                      <a:r>
                        <a:rPr lang="en-US" sz="1200" dirty="0" err="1">
                          <a:solidFill>
                            <a:schemeClr val="tx1"/>
                          </a:solidFill>
                        </a:rPr>
                        <a:t>Sử</a:t>
                      </a:r>
                      <a:r>
                        <a:rPr lang="en-US" sz="1200" dirty="0">
                          <a:solidFill>
                            <a:schemeClr val="tx1"/>
                          </a:solidFill>
                        </a:rPr>
                        <a:t> dụng kháng sinh/ steroids</a:t>
                      </a:r>
                      <a:r>
                        <a:rPr lang="en-US" sz="1200" baseline="0" dirty="0">
                          <a:solidFill>
                            <a:schemeClr val="tx1"/>
                          </a:solidFill>
                        </a:rPr>
                        <a:t> bôi sớm</a:t>
                      </a:r>
                      <a:endParaRPr lang="en-US" sz="1200" dirty="0">
                        <a:solidFill>
                          <a:schemeClr val="tx1"/>
                        </a:solidFill>
                      </a:endParaRPr>
                    </a:p>
                  </a:txBody>
                  <a:tcPr>
                    <a:solidFill>
                      <a:srgbClr val="CCE8EC"/>
                    </a:solidFill>
                  </a:tcPr>
                </a:tc>
                <a:tc>
                  <a:txBody>
                    <a:bodyPr/>
                    <a:lstStyle/>
                    <a:p>
                      <a:pPr marL="165100" indent="-165100">
                        <a:buClr>
                          <a:srgbClr val="1CBECA"/>
                        </a:buClr>
                        <a:buFont typeface="Arial" panose="020B0604020202020204" pitchFamily="34" charset="0"/>
                        <a:buChar char="•"/>
                      </a:pPr>
                      <a:endParaRPr lang="en-US" sz="1200" dirty="0">
                        <a:solidFill>
                          <a:schemeClr val="tx1"/>
                        </a:solidFill>
                      </a:endParaRPr>
                    </a:p>
                    <a:p>
                      <a:pPr marL="165100" indent="-165100">
                        <a:buClr>
                          <a:srgbClr val="1CBECA"/>
                        </a:buClr>
                        <a:buFont typeface="Arial" panose="020B0604020202020204" pitchFamily="34" charset="0"/>
                        <a:buChar char="•"/>
                      </a:pPr>
                      <a:r>
                        <a:rPr lang="en-US" sz="1200" dirty="0" err="1">
                          <a:solidFill>
                            <a:schemeClr val="tx1"/>
                          </a:solidFill>
                        </a:rPr>
                        <a:t>Chăm</a:t>
                      </a:r>
                      <a:r>
                        <a:rPr lang="en-US" sz="1200" dirty="0">
                          <a:solidFill>
                            <a:schemeClr val="tx1"/>
                          </a:solidFill>
                        </a:rPr>
                        <a:t> sóc móng</a:t>
                      </a:r>
                    </a:p>
                    <a:p>
                      <a:pPr marL="165100" indent="-165100">
                        <a:buClr>
                          <a:srgbClr val="1CBECA"/>
                        </a:buClr>
                        <a:buFont typeface="Arial" panose="020B0604020202020204" pitchFamily="34" charset="0"/>
                        <a:buChar char="•"/>
                      </a:pPr>
                      <a:r>
                        <a:rPr lang="en-US" sz="1200" dirty="0">
                          <a:solidFill>
                            <a:schemeClr val="tx1"/>
                          </a:solidFill>
                        </a:rPr>
                        <a:t>Tránh kích ứng</a:t>
                      </a:r>
                    </a:p>
                  </a:txBody>
                  <a:tcPr>
                    <a:solidFill>
                      <a:srgbClr val="CCE8EC"/>
                    </a:solidFill>
                  </a:tcPr>
                </a:tc>
                <a:tc>
                  <a:txBody>
                    <a:bodyPr/>
                    <a:lstStyle/>
                    <a:p>
                      <a:endParaRPr lang="en-US" sz="1200" dirty="0">
                        <a:solidFill>
                          <a:schemeClr val="tx1"/>
                        </a:solidFill>
                      </a:endParaRPr>
                    </a:p>
                    <a:p>
                      <a:r>
                        <a:rPr lang="en-US" sz="1200" dirty="0">
                          <a:solidFill>
                            <a:schemeClr val="tx1"/>
                          </a:solidFill>
                        </a:rPr>
                        <a:t>Steroids, kháng sinh bôi</a:t>
                      </a:r>
                      <a:r>
                        <a:rPr lang="en-US" sz="1200" baseline="0" dirty="0">
                          <a:solidFill>
                            <a:schemeClr val="tx1"/>
                          </a:solidFill>
                        </a:rPr>
                        <a:t>, nitrate bạc, v.v</a:t>
                      </a:r>
                      <a:r>
                        <a:rPr lang="is-IS" sz="1200" baseline="0" dirty="0">
                          <a:solidFill>
                            <a:schemeClr val="tx1"/>
                          </a:solidFill>
                        </a:rPr>
                        <a:t>…</a:t>
                      </a:r>
                      <a:endParaRPr lang="en-US" sz="1200" dirty="0">
                        <a:solidFill>
                          <a:schemeClr val="tx1"/>
                        </a:solidFill>
                      </a:endParaRPr>
                    </a:p>
                  </a:txBody>
                  <a:tcPr>
                    <a:solidFill>
                      <a:srgbClr val="CCE8EC"/>
                    </a:solidFill>
                  </a:tcPr>
                </a:tc>
                <a:tc>
                  <a:txBody>
                    <a:bodyPr/>
                    <a:lstStyle/>
                    <a:p>
                      <a:endParaRPr lang="en-US" sz="1200" dirty="0">
                        <a:solidFill>
                          <a:schemeClr val="tx1"/>
                        </a:solidFill>
                      </a:endParaRPr>
                    </a:p>
                    <a:p>
                      <a:r>
                        <a:rPr lang="en-US" sz="1200" dirty="0">
                          <a:solidFill>
                            <a:schemeClr val="tx1"/>
                          </a:solidFill>
                        </a:rPr>
                        <a:t>Theo dõi sát trong vòng 2-4 tuần điều trị đầu tiên</a:t>
                      </a:r>
                    </a:p>
                  </a:txBody>
                  <a:tcPr>
                    <a:solidFill>
                      <a:srgbClr val="CCE8EC"/>
                    </a:solidFill>
                  </a:tcPr>
                </a:tc>
                <a:tc>
                  <a:txBody>
                    <a:bodyPr/>
                    <a:lstStyle/>
                    <a:p>
                      <a:pPr marL="119063" indent="-119063">
                        <a:buClr>
                          <a:srgbClr val="00B0F0"/>
                        </a:buClr>
                        <a:buFont typeface="Arial" panose="020B0604020202020204" pitchFamily="34" charset="0"/>
                        <a:buChar char="•"/>
                      </a:pPr>
                      <a:r>
                        <a:rPr lang="en-US" sz="1200" kern="1200" dirty="0">
                          <a:solidFill>
                            <a:schemeClr val="tx1"/>
                          </a:solidFill>
                          <a:latin typeface="+mn-lt"/>
                          <a:ea typeface="+mn-ea"/>
                          <a:cs typeface="+mn-cs"/>
                        </a:rPr>
                        <a:t>Độ </a:t>
                      </a:r>
                      <a:r>
                        <a:rPr lang="en-US" sz="1200" kern="1200" dirty="0">
                          <a:solidFill>
                            <a:schemeClr val="tx1"/>
                          </a:solidFill>
                          <a:latin typeface="+mn-lt"/>
                          <a:ea typeface="+mn-ea"/>
                          <a:cs typeface="Calibri"/>
                        </a:rPr>
                        <a:t>≥3 hay </a:t>
                      </a:r>
                    </a:p>
                    <a:p>
                      <a:pPr marL="119063" marR="0" indent="-119063" algn="l" defTabSz="914103" rtl="0" eaLnBrk="1" fontAlgn="auto" latinLnBrk="0" hangingPunct="1">
                        <a:lnSpc>
                          <a:spcPct val="100000"/>
                        </a:lnSpc>
                        <a:spcBef>
                          <a:spcPts val="0"/>
                        </a:spcBef>
                        <a:spcAft>
                          <a:spcPts val="0"/>
                        </a:spcAft>
                        <a:buClr>
                          <a:srgbClr val="00B0F0"/>
                        </a:buClr>
                        <a:buSzTx/>
                        <a:buFont typeface="Arial" panose="020B0604020202020204" pitchFamily="34" charset="0"/>
                        <a:buChar char="•"/>
                        <a:tabLst/>
                        <a:defRPr/>
                      </a:pPr>
                      <a:r>
                        <a:rPr lang="en-US" sz="1200" kern="1200" dirty="0">
                          <a:solidFill>
                            <a:schemeClr val="tx1"/>
                          </a:solidFill>
                          <a:latin typeface="+mn-lt"/>
                          <a:ea typeface="+mn-ea"/>
                          <a:cs typeface="Calibri"/>
                        </a:rPr>
                        <a:t>Độ 2 trong ≥7 ngày liên tiếp (2-4 tuần) cho đến khi bệnh nhân hồi phục về đ</a:t>
                      </a:r>
                      <a:r>
                        <a:rPr lang="en-US" sz="1200" kern="1200" baseline="0" dirty="0">
                          <a:solidFill>
                            <a:schemeClr val="tx1"/>
                          </a:solidFill>
                          <a:latin typeface="+mn-lt"/>
                          <a:ea typeface="+mn-ea"/>
                          <a:cs typeface="Calibri"/>
                        </a:rPr>
                        <a:t>ộ </a:t>
                      </a:r>
                      <a:r>
                        <a:rPr lang="en-US" sz="1200" kern="1200" baseline="0" dirty="0">
                          <a:solidFill>
                            <a:schemeClr val="tx1"/>
                          </a:solidFill>
                          <a:latin typeface="+mn-lt"/>
                          <a:ea typeface="+mn-ea"/>
                          <a:cs typeface="Calibri"/>
                          <a:sym typeface="Symbol"/>
                        </a:rPr>
                        <a:t>1, sau đó là giảm liều TKI</a:t>
                      </a:r>
                    </a:p>
                  </a:txBody>
                  <a:tcPr>
                    <a:solidFill>
                      <a:srgbClr val="CCE8EC"/>
                    </a:solidFill>
                  </a:tcPr>
                </a:tc>
                <a:extLst>
                  <a:ext uri="{0D108BD9-81ED-4DB2-BD59-A6C34878D82A}">
                    <a16:rowId xmlns:a16="http://schemas.microsoft.com/office/drawing/2014/main" val="10004"/>
                  </a:ext>
                </a:extLst>
              </a:tr>
            </a:tbl>
          </a:graphicData>
        </a:graphic>
      </p:graphicFrame>
      <p:sp>
        <p:nvSpPr>
          <p:cNvPr id="9" name="TextBox 8"/>
          <p:cNvSpPr txBox="1"/>
          <p:nvPr/>
        </p:nvSpPr>
        <p:spPr>
          <a:xfrm>
            <a:off x="1726164" y="6369651"/>
            <a:ext cx="9246636" cy="400110"/>
          </a:xfrm>
          <a:prstGeom prst="rect">
            <a:avLst/>
          </a:prstGeom>
          <a:noFill/>
        </p:spPr>
        <p:txBody>
          <a:bodyPr wrap="square" rtlCol="0">
            <a:spAutoFit/>
          </a:bodyPr>
          <a:lstStyle/>
          <a:p>
            <a:pPr defTabSz="914103"/>
            <a:r>
              <a:rPr lang="en-US" sz="1000" dirty="0"/>
              <a:t>1. </a:t>
            </a:r>
            <a:r>
              <a:rPr lang="en-US" sz="1000" dirty="0" err="1"/>
              <a:t>Arriola</a:t>
            </a:r>
            <a:r>
              <a:rPr lang="en-US" sz="1000" dirty="0"/>
              <a:t> et al. Future </a:t>
            </a:r>
            <a:r>
              <a:rPr lang="en-US" sz="1000" dirty="0" err="1"/>
              <a:t>Oncol</a:t>
            </a:r>
            <a:r>
              <a:rPr lang="en-US" sz="1000" dirty="0"/>
              <a:t>. 2015;11(2):267-77; 2. </a:t>
            </a:r>
            <a:r>
              <a:rPr lang="en-US" sz="1000" dirty="0" err="1"/>
              <a:t>Melosky</a:t>
            </a:r>
            <a:r>
              <a:rPr lang="en-US" sz="1000" dirty="0"/>
              <a:t> et al. </a:t>
            </a:r>
            <a:r>
              <a:rPr lang="en-US" sz="1000" dirty="0" err="1"/>
              <a:t>Curr</a:t>
            </a:r>
            <a:r>
              <a:rPr lang="en-US" sz="1000" dirty="0"/>
              <a:t> </a:t>
            </a:r>
            <a:r>
              <a:rPr lang="en-US" sz="1000" dirty="0" err="1"/>
              <a:t>Oncol</a:t>
            </a:r>
            <a:r>
              <a:rPr lang="en-US" sz="1000" dirty="0"/>
              <a:t>, 2015;22:123-132; 3. Yang et al. Expert Rev Anticancer </a:t>
            </a:r>
            <a:r>
              <a:rPr lang="en-US" sz="1000" dirty="0" err="1"/>
              <a:t>Ther</a:t>
            </a:r>
            <a:r>
              <a:rPr lang="en-US" sz="1000" dirty="0"/>
              <a:t>. 2013;13(6):729-36; 4. </a:t>
            </a:r>
            <a:r>
              <a:rPr lang="en-US" sz="1000" dirty="0" err="1"/>
              <a:t>Lacouture</a:t>
            </a:r>
            <a:r>
              <a:rPr lang="en-US" sz="1000" dirty="0"/>
              <a:t> et al. Expert Rev Anticancer </a:t>
            </a:r>
            <a:r>
              <a:rPr lang="en-US" sz="1000" dirty="0" err="1"/>
              <a:t>Ther</a:t>
            </a:r>
            <a:r>
              <a:rPr lang="en-US" sz="1000" dirty="0"/>
              <a:t>. 2013;13(6):721-8; 5. Afatinib Prescribing Information/Afatinib Summary of Product Characteristics.</a:t>
            </a:r>
          </a:p>
        </p:txBody>
      </p:sp>
      <p:sp>
        <p:nvSpPr>
          <p:cNvPr id="10" name="Title 1"/>
          <p:cNvSpPr txBox="1">
            <a:spLocks/>
          </p:cNvSpPr>
          <p:nvPr/>
        </p:nvSpPr>
        <p:spPr>
          <a:xfrm>
            <a:off x="695131" y="416096"/>
            <a:ext cx="11038114" cy="510879"/>
          </a:xfrm>
          <a:prstGeom prst="rect">
            <a:avLst/>
          </a:prstGeom>
        </p:spPr>
        <p:txBody>
          <a:bodyPr vert="horz" wrap="square" lIns="91410" tIns="45705" rIns="91410" bIns="45705" rtlCol="0" anchor="ctr">
            <a:spAutoFit/>
          </a:bodyPr>
          <a:lstStyle>
            <a:lvl1pPr algn="l" defTabSz="914103" rtl="0" eaLnBrk="1" latinLnBrk="0" hangingPunct="1">
              <a:lnSpc>
                <a:spcPct val="85000"/>
              </a:lnSpc>
              <a:spcBef>
                <a:spcPct val="0"/>
              </a:spcBef>
              <a:buNone/>
              <a:defRPr sz="2700" kern="1200">
                <a:solidFill>
                  <a:schemeClr val="bg1"/>
                </a:solidFill>
                <a:latin typeface="+mj-lt"/>
                <a:ea typeface="+mj-ea"/>
                <a:cs typeface="+mj-cs"/>
              </a:defRPr>
            </a:lvl1pPr>
          </a:lstStyle>
          <a:p>
            <a:pPr algn="ctr"/>
            <a:r>
              <a:rPr lang="en-US" sz="3200" b="1" dirty="0" err="1">
                <a:solidFill>
                  <a:schemeClr val="accent4"/>
                </a:solidFill>
              </a:rPr>
              <a:t>Chiến</a:t>
            </a:r>
            <a:r>
              <a:rPr lang="en-US" sz="3200" b="1" dirty="0">
                <a:solidFill>
                  <a:schemeClr val="accent4"/>
                </a:solidFill>
              </a:rPr>
              <a:t> </a:t>
            </a:r>
            <a:r>
              <a:rPr lang="en-US" sz="3200" b="1" dirty="0" err="1">
                <a:solidFill>
                  <a:schemeClr val="accent4"/>
                </a:solidFill>
              </a:rPr>
              <a:t>lược</a:t>
            </a:r>
            <a:r>
              <a:rPr lang="en-US" sz="3200" b="1" dirty="0">
                <a:solidFill>
                  <a:schemeClr val="accent4"/>
                </a:solidFill>
              </a:rPr>
              <a:t> xử </a:t>
            </a:r>
            <a:r>
              <a:rPr lang="en-US" sz="3200" b="1" dirty="0" err="1">
                <a:solidFill>
                  <a:schemeClr val="accent4"/>
                </a:solidFill>
              </a:rPr>
              <a:t>trí</a:t>
            </a:r>
            <a:r>
              <a:rPr lang="en-US" sz="3200" b="1" dirty="0">
                <a:solidFill>
                  <a:schemeClr val="accent4"/>
                </a:solidFill>
              </a:rPr>
              <a:t> </a:t>
            </a:r>
            <a:r>
              <a:rPr lang="en-US" sz="3200" b="1" dirty="0" err="1">
                <a:solidFill>
                  <a:schemeClr val="accent4"/>
                </a:solidFill>
              </a:rPr>
              <a:t>các</a:t>
            </a:r>
            <a:r>
              <a:rPr lang="en-US" sz="3200" b="1" dirty="0">
                <a:solidFill>
                  <a:schemeClr val="accent4"/>
                </a:solidFill>
              </a:rPr>
              <a:t> </a:t>
            </a:r>
            <a:r>
              <a:rPr lang="en-US" sz="3200" b="1" dirty="0" err="1">
                <a:solidFill>
                  <a:schemeClr val="accent4"/>
                </a:solidFill>
              </a:rPr>
              <a:t>biến</a:t>
            </a:r>
            <a:r>
              <a:rPr lang="en-US" sz="3200" b="1" dirty="0">
                <a:solidFill>
                  <a:schemeClr val="accent4"/>
                </a:solidFill>
              </a:rPr>
              <a:t> </a:t>
            </a:r>
            <a:r>
              <a:rPr lang="en-US" sz="3200" b="1" dirty="0" err="1">
                <a:solidFill>
                  <a:schemeClr val="accent4"/>
                </a:solidFill>
              </a:rPr>
              <a:t>cố</a:t>
            </a:r>
            <a:r>
              <a:rPr lang="en-US" sz="3200" b="1" dirty="0">
                <a:solidFill>
                  <a:schemeClr val="accent4"/>
                </a:solidFill>
              </a:rPr>
              <a:t> </a:t>
            </a:r>
            <a:r>
              <a:rPr lang="en-US" sz="3200" b="1" dirty="0" err="1">
                <a:solidFill>
                  <a:schemeClr val="accent4"/>
                </a:solidFill>
              </a:rPr>
              <a:t>ngoại</a:t>
            </a:r>
            <a:r>
              <a:rPr lang="en-US" sz="3200" b="1" dirty="0">
                <a:solidFill>
                  <a:schemeClr val="accent4"/>
                </a:solidFill>
              </a:rPr>
              <a:t> ý (AEs) </a:t>
            </a:r>
            <a:r>
              <a:rPr lang="en-US" sz="3200" b="1" dirty="0" err="1">
                <a:solidFill>
                  <a:schemeClr val="accent4"/>
                </a:solidFill>
              </a:rPr>
              <a:t>thường</a:t>
            </a:r>
            <a:r>
              <a:rPr lang="en-US" sz="3200" b="1" dirty="0">
                <a:solidFill>
                  <a:schemeClr val="accent4"/>
                </a:solidFill>
              </a:rPr>
              <a:t> gặp</a:t>
            </a:r>
          </a:p>
        </p:txBody>
      </p:sp>
    </p:spTree>
    <p:extLst>
      <p:ext uri="{BB962C8B-B14F-4D97-AF65-F5344CB8AC3E}">
        <p14:creationId xmlns:p14="http://schemas.microsoft.com/office/powerpoint/2010/main" val="363074955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a:xfrm>
            <a:off x="9161532" y="2674207"/>
            <a:ext cx="1249680" cy="2235828"/>
          </a:xfrm>
          <a:prstGeom prst="downArrow">
            <a:avLst/>
          </a:prstGeom>
          <a:solidFill>
            <a:schemeClr val="bg1"/>
          </a:solidFill>
          <a:ln w="635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GB">
              <a:solidFill>
                <a:prstClr val="white"/>
              </a:solidFill>
            </a:endParaRPr>
          </a:p>
        </p:txBody>
      </p:sp>
      <p:sp>
        <p:nvSpPr>
          <p:cNvPr id="5" name="Rounded Rectangle 4"/>
          <p:cNvSpPr/>
          <p:nvPr/>
        </p:nvSpPr>
        <p:spPr>
          <a:xfrm>
            <a:off x="4029744" y="2545240"/>
            <a:ext cx="4162533" cy="1376250"/>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marL="285750" indent="-285750" defTabSz="914103">
              <a:buFont typeface="Arial" panose="020B0604020202020204" pitchFamily="34" charset="0"/>
              <a:buChar char="•"/>
              <a:defRPr/>
            </a:pPr>
            <a:r>
              <a:rPr lang="en-GB" sz="1600" dirty="0">
                <a:solidFill>
                  <a:srgbClr val="000000"/>
                </a:solidFill>
              </a:rPr>
              <a:t>Biến cố bất lợi độ ≥3</a:t>
            </a:r>
          </a:p>
          <a:p>
            <a:pPr marL="285750" indent="-285750" defTabSz="914103">
              <a:buFont typeface="Arial" panose="020B0604020202020204" pitchFamily="34" charset="0"/>
              <a:buChar char="•"/>
              <a:defRPr/>
            </a:pPr>
            <a:r>
              <a:rPr lang="en-GB" sz="1600" dirty="0">
                <a:solidFill>
                  <a:srgbClr val="000000"/>
                </a:solidFill>
              </a:rPr>
              <a:t>Độ 2 kéo dài (≥7 ngày liên tiếp)</a:t>
            </a:r>
          </a:p>
          <a:p>
            <a:pPr marL="285750" indent="-285750" defTabSz="914103">
              <a:buFont typeface="Arial" panose="020B0604020202020204" pitchFamily="34" charset="0"/>
              <a:buChar char="•"/>
              <a:defRPr/>
            </a:pPr>
            <a:r>
              <a:rPr lang="en-GB" sz="1600" b="1" dirty="0">
                <a:solidFill>
                  <a:srgbClr val="000000"/>
                </a:solidFill>
              </a:rPr>
              <a:t>Tiêu chảy</a:t>
            </a:r>
            <a:r>
              <a:rPr lang="en-GB" sz="1600" dirty="0">
                <a:solidFill>
                  <a:srgbClr val="000000"/>
                </a:solidFill>
              </a:rPr>
              <a:t> độ 2 (&gt;48 giờ dù đã chăm sóc tối ưu)</a:t>
            </a:r>
          </a:p>
          <a:p>
            <a:pPr marL="285750" indent="-285750" defTabSz="914103">
              <a:buFont typeface="Arial" panose="020B0604020202020204" pitchFamily="34" charset="0"/>
              <a:buChar char="•"/>
              <a:defRPr/>
            </a:pPr>
            <a:r>
              <a:rPr lang="en-GB" sz="1600" b="1" dirty="0">
                <a:solidFill>
                  <a:srgbClr val="000000"/>
                </a:solidFill>
              </a:rPr>
              <a:t>Suy thận </a:t>
            </a:r>
            <a:r>
              <a:rPr lang="en-GB" sz="1600" dirty="0">
                <a:solidFill>
                  <a:srgbClr val="000000"/>
                </a:solidFill>
              </a:rPr>
              <a:t>độ 2 nặng thêm</a:t>
            </a:r>
          </a:p>
        </p:txBody>
      </p:sp>
      <p:sp>
        <p:nvSpPr>
          <p:cNvPr id="15" name="Rounded Rectangle 14"/>
          <p:cNvSpPr/>
          <p:nvPr/>
        </p:nvSpPr>
        <p:spPr>
          <a:xfrm>
            <a:off x="3476234" y="5174151"/>
            <a:ext cx="5184576" cy="533400"/>
          </a:xfrm>
          <a:prstGeom prst="roundRect">
            <a:avLst/>
          </a:prstGeom>
          <a:solidFill>
            <a:schemeClr val="accent1"/>
          </a:solidFill>
          <a:ln>
            <a:solidFill>
              <a:srgbClr val="0070C0"/>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000" dirty="0">
                <a:solidFill>
                  <a:srgbClr val="FFFFFF"/>
                </a:solidFill>
              </a:rPr>
              <a:t>Điều trị trở lại ở mức liều </a:t>
            </a:r>
            <a:r>
              <a:rPr lang="en-GB" sz="2000" b="1" dirty="0">
                <a:solidFill>
                  <a:srgbClr val="FFFFFF"/>
                </a:solidFill>
              </a:rPr>
              <a:t>GIẢM</a:t>
            </a:r>
            <a:r>
              <a:rPr lang="en-GB" sz="2000" dirty="0">
                <a:solidFill>
                  <a:srgbClr val="FFFFFF"/>
                </a:solidFill>
              </a:rPr>
              <a:t> </a:t>
            </a:r>
            <a:r>
              <a:rPr lang="en-GB" sz="2000" dirty="0" err="1">
                <a:solidFill>
                  <a:srgbClr val="FFFFFF"/>
                </a:solidFill>
              </a:rPr>
              <a:t>đi</a:t>
            </a:r>
            <a:r>
              <a:rPr lang="en-GB" sz="2000" dirty="0">
                <a:solidFill>
                  <a:srgbClr val="FFFFFF"/>
                </a:solidFill>
              </a:rPr>
              <a:t> 10 mg</a:t>
            </a:r>
          </a:p>
        </p:txBody>
      </p:sp>
      <p:sp>
        <p:nvSpPr>
          <p:cNvPr id="18" name="Rounded Rectangle 17"/>
          <p:cNvSpPr/>
          <p:nvPr/>
        </p:nvSpPr>
        <p:spPr>
          <a:xfrm>
            <a:off x="3438912" y="1600794"/>
            <a:ext cx="5184576" cy="716060"/>
          </a:xfrm>
          <a:prstGeom prst="roundRect">
            <a:avLst/>
          </a:prstGeom>
          <a:solidFill>
            <a:schemeClr val="accent1"/>
          </a:solidFill>
          <a:ln>
            <a:solidFill>
              <a:srgbClr val="0070C0"/>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400" b="1" dirty="0">
                <a:solidFill>
                  <a:srgbClr val="FFFFFF"/>
                </a:solidFill>
              </a:rPr>
              <a:t>Liều chuẩn 40 mg/ngày</a:t>
            </a:r>
          </a:p>
        </p:txBody>
      </p:sp>
      <p:sp>
        <p:nvSpPr>
          <p:cNvPr id="19" name="Title 1"/>
          <p:cNvSpPr>
            <a:spLocks noGrp="1"/>
          </p:cNvSpPr>
          <p:nvPr>
            <p:ph type="title"/>
          </p:nvPr>
        </p:nvSpPr>
        <p:spPr>
          <a:xfrm>
            <a:off x="1543470" y="386445"/>
            <a:ext cx="8242902" cy="880882"/>
          </a:xfrm>
        </p:spPr>
        <p:txBody>
          <a:bodyPr>
            <a:normAutofit fontScale="90000"/>
          </a:bodyPr>
          <a:lstStyle/>
          <a:p>
            <a:pPr algn="ctr">
              <a:lnSpc>
                <a:spcPct val="100000"/>
              </a:lnSpc>
            </a:pPr>
            <a:r>
              <a:rPr lang="en-GB" sz="3200" b="1" dirty="0">
                <a:latin typeface="+mn-lt"/>
              </a:rPr>
              <a:t>Afatinib</a:t>
            </a:r>
            <a:br>
              <a:rPr lang="en-GB" sz="3200" b="1" dirty="0">
                <a:latin typeface="+mn-lt"/>
              </a:rPr>
            </a:br>
            <a:r>
              <a:rPr lang="en-GB" sz="3200" dirty="0" err="1">
                <a:solidFill>
                  <a:schemeClr val="accent1"/>
                </a:solidFill>
                <a:latin typeface="+mn-lt"/>
              </a:rPr>
              <a:t>Sơ</a:t>
            </a:r>
            <a:r>
              <a:rPr lang="en-GB" sz="3200" dirty="0">
                <a:solidFill>
                  <a:schemeClr val="accent1"/>
                </a:solidFill>
                <a:latin typeface="+mn-lt"/>
              </a:rPr>
              <a:t> đồ điều chỉnh liều </a:t>
            </a:r>
            <a:r>
              <a:rPr lang="en-GB" sz="3200" dirty="0" err="1">
                <a:solidFill>
                  <a:schemeClr val="accent1"/>
                </a:solidFill>
                <a:latin typeface="+mn-lt"/>
              </a:rPr>
              <a:t>cho</a:t>
            </a:r>
            <a:r>
              <a:rPr lang="en-GB" sz="3200" dirty="0">
                <a:solidFill>
                  <a:schemeClr val="accent1"/>
                </a:solidFill>
                <a:latin typeface="+mn-lt"/>
              </a:rPr>
              <a:t> Afatinib</a:t>
            </a:r>
          </a:p>
        </p:txBody>
      </p:sp>
      <p:sp>
        <p:nvSpPr>
          <p:cNvPr id="29" name="Rounded Rectangle 28"/>
          <p:cNvSpPr/>
          <p:nvPr/>
        </p:nvSpPr>
        <p:spPr>
          <a:xfrm>
            <a:off x="4715252" y="4180287"/>
            <a:ext cx="2791516" cy="729748"/>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algn="ctr" defTabSz="914103">
              <a:defRPr/>
            </a:pPr>
            <a:r>
              <a:rPr lang="en-GB" sz="1600" b="1" dirty="0">
                <a:solidFill>
                  <a:srgbClr val="000000"/>
                </a:solidFill>
              </a:rPr>
              <a:t>DỪNG</a:t>
            </a:r>
            <a:r>
              <a:rPr lang="en-GB" sz="1600" dirty="0">
                <a:solidFill>
                  <a:srgbClr val="000000"/>
                </a:solidFill>
              </a:rPr>
              <a:t> đến khi phục hồi về độ ≤1 hay mức ban đầu</a:t>
            </a:r>
          </a:p>
        </p:txBody>
      </p:sp>
      <p:sp>
        <p:nvSpPr>
          <p:cNvPr id="14" name="Rectangle à coins arrondis 9226"/>
          <p:cNvSpPr/>
          <p:nvPr/>
        </p:nvSpPr>
        <p:spPr>
          <a:xfrm>
            <a:off x="8763447" y="1607590"/>
            <a:ext cx="1741313" cy="386091"/>
          </a:xfrm>
          <a:custGeom>
            <a:avLst/>
            <a:gdLst>
              <a:gd name="connsiteX0" fmla="*/ 0 w 1741313"/>
              <a:gd name="connsiteY0" fmla="*/ 96125 h 252000"/>
              <a:gd name="connsiteX1" fmla="*/ 96125 w 1741313"/>
              <a:gd name="connsiteY1" fmla="*/ 0 h 252000"/>
              <a:gd name="connsiteX2" fmla="*/ 1645188 w 1741313"/>
              <a:gd name="connsiteY2" fmla="*/ 0 h 252000"/>
              <a:gd name="connsiteX3" fmla="*/ 1741313 w 1741313"/>
              <a:gd name="connsiteY3" fmla="*/ 96125 h 252000"/>
              <a:gd name="connsiteX4" fmla="*/ 1741313 w 1741313"/>
              <a:gd name="connsiteY4" fmla="*/ 155875 h 252000"/>
              <a:gd name="connsiteX5" fmla="*/ 1645188 w 1741313"/>
              <a:gd name="connsiteY5" fmla="*/ 252000 h 252000"/>
              <a:gd name="connsiteX6" fmla="*/ 96125 w 1741313"/>
              <a:gd name="connsiteY6" fmla="*/ 252000 h 252000"/>
              <a:gd name="connsiteX7" fmla="*/ 0 w 1741313"/>
              <a:gd name="connsiteY7" fmla="*/ 155875 h 252000"/>
              <a:gd name="connsiteX8" fmla="*/ 0 w 1741313"/>
              <a:gd name="connsiteY8" fmla="*/ 96125 h 252000"/>
              <a:gd name="connsiteX0" fmla="*/ 96125 w 1741313"/>
              <a:gd name="connsiteY0" fmla="*/ 252000 h 343440"/>
              <a:gd name="connsiteX1" fmla="*/ 0 w 1741313"/>
              <a:gd name="connsiteY1" fmla="*/ 155875 h 343440"/>
              <a:gd name="connsiteX2" fmla="*/ 0 w 1741313"/>
              <a:gd name="connsiteY2" fmla="*/ 96125 h 343440"/>
              <a:gd name="connsiteX3" fmla="*/ 96125 w 1741313"/>
              <a:gd name="connsiteY3" fmla="*/ 0 h 343440"/>
              <a:gd name="connsiteX4" fmla="*/ 1645188 w 1741313"/>
              <a:gd name="connsiteY4" fmla="*/ 0 h 343440"/>
              <a:gd name="connsiteX5" fmla="*/ 1741313 w 1741313"/>
              <a:gd name="connsiteY5" fmla="*/ 96125 h 343440"/>
              <a:gd name="connsiteX6" fmla="*/ 1741313 w 1741313"/>
              <a:gd name="connsiteY6" fmla="*/ 155875 h 343440"/>
              <a:gd name="connsiteX7" fmla="*/ 1645188 w 1741313"/>
              <a:gd name="connsiteY7" fmla="*/ 252000 h 343440"/>
              <a:gd name="connsiteX8" fmla="*/ 187565 w 1741313"/>
              <a:gd name="connsiteY8" fmla="*/ 343440 h 343440"/>
              <a:gd name="connsiteX0" fmla="*/ 96125 w 1741313"/>
              <a:gd name="connsiteY0" fmla="*/ 252000 h 252000"/>
              <a:gd name="connsiteX1" fmla="*/ 0 w 1741313"/>
              <a:gd name="connsiteY1" fmla="*/ 155875 h 252000"/>
              <a:gd name="connsiteX2" fmla="*/ 0 w 1741313"/>
              <a:gd name="connsiteY2" fmla="*/ 96125 h 252000"/>
              <a:gd name="connsiteX3" fmla="*/ 96125 w 1741313"/>
              <a:gd name="connsiteY3" fmla="*/ 0 h 252000"/>
              <a:gd name="connsiteX4" fmla="*/ 1645188 w 1741313"/>
              <a:gd name="connsiteY4" fmla="*/ 0 h 252000"/>
              <a:gd name="connsiteX5" fmla="*/ 1741313 w 1741313"/>
              <a:gd name="connsiteY5" fmla="*/ 96125 h 252000"/>
              <a:gd name="connsiteX6" fmla="*/ 1741313 w 1741313"/>
              <a:gd name="connsiteY6" fmla="*/ 155875 h 252000"/>
              <a:gd name="connsiteX7" fmla="*/ 1645188 w 1741313"/>
              <a:gd name="connsiteY7" fmla="*/ 252000 h 252000"/>
              <a:gd name="connsiteX0" fmla="*/ 0 w 1741313"/>
              <a:gd name="connsiteY0" fmla="*/ 155875 h 252000"/>
              <a:gd name="connsiteX1" fmla="*/ 0 w 1741313"/>
              <a:gd name="connsiteY1" fmla="*/ 96125 h 252000"/>
              <a:gd name="connsiteX2" fmla="*/ 96125 w 1741313"/>
              <a:gd name="connsiteY2" fmla="*/ 0 h 252000"/>
              <a:gd name="connsiteX3" fmla="*/ 1645188 w 1741313"/>
              <a:gd name="connsiteY3" fmla="*/ 0 h 252000"/>
              <a:gd name="connsiteX4" fmla="*/ 1741313 w 1741313"/>
              <a:gd name="connsiteY4" fmla="*/ 96125 h 252000"/>
              <a:gd name="connsiteX5" fmla="*/ 1741313 w 1741313"/>
              <a:gd name="connsiteY5" fmla="*/ 155875 h 252000"/>
              <a:gd name="connsiteX6" fmla="*/ 1645188 w 1741313"/>
              <a:gd name="connsiteY6" fmla="*/ 252000 h 252000"/>
              <a:gd name="connsiteX0" fmla="*/ 0 w 1741313"/>
              <a:gd name="connsiteY0" fmla="*/ 155875 h 155875"/>
              <a:gd name="connsiteX1" fmla="*/ 0 w 1741313"/>
              <a:gd name="connsiteY1" fmla="*/ 96125 h 155875"/>
              <a:gd name="connsiteX2" fmla="*/ 96125 w 1741313"/>
              <a:gd name="connsiteY2" fmla="*/ 0 h 155875"/>
              <a:gd name="connsiteX3" fmla="*/ 1645188 w 1741313"/>
              <a:gd name="connsiteY3" fmla="*/ 0 h 155875"/>
              <a:gd name="connsiteX4" fmla="*/ 1741313 w 1741313"/>
              <a:gd name="connsiteY4" fmla="*/ 96125 h 155875"/>
              <a:gd name="connsiteX5" fmla="*/ 1741313 w 1741313"/>
              <a:gd name="connsiteY5" fmla="*/ 155875 h 15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313" h="155875">
                <a:moveTo>
                  <a:pt x="0" y="155875"/>
                </a:moveTo>
                <a:lnTo>
                  <a:pt x="0" y="96125"/>
                </a:lnTo>
                <a:cubicBezTo>
                  <a:pt x="0" y="43037"/>
                  <a:pt x="43037" y="0"/>
                  <a:pt x="96125" y="0"/>
                </a:cubicBezTo>
                <a:lnTo>
                  <a:pt x="1645188" y="0"/>
                </a:lnTo>
                <a:cubicBezTo>
                  <a:pt x="1698276" y="0"/>
                  <a:pt x="1741313" y="43037"/>
                  <a:pt x="1741313" y="96125"/>
                </a:cubicBezTo>
                <a:lnTo>
                  <a:pt x="1741313" y="155875"/>
                </a:lnTo>
              </a:path>
            </a:pathLst>
          </a:custGeom>
          <a:solidFill>
            <a:schemeClr val="bg1"/>
          </a:solidFill>
          <a:ln w="28575" cap="rnd">
            <a:solidFill>
              <a:srgbClr val="0070C0"/>
            </a:solidFill>
          </a:ln>
          <a:effectLst/>
        </p:spPr>
        <p:txBody>
          <a:bodyPr wrap="none" tIns="144000" bIns="0" anchor="ctr">
            <a:noAutofit/>
          </a:bodyPr>
          <a:lstStyle/>
          <a:p>
            <a:pPr algn="ctr" defTabSz="914103"/>
            <a:r>
              <a:rPr lang="en-US" sz="1400" b="1" dirty="0">
                <a:solidFill>
                  <a:schemeClr val="accent4"/>
                </a:solidFill>
              </a:rPr>
              <a:t>Điều chỉnh liều </a:t>
            </a:r>
          </a:p>
        </p:txBody>
      </p:sp>
      <p:sp>
        <p:nvSpPr>
          <p:cNvPr id="11" name="TextBox 10"/>
          <p:cNvSpPr txBox="1"/>
          <p:nvPr/>
        </p:nvSpPr>
        <p:spPr>
          <a:xfrm>
            <a:off x="2537362" y="6443119"/>
            <a:ext cx="4166886" cy="246221"/>
          </a:xfrm>
          <a:prstGeom prst="rect">
            <a:avLst/>
          </a:prstGeom>
          <a:noFill/>
        </p:spPr>
        <p:txBody>
          <a:bodyPr wrap="square" rtlCol="0">
            <a:spAutoFit/>
          </a:bodyPr>
          <a:lstStyle/>
          <a:p>
            <a:pPr algn="ctr"/>
            <a:r>
              <a:rPr lang="en-US" sz="1000" i="1" dirty="0"/>
              <a:t>T</a:t>
            </a:r>
            <a:r>
              <a:rPr lang="vi-VN" sz="1000" i="1" dirty="0"/>
              <a:t>ờ</a:t>
            </a:r>
            <a:r>
              <a:rPr lang="en-US" sz="1000" i="1" dirty="0"/>
              <a:t> </a:t>
            </a:r>
            <a:r>
              <a:rPr lang="en-US" sz="1000" i="1" dirty="0" err="1"/>
              <a:t>Hướng</a:t>
            </a:r>
            <a:r>
              <a:rPr lang="en-US" sz="1000" i="1" dirty="0"/>
              <a:t> </a:t>
            </a:r>
            <a:r>
              <a:rPr lang="en-US" sz="1000" i="1" dirty="0" err="1"/>
              <a:t>dẫn</a:t>
            </a:r>
            <a:r>
              <a:rPr lang="en-US" sz="1000" i="1" dirty="0"/>
              <a:t> </a:t>
            </a:r>
            <a:r>
              <a:rPr lang="en-US" sz="1000" i="1" dirty="0" err="1"/>
              <a:t>sử</a:t>
            </a:r>
            <a:r>
              <a:rPr lang="en-US" sz="1000" i="1" dirty="0"/>
              <a:t> </a:t>
            </a:r>
            <a:r>
              <a:rPr lang="en-US" sz="1000" i="1" dirty="0" err="1"/>
              <a:t>dụng</a:t>
            </a:r>
            <a:r>
              <a:rPr lang="en-US" sz="1000" i="1" dirty="0"/>
              <a:t> </a:t>
            </a:r>
            <a:r>
              <a:rPr lang="en-US" sz="1000" i="1" dirty="0" err="1"/>
              <a:t>afatinib</a:t>
            </a:r>
            <a:r>
              <a:rPr lang="en-US" sz="1000" i="1" dirty="0"/>
              <a:t> </a:t>
            </a:r>
            <a:r>
              <a:rPr lang="en-US" sz="1000" i="1" dirty="0" err="1"/>
              <a:t>tại</a:t>
            </a:r>
            <a:r>
              <a:rPr lang="en-US" sz="1000" i="1" dirty="0"/>
              <a:t> </a:t>
            </a:r>
            <a:r>
              <a:rPr lang="en-US" sz="1000" i="1" dirty="0" err="1"/>
              <a:t>Việt</a:t>
            </a:r>
            <a:r>
              <a:rPr lang="en-US" sz="1000" i="1" dirty="0"/>
              <a:t> Nam</a:t>
            </a:r>
            <a:endParaRPr lang="en-US" sz="1000" b="1" i="1" dirty="0"/>
          </a:p>
        </p:txBody>
      </p:sp>
    </p:spTree>
    <p:extLst>
      <p:ext uri="{BB962C8B-B14F-4D97-AF65-F5344CB8AC3E}">
        <p14:creationId xmlns:p14="http://schemas.microsoft.com/office/powerpoint/2010/main" val="769306278"/>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8C85CB60-015A-4EC6-AB8E-48F7DBD3B985}"/>
              </a:ext>
            </a:extLst>
          </p:cNvPr>
          <p:cNvSpPr>
            <a:spLocks noGrp="1"/>
          </p:cNvSpPr>
          <p:nvPr>
            <p:ph sz="quarter" idx="10"/>
          </p:nvPr>
        </p:nvSpPr>
        <p:spPr>
          <a:xfrm>
            <a:off x="1662802" y="6445182"/>
            <a:ext cx="5511252" cy="233932"/>
          </a:xfrm>
        </p:spPr>
        <p:txBody>
          <a:bodyPr>
            <a:normAutofit fontScale="47500" lnSpcReduction="20000"/>
          </a:bodyPr>
          <a:lstStyle/>
          <a:p>
            <a:r>
              <a:rPr lang="en-US" sz="1200" dirty="0">
                <a:latin typeface="Tahoma" panose="020B0604030504040204" pitchFamily="34" charset="0"/>
                <a:ea typeface="Tahoma" panose="020B0604030504040204" pitchFamily="34" charset="0"/>
                <a:cs typeface="Tahoma" panose="020B0604030504040204" pitchFamily="34" charset="0"/>
              </a:rPr>
              <a:t>1. Yang J et al. J Clin Oncol. 33, 2015 (suppl; abstr 8073); 2. Schuler M et al. ELCC 2016. #138PD; 3. Hirsh V. J Clin Oncol. 2016;34(suppl; abstr 9046).</a:t>
            </a:r>
          </a:p>
        </p:txBody>
      </p:sp>
      <p:grpSp>
        <p:nvGrpSpPr>
          <p:cNvPr id="2" name="Group 1"/>
          <p:cNvGrpSpPr/>
          <p:nvPr/>
        </p:nvGrpSpPr>
        <p:grpSpPr>
          <a:xfrm>
            <a:off x="7906897" y="794543"/>
            <a:ext cx="3634582" cy="5935979"/>
            <a:chOff x="7158990" y="914401"/>
            <a:chExt cx="3634582" cy="5935979"/>
          </a:xfrm>
        </p:grpSpPr>
        <p:pic>
          <p:nvPicPr>
            <p:cNvPr id="717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58990" y="2895600"/>
              <a:ext cx="3634582" cy="19735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914401"/>
              <a:ext cx="3124042" cy="200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13442" y="4850130"/>
              <a:ext cx="3073400" cy="2000250"/>
            </a:xfrm>
            <a:prstGeom prst="rect">
              <a:avLst/>
            </a:prstGeom>
            <a:solidFill>
              <a:schemeClr val="bg1"/>
            </a:solidFill>
            <a:ln>
              <a:noFill/>
            </a:ln>
            <a:effectLst/>
          </p:spPr>
        </p:pic>
      </p:grpSp>
      <p:pic>
        <p:nvPicPr>
          <p:cNvPr id="7174"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4656" y="1867883"/>
            <a:ext cx="6929963" cy="39823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 name="Title 1"/>
          <p:cNvSpPr txBox="1">
            <a:spLocks/>
          </p:cNvSpPr>
          <p:nvPr/>
        </p:nvSpPr>
        <p:spPr>
          <a:xfrm>
            <a:off x="1090785" y="548074"/>
            <a:ext cx="7712073" cy="630936"/>
          </a:xfrm>
          <a:prstGeom prst="rect">
            <a:avLst/>
          </a:prstGeom>
        </p:spPr>
        <p:txBody>
          <a:bodyPr vert="horz" lIns="0" tIns="0" rIns="0" bIns="0" rtlCol="0" anchor="b"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gn="ctr">
              <a:lnSpc>
                <a:spcPct val="125000"/>
              </a:lnSpc>
            </a:pPr>
            <a:r>
              <a:rPr lang="en-US" sz="3200" dirty="0">
                <a:latin typeface="Tahoma" panose="020B0604030504040204" pitchFamily="34" charset="0"/>
                <a:ea typeface="Tahoma" panose="020B0604030504040204" pitchFamily="34" charset="0"/>
                <a:cs typeface="Tahoma" panose="020B0604030504040204" pitchFamily="34" charset="0"/>
              </a:rPr>
              <a:t>LUX-Lung 3,6,7: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Giảm</a:t>
            </a:r>
            <a:r>
              <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liều</a:t>
            </a:r>
            <a:r>
              <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không</a:t>
            </a:r>
            <a:r>
              <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ảnh</a:t>
            </a:r>
            <a:r>
              <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hưởng</a:t>
            </a:r>
            <a:r>
              <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đến</a:t>
            </a:r>
            <a:r>
              <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hiệu</a:t>
            </a:r>
            <a:r>
              <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quả</a:t>
            </a:r>
            <a:r>
              <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điều</a:t>
            </a:r>
            <a:r>
              <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rgbClr val="0070C0"/>
                </a:solidFill>
                <a:latin typeface="Tahoma" panose="020B0604030504040204" pitchFamily="34" charset="0"/>
                <a:ea typeface="Tahoma" panose="020B0604030504040204" pitchFamily="34" charset="0"/>
                <a:cs typeface="Tahoma" panose="020B0604030504040204" pitchFamily="34" charset="0"/>
              </a:rPr>
              <a:t>trị</a:t>
            </a:r>
            <a:endParaRPr lang="en-US" sz="3200" dirty="0">
              <a:solidFill>
                <a:srgbClr val="0070C0"/>
              </a:solidFill>
              <a:latin typeface="Tahoma" panose="020B0604030504040204" pitchFamily="34" charset="0"/>
              <a:ea typeface="Tahoma" panose="020B0604030504040204" pitchFamily="34" charset="0"/>
              <a:cs typeface="Tahoma" panose="020B0604030504040204" pitchFamily="34" charset="0"/>
            </a:endParaRPr>
          </a:p>
        </p:txBody>
      </p:sp>
      <p:sp>
        <p:nvSpPr>
          <p:cNvPr id="5" name="TextBox 4"/>
          <p:cNvSpPr txBox="1"/>
          <p:nvPr/>
        </p:nvSpPr>
        <p:spPr>
          <a:xfrm>
            <a:off x="524656" y="1272957"/>
            <a:ext cx="7382240" cy="646331"/>
          </a:xfrm>
          <a:prstGeom prst="rect">
            <a:avLst/>
          </a:prstGeom>
          <a:noFill/>
          <a:ln w="12700">
            <a:noFill/>
          </a:ln>
        </p:spPr>
        <p:txBody>
          <a:bodyPr wrap="square" lIns="45720" rIns="45720" rtlCol="0">
            <a:spAutoFit/>
          </a:bodyPr>
          <a:lstStyle/>
          <a:p>
            <a:r>
              <a:rPr lang="en-US" dirty="0" err="1">
                <a:latin typeface="Tahoma" panose="020B0604030504040204" pitchFamily="34" charset="0"/>
                <a:ea typeface="Tahoma" panose="020B0604030504040204" pitchFamily="34" charset="0"/>
                <a:cs typeface="Tahoma" panose="020B0604030504040204" pitchFamily="34" charset="0"/>
              </a:rPr>
              <a:t>Biến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cố</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ngoại</a:t>
            </a:r>
            <a:r>
              <a:rPr lang="en-US" dirty="0">
                <a:latin typeface="Tahoma" panose="020B0604030504040204" pitchFamily="34" charset="0"/>
                <a:ea typeface="Tahoma" panose="020B0604030504040204" pitchFamily="34" charset="0"/>
                <a:cs typeface="Tahoma" panose="020B0604030504040204" pitchFamily="34" charset="0"/>
              </a:rPr>
              <a:t> ý </a:t>
            </a:r>
            <a:r>
              <a:rPr lang="en-US" dirty="0" err="1">
                <a:latin typeface="Tahoma" panose="020B0604030504040204" pitchFamily="34" charset="0"/>
                <a:ea typeface="Tahoma" panose="020B0604030504040204" pitchFamily="34" charset="0"/>
                <a:cs typeface="Tahoma" panose="020B0604030504040204" pitchFamily="34" charset="0"/>
              </a:rPr>
              <a:t>liên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quan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liệu</a:t>
            </a:r>
            <a:r>
              <a:rPr lang="en-US" dirty="0">
                <a:latin typeface="Tahoma" panose="020B0604030504040204" pitchFamily="34" charset="0"/>
                <a:ea typeface="Tahoma" panose="020B0604030504040204" pitchFamily="34" charset="0"/>
                <a:cs typeface="Tahoma" panose="020B0604030504040204" pitchFamily="34" charset="0"/>
              </a:rPr>
              <a:t> ở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giảm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trong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nghiên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cứu</a:t>
            </a:r>
            <a:r>
              <a:rPr lang="en-US" dirty="0">
                <a:latin typeface="Tahoma" panose="020B0604030504040204" pitchFamily="34" charset="0"/>
                <a:ea typeface="Tahoma" panose="020B0604030504040204" pitchFamily="34" charset="0"/>
                <a:cs typeface="Tahoma" panose="020B0604030504040204" pitchFamily="34" charset="0"/>
              </a:rPr>
              <a:t> Lux-lung 7.</a:t>
            </a:r>
          </a:p>
        </p:txBody>
      </p:sp>
    </p:spTree>
    <p:extLst>
      <p:ext uri="{BB962C8B-B14F-4D97-AF65-F5344CB8AC3E}">
        <p14:creationId xmlns:p14="http://schemas.microsoft.com/office/powerpoint/2010/main" val="301439289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1981201" y="380554"/>
            <a:ext cx="7913077" cy="828047"/>
          </a:xfrm>
        </p:spPr>
        <p:txBody>
          <a:bodyPr>
            <a:normAutofit fontScale="90000"/>
          </a:bodyPr>
          <a:lstStyle/>
          <a:p>
            <a:pPr algn="ctr">
              <a:lnSpc>
                <a:spcPct val="100000"/>
              </a:lnSpc>
            </a:pPr>
            <a:r>
              <a:rPr lang="de-DE" sz="3200" dirty="0">
                <a:latin typeface="Tahoma" panose="020B0604030504040204" pitchFamily="34" charset="0"/>
                <a:ea typeface="Tahoma" panose="020B0604030504040204" pitchFamily="34" charset="0"/>
                <a:cs typeface="Tahoma" panose="020B0604030504040204" pitchFamily="34" charset="0"/>
              </a:rPr>
              <a:t>RealGiDo: Nghiên cứu điều chỉnh liều  </a:t>
            </a:r>
            <a:br>
              <a:rPr lang="de-DE" b="1" dirty="0">
                <a:solidFill>
                  <a:schemeClr val="tx1"/>
                </a:solidFill>
                <a:latin typeface="Tahoma" panose="020B0604030504040204" pitchFamily="34" charset="0"/>
                <a:ea typeface="Tahoma" panose="020B0604030504040204" pitchFamily="34" charset="0"/>
                <a:cs typeface="Tahoma" panose="020B0604030504040204" pitchFamily="34" charset="0"/>
              </a:rPr>
            </a:br>
            <a:r>
              <a:rPr lang="de-DE" sz="2400" b="1" i="1" dirty="0">
                <a:solidFill>
                  <a:schemeClr val="tx1"/>
                </a:solidFill>
                <a:latin typeface="Tahoma" panose="020B0604030504040204" pitchFamily="34" charset="0"/>
                <a:ea typeface="Tahoma" panose="020B0604030504040204" pitchFamily="34" charset="0"/>
                <a:cs typeface="Tahoma" panose="020B0604030504040204" pitchFamily="34" charset="0"/>
              </a:rPr>
              <a:t>228 Bệnh nhân tại 29 trung tâm ở 13 Quốc gia</a:t>
            </a:r>
            <a:endParaRPr lang="en-GB" b="1" i="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3" name="Inhaltsplatzhalter 2"/>
          <p:cNvSpPr>
            <a:spLocks noGrp="1"/>
          </p:cNvSpPr>
          <p:nvPr>
            <p:ph idx="1"/>
          </p:nvPr>
        </p:nvSpPr>
        <p:spPr>
          <a:xfrm>
            <a:off x="2270368" y="1268079"/>
            <a:ext cx="8139724" cy="2528384"/>
          </a:xfrm>
        </p:spPr>
        <p:txBody>
          <a:bodyPr>
            <a:normAutofit fontScale="85000" lnSpcReduction="20000"/>
          </a:bodyPr>
          <a:lstStyle/>
          <a:p>
            <a:pPr marL="0" indent="0">
              <a:buNone/>
            </a:pPr>
            <a:r>
              <a:rPr lang="en-GB" b="1" dirty="0" err="1">
                <a:latin typeface="Tahoma" panose="020B0604030504040204" pitchFamily="34" charset="0"/>
                <a:ea typeface="Tahoma" panose="020B0604030504040204" pitchFamily="34" charset="0"/>
                <a:cs typeface="Tahoma" panose="020B0604030504040204" pitchFamily="34" charset="0"/>
              </a:rPr>
              <a:t>Tiêu</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chí</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chính</a:t>
            </a:r>
            <a:endParaRPr lang="en-GB" b="1" dirty="0">
              <a:latin typeface="Tahoma" panose="020B0604030504040204" pitchFamily="34" charset="0"/>
              <a:ea typeface="Tahoma" panose="020B0604030504040204" pitchFamily="34" charset="0"/>
              <a:cs typeface="Tahoma" panose="020B0604030504040204" pitchFamily="34" charset="0"/>
            </a:endParaRPr>
          </a:p>
          <a:p>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Tỷ</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lệ</a:t>
            </a:r>
            <a:r>
              <a:rPr lang="en-GB" dirty="0">
                <a:latin typeface="Tahoma" panose="020B0604030504040204" pitchFamily="34" charset="0"/>
                <a:ea typeface="Tahoma" panose="020B0604030504040204" pitchFamily="34" charset="0"/>
                <a:cs typeface="Tahoma" panose="020B0604030504040204" pitchFamily="34" charset="0"/>
              </a:rPr>
              <a:t> BN </a:t>
            </a:r>
            <a:r>
              <a:rPr lang="en-GB" dirty="0" err="1">
                <a:latin typeface="Tahoma" panose="020B0604030504040204" pitchFamily="34" charset="0"/>
                <a:ea typeface="Tahoma" panose="020B0604030504040204" pitchFamily="34" charset="0"/>
                <a:cs typeface="Tahoma" panose="020B0604030504040204" pitchFamily="34" charset="0"/>
              </a:rPr>
              <a:t>gặp</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biến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cố</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bất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lợi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nghiêm</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trọng</a:t>
            </a:r>
            <a:r>
              <a:rPr lang="en-GB" dirty="0">
                <a:latin typeface="Tahoma" panose="020B0604030504040204" pitchFamily="34" charset="0"/>
                <a:ea typeface="Tahoma" panose="020B0604030504040204" pitchFamily="34" charset="0"/>
                <a:cs typeface="Tahoma" panose="020B0604030504040204" pitchFamily="34" charset="0"/>
              </a:rPr>
              <a:t>. </a:t>
            </a:r>
          </a:p>
          <a:p>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Thời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gian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Thời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gian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thất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bại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và</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thời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gian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tiến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triển</a:t>
            </a:r>
            <a:r>
              <a:rPr lang="en-GB" dirty="0">
                <a:latin typeface="Tahoma" panose="020B0604030504040204" pitchFamily="34" charset="0"/>
                <a:ea typeface="Tahoma" panose="020B0604030504040204" pitchFamily="34" charset="0"/>
                <a:cs typeface="Tahoma" panose="020B0604030504040204" pitchFamily="34" charset="0"/>
              </a:rPr>
              <a:t>.</a:t>
            </a:r>
          </a:p>
          <a:p>
            <a:pPr marL="0" indent="0">
              <a:buNone/>
            </a:pPr>
            <a:r>
              <a:rPr lang="en-GB" b="1" dirty="0" err="1">
                <a:latin typeface="Tahoma" panose="020B0604030504040204" pitchFamily="34" charset="0"/>
                <a:ea typeface="Tahoma" panose="020B0604030504040204" pitchFamily="34" charset="0"/>
                <a:cs typeface="Tahoma" panose="020B0604030504040204" pitchFamily="34" charset="0"/>
              </a:rPr>
              <a:t>Tiêu</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chí</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phụ</a:t>
            </a:r>
            <a:endParaRPr lang="en-GB" b="1" dirty="0">
              <a:latin typeface="Tahoma" panose="020B0604030504040204" pitchFamily="34" charset="0"/>
              <a:ea typeface="Tahoma" panose="020B0604030504040204" pitchFamily="34" charset="0"/>
              <a:cs typeface="Tahoma" panose="020B0604030504040204" pitchFamily="34" charset="0"/>
            </a:endParaRPr>
          </a:p>
          <a:p>
            <a:r>
              <a:rPr lang="en-GB" dirty="0" err="1">
                <a:latin typeface="Tahoma" panose="020B0604030504040204" pitchFamily="34" charset="0"/>
                <a:ea typeface="Tahoma" panose="020B0604030504040204" pitchFamily="34" charset="0"/>
                <a:cs typeface="Tahoma" panose="020B0604030504040204" pitchFamily="34" charset="0"/>
              </a:rPr>
              <a:t>Tỷ</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lệ</a:t>
            </a:r>
            <a:r>
              <a:rPr lang="en-GB" dirty="0">
                <a:latin typeface="Tahoma" panose="020B0604030504040204" pitchFamily="34" charset="0"/>
                <a:ea typeface="Tahoma" panose="020B0604030504040204" pitchFamily="34" charset="0"/>
                <a:cs typeface="Tahoma" panose="020B0604030504040204" pitchFamily="34" charset="0"/>
              </a:rPr>
              <a:t> BN </a:t>
            </a:r>
            <a:r>
              <a:rPr lang="en-GB" dirty="0" err="1">
                <a:latin typeface="Tahoma" panose="020B0604030504040204" pitchFamily="34" charset="0"/>
                <a:ea typeface="Tahoma" panose="020B0604030504040204" pitchFamily="34" charset="0"/>
                <a:cs typeface="Tahoma" panose="020B0604030504040204" pitchFamily="34" charset="0"/>
              </a:rPr>
              <a:t>phải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chỉnh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khởi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và</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lý</a:t>
            </a:r>
            <a:r>
              <a:rPr lang="en-GB" dirty="0">
                <a:latin typeface="Tahoma" panose="020B0604030504040204" pitchFamily="34" charset="0"/>
                <a:ea typeface="Tahoma" panose="020B0604030504040204" pitchFamily="34" charset="0"/>
                <a:cs typeface="Tahoma" panose="020B0604030504040204" pitchFamily="34" charset="0"/>
              </a:rPr>
              <a:t> do </a:t>
            </a:r>
            <a:r>
              <a:rPr lang="en-GB" dirty="0" err="1">
                <a:latin typeface="Tahoma" panose="020B0604030504040204" pitchFamily="34" charset="0"/>
                <a:ea typeface="Tahoma" panose="020B0604030504040204" pitchFamily="34" charset="0"/>
                <a:cs typeface="Tahoma" panose="020B0604030504040204" pitchFamily="34" charset="0"/>
              </a:rPr>
              <a:t>khởi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với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mức</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khác</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nhau</a:t>
            </a:r>
            <a:r>
              <a:rPr lang="en-GB" dirty="0">
                <a:latin typeface="Tahoma" panose="020B0604030504040204" pitchFamily="34" charset="0"/>
                <a:ea typeface="Tahoma" panose="020B0604030504040204" pitchFamily="34" charset="0"/>
                <a:cs typeface="Tahoma" panose="020B0604030504040204" pitchFamily="34" charset="0"/>
              </a:rPr>
              <a:t>.</a:t>
            </a:r>
          </a:p>
          <a:p>
            <a:endParaRPr lang="en-GB" dirty="0"/>
          </a:p>
        </p:txBody>
      </p:sp>
      <p:sp>
        <p:nvSpPr>
          <p:cNvPr id="6" name="Foliennummernplatzhalter 5"/>
          <p:cNvSpPr>
            <a:spLocks noGrp="1"/>
          </p:cNvSpPr>
          <p:nvPr>
            <p:ph type="sldNum" sz="quarter" idx="4294967295"/>
          </p:nvPr>
        </p:nvSpPr>
        <p:spPr>
          <a:xfrm>
            <a:off x="10058400" y="6492875"/>
            <a:ext cx="2133600" cy="365125"/>
          </a:xfrm>
          <a:prstGeom prst="rect">
            <a:avLst/>
          </a:prstGeom>
        </p:spPr>
        <p:txBody>
          <a:bodyPr/>
          <a:lstStyle/>
          <a:p>
            <a:pPr algn="ctr">
              <a:defRPr/>
            </a:pPr>
            <a:fld id="{677F52A4-604D-42BA-A94F-BB7ADAD781D5}" type="slidenum">
              <a:rPr lang="fr-FR" sz="1200">
                <a:solidFill>
                  <a:prstClr val="black">
                    <a:tint val="75000"/>
                  </a:prstClr>
                </a:solidFill>
                <a:latin typeface="Calibri"/>
              </a:rPr>
              <a:pPr algn="ctr">
                <a:defRPr/>
              </a:pPr>
              <a:t>114</a:t>
            </a:fld>
            <a:endParaRPr lang="fr-FR" sz="1200">
              <a:solidFill>
                <a:prstClr val="black">
                  <a:tint val="75000"/>
                </a:prstClr>
              </a:solidFill>
              <a:latin typeface="Calibri"/>
            </a:endParaRPr>
          </a:p>
        </p:txBody>
      </p:sp>
      <p:sp>
        <p:nvSpPr>
          <p:cNvPr id="5" name="Textfeld 4"/>
          <p:cNvSpPr txBox="1"/>
          <p:nvPr/>
        </p:nvSpPr>
        <p:spPr>
          <a:xfrm>
            <a:off x="1175040" y="6080935"/>
            <a:ext cx="7353837" cy="276999"/>
          </a:xfrm>
          <a:prstGeom prst="rect">
            <a:avLst/>
          </a:prstGeom>
          <a:noFill/>
        </p:spPr>
        <p:txBody>
          <a:bodyPr wrap="square" rtlCol="0">
            <a:spAutoFit/>
          </a:bodyPr>
          <a:lstStyle/>
          <a:p>
            <a:pPr>
              <a:defRPr/>
            </a:pPr>
            <a:r>
              <a:rPr lang="de-DE" sz="12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 Patients starting with 50mg were added (ie ≥40mg) as long as no direct comparison was made  to LL3</a:t>
            </a:r>
            <a:endParaRPr lang="en-GB" sz="12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endParaRPr>
          </a:p>
        </p:txBody>
      </p:sp>
      <p:grpSp>
        <p:nvGrpSpPr>
          <p:cNvPr id="4" name="Group 3"/>
          <p:cNvGrpSpPr/>
          <p:nvPr/>
        </p:nvGrpSpPr>
        <p:grpSpPr>
          <a:xfrm>
            <a:off x="2270368" y="2965186"/>
            <a:ext cx="8477701" cy="4064000"/>
            <a:chOff x="2270368" y="3003640"/>
            <a:chExt cx="8477701" cy="4064000"/>
          </a:xfrm>
        </p:grpSpPr>
        <p:graphicFrame>
          <p:nvGraphicFramePr>
            <p:cNvPr id="7" name="Diagramm 6"/>
            <p:cNvGraphicFramePr/>
            <p:nvPr/>
          </p:nvGraphicFramePr>
          <p:xfrm>
            <a:off x="2270368" y="3003640"/>
            <a:ext cx="8452828"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Geschweifte Klammer rechts 8"/>
            <p:cNvSpPr/>
            <p:nvPr/>
          </p:nvSpPr>
          <p:spPr>
            <a:xfrm>
              <a:off x="8780256" y="3561526"/>
              <a:ext cx="334850" cy="2266681"/>
            </a:xfrm>
            <a:prstGeom prst="rightBrac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en-GB">
                <a:solidFill>
                  <a:prstClr val="black"/>
                </a:solidFill>
                <a:latin typeface="Calibri"/>
              </a:endParaRPr>
            </a:p>
          </p:txBody>
        </p:sp>
        <p:sp>
          <p:nvSpPr>
            <p:cNvPr id="10" name="Inhaltsplatzhalter 3"/>
            <p:cNvSpPr txBox="1">
              <a:spLocks/>
            </p:cNvSpPr>
            <p:nvPr/>
          </p:nvSpPr>
          <p:spPr>
            <a:xfrm>
              <a:off x="9189725" y="4413250"/>
              <a:ext cx="1558344" cy="563231"/>
            </a:xfrm>
            <a:prstGeom prst="rect">
              <a:avLst/>
            </a:prstGeom>
          </p:spPr>
          <p:txBody>
            <a:bodyPr vert="horz" wrap="square" lIns="91440" tIns="45720" rIns="91440" bIns="45720" rtlCol="0">
              <a:spAutoFit/>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8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So </a:t>
              </a:r>
              <a:r>
                <a:rPr lang="en-US" sz="1800" dirty="0" err="1">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sánh</a:t>
              </a:r>
              <a:r>
                <a:rPr lang="en-US" sz="18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 </a:t>
              </a:r>
              <a:r>
                <a:rPr lang="en-US" sz="1800" dirty="0" err="1">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với</a:t>
              </a:r>
              <a:r>
                <a:rPr lang="en-US" sz="18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 LUX-Lung 3</a:t>
              </a:r>
            </a:p>
          </p:txBody>
        </p:sp>
      </p:grpSp>
      <p:sp>
        <p:nvSpPr>
          <p:cNvPr id="11" name="TextBox 10"/>
          <p:cNvSpPr txBox="1"/>
          <p:nvPr/>
        </p:nvSpPr>
        <p:spPr>
          <a:xfrm>
            <a:off x="1121113" y="6188657"/>
            <a:ext cx="8304241" cy="446276"/>
          </a:xfrm>
          <a:prstGeom prst="rect">
            <a:avLst/>
          </a:prstGeom>
          <a:noFill/>
        </p:spPr>
        <p:txBody>
          <a:bodyPr wrap="square" rtlCol="0">
            <a:spAutoFit/>
          </a:bodyPr>
          <a:lstStyle/>
          <a:p>
            <a:pPr>
              <a:defRPr/>
            </a:pPr>
            <a:endParaRPr lang="en-US" sz="1100" dirty="0">
              <a:solidFill>
                <a:prstClr val="black"/>
              </a:solidFill>
              <a:latin typeface="Calibri"/>
            </a:endParaRPr>
          </a:p>
          <a:p>
            <a:pPr>
              <a:defRPr/>
            </a:pP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ASCO Annual Meeting.; 1 5 June 2018; Chicago, Illinois, USA. J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Clin</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36, 2018. Abstract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nr</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e21060</a:t>
            </a:r>
          </a:p>
        </p:txBody>
      </p:sp>
      <p:sp>
        <p:nvSpPr>
          <p:cNvPr id="13" name="TextBox 12"/>
          <p:cNvSpPr txBox="1"/>
          <p:nvPr/>
        </p:nvSpPr>
        <p:spPr>
          <a:xfrm>
            <a:off x="1121113" y="6580725"/>
            <a:ext cx="9293896" cy="276999"/>
          </a:xfrm>
          <a:prstGeom prst="rect">
            <a:avLst/>
          </a:prstGeom>
          <a:noFill/>
        </p:spPr>
        <p:txBody>
          <a:bodyPr wrap="square" rtlCol="0">
            <a:spAutoFit/>
          </a:bodyPr>
          <a:lstStyle/>
          <a:p>
            <a:r>
              <a:rPr lang="en-US" sz="1200" i="1" dirty="0" err="1">
                <a:latin typeface="Tahoma" panose="020B0604030504040204" pitchFamily="34" charset="0"/>
                <a:ea typeface="Tahoma" panose="020B0604030504040204" pitchFamily="34" charset="0"/>
                <a:cs typeface="Tahoma" panose="020B0604030504040204" pitchFamily="34" charset="0"/>
              </a:rPr>
              <a:t>Thông</a:t>
            </a:r>
            <a:r>
              <a:rPr lang="en-US" sz="1200" i="1" dirty="0">
                <a:latin typeface="Tahoma" panose="020B0604030504040204" pitchFamily="34" charset="0"/>
                <a:ea typeface="Tahoma" panose="020B0604030504040204" pitchFamily="34" charset="0"/>
                <a:cs typeface="Tahoma" panose="020B0604030504040204" pitchFamily="34" charset="0"/>
              </a:rPr>
              <a:t> tin </a:t>
            </a:r>
            <a:r>
              <a:rPr lang="en-US" sz="1200" i="1" dirty="0" err="1">
                <a:latin typeface="Tahoma" panose="020B0604030504040204" pitchFamily="34" charset="0"/>
                <a:ea typeface="Tahoma" panose="020B0604030504040204" pitchFamily="34" charset="0"/>
                <a:cs typeface="Tahoma" panose="020B0604030504040204" pitchFamily="34" charset="0"/>
              </a:rPr>
              <a:t>dành</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cho</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mục</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đích</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cập</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nhật</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khoa</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học</a:t>
            </a:r>
            <a:r>
              <a:rPr lang="en-US" sz="1200" i="1" dirty="0">
                <a:latin typeface="Tahoma" panose="020B0604030504040204" pitchFamily="34" charset="0"/>
                <a:ea typeface="Tahoma" panose="020B0604030504040204" pitchFamily="34" charset="0"/>
                <a:cs typeface="Tahoma" panose="020B0604030504040204" pitchFamily="34" charset="0"/>
              </a:rPr>
              <a:t>. Xin </a:t>
            </a:r>
            <a:r>
              <a:rPr lang="en-US" sz="1200" i="1" dirty="0" err="1">
                <a:latin typeface="Tahoma" panose="020B0604030504040204" pitchFamily="34" charset="0"/>
                <a:ea typeface="Tahoma" panose="020B0604030504040204" pitchFamily="34" charset="0"/>
                <a:cs typeface="Tahoma" panose="020B0604030504040204" pitchFamily="34" charset="0"/>
              </a:rPr>
              <a:t>vui</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lòng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tham</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khảo</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chỉ</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định</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trong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tờ</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Hướng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dẫn</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sử</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dụng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sản</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phẩm</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tại</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Việt</a:t>
            </a:r>
            <a:r>
              <a:rPr lang="en-US" sz="1200" i="1" dirty="0">
                <a:latin typeface="Tahoma" panose="020B0604030504040204" pitchFamily="34" charset="0"/>
                <a:ea typeface="Tahoma" panose="020B0604030504040204" pitchFamily="34" charset="0"/>
                <a:cs typeface="Tahoma" panose="020B0604030504040204" pitchFamily="34" charset="0"/>
              </a:rPr>
              <a:t> Nam</a:t>
            </a:r>
            <a:endParaRPr lang="vi-VN" sz="1200" i="1"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79446925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394606" y="1233625"/>
            <a:ext cx="10982928" cy="12309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chỉnh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không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ảnh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hưởng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hiệu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quả</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của</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afatinib</a:t>
            </a:r>
            <a:r>
              <a:rPr lang="en-US" dirty="0">
                <a:latin typeface="Tahoma" panose="020B0604030504040204" pitchFamily="34" charset="0"/>
                <a:ea typeface="Tahoma" panose="020B0604030504040204" pitchFamily="34" charset="0"/>
                <a:cs typeface="Tahoma" panose="020B0604030504040204" pitchFamily="34" charset="0"/>
              </a:rPr>
              <a:t>.</a:t>
            </a:r>
          </a:p>
          <a:p>
            <a:pPr algn="ctr">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Thời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triển</a:t>
            </a:r>
            <a:r>
              <a:rPr lang="en-US" dirty="0">
                <a:latin typeface="Tahoma" panose="020B0604030504040204" pitchFamily="34" charset="0"/>
                <a:ea typeface="Tahoma" panose="020B0604030504040204" pitchFamily="34" charset="0"/>
                <a:cs typeface="Tahoma" panose="020B0604030504040204" pitchFamily="34" charset="0"/>
              </a:rPr>
              <a:t> (TTP): 20.8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 </a:t>
            </a:r>
          </a:p>
          <a:p>
            <a:pPr algn="ctr">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Thời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(TTF): 18.7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a:t>
            </a:r>
          </a:p>
        </p:txBody>
      </p:sp>
      <p:sp>
        <p:nvSpPr>
          <p:cNvPr id="8" name="Rectangle 7"/>
          <p:cNvSpPr/>
          <p:nvPr/>
        </p:nvSpPr>
        <p:spPr>
          <a:xfrm>
            <a:off x="766149" y="95806"/>
            <a:ext cx="11016550" cy="1077218"/>
          </a:xfrm>
          <a:prstGeom prst="rect">
            <a:avLst/>
          </a:prstGeom>
        </p:spPr>
        <p:txBody>
          <a:bodyPr wrap="square">
            <a:spAutoFit/>
          </a:bodyPr>
          <a:lstStyle/>
          <a:p>
            <a:pPr algn="just"/>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RealGiDo</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Global real world data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đánh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giá</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khả</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năng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dung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nạp</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và</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hiệu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quả</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khi</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điều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chỉnh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liều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afatinib</a:t>
            </a:r>
            <a:endParaRPr lang="vi-VN" sz="3200" b="1" dirty="0">
              <a:solidFill>
                <a:schemeClr val="accent4"/>
              </a:solidFill>
              <a:latin typeface="Tahoma" panose="020B0604030504040204" pitchFamily="34" charset="0"/>
              <a:ea typeface="Tahoma" panose="020B0604030504040204" pitchFamily="34" charset="0"/>
              <a:cs typeface="Tahoma" panose="020B0604030504040204" pitchFamily="34" charset="0"/>
            </a:endParaRPr>
          </a:p>
        </p:txBody>
      </p:sp>
      <p:sp>
        <p:nvSpPr>
          <p:cNvPr id="9" name="Rectangle 8"/>
          <p:cNvSpPr/>
          <p:nvPr/>
        </p:nvSpPr>
        <p:spPr>
          <a:xfrm>
            <a:off x="9773313" y="6511371"/>
            <a:ext cx="2394053" cy="276999"/>
          </a:xfrm>
          <a:prstGeom prst="rect">
            <a:avLst/>
          </a:prstGeom>
        </p:spPr>
        <p:txBody>
          <a:bodyPr wrap="none">
            <a:spAutoFit/>
          </a:bodyPr>
          <a:lstStyle/>
          <a:p>
            <a:r>
              <a:rPr lang="fr-FR" sz="1200" dirty="0">
                <a:latin typeface="Tahoma" panose="020B0604030504040204" pitchFamily="34" charset="0"/>
                <a:ea typeface="Tahoma" panose="020B0604030504040204" pitchFamily="34" charset="0"/>
                <a:cs typeface="Tahoma" panose="020B0604030504040204" pitchFamily="34" charset="0"/>
              </a:rPr>
              <a:t>H</a:t>
            </a:r>
            <a:r>
              <a:rPr lang="en-US" sz="1200" dirty="0" err="1">
                <a:latin typeface="Tahoma" panose="020B0604030504040204" pitchFamily="34" charset="0"/>
                <a:ea typeface="Tahoma" panose="020B0604030504040204" pitchFamily="34" charset="0"/>
                <a:cs typeface="Tahoma" panose="020B0604030504040204" pitchFamily="34" charset="0"/>
              </a:rPr>
              <a:t>almos</a:t>
            </a:r>
            <a:r>
              <a:rPr lang="en-US" sz="1200" dirty="0">
                <a:latin typeface="Tahoma" panose="020B0604030504040204" pitchFamily="34" charset="0"/>
                <a:ea typeface="Tahoma" panose="020B0604030504040204" pitchFamily="34" charset="0"/>
                <a:cs typeface="Tahoma" panose="020B0604030504040204" pitchFamily="34" charset="0"/>
              </a:rPr>
              <a:t> et all, Lung Cancer 2019</a:t>
            </a:r>
          </a:p>
        </p:txBody>
      </p:sp>
      <p:grpSp>
        <p:nvGrpSpPr>
          <p:cNvPr id="13" name="Group 12"/>
          <p:cNvGrpSpPr/>
          <p:nvPr/>
        </p:nvGrpSpPr>
        <p:grpSpPr>
          <a:xfrm>
            <a:off x="394605" y="2525181"/>
            <a:ext cx="5438709" cy="3359539"/>
            <a:chOff x="439576" y="3151832"/>
            <a:chExt cx="5438709" cy="3359539"/>
          </a:xfrm>
        </p:grpSpPr>
        <p:pic>
          <p:nvPicPr>
            <p:cNvPr id="6" name="Picture 5"/>
            <p:cNvPicPr>
              <a:picLocks noChangeAspect="1"/>
            </p:cNvPicPr>
            <p:nvPr/>
          </p:nvPicPr>
          <p:blipFill>
            <a:blip r:embed="rId3"/>
            <a:stretch>
              <a:fillRect/>
            </a:stretch>
          </p:blipFill>
          <p:spPr>
            <a:xfrm>
              <a:off x="439576" y="3151832"/>
              <a:ext cx="5438709" cy="3359539"/>
            </a:xfrm>
            <a:prstGeom prst="rect">
              <a:avLst/>
            </a:prstGeom>
          </p:spPr>
        </p:pic>
        <p:sp>
          <p:nvSpPr>
            <p:cNvPr id="5" name="Rounded Rectangle 4"/>
            <p:cNvSpPr/>
            <p:nvPr/>
          </p:nvSpPr>
          <p:spPr>
            <a:xfrm>
              <a:off x="953589" y="4428308"/>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Median TTP: 20.8 </a:t>
              </a:r>
              <a:endParaRPr lang="vi-VN"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2" name="Group 11"/>
          <p:cNvGrpSpPr/>
          <p:nvPr/>
        </p:nvGrpSpPr>
        <p:grpSpPr>
          <a:xfrm>
            <a:off x="5982789" y="2525181"/>
            <a:ext cx="5799910" cy="3301424"/>
            <a:chOff x="5982789" y="2525181"/>
            <a:chExt cx="5799910" cy="3301424"/>
          </a:xfrm>
        </p:grpSpPr>
        <p:pic>
          <p:nvPicPr>
            <p:cNvPr id="2" name="Picture 1"/>
            <p:cNvPicPr>
              <a:picLocks noChangeAspect="1"/>
            </p:cNvPicPr>
            <p:nvPr/>
          </p:nvPicPr>
          <p:blipFill>
            <a:blip r:embed="rId4"/>
            <a:stretch>
              <a:fillRect/>
            </a:stretch>
          </p:blipFill>
          <p:spPr>
            <a:xfrm>
              <a:off x="5982789" y="2525181"/>
              <a:ext cx="5799910" cy="3301424"/>
            </a:xfrm>
            <a:prstGeom prst="rect">
              <a:avLst/>
            </a:prstGeom>
          </p:spPr>
        </p:pic>
        <p:sp>
          <p:nvSpPr>
            <p:cNvPr id="11" name="Rounded Rectangle 10"/>
            <p:cNvSpPr/>
            <p:nvPr/>
          </p:nvSpPr>
          <p:spPr>
            <a:xfrm>
              <a:off x="6553200" y="3862456"/>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Median TTF: 18.7 </a:t>
              </a:r>
              <a:endParaRPr lang="vi-VN"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4" name="TextBox 13"/>
          <p:cNvSpPr txBox="1"/>
          <p:nvPr/>
        </p:nvSpPr>
        <p:spPr>
          <a:xfrm>
            <a:off x="0" y="6503676"/>
            <a:ext cx="9293896" cy="276999"/>
          </a:xfrm>
          <a:prstGeom prst="rect">
            <a:avLst/>
          </a:prstGeom>
          <a:noFill/>
        </p:spPr>
        <p:txBody>
          <a:bodyPr wrap="square" rtlCol="0">
            <a:spAutoFit/>
          </a:bodyPr>
          <a:lstStyle/>
          <a:p>
            <a:r>
              <a:rPr lang="en-US" sz="1200" i="1" dirty="0" err="1"/>
              <a:t>Thông</a:t>
            </a:r>
            <a:r>
              <a:rPr lang="en-US" sz="1200" i="1" dirty="0"/>
              <a:t> tin </a:t>
            </a:r>
            <a:r>
              <a:rPr lang="en-US" sz="1200" i="1" dirty="0" err="1"/>
              <a:t>dành</a:t>
            </a:r>
            <a:r>
              <a:rPr lang="en-US" sz="1200" i="1" dirty="0"/>
              <a:t> </a:t>
            </a:r>
            <a:r>
              <a:rPr lang="en-US" sz="1200" i="1" dirty="0" err="1"/>
              <a:t>cho</a:t>
            </a:r>
            <a:r>
              <a:rPr lang="en-US" sz="1200" i="1" dirty="0"/>
              <a:t> </a:t>
            </a:r>
            <a:r>
              <a:rPr lang="en-US" sz="1200" i="1" dirty="0" err="1"/>
              <a:t>mục</a:t>
            </a:r>
            <a:r>
              <a:rPr lang="en-US" sz="1200" i="1" dirty="0"/>
              <a:t> </a:t>
            </a:r>
            <a:r>
              <a:rPr lang="en-US" sz="1200" i="1" dirty="0" err="1"/>
              <a:t>đích</a:t>
            </a:r>
            <a:r>
              <a:rPr lang="en-US" sz="1200" i="1" dirty="0"/>
              <a:t> </a:t>
            </a:r>
            <a:r>
              <a:rPr lang="en-US" sz="1200" i="1" dirty="0" err="1"/>
              <a:t>cập</a:t>
            </a:r>
            <a:r>
              <a:rPr lang="en-US" sz="1200" i="1" dirty="0"/>
              <a:t> </a:t>
            </a:r>
            <a:r>
              <a:rPr lang="en-US" sz="1200" i="1" dirty="0" err="1"/>
              <a:t>nhật</a:t>
            </a:r>
            <a:r>
              <a:rPr lang="en-US" sz="1200" i="1" dirty="0"/>
              <a:t> </a:t>
            </a:r>
            <a:r>
              <a:rPr lang="en-US" sz="1200" i="1" dirty="0" err="1"/>
              <a:t>khoa</a:t>
            </a:r>
            <a:r>
              <a:rPr lang="en-US" sz="1200" i="1" dirty="0"/>
              <a:t> </a:t>
            </a:r>
            <a:r>
              <a:rPr lang="en-US" sz="1200" i="1" dirty="0" err="1"/>
              <a:t>học</a:t>
            </a:r>
            <a:r>
              <a:rPr lang="en-US" sz="1200" i="1" dirty="0"/>
              <a:t>. Xin </a:t>
            </a:r>
            <a:r>
              <a:rPr lang="en-US" sz="1200" i="1" dirty="0" err="1"/>
              <a:t>vui</a:t>
            </a:r>
            <a:r>
              <a:rPr lang="en-US" sz="1200" i="1" dirty="0"/>
              <a:t> </a:t>
            </a:r>
            <a:r>
              <a:rPr lang="en-US" sz="1200" i="1" dirty="0" err="1"/>
              <a:t>lòng</a:t>
            </a:r>
            <a:r>
              <a:rPr lang="en-US" sz="1200" i="1" dirty="0"/>
              <a:t> </a:t>
            </a:r>
            <a:r>
              <a:rPr lang="en-US" sz="1200" i="1" dirty="0" err="1"/>
              <a:t>tham</a:t>
            </a:r>
            <a:r>
              <a:rPr lang="en-US" sz="1200" i="1" dirty="0"/>
              <a:t> </a:t>
            </a:r>
            <a:r>
              <a:rPr lang="en-US" sz="1200" i="1" dirty="0" err="1"/>
              <a:t>khảo</a:t>
            </a:r>
            <a:r>
              <a:rPr lang="en-US" sz="1200" i="1" dirty="0"/>
              <a:t> </a:t>
            </a:r>
            <a:r>
              <a:rPr lang="en-US" sz="1200" i="1" dirty="0" err="1"/>
              <a:t>chỉ</a:t>
            </a:r>
            <a:r>
              <a:rPr lang="en-US" sz="1200" i="1" dirty="0"/>
              <a:t> </a:t>
            </a:r>
            <a:r>
              <a:rPr lang="en-US" sz="1200" i="1" dirty="0" err="1"/>
              <a:t>định</a:t>
            </a:r>
            <a:r>
              <a:rPr lang="en-US" sz="1200" i="1" dirty="0"/>
              <a:t> </a:t>
            </a:r>
            <a:r>
              <a:rPr lang="en-US" sz="1200" i="1" dirty="0" err="1"/>
              <a:t>trong</a:t>
            </a:r>
            <a:r>
              <a:rPr lang="en-US" sz="1200" i="1" dirty="0"/>
              <a:t> </a:t>
            </a:r>
            <a:r>
              <a:rPr lang="en-US" sz="1200" i="1" dirty="0" err="1"/>
              <a:t>tờ</a:t>
            </a:r>
            <a:r>
              <a:rPr lang="en-US" sz="1200" i="1" dirty="0"/>
              <a:t> </a:t>
            </a:r>
            <a:r>
              <a:rPr lang="en-US" sz="1200" i="1" dirty="0" err="1"/>
              <a:t>Hướng</a:t>
            </a:r>
            <a:r>
              <a:rPr lang="en-US" sz="1200" i="1" dirty="0"/>
              <a:t> </a:t>
            </a:r>
            <a:r>
              <a:rPr lang="en-US" sz="1200" i="1" dirty="0" err="1"/>
              <a:t>dẫn</a:t>
            </a:r>
            <a:r>
              <a:rPr lang="en-US" sz="1200" i="1" dirty="0"/>
              <a:t> </a:t>
            </a:r>
            <a:r>
              <a:rPr lang="en-US" sz="1200" i="1" dirty="0" err="1"/>
              <a:t>sử</a:t>
            </a:r>
            <a:r>
              <a:rPr lang="en-US" sz="1200" i="1" dirty="0"/>
              <a:t> </a:t>
            </a:r>
            <a:r>
              <a:rPr lang="en-US" sz="1200" i="1" dirty="0" err="1"/>
              <a:t>dụng</a:t>
            </a:r>
            <a:r>
              <a:rPr lang="en-US" sz="1200" i="1" dirty="0"/>
              <a:t> </a:t>
            </a:r>
            <a:r>
              <a:rPr lang="en-US" sz="1200" i="1" dirty="0" err="1"/>
              <a:t>sản</a:t>
            </a:r>
            <a:r>
              <a:rPr lang="en-US" sz="1200" i="1" dirty="0"/>
              <a:t> </a:t>
            </a:r>
            <a:r>
              <a:rPr lang="en-US" sz="1200" i="1" dirty="0" err="1"/>
              <a:t>phẩm</a:t>
            </a:r>
            <a:r>
              <a:rPr lang="en-US" sz="1200" i="1" dirty="0"/>
              <a:t> </a:t>
            </a:r>
            <a:r>
              <a:rPr lang="en-US" sz="1200" i="1" dirty="0" err="1"/>
              <a:t>tại</a:t>
            </a:r>
            <a:r>
              <a:rPr lang="en-US" sz="1200" i="1" dirty="0"/>
              <a:t> </a:t>
            </a:r>
            <a:r>
              <a:rPr lang="en-US" sz="1200" i="1" dirty="0" err="1"/>
              <a:t>Việt</a:t>
            </a:r>
            <a:r>
              <a:rPr lang="en-US" sz="1200" i="1" dirty="0"/>
              <a:t> Nam</a:t>
            </a:r>
            <a:endParaRPr lang="vi-VN" sz="1200" i="1" dirty="0"/>
          </a:p>
        </p:txBody>
      </p:sp>
    </p:spTree>
    <p:extLst>
      <p:ext uri="{BB962C8B-B14F-4D97-AF65-F5344CB8AC3E}">
        <p14:creationId xmlns:p14="http://schemas.microsoft.com/office/powerpoint/2010/main" val="363764266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p:cNvPicPr>
            <a:picLocks noChangeAspect="1"/>
          </p:cNvPicPr>
          <p:nvPr/>
        </p:nvPicPr>
        <p:blipFill>
          <a:blip r:embed="rId3"/>
          <a:stretch>
            <a:fillRect/>
          </a:stretch>
        </p:blipFill>
        <p:spPr>
          <a:xfrm>
            <a:off x="364424" y="2897944"/>
            <a:ext cx="4104171" cy="3278994"/>
          </a:xfrm>
          <a:prstGeom prst="rect">
            <a:avLst/>
          </a:prstGeom>
        </p:spPr>
      </p:pic>
      <p:sp>
        <p:nvSpPr>
          <p:cNvPr id="49" name="Rectangle 48"/>
          <p:cNvSpPr/>
          <p:nvPr/>
        </p:nvSpPr>
        <p:spPr>
          <a:xfrm>
            <a:off x="928468" y="1338853"/>
            <a:ext cx="10673919" cy="8440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chỉnh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làm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giảm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cố</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bất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lợi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và</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tăng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khả</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năng</a:t>
            </a:r>
            <a:r>
              <a:rPr lang="en-US" dirty="0">
                <a:latin typeface="Tahoma" panose="020B0604030504040204" pitchFamily="34" charset="0"/>
                <a:ea typeface="Tahoma" panose="020B0604030504040204" pitchFamily="34" charset="0"/>
                <a:cs typeface="Tahoma" panose="020B0604030504040204" pitchFamily="34" charset="0"/>
              </a:rPr>
              <a:t> dung </a:t>
            </a:r>
            <a:r>
              <a:rPr lang="en-US" dirty="0" err="1">
                <a:latin typeface="Tahoma" panose="020B0604030504040204" pitchFamily="34" charset="0"/>
                <a:ea typeface="Tahoma" panose="020B0604030504040204" pitchFamily="34" charset="0"/>
                <a:cs typeface="Tahoma" panose="020B0604030504040204" pitchFamily="34" charset="0"/>
              </a:rPr>
              <a:t>nạp</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của</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afatinib</a:t>
            </a:r>
            <a:r>
              <a:rPr lang="en-US" dirty="0">
                <a:latin typeface="Tahoma" panose="020B0604030504040204" pitchFamily="34" charset="0"/>
                <a:ea typeface="Tahoma" panose="020B0604030504040204" pitchFamily="34" charset="0"/>
                <a:cs typeface="Tahoma" panose="020B0604030504040204" pitchFamily="34" charset="0"/>
              </a:rPr>
              <a:t>.</a:t>
            </a:r>
          </a:p>
        </p:txBody>
      </p:sp>
      <p:grpSp>
        <p:nvGrpSpPr>
          <p:cNvPr id="53" name="Group 52"/>
          <p:cNvGrpSpPr/>
          <p:nvPr/>
        </p:nvGrpSpPr>
        <p:grpSpPr>
          <a:xfrm>
            <a:off x="4683204" y="2689064"/>
            <a:ext cx="7099495" cy="3800545"/>
            <a:chOff x="4586067" y="2271409"/>
            <a:chExt cx="7099495" cy="3800545"/>
          </a:xfrm>
        </p:grpSpPr>
        <p:pic>
          <p:nvPicPr>
            <p:cNvPr id="47" name="Picture 46"/>
            <p:cNvPicPr>
              <a:picLocks noChangeAspect="1"/>
            </p:cNvPicPr>
            <p:nvPr/>
          </p:nvPicPr>
          <p:blipFill>
            <a:blip r:embed="rId4"/>
            <a:stretch>
              <a:fillRect/>
            </a:stretch>
          </p:blipFill>
          <p:spPr>
            <a:xfrm>
              <a:off x="4586067" y="2271409"/>
              <a:ext cx="7099495" cy="3800545"/>
            </a:xfrm>
            <a:prstGeom prst="rect">
              <a:avLst/>
            </a:prstGeom>
          </p:spPr>
        </p:pic>
        <p:sp>
          <p:nvSpPr>
            <p:cNvPr id="50" name="Rounded Rectangle 49"/>
            <p:cNvSpPr/>
            <p:nvPr/>
          </p:nvSpPr>
          <p:spPr>
            <a:xfrm>
              <a:off x="5275386" y="2644727"/>
              <a:ext cx="1223888" cy="2686928"/>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51" name="Rounded Rectangle 50"/>
            <p:cNvSpPr/>
            <p:nvPr/>
          </p:nvSpPr>
          <p:spPr>
            <a:xfrm>
              <a:off x="8339799" y="3657600"/>
              <a:ext cx="1223888" cy="1674056"/>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52" name="Rectangle 51"/>
          <p:cNvSpPr/>
          <p:nvPr/>
        </p:nvSpPr>
        <p:spPr>
          <a:xfrm>
            <a:off x="766149" y="173143"/>
            <a:ext cx="11016550" cy="1077218"/>
          </a:xfrm>
          <a:prstGeom prst="rect">
            <a:avLst/>
          </a:prstGeom>
        </p:spPr>
        <p:txBody>
          <a:bodyPr wrap="square">
            <a:spAutoFit/>
          </a:bodyPr>
          <a:lstStyle/>
          <a:p>
            <a:pPr algn="just"/>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RealGiDo</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Global real world data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đánh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giá</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khả</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năng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dung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nạp</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và</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hiệu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quả</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khi</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điều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chỉnh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liều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afatinib</a:t>
            </a:r>
            <a:endParaRPr lang="vi-VN" sz="3200" b="1" dirty="0">
              <a:solidFill>
                <a:schemeClr val="accent4"/>
              </a:solidFill>
              <a:latin typeface="Tahoma" panose="020B0604030504040204" pitchFamily="34" charset="0"/>
              <a:ea typeface="Tahoma" panose="020B0604030504040204" pitchFamily="34" charset="0"/>
              <a:cs typeface="Tahoma" panose="020B0604030504040204" pitchFamily="34" charset="0"/>
            </a:endParaRPr>
          </a:p>
        </p:txBody>
      </p:sp>
      <p:sp>
        <p:nvSpPr>
          <p:cNvPr id="54" name="Rectangle 53"/>
          <p:cNvSpPr/>
          <p:nvPr/>
        </p:nvSpPr>
        <p:spPr>
          <a:xfrm>
            <a:off x="928468" y="6365395"/>
            <a:ext cx="2692212" cy="276999"/>
          </a:xfrm>
          <a:prstGeom prst="rect">
            <a:avLst/>
          </a:prstGeom>
        </p:spPr>
        <p:txBody>
          <a:bodyPr wrap="none">
            <a:spAutoFit/>
          </a:bodyPr>
          <a:lstStyle/>
          <a:p>
            <a:r>
              <a:rPr lang="fr-FR" sz="1200" dirty="0">
                <a:latin typeface="Tahoma" panose="020B0604030504040204" pitchFamily="34" charset="0"/>
                <a:ea typeface="Tahoma" panose="020B0604030504040204" pitchFamily="34" charset="0"/>
                <a:cs typeface="Tahoma" panose="020B0604030504040204" pitchFamily="34" charset="0"/>
              </a:rPr>
              <a:t>H</a:t>
            </a:r>
            <a:r>
              <a:rPr lang="en-US" sz="1200" dirty="0" err="1">
                <a:latin typeface="Tahoma" panose="020B0604030504040204" pitchFamily="34" charset="0"/>
                <a:ea typeface="Tahoma" panose="020B0604030504040204" pitchFamily="34" charset="0"/>
                <a:cs typeface="Tahoma" panose="020B0604030504040204" pitchFamily="34" charset="0"/>
              </a:rPr>
              <a:t>almos</a:t>
            </a:r>
            <a:r>
              <a:rPr lang="en-US" sz="1200" dirty="0">
                <a:latin typeface="Tahoma" panose="020B0604030504040204" pitchFamily="34" charset="0"/>
                <a:ea typeface="Tahoma" panose="020B0604030504040204" pitchFamily="34" charset="0"/>
                <a:cs typeface="Tahoma" panose="020B0604030504040204" pitchFamily="34" charset="0"/>
              </a:rPr>
              <a:t> et all, Lung Cancer 2019 103</a:t>
            </a:r>
          </a:p>
        </p:txBody>
      </p:sp>
      <p:sp>
        <p:nvSpPr>
          <p:cNvPr id="10" name="TextBox 9"/>
          <p:cNvSpPr txBox="1"/>
          <p:nvPr/>
        </p:nvSpPr>
        <p:spPr>
          <a:xfrm>
            <a:off x="928468" y="6550256"/>
            <a:ext cx="9293896" cy="276999"/>
          </a:xfrm>
          <a:prstGeom prst="rect">
            <a:avLst/>
          </a:prstGeom>
          <a:noFill/>
        </p:spPr>
        <p:txBody>
          <a:bodyPr wrap="square" rtlCol="0">
            <a:spAutoFit/>
          </a:bodyPr>
          <a:lstStyle/>
          <a:p>
            <a:r>
              <a:rPr lang="en-US" sz="1200" i="1" dirty="0" err="1"/>
              <a:t>Thông</a:t>
            </a:r>
            <a:r>
              <a:rPr lang="en-US" sz="1200" i="1" dirty="0"/>
              <a:t> tin </a:t>
            </a:r>
            <a:r>
              <a:rPr lang="en-US" sz="1200" i="1" dirty="0" err="1"/>
              <a:t>dành</a:t>
            </a:r>
            <a:r>
              <a:rPr lang="en-US" sz="1200" i="1" dirty="0"/>
              <a:t> </a:t>
            </a:r>
            <a:r>
              <a:rPr lang="en-US" sz="1200" i="1" dirty="0" err="1"/>
              <a:t>cho</a:t>
            </a:r>
            <a:r>
              <a:rPr lang="en-US" sz="1200" i="1" dirty="0"/>
              <a:t> </a:t>
            </a:r>
            <a:r>
              <a:rPr lang="en-US" sz="1200" i="1" dirty="0" err="1"/>
              <a:t>mục</a:t>
            </a:r>
            <a:r>
              <a:rPr lang="en-US" sz="1200" i="1" dirty="0"/>
              <a:t> </a:t>
            </a:r>
            <a:r>
              <a:rPr lang="en-US" sz="1200" i="1" dirty="0" err="1"/>
              <a:t>đích</a:t>
            </a:r>
            <a:r>
              <a:rPr lang="en-US" sz="1200" i="1" dirty="0"/>
              <a:t> </a:t>
            </a:r>
            <a:r>
              <a:rPr lang="en-US" sz="1200" i="1" dirty="0" err="1"/>
              <a:t>cập</a:t>
            </a:r>
            <a:r>
              <a:rPr lang="en-US" sz="1200" i="1" dirty="0"/>
              <a:t> </a:t>
            </a:r>
            <a:r>
              <a:rPr lang="en-US" sz="1200" i="1" dirty="0" err="1"/>
              <a:t>nhật</a:t>
            </a:r>
            <a:r>
              <a:rPr lang="en-US" sz="1200" i="1" dirty="0"/>
              <a:t> </a:t>
            </a:r>
            <a:r>
              <a:rPr lang="en-US" sz="1200" i="1" dirty="0" err="1"/>
              <a:t>khoa</a:t>
            </a:r>
            <a:r>
              <a:rPr lang="en-US" sz="1200" i="1" dirty="0"/>
              <a:t> </a:t>
            </a:r>
            <a:r>
              <a:rPr lang="en-US" sz="1200" i="1" dirty="0" err="1"/>
              <a:t>học</a:t>
            </a:r>
            <a:r>
              <a:rPr lang="en-US" sz="1200" i="1" dirty="0"/>
              <a:t>. Xin </a:t>
            </a:r>
            <a:r>
              <a:rPr lang="en-US" sz="1200" i="1" dirty="0" err="1"/>
              <a:t>vui</a:t>
            </a:r>
            <a:r>
              <a:rPr lang="en-US" sz="1200" i="1" dirty="0"/>
              <a:t> </a:t>
            </a:r>
            <a:r>
              <a:rPr lang="en-US" sz="1200" i="1" dirty="0" err="1"/>
              <a:t>lòng</a:t>
            </a:r>
            <a:r>
              <a:rPr lang="en-US" sz="1200" i="1" dirty="0"/>
              <a:t> </a:t>
            </a:r>
            <a:r>
              <a:rPr lang="en-US" sz="1200" i="1" dirty="0" err="1"/>
              <a:t>tham</a:t>
            </a:r>
            <a:r>
              <a:rPr lang="en-US" sz="1200" i="1" dirty="0"/>
              <a:t> </a:t>
            </a:r>
            <a:r>
              <a:rPr lang="en-US" sz="1200" i="1" dirty="0" err="1"/>
              <a:t>khảo</a:t>
            </a:r>
            <a:r>
              <a:rPr lang="en-US" sz="1200" i="1" dirty="0"/>
              <a:t> </a:t>
            </a:r>
            <a:r>
              <a:rPr lang="en-US" sz="1200" i="1" dirty="0" err="1"/>
              <a:t>chỉ</a:t>
            </a:r>
            <a:r>
              <a:rPr lang="en-US" sz="1200" i="1" dirty="0"/>
              <a:t> </a:t>
            </a:r>
            <a:r>
              <a:rPr lang="en-US" sz="1200" i="1" dirty="0" err="1"/>
              <a:t>định</a:t>
            </a:r>
            <a:r>
              <a:rPr lang="en-US" sz="1200" i="1" dirty="0"/>
              <a:t> </a:t>
            </a:r>
            <a:r>
              <a:rPr lang="en-US" sz="1200" i="1" dirty="0" err="1"/>
              <a:t>trong</a:t>
            </a:r>
            <a:r>
              <a:rPr lang="en-US" sz="1200" i="1" dirty="0"/>
              <a:t> </a:t>
            </a:r>
            <a:r>
              <a:rPr lang="en-US" sz="1200" i="1" dirty="0" err="1"/>
              <a:t>tờ</a:t>
            </a:r>
            <a:r>
              <a:rPr lang="en-US" sz="1200" i="1" dirty="0"/>
              <a:t> </a:t>
            </a:r>
            <a:r>
              <a:rPr lang="en-US" sz="1200" i="1" dirty="0" err="1"/>
              <a:t>Hướng</a:t>
            </a:r>
            <a:r>
              <a:rPr lang="en-US" sz="1200" i="1" dirty="0"/>
              <a:t> </a:t>
            </a:r>
            <a:r>
              <a:rPr lang="en-US" sz="1200" i="1" dirty="0" err="1"/>
              <a:t>dẫn</a:t>
            </a:r>
            <a:r>
              <a:rPr lang="en-US" sz="1200" i="1" dirty="0"/>
              <a:t> </a:t>
            </a:r>
            <a:r>
              <a:rPr lang="en-US" sz="1200" i="1" dirty="0" err="1"/>
              <a:t>sử</a:t>
            </a:r>
            <a:r>
              <a:rPr lang="en-US" sz="1200" i="1" dirty="0"/>
              <a:t> </a:t>
            </a:r>
            <a:r>
              <a:rPr lang="en-US" sz="1200" i="1" dirty="0" err="1"/>
              <a:t>dụng</a:t>
            </a:r>
            <a:r>
              <a:rPr lang="en-US" sz="1200" i="1" dirty="0"/>
              <a:t> </a:t>
            </a:r>
            <a:r>
              <a:rPr lang="en-US" sz="1200" i="1" dirty="0" err="1"/>
              <a:t>sản</a:t>
            </a:r>
            <a:r>
              <a:rPr lang="en-US" sz="1200" i="1" dirty="0"/>
              <a:t> </a:t>
            </a:r>
            <a:r>
              <a:rPr lang="en-US" sz="1200" i="1" dirty="0" err="1"/>
              <a:t>phẩm</a:t>
            </a:r>
            <a:r>
              <a:rPr lang="en-US" sz="1200" i="1" dirty="0"/>
              <a:t> </a:t>
            </a:r>
            <a:r>
              <a:rPr lang="en-US" sz="1200" i="1" dirty="0" err="1"/>
              <a:t>tại</a:t>
            </a:r>
            <a:r>
              <a:rPr lang="en-US" sz="1200" i="1" dirty="0"/>
              <a:t> </a:t>
            </a:r>
            <a:r>
              <a:rPr lang="en-US" sz="1200" i="1" dirty="0" err="1"/>
              <a:t>Việt</a:t>
            </a:r>
            <a:r>
              <a:rPr lang="en-US" sz="1200" i="1" dirty="0"/>
              <a:t> Nam</a:t>
            </a:r>
            <a:endParaRPr lang="vi-VN" sz="1200" i="1" dirty="0"/>
          </a:p>
        </p:txBody>
      </p:sp>
    </p:spTree>
    <p:extLst>
      <p:ext uri="{BB962C8B-B14F-4D97-AF65-F5344CB8AC3E}">
        <p14:creationId xmlns:p14="http://schemas.microsoft.com/office/powerpoint/2010/main" val="124984304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17521" y="782554"/>
            <a:ext cx="7913078" cy="721801"/>
          </a:xfrm>
        </p:spPr>
        <p:txBody>
          <a:bodyPr>
            <a:normAutofit fontScale="90000"/>
          </a:bodyPr>
          <a:lstStyle/>
          <a:p>
            <a:pPr algn="ctr"/>
            <a:r>
              <a:rPr lang="en-GB" sz="4800" dirty="0"/>
              <a:t>NỘI DUNG TRÌNH BÀY</a:t>
            </a:r>
            <a:endParaRPr lang="vi-VN" sz="4800" dirty="0"/>
          </a:p>
        </p:txBody>
      </p:sp>
      <p:sp>
        <p:nvSpPr>
          <p:cNvPr id="3" name="Content Placeholder 2"/>
          <p:cNvSpPr>
            <a:spLocks noGrp="1"/>
          </p:cNvSpPr>
          <p:nvPr>
            <p:ph idx="1"/>
          </p:nvPr>
        </p:nvSpPr>
        <p:spPr>
          <a:xfrm>
            <a:off x="964368" y="2373730"/>
            <a:ext cx="11227632" cy="2779222"/>
          </a:xfrm>
        </p:spPr>
        <p:txBody>
          <a:bodyPr/>
          <a:lstStyle/>
          <a:p>
            <a:r>
              <a:rPr lang="en-US" altLang="vi-VN" sz="3600" dirty="0"/>
              <a:t> </a:t>
            </a:r>
            <a:r>
              <a:rPr lang="en-US" altLang="vi-VN" sz="3600" dirty="0" err="1"/>
              <a:t>Cơ</a:t>
            </a:r>
            <a:r>
              <a:rPr lang="en-US" altLang="vi-VN" sz="3600" dirty="0"/>
              <a:t> </a:t>
            </a:r>
            <a:r>
              <a:rPr lang="en-US" altLang="vi-VN" sz="3600" dirty="0" err="1"/>
              <a:t>chế</a:t>
            </a:r>
            <a:r>
              <a:rPr lang="en-US" altLang="vi-VN" sz="3600" dirty="0"/>
              <a:t> </a:t>
            </a:r>
            <a:r>
              <a:rPr lang="en-US" altLang="vi-VN" sz="3600" dirty="0" err="1"/>
              <a:t>tác</a:t>
            </a:r>
            <a:r>
              <a:rPr lang="en-US" altLang="vi-VN" sz="3600" dirty="0"/>
              <a:t> </a:t>
            </a:r>
            <a:r>
              <a:rPr lang="en-US" altLang="vi-VN" sz="3600" dirty="0" err="1"/>
              <a:t>dụng</a:t>
            </a:r>
            <a:r>
              <a:rPr lang="en-US" altLang="vi-VN" sz="3600" dirty="0"/>
              <a:t> </a:t>
            </a:r>
          </a:p>
          <a:p>
            <a:r>
              <a:rPr lang="en-US" altLang="vi-VN" sz="3600" dirty="0"/>
              <a:t> </a:t>
            </a:r>
            <a:r>
              <a:rPr lang="en-US" altLang="vi-VN" sz="3600" dirty="0" err="1"/>
              <a:t>Vai</a:t>
            </a:r>
            <a:r>
              <a:rPr lang="en-US" altLang="vi-VN" sz="3600" dirty="0"/>
              <a:t> </a:t>
            </a:r>
            <a:r>
              <a:rPr lang="en-US" altLang="vi-VN" sz="3600" dirty="0" err="1"/>
              <a:t>tro</a:t>
            </a:r>
            <a:r>
              <a:rPr lang="en-US" altLang="vi-VN" sz="3600" dirty="0"/>
              <a:t>̀ </a:t>
            </a:r>
            <a:r>
              <a:rPr lang="en-US" altLang="vi-VN" sz="3600" dirty="0" err="1"/>
              <a:t>của</a:t>
            </a:r>
            <a:r>
              <a:rPr lang="en-US" altLang="vi-VN" sz="3600" dirty="0"/>
              <a:t> Afatinib – EGFR TKI </a:t>
            </a:r>
            <a:r>
              <a:rPr lang="en-US" altLang="vi-VN" sz="3600" dirty="0" err="1"/>
              <a:t>thê</a:t>
            </a:r>
            <a:r>
              <a:rPr lang="en-US" altLang="vi-VN" sz="3600" dirty="0"/>
              <a:t>́ </a:t>
            </a:r>
            <a:r>
              <a:rPr lang="en-US" altLang="vi-VN" sz="3600" dirty="0" err="1"/>
              <a:t>hê</a:t>
            </a:r>
            <a:r>
              <a:rPr lang="en-US" altLang="vi-VN" sz="3600" dirty="0"/>
              <a:t>̣ 2</a:t>
            </a:r>
          </a:p>
          <a:p>
            <a:r>
              <a:rPr lang="en-US" altLang="vi-VN" sz="3600" dirty="0"/>
              <a:t> </a:t>
            </a:r>
            <a:r>
              <a:rPr lang="vi-VN" altLang="vi-VN" sz="3600" dirty="0"/>
              <a:t>Hướng dẫn sử dụng thuốc và quản lý tác dụng phụ</a:t>
            </a:r>
          </a:p>
          <a:p>
            <a:r>
              <a:rPr lang="vi-VN" altLang="vi-VN" sz="3600" dirty="0"/>
              <a:t> </a:t>
            </a:r>
            <a:r>
              <a:rPr lang="vi-VN" altLang="vi-VN" sz="3600" dirty="0">
                <a:solidFill>
                  <a:schemeClr val="accent1"/>
                </a:solidFill>
              </a:rPr>
              <a:t>Kết luận</a:t>
            </a:r>
            <a:endParaRPr lang="en-US" altLang="vi-VN" sz="3600" dirty="0">
              <a:solidFill>
                <a:schemeClr val="accent1"/>
              </a:solidFill>
            </a:endParaRPr>
          </a:p>
        </p:txBody>
      </p:sp>
    </p:spTree>
    <p:extLst>
      <p:ext uri="{BB962C8B-B14F-4D97-AF65-F5344CB8AC3E}">
        <p14:creationId xmlns:p14="http://schemas.microsoft.com/office/powerpoint/2010/main" val="155162903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3421" y="255818"/>
            <a:ext cx="10653183" cy="348488"/>
          </a:xfrm>
        </p:spPr>
        <p:txBody>
          <a:bodyPr>
            <a:normAutofit fontScale="90000"/>
          </a:bodyPr>
          <a:lstStyle/>
          <a:p>
            <a:pPr algn="ctr"/>
            <a:r>
              <a:rPr lang="en-US" sz="3600" dirty="0" err="1"/>
              <a:t>Kết</a:t>
            </a:r>
            <a:r>
              <a:rPr lang="en-US" sz="3600" dirty="0"/>
              <a:t> </a:t>
            </a:r>
            <a:r>
              <a:rPr lang="en-US" sz="3600" dirty="0" err="1"/>
              <a:t>luận</a:t>
            </a:r>
            <a:endParaRPr lang="vi-VN" sz="3600" dirty="0"/>
          </a:p>
        </p:txBody>
      </p:sp>
      <p:sp>
        <p:nvSpPr>
          <p:cNvPr id="3" name="Content Placeholder 2"/>
          <p:cNvSpPr>
            <a:spLocks noGrp="1"/>
          </p:cNvSpPr>
          <p:nvPr>
            <p:ph idx="1"/>
          </p:nvPr>
        </p:nvSpPr>
        <p:spPr>
          <a:xfrm>
            <a:off x="733730" y="713018"/>
            <a:ext cx="11243412" cy="5687782"/>
          </a:xfrm>
        </p:spPr>
        <p:txBody>
          <a:bodyPr/>
          <a:lstStyle/>
          <a:p>
            <a:pPr>
              <a:buFont typeface="Wingdings" panose="05000000000000000000" pitchFamily="2" charset="2"/>
              <a:buChar char="§"/>
            </a:pPr>
            <a:r>
              <a:rPr lang="en-US" sz="2200" dirty="0">
                <a:latin typeface="Tahoma" panose="020B0604030504040204" pitchFamily="34" charset="0"/>
                <a:ea typeface="Tahoma" panose="020B0604030504040204" pitchFamily="34" charset="0"/>
                <a:cs typeface="Tahoma" panose="020B0604030504040204" pitchFamily="34" charset="0"/>
              </a:rPr>
              <a:t>Afatinib </a:t>
            </a:r>
            <a:r>
              <a:rPr lang="en-US" sz="2200" dirty="0" err="1">
                <a:latin typeface="Tahoma" panose="020B0604030504040204" pitchFamily="34" charset="0"/>
                <a:ea typeface="Tahoma" panose="020B0604030504040204" pitchFamily="34" charset="0"/>
                <a:cs typeface="Tahoma" panose="020B0604030504040204" pitchFamily="34" charset="0"/>
              </a:rPr>
              <a:t>là</a:t>
            </a:r>
            <a:r>
              <a:rPr lang="en-US" sz="2200" dirty="0">
                <a:latin typeface="Tahoma" panose="020B0604030504040204" pitchFamily="34" charset="0"/>
                <a:ea typeface="Tahoma" panose="020B0604030504040204" pitchFamily="34" charset="0"/>
                <a:cs typeface="Tahoma" panose="020B0604030504040204" pitchFamily="34" charset="0"/>
              </a:rPr>
              <a:t>  EGFR TKI </a:t>
            </a:r>
            <a:r>
              <a:rPr lang="en-US" sz="2200" dirty="0" err="1">
                <a:latin typeface="Tahoma" panose="020B0604030504040204" pitchFamily="34" charset="0"/>
                <a:ea typeface="Tahoma" panose="020B0604030504040204" pitchFamily="34" charset="0"/>
                <a:cs typeface="Tahoma" panose="020B0604030504040204" pitchFamily="34" charset="0"/>
              </a:rPr>
              <a:t>thế</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hệ</a:t>
            </a:r>
            <a:r>
              <a:rPr lang="en-US" sz="2200" dirty="0">
                <a:latin typeface="Tahoma" panose="020B0604030504040204" pitchFamily="34" charset="0"/>
                <a:ea typeface="Tahoma" panose="020B0604030504040204" pitchFamily="34" charset="0"/>
                <a:cs typeface="Tahoma" panose="020B0604030504040204" pitchFamily="34" charset="0"/>
              </a:rPr>
              <a:t> 2, </a:t>
            </a:r>
            <a:r>
              <a:rPr lang="en-GB" sz="2200" dirty="0" err="1">
                <a:latin typeface="Tahoma" panose="020B0604030504040204" pitchFamily="34" charset="0"/>
                <a:ea typeface="Tahoma" panose="020B0604030504040204" pitchFamily="34" charset="0"/>
                <a:cs typeface="Tahoma" panose="020B0604030504040204" pitchFamily="34" charset="0"/>
              </a:rPr>
              <a:t>là</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chất</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ức</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chế</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toàn</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bộ</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nhóm</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ErbB</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có</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tác</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dụng</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mạnh</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chọn</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lọc</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và</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không</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hồi</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phục</a:t>
            </a:r>
            <a:r>
              <a:rPr lang="en-GB" sz="2200" dirty="0">
                <a:latin typeface="Tahoma" panose="020B0604030504040204" pitchFamily="34" charset="0"/>
                <a:ea typeface="Tahoma" panose="020B0604030504040204" pitchFamily="34" charset="0"/>
                <a:cs typeface="Tahoma" panose="020B0604030504040204" pitchFamily="34" charset="0"/>
              </a:rPr>
              <a:t>.</a:t>
            </a:r>
            <a:endParaRPr lang="en-US" sz="2200" dirty="0">
              <a:latin typeface="Tahoma" panose="020B0604030504040204" pitchFamily="34" charset="0"/>
              <a:ea typeface="Tahoma" panose="020B0604030504040204" pitchFamily="34" charset="0"/>
              <a:cs typeface="Tahoma" panose="020B0604030504040204" pitchFamily="34" charset="0"/>
            </a:endParaRPr>
          </a:p>
          <a:p>
            <a:pPr>
              <a:buFont typeface="Wingdings" panose="05000000000000000000" pitchFamily="2" charset="2"/>
              <a:buChar char="§"/>
            </a:pPr>
            <a:r>
              <a:rPr lang="en-US" sz="2200" dirty="0">
                <a:latin typeface="Tahoma" panose="020B0604030504040204" pitchFamily="34" charset="0"/>
                <a:ea typeface="Tahoma" panose="020B0604030504040204" pitchFamily="34" charset="0"/>
                <a:cs typeface="Tahoma" panose="020B0604030504040204" pitchFamily="34" charset="0"/>
              </a:rPr>
              <a:t>Afatinib </a:t>
            </a:r>
            <a:r>
              <a:rPr lang="en-US" sz="2200" dirty="0" err="1">
                <a:latin typeface="Tahoma" panose="020B0604030504040204" pitchFamily="34" charset="0"/>
                <a:ea typeface="Tahoma" panose="020B0604030504040204" pitchFamily="34" charset="0"/>
                <a:cs typeface="Tahoma" panose="020B0604030504040204" pitchFamily="34" charset="0"/>
              </a:rPr>
              <a:t>là</a:t>
            </a:r>
            <a:r>
              <a:rPr lang="en-US" sz="2200" dirty="0">
                <a:latin typeface="Tahoma" panose="020B0604030504040204" pitchFamily="34" charset="0"/>
                <a:ea typeface="Tahoma" panose="020B0604030504040204" pitchFamily="34" charset="0"/>
                <a:cs typeface="Tahoma" panose="020B0604030504040204" pitchFamily="34" charset="0"/>
              </a:rPr>
              <a:t> EGFR TKI </a:t>
            </a:r>
            <a:r>
              <a:rPr lang="en-US" sz="2200" dirty="0" err="1">
                <a:latin typeface="Tahoma" panose="020B0604030504040204" pitchFamily="34" charset="0"/>
                <a:ea typeface="Tahoma" panose="020B0604030504040204" pitchFamily="34" charset="0"/>
                <a:cs typeface="Tahoma" panose="020B0604030504040204" pitchFamily="34" charset="0"/>
              </a:rPr>
              <a:t>đầu</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tiên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chứng</a:t>
            </a:r>
            <a:r>
              <a:rPr lang="en-US" sz="2200" dirty="0">
                <a:latin typeface="Tahoma" panose="020B0604030504040204" pitchFamily="34" charset="0"/>
                <a:ea typeface="Tahoma" panose="020B0604030504040204" pitchFamily="34" charset="0"/>
                <a:cs typeface="Tahoma" panose="020B0604030504040204" pitchFamily="34" charset="0"/>
              </a:rPr>
              <a:t> minh </a:t>
            </a:r>
            <a:r>
              <a:rPr lang="en-US" sz="2200" dirty="0" err="1">
                <a:latin typeface="Tahoma" panose="020B0604030504040204" pitchFamily="34" charset="0"/>
                <a:ea typeface="Tahoma" panose="020B0604030504040204" pitchFamily="34" charset="0"/>
                <a:cs typeface="Tahoma" panose="020B0604030504040204" pitchFamily="34" charset="0"/>
              </a:rPr>
              <a:t>được</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lợi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ích</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về</a:t>
            </a:r>
            <a:r>
              <a:rPr lang="en-US" sz="2200" dirty="0">
                <a:latin typeface="Tahoma" panose="020B0604030504040204" pitchFamily="34" charset="0"/>
                <a:ea typeface="Tahoma" panose="020B0604030504040204" pitchFamily="34" charset="0"/>
                <a:cs typeface="Tahoma" panose="020B0604030504040204" pitchFamily="34" charset="0"/>
              </a:rPr>
              <a:t> OS so </a:t>
            </a:r>
            <a:r>
              <a:rPr lang="en-US" sz="2200" dirty="0" err="1">
                <a:latin typeface="Tahoma" panose="020B0604030504040204" pitchFamily="34" charset="0"/>
                <a:ea typeface="Tahoma" panose="020B0604030504040204" pitchFamily="34" charset="0"/>
                <a:cs typeface="Tahoma" panose="020B0604030504040204" pitchFamily="34" charset="0"/>
              </a:rPr>
              <a:t>với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hoá</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trị</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kéo</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dài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th</a:t>
            </a:r>
            <a:r>
              <a:rPr lang="vi-VN" sz="2200" dirty="0">
                <a:latin typeface="Tahoma" panose="020B0604030504040204" pitchFamily="34" charset="0"/>
                <a:ea typeface="Tahoma" panose="020B0604030504040204" pitchFamily="34" charset="0"/>
                <a:cs typeface="Tahoma" panose="020B0604030504040204" pitchFamily="34" charset="0"/>
              </a:rPr>
              <a:t>ờ</a:t>
            </a:r>
            <a:r>
              <a:rPr lang="en-US" sz="2200" dirty="0" err="1">
                <a:latin typeface="Tahoma" panose="020B0604030504040204" pitchFamily="34" charset="0"/>
                <a:ea typeface="Tahoma" panose="020B0604030504040204" pitchFamily="34" charset="0"/>
                <a:cs typeface="Tahoma" panose="020B0604030504040204" pitchFamily="34" charset="0"/>
              </a:rPr>
              <a:t>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gian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sống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thêm</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b="1" dirty="0">
                <a:latin typeface="Tahoma" panose="020B0604030504040204" pitchFamily="34" charset="0"/>
                <a:ea typeface="Tahoma" panose="020B0604030504040204" pitchFamily="34" charset="0"/>
                <a:cs typeface="Tahoma" panose="020B0604030504040204" pitchFamily="34" charset="0"/>
              </a:rPr>
              <a:t>12 </a:t>
            </a:r>
            <a:r>
              <a:rPr lang="en-US" sz="2200" b="1" dirty="0" err="1">
                <a:latin typeface="Tahoma" panose="020B0604030504040204" pitchFamily="34" charset="0"/>
                <a:ea typeface="Tahoma" panose="020B0604030504040204" pitchFamily="34" charset="0"/>
                <a:cs typeface="Tahoma" panose="020B0604030504040204" pitchFamily="34" charset="0"/>
              </a:rPr>
              <a:t>tháng</a:t>
            </a:r>
            <a:r>
              <a:rPr lang="en-US" sz="2200" b="1" dirty="0">
                <a:latin typeface="Tahoma" panose="020B0604030504040204" pitchFamily="34" charset="0"/>
                <a:ea typeface="Tahoma" panose="020B0604030504040204" pitchFamily="34" charset="0"/>
                <a:cs typeface="Tahoma" panose="020B0604030504040204" pitchFamily="34" charset="0"/>
              </a:rPr>
              <a:t> </a:t>
            </a:r>
            <a:r>
              <a:rPr lang="vi-VN" sz="2200" b="1" dirty="0">
                <a:latin typeface="Tahoma" panose="020B0604030504040204" pitchFamily="34" charset="0"/>
                <a:ea typeface="Tahoma" panose="020B0604030504040204" pitchFamily="34" charset="0"/>
                <a:cs typeface="Tahoma" panose="020B0604030504040204" pitchFamily="34" charset="0"/>
              </a:rPr>
              <a:t>ở</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bệnh</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nhân</a:t>
            </a:r>
            <a:r>
              <a:rPr lang="en-US" sz="2200" b="1" dirty="0">
                <a:latin typeface="Tahoma" panose="020B0604030504040204" pitchFamily="34" charset="0"/>
                <a:ea typeface="Tahoma" panose="020B0604030504040204" pitchFamily="34" charset="0"/>
                <a:cs typeface="Tahoma" panose="020B0604030504040204" pitchFamily="34" charset="0"/>
              </a:rPr>
              <a:t> có </a:t>
            </a:r>
            <a:r>
              <a:rPr lang="en-US" sz="2200" b="1" dirty="0" err="1">
                <a:latin typeface="Tahoma" panose="020B0604030504040204" pitchFamily="34" charset="0"/>
                <a:ea typeface="Tahoma" panose="020B0604030504040204" pitchFamily="34" charset="0"/>
                <a:cs typeface="Tahoma" panose="020B0604030504040204" pitchFamily="34" charset="0"/>
              </a:rPr>
              <a:t>đột</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biến</a:t>
            </a:r>
            <a:r>
              <a:rPr lang="en-US" sz="2200" b="1" dirty="0">
                <a:latin typeface="Tahoma" panose="020B0604030504040204" pitchFamily="34" charset="0"/>
                <a:ea typeface="Tahoma" panose="020B0604030504040204" pitchFamily="34" charset="0"/>
                <a:cs typeface="Tahoma" panose="020B0604030504040204" pitchFamily="34" charset="0"/>
              </a:rPr>
              <a:t> Del 19</a:t>
            </a:r>
            <a:r>
              <a:rPr lang="en-US" sz="2200" dirty="0">
                <a:latin typeface="Tahoma" panose="020B0604030504040204" pitchFamily="34" charset="0"/>
                <a:ea typeface="Tahoma" panose="020B0604030504040204" pitchFamily="34" charset="0"/>
                <a:cs typeface="Tahoma" panose="020B0604030504040204" pitchFamily="34" charset="0"/>
              </a:rPr>
              <a:t> (Lux Lung 3 &amp; 6). </a:t>
            </a:r>
          </a:p>
          <a:p>
            <a:pPr>
              <a:buFont typeface="Wingdings" panose="05000000000000000000" pitchFamily="2" charset="2"/>
              <a:buChar char="§"/>
            </a:pPr>
            <a:r>
              <a:rPr lang="en-GB" sz="2200" dirty="0" err="1">
                <a:latin typeface="Tahoma" panose="020B0604030504040204" pitchFamily="34" charset="0"/>
                <a:ea typeface="Tahoma" panose="020B0604030504040204" pitchFamily="34" charset="0"/>
                <a:cs typeface="Tahoma" panose="020B0604030504040204" pitchFamily="34" charset="0"/>
              </a:rPr>
              <a:t>Nghiên</a:t>
            </a:r>
            <a:r>
              <a:rPr lang="en-GB" sz="2200" dirty="0">
                <a:latin typeface="Tahoma" panose="020B0604030504040204" pitchFamily="34" charset="0"/>
                <a:ea typeface="Tahoma" panose="020B0604030504040204" pitchFamily="34" charset="0"/>
                <a:cs typeface="Tahoma" panose="020B0604030504040204" pitchFamily="34" charset="0"/>
              </a:rPr>
              <a:t> c</a:t>
            </a:r>
            <a:r>
              <a:rPr lang="vi-VN" sz="2200" dirty="0">
                <a:latin typeface="Tahoma" panose="020B0604030504040204" pitchFamily="34" charset="0"/>
                <a:ea typeface="Tahoma" panose="020B0604030504040204" pitchFamily="34" charset="0"/>
                <a:cs typeface="Tahoma" panose="020B0604030504040204" pitchFamily="34" charset="0"/>
              </a:rPr>
              <a:t>ứ</a:t>
            </a:r>
            <a:r>
              <a:rPr lang="en-GB" sz="2200" dirty="0">
                <a:latin typeface="Tahoma" panose="020B0604030504040204" pitchFamily="34" charset="0"/>
                <a:ea typeface="Tahoma" panose="020B0604030504040204" pitchFamily="34" charset="0"/>
                <a:cs typeface="Tahoma" panose="020B0604030504040204" pitchFamily="34" charset="0"/>
              </a:rPr>
              <a:t>u Lux Lung 7: </a:t>
            </a:r>
            <a:r>
              <a:rPr lang="en-GB" sz="2200" b="1" dirty="0">
                <a:latin typeface="Tahoma" panose="020B0604030504040204" pitchFamily="34" charset="0"/>
                <a:ea typeface="Tahoma" panose="020B0604030504040204" pitchFamily="34" charset="0"/>
                <a:cs typeface="Tahoma" panose="020B0604030504040204" pitchFamily="34" charset="0"/>
              </a:rPr>
              <a:t>Afatinib </a:t>
            </a:r>
            <a:r>
              <a:rPr lang="en-GB" sz="2200" b="1" dirty="0" err="1">
                <a:latin typeface="Tahoma" panose="020B0604030504040204" pitchFamily="34" charset="0"/>
                <a:ea typeface="Tahoma" panose="020B0604030504040204" pitchFamily="34" charset="0"/>
                <a:cs typeface="Tahoma" panose="020B0604030504040204" pitchFamily="34" charset="0"/>
              </a:rPr>
              <a:t>cải</a:t>
            </a:r>
            <a:r>
              <a:rPr lang="en-GB" sz="2200" b="1" dirty="0">
                <a:latin typeface="Tahoma" panose="020B0604030504040204" pitchFamily="34" charset="0"/>
                <a:ea typeface="Tahoma" panose="020B0604030504040204" pitchFamily="34" charset="0"/>
                <a:cs typeface="Tahoma" panose="020B0604030504040204" pitchFamily="34" charset="0"/>
              </a:rPr>
              <a:t> </a:t>
            </a:r>
            <a:r>
              <a:rPr lang="en-GB" sz="2200" b="1" dirty="0" err="1">
                <a:latin typeface="Tahoma" panose="020B0604030504040204" pitchFamily="34" charset="0"/>
                <a:ea typeface="Tahoma" panose="020B0604030504040204" pitchFamily="34" charset="0"/>
                <a:cs typeface="Tahoma" panose="020B0604030504040204" pitchFamily="34" charset="0"/>
              </a:rPr>
              <a:t>thiện</a:t>
            </a:r>
            <a:r>
              <a:rPr lang="en-GB" sz="2200" b="1"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có</a:t>
            </a:r>
            <a:r>
              <a:rPr lang="en-GB" sz="2200" dirty="0">
                <a:latin typeface="Tahoma" panose="020B0604030504040204" pitchFamily="34" charset="0"/>
                <a:ea typeface="Tahoma" panose="020B0604030504040204" pitchFamily="34" charset="0"/>
                <a:cs typeface="Tahoma" panose="020B0604030504040204" pitchFamily="34" charset="0"/>
              </a:rPr>
              <a:t> ý </a:t>
            </a:r>
            <a:r>
              <a:rPr lang="en-GB" sz="2200" dirty="0" err="1">
                <a:latin typeface="Tahoma" panose="020B0604030504040204" pitchFamily="34" charset="0"/>
                <a:ea typeface="Tahoma" panose="020B0604030504040204" pitchFamily="34" charset="0"/>
                <a:cs typeface="Tahoma" panose="020B0604030504040204" pitchFamily="34" charset="0"/>
              </a:rPr>
              <a:t>nghiã</a:t>
            </a:r>
            <a:r>
              <a:rPr lang="en-GB" sz="2200" dirty="0">
                <a:latin typeface="Tahoma" panose="020B0604030504040204" pitchFamily="34" charset="0"/>
                <a:ea typeface="Tahoma" panose="020B0604030504040204" pitchFamily="34" charset="0"/>
                <a:cs typeface="Tahoma" panose="020B0604030504040204" pitchFamily="34" charset="0"/>
              </a:rPr>
              <a:t> PFS, TTF (</a:t>
            </a:r>
            <a:r>
              <a:rPr lang="en-GB" sz="2200" dirty="0" err="1">
                <a:latin typeface="Tahoma" panose="020B0604030504040204" pitchFamily="34" charset="0"/>
                <a:ea typeface="Tahoma" panose="020B0604030504040204" pitchFamily="34" charset="0"/>
                <a:cs typeface="Tahoma" panose="020B0604030504040204" pitchFamily="34" charset="0"/>
              </a:rPr>
              <a:t>th</a:t>
            </a:r>
            <a:r>
              <a:rPr lang="vi-VN" sz="2200" dirty="0">
                <a:latin typeface="Tahoma" panose="020B0604030504040204" pitchFamily="34" charset="0"/>
                <a:ea typeface="Tahoma" panose="020B0604030504040204" pitchFamily="34" charset="0"/>
                <a:cs typeface="Tahoma" panose="020B0604030504040204" pitchFamily="34" charset="0"/>
              </a:rPr>
              <a:t>ờ</a:t>
            </a:r>
            <a:r>
              <a:rPr lang="en-GB" sz="2200" dirty="0" err="1">
                <a:latin typeface="Tahoma" panose="020B0604030504040204" pitchFamily="34" charset="0"/>
                <a:ea typeface="Tahoma" panose="020B0604030504040204" pitchFamily="34" charset="0"/>
                <a:cs typeface="Tahoma" panose="020B0604030504040204" pitchFamily="34" charset="0"/>
              </a:rPr>
              <a:t>i</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gian</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đến</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khi</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điều</a:t>
            </a:r>
            <a:r>
              <a:rPr lang="en-GB" sz="2200" dirty="0">
                <a:latin typeface="Tahoma" panose="020B0604030504040204" pitchFamily="34" charset="0"/>
                <a:ea typeface="Tahoma" panose="020B0604030504040204" pitchFamily="34" charset="0"/>
                <a:cs typeface="Tahoma" panose="020B0604030504040204" pitchFamily="34" charset="0"/>
              </a:rPr>
              <a:t> trị </a:t>
            </a:r>
            <a:r>
              <a:rPr lang="en-GB" sz="2200" dirty="0" err="1">
                <a:latin typeface="Tahoma" panose="020B0604030504040204" pitchFamily="34" charset="0"/>
                <a:ea typeface="Tahoma" panose="020B0604030504040204" pitchFamily="34" charset="0"/>
                <a:cs typeface="Tahoma" panose="020B0604030504040204" pitchFamily="34" charset="0"/>
              </a:rPr>
              <a:t>thất</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bại</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và</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tỉ</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lệ</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đáp</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ứng</a:t>
            </a:r>
            <a:r>
              <a:rPr lang="en-GB" sz="2200" dirty="0">
                <a:latin typeface="Tahoma" panose="020B0604030504040204" pitchFamily="34" charset="0"/>
                <a:ea typeface="Tahoma" panose="020B0604030504040204" pitchFamily="34" charset="0"/>
                <a:cs typeface="Tahoma" panose="020B0604030504040204" pitchFamily="34" charset="0"/>
              </a:rPr>
              <a:t> b</a:t>
            </a:r>
            <a:r>
              <a:rPr lang="vi-VN" sz="2200" dirty="0">
                <a:latin typeface="Tahoma" panose="020B0604030504040204" pitchFamily="34" charset="0"/>
                <a:ea typeface="Tahoma" panose="020B0604030504040204" pitchFamily="34" charset="0"/>
                <a:cs typeface="Tahoma" panose="020B0604030504040204" pitchFamily="34" charset="0"/>
              </a:rPr>
              <a:t>ướ</a:t>
            </a:r>
            <a:r>
              <a:rPr lang="en-GB" sz="2200" dirty="0">
                <a:latin typeface="Tahoma" panose="020B0604030504040204" pitchFamily="34" charset="0"/>
                <a:ea typeface="Tahoma" panose="020B0604030504040204" pitchFamily="34" charset="0"/>
                <a:cs typeface="Tahoma" panose="020B0604030504040204" pitchFamily="34" charset="0"/>
              </a:rPr>
              <a:t>u so </a:t>
            </a:r>
            <a:r>
              <a:rPr lang="en-GB" sz="2200" dirty="0" err="1">
                <a:latin typeface="Tahoma" panose="020B0604030504040204" pitchFamily="34" charset="0"/>
                <a:ea typeface="Tahoma" panose="020B0604030504040204" pitchFamily="34" charset="0"/>
                <a:cs typeface="Tahoma" panose="020B0604030504040204" pitchFamily="34" charset="0"/>
              </a:rPr>
              <a:t>với</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gefitinib</a:t>
            </a:r>
            <a:r>
              <a:rPr lang="en-GB" sz="2200" dirty="0">
                <a:latin typeface="Tahoma" panose="020B0604030504040204" pitchFamily="34" charset="0"/>
                <a:ea typeface="Tahoma" panose="020B0604030504040204" pitchFamily="34" charset="0"/>
                <a:cs typeface="Tahoma" panose="020B0604030504040204" pitchFamily="34" charset="0"/>
              </a:rPr>
              <a:t> </a:t>
            </a:r>
            <a:r>
              <a:rPr lang="vi-VN" sz="2200" dirty="0">
                <a:latin typeface="Tahoma" panose="020B0604030504040204" pitchFamily="34" charset="0"/>
                <a:ea typeface="Tahoma" panose="020B0604030504040204" pitchFamily="34" charset="0"/>
                <a:cs typeface="Tahoma" panose="020B0604030504040204" pitchFamily="34" charset="0"/>
              </a:rPr>
              <a:t>ở</a:t>
            </a:r>
            <a:r>
              <a:rPr lang="de-DE" sz="2200" dirty="0">
                <a:latin typeface="Tahoma" panose="020B0604030504040204" pitchFamily="34" charset="0"/>
                <a:ea typeface="Tahoma" panose="020B0604030504040204" pitchFamily="34" charset="0"/>
                <a:cs typeface="Tahoma" panose="020B0604030504040204" pitchFamily="34" charset="0"/>
              </a:rPr>
              <a:t> bệnh nhân có </a:t>
            </a:r>
            <a:r>
              <a:rPr lang="de-DE" sz="2200" b="1" dirty="0">
                <a:latin typeface="Tahoma" panose="020B0604030504040204" pitchFamily="34" charset="0"/>
                <a:ea typeface="Tahoma" panose="020B0604030504040204" pitchFamily="34" charset="0"/>
                <a:cs typeface="Tahoma" panose="020B0604030504040204" pitchFamily="34" charset="0"/>
              </a:rPr>
              <a:t>đột biến EGFR th</a:t>
            </a:r>
            <a:r>
              <a:rPr lang="vi-VN" sz="2200" b="1" dirty="0">
                <a:latin typeface="Tahoma" panose="020B0604030504040204" pitchFamily="34" charset="0"/>
                <a:ea typeface="Tahoma" panose="020B0604030504040204" pitchFamily="34" charset="0"/>
                <a:cs typeface="Tahoma" panose="020B0604030504040204" pitchFamily="34" charset="0"/>
              </a:rPr>
              <a:t>ườ</a:t>
            </a:r>
            <a:r>
              <a:rPr lang="de-DE" sz="2200" b="1" dirty="0">
                <a:latin typeface="Tahoma" panose="020B0604030504040204" pitchFamily="34" charset="0"/>
                <a:ea typeface="Tahoma" panose="020B0604030504040204" pitchFamily="34" charset="0"/>
                <a:cs typeface="Tahoma" panose="020B0604030504040204" pitchFamily="34" charset="0"/>
              </a:rPr>
              <a:t>ng gặp Del 19 và L858R</a:t>
            </a:r>
            <a:r>
              <a:rPr lang="de-DE" sz="2200"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Thời</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gian</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sống</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còn</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toàn</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bộ</a:t>
            </a:r>
            <a:r>
              <a:rPr lang="en-US" altLang="zh-HK" sz="2200" b="1" dirty="0">
                <a:latin typeface="Tahoma" panose="020B0604030504040204" pitchFamily="34" charset="0"/>
                <a:ea typeface="Tahoma" panose="020B0604030504040204" pitchFamily="34" charset="0"/>
                <a:cs typeface="Tahoma" panose="020B0604030504040204" pitchFamily="34" charset="0"/>
              </a:rPr>
              <a:t> OS</a:t>
            </a:r>
            <a:r>
              <a:rPr lang="en-US" altLang="zh-HK" sz="2200" dirty="0">
                <a:latin typeface="Tahoma" panose="020B0604030504040204" pitchFamily="34" charset="0"/>
                <a:ea typeface="Tahoma" panose="020B0604030504040204" pitchFamily="34" charset="0"/>
                <a:cs typeface="Tahoma" panose="020B0604030504040204" pitchFamily="34" charset="0"/>
              </a:rPr>
              <a:t> ở </a:t>
            </a:r>
            <a:r>
              <a:rPr lang="en-US" altLang="zh-HK" sz="2200" dirty="0" err="1">
                <a:latin typeface="Tahoma" panose="020B0604030504040204" pitchFamily="34" charset="0"/>
                <a:ea typeface="Tahoma" panose="020B0604030504040204" pitchFamily="34" charset="0"/>
                <a:cs typeface="Tahoma" panose="020B0604030504040204" pitchFamily="34" charset="0"/>
              </a:rPr>
              <a:t>nhóm</a:t>
            </a:r>
            <a:r>
              <a:rPr lang="en-US" altLang="zh-HK" sz="2200" dirty="0">
                <a:latin typeface="Tahoma" panose="020B0604030504040204" pitchFamily="34" charset="0"/>
                <a:ea typeface="Tahoma" panose="020B0604030504040204" pitchFamily="34" charset="0"/>
                <a:cs typeface="Tahoma" panose="020B0604030504040204" pitchFamily="34" charset="0"/>
              </a:rPr>
              <a:t> BN </a:t>
            </a:r>
            <a:r>
              <a:rPr lang="en-US" altLang="zh-HK" sz="2200" dirty="0" err="1">
                <a:latin typeface="Tahoma" panose="020B0604030504040204" pitchFamily="34" charset="0"/>
                <a:ea typeface="Tahoma" panose="020B0604030504040204" pitchFamily="34" charset="0"/>
                <a:cs typeface="Tahoma" panose="020B0604030504040204" pitchFamily="34" charset="0"/>
              </a:rPr>
              <a:t>được</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điều</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trị</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nối</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tiếp</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với</a:t>
            </a:r>
            <a:r>
              <a:rPr lang="en-US" altLang="zh-HK" sz="2200" dirty="0">
                <a:latin typeface="Tahoma" panose="020B0604030504040204" pitchFamily="34" charset="0"/>
                <a:ea typeface="Tahoma" panose="020B0604030504040204" pitchFamily="34" charset="0"/>
                <a:cs typeface="Tahoma" panose="020B0604030504040204" pitchFamily="34" charset="0"/>
              </a:rPr>
              <a:t> TKI </a:t>
            </a:r>
            <a:r>
              <a:rPr lang="en-US" altLang="zh-HK" sz="2200" dirty="0" err="1">
                <a:latin typeface="Tahoma" panose="020B0604030504040204" pitchFamily="34" charset="0"/>
                <a:ea typeface="Tahoma" panose="020B0604030504040204" pitchFamily="34" charset="0"/>
                <a:cs typeface="Tahoma" panose="020B0604030504040204" pitchFamily="34" charset="0"/>
              </a:rPr>
              <a:t>thế</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hệ</a:t>
            </a:r>
            <a:r>
              <a:rPr lang="en-US" altLang="zh-HK" sz="2200" dirty="0">
                <a:latin typeface="Tahoma" panose="020B0604030504040204" pitchFamily="34" charset="0"/>
                <a:ea typeface="Tahoma" panose="020B0604030504040204" pitchFamily="34" charset="0"/>
                <a:cs typeface="Tahoma" panose="020B0604030504040204" pitchFamily="34" charset="0"/>
              </a:rPr>
              <a:t> 3 </a:t>
            </a:r>
            <a:r>
              <a:rPr lang="en-US" altLang="zh-HK" sz="2200" b="1" dirty="0">
                <a:latin typeface="Tahoma" panose="020B0604030504040204" pitchFamily="34" charset="0"/>
                <a:ea typeface="Tahoma" panose="020B0604030504040204" pitchFamily="34" charset="0"/>
                <a:cs typeface="Tahoma" panose="020B0604030504040204" pitchFamily="34" charset="0"/>
              </a:rPr>
              <a:t>có </a:t>
            </a:r>
            <a:r>
              <a:rPr lang="en-US" altLang="zh-HK" sz="2200" b="1" dirty="0" err="1">
                <a:latin typeface="Tahoma" panose="020B0604030504040204" pitchFamily="34" charset="0"/>
                <a:ea typeface="Tahoma" panose="020B0604030504040204" pitchFamily="34" charset="0"/>
                <a:cs typeface="Tahoma" panose="020B0604030504040204" pitchFamily="34" charset="0"/>
              </a:rPr>
              <a:t>khuynh</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hướng</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dài</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hơn</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dirty="0">
                <a:latin typeface="Tahoma" panose="020B0604030504040204" pitchFamily="34" charset="0"/>
                <a:ea typeface="Tahoma" panose="020B0604030504040204" pitchFamily="34" charset="0"/>
                <a:cs typeface="Tahoma" panose="020B0604030504040204" pitchFamily="34" charset="0"/>
              </a:rPr>
              <a:t>ở </a:t>
            </a:r>
            <a:r>
              <a:rPr lang="en-US" altLang="zh-HK" sz="2200" dirty="0" err="1">
                <a:latin typeface="Tahoma" panose="020B0604030504040204" pitchFamily="34" charset="0"/>
                <a:ea typeface="Tahoma" panose="020B0604030504040204" pitchFamily="34" charset="0"/>
                <a:cs typeface="Tahoma" panose="020B0604030504040204" pitchFamily="34" charset="0"/>
              </a:rPr>
              <a:t>nhóm</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afatinib</a:t>
            </a:r>
            <a:r>
              <a:rPr lang="en-US" altLang="zh-HK" sz="2200" dirty="0">
                <a:latin typeface="Tahoma" panose="020B0604030504040204" pitchFamily="34" charset="0"/>
                <a:ea typeface="Tahoma" panose="020B0604030504040204" pitchFamily="34" charset="0"/>
                <a:cs typeface="Tahoma" panose="020B0604030504040204" pitchFamily="34" charset="0"/>
              </a:rPr>
              <a:t> so </a:t>
            </a:r>
            <a:r>
              <a:rPr lang="en-US" altLang="zh-HK" sz="2200" dirty="0" err="1">
                <a:latin typeface="Tahoma" panose="020B0604030504040204" pitchFamily="34" charset="0"/>
                <a:ea typeface="Tahoma" panose="020B0604030504040204" pitchFamily="34" charset="0"/>
                <a:cs typeface="Tahoma" panose="020B0604030504040204" pitchFamily="34" charset="0"/>
              </a:rPr>
              <a:t>với</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nhóm</a:t>
            </a:r>
            <a:r>
              <a:rPr lang="en-US" altLang="zh-HK" sz="2200" dirty="0">
                <a:latin typeface="Tahoma" panose="020B0604030504040204" pitchFamily="34" charset="0"/>
                <a:ea typeface="Tahoma" panose="020B0604030504040204" pitchFamily="34" charset="0"/>
                <a:cs typeface="Tahoma" panose="020B0604030504040204" pitchFamily="34" charset="0"/>
              </a:rPr>
              <a:t> BN Gefitinib.</a:t>
            </a:r>
            <a:endParaRPr lang="en-US" sz="2200" dirty="0">
              <a:latin typeface="Tahoma" panose="020B0604030504040204" pitchFamily="34" charset="0"/>
              <a:ea typeface="Tahoma" panose="020B0604030504040204" pitchFamily="34" charset="0"/>
              <a:cs typeface="Tahoma" panose="020B0604030504040204" pitchFamily="34" charset="0"/>
            </a:endParaRPr>
          </a:p>
          <a:p>
            <a:pPr>
              <a:buFont typeface="Wingdings" panose="05000000000000000000" pitchFamily="2" charset="2"/>
              <a:buChar char="§"/>
            </a:pPr>
            <a:r>
              <a:rPr lang="en-US" sz="2200" b="1" dirty="0">
                <a:latin typeface="Tahoma" panose="020B0604030504040204" pitchFamily="34" charset="0"/>
                <a:ea typeface="Tahoma" panose="020B0604030504040204" pitchFamily="34" charset="0"/>
                <a:cs typeface="Tahoma" panose="020B0604030504040204" pitchFamily="34" charset="0"/>
              </a:rPr>
              <a:t>Afatinib</a:t>
            </a:r>
            <a:r>
              <a:rPr lang="en-US" sz="2200" dirty="0">
                <a:latin typeface="Tahoma" panose="020B0604030504040204" pitchFamily="34" charset="0"/>
                <a:ea typeface="Tahoma" panose="020B0604030504040204" pitchFamily="34" charset="0"/>
                <a:cs typeface="Tahoma" panose="020B0604030504040204" pitchFamily="34" charset="0"/>
              </a:rPr>
              <a:t> là EGFR TKI </a:t>
            </a:r>
            <a:r>
              <a:rPr lang="en-US" sz="2200" dirty="0" err="1">
                <a:latin typeface="Tahoma" panose="020B0604030504040204" pitchFamily="34" charset="0"/>
                <a:ea typeface="Tahoma" panose="020B0604030504040204" pitchFamily="34" charset="0"/>
                <a:cs typeface="Tahoma" panose="020B0604030504040204" pitchFamily="34" charset="0"/>
              </a:rPr>
              <a:t>đầu</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tiên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va</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duy</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nhất</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ch</a:t>
            </a:r>
            <a:r>
              <a:rPr lang="vi-VN" sz="2200" dirty="0">
                <a:latin typeface="Tahoma" panose="020B0604030504040204" pitchFamily="34" charset="0"/>
                <a:ea typeface="Tahoma" panose="020B0604030504040204" pitchFamily="34" charset="0"/>
                <a:cs typeface="Tahoma" panose="020B0604030504040204" pitchFamily="34" charset="0"/>
              </a:rPr>
              <a:t>ứ</a:t>
            </a:r>
            <a:r>
              <a:rPr lang="en-US" sz="2200" dirty="0">
                <a:latin typeface="Tahoma" panose="020B0604030504040204" pitchFamily="34" charset="0"/>
                <a:ea typeface="Tahoma" panose="020B0604030504040204" pitchFamily="34" charset="0"/>
                <a:cs typeface="Tahoma" panose="020B0604030504040204" pitchFamily="34" charset="0"/>
              </a:rPr>
              <a:t>ng minh đ</a:t>
            </a:r>
            <a:r>
              <a:rPr lang="vi-VN" sz="2200" dirty="0">
                <a:latin typeface="Tahoma" panose="020B0604030504040204" pitchFamily="34" charset="0"/>
                <a:ea typeface="Tahoma" panose="020B0604030504040204" pitchFamily="34" charset="0"/>
                <a:cs typeface="Tahoma" panose="020B0604030504040204" pitchFamily="34" charset="0"/>
              </a:rPr>
              <a:t>ược </a:t>
            </a:r>
            <a:r>
              <a:rPr lang="vi-VN" sz="2200" b="1" dirty="0">
                <a:latin typeface="Tahoma" panose="020B0604030504040204" pitchFamily="34" charset="0"/>
                <a:ea typeface="Tahoma" panose="020B0604030504040204" pitchFamily="34" charset="0"/>
                <a:cs typeface="Tahoma" panose="020B0604030504040204" pitchFamily="34" charset="0"/>
              </a:rPr>
              <a:t>hiệu quả trên các đột biến EGFR không thường gặp </a:t>
            </a:r>
            <a:r>
              <a:rPr lang="vi-VN" sz="2200" dirty="0">
                <a:latin typeface="Tahoma" panose="020B0604030504040204" pitchFamily="34" charset="0"/>
                <a:ea typeface="Tahoma" panose="020B0604030504040204" pitchFamily="34" charset="0"/>
                <a:cs typeface="Tahoma" panose="020B0604030504040204" pitchFamily="34" charset="0"/>
              </a:rPr>
              <a:t>(Lux Lung 2,3,6). Vào năm 2018, FDA mở rộng chỉ định của Afatinib trên các đột biến S768I, L861Q và G719X. </a:t>
            </a:r>
          </a:p>
          <a:p>
            <a:pPr>
              <a:buFont typeface="Wingdings" panose="05000000000000000000" pitchFamily="2" charset="2"/>
              <a:buChar char="§"/>
            </a:pPr>
            <a:r>
              <a:rPr lang="en-US" sz="2200" dirty="0">
                <a:latin typeface="Tahoma" panose="020B0604030504040204" pitchFamily="34" charset="0"/>
                <a:ea typeface="Tahoma" panose="020B0604030504040204" pitchFamily="34" charset="0"/>
                <a:cs typeface="Tahoma" panose="020B0604030504040204" pitchFamily="34" charset="0"/>
              </a:rPr>
              <a:t>Ung </a:t>
            </a:r>
            <a:r>
              <a:rPr lang="en-US" sz="2200" dirty="0" err="1">
                <a:latin typeface="Tahoma" panose="020B0604030504040204" pitchFamily="34" charset="0"/>
                <a:ea typeface="Tahoma" panose="020B0604030504040204" pitchFamily="34" charset="0"/>
                <a:cs typeface="Tahoma" panose="020B0604030504040204" pitchFamily="34" charset="0"/>
              </a:rPr>
              <a:t>thư</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phổi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có</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tỉ</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lệ</a:t>
            </a:r>
            <a:r>
              <a:rPr lang="en-US" sz="2200" dirty="0">
                <a:latin typeface="Tahoma" panose="020B0604030504040204" pitchFamily="34" charset="0"/>
                <a:ea typeface="Tahoma" panose="020B0604030504040204" pitchFamily="34" charset="0"/>
                <a:cs typeface="Tahoma" panose="020B0604030504040204" pitchFamily="34" charset="0"/>
              </a:rPr>
              <a:t> di </a:t>
            </a:r>
            <a:r>
              <a:rPr lang="en-US" sz="2200" dirty="0" err="1">
                <a:latin typeface="Tahoma" panose="020B0604030504040204" pitchFamily="34" charset="0"/>
                <a:ea typeface="Tahoma" panose="020B0604030504040204" pitchFamily="34" charset="0"/>
                <a:cs typeface="Tahoma" panose="020B0604030504040204" pitchFamily="34" charset="0"/>
              </a:rPr>
              <a:t>căn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não</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cao</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nhất</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trong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số</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các</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loại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bệnh</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ung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thư</a:t>
            </a:r>
            <a:r>
              <a:rPr lang="en-US" sz="2200" dirty="0">
                <a:latin typeface="Tahoma" panose="020B0604030504040204" pitchFamily="34" charset="0"/>
                <a:ea typeface="Tahoma" panose="020B0604030504040204" pitchFamily="34" charset="0"/>
                <a:cs typeface="Tahoma" panose="020B0604030504040204" pitchFamily="34" charset="0"/>
              </a:rPr>
              <a:t>. Afatinib </a:t>
            </a:r>
            <a:r>
              <a:rPr lang="en-US" sz="2200" dirty="0" err="1">
                <a:latin typeface="Tahoma" panose="020B0604030504040204" pitchFamily="34" charset="0"/>
                <a:ea typeface="Tahoma" panose="020B0604030504040204" pitchFamily="34" charset="0"/>
                <a:cs typeface="Tahoma" panose="020B0604030504040204" pitchFamily="34" charset="0"/>
              </a:rPr>
              <a:t>có</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thể</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vượt</a:t>
            </a:r>
            <a:r>
              <a:rPr lang="en-US" sz="2200" dirty="0">
                <a:latin typeface="Tahoma" panose="020B0604030504040204" pitchFamily="34" charset="0"/>
                <a:ea typeface="Tahoma" panose="020B0604030504040204" pitchFamily="34" charset="0"/>
                <a:cs typeface="Tahoma" panose="020B0604030504040204" pitchFamily="34" charset="0"/>
              </a:rPr>
              <a:t> qua </a:t>
            </a:r>
            <a:r>
              <a:rPr lang="en-US" sz="2200" dirty="0" err="1">
                <a:latin typeface="Tahoma" panose="020B0604030504040204" pitchFamily="34" charset="0"/>
                <a:ea typeface="Tahoma" panose="020B0604030504040204" pitchFamily="34" charset="0"/>
                <a:cs typeface="Tahoma" panose="020B0604030504040204" pitchFamily="34" charset="0"/>
              </a:rPr>
              <a:t>hàng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rào</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máu</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não</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với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nồng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độ</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đủ</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cho</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hoạt</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tính</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kháng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khối</a:t>
            </a:r>
            <a:r>
              <a:rPr lang="en-US" sz="2200" dirty="0">
                <a:latin typeface="Tahoma" panose="020B0604030504040204" pitchFamily="34" charset="0"/>
                <a:ea typeface="Tahoma" panose="020B0604030504040204" pitchFamily="34" charset="0"/>
                <a:cs typeface="Tahoma" panose="020B0604030504040204" pitchFamily="34" charset="0"/>
              </a:rPr>
              <a:t> u.</a:t>
            </a:r>
            <a:r>
              <a:rPr lang="en-US" sz="2200" baseline="30000" dirty="0">
                <a:latin typeface="Tahoma" panose="020B0604030504040204" pitchFamily="34" charset="0"/>
                <a:ea typeface="Tahoma" panose="020B0604030504040204" pitchFamily="34" charset="0"/>
                <a:cs typeface="Tahoma" panose="020B0604030504040204" pitchFamily="34" charset="0"/>
              </a:rPr>
              <a:t>1</a:t>
            </a:r>
            <a:r>
              <a:rPr lang="en-US" sz="2200" b="1" dirty="0">
                <a:latin typeface="Tahoma" panose="020B0604030504040204" pitchFamily="34" charset="0"/>
                <a:ea typeface="Tahoma" panose="020B0604030504040204" pitchFamily="34" charset="0"/>
                <a:cs typeface="Tahoma" panose="020B0604030504040204" pitchFamily="34" charset="0"/>
              </a:rPr>
              <a:t> Afatinib </a:t>
            </a:r>
            <a:r>
              <a:rPr lang="en-US" sz="2200" b="1" dirty="0" err="1">
                <a:latin typeface="Tahoma" panose="020B0604030504040204" pitchFamily="34" charset="0"/>
                <a:ea typeface="Tahoma" panose="020B0604030504040204" pitchFamily="34" charset="0"/>
                <a:cs typeface="Tahoma" panose="020B0604030504040204" pitchFamily="34" charset="0"/>
              </a:rPr>
              <a:t>làm</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trì</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hoãn</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thời</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gian</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đến</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tiến</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triển</a:t>
            </a:r>
            <a:r>
              <a:rPr lang="en-US" sz="2200" b="1" dirty="0">
                <a:latin typeface="Tahoma" panose="020B0604030504040204" pitchFamily="34" charset="0"/>
                <a:ea typeface="Tahoma" panose="020B0604030504040204" pitchFamily="34" charset="0"/>
                <a:cs typeface="Tahoma" panose="020B0604030504040204" pitchFamily="34" charset="0"/>
              </a:rPr>
              <a:t> TKTW</a:t>
            </a:r>
            <a:r>
              <a:rPr lang="en-US" sz="2200" dirty="0">
                <a:latin typeface="Tahoma" panose="020B0604030504040204" pitchFamily="34" charset="0"/>
                <a:ea typeface="Tahoma" panose="020B0604030504040204" pitchFamily="34" charset="0"/>
                <a:cs typeface="Tahoma" panose="020B0604030504040204" pitchFamily="34" charset="0"/>
              </a:rPr>
              <a:t> (15.2 </a:t>
            </a:r>
            <a:r>
              <a:rPr lang="en-US" sz="2200" dirty="0" err="1">
                <a:latin typeface="Tahoma" panose="020B0604030504040204" pitchFamily="34" charset="0"/>
                <a:ea typeface="Tahoma" panose="020B0604030504040204" pitchFamily="34" charset="0"/>
                <a:cs typeface="Tahoma" panose="020B0604030504040204" pitchFamily="34" charset="0"/>
              </a:rPr>
              <a:t>tháng</a:t>
            </a:r>
            <a:r>
              <a:rPr lang="en-US" sz="2200" dirty="0">
                <a:latin typeface="Tahoma" panose="020B0604030504040204" pitchFamily="34" charset="0"/>
                <a:ea typeface="Tahoma" panose="020B0604030504040204" pitchFamily="34" charset="0"/>
                <a:cs typeface="Tahoma" panose="020B0604030504040204" pitchFamily="34" charset="0"/>
              </a:rPr>
              <a:t> so </a:t>
            </a:r>
            <a:r>
              <a:rPr lang="en-US" sz="2200" dirty="0" err="1">
                <a:latin typeface="Tahoma" panose="020B0604030504040204" pitchFamily="34" charset="0"/>
                <a:ea typeface="Tahoma" panose="020B0604030504040204" pitchFamily="34" charset="0"/>
                <a:cs typeface="Tahoma" panose="020B0604030504040204" pitchFamily="34" charset="0"/>
              </a:rPr>
              <a:t>với</a:t>
            </a:r>
            <a:r>
              <a:rPr lang="en-US" sz="2200" dirty="0">
                <a:latin typeface="Tahoma" panose="020B0604030504040204" pitchFamily="34" charset="0"/>
                <a:ea typeface="Tahoma" panose="020B0604030504040204" pitchFamily="34" charset="0"/>
                <a:cs typeface="Tahoma" panose="020B0604030504040204" pitchFamily="34" charset="0"/>
              </a:rPr>
              <a:t> 5.3 </a:t>
            </a:r>
            <a:r>
              <a:rPr lang="en-US" sz="2200" dirty="0" err="1">
                <a:latin typeface="Tahoma" panose="020B0604030504040204" pitchFamily="34" charset="0"/>
                <a:ea typeface="Tahoma" panose="020B0604030504040204" pitchFamily="34" charset="0"/>
                <a:cs typeface="Tahoma" panose="020B0604030504040204" pitchFamily="34" charset="0"/>
              </a:rPr>
              <a:t>tháng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của</a:t>
            </a:r>
            <a:r>
              <a:rPr lang="en-US" sz="2200" dirty="0">
                <a:latin typeface="Tahoma" panose="020B0604030504040204" pitchFamily="34" charset="0"/>
                <a:ea typeface="Tahoma" panose="020B0604030504040204" pitchFamily="34" charset="0"/>
                <a:cs typeface="Tahoma" panose="020B0604030504040204" pitchFamily="34" charset="0"/>
              </a:rPr>
              <a:t> Cis/</a:t>
            </a:r>
            <a:r>
              <a:rPr lang="en-US" sz="2200" dirty="0" err="1">
                <a:latin typeface="Tahoma" panose="020B0604030504040204" pitchFamily="34" charset="0"/>
                <a:ea typeface="Tahoma" panose="020B0604030504040204" pitchFamily="34" charset="0"/>
                <a:cs typeface="Tahoma" panose="020B0604030504040204" pitchFamily="34" charset="0"/>
              </a:rPr>
              <a:t>Pem</a:t>
            </a:r>
            <a:r>
              <a:rPr lang="en-US" sz="2200" dirty="0">
                <a:latin typeface="Tahoma" panose="020B0604030504040204" pitchFamily="34" charset="0"/>
                <a:ea typeface="Tahoma" panose="020B0604030504040204" pitchFamily="34" charset="0"/>
                <a:cs typeface="Tahoma" panose="020B0604030504040204" pitchFamily="34" charset="0"/>
              </a:rPr>
              <a:t>, hay 15.2 </a:t>
            </a:r>
            <a:r>
              <a:rPr lang="en-US" sz="2200" dirty="0" err="1">
                <a:latin typeface="Tahoma" panose="020B0604030504040204" pitchFamily="34" charset="0"/>
                <a:ea typeface="Tahoma" panose="020B0604030504040204" pitchFamily="34" charset="0"/>
                <a:cs typeface="Tahoma" panose="020B0604030504040204" pitchFamily="34" charset="0"/>
              </a:rPr>
              <a:t>tháng</a:t>
            </a:r>
            <a:r>
              <a:rPr lang="en-US" sz="2200" dirty="0">
                <a:latin typeface="Tahoma" panose="020B0604030504040204" pitchFamily="34" charset="0"/>
                <a:ea typeface="Tahoma" panose="020B0604030504040204" pitchFamily="34" charset="0"/>
                <a:cs typeface="Tahoma" panose="020B0604030504040204" pitchFamily="34" charset="0"/>
              </a:rPr>
              <a:t> so </a:t>
            </a:r>
            <a:r>
              <a:rPr lang="en-US" sz="2200" dirty="0" err="1">
                <a:latin typeface="Tahoma" panose="020B0604030504040204" pitchFamily="34" charset="0"/>
                <a:ea typeface="Tahoma" panose="020B0604030504040204" pitchFamily="34" charset="0"/>
                <a:cs typeface="Tahoma" panose="020B0604030504040204" pitchFamily="34" charset="0"/>
              </a:rPr>
              <a:t>với</a:t>
            </a:r>
            <a:r>
              <a:rPr lang="en-US" sz="2200" dirty="0">
                <a:latin typeface="Tahoma" panose="020B0604030504040204" pitchFamily="34" charset="0"/>
                <a:ea typeface="Tahoma" panose="020B0604030504040204" pitchFamily="34" charset="0"/>
                <a:cs typeface="Tahoma" panose="020B0604030504040204" pitchFamily="34" charset="0"/>
              </a:rPr>
              <a:t> 7.8 </a:t>
            </a:r>
            <a:r>
              <a:rPr lang="en-US" sz="2200" dirty="0" err="1">
                <a:latin typeface="Tahoma" panose="020B0604030504040204" pitchFamily="34" charset="0"/>
                <a:ea typeface="Tahoma" panose="020B0604030504040204" pitchFamily="34" charset="0"/>
                <a:cs typeface="Tahoma" panose="020B0604030504040204" pitchFamily="34" charset="0"/>
              </a:rPr>
              <a:t>tháng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của</a:t>
            </a:r>
            <a:r>
              <a:rPr lang="en-US" sz="2200" dirty="0">
                <a:latin typeface="Tahoma" panose="020B0604030504040204" pitchFamily="34" charset="0"/>
                <a:ea typeface="Tahoma" panose="020B0604030504040204" pitchFamily="34" charset="0"/>
                <a:cs typeface="Tahoma" panose="020B0604030504040204" pitchFamily="34" charset="0"/>
              </a:rPr>
              <a:t> Cis/Gem) ở </a:t>
            </a:r>
            <a:r>
              <a:rPr lang="en-US" sz="2200" dirty="0" err="1">
                <a:latin typeface="Tahoma" panose="020B0604030504040204" pitchFamily="34" charset="0"/>
                <a:ea typeface="Tahoma" panose="020B0604030504040204" pitchFamily="34" charset="0"/>
                <a:cs typeface="Tahoma" panose="020B0604030504040204" pitchFamily="34" charset="0"/>
              </a:rPr>
              <a:t>nghiên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cứu</a:t>
            </a:r>
            <a:r>
              <a:rPr lang="en-US" sz="2200" dirty="0">
                <a:latin typeface="Tahoma" panose="020B0604030504040204" pitchFamily="34" charset="0"/>
                <a:ea typeface="Tahoma" panose="020B0604030504040204" pitchFamily="34" charset="0"/>
                <a:cs typeface="Tahoma" panose="020B0604030504040204" pitchFamily="34" charset="0"/>
              </a:rPr>
              <a:t> Lux-lung 3 &amp; 6.</a:t>
            </a:r>
          </a:p>
          <a:p>
            <a:pPr>
              <a:buFont typeface="Wingdings" panose="05000000000000000000" pitchFamily="2" charset="2"/>
              <a:buChar char="§"/>
            </a:pPr>
            <a:endParaRPr lang="vi-VN" sz="2200" dirty="0">
              <a:latin typeface="Tahoma" panose="020B0604030504040204" pitchFamily="34" charset="0"/>
              <a:ea typeface="Tahoma" panose="020B0604030504040204" pitchFamily="34" charset="0"/>
              <a:cs typeface="Tahoma" panose="020B0604030504040204" pitchFamily="34" charset="0"/>
            </a:endParaRPr>
          </a:p>
          <a:p>
            <a:pPr>
              <a:buFont typeface="Wingdings" panose="05000000000000000000" pitchFamily="2" charset="2"/>
              <a:buChar char="§"/>
            </a:pPr>
            <a:endParaRPr lang="en-US" sz="2200" dirty="0">
              <a:latin typeface="Tahoma" panose="020B0604030504040204" pitchFamily="34" charset="0"/>
              <a:ea typeface="Tahoma" panose="020B0604030504040204" pitchFamily="34" charset="0"/>
              <a:cs typeface="Tahoma" panose="020B0604030504040204" pitchFamily="34" charset="0"/>
            </a:endParaRPr>
          </a:p>
          <a:p>
            <a:endParaRPr lang="vi-VN" sz="2200" dirty="0"/>
          </a:p>
        </p:txBody>
      </p:sp>
      <p:sp>
        <p:nvSpPr>
          <p:cNvPr id="5" name="Footer Placeholder 3"/>
          <p:cNvSpPr>
            <a:spLocks noGrp="1"/>
          </p:cNvSpPr>
          <p:nvPr>
            <p:ph type="ftr" sz="quarter" idx="11"/>
          </p:nvPr>
        </p:nvSpPr>
        <p:spPr>
          <a:xfrm>
            <a:off x="955408" y="6400800"/>
            <a:ext cx="10424160" cy="457200"/>
          </a:xfrm>
        </p:spPr>
        <p:txBody>
          <a:bodyPr/>
          <a:lstStyle/>
          <a:p>
            <a:r>
              <a:rPr lang="en-US" sz="1050" dirty="0">
                <a:latin typeface="Tahoma" panose="020B0604030504040204" pitchFamily="34" charset="0"/>
                <a:ea typeface="Tahoma" panose="020B0604030504040204" pitchFamily="34" charset="0"/>
                <a:cs typeface="Tahoma" panose="020B0604030504040204" pitchFamily="34" charset="0"/>
              </a:rPr>
              <a:t>1. </a:t>
            </a:r>
            <a:r>
              <a:rPr lang="en-US" sz="1050" dirty="0" err="1">
                <a:latin typeface="Tahoma" panose="020B0604030504040204" pitchFamily="34" charset="0"/>
                <a:ea typeface="Tahoma" panose="020B0604030504040204" pitchFamily="34" charset="0"/>
                <a:cs typeface="Tahoma" panose="020B0604030504040204" pitchFamily="34" charset="0"/>
              </a:rPr>
              <a:t>Preusser</a:t>
            </a:r>
            <a:r>
              <a:rPr lang="en-US" sz="1050" dirty="0">
                <a:latin typeface="Tahoma" panose="020B0604030504040204" pitchFamily="34" charset="0"/>
                <a:ea typeface="Tahoma" panose="020B0604030504040204" pitchFamily="34" charset="0"/>
                <a:cs typeface="Tahoma" panose="020B0604030504040204" pitchFamily="34" charset="0"/>
              </a:rPr>
              <a:t> et al ESMO Open 2018 e000262</a:t>
            </a:r>
            <a:endParaRPr lang="en-US" sz="1050" dirty="0">
              <a:solidFill>
                <a:srgbClr val="4D4F51"/>
              </a:solidFill>
              <a:latin typeface="Tahoma" panose="020B0604030504040204" pitchFamily="34" charset="0"/>
              <a:ea typeface="Tahoma" panose="020B0604030504040204" pitchFamily="34" charset="0"/>
              <a:cs typeface="Tahoma" panose="020B0604030504040204" pitchFamily="34" charset="0"/>
            </a:endParaRPr>
          </a:p>
          <a:p>
            <a:endParaRPr lang="en-US" dirty="0">
              <a:solidFill>
                <a:srgbClr val="4D4F51"/>
              </a:solidFill>
            </a:endParaRPr>
          </a:p>
        </p:txBody>
      </p:sp>
    </p:spTree>
    <p:extLst>
      <p:ext uri="{BB962C8B-B14F-4D97-AF65-F5344CB8AC3E}">
        <p14:creationId xmlns:p14="http://schemas.microsoft.com/office/powerpoint/2010/main" val="11039573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8313" y="593130"/>
            <a:ext cx="10653183" cy="348488"/>
          </a:xfrm>
        </p:spPr>
        <p:txBody>
          <a:bodyPr>
            <a:normAutofit fontScale="90000"/>
          </a:bodyPr>
          <a:lstStyle/>
          <a:p>
            <a:pPr algn="ctr"/>
            <a:r>
              <a:rPr lang="en-US" sz="3600" dirty="0" err="1"/>
              <a:t>Kết</a:t>
            </a:r>
            <a:r>
              <a:rPr lang="en-US" sz="3600" dirty="0"/>
              <a:t> </a:t>
            </a:r>
            <a:r>
              <a:rPr lang="en-US" sz="3600" dirty="0" err="1"/>
              <a:t>luận</a:t>
            </a:r>
            <a:endParaRPr lang="vi-VN" sz="3600" dirty="0"/>
          </a:p>
        </p:txBody>
      </p:sp>
      <p:sp>
        <p:nvSpPr>
          <p:cNvPr id="3" name="Content Placeholder 2"/>
          <p:cNvSpPr>
            <a:spLocks noGrp="1"/>
          </p:cNvSpPr>
          <p:nvPr>
            <p:ph idx="1"/>
          </p:nvPr>
        </p:nvSpPr>
        <p:spPr>
          <a:xfrm>
            <a:off x="733730" y="941618"/>
            <a:ext cx="11243412" cy="5687782"/>
          </a:xfrm>
        </p:spPr>
        <p:txBody>
          <a:bodyPr/>
          <a:lstStyle/>
          <a:p>
            <a:pPr marL="0" indent="0">
              <a:buNone/>
            </a:pPr>
            <a:endParaRPr lang="en-US" sz="2200" dirty="0">
              <a:latin typeface="Tahoma" panose="020B0604030504040204" pitchFamily="34" charset="0"/>
              <a:ea typeface="Tahoma" panose="020B0604030504040204" pitchFamily="34" charset="0"/>
              <a:cs typeface="Tahoma" panose="020B0604030504040204" pitchFamily="34" charset="0"/>
            </a:endParaRPr>
          </a:p>
          <a:p>
            <a:pPr>
              <a:buFont typeface="Wingdings" panose="05000000000000000000" pitchFamily="2" charset="2"/>
              <a:buChar char="§"/>
            </a:pPr>
            <a:r>
              <a:rPr lang="en-US" sz="2200" dirty="0" err="1">
                <a:latin typeface="Tahoma" panose="020B0604030504040204" pitchFamily="34" charset="0"/>
                <a:ea typeface="Tahoma" panose="020B0604030504040204" pitchFamily="34" charset="0"/>
                <a:cs typeface="Tahoma" panose="020B0604030504040204" pitchFamily="34" charset="0"/>
              </a:rPr>
              <a:t>Trên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nhóm</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bệnh</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nhân</a:t>
            </a:r>
            <a:r>
              <a:rPr lang="en-US" sz="2200" dirty="0">
                <a:latin typeface="Tahoma" panose="020B0604030504040204" pitchFamily="34" charset="0"/>
                <a:ea typeface="Tahoma" panose="020B0604030504040204" pitchFamily="34" charset="0"/>
                <a:cs typeface="Tahoma" panose="020B0604030504040204" pitchFamily="34" charset="0"/>
              </a:rPr>
              <a:t> NSCLC </a:t>
            </a:r>
            <a:r>
              <a:rPr lang="en-US" sz="2200" dirty="0" err="1">
                <a:latin typeface="Tahoma" panose="020B0604030504040204" pitchFamily="34" charset="0"/>
                <a:ea typeface="Tahoma" panose="020B0604030504040204" pitchFamily="34" charset="0"/>
                <a:cs typeface="Tahoma" panose="020B0604030504040204" pitchFamily="34" charset="0"/>
              </a:rPr>
              <a:t>có</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đột</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biến</a:t>
            </a:r>
            <a:r>
              <a:rPr lang="en-US" sz="2200" b="1" dirty="0">
                <a:latin typeface="Tahoma" panose="020B0604030504040204" pitchFamily="34" charset="0"/>
                <a:ea typeface="Tahoma" panose="020B0604030504040204" pitchFamily="34" charset="0"/>
                <a:cs typeface="Tahoma" panose="020B0604030504040204" pitchFamily="34" charset="0"/>
              </a:rPr>
              <a:t> EGFR </a:t>
            </a:r>
            <a:r>
              <a:rPr lang="en-US" sz="2200" b="1" dirty="0" err="1">
                <a:latin typeface="Tahoma" panose="020B0604030504040204" pitchFamily="34" charset="0"/>
                <a:ea typeface="Tahoma" panose="020B0604030504040204" pitchFamily="34" charset="0"/>
                <a:cs typeface="Tahoma" panose="020B0604030504040204" pitchFamily="34" charset="0"/>
              </a:rPr>
              <a:t>kèm</a:t>
            </a:r>
            <a:r>
              <a:rPr lang="en-US" sz="2200" b="1" dirty="0">
                <a:latin typeface="Tahoma" panose="020B0604030504040204" pitchFamily="34" charset="0"/>
                <a:ea typeface="Tahoma" panose="020B0604030504040204" pitchFamily="34" charset="0"/>
                <a:cs typeface="Tahoma" panose="020B0604030504040204" pitchFamily="34" charset="0"/>
              </a:rPr>
              <a:t> di </a:t>
            </a:r>
            <a:r>
              <a:rPr lang="en-US" sz="2200" b="1" dirty="0" err="1">
                <a:latin typeface="Tahoma" panose="020B0604030504040204" pitchFamily="34" charset="0"/>
                <a:ea typeface="Tahoma" panose="020B0604030504040204" pitchFamily="34" charset="0"/>
                <a:cs typeface="Tahoma" panose="020B0604030504040204" pitchFamily="34" charset="0"/>
              </a:rPr>
              <a:t>căn</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não</a:t>
            </a:r>
            <a:r>
              <a:rPr lang="en-US" sz="2200" dirty="0">
                <a:latin typeface="Tahoma" panose="020B0604030504040204" pitchFamily="34" charset="0"/>
                <a:ea typeface="Tahoma" panose="020B0604030504040204" pitchFamily="34" charset="0"/>
                <a:cs typeface="Tahoma" panose="020B0604030504040204" pitchFamily="34" charset="0"/>
              </a:rPr>
              <a:t>, so v</a:t>
            </a:r>
            <a:r>
              <a:rPr lang="vi-VN" sz="2200" dirty="0">
                <a:latin typeface="Tahoma" panose="020B0604030504040204" pitchFamily="34" charset="0"/>
                <a:ea typeface="Tahoma" panose="020B0604030504040204" pitchFamily="34" charset="0"/>
                <a:cs typeface="Tahoma" panose="020B0604030504040204" pitchFamily="34" charset="0"/>
              </a:rPr>
              <a:t>ớ</a:t>
            </a:r>
            <a:r>
              <a:rPr lang="en-US" sz="2200" dirty="0" err="1">
                <a:latin typeface="Tahoma" panose="020B0604030504040204" pitchFamily="34" charset="0"/>
                <a:ea typeface="Tahoma" panose="020B0604030504040204" pitchFamily="34" charset="0"/>
                <a:cs typeface="Tahoma" panose="020B0604030504040204" pitchFamily="34" charset="0"/>
              </a:rPr>
              <a:t>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nhánh</a:t>
            </a:r>
            <a:r>
              <a:rPr lang="en-US" sz="2200" dirty="0">
                <a:latin typeface="Tahoma" panose="020B0604030504040204" pitchFamily="34" charset="0"/>
                <a:ea typeface="Tahoma" panose="020B0604030504040204" pitchFamily="34" charset="0"/>
                <a:cs typeface="Tahoma" panose="020B0604030504040204" pitchFamily="34" charset="0"/>
              </a:rPr>
              <a:t> s</a:t>
            </a:r>
            <a:r>
              <a:rPr lang="vi-VN" sz="2200" dirty="0">
                <a:latin typeface="Tahoma" panose="020B0604030504040204" pitchFamily="34" charset="0"/>
                <a:ea typeface="Tahoma" panose="020B0604030504040204" pitchFamily="34" charset="0"/>
                <a:cs typeface="Tahoma" panose="020B0604030504040204" pitchFamily="34" charset="0"/>
              </a:rPr>
              <a:t>ử</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dụng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hóa</a:t>
            </a:r>
            <a:r>
              <a:rPr lang="en-US" sz="2200" dirty="0">
                <a:latin typeface="Tahoma" panose="020B0604030504040204" pitchFamily="34" charset="0"/>
                <a:ea typeface="Tahoma" panose="020B0604030504040204" pitchFamily="34" charset="0"/>
                <a:cs typeface="Tahoma" panose="020B0604030504040204" pitchFamily="34" charset="0"/>
              </a:rPr>
              <a:t> trị, Afatinib c</a:t>
            </a:r>
            <a:r>
              <a:rPr lang="vi-VN" sz="2200" dirty="0">
                <a:latin typeface="Tahoma" panose="020B0604030504040204" pitchFamily="34" charset="0"/>
                <a:ea typeface="Tahoma" panose="020B0604030504040204" pitchFamily="34" charset="0"/>
                <a:cs typeface="Tahoma" panose="020B0604030504040204" pitchFamily="34" charset="0"/>
              </a:rPr>
              <a:t>ả</a:t>
            </a:r>
            <a:r>
              <a:rPr lang="en-US" sz="2200" dirty="0" err="1">
                <a:latin typeface="Tahoma" panose="020B0604030504040204" pitchFamily="34" charset="0"/>
                <a:ea typeface="Tahoma" panose="020B0604030504040204" pitchFamily="34" charset="0"/>
                <a:cs typeface="Tahoma" panose="020B0604030504040204" pitchFamily="34" charset="0"/>
              </a:rPr>
              <a:t>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thiện</a:t>
            </a:r>
            <a:r>
              <a:rPr lang="en-US" sz="2200" dirty="0">
                <a:latin typeface="Tahoma" panose="020B0604030504040204" pitchFamily="34" charset="0"/>
                <a:ea typeface="Tahoma" panose="020B0604030504040204" pitchFamily="34" charset="0"/>
                <a:cs typeface="Tahoma" panose="020B0604030504040204" pitchFamily="34" charset="0"/>
              </a:rPr>
              <a:t> đ</a:t>
            </a:r>
            <a:r>
              <a:rPr lang="vi-VN" sz="2200" dirty="0">
                <a:latin typeface="Tahoma" panose="020B0604030504040204" pitchFamily="34" charset="0"/>
                <a:ea typeface="Tahoma" panose="020B0604030504040204" pitchFamily="34" charset="0"/>
                <a:cs typeface="Tahoma" panose="020B0604030504040204" pitchFamily="34" charset="0"/>
              </a:rPr>
              <a:t>ượ</a:t>
            </a:r>
            <a:r>
              <a:rPr lang="en-US" sz="2200" dirty="0">
                <a:latin typeface="Tahoma" panose="020B0604030504040204" pitchFamily="34" charset="0"/>
                <a:ea typeface="Tahoma" panose="020B0604030504040204" pitchFamily="34" charset="0"/>
                <a:cs typeface="Tahoma" panose="020B0604030504040204" pitchFamily="34" charset="0"/>
              </a:rPr>
              <a:t>c PFS (8.2 </a:t>
            </a:r>
            <a:r>
              <a:rPr lang="en-US" sz="2200" dirty="0" err="1">
                <a:latin typeface="Tahoma" panose="020B0604030504040204" pitchFamily="34" charset="0"/>
                <a:ea typeface="Tahoma" panose="020B0604030504040204" pitchFamily="34" charset="0"/>
                <a:cs typeface="Tahoma" panose="020B0604030504040204" pitchFamily="34" charset="0"/>
              </a:rPr>
              <a:t>tháng</a:t>
            </a:r>
            <a:r>
              <a:rPr lang="en-US" sz="2200" dirty="0">
                <a:latin typeface="Tahoma" panose="020B0604030504040204" pitchFamily="34" charset="0"/>
                <a:ea typeface="Tahoma" panose="020B0604030504040204" pitchFamily="34" charset="0"/>
                <a:cs typeface="Tahoma" panose="020B0604030504040204" pitchFamily="34" charset="0"/>
              </a:rPr>
              <a:t> so v</a:t>
            </a:r>
            <a:r>
              <a:rPr lang="vi-VN" sz="2200" dirty="0">
                <a:latin typeface="Tahoma" panose="020B0604030504040204" pitchFamily="34" charset="0"/>
                <a:ea typeface="Tahoma" panose="020B0604030504040204" pitchFamily="34" charset="0"/>
                <a:cs typeface="Tahoma" panose="020B0604030504040204" pitchFamily="34" charset="0"/>
              </a:rPr>
              <a:t>ơí</a:t>
            </a:r>
            <a:r>
              <a:rPr lang="en-US" sz="2200" dirty="0">
                <a:latin typeface="Tahoma" panose="020B0604030504040204" pitchFamily="34" charset="0"/>
                <a:ea typeface="Tahoma" panose="020B0604030504040204" pitchFamily="34" charset="0"/>
                <a:cs typeface="Tahoma" panose="020B0604030504040204" pitchFamily="34" charset="0"/>
              </a:rPr>
              <a:t> 5.2 </a:t>
            </a:r>
            <a:r>
              <a:rPr lang="en-US" sz="2200" dirty="0" err="1">
                <a:latin typeface="Tahoma" panose="020B0604030504040204" pitchFamily="34" charset="0"/>
                <a:ea typeface="Tahoma" panose="020B0604030504040204" pitchFamily="34" charset="0"/>
                <a:cs typeface="Tahoma" panose="020B0604030504040204" pitchFamily="34" charset="0"/>
              </a:rPr>
              <a:t>tháng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va</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cải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thiện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được</a:t>
            </a:r>
            <a:r>
              <a:rPr lang="en-US" sz="2200" dirty="0">
                <a:latin typeface="Tahoma" panose="020B0604030504040204" pitchFamily="34" charset="0"/>
                <a:ea typeface="Tahoma" panose="020B0604030504040204" pitchFamily="34" charset="0"/>
                <a:cs typeface="Tahoma" panose="020B0604030504040204" pitchFamily="34" charset="0"/>
              </a:rPr>
              <a:t> ORR (70% vs 20% ở </a:t>
            </a:r>
            <a:r>
              <a:rPr lang="en-US" sz="2200" dirty="0" err="1">
                <a:latin typeface="Tahoma" panose="020B0604030504040204" pitchFamily="34" charset="0"/>
                <a:ea typeface="Tahoma" panose="020B0604030504040204" pitchFamily="34" charset="0"/>
                <a:cs typeface="Tahoma" panose="020B0604030504040204" pitchFamily="34" charset="0"/>
              </a:rPr>
              <a:t>nghiên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cứu</a:t>
            </a:r>
            <a:r>
              <a:rPr lang="en-US" sz="2200" dirty="0">
                <a:latin typeface="Tahoma" panose="020B0604030504040204" pitchFamily="34" charset="0"/>
                <a:ea typeface="Tahoma" panose="020B0604030504040204" pitchFamily="34" charset="0"/>
                <a:cs typeface="Tahoma" panose="020B0604030504040204" pitchFamily="34" charset="0"/>
              </a:rPr>
              <a:t> Lux-lung 3, 75% vs 25.8% ở </a:t>
            </a:r>
            <a:r>
              <a:rPr lang="en-US" sz="2200" dirty="0" err="1">
                <a:latin typeface="Tahoma" panose="020B0604030504040204" pitchFamily="34" charset="0"/>
                <a:ea typeface="Tahoma" panose="020B0604030504040204" pitchFamily="34" charset="0"/>
                <a:cs typeface="Tahoma" panose="020B0604030504040204" pitchFamily="34" charset="0"/>
              </a:rPr>
              <a:t>nghiên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cứu</a:t>
            </a:r>
            <a:r>
              <a:rPr lang="en-US" sz="2200" dirty="0">
                <a:latin typeface="Tahoma" panose="020B0604030504040204" pitchFamily="34" charset="0"/>
                <a:ea typeface="Tahoma" panose="020B0604030504040204" pitchFamily="34" charset="0"/>
                <a:cs typeface="Tahoma" panose="020B0604030504040204" pitchFamily="34" charset="0"/>
              </a:rPr>
              <a:t> lux-lung 6).</a:t>
            </a:r>
          </a:p>
          <a:p>
            <a:pPr>
              <a:buFont typeface="Wingdings" panose="05000000000000000000" pitchFamily="2" charset="2"/>
              <a:buChar char="§"/>
            </a:pPr>
            <a:r>
              <a:rPr lang="en-US" sz="2200" dirty="0">
                <a:latin typeface="Tahoma" panose="020B0604030504040204" pitchFamily="34" charset="0"/>
                <a:ea typeface="Tahoma" panose="020B0604030504040204" pitchFamily="34" charset="0"/>
                <a:cs typeface="Tahoma" panose="020B0604030504040204" pitchFamily="34" charset="0"/>
              </a:rPr>
              <a:t>Afatinib </a:t>
            </a:r>
            <a:r>
              <a:rPr lang="en-US" sz="2200" b="1" dirty="0" err="1">
                <a:latin typeface="Tahoma" panose="020B0604030504040204" pitchFamily="34" charset="0"/>
                <a:ea typeface="Tahoma" panose="020B0604030504040204" pitchFamily="34" charset="0"/>
                <a:cs typeface="Tahoma" panose="020B0604030504040204" pitchFamily="34" charset="0"/>
              </a:rPr>
              <a:t>là</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một</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lựa</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chọn</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trong</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điều</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trị</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ung</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thư</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phổi</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tế</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bào</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vảy</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trên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đối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tượng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bệnh</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nhân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không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phù</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hợp</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với</a:t>
            </a:r>
            <a:r>
              <a:rPr lang="en-US" sz="2200" dirty="0">
                <a:latin typeface="Tahoma" panose="020B0604030504040204" pitchFamily="34" charset="0"/>
                <a:ea typeface="Tahoma" panose="020B0604030504040204" pitchFamily="34" charset="0"/>
                <a:cs typeface="Tahoma" panose="020B0604030504040204" pitchFamily="34" charset="0"/>
              </a:rPr>
              <a:t> IO, </a:t>
            </a:r>
            <a:r>
              <a:rPr lang="en-US" sz="2200" dirty="0" err="1">
                <a:latin typeface="Tahoma" panose="020B0604030504040204" pitchFamily="34" charset="0"/>
                <a:ea typeface="Tahoma" panose="020B0604030504040204" pitchFamily="34" charset="0"/>
                <a:cs typeface="Tahoma" panose="020B0604030504040204" pitchFamily="34" charset="0"/>
              </a:rPr>
              <a:t>hoặc</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thất</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bại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khi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điều</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trị</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với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hoá</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trị</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và</a:t>
            </a:r>
            <a:r>
              <a:rPr lang="en-US" sz="2200" dirty="0">
                <a:latin typeface="Tahoma" panose="020B0604030504040204" pitchFamily="34" charset="0"/>
                <a:ea typeface="Tahoma" panose="020B0604030504040204" pitchFamily="34" charset="0"/>
                <a:cs typeface="Tahoma" panose="020B0604030504040204" pitchFamily="34" charset="0"/>
              </a:rPr>
              <a:t> IO. Trong </a:t>
            </a:r>
            <a:r>
              <a:rPr lang="en-US" sz="2200" dirty="0" err="1">
                <a:latin typeface="Tahoma" panose="020B0604030504040204" pitchFamily="34" charset="0"/>
                <a:ea typeface="Tahoma" panose="020B0604030504040204" pitchFamily="34" charset="0"/>
                <a:cs typeface="Tahoma" panose="020B0604030504040204" pitchFamily="34" charset="0"/>
              </a:rPr>
              <a:t>nghiên</a:t>
            </a:r>
            <a:r>
              <a:rPr lang="en-US" sz="2200" dirty="0">
                <a:latin typeface="Tahoma" panose="020B0604030504040204" pitchFamily="34" charset="0"/>
                <a:ea typeface="Tahoma" panose="020B0604030504040204" pitchFamily="34" charset="0"/>
                <a:cs typeface="Tahoma" panose="020B0604030504040204" pitchFamily="34" charset="0"/>
              </a:rPr>
              <a:t> c</a:t>
            </a:r>
            <a:r>
              <a:rPr lang="vi-VN" sz="2200" dirty="0">
                <a:latin typeface="Tahoma" panose="020B0604030504040204" pitchFamily="34" charset="0"/>
                <a:ea typeface="Tahoma" panose="020B0604030504040204" pitchFamily="34" charset="0"/>
                <a:cs typeface="Tahoma" panose="020B0604030504040204" pitchFamily="34" charset="0"/>
              </a:rPr>
              <a:t>ứ</a:t>
            </a:r>
            <a:r>
              <a:rPr lang="en-US" sz="2200" dirty="0">
                <a:latin typeface="Tahoma" panose="020B0604030504040204" pitchFamily="34" charset="0"/>
                <a:ea typeface="Tahoma" panose="020B0604030504040204" pitchFamily="34" charset="0"/>
                <a:cs typeface="Tahoma" panose="020B0604030504040204" pitchFamily="34" charset="0"/>
              </a:rPr>
              <a:t>u Lux Lung 8, </a:t>
            </a:r>
            <a:r>
              <a:rPr lang="en-GB" sz="2200" b="1" dirty="0">
                <a:latin typeface="Tahoma" panose="020B0604030504040204" pitchFamily="34" charset="0"/>
                <a:ea typeface="Tahoma" panose="020B0604030504040204" pitchFamily="34" charset="0"/>
                <a:cs typeface="Tahoma" panose="020B0604030504040204" pitchFamily="34" charset="0"/>
              </a:rPr>
              <a:t>Afatinib</a:t>
            </a:r>
            <a:r>
              <a:rPr lang="de-DE" sz="2200" b="1" dirty="0">
                <a:latin typeface="Tahoma" panose="020B0604030504040204" pitchFamily="34" charset="0"/>
                <a:ea typeface="Tahoma" panose="020B0604030504040204" pitchFamily="34" charset="0"/>
                <a:cs typeface="Tahoma" panose="020B0604030504040204" pitchFamily="34" charset="0"/>
              </a:rPr>
              <a:t> cải thiện </a:t>
            </a:r>
            <a:r>
              <a:rPr lang="de-DE" sz="2200" dirty="0">
                <a:latin typeface="Tahoma" panose="020B0604030504040204" pitchFamily="34" charset="0"/>
                <a:ea typeface="Tahoma" panose="020B0604030504040204" pitchFamily="34" charset="0"/>
                <a:cs typeface="Tahoma" panose="020B0604030504040204" pitchFamily="34" charset="0"/>
              </a:rPr>
              <a:t>có </a:t>
            </a:r>
            <a:r>
              <a:rPr lang="en-US" sz="2200" dirty="0">
                <a:latin typeface="Tahoma" panose="020B0604030504040204" pitchFamily="34" charset="0"/>
                <a:ea typeface="Tahoma" panose="020B0604030504040204" pitchFamily="34" charset="0"/>
                <a:cs typeface="Tahoma" panose="020B0604030504040204" pitchFamily="34" charset="0"/>
              </a:rPr>
              <a:t>ý </a:t>
            </a:r>
            <a:r>
              <a:rPr lang="en-US" sz="2200" dirty="0" err="1">
                <a:latin typeface="Tahoma" panose="020B0604030504040204" pitchFamily="34" charset="0"/>
                <a:ea typeface="Tahoma" panose="020B0604030504040204" pitchFamily="34" charset="0"/>
                <a:cs typeface="Tahoma" panose="020B0604030504040204" pitchFamily="34" charset="0"/>
              </a:rPr>
              <a:t>nghĩa</a:t>
            </a:r>
            <a:r>
              <a:rPr lang="en-US" sz="2200" dirty="0">
                <a:latin typeface="Tahoma" panose="020B0604030504040204" pitchFamily="34" charset="0"/>
                <a:ea typeface="Tahoma" panose="020B0604030504040204" pitchFamily="34" charset="0"/>
                <a:cs typeface="Tahoma" panose="020B0604030504040204" pitchFamily="34" charset="0"/>
              </a:rPr>
              <a:t> PFS</a:t>
            </a:r>
            <a:r>
              <a:rPr lang="de-DE" sz="2200" dirty="0">
                <a:latin typeface="Tahoma" panose="020B0604030504040204" pitchFamily="34" charset="0"/>
                <a:ea typeface="Tahoma" panose="020B0604030504040204" pitchFamily="34" charset="0"/>
                <a:cs typeface="Tahoma" panose="020B0604030504040204" pitchFamily="34" charset="0"/>
              </a:rPr>
              <a:t>, OS, t</a:t>
            </a:r>
            <a:r>
              <a:rPr lang="vi-VN" sz="2200" dirty="0">
                <a:latin typeface="Tahoma" panose="020B0604030504040204" pitchFamily="34" charset="0"/>
                <a:ea typeface="Tahoma" panose="020B0604030504040204" pitchFamily="34" charset="0"/>
                <a:cs typeface="Tahoma" panose="020B0604030504040204" pitchFamily="34" charset="0"/>
              </a:rPr>
              <a:t>ỉ</a:t>
            </a:r>
            <a:r>
              <a:rPr lang="de-DE" sz="2200" dirty="0">
                <a:latin typeface="Tahoma" panose="020B0604030504040204" pitchFamily="34" charset="0"/>
                <a:ea typeface="Tahoma" panose="020B0604030504040204" pitchFamily="34" charset="0"/>
                <a:cs typeface="Tahoma" panose="020B0604030504040204" pitchFamily="34" charset="0"/>
              </a:rPr>
              <a:t> lệ đáp </a:t>
            </a:r>
            <a:r>
              <a:rPr lang="vi-VN" sz="2200" dirty="0">
                <a:latin typeface="Tahoma" panose="020B0604030504040204" pitchFamily="34" charset="0"/>
                <a:ea typeface="Tahoma" panose="020B0604030504040204" pitchFamily="34" charset="0"/>
                <a:cs typeface="Tahoma" panose="020B0604030504040204" pitchFamily="34" charset="0"/>
              </a:rPr>
              <a:t>ứ</a:t>
            </a:r>
            <a:r>
              <a:rPr lang="de-DE" sz="2200" dirty="0">
                <a:latin typeface="Tahoma" panose="020B0604030504040204" pitchFamily="34" charset="0"/>
                <a:ea typeface="Tahoma" panose="020B0604030504040204" pitchFamily="34" charset="0"/>
                <a:cs typeface="Tahoma" panose="020B0604030504040204" pitchFamily="34" charset="0"/>
              </a:rPr>
              <a:t>ng b</a:t>
            </a:r>
            <a:r>
              <a:rPr lang="vi-VN" sz="2200" dirty="0">
                <a:latin typeface="Tahoma" panose="020B0604030504040204" pitchFamily="34" charset="0"/>
                <a:ea typeface="Tahoma" panose="020B0604030504040204" pitchFamily="34" charset="0"/>
                <a:cs typeface="Tahoma" panose="020B0604030504040204" pitchFamily="34" charset="0"/>
              </a:rPr>
              <a:t>ướ</a:t>
            </a:r>
            <a:r>
              <a:rPr lang="de-DE" sz="2200" dirty="0">
                <a:latin typeface="Tahoma" panose="020B0604030504040204" pitchFamily="34" charset="0"/>
                <a:ea typeface="Tahoma" panose="020B0604030504040204" pitchFamily="34" charset="0"/>
                <a:cs typeface="Tahoma" panose="020B0604030504040204" pitchFamily="34" charset="0"/>
              </a:rPr>
              <a:t>u, t</a:t>
            </a:r>
            <a:r>
              <a:rPr lang="vi-VN" sz="2200" dirty="0">
                <a:latin typeface="Tahoma" panose="020B0604030504040204" pitchFamily="34" charset="0"/>
                <a:ea typeface="Tahoma" panose="020B0604030504040204" pitchFamily="34" charset="0"/>
                <a:cs typeface="Tahoma" panose="020B0604030504040204" pitchFamily="34" charset="0"/>
              </a:rPr>
              <a:t>ỉ</a:t>
            </a:r>
            <a:r>
              <a:rPr lang="de-DE" sz="2200" dirty="0">
                <a:latin typeface="Tahoma" panose="020B0604030504040204" pitchFamily="34" charset="0"/>
                <a:ea typeface="Tahoma" panose="020B0604030504040204" pitchFamily="34" charset="0"/>
                <a:cs typeface="Tahoma" panose="020B0604030504040204" pitchFamily="34" charset="0"/>
              </a:rPr>
              <a:t> lệ ki</a:t>
            </a:r>
            <a:r>
              <a:rPr lang="vi-VN" sz="2200" dirty="0">
                <a:latin typeface="Tahoma" panose="020B0604030504040204" pitchFamily="34" charset="0"/>
                <a:ea typeface="Tahoma" panose="020B0604030504040204" pitchFamily="34" charset="0"/>
                <a:cs typeface="Tahoma" panose="020B0604030504040204" pitchFamily="34" charset="0"/>
              </a:rPr>
              <a:t>ể</a:t>
            </a:r>
            <a:r>
              <a:rPr lang="de-DE" sz="2200" dirty="0">
                <a:latin typeface="Tahoma" panose="020B0604030504040204" pitchFamily="34" charset="0"/>
                <a:ea typeface="Tahoma" panose="020B0604030504040204" pitchFamily="34" charset="0"/>
                <a:cs typeface="Tahoma" panose="020B0604030504040204" pitchFamily="34" charset="0"/>
              </a:rPr>
              <a:t>m soát bệnh và </a:t>
            </a:r>
            <a:r>
              <a:rPr lang="en-US" sz="2200" dirty="0" err="1">
                <a:latin typeface="Tahoma" panose="020B0604030504040204" pitchFamily="34" charset="0"/>
                <a:ea typeface="Tahoma" panose="020B0604030504040204" pitchFamily="34" charset="0"/>
                <a:cs typeface="Tahoma" panose="020B0604030504040204" pitchFamily="34" charset="0"/>
              </a:rPr>
              <a:t>giúp</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giảm</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trình</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trạng</a:t>
            </a:r>
            <a:r>
              <a:rPr lang="en-US" sz="2200" dirty="0">
                <a:latin typeface="Tahoma" panose="020B0604030504040204" pitchFamily="34" charset="0"/>
                <a:ea typeface="Tahoma" panose="020B0604030504040204" pitchFamily="34" charset="0"/>
                <a:cs typeface="Tahoma" panose="020B0604030504040204" pitchFamily="34" charset="0"/>
              </a:rPr>
              <a:t> ho </a:t>
            </a:r>
            <a:r>
              <a:rPr lang="en-US" sz="2200" dirty="0" err="1">
                <a:latin typeface="Tahoma" panose="020B0604030504040204" pitchFamily="34" charset="0"/>
                <a:ea typeface="Tahoma" panose="020B0604030504040204" pitchFamily="34" charset="0"/>
                <a:cs typeface="Tahoma" panose="020B0604030504040204" pitchFamily="34" charset="0"/>
              </a:rPr>
              <a:t>và</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nâng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cao</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đáng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kể</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chất</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lượng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cuộc</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sống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của</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bệnh</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nhân</a:t>
            </a:r>
            <a:r>
              <a:rPr lang="en-US" sz="2200" dirty="0">
                <a:latin typeface="Tahoma" panose="020B0604030504040204" pitchFamily="34" charset="0"/>
                <a:ea typeface="Tahoma" panose="020B0604030504040204" pitchFamily="34" charset="0"/>
                <a:cs typeface="Tahoma" panose="020B0604030504040204" pitchFamily="34" charset="0"/>
              </a:rPr>
              <a:t> so </a:t>
            </a:r>
            <a:r>
              <a:rPr lang="en-US" sz="2200" dirty="0" err="1">
                <a:latin typeface="Tahoma" panose="020B0604030504040204" pitchFamily="34" charset="0"/>
                <a:ea typeface="Tahoma" panose="020B0604030504040204" pitchFamily="34" charset="0"/>
                <a:cs typeface="Tahoma" panose="020B0604030504040204" pitchFamily="34" charset="0"/>
              </a:rPr>
              <a:t>với</a:t>
            </a:r>
            <a:r>
              <a:rPr lang="en-US" sz="2200" dirty="0">
                <a:latin typeface="Tahoma" panose="020B0604030504040204" pitchFamily="34" charset="0"/>
                <a:ea typeface="Tahoma" panose="020B0604030504040204" pitchFamily="34" charset="0"/>
                <a:cs typeface="Tahoma" panose="020B0604030504040204" pitchFamily="34" charset="0"/>
              </a:rPr>
              <a:t> erlotinib.</a:t>
            </a:r>
          </a:p>
          <a:p>
            <a:pPr>
              <a:buFont typeface="Wingdings" panose="05000000000000000000" pitchFamily="2" charset="2"/>
              <a:buChar char="§"/>
            </a:pPr>
            <a:r>
              <a:rPr lang="de-DE" altLang="en-US" sz="2200" b="1" dirty="0">
                <a:latin typeface="Tahoma" panose="020B0604030504040204" pitchFamily="34" charset="0"/>
                <a:ea typeface="Tahoma" panose="020B0604030504040204" pitchFamily="34" charset="0"/>
                <a:cs typeface="Tahoma" panose="020B0604030504040204" pitchFamily="34" charset="0"/>
              </a:rPr>
              <a:t>Các nghiên c</a:t>
            </a:r>
            <a:r>
              <a:rPr lang="vi-VN" altLang="en-US" sz="2200" b="1" dirty="0">
                <a:latin typeface="Tahoma" panose="020B0604030504040204" pitchFamily="34" charset="0"/>
                <a:ea typeface="Tahoma" panose="020B0604030504040204" pitchFamily="34" charset="0"/>
                <a:cs typeface="Tahoma" panose="020B0604030504040204" pitchFamily="34" charset="0"/>
              </a:rPr>
              <a:t>ứ</a:t>
            </a:r>
            <a:r>
              <a:rPr lang="de-DE" altLang="en-US" sz="2200" b="1" dirty="0">
                <a:latin typeface="Tahoma" panose="020B0604030504040204" pitchFamily="34" charset="0"/>
                <a:ea typeface="Tahoma" panose="020B0604030504040204" pitchFamily="34" charset="0"/>
                <a:cs typeface="Tahoma" panose="020B0604030504040204" pitchFamily="34" charset="0"/>
              </a:rPr>
              <a:t>u đ</a:t>
            </a:r>
            <a:r>
              <a:rPr lang="vi-VN" altLang="en-US" sz="2200" b="1" dirty="0">
                <a:latin typeface="Tahoma" panose="020B0604030504040204" pitchFamily="34" charset="0"/>
                <a:ea typeface="Tahoma" panose="020B0604030504040204" pitchFamily="34" charset="0"/>
                <a:cs typeface="Tahoma" panose="020B0604030504040204" pitchFamily="34" charset="0"/>
              </a:rPr>
              <a:t>ờ</a:t>
            </a:r>
            <a:r>
              <a:rPr lang="de-DE" altLang="en-US" sz="2200" b="1" dirty="0">
                <a:latin typeface="Tahoma" panose="020B0604030504040204" pitchFamily="34" charset="0"/>
                <a:ea typeface="Tahoma" panose="020B0604030504040204" pitchFamily="34" charset="0"/>
                <a:cs typeface="Tahoma" panose="020B0604030504040204" pitchFamily="34" charset="0"/>
              </a:rPr>
              <a:t>i th</a:t>
            </a:r>
            <a:r>
              <a:rPr lang="vi-VN" altLang="en-US" sz="2200" b="1" dirty="0">
                <a:latin typeface="Tahoma" panose="020B0604030504040204" pitchFamily="34" charset="0"/>
                <a:ea typeface="Tahoma" panose="020B0604030504040204" pitchFamily="34" charset="0"/>
                <a:cs typeface="Tahoma" panose="020B0604030504040204" pitchFamily="34" charset="0"/>
              </a:rPr>
              <a:t>ự</a:t>
            </a:r>
            <a:r>
              <a:rPr lang="de-DE" altLang="en-US" sz="2200" b="1" dirty="0">
                <a:latin typeface="Tahoma" panose="020B0604030504040204" pitchFamily="34" charset="0"/>
                <a:ea typeface="Tahoma" panose="020B0604030504040204" pitchFamily="34" charset="0"/>
                <a:cs typeface="Tahoma" panose="020B0604030504040204" pitchFamily="34" charset="0"/>
              </a:rPr>
              <a:t>c </a:t>
            </a:r>
            <a:r>
              <a:rPr lang="de-DE" altLang="en-US" sz="2200" dirty="0">
                <a:latin typeface="Tahoma" panose="020B0604030504040204" pitchFamily="34" charset="0"/>
                <a:ea typeface="Tahoma" panose="020B0604030504040204" pitchFamily="34" charset="0"/>
                <a:cs typeface="Tahoma" panose="020B0604030504040204" pitchFamily="34" charset="0"/>
              </a:rPr>
              <a:t>theo sau tiếp tục b</a:t>
            </a:r>
            <a:r>
              <a:rPr lang="vi-VN" altLang="en-US" sz="2200" dirty="0">
                <a:latin typeface="Tahoma" panose="020B0604030504040204" pitchFamily="34" charset="0"/>
                <a:ea typeface="Tahoma" panose="020B0604030504040204" pitchFamily="34" charset="0"/>
                <a:cs typeface="Tahoma" panose="020B0604030504040204" pitchFamily="34" charset="0"/>
              </a:rPr>
              <a:t>ổ</a:t>
            </a:r>
            <a:r>
              <a:rPr lang="de-DE" altLang="en-US" sz="2200" dirty="0">
                <a:latin typeface="Tahoma" panose="020B0604030504040204" pitchFamily="34" charset="0"/>
                <a:ea typeface="Tahoma" panose="020B0604030504040204" pitchFamily="34" charset="0"/>
                <a:cs typeface="Tahoma" panose="020B0604030504040204" pitchFamily="34" charset="0"/>
              </a:rPr>
              <a:t> sung và c</a:t>
            </a:r>
            <a:r>
              <a:rPr lang="vi-VN" altLang="en-US" sz="2200" dirty="0">
                <a:latin typeface="Tahoma" panose="020B0604030504040204" pitchFamily="34" charset="0"/>
                <a:ea typeface="Tahoma" panose="020B0604030504040204" pitchFamily="34" charset="0"/>
                <a:cs typeface="Tahoma" panose="020B0604030504040204" pitchFamily="34" charset="0"/>
              </a:rPr>
              <a:t>ủ</a:t>
            </a:r>
            <a:r>
              <a:rPr lang="de-DE" altLang="en-US" sz="2200" dirty="0">
                <a:latin typeface="Tahoma" panose="020B0604030504040204" pitchFamily="34" charset="0"/>
                <a:ea typeface="Tahoma" panose="020B0604030504040204" pitchFamily="34" charset="0"/>
                <a:cs typeface="Tahoma" panose="020B0604030504040204" pitchFamily="34" charset="0"/>
              </a:rPr>
              <a:t>ng cố hiệu qu</a:t>
            </a:r>
            <a:r>
              <a:rPr lang="vi-VN" altLang="en-US" sz="2200" dirty="0">
                <a:latin typeface="Tahoma" panose="020B0604030504040204" pitchFamily="34" charset="0"/>
                <a:ea typeface="Tahoma" panose="020B0604030504040204" pitchFamily="34" charset="0"/>
                <a:cs typeface="Tahoma" panose="020B0604030504040204" pitchFamily="34" charset="0"/>
              </a:rPr>
              <a:t>ả</a:t>
            </a:r>
            <a:r>
              <a:rPr lang="de-DE" altLang="en-US" sz="2200" dirty="0">
                <a:latin typeface="Tahoma" panose="020B0604030504040204" pitchFamily="34" charset="0"/>
                <a:ea typeface="Tahoma" panose="020B0604030504040204" pitchFamily="34" charset="0"/>
                <a:cs typeface="Tahoma" panose="020B0604030504040204" pitchFamily="34" charset="0"/>
              </a:rPr>
              <a:t> và vai trò c</a:t>
            </a:r>
            <a:r>
              <a:rPr lang="vi-VN" altLang="en-US" sz="2200" dirty="0">
                <a:latin typeface="Tahoma" panose="020B0604030504040204" pitchFamily="34" charset="0"/>
                <a:ea typeface="Tahoma" panose="020B0604030504040204" pitchFamily="34" charset="0"/>
                <a:cs typeface="Tahoma" panose="020B0604030504040204" pitchFamily="34" charset="0"/>
              </a:rPr>
              <a:t>ủ</a:t>
            </a:r>
            <a:r>
              <a:rPr lang="de-DE" altLang="en-US" sz="2200" dirty="0">
                <a:latin typeface="Tahoma" panose="020B0604030504040204" pitchFamily="34" charset="0"/>
                <a:ea typeface="Tahoma" panose="020B0604030504040204" pitchFamily="34" charset="0"/>
                <a:cs typeface="Tahoma" panose="020B0604030504040204" pitchFamily="34" charset="0"/>
              </a:rPr>
              <a:t>a Afatinib trên các đối t</a:t>
            </a:r>
            <a:r>
              <a:rPr lang="vi-VN" altLang="en-US" sz="2200" dirty="0">
                <a:latin typeface="Tahoma" panose="020B0604030504040204" pitchFamily="34" charset="0"/>
                <a:ea typeface="Tahoma" panose="020B0604030504040204" pitchFamily="34" charset="0"/>
                <a:cs typeface="Tahoma" panose="020B0604030504040204" pitchFamily="34" charset="0"/>
              </a:rPr>
              <a:t>ượ</a:t>
            </a:r>
            <a:r>
              <a:rPr lang="de-DE" altLang="en-US" sz="2200" dirty="0">
                <a:latin typeface="Tahoma" panose="020B0604030504040204" pitchFamily="34" charset="0"/>
                <a:ea typeface="Tahoma" panose="020B0604030504040204" pitchFamily="34" charset="0"/>
                <a:cs typeface="Tahoma" panose="020B0604030504040204" pitchFamily="34" charset="0"/>
              </a:rPr>
              <a:t>ng bệnh nhân khác nhau </a:t>
            </a:r>
            <a:r>
              <a:rPr lang="vi-VN" altLang="en-US" sz="2200" dirty="0">
                <a:latin typeface="Tahoma" panose="020B0604030504040204" pitchFamily="34" charset="0"/>
                <a:ea typeface="Tahoma" panose="020B0604030504040204" pitchFamily="34" charset="0"/>
                <a:cs typeface="Tahoma" panose="020B0604030504040204" pitchFamily="34" charset="0"/>
              </a:rPr>
              <a:t>ở</a:t>
            </a:r>
            <a:r>
              <a:rPr lang="de-DE" altLang="en-US" sz="2200" dirty="0">
                <a:latin typeface="Tahoma" panose="020B0604030504040204" pitchFamily="34" charset="0"/>
                <a:ea typeface="Tahoma" panose="020B0604030504040204" pitchFamily="34" charset="0"/>
                <a:cs typeface="Tahoma" panose="020B0604030504040204" pitchFamily="34" charset="0"/>
              </a:rPr>
              <a:t> đột biến th</a:t>
            </a:r>
            <a:r>
              <a:rPr lang="vi-VN" altLang="en-US" sz="2200" dirty="0">
                <a:latin typeface="Tahoma" panose="020B0604030504040204" pitchFamily="34" charset="0"/>
                <a:ea typeface="Tahoma" panose="020B0604030504040204" pitchFamily="34" charset="0"/>
                <a:cs typeface="Tahoma" panose="020B0604030504040204" pitchFamily="34" charset="0"/>
              </a:rPr>
              <a:t>ườ</a:t>
            </a:r>
            <a:r>
              <a:rPr lang="de-DE" altLang="en-US" sz="2200" dirty="0">
                <a:latin typeface="Tahoma" panose="020B0604030504040204" pitchFamily="34" charset="0"/>
                <a:ea typeface="Tahoma" panose="020B0604030504040204" pitchFamily="34" charset="0"/>
                <a:cs typeface="Tahoma" panose="020B0604030504040204" pitchFamily="34" charset="0"/>
              </a:rPr>
              <a:t>ng gặp, không th</a:t>
            </a:r>
            <a:r>
              <a:rPr lang="vi-VN" altLang="en-US" sz="2200" dirty="0">
                <a:latin typeface="Tahoma" panose="020B0604030504040204" pitchFamily="34" charset="0"/>
                <a:ea typeface="Tahoma" panose="020B0604030504040204" pitchFamily="34" charset="0"/>
                <a:cs typeface="Tahoma" panose="020B0604030504040204" pitchFamily="34" charset="0"/>
              </a:rPr>
              <a:t>ườ</a:t>
            </a:r>
            <a:r>
              <a:rPr lang="de-DE" altLang="en-US" sz="2200" dirty="0">
                <a:latin typeface="Tahoma" panose="020B0604030504040204" pitchFamily="34" charset="0"/>
                <a:ea typeface="Tahoma" panose="020B0604030504040204" pitchFamily="34" charset="0"/>
                <a:cs typeface="Tahoma" panose="020B0604030504040204" pitchFamily="34" charset="0"/>
              </a:rPr>
              <a:t>ng gặp, và có di căn não. </a:t>
            </a:r>
          </a:p>
          <a:p>
            <a:pPr>
              <a:buFont typeface="Wingdings" panose="05000000000000000000" pitchFamily="2" charset="2"/>
              <a:buChar char="§"/>
            </a:pPr>
            <a:r>
              <a:rPr lang="en-US" sz="2200" b="1" dirty="0" err="1">
                <a:latin typeface="Tahoma" panose="020B0604030504040204" pitchFamily="34" charset="0"/>
                <a:ea typeface="Tahoma" panose="020B0604030504040204" pitchFamily="34" charset="0"/>
                <a:cs typeface="Tahoma" panose="020B0604030504040204" pitchFamily="34" charset="0"/>
              </a:rPr>
              <a:t>Điều</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chỉnh</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liều</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làm</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tăng</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khả</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năng</a:t>
            </a:r>
            <a:r>
              <a:rPr lang="en-US" sz="2200" b="1" dirty="0">
                <a:latin typeface="Tahoma" panose="020B0604030504040204" pitchFamily="34" charset="0"/>
                <a:ea typeface="Tahoma" panose="020B0604030504040204" pitchFamily="34" charset="0"/>
                <a:cs typeface="Tahoma" panose="020B0604030504040204" pitchFamily="34" charset="0"/>
              </a:rPr>
              <a:t> dung </a:t>
            </a:r>
            <a:r>
              <a:rPr lang="en-US" sz="2200" b="1" dirty="0" err="1">
                <a:latin typeface="Tahoma" panose="020B0604030504040204" pitchFamily="34" charset="0"/>
                <a:ea typeface="Tahoma" panose="020B0604030504040204" pitchFamily="34" charset="0"/>
                <a:cs typeface="Tahoma" panose="020B0604030504040204" pitchFamily="34" charset="0"/>
              </a:rPr>
              <a:t>nạp</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nhưng</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không</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làm</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giảm</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hiệu</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quả</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điều</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trị</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của</a:t>
            </a:r>
            <a:r>
              <a:rPr lang="en-US" sz="2200" dirty="0">
                <a:latin typeface="Tahoma" panose="020B0604030504040204" pitchFamily="34" charset="0"/>
                <a:ea typeface="Tahoma" panose="020B0604030504040204" pitchFamily="34" charset="0"/>
                <a:cs typeface="Tahoma" panose="020B0604030504040204" pitchFamily="34" charset="0"/>
              </a:rPr>
              <a:t> Afatinib, </a:t>
            </a:r>
            <a:r>
              <a:rPr lang="en-US" sz="2200" dirty="0" err="1">
                <a:latin typeface="Tahoma" panose="020B0604030504040204" pitchFamily="34" charset="0"/>
                <a:ea typeface="Tahoma" panose="020B0604030504040204" pitchFamily="34" charset="0"/>
                <a:cs typeface="Tahoma" panose="020B0604030504040204" pitchFamily="34" charset="0"/>
              </a:rPr>
              <a:t>chứng</a:t>
            </a:r>
            <a:r>
              <a:rPr lang="en-US" sz="2200" dirty="0">
                <a:latin typeface="Tahoma" panose="020B0604030504040204" pitchFamily="34" charset="0"/>
                <a:ea typeface="Tahoma" panose="020B0604030504040204" pitchFamily="34" charset="0"/>
                <a:cs typeface="Tahoma" panose="020B0604030504040204" pitchFamily="34" charset="0"/>
              </a:rPr>
              <a:t> minh qua </a:t>
            </a:r>
            <a:r>
              <a:rPr lang="en-US" sz="2200" dirty="0" err="1">
                <a:latin typeface="Tahoma" panose="020B0604030504040204" pitchFamily="34" charset="0"/>
                <a:ea typeface="Tahoma" panose="020B0604030504040204" pitchFamily="34" charset="0"/>
                <a:cs typeface="Tahoma" panose="020B0604030504040204" pitchFamily="34" charset="0"/>
              </a:rPr>
              <a:t>các</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nghiên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cứu</a:t>
            </a:r>
            <a:r>
              <a:rPr lang="en-US" sz="2200" dirty="0">
                <a:latin typeface="Tahoma" panose="020B0604030504040204" pitchFamily="34" charset="0"/>
                <a:ea typeface="Tahoma" panose="020B0604030504040204" pitchFamily="34" charset="0"/>
                <a:cs typeface="Tahoma" panose="020B0604030504040204" pitchFamily="34" charset="0"/>
              </a:rPr>
              <a:t> Lux-lung 3, 6, 7 </a:t>
            </a:r>
            <a:r>
              <a:rPr lang="en-US" sz="2200" dirty="0" err="1">
                <a:latin typeface="Tahoma" panose="020B0604030504040204" pitchFamily="34" charset="0"/>
                <a:ea typeface="Tahoma" panose="020B0604030504040204" pitchFamily="34" charset="0"/>
                <a:cs typeface="Tahoma" panose="020B0604030504040204" pitchFamily="34" charset="0"/>
              </a:rPr>
              <a:t>và</a:t>
            </a:r>
            <a:r>
              <a:rPr lang="en-US" sz="2200" dirty="0">
                <a:latin typeface="Tahoma" panose="020B0604030504040204" pitchFamily="34" charset="0"/>
                <a:ea typeface="Tahoma" panose="020B0604030504040204" pitchFamily="34" charset="0"/>
                <a:cs typeface="Tahoma" panose="020B0604030504040204" pitchFamily="34" charset="0"/>
              </a:rPr>
              <a:t> RealGiDo.</a:t>
            </a:r>
            <a:endParaRPr lang="vi-VN" sz="2200" dirty="0">
              <a:latin typeface="Tahoma" panose="020B0604030504040204" pitchFamily="34" charset="0"/>
              <a:ea typeface="Tahoma" panose="020B0604030504040204" pitchFamily="34" charset="0"/>
              <a:cs typeface="Tahoma" panose="020B0604030504040204" pitchFamily="34" charset="0"/>
            </a:endParaRPr>
          </a:p>
          <a:p>
            <a:pPr>
              <a:buFont typeface="Wingdings" panose="05000000000000000000" pitchFamily="2" charset="2"/>
              <a:buChar char="§"/>
            </a:pPr>
            <a:endParaRPr lang="en-US" sz="2200" dirty="0">
              <a:latin typeface="Tahoma" panose="020B0604030504040204" pitchFamily="34" charset="0"/>
              <a:ea typeface="Tahoma" panose="020B0604030504040204" pitchFamily="34" charset="0"/>
              <a:cs typeface="Tahoma" panose="020B0604030504040204" pitchFamily="34" charset="0"/>
            </a:endParaRPr>
          </a:p>
          <a:p>
            <a:endParaRPr lang="vi-VN" sz="2200" dirty="0"/>
          </a:p>
        </p:txBody>
      </p:sp>
      <p:sp>
        <p:nvSpPr>
          <p:cNvPr id="5" name="Footer Placeholder 3"/>
          <p:cNvSpPr>
            <a:spLocks noGrp="1"/>
          </p:cNvSpPr>
          <p:nvPr>
            <p:ph type="ftr" sz="quarter" idx="11"/>
          </p:nvPr>
        </p:nvSpPr>
        <p:spPr>
          <a:xfrm>
            <a:off x="955408" y="6400800"/>
            <a:ext cx="10424160" cy="457200"/>
          </a:xfrm>
        </p:spPr>
        <p:txBody>
          <a:bodyPr/>
          <a:lstStyle/>
          <a:p>
            <a:r>
              <a:rPr lang="en-US" sz="1050" dirty="0">
                <a:latin typeface="Tahoma" panose="020B0604030504040204" pitchFamily="34" charset="0"/>
                <a:ea typeface="Tahoma" panose="020B0604030504040204" pitchFamily="34" charset="0"/>
                <a:cs typeface="Tahoma" panose="020B0604030504040204" pitchFamily="34" charset="0"/>
              </a:rPr>
              <a:t>1. </a:t>
            </a:r>
            <a:r>
              <a:rPr lang="en-US" sz="1050" dirty="0" err="1">
                <a:latin typeface="Tahoma" panose="020B0604030504040204" pitchFamily="34" charset="0"/>
                <a:ea typeface="Tahoma" panose="020B0604030504040204" pitchFamily="34" charset="0"/>
                <a:cs typeface="Tahoma" panose="020B0604030504040204" pitchFamily="34" charset="0"/>
              </a:rPr>
              <a:t>Preusser</a:t>
            </a:r>
            <a:r>
              <a:rPr lang="en-US" sz="1050" dirty="0">
                <a:latin typeface="Tahoma" panose="020B0604030504040204" pitchFamily="34" charset="0"/>
                <a:ea typeface="Tahoma" panose="020B0604030504040204" pitchFamily="34" charset="0"/>
                <a:cs typeface="Tahoma" panose="020B0604030504040204" pitchFamily="34" charset="0"/>
              </a:rPr>
              <a:t> et al ESMO Open 2018 e000262</a:t>
            </a:r>
            <a:endParaRPr lang="en-US" sz="1050" dirty="0">
              <a:solidFill>
                <a:srgbClr val="4D4F51"/>
              </a:solidFill>
              <a:latin typeface="Tahoma" panose="020B0604030504040204" pitchFamily="34" charset="0"/>
              <a:ea typeface="Tahoma" panose="020B0604030504040204" pitchFamily="34" charset="0"/>
              <a:cs typeface="Tahoma" panose="020B0604030504040204" pitchFamily="34" charset="0"/>
            </a:endParaRPr>
          </a:p>
          <a:p>
            <a:endParaRPr lang="en-US" dirty="0">
              <a:solidFill>
                <a:srgbClr val="4D4F51"/>
              </a:solidFill>
            </a:endParaRPr>
          </a:p>
        </p:txBody>
      </p:sp>
    </p:spTree>
    <p:extLst>
      <p:ext uri="{BB962C8B-B14F-4D97-AF65-F5344CB8AC3E}">
        <p14:creationId xmlns:p14="http://schemas.microsoft.com/office/powerpoint/2010/main" val="196372600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2840" y="352609"/>
            <a:ext cx="10550769" cy="1077218"/>
          </a:xfrm>
        </p:spPr>
        <p:txBody>
          <a:bodyPr/>
          <a:lstStyle/>
          <a:p>
            <a:pPr algn="ctr">
              <a:lnSpc>
                <a:spcPct val="100000"/>
              </a:lnSpc>
            </a:pPr>
            <a:r>
              <a:rPr lang="en-GB" sz="3200" b="1" dirty="0">
                <a:solidFill>
                  <a:schemeClr val="accent6">
                    <a:lumMod val="75000"/>
                  </a:schemeClr>
                </a:solidFill>
                <a:latin typeface="Arial" panose="020B0604020202020204" pitchFamily="34" charset="0"/>
                <a:cs typeface="Arial" panose="020B0604020202020204" pitchFamily="34" charset="0"/>
              </a:rPr>
              <a:t>Pacific: </a:t>
            </a:r>
            <a:r>
              <a:rPr lang="en-GB" sz="3200" b="1" dirty="0" err="1">
                <a:solidFill>
                  <a:schemeClr val="accent6">
                    <a:lumMod val="75000"/>
                  </a:schemeClr>
                </a:solidFill>
                <a:latin typeface="Arial" panose="020B0604020202020204" pitchFamily="34" charset="0"/>
                <a:cs typeface="Arial" panose="020B0604020202020204" pitchFamily="34" charset="0"/>
              </a:rPr>
              <a:t>durvalumab</a:t>
            </a:r>
            <a:r>
              <a:rPr lang="en-GB" sz="3200" b="1" dirty="0">
                <a:solidFill>
                  <a:schemeClr val="accent6">
                    <a:lumMod val="75000"/>
                  </a:schemeClr>
                </a:solidFill>
                <a:latin typeface="Arial" panose="020B0604020202020204" pitchFamily="34" charset="0"/>
                <a:cs typeface="Arial" panose="020B0604020202020204" pitchFamily="34" charset="0"/>
              </a:rPr>
              <a:t> vs </a:t>
            </a:r>
            <a:r>
              <a:rPr lang="en-GB" sz="3200" b="1" dirty="0" err="1">
                <a:solidFill>
                  <a:schemeClr val="accent6">
                    <a:lumMod val="75000"/>
                  </a:schemeClr>
                </a:solidFill>
                <a:latin typeface="Arial" panose="020B0604020202020204" pitchFamily="34" charset="0"/>
                <a:cs typeface="Arial" panose="020B0604020202020204" pitchFamily="34" charset="0"/>
              </a:rPr>
              <a:t>giả</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dược</a:t>
            </a:r>
            <a:r>
              <a:rPr lang="en-GB" sz="3200" b="1" dirty="0">
                <a:solidFill>
                  <a:schemeClr val="accent6">
                    <a:lumMod val="75000"/>
                  </a:schemeClr>
                </a:solidFill>
                <a:latin typeface="Arial" panose="020B0604020202020204" pitchFamily="34" charset="0"/>
                <a:cs typeface="Arial" panose="020B0604020202020204" pitchFamily="34" charset="0"/>
              </a:rPr>
              <a:t> ở </a:t>
            </a:r>
            <a:r>
              <a:rPr lang="en-GB" sz="3200" b="1" dirty="0" err="1">
                <a:solidFill>
                  <a:schemeClr val="accent6">
                    <a:lumMod val="75000"/>
                  </a:schemeClr>
                </a:solidFill>
                <a:latin typeface="Arial" panose="020B0604020202020204" pitchFamily="34" charset="0"/>
                <a:cs typeface="Arial" panose="020B0604020202020204" pitchFamily="34" charset="0"/>
              </a:rPr>
              <a:t>bệnh</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nhân</a:t>
            </a:r>
            <a:r>
              <a:rPr lang="en-GB" sz="3200" b="1" dirty="0">
                <a:solidFill>
                  <a:schemeClr val="accent6">
                    <a:lumMod val="75000"/>
                  </a:schemeClr>
                </a:solidFill>
                <a:latin typeface="Arial" panose="020B0604020202020204" pitchFamily="34" charset="0"/>
                <a:cs typeface="Arial" panose="020B0604020202020204" pitchFamily="34" charset="0"/>
              </a:rPr>
              <a:t> UTPKTBN </a:t>
            </a:r>
            <a:r>
              <a:rPr lang="en-GB" sz="3200" b="1" dirty="0" err="1">
                <a:solidFill>
                  <a:schemeClr val="accent6">
                    <a:lumMod val="75000"/>
                  </a:schemeClr>
                </a:solidFill>
                <a:latin typeface="Arial" panose="020B0604020202020204" pitchFamily="34" charset="0"/>
                <a:cs typeface="Arial" panose="020B0604020202020204" pitchFamily="34" charset="0"/>
              </a:rPr>
              <a:t>gia</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đoạn</a:t>
            </a:r>
            <a:r>
              <a:rPr lang="en-GB" sz="3200" b="1" dirty="0">
                <a:solidFill>
                  <a:schemeClr val="accent6">
                    <a:lumMod val="75000"/>
                  </a:schemeClr>
                </a:solidFill>
                <a:latin typeface="Arial" panose="020B0604020202020204" pitchFamily="34" charset="0"/>
                <a:cs typeface="Arial" panose="020B0604020202020204" pitchFamily="34" charset="0"/>
              </a:rPr>
              <a:t> 3 </a:t>
            </a:r>
            <a:r>
              <a:rPr lang="en-GB" sz="3200" b="1" dirty="0" err="1">
                <a:solidFill>
                  <a:schemeClr val="accent6">
                    <a:lumMod val="75000"/>
                  </a:schemeClr>
                </a:solidFill>
                <a:latin typeface="Arial" panose="020B0604020202020204" pitchFamily="34" charset="0"/>
                <a:cs typeface="Arial" panose="020B0604020202020204" pitchFamily="34" charset="0"/>
              </a:rPr>
              <a:t>sau</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khi</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được</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điều</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trị</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với</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hoá</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trị</a:t>
            </a:r>
            <a:r>
              <a:rPr lang="en-GB" sz="3200" b="1" dirty="0">
                <a:solidFill>
                  <a:schemeClr val="accent6">
                    <a:lumMod val="75000"/>
                  </a:schemeClr>
                </a:solidFill>
                <a:latin typeface="Arial" panose="020B0604020202020204" pitchFamily="34" charset="0"/>
                <a:cs typeface="Arial" panose="020B0604020202020204" pitchFamily="34" charset="0"/>
              </a:rPr>
              <a:t> </a:t>
            </a:r>
            <a:endParaRPr lang="vi-VN" sz="3200" b="1" dirty="0">
              <a:solidFill>
                <a:schemeClr val="accent6">
                  <a:lumMod val="75000"/>
                </a:schemeClr>
              </a:solidFill>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p:cNvPicPr>
            <a:picLocks noChangeAspect="1"/>
          </p:cNvPicPr>
          <p:nvPr/>
        </p:nvPicPr>
        <p:blipFill>
          <a:blip r:embed="rId2"/>
          <a:stretch>
            <a:fillRect/>
          </a:stretch>
        </p:blipFill>
        <p:spPr>
          <a:xfrm>
            <a:off x="513031" y="1778553"/>
            <a:ext cx="6198346" cy="4309417"/>
          </a:xfrm>
          <a:prstGeom prst="rect">
            <a:avLst/>
          </a:prstGeom>
        </p:spPr>
      </p:pic>
      <p:sp>
        <p:nvSpPr>
          <p:cNvPr id="6" name="Rectangle 5"/>
          <p:cNvSpPr/>
          <p:nvPr/>
        </p:nvSpPr>
        <p:spPr>
          <a:xfrm>
            <a:off x="2293545" y="6488669"/>
            <a:ext cx="2610010"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Antonia et al. N Engl J Med 2018;379:2342</a:t>
            </a:r>
          </a:p>
        </p:txBody>
      </p:sp>
      <p:sp>
        <p:nvSpPr>
          <p:cNvPr id="3" name="TextBox 2"/>
          <p:cNvSpPr txBox="1"/>
          <p:nvPr/>
        </p:nvSpPr>
        <p:spPr>
          <a:xfrm>
            <a:off x="7093974" y="1778553"/>
            <a:ext cx="4439265" cy="3831818"/>
          </a:xfrm>
          <a:prstGeom prst="rect">
            <a:avLst/>
          </a:prstGeom>
          <a:noFill/>
        </p:spPr>
        <p:txBody>
          <a:bodyPr wrap="square" rtlCol="0">
            <a:spAutoFit/>
          </a:bodyPr>
          <a:lstStyle/>
          <a:p>
            <a:pPr marL="342900" marR="0" lvl="0" indent="-342900" algn="l"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UTBKPBN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gia</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đoạn</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3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sau</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hoá</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được</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chia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ngẫu</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nhiên</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theo</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tỉ</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lệ</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2:1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điều</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với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durvalumab</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hay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dược</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a:p>
            <a:pPr marL="342900" marR="0" lvl="0" indent="-342900" algn="l"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Durvalumab</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cải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thiện</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ý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nghĩa</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PFS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OS so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với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dược</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a:p>
            <a:pPr marL="342900" marR="0" lvl="0" indent="-342900" algn="l"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15.6%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phải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ngưng</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do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tác</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dụng</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điều</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với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durvalumab</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so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với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9.6%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của</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dược</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9444434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18103" y="2687216"/>
            <a:ext cx="11788726" cy="1087949"/>
          </a:xfrm>
        </p:spPr>
        <p:txBody>
          <a:bodyPr>
            <a:noAutofit/>
          </a:bodyPr>
          <a:lstStyle/>
          <a:p>
            <a:pPr>
              <a:lnSpc>
                <a:spcPct val="150000"/>
              </a:lnSpc>
            </a:pPr>
            <a:r>
              <a:rPr lang="en-US" sz="5400" dirty="0">
                <a:latin typeface="Tahoma" panose="020B0604030504040204" pitchFamily="34" charset="0"/>
                <a:ea typeface="Tahoma" panose="020B0604030504040204" pitchFamily="34" charset="0"/>
                <a:cs typeface="Tahoma" panose="020B0604030504040204" pitchFamily="34" charset="0"/>
              </a:rPr>
              <a:t>TRÂN TRỌNG CẢM </a:t>
            </a:r>
            <a:r>
              <a:rPr lang="vi-VN" sz="5400" dirty="0">
                <a:latin typeface="Tahoma" panose="020B0604030504040204" pitchFamily="34" charset="0"/>
                <a:ea typeface="Tahoma" panose="020B0604030504040204" pitchFamily="34" charset="0"/>
                <a:cs typeface="Tahoma" panose="020B0604030504040204" pitchFamily="34" charset="0"/>
              </a:rPr>
              <a:t>Ơ</a:t>
            </a:r>
            <a:r>
              <a:rPr lang="en-US" sz="5400" dirty="0">
                <a:latin typeface="Tahoma" panose="020B0604030504040204" pitchFamily="34" charset="0"/>
                <a:ea typeface="Tahoma" panose="020B0604030504040204" pitchFamily="34" charset="0"/>
                <a:cs typeface="Tahoma" panose="020B0604030504040204" pitchFamily="34" charset="0"/>
              </a:rPr>
              <a:t>N</a:t>
            </a:r>
            <a:endParaRPr lang="vi-VN" sz="5400" dirty="0">
              <a:latin typeface="Tahoma" panose="020B0604030504040204" pitchFamily="34" charset="0"/>
              <a:ea typeface="Tahoma" panose="020B0604030504040204" pitchFamily="34" charset="0"/>
              <a:cs typeface="Tahoma" panose="020B0604030504040204" pitchFamily="34" charset="0"/>
            </a:endParaRPr>
          </a:p>
        </p:txBody>
      </p:sp>
      <p:sp>
        <p:nvSpPr>
          <p:cNvPr id="3" name="Rectangle 2"/>
          <p:cNvSpPr/>
          <p:nvPr/>
        </p:nvSpPr>
        <p:spPr>
          <a:xfrm>
            <a:off x="7413674" y="6414868"/>
            <a:ext cx="4346917" cy="33762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126156301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510074" y="3745554"/>
            <a:ext cx="11681926" cy="1838317"/>
          </a:xfrm>
        </p:spPr>
        <p:txBody>
          <a:bodyPr>
            <a:normAutofit fontScale="90000"/>
          </a:bodyPr>
          <a:lstStyle/>
          <a:p>
            <a:pPr algn="ctr">
              <a:lnSpc>
                <a:spcPct val="100000"/>
              </a:lnSpc>
            </a:pPr>
            <a:r>
              <a:rPr lang="vi-VN" sz="3900" b="1" dirty="0">
                <a:solidFill>
                  <a:schemeClr val="accent4"/>
                </a:solidFill>
                <a:cs typeface="Times New Roman" panose="02020603050405020304" pitchFamily="18" charset="0"/>
              </a:rPr>
              <a:t>Afatinib – </a:t>
            </a:r>
            <a:r>
              <a:rPr lang="vi-VN" sz="3900" b="1" dirty="0">
                <a:solidFill>
                  <a:srgbClr val="0070C0"/>
                </a:solidFill>
                <a:cs typeface="Times New Roman" panose="02020603050405020304" pitchFamily="18" charset="0"/>
              </a:rPr>
              <a:t>Afatinib – TKI thế hệ 2</a:t>
            </a:r>
            <a:br>
              <a:rPr lang="vi-VN" sz="3900" b="1" dirty="0">
                <a:solidFill>
                  <a:srgbClr val="0070C0"/>
                </a:solidFill>
                <a:cs typeface="Times New Roman" panose="02020603050405020304" pitchFamily="18" charset="0"/>
              </a:rPr>
            </a:br>
            <a:r>
              <a:rPr lang="vi-VN" sz="3900" b="1" dirty="0">
                <a:solidFill>
                  <a:srgbClr val="0070C0"/>
                </a:solidFill>
                <a:cs typeface="Times New Roman" panose="02020603050405020304" pitchFamily="18" charset="0"/>
              </a:rPr>
              <a:t>trong điều trị Ung thư phổi KTBN trên đối tượng BN có đột biến EGFR thường gặp</a:t>
            </a:r>
            <a:br>
              <a:rPr lang="vi-VN" sz="3900" b="1" dirty="0">
                <a:solidFill>
                  <a:srgbClr val="0070C0"/>
                </a:solidFill>
                <a:cs typeface="Times New Roman" panose="02020603050405020304" pitchFamily="18" charset="0"/>
              </a:rPr>
            </a:br>
            <a:endParaRPr lang="en-US" sz="3900" b="1" dirty="0">
              <a:solidFill>
                <a:srgbClr val="0070C0"/>
              </a:solidFill>
              <a:cs typeface="Times New Roman" panose="02020603050405020304" pitchFamily="18" charset="0"/>
            </a:endParaRPr>
          </a:p>
        </p:txBody>
      </p:sp>
      <p:pic>
        <p:nvPicPr>
          <p:cNvPr id="3" name="Picture 4" descr="D:\Dossier en cours\Publicis life brand\Module ppt Geotrif\photoshop\Logo BI.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83195" y="582190"/>
            <a:ext cx="1453499" cy="4382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032311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575388" y="693084"/>
            <a:ext cx="10515600" cy="510909"/>
          </a:xfrm>
        </p:spPr>
        <p:txBody>
          <a:bodyPr>
            <a:normAutofit fontScale="90000"/>
          </a:bodyPr>
          <a:lstStyle/>
          <a:p>
            <a:pPr algn="ctr"/>
            <a:r>
              <a:rPr lang="en-US" sz="4000" dirty="0" err="1"/>
              <a:t>Nội</a:t>
            </a:r>
            <a:r>
              <a:rPr lang="en-US" sz="4000" dirty="0"/>
              <a:t> dung </a:t>
            </a:r>
            <a:r>
              <a:rPr lang="en-US" sz="4000" dirty="0" err="1"/>
              <a:t>trình</a:t>
            </a:r>
            <a:r>
              <a:rPr lang="en-US" sz="4000" dirty="0"/>
              <a:t> </a:t>
            </a:r>
            <a:r>
              <a:rPr lang="en-US" sz="4000" dirty="0" err="1"/>
              <a:t>bày</a:t>
            </a:r>
            <a:endParaRPr lang="vi-VN" sz="4000" dirty="0"/>
          </a:p>
        </p:txBody>
      </p:sp>
      <p:sp>
        <p:nvSpPr>
          <p:cNvPr id="5" name="Content Placeholder 2"/>
          <p:cNvSpPr txBox="1">
            <a:spLocks/>
          </p:cNvSpPr>
          <p:nvPr/>
        </p:nvSpPr>
        <p:spPr>
          <a:xfrm>
            <a:off x="755270" y="1459996"/>
            <a:ext cx="10967038" cy="4596030"/>
          </a:xfrm>
          <a:prstGeom prst="rect">
            <a:avLst/>
          </a:prstGeom>
        </p:spPr>
        <p:txBody>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indent="-457200">
              <a:lnSpc>
                <a:spcPct val="100000"/>
              </a:lnSpc>
              <a:buFont typeface="Wingdings" panose="05000000000000000000" pitchFamily="2" charset="2"/>
              <a:buChar char="§"/>
            </a:pPr>
            <a:r>
              <a:rPr lang="en-US" sz="3200" dirty="0" err="1">
                <a:solidFill>
                  <a:schemeClr val="tx1"/>
                </a:solidFill>
              </a:rPr>
              <a:t>Tổng</a:t>
            </a:r>
            <a:r>
              <a:rPr lang="en-US" sz="3200" dirty="0">
                <a:solidFill>
                  <a:schemeClr val="tx1"/>
                </a:solidFill>
              </a:rPr>
              <a:t> </a:t>
            </a:r>
            <a:r>
              <a:rPr lang="en-US" sz="3200" dirty="0" err="1">
                <a:solidFill>
                  <a:schemeClr val="tx1"/>
                </a:solidFill>
              </a:rPr>
              <a:t>quan</a:t>
            </a:r>
            <a:r>
              <a:rPr lang="en-US" sz="3200" dirty="0">
                <a:solidFill>
                  <a:schemeClr val="tx1"/>
                </a:solidFill>
              </a:rPr>
              <a:t> </a:t>
            </a:r>
            <a:r>
              <a:rPr lang="en-US" sz="3200" dirty="0" err="1">
                <a:solidFill>
                  <a:schemeClr val="tx1"/>
                </a:solidFill>
              </a:rPr>
              <a:t>điều</a:t>
            </a:r>
            <a:r>
              <a:rPr lang="en-US" sz="3200" dirty="0">
                <a:solidFill>
                  <a:schemeClr val="tx1"/>
                </a:solidFill>
              </a:rPr>
              <a:t> </a:t>
            </a:r>
            <a:r>
              <a:rPr lang="en-US" sz="3200" dirty="0" err="1">
                <a:solidFill>
                  <a:schemeClr val="tx1"/>
                </a:solidFill>
              </a:rPr>
              <a:t>trị</a:t>
            </a:r>
            <a:r>
              <a:rPr lang="en-US" sz="3200" dirty="0">
                <a:solidFill>
                  <a:schemeClr val="tx1"/>
                </a:solidFill>
              </a:rPr>
              <a:t> UTPKTBN </a:t>
            </a:r>
            <a:r>
              <a:rPr lang="en-US" sz="3200" dirty="0" err="1">
                <a:solidFill>
                  <a:schemeClr val="tx1"/>
                </a:solidFill>
              </a:rPr>
              <a:t>có</a:t>
            </a:r>
            <a:r>
              <a:rPr lang="en-US" sz="3200" dirty="0">
                <a:solidFill>
                  <a:schemeClr val="tx1"/>
                </a:solidFill>
              </a:rPr>
              <a:t> </a:t>
            </a:r>
            <a:r>
              <a:rPr lang="en-US" sz="3200" dirty="0" err="1">
                <a:solidFill>
                  <a:schemeClr val="tx1"/>
                </a:solidFill>
              </a:rPr>
              <a:t>đột</a:t>
            </a:r>
            <a:r>
              <a:rPr lang="en-US" sz="3200" dirty="0">
                <a:solidFill>
                  <a:schemeClr val="tx1"/>
                </a:solidFill>
              </a:rPr>
              <a:t> </a:t>
            </a:r>
            <a:r>
              <a:rPr lang="en-US" sz="3200" dirty="0" err="1">
                <a:solidFill>
                  <a:schemeClr val="tx1"/>
                </a:solidFill>
              </a:rPr>
              <a:t>biến</a:t>
            </a:r>
            <a:r>
              <a:rPr lang="en-US" sz="3200" dirty="0">
                <a:solidFill>
                  <a:schemeClr val="tx1"/>
                </a:solidFill>
              </a:rPr>
              <a:t> EGFR</a:t>
            </a:r>
          </a:p>
          <a:p>
            <a:pPr marL="457200" indent="-457200">
              <a:lnSpc>
                <a:spcPct val="100000"/>
              </a:lnSpc>
              <a:buFont typeface="Wingdings" panose="05000000000000000000" pitchFamily="2" charset="2"/>
              <a:buChar char="§"/>
            </a:pPr>
            <a:r>
              <a:rPr lang="en-US" sz="3200" dirty="0" err="1">
                <a:solidFill>
                  <a:schemeClr val="tx1"/>
                </a:solidFill>
              </a:rPr>
              <a:t>Nghiên</a:t>
            </a:r>
            <a:r>
              <a:rPr lang="en-US" sz="3200" dirty="0">
                <a:solidFill>
                  <a:schemeClr val="tx1"/>
                </a:solidFill>
              </a:rPr>
              <a:t> </a:t>
            </a:r>
            <a:r>
              <a:rPr lang="en-US" sz="3200" dirty="0" err="1">
                <a:solidFill>
                  <a:schemeClr val="tx1"/>
                </a:solidFill>
              </a:rPr>
              <a:t>cứu</a:t>
            </a:r>
            <a:r>
              <a:rPr lang="en-US" sz="3200" dirty="0">
                <a:solidFill>
                  <a:schemeClr val="tx1"/>
                </a:solidFill>
              </a:rPr>
              <a:t> </a:t>
            </a:r>
            <a:r>
              <a:rPr lang="en-US" sz="3200" dirty="0" err="1">
                <a:solidFill>
                  <a:schemeClr val="tx1"/>
                </a:solidFill>
              </a:rPr>
              <a:t>lâm</a:t>
            </a:r>
            <a:r>
              <a:rPr lang="en-US" sz="3200" dirty="0">
                <a:solidFill>
                  <a:schemeClr val="tx1"/>
                </a:solidFill>
              </a:rPr>
              <a:t> </a:t>
            </a:r>
            <a:r>
              <a:rPr lang="en-US" sz="3200" dirty="0" err="1">
                <a:solidFill>
                  <a:schemeClr val="tx1"/>
                </a:solidFill>
              </a:rPr>
              <a:t>sàng</a:t>
            </a:r>
            <a:r>
              <a:rPr lang="en-US" sz="3200" dirty="0">
                <a:solidFill>
                  <a:schemeClr val="tx1"/>
                </a:solidFill>
              </a:rPr>
              <a:t> </a:t>
            </a:r>
            <a:r>
              <a:rPr lang="en-US" sz="3200" dirty="0" err="1">
                <a:solidFill>
                  <a:schemeClr val="tx1"/>
                </a:solidFill>
              </a:rPr>
              <a:t>về</a:t>
            </a:r>
            <a:r>
              <a:rPr lang="en-US" sz="3200" dirty="0">
                <a:solidFill>
                  <a:schemeClr val="tx1"/>
                </a:solidFill>
              </a:rPr>
              <a:t> </a:t>
            </a:r>
            <a:r>
              <a:rPr lang="en-US" sz="3200" dirty="0" err="1">
                <a:solidFill>
                  <a:schemeClr val="tx1"/>
                </a:solidFill>
              </a:rPr>
              <a:t>hiệu</a:t>
            </a:r>
            <a:r>
              <a:rPr lang="en-US" sz="3200" dirty="0">
                <a:solidFill>
                  <a:schemeClr val="tx1"/>
                </a:solidFill>
              </a:rPr>
              <a:t> </a:t>
            </a:r>
            <a:r>
              <a:rPr lang="en-US" sz="3200" dirty="0" err="1">
                <a:solidFill>
                  <a:schemeClr val="tx1"/>
                </a:solidFill>
              </a:rPr>
              <a:t>quả</a:t>
            </a:r>
            <a:r>
              <a:rPr lang="en-US" sz="3200" dirty="0">
                <a:solidFill>
                  <a:schemeClr val="tx1"/>
                </a:solidFill>
              </a:rPr>
              <a:t> </a:t>
            </a:r>
            <a:r>
              <a:rPr lang="en-US" sz="3200" dirty="0" err="1">
                <a:solidFill>
                  <a:schemeClr val="tx1"/>
                </a:solidFill>
              </a:rPr>
              <a:t>của</a:t>
            </a:r>
            <a:r>
              <a:rPr lang="en-US" sz="3200" dirty="0">
                <a:solidFill>
                  <a:schemeClr val="tx1"/>
                </a:solidFill>
              </a:rPr>
              <a:t> Afatinib </a:t>
            </a:r>
            <a:r>
              <a:rPr lang="en-US" sz="3200" dirty="0" err="1">
                <a:solidFill>
                  <a:schemeClr val="tx1"/>
                </a:solidFill>
              </a:rPr>
              <a:t>trên</a:t>
            </a:r>
            <a:r>
              <a:rPr lang="en-US" sz="3200" dirty="0">
                <a:solidFill>
                  <a:schemeClr val="tx1"/>
                </a:solidFill>
              </a:rPr>
              <a:t> BN có </a:t>
            </a:r>
            <a:r>
              <a:rPr lang="en-US" sz="3200" dirty="0" err="1">
                <a:solidFill>
                  <a:schemeClr val="tx1"/>
                </a:solidFill>
              </a:rPr>
              <a:t>đột</a:t>
            </a:r>
            <a:r>
              <a:rPr lang="en-US" sz="3200" dirty="0">
                <a:solidFill>
                  <a:schemeClr val="tx1"/>
                </a:solidFill>
              </a:rPr>
              <a:t> </a:t>
            </a:r>
            <a:r>
              <a:rPr lang="en-US" sz="3200" dirty="0" err="1">
                <a:solidFill>
                  <a:schemeClr val="tx1"/>
                </a:solidFill>
              </a:rPr>
              <a:t>biến</a:t>
            </a:r>
            <a:r>
              <a:rPr lang="en-US" sz="3200" dirty="0">
                <a:solidFill>
                  <a:schemeClr val="tx1"/>
                </a:solidFill>
              </a:rPr>
              <a:t> EGFR </a:t>
            </a:r>
            <a:r>
              <a:rPr lang="en-US" sz="3200" dirty="0" err="1">
                <a:solidFill>
                  <a:schemeClr val="tx1"/>
                </a:solidFill>
              </a:rPr>
              <a:t>thường</a:t>
            </a:r>
            <a:r>
              <a:rPr lang="en-US" sz="3200" dirty="0">
                <a:solidFill>
                  <a:schemeClr val="tx1"/>
                </a:solidFill>
              </a:rPr>
              <a:t> </a:t>
            </a:r>
            <a:r>
              <a:rPr lang="en-US" sz="3200" dirty="0" err="1">
                <a:solidFill>
                  <a:schemeClr val="tx1"/>
                </a:solidFill>
              </a:rPr>
              <a:t>gặp</a:t>
            </a:r>
            <a:endParaRPr lang="en-US" sz="3200" dirty="0">
              <a:solidFill>
                <a:schemeClr val="tx1"/>
              </a:solidFill>
            </a:endParaRPr>
          </a:p>
          <a:p>
            <a:pPr marL="457200" indent="-457200">
              <a:lnSpc>
                <a:spcPct val="100000"/>
              </a:lnSpc>
              <a:buFont typeface="Wingdings" panose="05000000000000000000" pitchFamily="2" charset="2"/>
              <a:buChar char="§"/>
            </a:pPr>
            <a:r>
              <a:rPr lang="en-US" sz="3200" dirty="0" err="1">
                <a:solidFill>
                  <a:schemeClr val="tx1"/>
                </a:solidFill>
              </a:rPr>
              <a:t>Cập</a:t>
            </a:r>
            <a:r>
              <a:rPr lang="en-US" sz="3200" dirty="0">
                <a:solidFill>
                  <a:schemeClr val="tx1"/>
                </a:solidFill>
              </a:rPr>
              <a:t> </a:t>
            </a:r>
            <a:r>
              <a:rPr lang="en-US" sz="3200" dirty="0" err="1">
                <a:solidFill>
                  <a:schemeClr val="tx1"/>
                </a:solidFill>
              </a:rPr>
              <a:t>nhật</a:t>
            </a:r>
            <a:r>
              <a:rPr lang="en-US" sz="3200" dirty="0">
                <a:solidFill>
                  <a:schemeClr val="tx1"/>
                </a:solidFill>
              </a:rPr>
              <a:t> </a:t>
            </a:r>
            <a:r>
              <a:rPr lang="en-US" sz="3200" dirty="0" err="1">
                <a:solidFill>
                  <a:schemeClr val="tx1"/>
                </a:solidFill>
              </a:rPr>
              <a:t>dữ</a:t>
            </a:r>
            <a:r>
              <a:rPr lang="en-US" sz="3200" dirty="0">
                <a:solidFill>
                  <a:schemeClr val="tx1"/>
                </a:solidFill>
              </a:rPr>
              <a:t> </a:t>
            </a:r>
            <a:r>
              <a:rPr lang="en-US" sz="3200" dirty="0" err="1">
                <a:solidFill>
                  <a:schemeClr val="tx1"/>
                </a:solidFill>
              </a:rPr>
              <a:t>liệu</a:t>
            </a:r>
            <a:r>
              <a:rPr lang="en-US" sz="3200" dirty="0">
                <a:solidFill>
                  <a:schemeClr val="tx1"/>
                </a:solidFill>
              </a:rPr>
              <a:t> </a:t>
            </a:r>
            <a:r>
              <a:rPr lang="en-US" sz="3200" dirty="0" err="1">
                <a:solidFill>
                  <a:schemeClr val="tx1"/>
                </a:solidFill>
              </a:rPr>
              <a:t>đời</a:t>
            </a:r>
            <a:r>
              <a:rPr lang="en-US" sz="3200" dirty="0">
                <a:solidFill>
                  <a:schemeClr val="tx1"/>
                </a:solidFill>
              </a:rPr>
              <a:t> </a:t>
            </a:r>
            <a:r>
              <a:rPr lang="en-US" sz="3200" dirty="0" err="1">
                <a:solidFill>
                  <a:schemeClr val="tx1"/>
                </a:solidFill>
              </a:rPr>
              <a:t>thực</a:t>
            </a:r>
            <a:r>
              <a:rPr lang="en-US" sz="3200" dirty="0">
                <a:solidFill>
                  <a:schemeClr val="tx1"/>
                </a:solidFill>
              </a:rPr>
              <a:t> </a:t>
            </a:r>
            <a:r>
              <a:rPr lang="en-US" sz="3200" dirty="0" err="1">
                <a:solidFill>
                  <a:schemeClr val="tx1"/>
                </a:solidFill>
              </a:rPr>
              <a:t>trong</a:t>
            </a:r>
            <a:r>
              <a:rPr lang="en-US" sz="3200" dirty="0">
                <a:solidFill>
                  <a:schemeClr val="tx1"/>
                </a:solidFill>
              </a:rPr>
              <a:t> </a:t>
            </a:r>
            <a:r>
              <a:rPr lang="en-US" sz="3200" dirty="0" err="1">
                <a:solidFill>
                  <a:schemeClr val="tx1"/>
                </a:solidFill>
              </a:rPr>
              <a:t>điều</a:t>
            </a:r>
            <a:r>
              <a:rPr lang="en-US" sz="3200" dirty="0">
                <a:solidFill>
                  <a:schemeClr val="tx1"/>
                </a:solidFill>
              </a:rPr>
              <a:t> trị BN có </a:t>
            </a:r>
            <a:r>
              <a:rPr lang="en-US" sz="3200" dirty="0" err="1">
                <a:solidFill>
                  <a:schemeClr val="tx1"/>
                </a:solidFill>
              </a:rPr>
              <a:t>đột</a:t>
            </a:r>
            <a:r>
              <a:rPr lang="en-US" sz="3200" dirty="0">
                <a:solidFill>
                  <a:schemeClr val="tx1"/>
                </a:solidFill>
              </a:rPr>
              <a:t> </a:t>
            </a:r>
            <a:r>
              <a:rPr lang="en-US" sz="3200" dirty="0" err="1">
                <a:solidFill>
                  <a:schemeClr val="tx1"/>
                </a:solidFill>
              </a:rPr>
              <a:t>biến</a:t>
            </a:r>
            <a:r>
              <a:rPr lang="en-US" sz="3200" dirty="0">
                <a:solidFill>
                  <a:schemeClr val="tx1"/>
                </a:solidFill>
              </a:rPr>
              <a:t> </a:t>
            </a:r>
            <a:r>
              <a:rPr lang="en-US" sz="3200" dirty="0" err="1">
                <a:solidFill>
                  <a:schemeClr val="tx1"/>
                </a:solidFill>
              </a:rPr>
              <a:t>th</a:t>
            </a:r>
            <a:r>
              <a:rPr lang="vi-VN" sz="3200" dirty="0">
                <a:solidFill>
                  <a:schemeClr val="tx1"/>
                </a:solidFill>
              </a:rPr>
              <a:t>ường gặp</a:t>
            </a:r>
            <a:endParaRPr lang="en-US" sz="3200" dirty="0">
              <a:solidFill>
                <a:schemeClr val="tx1"/>
              </a:solidFill>
            </a:endParaRPr>
          </a:p>
          <a:p>
            <a:pPr marL="457200" indent="-457200">
              <a:lnSpc>
                <a:spcPct val="100000"/>
              </a:lnSpc>
              <a:buFont typeface="Wingdings" panose="05000000000000000000" pitchFamily="2" charset="2"/>
              <a:buChar char="§"/>
            </a:pPr>
            <a:r>
              <a:rPr lang="en-US" sz="3200" dirty="0" err="1">
                <a:solidFill>
                  <a:schemeClr val="tx1"/>
                </a:solidFill>
              </a:rPr>
              <a:t>Điều</a:t>
            </a:r>
            <a:r>
              <a:rPr lang="en-US" sz="3200" dirty="0">
                <a:solidFill>
                  <a:schemeClr val="tx1"/>
                </a:solidFill>
              </a:rPr>
              <a:t> </a:t>
            </a:r>
            <a:r>
              <a:rPr lang="en-US" sz="3200" dirty="0" err="1">
                <a:solidFill>
                  <a:schemeClr val="tx1"/>
                </a:solidFill>
              </a:rPr>
              <a:t>chỉnh</a:t>
            </a:r>
            <a:r>
              <a:rPr lang="en-US" sz="3200" dirty="0">
                <a:solidFill>
                  <a:schemeClr val="tx1"/>
                </a:solidFill>
              </a:rPr>
              <a:t> </a:t>
            </a:r>
            <a:r>
              <a:rPr lang="en-US" sz="3200" dirty="0" err="1">
                <a:solidFill>
                  <a:schemeClr val="tx1"/>
                </a:solidFill>
              </a:rPr>
              <a:t>liều</a:t>
            </a:r>
            <a:r>
              <a:rPr lang="en-US" sz="3200" dirty="0">
                <a:solidFill>
                  <a:schemeClr val="tx1"/>
                </a:solidFill>
              </a:rPr>
              <a:t> </a:t>
            </a:r>
            <a:r>
              <a:rPr lang="en-US" sz="3200" dirty="0" err="1">
                <a:solidFill>
                  <a:schemeClr val="tx1"/>
                </a:solidFill>
              </a:rPr>
              <a:t>và</a:t>
            </a:r>
            <a:r>
              <a:rPr lang="en-US" sz="3200" dirty="0">
                <a:solidFill>
                  <a:schemeClr val="tx1"/>
                </a:solidFill>
              </a:rPr>
              <a:t> </a:t>
            </a:r>
            <a:r>
              <a:rPr lang="en-US" sz="3200" dirty="0" err="1">
                <a:solidFill>
                  <a:schemeClr val="tx1"/>
                </a:solidFill>
              </a:rPr>
              <a:t>tương</a:t>
            </a:r>
            <a:r>
              <a:rPr lang="en-US" sz="3200" dirty="0">
                <a:solidFill>
                  <a:schemeClr val="tx1"/>
                </a:solidFill>
              </a:rPr>
              <a:t> </a:t>
            </a:r>
            <a:r>
              <a:rPr lang="en-US" sz="3200" dirty="0" err="1">
                <a:solidFill>
                  <a:schemeClr val="tx1"/>
                </a:solidFill>
              </a:rPr>
              <a:t>tác</a:t>
            </a:r>
            <a:r>
              <a:rPr lang="en-US" sz="3200" dirty="0">
                <a:solidFill>
                  <a:schemeClr val="tx1"/>
                </a:solidFill>
              </a:rPr>
              <a:t> </a:t>
            </a:r>
            <a:r>
              <a:rPr lang="en-US" sz="3200" dirty="0" err="1">
                <a:solidFill>
                  <a:schemeClr val="tx1"/>
                </a:solidFill>
              </a:rPr>
              <a:t>thuốc</a:t>
            </a:r>
            <a:endParaRPr lang="en-US" sz="3200" dirty="0">
              <a:solidFill>
                <a:schemeClr val="tx1"/>
              </a:solidFill>
            </a:endParaRPr>
          </a:p>
          <a:p>
            <a:pPr marL="457200" indent="-457200">
              <a:lnSpc>
                <a:spcPct val="100000"/>
              </a:lnSpc>
              <a:buFont typeface="Wingdings" panose="05000000000000000000" pitchFamily="2" charset="2"/>
              <a:buChar char="§"/>
            </a:pPr>
            <a:r>
              <a:rPr lang="en-US" sz="3200" dirty="0" err="1">
                <a:solidFill>
                  <a:schemeClr val="tx1"/>
                </a:solidFill>
              </a:rPr>
              <a:t>Kết</a:t>
            </a:r>
            <a:r>
              <a:rPr lang="en-US" sz="3200" dirty="0">
                <a:solidFill>
                  <a:schemeClr val="tx1"/>
                </a:solidFill>
              </a:rPr>
              <a:t> </a:t>
            </a:r>
            <a:r>
              <a:rPr lang="en-US" sz="3200" dirty="0" err="1">
                <a:solidFill>
                  <a:schemeClr val="tx1"/>
                </a:solidFill>
              </a:rPr>
              <a:t>luận</a:t>
            </a:r>
            <a:endParaRPr lang="vi-VN" sz="3200" dirty="0">
              <a:solidFill>
                <a:schemeClr val="tx1"/>
              </a:solidFill>
            </a:endParaRPr>
          </a:p>
        </p:txBody>
      </p:sp>
    </p:spTree>
    <p:extLst>
      <p:ext uri="{BB962C8B-B14F-4D97-AF65-F5344CB8AC3E}">
        <p14:creationId xmlns:p14="http://schemas.microsoft.com/office/powerpoint/2010/main" val="103947888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463550"/>
          </a:xfrm>
        </p:spPr>
        <p:txBody>
          <a:bodyPr>
            <a:normAutofit fontScale="90000"/>
          </a:bodyPr>
          <a:lstStyle/>
          <a:p>
            <a:pPr algn="ctr"/>
            <a:r>
              <a:rPr lang="vi-VN" sz="3600" dirty="0">
                <a:latin typeface="Tahoma" panose="020B0604030504040204" pitchFamily="34" charset="0"/>
                <a:ea typeface="Tahoma" panose="020B0604030504040204" pitchFamily="34" charset="0"/>
                <a:cs typeface="Tahoma" panose="020B0604030504040204" pitchFamily="34" charset="0"/>
              </a:rPr>
              <a:t>Tỉ lệ </a:t>
            </a:r>
            <a:r>
              <a:rPr lang="vi-VN" sz="3200" dirty="0">
                <a:latin typeface="Tahoma" panose="020B0604030504040204" pitchFamily="34" charset="0"/>
                <a:ea typeface="Tahoma" panose="020B0604030504040204" pitchFamily="34" charset="0"/>
                <a:cs typeface="Tahoma" panose="020B0604030504040204" pitchFamily="34" charset="0"/>
              </a:rPr>
              <a:t>bệnh</a:t>
            </a:r>
            <a:r>
              <a:rPr lang="vi-VN" sz="3600" dirty="0">
                <a:latin typeface="Tahoma" panose="020B0604030504040204" pitchFamily="34" charset="0"/>
                <a:ea typeface="Tahoma" panose="020B0604030504040204" pitchFamily="34" charset="0"/>
                <a:cs typeface="Tahoma" panose="020B0604030504040204" pitchFamily="34" charset="0"/>
              </a:rPr>
              <a:t> nhân </a:t>
            </a:r>
            <a:r>
              <a:rPr lang="vi-VN" sz="3200" dirty="0">
                <a:latin typeface="Tahoma" panose="020B0604030504040204" pitchFamily="34" charset="0"/>
                <a:ea typeface="Tahoma" panose="020B0604030504040204" pitchFamily="34" charset="0"/>
                <a:cs typeface="Tahoma" panose="020B0604030504040204" pitchFamily="34" charset="0"/>
              </a:rPr>
              <a:t>NSCLC với EGFR M+</a:t>
            </a:r>
          </a:p>
        </p:txBody>
      </p:sp>
      <p:grpSp>
        <p:nvGrpSpPr>
          <p:cNvPr id="10" name="Group 9"/>
          <p:cNvGrpSpPr/>
          <p:nvPr/>
        </p:nvGrpSpPr>
        <p:grpSpPr>
          <a:xfrm>
            <a:off x="1339595" y="2241709"/>
            <a:ext cx="9303390" cy="3624238"/>
            <a:chOff x="1254035" y="2057743"/>
            <a:chExt cx="9303390" cy="3624238"/>
          </a:xfrm>
        </p:grpSpPr>
        <p:grpSp>
          <p:nvGrpSpPr>
            <p:cNvPr id="6" name="Group 5"/>
            <p:cNvGrpSpPr/>
            <p:nvPr/>
          </p:nvGrpSpPr>
          <p:grpSpPr>
            <a:xfrm>
              <a:off x="1254035" y="2057743"/>
              <a:ext cx="9303390" cy="3624238"/>
              <a:chOff x="1254035" y="2057743"/>
              <a:chExt cx="9303390" cy="3624238"/>
            </a:xfrm>
          </p:grpSpPr>
          <p:pic>
            <p:nvPicPr>
              <p:cNvPr id="5" name="Picture 2" descr="C:\Users\User\Desktop\egfr\ảnh hiệu quả\modpathol2011215f2.jpg"/>
              <p:cNvPicPr>
                <a:picLocks noChangeAspect="1" noChangeArrowheads="1"/>
              </p:cNvPicPr>
              <p:nvPr/>
            </p:nvPicPr>
            <p:blipFill>
              <a:blip r:embed="rId2"/>
              <a:srcRect/>
              <a:stretch>
                <a:fillRect/>
              </a:stretch>
            </p:blipFill>
            <p:spPr bwMode="auto">
              <a:xfrm>
                <a:off x="6102991" y="2059378"/>
                <a:ext cx="4454434" cy="3622603"/>
              </a:xfrm>
              <a:prstGeom prst="rect">
                <a:avLst/>
              </a:prstGeom>
              <a:noFill/>
            </p:spPr>
          </p:pic>
          <p:pic>
            <p:nvPicPr>
              <p:cNvPr id="3" name="Picture 2"/>
              <p:cNvPicPr>
                <a:picLocks noChangeAspect="1"/>
              </p:cNvPicPr>
              <p:nvPr/>
            </p:nvPicPr>
            <p:blipFill>
              <a:blip r:embed="rId3"/>
              <a:stretch>
                <a:fillRect/>
              </a:stretch>
            </p:blipFill>
            <p:spPr>
              <a:xfrm>
                <a:off x="1254035" y="2057743"/>
                <a:ext cx="3787003" cy="3624238"/>
              </a:xfrm>
              <a:prstGeom prst="rect">
                <a:avLst/>
              </a:prstGeom>
            </p:spPr>
          </p:pic>
        </p:grpSp>
        <p:sp>
          <p:nvSpPr>
            <p:cNvPr id="8" name="Rounded Rectangle 7"/>
            <p:cNvSpPr/>
            <p:nvPr/>
          </p:nvSpPr>
          <p:spPr>
            <a:xfrm>
              <a:off x="3435531" y="2057743"/>
              <a:ext cx="1605507" cy="3376406"/>
            </a:xfrm>
            <a:prstGeom prst="roundRect">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mn-cs"/>
              </a:endParaRPr>
            </a:p>
          </p:txBody>
        </p:sp>
        <p:sp>
          <p:nvSpPr>
            <p:cNvPr id="9" name="Right Arrow 8"/>
            <p:cNvSpPr/>
            <p:nvPr/>
          </p:nvSpPr>
          <p:spPr>
            <a:xfrm>
              <a:off x="5212080" y="3631474"/>
              <a:ext cx="757646" cy="561703"/>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mn-cs"/>
              </a:endParaRPr>
            </a:p>
          </p:txBody>
        </p:sp>
      </p:grpSp>
      <p:sp>
        <p:nvSpPr>
          <p:cNvPr id="11" name="Rectangle 10"/>
          <p:cNvSpPr/>
          <p:nvPr/>
        </p:nvSpPr>
        <p:spPr>
          <a:xfrm>
            <a:off x="2611627" y="1214047"/>
            <a:ext cx="7009565" cy="89482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just"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50%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bệnh</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nhân</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NSCLC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tại</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châu</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Á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có</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EGFR M+</a:t>
            </a:r>
          </a:p>
          <a:p>
            <a:pPr marL="285750" marR="0" lvl="0" indent="-285750" algn="just"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Del19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và</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L858R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chiếm</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gần</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90%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các</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dạng</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đột</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1"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biến</a:t>
            </a:r>
            <a:r>
              <a:rPr kumimoji="0" lang="en-US" sz="18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EGFR</a:t>
            </a:r>
          </a:p>
        </p:txBody>
      </p:sp>
      <p:sp>
        <p:nvSpPr>
          <p:cNvPr id="12" name="TextBox 11"/>
          <p:cNvSpPr txBox="1"/>
          <p:nvPr/>
        </p:nvSpPr>
        <p:spPr>
          <a:xfrm>
            <a:off x="1175658" y="6361611"/>
            <a:ext cx="6087291" cy="276999"/>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srgbClr val="4D4F51">
                    <a:lumMod val="50000"/>
                  </a:srgbClr>
                </a:solidFill>
                <a:effectLst/>
                <a:uLnTx/>
                <a:uFillTx/>
                <a:latin typeface="Tahoma" panose="020B0604030504040204" pitchFamily="34" charset="0"/>
                <a:ea typeface="Tahoma" panose="020B0604030504040204" pitchFamily="34" charset="0"/>
                <a:cs typeface="Tahoma" panose="020B0604030504040204" pitchFamily="34" charset="0"/>
              </a:rPr>
              <a:t>Kohno et al. </a:t>
            </a:r>
            <a:r>
              <a:rPr kumimoji="0" lang="en-US" sz="1200" b="0" i="0" u="none" strike="noStrike" kern="1200" cap="none" spc="0" normalizeH="0" baseline="0" noProof="0" dirty="0" err="1">
                <a:ln>
                  <a:noFill/>
                </a:ln>
                <a:solidFill>
                  <a:srgbClr val="4D4F51">
                    <a:lumMod val="50000"/>
                  </a:srgbClr>
                </a:solidFill>
                <a:effectLst/>
                <a:uLnTx/>
                <a:uFillTx/>
                <a:latin typeface="Tahoma" panose="020B0604030504040204" pitchFamily="34" charset="0"/>
                <a:ea typeface="Tahoma" panose="020B0604030504040204" pitchFamily="34" charset="0"/>
                <a:cs typeface="Tahoma" panose="020B0604030504040204" pitchFamily="34" charset="0"/>
              </a:rPr>
              <a:t>Transl</a:t>
            </a:r>
            <a:r>
              <a:rPr kumimoji="0" lang="en-US" sz="1200" b="0" i="0" u="none" strike="noStrike" kern="1200" cap="none" spc="0" normalizeH="0" baseline="0" noProof="0" dirty="0">
                <a:ln>
                  <a:noFill/>
                </a:ln>
                <a:solidFill>
                  <a:srgbClr val="4D4F51">
                    <a:lumMod val="50000"/>
                  </a:srgbClr>
                </a:solidFill>
                <a:effectLst/>
                <a:uLnTx/>
                <a:uFillTx/>
                <a:latin typeface="Tahoma" panose="020B0604030504040204" pitchFamily="34" charset="0"/>
                <a:ea typeface="Tahoma" panose="020B0604030504040204" pitchFamily="34" charset="0"/>
                <a:cs typeface="Tahoma" panose="020B0604030504040204" pitchFamily="34" charset="0"/>
              </a:rPr>
              <a:t> Lung Cancer Res 2015 156</a:t>
            </a:r>
            <a:endParaRPr kumimoji="0" lang="vi-VN" sz="1800" b="0" i="0" u="none" strike="noStrike" kern="1200" cap="none" spc="0" normalizeH="0" baseline="0" noProof="0" dirty="0">
              <a:ln>
                <a:noFill/>
              </a:ln>
              <a:solidFill>
                <a:srgbClr val="4D4F51">
                  <a:lumMod val="50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0626811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AF68AF6B-34E3-4927-BA5B-73DFC4B30A07}"/>
              </a:ext>
            </a:extLst>
          </p:cNvPr>
          <p:cNvSpPr/>
          <p:nvPr/>
        </p:nvSpPr>
        <p:spPr>
          <a:xfrm>
            <a:off x="796538" y="3123665"/>
            <a:ext cx="11263418" cy="291184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678" rIns="45678" rtlCol="0" anchor="ctr" anchorCtr="0">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GB" sz="1798" b="0" i="0" u="none" strike="noStrike" kern="1200" cap="none" spc="0" normalizeH="0" baseline="0" noProof="0" dirty="0">
              <a:ln>
                <a:noFill/>
              </a:ln>
              <a:solidFill>
                <a:srgbClr val="FFFFFF"/>
              </a:solidFill>
              <a:effectLst/>
              <a:uLnTx/>
              <a:uFillTx/>
              <a:latin typeface="Arial"/>
              <a:ea typeface="+mn-ea"/>
              <a:cs typeface="+mn-cs"/>
            </a:endParaRPr>
          </a:p>
        </p:txBody>
      </p:sp>
      <p:sp>
        <p:nvSpPr>
          <p:cNvPr id="13" name="모서리가 둥근 직사각형 65"/>
          <p:cNvSpPr/>
          <p:nvPr/>
        </p:nvSpPr>
        <p:spPr bwMode="auto">
          <a:xfrm>
            <a:off x="2254623" y="4140583"/>
            <a:ext cx="1817678" cy="243614"/>
          </a:xfrm>
          <a:prstGeom prst="roundRect">
            <a:avLst/>
          </a:prstGeom>
          <a:solidFill>
            <a:schemeClr val="accent1">
              <a:lumMod val="75000"/>
            </a:schemeClr>
          </a:solidFill>
          <a:ln>
            <a:solidFill>
              <a:schemeClr val="accent1">
                <a:lumMod val="75000"/>
              </a:schemeClr>
            </a:solidFill>
          </a:ln>
        </p:spPr>
        <p:txBody>
          <a:bodyPr anchor="ct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2</a:t>
            </a:r>
            <a:r>
              <a:rPr kumimoji="1" lang="en-US" altLang="ko-KR" sz="1399" b="1" i="0" u="none" strike="noStrike" kern="1200" cap="none" spc="0" normalizeH="0" baseline="3000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nd</a:t>
            </a: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-generation TKI</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14" name="모서리가 둥근 직사각형 66"/>
          <p:cNvSpPr/>
          <p:nvPr/>
        </p:nvSpPr>
        <p:spPr bwMode="auto">
          <a:xfrm>
            <a:off x="2254623" y="5072070"/>
            <a:ext cx="1817678" cy="243614"/>
          </a:xfrm>
          <a:prstGeom prst="roundRect">
            <a:avLst/>
          </a:prstGeom>
          <a:solidFill>
            <a:schemeClr val="accent5">
              <a:lumMod val="75000"/>
            </a:schemeClr>
          </a:solidFill>
          <a:ln>
            <a:solidFill>
              <a:schemeClr val="accent5">
                <a:lumMod val="75000"/>
              </a:schemeClr>
            </a:solidFill>
          </a:ln>
        </p:spPr>
        <p:txBody>
          <a:bodyPr anchor="ct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3</a:t>
            </a:r>
            <a:r>
              <a:rPr kumimoji="1" lang="en-US" altLang="ko-KR" sz="1399" b="1" i="0" u="none" strike="noStrike" kern="1200" cap="none" spc="0" normalizeH="0" baseline="3000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rd</a:t>
            </a: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-generation TKI</a:t>
            </a:r>
          </a:p>
        </p:txBody>
      </p:sp>
      <p:grpSp>
        <p:nvGrpSpPr>
          <p:cNvPr id="11" name="Group 10"/>
          <p:cNvGrpSpPr/>
          <p:nvPr/>
        </p:nvGrpSpPr>
        <p:grpSpPr>
          <a:xfrm>
            <a:off x="2644813" y="2611629"/>
            <a:ext cx="1263571" cy="248570"/>
            <a:chOff x="7474688" y="4339893"/>
            <a:chExt cx="948556" cy="186600"/>
          </a:xfrm>
        </p:grpSpPr>
        <p:sp>
          <p:nvSpPr>
            <p:cNvPr id="39962" name="타원 73"/>
            <p:cNvSpPr>
              <a:spLocks noChangeArrowheads="1"/>
            </p:cNvSpPr>
            <p:nvPr/>
          </p:nvSpPr>
          <p:spPr bwMode="auto">
            <a:xfrm>
              <a:off x="7474688" y="4339893"/>
              <a:ext cx="219075" cy="172641"/>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0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0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3" name="TextBox 21"/>
            <p:cNvSpPr txBox="1">
              <a:spLocks noChangeArrowheads="1"/>
            </p:cNvSpPr>
            <p:nvPr/>
          </p:nvSpPr>
          <p:spPr bwMode="auto">
            <a:xfrm>
              <a:off x="7693763" y="4349502"/>
              <a:ext cx="729481" cy="176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altLang="ko-KR" sz="9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t>Kinase domain</a:t>
              </a:r>
            </a:p>
          </p:txBody>
        </p:sp>
      </p:grpSp>
      <p:sp>
        <p:nvSpPr>
          <p:cNvPr id="39966" name="직사각형 76"/>
          <p:cNvSpPr>
            <a:spLocks noChangeArrowheads="1"/>
          </p:cNvSpPr>
          <p:nvPr/>
        </p:nvSpPr>
        <p:spPr bwMode="auto">
          <a:xfrm>
            <a:off x="4228558" y="4140582"/>
            <a:ext cx="4809204" cy="189012"/>
          </a:xfrm>
          <a:prstGeom prst="roundRect">
            <a:avLst/>
          </a:prstGeom>
          <a:solidFill>
            <a:schemeClr val="accent1">
              <a:lumMod val="75000"/>
            </a:schemeClr>
          </a:solidFill>
          <a:ln>
            <a:solidFill>
              <a:schemeClr val="accent1">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Activity range</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7" name="TextBox 26"/>
          <p:cNvSpPr txBox="1">
            <a:spLocks noChangeArrowheads="1"/>
          </p:cNvSpPr>
          <p:nvPr/>
        </p:nvSpPr>
        <p:spPr bwMode="auto">
          <a:xfrm>
            <a:off x="4195761" y="3424790"/>
            <a:ext cx="2436574"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Reversible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binding to wild-type and mutant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p>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a:t>
            </a: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Inactive on T790M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mutant</a:t>
            </a:r>
            <a:endParaRPr kumimoji="0" lang="ko-KR" altLang="en-US"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8" name="TextBox 27"/>
          <p:cNvSpPr txBox="1">
            <a:spLocks noChangeArrowheads="1"/>
          </p:cNvSpPr>
          <p:nvPr/>
        </p:nvSpPr>
        <p:spPr bwMode="auto">
          <a:xfrm>
            <a:off x="4195761" y="4370814"/>
            <a:ext cx="4842001"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Irreversible covalent binding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to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ErbB2, and ErbB4 </a:t>
            </a:r>
            <a:b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b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to inhibit </a:t>
            </a: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all ErbB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family signalling</a:t>
            </a:r>
          </a:p>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Broader activity to overcome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TKI-resistant mutations</a:t>
            </a:r>
            <a:endParaRPr kumimoji="0" lang="ko-KR" altLang="en-US"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70" name="TextBox 29"/>
          <p:cNvSpPr txBox="1">
            <a:spLocks noChangeArrowheads="1"/>
          </p:cNvSpPr>
          <p:nvPr/>
        </p:nvSpPr>
        <p:spPr bwMode="auto">
          <a:xfrm>
            <a:off x="2219565" y="3424791"/>
            <a:ext cx="1258678" cy="276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inhibition</a:t>
            </a:r>
          </a:p>
        </p:txBody>
      </p:sp>
      <p:sp>
        <p:nvSpPr>
          <p:cNvPr id="39971" name="TextBox 30"/>
          <p:cNvSpPr txBox="1">
            <a:spLocks noChangeArrowheads="1"/>
          </p:cNvSpPr>
          <p:nvPr/>
        </p:nvSpPr>
        <p:spPr bwMode="auto">
          <a:xfrm>
            <a:off x="2219565" y="4370814"/>
            <a:ext cx="1625766" cy="276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ErbB family blockade</a:t>
            </a:r>
          </a:p>
        </p:txBody>
      </p:sp>
      <p:sp>
        <p:nvSpPr>
          <p:cNvPr id="39972" name="TextBox 31"/>
          <p:cNvSpPr txBox="1">
            <a:spLocks noChangeArrowheads="1"/>
          </p:cNvSpPr>
          <p:nvPr/>
        </p:nvSpPr>
        <p:spPr bwMode="auto">
          <a:xfrm>
            <a:off x="2219566" y="5297153"/>
            <a:ext cx="1880612" cy="461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mutant-specific inhibitor</a:t>
            </a:r>
          </a:p>
        </p:txBody>
      </p:sp>
      <p:sp>
        <p:nvSpPr>
          <p:cNvPr id="51" name="모서리가 둥근 직사각형 64"/>
          <p:cNvSpPr/>
          <p:nvPr/>
        </p:nvSpPr>
        <p:spPr bwMode="auto">
          <a:xfrm>
            <a:off x="2254623" y="3194820"/>
            <a:ext cx="1817681" cy="243614"/>
          </a:xfrm>
          <a:prstGeom prst="roundRect">
            <a:avLst/>
          </a:prstGeom>
          <a:solidFill>
            <a:schemeClr val="accent4"/>
          </a:solidFill>
          <a:ln>
            <a:solidFill>
              <a:schemeClr val="accent4"/>
            </a:solidFill>
          </a:ln>
        </p:spPr>
        <p:txBody>
          <a:bodyPr anchor="ctr"/>
          <a:lstStyle/>
          <a:p>
            <a:pPr marL="0" marR="0" lvl="0" indent="0" algn="ctr" defTabSz="913554" rtl="0" eaLnBrk="1" fontAlgn="base" latinLnBrk="1" hangingPunct="1">
              <a:lnSpc>
                <a:spcPct val="100000"/>
              </a:lnSpc>
              <a:spcBef>
                <a:spcPct val="0"/>
              </a:spcBef>
              <a:spcAft>
                <a:spcPct val="0"/>
              </a:spcAft>
              <a:buClrTx/>
              <a:buSzTx/>
              <a:buFontTx/>
              <a:buNone/>
              <a:tabLst/>
              <a:defRPr/>
            </a:pPr>
            <a:r>
              <a:rPr kumimoji="1" lang="en-US" altLang="ko-KR"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1</a:t>
            </a:r>
            <a:r>
              <a:rPr kumimoji="1" lang="en-US" altLang="ko-KR" sz="1399" b="1" i="0" u="none" strike="noStrike" kern="0" cap="none" spc="0" normalizeH="0" baseline="3000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st</a:t>
            </a:r>
            <a:r>
              <a:rPr kumimoji="1" lang="en-US" altLang="ko-KR"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-generation TKI</a:t>
            </a:r>
            <a:endParaRPr kumimoji="1" lang="ko-KR" altLang="en-US"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endParaRPr>
          </a:p>
        </p:txBody>
      </p:sp>
      <p:sp>
        <p:nvSpPr>
          <p:cNvPr id="52" name="직사각형 75"/>
          <p:cNvSpPr>
            <a:spLocks noChangeArrowheads="1"/>
          </p:cNvSpPr>
          <p:nvPr/>
        </p:nvSpPr>
        <p:spPr bwMode="auto">
          <a:xfrm>
            <a:off x="4228559" y="3194819"/>
            <a:ext cx="2403776" cy="213725"/>
          </a:xfrm>
          <a:prstGeom prst="roundRect">
            <a:avLst/>
          </a:prstGeom>
          <a:solidFill>
            <a:schemeClr val="accent4"/>
          </a:solidFill>
          <a:ln>
            <a:solidFill>
              <a:schemeClr val="accent4"/>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base" latinLnBrk="1" hangingPunct="1">
              <a:lnSpc>
                <a:spcPct val="100000"/>
              </a:lnSpc>
              <a:spcBef>
                <a:spcPct val="0"/>
              </a:spcBef>
              <a:spcAft>
                <a:spcPct val="0"/>
              </a:spcAft>
              <a:buClrTx/>
              <a:buSzTx/>
              <a:buFontTx/>
              <a:buNone/>
              <a:tabLst/>
              <a:defRPr/>
            </a:pPr>
            <a:r>
              <a:rPr kumimoji="1" lang="en-US" altLang="ko-KR"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Activity range</a:t>
            </a:r>
            <a:endParaRPr kumimoji="1" lang="ko-KR" altLang="en-US"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endParaRPr>
          </a:p>
        </p:txBody>
      </p:sp>
      <p:sp>
        <p:nvSpPr>
          <p:cNvPr id="5" name="TextBox 4"/>
          <p:cNvSpPr txBox="1"/>
          <p:nvPr/>
        </p:nvSpPr>
        <p:spPr>
          <a:xfrm>
            <a:off x="909335" y="3194820"/>
            <a:ext cx="1218072" cy="609036"/>
          </a:xfrm>
          <a:prstGeom prst="roundRect">
            <a:avLst/>
          </a:prstGeom>
          <a:solidFill>
            <a:schemeClr val="accent4"/>
          </a:solidFill>
          <a:ln w="12700">
            <a:solidFill>
              <a:schemeClr val="accent4"/>
            </a:solidFill>
          </a:ln>
        </p:spPr>
        <p:txBody>
          <a:bodyPr wrap="square" lIns="45678" rIns="45678"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Erlotinib</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Gefitinib</a:t>
            </a:r>
          </a:p>
        </p:txBody>
      </p:sp>
      <p:sp>
        <p:nvSpPr>
          <p:cNvPr id="56" name="TextBox 55"/>
          <p:cNvSpPr txBox="1"/>
          <p:nvPr/>
        </p:nvSpPr>
        <p:spPr>
          <a:xfrm>
            <a:off x="909335" y="4140582"/>
            <a:ext cx="1218072" cy="609036"/>
          </a:xfrm>
          <a:prstGeom prst="roundRect">
            <a:avLst/>
          </a:prstGeom>
          <a:solidFill>
            <a:schemeClr val="accent1">
              <a:lumMod val="75000"/>
            </a:schemeClr>
          </a:solidFill>
          <a:ln w="12700">
            <a:solidFill>
              <a:schemeClr val="accent1">
                <a:lumMod val="75000"/>
              </a:schemeClr>
            </a:solidFill>
          </a:ln>
        </p:spPr>
        <p:txBody>
          <a:bodyPr wrap="square" lIns="45678" rIns="45678"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Afatinib</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Dacomitinib</a:t>
            </a:r>
          </a:p>
        </p:txBody>
      </p:sp>
      <p:sp>
        <p:nvSpPr>
          <p:cNvPr id="57" name="TextBox 56"/>
          <p:cNvSpPr txBox="1"/>
          <p:nvPr/>
        </p:nvSpPr>
        <p:spPr>
          <a:xfrm>
            <a:off x="909335" y="5072069"/>
            <a:ext cx="1218072" cy="609036"/>
          </a:xfrm>
          <a:prstGeom prst="roundRect">
            <a:avLst/>
          </a:prstGeom>
          <a:solidFill>
            <a:schemeClr val="accent5">
              <a:lumMod val="75000"/>
            </a:schemeClr>
          </a:solidFill>
          <a:ln w="12700">
            <a:solidFill>
              <a:schemeClr val="accent5">
                <a:lumMod val="75000"/>
              </a:schemeClr>
            </a:solidFill>
          </a:ln>
        </p:spPr>
        <p:txBody>
          <a:bodyPr wrap="square" lIns="45678" rIns="45678"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Osimertinib</a:t>
            </a:r>
          </a:p>
        </p:txBody>
      </p:sp>
      <p:sp>
        <p:nvSpPr>
          <p:cNvPr id="53" name="직사각형 57"/>
          <p:cNvSpPr/>
          <p:nvPr/>
        </p:nvSpPr>
        <p:spPr bwMode="auto">
          <a:xfrm>
            <a:off x="4251273" y="2250237"/>
            <a:ext cx="4786489" cy="155144"/>
          </a:xfrm>
          <a:prstGeom prst="rect">
            <a:avLst/>
          </a:prstGeom>
          <a:solidFill>
            <a:srgbClr val="969696">
              <a:lumMod val="20000"/>
              <a:lumOff val="80000"/>
            </a:srgbClr>
          </a:solidFill>
          <a:ln w="9525" cap="flat" cmpd="sng" algn="ctr">
            <a:noFill/>
            <a:prstDash val="solid"/>
            <a:round/>
            <a:headEnd type="none" w="med" len="med"/>
            <a:tailEnd type="none" w="med" len="med"/>
          </a:ln>
          <a:effectLst/>
        </p:spPr>
        <p:txBody>
          <a:bodyPr/>
          <a:lstStyle>
            <a:lvl1pPr>
              <a:spcBef>
                <a:spcPct val="20000"/>
              </a:spcBef>
              <a:buClr>
                <a:schemeClr val="accent1"/>
              </a:buClr>
              <a:buChar char="•"/>
              <a:defRPr sz="2000">
                <a:solidFill>
                  <a:schemeClr val="tx1"/>
                </a:solidFill>
                <a:latin typeface="Arial" charset="0"/>
                <a:cs typeface="Arial" charset="0"/>
              </a:defRPr>
            </a:lvl1pPr>
            <a:lvl2pPr marL="742950" indent="-285750">
              <a:spcBef>
                <a:spcPct val="20000"/>
              </a:spcBef>
              <a:buClr>
                <a:schemeClr val="accent1"/>
              </a:buClr>
              <a:buChar char="–"/>
              <a:defRPr>
                <a:solidFill>
                  <a:schemeClr val="tx1"/>
                </a:solidFill>
                <a:latin typeface="Arial" charset="0"/>
                <a:cs typeface="Arial" charset="0"/>
              </a:defRPr>
            </a:lvl2pPr>
            <a:lvl3pPr marL="1143000" indent="-228600">
              <a:spcBef>
                <a:spcPct val="20000"/>
              </a:spcBef>
              <a:buClr>
                <a:schemeClr val="accent1"/>
              </a:buClr>
              <a:buChar char="•"/>
              <a:defRPr sz="1600">
                <a:solidFill>
                  <a:schemeClr val="tx1"/>
                </a:solidFill>
                <a:latin typeface="Arial" charset="0"/>
                <a:cs typeface="Arial" charset="0"/>
              </a:defRPr>
            </a:lvl3pPr>
            <a:lvl4pPr marL="1600200" indent="-228600">
              <a:spcBef>
                <a:spcPct val="20000"/>
              </a:spcBef>
              <a:buClr>
                <a:schemeClr val="accent1"/>
              </a:buClr>
              <a:buChar char="–"/>
              <a:defRPr sz="1400">
                <a:solidFill>
                  <a:schemeClr val="tx1"/>
                </a:solidFill>
                <a:latin typeface="Arial" charset="0"/>
                <a:cs typeface="Arial" charset="0"/>
              </a:defRPr>
            </a:lvl4pPr>
            <a:lvl5pPr marL="2057400" indent="-228600">
              <a:spcBef>
                <a:spcPct val="20000"/>
              </a:spcBef>
              <a:buClr>
                <a:schemeClr val="accent1"/>
              </a:buClr>
              <a:buChar char="»"/>
              <a:defRPr sz="1400">
                <a:solidFill>
                  <a:schemeClr val="tx1"/>
                </a:solidFill>
                <a:latin typeface="Arial" charset="0"/>
                <a:cs typeface="Arial"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9pPr>
          </a:lstStyle>
          <a:p>
            <a:pPr marL="0" marR="0" lvl="0" indent="0" algn="l" defTabSz="913554" rtl="0" eaLnBrk="1" fontAlgn="base" latinLnBrk="1" hangingPunct="1">
              <a:lnSpc>
                <a:spcPct val="100000"/>
              </a:lnSpc>
              <a:spcBef>
                <a:spcPct val="0"/>
              </a:spcBef>
              <a:spcAft>
                <a:spcPct val="0"/>
              </a:spcAft>
              <a:buClrTx/>
              <a:buSzTx/>
              <a:buFontTx/>
              <a:buNone/>
              <a:tabLst/>
              <a:defRPr/>
            </a:pPr>
            <a:endParaRPr kumimoji="1" lang="ko-KR" altLang="en-US" sz="1798" b="1" i="0" u="none" strike="noStrike" kern="0" cap="none" spc="0" normalizeH="0" baseline="0" noProof="0">
              <a:ln>
                <a:noFill/>
              </a:ln>
              <a:solidFill>
                <a:srgbClr val="000000"/>
              </a:solidFill>
              <a:effectLst/>
              <a:uLnTx/>
              <a:uFillTx/>
              <a:latin typeface="Arial" charset="0"/>
              <a:ea typeface="굴림" panose="020B0600000101010101" pitchFamily="34" charset="-127"/>
              <a:cs typeface="Arial" charset="0"/>
            </a:endParaRPr>
          </a:p>
        </p:txBody>
      </p:sp>
      <p:sp>
        <p:nvSpPr>
          <p:cNvPr id="44" name="타원 93"/>
          <p:cNvSpPr/>
          <p:nvPr/>
        </p:nvSpPr>
        <p:spPr bwMode="auto">
          <a:xfrm>
            <a:off x="5607979" y="1891541"/>
            <a:ext cx="281559" cy="394138"/>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40004" name="직선 연결선 94"/>
          <p:cNvCxnSpPr>
            <a:cxnSpLocks noChangeShapeType="1"/>
          </p:cNvCxnSpPr>
          <p:nvPr/>
        </p:nvCxnSpPr>
        <p:spPr bwMode="auto">
          <a:xfrm>
            <a:off x="5748758"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6" name="타원 95"/>
          <p:cNvSpPr/>
          <p:nvPr/>
        </p:nvSpPr>
        <p:spPr bwMode="auto">
          <a:xfrm>
            <a:off x="5945851" y="1891541"/>
            <a:ext cx="281559" cy="394138"/>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40008" name="직선 연결선 96"/>
          <p:cNvCxnSpPr>
            <a:cxnSpLocks noChangeShapeType="1"/>
          </p:cNvCxnSpPr>
          <p:nvPr/>
        </p:nvCxnSpPr>
        <p:spPr bwMode="auto">
          <a:xfrm>
            <a:off x="6086629"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8" name="타원 97"/>
          <p:cNvSpPr/>
          <p:nvPr/>
        </p:nvSpPr>
        <p:spPr bwMode="auto">
          <a:xfrm>
            <a:off x="5607979" y="2398291"/>
            <a:ext cx="281559" cy="563051"/>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49" name="타원 98"/>
          <p:cNvSpPr/>
          <p:nvPr/>
        </p:nvSpPr>
        <p:spPr bwMode="auto">
          <a:xfrm>
            <a:off x="5945851" y="2398291"/>
            <a:ext cx="281559" cy="563051"/>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38" name="타원 87"/>
          <p:cNvSpPr/>
          <p:nvPr/>
        </p:nvSpPr>
        <p:spPr bwMode="auto">
          <a:xfrm>
            <a:off x="8302339" y="1891541"/>
            <a:ext cx="281559" cy="394138"/>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90" name="직선 연결선 88"/>
          <p:cNvCxnSpPr>
            <a:cxnSpLocks noChangeShapeType="1"/>
          </p:cNvCxnSpPr>
          <p:nvPr/>
        </p:nvCxnSpPr>
        <p:spPr bwMode="auto">
          <a:xfrm>
            <a:off x="8443119"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0" name="타원 89"/>
          <p:cNvSpPr/>
          <p:nvPr/>
        </p:nvSpPr>
        <p:spPr bwMode="auto">
          <a:xfrm>
            <a:off x="8640177" y="1891541"/>
            <a:ext cx="281559" cy="394138"/>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94" name="직선 연결선 90"/>
          <p:cNvCxnSpPr>
            <a:cxnSpLocks noChangeShapeType="1"/>
          </p:cNvCxnSpPr>
          <p:nvPr/>
        </p:nvCxnSpPr>
        <p:spPr bwMode="auto">
          <a:xfrm>
            <a:off x="8780955"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2" name="타원 91"/>
          <p:cNvSpPr/>
          <p:nvPr/>
        </p:nvSpPr>
        <p:spPr bwMode="auto">
          <a:xfrm>
            <a:off x="8302339" y="2398291"/>
            <a:ext cx="281559" cy="563051"/>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43" name="타원 92"/>
          <p:cNvSpPr/>
          <p:nvPr/>
        </p:nvSpPr>
        <p:spPr bwMode="auto">
          <a:xfrm>
            <a:off x="8640194" y="2398291"/>
            <a:ext cx="281559" cy="563051"/>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dirty="0">
              <a:ln>
                <a:noFill/>
              </a:ln>
              <a:solidFill>
                <a:srgbClr val="FFFFFF"/>
              </a:solidFill>
              <a:effectLst/>
              <a:uLnTx/>
              <a:uFillTx/>
              <a:latin typeface="Arial" charset="0"/>
              <a:ea typeface="Gulim" pitchFamily="34" charset="-127"/>
              <a:cs typeface="Arial" charset="0"/>
            </a:endParaRPr>
          </a:p>
        </p:txBody>
      </p:sp>
      <p:sp>
        <p:nvSpPr>
          <p:cNvPr id="32" name="타원 81"/>
          <p:cNvSpPr/>
          <p:nvPr/>
        </p:nvSpPr>
        <p:spPr bwMode="auto">
          <a:xfrm>
            <a:off x="4489943" y="1891541"/>
            <a:ext cx="281559" cy="394138"/>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76" name="직선 연결선 82"/>
          <p:cNvCxnSpPr>
            <a:cxnSpLocks noChangeShapeType="1"/>
          </p:cNvCxnSpPr>
          <p:nvPr/>
        </p:nvCxnSpPr>
        <p:spPr bwMode="auto">
          <a:xfrm>
            <a:off x="4630722"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34" name="타원 83"/>
          <p:cNvSpPr/>
          <p:nvPr/>
        </p:nvSpPr>
        <p:spPr bwMode="auto">
          <a:xfrm>
            <a:off x="4827815" y="1891541"/>
            <a:ext cx="281559" cy="394138"/>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80" name="직선 연결선 84"/>
          <p:cNvCxnSpPr>
            <a:cxnSpLocks noChangeShapeType="1"/>
          </p:cNvCxnSpPr>
          <p:nvPr/>
        </p:nvCxnSpPr>
        <p:spPr bwMode="auto">
          <a:xfrm>
            <a:off x="4968593"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36" name="타원 85"/>
          <p:cNvSpPr/>
          <p:nvPr/>
        </p:nvSpPr>
        <p:spPr bwMode="auto">
          <a:xfrm>
            <a:off x="4489943" y="2398291"/>
            <a:ext cx="281559" cy="563051"/>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37" name="타원 86"/>
          <p:cNvSpPr/>
          <p:nvPr/>
        </p:nvSpPr>
        <p:spPr bwMode="auto">
          <a:xfrm>
            <a:off x="4827815" y="2398291"/>
            <a:ext cx="281559" cy="563051"/>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39944" name="TextBox 8"/>
          <p:cNvSpPr txBox="1">
            <a:spLocks noChangeArrowheads="1"/>
          </p:cNvSpPr>
          <p:nvPr/>
        </p:nvSpPr>
        <p:spPr bwMode="auto">
          <a:xfrm>
            <a:off x="4409371" y="1382842"/>
            <a:ext cx="944489" cy="502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t>Wild-type </a:t>
            </a:r>
            <a:br>
              <a:rPr kumimoji="0" lang="en-US" altLang="ko-KR" sz="13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br>
            <a:r>
              <a:rPr kumimoji="0" lang="en-US" altLang="ko-KR" sz="13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t>EGFR</a:t>
            </a:r>
          </a:p>
        </p:txBody>
      </p:sp>
      <p:sp>
        <p:nvSpPr>
          <p:cNvPr id="39945" name="TextBox 9"/>
          <p:cNvSpPr txBox="1">
            <a:spLocks noChangeArrowheads="1"/>
          </p:cNvSpPr>
          <p:nvPr/>
        </p:nvSpPr>
        <p:spPr bwMode="auto">
          <a:xfrm>
            <a:off x="5203057" y="1382842"/>
            <a:ext cx="1429278" cy="502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7AC2">
                    <a:lumMod val="50000"/>
                  </a:srgbClr>
                </a:solidFill>
                <a:effectLst/>
                <a:uLnTx/>
                <a:uFillTx/>
                <a:latin typeface="Arial"/>
                <a:ea typeface="맑은 고딕" panose="020B0503020000020004" pitchFamily="34" charset="-127"/>
                <a:cs typeface="Arial" panose="020B0604020202020204" pitchFamily="34" charset="0"/>
              </a:rPr>
              <a:t>Intrinsic mutant EGFR</a:t>
            </a:r>
          </a:p>
        </p:txBody>
      </p:sp>
      <p:sp>
        <p:nvSpPr>
          <p:cNvPr id="39946" name="TextBox 10"/>
          <p:cNvSpPr txBox="1">
            <a:spLocks noChangeArrowheads="1"/>
          </p:cNvSpPr>
          <p:nvPr/>
        </p:nvSpPr>
        <p:spPr bwMode="auto">
          <a:xfrm>
            <a:off x="7993118" y="1382842"/>
            <a:ext cx="1237838" cy="502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FF8205"/>
                </a:solidFill>
                <a:effectLst/>
                <a:uLnTx/>
                <a:uFillTx/>
                <a:latin typeface="Arial"/>
                <a:ea typeface="맑은 고딕" panose="020B0503020000020004" pitchFamily="34" charset="-127"/>
                <a:cs typeface="Arial" panose="020B0604020202020204" pitchFamily="34" charset="0"/>
              </a:rPr>
              <a:t>Acquired </a:t>
            </a:r>
            <a:br>
              <a:rPr kumimoji="0" lang="en-US" altLang="ko-KR" sz="1332" b="0" i="0" u="none" strike="noStrike" kern="1200" cap="none" spc="0" normalizeH="0" baseline="0" noProof="0" dirty="0">
                <a:ln>
                  <a:noFill/>
                </a:ln>
                <a:solidFill>
                  <a:srgbClr val="FF8205"/>
                </a:solidFill>
                <a:effectLst/>
                <a:uLnTx/>
                <a:uFillTx/>
                <a:latin typeface="Arial"/>
                <a:ea typeface="맑은 고딕" panose="020B0503020000020004" pitchFamily="34" charset="-127"/>
                <a:cs typeface="Arial" panose="020B0604020202020204" pitchFamily="34" charset="0"/>
              </a:rPr>
            </a:br>
            <a:r>
              <a:rPr kumimoji="0" lang="en-US" altLang="ko-KR" sz="1332" b="0" i="0" u="none" strike="noStrike" kern="1200" cap="none" spc="0" normalizeH="0" baseline="0" noProof="0" dirty="0">
                <a:ln>
                  <a:noFill/>
                </a:ln>
                <a:solidFill>
                  <a:srgbClr val="FF8205"/>
                </a:solidFill>
                <a:effectLst/>
                <a:uLnTx/>
                <a:uFillTx/>
                <a:latin typeface="Arial"/>
                <a:ea typeface="맑은 고딕" panose="020B0503020000020004" pitchFamily="34" charset="-127"/>
                <a:cs typeface="Arial" panose="020B0604020202020204" pitchFamily="34" charset="0"/>
              </a:rPr>
              <a:t>T790M EGFR</a:t>
            </a:r>
          </a:p>
        </p:txBody>
      </p:sp>
      <p:sp>
        <p:nvSpPr>
          <p:cNvPr id="39956" name="타원 67"/>
          <p:cNvSpPr>
            <a:spLocks noChangeArrowheads="1"/>
          </p:cNvSpPr>
          <p:nvPr/>
        </p:nvSpPr>
        <p:spPr bwMode="auto">
          <a:xfrm>
            <a:off x="4559962" y="2698057"/>
            <a:ext cx="141522"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57" name="타원 68"/>
          <p:cNvSpPr>
            <a:spLocks noChangeArrowheads="1"/>
          </p:cNvSpPr>
          <p:nvPr/>
        </p:nvSpPr>
        <p:spPr bwMode="auto">
          <a:xfrm>
            <a:off x="4897834" y="2698057"/>
            <a:ext cx="141522"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58" name="타원 69"/>
          <p:cNvSpPr>
            <a:spLocks noChangeArrowheads="1"/>
          </p:cNvSpPr>
          <p:nvPr/>
        </p:nvSpPr>
        <p:spPr bwMode="auto">
          <a:xfrm>
            <a:off x="5678617" y="2698057"/>
            <a:ext cx="140281"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59" name="타원 70"/>
          <p:cNvSpPr>
            <a:spLocks noChangeArrowheads="1"/>
          </p:cNvSpPr>
          <p:nvPr/>
        </p:nvSpPr>
        <p:spPr bwMode="auto">
          <a:xfrm>
            <a:off x="6015870" y="2698057"/>
            <a:ext cx="141522"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0" name="타원 71"/>
          <p:cNvSpPr>
            <a:spLocks noChangeArrowheads="1"/>
          </p:cNvSpPr>
          <p:nvPr/>
        </p:nvSpPr>
        <p:spPr bwMode="auto">
          <a:xfrm>
            <a:off x="8377321" y="2698057"/>
            <a:ext cx="140279"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1" name="타원 72"/>
          <p:cNvSpPr>
            <a:spLocks noChangeArrowheads="1"/>
          </p:cNvSpPr>
          <p:nvPr/>
        </p:nvSpPr>
        <p:spPr bwMode="auto">
          <a:xfrm>
            <a:off x="8710833" y="2698057"/>
            <a:ext cx="140281"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grpSp>
        <p:nvGrpSpPr>
          <p:cNvPr id="12" name="Group 11"/>
          <p:cNvGrpSpPr/>
          <p:nvPr/>
        </p:nvGrpSpPr>
        <p:grpSpPr>
          <a:xfrm>
            <a:off x="6523314" y="1382841"/>
            <a:ext cx="1604927" cy="1572885"/>
            <a:chOff x="4799984" y="1038091"/>
            <a:chExt cx="1204810" cy="1180756"/>
          </a:xfrm>
        </p:grpSpPr>
        <p:sp>
          <p:nvSpPr>
            <p:cNvPr id="55" name="타원 93"/>
            <p:cNvSpPr/>
            <p:nvPr/>
          </p:nvSpPr>
          <p:spPr bwMode="auto">
            <a:xfrm>
              <a:off x="5169888" y="1415754"/>
              <a:ext cx="211366" cy="295877"/>
            </a:xfrm>
            <a:prstGeom prst="ellipse">
              <a:avLst/>
            </a:prstGeom>
            <a:solidFill>
              <a:schemeClr val="accent3"/>
            </a:solidFill>
            <a:ln/>
          </p:spPr>
          <p:style>
            <a:lnRef idx="2">
              <a:schemeClr val="accent3"/>
            </a:lnRef>
            <a:fillRef idx="1">
              <a:schemeClr val="lt1"/>
            </a:fillRef>
            <a:effectRef idx="0">
              <a:schemeClr val="accent3"/>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58" name="직선 연결선 94"/>
            <p:cNvCxnSpPr>
              <a:cxnSpLocks noChangeShapeType="1"/>
            </p:cNvCxnSpPr>
            <p:nvPr/>
          </p:nvCxnSpPr>
          <p:spPr bwMode="auto">
            <a:xfrm>
              <a:off x="5275570" y="1711631"/>
              <a:ext cx="0" cy="84536"/>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59" name="타원 95"/>
            <p:cNvSpPr/>
            <p:nvPr/>
          </p:nvSpPr>
          <p:spPr bwMode="auto">
            <a:xfrm>
              <a:off x="5423526" y="1415754"/>
              <a:ext cx="211366" cy="295877"/>
            </a:xfrm>
            <a:prstGeom prst="ellipse">
              <a:avLst/>
            </a:prstGeom>
            <a:solidFill>
              <a:schemeClr val="accent5"/>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60" name="직선 연결선 96"/>
            <p:cNvCxnSpPr>
              <a:cxnSpLocks noChangeShapeType="1"/>
            </p:cNvCxnSpPr>
            <p:nvPr/>
          </p:nvCxnSpPr>
          <p:spPr bwMode="auto">
            <a:xfrm>
              <a:off x="5529208" y="1711631"/>
              <a:ext cx="0" cy="84536"/>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61" name="타원 97"/>
            <p:cNvSpPr/>
            <p:nvPr/>
          </p:nvSpPr>
          <p:spPr bwMode="auto">
            <a:xfrm>
              <a:off x="5169888" y="1796168"/>
              <a:ext cx="211366" cy="422679"/>
            </a:xfrm>
            <a:prstGeom prst="ellipse">
              <a:avLst/>
            </a:prstGeom>
            <a:solidFill>
              <a:schemeClr val="accent3"/>
            </a:solidFill>
            <a:ln/>
          </p:spPr>
          <p:style>
            <a:lnRef idx="2">
              <a:schemeClr val="accent3"/>
            </a:lnRef>
            <a:fillRef idx="1">
              <a:schemeClr val="lt1"/>
            </a:fillRef>
            <a:effectRef idx="0">
              <a:schemeClr val="accent3"/>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62" name="타원 98"/>
            <p:cNvSpPr/>
            <p:nvPr/>
          </p:nvSpPr>
          <p:spPr bwMode="auto">
            <a:xfrm>
              <a:off x="5423526" y="1796168"/>
              <a:ext cx="211366" cy="422679"/>
            </a:xfrm>
            <a:prstGeom prst="ellipse">
              <a:avLst/>
            </a:prstGeom>
            <a:solidFill>
              <a:schemeClr val="accent5"/>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63" name="타원 69"/>
            <p:cNvSpPr>
              <a:spLocks noChangeArrowheads="1"/>
            </p:cNvSpPr>
            <p:nvPr/>
          </p:nvSpPr>
          <p:spPr bwMode="auto">
            <a:xfrm>
              <a:off x="5222915" y="2021202"/>
              <a:ext cx="105308" cy="18452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65" name="TextBox 9"/>
            <p:cNvSpPr txBox="1">
              <a:spLocks noChangeArrowheads="1"/>
            </p:cNvSpPr>
            <p:nvPr/>
          </p:nvSpPr>
          <p:spPr bwMode="auto">
            <a:xfrm>
              <a:off x="4799984" y="1038091"/>
              <a:ext cx="1204810" cy="377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9933"/>
                  </a:solidFill>
                  <a:effectLst/>
                  <a:uLnTx/>
                  <a:uFillTx/>
                  <a:latin typeface="Arial"/>
                  <a:ea typeface="맑은 고딕" panose="020B0503020000020004" pitchFamily="34" charset="-127"/>
                  <a:cs typeface="Arial" panose="020B0604020202020204" pitchFamily="34" charset="0"/>
                </a:rPr>
                <a:t>ErbB heterodimers</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9933"/>
                  </a:solidFill>
                  <a:effectLst/>
                  <a:uLnTx/>
                  <a:uFillTx/>
                  <a:latin typeface="Arial"/>
                  <a:ea typeface="맑은 고딕" panose="020B0503020000020004" pitchFamily="34" charset="-127"/>
                  <a:cs typeface="Arial" panose="020B0604020202020204" pitchFamily="34" charset="0"/>
                </a:rPr>
                <a:t>(eg, HER2: ErbB3)</a:t>
              </a:r>
            </a:p>
          </p:txBody>
        </p:sp>
      </p:grpSp>
      <p:sp>
        <p:nvSpPr>
          <p:cNvPr id="2" name="직사각형 77"/>
          <p:cNvSpPr>
            <a:spLocks noChangeArrowheads="1"/>
          </p:cNvSpPr>
          <p:nvPr/>
        </p:nvSpPr>
        <p:spPr bwMode="auto">
          <a:xfrm>
            <a:off x="5324153" y="5072070"/>
            <a:ext cx="1482770" cy="243614"/>
          </a:xfrm>
          <a:prstGeom prst="roundRect">
            <a:avLst/>
          </a:prstGeom>
          <a:solidFill>
            <a:schemeClr val="accent5">
              <a:lumMod val="75000"/>
            </a:schemeClr>
          </a:solidFill>
          <a:ln>
            <a:solidFill>
              <a:schemeClr val="accent5">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Activity</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9" name="TextBox 27"/>
          <p:cNvSpPr txBox="1">
            <a:spLocks noChangeArrowheads="1"/>
          </p:cNvSpPr>
          <p:nvPr/>
        </p:nvSpPr>
        <p:spPr bwMode="auto">
          <a:xfrm>
            <a:off x="5184570" y="5296050"/>
            <a:ext cx="1622354"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Irreversible covalent binding to mutant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p>
        </p:txBody>
      </p:sp>
      <p:sp>
        <p:nvSpPr>
          <p:cNvPr id="64" name="직사각형 77"/>
          <p:cNvSpPr>
            <a:spLocks noChangeArrowheads="1"/>
          </p:cNvSpPr>
          <p:nvPr/>
        </p:nvSpPr>
        <p:spPr bwMode="auto">
          <a:xfrm>
            <a:off x="7788929" y="5072070"/>
            <a:ext cx="1482770" cy="243614"/>
          </a:xfrm>
          <a:prstGeom prst="roundRect">
            <a:avLst/>
          </a:prstGeom>
          <a:solidFill>
            <a:schemeClr val="accent5">
              <a:lumMod val="75000"/>
            </a:schemeClr>
          </a:solidFill>
          <a:ln>
            <a:solidFill>
              <a:schemeClr val="accent5">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range</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67" name="Title 5">
            <a:extLst>
              <a:ext uri="{FF2B5EF4-FFF2-40B4-BE49-F238E27FC236}">
                <a16:creationId xmlns:a16="http://schemas.microsoft.com/office/drawing/2014/main" id="{07F57C7A-22E0-4CE2-AFF1-B46C08EEE7B5}"/>
              </a:ext>
            </a:extLst>
          </p:cNvPr>
          <p:cNvSpPr>
            <a:spLocks noGrp="1"/>
          </p:cNvSpPr>
          <p:nvPr>
            <p:ph type="title"/>
          </p:nvPr>
        </p:nvSpPr>
        <p:spPr>
          <a:xfrm>
            <a:off x="1029790" y="152171"/>
            <a:ext cx="9972160" cy="1049219"/>
          </a:xfrm>
        </p:spPr>
        <p:txBody>
          <a:bodyPr/>
          <a:lstStyle/>
          <a:p>
            <a:pPr algn="ctr">
              <a:lnSpc>
                <a:spcPct val="90000"/>
              </a:lnSpc>
            </a:pPr>
            <a:r>
              <a:rPr lang="en-GB" sz="3200" dirty="0" err="1"/>
              <a:t>Tổng</a:t>
            </a:r>
            <a:r>
              <a:rPr lang="en-GB" sz="3200" dirty="0"/>
              <a:t> </a:t>
            </a:r>
            <a:r>
              <a:rPr lang="en-GB" sz="3200" dirty="0" err="1"/>
              <a:t>quan</a:t>
            </a:r>
            <a:r>
              <a:rPr lang="en-GB" sz="3200" dirty="0"/>
              <a:t> EGFR TKI </a:t>
            </a:r>
            <a:r>
              <a:rPr lang="en-GB" sz="3200" dirty="0" err="1"/>
              <a:t>thế</a:t>
            </a:r>
            <a:r>
              <a:rPr lang="en-GB" sz="3200" dirty="0"/>
              <a:t> </a:t>
            </a:r>
            <a:r>
              <a:rPr lang="en-GB" sz="3200" dirty="0" err="1"/>
              <a:t>hệ</a:t>
            </a:r>
            <a:r>
              <a:rPr lang="en-GB" sz="3200" dirty="0"/>
              <a:t> 1, 2, </a:t>
            </a:r>
            <a:r>
              <a:rPr lang="en-GB" sz="3200" dirty="0" err="1"/>
              <a:t>và</a:t>
            </a:r>
            <a:r>
              <a:rPr lang="en-GB" sz="3200" dirty="0"/>
              <a:t> 3</a:t>
            </a:r>
          </a:p>
        </p:txBody>
      </p:sp>
      <p:sp>
        <p:nvSpPr>
          <p:cNvPr id="68" name="직사각형 76">
            <a:extLst>
              <a:ext uri="{FF2B5EF4-FFF2-40B4-BE49-F238E27FC236}">
                <a16:creationId xmlns:a16="http://schemas.microsoft.com/office/drawing/2014/main" id="{1B911667-63A3-4D0B-AC3F-467A1410BB10}"/>
              </a:ext>
            </a:extLst>
          </p:cNvPr>
          <p:cNvSpPr>
            <a:spLocks noChangeArrowheads="1"/>
          </p:cNvSpPr>
          <p:nvPr/>
        </p:nvSpPr>
        <p:spPr bwMode="auto">
          <a:xfrm>
            <a:off x="8288684" y="4140582"/>
            <a:ext cx="749078" cy="181918"/>
          </a:xfrm>
          <a:prstGeom prst="roundRect">
            <a:avLst/>
          </a:prstGeom>
          <a:pattFill prst="pct70">
            <a:fgClr>
              <a:schemeClr val="accent1">
                <a:lumMod val="75000"/>
              </a:schemeClr>
            </a:fgClr>
            <a:bgClr>
              <a:schemeClr val="bg1"/>
            </a:bgClr>
          </a:pattFill>
          <a:ln>
            <a:solidFill>
              <a:schemeClr val="accent1">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70" name="頁尾版面配置區 6">
            <a:extLst>
              <a:ext uri="{FF2B5EF4-FFF2-40B4-BE49-F238E27FC236}">
                <a16:creationId xmlns:a16="http://schemas.microsoft.com/office/drawing/2014/main" id="{2C3001E9-3D80-9043-8EBB-403DC55CB163}"/>
              </a:ext>
            </a:extLst>
          </p:cNvPr>
          <p:cNvSpPr txBox="1">
            <a:spLocks/>
          </p:cNvSpPr>
          <p:nvPr/>
        </p:nvSpPr>
        <p:spPr>
          <a:xfrm>
            <a:off x="575413" y="6283688"/>
            <a:ext cx="10848800" cy="396354"/>
          </a:xfrm>
          <a:prstGeom prst="rect">
            <a:avLst/>
          </a:prstGeom>
        </p:spPr>
        <p:txBody>
          <a:bodyPr vert="horz" lIns="91440" tIns="45720" rIns="91440" bIns="4572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altLang="en-US" sz="1000" b="0" i="0" u="none" strike="noStrike" kern="1200" cap="none" spc="0" normalizeH="0" baseline="0" noProof="0" dirty="0">
                <a:ln>
                  <a:noFill/>
                </a:ln>
                <a:solidFill>
                  <a:srgbClr val="58595B"/>
                </a:solidFill>
                <a:effectLst/>
                <a:uLnTx/>
                <a:uFillTx/>
                <a:latin typeface="Arial"/>
                <a:ea typeface="+mn-ea"/>
                <a:cs typeface="+mn-cs"/>
              </a:rPr>
              <a:t>1. Girard. </a:t>
            </a:r>
            <a:r>
              <a:rPr kumimoji="0" lang="de-DE" altLang="en-US" sz="1000" b="0" i="1" u="none" strike="noStrike" kern="1200" cap="none" spc="0" normalizeH="0" baseline="0" noProof="0" dirty="0">
                <a:ln>
                  <a:noFill/>
                </a:ln>
                <a:solidFill>
                  <a:srgbClr val="58595B"/>
                </a:solidFill>
                <a:effectLst/>
                <a:uLnTx/>
                <a:uFillTx/>
                <a:latin typeface="Arial"/>
                <a:ea typeface="+mn-ea"/>
                <a:cs typeface="+mn-cs"/>
              </a:rPr>
              <a:t>Future </a:t>
            </a:r>
            <a:r>
              <a:rPr kumimoji="0" lang="de-DE" altLang="en-US" sz="1000" b="0" i="1" u="none" strike="noStrike" kern="1200" cap="none" spc="0" normalizeH="0" baseline="0" noProof="0" dirty="0" err="1">
                <a:ln>
                  <a:noFill/>
                </a:ln>
                <a:solidFill>
                  <a:srgbClr val="58595B"/>
                </a:solidFill>
                <a:effectLst/>
                <a:uLnTx/>
                <a:uFillTx/>
                <a:latin typeface="Arial"/>
                <a:ea typeface="+mn-ea"/>
                <a:cs typeface="+mn-cs"/>
              </a:rPr>
              <a:t>Oncol</a:t>
            </a:r>
            <a:r>
              <a:rPr kumimoji="0" lang="de-DE" altLang="en-US" sz="1000" b="0" i="0" u="none" strike="noStrike" kern="1200" cap="none" spc="0" normalizeH="0" baseline="0" noProof="0" dirty="0">
                <a:ln>
                  <a:noFill/>
                </a:ln>
                <a:solidFill>
                  <a:srgbClr val="58595B"/>
                </a:solidFill>
                <a:effectLst/>
                <a:uLnTx/>
                <a:uFillTx/>
                <a:latin typeface="Arial"/>
                <a:ea typeface="+mn-ea"/>
                <a:cs typeface="+mn-cs"/>
              </a:rPr>
              <a:t>. </a:t>
            </a:r>
            <a:r>
              <a:rPr kumimoji="0" lang="en-US" sz="1000" b="0" i="0" u="none" strike="noStrike" kern="1200" cap="none" spc="0" normalizeH="0" baseline="0" noProof="0" dirty="0">
                <a:ln>
                  <a:noFill/>
                </a:ln>
                <a:solidFill>
                  <a:srgbClr val="58595B"/>
                </a:solidFill>
                <a:effectLst/>
                <a:uLnTx/>
                <a:uFillTx/>
                <a:latin typeface="Arial"/>
                <a:ea typeface="+mn-ea"/>
                <a:cs typeface="+mn-cs"/>
              </a:rPr>
              <a:t>2018;14:1117; 2. </a:t>
            </a:r>
            <a:r>
              <a:rPr kumimoji="0" lang="en-GB" sz="1000" b="0" i="0" u="none" strike="noStrike" kern="1200" cap="none" spc="0" normalizeH="0" baseline="0" noProof="0" dirty="0">
                <a:ln>
                  <a:noFill/>
                </a:ln>
                <a:solidFill>
                  <a:srgbClr val="58595B"/>
                </a:solidFill>
                <a:effectLst/>
                <a:uLnTx/>
                <a:uFillTx/>
                <a:latin typeface="Arial"/>
                <a:ea typeface="+mn-ea"/>
                <a:cs typeface="+mn-cs"/>
              </a:rPr>
              <a:t>Cross et al. </a:t>
            </a:r>
            <a:r>
              <a:rPr kumimoji="0" lang="en-GB" sz="1000" b="0" i="1" u="none" strike="noStrike" kern="1200" cap="none" spc="0" normalizeH="0" baseline="0" noProof="0" dirty="0">
                <a:ln>
                  <a:noFill/>
                </a:ln>
                <a:solidFill>
                  <a:srgbClr val="58595B"/>
                </a:solidFill>
                <a:effectLst/>
                <a:uLnTx/>
                <a:uFillTx/>
                <a:latin typeface="Arial"/>
                <a:ea typeface="+mn-ea"/>
                <a:cs typeface="+mn-cs"/>
              </a:rPr>
              <a:t>Cancer Discov</a:t>
            </a:r>
            <a:r>
              <a:rPr kumimoji="0" lang="en-GB" sz="1000" b="0" i="0" u="none" strike="noStrike" kern="1200" cap="none" spc="0" normalizeH="0" baseline="0" noProof="0" dirty="0">
                <a:ln>
                  <a:noFill/>
                </a:ln>
                <a:solidFill>
                  <a:srgbClr val="58595B"/>
                </a:solidFill>
                <a:effectLst/>
                <a:uLnTx/>
                <a:uFillTx/>
                <a:latin typeface="Arial"/>
                <a:ea typeface="+mn-ea"/>
                <a:cs typeface="+mn-cs"/>
              </a:rPr>
              <a:t>. 2014;4:1046; 3. </a:t>
            </a:r>
            <a:r>
              <a:rPr kumimoji="0" lang="it-IT" sz="1000" b="0" i="0" u="none" strike="noStrike" kern="1200" cap="none" spc="0" normalizeH="0" baseline="0" noProof="0" dirty="0">
                <a:ln>
                  <a:noFill/>
                </a:ln>
                <a:solidFill>
                  <a:srgbClr val="58595B"/>
                </a:solidFill>
                <a:effectLst/>
                <a:uLnTx/>
                <a:uFillTx/>
                <a:latin typeface="Arial"/>
                <a:ea typeface="+mn-ea"/>
                <a:cs typeface="+mn-cs"/>
              </a:rPr>
              <a:t>Li et al. </a:t>
            </a:r>
            <a:r>
              <a:rPr kumimoji="0" lang="it-IT" sz="1000" b="0" i="1" u="none" strike="noStrike" kern="1200" cap="none" spc="0" normalizeH="0" baseline="0" noProof="0" dirty="0">
                <a:ln>
                  <a:noFill/>
                </a:ln>
                <a:solidFill>
                  <a:srgbClr val="58595B"/>
                </a:solidFill>
                <a:effectLst/>
                <a:uLnTx/>
                <a:uFillTx/>
                <a:latin typeface="Arial"/>
                <a:ea typeface="+mn-ea"/>
                <a:cs typeface="+mn-cs"/>
              </a:rPr>
              <a:t>Oncogene</a:t>
            </a:r>
            <a:r>
              <a:rPr kumimoji="0" lang="it-IT" sz="1000" b="0" i="0" u="none" strike="noStrike" kern="1200" cap="none" spc="0" normalizeH="0" baseline="0" noProof="0" dirty="0">
                <a:ln>
                  <a:noFill/>
                </a:ln>
                <a:solidFill>
                  <a:srgbClr val="58595B"/>
                </a:solidFill>
                <a:effectLst/>
                <a:uLnTx/>
                <a:uFillTx/>
                <a:latin typeface="Arial"/>
                <a:ea typeface="+mn-ea"/>
                <a:cs typeface="+mn-cs"/>
              </a:rPr>
              <a:t>. 2008;27:4702; 4. </a:t>
            </a:r>
            <a:r>
              <a:rPr kumimoji="0" lang="en-GB" sz="1000" b="0" i="0" u="none" strike="noStrike" kern="1200" cap="none" spc="0" normalizeH="0" baseline="0" noProof="0" dirty="0">
                <a:ln>
                  <a:noFill/>
                </a:ln>
                <a:solidFill>
                  <a:srgbClr val="58595B"/>
                </a:solidFill>
                <a:effectLst/>
                <a:uLnTx/>
                <a:uFillTx/>
                <a:latin typeface="Arial"/>
                <a:ea typeface="+mn-ea"/>
                <a:cs typeface="+mn-cs"/>
              </a:rPr>
              <a:t>Peters et al. </a:t>
            </a:r>
            <a:r>
              <a:rPr kumimoji="0" lang="en-GB" sz="1000" b="0" i="1" u="none" strike="noStrike" kern="1200" cap="none" spc="0" normalizeH="0" baseline="0" noProof="0" dirty="0">
                <a:ln>
                  <a:noFill/>
                </a:ln>
                <a:solidFill>
                  <a:srgbClr val="58595B"/>
                </a:solidFill>
                <a:effectLst/>
                <a:uLnTx/>
                <a:uFillTx/>
                <a:latin typeface="Arial"/>
                <a:ea typeface="+mn-ea"/>
                <a:cs typeface="+mn-cs"/>
              </a:rPr>
              <a:t>Cancer Treat Rev</a:t>
            </a:r>
            <a:r>
              <a:rPr kumimoji="0" lang="en-GB" sz="1000" b="0" i="0" u="none" strike="noStrike" kern="1200" cap="none" spc="0" normalizeH="0" baseline="0" noProof="0" dirty="0">
                <a:ln>
                  <a:noFill/>
                </a:ln>
                <a:solidFill>
                  <a:srgbClr val="58595B"/>
                </a:solidFill>
                <a:effectLst/>
                <a:uLnTx/>
                <a:uFillTx/>
                <a:latin typeface="Arial"/>
                <a:ea typeface="+mn-ea"/>
                <a:cs typeface="+mn-cs"/>
              </a:rPr>
              <a:t>. 2014;40:917; 5. TAGRISSO [package insert]; 2017.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58595B"/>
              </a:solidFill>
              <a:effectLst/>
              <a:uLnTx/>
              <a:uFillTx/>
              <a:latin typeface="Arial"/>
              <a:ea typeface="+mn-ea"/>
              <a:cs typeface="+mn-cs"/>
            </a:endParaRPr>
          </a:p>
        </p:txBody>
      </p:sp>
      <p:sp>
        <p:nvSpPr>
          <p:cNvPr id="3" name="Rectangle 2">
            <a:extLst>
              <a:ext uri="{FF2B5EF4-FFF2-40B4-BE49-F238E27FC236}">
                <a16:creationId xmlns:a16="http://schemas.microsoft.com/office/drawing/2014/main" id="{8013880D-9114-4A9E-A097-E92DF32D320A}"/>
              </a:ext>
            </a:extLst>
          </p:cNvPr>
          <p:cNvSpPr/>
          <p:nvPr/>
        </p:nvSpPr>
        <p:spPr>
          <a:xfrm>
            <a:off x="579401" y="6021985"/>
            <a:ext cx="4129657"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PH" sz="800" b="0" i="0" u="none" strike="noStrike" kern="1200" cap="none" spc="0" normalizeH="0" baseline="0" noProof="0" dirty="0">
                <a:ln>
                  <a:noFill/>
                </a:ln>
                <a:solidFill>
                  <a:srgbClr val="58595B"/>
                </a:solidFill>
                <a:effectLst/>
                <a:uLnTx/>
                <a:uFillTx/>
                <a:latin typeface="arial" panose="020B0604020202020204" pitchFamily="34" charset="0"/>
                <a:ea typeface="+mn-ea"/>
                <a:cs typeface="+mn-cs"/>
              </a:rPr>
              <a:t>CYP = cytochrome P450; HER2 = </a:t>
            </a:r>
            <a:r>
              <a:rPr kumimoji="0" lang="en-US" sz="800" b="0" i="0" u="none" strike="noStrike" kern="1200" cap="none" spc="0" normalizeH="0" baseline="0" noProof="0" dirty="0">
                <a:ln>
                  <a:noFill/>
                </a:ln>
                <a:solidFill>
                  <a:srgbClr val="58595B"/>
                </a:solidFill>
                <a:effectLst/>
                <a:uLnTx/>
                <a:uFillTx/>
                <a:latin typeface="Arial"/>
                <a:ea typeface="+mn-ea"/>
                <a:cs typeface="+mn-cs"/>
              </a:rPr>
              <a:t>HER2 = human epidermal growth factor receptor 2.</a:t>
            </a:r>
          </a:p>
        </p:txBody>
      </p:sp>
      <p:sp>
        <p:nvSpPr>
          <p:cNvPr id="66" name="TextBox 27"/>
          <p:cNvSpPr txBox="1">
            <a:spLocks noChangeArrowheads="1"/>
          </p:cNvSpPr>
          <p:nvPr/>
        </p:nvSpPr>
        <p:spPr bwMode="auto">
          <a:xfrm>
            <a:off x="7733775" y="5339417"/>
            <a:ext cx="1832919" cy="810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Specificity for </a:t>
            </a: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 T790M mutant</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a:t>
            </a:r>
            <a:b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b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wild-type sparing</a:t>
            </a:r>
          </a:p>
        </p:txBody>
      </p:sp>
    </p:spTree>
    <p:extLst>
      <p:ext uri="{BB962C8B-B14F-4D97-AF65-F5344CB8AC3E}">
        <p14:creationId xmlns:p14="http://schemas.microsoft.com/office/powerpoint/2010/main" val="45421908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2"/>
          <p:cNvGrpSpPr/>
          <p:nvPr/>
        </p:nvGrpSpPr>
        <p:grpSpPr>
          <a:xfrm>
            <a:off x="6644119" y="1996151"/>
            <a:ext cx="4166922" cy="3759099"/>
            <a:chOff x="899592" y="2169533"/>
            <a:chExt cx="3276001" cy="3412842"/>
          </a:xfrm>
        </p:grpSpPr>
        <p:sp>
          <p:nvSpPr>
            <p:cNvPr id="24" name="Rectangle 3"/>
            <p:cNvSpPr>
              <a:spLocks noChangeArrowheads="1"/>
            </p:cNvSpPr>
            <p:nvPr/>
          </p:nvSpPr>
          <p:spPr bwMode="auto">
            <a:xfrm>
              <a:off x="899593" y="2169533"/>
              <a:ext cx="3276000" cy="460417"/>
            </a:xfrm>
            <a:prstGeom prst="roundRect">
              <a:avLst/>
            </a:prstGeom>
            <a:solidFill>
              <a:srgbClr val="0070C0"/>
            </a:solidFill>
            <a:ln w="38100">
              <a:noFill/>
              <a:miter lim="800000"/>
              <a:headEnd/>
              <a:tailEnd/>
            </a:ln>
          </p:spPr>
          <p:txBody>
            <a:bodyPr wrap="none" lIns="91414" tIns="45708" rIns="91414" bIns="45708" anchor="ctr"/>
            <a:lstStyle/>
            <a:p>
              <a:pPr marL="0" marR="0" lvl="0" indent="0" algn="ctr" defTabSz="914400" rtl="0" eaLnBrk="0" fontAlgn="auto" latinLnBrk="0" hangingPunct="0">
                <a:lnSpc>
                  <a:spcPct val="98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Bệnh nhân có đột biến EGFR </a:t>
              </a:r>
            </a:p>
            <a:p>
              <a:pPr marL="0" marR="0" lvl="0" indent="0" algn="ctr" defTabSz="914400" rtl="0" eaLnBrk="0" fontAlgn="auto" latinLnBrk="0" hangingPunct="0">
                <a:lnSpc>
                  <a:spcPct val="98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FFFFFF"/>
                  </a:solidFill>
                  <a:effectLst/>
                  <a:uLnTx/>
                  <a:uFillTx/>
                  <a:latin typeface="Arial"/>
                  <a:ea typeface="+mn-ea"/>
                  <a:cs typeface="+mn-cs"/>
                </a:rPr>
                <a:t>dương</a:t>
              </a:r>
              <a:r>
                <a:rPr kumimoji="0" lang="en-GB" sz="1600" b="1" i="0" u="none" strike="noStrike" kern="1200" cap="none" spc="0" normalizeH="0" baseline="0" noProof="0" dirty="0">
                  <a:ln>
                    <a:noFill/>
                  </a:ln>
                  <a:solidFill>
                    <a:srgbClr val="FFFFFF"/>
                  </a:solidFill>
                  <a:effectLst/>
                  <a:uLnTx/>
                  <a:uFillTx/>
                  <a:latin typeface="Arial"/>
                  <a:ea typeface="+mn-ea"/>
                  <a:cs typeface="+mn-cs"/>
                </a:rPr>
                <a:t> </a:t>
              </a:r>
              <a:r>
                <a:rPr kumimoji="0" lang="en-GB" sz="1600" b="1" i="0" u="none" strike="noStrike" kern="1200" cap="none" spc="0" normalizeH="0" baseline="0" noProof="0" dirty="0" err="1">
                  <a:ln>
                    <a:noFill/>
                  </a:ln>
                  <a:solidFill>
                    <a:srgbClr val="FFFFFF"/>
                  </a:solidFill>
                  <a:effectLst/>
                  <a:uLnTx/>
                  <a:uFillTx/>
                  <a:latin typeface="Arial"/>
                  <a:ea typeface="+mn-ea"/>
                  <a:cs typeface="+mn-cs"/>
                </a:rPr>
                <a:t>tính</a:t>
              </a:r>
              <a:r>
                <a:rPr kumimoji="0" lang="en-GB" sz="1600" b="1" i="0" u="none" strike="noStrike" kern="1200" cap="none" spc="0" normalizeH="0" baseline="0" noProof="0" dirty="0">
                  <a:ln>
                    <a:noFill/>
                  </a:ln>
                  <a:solidFill>
                    <a:srgbClr val="FFFFFF"/>
                  </a:solidFill>
                  <a:effectLst/>
                  <a:uLnTx/>
                  <a:uFillTx/>
                  <a:latin typeface="Arial"/>
                  <a:ea typeface="+mn-ea"/>
                  <a:cs typeface="+mn-cs"/>
                </a:rPr>
                <a:t> (chưa dùng TKI)</a:t>
              </a:r>
            </a:p>
          </p:txBody>
        </p:sp>
        <p:sp>
          <p:nvSpPr>
            <p:cNvPr id="25" name="Rectangle 3"/>
            <p:cNvSpPr>
              <a:spLocks noChangeArrowheads="1"/>
            </p:cNvSpPr>
            <p:nvPr/>
          </p:nvSpPr>
          <p:spPr bwMode="auto">
            <a:xfrm>
              <a:off x="899592" y="2917254"/>
              <a:ext cx="3276000" cy="576000"/>
            </a:xfrm>
            <a:prstGeom prst="roundRect">
              <a:avLst/>
            </a:prstGeom>
            <a:solidFill>
              <a:srgbClr val="DDDDDD"/>
            </a:solidFill>
            <a:ln w="9525">
              <a:noFill/>
              <a:miter lim="800000"/>
              <a:headEnd/>
              <a:tailEnd/>
            </a:ln>
          </p:spPr>
          <p:txBody>
            <a:bodyPr wrap="none" lIns="91414" tIns="45708" rIns="91414" bIns="45708" anchor="ctr"/>
            <a:lstStyle/>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LUX-Lung 2</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Pha II</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1" u="none" strike="noStrike" kern="1200" cap="none" spc="0" normalizeH="0" baseline="0" noProof="0" dirty="0" err="1">
                  <a:ln>
                    <a:noFill/>
                  </a:ln>
                  <a:solidFill>
                    <a:srgbClr val="4D4F51"/>
                  </a:solidFill>
                  <a:effectLst/>
                  <a:uLnTx/>
                  <a:uFillTx/>
                  <a:latin typeface="Arial"/>
                  <a:ea typeface="+mn-ea"/>
                  <a:cs typeface="+mn-cs"/>
                </a:rPr>
                <a:t>Afatininb</a:t>
              </a:r>
              <a:endParaRPr kumimoji="0" lang="en-GB" sz="1600" b="0" i="1" u="none" strike="noStrike" kern="1200" cap="none" spc="0" normalizeH="0" baseline="0" noProof="0" dirty="0">
                <a:ln>
                  <a:noFill/>
                </a:ln>
                <a:solidFill>
                  <a:srgbClr val="4D4F51"/>
                </a:solidFill>
                <a:effectLst/>
                <a:uLnTx/>
                <a:uFillTx/>
                <a:latin typeface="Arial"/>
                <a:ea typeface="+mn-ea"/>
                <a:cs typeface="+mn-cs"/>
              </a:endParaRPr>
            </a:p>
          </p:txBody>
        </p:sp>
        <p:sp>
          <p:nvSpPr>
            <p:cNvPr id="26" name="Rectangle 3"/>
            <p:cNvSpPr>
              <a:spLocks noChangeArrowheads="1"/>
            </p:cNvSpPr>
            <p:nvPr/>
          </p:nvSpPr>
          <p:spPr bwMode="auto">
            <a:xfrm>
              <a:off x="899593" y="3641579"/>
              <a:ext cx="3276000" cy="576000"/>
            </a:xfrm>
            <a:prstGeom prst="roundRect">
              <a:avLst/>
            </a:prstGeom>
            <a:solidFill>
              <a:srgbClr val="DDDDDD"/>
            </a:solidFill>
            <a:ln w="38100">
              <a:noFill/>
              <a:miter lim="800000"/>
              <a:headEnd/>
              <a:tailEnd/>
            </a:ln>
          </p:spPr>
          <p:txBody>
            <a:bodyPr wrap="none" lIns="91414" tIns="45708" rIns="91414" bIns="45708"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LUX-Lung 3</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srgbClr val="4D4F51"/>
                  </a:solidFill>
                  <a:effectLst/>
                  <a:uLnTx/>
                  <a:uFillTx/>
                  <a:latin typeface="Arial"/>
                  <a:ea typeface="+mn-ea"/>
                  <a:cs typeface="+mn-cs"/>
                </a:rPr>
                <a:t>Pha</a:t>
              </a:r>
              <a:r>
                <a:rPr kumimoji="0" lang="en-GB" sz="1600" b="0" i="0" u="none" strike="noStrike" kern="1200" cap="none" spc="0" normalizeH="0" baseline="0" noProof="0" dirty="0">
                  <a:ln>
                    <a:noFill/>
                  </a:ln>
                  <a:solidFill>
                    <a:srgbClr val="4D4F51"/>
                  </a:solidFill>
                  <a:effectLst/>
                  <a:uLnTx/>
                  <a:uFillTx/>
                  <a:latin typeface="Arial"/>
                  <a:ea typeface="+mn-ea"/>
                  <a:cs typeface="+mn-cs"/>
                </a:rPr>
                <a:t> III </a:t>
              </a:r>
              <a:br>
                <a:rPr kumimoji="0" lang="en-GB" sz="1600" b="0" i="0" u="none" strike="noStrike" kern="1200" cap="none" spc="0" normalizeH="0" baseline="0" noProof="0" dirty="0">
                  <a:ln>
                    <a:noFill/>
                  </a:ln>
                  <a:solidFill>
                    <a:srgbClr val="4D4F51"/>
                  </a:solidFill>
                  <a:effectLst/>
                  <a:uLnTx/>
                  <a:uFillTx/>
                  <a:latin typeface="Arial"/>
                  <a:ea typeface="+mn-ea"/>
                  <a:cs typeface="+mn-cs"/>
                </a:rPr>
              </a:br>
              <a:r>
                <a:rPr kumimoji="0" lang="en-GB" sz="1600" b="0" i="1" u="none" strike="noStrike" kern="1200" cap="none" spc="0" normalizeH="0" baseline="0" noProof="0" dirty="0" err="1">
                  <a:ln>
                    <a:noFill/>
                  </a:ln>
                  <a:solidFill>
                    <a:srgbClr val="4D4F51"/>
                  </a:solidFill>
                  <a:effectLst/>
                  <a:uLnTx/>
                  <a:uFillTx/>
                  <a:latin typeface="Arial"/>
                  <a:ea typeface="+mn-ea"/>
                  <a:cs typeface="+mn-cs"/>
                </a:rPr>
                <a:t>Afatininb</a:t>
              </a:r>
              <a:r>
                <a:rPr kumimoji="0" lang="en-GB" sz="1600" b="0" i="1" u="none" strike="noStrike" kern="1200" cap="none" spc="0" normalizeH="0" baseline="0" noProof="0" dirty="0">
                  <a:ln>
                    <a:noFill/>
                  </a:ln>
                  <a:solidFill>
                    <a:srgbClr val="4D4F51"/>
                  </a:solidFill>
                  <a:effectLst/>
                  <a:uLnTx/>
                  <a:uFillTx/>
                  <a:latin typeface="Arial"/>
                  <a:ea typeface="+mn-ea"/>
                  <a:cs typeface="+mn-cs"/>
                </a:rPr>
                <a:t> </a:t>
              </a:r>
              <a:r>
                <a:rPr kumimoji="0" lang="en-GB" sz="1600" b="0" i="1" u="none" strike="noStrike" kern="1200" cap="none" spc="0" normalizeH="0" baseline="0" noProof="0" dirty="0" err="1">
                  <a:ln>
                    <a:noFill/>
                  </a:ln>
                  <a:solidFill>
                    <a:srgbClr val="4D4F51"/>
                  </a:solidFill>
                  <a:effectLst/>
                  <a:uLnTx/>
                  <a:uFillTx/>
                  <a:latin typeface="Arial"/>
                  <a:ea typeface="+mn-ea"/>
                  <a:cs typeface="+mn-cs"/>
                </a:rPr>
                <a:t>sv</a:t>
              </a:r>
              <a:r>
                <a:rPr kumimoji="0" lang="en-GB" sz="1600" b="0" i="1" u="none" strike="noStrike" kern="1200" cap="none" spc="0" normalizeH="0" baseline="0" noProof="0" dirty="0">
                  <a:ln>
                    <a:noFill/>
                  </a:ln>
                  <a:solidFill>
                    <a:srgbClr val="4D4F51"/>
                  </a:solidFill>
                  <a:effectLst/>
                  <a:uLnTx/>
                  <a:uFillTx/>
                  <a:latin typeface="Arial"/>
                  <a:ea typeface="+mn-ea"/>
                  <a:cs typeface="+mn-cs"/>
                </a:rPr>
                <a:t>. </a:t>
              </a:r>
              <a:r>
                <a:rPr kumimoji="0" lang="en-GB" sz="1600" b="0" i="1" u="none" strike="noStrike" kern="1200" cap="none" spc="0" normalizeH="0" baseline="0" noProof="0" dirty="0" err="1">
                  <a:ln>
                    <a:noFill/>
                  </a:ln>
                  <a:solidFill>
                    <a:srgbClr val="4D4F51"/>
                  </a:solidFill>
                  <a:effectLst/>
                  <a:uLnTx/>
                  <a:uFillTx/>
                  <a:latin typeface="Arial"/>
                  <a:ea typeface="+mn-ea"/>
                  <a:cs typeface="+mn-cs"/>
                </a:rPr>
                <a:t>Pemetrexed</a:t>
              </a:r>
              <a:r>
                <a:rPr kumimoji="0" lang="en-GB" sz="1600" b="0" i="1" u="none" strike="noStrike" kern="1200" cap="none" spc="0" normalizeH="0" baseline="0" noProof="0" dirty="0">
                  <a:ln>
                    <a:noFill/>
                  </a:ln>
                  <a:solidFill>
                    <a:srgbClr val="4D4F51"/>
                  </a:solidFill>
                  <a:effectLst/>
                  <a:uLnTx/>
                  <a:uFillTx/>
                  <a:latin typeface="Arial"/>
                  <a:ea typeface="+mn-ea"/>
                  <a:cs typeface="+mn-cs"/>
                </a:rPr>
                <a:t> + Cisplatin</a:t>
              </a:r>
            </a:p>
          </p:txBody>
        </p:sp>
        <p:sp>
          <p:nvSpPr>
            <p:cNvPr id="27" name="Rectangle 3"/>
            <p:cNvSpPr>
              <a:spLocks noChangeArrowheads="1"/>
            </p:cNvSpPr>
            <p:nvPr/>
          </p:nvSpPr>
          <p:spPr bwMode="auto">
            <a:xfrm>
              <a:off x="899593" y="4323977"/>
              <a:ext cx="3276000" cy="576000"/>
            </a:xfrm>
            <a:prstGeom prst="roundRect">
              <a:avLst/>
            </a:prstGeom>
            <a:solidFill>
              <a:srgbClr val="DDDDDD"/>
            </a:solidFill>
            <a:ln w="38100">
              <a:noFill/>
              <a:miter lim="800000"/>
              <a:headEnd/>
              <a:tailEnd/>
            </a:ln>
          </p:spPr>
          <p:txBody>
            <a:bodyPr wrap="none" lIns="91414" tIns="45708" rIns="91414" bIns="45708"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LUX-Lung 6</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srgbClr val="4D4F51"/>
                  </a:solidFill>
                  <a:effectLst/>
                  <a:uLnTx/>
                  <a:uFillTx/>
                  <a:latin typeface="Arial"/>
                  <a:ea typeface="+mn-ea"/>
                  <a:cs typeface="+mn-cs"/>
                </a:rPr>
                <a:t>Pha</a:t>
              </a:r>
              <a:r>
                <a:rPr kumimoji="0" lang="en-GB" sz="1600" b="0" i="0" u="none" strike="noStrike" kern="1200" cap="none" spc="0" normalizeH="0" baseline="0" noProof="0" dirty="0">
                  <a:ln>
                    <a:noFill/>
                  </a:ln>
                  <a:solidFill>
                    <a:srgbClr val="4D4F51"/>
                  </a:solidFill>
                  <a:effectLst/>
                  <a:uLnTx/>
                  <a:uFillTx/>
                  <a:latin typeface="Arial"/>
                  <a:ea typeface="+mn-ea"/>
                  <a:cs typeface="+mn-cs"/>
                </a:rPr>
                <a:t> III </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1" u="none" strike="noStrike" kern="1200" cap="none" spc="0" normalizeH="0" baseline="0" noProof="0" dirty="0">
                  <a:ln>
                    <a:noFill/>
                  </a:ln>
                  <a:solidFill>
                    <a:srgbClr val="4D4F51"/>
                  </a:solidFill>
                  <a:effectLst/>
                  <a:uLnTx/>
                  <a:uFillTx/>
                  <a:latin typeface="Arial"/>
                  <a:ea typeface="+mn-ea"/>
                  <a:cs typeface="+mn-cs"/>
                </a:rPr>
                <a:t>Afatinib </a:t>
              </a:r>
              <a:r>
                <a:rPr kumimoji="0" lang="en-GB" sz="1600" b="0" i="1" u="none" strike="noStrike" kern="1200" cap="none" spc="0" normalizeH="0" baseline="0" noProof="0" dirty="0" err="1">
                  <a:ln>
                    <a:noFill/>
                  </a:ln>
                  <a:solidFill>
                    <a:srgbClr val="4D4F51"/>
                  </a:solidFill>
                  <a:effectLst/>
                  <a:uLnTx/>
                  <a:uFillTx/>
                  <a:latin typeface="Arial"/>
                  <a:ea typeface="+mn-ea"/>
                  <a:cs typeface="+mn-cs"/>
                </a:rPr>
                <a:t>sv</a:t>
              </a:r>
              <a:r>
                <a:rPr kumimoji="0" lang="en-GB" sz="1600" b="0" i="1" u="none" strike="noStrike" kern="1200" cap="none" spc="0" normalizeH="0" baseline="0" noProof="0" dirty="0">
                  <a:ln>
                    <a:noFill/>
                  </a:ln>
                  <a:solidFill>
                    <a:srgbClr val="4D4F51"/>
                  </a:solidFill>
                  <a:effectLst/>
                  <a:uLnTx/>
                  <a:uFillTx/>
                  <a:latin typeface="Arial"/>
                  <a:ea typeface="+mn-ea"/>
                  <a:cs typeface="+mn-cs"/>
                </a:rPr>
                <a:t>. Gemcitabine + Cisplatin</a:t>
              </a:r>
            </a:p>
          </p:txBody>
        </p:sp>
        <p:sp>
          <p:nvSpPr>
            <p:cNvPr id="28" name="Rectangle 3"/>
            <p:cNvSpPr>
              <a:spLocks noChangeArrowheads="1"/>
            </p:cNvSpPr>
            <p:nvPr/>
          </p:nvSpPr>
          <p:spPr bwMode="auto">
            <a:xfrm>
              <a:off x="899593" y="5006375"/>
              <a:ext cx="3276000" cy="576000"/>
            </a:xfrm>
            <a:prstGeom prst="roundRect">
              <a:avLst/>
            </a:prstGeom>
            <a:solidFill>
              <a:srgbClr val="DDDDDD"/>
            </a:solidFill>
            <a:ln w="38100">
              <a:noFill/>
              <a:miter lim="800000"/>
              <a:headEnd/>
              <a:tailEnd/>
            </a:ln>
          </p:spPr>
          <p:txBody>
            <a:bodyPr wrap="none" lIns="91414" tIns="45708" rIns="91414" bIns="45708"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LUX-Lung 7</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srgbClr val="4D4F51"/>
                  </a:solidFill>
                  <a:effectLst/>
                  <a:uLnTx/>
                  <a:uFillTx/>
                  <a:latin typeface="Arial"/>
                  <a:ea typeface="+mn-ea"/>
                  <a:cs typeface="+mn-cs"/>
                </a:rPr>
                <a:t>Pha</a:t>
              </a:r>
              <a:r>
                <a:rPr kumimoji="0" lang="en-GB" sz="1600" b="0" i="0" u="none" strike="noStrike" kern="1200" cap="none" spc="0" normalizeH="0" baseline="0" noProof="0" dirty="0">
                  <a:ln>
                    <a:noFill/>
                  </a:ln>
                  <a:solidFill>
                    <a:srgbClr val="4D4F51"/>
                  </a:solidFill>
                  <a:effectLst/>
                  <a:uLnTx/>
                  <a:uFillTx/>
                  <a:latin typeface="Arial"/>
                  <a:ea typeface="+mn-ea"/>
                  <a:cs typeface="+mn-cs"/>
                </a:rPr>
                <a:t> IIb</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1" u="none" strike="noStrike" kern="1200" cap="none" spc="0" normalizeH="0" baseline="0" noProof="0" dirty="0">
                  <a:ln>
                    <a:noFill/>
                  </a:ln>
                  <a:solidFill>
                    <a:srgbClr val="4D4F51"/>
                  </a:solidFill>
                  <a:effectLst/>
                  <a:uLnTx/>
                  <a:uFillTx/>
                  <a:latin typeface="Arial"/>
                  <a:ea typeface="+mn-ea"/>
                  <a:cs typeface="+mn-cs"/>
                </a:rPr>
                <a:t>Afatinib </a:t>
              </a:r>
              <a:r>
                <a:rPr kumimoji="0" lang="en-GB" sz="1600" b="0" i="1" u="none" strike="noStrike" kern="1200" cap="none" spc="0" normalizeH="0" baseline="0" noProof="0" dirty="0" err="1">
                  <a:ln>
                    <a:noFill/>
                  </a:ln>
                  <a:solidFill>
                    <a:srgbClr val="4D4F51"/>
                  </a:solidFill>
                  <a:effectLst/>
                  <a:uLnTx/>
                  <a:uFillTx/>
                  <a:latin typeface="Arial"/>
                  <a:ea typeface="+mn-ea"/>
                  <a:cs typeface="+mn-cs"/>
                </a:rPr>
                <a:t>sv</a:t>
              </a:r>
              <a:r>
                <a:rPr kumimoji="0" lang="en-GB" sz="1600" b="0" i="1" u="none" strike="noStrike" kern="1200" cap="none" spc="0" normalizeH="0" baseline="0" noProof="0" dirty="0">
                  <a:ln>
                    <a:noFill/>
                  </a:ln>
                  <a:solidFill>
                    <a:srgbClr val="4D4F51"/>
                  </a:solidFill>
                  <a:effectLst/>
                  <a:uLnTx/>
                  <a:uFillTx/>
                  <a:latin typeface="Arial"/>
                  <a:ea typeface="+mn-ea"/>
                  <a:cs typeface="+mn-cs"/>
                </a:rPr>
                <a:t>. </a:t>
              </a:r>
              <a:r>
                <a:rPr kumimoji="0" lang="en-GB" sz="1600" b="0" i="1" u="none" strike="noStrike" kern="1200" cap="none" spc="0" normalizeH="0" baseline="0" noProof="0" dirty="0" err="1">
                  <a:ln>
                    <a:noFill/>
                  </a:ln>
                  <a:solidFill>
                    <a:srgbClr val="4D4F51"/>
                  </a:solidFill>
                  <a:effectLst/>
                  <a:uLnTx/>
                  <a:uFillTx/>
                  <a:latin typeface="Arial"/>
                  <a:ea typeface="+mn-ea"/>
                  <a:cs typeface="+mn-cs"/>
                </a:rPr>
                <a:t>gefitinib</a:t>
              </a:r>
              <a:endParaRPr kumimoji="0" lang="en-GB" sz="1600" b="0" i="1" u="none" strike="noStrike" kern="1200" cap="none" spc="0" normalizeH="0" baseline="0" noProof="0" dirty="0">
                <a:ln>
                  <a:noFill/>
                </a:ln>
                <a:solidFill>
                  <a:srgbClr val="4D4F51"/>
                </a:solidFill>
                <a:effectLst/>
                <a:uLnTx/>
                <a:uFillTx/>
                <a:latin typeface="Arial"/>
                <a:ea typeface="+mn-ea"/>
                <a:cs typeface="+mn-cs"/>
              </a:endParaRPr>
            </a:p>
          </p:txBody>
        </p:sp>
        <p:sp>
          <p:nvSpPr>
            <p:cNvPr id="38" name="Triangle isocèle 37"/>
            <p:cNvSpPr/>
            <p:nvPr/>
          </p:nvSpPr>
          <p:spPr>
            <a:xfrm flipV="1">
              <a:off x="2107783" y="2731663"/>
              <a:ext cx="859620" cy="141402"/>
            </a:xfrm>
            <a:prstGeom prst="triangle">
              <a:avLst/>
            </a:prstGeom>
            <a:solidFill>
              <a:schemeClr val="bg1"/>
            </a:solidFill>
            <a:ln w="1905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a:ea typeface="+mn-ea"/>
                <a:cs typeface="+mn-cs"/>
              </a:endParaRPr>
            </a:p>
          </p:txBody>
        </p:sp>
      </p:grpSp>
      <p:sp>
        <p:nvSpPr>
          <p:cNvPr id="22" name="Rectangle 3"/>
          <p:cNvSpPr>
            <a:spLocks noChangeArrowheads="1"/>
          </p:cNvSpPr>
          <p:nvPr/>
        </p:nvSpPr>
        <p:spPr bwMode="auto">
          <a:xfrm rot="16200000">
            <a:off x="1823573" y="4906816"/>
            <a:ext cx="576000" cy="1080000"/>
          </a:xfrm>
          <a:prstGeom prst="round2SameRect">
            <a:avLst>
              <a:gd name="adj1" fmla="val 16667"/>
              <a:gd name="adj2" fmla="val 0"/>
            </a:avLst>
          </a:prstGeom>
          <a:gradFill flip="none" rotWithShape="1">
            <a:gsLst>
              <a:gs pos="0">
                <a:srgbClr val="E9E5CB"/>
              </a:gs>
              <a:gs pos="100000">
                <a:schemeClr val="bg1"/>
              </a:gs>
            </a:gsLst>
            <a:lin ang="5400000" scaled="1"/>
            <a:tileRect/>
          </a:gradFill>
          <a:ln w="38100">
            <a:noFill/>
            <a:miter lim="800000"/>
            <a:headEnd/>
            <a:tailEnd/>
          </a:ln>
        </p:spPr>
        <p:txBody>
          <a:bodyPr wrap="none" lIns="91414" tIns="72000" rIns="91414" bIns="108000" anchor="t"/>
          <a:lstStyle/>
          <a:p>
            <a:pPr marL="0" marR="0" lvl="0" indent="0" algn="ctr" defTabSz="914400" rtl="0" eaLnBrk="0" fontAlgn="auto" latinLnBrk="0" hangingPunct="0">
              <a:lnSpc>
                <a:spcPct val="85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4D4F51"/>
                </a:solidFill>
                <a:effectLst/>
                <a:uLnTx/>
                <a:uFillTx/>
                <a:latin typeface="Arial"/>
                <a:ea typeface="+mn-ea"/>
                <a:cs typeface="+mn-cs"/>
              </a:rPr>
              <a:t>Chemo</a:t>
            </a:r>
            <a:br>
              <a:rPr kumimoji="0" lang="en-GB" sz="1100" b="1" i="0" u="none" strike="noStrike" kern="1200" cap="none" spc="0" normalizeH="0" baseline="0" noProof="0" dirty="0">
                <a:ln>
                  <a:noFill/>
                </a:ln>
                <a:solidFill>
                  <a:srgbClr val="4D4F51"/>
                </a:solidFill>
                <a:effectLst/>
                <a:uLnTx/>
                <a:uFillTx/>
                <a:latin typeface="Arial"/>
                <a:ea typeface="+mn-ea"/>
                <a:cs typeface="+mn-cs"/>
              </a:rPr>
            </a:br>
            <a:r>
              <a:rPr kumimoji="0" lang="en-GB" sz="1100" b="1" i="0" u="none" strike="noStrike" kern="1200" cap="none" spc="0" normalizeH="0" baseline="0" noProof="0" dirty="0">
                <a:ln>
                  <a:noFill/>
                </a:ln>
                <a:solidFill>
                  <a:srgbClr val="4D4F51"/>
                </a:solidFill>
                <a:effectLst/>
                <a:uLnTx/>
                <a:uFillTx/>
                <a:latin typeface="Arial"/>
                <a:ea typeface="+mn-ea"/>
                <a:cs typeface="+mn-cs"/>
              </a:rPr>
              <a:t>therapy</a:t>
            </a:r>
          </a:p>
        </p:txBody>
      </p:sp>
      <p:sp>
        <p:nvSpPr>
          <p:cNvPr id="23" name="Rectangle 3"/>
          <p:cNvSpPr>
            <a:spLocks noChangeArrowheads="1"/>
          </p:cNvSpPr>
          <p:nvPr/>
        </p:nvSpPr>
        <p:spPr bwMode="auto">
          <a:xfrm rot="16200000">
            <a:off x="1030994" y="3360313"/>
            <a:ext cx="2161161" cy="1080000"/>
          </a:xfrm>
          <a:prstGeom prst="round2SameRect">
            <a:avLst>
              <a:gd name="adj1" fmla="val 18520"/>
              <a:gd name="adj2" fmla="val 0"/>
            </a:avLst>
          </a:prstGeom>
          <a:gradFill flip="none" rotWithShape="1">
            <a:gsLst>
              <a:gs pos="0">
                <a:srgbClr val="E9E5CB"/>
              </a:gs>
              <a:gs pos="100000">
                <a:schemeClr val="bg1"/>
              </a:gs>
            </a:gsLst>
            <a:lin ang="5400000" scaled="1"/>
            <a:tileRect/>
          </a:gradFill>
          <a:ln w="38100">
            <a:noFill/>
            <a:miter lim="800000"/>
            <a:headEnd/>
            <a:tailEnd/>
          </a:ln>
        </p:spPr>
        <p:txBody>
          <a:bodyPr wrap="none" lIns="91414" tIns="72000" rIns="91414" bIns="72000" anchor="t"/>
          <a:lstStyle/>
          <a:p>
            <a:pPr marL="0" marR="0" lvl="0" indent="0" algn="ctr" defTabSz="914400" rtl="0" eaLnBrk="0" fontAlgn="auto" latinLnBrk="0" hangingPunct="0">
              <a:lnSpc>
                <a:spcPct val="85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4D4F51"/>
                </a:solidFill>
                <a:effectLst/>
                <a:uLnTx/>
                <a:uFillTx/>
                <a:latin typeface="Arial"/>
                <a:ea typeface="+mn-ea"/>
                <a:cs typeface="+mn-cs"/>
              </a:rPr>
              <a:t>Gefitinib/</a:t>
            </a:r>
          </a:p>
          <a:p>
            <a:pPr marL="0" marR="0" lvl="0" indent="0" algn="ctr" defTabSz="914400" rtl="0" eaLnBrk="0" fontAlgn="auto" latinLnBrk="0" hangingPunct="0">
              <a:lnSpc>
                <a:spcPct val="85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4D4F51"/>
                </a:solidFill>
                <a:effectLst/>
                <a:uLnTx/>
                <a:uFillTx/>
                <a:latin typeface="Arial"/>
                <a:ea typeface="+mn-ea"/>
                <a:cs typeface="+mn-cs"/>
              </a:rPr>
              <a:t>erlotinib</a:t>
            </a:r>
          </a:p>
        </p:txBody>
      </p:sp>
      <p:sp>
        <p:nvSpPr>
          <p:cNvPr id="72707" name="Title 1"/>
          <p:cNvSpPr>
            <a:spLocks noGrp="1"/>
          </p:cNvSpPr>
          <p:nvPr>
            <p:ph type="title"/>
          </p:nvPr>
        </p:nvSpPr>
        <p:spPr>
          <a:xfrm>
            <a:off x="774849" y="444994"/>
            <a:ext cx="10177406" cy="824841"/>
          </a:xfrm>
        </p:spPr>
        <p:txBody>
          <a:bodyPr>
            <a:normAutofit fontScale="90000"/>
          </a:bodyPr>
          <a:lstStyle/>
          <a:p>
            <a:pPr algn="ctr">
              <a:lnSpc>
                <a:spcPct val="100000"/>
              </a:lnSpc>
            </a:pPr>
            <a:r>
              <a:rPr lang="en-GB" sz="3200" b="1" dirty="0"/>
              <a:t>Chương trình thử nghiệm lâm </a:t>
            </a:r>
            <a:r>
              <a:rPr lang="en-GB" sz="3200" b="1" dirty="0" err="1"/>
              <a:t>sàng</a:t>
            </a:r>
            <a:r>
              <a:rPr lang="en-GB" sz="3200" b="1" dirty="0"/>
              <a:t> LUX-Lung</a:t>
            </a:r>
            <a:br>
              <a:rPr lang="en-GB" sz="3200" b="1" dirty="0"/>
            </a:br>
            <a:r>
              <a:rPr lang="en-GB" sz="3200" b="1" dirty="0"/>
              <a:t>(8 </a:t>
            </a:r>
            <a:r>
              <a:rPr lang="en-GB" sz="3200" b="1" dirty="0" err="1"/>
              <a:t>nghiên</a:t>
            </a:r>
            <a:r>
              <a:rPr lang="en-GB" sz="3200" b="1" dirty="0"/>
              <a:t> </a:t>
            </a:r>
            <a:r>
              <a:rPr lang="en-GB" sz="3200" b="1" dirty="0" err="1"/>
              <a:t>cứu</a:t>
            </a:r>
            <a:r>
              <a:rPr lang="en-GB" sz="3200" b="1" dirty="0"/>
              <a:t>)</a:t>
            </a:r>
            <a:endParaRPr lang="en-GB" sz="3200" b="1" noProof="0" dirty="0"/>
          </a:p>
        </p:txBody>
      </p:sp>
      <p:grpSp>
        <p:nvGrpSpPr>
          <p:cNvPr id="4" name="Groupe 3"/>
          <p:cNvGrpSpPr/>
          <p:nvPr/>
        </p:nvGrpSpPr>
        <p:grpSpPr>
          <a:xfrm>
            <a:off x="2348176" y="1996151"/>
            <a:ext cx="4076267" cy="3756522"/>
            <a:chOff x="4499992" y="2169533"/>
            <a:chExt cx="3276000" cy="3537203"/>
          </a:xfrm>
        </p:grpSpPr>
        <p:sp>
          <p:nvSpPr>
            <p:cNvPr id="29" name="Rectangle 3"/>
            <p:cNvSpPr>
              <a:spLocks noChangeArrowheads="1"/>
            </p:cNvSpPr>
            <p:nvPr/>
          </p:nvSpPr>
          <p:spPr bwMode="auto">
            <a:xfrm>
              <a:off x="4499992" y="2169533"/>
              <a:ext cx="3276000" cy="466725"/>
            </a:xfrm>
            <a:prstGeom prst="roundRect">
              <a:avLst/>
            </a:prstGeom>
            <a:solidFill>
              <a:srgbClr val="0070C0"/>
            </a:solidFill>
            <a:ln w="38100">
              <a:noFill/>
              <a:miter lim="800000"/>
              <a:headEnd/>
              <a:tailEnd/>
            </a:ln>
          </p:spPr>
          <p:txBody>
            <a:bodyPr wrap="none" lIns="91414" tIns="45708" rIns="91414" bIns="45708" anchor="ctr"/>
            <a:lstStyle/>
            <a:p>
              <a:pPr marL="0" marR="0" lvl="0" indent="0" algn="ctr" defTabSz="914400" rtl="0" eaLnBrk="0" fontAlgn="auto" latinLnBrk="0" hangingPunct="0">
                <a:lnSpc>
                  <a:spcPct val="98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Bệnh nhân đã hoá trị /điều trị TKI trước</a:t>
              </a:r>
            </a:p>
          </p:txBody>
        </p:sp>
        <p:sp>
          <p:nvSpPr>
            <p:cNvPr id="30" name="Rectangle 3"/>
            <p:cNvSpPr>
              <a:spLocks noChangeArrowheads="1"/>
            </p:cNvSpPr>
            <p:nvPr/>
          </p:nvSpPr>
          <p:spPr bwMode="auto">
            <a:xfrm>
              <a:off x="4499992" y="2959181"/>
              <a:ext cx="3276000" cy="576000"/>
            </a:xfrm>
            <a:prstGeom prst="roundRect">
              <a:avLst/>
            </a:prstGeom>
            <a:solidFill>
              <a:srgbClr val="DDDDDD"/>
            </a:solidFill>
            <a:ln w="38100">
              <a:noFill/>
              <a:miter lim="800000"/>
              <a:headEnd/>
              <a:tailEnd/>
            </a:ln>
          </p:spPr>
          <p:txBody>
            <a:bodyPr wrap="none" lIns="91414" tIns="45708" rIns="91414" bIns="45708" anchor="ctr"/>
            <a:lstStyle/>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LUX-Lung 1</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srgbClr val="4D4F51"/>
                  </a:solidFill>
                  <a:effectLst/>
                  <a:uLnTx/>
                  <a:uFillTx/>
                  <a:latin typeface="Arial"/>
                  <a:ea typeface="+mn-ea"/>
                  <a:cs typeface="+mn-cs"/>
                </a:rPr>
                <a:t>Pha</a:t>
              </a:r>
              <a:r>
                <a:rPr kumimoji="0" lang="en-GB" sz="1600" b="0" i="0" u="none" strike="noStrike" kern="1200" cap="none" spc="0" normalizeH="0" baseline="0" noProof="0" dirty="0">
                  <a:ln>
                    <a:noFill/>
                  </a:ln>
                  <a:solidFill>
                    <a:srgbClr val="4D4F51"/>
                  </a:solidFill>
                  <a:effectLst/>
                  <a:uLnTx/>
                  <a:uFillTx/>
                  <a:latin typeface="Arial"/>
                  <a:ea typeface="+mn-ea"/>
                  <a:cs typeface="+mn-cs"/>
                </a:rPr>
                <a:t> IIB/III</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1" u="none" strike="noStrike" kern="1200" cap="none" spc="0" normalizeH="0" baseline="0" noProof="0" dirty="0">
                  <a:ln>
                    <a:noFill/>
                  </a:ln>
                  <a:solidFill>
                    <a:srgbClr val="4D4F51"/>
                  </a:solidFill>
                  <a:effectLst/>
                  <a:uLnTx/>
                  <a:uFillTx/>
                  <a:latin typeface="Arial"/>
                  <a:ea typeface="+mn-ea"/>
                  <a:cs typeface="+mn-cs"/>
                </a:rPr>
                <a:t>Afatinib </a:t>
              </a:r>
              <a:r>
                <a:rPr kumimoji="0" lang="en-GB" sz="1600" b="0" i="1" u="none" strike="noStrike" kern="1200" cap="none" spc="0" normalizeH="0" baseline="0" noProof="0" dirty="0" err="1">
                  <a:ln>
                    <a:noFill/>
                  </a:ln>
                  <a:solidFill>
                    <a:srgbClr val="4D4F51"/>
                  </a:solidFill>
                  <a:effectLst/>
                  <a:uLnTx/>
                  <a:uFillTx/>
                  <a:latin typeface="Arial"/>
                  <a:ea typeface="+mn-ea"/>
                  <a:cs typeface="+mn-cs"/>
                </a:rPr>
                <a:t>sv</a:t>
              </a:r>
              <a:r>
                <a:rPr kumimoji="0" lang="en-GB" sz="1600" b="0" i="1" u="none" strike="noStrike" kern="1200" cap="none" spc="0" normalizeH="0" baseline="0" noProof="0" dirty="0">
                  <a:ln>
                    <a:noFill/>
                  </a:ln>
                  <a:solidFill>
                    <a:srgbClr val="4D4F51"/>
                  </a:solidFill>
                  <a:effectLst/>
                  <a:uLnTx/>
                  <a:uFillTx/>
                  <a:latin typeface="Arial"/>
                  <a:ea typeface="+mn-ea"/>
                  <a:cs typeface="+mn-cs"/>
                </a:rPr>
                <a:t>. </a:t>
              </a:r>
              <a:r>
                <a:rPr kumimoji="0" lang="en-GB" sz="1600" b="0" i="1" u="none" strike="noStrike" kern="1200" cap="none" spc="0" normalizeH="0" baseline="0" noProof="0" dirty="0" err="1">
                  <a:ln>
                    <a:noFill/>
                  </a:ln>
                  <a:solidFill>
                    <a:srgbClr val="4D4F51"/>
                  </a:solidFill>
                  <a:effectLst/>
                  <a:uLnTx/>
                  <a:uFillTx/>
                  <a:latin typeface="Arial"/>
                  <a:ea typeface="+mn-ea"/>
                  <a:cs typeface="+mn-cs"/>
                </a:rPr>
                <a:t>giả</a:t>
              </a:r>
              <a:r>
                <a:rPr kumimoji="0" lang="en-GB" sz="1600" b="0" i="1" u="none" strike="noStrike" kern="1200" cap="none" spc="0" normalizeH="0" baseline="0" noProof="0" dirty="0">
                  <a:ln>
                    <a:noFill/>
                  </a:ln>
                  <a:solidFill>
                    <a:srgbClr val="4D4F51"/>
                  </a:solidFill>
                  <a:effectLst/>
                  <a:uLnTx/>
                  <a:uFillTx/>
                  <a:latin typeface="Arial"/>
                  <a:ea typeface="+mn-ea"/>
                  <a:cs typeface="+mn-cs"/>
                </a:rPr>
                <a:t> </a:t>
              </a:r>
              <a:r>
                <a:rPr kumimoji="0" lang="en-GB" sz="1600" b="0" i="1" u="none" strike="noStrike" kern="1200" cap="none" spc="0" normalizeH="0" baseline="0" noProof="0" dirty="0" err="1">
                  <a:ln>
                    <a:noFill/>
                  </a:ln>
                  <a:solidFill>
                    <a:srgbClr val="4D4F51"/>
                  </a:solidFill>
                  <a:effectLst/>
                  <a:uLnTx/>
                  <a:uFillTx/>
                  <a:latin typeface="Arial"/>
                  <a:ea typeface="+mn-ea"/>
                  <a:cs typeface="+mn-cs"/>
                </a:rPr>
                <a:t>dược</a:t>
              </a:r>
              <a:endParaRPr kumimoji="0" lang="en-GB" sz="1600" b="0" i="1" u="none" strike="noStrike" kern="1200" cap="none" spc="0" normalizeH="0" baseline="0" noProof="0" dirty="0">
                <a:ln>
                  <a:noFill/>
                </a:ln>
                <a:solidFill>
                  <a:srgbClr val="4D4F51"/>
                </a:solidFill>
                <a:effectLst/>
                <a:uLnTx/>
                <a:uFillTx/>
                <a:latin typeface="Arial"/>
                <a:ea typeface="+mn-ea"/>
                <a:cs typeface="+mn-cs"/>
              </a:endParaRPr>
            </a:p>
          </p:txBody>
        </p:sp>
        <p:sp>
          <p:nvSpPr>
            <p:cNvPr id="31" name="Rectangle 3"/>
            <p:cNvSpPr>
              <a:spLocks noChangeArrowheads="1"/>
            </p:cNvSpPr>
            <p:nvPr/>
          </p:nvSpPr>
          <p:spPr bwMode="auto">
            <a:xfrm>
              <a:off x="4499992" y="3651233"/>
              <a:ext cx="3276000" cy="652084"/>
            </a:xfrm>
            <a:prstGeom prst="roundRect">
              <a:avLst/>
            </a:prstGeom>
            <a:solidFill>
              <a:srgbClr val="DDDDDD"/>
            </a:solidFill>
            <a:ln w="9525">
              <a:noFill/>
              <a:miter lim="800000"/>
              <a:headEnd/>
              <a:tailEnd/>
            </a:ln>
          </p:spPr>
          <p:txBody>
            <a:bodyPr wrap="none" lIns="91414" tIns="45708" rIns="91414" bIns="45708"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LUX-Lung 4</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srgbClr val="4D4F51"/>
                  </a:solidFill>
                  <a:effectLst/>
                  <a:uLnTx/>
                  <a:uFillTx/>
                  <a:latin typeface="Arial"/>
                  <a:ea typeface="+mn-ea"/>
                  <a:cs typeface="+mn-cs"/>
                </a:rPr>
                <a:t>Pha</a:t>
              </a:r>
              <a:r>
                <a:rPr kumimoji="0" lang="en-GB" sz="1600" b="0" i="0" u="none" strike="noStrike" kern="1200" cap="none" spc="0" normalizeH="0" baseline="0" noProof="0" dirty="0">
                  <a:ln>
                    <a:noFill/>
                  </a:ln>
                  <a:solidFill>
                    <a:srgbClr val="4D4F51"/>
                  </a:solidFill>
                  <a:effectLst/>
                  <a:uLnTx/>
                  <a:uFillTx/>
                  <a:latin typeface="Arial"/>
                  <a:ea typeface="+mn-ea"/>
                  <a:cs typeface="+mn-cs"/>
                </a:rPr>
                <a:t> I/II</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US" sz="1600" b="0" i="1" u="none" strike="noStrike" kern="1200" cap="none" spc="0" normalizeH="0" baseline="0" noProof="0" dirty="0" err="1">
                  <a:ln>
                    <a:noFill/>
                  </a:ln>
                  <a:solidFill>
                    <a:srgbClr val="4D4F51"/>
                  </a:solidFill>
                  <a:effectLst/>
                  <a:uLnTx/>
                  <a:uFillTx/>
                  <a:latin typeface="Arial"/>
                  <a:ea typeface="+mn-ea"/>
                  <a:cs typeface="+mn-cs"/>
                </a:rPr>
                <a:t>Afatinib</a:t>
              </a:r>
              <a:endParaRPr kumimoji="0" lang="en-GB" sz="1600" b="0" i="1" u="none" strike="noStrike" kern="1200" cap="none" spc="0" normalizeH="0" baseline="0" noProof="0" dirty="0">
                <a:ln>
                  <a:noFill/>
                </a:ln>
                <a:solidFill>
                  <a:srgbClr val="4D4F51"/>
                </a:solidFill>
                <a:effectLst/>
                <a:uLnTx/>
                <a:uFillTx/>
                <a:latin typeface="Arial"/>
                <a:ea typeface="+mn-ea"/>
                <a:cs typeface="+mn-cs"/>
              </a:endParaRPr>
            </a:p>
          </p:txBody>
        </p:sp>
        <p:sp>
          <p:nvSpPr>
            <p:cNvPr id="32" name="Rectangle 3"/>
            <p:cNvSpPr>
              <a:spLocks noChangeArrowheads="1"/>
            </p:cNvSpPr>
            <p:nvPr/>
          </p:nvSpPr>
          <p:spPr bwMode="auto">
            <a:xfrm>
              <a:off x="4499992" y="4404014"/>
              <a:ext cx="3276000" cy="576000"/>
            </a:xfrm>
            <a:prstGeom prst="roundRect">
              <a:avLst/>
            </a:prstGeom>
            <a:solidFill>
              <a:srgbClr val="DDDDDD"/>
            </a:solidFill>
            <a:ln w="9525">
              <a:noFill/>
              <a:miter lim="800000"/>
              <a:headEnd/>
              <a:tailEnd/>
            </a:ln>
          </p:spPr>
          <p:txBody>
            <a:bodyPr wrap="none" lIns="91414" tIns="45708" rIns="91414" bIns="45708"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LUX-Lung 5</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Pha III</a:t>
              </a:r>
              <a:br>
                <a:rPr kumimoji="0" lang="en-GB" sz="1600" b="0" i="0" u="none" strike="noStrike" kern="1200" cap="none" spc="0" normalizeH="0" baseline="0" noProof="0" dirty="0">
                  <a:ln>
                    <a:noFill/>
                  </a:ln>
                  <a:solidFill>
                    <a:srgbClr val="4D4F51"/>
                  </a:solidFill>
                  <a:effectLst/>
                  <a:uLnTx/>
                  <a:uFillTx/>
                  <a:latin typeface="Arial"/>
                  <a:ea typeface="+mn-ea"/>
                  <a:cs typeface="+mn-cs"/>
                </a:rPr>
              </a:br>
              <a:r>
                <a:rPr kumimoji="0" lang="en-GB" sz="1400" b="0" i="1" u="none" strike="noStrike" kern="1200" cap="none" spc="0" normalizeH="0" baseline="0" noProof="0" dirty="0">
                  <a:ln>
                    <a:noFill/>
                  </a:ln>
                  <a:solidFill>
                    <a:srgbClr val="4D4F51"/>
                  </a:solidFill>
                  <a:effectLst/>
                  <a:uLnTx/>
                  <a:uFillTx/>
                  <a:latin typeface="Arial"/>
                  <a:ea typeface="+mn-ea"/>
                  <a:cs typeface="+mn-cs"/>
                </a:rPr>
                <a:t>Afatinib + paclitaxel  </a:t>
              </a:r>
              <a:r>
                <a:rPr kumimoji="0" lang="en-GB" sz="1400" b="0" i="1" u="none" strike="noStrike" kern="1200" cap="none" spc="0" normalizeH="0" baseline="0" noProof="0" dirty="0" err="1">
                  <a:ln>
                    <a:noFill/>
                  </a:ln>
                  <a:solidFill>
                    <a:srgbClr val="4D4F51"/>
                  </a:solidFill>
                  <a:effectLst/>
                  <a:uLnTx/>
                  <a:uFillTx/>
                  <a:latin typeface="Arial"/>
                  <a:ea typeface="+mn-ea"/>
                  <a:cs typeface="+mn-cs"/>
                </a:rPr>
                <a:t>sv</a:t>
              </a:r>
              <a:r>
                <a:rPr kumimoji="0" lang="en-GB" sz="1400" b="0" i="1" u="none" strike="noStrike" kern="1200" cap="none" spc="0" normalizeH="0" baseline="0" noProof="0" dirty="0">
                  <a:ln>
                    <a:noFill/>
                  </a:ln>
                  <a:solidFill>
                    <a:srgbClr val="4D4F51"/>
                  </a:solidFill>
                  <a:effectLst/>
                  <a:uLnTx/>
                  <a:uFillTx/>
                  <a:latin typeface="Arial"/>
                  <a:ea typeface="+mn-ea"/>
                  <a:cs typeface="+mn-cs"/>
                </a:rPr>
                <a:t>. paclitaxel/</a:t>
              </a:r>
              <a:r>
                <a:rPr kumimoji="0" lang="en-GB" sz="1400" b="0" i="1" u="none" strike="noStrike" kern="1200" cap="none" spc="0" normalizeH="0" baseline="0" noProof="0" dirty="0" err="1">
                  <a:ln>
                    <a:noFill/>
                  </a:ln>
                  <a:solidFill>
                    <a:srgbClr val="4D4F51"/>
                  </a:solidFill>
                  <a:effectLst/>
                  <a:uLnTx/>
                  <a:uFillTx/>
                  <a:latin typeface="Arial"/>
                  <a:ea typeface="+mn-ea"/>
                  <a:cs typeface="+mn-cs"/>
                </a:rPr>
                <a:t>hóa</a:t>
              </a:r>
              <a:r>
                <a:rPr kumimoji="0" lang="en-GB" sz="1400" b="0" i="1" u="none" strike="noStrike" kern="1200" cap="none" spc="0" normalizeH="0" baseline="0" noProof="0" dirty="0">
                  <a:ln>
                    <a:noFill/>
                  </a:ln>
                  <a:solidFill>
                    <a:srgbClr val="4D4F51"/>
                  </a:solidFill>
                  <a:effectLst/>
                  <a:uLnTx/>
                  <a:uFillTx/>
                  <a:latin typeface="Arial"/>
                  <a:ea typeface="+mn-ea"/>
                  <a:cs typeface="+mn-cs"/>
                </a:rPr>
                <a:t> </a:t>
              </a:r>
              <a:r>
                <a:rPr kumimoji="0" lang="en-GB" sz="1400" b="0" i="1" u="none" strike="noStrike" kern="1200" cap="none" spc="0" normalizeH="0" baseline="0" noProof="0" dirty="0" err="1">
                  <a:ln>
                    <a:noFill/>
                  </a:ln>
                  <a:solidFill>
                    <a:srgbClr val="4D4F51"/>
                  </a:solidFill>
                  <a:effectLst/>
                  <a:uLnTx/>
                  <a:uFillTx/>
                  <a:latin typeface="Arial"/>
                  <a:ea typeface="+mn-ea"/>
                  <a:cs typeface="+mn-cs"/>
                </a:rPr>
                <a:t>trị</a:t>
              </a:r>
              <a:r>
                <a:rPr kumimoji="0" lang="en-GB" sz="1400" b="0" i="1" u="none" strike="noStrike" kern="1200" cap="none" spc="0" normalizeH="0" baseline="0" noProof="0" dirty="0">
                  <a:ln>
                    <a:noFill/>
                  </a:ln>
                  <a:solidFill>
                    <a:srgbClr val="4D4F51"/>
                  </a:solidFill>
                  <a:effectLst/>
                  <a:uLnTx/>
                  <a:uFillTx/>
                  <a:latin typeface="Arial"/>
                  <a:ea typeface="+mn-ea"/>
                  <a:cs typeface="+mn-cs"/>
                </a:rPr>
                <a:t> </a:t>
              </a:r>
              <a:r>
                <a:rPr kumimoji="0" lang="en-GB" sz="1400" b="0" i="1" u="none" strike="noStrike" kern="1200" cap="none" spc="0" normalizeH="0" baseline="0" noProof="0" dirty="0" err="1">
                  <a:ln>
                    <a:noFill/>
                  </a:ln>
                  <a:solidFill>
                    <a:srgbClr val="4D4F51"/>
                  </a:solidFill>
                  <a:effectLst/>
                  <a:uLnTx/>
                  <a:uFillTx/>
                  <a:latin typeface="Arial"/>
                  <a:ea typeface="+mn-ea"/>
                  <a:cs typeface="+mn-cs"/>
                </a:rPr>
                <a:t>khác</a:t>
              </a:r>
              <a:r>
                <a:rPr kumimoji="0" lang="en-GB" sz="1400" b="0" i="1" u="none" strike="noStrike" kern="1200" cap="none" spc="0" normalizeH="0" baseline="0" noProof="0" dirty="0">
                  <a:ln>
                    <a:noFill/>
                  </a:ln>
                  <a:solidFill>
                    <a:srgbClr val="4D4F51"/>
                  </a:solidFill>
                  <a:effectLst/>
                  <a:uLnTx/>
                  <a:uFillTx/>
                  <a:latin typeface="Arial"/>
                  <a:ea typeface="+mn-ea"/>
                  <a:cs typeface="+mn-cs"/>
                </a:rPr>
                <a:t> </a:t>
              </a:r>
            </a:p>
          </p:txBody>
        </p:sp>
        <p:sp>
          <p:nvSpPr>
            <p:cNvPr id="35" name="Rectangle 3"/>
            <p:cNvSpPr>
              <a:spLocks noChangeArrowheads="1"/>
            </p:cNvSpPr>
            <p:nvPr/>
          </p:nvSpPr>
          <p:spPr bwMode="auto">
            <a:xfrm>
              <a:off x="4499992" y="5130736"/>
              <a:ext cx="3276000" cy="576000"/>
            </a:xfrm>
            <a:prstGeom prst="roundRect">
              <a:avLst/>
            </a:prstGeom>
            <a:solidFill>
              <a:srgbClr val="DDDDDD"/>
            </a:solidFill>
            <a:ln w="9525">
              <a:noFill/>
              <a:miter lim="800000"/>
              <a:headEnd/>
              <a:tailEnd/>
            </a:ln>
          </p:spPr>
          <p:txBody>
            <a:bodyPr wrap="none" lIns="91414" tIns="45708" rIns="91414" bIns="45708"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D4F51"/>
                  </a:solidFill>
                  <a:effectLst/>
                  <a:uLnTx/>
                  <a:uFillTx/>
                  <a:latin typeface="Arial"/>
                  <a:ea typeface="+mn-ea"/>
                  <a:cs typeface="+mn-cs"/>
                </a:rPr>
                <a:t>LUX-Lung 8</a:t>
              </a:r>
            </a:p>
            <a:p>
              <a:pPr marL="0" marR="0" lvl="0" indent="0" algn="ctr" defTabSz="914400" rtl="0" eaLnBrk="0" fontAlgn="auto" latinLnBrk="0" hangingPunct="0">
                <a:lnSpc>
                  <a:spcPct val="9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srgbClr val="4D4F51"/>
                  </a:solidFill>
                  <a:effectLst/>
                  <a:uLnTx/>
                  <a:uFillTx/>
                  <a:latin typeface="Arial"/>
                  <a:ea typeface="+mn-ea"/>
                  <a:cs typeface="+mn-cs"/>
                </a:rPr>
                <a:t>Pha</a:t>
              </a:r>
              <a:r>
                <a:rPr kumimoji="0" lang="en-GB" sz="1600" b="0" i="0" u="none" strike="noStrike" kern="1200" cap="none" spc="0" normalizeH="0" baseline="0" noProof="0" dirty="0">
                  <a:ln>
                    <a:noFill/>
                  </a:ln>
                  <a:solidFill>
                    <a:srgbClr val="4D4F51"/>
                  </a:solidFill>
                  <a:effectLst/>
                  <a:uLnTx/>
                  <a:uFillTx/>
                  <a:latin typeface="Arial"/>
                  <a:ea typeface="+mn-ea"/>
                  <a:cs typeface="+mn-cs"/>
                </a:rPr>
                <a:t> III</a:t>
              </a:r>
              <a:br>
                <a:rPr kumimoji="0" lang="en-GB" sz="1600" b="0" i="0" u="none" strike="noStrike" kern="1200" cap="none" spc="0" normalizeH="0" baseline="0" noProof="0" dirty="0">
                  <a:ln>
                    <a:noFill/>
                  </a:ln>
                  <a:solidFill>
                    <a:srgbClr val="4D4F51"/>
                  </a:solidFill>
                  <a:effectLst/>
                  <a:uLnTx/>
                  <a:uFillTx/>
                  <a:latin typeface="Arial"/>
                  <a:ea typeface="+mn-ea"/>
                  <a:cs typeface="+mn-cs"/>
                </a:rPr>
              </a:br>
              <a:r>
                <a:rPr kumimoji="0" lang="en-GB" sz="1600" b="0" i="1" u="none" strike="noStrike" kern="1200" cap="none" spc="0" normalizeH="0" baseline="0" noProof="0" dirty="0">
                  <a:ln>
                    <a:noFill/>
                  </a:ln>
                  <a:solidFill>
                    <a:srgbClr val="4D4F51"/>
                  </a:solidFill>
                  <a:effectLst/>
                  <a:uLnTx/>
                  <a:uFillTx/>
                  <a:latin typeface="Arial"/>
                  <a:ea typeface="+mn-ea"/>
                  <a:cs typeface="+mn-cs"/>
                </a:rPr>
                <a:t>Afatinib </a:t>
              </a:r>
              <a:r>
                <a:rPr kumimoji="0" lang="en-GB" sz="1600" b="0" i="1" u="none" strike="noStrike" kern="1200" cap="none" spc="0" normalizeH="0" baseline="0" noProof="0" dirty="0" err="1">
                  <a:ln>
                    <a:noFill/>
                  </a:ln>
                  <a:solidFill>
                    <a:srgbClr val="4D4F51"/>
                  </a:solidFill>
                  <a:effectLst/>
                  <a:uLnTx/>
                  <a:uFillTx/>
                  <a:latin typeface="Arial"/>
                  <a:ea typeface="+mn-ea"/>
                  <a:cs typeface="+mn-cs"/>
                </a:rPr>
                <a:t>sv</a:t>
              </a:r>
              <a:r>
                <a:rPr kumimoji="0" lang="en-GB" sz="1600" b="0" i="1" u="none" strike="noStrike" kern="1200" cap="none" spc="0" normalizeH="0" baseline="0" noProof="0" dirty="0">
                  <a:ln>
                    <a:noFill/>
                  </a:ln>
                  <a:solidFill>
                    <a:srgbClr val="4D4F51"/>
                  </a:solidFill>
                  <a:effectLst/>
                  <a:uLnTx/>
                  <a:uFillTx/>
                  <a:latin typeface="Arial"/>
                  <a:ea typeface="+mn-ea"/>
                  <a:cs typeface="+mn-cs"/>
                </a:rPr>
                <a:t>. </a:t>
              </a:r>
              <a:r>
                <a:rPr kumimoji="0" lang="en-GB" sz="1600" b="0" i="1" u="none" strike="noStrike" kern="1200" cap="none" spc="0" normalizeH="0" baseline="0" noProof="0" dirty="0" err="1">
                  <a:ln>
                    <a:noFill/>
                  </a:ln>
                  <a:solidFill>
                    <a:srgbClr val="4D4F51"/>
                  </a:solidFill>
                  <a:effectLst/>
                  <a:uLnTx/>
                  <a:uFillTx/>
                  <a:latin typeface="Arial"/>
                  <a:ea typeface="+mn-ea"/>
                  <a:cs typeface="+mn-cs"/>
                </a:rPr>
                <a:t>erlotinib</a:t>
              </a:r>
              <a:endParaRPr kumimoji="0" lang="en-GB" sz="1600" b="0" i="1" u="none" strike="noStrike" kern="1200" cap="none" spc="0" normalizeH="0" baseline="0" noProof="0" dirty="0">
                <a:ln>
                  <a:noFill/>
                </a:ln>
                <a:solidFill>
                  <a:srgbClr val="4D4F51"/>
                </a:solidFill>
                <a:effectLst/>
                <a:uLnTx/>
                <a:uFillTx/>
                <a:latin typeface="Arial"/>
                <a:ea typeface="+mn-ea"/>
                <a:cs typeface="+mn-cs"/>
              </a:endParaRPr>
            </a:p>
          </p:txBody>
        </p:sp>
        <p:sp>
          <p:nvSpPr>
            <p:cNvPr id="40" name="Triangle isocèle 39"/>
            <p:cNvSpPr/>
            <p:nvPr/>
          </p:nvSpPr>
          <p:spPr>
            <a:xfrm flipV="1">
              <a:off x="5708182" y="2731663"/>
              <a:ext cx="859620" cy="141402"/>
            </a:xfrm>
            <a:prstGeom prst="triangle">
              <a:avLst/>
            </a:prstGeom>
            <a:solidFill>
              <a:schemeClr val="bg1"/>
            </a:solidFill>
            <a:ln w="1905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a:ea typeface="+mn-ea"/>
                <a:cs typeface="+mn-cs"/>
              </a:endParaRPr>
            </a:p>
          </p:txBody>
        </p:sp>
      </p:grpSp>
      <p:sp>
        <p:nvSpPr>
          <p:cNvPr id="21" name="Rectangle 20"/>
          <p:cNvSpPr/>
          <p:nvPr/>
        </p:nvSpPr>
        <p:spPr>
          <a:xfrm>
            <a:off x="2348176" y="1506708"/>
            <a:ext cx="6763732"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AC2"/>
                </a:solidFill>
                <a:effectLst/>
                <a:uLnTx/>
                <a:uFillTx/>
                <a:latin typeface="Arial"/>
                <a:ea typeface="+mn-ea"/>
                <a:cs typeface="+mn-cs"/>
              </a:rPr>
              <a:t>UTPKTBN</a:t>
            </a:r>
          </a:p>
        </p:txBody>
      </p:sp>
      <p:sp>
        <p:nvSpPr>
          <p:cNvPr id="5" name="Rectangle 4"/>
          <p:cNvSpPr/>
          <p:nvPr/>
        </p:nvSpPr>
        <p:spPr>
          <a:xfrm>
            <a:off x="6584489" y="3564995"/>
            <a:ext cx="4347850" cy="2258803"/>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100283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 Same Side Corner Rectangle 1"/>
          <p:cNvSpPr/>
          <p:nvPr/>
        </p:nvSpPr>
        <p:spPr>
          <a:xfrm rot="10800000">
            <a:off x="1917389" y="1702751"/>
            <a:ext cx="8665549" cy="4419633"/>
          </a:xfrm>
          <a:prstGeom prst="round2SameRect">
            <a:avLst>
              <a:gd name="adj1" fmla="val 2994"/>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3" name="Round Same Side Corner Rectangle 2"/>
          <p:cNvSpPr/>
          <p:nvPr/>
        </p:nvSpPr>
        <p:spPr>
          <a:xfrm>
            <a:off x="1917390" y="1323834"/>
            <a:ext cx="8665549" cy="378919"/>
          </a:xfrm>
          <a:prstGeom prst="round2SameRect">
            <a:avLst>
              <a:gd name="adj1" fmla="val 3176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prstClr val="white"/>
                </a:solidFill>
                <a:latin typeface="Arial"/>
              </a:rPr>
              <a:t>LUX-Lung 3 and 6: PFS in Patients With Common </a:t>
            </a:r>
            <a:r>
              <a:rPr lang="en-US" sz="1400" b="1" dirty="0" err="1">
                <a:solidFill>
                  <a:prstClr val="white"/>
                </a:solidFill>
                <a:latin typeface="Arial"/>
              </a:rPr>
              <a:t>Mutations</a:t>
            </a:r>
            <a:r>
              <a:rPr lang="en-US" sz="1400" b="1" baseline="30000" dirty="0" err="1">
                <a:solidFill>
                  <a:prstClr val="white"/>
                </a:solidFill>
                <a:latin typeface="Arial"/>
              </a:rPr>
              <a:t>a</a:t>
            </a:r>
            <a:r>
              <a:rPr lang="en-US" sz="1400" b="1" dirty="0">
                <a:solidFill>
                  <a:prstClr val="white"/>
                </a:solidFill>
                <a:latin typeface="Arial"/>
              </a:rPr>
              <a:t> by Independent Review</a:t>
            </a:r>
          </a:p>
        </p:txBody>
      </p:sp>
      <p:sp>
        <p:nvSpPr>
          <p:cNvPr id="4" name="TextBox 12"/>
          <p:cNvSpPr txBox="1">
            <a:spLocks noChangeArrowheads="1"/>
          </p:cNvSpPr>
          <p:nvPr/>
        </p:nvSpPr>
        <p:spPr bwMode="auto">
          <a:xfrm>
            <a:off x="1924406" y="5299082"/>
            <a:ext cx="8432800" cy="823302"/>
          </a:xfrm>
          <a:prstGeom prst="rect">
            <a:avLst/>
          </a:prstGeom>
          <a:noFill/>
          <a:ln>
            <a:noFill/>
          </a:ln>
        </p:spPr>
        <p:txBody>
          <a:bodyPr>
            <a:spAutoFit/>
          </a:bodyPr>
          <a:lstStyle>
            <a:lvl1pPr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1pPr>
            <a:lvl2pPr marL="742950" indent="-28575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2pPr>
            <a:lvl3pPr marL="11430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3pPr>
            <a:lvl4pPr marL="16002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4pPr>
            <a:lvl5pPr marL="20574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5pPr>
            <a:lvl6pPr marL="25146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6pPr>
            <a:lvl7pPr marL="29718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7pPr>
            <a:lvl8pPr marL="34290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8pPr>
            <a:lvl9pPr marL="38862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9pPr>
          </a:lstStyle>
          <a:p>
            <a:pPr marL="60325" eaLnBrk="1" hangingPunct="1">
              <a:spcBef>
                <a:spcPts val="100"/>
              </a:spcBef>
              <a:tabLst>
                <a:tab pos="1489075" algn="ctr"/>
                <a:tab pos="1889125" algn="ctr"/>
                <a:tab pos="2290763" algn="ctr"/>
                <a:tab pos="2682875" algn="ctr"/>
                <a:tab pos="3082925" algn="ctr"/>
                <a:tab pos="3544888" algn="ctr"/>
                <a:tab pos="3944938" algn="ctr"/>
                <a:tab pos="4344988" algn="ctr"/>
                <a:tab pos="4746625" algn="ctr"/>
                <a:tab pos="5146675" algn="ctr"/>
                <a:tab pos="5546725" algn="ctr"/>
                <a:tab pos="5948363" algn="ctr"/>
                <a:tab pos="6340475" algn="ctr"/>
                <a:tab pos="6740525" algn="ctr"/>
                <a:tab pos="7140575" algn="ctr"/>
                <a:tab pos="7542213" algn="ctr"/>
              </a:tabLst>
            </a:pPr>
            <a:r>
              <a:rPr lang="en-GB" sz="900" dirty="0">
                <a:solidFill>
                  <a:srgbClr val="000000"/>
                </a:solidFill>
              </a:rPr>
              <a:t>No. at risk:</a:t>
            </a:r>
            <a:br>
              <a:rPr lang="en-GB" sz="900" dirty="0">
                <a:solidFill>
                  <a:srgbClr val="000000"/>
                </a:solidFill>
              </a:rPr>
            </a:br>
            <a:r>
              <a:rPr lang="en-GB" sz="900" b="1" dirty="0">
                <a:solidFill>
                  <a:srgbClr val="1CBECA"/>
                </a:solidFill>
              </a:rPr>
              <a:t>Afatinib</a:t>
            </a:r>
            <a:r>
              <a:rPr lang="en-GB" sz="900" dirty="0">
                <a:solidFill>
                  <a:srgbClr val="1CBECA"/>
                </a:solidFill>
              </a:rPr>
              <a:t> 	203	170	143	115	  90	70	50	37	31	24	20	17	10	  7	  3	  0</a:t>
            </a:r>
          </a:p>
          <a:p>
            <a:pPr marL="60325" eaLnBrk="1" hangingPunct="1">
              <a:spcBef>
                <a:spcPts val="100"/>
              </a:spcBef>
              <a:tabLst>
                <a:tab pos="1489075" algn="ctr"/>
                <a:tab pos="1889125" algn="ctr"/>
                <a:tab pos="2290763" algn="ctr"/>
                <a:tab pos="2682875" algn="ctr"/>
                <a:tab pos="3082925" algn="ctr"/>
                <a:tab pos="3544888" algn="ctr"/>
                <a:tab pos="3944938" algn="ctr"/>
                <a:tab pos="4344988" algn="ctr"/>
                <a:tab pos="4746625" algn="ctr"/>
                <a:tab pos="5146675" algn="ctr"/>
                <a:tab pos="5546725" algn="ctr"/>
                <a:tab pos="5948363" algn="ctr"/>
                <a:tab pos="6340475" algn="ctr"/>
                <a:tab pos="6740525" algn="ctr"/>
                <a:tab pos="7140575" algn="ctr"/>
                <a:tab pos="7542213" algn="ctr"/>
              </a:tabLst>
            </a:pPr>
            <a:r>
              <a:rPr lang="en-GB" sz="900" b="1" dirty="0">
                <a:solidFill>
                  <a:srgbClr val="717073"/>
                </a:solidFill>
              </a:rPr>
              <a:t>Cis/Pem</a:t>
            </a:r>
            <a:r>
              <a:rPr lang="en-GB" sz="900" dirty="0">
                <a:solidFill>
                  <a:srgbClr val="717073"/>
                </a:solidFill>
              </a:rPr>
              <a:t>	104	62	35	17	  9	6	2	2	2	2	2	2	2	  2	  1	  0</a:t>
            </a:r>
          </a:p>
          <a:p>
            <a:pPr marL="60325" eaLnBrk="1" hangingPunct="1">
              <a:spcBef>
                <a:spcPts val="100"/>
              </a:spcBef>
              <a:tabLst>
                <a:tab pos="1489075" algn="ctr"/>
                <a:tab pos="1889125" algn="ctr"/>
                <a:tab pos="2290763" algn="ctr"/>
                <a:tab pos="2682875" algn="ctr"/>
                <a:tab pos="3082925" algn="ctr"/>
                <a:tab pos="3544888" algn="ctr"/>
                <a:tab pos="3944938" algn="ctr"/>
                <a:tab pos="4344988" algn="ctr"/>
                <a:tab pos="4746625" algn="ctr"/>
                <a:tab pos="5146675" algn="ctr"/>
                <a:tab pos="5546725" algn="ctr"/>
                <a:tab pos="5948363" algn="ctr"/>
                <a:tab pos="6340475" algn="ctr"/>
                <a:tab pos="6740525" algn="ctr"/>
                <a:tab pos="7140575" algn="ctr"/>
                <a:tab pos="7542213" algn="ctr"/>
              </a:tabLst>
            </a:pPr>
            <a:r>
              <a:rPr lang="en-GB" sz="900" b="1" dirty="0">
                <a:solidFill>
                  <a:srgbClr val="7B3A96"/>
                </a:solidFill>
              </a:rPr>
              <a:t>Afatinib</a:t>
            </a:r>
            <a:r>
              <a:rPr lang="en-GB" sz="900" dirty="0">
                <a:solidFill>
                  <a:srgbClr val="7B3A96"/>
                </a:solidFill>
              </a:rPr>
              <a:t>	216	186	152	115	  87	63	51	38	31	25	18	10	1	  0</a:t>
            </a:r>
          </a:p>
          <a:p>
            <a:pPr marL="60325" eaLnBrk="1" hangingPunct="1">
              <a:spcBef>
                <a:spcPts val="100"/>
              </a:spcBef>
              <a:tabLst>
                <a:tab pos="1489075" algn="ctr"/>
                <a:tab pos="1889125" algn="ctr"/>
                <a:tab pos="2290763" algn="ctr"/>
                <a:tab pos="2682875" algn="ctr"/>
                <a:tab pos="3082925" algn="ctr"/>
                <a:tab pos="3544888" algn="ctr"/>
                <a:tab pos="3944938" algn="ctr"/>
                <a:tab pos="4344988" algn="ctr"/>
                <a:tab pos="4746625" algn="ctr"/>
                <a:tab pos="5146675" algn="ctr"/>
                <a:tab pos="5546725" algn="ctr"/>
                <a:tab pos="5948363" algn="ctr"/>
                <a:tab pos="6340475" algn="ctr"/>
                <a:tab pos="6740525" algn="ctr"/>
                <a:tab pos="7140575" algn="ctr"/>
                <a:tab pos="7542213" algn="ctr"/>
              </a:tabLst>
            </a:pPr>
            <a:r>
              <a:rPr lang="en-GB" sz="900" b="1" dirty="0">
                <a:solidFill>
                  <a:srgbClr val="C3B600"/>
                </a:solidFill>
              </a:rPr>
              <a:t>Cis/Gem</a:t>
            </a:r>
            <a:r>
              <a:rPr lang="en-GB" sz="900" dirty="0">
                <a:solidFill>
                  <a:srgbClr val="C3B600"/>
                </a:solidFill>
              </a:rPr>
              <a:t>	108	62	21	7	  1	0	0	0	0	0	0	0	0	  0</a:t>
            </a:r>
          </a:p>
        </p:txBody>
      </p:sp>
      <p:sp>
        <p:nvSpPr>
          <p:cNvPr id="5" name="TextBox 5"/>
          <p:cNvSpPr txBox="1">
            <a:spLocks noChangeArrowheads="1"/>
          </p:cNvSpPr>
          <p:nvPr/>
        </p:nvSpPr>
        <p:spPr bwMode="auto">
          <a:xfrm rot="16200000">
            <a:off x="1764191" y="3256262"/>
            <a:ext cx="2093843"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200" b="1" kern="0" dirty="0">
                <a:solidFill>
                  <a:prstClr val="black">
                    <a:lumMod val="65000"/>
                    <a:lumOff val="35000"/>
                  </a:prstClr>
                </a:solidFill>
              </a:rPr>
              <a:t>Estimated PFS probability</a:t>
            </a:r>
          </a:p>
        </p:txBody>
      </p:sp>
      <p:sp>
        <p:nvSpPr>
          <p:cNvPr id="6" name="TextBox 5"/>
          <p:cNvSpPr txBox="1">
            <a:spLocks noChangeArrowheads="1"/>
          </p:cNvSpPr>
          <p:nvPr/>
        </p:nvSpPr>
        <p:spPr bwMode="auto">
          <a:xfrm>
            <a:off x="3419425" y="5218719"/>
            <a:ext cx="6226582" cy="276999"/>
          </a:xfrm>
          <a:prstGeom prst="rect">
            <a:avLst/>
          </a:prstGeom>
          <a:no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200" b="1" kern="0" dirty="0">
                <a:solidFill>
                  <a:prstClr val="black">
                    <a:lumMod val="65000"/>
                    <a:lumOff val="35000"/>
                  </a:prstClr>
                </a:solidFill>
              </a:rPr>
              <a:t>Months</a:t>
            </a:r>
          </a:p>
        </p:txBody>
      </p:sp>
      <p:sp>
        <p:nvSpPr>
          <p:cNvPr id="7" name="Freeform 6"/>
          <p:cNvSpPr/>
          <p:nvPr/>
        </p:nvSpPr>
        <p:spPr>
          <a:xfrm>
            <a:off x="3466849" y="1831952"/>
            <a:ext cx="6170450" cy="3149600"/>
          </a:xfrm>
          <a:custGeom>
            <a:avLst/>
            <a:gdLst>
              <a:gd name="connsiteX0" fmla="*/ 0 w 6183086"/>
              <a:gd name="connsiteY0" fmla="*/ 0 h 3196046"/>
              <a:gd name="connsiteX1" fmla="*/ 0 w 6183086"/>
              <a:gd name="connsiteY1" fmla="*/ 3196046 h 3196046"/>
              <a:gd name="connsiteX2" fmla="*/ 6183086 w 6183086"/>
              <a:gd name="connsiteY2" fmla="*/ 3196046 h 3196046"/>
            </a:gdLst>
            <a:ahLst/>
            <a:cxnLst>
              <a:cxn ang="0">
                <a:pos x="connsiteX0" y="connsiteY0"/>
              </a:cxn>
              <a:cxn ang="0">
                <a:pos x="connsiteX1" y="connsiteY1"/>
              </a:cxn>
              <a:cxn ang="0">
                <a:pos x="connsiteX2" y="connsiteY2"/>
              </a:cxn>
            </a:cxnLst>
            <a:rect l="l" t="t" r="r" b="b"/>
            <a:pathLst>
              <a:path w="6183086" h="3196046">
                <a:moveTo>
                  <a:pt x="0" y="0"/>
                </a:moveTo>
                <a:lnTo>
                  <a:pt x="0" y="3196046"/>
                </a:lnTo>
                <a:lnTo>
                  <a:pt x="6183086" y="3196046"/>
                </a:lnTo>
              </a:path>
            </a:pathLst>
          </a:cu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cxnSp>
        <p:nvCxnSpPr>
          <p:cNvPr id="8" name="Straight Connector 7"/>
          <p:cNvCxnSpPr/>
          <p:nvPr/>
        </p:nvCxnSpPr>
        <p:spPr>
          <a:xfrm flipH="1">
            <a:off x="3411702" y="2446150"/>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9" name="Straight Connector 8"/>
          <p:cNvCxnSpPr/>
          <p:nvPr/>
        </p:nvCxnSpPr>
        <p:spPr>
          <a:xfrm flipH="1">
            <a:off x="3406937" y="1822695"/>
            <a:ext cx="54864"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0" name="Straight Connector 9"/>
          <p:cNvCxnSpPr/>
          <p:nvPr/>
        </p:nvCxnSpPr>
        <p:spPr>
          <a:xfrm flipH="1">
            <a:off x="3411702" y="3065448"/>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1" name="Straight Connector 10"/>
          <p:cNvCxnSpPr/>
          <p:nvPr/>
        </p:nvCxnSpPr>
        <p:spPr>
          <a:xfrm flipH="1">
            <a:off x="3411702" y="3693059"/>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2" name="Straight Connector 11"/>
          <p:cNvCxnSpPr/>
          <p:nvPr/>
        </p:nvCxnSpPr>
        <p:spPr>
          <a:xfrm flipH="1">
            <a:off x="3411702" y="4312358"/>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3" name="Straight Connector 12"/>
          <p:cNvCxnSpPr/>
          <p:nvPr/>
        </p:nvCxnSpPr>
        <p:spPr>
          <a:xfrm flipH="1">
            <a:off x="3411702" y="493165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4" name="Straight Connector 13"/>
          <p:cNvCxnSpPr/>
          <p:nvPr/>
        </p:nvCxnSpPr>
        <p:spPr>
          <a:xfrm rot="16200000" flipH="1">
            <a:off x="3490674"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p:cNvCxnSpPr/>
          <p:nvPr/>
        </p:nvCxnSpPr>
        <p:spPr>
          <a:xfrm rot="16200000" flipH="1">
            <a:off x="3897998"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p:cNvCxnSpPr/>
          <p:nvPr/>
        </p:nvCxnSpPr>
        <p:spPr>
          <a:xfrm rot="16200000" flipH="1">
            <a:off x="4301166"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p:cNvCxnSpPr/>
          <p:nvPr/>
        </p:nvCxnSpPr>
        <p:spPr>
          <a:xfrm rot="16200000" flipH="1">
            <a:off x="4704334"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7"/>
          <p:cNvCxnSpPr/>
          <p:nvPr/>
        </p:nvCxnSpPr>
        <p:spPr>
          <a:xfrm rot="16200000" flipH="1">
            <a:off x="5115815"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p:cNvCxnSpPr/>
          <p:nvPr/>
        </p:nvCxnSpPr>
        <p:spPr>
          <a:xfrm rot="16200000" flipH="1">
            <a:off x="5514827"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p:cNvCxnSpPr/>
          <p:nvPr/>
        </p:nvCxnSpPr>
        <p:spPr>
          <a:xfrm rot="16200000" flipH="1">
            <a:off x="5922151"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p:cNvCxnSpPr/>
          <p:nvPr/>
        </p:nvCxnSpPr>
        <p:spPr>
          <a:xfrm rot="16200000" flipH="1">
            <a:off x="6329475"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p:cNvCxnSpPr/>
          <p:nvPr/>
        </p:nvCxnSpPr>
        <p:spPr>
          <a:xfrm rot="16200000" flipH="1">
            <a:off x="6728487"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3" name="Straight Connector 22"/>
          <p:cNvCxnSpPr/>
          <p:nvPr/>
        </p:nvCxnSpPr>
        <p:spPr>
          <a:xfrm rot="16200000" flipH="1">
            <a:off x="7139968"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Connector 23"/>
          <p:cNvCxnSpPr/>
          <p:nvPr/>
        </p:nvCxnSpPr>
        <p:spPr>
          <a:xfrm rot="16200000" flipH="1">
            <a:off x="7543136"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5" name="Straight Connector 24"/>
          <p:cNvCxnSpPr/>
          <p:nvPr/>
        </p:nvCxnSpPr>
        <p:spPr>
          <a:xfrm rot="16200000" flipH="1">
            <a:off x="7942148"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6" name="Straight Connector 25"/>
          <p:cNvCxnSpPr/>
          <p:nvPr/>
        </p:nvCxnSpPr>
        <p:spPr>
          <a:xfrm rot="16200000" flipH="1">
            <a:off x="8357786"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7" name="Straight Connector 26"/>
          <p:cNvCxnSpPr/>
          <p:nvPr/>
        </p:nvCxnSpPr>
        <p:spPr>
          <a:xfrm rot="16200000" flipH="1">
            <a:off x="8767430"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8" name="Straight Connector 27"/>
          <p:cNvCxnSpPr/>
          <p:nvPr/>
        </p:nvCxnSpPr>
        <p:spPr>
          <a:xfrm rot="16200000" flipH="1">
            <a:off x="9164123"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29" name="Straight Connector 28"/>
          <p:cNvCxnSpPr/>
          <p:nvPr/>
        </p:nvCxnSpPr>
        <p:spPr>
          <a:xfrm rot="16200000" flipH="1">
            <a:off x="9575604" y="5009416"/>
            <a:ext cx="45719"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30" name="TextBox 29"/>
          <p:cNvSpPr txBox="1">
            <a:spLocks noChangeArrowheads="1"/>
          </p:cNvSpPr>
          <p:nvPr/>
        </p:nvSpPr>
        <p:spPr bwMode="auto">
          <a:xfrm>
            <a:off x="3151590" y="1748567"/>
            <a:ext cx="219074"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000" kern="0" dirty="0">
                <a:solidFill>
                  <a:prstClr val="black">
                    <a:lumMod val="65000"/>
                    <a:lumOff val="35000"/>
                  </a:prstClr>
                </a:solidFill>
              </a:rPr>
              <a:t>1.0</a:t>
            </a:r>
          </a:p>
        </p:txBody>
      </p:sp>
      <p:sp>
        <p:nvSpPr>
          <p:cNvPr id="31" name="TextBox 30"/>
          <p:cNvSpPr txBox="1">
            <a:spLocks noChangeArrowheads="1"/>
          </p:cNvSpPr>
          <p:nvPr/>
        </p:nvSpPr>
        <p:spPr bwMode="auto">
          <a:xfrm>
            <a:off x="3151590" y="2367692"/>
            <a:ext cx="219074"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000" kern="0" dirty="0">
                <a:solidFill>
                  <a:prstClr val="black">
                    <a:lumMod val="65000"/>
                    <a:lumOff val="35000"/>
                  </a:prstClr>
                </a:solidFill>
              </a:rPr>
              <a:t>0.8</a:t>
            </a:r>
          </a:p>
        </p:txBody>
      </p:sp>
      <p:sp>
        <p:nvSpPr>
          <p:cNvPr id="32" name="TextBox 31"/>
          <p:cNvSpPr txBox="1">
            <a:spLocks noChangeArrowheads="1"/>
          </p:cNvSpPr>
          <p:nvPr/>
        </p:nvSpPr>
        <p:spPr bwMode="auto">
          <a:xfrm>
            <a:off x="3151590" y="2991579"/>
            <a:ext cx="219074"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000" kern="0" dirty="0">
                <a:solidFill>
                  <a:prstClr val="black">
                    <a:lumMod val="65000"/>
                    <a:lumOff val="35000"/>
                  </a:prstClr>
                </a:solidFill>
              </a:rPr>
              <a:t>0.6</a:t>
            </a:r>
          </a:p>
        </p:txBody>
      </p:sp>
      <p:sp>
        <p:nvSpPr>
          <p:cNvPr id="33" name="TextBox 32"/>
          <p:cNvSpPr txBox="1">
            <a:spLocks noChangeArrowheads="1"/>
          </p:cNvSpPr>
          <p:nvPr/>
        </p:nvSpPr>
        <p:spPr bwMode="auto">
          <a:xfrm>
            <a:off x="3151590" y="3615466"/>
            <a:ext cx="219074"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000" kern="0" dirty="0">
                <a:solidFill>
                  <a:prstClr val="black">
                    <a:lumMod val="65000"/>
                    <a:lumOff val="35000"/>
                  </a:prstClr>
                </a:solidFill>
              </a:rPr>
              <a:t>0.4</a:t>
            </a:r>
          </a:p>
        </p:txBody>
      </p:sp>
      <p:sp>
        <p:nvSpPr>
          <p:cNvPr id="34" name="TextBox 33"/>
          <p:cNvSpPr txBox="1">
            <a:spLocks noChangeArrowheads="1"/>
          </p:cNvSpPr>
          <p:nvPr/>
        </p:nvSpPr>
        <p:spPr bwMode="auto">
          <a:xfrm>
            <a:off x="3151590" y="4234591"/>
            <a:ext cx="219074"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000" kern="0" dirty="0">
                <a:solidFill>
                  <a:prstClr val="black">
                    <a:lumMod val="65000"/>
                    <a:lumOff val="35000"/>
                  </a:prstClr>
                </a:solidFill>
              </a:rPr>
              <a:t>0.2</a:t>
            </a:r>
          </a:p>
        </p:txBody>
      </p:sp>
      <p:sp>
        <p:nvSpPr>
          <p:cNvPr id="35" name="TextBox 34"/>
          <p:cNvSpPr txBox="1">
            <a:spLocks noChangeArrowheads="1"/>
          </p:cNvSpPr>
          <p:nvPr/>
        </p:nvSpPr>
        <p:spPr bwMode="auto">
          <a:xfrm>
            <a:off x="3151590" y="4858479"/>
            <a:ext cx="219074"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000" kern="0" dirty="0">
                <a:solidFill>
                  <a:prstClr val="black">
                    <a:lumMod val="65000"/>
                    <a:lumOff val="35000"/>
                  </a:prstClr>
                </a:solidFill>
              </a:rPr>
              <a:t>0.0</a:t>
            </a:r>
          </a:p>
        </p:txBody>
      </p:sp>
      <p:sp>
        <p:nvSpPr>
          <p:cNvPr id="36" name="TextBox 35"/>
          <p:cNvSpPr txBox="1">
            <a:spLocks noChangeArrowheads="1"/>
          </p:cNvSpPr>
          <p:nvPr/>
        </p:nvSpPr>
        <p:spPr bwMode="auto">
          <a:xfrm>
            <a:off x="3418605"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0</a:t>
            </a:r>
          </a:p>
        </p:txBody>
      </p:sp>
      <p:sp>
        <p:nvSpPr>
          <p:cNvPr id="37" name="TextBox 36"/>
          <p:cNvSpPr txBox="1">
            <a:spLocks noChangeArrowheads="1"/>
          </p:cNvSpPr>
          <p:nvPr/>
        </p:nvSpPr>
        <p:spPr bwMode="auto">
          <a:xfrm>
            <a:off x="3825323"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3</a:t>
            </a:r>
          </a:p>
        </p:txBody>
      </p:sp>
      <p:sp>
        <p:nvSpPr>
          <p:cNvPr id="38" name="TextBox 37"/>
          <p:cNvSpPr txBox="1">
            <a:spLocks noChangeArrowheads="1"/>
          </p:cNvSpPr>
          <p:nvPr/>
        </p:nvSpPr>
        <p:spPr bwMode="auto">
          <a:xfrm>
            <a:off x="4230135"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6</a:t>
            </a:r>
          </a:p>
        </p:txBody>
      </p:sp>
      <p:sp>
        <p:nvSpPr>
          <p:cNvPr id="39" name="TextBox 38"/>
          <p:cNvSpPr txBox="1">
            <a:spLocks noChangeArrowheads="1"/>
          </p:cNvSpPr>
          <p:nvPr/>
        </p:nvSpPr>
        <p:spPr bwMode="auto">
          <a:xfrm>
            <a:off x="4632725"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9</a:t>
            </a:r>
          </a:p>
        </p:txBody>
      </p:sp>
      <p:sp>
        <p:nvSpPr>
          <p:cNvPr id="40" name="TextBox 39"/>
          <p:cNvSpPr txBox="1">
            <a:spLocks noChangeArrowheads="1"/>
          </p:cNvSpPr>
          <p:nvPr/>
        </p:nvSpPr>
        <p:spPr bwMode="auto">
          <a:xfrm>
            <a:off x="5045157"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12</a:t>
            </a:r>
          </a:p>
        </p:txBody>
      </p:sp>
      <p:sp>
        <p:nvSpPr>
          <p:cNvPr id="41" name="TextBox 40"/>
          <p:cNvSpPr txBox="1">
            <a:spLocks noChangeArrowheads="1"/>
          </p:cNvSpPr>
          <p:nvPr/>
        </p:nvSpPr>
        <p:spPr bwMode="auto">
          <a:xfrm>
            <a:off x="5444572"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15</a:t>
            </a:r>
          </a:p>
        </p:txBody>
      </p:sp>
      <p:sp>
        <p:nvSpPr>
          <p:cNvPr id="42" name="TextBox 41"/>
          <p:cNvSpPr txBox="1">
            <a:spLocks noChangeArrowheads="1"/>
          </p:cNvSpPr>
          <p:nvPr/>
        </p:nvSpPr>
        <p:spPr bwMode="auto">
          <a:xfrm>
            <a:off x="5851925"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18</a:t>
            </a:r>
          </a:p>
        </p:txBody>
      </p:sp>
      <p:sp>
        <p:nvSpPr>
          <p:cNvPr id="43" name="TextBox 42"/>
          <p:cNvSpPr txBox="1">
            <a:spLocks noChangeArrowheads="1"/>
          </p:cNvSpPr>
          <p:nvPr/>
        </p:nvSpPr>
        <p:spPr bwMode="auto">
          <a:xfrm>
            <a:off x="6259912"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21</a:t>
            </a:r>
          </a:p>
        </p:txBody>
      </p:sp>
      <p:sp>
        <p:nvSpPr>
          <p:cNvPr id="44" name="TextBox 43"/>
          <p:cNvSpPr txBox="1">
            <a:spLocks noChangeArrowheads="1"/>
          </p:cNvSpPr>
          <p:nvPr/>
        </p:nvSpPr>
        <p:spPr bwMode="auto">
          <a:xfrm>
            <a:off x="6659327"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24</a:t>
            </a:r>
          </a:p>
        </p:txBody>
      </p:sp>
      <p:sp>
        <p:nvSpPr>
          <p:cNvPr id="45" name="TextBox 44"/>
          <p:cNvSpPr txBox="1">
            <a:spLocks noChangeArrowheads="1"/>
          </p:cNvSpPr>
          <p:nvPr/>
        </p:nvSpPr>
        <p:spPr bwMode="auto">
          <a:xfrm>
            <a:off x="7068585"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27</a:t>
            </a:r>
          </a:p>
        </p:txBody>
      </p:sp>
      <p:sp>
        <p:nvSpPr>
          <p:cNvPr id="46" name="TextBox 45"/>
          <p:cNvSpPr txBox="1">
            <a:spLocks noChangeArrowheads="1"/>
          </p:cNvSpPr>
          <p:nvPr/>
        </p:nvSpPr>
        <p:spPr bwMode="auto">
          <a:xfrm>
            <a:off x="7470857"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30</a:t>
            </a:r>
          </a:p>
        </p:txBody>
      </p:sp>
      <p:sp>
        <p:nvSpPr>
          <p:cNvPr id="47" name="TextBox 46"/>
          <p:cNvSpPr txBox="1">
            <a:spLocks noChangeArrowheads="1"/>
          </p:cNvSpPr>
          <p:nvPr/>
        </p:nvSpPr>
        <p:spPr bwMode="auto">
          <a:xfrm>
            <a:off x="7870907"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33</a:t>
            </a:r>
          </a:p>
        </p:txBody>
      </p:sp>
      <p:sp>
        <p:nvSpPr>
          <p:cNvPr id="48" name="TextBox 47"/>
          <p:cNvSpPr txBox="1">
            <a:spLocks noChangeArrowheads="1"/>
          </p:cNvSpPr>
          <p:nvPr/>
        </p:nvSpPr>
        <p:spPr bwMode="auto">
          <a:xfrm>
            <a:off x="8287784"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36</a:t>
            </a:r>
          </a:p>
        </p:txBody>
      </p:sp>
      <p:sp>
        <p:nvSpPr>
          <p:cNvPr id="49" name="TextBox 48"/>
          <p:cNvSpPr txBox="1">
            <a:spLocks noChangeArrowheads="1"/>
          </p:cNvSpPr>
          <p:nvPr/>
        </p:nvSpPr>
        <p:spPr bwMode="auto">
          <a:xfrm>
            <a:off x="8695137"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39</a:t>
            </a:r>
          </a:p>
        </p:txBody>
      </p:sp>
      <p:sp>
        <p:nvSpPr>
          <p:cNvPr id="50" name="TextBox 49"/>
          <p:cNvSpPr txBox="1">
            <a:spLocks noChangeArrowheads="1"/>
          </p:cNvSpPr>
          <p:nvPr/>
        </p:nvSpPr>
        <p:spPr bwMode="auto">
          <a:xfrm>
            <a:off x="9095822"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42</a:t>
            </a:r>
          </a:p>
        </p:txBody>
      </p:sp>
      <p:sp>
        <p:nvSpPr>
          <p:cNvPr id="51" name="TextBox 50"/>
          <p:cNvSpPr txBox="1">
            <a:spLocks noChangeArrowheads="1"/>
          </p:cNvSpPr>
          <p:nvPr/>
        </p:nvSpPr>
        <p:spPr bwMode="auto">
          <a:xfrm>
            <a:off x="9505079" y="5072792"/>
            <a:ext cx="190501" cy="153888"/>
          </a:xfrm>
          <a:prstGeom prst="rect">
            <a:avLst/>
          </a:prstGeom>
          <a:noFill/>
          <a:ln>
            <a:noFill/>
          </a:ln>
        </p:spPr>
        <p:txBody>
          <a:bodyPr wrap="square" lIns="0" tIns="0" rIns="0" bIns="0" anchor="b"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000" kern="0" dirty="0">
                <a:solidFill>
                  <a:prstClr val="black">
                    <a:lumMod val="65000"/>
                    <a:lumOff val="35000"/>
                  </a:prstClr>
                </a:solidFill>
              </a:rPr>
              <a:t>45</a:t>
            </a:r>
          </a:p>
        </p:txBody>
      </p:sp>
      <p:sp>
        <p:nvSpPr>
          <p:cNvPr id="287" name="Freeform 286"/>
          <p:cNvSpPr/>
          <p:nvPr/>
        </p:nvSpPr>
        <p:spPr>
          <a:xfrm>
            <a:off x="3478557" y="1822879"/>
            <a:ext cx="6010102" cy="2905299"/>
          </a:xfrm>
          <a:custGeom>
            <a:avLst/>
            <a:gdLst>
              <a:gd name="connsiteX0" fmla="*/ 0 w 6010102"/>
              <a:gd name="connsiteY0" fmla="*/ 0 h 2905299"/>
              <a:gd name="connsiteX1" fmla="*/ 120535 w 6010102"/>
              <a:gd name="connsiteY1" fmla="*/ 4157 h 2905299"/>
              <a:gd name="connsiteX2" fmla="*/ 128848 w 6010102"/>
              <a:gd name="connsiteY2" fmla="*/ 33251 h 2905299"/>
              <a:gd name="connsiteX3" fmla="*/ 182880 w 6010102"/>
              <a:gd name="connsiteY3" fmla="*/ 41564 h 2905299"/>
              <a:gd name="connsiteX4" fmla="*/ 191193 w 6010102"/>
              <a:gd name="connsiteY4" fmla="*/ 91440 h 2905299"/>
              <a:gd name="connsiteX5" fmla="*/ 224444 w 6010102"/>
              <a:gd name="connsiteY5" fmla="*/ 91440 h 2905299"/>
              <a:gd name="connsiteX6" fmla="*/ 228600 w 6010102"/>
              <a:gd name="connsiteY6" fmla="*/ 128848 h 2905299"/>
              <a:gd name="connsiteX7" fmla="*/ 228600 w 6010102"/>
              <a:gd name="connsiteY7" fmla="*/ 145473 h 2905299"/>
              <a:gd name="connsiteX8" fmla="*/ 282633 w 6010102"/>
              <a:gd name="connsiteY8" fmla="*/ 145473 h 2905299"/>
              <a:gd name="connsiteX9" fmla="*/ 282633 w 6010102"/>
              <a:gd name="connsiteY9" fmla="*/ 178724 h 2905299"/>
              <a:gd name="connsiteX10" fmla="*/ 361604 w 6010102"/>
              <a:gd name="connsiteY10" fmla="*/ 178724 h 2905299"/>
              <a:gd name="connsiteX11" fmla="*/ 365760 w 6010102"/>
              <a:gd name="connsiteY11" fmla="*/ 195350 h 2905299"/>
              <a:gd name="connsiteX12" fmla="*/ 378229 w 6010102"/>
              <a:gd name="connsiteY12" fmla="*/ 195350 h 2905299"/>
              <a:gd name="connsiteX13" fmla="*/ 386542 w 6010102"/>
              <a:gd name="connsiteY13" fmla="*/ 236913 h 2905299"/>
              <a:gd name="connsiteX14" fmla="*/ 390698 w 6010102"/>
              <a:gd name="connsiteY14" fmla="*/ 282633 h 2905299"/>
              <a:gd name="connsiteX15" fmla="*/ 407324 w 6010102"/>
              <a:gd name="connsiteY15" fmla="*/ 282633 h 2905299"/>
              <a:gd name="connsiteX16" fmla="*/ 411480 w 6010102"/>
              <a:gd name="connsiteY16" fmla="*/ 324197 h 2905299"/>
              <a:gd name="connsiteX17" fmla="*/ 423949 w 6010102"/>
              <a:gd name="connsiteY17" fmla="*/ 328353 h 2905299"/>
              <a:gd name="connsiteX18" fmla="*/ 423949 w 6010102"/>
              <a:gd name="connsiteY18" fmla="*/ 336666 h 2905299"/>
              <a:gd name="connsiteX19" fmla="*/ 423949 w 6010102"/>
              <a:gd name="connsiteY19" fmla="*/ 353291 h 2905299"/>
              <a:gd name="connsiteX20" fmla="*/ 436418 w 6010102"/>
              <a:gd name="connsiteY20" fmla="*/ 353291 h 2905299"/>
              <a:gd name="connsiteX21" fmla="*/ 440575 w 6010102"/>
              <a:gd name="connsiteY21" fmla="*/ 369917 h 2905299"/>
              <a:gd name="connsiteX22" fmla="*/ 498764 w 6010102"/>
              <a:gd name="connsiteY22" fmla="*/ 378230 h 2905299"/>
              <a:gd name="connsiteX23" fmla="*/ 502920 w 6010102"/>
              <a:gd name="connsiteY23" fmla="*/ 386542 h 2905299"/>
              <a:gd name="connsiteX24" fmla="*/ 556953 w 6010102"/>
              <a:gd name="connsiteY24" fmla="*/ 390699 h 2905299"/>
              <a:gd name="connsiteX25" fmla="*/ 569422 w 6010102"/>
              <a:gd name="connsiteY25" fmla="*/ 469670 h 2905299"/>
              <a:gd name="connsiteX26" fmla="*/ 573578 w 6010102"/>
              <a:gd name="connsiteY26" fmla="*/ 494608 h 2905299"/>
              <a:gd name="connsiteX27" fmla="*/ 598517 w 6010102"/>
              <a:gd name="connsiteY27" fmla="*/ 515390 h 2905299"/>
              <a:gd name="connsiteX28" fmla="*/ 627611 w 6010102"/>
              <a:gd name="connsiteY28" fmla="*/ 523702 h 2905299"/>
              <a:gd name="connsiteX29" fmla="*/ 623455 w 6010102"/>
              <a:gd name="connsiteY29" fmla="*/ 536171 h 2905299"/>
              <a:gd name="connsiteX30" fmla="*/ 652549 w 6010102"/>
              <a:gd name="connsiteY30" fmla="*/ 532015 h 2905299"/>
              <a:gd name="connsiteX31" fmla="*/ 660862 w 6010102"/>
              <a:gd name="connsiteY31" fmla="*/ 548640 h 2905299"/>
              <a:gd name="connsiteX32" fmla="*/ 743989 w 6010102"/>
              <a:gd name="connsiteY32" fmla="*/ 552797 h 2905299"/>
              <a:gd name="connsiteX33" fmla="*/ 752302 w 6010102"/>
              <a:gd name="connsiteY33" fmla="*/ 619299 h 2905299"/>
              <a:gd name="connsiteX34" fmla="*/ 756458 w 6010102"/>
              <a:gd name="connsiteY34" fmla="*/ 635924 h 2905299"/>
              <a:gd name="connsiteX35" fmla="*/ 773084 w 6010102"/>
              <a:gd name="connsiteY35" fmla="*/ 648393 h 2905299"/>
              <a:gd name="connsiteX36" fmla="*/ 781397 w 6010102"/>
              <a:gd name="connsiteY36" fmla="*/ 665019 h 2905299"/>
              <a:gd name="connsiteX37" fmla="*/ 876993 w 6010102"/>
              <a:gd name="connsiteY37" fmla="*/ 669175 h 2905299"/>
              <a:gd name="connsiteX38" fmla="*/ 881149 w 6010102"/>
              <a:gd name="connsiteY38" fmla="*/ 689957 h 2905299"/>
              <a:gd name="connsiteX39" fmla="*/ 947651 w 6010102"/>
              <a:gd name="connsiteY39" fmla="*/ 694113 h 2905299"/>
              <a:gd name="connsiteX40" fmla="*/ 943495 w 6010102"/>
              <a:gd name="connsiteY40" fmla="*/ 723208 h 2905299"/>
              <a:gd name="connsiteX41" fmla="*/ 943495 w 6010102"/>
              <a:gd name="connsiteY41" fmla="*/ 743990 h 2905299"/>
              <a:gd name="connsiteX42" fmla="*/ 964277 w 6010102"/>
              <a:gd name="connsiteY42" fmla="*/ 743990 h 2905299"/>
              <a:gd name="connsiteX43" fmla="*/ 972589 w 6010102"/>
              <a:gd name="connsiteY43" fmla="*/ 818804 h 2905299"/>
              <a:gd name="connsiteX44" fmla="*/ 1072342 w 6010102"/>
              <a:gd name="connsiteY44" fmla="*/ 822960 h 2905299"/>
              <a:gd name="connsiteX45" fmla="*/ 1072342 w 6010102"/>
              <a:gd name="connsiteY45" fmla="*/ 835430 h 2905299"/>
              <a:gd name="connsiteX46" fmla="*/ 1105593 w 6010102"/>
              <a:gd name="connsiteY46" fmla="*/ 839586 h 2905299"/>
              <a:gd name="connsiteX47" fmla="*/ 1113906 w 6010102"/>
              <a:gd name="connsiteY47" fmla="*/ 860368 h 2905299"/>
              <a:gd name="connsiteX48" fmla="*/ 1122218 w 6010102"/>
              <a:gd name="connsiteY48" fmla="*/ 864524 h 2905299"/>
              <a:gd name="connsiteX49" fmla="*/ 1130531 w 6010102"/>
              <a:gd name="connsiteY49" fmla="*/ 893619 h 2905299"/>
              <a:gd name="connsiteX50" fmla="*/ 1134688 w 6010102"/>
              <a:gd name="connsiteY50" fmla="*/ 947651 h 2905299"/>
              <a:gd name="connsiteX51" fmla="*/ 1143000 w 6010102"/>
              <a:gd name="connsiteY51" fmla="*/ 951808 h 2905299"/>
              <a:gd name="connsiteX52" fmla="*/ 1147157 w 6010102"/>
              <a:gd name="connsiteY52" fmla="*/ 1018310 h 2905299"/>
              <a:gd name="connsiteX53" fmla="*/ 1155469 w 6010102"/>
              <a:gd name="connsiteY53" fmla="*/ 1018310 h 2905299"/>
              <a:gd name="connsiteX54" fmla="*/ 1159626 w 6010102"/>
              <a:gd name="connsiteY54" fmla="*/ 1068186 h 2905299"/>
              <a:gd name="connsiteX55" fmla="*/ 1188720 w 6010102"/>
              <a:gd name="connsiteY55" fmla="*/ 1072342 h 2905299"/>
              <a:gd name="connsiteX56" fmla="*/ 1188720 w 6010102"/>
              <a:gd name="connsiteY56" fmla="*/ 1084811 h 2905299"/>
              <a:gd name="connsiteX57" fmla="*/ 1238597 w 6010102"/>
              <a:gd name="connsiteY57" fmla="*/ 1084811 h 2905299"/>
              <a:gd name="connsiteX58" fmla="*/ 1242753 w 6010102"/>
              <a:gd name="connsiteY58" fmla="*/ 1105593 h 2905299"/>
              <a:gd name="connsiteX59" fmla="*/ 1309255 w 6010102"/>
              <a:gd name="connsiteY59" fmla="*/ 1097280 h 2905299"/>
              <a:gd name="connsiteX60" fmla="*/ 1317568 w 6010102"/>
              <a:gd name="connsiteY60" fmla="*/ 1163782 h 2905299"/>
              <a:gd name="connsiteX61" fmla="*/ 1334193 w 6010102"/>
              <a:gd name="connsiteY61" fmla="*/ 1163782 h 2905299"/>
              <a:gd name="connsiteX62" fmla="*/ 1338349 w 6010102"/>
              <a:gd name="connsiteY62" fmla="*/ 1205346 h 2905299"/>
              <a:gd name="connsiteX63" fmla="*/ 1350818 w 6010102"/>
              <a:gd name="connsiteY63" fmla="*/ 1209502 h 2905299"/>
              <a:gd name="connsiteX64" fmla="*/ 1354975 w 6010102"/>
              <a:gd name="connsiteY64" fmla="*/ 1263535 h 2905299"/>
              <a:gd name="connsiteX65" fmla="*/ 1392382 w 6010102"/>
              <a:gd name="connsiteY65" fmla="*/ 1263535 h 2905299"/>
              <a:gd name="connsiteX66" fmla="*/ 1392382 w 6010102"/>
              <a:gd name="connsiteY66" fmla="*/ 1271848 h 2905299"/>
              <a:gd name="connsiteX67" fmla="*/ 1450571 w 6010102"/>
              <a:gd name="connsiteY67" fmla="*/ 1271848 h 2905299"/>
              <a:gd name="connsiteX68" fmla="*/ 1450571 w 6010102"/>
              <a:gd name="connsiteY68" fmla="*/ 1296786 h 2905299"/>
              <a:gd name="connsiteX69" fmla="*/ 1500448 w 6010102"/>
              <a:gd name="connsiteY69" fmla="*/ 1296786 h 2905299"/>
              <a:gd name="connsiteX70" fmla="*/ 1500448 w 6010102"/>
              <a:gd name="connsiteY70" fmla="*/ 1334193 h 2905299"/>
              <a:gd name="connsiteX71" fmla="*/ 1525386 w 6010102"/>
              <a:gd name="connsiteY71" fmla="*/ 1338350 h 2905299"/>
              <a:gd name="connsiteX72" fmla="*/ 1525386 w 6010102"/>
              <a:gd name="connsiteY72" fmla="*/ 1354975 h 2905299"/>
              <a:gd name="connsiteX73" fmla="*/ 1533698 w 6010102"/>
              <a:gd name="connsiteY73" fmla="*/ 1359131 h 2905299"/>
              <a:gd name="connsiteX74" fmla="*/ 1537855 w 6010102"/>
              <a:gd name="connsiteY74" fmla="*/ 1375757 h 2905299"/>
              <a:gd name="connsiteX75" fmla="*/ 1554480 w 6010102"/>
              <a:gd name="connsiteY75" fmla="*/ 1379913 h 2905299"/>
              <a:gd name="connsiteX76" fmla="*/ 1554480 w 6010102"/>
              <a:gd name="connsiteY76" fmla="*/ 1396539 h 2905299"/>
              <a:gd name="connsiteX77" fmla="*/ 1558637 w 6010102"/>
              <a:gd name="connsiteY77" fmla="*/ 1396539 h 2905299"/>
              <a:gd name="connsiteX78" fmla="*/ 1558637 w 6010102"/>
              <a:gd name="connsiteY78" fmla="*/ 1417320 h 2905299"/>
              <a:gd name="connsiteX79" fmla="*/ 1579418 w 6010102"/>
              <a:gd name="connsiteY79" fmla="*/ 1417320 h 2905299"/>
              <a:gd name="connsiteX80" fmla="*/ 1583575 w 6010102"/>
              <a:gd name="connsiteY80" fmla="*/ 1438102 h 2905299"/>
              <a:gd name="connsiteX81" fmla="*/ 1625138 w 6010102"/>
              <a:gd name="connsiteY81" fmla="*/ 1442259 h 2905299"/>
              <a:gd name="connsiteX82" fmla="*/ 1625138 w 6010102"/>
              <a:gd name="connsiteY82" fmla="*/ 1450571 h 2905299"/>
              <a:gd name="connsiteX83" fmla="*/ 1749829 w 6010102"/>
              <a:gd name="connsiteY83" fmla="*/ 1454728 h 2905299"/>
              <a:gd name="connsiteX84" fmla="*/ 1753986 w 6010102"/>
              <a:gd name="connsiteY84" fmla="*/ 1475510 h 2905299"/>
              <a:gd name="connsiteX85" fmla="*/ 1870364 w 6010102"/>
              <a:gd name="connsiteY85" fmla="*/ 1483822 h 2905299"/>
              <a:gd name="connsiteX86" fmla="*/ 1866208 w 6010102"/>
              <a:gd name="connsiteY86" fmla="*/ 1542011 h 2905299"/>
              <a:gd name="connsiteX87" fmla="*/ 1886989 w 6010102"/>
              <a:gd name="connsiteY87" fmla="*/ 1546168 h 2905299"/>
              <a:gd name="connsiteX88" fmla="*/ 1886989 w 6010102"/>
              <a:gd name="connsiteY88" fmla="*/ 1650077 h 2905299"/>
              <a:gd name="connsiteX89" fmla="*/ 1891146 w 6010102"/>
              <a:gd name="connsiteY89" fmla="*/ 1654233 h 2905299"/>
              <a:gd name="connsiteX90" fmla="*/ 1891146 w 6010102"/>
              <a:gd name="connsiteY90" fmla="*/ 1716579 h 2905299"/>
              <a:gd name="connsiteX91" fmla="*/ 1903615 w 6010102"/>
              <a:gd name="connsiteY91" fmla="*/ 1729048 h 2905299"/>
              <a:gd name="connsiteX92" fmla="*/ 1907771 w 6010102"/>
              <a:gd name="connsiteY92" fmla="*/ 1787237 h 2905299"/>
              <a:gd name="connsiteX93" fmla="*/ 2078182 w 6010102"/>
              <a:gd name="connsiteY93" fmla="*/ 1795550 h 2905299"/>
              <a:gd name="connsiteX94" fmla="*/ 2078182 w 6010102"/>
              <a:gd name="connsiteY94" fmla="*/ 1808019 h 2905299"/>
              <a:gd name="connsiteX95" fmla="*/ 2119746 w 6010102"/>
              <a:gd name="connsiteY95" fmla="*/ 1812175 h 2905299"/>
              <a:gd name="connsiteX96" fmla="*/ 2123902 w 6010102"/>
              <a:gd name="connsiteY96" fmla="*/ 1828800 h 2905299"/>
              <a:gd name="connsiteX97" fmla="*/ 2248593 w 6010102"/>
              <a:gd name="connsiteY97" fmla="*/ 1832957 h 2905299"/>
              <a:gd name="connsiteX98" fmla="*/ 2244437 w 6010102"/>
              <a:gd name="connsiteY98" fmla="*/ 1924397 h 2905299"/>
              <a:gd name="connsiteX99" fmla="*/ 2261062 w 6010102"/>
              <a:gd name="connsiteY99" fmla="*/ 1924397 h 2905299"/>
              <a:gd name="connsiteX100" fmla="*/ 2256906 w 6010102"/>
              <a:gd name="connsiteY100" fmla="*/ 1970117 h 2905299"/>
              <a:gd name="connsiteX101" fmla="*/ 2269375 w 6010102"/>
              <a:gd name="connsiteY101" fmla="*/ 1982586 h 2905299"/>
              <a:gd name="connsiteX102" fmla="*/ 2277688 w 6010102"/>
              <a:gd name="connsiteY102" fmla="*/ 2065713 h 2905299"/>
              <a:gd name="connsiteX103" fmla="*/ 2286000 w 6010102"/>
              <a:gd name="connsiteY103" fmla="*/ 2065713 h 2905299"/>
              <a:gd name="connsiteX104" fmla="*/ 2294313 w 6010102"/>
              <a:gd name="connsiteY104" fmla="*/ 2115590 h 2905299"/>
              <a:gd name="connsiteX105" fmla="*/ 2435629 w 6010102"/>
              <a:gd name="connsiteY105" fmla="*/ 2111433 h 2905299"/>
              <a:gd name="connsiteX106" fmla="*/ 2431473 w 6010102"/>
              <a:gd name="connsiteY106" fmla="*/ 2128059 h 2905299"/>
              <a:gd name="connsiteX107" fmla="*/ 2593571 w 6010102"/>
              <a:gd name="connsiteY107" fmla="*/ 2132215 h 2905299"/>
              <a:gd name="connsiteX108" fmla="*/ 2601884 w 6010102"/>
              <a:gd name="connsiteY108" fmla="*/ 2140528 h 2905299"/>
              <a:gd name="connsiteX109" fmla="*/ 2610197 w 6010102"/>
              <a:gd name="connsiteY109" fmla="*/ 2136371 h 2905299"/>
              <a:gd name="connsiteX110" fmla="*/ 2610197 w 6010102"/>
              <a:gd name="connsiteY110" fmla="*/ 2148840 h 2905299"/>
              <a:gd name="connsiteX111" fmla="*/ 2622666 w 6010102"/>
              <a:gd name="connsiteY111" fmla="*/ 2148840 h 2905299"/>
              <a:gd name="connsiteX112" fmla="*/ 2630978 w 6010102"/>
              <a:gd name="connsiteY112" fmla="*/ 2252750 h 2905299"/>
              <a:gd name="connsiteX113" fmla="*/ 2635135 w 6010102"/>
              <a:gd name="connsiteY113" fmla="*/ 2269375 h 2905299"/>
              <a:gd name="connsiteX114" fmla="*/ 2647604 w 6010102"/>
              <a:gd name="connsiteY114" fmla="*/ 2273531 h 2905299"/>
              <a:gd name="connsiteX115" fmla="*/ 2651760 w 6010102"/>
              <a:gd name="connsiteY115" fmla="*/ 2294313 h 2905299"/>
              <a:gd name="connsiteX116" fmla="*/ 2660073 w 6010102"/>
              <a:gd name="connsiteY116" fmla="*/ 2302626 h 2905299"/>
              <a:gd name="connsiteX117" fmla="*/ 2651760 w 6010102"/>
              <a:gd name="connsiteY117" fmla="*/ 2360815 h 2905299"/>
              <a:gd name="connsiteX118" fmla="*/ 2951018 w 6010102"/>
              <a:gd name="connsiteY118" fmla="*/ 2369128 h 2905299"/>
              <a:gd name="connsiteX119" fmla="*/ 2959331 w 6010102"/>
              <a:gd name="connsiteY119" fmla="*/ 2394066 h 2905299"/>
              <a:gd name="connsiteX120" fmla="*/ 3009208 w 6010102"/>
              <a:gd name="connsiteY120" fmla="*/ 2394066 h 2905299"/>
              <a:gd name="connsiteX121" fmla="*/ 3017520 w 6010102"/>
              <a:gd name="connsiteY121" fmla="*/ 2431473 h 2905299"/>
              <a:gd name="connsiteX122" fmla="*/ 3366655 w 6010102"/>
              <a:gd name="connsiteY122" fmla="*/ 2431473 h 2905299"/>
              <a:gd name="connsiteX123" fmla="*/ 3383280 w 6010102"/>
              <a:gd name="connsiteY123" fmla="*/ 2493819 h 2905299"/>
              <a:gd name="connsiteX124" fmla="*/ 3399906 w 6010102"/>
              <a:gd name="connsiteY124" fmla="*/ 2493819 h 2905299"/>
              <a:gd name="connsiteX125" fmla="*/ 3399906 w 6010102"/>
              <a:gd name="connsiteY125" fmla="*/ 2493819 h 2905299"/>
              <a:gd name="connsiteX126" fmla="*/ 3416531 w 6010102"/>
              <a:gd name="connsiteY126" fmla="*/ 2522913 h 2905299"/>
              <a:gd name="connsiteX127" fmla="*/ 3416531 w 6010102"/>
              <a:gd name="connsiteY127" fmla="*/ 2543695 h 2905299"/>
              <a:gd name="connsiteX128" fmla="*/ 3491346 w 6010102"/>
              <a:gd name="connsiteY128" fmla="*/ 2543695 h 2905299"/>
              <a:gd name="connsiteX129" fmla="*/ 3503815 w 6010102"/>
              <a:gd name="connsiteY129" fmla="*/ 2572790 h 2905299"/>
              <a:gd name="connsiteX130" fmla="*/ 3753197 w 6010102"/>
              <a:gd name="connsiteY130" fmla="*/ 2564477 h 2905299"/>
              <a:gd name="connsiteX131" fmla="*/ 3757353 w 6010102"/>
              <a:gd name="connsiteY131" fmla="*/ 2585259 h 2905299"/>
              <a:gd name="connsiteX132" fmla="*/ 3769822 w 6010102"/>
              <a:gd name="connsiteY132" fmla="*/ 2585259 h 2905299"/>
              <a:gd name="connsiteX133" fmla="*/ 3769822 w 6010102"/>
              <a:gd name="connsiteY133" fmla="*/ 2606040 h 2905299"/>
              <a:gd name="connsiteX134" fmla="*/ 3773978 w 6010102"/>
              <a:gd name="connsiteY134" fmla="*/ 2635135 h 2905299"/>
              <a:gd name="connsiteX135" fmla="*/ 3956858 w 6010102"/>
              <a:gd name="connsiteY135" fmla="*/ 2630979 h 2905299"/>
              <a:gd name="connsiteX136" fmla="*/ 3956858 w 6010102"/>
              <a:gd name="connsiteY136" fmla="*/ 2651760 h 2905299"/>
              <a:gd name="connsiteX137" fmla="*/ 4106488 w 6010102"/>
              <a:gd name="connsiteY137" fmla="*/ 2651760 h 2905299"/>
              <a:gd name="connsiteX138" fmla="*/ 4118957 w 6010102"/>
              <a:gd name="connsiteY138" fmla="*/ 2676699 h 2905299"/>
              <a:gd name="connsiteX139" fmla="*/ 4148051 w 6010102"/>
              <a:gd name="connsiteY139" fmla="*/ 2680855 h 2905299"/>
              <a:gd name="connsiteX140" fmla="*/ 4164677 w 6010102"/>
              <a:gd name="connsiteY140" fmla="*/ 2705793 h 2905299"/>
              <a:gd name="connsiteX141" fmla="*/ 4517968 w 6010102"/>
              <a:gd name="connsiteY141" fmla="*/ 2701637 h 2905299"/>
              <a:gd name="connsiteX142" fmla="*/ 4526280 w 6010102"/>
              <a:gd name="connsiteY142" fmla="*/ 2726575 h 2905299"/>
              <a:gd name="connsiteX143" fmla="*/ 5619404 w 6010102"/>
              <a:gd name="connsiteY143" fmla="*/ 2730731 h 2905299"/>
              <a:gd name="connsiteX144" fmla="*/ 5636029 w 6010102"/>
              <a:gd name="connsiteY144" fmla="*/ 2805546 h 2905299"/>
              <a:gd name="connsiteX145" fmla="*/ 5926975 w 6010102"/>
              <a:gd name="connsiteY145" fmla="*/ 2801390 h 2905299"/>
              <a:gd name="connsiteX146" fmla="*/ 5922818 w 6010102"/>
              <a:gd name="connsiteY146" fmla="*/ 2905299 h 2905299"/>
              <a:gd name="connsiteX147" fmla="*/ 6010102 w 6010102"/>
              <a:gd name="connsiteY147" fmla="*/ 2905299 h 2905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6010102" h="2905299">
                <a:moveTo>
                  <a:pt x="0" y="0"/>
                </a:moveTo>
                <a:lnTo>
                  <a:pt x="120535" y="4157"/>
                </a:lnTo>
                <a:lnTo>
                  <a:pt x="128848" y="33251"/>
                </a:lnTo>
                <a:lnTo>
                  <a:pt x="182880" y="41564"/>
                </a:lnTo>
                <a:lnTo>
                  <a:pt x="191193" y="91440"/>
                </a:lnTo>
                <a:lnTo>
                  <a:pt x="224444" y="91440"/>
                </a:lnTo>
                <a:lnTo>
                  <a:pt x="228600" y="128848"/>
                </a:lnTo>
                <a:lnTo>
                  <a:pt x="228600" y="145473"/>
                </a:lnTo>
                <a:lnTo>
                  <a:pt x="282633" y="145473"/>
                </a:lnTo>
                <a:lnTo>
                  <a:pt x="282633" y="178724"/>
                </a:lnTo>
                <a:lnTo>
                  <a:pt x="361604" y="178724"/>
                </a:lnTo>
                <a:lnTo>
                  <a:pt x="365760" y="195350"/>
                </a:lnTo>
                <a:lnTo>
                  <a:pt x="378229" y="195350"/>
                </a:lnTo>
                <a:lnTo>
                  <a:pt x="386542" y="236913"/>
                </a:lnTo>
                <a:lnTo>
                  <a:pt x="390698" y="282633"/>
                </a:lnTo>
                <a:lnTo>
                  <a:pt x="407324" y="282633"/>
                </a:lnTo>
                <a:lnTo>
                  <a:pt x="411480" y="324197"/>
                </a:lnTo>
                <a:lnTo>
                  <a:pt x="423949" y="328353"/>
                </a:lnTo>
                <a:lnTo>
                  <a:pt x="423949" y="336666"/>
                </a:lnTo>
                <a:lnTo>
                  <a:pt x="423949" y="353291"/>
                </a:lnTo>
                <a:lnTo>
                  <a:pt x="436418" y="353291"/>
                </a:lnTo>
                <a:lnTo>
                  <a:pt x="440575" y="369917"/>
                </a:lnTo>
                <a:lnTo>
                  <a:pt x="498764" y="378230"/>
                </a:lnTo>
                <a:lnTo>
                  <a:pt x="502920" y="386542"/>
                </a:lnTo>
                <a:lnTo>
                  <a:pt x="556953" y="390699"/>
                </a:lnTo>
                <a:lnTo>
                  <a:pt x="569422" y="469670"/>
                </a:lnTo>
                <a:lnTo>
                  <a:pt x="573578" y="494608"/>
                </a:lnTo>
                <a:lnTo>
                  <a:pt x="598517" y="515390"/>
                </a:lnTo>
                <a:lnTo>
                  <a:pt x="627611" y="523702"/>
                </a:lnTo>
                <a:lnTo>
                  <a:pt x="623455" y="536171"/>
                </a:lnTo>
                <a:lnTo>
                  <a:pt x="652549" y="532015"/>
                </a:lnTo>
                <a:lnTo>
                  <a:pt x="660862" y="548640"/>
                </a:lnTo>
                <a:lnTo>
                  <a:pt x="743989" y="552797"/>
                </a:lnTo>
                <a:lnTo>
                  <a:pt x="752302" y="619299"/>
                </a:lnTo>
                <a:lnTo>
                  <a:pt x="756458" y="635924"/>
                </a:lnTo>
                <a:lnTo>
                  <a:pt x="773084" y="648393"/>
                </a:lnTo>
                <a:lnTo>
                  <a:pt x="781397" y="665019"/>
                </a:lnTo>
                <a:lnTo>
                  <a:pt x="876993" y="669175"/>
                </a:lnTo>
                <a:lnTo>
                  <a:pt x="881149" y="689957"/>
                </a:lnTo>
                <a:lnTo>
                  <a:pt x="947651" y="694113"/>
                </a:lnTo>
                <a:lnTo>
                  <a:pt x="943495" y="723208"/>
                </a:lnTo>
                <a:lnTo>
                  <a:pt x="943495" y="743990"/>
                </a:lnTo>
                <a:lnTo>
                  <a:pt x="964277" y="743990"/>
                </a:lnTo>
                <a:lnTo>
                  <a:pt x="972589" y="818804"/>
                </a:lnTo>
                <a:lnTo>
                  <a:pt x="1072342" y="822960"/>
                </a:lnTo>
                <a:lnTo>
                  <a:pt x="1072342" y="835430"/>
                </a:lnTo>
                <a:lnTo>
                  <a:pt x="1105593" y="839586"/>
                </a:lnTo>
                <a:lnTo>
                  <a:pt x="1113906" y="860368"/>
                </a:lnTo>
                <a:lnTo>
                  <a:pt x="1122218" y="864524"/>
                </a:lnTo>
                <a:lnTo>
                  <a:pt x="1130531" y="893619"/>
                </a:lnTo>
                <a:lnTo>
                  <a:pt x="1134688" y="947651"/>
                </a:lnTo>
                <a:lnTo>
                  <a:pt x="1143000" y="951808"/>
                </a:lnTo>
                <a:lnTo>
                  <a:pt x="1147157" y="1018310"/>
                </a:lnTo>
                <a:lnTo>
                  <a:pt x="1155469" y="1018310"/>
                </a:lnTo>
                <a:lnTo>
                  <a:pt x="1159626" y="1068186"/>
                </a:lnTo>
                <a:lnTo>
                  <a:pt x="1188720" y="1072342"/>
                </a:lnTo>
                <a:lnTo>
                  <a:pt x="1188720" y="1084811"/>
                </a:lnTo>
                <a:lnTo>
                  <a:pt x="1238597" y="1084811"/>
                </a:lnTo>
                <a:lnTo>
                  <a:pt x="1242753" y="1105593"/>
                </a:lnTo>
                <a:lnTo>
                  <a:pt x="1309255" y="1097280"/>
                </a:lnTo>
                <a:lnTo>
                  <a:pt x="1317568" y="1163782"/>
                </a:lnTo>
                <a:lnTo>
                  <a:pt x="1334193" y="1163782"/>
                </a:lnTo>
                <a:lnTo>
                  <a:pt x="1338349" y="1205346"/>
                </a:lnTo>
                <a:lnTo>
                  <a:pt x="1350818" y="1209502"/>
                </a:lnTo>
                <a:lnTo>
                  <a:pt x="1354975" y="1263535"/>
                </a:lnTo>
                <a:lnTo>
                  <a:pt x="1392382" y="1263535"/>
                </a:lnTo>
                <a:lnTo>
                  <a:pt x="1392382" y="1271848"/>
                </a:lnTo>
                <a:lnTo>
                  <a:pt x="1450571" y="1271848"/>
                </a:lnTo>
                <a:lnTo>
                  <a:pt x="1450571" y="1296786"/>
                </a:lnTo>
                <a:lnTo>
                  <a:pt x="1500448" y="1296786"/>
                </a:lnTo>
                <a:lnTo>
                  <a:pt x="1500448" y="1334193"/>
                </a:lnTo>
                <a:lnTo>
                  <a:pt x="1525386" y="1338350"/>
                </a:lnTo>
                <a:lnTo>
                  <a:pt x="1525386" y="1354975"/>
                </a:lnTo>
                <a:lnTo>
                  <a:pt x="1533698" y="1359131"/>
                </a:lnTo>
                <a:lnTo>
                  <a:pt x="1537855" y="1375757"/>
                </a:lnTo>
                <a:lnTo>
                  <a:pt x="1554480" y="1379913"/>
                </a:lnTo>
                <a:lnTo>
                  <a:pt x="1554480" y="1396539"/>
                </a:lnTo>
                <a:lnTo>
                  <a:pt x="1558637" y="1396539"/>
                </a:lnTo>
                <a:lnTo>
                  <a:pt x="1558637" y="1417320"/>
                </a:lnTo>
                <a:lnTo>
                  <a:pt x="1579418" y="1417320"/>
                </a:lnTo>
                <a:lnTo>
                  <a:pt x="1583575" y="1438102"/>
                </a:lnTo>
                <a:lnTo>
                  <a:pt x="1625138" y="1442259"/>
                </a:lnTo>
                <a:lnTo>
                  <a:pt x="1625138" y="1450571"/>
                </a:lnTo>
                <a:lnTo>
                  <a:pt x="1749829" y="1454728"/>
                </a:lnTo>
                <a:lnTo>
                  <a:pt x="1753986" y="1475510"/>
                </a:lnTo>
                <a:lnTo>
                  <a:pt x="1870364" y="1483822"/>
                </a:lnTo>
                <a:lnTo>
                  <a:pt x="1866208" y="1542011"/>
                </a:lnTo>
                <a:lnTo>
                  <a:pt x="1886989" y="1546168"/>
                </a:lnTo>
                <a:lnTo>
                  <a:pt x="1886989" y="1650077"/>
                </a:lnTo>
                <a:lnTo>
                  <a:pt x="1891146" y="1654233"/>
                </a:lnTo>
                <a:lnTo>
                  <a:pt x="1891146" y="1716579"/>
                </a:lnTo>
                <a:lnTo>
                  <a:pt x="1903615" y="1729048"/>
                </a:lnTo>
                <a:lnTo>
                  <a:pt x="1907771" y="1787237"/>
                </a:lnTo>
                <a:lnTo>
                  <a:pt x="2078182" y="1795550"/>
                </a:lnTo>
                <a:lnTo>
                  <a:pt x="2078182" y="1808019"/>
                </a:lnTo>
                <a:lnTo>
                  <a:pt x="2119746" y="1812175"/>
                </a:lnTo>
                <a:lnTo>
                  <a:pt x="2123902" y="1828800"/>
                </a:lnTo>
                <a:lnTo>
                  <a:pt x="2248593" y="1832957"/>
                </a:lnTo>
                <a:lnTo>
                  <a:pt x="2244437" y="1924397"/>
                </a:lnTo>
                <a:lnTo>
                  <a:pt x="2261062" y="1924397"/>
                </a:lnTo>
                <a:lnTo>
                  <a:pt x="2256906" y="1970117"/>
                </a:lnTo>
                <a:lnTo>
                  <a:pt x="2269375" y="1982586"/>
                </a:lnTo>
                <a:lnTo>
                  <a:pt x="2277688" y="2065713"/>
                </a:lnTo>
                <a:lnTo>
                  <a:pt x="2286000" y="2065713"/>
                </a:lnTo>
                <a:lnTo>
                  <a:pt x="2294313" y="2115590"/>
                </a:lnTo>
                <a:lnTo>
                  <a:pt x="2435629" y="2111433"/>
                </a:lnTo>
                <a:lnTo>
                  <a:pt x="2431473" y="2128059"/>
                </a:lnTo>
                <a:lnTo>
                  <a:pt x="2593571" y="2132215"/>
                </a:lnTo>
                <a:lnTo>
                  <a:pt x="2601884" y="2140528"/>
                </a:lnTo>
                <a:lnTo>
                  <a:pt x="2610197" y="2136371"/>
                </a:lnTo>
                <a:lnTo>
                  <a:pt x="2610197" y="2148840"/>
                </a:lnTo>
                <a:lnTo>
                  <a:pt x="2622666" y="2148840"/>
                </a:lnTo>
                <a:lnTo>
                  <a:pt x="2630978" y="2252750"/>
                </a:lnTo>
                <a:lnTo>
                  <a:pt x="2635135" y="2269375"/>
                </a:lnTo>
                <a:lnTo>
                  <a:pt x="2647604" y="2273531"/>
                </a:lnTo>
                <a:lnTo>
                  <a:pt x="2651760" y="2294313"/>
                </a:lnTo>
                <a:lnTo>
                  <a:pt x="2660073" y="2302626"/>
                </a:lnTo>
                <a:lnTo>
                  <a:pt x="2651760" y="2360815"/>
                </a:lnTo>
                <a:lnTo>
                  <a:pt x="2951018" y="2369128"/>
                </a:lnTo>
                <a:lnTo>
                  <a:pt x="2959331" y="2394066"/>
                </a:lnTo>
                <a:lnTo>
                  <a:pt x="3009208" y="2394066"/>
                </a:lnTo>
                <a:lnTo>
                  <a:pt x="3017520" y="2431473"/>
                </a:lnTo>
                <a:lnTo>
                  <a:pt x="3366655" y="2431473"/>
                </a:lnTo>
                <a:lnTo>
                  <a:pt x="3383280" y="2493819"/>
                </a:lnTo>
                <a:lnTo>
                  <a:pt x="3399906" y="2493819"/>
                </a:lnTo>
                <a:lnTo>
                  <a:pt x="3399906" y="2493819"/>
                </a:lnTo>
                <a:lnTo>
                  <a:pt x="3416531" y="2522913"/>
                </a:lnTo>
                <a:lnTo>
                  <a:pt x="3416531" y="2543695"/>
                </a:lnTo>
                <a:lnTo>
                  <a:pt x="3491346" y="2543695"/>
                </a:lnTo>
                <a:lnTo>
                  <a:pt x="3503815" y="2572790"/>
                </a:lnTo>
                <a:lnTo>
                  <a:pt x="3753197" y="2564477"/>
                </a:lnTo>
                <a:lnTo>
                  <a:pt x="3757353" y="2585259"/>
                </a:lnTo>
                <a:lnTo>
                  <a:pt x="3769822" y="2585259"/>
                </a:lnTo>
                <a:lnTo>
                  <a:pt x="3769822" y="2606040"/>
                </a:lnTo>
                <a:lnTo>
                  <a:pt x="3773978" y="2635135"/>
                </a:lnTo>
                <a:lnTo>
                  <a:pt x="3956858" y="2630979"/>
                </a:lnTo>
                <a:lnTo>
                  <a:pt x="3956858" y="2651760"/>
                </a:lnTo>
                <a:lnTo>
                  <a:pt x="4106488" y="2651760"/>
                </a:lnTo>
                <a:lnTo>
                  <a:pt x="4118957" y="2676699"/>
                </a:lnTo>
                <a:lnTo>
                  <a:pt x="4148051" y="2680855"/>
                </a:lnTo>
                <a:lnTo>
                  <a:pt x="4164677" y="2705793"/>
                </a:lnTo>
                <a:lnTo>
                  <a:pt x="4517968" y="2701637"/>
                </a:lnTo>
                <a:lnTo>
                  <a:pt x="4526280" y="2726575"/>
                </a:lnTo>
                <a:lnTo>
                  <a:pt x="5619404" y="2730731"/>
                </a:lnTo>
                <a:lnTo>
                  <a:pt x="5636029" y="2805546"/>
                </a:lnTo>
                <a:lnTo>
                  <a:pt x="5926975" y="2801390"/>
                </a:lnTo>
                <a:lnTo>
                  <a:pt x="5922818" y="2905299"/>
                </a:lnTo>
                <a:lnTo>
                  <a:pt x="6010102" y="2905299"/>
                </a:lnTo>
              </a:path>
            </a:pathLst>
          </a:custGeom>
          <a:noFill/>
          <a:ln w="28575"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sp>
        <p:nvSpPr>
          <p:cNvPr id="289" name="Freeform 288"/>
          <p:cNvSpPr/>
          <p:nvPr/>
        </p:nvSpPr>
        <p:spPr>
          <a:xfrm>
            <a:off x="3486870" y="1822879"/>
            <a:ext cx="6014258" cy="2888673"/>
          </a:xfrm>
          <a:custGeom>
            <a:avLst/>
            <a:gdLst>
              <a:gd name="connsiteX0" fmla="*/ 0 w 6014258"/>
              <a:gd name="connsiteY0" fmla="*/ 0 h 2888673"/>
              <a:gd name="connsiteX1" fmla="*/ 116378 w 6014258"/>
              <a:gd name="connsiteY1" fmla="*/ 0 h 2888673"/>
              <a:gd name="connsiteX2" fmla="*/ 116378 w 6014258"/>
              <a:gd name="connsiteY2" fmla="*/ 29095 h 2888673"/>
              <a:gd name="connsiteX3" fmla="*/ 133004 w 6014258"/>
              <a:gd name="connsiteY3" fmla="*/ 33251 h 2888673"/>
              <a:gd name="connsiteX4" fmla="*/ 133004 w 6014258"/>
              <a:gd name="connsiteY4" fmla="*/ 66502 h 2888673"/>
              <a:gd name="connsiteX5" fmla="*/ 141316 w 6014258"/>
              <a:gd name="connsiteY5" fmla="*/ 70659 h 2888673"/>
              <a:gd name="connsiteX6" fmla="*/ 149629 w 6014258"/>
              <a:gd name="connsiteY6" fmla="*/ 99753 h 2888673"/>
              <a:gd name="connsiteX7" fmla="*/ 187036 w 6014258"/>
              <a:gd name="connsiteY7" fmla="*/ 103910 h 2888673"/>
              <a:gd name="connsiteX8" fmla="*/ 195349 w 6014258"/>
              <a:gd name="connsiteY8" fmla="*/ 174568 h 2888673"/>
              <a:gd name="connsiteX9" fmla="*/ 203662 w 6014258"/>
              <a:gd name="connsiteY9" fmla="*/ 178724 h 2888673"/>
              <a:gd name="connsiteX10" fmla="*/ 203662 w 6014258"/>
              <a:gd name="connsiteY10" fmla="*/ 203662 h 2888673"/>
              <a:gd name="connsiteX11" fmla="*/ 220287 w 6014258"/>
              <a:gd name="connsiteY11" fmla="*/ 207819 h 2888673"/>
              <a:gd name="connsiteX12" fmla="*/ 220287 w 6014258"/>
              <a:gd name="connsiteY12" fmla="*/ 307571 h 2888673"/>
              <a:gd name="connsiteX13" fmla="*/ 228600 w 6014258"/>
              <a:gd name="connsiteY13" fmla="*/ 307571 h 2888673"/>
              <a:gd name="connsiteX14" fmla="*/ 228600 w 6014258"/>
              <a:gd name="connsiteY14" fmla="*/ 332510 h 2888673"/>
              <a:gd name="connsiteX15" fmla="*/ 257695 w 6014258"/>
              <a:gd name="connsiteY15" fmla="*/ 336666 h 2888673"/>
              <a:gd name="connsiteX16" fmla="*/ 257695 w 6014258"/>
              <a:gd name="connsiteY16" fmla="*/ 374073 h 2888673"/>
              <a:gd name="connsiteX17" fmla="*/ 303415 w 6014258"/>
              <a:gd name="connsiteY17" fmla="*/ 378230 h 2888673"/>
              <a:gd name="connsiteX18" fmla="*/ 303415 w 6014258"/>
              <a:gd name="connsiteY18" fmla="*/ 407324 h 2888673"/>
              <a:gd name="connsiteX19" fmla="*/ 344978 w 6014258"/>
              <a:gd name="connsiteY19" fmla="*/ 411480 h 2888673"/>
              <a:gd name="connsiteX20" fmla="*/ 340822 w 6014258"/>
              <a:gd name="connsiteY20" fmla="*/ 457200 h 2888673"/>
              <a:gd name="connsiteX21" fmla="*/ 357447 w 6014258"/>
              <a:gd name="connsiteY21" fmla="*/ 457200 h 2888673"/>
              <a:gd name="connsiteX22" fmla="*/ 353291 w 6014258"/>
              <a:gd name="connsiteY22" fmla="*/ 477982 h 2888673"/>
              <a:gd name="connsiteX23" fmla="*/ 374073 w 6014258"/>
              <a:gd name="connsiteY23" fmla="*/ 477982 h 2888673"/>
              <a:gd name="connsiteX24" fmla="*/ 374073 w 6014258"/>
              <a:gd name="connsiteY24" fmla="*/ 665019 h 2888673"/>
              <a:gd name="connsiteX25" fmla="*/ 386542 w 6014258"/>
              <a:gd name="connsiteY25" fmla="*/ 660862 h 2888673"/>
              <a:gd name="connsiteX26" fmla="*/ 390698 w 6014258"/>
              <a:gd name="connsiteY26" fmla="*/ 706582 h 2888673"/>
              <a:gd name="connsiteX27" fmla="*/ 399011 w 6014258"/>
              <a:gd name="connsiteY27" fmla="*/ 710739 h 2888673"/>
              <a:gd name="connsiteX28" fmla="*/ 399011 w 6014258"/>
              <a:gd name="connsiteY28" fmla="*/ 768928 h 2888673"/>
              <a:gd name="connsiteX29" fmla="*/ 415636 w 6014258"/>
              <a:gd name="connsiteY29" fmla="*/ 773084 h 2888673"/>
              <a:gd name="connsiteX30" fmla="*/ 415636 w 6014258"/>
              <a:gd name="connsiteY30" fmla="*/ 839586 h 2888673"/>
              <a:gd name="connsiteX31" fmla="*/ 440575 w 6014258"/>
              <a:gd name="connsiteY31" fmla="*/ 839586 h 2888673"/>
              <a:gd name="connsiteX32" fmla="*/ 440575 w 6014258"/>
              <a:gd name="connsiteY32" fmla="*/ 876993 h 2888673"/>
              <a:gd name="connsiteX33" fmla="*/ 473825 w 6014258"/>
              <a:gd name="connsiteY33" fmla="*/ 881150 h 2888673"/>
              <a:gd name="connsiteX34" fmla="*/ 477982 w 6014258"/>
              <a:gd name="connsiteY34" fmla="*/ 914400 h 2888673"/>
              <a:gd name="connsiteX35" fmla="*/ 569422 w 6014258"/>
              <a:gd name="connsiteY35" fmla="*/ 918557 h 2888673"/>
              <a:gd name="connsiteX36" fmla="*/ 569422 w 6014258"/>
              <a:gd name="connsiteY36" fmla="*/ 951808 h 2888673"/>
              <a:gd name="connsiteX37" fmla="*/ 594360 w 6014258"/>
              <a:gd name="connsiteY37" fmla="*/ 947651 h 2888673"/>
              <a:gd name="connsiteX38" fmla="*/ 594360 w 6014258"/>
              <a:gd name="connsiteY38" fmla="*/ 985059 h 2888673"/>
              <a:gd name="connsiteX39" fmla="*/ 698269 w 6014258"/>
              <a:gd name="connsiteY39" fmla="*/ 985059 h 2888673"/>
              <a:gd name="connsiteX40" fmla="*/ 698269 w 6014258"/>
              <a:gd name="connsiteY40" fmla="*/ 1026622 h 2888673"/>
              <a:gd name="connsiteX41" fmla="*/ 743989 w 6014258"/>
              <a:gd name="connsiteY41" fmla="*/ 1022466 h 2888673"/>
              <a:gd name="connsiteX42" fmla="*/ 743989 w 6014258"/>
              <a:gd name="connsiteY42" fmla="*/ 1192877 h 2888673"/>
              <a:gd name="connsiteX43" fmla="*/ 760615 w 6014258"/>
              <a:gd name="connsiteY43" fmla="*/ 1192877 h 2888673"/>
              <a:gd name="connsiteX44" fmla="*/ 768927 w 6014258"/>
              <a:gd name="connsiteY44" fmla="*/ 1238597 h 2888673"/>
              <a:gd name="connsiteX45" fmla="*/ 781396 w 6014258"/>
              <a:gd name="connsiteY45" fmla="*/ 1242753 h 2888673"/>
              <a:gd name="connsiteX46" fmla="*/ 785553 w 6014258"/>
              <a:gd name="connsiteY46" fmla="*/ 1330037 h 2888673"/>
              <a:gd name="connsiteX47" fmla="*/ 798022 w 6014258"/>
              <a:gd name="connsiteY47" fmla="*/ 1325880 h 2888673"/>
              <a:gd name="connsiteX48" fmla="*/ 802178 w 6014258"/>
              <a:gd name="connsiteY48" fmla="*/ 1379913 h 2888673"/>
              <a:gd name="connsiteX49" fmla="*/ 814647 w 6014258"/>
              <a:gd name="connsiteY49" fmla="*/ 1384070 h 2888673"/>
              <a:gd name="connsiteX50" fmla="*/ 810491 w 6014258"/>
              <a:gd name="connsiteY50" fmla="*/ 1425633 h 2888673"/>
              <a:gd name="connsiteX51" fmla="*/ 926869 w 6014258"/>
              <a:gd name="connsiteY51" fmla="*/ 1425633 h 2888673"/>
              <a:gd name="connsiteX52" fmla="*/ 926869 w 6014258"/>
              <a:gd name="connsiteY52" fmla="*/ 1471353 h 2888673"/>
              <a:gd name="connsiteX53" fmla="*/ 951807 w 6014258"/>
              <a:gd name="connsiteY53" fmla="*/ 1471353 h 2888673"/>
              <a:gd name="connsiteX54" fmla="*/ 951807 w 6014258"/>
              <a:gd name="connsiteY54" fmla="*/ 1529542 h 2888673"/>
              <a:gd name="connsiteX55" fmla="*/ 964276 w 6014258"/>
              <a:gd name="connsiteY55" fmla="*/ 1529542 h 2888673"/>
              <a:gd name="connsiteX56" fmla="*/ 964276 w 6014258"/>
              <a:gd name="connsiteY56" fmla="*/ 1579419 h 2888673"/>
              <a:gd name="connsiteX57" fmla="*/ 964276 w 6014258"/>
              <a:gd name="connsiteY57" fmla="*/ 1629295 h 2888673"/>
              <a:gd name="connsiteX58" fmla="*/ 1030778 w 6014258"/>
              <a:gd name="connsiteY58" fmla="*/ 1629295 h 2888673"/>
              <a:gd name="connsiteX59" fmla="*/ 1030778 w 6014258"/>
              <a:gd name="connsiteY59" fmla="*/ 1695797 h 2888673"/>
              <a:gd name="connsiteX60" fmla="*/ 1130531 w 6014258"/>
              <a:gd name="connsiteY60" fmla="*/ 1695797 h 2888673"/>
              <a:gd name="connsiteX61" fmla="*/ 1130531 w 6014258"/>
              <a:gd name="connsiteY61" fmla="*/ 1762299 h 2888673"/>
              <a:gd name="connsiteX62" fmla="*/ 1134687 w 6014258"/>
              <a:gd name="connsiteY62" fmla="*/ 1766455 h 2888673"/>
              <a:gd name="connsiteX63" fmla="*/ 1134687 w 6014258"/>
              <a:gd name="connsiteY63" fmla="*/ 1849582 h 2888673"/>
              <a:gd name="connsiteX64" fmla="*/ 1143000 w 6014258"/>
              <a:gd name="connsiteY64" fmla="*/ 1849582 h 2888673"/>
              <a:gd name="connsiteX65" fmla="*/ 1143000 w 6014258"/>
              <a:gd name="connsiteY65" fmla="*/ 2015837 h 2888673"/>
              <a:gd name="connsiteX66" fmla="*/ 1221971 w 6014258"/>
              <a:gd name="connsiteY66" fmla="*/ 2015837 h 2888673"/>
              <a:gd name="connsiteX67" fmla="*/ 1221971 w 6014258"/>
              <a:gd name="connsiteY67" fmla="*/ 2086495 h 2888673"/>
              <a:gd name="connsiteX68" fmla="*/ 1309255 w 6014258"/>
              <a:gd name="connsiteY68" fmla="*/ 2086495 h 2888673"/>
              <a:gd name="connsiteX69" fmla="*/ 1309255 w 6014258"/>
              <a:gd name="connsiteY69" fmla="*/ 2198717 h 2888673"/>
              <a:gd name="connsiteX70" fmla="*/ 1321724 w 6014258"/>
              <a:gd name="connsiteY70" fmla="*/ 2211186 h 2888673"/>
              <a:gd name="connsiteX71" fmla="*/ 1321724 w 6014258"/>
              <a:gd name="connsiteY71" fmla="*/ 2265219 h 2888673"/>
              <a:gd name="connsiteX72" fmla="*/ 1338349 w 6014258"/>
              <a:gd name="connsiteY72" fmla="*/ 2265219 h 2888673"/>
              <a:gd name="connsiteX73" fmla="*/ 1338349 w 6014258"/>
              <a:gd name="connsiteY73" fmla="*/ 2327564 h 2888673"/>
              <a:gd name="connsiteX74" fmla="*/ 1446415 w 6014258"/>
              <a:gd name="connsiteY74" fmla="*/ 2327564 h 2888673"/>
              <a:gd name="connsiteX75" fmla="*/ 1446415 w 6014258"/>
              <a:gd name="connsiteY75" fmla="*/ 2377440 h 2888673"/>
              <a:gd name="connsiteX76" fmla="*/ 1504604 w 6014258"/>
              <a:gd name="connsiteY76" fmla="*/ 2377440 h 2888673"/>
              <a:gd name="connsiteX77" fmla="*/ 1504604 w 6014258"/>
              <a:gd name="connsiteY77" fmla="*/ 2439786 h 2888673"/>
              <a:gd name="connsiteX78" fmla="*/ 1695796 w 6014258"/>
              <a:gd name="connsiteY78" fmla="*/ 2439786 h 2888673"/>
              <a:gd name="connsiteX79" fmla="*/ 1695796 w 6014258"/>
              <a:gd name="connsiteY79" fmla="*/ 2518757 h 2888673"/>
              <a:gd name="connsiteX80" fmla="*/ 1882833 w 6014258"/>
              <a:gd name="connsiteY80" fmla="*/ 2518757 h 2888673"/>
              <a:gd name="connsiteX81" fmla="*/ 1882833 w 6014258"/>
              <a:gd name="connsiteY81" fmla="*/ 2589415 h 2888673"/>
              <a:gd name="connsiteX82" fmla="*/ 2252749 w 6014258"/>
              <a:gd name="connsiteY82" fmla="*/ 2589415 h 2888673"/>
              <a:gd name="connsiteX83" fmla="*/ 2252749 w 6014258"/>
              <a:gd name="connsiteY83" fmla="*/ 2768139 h 2888673"/>
              <a:gd name="connsiteX84" fmla="*/ 2414847 w 6014258"/>
              <a:gd name="connsiteY84" fmla="*/ 2768139 h 2888673"/>
              <a:gd name="connsiteX85" fmla="*/ 2414847 w 6014258"/>
              <a:gd name="connsiteY85" fmla="*/ 2880360 h 2888673"/>
              <a:gd name="connsiteX86" fmla="*/ 6014258 w 6014258"/>
              <a:gd name="connsiteY86" fmla="*/ 2880360 h 2888673"/>
              <a:gd name="connsiteX87" fmla="*/ 6014258 w 6014258"/>
              <a:gd name="connsiteY87" fmla="*/ 2888673 h 288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014258" h="2888673">
                <a:moveTo>
                  <a:pt x="0" y="0"/>
                </a:moveTo>
                <a:lnTo>
                  <a:pt x="116378" y="0"/>
                </a:lnTo>
                <a:lnTo>
                  <a:pt x="116378" y="29095"/>
                </a:lnTo>
                <a:lnTo>
                  <a:pt x="133004" y="33251"/>
                </a:lnTo>
                <a:lnTo>
                  <a:pt x="133004" y="66502"/>
                </a:lnTo>
                <a:lnTo>
                  <a:pt x="141316" y="70659"/>
                </a:lnTo>
                <a:lnTo>
                  <a:pt x="149629" y="99753"/>
                </a:lnTo>
                <a:lnTo>
                  <a:pt x="187036" y="103910"/>
                </a:lnTo>
                <a:lnTo>
                  <a:pt x="195349" y="174568"/>
                </a:lnTo>
                <a:lnTo>
                  <a:pt x="203662" y="178724"/>
                </a:lnTo>
                <a:lnTo>
                  <a:pt x="203662" y="203662"/>
                </a:lnTo>
                <a:lnTo>
                  <a:pt x="220287" y="207819"/>
                </a:lnTo>
                <a:lnTo>
                  <a:pt x="220287" y="307571"/>
                </a:lnTo>
                <a:lnTo>
                  <a:pt x="228600" y="307571"/>
                </a:lnTo>
                <a:lnTo>
                  <a:pt x="228600" y="332510"/>
                </a:lnTo>
                <a:lnTo>
                  <a:pt x="257695" y="336666"/>
                </a:lnTo>
                <a:lnTo>
                  <a:pt x="257695" y="374073"/>
                </a:lnTo>
                <a:lnTo>
                  <a:pt x="303415" y="378230"/>
                </a:lnTo>
                <a:lnTo>
                  <a:pt x="303415" y="407324"/>
                </a:lnTo>
                <a:lnTo>
                  <a:pt x="344978" y="411480"/>
                </a:lnTo>
                <a:lnTo>
                  <a:pt x="340822" y="457200"/>
                </a:lnTo>
                <a:lnTo>
                  <a:pt x="357447" y="457200"/>
                </a:lnTo>
                <a:lnTo>
                  <a:pt x="353291" y="477982"/>
                </a:lnTo>
                <a:lnTo>
                  <a:pt x="374073" y="477982"/>
                </a:lnTo>
                <a:lnTo>
                  <a:pt x="374073" y="665019"/>
                </a:lnTo>
                <a:lnTo>
                  <a:pt x="386542" y="660862"/>
                </a:lnTo>
                <a:lnTo>
                  <a:pt x="390698" y="706582"/>
                </a:lnTo>
                <a:lnTo>
                  <a:pt x="399011" y="710739"/>
                </a:lnTo>
                <a:lnTo>
                  <a:pt x="399011" y="768928"/>
                </a:lnTo>
                <a:lnTo>
                  <a:pt x="415636" y="773084"/>
                </a:lnTo>
                <a:lnTo>
                  <a:pt x="415636" y="839586"/>
                </a:lnTo>
                <a:lnTo>
                  <a:pt x="440575" y="839586"/>
                </a:lnTo>
                <a:lnTo>
                  <a:pt x="440575" y="876993"/>
                </a:lnTo>
                <a:lnTo>
                  <a:pt x="473825" y="881150"/>
                </a:lnTo>
                <a:lnTo>
                  <a:pt x="477982" y="914400"/>
                </a:lnTo>
                <a:lnTo>
                  <a:pt x="569422" y="918557"/>
                </a:lnTo>
                <a:lnTo>
                  <a:pt x="569422" y="951808"/>
                </a:lnTo>
                <a:lnTo>
                  <a:pt x="594360" y="947651"/>
                </a:lnTo>
                <a:lnTo>
                  <a:pt x="594360" y="985059"/>
                </a:lnTo>
                <a:lnTo>
                  <a:pt x="698269" y="985059"/>
                </a:lnTo>
                <a:lnTo>
                  <a:pt x="698269" y="1026622"/>
                </a:lnTo>
                <a:lnTo>
                  <a:pt x="743989" y="1022466"/>
                </a:lnTo>
                <a:lnTo>
                  <a:pt x="743989" y="1192877"/>
                </a:lnTo>
                <a:lnTo>
                  <a:pt x="760615" y="1192877"/>
                </a:lnTo>
                <a:lnTo>
                  <a:pt x="768927" y="1238597"/>
                </a:lnTo>
                <a:lnTo>
                  <a:pt x="781396" y="1242753"/>
                </a:lnTo>
                <a:lnTo>
                  <a:pt x="785553" y="1330037"/>
                </a:lnTo>
                <a:lnTo>
                  <a:pt x="798022" y="1325880"/>
                </a:lnTo>
                <a:lnTo>
                  <a:pt x="802178" y="1379913"/>
                </a:lnTo>
                <a:lnTo>
                  <a:pt x="814647" y="1384070"/>
                </a:lnTo>
                <a:lnTo>
                  <a:pt x="810491" y="1425633"/>
                </a:lnTo>
                <a:lnTo>
                  <a:pt x="926869" y="1425633"/>
                </a:lnTo>
                <a:lnTo>
                  <a:pt x="926869" y="1471353"/>
                </a:lnTo>
                <a:lnTo>
                  <a:pt x="951807" y="1471353"/>
                </a:lnTo>
                <a:lnTo>
                  <a:pt x="951807" y="1529542"/>
                </a:lnTo>
                <a:lnTo>
                  <a:pt x="964276" y="1529542"/>
                </a:lnTo>
                <a:lnTo>
                  <a:pt x="964276" y="1579419"/>
                </a:lnTo>
                <a:lnTo>
                  <a:pt x="964276" y="1629295"/>
                </a:lnTo>
                <a:lnTo>
                  <a:pt x="1030778" y="1629295"/>
                </a:lnTo>
                <a:lnTo>
                  <a:pt x="1030778" y="1695797"/>
                </a:lnTo>
                <a:lnTo>
                  <a:pt x="1130531" y="1695797"/>
                </a:lnTo>
                <a:lnTo>
                  <a:pt x="1130531" y="1762299"/>
                </a:lnTo>
                <a:lnTo>
                  <a:pt x="1134687" y="1766455"/>
                </a:lnTo>
                <a:lnTo>
                  <a:pt x="1134687" y="1849582"/>
                </a:lnTo>
                <a:lnTo>
                  <a:pt x="1143000" y="1849582"/>
                </a:lnTo>
                <a:lnTo>
                  <a:pt x="1143000" y="2015837"/>
                </a:lnTo>
                <a:lnTo>
                  <a:pt x="1221971" y="2015837"/>
                </a:lnTo>
                <a:lnTo>
                  <a:pt x="1221971" y="2086495"/>
                </a:lnTo>
                <a:lnTo>
                  <a:pt x="1309255" y="2086495"/>
                </a:lnTo>
                <a:lnTo>
                  <a:pt x="1309255" y="2198717"/>
                </a:lnTo>
                <a:lnTo>
                  <a:pt x="1321724" y="2211186"/>
                </a:lnTo>
                <a:lnTo>
                  <a:pt x="1321724" y="2265219"/>
                </a:lnTo>
                <a:lnTo>
                  <a:pt x="1338349" y="2265219"/>
                </a:lnTo>
                <a:lnTo>
                  <a:pt x="1338349" y="2327564"/>
                </a:lnTo>
                <a:lnTo>
                  <a:pt x="1446415" y="2327564"/>
                </a:lnTo>
                <a:lnTo>
                  <a:pt x="1446415" y="2377440"/>
                </a:lnTo>
                <a:lnTo>
                  <a:pt x="1504604" y="2377440"/>
                </a:lnTo>
                <a:lnTo>
                  <a:pt x="1504604" y="2439786"/>
                </a:lnTo>
                <a:lnTo>
                  <a:pt x="1695796" y="2439786"/>
                </a:lnTo>
                <a:lnTo>
                  <a:pt x="1695796" y="2518757"/>
                </a:lnTo>
                <a:lnTo>
                  <a:pt x="1882833" y="2518757"/>
                </a:lnTo>
                <a:lnTo>
                  <a:pt x="1882833" y="2589415"/>
                </a:lnTo>
                <a:lnTo>
                  <a:pt x="2252749" y="2589415"/>
                </a:lnTo>
                <a:lnTo>
                  <a:pt x="2252749" y="2768139"/>
                </a:lnTo>
                <a:lnTo>
                  <a:pt x="2414847" y="2768139"/>
                </a:lnTo>
                <a:lnTo>
                  <a:pt x="2414847" y="2880360"/>
                </a:lnTo>
                <a:lnTo>
                  <a:pt x="6014258" y="2880360"/>
                </a:lnTo>
                <a:lnTo>
                  <a:pt x="6014258" y="2888673"/>
                </a:lnTo>
              </a:path>
            </a:pathLst>
          </a:custGeom>
          <a:noFill/>
          <a:ln w="28575"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grpSp>
        <p:nvGrpSpPr>
          <p:cNvPr id="288" name="Group 287"/>
          <p:cNvGrpSpPr/>
          <p:nvPr/>
        </p:nvGrpSpPr>
        <p:grpSpPr>
          <a:xfrm>
            <a:off x="3496643" y="1808158"/>
            <a:ext cx="6005118" cy="2941873"/>
            <a:chOff x="1797616" y="1739264"/>
            <a:chExt cx="6005118" cy="2941873"/>
          </a:xfrm>
        </p:grpSpPr>
        <p:grpSp>
          <p:nvGrpSpPr>
            <p:cNvPr id="84" name="Group 83"/>
            <p:cNvGrpSpPr/>
            <p:nvPr/>
          </p:nvGrpSpPr>
          <p:grpSpPr>
            <a:xfrm>
              <a:off x="7757845" y="4644561"/>
              <a:ext cx="36576" cy="36576"/>
              <a:chOff x="3636927" y="4177568"/>
              <a:chExt cx="36576" cy="36576"/>
            </a:xfrm>
          </p:grpSpPr>
          <p:cxnSp>
            <p:nvCxnSpPr>
              <p:cNvPr id="85" name="Straight Connector 84"/>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2" name="Group 91"/>
            <p:cNvGrpSpPr/>
            <p:nvPr/>
          </p:nvGrpSpPr>
          <p:grpSpPr>
            <a:xfrm>
              <a:off x="7766158" y="4607154"/>
              <a:ext cx="36576" cy="36576"/>
              <a:chOff x="3636927" y="4177568"/>
              <a:chExt cx="36576" cy="36576"/>
            </a:xfrm>
          </p:grpSpPr>
          <p:cxnSp>
            <p:nvCxnSpPr>
              <p:cNvPr id="93" name="Straight Connector 92"/>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p:cNvGrpSpPr/>
            <p:nvPr/>
          </p:nvGrpSpPr>
          <p:grpSpPr>
            <a:xfrm>
              <a:off x="7408710" y="4544809"/>
              <a:ext cx="36576" cy="36576"/>
              <a:chOff x="3636927" y="4177568"/>
              <a:chExt cx="36576" cy="36576"/>
            </a:xfrm>
          </p:grpSpPr>
          <p:cxnSp>
            <p:nvCxnSpPr>
              <p:cNvPr id="96" name="Straight Connector 95"/>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a:off x="7383771" y="4615467"/>
              <a:ext cx="36576" cy="36576"/>
              <a:chOff x="3636927" y="4177568"/>
              <a:chExt cx="36576" cy="36576"/>
            </a:xfrm>
          </p:grpSpPr>
          <p:cxnSp>
            <p:nvCxnSpPr>
              <p:cNvPr id="99" name="Straight Connector 98"/>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01" name="Group 100"/>
            <p:cNvGrpSpPr/>
            <p:nvPr/>
          </p:nvGrpSpPr>
          <p:grpSpPr>
            <a:xfrm>
              <a:off x="4012960" y="4503245"/>
              <a:ext cx="36576" cy="36576"/>
              <a:chOff x="3636927" y="4177568"/>
              <a:chExt cx="36576" cy="36576"/>
            </a:xfrm>
          </p:grpSpPr>
          <p:cxnSp>
            <p:nvCxnSpPr>
              <p:cNvPr id="102" name="Straight Connector 101"/>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3821766" y="4324520"/>
              <a:ext cx="36576" cy="36576"/>
              <a:chOff x="3636927" y="4177568"/>
              <a:chExt cx="36576" cy="36576"/>
            </a:xfrm>
          </p:grpSpPr>
          <p:cxnSp>
            <p:nvCxnSpPr>
              <p:cNvPr id="105" name="Straight Connector 104"/>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a:off x="7379616" y="4461682"/>
              <a:ext cx="36576" cy="36576"/>
              <a:chOff x="3636927" y="4177568"/>
              <a:chExt cx="36576" cy="36576"/>
            </a:xfrm>
          </p:grpSpPr>
          <p:cxnSp>
            <p:nvCxnSpPr>
              <p:cNvPr id="108" name="Straight Connector 107"/>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10" name="Group 109"/>
            <p:cNvGrpSpPr/>
            <p:nvPr/>
          </p:nvGrpSpPr>
          <p:grpSpPr>
            <a:xfrm>
              <a:off x="7342208" y="4461682"/>
              <a:ext cx="36576" cy="36576"/>
              <a:chOff x="3636927" y="4177568"/>
              <a:chExt cx="36576" cy="36576"/>
            </a:xfrm>
          </p:grpSpPr>
          <p:cxnSp>
            <p:nvCxnSpPr>
              <p:cNvPr id="111" name="Straight Connector 110"/>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13" name="Group 112"/>
            <p:cNvGrpSpPr/>
            <p:nvPr/>
          </p:nvGrpSpPr>
          <p:grpSpPr>
            <a:xfrm>
              <a:off x="7022168" y="4461682"/>
              <a:ext cx="36576" cy="36576"/>
              <a:chOff x="3636927" y="4177568"/>
              <a:chExt cx="36576" cy="36576"/>
            </a:xfrm>
          </p:grpSpPr>
          <p:cxnSp>
            <p:nvCxnSpPr>
              <p:cNvPr id="114" name="Straight Connector 113"/>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16" name="Group 115"/>
            <p:cNvGrpSpPr/>
            <p:nvPr/>
          </p:nvGrpSpPr>
          <p:grpSpPr>
            <a:xfrm>
              <a:off x="7013855" y="4461682"/>
              <a:ext cx="36576" cy="36576"/>
              <a:chOff x="3636927" y="4177568"/>
              <a:chExt cx="36576" cy="36576"/>
            </a:xfrm>
          </p:grpSpPr>
          <p:cxnSp>
            <p:nvCxnSpPr>
              <p:cNvPr id="117" name="Straight Connector 116"/>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19" name="Group 118"/>
            <p:cNvGrpSpPr/>
            <p:nvPr/>
          </p:nvGrpSpPr>
          <p:grpSpPr>
            <a:xfrm>
              <a:off x="6727066" y="4461682"/>
              <a:ext cx="36576" cy="36576"/>
              <a:chOff x="3636927" y="4177568"/>
              <a:chExt cx="36576" cy="36576"/>
            </a:xfrm>
          </p:grpSpPr>
          <p:cxnSp>
            <p:nvCxnSpPr>
              <p:cNvPr id="120" name="Straight Connector 119"/>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22" name="Group 121"/>
            <p:cNvGrpSpPr/>
            <p:nvPr/>
          </p:nvGrpSpPr>
          <p:grpSpPr>
            <a:xfrm>
              <a:off x="6660564" y="4461682"/>
              <a:ext cx="36576" cy="36576"/>
              <a:chOff x="3636927" y="4177568"/>
              <a:chExt cx="36576" cy="36576"/>
            </a:xfrm>
          </p:grpSpPr>
          <p:cxnSp>
            <p:nvCxnSpPr>
              <p:cNvPr id="123" name="Straight Connector 122"/>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25" name="Group 124"/>
            <p:cNvGrpSpPr/>
            <p:nvPr/>
          </p:nvGrpSpPr>
          <p:grpSpPr>
            <a:xfrm>
              <a:off x="6619000" y="4461682"/>
              <a:ext cx="36576" cy="36576"/>
              <a:chOff x="3636927" y="4177568"/>
              <a:chExt cx="36576" cy="36576"/>
            </a:xfrm>
          </p:grpSpPr>
          <p:cxnSp>
            <p:nvCxnSpPr>
              <p:cNvPr id="126" name="Straight Connector 125"/>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28" name="Group 127"/>
            <p:cNvGrpSpPr/>
            <p:nvPr/>
          </p:nvGrpSpPr>
          <p:grpSpPr>
            <a:xfrm>
              <a:off x="6286491" y="4461682"/>
              <a:ext cx="36576" cy="36576"/>
              <a:chOff x="3636927" y="4177568"/>
              <a:chExt cx="36576" cy="36576"/>
            </a:xfrm>
          </p:grpSpPr>
          <p:cxnSp>
            <p:nvCxnSpPr>
              <p:cNvPr id="129" name="Straight Connector 128"/>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31" name="Group 130"/>
            <p:cNvGrpSpPr/>
            <p:nvPr/>
          </p:nvGrpSpPr>
          <p:grpSpPr>
            <a:xfrm>
              <a:off x="6274022" y="4461682"/>
              <a:ext cx="36576" cy="36576"/>
              <a:chOff x="3636927" y="4177568"/>
              <a:chExt cx="36576" cy="36576"/>
            </a:xfrm>
          </p:grpSpPr>
          <p:cxnSp>
            <p:nvCxnSpPr>
              <p:cNvPr id="132" name="Straight Connector 131"/>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34" name="Group 133"/>
            <p:cNvGrpSpPr/>
            <p:nvPr/>
          </p:nvGrpSpPr>
          <p:grpSpPr>
            <a:xfrm>
              <a:off x="5879168" y="4415962"/>
              <a:ext cx="36576" cy="36576"/>
              <a:chOff x="3636927" y="4177568"/>
              <a:chExt cx="36576" cy="36576"/>
            </a:xfrm>
          </p:grpSpPr>
          <p:cxnSp>
            <p:nvCxnSpPr>
              <p:cNvPr id="135" name="Straight Connector 134"/>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5135179" y="4233082"/>
              <a:ext cx="36576" cy="36576"/>
              <a:chOff x="3636927" y="4177568"/>
              <a:chExt cx="36576" cy="36576"/>
            </a:xfrm>
          </p:grpSpPr>
          <p:cxnSp>
            <p:nvCxnSpPr>
              <p:cNvPr id="138" name="Straight Connector 137"/>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40" name="Group 139"/>
            <p:cNvGrpSpPr/>
            <p:nvPr/>
          </p:nvGrpSpPr>
          <p:grpSpPr>
            <a:xfrm>
              <a:off x="4773575" y="4145798"/>
              <a:ext cx="36576" cy="36576"/>
              <a:chOff x="3636927" y="4177568"/>
              <a:chExt cx="36576" cy="36576"/>
            </a:xfrm>
          </p:grpSpPr>
          <p:cxnSp>
            <p:nvCxnSpPr>
              <p:cNvPr id="141" name="Straight Connector 140"/>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43" name="Group 142"/>
            <p:cNvGrpSpPr/>
            <p:nvPr/>
          </p:nvGrpSpPr>
          <p:grpSpPr>
            <a:xfrm>
              <a:off x="4761106" y="4125017"/>
              <a:ext cx="36576" cy="36576"/>
              <a:chOff x="3636927" y="4177568"/>
              <a:chExt cx="36576" cy="36576"/>
            </a:xfrm>
          </p:grpSpPr>
          <p:cxnSp>
            <p:nvCxnSpPr>
              <p:cNvPr id="144" name="Straight Connector 143"/>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46" name="Group 145"/>
            <p:cNvGrpSpPr/>
            <p:nvPr/>
          </p:nvGrpSpPr>
          <p:grpSpPr>
            <a:xfrm>
              <a:off x="4387034" y="3983701"/>
              <a:ext cx="36576" cy="36576"/>
              <a:chOff x="3636927" y="4177568"/>
              <a:chExt cx="36576" cy="36576"/>
            </a:xfrm>
          </p:grpSpPr>
          <p:cxnSp>
            <p:nvCxnSpPr>
              <p:cNvPr id="147" name="Straight Connector 146"/>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4079463" y="3846541"/>
              <a:ext cx="36576" cy="36576"/>
              <a:chOff x="3636927" y="4177568"/>
              <a:chExt cx="36576" cy="36576"/>
            </a:xfrm>
          </p:grpSpPr>
          <p:cxnSp>
            <p:nvCxnSpPr>
              <p:cNvPr id="150" name="Straight Connector 149"/>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52" name="Group 151"/>
            <p:cNvGrpSpPr/>
            <p:nvPr/>
          </p:nvGrpSpPr>
          <p:grpSpPr>
            <a:xfrm>
              <a:off x="4042056" y="3846541"/>
              <a:ext cx="36576" cy="36576"/>
              <a:chOff x="3636927" y="4177568"/>
              <a:chExt cx="36576" cy="36576"/>
            </a:xfrm>
          </p:grpSpPr>
          <p:cxnSp>
            <p:nvCxnSpPr>
              <p:cNvPr id="153" name="Straight Connector 152"/>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55" name="Group 154"/>
            <p:cNvGrpSpPr/>
            <p:nvPr/>
          </p:nvGrpSpPr>
          <p:grpSpPr>
            <a:xfrm>
              <a:off x="3846707" y="3538970"/>
              <a:ext cx="36576" cy="36576"/>
              <a:chOff x="3636927" y="4177568"/>
              <a:chExt cx="36576" cy="36576"/>
            </a:xfrm>
          </p:grpSpPr>
          <p:cxnSp>
            <p:nvCxnSpPr>
              <p:cNvPr id="156" name="Straight Connector 155"/>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58" name="Group 157"/>
            <p:cNvGrpSpPr/>
            <p:nvPr/>
          </p:nvGrpSpPr>
          <p:grpSpPr>
            <a:xfrm>
              <a:off x="3667983" y="3501563"/>
              <a:ext cx="36576" cy="36576"/>
              <a:chOff x="3636927" y="4177568"/>
              <a:chExt cx="36576" cy="36576"/>
            </a:xfrm>
          </p:grpSpPr>
          <p:cxnSp>
            <p:nvCxnSpPr>
              <p:cNvPr id="159" name="Straight Connector 158"/>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61" name="Group 160"/>
            <p:cNvGrpSpPr/>
            <p:nvPr/>
          </p:nvGrpSpPr>
          <p:grpSpPr>
            <a:xfrm>
              <a:off x="3285598" y="4179050"/>
              <a:ext cx="36576" cy="36576"/>
              <a:chOff x="3636927" y="4177568"/>
              <a:chExt cx="36576" cy="36576"/>
            </a:xfrm>
          </p:grpSpPr>
          <p:cxnSp>
            <p:nvCxnSpPr>
              <p:cNvPr id="162" name="Straight Connector 161"/>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64" name="Group 163"/>
            <p:cNvGrpSpPr/>
            <p:nvPr/>
          </p:nvGrpSpPr>
          <p:grpSpPr>
            <a:xfrm>
              <a:off x="3260659" y="4179050"/>
              <a:ext cx="36576" cy="36576"/>
              <a:chOff x="3636927" y="4177568"/>
              <a:chExt cx="36576" cy="36576"/>
            </a:xfrm>
          </p:grpSpPr>
          <p:cxnSp>
            <p:nvCxnSpPr>
              <p:cNvPr id="165" name="Straight Connector 164"/>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67" name="Group 166"/>
            <p:cNvGrpSpPr/>
            <p:nvPr/>
          </p:nvGrpSpPr>
          <p:grpSpPr>
            <a:xfrm>
              <a:off x="3389504" y="3189833"/>
              <a:ext cx="36576" cy="36576"/>
              <a:chOff x="3636927" y="4177568"/>
              <a:chExt cx="36576" cy="36576"/>
            </a:xfrm>
          </p:grpSpPr>
          <p:cxnSp>
            <p:nvCxnSpPr>
              <p:cNvPr id="168" name="Straight Connector 167"/>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70" name="Group 169"/>
            <p:cNvGrpSpPr/>
            <p:nvPr/>
          </p:nvGrpSpPr>
          <p:grpSpPr>
            <a:xfrm>
              <a:off x="2936460" y="3755098"/>
              <a:ext cx="36576" cy="36576"/>
              <a:chOff x="3636927" y="4177568"/>
              <a:chExt cx="36576" cy="36576"/>
            </a:xfrm>
          </p:grpSpPr>
          <p:cxnSp>
            <p:nvCxnSpPr>
              <p:cNvPr id="171" name="Straight Connector 170"/>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73" name="Group 172"/>
            <p:cNvGrpSpPr/>
            <p:nvPr/>
          </p:nvGrpSpPr>
          <p:grpSpPr>
            <a:xfrm>
              <a:off x="2907365" y="3642876"/>
              <a:ext cx="36576" cy="36576"/>
              <a:chOff x="3636927" y="4177568"/>
              <a:chExt cx="36576" cy="36576"/>
            </a:xfrm>
          </p:grpSpPr>
          <p:cxnSp>
            <p:nvCxnSpPr>
              <p:cNvPr id="174" name="Straight Connector 173"/>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76" name="Group 175"/>
            <p:cNvGrpSpPr/>
            <p:nvPr/>
          </p:nvGrpSpPr>
          <p:grpSpPr>
            <a:xfrm>
              <a:off x="2790987" y="3422589"/>
              <a:ext cx="36576" cy="36576"/>
              <a:chOff x="3636927" y="4177568"/>
              <a:chExt cx="36576" cy="36576"/>
            </a:xfrm>
          </p:grpSpPr>
          <p:cxnSp>
            <p:nvCxnSpPr>
              <p:cNvPr id="177" name="Straight Connector 176"/>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79" name="Group 178"/>
            <p:cNvGrpSpPr/>
            <p:nvPr/>
          </p:nvGrpSpPr>
          <p:grpSpPr>
            <a:xfrm>
              <a:off x="2712016" y="3214771"/>
              <a:ext cx="36576" cy="36576"/>
              <a:chOff x="3636927" y="4177568"/>
              <a:chExt cx="36576" cy="36576"/>
            </a:xfrm>
          </p:grpSpPr>
          <p:cxnSp>
            <p:nvCxnSpPr>
              <p:cNvPr id="180" name="Straight Connector 179"/>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82" name="Group 181"/>
            <p:cNvGrpSpPr/>
            <p:nvPr/>
          </p:nvGrpSpPr>
          <p:grpSpPr>
            <a:xfrm>
              <a:off x="2637202" y="3160738"/>
              <a:ext cx="36576" cy="36576"/>
              <a:chOff x="3636927" y="4177568"/>
              <a:chExt cx="36576" cy="36576"/>
            </a:xfrm>
          </p:grpSpPr>
          <p:cxnSp>
            <p:nvCxnSpPr>
              <p:cNvPr id="183" name="Straight Connector 182"/>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85" name="Group 184"/>
            <p:cNvGrpSpPr/>
            <p:nvPr/>
          </p:nvGrpSpPr>
          <p:grpSpPr>
            <a:xfrm>
              <a:off x="2541605" y="2969545"/>
              <a:ext cx="36576" cy="36576"/>
              <a:chOff x="3636927" y="4177568"/>
              <a:chExt cx="36576" cy="36576"/>
            </a:xfrm>
          </p:grpSpPr>
          <p:cxnSp>
            <p:nvCxnSpPr>
              <p:cNvPr id="186" name="Straight Connector 185"/>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88" name="Group 187"/>
            <p:cNvGrpSpPr/>
            <p:nvPr/>
          </p:nvGrpSpPr>
          <p:grpSpPr>
            <a:xfrm>
              <a:off x="2516667" y="2965389"/>
              <a:ext cx="36576" cy="36576"/>
              <a:chOff x="3636927" y="4177568"/>
              <a:chExt cx="36576" cy="36576"/>
            </a:xfrm>
          </p:grpSpPr>
          <p:cxnSp>
            <p:nvCxnSpPr>
              <p:cNvPr id="189" name="Straight Connector 188"/>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91" name="Group 190"/>
            <p:cNvGrpSpPr/>
            <p:nvPr/>
          </p:nvGrpSpPr>
          <p:grpSpPr>
            <a:xfrm>
              <a:off x="2915678" y="2803291"/>
              <a:ext cx="36576" cy="36576"/>
              <a:chOff x="3636927" y="4177568"/>
              <a:chExt cx="36576" cy="36576"/>
            </a:xfrm>
          </p:grpSpPr>
          <p:cxnSp>
            <p:nvCxnSpPr>
              <p:cNvPr id="192" name="Straight Connector 191"/>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94" name="Group 193"/>
            <p:cNvGrpSpPr/>
            <p:nvPr/>
          </p:nvGrpSpPr>
          <p:grpSpPr>
            <a:xfrm>
              <a:off x="3094402" y="2903044"/>
              <a:ext cx="36576" cy="36576"/>
              <a:chOff x="3636927" y="4177568"/>
              <a:chExt cx="36576" cy="36576"/>
            </a:xfrm>
          </p:grpSpPr>
          <p:cxnSp>
            <p:nvCxnSpPr>
              <p:cNvPr id="195" name="Straight Connector 194"/>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197" name="Group 196"/>
            <p:cNvGrpSpPr/>
            <p:nvPr/>
          </p:nvGrpSpPr>
          <p:grpSpPr>
            <a:xfrm>
              <a:off x="3106871" y="2957076"/>
              <a:ext cx="36576" cy="36576"/>
              <a:chOff x="3636927" y="4177568"/>
              <a:chExt cx="36576" cy="36576"/>
            </a:xfrm>
          </p:grpSpPr>
          <p:cxnSp>
            <p:nvCxnSpPr>
              <p:cNvPr id="198" name="Straight Connector 197"/>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00" name="Group 199"/>
            <p:cNvGrpSpPr/>
            <p:nvPr/>
          </p:nvGrpSpPr>
          <p:grpSpPr>
            <a:xfrm>
              <a:off x="3111027" y="2994484"/>
              <a:ext cx="36576" cy="36576"/>
              <a:chOff x="3636927" y="4177568"/>
              <a:chExt cx="36576" cy="36576"/>
            </a:xfrm>
          </p:grpSpPr>
          <p:cxnSp>
            <p:nvCxnSpPr>
              <p:cNvPr id="201" name="Straight Connector 200"/>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03" name="Group 202"/>
            <p:cNvGrpSpPr/>
            <p:nvPr/>
          </p:nvGrpSpPr>
          <p:grpSpPr>
            <a:xfrm>
              <a:off x="3281438" y="3085924"/>
              <a:ext cx="36576" cy="36576"/>
              <a:chOff x="3636927" y="4177568"/>
              <a:chExt cx="36576" cy="36576"/>
            </a:xfrm>
          </p:grpSpPr>
          <p:cxnSp>
            <p:nvCxnSpPr>
              <p:cNvPr id="204" name="Straight Connector 203"/>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06" name="Group 205"/>
            <p:cNvGrpSpPr/>
            <p:nvPr/>
          </p:nvGrpSpPr>
          <p:grpSpPr>
            <a:xfrm>
              <a:off x="2728641" y="2566379"/>
              <a:ext cx="36576" cy="36576"/>
              <a:chOff x="3636927" y="4177568"/>
              <a:chExt cx="36576" cy="36576"/>
            </a:xfrm>
          </p:grpSpPr>
          <p:cxnSp>
            <p:nvCxnSpPr>
              <p:cNvPr id="207" name="Straight Connector 206"/>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09" name="Group 208"/>
            <p:cNvGrpSpPr/>
            <p:nvPr/>
          </p:nvGrpSpPr>
          <p:grpSpPr>
            <a:xfrm>
              <a:off x="2707859" y="2454157"/>
              <a:ext cx="36576" cy="36576"/>
              <a:chOff x="3636927" y="4177568"/>
              <a:chExt cx="36576" cy="36576"/>
            </a:xfrm>
          </p:grpSpPr>
          <p:cxnSp>
            <p:nvCxnSpPr>
              <p:cNvPr id="210" name="Straight Connector 209"/>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12" name="Group 211"/>
            <p:cNvGrpSpPr/>
            <p:nvPr/>
          </p:nvGrpSpPr>
          <p:grpSpPr>
            <a:xfrm>
              <a:off x="2454321" y="2720164"/>
              <a:ext cx="36576" cy="36576"/>
              <a:chOff x="3636927" y="4177568"/>
              <a:chExt cx="36576" cy="36576"/>
            </a:xfrm>
          </p:grpSpPr>
          <p:cxnSp>
            <p:nvCxnSpPr>
              <p:cNvPr id="213" name="Straight Connector 212"/>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15" name="Group 214"/>
            <p:cNvGrpSpPr/>
            <p:nvPr/>
          </p:nvGrpSpPr>
          <p:grpSpPr>
            <a:xfrm>
              <a:off x="2362881" y="2682757"/>
              <a:ext cx="36576" cy="36576"/>
              <a:chOff x="3636927" y="4177568"/>
              <a:chExt cx="36576" cy="36576"/>
            </a:xfrm>
          </p:grpSpPr>
          <p:cxnSp>
            <p:nvCxnSpPr>
              <p:cNvPr id="216" name="Straight Connector 215"/>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18" name="Group 217"/>
            <p:cNvGrpSpPr/>
            <p:nvPr/>
          </p:nvGrpSpPr>
          <p:grpSpPr>
            <a:xfrm>
              <a:off x="2329630" y="2682757"/>
              <a:ext cx="36576" cy="36576"/>
              <a:chOff x="3636927" y="4177568"/>
              <a:chExt cx="36576" cy="36576"/>
            </a:xfrm>
          </p:grpSpPr>
          <p:cxnSp>
            <p:nvCxnSpPr>
              <p:cNvPr id="219" name="Straight Connector 218"/>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21" name="Group 220"/>
            <p:cNvGrpSpPr/>
            <p:nvPr/>
          </p:nvGrpSpPr>
          <p:grpSpPr>
            <a:xfrm>
              <a:off x="2171688" y="2499877"/>
              <a:ext cx="36576" cy="36576"/>
              <a:chOff x="3636927" y="4177568"/>
              <a:chExt cx="36576" cy="36576"/>
            </a:xfrm>
          </p:grpSpPr>
          <p:cxnSp>
            <p:nvCxnSpPr>
              <p:cNvPr id="222" name="Straight Connector 221"/>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24" name="Group 223"/>
            <p:cNvGrpSpPr/>
            <p:nvPr/>
          </p:nvGrpSpPr>
          <p:grpSpPr>
            <a:xfrm>
              <a:off x="2146750" y="2400124"/>
              <a:ext cx="36576" cy="36576"/>
              <a:chOff x="3636927" y="4177568"/>
              <a:chExt cx="36576" cy="36576"/>
            </a:xfrm>
          </p:grpSpPr>
          <p:cxnSp>
            <p:nvCxnSpPr>
              <p:cNvPr id="225" name="Straight Connector 224"/>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27" name="Group 226"/>
            <p:cNvGrpSpPr/>
            <p:nvPr/>
          </p:nvGrpSpPr>
          <p:grpSpPr>
            <a:xfrm>
              <a:off x="2554073" y="2400124"/>
              <a:ext cx="36576" cy="36576"/>
              <a:chOff x="3636927" y="4177568"/>
              <a:chExt cx="36576" cy="36576"/>
            </a:xfrm>
          </p:grpSpPr>
          <p:cxnSp>
            <p:nvCxnSpPr>
              <p:cNvPr id="228" name="Straight Connector 227"/>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30" name="Group 229"/>
            <p:cNvGrpSpPr/>
            <p:nvPr/>
          </p:nvGrpSpPr>
          <p:grpSpPr>
            <a:xfrm>
              <a:off x="2533291" y="2400124"/>
              <a:ext cx="36576" cy="36576"/>
              <a:chOff x="3636927" y="4177568"/>
              <a:chExt cx="36576" cy="36576"/>
            </a:xfrm>
          </p:grpSpPr>
          <p:cxnSp>
            <p:nvCxnSpPr>
              <p:cNvPr id="231" name="Straight Connector 230"/>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33" name="Group 232"/>
            <p:cNvGrpSpPr/>
            <p:nvPr/>
          </p:nvGrpSpPr>
          <p:grpSpPr>
            <a:xfrm>
              <a:off x="2479259" y="2287902"/>
              <a:ext cx="36576" cy="36576"/>
              <a:chOff x="3636927" y="4177568"/>
              <a:chExt cx="36576" cy="36576"/>
            </a:xfrm>
          </p:grpSpPr>
          <p:cxnSp>
            <p:nvCxnSpPr>
              <p:cNvPr id="234" name="Straight Connector 233"/>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36" name="Group 235"/>
            <p:cNvGrpSpPr/>
            <p:nvPr/>
          </p:nvGrpSpPr>
          <p:grpSpPr>
            <a:xfrm>
              <a:off x="2358724" y="2254651"/>
              <a:ext cx="36576" cy="36576"/>
              <a:chOff x="3636927" y="4177568"/>
              <a:chExt cx="36576" cy="36576"/>
            </a:xfrm>
          </p:grpSpPr>
          <p:cxnSp>
            <p:nvCxnSpPr>
              <p:cNvPr id="237" name="Straight Connector 236"/>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39" name="Group 238"/>
            <p:cNvGrpSpPr/>
            <p:nvPr/>
          </p:nvGrpSpPr>
          <p:grpSpPr>
            <a:xfrm>
              <a:off x="2337942" y="2204775"/>
              <a:ext cx="36576" cy="36576"/>
              <a:chOff x="3636927" y="4177568"/>
              <a:chExt cx="36576" cy="36576"/>
            </a:xfrm>
          </p:grpSpPr>
          <p:cxnSp>
            <p:nvCxnSpPr>
              <p:cNvPr id="240" name="Straight Connector 239"/>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42" name="Group 241"/>
            <p:cNvGrpSpPr/>
            <p:nvPr/>
          </p:nvGrpSpPr>
          <p:grpSpPr>
            <a:xfrm>
              <a:off x="2196626" y="2109179"/>
              <a:ext cx="36576" cy="36576"/>
              <a:chOff x="3636927" y="4177568"/>
              <a:chExt cx="36576" cy="36576"/>
            </a:xfrm>
          </p:grpSpPr>
          <p:cxnSp>
            <p:nvCxnSpPr>
              <p:cNvPr id="243" name="Straight Connector 242"/>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45" name="Group 244"/>
            <p:cNvGrpSpPr/>
            <p:nvPr/>
          </p:nvGrpSpPr>
          <p:grpSpPr>
            <a:xfrm>
              <a:off x="2171688" y="2021895"/>
              <a:ext cx="36576" cy="36576"/>
              <a:chOff x="3636927" y="4177568"/>
              <a:chExt cx="36576" cy="36576"/>
            </a:xfrm>
          </p:grpSpPr>
          <p:cxnSp>
            <p:nvCxnSpPr>
              <p:cNvPr id="246" name="Straight Connector 245"/>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48" name="Group 247"/>
            <p:cNvGrpSpPr/>
            <p:nvPr/>
          </p:nvGrpSpPr>
          <p:grpSpPr>
            <a:xfrm>
              <a:off x="2146750" y="1972019"/>
              <a:ext cx="36576" cy="36576"/>
              <a:chOff x="3636927" y="4177568"/>
              <a:chExt cx="36576" cy="36576"/>
            </a:xfrm>
          </p:grpSpPr>
          <p:cxnSp>
            <p:nvCxnSpPr>
              <p:cNvPr id="249" name="Straight Connector 248"/>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51" name="Group 250"/>
            <p:cNvGrpSpPr/>
            <p:nvPr/>
          </p:nvGrpSpPr>
          <p:grpSpPr>
            <a:xfrm>
              <a:off x="2030371" y="2100866"/>
              <a:ext cx="36576" cy="36576"/>
              <a:chOff x="3636927" y="4177568"/>
              <a:chExt cx="36576" cy="36576"/>
            </a:xfrm>
          </p:grpSpPr>
          <p:cxnSp>
            <p:nvCxnSpPr>
              <p:cNvPr id="252" name="Straight Connector 251"/>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54" name="Group 253"/>
            <p:cNvGrpSpPr/>
            <p:nvPr/>
          </p:nvGrpSpPr>
          <p:grpSpPr>
            <a:xfrm>
              <a:off x="2001277" y="2071771"/>
              <a:ext cx="36576" cy="36576"/>
              <a:chOff x="3636927" y="4177568"/>
              <a:chExt cx="36576" cy="36576"/>
            </a:xfrm>
          </p:grpSpPr>
          <p:cxnSp>
            <p:nvCxnSpPr>
              <p:cNvPr id="255" name="Straight Connector 254"/>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57" name="Group 256"/>
            <p:cNvGrpSpPr/>
            <p:nvPr/>
          </p:nvGrpSpPr>
          <p:grpSpPr>
            <a:xfrm>
              <a:off x="1988808" y="2005269"/>
              <a:ext cx="36576" cy="36576"/>
              <a:chOff x="3636927" y="4177568"/>
              <a:chExt cx="36576" cy="36576"/>
            </a:xfrm>
          </p:grpSpPr>
          <p:cxnSp>
            <p:nvCxnSpPr>
              <p:cNvPr id="258" name="Straight Connector 257"/>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60" name="Group 259"/>
            <p:cNvGrpSpPr/>
            <p:nvPr/>
          </p:nvGrpSpPr>
          <p:grpSpPr>
            <a:xfrm>
              <a:off x="1980495" y="1947080"/>
              <a:ext cx="36576" cy="36576"/>
              <a:chOff x="3636927" y="4177568"/>
              <a:chExt cx="36576" cy="36576"/>
            </a:xfrm>
          </p:grpSpPr>
          <p:cxnSp>
            <p:nvCxnSpPr>
              <p:cNvPr id="261" name="Straight Connector 260"/>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63" name="Group 262"/>
            <p:cNvGrpSpPr/>
            <p:nvPr/>
          </p:nvGrpSpPr>
          <p:grpSpPr>
            <a:xfrm>
              <a:off x="1963870" y="1913829"/>
              <a:ext cx="36576" cy="36576"/>
              <a:chOff x="3636927" y="4177568"/>
              <a:chExt cx="36576" cy="36576"/>
            </a:xfrm>
          </p:grpSpPr>
          <p:cxnSp>
            <p:nvCxnSpPr>
              <p:cNvPr id="264" name="Straight Connector 263"/>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66" name="Group 265"/>
            <p:cNvGrpSpPr/>
            <p:nvPr/>
          </p:nvGrpSpPr>
          <p:grpSpPr>
            <a:xfrm>
              <a:off x="2022059" y="1880579"/>
              <a:ext cx="36576" cy="36576"/>
              <a:chOff x="3636927" y="4177568"/>
              <a:chExt cx="36576" cy="36576"/>
            </a:xfrm>
          </p:grpSpPr>
          <p:cxnSp>
            <p:nvCxnSpPr>
              <p:cNvPr id="267" name="Straight Connector 266"/>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69" name="Group 268"/>
            <p:cNvGrpSpPr/>
            <p:nvPr/>
          </p:nvGrpSpPr>
          <p:grpSpPr>
            <a:xfrm>
              <a:off x="1984651" y="1868109"/>
              <a:ext cx="36576" cy="36576"/>
              <a:chOff x="3636927" y="4177568"/>
              <a:chExt cx="36576" cy="36576"/>
            </a:xfrm>
          </p:grpSpPr>
          <p:cxnSp>
            <p:nvCxnSpPr>
              <p:cNvPr id="270" name="Straight Connector 269"/>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72" name="Group 271"/>
            <p:cNvGrpSpPr/>
            <p:nvPr/>
          </p:nvGrpSpPr>
          <p:grpSpPr>
            <a:xfrm>
              <a:off x="1797616" y="1739264"/>
              <a:ext cx="36576" cy="36576"/>
              <a:chOff x="3636927" y="4177568"/>
              <a:chExt cx="36576" cy="36576"/>
            </a:xfrm>
          </p:grpSpPr>
          <p:cxnSp>
            <p:nvCxnSpPr>
              <p:cNvPr id="273" name="Straight Connector 272"/>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74" name="Straight Connector 273"/>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75" name="Group 274"/>
            <p:cNvGrpSpPr/>
            <p:nvPr/>
          </p:nvGrpSpPr>
          <p:grpSpPr>
            <a:xfrm>
              <a:off x="1889056" y="1768358"/>
              <a:ext cx="36576" cy="36576"/>
              <a:chOff x="3636927" y="4177568"/>
              <a:chExt cx="36576" cy="36576"/>
            </a:xfrm>
          </p:grpSpPr>
          <p:cxnSp>
            <p:nvCxnSpPr>
              <p:cNvPr id="276" name="Straight Connector 275"/>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78" name="Group 277"/>
            <p:cNvGrpSpPr/>
            <p:nvPr/>
          </p:nvGrpSpPr>
          <p:grpSpPr>
            <a:xfrm>
              <a:off x="1955558" y="1797453"/>
              <a:ext cx="36576" cy="36576"/>
              <a:chOff x="3636927" y="4177568"/>
              <a:chExt cx="36576" cy="36576"/>
            </a:xfrm>
          </p:grpSpPr>
          <p:cxnSp>
            <p:nvCxnSpPr>
              <p:cNvPr id="279" name="Straight Connector 278"/>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81" name="Group 280"/>
            <p:cNvGrpSpPr/>
            <p:nvPr/>
          </p:nvGrpSpPr>
          <p:grpSpPr>
            <a:xfrm>
              <a:off x="1976340" y="1818234"/>
              <a:ext cx="36576" cy="36576"/>
              <a:chOff x="3636927" y="4177568"/>
              <a:chExt cx="36576" cy="36576"/>
            </a:xfrm>
          </p:grpSpPr>
          <p:cxnSp>
            <p:nvCxnSpPr>
              <p:cNvPr id="282" name="Straight Connector 281"/>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83" name="Straight Connector 282"/>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284" name="Group 283"/>
            <p:cNvGrpSpPr/>
            <p:nvPr/>
          </p:nvGrpSpPr>
          <p:grpSpPr>
            <a:xfrm>
              <a:off x="1943089" y="1834860"/>
              <a:ext cx="36576" cy="36576"/>
              <a:chOff x="3636927" y="4177568"/>
              <a:chExt cx="36576" cy="36576"/>
            </a:xfrm>
          </p:grpSpPr>
          <p:cxnSp>
            <p:nvCxnSpPr>
              <p:cNvPr id="285" name="Straight Connector 284"/>
              <p:cNvCxnSpPr/>
              <p:nvPr/>
            </p:nvCxnSpPr>
            <p:spPr>
              <a:xfrm rot="5400000">
                <a:off x="3636926"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rot="10800000">
                <a:off x="3636927" y="4195856"/>
                <a:ext cx="36576" cy="0"/>
              </a:xfrm>
              <a:prstGeom prst="line">
                <a:avLst/>
              </a:prstGeom>
              <a:ln w="9525" cap="rnd">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grpSp>
      </p:grpSp>
      <p:sp>
        <p:nvSpPr>
          <p:cNvPr id="290" name="Freeform 289"/>
          <p:cNvSpPr/>
          <p:nvPr/>
        </p:nvSpPr>
        <p:spPr>
          <a:xfrm>
            <a:off x="3497922" y="1824022"/>
            <a:ext cx="2058483" cy="3046555"/>
          </a:xfrm>
          <a:custGeom>
            <a:avLst/>
            <a:gdLst>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41054 w 2058483"/>
              <a:gd name="connsiteY65" fmla="*/ 1460440 h 3046555"/>
              <a:gd name="connsiteX66" fmla="*/ 741054 w 2058483"/>
              <a:gd name="connsiteY66" fmla="*/ 1651120 h 3046555"/>
              <a:gd name="connsiteX67" fmla="*/ 780057 w 2058483"/>
              <a:gd name="connsiteY67" fmla="*/ 1651120 h 3046555"/>
              <a:gd name="connsiteX68" fmla="*/ 780057 w 2058483"/>
              <a:gd name="connsiteY68" fmla="*/ 1772463 h 3046555"/>
              <a:gd name="connsiteX69" fmla="*/ 775723 w 2058483"/>
              <a:gd name="connsiteY69" fmla="*/ 1768129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261092 w 2058483"/>
              <a:gd name="connsiteY96" fmla="*/ 2907879 h 3046555"/>
              <a:gd name="connsiteX97" fmla="*/ 1313096 w 2058483"/>
              <a:gd name="connsiteY97" fmla="*/ 2907879 h 3046555"/>
              <a:gd name="connsiteX98" fmla="*/ 1313096 w 2058483"/>
              <a:gd name="connsiteY98" fmla="*/ 2968550 h 3046555"/>
              <a:gd name="connsiteX99" fmla="*/ 1391101 w 2058483"/>
              <a:gd name="connsiteY99" fmla="*/ 2968550 h 3046555"/>
              <a:gd name="connsiteX100" fmla="*/ 1391101 w 2058483"/>
              <a:gd name="connsiteY100" fmla="*/ 3046555 h 3046555"/>
              <a:gd name="connsiteX101" fmla="*/ 2058483 w 2058483"/>
              <a:gd name="connsiteY101"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41054 w 2058483"/>
              <a:gd name="connsiteY65" fmla="*/ 1460440 h 3046555"/>
              <a:gd name="connsiteX66" fmla="*/ 741054 w 2058483"/>
              <a:gd name="connsiteY66" fmla="*/ 1651120 h 3046555"/>
              <a:gd name="connsiteX67" fmla="*/ 780057 w 2058483"/>
              <a:gd name="connsiteY67" fmla="*/ 1651120 h 3046555"/>
              <a:gd name="connsiteX68" fmla="*/ 780057 w 2058483"/>
              <a:gd name="connsiteY68" fmla="*/ 1772463 h 3046555"/>
              <a:gd name="connsiteX69" fmla="*/ 775723 w 2058483"/>
              <a:gd name="connsiteY69" fmla="*/ 1768129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291428 w 2058483"/>
              <a:gd name="connsiteY96" fmla="*/ 2907879 h 3046555"/>
              <a:gd name="connsiteX97" fmla="*/ 1313096 w 2058483"/>
              <a:gd name="connsiteY97" fmla="*/ 2907879 h 3046555"/>
              <a:gd name="connsiteX98" fmla="*/ 1313096 w 2058483"/>
              <a:gd name="connsiteY98" fmla="*/ 2968550 h 3046555"/>
              <a:gd name="connsiteX99" fmla="*/ 1391101 w 2058483"/>
              <a:gd name="connsiteY99" fmla="*/ 2968550 h 3046555"/>
              <a:gd name="connsiteX100" fmla="*/ 1391101 w 2058483"/>
              <a:gd name="connsiteY100" fmla="*/ 3046555 h 3046555"/>
              <a:gd name="connsiteX101" fmla="*/ 2058483 w 2058483"/>
              <a:gd name="connsiteY101"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41054 w 2058483"/>
              <a:gd name="connsiteY65" fmla="*/ 1460440 h 3046555"/>
              <a:gd name="connsiteX66" fmla="*/ 741054 w 2058483"/>
              <a:gd name="connsiteY66" fmla="*/ 1651120 h 3046555"/>
              <a:gd name="connsiteX67" fmla="*/ 780057 w 2058483"/>
              <a:gd name="connsiteY67" fmla="*/ 1651120 h 3046555"/>
              <a:gd name="connsiteX68" fmla="*/ 780057 w 2058483"/>
              <a:gd name="connsiteY68" fmla="*/ 1772463 h 3046555"/>
              <a:gd name="connsiteX69" fmla="*/ 775723 w 2058483"/>
              <a:gd name="connsiteY69" fmla="*/ 1768129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269759 w 2058483"/>
              <a:gd name="connsiteY96" fmla="*/ 2799537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41054 w 2058483"/>
              <a:gd name="connsiteY65" fmla="*/ 1460440 h 3046555"/>
              <a:gd name="connsiteX66" fmla="*/ 741054 w 2058483"/>
              <a:gd name="connsiteY66" fmla="*/ 1651120 h 3046555"/>
              <a:gd name="connsiteX67" fmla="*/ 780057 w 2058483"/>
              <a:gd name="connsiteY67" fmla="*/ 1651120 h 3046555"/>
              <a:gd name="connsiteX68" fmla="*/ 780057 w 2058483"/>
              <a:gd name="connsiteY68" fmla="*/ 1772463 h 3046555"/>
              <a:gd name="connsiteX69" fmla="*/ 775723 w 2058483"/>
              <a:gd name="connsiteY69" fmla="*/ 1768129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41054 w 2058483"/>
              <a:gd name="connsiteY65" fmla="*/ 1460440 h 3046555"/>
              <a:gd name="connsiteX66" fmla="*/ 741054 w 2058483"/>
              <a:gd name="connsiteY66" fmla="*/ 1651120 h 3046555"/>
              <a:gd name="connsiteX67" fmla="*/ 780057 w 2058483"/>
              <a:gd name="connsiteY67" fmla="*/ 1651120 h 3046555"/>
              <a:gd name="connsiteX68" fmla="*/ 780057 w 2058483"/>
              <a:gd name="connsiteY68" fmla="*/ 1772463 h 3046555"/>
              <a:gd name="connsiteX69" fmla="*/ 775723 w 2058483"/>
              <a:gd name="connsiteY69" fmla="*/ 1768129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41054 w 2058483"/>
              <a:gd name="connsiteY65" fmla="*/ 1460440 h 3046555"/>
              <a:gd name="connsiteX66" fmla="*/ 754055 w 2058483"/>
              <a:gd name="connsiteY66" fmla="*/ 1659787 h 3046555"/>
              <a:gd name="connsiteX67" fmla="*/ 780057 w 2058483"/>
              <a:gd name="connsiteY67" fmla="*/ 1651120 h 3046555"/>
              <a:gd name="connsiteX68" fmla="*/ 780057 w 2058483"/>
              <a:gd name="connsiteY68" fmla="*/ 1772463 h 3046555"/>
              <a:gd name="connsiteX69" fmla="*/ 775723 w 2058483"/>
              <a:gd name="connsiteY69" fmla="*/ 1768129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54055 w 2058483"/>
              <a:gd name="connsiteY65" fmla="*/ 1460440 h 3046555"/>
              <a:gd name="connsiteX66" fmla="*/ 754055 w 2058483"/>
              <a:gd name="connsiteY66" fmla="*/ 1659787 h 3046555"/>
              <a:gd name="connsiteX67" fmla="*/ 780057 w 2058483"/>
              <a:gd name="connsiteY67" fmla="*/ 1651120 h 3046555"/>
              <a:gd name="connsiteX68" fmla="*/ 780057 w 2058483"/>
              <a:gd name="connsiteY68" fmla="*/ 1772463 h 3046555"/>
              <a:gd name="connsiteX69" fmla="*/ 775723 w 2058483"/>
              <a:gd name="connsiteY69" fmla="*/ 1768129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54055 w 2058483"/>
              <a:gd name="connsiteY65" fmla="*/ 1460440 h 3046555"/>
              <a:gd name="connsiteX66" fmla="*/ 754055 w 2058483"/>
              <a:gd name="connsiteY66" fmla="*/ 1659787 h 3046555"/>
              <a:gd name="connsiteX67" fmla="*/ 780057 w 2058483"/>
              <a:gd name="connsiteY67" fmla="*/ 1651120 h 3046555"/>
              <a:gd name="connsiteX68" fmla="*/ 780057 w 2058483"/>
              <a:gd name="connsiteY68" fmla="*/ 1772463 h 3046555"/>
              <a:gd name="connsiteX69" fmla="*/ 775723 w 2058483"/>
              <a:gd name="connsiteY69" fmla="*/ 1768129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54055 w 2058483"/>
              <a:gd name="connsiteY65" fmla="*/ 1460440 h 3046555"/>
              <a:gd name="connsiteX66" fmla="*/ 754055 w 2058483"/>
              <a:gd name="connsiteY66" fmla="*/ 1659787 h 3046555"/>
              <a:gd name="connsiteX67" fmla="*/ 780057 w 2058483"/>
              <a:gd name="connsiteY67" fmla="*/ 1651120 h 3046555"/>
              <a:gd name="connsiteX68" fmla="*/ 780057 w 2058483"/>
              <a:gd name="connsiteY68" fmla="*/ 1772463 h 3046555"/>
              <a:gd name="connsiteX69" fmla="*/ 771390 w 2058483"/>
              <a:gd name="connsiteY69" fmla="*/ 1763795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54055 w 2058483"/>
              <a:gd name="connsiteY65" fmla="*/ 1460440 h 3046555"/>
              <a:gd name="connsiteX66" fmla="*/ 754055 w 2058483"/>
              <a:gd name="connsiteY66" fmla="*/ 1659787 h 3046555"/>
              <a:gd name="connsiteX67" fmla="*/ 775723 w 2058483"/>
              <a:gd name="connsiteY67" fmla="*/ 1655454 h 3046555"/>
              <a:gd name="connsiteX68" fmla="*/ 780057 w 2058483"/>
              <a:gd name="connsiteY68" fmla="*/ 1772463 h 3046555"/>
              <a:gd name="connsiteX69" fmla="*/ 771390 w 2058483"/>
              <a:gd name="connsiteY69" fmla="*/ 1763795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54055 w 2058483"/>
              <a:gd name="connsiteY65" fmla="*/ 1460440 h 3046555"/>
              <a:gd name="connsiteX66" fmla="*/ 754055 w 2058483"/>
              <a:gd name="connsiteY66" fmla="*/ 1659787 h 3046555"/>
              <a:gd name="connsiteX67" fmla="*/ 775723 w 2058483"/>
              <a:gd name="connsiteY67" fmla="*/ 1655454 h 3046555"/>
              <a:gd name="connsiteX68" fmla="*/ 780057 w 2058483"/>
              <a:gd name="connsiteY68" fmla="*/ 1772463 h 3046555"/>
              <a:gd name="connsiteX69" fmla="*/ 771390 w 2058483"/>
              <a:gd name="connsiteY69" fmla="*/ 1763795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54055 w 2058483"/>
              <a:gd name="connsiteY65" fmla="*/ 1460440 h 3046555"/>
              <a:gd name="connsiteX66" fmla="*/ 754055 w 2058483"/>
              <a:gd name="connsiteY66" fmla="*/ 1659787 h 3046555"/>
              <a:gd name="connsiteX67" fmla="*/ 775723 w 2058483"/>
              <a:gd name="connsiteY67" fmla="*/ 1655454 h 3046555"/>
              <a:gd name="connsiteX68" fmla="*/ 780057 w 2058483"/>
              <a:gd name="connsiteY68" fmla="*/ 1772463 h 3046555"/>
              <a:gd name="connsiteX69" fmla="*/ 767056 w 2058483"/>
              <a:gd name="connsiteY69" fmla="*/ 1755127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13096 w 2058483"/>
              <a:gd name="connsiteY99" fmla="*/ 2968550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54055 w 2058483"/>
              <a:gd name="connsiteY65" fmla="*/ 1460440 h 3046555"/>
              <a:gd name="connsiteX66" fmla="*/ 754055 w 2058483"/>
              <a:gd name="connsiteY66" fmla="*/ 1659787 h 3046555"/>
              <a:gd name="connsiteX67" fmla="*/ 775723 w 2058483"/>
              <a:gd name="connsiteY67" fmla="*/ 1655454 h 3046555"/>
              <a:gd name="connsiteX68" fmla="*/ 780057 w 2058483"/>
              <a:gd name="connsiteY68" fmla="*/ 1772463 h 3046555"/>
              <a:gd name="connsiteX69" fmla="*/ 767056 w 2058483"/>
              <a:gd name="connsiteY69" fmla="*/ 1755127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13096 w 2058483"/>
              <a:gd name="connsiteY98" fmla="*/ 2907879 h 3046555"/>
              <a:gd name="connsiteX99" fmla="*/ 1300095 w 2058483"/>
              <a:gd name="connsiteY99" fmla="*/ 2972884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54055 w 2058483"/>
              <a:gd name="connsiteY65" fmla="*/ 1460440 h 3046555"/>
              <a:gd name="connsiteX66" fmla="*/ 754055 w 2058483"/>
              <a:gd name="connsiteY66" fmla="*/ 1659787 h 3046555"/>
              <a:gd name="connsiteX67" fmla="*/ 775723 w 2058483"/>
              <a:gd name="connsiteY67" fmla="*/ 1655454 h 3046555"/>
              <a:gd name="connsiteX68" fmla="*/ 780057 w 2058483"/>
              <a:gd name="connsiteY68" fmla="*/ 1772463 h 3046555"/>
              <a:gd name="connsiteX69" fmla="*/ 767056 w 2058483"/>
              <a:gd name="connsiteY69" fmla="*/ 1755127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04429 w 2058483"/>
              <a:gd name="connsiteY98" fmla="*/ 2903545 h 3046555"/>
              <a:gd name="connsiteX99" fmla="*/ 1300095 w 2058483"/>
              <a:gd name="connsiteY99" fmla="*/ 2972884 h 3046555"/>
              <a:gd name="connsiteX100" fmla="*/ 1391101 w 2058483"/>
              <a:gd name="connsiteY100" fmla="*/ 2968550 h 3046555"/>
              <a:gd name="connsiteX101" fmla="*/ 1391101 w 2058483"/>
              <a:gd name="connsiteY101" fmla="*/ 3046555 h 3046555"/>
              <a:gd name="connsiteX102" fmla="*/ 2058483 w 2058483"/>
              <a:gd name="connsiteY102" fmla="*/ 3046555 h 3046555"/>
              <a:gd name="connsiteX0" fmla="*/ 0 w 2058483"/>
              <a:gd name="connsiteY0" fmla="*/ 0 h 3046555"/>
              <a:gd name="connsiteX1" fmla="*/ 147344 w 2058483"/>
              <a:gd name="connsiteY1" fmla="*/ 0 h 3046555"/>
              <a:gd name="connsiteX2" fmla="*/ 147344 w 2058483"/>
              <a:gd name="connsiteY2" fmla="*/ 34669 h 3046555"/>
              <a:gd name="connsiteX3" fmla="*/ 182013 w 2058483"/>
              <a:gd name="connsiteY3" fmla="*/ 34669 h 3046555"/>
              <a:gd name="connsiteX4" fmla="*/ 182013 w 2058483"/>
              <a:gd name="connsiteY4" fmla="*/ 65005 h 3046555"/>
              <a:gd name="connsiteX5" fmla="*/ 199348 w 2058483"/>
              <a:gd name="connsiteY5" fmla="*/ 65005 h 3046555"/>
              <a:gd name="connsiteX6" fmla="*/ 199348 w 2058483"/>
              <a:gd name="connsiteY6" fmla="*/ 112675 h 3046555"/>
              <a:gd name="connsiteX7" fmla="*/ 199348 w 2058483"/>
              <a:gd name="connsiteY7" fmla="*/ 121342 h 3046555"/>
              <a:gd name="connsiteX8" fmla="*/ 221016 w 2058483"/>
              <a:gd name="connsiteY8" fmla="*/ 121342 h 3046555"/>
              <a:gd name="connsiteX9" fmla="*/ 221016 w 2058483"/>
              <a:gd name="connsiteY9" fmla="*/ 143010 h 3046555"/>
              <a:gd name="connsiteX10" fmla="*/ 234017 w 2058483"/>
              <a:gd name="connsiteY10" fmla="*/ 143010 h 3046555"/>
              <a:gd name="connsiteX11" fmla="*/ 234017 w 2058483"/>
              <a:gd name="connsiteY11" fmla="*/ 182013 h 3046555"/>
              <a:gd name="connsiteX12" fmla="*/ 238351 w 2058483"/>
              <a:gd name="connsiteY12" fmla="*/ 182013 h 3046555"/>
              <a:gd name="connsiteX13" fmla="*/ 238351 w 2058483"/>
              <a:gd name="connsiteY13" fmla="*/ 251352 h 3046555"/>
              <a:gd name="connsiteX14" fmla="*/ 303355 w 2058483"/>
              <a:gd name="connsiteY14" fmla="*/ 251352 h 3046555"/>
              <a:gd name="connsiteX15" fmla="*/ 303355 w 2058483"/>
              <a:gd name="connsiteY15" fmla="*/ 286021 h 3046555"/>
              <a:gd name="connsiteX16" fmla="*/ 346692 w 2058483"/>
              <a:gd name="connsiteY16" fmla="*/ 286021 h 3046555"/>
              <a:gd name="connsiteX17" fmla="*/ 346692 w 2058483"/>
              <a:gd name="connsiteY17" fmla="*/ 312023 h 3046555"/>
              <a:gd name="connsiteX18" fmla="*/ 359693 w 2058483"/>
              <a:gd name="connsiteY18" fmla="*/ 312023 h 3046555"/>
              <a:gd name="connsiteX19" fmla="*/ 359693 w 2058483"/>
              <a:gd name="connsiteY19" fmla="*/ 329357 h 3046555"/>
              <a:gd name="connsiteX20" fmla="*/ 381361 w 2058483"/>
              <a:gd name="connsiteY20" fmla="*/ 329357 h 3046555"/>
              <a:gd name="connsiteX21" fmla="*/ 381361 w 2058483"/>
              <a:gd name="connsiteY21" fmla="*/ 403029 h 3046555"/>
              <a:gd name="connsiteX22" fmla="*/ 385695 w 2058483"/>
              <a:gd name="connsiteY22" fmla="*/ 403029 h 3046555"/>
              <a:gd name="connsiteX23" fmla="*/ 385695 w 2058483"/>
              <a:gd name="connsiteY23" fmla="*/ 442032 h 3046555"/>
              <a:gd name="connsiteX24" fmla="*/ 390028 w 2058483"/>
              <a:gd name="connsiteY24" fmla="*/ 446365 h 3046555"/>
              <a:gd name="connsiteX25" fmla="*/ 390028 w 2058483"/>
              <a:gd name="connsiteY25" fmla="*/ 481035 h 3046555"/>
              <a:gd name="connsiteX26" fmla="*/ 390028 w 2058483"/>
              <a:gd name="connsiteY26" fmla="*/ 520038 h 3046555"/>
              <a:gd name="connsiteX27" fmla="*/ 420364 w 2058483"/>
              <a:gd name="connsiteY27" fmla="*/ 520038 h 3046555"/>
              <a:gd name="connsiteX28" fmla="*/ 420364 w 2058483"/>
              <a:gd name="connsiteY28" fmla="*/ 567708 h 3046555"/>
              <a:gd name="connsiteX29" fmla="*/ 446366 w 2058483"/>
              <a:gd name="connsiteY29" fmla="*/ 567708 h 3046555"/>
              <a:gd name="connsiteX30" fmla="*/ 446366 w 2058483"/>
              <a:gd name="connsiteY30" fmla="*/ 598044 h 3046555"/>
              <a:gd name="connsiteX31" fmla="*/ 485369 w 2058483"/>
              <a:gd name="connsiteY31" fmla="*/ 598044 h 3046555"/>
              <a:gd name="connsiteX32" fmla="*/ 485369 w 2058483"/>
              <a:gd name="connsiteY32" fmla="*/ 632713 h 3046555"/>
              <a:gd name="connsiteX33" fmla="*/ 485369 w 2058483"/>
              <a:gd name="connsiteY33" fmla="*/ 637046 h 3046555"/>
              <a:gd name="connsiteX34" fmla="*/ 485369 w 2058483"/>
              <a:gd name="connsiteY34" fmla="*/ 663048 h 3046555"/>
              <a:gd name="connsiteX35" fmla="*/ 515704 w 2058483"/>
              <a:gd name="connsiteY35" fmla="*/ 663048 h 3046555"/>
              <a:gd name="connsiteX36" fmla="*/ 515704 w 2058483"/>
              <a:gd name="connsiteY36" fmla="*/ 702051 h 3046555"/>
              <a:gd name="connsiteX37" fmla="*/ 520038 w 2058483"/>
              <a:gd name="connsiteY37" fmla="*/ 702051 h 3046555"/>
              <a:gd name="connsiteX38" fmla="*/ 520038 w 2058483"/>
              <a:gd name="connsiteY38" fmla="*/ 749721 h 3046555"/>
              <a:gd name="connsiteX39" fmla="*/ 533039 w 2058483"/>
              <a:gd name="connsiteY39" fmla="*/ 749721 h 3046555"/>
              <a:gd name="connsiteX40" fmla="*/ 533039 w 2058483"/>
              <a:gd name="connsiteY40" fmla="*/ 806059 h 3046555"/>
              <a:gd name="connsiteX41" fmla="*/ 546040 w 2058483"/>
              <a:gd name="connsiteY41" fmla="*/ 806059 h 3046555"/>
              <a:gd name="connsiteX42" fmla="*/ 546040 w 2058483"/>
              <a:gd name="connsiteY42" fmla="*/ 845062 h 3046555"/>
              <a:gd name="connsiteX43" fmla="*/ 550374 w 2058483"/>
              <a:gd name="connsiteY43" fmla="*/ 840728 h 3046555"/>
              <a:gd name="connsiteX44" fmla="*/ 550374 w 2058483"/>
              <a:gd name="connsiteY44" fmla="*/ 888398 h 3046555"/>
              <a:gd name="connsiteX45" fmla="*/ 567708 w 2058483"/>
              <a:gd name="connsiteY45" fmla="*/ 888398 h 3046555"/>
              <a:gd name="connsiteX46" fmla="*/ 567708 w 2058483"/>
              <a:gd name="connsiteY46" fmla="*/ 949069 h 3046555"/>
              <a:gd name="connsiteX47" fmla="*/ 580709 w 2058483"/>
              <a:gd name="connsiteY47" fmla="*/ 949069 h 3046555"/>
              <a:gd name="connsiteX48" fmla="*/ 580709 w 2058483"/>
              <a:gd name="connsiteY48" fmla="*/ 1044409 h 3046555"/>
              <a:gd name="connsiteX49" fmla="*/ 585043 w 2058483"/>
              <a:gd name="connsiteY49" fmla="*/ 1048743 h 3046555"/>
              <a:gd name="connsiteX50" fmla="*/ 585043 w 2058483"/>
              <a:gd name="connsiteY50" fmla="*/ 1100747 h 3046555"/>
              <a:gd name="connsiteX51" fmla="*/ 606711 w 2058483"/>
              <a:gd name="connsiteY51" fmla="*/ 1100747 h 3046555"/>
              <a:gd name="connsiteX52" fmla="*/ 606711 w 2058483"/>
              <a:gd name="connsiteY52" fmla="*/ 1144083 h 3046555"/>
              <a:gd name="connsiteX53" fmla="*/ 624045 w 2058483"/>
              <a:gd name="connsiteY53" fmla="*/ 1144083 h 3046555"/>
              <a:gd name="connsiteX54" fmla="*/ 624045 w 2058483"/>
              <a:gd name="connsiteY54" fmla="*/ 1196087 h 3046555"/>
              <a:gd name="connsiteX55" fmla="*/ 641380 w 2058483"/>
              <a:gd name="connsiteY55" fmla="*/ 1196087 h 3046555"/>
              <a:gd name="connsiteX56" fmla="*/ 641380 w 2058483"/>
              <a:gd name="connsiteY56" fmla="*/ 1235090 h 3046555"/>
              <a:gd name="connsiteX57" fmla="*/ 645714 w 2058483"/>
              <a:gd name="connsiteY57" fmla="*/ 1235090 h 3046555"/>
              <a:gd name="connsiteX58" fmla="*/ 645714 w 2058483"/>
              <a:gd name="connsiteY58" fmla="*/ 1308762 h 3046555"/>
              <a:gd name="connsiteX59" fmla="*/ 693384 w 2058483"/>
              <a:gd name="connsiteY59" fmla="*/ 1308762 h 3046555"/>
              <a:gd name="connsiteX60" fmla="*/ 693384 w 2058483"/>
              <a:gd name="connsiteY60" fmla="*/ 1360766 h 3046555"/>
              <a:gd name="connsiteX61" fmla="*/ 732387 w 2058483"/>
              <a:gd name="connsiteY61" fmla="*/ 1360766 h 3046555"/>
              <a:gd name="connsiteX62" fmla="*/ 732387 w 2058483"/>
              <a:gd name="connsiteY62" fmla="*/ 1399769 h 3046555"/>
              <a:gd name="connsiteX63" fmla="*/ 741054 w 2058483"/>
              <a:gd name="connsiteY63" fmla="*/ 1399769 h 3046555"/>
              <a:gd name="connsiteX64" fmla="*/ 741054 w 2058483"/>
              <a:gd name="connsiteY64" fmla="*/ 1417103 h 3046555"/>
              <a:gd name="connsiteX65" fmla="*/ 754055 w 2058483"/>
              <a:gd name="connsiteY65" fmla="*/ 1460440 h 3046555"/>
              <a:gd name="connsiteX66" fmla="*/ 754055 w 2058483"/>
              <a:gd name="connsiteY66" fmla="*/ 1659787 h 3046555"/>
              <a:gd name="connsiteX67" fmla="*/ 775723 w 2058483"/>
              <a:gd name="connsiteY67" fmla="*/ 1655454 h 3046555"/>
              <a:gd name="connsiteX68" fmla="*/ 780057 w 2058483"/>
              <a:gd name="connsiteY68" fmla="*/ 1772463 h 3046555"/>
              <a:gd name="connsiteX69" fmla="*/ 767056 w 2058483"/>
              <a:gd name="connsiteY69" fmla="*/ 1755127 h 3046555"/>
              <a:gd name="connsiteX70" fmla="*/ 775723 w 2058483"/>
              <a:gd name="connsiteY70" fmla="*/ 1820133 h 3046555"/>
              <a:gd name="connsiteX71" fmla="*/ 793058 w 2058483"/>
              <a:gd name="connsiteY71" fmla="*/ 1820133 h 3046555"/>
              <a:gd name="connsiteX72" fmla="*/ 793058 w 2058483"/>
              <a:gd name="connsiteY72" fmla="*/ 1880804 h 3046555"/>
              <a:gd name="connsiteX73" fmla="*/ 823393 w 2058483"/>
              <a:gd name="connsiteY73" fmla="*/ 1880804 h 3046555"/>
              <a:gd name="connsiteX74" fmla="*/ 823393 w 2058483"/>
              <a:gd name="connsiteY74" fmla="*/ 1937141 h 3046555"/>
              <a:gd name="connsiteX75" fmla="*/ 858062 w 2058483"/>
              <a:gd name="connsiteY75" fmla="*/ 1937141 h 3046555"/>
              <a:gd name="connsiteX76" fmla="*/ 858062 w 2058483"/>
              <a:gd name="connsiteY76" fmla="*/ 1997812 h 3046555"/>
              <a:gd name="connsiteX77" fmla="*/ 910066 w 2058483"/>
              <a:gd name="connsiteY77" fmla="*/ 1997812 h 3046555"/>
              <a:gd name="connsiteX78" fmla="*/ 910066 w 2058483"/>
              <a:gd name="connsiteY78" fmla="*/ 2049816 h 3046555"/>
              <a:gd name="connsiteX79" fmla="*/ 927401 w 2058483"/>
              <a:gd name="connsiteY79" fmla="*/ 2049816 h 3046555"/>
              <a:gd name="connsiteX80" fmla="*/ 927401 w 2058483"/>
              <a:gd name="connsiteY80" fmla="*/ 2088819 h 3046555"/>
              <a:gd name="connsiteX81" fmla="*/ 931735 w 2058483"/>
              <a:gd name="connsiteY81" fmla="*/ 2093153 h 3046555"/>
              <a:gd name="connsiteX82" fmla="*/ 931735 w 2058483"/>
              <a:gd name="connsiteY82" fmla="*/ 2110487 h 3046555"/>
              <a:gd name="connsiteX83" fmla="*/ 949069 w 2058483"/>
              <a:gd name="connsiteY83" fmla="*/ 2110487 h 3046555"/>
              <a:gd name="connsiteX84" fmla="*/ 949069 w 2058483"/>
              <a:gd name="connsiteY84" fmla="*/ 2366172 h 3046555"/>
              <a:gd name="connsiteX85" fmla="*/ 970737 w 2058483"/>
              <a:gd name="connsiteY85" fmla="*/ 2366172 h 3046555"/>
              <a:gd name="connsiteX86" fmla="*/ 970737 w 2058483"/>
              <a:gd name="connsiteY86" fmla="*/ 2422510 h 3046555"/>
              <a:gd name="connsiteX87" fmla="*/ 1109414 w 2058483"/>
              <a:gd name="connsiteY87" fmla="*/ 2422510 h 3046555"/>
              <a:gd name="connsiteX88" fmla="*/ 1109414 w 2058483"/>
              <a:gd name="connsiteY88" fmla="*/ 2556853 h 3046555"/>
              <a:gd name="connsiteX89" fmla="*/ 1131082 w 2058483"/>
              <a:gd name="connsiteY89" fmla="*/ 2556853 h 3046555"/>
              <a:gd name="connsiteX90" fmla="*/ 1131082 w 2058483"/>
              <a:gd name="connsiteY90" fmla="*/ 2617524 h 3046555"/>
              <a:gd name="connsiteX91" fmla="*/ 1239424 w 2058483"/>
              <a:gd name="connsiteY91" fmla="*/ 2617524 h 3046555"/>
              <a:gd name="connsiteX92" fmla="*/ 1239424 w 2058483"/>
              <a:gd name="connsiteY92" fmla="*/ 2686863 h 3046555"/>
              <a:gd name="connsiteX93" fmla="*/ 1261092 w 2058483"/>
              <a:gd name="connsiteY93" fmla="*/ 2686863 h 3046555"/>
              <a:gd name="connsiteX94" fmla="*/ 1261092 w 2058483"/>
              <a:gd name="connsiteY94" fmla="*/ 2760535 h 3046555"/>
              <a:gd name="connsiteX95" fmla="*/ 1261092 w 2058483"/>
              <a:gd name="connsiteY95" fmla="*/ 2760535 h 3046555"/>
              <a:gd name="connsiteX96" fmla="*/ 1300095 w 2058483"/>
              <a:gd name="connsiteY96" fmla="*/ 2764868 h 3046555"/>
              <a:gd name="connsiteX97" fmla="*/ 1291428 w 2058483"/>
              <a:gd name="connsiteY97" fmla="*/ 2907879 h 3046555"/>
              <a:gd name="connsiteX98" fmla="*/ 1304429 w 2058483"/>
              <a:gd name="connsiteY98" fmla="*/ 2903545 h 3046555"/>
              <a:gd name="connsiteX99" fmla="*/ 1300095 w 2058483"/>
              <a:gd name="connsiteY99" fmla="*/ 2964217 h 3046555"/>
              <a:gd name="connsiteX100" fmla="*/ 1391101 w 2058483"/>
              <a:gd name="connsiteY100" fmla="*/ 2968550 h 3046555"/>
              <a:gd name="connsiteX101" fmla="*/ 1391101 w 2058483"/>
              <a:gd name="connsiteY101" fmla="*/ 3046555 h 3046555"/>
              <a:gd name="connsiteX102" fmla="*/ 2058483 w 2058483"/>
              <a:gd name="connsiteY102" fmla="*/ 3046555 h 304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058483" h="3046555">
                <a:moveTo>
                  <a:pt x="0" y="0"/>
                </a:moveTo>
                <a:lnTo>
                  <a:pt x="147344" y="0"/>
                </a:lnTo>
                <a:lnTo>
                  <a:pt x="147344" y="34669"/>
                </a:lnTo>
                <a:lnTo>
                  <a:pt x="182013" y="34669"/>
                </a:lnTo>
                <a:lnTo>
                  <a:pt x="182013" y="65005"/>
                </a:lnTo>
                <a:lnTo>
                  <a:pt x="199348" y="65005"/>
                </a:lnTo>
                <a:lnTo>
                  <a:pt x="199348" y="112675"/>
                </a:lnTo>
                <a:lnTo>
                  <a:pt x="199348" y="121342"/>
                </a:lnTo>
                <a:lnTo>
                  <a:pt x="221016" y="121342"/>
                </a:lnTo>
                <a:lnTo>
                  <a:pt x="221016" y="143010"/>
                </a:lnTo>
                <a:lnTo>
                  <a:pt x="234017" y="143010"/>
                </a:lnTo>
                <a:lnTo>
                  <a:pt x="234017" y="182013"/>
                </a:lnTo>
                <a:lnTo>
                  <a:pt x="238351" y="182013"/>
                </a:lnTo>
                <a:lnTo>
                  <a:pt x="238351" y="251352"/>
                </a:lnTo>
                <a:lnTo>
                  <a:pt x="303355" y="251352"/>
                </a:lnTo>
                <a:lnTo>
                  <a:pt x="303355" y="286021"/>
                </a:lnTo>
                <a:lnTo>
                  <a:pt x="346692" y="286021"/>
                </a:lnTo>
                <a:lnTo>
                  <a:pt x="346692" y="312023"/>
                </a:lnTo>
                <a:lnTo>
                  <a:pt x="359693" y="312023"/>
                </a:lnTo>
                <a:lnTo>
                  <a:pt x="359693" y="329357"/>
                </a:lnTo>
                <a:lnTo>
                  <a:pt x="381361" y="329357"/>
                </a:lnTo>
                <a:lnTo>
                  <a:pt x="381361" y="403029"/>
                </a:lnTo>
                <a:lnTo>
                  <a:pt x="385695" y="403029"/>
                </a:lnTo>
                <a:lnTo>
                  <a:pt x="385695" y="442032"/>
                </a:lnTo>
                <a:lnTo>
                  <a:pt x="390028" y="446365"/>
                </a:lnTo>
                <a:lnTo>
                  <a:pt x="390028" y="481035"/>
                </a:lnTo>
                <a:lnTo>
                  <a:pt x="390028" y="520038"/>
                </a:lnTo>
                <a:lnTo>
                  <a:pt x="420364" y="520038"/>
                </a:lnTo>
                <a:lnTo>
                  <a:pt x="420364" y="567708"/>
                </a:lnTo>
                <a:lnTo>
                  <a:pt x="446366" y="567708"/>
                </a:lnTo>
                <a:lnTo>
                  <a:pt x="446366" y="598044"/>
                </a:lnTo>
                <a:lnTo>
                  <a:pt x="485369" y="598044"/>
                </a:lnTo>
                <a:lnTo>
                  <a:pt x="485369" y="632713"/>
                </a:lnTo>
                <a:lnTo>
                  <a:pt x="485369" y="637046"/>
                </a:lnTo>
                <a:lnTo>
                  <a:pt x="485369" y="663048"/>
                </a:lnTo>
                <a:lnTo>
                  <a:pt x="515704" y="663048"/>
                </a:lnTo>
                <a:lnTo>
                  <a:pt x="515704" y="702051"/>
                </a:lnTo>
                <a:lnTo>
                  <a:pt x="520038" y="702051"/>
                </a:lnTo>
                <a:lnTo>
                  <a:pt x="520038" y="749721"/>
                </a:lnTo>
                <a:lnTo>
                  <a:pt x="533039" y="749721"/>
                </a:lnTo>
                <a:lnTo>
                  <a:pt x="533039" y="806059"/>
                </a:lnTo>
                <a:lnTo>
                  <a:pt x="546040" y="806059"/>
                </a:lnTo>
                <a:lnTo>
                  <a:pt x="546040" y="845062"/>
                </a:lnTo>
                <a:lnTo>
                  <a:pt x="550374" y="840728"/>
                </a:lnTo>
                <a:lnTo>
                  <a:pt x="550374" y="888398"/>
                </a:lnTo>
                <a:lnTo>
                  <a:pt x="567708" y="888398"/>
                </a:lnTo>
                <a:lnTo>
                  <a:pt x="567708" y="949069"/>
                </a:lnTo>
                <a:lnTo>
                  <a:pt x="580709" y="949069"/>
                </a:lnTo>
                <a:lnTo>
                  <a:pt x="580709" y="1044409"/>
                </a:lnTo>
                <a:lnTo>
                  <a:pt x="585043" y="1048743"/>
                </a:lnTo>
                <a:lnTo>
                  <a:pt x="585043" y="1100747"/>
                </a:lnTo>
                <a:lnTo>
                  <a:pt x="606711" y="1100747"/>
                </a:lnTo>
                <a:lnTo>
                  <a:pt x="606711" y="1144083"/>
                </a:lnTo>
                <a:lnTo>
                  <a:pt x="624045" y="1144083"/>
                </a:lnTo>
                <a:lnTo>
                  <a:pt x="624045" y="1196087"/>
                </a:lnTo>
                <a:lnTo>
                  <a:pt x="641380" y="1196087"/>
                </a:lnTo>
                <a:lnTo>
                  <a:pt x="641380" y="1235090"/>
                </a:lnTo>
                <a:lnTo>
                  <a:pt x="645714" y="1235090"/>
                </a:lnTo>
                <a:lnTo>
                  <a:pt x="645714" y="1308762"/>
                </a:lnTo>
                <a:lnTo>
                  <a:pt x="693384" y="1308762"/>
                </a:lnTo>
                <a:lnTo>
                  <a:pt x="693384" y="1360766"/>
                </a:lnTo>
                <a:lnTo>
                  <a:pt x="732387" y="1360766"/>
                </a:lnTo>
                <a:lnTo>
                  <a:pt x="732387" y="1399769"/>
                </a:lnTo>
                <a:lnTo>
                  <a:pt x="741054" y="1399769"/>
                </a:lnTo>
                <a:cubicBezTo>
                  <a:pt x="741054" y="1405547"/>
                  <a:pt x="738887" y="1406991"/>
                  <a:pt x="741054" y="1417103"/>
                </a:cubicBezTo>
                <a:cubicBezTo>
                  <a:pt x="743221" y="1427215"/>
                  <a:pt x="751888" y="1419993"/>
                  <a:pt x="754055" y="1460440"/>
                </a:cubicBezTo>
                <a:cubicBezTo>
                  <a:pt x="756222" y="1500887"/>
                  <a:pt x="749721" y="1593338"/>
                  <a:pt x="754055" y="1659787"/>
                </a:cubicBezTo>
                <a:lnTo>
                  <a:pt x="775723" y="1655454"/>
                </a:lnTo>
                <a:cubicBezTo>
                  <a:pt x="768501" y="1698791"/>
                  <a:pt x="778612" y="1733460"/>
                  <a:pt x="780057" y="1772463"/>
                </a:cubicBezTo>
                <a:lnTo>
                  <a:pt x="767056" y="1755127"/>
                </a:lnTo>
                <a:lnTo>
                  <a:pt x="775723" y="1820133"/>
                </a:lnTo>
                <a:lnTo>
                  <a:pt x="793058" y="1820133"/>
                </a:lnTo>
                <a:lnTo>
                  <a:pt x="793058" y="1880804"/>
                </a:lnTo>
                <a:lnTo>
                  <a:pt x="823393" y="1880804"/>
                </a:lnTo>
                <a:lnTo>
                  <a:pt x="823393" y="1937141"/>
                </a:lnTo>
                <a:lnTo>
                  <a:pt x="858062" y="1937141"/>
                </a:lnTo>
                <a:lnTo>
                  <a:pt x="858062" y="1997812"/>
                </a:lnTo>
                <a:lnTo>
                  <a:pt x="910066" y="1997812"/>
                </a:lnTo>
                <a:lnTo>
                  <a:pt x="910066" y="2049816"/>
                </a:lnTo>
                <a:lnTo>
                  <a:pt x="927401" y="2049816"/>
                </a:lnTo>
                <a:lnTo>
                  <a:pt x="927401" y="2088819"/>
                </a:lnTo>
                <a:lnTo>
                  <a:pt x="931735" y="2093153"/>
                </a:lnTo>
                <a:lnTo>
                  <a:pt x="931735" y="2110487"/>
                </a:lnTo>
                <a:lnTo>
                  <a:pt x="949069" y="2110487"/>
                </a:lnTo>
                <a:lnTo>
                  <a:pt x="949069" y="2366172"/>
                </a:lnTo>
                <a:lnTo>
                  <a:pt x="970737" y="2366172"/>
                </a:lnTo>
                <a:lnTo>
                  <a:pt x="970737" y="2422510"/>
                </a:lnTo>
                <a:lnTo>
                  <a:pt x="1109414" y="2422510"/>
                </a:lnTo>
                <a:lnTo>
                  <a:pt x="1109414" y="2556853"/>
                </a:lnTo>
                <a:lnTo>
                  <a:pt x="1131082" y="2556853"/>
                </a:lnTo>
                <a:lnTo>
                  <a:pt x="1131082" y="2617524"/>
                </a:lnTo>
                <a:lnTo>
                  <a:pt x="1239424" y="2617524"/>
                </a:lnTo>
                <a:lnTo>
                  <a:pt x="1239424" y="2686863"/>
                </a:lnTo>
                <a:lnTo>
                  <a:pt x="1261092" y="2686863"/>
                </a:lnTo>
                <a:lnTo>
                  <a:pt x="1261092" y="2760535"/>
                </a:lnTo>
                <a:lnTo>
                  <a:pt x="1261092" y="2760535"/>
                </a:lnTo>
                <a:lnTo>
                  <a:pt x="1300095" y="2764868"/>
                </a:lnTo>
                <a:cubicBezTo>
                  <a:pt x="1297206" y="2808204"/>
                  <a:pt x="1294317" y="2860209"/>
                  <a:pt x="1291428" y="2907879"/>
                </a:cubicBezTo>
                <a:lnTo>
                  <a:pt x="1304429" y="2903545"/>
                </a:lnTo>
                <a:lnTo>
                  <a:pt x="1300095" y="2964217"/>
                </a:lnTo>
                <a:cubicBezTo>
                  <a:pt x="1330430" y="2962772"/>
                  <a:pt x="1375933" y="2954827"/>
                  <a:pt x="1391101" y="2968550"/>
                </a:cubicBezTo>
                <a:cubicBezTo>
                  <a:pt x="1406269" y="2982273"/>
                  <a:pt x="1391101" y="3020553"/>
                  <a:pt x="1391101" y="3046555"/>
                </a:cubicBezTo>
                <a:lnTo>
                  <a:pt x="2058483" y="3046555"/>
                </a:lnTo>
              </a:path>
            </a:pathLst>
          </a:custGeom>
          <a:noFill/>
          <a:ln w="28575" cap="rnd">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sp>
        <p:nvSpPr>
          <p:cNvPr id="291" name="Freeform 290"/>
          <p:cNvSpPr/>
          <p:nvPr/>
        </p:nvSpPr>
        <p:spPr>
          <a:xfrm>
            <a:off x="3480908" y="1818181"/>
            <a:ext cx="5259787" cy="2850543"/>
          </a:xfrm>
          <a:custGeom>
            <a:avLst/>
            <a:gdLst>
              <a:gd name="connsiteX0" fmla="*/ 0 w 5259787"/>
              <a:gd name="connsiteY0" fmla="*/ 0 h 2850543"/>
              <a:gd name="connsiteX1" fmla="*/ 59634 w 5259787"/>
              <a:gd name="connsiteY1" fmla="*/ 0 h 2850543"/>
              <a:gd name="connsiteX2" fmla="*/ 59634 w 5259787"/>
              <a:gd name="connsiteY2" fmla="*/ 23854 h 2850543"/>
              <a:gd name="connsiteX3" fmla="*/ 174928 w 5259787"/>
              <a:gd name="connsiteY3" fmla="*/ 23854 h 2850543"/>
              <a:gd name="connsiteX4" fmla="*/ 174928 w 5259787"/>
              <a:gd name="connsiteY4" fmla="*/ 59635 h 2850543"/>
              <a:gd name="connsiteX5" fmla="*/ 198782 w 5259787"/>
              <a:gd name="connsiteY5" fmla="*/ 59635 h 2850543"/>
              <a:gd name="connsiteX6" fmla="*/ 214684 w 5259787"/>
              <a:gd name="connsiteY6" fmla="*/ 75537 h 2850543"/>
              <a:gd name="connsiteX7" fmla="*/ 214684 w 5259787"/>
              <a:gd name="connsiteY7" fmla="*/ 143123 h 2850543"/>
              <a:gd name="connsiteX8" fmla="*/ 385638 w 5259787"/>
              <a:gd name="connsiteY8" fmla="*/ 143123 h 2850543"/>
              <a:gd name="connsiteX9" fmla="*/ 385638 w 5259787"/>
              <a:gd name="connsiteY9" fmla="*/ 194807 h 2850543"/>
              <a:gd name="connsiteX10" fmla="*/ 544664 w 5259787"/>
              <a:gd name="connsiteY10" fmla="*/ 194807 h 2850543"/>
              <a:gd name="connsiteX11" fmla="*/ 544664 w 5259787"/>
              <a:gd name="connsiteY11" fmla="*/ 250466 h 2850543"/>
              <a:gd name="connsiteX12" fmla="*/ 572493 w 5259787"/>
              <a:gd name="connsiteY12" fmla="*/ 250466 h 2850543"/>
              <a:gd name="connsiteX13" fmla="*/ 572493 w 5259787"/>
              <a:gd name="connsiteY13" fmla="*/ 401541 h 2850543"/>
              <a:gd name="connsiteX14" fmla="*/ 628153 w 5259787"/>
              <a:gd name="connsiteY14" fmla="*/ 401541 h 2850543"/>
              <a:gd name="connsiteX15" fmla="*/ 628153 w 5259787"/>
              <a:gd name="connsiteY15" fmla="*/ 429370 h 2850543"/>
              <a:gd name="connsiteX16" fmla="*/ 663933 w 5259787"/>
              <a:gd name="connsiteY16" fmla="*/ 429370 h 2850543"/>
              <a:gd name="connsiteX17" fmla="*/ 663933 w 5259787"/>
              <a:gd name="connsiteY17" fmla="*/ 449249 h 2850543"/>
              <a:gd name="connsiteX18" fmla="*/ 759349 w 5259787"/>
              <a:gd name="connsiteY18" fmla="*/ 449249 h 2850543"/>
              <a:gd name="connsiteX19" fmla="*/ 759349 w 5259787"/>
              <a:gd name="connsiteY19" fmla="*/ 632129 h 2850543"/>
              <a:gd name="connsiteX20" fmla="*/ 791154 w 5259787"/>
              <a:gd name="connsiteY20" fmla="*/ 632129 h 2850543"/>
              <a:gd name="connsiteX21" fmla="*/ 791154 w 5259787"/>
              <a:gd name="connsiteY21" fmla="*/ 659958 h 2850543"/>
              <a:gd name="connsiteX22" fmla="*/ 807057 w 5259787"/>
              <a:gd name="connsiteY22" fmla="*/ 659958 h 2850543"/>
              <a:gd name="connsiteX23" fmla="*/ 807057 w 5259787"/>
              <a:gd name="connsiteY23" fmla="*/ 683812 h 2850543"/>
              <a:gd name="connsiteX24" fmla="*/ 950180 w 5259787"/>
              <a:gd name="connsiteY24" fmla="*/ 683812 h 2850543"/>
              <a:gd name="connsiteX25" fmla="*/ 950180 w 5259787"/>
              <a:gd name="connsiteY25" fmla="*/ 747423 h 2850543"/>
              <a:gd name="connsiteX26" fmla="*/ 962107 w 5259787"/>
              <a:gd name="connsiteY26" fmla="*/ 747423 h 2850543"/>
              <a:gd name="connsiteX27" fmla="*/ 962107 w 5259787"/>
              <a:gd name="connsiteY27" fmla="*/ 866692 h 2850543"/>
              <a:gd name="connsiteX28" fmla="*/ 993913 w 5259787"/>
              <a:gd name="connsiteY28" fmla="*/ 866692 h 2850543"/>
              <a:gd name="connsiteX29" fmla="*/ 993913 w 5259787"/>
              <a:gd name="connsiteY29" fmla="*/ 870668 h 2850543"/>
              <a:gd name="connsiteX30" fmla="*/ 1073426 w 5259787"/>
              <a:gd name="connsiteY30" fmla="*/ 870668 h 2850543"/>
              <a:gd name="connsiteX31" fmla="*/ 1073426 w 5259787"/>
              <a:gd name="connsiteY31" fmla="*/ 890546 h 2850543"/>
              <a:gd name="connsiteX32" fmla="*/ 1113182 w 5259787"/>
              <a:gd name="connsiteY32" fmla="*/ 890546 h 2850543"/>
              <a:gd name="connsiteX33" fmla="*/ 1113182 w 5259787"/>
              <a:gd name="connsiteY33" fmla="*/ 978010 h 2850543"/>
              <a:gd name="connsiteX34" fmla="*/ 1141012 w 5259787"/>
              <a:gd name="connsiteY34" fmla="*/ 978010 h 2850543"/>
              <a:gd name="connsiteX35" fmla="*/ 1141012 w 5259787"/>
              <a:gd name="connsiteY35" fmla="*/ 1049572 h 2850543"/>
              <a:gd name="connsiteX36" fmla="*/ 1148963 w 5259787"/>
              <a:gd name="connsiteY36" fmla="*/ 1057523 h 2850543"/>
              <a:gd name="connsiteX37" fmla="*/ 1148963 w 5259787"/>
              <a:gd name="connsiteY37" fmla="*/ 1164866 h 2850543"/>
              <a:gd name="connsiteX38" fmla="*/ 1164866 w 5259787"/>
              <a:gd name="connsiteY38" fmla="*/ 1164866 h 2850543"/>
              <a:gd name="connsiteX39" fmla="*/ 1164866 w 5259787"/>
              <a:gd name="connsiteY39" fmla="*/ 1204623 h 2850543"/>
              <a:gd name="connsiteX40" fmla="*/ 1311965 w 5259787"/>
              <a:gd name="connsiteY40" fmla="*/ 1204623 h 2850543"/>
              <a:gd name="connsiteX41" fmla="*/ 1311965 w 5259787"/>
              <a:gd name="connsiteY41" fmla="*/ 1260282 h 2850543"/>
              <a:gd name="connsiteX42" fmla="*/ 1331843 w 5259787"/>
              <a:gd name="connsiteY42" fmla="*/ 1260282 h 2850543"/>
              <a:gd name="connsiteX43" fmla="*/ 1331843 w 5259787"/>
              <a:gd name="connsiteY43" fmla="*/ 1411356 h 2850543"/>
              <a:gd name="connsiteX44" fmla="*/ 1351721 w 5259787"/>
              <a:gd name="connsiteY44" fmla="*/ 1411356 h 2850543"/>
              <a:gd name="connsiteX45" fmla="*/ 1351721 w 5259787"/>
              <a:gd name="connsiteY45" fmla="*/ 1435210 h 2850543"/>
              <a:gd name="connsiteX46" fmla="*/ 1375575 w 5259787"/>
              <a:gd name="connsiteY46" fmla="*/ 1435210 h 2850543"/>
              <a:gd name="connsiteX47" fmla="*/ 1375575 w 5259787"/>
              <a:gd name="connsiteY47" fmla="*/ 1455089 h 2850543"/>
              <a:gd name="connsiteX48" fmla="*/ 1486893 w 5259787"/>
              <a:gd name="connsiteY48" fmla="*/ 1455089 h 2850543"/>
              <a:gd name="connsiteX49" fmla="*/ 1486893 w 5259787"/>
              <a:gd name="connsiteY49" fmla="*/ 1498821 h 2850543"/>
              <a:gd name="connsiteX50" fmla="*/ 1514723 w 5259787"/>
              <a:gd name="connsiteY50" fmla="*/ 1498821 h 2850543"/>
              <a:gd name="connsiteX51" fmla="*/ 1514723 w 5259787"/>
              <a:gd name="connsiteY51" fmla="*/ 1546529 h 2850543"/>
              <a:gd name="connsiteX52" fmla="*/ 1522674 w 5259787"/>
              <a:gd name="connsiteY52" fmla="*/ 1546529 h 2850543"/>
              <a:gd name="connsiteX53" fmla="*/ 1522674 w 5259787"/>
              <a:gd name="connsiteY53" fmla="*/ 1610139 h 2850543"/>
              <a:gd name="connsiteX54" fmla="*/ 1526650 w 5259787"/>
              <a:gd name="connsiteY54" fmla="*/ 1610139 h 2850543"/>
              <a:gd name="connsiteX55" fmla="*/ 1526650 w 5259787"/>
              <a:gd name="connsiteY55" fmla="*/ 1633993 h 2850543"/>
              <a:gd name="connsiteX56" fmla="*/ 1618090 w 5259787"/>
              <a:gd name="connsiteY56" fmla="*/ 1633993 h 2850543"/>
              <a:gd name="connsiteX57" fmla="*/ 1618090 w 5259787"/>
              <a:gd name="connsiteY57" fmla="*/ 1653871 h 2850543"/>
              <a:gd name="connsiteX58" fmla="*/ 1697603 w 5259787"/>
              <a:gd name="connsiteY58" fmla="*/ 1653871 h 2850543"/>
              <a:gd name="connsiteX59" fmla="*/ 1697603 w 5259787"/>
              <a:gd name="connsiteY59" fmla="*/ 1673750 h 2850543"/>
              <a:gd name="connsiteX60" fmla="*/ 1717481 w 5259787"/>
              <a:gd name="connsiteY60" fmla="*/ 1673750 h 2850543"/>
              <a:gd name="connsiteX61" fmla="*/ 1717481 w 5259787"/>
              <a:gd name="connsiteY61" fmla="*/ 1685676 h 2850543"/>
              <a:gd name="connsiteX62" fmla="*/ 1789043 w 5259787"/>
              <a:gd name="connsiteY62" fmla="*/ 1685676 h 2850543"/>
              <a:gd name="connsiteX63" fmla="*/ 1804946 w 5259787"/>
              <a:gd name="connsiteY63" fmla="*/ 1701579 h 2850543"/>
              <a:gd name="connsiteX64" fmla="*/ 1868556 w 5259787"/>
              <a:gd name="connsiteY64" fmla="*/ 1701579 h 2850543"/>
              <a:gd name="connsiteX65" fmla="*/ 1868556 w 5259787"/>
              <a:gd name="connsiteY65" fmla="*/ 1761214 h 2850543"/>
              <a:gd name="connsiteX66" fmla="*/ 1888434 w 5259787"/>
              <a:gd name="connsiteY66" fmla="*/ 1761214 h 2850543"/>
              <a:gd name="connsiteX67" fmla="*/ 1888434 w 5259787"/>
              <a:gd name="connsiteY67" fmla="*/ 1872532 h 2850543"/>
              <a:gd name="connsiteX68" fmla="*/ 1892410 w 5259787"/>
              <a:gd name="connsiteY68" fmla="*/ 1876508 h 2850543"/>
              <a:gd name="connsiteX69" fmla="*/ 1892410 w 5259787"/>
              <a:gd name="connsiteY69" fmla="*/ 1959996 h 2850543"/>
              <a:gd name="connsiteX70" fmla="*/ 1892410 w 5259787"/>
              <a:gd name="connsiteY70" fmla="*/ 2003729 h 2850543"/>
              <a:gd name="connsiteX71" fmla="*/ 1912288 w 5259787"/>
              <a:gd name="connsiteY71" fmla="*/ 2003729 h 2850543"/>
              <a:gd name="connsiteX72" fmla="*/ 1912288 w 5259787"/>
              <a:gd name="connsiteY72" fmla="*/ 2023607 h 2850543"/>
              <a:gd name="connsiteX73" fmla="*/ 2258170 w 5259787"/>
              <a:gd name="connsiteY73" fmla="*/ 2023607 h 2850543"/>
              <a:gd name="connsiteX74" fmla="*/ 2258170 w 5259787"/>
              <a:gd name="connsiteY74" fmla="*/ 2083242 h 2850543"/>
              <a:gd name="connsiteX75" fmla="*/ 2274073 w 5259787"/>
              <a:gd name="connsiteY75" fmla="*/ 2083242 h 2850543"/>
              <a:gd name="connsiteX76" fmla="*/ 2274073 w 5259787"/>
              <a:gd name="connsiteY76" fmla="*/ 2122998 h 2850543"/>
              <a:gd name="connsiteX77" fmla="*/ 2278048 w 5259787"/>
              <a:gd name="connsiteY77" fmla="*/ 2126973 h 2850543"/>
              <a:gd name="connsiteX78" fmla="*/ 2278048 w 5259787"/>
              <a:gd name="connsiteY78" fmla="*/ 2150828 h 2850543"/>
              <a:gd name="connsiteX79" fmla="*/ 2289975 w 5259787"/>
              <a:gd name="connsiteY79" fmla="*/ 2150828 h 2850543"/>
              <a:gd name="connsiteX80" fmla="*/ 2289975 w 5259787"/>
              <a:gd name="connsiteY80" fmla="*/ 2170706 h 2850543"/>
              <a:gd name="connsiteX81" fmla="*/ 2385391 w 5259787"/>
              <a:gd name="connsiteY81" fmla="*/ 2170706 h 2850543"/>
              <a:gd name="connsiteX82" fmla="*/ 2385391 w 5259787"/>
              <a:gd name="connsiteY82" fmla="*/ 2186609 h 2850543"/>
              <a:gd name="connsiteX83" fmla="*/ 2536466 w 5259787"/>
              <a:gd name="connsiteY83" fmla="*/ 2186609 h 2850543"/>
              <a:gd name="connsiteX84" fmla="*/ 2536466 w 5259787"/>
              <a:gd name="connsiteY84" fmla="*/ 2202511 h 2850543"/>
              <a:gd name="connsiteX85" fmla="*/ 2608027 w 5259787"/>
              <a:gd name="connsiteY85" fmla="*/ 2202511 h 2850543"/>
              <a:gd name="connsiteX86" fmla="*/ 2608027 w 5259787"/>
              <a:gd name="connsiteY86" fmla="*/ 2238292 h 2850543"/>
              <a:gd name="connsiteX87" fmla="*/ 2631881 w 5259787"/>
              <a:gd name="connsiteY87" fmla="*/ 2238292 h 2850543"/>
              <a:gd name="connsiteX88" fmla="*/ 2631881 w 5259787"/>
              <a:gd name="connsiteY88" fmla="*/ 2286000 h 2850543"/>
              <a:gd name="connsiteX89" fmla="*/ 2631881 w 5259787"/>
              <a:gd name="connsiteY89" fmla="*/ 2313830 h 2850543"/>
              <a:gd name="connsiteX90" fmla="*/ 2647784 w 5259787"/>
              <a:gd name="connsiteY90" fmla="*/ 2313830 h 2850543"/>
              <a:gd name="connsiteX91" fmla="*/ 2647784 w 5259787"/>
              <a:gd name="connsiteY91" fmla="*/ 2369489 h 2850543"/>
              <a:gd name="connsiteX92" fmla="*/ 3001617 w 5259787"/>
              <a:gd name="connsiteY92" fmla="*/ 2369489 h 2850543"/>
              <a:gd name="connsiteX93" fmla="*/ 3001617 w 5259787"/>
              <a:gd name="connsiteY93" fmla="*/ 2429123 h 2850543"/>
              <a:gd name="connsiteX94" fmla="*/ 3017520 w 5259787"/>
              <a:gd name="connsiteY94" fmla="*/ 2429123 h 2850543"/>
              <a:gd name="connsiteX95" fmla="*/ 3017520 w 5259787"/>
              <a:gd name="connsiteY95" fmla="*/ 2441050 h 2850543"/>
              <a:gd name="connsiteX96" fmla="*/ 3029446 w 5259787"/>
              <a:gd name="connsiteY96" fmla="*/ 2441050 h 2850543"/>
              <a:gd name="connsiteX97" fmla="*/ 3029446 w 5259787"/>
              <a:gd name="connsiteY97" fmla="*/ 2492734 h 2850543"/>
              <a:gd name="connsiteX98" fmla="*/ 3391231 w 5259787"/>
              <a:gd name="connsiteY98" fmla="*/ 2492734 h 2850543"/>
              <a:gd name="connsiteX99" fmla="*/ 3391231 w 5259787"/>
              <a:gd name="connsiteY99" fmla="*/ 2560320 h 2850543"/>
              <a:gd name="connsiteX100" fmla="*/ 3403158 w 5259787"/>
              <a:gd name="connsiteY100" fmla="*/ 2560320 h 2850543"/>
              <a:gd name="connsiteX101" fmla="*/ 3403158 w 5259787"/>
              <a:gd name="connsiteY101" fmla="*/ 2576223 h 2850543"/>
              <a:gd name="connsiteX102" fmla="*/ 3756991 w 5259787"/>
              <a:gd name="connsiteY102" fmla="*/ 2576223 h 2850543"/>
              <a:gd name="connsiteX103" fmla="*/ 3756991 w 5259787"/>
              <a:gd name="connsiteY103" fmla="*/ 2691516 h 2850543"/>
              <a:gd name="connsiteX104" fmla="*/ 4110824 w 5259787"/>
              <a:gd name="connsiteY104" fmla="*/ 2691516 h 2850543"/>
              <a:gd name="connsiteX105" fmla="*/ 4122751 w 5259787"/>
              <a:gd name="connsiteY105" fmla="*/ 2703443 h 2850543"/>
              <a:gd name="connsiteX106" fmla="*/ 4480560 w 5259787"/>
              <a:gd name="connsiteY106" fmla="*/ 2703443 h 2850543"/>
              <a:gd name="connsiteX107" fmla="*/ 4480560 w 5259787"/>
              <a:gd name="connsiteY107" fmla="*/ 2755127 h 2850543"/>
              <a:gd name="connsiteX108" fmla="*/ 4512365 w 5259787"/>
              <a:gd name="connsiteY108" fmla="*/ 2755127 h 2850543"/>
              <a:gd name="connsiteX109" fmla="*/ 4512365 w 5259787"/>
              <a:gd name="connsiteY109" fmla="*/ 2850543 h 2850543"/>
              <a:gd name="connsiteX110" fmla="*/ 5259787 w 5259787"/>
              <a:gd name="connsiteY110" fmla="*/ 2850543 h 285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5259787" h="2850543">
                <a:moveTo>
                  <a:pt x="0" y="0"/>
                </a:moveTo>
                <a:lnTo>
                  <a:pt x="59634" y="0"/>
                </a:lnTo>
                <a:lnTo>
                  <a:pt x="59634" y="23854"/>
                </a:lnTo>
                <a:lnTo>
                  <a:pt x="174928" y="23854"/>
                </a:lnTo>
                <a:lnTo>
                  <a:pt x="174928" y="59635"/>
                </a:lnTo>
                <a:lnTo>
                  <a:pt x="198782" y="59635"/>
                </a:lnTo>
                <a:lnTo>
                  <a:pt x="214684" y="75537"/>
                </a:lnTo>
                <a:lnTo>
                  <a:pt x="214684" y="143123"/>
                </a:lnTo>
                <a:lnTo>
                  <a:pt x="385638" y="143123"/>
                </a:lnTo>
                <a:lnTo>
                  <a:pt x="385638" y="194807"/>
                </a:lnTo>
                <a:lnTo>
                  <a:pt x="544664" y="194807"/>
                </a:lnTo>
                <a:lnTo>
                  <a:pt x="544664" y="250466"/>
                </a:lnTo>
                <a:lnTo>
                  <a:pt x="572493" y="250466"/>
                </a:lnTo>
                <a:lnTo>
                  <a:pt x="572493" y="401541"/>
                </a:lnTo>
                <a:lnTo>
                  <a:pt x="628153" y="401541"/>
                </a:lnTo>
                <a:lnTo>
                  <a:pt x="628153" y="429370"/>
                </a:lnTo>
                <a:lnTo>
                  <a:pt x="663933" y="429370"/>
                </a:lnTo>
                <a:lnTo>
                  <a:pt x="663933" y="449249"/>
                </a:lnTo>
                <a:lnTo>
                  <a:pt x="759349" y="449249"/>
                </a:lnTo>
                <a:lnTo>
                  <a:pt x="759349" y="632129"/>
                </a:lnTo>
                <a:lnTo>
                  <a:pt x="791154" y="632129"/>
                </a:lnTo>
                <a:lnTo>
                  <a:pt x="791154" y="659958"/>
                </a:lnTo>
                <a:lnTo>
                  <a:pt x="807057" y="659958"/>
                </a:lnTo>
                <a:lnTo>
                  <a:pt x="807057" y="683812"/>
                </a:lnTo>
                <a:lnTo>
                  <a:pt x="950180" y="683812"/>
                </a:lnTo>
                <a:lnTo>
                  <a:pt x="950180" y="747423"/>
                </a:lnTo>
                <a:lnTo>
                  <a:pt x="962107" y="747423"/>
                </a:lnTo>
                <a:lnTo>
                  <a:pt x="962107" y="866692"/>
                </a:lnTo>
                <a:lnTo>
                  <a:pt x="993913" y="866692"/>
                </a:lnTo>
                <a:lnTo>
                  <a:pt x="993913" y="870668"/>
                </a:lnTo>
                <a:lnTo>
                  <a:pt x="1073426" y="870668"/>
                </a:lnTo>
                <a:lnTo>
                  <a:pt x="1073426" y="890546"/>
                </a:lnTo>
                <a:lnTo>
                  <a:pt x="1113182" y="890546"/>
                </a:lnTo>
                <a:lnTo>
                  <a:pt x="1113182" y="978010"/>
                </a:lnTo>
                <a:lnTo>
                  <a:pt x="1141012" y="978010"/>
                </a:lnTo>
                <a:lnTo>
                  <a:pt x="1141012" y="1049572"/>
                </a:lnTo>
                <a:lnTo>
                  <a:pt x="1148963" y="1057523"/>
                </a:lnTo>
                <a:lnTo>
                  <a:pt x="1148963" y="1164866"/>
                </a:lnTo>
                <a:lnTo>
                  <a:pt x="1164866" y="1164866"/>
                </a:lnTo>
                <a:lnTo>
                  <a:pt x="1164866" y="1204623"/>
                </a:lnTo>
                <a:lnTo>
                  <a:pt x="1311965" y="1204623"/>
                </a:lnTo>
                <a:lnTo>
                  <a:pt x="1311965" y="1260282"/>
                </a:lnTo>
                <a:lnTo>
                  <a:pt x="1331843" y="1260282"/>
                </a:lnTo>
                <a:lnTo>
                  <a:pt x="1331843" y="1411356"/>
                </a:lnTo>
                <a:lnTo>
                  <a:pt x="1351721" y="1411356"/>
                </a:lnTo>
                <a:lnTo>
                  <a:pt x="1351721" y="1435210"/>
                </a:lnTo>
                <a:lnTo>
                  <a:pt x="1375575" y="1435210"/>
                </a:lnTo>
                <a:lnTo>
                  <a:pt x="1375575" y="1455089"/>
                </a:lnTo>
                <a:lnTo>
                  <a:pt x="1486893" y="1455089"/>
                </a:lnTo>
                <a:lnTo>
                  <a:pt x="1486893" y="1498821"/>
                </a:lnTo>
                <a:lnTo>
                  <a:pt x="1514723" y="1498821"/>
                </a:lnTo>
                <a:lnTo>
                  <a:pt x="1514723" y="1546529"/>
                </a:lnTo>
                <a:lnTo>
                  <a:pt x="1522674" y="1546529"/>
                </a:lnTo>
                <a:lnTo>
                  <a:pt x="1522674" y="1610139"/>
                </a:lnTo>
                <a:lnTo>
                  <a:pt x="1526650" y="1610139"/>
                </a:lnTo>
                <a:lnTo>
                  <a:pt x="1526650" y="1633993"/>
                </a:lnTo>
                <a:lnTo>
                  <a:pt x="1618090" y="1633993"/>
                </a:lnTo>
                <a:lnTo>
                  <a:pt x="1618090" y="1653871"/>
                </a:lnTo>
                <a:lnTo>
                  <a:pt x="1697603" y="1653871"/>
                </a:lnTo>
                <a:lnTo>
                  <a:pt x="1697603" y="1673750"/>
                </a:lnTo>
                <a:lnTo>
                  <a:pt x="1717481" y="1673750"/>
                </a:lnTo>
                <a:lnTo>
                  <a:pt x="1717481" y="1685676"/>
                </a:lnTo>
                <a:lnTo>
                  <a:pt x="1789043" y="1685676"/>
                </a:lnTo>
                <a:lnTo>
                  <a:pt x="1804946" y="1701579"/>
                </a:lnTo>
                <a:lnTo>
                  <a:pt x="1868556" y="1701579"/>
                </a:lnTo>
                <a:lnTo>
                  <a:pt x="1868556" y="1761214"/>
                </a:lnTo>
                <a:lnTo>
                  <a:pt x="1888434" y="1761214"/>
                </a:lnTo>
                <a:lnTo>
                  <a:pt x="1888434" y="1872532"/>
                </a:lnTo>
                <a:lnTo>
                  <a:pt x="1892410" y="1876508"/>
                </a:lnTo>
                <a:lnTo>
                  <a:pt x="1892410" y="1959996"/>
                </a:lnTo>
                <a:lnTo>
                  <a:pt x="1892410" y="2003729"/>
                </a:lnTo>
                <a:lnTo>
                  <a:pt x="1912288" y="2003729"/>
                </a:lnTo>
                <a:lnTo>
                  <a:pt x="1912288" y="2023607"/>
                </a:lnTo>
                <a:lnTo>
                  <a:pt x="2258170" y="2023607"/>
                </a:lnTo>
                <a:lnTo>
                  <a:pt x="2258170" y="2083242"/>
                </a:lnTo>
                <a:lnTo>
                  <a:pt x="2274073" y="2083242"/>
                </a:lnTo>
                <a:lnTo>
                  <a:pt x="2274073" y="2122998"/>
                </a:lnTo>
                <a:lnTo>
                  <a:pt x="2278048" y="2126973"/>
                </a:lnTo>
                <a:lnTo>
                  <a:pt x="2278048" y="2150828"/>
                </a:lnTo>
                <a:lnTo>
                  <a:pt x="2289975" y="2150828"/>
                </a:lnTo>
                <a:lnTo>
                  <a:pt x="2289975" y="2170706"/>
                </a:lnTo>
                <a:lnTo>
                  <a:pt x="2385391" y="2170706"/>
                </a:lnTo>
                <a:lnTo>
                  <a:pt x="2385391" y="2186609"/>
                </a:lnTo>
                <a:lnTo>
                  <a:pt x="2536466" y="2186609"/>
                </a:lnTo>
                <a:lnTo>
                  <a:pt x="2536466" y="2202511"/>
                </a:lnTo>
                <a:lnTo>
                  <a:pt x="2608027" y="2202511"/>
                </a:lnTo>
                <a:lnTo>
                  <a:pt x="2608027" y="2238292"/>
                </a:lnTo>
                <a:lnTo>
                  <a:pt x="2631881" y="2238292"/>
                </a:lnTo>
                <a:lnTo>
                  <a:pt x="2631881" y="2286000"/>
                </a:lnTo>
                <a:lnTo>
                  <a:pt x="2631881" y="2313830"/>
                </a:lnTo>
                <a:lnTo>
                  <a:pt x="2647784" y="2313830"/>
                </a:lnTo>
                <a:lnTo>
                  <a:pt x="2647784" y="2369489"/>
                </a:lnTo>
                <a:lnTo>
                  <a:pt x="3001617" y="2369489"/>
                </a:lnTo>
                <a:lnTo>
                  <a:pt x="3001617" y="2429123"/>
                </a:lnTo>
                <a:lnTo>
                  <a:pt x="3017520" y="2429123"/>
                </a:lnTo>
                <a:lnTo>
                  <a:pt x="3017520" y="2441050"/>
                </a:lnTo>
                <a:lnTo>
                  <a:pt x="3029446" y="2441050"/>
                </a:lnTo>
                <a:lnTo>
                  <a:pt x="3029446" y="2492734"/>
                </a:lnTo>
                <a:lnTo>
                  <a:pt x="3391231" y="2492734"/>
                </a:lnTo>
                <a:lnTo>
                  <a:pt x="3391231" y="2560320"/>
                </a:lnTo>
                <a:lnTo>
                  <a:pt x="3403158" y="2560320"/>
                </a:lnTo>
                <a:lnTo>
                  <a:pt x="3403158" y="2576223"/>
                </a:lnTo>
                <a:lnTo>
                  <a:pt x="3756991" y="2576223"/>
                </a:lnTo>
                <a:lnTo>
                  <a:pt x="3756991" y="2691516"/>
                </a:lnTo>
                <a:lnTo>
                  <a:pt x="4110824" y="2691516"/>
                </a:lnTo>
                <a:lnTo>
                  <a:pt x="4122751" y="2703443"/>
                </a:lnTo>
                <a:lnTo>
                  <a:pt x="4480560" y="2703443"/>
                </a:lnTo>
                <a:lnTo>
                  <a:pt x="4480560" y="2755127"/>
                </a:lnTo>
                <a:lnTo>
                  <a:pt x="4512365" y="2755127"/>
                </a:lnTo>
                <a:lnTo>
                  <a:pt x="4512365" y="2850543"/>
                </a:lnTo>
                <a:lnTo>
                  <a:pt x="5259787" y="2850543"/>
                </a:lnTo>
              </a:path>
            </a:pathLst>
          </a:custGeom>
          <a:noFill/>
          <a:ln w="28575" cap="rnd">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grpSp>
        <p:nvGrpSpPr>
          <p:cNvPr id="292" name="Group 291"/>
          <p:cNvGrpSpPr/>
          <p:nvPr/>
        </p:nvGrpSpPr>
        <p:grpSpPr>
          <a:xfrm>
            <a:off x="3493094" y="1804002"/>
            <a:ext cx="5265282" cy="3083191"/>
            <a:chOff x="1789304" y="1735108"/>
            <a:chExt cx="5265282" cy="3083191"/>
          </a:xfrm>
        </p:grpSpPr>
        <p:grpSp>
          <p:nvGrpSpPr>
            <p:cNvPr id="293" name="Group 292"/>
            <p:cNvGrpSpPr/>
            <p:nvPr/>
          </p:nvGrpSpPr>
          <p:grpSpPr>
            <a:xfrm>
              <a:off x="3281438" y="3297899"/>
              <a:ext cx="36576" cy="36576"/>
              <a:chOff x="3636927" y="4177568"/>
              <a:chExt cx="36576" cy="36576"/>
            </a:xfrm>
          </p:grpSpPr>
          <p:cxnSp>
            <p:nvCxnSpPr>
              <p:cNvPr id="453" name="Straight Connector 45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54" name="Straight Connector 45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294" name="Group 293"/>
            <p:cNvGrpSpPr/>
            <p:nvPr/>
          </p:nvGrpSpPr>
          <p:grpSpPr>
            <a:xfrm>
              <a:off x="3090245" y="3094237"/>
              <a:ext cx="36576" cy="36576"/>
              <a:chOff x="3636927" y="4177568"/>
              <a:chExt cx="36576" cy="36576"/>
            </a:xfrm>
          </p:grpSpPr>
          <p:cxnSp>
            <p:nvCxnSpPr>
              <p:cNvPr id="451" name="Straight Connector 45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52" name="Straight Connector 45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295" name="Group 294"/>
            <p:cNvGrpSpPr/>
            <p:nvPr/>
          </p:nvGrpSpPr>
          <p:grpSpPr>
            <a:xfrm>
              <a:off x="2907365" y="2890575"/>
              <a:ext cx="36576" cy="36576"/>
              <a:chOff x="3636927" y="4177568"/>
              <a:chExt cx="36576" cy="36576"/>
            </a:xfrm>
          </p:grpSpPr>
          <p:cxnSp>
            <p:nvCxnSpPr>
              <p:cNvPr id="449" name="Straight Connector 44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50" name="Straight Connector 44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296" name="Group 295"/>
            <p:cNvGrpSpPr/>
            <p:nvPr/>
          </p:nvGrpSpPr>
          <p:grpSpPr>
            <a:xfrm>
              <a:off x="3655510" y="3671972"/>
              <a:ext cx="36576" cy="36576"/>
              <a:chOff x="3636927" y="4177568"/>
              <a:chExt cx="36576" cy="36576"/>
            </a:xfrm>
          </p:grpSpPr>
          <p:cxnSp>
            <p:nvCxnSpPr>
              <p:cNvPr id="447" name="Straight Connector 44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48" name="Straight Connector 44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297" name="Group 296"/>
            <p:cNvGrpSpPr/>
            <p:nvPr/>
          </p:nvGrpSpPr>
          <p:grpSpPr>
            <a:xfrm>
              <a:off x="3726169" y="3759255"/>
              <a:ext cx="36576" cy="36576"/>
              <a:chOff x="3636927" y="4177568"/>
              <a:chExt cx="36576" cy="36576"/>
            </a:xfrm>
          </p:grpSpPr>
          <p:cxnSp>
            <p:nvCxnSpPr>
              <p:cNvPr id="445" name="Straight Connector 44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46" name="Straight Connector 44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298" name="Group 297"/>
            <p:cNvGrpSpPr/>
            <p:nvPr/>
          </p:nvGrpSpPr>
          <p:grpSpPr>
            <a:xfrm>
              <a:off x="4012958" y="3775881"/>
              <a:ext cx="36576" cy="36576"/>
              <a:chOff x="3636927" y="4177568"/>
              <a:chExt cx="36576" cy="36576"/>
            </a:xfrm>
          </p:grpSpPr>
          <p:cxnSp>
            <p:nvCxnSpPr>
              <p:cNvPr id="443" name="Straight Connector 44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44" name="Straight Connector 44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299" name="Group 298"/>
            <p:cNvGrpSpPr/>
            <p:nvPr/>
          </p:nvGrpSpPr>
          <p:grpSpPr>
            <a:xfrm>
              <a:off x="4391187" y="4012793"/>
              <a:ext cx="36576" cy="36576"/>
              <a:chOff x="3636927" y="4177568"/>
              <a:chExt cx="36576" cy="36576"/>
            </a:xfrm>
          </p:grpSpPr>
          <p:cxnSp>
            <p:nvCxnSpPr>
              <p:cNvPr id="441" name="Straight Connector 44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42" name="Straight Connector 44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0" name="Group 299"/>
            <p:cNvGrpSpPr/>
            <p:nvPr/>
          </p:nvGrpSpPr>
          <p:grpSpPr>
            <a:xfrm>
              <a:off x="4411969" y="4087608"/>
              <a:ext cx="36576" cy="36576"/>
              <a:chOff x="3636927" y="4177568"/>
              <a:chExt cx="36576" cy="36576"/>
            </a:xfrm>
          </p:grpSpPr>
          <p:cxnSp>
            <p:nvCxnSpPr>
              <p:cNvPr id="439" name="Straight Connector 43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40" name="Straight Connector 43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1" name="Group 300"/>
            <p:cNvGrpSpPr/>
            <p:nvPr/>
          </p:nvGrpSpPr>
          <p:grpSpPr>
            <a:xfrm>
              <a:off x="4411969" y="4108390"/>
              <a:ext cx="36576" cy="36576"/>
              <a:chOff x="3636927" y="4177568"/>
              <a:chExt cx="36576" cy="36576"/>
            </a:xfrm>
          </p:grpSpPr>
          <p:cxnSp>
            <p:nvCxnSpPr>
              <p:cNvPr id="437" name="Straight Connector 43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38" name="Straight Connector 43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2" name="Group 301"/>
            <p:cNvGrpSpPr/>
            <p:nvPr/>
          </p:nvGrpSpPr>
          <p:grpSpPr>
            <a:xfrm>
              <a:off x="4765260" y="4145798"/>
              <a:ext cx="36576" cy="36576"/>
              <a:chOff x="3636927" y="4177568"/>
              <a:chExt cx="36576" cy="36576"/>
            </a:xfrm>
          </p:grpSpPr>
          <p:cxnSp>
            <p:nvCxnSpPr>
              <p:cNvPr id="435" name="Straight Connector 43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36" name="Straight Connector 43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3" name="Group 302"/>
            <p:cNvGrpSpPr/>
            <p:nvPr/>
          </p:nvGrpSpPr>
          <p:grpSpPr>
            <a:xfrm>
              <a:off x="5122707" y="4220612"/>
              <a:ext cx="36576" cy="36576"/>
              <a:chOff x="3636927" y="4177568"/>
              <a:chExt cx="36576" cy="36576"/>
            </a:xfrm>
          </p:grpSpPr>
          <p:cxnSp>
            <p:nvCxnSpPr>
              <p:cNvPr id="433" name="Straight Connector 43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34" name="Straight Connector 43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4" name="Group 303"/>
            <p:cNvGrpSpPr/>
            <p:nvPr/>
          </p:nvGrpSpPr>
          <p:grpSpPr>
            <a:xfrm>
              <a:off x="5509250" y="4332834"/>
              <a:ext cx="36576" cy="36576"/>
              <a:chOff x="3636927" y="4177568"/>
              <a:chExt cx="36576" cy="36576"/>
            </a:xfrm>
          </p:grpSpPr>
          <p:cxnSp>
            <p:nvCxnSpPr>
              <p:cNvPr id="431" name="Straight Connector 43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32" name="Straight Connector 43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5" name="Group 304"/>
            <p:cNvGrpSpPr/>
            <p:nvPr/>
          </p:nvGrpSpPr>
          <p:grpSpPr>
            <a:xfrm>
              <a:off x="5525876" y="4403492"/>
              <a:ext cx="36576" cy="36576"/>
              <a:chOff x="3636927" y="4177568"/>
              <a:chExt cx="36576" cy="36576"/>
            </a:xfrm>
          </p:grpSpPr>
          <p:cxnSp>
            <p:nvCxnSpPr>
              <p:cNvPr id="429" name="Straight Connector 42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30" name="Straight Connector 42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6" name="Group 305"/>
            <p:cNvGrpSpPr/>
            <p:nvPr/>
          </p:nvGrpSpPr>
          <p:grpSpPr>
            <a:xfrm>
              <a:off x="5899948" y="4440900"/>
              <a:ext cx="36576" cy="36576"/>
              <a:chOff x="3636927" y="4177568"/>
              <a:chExt cx="36576" cy="36576"/>
            </a:xfrm>
          </p:grpSpPr>
          <p:cxnSp>
            <p:nvCxnSpPr>
              <p:cNvPr id="427" name="Straight Connector 42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28" name="Straight Connector 42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7" name="Group 306"/>
            <p:cNvGrpSpPr/>
            <p:nvPr/>
          </p:nvGrpSpPr>
          <p:grpSpPr>
            <a:xfrm>
              <a:off x="5924886" y="4440900"/>
              <a:ext cx="36576" cy="36576"/>
              <a:chOff x="3636927" y="4177568"/>
              <a:chExt cx="36576" cy="36576"/>
            </a:xfrm>
          </p:grpSpPr>
          <p:cxnSp>
            <p:nvCxnSpPr>
              <p:cNvPr id="425" name="Straight Connector 42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8" name="Group 307"/>
            <p:cNvGrpSpPr/>
            <p:nvPr/>
          </p:nvGrpSpPr>
          <p:grpSpPr>
            <a:xfrm>
              <a:off x="6249082" y="4482464"/>
              <a:ext cx="36576" cy="36576"/>
              <a:chOff x="3636927" y="4177568"/>
              <a:chExt cx="36576" cy="36576"/>
            </a:xfrm>
          </p:grpSpPr>
          <p:cxnSp>
            <p:nvCxnSpPr>
              <p:cNvPr id="423" name="Straight Connector 42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24" name="Straight Connector 42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09" name="Group 308"/>
            <p:cNvGrpSpPr/>
            <p:nvPr/>
          </p:nvGrpSpPr>
          <p:grpSpPr>
            <a:xfrm>
              <a:off x="6274021" y="4528184"/>
              <a:ext cx="36576" cy="36576"/>
              <a:chOff x="3636927" y="4177568"/>
              <a:chExt cx="36576" cy="36576"/>
            </a:xfrm>
          </p:grpSpPr>
          <p:cxnSp>
            <p:nvCxnSpPr>
              <p:cNvPr id="421" name="Straight Connector 42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0" name="Group 309"/>
            <p:cNvGrpSpPr/>
            <p:nvPr/>
          </p:nvGrpSpPr>
          <p:grpSpPr>
            <a:xfrm>
              <a:off x="6623155" y="4586374"/>
              <a:ext cx="36576" cy="36576"/>
              <a:chOff x="3636927" y="4177568"/>
              <a:chExt cx="36576" cy="36576"/>
            </a:xfrm>
          </p:grpSpPr>
          <p:cxnSp>
            <p:nvCxnSpPr>
              <p:cNvPr id="419" name="Straight Connector 41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20" name="Straight Connector 41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1" name="Group 310"/>
            <p:cNvGrpSpPr/>
            <p:nvPr/>
          </p:nvGrpSpPr>
          <p:grpSpPr>
            <a:xfrm>
              <a:off x="6648093" y="4586374"/>
              <a:ext cx="36576" cy="36576"/>
              <a:chOff x="3636927" y="4177568"/>
              <a:chExt cx="36576" cy="36576"/>
            </a:xfrm>
          </p:grpSpPr>
          <p:cxnSp>
            <p:nvCxnSpPr>
              <p:cNvPr id="417" name="Straight Connector 41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2" name="Group 311"/>
            <p:cNvGrpSpPr/>
            <p:nvPr/>
          </p:nvGrpSpPr>
          <p:grpSpPr>
            <a:xfrm>
              <a:off x="7018010" y="4586374"/>
              <a:ext cx="36576" cy="36576"/>
              <a:chOff x="3636927" y="4177568"/>
              <a:chExt cx="36576" cy="36576"/>
            </a:xfrm>
          </p:grpSpPr>
          <p:cxnSp>
            <p:nvCxnSpPr>
              <p:cNvPr id="415" name="Straight Connector 41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16" name="Straight Connector 41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3" name="Group 312"/>
            <p:cNvGrpSpPr/>
            <p:nvPr/>
          </p:nvGrpSpPr>
          <p:grpSpPr>
            <a:xfrm>
              <a:off x="3817610" y="4781723"/>
              <a:ext cx="36576" cy="36576"/>
              <a:chOff x="3636927" y="4177568"/>
              <a:chExt cx="36576" cy="36576"/>
            </a:xfrm>
          </p:grpSpPr>
          <p:cxnSp>
            <p:nvCxnSpPr>
              <p:cNvPr id="413" name="Straight Connector 41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14" name="Straight Connector 41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4" name="Group 313"/>
            <p:cNvGrpSpPr/>
            <p:nvPr/>
          </p:nvGrpSpPr>
          <p:grpSpPr>
            <a:xfrm>
              <a:off x="2907367" y="4349462"/>
              <a:ext cx="36576" cy="36576"/>
              <a:chOff x="3636927" y="4177568"/>
              <a:chExt cx="36576" cy="36576"/>
            </a:xfrm>
          </p:grpSpPr>
          <p:cxnSp>
            <p:nvCxnSpPr>
              <p:cNvPr id="411" name="Straight Connector 41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12" name="Straight Connector 41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5" name="Group 314"/>
            <p:cNvGrpSpPr/>
            <p:nvPr/>
          </p:nvGrpSpPr>
          <p:grpSpPr>
            <a:xfrm>
              <a:off x="2703705" y="3850698"/>
              <a:ext cx="36576" cy="36576"/>
              <a:chOff x="3636927" y="4177568"/>
              <a:chExt cx="36576" cy="36576"/>
            </a:xfrm>
          </p:grpSpPr>
          <p:cxnSp>
            <p:nvCxnSpPr>
              <p:cNvPr id="409" name="Straight Connector 40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10" name="Straight Connector 40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6" name="Group 315"/>
            <p:cNvGrpSpPr/>
            <p:nvPr/>
          </p:nvGrpSpPr>
          <p:grpSpPr>
            <a:xfrm>
              <a:off x="2529138" y="3198149"/>
              <a:ext cx="36576" cy="36576"/>
              <a:chOff x="3636927" y="4177568"/>
              <a:chExt cx="36576" cy="36576"/>
            </a:xfrm>
          </p:grpSpPr>
          <p:cxnSp>
            <p:nvCxnSpPr>
              <p:cNvPr id="407" name="Straight Connector 40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08" name="Straight Connector 40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7" name="Group 316"/>
            <p:cNvGrpSpPr/>
            <p:nvPr/>
          </p:nvGrpSpPr>
          <p:grpSpPr>
            <a:xfrm>
              <a:off x="2520825" y="3148273"/>
              <a:ext cx="36576" cy="36576"/>
              <a:chOff x="3636927" y="4177568"/>
              <a:chExt cx="36576" cy="36576"/>
            </a:xfrm>
          </p:grpSpPr>
          <p:cxnSp>
            <p:nvCxnSpPr>
              <p:cNvPr id="405" name="Straight Connector 40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06" name="Straight Connector 40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8" name="Group 317"/>
            <p:cNvGrpSpPr/>
            <p:nvPr/>
          </p:nvGrpSpPr>
          <p:grpSpPr>
            <a:xfrm>
              <a:off x="2421073" y="3036051"/>
              <a:ext cx="36576" cy="36576"/>
              <a:chOff x="3636927" y="4177568"/>
              <a:chExt cx="36576" cy="36576"/>
            </a:xfrm>
          </p:grpSpPr>
          <p:cxnSp>
            <p:nvCxnSpPr>
              <p:cNvPr id="403" name="Straight Connector 40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04" name="Straight Connector 40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19" name="Group 318"/>
            <p:cNvGrpSpPr/>
            <p:nvPr/>
          </p:nvGrpSpPr>
          <p:grpSpPr>
            <a:xfrm>
              <a:off x="2404447" y="2932142"/>
              <a:ext cx="36576" cy="36576"/>
              <a:chOff x="3636927" y="4177568"/>
              <a:chExt cx="36576" cy="36576"/>
            </a:xfrm>
          </p:grpSpPr>
          <p:cxnSp>
            <p:nvCxnSpPr>
              <p:cNvPr id="401" name="Straight Connector 40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02" name="Straight Connector 40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0" name="Group 319"/>
            <p:cNvGrpSpPr/>
            <p:nvPr/>
          </p:nvGrpSpPr>
          <p:grpSpPr>
            <a:xfrm>
              <a:off x="2354571" y="2832389"/>
              <a:ext cx="36576" cy="36576"/>
              <a:chOff x="3636927" y="4177568"/>
              <a:chExt cx="36576" cy="36576"/>
            </a:xfrm>
          </p:grpSpPr>
          <p:cxnSp>
            <p:nvCxnSpPr>
              <p:cNvPr id="399" name="Straight Connector 39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00" name="Straight Connector 39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1" name="Group 320"/>
            <p:cNvGrpSpPr/>
            <p:nvPr/>
          </p:nvGrpSpPr>
          <p:grpSpPr>
            <a:xfrm>
              <a:off x="2317163" y="2578851"/>
              <a:ext cx="36576" cy="36576"/>
              <a:chOff x="3636927" y="4177568"/>
              <a:chExt cx="36576" cy="36576"/>
            </a:xfrm>
          </p:grpSpPr>
          <p:cxnSp>
            <p:nvCxnSpPr>
              <p:cNvPr id="397" name="Straight Connector 39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98" name="Straight Connector 39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2" name="Group 321"/>
            <p:cNvGrpSpPr/>
            <p:nvPr/>
          </p:nvGrpSpPr>
          <p:grpSpPr>
            <a:xfrm>
              <a:off x="2720331" y="2574694"/>
              <a:ext cx="36576" cy="36576"/>
              <a:chOff x="3636927" y="4177568"/>
              <a:chExt cx="36576" cy="36576"/>
            </a:xfrm>
          </p:grpSpPr>
          <p:cxnSp>
            <p:nvCxnSpPr>
              <p:cNvPr id="395" name="Straight Connector 39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96" name="Straight Connector 39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3" name="Group 322"/>
            <p:cNvGrpSpPr/>
            <p:nvPr/>
          </p:nvGrpSpPr>
          <p:grpSpPr>
            <a:xfrm>
              <a:off x="2720331" y="2470785"/>
              <a:ext cx="36576" cy="36576"/>
              <a:chOff x="3636927" y="4177568"/>
              <a:chExt cx="36576" cy="36576"/>
            </a:xfrm>
          </p:grpSpPr>
          <p:cxnSp>
            <p:nvCxnSpPr>
              <p:cNvPr id="393" name="Straight Connector 39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4" name="Group 323"/>
            <p:cNvGrpSpPr/>
            <p:nvPr/>
          </p:nvGrpSpPr>
          <p:grpSpPr>
            <a:xfrm>
              <a:off x="2720331" y="2420909"/>
              <a:ext cx="36576" cy="36576"/>
              <a:chOff x="3636927" y="4177568"/>
              <a:chExt cx="36576" cy="36576"/>
            </a:xfrm>
          </p:grpSpPr>
          <p:cxnSp>
            <p:nvCxnSpPr>
              <p:cNvPr id="391" name="Straight Connector 39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92" name="Straight Connector 39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5" name="Group 324"/>
            <p:cNvGrpSpPr/>
            <p:nvPr/>
          </p:nvGrpSpPr>
          <p:grpSpPr>
            <a:xfrm>
              <a:off x="2554076" y="2387658"/>
              <a:ext cx="36576" cy="36576"/>
              <a:chOff x="3636927" y="4177568"/>
              <a:chExt cx="36576" cy="36576"/>
            </a:xfrm>
          </p:grpSpPr>
          <p:cxnSp>
            <p:nvCxnSpPr>
              <p:cNvPr id="389" name="Straight Connector 38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6" name="Group 325"/>
            <p:cNvGrpSpPr/>
            <p:nvPr/>
          </p:nvGrpSpPr>
          <p:grpSpPr>
            <a:xfrm>
              <a:off x="2541607" y="2362720"/>
              <a:ext cx="36576" cy="36576"/>
              <a:chOff x="3636927" y="4177568"/>
              <a:chExt cx="36576" cy="36576"/>
            </a:xfrm>
          </p:grpSpPr>
          <p:cxnSp>
            <p:nvCxnSpPr>
              <p:cNvPr id="387" name="Straight Connector 38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7" name="Group 326"/>
            <p:cNvGrpSpPr/>
            <p:nvPr/>
          </p:nvGrpSpPr>
          <p:grpSpPr>
            <a:xfrm>
              <a:off x="2537451" y="2296218"/>
              <a:ext cx="36576" cy="36576"/>
              <a:chOff x="3636927" y="4177568"/>
              <a:chExt cx="36576" cy="36576"/>
            </a:xfrm>
          </p:grpSpPr>
          <p:cxnSp>
            <p:nvCxnSpPr>
              <p:cNvPr id="385" name="Straight Connector 38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8" name="Group 327"/>
            <p:cNvGrpSpPr/>
            <p:nvPr/>
          </p:nvGrpSpPr>
          <p:grpSpPr>
            <a:xfrm>
              <a:off x="2346258" y="2109182"/>
              <a:ext cx="36576" cy="36576"/>
              <a:chOff x="3636927" y="4177568"/>
              <a:chExt cx="36576" cy="36576"/>
            </a:xfrm>
          </p:grpSpPr>
          <p:cxnSp>
            <p:nvCxnSpPr>
              <p:cNvPr id="383" name="Straight Connector 38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29" name="Group 328"/>
            <p:cNvGrpSpPr/>
            <p:nvPr/>
          </p:nvGrpSpPr>
          <p:grpSpPr>
            <a:xfrm>
              <a:off x="2271443" y="2395971"/>
              <a:ext cx="36576" cy="36576"/>
              <a:chOff x="3636927" y="4177568"/>
              <a:chExt cx="36576" cy="36576"/>
            </a:xfrm>
          </p:grpSpPr>
          <p:cxnSp>
            <p:nvCxnSpPr>
              <p:cNvPr id="381" name="Straight Connector 38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0" name="Group 329"/>
            <p:cNvGrpSpPr/>
            <p:nvPr/>
          </p:nvGrpSpPr>
          <p:grpSpPr>
            <a:xfrm>
              <a:off x="2246505" y="2341938"/>
              <a:ext cx="36576" cy="36576"/>
              <a:chOff x="3636927" y="4177568"/>
              <a:chExt cx="36576" cy="36576"/>
            </a:xfrm>
          </p:grpSpPr>
          <p:cxnSp>
            <p:nvCxnSpPr>
              <p:cNvPr id="379" name="Straight Connector 37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1" name="Group 330"/>
            <p:cNvGrpSpPr/>
            <p:nvPr/>
          </p:nvGrpSpPr>
          <p:grpSpPr>
            <a:xfrm>
              <a:off x="2221567" y="2300374"/>
              <a:ext cx="36576" cy="36576"/>
              <a:chOff x="3636927" y="4177568"/>
              <a:chExt cx="36576" cy="36576"/>
            </a:xfrm>
          </p:grpSpPr>
          <p:cxnSp>
            <p:nvCxnSpPr>
              <p:cNvPr id="377" name="Straight Connector 37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2" name="Group 331"/>
            <p:cNvGrpSpPr/>
            <p:nvPr/>
          </p:nvGrpSpPr>
          <p:grpSpPr>
            <a:xfrm>
              <a:off x="2196629" y="2308687"/>
              <a:ext cx="36576" cy="36576"/>
              <a:chOff x="3636927" y="4177568"/>
              <a:chExt cx="36576" cy="36576"/>
            </a:xfrm>
          </p:grpSpPr>
          <p:cxnSp>
            <p:nvCxnSpPr>
              <p:cNvPr id="375" name="Straight Connector 37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3" name="Group 332"/>
            <p:cNvGrpSpPr/>
            <p:nvPr/>
          </p:nvGrpSpPr>
          <p:grpSpPr>
            <a:xfrm>
              <a:off x="2200785" y="2262967"/>
              <a:ext cx="36576" cy="36576"/>
              <a:chOff x="3636927" y="4177568"/>
              <a:chExt cx="36576" cy="36576"/>
            </a:xfrm>
          </p:grpSpPr>
          <p:cxnSp>
            <p:nvCxnSpPr>
              <p:cNvPr id="373" name="Straight Connector 37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4" name="Group 333"/>
            <p:cNvGrpSpPr/>
            <p:nvPr/>
          </p:nvGrpSpPr>
          <p:grpSpPr>
            <a:xfrm>
              <a:off x="2175847" y="2217247"/>
              <a:ext cx="36576" cy="36576"/>
              <a:chOff x="3636927" y="4177568"/>
              <a:chExt cx="36576" cy="36576"/>
            </a:xfrm>
          </p:grpSpPr>
          <p:cxnSp>
            <p:nvCxnSpPr>
              <p:cNvPr id="371" name="Straight Connector 37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72" name="Straight Connector 37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5" name="Group 334"/>
            <p:cNvGrpSpPr/>
            <p:nvPr/>
          </p:nvGrpSpPr>
          <p:grpSpPr>
            <a:xfrm>
              <a:off x="2159221" y="2146589"/>
              <a:ext cx="36576" cy="36576"/>
              <a:chOff x="3636927" y="4177568"/>
              <a:chExt cx="36576" cy="36576"/>
            </a:xfrm>
          </p:grpSpPr>
          <p:cxnSp>
            <p:nvCxnSpPr>
              <p:cNvPr id="369" name="Straight Connector 36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6" name="Group 335"/>
            <p:cNvGrpSpPr/>
            <p:nvPr/>
          </p:nvGrpSpPr>
          <p:grpSpPr>
            <a:xfrm>
              <a:off x="2130127" y="2067618"/>
              <a:ext cx="36576" cy="36576"/>
              <a:chOff x="3636927" y="4177568"/>
              <a:chExt cx="36576" cy="36576"/>
            </a:xfrm>
          </p:grpSpPr>
          <p:cxnSp>
            <p:nvCxnSpPr>
              <p:cNvPr id="367" name="Straight Connector 36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7" name="Group 336"/>
            <p:cNvGrpSpPr/>
            <p:nvPr/>
          </p:nvGrpSpPr>
          <p:grpSpPr>
            <a:xfrm>
              <a:off x="2022061" y="1992803"/>
              <a:ext cx="36576" cy="36576"/>
              <a:chOff x="3636927" y="4177568"/>
              <a:chExt cx="36576" cy="36576"/>
            </a:xfrm>
          </p:grpSpPr>
          <p:cxnSp>
            <p:nvCxnSpPr>
              <p:cNvPr id="365" name="Straight Connector 36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66" name="Straight Connector 36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8" name="Group 337"/>
            <p:cNvGrpSpPr/>
            <p:nvPr/>
          </p:nvGrpSpPr>
          <p:grpSpPr>
            <a:xfrm>
              <a:off x="2163377" y="1926301"/>
              <a:ext cx="36576" cy="36576"/>
              <a:chOff x="3636927" y="4177568"/>
              <a:chExt cx="36576" cy="36576"/>
            </a:xfrm>
          </p:grpSpPr>
          <p:cxnSp>
            <p:nvCxnSpPr>
              <p:cNvPr id="363" name="Straight Connector 36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39" name="Group 338"/>
            <p:cNvGrpSpPr/>
            <p:nvPr/>
          </p:nvGrpSpPr>
          <p:grpSpPr>
            <a:xfrm>
              <a:off x="2150908" y="1884738"/>
              <a:ext cx="36576" cy="36576"/>
              <a:chOff x="3636927" y="4177568"/>
              <a:chExt cx="36576" cy="36576"/>
            </a:xfrm>
          </p:grpSpPr>
          <p:cxnSp>
            <p:nvCxnSpPr>
              <p:cNvPr id="361" name="Straight Connector 36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40" name="Group 339"/>
            <p:cNvGrpSpPr/>
            <p:nvPr/>
          </p:nvGrpSpPr>
          <p:grpSpPr>
            <a:xfrm>
              <a:off x="1789304" y="1735108"/>
              <a:ext cx="36576" cy="36576"/>
              <a:chOff x="3636927" y="4177568"/>
              <a:chExt cx="36576" cy="36576"/>
            </a:xfrm>
          </p:grpSpPr>
          <p:cxnSp>
            <p:nvCxnSpPr>
              <p:cNvPr id="359" name="Straight Connector 35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41" name="Group 340"/>
            <p:cNvGrpSpPr/>
            <p:nvPr/>
          </p:nvGrpSpPr>
          <p:grpSpPr>
            <a:xfrm>
              <a:off x="1868275" y="1735108"/>
              <a:ext cx="36576" cy="36576"/>
              <a:chOff x="3636927" y="4177568"/>
              <a:chExt cx="36576" cy="36576"/>
            </a:xfrm>
          </p:grpSpPr>
          <p:cxnSp>
            <p:nvCxnSpPr>
              <p:cNvPr id="357" name="Straight Connector 35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58" name="Straight Connector 35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42" name="Group 341"/>
            <p:cNvGrpSpPr/>
            <p:nvPr/>
          </p:nvGrpSpPr>
          <p:grpSpPr>
            <a:xfrm>
              <a:off x="1926464" y="1735108"/>
              <a:ext cx="36576" cy="36576"/>
              <a:chOff x="3636927" y="4177568"/>
              <a:chExt cx="36576" cy="36576"/>
            </a:xfrm>
          </p:grpSpPr>
          <p:cxnSp>
            <p:nvCxnSpPr>
              <p:cNvPr id="355" name="Straight Connector 354"/>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56" name="Straight Connector 355"/>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43" name="Group 342"/>
            <p:cNvGrpSpPr/>
            <p:nvPr/>
          </p:nvGrpSpPr>
          <p:grpSpPr>
            <a:xfrm>
              <a:off x="1959715" y="1772515"/>
              <a:ext cx="36576" cy="36576"/>
              <a:chOff x="3636927" y="4177568"/>
              <a:chExt cx="36576" cy="36576"/>
            </a:xfrm>
          </p:grpSpPr>
          <p:cxnSp>
            <p:nvCxnSpPr>
              <p:cNvPr id="353" name="Straight Connector 352"/>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54" name="Straight Connector 353"/>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44" name="Group 343"/>
            <p:cNvGrpSpPr/>
            <p:nvPr/>
          </p:nvGrpSpPr>
          <p:grpSpPr>
            <a:xfrm>
              <a:off x="1976340" y="1805766"/>
              <a:ext cx="36576" cy="36576"/>
              <a:chOff x="3636927" y="4177568"/>
              <a:chExt cx="36576" cy="36576"/>
            </a:xfrm>
          </p:grpSpPr>
          <p:cxnSp>
            <p:nvCxnSpPr>
              <p:cNvPr id="351" name="Straight Connector 350"/>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45" name="Group 344"/>
            <p:cNvGrpSpPr/>
            <p:nvPr/>
          </p:nvGrpSpPr>
          <p:grpSpPr>
            <a:xfrm>
              <a:off x="1976340" y="1843174"/>
              <a:ext cx="36576" cy="36576"/>
              <a:chOff x="3636927" y="4177568"/>
              <a:chExt cx="36576" cy="36576"/>
            </a:xfrm>
          </p:grpSpPr>
          <p:cxnSp>
            <p:nvCxnSpPr>
              <p:cNvPr id="349" name="Straight Connector 348"/>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346" name="Group 345"/>
            <p:cNvGrpSpPr/>
            <p:nvPr/>
          </p:nvGrpSpPr>
          <p:grpSpPr>
            <a:xfrm>
              <a:off x="1984652" y="1876425"/>
              <a:ext cx="36576" cy="36576"/>
              <a:chOff x="3636927" y="4177568"/>
              <a:chExt cx="36576" cy="36576"/>
            </a:xfrm>
          </p:grpSpPr>
          <p:cxnSp>
            <p:nvCxnSpPr>
              <p:cNvPr id="347" name="Straight Connector 346"/>
              <p:cNvCxnSpPr/>
              <p:nvPr/>
            </p:nvCxnSpPr>
            <p:spPr>
              <a:xfrm rot="5400000">
                <a:off x="3636926"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48" name="Straight Connector 347"/>
              <p:cNvCxnSpPr/>
              <p:nvPr/>
            </p:nvCxnSpPr>
            <p:spPr>
              <a:xfrm rot="10800000">
                <a:off x="3636927" y="4195856"/>
                <a:ext cx="36576" cy="0"/>
              </a:xfrm>
              <a:prstGeom prst="line">
                <a:avLst/>
              </a:prstGeom>
              <a:ln w="9525"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sp>
        <p:nvSpPr>
          <p:cNvPr id="456" name="Round Same Side Corner Rectangle 455"/>
          <p:cNvSpPr/>
          <p:nvPr/>
        </p:nvSpPr>
        <p:spPr>
          <a:xfrm>
            <a:off x="6023986" y="1810465"/>
            <a:ext cx="4364085" cy="423185"/>
          </a:xfrm>
          <a:prstGeom prst="round2SameRect">
            <a:avLst>
              <a:gd name="adj1" fmla="val 22691"/>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0"/>
              </a:spcBef>
            </a:pPr>
            <a:endParaRPr lang="de-DE" altLang="en-US" sz="1400" baseline="30000">
              <a:solidFill>
                <a:prstClr val="white"/>
              </a:solidFill>
              <a:latin typeface="Arial"/>
            </a:endParaRPr>
          </a:p>
        </p:txBody>
      </p:sp>
      <p:sp>
        <p:nvSpPr>
          <p:cNvPr id="457" name="Round Same Side Corner Rectangle 456"/>
          <p:cNvSpPr/>
          <p:nvPr/>
        </p:nvSpPr>
        <p:spPr>
          <a:xfrm rot="10800000">
            <a:off x="6023980" y="2233646"/>
            <a:ext cx="4364085" cy="495416"/>
          </a:xfrm>
          <a:prstGeom prst="round2SameRect">
            <a:avLst>
              <a:gd name="adj1" fmla="val 12516"/>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0"/>
              </a:spcBef>
            </a:pPr>
            <a:endParaRPr lang="de-DE" altLang="en-US" sz="1400" baseline="30000" dirty="0">
              <a:solidFill>
                <a:prstClr val="white"/>
              </a:solidFill>
              <a:latin typeface="Arial"/>
            </a:endParaRPr>
          </a:p>
        </p:txBody>
      </p:sp>
      <p:grpSp>
        <p:nvGrpSpPr>
          <p:cNvPr id="52" name="Group 51"/>
          <p:cNvGrpSpPr/>
          <p:nvPr/>
        </p:nvGrpSpPr>
        <p:grpSpPr>
          <a:xfrm>
            <a:off x="8454877" y="2965512"/>
            <a:ext cx="1962451" cy="710964"/>
            <a:chOff x="7181396" y="2859041"/>
            <a:chExt cx="1962451" cy="710964"/>
          </a:xfrm>
        </p:grpSpPr>
        <p:cxnSp>
          <p:nvCxnSpPr>
            <p:cNvPr id="455" name="Straight Connector 454"/>
            <p:cNvCxnSpPr/>
            <p:nvPr/>
          </p:nvCxnSpPr>
          <p:spPr>
            <a:xfrm>
              <a:off x="7181396" y="2952691"/>
              <a:ext cx="231787" cy="0"/>
            </a:xfrm>
            <a:prstGeom prst="line">
              <a:avLst/>
            </a:prstGeom>
            <a:ln w="28575" cap="rnd">
              <a:solidFill>
                <a:srgbClr val="1CBECA"/>
              </a:solidFill>
              <a:prstDash val="solid"/>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p:nvCxnSpPr>
          <p:spPr>
            <a:xfrm>
              <a:off x="7181396" y="3123369"/>
              <a:ext cx="231787" cy="0"/>
            </a:xfrm>
            <a:prstGeom prst="line">
              <a:avLst/>
            </a:prstGeom>
            <a:ln w="28575"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sp>
          <p:nvSpPr>
            <p:cNvPr id="465" name="TextBox 304"/>
            <p:cNvSpPr txBox="1">
              <a:spLocks noChangeArrowheads="1"/>
            </p:cNvSpPr>
            <p:nvPr/>
          </p:nvSpPr>
          <p:spPr bwMode="auto">
            <a:xfrm>
              <a:off x="7483322" y="2859041"/>
              <a:ext cx="1660525" cy="710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pPr>
              <a:r>
                <a:rPr lang="en-GB" sz="1050" dirty="0">
                  <a:solidFill>
                    <a:srgbClr val="1CBECA"/>
                  </a:solidFill>
                </a:rPr>
                <a:t>Afatinib LUX-Lung 3</a:t>
              </a:r>
              <a:endParaRPr lang="en-GB" sz="1050" dirty="0">
                <a:solidFill>
                  <a:srgbClr val="1CBECA"/>
                </a:solidFill>
                <a:sym typeface="Symbol" pitchFamily="18" charset="2"/>
              </a:endParaRPr>
            </a:p>
            <a:p>
              <a:pPr eaLnBrk="1" hangingPunct="1">
                <a:lnSpc>
                  <a:spcPct val="110000"/>
                </a:lnSpc>
              </a:pPr>
              <a:r>
                <a:rPr lang="de-DE" sz="1050" dirty="0">
                  <a:solidFill>
                    <a:prstClr val="black">
                      <a:lumMod val="65000"/>
                      <a:lumOff val="35000"/>
                    </a:prstClr>
                  </a:solidFill>
                </a:rPr>
                <a:t>Cis/Pem</a:t>
              </a:r>
              <a:r>
                <a:rPr lang="en-GB" sz="1050" dirty="0">
                  <a:solidFill>
                    <a:prstClr val="black">
                      <a:lumMod val="65000"/>
                      <a:lumOff val="35000"/>
                    </a:prstClr>
                  </a:solidFill>
                </a:rPr>
                <a:t> LUX-Lung 3</a:t>
              </a:r>
            </a:p>
            <a:p>
              <a:pPr eaLnBrk="1" hangingPunct="1">
                <a:lnSpc>
                  <a:spcPct val="110000"/>
                </a:lnSpc>
              </a:pPr>
              <a:r>
                <a:rPr lang="en-GB" sz="1050" dirty="0">
                  <a:solidFill>
                    <a:srgbClr val="703096"/>
                  </a:solidFill>
                </a:rPr>
                <a:t>Afatinib LUX-Lung 6</a:t>
              </a:r>
              <a:endParaRPr lang="en-GB" sz="1050" dirty="0">
                <a:solidFill>
                  <a:srgbClr val="703096"/>
                </a:solidFill>
                <a:sym typeface="Symbol" pitchFamily="18" charset="2"/>
              </a:endParaRPr>
            </a:p>
            <a:p>
              <a:pPr eaLnBrk="1" hangingPunct="1">
                <a:lnSpc>
                  <a:spcPct val="110000"/>
                </a:lnSpc>
              </a:pPr>
              <a:r>
                <a:rPr lang="en-GB" sz="1050" dirty="0">
                  <a:solidFill>
                    <a:srgbClr val="C3B600"/>
                  </a:solidFill>
                </a:rPr>
                <a:t>Cis/Gem LUX-Lung 6</a:t>
              </a:r>
            </a:p>
          </p:txBody>
        </p:sp>
        <p:cxnSp>
          <p:nvCxnSpPr>
            <p:cNvPr id="467" name="Straight Connector 466"/>
            <p:cNvCxnSpPr/>
            <p:nvPr/>
          </p:nvCxnSpPr>
          <p:spPr>
            <a:xfrm>
              <a:off x="7181396" y="3306747"/>
              <a:ext cx="231787" cy="0"/>
            </a:xfrm>
            <a:prstGeom prst="line">
              <a:avLst/>
            </a:prstGeom>
            <a:ln w="28575" cap="rnd">
              <a:solidFill>
                <a:srgbClr val="703096"/>
              </a:solidFill>
              <a:prstDash val="dash"/>
            </a:ln>
          </p:spPr>
          <p:style>
            <a:lnRef idx="1">
              <a:schemeClr val="accent1"/>
            </a:lnRef>
            <a:fillRef idx="0">
              <a:schemeClr val="accent1"/>
            </a:fillRef>
            <a:effectRef idx="0">
              <a:schemeClr val="accent1"/>
            </a:effectRef>
            <a:fontRef idx="minor">
              <a:schemeClr val="tx1"/>
            </a:fontRef>
          </p:style>
        </p:cxnSp>
        <p:cxnSp>
          <p:nvCxnSpPr>
            <p:cNvPr id="468" name="Straight Connector 467"/>
            <p:cNvCxnSpPr/>
            <p:nvPr/>
          </p:nvCxnSpPr>
          <p:spPr>
            <a:xfrm>
              <a:off x="7181396" y="3477424"/>
              <a:ext cx="231787" cy="0"/>
            </a:xfrm>
            <a:prstGeom prst="line">
              <a:avLst/>
            </a:prstGeom>
            <a:ln w="28575" cap="rnd">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graphicFrame>
        <p:nvGraphicFramePr>
          <p:cNvPr id="466" name="Table 465"/>
          <p:cNvGraphicFramePr>
            <a:graphicFrameLocks noGrp="1"/>
          </p:cNvGraphicFramePr>
          <p:nvPr/>
        </p:nvGraphicFramePr>
        <p:xfrm>
          <a:off x="6023980" y="1810463"/>
          <a:ext cx="4364085" cy="923962"/>
        </p:xfrm>
        <a:graphic>
          <a:graphicData uri="http://schemas.openxmlformats.org/drawingml/2006/table">
            <a:tbl>
              <a:tblPr>
                <a:tableStyleId>{5C22544A-7EE6-4342-B048-85BDC9FD1C3A}</a:tableStyleId>
              </a:tblPr>
              <a:tblGrid>
                <a:gridCol w="1085217">
                  <a:extLst>
                    <a:ext uri="{9D8B030D-6E8A-4147-A177-3AD203B41FA5}">
                      <a16:colId xmlns:a16="http://schemas.microsoft.com/office/drawing/2014/main" val="20000"/>
                    </a:ext>
                  </a:extLst>
                </a:gridCol>
                <a:gridCol w="1639434">
                  <a:extLst>
                    <a:ext uri="{9D8B030D-6E8A-4147-A177-3AD203B41FA5}">
                      <a16:colId xmlns:a16="http://schemas.microsoft.com/office/drawing/2014/main" val="20001"/>
                    </a:ext>
                  </a:extLst>
                </a:gridCol>
                <a:gridCol w="1639434">
                  <a:extLst>
                    <a:ext uri="{9D8B030D-6E8A-4147-A177-3AD203B41FA5}">
                      <a16:colId xmlns:a16="http://schemas.microsoft.com/office/drawing/2014/main" val="20002"/>
                    </a:ext>
                  </a:extLst>
                </a:gridCol>
              </a:tblGrid>
              <a:tr h="425826">
                <a:tc>
                  <a:txBody>
                    <a:bodyPr/>
                    <a:lstStyle/>
                    <a:p>
                      <a:pPr algn="l"/>
                      <a:endParaRPr lang="en-GB" sz="1100" b="1" dirty="0">
                        <a:solidFill>
                          <a:schemeClr val="tx1"/>
                        </a:solidFill>
                        <a:latin typeface="Arial" pitchFamily="34" charset="0"/>
                        <a:cs typeface="Arial" pitchFamily="34" charset="0"/>
                      </a:endParaRPr>
                    </a:p>
                  </a:txBody>
                  <a:tcPr marL="0" marR="45729" marT="45729" marB="45729" anchor="ctr">
                    <a:lnL w="12700" cmpd="sng">
                      <a:noFill/>
                    </a:lnL>
                    <a:lnR w="9525" cap="flat" cmpd="sng" algn="ctr">
                      <a:solidFill>
                        <a:schemeClr val="bg1"/>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bg1"/>
                          </a:solidFill>
                        </a:rPr>
                        <a:t>LUX-Lung 3</a:t>
                      </a:r>
                      <a:r>
                        <a:rPr lang="en-GB" sz="1100" b="1" baseline="30000" dirty="0">
                          <a:solidFill>
                            <a:schemeClr val="bg1"/>
                          </a:solidFill>
                        </a:rPr>
                        <a:t> </a:t>
                      </a:r>
                      <a:r>
                        <a:rPr lang="en-GB" sz="1100" b="1" dirty="0">
                          <a:solidFill>
                            <a:schemeClr val="bg1"/>
                          </a:solidFill>
                        </a:rPr>
                        <a:t>(n=307)</a:t>
                      </a:r>
                    </a:p>
                    <a:p>
                      <a:pPr algn="ctr"/>
                      <a:r>
                        <a:rPr lang="en-GB" sz="1100" b="1" dirty="0">
                          <a:solidFill>
                            <a:schemeClr val="bg1"/>
                          </a:solidFill>
                        </a:rPr>
                        <a:t> Afatinib vs Cis/Pem</a:t>
                      </a:r>
                      <a:endParaRPr lang="en-GB" sz="1100" b="1" dirty="0">
                        <a:solidFill>
                          <a:schemeClr val="bg1"/>
                        </a:solidFill>
                        <a:latin typeface="+mn-lt"/>
                      </a:endParaRPr>
                    </a:p>
                  </a:txBody>
                  <a:tcPr marT="34290" marB="3429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bg1"/>
                          </a:solidFill>
                        </a:rPr>
                        <a:t>LUX-Lung 6 (n=324)</a:t>
                      </a:r>
                    </a:p>
                    <a:p>
                      <a:pPr algn="ctr"/>
                      <a:r>
                        <a:rPr lang="en-GB" sz="1100" b="1" dirty="0">
                          <a:solidFill>
                            <a:schemeClr val="bg1"/>
                          </a:solidFill>
                        </a:rPr>
                        <a:t>Afatinib vs Cis/Gem</a:t>
                      </a:r>
                      <a:endParaRPr lang="en-GB" sz="1100" b="1" dirty="0">
                        <a:solidFill>
                          <a:schemeClr val="bg1"/>
                        </a:solidFill>
                        <a:latin typeface="+mn-lt"/>
                      </a:endParaRPr>
                    </a:p>
                  </a:txBody>
                  <a:tcPr marT="34290" marB="34290">
                    <a:lnL w="9525" cap="flat" cmpd="sng" algn="ctr">
                      <a:solidFill>
                        <a:schemeClr val="bg1"/>
                      </a:solid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49068">
                <a:tc>
                  <a:txBody>
                    <a:bodyPr/>
                    <a:lstStyle/>
                    <a:p>
                      <a:pPr algn="r"/>
                      <a:r>
                        <a:rPr lang="en-GB" sz="1100" b="1" dirty="0">
                          <a:solidFill>
                            <a:schemeClr val="tx1">
                              <a:lumMod val="65000"/>
                              <a:lumOff val="35000"/>
                            </a:schemeClr>
                          </a:solidFill>
                        </a:rPr>
                        <a:t>Median,</a:t>
                      </a:r>
                      <a:r>
                        <a:rPr lang="en-GB" sz="1100" b="1" baseline="0" dirty="0">
                          <a:solidFill>
                            <a:schemeClr val="tx1">
                              <a:lumMod val="65000"/>
                              <a:lumOff val="35000"/>
                            </a:schemeClr>
                          </a:solidFill>
                        </a:rPr>
                        <a:t> mo</a:t>
                      </a:r>
                      <a:endParaRPr lang="en-GB" sz="1100" b="1" dirty="0">
                        <a:solidFill>
                          <a:schemeClr val="tx1">
                            <a:lumMod val="65000"/>
                            <a:lumOff val="35000"/>
                          </a:schemeClr>
                        </a:solidFill>
                        <a:latin typeface="+mn-lt"/>
                      </a:endParaRPr>
                    </a:p>
                  </a:txBody>
                  <a:tcPr marT="34290" marB="34290" anchor="ctr">
                    <a:lnL w="12700" cmpd="sng">
                      <a:noFill/>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kern="1200" dirty="0">
                          <a:solidFill>
                            <a:schemeClr val="tx1">
                              <a:lumMod val="65000"/>
                              <a:lumOff val="35000"/>
                            </a:schemeClr>
                          </a:solidFill>
                          <a:latin typeface="+mn-lt"/>
                          <a:ea typeface="+mn-ea"/>
                          <a:cs typeface="+mn-cs"/>
                        </a:rPr>
                        <a:t>13.6 mo vs </a:t>
                      </a:r>
                      <a:r>
                        <a:rPr lang="en-GB" sz="1100" b="1" dirty="0">
                          <a:solidFill>
                            <a:schemeClr val="tx1">
                              <a:lumMod val="65000"/>
                              <a:lumOff val="35000"/>
                            </a:schemeClr>
                          </a:solidFill>
                        </a:rPr>
                        <a:t>6.9 mo</a:t>
                      </a:r>
                      <a:endParaRPr lang="en-GB" sz="1100" b="1" dirty="0">
                        <a:solidFill>
                          <a:schemeClr val="tx1">
                            <a:lumMod val="65000"/>
                            <a:lumOff val="35000"/>
                          </a:schemeClr>
                        </a:solidFill>
                        <a:latin typeface="+mn-lt"/>
                      </a:endParaRPr>
                    </a:p>
                  </a:txBody>
                  <a:tcPr marT="34290" marB="34290"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kern="1200" dirty="0">
                          <a:solidFill>
                            <a:schemeClr val="tx1">
                              <a:lumMod val="65000"/>
                              <a:lumOff val="35000"/>
                            </a:schemeClr>
                          </a:solidFill>
                          <a:latin typeface="+mn-lt"/>
                          <a:ea typeface="+mn-ea"/>
                          <a:cs typeface="+mn-cs"/>
                        </a:rPr>
                        <a:t>11.0 mo vs 5.6 mo </a:t>
                      </a:r>
                    </a:p>
                  </a:txBody>
                  <a:tcPr marT="34290" marB="34290" anchor="ctr">
                    <a:lnL w="6350" cap="flat" cmpd="sng" algn="ctr">
                      <a:solidFill>
                        <a:schemeClr val="tx1">
                          <a:lumMod val="65000"/>
                          <a:lumOff val="35000"/>
                        </a:schemeClr>
                      </a:solid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9068">
                <a:tc>
                  <a:txBody>
                    <a:bodyPr/>
                    <a:lstStyle/>
                    <a:p>
                      <a:pPr algn="r"/>
                      <a:r>
                        <a:rPr lang="en-GB" sz="1100" b="1" dirty="0">
                          <a:solidFill>
                            <a:schemeClr val="tx1">
                              <a:lumMod val="65000"/>
                              <a:lumOff val="35000"/>
                            </a:schemeClr>
                          </a:solidFill>
                        </a:rPr>
                        <a:t>HR,</a:t>
                      </a:r>
                      <a:r>
                        <a:rPr lang="en-GB" sz="1100" b="1" baseline="0" dirty="0">
                          <a:solidFill>
                            <a:schemeClr val="tx1">
                              <a:lumMod val="65000"/>
                              <a:lumOff val="35000"/>
                            </a:schemeClr>
                          </a:solidFill>
                        </a:rPr>
                        <a:t> </a:t>
                      </a:r>
                      <a:r>
                        <a:rPr lang="en-GB" sz="1100" b="1" i="1" baseline="0" dirty="0">
                          <a:solidFill>
                            <a:schemeClr val="tx1">
                              <a:lumMod val="65000"/>
                              <a:lumOff val="35000"/>
                            </a:schemeClr>
                          </a:solidFill>
                        </a:rPr>
                        <a:t>P</a:t>
                      </a:r>
                      <a:r>
                        <a:rPr lang="en-GB" sz="1100" b="1" baseline="0" dirty="0">
                          <a:solidFill>
                            <a:schemeClr val="tx1">
                              <a:lumMod val="65000"/>
                              <a:lumOff val="35000"/>
                            </a:schemeClr>
                          </a:solidFill>
                        </a:rPr>
                        <a:t>-value</a:t>
                      </a:r>
                      <a:endParaRPr lang="en-GB" sz="1100" b="1" dirty="0">
                        <a:solidFill>
                          <a:schemeClr val="tx1">
                            <a:lumMod val="65000"/>
                            <a:lumOff val="35000"/>
                          </a:schemeClr>
                        </a:solidFill>
                        <a:latin typeface="+mn-lt"/>
                      </a:endParaRPr>
                    </a:p>
                  </a:txBody>
                  <a:tcPr marT="34290" marB="34290" anchor="ctr">
                    <a:lnL w="12700" cmpd="sng">
                      <a:noFill/>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tx1">
                              <a:lumMod val="65000"/>
                              <a:lumOff val="35000"/>
                            </a:schemeClr>
                          </a:solidFill>
                        </a:rPr>
                        <a:t>0.48</a:t>
                      </a:r>
                      <a:r>
                        <a:rPr lang="en-GB" sz="1100" b="0" dirty="0">
                          <a:solidFill>
                            <a:schemeClr val="tx1">
                              <a:lumMod val="65000"/>
                              <a:lumOff val="35000"/>
                            </a:schemeClr>
                          </a:solidFill>
                        </a:rPr>
                        <a:t>, </a:t>
                      </a:r>
                      <a:r>
                        <a:rPr lang="en-GB" sz="1100" b="1" i="1" dirty="0">
                          <a:solidFill>
                            <a:schemeClr val="tx1">
                              <a:lumMod val="65000"/>
                              <a:lumOff val="35000"/>
                            </a:schemeClr>
                          </a:solidFill>
                        </a:rPr>
                        <a:t>P</a:t>
                      </a:r>
                      <a:r>
                        <a:rPr lang="en-GB" sz="1100" b="1" dirty="0">
                          <a:solidFill>
                            <a:schemeClr val="tx1">
                              <a:lumMod val="65000"/>
                              <a:lumOff val="35000"/>
                            </a:schemeClr>
                          </a:solidFill>
                        </a:rPr>
                        <a:t>&lt;0.0001</a:t>
                      </a:r>
                      <a:endParaRPr lang="en-GB" sz="1100" b="1" dirty="0">
                        <a:solidFill>
                          <a:schemeClr val="tx1">
                            <a:lumMod val="65000"/>
                            <a:lumOff val="35000"/>
                          </a:schemeClr>
                        </a:solidFill>
                        <a:latin typeface="+mn-lt"/>
                      </a:endParaRPr>
                    </a:p>
                  </a:txBody>
                  <a:tcPr marT="34290" marB="34290"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tx1">
                              <a:lumMod val="65000"/>
                              <a:lumOff val="35000"/>
                            </a:schemeClr>
                          </a:solidFill>
                        </a:rPr>
                        <a:t>0.24</a:t>
                      </a:r>
                      <a:r>
                        <a:rPr lang="en-GB" sz="1100" b="0" dirty="0">
                          <a:solidFill>
                            <a:schemeClr val="tx1">
                              <a:lumMod val="65000"/>
                              <a:lumOff val="35000"/>
                            </a:schemeClr>
                          </a:solidFill>
                        </a:rPr>
                        <a:t>, </a:t>
                      </a:r>
                      <a:r>
                        <a:rPr lang="en-GB" sz="1100" b="1" i="1" dirty="0">
                          <a:solidFill>
                            <a:schemeClr val="tx1">
                              <a:lumMod val="65000"/>
                              <a:lumOff val="35000"/>
                            </a:schemeClr>
                          </a:solidFill>
                        </a:rPr>
                        <a:t>P</a:t>
                      </a:r>
                      <a:r>
                        <a:rPr lang="en-GB" sz="1100" b="1" dirty="0">
                          <a:solidFill>
                            <a:schemeClr val="tx1">
                              <a:lumMod val="65000"/>
                              <a:lumOff val="35000"/>
                            </a:schemeClr>
                          </a:solidFill>
                        </a:rPr>
                        <a:t>&lt;0.0001</a:t>
                      </a:r>
                      <a:endParaRPr lang="en-GB" sz="1100" b="1" dirty="0">
                        <a:solidFill>
                          <a:schemeClr val="tx1">
                            <a:lumMod val="65000"/>
                            <a:lumOff val="35000"/>
                          </a:schemeClr>
                        </a:solidFill>
                        <a:latin typeface="+mn-lt"/>
                      </a:endParaRPr>
                    </a:p>
                  </a:txBody>
                  <a:tcPr marT="34290" marB="34290" anchor="ctr">
                    <a:lnL w="6350" cap="flat" cmpd="sng" algn="ctr">
                      <a:solidFill>
                        <a:schemeClr val="tx1">
                          <a:lumMod val="65000"/>
                          <a:lumOff val="35000"/>
                        </a:schemeClr>
                      </a:solidFill>
                      <a:prstDash val="solid"/>
                      <a:round/>
                      <a:headEnd type="none" w="med" len="med"/>
                      <a:tailEnd type="none" w="med" len="med"/>
                    </a:lnL>
                    <a:lnR w="12700" cmpd="sng">
                      <a:noFill/>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459" name="Title 1"/>
          <p:cNvSpPr>
            <a:spLocks noGrp="1"/>
          </p:cNvSpPr>
          <p:nvPr>
            <p:ph type="title"/>
          </p:nvPr>
        </p:nvSpPr>
        <p:spPr>
          <a:xfrm>
            <a:off x="1341863" y="106262"/>
            <a:ext cx="10217099" cy="1077218"/>
          </a:xfrm>
        </p:spPr>
        <p:txBody>
          <a:bodyPr/>
          <a:lstStyle/>
          <a:p>
            <a:pPr>
              <a:lnSpc>
                <a:spcPct val="100000"/>
              </a:lnSpc>
            </a:pPr>
            <a:r>
              <a:rPr lang="en-GB" sz="3200" dirty="0"/>
              <a:t>LUX-Lung 3 &amp; 6: </a:t>
            </a:r>
            <a:r>
              <a:rPr lang="en-GB" sz="3200" dirty="0" err="1"/>
              <a:t>Afatinib</a:t>
            </a:r>
            <a:r>
              <a:rPr lang="en-GB" sz="3200" dirty="0"/>
              <a:t> </a:t>
            </a:r>
            <a:r>
              <a:rPr lang="en-GB" sz="3200" dirty="0" err="1"/>
              <a:t>cải</a:t>
            </a:r>
            <a:r>
              <a:rPr lang="en-GB" sz="3200" dirty="0"/>
              <a:t> </a:t>
            </a:r>
            <a:r>
              <a:rPr lang="en-GB" sz="3200" dirty="0" err="1"/>
              <a:t>thiện</a:t>
            </a:r>
            <a:r>
              <a:rPr lang="en-GB" sz="3200" dirty="0"/>
              <a:t> PFS so </a:t>
            </a:r>
            <a:r>
              <a:rPr lang="en-GB" sz="3200" dirty="0" err="1"/>
              <a:t>với</a:t>
            </a:r>
            <a:r>
              <a:rPr lang="en-GB" sz="3200" dirty="0"/>
              <a:t> </a:t>
            </a:r>
            <a:r>
              <a:rPr lang="en-GB" sz="3200" dirty="0" err="1"/>
              <a:t>hoá</a:t>
            </a:r>
            <a:r>
              <a:rPr lang="en-GB" sz="3200" dirty="0"/>
              <a:t> </a:t>
            </a:r>
            <a:r>
              <a:rPr lang="en-GB" sz="3200" dirty="0" err="1"/>
              <a:t>trị</a:t>
            </a:r>
            <a:r>
              <a:rPr lang="en-GB" sz="3200" dirty="0"/>
              <a:t> ở </a:t>
            </a:r>
            <a:r>
              <a:rPr lang="en-GB" sz="3200" dirty="0" err="1"/>
              <a:t>nhóm</a:t>
            </a:r>
            <a:r>
              <a:rPr lang="en-GB" sz="3200" dirty="0"/>
              <a:t> </a:t>
            </a:r>
            <a:r>
              <a:rPr lang="en-GB" sz="3200" dirty="0" err="1"/>
              <a:t>bệnh</a:t>
            </a:r>
            <a:r>
              <a:rPr lang="en-GB" sz="3200" dirty="0"/>
              <a:t> </a:t>
            </a:r>
            <a:r>
              <a:rPr lang="en-GB" sz="3200" dirty="0" err="1"/>
              <a:t>nhân</a:t>
            </a:r>
            <a:r>
              <a:rPr lang="en-GB" sz="3200" dirty="0"/>
              <a:t> </a:t>
            </a:r>
            <a:r>
              <a:rPr lang="en-GB" sz="3200" dirty="0" err="1"/>
              <a:t>có</a:t>
            </a:r>
            <a:r>
              <a:rPr lang="en-GB" sz="3200" dirty="0"/>
              <a:t> </a:t>
            </a:r>
            <a:r>
              <a:rPr lang="en-GB" sz="3200" dirty="0" err="1"/>
              <a:t>đột</a:t>
            </a:r>
            <a:r>
              <a:rPr lang="en-GB" sz="3200" dirty="0"/>
              <a:t> </a:t>
            </a:r>
            <a:r>
              <a:rPr lang="en-GB" sz="3200" dirty="0" err="1"/>
              <a:t>biến</a:t>
            </a:r>
            <a:r>
              <a:rPr lang="en-GB" sz="3200" dirty="0"/>
              <a:t> </a:t>
            </a:r>
            <a:r>
              <a:rPr lang="en-GB" sz="3200" dirty="0" err="1"/>
              <a:t>thường</a:t>
            </a:r>
            <a:r>
              <a:rPr lang="en-GB" sz="3200" dirty="0"/>
              <a:t> </a:t>
            </a:r>
            <a:r>
              <a:rPr lang="en-GB" sz="3200" dirty="0" err="1"/>
              <a:t>gặp</a:t>
            </a:r>
            <a:endParaRPr lang="en-GB" sz="3200" dirty="0"/>
          </a:p>
        </p:txBody>
      </p:sp>
      <p:sp>
        <p:nvSpPr>
          <p:cNvPr id="463" name="Rectangle 1"/>
          <p:cNvSpPr>
            <a:spLocks noChangeArrowheads="1"/>
          </p:cNvSpPr>
          <p:nvPr/>
        </p:nvSpPr>
        <p:spPr bwMode="auto">
          <a:xfrm>
            <a:off x="1168776" y="6512802"/>
            <a:ext cx="6214753" cy="235489"/>
          </a:xfrm>
          <a:prstGeom prst="rect">
            <a:avLst/>
          </a:prstGeom>
          <a:noFill/>
          <a:ln w="9525">
            <a:noFill/>
            <a:miter lim="800000"/>
            <a:headEnd/>
            <a:tailEnd/>
          </a:ln>
          <a:effectLst/>
        </p:spPr>
        <p:txBody>
          <a:bodyPr vert="horz" wrap="square" lIns="0" tIns="0" rIns="0" bIns="0" numCol="1" anchor="b" anchorCtr="0" compatLnSpc="1">
            <a:prstTxWarp prst="textNoShape">
              <a:avLst/>
            </a:prstTxWarp>
            <a:noAutofit/>
          </a:bodyPr>
          <a:lstStyle/>
          <a:p>
            <a:pPr marL="66675" marR="0" lvl="0" indent="-66675" algn="l" defTabSz="914400" rtl="0" eaLnBrk="1" fontAlgn="base" latinLnBrk="0" hangingPunct="1">
              <a:lnSpc>
                <a:spcPct val="90000"/>
              </a:lnSpc>
              <a:spcBef>
                <a:spcPts val="0"/>
              </a:spcBef>
              <a:spcAft>
                <a:spcPct val="0"/>
              </a:spcAft>
              <a:buClrTx/>
              <a:buSzTx/>
              <a:buFontTx/>
              <a:buNone/>
              <a:tabLst/>
              <a:defRPr/>
            </a:pPr>
            <a:endParaRPr kumimoji="0" lang="en-GB" altLang="en-US" sz="1050" b="0" u="none" strike="noStrike" kern="1200" cap="none" spc="0" normalizeH="0" baseline="0" noProof="0" dirty="0">
              <a:ln>
                <a:noFill/>
              </a:ln>
              <a:solidFill>
                <a:srgbClr val="000000"/>
              </a:solidFill>
              <a:effectLst/>
              <a:uLnTx/>
              <a:uFillTx/>
              <a:latin typeface="+mj-lt"/>
              <a:ea typeface="+mn-ea"/>
              <a:cs typeface="+mn-cs"/>
            </a:endParaRPr>
          </a:p>
          <a:p>
            <a:pPr marL="66675" marR="0" lvl="0" indent="-66675" algn="l" defTabSz="914400" rtl="0" eaLnBrk="1" fontAlgn="base" latinLnBrk="0" hangingPunct="1">
              <a:lnSpc>
                <a:spcPct val="90000"/>
              </a:lnSpc>
              <a:spcBef>
                <a:spcPts val="0"/>
              </a:spcBef>
              <a:spcAft>
                <a:spcPct val="0"/>
              </a:spcAft>
              <a:buClrTx/>
              <a:buSzTx/>
              <a:buFontTx/>
              <a:buNone/>
              <a:tabLst/>
              <a:defRPr/>
            </a:pPr>
            <a:r>
              <a:rPr kumimoji="0" lang="en-GB" altLang="en-US" sz="1000" b="0" u="none" strike="noStrike" kern="1200" cap="none" spc="0" normalizeH="0" baseline="0" noProof="0" dirty="0">
                <a:ln>
                  <a:noFill/>
                </a:ln>
                <a:solidFill>
                  <a:srgbClr val="000000"/>
                </a:solidFill>
                <a:effectLst/>
                <a:uLnTx/>
                <a:uFillTx/>
                <a:latin typeface="+mj-lt"/>
                <a:ea typeface="+mn-ea"/>
                <a:cs typeface="+mn-cs"/>
              </a:rPr>
              <a:t>1. Sequist et al. J Clin Oncol. 2013;31:3327; 2. Wu et al. Lancet Oncol. 2014;15:213. </a:t>
            </a:r>
          </a:p>
        </p:txBody>
      </p:sp>
    </p:spTree>
    <p:extLst>
      <p:ext uri="{BB962C8B-B14F-4D97-AF65-F5344CB8AC3E}">
        <p14:creationId xmlns:p14="http://schemas.microsoft.com/office/powerpoint/2010/main" val="72668732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 name="Round Same Side Corner Rectangle 633"/>
          <p:cNvSpPr/>
          <p:nvPr/>
        </p:nvSpPr>
        <p:spPr>
          <a:xfrm rot="10800000">
            <a:off x="1893062" y="1567133"/>
            <a:ext cx="4300856" cy="3658010"/>
          </a:xfrm>
          <a:prstGeom prst="round2SameRect">
            <a:avLst>
              <a:gd name="adj1" fmla="val 4503"/>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636" name="Round Same Side Corner Rectangle 635"/>
          <p:cNvSpPr/>
          <p:nvPr/>
        </p:nvSpPr>
        <p:spPr>
          <a:xfrm rot="10800000">
            <a:off x="6280963" y="1567133"/>
            <a:ext cx="4297733" cy="3658010"/>
          </a:xfrm>
          <a:prstGeom prst="round2SameRect">
            <a:avLst>
              <a:gd name="adj1" fmla="val 4503"/>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637" name="Round Same Side Corner Rectangle 636"/>
          <p:cNvSpPr/>
          <p:nvPr/>
        </p:nvSpPr>
        <p:spPr>
          <a:xfrm>
            <a:off x="6280966" y="1200535"/>
            <a:ext cx="4297733" cy="366604"/>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dirty="0">
                <a:solidFill>
                  <a:prstClr val="white"/>
                </a:solidFill>
                <a:latin typeface="Arial"/>
              </a:rPr>
              <a:t>LUX-Lung 6</a:t>
            </a:r>
            <a:r>
              <a:rPr lang="de-DE" altLang="en-US" sz="1400" b="1" dirty="0">
                <a:solidFill>
                  <a:srgbClr val="FF0000"/>
                </a:solidFill>
                <a:latin typeface="Arial"/>
              </a:rPr>
              <a:t> </a:t>
            </a:r>
          </a:p>
        </p:txBody>
      </p:sp>
      <p:sp>
        <p:nvSpPr>
          <p:cNvPr id="635" name="Round Same Side Corner Rectangle 634"/>
          <p:cNvSpPr/>
          <p:nvPr/>
        </p:nvSpPr>
        <p:spPr>
          <a:xfrm>
            <a:off x="1893062" y="1200535"/>
            <a:ext cx="4300857" cy="366604"/>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dirty="0">
                <a:solidFill>
                  <a:prstClr val="white"/>
                </a:solidFill>
                <a:latin typeface="Arial"/>
              </a:rPr>
              <a:t>LUX-Lung 3 </a:t>
            </a:r>
            <a:endParaRPr lang="de-DE" altLang="en-US" sz="1400" b="1" strike="sngStrike" dirty="0">
              <a:solidFill>
                <a:srgbClr val="FF0000"/>
              </a:solidFill>
              <a:latin typeface="Arial"/>
            </a:endParaRPr>
          </a:p>
        </p:txBody>
      </p:sp>
      <p:sp>
        <p:nvSpPr>
          <p:cNvPr id="21506" name="Title 1"/>
          <p:cNvSpPr>
            <a:spLocks noGrp="1"/>
          </p:cNvSpPr>
          <p:nvPr>
            <p:ph type="title"/>
          </p:nvPr>
        </p:nvSpPr>
        <p:spPr>
          <a:xfrm>
            <a:off x="1954824" y="152795"/>
            <a:ext cx="8550003" cy="929485"/>
          </a:xfrm>
        </p:spPr>
        <p:txBody>
          <a:bodyPr>
            <a:normAutofit fontScale="90000"/>
          </a:bodyPr>
          <a:lstStyle/>
          <a:p>
            <a:r>
              <a:rPr lang="en-US" sz="3200" dirty="0"/>
              <a:t>Ở </a:t>
            </a:r>
            <a:r>
              <a:rPr lang="en-US" sz="3200" dirty="0" err="1"/>
              <a:t>bệnh</a:t>
            </a:r>
            <a:r>
              <a:rPr lang="en-US" sz="3200" dirty="0"/>
              <a:t> </a:t>
            </a:r>
            <a:r>
              <a:rPr lang="en-US" sz="3200" dirty="0" err="1"/>
              <a:t>nhân</a:t>
            </a:r>
            <a:r>
              <a:rPr lang="en-US" sz="3200" dirty="0"/>
              <a:t> Del19 : </a:t>
            </a:r>
            <a:r>
              <a:rPr lang="en-US" sz="3200" dirty="0" err="1"/>
              <a:t>Afatinib</a:t>
            </a:r>
            <a:r>
              <a:rPr lang="en-US" sz="3200" dirty="0"/>
              <a:t> </a:t>
            </a:r>
            <a:r>
              <a:rPr lang="en-US" sz="3200" dirty="0" err="1"/>
              <a:t>giúp</a:t>
            </a:r>
            <a:r>
              <a:rPr lang="en-US" sz="3200" dirty="0"/>
              <a:t> </a:t>
            </a:r>
            <a:r>
              <a:rPr lang="en-US" sz="3200" dirty="0" err="1"/>
              <a:t>kéo</a:t>
            </a:r>
            <a:r>
              <a:rPr lang="en-US" sz="3200" dirty="0"/>
              <a:t> </a:t>
            </a:r>
            <a:r>
              <a:rPr lang="en-US" sz="3200" dirty="0" err="1"/>
              <a:t>dài</a:t>
            </a:r>
            <a:r>
              <a:rPr lang="en-US" sz="3200" dirty="0"/>
              <a:t> OS </a:t>
            </a:r>
            <a:r>
              <a:rPr lang="en-US" sz="3200" dirty="0" err="1"/>
              <a:t>hơn</a:t>
            </a:r>
            <a:r>
              <a:rPr lang="en-US" sz="3200" dirty="0"/>
              <a:t> 1 </a:t>
            </a:r>
            <a:r>
              <a:rPr lang="en-US" sz="3200" dirty="0" err="1"/>
              <a:t>năm</a:t>
            </a:r>
            <a:r>
              <a:rPr lang="en-US" sz="3200" dirty="0"/>
              <a:t> so </a:t>
            </a:r>
            <a:r>
              <a:rPr lang="en-US" sz="3200" dirty="0" err="1"/>
              <a:t>với</a:t>
            </a:r>
            <a:r>
              <a:rPr lang="en-US" sz="3200" dirty="0"/>
              <a:t> </a:t>
            </a:r>
            <a:r>
              <a:rPr lang="en-US" sz="3200" dirty="0" err="1"/>
              <a:t>hoá</a:t>
            </a:r>
            <a:r>
              <a:rPr lang="en-US" sz="3200" dirty="0"/>
              <a:t> </a:t>
            </a:r>
            <a:r>
              <a:rPr lang="en-US" sz="3200" dirty="0" err="1"/>
              <a:t>trị</a:t>
            </a:r>
            <a:r>
              <a:rPr lang="en-US" sz="3200" dirty="0"/>
              <a:t> </a:t>
            </a:r>
            <a:endParaRPr lang="en-GB" altLang="en-US" sz="3200" dirty="0"/>
          </a:p>
        </p:txBody>
      </p:sp>
      <p:sp>
        <p:nvSpPr>
          <p:cNvPr id="554" name="TextBox 553"/>
          <p:cNvSpPr txBox="1"/>
          <p:nvPr/>
        </p:nvSpPr>
        <p:spPr>
          <a:xfrm>
            <a:off x="2361553" y="4825713"/>
            <a:ext cx="3894493"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1CBECA"/>
                </a:solidFill>
                <a:latin typeface="Arial"/>
                <a:cs typeface="Arial" charset="0"/>
              </a:rPr>
              <a:t>	112	108	105	102	96	93	83	80	72	62	58	51	34	30	21	6	1	0</a:t>
            </a:r>
          </a:p>
        </p:txBody>
      </p:sp>
      <p:sp>
        <p:nvSpPr>
          <p:cNvPr id="555" name="TextBox 554"/>
          <p:cNvSpPr txBox="1"/>
          <p:nvPr/>
        </p:nvSpPr>
        <p:spPr>
          <a:xfrm>
            <a:off x="2361553" y="4975435"/>
            <a:ext cx="3894493"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prstClr val="black">
                    <a:lumMod val="65000"/>
                    <a:lumOff val="35000"/>
                  </a:prstClr>
                </a:solidFill>
                <a:latin typeface="Arial"/>
                <a:cs typeface="Arial" charset="0"/>
              </a:rPr>
              <a:t>	57	55	50	46	43	37	33	27	25	22	20	16	10	6	1	1	0	0</a:t>
            </a:r>
          </a:p>
        </p:txBody>
      </p:sp>
      <p:sp>
        <p:nvSpPr>
          <p:cNvPr id="556" name="TextBox 555"/>
          <p:cNvSpPr txBox="1"/>
          <p:nvPr/>
        </p:nvSpPr>
        <p:spPr>
          <a:xfrm>
            <a:off x="1873395" y="4825713"/>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1CBECA"/>
                </a:solidFill>
                <a:latin typeface="Arial"/>
                <a:cs typeface="Arial" charset="0"/>
              </a:rPr>
              <a:t>Afatinib</a:t>
            </a:r>
          </a:p>
        </p:txBody>
      </p:sp>
      <p:sp>
        <p:nvSpPr>
          <p:cNvPr id="557" name="TextBox 556"/>
          <p:cNvSpPr txBox="1"/>
          <p:nvPr/>
        </p:nvSpPr>
        <p:spPr>
          <a:xfrm>
            <a:off x="1873395" y="4975435"/>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prstClr val="black">
                    <a:lumMod val="65000"/>
                    <a:lumOff val="35000"/>
                  </a:prstClr>
                </a:solidFill>
                <a:latin typeface="Arial"/>
                <a:cs typeface="Arial" charset="0"/>
              </a:rPr>
              <a:t>Cis/Pem</a:t>
            </a:r>
          </a:p>
        </p:txBody>
      </p:sp>
      <p:sp>
        <p:nvSpPr>
          <p:cNvPr id="558" name="TextBox 557"/>
          <p:cNvSpPr txBox="1"/>
          <p:nvPr/>
        </p:nvSpPr>
        <p:spPr>
          <a:xfrm>
            <a:off x="1873394" y="4640442"/>
            <a:ext cx="1031876"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prstClr val="black"/>
                </a:solidFill>
                <a:latin typeface="Arial"/>
                <a:cs typeface="Arial" charset="0"/>
              </a:rPr>
              <a:t>No. at risk:</a:t>
            </a:r>
          </a:p>
        </p:txBody>
      </p:sp>
      <p:sp>
        <p:nvSpPr>
          <p:cNvPr id="559" name="TextBox 558"/>
          <p:cNvSpPr txBox="1"/>
          <p:nvPr/>
        </p:nvSpPr>
        <p:spPr>
          <a:xfrm>
            <a:off x="6792796" y="4818018"/>
            <a:ext cx="3894493" cy="215444"/>
          </a:xfrm>
          <a:prstGeom prst="rect">
            <a:avLst/>
          </a:prstGeom>
          <a:noFill/>
        </p:spPr>
        <p:txBody>
          <a:bodyPr wrap="square" rtlCol="0">
            <a:spAutoFit/>
          </a:bodyPr>
          <a:lstStyle/>
          <a:p>
            <a:pPr defTabSz="457200" fontAlgn="base">
              <a:spcBef>
                <a:spcPct val="0"/>
              </a:spcBef>
              <a:spcAft>
                <a:spcPct val="0"/>
              </a:spcAft>
              <a:tabLst>
                <a:tab pos="157163" algn="ctr"/>
                <a:tab pos="377825" algn="ctr"/>
                <a:tab pos="600075" algn="ctr"/>
                <a:tab pos="822325" algn="ctr"/>
                <a:tab pos="1044575" algn="ctr"/>
                <a:tab pos="1266825" algn="ctr"/>
                <a:tab pos="1485900" algn="ctr"/>
                <a:tab pos="1704975" algn="ctr"/>
                <a:tab pos="1927225" algn="ctr"/>
                <a:tab pos="2149475" algn="ctr"/>
                <a:tab pos="2374900" algn="ctr"/>
                <a:tab pos="2590800" algn="ctr"/>
                <a:tab pos="2816225" algn="ctr"/>
                <a:tab pos="3032125" algn="ctr"/>
                <a:tab pos="3254375" algn="ctr"/>
                <a:tab pos="3482975" algn="ctr"/>
              </a:tabLst>
            </a:pPr>
            <a:r>
              <a:rPr lang="en-GB" sz="800" dirty="0">
                <a:solidFill>
                  <a:srgbClr val="1CBECA"/>
                </a:solidFill>
                <a:latin typeface="Arial"/>
                <a:cs typeface="Arial" charset="0"/>
              </a:rPr>
              <a:t>	124	122	118	115	106	99	90	80	73	69	59	39	16	8	1	0</a:t>
            </a:r>
          </a:p>
        </p:txBody>
      </p:sp>
      <p:sp>
        <p:nvSpPr>
          <p:cNvPr id="560" name="TextBox 559"/>
          <p:cNvSpPr txBox="1"/>
          <p:nvPr/>
        </p:nvSpPr>
        <p:spPr>
          <a:xfrm>
            <a:off x="6792796" y="4975435"/>
            <a:ext cx="3894493" cy="215444"/>
          </a:xfrm>
          <a:prstGeom prst="rect">
            <a:avLst/>
          </a:prstGeom>
          <a:noFill/>
        </p:spPr>
        <p:txBody>
          <a:bodyPr wrap="square" rtlCol="0">
            <a:spAutoFit/>
          </a:bodyPr>
          <a:lstStyle/>
          <a:p>
            <a:pPr defTabSz="457200" fontAlgn="base">
              <a:spcBef>
                <a:spcPct val="0"/>
              </a:spcBef>
              <a:spcAft>
                <a:spcPct val="0"/>
              </a:spcAft>
              <a:tabLst>
                <a:tab pos="157163" algn="ctr"/>
                <a:tab pos="377825" algn="ctr"/>
                <a:tab pos="600075" algn="ctr"/>
                <a:tab pos="822325" algn="ctr"/>
                <a:tab pos="1044575" algn="ctr"/>
                <a:tab pos="1266825" algn="ctr"/>
                <a:tab pos="1485900" algn="ctr"/>
                <a:tab pos="1704975" algn="ctr"/>
                <a:tab pos="1927225" algn="ctr"/>
                <a:tab pos="2149475" algn="ctr"/>
                <a:tab pos="2374900" algn="ctr"/>
                <a:tab pos="2590800" algn="ctr"/>
                <a:tab pos="2816225" algn="ctr"/>
                <a:tab pos="3032125" algn="ctr"/>
                <a:tab pos="3254375" algn="ctr"/>
                <a:tab pos="3482975" algn="ctr"/>
              </a:tabLst>
            </a:pPr>
            <a:r>
              <a:rPr lang="en-GB" sz="800" dirty="0">
                <a:solidFill>
                  <a:prstClr val="black">
                    <a:lumMod val="65000"/>
                    <a:lumOff val="35000"/>
                  </a:prstClr>
                </a:solidFill>
                <a:latin typeface="Arial"/>
                <a:cs typeface="Arial" charset="0"/>
              </a:rPr>
              <a:t>	62	58	53	49	44	35	30	28	26	21	18	11	4	3	0	0</a:t>
            </a:r>
          </a:p>
        </p:txBody>
      </p:sp>
      <p:sp>
        <p:nvSpPr>
          <p:cNvPr id="594" name="TextBox 593"/>
          <p:cNvSpPr txBox="1"/>
          <p:nvPr/>
        </p:nvSpPr>
        <p:spPr>
          <a:xfrm>
            <a:off x="2590379" y="4582841"/>
            <a:ext cx="3340387" cy="246221"/>
          </a:xfrm>
          <a:prstGeom prst="rect">
            <a:avLst/>
          </a:prstGeom>
          <a:noFill/>
        </p:spPr>
        <p:txBody>
          <a:bodyPr wrap="square" rtlCol="0">
            <a:spAutoFit/>
          </a:bodyPr>
          <a:lstStyle/>
          <a:p>
            <a:pPr algn="ctr" defTabSz="457200" fontAlgn="base">
              <a:spcBef>
                <a:spcPct val="0"/>
              </a:spcBef>
              <a:spcAft>
                <a:spcPct val="0"/>
              </a:spcAft>
            </a:pPr>
            <a:r>
              <a:rPr lang="en-GB" sz="1000" b="1" dirty="0">
                <a:solidFill>
                  <a:prstClr val="black">
                    <a:lumMod val="65000"/>
                    <a:lumOff val="35000"/>
                  </a:prstClr>
                </a:solidFill>
                <a:latin typeface="Arial"/>
                <a:cs typeface="Arial" charset="0"/>
              </a:rPr>
              <a:t>Time (months)</a:t>
            </a:r>
          </a:p>
        </p:txBody>
      </p:sp>
      <p:sp>
        <p:nvSpPr>
          <p:cNvPr id="626" name="TextBox 625"/>
          <p:cNvSpPr txBox="1"/>
          <p:nvPr/>
        </p:nvSpPr>
        <p:spPr>
          <a:xfrm>
            <a:off x="7039308" y="4582841"/>
            <a:ext cx="3340387" cy="246221"/>
          </a:xfrm>
          <a:prstGeom prst="rect">
            <a:avLst/>
          </a:prstGeom>
          <a:noFill/>
        </p:spPr>
        <p:txBody>
          <a:bodyPr wrap="square" rtlCol="0">
            <a:spAutoFit/>
          </a:bodyPr>
          <a:lstStyle/>
          <a:p>
            <a:pPr algn="ctr" defTabSz="457200" fontAlgn="base">
              <a:spcBef>
                <a:spcPct val="0"/>
              </a:spcBef>
              <a:spcAft>
                <a:spcPct val="0"/>
              </a:spcAft>
            </a:pPr>
            <a:r>
              <a:rPr lang="en-GB" sz="1000" b="1" dirty="0">
                <a:solidFill>
                  <a:prstClr val="black">
                    <a:lumMod val="65000"/>
                    <a:lumOff val="35000"/>
                  </a:prstClr>
                </a:solidFill>
                <a:latin typeface="Arial"/>
                <a:cs typeface="Arial" charset="0"/>
              </a:rPr>
              <a:t>Time (months)</a:t>
            </a:r>
          </a:p>
        </p:txBody>
      </p:sp>
      <p:sp>
        <p:nvSpPr>
          <p:cNvPr id="631" name="TextBox 630"/>
          <p:cNvSpPr txBox="1"/>
          <p:nvPr/>
        </p:nvSpPr>
        <p:spPr>
          <a:xfrm>
            <a:off x="6272018" y="4640442"/>
            <a:ext cx="1031876"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prstClr val="black"/>
                </a:solidFill>
                <a:latin typeface="Arial"/>
                <a:cs typeface="Arial" charset="0"/>
              </a:rPr>
              <a:t>No. at risk:</a:t>
            </a:r>
          </a:p>
        </p:txBody>
      </p:sp>
      <p:sp>
        <p:nvSpPr>
          <p:cNvPr id="226" name="Round Same Side Corner Rectangle 225"/>
          <p:cNvSpPr/>
          <p:nvPr/>
        </p:nvSpPr>
        <p:spPr>
          <a:xfrm>
            <a:off x="8520770" y="1644715"/>
            <a:ext cx="1984064" cy="273515"/>
          </a:xfrm>
          <a:prstGeom prst="round2SameRect">
            <a:avLst>
              <a:gd name="adj1" fmla="val 3467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200" b="1" baseline="30000">
              <a:solidFill>
                <a:prstClr val="white"/>
              </a:solidFill>
              <a:latin typeface="Arial"/>
            </a:endParaRPr>
          </a:p>
        </p:txBody>
      </p:sp>
      <p:sp>
        <p:nvSpPr>
          <p:cNvPr id="227" name="Round Same Side Corner Rectangle 226"/>
          <p:cNvSpPr/>
          <p:nvPr/>
        </p:nvSpPr>
        <p:spPr>
          <a:xfrm rot="10800000">
            <a:off x="8520762" y="1920240"/>
            <a:ext cx="1984064" cy="443802"/>
          </a:xfrm>
          <a:prstGeom prst="round2SameRect">
            <a:avLst>
              <a:gd name="adj1" fmla="val 20976"/>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200" b="1" baseline="30000" dirty="0">
              <a:solidFill>
                <a:prstClr val="white"/>
              </a:solidFill>
              <a:latin typeface="Arial"/>
            </a:endParaRPr>
          </a:p>
        </p:txBody>
      </p:sp>
      <p:sp>
        <p:nvSpPr>
          <p:cNvPr id="214" name="Freeform 54"/>
          <p:cNvSpPr>
            <a:spLocks/>
          </p:cNvSpPr>
          <p:nvPr/>
        </p:nvSpPr>
        <p:spPr bwMode="auto">
          <a:xfrm>
            <a:off x="2684314" y="1688343"/>
            <a:ext cx="3113088" cy="1859505"/>
          </a:xfrm>
          <a:custGeom>
            <a:avLst/>
            <a:gdLst>
              <a:gd name="T0" fmla="*/ 0 w 1961"/>
              <a:gd name="T1" fmla="*/ 38 h 1246"/>
              <a:gd name="T2" fmla="*/ 116 w 1961"/>
              <a:gd name="T3" fmla="*/ 52 h 1246"/>
              <a:gd name="T4" fmla="*/ 124 w 1961"/>
              <a:gd name="T5" fmla="*/ 70 h 1246"/>
              <a:gd name="T6" fmla="*/ 226 w 1961"/>
              <a:gd name="T7" fmla="*/ 84 h 1246"/>
              <a:gd name="T8" fmla="*/ 268 w 1961"/>
              <a:gd name="T9" fmla="*/ 102 h 1246"/>
              <a:gd name="T10" fmla="*/ 288 w 1961"/>
              <a:gd name="T11" fmla="*/ 120 h 1246"/>
              <a:gd name="T12" fmla="*/ 338 w 1961"/>
              <a:gd name="T13" fmla="*/ 134 h 1246"/>
              <a:gd name="T14" fmla="*/ 342 w 1961"/>
              <a:gd name="T15" fmla="*/ 150 h 1246"/>
              <a:gd name="T16" fmla="*/ 376 w 1961"/>
              <a:gd name="T17" fmla="*/ 164 h 1246"/>
              <a:gd name="T18" fmla="*/ 392 w 1961"/>
              <a:gd name="T19" fmla="*/ 184 h 1246"/>
              <a:gd name="T20" fmla="*/ 438 w 1961"/>
              <a:gd name="T21" fmla="*/ 196 h 1246"/>
              <a:gd name="T22" fmla="*/ 468 w 1961"/>
              <a:gd name="T23" fmla="*/ 216 h 1246"/>
              <a:gd name="T24" fmla="*/ 492 w 1961"/>
              <a:gd name="T25" fmla="*/ 232 h 1246"/>
              <a:gd name="T26" fmla="*/ 530 w 1961"/>
              <a:gd name="T27" fmla="*/ 246 h 1246"/>
              <a:gd name="T28" fmla="*/ 576 w 1961"/>
              <a:gd name="T29" fmla="*/ 264 h 1246"/>
              <a:gd name="T30" fmla="*/ 584 w 1961"/>
              <a:gd name="T31" fmla="*/ 276 h 1246"/>
              <a:gd name="T32" fmla="*/ 618 w 1961"/>
              <a:gd name="T33" fmla="*/ 296 h 1246"/>
              <a:gd name="T34" fmla="*/ 630 w 1961"/>
              <a:gd name="T35" fmla="*/ 318 h 1246"/>
              <a:gd name="T36" fmla="*/ 638 w 1961"/>
              <a:gd name="T37" fmla="*/ 328 h 1246"/>
              <a:gd name="T38" fmla="*/ 672 w 1961"/>
              <a:gd name="T39" fmla="*/ 346 h 1246"/>
              <a:gd name="T40" fmla="*/ 686 w 1961"/>
              <a:gd name="T41" fmla="*/ 364 h 1246"/>
              <a:gd name="T42" fmla="*/ 692 w 1961"/>
              <a:gd name="T43" fmla="*/ 396 h 1246"/>
              <a:gd name="T44" fmla="*/ 700 w 1961"/>
              <a:gd name="T45" fmla="*/ 410 h 1246"/>
              <a:gd name="T46" fmla="*/ 765 w 1961"/>
              <a:gd name="T47" fmla="*/ 426 h 1246"/>
              <a:gd name="T48" fmla="*/ 795 w 1961"/>
              <a:gd name="T49" fmla="*/ 446 h 1246"/>
              <a:gd name="T50" fmla="*/ 821 w 1961"/>
              <a:gd name="T51" fmla="*/ 458 h 1246"/>
              <a:gd name="T52" fmla="*/ 827 w 1961"/>
              <a:gd name="T53" fmla="*/ 476 h 1246"/>
              <a:gd name="T54" fmla="*/ 859 w 1961"/>
              <a:gd name="T55" fmla="*/ 490 h 1246"/>
              <a:gd name="T56" fmla="*/ 863 w 1961"/>
              <a:gd name="T57" fmla="*/ 508 h 1246"/>
              <a:gd name="T58" fmla="*/ 867 w 1961"/>
              <a:gd name="T59" fmla="*/ 526 h 1246"/>
              <a:gd name="T60" fmla="*/ 879 w 1961"/>
              <a:gd name="T61" fmla="*/ 546 h 1246"/>
              <a:gd name="T62" fmla="*/ 883 w 1961"/>
              <a:gd name="T63" fmla="*/ 558 h 1246"/>
              <a:gd name="T64" fmla="*/ 901 w 1961"/>
              <a:gd name="T65" fmla="*/ 576 h 1246"/>
              <a:gd name="T66" fmla="*/ 945 w 1961"/>
              <a:gd name="T67" fmla="*/ 594 h 1246"/>
              <a:gd name="T68" fmla="*/ 965 w 1961"/>
              <a:gd name="T69" fmla="*/ 608 h 1246"/>
              <a:gd name="T70" fmla="*/ 973 w 1961"/>
              <a:gd name="T71" fmla="*/ 626 h 1246"/>
              <a:gd name="T72" fmla="*/ 1015 w 1961"/>
              <a:gd name="T73" fmla="*/ 658 h 1246"/>
              <a:gd name="T74" fmla="*/ 1027 w 1961"/>
              <a:gd name="T75" fmla="*/ 676 h 1246"/>
              <a:gd name="T76" fmla="*/ 1047 w 1961"/>
              <a:gd name="T77" fmla="*/ 690 h 1246"/>
              <a:gd name="T78" fmla="*/ 1053 w 1961"/>
              <a:gd name="T79" fmla="*/ 726 h 1246"/>
              <a:gd name="T80" fmla="*/ 1061 w 1961"/>
              <a:gd name="T81" fmla="*/ 738 h 1246"/>
              <a:gd name="T82" fmla="*/ 1107 w 1961"/>
              <a:gd name="T83" fmla="*/ 758 h 1246"/>
              <a:gd name="T84" fmla="*/ 1113 w 1961"/>
              <a:gd name="T85" fmla="*/ 776 h 1246"/>
              <a:gd name="T86" fmla="*/ 1163 w 1961"/>
              <a:gd name="T87" fmla="*/ 776 h 1246"/>
              <a:gd name="T88" fmla="*/ 1191 w 1961"/>
              <a:gd name="T89" fmla="*/ 790 h 1246"/>
              <a:gd name="T90" fmla="*/ 1249 w 1961"/>
              <a:gd name="T91" fmla="*/ 808 h 1246"/>
              <a:gd name="T92" fmla="*/ 1253 w 1961"/>
              <a:gd name="T93" fmla="*/ 822 h 1246"/>
              <a:gd name="T94" fmla="*/ 1257 w 1961"/>
              <a:gd name="T95" fmla="*/ 838 h 1246"/>
              <a:gd name="T96" fmla="*/ 1299 w 1961"/>
              <a:gd name="T97" fmla="*/ 856 h 1246"/>
              <a:gd name="T98" fmla="*/ 1319 w 1961"/>
              <a:gd name="T99" fmla="*/ 874 h 1246"/>
              <a:gd name="T100" fmla="*/ 1335 w 1961"/>
              <a:gd name="T101" fmla="*/ 892 h 1246"/>
              <a:gd name="T102" fmla="*/ 1393 w 1961"/>
              <a:gd name="T103" fmla="*/ 948 h 1246"/>
              <a:gd name="T104" fmla="*/ 1403 w 1961"/>
              <a:gd name="T105" fmla="*/ 970 h 1246"/>
              <a:gd name="T106" fmla="*/ 1493 w 1961"/>
              <a:gd name="T107" fmla="*/ 992 h 1246"/>
              <a:gd name="T108" fmla="*/ 1659 w 1961"/>
              <a:gd name="T109" fmla="*/ 1016 h 1246"/>
              <a:gd name="T110" fmla="*/ 1879 w 1961"/>
              <a:gd name="T111" fmla="*/ 1074 h 1246"/>
              <a:gd name="T112" fmla="*/ 1961 w 1961"/>
              <a:gd name="T113" fmla="*/ 124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61" h="1246">
                <a:moveTo>
                  <a:pt x="0" y="0"/>
                </a:moveTo>
                <a:lnTo>
                  <a:pt x="0" y="38"/>
                </a:lnTo>
                <a:lnTo>
                  <a:pt x="116" y="38"/>
                </a:lnTo>
                <a:lnTo>
                  <a:pt x="116" y="52"/>
                </a:lnTo>
                <a:lnTo>
                  <a:pt x="124" y="52"/>
                </a:lnTo>
                <a:lnTo>
                  <a:pt x="124" y="70"/>
                </a:lnTo>
                <a:lnTo>
                  <a:pt x="226" y="70"/>
                </a:lnTo>
                <a:lnTo>
                  <a:pt x="226" y="84"/>
                </a:lnTo>
                <a:lnTo>
                  <a:pt x="268" y="84"/>
                </a:lnTo>
                <a:lnTo>
                  <a:pt x="268" y="102"/>
                </a:lnTo>
                <a:lnTo>
                  <a:pt x="288" y="102"/>
                </a:lnTo>
                <a:lnTo>
                  <a:pt x="288" y="120"/>
                </a:lnTo>
                <a:lnTo>
                  <a:pt x="338" y="120"/>
                </a:lnTo>
                <a:lnTo>
                  <a:pt x="338" y="134"/>
                </a:lnTo>
                <a:lnTo>
                  <a:pt x="342" y="134"/>
                </a:lnTo>
                <a:lnTo>
                  <a:pt x="342" y="150"/>
                </a:lnTo>
                <a:lnTo>
                  <a:pt x="376" y="150"/>
                </a:lnTo>
                <a:lnTo>
                  <a:pt x="376" y="164"/>
                </a:lnTo>
                <a:lnTo>
                  <a:pt x="392" y="164"/>
                </a:lnTo>
                <a:lnTo>
                  <a:pt x="392" y="184"/>
                </a:lnTo>
                <a:lnTo>
                  <a:pt x="438" y="184"/>
                </a:lnTo>
                <a:lnTo>
                  <a:pt x="438" y="196"/>
                </a:lnTo>
                <a:lnTo>
                  <a:pt x="468" y="196"/>
                </a:lnTo>
                <a:lnTo>
                  <a:pt x="468" y="216"/>
                </a:lnTo>
                <a:lnTo>
                  <a:pt x="492" y="216"/>
                </a:lnTo>
                <a:lnTo>
                  <a:pt x="492" y="232"/>
                </a:lnTo>
                <a:lnTo>
                  <a:pt x="530" y="232"/>
                </a:lnTo>
                <a:lnTo>
                  <a:pt x="530" y="246"/>
                </a:lnTo>
                <a:lnTo>
                  <a:pt x="576" y="246"/>
                </a:lnTo>
                <a:lnTo>
                  <a:pt x="576" y="264"/>
                </a:lnTo>
                <a:lnTo>
                  <a:pt x="584" y="264"/>
                </a:lnTo>
                <a:lnTo>
                  <a:pt x="584" y="276"/>
                </a:lnTo>
                <a:lnTo>
                  <a:pt x="618" y="276"/>
                </a:lnTo>
                <a:lnTo>
                  <a:pt x="618" y="296"/>
                </a:lnTo>
                <a:lnTo>
                  <a:pt x="630" y="296"/>
                </a:lnTo>
                <a:lnTo>
                  <a:pt x="630" y="318"/>
                </a:lnTo>
                <a:lnTo>
                  <a:pt x="638" y="318"/>
                </a:lnTo>
                <a:lnTo>
                  <a:pt x="638" y="328"/>
                </a:lnTo>
                <a:lnTo>
                  <a:pt x="672" y="328"/>
                </a:lnTo>
                <a:lnTo>
                  <a:pt x="672" y="346"/>
                </a:lnTo>
                <a:lnTo>
                  <a:pt x="686" y="346"/>
                </a:lnTo>
                <a:lnTo>
                  <a:pt x="686" y="364"/>
                </a:lnTo>
                <a:lnTo>
                  <a:pt x="692" y="364"/>
                </a:lnTo>
                <a:lnTo>
                  <a:pt x="692" y="396"/>
                </a:lnTo>
                <a:lnTo>
                  <a:pt x="700" y="396"/>
                </a:lnTo>
                <a:lnTo>
                  <a:pt x="700" y="410"/>
                </a:lnTo>
                <a:lnTo>
                  <a:pt x="765" y="410"/>
                </a:lnTo>
                <a:lnTo>
                  <a:pt x="765" y="426"/>
                </a:lnTo>
                <a:lnTo>
                  <a:pt x="795" y="426"/>
                </a:lnTo>
                <a:lnTo>
                  <a:pt x="795" y="446"/>
                </a:lnTo>
                <a:lnTo>
                  <a:pt x="821" y="446"/>
                </a:lnTo>
                <a:lnTo>
                  <a:pt x="821" y="458"/>
                </a:lnTo>
                <a:lnTo>
                  <a:pt x="827" y="458"/>
                </a:lnTo>
                <a:lnTo>
                  <a:pt x="827" y="476"/>
                </a:lnTo>
                <a:lnTo>
                  <a:pt x="859" y="476"/>
                </a:lnTo>
                <a:lnTo>
                  <a:pt x="859" y="490"/>
                </a:lnTo>
                <a:lnTo>
                  <a:pt x="863" y="490"/>
                </a:lnTo>
                <a:lnTo>
                  <a:pt x="863" y="508"/>
                </a:lnTo>
                <a:lnTo>
                  <a:pt x="867" y="508"/>
                </a:lnTo>
                <a:lnTo>
                  <a:pt x="867" y="526"/>
                </a:lnTo>
                <a:lnTo>
                  <a:pt x="879" y="526"/>
                </a:lnTo>
                <a:lnTo>
                  <a:pt x="879" y="546"/>
                </a:lnTo>
                <a:lnTo>
                  <a:pt x="883" y="546"/>
                </a:lnTo>
                <a:lnTo>
                  <a:pt x="883" y="558"/>
                </a:lnTo>
                <a:lnTo>
                  <a:pt x="901" y="558"/>
                </a:lnTo>
                <a:lnTo>
                  <a:pt x="901" y="576"/>
                </a:lnTo>
                <a:lnTo>
                  <a:pt x="945" y="576"/>
                </a:lnTo>
                <a:lnTo>
                  <a:pt x="945" y="594"/>
                </a:lnTo>
                <a:lnTo>
                  <a:pt x="965" y="594"/>
                </a:lnTo>
                <a:lnTo>
                  <a:pt x="965" y="608"/>
                </a:lnTo>
                <a:lnTo>
                  <a:pt x="973" y="608"/>
                </a:lnTo>
                <a:lnTo>
                  <a:pt x="973" y="626"/>
                </a:lnTo>
                <a:lnTo>
                  <a:pt x="1015" y="626"/>
                </a:lnTo>
                <a:lnTo>
                  <a:pt x="1015" y="658"/>
                </a:lnTo>
                <a:lnTo>
                  <a:pt x="1027" y="658"/>
                </a:lnTo>
                <a:lnTo>
                  <a:pt x="1027" y="676"/>
                </a:lnTo>
                <a:lnTo>
                  <a:pt x="1047" y="676"/>
                </a:lnTo>
                <a:lnTo>
                  <a:pt x="1047" y="690"/>
                </a:lnTo>
                <a:lnTo>
                  <a:pt x="1053" y="690"/>
                </a:lnTo>
                <a:lnTo>
                  <a:pt x="1053" y="726"/>
                </a:lnTo>
                <a:lnTo>
                  <a:pt x="1061" y="726"/>
                </a:lnTo>
                <a:lnTo>
                  <a:pt x="1061" y="738"/>
                </a:lnTo>
                <a:lnTo>
                  <a:pt x="1107" y="738"/>
                </a:lnTo>
                <a:lnTo>
                  <a:pt x="1107" y="758"/>
                </a:lnTo>
                <a:lnTo>
                  <a:pt x="1113" y="758"/>
                </a:lnTo>
                <a:lnTo>
                  <a:pt x="1113" y="776"/>
                </a:lnTo>
                <a:lnTo>
                  <a:pt x="1161" y="776"/>
                </a:lnTo>
                <a:lnTo>
                  <a:pt x="1163" y="776"/>
                </a:lnTo>
                <a:lnTo>
                  <a:pt x="1163" y="790"/>
                </a:lnTo>
                <a:lnTo>
                  <a:pt x="1191" y="790"/>
                </a:lnTo>
                <a:lnTo>
                  <a:pt x="1191" y="808"/>
                </a:lnTo>
                <a:lnTo>
                  <a:pt x="1249" y="808"/>
                </a:lnTo>
                <a:lnTo>
                  <a:pt x="1249" y="822"/>
                </a:lnTo>
                <a:lnTo>
                  <a:pt x="1253" y="822"/>
                </a:lnTo>
                <a:lnTo>
                  <a:pt x="1253" y="838"/>
                </a:lnTo>
                <a:lnTo>
                  <a:pt x="1257" y="838"/>
                </a:lnTo>
                <a:lnTo>
                  <a:pt x="1257" y="856"/>
                </a:lnTo>
                <a:lnTo>
                  <a:pt x="1299" y="856"/>
                </a:lnTo>
                <a:lnTo>
                  <a:pt x="1299" y="874"/>
                </a:lnTo>
                <a:lnTo>
                  <a:pt x="1319" y="874"/>
                </a:lnTo>
                <a:lnTo>
                  <a:pt x="1319" y="892"/>
                </a:lnTo>
                <a:lnTo>
                  <a:pt x="1335" y="892"/>
                </a:lnTo>
                <a:lnTo>
                  <a:pt x="1335" y="948"/>
                </a:lnTo>
                <a:lnTo>
                  <a:pt x="1393" y="948"/>
                </a:lnTo>
                <a:lnTo>
                  <a:pt x="1393" y="970"/>
                </a:lnTo>
                <a:lnTo>
                  <a:pt x="1403" y="970"/>
                </a:lnTo>
                <a:lnTo>
                  <a:pt x="1403" y="992"/>
                </a:lnTo>
                <a:lnTo>
                  <a:pt x="1493" y="992"/>
                </a:lnTo>
                <a:lnTo>
                  <a:pt x="1493" y="1016"/>
                </a:lnTo>
                <a:lnTo>
                  <a:pt x="1659" y="1016"/>
                </a:lnTo>
                <a:lnTo>
                  <a:pt x="1659" y="1074"/>
                </a:lnTo>
                <a:lnTo>
                  <a:pt x="1879" y="1074"/>
                </a:lnTo>
                <a:lnTo>
                  <a:pt x="1879" y="1246"/>
                </a:lnTo>
                <a:lnTo>
                  <a:pt x="1961" y="1246"/>
                </a:lnTo>
              </a:path>
            </a:pathLst>
          </a:custGeom>
          <a:noFill/>
          <a:ln w="28575" cap="flat">
            <a:solidFill>
              <a:srgbClr val="1CBEC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15" name="Line 58"/>
          <p:cNvSpPr>
            <a:spLocks noChangeShapeType="1"/>
          </p:cNvSpPr>
          <p:nvPr/>
        </p:nvSpPr>
        <p:spPr bwMode="auto">
          <a:xfrm>
            <a:off x="2763689" y="1661479"/>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16" name="Line 59"/>
          <p:cNvSpPr>
            <a:spLocks noChangeShapeType="1"/>
          </p:cNvSpPr>
          <p:nvPr/>
        </p:nvSpPr>
        <p:spPr bwMode="auto">
          <a:xfrm>
            <a:off x="2763689" y="1685357"/>
            <a:ext cx="19050" cy="74454"/>
          </a:xfrm>
          <a:prstGeom prst="line">
            <a:avLst/>
          </a:prstGeom>
          <a:noFill/>
          <a:ln w="12700"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17" name="Line 60"/>
          <p:cNvSpPr>
            <a:spLocks noChangeShapeType="1"/>
          </p:cNvSpPr>
          <p:nvPr/>
        </p:nvSpPr>
        <p:spPr bwMode="auto">
          <a:xfrm flipH="1">
            <a:off x="2973239" y="1901751"/>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18" name="Line 61"/>
          <p:cNvSpPr>
            <a:spLocks noChangeShapeType="1"/>
          </p:cNvSpPr>
          <p:nvPr/>
        </p:nvSpPr>
        <p:spPr bwMode="auto">
          <a:xfrm>
            <a:off x="3065315" y="1968910"/>
            <a:ext cx="9525"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19" name="Line 62"/>
          <p:cNvSpPr>
            <a:spLocks noChangeShapeType="1"/>
          </p:cNvSpPr>
          <p:nvPr/>
        </p:nvSpPr>
        <p:spPr bwMode="auto">
          <a:xfrm>
            <a:off x="5016353" y="3712009"/>
            <a:ext cx="9525"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20" name="Line 63"/>
          <p:cNvSpPr>
            <a:spLocks noChangeShapeType="1"/>
          </p:cNvSpPr>
          <p:nvPr/>
        </p:nvSpPr>
        <p:spPr bwMode="auto">
          <a:xfrm flipV="1">
            <a:off x="5600552" y="3819460"/>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21" name="Line 84"/>
          <p:cNvSpPr>
            <a:spLocks noChangeShapeType="1"/>
          </p:cNvSpPr>
          <p:nvPr/>
        </p:nvSpPr>
        <p:spPr bwMode="auto">
          <a:xfrm flipV="1">
            <a:off x="5343377" y="3819460"/>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83" name="Line 85"/>
          <p:cNvSpPr>
            <a:spLocks noChangeShapeType="1"/>
          </p:cNvSpPr>
          <p:nvPr/>
        </p:nvSpPr>
        <p:spPr bwMode="auto">
          <a:xfrm flipV="1">
            <a:off x="5276702" y="3819460"/>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86" name="Line 86"/>
          <p:cNvSpPr>
            <a:spLocks noChangeShapeType="1"/>
          </p:cNvSpPr>
          <p:nvPr/>
        </p:nvSpPr>
        <p:spPr bwMode="auto">
          <a:xfrm flipV="1">
            <a:off x="5273527" y="3819460"/>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88" name="Line 87"/>
          <p:cNvSpPr>
            <a:spLocks noChangeShapeType="1"/>
          </p:cNvSpPr>
          <p:nvPr/>
        </p:nvSpPr>
        <p:spPr bwMode="auto">
          <a:xfrm flipV="1">
            <a:off x="5254477" y="3819460"/>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289" name="Line 88"/>
          <p:cNvSpPr>
            <a:spLocks noChangeShapeType="1"/>
          </p:cNvSpPr>
          <p:nvPr/>
        </p:nvSpPr>
        <p:spPr bwMode="auto">
          <a:xfrm flipV="1">
            <a:off x="5178277" y="3819460"/>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379" name="Line 89"/>
          <p:cNvSpPr>
            <a:spLocks noChangeShapeType="1"/>
          </p:cNvSpPr>
          <p:nvPr/>
        </p:nvSpPr>
        <p:spPr bwMode="auto">
          <a:xfrm flipV="1">
            <a:off x="5124302" y="3819460"/>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380" name="Line 90"/>
          <p:cNvSpPr>
            <a:spLocks noChangeShapeType="1"/>
          </p:cNvSpPr>
          <p:nvPr/>
        </p:nvSpPr>
        <p:spPr bwMode="auto">
          <a:xfrm flipV="1">
            <a:off x="5006827" y="3685145"/>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381" name="Line 91"/>
          <p:cNvSpPr>
            <a:spLocks noChangeShapeType="1"/>
          </p:cNvSpPr>
          <p:nvPr/>
        </p:nvSpPr>
        <p:spPr bwMode="auto">
          <a:xfrm flipV="1">
            <a:off x="4930627" y="3628436"/>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382" name="Line 92"/>
          <p:cNvSpPr>
            <a:spLocks noChangeShapeType="1"/>
          </p:cNvSpPr>
          <p:nvPr/>
        </p:nvSpPr>
        <p:spPr bwMode="auto">
          <a:xfrm flipV="1">
            <a:off x="4914752" y="3628436"/>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384" name="Line 93"/>
          <p:cNvSpPr>
            <a:spLocks noChangeShapeType="1"/>
          </p:cNvSpPr>
          <p:nvPr/>
        </p:nvSpPr>
        <p:spPr bwMode="auto">
          <a:xfrm flipV="1">
            <a:off x="3055789" y="1942046"/>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385" name="Line 94"/>
          <p:cNvSpPr>
            <a:spLocks noChangeShapeType="1"/>
          </p:cNvSpPr>
          <p:nvPr/>
        </p:nvSpPr>
        <p:spPr bwMode="auto">
          <a:xfrm flipV="1">
            <a:off x="2998639" y="1888321"/>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387" name="Line 95"/>
          <p:cNvSpPr>
            <a:spLocks noChangeShapeType="1"/>
          </p:cNvSpPr>
          <p:nvPr/>
        </p:nvSpPr>
        <p:spPr bwMode="auto">
          <a:xfrm flipV="1">
            <a:off x="2757339" y="1709236"/>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389" name="Line 96"/>
          <p:cNvSpPr>
            <a:spLocks noChangeShapeType="1"/>
          </p:cNvSpPr>
          <p:nvPr/>
        </p:nvSpPr>
        <p:spPr bwMode="auto">
          <a:xfrm flipV="1">
            <a:off x="2801789" y="1709236"/>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390" name="Line 97"/>
          <p:cNvSpPr>
            <a:spLocks noChangeShapeType="1"/>
          </p:cNvSpPr>
          <p:nvPr/>
        </p:nvSpPr>
        <p:spPr bwMode="auto">
          <a:xfrm flipV="1">
            <a:off x="2903389" y="175699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23" name="Line 98"/>
          <p:cNvSpPr>
            <a:spLocks noChangeShapeType="1"/>
          </p:cNvSpPr>
          <p:nvPr/>
        </p:nvSpPr>
        <p:spPr bwMode="auto">
          <a:xfrm flipV="1">
            <a:off x="3344714" y="192712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26" name="Line 99"/>
          <p:cNvSpPr>
            <a:spLocks noChangeShapeType="1"/>
          </p:cNvSpPr>
          <p:nvPr/>
        </p:nvSpPr>
        <p:spPr bwMode="auto">
          <a:xfrm flipV="1">
            <a:off x="3725714" y="21390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27" name="Line 100"/>
          <p:cNvSpPr>
            <a:spLocks noChangeShapeType="1"/>
          </p:cNvSpPr>
          <p:nvPr/>
        </p:nvSpPr>
        <p:spPr bwMode="auto">
          <a:xfrm flipV="1">
            <a:off x="4508352" y="281061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28" name="Line 101"/>
          <p:cNvSpPr>
            <a:spLocks noChangeShapeType="1"/>
          </p:cNvSpPr>
          <p:nvPr/>
        </p:nvSpPr>
        <p:spPr bwMode="auto">
          <a:xfrm flipV="1">
            <a:off x="4746477" y="293000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0" name="Line 102"/>
          <p:cNvSpPr>
            <a:spLocks noChangeShapeType="1"/>
          </p:cNvSpPr>
          <p:nvPr/>
        </p:nvSpPr>
        <p:spPr bwMode="auto">
          <a:xfrm flipV="1">
            <a:off x="4759177" y="2932987"/>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1" name="Line 103"/>
          <p:cNvSpPr>
            <a:spLocks noChangeShapeType="1"/>
          </p:cNvSpPr>
          <p:nvPr/>
        </p:nvSpPr>
        <p:spPr bwMode="auto">
          <a:xfrm flipV="1">
            <a:off x="4819502" y="306730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2" name="Line 104"/>
          <p:cNvSpPr>
            <a:spLocks noChangeShapeType="1"/>
          </p:cNvSpPr>
          <p:nvPr/>
        </p:nvSpPr>
        <p:spPr bwMode="auto">
          <a:xfrm flipV="1">
            <a:off x="4829027" y="306730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3" name="Line 105"/>
          <p:cNvSpPr>
            <a:spLocks noChangeShapeType="1"/>
          </p:cNvSpPr>
          <p:nvPr/>
        </p:nvSpPr>
        <p:spPr bwMode="auto">
          <a:xfrm flipV="1">
            <a:off x="4844902" y="306730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4" name="Line 106"/>
          <p:cNvSpPr>
            <a:spLocks noChangeShapeType="1"/>
          </p:cNvSpPr>
          <p:nvPr/>
        </p:nvSpPr>
        <p:spPr bwMode="auto">
          <a:xfrm flipV="1">
            <a:off x="4876652" y="306730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5" name="Line 107"/>
          <p:cNvSpPr>
            <a:spLocks noChangeShapeType="1"/>
          </p:cNvSpPr>
          <p:nvPr/>
        </p:nvSpPr>
        <p:spPr bwMode="auto">
          <a:xfrm flipV="1">
            <a:off x="4883002" y="306730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6" name="Line 108"/>
          <p:cNvSpPr>
            <a:spLocks noChangeShapeType="1"/>
          </p:cNvSpPr>
          <p:nvPr/>
        </p:nvSpPr>
        <p:spPr bwMode="auto">
          <a:xfrm flipV="1">
            <a:off x="4911577" y="310013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7" name="Line 109"/>
          <p:cNvSpPr>
            <a:spLocks noChangeShapeType="1"/>
          </p:cNvSpPr>
          <p:nvPr/>
        </p:nvSpPr>
        <p:spPr bwMode="auto">
          <a:xfrm flipV="1">
            <a:off x="4940152" y="313595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8" name="Line 110"/>
          <p:cNvSpPr>
            <a:spLocks noChangeShapeType="1"/>
          </p:cNvSpPr>
          <p:nvPr/>
        </p:nvSpPr>
        <p:spPr bwMode="auto">
          <a:xfrm flipV="1">
            <a:off x="4990952" y="313595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39" name="Line 111"/>
          <p:cNvSpPr>
            <a:spLocks noChangeShapeType="1"/>
          </p:cNvSpPr>
          <p:nvPr/>
        </p:nvSpPr>
        <p:spPr bwMode="auto">
          <a:xfrm flipV="1">
            <a:off x="5127477" y="316878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0" name="Line 112"/>
          <p:cNvSpPr>
            <a:spLocks noChangeShapeType="1"/>
          </p:cNvSpPr>
          <p:nvPr/>
        </p:nvSpPr>
        <p:spPr bwMode="auto">
          <a:xfrm flipV="1">
            <a:off x="5130652" y="316878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1" name="Line 113"/>
          <p:cNvSpPr>
            <a:spLocks noChangeShapeType="1"/>
          </p:cNvSpPr>
          <p:nvPr/>
        </p:nvSpPr>
        <p:spPr bwMode="auto">
          <a:xfrm flipV="1">
            <a:off x="5238602" y="316878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2" name="Line 114"/>
          <p:cNvSpPr>
            <a:spLocks noChangeShapeType="1"/>
          </p:cNvSpPr>
          <p:nvPr/>
        </p:nvSpPr>
        <p:spPr bwMode="auto">
          <a:xfrm flipV="1">
            <a:off x="5257652" y="316878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3" name="Line 115"/>
          <p:cNvSpPr>
            <a:spLocks noChangeShapeType="1"/>
          </p:cNvSpPr>
          <p:nvPr/>
        </p:nvSpPr>
        <p:spPr bwMode="auto">
          <a:xfrm flipV="1">
            <a:off x="5283052" y="316878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4" name="Line 116"/>
          <p:cNvSpPr>
            <a:spLocks noChangeShapeType="1"/>
          </p:cNvSpPr>
          <p:nvPr/>
        </p:nvSpPr>
        <p:spPr bwMode="auto">
          <a:xfrm flipV="1">
            <a:off x="5295752" y="316878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5" name="Line 117"/>
          <p:cNvSpPr>
            <a:spLocks noChangeShapeType="1"/>
          </p:cNvSpPr>
          <p:nvPr/>
        </p:nvSpPr>
        <p:spPr bwMode="auto">
          <a:xfrm flipV="1">
            <a:off x="5327502"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6" name="Line 118"/>
          <p:cNvSpPr>
            <a:spLocks noChangeShapeType="1"/>
          </p:cNvSpPr>
          <p:nvPr/>
        </p:nvSpPr>
        <p:spPr bwMode="auto">
          <a:xfrm flipV="1">
            <a:off x="5356077"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7" name="Line 119"/>
          <p:cNvSpPr>
            <a:spLocks noChangeShapeType="1"/>
          </p:cNvSpPr>
          <p:nvPr/>
        </p:nvSpPr>
        <p:spPr bwMode="auto">
          <a:xfrm flipV="1">
            <a:off x="5359252"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8" name="Line 120"/>
          <p:cNvSpPr>
            <a:spLocks noChangeShapeType="1"/>
          </p:cNvSpPr>
          <p:nvPr/>
        </p:nvSpPr>
        <p:spPr bwMode="auto">
          <a:xfrm flipV="1">
            <a:off x="5397352"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49" name="Line 121"/>
          <p:cNvSpPr>
            <a:spLocks noChangeShapeType="1"/>
          </p:cNvSpPr>
          <p:nvPr/>
        </p:nvSpPr>
        <p:spPr bwMode="auto">
          <a:xfrm flipV="1">
            <a:off x="5429102"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50" name="Line 122"/>
          <p:cNvSpPr>
            <a:spLocks noChangeShapeType="1"/>
          </p:cNvSpPr>
          <p:nvPr/>
        </p:nvSpPr>
        <p:spPr bwMode="auto">
          <a:xfrm flipV="1">
            <a:off x="5432277"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51" name="Line 123"/>
          <p:cNvSpPr>
            <a:spLocks noChangeShapeType="1"/>
          </p:cNvSpPr>
          <p:nvPr/>
        </p:nvSpPr>
        <p:spPr bwMode="auto">
          <a:xfrm flipV="1">
            <a:off x="5435452"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54" name="Line 124"/>
          <p:cNvSpPr>
            <a:spLocks noChangeShapeType="1"/>
          </p:cNvSpPr>
          <p:nvPr/>
        </p:nvSpPr>
        <p:spPr bwMode="auto">
          <a:xfrm flipV="1">
            <a:off x="5457677"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55" name="Line 125"/>
          <p:cNvSpPr>
            <a:spLocks noChangeShapeType="1"/>
          </p:cNvSpPr>
          <p:nvPr/>
        </p:nvSpPr>
        <p:spPr bwMode="auto">
          <a:xfrm flipV="1">
            <a:off x="5470377"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56" name="Line 126"/>
          <p:cNvSpPr>
            <a:spLocks noChangeShapeType="1"/>
          </p:cNvSpPr>
          <p:nvPr/>
        </p:nvSpPr>
        <p:spPr bwMode="auto">
          <a:xfrm flipV="1">
            <a:off x="5483077"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57" name="Line 127"/>
          <p:cNvSpPr>
            <a:spLocks noChangeShapeType="1"/>
          </p:cNvSpPr>
          <p:nvPr/>
        </p:nvSpPr>
        <p:spPr bwMode="auto">
          <a:xfrm flipV="1">
            <a:off x="5495777"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58" name="Line 128"/>
          <p:cNvSpPr>
            <a:spLocks noChangeShapeType="1"/>
          </p:cNvSpPr>
          <p:nvPr/>
        </p:nvSpPr>
        <p:spPr bwMode="auto">
          <a:xfrm flipV="1">
            <a:off x="5505302"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59" name="Line 129"/>
          <p:cNvSpPr>
            <a:spLocks noChangeShapeType="1"/>
          </p:cNvSpPr>
          <p:nvPr/>
        </p:nvSpPr>
        <p:spPr bwMode="auto">
          <a:xfrm flipV="1">
            <a:off x="5508477"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0" name="Line 130"/>
          <p:cNvSpPr>
            <a:spLocks noChangeShapeType="1"/>
          </p:cNvSpPr>
          <p:nvPr/>
        </p:nvSpPr>
        <p:spPr bwMode="auto">
          <a:xfrm flipV="1">
            <a:off x="5537052"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1" name="Line 131"/>
          <p:cNvSpPr>
            <a:spLocks noChangeShapeType="1"/>
          </p:cNvSpPr>
          <p:nvPr/>
        </p:nvSpPr>
        <p:spPr bwMode="auto">
          <a:xfrm flipV="1">
            <a:off x="5584677"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2" name="Line 132"/>
          <p:cNvSpPr>
            <a:spLocks noChangeShapeType="1"/>
          </p:cNvSpPr>
          <p:nvPr/>
        </p:nvSpPr>
        <p:spPr bwMode="auto">
          <a:xfrm flipV="1">
            <a:off x="5692627" y="351203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3" name="Line 133"/>
          <p:cNvSpPr>
            <a:spLocks noChangeShapeType="1"/>
          </p:cNvSpPr>
          <p:nvPr/>
        </p:nvSpPr>
        <p:spPr bwMode="auto">
          <a:xfrm flipV="1">
            <a:off x="5718027" y="351203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4" name="Line 134"/>
          <p:cNvSpPr>
            <a:spLocks noChangeShapeType="1"/>
          </p:cNvSpPr>
          <p:nvPr/>
        </p:nvSpPr>
        <p:spPr bwMode="auto">
          <a:xfrm flipV="1">
            <a:off x="5781527" y="351203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5" name="Line 176"/>
          <p:cNvSpPr>
            <a:spLocks noChangeShapeType="1"/>
          </p:cNvSpPr>
          <p:nvPr/>
        </p:nvSpPr>
        <p:spPr bwMode="auto">
          <a:xfrm flipV="1">
            <a:off x="5667227" y="32553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6" name="Line 177"/>
          <p:cNvSpPr>
            <a:spLocks noChangeShapeType="1"/>
          </p:cNvSpPr>
          <p:nvPr/>
        </p:nvSpPr>
        <p:spPr bwMode="auto">
          <a:xfrm flipV="1">
            <a:off x="4781402" y="298671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7" name="Line 178"/>
          <p:cNvSpPr>
            <a:spLocks noChangeShapeType="1"/>
          </p:cNvSpPr>
          <p:nvPr/>
        </p:nvSpPr>
        <p:spPr bwMode="auto">
          <a:xfrm flipV="1">
            <a:off x="4775052" y="2956865"/>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8" name="Line 180"/>
          <p:cNvSpPr>
            <a:spLocks noChangeShapeType="1"/>
          </p:cNvSpPr>
          <p:nvPr/>
        </p:nvSpPr>
        <p:spPr bwMode="auto">
          <a:xfrm>
            <a:off x="4775052" y="2980743"/>
            <a:ext cx="1905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69" name="Line 181"/>
          <p:cNvSpPr>
            <a:spLocks noChangeShapeType="1"/>
          </p:cNvSpPr>
          <p:nvPr/>
        </p:nvSpPr>
        <p:spPr bwMode="auto">
          <a:xfrm>
            <a:off x="4746478" y="2953880"/>
            <a:ext cx="28575"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0" name="Line 183"/>
          <p:cNvSpPr>
            <a:spLocks noChangeShapeType="1"/>
          </p:cNvSpPr>
          <p:nvPr/>
        </p:nvSpPr>
        <p:spPr bwMode="auto">
          <a:xfrm>
            <a:off x="4911577" y="3124012"/>
            <a:ext cx="1905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1" name="Freeform 57"/>
          <p:cNvSpPr>
            <a:spLocks/>
          </p:cNvSpPr>
          <p:nvPr/>
        </p:nvSpPr>
        <p:spPr bwMode="auto">
          <a:xfrm>
            <a:off x="2623989" y="1697297"/>
            <a:ext cx="2992438" cy="2160966"/>
          </a:xfrm>
          <a:custGeom>
            <a:avLst/>
            <a:gdLst>
              <a:gd name="T0" fmla="*/ 1759 w 1885"/>
              <a:gd name="T1" fmla="*/ 1448 h 1448"/>
              <a:gd name="T2" fmla="*/ 1563 w 1885"/>
              <a:gd name="T3" fmla="*/ 1402 h 1448"/>
              <a:gd name="T4" fmla="*/ 1507 w 1885"/>
              <a:gd name="T5" fmla="*/ 1358 h 1448"/>
              <a:gd name="T6" fmla="*/ 1465 w 1885"/>
              <a:gd name="T7" fmla="*/ 1322 h 1448"/>
              <a:gd name="T8" fmla="*/ 1429 w 1885"/>
              <a:gd name="T9" fmla="*/ 1284 h 1448"/>
              <a:gd name="T10" fmla="*/ 1371 w 1885"/>
              <a:gd name="T11" fmla="*/ 1254 h 1448"/>
              <a:gd name="T12" fmla="*/ 1357 w 1885"/>
              <a:gd name="T13" fmla="*/ 1254 h 1448"/>
              <a:gd name="T14" fmla="*/ 1321 w 1885"/>
              <a:gd name="T15" fmla="*/ 1218 h 1448"/>
              <a:gd name="T16" fmla="*/ 1311 w 1885"/>
              <a:gd name="T17" fmla="*/ 1186 h 1448"/>
              <a:gd name="T18" fmla="*/ 1265 w 1885"/>
              <a:gd name="T19" fmla="*/ 1150 h 1448"/>
              <a:gd name="T20" fmla="*/ 1251 w 1885"/>
              <a:gd name="T21" fmla="*/ 1118 h 1448"/>
              <a:gd name="T22" fmla="*/ 1189 w 1885"/>
              <a:gd name="T23" fmla="*/ 1082 h 1448"/>
              <a:gd name="T24" fmla="*/ 1151 w 1885"/>
              <a:gd name="T25" fmla="*/ 1050 h 1448"/>
              <a:gd name="T26" fmla="*/ 1069 w 1885"/>
              <a:gd name="T27" fmla="*/ 1018 h 1448"/>
              <a:gd name="T28" fmla="*/ 1043 w 1885"/>
              <a:gd name="T29" fmla="*/ 982 h 1448"/>
              <a:gd name="T30" fmla="*/ 1017 w 1885"/>
              <a:gd name="T31" fmla="*/ 950 h 1448"/>
              <a:gd name="T32" fmla="*/ 935 w 1885"/>
              <a:gd name="T33" fmla="*/ 914 h 1448"/>
              <a:gd name="T34" fmla="*/ 859 w 1885"/>
              <a:gd name="T35" fmla="*/ 882 h 1448"/>
              <a:gd name="T36" fmla="*/ 837 w 1885"/>
              <a:gd name="T37" fmla="*/ 846 h 1448"/>
              <a:gd name="T38" fmla="*/ 794 w 1885"/>
              <a:gd name="T39" fmla="*/ 814 h 1448"/>
              <a:gd name="T40" fmla="*/ 786 w 1885"/>
              <a:gd name="T41" fmla="*/ 778 h 1448"/>
              <a:gd name="T42" fmla="*/ 772 w 1885"/>
              <a:gd name="T43" fmla="*/ 746 h 1448"/>
              <a:gd name="T44" fmla="*/ 766 w 1885"/>
              <a:gd name="T45" fmla="*/ 716 h 1448"/>
              <a:gd name="T46" fmla="*/ 740 w 1885"/>
              <a:gd name="T47" fmla="*/ 680 h 1448"/>
              <a:gd name="T48" fmla="*/ 660 w 1885"/>
              <a:gd name="T49" fmla="*/ 648 h 1448"/>
              <a:gd name="T50" fmla="*/ 622 w 1885"/>
              <a:gd name="T51" fmla="*/ 580 h 1448"/>
              <a:gd name="T52" fmla="*/ 622 w 1885"/>
              <a:gd name="T53" fmla="*/ 548 h 1448"/>
              <a:gd name="T54" fmla="*/ 582 w 1885"/>
              <a:gd name="T55" fmla="*/ 516 h 1448"/>
              <a:gd name="T56" fmla="*/ 578 w 1885"/>
              <a:gd name="T57" fmla="*/ 484 h 1448"/>
              <a:gd name="T58" fmla="*/ 576 w 1885"/>
              <a:gd name="T59" fmla="*/ 448 h 1448"/>
              <a:gd name="T60" fmla="*/ 570 w 1885"/>
              <a:gd name="T61" fmla="*/ 384 h 1448"/>
              <a:gd name="T62" fmla="*/ 516 w 1885"/>
              <a:gd name="T63" fmla="*/ 354 h 1448"/>
              <a:gd name="T64" fmla="*/ 454 w 1885"/>
              <a:gd name="T65" fmla="*/ 318 h 1448"/>
              <a:gd name="T66" fmla="*/ 396 w 1885"/>
              <a:gd name="T67" fmla="*/ 286 h 1448"/>
              <a:gd name="T68" fmla="*/ 392 w 1885"/>
              <a:gd name="T69" fmla="*/ 254 h 1448"/>
              <a:gd name="T70" fmla="*/ 356 w 1885"/>
              <a:gd name="T71" fmla="*/ 222 h 1448"/>
              <a:gd name="T72" fmla="*/ 278 w 1885"/>
              <a:gd name="T73" fmla="*/ 190 h 1448"/>
              <a:gd name="T74" fmla="*/ 248 w 1885"/>
              <a:gd name="T75" fmla="*/ 154 h 1448"/>
              <a:gd name="T76" fmla="*/ 232 w 1885"/>
              <a:gd name="T77" fmla="*/ 128 h 1448"/>
              <a:gd name="T78" fmla="*/ 210 w 1885"/>
              <a:gd name="T79" fmla="*/ 96 h 1448"/>
              <a:gd name="T80" fmla="*/ 200 w 1885"/>
              <a:gd name="T81" fmla="*/ 64 h 1448"/>
              <a:gd name="T82" fmla="*/ 194 w 1885"/>
              <a:gd name="T83" fmla="*/ 32 h 1448"/>
              <a:gd name="T84" fmla="*/ 88 w 1885"/>
              <a:gd name="T85" fmla="*/ 32 h 1448"/>
              <a:gd name="T86" fmla="*/ 0 w 1885"/>
              <a:gd name="T87" fmla="*/ 0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5" h="1448">
                <a:moveTo>
                  <a:pt x="1885" y="1448"/>
                </a:moveTo>
                <a:lnTo>
                  <a:pt x="1759" y="1448"/>
                </a:lnTo>
                <a:lnTo>
                  <a:pt x="1563" y="1448"/>
                </a:lnTo>
                <a:lnTo>
                  <a:pt x="1563" y="1402"/>
                </a:lnTo>
                <a:lnTo>
                  <a:pt x="1507" y="1402"/>
                </a:lnTo>
                <a:lnTo>
                  <a:pt x="1507" y="1358"/>
                </a:lnTo>
                <a:lnTo>
                  <a:pt x="1465" y="1358"/>
                </a:lnTo>
                <a:lnTo>
                  <a:pt x="1465" y="1322"/>
                </a:lnTo>
                <a:lnTo>
                  <a:pt x="1429" y="1322"/>
                </a:lnTo>
                <a:lnTo>
                  <a:pt x="1429" y="1284"/>
                </a:lnTo>
                <a:lnTo>
                  <a:pt x="1371" y="1284"/>
                </a:lnTo>
                <a:lnTo>
                  <a:pt x="1371" y="1254"/>
                </a:lnTo>
                <a:lnTo>
                  <a:pt x="1369" y="1254"/>
                </a:lnTo>
                <a:lnTo>
                  <a:pt x="1357" y="1254"/>
                </a:lnTo>
                <a:lnTo>
                  <a:pt x="1357" y="1218"/>
                </a:lnTo>
                <a:lnTo>
                  <a:pt x="1321" y="1218"/>
                </a:lnTo>
                <a:lnTo>
                  <a:pt x="1321" y="1186"/>
                </a:lnTo>
                <a:lnTo>
                  <a:pt x="1311" y="1186"/>
                </a:lnTo>
                <a:lnTo>
                  <a:pt x="1311" y="1150"/>
                </a:lnTo>
                <a:lnTo>
                  <a:pt x="1265" y="1150"/>
                </a:lnTo>
                <a:lnTo>
                  <a:pt x="1265" y="1118"/>
                </a:lnTo>
                <a:lnTo>
                  <a:pt x="1251" y="1118"/>
                </a:lnTo>
                <a:lnTo>
                  <a:pt x="1251" y="1082"/>
                </a:lnTo>
                <a:lnTo>
                  <a:pt x="1189" y="1082"/>
                </a:lnTo>
                <a:lnTo>
                  <a:pt x="1189" y="1050"/>
                </a:lnTo>
                <a:lnTo>
                  <a:pt x="1151" y="1050"/>
                </a:lnTo>
                <a:lnTo>
                  <a:pt x="1151" y="1018"/>
                </a:lnTo>
                <a:lnTo>
                  <a:pt x="1069" y="1018"/>
                </a:lnTo>
                <a:lnTo>
                  <a:pt x="1069" y="982"/>
                </a:lnTo>
                <a:lnTo>
                  <a:pt x="1043" y="982"/>
                </a:lnTo>
                <a:lnTo>
                  <a:pt x="1043" y="950"/>
                </a:lnTo>
                <a:lnTo>
                  <a:pt x="1017" y="950"/>
                </a:lnTo>
                <a:lnTo>
                  <a:pt x="1017" y="914"/>
                </a:lnTo>
                <a:lnTo>
                  <a:pt x="935" y="914"/>
                </a:lnTo>
                <a:lnTo>
                  <a:pt x="935" y="882"/>
                </a:lnTo>
                <a:lnTo>
                  <a:pt x="859" y="882"/>
                </a:lnTo>
                <a:lnTo>
                  <a:pt x="859" y="846"/>
                </a:lnTo>
                <a:lnTo>
                  <a:pt x="837" y="846"/>
                </a:lnTo>
                <a:lnTo>
                  <a:pt x="837" y="814"/>
                </a:lnTo>
                <a:lnTo>
                  <a:pt x="794" y="814"/>
                </a:lnTo>
                <a:lnTo>
                  <a:pt x="794" y="778"/>
                </a:lnTo>
                <a:lnTo>
                  <a:pt x="786" y="778"/>
                </a:lnTo>
                <a:lnTo>
                  <a:pt x="786" y="746"/>
                </a:lnTo>
                <a:lnTo>
                  <a:pt x="772" y="746"/>
                </a:lnTo>
                <a:lnTo>
                  <a:pt x="772" y="716"/>
                </a:lnTo>
                <a:lnTo>
                  <a:pt x="766" y="716"/>
                </a:lnTo>
                <a:lnTo>
                  <a:pt x="766" y="680"/>
                </a:lnTo>
                <a:lnTo>
                  <a:pt x="740" y="680"/>
                </a:lnTo>
                <a:lnTo>
                  <a:pt x="740" y="648"/>
                </a:lnTo>
                <a:lnTo>
                  <a:pt x="660" y="648"/>
                </a:lnTo>
                <a:lnTo>
                  <a:pt x="660" y="580"/>
                </a:lnTo>
                <a:lnTo>
                  <a:pt x="622" y="580"/>
                </a:lnTo>
                <a:lnTo>
                  <a:pt x="622" y="578"/>
                </a:lnTo>
                <a:lnTo>
                  <a:pt x="622" y="548"/>
                </a:lnTo>
                <a:lnTo>
                  <a:pt x="582" y="548"/>
                </a:lnTo>
                <a:lnTo>
                  <a:pt x="582" y="516"/>
                </a:lnTo>
                <a:lnTo>
                  <a:pt x="578" y="516"/>
                </a:lnTo>
                <a:lnTo>
                  <a:pt x="578" y="484"/>
                </a:lnTo>
                <a:lnTo>
                  <a:pt x="576" y="484"/>
                </a:lnTo>
                <a:lnTo>
                  <a:pt x="576" y="448"/>
                </a:lnTo>
                <a:lnTo>
                  <a:pt x="570" y="448"/>
                </a:lnTo>
                <a:lnTo>
                  <a:pt x="570" y="384"/>
                </a:lnTo>
                <a:lnTo>
                  <a:pt x="516" y="384"/>
                </a:lnTo>
                <a:lnTo>
                  <a:pt x="516" y="354"/>
                </a:lnTo>
                <a:lnTo>
                  <a:pt x="454" y="354"/>
                </a:lnTo>
                <a:lnTo>
                  <a:pt x="454" y="318"/>
                </a:lnTo>
                <a:lnTo>
                  <a:pt x="396" y="318"/>
                </a:lnTo>
                <a:lnTo>
                  <a:pt x="396" y="286"/>
                </a:lnTo>
                <a:lnTo>
                  <a:pt x="392" y="286"/>
                </a:lnTo>
                <a:lnTo>
                  <a:pt x="392" y="254"/>
                </a:lnTo>
                <a:lnTo>
                  <a:pt x="356" y="254"/>
                </a:lnTo>
                <a:lnTo>
                  <a:pt x="356" y="222"/>
                </a:lnTo>
                <a:lnTo>
                  <a:pt x="278" y="222"/>
                </a:lnTo>
                <a:lnTo>
                  <a:pt x="278" y="190"/>
                </a:lnTo>
                <a:lnTo>
                  <a:pt x="248" y="190"/>
                </a:lnTo>
                <a:lnTo>
                  <a:pt x="248" y="154"/>
                </a:lnTo>
                <a:lnTo>
                  <a:pt x="232" y="154"/>
                </a:lnTo>
                <a:lnTo>
                  <a:pt x="232" y="128"/>
                </a:lnTo>
                <a:lnTo>
                  <a:pt x="210" y="128"/>
                </a:lnTo>
                <a:lnTo>
                  <a:pt x="210" y="96"/>
                </a:lnTo>
                <a:lnTo>
                  <a:pt x="200" y="96"/>
                </a:lnTo>
                <a:lnTo>
                  <a:pt x="200" y="64"/>
                </a:lnTo>
                <a:lnTo>
                  <a:pt x="194" y="64"/>
                </a:lnTo>
                <a:lnTo>
                  <a:pt x="194" y="32"/>
                </a:lnTo>
                <a:lnTo>
                  <a:pt x="92" y="32"/>
                </a:lnTo>
                <a:lnTo>
                  <a:pt x="88" y="32"/>
                </a:lnTo>
                <a:lnTo>
                  <a:pt x="88" y="0"/>
                </a:lnTo>
                <a:lnTo>
                  <a:pt x="0" y="0"/>
                </a:lnTo>
              </a:path>
            </a:pathLst>
          </a:custGeom>
          <a:noFill/>
          <a:ln w="28575" cap="flat">
            <a:solidFill>
              <a:srgbClr val="71707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2" name="Freeform 56"/>
          <p:cNvSpPr>
            <a:spLocks/>
          </p:cNvSpPr>
          <p:nvPr/>
        </p:nvSpPr>
        <p:spPr bwMode="auto">
          <a:xfrm>
            <a:off x="7076877" y="1689836"/>
            <a:ext cx="3109913" cy="1898307"/>
          </a:xfrm>
          <a:custGeom>
            <a:avLst/>
            <a:gdLst>
              <a:gd name="T0" fmla="*/ 84 w 1959"/>
              <a:gd name="T1" fmla="*/ 12 h 1272"/>
              <a:gd name="T2" fmla="*/ 178 w 1959"/>
              <a:gd name="T3" fmla="*/ 38 h 1272"/>
              <a:gd name="T4" fmla="*/ 206 w 1959"/>
              <a:gd name="T5" fmla="*/ 52 h 1272"/>
              <a:gd name="T6" fmla="*/ 232 w 1959"/>
              <a:gd name="T7" fmla="*/ 86 h 1272"/>
              <a:gd name="T8" fmla="*/ 350 w 1959"/>
              <a:gd name="T9" fmla="*/ 98 h 1272"/>
              <a:gd name="T10" fmla="*/ 398 w 1959"/>
              <a:gd name="T11" fmla="*/ 124 h 1272"/>
              <a:gd name="T12" fmla="*/ 422 w 1959"/>
              <a:gd name="T13" fmla="*/ 138 h 1272"/>
              <a:gd name="T14" fmla="*/ 442 w 1959"/>
              <a:gd name="T15" fmla="*/ 186 h 1272"/>
              <a:gd name="T16" fmla="*/ 456 w 1959"/>
              <a:gd name="T17" fmla="*/ 202 h 1272"/>
              <a:gd name="T18" fmla="*/ 492 w 1959"/>
              <a:gd name="T19" fmla="*/ 224 h 1272"/>
              <a:gd name="T20" fmla="*/ 542 w 1959"/>
              <a:gd name="T21" fmla="*/ 238 h 1272"/>
              <a:gd name="T22" fmla="*/ 556 w 1959"/>
              <a:gd name="T23" fmla="*/ 280 h 1272"/>
              <a:gd name="T24" fmla="*/ 604 w 1959"/>
              <a:gd name="T25" fmla="*/ 298 h 1272"/>
              <a:gd name="T26" fmla="*/ 636 w 1959"/>
              <a:gd name="T27" fmla="*/ 326 h 1272"/>
              <a:gd name="T28" fmla="*/ 676 w 1959"/>
              <a:gd name="T29" fmla="*/ 340 h 1272"/>
              <a:gd name="T30" fmla="*/ 684 w 1959"/>
              <a:gd name="T31" fmla="*/ 368 h 1272"/>
              <a:gd name="T32" fmla="*/ 708 w 1959"/>
              <a:gd name="T33" fmla="*/ 380 h 1272"/>
              <a:gd name="T34" fmla="*/ 724 w 1959"/>
              <a:gd name="T35" fmla="*/ 412 h 1272"/>
              <a:gd name="T36" fmla="*/ 750 w 1959"/>
              <a:gd name="T37" fmla="*/ 440 h 1272"/>
              <a:gd name="T38" fmla="*/ 796 w 1959"/>
              <a:gd name="T39" fmla="*/ 466 h 1272"/>
              <a:gd name="T40" fmla="*/ 854 w 1959"/>
              <a:gd name="T41" fmla="*/ 480 h 1272"/>
              <a:gd name="T42" fmla="*/ 884 w 1959"/>
              <a:gd name="T43" fmla="*/ 510 h 1272"/>
              <a:gd name="T44" fmla="*/ 917 w 1959"/>
              <a:gd name="T45" fmla="*/ 524 h 1272"/>
              <a:gd name="T46" fmla="*/ 919 w 1959"/>
              <a:gd name="T47" fmla="*/ 552 h 1272"/>
              <a:gd name="T48" fmla="*/ 945 w 1959"/>
              <a:gd name="T49" fmla="*/ 580 h 1272"/>
              <a:gd name="T50" fmla="*/ 959 w 1959"/>
              <a:gd name="T51" fmla="*/ 624 h 1272"/>
              <a:gd name="T52" fmla="*/ 1001 w 1959"/>
              <a:gd name="T53" fmla="*/ 638 h 1272"/>
              <a:gd name="T54" fmla="*/ 1021 w 1959"/>
              <a:gd name="T55" fmla="*/ 666 h 1272"/>
              <a:gd name="T56" fmla="*/ 1079 w 1959"/>
              <a:gd name="T57" fmla="*/ 680 h 1272"/>
              <a:gd name="T58" fmla="*/ 1083 w 1959"/>
              <a:gd name="T59" fmla="*/ 710 h 1272"/>
              <a:gd name="T60" fmla="*/ 1169 w 1959"/>
              <a:gd name="T61" fmla="*/ 724 h 1272"/>
              <a:gd name="T62" fmla="*/ 1231 w 1959"/>
              <a:gd name="T63" fmla="*/ 752 h 1272"/>
              <a:gd name="T64" fmla="*/ 1253 w 1959"/>
              <a:gd name="T65" fmla="*/ 784 h 1272"/>
              <a:gd name="T66" fmla="*/ 1343 w 1959"/>
              <a:gd name="T67" fmla="*/ 796 h 1272"/>
              <a:gd name="T68" fmla="*/ 1361 w 1959"/>
              <a:gd name="T69" fmla="*/ 830 h 1272"/>
              <a:gd name="T70" fmla="*/ 1377 w 1959"/>
              <a:gd name="T71" fmla="*/ 842 h 1272"/>
              <a:gd name="T72" fmla="*/ 1389 w 1959"/>
              <a:gd name="T73" fmla="*/ 874 h 1272"/>
              <a:gd name="T74" fmla="*/ 1449 w 1959"/>
              <a:gd name="T75" fmla="*/ 892 h 1272"/>
              <a:gd name="T76" fmla="*/ 1469 w 1959"/>
              <a:gd name="T77" fmla="*/ 948 h 1272"/>
              <a:gd name="T78" fmla="*/ 1567 w 1959"/>
              <a:gd name="T79" fmla="*/ 964 h 1272"/>
              <a:gd name="T80" fmla="*/ 1573 w 1959"/>
              <a:gd name="T81" fmla="*/ 1020 h 1272"/>
              <a:gd name="T82" fmla="*/ 1723 w 1959"/>
              <a:gd name="T83" fmla="*/ 1050 h 1272"/>
              <a:gd name="T84" fmla="*/ 1787 w 1959"/>
              <a:gd name="T85" fmla="*/ 1114 h 1272"/>
              <a:gd name="T86" fmla="*/ 1807 w 1959"/>
              <a:gd name="T87" fmla="*/ 1174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59" h="1272">
                <a:moveTo>
                  <a:pt x="0" y="0"/>
                </a:moveTo>
                <a:lnTo>
                  <a:pt x="0" y="12"/>
                </a:lnTo>
                <a:lnTo>
                  <a:pt x="84" y="12"/>
                </a:lnTo>
                <a:lnTo>
                  <a:pt x="84" y="26"/>
                </a:lnTo>
                <a:lnTo>
                  <a:pt x="178" y="26"/>
                </a:lnTo>
                <a:lnTo>
                  <a:pt x="178" y="38"/>
                </a:lnTo>
                <a:lnTo>
                  <a:pt x="198" y="38"/>
                </a:lnTo>
                <a:lnTo>
                  <a:pt x="198" y="52"/>
                </a:lnTo>
                <a:lnTo>
                  <a:pt x="206" y="52"/>
                </a:lnTo>
                <a:lnTo>
                  <a:pt x="206" y="68"/>
                </a:lnTo>
                <a:lnTo>
                  <a:pt x="232" y="68"/>
                </a:lnTo>
                <a:lnTo>
                  <a:pt x="232" y="86"/>
                </a:lnTo>
                <a:lnTo>
                  <a:pt x="266" y="86"/>
                </a:lnTo>
                <a:lnTo>
                  <a:pt x="266" y="98"/>
                </a:lnTo>
                <a:lnTo>
                  <a:pt x="350" y="98"/>
                </a:lnTo>
                <a:lnTo>
                  <a:pt x="350" y="112"/>
                </a:lnTo>
                <a:lnTo>
                  <a:pt x="398" y="112"/>
                </a:lnTo>
                <a:lnTo>
                  <a:pt x="398" y="124"/>
                </a:lnTo>
                <a:lnTo>
                  <a:pt x="404" y="124"/>
                </a:lnTo>
                <a:lnTo>
                  <a:pt x="404" y="138"/>
                </a:lnTo>
                <a:lnTo>
                  <a:pt x="422" y="138"/>
                </a:lnTo>
                <a:lnTo>
                  <a:pt x="422" y="166"/>
                </a:lnTo>
                <a:lnTo>
                  <a:pt x="442" y="166"/>
                </a:lnTo>
                <a:lnTo>
                  <a:pt x="442" y="186"/>
                </a:lnTo>
                <a:lnTo>
                  <a:pt x="448" y="186"/>
                </a:lnTo>
                <a:lnTo>
                  <a:pt x="448" y="202"/>
                </a:lnTo>
                <a:lnTo>
                  <a:pt x="456" y="202"/>
                </a:lnTo>
                <a:lnTo>
                  <a:pt x="456" y="212"/>
                </a:lnTo>
                <a:lnTo>
                  <a:pt x="492" y="212"/>
                </a:lnTo>
                <a:lnTo>
                  <a:pt x="492" y="224"/>
                </a:lnTo>
                <a:lnTo>
                  <a:pt x="496" y="224"/>
                </a:lnTo>
                <a:lnTo>
                  <a:pt x="496" y="238"/>
                </a:lnTo>
                <a:lnTo>
                  <a:pt x="542" y="238"/>
                </a:lnTo>
                <a:lnTo>
                  <a:pt x="542" y="266"/>
                </a:lnTo>
                <a:lnTo>
                  <a:pt x="556" y="266"/>
                </a:lnTo>
                <a:lnTo>
                  <a:pt x="556" y="280"/>
                </a:lnTo>
                <a:lnTo>
                  <a:pt x="592" y="280"/>
                </a:lnTo>
                <a:lnTo>
                  <a:pt x="592" y="298"/>
                </a:lnTo>
                <a:lnTo>
                  <a:pt x="604" y="298"/>
                </a:lnTo>
                <a:lnTo>
                  <a:pt x="604" y="312"/>
                </a:lnTo>
                <a:lnTo>
                  <a:pt x="636" y="312"/>
                </a:lnTo>
                <a:lnTo>
                  <a:pt x="636" y="326"/>
                </a:lnTo>
                <a:lnTo>
                  <a:pt x="646" y="326"/>
                </a:lnTo>
                <a:lnTo>
                  <a:pt x="646" y="340"/>
                </a:lnTo>
                <a:lnTo>
                  <a:pt x="676" y="340"/>
                </a:lnTo>
                <a:lnTo>
                  <a:pt x="676" y="352"/>
                </a:lnTo>
                <a:lnTo>
                  <a:pt x="684" y="352"/>
                </a:lnTo>
                <a:lnTo>
                  <a:pt x="684" y="368"/>
                </a:lnTo>
                <a:lnTo>
                  <a:pt x="692" y="368"/>
                </a:lnTo>
                <a:lnTo>
                  <a:pt x="692" y="380"/>
                </a:lnTo>
                <a:lnTo>
                  <a:pt x="708" y="380"/>
                </a:lnTo>
                <a:lnTo>
                  <a:pt x="708" y="398"/>
                </a:lnTo>
                <a:lnTo>
                  <a:pt x="724" y="398"/>
                </a:lnTo>
                <a:lnTo>
                  <a:pt x="724" y="412"/>
                </a:lnTo>
                <a:lnTo>
                  <a:pt x="748" y="412"/>
                </a:lnTo>
                <a:lnTo>
                  <a:pt x="748" y="440"/>
                </a:lnTo>
                <a:lnTo>
                  <a:pt x="750" y="440"/>
                </a:lnTo>
                <a:lnTo>
                  <a:pt x="750" y="452"/>
                </a:lnTo>
                <a:lnTo>
                  <a:pt x="796" y="452"/>
                </a:lnTo>
                <a:lnTo>
                  <a:pt x="796" y="466"/>
                </a:lnTo>
                <a:lnTo>
                  <a:pt x="816" y="466"/>
                </a:lnTo>
                <a:lnTo>
                  <a:pt x="816" y="480"/>
                </a:lnTo>
                <a:lnTo>
                  <a:pt x="854" y="480"/>
                </a:lnTo>
                <a:lnTo>
                  <a:pt x="854" y="492"/>
                </a:lnTo>
                <a:lnTo>
                  <a:pt x="884" y="492"/>
                </a:lnTo>
                <a:lnTo>
                  <a:pt x="884" y="510"/>
                </a:lnTo>
                <a:lnTo>
                  <a:pt x="913" y="510"/>
                </a:lnTo>
                <a:lnTo>
                  <a:pt x="913" y="524"/>
                </a:lnTo>
                <a:lnTo>
                  <a:pt x="917" y="524"/>
                </a:lnTo>
                <a:lnTo>
                  <a:pt x="917" y="540"/>
                </a:lnTo>
                <a:lnTo>
                  <a:pt x="919" y="540"/>
                </a:lnTo>
                <a:lnTo>
                  <a:pt x="919" y="552"/>
                </a:lnTo>
                <a:lnTo>
                  <a:pt x="933" y="552"/>
                </a:lnTo>
                <a:lnTo>
                  <a:pt x="933" y="580"/>
                </a:lnTo>
                <a:lnTo>
                  <a:pt x="945" y="580"/>
                </a:lnTo>
                <a:lnTo>
                  <a:pt x="945" y="612"/>
                </a:lnTo>
                <a:lnTo>
                  <a:pt x="959" y="612"/>
                </a:lnTo>
                <a:lnTo>
                  <a:pt x="959" y="624"/>
                </a:lnTo>
                <a:lnTo>
                  <a:pt x="963" y="624"/>
                </a:lnTo>
                <a:lnTo>
                  <a:pt x="963" y="638"/>
                </a:lnTo>
                <a:lnTo>
                  <a:pt x="1001" y="638"/>
                </a:lnTo>
                <a:lnTo>
                  <a:pt x="1001" y="652"/>
                </a:lnTo>
                <a:lnTo>
                  <a:pt x="1021" y="652"/>
                </a:lnTo>
                <a:lnTo>
                  <a:pt x="1021" y="666"/>
                </a:lnTo>
                <a:lnTo>
                  <a:pt x="1059" y="666"/>
                </a:lnTo>
                <a:lnTo>
                  <a:pt x="1059" y="680"/>
                </a:lnTo>
                <a:lnTo>
                  <a:pt x="1079" y="680"/>
                </a:lnTo>
                <a:lnTo>
                  <a:pt x="1079" y="692"/>
                </a:lnTo>
                <a:lnTo>
                  <a:pt x="1083" y="692"/>
                </a:lnTo>
                <a:lnTo>
                  <a:pt x="1083" y="710"/>
                </a:lnTo>
                <a:lnTo>
                  <a:pt x="1105" y="710"/>
                </a:lnTo>
                <a:lnTo>
                  <a:pt x="1105" y="724"/>
                </a:lnTo>
                <a:lnTo>
                  <a:pt x="1169" y="724"/>
                </a:lnTo>
                <a:lnTo>
                  <a:pt x="1199" y="724"/>
                </a:lnTo>
                <a:lnTo>
                  <a:pt x="1199" y="752"/>
                </a:lnTo>
                <a:lnTo>
                  <a:pt x="1231" y="752"/>
                </a:lnTo>
                <a:lnTo>
                  <a:pt x="1231" y="766"/>
                </a:lnTo>
                <a:lnTo>
                  <a:pt x="1253" y="766"/>
                </a:lnTo>
                <a:lnTo>
                  <a:pt x="1253" y="784"/>
                </a:lnTo>
                <a:lnTo>
                  <a:pt x="1305" y="784"/>
                </a:lnTo>
                <a:lnTo>
                  <a:pt x="1305" y="796"/>
                </a:lnTo>
                <a:lnTo>
                  <a:pt x="1343" y="796"/>
                </a:lnTo>
                <a:lnTo>
                  <a:pt x="1343" y="810"/>
                </a:lnTo>
                <a:lnTo>
                  <a:pt x="1361" y="810"/>
                </a:lnTo>
                <a:lnTo>
                  <a:pt x="1361" y="830"/>
                </a:lnTo>
                <a:lnTo>
                  <a:pt x="1363" y="830"/>
                </a:lnTo>
                <a:lnTo>
                  <a:pt x="1363" y="842"/>
                </a:lnTo>
                <a:lnTo>
                  <a:pt x="1377" y="842"/>
                </a:lnTo>
                <a:lnTo>
                  <a:pt x="1377" y="856"/>
                </a:lnTo>
                <a:lnTo>
                  <a:pt x="1389" y="856"/>
                </a:lnTo>
                <a:lnTo>
                  <a:pt x="1389" y="874"/>
                </a:lnTo>
                <a:lnTo>
                  <a:pt x="1439" y="874"/>
                </a:lnTo>
                <a:lnTo>
                  <a:pt x="1439" y="892"/>
                </a:lnTo>
                <a:lnTo>
                  <a:pt x="1449" y="892"/>
                </a:lnTo>
                <a:lnTo>
                  <a:pt x="1449" y="910"/>
                </a:lnTo>
                <a:lnTo>
                  <a:pt x="1469" y="910"/>
                </a:lnTo>
                <a:lnTo>
                  <a:pt x="1469" y="948"/>
                </a:lnTo>
                <a:lnTo>
                  <a:pt x="1511" y="948"/>
                </a:lnTo>
                <a:lnTo>
                  <a:pt x="1511" y="964"/>
                </a:lnTo>
                <a:lnTo>
                  <a:pt x="1567" y="964"/>
                </a:lnTo>
                <a:lnTo>
                  <a:pt x="1567" y="990"/>
                </a:lnTo>
                <a:lnTo>
                  <a:pt x="1573" y="990"/>
                </a:lnTo>
                <a:lnTo>
                  <a:pt x="1573" y="1020"/>
                </a:lnTo>
                <a:lnTo>
                  <a:pt x="1619" y="1020"/>
                </a:lnTo>
                <a:lnTo>
                  <a:pt x="1619" y="1050"/>
                </a:lnTo>
                <a:lnTo>
                  <a:pt x="1723" y="1050"/>
                </a:lnTo>
                <a:lnTo>
                  <a:pt x="1723" y="1100"/>
                </a:lnTo>
                <a:lnTo>
                  <a:pt x="1787" y="1100"/>
                </a:lnTo>
                <a:lnTo>
                  <a:pt x="1787" y="1114"/>
                </a:lnTo>
                <a:lnTo>
                  <a:pt x="1791" y="1114"/>
                </a:lnTo>
                <a:lnTo>
                  <a:pt x="1791" y="1174"/>
                </a:lnTo>
                <a:lnTo>
                  <a:pt x="1807" y="1174"/>
                </a:lnTo>
                <a:lnTo>
                  <a:pt x="1807" y="1272"/>
                </a:lnTo>
                <a:lnTo>
                  <a:pt x="1959" y="1272"/>
                </a:lnTo>
              </a:path>
            </a:pathLst>
          </a:custGeom>
          <a:noFill/>
          <a:ln w="28575" cap="flat">
            <a:solidFill>
              <a:srgbClr val="1CBEC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3" name="Line 64"/>
          <p:cNvSpPr>
            <a:spLocks noChangeShapeType="1"/>
          </p:cNvSpPr>
          <p:nvPr/>
        </p:nvSpPr>
        <p:spPr bwMode="auto">
          <a:xfrm flipV="1">
            <a:off x="10034388" y="3632913"/>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4" name="Line 65"/>
          <p:cNvSpPr>
            <a:spLocks noChangeShapeType="1"/>
          </p:cNvSpPr>
          <p:nvPr/>
        </p:nvSpPr>
        <p:spPr bwMode="auto">
          <a:xfrm flipV="1">
            <a:off x="9996288" y="3632913"/>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5" name="Line 66"/>
          <p:cNvSpPr>
            <a:spLocks noChangeShapeType="1"/>
          </p:cNvSpPr>
          <p:nvPr/>
        </p:nvSpPr>
        <p:spPr bwMode="auto">
          <a:xfrm flipV="1">
            <a:off x="9967713" y="3632913"/>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6" name="Line 67"/>
          <p:cNvSpPr>
            <a:spLocks noChangeShapeType="1"/>
          </p:cNvSpPr>
          <p:nvPr/>
        </p:nvSpPr>
        <p:spPr bwMode="auto">
          <a:xfrm flipV="1">
            <a:off x="9856588" y="3632913"/>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7" name="Line 68"/>
          <p:cNvSpPr>
            <a:spLocks noChangeShapeType="1"/>
          </p:cNvSpPr>
          <p:nvPr/>
        </p:nvSpPr>
        <p:spPr bwMode="auto">
          <a:xfrm flipV="1">
            <a:off x="9697838" y="3632913"/>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8" name="Line 69"/>
          <p:cNvSpPr>
            <a:spLocks noChangeShapeType="1"/>
          </p:cNvSpPr>
          <p:nvPr/>
        </p:nvSpPr>
        <p:spPr bwMode="auto">
          <a:xfrm flipV="1">
            <a:off x="9615288" y="3504568"/>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79" name="Line 70"/>
          <p:cNvSpPr>
            <a:spLocks noChangeShapeType="1"/>
          </p:cNvSpPr>
          <p:nvPr/>
        </p:nvSpPr>
        <p:spPr bwMode="auto">
          <a:xfrm flipV="1">
            <a:off x="9593063" y="3504568"/>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0" name="Line 71"/>
          <p:cNvSpPr>
            <a:spLocks noChangeShapeType="1"/>
          </p:cNvSpPr>
          <p:nvPr/>
        </p:nvSpPr>
        <p:spPr bwMode="auto">
          <a:xfrm flipV="1">
            <a:off x="9532738" y="3403087"/>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1" name="Line 72"/>
          <p:cNvSpPr>
            <a:spLocks noChangeShapeType="1"/>
          </p:cNvSpPr>
          <p:nvPr/>
        </p:nvSpPr>
        <p:spPr bwMode="auto">
          <a:xfrm flipV="1">
            <a:off x="9491463" y="3403087"/>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2" name="Line 73"/>
          <p:cNvSpPr>
            <a:spLocks noChangeShapeType="1"/>
          </p:cNvSpPr>
          <p:nvPr/>
        </p:nvSpPr>
        <p:spPr bwMode="auto">
          <a:xfrm flipV="1">
            <a:off x="9469238" y="3403087"/>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3" name="Line 74"/>
          <p:cNvSpPr>
            <a:spLocks noChangeShapeType="1"/>
          </p:cNvSpPr>
          <p:nvPr/>
        </p:nvSpPr>
        <p:spPr bwMode="auto">
          <a:xfrm flipV="1">
            <a:off x="9440663" y="3403087"/>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4" name="Line 75"/>
          <p:cNvSpPr>
            <a:spLocks noChangeShapeType="1"/>
          </p:cNvSpPr>
          <p:nvPr/>
        </p:nvSpPr>
        <p:spPr bwMode="auto">
          <a:xfrm flipV="1">
            <a:off x="9418438" y="3403087"/>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5" name="Line 76"/>
          <p:cNvSpPr>
            <a:spLocks noChangeShapeType="1"/>
          </p:cNvSpPr>
          <p:nvPr/>
        </p:nvSpPr>
        <p:spPr bwMode="auto">
          <a:xfrm flipV="1">
            <a:off x="9377163" y="3403087"/>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6" name="Line 77"/>
          <p:cNvSpPr>
            <a:spLocks noChangeShapeType="1"/>
          </p:cNvSpPr>
          <p:nvPr/>
        </p:nvSpPr>
        <p:spPr bwMode="auto">
          <a:xfrm flipV="1">
            <a:off x="9342238" y="3403087"/>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7" name="Line 78"/>
          <p:cNvSpPr>
            <a:spLocks noChangeShapeType="1"/>
          </p:cNvSpPr>
          <p:nvPr/>
        </p:nvSpPr>
        <p:spPr bwMode="auto">
          <a:xfrm flipV="1">
            <a:off x="9326363" y="3403087"/>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8" name="Line 79"/>
          <p:cNvSpPr>
            <a:spLocks noChangeShapeType="1"/>
          </p:cNvSpPr>
          <p:nvPr/>
        </p:nvSpPr>
        <p:spPr bwMode="auto">
          <a:xfrm flipV="1">
            <a:off x="9212063" y="3346377"/>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89" name="Line 80"/>
          <p:cNvSpPr>
            <a:spLocks noChangeShapeType="1"/>
          </p:cNvSpPr>
          <p:nvPr/>
        </p:nvSpPr>
        <p:spPr bwMode="auto">
          <a:xfrm flipV="1">
            <a:off x="9037438" y="3301605"/>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0" name="Line 81"/>
          <p:cNvSpPr>
            <a:spLocks noChangeShapeType="1"/>
          </p:cNvSpPr>
          <p:nvPr/>
        </p:nvSpPr>
        <p:spPr bwMode="auto">
          <a:xfrm flipV="1">
            <a:off x="8948538" y="3301605"/>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1" name="Line 82"/>
          <p:cNvSpPr>
            <a:spLocks noChangeShapeType="1"/>
          </p:cNvSpPr>
          <p:nvPr/>
        </p:nvSpPr>
        <p:spPr bwMode="auto">
          <a:xfrm flipV="1">
            <a:off x="7581701" y="2009203"/>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2" name="Line 83"/>
          <p:cNvSpPr>
            <a:spLocks noChangeShapeType="1"/>
          </p:cNvSpPr>
          <p:nvPr/>
        </p:nvSpPr>
        <p:spPr bwMode="auto">
          <a:xfrm flipV="1">
            <a:off x="7064176" y="1657003"/>
            <a:ext cx="0" cy="74454"/>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3" name="Line 135"/>
          <p:cNvSpPr>
            <a:spLocks noChangeShapeType="1"/>
          </p:cNvSpPr>
          <p:nvPr/>
        </p:nvSpPr>
        <p:spPr bwMode="auto">
          <a:xfrm flipV="1">
            <a:off x="10167738" y="3561278"/>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4" name="Line 136"/>
          <p:cNvSpPr>
            <a:spLocks noChangeShapeType="1"/>
          </p:cNvSpPr>
          <p:nvPr/>
        </p:nvSpPr>
        <p:spPr bwMode="auto">
          <a:xfrm flipV="1">
            <a:off x="10082013" y="3561278"/>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5" name="Line 137"/>
          <p:cNvSpPr>
            <a:spLocks noChangeShapeType="1"/>
          </p:cNvSpPr>
          <p:nvPr/>
        </p:nvSpPr>
        <p:spPr bwMode="auto">
          <a:xfrm flipV="1">
            <a:off x="10028038" y="3561278"/>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6" name="Line 138"/>
          <p:cNvSpPr>
            <a:spLocks noChangeShapeType="1"/>
          </p:cNvSpPr>
          <p:nvPr/>
        </p:nvSpPr>
        <p:spPr bwMode="auto">
          <a:xfrm flipV="1">
            <a:off x="10002638" y="3561278"/>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7" name="Line 139"/>
          <p:cNvSpPr>
            <a:spLocks noChangeShapeType="1"/>
          </p:cNvSpPr>
          <p:nvPr/>
        </p:nvSpPr>
        <p:spPr bwMode="auto">
          <a:xfrm flipV="1">
            <a:off x="9996288" y="3561278"/>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8" name="Line 140"/>
          <p:cNvSpPr>
            <a:spLocks noChangeShapeType="1"/>
          </p:cNvSpPr>
          <p:nvPr/>
        </p:nvSpPr>
        <p:spPr bwMode="auto">
          <a:xfrm flipV="1">
            <a:off x="9945488" y="34120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499" name="Line 141"/>
          <p:cNvSpPr>
            <a:spLocks noChangeShapeType="1"/>
          </p:cNvSpPr>
          <p:nvPr/>
        </p:nvSpPr>
        <p:spPr bwMode="auto">
          <a:xfrm flipV="1">
            <a:off x="9920088" y="3412041"/>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16" name="Line 142"/>
          <p:cNvSpPr>
            <a:spLocks noChangeShapeType="1"/>
          </p:cNvSpPr>
          <p:nvPr/>
        </p:nvSpPr>
        <p:spPr bwMode="auto">
          <a:xfrm flipV="1">
            <a:off x="9913738" y="3301605"/>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17" name="Line 143"/>
          <p:cNvSpPr>
            <a:spLocks noChangeShapeType="1"/>
          </p:cNvSpPr>
          <p:nvPr/>
        </p:nvSpPr>
        <p:spPr bwMode="auto">
          <a:xfrm flipV="1">
            <a:off x="9904213" y="3301605"/>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18" name="Line 144"/>
          <p:cNvSpPr>
            <a:spLocks noChangeShapeType="1"/>
          </p:cNvSpPr>
          <p:nvPr/>
        </p:nvSpPr>
        <p:spPr bwMode="auto">
          <a:xfrm flipV="1">
            <a:off x="9897863" y="3301605"/>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19" name="Line 145"/>
          <p:cNvSpPr>
            <a:spLocks noChangeShapeType="1"/>
          </p:cNvSpPr>
          <p:nvPr/>
        </p:nvSpPr>
        <p:spPr bwMode="auto">
          <a:xfrm flipV="1">
            <a:off x="9894688" y="3301605"/>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0" name="Line 146"/>
          <p:cNvSpPr>
            <a:spLocks noChangeShapeType="1"/>
          </p:cNvSpPr>
          <p:nvPr/>
        </p:nvSpPr>
        <p:spPr bwMode="auto">
          <a:xfrm flipV="1">
            <a:off x="9745463" y="322997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1" name="Line 147"/>
          <p:cNvSpPr>
            <a:spLocks noChangeShapeType="1"/>
          </p:cNvSpPr>
          <p:nvPr/>
        </p:nvSpPr>
        <p:spPr bwMode="auto">
          <a:xfrm flipV="1">
            <a:off x="9716888" y="322997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2" name="Line 148"/>
          <p:cNvSpPr>
            <a:spLocks noChangeShapeType="1"/>
          </p:cNvSpPr>
          <p:nvPr/>
        </p:nvSpPr>
        <p:spPr bwMode="auto">
          <a:xfrm flipV="1">
            <a:off x="9688313" y="322997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3" name="Line 149"/>
          <p:cNvSpPr>
            <a:spLocks noChangeShapeType="1"/>
          </p:cNvSpPr>
          <p:nvPr/>
        </p:nvSpPr>
        <p:spPr bwMode="auto">
          <a:xfrm flipV="1">
            <a:off x="9681963" y="322997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4" name="Line 150"/>
          <p:cNvSpPr>
            <a:spLocks noChangeShapeType="1"/>
          </p:cNvSpPr>
          <p:nvPr/>
        </p:nvSpPr>
        <p:spPr bwMode="auto">
          <a:xfrm flipV="1">
            <a:off x="9675613" y="322997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5" name="Line 151"/>
          <p:cNvSpPr>
            <a:spLocks noChangeShapeType="1"/>
          </p:cNvSpPr>
          <p:nvPr/>
        </p:nvSpPr>
        <p:spPr bwMode="auto">
          <a:xfrm flipV="1">
            <a:off x="9672438" y="322997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6" name="Line 152"/>
          <p:cNvSpPr>
            <a:spLocks noChangeShapeType="1"/>
          </p:cNvSpPr>
          <p:nvPr/>
        </p:nvSpPr>
        <p:spPr bwMode="auto">
          <a:xfrm flipV="1">
            <a:off x="9666088" y="322997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7" name="Line 153"/>
          <p:cNvSpPr>
            <a:spLocks noChangeShapeType="1"/>
          </p:cNvSpPr>
          <p:nvPr/>
        </p:nvSpPr>
        <p:spPr bwMode="auto">
          <a:xfrm flipV="1">
            <a:off x="9650213" y="322997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8" name="Line 154"/>
          <p:cNvSpPr>
            <a:spLocks noChangeShapeType="1"/>
          </p:cNvSpPr>
          <p:nvPr/>
        </p:nvSpPr>
        <p:spPr bwMode="auto">
          <a:xfrm flipV="1">
            <a:off x="9637513" y="3182214"/>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29" name="Line 155"/>
          <p:cNvSpPr>
            <a:spLocks noChangeShapeType="1"/>
          </p:cNvSpPr>
          <p:nvPr/>
        </p:nvSpPr>
        <p:spPr bwMode="auto">
          <a:xfrm flipV="1">
            <a:off x="9589888" y="3182214"/>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0" name="Line 156"/>
          <p:cNvSpPr>
            <a:spLocks noChangeShapeType="1"/>
          </p:cNvSpPr>
          <p:nvPr/>
        </p:nvSpPr>
        <p:spPr bwMode="auto">
          <a:xfrm flipV="1">
            <a:off x="9542263" y="309864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1" name="Line 157"/>
          <p:cNvSpPr>
            <a:spLocks noChangeShapeType="1"/>
          </p:cNvSpPr>
          <p:nvPr/>
        </p:nvSpPr>
        <p:spPr bwMode="auto">
          <a:xfrm flipV="1">
            <a:off x="9532738" y="309864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2" name="Line 158"/>
          <p:cNvSpPr>
            <a:spLocks noChangeShapeType="1"/>
          </p:cNvSpPr>
          <p:nvPr/>
        </p:nvSpPr>
        <p:spPr bwMode="auto">
          <a:xfrm flipV="1">
            <a:off x="9494638" y="309864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3" name="Line 159"/>
          <p:cNvSpPr>
            <a:spLocks noChangeShapeType="1"/>
          </p:cNvSpPr>
          <p:nvPr/>
        </p:nvSpPr>
        <p:spPr bwMode="auto">
          <a:xfrm flipV="1">
            <a:off x="9491463" y="309864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4" name="Line 160"/>
          <p:cNvSpPr>
            <a:spLocks noChangeShapeType="1"/>
          </p:cNvSpPr>
          <p:nvPr/>
        </p:nvSpPr>
        <p:spPr bwMode="auto">
          <a:xfrm flipV="1">
            <a:off x="9485113" y="309864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5" name="Line 161"/>
          <p:cNvSpPr>
            <a:spLocks noChangeShapeType="1"/>
          </p:cNvSpPr>
          <p:nvPr/>
        </p:nvSpPr>
        <p:spPr bwMode="auto">
          <a:xfrm flipV="1">
            <a:off x="9478763" y="309864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6" name="Line 162"/>
          <p:cNvSpPr>
            <a:spLocks noChangeShapeType="1"/>
          </p:cNvSpPr>
          <p:nvPr/>
        </p:nvSpPr>
        <p:spPr bwMode="auto">
          <a:xfrm flipV="1">
            <a:off x="9475588" y="3098642"/>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7" name="Line 163"/>
          <p:cNvSpPr>
            <a:spLocks noChangeShapeType="1"/>
          </p:cNvSpPr>
          <p:nvPr/>
        </p:nvSpPr>
        <p:spPr bwMode="auto">
          <a:xfrm flipV="1">
            <a:off x="9459713" y="307476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8" name="Line 164"/>
          <p:cNvSpPr>
            <a:spLocks noChangeShapeType="1"/>
          </p:cNvSpPr>
          <p:nvPr/>
        </p:nvSpPr>
        <p:spPr bwMode="auto">
          <a:xfrm flipV="1">
            <a:off x="9367638" y="2991190"/>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39" name="Line 165"/>
          <p:cNvSpPr>
            <a:spLocks noChangeShapeType="1"/>
          </p:cNvSpPr>
          <p:nvPr/>
        </p:nvSpPr>
        <p:spPr bwMode="auto">
          <a:xfrm flipV="1">
            <a:off x="9345413" y="2964327"/>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0" name="Line 166"/>
          <p:cNvSpPr>
            <a:spLocks noChangeShapeType="1"/>
          </p:cNvSpPr>
          <p:nvPr/>
        </p:nvSpPr>
        <p:spPr bwMode="auto">
          <a:xfrm flipV="1">
            <a:off x="9342238" y="2964327"/>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1" name="Line 167"/>
          <p:cNvSpPr>
            <a:spLocks noChangeShapeType="1"/>
          </p:cNvSpPr>
          <p:nvPr/>
        </p:nvSpPr>
        <p:spPr bwMode="auto">
          <a:xfrm flipV="1">
            <a:off x="9329538" y="2964327"/>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2" name="Line 168"/>
          <p:cNvSpPr>
            <a:spLocks noChangeShapeType="1"/>
          </p:cNvSpPr>
          <p:nvPr/>
        </p:nvSpPr>
        <p:spPr bwMode="auto">
          <a:xfrm flipV="1">
            <a:off x="9313663" y="2964327"/>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3" name="Line 169"/>
          <p:cNvSpPr>
            <a:spLocks noChangeShapeType="1"/>
          </p:cNvSpPr>
          <p:nvPr/>
        </p:nvSpPr>
        <p:spPr bwMode="auto">
          <a:xfrm flipV="1">
            <a:off x="9304138" y="2964327"/>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4" name="Line 170"/>
          <p:cNvSpPr>
            <a:spLocks noChangeShapeType="1"/>
          </p:cNvSpPr>
          <p:nvPr/>
        </p:nvSpPr>
        <p:spPr bwMode="auto">
          <a:xfrm flipV="1">
            <a:off x="9288263" y="2964327"/>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5" name="Line 171"/>
          <p:cNvSpPr>
            <a:spLocks noChangeShapeType="1"/>
          </p:cNvSpPr>
          <p:nvPr/>
        </p:nvSpPr>
        <p:spPr bwMode="auto">
          <a:xfrm flipV="1">
            <a:off x="9081888" y="283001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6" name="Line 172"/>
          <p:cNvSpPr>
            <a:spLocks noChangeShapeType="1"/>
          </p:cNvSpPr>
          <p:nvPr/>
        </p:nvSpPr>
        <p:spPr bwMode="auto">
          <a:xfrm flipV="1">
            <a:off x="9078713" y="283001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7" name="Line 173"/>
          <p:cNvSpPr>
            <a:spLocks noChangeShapeType="1"/>
          </p:cNvSpPr>
          <p:nvPr/>
        </p:nvSpPr>
        <p:spPr bwMode="auto">
          <a:xfrm flipV="1">
            <a:off x="9053313" y="2803149"/>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8" name="Line 174"/>
          <p:cNvSpPr>
            <a:spLocks noChangeShapeType="1"/>
          </p:cNvSpPr>
          <p:nvPr/>
        </p:nvSpPr>
        <p:spPr bwMode="auto">
          <a:xfrm flipV="1">
            <a:off x="8694538" y="2633018"/>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49" name="Line 175"/>
          <p:cNvSpPr>
            <a:spLocks noChangeShapeType="1"/>
          </p:cNvSpPr>
          <p:nvPr/>
        </p:nvSpPr>
        <p:spPr bwMode="auto">
          <a:xfrm flipV="1">
            <a:off x="9434313" y="307476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50" name="Freeform 190"/>
          <p:cNvSpPr>
            <a:spLocks/>
          </p:cNvSpPr>
          <p:nvPr/>
        </p:nvSpPr>
        <p:spPr bwMode="auto">
          <a:xfrm>
            <a:off x="9348588" y="3015068"/>
            <a:ext cx="38100" cy="74454"/>
          </a:xfrm>
          <a:custGeom>
            <a:avLst/>
            <a:gdLst>
              <a:gd name="T0" fmla="*/ 24 w 24"/>
              <a:gd name="T1" fmla="*/ 18 w 24"/>
              <a:gd name="T2" fmla="*/ 0 w 24"/>
            </a:gdLst>
            <a:ahLst/>
            <a:cxnLst>
              <a:cxn ang="0">
                <a:pos x="T0" y="0"/>
              </a:cxn>
              <a:cxn ang="0">
                <a:pos x="T1" y="0"/>
              </a:cxn>
              <a:cxn ang="0">
                <a:pos x="T2" y="0"/>
              </a:cxn>
            </a:cxnLst>
            <a:rect l="0" t="0" r="r" b="b"/>
            <a:pathLst>
              <a:path w="24">
                <a:moveTo>
                  <a:pt x="24" y="0"/>
                </a:moveTo>
                <a:lnTo>
                  <a:pt x="18" y="0"/>
                </a:lnTo>
                <a:lnTo>
                  <a:pt x="0" y="0"/>
                </a:lnTo>
              </a:path>
            </a:pathLst>
          </a:custGeom>
          <a:noFill/>
          <a:ln w="12700" cap="flat">
            <a:solidFill>
              <a:srgbClr val="1CBEC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51" name="Line 193"/>
          <p:cNvSpPr>
            <a:spLocks noChangeShapeType="1"/>
          </p:cNvSpPr>
          <p:nvPr/>
        </p:nvSpPr>
        <p:spPr bwMode="auto">
          <a:xfrm>
            <a:off x="9647038" y="3206093"/>
            <a:ext cx="635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52" name="Line 195"/>
          <p:cNvSpPr>
            <a:spLocks noChangeShapeType="1"/>
          </p:cNvSpPr>
          <p:nvPr/>
        </p:nvSpPr>
        <p:spPr bwMode="auto">
          <a:xfrm>
            <a:off x="9913738" y="3325483"/>
            <a:ext cx="0" cy="74454"/>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53" name="Freeform 55"/>
          <p:cNvSpPr>
            <a:spLocks/>
          </p:cNvSpPr>
          <p:nvPr/>
        </p:nvSpPr>
        <p:spPr bwMode="auto">
          <a:xfrm>
            <a:off x="7048301" y="1689835"/>
            <a:ext cx="3005138" cy="1972926"/>
          </a:xfrm>
          <a:custGeom>
            <a:avLst/>
            <a:gdLst>
              <a:gd name="T0" fmla="*/ 72 w 1893"/>
              <a:gd name="T1" fmla="*/ 0 h 1322"/>
              <a:gd name="T2" fmla="*/ 140 w 1893"/>
              <a:gd name="T3" fmla="*/ 26 h 1322"/>
              <a:gd name="T4" fmla="*/ 148 w 1893"/>
              <a:gd name="T5" fmla="*/ 58 h 1322"/>
              <a:gd name="T6" fmla="*/ 156 w 1893"/>
              <a:gd name="T7" fmla="*/ 86 h 1322"/>
              <a:gd name="T8" fmla="*/ 180 w 1893"/>
              <a:gd name="T9" fmla="*/ 118 h 1322"/>
              <a:gd name="T10" fmla="*/ 196 w 1893"/>
              <a:gd name="T11" fmla="*/ 144 h 1322"/>
              <a:gd name="T12" fmla="*/ 258 w 1893"/>
              <a:gd name="T13" fmla="*/ 174 h 1322"/>
              <a:gd name="T14" fmla="*/ 288 w 1893"/>
              <a:gd name="T15" fmla="*/ 202 h 1322"/>
              <a:gd name="T16" fmla="*/ 394 w 1893"/>
              <a:gd name="T17" fmla="*/ 234 h 1322"/>
              <a:gd name="T18" fmla="*/ 434 w 1893"/>
              <a:gd name="T19" fmla="*/ 294 h 1322"/>
              <a:gd name="T20" fmla="*/ 440 w 1893"/>
              <a:gd name="T21" fmla="*/ 352 h 1322"/>
              <a:gd name="T22" fmla="*/ 486 w 1893"/>
              <a:gd name="T23" fmla="*/ 386 h 1322"/>
              <a:gd name="T24" fmla="*/ 550 w 1893"/>
              <a:gd name="T25" fmla="*/ 412 h 1322"/>
              <a:gd name="T26" fmla="*/ 580 w 1893"/>
              <a:gd name="T27" fmla="*/ 442 h 1322"/>
              <a:gd name="T28" fmla="*/ 596 w 1893"/>
              <a:gd name="T29" fmla="*/ 470 h 1322"/>
              <a:gd name="T30" fmla="*/ 604 w 1893"/>
              <a:gd name="T31" fmla="*/ 502 h 1322"/>
              <a:gd name="T32" fmla="*/ 620 w 1893"/>
              <a:gd name="T33" fmla="*/ 534 h 1322"/>
              <a:gd name="T34" fmla="*/ 636 w 1893"/>
              <a:gd name="T35" fmla="*/ 562 h 1322"/>
              <a:gd name="T36" fmla="*/ 674 w 1893"/>
              <a:gd name="T37" fmla="*/ 592 h 1322"/>
              <a:gd name="T38" fmla="*/ 678 w 1893"/>
              <a:gd name="T39" fmla="*/ 620 h 1322"/>
              <a:gd name="T40" fmla="*/ 684 w 1893"/>
              <a:gd name="T41" fmla="*/ 652 h 1322"/>
              <a:gd name="T42" fmla="*/ 690 w 1893"/>
              <a:gd name="T43" fmla="*/ 684 h 1322"/>
              <a:gd name="T44" fmla="*/ 710 w 1893"/>
              <a:gd name="T45" fmla="*/ 710 h 1322"/>
              <a:gd name="T46" fmla="*/ 738 w 1893"/>
              <a:gd name="T47" fmla="*/ 742 h 1322"/>
              <a:gd name="T48" fmla="*/ 746 w 1893"/>
              <a:gd name="T49" fmla="*/ 770 h 1322"/>
              <a:gd name="T50" fmla="*/ 758 w 1893"/>
              <a:gd name="T51" fmla="*/ 802 h 1322"/>
              <a:gd name="T52" fmla="*/ 814 w 1893"/>
              <a:gd name="T53" fmla="*/ 834 h 1322"/>
              <a:gd name="T54" fmla="*/ 856 w 1893"/>
              <a:gd name="T55" fmla="*/ 860 h 1322"/>
              <a:gd name="T56" fmla="*/ 963 w 1893"/>
              <a:gd name="T57" fmla="*/ 894 h 1322"/>
              <a:gd name="T58" fmla="*/ 979 w 1893"/>
              <a:gd name="T59" fmla="*/ 920 h 1322"/>
              <a:gd name="T60" fmla="*/ 1089 w 1893"/>
              <a:gd name="T61" fmla="*/ 952 h 1322"/>
              <a:gd name="T62" fmla="*/ 1119 w 1893"/>
              <a:gd name="T63" fmla="*/ 982 h 1322"/>
              <a:gd name="T64" fmla="*/ 1149 w 1893"/>
              <a:gd name="T65" fmla="*/ 1010 h 1322"/>
              <a:gd name="T66" fmla="*/ 1157 w 1893"/>
              <a:gd name="T67" fmla="*/ 1042 h 1322"/>
              <a:gd name="T68" fmla="*/ 1187 w 1893"/>
              <a:gd name="T69" fmla="*/ 1070 h 1322"/>
              <a:gd name="T70" fmla="*/ 1305 w 1893"/>
              <a:gd name="T71" fmla="*/ 1102 h 1322"/>
              <a:gd name="T72" fmla="*/ 1423 w 1893"/>
              <a:gd name="T73" fmla="*/ 1134 h 1322"/>
              <a:gd name="T74" fmla="*/ 1571 w 1893"/>
              <a:gd name="T75" fmla="*/ 1170 h 1322"/>
              <a:gd name="T76" fmla="*/ 1637 w 1893"/>
              <a:gd name="T77" fmla="*/ 1236 h 1322"/>
              <a:gd name="T78" fmla="*/ 1893 w 1893"/>
              <a:gd name="T79" fmla="*/ 1322 h 1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3" h="1322">
                <a:moveTo>
                  <a:pt x="0" y="0"/>
                </a:moveTo>
                <a:lnTo>
                  <a:pt x="72" y="0"/>
                </a:lnTo>
                <a:lnTo>
                  <a:pt x="72" y="26"/>
                </a:lnTo>
                <a:lnTo>
                  <a:pt x="140" y="26"/>
                </a:lnTo>
                <a:lnTo>
                  <a:pt x="140" y="58"/>
                </a:lnTo>
                <a:lnTo>
                  <a:pt x="148" y="58"/>
                </a:lnTo>
                <a:lnTo>
                  <a:pt x="148" y="86"/>
                </a:lnTo>
                <a:lnTo>
                  <a:pt x="156" y="86"/>
                </a:lnTo>
                <a:lnTo>
                  <a:pt x="156" y="118"/>
                </a:lnTo>
                <a:lnTo>
                  <a:pt x="180" y="118"/>
                </a:lnTo>
                <a:lnTo>
                  <a:pt x="180" y="144"/>
                </a:lnTo>
                <a:lnTo>
                  <a:pt x="196" y="144"/>
                </a:lnTo>
                <a:lnTo>
                  <a:pt x="196" y="174"/>
                </a:lnTo>
                <a:lnTo>
                  <a:pt x="258" y="174"/>
                </a:lnTo>
                <a:lnTo>
                  <a:pt x="258" y="202"/>
                </a:lnTo>
                <a:lnTo>
                  <a:pt x="288" y="202"/>
                </a:lnTo>
                <a:lnTo>
                  <a:pt x="288" y="234"/>
                </a:lnTo>
                <a:lnTo>
                  <a:pt x="394" y="234"/>
                </a:lnTo>
                <a:lnTo>
                  <a:pt x="394" y="294"/>
                </a:lnTo>
                <a:lnTo>
                  <a:pt x="434" y="294"/>
                </a:lnTo>
                <a:lnTo>
                  <a:pt x="434" y="352"/>
                </a:lnTo>
                <a:lnTo>
                  <a:pt x="440" y="352"/>
                </a:lnTo>
                <a:lnTo>
                  <a:pt x="440" y="386"/>
                </a:lnTo>
                <a:lnTo>
                  <a:pt x="486" y="386"/>
                </a:lnTo>
                <a:lnTo>
                  <a:pt x="486" y="412"/>
                </a:lnTo>
                <a:lnTo>
                  <a:pt x="550" y="412"/>
                </a:lnTo>
                <a:lnTo>
                  <a:pt x="550" y="442"/>
                </a:lnTo>
                <a:lnTo>
                  <a:pt x="580" y="442"/>
                </a:lnTo>
                <a:lnTo>
                  <a:pt x="580" y="470"/>
                </a:lnTo>
                <a:lnTo>
                  <a:pt x="596" y="470"/>
                </a:lnTo>
                <a:lnTo>
                  <a:pt x="596" y="502"/>
                </a:lnTo>
                <a:lnTo>
                  <a:pt x="604" y="502"/>
                </a:lnTo>
                <a:lnTo>
                  <a:pt x="604" y="534"/>
                </a:lnTo>
                <a:lnTo>
                  <a:pt x="620" y="534"/>
                </a:lnTo>
                <a:lnTo>
                  <a:pt x="620" y="562"/>
                </a:lnTo>
                <a:lnTo>
                  <a:pt x="636" y="562"/>
                </a:lnTo>
                <a:lnTo>
                  <a:pt x="636" y="592"/>
                </a:lnTo>
                <a:lnTo>
                  <a:pt x="674" y="592"/>
                </a:lnTo>
                <a:lnTo>
                  <a:pt x="674" y="620"/>
                </a:lnTo>
                <a:lnTo>
                  <a:pt x="678" y="620"/>
                </a:lnTo>
                <a:lnTo>
                  <a:pt x="678" y="652"/>
                </a:lnTo>
                <a:lnTo>
                  <a:pt x="684" y="652"/>
                </a:lnTo>
                <a:lnTo>
                  <a:pt x="684" y="684"/>
                </a:lnTo>
                <a:lnTo>
                  <a:pt x="690" y="684"/>
                </a:lnTo>
                <a:lnTo>
                  <a:pt x="690" y="710"/>
                </a:lnTo>
                <a:lnTo>
                  <a:pt x="710" y="710"/>
                </a:lnTo>
                <a:lnTo>
                  <a:pt x="710" y="742"/>
                </a:lnTo>
                <a:lnTo>
                  <a:pt x="738" y="742"/>
                </a:lnTo>
                <a:lnTo>
                  <a:pt x="738" y="770"/>
                </a:lnTo>
                <a:lnTo>
                  <a:pt x="746" y="770"/>
                </a:lnTo>
                <a:lnTo>
                  <a:pt x="746" y="802"/>
                </a:lnTo>
                <a:lnTo>
                  <a:pt x="758" y="802"/>
                </a:lnTo>
                <a:lnTo>
                  <a:pt x="758" y="834"/>
                </a:lnTo>
                <a:lnTo>
                  <a:pt x="814" y="834"/>
                </a:lnTo>
                <a:lnTo>
                  <a:pt x="814" y="860"/>
                </a:lnTo>
                <a:lnTo>
                  <a:pt x="856" y="860"/>
                </a:lnTo>
                <a:lnTo>
                  <a:pt x="856" y="894"/>
                </a:lnTo>
                <a:lnTo>
                  <a:pt x="963" y="894"/>
                </a:lnTo>
                <a:lnTo>
                  <a:pt x="963" y="920"/>
                </a:lnTo>
                <a:lnTo>
                  <a:pt x="979" y="920"/>
                </a:lnTo>
                <a:lnTo>
                  <a:pt x="979" y="952"/>
                </a:lnTo>
                <a:lnTo>
                  <a:pt x="1089" y="952"/>
                </a:lnTo>
                <a:lnTo>
                  <a:pt x="1089" y="982"/>
                </a:lnTo>
                <a:lnTo>
                  <a:pt x="1119" y="982"/>
                </a:lnTo>
                <a:lnTo>
                  <a:pt x="1119" y="1010"/>
                </a:lnTo>
                <a:lnTo>
                  <a:pt x="1149" y="1010"/>
                </a:lnTo>
                <a:lnTo>
                  <a:pt x="1149" y="1042"/>
                </a:lnTo>
                <a:lnTo>
                  <a:pt x="1157" y="1042"/>
                </a:lnTo>
                <a:lnTo>
                  <a:pt x="1157" y="1070"/>
                </a:lnTo>
                <a:lnTo>
                  <a:pt x="1187" y="1070"/>
                </a:lnTo>
                <a:lnTo>
                  <a:pt x="1187" y="1102"/>
                </a:lnTo>
                <a:lnTo>
                  <a:pt x="1305" y="1102"/>
                </a:lnTo>
                <a:lnTo>
                  <a:pt x="1305" y="1134"/>
                </a:lnTo>
                <a:lnTo>
                  <a:pt x="1423" y="1134"/>
                </a:lnTo>
                <a:lnTo>
                  <a:pt x="1423" y="1170"/>
                </a:lnTo>
                <a:lnTo>
                  <a:pt x="1571" y="1170"/>
                </a:lnTo>
                <a:lnTo>
                  <a:pt x="1571" y="1236"/>
                </a:lnTo>
                <a:lnTo>
                  <a:pt x="1637" y="1236"/>
                </a:lnTo>
                <a:lnTo>
                  <a:pt x="1637" y="1322"/>
                </a:lnTo>
                <a:lnTo>
                  <a:pt x="1893" y="1322"/>
                </a:lnTo>
              </a:path>
            </a:pathLst>
          </a:custGeom>
          <a:noFill/>
          <a:ln w="28575" cap="flat">
            <a:solidFill>
              <a:srgbClr val="71707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61" name="Line 7"/>
          <p:cNvSpPr>
            <a:spLocks noChangeShapeType="1"/>
          </p:cNvSpPr>
          <p:nvPr/>
        </p:nvSpPr>
        <p:spPr bwMode="auto">
          <a:xfrm flipH="1">
            <a:off x="2519227" y="1688544"/>
            <a:ext cx="88900"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lumMod val="65000"/>
                  <a:lumOff val="35000"/>
                </a:prstClr>
              </a:solidFill>
              <a:latin typeface="Arial"/>
              <a:cs typeface="Arial" charset="0"/>
            </a:endParaRPr>
          </a:p>
        </p:txBody>
      </p:sp>
      <p:sp>
        <p:nvSpPr>
          <p:cNvPr id="562" name="Line 8"/>
          <p:cNvSpPr>
            <a:spLocks noChangeShapeType="1"/>
          </p:cNvSpPr>
          <p:nvPr/>
        </p:nvSpPr>
        <p:spPr bwMode="auto">
          <a:xfrm flipH="1">
            <a:off x="2519227" y="2213862"/>
            <a:ext cx="88900"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lumMod val="65000"/>
                  <a:lumOff val="35000"/>
                </a:prstClr>
              </a:solidFill>
              <a:latin typeface="Arial"/>
              <a:cs typeface="Arial" charset="0"/>
            </a:endParaRPr>
          </a:p>
        </p:txBody>
      </p:sp>
      <p:sp>
        <p:nvSpPr>
          <p:cNvPr id="563" name="Line 9"/>
          <p:cNvSpPr>
            <a:spLocks noChangeShapeType="1"/>
          </p:cNvSpPr>
          <p:nvPr/>
        </p:nvSpPr>
        <p:spPr bwMode="auto">
          <a:xfrm flipH="1">
            <a:off x="2519227" y="2742164"/>
            <a:ext cx="88900"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lumMod val="65000"/>
                  <a:lumOff val="35000"/>
                </a:prstClr>
              </a:solidFill>
              <a:latin typeface="Arial"/>
              <a:cs typeface="Arial" charset="0"/>
            </a:endParaRPr>
          </a:p>
        </p:txBody>
      </p:sp>
      <p:sp>
        <p:nvSpPr>
          <p:cNvPr id="564" name="Line 10"/>
          <p:cNvSpPr>
            <a:spLocks noChangeShapeType="1"/>
          </p:cNvSpPr>
          <p:nvPr/>
        </p:nvSpPr>
        <p:spPr bwMode="auto">
          <a:xfrm flipH="1">
            <a:off x="2519227" y="3267482"/>
            <a:ext cx="88900"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lumMod val="65000"/>
                  <a:lumOff val="35000"/>
                </a:prstClr>
              </a:solidFill>
              <a:latin typeface="Arial"/>
              <a:cs typeface="Arial" charset="0"/>
            </a:endParaRPr>
          </a:p>
        </p:txBody>
      </p:sp>
      <p:sp>
        <p:nvSpPr>
          <p:cNvPr id="565" name="Line 11"/>
          <p:cNvSpPr>
            <a:spLocks noChangeShapeType="1"/>
          </p:cNvSpPr>
          <p:nvPr/>
        </p:nvSpPr>
        <p:spPr bwMode="auto">
          <a:xfrm flipH="1">
            <a:off x="2519227" y="3792800"/>
            <a:ext cx="88900"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lumMod val="65000"/>
                  <a:lumOff val="35000"/>
                </a:prstClr>
              </a:solidFill>
              <a:latin typeface="Arial"/>
              <a:cs typeface="Arial" charset="0"/>
            </a:endParaRPr>
          </a:p>
        </p:txBody>
      </p:sp>
      <p:sp>
        <p:nvSpPr>
          <p:cNvPr id="566" name="Line 12"/>
          <p:cNvSpPr>
            <a:spLocks noChangeShapeType="1"/>
          </p:cNvSpPr>
          <p:nvPr/>
        </p:nvSpPr>
        <p:spPr bwMode="auto">
          <a:xfrm flipH="1">
            <a:off x="2519227" y="4318117"/>
            <a:ext cx="88900"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67" name="Line 13"/>
          <p:cNvSpPr>
            <a:spLocks noChangeShapeType="1"/>
          </p:cNvSpPr>
          <p:nvPr/>
        </p:nvSpPr>
        <p:spPr bwMode="auto">
          <a:xfrm>
            <a:off x="2608127"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68" name="Line 14"/>
          <p:cNvSpPr>
            <a:spLocks noChangeShapeType="1"/>
          </p:cNvSpPr>
          <p:nvPr/>
        </p:nvSpPr>
        <p:spPr bwMode="auto">
          <a:xfrm>
            <a:off x="2804977"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69" name="Line 15"/>
          <p:cNvSpPr>
            <a:spLocks noChangeShapeType="1"/>
          </p:cNvSpPr>
          <p:nvPr/>
        </p:nvSpPr>
        <p:spPr bwMode="auto">
          <a:xfrm>
            <a:off x="2998652"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0" name="Line 16"/>
          <p:cNvSpPr>
            <a:spLocks noChangeShapeType="1"/>
          </p:cNvSpPr>
          <p:nvPr/>
        </p:nvSpPr>
        <p:spPr bwMode="auto">
          <a:xfrm>
            <a:off x="3195502"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1" name="Line 17"/>
          <p:cNvSpPr>
            <a:spLocks noChangeShapeType="1"/>
          </p:cNvSpPr>
          <p:nvPr/>
        </p:nvSpPr>
        <p:spPr bwMode="auto">
          <a:xfrm>
            <a:off x="3389177"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2" name="Line 18"/>
          <p:cNvSpPr>
            <a:spLocks noChangeShapeType="1"/>
          </p:cNvSpPr>
          <p:nvPr/>
        </p:nvSpPr>
        <p:spPr bwMode="auto">
          <a:xfrm>
            <a:off x="3586027"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3" name="Line 19"/>
          <p:cNvSpPr>
            <a:spLocks noChangeShapeType="1"/>
          </p:cNvSpPr>
          <p:nvPr/>
        </p:nvSpPr>
        <p:spPr bwMode="auto">
          <a:xfrm>
            <a:off x="3779702"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4" name="Line 20"/>
          <p:cNvSpPr>
            <a:spLocks noChangeShapeType="1"/>
          </p:cNvSpPr>
          <p:nvPr/>
        </p:nvSpPr>
        <p:spPr bwMode="auto">
          <a:xfrm>
            <a:off x="3974965"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5" name="Line 21"/>
          <p:cNvSpPr>
            <a:spLocks noChangeShapeType="1"/>
          </p:cNvSpPr>
          <p:nvPr/>
        </p:nvSpPr>
        <p:spPr bwMode="auto">
          <a:xfrm>
            <a:off x="4171815"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6" name="Line 22"/>
          <p:cNvSpPr>
            <a:spLocks noChangeShapeType="1"/>
          </p:cNvSpPr>
          <p:nvPr/>
        </p:nvSpPr>
        <p:spPr bwMode="auto">
          <a:xfrm>
            <a:off x="4365490"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7" name="Line 23"/>
          <p:cNvSpPr>
            <a:spLocks noChangeShapeType="1"/>
          </p:cNvSpPr>
          <p:nvPr/>
        </p:nvSpPr>
        <p:spPr bwMode="auto">
          <a:xfrm>
            <a:off x="4562340"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8" name="Line 24"/>
          <p:cNvSpPr>
            <a:spLocks noChangeShapeType="1"/>
          </p:cNvSpPr>
          <p:nvPr/>
        </p:nvSpPr>
        <p:spPr bwMode="auto">
          <a:xfrm>
            <a:off x="4756015"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79" name="Line 25"/>
          <p:cNvSpPr>
            <a:spLocks noChangeShapeType="1"/>
          </p:cNvSpPr>
          <p:nvPr/>
        </p:nvSpPr>
        <p:spPr bwMode="auto">
          <a:xfrm>
            <a:off x="4952865"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80" name="Line 26"/>
          <p:cNvSpPr>
            <a:spLocks noChangeShapeType="1"/>
          </p:cNvSpPr>
          <p:nvPr/>
        </p:nvSpPr>
        <p:spPr bwMode="auto">
          <a:xfrm>
            <a:off x="5146540"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81" name="Line 27"/>
          <p:cNvSpPr>
            <a:spLocks noChangeShapeType="1"/>
          </p:cNvSpPr>
          <p:nvPr/>
        </p:nvSpPr>
        <p:spPr bwMode="auto">
          <a:xfrm>
            <a:off x="5343390"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82" name="Line 28"/>
          <p:cNvSpPr>
            <a:spLocks noChangeShapeType="1"/>
          </p:cNvSpPr>
          <p:nvPr/>
        </p:nvSpPr>
        <p:spPr bwMode="auto">
          <a:xfrm>
            <a:off x="5540240"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83" name="Line 29"/>
          <p:cNvSpPr>
            <a:spLocks noChangeShapeType="1"/>
          </p:cNvSpPr>
          <p:nvPr/>
        </p:nvSpPr>
        <p:spPr bwMode="auto">
          <a:xfrm>
            <a:off x="5733915"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84" name="Line 30"/>
          <p:cNvSpPr>
            <a:spLocks noChangeShapeType="1"/>
          </p:cNvSpPr>
          <p:nvPr/>
        </p:nvSpPr>
        <p:spPr bwMode="auto">
          <a:xfrm>
            <a:off x="5930765"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lumMod val="65000"/>
                  <a:lumOff val="35000"/>
                </a:prstClr>
              </a:solidFill>
              <a:latin typeface="Arial"/>
              <a:cs typeface="Arial" charset="0"/>
            </a:endParaRPr>
          </a:p>
        </p:txBody>
      </p:sp>
      <p:sp>
        <p:nvSpPr>
          <p:cNvPr id="585" name="Freeform 6"/>
          <p:cNvSpPr>
            <a:spLocks/>
          </p:cNvSpPr>
          <p:nvPr/>
        </p:nvSpPr>
        <p:spPr bwMode="auto">
          <a:xfrm>
            <a:off x="2608128" y="1676605"/>
            <a:ext cx="3328707" cy="2641512"/>
          </a:xfrm>
          <a:custGeom>
            <a:avLst/>
            <a:gdLst>
              <a:gd name="T0" fmla="*/ 0 w 2101"/>
              <a:gd name="T1" fmla="*/ 0 h 1770"/>
              <a:gd name="T2" fmla="*/ 0 w 2101"/>
              <a:gd name="T3" fmla="*/ 1770 h 1770"/>
              <a:gd name="T4" fmla="*/ 2101 w 2101"/>
              <a:gd name="T5" fmla="*/ 1770 h 1770"/>
            </a:gdLst>
            <a:ahLst/>
            <a:cxnLst>
              <a:cxn ang="0">
                <a:pos x="T0" y="T1"/>
              </a:cxn>
              <a:cxn ang="0">
                <a:pos x="T2" y="T3"/>
              </a:cxn>
              <a:cxn ang="0">
                <a:pos x="T4" y="T5"/>
              </a:cxn>
            </a:cxnLst>
            <a:rect l="0" t="0" r="r" b="b"/>
            <a:pathLst>
              <a:path w="2101" h="1770">
                <a:moveTo>
                  <a:pt x="0" y="0"/>
                </a:moveTo>
                <a:lnTo>
                  <a:pt x="0" y="1770"/>
                </a:lnTo>
                <a:lnTo>
                  <a:pt x="2101" y="1770"/>
                </a:lnTo>
              </a:path>
            </a:pathLst>
          </a:cu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86" name="TextBox 585"/>
          <p:cNvSpPr txBox="1"/>
          <p:nvPr/>
        </p:nvSpPr>
        <p:spPr>
          <a:xfrm>
            <a:off x="2213949" y="1571476"/>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1.0</a:t>
            </a:r>
          </a:p>
        </p:txBody>
      </p:sp>
      <p:sp>
        <p:nvSpPr>
          <p:cNvPr id="587" name="TextBox 586"/>
          <p:cNvSpPr txBox="1"/>
          <p:nvPr/>
        </p:nvSpPr>
        <p:spPr>
          <a:xfrm>
            <a:off x="2213949" y="2096794"/>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0.8</a:t>
            </a:r>
          </a:p>
        </p:txBody>
      </p:sp>
      <p:sp>
        <p:nvSpPr>
          <p:cNvPr id="588" name="TextBox 587"/>
          <p:cNvSpPr txBox="1"/>
          <p:nvPr/>
        </p:nvSpPr>
        <p:spPr>
          <a:xfrm>
            <a:off x="2213949" y="2625096"/>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0.6</a:t>
            </a:r>
          </a:p>
        </p:txBody>
      </p:sp>
      <p:sp>
        <p:nvSpPr>
          <p:cNvPr id="589" name="TextBox 588"/>
          <p:cNvSpPr txBox="1"/>
          <p:nvPr/>
        </p:nvSpPr>
        <p:spPr>
          <a:xfrm>
            <a:off x="2213949" y="3150414"/>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0.4</a:t>
            </a:r>
          </a:p>
        </p:txBody>
      </p:sp>
      <p:sp>
        <p:nvSpPr>
          <p:cNvPr id="590" name="TextBox 589"/>
          <p:cNvSpPr txBox="1"/>
          <p:nvPr/>
        </p:nvSpPr>
        <p:spPr>
          <a:xfrm>
            <a:off x="2213949" y="3677223"/>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0.2</a:t>
            </a:r>
          </a:p>
        </p:txBody>
      </p:sp>
      <p:sp>
        <p:nvSpPr>
          <p:cNvPr id="591" name="TextBox 590"/>
          <p:cNvSpPr txBox="1"/>
          <p:nvPr/>
        </p:nvSpPr>
        <p:spPr>
          <a:xfrm>
            <a:off x="2310129" y="4201049"/>
            <a:ext cx="24878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a:t>
            </a:r>
          </a:p>
        </p:txBody>
      </p:sp>
      <p:sp>
        <p:nvSpPr>
          <p:cNvPr id="592" name="TextBox 591"/>
          <p:cNvSpPr txBox="1"/>
          <p:nvPr/>
        </p:nvSpPr>
        <p:spPr>
          <a:xfrm rot="16200000">
            <a:off x="753026" y="2894804"/>
            <a:ext cx="2684792" cy="246221"/>
          </a:xfrm>
          <a:prstGeom prst="rect">
            <a:avLst/>
          </a:prstGeom>
          <a:noFill/>
        </p:spPr>
        <p:txBody>
          <a:bodyPr wrap="square" rtlCol="0">
            <a:spAutoFit/>
          </a:bodyPr>
          <a:lstStyle/>
          <a:p>
            <a:pPr algn="ctr" defTabSz="457200" fontAlgn="base">
              <a:spcBef>
                <a:spcPct val="0"/>
              </a:spcBef>
              <a:spcAft>
                <a:spcPct val="0"/>
              </a:spcAft>
            </a:pPr>
            <a:r>
              <a:rPr lang="en-GB" sz="1000" b="1" dirty="0">
                <a:solidFill>
                  <a:prstClr val="black">
                    <a:lumMod val="65000"/>
                    <a:lumOff val="35000"/>
                  </a:prstClr>
                </a:solidFill>
                <a:latin typeface="Arial"/>
                <a:cs typeface="Arial" charset="0"/>
              </a:rPr>
              <a:t>Estimated OS probability</a:t>
            </a:r>
          </a:p>
        </p:txBody>
      </p:sp>
      <p:sp>
        <p:nvSpPr>
          <p:cNvPr id="593" name="TextBox 592"/>
          <p:cNvSpPr txBox="1"/>
          <p:nvPr/>
        </p:nvSpPr>
        <p:spPr>
          <a:xfrm>
            <a:off x="2359983" y="4385657"/>
            <a:ext cx="3894493" cy="230832"/>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900" dirty="0">
                <a:solidFill>
                  <a:prstClr val="black">
                    <a:lumMod val="65000"/>
                    <a:lumOff val="35000"/>
                  </a:prstClr>
                </a:solidFill>
                <a:latin typeface="Arial"/>
                <a:cs typeface="Arial" charset="0"/>
              </a:rPr>
              <a:t>	0	3	6	9	12	15	18	21	24	27	30	33	36	39	42	45	48	51</a:t>
            </a:r>
          </a:p>
        </p:txBody>
      </p:sp>
      <p:sp>
        <p:nvSpPr>
          <p:cNvPr id="595" name="Line 32"/>
          <p:cNvSpPr>
            <a:spLocks noChangeShapeType="1"/>
          </p:cNvSpPr>
          <p:nvPr/>
        </p:nvSpPr>
        <p:spPr bwMode="auto">
          <a:xfrm flipH="1">
            <a:off x="6940883" y="1688544"/>
            <a:ext cx="92075"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96" name="Line 33"/>
          <p:cNvSpPr>
            <a:spLocks noChangeShapeType="1"/>
          </p:cNvSpPr>
          <p:nvPr/>
        </p:nvSpPr>
        <p:spPr bwMode="auto">
          <a:xfrm flipH="1">
            <a:off x="6940883" y="2213862"/>
            <a:ext cx="92075"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97" name="Line 34"/>
          <p:cNvSpPr>
            <a:spLocks noChangeShapeType="1"/>
          </p:cNvSpPr>
          <p:nvPr/>
        </p:nvSpPr>
        <p:spPr bwMode="auto">
          <a:xfrm flipH="1">
            <a:off x="6940883" y="2742164"/>
            <a:ext cx="92075"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98" name="Line 35"/>
          <p:cNvSpPr>
            <a:spLocks noChangeShapeType="1"/>
          </p:cNvSpPr>
          <p:nvPr/>
        </p:nvSpPr>
        <p:spPr bwMode="auto">
          <a:xfrm flipH="1">
            <a:off x="6940883" y="3267482"/>
            <a:ext cx="92075"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599" name="Line 36"/>
          <p:cNvSpPr>
            <a:spLocks noChangeShapeType="1"/>
          </p:cNvSpPr>
          <p:nvPr/>
        </p:nvSpPr>
        <p:spPr bwMode="auto">
          <a:xfrm flipH="1">
            <a:off x="6940883" y="3792800"/>
            <a:ext cx="92075"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0" name="Line 37"/>
          <p:cNvSpPr>
            <a:spLocks noChangeShapeType="1"/>
          </p:cNvSpPr>
          <p:nvPr/>
        </p:nvSpPr>
        <p:spPr bwMode="auto">
          <a:xfrm flipH="1">
            <a:off x="6940883" y="4318117"/>
            <a:ext cx="92075"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1" name="Line 38"/>
          <p:cNvSpPr>
            <a:spLocks noChangeShapeType="1"/>
          </p:cNvSpPr>
          <p:nvPr/>
        </p:nvSpPr>
        <p:spPr bwMode="auto">
          <a:xfrm>
            <a:off x="7032957"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2" name="Line 39"/>
          <p:cNvSpPr>
            <a:spLocks noChangeShapeType="1"/>
          </p:cNvSpPr>
          <p:nvPr/>
        </p:nvSpPr>
        <p:spPr bwMode="auto">
          <a:xfrm>
            <a:off x="7252032"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3" name="Line 40"/>
          <p:cNvSpPr>
            <a:spLocks noChangeShapeType="1"/>
          </p:cNvSpPr>
          <p:nvPr/>
        </p:nvSpPr>
        <p:spPr bwMode="auto">
          <a:xfrm>
            <a:off x="7474282"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4" name="Line 41"/>
          <p:cNvSpPr>
            <a:spLocks noChangeShapeType="1"/>
          </p:cNvSpPr>
          <p:nvPr/>
        </p:nvSpPr>
        <p:spPr bwMode="auto">
          <a:xfrm>
            <a:off x="7696532"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5" name="Line 42"/>
          <p:cNvSpPr>
            <a:spLocks noChangeShapeType="1"/>
          </p:cNvSpPr>
          <p:nvPr/>
        </p:nvSpPr>
        <p:spPr bwMode="auto">
          <a:xfrm>
            <a:off x="7918782"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6" name="Line 43"/>
          <p:cNvSpPr>
            <a:spLocks noChangeShapeType="1"/>
          </p:cNvSpPr>
          <p:nvPr/>
        </p:nvSpPr>
        <p:spPr bwMode="auto">
          <a:xfrm>
            <a:off x="8141032"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7" name="Line 44"/>
          <p:cNvSpPr>
            <a:spLocks noChangeShapeType="1"/>
          </p:cNvSpPr>
          <p:nvPr/>
        </p:nvSpPr>
        <p:spPr bwMode="auto">
          <a:xfrm>
            <a:off x="8360107"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8" name="Line 45"/>
          <p:cNvSpPr>
            <a:spLocks noChangeShapeType="1"/>
          </p:cNvSpPr>
          <p:nvPr/>
        </p:nvSpPr>
        <p:spPr bwMode="auto">
          <a:xfrm>
            <a:off x="8580769"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09" name="Line 46"/>
          <p:cNvSpPr>
            <a:spLocks noChangeShapeType="1"/>
          </p:cNvSpPr>
          <p:nvPr/>
        </p:nvSpPr>
        <p:spPr bwMode="auto">
          <a:xfrm>
            <a:off x="8803019"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10" name="Line 47"/>
          <p:cNvSpPr>
            <a:spLocks noChangeShapeType="1"/>
          </p:cNvSpPr>
          <p:nvPr/>
        </p:nvSpPr>
        <p:spPr bwMode="auto">
          <a:xfrm>
            <a:off x="9025269"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11" name="Line 48"/>
          <p:cNvSpPr>
            <a:spLocks noChangeShapeType="1"/>
          </p:cNvSpPr>
          <p:nvPr/>
        </p:nvSpPr>
        <p:spPr bwMode="auto">
          <a:xfrm>
            <a:off x="9244344"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12" name="Line 49"/>
          <p:cNvSpPr>
            <a:spLocks noChangeShapeType="1"/>
          </p:cNvSpPr>
          <p:nvPr/>
        </p:nvSpPr>
        <p:spPr bwMode="auto">
          <a:xfrm>
            <a:off x="9466594"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13" name="Line 50"/>
          <p:cNvSpPr>
            <a:spLocks noChangeShapeType="1"/>
          </p:cNvSpPr>
          <p:nvPr/>
        </p:nvSpPr>
        <p:spPr bwMode="auto">
          <a:xfrm>
            <a:off x="9688844"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14" name="Line 51"/>
          <p:cNvSpPr>
            <a:spLocks noChangeShapeType="1"/>
          </p:cNvSpPr>
          <p:nvPr/>
        </p:nvSpPr>
        <p:spPr bwMode="auto">
          <a:xfrm>
            <a:off x="9911094"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15" name="Line 52"/>
          <p:cNvSpPr>
            <a:spLocks noChangeShapeType="1"/>
          </p:cNvSpPr>
          <p:nvPr/>
        </p:nvSpPr>
        <p:spPr bwMode="auto">
          <a:xfrm>
            <a:off x="10133344"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16" name="Line 53"/>
          <p:cNvSpPr>
            <a:spLocks noChangeShapeType="1"/>
          </p:cNvSpPr>
          <p:nvPr/>
        </p:nvSpPr>
        <p:spPr bwMode="auto">
          <a:xfrm>
            <a:off x="10352419" y="4318117"/>
            <a:ext cx="0" cy="86558"/>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17" name="Freeform 31"/>
          <p:cNvSpPr>
            <a:spLocks/>
          </p:cNvSpPr>
          <p:nvPr/>
        </p:nvSpPr>
        <p:spPr bwMode="auto">
          <a:xfrm>
            <a:off x="7032957" y="1676605"/>
            <a:ext cx="3326364" cy="2641512"/>
          </a:xfrm>
          <a:custGeom>
            <a:avLst/>
            <a:gdLst>
              <a:gd name="T0" fmla="*/ 0 w 2101"/>
              <a:gd name="T1" fmla="*/ 0 h 1770"/>
              <a:gd name="T2" fmla="*/ 0 w 2101"/>
              <a:gd name="T3" fmla="*/ 1770 h 1770"/>
              <a:gd name="T4" fmla="*/ 2101 w 2101"/>
              <a:gd name="T5" fmla="*/ 1770 h 1770"/>
            </a:gdLst>
            <a:ahLst/>
            <a:cxnLst>
              <a:cxn ang="0">
                <a:pos x="T0" y="T1"/>
              </a:cxn>
              <a:cxn ang="0">
                <a:pos x="T2" y="T3"/>
              </a:cxn>
              <a:cxn ang="0">
                <a:pos x="T4" y="T5"/>
              </a:cxn>
            </a:cxnLst>
            <a:rect l="0" t="0" r="r" b="b"/>
            <a:pathLst>
              <a:path w="2101" h="1770">
                <a:moveTo>
                  <a:pt x="0" y="0"/>
                </a:moveTo>
                <a:lnTo>
                  <a:pt x="0" y="1770"/>
                </a:lnTo>
                <a:lnTo>
                  <a:pt x="2101" y="1770"/>
                </a:lnTo>
              </a:path>
            </a:pathLst>
          </a:cu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lumMod val="65000"/>
                  <a:lumOff val="35000"/>
                </a:prstClr>
              </a:solidFill>
              <a:latin typeface="Arial"/>
              <a:cs typeface="Arial" charset="0"/>
            </a:endParaRPr>
          </a:p>
        </p:txBody>
      </p:sp>
      <p:sp>
        <p:nvSpPr>
          <p:cNvPr id="618" name="TextBox 617"/>
          <p:cNvSpPr txBox="1"/>
          <p:nvPr/>
        </p:nvSpPr>
        <p:spPr>
          <a:xfrm>
            <a:off x="6634016" y="1574461"/>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1.0</a:t>
            </a:r>
          </a:p>
        </p:txBody>
      </p:sp>
      <p:sp>
        <p:nvSpPr>
          <p:cNvPr id="619" name="TextBox 618"/>
          <p:cNvSpPr txBox="1"/>
          <p:nvPr/>
        </p:nvSpPr>
        <p:spPr>
          <a:xfrm>
            <a:off x="6634016" y="2099778"/>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0.8</a:t>
            </a:r>
          </a:p>
        </p:txBody>
      </p:sp>
      <p:sp>
        <p:nvSpPr>
          <p:cNvPr id="620" name="TextBox 619"/>
          <p:cNvSpPr txBox="1"/>
          <p:nvPr/>
        </p:nvSpPr>
        <p:spPr>
          <a:xfrm>
            <a:off x="6634016" y="2628081"/>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0.6</a:t>
            </a:r>
          </a:p>
        </p:txBody>
      </p:sp>
      <p:sp>
        <p:nvSpPr>
          <p:cNvPr id="621" name="TextBox 620"/>
          <p:cNvSpPr txBox="1"/>
          <p:nvPr/>
        </p:nvSpPr>
        <p:spPr>
          <a:xfrm>
            <a:off x="6634016" y="3153398"/>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0.4</a:t>
            </a:r>
          </a:p>
        </p:txBody>
      </p:sp>
      <p:sp>
        <p:nvSpPr>
          <p:cNvPr id="622" name="TextBox 621"/>
          <p:cNvSpPr txBox="1"/>
          <p:nvPr/>
        </p:nvSpPr>
        <p:spPr>
          <a:xfrm>
            <a:off x="6634016" y="3680208"/>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0.2</a:t>
            </a:r>
          </a:p>
        </p:txBody>
      </p:sp>
      <p:sp>
        <p:nvSpPr>
          <p:cNvPr id="623" name="TextBox 622"/>
          <p:cNvSpPr txBox="1"/>
          <p:nvPr/>
        </p:nvSpPr>
        <p:spPr>
          <a:xfrm>
            <a:off x="6730196" y="4204034"/>
            <a:ext cx="24878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lumMod val="65000"/>
                    <a:lumOff val="35000"/>
                  </a:prstClr>
                </a:solidFill>
                <a:latin typeface="Arial"/>
                <a:cs typeface="Arial" charset="0"/>
              </a:rPr>
              <a:t>0</a:t>
            </a:r>
          </a:p>
        </p:txBody>
      </p:sp>
      <p:sp>
        <p:nvSpPr>
          <p:cNvPr id="624" name="TextBox 623"/>
          <p:cNvSpPr txBox="1"/>
          <p:nvPr/>
        </p:nvSpPr>
        <p:spPr>
          <a:xfrm rot="16200000">
            <a:off x="5110459" y="2894804"/>
            <a:ext cx="2684792" cy="246221"/>
          </a:xfrm>
          <a:prstGeom prst="rect">
            <a:avLst/>
          </a:prstGeom>
          <a:noFill/>
        </p:spPr>
        <p:txBody>
          <a:bodyPr wrap="square" rtlCol="0">
            <a:spAutoFit/>
          </a:bodyPr>
          <a:lstStyle/>
          <a:p>
            <a:pPr algn="ctr" defTabSz="457200" fontAlgn="base">
              <a:spcBef>
                <a:spcPct val="0"/>
              </a:spcBef>
              <a:spcAft>
                <a:spcPct val="0"/>
              </a:spcAft>
            </a:pPr>
            <a:r>
              <a:rPr lang="en-GB" sz="1000" b="1" dirty="0">
                <a:solidFill>
                  <a:prstClr val="black">
                    <a:lumMod val="65000"/>
                    <a:lumOff val="35000"/>
                  </a:prstClr>
                </a:solidFill>
                <a:latin typeface="Arial"/>
                <a:cs typeface="Arial" charset="0"/>
              </a:rPr>
              <a:t>Estimated OS probability</a:t>
            </a:r>
          </a:p>
        </p:txBody>
      </p:sp>
      <p:sp>
        <p:nvSpPr>
          <p:cNvPr id="625" name="TextBox 624"/>
          <p:cNvSpPr txBox="1"/>
          <p:nvPr/>
        </p:nvSpPr>
        <p:spPr>
          <a:xfrm>
            <a:off x="6782748" y="4385657"/>
            <a:ext cx="3894493" cy="230832"/>
          </a:xfrm>
          <a:prstGeom prst="rect">
            <a:avLst/>
          </a:prstGeom>
          <a:noFill/>
        </p:spPr>
        <p:txBody>
          <a:bodyPr wrap="square" rtlCol="0">
            <a:spAutoFit/>
          </a:bodyPr>
          <a:lstStyle/>
          <a:p>
            <a:pPr defTabSz="457200" fontAlgn="base">
              <a:spcBef>
                <a:spcPct val="0"/>
              </a:spcBef>
              <a:spcAft>
                <a:spcPct val="0"/>
              </a:spcAft>
              <a:tabLst>
                <a:tab pos="157163" algn="ctr"/>
                <a:tab pos="377825" algn="ctr"/>
                <a:tab pos="600075" algn="ctr"/>
                <a:tab pos="822325" algn="ctr"/>
                <a:tab pos="1044575" algn="ctr"/>
                <a:tab pos="1266825" algn="ctr"/>
                <a:tab pos="1485900" algn="ctr"/>
                <a:tab pos="1704975" algn="ctr"/>
                <a:tab pos="1927225" algn="ctr"/>
                <a:tab pos="2149475" algn="ctr"/>
                <a:tab pos="2374900" algn="ctr"/>
                <a:tab pos="2590800" algn="ctr"/>
                <a:tab pos="2816225" algn="ctr"/>
                <a:tab pos="3032125" algn="ctr"/>
                <a:tab pos="3254375" algn="ctr"/>
                <a:tab pos="3482975" algn="ctr"/>
              </a:tabLst>
            </a:pPr>
            <a:r>
              <a:rPr lang="en-GB" sz="900" dirty="0">
                <a:solidFill>
                  <a:prstClr val="black">
                    <a:lumMod val="65000"/>
                    <a:lumOff val="35000"/>
                  </a:prstClr>
                </a:solidFill>
                <a:latin typeface="Arial"/>
                <a:cs typeface="Arial" charset="0"/>
              </a:rPr>
              <a:t>	0	3	6	9	12	15	18	21	24	27	30	33	36	39	42	45</a:t>
            </a:r>
          </a:p>
        </p:txBody>
      </p:sp>
      <p:grpSp>
        <p:nvGrpSpPr>
          <p:cNvPr id="229" name="Group 228"/>
          <p:cNvGrpSpPr/>
          <p:nvPr/>
        </p:nvGrpSpPr>
        <p:grpSpPr>
          <a:xfrm>
            <a:off x="5369387" y="2639480"/>
            <a:ext cx="834062" cy="338554"/>
            <a:chOff x="2452854" y="3500551"/>
            <a:chExt cx="834062" cy="253223"/>
          </a:xfrm>
        </p:grpSpPr>
        <p:sp>
          <p:nvSpPr>
            <p:cNvPr id="230" name="TextBox 304"/>
            <p:cNvSpPr txBox="1">
              <a:spLocks noChangeArrowheads="1"/>
            </p:cNvSpPr>
            <p:nvPr/>
          </p:nvSpPr>
          <p:spPr bwMode="auto">
            <a:xfrm>
              <a:off x="2636382" y="3500551"/>
              <a:ext cx="650534" cy="253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tabLst>
                  <a:tab pos="742950" algn="l"/>
                </a:tabLst>
              </a:pPr>
              <a:r>
                <a:rPr lang="en-GB" sz="1000" dirty="0">
                  <a:solidFill>
                    <a:prstClr val="black">
                      <a:lumMod val="65000"/>
                      <a:lumOff val="35000"/>
                    </a:prstClr>
                  </a:solidFill>
                </a:rPr>
                <a:t>Afatinib</a:t>
              </a:r>
            </a:p>
            <a:p>
              <a:pPr eaLnBrk="1" hangingPunct="1">
                <a:lnSpc>
                  <a:spcPct val="110000"/>
                </a:lnSpc>
                <a:tabLst>
                  <a:tab pos="742950" algn="l"/>
                </a:tabLst>
              </a:pPr>
              <a:r>
                <a:rPr lang="en-GB" sz="1000" dirty="0">
                  <a:solidFill>
                    <a:prstClr val="black">
                      <a:lumMod val="65000"/>
                      <a:lumOff val="35000"/>
                    </a:prstClr>
                  </a:solidFill>
                </a:rPr>
                <a:t>Cis/Pem</a:t>
              </a:r>
            </a:p>
          </p:txBody>
        </p:sp>
        <p:sp>
          <p:nvSpPr>
            <p:cNvPr id="231" name="Line 81"/>
            <p:cNvSpPr>
              <a:spLocks noChangeShapeType="1"/>
            </p:cNvSpPr>
            <p:nvPr/>
          </p:nvSpPr>
          <p:spPr bwMode="auto">
            <a:xfrm rot="5400000" flipV="1">
              <a:off x="2517430" y="3621827"/>
              <a:ext cx="0" cy="129151"/>
            </a:xfrm>
            <a:prstGeom prst="line">
              <a:avLst/>
            </a:prstGeom>
            <a:noFill/>
            <a:ln w="28575" cap="flat">
              <a:solidFill>
                <a:srgbClr val="717073"/>
              </a:solidFill>
              <a:prstDash val="solid"/>
              <a:miter lim="800000"/>
              <a:headEnd/>
              <a:tailEnd/>
            </a:ln>
          </p:spPr>
          <p:txBody>
            <a:bodyPr/>
            <a:lstStyle/>
            <a:p>
              <a:pPr>
                <a:defRPr/>
              </a:pPr>
              <a:endParaRPr lang="en-GB" dirty="0">
                <a:solidFill>
                  <a:prstClr val="black">
                    <a:lumMod val="65000"/>
                    <a:lumOff val="35000"/>
                  </a:prstClr>
                </a:solidFill>
                <a:latin typeface="Arial"/>
              </a:endParaRPr>
            </a:p>
          </p:txBody>
        </p:sp>
        <p:sp>
          <p:nvSpPr>
            <p:cNvPr id="232" name="Line 81"/>
            <p:cNvSpPr>
              <a:spLocks noChangeShapeType="1"/>
            </p:cNvSpPr>
            <p:nvPr/>
          </p:nvSpPr>
          <p:spPr bwMode="auto">
            <a:xfrm rot="5400000" flipV="1">
              <a:off x="2517430" y="3507665"/>
              <a:ext cx="0" cy="129151"/>
            </a:xfrm>
            <a:prstGeom prst="line">
              <a:avLst/>
            </a:prstGeom>
            <a:noFill/>
            <a:ln w="28575" cap="flat" cmpd="sng">
              <a:solidFill>
                <a:schemeClr val="accent1"/>
              </a:solidFill>
              <a:prstDash val="solid"/>
              <a:miter lim="800000"/>
              <a:headEnd/>
              <a:tailEnd/>
            </a:ln>
          </p:spPr>
          <p:txBody>
            <a:bodyPr/>
            <a:lstStyle/>
            <a:p>
              <a:endParaRPr lang="en-GB" dirty="0">
                <a:solidFill>
                  <a:prstClr val="black">
                    <a:lumMod val="65000"/>
                    <a:lumOff val="35000"/>
                  </a:prstClr>
                </a:solidFill>
                <a:latin typeface="Arial"/>
              </a:endParaRPr>
            </a:p>
          </p:txBody>
        </p:sp>
      </p:grpSp>
      <p:sp>
        <p:nvSpPr>
          <p:cNvPr id="237" name="Round Same Side Corner Rectangle 236"/>
          <p:cNvSpPr/>
          <p:nvPr/>
        </p:nvSpPr>
        <p:spPr>
          <a:xfrm rot="10800000">
            <a:off x="3791745" y="5752399"/>
            <a:ext cx="5375678" cy="606299"/>
          </a:xfrm>
          <a:prstGeom prst="round2SameRect">
            <a:avLst>
              <a:gd name="adj1" fmla="val 14252"/>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241" name="Round Same Side Corner Rectangle 240"/>
          <p:cNvSpPr/>
          <p:nvPr/>
        </p:nvSpPr>
        <p:spPr>
          <a:xfrm>
            <a:off x="3791744" y="5270563"/>
            <a:ext cx="5375678" cy="526733"/>
          </a:xfrm>
          <a:prstGeom prst="round2SameRect">
            <a:avLst>
              <a:gd name="adj1" fmla="val 24062"/>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a:solidFill>
                <a:prstClr val="white"/>
              </a:solidFill>
              <a:latin typeface="Arial"/>
            </a:endParaRPr>
          </a:p>
        </p:txBody>
      </p:sp>
      <p:sp>
        <p:nvSpPr>
          <p:cNvPr id="245" name="Rectangle 1"/>
          <p:cNvSpPr>
            <a:spLocks noChangeArrowheads="1"/>
          </p:cNvSpPr>
          <p:nvPr/>
        </p:nvSpPr>
        <p:spPr bwMode="auto">
          <a:xfrm>
            <a:off x="1420743" y="6393229"/>
            <a:ext cx="4457439" cy="377026"/>
          </a:xfrm>
          <a:prstGeom prst="rect">
            <a:avLst/>
          </a:prstGeom>
          <a:noFill/>
          <a:ln w="9525">
            <a:noFill/>
            <a:miter lim="800000"/>
            <a:headEnd/>
            <a:tailEnd/>
          </a:ln>
        </p:spPr>
        <p:txBody>
          <a:bodyPr wrap="square" lIns="0" tIns="0" rIns="0" bIns="0" anchor="b" anchorCtr="0">
            <a:spAutoFit/>
          </a:bodyPr>
          <a:lstStyle/>
          <a:p>
            <a:pPr>
              <a:spcBef>
                <a:spcPts val="300"/>
              </a:spcBef>
            </a:pPr>
            <a:r>
              <a:rPr lang="en-GB" sz="1200" baseline="30000" dirty="0">
                <a:solidFill>
                  <a:prstClr val="black"/>
                </a:solidFill>
                <a:latin typeface="Arial"/>
                <a:cs typeface="Arial" panose="020B0604020202020204" pitchFamily="34" charset="0"/>
              </a:rPr>
              <a:t>a</a:t>
            </a:r>
            <a:r>
              <a:rPr lang="en-GB" sz="1200" dirty="0">
                <a:solidFill>
                  <a:prstClr val="black"/>
                </a:solidFill>
                <a:latin typeface="Arial"/>
                <a:cs typeface="Arial" panose="020B0604020202020204" pitchFamily="34" charset="0"/>
              </a:rPr>
              <a:t>HR=1.02 (0.62-1.69), when adjusted for baseline imbalances.</a:t>
            </a:r>
          </a:p>
          <a:p>
            <a:pPr>
              <a:spcBef>
                <a:spcPts val="300"/>
              </a:spcBef>
            </a:pPr>
            <a:r>
              <a:rPr lang="en-US" altLang="en-US" sz="1000" dirty="0">
                <a:solidFill>
                  <a:prstClr val="black"/>
                </a:solidFill>
                <a:latin typeface="Arial"/>
              </a:rPr>
              <a:t>Yang et al. Lancet Oncol. 2015;</a:t>
            </a:r>
            <a:r>
              <a:rPr lang="en-GB" sz="1000" dirty="0">
                <a:solidFill>
                  <a:prstClr val="black"/>
                </a:solidFill>
                <a:latin typeface="Arial"/>
              </a:rPr>
              <a:t>16:141</a:t>
            </a:r>
            <a:r>
              <a:rPr lang="en-US" sz="1000" dirty="0">
                <a:solidFill>
                  <a:prstClr val="black"/>
                </a:solidFill>
                <a:latin typeface="Arial"/>
              </a:rPr>
              <a:t>.  </a:t>
            </a:r>
          </a:p>
        </p:txBody>
      </p:sp>
      <p:grpSp>
        <p:nvGrpSpPr>
          <p:cNvPr id="248" name="Group 247"/>
          <p:cNvGrpSpPr/>
          <p:nvPr/>
        </p:nvGrpSpPr>
        <p:grpSpPr>
          <a:xfrm>
            <a:off x="9617357" y="2639480"/>
            <a:ext cx="834062" cy="338554"/>
            <a:chOff x="2452854" y="3500551"/>
            <a:chExt cx="834062" cy="253223"/>
          </a:xfrm>
        </p:grpSpPr>
        <p:sp>
          <p:nvSpPr>
            <p:cNvPr id="249" name="TextBox 304"/>
            <p:cNvSpPr txBox="1">
              <a:spLocks noChangeArrowheads="1"/>
            </p:cNvSpPr>
            <p:nvPr/>
          </p:nvSpPr>
          <p:spPr bwMode="auto">
            <a:xfrm>
              <a:off x="2636382" y="3500551"/>
              <a:ext cx="650534" cy="253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tabLst>
                  <a:tab pos="742950" algn="l"/>
                </a:tabLst>
              </a:pPr>
              <a:r>
                <a:rPr lang="en-GB" sz="1000" dirty="0">
                  <a:solidFill>
                    <a:prstClr val="black">
                      <a:lumMod val="65000"/>
                      <a:lumOff val="35000"/>
                    </a:prstClr>
                  </a:solidFill>
                </a:rPr>
                <a:t>Afatinib</a:t>
              </a:r>
            </a:p>
            <a:p>
              <a:pPr eaLnBrk="1" hangingPunct="1">
                <a:lnSpc>
                  <a:spcPct val="110000"/>
                </a:lnSpc>
                <a:tabLst>
                  <a:tab pos="742950" algn="l"/>
                </a:tabLst>
              </a:pPr>
              <a:r>
                <a:rPr lang="en-GB" sz="1000" dirty="0">
                  <a:solidFill>
                    <a:prstClr val="black">
                      <a:lumMod val="65000"/>
                      <a:lumOff val="35000"/>
                    </a:prstClr>
                  </a:solidFill>
                </a:rPr>
                <a:t>Cis/Gem</a:t>
              </a:r>
            </a:p>
          </p:txBody>
        </p:sp>
        <p:sp>
          <p:nvSpPr>
            <p:cNvPr id="250" name="Line 81"/>
            <p:cNvSpPr>
              <a:spLocks noChangeShapeType="1"/>
            </p:cNvSpPr>
            <p:nvPr/>
          </p:nvSpPr>
          <p:spPr bwMode="auto">
            <a:xfrm rot="5400000" flipV="1">
              <a:off x="2517430" y="3621827"/>
              <a:ext cx="0" cy="129151"/>
            </a:xfrm>
            <a:prstGeom prst="line">
              <a:avLst/>
            </a:prstGeom>
            <a:noFill/>
            <a:ln w="28575" cap="flat">
              <a:solidFill>
                <a:srgbClr val="717073"/>
              </a:solidFill>
              <a:prstDash val="solid"/>
              <a:miter lim="800000"/>
              <a:headEnd/>
              <a:tailEnd/>
            </a:ln>
          </p:spPr>
          <p:txBody>
            <a:bodyPr/>
            <a:lstStyle/>
            <a:p>
              <a:pPr>
                <a:defRPr/>
              </a:pPr>
              <a:endParaRPr lang="en-GB" dirty="0">
                <a:solidFill>
                  <a:prstClr val="black">
                    <a:lumMod val="65000"/>
                    <a:lumOff val="35000"/>
                  </a:prstClr>
                </a:solidFill>
                <a:latin typeface="Arial"/>
              </a:endParaRPr>
            </a:p>
          </p:txBody>
        </p:sp>
        <p:sp>
          <p:nvSpPr>
            <p:cNvPr id="251" name="Line 81"/>
            <p:cNvSpPr>
              <a:spLocks noChangeShapeType="1"/>
            </p:cNvSpPr>
            <p:nvPr/>
          </p:nvSpPr>
          <p:spPr bwMode="auto">
            <a:xfrm rot="5400000" flipV="1">
              <a:off x="2517430" y="3507665"/>
              <a:ext cx="0" cy="129151"/>
            </a:xfrm>
            <a:prstGeom prst="line">
              <a:avLst/>
            </a:prstGeom>
            <a:noFill/>
            <a:ln w="28575" cap="flat" cmpd="sng">
              <a:solidFill>
                <a:schemeClr val="accent1"/>
              </a:solidFill>
              <a:prstDash val="solid"/>
              <a:miter lim="800000"/>
              <a:headEnd/>
              <a:tailEnd/>
            </a:ln>
          </p:spPr>
          <p:txBody>
            <a:bodyPr/>
            <a:lstStyle/>
            <a:p>
              <a:endParaRPr lang="en-GB" dirty="0">
                <a:solidFill>
                  <a:prstClr val="black">
                    <a:lumMod val="65000"/>
                    <a:lumOff val="35000"/>
                  </a:prstClr>
                </a:solidFill>
                <a:latin typeface="Arial"/>
              </a:endParaRPr>
            </a:p>
          </p:txBody>
        </p:sp>
      </p:grpSp>
      <p:graphicFrame>
        <p:nvGraphicFramePr>
          <p:cNvPr id="252" name="Table 251"/>
          <p:cNvGraphicFramePr>
            <a:graphicFrameLocks noGrp="1"/>
          </p:cNvGraphicFramePr>
          <p:nvPr/>
        </p:nvGraphicFramePr>
        <p:xfrm>
          <a:off x="8520770" y="1644714"/>
          <a:ext cx="1984057" cy="719328"/>
        </p:xfrm>
        <a:graphic>
          <a:graphicData uri="http://schemas.openxmlformats.org/drawingml/2006/table">
            <a:tbl>
              <a:tblPr/>
              <a:tblGrid>
                <a:gridCol w="894715">
                  <a:extLst>
                    <a:ext uri="{9D8B030D-6E8A-4147-A177-3AD203B41FA5}">
                      <a16:colId xmlns:a16="http://schemas.microsoft.com/office/drawing/2014/main" val="20000"/>
                    </a:ext>
                  </a:extLst>
                </a:gridCol>
                <a:gridCol w="526415">
                  <a:extLst>
                    <a:ext uri="{9D8B030D-6E8A-4147-A177-3AD203B41FA5}">
                      <a16:colId xmlns:a16="http://schemas.microsoft.com/office/drawing/2014/main" val="20001"/>
                    </a:ext>
                  </a:extLst>
                </a:gridCol>
                <a:gridCol w="562927">
                  <a:extLst>
                    <a:ext uri="{9D8B030D-6E8A-4147-A177-3AD203B41FA5}">
                      <a16:colId xmlns:a16="http://schemas.microsoft.com/office/drawing/2014/main" val="20002"/>
                    </a:ext>
                  </a:extLst>
                </a:gridCol>
              </a:tblGrid>
              <a:tr h="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800" b="0" i="0" u="none" strike="noStrike" cap="none" normalizeH="0" baseline="0" dirty="0">
                        <a:ln>
                          <a:noFill/>
                        </a:ln>
                        <a:solidFill>
                          <a:srgbClr val="731448"/>
                        </a:solidFill>
                        <a:effectLst/>
                        <a:latin typeface="Arial" pitchFamily="34" charset="0"/>
                        <a:ea typeface="ＭＳ Ｐゴシック" pitchFamily="34" charset="-128"/>
                        <a:cs typeface="Arial" pitchFamily="34" charset="0"/>
                      </a:endParaRPr>
                    </a:p>
                  </a:txBody>
                  <a:tcPr marL="45720" marR="45720" marT="18288" marB="18288"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Afatinib </a:t>
                      </a:r>
                      <a:b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(n=124)</a:t>
                      </a:r>
                    </a:p>
                  </a:txBody>
                  <a:tcPr marL="45720" marR="45720" marT="18288" marB="18288" anchor="ctr" horzOverflow="overflow">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Cis/Gem </a:t>
                      </a:r>
                      <a:b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(n=62)</a:t>
                      </a:r>
                    </a:p>
                  </a:txBody>
                  <a:tcPr marL="45720" marR="45720" marT="18288" marB="18288" anchor="ctr" horzOverflow="overflow">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Median, months</a:t>
                      </a:r>
                    </a:p>
                  </a:txBody>
                  <a:tcPr marL="45720" marR="45720" marT="18288" marB="18288" anchor="ct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31.4</a:t>
                      </a:r>
                    </a:p>
                  </a:txBody>
                  <a:tcPr marL="45720" marR="45720" marT="18288" marB="18288"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18.4</a:t>
                      </a:r>
                    </a:p>
                  </a:txBody>
                  <a:tcPr marL="45720" marR="45720" marT="18288" marB="18288" anchor="ctr" horzOverflow="overflow">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HR</a:t>
                      </a:r>
                      <a:r>
                        <a:rPr kumimoji="0" lang="de-CH" sz="800" b="0"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 (95% CI) </a:t>
                      </a:r>
                      <a:br>
                        <a:rPr kumimoji="0" lang="de-CH" sz="800" b="0"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br>
                      <a:r>
                        <a:rPr kumimoji="0" lang="de-CH" sz="800" b="1" i="1"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P-</a:t>
                      </a: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value</a:t>
                      </a:r>
                    </a:p>
                  </a:txBody>
                  <a:tcPr marL="45720" marR="45720" marT="18288" marB="18288" anchor="ct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0.64</a:t>
                      </a:r>
                      <a:r>
                        <a:rPr kumimoji="0" lang="de-CH" sz="800" b="0"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 (0.44–0.94)</a:t>
                      </a:r>
                      <a:br>
                        <a:rPr kumimoji="0" lang="de-CH" sz="800" b="0"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br>
                      <a:r>
                        <a:rPr kumimoji="0" lang="de-CH" sz="800" b="1" i="1"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P</a:t>
                      </a: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=0.0229</a:t>
                      </a:r>
                    </a:p>
                  </a:txBody>
                  <a:tcPr marL="45720" marR="45720" marT="18288" marB="18288" anchor="ctr" horzOverflow="overflow">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CH"/>
                    </a:p>
                  </a:txBody>
                  <a:tcPr/>
                </a:tc>
                <a:extLst>
                  <a:ext uri="{0D108BD9-81ED-4DB2-BD59-A6C34878D82A}">
                    <a16:rowId xmlns:a16="http://schemas.microsoft.com/office/drawing/2014/main" val="10002"/>
                  </a:ext>
                </a:extLst>
              </a:tr>
            </a:tbl>
          </a:graphicData>
        </a:graphic>
      </p:graphicFrame>
      <p:sp>
        <p:nvSpPr>
          <p:cNvPr id="253" name="Round Same Side Corner Rectangle 252"/>
          <p:cNvSpPr/>
          <p:nvPr/>
        </p:nvSpPr>
        <p:spPr>
          <a:xfrm>
            <a:off x="4132270" y="1644715"/>
            <a:ext cx="1984064" cy="273515"/>
          </a:xfrm>
          <a:prstGeom prst="round2SameRect">
            <a:avLst>
              <a:gd name="adj1" fmla="val 3467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200" b="1" baseline="30000">
              <a:solidFill>
                <a:prstClr val="white"/>
              </a:solidFill>
              <a:latin typeface="Arial"/>
            </a:endParaRPr>
          </a:p>
        </p:txBody>
      </p:sp>
      <p:sp>
        <p:nvSpPr>
          <p:cNvPr id="254" name="Round Same Side Corner Rectangle 253"/>
          <p:cNvSpPr/>
          <p:nvPr/>
        </p:nvSpPr>
        <p:spPr>
          <a:xfrm rot="10800000">
            <a:off x="4132262" y="1920240"/>
            <a:ext cx="1984064" cy="443802"/>
          </a:xfrm>
          <a:prstGeom prst="round2SameRect">
            <a:avLst>
              <a:gd name="adj1" fmla="val 20976"/>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200" b="1" baseline="30000" dirty="0">
              <a:solidFill>
                <a:prstClr val="white"/>
              </a:solidFill>
              <a:latin typeface="Arial"/>
            </a:endParaRPr>
          </a:p>
        </p:txBody>
      </p:sp>
      <p:graphicFrame>
        <p:nvGraphicFramePr>
          <p:cNvPr id="255" name="Table 254"/>
          <p:cNvGraphicFramePr>
            <a:graphicFrameLocks noGrp="1"/>
          </p:cNvGraphicFramePr>
          <p:nvPr/>
        </p:nvGraphicFramePr>
        <p:xfrm>
          <a:off x="4132270" y="1644714"/>
          <a:ext cx="1984057" cy="719328"/>
        </p:xfrm>
        <a:graphic>
          <a:graphicData uri="http://schemas.openxmlformats.org/drawingml/2006/table">
            <a:tbl>
              <a:tblPr/>
              <a:tblGrid>
                <a:gridCol w="894715">
                  <a:extLst>
                    <a:ext uri="{9D8B030D-6E8A-4147-A177-3AD203B41FA5}">
                      <a16:colId xmlns:a16="http://schemas.microsoft.com/office/drawing/2014/main" val="20000"/>
                    </a:ext>
                  </a:extLst>
                </a:gridCol>
                <a:gridCol w="526415">
                  <a:extLst>
                    <a:ext uri="{9D8B030D-6E8A-4147-A177-3AD203B41FA5}">
                      <a16:colId xmlns:a16="http://schemas.microsoft.com/office/drawing/2014/main" val="20001"/>
                    </a:ext>
                  </a:extLst>
                </a:gridCol>
                <a:gridCol w="562927">
                  <a:extLst>
                    <a:ext uri="{9D8B030D-6E8A-4147-A177-3AD203B41FA5}">
                      <a16:colId xmlns:a16="http://schemas.microsoft.com/office/drawing/2014/main" val="20002"/>
                    </a:ext>
                  </a:extLst>
                </a:gridCol>
              </a:tblGrid>
              <a:tr h="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800" b="0" i="0" u="none" strike="noStrike" cap="none" normalizeH="0" baseline="0" dirty="0">
                        <a:ln>
                          <a:noFill/>
                        </a:ln>
                        <a:solidFill>
                          <a:srgbClr val="731448"/>
                        </a:solidFill>
                        <a:effectLst/>
                        <a:latin typeface="Arial" pitchFamily="34" charset="0"/>
                        <a:ea typeface="ＭＳ Ｐゴシック" pitchFamily="34" charset="-128"/>
                        <a:cs typeface="Arial" pitchFamily="34" charset="0"/>
                      </a:endParaRPr>
                    </a:p>
                  </a:txBody>
                  <a:tcPr marL="45720" marR="45720" marT="18288" marB="18288"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Afatinib </a:t>
                      </a:r>
                      <a:b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(n=112)</a:t>
                      </a:r>
                    </a:p>
                  </a:txBody>
                  <a:tcPr marL="45720" marR="45720" marT="18288" marB="18288" anchor="ctr" horzOverflow="overflow">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Cis/Pem </a:t>
                      </a:r>
                      <a:b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8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(n=57)</a:t>
                      </a:r>
                    </a:p>
                  </a:txBody>
                  <a:tcPr marL="45720" marR="45720" marT="18288" marB="18288" anchor="ctr" horzOverflow="overflow">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Median, months</a:t>
                      </a:r>
                    </a:p>
                  </a:txBody>
                  <a:tcPr marL="45720" marR="45720" marT="18288" marB="18288" anchor="ct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33.3</a:t>
                      </a:r>
                    </a:p>
                  </a:txBody>
                  <a:tcPr marL="45720" marR="45720" marT="18288" marB="18288"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21.1</a:t>
                      </a:r>
                    </a:p>
                  </a:txBody>
                  <a:tcPr marL="45720" marR="45720" marT="18288" marB="18288" anchor="ctr" horzOverflow="overflow">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HR</a:t>
                      </a:r>
                      <a:r>
                        <a:rPr kumimoji="0" lang="de-CH" sz="800" b="0"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 (95% CI) </a:t>
                      </a:r>
                      <a:br>
                        <a:rPr kumimoji="0" lang="de-CH" sz="800" b="0"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br>
                      <a:r>
                        <a:rPr kumimoji="0" lang="de-CH" sz="800" b="1" i="1"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P-</a:t>
                      </a: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value</a:t>
                      </a:r>
                    </a:p>
                  </a:txBody>
                  <a:tcPr marL="45720" marR="45720" marT="18288" marB="18288" anchor="ct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0.54</a:t>
                      </a:r>
                      <a:r>
                        <a:rPr kumimoji="0" lang="de-CH" sz="800" b="0"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 (0.36–0.79)</a:t>
                      </a:r>
                      <a:br>
                        <a:rPr kumimoji="0" lang="de-CH" sz="800" b="0"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br>
                      <a:r>
                        <a:rPr kumimoji="0" lang="de-CH" sz="800" b="1" i="1"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P</a:t>
                      </a:r>
                      <a:r>
                        <a:rPr kumimoji="0" lang="de-CH" sz="800" b="1" i="0" u="none" strike="noStrike" cap="none" normalizeH="0" baseline="0" dirty="0">
                          <a:ln>
                            <a:noFill/>
                          </a:ln>
                          <a:solidFill>
                            <a:schemeClr val="tx1">
                              <a:lumMod val="65000"/>
                              <a:lumOff val="35000"/>
                            </a:schemeClr>
                          </a:solidFill>
                          <a:effectLst/>
                          <a:latin typeface="Arial" pitchFamily="34" charset="0"/>
                          <a:ea typeface="ＭＳ Ｐゴシック" pitchFamily="34" charset="-128"/>
                          <a:cs typeface="Arial" pitchFamily="34" charset="0"/>
                        </a:rPr>
                        <a:t>=0.0015</a:t>
                      </a:r>
                    </a:p>
                  </a:txBody>
                  <a:tcPr marL="45720" marR="45720" marT="18288" marB="18288" anchor="ctr" horzOverflow="overflow">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CH"/>
                    </a:p>
                  </a:txBody>
                  <a:tcPr/>
                </a:tc>
                <a:extLst>
                  <a:ext uri="{0D108BD9-81ED-4DB2-BD59-A6C34878D82A}">
                    <a16:rowId xmlns:a16="http://schemas.microsoft.com/office/drawing/2014/main" val="10002"/>
                  </a:ext>
                </a:extLst>
              </a:tr>
            </a:tbl>
          </a:graphicData>
        </a:graphic>
      </p:graphicFrame>
      <p:graphicFrame>
        <p:nvGraphicFramePr>
          <p:cNvPr id="247" name="Table 246"/>
          <p:cNvGraphicFramePr>
            <a:graphicFrameLocks noGrp="1"/>
          </p:cNvGraphicFramePr>
          <p:nvPr/>
        </p:nvGraphicFramePr>
        <p:xfrm>
          <a:off x="3791745" y="5270563"/>
          <a:ext cx="5375679" cy="1088136"/>
        </p:xfrm>
        <a:graphic>
          <a:graphicData uri="http://schemas.openxmlformats.org/drawingml/2006/table">
            <a:tbl>
              <a:tblPr/>
              <a:tblGrid>
                <a:gridCol w="1711943">
                  <a:extLst>
                    <a:ext uri="{9D8B030D-6E8A-4147-A177-3AD203B41FA5}">
                      <a16:colId xmlns:a16="http://schemas.microsoft.com/office/drawing/2014/main" val="20000"/>
                    </a:ext>
                  </a:extLst>
                </a:gridCol>
                <a:gridCol w="1034222">
                  <a:extLst>
                    <a:ext uri="{9D8B030D-6E8A-4147-A177-3AD203B41FA5}">
                      <a16:colId xmlns:a16="http://schemas.microsoft.com/office/drawing/2014/main" val="20001"/>
                    </a:ext>
                  </a:extLst>
                </a:gridCol>
                <a:gridCol w="887742">
                  <a:extLst>
                    <a:ext uri="{9D8B030D-6E8A-4147-A177-3AD203B41FA5}">
                      <a16:colId xmlns:a16="http://schemas.microsoft.com/office/drawing/2014/main" val="20002"/>
                    </a:ext>
                  </a:extLst>
                </a:gridCol>
                <a:gridCol w="885490">
                  <a:extLst>
                    <a:ext uri="{9D8B030D-6E8A-4147-A177-3AD203B41FA5}">
                      <a16:colId xmlns:a16="http://schemas.microsoft.com/office/drawing/2014/main" val="20003"/>
                    </a:ext>
                  </a:extLst>
                </a:gridCol>
                <a:gridCol w="856282">
                  <a:extLst>
                    <a:ext uri="{9D8B030D-6E8A-4147-A177-3AD203B41FA5}">
                      <a16:colId xmlns:a16="http://schemas.microsoft.com/office/drawing/2014/main" val="20004"/>
                    </a:ext>
                  </a:extLst>
                </a:gridCol>
              </a:tblGrid>
              <a:tr h="0">
                <a:tc>
                  <a:txBody>
                    <a:bodyPr/>
                    <a:lstStyle/>
                    <a:p>
                      <a:pPr marL="0" marR="0" lvl="0" indent="0" algn="l" defTabSz="914400" rtl="0" eaLnBrk="1" fontAlgn="base" latinLnBrk="0" hangingPunct="1">
                        <a:lnSpc>
                          <a:spcPct val="90000"/>
                        </a:lnSpc>
                        <a:spcBef>
                          <a:spcPct val="0"/>
                        </a:spcBef>
                        <a:spcAft>
                          <a:spcPct val="0"/>
                        </a:spcAft>
                        <a:buClrTx/>
                        <a:buSzTx/>
                        <a:buFontTx/>
                        <a:buNone/>
                        <a:tabLst/>
                      </a:pPr>
                      <a:endParaRPr kumimoji="0" lang="en-US" sz="1000" b="1" i="0" u="none" strike="noStrike" cap="none" normalizeH="0" baseline="0" dirty="0">
                        <a:ln>
                          <a:noFill/>
                        </a:ln>
                        <a:solidFill>
                          <a:srgbClr val="FFFFFF"/>
                        </a:solidFill>
                        <a:effectLst/>
                        <a:latin typeface="+mn-lt"/>
                        <a:cs typeface="Arial" charset="0"/>
                      </a:endParaRPr>
                    </a:p>
                  </a:txBody>
                  <a:tcPr marT="27432" marB="27432" horzOverflow="overflow">
                    <a:lnL w="190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cap="none" normalizeH="0" baseline="0" dirty="0">
                          <a:ln>
                            <a:noFill/>
                          </a:ln>
                          <a:solidFill>
                            <a:srgbClr val="FFFFFF"/>
                          </a:solidFill>
                          <a:effectLst/>
                          <a:latin typeface="+mn-lt"/>
                          <a:cs typeface="Arial" charset="0"/>
                        </a:rPr>
                        <a:t>Lux-Lung 3</a:t>
                      </a:r>
                    </a:p>
                  </a:txBody>
                  <a:tcPr marT="27432" marB="27432"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cap="none" normalizeH="0" baseline="0" dirty="0">
                          <a:ln>
                            <a:noFill/>
                          </a:ln>
                          <a:solidFill>
                            <a:srgbClr val="FFFFFF"/>
                          </a:solidFill>
                          <a:effectLst/>
                          <a:latin typeface="+mn-lt"/>
                          <a:cs typeface="Arial" charset="0"/>
                        </a:rPr>
                        <a:t>Lux-Lung 6</a:t>
                      </a:r>
                    </a:p>
                  </a:txBody>
                  <a:tcPr marT="27432" marB="27432" horzOverflow="overflow">
                    <a:lnL w="63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0"/>
                  </a:ext>
                </a:extLst>
              </a:tr>
              <a:tr h="0">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0" lang="en-US" sz="1200" b="1" i="0" u="none" strike="noStrike" cap="none" normalizeH="0" baseline="0" dirty="0">
                          <a:ln>
                            <a:noFill/>
                          </a:ln>
                          <a:solidFill>
                            <a:srgbClr val="FFFFFF"/>
                          </a:solidFill>
                          <a:effectLst/>
                          <a:latin typeface="+mn-lt"/>
                          <a:cs typeface="Arial" charset="0"/>
                        </a:rPr>
                        <a:t>L858R</a:t>
                      </a:r>
                    </a:p>
                  </a:txBody>
                  <a:tcPr marT="27432" marB="27432" anchor="ctr" horzOverflow="overflow">
                    <a:lnL w="190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kern="1200" cap="none" normalizeH="0" baseline="0" dirty="0">
                          <a:ln>
                            <a:noFill/>
                          </a:ln>
                          <a:solidFill>
                            <a:schemeClr val="bg1"/>
                          </a:solidFill>
                          <a:effectLst/>
                          <a:latin typeface="+mn-lt"/>
                          <a:ea typeface="+mn-ea"/>
                          <a:cs typeface="Arial" charset="0"/>
                        </a:rPr>
                        <a:t>Afatinib </a:t>
                      </a:r>
                    </a:p>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kern="1200" cap="none" normalizeH="0" baseline="0" dirty="0">
                          <a:ln>
                            <a:noFill/>
                          </a:ln>
                          <a:solidFill>
                            <a:schemeClr val="bg1"/>
                          </a:solidFill>
                          <a:effectLst/>
                          <a:latin typeface="+mn-lt"/>
                          <a:ea typeface="+mn-ea"/>
                          <a:cs typeface="Arial" charset="0"/>
                        </a:rPr>
                        <a:t>(n=91)</a:t>
                      </a:r>
                    </a:p>
                  </a:txBody>
                  <a:tcPr marT="27432" marB="27432"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kern="1200" cap="none" normalizeH="0" baseline="0" dirty="0">
                          <a:ln>
                            <a:noFill/>
                          </a:ln>
                          <a:solidFill>
                            <a:schemeClr val="bg1"/>
                          </a:solidFill>
                          <a:effectLst/>
                          <a:latin typeface="+mn-lt"/>
                          <a:ea typeface="+mn-ea"/>
                          <a:cs typeface="Arial" charset="0"/>
                        </a:rPr>
                        <a:t>Cis/</a:t>
                      </a:r>
                      <a:r>
                        <a:rPr kumimoji="0" lang="en-GB" sz="1000" b="1" i="0" u="none" strike="noStrike" kern="1200" cap="none" normalizeH="0" baseline="0" dirty="0" err="1">
                          <a:ln>
                            <a:noFill/>
                          </a:ln>
                          <a:solidFill>
                            <a:schemeClr val="bg1"/>
                          </a:solidFill>
                          <a:effectLst/>
                          <a:latin typeface="+mn-lt"/>
                          <a:ea typeface="+mn-ea"/>
                          <a:cs typeface="Arial" charset="0"/>
                        </a:rPr>
                        <a:t>Pem</a:t>
                      </a:r>
                      <a:endParaRPr kumimoji="0" lang="en-GB" sz="1000" b="1" i="0" u="none" strike="noStrike" kern="1200" cap="none" normalizeH="0" baseline="0" dirty="0">
                        <a:ln>
                          <a:noFill/>
                        </a:ln>
                        <a:solidFill>
                          <a:schemeClr val="bg1"/>
                        </a:solidFill>
                        <a:effectLst/>
                        <a:latin typeface="+mn-lt"/>
                        <a:ea typeface="+mn-ea"/>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kern="1200" cap="none" normalizeH="0" baseline="0" dirty="0">
                          <a:ln>
                            <a:noFill/>
                          </a:ln>
                          <a:solidFill>
                            <a:schemeClr val="bg1"/>
                          </a:solidFill>
                          <a:effectLst/>
                          <a:latin typeface="+mn-lt"/>
                          <a:ea typeface="+mn-ea"/>
                          <a:cs typeface="Arial" charset="0"/>
                        </a:rPr>
                        <a:t> (n=47)</a:t>
                      </a:r>
                    </a:p>
                  </a:txBody>
                  <a:tcPr marT="27432" marB="27432"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kern="1200" cap="none" normalizeH="0" baseline="0" dirty="0">
                          <a:ln>
                            <a:noFill/>
                          </a:ln>
                          <a:solidFill>
                            <a:schemeClr val="bg1"/>
                          </a:solidFill>
                          <a:effectLst/>
                          <a:latin typeface="+mn-lt"/>
                          <a:ea typeface="+mn-ea"/>
                          <a:cs typeface="Arial" charset="0"/>
                        </a:rPr>
                        <a:t>Afatinib </a:t>
                      </a:r>
                    </a:p>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kern="1200" cap="none" normalizeH="0" baseline="0" dirty="0">
                          <a:ln>
                            <a:noFill/>
                          </a:ln>
                          <a:solidFill>
                            <a:schemeClr val="bg1"/>
                          </a:solidFill>
                          <a:effectLst/>
                          <a:latin typeface="+mn-lt"/>
                          <a:ea typeface="+mn-ea"/>
                          <a:cs typeface="Arial" charset="0"/>
                        </a:rPr>
                        <a:t>(n=92)</a:t>
                      </a:r>
                    </a:p>
                  </a:txBody>
                  <a:tcPr marT="27432" marB="27432"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kern="1200" cap="none" normalizeH="0" baseline="0" dirty="0">
                          <a:ln>
                            <a:noFill/>
                          </a:ln>
                          <a:solidFill>
                            <a:schemeClr val="bg1"/>
                          </a:solidFill>
                          <a:effectLst/>
                          <a:latin typeface="+mn-lt"/>
                          <a:ea typeface="+mn-ea"/>
                          <a:cs typeface="Arial" charset="0"/>
                        </a:rPr>
                        <a:t>Cis/Gem</a:t>
                      </a:r>
                    </a:p>
                    <a:p>
                      <a:pPr marL="0" marR="0" lvl="0" indent="0" algn="ctr" defTabSz="914400" rtl="0" eaLnBrk="1" fontAlgn="base" latinLnBrk="0" hangingPunct="1">
                        <a:lnSpc>
                          <a:spcPct val="90000"/>
                        </a:lnSpc>
                        <a:spcBef>
                          <a:spcPct val="0"/>
                        </a:spcBef>
                        <a:spcAft>
                          <a:spcPct val="0"/>
                        </a:spcAft>
                        <a:buClrTx/>
                        <a:buSzTx/>
                        <a:buFontTx/>
                        <a:buNone/>
                        <a:tabLst/>
                      </a:pPr>
                      <a:r>
                        <a:rPr kumimoji="0" lang="en-GB" sz="1000" b="1" i="0" u="none" strike="noStrike" kern="1200" cap="none" normalizeH="0" baseline="0" dirty="0">
                          <a:ln>
                            <a:noFill/>
                          </a:ln>
                          <a:solidFill>
                            <a:schemeClr val="bg1"/>
                          </a:solidFill>
                          <a:effectLst/>
                          <a:latin typeface="+mn-lt"/>
                          <a:ea typeface="+mn-ea"/>
                          <a:cs typeface="Arial" charset="0"/>
                        </a:rPr>
                        <a:t>(n=46)</a:t>
                      </a:r>
                    </a:p>
                  </a:txBody>
                  <a:tcPr marT="27432" marB="27432" horzOverflow="overflow">
                    <a:lnL w="63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1" i="0" u="none" strike="noStrike" cap="none" normalizeH="0" baseline="0" dirty="0">
                          <a:ln>
                            <a:noFill/>
                          </a:ln>
                          <a:solidFill>
                            <a:schemeClr val="tx1">
                              <a:lumMod val="65000"/>
                              <a:lumOff val="35000"/>
                            </a:schemeClr>
                          </a:solidFill>
                          <a:effectLst/>
                          <a:latin typeface="+mn-lt"/>
                          <a:cs typeface="Arial" charset="0"/>
                        </a:rPr>
                        <a:t>Median, mo</a:t>
                      </a:r>
                    </a:p>
                  </a:txBody>
                  <a:tcPr marT="27432" marB="27432" horzOverflow="overflow">
                    <a:lnL w="1905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1" i="0" u="none" strike="noStrike" kern="1200" cap="none" normalizeH="0" baseline="0" dirty="0">
                          <a:ln>
                            <a:noFill/>
                          </a:ln>
                          <a:solidFill>
                            <a:schemeClr val="tx1">
                              <a:lumMod val="65000"/>
                              <a:lumOff val="35000"/>
                            </a:schemeClr>
                          </a:solidFill>
                          <a:effectLst/>
                          <a:latin typeface="+mn-lt"/>
                          <a:ea typeface="+mn-ea"/>
                          <a:cs typeface="Arial" charset="0"/>
                        </a:rPr>
                        <a:t>27.6</a:t>
                      </a:r>
                    </a:p>
                  </a:txBody>
                  <a:tcPr marT="27432" marB="27432"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1" i="0" u="none" strike="noStrike" kern="1200" cap="none" normalizeH="0" baseline="0" dirty="0">
                          <a:ln>
                            <a:noFill/>
                          </a:ln>
                          <a:solidFill>
                            <a:schemeClr val="tx1">
                              <a:lumMod val="65000"/>
                              <a:lumOff val="35000"/>
                            </a:schemeClr>
                          </a:solidFill>
                          <a:effectLst/>
                          <a:latin typeface="+mn-lt"/>
                          <a:ea typeface="+mn-ea"/>
                          <a:cs typeface="Arial" charset="0"/>
                        </a:rPr>
                        <a:t>40.3</a:t>
                      </a:r>
                    </a:p>
                  </a:txBody>
                  <a:tcPr marT="27432" marB="27432"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1" i="0" u="none" strike="noStrike" kern="1200" cap="none" normalizeH="0" baseline="0" dirty="0">
                          <a:ln>
                            <a:noFill/>
                          </a:ln>
                          <a:solidFill>
                            <a:schemeClr val="tx1">
                              <a:lumMod val="65000"/>
                              <a:lumOff val="35000"/>
                            </a:schemeClr>
                          </a:solidFill>
                          <a:effectLst/>
                          <a:latin typeface="+mn-lt"/>
                          <a:ea typeface="+mn-ea"/>
                          <a:cs typeface="Arial" charset="0"/>
                        </a:rPr>
                        <a:t>19.6</a:t>
                      </a:r>
                    </a:p>
                  </a:txBody>
                  <a:tcPr marT="27432" marB="27432"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1" i="0" u="none" strike="noStrike" kern="1200" cap="none" normalizeH="0" baseline="0" dirty="0">
                          <a:ln>
                            <a:noFill/>
                          </a:ln>
                          <a:solidFill>
                            <a:schemeClr val="tx1">
                              <a:lumMod val="65000"/>
                              <a:lumOff val="35000"/>
                            </a:schemeClr>
                          </a:solidFill>
                          <a:effectLst/>
                          <a:latin typeface="+mn-lt"/>
                          <a:ea typeface="+mn-ea"/>
                          <a:cs typeface="Arial" charset="0"/>
                        </a:rPr>
                        <a:t>24.3</a:t>
                      </a:r>
                    </a:p>
                  </a:txBody>
                  <a:tcPr marT="27432" marB="27432" anchor="ctr" horzOverflow="overflow">
                    <a:lnL w="6350" cap="flat" cmpd="sng" algn="ctr">
                      <a:solidFill>
                        <a:schemeClr val="tx1">
                          <a:lumMod val="65000"/>
                          <a:lumOff val="35000"/>
                        </a:schemeClr>
                      </a:solidFill>
                      <a:prstDash val="solid"/>
                      <a:round/>
                      <a:headEnd type="none" w="med" len="med"/>
                      <a:tailEnd type="none" w="med" len="med"/>
                    </a:lnL>
                    <a:lnR w="190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1" i="0" u="none" strike="noStrike" cap="none" normalizeH="0" baseline="0" dirty="0">
                          <a:ln>
                            <a:noFill/>
                          </a:ln>
                          <a:solidFill>
                            <a:schemeClr val="tx1">
                              <a:lumMod val="65000"/>
                              <a:lumOff val="35000"/>
                            </a:schemeClr>
                          </a:solidFill>
                          <a:effectLst/>
                          <a:latin typeface="+mn-lt"/>
                          <a:cs typeface="Arial" charset="0"/>
                        </a:rPr>
                        <a:t>HR</a:t>
                      </a:r>
                      <a:r>
                        <a:rPr kumimoji="0" lang="en-GB" sz="1000" b="0" i="0" u="none" strike="noStrike" cap="none" normalizeH="0" baseline="0" dirty="0">
                          <a:ln>
                            <a:noFill/>
                          </a:ln>
                          <a:solidFill>
                            <a:schemeClr val="tx1">
                              <a:lumMod val="65000"/>
                              <a:lumOff val="35000"/>
                            </a:schemeClr>
                          </a:solidFill>
                          <a:effectLst/>
                          <a:latin typeface="+mn-lt"/>
                          <a:cs typeface="Arial" charset="0"/>
                        </a:rPr>
                        <a:t> (95% CI)</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000" b="1" i="1" u="none" strike="noStrike" cap="none" normalizeH="0" baseline="0" dirty="0">
                          <a:ln>
                            <a:noFill/>
                          </a:ln>
                          <a:solidFill>
                            <a:schemeClr val="tx1">
                              <a:lumMod val="65000"/>
                              <a:lumOff val="35000"/>
                            </a:schemeClr>
                          </a:solidFill>
                          <a:effectLst/>
                          <a:latin typeface="+mn-lt"/>
                          <a:cs typeface="Arial" charset="0"/>
                        </a:rPr>
                        <a:t>P</a:t>
                      </a:r>
                      <a:r>
                        <a:rPr kumimoji="0" lang="en-GB" sz="1000" b="1" i="0" u="none" strike="noStrike" cap="none" normalizeH="0" baseline="0" dirty="0">
                          <a:ln>
                            <a:noFill/>
                          </a:ln>
                          <a:solidFill>
                            <a:schemeClr val="tx1">
                              <a:lumMod val="65000"/>
                              <a:lumOff val="35000"/>
                            </a:schemeClr>
                          </a:solidFill>
                          <a:effectLst/>
                          <a:latin typeface="+mn-lt"/>
                          <a:cs typeface="Arial" charset="0"/>
                        </a:rPr>
                        <a:t>-value</a:t>
                      </a:r>
                    </a:p>
                  </a:txBody>
                  <a:tcPr marT="27432" marB="27432" horzOverflow="overflow">
                    <a:lnL w="1905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1" i="0" u="none" strike="noStrike" kern="1200" cap="none" normalizeH="0" baseline="0" dirty="0">
                          <a:ln>
                            <a:noFill/>
                          </a:ln>
                          <a:solidFill>
                            <a:schemeClr val="tx1">
                              <a:lumMod val="65000"/>
                              <a:lumOff val="35000"/>
                            </a:schemeClr>
                          </a:solidFill>
                          <a:effectLst/>
                          <a:latin typeface="+mn-lt"/>
                          <a:ea typeface="+mn-ea"/>
                          <a:cs typeface="Arial" charset="0"/>
                        </a:rPr>
                        <a:t>1.30</a:t>
                      </a:r>
                      <a:r>
                        <a:rPr kumimoji="0" lang="en-GB" sz="1000" b="1" i="0" u="none" strike="noStrike" kern="1200" cap="none" normalizeH="0" baseline="30000" dirty="0">
                          <a:ln>
                            <a:noFill/>
                          </a:ln>
                          <a:solidFill>
                            <a:schemeClr val="tx1">
                              <a:lumMod val="65000"/>
                              <a:lumOff val="35000"/>
                            </a:schemeClr>
                          </a:solidFill>
                          <a:effectLst/>
                          <a:latin typeface="+mn-lt"/>
                          <a:ea typeface="+mn-ea"/>
                          <a:cs typeface="Arial" charset="0"/>
                        </a:rPr>
                        <a:t>a</a:t>
                      </a:r>
                      <a:r>
                        <a:rPr kumimoji="0" lang="en-GB" sz="1000" b="0" i="0" u="none" strike="noStrike" kern="1200" cap="none" normalizeH="0" baseline="0" dirty="0">
                          <a:ln>
                            <a:noFill/>
                          </a:ln>
                          <a:solidFill>
                            <a:schemeClr val="tx1">
                              <a:lumMod val="65000"/>
                              <a:lumOff val="35000"/>
                            </a:schemeClr>
                          </a:solidFill>
                          <a:effectLst/>
                          <a:latin typeface="+mn-lt"/>
                          <a:ea typeface="+mn-ea"/>
                          <a:cs typeface="Arial" charset="0"/>
                        </a:rPr>
                        <a:t> (0.80-2.11)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0" i="1" u="none" strike="noStrike" kern="1200" cap="none" normalizeH="0" baseline="0" dirty="0">
                          <a:ln>
                            <a:noFill/>
                          </a:ln>
                          <a:solidFill>
                            <a:schemeClr val="tx1">
                              <a:lumMod val="65000"/>
                              <a:lumOff val="35000"/>
                            </a:schemeClr>
                          </a:solidFill>
                          <a:effectLst/>
                          <a:latin typeface="+mn-lt"/>
                          <a:ea typeface="+mn-ea"/>
                          <a:cs typeface="Arial" charset="0"/>
                        </a:rPr>
                        <a:t>P</a:t>
                      </a:r>
                      <a:r>
                        <a:rPr kumimoji="0" lang="en-GB" sz="1000" b="0" i="0" u="none" strike="noStrike" kern="1200" cap="none" normalizeH="0" baseline="0" dirty="0">
                          <a:ln>
                            <a:noFill/>
                          </a:ln>
                          <a:solidFill>
                            <a:schemeClr val="tx1">
                              <a:lumMod val="65000"/>
                              <a:lumOff val="35000"/>
                            </a:schemeClr>
                          </a:solidFill>
                          <a:effectLst/>
                          <a:latin typeface="+mn-lt"/>
                          <a:ea typeface="+mn-ea"/>
                          <a:cs typeface="Arial" charset="0"/>
                        </a:rPr>
                        <a:t>=0.2919</a:t>
                      </a:r>
                    </a:p>
                  </a:txBody>
                  <a:tcPr marT="27432" marB="27432"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1" i="0" u="none" strike="noStrike" kern="1200" cap="none" normalizeH="0" baseline="0" dirty="0">
                          <a:ln>
                            <a:noFill/>
                          </a:ln>
                          <a:solidFill>
                            <a:schemeClr val="tx1">
                              <a:lumMod val="65000"/>
                              <a:lumOff val="35000"/>
                            </a:schemeClr>
                          </a:solidFill>
                          <a:effectLst/>
                          <a:latin typeface="+mn-lt"/>
                          <a:ea typeface="+mn-ea"/>
                          <a:cs typeface="Arial" charset="0"/>
                        </a:rPr>
                        <a:t>1.22</a:t>
                      </a:r>
                      <a:r>
                        <a:rPr kumimoji="0" lang="en-GB" sz="1000" b="0" i="0" u="none" strike="noStrike" kern="1200" cap="none" normalizeH="0" baseline="0" dirty="0">
                          <a:ln>
                            <a:noFill/>
                          </a:ln>
                          <a:solidFill>
                            <a:schemeClr val="tx1">
                              <a:lumMod val="65000"/>
                              <a:lumOff val="35000"/>
                            </a:schemeClr>
                          </a:solidFill>
                          <a:effectLst/>
                          <a:latin typeface="+mn-lt"/>
                          <a:ea typeface="+mn-ea"/>
                          <a:cs typeface="Arial" charset="0"/>
                        </a:rPr>
                        <a:t> (0.81-1.83)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0" i="1" u="none" strike="noStrike" kern="1200" cap="none" normalizeH="0" baseline="0" dirty="0">
                          <a:ln>
                            <a:noFill/>
                          </a:ln>
                          <a:solidFill>
                            <a:schemeClr val="tx1">
                              <a:lumMod val="65000"/>
                              <a:lumOff val="35000"/>
                            </a:schemeClr>
                          </a:solidFill>
                          <a:effectLst/>
                          <a:latin typeface="+mn-lt"/>
                          <a:ea typeface="+mn-ea"/>
                          <a:cs typeface="Arial" charset="0"/>
                        </a:rPr>
                        <a:t>P=</a:t>
                      </a:r>
                      <a:r>
                        <a:rPr kumimoji="0" lang="en-GB" sz="1000" b="0" i="0" u="none" strike="noStrike" kern="1200" cap="none" normalizeH="0" baseline="0" dirty="0">
                          <a:ln>
                            <a:noFill/>
                          </a:ln>
                          <a:solidFill>
                            <a:schemeClr val="tx1">
                              <a:lumMod val="65000"/>
                              <a:lumOff val="35000"/>
                            </a:schemeClr>
                          </a:solidFill>
                          <a:effectLst/>
                          <a:latin typeface="+mn-lt"/>
                          <a:ea typeface="+mn-ea"/>
                          <a:cs typeface="Arial" charset="0"/>
                        </a:rPr>
                        <a:t>0.3432</a:t>
                      </a:r>
                    </a:p>
                  </a:txBody>
                  <a:tcPr marT="27432" marB="27432" anchor="ctr" horzOverflow="overflow">
                    <a:lnL w="6350" cap="flat" cmpd="sng" algn="ctr">
                      <a:solidFill>
                        <a:schemeClr val="tx1">
                          <a:lumMod val="65000"/>
                          <a:lumOff val="35000"/>
                        </a:schemeClr>
                      </a:solid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3"/>
                  </a:ext>
                </a:extLst>
              </a:tr>
            </a:tbl>
          </a:graphicData>
        </a:graphic>
      </p:graphicFrame>
      <p:sp>
        <p:nvSpPr>
          <p:cNvPr id="233" name="TextBox 232"/>
          <p:cNvSpPr txBox="1"/>
          <p:nvPr/>
        </p:nvSpPr>
        <p:spPr>
          <a:xfrm>
            <a:off x="6272019" y="4832076"/>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1CBECA"/>
                </a:solidFill>
                <a:latin typeface="Arial"/>
                <a:cs typeface="Arial" charset="0"/>
              </a:rPr>
              <a:t>Afatinib</a:t>
            </a:r>
          </a:p>
        </p:txBody>
      </p:sp>
      <p:sp>
        <p:nvSpPr>
          <p:cNvPr id="234" name="TextBox 233"/>
          <p:cNvSpPr txBox="1"/>
          <p:nvPr/>
        </p:nvSpPr>
        <p:spPr>
          <a:xfrm>
            <a:off x="6276513" y="4968837"/>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prstClr val="black">
                    <a:lumMod val="65000"/>
                    <a:lumOff val="35000"/>
                  </a:prstClr>
                </a:solidFill>
                <a:latin typeface="Arial"/>
                <a:cs typeface="Arial" charset="0"/>
              </a:rPr>
              <a:t>Cis/Gem</a:t>
            </a:r>
          </a:p>
        </p:txBody>
      </p:sp>
    </p:spTree>
    <p:extLst>
      <p:ext uri="{BB962C8B-B14F-4D97-AF65-F5344CB8AC3E}">
        <p14:creationId xmlns:p14="http://schemas.microsoft.com/office/powerpoint/2010/main" val="299874524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37591" y="26647"/>
            <a:ext cx="9365398" cy="1077218"/>
          </a:xfrm>
        </p:spPr>
        <p:txBody>
          <a:bodyPr/>
          <a:lstStyle/>
          <a:p>
            <a:pPr>
              <a:lnSpc>
                <a:spcPct val="100000"/>
              </a:lnSpc>
            </a:pPr>
            <a:r>
              <a:rPr lang="en-GB" sz="3200" dirty="0"/>
              <a:t>LUX-Lung 7: </a:t>
            </a:r>
            <a:r>
              <a:rPr lang="en-GB" sz="3200" dirty="0" err="1"/>
              <a:t>Afatinib</a:t>
            </a:r>
            <a:r>
              <a:rPr lang="en-GB" sz="3200" dirty="0"/>
              <a:t> </a:t>
            </a:r>
            <a:r>
              <a:rPr lang="en-GB" sz="3200" dirty="0" err="1"/>
              <a:t>cải</a:t>
            </a:r>
            <a:r>
              <a:rPr lang="en-GB" sz="3200" dirty="0"/>
              <a:t> </a:t>
            </a:r>
            <a:r>
              <a:rPr lang="en-GB" sz="3200" dirty="0" err="1"/>
              <a:t>thiện</a:t>
            </a:r>
            <a:r>
              <a:rPr lang="en-GB" sz="3200" dirty="0"/>
              <a:t> PFS so </a:t>
            </a:r>
            <a:r>
              <a:rPr lang="en-GB" sz="3200" dirty="0" err="1"/>
              <a:t>với</a:t>
            </a:r>
            <a:r>
              <a:rPr lang="en-GB" sz="3200" dirty="0"/>
              <a:t> </a:t>
            </a:r>
            <a:r>
              <a:rPr lang="en-GB" sz="3200" dirty="0" err="1"/>
              <a:t>Gefitinib</a:t>
            </a:r>
            <a:r>
              <a:rPr lang="en-GB" sz="3200" dirty="0"/>
              <a:t> </a:t>
            </a:r>
            <a:r>
              <a:rPr lang="en-GB" sz="3200" dirty="0" err="1"/>
              <a:t>đặc</a:t>
            </a:r>
            <a:r>
              <a:rPr lang="en-GB" sz="3200" dirty="0"/>
              <a:t> </a:t>
            </a:r>
            <a:r>
              <a:rPr lang="en-GB" sz="3200" dirty="0" err="1"/>
              <a:t>biệt</a:t>
            </a:r>
            <a:r>
              <a:rPr lang="en-GB" sz="3200" dirty="0"/>
              <a:t> </a:t>
            </a:r>
            <a:r>
              <a:rPr lang="en-GB" sz="3200" dirty="0" err="1"/>
              <a:t>là</a:t>
            </a:r>
            <a:r>
              <a:rPr lang="en-GB" sz="3200" dirty="0"/>
              <a:t> ở </a:t>
            </a:r>
            <a:r>
              <a:rPr lang="en-GB" sz="3200" dirty="0" err="1"/>
              <a:t>nhóm</a:t>
            </a:r>
            <a:r>
              <a:rPr lang="en-GB" sz="3200" dirty="0"/>
              <a:t> </a:t>
            </a:r>
            <a:r>
              <a:rPr lang="en-GB" sz="3200" dirty="0" err="1"/>
              <a:t>bệnh</a:t>
            </a:r>
            <a:r>
              <a:rPr lang="en-GB" sz="3200" dirty="0"/>
              <a:t> </a:t>
            </a:r>
            <a:r>
              <a:rPr lang="en-GB" sz="3200" dirty="0" err="1"/>
              <a:t>nhân</a:t>
            </a:r>
            <a:r>
              <a:rPr lang="en-GB" sz="3200" dirty="0"/>
              <a:t> Del19</a:t>
            </a:r>
          </a:p>
        </p:txBody>
      </p:sp>
      <p:sp>
        <p:nvSpPr>
          <p:cNvPr id="332" name="Round Same Side Corner Rectangle 331"/>
          <p:cNvSpPr/>
          <p:nvPr/>
        </p:nvSpPr>
        <p:spPr>
          <a:xfrm>
            <a:off x="3364578" y="1792119"/>
            <a:ext cx="2771970" cy="386036"/>
          </a:xfrm>
          <a:prstGeom prst="round2SameRect">
            <a:avLst>
              <a:gd name="adj1" fmla="val 24062"/>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a:solidFill>
                <a:prstClr val="white"/>
              </a:solidFill>
              <a:latin typeface="Arial"/>
            </a:endParaRPr>
          </a:p>
        </p:txBody>
      </p:sp>
      <p:sp>
        <p:nvSpPr>
          <p:cNvPr id="333" name="Round Same Side Corner Rectangle 332"/>
          <p:cNvSpPr/>
          <p:nvPr/>
        </p:nvSpPr>
        <p:spPr>
          <a:xfrm rot="10800000">
            <a:off x="3364578" y="2178156"/>
            <a:ext cx="2771970" cy="729431"/>
          </a:xfrm>
          <a:prstGeom prst="round2SameRect">
            <a:avLst>
              <a:gd name="adj1" fmla="val 14252"/>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335" name="Freeform 334"/>
          <p:cNvSpPr/>
          <p:nvPr/>
        </p:nvSpPr>
        <p:spPr>
          <a:xfrm>
            <a:off x="2716555" y="2156380"/>
            <a:ext cx="2944038" cy="2709838"/>
          </a:xfrm>
          <a:custGeom>
            <a:avLst/>
            <a:gdLst>
              <a:gd name="connsiteX0" fmla="*/ 5772150 w 5772150"/>
              <a:gd name="connsiteY0" fmla="*/ 3148013 h 3148013"/>
              <a:gd name="connsiteX1" fmla="*/ 4448175 w 5772150"/>
              <a:gd name="connsiteY1" fmla="*/ 3148013 h 3148013"/>
              <a:gd name="connsiteX2" fmla="*/ 4448175 w 5772150"/>
              <a:gd name="connsiteY2" fmla="*/ 3043238 h 3148013"/>
              <a:gd name="connsiteX3" fmla="*/ 4286250 w 5772150"/>
              <a:gd name="connsiteY3" fmla="*/ 3043238 h 3148013"/>
              <a:gd name="connsiteX4" fmla="*/ 4286250 w 5772150"/>
              <a:gd name="connsiteY4" fmla="*/ 2976563 h 3148013"/>
              <a:gd name="connsiteX5" fmla="*/ 3971925 w 5772150"/>
              <a:gd name="connsiteY5" fmla="*/ 2976563 h 3148013"/>
              <a:gd name="connsiteX6" fmla="*/ 3971925 w 5772150"/>
              <a:gd name="connsiteY6" fmla="*/ 2924175 h 3148013"/>
              <a:gd name="connsiteX7" fmla="*/ 3952875 w 5772150"/>
              <a:gd name="connsiteY7" fmla="*/ 2924175 h 3148013"/>
              <a:gd name="connsiteX8" fmla="*/ 3952875 w 5772150"/>
              <a:gd name="connsiteY8" fmla="*/ 2900363 h 3148013"/>
              <a:gd name="connsiteX9" fmla="*/ 3529012 w 5772150"/>
              <a:gd name="connsiteY9" fmla="*/ 2900363 h 3148013"/>
              <a:gd name="connsiteX10" fmla="*/ 3529012 w 5772150"/>
              <a:gd name="connsiteY10" fmla="*/ 2809875 h 3148013"/>
              <a:gd name="connsiteX11" fmla="*/ 3514725 w 5772150"/>
              <a:gd name="connsiteY11" fmla="*/ 2809875 h 3148013"/>
              <a:gd name="connsiteX12" fmla="*/ 3514725 w 5772150"/>
              <a:gd name="connsiteY12" fmla="*/ 2714625 h 3148013"/>
              <a:gd name="connsiteX13" fmla="*/ 3100387 w 5772150"/>
              <a:gd name="connsiteY13" fmla="*/ 2714625 h 3148013"/>
              <a:gd name="connsiteX14" fmla="*/ 3086100 w 5772150"/>
              <a:gd name="connsiteY14" fmla="*/ 2700338 h 3148013"/>
              <a:gd name="connsiteX15" fmla="*/ 3100387 w 5772150"/>
              <a:gd name="connsiteY15" fmla="*/ 2686051 h 3148013"/>
              <a:gd name="connsiteX16" fmla="*/ 3100387 w 5772150"/>
              <a:gd name="connsiteY16" fmla="*/ 2624138 h 3148013"/>
              <a:gd name="connsiteX17" fmla="*/ 3009900 w 5772150"/>
              <a:gd name="connsiteY17" fmla="*/ 2624138 h 3148013"/>
              <a:gd name="connsiteX18" fmla="*/ 3009900 w 5772150"/>
              <a:gd name="connsiteY18" fmla="*/ 2576513 h 3148013"/>
              <a:gd name="connsiteX19" fmla="*/ 2967037 w 5772150"/>
              <a:gd name="connsiteY19" fmla="*/ 2576513 h 3148013"/>
              <a:gd name="connsiteX20" fmla="*/ 2967037 w 5772150"/>
              <a:gd name="connsiteY20" fmla="*/ 2528888 h 3148013"/>
              <a:gd name="connsiteX21" fmla="*/ 2662237 w 5772150"/>
              <a:gd name="connsiteY21" fmla="*/ 2528888 h 3148013"/>
              <a:gd name="connsiteX22" fmla="*/ 2662237 w 5772150"/>
              <a:gd name="connsiteY22" fmla="*/ 2347913 h 3148013"/>
              <a:gd name="connsiteX23" fmla="*/ 2657474 w 5772150"/>
              <a:gd name="connsiteY23" fmla="*/ 2343150 h 3148013"/>
              <a:gd name="connsiteX24" fmla="*/ 2657474 w 5772150"/>
              <a:gd name="connsiteY24" fmla="*/ 2343150 h 3148013"/>
              <a:gd name="connsiteX25" fmla="*/ 2619375 w 5772150"/>
              <a:gd name="connsiteY25" fmla="*/ 2305051 h 3148013"/>
              <a:gd name="connsiteX26" fmla="*/ 2619375 w 5772150"/>
              <a:gd name="connsiteY26" fmla="*/ 2257425 h 3148013"/>
              <a:gd name="connsiteX27" fmla="*/ 2590800 w 5772150"/>
              <a:gd name="connsiteY27" fmla="*/ 2257425 h 3148013"/>
              <a:gd name="connsiteX28" fmla="*/ 2590800 w 5772150"/>
              <a:gd name="connsiteY28" fmla="*/ 2224088 h 3148013"/>
              <a:gd name="connsiteX29" fmla="*/ 2262187 w 5772150"/>
              <a:gd name="connsiteY29" fmla="*/ 2224088 h 3148013"/>
              <a:gd name="connsiteX30" fmla="*/ 2262187 w 5772150"/>
              <a:gd name="connsiteY30" fmla="*/ 2185988 h 3148013"/>
              <a:gd name="connsiteX31" fmla="*/ 2238375 w 5772150"/>
              <a:gd name="connsiteY31" fmla="*/ 2185988 h 3148013"/>
              <a:gd name="connsiteX32" fmla="*/ 2238375 w 5772150"/>
              <a:gd name="connsiteY32" fmla="*/ 2128838 h 3148013"/>
              <a:gd name="connsiteX33" fmla="*/ 2219325 w 5772150"/>
              <a:gd name="connsiteY33" fmla="*/ 2128838 h 3148013"/>
              <a:gd name="connsiteX34" fmla="*/ 2219325 w 5772150"/>
              <a:gd name="connsiteY34" fmla="*/ 2100263 h 3148013"/>
              <a:gd name="connsiteX35" fmla="*/ 2205037 w 5772150"/>
              <a:gd name="connsiteY35" fmla="*/ 2100263 h 3148013"/>
              <a:gd name="connsiteX36" fmla="*/ 2205037 w 5772150"/>
              <a:gd name="connsiteY36" fmla="*/ 2047875 h 3148013"/>
              <a:gd name="connsiteX37" fmla="*/ 2005012 w 5772150"/>
              <a:gd name="connsiteY37" fmla="*/ 2047875 h 3148013"/>
              <a:gd name="connsiteX38" fmla="*/ 2005012 w 5772150"/>
              <a:gd name="connsiteY38" fmla="*/ 1952625 h 3148013"/>
              <a:gd name="connsiteX39" fmla="*/ 1928812 w 5772150"/>
              <a:gd name="connsiteY39" fmla="*/ 1962150 h 3148013"/>
              <a:gd name="connsiteX40" fmla="*/ 1933574 w 5772150"/>
              <a:gd name="connsiteY40" fmla="*/ 1957388 h 3148013"/>
              <a:gd name="connsiteX41" fmla="*/ 1933574 w 5772150"/>
              <a:gd name="connsiteY41" fmla="*/ 1876425 h 3148013"/>
              <a:gd name="connsiteX42" fmla="*/ 1933574 w 5772150"/>
              <a:gd name="connsiteY42" fmla="*/ 1876425 h 3148013"/>
              <a:gd name="connsiteX43" fmla="*/ 1933574 w 5772150"/>
              <a:gd name="connsiteY43" fmla="*/ 1785938 h 3148013"/>
              <a:gd name="connsiteX44" fmla="*/ 1885950 w 5772150"/>
              <a:gd name="connsiteY44" fmla="*/ 1785938 h 3148013"/>
              <a:gd name="connsiteX45" fmla="*/ 1885950 w 5772150"/>
              <a:gd name="connsiteY45" fmla="*/ 1709738 h 3148013"/>
              <a:gd name="connsiteX46" fmla="*/ 1662112 w 5772150"/>
              <a:gd name="connsiteY46" fmla="*/ 1709738 h 3148013"/>
              <a:gd name="connsiteX47" fmla="*/ 1662112 w 5772150"/>
              <a:gd name="connsiteY47" fmla="*/ 1681163 h 3148013"/>
              <a:gd name="connsiteX48" fmla="*/ 1628775 w 5772150"/>
              <a:gd name="connsiteY48" fmla="*/ 1681163 h 3148013"/>
              <a:gd name="connsiteX49" fmla="*/ 1633537 w 5772150"/>
              <a:gd name="connsiteY49" fmla="*/ 1638300 h 3148013"/>
              <a:gd name="connsiteX50" fmla="*/ 1638300 w 5772150"/>
              <a:gd name="connsiteY50" fmla="*/ 1624013 h 3148013"/>
              <a:gd name="connsiteX51" fmla="*/ 1638300 w 5772150"/>
              <a:gd name="connsiteY51" fmla="*/ 1576388 h 3148013"/>
              <a:gd name="connsiteX52" fmla="*/ 1638300 w 5772150"/>
              <a:gd name="connsiteY52" fmla="*/ 1528763 h 3148013"/>
              <a:gd name="connsiteX53" fmla="*/ 1624012 w 5772150"/>
              <a:gd name="connsiteY53" fmla="*/ 1514475 h 3148013"/>
              <a:gd name="connsiteX54" fmla="*/ 1624012 w 5772150"/>
              <a:gd name="connsiteY54" fmla="*/ 1490663 h 3148013"/>
              <a:gd name="connsiteX55" fmla="*/ 1609725 w 5772150"/>
              <a:gd name="connsiteY55" fmla="*/ 1490663 h 3148013"/>
              <a:gd name="connsiteX56" fmla="*/ 1609725 w 5772150"/>
              <a:gd name="connsiteY56" fmla="*/ 1409700 h 3148013"/>
              <a:gd name="connsiteX57" fmla="*/ 1585912 w 5772150"/>
              <a:gd name="connsiteY57" fmla="*/ 1409700 h 3148013"/>
              <a:gd name="connsiteX58" fmla="*/ 1585912 w 5772150"/>
              <a:gd name="connsiteY58" fmla="*/ 1371600 h 3148013"/>
              <a:gd name="connsiteX59" fmla="*/ 1576387 w 5772150"/>
              <a:gd name="connsiteY59" fmla="*/ 1371600 h 3148013"/>
              <a:gd name="connsiteX60" fmla="*/ 1576387 w 5772150"/>
              <a:gd name="connsiteY60" fmla="*/ 1333500 h 3148013"/>
              <a:gd name="connsiteX61" fmla="*/ 1528762 w 5772150"/>
              <a:gd name="connsiteY61" fmla="*/ 1333500 h 3148013"/>
              <a:gd name="connsiteX62" fmla="*/ 1528762 w 5772150"/>
              <a:gd name="connsiteY62" fmla="*/ 1281113 h 3148013"/>
              <a:gd name="connsiteX63" fmla="*/ 1343025 w 5772150"/>
              <a:gd name="connsiteY63" fmla="*/ 1281113 h 3148013"/>
              <a:gd name="connsiteX64" fmla="*/ 1343025 w 5772150"/>
              <a:gd name="connsiteY64" fmla="*/ 1190625 h 3148013"/>
              <a:gd name="connsiteX65" fmla="*/ 1319212 w 5772150"/>
              <a:gd name="connsiteY65" fmla="*/ 1190625 h 3148013"/>
              <a:gd name="connsiteX66" fmla="*/ 1319212 w 5772150"/>
              <a:gd name="connsiteY66" fmla="*/ 1109663 h 3148013"/>
              <a:gd name="connsiteX67" fmla="*/ 1042987 w 5772150"/>
              <a:gd name="connsiteY67" fmla="*/ 1109663 h 3148013"/>
              <a:gd name="connsiteX68" fmla="*/ 1042987 w 5772150"/>
              <a:gd name="connsiteY68" fmla="*/ 1038225 h 3148013"/>
              <a:gd name="connsiteX69" fmla="*/ 1042987 w 5772150"/>
              <a:gd name="connsiteY69" fmla="*/ 1009650 h 3148013"/>
              <a:gd name="connsiteX70" fmla="*/ 1042987 w 5772150"/>
              <a:gd name="connsiteY70" fmla="*/ 947738 h 3148013"/>
              <a:gd name="connsiteX71" fmla="*/ 1042987 w 5772150"/>
              <a:gd name="connsiteY71" fmla="*/ 804863 h 3148013"/>
              <a:gd name="connsiteX72" fmla="*/ 985837 w 5772150"/>
              <a:gd name="connsiteY72" fmla="*/ 804863 h 3148013"/>
              <a:gd name="connsiteX73" fmla="*/ 985837 w 5772150"/>
              <a:gd name="connsiteY73" fmla="*/ 776288 h 3148013"/>
              <a:gd name="connsiteX74" fmla="*/ 752475 w 5772150"/>
              <a:gd name="connsiteY74" fmla="*/ 776288 h 3148013"/>
              <a:gd name="connsiteX75" fmla="*/ 752475 w 5772150"/>
              <a:gd name="connsiteY75" fmla="*/ 652463 h 3148013"/>
              <a:gd name="connsiteX76" fmla="*/ 723900 w 5772150"/>
              <a:gd name="connsiteY76" fmla="*/ 652463 h 3148013"/>
              <a:gd name="connsiteX77" fmla="*/ 723900 w 5772150"/>
              <a:gd name="connsiteY77" fmla="*/ 590550 h 3148013"/>
              <a:gd name="connsiteX78" fmla="*/ 723900 w 5772150"/>
              <a:gd name="connsiteY78" fmla="*/ 566738 h 3148013"/>
              <a:gd name="connsiteX79" fmla="*/ 723900 w 5772150"/>
              <a:gd name="connsiteY79" fmla="*/ 490538 h 3148013"/>
              <a:gd name="connsiteX80" fmla="*/ 709612 w 5772150"/>
              <a:gd name="connsiteY80" fmla="*/ 490538 h 3148013"/>
              <a:gd name="connsiteX81" fmla="*/ 709612 w 5772150"/>
              <a:gd name="connsiteY81" fmla="*/ 457200 h 3148013"/>
              <a:gd name="connsiteX82" fmla="*/ 447675 w 5772150"/>
              <a:gd name="connsiteY82" fmla="*/ 457200 h 3148013"/>
              <a:gd name="connsiteX83" fmla="*/ 447675 w 5772150"/>
              <a:gd name="connsiteY83" fmla="*/ 257175 h 3148013"/>
              <a:gd name="connsiteX84" fmla="*/ 395287 w 5772150"/>
              <a:gd name="connsiteY84" fmla="*/ 257175 h 3148013"/>
              <a:gd name="connsiteX85" fmla="*/ 361950 w 5772150"/>
              <a:gd name="connsiteY85" fmla="*/ 223838 h 3148013"/>
              <a:gd name="connsiteX86" fmla="*/ 133350 w 5772150"/>
              <a:gd name="connsiteY86" fmla="*/ 223838 h 3148013"/>
              <a:gd name="connsiteX87" fmla="*/ 133350 w 5772150"/>
              <a:gd name="connsiteY87" fmla="*/ 166688 h 3148013"/>
              <a:gd name="connsiteX88" fmla="*/ 133350 w 5772150"/>
              <a:gd name="connsiteY88" fmla="*/ 147638 h 3148013"/>
              <a:gd name="connsiteX89" fmla="*/ 133350 w 5772150"/>
              <a:gd name="connsiteY89" fmla="*/ 90488 h 3148013"/>
              <a:gd name="connsiteX90" fmla="*/ 19050 w 5772150"/>
              <a:gd name="connsiteY90" fmla="*/ 90488 h 3148013"/>
              <a:gd name="connsiteX91" fmla="*/ 19050 w 5772150"/>
              <a:gd name="connsiteY91" fmla="*/ 42863 h 3148013"/>
              <a:gd name="connsiteX92" fmla="*/ 0 w 5772150"/>
              <a:gd name="connsiteY92" fmla="*/ 42863 h 3148013"/>
              <a:gd name="connsiteX93" fmla="*/ 0 w 5772150"/>
              <a:gd name="connsiteY93" fmla="*/ 0 h 3148013"/>
              <a:gd name="connsiteX0" fmla="*/ 5772150 w 5772150"/>
              <a:gd name="connsiteY0" fmla="*/ 3148013 h 3148013"/>
              <a:gd name="connsiteX1" fmla="*/ 4448175 w 5772150"/>
              <a:gd name="connsiteY1" fmla="*/ 3148013 h 3148013"/>
              <a:gd name="connsiteX2" fmla="*/ 4448175 w 5772150"/>
              <a:gd name="connsiteY2" fmla="*/ 3043238 h 3148013"/>
              <a:gd name="connsiteX3" fmla="*/ 4286250 w 5772150"/>
              <a:gd name="connsiteY3" fmla="*/ 3043238 h 3148013"/>
              <a:gd name="connsiteX4" fmla="*/ 4286250 w 5772150"/>
              <a:gd name="connsiteY4" fmla="*/ 2976563 h 3148013"/>
              <a:gd name="connsiteX5" fmla="*/ 3971925 w 5772150"/>
              <a:gd name="connsiteY5" fmla="*/ 2976563 h 3148013"/>
              <a:gd name="connsiteX6" fmla="*/ 3971925 w 5772150"/>
              <a:gd name="connsiteY6" fmla="*/ 2924175 h 3148013"/>
              <a:gd name="connsiteX7" fmla="*/ 3952875 w 5772150"/>
              <a:gd name="connsiteY7" fmla="*/ 2924175 h 3148013"/>
              <a:gd name="connsiteX8" fmla="*/ 3952875 w 5772150"/>
              <a:gd name="connsiteY8" fmla="*/ 2900363 h 3148013"/>
              <a:gd name="connsiteX9" fmla="*/ 3529012 w 5772150"/>
              <a:gd name="connsiteY9" fmla="*/ 2900363 h 3148013"/>
              <a:gd name="connsiteX10" fmla="*/ 3529012 w 5772150"/>
              <a:gd name="connsiteY10" fmla="*/ 2809875 h 3148013"/>
              <a:gd name="connsiteX11" fmla="*/ 3514725 w 5772150"/>
              <a:gd name="connsiteY11" fmla="*/ 2809875 h 3148013"/>
              <a:gd name="connsiteX12" fmla="*/ 3514725 w 5772150"/>
              <a:gd name="connsiteY12" fmla="*/ 2714625 h 3148013"/>
              <a:gd name="connsiteX13" fmla="*/ 3100387 w 5772150"/>
              <a:gd name="connsiteY13" fmla="*/ 2714625 h 3148013"/>
              <a:gd name="connsiteX14" fmla="*/ 3086100 w 5772150"/>
              <a:gd name="connsiteY14" fmla="*/ 2700338 h 3148013"/>
              <a:gd name="connsiteX15" fmla="*/ 3100387 w 5772150"/>
              <a:gd name="connsiteY15" fmla="*/ 2686051 h 3148013"/>
              <a:gd name="connsiteX16" fmla="*/ 3100387 w 5772150"/>
              <a:gd name="connsiteY16" fmla="*/ 2624138 h 3148013"/>
              <a:gd name="connsiteX17" fmla="*/ 3009900 w 5772150"/>
              <a:gd name="connsiteY17" fmla="*/ 2624138 h 3148013"/>
              <a:gd name="connsiteX18" fmla="*/ 3009900 w 5772150"/>
              <a:gd name="connsiteY18" fmla="*/ 2576513 h 3148013"/>
              <a:gd name="connsiteX19" fmla="*/ 2967037 w 5772150"/>
              <a:gd name="connsiteY19" fmla="*/ 2576513 h 3148013"/>
              <a:gd name="connsiteX20" fmla="*/ 2967037 w 5772150"/>
              <a:gd name="connsiteY20" fmla="*/ 2528888 h 3148013"/>
              <a:gd name="connsiteX21" fmla="*/ 2662237 w 5772150"/>
              <a:gd name="connsiteY21" fmla="*/ 2528888 h 3148013"/>
              <a:gd name="connsiteX22" fmla="*/ 2662237 w 5772150"/>
              <a:gd name="connsiteY22" fmla="*/ 2347913 h 3148013"/>
              <a:gd name="connsiteX23" fmla="*/ 2657474 w 5772150"/>
              <a:gd name="connsiteY23" fmla="*/ 2343150 h 3148013"/>
              <a:gd name="connsiteX24" fmla="*/ 2657474 w 5772150"/>
              <a:gd name="connsiteY24" fmla="*/ 2343150 h 3148013"/>
              <a:gd name="connsiteX25" fmla="*/ 2619375 w 5772150"/>
              <a:gd name="connsiteY25" fmla="*/ 2305051 h 3148013"/>
              <a:gd name="connsiteX26" fmla="*/ 2619375 w 5772150"/>
              <a:gd name="connsiteY26" fmla="*/ 2257425 h 3148013"/>
              <a:gd name="connsiteX27" fmla="*/ 2590800 w 5772150"/>
              <a:gd name="connsiteY27" fmla="*/ 2257425 h 3148013"/>
              <a:gd name="connsiteX28" fmla="*/ 2590800 w 5772150"/>
              <a:gd name="connsiteY28" fmla="*/ 2224088 h 3148013"/>
              <a:gd name="connsiteX29" fmla="*/ 2262187 w 5772150"/>
              <a:gd name="connsiteY29" fmla="*/ 2224088 h 3148013"/>
              <a:gd name="connsiteX30" fmla="*/ 2262187 w 5772150"/>
              <a:gd name="connsiteY30" fmla="*/ 2185988 h 3148013"/>
              <a:gd name="connsiteX31" fmla="*/ 2238375 w 5772150"/>
              <a:gd name="connsiteY31" fmla="*/ 2185988 h 3148013"/>
              <a:gd name="connsiteX32" fmla="*/ 2238375 w 5772150"/>
              <a:gd name="connsiteY32" fmla="*/ 2128838 h 3148013"/>
              <a:gd name="connsiteX33" fmla="*/ 2219325 w 5772150"/>
              <a:gd name="connsiteY33" fmla="*/ 2128838 h 3148013"/>
              <a:gd name="connsiteX34" fmla="*/ 2219325 w 5772150"/>
              <a:gd name="connsiteY34" fmla="*/ 2100263 h 3148013"/>
              <a:gd name="connsiteX35" fmla="*/ 2205037 w 5772150"/>
              <a:gd name="connsiteY35" fmla="*/ 2100263 h 3148013"/>
              <a:gd name="connsiteX36" fmla="*/ 2205037 w 5772150"/>
              <a:gd name="connsiteY36" fmla="*/ 2047875 h 3148013"/>
              <a:gd name="connsiteX37" fmla="*/ 2005012 w 5772150"/>
              <a:gd name="connsiteY37" fmla="*/ 2047875 h 3148013"/>
              <a:gd name="connsiteX38" fmla="*/ 2005012 w 5772150"/>
              <a:gd name="connsiteY38" fmla="*/ 1952625 h 3148013"/>
              <a:gd name="connsiteX39" fmla="*/ 1928812 w 5772150"/>
              <a:gd name="connsiteY39" fmla="*/ 1962150 h 3148013"/>
              <a:gd name="connsiteX40" fmla="*/ 1933574 w 5772150"/>
              <a:gd name="connsiteY40" fmla="*/ 1957388 h 3148013"/>
              <a:gd name="connsiteX41" fmla="*/ 1933574 w 5772150"/>
              <a:gd name="connsiteY41" fmla="*/ 1876425 h 3148013"/>
              <a:gd name="connsiteX42" fmla="*/ 1933574 w 5772150"/>
              <a:gd name="connsiteY42" fmla="*/ 1876425 h 3148013"/>
              <a:gd name="connsiteX43" fmla="*/ 1933574 w 5772150"/>
              <a:gd name="connsiteY43" fmla="*/ 1785938 h 3148013"/>
              <a:gd name="connsiteX44" fmla="*/ 1885950 w 5772150"/>
              <a:gd name="connsiteY44" fmla="*/ 1785938 h 3148013"/>
              <a:gd name="connsiteX45" fmla="*/ 1885950 w 5772150"/>
              <a:gd name="connsiteY45" fmla="*/ 1709738 h 3148013"/>
              <a:gd name="connsiteX46" fmla="*/ 1662112 w 5772150"/>
              <a:gd name="connsiteY46" fmla="*/ 1709738 h 3148013"/>
              <a:gd name="connsiteX47" fmla="*/ 1662112 w 5772150"/>
              <a:gd name="connsiteY47" fmla="*/ 1681163 h 3148013"/>
              <a:gd name="connsiteX48" fmla="*/ 1628775 w 5772150"/>
              <a:gd name="connsiteY48" fmla="*/ 1681163 h 3148013"/>
              <a:gd name="connsiteX49" fmla="*/ 1633537 w 5772150"/>
              <a:gd name="connsiteY49" fmla="*/ 1638300 h 3148013"/>
              <a:gd name="connsiteX50" fmla="*/ 1638300 w 5772150"/>
              <a:gd name="connsiteY50" fmla="*/ 1624013 h 3148013"/>
              <a:gd name="connsiteX51" fmla="*/ 1638300 w 5772150"/>
              <a:gd name="connsiteY51" fmla="*/ 1576388 h 3148013"/>
              <a:gd name="connsiteX52" fmla="*/ 1638300 w 5772150"/>
              <a:gd name="connsiteY52" fmla="*/ 1528763 h 3148013"/>
              <a:gd name="connsiteX53" fmla="*/ 1624012 w 5772150"/>
              <a:gd name="connsiteY53" fmla="*/ 1514475 h 3148013"/>
              <a:gd name="connsiteX54" fmla="*/ 1624012 w 5772150"/>
              <a:gd name="connsiteY54" fmla="*/ 1490663 h 3148013"/>
              <a:gd name="connsiteX55" fmla="*/ 1609725 w 5772150"/>
              <a:gd name="connsiteY55" fmla="*/ 1490663 h 3148013"/>
              <a:gd name="connsiteX56" fmla="*/ 1609725 w 5772150"/>
              <a:gd name="connsiteY56" fmla="*/ 1409700 h 3148013"/>
              <a:gd name="connsiteX57" fmla="*/ 1585912 w 5772150"/>
              <a:gd name="connsiteY57" fmla="*/ 1409700 h 3148013"/>
              <a:gd name="connsiteX58" fmla="*/ 1585912 w 5772150"/>
              <a:gd name="connsiteY58" fmla="*/ 1371600 h 3148013"/>
              <a:gd name="connsiteX59" fmla="*/ 1576387 w 5772150"/>
              <a:gd name="connsiteY59" fmla="*/ 1371600 h 3148013"/>
              <a:gd name="connsiteX60" fmla="*/ 1576387 w 5772150"/>
              <a:gd name="connsiteY60" fmla="*/ 1333500 h 3148013"/>
              <a:gd name="connsiteX61" fmla="*/ 1528762 w 5772150"/>
              <a:gd name="connsiteY61" fmla="*/ 1333500 h 3148013"/>
              <a:gd name="connsiteX62" fmla="*/ 1528762 w 5772150"/>
              <a:gd name="connsiteY62" fmla="*/ 1281113 h 3148013"/>
              <a:gd name="connsiteX63" fmla="*/ 1343025 w 5772150"/>
              <a:gd name="connsiteY63" fmla="*/ 1281113 h 3148013"/>
              <a:gd name="connsiteX64" fmla="*/ 1343025 w 5772150"/>
              <a:gd name="connsiteY64" fmla="*/ 1190625 h 3148013"/>
              <a:gd name="connsiteX65" fmla="*/ 1319212 w 5772150"/>
              <a:gd name="connsiteY65" fmla="*/ 1190625 h 3148013"/>
              <a:gd name="connsiteX66" fmla="*/ 1319212 w 5772150"/>
              <a:gd name="connsiteY66" fmla="*/ 1109663 h 3148013"/>
              <a:gd name="connsiteX67" fmla="*/ 1042987 w 5772150"/>
              <a:gd name="connsiteY67" fmla="*/ 1109663 h 3148013"/>
              <a:gd name="connsiteX68" fmla="*/ 1042987 w 5772150"/>
              <a:gd name="connsiteY68" fmla="*/ 1038225 h 3148013"/>
              <a:gd name="connsiteX69" fmla="*/ 1042987 w 5772150"/>
              <a:gd name="connsiteY69" fmla="*/ 1009650 h 3148013"/>
              <a:gd name="connsiteX70" fmla="*/ 1042987 w 5772150"/>
              <a:gd name="connsiteY70" fmla="*/ 947738 h 3148013"/>
              <a:gd name="connsiteX71" fmla="*/ 1042987 w 5772150"/>
              <a:gd name="connsiteY71" fmla="*/ 804863 h 3148013"/>
              <a:gd name="connsiteX72" fmla="*/ 985837 w 5772150"/>
              <a:gd name="connsiteY72" fmla="*/ 804863 h 3148013"/>
              <a:gd name="connsiteX73" fmla="*/ 985837 w 5772150"/>
              <a:gd name="connsiteY73" fmla="*/ 776288 h 3148013"/>
              <a:gd name="connsiteX74" fmla="*/ 752475 w 5772150"/>
              <a:gd name="connsiteY74" fmla="*/ 776288 h 3148013"/>
              <a:gd name="connsiteX75" fmla="*/ 752475 w 5772150"/>
              <a:gd name="connsiteY75" fmla="*/ 652463 h 3148013"/>
              <a:gd name="connsiteX76" fmla="*/ 723900 w 5772150"/>
              <a:gd name="connsiteY76" fmla="*/ 652463 h 3148013"/>
              <a:gd name="connsiteX77" fmla="*/ 723900 w 5772150"/>
              <a:gd name="connsiteY77" fmla="*/ 590550 h 3148013"/>
              <a:gd name="connsiteX78" fmla="*/ 723900 w 5772150"/>
              <a:gd name="connsiteY78" fmla="*/ 566738 h 3148013"/>
              <a:gd name="connsiteX79" fmla="*/ 723900 w 5772150"/>
              <a:gd name="connsiteY79" fmla="*/ 490538 h 3148013"/>
              <a:gd name="connsiteX80" fmla="*/ 709612 w 5772150"/>
              <a:gd name="connsiteY80" fmla="*/ 490538 h 3148013"/>
              <a:gd name="connsiteX81" fmla="*/ 709612 w 5772150"/>
              <a:gd name="connsiteY81" fmla="*/ 457200 h 3148013"/>
              <a:gd name="connsiteX82" fmla="*/ 447675 w 5772150"/>
              <a:gd name="connsiteY82" fmla="*/ 457200 h 3148013"/>
              <a:gd name="connsiteX83" fmla="*/ 447675 w 5772150"/>
              <a:gd name="connsiteY83" fmla="*/ 257175 h 3148013"/>
              <a:gd name="connsiteX84" fmla="*/ 395287 w 5772150"/>
              <a:gd name="connsiteY84" fmla="*/ 257175 h 3148013"/>
              <a:gd name="connsiteX85" fmla="*/ 404813 w 5772150"/>
              <a:gd name="connsiteY85" fmla="*/ 219075 h 3148013"/>
              <a:gd name="connsiteX86" fmla="*/ 133350 w 5772150"/>
              <a:gd name="connsiteY86" fmla="*/ 223838 h 3148013"/>
              <a:gd name="connsiteX87" fmla="*/ 133350 w 5772150"/>
              <a:gd name="connsiteY87" fmla="*/ 166688 h 3148013"/>
              <a:gd name="connsiteX88" fmla="*/ 133350 w 5772150"/>
              <a:gd name="connsiteY88" fmla="*/ 147638 h 3148013"/>
              <a:gd name="connsiteX89" fmla="*/ 133350 w 5772150"/>
              <a:gd name="connsiteY89" fmla="*/ 90488 h 3148013"/>
              <a:gd name="connsiteX90" fmla="*/ 19050 w 5772150"/>
              <a:gd name="connsiteY90" fmla="*/ 90488 h 3148013"/>
              <a:gd name="connsiteX91" fmla="*/ 19050 w 5772150"/>
              <a:gd name="connsiteY91" fmla="*/ 42863 h 3148013"/>
              <a:gd name="connsiteX92" fmla="*/ 0 w 5772150"/>
              <a:gd name="connsiteY92" fmla="*/ 42863 h 3148013"/>
              <a:gd name="connsiteX93" fmla="*/ 0 w 5772150"/>
              <a:gd name="connsiteY93" fmla="*/ 0 h 3148013"/>
              <a:gd name="connsiteX0" fmla="*/ 5772150 w 5772150"/>
              <a:gd name="connsiteY0" fmla="*/ 3148013 h 3148013"/>
              <a:gd name="connsiteX1" fmla="*/ 4448175 w 5772150"/>
              <a:gd name="connsiteY1" fmla="*/ 3148013 h 3148013"/>
              <a:gd name="connsiteX2" fmla="*/ 4448175 w 5772150"/>
              <a:gd name="connsiteY2" fmla="*/ 3043238 h 3148013"/>
              <a:gd name="connsiteX3" fmla="*/ 4286250 w 5772150"/>
              <a:gd name="connsiteY3" fmla="*/ 3043238 h 3148013"/>
              <a:gd name="connsiteX4" fmla="*/ 4286250 w 5772150"/>
              <a:gd name="connsiteY4" fmla="*/ 2976563 h 3148013"/>
              <a:gd name="connsiteX5" fmla="*/ 3971925 w 5772150"/>
              <a:gd name="connsiteY5" fmla="*/ 2976563 h 3148013"/>
              <a:gd name="connsiteX6" fmla="*/ 3971925 w 5772150"/>
              <a:gd name="connsiteY6" fmla="*/ 2924175 h 3148013"/>
              <a:gd name="connsiteX7" fmla="*/ 3952875 w 5772150"/>
              <a:gd name="connsiteY7" fmla="*/ 2924175 h 3148013"/>
              <a:gd name="connsiteX8" fmla="*/ 3952875 w 5772150"/>
              <a:gd name="connsiteY8" fmla="*/ 2900363 h 3148013"/>
              <a:gd name="connsiteX9" fmla="*/ 3529012 w 5772150"/>
              <a:gd name="connsiteY9" fmla="*/ 2900363 h 3148013"/>
              <a:gd name="connsiteX10" fmla="*/ 3529012 w 5772150"/>
              <a:gd name="connsiteY10" fmla="*/ 2809875 h 3148013"/>
              <a:gd name="connsiteX11" fmla="*/ 3514725 w 5772150"/>
              <a:gd name="connsiteY11" fmla="*/ 2809875 h 3148013"/>
              <a:gd name="connsiteX12" fmla="*/ 3514725 w 5772150"/>
              <a:gd name="connsiteY12" fmla="*/ 2714625 h 3148013"/>
              <a:gd name="connsiteX13" fmla="*/ 3100387 w 5772150"/>
              <a:gd name="connsiteY13" fmla="*/ 2714625 h 3148013"/>
              <a:gd name="connsiteX14" fmla="*/ 3086100 w 5772150"/>
              <a:gd name="connsiteY14" fmla="*/ 2700338 h 3148013"/>
              <a:gd name="connsiteX15" fmla="*/ 3100387 w 5772150"/>
              <a:gd name="connsiteY15" fmla="*/ 2686051 h 3148013"/>
              <a:gd name="connsiteX16" fmla="*/ 3100387 w 5772150"/>
              <a:gd name="connsiteY16" fmla="*/ 2624138 h 3148013"/>
              <a:gd name="connsiteX17" fmla="*/ 3009900 w 5772150"/>
              <a:gd name="connsiteY17" fmla="*/ 2624138 h 3148013"/>
              <a:gd name="connsiteX18" fmla="*/ 3009900 w 5772150"/>
              <a:gd name="connsiteY18" fmla="*/ 2576513 h 3148013"/>
              <a:gd name="connsiteX19" fmla="*/ 2967037 w 5772150"/>
              <a:gd name="connsiteY19" fmla="*/ 2576513 h 3148013"/>
              <a:gd name="connsiteX20" fmla="*/ 2967037 w 5772150"/>
              <a:gd name="connsiteY20" fmla="*/ 2528888 h 3148013"/>
              <a:gd name="connsiteX21" fmla="*/ 2662237 w 5772150"/>
              <a:gd name="connsiteY21" fmla="*/ 2528888 h 3148013"/>
              <a:gd name="connsiteX22" fmla="*/ 2662237 w 5772150"/>
              <a:gd name="connsiteY22" fmla="*/ 2347913 h 3148013"/>
              <a:gd name="connsiteX23" fmla="*/ 2657474 w 5772150"/>
              <a:gd name="connsiteY23" fmla="*/ 2343150 h 3148013"/>
              <a:gd name="connsiteX24" fmla="*/ 2657474 w 5772150"/>
              <a:gd name="connsiteY24" fmla="*/ 2343150 h 3148013"/>
              <a:gd name="connsiteX25" fmla="*/ 2619375 w 5772150"/>
              <a:gd name="connsiteY25" fmla="*/ 2305051 h 3148013"/>
              <a:gd name="connsiteX26" fmla="*/ 2619375 w 5772150"/>
              <a:gd name="connsiteY26" fmla="*/ 2257425 h 3148013"/>
              <a:gd name="connsiteX27" fmla="*/ 2590800 w 5772150"/>
              <a:gd name="connsiteY27" fmla="*/ 2257425 h 3148013"/>
              <a:gd name="connsiteX28" fmla="*/ 2590800 w 5772150"/>
              <a:gd name="connsiteY28" fmla="*/ 2224088 h 3148013"/>
              <a:gd name="connsiteX29" fmla="*/ 2262187 w 5772150"/>
              <a:gd name="connsiteY29" fmla="*/ 2224088 h 3148013"/>
              <a:gd name="connsiteX30" fmla="*/ 2262187 w 5772150"/>
              <a:gd name="connsiteY30" fmla="*/ 2185988 h 3148013"/>
              <a:gd name="connsiteX31" fmla="*/ 2238375 w 5772150"/>
              <a:gd name="connsiteY31" fmla="*/ 2185988 h 3148013"/>
              <a:gd name="connsiteX32" fmla="*/ 2238375 w 5772150"/>
              <a:gd name="connsiteY32" fmla="*/ 2128838 h 3148013"/>
              <a:gd name="connsiteX33" fmla="*/ 2219325 w 5772150"/>
              <a:gd name="connsiteY33" fmla="*/ 2128838 h 3148013"/>
              <a:gd name="connsiteX34" fmla="*/ 2219325 w 5772150"/>
              <a:gd name="connsiteY34" fmla="*/ 2100263 h 3148013"/>
              <a:gd name="connsiteX35" fmla="*/ 2205037 w 5772150"/>
              <a:gd name="connsiteY35" fmla="*/ 2100263 h 3148013"/>
              <a:gd name="connsiteX36" fmla="*/ 2205037 w 5772150"/>
              <a:gd name="connsiteY36" fmla="*/ 2047875 h 3148013"/>
              <a:gd name="connsiteX37" fmla="*/ 2005012 w 5772150"/>
              <a:gd name="connsiteY37" fmla="*/ 2047875 h 3148013"/>
              <a:gd name="connsiteX38" fmla="*/ 2005012 w 5772150"/>
              <a:gd name="connsiteY38" fmla="*/ 1952625 h 3148013"/>
              <a:gd name="connsiteX39" fmla="*/ 1928812 w 5772150"/>
              <a:gd name="connsiteY39" fmla="*/ 1962150 h 3148013"/>
              <a:gd name="connsiteX40" fmla="*/ 1933574 w 5772150"/>
              <a:gd name="connsiteY40" fmla="*/ 1957388 h 3148013"/>
              <a:gd name="connsiteX41" fmla="*/ 1933574 w 5772150"/>
              <a:gd name="connsiteY41" fmla="*/ 1876425 h 3148013"/>
              <a:gd name="connsiteX42" fmla="*/ 1933574 w 5772150"/>
              <a:gd name="connsiteY42" fmla="*/ 1876425 h 3148013"/>
              <a:gd name="connsiteX43" fmla="*/ 1933574 w 5772150"/>
              <a:gd name="connsiteY43" fmla="*/ 1785938 h 3148013"/>
              <a:gd name="connsiteX44" fmla="*/ 1885950 w 5772150"/>
              <a:gd name="connsiteY44" fmla="*/ 1785938 h 3148013"/>
              <a:gd name="connsiteX45" fmla="*/ 1885950 w 5772150"/>
              <a:gd name="connsiteY45" fmla="*/ 1709738 h 3148013"/>
              <a:gd name="connsiteX46" fmla="*/ 1662112 w 5772150"/>
              <a:gd name="connsiteY46" fmla="*/ 1709738 h 3148013"/>
              <a:gd name="connsiteX47" fmla="*/ 1662112 w 5772150"/>
              <a:gd name="connsiteY47" fmla="*/ 1681163 h 3148013"/>
              <a:gd name="connsiteX48" fmla="*/ 1628775 w 5772150"/>
              <a:gd name="connsiteY48" fmla="*/ 1681163 h 3148013"/>
              <a:gd name="connsiteX49" fmla="*/ 1633537 w 5772150"/>
              <a:gd name="connsiteY49" fmla="*/ 1638300 h 3148013"/>
              <a:gd name="connsiteX50" fmla="*/ 1638300 w 5772150"/>
              <a:gd name="connsiteY50" fmla="*/ 1624013 h 3148013"/>
              <a:gd name="connsiteX51" fmla="*/ 1638300 w 5772150"/>
              <a:gd name="connsiteY51" fmla="*/ 1576388 h 3148013"/>
              <a:gd name="connsiteX52" fmla="*/ 1638300 w 5772150"/>
              <a:gd name="connsiteY52" fmla="*/ 1528763 h 3148013"/>
              <a:gd name="connsiteX53" fmla="*/ 1624012 w 5772150"/>
              <a:gd name="connsiteY53" fmla="*/ 1514475 h 3148013"/>
              <a:gd name="connsiteX54" fmla="*/ 1624012 w 5772150"/>
              <a:gd name="connsiteY54" fmla="*/ 1490663 h 3148013"/>
              <a:gd name="connsiteX55" fmla="*/ 1609725 w 5772150"/>
              <a:gd name="connsiteY55" fmla="*/ 1490663 h 3148013"/>
              <a:gd name="connsiteX56" fmla="*/ 1609725 w 5772150"/>
              <a:gd name="connsiteY56" fmla="*/ 1409700 h 3148013"/>
              <a:gd name="connsiteX57" fmla="*/ 1585912 w 5772150"/>
              <a:gd name="connsiteY57" fmla="*/ 1409700 h 3148013"/>
              <a:gd name="connsiteX58" fmla="*/ 1585912 w 5772150"/>
              <a:gd name="connsiteY58" fmla="*/ 1371600 h 3148013"/>
              <a:gd name="connsiteX59" fmla="*/ 1576387 w 5772150"/>
              <a:gd name="connsiteY59" fmla="*/ 1371600 h 3148013"/>
              <a:gd name="connsiteX60" fmla="*/ 1576387 w 5772150"/>
              <a:gd name="connsiteY60" fmla="*/ 1333500 h 3148013"/>
              <a:gd name="connsiteX61" fmla="*/ 1528762 w 5772150"/>
              <a:gd name="connsiteY61" fmla="*/ 1333500 h 3148013"/>
              <a:gd name="connsiteX62" fmla="*/ 1528762 w 5772150"/>
              <a:gd name="connsiteY62" fmla="*/ 1281113 h 3148013"/>
              <a:gd name="connsiteX63" fmla="*/ 1343025 w 5772150"/>
              <a:gd name="connsiteY63" fmla="*/ 1281113 h 3148013"/>
              <a:gd name="connsiteX64" fmla="*/ 1343025 w 5772150"/>
              <a:gd name="connsiteY64" fmla="*/ 1190625 h 3148013"/>
              <a:gd name="connsiteX65" fmla="*/ 1319212 w 5772150"/>
              <a:gd name="connsiteY65" fmla="*/ 1190625 h 3148013"/>
              <a:gd name="connsiteX66" fmla="*/ 1319212 w 5772150"/>
              <a:gd name="connsiteY66" fmla="*/ 1109663 h 3148013"/>
              <a:gd name="connsiteX67" fmla="*/ 1042987 w 5772150"/>
              <a:gd name="connsiteY67" fmla="*/ 1109663 h 3148013"/>
              <a:gd name="connsiteX68" fmla="*/ 1042987 w 5772150"/>
              <a:gd name="connsiteY68" fmla="*/ 1038225 h 3148013"/>
              <a:gd name="connsiteX69" fmla="*/ 1042987 w 5772150"/>
              <a:gd name="connsiteY69" fmla="*/ 1009650 h 3148013"/>
              <a:gd name="connsiteX70" fmla="*/ 1042987 w 5772150"/>
              <a:gd name="connsiteY70" fmla="*/ 947738 h 3148013"/>
              <a:gd name="connsiteX71" fmla="*/ 1042987 w 5772150"/>
              <a:gd name="connsiteY71" fmla="*/ 804863 h 3148013"/>
              <a:gd name="connsiteX72" fmla="*/ 985837 w 5772150"/>
              <a:gd name="connsiteY72" fmla="*/ 804863 h 3148013"/>
              <a:gd name="connsiteX73" fmla="*/ 985837 w 5772150"/>
              <a:gd name="connsiteY73" fmla="*/ 776288 h 3148013"/>
              <a:gd name="connsiteX74" fmla="*/ 752475 w 5772150"/>
              <a:gd name="connsiteY74" fmla="*/ 776288 h 3148013"/>
              <a:gd name="connsiteX75" fmla="*/ 752475 w 5772150"/>
              <a:gd name="connsiteY75" fmla="*/ 652463 h 3148013"/>
              <a:gd name="connsiteX76" fmla="*/ 723900 w 5772150"/>
              <a:gd name="connsiteY76" fmla="*/ 652463 h 3148013"/>
              <a:gd name="connsiteX77" fmla="*/ 723900 w 5772150"/>
              <a:gd name="connsiteY77" fmla="*/ 590550 h 3148013"/>
              <a:gd name="connsiteX78" fmla="*/ 723900 w 5772150"/>
              <a:gd name="connsiteY78" fmla="*/ 566738 h 3148013"/>
              <a:gd name="connsiteX79" fmla="*/ 723900 w 5772150"/>
              <a:gd name="connsiteY79" fmla="*/ 490538 h 3148013"/>
              <a:gd name="connsiteX80" fmla="*/ 709612 w 5772150"/>
              <a:gd name="connsiteY80" fmla="*/ 490538 h 3148013"/>
              <a:gd name="connsiteX81" fmla="*/ 709612 w 5772150"/>
              <a:gd name="connsiteY81" fmla="*/ 457200 h 3148013"/>
              <a:gd name="connsiteX82" fmla="*/ 447675 w 5772150"/>
              <a:gd name="connsiteY82" fmla="*/ 457200 h 3148013"/>
              <a:gd name="connsiteX83" fmla="*/ 447675 w 5772150"/>
              <a:gd name="connsiteY83" fmla="*/ 257175 h 3148013"/>
              <a:gd name="connsiteX84" fmla="*/ 395287 w 5772150"/>
              <a:gd name="connsiteY84" fmla="*/ 257175 h 3148013"/>
              <a:gd name="connsiteX85" fmla="*/ 404813 w 5772150"/>
              <a:gd name="connsiteY85" fmla="*/ 219075 h 3148013"/>
              <a:gd name="connsiteX86" fmla="*/ 147638 w 5772150"/>
              <a:gd name="connsiteY86" fmla="*/ 209551 h 3148013"/>
              <a:gd name="connsiteX87" fmla="*/ 133350 w 5772150"/>
              <a:gd name="connsiteY87" fmla="*/ 166688 h 3148013"/>
              <a:gd name="connsiteX88" fmla="*/ 133350 w 5772150"/>
              <a:gd name="connsiteY88" fmla="*/ 147638 h 3148013"/>
              <a:gd name="connsiteX89" fmla="*/ 133350 w 5772150"/>
              <a:gd name="connsiteY89" fmla="*/ 90488 h 3148013"/>
              <a:gd name="connsiteX90" fmla="*/ 19050 w 5772150"/>
              <a:gd name="connsiteY90" fmla="*/ 90488 h 3148013"/>
              <a:gd name="connsiteX91" fmla="*/ 19050 w 5772150"/>
              <a:gd name="connsiteY91" fmla="*/ 42863 h 3148013"/>
              <a:gd name="connsiteX92" fmla="*/ 0 w 5772150"/>
              <a:gd name="connsiteY92" fmla="*/ 42863 h 3148013"/>
              <a:gd name="connsiteX93" fmla="*/ 0 w 5772150"/>
              <a:gd name="connsiteY93" fmla="*/ 0 h 314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772150" h="3148013">
                <a:moveTo>
                  <a:pt x="5772150" y="3148013"/>
                </a:moveTo>
                <a:lnTo>
                  <a:pt x="4448175" y="3148013"/>
                </a:lnTo>
                <a:lnTo>
                  <a:pt x="4448175" y="3043238"/>
                </a:lnTo>
                <a:lnTo>
                  <a:pt x="4286250" y="3043238"/>
                </a:lnTo>
                <a:lnTo>
                  <a:pt x="4286250" y="2976563"/>
                </a:lnTo>
                <a:lnTo>
                  <a:pt x="3971925" y="2976563"/>
                </a:lnTo>
                <a:lnTo>
                  <a:pt x="3971925" y="2924175"/>
                </a:lnTo>
                <a:lnTo>
                  <a:pt x="3952875" y="2924175"/>
                </a:lnTo>
                <a:lnTo>
                  <a:pt x="3952875" y="2900363"/>
                </a:lnTo>
                <a:lnTo>
                  <a:pt x="3529012" y="2900363"/>
                </a:lnTo>
                <a:lnTo>
                  <a:pt x="3529012" y="2809875"/>
                </a:lnTo>
                <a:lnTo>
                  <a:pt x="3514725" y="2809875"/>
                </a:lnTo>
                <a:lnTo>
                  <a:pt x="3514725" y="2714625"/>
                </a:lnTo>
                <a:lnTo>
                  <a:pt x="3100387" y="2714625"/>
                </a:lnTo>
                <a:lnTo>
                  <a:pt x="3086100" y="2700338"/>
                </a:lnTo>
                <a:lnTo>
                  <a:pt x="3100387" y="2686051"/>
                </a:lnTo>
                <a:lnTo>
                  <a:pt x="3100387" y="2624138"/>
                </a:lnTo>
                <a:lnTo>
                  <a:pt x="3009900" y="2624138"/>
                </a:lnTo>
                <a:lnTo>
                  <a:pt x="3009900" y="2576513"/>
                </a:lnTo>
                <a:lnTo>
                  <a:pt x="2967037" y="2576513"/>
                </a:lnTo>
                <a:lnTo>
                  <a:pt x="2967037" y="2528888"/>
                </a:lnTo>
                <a:lnTo>
                  <a:pt x="2662237" y="2528888"/>
                </a:lnTo>
                <a:lnTo>
                  <a:pt x="2662237" y="2347913"/>
                </a:lnTo>
                <a:lnTo>
                  <a:pt x="2657474" y="2343150"/>
                </a:lnTo>
                <a:lnTo>
                  <a:pt x="2657474" y="2343150"/>
                </a:lnTo>
                <a:lnTo>
                  <a:pt x="2619375" y="2305051"/>
                </a:lnTo>
                <a:lnTo>
                  <a:pt x="2619375" y="2257425"/>
                </a:lnTo>
                <a:lnTo>
                  <a:pt x="2590800" y="2257425"/>
                </a:lnTo>
                <a:lnTo>
                  <a:pt x="2590800" y="2224088"/>
                </a:lnTo>
                <a:lnTo>
                  <a:pt x="2262187" y="2224088"/>
                </a:lnTo>
                <a:lnTo>
                  <a:pt x="2262187" y="2185988"/>
                </a:lnTo>
                <a:lnTo>
                  <a:pt x="2238375" y="2185988"/>
                </a:lnTo>
                <a:lnTo>
                  <a:pt x="2238375" y="2128838"/>
                </a:lnTo>
                <a:lnTo>
                  <a:pt x="2219325" y="2128838"/>
                </a:lnTo>
                <a:lnTo>
                  <a:pt x="2219325" y="2100263"/>
                </a:lnTo>
                <a:lnTo>
                  <a:pt x="2205037" y="2100263"/>
                </a:lnTo>
                <a:lnTo>
                  <a:pt x="2205037" y="2047875"/>
                </a:lnTo>
                <a:lnTo>
                  <a:pt x="2005012" y="2047875"/>
                </a:lnTo>
                <a:lnTo>
                  <a:pt x="2005012" y="1952625"/>
                </a:lnTo>
                <a:cubicBezTo>
                  <a:pt x="1951302" y="1964561"/>
                  <a:pt x="1976786" y="1962150"/>
                  <a:pt x="1928812" y="1962150"/>
                </a:cubicBezTo>
                <a:lnTo>
                  <a:pt x="1933574" y="1957388"/>
                </a:lnTo>
                <a:lnTo>
                  <a:pt x="1933574" y="1876425"/>
                </a:lnTo>
                <a:lnTo>
                  <a:pt x="1933574" y="1876425"/>
                </a:lnTo>
                <a:lnTo>
                  <a:pt x="1933574" y="1785938"/>
                </a:lnTo>
                <a:lnTo>
                  <a:pt x="1885950" y="1785938"/>
                </a:lnTo>
                <a:lnTo>
                  <a:pt x="1885950" y="1709738"/>
                </a:lnTo>
                <a:lnTo>
                  <a:pt x="1662112" y="1709738"/>
                </a:lnTo>
                <a:lnTo>
                  <a:pt x="1662112" y="1681163"/>
                </a:lnTo>
                <a:lnTo>
                  <a:pt x="1628775" y="1681163"/>
                </a:lnTo>
                <a:cubicBezTo>
                  <a:pt x="1630362" y="1666875"/>
                  <a:pt x="1631174" y="1652480"/>
                  <a:pt x="1633537" y="1638300"/>
                </a:cubicBezTo>
                <a:cubicBezTo>
                  <a:pt x="1634362" y="1633348"/>
                  <a:pt x="1637915" y="1629018"/>
                  <a:pt x="1638300" y="1624013"/>
                </a:cubicBezTo>
                <a:cubicBezTo>
                  <a:pt x="1639518" y="1608185"/>
                  <a:pt x="1638300" y="1592263"/>
                  <a:pt x="1638300" y="1576388"/>
                </a:cubicBezTo>
                <a:lnTo>
                  <a:pt x="1638300" y="1528763"/>
                </a:lnTo>
                <a:lnTo>
                  <a:pt x="1624012" y="1514475"/>
                </a:lnTo>
                <a:lnTo>
                  <a:pt x="1624012" y="1490663"/>
                </a:lnTo>
                <a:lnTo>
                  <a:pt x="1609725" y="1490663"/>
                </a:lnTo>
                <a:lnTo>
                  <a:pt x="1609725" y="1409700"/>
                </a:lnTo>
                <a:lnTo>
                  <a:pt x="1585912" y="1409700"/>
                </a:lnTo>
                <a:lnTo>
                  <a:pt x="1585912" y="1371600"/>
                </a:lnTo>
                <a:lnTo>
                  <a:pt x="1576387" y="1371600"/>
                </a:lnTo>
                <a:lnTo>
                  <a:pt x="1576387" y="1333500"/>
                </a:lnTo>
                <a:lnTo>
                  <a:pt x="1528762" y="1333500"/>
                </a:lnTo>
                <a:lnTo>
                  <a:pt x="1528762" y="1281113"/>
                </a:lnTo>
                <a:lnTo>
                  <a:pt x="1343025" y="1281113"/>
                </a:lnTo>
                <a:lnTo>
                  <a:pt x="1343025" y="1190625"/>
                </a:lnTo>
                <a:lnTo>
                  <a:pt x="1319212" y="1190625"/>
                </a:lnTo>
                <a:lnTo>
                  <a:pt x="1319212" y="1109663"/>
                </a:lnTo>
                <a:lnTo>
                  <a:pt x="1042987" y="1109663"/>
                </a:lnTo>
                <a:lnTo>
                  <a:pt x="1042987" y="1038225"/>
                </a:lnTo>
                <a:lnTo>
                  <a:pt x="1042987" y="1009650"/>
                </a:lnTo>
                <a:lnTo>
                  <a:pt x="1042987" y="947738"/>
                </a:lnTo>
                <a:lnTo>
                  <a:pt x="1042987" y="804863"/>
                </a:lnTo>
                <a:lnTo>
                  <a:pt x="985837" y="804863"/>
                </a:lnTo>
                <a:lnTo>
                  <a:pt x="985837" y="776288"/>
                </a:lnTo>
                <a:lnTo>
                  <a:pt x="752475" y="776288"/>
                </a:lnTo>
                <a:lnTo>
                  <a:pt x="752475" y="652463"/>
                </a:lnTo>
                <a:lnTo>
                  <a:pt x="723900" y="652463"/>
                </a:lnTo>
                <a:lnTo>
                  <a:pt x="723900" y="590550"/>
                </a:lnTo>
                <a:lnTo>
                  <a:pt x="723900" y="566738"/>
                </a:lnTo>
                <a:lnTo>
                  <a:pt x="723900" y="490538"/>
                </a:lnTo>
                <a:lnTo>
                  <a:pt x="709612" y="490538"/>
                </a:lnTo>
                <a:lnTo>
                  <a:pt x="709612" y="457200"/>
                </a:lnTo>
                <a:lnTo>
                  <a:pt x="447675" y="457200"/>
                </a:lnTo>
                <a:lnTo>
                  <a:pt x="447675" y="257175"/>
                </a:lnTo>
                <a:lnTo>
                  <a:pt x="395287" y="257175"/>
                </a:lnTo>
                <a:lnTo>
                  <a:pt x="404813" y="219075"/>
                </a:lnTo>
                <a:lnTo>
                  <a:pt x="147638" y="209551"/>
                </a:lnTo>
                <a:cubicBezTo>
                  <a:pt x="142875" y="195263"/>
                  <a:pt x="135731" y="177007"/>
                  <a:pt x="133350" y="166688"/>
                </a:cubicBezTo>
                <a:cubicBezTo>
                  <a:pt x="130969" y="156369"/>
                  <a:pt x="133350" y="153988"/>
                  <a:pt x="133350" y="147638"/>
                </a:cubicBezTo>
                <a:lnTo>
                  <a:pt x="133350" y="90488"/>
                </a:lnTo>
                <a:lnTo>
                  <a:pt x="19050" y="90488"/>
                </a:lnTo>
                <a:lnTo>
                  <a:pt x="19050" y="42863"/>
                </a:lnTo>
                <a:lnTo>
                  <a:pt x="0" y="42863"/>
                </a:lnTo>
                <a:lnTo>
                  <a:pt x="0" y="0"/>
                </a:lnTo>
              </a:path>
            </a:pathLst>
          </a:custGeom>
          <a:noFill/>
          <a:ln w="28575" cap="rnd">
            <a:solidFill>
              <a:srgbClr val="1CB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prstClr val="white"/>
              </a:solidFill>
              <a:latin typeface="Arial"/>
            </a:endParaRPr>
          </a:p>
        </p:txBody>
      </p:sp>
      <p:sp>
        <p:nvSpPr>
          <p:cNvPr id="342" name="Round Same Side Corner Rectangle 341"/>
          <p:cNvSpPr/>
          <p:nvPr/>
        </p:nvSpPr>
        <p:spPr>
          <a:xfrm>
            <a:off x="1917389" y="1323834"/>
            <a:ext cx="4273362" cy="378919"/>
          </a:xfrm>
          <a:prstGeom prst="round2SameRect">
            <a:avLst>
              <a:gd name="adj1" fmla="val 32599"/>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prstClr val="white"/>
                </a:solidFill>
                <a:latin typeface="Arial"/>
              </a:rPr>
              <a:t>Del19</a:t>
            </a:r>
          </a:p>
        </p:txBody>
      </p:sp>
      <p:sp>
        <p:nvSpPr>
          <p:cNvPr id="351" name="Round Same Side Corner Rectangle 350"/>
          <p:cNvSpPr/>
          <p:nvPr/>
        </p:nvSpPr>
        <p:spPr>
          <a:xfrm rot="10800000">
            <a:off x="1917385" y="1702696"/>
            <a:ext cx="4273363" cy="4479665"/>
          </a:xfrm>
          <a:prstGeom prst="round2SameRect">
            <a:avLst>
              <a:gd name="adj1" fmla="val 4940"/>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prstClr val="white"/>
              </a:solidFill>
              <a:latin typeface="Arial"/>
            </a:endParaRPr>
          </a:p>
        </p:txBody>
      </p:sp>
      <p:sp>
        <p:nvSpPr>
          <p:cNvPr id="352" name="TextBox 351"/>
          <p:cNvSpPr txBox="1"/>
          <p:nvPr/>
        </p:nvSpPr>
        <p:spPr>
          <a:xfrm>
            <a:off x="1924278" y="5656270"/>
            <a:ext cx="4314244" cy="441145"/>
          </a:xfrm>
          <a:prstGeom prst="rect">
            <a:avLst/>
          </a:prstGeom>
          <a:noFill/>
        </p:spPr>
        <p:txBody>
          <a:bodyPr wrap="square" rtlCol="0">
            <a:spAutoFit/>
          </a:bodyPr>
          <a:lstStyle/>
          <a:p>
            <a:pPr>
              <a:spcBef>
                <a:spcPts val="100"/>
              </a:spcBef>
            </a:pPr>
            <a:r>
              <a:rPr lang="en-US" sz="700" dirty="0">
                <a:solidFill>
                  <a:prstClr val="black">
                    <a:lumMod val="65000"/>
                    <a:lumOff val="35000"/>
                  </a:prstClr>
                </a:solidFill>
                <a:latin typeface="Arial"/>
              </a:rPr>
              <a:t>No. at risk:</a:t>
            </a:r>
          </a:p>
          <a:p>
            <a:pPr>
              <a:spcBef>
                <a:spcPts val="100"/>
              </a:spcBef>
              <a:tabLst>
                <a:tab pos="1314450" algn="ctr"/>
                <a:tab pos="1828800" algn="ctr"/>
                <a:tab pos="2290763" algn="ctr"/>
                <a:tab pos="2743200" algn="ctr"/>
                <a:tab pos="3260725" algn="ctr"/>
                <a:tab pos="3713163" algn="ctr"/>
                <a:tab pos="4230688" algn="ctr"/>
                <a:tab pos="4683125" algn="ctr"/>
                <a:tab pos="5145088" algn="ctr"/>
                <a:tab pos="5661025" algn="ctr"/>
                <a:tab pos="6115050" algn="ctr"/>
                <a:tab pos="6575425" algn="ctr"/>
                <a:tab pos="7085013" algn="ctr"/>
                <a:tab pos="7545388" algn="ctr"/>
                <a:tab pos="8054975" algn="ctr"/>
              </a:tabLst>
            </a:pPr>
            <a:r>
              <a:rPr lang="en-US" sz="700" dirty="0">
                <a:solidFill>
                  <a:srgbClr val="1CBECA"/>
                </a:solidFill>
                <a:latin typeface="Arial"/>
              </a:rPr>
              <a:t>Afatinib           93      83      67       58    43      31      22      18      14       9       4       2         1        0       0</a:t>
            </a:r>
          </a:p>
          <a:p>
            <a:pPr>
              <a:spcBef>
                <a:spcPts val="100"/>
              </a:spcBef>
              <a:tabLst>
                <a:tab pos="1314450" algn="ctr"/>
                <a:tab pos="1828800" algn="ctr"/>
                <a:tab pos="2290763" algn="ctr"/>
                <a:tab pos="2743200" algn="ctr"/>
                <a:tab pos="3260725" algn="ctr"/>
                <a:tab pos="3713163" algn="ctr"/>
                <a:tab pos="4230688" algn="ctr"/>
                <a:tab pos="4683125" algn="ctr"/>
                <a:tab pos="5145088" algn="ctr"/>
                <a:tab pos="5661025" algn="ctr"/>
                <a:tab pos="6115050" algn="ctr"/>
                <a:tab pos="6575425" algn="ctr"/>
                <a:tab pos="7085013" algn="ctr"/>
                <a:tab pos="7545388" algn="ctr"/>
                <a:tab pos="8054975" algn="ctr"/>
              </a:tabLst>
            </a:pPr>
            <a:r>
              <a:rPr lang="en-US" sz="700" dirty="0">
                <a:solidFill>
                  <a:srgbClr val="717073"/>
                </a:solidFill>
                <a:latin typeface="Arial"/>
              </a:rPr>
              <a:t>Gefitinib          93      76      64       53    32      17      11       7         6       4       3       3         1        1       0</a:t>
            </a:r>
            <a:r>
              <a:rPr lang="en-US" sz="700" dirty="0">
                <a:solidFill>
                  <a:prstClr val="black"/>
                </a:solidFill>
                <a:latin typeface="Arial"/>
              </a:rPr>
              <a:t>	</a:t>
            </a:r>
          </a:p>
        </p:txBody>
      </p:sp>
      <p:sp>
        <p:nvSpPr>
          <p:cNvPr id="353" name="TextBox 352"/>
          <p:cNvSpPr txBox="1"/>
          <p:nvPr/>
        </p:nvSpPr>
        <p:spPr>
          <a:xfrm>
            <a:off x="3038118" y="5506988"/>
            <a:ext cx="2977466" cy="153888"/>
          </a:xfrm>
          <a:prstGeom prst="rect">
            <a:avLst/>
          </a:prstGeom>
          <a:noFill/>
        </p:spPr>
        <p:txBody>
          <a:bodyPr wrap="square" lIns="0" tIns="0" rIns="0" bIns="0" rtlCol="0" anchor="b" anchorCtr="0">
            <a:spAutoFit/>
          </a:bodyPr>
          <a:lstStyle/>
          <a:p>
            <a:pPr algn="ctr"/>
            <a:r>
              <a:rPr lang="en-US" sz="1000" b="1" dirty="0">
                <a:solidFill>
                  <a:prstClr val="black">
                    <a:lumMod val="65000"/>
                    <a:lumOff val="35000"/>
                  </a:prstClr>
                </a:solidFill>
                <a:latin typeface="Arial"/>
              </a:rPr>
              <a:t>Time of progression-free survival (months)</a:t>
            </a:r>
          </a:p>
        </p:txBody>
      </p:sp>
      <p:sp>
        <p:nvSpPr>
          <p:cNvPr id="354" name="TextBox 353"/>
          <p:cNvSpPr txBox="1"/>
          <p:nvPr/>
        </p:nvSpPr>
        <p:spPr>
          <a:xfrm rot="16200000">
            <a:off x="580075" y="3671486"/>
            <a:ext cx="3260941" cy="153888"/>
          </a:xfrm>
          <a:prstGeom prst="rect">
            <a:avLst/>
          </a:prstGeom>
          <a:noFill/>
        </p:spPr>
        <p:txBody>
          <a:bodyPr wrap="square" lIns="0" tIns="0" rIns="0" bIns="0" rtlCol="0" anchor="b" anchorCtr="0">
            <a:spAutoFit/>
          </a:bodyPr>
          <a:lstStyle/>
          <a:p>
            <a:pPr algn="ctr"/>
            <a:r>
              <a:rPr lang="en-US" sz="1000" b="1" dirty="0">
                <a:solidFill>
                  <a:prstClr val="black">
                    <a:lumMod val="65000"/>
                    <a:lumOff val="35000"/>
                  </a:prstClr>
                </a:solidFill>
                <a:latin typeface="Arial"/>
              </a:rPr>
              <a:t>Estimated PFS probability</a:t>
            </a:r>
          </a:p>
        </p:txBody>
      </p:sp>
      <p:sp>
        <p:nvSpPr>
          <p:cNvPr id="355" name="TextBox 354"/>
          <p:cNvSpPr txBox="1"/>
          <p:nvPr/>
        </p:nvSpPr>
        <p:spPr>
          <a:xfrm>
            <a:off x="2359003" y="2042270"/>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1.0</a:t>
            </a:r>
          </a:p>
        </p:txBody>
      </p:sp>
      <p:sp>
        <p:nvSpPr>
          <p:cNvPr id="356" name="TextBox 355"/>
          <p:cNvSpPr txBox="1"/>
          <p:nvPr/>
        </p:nvSpPr>
        <p:spPr>
          <a:xfrm>
            <a:off x="2359003" y="2664383"/>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0.8</a:t>
            </a:r>
          </a:p>
        </p:txBody>
      </p:sp>
      <p:sp>
        <p:nvSpPr>
          <p:cNvPr id="357" name="TextBox 356"/>
          <p:cNvSpPr txBox="1"/>
          <p:nvPr/>
        </p:nvSpPr>
        <p:spPr>
          <a:xfrm>
            <a:off x="2359003" y="3291119"/>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0.6</a:t>
            </a:r>
          </a:p>
        </p:txBody>
      </p:sp>
      <p:sp>
        <p:nvSpPr>
          <p:cNvPr id="358" name="TextBox 357"/>
          <p:cNvSpPr txBox="1"/>
          <p:nvPr/>
        </p:nvSpPr>
        <p:spPr>
          <a:xfrm>
            <a:off x="2359003" y="3912775"/>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0.4</a:t>
            </a:r>
          </a:p>
        </p:txBody>
      </p:sp>
      <p:sp>
        <p:nvSpPr>
          <p:cNvPr id="359" name="TextBox 358"/>
          <p:cNvSpPr txBox="1"/>
          <p:nvPr/>
        </p:nvSpPr>
        <p:spPr>
          <a:xfrm>
            <a:off x="2359003" y="4539760"/>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0.2</a:t>
            </a:r>
          </a:p>
        </p:txBody>
      </p:sp>
      <p:sp>
        <p:nvSpPr>
          <p:cNvPr id="360" name="TextBox 359"/>
          <p:cNvSpPr txBox="1"/>
          <p:nvPr/>
        </p:nvSpPr>
        <p:spPr>
          <a:xfrm>
            <a:off x="2359003" y="5156086"/>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a:t>
            </a:r>
          </a:p>
        </p:txBody>
      </p:sp>
      <p:sp>
        <p:nvSpPr>
          <p:cNvPr id="361" name="TextBox 360"/>
          <p:cNvSpPr txBox="1"/>
          <p:nvPr/>
        </p:nvSpPr>
        <p:spPr>
          <a:xfrm>
            <a:off x="2584618"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0</a:t>
            </a:r>
          </a:p>
        </p:txBody>
      </p:sp>
      <p:sp>
        <p:nvSpPr>
          <p:cNvPr id="362" name="TextBox 361"/>
          <p:cNvSpPr txBox="1"/>
          <p:nvPr/>
        </p:nvSpPr>
        <p:spPr>
          <a:xfrm>
            <a:off x="2834625"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a:t>
            </a:r>
          </a:p>
        </p:txBody>
      </p:sp>
      <p:sp>
        <p:nvSpPr>
          <p:cNvPr id="363" name="TextBox 362"/>
          <p:cNvSpPr txBox="1"/>
          <p:nvPr/>
        </p:nvSpPr>
        <p:spPr>
          <a:xfrm>
            <a:off x="3077712"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6</a:t>
            </a:r>
          </a:p>
        </p:txBody>
      </p:sp>
      <p:sp>
        <p:nvSpPr>
          <p:cNvPr id="364" name="TextBox 363"/>
          <p:cNvSpPr txBox="1"/>
          <p:nvPr/>
        </p:nvSpPr>
        <p:spPr>
          <a:xfrm>
            <a:off x="3321941"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9</a:t>
            </a:r>
          </a:p>
        </p:txBody>
      </p:sp>
      <p:sp>
        <p:nvSpPr>
          <p:cNvPr id="365" name="TextBox 364"/>
          <p:cNvSpPr txBox="1"/>
          <p:nvPr/>
        </p:nvSpPr>
        <p:spPr>
          <a:xfrm>
            <a:off x="3566868"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12</a:t>
            </a:r>
          </a:p>
        </p:txBody>
      </p:sp>
      <p:sp>
        <p:nvSpPr>
          <p:cNvPr id="366" name="TextBox 365"/>
          <p:cNvSpPr txBox="1"/>
          <p:nvPr/>
        </p:nvSpPr>
        <p:spPr>
          <a:xfrm>
            <a:off x="3811796"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15</a:t>
            </a:r>
          </a:p>
        </p:txBody>
      </p:sp>
      <p:sp>
        <p:nvSpPr>
          <p:cNvPr id="367" name="TextBox 366"/>
          <p:cNvSpPr txBox="1"/>
          <p:nvPr/>
        </p:nvSpPr>
        <p:spPr>
          <a:xfrm>
            <a:off x="4061804"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18</a:t>
            </a:r>
          </a:p>
        </p:txBody>
      </p:sp>
      <p:sp>
        <p:nvSpPr>
          <p:cNvPr id="368" name="TextBox 367"/>
          <p:cNvSpPr txBox="1"/>
          <p:nvPr/>
        </p:nvSpPr>
        <p:spPr>
          <a:xfrm>
            <a:off x="4301651"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21</a:t>
            </a:r>
          </a:p>
        </p:txBody>
      </p:sp>
      <p:sp>
        <p:nvSpPr>
          <p:cNvPr id="369" name="TextBox 368"/>
          <p:cNvSpPr txBox="1"/>
          <p:nvPr/>
        </p:nvSpPr>
        <p:spPr>
          <a:xfrm>
            <a:off x="4545554"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24</a:t>
            </a:r>
          </a:p>
        </p:txBody>
      </p:sp>
      <p:sp>
        <p:nvSpPr>
          <p:cNvPr id="370" name="TextBox 369"/>
          <p:cNvSpPr txBox="1"/>
          <p:nvPr/>
        </p:nvSpPr>
        <p:spPr>
          <a:xfrm>
            <a:off x="4791507"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27</a:t>
            </a:r>
          </a:p>
        </p:txBody>
      </p:sp>
      <p:sp>
        <p:nvSpPr>
          <p:cNvPr id="371" name="TextBox 370"/>
          <p:cNvSpPr txBox="1"/>
          <p:nvPr/>
        </p:nvSpPr>
        <p:spPr>
          <a:xfrm>
            <a:off x="5036434"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30</a:t>
            </a:r>
          </a:p>
        </p:txBody>
      </p:sp>
      <p:sp>
        <p:nvSpPr>
          <p:cNvPr id="372" name="TextBox 371"/>
          <p:cNvSpPr txBox="1"/>
          <p:nvPr/>
        </p:nvSpPr>
        <p:spPr>
          <a:xfrm>
            <a:off x="5281362"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33</a:t>
            </a:r>
          </a:p>
        </p:txBody>
      </p:sp>
      <p:sp>
        <p:nvSpPr>
          <p:cNvPr id="373" name="TextBox 372"/>
          <p:cNvSpPr txBox="1"/>
          <p:nvPr/>
        </p:nvSpPr>
        <p:spPr>
          <a:xfrm>
            <a:off x="5526290"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36</a:t>
            </a:r>
          </a:p>
        </p:txBody>
      </p:sp>
      <p:sp>
        <p:nvSpPr>
          <p:cNvPr id="374" name="TextBox 373"/>
          <p:cNvSpPr txBox="1"/>
          <p:nvPr/>
        </p:nvSpPr>
        <p:spPr>
          <a:xfrm>
            <a:off x="5773758"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39</a:t>
            </a:r>
          </a:p>
        </p:txBody>
      </p:sp>
      <p:sp>
        <p:nvSpPr>
          <p:cNvPr id="375" name="TextBox 374"/>
          <p:cNvSpPr txBox="1"/>
          <p:nvPr/>
        </p:nvSpPr>
        <p:spPr>
          <a:xfrm>
            <a:off x="6018686" y="5307787"/>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42</a:t>
            </a:r>
          </a:p>
        </p:txBody>
      </p:sp>
      <p:cxnSp>
        <p:nvCxnSpPr>
          <p:cNvPr id="376" name="Straight Connector 375"/>
          <p:cNvCxnSpPr/>
          <p:nvPr/>
        </p:nvCxnSpPr>
        <p:spPr>
          <a:xfrm rot="5400000">
            <a:off x="2624127"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77" name="Straight Connector 376"/>
          <p:cNvCxnSpPr/>
          <p:nvPr/>
        </p:nvCxnSpPr>
        <p:spPr>
          <a:xfrm rot="5400000">
            <a:off x="2872447"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78" name="Straight Connector 377"/>
          <p:cNvCxnSpPr/>
          <p:nvPr/>
        </p:nvCxnSpPr>
        <p:spPr>
          <a:xfrm rot="5400000">
            <a:off x="3114289"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79" name="Straight Connector 378"/>
          <p:cNvCxnSpPr/>
          <p:nvPr/>
        </p:nvCxnSpPr>
        <p:spPr>
          <a:xfrm rot="5400000">
            <a:off x="3359371"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0" name="Straight Connector 379"/>
          <p:cNvCxnSpPr/>
          <p:nvPr/>
        </p:nvCxnSpPr>
        <p:spPr>
          <a:xfrm rot="5400000">
            <a:off x="3604452"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1" name="Straight Connector 380"/>
          <p:cNvCxnSpPr/>
          <p:nvPr/>
        </p:nvCxnSpPr>
        <p:spPr>
          <a:xfrm rot="5400000">
            <a:off x="3849533"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2" name="Straight Connector 381"/>
          <p:cNvCxnSpPr/>
          <p:nvPr/>
        </p:nvCxnSpPr>
        <p:spPr>
          <a:xfrm rot="5400000">
            <a:off x="4097853"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3" name="Straight Connector 382"/>
          <p:cNvCxnSpPr/>
          <p:nvPr/>
        </p:nvCxnSpPr>
        <p:spPr>
          <a:xfrm rot="5400000">
            <a:off x="4339695"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4" name="Straight Connector 383"/>
          <p:cNvCxnSpPr/>
          <p:nvPr/>
        </p:nvCxnSpPr>
        <p:spPr>
          <a:xfrm rot="5400000">
            <a:off x="4584777"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5" name="Straight Connector 384"/>
          <p:cNvCxnSpPr/>
          <p:nvPr/>
        </p:nvCxnSpPr>
        <p:spPr>
          <a:xfrm rot="5400000">
            <a:off x="4829858"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6" name="Straight Connector 385"/>
          <p:cNvCxnSpPr/>
          <p:nvPr/>
        </p:nvCxnSpPr>
        <p:spPr>
          <a:xfrm rot="5400000">
            <a:off x="5074939"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7" name="Straight Connector 386"/>
          <p:cNvCxnSpPr/>
          <p:nvPr/>
        </p:nvCxnSpPr>
        <p:spPr>
          <a:xfrm rot="5400000">
            <a:off x="5320020"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8" name="Straight Connector 387"/>
          <p:cNvCxnSpPr/>
          <p:nvPr/>
        </p:nvCxnSpPr>
        <p:spPr>
          <a:xfrm rot="5400000">
            <a:off x="5565102"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9" name="Straight Connector 388"/>
          <p:cNvCxnSpPr/>
          <p:nvPr/>
        </p:nvCxnSpPr>
        <p:spPr>
          <a:xfrm rot="5400000">
            <a:off x="5810183"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90" name="Straight Connector 389"/>
          <p:cNvCxnSpPr/>
          <p:nvPr/>
        </p:nvCxnSpPr>
        <p:spPr>
          <a:xfrm rot="5400000">
            <a:off x="6055266"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91" name="Straight Connector 390"/>
          <p:cNvCxnSpPr/>
          <p:nvPr/>
        </p:nvCxnSpPr>
        <p:spPr>
          <a:xfrm>
            <a:off x="2589737" y="5218421"/>
            <a:ext cx="27844"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392" name="Freeform 391"/>
          <p:cNvSpPr/>
          <p:nvPr/>
        </p:nvSpPr>
        <p:spPr>
          <a:xfrm>
            <a:off x="2625636" y="2102800"/>
            <a:ext cx="3455345" cy="3129770"/>
          </a:xfrm>
          <a:custGeom>
            <a:avLst/>
            <a:gdLst>
              <a:gd name="connsiteX0" fmla="*/ 0 w 5892800"/>
              <a:gd name="connsiteY0" fmla="*/ 0 h 2673350"/>
              <a:gd name="connsiteX1" fmla="*/ 0 w 5892800"/>
              <a:gd name="connsiteY1" fmla="*/ 2673350 h 2673350"/>
              <a:gd name="connsiteX2" fmla="*/ 5892800 w 5892800"/>
              <a:gd name="connsiteY2" fmla="*/ 2673350 h 2673350"/>
            </a:gdLst>
            <a:ahLst/>
            <a:cxnLst>
              <a:cxn ang="0">
                <a:pos x="connsiteX0" y="connsiteY0"/>
              </a:cxn>
              <a:cxn ang="0">
                <a:pos x="connsiteX1" y="connsiteY1"/>
              </a:cxn>
              <a:cxn ang="0">
                <a:pos x="connsiteX2" y="connsiteY2"/>
              </a:cxn>
            </a:cxnLst>
            <a:rect l="l" t="t" r="r" b="b"/>
            <a:pathLst>
              <a:path w="5892800" h="2673350">
                <a:moveTo>
                  <a:pt x="0" y="0"/>
                </a:moveTo>
                <a:lnTo>
                  <a:pt x="0" y="2673350"/>
                </a:lnTo>
                <a:lnTo>
                  <a:pt x="5892800" y="2673350"/>
                </a:lnTo>
              </a:path>
            </a:pathLst>
          </a:cu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sp>
        <p:nvSpPr>
          <p:cNvPr id="393" name="Freeform 392"/>
          <p:cNvSpPr/>
          <p:nvPr/>
        </p:nvSpPr>
        <p:spPr>
          <a:xfrm>
            <a:off x="2624251" y="2098985"/>
            <a:ext cx="3240385" cy="2886120"/>
          </a:xfrm>
          <a:custGeom>
            <a:avLst/>
            <a:gdLst>
              <a:gd name="connsiteX0" fmla="*/ 0 w 6353175"/>
              <a:gd name="connsiteY0" fmla="*/ 0 h 3352800"/>
              <a:gd name="connsiteX1" fmla="*/ 176212 w 6353175"/>
              <a:gd name="connsiteY1" fmla="*/ 0 h 3352800"/>
              <a:gd name="connsiteX2" fmla="*/ 176212 w 6353175"/>
              <a:gd name="connsiteY2" fmla="*/ 47625 h 3352800"/>
              <a:gd name="connsiteX3" fmla="*/ 190500 w 6353175"/>
              <a:gd name="connsiteY3" fmla="*/ 47625 h 3352800"/>
              <a:gd name="connsiteX4" fmla="*/ 190500 w 6353175"/>
              <a:gd name="connsiteY4" fmla="*/ 90488 h 3352800"/>
              <a:gd name="connsiteX5" fmla="*/ 190500 w 6353175"/>
              <a:gd name="connsiteY5" fmla="*/ 114300 h 3352800"/>
              <a:gd name="connsiteX6" fmla="*/ 209550 w 6353175"/>
              <a:gd name="connsiteY6" fmla="*/ 114300 h 3352800"/>
              <a:gd name="connsiteX7" fmla="*/ 209550 w 6353175"/>
              <a:gd name="connsiteY7" fmla="*/ 161925 h 3352800"/>
              <a:gd name="connsiteX8" fmla="*/ 304800 w 6353175"/>
              <a:gd name="connsiteY8" fmla="*/ 161925 h 3352800"/>
              <a:gd name="connsiteX9" fmla="*/ 304800 w 6353175"/>
              <a:gd name="connsiteY9" fmla="*/ 214313 h 3352800"/>
              <a:gd name="connsiteX10" fmla="*/ 314325 w 6353175"/>
              <a:gd name="connsiteY10" fmla="*/ 214313 h 3352800"/>
              <a:gd name="connsiteX11" fmla="*/ 314325 w 6353175"/>
              <a:gd name="connsiteY11" fmla="*/ 242888 h 3352800"/>
              <a:gd name="connsiteX12" fmla="*/ 328612 w 6353175"/>
              <a:gd name="connsiteY12" fmla="*/ 242888 h 3352800"/>
              <a:gd name="connsiteX13" fmla="*/ 328612 w 6353175"/>
              <a:gd name="connsiteY13" fmla="*/ 280988 h 3352800"/>
              <a:gd name="connsiteX14" fmla="*/ 333375 w 6353175"/>
              <a:gd name="connsiteY14" fmla="*/ 280988 h 3352800"/>
              <a:gd name="connsiteX15" fmla="*/ 333375 w 6353175"/>
              <a:gd name="connsiteY15" fmla="*/ 366713 h 3352800"/>
              <a:gd name="connsiteX16" fmla="*/ 438150 w 6353175"/>
              <a:gd name="connsiteY16" fmla="*/ 366713 h 3352800"/>
              <a:gd name="connsiteX17" fmla="*/ 438150 w 6353175"/>
              <a:gd name="connsiteY17" fmla="*/ 395288 h 3352800"/>
              <a:gd name="connsiteX18" fmla="*/ 452437 w 6353175"/>
              <a:gd name="connsiteY18" fmla="*/ 395288 h 3352800"/>
              <a:gd name="connsiteX19" fmla="*/ 452437 w 6353175"/>
              <a:gd name="connsiteY19" fmla="*/ 442913 h 3352800"/>
              <a:gd name="connsiteX20" fmla="*/ 595312 w 6353175"/>
              <a:gd name="connsiteY20" fmla="*/ 442913 h 3352800"/>
              <a:gd name="connsiteX21" fmla="*/ 595312 w 6353175"/>
              <a:gd name="connsiteY21" fmla="*/ 495300 h 3352800"/>
              <a:gd name="connsiteX22" fmla="*/ 619125 w 6353175"/>
              <a:gd name="connsiteY22" fmla="*/ 495300 h 3352800"/>
              <a:gd name="connsiteX23" fmla="*/ 619125 w 6353175"/>
              <a:gd name="connsiteY23" fmla="*/ 533400 h 3352800"/>
              <a:gd name="connsiteX24" fmla="*/ 628650 w 6353175"/>
              <a:gd name="connsiteY24" fmla="*/ 542925 h 3352800"/>
              <a:gd name="connsiteX25" fmla="*/ 628650 w 6353175"/>
              <a:gd name="connsiteY25" fmla="*/ 661988 h 3352800"/>
              <a:gd name="connsiteX26" fmla="*/ 781050 w 6353175"/>
              <a:gd name="connsiteY26" fmla="*/ 661988 h 3352800"/>
              <a:gd name="connsiteX27" fmla="*/ 781050 w 6353175"/>
              <a:gd name="connsiteY27" fmla="*/ 719138 h 3352800"/>
              <a:gd name="connsiteX28" fmla="*/ 909637 w 6353175"/>
              <a:gd name="connsiteY28" fmla="*/ 719138 h 3352800"/>
              <a:gd name="connsiteX29" fmla="*/ 909637 w 6353175"/>
              <a:gd name="connsiteY29" fmla="*/ 833438 h 3352800"/>
              <a:gd name="connsiteX30" fmla="*/ 1185862 w 6353175"/>
              <a:gd name="connsiteY30" fmla="*/ 833438 h 3352800"/>
              <a:gd name="connsiteX31" fmla="*/ 1185862 w 6353175"/>
              <a:gd name="connsiteY31" fmla="*/ 895350 h 3352800"/>
              <a:gd name="connsiteX32" fmla="*/ 1204912 w 6353175"/>
              <a:gd name="connsiteY32" fmla="*/ 895350 h 3352800"/>
              <a:gd name="connsiteX33" fmla="*/ 1204912 w 6353175"/>
              <a:gd name="connsiteY33" fmla="*/ 1057275 h 3352800"/>
              <a:gd name="connsiteX34" fmla="*/ 1233487 w 6353175"/>
              <a:gd name="connsiteY34" fmla="*/ 1057275 h 3352800"/>
              <a:gd name="connsiteX35" fmla="*/ 1233487 w 6353175"/>
              <a:gd name="connsiteY35" fmla="*/ 1143000 h 3352800"/>
              <a:gd name="connsiteX36" fmla="*/ 1252537 w 6353175"/>
              <a:gd name="connsiteY36" fmla="*/ 1143000 h 3352800"/>
              <a:gd name="connsiteX37" fmla="*/ 1252537 w 6353175"/>
              <a:gd name="connsiteY37" fmla="*/ 1181100 h 3352800"/>
              <a:gd name="connsiteX38" fmla="*/ 1290637 w 6353175"/>
              <a:gd name="connsiteY38" fmla="*/ 1181100 h 3352800"/>
              <a:gd name="connsiteX39" fmla="*/ 1290637 w 6353175"/>
              <a:gd name="connsiteY39" fmla="*/ 1223963 h 3352800"/>
              <a:gd name="connsiteX40" fmla="*/ 1357312 w 6353175"/>
              <a:gd name="connsiteY40" fmla="*/ 1223963 h 3352800"/>
              <a:gd name="connsiteX41" fmla="*/ 1357312 w 6353175"/>
              <a:gd name="connsiteY41" fmla="*/ 1271588 h 3352800"/>
              <a:gd name="connsiteX42" fmla="*/ 1490662 w 6353175"/>
              <a:gd name="connsiteY42" fmla="*/ 1271588 h 3352800"/>
              <a:gd name="connsiteX43" fmla="*/ 1490662 w 6353175"/>
              <a:gd name="connsiteY43" fmla="*/ 1323975 h 3352800"/>
              <a:gd name="connsiteX44" fmla="*/ 1504950 w 6353175"/>
              <a:gd name="connsiteY44" fmla="*/ 1323975 h 3352800"/>
              <a:gd name="connsiteX45" fmla="*/ 1504950 w 6353175"/>
              <a:gd name="connsiteY45" fmla="*/ 1433513 h 3352800"/>
              <a:gd name="connsiteX46" fmla="*/ 1504950 w 6353175"/>
              <a:gd name="connsiteY46" fmla="*/ 1433513 h 3352800"/>
              <a:gd name="connsiteX47" fmla="*/ 1519237 w 6353175"/>
              <a:gd name="connsiteY47" fmla="*/ 1447800 h 3352800"/>
              <a:gd name="connsiteX48" fmla="*/ 1519237 w 6353175"/>
              <a:gd name="connsiteY48" fmla="*/ 1590675 h 3352800"/>
              <a:gd name="connsiteX49" fmla="*/ 1724025 w 6353175"/>
              <a:gd name="connsiteY49" fmla="*/ 1590675 h 3352800"/>
              <a:gd name="connsiteX50" fmla="*/ 1724025 w 6353175"/>
              <a:gd name="connsiteY50" fmla="*/ 1628775 h 3352800"/>
              <a:gd name="connsiteX51" fmla="*/ 1743075 w 6353175"/>
              <a:gd name="connsiteY51" fmla="*/ 1628775 h 3352800"/>
              <a:gd name="connsiteX52" fmla="*/ 1743075 w 6353175"/>
              <a:gd name="connsiteY52" fmla="*/ 1690688 h 3352800"/>
              <a:gd name="connsiteX53" fmla="*/ 1790700 w 6353175"/>
              <a:gd name="connsiteY53" fmla="*/ 1690688 h 3352800"/>
              <a:gd name="connsiteX54" fmla="*/ 1790700 w 6353175"/>
              <a:gd name="connsiteY54" fmla="*/ 1724025 h 3352800"/>
              <a:gd name="connsiteX55" fmla="*/ 1790700 w 6353175"/>
              <a:gd name="connsiteY55" fmla="*/ 1752600 h 3352800"/>
              <a:gd name="connsiteX56" fmla="*/ 1804987 w 6353175"/>
              <a:gd name="connsiteY56" fmla="*/ 1738313 h 3352800"/>
              <a:gd name="connsiteX57" fmla="*/ 1804987 w 6353175"/>
              <a:gd name="connsiteY57" fmla="*/ 1976438 h 3352800"/>
              <a:gd name="connsiteX58" fmla="*/ 1824037 w 6353175"/>
              <a:gd name="connsiteY58" fmla="*/ 1976438 h 3352800"/>
              <a:gd name="connsiteX59" fmla="*/ 1824037 w 6353175"/>
              <a:gd name="connsiteY59" fmla="*/ 2014538 h 3352800"/>
              <a:gd name="connsiteX60" fmla="*/ 1876425 w 6353175"/>
              <a:gd name="connsiteY60" fmla="*/ 2014538 h 3352800"/>
              <a:gd name="connsiteX61" fmla="*/ 1876425 w 6353175"/>
              <a:gd name="connsiteY61" fmla="*/ 2057400 h 3352800"/>
              <a:gd name="connsiteX62" fmla="*/ 1895475 w 6353175"/>
              <a:gd name="connsiteY62" fmla="*/ 2057400 h 3352800"/>
              <a:gd name="connsiteX63" fmla="*/ 1895475 w 6353175"/>
              <a:gd name="connsiteY63" fmla="*/ 2100263 h 3352800"/>
              <a:gd name="connsiteX64" fmla="*/ 2081212 w 6353175"/>
              <a:gd name="connsiteY64" fmla="*/ 2100263 h 3352800"/>
              <a:gd name="connsiteX65" fmla="*/ 2081212 w 6353175"/>
              <a:gd name="connsiteY65" fmla="*/ 2171700 h 3352800"/>
              <a:gd name="connsiteX66" fmla="*/ 2085975 w 6353175"/>
              <a:gd name="connsiteY66" fmla="*/ 2171700 h 3352800"/>
              <a:gd name="connsiteX67" fmla="*/ 2085975 w 6353175"/>
              <a:gd name="connsiteY67" fmla="*/ 2247900 h 3352800"/>
              <a:gd name="connsiteX68" fmla="*/ 2100262 w 6353175"/>
              <a:gd name="connsiteY68" fmla="*/ 2247900 h 3352800"/>
              <a:gd name="connsiteX69" fmla="*/ 2100262 w 6353175"/>
              <a:gd name="connsiteY69" fmla="*/ 2343150 h 3352800"/>
              <a:gd name="connsiteX70" fmla="*/ 2171700 w 6353175"/>
              <a:gd name="connsiteY70" fmla="*/ 2343150 h 3352800"/>
              <a:gd name="connsiteX71" fmla="*/ 2171700 w 6353175"/>
              <a:gd name="connsiteY71" fmla="*/ 2395538 h 3352800"/>
              <a:gd name="connsiteX72" fmla="*/ 2190750 w 6353175"/>
              <a:gd name="connsiteY72" fmla="*/ 2395538 h 3352800"/>
              <a:gd name="connsiteX73" fmla="*/ 2190750 w 6353175"/>
              <a:gd name="connsiteY73" fmla="*/ 2438400 h 3352800"/>
              <a:gd name="connsiteX74" fmla="*/ 2362200 w 6353175"/>
              <a:gd name="connsiteY74" fmla="*/ 2438400 h 3352800"/>
              <a:gd name="connsiteX75" fmla="*/ 2362200 w 6353175"/>
              <a:gd name="connsiteY75" fmla="*/ 2500313 h 3352800"/>
              <a:gd name="connsiteX76" fmla="*/ 2371725 w 6353175"/>
              <a:gd name="connsiteY76" fmla="*/ 2500313 h 3352800"/>
              <a:gd name="connsiteX77" fmla="*/ 2371725 w 6353175"/>
              <a:gd name="connsiteY77" fmla="*/ 2628900 h 3352800"/>
              <a:gd name="connsiteX78" fmla="*/ 2395537 w 6353175"/>
              <a:gd name="connsiteY78" fmla="*/ 2628900 h 3352800"/>
              <a:gd name="connsiteX79" fmla="*/ 2395537 w 6353175"/>
              <a:gd name="connsiteY79" fmla="*/ 2733675 h 3352800"/>
              <a:gd name="connsiteX80" fmla="*/ 2819400 w 6353175"/>
              <a:gd name="connsiteY80" fmla="*/ 2733675 h 3352800"/>
              <a:gd name="connsiteX81" fmla="*/ 2819400 w 6353175"/>
              <a:gd name="connsiteY81" fmla="*/ 2805113 h 3352800"/>
              <a:gd name="connsiteX82" fmla="*/ 2843212 w 6353175"/>
              <a:gd name="connsiteY82" fmla="*/ 2805113 h 3352800"/>
              <a:gd name="connsiteX83" fmla="*/ 2843212 w 6353175"/>
              <a:gd name="connsiteY83" fmla="*/ 2976563 h 3352800"/>
              <a:gd name="connsiteX84" fmla="*/ 2971800 w 6353175"/>
              <a:gd name="connsiteY84" fmla="*/ 2976563 h 3352800"/>
              <a:gd name="connsiteX85" fmla="*/ 2971800 w 6353175"/>
              <a:gd name="connsiteY85" fmla="*/ 3033713 h 3352800"/>
              <a:gd name="connsiteX86" fmla="*/ 3033712 w 6353175"/>
              <a:gd name="connsiteY86" fmla="*/ 3033713 h 3352800"/>
              <a:gd name="connsiteX87" fmla="*/ 3033712 w 6353175"/>
              <a:gd name="connsiteY87" fmla="*/ 3095625 h 3352800"/>
              <a:gd name="connsiteX88" fmla="*/ 3228975 w 6353175"/>
              <a:gd name="connsiteY88" fmla="*/ 3095625 h 3352800"/>
              <a:gd name="connsiteX89" fmla="*/ 3228975 w 6353175"/>
              <a:gd name="connsiteY89" fmla="*/ 3167063 h 3352800"/>
              <a:gd name="connsiteX90" fmla="*/ 3257550 w 6353175"/>
              <a:gd name="connsiteY90" fmla="*/ 3167063 h 3352800"/>
              <a:gd name="connsiteX91" fmla="*/ 3257550 w 6353175"/>
              <a:gd name="connsiteY91" fmla="*/ 3214688 h 3352800"/>
              <a:gd name="connsiteX92" fmla="*/ 3705225 w 6353175"/>
              <a:gd name="connsiteY92" fmla="*/ 3214688 h 3352800"/>
              <a:gd name="connsiteX93" fmla="*/ 3705225 w 6353175"/>
              <a:gd name="connsiteY93" fmla="*/ 3271838 h 3352800"/>
              <a:gd name="connsiteX94" fmla="*/ 4281487 w 6353175"/>
              <a:gd name="connsiteY94" fmla="*/ 3271838 h 3352800"/>
              <a:gd name="connsiteX95" fmla="*/ 4281487 w 6353175"/>
              <a:gd name="connsiteY95" fmla="*/ 3352800 h 3352800"/>
              <a:gd name="connsiteX96" fmla="*/ 6353175 w 6353175"/>
              <a:gd name="connsiteY96" fmla="*/ 3352800 h 3352800"/>
              <a:gd name="connsiteX97" fmla="*/ 6353175 w 6353175"/>
              <a:gd name="connsiteY97" fmla="*/ 335280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353175" h="3352800">
                <a:moveTo>
                  <a:pt x="0" y="0"/>
                </a:moveTo>
                <a:lnTo>
                  <a:pt x="176212" y="0"/>
                </a:lnTo>
                <a:lnTo>
                  <a:pt x="176212" y="47625"/>
                </a:lnTo>
                <a:lnTo>
                  <a:pt x="190500" y="47625"/>
                </a:lnTo>
                <a:lnTo>
                  <a:pt x="190500" y="90488"/>
                </a:lnTo>
                <a:lnTo>
                  <a:pt x="190500" y="114300"/>
                </a:lnTo>
                <a:lnTo>
                  <a:pt x="209550" y="114300"/>
                </a:lnTo>
                <a:lnTo>
                  <a:pt x="209550" y="161925"/>
                </a:lnTo>
                <a:lnTo>
                  <a:pt x="304800" y="161925"/>
                </a:lnTo>
                <a:lnTo>
                  <a:pt x="304800" y="214313"/>
                </a:lnTo>
                <a:lnTo>
                  <a:pt x="314325" y="214313"/>
                </a:lnTo>
                <a:lnTo>
                  <a:pt x="314325" y="242888"/>
                </a:lnTo>
                <a:lnTo>
                  <a:pt x="328612" y="242888"/>
                </a:lnTo>
                <a:lnTo>
                  <a:pt x="328612" y="280988"/>
                </a:lnTo>
                <a:lnTo>
                  <a:pt x="333375" y="280988"/>
                </a:lnTo>
                <a:lnTo>
                  <a:pt x="333375" y="366713"/>
                </a:lnTo>
                <a:lnTo>
                  <a:pt x="438150" y="366713"/>
                </a:lnTo>
                <a:lnTo>
                  <a:pt x="438150" y="395288"/>
                </a:lnTo>
                <a:lnTo>
                  <a:pt x="452437" y="395288"/>
                </a:lnTo>
                <a:lnTo>
                  <a:pt x="452437" y="442913"/>
                </a:lnTo>
                <a:lnTo>
                  <a:pt x="595312" y="442913"/>
                </a:lnTo>
                <a:lnTo>
                  <a:pt x="595312" y="495300"/>
                </a:lnTo>
                <a:lnTo>
                  <a:pt x="619125" y="495300"/>
                </a:lnTo>
                <a:lnTo>
                  <a:pt x="619125" y="533400"/>
                </a:lnTo>
                <a:lnTo>
                  <a:pt x="628650" y="542925"/>
                </a:lnTo>
                <a:lnTo>
                  <a:pt x="628650" y="661988"/>
                </a:lnTo>
                <a:lnTo>
                  <a:pt x="781050" y="661988"/>
                </a:lnTo>
                <a:lnTo>
                  <a:pt x="781050" y="719138"/>
                </a:lnTo>
                <a:lnTo>
                  <a:pt x="909637" y="719138"/>
                </a:lnTo>
                <a:lnTo>
                  <a:pt x="909637" y="833438"/>
                </a:lnTo>
                <a:lnTo>
                  <a:pt x="1185862" y="833438"/>
                </a:lnTo>
                <a:lnTo>
                  <a:pt x="1185862" y="895350"/>
                </a:lnTo>
                <a:lnTo>
                  <a:pt x="1204912" y="895350"/>
                </a:lnTo>
                <a:lnTo>
                  <a:pt x="1204912" y="1057275"/>
                </a:lnTo>
                <a:lnTo>
                  <a:pt x="1233487" y="1057275"/>
                </a:lnTo>
                <a:lnTo>
                  <a:pt x="1233487" y="1143000"/>
                </a:lnTo>
                <a:lnTo>
                  <a:pt x="1252537" y="1143000"/>
                </a:lnTo>
                <a:lnTo>
                  <a:pt x="1252537" y="1181100"/>
                </a:lnTo>
                <a:lnTo>
                  <a:pt x="1290637" y="1181100"/>
                </a:lnTo>
                <a:lnTo>
                  <a:pt x="1290637" y="1223963"/>
                </a:lnTo>
                <a:lnTo>
                  <a:pt x="1357312" y="1223963"/>
                </a:lnTo>
                <a:lnTo>
                  <a:pt x="1357312" y="1271588"/>
                </a:lnTo>
                <a:lnTo>
                  <a:pt x="1490662" y="1271588"/>
                </a:lnTo>
                <a:lnTo>
                  <a:pt x="1490662" y="1323975"/>
                </a:lnTo>
                <a:lnTo>
                  <a:pt x="1504950" y="1323975"/>
                </a:lnTo>
                <a:lnTo>
                  <a:pt x="1504950" y="1433513"/>
                </a:lnTo>
                <a:lnTo>
                  <a:pt x="1504950" y="1433513"/>
                </a:lnTo>
                <a:lnTo>
                  <a:pt x="1519237" y="1447800"/>
                </a:lnTo>
                <a:lnTo>
                  <a:pt x="1519237" y="1590675"/>
                </a:lnTo>
                <a:lnTo>
                  <a:pt x="1724025" y="1590675"/>
                </a:lnTo>
                <a:lnTo>
                  <a:pt x="1724025" y="1628775"/>
                </a:lnTo>
                <a:lnTo>
                  <a:pt x="1743075" y="1628775"/>
                </a:lnTo>
                <a:lnTo>
                  <a:pt x="1743075" y="1690688"/>
                </a:lnTo>
                <a:lnTo>
                  <a:pt x="1790700" y="1690688"/>
                </a:lnTo>
                <a:lnTo>
                  <a:pt x="1790700" y="1724025"/>
                </a:lnTo>
                <a:lnTo>
                  <a:pt x="1790700" y="1752600"/>
                </a:lnTo>
                <a:lnTo>
                  <a:pt x="1804987" y="1738313"/>
                </a:lnTo>
                <a:lnTo>
                  <a:pt x="1804987" y="1976438"/>
                </a:lnTo>
                <a:lnTo>
                  <a:pt x="1824037" y="1976438"/>
                </a:lnTo>
                <a:lnTo>
                  <a:pt x="1824037" y="2014538"/>
                </a:lnTo>
                <a:lnTo>
                  <a:pt x="1876425" y="2014538"/>
                </a:lnTo>
                <a:lnTo>
                  <a:pt x="1876425" y="2057400"/>
                </a:lnTo>
                <a:lnTo>
                  <a:pt x="1895475" y="2057400"/>
                </a:lnTo>
                <a:lnTo>
                  <a:pt x="1895475" y="2100263"/>
                </a:lnTo>
                <a:lnTo>
                  <a:pt x="2081212" y="2100263"/>
                </a:lnTo>
                <a:lnTo>
                  <a:pt x="2081212" y="2171700"/>
                </a:lnTo>
                <a:lnTo>
                  <a:pt x="2085975" y="2171700"/>
                </a:lnTo>
                <a:lnTo>
                  <a:pt x="2085975" y="2247900"/>
                </a:lnTo>
                <a:lnTo>
                  <a:pt x="2100262" y="2247900"/>
                </a:lnTo>
                <a:lnTo>
                  <a:pt x="2100262" y="2343150"/>
                </a:lnTo>
                <a:lnTo>
                  <a:pt x="2171700" y="2343150"/>
                </a:lnTo>
                <a:lnTo>
                  <a:pt x="2171700" y="2395538"/>
                </a:lnTo>
                <a:lnTo>
                  <a:pt x="2190750" y="2395538"/>
                </a:lnTo>
                <a:lnTo>
                  <a:pt x="2190750" y="2438400"/>
                </a:lnTo>
                <a:lnTo>
                  <a:pt x="2362200" y="2438400"/>
                </a:lnTo>
                <a:lnTo>
                  <a:pt x="2362200" y="2500313"/>
                </a:lnTo>
                <a:lnTo>
                  <a:pt x="2371725" y="2500313"/>
                </a:lnTo>
                <a:lnTo>
                  <a:pt x="2371725" y="2628900"/>
                </a:lnTo>
                <a:lnTo>
                  <a:pt x="2395537" y="2628900"/>
                </a:lnTo>
                <a:lnTo>
                  <a:pt x="2395537" y="2733675"/>
                </a:lnTo>
                <a:lnTo>
                  <a:pt x="2819400" y="2733675"/>
                </a:lnTo>
                <a:lnTo>
                  <a:pt x="2819400" y="2805113"/>
                </a:lnTo>
                <a:lnTo>
                  <a:pt x="2843212" y="2805113"/>
                </a:lnTo>
                <a:lnTo>
                  <a:pt x="2843212" y="2976563"/>
                </a:lnTo>
                <a:lnTo>
                  <a:pt x="2971800" y="2976563"/>
                </a:lnTo>
                <a:lnTo>
                  <a:pt x="2971800" y="3033713"/>
                </a:lnTo>
                <a:lnTo>
                  <a:pt x="3033712" y="3033713"/>
                </a:lnTo>
                <a:lnTo>
                  <a:pt x="3033712" y="3095625"/>
                </a:lnTo>
                <a:lnTo>
                  <a:pt x="3228975" y="3095625"/>
                </a:lnTo>
                <a:lnTo>
                  <a:pt x="3228975" y="3167063"/>
                </a:lnTo>
                <a:lnTo>
                  <a:pt x="3257550" y="3167063"/>
                </a:lnTo>
                <a:lnTo>
                  <a:pt x="3257550" y="3214688"/>
                </a:lnTo>
                <a:lnTo>
                  <a:pt x="3705225" y="3214688"/>
                </a:lnTo>
                <a:lnTo>
                  <a:pt x="3705225" y="3271838"/>
                </a:lnTo>
                <a:lnTo>
                  <a:pt x="4281487" y="3271838"/>
                </a:lnTo>
                <a:lnTo>
                  <a:pt x="4281487" y="3352800"/>
                </a:lnTo>
                <a:lnTo>
                  <a:pt x="6353175" y="3352800"/>
                </a:lnTo>
                <a:lnTo>
                  <a:pt x="6353175" y="3352800"/>
                </a:lnTo>
              </a:path>
            </a:pathLst>
          </a:custGeom>
          <a:noFill/>
          <a:ln w="28575" cap="rnd">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prstClr val="white"/>
              </a:solidFill>
              <a:latin typeface="Arial"/>
            </a:endParaRPr>
          </a:p>
        </p:txBody>
      </p:sp>
      <p:grpSp>
        <p:nvGrpSpPr>
          <p:cNvPr id="394" name="Group 393"/>
          <p:cNvGrpSpPr/>
          <p:nvPr/>
        </p:nvGrpSpPr>
        <p:grpSpPr>
          <a:xfrm>
            <a:off x="5849193" y="4958373"/>
            <a:ext cx="27844" cy="46992"/>
            <a:chOff x="2447498" y="1988025"/>
            <a:chExt cx="54591" cy="54591"/>
          </a:xfrm>
        </p:grpSpPr>
        <p:cxnSp>
          <p:nvCxnSpPr>
            <p:cNvPr id="395" name="Straight Connector 39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7" name="Group 396"/>
          <p:cNvGrpSpPr/>
          <p:nvPr/>
        </p:nvGrpSpPr>
        <p:grpSpPr>
          <a:xfrm>
            <a:off x="5416342" y="4958373"/>
            <a:ext cx="27844" cy="46992"/>
            <a:chOff x="2447498" y="1988025"/>
            <a:chExt cx="54591" cy="54591"/>
          </a:xfrm>
        </p:grpSpPr>
        <p:cxnSp>
          <p:nvCxnSpPr>
            <p:cNvPr id="398" name="Straight Connector 39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0" name="Group 399"/>
          <p:cNvGrpSpPr/>
          <p:nvPr/>
        </p:nvGrpSpPr>
        <p:grpSpPr>
          <a:xfrm>
            <a:off x="5398052" y="4958373"/>
            <a:ext cx="27844" cy="46992"/>
            <a:chOff x="2447498" y="1988025"/>
            <a:chExt cx="54591" cy="54591"/>
          </a:xfrm>
        </p:grpSpPr>
        <p:cxnSp>
          <p:nvCxnSpPr>
            <p:cNvPr id="401" name="Straight Connector 40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3" name="Group 402"/>
          <p:cNvGrpSpPr/>
          <p:nvPr/>
        </p:nvGrpSpPr>
        <p:grpSpPr>
          <a:xfrm>
            <a:off x="4861560" y="4958373"/>
            <a:ext cx="27844" cy="46992"/>
            <a:chOff x="2447498" y="1988025"/>
            <a:chExt cx="54591" cy="54591"/>
          </a:xfrm>
        </p:grpSpPr>
        <p:cxnSp>
          <p:nvCxnSpPr>
            <p:cNvPr id="404" name="Straight Connector 40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5" name="Straight Connector 40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6" name="Group 405"/>
          <p:cNvGrpSpPr/>
          <p:nvPr/>
        </p:nvGrpSpPr>
        <p:grpSpPr>
          <a:xfrm>
            <a:off x="4736582" y="4896637"/>
            <a:ext cx="27844" cy="46992"/>
            <a:chOff x="2447498" y="1988025"/>
            <a:chExt cx="54591" cy="54591"/>
          </a:xfrm>
        </p:grpSpPr>
        <p:cxnSp>
          <p:nvCxnSpPr>
            <p:cNvPr id="407" name="Straight Connector 40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9" name="Group 408"/>
          <p:cNvGrpSpPr/>
          <p:nvPr/>
        </p:nvGrpSpPr>
        <p:grpSpPr>
          <a:xfrm>
            <a:off x="4014146" y="4435488"/>
            <a:ext cx="27844" cy="46992"/>
            <a:chOff x="2447498" y="1988025"/>
            <a:chExt cx="54591" cy="54591"/>
          </a:xfrm>
        </p:grpSpPr>
        <p:cxnSp>
          <p:nvCxnSpPr>
            <p:cNvPr id="410" name="Straight Connector 40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2" name="Group 411"/>
          <p:cNvGrpSpPr/>
          <p:nvPr/>
        </p:nvGrpSpPr>
        <p:grpSpPr>
          <a:xfrm>
            <a:off x="5629719" y="4845191"/>
            <a:ext cx="27844" cy="46992"/>
            <a:chOff x="2447498" y="1988025"/>
            <a:chExt cx="54591" cy="54591"/>
          </a:xfrm>
        </p:grpSpPr>
        <p:cxnSp>
          <p:nvCxnSpPr>
            <p:cNvPr id="413" name="Straight Connector 41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5" name="Group 414"/>
          <p:cNvGrpSpPr/>
          <p:nvPr/>
        </p:nvGrpSpPr>
        <p:grpSpPr>
          <a:xfrm>
            <a:off x="5404149" y="4845191"/>
            <a:ext cx="27844" cy="46992"/>
            <a:chOff x="2447498" y="1988025"/>
            <a:chExt cx="54591" cy="54591"/>
          </a:xfrm>
        </p:grpSpPr>
        <p:cxnSp>
          <p:nvCxnSpPr>
            <p:cNvPr id="416" name="Straight Connector 41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7" name="Straight Connector 41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8" name="Group 417"/>
          <p:cNvGrpSpPr/>
          <p:nvPr/>
        </p:nvGrpSpPr>
        <p:grpSpPr>
          <a:xfrm>
            <a:off x="5291364" y="4845191"/>
            <a:ext cx="27844" cy="46992"/>
            <a:chOff x="2447498" y="1988025"/>
            <a:chExt cx="54591" cy="54591"/>
          </a:xfrm>
        </p:grpSpPr>
        <p:cxnSp>
          <p:nvCxnSpPr>
            <p:cNvPr id="419" name="Straight Connector 41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1" name="Group 420"/>
          <p:cNvGrpSpPr/>
          <p:nvPr/>
        </p:nvGrpSpPr>
        <p:grpSpPr>
          <a:xfrm>
            <a:off x="5172482" y="4845191"/>
            <a:ext cx="27844" cy="46992"/>
            <a:chOff x="2447498" y="1988025"/>
            <a:chExt cx="54591" cy="54591"/>
          </a:xfrm>
        </p:grpSpPr>
        <p:cxnSp>
          <p:nvCxnSpPr>
            <p:cNvPr id="422" name="Straight Connector 42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4" name="Group 423"/>
          <p:cNvGrpSpPr/>
          <p:nvPr/>
        </p:nvGrpSpPr>
        <p:grpSpPr>
          <a:xfrm>
            <a:off x="4959371" y="4751623"/>
            <a:ext cx="27844" cy="46992"/>
            <a:chOff x="2447498" y="1988025"/>
            <a:chExt cx="54591" cy="54591"/>
          </a:xfrm>
        </p:grpSpPr>
        <p:cxnSp>
          <p:nvCxnSpPr>
            <p:cNvPr id="425" name="Straight Connector 42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7" name="Group 426"/>
          <p:cNvGrpSpPr/>
          <p:nvPr/>
        </p:nvGrpSpPr>
        <p:grpSpPr>
          <a:xfrm>
            <a:off x="4875811" y="4692589"/>
            <a:ext cx="27844" cy="46992"/>
            <a:chOff x="2447498" y="1988025"/>
            <a:chExt cx="54591" cy="54591"/>
          </a:xfrm>
        </p:grpSpPr>
        <p:cxnSp>
          <p:nvCxnSpPr>
            <p:cNvPr id="428" name="Straight Connector 42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0" name="Group 429"/>
          <p:cNvGrpSpPr/>
          <p:nvPr/>
        </p:nvGrpSpPr>
        <p:grpSpPr>
          <a:xfrm>
            <a:off x="4728123" y="4630275"/>
            <a:ext cx="27844" cy="46992"/>
            <a:chOff x="2447498" y="1988025"/>
            <a:chExt cx="54591" cy="54591"/>
          </a:xfrm>
        </p:grpSpPr>
        <p:cxnSp>
          <p:nvCxnSpPr>
            <p:cNvPr id="431" name="Straight Connector 43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3" name="Group 432"/>
          <p:cNvGrpSpPr/>
          <p:nvPr/>
        </p:nvGrpSpPr>
        <p:grpSpPr>
          <a:xfrm>
            <a:off x="4712577" y="4630275"/>
            <a:ext cx="27844" cy="46992"/>
            <a:chOff x="2447498" y="1988025"/>
            <a:chExt cx="54591" cy="54591"/>
          </a:xfrm>
        </p:grpSpPr>
        <p:cxnSp>
          <p:nvCxnSpPr>
            <p:cNvPr id="434" name="Straight Connector 43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6" name="Group 435"/>
          <p:cNvGrpSpPr/>
          <p:nvPr/>
        </p:nvGrpSpPr>
        <p:grpSpPr>
          <a:xfrm>
            <a:off x="4663996" y="4630275"/>
            <a:ext cx="27844" cy="46992"/>
            <a:chOff x="2447498" y="1988025"/>
            <a:chExt cx="54591" cy="54591"/>
          </a:xfrm>
        </p:grpSpPr>
        <p:cxnSp>
          <p:nvCxnSpPr>
            <p:cNvPr id="437" name="Straight Connector 43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9" name="Group 438"/>
          <p:cNvGrpSpPr/>
          <p:nvPr/>
        </p:nvGrpSpPr>
        <p:grpSpPr>
          <a:xfrm>
            <a:off x="3882805" y="4433494"/>
            <a:ext cx="27844" cy="46992"/>
            <a:chOff x="2447498" y="1988025"/>
            <a:chExt cx="54591" cy="54591"/>
          </a:xfrm>
        </p:grpSpPr>
        <p:cxnSp>
          <p:nvCxnSpPr>
            <p:cNvPr id="440" name="Straight Connector 43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2" name="Group 441"/>
          <p:cNvGrpSpPr/>
          <p:nvPr/>
        </p:nvGrpSpPr>
        <p:grpSpPr>
          <a:xfrm>
            <a:off x="3821764" y="4307580"/>
            <a:ext cx="27844" cy="46992"/>
            <a:chOff x="2447498" y="1988025"/>
            <a:chExt cx="54591" cy="54591"/>
          </a:xfrm>
        </p:grpSpPr>
        <p:cxnSp>
          <p:nvCxnSpPr>
            <p:cNvPr id="443" name="Straight Connector 44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4" name="Straight Connector 44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5" name="Group 444"/>
          <p:cNvGrpSpPr/>
          <p:nvPr/>
        </p:nvGrpSpPr>
        <p:grpSpPr>
          <a:xfrm>
            <a:off x="4039409" y="4123918"/>
            <a:ext cx="27844" cy="46992"/>
            <a:chOff x="2447498" y="1988025"/>
            <a:chExt cx="54591" cy="54591"/>
          </a:xfrm>
        </p:grpSpPr>
        <p:cxnSp>
          <p:nvCxnSpPr>
            <p:cNvPr id="446" name="Straight Connector 44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7" name="Straight Connector 44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8" name="Group 447"/>
          <p:cNvGrpSpPr/>
          <p:nvPr/>
        </p:nvGrpSpPr>
        <p:grpSpPr>
          <a:xfrm>
            <a:off x="4064671" y="4307580"/>
            <a:ext cx="27844" cy="46992"/>
            <a:chOff x="2447498" y="1988025"/>
            <a:chExt cx="54591" cy="54591"/>
          </a:xfrm>
        </p:grpSpPr>
        <p:cxnSp>
          <p:nvCxnSpPr>
            <p:cNvPr id="449" name="Straight Connector 44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1" name="Group 450"/>
          <p:cNvGrpSpPr/>
          <p:nvPr/>
        </p:nvGrpSpPr>
        <p:grpSpPr>
          <a:xfrm>
            <a:off x="3681849" y="4091121"/>
            <a:ext cx="27844" cy="46992"/>
            <a:chOff x="2447498" y="1988025"/>
            <a:chExt cx="54591" cy="54591"/>
          </a:xfrm>
        </p:grpSpPr>
        <p:cxnSp>
          <p:nvCxnSpPr>
            <p:cNvPr id="452" name="Straight Connector 45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4" name="Group 453"/>
          <p:cNvGrpSpPr/>
          <p:nvPr/>
        </p:nvGrpSpPr>
        <p:grpSpPr>
          <a:xfrm>
            <a:off x="3613835" y="3602448"/>
            <a:ext cx="27844" cy="46992"/>
            <a:chOff x="2447498" y="1988025"/>
            <a:chExt cx="54591" cy="54591"/>
          </a:xfrm>
        </p:grpSpPr>
        <p:cxnSp>
          <p:nvCxnSpPr>
            <p:cNvPr id="455" name="Straight Connector 45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7" name="Group 456"/>
          <p:cNvGrpSpPr/>
          <p:nvPr/>
        </p:nvGrpSpPr>
        <p:grpSpPr>
          <a:xfrm>
            <a:off x="3520558" y="3592609"/>
            <a:ext cx="27844" cy="46992"/>
            <a:chOff x="2447498" y="1988025"/>
            <a:chExt cx="54591" cy="54591"/>
          </a:xfrm>
        </p:grpSpPr>
        <p:cxnSp>
          <p:nvCxnSpPr>
            <p:cNvPr id="458" name="Straight Connector 45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0" name="Group 459"/>
          <p:cNvGrpSpPr/>
          <p:nvPr/>
        </p:nvGrpSpPr>
        <p:grpSpPr>
          <a:xfrm>
            <a:off x="3386473" y="3445023"/>
            <a:ext cx="27844" cy="46992"/>
            <a:chOff x="2447498" y="1988025"/>
            <a:chExt cx="54591" cy="54591"/>
          </a:xfrm>
        </p:grpSpPr>
        <p:cxnSp>
          <p:nvCxnSpPr>
            <p:cNvPr id="461" name="Straight Connector 46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3" name="Group 462"/>
          <p:cNvGrpSpPr/>
          <p:nvPr/>
        </p:nvGrpSpPr>
        <p:grpSpPr>
          <a:xfrm>
            <a:off x="3384530" y="3399108"/>
            <a:ext cx="27844" cy="46992"/>
            <a:chOff x="2447498" y="1988025"/>
            <a:chExt cx="54591" cy="54591"/>
          </a:xfrm>
        </p:grpSpPr>
        <p:cxnSp>
          <p:nvCxnSpPr>
            <p:cNvPr id="464" name="Straight Connector 46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6" name="Group 465"/>
          <p:cNvGrpSpPr/>
          <p:nvPr/>
        </p:nvGrpSpPr>
        <p:grpSpPr>
          <a:xfrm>
            <a:off x="3246559" y="3097377"/>
            <a:ext cx="27844" cy="46992"/>
            <a:chOff x="2447498" y="1988025"/>
            <a:chExt cx="54591" cy="54591"/>
          </a:xfrm>
        </p:grpSpPr>
        <p:cxnSp>
          <p:nvCxnSpPr>
            <p:cNvPr id="467" name="Straight Connector 46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9" name="Group 468"/>
          <p:cNvGrpSpPr/>
          <p:nvPr/>
        </p:nvGrpSpPr>
        <p:grpSpPr>
          <a:xfrm>
            <a:off x="3232956" y="3058021"/>
            <a:ext cx="27844" cy="46992"/>
            <a:chOff x="2447498" y="1988025"/>
            <a:chExt cx="54591" cy="54591"/>
          </a:xfrm>
        </p:grpSpPr>
        <p:cxnSp>
          <p:nvCxnSpPr>
            <p:cNvPr id="470" name="Straight Connector 46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2" name="Group 471"/>
          <p:cNvGrpSpPr/>
          <p:nvPr/>
        </p:nvGrpSpPr>
        <p:grpSpPr>
          <a:xfrm>
            <a:off x="3093041" y="2769409"/>
            <a:ext cx="27844" cy="46992"/>
            <a:chOff x="2447498" y="1988025"/>
            <a:chExt cx="54591" cy="54591"/>
          </a:xfrm>
        </p:grpSpPr>
        <p:cxnSp>
          <p:nvCxnSpPr>
            <p:cNvPr id="473" name="Straight Connector 47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5" name="Group 474"/>
          <p:cNvGrpSpPr/>
          <p:nvPr/>
        </p:nvGrpSpPr>
        <p:grpSpPr>
          <a:xfrm>
            <a:off x="3087211" y="2661179"/>
            <a:ext cx="27844" cy="46992"/>
            <a:chOff x="2447498" y="1988025"/>
            <a:chExt cx="54591" cy="54591"/>
          </a:xfrm>
        </p:grpSpPr>
        <p:cxnSp>
          <p:nvCxnSpPr>
            <p:cNvPr id="476" name="Straight Connector 47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8" name="Group 477"/>
          <p:cNvGrpSpPr/>
          <p:nvPr/>
        </p:nvGrpSpPr>
        <p:grpSpPr>
          <a:xfrm>
            <a:off x="3069722" y="2690696"/>
            <a:ext cx="27844" cy="46992"/>
            <a:chOff x="2447498" y="1988025"/>
            <a:chExt cx="54591" cy="54591"/>
          </a:xfrm>
        </p:grpSpPr>
        <p:cxnSp>
          <p:nvCxnSpPr>
            <p:cNvPr id="479" name="Straight Connector 47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1" name="Group 480"/>
          <p:cNvGrpSpPr/>
          <p:nvPr/>
        </p:nvGrpSpPr>
        <p:grpSpPr>
          <a:xfrm>
            <a:off x="2937580" y="2644781"/>
            <a:ext cx="27844" cy="46992"/>
            <a:chOff x="2447498" y="1988025"/>
            <a:chExt cx="54591" cy="54591"/>
          </a:xfrm>
        </p:grpSpPr>
        <p:cxnSp>
          <p:nvCxnSpPr>
            <p:cNvPr id="482" name="Straight Connector 48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3" name="Straight Connector 48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4" name="Group 483"/>
          <p:cNvGrpSpPr/>
          <p:nvPr/>
        </p:nvGrpSpPr>
        <p:grpSpPr>
          <a:xfrm>
            <a:off x="2918148" y="2457839"/>
            <a:ext cx="27844" cy="46992"/>
            <a:chOff x="2447498" y="1988025"/>
            <a:chExt cx="54591" cy="54591"/>
          </a:xfrm>
        </p:grpSpPr>
        <p:cxnSp>
          <p:nvCxnSpPr>
            <p:cNvPr id="485" name="Straight Connector 48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6" name="Straight Connector 48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7" name="Group 486"/>
          <p:cNvGrpSpPr/>
          <p:nvPr/>
        </p:nvGrpSpPr>
        <p:grpSpPr>
          <a:xfrm>
            <a:off x="2784063" y="2356169"/>
            <a:ext cx="27844" cy="46992"/>
            <a:chOff x="2447498" y="1988025"/>
            <a:chExt cx="54591" cy="54591"/>
          </a:xfrm>
        </p:grpSpPr>
        <p:cxnSp>
          <p:nvCxnSpPr>
            <p:cNvPr id="488" name="Straight Connector 48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0" name="Group 489"/>
          <p:cNvGrpSpPr/>
          <p:nvPr/>
        </p:nvGrpSpPr>
        <p:grpSpPr>
          <a:xfrm>
            <a:off x="2702446" y="2146269"/>
            <a:ext cx="27844" cy="46992"/>
            <a:chOff x="2447498" y="1988025"/>
            <a:chExt cx="54591" cy="54591"/>
          </a:xfrm>
        </p:grpSpPr>
        <p:cxnSp>
          <p:nvCxnSpPr>
            <p:cNvPr id="491" name="Straight Connector 49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2" name="Straight Connector 49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3" name="Group 492"/>
          <p:cNvGrpSpPr/>
          <p:nvPr/>
        </p:nvGrpSpPr>
        <p:grpSpPr>
          <a:xfrm>
            <a:off x="2708276" y="2146269"/>
            <a:ext cx="27844" cy="46992"/>
            <a:chOff x="2447498" y="1988025"/>
            <a:chExt cx="54591" cy="54591"/>
          </a:xfrm>
        </p:grpSpPr>
        <p:cxnSp>
          <p:nvCxnSpPr>
            <p:cNvPr id="494" name="Straight Connector 49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6" name="Group 495"/>
          <p:cNvGrpSpPr/>
          <p:nvPr/>
        </p:nvGrpSpPr>
        <p:grpSpPr>
          <a:xfrm>
            <a:off x="2762687" y="2215142"/>
            <a:ext cx="27844" cy="46992"/>
            <a:chOff x="2447498" y="1988025"/>
            <a:chExt cx="54591" cy="54591"/>
          </a:xfrm>
        </p:grpSpPr>
        <p:cxnSp>
          <p:nvCxnSpPr>
            <p:cNvPr id="497" name="Straight Connector 49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9" name="Group 498"/>
          <p:cNvGrpSpPr/>
          <p:nvPr/>
        </p:nvGrpSpPr>
        <p:grpSpPr>
          <a:xfrm>
            <a:off x="2768517" y="2284016"/>
            <a:ext cx="27844" cy="46992"/>
            <a:chOff x="2447498" y="1988025"/>
            <a:chExt cx="54591" cy="54591"/>
          </a:xfrm>
        </p:grpSpPr>
        <p:cxnSp>
          <p:nvCxnSpPr>
            <p:cNvPr id="500" name="Straight Connector 49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02" name="Straight Connector 501"/>
          <p:cNvCxnSpPr/>
          <p:nvPr/>
        </p:nvCxnSpPr>
        <p:spPr>
          <a:xfrm>
            <a:off x="2590971" y="2102800"/>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03" name="Straight Connector 502"/>
          <p:cNvCxnSpPr/>
          <p:nvPr/>
        </p:nvCxnSpPr>
        <p:spPr>
          <a:xfrm>
            <a:off x="2589737" y="2726432"/>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04" name="Straight Connector 503"/>
          <p:cNvCxnSpPr/>
          <p:nvPr/>
        </p:nvCxnSpPr>
        <p:spPr>
          <a:xfrm>
            <a:off x="2589737" y="3356312"/>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05" name="Straight Connector 504"/>
          <p:cNvCxnSpPr/>
          <p:nvPr/>
        </p:nvCxnSpPr>
        <p:spPr>
          <a:xfrm>
            <a:off x="2589737" y="3974801"/>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06" name="Straight Connector 505"/>
          <p:cNvCxnSpPr/>
          <p:nvPr/>
        </p:nvCxnSpPr>
        <p:spPr>
          <a:xfrm>
            <a:off x="2589737" y="4599537"/>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grpSp>
        <p:nvGrpSpPr>
          <p:cNvPr id="507" name="Group 506"/>
          <p:cNvGrpSpPr/>
          <p:nvPr/>
        </p:nvGrpSpPr>
        <p:grpSpPr>
          <a:xfrm>
            <a:off x="2634432" y="2074118"/>
            <a:ext cx="27844" cy="46993"/>
            <a:chOff x="2447498" y="1988025"/>
            <a:chExt cx="54591" cy="54591"/>
          </a:xfrm>
        </p:grpSpPr>
        <p:cxnSp>
          <p:nvCxnSpPr>
            <p:cNvPr id="508" name="Straight Connector 50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0" name="Freeform 509"/>
          <p:cNvSpPr/>
          <p:nvPr/>
        </p:nvSpPr>
        <p:spPr>
          <a:xfrm>
            <a:off x="7019752" y="2069205"/>
            <a:ext cx="2811478" cy="2970562"/>
          </a:xfrm>
          <a:custGeom>
            <a:avLst/>
            <a:gdLst>
              <a:gd name="connsiteX0" fmla="*/ 0 w 5513695"/>
              <a:gd name="connsiteY0" fmla="*/ 0 h 3448335"/>
              <a:gd name="connsiteX1" fmla="*/ 63689 w 5513695"/>
              <a:gd name="connsiteY1" fmla="*/ 0 h 3448335"/>
              <a:gd name="connsiteX2" fmla="*/ 63689 w 5513695"/>
              <a:gd name="connsiteY2" fmla="*/ 63690 h 3448335"/>
              <a:gd name="connsiteX3" fmla="*/ 181970 w 5513695"/>
              <a:gd name="connsiteY3" fmla="*/ 63690 h 3448335"/>
              <a:gd name="connsiteX4" fmla="*/ 181970 w 5513695"/>
              <a:gd name="connsiteY4" fmla="*/ 113732 h 3448335"/>
              <a:gd name="connsiteX5" fmla="*/ 200167 w 5513695"/>
              <a:gd name="connsiteY5" fmla="*/ 113732 h 3448335"/>
              <a:gd name="connsiteX6" fmla="*/ 200167 w 5513695"/>
              <a:gd name="connsiteY6" fmla="*/ 218364 h 3448335"/>
              <a:gd name="connsiteX7" fmla="*/ 318448 w 5513695"/>
              <a:gd name="connsiteY7" fmla="*/ 218364 h 3448335"/>
              <a:gd name="connsiteX8" fmla="*/ 318448 w 5513695"/>
              <a:gd name="connsiteY8" fmla="*/ 282054 h 3448335"/>
              <a:gd name="connsiteX9" fmla="*/ 332095 w 5513695"/>
              <a:gd name="connsiteY9" fmla="*/ 282054 h 3448335"/>
              <a:gd name="connsiteX10" fmla="*/ 332095 w 5513695"/>
              <a:gd name="connsiteY10" fmla="*/ 327547 h 3448335"/>
              <a:gd name="connsiteX11" fmla="*/ 614149 w 5513695"/>
              <a:gd name="connsiteY11" fmla="*/ 327547 h 3448335"/>
              <a:gd name="connsiteX12" fmla="*/ 614149 w 5513695"/>
              <a:gd name="connsiteY12" fmla="*/ 382138 h 3448335"/>
              <a:gd name="connsiteX13" fmla="*/ 636895 w 5513695"/>
              <a:gd name="connsiteY13" fmla="*/ 382138 h 3448335"/>
              <a:gd name="connsiteX14" fmla="*/ 636895 w 5513695"/>
              <a:gd name="connsiteY14" fmla="*/ 605051 h 3448335"/>
              <a:gd name="connsiteX15" fmla="*/ 878006 w 5513695"/>
              <a:gd name="connsiteY15" fmla="*/ 605051 h 3448335"/>
              <a:gd name="connsiteX16" fmla="*/ 878006 w 5513695"/>
              <a:gd name="connsiteY16" fmla="*/ 673290 h 3448335"/>
              <a:gd name="connsiteX17" fmla="*/ 914400 w 5513695"/>
              <a:gd name="connsiteY17" fmla="*/ 673290 h 3448335"/>
              <a:gd name="connsiteX18" fmla="*/ 914400 w 5513695"/>
              <a:gd name="connsiteY18" fmla="*/ 736979 h 3448335"/>
              <a:gd name="connsiteX19" fmla="*/ 932597 w 5513695"/>
              <a:gd name="connsiteY19" fmla="*/ 736979 h 3448335"/>
              <a:gd name="connsiteX20" fmla="*/ 932597 w 5513695"/>
              <a:gd name="connsiteY20" fmla="*/ 905302 h 3448335"/>
              <a:gd name="connsiteX21" fmla="*/ 1205552 w 5513695"/>
              <a:gd name="connsiteY21" fmla="*/ 905302 h 3448335"/>
              <a:gd name="connsiteX22" fmla="*/ 1205552 w 5513695"/>
              <a:gd name="connsiteY22" fmla="*/ 973541 h 3448335"/>
              <a:gd name="connsiteX23" fmla="*/ 1219200 w 5513695"/>
              <a:gd name="connsiteY23" fmla="*/ 973541 h 3448335"/>
              <a:gd name="connsiteX24" fmla="*/ 1219200 w 5513695"/>
              <a:gd name="connsiteY24" fmla="*/ 1019033 h 3448335"/>
              <a:gd name="connsiteX25" fmla="*/ 1232848 w 5513695"/>
              <a:gd name="connsiteY25" fmla="*/ 1019033 h 3448335"/>
              <a:gd name="connsiteX26" fmla="*/ 1232848 w 5513695"/>
              <a:gd name="connsiteY26" fmla="*/ 1219200 h 3448335"/>
              <a:gd name="connsiteX27" fmla="*/ 1241946 w 5513695"/>
              <a:gd name="connsiteY27" fmla="*/ 1219200 h 3448335"/>
              <a:gd name="connsiteX28" fmla="*/ 1241946 w 5513695"/>
              <a:gd name="connsiteY28" fmla="*/ 1278341 h 3448335"/>
              <a:gd name="connsiteX29" fmla="*/ 1342030 w 5513695"/>
              <a:gd name="connsiteY29" fmla="*/ 1278341 h 3448335"/>
              <a:gd name="connsiteX30" fmla="*/ 1342030 w 5513695"/>
              <a:gd name="connsiteY30" fmla="*/ 1332932 h 3448335"/>
              <a:gd name="connsiteX31" fmla="*/ 1487606 w 5513695"/>
              <a:gd name="connsiteY31" fmla="*/ 1332932 h 3448335"/>
              <a:gd name="connsiteX32" fmla="*/ 1487606 w 5513695"/>
              <a:gd name="connsiteY32" fmla="*/ 1478508 h 3448335"/>
              <a:gd name="connsiteX33" fmla="*/ 1501254 w 5513695"/>
              <a:gd name="connsiteY33" fmla="*/ 1492156 h 3448335"/>
              <a:gd name="connsiteX34" fmla="*/ 1501254 w 5513695"/>
              <a:gd name="connsiteY34" fmla="*/ 1651379 h 3448335"/>
              <a:gd name="connsiteX35" fmla="*/ 1783307 w 5513695"/>
              <a:gd name="connsiteY35" fmla="*/ 1651379 h 3448335"/>
              <a:gd name="connsiteX36" fmla="*/ 1783307 w 5513695"/>
              <a:gd name="connsiteY36" fmla="*/ 1728717 h 3448335"/>
              <a:gd name="connsiteX37" fmla="*/ 1815152 w 5513695"/>
              <a:gd name="connsiteY37" fmla="*/ 1728717 h 3448335"/>
              <a:gd name="connsiteX38" fmla="*/ 1815152 w 5513695"/>
              <a:gd name="connsiteY38" fmla="*/ 2038066 h 3448335"/>
              <a:gd name="connsiteX39" fmla="*/ 1856095 w 5513695"/>
              <a:gd name="connsiteY39" fmla="*/ 2038066 h 3448335"/>
              <a:gd name="connsiteX40" fmla="*/ 1856095 w 5513695"/>
              <a:gd name="connsiteY40" fmla="*/ 2097206 h 3448335"/>
              <a:gd name="connsiteX41" fmla="*/ 2074459 w 5513695"/>
              <a:gd name="connsiteY41" fmla="*/ 2097206 h 3448335"/>
              <a:gd name="connsiteX42" fmla="*/ 2074459 w 5513695"/>
              <a:gd name="connsiteY42" fmla="*/ 2165445 h 3448335"/>
              <a:gd name="connsiteX43" fmla="*/ 2101755 w 5513695"/>
              <a:gd name="connsiteY43" fmla="*/ 2165445 h 3448335"/>
              <a:gd name="connsiteX44" fmla="*/ 2101755 w 5513695"/>
              <a:gd name="connsiteY44" fmla="*/ 2292824 h 3448335"/>
              <a:gd name="connsiteX45" fmla="*/ 2388358 w 5513695"/>
              <a:gd name="connsiteY45" fmla="*/ 2292824 h 3448335"/>
              <a:gd name="connsiteX46" fmla="*/ 2388358 w 5513695"/>
              <a:gd name="connsiteY46" fmla="*/ 2392908 h 3448335"/>
              <a:gd name="connsiteX47" fmla="*/ 2402006 w 5513695"/>
              <a:gd name="connsiteY47" fmla="*/ 2392908 h 3448335"/>
              <a:gd name="connsiteX48" fmla="*/ 2402006 w 5513695"/>
              <a:gd name="connsiteY48" fmla="*/ 2438400 h 3448335"/>
              <a:gd name="connsiteX49" fmla="*/ 2815988 w 5513695"/>
              <a:gd name="connsiteY49" fmla="*/ 2438400 h 3448335"/>
              <a:gd name="connsiteX50" fmla="*/ 2815988 w 5513695"/>
              <a:gd name="connsiteY50" fmla="*/ 2533935 h 3448335"/>
              <a:gd name="connsiteX51" fmla="*/ 2829636 w 5513695"/>
              <a:gd name="connsiteY51" fmla="*/ 2533935 h 3448335"/>
              <a:gd name="connsiteX52" fmla="*/ 2829636 w 5513695"/>
              <a:gd name="connsiteY52" fmla="*/ 2602173 h 3448335"/>
              <a:gd name="connsiteX53" fmla="*/ 2843283 w 5513695"/>
              <a:gd name="connsiteY53" fmla="*/ 2602173 h 3448335"/>
              <a:gd name="connsiteX54" fmla="*/ 2843283 w 5513695"/>
              <a:gd name="connsiteY54" fmla="*/ 2693159 h 3448335"/>
              <a:gd name="connsiteX55" fmla="*/ 3025253 w 5513695"/>
              <a:gd name="connsiteY55" fmla="*/ 2693159 h 3448335"/>
              <a:gd name="connsiteX56" fmla="*/ 3025253 w 5513695"/>
              <a:gd name="connsiteY56" fmla="*/ 2752299 h 3448335"/>
              <a:gd name="connsiteX57" fmla="*/ 3266364 w 5513695"/>
              <a:gd name="connsiteY57" fmla="*/ 2752299 h 3448335"/>
              <a:gd name="connsiteX58" fmla="*/ 3266364 w 5513695"/>
              <a:gd name="connsiteY58" fmla="*/ 2834185 h 3448335"/>
              <a:gd name="connsiteX59" fmla="*/ 3284561 w 5513695"/>
              <a:gd name="connsiteY59" fmla="*/ 2834185 h 3448335"/>
              <a:gd name="connsiteX60" fmla="*/ 3284561 w 5513695"/>
              <a:gd name="connsiteY60" fmla="*/ 2897875 h 3448335"/>
              <a:gd name="connsiteX61" fmla="*/ 3725839 w 5513695"/>
              <a:gd name="connsiteY61" fmla="*/ 2897875 h 3448335"/>
              <a:gd name="connsiteX62" fmla="*/ 3725839 w 5513695"/>
              <a:gd name="connsiteY62" fmla="*/ 2943367 h 3448335"/>
              <a:gd name="connsiteX63" fmla="*/ 3725839 w 5513695"/>
              <a:gd name="connsiteY63" fmla="*/ 2943367 h 3448335"/>
              <a:gd name="connsiteX64" fmla="*/ 3725839 w 5513695"/>
              <a:gd name="connsiteY64" fmla="*/ 3011606 h 3448335"/>
              <a:gd name="connsiteX65" fmla="*/ 3944203 w 5513695"/>
              <a:gd name="connsiteY65" fmla="*/ 3011606 h 3448335"/>
              <a:gd name="connsiteX66" fmla="*/ 3944203 w 5513695"/>
              <a:gd name="connsiteY66" fmla="*/ 3079845 h 3448335"/>
              <a:gd name="connsiteX67" fmla="*/ 4148919 w 5513695"/>
              <a:gd name="connsiteY67" fmla="*/ 3079845 h 3448335"/>
              <a:gd name="connsiteX68" fmla="*/ 4148919 w 5513695"/>
              <a:gd name="connsiteY68" fmla="*/ 3170830 h 3448335"/>
              <a:gd name="connsiteX69" fmla="*/ 4585648 w 5513695"/>
              <a:gd name="connsiteY69" fmla="*/ 3170830 h 3448335"/>
              <a:gd name="connsiteX70" fmla="*/ 4585648 w 5513695"/>
              <a:gd name="connsiteY70" fmla="*/ 3275463 h 3448335"/>
              <a:gd name="connsiteX71" fmla="*/ 5304430 w 5513695"/>
              <a:gd name="connsiteY71" fmla="*/ 3275463 h 3448335"/>
              <a:gd name="connsiteX72" fmla="*/ 5304430 w 5513695"/>
              <a:gd name="connsiteY72" fmla="*/ 3448335 h 3448335"/>
              <a:gd name="connsiteX73" fmla="*/ 5513695 w 5513695"/>
              <a:gd name="connsiteY73" fmla="*/ 3448335 h 3448335"/>
              <a:gd name="connsiteX0" fmla="*/ 0 w 5513695"/>
              <a:gd name="connsiteY0" fmla="*/ 0 h 3448335"/>
              <a:gd name="connsiteX1" fmla="*/ 63689 w 5513695"/>
              <a:gd name="connsiteY1" fmla="*/ 0 h 3448335"/>
              <a:gd name="connsiteX2" fmla="*/ 63689 w 5513695"/>
              <a:gd name="connsiteY2" fmla="*/ 63690 h 3448335"/>
              <a:gd name="connsiteX3" fmla="*/ 181970 w 5513695"/>
              <a:gd name="connsiteY3" fmla="*/ 63690 h 3448335"/>
              <a:gd name="connsiteX4" fmla="*/ 181970 w 5513695"/>
              <a:gd name="connsiteY4" fmla="*/ 113732 h 3448335"/>
              <a:gd name="connsiteX5" fmla="*/ 200167 w 5513695"/>
              <a:gd name="connsiteY5" fmla="*/ 113732 h 3448335"/>
              <a:gd name="connsiteX6" fmla="*/ 200167 w 5513695"/>
              <a:gd name="connsiteY6" fmla="*/ 218364 h 3448335"/>
              <a:gd name="connsiteX7" fmla="*/ 318448 w 5513695"/>
              <a:gd name="connsiteY7" fmla="*/ 218364 h 3448335"/>
              <a:gd name="connsiteX8" fmla="*/ 318448 w 5513695"/>
              <a:gd name="connsiteY8" fmla="*/ 282054 h 3448335"/>
              <a:gd name="connsiteX9" fmla="*/ 332095 w 5513695"/>
              <a:gd name="connsiteY9" fmla="*/ 282054 h 3448335"/>
              <a:gd name="connsiteX10" fmla="*/ 332095 w 5513695"/>
              <a:gd name="connsiteY10" fmla="*/ 327547 h 3448335"/>
              <a:gd name="connsiteX11" fmla="*/ 614149 w 5513695"/>
              <a:gd name="connsiteY11" fmla="*/ 327547 h 3448335"/>
              <a:gd name="connsiteX12" fmla="*/ 614149 w 5513695"/>
              <a:gd name="connsiteY12" fmla="*/ 382138 h 3448335"/>
              <a:gd name="connsiteX13" fmla="*/ 636895 w 5513695"/>
              <a:gd name="connsiteY13" fmla="*/ 382138 h 3448335"/>
              <a:gd name="connsiteX14" fmla="*/ 636895 w 5513695"/>
              <a:gd name="connsiteY14" fmla="*/ 605051 h 3448335"/>
              <a:gd name="connsiteX15" fmla="*/ 878006 w 5513695"/>
              <a:gd name="connsiteY15" fmla="*/ 605051 h 3448335"/>
              <a:gd name="connsiteX16" fmla="*/ 878006 w 5513695"/>
              <a:gd name="connsiteY16" fmla="*/ 673290 h 3448335"/>
              <a:gd name="connsiteX17" fmla="*/ 914400 w 5513695"/>
              <a:gd name="connsiteY17" fmla="*/ 673290 h 3448335"/>
              <a:gd name="connsiteX18" fmla="*/ 914400 w 5513695"/>
              <a:gd name="connsiteY18" fmla="*/ 736979 h 3448335"/>
              <a:gd name="connsiteX19" fmla="*/ 932597 w 5513695"/>
              <a:gd name="connsiteY19" fmla="*/ 736979 h 3448335"/>
              <a:gd name="connsiteX20" fmla="*/ 932597 w 5513695"/>
              <a:gd name="connsiteY20" fmla="*/ 905302 h 3448335"/>
              <a:gd name="connsiteX21" fmla="*/ 1205552 w 5513695"/>
              <a:gd name="connsiteY21" fmla="*/ 905302 h 3448335"/>
              <a:gd name="connsiteX22" fmla="*/ 1205552 w 5513695"/>
              <a:gd name="connsiteY22" fmla="*/ 973541 h 3448335"/>
              <a:gd name="connsiteX23" fmla="*/ 1219200 w 5513695"/>
              <a:gd name="connsiteY23" fmla="*/ 973541 h 3448335"/>
              <a:gd name="connsiteX24" fmla="*/ 1219200 w 5513695"/>
              <a:gd name="connsiteY24" fmla="*/ 1019033 h 3448335"/>
              <a:gd name="connsiteX25" fmla="*/ 1232848 w 5513695"/>
              <a:gd name="connsiteY25" fmla="*/ 1019033 h 3448335"/>
              <a:gd name="connsiteX26" fmla="*/ 1232848 w 5513695"/>
              <a:gd name="connsiteY26" fmla="*/ 1219200 h 3448335"/>
              <a:gd name="connsiteX27" fmla="*/ 1241946 w 5513695"/>
              <a:gd name="connsiteY27" fmla="*/ 1219200 h 3448335"/>
              <a:gd name="connsiteX28" fmla="*/ 1241946 w 5513695"/>
              <a:gd name="connsiteY28" fmla="*/ 1278341 h 3448335"/>
              <a:gd name="connsiteX29" fmla="*/ 1342030 w 5513695"/>
              <a:gd name="connsiteY29" fmla="*/ 1278341 h 3448335"/>
              <a:gd name="connsiteX30" fmla="*/ 1342030 w 5513695"/>
              <a:gd name="connsiteY30" fmla="*/ 1332932 h 3448335"/>
              <a:gd name="connsiteX31" fmla="*/ 1487606 w 5513695"/>
              <a:gd name="connsiteY31" fmla="*/ 1332932 h 3448335"/>
              <a:gd name="connsiteX32" fmla="*/ 1487606 w 5513695"/>
              <a:gd name="connsiteY32" fmla="*/ 1478508 h 3448335"/>
              <a:gd name="connsiteX33" fmla="*/ 1501254 w 5513695"/>
              <a:gd name="connsiteY33" fmla="*/ 1492156 h 3448335"/>
              <a:gd name="connsiteX34" fmla="*/ 1501254 w 5513695"/>
              <a:gd name="connsiteY34" fmla="*/ 1655928 h 3448335"/>
              <a:gd name="connsiteX35" fmla="*/ 1783307 w 5513695"/>
              <a:gd name="connsiteY35" fmla="*/ 1651379 h 3448335"/>
              <a:gd name="connsiteX36" fmla="*/ 1783307 w 5513695"/>
              <a:gd name="connsiteY36" fmla="*/ 1728717 h 3448335"/>
              <a:gd name="connsiteX37" fmla="*/ 1815152 w 5513695"/>
              <a:gd name="connsiteY37" fmla="*/ 1728717 h 3448335"/>
              <a:gd name="connsiteX38" fmla="*/ 1815152 w 5513695"/>
              <a:gd name="connsiteY38" fmla="*/ 2038066 h 3448335"/>
              <a:gd name="connsiteX39" fmla="*/ 1856095 w 5513695"/>
              <a:gd name="connsiteY39" fmla="*/ 2038066 h 3448335"/>
              <a:gd name="connsiteX40" fmla="*/ 1856095 w 5513695"/>
              <a:gd name="connsiteY40" fmla="*/ 2097206 h 3448335"/>
              <a:gd name="connsiteX41" fmla="*/ 2074459 w 5513695"/>
              <a:gd name="connsiteY41" fmla="*/ 2097206 h 3448335"/>
              <a:gd name="connsiteX42" fmla="*/ 2074459 w 5513695"/>
              <a:gd name="connsiteY42" fmla="*/ 2165445 h 3448335"/>
              <a:gd name="connsiteX43" fmla="*/ 2101755 w 5513695"/>
              <a:gd name="connsiteY43" fmla="*/ 2165445 h 3448335"/>
              <a:gd name="connsiteX44" fmla="*/ 2101755 w 5513695"/>
              <a:gd name="connsiteY44" fmla="*/ 2292824 h 3448335"/>
              <a:gd name="connsiteX45" fmla="*/ 2388358 w 5513695"/>
              <a:gd name="connsiteY45" fmla="*/ 2292824 h 3448335"/>
              <a:gd name="connsiteX46" fmla="*/ 2388358 w 5513695"/>
              <a:gd name="connsiteY46" fmla="*/ 2392908 h 3448335"/>
              <a:gd name="connsiteX47" fmla="*/ 2402006 w 5513695"/>
              <a:gd name="connsiteY47" fmla="*/ 2392908 h 3448335"/>
              <a:gd name="connsiteX48" fmla="*/ 2402006 w 5513695"/>
              <a:gd name="connsiteY48" fmla="*/ 2438400 h 3448335"/>
              <a:gd name="connsiteX49" fmla="*/ 2815988 w 5513695"/>
              <a:gd name="connsiteY49" fmla="*/ 2438400 h 3448335"/>
              <a:gd name="connsiteX50" fmla="*/ 2815988 w 5513695"/>
              <a:gd name="connsiteY50" fmla="*/ 2533935 h 3448335"/>
              <a:gd name="connsiteX51" fmla="*/ 2829636 w 5513695"/>
              <a:gd name="connsiteY51" fmla="*/ 2533935 h 3448335"/>
              <a:gd name="connsiteX52" fmla="*/ 2829636 w 5513695"/>
              <a:gd name="connsiteY52" fmla="*/ 2602173 h 3448335"/>
              <a:gd name="connsiteX53" fmla="*/ 2843283 w 5513695"/>
              <a:gd name="connsiteY53" fmla="*/ 2602173 h 3448335"/>
              <a:gd name="connsiteX54" fmla="*/ 2843283 w 5513695"/>
              <a:gd name="connsiteY54" fmla="*/ 2693159 h 3448335"/>
              <a:gd name="connsiteX55" fmla="*/ 3025253 w 5513695"/>
              <a:gd name="connsiteY55" fmla="*/ 2693159 h 3448335"/>
              <a:gd name="connsiteX56" fmla="*/ 3025253 w 5513695"/>
              <a:gd name="connsiteY56" fmla="*/ 2752299 h 3448335"/>
              <a:gd name="connsiteX57" fmla="*/ 3266364 w 5513695"/>
              <a:gd name="connsiteY57" fmla="*/ 2752299 h 3448335"/>
              <a:gd name="connsiteX58" fmla="*/ 3266364 w 5513695"/>
              <a:gd name="connsiteY58" fmla="*/ 2834185 h 3448335"/>
              <a:gd name="connsiteX59" fmla="*/ 3284561 w 5513695"/>
              <a:gd name="connsiteY59" fmla="*/ 2834185 h 3448335"/>
              <a:gd name="connsiteX60" fmla="*/ 3284561 w 5513695"/>
              <a:gd name="connsiteY60" fmla="*/ 2897875 h 3448335"/>
              <a:gd name="connsiteX61" fmla="*/ 3725839 w 5513695"/>
              <a:gd name="connsiteY61" fmla="*/ 2897875 h 3448335"/>
              <a:gd name="connsiteX62" fmla="*/ 3725839 w 5513695"/>
              <a:gd name="connsiteY62" fmla="*/ 2943367 h 3448335"/>
              <a:gd name="connsiteX63" fmla="*/ 3725839 w 5513695"/>
              <a:gd name="connsiteY63" fmla="*/ 2943367 h 3448335"/>
              <a:gd name="connsiteX64" fmla="*/ 3725839 w 5513695"/>
              <a:gd name="connsiteY64" fmla="*/ 3011606 h 3448335"/>
              <a:gd name="connsiteX65" fmla="*/ 3944203 w 5513695"/>
              <a:gd name="connsiteY65" fmla="*/ 3011606 h 3448335"/>
              <a:gd name="connsiteX66" fmla="*/ 3944203 w 5513695"/>
              <a:gd name="connsiteY66" fmla="*/ 3079845 h 3448335"/>
              <a:gd name="connsiteX67" fmla="*/ 4148919 w 5513695"/>
              <a:gd name="connsiteY67" fmla="*/ 3079845 h 3448335"/>
              <a:gd name="connsiteX68" fmla="*/ 4148919 w 5513695"/>
              <a:gd name="connsiteY68" fmla="*/ 3170830 h 3448335"/>
              <a:gd name="connsiteX69" fmla="*/ 4585648 w 5513695"/>
              <a:gd name="connsiteY69" fmla="*/ 3170830 h 3448335"/>
              <a:gd name="connsiteX70" fmla="*/ 4585648 w 5513695"/>
              <a:gd name="connsiteY70" fmla="*/ 3275463 h 3448335"/>
              <a:gd name="connsiteX71" fmla="*/ 5304430 w 5513695"/>
              <a:gd name="connsiteY71" fmla="*/ 3275463 h 3448335"/>
              <a:gd name="connsiteX72" fmla="*/ 5304430 w 5513695"/>
              <a:gd name="connsiteY72" fmla="*/ 3448335 h 3448335"/>
              <a:gd name="connsiteX73" fmla="*/ 5513695 w 5513695"/>
              <a:gd name="connsiteY73" fmla="*/ 3448335 h 3448335"/>
              <a:gd name="connsiteX0" fmla="*/ 0 w 5513695"/>
              <a:gd name="connsiteY0" fmla="*/ 0 h 3448335"/>
              <a:gd name="connsiteX1" fmla="*/ 63689 w 5513695"/>
              <a:gd name="connsiteY1" fmla="*/ 0 h 3448335"/>
              <a:gd name="connsiteX2" fmla="*/ 63689 w 5513695"/>
              <a:gd name="connsiteY2" fmla="*/ 63690 h 3448335"/>
              <a:gd name="connsiteX3" fmla="*/ 181970 w 5513695"/>
              <a:gd name="connsiteY3" fmla="*/ 63690 h 3448335"/>
              <a:gd name="connsiteX4" fmla="*/ 181970 w 5513695"/>
              <a:gd name="connsiteY4" fmla="*/ 113732 h 3448335"/>
              <a:gd name="connsiteX5" fmla="*/ 200167 w 5513695"/>
              <a:gd name="connsiteY5" fmla="*/ 113732 h 3448335"/>
              <a:gd name="connsiteX6" fmla="*/ 200167 w 5513695"/>
              <a:gd name="connsiteY6" fmla="*/ 218364 h 3448335"/>
              <a:gd name="connsiteX7" fmla="*/ 318448 w 5513695"/>
              <a:gd name="connsiteY7" fmla="*/ 218364 h 3448335"/>
              <a:gd name="connsiteX8" fmla="*/ 318448 w 5513695"/>
              <a:gd name="connsiteY8" fmla="*/ 282054 h 3448335"/>
              <a:gd name="connsiteX9" fmla="*/ 332095 w 5513695"/>
              <a:gd name="connsiteY9" fmla="*/ 282054 h 3448335"/>
              <a:gd name="connsiteX10" fmla="*/ 332095 w 5513695"/>
              <a:gd name="connsiteY10" fmla="*/ 327547 h 3448335"/>
              <a:gd name="connsiteX11" fmla="*/ 614149 w 5513695"/>
              <a:gd name="connsiteY11" fmla="*/ 327547 h 3448335"/>
              <a:gd name="connsiteX12" fmla="*/ 614149 w 5513695"/>
              <a:gd name="connsiteY12" fmla="*/ 382138 h 3448335"/>
              <a:gd name="connsiteX13" fmla="*/ 636895 w 5513695"/>
              <a:gd name="connsiteY13" fmla="*/ 382138 h 3448335"/>
              <a:gd name="connsiteX14" fmla="*/ 636895 w 5513695"/>
              <a:gd name="connsiteY14" fmla="*/ 605051 h 3448335"/>
              <a:gd name="connsiteX15" fmla="*/ 878006 w 5513695"/>
              <a:gd name="connsiteY15" fmla="*/ 605051 h 3448335"/>
              <a:gd name="connsiteX16" fmla="*/ 878006 w 5513695"/>
              <a:gd name="connsiteY16" fmla="*/ 673290 h 3448335"/>
              <a:gd name="connsiteX17" fmla="*/ 914400 w 5513695"/>
              <a:gd name="connsiteY17" fmla="*/ 673290 h 3448335"/>
              <a:gd name="connsiteX18" fmla="*/ 914400 w 5513695"/>
              <a:gd name="connsiteY18" fmla="*/ 736979 h 3448335"/>
              <a:gd name="connsiteX19" fmla="*/ 932597 w 5513695"/>
              <a:gd name="connsiteY19" fmla="*/ 736979 h 3448335"/>
              <a:gd name="connsiteX20" fmla="*/ 932597 w 5513695"/>
              <a:gd name="connsiteY20" fmla="*/ 905302 h 3448335"/>
              <a:gd name="connsiteX21" fmla="*/ 1205552 w 5513695"/>
              <a:gd name="connsiteY21" fmla="*/ 905302 h 3448335"/>
              <a:gd name="connsiteX22" fmla="*/ 1205552 w 5513695"/>
              <a:gd name="connsiteY22" fmla="*/ 973541 h 3448335"/>
              <a:gd name="connsiteX23" fmla="*/ 1219200 w 5513695"/>
              <a:gd name="connsiteY23" fmla="*/ 973541 h 3448335"/>
              <a:gd name="connsiteX24" fmla="*/ 1219200 w 5513695"/>
              <a:gd name="connsiteY24" fmla="*/ 1019033 h 3448335"/>
              <a:gd name="connsiteX25" fmla="*/ 1232848 w 5513695"/>
              <a:gd name="connsiteY25" fmla="*/ 1019033 h 3448335"/>
              <a:gd name="connsiteX26" fmla="*/ 1232848 w 5513695"/>
              <a:gd name="connsiteY26" fmla="*/ 1219200 h 3448335"/>
              <a:gd name="connsiteX27" fmla="*/ 1241946 w 5513695"/>
              <a:gd name="connsiteY27" fmla="*/ 1219200 h 3448335"/>
              <a:gd name="connsiteX28" fmla="*/ 1241946 w 5513695"/>
              <a:gd name="connsiteY28" fmla="*/ 1278341 h 3448335"/>
              <a:gd name="connsiteX29" fmla="*/ 1342030 w 5513695"/>
              <a:gd name="connsiteY29" fmla="*/ 1278341 h 3448335"/>
              <a:gd name="connsiteX30" fmla="*/ 1342030 w 5513695"/>
              <a:gd name="connsiteY30" fmla="*/ 1332932 h 3448335"/>
              <a:gd name="connsiteX31" fmla="*/ 1487606 w 5513695"/>
              <a:gd name="connsiteY31" fmla="*/ 1332932 h 3448335"/>
              <a:gd name="connsiteX32" fmla="*/ 1487606 w 5513695"/>
              <a:gd name="connsiteY32" fmla="*/ 1478508 h 3448335"/>
              <a:gd name="connsiteX33" fmla="*/ 1501254 w 5513695"/>
              <a:gd name="connsiteY33" fmla="*/ 1492156 h 3448335"/>
              <a:gd name="connsiteX34" fmla="*/ 1501254 w 5513695"/>
              <a:gd name="connsiteY34" fmla="*/ 1655928 h 3448335"/>
              <a:gd name="connsiteX35" fmla="*/ 1774209 w 5513695"/>
              <a:gd name="connsiteY35" fmla="*/ 1660478 h 3448335"/>
              <a:gd name="connsiteX36" fmla="*/ 1783307 w 5513695"/>
              <a:gd name="connsiteY36" fmla="*/ 1728717 h 3448335"/>
              <a:gd name="connsiteX37" fmla="*/ 1815152 w 5513695"/>
              <a:gd name="connsiteY37" fmla="*/ 1728717 h 3448335"/>
              <a:gd name="connsiteX38" fmla="*/ 1815152 w 5513695"/>
              <a:gd name="connsiteY38" fmla="*/ 2038066 h 3448335"/>
              <a:gd name="connsiteX39" fmla="*/ 1856095 w 5513695"/>
              <a:gd name="connsiteY39" fmla="*/ 2038066 h 3448335"/>
              <a:gd name="connsiteX40" fmla="*/ 1856095 w 5513695"/>
              <a:gd name="connsiteY40" fmla="*/ 2097206 h 3448335"/>
              <a:gd name="connsiteX41" fmla="*/ 2074459 w 5513695"/>
              <a:gd name="connsiteY41" fmla="*/ 2097206 h 3448335"/>
              <a:gd name="connsiteX42" fmla="*/ 2074459 w 5513695"/>
              <a:gd name="connsiteY42" fmla="*/ 2165445 h 3448335"/>
              <a:gd name="connsiteX43" fmla="*/ 2101755 w 5513695"/>
              <a:gd name="connsiteY43" fmla="*/ 2165445 h 3448335"/>
              <a:gd name="connsiteX44" fmla="*/ 2101755 w 5513695"/>
              <a:gd name="connsiteY44" fmla="*/ 2292824 h 3448335"/>
              <a:gd name="connsiteX45" fmla="*/ 2388358 w 5513695"/>
              <a:gd name="connsiteY45" fmla="*/ 2292824 h 3448335"/>
              <a:gd name="connsiteX46" fmla="*/ 2388358 w 5513695"/>
              <a:gd name="connsiteY46" fmla="*/ 2392908 h 3448335"/>
              <a:gd name="connsiteX47" fmla="*/ 2402006 w 5513695"/>
              <a:gd name="connsiteY47" fmla="*/ 2392908 h 3448335"/>
              <a:gd name="connsiteX48" fmla="*/ 2402006 w 5513695"/>
              <a:gd name="connsiteY48" fmla="*/ 2438400 h 3448335"/>
              <a:gd name="connsiteX49" fmla="*/ 2815988 w 5513695"/>
              <a:gd name="connsiteY49" fmla="*/ 2438400 h 3448335"/>
              <a:gd name="connsiteX50" fmla="*/ 2815988 w 5513695"/>
              <a:gd name="connsiteY50" fmla="*/ 2533935 h 3448335"/>
              <a:gd name="connsiteX51" fmla="*/ 2829636 w 5513695"/>
              <a:gd name="connsiteY51" fmla="*/ 2533935 h 3448335"/>
              <a:gd name="connsiteX52" fmla="*/ 2829636 w 5513695"/>
              <a:gd name="connsiteY52" fmla="*/ 2602173 h 3448335"/>
              <a:gd name="connsiteX53" fmla="*/ 2843283 w 5513695"/>
              <a:gd name="connsiteY53" fmla="*/ 2602173 h 3448335"/>
              <a:gd name="connsiteX54" fmla="*/ 2843283 w 5513695"/>
              <a:gd name="connsiteY54" fmla="*/ 2693159 h 3448335"/>
              <a:gd name="connsiteX55" fmla="*/ 3025253 w 5513695"/>
              <a:gd name="connsiteY55" fmla="*/ 2693159 h 3448335"/>
              <a:gd name="connsiteX56" fmla="*/ 3025253 w 5513695"/>
              <a:gd name="connsiteY56" fmla="*/ 2752299 h 3448335"/>
              <a:gd name="connsiteX57" fmla="*/ 3266364 w 5513695"/>
              <a:gd name="connsiteY57" fmla="*/ 2752299 h 3448335"/>
              <a:gd name="connsiteX58" fmla="*/ 3266364 w 5513695"/>
              <a:gd name="connsiteY58" fmla="*/ 2834185 h 3448335"/>
              <a:gd name="connsiteX59" fmla="*/ 3284561 w 5513695"/>
              <a:gd name="connsiteY59" fmla="*/ 2834185 h 3448335"/>
              <a:gd name="connsiteX60" fmla="*/ 3284561 w 5513695"/>
              <a:gd name="connsiteY60" fmla="*/ 2897875 h 3448335"/>
              <a:gd name="connsiteX61" fmla="*/ 3725839 w 5513695"/>
              <a:gd name="connsiteY61" fmla="*/ 2897875 h 3448335"/>
              <a:gd name="connsiteX62" fmla="*/ 3725839 w 5513695"/>
              <a:gd name="connsiteY62" fmla="*/ 2943367 h 3448335"/>
              <a:gd name="connsiteX63" fmla="*/ 3725839 w 5513695"/>
              <a:gd name="connsiteY63" fmla="*/ 2943367 h 3448335"/>
              <a:gd name="connsiteX64" fmla="*/ 3725839 w 5513695"/>
              <a:gd name="connsiteY64" fmla="*/ 3011606 h 3448335"/>
              <a:gd name="connsiteX65" fmla="*/ 3944203 w 5513695"/>
              <a:gd name="connsiteY65" fmla="*/ 3011606 h 3448335"/>
              <a:gd name="connsiteX66" fmla="*/ 3944203 w 5513695"/>
              <a:gd name="connsiteY66" fmla="*/ 3079845 h 3448335"/>
              <a:gd name="connsiteX67" fmla="*/ 4148919 w 5513695"/>
              <a:gd name="connsiteY67" fmla="*/ 3079845 h 3448335"/>
              <a:gd name="connsiteX68" fmla="*/ 4148919 w 5513695"/>
              <a:gd name="connsiteY68" fmla="*/ 3170830 h 3448335"/>
              <a:gd name="connsiteX69" fmla="*/ 4585648 w 5513695"/>
              <a:gd name="connsiteY69" fmla="*/ 3170830 h 3448335"/>
              <a:gd name="connsiteX70" fmla="*/ 4585648 w 5513695"/>
              <a:gd name="connsiteY70" fmla="*/ 3275463 h 3448335"/>
              <a:gd name="connsiteX71" fmla="*/ 5304430 w 5513695"/>
              <a:gd name="connsiteY71" fmla="*/ 3275463 h 3448335"/>
              <a:gd name="connsiteX72" fmla="*/ 5304430 w 5513695"/>
              <a:gd name="connsiteY72" fmla="*/ 3448335 h 3448335"/>
              <a:gd name="connsiteX73" fmla="*/ 5513695 w 5513695"/>
              <a:gd name="connsiteY73" fmla="*/ 3448335 h 344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513695" h="3448335">
                <a:moveTo>
                  <a:pt x="0" y="0"/>
                </a:moveTo>
                <a:lnTo>
                  <a:pt x="63689" y="0"/>
                </a:lnTo>
                <a:lnTo>
                  <a:pt x="63689" y="63690"/>
                </a:lnTo>
                <a:lnTo>
                  <a:pt x="181970" y="63690"/>
                </a:lnTo>
                <a:lnTo>
                  <a:pt x="181970" y="113732"/>
                </a:lnTo>
                <a:lnTo>
                  <a:pt x="200167" y="113732"/>
                </a:lnTo>
                <a:lnTo>
                  <a:pt x="200167" y="218364"/>
                </a:lnTo>
                <a:lnTo>
                  <a:pt x="318448" y="218364"/>
                </a:lnTo>
                <a:lnTo>
                  <a:pt x="318448" y="282054"/>
                </a:lnTo>
                <a:lnTo>
                  <a:pt x="332095" y="282054"/>
                </a:lnTo>
                <a:lnTo>
                  <a:pt x="332095" y="327547"/>
                </a:lnTo>
                <a:lnTo>
                  <a:pt x="614149" y="327547"/>
                </a:lnTo>
                <a:lnTo>
                  <a:pt x="614149" y="382138"/>
                </a:lnTo>
                <a:lnTo>
                  <a:pt x="636895" y="382138"/>
                </a:lnTo>
                <a:lnTo>
                  <a:pt x="636895" y="605051"/>
                </a:lnTo>
                <a:lnTo>
                  <a:pt x="878006" y="605051"/>
                </a:lnTo>
                <a:lnTo>
                  <a:pt x="878006" y="673290"/>
                </a:lnTo>
                <a:lnTo>
                  <a:pt x="914400" y="673290"/>
                </a:lnTo>
                <a:lnTo>
                  <a:pt x="914400" y="736979"/>
                </a:lnTo>
                <a:lnTo>
                  <a:pt x="932597" y="736979"/>
                </a:lnTo>
                <a:lnTo>
                  <a:pt x="932597" y="905302"/>
                </a:lnTo>
                <a:lnTo>
                  <a:pt x="1205552" y="905302"/>
                </a:lnTo>
                <a:lnTo>
                  <a:pt x="1205552" y="973541"/>
                </a:lnTo>
                <a:lnTo>
                  <a:pt x="1219200" y="973541"/>
                </a:lnTo>
                <a:lnTo>
                  <a:pt x="1219200" y="1019033"/>
                </a:lnTo>
                <a:lnTo>
                  <a:pt x="1232848" y="1019033"/>
                </a:lnTo>
                <a:lnTo>
                  <a:pt x="1232848" y="1219200"/>
                </a:lnTo>
                <a:lnTo>
                  <a:pt x="1241946" y="1219200"/>
                </a:lnTo>
                <a:lnTo>
                  <a:pt x="1241946" y="1278341"/>
                </a:lnTo>
                <a:lnTo>
                  <a:pt x="1342030" y="1278341"/>
                </a:lnTo>
                <a:lnTo>
                  <a:pt x="1342030" y="1332932"/>
                </a:lnTo>
                <a:lnTo>
                  <a:pt x="1487606" y="1332932"/>
                </a:lnTo>
                <a:lnTo>
                  <a:pt x="1487606" y="1478508"/>
                </a:lnTo>
                <a:lnTo>
                  <a:pt x="1501254" y="1492156"/>
                </a:lnTo>
                <a:lnTo>
                  <a:pt x="1501254" y="1655928"/>
                </a:lnTo>
                <a:lnTo>
                  <a:pt x="1774209" y="1660478"/>
                </a:lnTo>
                <a:lnTo>
                  <a:pt x="1783307" y="1728717"/>
                </a:lnTo>
                <a:lnTo>
                  <a:pt x="1815152" y="1728717"/>
                </a:lnTo>
                <a:lnTo>
                  <a:pt x="1815152" y="2038066"/>
                </a:lnTo>
                <a:lnTo>
                  <a:pt x="1856095" y="2038066"/>
                </a:lnTo>
                <a:lnTo>
                  <a:pt x="1856095" y="2097206"/>
                </a:lnTo>
                <a:lnTo>
                  <a:pt x="2074459" y="2097206"/>
                </a:lnTo>
                <a:lnTo>
                  <a:pt x="2074459" y="2165445"/>
                </a:lnTo>
                <a:lnTo>
                  <a:pt x="2101755" y="2165445"/>
                </a:lnTo>
                <a:lnTo>
                  <a:pt x="2101755" y="2292824"/>
                </a:lnTo>
                <a:lnTo>
                  <a:pt x="2388358" y="2292824"/>
                </a:lnTo>
                <a:lnTo>
                  <a:pt x="2388358" y="2392908"/>
                </a:lnTo>
                <a:lnTo>
                  <a:pt x="2402006" y="2392908"/>
                </a:lnTo>
                <a:lnTo>
                  <a:pt x="2402006" y="2438400"/>
                </a:lnTo>
                <a:lnTo>
                  <a:pt x="2815988" y="2438400"/>
                </a:lnTo>
                <a:lnTo>
                  <a:pt x="2815988" y="2533935"/>
                </a:lnTo>
                <a:lnTo>
                  <a:pt x="2829636" y="2533935"/>
                </a:lnTo>
                <a:lnTo>
                  <a:pt x="2829636" y="2602173"/>
                </a:lnTo>
                <a:lnTo>
                  <a:pt x="2843283" y="2602173"/>
                </a:lnTo>
                <a:lnTo>
                  <a:pt x="2843283" y="2693159"/>
                </a:lnTo>
                <a:lnTo>
                  <a:pt x="3025253" y="2693159"/>
                </a:lnTo>
                <a:lnTo>
                  <a:pt x="3025253" y="2752299"/>
                </a:lnTo>
                <a:lnTo>
                  <a:pt x="3266364" y="2752299"/>
                </a:lnTo>
                <a:lnTo>
                  <a:pt x="3266364" y="2834185"/>
                </a:lnTo>
                <a:lnTo>
                  <a:pt x="3284561" y="2834185"/>
                </a:lnTo>
                <a:lnTo>
                  <a:pt x="3284561" y="2897875"/>
                </a:lnTo>
                <a:lnTo>
                  <a:pt x="3725839" y="2897875"/>
                </a:lnTo>
                <a:lnTo>
                  <a:pt x="3725839" y="2943367"/>
                </a:lnTo>
                <a:lnTo>
                  <a:pt x="3725839" y="2943367"/>
                </a:lnTo>
                <a:lnTo>
                  <a:pt x="3725839" y="3011606"/>
                </a:lnTo>
                <a:lnTo>
                  <a:pt x="3944203" y="3011606"/>
                </a:lnTo>
                <a:lnTo>
                  <a:pt x="3944203" y="3079845"/>
                </a:lnTo>
                <a:lnTo>
                  <a:pt x="4148919" y="3079845"/>
                </a:lnTo>
                <a:lnTo>
                  <a:pt x="4148919" y="3170830"/>
                </a:lnTo>
                <a:lnTo>
                  <a:pt x="4585648" y="3170830"/>
                </a:lnTo>
                <a:lnTo>
                  <a:pt x="4585648" y="3275463"/>
                </a:lnTo>
                <a:lnTo>
                  <a:pt x="5304430" y="3275463"/>
                </a:lnTo>
                <a:lnTo>
                  <a:pt x="5304430" y="3448335"/>
                </a:lnTo>
                <a:lnTo>
                  <a:pt x="5513695" y="3448335"/>
                </a:lnTo>
              </a:path>
            </a:pathLst>
          </a:custGeom>
          <a:noFill/>
          <a:ln w="28575" cap="rnd">
            <a:solidFill>
              <a:srgbClr val="1CB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prstClr val="white"/>
              </a:solidFill>
              <a:latin typeface="Arial"/>
            </a:endParaRPr>
          </a:p>
        </p:txBody>
      </p:sp>
      <p:sp>
        <p:nvSpPr>
          <p:cNvPr id="511" name="Round Same Side Corner Rectangle 510"/>
          <p:cNvSpPr/>
          <p:nvPr/>
        </p:nvSpPr>
        <p:spPr>
          <a:xfrm>
            <a:off x="6313403" y="1323834"/>
            <a:ext cx="4272241" cy="379785"/>
          </a:xfrm>
          <a:prstGeom prst="round2SameRect">
            <a:avLst>
              <a:gd name="adj1" fmla="val 32639"/>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prstClr val="white"/>
                </a:solidFill>
                <a:latin typeface="Arial"/>
              </a:rPr>
              <a:t>L858R</a:t>
            </a:r>
          </a:p>
        </p:txBody>
      </p:sp>
      <p:sp>
        <p:nvSpPr>
          <p:cNvPr id="512" name="Round Same Side Corner Rectangle 511"/>
          <p:cNvSpPr/>
          <p:nvPr/>
        </p:nvSpPr>
        <p:spPr>
          <a:xfrm rot="10800000">
            <a:off x="6313398" y="1702752"/>
            <a:ext cx="4272243" cy="4475444"/>
          </a:xfrm>
          <a:prstGeom prst="round2SameRect">
            <a:avLst>
              <a:gd name="adj1" fmla="val 4940"/>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prstClr val="white"/>
              </a:solidFill>
              <a:latin typeface="Arial"/>
            </a:endParaRPr>
          </a:p>
        </p:txBody>
      </p:sp>
      <p:sp>
        <p:nvSpPr>
          <p:cNvPr id="513" name="TextBox 512"/>
          <p:cNvSpPr txBox="1"/>
          <p:nvPr/>
        </p:nvSpPr>
        <p:spPr>
          <a:xfrm>
            <a:off x="6320290" y="5656268"/>
            <a:ext cx="4313113" cy="441145"/>
          </a:xfrm>
          <a:prstGeom prst="rect">
            <a:avLst/>
          </a:prstGeom>
          <a:noFill/>
        </p:spPr>
        <p:txBody>
          <a:bodyPr wrap="square" rtlCol="0">
            <a:spAutoFit/>
          </a:bodyPr>
          <a:lstStyle/>
          <a:p>
            <a:pPr>
              <a:spcBef>
                <a:spcPts val="100"/>
              </a:spcBef>
            </a:pPr>
            <a:r>
              <a:rPr lang="en-US" sz="700" dirty="0">
                <a:solidFill>
                  <a:prstClr val="black">
                    <a:lumMod val="65000"/>
                    <a:lumOff val="35000"/>
                  </a:prstClr>
                </a:solidFill>
                <a:latin typeface="Arial"/>
              </a:rPr>
              <a:t>No. at risk:</a:t>
            </a:r>
          </a:p>
          <a:p>
            <a:pPr>
              <a:spcBef>
                <a:spcPts val="100"/>
              </a:spcBef>
              <a:tabLst>
                <a:tab pos="1314450" algn="ctr"/>
                <a:tab pos="1828800" algn="ctr"/>
                <a:tab pos="2290763" algn="ctr"/>
                <a:tab pos="2743200" algn="ctr"/>
                <a:tab pos="3260725" algn="ctr"/>
                <a:tab pos="3713163" algn="ctr"/>
                <a:tab pos="4230688" algn="ctr"/>
                <a:tab pos="4683125" algn="ctr"/>
                <a:tab pos="5145088" algn="ctr"/>
                <a:tab pos="5661025" algn="ctr"/>
                <a:tab pos="6115050" algn="ctr"/>
                <a:tab pos="6575425" algn="ctr"/>
                <a:tab pos="7085013" algn="ctr"/>
                <a:tab pos="7545388" algn="ctr"/>
                <a:tab pos="8054975" algn="ctr"/>
              </a:tabLst>
            </a:pPr>
            <a:r>
              <a:rPr lang="en-US" sz="700" dirty="0">
                <a:solidFill>
                  <a:srgbClr val="1CBECA"/>
                </a:solidFill>
                <a:latin typeface="Arial"/>
              </a:rPr>
              <a:t>Afatinib           67       59     45      36      24     16      12       9        7        4        2        1       0       0       0</a:t>
            </a:r>
          </a:p>
          <a:p>
            <a:pPr>
              <a:spcBef>
                <a:spcPts val="100"/>
              </a:spcBef>
              <a:tabLst>
                <a:tab pos="1314450" algn="ctr"/>
                <a:tab pos="1828800" algn="ctr"/>
                <a:tab pos="2290763" algn="ctr"/>
                <a:tab pos="2743200" algn="ctr"/>
                <a:tab pos="3260725" algn="ctr"/>
                <a:tab pos="3713163" algn="ctr"/>
                <a:tab pos="4230688" algn="ctr"/>
                <a:tab pos="4683125" algn="ctr"/>
                <a:tab pos="5145088" algn="ctr"/>
                <a:tab pos="5661025" algn="ctr"/>
                <a:tab pos="6115050" algn="ctr"/>
                <a:tab pos="6575425" algn="ctr"/>
                <a:tab pos="7085013" algn="ctr"/>
                <a:tab pos="7545388" algn="ctr"/>
                <a:tab pos="8054975" algn="ctr"/>
              </a:tabLst>
            </a:pPr>
            <a:r>
              <a:rPr lang="en-US" sz="700" dirty="0">
                <a:solidFill>
                  <a:srgbClr val="717073"/>
                </a:solidFill>
                <a:latin typeface="Arial"/>
              </a:rPr>
              <a:t>Gefitinib          66       56     42      30      20      5         3       2        1        1        0        0       0       0       0	</a:t>
            </a:r>
          </a:p>
        </p:txBody>
      </p:sp>
      <p:sp>
        <p:nvSpPr>
          <p:cNvPr id="514" name="TextBox 513"/>
          <p:cNvSpPr txBox="1"/>
          <p:nvPr/>
        </p:nvSpPr>
        <p:spPr>
          <a:xfrm>
            <a:off x="7431861" y="5506988"/>
            <a:ext cx="2976684" cy="153888"/>
          </a:xfrm>
          <a:prstGeom prst="rect">
            <a:avLst/>
          </a:prstGeom>
          <a:noFill/>
        </p:spPr>
        <p:txBody>
          <a:bodyPr wrap="square" lIns="0" tIns="0" rIns="0" bIns="0" rtlCol="0" anchor="b" anchorCtr="0">
            <a:spAutoFit/>
          </a:bodyPr>
          <a:lstStyle/>
          <a:p>
            <a:pPr algn="ctr"/>
            <a:r>
              <a:rPr lang="en-US" sz="1000" b="1" dirty="0">
                <a:solidFill>
                  <a:prstClr val="black">
                    <a:lumMod val="65000"/>
                    <a:lumOff val="35000"/>
                  </a:prstClr>
                </a:solidFill>
                <a:latin typeface="Arial"/>
              </a:rPr>
              <a:t>Time of progression-free survival (months)</a:t>
            </a:r>
          </a:p>
        </p:txBody>
      </p:sp>
      <p:sp>
        <p:nvSpPr>
          <p:cNvPr id="515" name="TextBox 514"/>
          <p:cNvSpPr txBox="1"/>
          <p:nvPr/>
        </p:nvSpPr>
        <p:spPr>
          <a:xfrm rot="16200000">
            <a:off x="4998463" y="3633015"/>
            <a:ext cx="3263362" cy="153888"/>
          </a:xfrm>
          <a:prstGeom prst="rect">
            <a:avLst/>
          </a:prstGeom>
          <a:noFill/>
        </p:spPr>
        <p:txBody>
          <a:bodyPr wrap="square" lIns="0" tIns="0" rIns="0" bIns="0" rtlCol="0" anchor="b" anchorCtr="0">
            <a:spAutoFit/>
          </a:bodyPr>
          <a:lstStyle/>
          <a:p>
            <a:pPr algn="ctr"/>
            <a:r>
              <a:rPr lang="en-US" sz="1000" b="1" dirty="0">
                <a:solidFill>
                  <a:prstClr val="black">
                    <a:lumMod val="65000"/>
                    <a:lumOff val="35000"/>
                  </a:prstClr>
                </a:solidFill>
                <a:latin typeface="Arial"/>
              </a:rPr>
              <a:t>Estimated PFS probability</a:t>
            </a:r>
          </a:p>
        </p:txBody>
      </p:sp>
      <p:sp>
        <p:nvSpPr>
          <p:cNvPr id="516" name="TextBox 515"/>
          <p:cNvSpPr txBox="1"/>
          <p:nvPr/>
        </p:nvSpPr>
        <p:spPr>
          <a:xfrm>
            <a:off x="6698808" y="2003721"/>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1.0</a:t>
            </a:r>
          </a:p>
        </p:txBody>
      </p:sp>
      <p:sp>
        <p:nvSpPr>
          <p:cNvPr id="517" name="TextBox 516"/>
          <p:cNvSpPr txBox="1"/>
          <p:nvPr/>
        </p:nvSpPr>
        <p:spPr>
          <a:xfrm>
            <a:off x="6698808" y="2628832"/>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0.8</a:t>
            </a:r>
          </a:p>
        </p:txBody>
      </p:sp>
      <p:sp>
        <p:nvSpPr>
          <p:cNvPr id="518" name="TextBox 517"/>
          <p:cNvSpPr txBox="1"/>
          <p:nvPr/>
        </p:nvSpPr>
        <p:spPr>
          <a:xfrm>
            <a:off x="6698808" y="3256026"/>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0.6</a:t>
            </a:r>
          </a:p>
        </p:txBody>
      </p:sp>
      <p:sp>
        <p:nvSpPr>
          <p:cNvPr id="519" name="TextBox 518"/>
          <p:cNvSpPr txBox="1"/>
          <p:nvPr/>
        </p:nvSpPr>
        <p:spPr>
          <a:xfrm>
            <a:off x="6698808" y="3875603"/>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0.4</a:t>
            </a:r>
          </a:p>
        </p:txBody>
      </p:sp>
      <p:sp>
        <p:nvSpPr>
          <p:cNvPr id="520" name="TextBox 519"/>
          <p:cNvSpPr txBox="1"/>
          <p:nvPr/>
        </p:nvSpPr>
        <p:spPr>
          <a:xfrm>
            <a:off x="6698808" y="4500516"/>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0.2</a:t>
            </a:r>
          </a:p>
        </p:txBody>
      </p:sp>
      <p:sp>
        <p:nvSpPr>
          <p:cNvPr id="521" name="TextBox 520"/>
          <p:cNvSpPr txBox="1"/>
          <p:nvPr/>
        </p:nvSpPr>
        <p:spPr>
          <a:xfrm>
            <a:off x="6698808" y="5114754"/>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a:t>
            </a:r>
          </a:p>
        </p:txBody>
      </p:sp>
      <p:sp>
        <p:nvSpPr>
          <p:cNvPr id="522" name="TextBox 521"/>
          <p:cNvSpPr txBox="1"/>
          <p:nvPr/>
        </p:nvSpPr>
        <p:spPr>
          <a:xfrm>
            <a:off x="6982995"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0</a:t>
            </a:r>
          </a:p>
        </p:txBody>
      </p:sp>
      <p:sp>
        <p:nvSpPr>
          <p:cNvPr id="523" name="TextBox 522"/>
          <p:cNvSpPr txBox="1"/>
          <p:nvPr/>
        </p:nvSpPr>
        <p:spPr>
          <a:xfrm>
            <a:off x="7230398"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a:t>
            </a:r>
          </a:p>
        </p:txBody>
      </p:sp>
      <p:sp>
        <p:nvSpPr>
          <p:cNvPr id="524" name="TextBox 523"/>
          <p:cNvSpPr txBox="1"/>
          <p:nvPr/>
        </p:nvSpPr>
        <p:spPr>
          <a:xfrm>
            <a:off x="7473419"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6</a:t>
            </a:r>
          </a:p>
        </p:txBody>
      </p:sp>
      <p:sp>
        <p:nvSpPr>
          <p:cNvPr id="525" name="TextBox 524"/>
          <p:cNvSpPr txBox="1"/>
          <p:nvPr/>
        </p:nvSpPr>
        <p:spPr>
          <a:xfrm>
            <a:off x="7715045"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9</a:t>
            </a:r>
          </a:p>
        </p:txBody>
      </p:sp>
      <p:sp>
        <p:nvSpPr>
          <p:cNvPr id="526" name="TextBox 525"/>
          <p:cNvSpPr txBox="1"/>
          <p:nvPr/>
        </p:nvSpPr>
        <p:spPr>
          <a:xfrm>
            <a:off x="7962448"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12</a:t>
            </a:r>
          </a:p>
        </p:txBody>
      </p:sp>
      <p:sp>
        <p:nvSpPr>
          <p:cNvPr id="527" name="TextBox 526"/>
          <p:cNvSpPr txBox="1"/>
          <p:nvPr/>
        </p:nvSpPr>
        <p:spPr>
          <a:xfrm>
            <a:off x="8207312"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15</a:t>
            </a:r>
          </a:p>
        </p:txBody>
      </p:sp>
      <p:sp>
        <p:nvSpPr>
          <p:cNvPr id="528" name="TextBox 527"/>
          <p:cNvSpPr txBox="1"/>
          <p:nvPr/>
        </p:nvSpPr>
        <p:spPr>
          <a:xfrm>
            <a:off x="8454715"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18</a:t>
            </a:r>
          </a:p>
        </p:txBody>
      </p:sp>
      <p:sp>
        <p:nvSpPr>
          <p:cNvPr id="529" name="TextBox 528"/>
          <p:cNvSpPr txBox="1"/>
          <p:nvPr/>
        </p:nvSpPr>
        <p:spPr>
          <a:xfrm>
            <a:off x="8697039"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21</a:t>
            </a:r>
          </a:p>
        </p:txBody>
      </p:sp>
      <p:sp>
        <p:nvSpPr>
          <p:cNvPr id="530" name="TextBox 529"/>
          <p:cNvSpPr txBox="1"/>
          <p:nvPr/>
        </p:nvSpPr>
        <p:spPr>
          <a:xfrm>
            <a:off x="8943417"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24</a:t>
            </a:r>
          </a:p>
        </p:txBody>
      </p:sp>
      <p:sp>
        <p:nvSpPr>
          <p:cNvPr id="531" name="TextBox 530"/>
          <p:cNvSpPr txBox="1"/>
          <p:nvPr/>
        </p:nvSpPr>
        <p:spPr>
          <a:xfrm>
            <a:off x="9186766"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27</a:t>
            </a:r>
          </a:p>
        </p:txBody>
      </p:sp>
      <p:sp>
        <p:nvSpPr>
          <p:cNvPr id="532" name="TextBox 531"/>
          <p:cNvSpPr txBox="1"/>
          <p:nvPr/>
        </p:nvSpPr>
        <p:spPr>
          <a:xfrm>
            <a:off x="9434169"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30</a:t>
            </a:r>
          </a:p>
        </p:txBody>
      </p:sp>
      <p:sp>
        <p:nvSpPr>
          <p:cNvPr id="533" name="TextBox 532"/>
          <p:cNvSpPr txBox="1"/>
          <p:nvPr/>
        </p:nvSpPr>
        <p:spPr>
          <a:xfrm>
            <a:off x="9676493"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33</a:t>
            </a:r>
          </a:p>
        </p:txBody>
      </p:sp>
      <p:sp>
        <p:nvSpPr>
          <p:cNvPr id="534" name="TextBox 533"/>
          <p:cNvSpPr txBox="1"/>
          <p:nvPr/>
        </p:nvSpPr>
        <p:spPr>
          <a:xfrm>
            <a:off x="9923896"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36</a:t>
            </a:r>
          </a:p>
        </p:txBody>
      </p:sp>
      <p:sp>
        <p:nvSpPr>
          <p:cNvPr id="535" name="TextBox 534"/>
          <p:cNvSpPr txBox="1"/>
          <p:nvPr/>
        </p:nvSpPr>
        <p:spPr>
          <a:xfrm>
            <a:off x="10168760"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39</a:t>
            </a:r>
          </a:p>
        </p:txBody>
      </p:sp>
      <p:sp>
        <p:nvSpPr>
          <p:cNvPr id="536" name="TextBox 535"/>
          <p:cNvSpPr txBox="1"/>
          <p:nvPr/>
        </p:nvSpPr>
        <p:spPr>
          <a:xfrm>
            <a:off x="10411084" y="5307787"/>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42</a:t>
            </a:r>
          </a:p>
        </p:txBody>
      </p:sp>
      <p:cxnSp>
        <p:nvCxnSpPr>
          <p:cNvPr id="537" name="Straight Connector 536"/>
          <p:cNvCxnSpPr/>
          <p:nvPr/>
        </p:nvCxnSpPr>
        <p:spPr>
          <a:xfrm rot="5400000">
            <a:off x="7019931"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38" name="Straight Connector 537"/>
          <p:cNvCxnSpPr/>
          <p:nvPr/>
        </p:nvCxnSpPr>
        <p:spPr>
          <a:xfrm rot="5400000">
            <a:off x="7268186"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39" name="Straight Connector 538"/>
          <p:cNvCxnSpPr/>
          <p:nvPr/>
        </p:nvCxnSpPr>
        <p:spPr>
          <a:xfrm rot="5400000">
            <a:off x="7509965"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0" name="Straight Connector 539"/>
          <p:cNvCxnSpPr/>
          <p:nvPr/>
        </p:nvCxnSpPr>
        <p:spPr>
          <a:xfrm rot="5400000">
            <a:off x="7754982"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1" name="Straight Connector 540"/>
          <p:cNvCxnSpPr/>
          <p:nvPr/>
        </p:nvCxnSpPr>
        <p:spPr>
          <a:xfrm rot="5400000">
            <a:off x="7999999"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2" name="Straight Connector 541"/>
          <p:cNvCxnSpPr/>
          <p:nvPr/>
        </p:nvCxnSpPr>
        <p:spPr>
          <a:xfrm rot="5400000">
            <a:off x="8245016"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3" name="Straight Connector 542"/>
          <p:cNvCxnSpPr/>
          <p:nvPr/>
        </p:nvCxnSpPr>
        <p:spPr>
          <a:xfrm rot="5400000">
            <a:off x="8493271"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4" name="Straight Connector 543"/>
          <p:cNvCxnSpPr/>
          <p:nvPr/>
        </p:nvCxnSpPr>
        <p:spPr>
          <a:xfrm rot="5400000">
            <a:off x="8735050"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5" name="Straight Connector 544"/>
          <p:cNvCxnSpPr/>
          <p:nvPr/>
        </p:nvCxnSpPr>
        <p:spPr>
          <a:xfrm rot="5400000">
            <a:off x="8980067"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6" name="Straight Connector 545"/>
          <p:cNvCxnSpPr/>
          <p:nvPr/>
        </p:nvCxnSpPr>
        <p:spPr>
          <a:xfrm rot="5400000">
            <a:off x="9225084"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7" name="Straight Connector 546"/>
          <p:cNvCxnSpPr/>
          <p:nvPr/>
        </p:nvCxnSpPr>
        <p:spPr>
          <a:xfrm rot="5400000">
            <a:off x="9470101"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8" name="Straight Connector 547"/>
          <p:cNvCxnSpPr/>
          <p:nvPr/>
        </p:nvCxnSpPr>
        <p:spPr>
          <a:xfrm rot="5400000">
            <a:off x="9715118"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49" name="Straight Connector 548"/>
          <p:cNvCxnSpPr/>
          <p:nvPr/>
        </p:nvCxnSpPr>
        <p:spPr>
          <a:xfrm rot="5400000">
            <a:off x="9960135"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50" name="Straight Connector 549"/>
          <p:cNvCxnSpPr/>
          <p:nvPr/>
        </p:nvCxnSpPr>
        <p:spPr>
          <a:xfrm rot="5400000">
            <a:off x="10205152"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51" name="Straight Connector 550"/>
          <p:cNvCxnSpPr/>
          <p:nvPr/>
        </p:nvCxnSpPr>
        <p:spPr>
          <a:xfrm rot="5400000">
            <a:off x="10450171"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52" name="Straight Connector 551"/>
          <p:cNvCxnSpPr/>
          <p:nvPr/>
        </p:nvCxnSpPr>
        <p:spPr>
          <a:xfrm>
            <a:off x="6985574" y="5176475"/>
            <a:ext cx="27836"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553" name="Freeform 552"/>
          <p:cNvSpPr/>
          <p:nvPr/>
        </p:nvSpPr>
        <p:spPr>
          <a:xfrm>
            <a:off x="7021463" y="2064596"/>
            <a:ext cx="3454439" cy="3167975"/>
          </a:xfrm>
          <a:custGeom>
            <a:avLst/>
            <a:gdLst>
              <a:gd name="connsiteX0" fmla="*/ 0 w 5892800"/>
              <a:gd name="connsiteY0" fmla="*/ 0 h 2673350"/>
              <a:gd name="connsiteX1" fmla="*/ 0 w 5892800"/>
              <a:gd name="connsiteY1" fmla="*/ 2673350 h 2673350"/>
              <a:gd name="connsiteX2" fmla="*/ 5892800 w 5892800"/>
              <a:gd name="connsiteY2" fmla="*/ 2673350 h 2673350"/>
            </a:gdLst>
            <a:ahLst/>
            <a:cxnLst>
              <a:cxn ang="0">
                <a:pos x="connsiteX0" y="connsiteY0"/>
              </a:cxn>
              <a:cxn ang="0">
                <a:pos x="connsiteX1" y="connsiteY1"/>
              </a:cxn>
              <a:cxn ang="0">
                <a:pos x="connsiteX2" y="connsiteY2"/>
              </a:cxn>
            </a:cxnLst>
            <a:rect l="l" t="t" r="r" b="b"/>
            <a:pathLst>
              <a:path w="5892800" h="2673350">
                <a:moveTo>
                  <a:pt x="0" y="0"/>
                </a:moveTo>
                <a:lnTo>
                  <a:pt x="0" y="2673350"/>
                </a:lnTo>
                <a:lnTo>
                  <a:pt x="5892800" y="2673350"/>
                </a:lnTo>
              </a:path>
            </a:pathLst>
          </a:cu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cxnSp>
        <p:nvCxnSpPr>
          <p:cNvPr id="554" name="Straight Connector 553"/>
          <p:cNvCxnSpPr/>
          <p:nvPr/>
        </p:nvCxnSpPr>
        <p:spPr>
          <a:xfrm>
            <a:off x="6986807" y="2063103"/>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55" name="Straight Connector 554"/>
          <p:cNvCxnSpPr/>
          <p:nvPr/>
        </p:nvCxnSpPr>
        <p:spPr>
          <a:xfrm>
            <a:off x="6985573" y="2687199"/>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56" name="Straight Connector 555"/>
          <p:cNvCxnSpPr/>
          <p:nvPr/>
        </p:nvCxnSpPr>
        <p:spPr>
          <a:xfrm>
            <a:off x="6985573" y="3317546"/>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57" name="Straight Connector 556"/>
          <p:cNvCxnSpPr/>
          <p:nvPr/>
        </p:nvCxnSpPr>
        <p:spPr>
          <a:xfrm>
            <a:off x="6985573" y="3936495"/>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558" name="Straight Connector 557"/>
          <p:cNvCxnSpPr/>
          <p:nvPr/>
        </p:nvCxnSpPr>
        <p:spPr>
          <a:xfrm>
            <a:off x="6985573" y="4561695"/>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559" name="Freeform 558"/>
          <p:cNvSpPr/>
          <p:nvPr/>
        </p:nvSpPr>
        <p:spPr>
          <a:xfrm>
            <a:off x="7041934" y="2067491"/>
            <a:ext cx="2311872" cy="3109806"/>
          </a:xfrm>
          <a:custGeom>
            <a:avLst/>
            <a:gdLst>
              <a:gd name="connsiteX0" fmla="*/ 0 w 4533900"/>
              <a:gd name="connsiteY0" fmla="*/ 0 h 3609975"/>
              <a:gd name="connsiteX1" fmla="*/ 138113 w 4533900"/>
              <a:gd name="connsiteY1" fmla="*/ 0 h 3609975"/>
              <a:gd name="connsiteX2" fmla="*/ 138113 w 4533900"/>
              <a:gd name="connsiteY2" fmla="*/ 119063 h 3609975"/>
              <a:gd name="connsiteX3" fmla="*/ 152400 w 4533900"/>
              <a:gd name="connsiteY3" fmla="*/ 119063 h 3609975"/>
              <a:gd name="connsiteX4" fmla="*/ 152400 w 4533900"/>
              <a:gd name="connsiteY4" fmla="*/ 328613 h 3609975"/>
              <a:gd name="connsiteX5" fmla="*/ 309563 w 4533900"/>
              <a:gd name="connsiteY5" fmla="*/ 328613 h 3609975"/>
              <a:gd name="connsiteX6" fmla="*/ 309563 w 4533900"/>
              <a:gd name="connsiteY6" fmla="*/ 442913 h 3609975"/>
              <a:gd name="connsiteX7" fmla="*/ 323850 w 4533900"/>
              <a:gd name="connsiteY7" fmla="*/ 442913 h 3609975"/>
              <a:gd name="connsiteX8" fmla="*/ 323850 w 4533900"/>
              <a:gd name="connsiteY8" fmla="*/ 504825 h 3609975"/>
              <a:gd name="connsiteX9" fmla="*/ 500063 w 4533900"/>
              <a:gd name="connsiteY9" fmla="*/ 504825 h 3609975"/>
              <a:gd name="connsiteX10" fmla="*/ 500063 w 4533900"/>
              <a:gd name="connsiteY10" fmla="*/ 557213 h 3609975"/>
              <a:gd name="connsiteX11" fmla="*/ 585788 w 4533900"/>
              <a:gd name="connsiteY11" fmla="*/ 557213 h 3609975"/>
              <a:gd name="connsiteX12" fmla="*/ 585788 w 4533900"/>
              <a:gd name="connsiteY12" fmla="*/ 733425 h 3609975"/>
              <a:gd name="connsiteX13" fmla="*/ 600075 w 4533900"/>
              <a:gd name="connsiteY13" fmla="*/ 733425 h 3609975"/>
              <a:gd name="connsiteX14" fmla="*/ 600075 w 4533900"/>
              <a:gd name="connsiteY14" fmla="*/ 795338 h 3609975"/>
              <a:gd name="connsiteX15" fmla="*/ 614363 w 4533900"/>
              <a:gd name="connsiteY15" fmla="*/ 781050 h 3609975"/>
              <a:gd name="connsiteX16" fmla="*/ 614363 w 4533900"/>
              <a:gd name="connsiteY16" fmla="*/ 838200 h 3609975"/>
              <a:gd name="connsiteX17" fmla="*/ 862013 w 4533900"/>
              <a:gd name="connsiteY17" fmla="*/ 838200 h 3609975"/>
              <a:gd name="connsiteX18" fmla="*/ 862013 w 4533900"/>
              <a:gd name="connsiteY18" fmla="*/ 871538 h 3609975"/>
              <a:gd name="connsiteX19" fmla="*/ 866775 w 4533900"/>
              <a:gd name="connsiteY19" fmla="*/ 871538 h 3609975"/>
              <a:gd name="connsiteX20" fmla="*/ 866775 w 4533900"/>
              <a:gd name="connsiteY20" fmla="*/ 966788 h 3609975"/>
              <a:gd name="connsiteX21" fmla="*/ 881063 w 4533900"/>
              <a:gd name="connsiteY21" fmla="*/ 966788 h 3609975"/>
              <a:gd name="connsiteX22" fmla="*/ 881063 w 4533900"/>
              <a:gd name="connsiteY22" fmla="*/ 1076325 h 3609975"/>
              <a:gd name="connsiteX23" fmla="*/ 1047750 w 4533900"/>
              <a:gd name="connsiteY23" fmla="*/ 1076325 h 3609975"/>
              <a:gd name="connsiteX24" fmla="*/ 1047750 w 4533900"/>
              <a:gd name="connsiteY24" fmla="*/ 1128713 h 3609975"/>
              <a:gd name="connsiteX25" fmla="*/ 1152525 w 4533900"/>
              <a:gd name="connsiteY25" fmla="*/ 1128713 h 3609975"/>
              <a:gd name="connsiteX26" fmla="*/ 1152525 w 4533900"/>
              <a:gd name="connsiteY26" fmla="*/ 1252538 h 3609975"/>
              <a:gd name="connsiteX27" fmla="*/ 1176338 w 4533900"/>
              <a:gd name="connsiteY27" fmla="*/ 1252538 h 3609975"/>
              <a:gd name="connsiteX28" fmla="*/ 1176338 w 4533900"/>
              <a:gd name="connsiteY28" fmla="*/ 1447800 h 3609975"/>
              <a:gd name="connsiteX29" fmla="*/ 1185863 w 4533900"/>
              <a:gd name="connsiteY29" fmla="*/ 1447800 h 3609975"/>
              <a:gd name="connsiteX30" fmla="*/ 1185863 w 4533900"/>
              <a:gd name="connsiteY30" fmla="*/ 1500188 h 3609975"/>
              <a:gd name="connsiteX31" fmla="*/ 1281113 w 4533900"/>
              <a:gd name="connsiteY31" fmla="*/ 1500188 h 3609975"/>
              <a:gd name="connsiteX32" fmla="*/ 1281113 w 4533900"/>
              <a:gd name="connsiteY32" fmla="*/ 1571625 h 3609975"/>
              <a:gd name="connsiteX33" fmla="*/ 1447800 w 4533900"/>
              <a:gd name="connsiteY33" fmla="*/ 1571625 h 3609975"/>
              <a:gd name="connsiteX34" fmla="*/ 1457325 w 4533900"/>
              <a:gd name="connsiteY34" fmla="*/ 1571625 h 3609975"/>
              <a:gd name="connsiteX35" fmla="*/ 1457325 w 4533900"/>
              <a:gd name="connsiteY35" fmla="*/ 1700213 h 3609975"/>
              <a:gd name="connsiteX36" fmla="*/ 1728788 w 4533900"/>
              <a:gd name="connsiteY36" fmla="*/ 1700213 h 3609975"/>
              <a:gd name="connsiteX37" fmla="*/ 1728788 w 4533900"/>
              <a:gd name="connsiteY37" fmla="*/ 1866900 h 3609975"/>
              <a:gd name="connsiteX38" fmla="*/ 1771650 w 4533900"/>
              <a:gd name="connsiteY38" fmla="*/ 1866900 h 3609975"/>
              <a:gd name="connsiteX39" fmla="*/ 1771650 w 4533900"/>
              <a:gd name="connsiteY39" fmla="*/ 2138363 h 3609975"/>
              <a:gd name="connsiteX40" fmla="*/ 1952625 w 4533900"/>
              <a:gd name="connsiteY40" fmla="*/ 2138363 h 3609975"/>
              <a:gd name="connsiteX41" fmla="*/ 1952625 w 4533900"/>
              <a:gd name="connsiteY41" fmla="*/ 2224088 h 3609975"/>
              <a:gd name="connsiteX42" fmla="*/ 2062163 w 4533900"/>
              <a:gd name="connsiteY42" fmla="*/ 2224088 h 3609975"/>
              <a:gd name="connsiteX43" fmla="*/ 2062163 w 4533900"/>
              <a:gd name="connsiteY43" fmla="*/ 2586038 h 3609975"/>
              <a:gd name="connsiteX44" fmla="*/ 2081213 w 4533900"/>
              <a:gd name="connsiteY44" fmla="*/ 2586038 h 3609975"/>
              <a:gd name="connsiteX45" fmla="*/ 2081213 w 4533900"/>
              <a:gd name="connsiteY45" fmla="*/ 2671763 h 3609975"/>
              <a:gd name="connsiteX46" fmla="*/ 2328863 w 4533900"/>
              <a:gd name="connsiteY46" fmla="*/ 2671763 h 3609975"/>
              <a:gd name="connsiteX47" fmla="*/ 2328863 w 4533900"/>
              <a:gd name="connsiteY47" fmla="*/ 2747963 h 3609975"/>
              <a:gd name="connsiteX48" fmla="*/ 2347913 w 4533900"/>
              <a:gd name="connsiteY48" fmla="*/ 2747963 h 3609975"/>
              <a:gd name="connsiteX49" fmla="*/ 2347913 w 4533900"/>
              <a:gd name="connsiteY49" fmla="*/ 2905125 h 3609975"/>
              <a:gd name="connsiteX50" fmla="*/ 2357438 w 4533900"/>
              <a:gd name="connsiteY50" fmla="*/ 2905125 h 3609975"/>
              <a:gd name="connsiteX51" fmla="*/ 2357438 w 4533900"/>
              <a:gd name="connsiteY51" fmla="*/ 3071813 h 3609975"/>
              <a:gd name="connsiteX52" fmla="*/ 2843213 w 4533900"/>
              <a:gd name="connsiteY52" fmla="*/ 3071813 h 3609975"/>
              <a:gd name="connsiteX53" fmla="*/ 2843213 w 4533900"/>
              <a:gd name="connsiteY53" fmla="*/ 3205163 h 3609975"/>
              <a:gd name="connsiteX54" fmla="*/ 3228975 w 4533900"/>
              <a:gd name="connsiteY54" fmla="*/ 3205163 h 3609975"/>
              <a:gd name="connsiteX55" fmla="*/ 3228975 w 4533900"/>
              <a:gd name="connsiteY55" fmla="*/ 3343275 h 3609975"/>
              <a:gd name="connsiteX56" fmla="*/ 3681413 w 4533900"/>
              <a:gd name="connsiteY56" fmla="*/ 3343275 h 3609975"/>
              <a:gd name="connsiteX57" fmla="*/ 3681413 w 4533900"/>
              <a:gd name="connsiteY57" fmla="*/ 3467100 h 3609975"/>
              <a:gd name="connsiteX58" fmla="*/ 4533900 w 4533900"/>
              <a:gd name="connsiteY58" fmla="*/ 3467100 h 3609975"/>
              <a:gd name="connsiteX59" fmla="*/ 4533900 w 4533900"/>
              <a:gd name="connsiteY59" fmla="*/ 3609975 h 360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533900" h="3609975">
                <a:moveTo>
                  <a:pt x="0" y="0"/>
                </a:moveTo>
                <a:lnTo>
                  <a:pt x="138113" y="0"/>
                </a:lnTo>
                <a:lnTo>
                  <a:pt x="138113" y="119063"/>
                </a:lnTo>
                <a:lnTo>
                  <a:pt x="152400" y="119063"/>
                </a:lnTo>
                <a:lnTo>
                  <a:pt x="152400" y="328613"/>
                </a:lnTo>
                <a:lnTo>
                  <a:pt x="309563" y="328613"/>
                </a:lnTo>
                <a:lnTo>
                  <a:pt x="309563" y="442913"/>
                </a:lnTo>
                <a:lnTo>
                  <a:pt x="323850" y="442913"/>
                </a:lnTo>
                <a:lnTo>
                  <a:pt x="323850" y="504825"/>
                </a:lnTo>
                <a:lnTo>
                  <a:pt x="500063" y="504825"/>
                </a:lnTo>
                <a:lnTo>
                  <a:pt x="500063" y="557213"/>
                </a:lnTo>
                <a:lnTo>
                  <a:pt x="585788" y="557213"/>
                </a:lnTo>
                <a:lnTo>
                  <a:pt x="585788" y="733425"/>
                </a:lnTo>
                <a:lnTo>
                  <a:pt x="600075" y="733425"/>
                </a:lnTo>
                <a:lnTo>
                  <a:pt x="600075" y="795338"/>
                </a:lnTo>
                <a:lnTo>
                  <a:pt x="614363" y="781050"/>
                </a:lnTo>
                <a:lnTo>
                  <a:pt x="614363" y="838200"/>
                </a:lnTo>
                <a:lnTo>
                  <a:pt x="862013" y="838200"/>
                </a:lnTo>
                <a:lnTo>
                  <a:pt x="862013" y="871538"/>
                </a:lnTo>
                <a:lnTo>
                  <a:pt x="866775" y="871538"/>
                </a:lnTo>
                <a:lnTo>
                  <a:pt x="866775" y="966788"/>
                </a:lnTo>
                <a:lnTo>
                  <a:pt x="881063" y="966788"/>
                </a:lnTo>
                <a:lnTo>
                  <a:pt x="881063" y="1076325"/>
                </a:lnTo>
                <a:lnTo>
                  <a:pt x="1047750" y="1076325"/>
                </a:lnTo>
                <a:lnTo>
                  <a:pt x="1047750" y="1128713"/>
                </a:lnTo>
                <a:lnTo>
                  <a:pt x="1152525" y="1128713"/>
                </a:lnTo>
                <a:lnTo>
                  <a:pt x="1152525" y="1252538"/>
                </a:lnTo>
                <a:lnTo>
                  <a:pt x="1176338" y="1252538"/>
                </a:lnTo>
                <a:lnTo>
                  <a:pt x="1176338" y="1447800"/>
                </a:lnTo>
                <a:lnTo>
                  <a:pt x="1185863" y="1447800"/>
                </a:lnTo>
                <a:lnTo>
                  <a:pt x="1185863" y="1500188"/>
                </a:lnTo>
                <a:lnTo>
                  <a:pt x="1281113" y="1500188"/>
                </a:lnTo>
                <a:lnTo>
                  <a:pt x="1281113" y="1571625"/>
                </a:lnTo>
                <a:lnTo>
                  <a:pt x="1447800" y="1571625"/>
                </a:lnTo>
                <a:lnTo>
                  <a:pt x="1457325" y="1571625"/>
                </a:lnTo>
                <a:lnTo>
                  <a:pt x="1457325" y="1700213"/>
                </a:lnTo>
                <a:lnTo>
                  <a:pt x="1728788" y="1700213"/>
                </a:lnTo>
                <a:lnTo>
                  <a:pt x="1728788" y="1866900"/>
                </a:lnTo>
                <a:lnTo>
                  <a:pt x="1771650" y="1866900"/>
                </a:lnTo>
                <a:lnTo>
                  <a:pt x="1771650" y="2138363"/>
                </a:lnTo>
                <a:lnTo>
                  <a:pt x="1952625" y="2138363"/>
                </a:lnTo>
                <a:lnTo>
                  <a:pt x="1952625" y="2224088"/>
                </a:lnTo>
                <a:lnTo>
                  <a:pt x="2062163" y="2224088"/>
                </a:lnTo>
                <a:lnTo>
                  <a:pt x="2062163" y="2586038"/>
                </a:lnTo>
                <a:lnTo>
                  <a:pt x="2081213" y="2586038"/>
                </a:lnTo>
                <a:lnTo>
                  <a:pt x="2081213" y="2671763"/>
                </a:lnTo>
                <a:lnTo>
                  <a:pt x="2328863" y="2671763"/>
                </a:lnTo>
                <a:lnTo>
                  <a:pt x="2328863" y="2747963"/>
                </a:lnTo>
                <a:lnTo>
                  <a:pt x="2347913" y="2747963"/>
                </a:lnTo>
                <a:lnTo>
                  <a:pt x="2347913" y="2905125"/>
                </a:lnTo>
                <a:lnTo>
                  <a:pt x="2357438" y="2905125"/>
                </a:lnTo>
                <a:lnTo>
                  <a:pt x="2357438" y="3071813"/>
                </a:lnTo>
                <a:lnTo>
                  <a:pt x="2843213" y="3071813"/>
                </a:lnTo>
                <a:lnTo>
                  <a:pt x="2843213" y="3205163"/>
                </a:lnTo>
                <a:lnTo>
                  <a:pt x="3228975" y="3205163"/>
                </a:lnTo>
                <a:lnTo>
                  <a:pt x="3228975" y="3343275"/>
                </a:lnTo>
                <a:lnTo>
                  <a:pt x="3681413" y="3343275"/>
                </a:lnTo>
                <a:lnTo>
                  <a:pt x="3681413" y="3467100"/>
                </a:lnTo>
                <a:lnTo>
                  <a:pt x="4533900" y="3467100"/>
                </a:lnTo>
                <a:lnTo>
                  <a:pt x="4533900" y="3609975"/>
                </a:lnTo>
              </a:path>
            </a:pathLst>
          </a:custGeom>
          <a:noFill/>
          <a:ln w="28575" cap="rnd">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prstClr val="white"/>
              </a:solidFill>
              <a:latin typeface="Arial"/>
            </a:endParaRPr>
          </a:p>
        </p:txBody>
      </p:sp>
      <p:grpSp>
        <p:nvGrpSpPr>
          <p:cNvPr id="560" name="Group 559"/>
          <p:cNvGrpSpPr/>
          <p:nvPr/>
        </p:nvGrpSpPr>
        <p:grpSpPr>
          <a:xfrm>
            <a:off x="9809211" y="5011199"/>
            <a:ext cx="27836" cy="47027"/>
            <a:chOff x="2447498" y="1988025"/>
            <a:chExt cx="54591" cy="54591"/>
          </a:xfrm>
        </p:grpSpPr>
        <p:cxnSp>
          <p:nvCxnSpPr>
            <p:cNvPr id="561" name="Straight Connector 56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3" name="Group 562"/>
          <p:cNvGrpSpPr/>
          <p:nvPr/>
        </p:nvGrpSpPr>
        <p:grpSpPr>
          <a:xfrm>
            <a:off x="9373107" y="4870117"/>
            <a:ext cx="27836" cy="47027"/>
            <a:chOff x="2447498" y="1988025"/>
            <a:chExt cx="54591" cy="54591"/>
          </a:xfrm>
        </p:grpSpPr>
        <p:cxnSp>
          <p:nvCxnSpPr>
            <p:cNvPr id="564" name="Straight Connector 56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6" name="Group 565"/>
          <p:cNvGrpSpPr/>
          <p:nvPr/>
        </p:nvGrpSpPr>
        <p:grpSpPr>
          <a:xfrm>
            <a:off x="9131858" y="4772143"/>
            <a:ext cx="27836" cy="47027"/>
            <a:chOff x="2447498" y="1988025"/>
            <a:chExt cx="54591" cy="54591"/>
          </a:xfrm>
        </p:grpSpPr>
        <p:cxnSp>
          <p:nvCxnSpPr>
            <p:cNvPr id="567" name="Straight Connector 56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9" name="Group 568"/>
          <p:cNvGrpSpPr/>
          <p:nvPr/>
        </p:nvGrpSpPr>
        <p:grpSpPr>
          <a:xfrm>
            <a:off x="8897569" y="4540925"/>
            <a:ext cx="27836" cy="47027"/>
            <a:chOff x="2447498" y="1988025"/>
            <a:chExt cx="54591" cy="54591"/>
          </a:xfrm>
        </p:grpSpPr>
        <p:cxnSp>
          <p:nvCxnSpPr>
            <p:cNvPr id="570" name="Straight Connector 56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2" name="Group 571"/>
          <p:cNvGrpSpPr/>
          <p:nvPr/>
        </p:nvGrpSpPr>
        <p:grpSpPr>
          <a:xfrm>
            <a:off x="8255012" y="4678090"/>
            <a:ext cx="27836" cy="47027"/>
            <a:chOff x="2447498" y="1988025"/>
            <a:chExt cx="54591" cy="54591"/>
          </a:xfrm>
        </p:grpSpPr>
        <p:cxnSp>
          <p:nvCxnSpPr>
            <p:cNvPr id="573" name="Straight Connector 57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4" name="Straight Connector 57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5" name="Group 574"/>
          <p:cNvGrpSpPr/>
          <p:nvPr/>
        </p:nvGrpSpPr>
        <p:grpSpPr>
          <a:xfrm>
            <a:off x="8234135" y="4678090"/>
            <a:ext cx="27836" cy="47027"/>
            <a:chOff x="2447498" y="1988025"/>
            <a:chExt cx="54591" cy="54591"/>
          </a:xfrm>
        </p:grpSpPr>
        <p:cxnSp>
          <p:nvCxnSpPr>
            <p:cNvPr id="576" name="Straight Connector 57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8" name="Group 577"/>
          <p:cNvGrpSpPr/>
          <p:nvPr/>
        </p:nvGrpSpPr>
        <p:grpSpPr>
          <a:xfrm>
            <a:off x="8227175" y="4678090"/>
            <a:ext cx="27836" cy="47027"/>
            <a:chOff x="2447498" y="1988025"/>
            <a:chExt cx="54591" cy="54591"/>
          </a:xfrm>
        </p:grpSpPr>
        <p:cxnSp>
          <p:nvCxnSpPr>
            <p:cNvPr id="579" name="Straight Connector 57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1" name="Group 580"/>
          <p:cNvGrpSpPr/>
          <p:nvPr/>
        </p:nvGrpSpPr>
        <p:grpSpPr>
          <a:xfrm>
            <a:off x="8419710" y="4145112"/>
            <a:ext cx="27836" cy="47027"/>
            <a:chOff x="2447498" y="1988025"/>
            <a:chExt cx="54591" cy="54591"/>
          </a:xfrm>
        </p:grpSpPr>
        <p:cxnSp>
          <p:nvCxnSpPr>
            <p:cNvPr id="582" name="Straight Connector 58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3" name="Straight Connector 58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4" name="Group 583"/>
          <p:cNvGrpSpPr/>
          <p:nvPr/>
        </p:nvGrpSpPr>
        <p:grpSpPr>
          <a:xfrm>
            <a:off x="8074074" y="4207816"/>
            <a:ext cx="27836" cy="47027"/>
            <a:chOff x="2447498" y="1988025"/>
            <a:chExt cx="54591" cy="54591"/>
          </a:xfrm>
        </p:grpSpPr>
        <p:cxnSp>
          <p:nvCxnSpPr>
            <p:cNvPr id="585" name="Straight Connector 58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7" name="Group 586"/>
          <p:cNvGrpSpPr/>
          <p:nvPr/>
        </p:nvGrpSpPr>
        <p:grpSpPr>
          <a:xfrm>
            <a:off x="8220216" y="4082410"/>
            <a:ext cx="27836" cy="47027"/>
            <a:chOff x="2447498" y="1988025"/>
            <a:chExt cx="54591" cy="54591"/>
          </a:xfrm>
        </p:grpSpPr>
        <p:cxnSp>
          <p:nvCxnSpPr>
            <p:cNvPr id="588" name="Straight Connector 58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0" name="Group 589"/>
          <p:cNvGrpSpPr/>
          <p:nvPr/>
        </p:nvGrpSpPr>
        <p:grpSpPr>
          <a:xfrm>
            <a:off x="8078714" y="3909977"/>
            <a:ext cx="27836" cy="47027"/>
            <a:chOff x="2447498" y="1988025"/>
            <a:chExt cx="54591" cy="54591"/>
          </a:xfrm>
        </p:grpSpPr>
        <p:cxnSp>
          <p:nvCxnSpPr>
            <p:cNvPr id="591" name="Straight Connector 59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2" name="Straight Connector 59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3" name="Group 592"/>
          <p:cNvGrpSpPr/>
          <p:nvPr/>
        </p:nvGrpSpPr>
        <p:grpSpPr>
          <a:xfrm>
            <a:off x="8062475" y="3909977"/>
            <a:ext cx="27836" cy="47027"/>
            <a:chOff x="2447498" y="1988025"/>
            <a:chExt cx="54591" cy="54591"/>
          </a:xfrm>
        </p:grpSpPr>
        <p:cxnSp>
          <p:nvCxnSpPr>
            <p:cNvPr id="594" name="Straight Connector 59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6" name="Group 595"/>
          <p:cNvGrpSpPr/>
          <p:nvPr/>
        </p:nvGrpSpPr>
        <p:grpSpPr>
          <a:xfrm>
            <a:off x="7925613" y="3698353"/>
            <a:ext cx="27836" cy="47027"/>
            <a:chOff x="2447498" y="1988025"/>
            <a:chExt cx="54591" cy="54591"/>
          </a:xfrm>
        </p:grpSpPr>
        <p:cxnSp>
          <p:nvCxnSpPr>
            <p:cNvPr id="597" name="Straight Connector 59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9" name="Group 598"/>
          <p:cNvGrpSpPr/>
          <p:nvPr/>
        </p:nvGrpSpPr>
        <p:grpSpPr>
          <a:xfrm>
            <a:off x="7628692" y="3333891"/>
            <a:ext cx="27836" cy="47027"/>
            <a:chOff x="2447498" y="1988025"/>
            <a:chExt cx="54591" cy="54591"/>
          </a:xfrm>
        </p:grpSpPr>
        <p:cxnSp>
          <p:nvCxnSpPr>
            <p:cNvPr id="600" name="Straight Connector 59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2" name="Group 601"/>
          <p:cNvGrpSpPr/>
          <p:nvPr/>
        </p:nvGrpSpPr>
        <p:grpSpPr>
          <a:xfrm>
            <a:off x="7626372" y="3279025"/>
            <a:ext cx="27836" cy="47027"/>
            <a:chOff x="2447498" y="1988025"/>
            <a:chExt cx="54591" cy="54591"/>
          </a:xfrm>
        </p:grpSpPr>
        <p:cxnSp>
          <p:nvCxnSpPr>
            <p:cNvPr id="603" name="Straight Connector 60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5" name="Group 604"/>
          <p:cNvGrpSpPr/>
          <p:nvPr/>
        </p:nvGrpSpPr>
        <p:grpSpPr>
          <a:xfrm>
            <a:off x="7619412" y="3220242"/>
            <a:ext cx="27836" cy="47027"/>
            <a:chOff x="2447498" y="1988025"/>
            <a:chExt cx="54591" cy="54591"/>
          </a:xfrm>
        </p:grpSpPr>
        <p:cxnSp>
          <p:nvCxnSpPr>
            <p:cNvPr id="606" name="Straight Connector 60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8" name="Group 607"/>
          <p:cNvGrpSpPr/>
          <p:nvPr/>
        </p:nvGrpSpPr>
        <p:grpSpPr>
          <a:xfrm>
            <a:off x="7610133" y="3063484"/>
            <a:ext cx="27836" cy="47027"/>
            <a:chOff x="2447498" y="1988025"/>
            <a:chExt cx="54591" cy="54591"/>
          </a:xfrm>
        </p:grpSpPr>
        <p:cxnSp>
          <p:nvCxnSpPr>
            <p:cNvPr id="609" name="Straight Connector 60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1" name="Group 610"/>
          <p:cNvGrpSpPr/>
          <p:nvPr/>
        </p:nvGrpSpPr>
        <p:grpSpPr>
          <a:xfrm>
            <a:off x="7475591" y="2961591"/>
            <a:ext cx="27836" cy="47027"/>
            <a:chOff x="2447498" y="1988025"/>
            <a:chExt cx="54591" cy="54591"/>
          </a:xfrm>
        </p:grpSpPr>
        <p:cxnSp>
          <p:nvCxnSpPr>
            <p:cNvPr id="612" name="Straight Connector 61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p:cNvGrpSpPr/>
          <p:nvPr/>
        </p:nvGrpSpPr>
        <p:grpSpPr>
          <a:xfrm>
            <a:off x="7614773" y="2824429"/>
            <a:ext cx="27836" cy="47027"/>
            <a:chOff x="2447498" y="1988025"/>
            <a:chExt cx="54591" cy="54591"/>
          </a:xfrm>
        </p:grpSpPr>
        <p:cxnSp>
          <p:nvCxnSpPr>
            <p:cNvPr id="615" name="Straight Connector 61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7" name="Group 616"/>
          <p:cNvGrpSpPr/>
          <p:nvPr/>
        </p:nvGrpSpPr>
        <p:grpSpPr>
          <a:xfrm>
            <a:off x="7535903" y="2824429"/>
            <a:ext cx="27836" cy="47027"/>
            <a:chOff x="2447498" y="1988025"/>
            <a:chExt cx="54591" cy="54591"/>
          </a:xfrm>
        </p:grpSpPr>
        <p:cxnSp>
          <p:nvCxnSpPr>
            <p:cNvPr id="618" name="Straight Connector 61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9" name="Straight Connector 61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p:cNvGrpSpPr/>
          <p:nvPr/>
        </p:nvGrpSpPr>
        <p:grpSpPr>
          <a:xfrm>
            <a:off x="7461672" y="2757807"/>
            <a:ext cx="27836" cy="47027"/>
            <a:chOff x="2447498" y="1988025"/>
            <a:chExt cx="54591" cy="54591"/>
          </a:xfrm>
        </p:grpSpPr>
        <p:cxnSp>
          <p:nvCxnSpPr>
            <p:cNvPr id="621" name="Straight Connector 62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p:cNvGrpSpPr/>
          <p:nvPr/>
        </p:nvGrpSpPr>
        <p:grpSpPr>
          <a:xfrm>
            <a:off x="7329449" y="2663754"/>
            <a:ext cx="27836" cy="47027"/>
            <a:chOff x="2447498" y="1988025"/>
            <a:chExt cx="54591" cy="54591"/>
          </a:xfrm>
        </p:grpSpPr>
        <p:cxnSp>
          <p:nvCxnSpPr>
            <p:cNvPr id="624" name="Straight Connector 62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p:cNvGrpSpPr/>
          <p:nvPr/>
        </p:nvGrpSpPr>
        <p:grpSpPr>
          <a:xfrm>
            <a:off x="7484869" y="2765647"/>
            <a:ext cx="27836" cy="47027"/>
            <a:chOff x="2447498" y="1988025"/>
            <a:chExt cx="54591" cy="54591"/>
          </a:xfrm>
        </p:grpSpPr>
        <p:cxnSp>
          <p:nvCxnSpPr>
            <p:cNvPr id="627" name="Straight Connector 62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8" name="Straight Connector 62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p:cNvGrpSpPr/>
          <p:nvPr/>
        </p:nvGrpSpPr>
        <p:grpSpPr>
          <a:xfrm>
            <a:off x="7482550" y="2789160"/>
            <a:ext cx="27836" cy="47027"/>
            <a:chOff x="2447498" y="1988025"/>
            <a:chExt cx="54591" cy="54591"/>
          </a:xfrm>
        </p:grpSpPr>
        <p:cxnSp>
          <p:nvCxnSpPr>
            <p:cNvPr id="630" name="Straight Connector 62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p:cNvGrpSpPr/>
          <p:nvPr/>
        </p:nvGrpSpPr>
        <p:grpSpPr>
          <a:xfrm>
            <a:off x="7352647" y="2573618"/>
            <a:ext cx="27836" cy="47027"/>
            <a:chOff x="2447498" y="1988025"/>
            <a:chExt cx="54591" cy="54591"/>
          </a:xfrm>
        </p:grpSpPr>
        <p:cxnSp>
          <p:nvCxnSpPr>
            <p:cNvPr id="633" name="Straight Connector 63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p:cNvGrpSpPr/>
          <p:nvPr/>
        </p:nvGrpSpPr>
        <p:grpSpPr>
          <a:xfrm>
            <a:off x="7185628" y="2467806"/>
            <a:ext cx="27836" cy="47027"/>
            <a:chOff x="2447498" y="1988025"/>
            <a:chExt cx="54591" cy="54591"/>
          </a:xfrm>
        </p:grpSpPr>
        <p:cxnSp>
          <p:nvCxnSpPr>
            <p:cNvPr id="636" name="Straight Connector 63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8" name="Group 637"/>
          <p:cNvGrpSpPr/>
          <p:nvPr/>
        </p:nvGrpSpPr>
        <p:grpSpPr>
          <a:xfrm>
            <a:off x="7169390" y="2279696"/>
            <a:ext cx="27836" cy="47027"/>
            <a:chOff x="2447498" y="1988025"/>
            <a:chExt cx="54591" cy="54591"/>
          </a:xfrm>
        </p:grpSpPr>
        <p:cxnSp>
          <p:nvCxnSpPr>
            <p:cNvPr id="639" name="Straight Connector 63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0" name="Straight Connector 63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1" name="Group 640"/>
          <p:cNvGrpSpPr/>
          <p:nvPr/>
        </p:nvGrpSpPr>
        <p:grpSpPr>
          <a:xfrm>
            <a:off x="7322491" y="2373749"/>
            <a:ext cx="27836" cy="47027"/>
            <a:chOff x="2447498" y="1988025"/>
            <a:chExt cx="54591" cy="54591"/>
          </a:xfrm>
        </p:grpSpPr>
        <p:cxnSp>
          <p:nvCxnSpPr>
            <p:cNvPr id="642" name="Straight Connector 64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6" name="Group 645"/>
          <p:cNvGrpSpPr/>
          <p:nvPr/>
        </p:nvGrpSpPr>
        <p:grpSpPr>
          <a:xfrm>
            <a:off x="4931947" y="3171835"/>
            <a:ext cx="1245321" cy="461665"/>
            <a:chOff x="7053947" y="3281408"/>
            <a:chExt cx="1245321" cy="461665"/>
          </a:xfrm>
        </p:grpSpPr>
        <p:sp>
          <p:nvSpPr>
            <p:cNvPr id="647" name="TextBox 646"/>
            <p:cNvSpPr txBox="1"/>
            <p:nvPr/>
          </p:nvSpPr>
          <p:spPr>
            <a:xfrm>
              <a:off x="7222769" y="3281408"/>
              <a:ext cx="1076499" cy="461665"/>
            </a:xfrm>
            <a:prstGeom prst="rect">
              <a:avLst/>
            </a:prstGeom>
            <a:noFill/>
          </p:spPr>
          <p:txBody>
            <a:bodyPr wrap="square" rtlCol="0">
              <a:spAutoFit/>
            </a:bodyPr>
            <a:lstStyle/>
            <a:p>
              <a:pPr>
                <a:lnSpc>
                  <a:spcPct val="120000"/>
                </a:lnSpc>
              </a:pPr>
              <a:r>
                <a:rPr lang="en-US" sz="1000" dirty="0">
                  <a:solidFill>
                    <a:prstClr val="black">
                      <a:lumMod val="65000"/>
                      <a:lumOff val="35000"/>
                    </a:prstClr>
                  </a:solidFill>
                  <a:latin typeface="Arial"/>
                </a:rPr>
                <a:t>Afatinib </a:t>
              </a:r>
            </a:p>
            <a:p>
              <a:pPr>
                <a:lnSpc>
                  <a:spcPct val="120000"/>
                </a:lnSpc>
              </a:pPr>
              <a:r>
                <a:rPr lang="en-US" sz="1000" dirty="0">
                  <a:solidFill>
                    <a:prstClr val="black">
                      <a:lumMod val="65000"/>
                      <a:lumOff val="35000"/>
                    </a:prstClr>
                  </a:solidFill>
                  <a:latin typeface="Arial"/>
                </a:rPr>
                <a:t>Gefitinib</a:t>
              </a:r>
            </a:p>
          </p:txBody>
        </p:sp>
        <p:cxnSp>
          <p:nvCxnSpPr>
            <p:cNvPr id="648" name="Straight Connector 647"/>
            <p:cNvCxnSpPr/>
            <p:nvPr/>
          </p:nvCxnSpPr>
          <p:spPr>
            <a:xfrm>
              <a:off x="7053947" y="3611213"/>
              <a:ext cx="182880" cy="0"/>
            </a:xfrm>
            <a:prstGeom prst="line">
              <a:avLst/>
            </a:prstGeom>
            <a:ln w="28575" cap="rnd">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p:cNvCxnSpPr/>
            <p:nvPr/>
          </p:nvCxnSpPr>
          <p:spPr>
            <a:xfrm>
              <a:off x="7053947" y="3428333"/>
              <a:ext cx="182880"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650" name="Group 649"/>
          <p:cNvGrpSpPr/>
          <p:nvPr/>
        </p:nvGrpSpPr>
        <p:grpSpPr>
          <a:xfrm>
            <a:off x="9461006" y="3181547"/>
            <a:ext cx="1245321" cy="461665"/>
            <a:chOff x="7053947" y="3281408"/>
            <a:chExt cx="1245321" cy="461665"/>
          </a:xfrm>
        </p:grpSpPr>
        <p:sp>
          <p:nvSpPr>
            <p:cNvPr id="651" name="TextBox 650"/>
            <p:cNvSpPr txBox="1"/>
            <p:nvPr/>
          </p:nvSpPr>
          <p:spPr>
            <a:xfrm>
              <a:off x="7222769" y="3281408"/>
              <a:ext cx="1076499" cy="461665"/>
            </a:xfrm>
            <a:prstGeom prst="rect">
              <a:avLst/>
            </a:prstGeom>
            <a:noFill/>
          </p:spPr>
          <p:txBody>
            <a:bodyPr wrap="square" rtlCol="0">
              <a:spAutoFit/>
            </a:bodyPr>
            <a:lstStyle/>
            <a:p>
              <a:pPr>
                <a:lnSpc>
                  <a:spcPct val="120000"/>
                </a:lnSpc>
              </a:pPr>
              <a:r>
                <a:rPr lang="en-US" sz="1000" dirty="0">
                  <a:solidFill>
                    <a:prstClr val="black">
                      <a:lumMod val="65000"/>
                      <a:lumOff val="35000"/>
                    </a:prstClr>
                  </a:solidFill>
                  <a:latin typeface="Arial"/>
                </a:rPr>
                <a:t>Afatinib </a:t>
              </a:r>
            </a:p>
            <a:p>
              <a:pPr>
                <a:lnSpc>
                  <a:spcPct val="120000"/>
                </a:lnSpc>
              </a:pPr>
              <a:r>
                <a:rPr lang="en-US" sz="1000" dirty="0">
                  <a:solidFill>
                    <a:prstClr val="black">
                      <a:lumMod val="65000"/>
                      <a:lumOff val="35000"/>
                    </a:prstClr>
                  </a:solidFill>
                  <a:latin typeface="Arial"/>
                </a:rPr>
                <a:t>Gefitinib</a:t>
              </a:r>
            </a:p>
          </p:txBody>
        </p:sp>
        <p:cxnSp>
          <p:nvCxnSpPr>
            <p:cNvPr id="652" name="Straight Connector 651"/>
            <p:cNvCxnSpPr/>
            <p:nvPr/>
          </p:nvCxnSpPr>
          <p:spPr>
            <a:xfrm>
              <a:off x="7053947" y="3611213"/>
              <a:ext cx="182880" cy="0"/>
            </a:xfrm>
            <a:prstGeom prst="line">
              <a:avLst/>
            </a:prstGeom>
            <a:ln w="28575" cap="rnd">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p:cNvCxnSpPr/>
            <p:nvPr/>
          </p:nvCxnSpPr>
          <p:spPr>
            <a:xfrm>
              <a:off x="7053947" y="3428333"/>
              <a:ext cx="182880"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655" name="Group 654"/>
          <p:cNvGrpSpPr/>
          <p:nvPr/>
        </p:nvGrpSpPr>
        <p:grpSpPr>
          <a:xfrm>
            <a:off x="3232407" y="2824429"/>
            <a:ext cx="27836" cy="47027"/>
            <a:chOff x="2447498" y="1988025"/>
            <a:chExt cx="54591" cy="54591"/>
          </a:xfrm>
        </p:grpSpPr>
        <p:cxnSp>
          <p:nvCxnSpPr>
            <p:cNvPr id="656" name="Straight Connector 65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7" name="Straight Connector 65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6" name="TextBox 315"/>
          <p:cNvSpPr txBox="1"/>
          <p:nvPr/>
        </p:nvSpPr>
        <p:spPr>
          <a:xfrm>
            <a:off x="2065318" y="6588225"/>
            <a:ext cx="3094578" cy="153888"/>
          </a:xfrm>
          <a:prstGeom prst="rect">
            <a:avLst/>
          </a:prstGeom>
          <a:noFill/>
        </p:spPr>
        <p:txBody>
          <a:bodyPr wrap="square" lIns="0" tIns="0" rIns="0" bIns="0" rtlCol="0" anchor="b" anchorCtr="0">
            <a:spAutoFit/>
          </a:bodyPr>
          <a:lstStyle/>
          <a:p>
            <a:r>
              <a:rPr lang="de-DE" sz="1000" dirty="0">
                <a:solidFill>
                  <a:prstClr val="black"/>
                </a:solidFill>
                <a:latin typeface="Arial" panose="020B0604020202020204" pitchFamily="34" charset="0"/>
                <a:cs typeface="Arial" panose="020B0604020202020204" pitchFamily="34" charset="0"/>
              </a:rPr>
              <a:t>Park et al. Lancet Oncol. 2016;17:577.</a:t>
            </a:r>
          </a:p>
        </p:txBody>
      </p:sp>
      <p:graphicFrame>
        <p:nvGraphicFramePr>
          <p:cNvPr id="318" name="Table 317"/>
          <p:cNvGraphicFramePr>
            <a:graphicFrameLocks noGrp="1"/>
          </p:cNvGraphicFramePr>
          <p:nvPr/>
        </p:nvGraphicFramePr>
        <p:xfrm>
          <a:off x="3364577" y="1792118"/>
          <a:ext cx="2771970" cy="1119151"/>
        </p:xfrm>
        <a:graphic>
          <a:graphicData uri="http://schemas.openxmlformats.org/drawingml/2006/table">
            <a:tbl>
              <a:tblPr/>
              <a:tblGrid>
                <a:gridCol w="1135568">
                  <a:extLst>
                    <a:ext uri="{9D8B030D-6E8A-4147-A177-3AD203B41FA5}">
                      <a16:colId xmlns:a16="http://schemas.microsoft.com/office/drawing/2014/main" val="20000"/>
                    </a:ext>
                  </a:extLst>
                </a:gridCol>
                <a:gridCol w="779239">
                  <a:extLst>
                    <a:ext uri="{9D8B030D-6E8A-4147-A177-3AD203B41FA5}">
                      <a16:colId xmlns:a16="http://schemas.microsoft.com/office/drawing/2014/main" val="20001"/>
                    </a:ext>
                  </a:extLst>
                </a:gridCol>
                <a:gridCol w="857163">
                  <a:extLst>
                    <a:ext uri="{9D8B030D-6E8A-4147-A177-3AD203B41FA5}">
                      <a16:colId xmlns:a16="http://schemas.microsoft.com/office/drawing/2014/main" val="20002"/>
                    </a:ext>
                  </a:extLst>
                </a:gridCol>
              </a:tblGrid>
              <a:tr h="288475">
                <a:tc>
                  <a:txBody>
                    <a:bodyPr/>
                    <a:lstStyle/>
                    <a:p>
                      <a:pPr marL="0" marR="0" lvl="0" indent="0" algn="l" defTabSz="914400" rtl="0" eaLnBrk="1" fontAlgn="base" latinLnBrk="0" hangingPunct="1">
                        <a:lnSpc>
                          <a:spcPct val="80000"/>
                        </a:lnSpc>
                        <a:spcBef>
                          <a:spcPct val="0"/>
                        </a:spcBef>
                        <a:spcAft>
                          <a:spcPct val="0"/>
                        </a:spcAft>
                        <a:buClrTx/>
                        <a:buSzTx/>
                        <a:buFontTx/>
                        <a:buNone/>
                        <a:tabLst/>
                      </a:pPr>
                      <a:endParaRPr kumimoji="0" lang="en-US" sz="1200" b="1" i="0" u="none" strike="noStrike" cap="none" normalizeH="0" baseline="0" dirty="0">
                        <a:ln>
                          <a:noFill/>
                        </a:ln>
                        <a:solidFill>
                          <a:srgbClr val="FFFFFF"/>
                        </a:solidFill>
                        <a:effectLst/>
                        <a:latin typeface="+mn-lt"/>
                        <a:cs typeface="Arial" charset="0"/>
                      </a:endParaRPr>
                    </a:p>
                  </a:txBody>
                  <a:tcP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GB" sz="1200" b="1" i="0" u="none" strike="noStrike" kern="1200" cap="none" normalizeH="0" baseline="0" dirty="0">
                          <a:ln>
                            <a:noFill/>
                          </a:ln>
                          <a:solidFill>
                            <a:schemeClr val="bg1"/>
                          </a:solidFill>
                          <a:effectLst/>
                          <a:latin typeface="+mn-lt"/>
                          <a:ea typeface="+mn-ea"/>
                          <a:cs typeface="Arial" charset="0"/>
                        </a:rPr>
                        <a:t>Afatinib </a:t>
                      </a:r>
                    </a:p>
                    <a:p>
                      <a:pPr marL="0" marR="0" lvl="0" indent="0" algn="ctr" defTabSz="914400" rtl="0" eaLnBrk="1" fontAlgn="base" latinLnBrk="0" hangingPunct="1">
                        <a:lnSpc>
                          <a:spcPct val="80000"/>
                        </a:lnSpc>
                        <a:spcBef>
                          <a:spcPct val="0"/>
                        </a:spcBef>
                        <a:spcAft>
                          <a:spcPct val="0"/>
                        </a:spcAft>
                        <a:buClrTx/>
                        <a:buSzTx/>
                        <a:buFontTx/>
                        <a:buNone/>
                        <a:tabLst/>
                      </a:pPr>
                      <a:r>
                        <a:rPr kumimoji="0" lang="en-GB" sz="1200" b="1" i="0" u="none" strike="noStrike" kern="1200" cap="none" normalizeH="0" baseline="0" dirty="0">
                          <a:ln>
                            <a:noFill/>
                          </a:ln>
                          <a:solidFill>
                            <a:schemeClr val="bg1"/>
                          </a:solidFill>
                          <a:effectLst/>
                          <a:latin typeface="+mn-lt"/>
                          <a:ea typeface="+mn-ea"/>
                          <a:cs typeface="Arial" charset="0"/>
                        </a:rPr>
                        <a:t>(n=93)</a:t>
                      </a:r>
                    </a:p>
                  </a:txBody>
                  <a:tcPr marL="91427" marR="91427" marT="45670" marB="4567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GB" sz="1200" b="1" i="0" u="none" strike="noStrike" kern="1200" cap="none" normalizeH="0" baseline="0" dirty="0">
                          <a:ln>
                            <a:noFill/>
                          </a:ln>
                          <a:solidFill>
                            <a:schemeClr val="bg1"/>
                          </a:solidFill>
                          <a:effectLst/>
                          <a:latin typeface="+mn-lt"/>
                          <a:ea typeface="+mn-ea"/>
                          <a:cs typeface="Arial" charset="0"/>
                        </a:rPr>
                        <a:t>Gefitinib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de-DE" sz="1200" b="1" i="0" u="none" strike="noStrike" kern="1200" cap="none" normalizeH="0" baseline="0" dirty="0">
                          <a:ln>
                            <a:noFill/>
                          </a:ln>
                          <a:solidFill>
                            <a:schemeClr val="bg1"/>
                          </a:solidFill>
                          <a:effectLst/>
                          <a:latin typeface="+mn-lt"/>
                          <a:ea typeface="+mn-ea"/>
                          <a:cs typeface="Arial" charset="0"/>
                        </a:rPr>
                        <a:t>(n=93)</a:t>
                      </a:r>
                      <a:endParaRPr kumimoji="0" lang="en-GB" sz="1200" b="1" i="0" u="none" strike="noStrike" kern="1200" cap="none" normalizeH="0" baseline="0" dirty="0">
                        <a:ln>
                          <a:noFill/>
                        </a:ln>
                        <a:solidFill>
                          <a:schemeClr val="bg1"/>
                        </a:solidFill>
                        <a:effectLst/>
                        <a:latin typeface="+mn-lt"/>
                        <a:ea typeface="+mn-ea"/>
                        <a:cs typeface="Arial" charset="0"/>
                      </a:endParaRPr>
                    </a:p>
                  </a:txBody>
                  <a:tcPr marL="91427" marR="91427" marT="45670" marB="45670"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0610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lumMod val="65000"/>
                              <a:lumOff val="35000"/>
                            </a:schemeClr>
                          </a:solidFill>
                          <a:effectLst/>
                          <a:latin typeface="+mn-lt"/>
                          <a:cs typeface="Arial" charset="0"/>
                        </a:rPr>
                        <a:t>Median, mo</a:t>
                      </a:r>
                    </a:p>
                  </a:txBody>
                  <a:tcP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r>
                        <a:rPr lang="de-DE" sz="1200" b="1" dirty="0">
                          <a:solidFill>
                            <a:schemeClr val="tx1">
                              <a:lumMod val="65000"/>
                              <a:lumOff val="35000"/>
                            </a:schemeClr>
                          </a:solidFill>
                        </a:rPr>
                        <a:t>12.7</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r>
                        <a:rPr lang="de-DE" sz="1200" b="1" dirty="0">
                          <a:solidFill>
                            <a:schemeClr val="tx1">
                              <a:lumMod val="65000"/>
                              <a:lumOff val="35000"/>
                            </a:schemeClr>
                          </a:solidFill>
                        </a:rPr>
                        <a:t>11.0</a:t>
                      </a: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4351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0" u="none" strike="noStrike" cap="none" normalizeH="0" baseline="0" dirty="0">
                          <a:ln>
                            <a:noFill/>
                          </a:ln>
                          <a:solidFill>
                            <a:schemeClr val="tx1">
                              <a:lumMod val="65000"/>
                              <a:lumOff val="35000"/>
                            </a:schemeClr>
                          </a:solidFill>
                          <a:effectLst/>
                          <a:latin typeface="+mn-lt"/>
                          <a:cs typeface="Arial" charset="0"/>
                        </a:rPr>
                        <a:t>HR</a:t>
                      </a:r>
                      <a:r>
                        <a:rPr kumimoji="0" lang="en-GB" sz="1200" b="0" i="0" u="none" strike="noStrike" cap="none" normalizeH="0" baseline="0" dirty="0">
                          <a:ln>
                            <a:noFill/>
                          </a:ln>
                          <a:solidFill>
                            <a:schemeClr val="tx1">
                              <a:lumMod val="65000"/>
                              <a:lumOff val="35000"/>
                            </a:schemeClr>
                          </a:solidFill>
                          <a:effectLst/>
                          <a:latin typeface="+mn-lt"/>
                          <a:cs typeface="Arial" charset="0"/>
                        </a:rPr>
                        <a:t> (95% CI),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1" u="none" strike="noStrike" cap="none" normalizeH="0" baseline="0" dirty="0">
                          <a:ln>
                            <a:noFill/>
                          </a:ln>
                          <a:solidFill>
                            <a:schemeClr val="tx1">
                              <a:lumMod val="65000"/>
                              <a:lumOff val="35000"/>
                            </a:schemeClr>
                          </a:solidFill>
                          <a:effectLst/>
                          <a:latin typeface="+mn-lt"/>
                          <a:cs typeface="Arial" charset="0"/>
                        </a:rPr>
                        <a:t>P</a:t>
                      </a:r>
                      <a:r>
                        <a:rPr kumimoji="0" lang="en-GB" sz="1200" b="1" i="0" u="none" strike="noStrike" cap="none" normalizeH="0" baseline="0" dirty="0">
                          <a:ln>
                            <a:noFill/>
                          </a:ln>
                          <a:solidFill>
                            <a:schemeClr val="tx1">
                              <a:lumMod val="65000"/>
                              <a:lumOff val="35000"/>
                            </a:schemeClr>
                          </a:solidFill>
                          <a:effectLst/>
                          <a:latin typeface="+mn-lt"/>
                          <a:cs typeface="Arial" charset="0"/>
                        </a:rPr>
                        <a:t>-value</a:t>
                      </a:r>
                    </a:p>
                  </a:txBody>
                  <a:tcP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algn="ctr"/>
                      <a:r>
                        <a:rPr lang="de-DE" sz="1200" b="1" dirty="0">
                          <a:solidFill>
                            <a:schemeClr val="tx1">
                              <a:lumMod val="65000"/>
                              <a:lumOff val="35000"/>
                            </a:schemeClr>
                          </a:solidFill>
                        </a:rPr>
                        <a:t>0.76</a:t>
                      </a:r>
                      <a:r>
                        <a:rPr lang="de-DE" sz="1200" b="0" baseline="0" dirty="0">
                          <a:solidFill>
                            <a:schemeClr val="tx1">
                              <a:lumMod val="65000"/>
                              <a:lumOff val="35000"/>
                            </a:schemeClr>
                          </a:solidFill>
                        </a:rPr>
                        <a:t> </a:t>
                      </a:r>
                      <a:r>
                        <a:rPr lang="de-DE" sz="1200" baseline="0" dirty="0">
                          <a:solidFill>
                            <a:schemeClr val="tx1">
                              <a:lumMod val="65000"/>
                              <a:lumOff val="35000"/>
                            </a:schemeClr>
                          </a:solidFill>
                        </a:rPr>
                        <a:t>(</a:t>
                      </a:r>
                      <a:r>
                        <a:rPr lang="de-DE" sz="1200" dirty="0">
                          <a:solidFill>
                            <a:schemeClr val="tx1">
                              <a:lumMod val="65000"/>
                              <a:lumOff val="35000"/>
                            </a:schemeClr>
                          </a:solidFill>
                        </a:rPr>
                        <a:t>0.55-1.06)</a:t>
                      </a:r>
                    </a:p>
                    <a:p>
                      <a:pPr algn="ctr"/>
                      <a:r>
                        <a:rPr lang="de-DE" sz="1200" b="1" dirty="0">
                          <a:solidFill>
                            <a:schemeClr val="tx1">
                              <a:lumMod val="65000"/>
                              <a:lumOff val="35000"/>
                            </a:schemeClr>
                          </a:solidFill>
                        </a:rPr>
                        <a:t>0.1071</a:t>
                      </a: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algn="ctr"/>
                      <a:endParaRPr lang="de-DE" sz="1100" dirty="0"/>
                    </a:p>
                  </a:txBody>
                  <a:tcPr/>
                </a:tc>
                <a:extLst>
                  <a:ext uri="{0D108BD9-81ED-4DB2-BD59-A6C34878D82A}">
                    <a16:rowId xmlns:a16="http://schemas.microsoft.com/office/drawing/2014/main" val="10002"/>
                  </a:ext>
                </a:extLst>
              </a:tr>
            </a:tbl>
          </a:graphicData>
        </a:graphic>
      </p:graphicFrame>
      <p:sp>
        <p:nvSpPr>
          <p:cNvPr id="319" name="Round Same Side Corner Rectangle 318"/>
          <p:cNvSpPr/>
          <p:nvPr/>
        </p:nvSpPr>
        <p:spPr>
          <a:xfrm>
            <a:off x="7745874" y="1792119"/>
            <a:ext cx="2771970" cy="386036"/>
          </a:xfrm>
          <a:prstGeom prst="round2SameRect">
            <a:avLst>
              <a:gd name="adj1" fmla="val 24062"/>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a:solidFill>
                <a:prstClr val="white"/>
              </a:solidFill>
              <a:latin typeface="Arial"/>
            </a:endParaRPr>
          </a:p>
        </p:txBody>
      </p:sp>
      <p:sp>
        <p:nvSpPr>
          <p:cNvPr id="320" name="Round Same Side Corner Rectangle 319"/>
          <p:cNvSpPr/>
          <p:nvPr/>
        </p:nvSpPr>
        <p:spPr>
          <a:xfrm rot="10800000">
            <a:off x="7745874" y="2178156"/>
            <a:ext cx="2771970" cy="729431"/>
          </a:xfrm>
          <a:prstGeom prst="round2SameRect">
            <a:avLst>
              <a:gd name="adj1" fmla="val 14252"/>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graphicFrame>
        <p:nvGraphicFramePr>
          <p:cNvPr id="321" name="Table 320"/>
          <p:cNvGraphicFramePr>
            <a:graphicFrameLocks noGrp="1"/>
          </p:cNvGraphicFramePr>
          <p:nvPr/>
        </p:nvGraphicFramePr>
        <p:xfrm>
          <a:off x="7745873" y="1792118"/>
          <a:ext cx="2771970" cy="1119151"/>
        </p:xfrm>
        <a:graphic>
          <a:graphicData uri="http://schemas.openxmlformats.org/drawingml/2006/table">
            <a:tbl>
              <a:tblPr/>
              <a:tblGrid>
                <a:gridCol w="1135568">
                  <a:extLst>
                    <a:ext uri="{9D8B030D-6E8A-4147-A177-3AD203B41FA5}">
                      <a16:colId xmlns:a16="http://schemas.microsoft.com/office/drawing/2014/main" val="20000"/>
                    </a:ext>
                  </a:extLst>
                </a:gridCol>
                <a:gridCol w="779239">
                  <a:extLst>
                    <a:ext uri="{9D8B030D-6E8A-4147-A177-3AD203B41FA5}">
                      <a16:colId xmlns:a16="http://schemas.microsoft.com/office/drawing/2014/main" val="20001"/>
                    </a:ext>
                  </a:extLst>
                </a:gridCol>
                <a:gridCol w="857163">
                  <a:extLst>
                    <a:ext uri="{9D8B030D-6E8A-4147-A177-3AD203B41FA5}">
                      <a16:colId xmlns:a16="http://schemas.microsoft.com/office/drawing/2014/main" val="20002"/>
                    </a:ext>
                  </a:extLst>
                </a:gridCol>
              </a:tblGrid>
              <a:tr h="288475">
                <a:tc>
                  <a:txBody>
                    <a:bodyPr/>
                    <a:lstStyle/>
                    <a:p>
                      <a:pPr marL="0" marR="0" lvl="0" indent="0" algn="l" defTabSz="914400" rtl="0" eaLnBrk="1" fontAlgn="base" latinLnBrk="0" hangingPunct="1">
                        <a:lnSpc>
                          <a:spcPct val="80000"/>
                        </a:lnSpc>
                        <a:spcBef>
                          <a:spcPct val="0"/>
                        </a:spcBef>
                        <a:spcAft>
                          <a:spcPct val="0"/>
                        </a:spcAft>
                        <a:buClrTx/>
                        <a:buSzTx/>
                        <a:buFontTx/>
                        <a:buNone/>
                        <a:tabLst/>
                      </a:pPr>
                      <a:endParaRPr kumimoji="0" lang="en-US" sz="1200" b="1" i="0" u="none" strike="noStrike" cap="none" normalizeH="0" baseline="0" dirty="0">
                        <a:ln>
                          <a:noFill/>
                        </a:ln>
                        <a:solidFill>
                          <a:srgbClr val="FFFFFF"/>
                        </a:solidFill>
                        <a:effectLst/>
                        <a:latin typeface="+mn-lt"/>
                        <a:cs typeface="Arial" charset="0"/>
                      </a:endParaRPr>
                    </a:p>
                  </a:txBody>
                  <a:tcP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GB" sz="1200" b="1" i="0" u="none" strike="noStrike" kern="1200" cap="none" normalizeH="0" baseline="0" dirty="0">
                          <a:ln>
                            <a:noFill/>
                          </a:ln>
                          <a:solidFill>
                            <a:schemeClr val="bg1"/>
                          </a:solidFill>
                          <a:effectLst/>
                          <a:latin typeface="+mn-lt"/>
                          <a:ea typeface="+mn-ea"/>
                          <a:cs typeface="Arial" charset="0"/>
                        </a:rPr>
                        <a:t>Afatinib </a:t>
                      </a:r>
                    </a:p>
                    <a:p>
                      <a:pPr marL="0" marR="0" lvl="0" indent="0" algn="ctr" defTabSz="914400" rtl="0" eaLnBrk="1" fontAlgn="base" latinLnBrk="0" hangingPunct="1">
                        <a:lnSpc>
                          <a:spcPct val="80000"/>
                        </a:lnSpc>
                        <a:spcBef>
                          <a:spcPct val="0"/>
                        </a:spcBef>
                        <a:spcAft>
                          <a:spcPct val="0"/>
                        </a:spcAft>
                        <a:buClrTx/>
                        <a:buSzTx/>
                        <a:buFontTx/>
                        <a:buNone/>
                        <a:tabLst/>
                      </a:pPr>
                      <a:r>
                        <a:rPr kumimoji="0" lang="en-GB" sz="1200" b="1" i="0" u="none" strike="noStrike" kern="1200" cap="none" normalizeH="0" baseline="0" dirty="0">
                          <a:ln>
                            <a:noFill/>
                          </a:ln>
                          <a:solidFill>
                            <a:schemeClr val="bg1"/>
                          </a:solidFill>
                          <a:effectLst/>
                          <a:latin typeface="+mn-lt"/>
                          <a:ea typeface="+mn-ea"/>
                          <a:cs typeface="Arial" charset="0"/>
                        </a:rPr>
                        <a:t>(n=67)</a:t>
                      </a:r>
                    </a:p>
                  </a:txBody>
                  <a:tcPr marL="91427" marR="91427" marT="45670" marB="4567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GB" sz="1200" b="1" i="0" u="none" strike="noStrike" kern="1200" cap="none" normalizeH="0" baseline="0" dirty="0">
                          <a:ln>
                            <a:noFill/>
                          </a:ln>
                          <a:solidFill>
                            <a:schemeClr val="bg1"/>
                          </a:solidFill>
                          <a:effectLst/>
                          <a:latin typeface="+mn-lt"/>
                          <a:ea typeface="+mn-ea"/>
                          <a:cs typeface="Arial" charset="0"/>
                        </a:rPr>
                        <a:t>Gefitinib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de-DE" sz="1200" b="1" i="0" u="none" strike="noStrike" kern="1200" cap="none" normalizeH="0" baseline="0" dirty="0">
                          <a:ln>
                            <a:noFill/>
                          </a:ln>
                          <a:solidFill>
                            <a:schemeClr val="bg1"/>
                          </a:solidFill>
                          <a:effectLst/>
                          <a:latin typeface="+mn-lt"/>
                          <a:ea typeface="+mn-ea"/>
                          <a:cs typeface="Arial" charset="0"/>
                        </a:rPr>
                        <a:t>(n=66)</a:t>
                      </a:r>
                      <a:endParaRPr kumimoji="0" lang="en-GB" sz="1200" b="1" i="0" u="none" strike="noStrike" kern="1200" cap="none" normalizeH="0" baseline="0" dirty="0">
                        <a:ln>
                          <a:noFill/>
                        </a:ln>
                        <a:solidFill>
                          <a:schemeClr val="bg1"/>
                        </a:solidFill>
                        <a:effectLst/>
                        <a:latin typeface="+mn-lt"/>
                        <a:ea typeface="+mn-ea"/>
                        <a:cs typeface="Arial" charset="0"/>
                      </a:endParaRPr>
                    </a:p>
                  </a:txBody>
                  <a:tcPr marL="91427" marR="91427" marT="45670" marB="45670"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0610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lumMod val="65000"/>
                              <a:lumOff val="35000"/>
                            </a:schemeClr>
                          </a:solidFill>
                          <a:effectLst/>
                          <a:latin typeface="+mn-lt"/>
                          <a:cs typeface="Arial" charset="0"/>
                        </a:rPr>
                        <a:t>Median, mo</a:t>
                      </a:r>
                    </a:p>
                  </a:txBody>
                  <a:tcP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r>
                        <a:rPr lang="de-DE" sz="1200" b="1" dirty="0">
                          <a:solidFill>
                            <a:schemeClr val="tx1">
                              <a:lumMod val="65000"/>
                              <a:lumOff val="35000"/>
                            </a:schemeClr>
                          </a:solidFill>
                        </a:rPr>
                        <a:t>10.9</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r>
                        <a:rPr lang="de-DE" sz="1200" b="1" dirty="0">
                          <a:solidFill>
                            <a:schemeClr val="tx1">
                              <a:lumMod val="65000"/>
                              <a:lumOff val="35000"/>
                            </a:schemeClr>
                          </a:solidFill>
                        </a:rPr>
                        <a:t>10.8</a:t>
                      </a: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4351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0" u="none" strike="noStrike" cap="none" normalizeH="0" baseline="0" dirty="0">
                          <a:ln>
                            <a:noFill/>
                          </a:ln>
                          <a:solidFill>
                            <a:schemeClr val="tx1">
                              <a:lumMod val="65000"/>
                              <a:lumOff val="35000"/>
                            </a:schemeClr>
                          </a:solidFill>
                          <a:effectLst/>
                          <a:latin typeface="+mn-lt"/>
                          <a:cs typeface="Arial" charset="0"/>
                        </a:rPr>
                        <a:t>HR</a:t>
                      </a:r>
                      <a:r>
                        <a:rPr kumimoji="0" lang="en-GB" sz="1200" b="0" i="0" u="none" strike="noStrike" cap="none" normalizeH="0" baseline="0" dirty="0">
                          <a:ln>
                            <a:noFill/>
                          </a:ln>
                          <a:solidFill>
                            <a:schemeClr val="tx1">
                              <a:lumMod val="65000"/>
                              <a:lumOff val="35000"/>
                            </a:schemeClr>
                          </a:solidFill>
                          <a:effectLst/>
                          <a:latin typeface="+mn-lt"/>
                          <a:cs typeface="Arial" charset="0"/>
                        </a:rPr>
                        <a:t> (95% CI),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1" u="none" strike="noStrike" cap="none" normalizeH="0" baseline="0" dirty="0">
                          <a:ln>
                            <a:noFill/>
                          </a:ln>
                          <a:solidFill>
                            <a:schemeClr val="tx1">
                              <a:lumMod val="65000"/>
                              <a:lumOff val="35000"/>
                            </a:schemeClr>
                          </a:solidFill>
                          <a:effectLst/>
                          <a:latin typeface="+mn-lt"/>
                          <a:cs typeface="Arial" charset="0"/>
                        </a:rPr>
                        <a:t>P</a:t>
                      </a:r>
                      <a:r>
                        <a:rPr kumimoji="0" lang="en-GB" sz="1200" b="1" i="0" u="none" strike="noStrike" cap="none" normalizeH="0" baseline="0" dirty="0">
                          <a:ln>
                            <a:noFill/>
                          </a:ln>
                          <a:solidFill>
                            <a:schemeClr val="tx1">
                              <a:lumMod val="65000"/>
                              <a:lumOff val="35000"/>
                            </a:schemeClr>
                          </a:solidFill>
                          <a:effectLst/>
                          <a:latin typeface="+mn-lt"/>
                          <a:cs typeface="Arial" charset="0"/>
                        </a:rPr>
                        <a:t>-value</a:t>
                      </a:r>
                    </a:p>
                  </a:txBody>
                  <a:tcP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algn="ctr"/>
                      <a:r>
                        <a:rPr lang="de-DE" sz="1200" b="1" dirty="0">
                          <a:solidFill>
                            <a:schemeClr val="tx1">
                              <a:lumMod val="65000"/>
                              <a:lumOff val="35000"/>
                            </a:schemeClr>
                          </a:solidFill>
                        </a:rPr>
                        <a:t>0.71</a:t>
                      </a:r>
                      <a:r>
                        <a:rPr lang="de-DE" sz="1200" b="0" baseline="0" dirty="0">
                          <a:solidFill>
                            <a:schemeClr val="tx1">
                              <a:lumMod val="65000"/>
                              <a:lumOff val="35000"/>
                            </a:schemeClr>
                          </a:solidFill>
                        </a:rPr>
                        <a:t> </a:t>
                      </a:r>
                      <a:r>
                        <a:rPr lang="de-DE" sz="1200" baseline="0" dirty="0">
                          <a:solidFill>
                            <a:schemeClr val="tx1">
                              <a:lumMod val="65000"/>
                              <a:lumOff val="35000"/>
                            </a:schemeClr>
                          </a:solidFill>
                        </a:rPr>
                        <a:t>(</a:t>
                      </a:r>
                      <a:r>
                        <a:rPr lang="de-DE" sz="1200" dirty="0">
                          <a:solidFill>
                            <a:schemeClr val="tx1">
                              <a:lumMod val="65000"/>
                              <a:lumOff val="35000"/>
                            </a:schemeClr>
                          </a:solidFill>
                        </a:rPr>
                        <a:t>0.47-1.06)</a:t>
                      </a:r>
                    </a:p>
                    <a:p>
                      <a:pPr algn="ctr"/>
                      <a:r>
                        <a:rPr lang="de-DE" sz="1200" b="1" dirty="0">
                          <a:solidFill>
                            <a:schemeClr val="tx1">
                              <a:lumMod val="65000"/>
                              <a:lumOff val="35000"/>
                            </a:schemeClr>
                          </a:solidFill>
                        </a:rPr>
                        <a:t>0.0856</a:t>
                      </a: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algn="ctr"/>
                      <a:endParaRPr lang="de-DE" sz="1100" dirty="0"/>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6843659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Freeform 48"/>
          <p:cNvSpPr/>
          <p:nvPr/>
        </p:nvSpPr>
        <p:spPr>
          <a:xfrm>
            <a:off x="2807935" y="1985964"/>
            <a:ext cx="114300" cy="176231"/>
          </a:xfrm>
          <a:custGeom>
            <a:avLst/>
            <a:gdLst>
              <a:gd name="connsiteX0" fmla="*/ 0 w 114300"/>
              <a:gd name="connsiteY0" fmla="*/ 0 h 176231"/>
              <a:gd name="connsiteX1" fmla="*/ 0 w 114300"/>
              <a:gd name="connsiteY1" fmla="*/ 0 h 176231"/>
              <a:gd name="connsiteX2" fmla="*/ 19050 w 114300"/>
              <a:gd name="connsiteY2" fmla="*/ 38100 h 176231"/>
              <a:gd name="connsiteX3" fmla="*/ 28575 w 114300"/>
              <a:gd name="connsiteY3" fmla="*/ 52387 h 176231"/>
              <a:gd name="connsiteX4" fmla="*/ 19050 w 114300"/>
              <a:gd name="connsiteY4" fmla="*/ 95250 h 176231"/>
              <a:gd name="connsiteX5" fmla="*/ 33338 w 114300"/>
              <a:gd name="connsiteY5" fmla="*/ 100012 h 176231"/>
              <a:gd name="connsiteX6" fmla="*/ 85725 w 114300"/>
              <a:gd name="connsiteY6" fmla="*/ 90487 h 176231"/>
              <a:gd name="connsiteX7" fmla="*/ 100013 w 114300"/>
              <a:gd name="connsiteY7" fmla="*/ 104775 h 176231"/>
              <a:gd name="connsiteX8" fmla="*/ 114300 w 114300"/>
              <a:gd name="connsiteY8" fmla="*/ 176212 h 176231"/>
              <a:gd name="connsiteX0" fmla="*/ 0 w 114300"/>
              <a:gd name="connsiteY0" fmla="*/ 0 h 176231"/>
              <a:gd name="connsiteX1" fmla="*/ 0 w 114300"/>
              <a:gd name="connsiteY1" fmla="*/ 0 h 176231"/>
              <a:gd name="connsiteX2" fmla="*/ 19050 w 114300"/>
              <a:gd name="connsiteY2" fmla="*/ 38100 h 176231"/>
              <a:gd name="connsiteX3" fmla="*/ 28575 w 114300"/>
              <a:gd name="connsiteY3" fmla="*/ 52387 h 176231"/>
              <a:gd name="connsiteX4" fmla="*/ 19050 w 114300"/>
              <a:gd name="connsiteY4" fmla="*/ 95250 h 176231"/>
              <a:gd name="connsiteX5" fmla="*/ 85725 w 114300"/>
              <a:gd name="connsiteY5" fmla="*/ 90487 h 176231"/>
              <a:gd name="connsiteX6" fmla="*/ 100013 w 114300"/>
              <a:gd name="connsiteY6" fmla="*/ 104775 h 176231"/>
              <a:gd name="connsiteX7" fmla="*/ 114300 w 114300"/>
              <a:gd name="connsiteY7" fmla="*/ 176212 h 176231"/>
              <a:gd name="connsiteX0" fmla="*/ 0 w 114300"/>
              <a:gd name="connsiteY0" fmla="*/ 0 h 176231"/>
              <a:gd name="connsiteX1" fmla="*/ 0 w 114300"/>
              <a:gd name="connsiteY1" fmla="*/ 0 h 176231"/>
              <a:gd name="connsiteX2" fmla="*/ 19050 w 114300"/>
              <a:gd name="connsiteY2" fmla="*/ 38100 h 176231"/>
              <a:gd name="connsiteX3" fmla="*/ 28575 w 114300"/>
              <a:gd name="connsiteY3" fmla="*/ 52387 h 176231"/>
              <a:gd name="connsiteX4" fmla="*/ 85725 w 114300"/>
              <a:gd name="connsiteY4" fmla="*/ 90487 h 176231"/>
              <a:gd name="connsiteX5" fmla="*/ 100013 w 114300"/>
              <a:gd name="connsiteY5" fmla="*/ 104775 h 176231"/>
              <a:gd name="connsiteX6" fmla="*/ 114300 w 114300"/>
              <a:gd name="connsiteY6" fmla="*/ 176212 h 176231"/>
              <a:gd name="connsiteX0" fmla="*/ 0 w 114300"/>
              <a:gd name="connsiteY0" fmla="*/ 0 h 176231"/>
              <a:gd name="connsiteX1" fmla="*/ 0 w 114300"/>
              <a:gd name="connsiteY1" fmla="*/ 0 h 176231"/>
              <a:gd name="connsiteX2" fmla="*/ 19050 w 114300"/>
              <a:gd name="connsiteY2" fmla="*/ 38100 h 176231"/>
              <a:gd name="connsiteX3" fmla="*/ 23813 w 114300"/>
              <a:gd name="connsiteY3" fmla="*/ 80962 h 176231"/>
              <a:gd name="connsiteX4" fmla="*/ 85725 w 114300"/>
              <a:gd name="connsiteY4" fmla="*/ 90487 h 176231"/>
              <a:gd name="connsiteX5" fmla="*/ 100013 w 114300"/>
              <a:gd name="connsiteY5" fmla="*/ 104775 h 176231"/>
              <a:gd name="connsiteX6" fmla="*/ 114300 w 114300"/>
              <a:gd name="connsiteY6" fmla="*/ 176212 h 17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76231">
                <a:moveTo>
                  <a:pt x="0" y="0"/>
                </a:moveTo>
                <a:lnTo>
                  <a:pt x="0" y="0"/>
                </a:lnTo>
                <a:cubicBezTo>
                  <a:pt x="6350" y="12700"/>
                  <a:pt x="15081" y="24606"/>
                  <a:pt x="19050" y="38100"/>
                </a:cubicBezTo>
                <a:cubicBezTo>
                  <a:pt x="23019" y="51594"/>
                  <a:pt x="12700" y="72231"/>
                  <a:pt x="23813" y="80962"/>
                </a:cubicBezTo>
                <a:cubicBezTo>
                  <a:pt x="34926" y="89693"/>
                  <a:pt x="73819" y="81756"/>
                  <a:pt x="85725" y="90487"/>
                </a:cubicBezTo>
                <a:cubicBezTo>
                  <a:pt x="90488" y="95250"/>
                  <a:pt x="98552" y="98200"/>
                  <a:pt x="100013" y="104775"/>
                </a:cubicBezTo>
                <a:cubicBezTo>
                  <a:pt x="116592" y="179380"/>
                  <a:pt x="79366" y="176212"/>
                  <a:pt x="114300" y="176212"/>
                </a:cubicBezTo>
              </a:path>
            </a:pathLst>
          </a:custGeom>
          <a:noFill/>
          <a:ln w="28575" cap="rnd">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sp>
        <p:nvSpPr>
          <p:cNvPr id="5" name="Title 4"/>
          <p:cNvSpPr>
            <a:spLocks noGrp="1"/>
          </p:cNvSpPr>
          <p:nvPr>
            <p:ph type="title"/>
          </p:nvPr>
        </p:nvSpPr>
        <p:spPr>
          <a:xfrm>
            <a:off x="1239506" y="146567"/>
            <a:ext cx="10054826" cy="1077218"/>
          </a:xfrm>
        </p:spPr>
        <p:txBody>
          <a:bodyPr/>
          <a:lstStyle/>
          <a:p>
            <a:pPr>
              <a:lnSpc>
                <a:spcPct val="100000"/>
              </a:lnSpc>
            </a:pPr>
            <a:r>
              <a:rPr lang="de-DE" sz="3200" dirty="0"/>
              <a:t>Hiệu quả nhất quán của afatinib trên nhóm đột biến EGFR thường gặp </a:t>
            </a:r>
            <a:r>
              <a:rPr lang="vi-VN" sz="3200" dirty="0"/>
              <a:t>ở</a:t>
            </a:r>
            <a:r>
              <a:rPr lang="de-DE" sz="3200" dirty="0"/>
              <a:t> 3 nghiên c</a:t>
            </a:r>
            <a:r>
              <a:rPr lang="vi-VN" sz="3200" dirty="0"/>
              <a:t>ứu Lux Lung 3,6,7 </a:t>
            </a:r>
            <a:endParaRPr lang="en-US" sz="3200" dirty="0"/>
          </a:p>
        </p:txBody>
      </p:sp>
      <p:grpSp>
        <p:nvGrpSpPr>
          <p:cNvPr id="209" name="Group 208"/>
          <p:cNvGrpSpPr/>
          <p:nvPr/>
        </p:nvGrpSpPr>
        <p:grpSpPr>
          <a:xfrm>
            <a:off x="2649912" y="1983036"/>
            <a:ext cx="5063398" cy="3827214"/>
            <a:chOff x="1013552" y="1983036"/>
            <a:chExt cx="5063398" cy="3827214"/>
          </a:xfrm>
        </p:grpSpPr>
        <p:sp>
          <p:nvSpPr>
            <p:cNvPr id="210" name="Freeform 209"/>
            <p:cNvSpPr/>
            <p:nvPr/>
          </p:nvSpPr>
          <p:spPr>
            <a:xfrm>
              <a:off x="1892300" y="2628900"/>
              <a:ext cx="4184650" cy="3181350"/>
            </a:xfrm>
            <a:custGeom>
              <a:avLst/>
              <a:gdLst>
                <a:gd name="connsiteX0" fmla="*/ 4184650 w 4184650"/>
                <a:gd name="connsiteY0" fmla="*/ 3187700 h 3187700"/>
                <a:gd name="connsiteX1" fmla="*/ 4184650 w 4184650"/>
                <a:gd name="connsiteY1" fmla="*/ 2609850 h 3187700"/>
                <a:gd name="connsiteX2" fmla="*/ 3600450 w 4184650"/>
                <a:gd name="connsiteY2" fmla="*/ 2609850 h 3187700"/>
                <a:gd name="connsiteX3" fmla="*/ 3600450 w 4184650"/>
                <a:gd name="connsiteY3" fmla="*/ 2546350 h 3187700"/>
                <a:gd name="connsiteX4" fmla="*/ 3086100 w 4184650"/>
                <a:gd name="connsiteY4" fmla="*/ 2546350 h 3187700"/>
                <a:gd name="connsiteX5" fmla="*/ 3086100 w 4184650"/>
                <a:gd name="connsiteY5" fmla="*/ 2336800 h 3187700"/>
                <a:gd name="connsiteX6" fmla="*/ 3060700 w 4184650"/>
                <a:gd name="connsiteY6" fmla="*/ 2336800 h 3187700"/>
                <a:gd name="connsiteX7" fmla="*/ 3060700 w 4184650"/>
                <a:gd name="connsiteY7" fmla="*/ 2197100 h 3187700"/>
                <a:gd name="connsiteX8" fmla="*/ 3060700 w 4184650"/>
                <a:gd name="connsiteY8" fmla="*/ 2152650 h 3187700"/>
                <a:gd name="connsiteX9" fmla="*/ 3016250 w 4184650"/>
                <a:gd name="connsiteY9" fmla="*/ 2152650 h 3187700"/>
                <a:gd name="connsiteX10" fmla="*/ 2984500 w 4184650"/>
                <a:gd name="connsiteY10" fmla="*/ 2120900 h 3187700"/>
                <a:gd name="connsiteX11" fmla="*/ 2762250 w 4184650"/>
                <a:gd name="connsiteY11" fmla="*/ 2120900 h 3187700"/>
                <a:gd name="connsiteX12" fmla="*/ 2724150 w 4184650"/>
                <a:gd name="connsiteY12" fmla="*/ 2082800 h 3187700"/>
                <a:gd name="connsiteX13" fmla="*/ 2546350 w 4184650"/>
                <a:gd name="connsiteY13" fmla="*/ 2082800 h 3187700"/>
                <a:gd name="connsiteX14" fmla="*/ 2546350 w 4184650"/>
                <a:gd name="connsiteY14" fmla="*/ 1879600 h 3187700"/>
                <a:gd name="connsiteX15" fmla="*/ 2476500 w 4184650"/>
                <a:gd name="connsiteY15" fmla="*/ 1879600 h 3187700"/>
                <a:gd name="connsiteX16" fmla="*/ 2476500 w 4184650"/>
                <a:gd name="connsiteY16" fmla="*/ 1689100 h 3187700"/>
                <a:gd name="connsiteX17" fmla="*/ 2286000 w 4184650"/>
                <a:gd name="connsiteY17" fmla="*/ 1689100 h 3187700"/>
                <a:gd name="connsiteX18" fmla="*/ 2286000 w 4184650"/>
                <a:gd name="connsiteY18" fmla="*/ 1651000 h 3187700"/>
                <a:gd name="connsiteX19" fmla="*/ 1962150 w 4184650"/>
                <a:gd name="connsiteY19" fmla="*/ 1651000 h 3187700"/>
                <a:gd name="connsiteX20" fmla="*/ 1962150 w 4184650"/>
                <a:gd name="connsiteY20" fmla="*/ 1498600 h 3187700"/>
                <a:gd name="connsiteX21" fmla="*/ 1911350 w 4184650"/>
                <a:gd name="connsiteY21" fmla="*/ 1498600 h 3187700"/>
                <a:gd name="connsiteX22" fmla="*/ 1911350 w 4184650"/>
                <a:gd name="connsiteY22" fmla="*/ 1244600 h 3187700"/>
                <a:gd name="connsiteX23" fmla="*/ 1727200 w 4184650"/>
                <a:gd name="connsiteY23" fmla="*/ 1244600 h 3187700"/>
                <a:gd name="connsiteX24" fmla="*/ 1727200 w 4184650"/>
                <a:gd name="connsiteY24" fmla="*/ 1225550 h 3187700"/>
                <a:gd name="connsiteX25" fmla="*/ 1536700 w 4184650"/>
                <a:gd name="connsiteY25" fmla="*/ 1225550 h 3187700"/>
                <a:gd name="connsiteX26" fmla="*/ 1536700 w 4184650"/>
                <a:gd name="connsiteY26" fmla="*/ 1225550 h 3187700"/>
                <a:gd name="connsiteX27" fmla="*/ 1466850 w 4184650"/>
                <a:gd name="connsiteY27" fmla="*/ 1225550 h 3187700"/>
                <a:gd name="connsiteX28" fmla="*/ 1466850 w 4184650"/>
                <a:gd name="connsiteY28" fmla="*/ 1187450 h 3187700"/>
                <a:gd name="connsiteX29" fmla="*/ 1441450 w 4184650"/>
                <a:gd name="connsiteY29" fmla="*/ 1187450 h 3187700"/>
                <a:gd name="connsiteX30" fmla="*/ 1441450 w 4184650"/>
                <a:gd name="connsiteY30" fmla="*/ 1143000 h 3187700"/>
                <a:gd name="connsiteX31" fmla="*/ 1403350 w 4184650"/>
                <a:gd name="connsiteY31" fmla="*/ 1143000 h 3187700"/>
                <a:gd name="connsiteX32" fmla="*/ 1403350 w 4184650"/>
                <a:gd name="connsiteY32" fmla="*/ 1041400 h 3187700"/>
                <a:gd name="connsiteX33" fmla="*/ 1365250 w 4184650"/>
                <a:gd name="connsiteY33" fmla="*/ 1041400 h 3187700"/>
                <a:gd name="connsiteX34" fmla="*/ 1365250 w 4184650"/>
                <a:gd name="connsiteY34" fmla="*/ 1003300 h 3187700"/>
                <a:gd name="connsiteX35" fmla="*/ 1365250 w 4184650"/>
                <a:gd name="connsiteY35" fmla="*/ 958850 h 3187700"/>
                <a:gd name="connsiteX36" fmla="*/ 1257300 w 4184650"/>
                <a:gd name="connsiteY36" fmla="*/ 958850 h 3187700"/>
                <a:gd name="connsiteX37" fmla="*/ 1257300 w 4184650"/>
                <a:gd name="connsiteY37" fmla="*/ 920750 h 3187700"/>
                <a:gd name="connsiteX38" fmla="*/ 1111250 w 4184650"/>
                <a:gd name="connsiteY38" fmla="*/ 920750 h 3187700"/>
                <a:gd name="connsiteX39" fmla="*/ 1111250 w 4184650"/>
                <a:gd name="connsiteY39" fmla="*/ 857250 h 3187700"/>
                <a:gd name="connsiteX40" fmla="*/ 1092200 w 4184650"/>
                <a:gd name="connsiteY40" fmla="*/ 800100 h 3187700"/>
                <a:gd name="connsiteX41" fmla="*/ 1073150 w 4184650"/>
                <a:gd name="connsiteY41" fmla="*/ 781050 h 3187700"/>
                <a:gd name="connsiteX42" fmla="*/ 1073150 w 4184650"/>
                <a:gd name="connsiteY42" fmla="*/ 704850 h 3187700"/>
                <a:gd name="connsiteX43" fmla="*/ 977900 w 4184650"/>
                <a:gd name="connsiteY43" fmla="*/ 704850 h 3187700"/>
                <a:gd name="connsiteX44" fmla="*/ 977900 w 4184650"/>
                <a:gd name="connsiteY44" fmla="*/ 647700 h 3187700"/>
                <a:gd name="connsiteX45" fmla="*/ 819150 w 4184650"/>
                <a:gd name="connsiteY45" fmla="*/ 647700 h 3187700"/>
                <a:gd name="connsiteX46" fmla="*/ 819150 w 4184650"/>
                <a:gd name="connsiteY46" fmla="*/ 577850 h 3187700"/>
                <a:gd name="connsiteX47" fmla="*/ 819150 w 4184650"/>
                <a:gd name="connsiteY47" fmla="*/ 527050 h 3187700"/>
                <a:gd name="connsiteX48" fmla="*/ 768350 w 4184650"/>
                <a:gd name="connsiteY48" fmla="*/ 476250 h 3187700"/>
                <a:gd name="connsiteX49" fmla="*/ 736600 w 4184650"/>
                <a:gd name="connsiteY49" fmla="*/ 444500 h 3187700"/>
                <a:gd name="connsiteX50" fmla="*/ 736600 w 4184650"/>
                <a:gd name="connsiteY50" fmla="*/ 393700 h 3187700"/>
                <a:gd name="connsiteX51" fmla="*/ 692150 w 4184650"/>
                <a:gd name="connsiteY51" fmla="*/ 393700 h 3187700"/>
                <a:gd name="connsiteX52" fmla="*/ 692150 w 4184650"/>
                <a:gd name="connsiteY52" fmla="*/ 336550 h 3187700"/>
                <a:gd name="connsiteX53" fmla="*/ 596900 w 4184650"/>
                <a:gd name="connsiteY53" fmla="*/ 336550 h 3187700"/>
                <a:gd name="connsiteX54" fmla="*/ 596900 w 4184650"/>
                <a:gd name="connsiteY54" fmla="*/ 266700 h 3187700"/>
                <a:gd name="connsiteX55" fmla="*/ 495300 w 4184650"/>
                <a:gd name="connsiteY55" fmla="*/ 266700 h 3187700"/>
                <a:gd name="connsiteX56" fmla="*/ 495300 w 4184650"/>
                <a:gd name="connsiteY56" fmla="*/ 203200 h 3187700"/>
                <a:gd name="connsiteX57" fmla="*/ 495300 w 4184650"/>
                <a:gd name="connsiteY57" fmla="*/ 177800 h 3187700"/>
                <a:gd name="connsiteX58" fmla="*/ 254000 w 4184650"/>
                <a:gd name="connsiteY58" fmla="*/ 177800 h 3187700"/>
                <a:gd name="connsiteX59" fmla="*/ 203200 w 4184650"/>
                <a:gd name="connsiteY59" fmla="*/ 139700 h 3187700"/>
                <a:gd name="connsiteX60" fmla="*/ 203200 w 4184650"/>
                <a:gd name="connsiteY60" fmla="*/ 0 h 3187700"/>
                <a:gd name="connsiteX61" fmla="*/ 158750 w 4184650"/>
                <a:gd name="connsiteY61" fmla="*/ 44450 h 3187700"/>
                <a:gd name="connsiteX62" fmla="*/ 57150 w 4184650"/>
                <a:gd name="connsiteY62" fmla="*/ 44450 h 3187700"/>
                <a:gd name="connsiteX63" fmla="*/ 57150 w 4184650"/>
                <a:gd name="connsiteY63" fmla="*/ 6350 h 3187700"/>
                <a:gd name="connsiteX64" fmla="*/ 0 w 4184650"/>
                <a:gd name="connsiteY64" fmla="*/ 6350 h 3187700"/>
                <a:gd name="connsiteX0" fmla="*/ 4184650 w 4184650"/>
                <a:gd name="connsiteY0" fmla="*/ 3187700 h 3187700"/>
                <a:gd name="connsiteX1" fmla="*/ 4184650 w 4184650"/>
                <a:gd name="connsiteY1" fmla="*/ 2609850 h 3187700"/>
                <a:gd name="connsiteX2" fmla="*/ 3600450 w 4184650"/>
                <a:gd name="connsiteY2" fmla="*/ 2609850 h 3187700"/>
                <a:gd name="connsiteX3" fmla="*/ 3600450 w 4184650"/>
                <a:gd name="connsiteY3" fmla="*/ 2546350 h 3187700"/>
                <a:gd name="connsiteX4" fmla="*/ 3086100 w 4184650"/>
                <a:gd name="connsiteY4" fmla="*/ 2546350 h 3187700"/>
                <a:gd name="connsiteX5" fmla="*/ 3086100 w 4184650"/>
                <a:gd name="connsiteY5" fmla="*/ 2336800 h 3187700"/>
                <a:gd name="connsiteX6" fmla="*/ 3060700 w 4184650"/>
                <a:gd name="connsiteY6" fmla="*/ 2336800 h 3187700"/>
                <a:gd name="connsiteX7" fmla="*/ 3060700 w 4184650"/>
                <a:gd name="connsiteY7" fmla="*/ 2197100 h 3187700"/>
                <a:gd name="connsiteX8" fmla="*/ 3060700 w 4184650"/>
                <a:gd name="connsiteY8" fmla="*/ 2152650 h 3187700"/>
                <a:gd name="connsiteX9" fmla="*/ 3016250 w 4184650"/>
                <a:gd name="connsiteY9" fmla="*/ 2152650 h 3187700"/>
                <a:gd name="connsiteX10" fmla="*/ 2984500 w 4184650"/>
                <a:gd name="connsiteY10" fmla="*/ 2120900 h 3187700"/>
                <a:gd name="connsiteX11" fmla="*/ 2762250 w 4184650"/>
                <a:gd name="connsiteY11" fmla="*/ 2120900 h 3187700"/>
                <a:gd name="connsiteX12" fmla="*/ 2724150 w 4184650"/>
                <a:gd name="connsiteY12" fmla="*/ 2082800 h 3187700"/>
                <a:gd name="connsiteX13" fmla="*/ 2546350 w 4184650"/>
                <a:gd name="connsiteY13" fmla="*/ 2082800 h 3187700"/>
                <a:gd name="connsiteX14" fmla="*/ 2546350 w 4184650"/>
                <a:gd name="connsiteY14" fmla="*/ 1879600 h 3187700"/>
                <a:gd name="connsiteX15" fmla="*/ 2476500 w 4184650"/>
                <a:gd name="connsiteY15" fmla="*/ 1879600 h 3187700"/>
                <a:gd name="connsiteX16" fmla="*/ 2476500 w 4184650"/>
                <a:gd name="connsiteY16" fmla="*/ 1689100 h 3187700"/>
                <a:gd name="connsiteX17" fmla="*/ 2286000 w 4184650"/>
                <a:gd name="connsiteY17" fmla="*/ 1689100 h 3187700"/>
                <a:gd name="connsiteX18" fmla="*/ 2286000 w 4184650"/>
                <a:gd name="connsiteY18" fmla="*/ 1651000 h 3187700"/>
                <a:gd name="connsiteX19" fmla="*/ 1962150 w 4184650"/>
                <a:gd name="connsiteY19" fmla="*/ 1651000 h 3187700"/>
                <a:gd name="connsiteX20" fmla="*/ 1962150 w 4184650"/>
                <a:gd name="connsiteY20" fmla="*/ 1498600 h 3187700"/>
                <a:gd name="connsiteX21" fmla="*/ 1911350 w 4184650"/>
                <a:gd name="connsiteY21" fmla="*/ 1498600 h 3187700"/>
                <a:gd name="connsiteX22" fmla="*/ 1911350 w 4184650"/>
                <a:gd name="connsiteY22" fmla="*/ 1244600 h 3187700"/>
                <a:gd name="connsiteX23" fmla="*/ 1727200 w 4184650"/>
                <a:gd name="connsiteY23" fmla="*/ 1244600 h 3187700"/>
                <a:gd name="connsiteX24" fmla="*/ 1727200 w 4184650"/>
                <a:gd name="connsiteY24" fmla="*/ 1225550 h 3187700"/>
                <a:gd name="connsiteX25" fmla="*/ 1536700 w 4184650"/>
                <a:gd name="connsiteY25" fmla="*/ 1225550 h 3187700"/>
                <a:gd name="connsiteX26" fmla="*/ 1536700 w 4184650"/>
                <a:gd name="connsiteY26" fmla="*/ 1225550 h 3187700"/>
                <a:gd name="connsiteX27" fmla="*/ 1504567 w 4184650"/>
                <a:gd name="connsiteY27" fmla="*/ 1222337 h 3187700"/>
                <a:gd name="connsiteX28" fmla="*/ 1466850 w 4184650"/>
                <a:gd name="connsiteY28" fmla="*/ 1225550 h 3187700"/>
                <a:gd name="connsiteX29" fmla="*/ 1466850 w 4184650"/>
                <a:gd name="connsiteY29" fmla="*/ 1187450 h 3187700"/>
                <a:gd name="connsiteX30" fmla="*/ 1441450 w 4184650"/>
                <a:gd name="connsiteY30" fmla="*/ 1187450 h 3187700"/>
                <a:gd name="connsiteX31" fmla="*/ 1441450 w 4184650"/>
                <a:gd name="connsiteY31" fmla="*/ 1143000 h 3187700"/>
                <a:gd name="connsiteX32" fmla="*/ 1403350 w 4184650"/>
                <a:gd name="connsiteY32" fmla="*/ 1143000 h 3187700"/>
                <a:gd name="connsiteX33" fmla="*/ 1403350 w 4184650"/>
                <a:gd name="connsiteY33" fmla="*/ 1041400 h 3187700"/>
                <a:gd name="connsiteX34" fmla="*/ 1365250 w 4184650"/>
                <a:gd name="connsiteY34" fmla="*/ 1041400 h 3187700"/>
                <a:gd name="connsiteX35" fmla="*/ 1365250 w 4184650"/>
                <a:gd name="connsiteY35" fmla="*/ 1003300 h 3187700"/>
                <a:gd name="connsiteX36" fmla="*/ 1365250 w 4184650"/>
                <a:gd name="connsiteY36" fmla="*/ 958850 h 3187700"/>
                <a:gd name="connsiteX37" fmla="*/ 1257300 w 4184650"/>
                <a:gd name="connsiteY37" fmla="*/ 958850 h 3187700"/>
                <a:gd name="connsiteX38" fmla="*/ 1257300 w 4184650"/>
                <a:gd name="connsiteY38" fmla="*/ 920750 h 3187700"/>
                <a:gd name="connsiteX39" fmla="*/ 1111250 w 4184650"/>
                <a:gd name="connsiteY39" fmla="*/ 920750 h 3187700"/>
                <a:gd name="connsiteX40" fmla="*/ 1111250 w 4184650"/>
                <a:gd name="connsiteY40" fmla="*/ 857250 h 3187700"/>
                <a:gd name="connsiteX41" fmla="*/ 1092200 w 4184650"/>
                <a:gd name="connsiteY41" fmla="*/ 800100 h 3187700"/>
                <a:gd name="connsiteX42" fmla="*/ 1073150 w 4184650"/>
                <a:gd name="connsiteY42" fmla="*/ 781050 h 3187700"/>
                <a:gd name="connsiteX43" fmla="*/ 1073150 w 4184650"/>
                <a:gd name="connsiteY43" fmla="*/ 704850 h 3187700"/>
                <a:gd name="connsiteX44" fmla="*/ 977900 w 4184650"/>
                <a:gd name="connsiteY44" fmla="*/ 704850 h 3187700"/>
                <a:gd name="connsiteX45" fmla="*/ 977900 w 4184650"/>
                <a:gd name="connsiteY45" fmla="*/ 647700 h 3187700"/>
                <a:gd name="connsiteX46" fmla="*/ 819150 w 4184650"/>
                <a:gd name="connsiteY46" fmla="*/ 647700 h 3187700"/>
                <a:gd name="connsiteX47" fmla="*/ 819150 w 4184650"/>
                <a:gd name="connsiteY47" fmla="*/ 577850 h 3187700"/>
                <a:gd name="connsiteX48" fmla="*/ 819150 w 4184650"/>
                <a:gd name="connsiteY48" fmla="*/ 527050 h 3187700"/>
                <a:gd name="connsiteX49" fmla="*/ 768350 w 4184650"/>
                <a:gd name="connsiteY49" fmla="*/ 476250 h 3187700"/>
                <a:gd name="connsiteX50" fmla="*/ 736600 w 4184650"/>
                <a:gd name="connsiteY50" fmla="*/ 444500 h 3187700"/>
                <a:gd name="connsiteX51" fmla="*/ 736600 w 4184650"/>
                <a:gd name="connsiteY51" fmla="*/ 393700 h 3187700"/>
                <a:gd name="connsiteX52" fmla="*/ 692150 w 4184650"/>
                <a:gd name="connsiteY52" fmla="*/ 393700 h 3187700"/>
                <a:gd name="connsiteX53" fmla="*/ 692150 w 4184650"/>
                <a:gd name="connsiteY53" fmla="*/ 336550 h 3187700"/>
                <a:gd name="connsiteX54" fmla="*/ 596900 w 4184650"/>
                <a:gd name="connsiteY54" fmla="*/ 336550 h 3187700"/>
                <a:gd name="connsiteX55" fmla="*/ 596900 w 4184650"/>
                <a:gd name="connsiteY55" fmla="*/ 266700 h 3187700"/>
                <a:gd name="connsiteX56" fmla="*/ 495300 w 4184650"/>
                <a:gd name="connsiteY56" fmla="*/ 266700 h 3187700"/>
                <a:gd name="connsiteX57" fmla="*/ 495300 w 4184650"/>
                <a:gd name="connsiteY57" fmla="*/ 203200 h 3187700"/>
                <a:gd name="connsiteX58" fmla="*/ 495300 w 4184650"/>
                <a:gd name="connsiteY58" fmla="*/ 177800 h 3187700"/>
                <a:gd name="connsiteX59" fmla="*/ 254000 w 4184650"/>
                <a:gd name="connsiteY59" fmla="*/ 177800 h 3187700"/>
                <a:gd name="connsiteX60" fmla="*/ 203200 w 4184650"/>
                <a:gd name="connsiteY60" fmla="*/ 139700 h 3187700"/>
                <a:gd name="connsiteX61" fmla="*/ 203200 w 4184650"/>
                <a:gd name="connsiteY61" fmla="*/ 0 h 3187700"/>
                <a:gd name="connsiteX62" fmla="*/ 158750 w 4184650"/>
                <a:gd name="connsiteY62" fmla="*/ 44450 h 3187700"/>
                <a:gd name="connsiteX63" fmla="*/ 57150 w 4184650"/>
                <a:gd name="connsiteY63" fmla="*/ 44450 h 3187700"/>
                <a:gd name="connsiteX64" fmla="*/ 57150 w 4184650"/>
                <a:gd name="connsiteY64" fmla="*/ 6350 h 3187700"/>
                <a:gd name="connsiteX65" fmla="*/ 0 w 4184650"/>
                <a:gd name="connsiteY65" fmla="*/ 6350 h 3187700"/>
                <a:gd name="connsiteX0" fmla="*/ 4184650 w 4184650"/>
                <a:gd name="connsiteY0" fmla="*/ 3187700 h 3187700"/>
                <a:gd name="connsiteX1" fmla="*/ 4184650 w 4184650"/>
                <a:gd name="connsiteY1" fmla="*/ 2609850 h 3187700"/>
                <a:gd name="connsiteX2" fmla="*/ 3600450 w 4184650"/>
                <a:gd name="connsiteY2" fmla="*/ 2609850 h 3187700"/>
                <a:gd name="connsiteX3" fmla="*/ 3600450 w 4184650"/>
                <a:gd name="connsiteY3" fmla="*/ 2546350 h 3187700"/>
                <a:gd name="connsiteX4" fmla="*/ 3086100 w 4184650"/>
                <a:gd name="connsiteY4" fmla="*/ 2546350 h 3187700"/>
                <a:gd name="connsiteX5" fmla="*/ 3086100 w 4184650"/>
                <a:gd name="connsiteY5" fmla="*/ 2336800 h 3187700"/>
                <a:gd name="connsiteX6" fmla="*/ 3060700 w 4184650"/>
                <a:gd name="connsiteY6" fmla="*/ 2336800 h 3187700"/>
                <a:gd name="connsiteX7" fmla="*/ 3060700 w 4184650"/>
                <a:gd name="connsiteY7" fmla="*/ 2197100 h 3187700"/>
                <a:gd name="connsiteX8" fmla="*/ 3060700 w 4184650"/>
                <a:gd name="connsiteY8" fmla="*/ 2152650 h 3187700"/>
                <a:gd name="connsiteX9" fmla="*/ 3016250 w 4184650"/>
                <a:gd name="connsiteY9" fmla="*/ 2152650 h 3187700"/>
                <a:gd name="connsiteX10" fmla="*/ 2984500 w 4184650"/>
                <a:gd name="connsiteY10" fmla="*/ 2120900 h 3187700"/>
                <a:gd name="connsiteX11" fmla="*/ 2762250 w 4184650"/>
                <a:gd name="connsiteY11" fmla="*/ 2120900 h 3187700"/>
                <a:gd name="connsiteX12" fmla="*/ 2724150 w 4184650"/>
                <a:gd name="connsiteY12" fmla="*/ 2082800 h 3187700"/>
                <a:gd name="connsiteX13" fmla="*/ 2546350 w 4184650"/>
                <a:gd name="connsiteY13" fmla="*/ 2082800 h 3187700"/>
                <a:gd name="connsiteX14" fmla="*/ 2546350 w 4184650"/>
                <a:gd name="connsiteY14" fmla="*/ 1879600 h 3187700"/>
                <a:gd name="connsiteX15" fmla="*/ 2476500 w 4184650"/>
                <a:gd name="connsiteY15" fmla="*/ 1879600 h 3187700"/>
                <a:gd name="connsiteX16" fmla="*/ 2476500 w 4184650"/>
                <a:gd name="connsiteY16" fmla="*/ 1689100 h 3187700"/>
                <a:gd name="connsiteX17" fmla="*/ 2286000 w 4184650"/>
                <a:gd name="connsiteY17" fmla="*/ 1689100 h 3187700"/>
                <a:gd name="connsiteX18" fmla="*/ 2286000 w 4184650"/>
                <a:gd name="connsiteY18" fmla="*/ 1651000 h 3187700"/>
                <a:gd name="connsiteX19" fmla="*/ 1962150 w 4184650"/>
                <a:gd name="connsiteY19" fmla="*/ 1651000 h 3187700"/>
                <a:gd name="connsiteX20" fmla="*/ 1962150 w 4184650"/>
                <a:gd name="connsiteY20" fmla="*/ 1498600 h 3187700"/>
                <a:gd name="connsiteX21" fmla="*/ 1911350 w 4184650"/>
                <a:gd name="connsiteY21" fmla="*/ 1498600 h 3187700"/>
                <a:gd name="connsiteX22" fmla="*/ 1911350 w 4184650"/>
                <a:gd name="connsiteY22" fmla="*/ 1244600 h 3187700"/>
                <a:gd name="connsiteX23" fmla="*/ 1727200 w 4184650"/>
                <a:gd name="connsiteY23" fmla="*/ 1244600 h 3187700"/>
                <a:gd name="connsiteX24" fmla="*/ 1727200 w 4184650"/>
                <a:gd name="connsiteY24" fmla="*/ 1225550 h 3187700"/>
                <a:gd name="connsiteX25" fmla="*/ 1536700 w 4184650"/>
                <a:gd name="connsiteY25" fmla="*/ 1225550 h 3187700"/>
                <a:gd name="connsiteX26" fmla="*/ 1536700 w 4184650"/>
                <a:gd name="connsiteY26" fmla="*/ 1225550 h 3187700"/>
                <a:gd name="connsiteX27" fmla="*/ 1541290 w 4184650"/>
                <a:gd name="connsiteY27" fmla="*/ 1203976 h 3187700"/>
                <a:gd name="connsiteX28" fmla="*/ 1466850 w 4184650"/>
                <a:gd name="connsiteY28" fmla="*/ 1225550 h 3187700"/>
                <a:gd name="connsiteX29" fmla="*/ 1466850 w 4184650"/>
                <a:gd name="connsiteY29" fmla="*/ 1187450 h 3187700"/>
                <a:gd name="connsiteX30" fmla="*/ 1441450 w 4184650"/>
                <a:gd name="connsiteY30" fmla="*/ 1187450 h 3187700"/>
                <a:gd name="connsiteX31" fmla="*/ 1441450 w 4184650"/>
                <a:gd name="connsiteY31" fmla="*/ 1143000 h 3187700"/>
                <a:gd name="connsiteX32" fmla="*/ 1403350 w 4184650"/>
                <a:gd name="connsiteY32" fmla="*/ 1143000 h 3187700"/>
                <a:gd name="connsiteX33" fmla="*/ 1403350 w 4184650"/>
                <a:gd name="connsiteY33" fmla="*/ 1041400 h 3187700"/>
                <a:gd name="connsiteX34" fmla="*/ 1365250 w 4184650"/>
                <a:gd name="connsiteY34" fmla="*/ 1041400 h 3187700"/>
                <a:gd name="connsiteX35" fmla="*/ 1365250 w 4184650"/>
                <a:gd name="connsiteY35" fmla="*/ 1003300 h 3187700"/>
                <a:gd name="connsiteX36" fmla="*/ 1365250 w 4184650"/>
                <a:gd name="connsiteY36" fmla="*/ 958850 h 3187700"/>
                <a:gd name="connsiteX37" fmla="*/ 1257300 w 4184650"/>
                <a:gd name="connsiteY37" fmla="*/ 958850 h 3187700"/>
                <a:gd name="connsiteX38" fmla="*/ 1257300 w 4184650"/>
                <a:gd name="connsiteY38" fmla="*/ 920750 h 3187700"/>
                <a:gd name="connsiteX39" fmla="*/ 1111250 w 4184650"/>
                <a:gd name="connsiteY39" fmla="*/ 920750 h 3187700"/>
                <a:gd name="connsiteX40" fmla="*/ 1111250 w 4184650"/>
                <a:gd name="connsiteY40" fmla="*/ 857250 h 3187700"/>
                <a:gd name="connsiteX41" fmla="*/ 1092200 w 4184650"/>
                <a:gd name="connsiteY41" fmla="*/ 800100 h 3187700"/>
                <a:gd name="connsiteX42" fmla="*/ 1073150 w 4184650"/>
                <a:gd name="connsiteY42" fmla="*/ 781050 h 3187700"/>
                <a:gd name="connsiteX43" fmla="*/ 1073150 w 4184650"/>
                <a:gd name="connsiteY43" fmla="*/ 704850 h 3187700"/>
                <a:gd name="connsiteX44" fmla="*/ 977900 w 4184650"/>
                <a:gd name="connsiteY44" fmla="*/ 704850 h 3187700"/>
                <a:gd name="connsiteX45" fmla="*/ 977900 w 4184650"/>
                <a:gd name="connsiteY45" fmla="*/ 647700 h 3187700"/>
                <a:gd name="connsiteX46" fmla="*/ 819150 w 4184650"/>
                <a:gd name="connsiteY46" fmla="*/ 647700 h 3187700"/>
                <a:gd name="connsiteX47" fmla="*/ 819150 w 4184650"/>
                <a:gd name="connsiteY47" fmla="*/ 577850 h 3187700"/>
                <a:gd name="connsiteX48" fmla="*/ 819150 w 4184650"/>
                <a:gd name="connsiteY48" fmla="*/ 527050 h 3187700"/>
                <a:gd name="connsiteX49" fmla="*/ 768350 w 4184650"/>
                <a:gd name="connsiteY49" fmla="*/ 476250 h 3187700"/>
                <a:gd name="connsiteX50" fmla="*/ 736600 w 4184650"/>
                <a:gd name="connsiteY50" fmla="*/ 444500 h 3187700"/>
                <a:gd name="connsiteX51" fmla="*/ 736600 w 4184650"/>
                <a:gd name="connsiteY51" fmla="*/ 393700 h 3187700"/>
                <a:gd name="connsiteX52" fmla="*/ 692150 w 4184650"/>
                <a:gd name="connsiteY52" fmla="*/ 393700 h 3187700"/>
                <a:gd name="connsiteX53" fmla="*/ 692150 w 4184650"/>
                <a:gd name="connsiteY53" fmla="*/ 336550 h 3187700"/>
                <a:gd name="connsiteX54" fmla="*/ 596900 w 4184650"/>
                <a:gd name="connsiteY54" fmla="*/ 336550 h 3187700"/>
                <a:gd name="connsiteX55" fmla="*/ 596900 w 4184650"/>
                <a:gd name="connsiteY55" fmla="*/ 266700 h 3187700"/>
                <a:gd name="connsiteX56" fmla="*/ 495300 w 4184650"/>
                <a:gd name="connsiteY56" fmla="*/ 266700 h 3187700"/>
                <a:gd name="connsiteX57" fmla="*/ 495300 w 4184650"/>
                <a:gd name="connsiteY57" fmla="*/ 203200 h 3187700"/>
                <a:gd name="connsiteX58" fmla="*/ 495300 w 4184650"/>
                <a:gd name="connsiteY58" fmla="*/ 177800 h 3187700"/>
                <a:gd name="connsiteX59" fmla="*/ 254000 w 4184650"/>
                <a:gd name="connsiteY59" fmla="*/ 177800 h 3187700"/>
                <a:gd name="connsiteX60" fmla="*/ 203200 w 4184650"/>
                <a:gd name="connsiteY60" fmla="*/ 139700 h 3187700"/>
                <a:gd name="connsiteX61" fmla="*/ 203200 w 4184650"/>
                <a:gd name="connsiteY61" fmla="*/ 0 h 3187700"/>
                <a:gd name="connsiteX62" fmla="*/ 158750 w 4184650"/>
                <a:gd name="connsiteY62" fmla="*/ 44450 h 3187700"/>
                <a:gd name="connsiteX63" fmla="*/ 57150 w 4184650"/>
                <a:gd name="connsiteY63" fmla="*/ 44450 h 3187700"/>
                <a:gd name="connsiteX64" fmla="*/ 57150 w 4184650"/>
                <a:gd name="connsiteY64" fmla="*/ 6350 h 3187700"/>
                <a:gd name="connsiteX65" fmla="*/ 0 w 4184650"/>
                <a:gd name="connsiteY65" fmla="*/ 6350 h 3187700"/>
                <a:gd name="connsiteX0" fmla="*/ 4184650 w 4184650"/>
                <a:gd name="connsiteY0" fmla="*/ 3187700 h 3187700"/>
                <a:gd name="connsiteX1" fmla="*/ 4184650 w 4184650"/>
                <a:gd name="connsiteY1" fmla="*/ 2609850 h 3187700"/>
                <a:gd name="connsiteX2" fmla="*/ 3600450 w 4184650"/>
                <a:gd name="connsiteY2" fmla="*/ 2609850 h 3187700"/>
                <a:gd name="connsiteX3" fmla="*/ 3600450 w 4184650"/>
                <a:gd name="connsiteY3" fmla="*/ 2546350 h 3187700"/>
                <a:gd name="connsiteX4" fmla="*/ 3086100 w 4184650"/>
                <a:gd name="connsiteY4" fmla="*/ 2546350 h 3187700"/>
                <a:gd name="connsiteX5" fmla="*/ 3086100 w 4184650"/>
                <a:gd name="connsiteY5" fmla="*/ 2336800 h 3187700"/>
                <a:gd name="connsiteX6" fmla="*/ 3060700 w 4184650"/>
                <a:gd name="connsiteY6" fmla="*/ 2336800 h 3187700"/>
                <a:gd name="connsiteX7" fmla="*/ 3060700 w 4184650"/>
                <a:gd name="connsiteY7" fmla="*/ 2197100 h 3187700"/>
                <a:gd name="connsiteX8" fmla="*/ 3060700 w 4184650"/>
                <a:gd name="connsiteY8" fmla="*/ 2152650 h 3187700"/>
                <a:gd name="connsiteX9" fmla="*/ 3016250 w 4184650"/>
                <a:gd name="connsiteY9" fmla="*/ 2152650 h 3187700"/>
                <a:gd name="connsiteX10" fmla="*/ 2984500 w 4184650"/>
                <a:gd name="connsiteY10" fmla="*/ 2120900 h 3187700"/>
                <a:gd name="connsiteX11" fmla="*/ 2762250 w 4184650"/>
                <a:gd name="connsiteY11" fmla="*/ 2120900 h 3187700"/>
                <a:gd name="connsiteX12" fmla="*/ 2724150 w 4184650"/>
                <a:gd name="connsiteY12" fmla="*/ 2082800 h 3187700"/>
                <a:gd name="connsiteX13" fmla="*/ 2546350 w 4184650"/>
                <a:gd name="connsiteY13" fmla="*/ 2082800 h 3187700"/>
                <a:gd name="connsiteX14" fmla="*/ 2546350 w 4184650"/>
                <a:gd name="connsiteY14" fmla="*/ 1879600 h 3187700"/>
                <a:gd name="connsiteX15" fmla="*/ 2476500 w 4184650"/>
                <a:gd name="connsiteY15" fmla="*/ 1879600 h 3187700"/>
                <a:gd name="connsiteX16" fmla="*/ 2476500 w 4184650"/>
                <a:gd name="connsiteY16" fmla="*/ 1689100 h 3187700"/>
                <a:gd name="connsiteX17" fmla="*/ 2286000 w 4184650"/>
                <a:gd name="connsiteY17" fmla="*/ 1689100 h 3187700"/>
                <a:gd name="connsiteX18" fmla="*/ 2286000 w 4184650"/>
                <a:gd name="connsiteY18" fmla="*/ 1651000 h 3187700"/>
                <a:gd name="connsiteX19" fmla="*/ 1962150 w 4184650"/>
                <a:gd name="connsiteY19" fmla="*/ 1651000 h 3187700"/>
                <a:gd name="connsiteX20" fmla="*/ 1962150 w 4184650"/>
                <a:gd name="connsiteY20" fmla="*/ 1498600 h 3187700"/>
                <a:gd name="connsiteX21" fmla="*/ 1911350 w 4184650"/>
                <a:gd name="connsiteY21" fmla="*/ 1498600 h 3187700"/>
                <a:gd name="connsiteX22" fmla="*/ 1911350 w 4184650"/>
                <a:gd name="connsiteY22" fmla="*/ 1244600 h 3187700"/>
                <a:gd name="connsiteX23" fmla="*/ 1727200 w 4184650"/>
                <a:gd name="connsiteY23" fmla="*/ 1244600 h 3187700"/>
                <a:gd name="connsiteX24" fmla="*/ 1727200 w 4184650"/>
                <a:gd name="connsiteY24" fmla="*/ 1225550 h 3187700"/>
                <a:gd name="connsiteX25" fmla="*/ 1536700 w 4184650"/>
                <a:gd name="connsiteY25" fmla="*/ 1225550 h 3187700"/>
                <a:gd name="connsiteX26" fmla="*/ 1536700 w 4184650"/>
                <a:gd name="connsiteY26" fmla="*/ 1225550 h 3187700"/>
                <a:gd name="connsiteX27" fmla="*/ 1541290 w 4184650"/>
                <a:gd name="connsiteY27" fmla="*/ 1203976 h 3187700"/>
                <a:gd name="connsiteX28" fmla="*/ 1470522 w 4184650"/>
                <a:gd name="connsiteY28" fmla="*/ 1214533 h 3187700"/>
                <a:gd name="connsiteX29" fmla="*/ 1466850 w 4184650"/>
                <a:gd name="connsiteY29" fmla="*/ 1187450 h 3187700"/>
                <a:gd name="connsiteX30" fmla="*/ 1441450 w 4184650"/>
                <a:gd name="connsiteY30" fmla="*/ 1187450 h 3187700"/>
                <a:gd name="connsiteX31" fmla="*/ 1441450 w 4184650"/>
                <a:gd name="connsiteY31" fmla="*/ 1143000 h 3187700"/>
                <a:gd name="connsiteX32" fmla="*/ 1403350 w 4184650"/>
                <a:gd name="connsiteY32" fmla="*/ 1143000 h 3187700"/>
                <a:gd name="connsiteX33" fmla="*/ 1403350 w 4184650"/>
                <a:gd name="connsiteY33" fmla="*/ 1041400 h 3187700"/>
                <a:gd name="connsiteX34" fmla="*/ 1365250 w 4184650"/>
                <a:gd name="connsiteY34" fmla="*/ 1041400 h 3187700"/>
                <a:gd name="connsiteX35" fmla="*/ 1365250 w 4184650"/>
                <a:gd name="connsiteY35" fmla="*/ 1003300 h 3187700"/>
                <a:gd name="connsiteX36" fmla="*/ 1365250 w 4184650"/>
                <a:gd name="connsiteY36" fmla="*/ 958850 h 3187700"/>
                <a:gd name="connsiteX37" fmla="*/ 1257300 w 4184650"/>
                <a:gd name="connsiteY37" fmla="*/ 958850 h 3187700"/>
                <a:gd name="connsiteX38" fmla="*/ 1257300 w 4184650"/>
                <a:gd name="connsiteY38" fmla="*/ 920750 h 3187700"/>
                <a:gd name="connsiteX39" fmla="*/ 1111250 w 4184650"/>
                <a:gd name="connsiteY39" fmla="*/ 920750 h 3187700"/>
                <a:gd name="connsiteX40" fmla="*/ 1111250 w 4184650"/>
                <a:gd name="connsiteY40" fmla="*/ 857250 h 3187700"/>
                <a:gd name="connsiteX41" fmla="*/ 1092200 w 4184650"/>
                <a:gd name="connsiteY41" fmla="*/ 800100 h 3187700"/>
                <a:gd name="connsiteX42" fmla="*/ 1073150 w 4184650"/>
                <a:gd name="connsiteY42" fmla="*/ 781050 h 3187700"/>
                <a:gd name="connsiteX43" fmla="*/ 1073150 w 4184650"/>
                <a:gd name="connsiteY43" fmla="*/ 704850 h 3187700"/>
                <a:gd name="connsiteX44" fmla="*/ 977900 w 4184650"/>
                <a:gd name="connsiteY44" fmla="*/ 704850 h 3187700"/>
                <a:gd name="connsiteX45" fmla="*/ 977900 w 4184650"/>
                <a:gd name="connsiteY45" fmla="*/ 647700 h 3187700"/>
                <a:gd name="connsiteX46" fmla="*/ 819150 w 4184650"/>
                <a:gd name="connsiteY46" fmla="*/ 647700 h 3187700"/>
                <a:gd name="connsiteX47" fmla="*/ 819150 w 4184650"/>
                <a:gd name="connsiteY47" fmla="*/ 577850 h 3187700"/>
                <a:gd name="connsiteX48" fmla="*/ 819150 w 4184650"/>
                <a:gd name="connsiteY48" fmla="*/ 527050 h 3187700"/>
                <a:gd name="connsiteX49" fmla="*/ 768350 w 4184650"/>
                <a:gd name="connsiteY49" fmla="*/ 476250 h 3187700"/>
                <a:gd name="connsiteX50" fmla="*/ 736600 w 4184650"/>
                <a:gd name="connsiteY50" fmla="*/ 444500 h 3187700"/>
                <a:gd name="connsiteX51" fmla="*/ 736600 w 4184650"/>
                <a:gd name="connsiteY51" fmla="*/ 393700 h 3187700"/>
                <a:gd name="connsiteX52" fmla="*/ 692150 w 4184650"/>
                <a:gd name="connsiteY52" fmla="*/ 393700 h 3187700"/>
                <a:gd name="connsiteX53" fmla="*/ 692150 w 4184650"/>
                <a:gd name="connsiteY53" fmla="*/ 336550 h 3187700"/>
                <a:gd name="connsiteX54" fmla="*/ 596900 w 4184650"/>
                <a:gd name="connsiteY54" fmla="*/ 336550 h 3187700"/>
                <a:gd name="connsiteX55" fmla="*/ 596900 w 4184650"/>
                <a:gd name="connsiteY55" fmla="*/ 266700 h 3187700"/>
                <a:gd name="connsiteX56" fmla="*/ 495300 w 4184650"/>
                <a:gd name="connsiteY56" fmla="*/ 266700 h 3187700"/>
                <a:gd name="connsiteX57" fmla="*/ 495300 w 4184650"/>
                <a:gd name="connsiteY57" fmla="*/ 203200 h 3187700"/>
                <a:gd name="connsiteX58" fmla="*/ 495300 w 4184650"/>
                <a:gd name="connsiteY58" fmla="*/ 177800 h 3187700"/>
                <a:gd name="connsiteX59" fmla="*/ 254000 w 4184650"/>
                <a:gd name="connsiteY59" fmla="*/ 177800 h 3187700"/>
                <a:gd name="connsiteX60" fmla="*/ 203200 w 4184650"/>
                <a:gd name="connsiteY60" fmla="*/ 139700 h 3187700"/>
                <a:gd name="connsiteX61" fmla="*/ 203200 w 4184650"/>
                <a:gd name="connsiteY61" fmla="*/ 0 h 3187700"/>
                <a:gd name="connsiteX62" fmla="*/ 158750 w 4184650"/>
                <a:gd name="connsiteY62" fmla="*/ 44450 h 3187700"/>
                <a:gd name="connsiteX63" fmla="*/ 57150 w 4184650"/>
                <a:gd name="connsiteY63" fmla="*/ 44450 h 3187700"/>
                <a:gd name="connsiteX64" fmla="*/ 57150 w 4184650"/>
                <a:gd name="connsiteY64" fmla="*/ 6350 h 3187700"/>
                <a:gd name="connsiteX65" fmla="*/ 0 w 4184650"/>
                <a:gd name="connsiteY65" fmla="*/ 6350 h 3187700"/>
                <a:gd name="connsiteX0" fmla="*/ 4184650 w 4184650"/>
                <a:gd name="connsiteY0" fmla="*/ 3181350 h 3181350"/>
                <a:gd name="connsiteX1" fmla="*/ 4184650 w 4184650"/>
                <a:gd name="connsiteY1" fmla="*/ 2603500 h 3181350"/>
                <a:gd name="connsiteX2" fmla="*/ 3600450 w 4184650"/>
                <a:gd name="connsiteY2" fmla="*/ 2603500 h 3181350"/>
                <a:gd name="connsiteX3" fmla="*/ 3600450 w 4184650"/>
                <a:gd name="connsiteY3" fmla="*/ 2540000 h 3181350"/>
                <a:gd name="connsiteX4" fmla="*/ 3086100 w 4184650"/>
                <a:gd name="connsiteY4" fmla="*/ 2540000 h 3181350"/>
                <a:gd name="connsiteX5" fmla="*/ 3086100 w 4184650"/>
                <a:gd name="connsiteY5" fmla="*/ 2330450 h 3181350"/>
                <a:gd name="connsiteX6" fmla="*/ 3060700 w 4184650"/>
                <a:gd name="connsiteY6" fmla="*/ 2330450 h 3181350"/>
                <a:gd name="connsiteX7" fmla="*/ 3060700 w 4184650"/>
                <a:gd name="connsiteY7" fmla="*/ 2190750 h 3181350"/>
                <a:gd name="connsiteX8" fmla="*/ 3060700 w 4184650"/>
                <a:gd name="connsiteY8" fmla="*/ 2146300 h 3181350"/>
                <a:gd name="connsiteX9" fmla="*/ 3016250 w 4184650"/>
                <a:gd name="connsiteY9" fmla="*/ 2146300 h 3181350"/>
                <a:gd name="connsiteX10" fmla="*/ 2984500 w 4184650"/>
                <a:gd name="connsiteY10" fmla="*/ 2114550 h 3181350"/>
                <a:gd name="connsiteX11" fmla="*/ 2762250 w 4184650"/>
                <a:gd name="connsiteY11" fmla="*/ 2114550 h 3181350"/>
                <a:gd name="connsiteX12" fmla="*/ 2724150 w 4184650"/>
                <a:gd name="connsiteY12" fmla="*/ 2076450 h 3181350"/>
                <a:gd name="connsiteX13" fmla="*/ 2546350 w 4184650"/>
                <a:gd name="connsiteY13" fmla="*/ 2076450 h 3181350"/>
                <a:gd name="connsiteX14" fmla="*/ 2546350 w 4184650"/>
                <a:gd name="connsiteY14" fmla="*/ 1873250 h 3181350"/>
                <a:gd name="connsiteX15" fmla="*/ 2476500 w 4184650"/>
                <a:gd name="connsiteY15" fmla="*/ 1873250 h 3181350"/>
                <a:gd name="connsiteX16" fmla="*/ 2476500 w 4184650"/>
                <a:gd name="connsiteY16" fmla="*/ 1682750 h 3181350"/>
                <a:gd name="connsiteX17" fmla="*/ 2286000 w 4184650"/>
                <a:gd name="connsiteY17" fmla="*/ 1682750 h 3181350"/>
                <a:gd name="connsiteX18" fmla="*/ 2286000 w 4184650"/>
                <a:gd name="connsiteY18" fmla="*/ 1644650 h 3181350"/>
                <a:gd name="connsiteX19" fmla="*/ 1962150 w 4184650"/>
                <a:gd name="connsiteY19" fmla="*/ 1644650 h 3181350"/>
                <a:gd name="connsiteX20" fmla="*/ 1962150 w 4184650"/>
                <a:gd name="connsiteY20" fmla="*/ 1492250 h 3181350"/>
                <a:gd name="connsiteX21" fmla="*/ 1911350 w 4184650"/>
                <a:gd name="connsiteY21" fmla="*/ 1492250 h 3181350"/>
                <a:gd name="connsiteX22" fmla="*/ 1911350 w 4184650"/>
                <a:gd name="connsiteY22" fmla="*/ 1238250 h 3181350"/>
                <a:gd name="connsiteX23" fmla="*/ 1727200 w 4184650"/>
                <a:gd name="connsiteY23" fmla="*/ 1238250 h 3181350"/>
                <a:gd name="connsiteX24" fmla="*/ 1727200 w 4184650"/>
                <a:gd name="connsiteY24" fmla="*/ 1219200 h 3181350"/>
                <a:gd name="connsiteX25" fmla="*/ 1536700 w 4184650"/>
                <a:gd name="connsiteY25" fmla="*/ 1219200 h 3181350"/>
                <a:gd name="connsiteX26" fmla="*/ 1536700 w 4184650"/>
                <a:gd name="connsiteY26" fmla="*/ 1219200 h 3181350"/>
                <a:gd name="connsiteX27" fmla="*/ 1541290 w 4184650"/>
                <a:gd name="connsiteY27" fmla="*/ 1197626 h 3181350"/>
                <a:gd name="connsiteX28" fmla="*/ 1470522 w 4184650"/>
                <a:gd name="connsiteY28" fmla="*/ 1208183 h 3181350"/>
                <a:gd name="connsiteX29" fmla="*/ 1466850 w 4184650"/>
                <a:gd name="connsiteY29" fmla="*/ 1181100 h 3181350"/>
                <a:gd name="connsiteX30" fmla="*/ 1441450 w 4184650"/>
                <a:gd name="connsiteY30" fmla="*/ 1181100 h 3181350"/>
                <a:gd name="connsiteX31" fmla="*/ 1441450 w 4184650"/>
                <a:gd name="connsiteY31" fmla="*/ 1136650 h 3181350"/>
                <a:gd name="connsiteX32" fmla="*/ 1403350 w 4184650"/>
                <a:gd name="connsiteY32" fmla="*/ 1136650 h 3181350"/>
                <a:gd name="connsiteX33" fmla="*/ 1403350 w 4184650"/>
                <a:gd name="connsiteY33" fmla="*/ 1035050 h 3181350"/>
                <a:gd name="connsiteX34" fmla="*/ 1365250 w 4184650"/>
                <a:gd name="connsiteY34" fmla="*/ 1035050 h 3181350"/>
                <a:gd name="connsiteX35" fmla="*/ 1365250 w 4184650"/>
                <a:gd name="connsiteY35" fmla="*/ 996950 h 3181350"/>
                <a:gd name="connsiteX36" fmla="*/ 1365250 w 4184650"/>
                <a:gd name="connsiteY36" fmla="*/ 952500 h 3181350"/>
                <a:gd name="connsiteX37" fmla="*/ 1257300 w 4184650"/>
                <a:gd name="connsiteY37" fmla="*/ 952500 h 3181350"/>
                <a:gd name="connsiteX38" fmla="*/ 1257300 w 4184650"/>
                <a:gd name="connsiteY38" fmla="*/ 914400 h 3181350"/>
                <a:gd name="connsiteX39" fmla="*/ 1111250 w 4184650"/>
                <a:gd name="connsiteY39" fmla="*/ 914400 h 3181350"/>
                <a:gd name="connsiteX40" fmla="*/ 1111250 w 4184650"/>
                <a:gd name="connsiteY40" fmla="*/ 850900 h 3181350"/>
                <a:gd name="connsiteX41" fmla="*/ 1092200 w 4184650"/>
                <a:gd name="connsiteY41" fmla="*/ 793750 h 3181350"/>
                <a:gd name="connsiteX42" fmla="*/ 1073150 w 4184650"/>
                <a:gd name="connsiteY42" fmla="*/ 774700 h 3181350"/>
                <a:gd name="connsiteX43" fmla="*/ 1073150 w 4184650"/>
                <a:gd name="connsiteY43" fmla="*/ 698500 h 3181350"/>
                <a:gd name="connsiteX44" fmla="*/ 977900 w 4184650"/>
                <a:gd name="connsiteY44" fmla="*/ 698500 h 3181350"/>
                <a:gd name="connsiteX45" fmla="*/ 977900 w 4184650"/>
                <a:gd name="connsiteY45" fmla="*/ 641350 h 3181350"/>
                <a:gd name="connsiteX46" fmla="*/ 819150 w 4184650"/>
                <a:gd name="connsiteY46" fmla="*/ 641350 h 3181350"/>
                <a:gd name="connsiteX47" fmla="*/ 819150 w 4184650"/>
                <a:gd name="connsiteY47" fmla="*/ 571500 h 3181350"/>
                <a:gd name="connsiteX48" fmla="*/ 819150 w 4184650"/>
                <a:gd name="connsiteY48" fmla="*/ 520700 h 3181350"/>
                <a:gd name="connsiteX49" fmla="*/ 768350 w 4184650"/>
                <a:gd name="connsiteY49" fmla="*/ 469900 h 3181350"/>
                <a:gd name="connsiteX50" fmla="*/ 736600 w 4184650"/>
                <a:gd name="connsiteY50" fmla="*/ 438150 h 3181350"/>
                <a:gd name="connsiteX51" fmla="*/ 736600 w 4184650"/>
                <a:gd name="connsiteY51" fmla="*/ 387350 h 3181350"/>
                <a:gd name="connsiteX52" fmla="*/ 692150 w 4184650"/>
                <a:gd name="connsiteY52" fmla="*/ 387350 h 3181350"/>
                <a:gd name="connsiteX53" fmla="*/ 692150 w 4184650"/>
                <a:gd name="connsiteY53" fmla="*/ 330200 h 3181350"/>
                <a:gd name="connsiteX54" fmla="*/ 596900 w 4184650"/>
                <a:gd name="connsiteY54" fmla="*/ 330200 h 3181350"/>
                <a:gd name="connsiteX55" fmla="*/ 596900 w 4184650"/>
                <a:gd name="connsiteY55" fmla="*/ 260350 h 3181350"/>
                <a:gd name="connsiteX56" fmla="*/ 495300 w 4184650"/>
                <a:gd name="connsiteY56" fmla="*/ 260350 h 3181350"/>
                <a:gd name="connsiteX57" fmla="*/ 495300 w 4184650"/>
                <a:gd name="connsiteY57" fmla="*/ 196850 h 3181350"/>
                <a:gd name="connsiteX58" fmla="*/ 495300 w 4184650"/>
                <a:gd name="connsiteY58" fmla="*/ 171450 h 3181350"/>
                <a:gd name="connsiteX59" fmla="*/ 254000 w 4184650"/>
                <a:gd name="connsiteY59" fmla="*/ 171450 h 3181350"/>
                <a:gd name="connsiteX60" fmla="*/ 203200 w 4184650"/>
                <a:gd name="connsiteY60" fmla="*/ 133350 h 3181350"/>
                <a:gd name="connsiteX61" fmla="*/ 214217 w 4184650"/>
                <a:gd name="connsiteY61" fmla="*/ 15684 h 3181350"/>
                <a:gd name="connsiteX62" fmla="*/ 158750 w 4184650"/>
                <a:gd name="connsiteY62" fmla="*/ 38100 h 3181350"/>
                <a:gd name="connsiteX63" fmla="*/ 57150 w 4184650"/>
                <a:gd name="connsiteY63" fmla="*/ 38100 h 3181350"/>
                <a:gd name="connsiteX64" fmla="*/ 57150 w 4184650"/>
                <a:gd name="connsiteY64" fmla="*/ 0 h 3181350"/>
                <a:gd name="connsiteX65" fmla="*/ 0 w 4184650"/>
                <a:gd name="connsiteY65" fmla="*/ 0 h 3181350"/>
                <a:gd name="connsiteX0" fmla="*/ 4184650 w 4184650"/>
                <a:gd name="connsiteY0" fmla="*/ 3181350 h 3181350"/>
                <a:gd name="connsiteX1" fmla="*/ 4184650 w 4184650"/>
                <a:gd name="connsiteY1" fmla="*/ 2603500 h 3181350"/>
                <a:gd name="connsiteX2" fmla="*/ 3600450 w 4184650"/>
                <a:gd name="connsiteY2" fmla="*/ 2603500 h 3181350"/>
                <a:gd name="connsiteX3" fmla="*/ 3600450 w 4184650"/>
                <a:gd name="connsiteY3" fmla="*/ 2540000 h 3181350"/>
                <a:gd name="connsiteX4" fmla="*/ 3086100 w 4184650"/>
                <a:gd name="connsiteY4" fmla="*/ 2540000 h 3181350"/>
                <a:gd name="connsiteX5" fmla="*/ 3086100 w 4184650"/>
                <a:gd name="connsiteY5" fmla="*/ 2330450 h 3181350"/>
                <a:gd name="connsiteX6" fmla="*/ 3060700 w 4184650"/>
                <a:gd name="connsiteY6" fmla="*/ 2330450 h 3181350"/>
                <a:gd name="connsiteX7" fmla="*/ 3060700 w 4184650"/>
                <a:gd name="connsiteY7" fmla="*/ 2190750 h 3181350"/>
                <a:gd name="connsiteX8" fmla="*/ 3060700 w 4184650"/>
                <a:gd name="connsiteY8" fmla="*/ 2146300 h 3181350"/>
                <a:gd name="connsiteX9" fmla="*/ 3016250 w 4184650"/>
                <a:gd name="connsiteY9" fmla="*/ 2146300 h 3181350"/>
                <a:gd name="connsiteX10" fmla="*/ 2984500 w 4184650"/>
                <a:gd name="connsiteY10" fmla="*/ 2114550 h 3181350"/>
                <a:gd name="connsiteX11" fmla="*/ 2762250 w 4184650"/>
                <a:gd name="connsiteY11" fmla="*/ 2114550 h 3181350"/>
                <a:gd name="connsiteX12" fmla="*/ 2724150 w 4184650"/>
                <a:gd name="connsiteY12" fmla="*/ 2076450 h 3181350"/>
                <a:gd name="connsiteX13" fmla="*/ 2546350 w 4184650"/>
                <a:gd name="connsiteY13" fmla="*/ 2076450 h 3181350"/>
                <a:gd name="connsiteX14" fmla="*/ 2546350 w 4184650"/>
                <a:gd name="connsiteY14" fmla="*/ 1873250 h 3181350"/>
                <a:gd name="connsiteX15" fmla="*/ 2476500 w 4184650"/>
                <a:gd name="connsiteY15" fmla="*/ 1873250 h 3181350"/>
                <a:gd name="connsiteX16" fmla="*/ 2476500 w 4184650"/>
                <a:gd name="connsiteY16" fmla="*/ 1682750 h 3181350"/>
                <a:gd name="connsiteX17" fmla="*/ 2286000 w 4184650"/>
                <a:gd name="connsiteY17" fmla="*/ 1682750 h 3181350"/>
                <a:gd name="connsiteX18" fmla="*/ 2286000 w 4184650"/>
                <a:gd name="connsiteY18" fmla="*/ 1644650 h 3181350"/>
                <a:gd name="connsiteX19" fmla="*/ 1962150 w 4184650"/>
                <a:gd name="connsiteY19" fmla="*/ 1644650 h 3181350"/>
                <a:gd name="connsiteX20" fmla="*/ 1962150 w 4184650"/>
                <a:gd name="connsiteY20" fmla="*/ 1492250 h 3181350"/>
                <a:gd name="connsiteX21" fmla="*/ 1911350 w 4184650"/>
                <a:gd name="connsiteY21" fmla="*/ 1492250 h 3181350"/>
                <a:gd name="connsiteX22" fmla="*/ 1911350 w 4184650"/>
                <a:gd name="connsiteY22" fmla="*/ 1238250 h 3181350"/>
                <a:gd name="connsiteX23" fmla="*/ 1727200 w 4184650"/>
                <a:gd name="connsiteY23" fmla="*/ 1238250 h 3181350"/>
                <a:gd name="connsiteX24" fmla="*/ 1727200 w 4184650"/>
                <a:gd name="connsiteY24" fmla="*/ 1219200 h 3181350"/>
                <a:gd name="connsiteX25" fmla="*/ 1536700 w 4184650"/>
                <a:gd name="connsiteY25" fmla="*/ 1219200 h 3181350"/>
                <a:gd name="connsiteX26" fmla="*/ 1536700 w 4184650"/>
                <a:gd name="connsiteY26" fmla="*/ 1219200 h 3181350"/>
                <a:gd name="connsiteX27" fmla="*/ 1541290 w 4184650"/>
                <a:gd name="connsiteY27" fmla="*/ 1197626 h 3181350"/>
                <a:gd name="connsiteX28" fmla="*/ 1470522 w 4184650"/>
                <a:gd name="connsiteY28" fmla="*/ 1208183 h 3181350"/>
                <a:gd name="connsiteX29" fmla="*/ 1466850 w 4184650"/>
                <a:gd name="connsiteY29" fmla="*/ 1181100 h 3181350"/>
                <a:gd name="connsiteX30" fmla="*/ 1441450 w 4184650"/>
                <a:gd name="connsiteY30" fmla="*/ 1181100 h 3181350"/>
                <a:gd name="connsiteX31" fmla="*/ 1441450 w 4184650"/>
                <a:gd name="connsiteY31" fmla="*/ 1136650 h 3181350"/>
                <a:gd name="connsiteX32" fmla="*/ 1403350 w 4184650"/>
                <a:gd name="connsiteY32" fmla="*/ 1136650 h 3181350"/>
                <a:gd name="connsiteX33" fmla="*/ 1403350 w 4184650"/>
                <a:gd name="connsiteY33" fmla="*/ 1035050 h 3181350"/>
                <a:gd name="connsiteX34" fmla="*/ 1365250 w 4184650"/>
                <a:gd name="connsiteY34" fmla="*/ 1035050 h 3181350"/>
                <a:gd name="connsiteX35" fmla="*/ 1365250 w 4184650"/>
                <a:gd name="connsiteY35" fmla="*/ 996950 h 3181350"/>
                <a:gd name="connsiteX36" fmla="*/ 1365250 w 4184650"/>
                <a:gd name="connsiteY36" fmla="*/ 952500 h 3181350"/>
                <a:gd name="connsiteX37" fmla="*/ 1257300 w 4184650"/>
                <a:gd name="connsiteY37" fmla="*/ 952500 h 3181350"/>
                <a:gd name="connsiteX38" fmla="*/ 1257300 w 4184650"/>
                <a:gd name="connsiteY38" fmla="*/ 914400 h 3181350"/>
                <a:gd name="connsiteX39" fmla="*/ 1111250 w 4184650"/>
                <a:gd name="connsiteY39" fmla="*/ 914400 h 3181350"/>
                <a:gd name="connsiteX40" fmla="*/ 1111250 w 4184650"/>
                <a:gd name="connsiteY40" fmla="*/ 850900 h 3181350"/>
                <a:gd name="connsiteX41" fmla="*/ 1092200 w 4184650"/>
                <a:gd name="connsiteY41" fmla="*/ 793750 h 3181350"/>
                <a:gd name="connsiteX42" fmla="*/ 1073150 w 4184650"/>
                <a:gd name="connsiteY42" fmla="*/ 774700 h 3181350"/>
                <a:gd name="connsiteX43" fmla="*/ 1073150 w 4184650"/>
                <a:gd name="connsiteY43" fmla="*/ 698500 h 3181350"/>
                <a:gd name="connsiteX44" fmla="*/ 977900 w 4184650"/>
                <a:gd name="connsiteY44" fmla="*/ 698500 h 3181350"/>
                <a:gd name="connsiteX45" fmla="*/ 977900 w 4184650"/>
                <a:gd name="connsiteY45" fmla="*/ 641350 h 3181350"/>
                <a:gd name="connsiteX46" fmla="*/ 819150 w 4184650"/>
                <a:gd name="connsiteY46" fmla="*/ 641350 h 3181350"/>
                <a:gd name="connsiteX47" fmla="*/ 819150 w 4184650"/>
                <a:gd name="connsiteY47" fmla="*/ 571500 h 3181350"/>
                <a:gd name="connsiteX48" fmla="*/ 819150 w 4184650"/>
                <a:gd name="connsiteY48" fmla="*/ 520700 h 3181350"/>
                <a:gd name="connsiteX49" fmla="*/ 768350 w 4184650"/>
                <a:gd name="connsiteY49" fmla="*/ 469900 h 3181350"/>
                <a:gd name="connsiteX50" fmla="*/ 736600 w 4184650"/>
                <a:gd name="connsiteY50" fmla="*/ 438150 h 3181350"/>
                <a:gd name="connsiteX51" fmla="*/ 736600 w 4184650"/>
                <a:gd name="connsiteY51" fmla="*/ 387350 h 3181350"/>
                <a:gd name="connsiteX52" fmla="*/ 692150 w 4184650"/>
                <a:gd name="connsiteY52" fmla="*/ 387350 h 3181350"/>
                <a:gd name="connsiteX53" fmla="*/ 692150 w 4184650"/>
                <a:gd name="connsiteY53" fmla="*/ 330200 h 3181350"/>
                <a:gd name="connsiteX54" fmla="*/ 596900 w 4184650"/>
                <a:gd name="connsiteY54" fmla="*/ 330200 h 3181350"/>
                <a:gd name="connsiteX55" fmla="*/ 596900 w 4184650"/>
                <a:gd name="connsiteY55" fmla="*/ 260350 h 3181350"/>
                <a:gd name="connsiteX56" fmla="*/ 495300 w 4184650"/>
                <a:gd name="connsiteY56" fmla="*/ 260350 h 3181350"/>
                <a:gd name="connsiteX57" fmla="*/ 495300 w 4184650"/>
                <a:gd name="connsiteY57" fmla="*/ 196850 h 3181350"/>
                <a:gd name="connsiteX58" fmla="*/ 495300 w 4184650"/>
                <a:gd name="connsiteY58" fmla="*/ 171450 h 3181350"/>
                <a:gd name="connsiteX59" fmla="*/ 254000 w 4184650"/>
                <a:gd name="connsiteY59" fmla="*/ 171450 h 3181350"/>
                <a:gd name="connsiteX60" fmla="*/ 203200 w 4184650"/>
                <a:gd name="connsiteY60" fmla="*/ 133350 h 3181350"/>
                <a:gd name="connsiteX61" fmla="*/ 226611 w 4184650"/>
                <a:gd name="connsiteY61" fmla="*/ 84922 h 3181350"/>
                <a:gd name="connsiteX62" fmla="*/ 214217 w 4184650"/>
                <a:gd name="connsiteY62" fmla="*/ 15684 h 3181350"/>
                <a:gd name="connsiteX63" fmla="*/ 158750 w 4184650"/>
                <a:gd name="connsiteY63" fmla="*/ 38100 h 3181350"/>
                <a:gd name="connsiteX64" fmla="*/ 57150 w 4184650"/>
                <a:gd name="connsiteY64" fmla="*/ 38100 h 3181350"/>
                <a:gd name="connsiteX65" fmla="*/ 57150 w 4184650"/>
                <a:gd name="connsiteY65" fmla="*/ 0 h 3181350"/>
                <a:gd name="connsiteX66" fmla="*/ 0 w 4184650"/>
                <a:gd name="connsiteY66" fmla="*/ 0 h 3181350"/>
                <a:gd name="connsiteX0" fmla="*/ 4184650 w 4184650"/>
                <a:gd name="connsiteY0" fmla="*/ 3181350 h 3181350"/>
                <a:gd name="connsiteX1" fmla="*/ 4184650 w 4184650"/>
                <a:gd name="connsiteY1" fmla="*/ 2603500 h 3181350"/>
                <a:gd name="connsiteX2" fmla="*/ 3600450 w 4184650"/>
                <a:gd name="connsiteY2" fmla="*/ 2603500 h 3181350"/>
                <a:gd name="connsiteX3" fmla="*/ 3600450 w 4184650"/>
                <a:gd name="connsiteY3" fmla="*/ 2540000 h 3181350"/>
                <a:gd name="connsiteX4" fmla="*/ 3086100 w 4184650"/>
                <a:gd name="connsiteY4" fmla="*/ 2540000 h 3181350"/>
                <a:gd name="connsiteX5" fmla="*/ 3086100 w 4184650"/>
                <a:gd name="connsiteY5" fmla="*/ 2330450 h 3181350"/>
                <a:gd name="connsiteX6" fmla="*/ 3060700 w 4184650"/>
                <a:gd name="connsiteY6" fmla="*/ 2330450 h 3181350"/>
                <a:gd name="connsiteX7" fmla="*/ 3060700 w 4184650"/>
                <a:gd name="connsiteY7" fmla="*/ 2190750 h 3181350"/>
                <a:gd name="connsiteX8" fmla="*/ 3060700 w 4184650"/>
                <a:gd name="connsiteY8" fmla="*/ 2146300 h 3181350"/>
                <a:gd name="connsiteX9" fmla="*/ 3016250 w 4184650"/>
                <a:gd name="connsiteY9" fmla="*/ 2146300 h 3181350"/>
                <a:gd name="connsiteX10" fmla="*/ 2984500 w 4184650"/>
                <a:gd name="connsiteY10" fmla="*/ 2114550 h 3181350"/>
                <a:gd name="connsiteX11" fmla="*/ 2762250 w 4184650"/>
                <a:gd name="connsiteY11" fmla="*/ 2114550 h 3181350"/>
                <a:gd name="connsiteX12" fmla="*/ 2724150 w 4184650"/>
                <a:gd name="connsiteY12" fmla="*/ 2076450 h 3181350"/>
                <a:gd name="connsiteX13" fmla="*/ 2546350 w 4184650"/>
                <a:gd name="connsiteY13" fmla="*/ 2076450 h 3181350"/>
                <a:gd name="connsiteX14" fmla="*/ 2546350 w 4184650"/>
                <a:gd name="connsiteY14" fmla="*/ 1873250 h 3181350"/>
                <a:gd name="connsiteX15" fmla="*/ 2476500 w 4184650"/>
                <a:gd name="connsiteY15" fmla="*/ 1873250 h 3181350"/>
                <a:gd name="connsiteX16" fmla="*/ 2476500 w 4184650"/>
                <a:gd name="connsiteY16" fmla="*/ 1682750 h 3181350"/>
                <a:gd name="connsiteX17" fmla="*/ 2286000 w 4184650"/>
                <a:gd name="connsiteY17" fmla="*/ 1682750 h 3181350"/>
                <a:gd name="connsiteX18" fmla="*/ 2286000 w 4184650"/>
                <a:gd name="connsiteY18" fmla="*/ 1644650 h 3181350"/>
                <a:gd name="connsiteX19" fmla="*/ 1962150 w 4184650"/>
                <a:gd name="connsiteY19" fmla="*/ 1644650 h 3181350"/>
                <a:gd name="connsiteX20" fmla="*/ 1962150 w 4184650"/>
                <a:gd name="connsiteY20" fmla="*/ 1492250 h 3181350"/>
                <a:gd name="connsiteX21" fmla="*/ 1911350 w 4184650"/>
                <a:gd name="connsiteY21" fmla="*/ 1492250 h 3181350"/>
                <a:gd name="connsiteX22" fmla="*/ 1911350 w 4184650"/>
                <a:gd name="connsiteY22" fmla="*/ 1238250 h 3181350"/>
                <a:gd name="connsiteX23" fmla="*/ 1727200 w 4184650"/>
                <a:gd name="connsiteY23" fmla="*/ 1238250 h 3181350"/>
                <a:gd name="connsiteX24" fmla="*/ 1727200 w 4184650"/>
                <a:gd name="connsiteY24" fmla="*/ 1219200 h 3181350"/>
                <a:gd name="connsiteX25" fmla="*/ 1536700 w 4184650"/>
                <a:gd name="connsiteY25" fmla="*/ 1219200 h 3181350"/>
                <a:gd name="connsiteX26" fmla="*/ 1536700 w 4184650"/>
                <a:gd name="connsiteY26" fmla="*/ 1219200 h 3181350"/>
                <a:gd name="connsiteX27" fmla="*/ 1541290 w 4184650"/>
                <a:gd name="connsiteY27" fmla="*/ 1197626 h 3181350"/>
                <a:gd name="connsiteX28" fmla="*/ 1470522 w 4184650"/>
                <a:gd name="connsiteY28" fmla="*/ 1208183 h 3181350"/>
                <a:gd name="connsiteX29" fmla="*/ 1466850 w 4184650"/>
                <a:gd name="connsiteY29" fmla="*/ 1181100 h 3181350"/>
                <a:gd name="connsiteX30" fmla="*/ 1441450 w 4184650"/>
                <a:gd name="connsiteY30" fmla="*/ 1181100 h 3181350"/>
                <a:gd name="connsiteX31" fmla="*/ 1441450 w 4184650"/>
                <a:gd name="connsiteY31" fmla="*/ 1136650 h 3181350"/>
                <a:gd name="connsiteX32" fmla="*/ 1403350 w 4184650"/>
                <a:gd name="connsiteY32" fmla="*/ 1136650 h 3181350"/>
                <a:gd name="connsiteX33" fmla="*/ 1403350 w 4184650"/>
                <a:gd name="connsiteY33" fmla="*/ 1035050 h 3181350"/>
                <a:gd name="connsiteX34" fmla="*/ 1365250 w 4184650"/>
                <a:gd name="connsiteY34" fmla="*/ 1035050 h 3181350"/>
                <a:gd name="connsiteX35" fmla="*/ 1365250 w 4184650"/>
                <a:gd name="connsiteY35" fmla="*/ 996950 h 3181350"/>
                <a:gd name="connsiteX36" fmla="*/ 1365250 w 4184650"/>
                <a:gd name="connsiteY36" fmla="*/ 952500 h 3181350"/>
                <a:gd name="connsiteX37" fmla="*/ 1257300 w 4184650"/>
                <a:gd name="connsiteY37" fmla="*/ 952500 h 3181350"/>
                <a:gd name="connsiteX38" fmla="*/ 1257300 w 4184650"/>
                <a:gd name="connsiteY38" fmla="*/ 914400 h 3181350"/>
                <a:gd name="connsiteX39" fmla="*/ 1111250 w 4184650"/>
                <a:gd name="connsiteY39" fmla="*/ 914400 h 3181350"/>
                <a:gd name="connsiteX40" fmla="*/ 1111250 w 4184650"/>
                <a:gd name="connsiteY40" fmla="*/ 850900 h 3181350"/>
                <a:gd name="connsiteX41" fmla="*/ 1092200 w 4184650"/>
                <a:gd name="connsiteY41" fmla="*/ 793750 h 3181350"/>
                <a:gd name="connsiteX42" fmla="*/ 1073150 w 4184650"/>
                <a:gd name="connsiteY42" fmla="*/ 774700 h 3181350"/>
                <a:gd name="connsiteX43" fmla="*/ 1073150 w 4184650"/>
                <a:gd name="connsiteY43" fmla="*/ 698500 h 3181350"/>
                <a:gd name="connsiteX44" fmla="*/ 977900 w 4184650"/>
                <a:gd name="connsiteY44" fmla="*/ 698500 h 3181350"/>
                <a:gd name="connsiteX45" fmla="*/ 977900 w 4184650"/>
                <a:gd name="connsiteY45" fmla="*/ 641350 h 3181350"/>
                <a:gd name="connsiteX46" fmla="*/ 819150 w 4184650"/>
                <a:gd name="connsiteY46" fmla="*/ 641350 h 3181350"/>
                <a:gd name="connsiteX47" fmla="*/ 819150 w 4184650"/>
                <a:gd name="connsiteY47" fmla="*/ 571500 h 3181350"/>
                <a:gd name="connsiteX48" fmla="*/ 819150 w 4184650"/>
                <a:gd name="connsiteY48" fmla="*/ 520700 h 3181350"/>
                <a:gd name="connsiteX49" fmla="*/ 768350 w 4184650"/>
                <a:gd name="connsiteY49" fmla="*/ 469900 h 3181350"/>
                <a:gd name="connsiteX50" fmla="*/ 736600 w 4184650"/>
                <a:gd name="connsiteY50" fmla="*/ 438150 h 3181350"/>
                <a:gd name="connsiteX51" fmla="*/ 736600 w 4184650"/>
                <a:gd name="connsiteY51" fmla="*/ 387350 h 3181350"/>
                <a:gd name="connsiteX52" fmla="*/ 692150 w 4184650"/>
                <a:gd name="connsiteY52" fmla="*/ 387350 h 3181350"/>
                <a:gd name="connsiteX53" fmla="*/ 692150 w 4184650"/>
                <a:gd name="connsiteY53" fmla="*/ 330200 h 3181350"/>
                <a:gd name="connsiteX54" fmla="*/ 596900 w 4184650"/>
                <a:gd name="connsiteY54" fmla="*/ 330200 h 3181350"/>
                <a:gd name="connsiteX55" fmla="*/ 596900 w 4184650"/>
                <a:gd name="connsiteY55" fmla="*/ 260350 h 3181350"/>
                <a:gd name="connsiteX56" fmla="*/ 495300 w 4184650"/>
                <a:gd name="connsiteY56" fmla="*/ 260350 h 3181350"/>
                <a:gd name="connsiteX57" fmla="*/ 495300 w 4184650"/>
                <a:gd name="connsiteY57" fmla="*/ 196850 h 3181350"/>
                <a:gd name="connsiteX58" fmla="*/ 495300 w 4184650"/>
                <a:gd name="connsiteY58" fmla="*/ 171450 h 3181350"/>
                <a:gd name="connsiteX59" fmla="*/ 254000 w 4184650"/>
                <a:gd name="connsiteY59" fmla="*/ 171450 h 3181350"/>
                <a:gd name="connsiteX60" fmla="*/ 221562 w 4184650"/>
                <a:gd name="connsiteY60" fmla="*/ 133350 h 3181350"/>
                <a:gd name="connsiteX61" fmla="*/ 226611 w 4184650"/>
                <a:gd name="connsiteY61" fmla="*/ 84922 h 3181350"/>
                <a:gd name="connsiteX62" fmla="*/ 214217 w 4184650"/>
                <a:gd name="connsiteY62" fmla="*/ 15684 h 3181350"/>
                <a:gd name="connsiteX63" fmla="*/ 158750 w 4184650"/>
                <a:gd name="connsiteY63" fmla="*/ 38100 h 3181350"/>
                <a:gd name="connsiteX64" fmla="*/ 57150 w 4184650"/>
                <a:gd name="connsiteY64" fmla="*/ 38100 h 3181350"/>
                <a:gd name="connsiteX65" fmla="*/ 57150 w 4184650"/>
                <a:gd name="connsiteY65" fmla="*/ 0 h 3181350"/>
                <a:gd name="connsiteX66" fmla="*/ 0 w 4184650"/>
                <a:gd name="connsiteY66" fmla="*/ 0 h 3181350"/>
                <a:gd name="connsiteX0" fmla="*/ 4184650 w 4184650"/>
                <a:gd name="connsiteY0" fmla="*/ 3181350 h 3181350"/>
                <a:gd name="connsiteX1" fmla="*/ 4184650 w 4184650"/>
                <a:gd name="connsiteY1" fmla="*/ 2603500 h 3181350"/>
                <a:gd name="connsiteX2" fmla="*/ 3600450 w 4184650"/>
                <a:gd name="connsiteY2" fmla="*/ 2603500 h 3181350"/>
                <a:gd name="connsiteX3" fmla="*/ 3600450 w 4184650"/>
                <a:gd name="connsiteY3" fmla="*/ 2540000 h 3181350"/>
                <a:gd name="connsiteX4" fmla="*/ 3086100 w 4184650"/>
                <a:gd name="connsiteY4" fmla="*/ 2540000 h 3181350"/>
                <a:gd name="connsiteX5" fmla="*/ 3086100 w 4184650"/>
                <a:gd name="connsiteY5" fmla="*/ 2330450 h 3181350"/>
                <a:gd name="connsiteX6" fmla="*/ 3060700 w 4184650"/>
                <a:gd name="connsiteY6" fmla="*/ 2330450 h 3181350"/>
                <a:gd name="connsiteX7" fmla="*/ 3060700 w 4184650"/>
                <a:gd name="connsiteY7" fmla="*/ 2190750 h 3181350"/>
                <a:gd name="connsiteX8" fmla="*/ 3060700 w 4184650"/>
                <a:gd name="connsiteY8" fmla="*/ 2146300 h 3181350"/>
                <a:gd name="connsiteX9" fmla="*/ 3016250 w 4184650"/>
                <a:gd name="connsiteY9" fmla="*/ 2146300 h 3181350"/>
                <a:gd name="connsiteX10" fmla="*/ 2984500 w 4184650"/>
                <a:gd name="connsiteY10" fmla="*/ 2114550 h 3181350"/>
                <a:gd name="connsiteX11" fmla="*/ 2762250 w 4184650"/>
                <a:gd name="connsiteY11" fmla="*/ 2114550 h 3181350"/>
                <a:gd name="connsiteX12" fmla="*/ 2724150 w 4184650"/>
                <a:gd name="connsiteY12" fmla="*/ 2076450 h 3181350"/>
                <a:gd name="connsiteX13" fmla="*/ 2546350 w 4184650"/>
                <a:gd name="connsiteY13" fmla="*/ 2076450 h 3181350"/>
                <a:gd name="connsiteX14" fmla="*/ 2546350 w 4184650"/>
                <a:gd name="connsiteY14" fmla="*/ 1873250 h 3181350"/>
                <a:gd name="connsiteX15" fmla="*/ 2476500 w 4184650"/>
                <a:gd name="connsiteY15" fmla="*/ 1873250 h 3181350"/>
                <a:gd name="connsiteX16" fmla="*/ 2476500 w 4184650"/>
                <a:gd name="connsiteY16" fmla="*/ 1682750 h 3181350"/>
                <a:gd name="connsiteX17" fmla="*/ 2286000 w 4184650"/>
                <a:gd name="connsiteY17" fmla="*/ 1682750 h 3181350"/>
                <a:gd name="connsiteX18" fmla="*/ 2286000 w 4184650"/>
                <a:gd name="connsiteY18" fmla="*/ 1644650 h 3181350"/>
                <a:gd name="connsiteX19" fmla="*/ 1962150 w 4184650"/>
                <a:gd name="connsiteY19" fmla="*/ 1644650 h 3181350"/>
                <a:gd name="connsiteX20" fmla="*/ 1962150 w 4184650"/>
                <a:gd name="connsiteY20" fmla="*/ 1492250 h 3181350"/>
                <a:gd name="connsiteX21" fmla="*/ 1911350 w 4184650"/>
                <a:gd name="connsiteY21" fmla="*/ 1492250 h 3181350"/>
                <a:gd name="connsiteX22" fmla="*/ 1911350 w 4184650"/>
                <a:gd name="connsiteY22" fmla="*/ 1238250 h 3181350"/>
                <a:gd name="connsiteX23" fmla="*/ 1727200 w 4184650"/>
                <a:gd name="connsiteY23" fmla="*/ 1238250 h 3181350"/>
                <a:gd name="connsiteX24" fmla="*/ 1727200 w 4184650"/>
                <a:gd name="connsiteY24" fmla="*/ 1219200 h 3181350"/>
                <a:gd name="connsiteX25" fmla="*/ 1536700 w 4184650"/>
                <a:gd name="connsiteY25" fmla="*/ 1219200 h 3181350"/>
                <a:gd name="connsiteX26" fmla="*/ 1536700 w 4184650"/>
                <a:gd name="connsiteY26" fmla="*/ 1219200 h 3181350"/>
                <a:gd name="connsiteX27" fmla="*/ 1541290 w 4184650"/>
                <a:gd name="connsiteY27" fmla="*/ 1197626 h 3181350"/>
                <a:gd name="connsiteX28" fmla="*/ 1470522 w 4184650"/>
                <a:gd name="connsiteY28" fmla="*/ 1208183 h 3181350"/>
                <a:gd name="connsiteX29" fmla="*/ 1466850 w 4184650"/>
                <a:gd name="connsiteY29" fmla="*/ 1181100 h 3181350"/>
                <a:gd name="connsiteX30" fmla="*/ 1441450 w 4184650"/>
                <a:gd name="connsiteY30" fmla="*/ 1181100 h 3181350"/>
                <a:gd name="connsiteX31" fmla="*/ 1441450 w 4184650"/>
                <a:gd name="connsiteY31" fmla="*/ 1136650 h 3181350"/>
                <a:gd name="connsiteX32" fmla="*/ 1403350 w 4184650"/>
                <a:gd name="connsiteY32" fmla="*/ 1136650 h 3181350"/>
                <a:gd name="connsiteX33" fmla="*/ 1403350 w 4184650"/>
                <a:gd name="connsiteY33" fmla="*/ 1035050 h 3181350"/>
                <a:gd name="connsiteX34" fmla="*/ 1365250 w 4184650"/>
                <a:gd name="connsiteY34" fmla="*/ 1035050 h 3181350"/>
                <a:gd name="connsiteX35" fmla="*/ 1365250 w 4184650"/>
                <a:gd name="connsiteY35" fmla="*/ 996950 h 3181350"/>
                <a:gd name="connsiteX36" fmla="*/ 1365250 w 4184650"/>
                <a:gd name="connsiteY36" fmla="*/ 952500 h 3181350"/>
                <a:gd name="connsiteX37" fmla="*/ 1257300 w 4184650"/>
                <a:gd name="connsiteY37" fmla="*/ 952500 h 3181350"/>
                <a:gd name="connsiteX38" fmla="*/ 1257300 w 4184650"/>
                <a:gd name="connsiteY38" fmla="*/ 914400 h 3181350"/>
                <a:gd name="connsiteX39" fmla="*/ 1111250 w 4184650"/>
                <a:gd name="connsiteY39" fmla="*/ 914400 h 3181350"/>
                <a:gd name="connsiteX40" fmla="*/ 1111250 w 4184650"/>
                <a:gd name="connsiteY40" fmla="*/ 850900 h 3181350"/>
                <a:gd name="connsiteX41" fmla="*/ 1092200 w 4184650"/>
                <a:gd name="connsiteY41" fmla="*/ 793750 h 3181350"/>
                <a:gd name="connsiteX42" fmla="*/ 1073150 w 4184650"/>
                <a:gd name="connsiteY42" fmla="*/ 774700 h 3181350"/>
                <a:gd name="connsiteX43" fmla="*/ 1073150 w 4184650"/>
                <a:gd name="connsiteY43" fmla="*/ 698500 h 3181350"/>
                <a:gd name="connsiteX44" fmla="*/ 977900 w 4184650"/>
                <a:gd name="connsiteY44" fmla="*/ 698500 h 3181350"/>
                <a:gd name="connsiteX45" fmla="*/ 977900 w 4184650"/>
                <a:gd name="connsiteY45" fmla="*/ 641350 h 3181350"/>
                <a:gd name="connsiteX46" fmla="*/ 819150 w 4184650"/>
                <a:gd name="connsiteY46" fmla="*/ 641350 h 3181350"/>
                <a:gd name="connsiteX47" fmla="*/ 819150 w 4184650"/>
                <a:gd name="connsiteY47" fmla="*/ 571500 h 3181350"/>
                <a:gd name="connsiteX48" fmla="*/ 819150 w 4184650"/>
                <a:gd name="connsiteY48" fmla="*/ 520700 h 3181350"/>
                <a:gd name="connsiteX49" fmla="*/ 768350 w 4184650"/>
                <a:gd name="connsiteY49" fmla="*/ 469900 h 3181350"/>
                <a:gd name="connsiteX50" fmla="*/ 736600 w 4184650"/>
                <a:gd name="connsiteY50" fmla="*/ 438150 h 3181350"/>
                <a:gd name="connsiteX51" fmla="*/ 736600 w 4184650"/>
                <a:gd name="connsiteY51" fmla="*/ 387350 h 3181350"/>
                <a:gd name="connsiteX52" fmla="*/ 692150 w 4184650"/>
                <a:gd name="connsiteY52" fmla="*/ 387350 h 3181350"/>
                <a:gd name="connsiteX53" fmla="*/ 692150 w 4184650"/>
                <a:gd name="connsiteY53" fmla="*/ 330200 h 3181350"/>
                <a:gd name="connsiteX54" fmla="*/ 596900 w 4184650"/>
                <a:gd name="connsiteY54" fmla="*/ 330200 h 3181350"/>
                <a:gd name="connsiteX55" fmla="*/ 596900 w 4184650"/>
                <a:gd name="connsiteY55" fmla="*/ 260350 h 3181350"/>
                <a:gd name="connsiteX56" fmla="*/ 495300 w 4184650"/>
                <a:gd name="connsiteY56" fmla="*/ 260350 h 3181350"/>
                <a:gd name="connsiteX57" fmla="*/ 495300 w 4184650"/>
                <a:gd name="connsiteY57" fmla="*/ 196850 h 3181350"/>
                <a:gd name="connsiteX58" fmla="*/ 495300 w 4184650"/>
                <a:gd name="connsiteY58" fmla="*/ 171450 h 3181350"/>
                <a:gd name="connsiteX59" fmla="*/ 254000 w 4184650"/>
                <a:gd name="connsiteY59" fmla="*/ 171450 h 3181350"/>
                <a:gd name="connsiteX60" fmla="*/ 221562 w 4184650"/>
                <a:gd name="connsiteY60" fmla="*/ 133350 h 3181350"/>
                <a:gd name="connsiteX61" fmla="*/ 226611 w 4184650"/>
                <a:gd name="connsiteY61" fmla="*/ 84922 h 3181350"/>
                <a:gd name="connsiteX62" fmla="*/ 221562 w 4184650"/>
                <a:gd name="connsiteY62" fmla="*/ 26701 h 3181350"/>
                <a:gd name="connsiteX63" fmla="*/ 158750 w 4184650"/>
                <a:gd name="connsiteY63" fmla="*/ 38100 h 3181350"/>
                <a:gd name="connsiteX64" fmla="*/ 57150 w 4184650"/>
                <a:gd name="connsiteY64" fmla="*/ 38100 h 3181350"/>
                <a:gd name="connsiteX65" fmla="*/ 57150 w 4184650"/>
                <a:gd name="connsiteY65" fmla="*/ 0 h 3181350"/>
                <a:gd name="connsiteX66" fmla="*/ 0 w 4184650"/>
                <a:gd name="connsiteY66" fmla="*/ 0 h 3181350"/>
                <a:gd name="connsiteX0" fmla="*/ 4184650 w 4184650"/>
                <a:gd name="connsiteY0" fmla="*/ 3181350 h 3181350"/>
                <a:gd name="connsiteX1" fmla="*/ 4184650 w 4184650"/>
                <a:gd name="connsiteY1" fmla="*/ 2603500 h 3181350"/>
                <a:gd name="connsiteX2" fmla="*/ 3600450 w 4184650"/>
                <a:gd name="connsiteY2" fmla="*/ 2603500 h 3181350"/>
                <a:gd name="connsiteX3" fmla="*/ 3600450 w 4184650"/>
                <a:gd name="connsiteY3" fmla="*/ 2540000 h 3181350"/>
                <a:gd name="connsiteX4" fmla="*/ 3086100 w 4184650"/>
                <a:gd name="connsiteY4" fmla="*/ 2540000 h 3181350"/>
                <a:gd name="connsiteX5" fmla="*/ 3086100 w 4184650"/>
                <a:gd name="connsiteY5" fmla="*/ 2330450 h 3181350"/>
                <a:gd name="connsiteX6" fmla="*/ 3060700 w 4184650"/>
                <a:gd name="connsiteY6" fmla="*/ 2330450 h 3181350"/>
                <a:gd name="connsiteX7" fmla="*/ 3060700 w 4184650"/>
                <a:gd name="connsiteY7" fmla="*/ 2190750 h 3181350"/>
                <a:gd name="connsiteX8" fmla="*/ 3060700 w 4184650"/>
                <a:gd name="connsiteY8" fmla="*/ 2146300 h 3181350"/>
                <a:gd name="connsiteX9" fmla="*/ 3016250 w 4184650"/>
                <a:gd name="connsiteY9" fmla="*/ 2146300 h 3181350"/>
                <a:gd name="connsiteX10" fmla="*/ 2984500 w 4184650"/>
                <a:gd name="connsiteY10" fmla="*/ 2114550 h 3181350"/>
                <a:gd name="connsiteX11" fmla="*/ 2762250 w 4184650"/>
                <a:gd name="connsiteY11" fmla="*/ 2114550 h 3181350"/>
                <a:gd name="connsiteX12" fmla="*/ 2724150 w 4184650"/>
                <a:gd name="connsiteY12" fmla="*/ 2076450 h 3181350"/>
                <a:gd name="connsiteX13" fmla="*/ 2546350 w 4184650"/>
                <a:gd name="connsiteY13" fmla="*/ 2076450 h 3181350"/>
                <a:gd name="connsiteX14" fmla="*/ 2546350 w 4184650"/>
                <a:gd name="connsiteY14" fmla="*/ 1873250 h 3181350"/>
                <a:gd name="connsiteX15" fmla="*/ 2476500 w 4184650"/>
                <a:gd name="connsiteY15" fmla="*/ 1873250 h 3181350"/>
                <a:gd name="connsiteX16" fmla="*/ 2476500 w 4184650"/>
                <a:gd name="connsiteY16" fmla="*/ 1682750 h 3181350"/>
                <a:gd name="connsiteX17" fmla="*/ 2286000 w 4184650"/>
                <a:gd name="connsiteY17" fmla="*/ 1682750 h 3181350"/>
                <a:gd name="connsiteX18" fmla="*/ 2286000 w 4184650"/>
                <a:gd name="connsiteY18" fmla="*/ 1644650 h 3181350"/>
                <a:gd name="connsiteX19" fmla="*/ 1962150 w 4184650"/>
                <a:gd name="connsiteY19" fmla="*/ 1644650 h 3181350"/>
                <a:gd name="connsiteX20" fmla="*/ 1962150 w 4184650"/>
                <a:gd name="connsiteY20" fmla="*/ 1492250 h 3181350"/>
                <a:gd name="connsiteX21" fmla="*/ 1911350 w 4184650"/>
                <a:gd name="connsiteY21" fmla="*/ 1492250 h 3181350"/>
                <a:gd name="connsiteX22" fmla="*/ 1911350 w 4184650"/>
                <a:gd name="connsiteY22" fmla="*/ 1238250 h 3181350"/>
                <a:gd name="connsiteX23" fmla="*/ 1727200 w 4184650"/>
                <a:gd name="connsiteY23" fmla="*/ 1238250 h 3181350"/>
                <a:gd name="connsiteX24" fmla="*/ 1727200 w 4184650"/>
                <a:gd name="connsiteY24" fmla="*/ 1219200 h 3181350"/>
                <a:gd name="connsiteX25" fmla="*/ 1536700 w 4184650"/>
                <a:gd name="connsiteY25" fmla="*/ 1219200 h 3181350"/>
                <a:gd name="connsiteX26" fmla="*/ 1536700 w 4184650"/>
                <a:gd name="connsiteY26" fmla="*/ 1219200 h 3181350"/>
                <a:gd name="connsiteX27" fmla="*/ 1541290 w 4184650"/>
                <a:gd name="connsiteY27" fmla="*/ 1197626 h 3181350"/>
                <a:gd name="connsiteX28" fmla="*/ 1470522 w 4184650"/>
                <a:gd name="connsiteY28" fmla="*/ 1208183 h 3181350"/>
                <a:gd name="connsiteX29" fmla="*/ 1466850 w 4184650"/>
                <a:gd name="connsiteY29" fmla="*/ 1181100 h 3181350"/>
                <a:gd name="connsiteX30" fmla="*/ 1441450 w 4184650"/>
                <a:gd name="connsiteY30" fmla="*/ 1181100 h 3181350"/>
                <a:gd name="connsiteX31" fmla="*/ 1441450 w 4184650"/>
                <a:gd name="connsiteY31" fmla="*/ 1136650 h 3181350"/>
                <a:gd name="connsiteX32" fmla="*/ 1403350 w 4184650"/>
                <a:gd name="connsiteY32" fmla="*/ 1136650 h 3181350"/>
                <a:gd name="connsiteX33" fmla="*/ 1403350 w 4184650"/>
                <a:gd name="connsiteY33" fmla="*/ 1035050 h 3181350"/>
                <a:gd name="connsiteX34" fmla="*/ 1365250 w 4184650"/>
                <a:gd name="connsiteY34" fmla="*/ 1035050 h 3181350"/>
                <a:gd name="connsiteX35" fmla="*/ 1365250 w 4184650"/>
                <a:gd name="connsiteY35" fmla="*/ 996950 h 3181350"/>
                <a:gd name="connsiteX36" fmla="*/ 1365250 w 4184650"/>
                <a:gd name="connsiteY36" fmla="*/ 952500 h 3181350"/>
                <a:gd name="connsiteX37" fmla="*/ 1257300 w 4184650"/>
                <a:gd name="connsiteY37" fmla="*/ 952500 h 3181350"/>
                <a:gd name="connsiteX38" fmla="*/ 1257300 w 4184650"/>
                <a:gd name="connsiteY38" fmla="*/ 914400 h 3181350"/>
                <a:gd name="connsiteX39" fmla="*/ 1111250 w 4184650"/>
                <a:gd name="connsiteY39" fmla="*/ 914400 h 3181350"/>
                <a:gd name="connsiteX40" fmla="*/ 1111250 w 4184650"/>
                <a:gd name="connsiteY40" fmla="*/ 850900 h 3181350"/>
                <a:gd name="connsiteX41" fmla="*/ 1092200 w 4184650"/>
                <a:gd name="connsiteY41" fmla="*/ 793750 h 3181350"/>
                <a:gd name="connsiteX42" fmla="*/ 1073150 w 4184650"/>
                <a:gd name="connsiteY42" fmla="*/ 774700 h 3181350"/>
                <a:gd name="connsiteX43" fmla="*/ 1073150 w 4184650"/>
                <a:gd name="connsiteY43" fmla="*/ 698500 h 3181350"/>
                <a:gd name="connsiteX44" fmla="*/ 977900 w 4184650"/>
                <a:gd name="connsiteY44" fmla="*/ 698500 h 3181350"/>
                <a:gd name="connsiteX45" fmla="*/ 977900 w 4184650"/>
                <a:gd name="connsiteY45" fmla="*/ 641350 h 3181350"/>
                <a:gd name="connsiteX46" fmla="*/ 819150 w 4184650"/>
                <a:gd name="connsiteY46" fmla="*/ 641350 h 3181350"/>
                <a:gd name="connsiteX47" fmla="*/ 819150 w 4184650"/>
                <a:gd name="connsiteY47" fmla="*/ 571500 h 3181350"/>
                <a:gd name="connsiteX48" fmla="*/ 819150 w 4184650"/>
                <a:gd name="connsiteY48" fmla="*/ 520700 h 3181350"/>
                <a:gd name="connsiteX49" fmla="*/ 768350 w 4184650"/>
                <a:gd name="connsiteY49" fmla="*/ 469900 h 3181350"/>
                <a:gd name="connsiteX50" fmla="*/ 736600 w 4184650"/>
                <a:gd name="connsiteY50" fmla="*/ 438150 h 3181350"/>
                <a:gd name="connsiteX51" fmla="*/ 736600 w 4184650"/>
                <a:gd name="connsiteY51" fmla="*/ 387350 h 3181350"/>
                <a:gd name="connsiteX52" fmla="*/ 692150 w 4184650"/>
                <a:gd name="connsiteY52" fmla="*/ 387350 h 3181350"/>
                <a:gd name="connsiteX53" fmla="*/ 692150 w 4184650"/>
                <a:gd name="connsiteY53" fmla="*/ 330200 h 3181350"/>
                <a:gd name="connsiteX54" fmla="*/ 596900 w 4184650"/>
                <a:gd name="connsiteY54" fmla="*/ 330200 h 3181350"/>
                <a:gd name="connsiteX55" fmla="*/ 596900 w 4184650"/>
                <a:gd name="connsiteY55" fmla="*/ 260350 h 3181350"/>
                <a:gd name="connsiteX56" fmla="*/ 495300 w 4184650"/>
                <a:gd name="connsiteY56" fmla="*/ 260350 h 3181350"/>
                <a:gd name="connsiteX57" fmla="*/ 495300 w 4184650"/>
                <a:gd name="connsiteY57" fmla="*/ 196850 h 3181350"/>
                <a:gd name="connsiteX58" fmla="*/ 495300 w 4184650"/>
                <a:gd name="connsiteY58" fmla="*/ 171450 h 3181350"/>
                <a:gd name="connsiteX59" fmla="*/ 254000 w 4184650"/>
                <a:gd name="connsiteY59" fmla="*/ 171450 h 3181350"/>
                <a:gd name="connsiteX60" fmla="*/ 221562 w 4184650"/>
                <a:gd name="connsiteY60" fmla="*/ 133350 h 3181350"/>
                <a:gd name="connsiteX61" fmla="*/ 226611 w 4184650"/>
                <a:gd name="connsiteY61" fmla="*/ 84922 h 3181350"/>
                <a:gd name="connsiteX62" fmla="*/ 221562 w 4184650"/>
                <a:gd name="connsiteY62" fmla="*/ 34046 h 3181350"/>
                <a:gd name="connsiteX63" fmla="*/ 158750 w 4184650"/>
                <a:gd name="connsiteY63" fmla="*/ 38100 h 3181350"/>
                <a:gd name="connsiteX64" fmla="*/ 57150 w 4184650"/>
                <a:gd name="connsiteY64" fmla="*/ 38100 h 3181350"/>
                <a:gd name="connsiteX65" fmla="*/ 57150 w 4184650"/>
                <a:gd name="connsiteY65" fmla="*/ 0 h 3181350"/>
                <a:gd name="connsiteX66" fmla="*/ 0 w 4184650"/>
                <a:gd name="connsiteY66" fmla="*/ 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184650" h="3181350">
                  <a:moveTo>
                    <a:pt x="4184650" y="3181350"/>
                  </a:moveTo>
                  <a:lnTo>
                    <a:pt x="4184650" y="2603500"/>
                  </a:lnTo>
                  <a:lnTo>
                    <a:pt x="3600450" y="2603500"/>
                  </a:lnTo>
                  <a:lnTo>
                    <a:pt x="3600450" y="2540000"/>
                  </a:lnTo>
                  <a:lnTo>
                    <a:pt x="3086100" y="2540000"/>
                  </a:lnTo>
                  <a:lnTo>
                    <a:pt x="3086100" y="2330450"/>
                  </a:lnTo>
                  <a:lnTo>
                    <a:pt x="3060700" y="2330450"/>
                  </a:lnTo>
                  <a:lnTo>
                    <a:pt x="3060700" y="2190750"/>
                  </a:lnTo>
                  <a:lnTo>
                    <a:pt x="3060700" y="2146300"/>
                  </a:lnTo>
                  <a:lnTo>
                    <a:pt x="3016250" y="2146300"/>
                  </a:lnTo>
                  <a:lnTo>
                    <a:pt x="2984500" y="2114550"/>
                  </a:lnTo>
                  <a:lnTo>
                    <a:pt x="2762250" y="2114550"/>
                  </a:lnTo>
                  <a:lnTo>
                    <a:pt x="2724150" y="2076450"/>
                  </a:lnTo>
                  <a:lnTo>
                    <a:pt x="2546350" y="2076450"/>
                  </a:lnTo>
                  <a:lnTo>
                    <a:pt x="2546350" y="1873250"/>
                  </a:lnTo>
                  <a:lnTo>
                    <a:pt x="2476500" y="1873250"/>
                  </a:lnTo>
                  <a:lnTo>
                    <a:pt x="2476500" y="1682750"/>
                  </a:lnTo>
                  <a:lnTo>
                    <a:pt x="2286000" y="1682750"/>
                  </a:lnTo>
                  <a:lnTo>
                    <a:pt x="2286000" y="1644650"/>
                  </a:lnTo>
                  <a:lnTo>
                    <a:pt x="1962150" y="1644650"/>
                  </a:lnTo>
                  <a:lnTo>
                    <a:pt x="1962150" y="1492250"/>
                  </a:lnTo>
                  <a:lnTo>
                    <a:pt x="1911350" y="1492250"/>
                  </a:lnTo>
                  <a:lnTo>
                    <a:pt x="1911350" y="1238250"/>
                  </a:lnTo>
                  <a:lnTo>
                    <a:pt x="1727200" y="1238250"/>
                  </a:lnTo>
                  <a:lnTo>
                    <a:pt x="1727200" y="1219200"/>
                  </a:lnTo>
                  <a:lnTo>
                    <a:pt x="1536700" y="1219200"/>
                  </a:lnTo>
                  <a:lnTo>
                    <a:pt x="1536700" y="1219200"/>
                  </a:lnTo>
                  <a:lnTo>
                    <a:pt x="1541290" y="1197626"/>
                  </a:lnTo>
                  <a:lnTo>
                    <a:pt x="1470522" y="1208183"/>
                  </a:lnTo>
                  <a:lnTo>
                    <a:pt x="1466850" y="1181100"/>
                  </a:lnTo>
                  <a:lnTo>
                    <a:pt x="1441450" y="1181100"/>
                  </a:lnTo>
                  <a:lnTo>
                    <a:pt x="1441450" y="1136650"/>
                  </a:lnTo>
                  <a:lnTo>
                    <a:pt x="1403350" y="1136650"/>
                  </a:lnTo>
                  <a:lnTo>
                    <a:pt x="1403350" y="1035050"/>
                  </a:lnTo>
                  <a:lnTo>
                    <a:pt x="1365250" y="1035050"/>
                  </a:lnTo>
                  <a:lnTo>
                    <a:pt x="1365250" y="996950"/>
                  </a:lnTo>
                  <a:lnTo>
                    <a:pt x="1365250" y="952500"/>
                  </a:lnTo>
                  <a:lnTo>
                    <a:pt x="1257300" y="952500"/>
                  </a:lnTo>
                  <a:lnTo>
                    <a:pt x="1257300" y="914400"/>
                  </a:lnTo>
                  <a:lnTo>
                    <a:pt x="1111250" y="914400"/>
                  </a:lnTo>
                  <a:lnTo>
                    <a:pt x="1111250" y="850900"/>
                  </a:lnTo>
                  <a:lnTo>
                    <a:pt x="1092200" y="793750"/>
                  </a:lnTo>
                  <a:lnTo>
                    <a:pt x="1073150" y="774700"/>
                  </a:lnTo>
                  <a:lnTo>
                    <a:pt x="1073150" y="698500"/>
                  </a:lnTo>
                  <a:lnTo>
                    <a:pt x="977900" y="698500"/>
                  </a:lnTo>
                  <a:lnTo>
                    <a:pt x="977900" y="641350"/>
                  </a:lnTo>
                  <a:lnTo>
                    <a:pt x="819150" y="641350"/>
                  </a:lnTo>
                  <a:lnTo>
                    <a:pt x="819150" y="571500"/>
                  </a:lnTo>
                  <a:lnTo>
                    <a:pt x="819150" y="520700"/>
                  </a:lnTo>
                  <a:lnTo>
                    <a:pt x="768350" y="469900"/>
                  </a:lnTo>
                  <a:lnTo>
                    <a:pt x="736600" y="438150"/>
                  </a:lnTo>
                  <a:lnTo>
                    <a:pt x="736600" y="387350"/>
                  </a:lnTo>
                  <a:lnTo>
                    <a:pt x="692150" y="387350"/>
                  </a:lnTo>
                  <a:lnTo>
                    <a:pt x="692150" y="330200"/>
                  </a:lnTo>
                  <a:lnTo>
                    <a:pt x="596900" y="330200"/>
                  </a:lnTo>
                  <a:lnTo>
                    <a:pt x="596900" y="260350"/>
                  </a:lnTo>
                  <a:lnTo>
                    <a:pt x="495300" y="260350"/>
                  </a:lnTo>
                  <a:lnTo>
                    <a:pt x="495300" y="196850"/>
                  </a:lnTo>
                  <a:lnTo>
                    <a:pt x="495300" y="171450"/>
                  </a:lnTo>
                  <a:lnTo>
                    <a:pt x="254000" y="171450"/>
                  </a:lnTo>
                  <a:lnTo>
                    <a:pt x="221562" y="133350"/>
                  </a:lnTo>
                  <a:cubicBezTo>
                    <a:pt x="220797" y="117207"/>
                    <a:pt x="227376" y="101065"/>
                    <a:pt x="226611" y="84922"/>
                  </a:cubicBezTo>
                  <a:lnTo>
                    <a:pt x="221562" y="34046"/>
                  </a:lnTo>
                  <a:lnTo>
                    <a:pt x="158750" y="38100"/>
                  </a:lnTo>
                  <a:lnTo>
                    <a:pt x="57150" y="38100"/>
                  </a:lnTo>
                  <a:lnTo>
                    <a:pt x="57150" y="0"/>
                  </a:lnTo>
                  <a:lnTo>
                    <a:pt x="0" y="0"/>
                  </a:lnTo>
                </a:path>
              </a:pathLst>
            </a:custGeom>
            <a:noFill/>
            <a:ln w="28575" cap="rnd">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sp>
          <p:nvSpPr>
            <p:cNvPr id="211" name="Freeform 210"/>
            <p:cNvSpPr/>
            <p:nvPr/>
          </p:nvSpPr>
          <p:spPr>
            <a:xfrm>
              <a:off x="1013552" y="1983036"/>
              <a:ext cx="874005" cy="649995"/>
            </a:xfrm>
            <a:custGeom>
              <a:avLst/>
              <a:gdLst>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18920 w 874005"/>
                <a:gd name="connsiteY5" fmla="*/ 576550 h 649995"/>
                <a:gd name="connsiteX6" fmla="*/ 829937 w 874005"/>
                <a:gd name="connsiteY6" fmla="*/ 543499 h 649995"/>
                <a:gd name="connsiteX7" fmla="*/ 833609 w 874005"/>
                <a:gd name="connsiteY7" fmla="*/ 532482 h 649995"/>
                <a:gd name="connsiteX8" fmla="*/ 818920 w 874005"/>
                <a:gd name="connsiteY8" fmla="*/ 517793 h 649995"/>
                <a:gd name="connsiteX9" fmla="*/ 815248 w 874005"/>
                <a:gd name="connsiteY9" fmla="*/ 506776 h 649995"/>
                <a:gd name="connsiteX10" fmla="*/ 811576 w 874005"/>
                <a:gd name="connsiteY10" fmla="*/ 484742 h 649995"/>
                <a:gd name="connsiteX11" fmla="*/ 800559 w 874005"/>
                <a:gd name="connsiteY11" fmla="*/ 481070 h 649995"/>
                <a:gd name="connsiteX12" fmla="*/ 734458 w 874005"/>
                <a:gd name="connsiteY12" fmla="*/ 477398 h 649995"/>
                <a:gd name="connsiteX13" fmla="*/ 701407 w 874005"/>
                <a:gd name="connsiteY13" fmla="*/ 473725 h 649995"/>
                <a:gd name="connsiteX14" fmla="*/ 697735 w 874005"/>
                <a:gd name="connsiteY14" fmla="*/ 459036 h 649995"/>
                <a:gd name="connsiteX15" fmla="*/ 609600 w 874005"/>
                <a:gd name="connsiteY15" fmla="*/ 455364 h 649995"/>
                <a:gd name="connsiteX16" fmla="*/ 602255 w 874005"/>
                <a:gd name="connsiteY16" fmla="*/ 444347 h 649995"/>
                <a:gd name="connsiteX17" fmla="*/ 591238 w 874005"/>
                <a:gd name="connsiteY17" fmla="*/ 433330 h 649995"/>
                <a:gd name="connsiteX18" fmla="*/ 583894 w 874005"/>
                <a:gd name="connsiteY18" fmla="*/ 411297 h 649995"/>
                <a:gd name="connsiteX19" fmla="*/ 576549 w 874005"/>
                <a:gd name="connsiteY19" fmla="*/ 389263 h 649995"/>
                <a:gd name="connsiteX20" fmla="*/ 572877 w 874005"/>
                <a:gd name="connsiteY20" fmla="*/ 378246 h 649995"/>
                <a:gd name="connsiteX21" fmla="*/ 569205 w 874005"/>
                <a:gd name="connsiteY21" fmla="*/ 367229 h 649995"/>
                <a:gd name="connsiteX22" fmla="*/ 558188 w 874005"/>
                <a:gd name="connsiteY22" fmla="*/ 356212 h 649995"/>
                <a:gd name="connsiteX23" fmla="*/ 543499 w 874005"/>
                <a:gd name="connsiteY23" fmla="*/ 323162 h 649995"/>
                <a:gd name="connsiteX24" fmla="*/ 539826 w 874005"/>
                <a:gd name="connsiteY24" fmla="*/ 308472 h 649995"/>
                <a:gd name="connsiteX25" fmla="*/ 532482 w 874005"/>
                <a:gd name="connsiteY25" fmla="*/ 286439 h 649995"/>
                <a:gd name="connsiteX26" fmla="*/ 528809 w 874005"/>
                <a:gd name="connsiteY26" fmla="*/ 246044 h 649995"/>
                <a:gd name="connsiteX27" fmla="*/ 510448 w 874005"/>
                <a:gd name="connsiteY27" fmla="*/ 231354 h 649995"/>
                <a:gd name="connsiteX28" fmla="*/ 477397 w 874005"/>
                <a:gd name="connsiteY28" fmla="*/ 224010 h 649995"/>
                <a:gd name="connsiteX29" fmla="*/ 451691 w 874005"/>
                <a:gd name="connsiteY29" fmla="*/ 220337 h 649995"/>
                <a:gd name="connsiteX30" fmla="*/ 433330 w 874005"/>
                <a:gd name="connsiteY30" fmla="*/ 216665 h 649995"/>
                <a:gd name="connsiteX31" fmla="*/ 418641 w 874005"/>
                <a:gd name="connsiteY31" fmla="*/ 209321 h 649995"/>
                <a:gd name="connsiteX32" fmla="*/ 389262 w 874005"/>
                <a:gd name="connsiteY32" fmla="*/ 205648 h 649995"/>
                <a:gd name="connsiteX33" fmla="*/ 378246 w 874005"/>
                <a:gd name="connsiteY33" fmla="*/ 194631 h 649995"/>
                <a:gd name="connsiteX34" fmla="*/ 363556 w 874005"/>
                <a:gd name="connsiteY34" fmla="*/ 190959 h 649995"/>
                <a:gd name="connsiteX35" fmla="*/ 341523 w 874005"/>
                <a:gd name="connsiteY35" fmla="*/ 183615 h 649995"/>
                <a:gd name="connsiteX36" fmla="*/ 304800 w 874005"/>
                <a:gd name="connsiteY36" fmla="*/ 190959 h 649995"/>
                <a:gd name="connsiteX37" fmla="*/ 279094 w 874005"/>
                <a:gd name="connsiteY37" fmla="*/ 187287 h 649995"/>
                <a:gd name="connsiteX38" fmla="*/ 271749 w 874005"/>
                <a:gd name="connsiteY38" fmla="*/ 176270 h 649995"/>
                <a:gd name="connsiteX39" fmla="*/ 260732 w 874005"/>
                <a:gd name="connsiteY39" fmla="*/ 165253 h 649995"/>
                <a:gd name="connsiteX40" fmla="*/ 246043 w 874005"/>
                <a:gd name="connsiteY40" fmla="*/ 146892 h 649995"/>
                <a:gd name="connsiteX41" fmla="*/ 209320 w 874005"/>
                <a:gd name="connsiteY41" fmla="*/ 143219 h 649995"/>
                <a:gd name="connsiteX42" fmla="*/ 194631 w 874005"/>
                <a:gd name="connsiteY42" fmla="*/ 121186 h 649995"/>
                <a:gd name="connsiteX43" fmla="*/ 179942 w 874005"/>
                <a:gd name="connsiteY43" fmla="*/ 117513 h 649995"/>
                <a:gd name="connsiteX44" fmla="*/ 176270 w 874005"/>
                <a:gd name="connsiteY44" fmla="*/ 51412 h 649995"/>
                <a:gd name="connsiteX45" fmla="*/ 168925 w 874005"/>
                <a:gd name="connsiteY45" fmla="*/ 40395 h 649995"/>
                <a:gd name="connsiteX46" fmla="*/ 172597 w 874005"/>
                <a:gd name="connsiteY46" fmla="*/ 25706 h 649995"/>
                <a:gd name="connsiteX47" fmla="*/ 179942 w 874005"/>
                <a:gd name="connsiteY47" fmla="*/ 3672 h 649995"/>
                <a:gd name="connsiteX48" fmla="*/ 168925 w 874005"/>
                <a:gd name="connsiteY48" fmla="*/ 0 h 649995"/>
                <a:gd name="connsiteX49" fmla="*/ 0 w 874005"/>
                <a:gd name="connsiteY49" fmla="*/ 3672 h 649995"/>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18920 w 874005"/>
                <a:gd name="connsiteY5" fmla="*/ 576550 h 649995"/>
                <a:gd name="connsiteX6" fmla="*/ 829937 w 874005"/>
                <a:gd name="connsiteY6" fmla="*/ 543499 h 649995"/>
                <a:gd name="connsiteX7" fmla="*/ 833609 w 874005"/>
                <a:gd name="connsiteY7" fmla="*/ 532482 h 649995"/>
                <a:gd name="connsiteX8" fmla="*/ 818920 w 874005"/>
                <a:gd name="connsiteY8" fmla="*/ 517793 h 649995"/>
                <a:gd name="connsiteX9" fmla="*/ 815248 w 874005"/>
                <a:gd name="connsiteY9" fmla="*/ 506776 h 649995"/>
                <a:gd name="connsiteX10" fmla="*/ 811576 w 874005"/>
                <a:gd name="connsiteY10" fmla="*/ 484742 h 649995"/>
                <a:gd name="connsiteX11" fmla="*/ 800559 w 874005"/>
                <a:gd name="connsiteY11" fmla="*/ 481070 h 649995"/>
                <a:gd name="connsiteX12" fmla="*/ 734458 w 874005"/>
                <a:gd name="connsiteY12" fmla="*/ 477398 h 649995"/>
                <a:gd name="connsiteX13" fmla="*/ 701407 w 874005"/>
                <a:gd name="connsiteY13" fmla="*/ 473725 h 649995"/>
                <a:gd name="connsiteX14" fmla="*/ 697735 w 874005"/>
                <a:gd name="connsiteY14" fmla="*/ 459036 h 649995"/>
                <a:gd name="connsiteX15" fmla="*/ 609600 w 874005"/>
                <a:gd name="connsiteY15" fmla="*/ 455364 h 649995"/>
                <a:gd name="connsiteX16" fmla="*/ 602255 w 874005"/>
                <a:gd name="connsiteY16" fmla="*/ 444347 h 649995"/>
                <a:gd name="connsiteX17" fmla="*/ 591238 w 874005"/>
                <a:gd name="connsiteY17" fmla="*/ 433330 h 649995"/>
                <a:gd name="connsiteX18" fmla="*/ 583894 w 874005"/>
                <a:gd name="connsiteY18" fmla="*/ 411297 h 649995"/>
                <a:gd name="connsiteX19" fmla="*/ 576549 w 874005"/>
                <a:gd name="connsiteY19" fmla="*/ 389263 h 649995"/>
                <a:gd name="connsiteX20" fmla="*/ 572877 w 874005"/>
                <a:gd name="connsiteY20" fmla="*/ 378246 h 649995"/>
                <a:gd name="connsiteX21" fmla="*/ 569205 w 874005"/>
                <a:gd name="connsiteY21" fmla="*/ 367229 h 649995"/>
                <a:gd name="connsiteX22" fmla="*/ 558188 w 874005"/>
                <a:gd name="connsiteY22" fmla="*/ 356212 h 649995"/>
                <a:gd name="connsiteX23" fmla="*/ 543499 w 874005"/>
                <a:gd name="connsiteY23" fmla="*/ 323162 h 649995"/>
                <a:gd name="connsiteX24" fmla="*/ 539826 w 874005"/>
                <a:gd name="connsiteY24" fmla="*/ 308472 h 649995"/>
                <a:gd name="connsiteX25" fmla="*/ 532482 w 874005"/>
                <a:gd name="connsiteY25" fmla="*/ 286439 h 649995"/>
                <a:gd name="connsiteX26" fmla="*/ 528809 w 874005"/>
                <a:gd name="connsiteY26" fmla="*/ 246044 h 649995"/>
                <a:gd name="connsiteX27" fmla="*/ 510448 w 874005"/>
                <a:gd name="connsiteY27" fmla="*/ 231354 h 649995"/>
                <a:gd name="connsiteX28" fmla="*/ 477397 w 874005"/>
                <a:gd name="connsiteY28" fmla="*/ 224010 h 649995"/>
                <a:gd name="connsiteX29" fmla="*/ 451691 w 874005"/>
                <a:gd name="connsiteY29" fmla="*/ 220337 h 649995"/>
                <a:gd name="connsiteX30" fmla="*/ 433330 w 874005"/>
                <a:gd name="connsiteY30" fmla="*/ 216665 h 649995"/>
                <a:gd name="connsiteX31" fmla="*/ 418641 w 874005"/>
                <a:gd name="connsiteY31" fmla="*/ 209321 h 649995"/>
                <a:gd name="connsiteX32" fmla="*/ 378245 w 874005"/>
                <a:gd name="connsiteY32" fmla="*/ 231354 h 649995"/>
                <a:gd name="connsiteX33" fmla="*/ 378246 w 874005"/>
                <a:gd name="connsiteY33" fmla="*/ 194631 h 649995"/>
                <a:gd name="connsiteX34" fmla="*/ 363556 w 874005"/>
                <a:gd name="connsiteY34" fmla="*/ 190959 h 649995"/>
                <a:gd name="connsiteX35" fmla="*/ 341523 w 874005"/>
                <a:gd name="connsiteY35" fmla="*/ 183615 h 649995"/>
                <a:gd name="connsiteX36" fmla="*/ 304800 w 874005"/>
                <a:gd name="connsiteY36" fmla="*/ 190959 h 649995"/>
                <a:gd name="connsiteX37" fmla="*/ 279094 w 874005"/>
                <a:gd name="connsiteY37" fmla="*/ 187287 h 649995"/>
                <a:gd name="connsiteX38" fmla="*/ 271749 w 874005"/>
                <a:gd name="connsiteY38" fmla="*/ 176270 h 649995"/>
                <a:gd name="connsiteX39" fmla="*/ 260732 w 874005"/>
                <a:gd name="connsiteY39" fmla="*/ 165253 h 649995"/>
                <a:gd name="connsiteX40" fmla="*/ 246043 w 874005"/>
                <a:gd name="connsiteY40" fmla="*/ 146892 h 649995"/>
                <a:gd name="connsiteX41" fmla="*/ 209320 w 874005"/>
                <a:gd name="connsiteY41" fmla="*/ 143219 h 649995"/>
                <a:gd name="connsiteX42" fmla="*/ 194631 w 874005"/>
                <a:gd name="connsiteY42" fmla="*/ 121186 h 649995"/>
                <a:gd name="connsiteX43" fmla="*/ 179942 w 874005"/>
                <a:gd name="connsiteY43" fmla="*/ 117513 h 649995"/>
                <a:gd name="connsiteX44" fmla="*/ 176270 w 874005"/>
                <a:gd name="connsiteY44" fmla="*/ 51412 h 649995"/>
                <a:gd name="connsiteX45" fmla="*/ 168925 w 874005"/>
                <a:gd name="connsiteY45" fmla="*/ 40395 h 649995"/>
                <a:gd name="connsiteX46" fmla="*/ 172597 w 874005"/>
                <a:gd name="connsiteY46" fmla="*/ 25706 h 649995"/>
                <a:gd name="connsiteX47" fmla="*/ 179942 w 874005"/>
                <a:gd name="connsiteY47" fmla="*/ 3672 h 649995"/>
                <a:gd name="connsiteX48" fmla="*/ 168925 w 874005"/>
                <a:gd name="connsiteY48" fmla="*/ 0 h 649995"/>
                <a:gd name="connsiteX49" fmla="*/ 0 w 874005"/>
                <a:gd name="connsiteY49" fmla="*/ 3672 h 649995"/>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18920 w 874005"/>
                <a:gd name="connsiteY5" fmla="*/ 576550 h 649995"/>
                <a:gd name="connsiteX6" fmla="*/ 829937 w 874005"/>
                <a:gd name="connsiteY6" fmla="*/ 543499 h 649995"/>
                <a:gd name="connsiteX7" fmla="*/ 833609 w 874005"/>
                <a:gd name="connsiteY7" fmla="*/ 532482 h 649995"/>
                <a:gd name="connsiteX8" fmla="*/ 818920 w 874005"/>
                <a:gd name="connsiteY8" fmla="*/ 517793 h 649995"/>
                <a:gd name="connsiteX9" fmla="*/ 815248 w 874005"/>
                <a:gd name="connsiteY9" fmla="*/ 506776 h 649995"/>
                <a:gd name="connsiteX10" fmla="*/ 811576 w 874005"/>
                <a:gd name="connsiteY10" fmla="*/ 484742 h 649995"/>
                <a:gd name="connsiteX11" fmla="*/ 800559 w 874005"/>
                <a:gd name="connsiteY11" fmla="*/ 481070 h 649995"/>
                <a:gd name="connsiteX12" fmla="*/ 734458 w 874005"/>
                <a:gd name="connsiteY12" fmla="*/ 477398 h 649995"/>
                <a:gd name="connsiteX13" fmla="*/ 701407 w 874005"/>
                <a:gd name="connsiteY13" fmla="*/ 473725 h 649995"/>
                <a:gd name="connsiteX14" fmla="*/ 697735 w 874005"/>
                <a:gd name="connsiteY14" fmla="*/ 459036 h 649995"/>
                <a:gd name="connsiteX15" fmla="*/ 609600 w 874005"/>
                <a:gd name="connsiteY15" fmla="*/ 455364 h 649995"/>
                <a:gd name="connsiteX16" fmla="*/ 602255 w 874005"/>
                <a:gd name="connsiteY16" fmla="*/ 444347 h 649995"/>
                <a:gd name="connsiteX17" fmla="*/ 591238 w 874005"/>
                <a:gd name="connsiteY17" fmla="*/ 433330 h 649995"/>
                <a:gd name="connsiteX18" fmla="*/ 583894 w 874005"/>
                <a:gd name="connsiteY18" fmla="*/ 411297 h 649995"/>
                <a:gd name="connsiteX19" fmla="*/ 576549 w 874005"/>
                <a:gd name="connsiteY19" fmla="*/ 389263 h 649995"/>
                <a:gd name="connsiteX20" fmla="*/ 572877 w 874005"/>
                <a:gd name="connsiteY20" fmla="*/ 378246 h 649995"/>
                <a:gd name="connsiteX21" fmla="*/ 569205 w 874005"/>
                <a:gd name="connsiteY21" fmla="*/ 367229 h 649995"/>
                <a:gd name="connsiteX22" fmla="*/ 558188 w 874005"/>
                <a:gd name="connsiteY22" fmla="*/ 356212 h 649995"/>
                <a:gd name="connsiteX23" fmla="*/ 543499 w 874005"/>
                <a:gd name="connsiteY23" fmla="*/ 323162 h 649995"/>
                <a:gd name="connsiteX24" fmla="*/ 539826 w 874005"/>
                <a:gd name="connsiteY24" fmla="*/ 308472 h 649995"/>
                <a:gd name="connsiteX25" fmla="*/ 532482 w 874005"/>
                <a:gd name="connsiteY25" fmla="*/ 286439 h 649995"/>
                <a:gd name="connsiteX26" fmla="*/ 528809 w 874005"/>
                <a:gd name="connsiteY26" fmla="*/ 246044 h 649995"/>
                <a:gd name="connsiteX27" fmla="*/ 510448 w 874005"/>
                <a:gd name="connsiteY27" fmla="*/ 231354 h 649995"/>
                <a:gd name="connsiteX28" fmla="*/ 477397 w 874005"/>
                <a:gd name="connsiteY28" fmla="*/ 224010 h 649995"/>
                <a:gd name="connsiteX29" fmla="*/ 451691 w 874005"/>
                <a:gd name="connsiteY29" fmla="*/ 220337 h 649995"/>
                <a:gd name="connsiteX30" fmla="*/ 433330 w 874005"/>
                <a:gd name="connsiteY30" fmla="*/ 216665 h 649995"/>
                <a:gd name="connsiteX31" fmla="*/ 378245 w 874005"/>
                <a:gd name="connsiteY31" fmla="*/ 231354 h 649995"/>
                <a:gd name="connsiteX32" fmla="*/ 378246 w 874005"/>
                <a:gd name="connsiteY32" fmla="*/ 194631 h 649995"/>
                <a:gd name="connsiteX33" fmla="*/ 363556 w 874005"/>
                <a:gd name="connsiteY33" fmla="*/ 190959 h 649995"/>
                <a:gd name="connsiteX34" fmla="*/ 341523 w 874005"/>
                <a:gd name="connsiteY34" fmla="*/ 183615 h 649995"/>
                <a:gd name="connsiteX35" fmla="*/ 304800 w 874005"/>
                <a:gd name="connsiteY35" fmla="*/ 190959 h 649995"/>
                <a:gd name="connsiteX36" fmla="*/ 279094 w 874005"/>
                <a:gd name="connsiteY36" fmla="*/ 187287 h 649995"/>
                <a:gd name="connsiteX37" fmla="*/ 271749 w 874005"/>
                <a:gd name="connsiteY37" fmla="*/ 176270 h 649995"/>
                <a:gd name="connsiteX38" fmla="*/ 260732 w 874005"/>
                <a:gd name="connsiteY38" fmla="*/ 165253 h 649995"/>
                <a:gd name="connsiteX39" fmla="*/ 246043 w 874005"/>
                <a:gd name="connsiteY39" fmla="*/ 146892 h 649995"/>
                <a:gd name="connsiteX40" fmla="*/ 209320 w 874005"/>
                <a:gd name="connsiteY40" fmla="*/ 143219 h 649995"/>
                <a:gd name="connsiteX41" fmla="*/ 194631 w 874005"/>
                <a:gd name="connsiteY41" fmla="*/ 121186 h 649995"/>
                <a:gd name="connsiteX42" fmla="*/ 179942 w 874005"/>
                <a:gd name="connsiteY42" fmla="*/ 117513 h 649995"/>
                <a:gd name="connsiteX43" fmla="*/ 176270 w 874005"/>
                <a:gd name="connsiteY43" fmla="*/ 51412 h 649995"/>
                <a:gd name="connsiteX44" fmla="*/ 168925 w 874005"/>
                <a:gd name="connsiteY44" fmla="*/ 40395 h 649995"/>
                <a:gd name="connsiteX45" fmla="*/ 172597 w 874005"/>
                <a:gd name="connsiteY45" fmla="*/ 25706 h 649995"/>
                <a:gd name="connsiteX46" fmla="*/ 179942 w 874005"/>
                <a:gd name="connsiteY46" fmla="*/ 3672 h 649995"/>
                <a:gd name="connsiteX47" fmla="*/ 168925 w 874005"/>
                <a:gd name="connsiteY47" fmla="*/ 0 h 649995"/>
                <a:gd name="connsiteX48" fmla="*/ 0 w 874005"/>
                <a:gd name="connsiteY48" fmla="*/ 3672 h 649995"/>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18920 w 874005"/>
                <a:gd name="connsiteY5" fmla="*/ 576550 h 649995"/>
                <a:gd name="connsiteX6" fmla="*/ 829937 w 874005"/>
                <a:gd name="connsiteY6" fmla="*/ 543499 h 649995"/>
                <a:gd name="connsiteX7" fmla="*/ 833609 w 874005"/>
                <a:gd name="connsiteY7" fmla="*/ 532482 h 649995"/>
                <a:gd name="connsiteX8" fmla="*/ 818920 w 874005"/>
                <a:gd name="connsiteY8" fmla="*/ 517793 h 649995"/>
                <a:gd name="connsiteX9" fmla="*/ 815248 w 874005"/>
                <a:gd name="connsiteY9" fmla="*/ 506776 h 649995"/>
                <a:gd name="connsiteX10" fmla="*/ 811576 w 874005"/>
                <a:gd name="connsiteY10" fmla="*/ 484742 h 649995"/>
                <a:gd name="connsiteX11" fmla="*/ 800559 w 874005"/>
                <a:gd name="connsiteY11" fmla="*/ 481070 h 649995"/>
                <a:gd name="connsiteX12" fmla="*/ 734458 w 874005"/>
                <a:gd name="connsiteY12" fmla="*/ 477398 h 649995"/>
                <a:gd name="connsiteX13" fmla="*/ 701407 w 874005"/>
                <a:gd name="connsiteY13" fmla="*/ 473725 h 649995"/>
                <a:gd name="connsiteX14" fmla="*/ 697735 w 874005"/>
                <a:gd name="connsiteY14" fmla="*/ 459036 h 649995"/>
                <a:gd name="connsiteX15" fmla="*/ 609600 w 874005"/>
                <a:gd name="connsiteY15" fmla="*/ 455364 h 649995"/>
                <a:gd name="connsiteX16" fmla="*/ 602255 w 874005"/>
                <a:gd name="connsiteY16" fmla="*/ 444347 h 649995"/>
                <a:gd name="connsiteX17" fmla="*/ 591238 w 874005"/>
                <a:gd name="connsiteY17" fmla="*/ 433330 h 649995"/>
                <a:gd name="connsiteX18" fmla="*/ 583894 w 874005"/>
                <a:gd name="connsiteY18" fmla="*/ 411297 h 649995"/>
                <a:gd name="connsiteX19" fmla="*/ 576549 w 874005"/>
                <a:gd name="connsiteY19" fmla="*/ 389263 h 649995"/>
                <a:gd name="connsiteX20" fmla="*/ 572877 w 874005"/>
                <a:gd name="connsiteY20" fmla="*/ 378246 h 649995"/>
                <a:gd name="connsiteX21" fmla="*/ 569205 w 874005"/>
                <a:gd name="connsiteY21" fmla="*/ 367229 h 649995"/>
                <a:gd name="connsiteX22" fmla="*/ 558188 w 874005"/>
                <a:gd name="connsiteY22" fmla="*/ 356212 h 649995"/>
                <a:gd name="connsiteX23" fmla="*/ 543499 w 874005"/>
                <a:gd name="connsiteY23" fmla="*/ 323162 h 649995"/>
                <a:gd name="connsiteX24" fmla="*/ 539826 w 874005"/>
                <a:gd name="connsiteY24" fmla="*/ 308472 h 649995"/>
                <a:gd name="connsiteX25" fmla="*/ 532482 w 874005"/>
                <a:gd name="connsiteY25" fmla="*/ 286439 h 649995"/>
                <a:gd name="connsiteX26" fmla="*/ 528809 w 874005"/>
                <a:gd name="connsiteY26" fmla="*/ 246044 h 649995"/>
                <a:gd name="connsiteX27" fmla="*/ 510448 w 874005"/>
                <a:gd name="connsiteY27" fmla="*/ 231354 h 649995"/>
                <a:gd name="connsiteX28" fmla="*/ 477397 w 874005"/>
                <a:gd name="connsiteY28" fmla="*/ 224010 h 649995"/>
                <a:gd name="connsiteX29" fmla="*/ 451691 w 874005"/>
                <a:gd name="connsiteY29" fmla="*/ 220337 h 649995"/>
                <a:gd name="connsiteX30" fmla="*/ 378245 w 874005"/>
                <a:gd name="connsiteY30" fmla="*/ 231354 h 649995"/>
                <a:gd name="connsiteX31" fmla="*/ 378246 w 874005"/>
                <a:gd name="connsiteY31" fmla="*/ 194631 h 649995"/>
                <a:gd name="connsiteX32" fmla="*/ 363556 w 874005"/>
                <a:gd name="connsiteY32" fmla="*/ 190959 h 649995"/>
                <a:gd name="connsiteX33" fmla="*/ 341523 w 874005"/>
                <a:gd name="connsiteY33" fmla="*/ 183615 h 649995"/>
                <a:gd name="connsiteX34" fmla="*/ 304800 w 874005"/>
                <a:gd name="connsiteY34" fmla="*/ 190959 h 649995"/>
                <a:gd name="connsiteX35" fmla="*/ 279094 w 874005"/>
                <a:gd name="connsiteY35" fmla="*/ 187287 h 649995"/>
                <a:gd name="connsiteX36" fmla="*/ 271749 w 874005"/>
                <a:gd name="connsiteY36" fmla="*/ 176270 h 649995"/>
                <a:gd name="connsiteX37" fmla="*/ 260732 w 874005"/>
                <a:gd name="connsiteY37" fmla="*/ 165253 h 649995"/>
                <a:gd name="connsiteX38" fmla="*/ 246043 w 874005"/>
                <a:gd name="connsiteY38" fmla="*/ 146892 h 649995"/>
                <a:gd name="connsiteX39" fmla="*/ 209320 w 874005"/>
                <a:gd name="connsiteY39" fmla="*/ 143219 h 649995"/>
                <a:gd name="connsiteX40" fmla="*/ 194631 w 874005"/>
                <a:gd name="connsiteY40" fmla="*/ 121186 h 649995"/>
                <a:gd name="connsiteX41" fmla="*/ 179942 w 874005"/>
                <a:gd name="connsiteY41" fmla="*/ 117513 h 649995"/>
                <a:gd name="connsiteX42" fmla="*/ 176270 w 874005"/>
                <a:gd name="connsiteY42" fmla="*/ 51412 h 649995"/>
                <a:gd name="connsiteX43" fmla="*/ 168925 w 874005"/>
                <a:gd name="connsiteY43" fmla="*/ 40395 h 649995"/>
                <a:gd name="connsiteX44" fmla="*/ 172597 w 874005"/>
                <a:gd name="connsiteY44" fmla="*/ 25706 h 649995"/>
                <a:gd name="connsiteX45" fmla="*/ 179942 w 874005"/>
                <a:gd name="connsiteY45" fmla="*/ 3672 h 649995"/>
                <a:gd name="connsiteX46" fmla="*/ 168925 w 874005"/>
                <a:gd name="connsiteY46" fmla="*/ 0 h 649995"/>
                <a:gd name="connsiteX47" fmla="*/ 0 w 874005"/>
                <a:gd name="connsiteY47" fmla="*/ 3672 h 649995"/>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18920 w 874005"/>
                <a:gd name="connsiteY5" fmla="*/ 576550 h 649995"/>
                <a:gd name="connsiteX6" fmla="*/ 829937 w 874005"/>
                <a:gd name="connsiteY6" fmla="*/ 543499 h 649995"/>
                <a:gd name="connsiteX7" fmla="*/ 833609 w 874005"/>
                <a:gd name="connsiteY7" fmla="*/ 532482 h 649995"/>
                <a:gd name="connsiteX8" fmla="*/ 818920 w 874005"/>
                <a:gd name="connsiteY8" fmla="*/ 517793 h 649995"/>
                <a:gd name="connsiteX9" fmla="*/ 815248 w 874005"/>
                <a:gd name="connsiteY9" fmla="*/ 506776 h 649995"/>
                <a:gd name="connsiteX10" fmla="*/ 811576 w 874005"/>
                <a:gd name="connsiteY10" fmla="*/ 484742 h 649995"/>
                <a:gd name="connsiteX11" fmla="*/ 800559 w 874005"/>
                <a:gd name="connsiteY11" fmla="*/ 481070 h 649995"/>
                <a:gd name="connsiteX12" fmla="*/ 734458 w 874005"/>
                <a:gd name="connsiteY12" fmla="*/ 477398 h 649995"/>
                <a:gd name="connsiteX13" fmla="*/ 701407 w 874005"/>
                <a:gd name="connsiteY13" fmla="*/ 473725 h 649995"/>
                <a:gd name="connsiteX14" fmla="*/ 697735 w 874005"/>
                <a:gd name="connsiteY14" fmla="*/ 459036 h 649995"/>
                <a:gd name="connsiteX15" fmla="*/ 609600 w 874005"/>
                <a:gd name="connsiteY15" fmla="*/ 455364 h 649995"/>
                <a:gd name="connsiteX16" fmla="*/ 602255 w 874005"/>
                <a:gd name="connsiteY16" fmla="*/ 444347 h 649995"/>
                <a:gd name="connsiteX17" fmla="*/ 591238 w 874005"/>
                <a:gd name="connsiteY17" fmla="*/ 433330 h 649995"/>
                <a:gd name="connsiteX18" fmla="*/ 583894 w 874005"/>
                <a:gd name="connsiteY18" fmla="*/ 411297 h 649995"/>
                <a:gd name="connsiteX19" fmla="*/ 576549 w 874005"/>
                <a:gd name="connsiteY19" fmla="*/ 389263 h 649995"/>
                <a:gd name="connsiteX20" fmla="*/ 572877 w 874005"/>
                <a:gd name="connsiteY20" fmla="*/ 378246 h 649995"/>
                <a:gd name="connsiteX21" fmla="*/ 569205 w 874005"/>
                <a:gd name="connsiteY21" fmla="*/ 367229 h 649995"/>
                <a:gd name="connsiteX22" fmla="*/ 558188 w 874005"/>
                <a:gd name="connsiteY22" fmla="*/ 356212 h 649995"/>
                <a:gd name="connsiteX23" fmla="*/ 543499 w 874005"/>
                <a:gd name="connsiteY23" fmla="*/ 323162 h 649995"/>
                <a:gd name="connsiteX24" fmla="*/ 539826 w 874005"/>
                <a:gd name="connsiteY24" fmla="*/ 308472 h 649995"/>
                <a:gd name="connsiteX25" fmla="*/ 532482 w 874005"/>
                <a:gd name="connsiteY25" fmla="*/ 286439 h 649995"/>
                <a:gd name="connsiteX26" fmla="*/ 528809 w 874005"/>
                <a:gd name="connsiteY26" fmla="*/ 246044 h 649995"/>
                <a:gd name="connsiteX27" fmla="*/ 510448 w 874005"/>
                <a:gd name="connsiteY27" fmla="*/ 231354 h 649995"/>
                <a:gd name="connsiteX28" fmla="*/ 477397 w 874005"/>
                <a:gd name="connsiteY28" fmla="*/ 224010 h 649995"/>
                <a:gd name="connsiteX29" fmla="*/ 378245 w 874005"/>
                <a:gd name="connsiteY29" fmla="*/ 231354 h 649995"/>
                <a:gd name="connsiteX30" fmla="*/ 378246 w 874005"/>
                <a:gd name="connsiteY30" fmla="*/ 194631 h 649995"/>
                <a:gd name="connsiteX31" fmla="*/ 363556 w 874005"/>
                <a:gd name="connsiteY31" fmla="*/ 190959 h 649995"/>
                <a:gd name="connsiteX32" fmla="*/ 341523 w 874005"/>
                <a:gd name="connsiteY32" fmla="*/ 183615 h 649995"/>
                <a:gd name="connsiteX33" fmla="*/ 304800 w 874005"/>
                <a:gd name="connsiteY33" fmla="*/ 190959 h 649995"/>
                <a:gd name="connsiteX34" fmla="*/ 279094 w 874005"/>
                <a:gd name="connsiteY34" fmla="*/ 187287 h 649995"/>
                <a:gd name="connsiteX35" fmla="*/ 271749 w 874005"/>
                <a:gd name="connsiteY35" fmla="*/ 176270 h 649995"/>
                <a:gd name="connsiteX36" fmla="*/ 260732 w 874005"/>
                <a:gd name="connsiteY36" fmla="*/ 165253 h 649995"/>
                <a:gd name="connsiteX37" fmla="*/ 246043 w 874005"/>
                <a:gd name="connsiteY37" fmla="*/ 146892 h 649995"/>
                <a:gd name="connsiteX38" fmla="*/ 209320 w 874005"/>
                <a:gd name="connsiteY38" fmla="*/ 143219 h 649995"/>
                <a:gd name="connsiteX39" fmla="*/ 194631 w 874005"/>
                <a:gd name="connsiteY39" fmla="*/ 121186 h 649995"/>
                <a:gd name="connsiteX40" fmla="*/ 179942 w 874005"/>
                <a:gd name="connsiteY40" fmla="*/ 117513 h 649995"/>
                <a:gd name="connsiteX41" fmla="*/ 176270 w 874005"/>
                <a:gd name="connsiteY41" fmla="*/ 51412 h 649995"/>
                <a:gd name="connsiteX42" fmla="*/ 168925 w 874005"/>
                <a:gd name="connsiteY42" fmla="*/ 40395 h 649995"/>
                <a:gd name="connsiteX43" fmla="*/ 172597 w 874005"/>
                <a:gd name="connsiteY43" fmla="*/ 25706 h 649995"/>
                <a:gd name="connsiteX44" fmla="*/ 179942 w 874005"/>
                <a:gd name="connsiteY44" fmla="*/ 3672 h 649995"/>
                <a:gd name="connsiteX45" fmla="*/ 168925 w 874005"/>
                <a:gd name="connsiteY45" fmla="*/ 0 h 649995"/>
                <a:gd name="connsiteX46" fmla="*/ 0 w 874005"/>
                <a:gd name="connsiteY46" fmla="*/ 3672 h 649995"/>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18920 w 874005"/>
                <a:gd name="connsiteY5" fmla="*/ 576550 h 649995"/>
                <a:gd name="connsiteX6" fmla="*/ 829937 w 874005"/>
                <a:gd name="connsiteY6" fmla="*/ 543499 h 649995"/>
                <a:gd name="connsiteX7" fmla="*/ 833609 w 874005"/>
                <a:gd name="connsiteY7" fmla="*/ 532482 h 649995"/>
                <a:gd name="connsiteX8" fmla="*/ 818920 w 874005"/>
                <a:gd name="connsiteY8" fmla="*/ 517793 h 649995"/>
                <a:gd name="connsiteX9" fmla="*/ 815248 w 874005"/>
                <a:gd name="connsiteY9" fmla="*/ 506776 h 649995"/>
                <a:gd name="connsiteX10" fmla="*/ 811576 w 874005"/>
                <a:gd name="connsiteY10" fmla="*/ 484742 h 649995"/>
                <a:gd name="connsiteX11" fmla="*/ 800559 w 874005"/>
                <a:gd name="connsiteY11" fmla="*/ 481070 h 649995"/>
                <a:gd name="connsiteX12" fmla="*/ 734458 w 874005"/>
                <a:gd name="connsiteY12" fmla="*/ 477398 h 649995"/>
                <a:gd name="connsiteX13" fmla="*/ 701407 w 874005"/>
                <a:gd name="connsiteY13" fmla="*/ 473725 h 649995"/>
                <a:gd name="connsiteX14" fmla="*/ 697735 w 874005"/>
                <a:gd name="connsiteY14" fmla="*/ 459036 h 649995"/>
                <a:gd name="connsiteX15" fmla="*/ 609600 w 874005"/>
                <a:gd name="connsiteY15" fmla="*/ 455364 h 649995"/>
                <a:gd name="connsiteX16" fmla="*/ 602255 w 874005"/>
                <a:gd name="connsiteY16" fmla="*/ 444347 h 649995"/>
                <a:gd name="connsiteX17" fmla="*/ 591238 w 874005"/>
                <a:gd name="connsiteY17" fmla="*/ 433330 h 649995"/>
                <a:gd name="connsiteX18" fmla="*/ 583894 w 874005"/>
                <a:gd name="connsiteY18" fmla="*/ 411297 h 649995"/>
                <a:gd name="connsiteX19" fmla="*/ 576549 w 874005"/>
                <a:gd name="connsiteY19" fmla="*/ 389263 h 649995"/>
                <a:gd name="connsiteX20" fmla="*/ 572877 w 874005"/>
                <a:gd name="connsiteY20" fmla="*/ 378246 h 649995"/>
                <a:gd name="connsiteX21" fmla="*/ 569205 w 874005"/>
                <a:gd name="connsiteY21" fmla="*/ 367229 h 649995"/>
                <a:gd name="connsiteX22" fmla="*/ 558188 w 874005"/>
                <a:gd name="connsiteY22" fmla="*/ 356212 h 649995"/>
                <a:gd name="connsiteX23" fmla="*/ 543499 w 874005"/>
                <a:gd name="connsiteY23" fmla="*/ 323162 h 649995"/>
                <a:gd name="connsiteX24" fmla="*/ 539826 w 874005"/>
                <a:gd name="connsiteY24" fmla="*/ 308472 h 649995"/>
                <a:gd name="connsiteX25" fmla="*/ 532482 w 874005"/>
                <a:gd name="connsiteY25" fmla="*/ 286439 h 649995"/>
                <a:gd name="connsiteX26" fmla="*/ 528809 w 874005"/>
                <a:gd name="connsiteY26" fmla="*/ 246044 h 649995"/>
                <a:gd name="connsiteX27" fmla="*/ 510448 w 874005"/>
                <a:gd name="connsiteY27" fmla="*/ 231354 h 649995"/>
                <a:gd name="connsiteX28" fmla="*/ 378245 w 874005"/>
                <a:gd name="connsiteY28" fmla="*/ 231354 h 649995"/>
                <a:gd name="connsiteX29" fmla="*/ 378246 w 874005"/>
                <a:gd name="connsiteY29" fmla="*/ 194631 h 649995"/>
                <a:gd name="connsiteX30" fmla="*/ 363556 w 874005"/>
                <a:gd name="connsiteY30" fmla="*/ 190959 h 649995"/>
                <a:gd name="connsiteX31" fmla="*/ 341523 w 874005"/>
                <a:gd name="connsiteY31" fmla="*/ 183615 h 649995"/>
                <a:gd name="connsiteX32" fmla="*/ 304800 w 874005"/>
                <a:gd name="connsiteY32" fmla="*/ 190959 h 649995"/>
                <a:gd name="connsiteX33" fmla="*/ 279094 w 874005"/>
                <a:gd name="connsiteY33" fmla="*/ 187287 h 649995"/>
                <a:gd name="connsiteX34" fmla="*/ 271749 w 874005"/>
                <a:gd name="connsiteY34" fmla="*/ 176270 h 649995"/>
                <a:gd name="connsiteX35" fmla="*/ 260732 w 874005"/>
                <a:gd name="connsiteY35" fmla="*/ 165253 h 649995"/>
                <a:gd name="connsiteX36" fmla="*/ 246043 w 874005"/>
                <a:gd name="connsiteY36" fmla="*/ 146892 h 649995"/>
                <a:gd name="connsiteX37" fmla="*/ 209320 w 874005"/>
                <a:gd name="connsiteY37" fmla="*/ 143219 h 649995"/>
                <a:gd name="connsiteX38" fmla="*/ 194631 w 874005"/>
                <a:gd name="connsiteY38" fmla="*/ 121186 h 649995"/>
                <a:gd name="connsiteX39" fmla="*/ 179942 w 874005"/>
                <a:gd name="connsiteY39" fmla="*/ 117513 h 649995"/>
                <a:gd name="connsiteX40" fmla="*/ 176270 w 874005"/>
                <a:gd name="connsiteY40" fmla="*/ 51412 h 649995"/>
                <a:gd name="connsiteX41" fmla="*/ 168925 w 874005"/>
                <a:gd name="connsiteY41" fmla="*/ 40395 h 649995"/>
                <a:gd name="connsiteX42" fmla="*/ 172597 w 874005"/>
                <a:gd name="connsiteY42" fmla="*/ 25706 h 649995"/>
                <a:gd name="connsiteX43" fmla="*/ 179942 w 874005"/>
                <a:gd name="connsiteY43" fmla="*/ 3672 h 649995"/>
                <a:gd name="connsiteX44" fmla="*/ 168925 w 874005"/>
                <a:gd name="connsiteY44" fmla="*/ 0 h 649995"/>
                <a:gd name="connsiteX45" fmla="*/ 0 w 874005"/>
                <a:gd name="connsiteY45" fmla="*/ 3672 h 649995"/>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18920 w 874005"/>
                <a:gd name="connsiteY5" fmla="*/ 576550 h 649995"/>
                <a:gd name="connsiteX6" fmla="*/ 829937 w 874005"/>
                <a:gd name="connsiteY6" fmla="*/ 543499 h 649995"/>
                <a:gd name="connsiteX7" fmla="*/ 833609 w 874005"/>
                <a:gd name="connsiteY7" fmla="*/ 532482 h 649995"/>
                <a:gd name="connsiteX8" fmla="*/ 818920 w 874005"/>
                <a:gd name="connsiteY8" fmla="*/ 517793 h 649995"/>
                <a:gd name="connsiteX9" fmla="*/ 815248 w 874005"/>
                <a:gd name="connsiteY9" fmla="*/ 506776 h 649995"/>
                <a:gd name="connsiteX10" fmla="*/ 811576 w 874005"/>
                <a:gd name="connsiteY10" fmla="*/ 484742 h 649995"/>
                <a:gd name="connsiteX11" fmla="*/ 800559 w 874005"/>
                <a:gd name="connsiteY11" fmla="*/ 481070 h 649995"/>
                <a:gd name="connsiteX12" fmla="*/ 734458 w 874005"/>
                <a:gd name="connsiteY12" fmla="*/ 477398 h 649995"/>
                <a:gd name="connsiteX13" fmla="*/ 701407 w 874005"/>
                <a:gd name="connsiteY13" fmla="*/ 473725 h 649995"/>
                <a:gd name="connsiteX14" fmla="*/ 697735 w 874005"/>
                <a:gd name="connsiteY14" fmla="*/ 459036 h 649995"/>
                <a:gd name="connsiteX15" fmla="*/ 609600 w 874005"/>
                <a:gd name="connsiteY15" fmla="*/ 455364 h 649995"/>
                <a:gd name="connsiteX16" fmla="*/ 602255 w 874005"/>
                <a:gd name="connsiteY16" fmla="*/ 444347 h 649995"/>
                <a:gd name="connsiteX17" fmla="*/ 591238 w 874005"/>
                <a:gd name="connsiteY17" fmla="*/ 433330 h 649995"/>
                <a:gd name="connsiteX18" fmla="*/ 583894 w 874005"/>
                <a:gd name="connsiteY18" fmla="*/ 411297 h 649995"/>
                <a:gd name="connsiteX19" fmla="*/ 576549 w 874005"/>
                <a:gd name="connsiteY19" fmla="*/ 389263 h 649995"/>
                <a:gd name="connsiteX20" fmla="*/ 572877 w 874005"/>
                <a:gd name="connsiteY20" fmla="*/ 378246 h 649995"/>
                <a:gd name="connsiteX21" fmla="*/ 569205 w 874005"/>
                <a:gd name="connsiteY21" fmla="*/ 367229 h 649995"/>
                <a:gd name="connsiteX22" fmla="*/ 558188 w 874005"/>
                <a:gd name="connsiteY22" fmla="*/ 356212 h 649995"/>
                <a:gd name="connsiteX23" fmla="*/ 543499 w 874005"/>
                <a:gd name="connsiteY23" fmla="*/ 323162 h 649995"/>
                <a:gd name="connsiteX24" fmla="*/ 539826 w 874005"/>
                <a:gd name="connsiteY24" fmla="*/ 308472 h 649995"/>
                <a:gd name="connsiteX25" fmla="*/ 532482 w 874005"/>
                <a:gd name="connsiteY25" fmla="*/ 286439 h 649995"/>
                <a:gd name="connsiteX26" fmla="*/ 528809 w 874005"/>
                <a:gd name="connsiteY26" fmla="*/ 246044 h 649995"/>
                <a:gd name="connsiteX27" fmla="*/ 510448 w 874005"/>
                <a:gd name="connsiteY27" fmla="*/ 231354 h 649995"/>
                <a:gd name="connsiteX28" fmla="*/ 400279 w 874005"/>
                <a:gd name="connsiteY28" fmla="*/ 227682 h 649995"/>
                <a:gd name="connsiteX29" fmla="*/ 378246 w 874005"/>
                <a:gd name="connsiteY29" fmla="*/ 194631 h 649995"/>
                <a:gd name="connsiteX30" fmla="*/ 363556 w 874005"/>
                <a:gd name="connsiteY30" fmla="*/ 190959 h 649995"/>
                <a:gd name="connsiteX31" fmla="*/ 341523 w 874005"/>
                <a:gd name="connsiteY31" fmla="*/ 183615 h 649995"/>
                <a:gd name="connsiteX32" fmla="*/ 304800 w 874005"/>
                <a:gd name="connsiteY32" fmla="*/ 190959 h 649995"/>
                <a:gd name="connsiteX33" fmla="*/ 279094 w 874005"/>
                <a:gd name="connsiteY33" fmla="*/ 187287 h 649995"/>
                <a:gd name="connsiteX34" fmla="*/ 271749 w 874005"/>
                <a:gd name="connsiteY34" fmla="*/ 176270 h 649995"/>
                <a:gd name="connsiteX35" fmla="*/ 260732 w 874005"/>
                <a:gd name="connsiteY35" fmla="*/ 165253 h 649995"/>
                <a:gd name="connsiteX36" fmla="*/ 246043 w 874005"/>
                <a:gd name="connsiteY36" fmla="*/ 146892 h 649995"/>
                <a:gd name="connsiteX37" fmla="*/ 209320 w 874005"/>
                <a:gd name="connsiteY37" fmla="*/ 143219 h 649995"/>
                <a:gd name="connsiteX38" fmla="*/ 194631 w 874005"/>
                <a:gd name="connsiteY38" fmla="*/ 121186 h 649995"/>
                <a:gd name="connsiteX39" fmla="*/ 179942 w 874005"/>
                <a:gd name="connsiteY39" fmla="*/ 117513 h 649995"/>
                <a:gd name="connsiteX40" fmla="*/ 176270 w 874005"/>
                <a:gd name="connsiteY40" fmla="*/ 51412 h 649995"/>
                <a:gd name="connsiteX41" fmla="*/ 168925 w 874005"/>
                <a:gd name="connsiteY41" fmla="*/ 40395 h 649995"/>
                <a:gd name="connsiteX42" fmla="*/ 172597 w 874005"/>
                <a:gd name="connsiteY42" fmla="*/ 25706 h 649995"/>
                <a:gd name="connsiteX43" fmla="*/ 179942 w 874005"/>
                <a:gd name="connsiteY43" fmla="*/ 3672 h 649995"/>
                <a:gd name="connsiteX44" fmla="*/ 168925 w 874005"/>
                <a:gd name="connsiteY44" fmla="*/ 0 h 649995"/>
                <a:gd name="connsiteX45" fmla="*/ 0 w 874005"/>
                <a:gd name="connsiteY45" fmla="*/ 3672 h 649995"/>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18920 w 874005"/>
                <a:gd name="connsiteY5" fmla="*/ 576550 h 649995"/>
                <a:gd name="connsiteX6" fmla="*/ 829937 w 874005"/>
                <a:gd name="connsiteY6" fmla="*/ 543499 h 649995"/>
                <a:gd name="connsiteX7" fmla="*/ 833609 w 874005"/>
                <a:gd name="connsiteY7" fmla="*/ 532482 h 649995"/>
                <a:gd name="connsiteX8" fmla="*/ 818920 w 874005"/>
                <a:gd name="connsiteY8" fmla="*/ 517793 h 649995"/>
                <a:gd name="connsiteX9" fmla="*/ 815248 w 874005"/>
                <a:gd name="connsiteY9" fmla="*/ 506776 h 649995"/>
                <a:gd name="connsiteX10" fmla="*/ 811576 w 874005"/>
                <a:gd name="connsiteY10" fmla="*/ 484742 h 649995"/>
                <a:gd name="connsiteX11" fmla="*/ 800559 w 874005"/>
                <a:gd name="connsiteY11" fmla="*/ 481070 h 649995"/>
                <a:gd name="connsiteX12" fmla="*/ 734458 w 874005"/>
                <a:gd name="connsiteY12" fmla="*/ 477398 h 649995"/>
                <a:gd name="connsiteX13" fmla="*/ 701407 w 874005"/>
                <a:gd name="connsiteY13" fmla="*/ 473725 h 649995"/>
                <a:gd name="connsiteX14" fmla="*/ 697735 w 874005"/>
                <a:gd name="connsiteY14" fmla="*/ 459036 h 649995"/>
                <a:gd name="connsiteX15" fmla="*/ 609600 w 874005"/>
                <a:gd name="connsiteY15" fmla="*/ 455364 h 649995"/>
                <a:gd name="connsiteX16" fmla="*/ 602255 w 874005"/>
                <a:gd name="connsiteY16" fmla="*/ 444347 h 649995"/>
                <a:gd name="connsiteX17" fmla="*/ 591238 w 874005"/>
                <a:gd name="connsiteY17" fmla="*/ 433330 h 649995"/>
                <a:gd name="connsiteX18" fmla="*/ 583894 w 874005"/>
                <a:gd name="connsiteY18" fmla="*/ 411297 h 649995"/>
                <a:gd name="connsiteX19" fmla="*/ 576549 w 874005"/>
                <a:gd name="connsiteY19" fmla="*/ 389263 h 649995"/>
                <a:gd name="connsiteX20" fmla="*/ 572877 w 874005"/>
                <a:gd name="connsiteY20" fmla="*/ 378246 h 649995"/>
                <a:gd name="connsiteX21" fmla="*/ 569205 w 874005"/>
                <a:gd name="connsiteY21" fmla="*/ 367229 h 649995"/>
                <a:gd name="connsiteX22" fmla="*/ 558188 w 874005"/>
                <a:gd name="connsiteY22" fmla="*/ 356212 h 649995"/>
                <a:gd name="connsiteX23" fmla="*/ 543499 w 874005"/>
                <a:gd name="connsiteY23" fmla="*/ 323162 h 649995"/>
                <a:gd name="connsiteX24" fmla="*/ 539826 w 874005"/>
                <a:gd name="connsiteY24" fmla="*/ 308472 h 649995"/>
                <a:gd name="connsiteX25" fmla="*/ 532482 w 874005"/>
                <a:gd name="connsiteY25" fmla="*/ 286439 h 649995"/>
                <a:gd name="connsiteX26" fmla="*/ 528809 w 874005"/>
                <a:gd name="connsiteY26" fmla="*/ 246044 h 649995"/>
                <a:gd name="connsiteX27" fmla="*/ 510448 w 874005"/>
                <a:gd name="connsiteY27" fmla="*/ 231354 h 649995"/>
                <a:gd name="connsiteX28" fmla="*/ 400279 w 874005"/>
                <a:gd name="connsiteY28" fmla="*/ 227682 h 649995"/>
                <a:gd name="connsiteX29" fmla="*/ 407625 w 874005"/>
                <a:gd name="connsiteY29" fmla="*/ 194631 h 649995"/>
                <a:gd name="connsiteX30" fmla="*/ 363556 w 874005"/>
                <a:gd name="connsiteY30" fmla="*/ 190959 h 649995"/>
                <a:gd name="connsiteX31" fmla="*/ 341523 w 874005"/>
                <a:gd name="connsiteY31" fmla="*/ 183615 h 649995"/>
                <a:gd name="connsiteX32" fmla="*/ 304800 w 874005"/>
                <a:gd name="connsiteY32" fmla="*/ 190959 h 649995"/>
                <a:gd name="connsiteX33" fmla="*/ 279094 w 874005"/>
                <a:gd name="connsiteY33" fmla="*/ 187287 h 649995"/>
                <a:gd name="connsiteX34" fmla="*/ 271749 w 874005"/>
                <a:gd name="connsiteY34" fmla="*/ 176270 h 649995"/>
                <a:gd name="connsiteX35" fmla="*/ 260732 w 874005"/>
                <a:gd name="connsiteY35" fmla="*/ 165253 h 649995"/>
                <a:gd name="connsiteX36" fmla="*/ 246043 w 874005"/>
                <a:gd name="connsiteY36" fmla="*/ 146892 h 649995"/>
                <a:gd name="connsiteX37" fmla="*/ 209320 w 874005"/>
                <a:gd name="connsiteY37" fmla="*/ 143219 h 649995"/>
                <a:gd name="connsiteX38" fmla="*/ 194631 w 874005"/>
                <a:gd name="connsiteY38" fmla="*/ 121186 h 649995"/>
                <a:gd name="connsiteX39" fmla="*/ 179942 w 874005"/>
                <a:gd name="connsiteY39" fmla="*/ 117513 h 649995"/>
                <a:gd name="connsiteX40" fmla="*/ 176270 w 874005"/>
                <a:gd name="connsiteY40" fmla="*/ 51412 h 649995"/>
                <a:gd name="connsiteX41" fmla="*/ 168925 w 874005"/>
                <a:gd name="connsiteY41" fmla="*/ 40395 h 649995"/>
                <a:gd name="connsiteX42" fmla="*/ 172597 w 874005"/>
                <a:gd name="connsiteY42" fmla="*/ 25706 h 649995"/>
                <a:gd name="connsiteX43" fmla="*/ 179942 w 874005"/>
                <a:gd name="connsiteY43" fmla="*/ 3672 h 649995"/>
                <a:gd name="connsiteX44" fmla="*/ 168925 w 874005"/>
                <a:gd name="connsiteY44" fmla="*/ 0 h 649995"/>
                <a:gd name="connsiteX45" fmla="*/ 0 w 874005"/>
                <a:gd name="connsiteY45" fmla="*/ 3672 h 649995"/>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18920 w 874005"/>
                <a:gd name="connsiteY5" fmla="*/ 576550 h 649995"/>
                <a:gd name="connsiteX6" fmla="*/ 829937 w 874005"/>
                <a:gd name="connsiteY6" fmla="*/ 543499 h 649995"/>
                <a:gd name="connsiteX7" fmla="*/ 833609 w 874005"/>
                <a:gd name="connsiteY7" fmla="*/ 532482 h 649995"/>
                <a:gd name="connsiteX8" fmla="*/ 818920 w 874005"/>
                <a:gd name="connsiteY8" fmla="*/ 517793 h 649995"/>
                <a:gd name="connsiteX9" fmla="*/ 815248 w 874005"/>
                <a:gd name="connsiteY9" fmla="*/ 506776 h 649995"/>
                <a:gd name="connsiteX10" fmla="*/ 811576 w 874005"/>
                <a:gd name="connsiteY10" fmla="*/ 484742 h 649995"/>
                <a:gd name="connsiteX11" fmla="*/ 800559 w 874005"/>
                <a:gd name="connsiteY11" fmla="*/ 481070 h 649995"/>
                <a:gd name="connsiteX12" fmla="*/ 734458 w 874005"/>
                <a:gd name="connsiteY12" fmla="*/ 477398 h 649995"/>
                <a:gd name="connsiteX13" fmla="*/ 701407 w 874005"/>
                <a:gd name="connsiteY13" fmla="*/ 473725 h 649995"/>
                <a:gd name="connsiteX14" fmla="*/ 697735 w 874005"/>
                <a:gd name="connsiteY14" fmla="*/ 459036 h 649995"/>
                <a:gd name="connsiteX15" fmla="*/ 609600 w 874005"/>
                <a:gd name="connsiteY15" fmla="*/ 455364 h 649995"/>
                <a:gd name="connsiteX16" fmla="*/ 602255 w 874005"/>
                <a:gd name="connsiteY16" fmla="*/ 444347 h 649995"/>
                <a:gd name="connsiteX17" fmla="*/ 591238 w 874005"/>
                <a:gd name="connsiteY17" fmla="*/ 433330 h 649995"/>
                <a:gd name="connsiteX18" fmla="*/ 583894 w 874005"/>
                <a:gd name="connsiteY18" fmla="*/ 411297 h 649995"/>
                <a:gd name="connsiteX19" fmla="*/ 576549 w 874005"/>
                <a:gd name="connsiteY19" fmla="*/ 389263 h 649995"/>
                <a:gd name="connsiteX20" fmla="*/ 572877 w 874005"/>
                <a:gd name="connsiteY20" fmla="*/ 378246 h 649995"/>
                <a:gd name="connsiteX21" fmla="*/ 569205 w 874005"/>
                <a:gd name="connsiteY21" fmla="*/ 367229 h 649995"/>
                <a:gd name="connsiteX22" fmla="*/ 558188 w 874005"/>
                <a:gd name="connsiteY22" fmla="*/ 356212 h 649995"/>
                <a:gd name="connsiteX23" fmla="*/ 543499 w 874005"/>
                <a:gd name="connsiteY23" fmla="*/ 323162 h 649995"/>
                <a:gd name="connsiteX24" fmla="*/ 539826 w 874005"/>
                <a:gd name="connsiteY24" fmla="*/ 308472 h 649995"/>
                <a:gd name="connsiteX25" fmla="*/ 532482 w 874005"/>
                <a:gd name="connsiteY25" fmla="*/ 286439 h 649995"/>
                <a:gd name="connsiteX26" fmla="*/ 528809 w 874005"/>
                <a:gd name="connsiteY26" fmla="*/ 246044 h 649995"/>
                <a:gd name="connsiteX27" fmla="*/ 510448 w 874005"/>
                <a:gd name="connsiteY27" fmla="*/ 231354 h 649995"/>
                <a:gd name="connsiteX28" fmla="*/ 400279 w 874005"/>
                <a:gd name="connsiteY28" fmla="*/ 227682 h 649995"/>
                <a:gd name="connsiteX29" fmla="*/ 400280 w 874005"/>
                <a:gd name="connsiteY29" fmla="*/ 198304 h 649995"/>
                <a:gd name="connsiteX30" fmla="*/ 363556 w 874005"/>
                <a:gd name="connsiteY30" fmla="*/ 190959 h 649995"/>
                <a:gd name="connsiteX31" fmla="*/ 341523 w 874005"/>
                <a:gd name="connsiteY31" fmla="*/ 183615 h 649995"/>
                <a:gd name="connsiteX32" fmla="*/ 304800 w 874005"/>
                <a:gd name="connsiteY32" fmla="*/ 190959 h 649995"/>
                <a:gd name="connsiteX33" fmla="*/ 279094 w 874005"/>
                <a:gd name="connsiteY33" fmla="*/ 187287 h 649995"/>
                <a:gd name="connsiteX34" fmla="*/ 271749 w 874005"/>
                <a:gd name="connsiteY34" fmla="*/ 176270 h 649995"/>
                <a:gd name="connsiteX35" fmla="*/ 260732 w 874005"/>
                <a:gd name="connsiteY35" fmla="*/ 165253 h 649995"/>
                <a:gd name="connsiteX36" fmla="*/ 246043 w 874005"/>
                <a:gd name="connsiteY36" fmla="*/ 146892 h 649995"/>
                <a:gd name="connsiteX37" fmla="*/ 209320 w 874005"/>
                <a:gd name="connsiteY37" fmla="*/ 143219 h 649995"/>
                <a:gd name="connsiteX38" fmla="*/ 194631 w 874005"/>
                <a:gd name="connsiteY38" fmla="*/ 121186 h 649995"/>
                <a:gd name="connsiteX39" fmla="*/ 179942 w 874005"/>
                <a:gd name="connsiteY39" fmla="*/ 117513 h 649995"/>
                <a:gd name="connsiteX40" fmla="*/ 176270 w 874005"/>
                <a:gd name="connsiteY40" fmla="*/ 51412 h 649995"/>
                <a:gd name="connsiteX41" fmla="*/ 168925 w 874005"/>
                <a:gd name="connsiteY41" fmla="*/ 40395 h 649995"/>
                <a:gd name="connsiteX42" fmla="*/ 172597 w 874005"/>
                <a:gd name="connsiteY42" fmla="*/ 25706 h 649995"/>
                <a:gd name="connsiteX43" fmla="*/ 179942 w 874005"/>
                <a:gd name="connsiteY43" fmla="*/ 3672 h 649995"/>
                <a:gd name="connsiteX44" fmla="*/ 168925 w 874005"/>
                <a:gd name="connsiteY44" fmla="*/ 0 h 649995"/>
                <a:gd name="connsiteX45" fmla="*/ 0 w 874005"/>
                <a:gd name="connsiteY45" fmla="*/ 3672 h 649995"/>
                <a:gd name="connsiteX0" fmla="*/ 874005 w 874005"/>
                <a:gd name="connsiteY0" fmla="*/ 649995 h 649995"/>
                <a:gd name="connsiteX1" fmla="*/ 874005 w 874005"/>
                <a:gd name="connsiteY1" fmla="*/ 649995 h 649995"/>
                <a:gd name="connsiteX2" fmla="*/ 859315 w 874005"/>
                <a:gd name="connsiteY2" fmla="*/ 598583 h 649995"/>
                <a:gd name="connsiteX3" fmla="*/ 844626 w 874005"/>
                <a:gd name="connsiteY3" fmla="*/ 594911 h 649995"/>
                <a:gd name="connsiteX4" fmla="*/ 826265 w 874005"/>
                <a:gd name="connsiteY4" fmla="*/ 591239 h 649995"/>
                <a:gd name="connsiteX5" fmla="*/ 829937 w 874005"/>
                <a:gd name="connsiteY5" fmla="*/ 543499 h 649995"/>
                <a:gd name="connsiteX6" fmla="*/ 833609 w 874005"/>
                <a:gd name="connsiteY6" fmla="*/ 532482 h 649995"/>
                <a:gd name="connsiteX7" fmla="*/ 818920 w 874005"/>
                <a:gd name="connsiteY7" fmla="*/ 517793 h 649995"/>
                <a:gd name="connsiteX8" fmla="*/ 815248 w 874005"/>
                <a:gd name="connsiteY8" fmla="*/ 506776 h 649995"/>
                <a:gd name="connsiteX9" fmla="*/ 811576 w 874005"/>
                <a:gd name="connsiteY9" fmla="*/ 484742 h 649995"/>
                <a:gd name="connsiteX10" fmla="*/ 800559 w 874005"/>
                <a:gd name="connsiteY10" fmla="*/ 481070 h 649995"/>
                <a:gd name="connsiteX11" fmla="*/ 734458 w 874005"/>
                <a:gd name="connsiteY11" fmla="*/ 477398 h 649995"/>
                <a:gd name="connsiteX12" fmla="*/ 701407 w 874005"/>
                <a:gd name="connsiteY12" fmla="*/ 473725 h 649995"/>
                <a:gd name="connsiteX13" fmla="*/ 697735 w 874005"/>
                <a:gd name="connsiteY13" fmla="*/ 459036 h 649995"/>
                <a:gd name="connsiteX14" fmla="*/ 609600 w 874005"/>
                <a:gd name="connsiteY14" fmla="*/ 455364 h 649995"/>
                <a:gd name="connsiteX15" fmla="*/ 602255 w 874005"/>
                <a:gd name="connsiteY15" fmla="*/ 444347 h 649995"/>
                <a:gd name="connsiteX16" fmla="*/ 591238 w 874005"/>
                <a:gd name="connsiteY16" fmla="*/ 433330 h 649995"/>
                <a:gd name="connsiteX17" fmla="*/ 583894 w 874005"/>
                <a:gd name="connsiteY17" fmla="*/ 411297 h 649995"/>
                <a:gd name="connsiteX18" fmla="*/ 576549 w 874005"/>
                <a:gd name="connsiteY18" fmla="*/ 389263 h 649995"/>
                <a:gd name="connsiteX19" fmla="*/ 572877 w 874005"/>
                <a:gd name="connsiteY19" fmla="*/ 378246 h 649995"/>
                <a:gd name="connsiteX20" fmla="*/ 569205 w 874005"/>
                <a:gd name="connsiteY20" fmla="*/ 367229 h 649995"/>
                <a:gd name="connsiteX21" fmla="*/ 558188 w 874005"/>
                <a:gd name="connsiteY21" fmla="*/ 356212 h 649995"/>
                <a:gd name="connsiteX22" fmla="*/ 543499 w 874005"/>
                <a:gd name="connsiteY22" fmla="*/ 323162 h 649995"/>
                <a:gd name="connsiteX23" fmla="*/ 539826 w 874005"/>
                <a:gd name="connsiteY23" fmla="*/ 308472 h 649995"/>
                <a:gd name="connsiteX24" fmla="*/ 532482 w 874005"/>
                <a:gd name="connsiteY24" fmla="*/ 286439 h 649995"/>
                <a:gd name="connsiteX25" fmla="*/ 528809 w 874005"/>
                <a:gd name="connsiteY25" fmla="*/ 246044 h 649995"/>
                <a:gd name="connsiteX26" fmla="*/ 510448 w 874005"/>
                <a:gd name="connsiteY26" fmla="*/ 231354 h 649995"/>
                <a:gd name="connsiteX27" fmla="*/ 400279 w 874005"/>
                <a:gd name="connsiteY27" fmla="*/ 227682 h 649995"/>
                <a:gd name="connsiteX28" fmla="*/ 400280 w 874005"/>
                <a:gd name="connsiteY28" fmla="*/ 198304 h 649995"/>
                <a:gd name="connsiteX29" fmla="*/ 363556 w 874005"/>
                <a:gd name="connsiteY29" fmla="*/ 190959 h 649995"/>
                <a:gd name="connsiteX30" fmla="*/ 341523 w 874005"/>
                <a:gd name="connsiteY30" fmla="*/ 183615 h 649995"/>
                <a:gd name="connsiteX31" fmla="*/ 304800 w 874005"/>
                <a:gd name="connsiteY31" fmla="*/ 190959 h 649995"/>
                <a:gd name="connsiteX32" fmla="*/ 279094 w 874005"/>
                <a:gd name="connsiteY32" fmla="*/ 187287 h 649995"/>
                <a:gd name="connsiteX33" fmla="*/ 271749 w 874005"/>
                <a:gd name="connsiteY33" fmla="*/ 176270 h 649995"/>
                <a:gd name="connsiteX34" fmla="*/ 260732 w 874005"/>
                <a:gd name="connsiteY34" fmla="*/ 165253 h 649995"/>
                <a:gd name="connsiteX35" fmla="*/ 246043 w 874005"/>
                <a:gd name="connsiteY35" fmla="*/ 146892 h 649995"/>
                <a:gd name="connsiteX36" fmla="*/ 209320 w 874005"/>
                <a:gd name="connsiteY36" fmla="*/ 143219 h 649995"/>
                <a:gd name="connsiteX37" fmla="*/ 194631 w 874005"/>
                <a:gd name="connsiteY37" fmla="*/ 121186 h 649995"/>
                <a:gd name="connsiteX38" fmla="*/ 179942 w 874005"/>
                <a:gd name="connsiteY38" fmla="*/ 117513 h 649995"/>
                <a:gd name="connsiteX39" fmla="*/ 176270 w 874005"/>
                <a:gd name="connsiteY39" fmla="*/ 51412 h 649995"/>
                <a:gd name="connsiteX40" fmla="*/ 168925 w 874005"/>
                <a:gd name="connsiteY40" fmla="*/ 40395 h 649995"/>
                <a:gd name="connsiteX41" fmla="*/ 172597 w 874005"/>
                <a:gd name="connsiteY41" fmla="*/ 25706 h 649995"/>
                <a:gd name="connsiteX42" fmla="*/ 179942 w 874005"/>
                <a:gd name="connsiteY42" fmla="*/ 3672 h 649995"/>
                <a:gd name="connsiteX43" fmla="*/ 168925 w 874005"/>
                <a:gd name="connsiteY43" fmla="*/ 0 h 649995"/>
                <a:gd name="connsiteX44" fmla="*/ 0 w 874005"/>
                <a:gd name="connsiteY44" fmla="*/ 3672 h 64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74005" h="649995">
                  <a:moveTo>
                    <a:pt x="874005" y="649995"/>
                  </a:moveTo>
                  <a:lnTo>
                    <a:pt x="874005" y="649995"/>
                  </a:lnTo>
                  <a:cubicBezTo>
                    <a:pt x="873856" y="649175"/>
                    <a:pt x="871676" y="606824"/>
                    <a:pt x="859315" y="598583"/>
                  </a:cubicBezTo>
                  <a:cubicBezTo>
                    <a:pt x="855116" y="595783"/>
                    <a:pt x="849553" y="596006"/>
                    <a:pt x="844626" y="594911"/>
                  </a:cubicBezTo>
                  <a:cubicBezTo>
                    <a:pt x="838533" y="593557"/>
                    <a:pt x="832385" y="592463"/>
                    <a:pt x="826265" y="591239"/>
                  </a:cubicBezTo>
                  <a:cubicBezTo>
                    <a:pt x="823817" y="582670"/>
                    <a:pt x="828713" y="553292"/>
                    <a:pt x="829937" y="543499"/>
                  </a:cubicBezTo>
                  <a:cubicBezTo>
                    <a:pt x="831161" y="533706"/>
                    <a:pt x="832385" y="536154"/>
                    <a:pt x="833609" y="532482"/>
                  </a:cubicBezTo>
                  <a:cubicBezTo>
                    <a:pt x="823817" y="503103"/>
                    <a:pt x="838505" y="537378"/>
                    <a:pt x="818920" y="517793"/>
                  </a:cubicBezTo>
                  <a:cubicBezTo>
                    <a:pt x="816183" y="515056"/>
                    <a:pt x="816088" y="510555"/>
                    <a:pt x="815248" y="506776"/>
                  </a:cubicBezTo>
                  <a:cubicBezTo>
                    <a:pt x="813633" y="499507"/>
                    <a:pt x="815270" y="491207"/>
                    <a:pt x="811576" y="484742"/>
                  </a:cubicBezTo>
                  <a:cubicBezTo>
                    <a:pt x="809655" y="481381"/>
                    <a:pt x="804413" y="481437"/>
                    <a:pt x="800559" y="481070"/>
                  </a:cubicBezTo>
                  <a:cubicBezTo>
                    <a:pt x="778591" y="478978"/>
                    <a:pt x="756492" y="478622"/>
                    <a:pt x="734458" y="477398"/>
                  </a:cubicBezTo>
                  <a:cubicBezTo>
                    <a:pt x="723441" y="476174"/>
                    <a:pt x="711322" y="478682"/>
                    <a:pt x="701407" y="473725"/>
                  </a:cubicBezTo>
                  <a:cubicBezTo>
                    <a:pt x="696893" y="471468"/>
                    <a:pt x="702684" y="460026"/>
                    <a:pt x="697735" y="459036"/>
                  </a:cubicBezTo>
                  <a:cubicBezTo>
                    <a:pt x="668902" y="453270"/>
                    <a:pt x="638978" y="456588"/>
                    <a:pt x="609600" y="455364"/>
                  </a:cubicBezTo>
                  <a:cubicBezTo>
                    <a:pt x="607152" y="451692"/>
                    <a:pt x="605081" y="447738"/>
                    <a:pt x="602255" y="444347"/>
                  </a:cubicBezTo>
                  <a:cubicBezTo>
                    <a:pt x="598930" y="440357"/>
                    <a:pt x="593760" y="437870"/>
                    <a:pt x="591238" y="433330"/>
                  </a:cubicBezTo>
                  <a:cubicBezTo>
                    <a:pt x="587478" y="426563"/>
                    <a:pt x="586342" y="418641"/>
                    <a:pt x="583894" y="411297"/>
                  </a:cubicBezTo>
                  <a:lnTo>
                    <a:pt x="576549" y="389263"/>
                  </a:lnTo>
                  <a:lnTo>
                    <a:pt x="572877" y="378246"/>
                  </a:lnTo>
                  <a:cubicBezTo>
                    <a:pt x="571653" y="374574"/>
                    <a:pt x="571942" y="369966"/>
                    <a:pt x="569205" y="367229"/>
                  </a:cubicBezTo>
                  <a:lnTo>
                    <a:pt x="558188" y="356212"/>
                  </a:lnTo>
                  <a:cubicBezTo>
                    <a:pt x="549447" y="329991"/>
                    <a:pt x="555137" y="340620"/>
                    <a:pt x="543499" y="323162"/>
                  </a:cubicBezTo>
                  <a:cubicBezTo>
                    <a:pt x="542275" y="318265"/>
                    <a:pt x="541276" y="313307"/>
                    <a:pt x="539826" y="308472"/>
                  </a:cubicBezTo>
                  <a:cubicBezTo>
                    <a:pt x="537601" y="301057"/>
                    <a:pt x="532482" y="286439"/>
                    <a:pt x="532482" y="286439"/>
                  </a:cubicBezTo>
                  <a:cubicBezTo>
                    <a:pt x="531258" y="272974"/>
                    <a:pt x="531642" y="259264"/>
                    <a:pt x="528809" y="246044"/>
                  </a:cubicBezTo>
                  <a:cubicBezTo>
                    <a:pt x="526367" y="234646"/>
                    <a:pt x="531870" y="234414"/>
                    <a:pt x="510448" y="231354"/>
                  </a:cubicBezTo>
                  <a:cubicBezTo>
                    <a:pt x="489026" y="228294"/>
                    <a:pt x="418640" y="233190"/>
                    <a:pt x="400279" y="227682"/>
                  </a:cubicBezTo>
                  <a:cubicBezTo>
                    <a:pt x="381918" y="222174"/>
                    <a:pt x="406400" y="204424"/>
                    <a:pt x="400280" y="198304"/>
                  </a:cubicBezTo>
                  <a:cubicBezTo>
                    <a:pt x="394160" y="192184"/>
                    <a:pt x="373349" y="193407"/>
                    <a:pt x="363556" y="190959"/>
                  </a:cubicBezTo>
                  <a:cubicBezTo>
                    <a:pt x="353763" y="188511"/>
                    <a:pt x="341523" y="183615"/>
                    <a:pt x="341523" y="183615"/>
                  </a:cubicBezTo>
                  <a:cubicBezTo>
                    <a:pt x="331816" y="186041"/>
                    <a:pt x="313805" y="190959"/>
                    <a:pt x="304800" y="190959"/>
                  </a:cubicBezTo>
                  <a:cubicBezTo>
                    <a:pt x="296144" y="190959"/>
                    <a:pt x="287663" y="188511"/>
                    <a:pt x="279094" y="187287"/>
                  </a:cubicBezTo>
                  <a:cubicBezTo>
                    <a:pt x="276646" y="183615"/>
                    <a:pt x="274575" y="179661"/>
                    <a:pt x="271749" y="176270"/>
                  </a:cubicBezTo>
                  <a:cubicBezTo>
                    <a:pt x="268424" y="172280"/>
                    <a:pt x="263613" y="169574"/>
                    <a:pt x="260732" y="165253"/>
                  </a:cubicBezTo>
                  <a:cubicBezTo>
                    <a:pt x="253963" y="155099"/>
                    <a:pt x="262221" y="150625"/>
                    <a:pt x="246043" y="146892"/>
                  </a:cubicBezTo>
                  <a:cubicBezTo>
                    <a:pt x="234056" y="144126"/>
                    <a:pt x="221561" y="144443"/>
                    <a:pt x="209320" y="143219"/>
                  </a:cubicBezTo>
                  <a:cubicBezTo>
                    <a:pt x="180332" y="133557"/>
                    <a:pt x="218490" y="149818"/>
                    <a:pt x="194631" y="121186"/>
                  </a:cubicBezTo>
                  <a:cubicBezTo>
                    <a:pt x="191400" y="117309"/>
                    <a:pt x="184838" y="118737"/>
                    <a:pt x="179942" y="117513"/>
                  </a:cubicBezTo>
                  <a:cubicBezTo>
                    <a:pt x="178718" y="95479"/>
                    <a:pt x="179391" y="73258"/>
                    <a:pt x="176270" y="51412"/>
                  </a:cubicBezTo>
                  <a:cubicBezTo>
                    <a:pt x="175646" y="47043"/>
                    <a:pt x="169549" y="44764"/>
                    <a:pt x="168925" y="40395"/>
                  </a:cubicBezTo>
                  <a:cubicBezTo>
                    <a:pt x="168211" y="35399"/>
                    <a:pt x="171147" y="30540"/>
                    <a:pt x="172597" y="25706"/>
                  </a:cubicBezTo>
                  <a:cubicBezTo>
                    <a:pt x="174822" y="18291"/>
                    <a:pt x="179942" y="3672"/>
                    <a:pt x="179942" y="3672"/>
                  </a:cubicBezTo>
                  <a:cubicBezTo>
                    <a:pt x="176270" y="2448"/>
                    <a:pt x="172796" y="0"/>
                    <a:pt x="168925" y="0"/>
                  </a:cubicBezTo>
                  <a:cubicBezTo>
                    <a:pt x="112603" y="0"/>
                    <a:pt x="0" y="3672"/>
                    <a:pt x="0" y="3672"/>
                  </a:cubicBezTo>
                </a:path>
              </a:pathLst>
            </a:custGeom>
            <a:noFill/>
            <a:ln w="28575" cap="rnd">
              <a:solidFill>
                <a:srgbClr val="7030A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grpSp>
          <p:nvGrpSpPr>
            <p:cNvPr id="212" name="Group 211"/>
            <p:cNvGrpSpPr/>
            <p:nvPr/>
          </p:nvGrpSpPr>
          <p:grpSpPr>
            <a:xfrm>
              <a:off x="5520747" y="5197435"/>
              <a:ext cx="73152" cy="73152"/>
              <a:chOff x="8540417" y="5502856"/>
              <a:chExt cx="73152" cy="73152"/>
            </a:xfrm>
          </p:grpSpPr>
          <p:cxnSp>
            <p:nvCxnSpPr>
              <p:cNvPr id="216" name="Straight Connector 215"/>
              <p:cNvCxnSpPr/>
              <p:nvPr/>
            </p:nvCxnSpPr>
            <p:spPr>
              <a:xfrm rot="5400000">
                <a:off x="8540417" y="5539432"/>
                <a:ext cx="73152"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a:off x="8540417" y="5539432"/>
                <a:ext cx="73152"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213" name="Group 212"/>
            <p:cNvGrpSpPr/>
            <p:nvPr/>
          </p:nvGrpSpPr>
          <p:grpSpPr>
            <a:xfrm>
              <a:off x="5156807" y="5142844"/>
              <a:ext cx="73152" cy="73152"/>
              <a:chOff x="8540417" y="5502856"/>
              <a:chExt cx="73152" cy="73152"/>
            </a:xfrm>
          </p:grpSpPr>
          <p:cxnSp>
            <p:nvCxnSpPr>
              <p:cNvPr id="214" name="Straight Connector 213"/>
              <p:cNvCxnSpPr/>
              <p:nvPr/>
            </p:nvCxnSpPr>
            <p:spPr>
              <a:xfrm rot="5400000">
                <a:off x="8540417" y="5539432"/>
                <a:ext cx="73152"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a:off x="8540417" y="5539432"/>
                <a:ext cx="73152"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grpSp>
        <p:nvGrpSpPr>
          <p:cNvPr id="6" name="Group 5"/>
          <p:cNvGrpSpPr/>
          <p:nvPr/>
        </p:nvGrpSpPr>
        <p:grpSpPr>
          <a:xfrm>
            <a:off x="2784153" y="1985876"/>
            <a:ext cx="7449835" cy="3551013"/>
            <a:chOff x="1166842" y="1985875"/>
            <a:chExt cx="7449835" cy="3551013"/>
          </a:xfrm>
        </p:grpSpPr>
        <p:sp>
          <p:nvSpPr>
            <p:cNvPr id="218" name="Freeform 217"/>
            <p:cNvSpPr/>
            <p:nvPr/>
          </p:nvSpPr>
          <p:spPr>
            <a:xfrm>
              <a:off x="3321011" y="3971749"/>
              <a:ext cx="5295666" cy="1565139"/>
            </a:xfrm>
            <a:custGeom>
              <a:avLst/>
              <a:gdLst>
                <a:gd name="connsiteX0" fmla="*/ 5295666 w 5295666"/>
                <a:gd name="connsiteY0" fmla="*/ 1565139 h 1565139"/>
                <a:gd name="connsiteX1" fmla="*/ 4471023 w 5295666"/>
                <a:gd name="connsiteY1" fmla="*/ 1565139 h 1565139"/>
                <a:gd name="connsiteX2" fmla="*/ 4471023 w 5295666"/>
                <a:gd name="connsiteY2" fmla="*/ 1469772 h 1565139"/>
                <a:gd name="connsiteX3" fmla="*/ 3601502 w 5295666"/>
                <a:gd name="connsiteY3" fmla="*/ 1469772 h 1565139"/>
                <a:gd name="connsiteX4" fmla="*/ 3601502 w 5295666"/>
                <a:gd name="connsiteY4" fmla="*/ 1396845 h 1565139"/>
                <a:gd name="connsiteX5" fmla="*/ 3556623 w 5295666"/>
                <a:gd name="connsiteY5" fmla="*/ 1396845 h 1565139"/>
                <a:gd name="connsiteX6" fmla="*/ 3556623 w 5295666"/>
                <a:gd name="connsiteY6" fmla="*/ 1380015 h 1565139"/>
                <a:gd name="connsiteX7" fmla="*/ 3534184 w 5295666"/>
                <a:gd name="connsiteY7" fmla="*/ 1380015 h 1565139"/>
                <a:gd name="connsiteX8" fmla="*/ 3534184 w 5295666"/>
                <a:gd name="connsiteY8" fmla="*/ 1346357 h 1565139"/>
                <a:gd name="connsiteX9" fmla="*/ 3388329 w 5295666"/>
                <a:gd name="connsiteY9" fmla="*/ 1346357 h 1565139"/>
                <a:gd name="connsiteX10" fmla="*/ 3388329 w 5295666"/>
                <a:gd name="connsiteY10" fmla="*/ 1307088 h 1565139"/>
                <a:gd name="connsiteX11" fmla="*/ 2973202 w 5295666"/>
                <a:gd name="connsiteY11" fmla="*/ 1307088 h 1565139"/>
                <a:gd name="connsiteX12" fmla="*/ 2973202 w 5295666"/>
                <a:gd name="connsiteY12" fmla="*/ 1245380 h 1565139"/>
                <a:gd name="connsiteX13" fmla="*/ 2922714 w 5295666"/>
                <a:gd name="connsiteY13" fmla="*/ 1245380 h 1565139"/>
                <a:gd name="connsiteX14" fmla="*/ 2922714 w 5295666"/>
                <a:gd name="connsiteY14" fmla="*/ 1200501 h 1565139"/>
                <a:gd name="connsiteX15" fmla="*/ 2720761 w 5295666"/>
                <a:gd name="connsiteY15" fmla="*/ 1200501 h 1565139"/>
                <a:gd name="connsiteX16" fmla="*/ 2703931 w 5295666"/>
                <a:gd name="connsiteY16" fmla="*/ 1183671 h 1565139"/>
                <a:gd name="connsiteX17" fmla="*/ 2406611 w 5295666"/>
                <a:gd name="connsiteY17" fmla="*/ 1183671 h 1565139"/>
                <a:gd name="connsiteX18" fmla="*/ 2406611 w 5295666"/>
                <a:gd name="connsiteY18" fmla="*/ 1093915 h 1565139"/>
                <a:gd name="connsiteX19" fmla="*/ 2384172 w 5295666"/>
                <a:gd name="connsiteY19" fmla="*/ 1093915 h 1565139"/>
                <a:gd name="connsiteX20" fmla="*/ 2384172 w 5295666"/>
                <a:gd name="connsiteY20" fmla="*/ 1037817 h 1565139"/>
                <a:gd name="connsiteX21" fmla="*/ 1851239 w 5295666"/>
                <a:gd name="connsiteY21" fmla="*/ 1037817 h 1565139"/>
                <a:gd name="connsiteX22" fmla="*/ 1851239 w 5295666"/>
                <a:gd name="connsiteY22" fmla="*/ 998548 h 1565139"/>
                <a:gd name="connsiteX23" fmla="*/ 1817580 w 5295666"/>
                <a:gd name="connsiteY23" fmla="*/ 998548 h 1565139"/>
                <a:gd name="connsiteX24" fmla="*/ 1851239 w 5295666"/>
                <a:gd name="connsiteY24" fmla="*/ 964889 h 1565139"/>
                <a:gd name="connsiteX25" fmla="*/ 1851239 w 5295666"/>
                <a:gd name="connsiteY25" fmla="*/ 897571 h 1565139"/>
                <a:gd name="connsiteX26" fmla="*/ 1739043 w 5295666"/>
                <a:gd name="connsiteY26" fmla="*/ 897571 h 1565139"/>
                <a:gd name="connsiteX27" fmla="*/ 1739043 w 5295666"/>
                <a:gd name="connsiteY27" fmla="*/ 869522 h 1565139"/>
                <a:gd name="connsiteX28" fmla="*/ 1705384 w 5295666"/>
                <a:gd name="connsiteY28" fmla="*/ 869522 h 1565139"/>
                <a:gd name="connsiteX29" fmla="*/ 1666115 w 5295666"/>
                <a:gd name="connsiteY29" fmla="*/ 869522 h 1565139"/>
                <a:gd name="connsiteX30" fmla="*/ 1525870 w 5295666"/>
                <a:gd name="connsiteY30" fmla="*/ 869522 h 1565139"/>
                <a:gd name="connsiteX31" fmla="*/ 1525870 w 5295666"/>
                <a:gd name="connsiteY31" fmla="*/ 790985 h 1565139"/>
                <a:gd name="connsiteX32" fmla="*/ 1357576 w 5295666"/>
                <a:gd name="connsiteY32" fmla="*/ 790985 h 1565139"/>
                <a:gd name="connsiteX33" fmla="*/ 1307087 w 5295666"/>
                <a:gd name="connsiteY33" fmla="*/ 706838 h 1565139"/>
                <a:gd name="connsiteX34" fmla="*/ 1295868 w 5295666"/>
                <a:gd name="connsiteY34" fmla="*/ 661959 h 1565139"/>
                <a:gd name="connsiteX35" fmla="*/ 1279038 w 5295666"/>
                <a:gd name="connsiteY35" fmla="*/ 628300 h 1565139"/>
                <a:gd name="connsiteX36" fmla="*/ 1267818 w 5295666"/>
                <a:gd name="connsiteY36" fmla="*/ 566592 h 1565139"/>
                <a:gd name="connsiteX37" fmla="*/ 1222940 w 5295666"/>
                <a:gd name="connsiteY37" fmla="*/ 566592 h 1565139"/>
                <a:gd name="connsiteX38" fmla="*/ 1217330 w 5295666"/>
                <a:gd name="connsiteY38" fmla="*/ 544153 h 1565139"/>
                <a:gd name="connsiteX39" fmla="*/ 1206110 w 5295666"/>
                <a:gd name="connsiteY39" fmla="*/ 544153 h 1565139"/>
                <a:gd name="connsiteX40" fmla="*/ 1206110 w 5295666"/>
                <a:gd name="connsiteY40" fmla="*/ 516104 h 1565139"/>
                <a:gd name="connsiteX41" fmla="*/ 734886 w 5295666"/>
                <a:gd name="connsiteY41" fmla="*/ 516104 h 1565139"/>
                <a:gd name="connsiteX42" fmla="*/ 734886 w 5295666"/>
                <a:gd name="connsiteY42" fmla="*/ 342199 h 1565139"/>
                <a:gd name="connsiteX43" fmla="*/ 431956 w 5295666"/>
                <a:gd name="connsiteY43" fmla="*/ 342199 h 1565139"/>
                <a:gd name="connsiteX44" fmla="*/ 431956 w 5295666"/>
                <a:gd name="connsiteY44" fmla="*/ 280491 h 1565139"/>
                <a:gd name="connsiteX45" fmla="*/ 347809 w 5295666"/>
                <a:gd name="connsiteY45" fmla="*/ 280491 h 1565139"/>
                <a:gd name="connsiteX46" fmla="*/ 347809 w 5295666"/>
                <a:gd name="connsiteY46" fmla="*/ 185125 h 1565139"/>
                <a:gd name="connsiteX47" fmla="*/ 308540 w 5295666"/>
                <a:gd name="connsiteY47" fmla="*/ 185125 h 1565139"/>
                <a:gd name="connsiteX48" fmla="*/ 308540 w 5295666"/>
                <a:gd name="connsiteY48" fmla="*/ 39269 h 1565139"/>
                <a:gd name="connsiteX49" fmla="*/ 39269 w 5295666"/>
                <a:gd name="connsiteY49" fmla="*/ 39269 h 1565139"/>
                <a:gd name="connsiteX50" fmla="*/ 0 w 5295666"/>
                <a:gd name="connsiteY50" fmla="*/ 0 h 1565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295666" h="1565139">
                  <a:moveTo>
                    <a:pt x="5295666" y="1565139"/>
                  </a:moveTo>
                  <a:lnTo>
                    <a:pt x="4471023" y="1565139"/>
                  </a:lnTo>
                  <a:lnTo>
                    <a:pt x="4471023" y="1469772"/>
                  </a:lnTo>
                  <a:lnTo>
                    <a:pt x="3601502" y="1469772"/>
                  </a:lnTo>
                  <a:lnTo>
                    <a:pt x="3601502" y="1396845"/>
                  </a:lnTo>
                  <a:lnTo>
                    <a:pt x="3556623" y="1396845"/>
                  </a:lnTo>
                  <a:lnTo>
                    <a:pt x="3556623" y="1380015"/>
                  </a:lnTo>
                  <a:lnTo>
                    <a:pt x="3534184" y="1380015"/>
                  </a:lnTo>
                  <a:lnTo>
                    <a:pt x="3534184" y="1346357"/>
                  </a:lnTo>
                  <a:lnTo>
                    <a:pt x="3388329" y="1346357"/>
                  </a:lnTo>
                  <a:lnTo>
                    <a:pt x="3388329" y="1307088"/>
                  </a:lnTo>
                  <a:lnTo>
                    <a:pt x="2973202" y="1307088"/>
                  </a:lnTo>
                  <a:lnTo>
                    <a:pt x="2973202" y="1245380"/>
                  </a:lnTo>
                  <a:lnTo>
                    <a:pt x="2922714" y="1245380"/>
                  </a:lnTo>
                  <a:lnTo>
                    <a:pt x="2922714" y="1200501"/>
                  </a:lnTo>
                  <a:lnTo>
                    <a:pt x="2720761" y="1200501"/>
                  </a:lnTo>
                  <a:lnTo>
                    <a:pt x="2703931" y="1183671"/>
                  </a:lnTo>
                  <a:lnTo>
                    <a:pt x="2406611" y="1183671"/>
                  </a:lnTo>
                  <a:lnTo>
                    <a:pt x="2406611" y="1093915"/>
                  </a:lnTo>
                  <a:lnTo>
                    <a:pt x="2384172" y="1093915"/>
                  </a:lnTo>
                  <a:lnTo>
                    <a:pt x="2384172" y="1037817"/>
                  </a:lnTo>
                  <a:lnTo>
                    <a:pt x="1851239" y="1037817"/>
                  </a:lnTo>
                  <a:lnTo>
                    <a:pt x="1851239" y="998548"/>
                  </a:lnTo>
                  <a:lnTo>
                    <a:pt x="1817580" y="998548"/>
                  </a:lnTo>
                  <a:lnTo>
                    <a:pt x="1851239" y="964889"/>
                  </a:lnTo>
                  <a:lnTo>
                    <a:pt x="1851239" y="897571"/>
                  </a:lnTo>
                  <a:lnTo>
                    <a:pt x="1739043" y="897571"/>
                  </a:lnTo>
                  <a:lnTo>
                    <a:pt x="1739043" y="869522"/>
                  </a:lnTo>
                  <a:lnTo>
                    <a:pt x="1705384" y="869522"/>
                  </a:lnTo>
                  <a:lnTo>
                    <a:pt x="1666115" y="869522"/>
                  </a:lnTo>
                  <a:lnTo>
                    <a:pt x="1525870" y="869522"/>
                  </a:lnTo>
                  <a:lnTo>
                    <a:pt x="1525870" y="790985"/>
                  </a:lnTo>
                  <a:lnTo>
                    <a:pt x="1357576" y="790985"/>
                  </a:lnTo>
                  <a:lnTo>
                    <a:pt x="1307087" y="706838"/>
                  </a:lnTo>
                  <a:lnTo>
                    <a:pt x="1295868" y="661959"/>
                  </a:lnTo>
                  <a:lnTo>
                    <a:pt x="1279038" y="628300"/>
                  </a:lnTo>
                  <a:lnTo>
                    <a:pt x="1267818" y="566592"/>
                  </a:lnTo>
                  <a:lnTo>
                    <a:pt x="1222940" y="566592"/>
                  </a:lnTo>
                  <a:lnTo>
                    <a:pt x="1217330" y="544153"/>
                  </a:lnTo>
                  <a:lnTo>
                    <a:pt x="1206110" y="544153"/>
                  </a:lnTo>
                  <a:lnTo>
                    <a:pt x="1206110" y="516104"/>
                  </a:lnTo>
                  <a:lnTo>
                    <a:pt x="734886" y="516104"/>
                  </a:lnTo>
                  <a:lnTo>
                    <a:pt x="734886" y="342199"/>
                  </a:lnTo>
                  <a:lnTo>
                    <a:pt x="431956" y="342199"/>
                  </a:lnTo>
                  <a:lnTo>
                    <a:pt x="431956" y="280491"/>
                  </a:lnTo>
                  <a:lnTo>
                    <a:pt x="347809" y="280491"/>
                  </a:lnTo>
                  <a:lnTo>
                    <a:pt x="347809" y="185125"/>
                  </a:lnTo>
                  <a:lnTo>
                    <a:pt x="308540" y="185125"/>
                  </a:lnTo>
                  <a:lnTo>
                    <a:pt x="308540" y="39269"/>
                  </a:lnTo>
                  <a:lnTo>
                    <a:pt x="39269" y="39269"/>
                  </a:lnTo>
                  <a:lnTo>
                    <a:pt x="0" y="0"/>
                  </a:lnTo>
                </a:path>
              </a:pathLst>
            </a:custGeom>
            <a:noFill/>
            <a:ln w="28575" cap="rnd">
              <a:solidFill>
                <a:srgbClr val="1CB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sp>
          <p:nvSpPr>
            <p:cNvPr id="2" name="Freeform 1"/>
            <p:cNvSpPr/>
            <p:nvPr/>
          </p:nvSpPr>
          <p:spPr>
            <a:xfrm>
              <a:off x="1166842" y="1985875"/>
              <a:ext cx="987328" cy="920010"/>
            </a:xfrm>
            <a:custGeom>
              <a:avLst/>
              <a:gdLst>
                <a:gd name="connsiteX0" fmla="*/ 0 w 1222940"/>
                <a:gd name="connsiteY0" fmla="*/ 0 h 802204"/>
                <a:gd name="connsiteX1" fmla="*/ 84147 w 1222940"/>
                <a:gd name="connsiteY1" fmla="*/ 0 h 802204"/>
                <a:gd name="connsiteX2" fmla="*/ 84147 w 1222940"/>
                <a:gd name="connsiteY2" fmla="*/ 168294 h 802204"/>
                <a:gd name="connsiteX3" fmla="*/ 179514 w 1222940"/>
                <a:gd name="connsiteY3" fmla="*/ 168294 h 802204"/>
                <a:gd name="connsiteX4" fmla="*/ 162684 w 1222940"/>
                <a:gd name="connsiteY4" fmla="*/ 185124 h 802204"/>
                <a:gd name="connsiteX5" fmla="*/ 230002 w 1222940"/>
                <a:gd name="connsiteY5" fmla="*/ 185124 h 802204"/>
                <a:gd name="connsiteX6" fmla="*/ 263661 w 1222940"/>
                <a:gd name="connsiteY6" fmla="*/ 218783 h 802204"/>
                <a:gd name="connsiteX7" fmla="*/ 370248 w 1222940"/>
                <a:gd name="connsiteY7" fmla="*/ 218783 h 802204"/>
                <a:gd name="connsiteX8" fmla="*/ 370248 w 1222940"/>
                <a:gd name="connsiteY8" fmla="*/ 291710 h 802204"/>
                <a:gd name="connsiteX9" fmla="*/ 544152 w 1222940"/>
                <a:gd name="connsiteY9" fmla="*/ 291710 h 802204"/>
                <a:gd name="connsiteX10" fmla="*/ 544152 w 1222940"/>
                <a:gd name="connsiteY10" fmla="*/ 319759 h 802204"/>
                <a:gd name="connsiteX11" fmla="*/ 544152 w 1222940"/>
                <a:gd name="connsiteY11" fmla="*/ 319759 h 802204"/>
                <a:gd name="connsiteX12" fmla="*/ 544152 w 1222940"/>
                <a:gd name="connsiteY12" fmla="*/ 460005 h 802204"/>
                <a:gd name="connsiteX13" fmla="*/ 600250 w 1222940"/>
                <a:gd name="connsiteY13" fmla="*/ 460005 h 802204"/>
                <a:gd name="connsiteX14" fmla="*/ 600250 w 1222940"/>
                <a:gd name="connsiteY14" fmla="*/ 572201 h 802204"/>
                <a:gd name="connsiteX15" fmla="*/ 931229 w 1222940"/>
                <a:gd name="connsiteY15" fmla="*/ 572201 h 802204"/>
                <a:gd name="connsiteX16" fmla="*/ 931229 w 1222940"/>
                <a:gd name="connsiteY16" fmla="*/ 661958 h 802204"/>
                <a:gd name="connsiteX17" fmla="*/ 931229 w 1222940"/>
                <a:gd name="connsiteY17" fmla="*/ 757325 h 802204"/>
                <a:gd name="connsiteX18" fmla="*/ 976108 w 1222940"/>
                <a:gd name="connsiteY18" fmla="*/ 802204 h 802204"/>
                <a:gd name="connsiteX19" fmla="*/ 1222940 w 1222940"/>
                <a:gd name="connsiteY19" fmla="*/ 802204 h 802204"/>
                <a:gd name="connsiteX0" fmla="*/ 0 w 1222940"/>
                <a:gd name="connsiteY0" fmla="*/ 0 h 802204"/>
                <a:gd name="connsiteX1" fmla="*/ 84147 w 1222940"/>
                <a:gd name="connsiteY1" fmla="*/ 0 h 802204"/>
                <a:gd name="connsiteX2" fmla="*/ 84147 w 1222940"/>
                <a:gd name="connsiteY2" fmla="*/ 168294 h 802204"/>
                <a:gd name="connsiteX3" fmla="*/ 179514 w 1222940"/>
                <a:gd name="connsiteY3" fmla="*/ 168294 h 802204"/>
                <a:gd name="connsiteX4" fmla="*/ 162684 w 1222940"/>
                <a:gd name="connsiteY4" fmla="*/ 185124 h 802204"/>
                <a:gd name="connsiteX5" fmla="*/ 230002 w 1222940"/>
                <a:gd name="connsiteY5" fmla="*/ 185124 h 802204"/>
                <a:gd name="connsiteX6" fmla="*/ 263661 w 1222940"/>
                <a:gd name="connsiteY6" fmla="*/ 218783 h 802204"/>
                <a:gd name="connsiteX7" fmla="*/ 370248 w 1222940"/>
                <a:gd name="connsiteY7" fmla="*/ 218783 h 802204"/>
                <a:gd name="connsiteX8" fmla="*/ 370248 w 1222940"/>
                <a:gd name="connsiteY8" fmla="*/ 291710 h 802204"/>
                <a:gd name="connsiteX9" fmla="*/ 544152 w 1222940"/>
                <a:gd name="connsiteY9" fmla="*/ 291710 h 802204"/>
                <a:gd name="connsiteX10" fmla="*/ 544152 w 1222940"/>
                <a:gd name="connsiteY10" fmla="*/ 319759 h 802204"/>
                <a:gd name="connsiteX11" fmla="*/ 583420 w 1222940"/>
                <a:gd name="connsiteY11" fmla="*/ 319759 h 802204"/>
                <a:gd name="connsiteX12" fmla="*/ 544152 w 1222940"/>
                <a:gd name="connsiteY12" fmla="*/ 460005 h 802204"/>
                <a:gd name="connsiteX13" fmla="*/ 600250 w 1222940"/>
                <a:gd name="connsiteY13" fmla="*/ 460005 h 802204"/>
                <a:gd name="connsiteX14" fmla="*/ 600250 w 1222940"/>
                <a:gd name="connsiteY14" fmla="*/ 572201 h 802204"/>
                <a:gd name="connsiteX15" fmla="*/ 931229 w 1222940"/>
                <a:gd name="connsiteY15" fmla="*/ 572201 h 802204"/>
                <a:gd name="connsiteX16" fmla="*/ 931229 w 1222940"/>
                <a:gd name="connsiteY16" fmla="*/ 661958 h 802204"/>
                <a:gd name="connsiteX17" fmla="*/ 931229 w 1222940"/>
                <a:gd name="connsiteY17" fmla="*/ 757325 h 802204"/>
                <a:gd name="connsiteX18" fmla="*/ 976108 w 1222940"/>
                <a:gd name="connsiteY18" fmla="*/ 802204 h 802204"/>
                <a:gd name="connsiteX19" fmla="*/ 1222940 w 1222940"/>
                <a:gd name="connsiteY19" fmla="*/ 802204 h 802204"/>
                <a:gd name="connsiteX0" fmla="*/ 0 w 1222940"/>
                <a:gd name="connsiteY0" fmla="*/ 0 h 802204"/>
                <a:gd name="connsiteX1" fmla="*/ 84147 w 1222940"/>
                <a:gd name="connsiteY1" fmla="*/ 0 h 802204"/>
                <a:gd name="connsiteX2" fmla="*/ 84147 w 1222940"/>
                <a:gd name="connsiteY2" fmla="*/ 168294 h 802204"/>
                <a:gd name="connsiteX3" fmla="*/ 179514 w 1222940"/>
                <a:gd name="connsiteY3" fmla="*/ 168294 h 802204"/>
                <a:gd name="connsiteX4" fmla="*/ 162684 w 1222940"/>
                <a:gd name="connsiteY4" fmla="*/ 185124 h 802204"/>
                <a:gd name="connsiteX5" fmla="*/ 230002 w 1222940"/>
                <a:gd name="connsiteY5" fmla="*/ 185124 h 802204"/>
                <a:gd name="connsiteX6" fmla="*/ 263661 w 1222940"/>
                <a:gd name="connsiteY6" fmla="*/ 218783 h 802204"/>
                <a:gd name="connsiteX7" fmla="*/ 370248 w 1222940"/>
                <a:gd name="connsiteY7" fmla="*/ 218783 h 802204"/>
                <a:gd name="connsiteX8" fmla="*/ 370248 w 1222940"/>
                <a:gd name="connsiteY8" fmla="*/ 291710 h 802204"/>
                <a:gd name="connsiteX9" fmla="*/ 544152 w 1222940"/>
                <a:gd name="connsiteY9" fmla="*/ 291710 h 802204"/>
                <a:gd name="connsiteX10" fmla="*/ 544152 w 1222940"/>
                <a:gd name="connsiteY10" fmla="*/ 319759 h 802204"/>
                <a:gd name="connsiteX11" fmla="*/ 583420 w 1222940"/>
                <a:gd name="connsiteY11" fmla="*/ 319759 h 802204"/>
                <a:gd name="connsiteX12" fmla="*/ 600250 w 1222940"/>
                <a:gd name="connsiteY12" fmla="*/ 437565 h 802204"/>
                <a:gd name="connsiteX13" fmla="*/ 600250 w 1222940"/>
                <a:gd name="connsiteY13" fmla="*/ 460005 h 802204"/>
                <a:gd name="connsiteX14" fmla="*/ 600250 w 1222940"/>
                <a:gd name="connsiteY14" fmla="*/ 572201 h 802204"/>
                <a:gd name="connsiteX15" fmla="*/ 931229 w 1222940"/>
                <a:gd name="connsiteY15" fmla="*/ 572201 h 802204"/>
                <a:gd name="connsiteX16" fmla="*/ 931229 w 1222940"/>
                <a:gd name="connsiteY16" fmla="*/ 661958 h 802204"/>
                <a:gd name="connsiteX17" fmla="*/ 931229 w 1222940"/>
                <a:gd name="connsiteY17" fmla="*/ 757325 h 802204"/>
                <a:gd name="connsiteX18" fmla="*/ 976108 w 1222940"/>
                <a:gd name="connsiteY18" fmla="*/ 802204 h 802204"/>
                <a:gd name="connsiteX19" fmla="*/ 1222940 w 1222940"/>
                <a:gd name="connsiteY19" fmla="*/ 802204 h 802204"/>
                <a:gd name="connsiteX0" fmla="*/ 0 w 987328"/>
                <a:gd name="connsiteY0" fmla="*/ 0 h 920010"/>
                <a:gd name="connsiteX1" fmla="*/ 84147 w 987328"/>
                <a:gd name="connsiteY1" fmla="*/ 0 h 920010"/>
                <a:gd name="connsiteX2" fmla="*/ 84147 w 987328"/>
                <a:gd name="connsiteY2" fmla="*/ 168294 h 920010"/>
                <a:gd name="connsiteX3" fmla="*/ 179514 w 987328"/>
                <a:gd name="connsiteY3" fmla="*/ 168294 h 920010"/>
                <a:gd name="connsiteX4" fmla="*/ 162684 w 987328"/>
                <a:gd name="connsiteY4" fmla="*/ 185124 h 920010"/>
                <a:gd name="connsiteX5" fmla="*/ 230002 w 987328"/>
                <a:gd name="connsiteY5" fmla="*/ 185124 h 920010"/>
                <a:gd name="connsiteX6" fmla="*/ 263661 w 987328"/>
                <a:gd name="connsiteY6" fmla="*/ 218783 h 920010"/>
                <a:gd name="connsiteX7" fmla="*/ 370248 w 987328"/>
                <a:gd name="connsiteY7" fmla="*/ 218783 h 920010"/>
                <a:gd name="connsiteX8" fmla="*/ 370248 w 987328"/>
                <a:gd name="connsiteY8" fmla="*/ 291710 h 920010"/>
                <a:gd name="connsiteX9" fmla="*/ 544152 w 987328"/>
                <a:gd name="connsiteY9" fmla="*/ 291710 h 920010"/>
                <a:gd name="connsiteX10" fmla="*/ 544152 w 987328"/>
                <a:gd name="connsiteY10" fmla="*/ 319759 h 920010"/>
                <a:gd name="connsiteX11" fmla="*/ 583420 w 987328"/>
                <a:gd name="connsiteY11" fmla="*/ 319759 h 920010"/>
                <a:gd name="connsiteX12" fmla="*/ 600250 w 987328"/>
                <a:gd name="connsiteY12" fmla="*/ 437565 h 920010"/>
                <a:gd name="connsiteX13" fmla="*/ 600250 w 987328"/>
                <a:gd name="connsiteY13" fmla="*/ 460005 h 920010"/>
                <a:gd name="connsiteX14" fmla="*/ 600250 w 987328"/>
                <a:gd name="connsiteY14" fmla="*/ 572201 h 920010"/>
                <a:gd name="connsiteX15" fmla="*/ 931229 w 987328"/>
                <a:gd name="connsiteY15" fmla="*/ 572201 h 920010"/>
                <a:gd name="connsiteX16" fmla="*/ 931229 w 987328"/>
                <a:gd name="connsiteY16" fmla="*/ 661958 h 920010"/>
                <a:gd name="connsiteX17" fmla="*/ 931229 w 987328"/>
                <a:gd name="connsiteY17" fmla="*/ 757325 h 920010"/>
                <a:gd name="connsiteX18" fmla="*/ 976108 w 987328"/>
                <a:gd name="connsiteY18" fmla="*/ 802204 h 920010"/>
                <a:gd name="connsiteX19" fmla="*/ 987328 w 987328"/>
                <a:gd name="connsiteY19" fmla="*/ 920010 h 9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7328" h="920010">
                  <a:moveTo>
                    <a:pt x="0" y="0"/>
                  </a:moveTo>
                  <a:lnTo>
                    <a:pt x="84147" y="0"/>
                  </a:lnTo>
                  <a:lnTo>
                    <a:pt x="84147" y="168294"/>
                  </a:lnTo>
                  <a:lnTo>
                    <a:pt x="179514" y="168294"/>
                  </a:lnTo>
                  <a:lnTo>
                    <a:pt x="162684" y="185124"/>
                  </a:lnTo>
                  <a:lnTo>
                    <a:pt x="230002" y="185124"/>
                  </a:lnTo>
                  <a:lnTo>
                    <a:pt x="263661" y="218783"/>
                  </a:lnTo>
                  <a:lnTo>
                    <a:pt x="370248" y="218783"/>
                  </a:lnTo>
                  <a:lnTo>
                    <a:pt x="370248" y="291710"/>
                  </a:lnTo>
                  <a:lnTo>
                    <a:pt x="544152" y="291710"/>
                  </a:lnTo>
                  <a:cubicBezTo>
                    <a:pt x="544152" y="301060"/>
                    <a:pt x="537607" y="315084"/>
                    <a:pt x="544152" y="319759"/>
                  </a:cubicBezTo>
                  <a:cubicBezTo>
                    <a:pt x="550697" y="324434"/>
                    <a:pt x="574070" y="300125"/>
                    <a:pt x="583420" y="319759"/>
                  </a:cubicBezTo>
                  <a:cubicBezTo>
                    <a:pt x="592770" y="339393"/>
                    <a:pt x="594640" y="398296"/>
                    <a:pt x="600250" y="437565"/>
                  </a:cubicBezTo>
                  <a:lnTo>
                    <a:pt x="600250" y="460005"/>
                  </a:lnTo>
                  <a:lnTo>
                    <a:pt x="600250" y="572201"/>
                  </a:lnTo>
                  <a:lnTo>
                    <a:pt x="931229" y="572201"/>
                  </a:lnTo>
                  <a:lnTo>
                    <a:pt x="931229" y="661958"/>
                  </a:lnTo>
                  <a:lnTo>
                    <a:pt x="931229" y="757325"/>
                  </a:lnTo>
                  <a:lnTo>
                    <a:pt x="976108" y="802204"/>
                  </a:lnTo>
                  <a:lnTo>
                    <a:pt x="987328" y="920010"/>
                  </a:lnTo>
                </a:path>
              </a:pathLst>
            </a:custGeom>
            <a:noFill/>
            <a:ln w="28575" cap="rnd">
              <a:solidFill>
                <a:srgbClr val="1CB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sp>
          <p:nvSpPr>
            <p:cNvPr id="4" name="Freeform 3"/>
            <p:cNvSpPr/>
            <p:nvPr/>
          </p:nvSpPr>
          <p:spPr>
            <a:xfrm>
              <a:off x="2131730" y="2883445"/>
              <a:ext cx="1178061" cy="1088305"/>
            </a:xfrm>
            <a:custGeom>
              <a:avLst/>
              <a:gdLst>
                <a:gd name="connsiteX0" fmla="*/ 0 w 1178061"/>
                <a:gd name="connsiteY0" fmla="*/ 0 h 1088305"/>
                <a:gd name="connsiteX1" fmla="*/ 364638 w 1178061"/>
                <a:gd name="connsiteY1" fmla="*/ 0 h 1088305"/>
                <a:gd name="connsiteX2" fmla="*/ 364638 w 1178061"/>
                <a:gd name="connsiteY2" fmla="*/ 123416 h 1088305"/>
                <a:gd name="connsiteX3" fmla="*/ 364638 w 1178061"/>
                <a:gd name="connsiteY3" fmla="*/ 235613 h 1088305"/>
                <a:gd name="connsiteX4" fmla="*/ 364638 w 1178061"/>
                <a:gd name="connsiteY4" fmla="*/ 375858 h 1088305"/>
                <a:gd name="connsiteX5" fmla="*/ 532933 w 1178061"/>
                <a:gd name="connsiteY5" fmla="*/ 375858 h 1088305"/>
                <a:gd name="connsiteX6" fmla="*/ 583421 w 1178061"/>
                <a:gd name="connsiteY6" fmla="*/ 426346 h 1088305"/>
                <a:gd name="connsiteX7" fmla="*/ 734886 w 1178061"/>
                <a:gd name="connsiteY7" fmla="*/ 426346 h 1088305"/>
                <a:gd name="connsiteX8" fmla="*/ 734886 w 1178061"/>
                <a:gd name="connsiteY8" fmla="*/ 448786 h 1088305"/>
                <a:gd name="connsiteX9" fmla="*/ 774155 w 1178061"/>
                <a:gd name="connsiteY9" fmla="*/ 448786 h 1088305"/>
                <a:gd name="connsiteX10" fmla="*/ 774155 w 1178061"/>
                <a:gd name="connsiteY10" fmla="*/ 633910 h 1088305"/>
                <a:gd name="connsiteX11" fmla="*/ 774155 w 1178061"/>
                <a:gd name="connsiteY11" fmla="*/ 667568 h 1088305"/>
                <a:gd name="connsiteX12" fmla="*/ 1020987 w 1178061"/>
                <a:gd name="connsiteY12" fmla="*/ 667568 h 1088305"/>
                <a:gd name="connsiteX13" fmla="*/ 1020987 w 1178061"/>
                <a:gd name="connsiteY13" fmla="*/ 706837 h 1088305"/>
                <a:gd name="connsiteX14" fmla="*/ 1116353 w 1178061"/>
                <a:gd name="connsiteY14" fmla="*/ 706837 h 1088305"/>
                <a:gd name="connsiteX15" fmla="*/ 1116353 w 1178061"/>
                <a:gd name="connsiteY15" fmla="*/ 796594 h 1088305"/>
                <a:gd name="connsiteX16" fmla="*/ 1116353 w 1178061"/>
                <a:gd name="connsiteY16" fmla="*/ 796594 h 1088305"/>
                <a:gd name="connsiteX17" fmla="*/ 1116353 w 1178061"/>
                <a:gd name="connsiteY17" fmla="*/ 1054646 h 1088305"/>
                <a:gd name="connsiteX18" fmla="*/ 1178061 w 1178061"/>
                <a:gd name="connsiteY18" fmla="*/ 1054646 h 1088305"/>
                <a:gd name="connsiteX19" fmla="*/ 1178061 w 1178061"/>
                <a:gd name="connsiteY19" fmla="*/ 1088305 h 10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8061" h="1088305">
                  <a:moveTo>
                    <a:pt x="0" y="0"/>
                  </a:moveTo>
                  <a:lnTo>
                    <a:pt x="364638" y="0"/>
                  </a:lnTo>
                  <a:lnTo>
                    <a:pt x="364638" y="123416"/>
                  </a:lnTo>
                  <a:lnTo>
                    <a:pt x="364638" y="235613"/>
                  </a:lnTo>
                  <a:lnTo>
                    <a:pt x="364638" y="375858"/>
                  </a:lnTo>
                  <a:lnTo>
                    <a:pt x="532933" y="375858"/>
                  </a:lnTo>
                  <a:lnTo>
                    <a:pt x="583421" y="426346"/>
                  </a:lnTo>
                  <a:lnTo>
                    <a:pt x="734886" y="426346"/>
                  </a:lnTo>
                  <a:lnTo>
                    <a:pt x="734886" y="448786"/>
                  </a:lnTo>
                  <a:lnTo>
                    <a:pt x="774155" y="448786"/>
                  </a:lnTo>
                  <a:lnTo>
                    <a:pt x="774155" y="633910"/>
                  </a:lnTo>
                  <a:lnTo>
                    <a:pt x="774155" y="667568"/>
                  </a:lnTo>
                  <a:lnTo>
                    <a:pt x="1020987" y="667568"/>
                  </a:lnTo>
                  <a:lnTo>
                    <a:pt x="1020987" y="706837"/>
                  </a:lnTo>
                  <a:lnTo>
                    <a:pt x="1116353" y="706837"/>
                  </a:lnTo>
                  <a:lnTo>
                    <a:pt x="1116353" y="796594"/>
                  </a:lnTo>
                  <a:lnTo>
                    <a:pt x="1116353" y="796594"/>
                  </a:lnTo>
                  <a:lnTo>
                    <a:pt x="1116353" y="1054646"/>
                  </a:lnTo>
                  <a:lnTo>
                    <a:pt x="1178061" y="1054646"/>
                  </a:lnTo>
                  <a:lnTo>
                    <a:pt x="1178061" y="1088305"/>
                  </a:lnTo>
                </a:path>
              </a:pathLst>
            </a:custGeom>
            <a:noFill/>
            <a:ln w="28575" cap="rnd">
              <a:solidFill>
                <a:srgbClr val="1CB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grpSp>
      <p:grpSp>
        <p:nvGrpSpPr>
          <p:cNvPr id="79" name="Group 78"/>
          <p:cNvGrpSpPr/>
          <p:nvPr/>
        </p:nvGrpSpPr>
        <p:grpSpPr>
          <a:xfrm>
            <a:off x="3343981" y="2313208"/>
            <a:ext cx="6886899" cy="3262800"/>
            <a:chOff x="1726670" y="2313208"/>
            <a:chExt cx="6886899" cy="3262800"/>
          </a:xfrm>
        </p:grpSpPr>
        <p:grpSp>
          <p:nvGrpSpPr>
            <p:cNvPr id="80" name="Group 79"/>
            <p:cNvGrpSpPr/>
            <p:nvPr/>
          </p:nvGrpSpPr>
          <p:grpSpPr>
            <a:xfrm>
              <a:off x="8540417" y="5502856"/>
              <a:ext cx="73152" cy="73152"/>
              <a:chOff x="8540417" y="5502856"/>
              <a:chExt cx="73152" cy="73152"/>
            </a:xfrm>
          </p:grpSpPr>
          <p:cxnSp>
            <p:nvCxnSpPr>
              <p:cNvPr id="150" name="Straight Connector 149"/>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8540417" y="5539432"/>
                <a:ext cx="73152" cy="0"/>
              </a:xfrm>
              <a:prstGeom prst="line">
                <a:avLst/>
              </a:prstGeom>
              <a:ln w="12700" cap="rnd">
                <a:solidFill>
                  <a:srgbClr val="1CBECA"/>
                </a:solidFill>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8525528" y="5502856"/>
              <a:ext cx="73152" cy="73152"/>
              <a:chOff x="8540417" y="5502856"/>
              <a:chExt cx="73152" cy="73152"/>
            </a:xfrm>
          </p:grpSpPr>
          <p:cxnSp>
            <p:nvCxnSpPr>
              <p:cNvPr id="148" name="Straight Connector 147"/>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 name="Group 81"/>
            <p:cNvGrpSpPr/>
            <p:nvPr/>
          </p:nvGrpSpPr>
          <p:grpSpPr>
            <a:xfrm>
              <a:off x="7992376" y="5502856"/>
              <a:ext cx="73152" cy="73152"/>
              <a:chOff x="8540417" y="5502856"/>
              <a:chExt cx="73152" cy="73152"/>
            </a:xfrm>
          </p:grpSpPr>
          <p:cxnSp>
            <p:nvCxnSpPr>
              <p:cNvPr id="146" name="Straight Connector 145"/>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p:cNvGrpSpPr/>
            <p:nvPr/>
          </p:nvGrpSpPr>
          <p:grpSpPr>
            <a:xfrm>
              <a:off x="7962591" y="5502856"/>
              <a:ext cx="73152" cy="73152"/>
              <a:chOff x="8540417" y="5502856"/>
              <a:chExt cx="73152" cy="73152"/>
            </a:xfrm>
          </p:grpSpPr>
          <p:cxnSp>
            <p:nvCxnSpPr>
              <p:cNvPr id="144" name="Straight Connector 143"/>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a:off x="7673677" y="5401586"/>
              <a:ext cx="73152" cy="73152"/>
              <a:chOff x="8540417" y="5502856"/>
              <a:chExt cx="73152" cy="73152"/>
            </a:xfrm>
          </p:grpSpPr>
          <p:cxnSp>
            <p:nvCxnSpPr>
              <p:cNvPr id="142" name="Straight Connector 141"/>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Group 84"/>
            <p:cNvGrpSpPr/>
            <p:nvPr/>
          </p:nvGrpSpPr>
          <p:grpSpPr>
            <a:xfrm>
              <a:off x="7381784" y="5398608"/>
              <a:ext cx="73152" cy="73152"/>
              <a:chOff x="8540417" y="5502856"/>
              <a:chExt cx="73152" cy="73152"/>
            </a:xfrm>
          </p:grpSpPr>
          <p:cxnSp>
            <p:nvCxnSpPr>
              <p:cNvPr id="140" name="Straight Connector 139"/>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6893310" y="5398607"/>
              <a:ext cx="73152" cy="73152"/>
              <a:chOff x="8540417" y="5502856"/>
              <a:chExt cx="73152" cy="73152"/>
            </a:xfrm>
          </p:grpSpPr>
          <p:cxnSp>
            <p:nvCxnSpPr>
              <p:cNvPr id="138" name="Straight Connector 137"/>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 name="Group 86"/>
            <p:cNvGrpSpPr/>
            <p:nvPr/>
          </p:nvGrpSpPr>
          <p:grpSpPr>
            <a:xfrm>
              <a:off x="6657698" y="5241533"/>
              <a:ext cx="73152" cy="73152"/>
              <a:chOff x="8540417" y="5502856"/>
              <a:chExt cx="73152" cy="73152"/>
            </a:xfrm>
          </p:grpSpPr>
          <p:cxnSp>
            <p:nvCxnSpPr>
              <p:cNvPr id="136" name="Straight Connector 135"/>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8" name="Group 87"/>
            <p:cNvGrpSpPr/>
            <p:nvPr/>
          </p:nvGrpSpPr>
          <p:grpSpPr>
            <a:xfrm>
              <a:off x="6287450" y="5241533"/>
              <a:ext cx="73152" cy="73152"/>
              <a:chOff x="8540417" y="5502856"/>
              <a:chExt cx="73152" cy="73152"/>
            </a:xfrm>
          </p:grpSpPr>
          <p:cxnSp>
            <p:nvCxnSpPr>
              <p:cNvPr id="134" name="Straight Connector 133"/>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6248181" y="5157386"/>
              <a:ext cx="73152" cy="73152"/>
              <a:chOff x="8540417" y="5502856"/>
              <a:chExt cx="73152" cy="73152"/>
            </a:xfrm>
          </p:grpSpPr>
          <p:cxnSp>
            <p:nvCxnSpPr>
              <p:cNvPr id="132" name="Straight Connector 131"/>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 name="Group 89"/>
            <p:cNvGrpSpPr/>
            <p:nvPr/>
          </p:nvGrpSpPr>
          <p:grpSpPr>
            <a:xfrm>
              <a:off x="6197693" y="5157386"/>
              <a:ext cx="73152" cy="73152"/>
              <a:chOff x="8540417" y="5502856"/>
              <a:chExt cx="73152" cy="73152"/>
            </a:xfrm>
          </p:grpSpPr>
          <p:cxnSp>
            <p:nvCxnSpPr>
              <p:cNvPr id="130" name="Straight Connector 129"/>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p:cNvGrpSpPr/>
            <p:nvPr/>
          </p:nvGrpSpPr>
          <p:grpSpPr>
            <a:xfrm>
              <a:off x="6085496" y="5151776"/>
              <a:ext cx="73152" cy="73152"/>
              <a:chOff x="8540417" y="5502856"/>
              <a:chExt cx="73152" cy="73152"/>
            </a:xfrm>
          </p:grpSpPr>
          <p:cxnSp>
            <p:nvCxnSpPr>
              <p:cNvPr id="128" name="Straight Connector 127"/>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Group 91"/>
            <p:cNvGrpSpPr/>
            <p:nvPr/>
          </p:nvGrpSpPr>
          <p:grpSpPr>
            <a:xfrm>
              <a:off x="4576456" y="4747869"/>
              <a:ext cx="73152" cy="73152"/>
              <a:chOff x="8540417" y="5502856"/>
              <a:chExt cx="73152" cy="73152"/>
            </a:xfrm>
          </p:grpSpPr>
          <p:cxnSp>
            <p:nvCxnSpPr>
              <p:cNvPr id="126" name="Straight Connector 125"/>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oup 92"/>
            <p:cNvGrpSpPr/>
            <p:nvPr/>
          </p:nvGrpSpPr>
          <p:grpSpPr>
            <a:xfrm>
              <a:off x="3987426" y="4332743"/>
              <a:ext cx="73152" cy="73152"/>
              <a:chOff x="8540417" y="5502856"/>
              <a:chExt cx="73152" cy="73152"/>
            </a:xfrm>
          </p:grpSpPr>
          <p:cxnSp>
            <p:nvCxnSpPr>
              <p:cNvPr id="124" name="Straight Connector 123"/>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4554018" y="4517867"/>
              <a:ext cx="73152" cy="73152"/>
              <a:chOff x="8540417" y="5502856"/>
              <a:chExt cx="73152" cy="73152"/>
            </a:xfrm>
          </p:grpSpPr>
          <p:cxnSp>
            <p:nvCxnSpPr>
              <p:cNvPr id="122" name="Straight Connector 121"/>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5" name="Group 94"/>
            <p:cNvGrpSpPr/>
            <p:nvPr/>
          </p:nvGrpSpPr>
          <p:grpSpPr>
            <a:xfrm>
              <a:off x="4520359" y="4506647"/>
              <a:ext cx="73152" cy="73152"/>
              <a:chOff x="8540417" y="5502856"/>
              <a:chExt cx="73152" cy="73152"/>
            </a:xfrm>
          </p:grpSpPr>
          <p:cxnSp>
            <p:nvCxnSpPr>
              <p:cNvPr id="120" name="Straight Connector 119"/>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 name="Group 95"/>
            <p:cNvGrpSpPr/>
            <p:nvPr/>
          </p:nvGrpSpPr>
          <p:grpSpPr>
            <a:xfrm>
              <a:off x="4492310" y="4478597"/>
              <a:ext cx="73152" cy="73152"/>
              <a:chOff x="8540417" y="5502856"/>
              <a:chExt cx="73152" cy="73152"/>
            </a:xfrm>
          </p:grpSpPr>
          <p:cxnSp>
            <p:nvCxnSpPr>
              <p:cNvPr id="118" name="Straight Connector 117"/>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7" name="Group 96"/>
            <p:cNvGrpSpPr/>
            <p:nvPr/>
          </p:nvGrpSpPr>
          <p:grpSpPr>
            <a:xfrm>
              <a:off x="3454494" y="3962494"/>
              <a:ext cx="73152" cy="73152"/>
              <a:chOff x="8540417" y="5502856"/>
              <a:chExt cx="73152" cy="73152"/>
            </a:xfrm>
          </p:grpSpPr>
          <p:cxnSp>
            <p:nvCxnSpPr>
              <p:cNvPr id="116" name="Straight Connector 115"/>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a:off x="3628398" y="4108349"/>
              <a:ext cx="73152" cy="73152"/>
              <a:chOff x="8540417" y="5502856"/>
              <a:chExt cx="73152" cy="73152"/>
            </a:xfrm>
          </p:grpSpPr>
          <p:cxnSp>
            <p:nvCxnSpPr>
              <p:cNvPr id="114" name="Straight Connector 113"/>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9" name="Group 98"/>
            <p:cNvGrpSpPr/>
            <p:nvPr/>
          </p:nvGrpSpPr>
          <p:grpSpPr>
            <a:xfrm>
              <a:off x="2517655" y="3225156"/>
              <a:ext cx="73152" cy="73152"/>
              <a:chOff x="8540417" y="5539672"/>
              <a:chExt cx="73152" cy="73152"/>
            </a:xfrm>
          </p:grpSpPr>
          <p:cxnSp>
            <p:nvCxnSpPr>
              <p:cNvPr id="112" name="Straight Connector 111"/>
              <p:cNvCxnSpPr/>
              <p:nvPr/>
            </p:nvCxnSpPr>
            <p:spPr>
              <a:xfrm rot="5400000">
                <a:off x="8540417" y="5576248"/>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8540417" y="5573180"/>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a:off x="2472776" y="2879800"/>
              <a:ext cx="73152" cy="73152"/>
              <a:chOff x="8540417" y="5502856"/>
              <a:chExt cx="73152" cy="73152"/>
            </a:xfrm>
          </p:grpSpPr>
          <p:cxnSp>
            <p:nvCxnSpPr>
              <p:cNvPr id="110" name="Straight Connector 109"/>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1" name="Group 100"/>
            <p:cNvGrpSpPr/>
            <p:nvPr/>
          </p:nvGrpSpPr>
          <p:grpSpPr>
            <a:xfrm>
              <a:off x="2265213" y="2857360"/>
              <a:ext cx="73152" cy="73152"/>
              <a:chOff x="8540417" y="5502856"/>
              <a:chExt cx="73152" cy="73152"/>
            </a:xfrm>
          </p:grpSpPr>
          <p:cxnSp>
            <p:nvCxnSpPr>
              <p:cNvPr id="108" name="Straight Connector 107"/>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2141797" y="2834921"/>
              <a:ext cx="73152" cy="73152"/>
              <a:chOff x="8540417" y="5502856"/>
              <a:chExt cx="73152" cy="73152"/>
            </a:xfrm>
          </p:grpSpPr>
          <p:cxnSp>
            <p:nvCxnSpPr>
              <p:cNvPr id="106" name="Straight Connector 105"/>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3" name="Group 102"/>
            <p:cNvGrpSpPr/>
            <p:nvPr/>
          </p:nvGrpSpPr>
          <p:grpSpPr>
            <a:xfrm>
              <a:off x="1726670" y="2313208"/>
              <a:ext cx="73152" cy="73152"/>
              <a:chOff x="8540417" y="5502856"/>
              <a:chExt cx="73152" cy="73152"/>
            </a:xfrm>
          </p:grpSpPr>
          <p:cxnSp>
            <p:nvCxnSpPr>
              <p:cNvPr id="104" name="Straight Connector 103"/>
              <p:cNvCxnSpPr/>
              <p:nvPr/>
            </p:nvCxnSpPr>
            <p:spPr>
              <a:xfrm rot="5400000">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8540417" y="5539432"/>
                <a:ext cx="73152"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8" name="Freeform 77"/>
          <p:cNvSpPr/>
          <p:nvPr/>
        </p:nvSpPr>
        <p:spPr>
          <a:xfrm>
            <a:off x="2912710" y="2114902"/>
            <a:ext cx="4768344" cy="2995641"/>
          </a:xfrm>
          <a:custGeom>
            <a:avLst/>
            <a:gdLst>
              <a:gd name="connsiteX0" fmla="*/ 0 w 4768344"/>
              <a:gd name="connsiteY0" fmla="*/ 0 h 2995641"/>
              <a:gd name="connsiteX1" fmla="*/ 196344 w 4768344"/>
              <a:gd name="connsiteY1" fmla="*/ 0 h 2995641"/>
              <a:gd name="connsiteX2" fmla="*/ 196344 w 4768344"/>
              <a:gd name="connsiteY2" fmla="*/ 67317 h 2995641"/>
              <a:gd name="connsiteX3" fmla="*/ 230003 w 4768344"/>
              <a:gd name="connsiteY3" fmla="*/ 67317 h 2995641"/>
              <a:gd name="connsiteX4" fmla="*/ 230003 w 4768344"/>
              <a:gd name="connsiteY4" fmla="*/ 100976 h 2995641"/>
              <a:gd name="connsiteX5" fmla="*/ 448786 w 4768344"/>
              <a:gd name="connsiteY5" fmla="*/ 100976 h 2995641"/>
              <a:gd name="connsiteX6" fmla="*/ 448786 w 4768344"/>
              <a:gd name="connsiteY6" fmla="*/ 157074 h 2995641"/>
              <a:gd name="connsiteX7" fmla="*/ 482444 w 4768344"/>
              <a:gd name="connsiteY7" fmla="*/ 157074 h 2995641"/>
              <a:gd name="connsiteX8" fmla="*/ 482444 w 4768344"/>
              <a:gd name="connsiteY8" fmla="*/ 218782 h 2995641"/>
              <a:gd name="connsiteX9" fmla="*/ 510494 w 4768344"/>
              <a:gd name="connsiteY9" fmla="*/ 218782 h 2995641"/>
              <a:gd name="connsiteX10" fmla="*/ 510494 w 4768344"/>
              <a:gd name="connsiteY10" fmla="*/ 325369 h 2995641"/>
              <a:gd name="connsiteX11" fmla="*/ 538543 w 4768344"/>
              <a:gd name="connsiteY11" fmla="*/ 325369 h 2995641"/>
              <a:gd name="connsiteX12" fmla="*/ 538543 w 4768344"/>
              <a:gd name="connsiteY12" fmla="*/ 336589 h 2995641"/>
              <a:gd name="connsiteX13" fmla="*/ 583421 w 4768344"/>
              <a:gd name="connsiteY13" fmla="*/ 381467 h 2995641"/>
              <a:gd name="connsiteX14" fmla="*/ 779765 w 4768344"/>
              <a:gd name="connsiteY14" fmla="*/ 381467 h 2995641"/>
              <a:gd name="connsiteX15" fmla="*/ 779765 w 4768344"/>
              <a:gd name="connsiteY15" fmla="*/ 678787 h 2995641"/>
              <a:gd name="connsiteX16" fmla="*/ 1060255 w 4768344"/>
              <a:gd name="connsiteY16" fmla="*/ 678787 h 2995641"/>
              <a:gd name="connsiteX17" fmla="*/ 1060255 w 4768344"/>
              <a:gd name="connsiteY17" fmla="*/ 931229 h 2995641"/>
              <a:gd name="connsiteX18" fmla="*/ 1138793 w 4768344"/>
              <a:gd name="connsiteY18" fmla="*/ 931229 h 2995641"/>
              <a:gd name="connsiteX19" fmla="*/ 1138793 w 4768344"/>
              <a:gd name="connsiteY19" fmla="*/ 953668 h 2995641"/>
              <a:gd name="connsiteX20" fmla="*/ 1256599 w 4768344"/>
              <a:gd name="connsiteY20" fmla="*/ 953668 h 2995641"/>
              <a:gd name="connsiteX21" fmla="*/ 1273428 w 4768344"/>
              <a:gd name="connsiteY21" fmla="*/ 970497 h 2995641"/>
              <a:gd name="connsiteX22" fmla="*/ 1307087 w 4768344"/>
              <a:gd name="connsiteY22" fmla="*/ 970497 h 2995641"/>
              <a:gd name="connsiteX23" fmla="*/ 1307087 w 4768344"/>
              <a:gd name="connsiteY23" fmla="*/ 1054645 h 2995641"/>
              <a:gd name="connsiteX24" fmla="*/ 1335136 w 4768344"/>
              <a:gd name="connsiteY24" fmla="*/ 1054645 h 2995641"/>
              <a:gd name="connsiteX25" fmla="*/ 1335136 w 4768344"/>
              <a:gd name="connsiteY25" fmla="*/ 1346355 h 2995641"/>
              <a:gd name="connsiteX26" fmla="*/ 1610017 w 4768344"/>
              <a:gd name="connsiteY26" fmla="*/ 1346355 h 2995641"/>
              <a:gd name="connsiteX27" fmla="*/ 1649286 w 4768344"/>
              <a:gd name="connsiteY27" fmla="*/ 1346355 h 2995641"/>
              <a:gd name="connsiteX28" fmla="*/ 1649286 w 4768344"/>
              <a:gd name="connsiteY28" fmla="*/ 1610017 h 2995641"/>
              <a:gd name="connsiteX29" fmla="*/ 1688555 w 4768344"/>
              <a:gd name="connsiteY29" fmla="*/ 1610017 h 2995641"/>
              <a:gd name="connsiteX30" fmla="*/ 1716604 w 4768344"/>
              <a:gd name="connsiteY30" fmla="*/ 1638066 h 2995641"/>
              <a:gd name="connsiteX31" fmla="*/ 1907338 w 4768344"/>
              <a:gd name="connsiteY31" fmla="*/ 1638066 h 2995641"/>
              <a:gd name="connsiteX32" fmla="*/ 1907338 w 4768344"/>
              <a:gd name="connsiteY32" fmla="*/ 1739043 h 2995641"/>
              <a:gd name="connsiteX33" fmla="*/ 1907338 w 4768344"/>
              <a:gd name="connsiteY33" fmla="*/ 1750262 h 2995641"/>
              <a:gd name="connsiteX34" fmla="*/ 1907338 w 4768344"/>
              <a:gd name="connsiteY34" fmla="*/ 1896117 h 2995641"/>
              <a:gd name="connsiteX35" fmla="*/ 2064413 w 4768344"/>
              <a:gd name="connsiteY35" fmla="*/ 1896117 h 2995641"/>
              <a:gd name="connsiteX36" fmla="*/ 2064413 w 4768344"/>
              <a:gd name="connsiteY36" fmla="*/ 1912947 h 2995641"/>
              <a:gd name="connsiteX37" fmla="*/ 2199048 w 4768344"/>
              <a:gd name="connsiteY37" fmla="*/ 1912947 h 2995641"/>
              <a:gd name="connsiteX38" fmla="*/ 2170999 w 4768344"/>
              <a:gd name="connsiteY38" fmla="*/ 1912947 h 2995641"/>
              <a:gd name="connsiteX39" fmla="*/ 2199048 w 4768344"/>
              <a:gd name="connsiteY39" fmla="*/ 1940996 h 2995641"/>
              <a:gd name="connsiteX40" fmla="*/ 2199048 w 4768344"/>
              <a:gd name="connsiteY40" fmla="*/ 1957825 h 2995641"/>
              <a:gd name="connsiteX41" fmla="*/ 2490759 w 4768344"/>
              <a:gd name="connsiteY41" fmla="*/ 1957825 h 2995641"/>
              <a:gd name="connsiteX42" fmla="*/ 2490759 w 4768344"/>
              <a:gd name="connsiteY42" fmla="*/ 2081241 h 2995641"/>
              <a:gd name="connsiteX43" fmla="*/ 2490759 w 4768344"/>
              <a:gd name="connsiteY43" fmla="*/ 2232706 h 2995641"/>
              <a:gd name="connsiteX44" fmla="*/ 2490759 w 4768344"/>
              <a:gd name="connsiteY44" fmla="*/ 2412220 h 2995641"/>
              <a:gd name="connsiteX45" fmla="*/ 3023691 w 4768344"/>
              <a:gd name="connsiteY45" fmla="*/ 2412220 h 2995641"/>
              <a:gd name="connsiteX46" fmla="*/ 3023691 w 4768344"/>
              <a:gd name="connsiteY46" fmla="*/ 2586125 h 2995641"/>
              <a:gd name="connsiteX47" fmla="*/ 3124668 w 4768344"/>
              <a:gd name="connsiteY47" fmla="*/ 2586125 h 2995641"/>
              <a:gd name="connsiteX48" fmla="*/ 3270523 w 4768344"/>
              <a:gd name="connsiteY48" fmla="*/ 2586125 h 2995641"/>
              <a:gd name="connsiteX49" fmla="*/ 3270523 w 4768344"/>
              <a:gd name="connsiteY49" fmla="*/ 2659052 h 2995641"/>
              <a:gd name="connsiteX50" fmla="*/ 3562233 w 4768344"/>
              <a:gd name="connsiteY50" fmla="*/ 2659052 h 2995641"/>
              <a:gd name="connsiteX51" fmla="*/ 3562233 w 4768344"/>
              <a:gd name="connsiteY51" fmla="*/ 2659052 h 2995641"/>
              <a:gd name="connsiteX52" fmla="*/ 3579063 w 4768344"/>
              <a:gd name="connsiteY52" fmla="*/ 2675882 h 2995641"/>
              <a:gd name="connsiteX53" fmla="*/ 3579063 w 4768344"/>
              <a:gd name="connsiteY53" fmla="*/ 2765639 h 2995641"/>
              <a:gd name="connsiteX54" fmla="*/ 3618332 w 4768344"/>
              <a:gd name="connsiteY54" fmla="*/ 2765639 h 2995641"/>
              <a:gd name="connsiteX55" fmla="*/ 3618332 w 4768344"/>
              <a:gd name="connsiteY55" fmla="*/ 2922714 h 2995641"/>
              <a:gd name="connsiteX56" fmla="*/ 4179313 w 4768344"/>
              <a:gd name="connsiteY56" fmla="*/ 2922714 h 2995641"/>
              <a:gd name="connsiteX57" fmla="*/ 4179313 w 4768344"/>
              <a:gd name="connsiteY57" fmla="*/ 2995641 h 2995641"/>
              <a:gd name="connsiteX58" fmla="*/ 4768344 w 4768344"/>
              <a:gd name="connsiteY58" fmla="*/ 2995641 h 2995641"/>
              <a:gd name="connsiteX0" fmla="*/ 0 w 4768344"/>
              <a:gd name="connsiteY0" fmla="*/ 0 h 2995641"/>
              <a:gd name="connsiteX1" fmla="*/ 196344 w 4768344"/>
              <a:gd name="connsiteY1" fmla="*/ 0 h 2995641"/>
              <a:gd name="connsiteX2" fmla="*/ 196344 w 4768344"/>
              <a:gd name="connsiteY2" fmla="*/ 67317 h 2995641"/>
              <a:gd name="connsiteX3" fmla="*/ 230003 w 4768344"/>
              <a:gd name="connsiteY3" fmla="*/ 67317 h 2995641"/>
              <a:gd name="connsiteX4" fmla="*/ 230003 w 4768344"/>
              <a:gd name="connsiteY4" fmla="*/ 100976 h 2995641"/>
              <a:gd name="connsiteX5" fmla="*/ 448786 w 4768344"/>
              <a:gd name="connsiteY5" fmla="*/ 100976 h 2995641"/>
              <a:gd name="connsiteX6" fmla="*/ 448786 w 4768344"/>
              <a:gd name="connsiteY6" fmla="*/ 157074 h 2995641"/>
              <a:gd name="connsiteX7" fmla="*/ 482444 w 4768344"/>
              <a:gd name="connsiteY7" fmla="*/ 157074 h 2995641"/>
              <a:gd name="connsiteX8" fmla="*/ 482444 w 4768344"/>
              <a:gd name="connsiteY8" fmla="*/ 218782 h 2995641"/>
              <a:gd name="connsiteX9" fmla="*/ 510494 w 4768344"/>
              <a:gd name="connsiteY9" fmla="*/ 218782 h 2995641"/>
              <a:gd name="connsiteX10" fmla="*/ 510494 w 4768344"/>
              <a:gd name="connsiteY10" fmla="*/ 325369 h 2995641"/>
              <a:gd name="connsiteX11" fmla="*/ 538543 w 4768344"/>
              <a:gd name="connsiteY11" fmla="*/ 325369 h 2995641"/>
              <a:gd name="connsiteX12" fmla="*/ 538543 w 4768344"/>
              <a:gd name="connsiteY12" fmla="*/ 336589 h 2995641"/>
              <a:gd name="connsiteX13" fmla="*/ 583421 w 4768344"/>
              <a:gd name="connsiteY13" fmla="*/ 381467 h 2995641"/>
              <a:gd name="connsiteX14" fmla="*/ 779765 w 4768344"/>
              <a:gd name="connsiteY14" fmla="*/ 381467 h 2995641"/>
              <a:gd name="connsiteX15" fmla="*/ 779765 w 4768344"/>
              <a:gd name="connsiteY15" fmla="*/ 678787 h 2995641"/>
              <a:gd name="connsiteX16" fmla="*/ 1060255 w 4768344"/>
              <a:gd name="connsiteY16" fmla="*/ 678787 h 2995641"/>
              <a:gd name="connsiteX17" fmla="*/ 1060255 w 4768344"/>
              <a:gd name="connsiteY17" fmla="*/ 931229 h 2995641"/>
              <a:gd name="connsiteX18" fmla="*/ 1138793 w 4768344"/>
              <a:gd name="connsiteY18" fmla="*/ 931229 h 2995641"/>
              <a:gd name="connsiteX19" fmla="*/ 1138793 w 4768344"/>
              <a:gd name="connsiteY19" fmla="*/ 953668 h 2995641"/>
              <a:gd name="connsiteX20" fmla="*/ 1256599 w 4768344"/>
              <a:gd name="connsiteY20" fmla="*/ 953668 h 2995641"/>
              <a:gd name="connsiteX21" fmla="*/ 1273428 w 4768344"/>
              <a:gd name="connsiteY21" fmla="*/ 970497 h 2995641"/>
              <a:gd name="connsiteX22" fmla="*/ 1307087 w 4768344"/>
              <a:gd name="connsiteY22" fmla="*/ 970497 h 2995641"/>
              <a:gd name="connsiteX23" fmla="*/ 1307087 w 4768344"/>
              <a:gd name="connsiteY23" fmla="*/ 1054645 h 2995641"/>
              <a:gd name="connsiteX24" fmla="*/ 1335136 w 4768344"/>
              <a:gd name="connsiteY24" fmla="*/ 1054645 h 2995641"/>
              <a:gd name="connsiteX25" fmla="*/ 1335136 w 4768344"/>
              <a:gd name="connsiteY25" fmla="*/ 1346355 h 2995641"/>
              <a:gd name="connsiteX26" fmla="*/ 1610017 w 4768344"/>
              <a:gd name="connsiteY26" fmla="*/ 1346355 h 2995641"/>
              <a:gd name="connsiteX27" fmla="*/ 1649286 w 4768344"/>
              <a:gd name="connsiteY27" fmla="*/ 1346355 h 2995641"/>
              <a:gd name="connsiteX28" fmla="*/ 1649286 w 4768344"/>
              <a:gd name="connsiteY28" fmla="*/ 1610017 h 2995641"/>
              <a:gd name="connsiteX29" fmla="*/ 1688555 w 4768344"/>
              <a:gd name="connsiteY29" fmla="*/ 1610017 h 2995641"/>
              <a:gd name="connsiteX30" fmla="*/ 1716604 w 4768344"/>
              <a:gd name="connsiteY30" fmla="*/ 1638066 h 2995641"/>
              <a:gd name="connsiteX31" fmla="*/ 1907338 w 4768344"/>
              <a:gd name="connsiteY31" fmla="*/ 1638066 h 2995641"/>
              <a:gd name="connsiteX32" fmla="*/ 1907338 w 4768344"/>
              <a:gd name="connsiteY32" fmla="*/ 1739043 h 2995641"/>
              <a:gd name="connsiteX33" fmla="*/ 1907338 w 4768344"/>
              <a:gd name="connsiteY33" fmla="*/ 1750262 h 2995641"/>
              <a:gd name="connsiteX34" fmla="*/ 1907338 w 4768344"/>
              <a:gd name="connsiteY34" fmla="*/ 1896117 h 2995641"/>
              <a:gd name="connsiteX35" fmla="*/ 2064413 w 4768344"/>
              <a:gd name="connsiteY35" fmla="*/ 1896117 h 2995641"/>
              <a:gd name="connsiteX36" fmla="*/ 2064413 w 4768344"/>
              <a:gd name="connsiteY36" fmla="*/ 1912947 h 2995641"/>
              <a:gd name="connsiteX37" fmla="*/ 2199048 w 4768344"/>
              <a:gd name="connsiteY37" fmla="*/ 1912947 h 2995641"/>
              <a:gd name="connsiteX38" fmla="*/ 2170999 w 4768344"/>
              <a:gd name="connsiteY38" fmla="*/ 1912947 h 2995641"/>
              <a:gd name="connsiteX39" fmla="*/ 2199048 w 4768344"/>
              <a:gd name="connsiteY39" fmla="*/ 1940996 h 2995641"/>
              <a:gd name="connsiteX40" fmla="*/ 2199048 w 4768344"/>
              <a:gd name="connsiteY40" fmla="*/ 1957825 h 2995641"/>
              <a:gd name="connsiteX41" fmla="*/ 2490759 w 4768344"/>
              <a:gd name="connsiteY41" fmla="*/ 1957825 h 2995641"/>
              <a:gd name="connsiteX42" fmla="*/ 2490759 w 4768344"/>
              <a:gd name="connsiteY42" fmla="*/ 2081241 h 2995641"/>
              <a:gd name="connsiteX43" fmla="*/ 2490759 w 4768344"/>
              <a:gd name="connsiteY43" fmla="*/ 2232706 h 2995641"/>
              <a:gd name="connsiteX44" fmla="*/ 2490759 w 4768344"/>
              <a:gd name="connsiteY44" fmla="*/ 2412220 h 2995641"/>
              <a:gd name="connsiteX45" fmla="*/ 3023691 w 4768344"/>
              <a:gd name="connsiteY45" fmla="*/ 2412220 h 2995641"/>
              <a:gd name="connsiteX46" fmla="*/ 3068570 w 4768344"/>
              <a:gd name="connsiteY46" fmla="*/ 2597344 h 2995641"/>
              <a:gd name="connsiteX47" fmla="*/ 3124668 w 4768344"/>
              <a:gd name="connsiteY47" fmla="*/ 2586125 h 2995641"/>
              <a:gd name="connsiteX48" fmla="*/ 3270523 w 4768344"/>
              <a:gd name="connsiteY48" fmla="*/ 2586125 h 2995641"/>
              <a:gd name="connsiteX49" fmla="*/ 3270523 w 4768344"/>
              <a:gd name="connsiteY49" fmla="*/ 2659052 h 2995641"/>
              <a:gd name="connsiteX50" fmla="*/ 3562233 w 4768344"/>
              <a:gd name="connsiteY50" fmla="*/ 2659052 h 2995641"/>
              <a:gd name="connsiteX51" fmla="*/ 3562233 w 4768344"/>
              <a:gd name="connsiteY51" fmla="*/ 2659052 h 2995641"/>
              <a:gd name="connsiteX52" fmla="*/ 3579063 w 4768344"/>
              <a:gd name="connsiteY52" fmla="*/ 2675882 h 2995641"/>
              <a:gd name="connsiteX53" fmla="*/ 3579063 w 4768344"/>
              <a:gd name="connsiteY53" fmla="*/ 2765639 h 2995641"/>
              <a:gd name="connsiteX54" fmla="*/ 3618332 w 4768344"/>
              <a:gd name="connsiteY54" fmla="*/ 2765639 h 2995641"/>
              <a:gd name="connsiteX55" fmla="*/ 3618332 w 4768344"/>
              <a:gd name="connsiteY55" fmla="*/ 2922714 h 2995641"/>
              <a:gd name="connsiteX56" fmla="*/ 4179313 w 4768344"/>
              <a:gd name="connsiteY56" fmla="*/ 2922714 h 2995641"/>
              <a:gd name="connsiteX57" fmla="*/ 4179313 w 4768344"/>
              <a:gd name="connsiteY57" fmla="*/ 2995641 h 2995641"/>
              <a:gd name="connsiteX58" fmla="*/ 4768344 w 4768344"/>
              <a:gd name="connsiteY58" fmla="*/ 2995641 h 2995641"/>
              <a:gd name="connsiteX0" fmla="*/ 0 w 4768344"/>
              <a:gd name="connsiteY0" fmla="*/ 0 h 2995641"/>
              <a:gd name="connsiteX1" fmla="*/ 196344 w 4768344"/>
              <a:gd name="connsiteY1" fmla="*/ 0 h 2995641"/>
              <a:gd name="connsiteX2" fmla="*/ 196344 w 4768344"/>
              <a:gd name="connsiteY2" fmla="*/ 67317 h 2995641"/>
              <a:gd name="connsiteX3" fmla="*/ 230003 w 4768344"/>
              <a:gd name="connsiteY3" fmla="*/ 67317 h 2995641"/>
              <a:gd name="connsiteX4" fmla="*/ 230003 w 4768344"/>
              <a:gd name="connsiteY4" fmla="*/ 100976 h 2995641"/>
              <a:gd name="connsiteX5" fmla="*/ 448786 w 4768344"/>
              <a:gd name="connsiteY5" fmla="*/ 100976 h 2995641"/>
              <a:gd name="connsiteX6" fmla="*/ 448786 w 4768344"/>
              <a:gd name="connsiteY6" fmla="*/ 157074 h 2995641"/>
              <a:gd name="connsiteX7" fmla="*/ 482444 w 4768344"/>
              <a:gd name="connsiteY7" fmla="*/ 157074 h 2995641"/>
              <a:gd name="connsiteX8" fmla="*/ 482444 w 4768344"/>
              <a:gd name="connsiteY8" fmla="*/ 218782 h 2995641"/>
              <a:gd name="connsiteX9" fmla="*/ 510494 w 4768344"/>
              <a:gd name="connsiteY9" fmla="*/ 218782 h 2995641"/>
              <a:gd name="connsiteX10" fmla="*/ 510494 w 4768344"/>
              <a:gd name="connsiteY10" fmla="*/ 325369 h 2995641"/>
              <a:gd name="connsiteX11" fmla="*/ 538543 w 4768344"/>
              <a:gd name="connsiteY11" fmla="*/ 325369 h 2995641"/>
              <a:gd name="connsiteX12" fmla="*/ 538543 w 4768344"/>
              <a:gd name="connsiteY12" fmla="*/ 336589 h 2995641"/>
              <a:gd name="connsiteX13" fmla="*/ 583421 w 4768344"/>
              <a:gd name="connsiteY13" fmla="*/ 381467 h 2995641"/>
              <a:gd name="connsiteX14" fmla="*/ 779765 w 4768344"/>
              <a:gd name="connsiteY14" fmla="*/ 381467 h 2995641"/>
              <a:gd name="connsiteX15" fmla="*/ 779765 w 4768344"/>
              <a:gd name="connsiteY15" fmla="*/ 678787 h 2995641"/>
              <a:gd name="connsiteX16" fmla="*/ 1060255 w 4768344"/>
              <a:gd name="connsiteY16" fmla="*/ 678787 h 2995641"/>
              <a:gd name="connsiteX17" fmla="*/ 1060255 w 4768344"/>
              <a:gd name="connsiteY17" fmla="*/ 931229 h 2995641"/>
              <a:gd name="connsiteX18" fmla="*/ 1138793 w 4768344"/>
              <a:gd name="connsiteY18" fmla="*/ 931229 h 2995641"/>
              <a:gd name="connsiteX19" fmla="*/ 1138793 w 4768344"/>
              <a:gd name="connsiteY19" fmla="*/ 953668 h 2995641"/>
              <a:gd name="connsiteX20" fmla="*/ 1256599 w 4768344"/>
              <a:gd name="connsiteY20" fmla="*/ 953668 h 2995641"/>
              <a:gd name="connsiteX21" fmla="*/ 1273428 w 4768344"/>
              <a:gd name="connsiteY21" fmla="*/ 970497 h 2995641"/>
              <a:gd name="connsiteX22" fmla="*/ 1307087 w 4768344"/>
              <a:gd name="connsiteY22" fmla="*/ 970497 h 2995641"/>
              <a:gd name="connsiteX23" fmla="*/ 1307087 w 4768344"/>
              <a:gd name="connsiteY23" fmla="*/ 1054645 h 2995641"/>
              <a:gd name="connsiteX24" fmla="*/ 1335136 w 4768344"/>
              <a:gd name="connsiteY24" fmla="*/ 1054645 h 2995641"/>
              <a:gd name="connsiteX25" fmla="*/ 1335136 w 4768344"/>
              <a:gd name="connsiteY25" fmla="*/ 1346355 h 2995641"/>
              <a:gd name="connsiteX26" fmla="*/ 1610017 w 4768344"/>
              <a:gd name="connsiteY26" fmla="*/ 1346355 h 2995641"/>
              <a:gd name="connsiteX27" fmla="*/ 1649286 w 4768344"/>
              <a:gd name="connsiteY27" fmla="*/ 1346355 h 2995641"/>
              <a:gd name="connsiteX28" fmla="*/ 1649286 w 4768344"/>
              <a:gd name="connsiteY28" fmla="*/ 1610017 h 2995641"/>
              <a:gd name="connsiteX29" fmla="*/ 1688555 w 4768344"/>
              <a:gd name="connsiteY29" fmla="*/ 1610017 h 2995641"/>
              <a:gd name="connsiteX30" fmla="*/ 1716604 w 4768344"/>
              <a:gd name="connsiteY30" fmla="*/ 1638066 h 2995641"/>
              <a:gd name="connsiteX31" fmla="*/ 1907338 w 4768344"/>
              <a:gd name="connsiteY31" fmla="*/ 1638066 h 2995641"/>
              <a:gd name="connsiteX32" fmla="*/ 1907338 w 4768344"/>
              <a:gd name="connsiteY32" fmla="*/ 1739043 h 2995641"/>
              <a:gd name="connsiteX33" fmla="*/ 1907338 w 4768344"/>
              <a:gd name="connsiteY33" fmla="*/ 1750262 h 2995641"/>
              <a:gd name="connsiteX34" fmla="*/ 1907338 w 4768344"/>
              <a:gd name="connsiteY34" fmla="*/ 1896117 h 2995641"/>
              <a:gd name="connsiteX35" fmla="*/ 2064413 w 4768344"/>
              <a:gd name="connsiteY35" fmla="*/ 1896117 h 2995641"/>
              <a:gd name="connsiteX36" fmla="*/ 2064413 w 4768344"/>
              <a:gd name="connsiteY36" fmla="*/ 1912947 h 2995641"/>
              <a:gd name="connsiteX37" fmla="*/ 2199048 w 4768344"/>
              <a:gd name="connsiteY37" fmla="*/ 1912947 h 2995641"/>
              <a:gd name="connsiteX38" fmla="*/ 2170999 w 4768344"/>
              <a:gd name="connsiteY38" fmla="*/ 1912947 h 2995641"/>
              <a:gd name="connsiteX39" fmla="*/ 2199048 w 4768344"/>
              <a:gd name="connsiteY39" fmla="*/ 1940996 h 2995641"/>
              <a:gd name="connsiteX40" fmla="*/ 2199048 w 4768344"/>
              <a:gd name="connsiteY40" fmla="*/ 1957825 h 2995641"/>
              <a:gd name="connsiteX41" fmla="*/ 2490759 w 4768344"/>
              <a:gd name="connsiteY41" fmla="*/ 1957825 h 2995641"/>
              <a:gd name="connsiteX42" fmla="*/ 2490759 w 4768344"/>
              <a:gd name="connsiteY42" fmla="*/ 2081241 h 2995641"/>
              <a:gd name="connsiteX43" fmla="*/ 2490759 w 4768344"/>
              <a:gd name="connsiteY43" fmla="*/ 2232706 h 2995641"/>
              <a:gd name="connsiteX44" fmla="*/ 2490759 w 4768344"/>
              <a:gd name="connsiteY44" fmla="*/ 2412220 h 2995641"/>
              <a:gd name="connsiteX45" fmla="*/ 3023691 w 4768344"/>
              <a:gd name="connsiteY45" fmla="*/ 2412220 h 2995641"/>
              <a:gd name="connsiteX46" fmla="*/ 3074180 w 4768344"/>
              <a:gd name="connsiteY46" fmla="*/ 2614174 h 2995641"/>
              <a:gd name="connsiteX47" fmla="*/ 3124668 w 4768344"/>
              <a:gd name="connsiteY47" fmla="*/ 2586125 h 2995641"/>
              <a:gd name="connsiteX48" fmla="*/ 3270523 w 4768344"/>
              <a:gd name="connsiteY48" fmla="*/ 2586125 h 2995641"/>
              <a:gd name="connsiteX49" fmla="*/ 3270523 w 4768344"/>
              <a:gd name="connsiteY49" fmla="*/ 2659052 h 2995641"/>
              <a:gd name="connsiteX50" fmla="*/ 3562233 w 4768344"/>
              <a:gd name="connsiteY50" fmla="*/ 2659052 h 2995641"/>
              <a:gd name="connsiteX51" fmla="*/ 3562233 w 4768344"/>
              <a:gd name="connsiteY51" fmla="*/ 2659052 h 2995641"/>
              <a:gd name="connsiteX52" fmla="*/ 3579063 w 4768344"/>
              <a:gd name="connsiteY52" fmla="*/ 2675882 h 2995641"/>
              <a:gd name="connsiteX53" fmla="*/ 3579063 w 4768344"/>
              <a:gd name="connsiteY53" fmla="*/ 2765639 h 2995641"/>
              <a:gd name="connsiteX54" fmla="*/ 3618332 w 4768344"/>
              <a:gd name="connsiteY54" fmla="*/ 2765639 h 2995641"/>
              <a:gd name="connsiteX55" fmla="*/ 3618332 w 4768344"/>
              <a:gd name="connsiteY55" fmla="*/ 2922714 h 2995641"/>
              <a:gd name="connsiteX56" fmla="*/ 4179313 w 4768344"/>
              <a:gd name="connsiteY56" fmla="*/ 2922714 h 2995641"/>
              <a:gd name="connsiteX57" fmla="*/ 4179313 w 4768344"/>
              <a:gd name="connsiteY57" fmla="*/ 2995641 h 2995641"/>
              <a:gd name="connsiteX58" fmla="*/ 4768344 w 4768344"/>
              <a:gd name="connsiteY58" fmla="*/ 2995641 h 2995641"/>
              <a:gd name="connsiteX0" fmla="*/ 0 w 4768344"/>
              <a:gd name="connsiteY0" fmla="*/ 0 h 2995641"/>
              <a:gd name="connsiteX1" fmla="*/ 196344 w 4768344"/>
              <a:gd name="connsiteY1" fmla="*/ 0 h 2995641"/>
              <a:gd name="connsiteX2" fmla="*/ 196344 w 4768344"/>
              <a:gd name="connsiteY2" fmla="*/ 67317 h 2995641"/>
              <a:gd name="connsiteX3" fmla="*/ 230003 w 4768344"/>
              <a:gd name="connsiteY3" fmla="*/ 67317 h 2995641"/>
              <a:gd name="connsiteX4" fmla="*/ 230003 w 4768344"/>
              <a:gd name="connsiteY4" fmla="*/ 100976 h 2995641"/>
              <a:gd name="connsiteX5" fmla="*/ 448786 w 4768344"/>
              <a:gd name="connsiteY5" fmla="*/ 100976 h 2995641"/>
              <a:gd name="connsiteX6" fmla="*/ 448786 w 4768344"/>
              <a:gd name="connsiteY6" fmla="*/ 157074 h 2995641"/>
              <a:gd name="connsiteX7" fmla="*/ 482444 w 4768344"/>
              <a:gd name="connsiteY7" fmla="*/ 157074 h 2995641"/>
              <a:gd name="connsiteX8" fmla="*/ 482444 w 4768344"/>
              <a:gd name="connsiteY8" fmla="*/ 218782 h 2995641"/>
              <a:gd name="connsiteX9" fmla="*/ 510494 w 4768344"/>
              <a:gd name="connsiteY9" fmla="*/ 218782 h 2995641"/>
              <a:gd name="connsiteX10" fmla="*/ 510494 w 4768344"/>
              <a:gd name="connsiteY10" fmla="*/ 325369 h 2995641"/>
              <a:gd name="connsiteX11" fmla="*/ 538543 w 4768344"/>
              <a:gd name="connsiteY11" fmla="*/ 325369 h 2995641"/>
              <a:gd name="connsiteX12" fmla="*/ 538543 w 4768344"/>
              <a:gd name="connsiteY12" fmla="*/ 336589 h 2995641"/>
              <a:gd name="connsiteX13" fmla="*/ 583421 w 4768344"/>
              <a:gd name="connsiteY13" fmla="*/ 381467 h 2995641"/>
              <a:gd name="connsiteX14" fmla="*/ 779765 w 4768344"/>
              <a:gd name="connsiteY14" fmla="*/ 381467 h 2995641"/>
              <a:gd name="connsiteX15" fmla="*/ 779765 w 4768344"/>
              <a:gd name="connsiteY15" fmla="*/ 678787 h 2995641"/>
              <a:gd name="connsiteX16" fmla="*/ 1060255 w 4768344"/>
              <a:gd name="connsiteY16" fmla="*/ 678787 h 2995641"/>
              <a:gd name="connsiteX17" fmla="*/ 1060255 w 4768344"/>
              <a:gd name="connsiteY17" fmla="*/ 931229 h 2995641"/>
              <a:gd name="connsiteX18" fmla="*/ 1138793 w 4768344"/>
              <a:gd name="connsiteY18" fmla="*/ 931229 h 2995641"/>
              <a:gd name="connsiteX19" fmla="*/ 1138793 w 4768344"/>
              <a:gd name="connsiteY19" fmla="*/ 953668 h 2995641"/>
              <a:gd name="connsiteX20" fmla="*/ 1256599 w 4768344"/>
              <a:gd name="connsiteY20" fmla="*/ 953668 h 2995641"/>
              <a:gd name="connsiteX21" fmla="*/ 1273428 w 4768344"/>
              <a:gd name="connsiteY21" fmla="*/ 970497 h 2995641"/>
              <a:gd name="connsiteX22" fmla="*/ 1307087 w 4768344"/>
              <a:gd name="connsiteY22" fmla="*/ 970497 h 2995641"/>
              <a:gd name="connsiteX23" fmla="*/ 1307087 w 4768344"/>
              <a:gd name="connsiteY23" fmla="*/ 1054645 h 2995641"/>
              <a:gd name="connsiteX24" fmla="*/ 1335136 w 4768344"/>
              <a:gd name="connsiteY24" fmla="*/ 1054645 h 2995641"/>
              <a:gd name="connsiteX25" fmla="*/ 1335136 w 4768344"/>
              <a:gd name="connsiteY25" fmla="*/ 1346355 h 2995641"/>
              <a:gd name="connsiteX26" fmla="*/ 1610017 w 4768344"/>
              <a:gd name="connsiteY26" fmla="*/ 1346355 h 2995641"/>
              <a:gd name="connsiteX27" fmla="*/ 1649286 w 4768344"/>
              <a:gd name="connsiteY27" fmla="*/ 1346355 h 2995641"/>
              <a:gd name="connsiteX28" fmla="*/ 1649286 w 4768344"/>
              <a:gd name="connsiteY28" fmla="*/ 1610017 h 2995641"/>
              <a:gd name="connsiteX29" fmla="*/ 1688555 w 4768344"/>
              <a:gd name="connsiteY29" fmla="*/ 1610017 h 2995641"/>
              <a:gd name="connsiteX30" fmla="*/ 1716604 w 4768344"/>
              <a:gd name="connsiteY30" fmla="*/ 1638066 h 2995641"/>
              <a:gd name="connsiteX31" fmla="*/ 1907338 w 4768344"/>
              <a:gd name="connsiteY31" fmla="*/ 1638066 h 2995641"/>
              <a:gd name="connsiteX32" fmla="*/ 1907338 w 4768344"/>
              <a:gd name="connsiteY32" fmla="*/ 1739043 h 2995641"/>
              <a:gd name="connsiteX33" fmla="*/ 1907338 w 4768344"/>
              <a:gd name="connsiteY33" fmla="*/ 1750262 h 2995641"/>
              <a:gd name="connsiteX34" fmla="*/ 1907338 w 4768344"/>
              <a:gd name="connsiteY34" fmla="*/ 1896117 h 2995641"/>
              <a:gd name="connsiteX35" fmla="*/ 2064413 w 4768344"/>
              <a:gd name="connsiteY35" fmla="*/ 1896117 h 2995641"/>
              <a:gd name="connsiteX36" fmla="*/ 2064413 w 4768344"/>
              <a:gd name="connsiteY36" fmla="*/ 1912947 h 2995641"/>
              <a:gd name="connsiteX37" fmla="*/ 2199048 w 4768344"/>
              <a:gd name="connsiteY37" fmla="*/ 1912947 h 2995641"/>
              <a:gd name="connsiteX38" fmla="*/ 2170999 w 4768344"/>
              <a:gd name="connsiteY38" fmla="*/ 1912947 h 2995641"/>
              <a:gd name="connsiteX39" fmla="*/ 2199048 w 4768344"/>
              <a:gd name="connsiteY39" fmla="*/ 1940996 h 2995641"/>
              <a:gd name="connsiteX40" fmla="*/ 2199048 w 4768344"/>
              <a:gd name="connsiteY40" fmla="*/ 1957825 h 2995641"/>
              <a:gd name="connsiteX41" fmla="*/ 2490759 w 4768344"/>
              <a:gd name="connsiteY41" fmla="*/ 1957825 h 2995641"/>
              <a:gd name="connsiteX42" fmla="*/ 2490759 w 4768344"/>
              <a:gd name="connsiteY42" fmla="*/ 2081241 h 2995641"/>
              <a:gd name="connsiteX43" fmla="*/ 2490759 w 4768344"/>
              <a:gd name="connsiteY43" fmla="*/ 2232706 h 2995641"/>
              <a:gd name="connsiteX44" fmla="*/ 2490759 w 4768344"/>
              <a:gd name="connsiteY44" fmla="*/ 2412220 h 2995641"/>
              <a:gd name="connsiteX45" fmla="*/ 3023691 w 4768344"/>
              <a:gd name="connsiteY45" fmla="*/ 2412220 h 2995641"/>
              <a:gd name="connsiteX46" fmla="*/ 3074180 w 4768344"/>
              <a:gd name="connsiteY46" fmla="*/ 2614174 h 2995641"/>
              <a:gd name="connsiteX47" fmla="*/ 3124668 w 4768344"/>
              <a:gd name="connsiteY47" fmla="*/ 2619784 h 2995641"/>
              <a:gd name="connsiteX48" fmla="*/ 3270523 w 4768344"/>
              <a:gd name="connsiteY48" fmla="*/ 2586125 h 2995641"/>
              <a:gd name="connsiteX49" fmla="*/ 3270523 w 4768344"/>
              <a:gd name="connsiteY49" fmla="*/ 2659052 h 2995641"/>
              <a:gd name="connsiteX50" fmla="*/ 3562233 w 4768344"/>
              <a:gd name="connsiteY50" fmla="*/ 2659052 h 2995641"/>
              <a:gd name="connsiteX51" fmla="*/ 3562233 w 4768344"/>
              <a:gd name="connsiteY51" fmla="*/ 2659052 h 2995641"/>
              <a:gd name="connsiteX52" fmla="*/ 3579063 w 4768344"/>
              <a:gd name="connsiteY52" fmla="*/ 2675882 h 2995641"/>
              <a:gd name="connsiteX53" fmla="*/ 3579063 w 4768344"/>
              <a:gd name="connsiteY53" fmla="*/ 2765639 h 2995641"/>
              <a:gd name="connsiteX54" fmla="*/ 3618332 w 4768344"/>
              <a:gd name="connsiteY54" fmla="*/ 2765639 h 2995641"/>
              <a:gd name="connsiteX55" fmla="*/ 3618332 w 4768344"/>
              <a:gd name="connsiteY55" fmla="*/ 2922714 h 2995641"/>
              <a:gd name="connsiteX56" fmla="*/ 4179313 w 4768344"/>
              <a:gd name="connsiteY56" fmla="*/ 2922714 h 2995641"/>
              <a:gd name="connsiteX57" fmla="*/ 4179313 w 4768344"/>
              <a:gd name="connsiteY57" fmla="*/ 2995641 h 2995641"/>
              <a:gd name="connsiteX58" fmla="*/ 4768344 w 4768344"/>
              <a:gd name="connsiteY58" fmla="*/ 2995641 h 2995641"/>
              <a:gd name="connsiteX0" fmla="*/ 0 w 4768344"/>
              <a:gd name="connsiteY0" fmla="*/ 0 h 2995641"/>
              <a:gd name="connsiteX1" fmla="*/ 196344 w 4768344"/>
              <a:gd name="connsiteY1" fmla="*/ 0 h 2995641"/>
              <a:gd name="connsiteX2" fmla="*/ 196344 w 4768344"/>
              <a:gd name="connsiteY2" fmla="*/ 67317 h 2995641"/>
              <a:gd name="connsiteX3" fmla="*/ 230003 w 4768344"/>
              <a:gd name="connsiteY3" fmla="*/ 67317 h 2995641"/>
              <a:gd name="connsiteX4" fmla="*/ 230003 w 4768344"/>
              <a:gd name="connsiteY4" fmla="*/ 100976 h 2995641"/>
              <a:gd name="connsiteX5" fmla="*/ 448786 w 4768344"/>
              <a:gd name="connsiteY5" fmla="*/ 100976 h 2995641"/>
              <a:gd name="connsiteX6" fmla="*/ 448786 w 4768344"/>
              <a:gd name="connsiteY6" fmla="*/ 157074 h 2995641"/>
              <a:gd name="connsiteX7" fmla="*/ 482444 w 4768344"/>
              <a:gd name="connsiteY7" fmla="*/ 157074 h 2995641"/>
              <a:gd name="connsiteX8" fmla="*/ 482444 w 4768344"/>
              <a:gd name="connsiteY8" fmla="*/ 218782 h 2995641"/>
              <a:gd name="connsiteX9" fmla="*/ 510494 w 4768344"/>
              <a:gd name="connsiteY9" fmla="*/ 218782 h 2995641"/>
              <a:gd name="connsiteX10" fmla="*/ 510494 w 4768344"/>
              <a:gd name="connsiteY10" fmla="*/ 325369 h 2995641"/>
              <a:gd name="connsiteX11" fmla="*/ 538543 w 4768344"/>
              <a:gd name="connsiteY11" fmla="*/ 325369 h 2995641"/>
              <a:gd name="connsiteX12" fmla="*/ 538543 w 4768344"/>
              <a:gd name="connsiteY12" fmla="*/ 336589 h 2995641"/>
              <a:gd name="connsiteX13" fmla="*/ 583421 w 4768344"/>
              <a:gd name="connsiteY13" fmla="*/ 381467 h 2995641"/>
              <a:gd name="connsiteX14" fmla="*/ 779765 w 4768344"/>
              <a:gd name="connsiteY14" fmla="*/ 381467 h 2995641"/>
              <a:gd name="connsiteX15" fmla="*/ 779765 w 4768344"/>
              <a:gd name="connsiteY15" fmla="*/ 678787 h 2995641"/>
              <a:gd name="connsiteX16" fmla="*/ 1060255 w 4768344"/>
              <a:gd name="connsiteY16" fmla="*/ 678787 h 2995641"/>
              <a:gd name="connsiteX17" fmla="*/ 1060255 w 4768344"/>
              <a:gd name="connsiteY17" fmla="*/ 931229 h 2995641"/>
              <a:gd name="connsiteX18" fmla="*/ 1138793 w 4768344"/>
              <a:gd name="connsiteY18" fmla="*/ 931229 h 2995641"/>
              <a:gd name="connsiteX19" fmla="*/ 1138793 w 4768344"/>
              <a:gd name="connsiteY19" fmla="*/ 953668 h 2995641"/>
              <a:gd name="connsiteX20" fmla="*/ 1256599 w 4768344"/>
              <a:gd name="connsiteY20" fmla="*/ 953668 h 2995641"/>
              <a:gd name="connsiteX21" fmla="*/ 1273428 w 4768344"/>
              <a:gd name="connsiteY21" fmla="*/ 970497 h 2995641"/>
              <a:gd name="connsiteX22" fmla="*/ 1307087 w 4768344"/>
              <a:gd name="connsiteY22" fmla="*/ 970497 h 2995641"/>
              <a:gd name="connsiteX23" fmla="*/ 1307087 w 4768344"/>
              <a:gd name="connsiteY23" fmla="*/ 1054645 h 2995641"/>
              <a:gd name="connsiteX24" fmla="*/ 1335136 w 4768344"/>
              <a:gd name="connsiteY24" fmla="*/ 1054645 h 2995641"/>
              <a:gd name="connsiteX25" fmla="*/ 1335136 w 4768344"/>
              <a:gd name="connsiteY25" fmla="*/ 1346355 h 2995641"/>
              <a:gd name="connsiteX26" fmla="*/ 1610017 w 4768344"/>
              <a:gd name="connsiteY26" fmla="*/ 1346355 h 2995641"/>
              <a:gd name="connsiteX27" fmla="*/ 1649286 w 4768344"/>
              <a:gd name="connsiteY27" fmla="*/ 1346355 h 2995641"/>
              <a:gd name="connsiteX28" fmla="*/ 1649286 w 4768344"/>
              <a:gd name="connsiteY28" fmla="*/ 1610017 h 2995641"/>
              <a:gd name="connsiteX29" fmla="*/ 1688555 w 4768344"/>
              <a:gd name="connsiteY29" fmla="*/ 1610017 h 2995641"/>
              <a:gd name="connsiteX30" fmla="*/ 1716604 w 4768344"/>
              <a:gd name="connsiteY30" fmla="*/ 1638066 h 2995641"/>
              <a:gd name="connsiteX31" fmla="*/ 1907338 w 4768344"/>
              <a:gd name="connsiteY31" fmla="*/ 1638066 h 2995641"/>
              <a:gd name="connsiteX32" fmla="*/ 1907338 w 4768344"/>
              <a:gd name="connsiteY32" fmla="*/ 1739043 h 2995641"/>
              <a:gd name="connsiteX33" fmla="*/ 1907338 w 4768344"/>
              <a:gd name="connsiteY33" fmla="*/ 1750262 h 2995641"/>
              <a:gd name="connsiteX34" fmla="*/ 1907338 w 4768344"/>
              <a:gd name="connsiteY34" fmla="*/ 1896117 h 2995641"/>
              <a:gd name="connsiteX35" fmla="*/ 2064413 w 4768344"/>
              <a:gd name="connsiteY35" fmla="*/ 1896117 h 2995641"/>
              <a:gd name="connsiteX36" fmla="*/ 2064413 w 4768344"/>
              <a:gd name="connsiteY36" fmla="*/ 1912947 h 2995641"/>
              <a:gd name="connsiteX37" fmla="*/ 2199048 w 4768344"/>
              <a:gd name="connsiteY37" fmla="*/ 1912947 h 2995641"/>
              <a:gd name="connsiteX38" fmla="*/ 2170999 w 4768344"/>
              <a:gd name="connsiteY38" fmla="*/ 1912947 h 2995641"/>
              <a:gd name="connsiteX39" fmla="*/ 2199048 w 4768344"/>
              <a:gd name="connsiteY39" fmla="*/ 1940996 h 2995641"/>
              <a:gd name="connsiteX40" fmla="*/ 2199048 w 4768344"/>
              <a:gd name="connsiteY40" fmla="*/ 1957825 h 2995641"/>
              <a:gd name="connsiteX41" fmla="*/ 2490759 w 4768344"/>
              <a:gd name="connsiteY41" fmla="*/ 1957825 h 2995641"/>
              <a:gd name="connsiteX42" fmla="*/ 2490759 w 4768344"/>
              <a:gd name="connsiteY42" fmla="*/ 2081241 h 2995641"/>
              <a:gd name="connsiteX43" fmla="*/ 2490759 w 4768344"/>
              <a:gd name="connsiteY43" fmla="*/ 2232706 h 2995641"/>
              <a:gd name="connsiteX44" fmla="*/ 2490759 w 4768344"/>
              <a:gd name="connsiteY44" fmla="*/ 2412220 h 2995641"/>
              <a:gd name="connsiteX45" fmla="*/ 3023691 w 4768344"/>
              <a:gd name="connsiteY45" fmla="*/ 2412220 h 2995641"/>
              <a:gd name="connsiteX46" fmla="*/ 3074180 w 4768344"/>
              <a:gd name="connsiteY46" fmla="*/ 2614174 h 2995641"/>
              <a:gd name="connsiteX47" fmla="*/ 3124668 w 4768344"/>
              <a:gd name="connsiteY47" fmla="*/ 2619784 h 2995641"/>
              <a:gd name="connsiteX48" fmla="*/ 3287352 w 4768344"/>
              <a:gd name="connsiteY48" fmla="*/ 2619784 h 2995641"/>
              <a:gd name="connsiteX49" fmla="*/ 3270523 w 4768344"/>
              <a:gd name="connsiteY49" fmla="*/ 2659052 h 2995641"/>
              <a:gd name="connsiteX50" fmla="*/ 3562233 w 4768344"/>
              <a:gd name="connsiteY50" fmla="*/ 2659052 h 2995641"/>
              <a:gd name="connsiteX51" fmla="*/ 3562233 w 4768344"/>
              <a:gd name="connsiteY51" fmla="*/ 2659052 h 2995641"/>
              <a:gd name="connsiteX52" fmla="*/ 3579063 w 4768344"/>
              <a:gd name="connsiteY52" fmla="*/ 2675882 h 2995641"/>
              <a:gd name="connsiteX53" fmla="*/ 3579063 w 4768344"/>
              <a:gd name="connsiteY53" fmla="*/ 2765639 h 2995641"/>
              <a:gd name="connsiteX54" fmla="*/ 3618332 w 4768344"/>
              <a:gd name="connsiteY54" fmla="*/ 2765639 h 2995641"/>
              <a:gd name="connsiteX55" fmla="*/ 3618332 w 4768344"/>
              <a:gd name="connsiteY55" fmla="*/ 2922714 h 2995641"/>
              <a:gd name="connsiteX56" fmla="*/ 4179313 w 4768344"/>
              <a:gd name="connsiteY56" fmla="*/ 2922714 h 2995641"/>
              <a:gd name="connsiteX57" fmla="*/ 4179313 w 4768344"/>
              <a:gd name="connsiteY57" fmla="*/ 2995641 h 2995641"/>
              <a:gd name="connsiteX58" fmla="*/ 4768344 w 4768344"/>
              <a:gd name="connsiteY58" fmla="*/ 2995641 h 2995641"/>
              <a:gd name="connsiteX0" fmla="*/ 0 w 4768344"/>
              <a:gd name="connsiteY0" fmla="*/ 0 h 2995641"/>
              <a:gd name="connsiteX1" fmla="*/ 196344 w 4768344"/>
              <a:gd name="connsiteY1" fmla="*/ 0 h 2995641"/>
              <a:gd name="connsiteX2" fmla="*/ 196344 w 4768344"/>
              <a:gd name="connsiteY2" fmla="*/ 67317 h 2995641"/>
              <a:gd name="connsiteX3" fmla="*/ 230003 w 4768344"/>
              <a:gd name="connsiteY3" fmla="*/ 67317 h 2995641"/>
              <a:gd name="connsiteX4" fmla="*/ 230003 w 4768344"/>
              <a:gd name="connsiteY4" fmla="*/ 100976 h 2995641"/>
              <a:gd name="connsiteX5" fmla="*/ 448786 w 4768344"/>
              <a:gd name="connsiteY5" fmla="*/ 100976 h 2995641"/>
              <a:gd name="connsiteX6" fmla="*/ 448786 w 4768344"/>
              <a:gd name="connsiteY6" fmla="*/ 157074 h 2995641"/>
              <a:gd name="connsiteX7" fmla="*/ 482444 w 4768344"/>
              <a:gd name="connsiteY7" fmla="*/ 157074 h 2995641"/>
              <a:gd name="connsiteX8" fmla="*/ 482444 w 4768344"/>
              <a:gd name="connsiteY8" fmla="*/ 218782 h 2995641"/>
              <a:gd name="connsiteX9" fmla="*/ 510494 w 4768344"/>
              <a:gd name="connsiteY9" fmla="*/ 218782 h 2995641"/>
              <a:gd name="connsiteX10" fmla="*/ 510494 w 4768344"/>
              <a:gd name="connsiteY10" fmla="*/ 325369 h 2995641"/>
              <a:gd name="connsiteX11" fmla="*/ 538543 w 4768344"/>
              <a:gd name="connsiteY11" fmla="*/ 325369 h 2995641"/>
              <a:gd name="connsiteX12" fmla="*/ 538543 w 4768344"/>
              <a:gd name="connsiteY12" fmla="*/ 336589 h 2995641"/>
              <a:gd name="connsiteX13" fmla="*/ 583421 w 4768344"/>
              <a:gd name="connsiteY13" fmla="*/ 381467 h 2995641"/>
              <a:gd name="connsiteX14" fmla="*/ 779765 w 4768344"/>
              <a:gd name="connsiteY14" fmla="*/ 381467 h 2995641"/>
              <a:gd name="connsiteX15" fmla="*/ 779765 w 4768344"/>
              <a:gd name="connsiteY15" fmla="*/ 678787 h 2995641"/>
              <a:gd name="connsiteX16" fmla="*/ 1060255 w 4768344"/>
              <a:gd name="connsiteY16" fmla="*/ 678787 h 2995641"/>
              <a:gd name="connsiteX17" fmla="*/ 1060255 w 4768344"/>
              <a:gd name="connsiteY17" fmla="*/ 931229 h 2995641"/>
              <a:gd name="connsiteX18" fmla="*/ 1138793 w 4768344"/>
              <a:gd name="connsiteY18" fmla="*/ 931229 h 2995641"/>
              <a:gd name="connsiteX19" fmla="*/ 1138793 w 4768344"/>
              <a:gd name="connsiteY19" fmla="*/ 953668 h 2995641"/>
              <a:gd name="connsiteX20" fmla="*/ 1256599 w 4768344"/>
              <a:gd name="connsiteY20" fmla="*/ 953668 h 2995641"/>
              <a:gd name="connsiteX21" fmla="*/ 1273428 w 4768344"/>
              <a:gd name="connsiteY21" fmla="*/ 970497 h 2995641"/>
              <a:gd name="connsiteX22" fmla="*/ 1307087 w 4768344"/>
              <a:gd name="connsiteY22" fmla="*/ 970497 h 2995641"/>
              <a:gd name="connsiteX23" fmla="*/ 1307087 w 4768344"/>
              <a:gd name="connsiteY23" fmla="*/ 1054645 h 2995641"/>
              <a:gd name="connsiteX24" fmla="*/ 1335136 w 4768344"/>
              <a:gd name="connsiteY24" fmla="*/ 1054645 h 2995641"/>
              <a:gd name="connsiteX25" fmla="*/ 1335136 w 4768344"/>
              <a:gd name="connsiteY25" fmla="*/ 1346355 h 2995641"/>
              <a:gd name="connsiteX26" fmla="*/ 1610017 w 4768344"/>
              <a:gd name="connsiteY26" fmla="*/ 1346355 h 2995641"/>
              <a:gd name="connsiteX27" fmla="*/ 1649286 w 4768344"/>
              <a:gd name="connsiteY27" fmla="*/ 1346355 h 2995641"/>
              <a:gd name="connsiteX28" fmla="*/ 1649286 w 4768344"/>
              <a:gd name="connsiteY28" fmla="*/ 1610017 h 2995641"/>
              <a:gd name="connsiteX29" fmla="*/ 1688555 w 4768344"/>
              <a:gd name="connsiteY29" fmla="*/ 1610017 h 2995641"/>
              <a:gd name="connsiteX30" fmla="*/ 1716604 w 4768344"/>
              <a:gd name="connsiteY30" fmla="*/ 1638066 h 2995641"/>
              <a:gd name="connsiteX31" fmla="*/ 1907338 w 4768344"/>
              <a:gd name="connsiteY31" fmla="*/ 1638066 h 2995641"/>
              <a:gd name="connsiteX32" fmla="*/ 1907338 w 4768344"/>
              <a:gd name="connsiteY32" fmla="*/ 1739043 h 2995641"/>
              <a:gd name="connsiteX33" fmla="*/ 1907338 w 4768344"/>
              <a:gd name="connsiteY33" fmla="*/ 1750262 h 2995641"/>
              <a:gd name="connsiteX34" fmla="*/ 1907338 w 4768344"/>
              <a:gd name="connsiteY34" fmla="*/ 1896117 h 2995641"/>
              <a:gd name="connsiteX35" fmla="*/ 2064413 w 4768344"/>
              <a:gd name="connsiteY35" fmla="*/ 1896117 h 2995641"/>
              <a:gd name="connsiteX36" fmla="*/ 2064413 w 4768344"/>
              <a:gd name="connsiteY36" fmla="*/ 1912947 h 2995641"/>
              <a:gd name="connsiteX37" fmla="*/ 2199048 w 4768344"/>
              <a:gd name="connsiteY37" fmla="*/ 1912947 h 2995641"/>
              <a:gd name="connsiteX38" fmla="*/ 2170999 w 4768344"/>
              <a:gd name="connsiteY38" fmla="*/ 1912947 h 2995641"/>
              <a:gd name="connsiteX39" fmla="*/ 2199048 w 4768344"/>
              <a:gd name="connsiteY39" fmla="*/ 1940996 h 2995641"/>
              <a:gd name="connsiteX40" fmla="*/ 2199048 w 4768344"/>
              <a:gd name="connsiteY40" fmla="*/ 1957825 h 2995641"/>
              <a:gd name="connsiteX41" fmla="*/ 2490759 w 4768344"/>
              <a:gd name="connsiteY41" fmla="*/ 1957825 h 2995641"/>
              <a:gd name="connsiteX42" fmla="*/ 2490759 w 4768344"/>
              <a:gd name="connsiteY42" fmla="*/ 2081241 h 2995641"/>
              <a:gd name="connsiteX43" fmla="*/ 2490759 w 4768344"/>
              <a:gd name="connsiteY43" fmla="*/ 2232706 h 2995641"/>
              <a:gd name="connsiteX44" fmla="*/ 2490759 w 4768344"/>
              <a:gd name="connsiteY44" fmla="*/ 2412220 h 2995641"/>
              <a:gd name="connsiteX45" fmla="*/ 3023691 w 4768344"/>
              <a:gd name="connsiteY45" fmla="*/ 2412220 h 2995641"/>
              <a:gd name="connsiteX46" fmla="*/ 3074180 w 4768344"/>
              <a:gd name="connsiteY46" fmla="*/ 2614174 h 2995641"/>
              <a:gd name="connsiteX47" fmla="*/ 3124668 w 4768344"/>
              <a:gd name="connsiteY47" fmla="*/ 2619784 h 2995641"/>
              <a:gd name="connsiteX48" fmla="*/ 3287352 w 4768344"/>
              <a:gd name="connsiteY48" fmla="*/ 2619784 h 2995641"/>
              <a:gd name="connsiteX49" fmla="*/ 3270523 w 4768344"/>
              <a:gd name="connsiteY49" fmla="*/ 2659052 h 2995641"/>
              <a:gd name="connsiteX50" fmla="*/ 3562233 w 4768344"/>
              <a:gd name="connsiteY50" fmla="*/ 2659052 h 2995641"/>
              <a:gd name="connsiteX51" fmla="*/ 3562233 w 4768344"/>
              <a:gd name="connsiteY51" fmla="*/ 2659052 h 2995641"/>
              <a:gd name="connsiteX52" fmla="*/ 3579063 w 4768344"/>
              <a:gd name="connsiteY52" fmla="*/ 2675882 h 2995641"/>
              <a:gd name="connsiteX53" fmla="*/ 3579063 w 4768344"/>
              <a:gd name="connsiteY53" fmla="*/ 2765639 h 2995641"/>
              <a:gd name="connsiteX54" fmla="*/ 3618332 w 4768344"/>
              <a:gd name="connsiteY54" fmla="*/ 2765639 h 2995641"/>
              <a:gd name="connsiteX55" fmla="*/ 3607112 w 4768344"/>
              <a:gd name="connsiteY55" fmla="*/ 2905885 h 2995641"/>
              <a:gd name="connsiteX56" fmla="*/ 4179313 w 4768344"/>
              <a:gd name="connsiteY56" fmla="*/ 2922714 h 2995641"/>
              <a:gd name="connsiteX57" fmla="*/ 4179313 w 4768344"/>
              <a:gd name="connsiteY57" fmla="*/ 2995641 h 2995641"/>
              <a:gd name="connsiteX58" fmla="*/ 4768344 w 4768344"/>
              <a:gd name="connsiteY58" fmla="*/ 2995641 h 2995641"/>
              <a:gd name="connsiteX0" fmla="*/ 0 w 4768344"/>
              <a:gd name="connsiteY0" fmla="*/ 0 h 2995641"/>
              <a:gd name="connsiteX1" fmla="*/ 196344 w 4768344"/>
              <a:gd name="connsiteY1" fmla="*/ 0 h 2995641"/>
              <a:gd name="connsiteX2" fmla="*/ 196344 w 4768344"/>
              <a:gd name="connsiteY2" fmla="*/ 67317 h 2995641"/>
              <a:gd name="connsiteX3" fmla="*/ 230003 w 4768344"/>
              <a:gd name="connsiteY3" fmla="*/ 67317 h 2995641"/>
              <a:gd name="connsiteX4" fmla="*/ 230003 w 4768344"/>
              <a:gd name="connsiteY4" fmla="*/ 100976 h 2995641"/>
              <a:gd name="connsiteX5" fmla="*/ 448786 w 4768344"/>
              <a:gd name="connsiteY5" fmla="*/ 100976 h 2995641"/>
              <a:gd name="connsiteX6" fmla="*/ 448786 w 4768344"/>
              <a:gd name="connsiteY6" fmla="*/ 157074 h 2995641"/>
              <a:gd name="connsiteX7" fmla="*/ 482444 w 4768344"/>
              <a:gd name="connsiteY7" fmla="*/ 157074 h 2995641"/>
              <a:gd name="connsiteX8" fmla="*/ 482444 w 4768344"/>
              <a:gd name="connsiteY8" fmla="*/ 218782 h 2995641"/>
              <a:gd name="connsiteX9" fmla="*/ 510494 w 4768344"/>
              <a:gd name="connsiteY9" fmla="*/ 218782 h 2995641"/>
              <a:gd name="connsiteX10" fmla="*/ 510494 w 4768344"/>
              <a:gd name="connsiteY10" fmla="*/ 325369 h 2995641"/>
              <a:gd name="connsiteX11" fmla="*/ 538543 w 4768344"/>
              <a:gd name="connsiteY11" fmla="*/ 325369 h 2995641"/>
              <a:gd name="connsiteX12" fmla="*/ 538543 w 4768344"/>
              <a:gd name="connsiteY12" fmla="*/ 336589 h 2995641"/>
              <a:gd name="connsiteX13" fmla="*/ 583421 w 4768344"/>
              <a:gd name="connsiteY13" fmla="*/ 381467 h 2995641"/>
              <a:gd name="connsiteX14" fmla="*/ 779765 w 4768344"/>
              <a:gd name="connsiteY14" fmla="*/ 381467 h 2995641"/>
              <a:gd name="connsiteX15" fmla="*/ 779765 w 4768344"/>
              <a:gd name="connsiteY15" fmla="*/ 678787 h 2995641"/>
              <a:gd name="connsiteX16" fmla="*/ 1060255 w 4768344"/>
              <a:gd name="connsiteY16" fmla="*/ 678787 h 2995641"/>
              <a:gd name="connsiteX17" fmla="*/ 1060255 w 4768344"/>
              <a:gd name="connsiteY17" fmla="*/ 931229 h 2995641"/>
              <a:gd name="connsiteX18" fmla="*/ 1138793 w 4768344"/>
              <a:gd name="connsiteY18" fmla="*/ 931229 h 2995641"/>
              <a:gd name="connsiteX19" fmla="*/ 1138793 w 4768344"/>
              <a:gd name="connsiteY19" fmla="*/ 953668 h 2995641"/>
              <a:gd name="connsiteX20" fmla="*/ 1256599 w 4768344"/>
              <a:gd name="connsiteY20" fmla="*/ 953668 h 2995641"/>
              <a:gd name="connsiteX21" fmla="*/ 1273428 w 4768344"/>
              <a:gd name="connsiteY21" fmla="*/ 970497 h 2995641"/>
              <a:gd name="connsiteX22" fmla="*/ 1307087 w 4768344"/>
              <a:gd name="connsiteY22" fmla="*/ 970497 h 2995641"/>
              <a:gd name="connsiteX23" fmla="*/ 1307087 w 4768344"/>
              <a:gd name="connsiteY23" fmla="*/ 1054645 h 2995641"/>
              <a:gd name="connsiteX24" fmla="*/ 1335136 w 4768344"/>
              <a:gd name="connsiteY24" fmla="*/ 1054645 h 2995641"/>
              <a:gd name="connsiteX25" fmla="*/ 1335136 w 4768344"/>
              <a:gd name="connsiteY25" fmla="*/ 1346355 h 2995641"/>
              <a:gd name="connsiteX26" fmla="*/ 1610017 w 4768344"/>
              <a:gd name="connsiteY26" fmla="*/ 1346355 h 2995641"/>
              <a:gd name="connsiteX27" fmla="*/ 1649286 w 4768344"/>
              <a:gd name="connsiteY27" fmla="*/ 1346355 h 2995641"/>
              <a:gd name="connsiteX28" fmla="*/ 1649286 w 4768344"/>
              <a:gd name="connsiteY28" fmla="*/ 1610017 h 2995641"/>
              <a:gd name="connsiteX29" fmla="*/ 1688555 w 4768344"/>
              <a:gd name="connsiteY29" fmla="*/ 1610017 h 2995641"/>
              <a:gd name="connsiteX30" fmla="*/ 1716604 w 4768344"/>
              <a:gd name="connsiteY30" fmla="*/ 1638066 h 2995641"/>
              <a:gd name="connsiteX31" fmla="*/ 1907338 w 4768344"/>
              <a:gd name="connsiteY31" fmla="*/ 1638066 h 2995641"/>
              <a:gd name="connsiteX32" fmla="*/ 1907338 w 4768344"/>
              <a:gd name="connsiteY32" fmla="*/ 1739043 h 2995641"/>
              <a:gd name="connsiteX33" fmla="*/ 1907338 w 4768344"/>
              <a:gd name="connsiteY33" fmla="*/ 1750262 h 2995641"/>
              <a:gd name="connsiteX34" fmla="*/ 1907338 w 4768344"/>
              <a:gd name="connsiteY34" fmla="*/ 1896117 h 2995641"/>
              <a:gd name="connsiteX35" fmla="*/ 2064413 w 4768344"/>
              <a:gd name="connsiteY35" fmla="*/ 1896117 h 2995641"/>
              <a:gd name="connsiteX36" fmla="*/ 2064413 w 4768344"/>
              <a:gd name="connsiteY36" fmla="*/ 1912947 h 2995641"/>
              <a:gd name="connsiteX37" fmla="*/ 2199048 w 4768344"/>
              <a:gd name="connsiteY37" fmla="*/ 1912947 h 2995641"/>
              <a:gd name="connsiteX38" fmla="*/ 2170999 w 4768344"/>
              <a:gd name="connsiteY38" fmla="*/ 1912947 h 2995641"/>
              <a:gd name="connsiteX39" fmla="*/ 2199048 w 4768344"/>
              <a:gd name="connsiteY39" fmla="*/ 1940996 h 2995641"/>
              <a:gd name="connsiteX40" fmla="*/ 2199048 w 4768344"/>
              <a:gd name="connsiteY40" fmla="*/ 1957825 h 2995641"/>
              <a:gd name="connsiteX41" fmla="*/ 2490759 w 4768344"/>
              <a:gd name="connsiteY41" fmla="*/ 1957825 h 2995641"/>
              <a:gd name="connsiteX42" fmla="*/ 2490759 w 4768344"/>
              <a:gd name="connsiteY42" fmla="*/ 2081241 h 2995641"/>
              <a:gd name="connsiteX43" fmla="*/ 2490759 w 4768344"/>
              <a:gd name="connsiteY43" fmla="*/ 2232706 h 2995641"/>
              <a:gd name="connsiteX44" fmla="*/ 2490759 w 4768344"/>
              <a:gd name="connsiteY44" fmla="*/ 2412220 h 2995641"/>
              <a:gd name="connsiteX45" fmla="*/ 3023691 w 4768344"/>
              <a:gd name="connsiteY45" fmla="*/ 2412220 h 2995641"/>
              <a:gd name="connsiteX46" fmla="*/ 3074180 w 4768344"/>
              <a:gd name="connsiteY46" fmla="*/ 2614174 h 2995641"/>
              <a:gd name="connsiteX47" fmla="*/ 3124668 w 4768344"/>
              <a:gd name="connsiteY47" fmla="*/ 2619784 h 2995641"/>
              <a:gd name="connsiteX48" fmla="*/ 3287352 w 4768344"/>
              <a:gd name="connsiteY48" fmla="*/ 2619784 h 2995641"/>
              <a:gd name="connsiteX49" fmla="*/ 3270523 w 4768344"/>
              <a:gd name="connsiteY49" fmla="*/ 2659052 h 2995641"/>
              <a:gd name="connsiteX50" fmla="*/ 3562233 w 4768344"/>
              <a:gd name="connsiteY50" fmla="*/ 2659052 h 2995641"/>
              <a:gd name="connsiteX51" fmla="*/ 3562233 w 4768344"/>
              <a:gd name="connsiteY51" fmla="*/ 2659052 h 2995641"/>
              <a:gd name="connsiteX52" fmla="*/ 3579063 w 4768344"/>
              <a:gd name="connsiteY52" fmla="*/ 2675882 h 2995641"/>
              <a:gd name="connsiteX53" fmla="*/ 3579063 w 4768344"/>
              <a:gd name="connsiteY53" fmla="*/ 2765639 h 2995641"/>
              <a:gd name="connsiteX54" fmla="*/ 3618332 w 4768344"/>
              <a:gd name="connsiteY54" fmla="*/ 2765639 h 2995641"/>
              <a:gd name="connsiteX55" fmla="*/ 3607112 w 4768344"/>
              <a:gd name="connsiteY55" fmla="*/ 2905885 h 2995641"/>
              <a:gd name="connsiteX56" fmla="*/ 4173703 w 4768344"/>
              <a:gd name="connsiteY56" fmla="*/ 2905884 h 2995641"/>
              <a:gd name="connsiteX57" fmla="*/ 4179313 w 4768344"/>
              <a:gd name="connsiteY57" fmla="*/ 2995641 h 2995641"/>
              <a:gd name="connsiteX58" fmla="*/ 4768344 w 4768344"/>
              <a:gd name="connsiteY58" fmla="*/ 2995641 h 2995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768344" h="2995641">
                <a:moveTo>
                  <a:pt x="0" y="0"/>
                </a:moveTo>
                <a:lnTo>
                  <a:pt x="196344" y="0"/>
                </a:lnTo>
                <a:lnTo>
                  <a:pt x="196344" y="67317"/>
                </a:lnTo>
                <a:lnTo>
                  <a:pt x="230003" y="67317"/>
                </a:lnTo>
                <a:lnTo>
                  <a:pt x="230003" y="100976"/>
                </a:lnTo>
                <a:lnTo>
                  <a:pt x="448786" y="100976"/>
                </a:lnTo>
                <a:lnTo>
                  <a:pt x="448786" y="157074"/>
                </a:lnTo>
                <a:lnTo>
                  <a:pt x="482444" y="157074"/>
                </a:lnTo>
                <a:lnTo>
                  <a:pt x="482444" y="218782"/>
                </a:lnTo>
                <a:lnTo>
                  <a:pt x="510494" y="218782"/>
                </a:lnTo>
                <a:lnTo>
                  <a:pt x="510494" y="325369"/>
                </a:lnTo>
                <a:lnTo>
                  <a:pt x="538543" y="325369"/>
                </a:lnTo>
                <a:lnTo>
                  <a:pt x="538543" y="336589"/>
                </a:lnTo>
                <a:lnTo>
                  <a:pt x="583421" y="381467"/>
                </a:lnTo>
                <a:lnTo>
                  <a:pt x="779765" y="381467"/>
                </a:lnTo>
                <a:lnTo>
                  <a:pt x="779765" y="678787"/>
                </a:lnTo>
                <a:lnTo>
                  <a:pt x="1060255" y="678787"/>
                </a:lnTo>
                <a:lnTo>
                  <a:pt x="1060255" y="931229"/>
                </a:lnTo>
                <a:lnTo>
                  <a:pt x="1138793" y="931229"/>
                </a:lnTo>
                <a:lnTo>
                  <a:pt x="1138793" y="953668"/>
                </a:lnTo>
                <a:lnTo>
                  <a:pt x="1256599" y="953668"/>
                </a:lnTo>
                <a:lnTo>
                  <a:pt x="1273428" y="970497"/>
                </a:lnTo>
                <a:lnTo>
                  <a:pt x="1307087" y="970497"/>
                </a:lnTo>
                <a:lnTo>
                  <a:pt x="1307087" y="1054645"/>
                </a:lnTo>
                <a:lnTo>
                  <a:pt x="1335136" y="1054645"/>
                </a:lnTo>
                <a:lnTo>
                  <a:pt x="1335136" y="1346355"/>
                </a:lnTo>
                <a:lnTo>
                  <a:pt x="1610017" y="1346355"/>
                </a:lnTo>
                <a:lnTo>
                  <a:pt x="1649286" y="1346355"/>
                </a:lnTo>
                <a:lnTo>
                  <a:pt x="1649286" y="1610017"/>
                </a:lnTo>
                <a:lnTo>
                  <a:pt x="1688555" y="1610017"/>
                </a:lnTo>
                <a:lnTo>
                  <a:pt x="1716604" y="1638066"/>
                </a:lnTo>
                <a:lnTo>
                  <a:pt x="1907338" y="1638066"/>
                </a:lnTo>
                <a:lnTo>
                  <a:pt x="1907338" y="1739043"/>
                </a:lnTo>
                <a:lnTo>
                  <a:pt x="1907338" y="1750262"/>
                </a:lnTo>
                <a:lnTo>
                  <a:pt x="1907338" y="1896117"/>
                </a:lnTo>
                <a:lnTo>
                  <a:pt x="2064413" y="1896117"/>
                </a:lnTo>
                <a:lnTo>
                  <a:pt x="2064413" y="1912947"/>
                </a:lnTo>
                <a:lnTo>
                  <a:pt x="2199048" y="1912947"/>
                </a:lnTo>
                <a:lnTo>
                  <a:pt x="2170999" y="1912947"/>
                </a:lnTo>
                <a:lnTo>
                  <a:pt x="2199048" y="1940996"/>
                </a:lnTo>
                <a:lnTo>
                  <a:pt x="2199048" y="1957825"/>
                </a:lnTo>
                <a:lnTo>
                  <a:pt x="2490759" y="1957825"/>
                </a:lnTo>
                <a:lnTo>
                  <a:pt x="2490759" y="2081241"/>
                </a:lnTo>
                <a:lnTo>
                  <a:pt x="2490759" y="2232706"/>
                </a:lnTo>
                <a:lnTo>
                  <a:pt x="2490759" y="2412220"/>
                </a:lnTo>
                <a:lnTo>
                  <a:pt x="3023691" y="2412220"/>
                </a:lnTo>
                <a:lnTo>
                  <a:pt x="3074180" y="2614174"/>
                </a:lnTo>
                <a:cubicBezTo>
                  <a:pt x="3092879" y="2610434"/>
                  <a:pt x="3089139" y="2618849"/>
                  <a:pt x="3124668" y="2619784"/>
                </a:cubicBezTo>
                <a:cubicBezTo>
                  <a:pt x="3160197" y="2620719"/>
                  <a:pt x="3238734" y="2619784"/>
                  <a:pt x="3287352" y="2619784"/>
                </a:cubicBezTo>
                <a:lnTo>
                  <a:pt x="3270523" y="2659052"/>
                </a:lnTo>
                <a:lnTo>
                  <a:pt x="3562233" y="2659052"/>
                </a:lnTo>
                <a:lnTo>
                  <a:pt x="3562233" y="2659052"/>
                </a:lnTo>
                <a:lnTo>
                  <a:pt x="3579063" y="2675882"/>
                </a:lnTo>
                <a:lnTo>
                  <a:pt x="3579063" y="2765639"/>
                </a:lnTo>
                <a:lnTo>
                  <a:pt x="3618332" y="2765639"/>
                </a:lnTo>
                <a:lnTo>
                  <a:pt x="3607112" y="2905885"/>
                </a:lnTo>
                <a:lnTo>
                  <a:pt x="4173703" y="2905884"/>
                </a:lnTo>
                <a:lnTo>
                  <a:pt x="4179313" y="2995641"/>
                </a:lnTo>
                <a:lnTo>
                  <a:pt x="4768344" y="2995641"/>
                </a:lnTo>
              </a:path>
            </a:pathLst>
          </a:custGeom>
          <a:noFill/>
          <a:ln w="28575" cap="rnd">
            <a:solidFill>
              <a:srgbClr val="7B3A96"/>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grpSp>
        <p:nvGrpSpPr>
          <p:cNvPr id="3" name="Group 2"/>
          <p:cNvGrpSpPr/>
          <p:nvPr/>
        </p:nvGrpSpPr>
        <p:grpSpPr>
          <a:xfrm>
            <a:off x="2022051" y="1838885"/>
            <a:ext cx="8234435" cy="4561247"/>
            <a:chOff x="498050" y="1838884"/>
            <a:chExt cx="8234435" cy="4561247"/>
          </a:xfrm>
        </p:grpSpPr>
        <p:sp>
          <p:nvSpPr>
            <p:cNvPr id="10" name="TextBox 9"/>
            <p:cNvSpPr txBox="1"/>
            <p:nvPr/>
          </p:nvSpPr>
          <p:spPr>
            <a:xfrm>
              <a:off x="730237" y="1838884"/>
              <a:ext cx="245660" cy="184666"/>
            </a:xfrm>
            <a:prstGeom prst="rect">
              <a:avLst/>
            </a:prstGeom>
            <a:noFill/>
          </p:spPr>
          <p:txBody>
            <a:bodyPr wrap="square" lIns="0" tIns="0" rIns="0" bIns="0" rtlCol="0" anchor="b" anchorCtr="0">
              <a:spAutoFit/>
            </a:bodyPr>
            <a:lstStyle/>
            <a:p>
              <a:pPr algn="r"/>
              <a:r>
                <a:rPr lang="en-US" sz="1200" dirty="0">
                  <a:solidFill>
                    <a:prstClr val="black">
                      <a:lumMod val="65000"/>
                      <a:lumOff val="35000"/>
                    </a:prstClr>
                  </a:solidFill>
                  <a:latin typeface="Arial"/>
                </a:rPr>
                <a:t>1.0</a:t>
              </a:r>
            </a:p>
          </p:txBody>
        </p:sp>
        <p:sp>
          <p:nvSpPr>
            <p:cNvPr id="11" name="TextBox 10"/>
            <p:cNvSpPr txBox="1"/>
            <p:nvPr/>
          </p:nvSpPr>
          <p:spPr>
            <a:xfrm>
              <a:off x="730237" y="2625540"/>
              <a:ext cx="245660" cy="184666"/>
            </a:xfrm>
            <a:prstGeom prst="rect">
              <a:avLst/>
            </a:prstGeom>
            <a:noFill/>
          </p:spPr>
          <p:txBody>
            <a:bodyPr wrap="square" lIns="0" tIns="0" rIns="0" bIns="0" rtlCol="0" anchor="b" anchorCtr="0">
              <a:spAutoFit/>
            </a:bodyPr>
            <a:lstStyle/>
            <a:p>
              <a:pPr algn="r"/>
              <a:r>
                <a:rPr lang="en-US" sz="1200" dirty="0">
                  <a:solidFill>
                    <a:prstClr val="black">
                      <a:lumMod val="65000"/>
                      <a:lumOff val="35000"/>
                    </a:prstClr>
                  </a:solidFill>
                  <a:latin typeface="Arial"/>
                </a:rPr>
                <a:t>0.8</a:t>
              </a:r>
            </a:p>
          </p:txBody>
        </p:sp>
        <p:sp>
          <p:nvSpPr>
            <p:cNvPr id="12" name="TextBox 11"/>
            <p:cNvSpPr txBox="1"/>
            <p:nvPr/>
          </p:nvSpPr>
          <p:spPr>
            <a:xfrm>
              <a:off x="730237" y="3414615"/>
              <a:ext cx="245660" cy="184666"/>
            </a:xfrm>
            <a:prstGeom prst="rect">
              <a:avLst/>
            </a:prstGeom>
            <a:noFill/>
          </p:spPr>
          <p:txBody>
            <a:bodyPr wrap="square" lIns="0" tIns="0" rIns="0" bIns="0" rtlCol="0" anchor="b" anchorCtr="0">
              <a:spAutoFit/>
            </a:bodyPr>
            <a:lstStyle/>
            <a:p>
              <a:pPr algn="r"/>
              <a:r>
                <a:rPr lang="en-US" sz="1200" dirty="0">
                  <a:solidFill>
                    <a:prstClr val="black">
                      <a:lumMod val="65000"/>
                      <a:lumOff val="35000"/>
                    </a:prstClr>
                  </a:solidFill>
                  <a:latin typeface="Arial"/>
                </a:rPr>
                <a:t>0.6</a:t>
              </a:r>
            </a:p>
          </p:txBody>
        </p:sp>
        <p:sp>
          <p:nvSpPr>
            <p:cNvPr id="13" name="TextBox 12"/>
            <p:cNvSpPr txBox="1"/>
            <p:nvPr/>
          </p:nvSpPr>
          <p:spPr>
            <a:xfrm>
              <a:off x="730237" y="4178290"/>
              <a:ext cx="245660" cy="184666"/>
            </a:xfrm>
            <a:prstGeom prst="rect">
              <a:avLst/>
            </a:prstGeom>
            <a:noFill/>
          </p:spPr>
          <p:txBody>
            <a:bodyPr wrap="square" lIns="0" tIns="0" rIns="0" bIns="0" rtlCol="0" anchor="b" anchorCtr="0">
              <a:spAutoFit/>
            </a:bodyPr>
            <a:lstStyle/>
            <a:p>
              <a:pPr algn="r"/>
              <a:r>
                <a:rPr lang="en-US" sz="1200" dirty="0">
                  <a:solidFill>
                    <a:prstClr val="black">
                      <a:lumMod val="65000"/>
                      <a:lumOff val="35000"/>
                    </a:prstClr>
                  </a:solidFill>
                  <a:latin typeface="Arial"/>
                </a:rPr>
                <a:t>0.4</a:t>
              </a:r>
            </a:p>
          </p:txBody>
        </p:sp>
        <p:sp>
          <p:nvSpPr>
            <p:cNvPr id="14" name="TextBox 13"/>
            <p:cNvSpPr txBox="1"/>
            <p:nvPr/>
          </p:nvSpPr>
          <p:spPr>
            <a:xfrm>
              <a:off x="730237" y="4973110"/>
              <a:ext cx="245660" cy="184666"/>
            </a:xfrm>
            <a:prstGeom prst="rect">
              <a:avLst/>
            </a:prstGeom>
            <a:noFill/>
          </p:spPr>
          <p:txBody>
            <a:bodyPr wrap="square" lIns="0" tIns="0" rIns="0" bIns="0" rtlCol="0" anchor="b" anchorCtr="0">
              <a:spAutoFit/>
            </a:bodyPr>
            <a:lstStyle/>
            <a:p>
              <a:pPr algn="r"/>
              <a:r>
                <a:rPr lang="en-US" sz="1200" dirty="0">
                  <a:solidFill>
                    <a:prstClr val="black">
                      <a:lumMod val="65000"/>
                      <a:lumOff val="35000"/>
                    </a:prstClr>
                  </a:solidFill>
                  <a:latin typeface="Arial"/>
                </a:rPr>
                <a:t>0.2</a:t>
              </a:r>
            </a:p>
          </p:txBody>
        </p:sp>
        <p:sp>
          <p:nvSpPr>
            <p:cNvPr id="15" name="TextBox 14"/>
            <p:cNvSpPr txBox="1"/>
            <p:nvPr/>
          </p:nvSpPr>
          <p:spPr>
            <a:xfrm>
              <a:off x="730237" y="5743742"/>
              <a:ext cx="245660" cy="184666"/>
            </a:xfrm>
            <a:prstGeom prst="rect">
              <a:avLst/>
            </a:prstGeom>
            <a:noFill/>
          </p:spPr>
          <p:txBody>
            <a:bodyPr wrap="square" lIns="0" tIns="0" rIns="0" bIns="0" rtlCol="0" anchor="b" anchorCtr="0">
              <a:spAutoFit/>
            </a:bodyPr>
            <a:lstStyle/>
            <a:p>
              <a:pPr algn="r"/>
              <a:r>
                <a:rPr lang="en-US" sz="1200" dirty="0">
                  <a:solidFill>
                    <a:prstClr val="black">
                      <a:lumMod val="65000"/>
                      <a:lumOff val="35000"/>
                    </a:prstClr>
                  </a:solidFill>
                  <a:latin typeface="Arial"/>
                </a:rPr>
                <a:t>0</a:t>
              </a:r>
            </a:p>
          </p:txBody>
        </p:sp>
        <p:sp>
          <p:nvSpPr>
            <p:cNvPr id="16" name="TextBox 15"/>
            <p:cNvSpPr txBox="1"/>
            <p:nvPr/>
          </p:nvSpPr>
          <p:spPr>
            <a:xfrm>
              <a:off x="985566"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0</a:t>
              </a:r>
            </a:p>
          </p:txBody>
        </p:sp>
        <p:sp>
          <p:nvSpPr>
            <p:cNvPr id="17" name="TextBox 16"/>
            <p:cNvSpPr txBox="1"/>
            <p:nvPr/>
          </p:nvSpPr>
          <p:spPr>
            <a:xfrm>
              <a:off x="1602831"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3</a:t>
              </a:r>
            </a:p>
          </p:txBody>
        </p:sp>
        <p:sp>
          <p:nvSpPr>
            <p:cNvPr id="18" name="TextBox 17"/>
            <p:cNvSpPr txBox="1"/>
            <p:nvPr/>
          </p:nvSpPr>
          <p:spPr>
            <a:xfrm>
              <a:off x="2220096"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6</a:t>
              </a:r>
            </a:p>
          </p:txBody>
        </p:sp>
        <p:sp>
          <p:nvSpPr>
            <p:cNvPr id="19" name="TextBox 18"/>
            <p:cNvSpPr txBox="1"/>
            <p:nvPr/>
          </p:nvSpPr>
          <p:spPr>
            <a:xfrm>
              <a:off x="2837361"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9</a:t>
              </a:r>
            </a:p>
          </p:txBody>
        </p:sp>
        <p:sp>
          <p:nvSpPr>
            <p:cNvPr id="20" name="TextBox 19"/>
            <p:cNvSpPr txBox="1"/>
            <p:nvPr/>
          </p:nvSpPr>
          <p:spPr>
            <a:xfrm>
              <a:off x="3454626"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12</a:t>
              </a:r>
            </a:p>
          </p:txBody>
        </p:sp>
        <p:sp>
          <p:nvSpPr>
            <p:cNvPr id="21" name="TextBox 20"/>
            <p:cNvSpPr txBox="1"/>
            <p:nvPr/>
          </p:nvSpPr>
          <p:spPr>
            <a:xfrm>
              <a:off x="4071891"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15</a:t>
              </a:r>
            </a:p>
          </p:txBody>
        </p:sp>
        <p:sp>
          <p:nvSpPr>
            <p:cNvPr id="22" name="TextBox 21"/>
            <p:cNvSpPr txBox="1"/>
            <p:nvPr/>
          </p:nvSpPr>
          <p:spPr>
            <a:xfrm>
              <a:off x="4689156"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18</a:t>
              </a:r>
            </a:p>
          </p:txBody>
        </p:sp>
        <p:sp>
          <p:nvSpPr>
            <p:cNvPr id="23" name="TextBox 22"/>
            <p:cNvSpPr txBox="1"/>
            <p:nvPr/>
          </p:nvSpPr>
          <p:spPr>
            <a:xfrm>
              <a:off x="5300071"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21</a:t>
              </a:r>
            </a:p>
          </p:txBody>
        </p:sp>
        <p:sp>
          <p:nvSpPr>
            <p:cNvPr id="24" name="TextBox 23"/>
            <p:cNvSpPr txBox="1"/>
            <p:nvPr/>
          </p:nvSpPr>
          <p:spPr>
            <a:xfrm>
              <a:off x="5923686"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24</a:t>
              </a:r>
            </a:p>
          </p:txBody>
        </p:sp>
        <p:sp>
          <p:nvSpPr>
            <p:cNvPr id="25" name="TextBox 24"/>
            <p:cNvSpPr txBox="1"/>
            <p:nvPr/>
          </p:nvSpPr>
          <p:spPr>
            <a:xfrm>
              <a:off x="6540951"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27</a:t>
              </a:r>
            </a:p>
          </p:txBody>
        </p:sp>
        <p:sp>
          <p:nvSpPr>
            <p:cNvPr id="26" name="TextBox 25"/>
            <p:cNvSpPr txBox="1"/>
            <p:nvPr/>
          </p:nvSpPr>
          <p:spPr>
            <a:xfrm>
              <a:off x="7158216"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30</a:t>
              </a:r>
            </a:p>
          </p:txBody>
        </p:sp>
        <p:sp>
          <p:nvSpPr>
            <p:cNvPr id="27" name="TextBox 26"/>
            <p:cNvSpPr txBox="1"/>
            <p:nvPr/>
          </p:nvSpPr>
          <p:spPr>
            <a:xfrm>
              <a:off x="7775481"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33</a:t>
              </a:r>
            </a:p>
          </p:txBody>
        </p:sp>
        <p:sp>
          <p:nvSpPr>
            <p:cNvPr id="28" name="TextBox 27"/>
            <p:cNvSpPr txBox="1"/>
            <p:nvPr/>
          </p:nvSpPr>
          <p:spPr>
            <a:xfrm>
              <a:off x="8392748" y="5978129"/>
              <a:ext cx="245660" cy="184666"/>
            </a:xfrm>
            <a:prstGeom prst="rect">
              <a:avLst/>
            </a:prstGeom>
            <a:noFill/>
            <a:ln>
              <a:noFill/>
            </a:ln>
          </p:spPr>
          <p:txBody>
            <a:bodyPr wrap="square" lIns="0" tIns="0" rIns="0" bIns="0" rtlCol="0" anchor="b" anchorCtr="0">
              <a:spAutoFit/>
            </a:bodyPr>
            <a:lstStyle/>
            <a:p>
              <a:pPr algn="ctr"/>
              <a:r>
                <a:rPr lang="en-US" sz="1200" dirty="0">
                  <a:solidFill>
                    <a:prstClr val="black">
                      <a:lumMod val="65000"/>
                      <a:lumOff val="35000"/>
                    </a:prstClr>
                  </a:solidFill>
                  <a:latin typeface="Arial"/>
                </a:rPr>
                <a:t>36</a:t>
              </a:r>
            </a:p>
          </p:txBody>
        </p:sp>
        <p:cxnSp>
          <p:nvCxnSpPr>
            <p:cNvPr id="29" name="Straight Connector 28"/>
            <p:cNvCxnSpPr/>
            <p:nvPr/>
          </p:nvCxnSpPr>
          <p:spPr>
            <a:xfrm rot="5400000">
              <a:off x="1081800" y="5937689"/>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0" name="Straight Connector 29"/>
            <p:cNvCxnSpPr/>
            <p:nvPr/>
          </p:nvCxnSpPr>
          <p:spPr>
            <a:xfrm rot="5400000">
              <a:off x="1699366" y="5937690"/>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1" name="Straight Connector 30"/>
            <p:cNvCxnSpPr/>
            <p:nvPr/>
          </p:nvCxnSpPr>
          <p:spPr>
            <a:xfrm rot="5400000">
              <a:off x="2316932" y="5937691"/>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2" name="Straight Connector 31"/>
            <p:cNvCxnSpPr/>
            <p:nvPr/>
          </p:nvCxnSpPr>
          <p:spPr>
            <a:xfrm rot="5400000">
              <a:off x="2934498" y="5937692"/>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3" name="Straight Connector 32"/>
            <p:cNvCxnSpPr/>
            <p:nvPr/>
          </p:nvCxnSpPr>
          <p:spPr>
            <a:xfrm rot="5400000">
              <a:off x="3552064" y="5937693"/>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p:cNvCxnSpPr/>
            <p:nvPr/>
          </p:nvCxnSpPr>
          <p:spPr>
            <a:xfrm rot="5400000">
              <a:off x="4169630" y="5937694"/>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5" name="Straight Connector 34"/>
            <p:cNvCxnSpPr/>
            <p:nvPr/>
          </p:nvCxnSpPr>
          <p:spPr>
            <a:xfrm rot="5400000">
              <a:off x="4787196" y="5937695"/>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Connector 35"/>
            <p:cNvCxnSpPr/>
            <p:nvPr/>
          </p:nvCxnSpPr>
          <p:spPr>
            <a:xfrm rot="5400000">
              <a:off x="5385712" y="5937696"/>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7" name="Straight Connector 36"/>
            <p:cNvCxnSpPr/>
            <p:nvPr/>
          </p:nvCxnSpPr>
          <p:spPr>
            <a:xfrm rot="5400000">
              <a:off x="6022328" y="5937697"/>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8" name="Straight Connector 37"/>
            <p:cNvCxnSpPr/>
            <p:nvPr/>
          </p:nvCxnSpPr>
          <p:spPr>
            <a:xfrm rot="5400000">
              <a:off x="6639894" y="5937698"/>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39" name="Straight Connector 38"/>
            <p:cNvCxnSpPr/>
            <p:nvPr/>
          </p:nvCxnSpPr>
          <p:spPr>
            <a:xfrm rot="5400000">
              <a:off x="7257460" y="5937699"/>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40" name="Straight Connector 39"/>
            <p:cNvCxnSpPr/>
            <p:nvPr/>
          </p:nvCxnSpPr>
          <p:spPr>
            <a:xfrm rot="5400000">
              <a:off x="7875026" y="5937700"/>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41" name="Straight Connector 40"/>
            <p:cNvCxnSpPr/>
            <p:nvPr/>
          </p:nvCxnSpPr>
          <p:spPr>
            <a:xfrm rot="5400000">
              <a:off x="8492594" y="5937701"/>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42" name="Straight Connector 41"/>
            <p:cNvCxnSpPr/>
            <p:nvPr/>
          </p:nvCxnSpPr>
          <p:spPr>
            <a:xfrm>
              <a:off x="1005130" y="5847394"/>
              <a:ext cx="54591"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43" name="Freeform 42"/>
            <p:cNvSpPr/>
            <p:nvPr/>
          </p:nvSpPr>
          <p:spPr>
            <a:xfrm>
              <a:off x="1064860" y="1936750"/>
              <a:ext cx="7667625" cy="3968750"/>
            </a:xfrm>
            <a:custGeom>
              <a:avLst/>
              <a:gdLst>
                <a:gd name="connsiteX0" fmla="*/ 0 w 5892800"/>
                <a:gd name="connsiteY0" fmla="*/ 0 h 2673350"/>
                <a:gd name="connsiteX1" fmla="*/ 0 w 5892800"/>
                <a:gd name="connsiteY1" fmla="*/ 2673350 h 2673350"/>
                <a:gd name="connsiteX2" fmla="*/ 5892800 w 5892800"/>
                <a:gd name="connsiteY2" fmla="*/ 2673350 h 2673350"/>
              </a:gdLst>
              <a:ahLst/>
              <a:cxnLst>
                <a:cxn ang="0">
                  <a:pos x="connsiteX0" y="connsiteY0"/>
                </a:cxn>
                <a:cxn ang="0">
                  <a:pos x="connsiteX1" y="connsiteY1"/>
                </a:cxn>
                <a:cxn ang="0">
                  <a:pos x="connsiteX2" y="connsiteY2"/>
                </a:cxn>
              </a:cxnLst>
              <a:rect l="l" t="t" r="r" b="b"/>
              <a:pathLst>
                <a:path w="5892800" h="2673350">
                  <a:moveTo>
                    <a:pt x="0" y="0"/>
                  </a:moveTo>
                  <a:lnTo>
                    <a:pt x="0" y="2673350"/>
                  </a:lnTo>
                  <a:lnTo>
                    <a:pt x="5892800" y="2673350"/>
                  </a:lnTo>
                </a:path>
              </a:pathLst>
            </a:cu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cxnSp>
          <p:nvCxnSpPr>
            <p:cNvPr id="44" name="Straight Connector 43"/>
            <p:cNvCxnSpPr/>
            <p:nvPr/>
          </p:nvCxnSpPr>
          <p:spPr>
            <a:xfrm>
              <a:off x="1004373" y="1934831"/>
              <a:ext cx="6400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44"/>
            <p:cNvCxnSpPr/>
            <p:nvPr/>
          </p:nvCxnSpPr>
          <p:spPr>
            <a:xfrm>
              <a:off x="1001954" y="2722064"/>
              <a:ext cx="6400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46" name="Straight Connector 45"/>
            <p:cNvCxnSpPr/>
            <p:nvPr/>
          </p:nvCxnSpPr>
          <p:spPr>
            <a:xfrm>
              <a:off x="1001954" y="3505334"/>
              <a:ext cx="6400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47" name="Straight Connector 46"/>
            <p:cNvCxnSpPr/>
            <p:nvPr/>
          </p:nvCxnSpPr>
          <p:spPr>
            <a:xfrm>
              <a:off x="1001954" y="4270623"/>
              <a:ext cx="6400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47"/>
            <p:cNvCxnSpPr/>
            <p:nvPr/>
          </p:nvCxnSpPr>
          <p:spPr>
            <a:xfrm>
              <a:off x="1001954" y="5065443"/>
              <a:ext cx="6400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206" name="TextBox 205"/>
            <p:cNvSpPr txBox="1"/>
            <p:nvPr/>
          </p:nvSpPr>
          <p:spPr>
            <a:xfrm>
              <a:off x="3135138" y="6215465"/>
              <a:ext cx="3562065" cy="184666"/>
            </a:xfrm>
            <a:prstGeom prst="rect">
              <a:avLst/>
            </a:prstGeom>
            <a:noFill/>
          </p:spPr>
          <p:txBody>
            <a:bodyPr wrap="square" lIns="0" tIns="0" rIns="0" bIns="0" rtlCol="0" anchor="b" anchorCtr="0">
              <a:spAutoFit/>
            </a:bodyPr>
            <a:lstStyle/>
            <a:p>
              <a:pPr algn="ctr"/>
              <a:r>
                <a:rPr lang="en-US" sz="1200" b="1" dirty="0">
                  <a:solidFill>
                    <a:prstClr val="black">
                      <a:lumMod val="65000"/>
                      <a:lumOff val="35000"/>
                    </a:prstClr>
                  </a:solidFill>
                  <a:latin typeface="Arial"/>
                </a:rPr>
                <a:t>Time of progression-free survival (months)</a:t>
              </a:r>
            </a:p>
          </p:txBody>
        </p:sp>
        <p:sp>
          <p:nvSpPr>
            <p:cNvPr id="207" name="TextBox 206"/>
            <p:cNvSpPr txBox="1"/>
            <p:nvPr/>
          </p:nvSpPr>
          <p:spPr>
            <a:xfrm rot="16200000">
              <a:off x="-1303731" y="3768780"/>
              <a:ext cx="3788228" cy="184666"/>
            </a:xfrm>
            <a:prstGeom prst="rect">
              <a:avLst/>
            </a:prstGeom>
            <a:noFill/>
          </p:spPr>
          <p:txBody>
            <a:bodyPr wrap="square" lIns="0" tIns="0" rIns="0" bIns="0" rtlCol="0" anchor="b" anchorCtr="0">
              <a:spAutoFit/>
            </a:bodyPr>
            <a:lstStyle/>
            <a:p>
              <a:pPr algn="ctr"/>
              <a:r>
                <a:rPr lang="en-US" sz="1200" b="1" dirty="0">
                  <a:solidFill>
                    <a:prstClr val="black">
                      <a:lumMod val="65000"/>
                      <a:lumOff val="35000"/>
                    </a:prstClr>
                  </a:solidFill>
                  <a:latin typeface="Arial"/>
                </a:rPr>
                <a:t>Estimated PFS probability</a:t>
              </a:r>
            </a:p>
          </p:txBody>
        </p:sp>
      </p:grpSp>
      <p:sp>
        <p:nvSpPr>
          <p:cNvPr id="223" name="Round Same Side Corner Rectangle 222"/>
          <p:cNvSpPr/>
          <p:nvPr/>
        </p:nvSpPr>
        <p:spPr>
          <a:xfrm>
            <a:off x="5318861" y="1840776"/>
            <a:ext cx="4777763" cy="472433"/>
          </a:xfrm>
          <a:prstGeom prst="round2SameRect">
            <a:avLst>
              <a:gd name="adj1" fmla="val 2993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a:solidFill>
                <a:prstClr val="black">
                  <a:lumMod val="65000"/>
                  <a:lumOff val="35000"/>
                </a:prstClr>
              </a:solidFill>
              <a:latin typeface="Arial"/>
            </a:endParaRPr>
          </a:p>
        </p:txBody>
      </p:sp>
      <p:sp>
        <p:nvSpPr>
          <p:cNvPr id="224" name="Round Same Side Corner Rectangle 223"/>
          <p:cNvSpPr/>
          <p:nvPr/>
        </p:nvSpPr>
        <p:spPr>
          <a:xfrm rot="10800000">
            <a:off x="5318860" y="2313209"/>
            <a:ext cx="4777760" cy="791299"/>
          </a:xfrm>
          <a:prstGeom prst="round2SameRect">
            <a:avLst>
              <a:gd name="adj1" fmla="val 20976"/>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dirty="0">
              <a:solidFill>
                <a:prstClr val="black">
                  <a:lumMod val="65000"/>
                  <a:lumOff val="35000"/>
                </a:prstClr>
              </a:solidFill>
              <a:latin typeface="Arial"/>
            </a:endParaRPr>
          </a:p>
        </p:txBody>
      </p:sp>
      <p:grpSp>
        <p:nvGrpSpPr>
          <p:cNvPr id="152" name="Group 151"/>
          <p:cNvGrpSpPr/>
          <p:nvPr/>
        </p:nvGrpSpPr>
        <p:grpSpPr>
          <a:xfrm>
            <a:off x="8480799" y="3347293"/>
            <a:ext cx="1872340" cy="923330"/>
            <a:chOff x="6863489" y="3192214"/>
            <a:chExt cx="1872340" cy="923330"/>
          </a:xfrm>
        </p:grpSpPr>
        <p:sp>
          <p:nvSpPr>
            <p:cNvPr id="154" name="TextBox 153"/>
            <p:cNvSpPr txBox="1"/>
            <p:nvPr/>
          </p:nvSpPr>
          <p:spPr>
            <a:xfrm>
              <a:off x="7121378" y="3192214"/>
              <a:ext cx="1614451" cy="923330"/>
            </a:xfrm>
            <a:prstGeom prst="rect">
              <a:avLst/>
            </a:prstGeom>
            <a:noFill/>
            <a:ln>
              <a:noFill/>
            </a:ln>
          </p:spPr>
          <p:txBody>
            <a:bodyPr wrap="square" lIns="0" tIns="0" rIns="0" bIns="0" rtlCol="0" anchor="b" anchorCtr="0">
              <a:spAutoFit/>
            </a:bodyPr>
            <a:lstStyle/>
            <a:p>
              <a:pPr>
                <a:lnSpc>
                  <a:spcPct val="120000"/>
                </a:lnSpc>
              </a:pPr>
              <a:r>
                <a:rPr lang="en-US" sz="1000" dirty="0">
                  <a:solidFill>
                    <a:prstClr val="black">
                      <a:lumMod val="65000"/>
                      <a:lumOff val="35000"/>
                    </a:prstClr>
                  </a:solidFill>
                  <a:latin typeface="Arial"/>
                </a:rPr>
                <a:t>LL7 Afatinib</a:t>
              </a:r>
            </a:p>
            <a:p>
              <a:pPr>
                <a:lnSpc>
                  <a:spcPct val="120000"/>
                </a:lnSpc>
              </a:pPr>
              <a:r>
                <a:rPr lang="en-US" sz="1000" dirty="0">
                  <a:solidFill>
                    <a:prstClr val="black">
                      <a:lumMod val="65000"/>
                      <a:lumOff val="35000"/>
                    </a:prstClr>
                  </a:solidFill>
                  <a:latin typeface="Arial"/>
                </a:rPr>
                <a:t>LL3 Afatinib</a:t>
              </a:r>
            </a:p>
            <a:p>
              <a:pPr>
                <a:lnSpc>
                  <a:spcPct val="120000"/>
                </a:lnSpc>
              </a:pPr>
              <a:r>
                <a:rPr lang="en-US" sz="1000" dirty="0">
                  <a:solidFill>
                    <a:prstClr val="black">
                      <a:lumMod val="65000"/>
                      <a:lumOff val="35000"/>
                    </a:prstClr>
                  </a:solidFill>
                  <a:latin typeface="Arial"/>
                </a:rPr>
                <a:t>LL6 Afatinib</a:t>
              </a:r>
            </a:p>
            <a:p>
              <a:pPr>
                <a:lnSpc>
                  <a:spcPct val="120000"/>
                </a:lnSpc>
              </a:pPr>
              <a:endParaRPr lang="en-US" sz="1000" dirty="0">
                <a:solidFill>
                  <a:prstClr val="black">
                    <a:lumMod val="65000"/>
                    <a:lumOff val="35000"/>
                  </a:prstClr>
                </a:solidFill>
                <a:latin typeface="Arial"/>
              </a:endParaRPr>
            </a:p>
            <a:p>
              <a:pPr>
                <a:lnSpc>
                  <a:spcPct val="120000"/>
                </a:lnSpc>
              </a:pPr>
              <a:endParaRPr lang="en-US" sz="1000" dirty="0">
                <a:solidFill>
                  <a:prstClr val="black">
                    <a:lumMod val="65000"/>
                    <a:lumOff val="35000"/>
                  </a:prstClr>
                </a:solidFill>
                <a:latin typeface="Arial"/>
              </a:endParaRPr>
            </a:p>
          </p:txBody>
        </p:sp>
        <p:cxnSp>
          <p:nvCxnSpPr>
            <p:cNvPr id="155" name="Straight Connector 154"/>
            <p:cNvCxnSpPr/>
            <p:nvPr/>
          </p:nvCxnSpPr>
          <p:spPr>
            <a:xfrm>
              <a:off x="6863489" y="3288487"/>
              <a:ext cx="182880"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6863489" y="3471368"/>
              <a:ext cx="182880" cy="0"/>
            </a:xfrm>
            <a:prstGeom prst="line">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6863489" y="3662955"/>
              <a:ext cx="182880" cy="0"/>
            </a:xfrm>
            <a:prstGeom prst="line">
              <a:avLst/>
            </a:prstGeom>
            <a:ln w="28575" cap="rnd">
              <a:solidFill>
                <a:schemeClr val="accent5"/>
              </a:solidFill>
              <a:prstDash val="solid"/>
            </a:ln>
          </p:spPr>
          <p:style>
            <a:lnRef idx="1">
              <a:schemeClr val="accent1"/>
            </a:lnRef>
            <a:fillRef idx="0">
              <a:schemeClr val="accent1"/>
            </a:fillRef>
            <a:effectRef idx="0">
              <a:schemeClr val="accent1"/>
            </a:effectRef>
            <a:fontRef idx="minor">
              <a:schemeClr val="tx1"/>
            </a:fontRef>
          </p:style>
        </p:cxnSp>
      </p:grpSp>
      <p:sp>
        <p:nvSpPr>
          <p:cNvPr id="158" name="TextBox 157"/>
          <p:cNvSpPr txBox="1"/>
          <p:nvPr/>
        </p:nvSpPr>
        <p:spPr>
          <a:xfrm>
            <a:off x="2063751" y="6588225"/>
            <a:ext cx="8361129" cy="153888"/>
          </a:xfrm>
          <a:prstGeom prst="rect">
            <a:avLst/>
          </a:prstGeom>
          <a:noFill/>
        </p:spPr>
        <p:txBody>
          <a:bodyPr wrap="square" lIns="0" tIns="0" rIns="0" bIns="0" rtlCol="0" anchor="b" anchorCtr="0">
            <a:spAutoFit/>
          </a:bodyPr>
          <a:lstStyle/>
          <a:p>
            <a:pPr>
              <a:defRPr/>
            </a:pPr>
            <a:r>
              <a:rPr lang="en-GB" sz="1000" dirty="0">
                <a:solidFill>
                  <a:prstClr val="black"/>
                </a:solidFill>
                <a:latin typeface="Arial"/>
              </a:rPr>
              <a:t>1. Sequist et al. </a:t>
            </a:r>
            <a:r>
              <a:rPr lang="en-GB" sz="1000" i="1" dirty="0">
                <a:solidFill>
                  <a:prstClr val="black"/>
                </a:solidFill>
                <a:latin typeface="Arial"/>
              </a:rPr>
              <a:t>J Clin Oncol</a:t>
            </a:r>
            <a:r>
              <a:rPr lang="en-GB" sz="1000" dirty="0">
                <a:solidFill>
                  <a:prstClr val="black"/>
                </a:solidFill>
                <a:latin typeface="Arial"/>
              </a:rPr>
              <a:t>. 2013;31:3327. 2. Wu et al. </a:t>
            </a:r>
            <a:r>
              <a:rPr lang="en-GB" altLang="en-US" sz="1000" i="1" dirty="0">
                <a:solidFill>
                  <a:prstClr val="black"/>
                </a:solidFill>
                <a:latin typeface="Arial"/>
                <a:cs typeface="Arial" pitchFamily="34" charset="0"/>
              </a:rPr>
              <a:t>Lancet Oncol</a:t>
            </a:r>
            <a:r>
              <a:rPr lang="en-GB" altLang="en-US" sz="1000" dirty="0">
                <a:solidFill>
                  <a:prstClr val="black"/>
                </a:solidFill>
                <a:latin typeface="Arial"/>
                <a:cs typeface="Arial" pitchFamily="34" charset="0"/>
              </a:rPr>
              <a:t>. 2014;15:213</a:t>
            </a:r>
            <a:r>
              <a:rPr lang="en-GB" altLang="en-US" sz="1000" dirty="0">
                <a:solidFill>
                  <a:prstClr val="black"/>
                </a:solidFill>
                <a:latin typeface="Arial"/>
              </a:rPr>
              <a:t>. 3. </a:t>
            </a:r>
            <a:r>
              <a:rPr lang="es-ES" sz="1000" dirty="0">
                <a:solidFill>
                  <a:prstClr val="black"/>
                </a:solidFill>
                <a:latin typeface="Arial"/>
              </a:rPr>
              <a:t>Park et al. </a:t>
            </a:r>
            <a:r>
              <a:rPr lang="es-ES" sz="1000" i="1" dirty="0">
                <a:solidFill>
                  <a:prstClr val="black"/>
                </a:solidFill>
                <a:latin typeface="Arial"/>
              </a:rPr>
              <a:t>Lancet Oncol</a:t>
            </a:r>
            <a:r>
              <a:rPr lang="es-ES" sz="1000" dirty="0">
                <a:solidFill>
                  <a:prstClr val="black"/>
                </a:solidFill>
                <a:latin typeface="Arial"/>
              </a:rPr>
              <a:t>.</a:t>
            </a:r>
            <a:r>
              <a:rPr lang="en-US" sz="1000" dirty="0">
                <a:solidFill>
                  <a:prstClr val="black"/>
                </a:solidFill>
                <a:latin typeface="Arial"/>
              </a:rPr>
              <a:t> 2016;17:577.</a:t>
            </a:r>
            <a:endParaRPr lang="es-ES" sz="1000" dirty="0">
              <a:solidFill>
                <a:prstClr val="black"/>
              </a:solidFill>
              <a:latin typeface="Arial"/>
            </a:endParaRPr>
          </a:p>
        </p:txBody>
      </p:sp>
      <p:sp>
        <p:nvSpPr>
          <p:cNvPr id="153" name="Round Same Side Corner Rectangle 152"/>
          <p:cNvSpPr/>
          <p:nvPr/>
        </p:nvSpPr>
        <p:spPr>
          <a:xfrm rot="10800000">
            <a:off x="1917388" y="1702749"/>
            <a:ext cx="8665549" cy="4791356"/>
          </a:xfrm>
          <a:prstGeom prst="round2SameRect">
            <a:avLst>
              <a:gd name="adj1" fmla="val 2994"/>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159" name="Round Same Side Corner Rectangle 158"/>
          <p:cNvSpPr/>
          <p:nvPr/>
        </p:nvSpPr>
        <p:spPr>
          <a:xfrm>
            <a:off x="1917390" y="1323834"/>
            <a:ext cx="8665549" cy="378919"/>
          </a:xfrm>
          <a:prstGeom prst="round2SameRect">
            <a:avLst>
              <a:gd name="adj1" fmla="val 3176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prstClr val="white"/>
                </a:solidFill>
                <a:latin typeface="Arial"/>
              </a:rPr>
              <a:t>PFS With Afatinib in Common Mutations in LUX-Lung 3</a:t>
            </a:r>
            <a:r>
              <a:rPr lang="en-US" sz="1400" b="1" baseline="30000" dirty="0">
                <a:solidFill>
                  <a:prstClr val="white"/>
                </a:solidFill>
                <a:latin typeface="Arial"/>
              </a:rPr>
              <a:t>1</a:t>
            </a:r>
            <a:r>
              <a:rPr lang="en-US" sz="1400" b="1" dirty="0">
                <a:solidFill>
                  <a:prstClr val="white"/>
                </a:solidFill>
                <a:latin typeface="Arial"/>
              </a:rPr>
              <a:t>, LUX-Lung 6</a:t>
            </a:r>
            <a:r>
              <a:rPr lang="en-US" sz="1400" b="1" baseline="30000" dirty="0">
                <a:solidFill>
                  <a:prstClr val="white"/>
                </a:solidFill>
                <a:latin typeface="Arial"/>
              </a:rPr>
              <a:t>2</a:t>
            </a:r>
            <a:r>
              <a:rPr lang="en-US" sz="1400" b="1" dirty="0">
                <a:solidFill>
                  <a:prstClr val="white"/>
                </a:solidFill>
                <a:latin typeface="Arial"/>
              </a:rPr>
              <a:t>, and LUX-Lung 7</a:t>
            </a:r>
            <a:r>
              <a:rPr lang="en-US" sz="1400" b="1" baseline="30000" dirty="0">
                <a:solidFill>
                  <a:prstClr val="white"/>
                </a:solidFill>
                <a:latin typeface="Arial"/>
              </a:rPr>
              <a:t>3</a:t>
            </a:r>
            <a:endParaRPr lang="en-US" sz="1400" b="1" dirty="0">
              <a:solidFill>
                <a:prstClr val="white"/>
              </a:solidFill>
              <a:latin typeface="Arial"/>
            </a:endParaRPr>
          </a:p>
        </p:txBody>
      </p:sp>
      <p:graphicFrame>
        <p:nvGraphicFramePr>
          <p:cNvPr id="160" name="Table 159"/>
          <p:cNvGraphicFramePr>
            <a:graphicFrameLocks noGrp="1"/>
          </p:cNvGraphicFramePr>
          <p:nvPr/>
        </p:nvGraphicFramePr>
        <p:xfrm>
          <a:off x="5318862" y="1840776"/>
          <a:ext cx="4777759" cy="1263733"/>
        </p:xfrm>
        <a:graphic>
          <a:graphicData uri="http://schemas.openxmlformats.org/drawingml/2006/table">
            <a:tbl>
              <a:tblPr>
                <a:tableStyleId>{5C22544A-7EE6-4342-B048-85BDC9FD1C3A}</a:tableStyleId>
              </a:tblPr>
              <a:tblGrid>
                <a:gridCol w="1701773">
                  <a:extLst>
                    <a:ext uri="{9D8B030D-6E8A-4147-A177-3AD203B41FA5}">
                      <a16:colId xmlns:a16="http://schemas.microsoft.com/office/drawing/2014/main" val="20000"/>
                    </a:ext>
                  </a:extLst>
                </a:gridCol>
                <a:gridCol w="1050187">
                  <a:extLst>
                    <a:ext uri="{9D8B030D-6E8A-4147-A177-3AD203B41FA5}">
                      <a16:colId xmlns:a16="http://schemas.microsoft.com/office/drawing/2014/main" val="20001"/>
                    </a:ext>
                  </a:extLst>
                </a:gridCol>
                <a:gridCol w="1050187">
                  <a:extLst>
                    <a:ext uri="{9D8B030D-6E8A-4147-A177-3AD203B41FA5}">
                      <a16:colId xmlns:a16="http://schemas.microsoft.com/office/drawing/2014/main" val="20002"/>
                    </a:ext>
                  </a:extLst>
                </a:gridCol>
                <a:gridCol w="975612">
                  <a:extLst>
                    <a:ext uri="{9D8B030D-6E8A-4147-A177-3AD203B41FA5}">
                      <a16:colId xmlns:a16="http://schemas.microsoft.com/office/drawing/2014/main" val="20003"/>
                    </a:ext>
                  </a:extLst>
                </a:gridCol>
              </a:tblGrid>
              <a:tr h="482632">
                <a:tc>
                  <a:txBody>
                    <a:bodyPr/>
                    <a:lstStyle/>
                    <a:p>
                      <a:pPr marL="0" algn="r" defTabSz="914400" rtl="0" eaLnBrk="1" latinLnBrk="0" hangingPunct="1"/>
                      <a:r>
                        <a:rPr lang="de-DE" sz="1200" b="1" kern="1200" dirty="0">
                          <a:solidFill>
                            <a:schemeClr val="bg1"/>
                          </a:solidFill>
                          <a:latin typeface="+mn-lt"/>
                          <a:ea typeface="+mn-ea"/>
                          <a:cs typeface="+mn-cs"/>
                        </a:rPr>
                        <a:t>Patients Being</a:t>
                      </a:r>
                      <a:r>
                        <a:rPr lang="de-DE" sz="1200" b="1" kern="1200" baseline="0" dirty="0">
                          <a:solidFill>
                            <a:schemeClr val="bg1"/>
                          </a:solidFill>
                          <a:latin typeface="+mn-lt"/>
                          <a:ea typeface="+mn-ea"/>
                          <a:cs typeface="+mn-cs"/>
                        </a:rPr>
                        <a:t> Progression-free</a:t>
                      </a:r>
                      <a:endParaRPr lang="en-GB" sz="1200" b="1" kern="1200" dirty="0">
                        <a:solidFill>
                          <a:schemeClr val="bg1"/>
                        </a:solidFill>
                        <a:latin typeface="+mn-lt"/>
                        <a:ea typeface="+mn-ea"/>
                        <a:cs typeface="+mn-cs"/>
                      </a:endParaRPr>
                    </a:p>
                  </a:txBody>
                  <a:tcPr marT="18288" marB="18288"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de-DE" sz="1200" b="1" dirty="0">
                          <a:solidFill>
                            <a:schemeClr val="bg1"/>
                          </a:solidFill>
                        </a:rPr>
                        <a:t>@ 12</a:t>
                      </a:r>
                      <a:r>
                        <a:rPr lang="de-DE" sz="1200" b="1" baseline="0" dirty="0">
                          <a:solidFill>
                            <a:schemeClr val="bg1"/>
                          </a:solidFill>
                        </a:rPr>
                        <a:t> Months</a:t>
                      </a:r>
                      <a:endParaRPr lang="en-GB" sz="1200" b="1" dirty="0">
                        <a:solidFill>
                          <a:schemeClr val="bg1"/>
                        </a:solidFill>
                      </a:endParaRPr>
                    </a:p>
                  </a:txBody>
                  <a:tcPr marT="18288" marB="1828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1" dirty="0">
                          <a:solidFill>
                            <a:schemeClr val="bg1"/>
                          </a:solidFill>
                        </a:rPr>
                        <a:t>@ 18</a:t>
                      </a:r>
                      <a:r>
                        <a:rPr lang="de-DE" sz="1200" b="1" baseline="0" dirty="0">
                          <a:solidFill>
                            <a:schemeClr val="bg1"/>
                          </a:solidFill>
                        </a:rPr>
                        <a:t> Months</a:t>
                      </a:r>
                      <a:endParaRPr lang="en-GB" sz="1200" b="1" dirty="0">
                        <a:solidFill>
                          <a:schemeClr val="bg1"/>
                        </a:solidFill>
                      </a:endParaRPr>
                    </a:p>
                  </a:txBody>
                  <a:tcPr marT="18288" marB="18288"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dirty="0">
                          <a:solidFill>
                            <a:schemeClr val="bg1"/>
                          </a:solidFill>
                        </a:rPr>
                        <a:t>@ 24 Months</a:t>
                      </a:r>
                    </a:p>
                  </a:txBody>
                  <a:tcPr marT="18288" marB="18288"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60367">
                <a:tc>
                  <a:txBody>
                    <a:bodyPr/>
                    <a:lstStyle/>
                    <a:p>
                      <a:pPr algn="r"/>
                      <a:r>
                        <a:rPr lang="en-GB" sz="1200" b="1" dirty="0">
                          <a:solidFill>
                            <a:schemeClr val="tx1">
                              <a:lumMod val="65000"/>
                              <a:lumOff val="35000"/>
                            </a:schemeClr>
                          </a:solidFill>
                        </a:rPr>
                        <a:t>LUX-Lung 3</a:t>
                      </a:r>
                    </a:p>
                  </a:txBody>
                  <a:tcPr marT="18288" marB="18288" anchor="ctr">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0" i="0" kern="1200" dirty="0">
                          <a:solidFill>
                            <a:schemeClr val="tx1">
                              <a:lumMod val="65000"/>
                              <a:lumOff val="35000"/>
                            </a:schemeClr>
                          </a:solidFill>
                          <a:latin typeface="+mn-lt"/>
                          <a:ea typeface="+mn-ea"/>
                          <a:cs typeface="+mn-cs"/>
                        </a:rPr>
                        <a:t>51%</a:t>
                      </a:r>
                      <a:endParaRPr lang="en-GB" sz="1200" b="0" i="0" kern="1200" dirty="0">
                        <a:solidFill>
                          <a:schemeClr val="tx1">
                            <a:lumMod val="65000"/>
                            <a:lumOff val="35000"/>
                          </a:schemeClr>
                        </a:solidFill>
                        <a:latin typeface="+mn-lt"/>
                        <a:ea typeface="+mn-ea"/>
                        <a:cs typeface="+mn-cs"/>
                      </a:endParaRPr>
                    </a:p>
                  </a:txBody>
                  <a:tcPr marT="18288" marB="18288"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0" i="0" kern="1200" dirty="0">
                          <a:solidFill>
                            <a:schemeClr val="tx1">
                              <a:lumMod val="65000"/>
                              <a:lumOff val="35000"/>
                            </a:schemeClr>
                          </a:solidFill>
                          <a:latin typeface="+mn-lt"/>
                          <a:ea typeface="+mn-ea"/>
                          <a:cs typeface="+mn-cs"/>
                        </a:rPr>
                        <a:t>26%</a:t>
                      </a:r>
                      <a:endParaRPr lang="en-GB" sz="1200" b="0" i="0" kern="1200" dirty="0">
                        <a:solidFill>
                          <a:schemeClr val="tx1">
                            <a:lumMod val="65000"/>
                            <a:lumOff val="35000"/>
                          </a:schemeClr>
                        </a:solidFill>
                        <a:latin typeface="+mn-lt"/>
                        <a:ea typeface="+mn-ea"/>
                        <a:cs typeface="+mn-cs"/>
                      </a:endParaRPr>
                    </a:p>
                  </a:txBody>
                  <a:tcPr marT="18288" marB="18288"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0" i="0" kern="1200" dirty="0">
                          <a:solidFill>
                            <a:schemeClr val="tx1">
                              <a:lumMod val="65000"/>
                              <a:lumOff val="35000"/>
                            </a:schemeClr>
                          </a:solidFill>
                          <a:latin typeface="+mn-lt"/>
                          <a:ea typeface="+mn-ea"/>
                          <a:cs typeface="+mn-cs"/>
                        </a:rPr>
                        <a:t>14%</a:t>
                      </a:r>
                      <a:endParaRPr lang="en-GB" sz="1200" b="0" i="0" kern="1200" dirty="0">
                        <a:solidFill>
                          <a:schemeClr val="tx1">
                            <a:lumMod val="65000"/>
                            <a:lumOff val="35000"/>
                          </a:schemeClr>
                        </a:solidFill>
                        <a:latin typeface="+mn-lt"/>
                        <a:ea typeface="+mn-ea"/>
                        <a:cs typeface="+mn-cs"/>
                      </a:endParaRPr>
                    </a:p>
                  </a:txBody>
                  <a:tcPr marT="18288" marB="18288"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60367">
                <a:tc>
                  <a:txBody>
                    <a:bodyPr/>
                    <a:lstStyle/>
                    <a:p>
                      <a:pPr algn="r"/>
                      <a:r>
                        <a:rPr lang="en-GB" sz="1200" b="1" i="0" dirty="0">
                          <a:solidFill>
                            <a:schemeClr val="tx1">
                              <a:lumMod val="65000"/>
                              <a:lumOff val="35000"/>
                            </a:schemeClr>
                          </a:solidFill>
                        </a:rPr>
                        <a:t>LUX-Lung 6</a:t>
                      </a:r>
                      <a:endParaRPr lang="en-GB" sz="1200" b="1" dirty="0">
                        <a:solidFill>
                          <a:schemeClr val="tx1">
                            <a:lumMod val="65000"/>
                            <a:lumOff val="35000"/>
                          </a:schemeClr>
                        </a:solidFill>
                      </a:endParaRPr>
                    </a:p>
                  </a:txBody>
                  <a:tcPr marT="18288" marB="18288" anchor="ctr">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lumMod val="65000"/>
                              <a:lumOff val="35000"/>
                            </a:schemeClr>
                          </a:solidFill>
                          <a:latin typeface="+mn-lt"/>
                          <a:ea typeface="+mn-ea"/>
                          <a:cs typeface="+mn-cs"/>
                        </a:rPr>
                        <a:t>47%</a:t>
                      </a:r>
                      <a:endParaRPr lang="en-GB" sz="1200" b="0" i="0" kern="1200" dirty="0">
                        <a:solidFill>
                          <a:schemeClr val="tx1">
                            <a:lumMod val="65000"/>
                            <a:lumOff val="35000"/>
                          </a:schemeClr>
                        </a:solidFill>
                        <a:latin typeface="+mn-lt"/>
                        <a:ea typeface="+mn-ea"/>
                        <a:cs typeface="+mn-cs"/>
                      </a:endParaRPr>
                    </a:p>
                  </a:txBody>
                  <a:tcPr marT="18288" marB="18288"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lumMod val="65000"/>
                              <a:lumOff val="35000"/>
                            </a:schemeClr>
                          </a:solidFill>
                          <a:latin typeface="+mn-lt"/>
                          <a:ea typeface="+mn-ea"/>
                          <a:cs typeface="+mn-cs"/>
                        </a:rPr>
                        <a:t>27%</a:t>
                      </a:r>
                      <a:endParaRPr lang="en-GB" sz="1200" b="0" i="0" kern="1200" dirty="0">
                        <a:solidFill>
                          <a:schemeClr val="tx1">
                            <a:lumMod val="65000"/>
                            <a:lumOff val="35000"/>
                          </a:schemeClr>
                        </a:solidFill>
                        <a:latin typeface="+mn-lt"/>
                        <a:ea typeface="+mn-ea"/>
                        <a:cs typeface="+mn-cs"/>
                      </a:endParaRPr>
                    </a:p>
                  </a:txBody>
                  <a:tcPr marT="18288" marB="18288"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0" i="0" kern="1200" dirty="0">
                          <a:solidFill>
                            <a:schemeClr val="tx1">
                              <a:lumMod val="65000"/>
                              <a:lumOff val="35000"/>
                            </a:schemeClr>
                          </a:solidFill>
                          <a:latin typeface="+mn-lt"/>
                          <a:ea typeface="+mn-ea"/>
                          <a:cs typeface="+mn-cs"/>
                        </a:rPr>
                        <a:t>17%</a:t>
                      </a:r>
                      <a:endParaRPr lang="en-GB" sz="1200" b="0" i="0" kern="1200" dirty="0">
                        <a:solidFill>
                          <a:schemeClr val="tx1">
                            <a:lumMod val="65000"/>
                            <a:lumOff val="35000"/>
                          </a:schemeClr>
                        </a:solidFill>
                        <a:latin typeface="+mn-lt"/>
                        <a:ea typeface="+mn-ea"/>
                        <a:cs typeface="+mn-cs"/>
                      </a:endParaRPr>
                    </a:p>
                  </a:txBody>
                  <a:tcPr marT="18288" marB="18288"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60367">
                <a:tc>
                  <a:txBody>
                    <a:bodyPr/>
                    <a:lstStyle/>
                    <a:p>
                      <a:pPr algn="r"/>
                      <a:r>
                        <a:rPr lang="de-DE" sz="1200" b="1" dirty="0">
                          <a:solidFill>
                            <a:schemeClr val="tx1">
                              <a:lumMod val="65000"/>
                              <a:lumOff val="35000"/>
                            </a:schemeClr>
                          </a:solidFill>
                        </a:rPr>
                        <a:t>LUX-Lung 7</a:t>
                      </a:r>
                      <a:endParaRPr lang="en-GB" sz="1200" b="1" dirty="0">
                        <a:solidFill>
                          <a:schemeClr val="tx1">
                            <a:lumMod val="65000"/>
                            <a:lumOff val="35000"/>
                          </a:schemeClr>
                        </a:solidFill>
                      </a:endParaRPr>
                    </a:p>
                  </a:txBody>
                  <a:tcPr marT="18288" marB="18288" anchor="ctr">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0" i="0" kern="1200" dirty="0">
                          <a:solidFill>
                            <a:schemeClr val="tx1">
                              <a:lumMod val="65000"/>
                              <a:lumOff val="35000"/>
                            </a:schemeClr>
                          </a:solidFill>
                          <a:latin typeface="+mn-lt"/>
                          <a:ea typeface="+mn-ea"/>
                          <a:cs typeface="+mn-cs"/>
                        </a:rPr>
                        <a:t>47%</a:t>
                      </a:r>
                      <a:endParaRPr lang="en-GB" sz="1200" b="0" i="0" kern="1200" dirty="0">
                        <a:solidFill>
                          <a:schemeClr val="tx1">
                            <a:lumMod val="65000"/>
                            <a:lumOff val="35000"/>
                          </a:schemeClr>
                        </a:solidFill>
                        <a:latin typeface="+mn-lt"/>
                        <a:ea typeface="+mn-ea"/>
                        <a:cs typeface="+mn-cs"/>
                      </a:endParaRPr>
                    </a:p>
                  </a:txBody>
                  <a:tcPr marT="18288" marB="18288"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0" i="0" kern="1200" dirty="0">
                          <a:solidFill>
                            <a:schemeClr val="tx1">
                              <a:lumMod val="65000"/>
                              <a:lumOff val="35000"/>
                            </a:schemeClr>
                          </a:solidFill>
                          <a:latin typeface="+mn-lt"/>
                          <a:ea typeface="+mn-ea"/>
                          <a:cs typeface="+mn-cs"/>
                        </a:rPr>
                        <a:t>27%</a:t>
                      </a:r>
                      <a:endParaRPr lang="en-GB" sz="1200" b="0" i="0" kern="1200" dirty="0">
                        <a:solidFill>
                          <a:schemeClr val="tx1">
                            <a:lumMod val="65000"/>
                            <a:lumOff val="35000"/>
                          </a:schemeClr>
                        </a:solidFill>
                        <a:latin typeface="+mn-lt"/>
                        <a:ea typeface="+mn-ea"/>
                        <a:cs typeface="+mn-cs"/>
                      </a:endParaRPr>
                    </a:p>
                  </a:txBody>
                  <a:tcPr marT="18288" marB="18288"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0" i="0" kern="1200" dirty="0">
                          <a:solidFill>
                            <a:schemeClr val="tx1">
                              <a:lumMod val="65000"/>
                              <a:lumOff val="35000"/>
                            </a:schemeClr>
                          </a:solidFill>
                          <a:latin typeface="+mn-lt"/>
                          <a:ea typeface="+mn-ea"/>
                          <a:cs typeface="+mn-cs"/>
                        </a:rPr>
                        <a:t>18%</a:t>
                      </a:r>
                      <a:endParaRPr lang="en-GB" sz="1200" b="0" i="0" kern="1200" dirty="0">
                        <a:solidFill>
                          <a:schemeClr val="tx1">
                            <a:lumMod val="65000"/>
                            <a:lumOff val="35000"/>
                          </a:schemeClr>
                        </a:solidFill>
                        <a:latin typeface="+mn-lt"/>
                        <a:ea typeface="+mn-ea"/>
                        <a:cs typeface="+mn-cs"/>
                      </a:endParaRPr>
                    </a:p>
                  </a:txBody>
                  <a:tcPr marT="18288" marB="18288"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0930698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65198" y="1987998"/>
            <a:ext cx="10076311" cy="798680"/>
          </a:xfrm>
        </p:spPr>
        <p:txBody>
          <a:bodyPr>
            <a:normAutofit fontScale="90000"/>
          </a:bodyPr>
          <a:lstStyle/>
          <a:p>
            <a:pPr algn="l"/>
            <a:r>
              <a:rPr lang="en-GB" sz="5400" b="1" dirty="0" err="1">
                <a:solidFill>
                  <a:srgbClr val="006699"/>
                </a:solidFill>
              </a:rPr>
              <a:t>Cập</a:t>
            </a:r>
            <a:r>
              <a:rPr lang="en-GB" sz="5400" b="1" dirty="0">
                <a:solidFill>
                  <a:srgbClr val="006699"/>
                </a:solidFill>
              </a:rPr>
              <a:t> </a:t>
            </a:r>
            <a:r>
              <a:rPr lang="en-GB" sz="5400" b="1" dirty="0" err="1">
                <a:solidFill>
                  <a:srgbClr val="006699"/>
                </a:solidFill>
              </a:rPr>
              <a:t>nhật</a:t>
            </a:r>
            <a:r>
              <a:rPr lang="en-GB" sz="5400" b="1" dirty="0">
                <a:solidFill>
                  <a:srgbClr val="006699"/>
                </a:solidFill>
              </a:rPr>
              <a:t> </a:t>
            </a:r>
            <a:r>
              <a:rPr lang="en-GB" sz="5400" b="1" dirty="0" err="1">
                <a:solidFill>
                  <a:srgbClr val="006699"/>
                </a:solidFill>
              </a:rPr>
              <a:t>điều</a:t>
            </a:r>
            <a:r>
              <a:rPr lang="en-GB" sz="5400" b="1" dirty="0">
                <a:solidFill>
                  <a:srgbClr val="006699"/>
                </a:solidFill>
              </a:rPr>
              <a:t> </a:t>
            </a:r>
            <a:r>
              <a:rPr lang="en-GB" sz="5400" b="1" dirty="0" err="1">
                <a:solidFill>
                  <a:srgbClr val="006699"/>
                </a:solidFill>
              </a:rPr>
              <a:t>trị</a:t>
            </a:r>
            <a:r>
              <a:rPr lang="en-GB" sz="5400" b="1" dirty="0">
                <a:solidFill>
                  <a:srgbClr val="006699"/>
                </a:solidFill>
              </a:rPr>
              <a:t> UTPKTBN </a:t>
            </a:r>
            <a:r>
              <a:rPr lang="en-GB" sz="5400" b="1" dirty="0" err="1">
                <a:solidFill>
                  <a:srgbClr val="006699"/>
                </a:solidFill>
              </a:rPr>
              <a:t>tiến</a:t>
            </a:r>
            <a:r>
              <a:rPr lang="en-GB" sz="5400" b="1" dirty="0">
                <a:solidFill>
                  <a:srgbClr val="006699"/>
                </a:solidFill>
              </a:rPr>
              <a:t> </a:t>
            </a:r>
            <a:r>
              <a:rPr lang="en-GB" sz="5400" b="1" dirty="0" err="1">
                <a:solidFill>
                  <a:srgbClr val="006699"/>
                </a:solidFill>
              </a:rPr>
              <a:t>xa</a:t>
            </a:r>
            <a:endParaRPr lang="vi-VN" sz="5400" b="1" dirty="0">
              <a:solidFill>
                <a:srgbClr val="006699"/>
              </a:solidFill>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
        <p:nvSpPr>
          <p:cNvPr id="3" name="TextBox 2"/>
          <p:cNvSpPr txBox="1"/>
          <p:nvPr/>
        </p:nvSpPr>
        <p:spPr>
          <a:xfrm>
            <a:off x="3619146" y="3377381"/>
            <a:ext cx="5368413" cy="1962204"/>
          </a:xfrm>
          <a:prstGeom prst="rect">
            <a:avLst/>
          </a:prstGeom>
          <a:noFill/>
        </p:spPr>
        <p:txBody>
          <a:bodyPr wrap="square" rtlCol="0">
            <a:spAutoFit/>
          </a:bodyPr>
          <a:lstStyle/>
          <a:p>
            <a:pPr marL="457200" marR="0" lvl="0" indent="-457200" algn="l"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GB" sz="2800" b="1" i="0" u="none" strike="noStrike" kern="1200" cap="none" spc="0" normalizeH="0" baseline="0" noProof="0" dirty="0" err="1">
                <a:ln>
                  <a:noFill/>
                </a:ln>
                <a:solidFill>
                  <a:srgbClr val="006699"/>
                </a:solidFill>
                <a:effectLst/>
                <a:uLnTx/>
                <a:uFillTx/>
                <a:latin typeface="Calibri"/>
                <a:ea typeface="+mn-ea"/>
                <a:cs typeface="+mn-cs"/>
              </a:rPr>
              <a:t>Điều</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trị</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hướng</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đích</a:t>
            </a:r>
            <a:endParaRPr kumimoji="0" lang="en-GB" sz="2800" b="1" i="0" u="none" strike="noStrike" kern="1200" cap="none" spc="0" normalizeH="0" baseline="0" noProof="0" dirty="0">
              <a:ln>
                <a:noFill/>
              </a:ln>
              <a:solidFill>
                <a:srgbClr val="006699"/>
              </a:solidFill>
              <a:effectLst/>
              <a:uLnTx/>
              <a:uFillTx/>
              <a:latin typeface="Calibri"/>
              <a:ea typeface="+mn-ea"/>
              <a:cs typeface="+mn-cs"/>
            </a:endParaRPr>
          </a:p>
          <a:p>
            <a:pPr marL="457200" marR="0" lvl="0" indent="-457200" algn="l"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GB" sz="2800" b="1" i="0" u="none" strike="noStrike" kern="1200" cap="none" spc="0" normalizeH="0" baseline="0" noProof="0" dirty="0" err="1">
                <a:ln>
                  <a:noFill/>
                </a:ln>
                <a:solidFill>
                  <a:srgbClr val="006699"/>
                </a:solidFill>
                <a:effectLst/>
                <a:uLnTx/>
                <a:uFillTx/>
                <a:latin typeface="Calibri"/>
                <a:ea typeface="+mn-ea"/>
                <a:cs typeface="+mn-cs"/>
              </a:rPr>
              <a:t>Chất</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ức</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chế</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tăng</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sinh</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mạch</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p>
          <a:p>
            <a:pPr marL="457200" marR="0" lvl="0" indent="-457200" algn="l"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GB" sz="2800" b="1" i="0" u="none" strike="noStrike" kern="1200" cap="none" spc="0" normalizeH="0" baseline="0" noProof="0" dirty="0" err="1">
                <a:ln>
                  <a:noFill/>
                </a:ln>
                <a:solidFill>
                  <a:srgbClr val="006699"/>
                </a:solidFill>
                <a:effectLst/>
                <a:uLnTx/>
                <a:uFillTx/>
                <a:latin typeface="Calibri"/>
                <a:ea typeface="+mn-ea"/>
                <a:cs typeface="+mn-cs"/>
              </a:rPr>
              <a:t>Điều</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trị</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miễn</a:t>
            </a:r>
            <a:r>
              <a:rPr kumimoji="0" lang="en-GB" sz="2800" b="1" i="0" u="none" strike="noStrike" kern="1200" cap="none" spc="0" normalizeH="0" baseline="0" noProof="0" dirty="0">
                <a:ln>
                  <a:noFill/>
                </a:ln>
                <a:solidFill>
                  <a:srgbClr val="006699"/>
                </a:solidFill>
                <a:effectLst/>
                <a:uLnTx/>
                <a:uFillTx/>
                <a:latin typeface="Calibri"/>
                <a:ea typeface="+mn-ea"/>
                <a:cs typeface="+mn-cs"/>
              </a:rPr>
              <a:t> </a:t>
            </a:r>
            <a:r>
              <a:rPr kumimoji="0" lang="en-GB" sz="2800" b="1" i="0" u="none" strike="noStrike" kern="1200" cap="none" spc="0" normalizeH="0" baseline="0" noProof="0" dirty="0" err="1">
                <a:ln>
                  <a:noFill/>
                </a:ln>
                <a:solidFill>
                  <a:srgbClr val="006699"/>
                </a:solidFill>
                <a:effectLst/>
                <a:uLnTx/>
                <a:uFillTx/>
                <a:latin typeface="Calibri"/>
                <a:ea typeface="+mn-ea"/>
                <a:cs typeface="+mn-cs"/>
              </a:rPr>
              <a:t>dịch</a:t>
            </a:r>
            <a:endParaRPr kumimoji="0" lang="vi-VN" sz="2800" b="1" i="0" u="none" strike="noStrike" kern="1200" cap="none" spc="0" normalizeH="0" baseline="0" noProof="0" dirty="0">
              <a:ln>
                <a:noFill/>
              </a:ln>
              <a:solidFill>
                <a:srgbClr val="006699"/>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68665820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 name="Round Same Side Corner Rectangle 226"/>
          <p:cNvSpPr/>
          <p:nvPr/>
        </p:nvSpPr>
        <p:spPr>
          <a:xfrm>
            <a:off x="3364578" y="1757101"/>
            <a:ext cx="2771970" cy="386036"/>
          </a:xfrm>
          <a:prstGeom prst="round2SameRect">
            <a:avLst>
              <a:gd name="adj1" fmla="val 24062"/>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a:solidFill>
                <a:prstClr val="white"/>
              </a:solidFill>
              <a:latin typeface="Arial"/>
            </a:endParaRPr>
          </a:p>
        </p:txBody>
      </p:sp>
      <p:sp>
        <p:nvSpPr>
          <p:cNvPr id="229" name="Round Same Side Corner Rectangle 228"/>
          <p:cNvSpPr/>
          <p:nvPr/>
        </p:nvSpPr>
        <p:spPr>
          <a:xfrm rot="10800000">
            <a:off x="3364578" y="2143138"/>
            <a:ext cx="2771970" cy="729431"/>
          </a:xfrm>
          <a:prstGeom prst="round2SameRect">
            <a:avLst>
              <a:gd name="adj1" fmla="val 14252"/>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231" name="Round Same Side Corner Rectangle 230"/>
          <p:cNvSpPr/>
          <p:nvPr/>
        </p:nvSpPr>
        <p:spPr>
          <a:xfrm>
            <a:off x="1917389" y="1323834"/>
            <a:ext cx="4273362" cy="378919"/>
          </a:xfrm>
          <a:prstGeom prst="round2SameRect">
            <a:avLst>
              <a:gd name="adj1" fmla="val 32599"/>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prstClr val="white"/>
                </a:solidFill>
                <a:latin typeface="Arial"/>
              </a:rPr>
              <a:t>Del19</a:t>
            </a:r>
          </a:p>
        </p:txBody>
      </p:sp>
      <p:sp>
        <p:nvSpPr>
          <p:cNvPr id="232" name="Round Same Side Corner Rectangle 231"/>
          <p:cNvSpPr/>
          <p:nvPr/>
        </p:nvSpPr>
        <p:spPr>
          <a:xfrm rot="10800000">
            <a:off x="1917385" y="1702696"/>
            <a:ext cx="4273363" cy="4479665"/>
          </a:xfrm>
          <a:prstGeom prst="round2SameRect">
            <a:avLst>
              <a:gd name="adj1" fmla="val 4940"/>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prstClr val="white"/>
              </a:solidFill>
              <a:latin typeface="Arial"/>
            </a:endParaRPr>
          </a:p>
        </p:txBody>
      </p:sp>
      <p:sp>
        <p:nvSpPr>
          <p:cNvPr id="392" name="Round Same Side Corner Rectangle 391"/>
          <p:cNvSpPr/>
          <p:nvPr/>
        </p:nvSpPr>
        <p:spPr>
          <a:xfrm>
            <a:off x="6313403" y="1323834"/>
            <a:ext cx="4272241" cy="379785"/>
          </a:xfrm>
          <a:prstGeom prst="round2SameRect">
            <a:avLst>
              <a:gd name="adj1" fmla="val 32639"/>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prstClr val="white"/>
                </a:solidFill>
                <a:latin typeface="Arial"/>
              </a:rPr>
              <a:t>L858R</a:t>
            </a:r>
          </a:p>
        </p:txBody>
      </p:sp>
      <p:sp>
        <p:nvSpPr>
          <p:cNvPr id="393" name="Round Same Side Corner Rectangle 392"/>
          <p:cNvSpPr/>
          <p:nvPr/>
        </p:nvSpPr>
        <p:spPr>
          <a:xfrm rot="10800000">
            <a:off x="6313398" y="1702752"/>
            <a:ext cx="4272243" cy="4475444"/>
          </a:xfrm>
          <a:prstGeom prst="round2SameRect">
            <a:avLst>
              <a:gd name="adj1" fmla="val 4940"/>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prstClr val="white"/>
              </a:solidFill>
              <a:latin typeface="Arial"/>
            </a:endParaRPr>
          </a:p>
        </p:txBody>
      </p:sp>
      <p:graphicFrame>
        <p:nvGraphicFramePr>
          <p:cNvPr id="536" name="Table 535"/>
          <p:cNvGraphicFramePr>
            <a:graphicFrameLocks noGrp="1"/>
          </p:cNvGraphicFramePr>
          <p:nvPr/>
        </p:nvGraphicFramePr>
        <p:xfrm>
          <a:off x="3364577" y="1757100"/>
          <a:ext cx="2771970" cy="1119151"/>
        </p:xfrm>
        <a:graphic>
          <a:graphicData uri="http://schemas.openxmlformats.org/drawingml/2006/table">
            <a:tbl>
              <a:tblPr/>
              <a:tblGrid>
                <a:gridCol w="1135568">
                  <a:extLst>
                    <a:ext uri="{9D8B030D-6E8A-4147-A177-3AD203B41FA5}">
                      <a16:colId xmlns:a16="http://schemas.microsoft.com/office/drawing/2014/main" val="20000"/>
                    </a:ext>
                  </a:extLst>
                </a:gridCol>
                <a:gridCol w="779239">
                  <a:extLst>
                    <a:ext uri="{9D8B030D-6E8A-4147-A177-3AD203B41FA5}">
                      <a16:colId xmlns:a16="http://schemas.microsoft.com/office/drawing/2014/main" val="20001"/>
                    </a:ext>
                  </a:extLst>
                </a:gridCol>
                <a:gridCol w="857163">
                  <a:extLst>
                    <a:ext uri="{9D8B030D-6E8A-4147-A177-3AD203B41FA5}">
                      <a16:colId xmlns:a16="http://schemas.microsoft.com/office/drawing/2014/main" val="20002"/>
                    </a:ext>
                  </a:extLst>
                </a:gridCol>
              </a:tblGrid>
              <a:tr h="288475">
                <a:tc>
                  <a:txBody>
                    <a:bodyPr/>
                    <a:lstStyle/>
                    <a:p>
                      <a:pPr marL="0" marR="0" lvl="0" indent="0" algn="l" defTabSz="914400" rtl="0" eaLnBrk="1" fontAlgn="base" latinLnBrk="0" hangingPunct="1">
                        <a:lnSpc>
                          <a:spcPct val="80000"/>
                        </a:lnSpc>
                        <a:spcBef>
                          <a:spcPct val="0"/>
                        </a:spcBef>
                        <a:spcAft>
                          <a:spcPct val="0"/>
                        </a:spcAft>
                        <a:buClrTx/>
                        <a:buSzTx/>
                        <a:buFontTx/>
                        <a:buNone/>
                        <a:tabLst/>
                      </a:pPr>
                      <a:endParaRPr kumimoji="0" lang="en-US" sz="1200" b="1" i="0" u="none" strike="noStrike" cap="none" normalizeH="0" baseline="0" dirty="0">
                        <a:ln>
                          <a:noFill/>
                        </a:ln>
                        <a:solidFill>
                          <a:srgbClr val="FFFFFF"/>
                        </a:solidFill>
                        <a:effectLst/>
                        <a:latin typeface="+mn-lt"/>
                        <a:cs typeface="Arial" charset="0"/>
                      </a:endParaRPr>
                    </a:p>
                  </a:txBody>
                  <a:tcP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GB" sz="1200" b="1" i="0" u="none" strike="noStrike" kern="1200" cap="none" normalizeH="0" baseline="0" dirty="0">
                          <a:ln>
                            <a:noFill/>
                          </a:ln>
                          <a:solidFill>
                            <a:schemeClr val="bg1"/>
                          </a:solidFill>
                          <a:effectLst/>
                          <a:latin typeface="+mn-lt"/>
                          <a:ea typeface="+mn-ea"/>
                          <a:cs typeface="Arial" charset="0"/>
                        </a:rPr>
                        <a:t>Afatinib </a:t>
                      </a:r>
                    </a:p>
                    <a:p>
                      <a:pPr marL="0" marR="0" lvl="0" indent="0" algn="ctr" defTabSz="914400" rtl="0" eaLnBrk="1" fontAlgn="base" latinLnBrk="0" hangingPunct="1">
                        <a:lnSpc>
                          <a:spcPct val="80000"/>
                        </a:lnSpc>
                        <a:spcBef>
                          <a:spcPct val="0"/>
                        </a:spcBef>
                        <a:spcAft>
                          <a:spcPct val="0"/>
                        </a:spcAft>
                        <a:buClrTx/>
                        <a:buSzTx/>
                        <a:buFontTx/>
                        <a:buNone/>
                        <a:tabLst/>
                      </a:pPr>
                      <a:r>
                        <a:rPr kumimoji="0" lang="en-GB" sz="1200" b="1" i="0" u="none" strike="noStrike" kern="1200" cap="none" normalizeH="0" baseline="0" dirty="0">
                          <a:ln>
                            <a:noFill/>
                          </a:ln>
                          <a:solidFill>
                            <a:schemeClr val="bg1"/>
                          </a:solidFill>
                          <a:effectLst/>
                          <a:latin typeface="+mn-lt"/>
                          <a:ea typeface="+mn-ea"/>
                          <a:cs typeface="Arial" charset="0"/>
                        </a:rPr>
                        <a:t>(n=93)</a:t>
                      </a:r>
                    </a:p>
                  </a:txBody>
                  <a:tcPr marL="91427" marR="91427" marT="45670" marB="4567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GB" sz="1200" b="1" i="0" u="none" strike="noStrike" kern="1200" cap="none" normalizeH="0" baseline="0" dirty="0">
                          <a:ln>
                            <a:noFill/>
                          </a:ln>
                          <a:solidFill>
                            <a:schemeClr val="bg1"/>
                          </a:solidFill>
                          <a:effectLst/>
                          <a:latin typeface="+mn-lt"/>
                          <a:ea typeface="+mn-ea"/>
                          <a:cs typeface="Arial" charset="0"/>
                        </a:rPr>
                        <a:t>Gefitinib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de-DE" sz="1200" b="1" i="0" u="none" strike="noStrike" kern="1200" cap="none" normalizeH="0" baseline="0" dirty="0">
                          <a:ln>
                            <a:noFill/>
                          </a:ln>
                          <a:solidFill>
                            <a:schemeClr val="bg1"/>
                          </a:solidFill>
                          <a:effectLst/>
                          <a:latin typeface="+mn-lt"/>
                          <a:ea typeface="+mn-ea"/>
                          <a:cs typeface="Arial" charset="0"/>
                        </a:rPr>
                        <a:t>(n=93)</a:t>
                      </a:r>
                      <a:endParaRPr kumimoji="0" lang="en-GB" sz="1200" b="1" i="0" u="none" strike="noStrike" kern="1200" cap="none" normalizeH="0" baseline="0" dirty="0">
                        <a:ln>
                          <a:noFill/>
                        </a:ln>
                        <a:solidFill>
                          <a:schemeClr val="bg1"/>
                        </a:solidFill>
                        <a:effectLst/>
                        <a:latin typeface="+mn-lt"/>
                        <a:ea typeface="+mn-ea"/>
                        <a:cs typeface="Arial" charset="0"/>
                      </a:endParaRPr>
                    </a:p>
                  </a:txBody>
                  <a:tcPr marL="91427" marR="91427" marT="45670" marB="45670"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0610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lumMod val="65000"/>
                              <a:lumOff val="35000"/>
                            </a:schemeClr>
                          </a:solidFill>
                          <a:effectLst/>
                          <a:latin typeface="+mn-lt"/>
                          <a:cs typeface="Arial" charset="0"/>
                        </a:rPr>
                        <a:t>Median, mo</a:t>
                      </a:r>
                    </a:p>
                  </a:txBody>
                  <a:tcP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r>
                        <a:rPr lang="de-DE" sz="1200" b="1" dirty="0">
                          <a:solidFill>
                            <a:schemeClr val="tx1">
                              <a:lumMod val="65000"/>
                              <a:lumOff val="35000"/>
                            </a:schemeClr>
                          </a:solidFill>
                        </a:rPr>
                        <a:t>14.7</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r>
                        <a:rPr lang="de-DE" sz="1200" b="1" dirty="0">
                          <a:solidFill>
                            <a:schemeClr val="tx1">
                              <a:lumMod val="65000"/>
                              <a:lumOff val="35000"/>
                            </a:schemeClr>
                          </a:solidFill>
                        </a:rPr>
                        <a:t>12.9</a:t>
                      </a: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4351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0" u="none" strike="noStrike" cap="none" normalizeH="0" baseline="0" dirty="0">
                          <a:ln>
                            <a:noFill/>
                          </a:ln>
                          <a:solidFill>
                            <a:schemeClr val="tx1">
                              <a:lumMod val="65000"/>
                              <a:lumOff val="35000"/>
                            </a:schemeClr>
                          </a:solidFill>
                          <a:effectLst/>
                          <a:latin typeface="+mn-lt"/>
                          <a:cs typeface="Arial" charset="0"/>
                        </a:rPr>
                        <a:t>HR</a:t>
                      </a:r>
                      <a:r>
                        <a:rPr kumimoji="0" lang="en-GB" sz="1200" b="0" i="0" u="none" strike="noStrike" cap="none" normalizeH="0" baseline="0" dirty="0">
                          <a:ln>
                            <a:noFill/>
                          </a:ln>
                          <a:solidFill>
                            <a:schemeClr val="tx1">
                              <a:lumMod val="65000"/>
                              <a:lumOff val="35000"/>
                            </a:schemeClr>
                          </a:solidFill>
                          <a:effectLst/>
                          <a:latin typeface="+mn-lt"/>
                          <a:cs typeface="Arial" charset="0"/>
                        </a:rPr>
                        <a:t> (95% CI),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1" u="none" strike="noStrike" cap="none" normalizeH="0" baseline="0" dirty="0">
                          <a:ln>
                            <a:noFill/>
                          </a:ln>
                          <a:solidFill>
                            <a:schemeClr val="tx1">
                              <a:lumMod val="65000"/>
                              <a:lumOff val="35000"/>
                            </a:schemeClr>
                          </a:solidFill>
                          <a:effectLst/>
                          <a:latin typeface="+mn-lt"/>
                          <a:cs typeface="Arial" charset="0"/>
                        </a:rPr>
                        <a:t>P</a:t>
                      </a:r>
                      <a:r>
                        <a:rPr kumimoji="0" lang="en-GB" sz="1200" b="1" i="0" u="none" strike="noStrike" cap="none" normalizeH="0" baseline="0" dirty="0">
                          <a:ln>
                            <a:noFill/>
                          </a:ln>
                          <a:solidFill>
                            <a:schemeClr val="tx1">
                              <a:lumMod val="65000"/>
                              <a:lumOff val="35000"/>
                            </a:schemeClr>
                          </a:solidFill>
                          <a:effectLst/>
                          <a:latin typeface="+mn-lt"/>
                          <a:cs typeface="Arial" charset="0"/>
                        </a:rPr>
                        <a:t>-value</a:t>
                      </a:r>
                    </a:p>
                  </a:txBody>
                  <a:tcP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algn="ctr"/>
                      <a:r>
                        <a:rPr lang="de-DE" sz="1200" b="1" dirty="0">
                          <a:solidFill>
                            <a:schemeClr val="tx1">
                              <a:lumMod val="65000"/>
                              <a:lumOff val="35000"/>
                            </a:schemeClr>
                          </a:solidFill>
                        </a:rPr>
                        <a:t>0.73</a:t>
                      </a:r>
                      <a:r>
                        <a:rPr lang="de-DE" sz="1200" b="0" baseline="0" dirty="0">
                          <a:solidFill>
                            <a:schemeClr val="tx1">
                              <a:lumMod val="65000"/>
                              <a:lumOff val="35000"/>
                            </a:schemeClr>
                          </a:solidFill>
                        </a:rPr>
                        <a:t> </a:t>
                      </a:r>
                      <a:r>
                        <a:rPr lang="de-DE" sz="1200" baseline="0" dirty="0">
                          <a:solidFill>
                            <a:schemeClr val="tx1">
                              <a:lumMod val="65000"/>
                              <a:lumOff val="35000"/>
                            </a:schemeClr>
                          </a:solidFill>
                        </a:rPr>
                        <a:t>(</a:t>
                      </a:r>
                      <a:r>
                        <a:rPr lang="de-DE" sz="1200" dirty="0">
                          <a:solidFill>
                            <a:schemeClr val="tx1">
                              <a:lumMod val="65000"/>
                              <a:lumOff val="35000"/>
                            </a:schemeClr>
                          </a:solidFill>
                        </a:rPr>
                        <a:t>0.54-0.99)</a:t>
                      </a:r>
                    </a:p>
                    <a:p>
                      <a:pPr algn="ctr"/>
                      <a:r>
                        <a:rPr lang="de-DE" sz="1200" b="1" dirty="0">
                          <a:solidFill>
                            <a:schemeClr val="tx1">
                              <a:lumMod val="65000"/>
                              <a:lumOff val="35000"/>
                            </a:schemeClr>
                          </a:solidFill>
                        </a:rPr>
                        <a:t>0.0441</a:t>
                      </a: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algn="ctr"/>
                      <a:endParaRPr lang="de-DE" sz="1100" dirty="0"/>
                    </a:p>
                  </a:txBody>
                  <a:tcPr/>
                </a:tc>
                <a:extLst>
                  <a:ext uri="{0D108BD9-81ED-4DB2-BD59-A6C34878D82A}">
                    <a16:rowId xmlns:a16="http://schemas.microsoft.com/office/drawing/2014/main" val="10002"/>
                  </a:ext>
                </a:extLst>
              </a:tr>
            </a:tbl>
          </a:graphicData>
        </a:graphic>
      </p:graphicFrame>
      <p:sp>
        <p:nvSpPr>
          <p:cNvPr id="537" name="Round Same Side Corner Rectangle 536"/>
          <p:cNvSpPr/>
          <p:nvPr/>
        </p:nvSpPr>
        <p:spPr>
          <a:xfrm>
            <a:off x="7745874" y="1757101"/>
            <a:ext cx="2771970" cy="386036"/>
          </a:xfrm>
          <a:prstGeom prst="round2SameRect">
            <a:avLst>
              <a:gd name="adj1" fmla="val 24062"/>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a:solidFill>
                <a:prstClr val="white"/>
              </a:solidFill>
              <a:latin typeface="Arial"/>
            </a:endParaRPr>
          </a:p>
        </p:txBody>
      </p:sp>
      <p:sp>
        <p:nvSpPr>
          <p:cNvPr id="538" name="Round Same Side Corner Rectangle 537"/>
          <p:cNvSpPr/>
          <p:nvPr/>
        </p:nvSpPr>
        <p:spPr>
          <a:xfrm rot="10800000">
            <a:off x="7745874" y="2143138"/>
            <a:ext cx="2771970" cy="729431"/>
          </a:xfrm>
          <a:prstGeom prst="round2SameRect">
            <a:avLst>
              <a:gd name="adj1" fmla="val 14252"/>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graphicFrame>
        <p:nvGraphicFramePr>
          <p:cNvPr id="539" name="Table 538"/>
          <p:cNvGraphicFramePr>
            <a:graphicFrameLocks noGrp="1"/>
          </p:cNvGraphicFramePr>
          <p:nvPr/>
        </p:nvGraphicFramePr>
        <p:xfrm>
          <a:off x="7745873" y="1757100"/>
          <a:ext cx="2771970" cy="1119151"/>
        </p:xfrm>
        <a:graphic>
          <a:graphicData uri="http://schemas.openxmlformats.org/drawingml/2006/table">
            <a:tbl>
              <a:tblPr/>
              <a:tblGrid>
                <a:gridCol w="1135568">
                  <a:extLst>
                    <a:ext uri="{9D8B030D-6E8A-4147-A177-3AD203B41FA5}">
                      <a16:colId xmlns:a16="http://schemas.microsoft.com/office/drawing/2014/main" val="20000"/>
                    </a:ext>
                  </a:extLst>
                </a:gridCol>
                <a:gridCol w="779239">
                  <a:extLst>
                    <a:ext uri="{9D8B030D-6E8A-4147-A177-3AD203B41FA5}">
                      <a16:colId xmlns:a16="http://schemas.microsoft.com/office/drawing/2014/main" val="20001"/>
                    </a:ext>
                  </a:extLst>
                </a:gridCol>
                <a:gridCol w="857163">
                  <a:extLst>
                    <a:ext uri="{9D8B030D-6E8A-4147-A177-3AD203B41FA5}">
                      <a16:colId xmlns:a16="http://schemas.microsoft.com/office/drawing/2014/main" val="20002"/>
                    </a:ext>
                  </a:extLst>
                </a:gridCol>
              </a:tblGrid>
              <a:tr h="288475">
                <a:tc>
                  <a:txBody>
                    <a:bodyPr/>
                    <a:lstStyle/>
                    <a:p>
                      <a:pPr marL="0" marR="0" lvl="0" indent="0" algn="l" defTabSz="914400" rtl="0" eaLnBrk="1" fontAlgn="base" latinLnBrk="0" hangingPunct="1">
                        <a:lnSpc>
                          <a:spcPct val="80000"/>
                        </a:lnSpc>
                        <a:spcBef>
                          <a:spcPct val="0"/>
                        </a:spcBef>
                        <a:spcAft>
                          <a:spcPct val="0"/>
                        </a:spcAft>
                        <a:buClrTx/>
                        <a:buSzTx/>
                        <a:buFontTx/>
                        <a:buNone/>
                        <a:tabLst/>
                      </a:pPr>
                      <a:endParaRPr kumimoji="0" lang="en-US" sz="1200" b="1" i="0" u="none" strike="noStrike" cap="none" normalizeH="0" baseline="0" dirty="0">
                        <a:ln>
                          <a:noFill/>
                        </a:ln>
                        <a:solidFill>
                          <a:srgbClr val="FFFFFF"/>
                        </a:solidFill>
                        <a:effectLst/>
                        <a:latin typeface="+mn-lt"/>
                        <a:cs typeface="Arial" charset="0"/>
                      </a:endParaRPr>
                    </a:p>
                  </a:txBody>
                  <a:tcP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GB" sz="1200" b="1" i="0" u="none" strike="noStrike" kern="1200" cap="none" normalizeH="0" baseline="0" dirty="0">
                          <a:ln>
                            <a:noFill/>
                          </a:ln>
                          <a:solidFill>
                            <a:schemeClr val="bg1"/>
                          </a:solidFill>
                          <a:effectLst/>
                          <a:latin typeface="+mn-lt"/>
                          <a:ea typeface="+mn-ea"/>
                          <a:cs typeface="Arial" charset="0"/>
                        </a:rPr>
                        <a:t>Afatinib </a:t>
                      </a:r>
                    </a:p>
                    <a:p>
                      <a:pPr marL="0" marR="0" lvl="0" indent="0" algn="ctr" defTabSz="914400" rtl="0" eaLnBrk="1" fontAlgn="base" latinLnBrk="0" hangingPunct="1">
                        <a:lnSpc>
                          <a:spcPct val="80000"/>
                        </a:lnSpc>
                        <a:spcBef>
                          <a:spcPct val="0"/>
                        </a:spcBef>
                        <a:spcAft>
                          <a:spcPct val="0"/>
                        </a:spcAft>
                        <a:buClrTx/>
                        <a:buSzTx/>
                        <a:buFontTx/>
                        <a:buNone/>
                        <a:tabLst/>
                      </a:pPr>
                      <a:r>
                        <a:rPr kumimoji="0" lang="en-GB" sz="1200" b="1" i="0" u="none" strike="noStrike" kern="1200" cap="none" normalizeH="0" baseline="0" dirty="0">
                          <a:ln>
                            <a:noFill/>
                          </a:ln>
                          <a:solidFill>
                            <a:schemeClr val="bg1"/>
                          </a:solidFill>
                          <a:effectLst/>
                          <a:latin typeface="+mn-lt"/>
                          <a:ea typeface="+mn-ea"/>
                          <a:cs typeface="Arial" charset="0"/>
                        </a:rPr>
                        <a:t>(n=67)</a:t>
                      </a:r>
                    </a:p>
                  </a:txBody>
                  <a:tcPr marL="91427" marR="91427" marT="45670" marB="4567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GB" sz="1200" b="1" i="0" u="none" strike="noStrike" kern="1200" cap="none" normalizeH="0" baseline="0" dirty="0">
                          <a:ln>
                            <a:noFill/>
                          </a:ln>
                          <a:solidFill>
                            <a:schemeClr val="bg1"/>
                          </a:solidFill>
                          <a:effectLst/>
                          <a:latin typeface="+mn-lt"/>
                          <a:ea typeface="+mn-ea"/>
                          <a:cs typeface="Arial" charset="0"/>
                        </a:rPr>
                        <a:t>Gefitinib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de-DE" sz="1200" b="1" i="0" u="none" strike="noStrike" kern="1200" cap="none" normalizeH="0" baseline="0" dirty="0">
                          <a:ln>
                            <a:noFill/>
                          </a:ln>
                          <a:solidFill>
                            <a:schemeClr val="bg1"/>
                          </a:solidFill>
                          <a:effectLst/>
                          <a:latin typeface="+mn-lt"/>
                          <a:ea typeface="+mn-ea"/>
                          <a:cs typeface="Arial" charset="0"/>
                        </a:rPr>
                        <a:t>(n=66)</a:t>
                      </a:r>
                      <a:endParaRPr kumimoji="0" lang="en-GB" sz="1200" b="1" i="0" u="none" strike="noStrike" kern="1200" cap="none" normalizeH="0" baseline="0" dirty="0">
                        <a:ln>
                          <a:noFill/>
                        </a:ln>
                        <a:solidFill>
                          <a:schemeClr val="bg1"/>
                        </a:solidFill>
                        <a:effectLst/>
                        <a:latin typeface="+mn-lt"/>
                        <a:ea typeface="+mn-ea"/>
                        <a:cs typeface="Arial" charset="0"/>
                      </a:endParaRPr>
                    </a:p>
                  </a:txBody>
                  <a:tcPr marL="91427" marR="91427" marT="45670" marB="45670"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0610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lumMod val="65000"/>
                              <a:lumOff val="35000"/>
                            </a:schemeClr>
                          </a:solidFill>
                          <a:effectLst/>
                          <a:latin typeface="+mn-lt"/>
                          <a:cs typeface="Arial" charset="0"/>
                        </a:rPr>
                        <a:t>Median, mo</a:t>
                      </a:r>
                    </a:p>
                  </a:txBody>
                  <a:tcP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r>
                        <a:rPr lang="de-DE" sz="1200" b="1" dirty="0">
                          <a:solidFill>
                            <a:schemeClr val="tx1">
                              <a:lumMod val="65000"/>
                              <a:lumOff val="35000"/>
                            </a:schemeClr>
                          </a:solidFill>
                        </a:rPr>
                        <a:t>12.9</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r>
                        <a:rPr lang="de-DE" sz="1200" b="1" dirty="0">
                          <a:solidFill>
                            <a:schemeClr val="tx1">
                              <a:lumMod val="65000"/>
                              <a:lumOff val="35000"/>
                            </a:schemeClr>
                          </a:solidFill>
                        </a:rPr>
                        <a:t>9.8</a:t>
                      </a: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4351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0" u="none" strike="noStrike" cap="none" normalizeH="0" baseline="0" dirty="0">
                          <a:ln>
                            <a:noFill/>
                          </a:ln>
                          <a:solidFill>
                            <a:schemeClr val="tx1">
                              <a:lumMod val="65000"/>
                              <a:lumOff val="35000"/>
                            </a:schemeClr>
                          </a:solidFill>
                          <a:effectLst/>
                          <a:latin typeface="+mn-lt"/>
                          <a:cs typeface="Arial" charset="0"/>
                        </a:rPr>
                        <a:t>HR</a:t>
                      </a:r>
                      <a:r>
                        <a:rPr kumimoji="0" lang="en-GB" sz="1200" b="0" i="0" u="none" strike="noStrike" cap="none" normalizeH="0" baseline="0" dirty="0">
                          <a:ln>
                            <a:noFill/>
                          </a:ln>
                          <a:solidFill>
                            <a:schemeClr val="tx1">
                              <a:lumMod val="65000"/>
                              <a:lumOff val="35000"/>
                            </a:schemeClr>
                          </a:solidFill>
                          <a:effectLst/>
                          <a:latin typeface="+mn-lt"/>
                          <a:cs typeface="Arial" charset="0"/>
                        </a:rPr>
                        <a:t> (95% CI),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1" u="none" strike="noStrike" cap="none" normalizeH="0" baseline="0" dirty="0">
                          <a:ln>
                            <a:noFill/>
                          </a:ln>
                          <a:solidFill>
                            <a:schemeClr val="tx1">
                              <a:lumMod val="65000"/>
                              <a:lumOff val="35000"/>
                            </a:schemeClr>
                          </a:solidFill>
                          <a:effectLst/>
                          <a:latin typeface="+mn-lt"/>
                          <a:cs typeface="Arial" charset="0"/>
                        </a:rPr>
                        <a:t>P</a:t>
                      </a:r>
                      <a:r>
                        <a:rPr kumimoji="0" lang="en-GB" sz="1200" b="1" i="0" u="none" strike="noStrike" cap="none" normalizeH="0" baseline="0" dirty="0">
                          <a:ln>
                            <a:noFill/>
                          </a:ln>
                          <a:solidFill>
                            <a:schemeClr val="tx1">
                              <a:lumMod val="65000"/>
                              <a:lumOff val="35000"/>
                            </a:schemeClr>
                          </a:solidFill>
                          <a:effectLst/>
                          <a:latin typeface="+mn-lt"/>
                          <a:cs typeface="Arial" charset="0"/>
                        </a:rPr>
                        <a:t>-value</a:t>
                      </a:r>
                    </a:p>
                  </a:txBody>
                  <a:tcP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algn="ctr"/>
                      <a:r>
                        <a:rPr lang="de-DE" sz="1200" b="1" dirty="0">
                          <a:solidFill>
                            <a:schemeClr val="tx1">
                              <a:lumMod val="65000"/>
                              <a:lumOff val="35000"/>
                            </a:schemeClr>
                          </a:solidFill>
                        </a:rPr>
                        <a:t>0.75</a:t>
                      </a:r>
                      <a:r>
                        <a:rPr lang="de-DE" sz="1200" b="0" baseline="0" dirty="0">
                          <a:solidFill>
                            <a:schemeClr val="tx1">
                              <a:lumMod val="65000"/>
                              <a:lumOff val="35000"/>
                            </a:schemeClr>
                          </a:solidFill>
                        </a:rPr>
                        <a:t> </a:t>
                      </a:r>
                      <a:r>
                        <a:rPr lang="de-DE" sz="1200" baseline="0" dirty="0">
                          <a:solidFill>
                            <a:schemeClr val="tx1">
                              <a:lumMod val="65000"/>
                              <a:lumOff val="35000"/>
                            </a:schemeClr>
                          </a:solidFill>
                        </a:rPr>
                        <a:t>(</a:t>
                      </a:r>
                      <a:r>
                        <a:rPr lang="de-DE" sz="1200" dirty="0">
                          <a:solidFill>
                            <a:schemeClr val="tx1">
                              <a:lumMod val="65000"/>
                              <a:lumOff val="35000"/>
                            </a:schemeClr>
                          </a:solidFill>
                        </a:rPr>
                        <a:t>0.53-1.06)</a:t>
                      </a:r>
                    </a:p>
                    <a:p>
                      <a:pPr algn="ctr"/>
                      <a:r>
                        <a:rPr lang="de-DE" sz="1200" b="1" dirty="0">
                          <a:solidFill>
                            <a:schemeClr val="tx1">
                              <a:lumMod val="65000"/>
                              <a:lumOff val="35000"/>
                            </a:schemeClr>
                          </a:solidFill>
                        </a:rPr>
                        <a:t>0.1041</a:t>
                      </a: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algn="ctr"/>
                      <a:endParaRPr lang="de-DE" sz="1100" dirty="0"/>
                    </a:p>
                  </a:txBody>
                  <a:tcPr/>
                </a:tc>
                <a:extLst>
                  <a:ext uri="{0D108BD9-81ED-4DB2-BD59-A6C34878D82A}">
                    <a16:rowId xmlns:a16="http://schemas.microsoft.com/office/drawing/2014/main" val="10002"/>
                  </a:ext>
                </a:extLst>
              </a:tr>
            </a:tbl>
          </a:graphicData>
        </a:graphic>
      </p:graphicFrame>
      <p:sp>
        <p:nvSpPr>
          <p:cNvPr id="2" name="Title 1"/>
          <p:cNvSpPr>
            <a:spLocks noGrp="1"/>
          </p:cNvSpPr>
          <p:nvPr>
            <p:ph type="title"/>
          </p:nvPr>
        </p:nvSpPr>
        <p:spPr>
          <a:xfrm>
            <a:off x="657779" y="178692"/>
            <a:ext cx="11161486" cy="1077218"/>
          </a:xfrm>
        </p:spPr>
        <p:txBody>
          <a:bodyPr/>
          <a:lstStyle/>
          <a:p>
            <a:pPr>
              <a:lnSpc>
                <a:spcPct val="100000"/>
              </a:lnSpc>
            </a:pPr>
            <a:r>
              <a:rPr lang="en-GB" sz="3200" dirty="0" err="1"/>
              <a:t>Thời</a:t>
            </a:r>
            <a:r>
              <a:rPr lang="en-GB" sz="3200" dirty="0"/>
              <a:t> </a:t>
            </a:r>
            <a:r>
              <a:rPr lang="en-GB" sz="3200" dirty="0" err="1"/>
              <a:t>gian</a:t>
            </a:r>
            <a:r>
              <a:rPr lang="en-GB" sz="3200" dirty="0"/>
              <a:t> </a:t>
            </a:r>
            <a:r>
              <a:rPr lang="en-GB" sz="3200" dirty="0" err="1"/>
              <a:t>đến</a:t>
            </a:r>
            <a:r>
              <a:rPr lang="en-GB" sz="3200" dirty="0"/>
              <a:t> </a:t>
            </a:r>
            <a:r>
              <a:rPr lang="en-GB" sz="3200" dirty="0" err="1"/>
              <a:t>khi</a:t>
            </a:r>
            <a:r>
              <a:rPr lang="en-GB" sz="3200" dirty="0"/>
              <a:t> </a:t>
            </a:r>
            <a:r>
              <a:rPr lang="en-GB" sz="3200" dirty="0" err="1"/>
              <a:t>điều</a:t>
            </a:r>
            <a:r>
              <a:rPr lang="en-GB" sz="3200" dirty="0"/>
              <a:t> </a:t>
            </a:r>
            <a:r>
              <a:rPr lang="en-GB" sz="3200" dirty="0" err="1"/>
              <a:t>trị</a:t>
            </a:r>
            <a:r>
              <a:rPr lang="en-GB" sz="3200" dirty="0"/>
              <a:t> </a:t>
            </a:r>
            <a:r>
              <a:rPr lang="en-GB" sz="3200" dirty="0" err="1"/>
              <a:t>thất</a:t>
            </a:r>
            <a:r>
              <a:rPr lang="en-GB" sz="3200" dirty="0"/>
              <a:t> </a:t>
            </a:r>
            <a:r>
              <a:rPr lang="en-GB" sz="3200" dirty="0" err="1"/>
              <a:t>bại</a:t>
            </a:r>
            <a:r>
              <a:rPr lang="en-GB" sz="3200" dirty="0"/>
              <a:t> (TTF) </a:t>
            </a:r>
            <a:r>
              <a:rPr lang="en-GB" sz="3200" dirty="0" err="1"/>
              <a:t>theo</a:t>
            </a:r>
            <a:r>
              <a:rPr lang="en-GB" sz="3200" dirty="0"/>
              <a:t> </a:t>
            </a:r>
            <a:r>
              <a:rPr lang="en-GB" sz="3200" dirty="0" err="1"/>
              <a:t>loại</a:t>
            </a:r>
            <a:r>
              <a:rPr lang="en-GB" sz="3200" dirty="0"/>
              <a:t> </a:t>
            </a:r>
            <a:r>
              <a:rPr lang="en-GB" sz="3200" dirty="0" err="1"/>
              <a:t>đột</a:t>
            </a:r>
            <a:r>
              <a:rPr lang="en-GB" sz="3200" dirty="0"/>
              <a:t> </a:t>
            </a:r>
            <a:r>
              <a:rPr lang="en-GB" sz="3200" dirty="0" err="1"/>
              <a:t>biến</a:t>
            </a:r>
            <a:r>
              <a:rPr lang="en-GB" sz="3200" dirty="0"/>
              <a:t> </a:t>
            </a:r>
            <a:br>
              <a:rPr lang="en-GB" sz="3200" dirty="0"/>
            </a:br>
            <a:r>
              <a:rPr lang="en-GB" sz="3200" dirty="0"/>
              <a:t>Afatinib </a:t>
            </a:r>
            <a:r>
              <a:rPr lang="en-GB" sz="3200" dirty="0" err="1"/>
              <a:t>kéo</a:t>
            </a:r>
            <a:r>
              <a:rPr lang="en-GB" sz="3200" dirty="0"/>
              <a:t> </a:t>
            </a:r>
            <a:r>
              <a:rPr lang="en-GB" sz="3200" dirty="0" err="1"/>
              <a:t>dài</a:t>
            </a:r>
            <a:r>
              <a:rPr lang="en-GB" sz="3200" dirty="0"/>
              <a:t> TTF so </a:t>
            </a:r>
            <a:r>
              <a:rPr lang="en-GB" sz="3200" dirty="0" err="1"/>
              <a:t>với</a:t>
            </a:r>
            <a:r>
              <a:rPr lang="en-GB" sz="3200" dirty="0"/>
              <a:t> Gefitinib ở Del19 </a:t>
            </a:r>
            <a:r>
              <a:rPr lang="en-GB" sz="3200" dirty="0" err="1"/>
              <a:t>và</a:t>
            </a:r>
            <a:r>
              <a:rPr lang="en-GB" sz="3200" dirty="0"/>
              <a:t> L858R</a:t>
            </a:r>
          </a:p>
        </p:txBody>
      </p:sp>
      <p:sp>
        <p:nvSpPr>
          <p:cNvPr id="728" name="TextBox 727"/>
          <p:cNvSpPr txBox="1"/>
          <p:nvPr/>
        </p:nvSpPr>
        <p:spPr>
          <a:xfrm>
            <a:off x="1924278" y="5656269"/>
            <a:ext cx="4314244" cy="441146"/>
          </a:xfrm>
          <a:prstGeom prst="rect">
            <a:avLst/>
          </a:prstGeom>
          <a:noFill/>
        </p:spPr>
        <p:txBody>
          <a:bodyPr wrap="square" rtlCol="0">
            <a:spAutoFit/>
          </a:bodyPr>
          <a:lstStyle/>
          <a:p>
            <a:pPr>
              <a:spcBef>
                <a:spcPts val="100"/>
              </a:spcBef>
            </a:pPr>
            <a:r>
              <a:rPr lang="en-US" sz="700" dirty="0">
                <a:solidFill>
                  <a:prstClr val="black">
                    <a:lumMod val="65000"/>
                    <a:lumOff val="35000"/>
                  </a:prstClr>
                </a:solidFill>
                <a:latin typeface="Arial"/>
              </a:rPr>
              <a:t>No. at risk:</a:t>
            </a:r>
          </a:p>
          <a:p>
            <a:pPr>
              <a:spcBef>
                <a:spcPts val="100"/>
              </a:spcBef>
              <a:tabLst>
                <a:tab pos="1314450" algn="ctr"/>
                <a:tab pos="1828800" algn="ctr"/>
                <a:tab pos="2290763" algn="ctr"/>
                <a:tab pos="2743200" algn="ctr"/>
                <a:tab pos="3260725" algn="ctr"/>
                <a:tab pos="3713163" algn="ctr"/>
                <a:tab pos="4230688" algn="ctr"/>
                <a:tab pos="4683125" algn="ctr"/>
                <a:tab pos="5145088" algn="ctr"/>
                <a:tab pos="5661025" algn="ctr"/>
                <a:tab pos="6115050" algn="ctr"/>
                <a:tab pos="6575425" algn="ctr"/>
                <a:tab pos="7085013" algn="ctr"/>
                <a:tab pos="7545388" algn="ctr"/>
                <a:tab pos="8054975" algn="ctr"/>
              </a:tabLst>
            </a:pPr>
            <a:r>
              <a:rPr lang="en-US" sz="700" dirty="0">
                <a:solidFill>
                  <a:srgbClr val="1CBECA"/>
                </a:solidFill>
                <a:latin typeface="Arial"/>
              </a:rPr>
              <a:t>Afatinib           93      87      79      68      55     44      36      31      28      18     13       7        5       0       0</a:t>
            </a:r>
          </a:p>
          <a:p>
            <a:pPr>
              <a:spcBef>
                <a:spcPts val="100"/>
              </a:spcBef>
              <a:tabLst>
                <a:tab pos="1314450" algn="ctr"/>
                <a:tab pos="1828800" algn="ctr"/>
                <a:tab pos="2290763" algn="ctr"/>
                <a:tab pos="2743200" algn="ctr"/>
                <a:tab pos="3260725" algn="ctr"/>
                <a:tab pos="3713163" algn="ctr"/>
                <a:tab pos="4230688" algn="ctr"/>
                <a:tab pos="4683125" algn="ctr"/>
                <a:tab pos="5145088" algn="ctr"/>
                <a:tab pos="5661025" algn="ctr"/>
                <a:tab pos="6115050" algn="ctr"/>
                <a:tab pos="6575425" algn="ctr"/>
                <a:tab pos="7085013" algn="ctr"/>
                <a:tab pos="7545388" algn="ctr"/>
                <a:tab pos="8054975" algn="ctr"/>
              </a:tabLst>
            </a:pPr>
            <a:r>
              <a:rPr lang="en-US" sz="700" dirty="0">
                <a:solidFill>
                  <a:srgbClr val="717073"/>
                </a:solidFill>
                <a:latin typeface="Arial"/>
              </a:rPr>
              <a:t>Gefitinib          93      86      74      66      48     40      29      20      14       6       3        3        1       1       0</a:t>
            </a:r>
            <a:r>
              <a:rPr lang="en-US" sz="700" dirty="0">
                <a:solidFill>
                  <a:prstClr val="black"/>
                </a:solidFill>
                <a:latin typeface="Arial"/>
              </a:rPr>
              <a:t>	</a:t>
            </a:r>
          </a:p>
        </p:txBody>
      </p:sp>
      <p:grpSp>
        <p:nvGrpSpPr>
          <p:cNvPr id="3" name="Group 2"/>
          <p:cNvGrpSpPr/>
          <p:nvPr/>
        </p:nvGrpSpPr>
        <p:grpSpPr>
          <a:xfrm>
            <a:off x="2133601" y="2042270"/>
            <a:ext cx="4043666" cy="3618607"/>
            <a:chOff x="609601" y="2042269"/>
            <a:chExt cx="4043666" cy="3618607"/>
          </a:xfrm>
        </p:grpSpPr>
        <p:grpSp>
          <p:nvGrpSpPr>
            <p:cNvPr id="525" name="Group 524"/>
            <p:cNvGrpSpPr/>
            <p:nvPr/>
          </p:nvGrpSpPr>
          <p:grpSpPr>
            <a:xfrm>
              <a:off x="3407946" y="3171834"/>
              <a:ext cx="1245321" cy="461665"/>
              <a:chOff x="7053947" y="3281408"/>
              <a:chExt cx="1245321" cy="461665"/>
            </a:xfrm>
          </p:grpSpPr>
          <p:sp>
            <p:nvSpPr>
              <p:cNvPr id="526" name="TextBox 525"/>
              <p:cNvSpPr txBox="1"/>
              <p:nvPr/>
            </p:nvSpPr>
            <p:spPr>
              <a:xfrm>
                <a:off x="7222769" y="3281408"/>
                <a:ext cx="1076499" cy="461665"/>
              </a:xfrm>
              <a:prstGeom prst="rect">
                <a:avLst/>
              </a:prstGeom>
              <a:noFill/>
            </p:spPr>
            <p:txBody>
              <a:bodyPr wrap="square" rtlCol="0">
                <a:spAutoFit/>
              </a:bodyPr>
              <a:lstStyle/>
              <a:p>
                <a:pPr>
                  <a:lnSpc>
                    <a:spcPct val="120000"/>
                  </a:lnSpc>
                </a:pPr>
                <a:r>
                  <a:rPr lang="en-US" sz="1000" dirty="0">
                    <a:solidFill>
                      <a:prstClr val="black">
                        <a:lumMod val="65000"/>
                        <a:lumOff val="35000"/>
                      </a:prstClr>
                    </a:solidFill>
                    <a:latin typeface="Arial"/>
                  </a:rPr>
                  <a:t>Afatinib </a:t>
                </a:r>
              </a:p>
              <a:p>
                <a:pPr>
                  <a:lnSpc>
                    <a:spcPct val="120000"/>
                  </a:lnSpc>
                </a:pPr>
                <a:r>
                  <a:rPr lang="en-US" sz="1000" dirty="0">
                    <a:solidFill>
                      <a:prstClr val="black">
                        <a:lumMod val="65000"/>
                        <a:lumOff val="35000"/>
                      </a:prstClr>
                    </a:solidFill>
                    <a:latin typeface="Arial"/>
                  </a:rPr>
                  <a:t>Gefitinib</a:t>
                </a:r>
              </a:p>
            </p:txBody>
          </p:sp>
          <p:cxnSp>
            <p:nvCxnSpPr>
              <p:cNvPr id="527" name="Straight Connector 526"/>
              <p:cNvCxnSpPr/>
              <p:nvPr/>
            </p:nvCxnSpPr>
            <p:spPr>
              <a:xfrm>
                <a:off x="7053947" y="3611213"/>
                <a:ext cx="182880" cy="0"/>
              </a:xfrm>
              <a:prstGeom prst="line">
                <a:avLst/>
              </a:prstGeom>
              <a:ln w="28575" cap="rnd">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7053947" y="3428333"/>
                <a:ext cx="182880"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19" name="Group 218"/>
            <p:cNvGrpSpPr/>
            <p:nvPr/>
          </p:nvGrpSpPr>
          <p:grpSpPr>
            <a:xfrm>
              <a:off x="3407946" y="3171834"/>
              <a:ext cx="1245321" cy="461665"/>
              <a:chOff x="7053947" y="3281408"/>
              <a:chExt cx="1245321" cy="461665"/>
            </a:xfrm>
          </p:grpSpPr>
          <p:sp>
            <p:nvSpPr>
              <p:cNvPr id="220" name="TextBox 219"/>
              <p:cNvSpPr txBox="1"/>
              <p:nvPr/>
            </p:nvSpPr>
            <p:spPr>
              <a:xfrm>
                <a:off x="7222769" y="3281408"/>
                <a:ext cx="1076499" cy="461665"/>
              </a:xfrm>
              <a:prstGeom prst="rect">
                <a:avLst/>
              </a:prstGeom>
              <a:noFill/>
            </p:spPr>
            <p:txBody>
              <a:bodyPr wrap="square" rtlCol="0">
                <a:spAutoFit/>
              </a:bodyPr>
              <a:lstStyle/>
              <a:p>
                <a:pPr>
                  <a:lnSpc>
                    <a:spcPct val="120000"/>
                  </a:lnSpc>
                </a:pPr>
                <a:r>
                  <a:rPr lang="en-US" sz="1000" dirty="0">
                    <a:solidFill>
                      <a:prstClr val="black">
                        <a:lumMod val="65000"/>
                        <a:lumOff val="35000"/>
                      </a:prstClr>
                    </a:solidFill>
                    <a:latin typeface="Arial"/>
                  </a:rPr>
                  <a:t>Afatinib </a:t>
                </a:r>
              </a:p>
              <a:p>
                <a:pPr>
                  <a:lnSpc>
                    <a:spcPct val="120000"/>
                  </a:lnSpc>
                </a:pPr>
                <a:r>
                  <a:rPr lang="en-US" sz="1000" dirty="0">
                    <a:solidFill>
                      <a:prstClr val="black">
                        <a:lumMod val="65000"/>
                        <a:lumOff val="35000"/>
                      </a:prstClr>
                    </a:solidFill>
                    <a:latin typeface="Arial"/>
                  </a:rPr>
                  <a:t>Gefitinib</a:t>
                </a:r>
              </a:p>
            </p:txBody>
          </p:sp>
          <p:cxnSp>
            <p:nvCxnSpPr>
              <p:cNvPr id="221" name="Straight Connector 220"/>
              <p:cNvCxnSpPr/>
              <p:nvPr/>
            </p:nvCxnSpPr>
            <p:spPr>
              <a:xfrm>
                <a:off x="7053947" y="3611213"/>
                <a:ext cx="182880" cy="0"/>
              </a:xfrm>
              <a:prstGeom prst="line">
                <a:avLst/>
              </a:prstGeom>
              <a:ln w="28575" cap="rnd">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a:off x="7053947" y="3428333"/>
                <a:ext cx="182880"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543" name="Freeform 542"/>
            <p:cNvSpPr/>
            <p:nvPr/>
          </p:nvSpPr>
          <p:spPr>
            <a:xfrm>
              <a:off x="1186233" y="2170778"/>
              <a:ext cx="3095618" cy="2817188"/>
            </a:xfrm>
            <a:custGeom>
              <a:avLst/>
              <a:gdLst>
                <a:gd name="connsiteX0" fmla="*/ 2800350 w 2800350"/>
                <a:gd name="connsiteY0" fmla="*/ 2359025 h 2359025"/>
                <a:gd name="connsiteX1" fmla="*/ 2657475 w 2800350"/>
                <a:gd name="connsiteY1" fmla="*/ 2359025 h 2359025"/>
                <a:gd name="connsiteX2" fmla="*/ 2657475 w 2800350"/>
                <a:gd name="connsiteY2" fmla="*/ 2270125 h 2359025"/>
                <a:gd name="connsiteX3" fmla="*/ 2651125 w 2800350"/>
                <a:gd name="connsiteY3" fmla="*/ 2263775 h 2359025"/>
                <a:gd name="connsiteX4" fmla="*/ 2651125 w 2800350"/>
                <a:gd name="connsiteY4" fmla="*/ 2171700 h 2359025"/>
                <a:gd name="connsiteX5" fmla="*/ 2378075 w 2800350"/>
                <a:gd name="connsiteY5" fmla="*/ 2171700 h 2359025"/>
                <a:gd name="connsiteX6" fmla="*/ 2378075 w 2800350"/>
                <a:gd name="connsiteY6" fmla="*/ 2127250 h 2359025"/>
                <a:gd name="connsiteX7" fmla="*/ 2257425 w 2800350"/>
                <a:gd name="connsiteY7" fmla="*/ 2127250 h 2359025"/>
                <a:gd name="connsiteX8" fmla="*/ 2257425 w 2800350"/>
                <a:gd name="connsiteY8" fmla="*/ 2082800 h 2359025"/>
                <a:gd name="connsiteX9" fmla="*/ 2184400 w 2800350"/>
                <a:gd name="connsiteY9" fmla="*/ 2082800 h 2359025"/>
                <a:gd name="connsiteX10" fmla="*/ 2184400 w 2800350"/>
                <a:gd name="connsiteY10" fmla="*/ 2035175 h 2359025"/>
                <a:gd name="connsiteX11" fmla="*/ 2000250 w 2800350"/>
                <a:gd name="connsiteY11" fmla="*/ 2035175 h 2359025"/>
                <a:gd name="connsiteX12" fmla="*/ 2000250 w 2800350"/>
                <a:gd name="connsiteY12" fmla="*/ 1978025 h 2359025"/>
                <a:gd name="connsiteX13" fmla="*/ 1841500 w 2800350"/>
                <a:gd name="connsiteY13" fmla="*/ 1978025 h 2359025"/>
                <a:gd name="connsiteX14" fmla="*/ 1841500 w 2800350"/>
                <a:gd name="connsiteY14" fmla="*/ 1828800 h 2359025"/>
                <a:gd name="connsiteX15" fmla="*/ 1803400 w 2800350"/>
                <a:gd name="connsiteY15" fmla="*/ 1828800 h 2359025"/>
                <a:gd name="connsiteX16" fmla="*/ 1803400 w 2800350"/>
                <a:gd name="connsiteY16" fmla="*/ 1787525 h 2359025"/>
                <a:gd name="connsiteX17" fmla="*/ 1781175 w 2800350"/>
                <a:gd name="connsiteY17" fmla="*/ 1787525 h 2359025"/>
                <a:gd name="connsiteX18" fmla="*/ 1781175 w 2800350"/>
                <a:gd name="connsiteY18" fmla="*/ 1758950 h 2359025"/>
                <a:gd name="connsiteX19" fmla="*/ 1701800 w 2800350"/>
                <a:gd name="connsiteY19" fmla="*/ 1758950 h 2359025"/>
                <a:gd name="connsiteX20" fmla="*/ 1701800 w 2800350"/>
                <a:gd name="connsiteY20" fmla="*/ 1708150 h 2359025"/>
                <a:gd name="connsiteX21" fmla="*/ 1647825 w 2800350"/>
                <a:gd name="connsiteY21" fmla="*/ 1708150 h 2359025"/>
                <a:gd name="connsiteX22" fmla="*/ 1647825 w 2800350"/>
                <a:gd name="connsiteY22" fmla="*/ 1673225 h 2359025"/>
                <a:gd name="connsiteX23" fmla="*/ 1406525 w 2800350"/>
                <a:gd name="connsiteY23" fmla="*/ 1673225 h 2359025"/>
                <a:gd name="connsiteX24" fmla="*/ 1406525 w 2800350"/>
                <a:gd name="connsiteY24" fmla="*/ 1654175 h 2359025"/>
                <a:gd name="connsiteX25" fmla="*/ 1358900 w 2800350"/>
                <a:gd name="connsiteY25" fmla="*/ 1654175 h 2359025"/>
                <a:gd name="connsiteX26" fmla="*/ 1346200 w 2800350"/>
                <a:gd name="connsiteY26" fmla="*/ 1641475 h 2359025"/>
                <a:gd name="connsiteX27" fmla="*/ 1301750 w 2800350"/>
                <a:gd name="connsiteY27" fmla="*/ 1641475 h 2359025"/>
                <a:gd name="connsiteX28" fmla="*/ 1301750 w 2800350"/>
                <a:gd name="connsiteY28" fmla="*/ 1571625 h 2359025"/>
                <a:gd name="connsiteX29" fmla="*/ 1276350 w 2800350"/>
                <a:gd name="connsiteY29" fmla="*/ 1571625 h 2359025"/>
                <a:gd name="connsiteX30" fmla="*/ 1276350 w 2800350"/>
                <a:gd name="connsiteY30" fmla="*/ 1539875 h 2359025"/>
                <a:gd name="connsiteX31" fmla="*/ 1257300 w 2800350"/>
                <a:gd name="connsiteY31" fmla="*/ 1539875 h 2359025"/>
                <a:gd name="connsiteX32" fmla="*/ 1257300 w 2800350"/>
                <a:gd name="connsiteY32" fmla="*/ 1511300 h 2359025"/>
                <a:gd name="connsiteX33" fmla="*/ 1257300 w 2800350"/>
                <a:gd name="connsiteY33" fmla="*/ 1492250 h 2359025"/>
                <a:gd name="connsiteX34" fmla="*/ 1244600 w 2800350"/>
                <a:gd name="connsiteY34" fmla="*/ 1492250 h 2359025"/>
                <a:gd name="connsiteX35" fmla="*/ 1244600 w 2800350"/>
                <a:gd name="connsiteY35" fmla="*/ 1428750 h 2359025"/>
                <a:gd name="connsiteX36" fmla="*/ 1216025 w 2800350"/>
                <a:gd name="connsiteY36" fmla="*/ 1428750 h 2359025"/>
                <a:gd name="connsiteX37" fmla="*/ 1216025 w 2800350"/>
                <a:gd name="connsiteY37" fmla="*/ 1397000 h 2359025"/>
                <a:gd name="connsiteX38" fmla="*/ 1171575 w 2800350"/>
                <a:gd name="connsiteY38" fmla="*/ 1397000 h 2359025"/>
                <a:gd name="connsiteX39" fmla="*/ 1152525 w 2800350"/>
                <a:gd name="connsiteY39" fmla="*/ 1377950 h 2359025"/>
                <a:gd name="connsiteX40" fmla="*/ 1114425 w 2800350"/>
                <a:gd name="connsiteY40" fmla="*/ 1377950 h 2359025"/>
                <a:gd name="connsiteX41" fmla="*/ 1114425 w 2800350"/>
                <a:gd name="connsiteY41" fmla="*/ 1343025 h 2359025"/>
                <a:gd name="connsiteX42" fmla="*/ 1095375 w 2800350"/>
                <a:gd name="connsiteY42" fmla="*/ 1343025 h 2359025"/>
                <a:gd name="connsiteX43" fmla="*/ 1095375 w 2800350"/>
                <a:gd name="connsiteY43" fmla="*/ 1314450 h 2359025"/>
                <a:gd name="connsiteX44" fmla="*/ 1038225 w 2800350"/>
                <a:gd name="connsiteY44" fmla="*/ 1314450 h 2359025"/>
                <a:gd name="connsiteX45" fmla="*/ 1038225 w 2800350"/>
                <a:gd name="connsiteY45" fmla="*/ 1289050 h 2359025"/>
                <a:gd name="connsiteX46" fmla="*/ 1041400 w 2800350"/>
                <a:gd name="connsiteY46" fmla="*/ 1292225 h 2359025"/>
                <a:gd name="connsiteX47" fmla="*/ 1041400 w 2800350"/>
                <a:gd name="connsiteY47" fmla="*/ 1260475 h 2359025"/>
                <a:gd name="connsiteX48" fmla="*/ 1025525 w 2800350"/>
                <a:gd name="connsiteY48" fmla="*/ 1260475 h 2359025"/>
                <a:gd name="connsiteX49" fmla="*/ 1025525 w 2800350"/>
                <a:gd name="connsiteY49" fmla="*/ 1206500 h 2359025"/>
                <a:gd name="connsiteX50" fmla="*/ 946150 w 2800350"/>
                <a:gd name="connsiteY50" fmla="*/ 1206500 h 2359025"/>
                <a:gd name="connsiteX51" fmla="*/ 946150 w 2800350"/>
                <a:gd name="connsiteY51" fmla="*/ 1171575 h 2359025"/>
                <a:gd name="connsiteX52" fmla="*/ 908050 w 2800350"/>
                <a:gd name="connsiteY52" fmla="*/ 1171575 h 2359025"/>
                <a:gd name="connsiteX53" fmla="*/ 908050 w 2800350"/>
                <a:gd name="connsiteY53" fmla="*/ 1155700 h 2359025"/>
                <a:gd name="connsiteX54" fmla="*/ 901700 w 2800350"/>
                <a:gd name="connsiteY54" fmla="*/ 1155700 h 2359025"/>
                <a:gd name="connsiteX55" fmla="*/ 901700 w 2800350"/>
                <a:gd name="connsiteY55" fmla="*/ 1101725 h 2359025"/>
                <a:gd name="connsiteX56" fmla="*/ 892175 w 2800350"/>
                <a:gd name="connsiteY56" fmla="*/ 1092200 h 2359025"/>
                <a:gd name="connsiteX57" fmla="*/ 892175 w 2800350"/>
                <a:gd name="connsiteY57" fmla="*/ 1031875 h 2359025"/>
                <a:gd name="connsiteX58" fmla="*/ 860425 w 2800350"/>
                <a:gd name="connsiteY58" fmla="*/ 1031875 h 2359025"/>
                <a:gd name="connsiteX59" fmla="*/ 860425 w 2800350"/>
                <a:gd name="connsiteY59" fmla="*/ 1012825 h 2359025"/>
                <a:gd name="connsiteX60" fmla="*/ 815975 w 2800350"/>
                <a:gd name="connsiteY60" fmla="*/ 1012825 h 2359025"/>
                <a:gd name="connsiteX61" fmla="*/ 815975 w 2800350"/>
                <a:gd name="connsiteY61" fmla="*/ 1012825 h 2359025"/>
                <a:gd name="connsiteX62" fmla="*/ 800100 w 2800350"/>
                <a:gd name="connsiteY62" fmla="*/ 996950 h 2359025"/>
                <a:gd name="connsiteX63" fmla="*/ 800100 w 2800350"/>
                <a:gd name="connsiteY63" fmla="*/ 955675 h 2359025"/>
                <a:gd name="connsiteX64" fmla="*/ 777875 w 2800350"/>
                <a:gd name="connsiteY64" fmla="*/ 955675 h 2359025"/>
                <a:gd name="connsiteX65" fmla="*/ 777875 w 2800350"/>
                <a:gd name="connsiteY65" fmla="*/ 930275 h 2359025"/>
                <a:gd name="connsiteX66" fmla="*/ 777875 w 2800350"/>
                <a:gd name="connsiteY66" fmla="*/ 930275 h 2359025"/>
                <a:gd name="connsiteX67" fmla="*/ 758825 w 2800350"/>
                <a:gd name="connsiteY67" fmla="*/ 930275 h 2359025"/>
                <a:gd name="connsiteX68" fmla="*/ 758825 w 2800350"/>
                <a:gd name="connsiteY68" fmla="*/ 847725 h 2359025"/>
                <a:gd name="connsiteX69" fmla="*/ 727075 w 2800350"/>
                <a:gd name="connsiteY69" fmla="*/ 847725 h 2359025"/>
                <a:gd name="connsiteX70" fmla="*/ 727075 w 2800350"/>
                <a:gd name="connsiteY70" fmla="*/ 819150 h 2359025"/>
                <a:gd name="connsiteX71" fmla="*/ 631825 w 2800350"/>
                <a:gd name="connsiteY71" fmla="*/ 819150 h 2359025"/>
                <a:gd name="connsiteX72" fmla="*/ 631825 w 2800350"/>
                <a:gd name="connsiteY72" fmla="*/ 755650 h 2359025"/>
                <a:gd name="connsiteX73" fmla="*/ 631825 w 2800350"/>
                <a:gd name="connsiteY73" fmla="*/ 714375 h 2359025"/>
                <a:gd name="connsiteX74" fmla="*/ 631825 w 2800350"/>
                <a:gd name="connsiteY74" fmla="*/ 647700 h 2359025"/>
                <a:gd name="connsiteX75" fmla="*/ 558800 w 2800350"/>
                <a:gd name="connsiteY75" fmla="*/ 647700 h 2359025"/>
                <a:gd name="connsiteX76" fmla="*/ 558800 w 2800350"/>
                <a:gd name="connsiteY76" fmla="*/ 615950 h 2359025"/>
                <a:gd name="connsiteX77" fmla="*/ 504825 w 2800350"/>
                <a:gd name="connsiteY77" fmla="*/ 615950 h 2359025"/>
                <a:gd name="connsiteX78" fmla="*/ 504825 w 2800350"/>
                <a:gd name="connsiteY78" fmla="*/ 584200 h 2359025"/>
                <a:gd name="connsiteX79" fmla="*/ 498475 w 2800350"/>
                <a:gd name="connsiteY79" fmla="*/ 584200 h 2359025"/>
                <a:gd name="connsiteX80" fmla="*/ 498475 w 2800350"/>
                <a:gd name="connsiteY80" fmla="*/ 415925 h 2359025"/>
                <a:gd name="connsiteX81" fmla="*/ 479425 w 2800350"/>
                <a:gd name="connsiteY81" fmla="*/ 415925 h 2359025"/>
                <a:gd name="connsiteX82" fmla="*/ 479425 w 2800350"/>
                <a:gd name="connsiteY82" fmla="*/ 396875 h 2359025"/>
                <a:gd name="connsiteX83" fmla="*/ 412750 w 2800350"/>
                <a:gd name="connsiteY83" fmla="*/ 396875 h 2359025"/>
                <a:gd name="connsiteX84" fmla="*/ 412750 w 2800350"/>
                <a:gd name="connsiteY84" fmla="*/ 368300 h 2359025"/>
                <a:gd name="connsiteX85" fmla="*/ 390525 w 2800350"/>
                <a:gd name="connsiteY85" fmla="*/ 368300 h 2359025"/>
                <a:gd name="connsiteX86" fmla="*/ 390525 w 2800350"/>
                <a:gd name="connsiteY86" fmla="*/ 339725 h 2359025"/>
                <a:gd name="connsiteX87" fmla="*/ 352425 w 2800350"/>
                <a:gd name="connsiteY87" fmla="*/ 339725 h 2359025"/>
                <a:gd name="connsiteX88" fmla="*/ 352425 w 2800350"/>
                <a:gd name="connsiteY88" fmla="*/ 247650 h 2359025"/>
                <a:gd name="connsiteX89" fmla="*/ 295275 w 2800350"/>
                <a:gd name="connsiteY89" fmla="*/ 247650 h 2359025"/>
                <a:gd name="connsiteX90" fmla="*/ 295275 w 2800350"/>
                <a:gd name="connsiteY90" fmla="*/ 234950 h 2359025"/>
                <a:gd name="connsiteX91" fmla="*/ 212725 w 2800350"/>
                <a:gd name="connsiteY91" fmla="*/ 234950 h 2359025"/>
                <a:gd name="connsiteX92" fmla="*/ 212725 w 2800350"/>
                <a:gd name="connsiteY92" fmla="*/ 114300 h 2359025"/>
                <a:gd name="connsiteX93" fmla="*/ 31750 w 2800350"/>
                <a:gd name="connsiteY93" fmla="*/ 114300 h 2359025"/>
                <a:gd name="connsiteX94" fmla="*/ 31750 w 2800350"/>
                <a:gd name="connsiteY94" fmla="*/ 88900 h 2359025"/>
                <a:gd name="connsiteX95" fmla="*/ 31750 w 2800350"/>
                <a:gd name="connsiteY95" fmla="*/ 63500 h 2359025"/>
                <a:gd name="connsiteX96" fmla="*/ 31750 w 2800350"/>
                <a:gd name="connsiteY96" fmla="*/ 31750 h 2359025"/>
                <a:gd name="connsiteX97" fmla="*/ 0 w 2800350"/>
                <a:gd name="connsiteY97" fmla="*/ 31750 h 2359025"/>
                <a:gd name="connsiteX98" fmla="*/ 0 w 2800350"/>
                <a:gd name="connsiteY98" fmla="*/ 0 h 2359025"/>
                <a:gd name="connsiteX0" fmla="*/ 2800350 w 2800350"/>
                <a:gd name="connsiteY0" fmla="*/ 2359025 h 2359025"/>
                <a:gd name="connsiteX1" fmla="*/ 2657475 w 2800350"/>
                <a:gd name="connsiteY1" fmla="*/ 2359025 h 2359025"/>
                <a:gd name="connsiteX2" fmla="*/ 2657475 w 2800350"/>
                <a:gd name="connsiteY2" fmla="*/ 2270125 h 2359025"/>
                <a:gd name="connsiteX3" fmla="*/ 2651125 w 2800350"/>
                <a:gd name="connsiteY3" fmla="*/ 2263775 h 2359025"/>
                <a:gd name="connsiteX4" fmla="*/ 2651125 w 2800350"/>
                <a:gd name="connsiteY4" fmla="*/ 2171700 h 2359025"/>
                <a:gd name="connsiteX5" fmla="*/ 2378075 w 2800350"/>
                <a:gd name="connsiteY5" fmla="*/ 2184400 h 2359025"/>
                <a:gd name="connsiteX6" fmla="*/ 2378075 w 2800350"/>
                <a:gd name="connsiteY6" fmla="*/ 2127250 h 2359025"/>
                <a:gd name="connsiteX7" fmla="*/ 2257425 w 2800350"/>
                <a:gd name="connsiteY7" fmla="*/ 2127250 h 2359025"/>
                <a:gd name="connsiteX8" fmla="*/ 2257425 w 2800350"/>
                <a:gd name="connsiteY8" fmla="*/ 2082800 h 2359025"/>
                <a:gd name="connsiteX9" fmla="*/ 2184400 w 2800350"/>
                <a:gd name="connsiteY9" fmla="*/ 2082800 h 2359025"/>
                <a:gd name="connsiteX10" fmla="*/ 2184400 w 2800350"/>
                <a:gd name="connsiteY10" fmla="*/ 2035175 h 2359025"/>
                <a:gd name="connsiteX11" fmla="*/ 2000250 w 2800350"/>
                <a:gd name="connsiteY11" fmla="*/ 2035175 h 2359025"/>
                <a:gd name="connsiteX12" fmla="*/ 2000250 w 2800350"/>
                <a:gd name="connsiteY12" fmla="*/ 1978025 h 2359025"/>
                <a:gd name="connsiteX13" fmla="*/ 1841500 w 2800350"/>
                <a:gd name="connsiteY13" fmla="*/ 1978025 h 2359025"/>
                <a:gd name="connsiteX14" fmla="*/ 1841500 w 2800350"/>
                <a:gd name="connsiteY14" fmla="*/ 1828800 h 2359025"/>
                <a:gd name="connsiteX15" fmla="*/ 1803400 w 2800350"/>
                <a:gd name="connsiteY15" fmla="*/ 1828800 h 2359025"/>
                <a:gd name="connsiteX16" fmla="*/ 1803400 w 2800350"/>
                <a:gd name="connsiteY16" fmla="*/ 1787525 h 2359025"/>
                <a:gd name="connsiteX17" fmla="*/ 1781175 w 2800350"/>
                <a:gd name="connsiteY17" fmla="*/ 1787525 h 2359025"/>
                <a:gd name="connsiteX18" fmla="*/ 1781175 w 2800350"/>
                <a:gd name="connsiteY18" fmla="*/ 1758950 h 2359025"/>
                <a:gd name="connsiteX19" fmla="*/ 1701800 w 2800350"/>
                <a:gd name="connsiteY19" fmla="*/ 1758950 h 2359025"/>
                <a:gd name="connsiteX20" fmla="*/ 1701800 w 2800350"/>
                <a:gd name="connsiteY20" fmla="*/ 1708150 h 2359025"/>
                <a:gd name="connsiteX21" fmla="*/ 1647825 w 2800350"/>
                <a:gd name="connsiteY21" fmla="*/ 1708150 h 2359025"/>
                <a:gd name="connsiteX22" fmla="*/ 1647825 w 2800350"/>
                <a:gd name="connsiteY22" fmla="*/ 1673225 h 2359025"/>
                <a:gd name="connsiteX23" fmla="*/ 1406525 w 2800350"/>
                <a:gd name="connsiteY23" fmla="*/ 1673225 h 2359025"/>
                <a:gd name="connsiteX24" fmla="*/ 1406525 w 2800350"/>
                <a:gd name="connsiteY24" fmla="*/ 1654175 h 2359025"/>
                <a:gd name="connsiteX25" fmla="*/ 1358900 w 2800350"/>
                <a:gd name="connsiteY25" fmla="*/ 1654175 h 2359025"/>
                <a:gd name="connsiteX26" fmla="*/ 1346200 w 2800350"/>
                <a:gd name="connsiteY26" fmla="*/ 1641475 h 2359025"/>
                <a:gd name="connsiteX27" fmla="*/ 1301750 w 2800350"/>
                <a:gd name="connsiteY27" fmla="*/ 1641475 h 2359025"/>
                <a:gd name="connsiteX28" fmla="*/ 1301750 w 2800350"/>
                <a:gd name="connsiteY28" fmla="*/ 1571625 h 2359025"/>
                <a:gd name="connsiteX29" fmla="*/ 1276350 w 2800350"/>
                <a:gd name="connsiteY29" fmla="*/ 1571625 h 2359025"/>
                <a:gd name="connsiteX30" fmla="*/ 1276350 w 2800350"/>
                <a:gd name="connsiteY30" fmla="*/ 1539875 h 2359025"/>
                <a:gd name="connsiteX31" fmla="*/ 1257300 w 2800350"/>
                <a:gd name="connsiteY31" fmla="*/ 1539875 h 2359025"/>
                <a:gd name="connsiteX32" fmla="*/ 1257300 w 2800350"/>
                <a:gd name="connsiteY32" fmla="*/ 1511300 h 2359025"/>
                <a:gd name="connsiteX33" fmla="*/ 1257300 w 2800350"/>
                <a:gd name="connsiteY33" fmla="*/ 1492250 h 2359025"/>
                <a:gd name="connsiteX34" fmla="*/ 1244600 w 2800350"/>
                <a:gd name="connsiteY34" fmla="*/ 1492250 h 2359025"/>
                <a:gd name="connsiteX35" fmla="*/ 1244600 w 2800350"/>
                <a:gd name="connsiteY35" fmla="*/ 1428750 h 2359025"/>
                <a:gd name="connsiteX36" fmla="*/ 1216025 w 2800350"/>
                <a:gd name="connsiteY36" fmla="*/ 1428750 h 2359025"/>
                <a:gd name="connsiteX37" fmla="*/ 1216025 w 2800350"/>
                <a:gd name="connsiteY37" fmla="*/ 1397000 h 2359025"/>
                <a:gd name="connsiteX38" fmla="*/ 1171575 w 2800350"/>
                <a:gd name="connsiteY38" fmla="*/ 1397000 h 2359025"/>
                <a:gd name="connsiteX39" fmla="*/ 1152525 w 2800350"/>
                <a:gd name="connsiteY39" fmla="*/ 1377950 h 2359025"/>
                <a:gd name="connsiteX40" fmla="*/ 1114425 w 2800350"/>
                <a:gd name="connsiteY40" fmla="*/ 1377950 h 2359025"/>
                <a:gd name="connsiteX41" fmla="*/ 1114425 w 2800350"/>
                <a:gd name="connsiteY41" fmla="*/ 1343025 h 2359025"/>
                <a:gd name="connsiteX42" fmla="*/ 1095375 w 2800350"/>
                <a:gd name="connsiteY42" fmla="*/ 1343025 h 2359025"/>
                <a:gd name="connsiteX43" fmla="*/ 1095375 w 2800350"/>
                <a:gd name="connsiteY43" fmla="*/ 1314450 h 2359025"/>
                <a:gd name="connsiteX44" fmla="*/ 1038225 w 2800350"/>
                <a:gd name="connsiteY44" fmla="*/ 1314450 h 2359025"/>
                <a:gd name="connsiteX45" fmla="*/ 1038225 w 2800350"/>
                <a:gd name="connsiteY45" fmla="*/ 1289050 h 2359025"/>
                <a:gd name="connsiteX46" fmla="*/ 1041400 w 2800350"/>
                <a:gd name="connsiteY46" fmla="*/ 1292225 h 2359025"/>
                <a:gd name="connsiteX47" fmla="*/ 1041400 w 2800350"/>
                <a:gd name="connsiteY47" fmla="*/ 1260475 h 2359025"/>
                <a:gd name="connsiteX48" fmla="*/ 1025525 w 2800350"/>
                <a:gd name="connsiteY48" fmla="*/ 1260475 h 2359025"/>
                <a:gd name="connsiteX49" fmla="*/ 1025525 w 2800350"/>
                <a:gd name="connsiteY49" fmla="*/ 1206500 h 2359025"/>
                <a:gd name="connsiteX50" fmla="*/ 946150 w 2800350"/>
                <a:gd name="connsiteY50" fmla="*/ 1206500 h 2359025"/>
                <a:gd name="connsiteX51" fmla="*/ 946150 w 2800350"/>
                <a:gd name="connsiteY51" fmla="*/ 1171575 h 2359025"/>
                <a:gd name="connsiteX52" fmla="*/ 908050 w 2800350"/>
                <a:gd name="connsiteY52" fmla="*/ 1171575 h 2359025"/>
                <a:gd name="connsiteX53" fmla="*/ 908050 w 2800350"/>
                <a:gd name="connsiteY53" fmla="*/ 1155700 h 2359025"/>
                <a:gd name="connsiteX54" fmla="*/ 901700 w 2800350"/>
                <a:gd name="connsiteY54" fmla="*/ 1155700 h 2359025"/>
                <a:gd name="connsiteX55" fmla="*/ 901700 w 2800350"/>
                <a:gd name="connsiteY55" fmla="*/ 1101725 h 2359025"/>
                <a:gd name="connsiteX56" fmla="*/ 892175 w 2800350"/>
                <a:gd name="connsiteY56" fmla="*/ 1092200 h 2359025"/>
                <a:gd name="connsiteX57" fmla="*/ 892175 w 2800350"/>
                <a:gd name="connsiteY57" fmla="*/ 1031875 h 2359025"/>
                <a:gd name="connsiteX58" fmla="*/ 860425 w 2800350"/>
                <a:gd name="connsiteY58" fmla="*/ 1031875 h 2359025"/>
                <a:gd name="connsiteX59" fmla="*/ 860425 w 2800350"/>
                <a:gd name="connsiteY59" fmla="*/ 1012825 h 2359025"/>
                <a:gd name="connsiteX60" fmla="*/ 815975 w 2800350"/>
                <a:gd name="connsiteY60" fmla="*/ 1012825 h 2359025"/>
                <a:gd name="connsiteX61" fmla="*/ 815975 w 2800350"/>
                <a:gd name="connsiteY61" fmla="*/ 1012825 h 2359025"/>
                <a:gd name="connsiteX62" fmla="*/ 800100 w 2800350"/>
                <a:gd name="connsiteY62" fmla="*/ 996950 h 2359025"/>
                <a:gd name="connsiteX63" fmla="*/ 800100 w 2800350"/>
                <a:gd name="connsiteY63" fmla="*/ 955675 h 2359025"/>
                <a:gd name="connsiteX64" fmla="*/ 777875 w 2800350"/>
                <a:gd name="connsiteY64" fmla="*/ 955675 h 2359025"/>
                <a:gd name="connsiteX65" fmla="*/ 777875 w 2800350"/>
                <a:gd name="connsiteY65" fmla="*/ 930275 h 2359025"/>
                <a:gd name="connsiteX66" fmla="*/ 777875 w 2800350"/>
                <a:gd name="connsiteY66" fmla="*/ 930275 h 2359025"/>
                <a:gd name="connsiteX67" fmla="*/ 758825 w 2800350"/>
                <a:gd name="connsiteY67" fmla="*/ 930275 h 2359025"/>
                <a:gd name="connsiteX68" fmla="*/ 758825 w 2800350"/>
                <a:gd name="connsiteY68" fmla="*/ 847725 h 2359025"/>
                <a:gd name="connsiteX69" fmla="*/ 727075 w 2800350"/>
                <a:gd name="connsiteY69" fmla="*/ 847725 h 2359025"/>
                <a:gd name="connsiteX70" fmla="*/ 727075 w 2800350"/>
                <a:gd name="connsiteY70" fmla="*/ 819150 h 2359025"/>
                <a:gd name="connsiteX71" fmla="*/ 631825 w 2800350"/>
                <a:gd name="connsiteY71" fmla="*/ 819150 h 2359025"/>
                <a:gd name="connsiteX72" fmla="*/ 631825 w 2800350"/>
                <a:gd name="connsiteY72" fmla="*/ 755650 h 2359025"/>
                <a:gd name="connsiteX73" fmla="*/ 631825 w 2800350"/>
                <a:gd name="connsiteY73" fmla="*/ 714375 h 2359025"/>
                <a:gd name="connsiteX74" fmla="*/ 631825 w 2800350"/>
                <a:gd name="connsiteY74" fmla="*/ 647700 h 2359025"/>
                <a:gd name="connsiteX75" fmla="*/ 558800 w 2800350"/>
                <a:gd name="connsiteY75" fmla="*/ 647700 h 2359025"/>
                <a:gd name="connsiteX76" fmla="*/ 558800 w 2800350"/>
                <a:gd name="connsiteY76" fmla="*/ 615950 h 2359025"/>
                <a:gd name="connsiteX77" fmla="*/ 504825 w 2800350"/>
                <a:gd name="connsiteY77" fmla="*/ 615950 h 2359025"/>
                <a:gd name="connsiteX78" fmla="*/ 504825 w 2800350"/>
                <a:gd name="connsiteY78" fmla="*/ 584200 h 2359025"/>
                <a:gd name="connsiteX79" fmla="*/ 498475 w 2800350"/>
                <a:gd name="connsiteY79" fmla="*/ 584200 h 2359025"/>
                <a:gd name="connsiteX80" fmla="*/ 498475 w 2800350"/>
                <a:gd name="connsiteY80" fmla="*/ 415925 h 2359025"/>
                <a:gd name="connsiteX81" fmla="*/ 479425 w 2800350"/>
                <a:gd name="connsiteY81" fmla="*/ 415925 h 2359025"/>
                <a:gd name="connsiteX82" fmla="*/ 479425 w 2800350"/>
                <a:gd name="connsiteY82" fmla="*/ 396875 h 2359025"/>
                <a:gd name="connsiteX83" fmla="*/ 412750 w 2800350"/>
                <a:gd name="connsiteY83" fmla="*/ 396875 h 2359025"/>
                <a:gd name="connsiteX84" fmla="*/ 412750 w 2800350"/>
                <a:gd name="connsiteY84" fmla="*/ 368300 h 2359025"/>
                <a:gd name="connsiteX85" fmla="*/ 390525 w 2800350"/>
                <a:gd name="connsiteY85" fmla="*/ 368300 h 2359025"/>
                <a:gd name="connsiteX86" fmla="*/ 390525 w 2800350"/>
                <a:gd name="connsiteY86" fmla="*/ 339725 h 2359025"/>
                <a:gd name="connsiteX87" fmla="*/ 352425 w 2800350"/>
                <a:gd name="connsiteY87" fmla="*/ 339725 h 2359025"/>
                <a:gd name="connsiteX88" fmla="*/ 352425 w 2800350"/>
                <a:gd name="connsiteY88" fmla="*/ 247650 h 2359025"/>
                <a:gd name="connsiteX89" fmla="*/ 295275 w 2800350"/>
                <a:gd name="connsiteY89" fmla="*/ 247650 h 2359025"/>
                <a:gd name="connsiteX90" fmla="*/ 295275 w 2800350"/>
                <a:gd name="connsiteY90" fmla="*/ 234950 h 2359025"/>
                <a:gd name="connsiteX91" fmla="*/ 212725 w 2800350"/>
                <a:gd name="connsiteY91" fmla="*/ 234950 h 2359025"/>
                <a:gd name="connsiteX92" fmla="*/ 212725 w 2800350"/>
                <a:gd name="connsiteY92" fmla="*/ 114300 h 2359025"/>
                <a:gd name="connsiteX93" fmla="*/ 31750 w 2800350"/>
                <a:gd name="connsiteY93" fmla="*/ 114300 h 2359025"/>
                <a:gd name="connsiteX94" fmla="*/ 31750 w 2800350"/>
                <a:gd name="connsiteY94" fmla="*/ 88900 h 2359025"/>
                <a:gd name="connsiteX95" fmla="*/ 31750 w 2800350"/>
                <a:gd name="connsiteY95" fmla="*/ 63500 h 2359025"/>
                <a:gd name="connsiteX96" fmla="*/ 31750 w 2800350"/>
                <a:gd name="connsiteY96" fmla="*/ 31750 h 2359025"/>
                <a:gd name="connsiteX97" fmla="*/ 0 w 2800350"/>
                <a:gd name="connsiteY97" fmla="*/ 31750 h 2359025"/>
                <a:gd name="connsiteX98" fmla="*/ 0 w 2800350"/>
                <a:gd name="connsiteY98" fmla="*/ 0 h 2359025"/>
                <a:gd name="connsiteX0" fmla="*/ 2800350 w 2800350"/>
                <a:gd name="connsiteY0" fmla="*/ 2359025 h 2359025"/>
                <a:gd name="connsiteX1" fmla="*/ 2657475 w 2800350"/>
                <a:gd name="connsiteY1" fmla="*/ 2359025 h 2359025"/>
                <a:gd name="connsiteX2" fmla="*/ 2657475 w 2800350"/>
                <a:gd name="connsiteY2" fmla="*/ 2270125 h 2359025"/>
                <a:gd name="connsiteX3" fmla="*/ 2651125 w 2800350"/>
                <a:gd name="connsiteY3" fmla="*/ 2263775 h 2359025"/>
                <a:gd name="connsiteX4" fmla="*/ 2654300 w 2800350"/>
                <a:gd name="connsiteY4" fmla="*/ 2184400 h 2359025"/>
                <a:gd name="connsiteX5" fmla="*/ 2378075 w 2800350"/>
                <a:gd name="connsiteY5" fmla="*/ 2184400 h 2359025"/>
                <a:gd name="connsiteX6" fmla="*/ 2378075 w 2800350"/>
                <a:gd name="connsiteY6" fmla="*/ 2127250 h 2359025"/>
                <a:gd name="connsiteX7" fmla="*/ 2257425 w 2800350"/>
                <a:gd name="connsiteY7" fmla="*/ 2127250 h 2359025"/>
                <a:gd name="connsiteX8" fmla="*/ 2257425 w 2800350"/>
                <a:gd name="connsiteY8" fmla="*/ 2082800 h 2359025"/>
                <a:gd name="connsiteX9" fmla="*/ 2184400 w 2800350"/>
                <a:gd name="connsiteY9" fmla="*/ 2082800 h 2359025"/>
                <a:gd name="connsiteX10" fmla="*/ 2184400 w 2800350"/>
                <a:gd name="connsiteY10" fmla="*/ 2035175 h 2359025"/>
                <a:gd name="connsiteX11" fmla="*/ 2000250 w 2800350"/>
                <a:gd name="connsiteY11" fmla="*/ 2035175 h 2359025"/>
                <a:gd name="connsiteX12" fmla="*/ 2000250 w 2800350"/>
                <a:gd name="connsiteY12" fmla="*/ 1978025 h 2359025"/>
                <a:gd name="connsiteX13" fmla="*/ 1841500 w 2800350"/>
                <a:gd name="connsiteY13" fmla="*/ 1978025 h 2359025"/>
                <a:gd name="connsiteX14" fmla="*/ 1841500 w 2800350"/>
                <a:gd name="connsiteY14" fmla="*/ 1828800 h 2359025"/>
                <a:gd name="connsiteX15" fmla="*/ 1803400 w 2800350"/>
                <a:gd name="connsiteY15" fmla="*/ 1828800 h 2359025"/>
                <a:gd name="connsiteX16" fmla="*/ 1803400 w 2800350"/>
                <a:gd name="connsiteY16" fmla="*/ 1787525 h 2359025"/>
                <a:gd name="connsiteX17" fmla="*/ 1781175 w 2800350"/>
                <a:gd name="connsiteY17" fmla="*/ 1787525 h 2359025"/>
                <a:gd name="connsiteX18" fmla="*/ 1781175 w 2800350"/>
                <a:gd name="connsiteY18" fmla="*/ 1758950 h 2359025"/>
                <a:gd name="connsiteX19" fmla="*/ 1701800 w 2800350"/>
                <a:gd name="connsiteY19" fmla="*/ 1758950 h 2359025"/>
                <a:gd name="connsiteX20" fmla="*/ 1701800 w 2800350"/>
                <a:gd name="connsiteY20" fmla="*/ 1708150 h 2359025"/>
                <a:gd name="connsiteX21" fmla="*/ 1647825 w 2800350"/>
                <a:gd name="connsiteY21" fmla="*/ 1708150 h 2359025"/>
                <a:gd name="connsiteX22" fmla="*/ 1647825 w 2800350"/>
                <a:gd name="connsiteY22" fmla="*/ 1673225 h 2359025"/>
                <a:gd name="connsiteX23" fmla="*/ 1406525 w 2800350"/>
                <a:gd name="connsiteY23" fmla="*/ 1673225 h 2359025"/>
                <a:gd name="connsiteX24" fmla="*/ 1406525 w 2800350"/>
                <a:gd name="connsiteY24" fmla="*/ 1654175 h 2359025"/>
                <a:gd name="connsiteX25" fmla="*/ 1358900 w 2800350"/>
                <a:gd name="connsiteY25" fmla="*/ 1654175 h 2359025"/>
                <a:gd name="connsiteX26" fmla="*/ 1346200 w 2800350"/>
                <a:gd name="connsiteY26" fmla="*/ 1641475 h 2359025"/>
                <a:gd name="connsiteX27" fmla="*/ 1301750 w 2800350"/>
                <a:gd name="connsiteY27" fmla="*/ 1641475 h 2359025"/>
                <a:gd name="connsiteX28" fmla="*/ 1301750 w 2800350"/>
                <a:gd name="connsiteY28" fmla="*/ 1571625 h 2359025"/>
                <a:gd name="connsiteX29" fmla="*/ 1276350 w 2800350"/>
                <a:gd name="connsiteY29" fmla="*/ 1571625 h 2359025"/>
                <a:gd name="connsiteX30" fmla="*/ 1276350 w 2800350"/>
                <a:gd name="connsiteY30" fmla="*/ 1539875 h 2359025"/>
                <a:gd name="connsiteX31" fmla="*/ 1257300 w 2800350"/>
                <a:gd name="connsiteY31" fmla="*/ 1539875 h 2359025"/>
                <a:gd name="connsiteX32" fmla="*/ 1257300 w 2800350"/>
                <a:gd name="connsiteY32" fmla="*/ 1511300 h 2359025"/>
                <a:gd name="connsiteX33" fmla="*/ 1257300 w 2800350"/>
                <a:gd name="connsiteY33" fmla="*/ 1492250 h 2359025"/>
                <a:gd name="connsiteX34" fmla="*/ 1244600 w 2800350"/>
                <a:gd name="connsiteY34" fmla="*/ 1492250 h 2359025"/>
                <a:gd name="connsiteX35" fmla="*/ 1244600 w 2800350"/>
                <a:gd name="connsiteY35" fmla="*/ 1428750 h 2359025"/>
                <a:gd name="connsiteX36" fmla="*/ 1216025 w 2800350"/>
                <a:gd name="connsiteY36" fmla="*/ 1428750 h 2359025"/>
                <a:gd name="connsiteX37" fmla="*/ 1216025 w 2800350"/>
                <a:gd name="connsiteY37" fmla="*/ 1397000 h 2359025"/>
                <a:gd name="connsiteX38" fmla="*/ 1171575 w 2800350"/>
                <a:gd name="connsiteY38" fmla="*/ 1397000 h 2359025"/>
                <a:gd name="connsiteX39" fmla="*/ 1152525 w 2800350"/>
                <a:gd name="connsiteY39" fmla="*/ 1377950 h 2359025"/>
                <a:gd name="connsiteX40" fmla="*/ 1114425 w 2800350"/>
                <a:gd name="connsiteY40" fmla="*/ 1377950 h 2359025"/>
                <a:gd name="connsiteX41" fmla="*/ 1114425 w 2800350"/>
                <a:gd name="connsiteY41" fmla="*/ 1343025 h 2359025"/>
                <a:gd name="connsiteX42" fmla="*/ 1095375 w 2800350"/>
                <a:gd name="connsiteY42" fmla="*/ 1343025 h 2359025"/>
                <a:gd name="connsiteX43" fmla="*/ 1095375 w 2800350"/>
                <a:gd name="connsiteY43" fmla="*/ 1314450 h 2359025"/>
                <a:gd name="connsiteX44" fmla="*/ 1038225 w 2800350"/>
                <a:gd name="connsiteY44" fmla="*/ 1314450 h 2359025"/>
                <a:gd name="connsiteX45" fmla="*/ 1038225 w 2800350"/>
                <a:gd name="connsiteY45" fmla="*/ 1289050 h 2359025"/>
                <a:gd name="connsiteX46" fmla="*/ 1041400 w 2800350"/>
                <a:gd name="connsiteY46" fmla="*/ 1292225 h 2359025"/>
                <a:gd name="connsiteX47" fmla="*/ 1041400 w 2800350"/>
                <a:gd name="connsiteY47" fmla="*/ 1260475 h 2359025"/>
                <a:gd name="connsiteX48" fmla="*/ 1025525 w 2800350"/>
                <a:gd name="connsiteY48" fmla="*/ 1260475 h 2359025"/>
                <a:gd name="connsiteX49" fmla="*/ 1025525 w 2800350"/>
                <a:gd name="connsiteY49" fmla="*/ 1206500 h 2359025"/>
                <a:gd name="connsiteX50" fmla="*/ 946150 w 2800350"/>
                <a:gd name="connsiteY50" fmla="*/ 1206500 h 2359025"/>
                <a:gd name="connsiteX51" fmla="*/ 946150 w 2800350"/>
                <a:gd name="connsiteY51" fmla="*/ 1171575 h 2359025"/>
                <a:gd name="connsiteX52" fmla="*/ 908050 w 2800350"/>
                <a:gd name="connsiteY52" fmla="*/ 1171575 h 2359025"/>
                <a:gd name="connsiteX53" fmla="*/ 908050 w 2800350"/>
                <a:gd name="connsiteY53" fmla="*/ 1155700 h 2359025"/>
                <a:gd name="connsiteX54" fmla="*/ 901700 w 2800350"/>
                <a:gd name="connsiteY54" fmla="*/ 1155700 h 2359025"/>
                <a:gd name="connsiteX55" fmla="*/ 901700 w 2800350"/>
                <a:gd name="connsiteY55" fmla="*/ 1101725 h 2359025"/>
                <a:gd name="connsiteX56" fmla="*/ 892175 w 2800350"/>
                <a:gd name="connsiteY56" fmla="*/ 1092200 h 2359025"/>
                <a:gd name="connsiteX57" fmla="*/ 892175 w 2800350"/>
                <a:gd name="connsiteY57" fmla="*/ 1031875 h 2359025"/>
                <a:gd name="connsiteX58" fmla="*/ 860425 w 2800350"/>
                <a:gd name="connsiteY58" fmla="*/ 1031875 h 2359025"/>
                <a:gd name="connsiteX59" fmla="*/ 860425 w 2800350"/>
                <a:gd name="connsiteY59" fmla="*/ 1012825 h 2359025"/>
                <a:gd name="connsiteX60" fmla="*/ 815975 w 2800350"/>
                <a:gd name="connsiteY60" fmla="*/ 1012825 h 2359025"/>
                <a:gd name="connsiteX61" fmla="*/ 815975 w 2800350"/>
                <a:gd name="connsiteY61" fmla="*/ 1012825 h 2359025"/>
                <a:gd name="connsiteX62" fmla="*/ 800100 w 2800350"/>
                <a:gd name="connsiteY62" fmla="*/ 996950 h 2359025"/>
                <a:gd name="connsiteX63" fmla="*/ 800100 w 2800350"/>
                <a:gd name="connsiteY63" fmla="*/ 955675 h 2359025"/>
                <a:gd name="connsiteX64" fmla="*/ 777875 w 2800350"/>
                <a:gd name="connsiteY64" fmla="*/ 955675 h 2359025"/>
                <a:gd name="connsiteX65" fmla="*/ 777875 w 2800350"/>
                <a:gd name="connsiteY65" fmla="*/ 930275 h 2359025"/>
                <a:gd name="connsiteX66" fmla="*/ 777875 w 2800350"/>
                <a:gd name="connsiteY66" fmla="*/ 930275 h 2359025"/>
                <a:gd name="connsiteX67" fmla="*/ 758825 w 2800350"/>
                <a:gd name="connsiteY67" fmla="*/ 930275 h 2359025"/>
                <a:gd name="connsiteX68" fmla="*/ 758825 w 2800350"/>
                <a:gd name="connsiteY68" fmla="*/ 847725 h 2359025"/>
                <a:gd name="connsiteX69" fmla="*/ 727075 w 2800350"/>
                <a:gd name="connsiteY69" fmla="*/ 847725 h 2359025"/>
                <a:gd name="connsiteX70" fmla="*/ 727075 w 2800350"/>
                <a:gd name="connsiteY70" fmla="*/ 819150 h 2359025"/>
                <a:gd name="connsiteX71" fmla="*/ 631825 w 2800350"/>
                <a:gd name="connsiteY71" fmla="*/ 819150 h 2359025"/>
                <a:gd name="connsiteX72" fmla="*/ 631825 w 2800350"/>
                <a:gd name="connsiteY72" fmla="*/ 755650 h 2359025"/>
                <a:gd name="connsiteX73" fmla="*/ 631825 w 2800350"/>
                <a:gd name="connsiteY73" fmla="*/ 714375 h 2359025"/>
                <a:gd name="connsiteX74" fmla="*/ 631825 w 2800350"/>
                <a:gd name="connsiteY74" fmla="*/ 647700 h 2359025"/>
                <a:gd name="connsiteX75" fmla="*/ 558800 w 2800350"/>
                <a:gd name="connsiteY75" fmla="*/ 647700 h 2359025"/>
                <a:gd name="connsiteX76" fmla="*/ 558800 w 2800350"/>
                <a:gd name="connsiteY76" fmla="*/ 615950 h 2359025"/>
                <a:gd name="connsiteX77" fmla="*/ 504825 w 2800350"/>
                <a:gd name="connsiteY77" fmla="*/ 615950 h 2359025"/>
                <a:gd name="connsiteX78" fmla="*/ 504825 w 2800350"/>
                <a:gd name="connsiteY78" fmla="*/ 584200 h 2359025"/>
                <a:gd name="connsiteX79" fmla="*/ 498475 w 2800350"/>
                <a:gd name="connsiteY79" fmla="*/ 584200 h 2359025"/>
                <a:gd name="connsiteX80" fmla="*/ 498475 w 2800350"/>
                <a:gd name="connsiteY80" fmla="*/ 415925 h 2359025"/>
                <a:gd name="connsiteX81" fmla="*/ 479425 w 2800350"/>
                <a:gd name="connsiteY81" fmla="*/ 415925 h 2359025"/>
                <a:gd name="connsiteX82" fmla="*/ 479425 w 2800350"/>
                <a:gd name="connsiteY82" fmla="*/ 396875 h 2359025"/>
                <a:gd name="connsiteX83" fmla="*/ 412750 w 2800350"/>
                <a:gd name="connsiteY83" fmla="*/ 396875 h 2359025"/>
                <a:gd name="connsiteX84" fmla="*/ 412750 w 2800350"/>
                <a:gd name="connsiteY84" fmla="*/ 368300 h 2359025"/>
                <a:gd name="connsiteX85" fmla="*/ 390525 w 2800350"/>
                <a:gd name="connsiteY85" fmla="*/ 368300 h 2359025"/>
                <a:gd name="connsiteX86" fmla="*/ 390525 w 2800350"/>
                <a:gd name="connsiteY86" fmla="*/ 339725 h 2359025"/>
                <a:gd name="connsiteX87" fmla="*/ 352425 w 2800350"/>
                <a:gd name="connsiteY87" fmla="*/ 339725 h 2359025"/>
                <a:gd name="connsiteX88" fmla="*/ 352425 w 2800350"/>
                <a:gd name="connsiteY88" fmla="*/ 247650 h 2359025"/>
                <a:gd name="connsiteX89" fmla="*/ 295275 w 2800350"/>
                <a:gd name="connsiteY89" fmla="*/ 247650 h 2359025"/>
                <a:gd name="connsiteX90" fmla="*/ 295275 w 2800350"/>
                <a:gd name="connsiteY90" fmla="*/ 234950 h 2359025"/>
                <a:gd name="connsiteX91" fmla="*/ 212725 w 2800350"/>
                <a:gd name="connsiteY91" fmla="*/ 234950 h 2359025"/>
                <a:gd name="connsiteX92" fmla="*/ 212725 w 2800350"/>
                <a:gd name="connsiteY92" fmla="*/ 114300 h 2359025"/>
                <a:gd name="connsiteX93" fmla="*/ 31750 w 2800350"/>
                <a:gd name="connsiteY93" fmla="*/ 114300 h 2359025"/>
                <a:gd name="connsiteX94" fmla="*/ 31750 w 2800350"/>
                <a:gd name="connsiteY94" fmla="*/ 88900 h 2359025"/>
                <a:gd name="connsiteX95" fmla="*/ 31750 w 2800350"/>
                <a:gd name="connsiteY95" fmla="*/ 63500 h 2359025"/>
                <a:gd name="connsiteX96" fmla="*/ 31750 w 2800350"/>
                <a:gd name="connsiteY96" fmla="*/ 31750 h 2359025"/>
                <a:gd name="connsiteX97" fmla="*/ 0 w 2800350"/>
                <a:gd name="connsiteY97" fmla="*/ 31750 h 2359025"/>
                <a:gd name="connsiteX98" fmla="*/ 0 w 2800350"/>
                <a:gd name="connsiteY98" fmla="*/ 0 h 2359025"/>
                <a:gd name="connsiteX0" fmla="*/ 2800350 w 2800350"/>
                <a:gd name="connsiteY0" fmla="*/ 2359025 h 2359025"/>
                <a:gd name="connsiteX1" fmla="*/ 2657475 w 2800350"/>
                <a:gd name="connsiteY1" fmla="*/ 2359025 h 2359025"/>
                <a:gd name="connsiteX2" fmla="*/ 2657475 w 2800350"/>
                <a:gd name="connsiteY2" fmla="*/ 2270125 h 2359025"/>
                <a:gd name="connsiteX3" fmla="*/ 2651125 w 2800350"/>
                <a:gd name="connsiteY3" fmla="*/ 2263775 h 2359025"/>
                <a:gd name="connsiteX4" fmla="*/ 2654300 w 2800350"/>
                <a:gd name="connsiteY4" fmla="*/ 2184400 h 2359025"/>
                <a:gd name="connsiteX5" fmla="*/ 2378075 w 2800350"/>
                <a:gd name="connsiteY5" fmla="*/ 2184400 h 2359025"/>
                <a:gd name="connsiteX6" fmla="*/ 2378075 w 2800350"/>
                <a:gd name="connsiteY6" fmla="*/ 2127250 h 2359025"/>
                <a:gd name="connsiteX7" fmla="*/ 2257425 w 2800350"/>
                <a:gd name="connsiteY7" fmla="*/ 2127250 h 2359025"/>
                <a:gd name="connsiteX8" fmla="*/ 2257425 w 2800350"/>
                <a:gd name="connsiteY8" fmla="*/ 2082800 h 2359025"/>
                <a:gd name="connsiteX9" fmla="*/ 2184400 w 2800350"/>
                <a:gd name="connsiteY9" fmla="*/ 2082800 h 2359025"/>
                <a:gd name="connsiteX10" fmla="*/ 2184400 w 2800350"/>
                <a:gd name="connsiteY10" fmla="*/ 2035175 h 2359025"/>
                <a:gd name="connsiteX11" fmla="*/ 2000250 w 2800350"/>
                <a:gd name="connsiteY11" fmla="*/ 2035175 h 2359025"/>
                <a:gd name="connsiteX12" fmla="*/ 2000250 w 2800350"/>
                <a:gd name="connsiteY12" fmla="*/ 1978025 h 2359025"/>
                <a:gd name="connsiteX13" fmla="*/ 1841500 w 2800350"/>
                <a:gd name="connsiteY13" fmla="*/ 1978025 h 2359025"/>
                <a:gd name="connsiteX14" fmla="*/ 1841500 w 2800350"/>
                <a:gd name="connsiteY14" fmla="*/ 1828800 h 2359025"/>
                <a:gd name="connsiteX15" fmla="*/ 1803400 w 2800350"/>
                <a:gd name="connsiteY15" fmla="*/ 1828800 h 2359025"/>
                <a:gd name="connsiteX16" fmla="*/ 1803400 w 2800350"/>
                <a:gd name="connsiteY16" fmla="*/ 1787525 h 2359025"/>
                <a:gd name="connsiteX17" fmla="*/ 1781175 w 2800350"/>
                <a:gd name="connsiteY17" fmla="*/ 1787525 h 2359025"/>
                <a:gd name="connsiteX18" fmla="*/ 1781175 w 2800350"/>
                <a:gd name="connsiteY18" fmla="*/ 1758950 h 2359025"/>
                <a:gd name="connsiteX19" fmla="*/ 1701800 w 2800350"/>
                <a:gd name="connsiteY19" fmla="*/ 1758950 h 2359025"/>
                <a:gd name="connsiteX20" fmla="*/ 1701800 w 2800350"/>
                <a:gd name="connsiteY20" fmla="*/ 1708150 h 2359025"/>
                <a:gd name="connsiteX21" fmla="*/ 1647825 w 2800350"/>
                <a:gd name="connsiteY21" fmla="*/ 1708150 h 2359025"/>
                <a:gd name="connsiteX22" fmla="*/ 1647825 w 2800350"/>
                <a:gd name="connsiteY22" fmla="*/ 1673225 h 2359025"/>
                <a:gd name="connsiteX23" fmla="*/ 1406525 w 2800350"/>
                <a:gd name="connsiteY23" fmla="*/ 1673225 h 2359025"/>
                <a:gd name="connsiteX24" fmla="*/ 1406525 w 2800350"/>
                <a:gd name="connsiteY24" fmla="*/ 1654175 h 2359025"/>
                <a:gd name="connsiteX25" fmla="*/ 1358900 w 2800350"/>
                <a:gd name="connsiteY25" fmla="*/ 1654175 h 2359025"/>
                <a:gd name="connsiteX26" fmla="*/ 1355725 w 2800350"/>
                <a:gd name="connsiteY26" fmla="*/ 1628775 h 2359025"/>
                <a:gd name="connsiteX27" fmla="*/ 1301750 w 2800350"/>
                <a:gd name="connsiteY27" fmla="*/ 1641475 h 2359025"/>
                <a:gd name="connsiteX28" fmla="*/ 1301750 w 2800350"/>
                <a:gd name="connsiteY28" fmla="*/ 1571625 h 2359025"/>
                <a:gd name="connsiteX29" fmla="*/ 1276350 w 2800350"/>
                <a:gd name="connsiteY29" fmla="*/ 1571625 h 2359025"/>
                <a:gd name="connsiteX30" fmla="*/ 1276350 w 2800350"/>
                <a:gd name="connsiteY30" fmla="*/ 1539875 h 2359025"/>
                <a:gd name="connsiteX31" fmla="*/ 1257300 w 2800350"/>
                <a:gd name="connsiteY31" fmla="*/ 1539875 h 2359025"/>
                <a:gd name="connsiteX32" fmla="*/ 1257300 w 2800350"/>
                <a:gd name="connsiteY32" fmla="*/ 1511300 h 2359025"/>
                <a:gd name="connsiteX33" fmla="*/ 1257300 w 2800350"/>
                <a:gd name="connsiteY33" fmla="*/ 1492250 h 2359025"/>
                <a:gd name="connsiteX34" fmla="*/ 1244600 w 2800350"/>
                <a:gd name="connsiteY34" fmla="*/ 1492250 h 2359025"/>
                <a:gd name="connsiteX35" fmla="*/ 1244600 w 2800350"/>
                <a:gd name="connsiteY35" fmla="*/ 1428750 h 2359025"/>
                <a:gd name="connsiteX36" fmla="*/ 1216025 w 2800350"/>
                <a:gd name="connsiteY36" fmla="*/ 1428750 h 2359025"/>
                <a:gd name="connsiteX37" fmla="*/ 1216025 w 2800350"/>
                <a:gd name="connsiteY37" fmla="*/ 1397000 h 2359025"/>
                <a:gd name="connsiteX38" fmla="*/ 1171575 w 2800350"/>
                <a:gd name="connsiteY38" fmla="*/ 1397000 h 2359025"/>
                <a:gd name="connsiteX39" fmla="*/ 1152525 w 2800350"/>
                <a:gd name="connsiteY39" fmla="*/ 1377950 h 2359025"/>
                <a:gd name="connsiteX40" fmla="*/ 1114425 w 2800350"/>
                <a:gd name="connsiteY40" fmla="*/ 1377950 h 2359025"/>
                <a:gd name="connsiteX41" fmla="*/ 1114425 w 2800350"/>
                <a:gd name="connsiteY41" fmla="*/ 1343025 h 2359025"/>
                <a:gd name="connsiteX42" fmla="*/ 1095375 w 2800350"/>
                <a:gd name="connsiteY42" fmla="*/ 1343025 h 2359025"/>
                <a:gd name="connsiteX43" fmla="*/ 1095375 w 2800350"/>
                <a:gd name="connsiteY43" fmla="*/ 1314450 h 2359025"/>
                <a:gd name="connsiteX44" fmla="*/ 1038225 w 2800350"/>
                <a:gd name="connsiteY44" fmla="*/ 1314450 h 2359025"/>
                <a:gd name="connsiteX45" fmla="*/ 1038225 w 2800350"/>
                <a:gd name="connsiteY45" fmla="*/ 1289050 h 2359025"/>
                <a:gd name="connsiteX46" fmla="*/ 1041400 w 2800350"/>
                <a:gd name="connsiteY46" fmla="*/ 1292225 h 2359025"/>
                <a:gd name="connsiteX47" fmla="*/ 1041400 w 2800350"/>
                <a:gd name="connsiteY47" fmla="*/ 1260475 h 2359025"/>
                <a:gd name="connsiteX48" fmla="*/ 1025525 w 2800350"/>
                <a:gd name="connsiteY48" fmla="*/ 1260475 h 2359025"/>
                <a:gd name="connsiteX49" fmla="*/ 1025525 w 2800350"/>
                <a:gd name="connsiteY49" fmla="*/ 1206500 h 2359025"/>
                <a:gd name="connsiteX50" fmla="*/ 946150 w 2800350"/>
                <a:gd name="connsiteY50" fmla="*/ 1206500 h 2359025"/>
                <a:gd name="connsiteX51" fmla="*/ 946150 w 2800350"/>
                <a:gd name="connsiteY51" fmla="*/ 1171575 h 2359025"/>
                <a:gd name="connsiteX52" fmla="*/ 908050 w 2800350"/>
                <a:gd name="connsiteY52" fmla="*/ 1171575 h 2359025"/>
                <a:gd name="connsiteX53" fmla="*/ 908050 w 2800350"/>
                <a:gd name="connsiteY53" fmla="*/ 1155700 h 2359025"/>
                <a:gd name="connsiteX54" fmla="*/ 901700 w 2800350"/>
                <a:gd name="connsiteY54" fmla="*/ 1155700 h 2359025"/>
                <a:gd name="connsiteX55" fmla="*/ 901700 w 2800350"/>
                <a:gd name="connsiteY55" fmla="*/ 1101725 h 2359025"/>
                <a:gd name="connsiteX56" fmla="*/ 892175 w 2800350"/>
                <a:gd name="connsiteY56" fmla="*/ 1092200 h 2359025"/>
                <a:gd name="connsiteX57" fmla="*/ 892175 w 2800350"/>
                <a:gd name="connsiteY57" fmla="*/ 1031875 h 2359025"/>
                <a:gd name="connsiteX58" fmla="*/ 860425 w 2800350"/>
                <a:gd name="connsiteY58" fmla="*/ 1031875 h 2359025"/>
                <a:gd name="connsiteX59" fmla="*/ 860425 w 2800350"/>
                <a:gd name="connsiteY59" fmla="*/ 1012825 h 2359025"/>
                <a:gd name="connsiteX60" fmla="*/ 815975 w 2800350"/>
                <a:gd name="connsiteY60" fmla="*/ 1012825 h 2359025"/>
                <a:gd name="connsiteX61" fmla="*/ 815975 w 2800350"/>
                <a:gd name="connsiteY61" fmla="*/ 1012825 h 2359025"/>
                <a:gd name="connsiteX62" fmla="*/ 800100 w 2800350"/>
                <a:gd name="connsiteY62" fmla="*/ 996950 h 2359025"/>
                <a:gd name="connsiteX63" fmla="*/ 800100 w 2800350"/>
                <a:gd name="connsiteY63" fmla="*/ 955675 h 2359025"/>
                <a:gd name="connsiteX64" fmla="*/ 777875 w 2800350"/>
                <a:gd name="connsiteY64" fmla="*/ 955675 h 2359025"/>
                <a:gd name="connsiteX65" fmla="*/ 777875 w 2800350"/>
                <a:gd name="connsiteY65" fmla="*/ 930275 h 2359025"/>
                <a:gd name="connsiteX66" fmla="*/ 777875 w 2800350"/>
                <a:gd name="connsiteY66" fmla="*/ 930275 h 2359025"/>
                <a:gd name="connsiteX67" fmla="*/ 758825 w 2800350"/>
                <a:gd name="connsiteY67" fmla="*/ 930275 h 2359025"/>
                <a:gd name="connsiteX68" fmla="*/ 758825 w 2800350"/>
                <a:gd name="connsiteY68" fmla="*/ 847725 h 2359025"/>
                <a:gd name="connsiteX69" fmla="*/ 727075 w 2800350"/>
                <a:gd name="connsiteY69" fmla="*/ 847725 h 2359025"/>
                <a:gd name="connsiteX70" fmla="*/ 727075 w 2800350"/>
                <a:gd name="connsiteY70" fmla="*/ 819150 h 2359025"/>
                <a:gd name="connsiteX71" fmla="*/ 631825 w 2800350"/>
                <a:gd name="connsiteY71" fmla="*/ 819150 h 2359025"/>
                <a:gd name="connsiteX72" fmla="*/ 631825 w 2800350"/>
                <a:gd name="connsiteY72" fmla="*/ 755650 h 2359025"/>
                <a:gd name="connsiteX73" fmla="*/ 631825 w 2800350"/>
                <a:gd name="connsiteY73" fmla="*/ 714375 h 2359025"/>
                <a:gd name="connsiteX74" fmla="*/ 631825 w 2800350"/>
                <a:gd name="connsiteY74" fmla="*/ 647700 h 2359025"/>
                <a:gd name="connsiteX75" fmla="*/ 558800 w 2800350"/>
                <a:gd name="connsiteY75" fmla="*/ 647700 h 2359025"/>
                <a:gd name="connsiteX76" fmla="*/ 558800 w 2800350"/>
                <a:gd name="connsiteY76" fmla="*/ 615950 h 2359025"/>
                <a:gd name="connsiteX77" fmla="*/ 504825 w 2800350"/>
                <a:gd name="connsiteY77" fmla="*/ 615950 h 2359025"/>
                <a:gd name="connsiteX78" fmla="*/ 504825 w 2800350"/>
                <a:gd name="connsiteY78" fmla="*/ 584200 h 2359025"/>
                <a:gd name="connsiteX79" fmla="*/ 498475 w 2800350"/>
                <a:gd name="connsiteY79" fmla="*/ 584200 h 2359025"/>
                <a:gd name="connsiteX80" fmla="*/ 498475 w 2800350"/>
                <a:gd name="connsiteY80" fmla="*/ 415925 h 2359025"/>
                <a:gd name="connsiteX81" fmla="*/ 479425 w 2800350"/>
                <a:gd name="connsiteY81" fmla="*/ 415925 h 2359025"/>
                <a:gd name="connsiteX82" fmla="*/ 479425 w 2800350"/>
                <a:gd name="connsiteY82" fmla="*/ 396875 h 2359025"/>
                <a:gd name="connsiteX83" fmla="*/ 412750 w 2800350"/>
                <a:gd name="connsiteY83" fmla="*/ 396875 h 2359025"/>
                <a:gd name="connsiteX84" fmla="*/ 412750 w 2800350"/>
                <a:gd name="connsiteY84" fmla="*/ 368300 h 2359025"/>
                <a:gd name="connsiteX85" fmla="*/ 390525 w 2800350"/>
                <a:gd name="connsiteY85" fmla="*/ 368300 h 2359025"/>
                <a:gd name="connsiteX86" fmla="*/ 390525 w 2800350"/>
                <a:gd name="connsiteY86" fmla="*/ 339725 h 2359025"/>
                <a:gd name="connsiteX87" fmla="*/ 352425 w 2800350"/>
                <a:gd name="connsiteY87" fmla="*/ 339725 h 2359025"/>
                <a:gd name="connsiteX88" fmla="*/ 352425 w 2800350"/>
                <a:gd name="connsiteY88" fmla="*/ 247650 h 2359025"/>
                <a:gd name="connsiteX89" fmla="*/ 295275 w 2800350"/>
                <a:gd name="connsiteY89" fmla="*/ 247650 h 2359025"/>
                <a:gd name="connsiteX90" fmla="*/ 295275 w 2800350"/>
                <a:gd name="connsiteY90" fmla="*/ 234950 h 2359025"/>
                <a:gd name="connsiteX91" fmla="*/ 212725 w 2800350"/>
                <a:gd name="connsiteY91" fmla="*/ 234950 h 2359025"/>
                <a:gd name="connsiteX92" fmla="*/ 212725 w 2800350"/>
                <a:gd name="connsiteY92" fmla="*/ 114300 h 2359025"/>
                <a:gd name="connsiteX93" fmla="*/ 31750 w 2800350"/>
                <a:gd name="connsiteY93" fmla="*/ 114300 h 2359025"/>
                <a:gd name="connsiteX94" fmla="*/ 31750 w 2800350"/>
                <a:gd name="connsiteY94" fmla="*/ 88900 h 2359025"/>
                <a:gd name="connsiteX95" fmla="*/ 31750 w 2800350"/>
                <a:gd name="connsiteY95" fmla="*/ 63500 h 2359025"/>
                <a:gd name="connsiteX96" fmla="*/ 31750 w 2800350"/>
                <a:gd name="connsiteY96" fmla="*/ 31750 h 2359025"/>
                <a:gd name="connsiteX97" fmla="*/ 0 w 2800350"/>
                <a:gd name="connsiteY97" fmla="*/ 31750 h 2359025"/>
                <a:gd name="connsiteX98" fmla="*/ 0 w 2800350"/>
                <a:gd name="connsiteY98" fmla="*/ 0 h 2359025"/>
                <a:gd name="connsiteX0" fmla="*/ 2800350 w 2800350"/>
                <a:gd name="connsiteY0" fmla="*/ 2359025 h 2359025"/>
                <a:gd name="connsiteX1" fmla="*/ 2657475 w 2800350"/>
                <a:gd name="connsiteY1" fmla="*/ 2359025 h 2359025"/>
                <a:gd name="connsiteX2" fmla="*/ 2657475 w 2800350"/>
                <a:gd name="connsiteY2" fmla="*/ 2270125 h 2359025"/>
                <a:gd name="connsiteX3" fmla="*/ 2651125 w 2800350"/>
                <a:gd name="connsiteY3" fmla="*/ 2263775 h 2359025"/>
                <a:gd name="connsiteX4" fmla="*/ 2654300 w 2800350"/>
                <a:gd name="connsiteY4" fmla="*/ 2184400 h 2359025"/>
                <a:gd name="connsiteX5" fmla="*/ 2378075 w 2800350"/>
                <a:gd name="connsiteY5" fmla="*/ 2184400 h 2359025"/>
                <a:gd name="connsiteX6" fmla="*/ 2378075 w 2800350"/>
                <a:gd name="connsiteY6" fmla="*/ 2127250 h 2359025"/>
                <a:gd name="connsiteX7" fmla="*/ 2257425 w 2800350"/>
                <a:gd name="connsiteY7" fmla="*/ 2127250 h 2359025"/>
                <a:gd name="connsiteX8" fmla="*/ 2257425 w 2800350"/>
                <a:gd name="connsiteY8" fmla="*/ 2082800 h 2359025"/>
                <a:gd name="connsiteX9" fmla="*/ 2184400 w 2800350"/>
                <a:gd name="connsiteY9" fmla="*/ 2082800 h 2359025"/>
                <a:gd name="connsiteX10" fmla="*/ 2184400 w 2800350"/>
                <a:gd name="connsiteY10" fmla="*/ 2035175 h 2359025"/>
                <a:gd name="connsiteX11" fmla="*/ 2000250 w 2800350"/>
                <a:gd name="connsiteY11" fmla="*/ 2035175 h 2359025"/>
                <a:gd name="connsiteX12" fmla="*/ 2000250 w 2800350"/>
                <a:gd name="connsiteY12" fmla="*/ 1978025 h 2359025"/>
                <a:gd name="connsiteX13" fmla="*/ 1841500 w 2800350"/>
                <a:gd name="connsiteY13" fmla="*/ 1978025 h 2359025"/>
                <a:gd name="connsiteX14" fmla="*/ 1841500 w 2800350"/>
                <a:gd name="connsiteY14" fmla="*/ 1828800 h 2359025"/>
                <a:gd name="connsiteX15" fmla="*/ 1803400 w 2800350"/>
                <a:gd name="connsiteY15" fmla="*/ 1828800 h 2359025"/>
                <a:gd name="connsiteX16" fmla="*/ 1803400 w 2800350"/>
                <a:gd name="connsiteY16" fmla="*/ 1787525 h 2359025"/>
                <a:gd name="connsiteX17" fmla="*/ 1781175 w 2800350"/>
                <a:gd name="connsiteY17" fmla="*/ 1787525 h 2359025"/>
                <a:gd name="connsiteX18" fmla="*/ 1781175 w 2800350"/>
                <a:gd name="connsiteY18" fmla="*/ 1758950 h 2359025"/>
                <a:gd name="connsiteX19" fmla="*/ 1701800 w 2800350"/>
                <a:gd name="connsiteY19" fmla="*/ 1758950 h 2359025"/>
                <a:gd name="connsiteX20" fmla="*/ 1701800 w 2800350"/>
                <a:gd name="connsiteY20" fmla="*/ 1708150 h 2359025"/>
                <a:gd name="connsiteX21" fmla="*/ 1647825 w 2800350"/>
                <a:gd name="connsiteY21" fmla="*/ 1708150 h 2359025"/>
                <a:gd name="connsiteX22" fmla="*/ 1647825 w 2800350"/>
                <a:gd name="connsiteY22" fmla="*/ 1673225 h 2359025"/>
                <a:gd name="connsiteX23" fmla="*/ 1406525 w 2800350"/>
                <a:gd name="connsiteY23" fmla="*/ 1673225 h 2359025"/>
                <a:gd name="connsiteX24" fmla="*/ 1406525 w 2800350"/>
                <a:gd name="connsiteY24" fmla="*/ 1654175 h 2359025"/>
                <a:gd name="connsiteX25" fmla="*/ 1358900 w 2800350"/>
                <a:gd name="connsiteY25" fmla="*/ 1654175 h 2359025"/>
                <a:gd name="connsiteX26" fmla="*/ 1355725 w 2800350"/>
                <a:gd name="connsiteY26" fmla="*/ 1628775 h 2359025"/>
                <a:gd name="connsiteX27" fmla="*/ 1301750 w 2800350"/>
                <a:gd name="connsiteY27" fmla="*/ 1635125 h 2359025"/>
                <a:gd name="connsiteX28" fmla="*/ 1301750 w 2800350"/>
                <a:gd name="connsiteY28" fmla="*/ 1571625 h 2359025"/>
                <a:gd name="connsiteX29" fmla="*/ 1276350 w 2800350"/>
                <a:gd name="connsiteY29" fmla="*/ 1571625 h 2359025"/>
                <a:gd name="connsiteX30" fmla="*/ 1276350 w 2800350"/>
                <a:gd name="connsiteY30" fmla="*/ 1539875 h 2359025"/>
                <a:gd name="connsiteX31" fmla="*/ 1257300 w 2800350"/>
                <a:gd name="connsiteY31" fmla="*/ 1539875 h 2359025"/>
                <a:gd name="connsiteX32" fmla="*/ 1257300 w 2800350"/>
                <a:gd name="connsiteY32" fmla="*/ 1511300 h 2359025"/>
                <a:gd name="connsiteX33" fmla="*/ 1257300 w 2800350"/>
                <a:gd name="connsiteY33" fmla="*/ 1492250 h 2359025"/>
                <a:gd name="connsiteX34" fmla="*/ 1244600 w 2800350"/>
                <a:gd name="connsiteY34" fmla="*/ 1492250 h 2359025"/>
                <a:gd name="connsiteX35" fmla="*/ 1244600 w 2800350"/>
                <a:gd name="connsiteY35" fmla="*/ 1428750 h 2359025"/>
                <a:gd name="connsiteX36" fmla="*/ 1216025 w 2800350"/>
                <a:gd name="connsiteY36" fmla="*/ 1428750 h 2359025"/>
                <a:gd name="connsiteX37" fmla="*/ 1216025 w 2800350"/>
                <a:gd name="connsiteY37" fmla="*/ 1397000 h 2359025"/>
                <a:gd name="connsiteX38" fmla="*/ 1171575 w 2800350"/>
                <a:gd name="connsiteY38" fmla="*/ 1397000 h 2359025"/>
                <a:gd name="connsiteX39" fmla="*/ 1152525 w 2800350"/>
                <a:gd name="connsiteY39" fmla="*/ 1377950 h 2359025"/>
                <a:gd name="connsiteX40" fmla="*/ 1114425 w 2800350"/>
                <a:gd name="connsiteY40" fmla="*/ 1377950 h 2359025"/>
                <a:gd name="connsiteX41" fmla="*/ 1114425 w 2800350"/>
                <a:gd name="connsiteY41" fmla="*/ 1343025 h 2359025"/>
                <a:gd name="connsiteX42" fmla="*/ 1095375 w 2800350"/>
                <a:gd name="connsiteY42" fmla="*/ 1343025 h 2359025"/>
                <a:gd name="connsiteX43" fmla="*/ 1095375 w 2800350"/>
                <a:gd name="connsiteY43" fmla="*/ 1314450 h 2359025"/>
                <a:gd name="connsiteX44" fmla="*/ 1038225 w 2800350"/>
                <a:gd name="connsiteY44" fmla="*/ 1314450 h 2359025"/>
                <a:gd name="connsiteX45" fmla="*/ 1038225 w 2800350"/>
                <a:gd name="connsiteY45" fmla="*/ 1289050 h 2359025"/>
                <a:gd name="connsiteX46" fmla="*/ 1041400 w 2800350"/>
                <a:gd name="connsiteY46" fmla="*/ 1292225 h 2359025"/>
                <a:gd name="connsiteX47" fmla="*/ 1041400 w 2800350"/>
                <a:gd name="connsiteY47" fmla="*/ 1260475 h 2359025"/>
                <a:gd name="connsiteX48" fmla="*/ 1025525 w 2800350"/>
                <a:gd name="connsiteY48" fmla="*/ 1260475 h 2359025"/>
                <a:gd name="connsiteX49" fmla="*/ 1025525 w 2800350"/>
                <a:gd name="connsiteY49" fmla="*/ 1206500 h 2359025"/>
                <a:gd name="connsiteX50" fmla="*/ 946150 w 2800350"/>
                <a:gd name="connsiteY50" fmla="*/ 1206500 h 2359025"/>
                <a:gd name="connsiteX51" fmla="*/ 946150 w 2800350"/>
                <a:gd name="connsiteY51" fmla="*/ 1171575 h 2359025"/>
                <a:gd name="connsiteX52" fmla="*/ 908050 w 2800350"/>
                <a:gd name="connsiteY52" fmla="*/ 1171575 h 2359025"/>
                <a:gd name="connsiteX53" fmla="*/ 908050 w 2800350"/>
                <a:gd name="connsiteY53" fmla="*/ 1155700 h 2359025"/>
                <a:gd name="connsiteX54" fmla="*/ 901700 w 2800350"/>
                <a:gd name="connsiteY54" fmla="*/ 1155700 h 2359025"/>
                <a:gd name="connsiteX55" fmla="*/ 901700 w 2800350"/>
                <a:gd name="connsiteY55" fmla="*/ 1101725 h 2359025"/>
                <a:gd name="connsiteX56" fmla="*/ 892175 w 2800350"/>
                <a:gd name="connsiteY56" fmla="*/ 1092200 h 2359025"/>
                <a:gd name="connsiteX57" fmla="*/ 892175 w 2800350"/>
                <a:gd name="connsiteY57" fmla="*/ 1031875 h 2359025"/>
                <a:gd name="connsiteX58" fmla="*/ 860425 w 2800350"/>
                <a:gd name="connsiteY58" fmla="*/ 1031875 h 2359025"/>
                <a:gd name="connsiteX59" fmla="*/ 860425 w 2800350"/>
                <a:gd name="connsiteY59" fmla="*/ 1012825 h 2359025"/>
                <a:gd name="connsiteX60" fmla="*/ 815975 w 2800350"/>
                <a:gd name="connsiteY60" fmla="*/ 1012825 h 2359025"/>
                <a:gd name="connsiteX61" fmla="*/ 815975 w 2800350"/>
                <a:gd name="connsiteY61" fmla="*/ 1012825 h 2359025"/>
                <a:gd name="connsiteX62" fmla="*/ 800100 w 2800350"/>
                <a:gd name="connsiteY62" fmla="*/ 996950 h 2359025"/>
                <a:gd name="connsiteX63" fmla="*/ 800100 w 2800350"/>
                <a:gd name="connsiteY63" fmla="*/ 955675 h 2359025"/>
                <a:gd name="connsiteX64" fmla="*/ 777875 w 2800350"/>
                <a:gd name="connsiteY64" fmla="*/ 955675 h 2359025"/>
                <a:gd name="connsiteX65" fmla="*/ 777875 w 2800350"/>
                <a:gd name="connsiteY65" fmla="*/ 930275 h 2359025"/>
                <a:gd name="connsiteX66" fmla="*/ 777875 w 2800350"/>
                <a:gd name="connsiteY66" fmla="*/ 930275 h 2359025"/>
                <a:gd name="connsiteX67" fmla="*/ 758825 w 2800350"/>
                <a:gd name="connsiteY67" fmla="*/ 930275 h 2359025"/>
                <a:gd name="connsiteX68" fmla="*/ 758825 w 2800350"/>
                <a:gd name="connsiteY68" fmla="*/ 847725 h 2359025"/>
                <a:gd name="connsiteX69" fmla="*/ 727075 w 2800350"/>
                <a:gd name="connsiteY69" fmla="*/ 847725 h 2359025"/>
                <a:gd name="connsiteX70" fmla="*/ 727075 w 2800350"/>
                <a:gd name="connsiteY70" fmla="*/ 819150 h 2359025"/>
                <a:gd name="connsiteX71" fmla="*/ 631825 w 2800350"/>
                <a:gd name="connsiteY71" fmla="*/ 819150 h 2359025"/>
                <a:gd name="connsiteX72" fmla="*/ 631825 w 2800350"/>
                <a:gd name="connsiteY72" fmla="*/ 755650 h 2359025"/>
                <a:gd name="connsiteX73" fmla="*/ 631825 w 2800350"/>
                <a:gd name="connsiteY73" fmla="*/ 714375 h 2359025"/>
                <a:gd name="connsiteX74" fmla="*/ 631825 w 2800350"/>
                <a:gd name="connsiteY74" fmla="*/ 647700 h 2359025"/>
                <a:gd name="connsiteX75" fmla="*/ 558800 w 2800350"/>
                <a:gd name="connsiteY75" fmla="*/ 647700 h 2359025"/>
                <a:gd name="connsiteX76" fmla="*/ 558800 w 2800350"/>
                <a:gd name="connsiteY76" fmla="*/ 615950 h 2359025"/>
                <a:gd name="connsiteX77" fmla="*/ 504825 w 2800350"/>
                <a:gd name="connsiteY77" fmla="*/ 615950 h 2359025"/>
                <a:gd name="connsiteX78" fmla="*/ 504825 w 2800350"/>
                <a:gd name="connsiteY78" fmla="*/ 584200 h 2359025"/>
                <a:gd name="connsiteX79" fmla="*/ 498475 w 2800350"/>
                <a:gd name="connsiteY79" fmla="*/ 584200 h 2359025"/>
                <a:gd name="connsiteX80" fmla="*/ 498475 w 2800350"/>
                <a:gd name="connsiteY80" fmla="*/ 415925 h 2359025"/>
                <a:gd name="connsiteX81" fmla="*/ 479425 w 2800350"/>
                <a:gd name="connsiteY81" fmla="*/ 415925 h 2359025"/>
                <a:gd name="connsiteX82" fmla="*/ 479425 w 2800350"/>
                <a:gd name="connsiteY82" fmla="*/ 396875 h 2359025"/>
                <a:gd name="connsiteX83" fmla="*/ 412750 w 2800350"/>
                <a:gd name="connsiteY83" fmla="*/ 396875 h 2359025"/>
                <a:gd name="connsiteX84" fmla="*/ 412750 w 2800350"/>
                <a:gd name="connsiteY84" fmla="*/ 368300 h 2359025"/>
                <a:gd name="connsiteX85" fmla="*/ 390525 w 2800350"/>
                <a:gd name="connsiteY85" fmla="*/ 368300 h 2359025"/>
                <a:gd name="connsiteX86" fmla="*/ 390525 w 2800350"/>
                <a:gd name="connsiteY86" fmla="*/ 339725 h 2359025"/>
                <a:gd name="connsiteX87" fmla="*/ 352425 w 2800350"/>
                <a:gd name="connsiteY87" fmla="*/ 339725 h 2359025"/>
                <a:gd name="connsiteX88" fmla="*/ 352425 w 2800350"/>
                <a:gd name="connsiteY88" fmla="*/ 247650 h 2359025"/>
                <a:gd name="connsiteX89" fmla="*/ 295275 w 2800350"/>
                <a:gd name="connsiteY89" fmla="*/ 247650 h 2359025"/>
                <a:gd name="connsiteX90" fmla="*/ 295275 w 2800350"/>
                <a:gd name="connsiteY90" fmla="*/ 234950 h 2359025"/>
                <a:gd name="connsiteX91" fmla="*/ 212725 w 2800350"/>
                <a:gd name="connsiteY91" fmla="*/ 234950 h 2359025"/>
                <a:gd name="connsiteX92" fmla="*/ 212725 w 2800350"/>
                <a:gd name="connsiteY92" fmla="*/ 114300 h 2359025"/>
                <a:gd name="connsiteX93" fmla="*/ 31750 w 2800350"/>
                <a:gd name="connsiteY93" fmla="*/ 114300 h 2359025"/>
                <a:gd name="connsiteX94" fmla="*/ 31750 w 2800350"/>
                <a:gd name="connsiteY94" fmla="*/ 88900 h 2359025"/>
                <a:gd name="connsiteX95" fmla="*/ 31750 w 2800350"/>
                <a:gd name="connsiteY95" fmla="*/ 63500 h 2359025"/>
                <a:gd name="connsiteX96" fmla="*/ 31750 w 2800350"/>
                <a:gd name="connsiteY96" fmla="*/ 31750 h 2359025"/>
                <a:gd name="connsiteX97" fmla="*/ 0 w 2800350"/>
                <a:gd name="connsiteY97" fmla="*/ 31750 h 2359025"/>
                <a:gd name="connsiteX98" fmla="*/ 0 w 2800350"/>
                <a:gd name="connsiteY98" fmla="*/ 0 h 235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00350" h="2359025">
                  <a:moveTo>
                    <a:pt x="2800350" y="2359025"/>
                  </a:moveTo>
                  <a:lnTo>
                    <a:pt x="2657475" y="2359025"/>
                  </a:lnTo>
                  <a:lnTo>
                    <a:pt x="2657475" y="2270125"/>
                  </a:lnTo>
                  <a:lnTo>
                    <a:pt x="2651125" y="2263775"/>
                  </a:lnTo>
                  <a:lnTo>
                    <a:pt x="2654300" y="2184400"/>
                  </a:lnTo>
                  <a:lnTo>
                    <a:pt x="2378075" y="2184400"/>
                  </a:lnTo>
                  <a:lnTo>
                    <a:pt x="2378075" y="2127250"/>
                  </a:lnTo>
                  <a:lnTo>
                    <a:pt x="2257425" y="2127250"/>
                  </a:lnTo>
                  <a:lnTo>
                    <a:pt x="2257425" y="2082800"/>
                  </a:lnTo>
                  <a:lnTo>
                    <a:pt x="2184400" y="2082800"/>
                  </a:lnTo>
                  <a:lnTo>
                    <a:pt x="2184400" y="2035175"/>
                  </a:lnTo>
                  <a:lnTo>
                    <a:pt x="2000250" y="2035175"/>
                  </a:lnTo>
                  <a:lnTo>
                    <a:pt x="2000250" y="1978025"/>
                  </a:lnTo>
                  <a:lnTo>
                    <a:pt x="1841500" y="1978025"/>
                  </a:lnTo>
                  <a:lnTo>
                    <a:pt x="1841500" y="1828800"/>
                  </a:lnTo>
                  <a:lnTo>
                    <a:pt x="1803400" y="1828800"/>
                  </a:lnTo>
                  <a:lnTo>
                    <a:pt x="1803400" y="1787525"/>
                  </a:lnTo>
                  <a:lnTo>
                    <a:pt x="1781175" y="1787525"/>
                  </a:lnTo>
                  <a:lnTo>
                    <a:pt x="1781175" y="1758950"/>
                  </a:lnTo>
                  <a:lnTo>
                    <a:pt x="1701800" y="1758950"/>
                  </a:lnTo>
                  <a:lnTo>
                    <a:pt x="1701800" y="1708150"/>
                  </a:lnTo>
                  <a:lnTo>
                    <a:pt x="1647825" y="1708150"/>
                  </a:lnTo>
                  <a:lnTo>
                    <a:pt x="1647825" y="1673225"/>
                  </a:lnTo>
                  <a:lnTo>
                    <a:pt x="1406525" y="1673225"/>
                  </a:lnTo>
                  <a:lnTo>
                    <a:pt x="1406525" y="1654175"/>
                  </a:lnTo>
                  <a:lnTo>
                    <a:pt x="1358900" y="1654175"/>
                  </a:lnTo>
                  <a:lnTo>
                    <a:pt x="1355725" y="1628775"/>
                  </a:lnTo>
                  <a:lnTo>
                    <a:pt x="1301750" y="1635125"/>
                  </a:lnTo>
                  <a:lnTo>
                    <a:pt x="1301750" y="1571625"/>
                  </a:lnTo>
                  <a:lnTo>
                    <a:pt x="1276350" y="1571625"/>
                  </a:lnTo>
                  <a:lnTo>
                    <a:pt x="1276350" y="1539875"/>
                  </a:lnTo>
                  <a:lnTo>
                    <a:pt x="1257300" y="1539875"/>
                  </a:lnTo>
                  <a:lnTo>
                    <a:pt x="1257300" y="1511300"/>
                  </a:lnTo>
                  <a:lnTo>
                    <a:pt x="1257300" y="1492250"/>
                  </a:lnTo>
                  <a:lnTo>
                    <a:pt x="1244600" y="1492250"/>
                  </a:lnTo>
                  <a:lnTo>
                    <a:pt x="1244600" y="1428750"/>
                  </a:lnTo>
                  <a:lnTo>
                    <a:pt x="1216025" y="1428750"/>
                  </a:lnTo>
                  <a:lnTo>
                    <a:pt x="1216025" y="1397000"/>
                  </a:lnTo>
                  <a:lnTo>
                    <a:pt x="1171575" y="1397000"/>
                  </a:lnTo>
                  <a:lnTo>
                    <a:pt x="1152525" y="1377950"/>
                  </a:lnTo>
                  <a:lnTo>
                    <a:pt x="1114425" y="1377950"/>
                  </a:lnTo>
                  <a:lnTo>
                    <a:pt x="1114425" y="1343025"/>
                  </a:lnTo>
                  <a:lnTo>
                    <a:pt x="1095375" y="1343025"/>
                  </a:lnTo>
                  <a:lnTo>
                    <a:pt x="1095375" y="1314450"/>
                  </a:lnTo>
                  <a:lnTo>
                    <a:pt x="1038225" y="1314450"/>
                  </a:lnTo>
                  <a:lnTo>
                    <a:pt x="1038225" y="1289050"/>
                  </a:lnTo>
                  <a:lnTo>
                    <a:pt x="1041400" y="1292225"/>
                  </a:lnTo>
                  <a:lnTo>
                    <a:pt x="1041400" y="1260475"/>
                  </a:lnTo>
                  <a:lnTo>
                    <a:pt x="1025525" y="1260475"/>
                  </a:lnTo>
                  <a:lnTo>
                    <a:pt x="1025525" y="1206500"/>
                  </a:lnTo>
                  <a:lnTo>
                    <a:pt x="946150" y="1206500"/>
                  </a:lnTo>
                  <a:lnTo>
                    <a:pt x="946150" y="1171575"/>
                  </a:lnTo>
                  <a:lnTo>
                    <a:pt x="908050" y="1171575"/>
                  </a:lnTo>
                  <a:lnTo>
                    <a:pt x="908050" y="1155700"/>
                  </a:lnTo>
                  <a:lnTo>
                    <a:pt x="901700" y="1155700"/>
                  </a:lnTo>
                  <a:lnTo>
                    <a:pt x="901700" y="1101725"/>
                  </a:lnTo>
                  <a:lnTo>
                    <a:pt x="892175" y="1092200"/>
                  </a:lnTo>
                  <a:lnTo>
                    <a:pt x="892175" y="1031875"/>
                  </a:lnTo>
                  <a:lnTo>
                    <a:pt x="860425" y="1031875"/>
                  </a:lnTo>
                  <a:lnTo>
                    <a:pt x="860425" y="1012825"/>
                  </a:lnTo>
                  <a:lnTo>
                    <a:pt x="815975" y="1012825"/>
                  </a:lnTo>
                  <a:lnTo>
                    <a:pt x="815975" y="1012825"/>
                  </a:lnTo>
                  <a:lnTo>
                    <a:pt x="800100" y="996950"/>
                  </a:lnTo>
                  <a:lnTo>
                    <a:pt x="800100" y="955675"/>
                  </a:lnTo>
                  <a:lnTo>
                    <a:pt x="777875" y="955675"/>
                  </a:lnTo>
                  <a:lnTo>
                    <a:pt x="777875" y="930275"/>
                  </a:lnTo>
                  <a:lnTo>
                    <a:pt x="777875" y="930275"/>
                  </a:lnTo>
                  <a:lnTo>
                    <a:pt x="758825" y="930275"/>
                  </a:lnTo>
                  <a:lnTo>
                    <a:pt x="758825" y="847725"/>
                  </a:lnTo>
                  <a:lnTo>
                    <a:pt x="727075" y="847725"/>
                  </a:lnTo>
                  <a:lnTo>
                    <a:pt x="727075" y="819150"/>
                  </a:lnTo>
                  <a:lnTo>
                    <a:pt x="631825" y="819150"/>
                  </a:lnTo>
                  <a:lnTo>
                    <a:pt x="631825" y="755650"/>
                  </a:lnTo>
                  <a:lnTo>
                    <a:pt x="631825" y="714375"/>
                  </a:lnTo>
                  <a:lnTo>
                    <a:pt x="631825" y="647700"/>
                  </a:lnTo>
                  <a:lnTo>
                    <a:pt x="558800" y="647700"/>
                  </a:lnTo>
                  <a:lnTo>
                    <a:pt x="558800" y="615950"/>
                  </a:lnTo>
                  <a:lnTo>
                    <a:pt x="504825" y="615950"/>
                  </a:lnTo>
                  <a:lnTo>
                    <a:pt x="504825" y="584200"/>
                  </a:lnTo>
                  <a:lnTo>
                    <a:pt x="498475" y="584200"/>
                  </a:lnTo>
                  <a:lnTo>
                    <a:pt x="498475" y="415925"/>
                  </a:lnTo>
                  <a:lnTo>
                    <a:pt x="479425" y="415925"/>
                  </a:lnTo>
                  <a:lnTo>
                    <a:pt x="479425" y="396875"/>
                  </a:lnTo>
                  <a:lnTo>
                    <a:pt x="412750" y="396875"/>
                  </a:lnTo>
                  <a:lnTo>
                    <a:pt x="412750" y="368300"/>
                  </a:lnTo>
                  <a:lnTo>
                    <a:pt x="390525" y="368300"/>
                  </a:lnTo>
                  <a:lnTo>
                    <a:pt x="390525" y="339725"/>
                  </a:lnTo>
                  <a:lnTo>
                    <a:pt x="352425" y="339725"/>
                  </a:lnTo>
                  <a:lnTo>
                    <a:pt x="352425" y="247650"/>
                  </a:lnTo>
                  <a:lnTo>
                    <a:pt x="295275" y="247650"/>
                  </a:lnTo>
                  <a:lnTo>
                    <a:pt x="295275" y="234950"/>
                  </a:lnTo>
                  <a:lnTo>
                    <a:pt x="212725" y="234950"/>
                  </a:lnTo>
                  <a:lnTo>
                    <a:pt x="212725" y="114300"/>
                  </a:lnTo>
                  <a:lnTo>
                    <a:pt x="31750" y="114300"/>
                  </a:lnTo>
                  <a:lnTo>
                    <a:pt x="31750" y="88900"/>
                  </a:lnTo>
                  <a:lnTo>
                    <a:pt x="31750" y="63500"/>
                  </a:lnTo>
                  <a:lnTo>
                    <a:pt x="31750" y="31750"/>
                  </a:lnTo>
                  <a:lnTo>
                    <a:pt x="0" y="31750"/>
                  </a:lnTo>
                  <a:lnTo>
                    <a:pt x="0" y="0"/>
                  </a:lnTo>
                </a:path>
              </a:pathLst>
            </a:custGeom>
            <a:noFill/>
            <a:ln w="28575" cap="rnd">
              <a:solidFill>
                <a:srgbClr val="1CB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544" name="Freeform 543"/>
            <p:cNvSpPr/>
            <p:nvPr/>
          </p:nvSpPr>
          <p:spPr>
            <a:xfrm>
              <a:off x="1109018" y="2110111"/>
              <a:ext cx="3327263" cy="2942312"/>
            </a:xfrm>
            <a:custGeom>
              <a:avLst/>
              <a:gdLst>
                <a:gd name="connsiteX0" fmla="*/ 3009900 w 3009900"/>
                <a:gd name="connsiteY0" fmla="*/ 2463800 h 2463800"/>
                <a:gd name="connsiteX1" fmla="*/ 2178050 w 3009900"/>
                <a:gd name="connsiteY1" fmla="*/ 2463800 h 2463800"/>
                <a:gd name="connsiteX2" fmla="*/ 2178050 w 3009900"/>
                <a:gd name="connsiteY2" fmla="*/ 2419350 h 2463800"/>
                <a:gd name="connsiteX3" fmla="*/ 2124075 w 3009900"/>
                <a:gd name="connsiteY3" fmla="*/ 2419350 h 2463800"/>
                <a:gd name="connsiteX4" fmla="*/ 2124075 w 3009900"/>
                <a:gd name="connsiteY4" fmla="*/ 2381250 h 2463800"/>
                <a:gd name="connsiteX5" fmla="*/ 1939925 w 3009900"/>
                <a:gd name="connsiteY5" fmla="*/ 2381250 h 2463800"/>
                <a:gd name="connsiteX6" fmla="*/ 1939925 w 3009900"/>
                <a:gd name="connsiteY6" fmla="*/ 2336800 h 2463800"/>
                <a:gd name="connsiteX7" fmla="*/ 1933575 w 3009900"/>
                <a:gd name="connsiteY7" fmla="*/ 2336800 h 2463800"/>
                <a:gd name="connsiteX8" fmla="*/ 1933575 w 3009900"/>
                <a:gd name="connsiteY8" fmla="*/ 2301875 h 2463800"/>
                <a:gd name="connsiteX9" fmla="*/ 1911350 w 3009900"/>
                <a:gd name="connsiteY9" fmla="*/ 2301875 h 2463800"/>
                <a:gd name="connsiteX10" fmla="*/ 1911350 w 3009900"/>
                <a:gd name="connsiteY10" fmla="*/ 2273300 h 2463800"/>
                <a:gd name="connsiteX11" fmla="*/ 1889125 w 3009900"/>
                <a:gd name="connsiteY11" fmla="*/ 2273300 h 2463800"/>
                <a:gd name="connsiteX12" fmla="*/ 1889125 w 3009900"/>
                <a:gd name="connsiteY12" fmla="*/ 2238375 h 2463800"/>
                <a:gd name="connsiteX13" fmla="*/ 1844675 w 3009900"/>
                <a:gd name="connsiteY13" fmla="*/ 2238375 h 2463800"/>
                <a:gd name="connsiteX14" fmla="*/ 1844675 w 3009900"/>
                <a:gd name="connsiteY14" fmla="*/ 2212975 h 2463800"/>
                <a:gd name="connsiteX15" fmla="*/ 1711325 w 3009900"/>
                <a:gd name="connsiteY15" fmla="*/ 2212975 h 2463800"/>
                <a:gd name="connsiteX16" fmla="*/ 1711325 w 3009900"/>
                <a:gd name="connsiteY16" fmla="*/ 2184400 h 2463800"/>
                <a:gd name="connsiteX17" fmla="*/ 1704975 w 3009900"/>
                <a:gd name="connsiteY17" fmla="*/ 2184400 h 2463800"/>
                <a:gd name="connsiteX18" fmla="*/ 1704975 w 3009900"/>
                <a:gd name="connsiteY18" fmla="*/ 2155825 h 2463800"/>
                <a:gd name="connsiteX19" fmla="*/ 1603375 w 3009900"/>
                <a:gd name="connsiteY19" fmla="*/ 2155825 h 2463800"/>
                <a:gd name="connsiteX20" fmla="*/ 1603375 w 3009900"/>
                <a:gd name="connsiteY20" fmla="*/ 2124075 h 2463800"/>
                <a:gd name="connsiteX21" fmla="*/ 1593850 w 3009900"/>
                <a:gd name="connsiteY21" fmla="*/ 2124075 h 2463800"/>
                <a:gd name="connsiteX22" fmla="*/ 1593850 w 3009900"/>
                <a:gd name="connsiteY22" fmla="*/ 2098675 h 2463800"/>
                <a:gd name="connsiteX23" fmla="*/ 1593850 w 3009900"/>
                <a:gd name="connsiteY23" fmla="*/ 2070100 h 2463800"/>
                <a:gd name="connsiteX24" fmla="*/ 1571625 w 3009900"/>
                <a:gd name="connsiteY24" fmla="*/ 2070100 h 2463800"/>
                <a:gd name="connsiteX25" fmla="*/ 1571625 w 3009900"/>
                <a:gd name="connsiteY25" fmla="*/ 2044700 h 2463800"/>
                <a:gd name="connsiteX26" fmla="*/ 1533525 w 3009900"/>
                <a:gd name="connsiteY26" fmla="*/ 2044700 h 2463800"/>
                <a:gd name="connsiteX27" fmla="*/ 1533525 w 3009900"/>
                <a:gd name="connsiteY27" fmla="*/ 2019300 h 2463800"/>
                <a:gd name="connsiteX28" fmla="*/ 1524000 w 3009900"/>
                <a:gd name="connsiteY28" fmla="*/ 2009775 h 2463800"/>
                <a:gd name="connsiteX29" fmla="*/ 1524000 w 3009900"/>
                <a:gd name="connsiteY29" fmla="*/ 1952625 h 2463800"/>
                <a:gd name="connsiteX30" fmla="*/ 1501775 w 3009900"/>
                <a:gd name="connsiteY30" fmla="*/ 1952625 h 2463800"/>
                <a:gd name="connsiteX31" fmla="*/ 1501775 w 3009900"/>
                <a:gd name="connsiteY31" fmla="*/ 1936750 h 2463800"/>
                <a:gd name="connsiteX32" fmla="*/ 1501775 w 3009900"/>
                <a:gd name="connsiteY32" fmla="*/ 1908175 h 2463800"/>
                <a:gd name="connsiteX33" fmla="*/ 1444625 w 3009900"/>
                <a:gd name="connsiteY33" fmla="*/ 1908175 h 2463800"/>
                <a:gd name="connsiteX34" fmla="*/ 1444625 w 3009900"/>
                <a:gd name="connsiteY34" fmla="*/ 1866900 h 2463800"/>
                <a:gd name="connsiteX35" fmla="*/ 1403350 w 3009900"/>
                <a:gd name="connsiteY35" fmla="*/ 1866900 h 2463800"/>
                <a:gd name="connsiteX36" fmla="*/ 1403350 w 3009900"/>
                <a:gd name="connsiteY36" fmla="*/ 1844675 h 2463800"/>
                <a:gd name="connsiteX37" fmla="*/ 1390650 w 3009900"/>
                <a:gd name="connsiteY37" fmla="*/ 1844675 h 2463800"/>
                <a:gd name="connsiteX38" fmla="*/ 1390650 w 3009900"/>
                <a:gd name="connsiteY38" fmla="*/ 1809750 h 2463800"/>
                <a:gd name="connsiteX39" fmla="*/ 1349375 w 3009900"/>
                <a:gd name="connsiteY39" fmla="*/ 1809750 h 2463800"/>
                <a:gd name="connsiteX40" fmla="*/ 1349375 w 3009900"/>
                <a:gd name="connsiteY40" fmla="*/ 1787525 h 2463800"/>
                <a:gd name="connsiteX41" fmla="*/ 1304925 w 3009900"/>
                <a:gd name="connsiteY41" fmla="*/ 1787525 h 2463800"/>
                <a:gd name="connsiteX42" fmla="*/ 1304925 w 3009900"/>
                <a:gd name="connsiteY42" fmla="*/ 1755775 h 2463800"/>
                <a:gd name="connsiteX43" fmla="*/ 1304925 w 3009900"/>
                <a:gd name="connsiteY43" fmla="*/ 1755775 h 2463800"/>
                <a:gd name="connsiteX44" fmla="*/ 1304925 w 3009900"/>
                <a:gd name="connsiteY44" fmla="*/ 1708150 h 2463800"/>
                <a:gd name="connsiteX45" fmla="*/ 1266825 w 3009900"/>
                <a:gd name="connsiteY45" fmla="*/ 1708150 h 2463800"/>
                <a:gd name="connsiteX46" fmla="*/ 1266825 w 3009900"/>
                <a:gd name="connsiteY46" fmla="*/ 1679575 h 2463800"/>
                <a:gd name="connsiteX47" fmla="*/ 1231900 w 3009900"/>
                <a:gd name="connsiteY47" fmla="*/ 1679575 h 2463800"/>
                <a:gd name="connsiteX48" fmla="*/ 1231900 w 3009900"/>
                <a:gd name="connsiteY48" fmla="*/ 1590675 h 2463800"/>
                <a:gd name="connsiteX49" fmla="*/ 1187450 w 3009900"/>
                <a:gd name="connsiteY49" fmla="*/ 1590675 h 2463800"/>
                <a:gd name="connsiteX50" fmla="*/ 1187450 w 3009900"/>
                <a:gd name="connsiteY50" fmla="*/ 1565275 h 2463800"/>
                <a:gd name="connsiteX51" fmla="*/ 1168400 w 3009900"/>
                <a:gd name="connsiteY51" fmla="*/ 1565275 h 2463800"/>
                <a:gd name="connsiteX52" fmla="*/ 1168400 w 3009900"/>
                <a:gd name="connsiteY52" fmla="*/ 1539875 h 2463800"/>
                <a:gd name="connsiteX53" fmla="*/ 1149350 w 3009900"/>
                <a:gd name="connsiteY53" fmla="*/ 1539875 h 2463800"/>
                <a:gd name="connsiteX54" fmla="*/ 1149350 w 3009900"/>
                <a:gd name="connsiteY54" fmla="*/ 1511300 h 2463800"/>
                <a:gd name="connsiteX55" fmla="*/ 1120775 w 3009900"/>
                <a:gd name="connsiteY55" fmla="*/ 1511300 h 2463800"/>
                <a:gd name="connsiteX56" fmla="*/ 1120775 w 3009900"/>
                <a:gd name="connsiteY56" fmla="*/ 1479550 h 2463800"/>
                <a:gd name="connsiteX57" fmla="*/ 1098550 w 3009900"/>
                <a:gd name="connsiteY57" fmla="*/ 1479550 h 2463800"/>
                <a:gd name="connsiteX58" fmla="*/ 1098550 w 3009900"/>
                <a:gd name="connsiteY58" fmla="*/ 1397000 h 2463800"/>
                <a:gd name="connsiteX59" fmla="*/ 1031875 w 3009900"/>
                <a:gd name="connsiteY59" fmla="*/ 1397000 h 2463800"/>
                <a:gd name="connsiteX60" fmla="*/ 1031875 w 3009900"/>
                <a:gd name="connsiteY60" fmla="*/ 1371600 h 2463800"/>
                <a:gd name="connsiteX61" fmla="*/ 965200 w 3009900"/>
                <a:gd name="connsiteY61" fmla="*/ 1371600 h 2463800"/>
                <a:gd name="connsiteX62" fmla="*/ 965200 w 3009900"/>
                <a:gd name="connsiteY62" fmla="*/ 1311275 h 2463800"/>
                <a:gd name="connsiteX63" fmla="*/ 965200 w 3009900"/>
                <a:gd name="connsiteY63" fmla="*/ 1295400 h 2463800"/>
                <a:gd name="connsiteX64" fmla="*/ 965200 w 3009900"/>
                <a:gd name="connsiteY64" fmla="*/ 1257300 h 2463800"/>
                <a:gd name="connsiteX65" fmla="*/ 895350 w 3009900"/>
                <a:gd name="connsiteY65" fmla="*/ 1257300 h 2463800"/>
                <a:gd name="connsiteX66" fmla="*/ 895350 w 3009900"/>
                <a:gd name="connsiteY66" fmla="*/ 1228725 h 2463800"/>
                <a:gd name="connsiteX67" fmla="*/ 879475 w 3009900"/>
                <a:gd name="connsiteY67" fmla="*/ 1228725 h 2463800"/>
                <a:gd name="connsiteX68" fmla="*/ 879475 w 3009900"/>
                <a:gd name="connsiteY68" fmla="*/ 1200150 h 2463800"/>
                <a:gd name="connsiteX69" fmla="*/ 873125 w 3009900"/>
                <a:gd name="connsiteY69" fmla="*/ 1200150 h 2463800"/>
                <a:gd name="connsiteX70" fmla="*/ 873125 w 3009900"/>
                <a:gd name="connsiteY70" fmla="*/ 1162050 h 2463800"/>
                <a:gd name="connsiteX71" fmla="*/ 873125 w 3009900"/>
                <a:gd name="connsiteY71" fmla="*/ 1162050 h 2463800"/>
                <a:gd name="connsiteX72" fmla="*/ 873125 w 3009900"/>
                <a:gd name="connsiteY72" fmla="*/ 1114425 h 2463800"/>
                <a:gd name="connsiteX73" fmla="*/ 828675 w 3009900"/>
                <a:gd name="connsiteY73" fmla="*/ 1114425 h 2463800"/>
                <a:gd name="connsiteX74" fmla="*/ 828675 w 3009900"/>
                <a:gd name="connsiteY74" fmla="*/ 1079500 h 2463800"/>
                <a:gd name="connsiteX75" fmla="*/ 828675 w 3009900"/>
                <a:gd name="connsiteY75" fmla="*/ 1028700 h 2463800"/>
                <a:gd name="connsiteX76" fmla="*/ 819150 w 3009900"/>
                <a:gd name="connsiteY76" fmla="*/ 1028700 h 2463800"/>
                <a:gd name="connsiteX77" fmla="*/ 819150 w 3009900"/>
                <a:gd name="connsiteY77" fmla="*/ 1009650 h 2463800"/>
                <a:gd name="connsiteX78" fmla="*/ 793750 w 3009900"/>
                <a:gd name="connsiteY78" fmla="*/ 1009650 h 2463800"/>
                <a:gd name="connsiteX79" fmla="*/ 793750 w 3009900"/>
                <a:gd name="connsiteY79" fmla="*/ 974725 h 2463800"/>
                <a:gd name="connsiteX80" fmla="*/ 768350 w 3009900"/>
                <a:gd name="connsiteY80" fmla="*/ 974725 h 2463800"/>
                <a:gd name="connsiteX81" fmla="*/ 768350 w 3009900"/>
                <a:gd name="connsiteY81" fmla="*/ 952500 h 2463800"/>
                <a:gd name="connsiteX82" fmla="*/ 762000 w 3009900"/>
                <a:gd name="connsiteY82" fmla="*/ 952500 h 2463800"/>
                <a:gd name="connsiteX83" fmla="*/ 762000 w 3009900"/>
                <a:gd name="connsiteY83" fmla="*/ 923925 h 2463800"/>
                <a:gd name="connsiteX84" fmla="*/ 752475 w 3009900"/>
                <a:gd name="connsiteY84" fmla="*/ 914400 h 2463800"/>
                <a:gd name="connsiteX85" fmla="*/ 733425 w 3009900"/>
                <a:gd name="connsiteY85" fmla="*/ 895350 h 2463800"/>
                <a:gd name="connsiteX86" fmla="*/ 717550 w 3009900"/>
                <a:gd name="connsiteY86" fmla="*/ 895350 h 2463800"/>
                <a:gd name="connsiteX87" fmla="*/ 717550 w 3009900"/>
                <a:gd name="connsiteY87" fmla="*/ 869950 h 2463800"/>
                <a:gd name="connsiteX88" fmla="*/ 698500 w 3009900"/>
                <a:gd name="connsiteY88" fmla="*/ 869950 h 2463800"/>
                <a:gd name="connsiteX89" fmla="*/ 698500 w 3009900"/>
                <a:gd name="connsiteY89" fmla="*/ 752475 h 2463800"/>
                <a:gd name="connsiteX90" fmla="*/ 666750 w 3009900"/>
                <a:gd name="connsiteY90" fmla="*/ 752475 h 2463800"/>
                <a:gd name="connsiteX91" fmla="*/ 666750 w 3009900"/>
                <a:gd name="connsiteY91" fmla="*/ 730250 h 2463800"/>
                <a:gd name="connsiteX92" fmla="*/ 625475 w 3009900"/>
                <a:gd name="connsiteY92" fmla="*/ 730250 h 2463800"/>
                <a:gd name="connsiteX93" fmla="*/ 625475 w 3009900"/>
                <a:gd name="connsiteY93" fmla="*/ 698500 h 2463800"/>
                <a:gd name="connsiteX94" fmla="*/ 596900 w 3009900"/>
                <a:gd name="connsiteY94" fmla="*/ 698500 h 2463800"/>
                <a:gd name="connsiteX95" fmla="*/ 596900 w 3009900"/>
                <a:gd name="connsiteY95" fmla="*/ 647700 h 2463800"/>
                <a:gd name="connsiteX96" fmla="*/ 590550 w 3009900"/>
                <a:gd name="connsiteY96" fmla="*/ 647700 h 2463800"/>
                <a:gd name="connsiteX97" fmla="*/ 590550 w 3009900"/>
                <a:gd name="connsiteY97" fmla="*/ 615950 h 2463800"/>
                <a:gd name="connsiteX98" fmla="*/ 558800 w 3009900"/>
                <a:gd name="connsiteY98" fmla="*/ 615950 h 2463800"/>
                <a:gd name="connsiteX99" fmla="*/ 558800 w 3009900"/>
                <a:gd name="connsiteY99" fmla="*/ 546100 h 2463800"/>
                <a:gd name="connsiteX100" fmla="*/ 485775 w 3009900"/>
                <a:gd name="connsiteY100" fmla="*/ 546100 h 2463800"/>
                <a:gd name="connsiteX101" fmla="*/ 485775 w 3009900"/>
                <a:gd name="connsiteY101" fmla="*/ 523875 h 2463800"/>
                <a:gd name="connsiteX102" fmla="*/ 425450 w 3009900"/>
                <a:gd name="connsiteY102" fmla="*/ 523875 h 2463800"/>
                <a:gd name="connsiteX103" fmla="*/ 425450 w 3009900"/>
                <a:gd name="connsiteY103" fmla="*/ 466725 h 2463800"/>
                <a:gd name="connsiteX104" fmla="*/ 415925 w 3009900"/>
                <a:gd name="connsiteY104" fmla="*/ 466725 h 2463800"/>
                <a:gd name="connsiteX105" fmla="*/ 415925 w 3009900"/>
                <a:gd name="connsiteY105" fmla="*/ 422275 h 2463800"/>
                <a:gd name="connsiteX106" fmla="*/ 374650 w 3009900"/>
                <a:gd name="connsiteY106" fmla="*/ 422275 h 2463800"/>
                <a:gd name="connsiteX107" fmla="*/ 374650 w 3009900"/>
                <a:gd name="connsiteY107" fmla="*/ 387350 h 2463800"/>
                <a:gd name="connsiteX108" fmla="*/ 358775 w 3009900"/>
                <a:gd name="connsiteY108" fmla="*/ 387350 h 2463800"/>
                <a:gd name="connsiteX109" fmla="*/ 358775 w 3009900"/>
                <a:gd name="connsiteY109" fmla="*/ 361950 h 2463800"/>
                <a:gd name="connsiteX110" fmla="*/ 301625 w 3009900"/>
                <a:gd name="connsiteY110" fmla="*/ 361950 h 2463800"/>
                <a:gd name="connsiteX111" fmla="*/ 301625 w 3009900"/>
                <a:gd name="connsiteY111" fmla="*/ 330200 h 2463800"/>
                <a:gd name="connsiteX112" fmla="*/ 288925 w 3009900"/>
                <a:gd name="connsiteY112" fmla="*/ 317500 h 2463800"/>
                <a:gd name="connsiteX113" fmla="*/ 288925 w 3009900"/>
                <a:gd name="connsiteY113" fmla="*/ 193675 h 2463800"/>
                <a:gd name="connsiteX114" fmla="*/ 149225 w 3009900"/>
                <a:gd name="connsiteY114" fmla="*/ 193675 h 2463800"/>
                <a:gd name="connsiteX115" fmla="*/ 149225 w 3009900"/>
                <a:gd name="connsiteY115" fmla="*/ 104775 h 2463800"/>
                <a:gd name="connsiteX116" fmla="*/ 73025 w 3009900"/>
                <a:gd name="connsiteY116" fmla="*/ 104775 h 2463800"/>
                <a:gd name="connsiteX117" fmla="*/ 73025 w 3009900"/>
                <a:gd name="connsiteY117" fmla="*/ 53975 h 2463800"/>
                <a:gd name="connsiteX118" fmla="*/ 63500 w 3009900"/>
                <a:gd name="connsiteY118" fmla="*/ 53975 h 2463800"/>
                <a:gd name="connsiteX119" fmla="*/ 63500 w 3009900"/>
                <a:gd name="connsiteY119" fmla="*/ 0 h 2463800"/>
                <a:gd name="connsiteX120" fmla="*/ 0 w 3009900"/>
                <a:gd name="connsiteY120" fmla="*/ 0 h 246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3009900" h="2463800">
                  <a:moveTo>
                    <a:pt x="3009900" y="2463800"/>
                  </a:moveTo>
                  <a:lnTo>
                    <a:pt x="2178050" y="2463800"/>
                  </a:lnTo>
                  <a:lnTo>
                    <a:pt x="2178050" y="2419350"/>
                  </a:lnTo>
                  <a:lnTo>
                    <a:pt x="2124075" y="2419350"/>
                  </a:lnTo>
                  <a:lnTo>
                    <a:pt x="2124075" y="2381250"/>
                  </a:lnTo>
                  <a:lnTo>
                    <a:pt x="1939925" y="2381250"/>
                  </a:lnTo>
                  <a:lnTo>
                    <a:pt x="1939925" y="2336800"/>
                  </a:lnTo>
                  <a:lnTo>
                    <a:pt x="1933575" y="2336800"/>
                  </a:lnTo>
                  <a:lnTo>
                    <a:pt x="1933575" y="2301875"/>
                  </a:lnTo>
                  <a:lnTo>
                    <a:pt x="1911350" y="2301875"/>
                  </a:lnTo>
                  <a:lnTo>
                    <a:pt x="1911350" y="2273300"/>
                  </a:lnTo>
                  <a:lnTo>
                    <a:pt x="1889125" y="2273300"/>
                  </a:lnTo>
                  <a:lnTo>
                    <a:pt x="1889125" y="2238375"/>
                  </a:lnTo>
                  <a:lnTo>
                    <a:pt x="1844675" y="2238375"/>
                  </a:lnTo>
                  <a:lnTo>
                    <a:pt x="1844675" y="2212975"/>
                  </a:lnTo>
                  <a:lnTo>
                    <a:pt x="1711325" y="2212975"/>
                  </a:lnTo>
                  <a:lnTo>
                    <a:pt x="1711325" y="2184400"/>
                  </a:lnTo>
                  <a:lnTo>
                    <a:pt x="1704975" y="2184400"/>
                  </a:lnTo>
                  <a:lnTo>
                    <a:pt x="1704975" y="2155825"/>
                  </a:lnTo>
                  <a:lnTo>
                    <a:pt x="1603375" y="2155825"/>
                  </a:lnTo>
                  <a:lnTo>
                    <a:pt x="1603375" y="2124075"/>
                  </a:lnTo>
                  <a:lnTo>
                    <a:pt x="1593850" y="2124075"/>
                  </a:lnTo>
                  <a:lnTo>
                    <a:pt x="1593850" y="2098675"/>
                  </a:lnTo>
                  <a:lnTo>
                    <a:pt x="1593850" y="2070100"/>
                  </a:lnTo>
                  <a:lnTo>
                    <a:pt x="1571625" y="2070100"/>
                  </a:lnTo>
                  <a:lnTo>
                    <a:pt x="1571625" y="2044700"/>
                  </a:lnTo>
                  <a:lnTo>
                    <a:pt x="1533525" y="2044700"/>
                  </a:lnTo>
                  <a:lnTo>
                    <a:pt x="1533525" y="2019300"/>
                  </a:lnTo>
                  <a:lnTo>
                    <a:pt x="1524000" y="2009775"/>
                  </a:lnTo>
                  <a:lnTo>
                    <a:pt x="1524000" y="1952625"/>
                  </a:lnTo>
                  <a:lnTo>
                    <a:pt x="1501775" y="1952625"/>
                  </a:lnTo>
                  <a:lnTo>
                    <a:pt x="1501775" y="1936750"/>
                  </a:lnTo>
                  <a:lnTo>
                    <a:pt x="1501775" y="1908175"/>
                  </a:lnTo>
                  <a:lnTo>
                    <a:pt x="1444625" y="1908175"/>
                  </a:lnTo>
                  <a:lnTo>
                    <a:pt x="1444625" y="1866900"/>
                  </a:lnTo>
                  <a:lnTo>
                    <a:pt x="1403350" y="1866900"/>
                  </a:lnTo>
                  <a:lnTo>
                    <a:pt x="1403350" y="1844675"/>
                  </a:lnTo>
                  <a:lnTo>
                    <a:pt x="1390650" y="1844675"/>
                  </a:lnTo>
                  <a:lnTo>
                    <a:pt x="1390650" y="1809750"/>
                  </a:lnTo>
                  <a:lnTo>
                    <a:pt x="1349375" y="1809750"/>
                  </a:lnTo>
                  <a:lnTo>
                    <a:pt x="1349375" y="1787525"/>
                  </a:lnTo>
                  <a:lnTo>
                    <a:pt x="1304925" y="1787525"/>
                  </a:lnTo>
                  <a:lnTo>
                    <a:pt x="1304925" y="1755775"/>
                  </a:lnTo>
                  <a:lnTo>
                    <a:pt x="1304925" y="1755775"/>
                  </a:lnTo>
                  <a:lnTo>
                    <a:pt x="1304925" y="1708150"/>
                  </a:lnTo>
                  <a:lnTo>
                    <a:pt x="1266825" y="1708150"/>
                  </a:lnTo>
                  <a:lnTo>
                    <a:pt x="1266825" y="1679575"/>
                  </a:lnTo>
                  <a:lnTo>
                    <a:pt x="1231900" y="1679575"/>
                  </a:lnTo>
                  <a:lnTo>
                    <a:pt x="1231900" y="1590675"/>
                  </a:lnTo>
                  <a:lnTo>
                    <a:pt x="1187450" y="1590675"/>
                  </a:lnTo>
                  <a:lnTo>
                    <a:pt x="1187450" y="1565275"/>
                  </a:lnTo>
                  <a:lnTo>
                    <a:pt x="1168400" y="1565275"/>
                  </a:lnTo>
                  <a:lnTo>
                    <a:pt x="1168400" y="1539875"/>
                  </a:lnTo>
                  <a:lnTo>
                    <a:pt x="1149350" y="1539875"/>
                  </a:lnTo>
                  <a:lnTo>
                    <a:pt x="1149350" y="1511300"/>
                  </a:lnTo>
                  <a:lnTo>
                    <a:pt x="1120775" y="1511300"/>
                  </a:lnTo>
                  <a:lnTo>
                    <a:pt x="1120775" y="1479550"/>
                  </a:lnTo>
                  <a:lnTo>
                    <a:pt x="1098550" y="1479550"/>
                  </a:lnTo>
                  <a:lnTo>
                    <a:pt x="1098550" y="1397000"/>
                  </a:lnTo>
                  <a:lnTo>
                    <a:pt x="1031875" y="1397000"/>
                  </a:lnTo>
                  <a:lnTo>
                    <a:pt x="1031875" y="1371600"/>
                  </a:lnTo>
                  <a:lnTo>
                    <a:pt x="965200" y="1371600"/>
                  </a:lnTo>
                  <a:lnTo>
                    <a:pt x="965200" y="1311275"/>
                  </a:lnTo>
                  <a:lnTo>
                    <a:pt x="965200" y="1295400"/>
                  </a:lnTo>
                  <a:lnTo>
                    <a:pt x="965200" y="1257300"/>
                  </a:lnTo>
                  <a:lnTo>
                    <a:pt x="895350" y="1257300"/>
                  </a:lnTo>
                  <a:lnTo>
                    <a:pt x="895350" y="1228725"/>
                  </a:lnTo>
                  <a:lnTo>
                    <a:pt x="879475" y="1228725"/>
                  </a:lnTo>
                  <a:lnTo>
                    <a:pt x="879475" y="1200150"/>
                  </a:lnTo>
                  <a:lnTo>
                    <a:pt x="873125" y="1200150"/>
                  </a:lnTo>
                  <a:lnTo>
                    <a:pt x="873125" y="1162050"/>
                  </a:lnTo>
                  <a:lnTo>
                    <a:pt x="873125" y="1162050"/>
                  </a:lnTo>
                  <a:lnTo>
                    <a:pt x="873125" y="1114425"/>
                  </a:lnTo>
                  <a:lnTo>
                    <a:pt x="828675" y="1114425"/>
                  </a:lnTo>
                  <a:lnTo>
                    <a:pt x="828675" y="1079500"/>
                  </a:lnTo>
                  <a:lnTo>
                    <a:pt x="828675" y="1028700"/>
                  </a:lnTo>
                  <a:lnTo>
                    <a:pt x="819150" y="1028700"/>
                  </a:lnTo>
                  <a:lnTo>
                    <a:pt x="819150" y="1009650"/>
                  </a:lnTo>
                  <a:lnTo>
                    <a:pt x="793750" y="1009650"/>
                  </a:lnTo>
                  <a:lnTo>
                    <a:pt x="793750" y="974725"/>
                  </a:lnTo>
                  <a:lnTo>
                    <a:pt x="768350" y="974725"/>
                  </a:lnTo>
                  <a:lnTo>
                    <a:pt x="768350" y="952500"/>
                  </a:lnTo>
                  <a:lnTo>
                    <a:pt x="762000" y="952500"/>
                  </a:lnTo>
                  <a:lnTo>
                    <a:pt x="762000" y="923925"/>
                  </a:lnTo>
                  <a:lnTo>
                    <a:pt x="752475" y="914400"/>
                  </a:lnTo>
                  <a:lnTo>
                    <a:pt x="733425" y="895350"/>
                  </a:lnTo>
                  <a:lnTo>
                    <a:pt x="717550" y="895350"/>
                  </a:lnTo>
                  <a:lnTo>
                    <a:pt x="717550" y="869950"/>
                  </a:lnTo>
                  <a:lnTo>
                    <a:pt x="698500" y="869950"/>
                  </a:lnTo>
                  <a:lnTo>
                    <a:pt x="698500" y="752475"/>
                  </a:lnTo>
                  <a:lnTo>
                    <a:pt x="666750" y="752475"/>
                  </a:lnTo>
                  <a:lnTo>
                    <a:pt x="666750" y="730250"/>
                  </a:lnTo>
                  <a:lnTo>
                    <a:pt x="625475" y="730250"/>
                  </a:lnTo>
                  <a:lnTo>
                    <a:pt x="625475" y="698500"/>
                  </a:lnTo>
                  <a:lnTo>
                    <a:pt x="596900" y="698500"/>
                  </a:lnTo>
                  <a:lnTo>
                    <a:pt x="596900" y="647700"/>
                  </a:lnTo>
                  <a:lnTo>
                    <a:pt x="590550" y="647700"/>
                  </a:lnTo>
                  <a:lnTo>
                    <a:pt x="590550" y="615950"/>
                  </a:lnTo>
                  <a:lnTo>
                    <a:pt x="558800" y="615950"/>
                  </a:lnTo>
                  <a:lnTo>
                    <a:pt x="558800" y="546100"/>
                  </a:lnTo>
                  <a:lnTo>
                    <a:pt x="485775" y="546100"/>
                  </a:lnTo>
                  <a:lnTo>
                    <a:pt x="485775" y="523875"/>
                  </a:lnTo>
                  <a:lnTo>
                    <a:pt x="425450" y="523875"/>
                  </a:lnTo>
                  <a:lnTo>
                    <a:pt x="425450" y="466725"/>
                  </a:lnTo>
                  <a:lnTo>
                    <a:pt x="415925" y="466725"/>
                  </a:lnTo>
                  <a:lnTo>
                    <a:pt x="415925" y="422275"/>
                  </a:lnTo>
                  <a:lnTo>
                    <a:pt x="374650" y="422275"/>
                  </a:lnTo>
                  <a:lnTo>
                    <a:pt x="374650" y="387350"/>
                  </a:lnTo>
                  <a:lnTo>
                    <a:pt x="358775" y="387350"/>
                  </a:lnTo>
                  <a:lnTo>
                    <a:pt x="358775" y="361950"/>
                  </a:lnTo>
                  <a:lnTo>
                    <a:pt x="301625" y="361950"/>
                  </a:lnTo>
                  <a:lnTo>
                    <a:pt x="301625" y="330200"/>
                  </a:lnTo>
                  <a:lnTo>
                    <a:pt x="288925" y="317500"/>
                  </a:lnTo>
                  <a:lnTo>
                    <a:pt x="288925" y="193675"/>
                  </a:lnTo>
                  <a:lnTo>
                    <a:pt x="149225" y="193675"/>
                  </a:lnTo>
                  <a:lnTo>
                    <a:pt x="149225" y="104775"/>
                  </a:lnTo>
                  <a:lnTo>
                    <a:pt x="73025" y="104775"/>
                  </a:lnTo>
                  <a:lnTo>
                    <a:pt x="73025" y="53975"/>
                  </a:lnTo>
                  <a:lnTo>
                    <a:pt x="63500" y="53975"/>
                  </a:lnTo>
                  <a:lnTo>
                    <a:pt x="63500" y="0"/>
                  </a:lnTo>
                  <a:lnTo>
                    <a:pt x="0" y="0"/>
                  </a:lnTo>
                </a:path>
              </a:pathLst>
            </a:custGeom>
            <a:noFill/>
            <a:ln w="28575" cap="rnd">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grpSp>
          <p:nvGrpSpPr>
            <p:cNvPr id="545" name="Group 544"/>
            <p:cNvGrpSpPr/>
            <p:nvPr/>
          </p:nvGrpSpPr>
          <p:grpSpPr>
            <a:xfrm>
              <a:off x="3121071" y="4245524"/>
              <a:ext cx="1332829" cy="833519"/>
              <a:chOff x="2709138" y="4239228"/>
              <a:chExt cx="1205700" cy="697963"/>
            </a:xfrm>
          </p:grpSpPr>
          <p:grpSp>
            <p:nvGrpSpPr>
              <p:cNvPr id="546" name="Group 545"/>
              <p:cNvGrpSpPr/>
              <p:nvPr/>
            </p:nvGrpSpPr>
            <p:grpSpPr>
              <a:xfrm>
                <a:off x="3869118" y="4891471"/>
                <a:ext cx="45720" cy="45720"/>
                <a:chOff x="7100209" y="4237730"/>
                <a:chExt cx="45720" cy="45720"/>
              </a:xfrm>
            </p:grpSpPr>
            <p:cxnSp>
              <p:nvCxnSpPr>
                <p:cNvPr id="598" name="Straight Connector 597"/>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7" name="Group 546"/>
              <p:cNvGrpSpPr/>
              <p:nvPr/>
            </p:nvGrpSpPr>
            <p:grpSpPr>
              <a:xfrm>
                <a:off x="3471858" y="4891471"/>
                <a:ext cx="45720" cy="45720"/>
                <a:chOff x="7100209" y="4237730"/>
                <a:chExt cx="45720" cy="45720"/>
              </a:xfrm>
            </p:grpSpPr>
            <p:cxnSp>
              <p:nvCxnSpPr>
                <p:cNvPr id="596" name="Straight Connector 595"/>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8" name="Group 547"/>
              <p:cNvGrpSpPr/>
              <p:nvPr/>
            </p:nvGrpSpPr>
            <p:grpSpPr>
              <a:xfrm>
                <a:off x="3454786" y="4891471"/>
                <a:ext cx="45720" cy="45720"/>
                <a:chOff x="7100209" y="4237730"/>
                <a:chExt cx="45720" cy="45720"/>
              </a:xfrm>
            </p:grpSpPr>
            <p:cxnSp>
              <p:nvCxnSpPr>
                <p:cNvPr id="594" name="Straight Connector 593"/>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9" name="Group 548"/>
              <p:cNvGrpSpPr/>
              <p:nvPr/>
            </p:nvGrpSpPr>
            <p:grpSpPr>
              <a:xfrm>
                <a:off x="2903995" y="4807852"/>
                <a:ext cx="45720" cy="45720"/>
                <a:chOff x="7100209" y="4237730"/>
                <a:chExt cx="45720" cy="45720"/>
              </a:xfrm>
            </p:grpSpPr>
            <p:cxnSp>
              <p:nvCxnSpPr>
                <p:cNvPr id="592" name="Straight Connector 591"/>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0" name="Group 549"/>
              <p:cNvGrpSpPr/>
              <p:nvPr/>
            </p:nvGrpSpPr>
            <p:grpSpPr>
              <a:xfrm>
                <a:off x="2780158" y="4729723"/>
                <a:ext cx="45720" cy="45720"/>
                <a:chOff x="7100209" y="4237730"/>
                <a:chExt cx="45720" cy="45720"/>
              </a:xfrm>
            </p:grpSpPr>
            <p:cxnSp>
              <p:nvCxnSpPr>
                <p:cNvPr id="590" name="Straight Connector 589"/>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1" name="Straight Connector 590"/>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1" name="Group 550"/>
              <p:cNvGrpSpPr/>
              <p:nvPr/>
            </p:nvGrpSpPr>
            <p:grpSpPr>
              <a:xfrm>
                <a:off x="2726170" y="4664836"/>
                <a:ext cx="45720" cy="45720"/>
                <a:chOff x="7100209" y="4237730"/>
                <a:chExt cx="45720" cy="45720"/>
              </a:xfrm>
            </p:grpSpPr>
            <p:cxnSp>
              <p:nvCxnSpPr>
                <p:cNvPr id="588" name="Straight Connector 587"/>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2" name="Group 551"/>
              <p:cNvGrpSpPr/>
              <p:nvPr/>
            </p:nvGrpSpPr>
            <p:grpSpPr>
              <a:xfrm>
                <a:off x="2712032" y="4664836"/>
                <a:ext cx="45720" cy="45720"/>
                <a:chOff x="7100209" y="4237730"/>
                <a:chExt cx="45720" cy="45720"/>
              </a:xfrm>
            </p:grpSpPr>
            <p:cxnSp>
              <p:nvCxnSpPr>
                <p:cNvPr id="586" name="Straight Connector 585"/>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3" name="Group 552"/>
              <p:cNvGrpSpPr/>
              <p:nvPr/>
            </p:nvGrpSpPr>
            <p:grpSpPr>
              <a:xfrm>
                <a:off x="3723451" y="4840262"/>
                <a:ext cx="45720" cy="45720"/>
                <a:chOff x="7100209" y="4237730"/>
                <a:chExt cx="45720" cy="45720"/>
              </a:xfrm>
            </p:grpSpPr>
            <p:cxnSp>
              <p:nvCxnSpPr>
                <p:cNvPr id="584" name="Straight Connector 583"/>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4" name="Group 553"/>
              <p:cNvGrpSpPr/>
              <p:nvPr/>
            </p:nvGrpSpPr>
            <p:grpSpPr>
              <a:xfrm>
                <a:off x="3659683" y="4840262"/>
                <a:ext cx="45720" cy="45720"/>
                <a:chOff x="7100209" y="4237730"/>
                <a:chExt cx="45720" cy="45720"/>
              </a:xfrm>
            </p:grpSpPr>
            <p:cxnSp>
              <p:nvCxnSpPr>
                <p:cNvPr id="582" name="Straight Connector 581"/>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3" name="Straight Connector 582"/>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1634" y="4656154"/>
                <a:ext cx="45720" cy="45720"/>
                <a:chOff x="7100209" y="4237730"/>
                <a:chExt cx="45720" cy="45720"/>
              </a:xfrm>
            </p:grpSpPr>
            <p:cxnSp>
              <p:nvCxnSpPr>
                <p:cNvPr id="580" name="Straight Connector 579"/>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6" name="Group 555"/>
              <p:cNvGrpSpPr/>
              <p:nvPr/>
            </p:nvGrpSpPr>
            <p:grpSpPr>
              <a:xfrm>
                <a:off x="3523366" y="4656154"/>
                <a:ext cx="45720" cy="45720"/>
                <a:chOff x="7100209" y="4237730"/>
                <a:chExt cx="45720" cy="45720"/>
              </a:xfrm>
            </p:grpSpPr>
            <p:cxnSp>
              <p:nvCxnSpPr>
                <p:cNvPr id="578" name="Straight Connector 577"/>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7" name="Group 556"/>
              <p:cNvGrpSpPr/>
              <p:nvPr/>
            </p:nvGrpSpPr>
            <p:grpSpPr>
              <a:xfrm>
                <a:off x="3448998" y="4656154"/>
                <a:ext cx="45720" cy="45720"/>
                <a:chOff x="7100209" y="4237730"/>
                <a:chExt cx="45720" cy="45720"/>
              </a:xfrm>
            </p:grpSpPr>
            <p:cxnSp>
              <p:nvCxnSpPr>
                <p:cNvPr id="576" name="Straight Connector 575"/>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8" name="Group 557"/>
              <p:cNvGrpSpPr/>
              <p:nvPr/>
            </p:nvGrpSpPr>
            <p:grpSpPr>
              <a:xfrm>
                <a:off x="2779611" y="4361000"/>
                <a:ext cx="45720" cy="45720"/>
                <a:chOff x="7100209" y="4237730"/>
                <a:chExt cx="45720" cy="45720"/>
              </a:xfrm>
            </p:grpSpPr>
            <p:cxnSp>
              <p:nvCxnSpPr>
                <p:cNvPr id="574" name="Straight Connector 573"/>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9" name="Group 558"/>
              <p:cNvGrpSpPr/>
              <p:nvPr/>
            </p:nvGrpSpPr>
            <p:grpSpPr>
              <a:xfrm>
                <a:off x="2849714" y="4453360"/>
                <a:ext cx="45720" cy="45720"/>
                <a:chOff x="7100209" y="4237730"/>
                <a:chExt cx="45720" cy="45720"/>
              </a:xfrm>
            </p:grpSpPr>
            <p:cxnSp>
              <p:nvCxnSpPr>
                <p:cNvPr id="572" name="Straight Connector 571"/>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3" name="Straight Connector 572"/>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0" name="Group 559"/>
              <p:cNvGrpSpPr/>
              <p:nvPr/>
            </p:nvGrpSpPr>
            <p:grpSpPr>
              <a:xfrm>
                <a:off x="2709138" y="4239228"/>
                <a:ext cx="45720" cy="45720"/>
                <a:chOff x="7100209" y="4237730"/>
                <a:chExt cx="45720" cy="45720"/>
              </a:xfrm>
            </p:grpSpPr>
            <p:cxnSp>
              <p:nvCxnSpPr>
                <p:cNvPr id="570" name="Straight Connector 569"/>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1" name="Group 560"/>
              <p:cNvGrpSpPr/>
              <p:nvPr/>
            </p:nvGrpSpPr>
            <p:grpSpPr>
              <a:xfrm>
                <a:off x="3065382" y="4516528"/>
                <a:ext cx="45720" cy="45720"/>
                <a:chOff x="7100209" y="4237730"/>
                <a:chExt cx="45720" cy="45720"/>
              </a:xfrm>
            </p:grpSpPr>
            <p:cxnSp>
              <p:nvCxnSpPr>
                <p:cNvPr id="568" name="Straight Connector 567"/>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2" name="Group 561"/>
              <p:cNvGrpSpPr/>
              <p:nvPr/>
            </p:nvGrpSpPr>
            <p:grpSpPr>
              <a:xfrm>
                <a:off x="3140840" y="4558926"/>
                <a:ext cx="45720" cy="45720"/>
                <a:chOff x="7100209" y="4237730"/>
                <a:chExt cx="45720" cy="45720"/>
              </a:xfrm>
            </p:grpSpPr>
            <p:cxnSp>
              <p:nvCxnSpPr>
                <p:cNvPr id="566" name="Straight Connector 565"/>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3" name="Group 562"/>
              <p:cNvGrpSpPr/>
              <p:nvPr/>
            </p:nvGrpSpPr>
            <p:grpSpPr>
              <a:xfrm>
                <a:off x="3121502" y="4558926"/>
                <a:ext cx="45720" cy="45720"/>
                <a:chOff x="7100209" y="4237730"/>
                <a:chExt cx="45720" cy="45720"/>
              </a:xfrm>
            </p:grpSpPr>
            <p:cxnSp>
              <p:nvCxnSpPr>
                <p:cNvPr id="564" name="Straight Connector 563"/>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29" name="TextBox 728"/>
            <p:cNvSpPr txBox="1"/>
            <p:nvPr/>
          </p:nvSpPr>
          <p:spPr>
            <a:xfrm>
              <a:off x="1514118" y="5506988"/>
              <a:ext cx="2977466" cy="153888"/>
            </a:xfrm>
            <a:prstGeom prst="rect">
              <a:avLst/>
            </a:prstGeom>
            <a:noFill/>
          </p:spPr>
          <p:txBody>
            <a:bodyPr wrap="square" lIns="0" tIns="0" rIns="0" bIns="0" rtlCol="0" anchor="b" anchorCtr="0">
              <a:spAutoFit/>
            </a:bodyPr>
            <a:lstStyle/>
            <a:p>
              <a:pPr algn="ctr"/>
              <a:r>
                <a:rPr lang="en-US" sz="1000" b="1" dirty="0">
                  <a:solidFill>
                    <a:prstClr val="black">
                      <a:lumMod val="65000"/>
                      <a:lumOff val="35000"/>
                    </a:prstClr>
                  </a:solidFill>
                  <a:latin typeface="Arial"/>
                </a:rPr>
                <a:t>Time to treatment failure (months)</a:t>
              </a:r>
            </a:p>
          </p:txBody>
        </p:sp>
        <p:sp>
          <p:nvSpPr>
            <p:cNvPr id="730" name="TextBox 729"/>
            <p:cNvSpPr txBox="1"/>
            <p:nvPr/>
          </p:nvSpPr>
          <p:spPr>
            <a:xfrm rot="16200000">
              <a:off x="-943926" y="3671486"/>
              <a:ext cx="3260941" cy="153888"/>
            </a:xfrm>
            <a:prstGeom prst="rect">
              <a:avLst/>
            </a:prstGeom>
            <a:noFill/>
          </p:spPr>
          <p:txBody>
            <a:bodyPr wrap="square" lIns="0" tIns="0" rIns="0" bIns="0" rtlCol="0" anchor="b" anchorCtr="0">
              <a:spAutoFit/>
            </a:bodyPr>
            <a:lstStyle/>
            <a:p>
              <a:pPr algn="ctr"/>
              <a:r>
                <a:rPr lang="en-US" sz="1000" b="1" dirty="0">
                  <a:solidFill>
                    <a:prstClr val="black">
                      <a:lumMod val="65000"/>
                      <a:lumOff val="35000"/>
                    </a:prstClr>
                  </a:solidFill>
                  <a:latin typeface="Arial"/>
                </a:rPr>
                <a:t>Estimated probability being free of treatment failure</a:t>
              </a:r>
            </a:p>
          </p:txBody>
        </p:sp>
        <p:sp>
          <p:nvSpPr>
            <p:cNvPr id="731" name="TextBox 730"/>
            <p:cNvSpPr txBox="1"/>
            <p:nvPr/>
          </p:nvSpPr>
          <p:spPr>
            <a:xfrm>
              <a:off x="835003" y="2042269"/>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1.0</a:t>
              </a:r>
            </a:p>
          </p:txBody>
        </p:sp>
        <p:sp>
          <p:nvSpPr>
            <p:cNvPr id="732" name="TextBox 731"/>
            <p:cNvSpPr txBox="1"/>
            <p:nvPr/>
          </p:nvSpPr>
          <p:spPr>
            <a:xfrm>
              <a:off x="835003" y="2664382"/>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0.8</a:t>
              </a:r>
            </a:p>
          </p:txBody>
        </p:sp>
        <p:sp>
          <p:nvSpPr>
            <p:cNvPr id="733" name="TextBox 732"/>
            <p:cNvSpPr txBox="1"/>
            <p:nvPr/>
          </p:nvSpPr>
          <p:spPr>
            <a:xfrm>
              <a:off x="835003" y="3291118"/>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0.6</a:t>
              </a:r>
            </a:p>
          </p:txBody>
        </p:sp>
        <p:sp>
          <p:nvSpPr>
            <p:cNvPr id="734" name="TextBox 733"/>
            <p:cNvSpPr txBox="1"/>
            <p:nvPr/>
          </p:nvSpPr>
          <p:spPr>
            <a:xfrm>
              <a:off x="835003" y="3912774"/>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0.4</a:t>
              </a:r>
            </a:p>
          </p:txBody>
        </p:sp>
        <p:sp>
          <p:nvSpPr>
            <p:cNvPr id="735" name="TextBox 734"/>
            <p:cNvSpPr txBox="1"/>
            <p:nvPr/>
          </p:nvSpPr>
          <p:spPr>
            <a:xfrm>
              <a:off x="835003" y="4539759"/>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0.2</a:t>
              </a:r>
            </a:p>
          </p:txBody>
        </p:sp>
        <p:sp>
          <p:nvSpPr>
            <p:cNvPr id="736" name="TextBox 735"/>
            <p:cNvSpPr txBox="1"/>
            <p:nvPr/>
          </p:nvSpPr>
          <p:spPr>
            <a:xfrm>
              <a:off x="835003" y="5156085"/>
              <a:ext cx="204046"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a:t>
              </a:r>
            </a:p>
          </p:txBody>
        </p:sp>
        <p:sp>
          <p:nvSpPr>
            <p:cNvPr id="737" name="TextBox 736"/>
            <p:cNvSpPr txBox="1"/>
            <p:nvPr/>
          </p:nvSpPr>
          <p:spPr>
            <a:xfrm>
              <a:off x="1060617"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0</a:t>
              </a:r>
            </a:p>
          </p:txBody>
        </p:sp>
        <p:sp>
          <p:nvSpPr>
            <p:cNvPr id="738" name="TextBox 737"/>
            <p:cNvSpPr txBox="1"/>
            <p:nvPr/>
          </p:nvSpPr>
          <p:spPr>
            <a:xfrm>
              <a:off x="1310624"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a:t>
              </a:r>
            </a:p>
          </p:txBody>
        </p:sp>
        <p:sp>
          <p:nvSpPr>
            <p:cNvPr id="739" name="TextBox 738"/>
            <p:cNvSpPr txBox="1"/>
            <p:nvPr/>
          </p:nvSpPr>
          <p:spPr>
            <a:xfrm>
              <a:off x="1553711"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6</a:t>
              </a:r>
            </a:p>
          </p:txBody>
        </p:sp>
        <p:sp>
          <p:nvSpPr>
            <p:cNvPr id="740" name="TextBox 739"/>
            <p:cNvSpPr txBox="1"/>
            <p:nvPr/>
          </p:nvSpPr>
          <p:spPr>
            <a:xfrm>
              <a:off x="1797940"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9</a:t>
              </a:r>
            </a:p>
          </p:txBody>
        </p:sp>
        <p:sp>
          <p:nvSpPr>
            <p:cNvPr id="741" name="TextBox 740"/>
            <p:cNvSpPr txBox="1"/>
            <p:nvPr/>
          </p:nvSpPr>
          <p:spPr>
            <a:xfrm>
              <a:off x="2042867"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12</a:t>
              </a:r>
            </a:p>
          </p:txBody>
        </p:sp>
        <p:sp>
          <p:nvSpPr>
            <p:cNvPr id="742" name="TextBox 741"/>
            <p:cNvSpPr txBox="1"/>
            <p:nvPr/>
          </p:nvSpPr>
          <p:spPr>
            <a:xfrm>
              <a:off x="2287795"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15</a:t>
              </a:r>
            </a:p>
          </p:txBody>
        </p:sp>
        <p:sp>
          <p:nvSpPr>
            <p:cNvPr id="743" name="TextBox 742"/>
            <p:cNvSpPr txBox="1"/>
            <p:nvPr/>
          </p:nvSpPr>
          <p:spPr>
            <a:xfrm>
              <a:off x="2537803"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18</a:t>
              </a:r>
            </a:p>
          </p:txBody>
        </p:sp>
        <p:sp>
          <p:nvSpPr>
            <p:cNvPr id="744" name="TextBox 743"/>
            <p:cNvSpPr txBox="1"/>
            <p:nvPr/>
          </p:nvSpPr>
          <p:spPr>
            <a:xfrm>
              <a:off x="2777650"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21</a:t>
              </a:r>
            </a:p>
          </p:txBody>
        </p:sp>
        <p:sp>
          <p:nvSpPr>
            <p:cNvPr id="745" name="TextBox 744"/>
            <p:cNvSpPr txBox="1"/>
            <p:nvPr/>
          </p:nvSpPr>
          <p:spPr>
            <a:xfrm>
              <a:off x="3021553"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24</a:t>
              </a:r>
            </a:p>
          </p:txBody>
        </p:sp>
        <p:sp>
          <p:nvSpPr>
            <p:cNvPr id="746" name="TextBox 745"/>
            <p:cNvSpPr txBox="1"/>
            <p:nvPr/>
          </p:nvSpPr>
          <p:spPr>
            <a:xfrm>
              <a:off x="3267506"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27</a:t>
              </a:r>
            </a:p>
          </p:txBody>
        </p:sp>
        <p:sp>
          <p:nvSpPr>
            <p:cNvPr id="747" name="TextBox 746"/>
            <p:cNvSpPr txBox="1"/>
            <p:nvPr/>
          </p:nvSpPr>
          <p:spPr>
            <a:xfrm>
              <a:off x="3512433"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30</a:t>
              </a:r>
            </a:p>
          </p:txBody>
        </p:sp>
        <p:sp>
          <p:nvSpPr>
            <p:cNvPr id="748" name="TextBox 747"/>
            <p:cNvSpPr txBox="1"/>
            <p:nvPr/>
          </p:nvSpPr>
          <p:spPr>
            <a:xfrm>
              <a:off x="3757361"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33</a:t>
              </a:r>
            </a:p>
          </p:txBody>
        </p:sp>
        <p:sp>
          <p:nvSpPr>
            <p:cNvPr id="749" name="TextBox 748"/>
            <p:cNvSpPr txBox="1"/>
            <p:nvPr/>
          </p:nvSpPr>
          <p:spPr>
            <a:xfrm>
              <a:off x="4002289"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36</a:t>
              </a:r>
            </a:p>
          </p:txBody>
        </p:sp>
        <p:sp>
          <p:nvSpPr>
            <p:cNvPr id="750" name="TextBox 749"/>
            <p:cNvSpPr txBox="1"/>
            <p:nvPr/>
          </p:nvSpPr>
          <p:spPr>
            <a:xfrm>
              <a:off x="4249757"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39</a:t>
              </a:r>
            </a:p>
          </p:txBody>
        </p:sp>
        <p:sp>
          <p:nvSpPr>
            <p:cNvPr id="751" name="TextBox 750"/>
            <p:cNvSpPr txBox="1"/>
            <p:nvPr/>
          </p:nvSpPr>
          <p:spPr>
            <a:xfrm>
              <a:off x="4494685" y="5307786"/>
              <a:ext cx="125297"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42</a:t>
              </a:r>
            </a:p>
          </p:txBody>
        </p:sp>
        <p:cxnSp>
          <p:nvCxnSpPr>
            <p:cNvPr id="752" name="Straight Connector 751"/>
            <p:cNvCxnSpPr/>
            <p:nvPr/>
          </p:nvCxnSpPr>
          <p:spPr>
            <a:xfrm rot="5400000">
              <a:off x="1100126"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53" name="Straight Connector 752"/>
            <p:cNvCxnSpPr/>
            <p:nvPr/>
          </p:nvCxnSpPr>
          <p:spPr>
            <a:xfrm rot="5400000">
              <a:off x="1348446"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54" name="Straight Connector 753"/>
            <p:cNvCxnSpPr/>
            <p:nvPr/>
          </p:nvCxnSpPr>
          <p:spPr>
            <a:xfrm rot="5400000">
              <a:off x="1590288"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55" name="Straight Connector 754"/>
            <p:cNvCxnSpPr/>
            <p:nvPr/>
          </p:nvCxnSpPr>
          <p:spPr>
            <a:xfrm rot="5400000">
              <a:off x="1835370"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56" name="Straight Connector 755"/>
            <p:cNvCxnSpPr/>
            <p:nvPr/>
          </p:nvCxnSpPr>
          <p:spPr>
            <a:xfrm rot="5400000">
              <a:off x="2080451"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57" name="Straight Connector 756"/>
            <p:cNvCxnSpPr/>
            <p:nvPr/>
          </p:nvCxnSpPr>
          <p:spPr>
            <a:xfrm rot="5400000">
              <a:off x="2325532"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58" name="Straight Connector 757"/>
            <p:cNvCxnSpPr/>
            <p:nvPr/>
          </p:nvCxnSpPr>
          <p:spPr>
            <a:xfrm rot="5400000">
              <a:off x="2573852"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59" name="Straight Connector 758"/>
            <p:cNvCxnSpPr/>
            <p:nvPr/>
          </p:nvCxnSpPr>
          <p:spPr>
            <a:xfrm rot="5400000">
              <a:off x="2815694"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60" name="Straight Connector 759"/>
            <p:cNvCxnSpPr/>
            <p:nvPr/>
          </p:nvCxnSpPr>
          <p:spPr>
            <a:xfrm rot="5400000">
              <a:off x="3060776"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61" name="Straight Connector 760"/>
            <p:cNvCxnSpPr/>
            <p:nvPr/>
          </p:nvCxnSpPr>
          <p:spPr>
            <a:xfrm rot="5400000">
              <a:off x="3305857"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62" name="Straight Connector 761"/>
            <p:cNvCxnSpPr/>
            <p:nvPr/>
          </p:nvCxnSpPr>
          <p:spPr>
            <a:xfrm rot="5400000">
              <a:off x="3550938"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63" name="Straight Connector 762"/>
            <p:cNvCxnSpPr/>
            <p:nvPr/>
          </p:nvCxnSpPr>
          <p:spPr>
            <a:xfrm rot="5400000">
              <a:off x="3796019"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64" name="Straight Connector 763"/>
            <p:cNvCxnSpPr/>
            <p:nvPr/>
          </p:nvCxnSpPr>
          <p:spPr>
            <a:xfrm rot="5400000">
              <a:off x="4041101"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65" name="Straight Connector 764"/>
            <p:cNvCxnSpPr/>
            <p:nvPr/>
          </p:nvCxnSpPr>
          <p:spPr>
            <a:xfrm rot="5400000">
              <a:off x="4286182"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66" name="Straight Connector 765"/>
            <p:cNvCxnSpPr/>
            <p:nvPr/>
          </p:nvCxnSpPr>
          <p:spPr>
            <a:xfrm rot="5400000">
              <a:off x="4531265" y="5262087"/>
              <a:ext cx="46993"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67" name="Straight Connector 766"/>
            <p:cNvCxnSpPr/>
            <p:nvPr/>
          </p:nvCxnSpPr>
          <p:spPr>
            <a:xfrm>
              <a:off x="1065737" y="5218421"/>
              <a:ext cx="27844"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768" name="Freeform 767"/>
            <p:cNvSpPr/>
            <p:nvPr/>
          </p:nvSpPr>
          <p:spPr>
            <a:xfrm>
              <a:off x="1101635" y="2102800"/>
              <a:ext cx="3455345" cy="3129770"/>
            </a:xfrm>
            <a:custGeom>
              <a:avLst/>
              <a:gdLst>
                <a:gd name="connsiteX0" fmla="*/ 0 w 5892800"/>
                <a:gd name="connsiteY0" fmla="*/ 0 h 2673350"/>
                <a:gd name="connsiteX1" fmla="*/ 0 w 5892800"/>
                <a:gd name="connsiteY1" fmla="*/ 2673350 h 2673350"/>
                <a:gd name="connsiteX2" fmla="*/ 5892800 w 5892800"/>
                <a:gd name="connsiteY2" fmla="*/ 2673350 h 2673350"/>
              </a:gdLst>
              <a:ahLst/>
              <a:cxnLst>
                <a:cxn ang="0">
                  <a:pos x="connsiteX0" y="connsiteY0"/>
                </a:cxn>
                <a:cxn ang="0">
                  <a:pos x="connsiteX1" y="connsiteY1"/>
                </a:cxn>
                <a:cxn ang="0">
                  <a:pos x="connsiteX2" y="connsiteY2"/>
                </a:cxn>
              </a:cxnLst>
              <a:rect l="l" t="t" r="r" b="b"/>
              <a:pathLst>
                <a:path w="5892800" h="2673350">
                  <a:moveTo>
                    <a:pt x="0" y="0"/>
                  </a:moveTo>
                  <a:lnTo>
                    <a:pt x="0" y="2673350"/>
                  </a:lnTo>
                  <a:lnTo>
                    <a:pt x="5892800" y="2673350"/>
                  </a:lnTo>
                </a:path>
              </a:pathLst>
            </a:cu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cxnSp>
          <p:nvCxnSpPr>
            <p:cNvPr id="769" name="Straight Connector 768"/>
            <p:cNvCxnSpPr/>
            <p:nvPr/>
          </p:nvCxnSpPr>
          <p:spPr>
            <a:xfrm>
              <a:off x="1066970" y="2102800"/>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70" name="Straight Connector 769"/>
            <p:cNvCxnSpPr/>
            <p:nvPr/>
          </p:nvCxnSpPr>
          <p:spPr>
            <a:xfrm>
              <a:off x="1065736" y="2726432"/>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71" name="Straight Connector 770"/>
            <p:cNvCxnSpPr/>
            <p:nvPr/>
          </p:nvCxnSpPr>
          <p:spPr>
            <a:xfrm>
              <a:off x="1065736" y="3356312"/>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72" name="Straight Connector 771"/>
            <p:cNvCxnSpPr/>
            <p:nvPr/>
          </p:nvCxnSpPr>
          <p:spPr>
            <a:xfrm>
              <a:off x="1065736" y="3974801"/>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73" name="Straight Connector 772"/>
            <p:cNvCxnSpPr/>
            <p:nvPr/>
          </p:nvCxnSpPr>
          <p:spPr>
            <a:xfrm>
              <a:off x="1065736" y="4599537"/>
              <a:ext cx="3264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grpSp>
      <p:sp>
        <p:nvSpPr>
          <p:cNvPr id="774" name="TextBox 773"/>
          <p:cNvSpPr txBox="1"/>
          <p:nvPr/>
        </p:nvSpPr>
        <p:spPr>
          <a:xfrm>
            <a:off x="6320290" y="5656267"/>
            <a:ext cx="4313113" cy="441146"/>
          </a:xfrm>
          <a:prstGeom prst="rect">
            <a:avLst/>
          </a:prstGeom>
          <a:noFill/>
        </p:spPr>
        <p:txBody>
          <a:bodyPr wrap="square" rtlCol="0">
            <a:spAutoFit/>
          </a:bodyPr>
          <a:lstStyle/>
          <a:p>
            <a:pPr>
              <a:spcBef>
                <a:spcPts val="100"/>
              </a:spcBef>
            </a:pPr>
            <a:r>
              <a:rPr lang="en-US" sz="700" dirty="0">
                <a:solidFill>
                  <a:prstClr val="black">
                    <a:lumMod val="65000"/>
                    <a:lumOff val="35000"/>
                  </a:prstClr>
                </a:solidFill>
                <a:latin typeface="Arial"/>
              </a:rPr>
              <a:t>No. at risk:</a:t>
            </a:r>
          </a:p>
          <a:p>
            <a:pPr>
              <a:spcBef>
                <a:spcPts val="100"/>
              </a:spcBef>
              <a:tabLst>
                <a:tab pos="1314450" algn="ctr"/>
                <a:tab pos="1828800" algn="ctr"/>
                <a:tab pos="2290763" algn="ctr"/>
                <a:tab pos="2743200" algn="ctr"/>
                <a:tab pos="3260725" algn="ctr"/>
                <a:tab pos="3713163" algn="ctr"/>
                <a:tab pos="4230688" algn="ctr"/>
                <a:tab pos="4683125" algn="ctr"/>
                <a:tab pos="5145088" algn="ctr"/>
                <a:tab pos="5661025" algn="ctr"/>
                <a:tab pos="6115050" algn="ctr"/>
                <a:tab pos="6575425" algn="ctr"/>
                <a:tab pos="7085013" algn="ctr"/>
                <a:tab pos="7545388" algn="ctr"/>
                <a:tab pos="8054975" algn="ctr"/>
              </a:tabLst>
            </a:pPr>
            <a:r>
              <a:rPr lang="en-US" sz="700" dirty="0">
                <a:solidFill>
                  <a:srgbClr val="1CBECA"/>
                </a:solidFill>
                <a:latin typeface="Arial"/>
              </a:rPr>
              <a:t>Afatinib           67       61     54     45      36      24      20      17      12       7        5       2        0       0       0</a:t>
            </a:r>
          </a:p>
          <a:p>
            <a:pPr>
              <a:spcBef>
                <a:spcPts val="100"/>
              </a:spcBef>
              <a:tabLst>
                <a:tab pos="1314450" algn="ctr"/>
                <a:tab pos="1828800" algn="ctr"/>
                <a:tab pos="2290763" algn="ctr"/>
                <a:tab pos="2743200" algn="ctr"/>
                <a:tab pos="3260725" algn="ctr"/>
                <a:tab pos="3713163" algn="ctr"/>
                <a:tab pos="4230688" algn="ctr"/>
                <a:tab pos="4683125" algn="ctr"/>
                <a:tab pos="5145088" algn="ctr"/>
                <a:tab pos="5661025" algn="ctr"/>
                <a:tab pos="6115050" algn="ctr"/>
                <a:tab pos="6575425" algn="ctr"/>
                <a:tab pos="7085013" algn="ctr"/>
                <a:tab pos="7545388" algn="ctr"/>
                <a:tab pos="8054975" algn="ctr"/>
              </a:tabLst>
            </a:pPr>
            <a:r>
              <a:rPr lang="en-US" sz="700" dirty="0">
                <a:solidFill>
                  <a:srgbClr val="717073"/>
                </a:solidFill>
                <a:latin typeface="Arial"/>
              </a:rPr>
              <a:t>Gefitinib          66       58     46     37      26      19      14      10        7       5        3       3        1       1       0	</a:t>
            </a:r>
          </a:p>
        </p:txBody>
      </p:sp>
      <p:grpSp>
        <p:nvGrpSpPr>
          <p:cNvPr id="4" name="Group 3"/>
          <p:cNvGrpSpPr/>
          <p:nvPr/>
        </p:nvGrpSpPr>
        <p:grpSpPr>
          <a:xfrm>
            <a:off x="6553200" y="2003720"/>
            <a:ext cx="4153126" cy="3657156"/>
            <a:chOff x="5029200" y="2003720"/>
            <a:chExt cx="4153126" cy="3657156"/>
          </a:xfrm>
        </p:grpSpPr>
        <p:grpSp>
          <p:nvGrpSpPr>
            <p:cNvPr id="529" name="Group 528"/>
            <p:cNvGrpSpPr/>
            <p:nvPr/>
          </p:nvGrpSpPr>
          <p:grpSpPr>
            <a:xfrm>
              <a:off x="7937005" y="3181546"/>
              <a:ext cx="1245321" cy="461665"/>
              <a:chOff x="7053947" y="3281408"/>
              <a:chExt cx="1245321" cy="461665"/>
            </a:xfrm>
          </p:grpSpPr>
          <p:sp>
            <p:nvSpPr>
              <p:cNvPr id="530" name="TextBox 529"/>
              <p:cNvSpPr txBox="1"/>
              <p:nvPr/>
            </p:nvSpPr>
            <p:spPr>
              <a:xfrm>
                <a:off x="7222769" y="3281408"/>
                <a:ext cx="1076499" cy="461665"/>
              </a:xfrm>
              <a:prstGeom prst="rect">
                <a:avLst/>
              </a:prstGeom>
              <a:noFill/>
            </p:spPr>
            <p:txBody>
              <a:bodyPr wrap="square" rtlCol="0">
                <a:spAutoFit/>
              </a:bodyPr>
              <a:lstStyle/>
              <a:p>
                <a:pPr>
                  <a:lnSpc>
                    <a:spcPct val="120000"/>
                  </a:lnSpc>
                </a:pPr>
                <a:r>
                  <a:rPr lang="en-US" sz="1000" dirty="0">
                    <a:solidFill>
                      <a:prstClr val="black">
                        <a:lumMod val="65000"/>
                        <a:lumOff val="35000"/>
                      </a:prstClr>
                    </a:solidFill>
                    <a:latin typeface="Arial"/>
                  </a:rPr>
                  <a:t>Afatinib </a:t>
                </a:r>
              </a:p>
              <a:p>
                <a:pPr>
                  <a:lnSpc>
                    <a:spcPct val="120000"/>
                  </a:lnSpc>
                </a:pPr>
                <a:r>
                  <a:rPr lang="en-US" sz="1000" dirty="0">
                    <a:solidFill>
                      <a:prstClr val="black">
                        <a:lumMod val="65000"/>
                        <a:lumOff val="35000"/>
                      </a:prstClr>
                    </a:solidFill>
                    <a:latin typeface="Arial"/>
                  </a:rPr>
                  <a:t>Gefitinib</a:t>
                </a:r>
              </a:p>
            </p:txBody>
          </p:sp>
          <p:cxnSp>
            <p:nvCxnSpPr>
              <p:cNvPr id="531" name="Straight Connector 530"/>
              <p:cNvCxnSpPr/>
              <p:nvPr/>
            </p:nvCxnSpPr>
            <p:spPr>
              <a:xfrm>
                <a:off x="7053947" y="3611213"/>
                <a:ext cx="182880" cy="0"/>
              </a:xfrm>
              <a:prstGeom prst="line">
                <a:avLst/>
              </a:prstGeom>
              <a:ln w="28575" cap="rnd">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7053947" y="3428333"/>
                <a:ext cx="182880"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48" name="Freeform 647"/>
            <p:cNvSpPr/>
            <p:nvPr/>
          </p:nvSpPr>
          <p:spPr>
            <a:xfrm>
              <a:off x="5538796" y="2062363"/>
              <a:ext cx="3297976" cy="3022201"/>
            </a:xfrm>
            <a:custGeom>
              <a:avLst/>
              <a:gdLst>
                <a:gd name="connsiteX0" fmla="*/ 2981325 w 2981325"/>
                <a:gd name="connsiteY0" fmla="*/ 2489200 h 2489200"/>
                <a:gd name="connsiteX1" fmla="*/ 2089150 w 2981325"/>
                <a:gd name="connsiteY1" fmla="*/ 2489200 h 2489200"/>
                <a:gd name="connsiteX2" fmla="*/ 2089150 w 2981325"/>
                <a:gd name="connsiteY2" fmla="*/ 2447925 h 2489200"/>
                <a:gd name="connsiteX3" fmla="*/ 2082800 w 2981325"/>
                <a:gd name="connsiteY3" fmla="*/ 2447925 h 2489200"/>
                <a:gd name="connsiteX4" fmla="*/ 2082800 w 2981325"/>
                <a:gd name="connsiteY4" fmla="*/ 2413000 h 2489200"/>
                <a:gd name="connsiteX5" fmla="*/ 1892300 w 2981325"/>
                <a:gd name="connsiteY5" fmla="*/ 2413000 h 2489200"/>
                <a:gd name="connsiteX6" fmla="*/ 1892300 w 2981325"/>
                <a:gd name="connsiteY6" fmla="*/ 2330450 h 2489200"/>
                <a:gd name="connsiteX7" fmla="*/ 1663700 w 2981325"/>
                <a:gd name="connsiteY7" fmla="*/ 2330450 h 2489200"/>
                <a:gd name="connsiteX8" fmla="*/ 1663700 w 2981325"/>
                <a:gd name="connsiteY8" fmla="*/ 2292350 h 2489200"/>
                <a:gd name="connsiteX9" fmla="*/ 1622425 w 2981325"/>
                <a:gd name="connsiteY9" fmla="*/ 2292350 h 2489200"/>
                <a:gd name="connsiteX10" fmla="*/ 1622425 w 2981325"/>
                <a:gd name="connsiteY10" fmla="*/ 2254250 h 2489200"/>
                <a:gd name="connsiteX11" fmla="*/ 1555750 w 2981325"/>
                <a:gd name="connsiteY11" fmla="*/ 2254250 h 2489200"/>
                <a:gd name="connsiteX12" fmla="*/ 1555750 w 2981325"/>
                <a:gd name="connsiteY12" fmla="*/ 2216150 h 2489200"/>
                <a:gd name="connsiteX13" fmla="*/ 1489075 w 2981325"/>
                <a:gd name="connsiteY13" fmla="*/ 2216150 h 2489200"/>
                <a:gd name="connsiteX14" fmla="*/ 1489075 w 2981325"/>
                <a:gd name="connsiteY14" fmla="*/ 2168525 h 2489200"/>
                <a:gd name="connsiteX15" fmla="*/ 1384300 w 2981325"/>
                <a:gd name="connsiteY15" fmla="*/ 2168525 h 2489200"/>
                <a:gd name="connsiteX16" fmla="*/ 1384300 w 2981325"/>
                <a:gd name="connsiteY16" fmla="*/ 2133600 h 2489200"/>
                <a:gd name="connsiteX17" fmla="*/ 1374775 w 2981325"/>
                <a:gd name="connsiteY17" fmla="*/ 2133600 h 2489200"/>
                <a:gd name="connsiteX18" fmla="*/ 1374775 w 2981325"/>
                <a:gd name="connsiteY18" fmla="*/ 2092325 h 2489200"/>
                <a:gd name="connsiteX19" fmla="*/ 1343025 w 2981325"/>
                <a:gd name="connsiteY19" fmla="*/ 2092325 h 2489200"/>
                <a:gd name="connsiteX20" fmla="*/ 1343025 w 2981325"/>
                <a:gd name="connsiteY20" fmla="*/ 2057400 h 2489200"/>
                <a:gd name="connsiteX21" fmla="*/ 1311275 w 2981325"/>
                <a:gd name="connsiteY21" fmla="*/ 2057400 h 2489200"/>
                <a:gd name="connsiteX22" fmla="*/ 1311275 w 2981325"/>
                <a:gd name="connsiteY22" fmla="*/ 2016125 h 2489200"/>
                <a:gd name="connsiteX23" fmla="*/ 1257300 w 2981325"/>
                <a:gd name="connsiteY23" fmla="*/ 2016125 h 2489200"/>
                <a:gd name="connsiteX24" fmla="*/ 1257300 w 2981325"/>
                <a:gd name="connsiteY24" fmla="*/ 1971675 h 2489200"/>
                <a:gd name="connsiteX25" fmla="*/ 1250950 w 2981325"/>
                <a:gd name="connsiteY25" fmla="*/ 1971675 h 2489200"/>
                <a:gd name="connsiteX26" fmla="*/ 1250950 w 2981325"/>
                <a:gd name="connsiteY26" fmla="*/ 1930400 h 2489200"/>
                <a:gd name="connsiteX27" fmla="*/ 1162050 w 2981325"/>
                <a:gd name="connsiteY27" fmla="*/ 1930400 h 2489200"/>
                <a:gd name="connsiteX28" fmla="*/ 1162050 w 2981325"/>
                <a:gd name="connsiteY28" fmla="*/ 1898650 h 2489200"/>
                <a:gd name="connsiteX29" fmla="*/ 1146175 w 2981325"/>
                <a:gd name="connsiteY29" fmla="*/ 1898650 h 2489200"/>
                <a:gd name="connsiteX30" fmla="*/ 1146175 w 2981325"/>
                <a:gd name="connsiteY30" fmla="*/ 1863725 h 2489200"/>
                <a:gd name="connsiteX31" fmla="*/ 1076325 w 2981325"/>
                <a:gd name="connsiteY31" fmla="*/ 1863725 h 2489200"/>
                <a:gd name="connsiteX32" fmla="*/ 1076325 w 2981325"/>
                <a:gd name="connsiteY32" fmla="*/ 1739900 h 2489200"/>
                <a:gd name="connsiteX33" fmla="*/ 987425 w 2981325"/>
                <a:gd name="connsiteY33" fmla="*/ 1739900 h 2489200"/>
                <a:gd name="connsiteX34" fmla="*/ 987425 w 2981325"/>
                <a:gd name="connsiteY34" fmla="*/ 1701800 h 2489200"/>
                <a:gd name="connsiteX35" fmla="*/ 958850 w 2981325"/>
                <a:gd name="connsiteY35" fmla="*/ 1701800 h 2489200"/>
                <a:gd name="connsiteX36" fmla="*/ 958850 w 2981325"/>
                <a:gd name="connsiteY36" fmla="*/ 1654175 h 2489200"/>
                <a:gd name="connsiteX37" fmla="*/ 952500 w 2981325"/>
                <a:gd name="connsiteY37" fmla="*/ 1647825 h 2489200"/>
                <a:gd name="connsiteX38" fmla="*/ 952500 w 2981325"/>
                <a:gd name="connsiteY38" fmla="*/ 1609725 h 2489200"/>
                <a:gd name="connsiteX39" fmla="*/ 946150 w 2981325"/>
                <a:gd name="connsiteY39" fmla="*/ 1616075 h 2489200"/>
                <a:gd name="connsiteX40" fmla="*/ 946150 w 2981325"/>
                <a:gd name="connsiteY40" fmla="*/ 1584325 h 2489200"/>
                <a:gd name="connsiteX41" fmla="*/ 876300 w 2981325"/>
                <a:gd name="connsiteY41" fmla="*/ 1584325 h 2489200"/>
                <a:gd name="connsiteX42" fmla="*/ 876300 w 2981325"/>
                <a:gd name="connsiteY42" fmla="*/ 1543050 h 2489200"/>
                <a:gd name="connsiteX43" fmla="*/ 812800 w 2981325"/>
                <a:gd name="connsiteY43" fmla="*/ 1543050 h 2489200"/>
                <a:gd name="connsiteX44" fmla="*/ 812800 w 2981325"/>
                <a:gd name="connsiteY44" fmla="*/ 1428750 h 2489200"/>
                <a:gd name="connsiteX45" fmla="*/ 793750 w 2981325"/>
                <a:gd name="connsiteY45" fmla="*/ 1428750 h 2489200"/>
                <a:gd name="connsiteX46" fmla="*/ 793750 w 2981325"/>
                <a:gd name="connsiteY46" fmla="*/ 1387475 h 2489200"/>
                <a:gd name="connsiteX47" fmla="*/ 762000 w 2981325"/>
                <a:gd name="connsiteY47" fmla="*/ 1387475 h 2489200"/>
                <a:gd name="connsiteX48" fmla="*/ 762000 w 2981325"/>
                <a:gd name="connsiteY48" fmla="*/ 1304925 h 2489200"/>
                <a:gd name="connsiteX49" fmla="*/ 679450 w 2981325"/>
                <a:gd name="connsiteY49" fmla="*/ 1304925 h 2489200"/>
                <a:gd name="connsiteX50" fmla="*/ 679450 w 2981325"/>
                <a:gd name="connsiteY50" fmla="*/ 1152525 h 2489200"/>
                <a:gd name="connsiteX51" fmla="*/ 574675 w 2981325"/>
                <a:gd name="connsiteY51" fmla="*/ 1152525 h 2489200"/>
                <a:gd name="connsiteX52" fmla="*/ 574675 w 2981325"/>
                <a:gd name="connsiteY52" fmla="*/ 1111250 h 2489200"/>
                <a:gd name="connsiteX53" fmla="*/ 546100 w 2981325"/>
                <a:gd name="connsiteY53" fmla="*/ 1111250 h 2489200"/>
                <a:gd name="connsiteX54" fmla="*/ 546100 w 2981325"/>
                <a:gd name="connsiteY54" fmla="*/ 952500 h 2489200"/>
                <a:gd name="connsiteX55" fmla="*/ 530225 w 2981325"/>
                <a:gd name="connsiteY55" fmla="*/ 952500 h 2489200"/>
                <a:gd name="connsiteX56" fmla="*/ 530225 w 2981325"/>
                <a:gd name="connsiteY56" fmla="*/ 908050 h 2489200"/>
                <a:gd name="connsiteX57" fmla="*/ 520700 w 2981325"/>
                <a:gd name="connsiteY57" fmla="*/ 898525 h 2489200"/>
                <a:gd name="connsiteX58" fmla="*/ 520700 w 2981325"/>
                <a:gd name="connsiteY58" fmla="*/ 876300 h 2489200"/>
                <a:gd name="connsiteX59" fmla="*/ 508000 w 2981325"/>
                <a:gd name="connsiteY59" fmla="*/ 876300 h 2489200"/>
                <a:gd name="connsiteX60" fmla="*/ 508000 w 2981325"/>
                <a:gd name="connsiteY60" fmla="*/ 835025 h 2489200"/>
                <a:gd name="connsiteX61" fmla="*/ 457200 w 2981325"/>
                <a:gd name="connsiteY61" fmla="*/ 835025 h 2489200"/>
                <a:gd name="connsiteX62" fmla="*/ 457200 w 2981325"/>
                <a:gd name="connsiteY62" fmla="*/ 793750 h 2489200"/>
                <a:gd name="connsiteX63" fmla="*/ 419100 w 2981325"/>
                <a:gd name="connsiteY63" fmla="*/ 793750 h 2489200"/>
                <a:gd name="connsiteX64" fmla="*/ 419100 w 2981325"/>
                <a:gd name="connsiteY64" fmla="*/ 762000 h 2489200"/>
                <a:gd name="connsiteX65" fmla="*/ 409575 w 2981325"/>
                <a:gd name="connsiteY65" fmla="*/ 752475 h 2489200"/>
                <a:gd name="connsiteX66" fmla="*/ 409575 w 2981325"/>
                <a:gd name="connsiteY66" fmla="*/ 600075 h 2489200"/>
                <a:gd name="connsiteX67" fmla="*/ 387350 w 2981325"/>
                <a:gd name="connsiteY67" fmla="*/ 600075 h 2489200"/>
                <a:gd name="connsiteX68" fmla="*/ 387350 w 2981325"/>
                <a:gd name="connsiteY68" fmla="*/ 555625 h 2489200"/>
                <a:gd name="connsiteX69" fmla="*/ 365125 w 2981325"/>
                <a:gd name="connsiteY69" fmla="*/ 555625 h 2489200"/>
                <a:gd name="connsiteX70" fmla="*/ 365125 w 2981325"/>
                <a:gd name="connsiteY70" fmla="*/ 520700 h 2489200"/>
                <a:gd name="connsiteX71" fmla="*/ 330200 w 2981325"/>
                <a:gd name="connsiteY71" fmla="*/ 520700 h 2489200"/>
                <a:gd name="connsiteX72" fmla="*/ 330200 w 2981325"/>
                <a:gd name="connsiteY72" fmla="*/ 479425 h 2489200"/>
                <a:gd name="connsiteX73" fmla="*/ 317500 w 2981325"/>
                <a:gd name="connsiteY73" fmla="*/ 479425 h 2489200"/>
                <a:gd name="connsiteX74" fmla="*/ 317500 w 2981325"/>
                <a:gd name="connsiteY74" fmla="*/ 441325 h 2489200"/>
                <a:gd name="connsiteX75" fmla="*/ 266700 w 2981325"/>
                <a:gd name="connsiteY75" fmla="*/ 441325 h 2489200"/>
                <a:gd name="connsiteX76" fmla="*/ 266700 w 2981325"/>
                <a:gd name="connsiteY76" fmla="*/ 358775 h 2489200"/>
                <a:gd name="connsiteX77" fmla="*/ 234950 w 2981325"/>
                <a:gd name="connsiteY77" fmla="*/ 358775 h 2489200"/>
                <a:gd name="connsiteX78" fmla="*/ 234950 w 2981325"/>
                <a:gd name="connsiteY78" fmla="*/ 320675 h 2489200"/>
                <a:gd name="connsiteX79" fmla="*/ 139700 w 2981325"/>
                <a:gd name="connsiteY79" fmla="*/ 320675 h 2489200"/>
                <a:gd name="connsiteX80" fmla="*/ 139700 w 2981325"/>
                <a:gd name="connsiteY80" fmla="*/ 241300 h 2489200"/>
                <a:gd name="connsiteX81" fmla="*/ 136525 w 2981325"/>
                <a:gd name="connsiteY81" fmla="*/ 241300 h 2489200"/>
                <a:gd name="connsiteX82" fmla="*/ 136525 w 2981325"/>
                <a:gd name="connsiteY82" fmla="*/ 206375 h 2489200"/>
                <a:gd name="connsiteX83" fmla="*/ 88900 w 2981325"/>
                <a:gd name="connsiteY83" fmla="*/ 206375 h 2489200"/>
                <a:gd name="connsiteX84" fmla="*/ 88900 w 2981325"/>
                <a:gd name="connsiteY84" fmla="*/ 158750 h 2489200"/>
                <a:gd name="connsiteX85" fmla="*/ 82550 w 2981325"/>
                <a:gd name="connsiteY85" fmla="*/ 158750 h 2489200"/>
                <a:gd name="connsiteX86" fmla="*/ 82550 w 2981325"/>
                <a:gd name="connsiteY86" fmla="*/ 123825 h 2489200"/>
                <a:gd name="connsiteX87" fmla="*/ 69850 w 2981325"/>
                <a:gd name="connsiteY87" fmla="*/ 123825 h 2489200"/>
                <a:gd name="connsiteX88" fmla="*/ 69850 w 2981325"/>
                <a:gd name="connsiteY88" fmla="*/ 82550 h 2489200"/>
                <a:gd name="connsiteX89" fmla="*/ 44450 w 2981325"/>
                <a:gd name="connsiteY89" fmla="*/ 82550 h 2489200"/>
                <a:gd name="connsiteX90" fmla="*/ 44450 w 2981325"/>
                <a:gd name="connsiteY90" fmla="*/ 0 h 2489200"/>
                <a:gd name="connsiteX91" fmla="*/ 0 w 2981325"/>
                <a:gd name="connsiteY91" fmla="*/ 0 h 248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981325" h="2489200">
                  <a:moveTo>
                    <a:pt x="2981325" y="2489200"/>
                  </a:moveTo>
                  <a:lnTo>
                    <a:pt x="2089150" y="2489200"/>
                  </a:lnTo>
                  <a:lnTo>
                    <a:pt x="2089150" y="2447925"/>
                  </a:lnTo>
                  <a:lnTo>
                    <a:pt x="2082800" y="2447925"/>
                  </a:lnTo>
                  <a:lnTo>
                    <a:pt x="2082800" y="2413000"/>
                  </a:lnTo>
                  <a:lnTo>
                    <a:pt x="1892300" y="2413000"/>
                  </a:lnTo>
                  <a:lnTo>
                    <a:pt x="1892300" y="2330450"/>
                  </a:lnTo>
                  <a:lnTo>
                    <a:pt x="1663700" y="2330450"/>
                  </a:lnTo>
                  <a:lnTo>
                    <a:pt x="1663700" y="2292350"/>
                  </a:lnTo>
                  <a:lnTo>
                    <a:pt x="1622425" y="2292350"/>
                  </a:lnTo>
                  <a:lnTo>
                    <a:pt x="1622425" y="2254250"/>
                  </a:lnTo>
                  <a:lnTo>
                    <a:pt x="1555750" y="2254250"/>
                  </a:lnTo>
                  <a:lnTo>
                    <a:pt x="1555750" y="2216150"/>
                  </a:lnTo>
                  <a:lnTo>
                    <a:pt x="1489075" y="2216150"/>
                  </a:lnTo>
                  <a:lnTo>
                    <a:pt x="1489075" y="2168525"/>
                  </a:lnTo>
                  <a:lnTo>
                    <a:pt x="1384300" y="2168525"/>
                  </a:lnTo>
                  <a:lnTo>
                    <a:pt x="1384300" y="2133600"/>
                  </a:lnTo>
                  <a:lnTo>
                    <a:pt x="1374775" y="2133600"/>
                  </a:lnTo>
                  <a:lnTo>
                    <a:pt x="1374775" y="2092325"/>
                  </a:lnTo>
                  <a:lnTo>
                    <a:pt x="1343025" y="2092325"/>
                  </a:lnTo>
                  <a:lnTo>
                    <a:pt x="1343025" y="2057400"/>
                  </a:lnTo>
                  <a:lnTo>
                    <a:pt x="1311275" y="2057400"/>
                  </a:lnTo>
                  <a:lnTo>
                    <a:pt x="1311275" y="2016125"/>
                  </a:lnTo>
                  <a:lnTo>
                    <a:pt x="1257300" y="2016125"/>
                  </a:lnTo>
                  <a:lnTo>
                    <a:pt x="1257300" y="1971675"/>
                  </a:lnTo>
                  <a:lnTo>
                    <a:pt x="1250950" y="1971675"/>
                  </a:lnTo>
                  <a:lnTo>
                    <a:pt x="1250950" y="1930400"/>
                  </a:lnTo>
                  <a:lnTo>
                    <a:pt x="1162050" y="1930400"/>
                  </a:lnTo>
                  <a:lnTo>
                    <a:pt x="1162050" y="1898650"/>
                  </a:lnTo>
                  <a:lnTo>
                    <a:pt x="1146175" y="1898650"/>
                  </a:lnTo>
                  <a:lnTo>
                    <a:pt x="1146175" y="1863725"/>
                  </a:lnTo>
                  <a:lnTo>
                    <a:pt x="1076325" y="1863725"/>
                  </a:lnTo>
                  <a:lnTo>
                    <a:pt x="1076325" y="1739900"/>
                  </a:lnTo>
                  <a:lnTo>
                    <a:pt x="987425" y="1739900"/>
                  </a:lnTo>
                  <a:lnTo>
                    <a:pt x="987425" y="1701800"/>
                  </a:lnTo>
                  <a:lnTo>
                    <a:pt x="958850" y="1701800"/>
                  </a:lnTo>
                  <a:lnTo>
                    <a:pt x="958850" y="1654175"/>
                  </a:lnTo>
                  <a:lnTo>
                    <a:pt x="952500" y="1647825"/>
                  </a:lnTo>
                  <a:lnTo>
                    <a:pt x="952500" y="1609725"/>
                  </a:lnTo>
                  <a:lnTo>
                    <a:pt x="946150" y="1616075"/>
                  </a:lnTo>
                  <a:lnTo>
                    <a:pt x="946150" y="1584325"/>
                  </a:lnTo>
                  <a:lnTo>
                    <a:pt x="876300" y="1584325"/>
                  </a:lnTo>
                  <a:lnTo>
                    <a:pt x="876300" y="1543050"/>
                  </a:lnTo>
                  <a:lnTo>
                    <a:pt x="812800" y="1543050"/>
                  </a:lnTo>
                  <a:lnTo>
                    <a:pt x="812800" y="1428750"/>
                  </a:lnTo>
                  <a:lnTo>
                    <a:pt x="793750" y="1428750"/>
                  </a:lnTo>
                  <a:lnTo>
                    <a:pt x="793750" y="1387475"/>
                  </a:lnTo>
                  <a:lnTo>
                    <a:pt x="762000" y="1387475"/>
                  </a:lnTo>
                  <a:lnTo>
                    <a:pt x="762000" y="1304925"/>
                  </a:lnTo>
                  <a:lnTo>
                    <a:pt x="679450" y="1304925"/>
                  </a:lnTo>
                  <a:lnTo>
                    <a:pt x="679450" y="1152525"/>
                  </a:lnTo>
                  <a:lnTo>
                    <a:pt x="574675" y="1152525"/>
                  </a:lnTo>
                  <a:lnTo>
                    <a:pt x="574675" y="1111250"/>
                  </a:lnTo>
                  <a:lnTo>
                    <a:pt x="546100" y="1111250"/>
                  </a:lnTo>
                  <a:lnTo>
                    <a:pt x="546100" y="952500"/>
                  </a:lnTo>
                  <a:lnTo>
                    <a:pt x="530225" y="952500"/>
                  </a:lnTo>
                  <a:lnTo>
                    <a:pt x="530225" y="908050"/>
                  </a:lnTo>
                  <a:lnTo>
                    <a:pt x="520700" y="898525"/>
                  </a:lnTo>
                  <a:lnTo>
                    <a:pt x="520700" y="876300"/>
                  </a:lnTo>
                  <a:lnTo>
                    <a:pt x="508000" y="876300"/>
                  </a:lnTo>
                  <a:lnTo>
                    <a:pt x="508000" y="835025"/>
                  </a:lnTo>
                  <a:lnTo>
                    <a:pt x="457200" y="835025"/>
                  </a:lnTo>
                  <a:lnTo>
                    <a:pt x="457200" y="793750"/>
                  </a:lnTo>
                  <a:lnTo>
                    <a:pt x="419100" y="793750"/>
                  </a:lnTo>
                  <a:lnTo>
                    <a:pt x="419100" y="762000"/>
                  </a:lnTo>
                  <a:lnTo>
                    <a:pt x="409575" y="752475"/>
                  </a:lnTo>
                  <a:lnTo>
                    <a:pt x="409575" y="600075"/>
                  </a:lnTo>
                  <a:lnTo>
                    <a:pt x="387350" y="600075"/>
                  </a:lnTo>
                  <a:lnTo>
                    <a:pt x="387350" y="555625"/>
                  </a:lnTo>
                  <a:lnTo>
                    <a:pt x="365125" y="555625"/>
                  </a:lnTo>
                  <a:lnTo>
                    <a:pt x="365125" y="520700"/>
                  </a:lnTo>
                  <a:lnTo>
                    <a:pt x="330200" y="520700"/>
                  </a:lnTo>
                  <a:lnTo>
                    <a:pt x="330200" y="479425"/>
                  </a:lnTo>
                  <a:lnTo>
                    <a:pt x="317500" y="479425"/>
                  </a:lnTo>
                  <a:lnTo>
                    <a:pt x="317500" y="441325"/>
                  </a:lnTo>
                  <a:lnTo>
                    <a:pt x="266700" y="441325"/>
                  </a:lnTo>
                  <a:lnTo>
                    <a:pt x="266700" y="358775"/>
                  </a:lnTo>
                  <a:lnTo>
                    <a:pt x="234950" y="358775"/>
                  </a:lnTo>
                  <a:lnTo>
                    <a:pt x="234950" y="320675"/>
                  </a:lnTo>
                  <a:lnTo>
                    <a:pt x="139700" y="320675"/>
                  </a:lnTo>
                  <a:lnTo>
                    <a:pt x="139700" y="241300"/>
                  </a:lnTo>
                  <a:lnTo>
                    <a:pt x="136525" y="241300"/>
                  </a:lnTo>
                  <a:lnTo>
                    <a:pt x="136525" y="206375"/>
                  </a:lnTo>
                  <a:lnTo>
                    <a:pt x="88900" y="206375"/>
                  </a:lnTo>
                  <a:lnTo>
                    <a:pt x="88900" y="158750"/>
                  </a:lnTo>
                  <a:lnTo>
                    <a:pt x="82550" y="158750"/>
                  </a:lnTo>
                  <a:lnTo>
                    <a:pt x="82550" y="123825"/>
                  </a:lnTo>
                  <a:lnTo>
                    <a:pt x="69850" y="123825"/>
                  </a:lnTo>
                  <a:lnTo>
                    <a:pt x="69850" y="82550"/>
                  </a:lnTo>
                  <a:lnTo>
                    <a:pt x="44450" y="82550"/>
                  </a:lnTo>
                  <a:lnTo>
                    <a:pt x="44450" y="0"/>
                  </a:lnTo>
                  <a:lnTo>
                    <a:pt x="0" y="0"/>
                  </a:lnTo>
                </a:path>
              </a:pathLst>
            </a:custGeom>
            <a:noFill/>
            <a:ln w="28575" cap="rnd">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649" name="Freeform 648"/>
            <p:cNvSpPr/>
            <p:nvPr/>
          </p:nvSpPr>
          <p:spPr>
            <a:xfrm>
              <a:off x="5542307" y="2066218"/>
              <a:ext cx="2908121" cy="2937395"/>
            </a:xfrm>
            <a:custGeom>
              <a:avLst/>
              <a:gdLst>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04800 h 2419350"/>
                <a:gd name="connsiteX14" fmla="*/ 390525 w 2628900"/>
                <a:gd name="connsiteY14" fmla="*/ 304800 h 2419350"/>
                <a:gd name="connsiteX15" fmla="*/ 390525 w 2628900"/>
                <a:gd name="connsiteY15" fmla="*/ 514350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0225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63575 w 2628900"/>
                <a:gd name="connsiteY27" fmla="*/ 1050925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9200 h 2419350"/>
                <a:gd name="connsiteX36" fmla="*/ 933450 w 2628900"/>
                <a:gd name="connsiteY36" fmla="*/ 1219200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25575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04800 h 2419350"/>
                <a:gd name="connsiteX14" fmla="*/ 390525 w 2628900"/>
                <a:gd name="connsiteY14" fmla="*/ 304800 h 2419350"/>
                <a:gd name="connsiteX15" fmla="*/ 390525 w 2628900"/>
                <a:gd name="connsiteY15" fmla="*/ 514350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0225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63575 w 2628900"/>
                <a:gd name="connsiteY27" fmla="*/ 1050925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9200 h 2419350"/>
                <a:gd name="connsiteX36" fmla="*/ 933450 w 2628900"/>
                <a:gd name="connsiteY36" fmla="*/ 1219200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01763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04800 h 2419350"/>
                <a:gd name="connsiteX14" fmla="*/ 390525 w 2628900"/>
                <a:gd name="connsiteY14" fmla="*/ 304800 h 2419350"/>
                <a:gd name="connsiteX15" fmla="*/ 390525 w 2628900"/>
                <a:gd name="connsiteY15" fmla="*/ 514350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0225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68337 w 2628900"/>
                <a:gd name="connsiteY27" fmla="*/ 1046162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9200 h 2419350"/>
                <a:gd name="connsiteX36" fmla="*/ 933450 w 2628900"/>
                <a:gd name="connsiteY36" fmla="*/ 1219200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01763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04800 h 2419350"/>
                <a:gd name="connsiteX14" fmla="*/ 390525 w 2628900"/>
                <a:gd name="connsiteY14" fmla="*/ 304800 h 2419350"/>
                <a:gd name="connsiteX15" fmla="*/ 390525 w 2628900"/>
                <a:gd name="connsiteY15" fmla="*/ 514350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68337 w 2628900"/>
                <a:gd name="connsiteY27" fmla="*/ 1046162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9200 h 2419350"/>
                <a:gd name="connsiteX36" fmla="*/ 933450 w 2628900"/>
                <a:gd name="connsiteY36" fmla="*/ 1219200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01763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04800 h 2419350"/>
                <a:gd name="connsiteX14" fmla="*/ 390525 w 2628900"/>
                <a:gd name="connsiteY14" fmla="*/ 304800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68337 w 2628900"/>
                <a:gd name="connsiteY27" fmla="*/ 1046162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9200 h 2419350"/>
                <a:gd name="connsiteX36" fmla="*/ 933450 w 2628900"/>
                <a:gd name="connsiteY36" fmla="*/ 1219200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01763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04800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68337 w 2628900"/>
                <a:gd name="connsiteY27" fmla="*/ 1046162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9200 h 2419350"/>
                <a:gd name="connsiteX36" fmla="*/ 933450 w 2628900"/>
                <a:gd name="connsiteY36" fmla="*/ 1219200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01763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68337 w 2628900"/>
                <a:gd name="connsiteY27" fmla="*/ 1046162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9200 h 2419350"/>
                <a:gd name="connsiteX36" fmla="*/ 933450 w 2628900"/>
                <a:gd name="connsiteY36" fmla="*/ 1219200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01763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9200 h 2419350"/>
                <a:gd name="connsiteX36" fmla="*/ 933450 w 2628900"/>
                <a:gd name="connsiteY36" fmla="*/ 1219200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01763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9200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01763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01763 h 2419350"/>
                <a:gd name="connsiteX47" fmla="*/ 1035050 w 2628900"/>
                <a:gd name="connsiteY47" fmla="*/ 1476375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425575 h 2419350"/>
                <a:gd name="connsiteX46" fmla="*/ 1035050 w 2628900"/>
                <a:gd name="connsiteY46" fmla="*/ 1476375 h 2419350"/>
                <a:gd name="connsiteX47" fmla="*/ 1073150 w 2628900"/>
                <a:gd name="connsiteY47" fmla="*/ 1476375 h 2419350"/>
                <a:gd name="connsiteX48" fmla="*/ 1073150 w 2628900"/>
                <a:gd name="connsiteY48" fmla="*/ 1590675 h 2419350"/>
                <a:gd name="connsiteX49" fmla="*/ 1085850 w 2628900"/>
                <a:gd name="connsiteY49" fmla="*/ 1603375 h 2419350"/>
                <a:gd name="connsiteX50" fmla="*/ 1085850 w 2628900"/>
                <a:gd name="connsiteY50" fmla="*/ 1673225 h 2419350"/>
                <a:gd name="connsiteX51" fmla="*/ 1152525 w 2628900"/>
                <a:gd name="connsiteY51" fmla="*/ 1673225 h 2419350"/>
                <a:gd name="connsiteX52" fmla="*/ 1152525 w 2628900"/>
                <a:gd name="connsiteY52" fmla="*/ 1714500 h 2419350"/>
                <a:gd name="connsiteX53" fmla="*/ 1200150 w 2628900"/>
                <a:gd name="connsiteY53" fmla="*/ 1714500 h 2419350"/>
                <a:gd name="connsiteX54" fmla="*/ 1200150 w 2628900"/>
                <a:gd name="connsiteY54" fmla="*/ 1752600 h 2419350"/>
                <a:gd name="connsiteX55" fmla="*/ 1276350 w 2628900"/>
                <a:gd name="connsiteY55" fmla="*/ 1752600 h 2419350"/>
                <a:gd name="connsiteX56" fmla="*/ 1276350 w 2628900"/>
                <a:gd name="connsiteY56" fmla="*/ 1793875 h 2419350"/>
                <a:gd name="connsiteX57" fmla="*/ 1282700 w 2628900"/>
                <a:gd name="connsiteY57" fmla="*/ 1800225 h 2419350"/>
                <a:gd name="connsiteX58" fmla="*/ 1282700 w 2628900"/>
                <a:gd name="connsiteY58" fmla="*/ 1831975 h 2419350"/>
                <a:gd name="connsiteX59" fmla="*/ 1428750 w 2628900"/>
                <a:gd name="connsiteY59" fmla="*/ 1831975 h 2419350"/>
                <a:gd name="connsiteX60" fmla="*/ 1428750 w 2628900"/>
                <a:gd name="connsiteY60" fmla="*/ 1866900 h 2419350"/>
                <a:gd name="connsiteX61" fmla="*/ 1457325 w 2628900"/>
                <a:gd name="connsiteY61" fmla="*/ 1866900 h 2419350"/>
                <a:gd name="connsiteX62" fmla="*/ 1457325 w 2628900"/>
                <a:gd name="connsiteY62" fmla="*/ 1920875 h 2419350"/>
                <a:gd name="connsiteX63" fmla="*/ 1476375 w 2628900"/>
                <a:gd name="connsiteY63" fmla="*/ 1920875 h 2419350"/>
                <a:gd name="connsiteX64" fmla="*/ 1489075 w 2628900"/>
                <a:gd name="connsiteY64" fmla="*/ 1933575 h 2419350"/>
                <a:gd name="connsiteX65" fmla="*/ 1549400 w 2628900"/>
                <a:gd name="connsiteY65" fmla="*/ 1933575 h 2419350"/>
                <a:gd name="connsiteX66" fmla="*/ 1549400 w 2628900"/>
                <a:gd name="connsiteY66" fmla="*/ 1974850 h 2419350"/>
                <a:gd name="connsiteX67" fmla="*/ 1577975 w 2628900"/>
                <a:gd name="connsiteY67" fmla="*/ 1974850 h 2419350"/>
                <a:gd name="connsiteX68" fmla="*/ 1577975 w 2628900"/>
                <a:gd name="connsiteY68" fmla="*/ 2016125 h 2419350"/>
                <a:gd name="connsiteX69" fmla="*/ 1714500 w 2628900"/>
                <a:gd name="connsiteY69" fmla="*/ 2016125 h 2419350"/>
                <a:gd name="connsiteX70" fmla="*/ 1714500 w 2628900"/>
                <a:gd name="connsiteY70" fmla="*/ 2066925 h 2419350"/>
                <a:gd name="connsiteX71" fmla="*/ 1736725 w 2628900"/>
                <a:gd name="connsiteY71" fmla="*/ 2066925 h 2419350"/>
                <a:gd name="connsiteX72" fmla="*/ 1736725 w 2628900"/>
                <a:gd name="connsiteY72" fmla="*/ 2105025 h 2419350"/>
                <a:gd name="connsiteX73" fmla="*/ 1752600 w 2628900"/>
                <a:gd name="connsiteY73" fmla="*/ 2105025 h 2419350"/>
                <a:gd name="connsiteX74" fmla="*/ 1752600 w 2628900"/>
                <a:gd name="connsiteY74" fmla="*/ 2133600 h 2419350"/>
                <a:gd name="connsiteX75" fmla="*/ 1806575 w 2628900"/>
                <a:gd name="connsiteY75" fmla="*/ 2133600 h 2419350"/>
                <a:gd name="connsiteX76" fmla="*/ 1806575 w 2628900"/>
                <a:gd name="connsiteY76" fmla="*/ 2184400 h 2419350"/>
                <a:gd name="connsiteX77" fmla="*/ 1892300 w 2628900"/>
                <a:gd name="connsiteY77" fmla="*/ 2184400 h 2419350"/>
                <a:gd name="connsiteX78" fmla="*/ 1892300 w 2628900"/>
                <a:gd name="connsiteY78" fmla="*/ 2260600 h 2419350"/>
                <a:gd name="connsiteX79" fmla="*/ 2054225 w 2628900"/>
                <a:gd name="connsiteY79" fmla="*/ 2260600 h 2419350"/>
                <a:gd name="connsiteX80" fmla="*/ 2054225 w 2628900"/>
                <a:gd name="connsiteY80" fmla="*/ 2320925 h 2419350"/>
                <a:gd name="connsiteX81" fmla="*/ 2105025 w 2628900"/>
                <a:gd name="connsiteY81" fmla="*/ 2320925 h 2419350"/>
                <a:gd name="connsiteX82" fmla="*/ 2105025 w 2628900"/>
                <a:gd name="connsiteY82" fmla="*/ 2368550 h 2419350"/>
                <a:gd name="connsiteX83" fmla="*/ 2260600 w 2628900"/>
                <a:gd name="connsiteY83" fmla="*/ 2368550 h 2419350"/>
                <a:gd name="connsiteX84" fmla="*/ 2260600 w 2628900"/>
                <a:gd name="connsiteY84" fmla="*/ 2419350 h 2419350"/>
                <a:gd name="connsiteX85" fmla="*/ 2628900 w 2628900"/>
                <a:gd name="connsiteY85"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958850 w 2628900"/>
                <a:gd name="connsiteY45" fmla="*/ 1468438 h 2419350"/>
                <a:gd name="connsiteX46" fmla="*/ 1035050 w 2628900"/>
                <a:gd name="connsiteY46" fmla="*/ 1476375 h 2419350"/>
                <a:gd name="connsiteX47" fmla="*/ 1073150 w 2628900"/>
                <a:gd name="connsiteY47" fmla="*/ 1476375 h 2419350"/>
                <a:gd name="connsiteX48" fmla="*/ 1073150 w 2628900"/>
                <a:gd name="connsiteY48" fmla="*/ 1590675 h 2419350"/>
                <a:gd name="connsiteX49" fmla="*/ 1085850 w 2628900"/>
                <a:gd name="connsiteY49" fmla="*/ 1603375 h 2419350"/>
                <a:gd name="connsiteX50" fmla="*/ 1085850 w 2628900"/>
                <a:gd name="connsiteY50" fmla="*/ 1673225 h 2419350"/>
                <a:gd name="connsiteX51" fmla="*/ 1152525 w 2628900"/>
                <a:gd name="connsiteY51" fmla="*/ 1673225 h 2419350"/>
                <a:gd name="connsiteX52" fmla="*/ 1152525 w 2628900"/>
                <a:gd name="connsiteY52" fmla="*/ 1714500 h 2419350"/>
                <a:gd name="connsiteX53" fmla="*/ 1200150 w 2628900"/>
                <a:gd name="connsiteY53" fmla="*/ 1714500 h 2419350"/>
                <a:gd name="connsiteX54" fmla="*/ 1200150 w 2628900"/>
                <a:gd name="connsiteY54" fmla="*/ 1752600 h 2419350"/>
                <a:gd name="connsiteX55" fmla="*/ 1276350 w 2628900"/>
                <a:gd name="connsiteY55" fmla="*/ 1752600 h 2419350"/>
                <a:gd name="connsiteX56" fmla="*/ 1276350 w 2628900"/>
                <a:gd name="connsiteY56" fmla="*/ 1793875 h 2419350"/>
                <a:gd name="connsiteX57" fmla="*/ 1282700 w 2628900"/>
                <a:gd name="connsiteY57" fmla="*/ 1800225 h 2419350"/>
                <a:gd name="connsiteX58" fmla="*/ 1282700 w 2628900"/>
                <a:gd name="connsiteY58" fmla="*/ 1831975 h 2419350"/>
                <a:gd name="connsiteX59" fmla="*/ 1428750 w 2628900"/>
                <a:gd name="connsiteY59" fmla="*/ 1831975 h 2419350"/>
                <a:gd name="connsiteX60" fmla="*/ 1428750 w 2628900"/>
                <a:gd name="connsiteY60" fmla="*/ 1866900 h 2419350"/>
                <a:gd name="connsiteX61" fmla="*/ 1457325 w 2628900"/>
                <a:gd name="connsiteY61" fmla="*/ 1866900 h 2419350"/>
                <a:gd name="connsiteX62" fmla="*/ 1457325 w 2628900"/>
                <a:gd name="connsiteY62" fmla="*/ 1920875 h 2419350"/>
                <a:gd name="connsiteX63" fmla="*/ 1476375 w 2628900"/>
                <a:gd name="connsiteY63" fmla="*/ 1920875 h 2419350"/>
                <a:gd name="connsiteX64" fmla="*/ 1489075 w 2628900"/>
                <a:gd name="connsiteY64" fmla="*/ 1933575 h 2419350"/>
                <a:gd name="connsiteX65" fmla="*/ 1549400 w 2628900"/>
                <a:gd name="connsiteY65" fmla="*/ 1933575 h 2419350"/>
                <a:gd name="connsiteX66" fmla="*/ 1549400 w 2628900"/>
                <a:gd name="connsiteY66" fmla="*/ 1974850 h 2419350"/>
                <a:gd name="connsiteX67" fmla="*/ 1577975 w 2628900"/>
                <a:gd name="connsiteY67" fmla="*/ 1974850 h 2419350"/>
                <a:gd name="connsiteX68" fmla="*/ 1577975 w 2628900"/>
                <a:gd name="connsiteY68" fmla="*/ 2016125 h 2419350"/>
                <a:gd name="connsiteX69" fmla="*/ 1714500 w 2628900"/>
                <a:gd name="connsiteY69" fmla="*/ 2016125 h 2419350"/>
                <a:gd name="connsiteX70" fmla="*/ 1714500 w 2628900"/>
                <a:gd name="connsiteY70" fmla="*/ 2066925 h 2419350"/>
                <a:gd name="connsiteX71" fmla="*/ 1736725 w 2628900"/>
                <a:gd name="connsiteY71" fmla="*/ 2066925 h 2419350"/>
                <a:gd name="connsiteX72" fmla="*/ 1736725 w 2628900"/>
                <a:gd name="connsiteY72" fmla="*/ 2105025 h 2419350"/>
                <a:gd name="connsiteX73" fmla="*/ 1752600 w 2628900"/>
                <a:gd name="connsiteY73" fmla="*/ 2105025 h 2419350"/>
                <a:gd name="connsiteX74" fmla="*/ 1752600 w 2628900"/>
                <a:gd name="connsiteY74" fmla="*/ 2133600 h 2419350"/>
                <a:gd name="connsiteX75" fmla="*/ 1806575 w 2628900"/>
                <a:gd name="connsiteY75" fmla="*/ 2133600 h 2419350"/>
                <a:gd name="connsiteX76" fmla="*/ 1806575 w 2628900"/>
                <a:gd name="connsiteY76" fmla="*/ 2184400 h 2419350"/>
                <a:gd name="connsiteX77" fmla="*/ 1892300 w 2628900"/>
                <a:gd name="connsiteY77" fmla="*/ 2184400 h 2419350"/>
                <a:gd name="connsiteX78" fmla="*/ 1892300 w 2628900"/>
                <a:gd name="connsiteY78" fmla="*/ 2260600 h 2419350"/>
                <a:gd name="connsiteX79" fmla="*/ 2054225 w 2628900"/>
                <a:gd name="connsiteY79" fmla="*/ 2260600 h 2419350"/>
                <a:gd name="connsiteX80" fmla="*/ 2054225 w 2628900"/>
                <a:gd name="connsiteY80" fmla="*/ 2320925 h 2419350"/>
                <a:gd name="connsiteX81" fmla="*/ 2105025 w 2628900"/>
                <a:gd name="connsiteY81" fmla="*/ 2320925 h 2419350"/>
                <a:gd name="connsiteX82" fmla="*/ 2105025 w 2628900"/>
                <a:gd name="connsiteY82" fmla="*/ 2368550 h 2419350"/>
                <a:gd name="connsiteX83" fmla="*/ 2260600 w 2628900"/>
                <a:gd name="connsiteY83" fmla="*/ 2368550 h 2419350"/>
                <a:gd name="connsiteX84" fmla="*/ 2260600 w 2628900"/>
                <a:gd name="connsiteY84" fmla="*/ 2419350 h 2419350"/>
                <a:gd name="connsiteX85" fmla="*/ 2628900 w 2628900"/>
                <a:gd name="connsiteY85"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958850 w 2628900"/>
                <a:gd name="connsiteY45" fmla="*/ 1468438 h 2419350"/>
                <a:gd name="connsiteX46" fmla="*/ 1023144 w 2628900"/>
                <a:gd name="connsiteY46" fmla="*/ 1528763 h 2419350"/>
                <a:gd name="connsiteX47" fmla="*/ 1073150 w 2628900"/>
                <a:gd name="connsiteY47" fmla="*/ 1476375 h 2419350"/>
                <a:gd name="connsiteX48" fmla="*/ 1073150 w 2628900"/>
                <a:gd name="connsiteY48" fmla="*/ 1590675 h 2419350"/>
                <a:gd name="connsiteX49" fmla="*/ 1085850 w 2628900"/>
                <a:gd name="connsiteY49" fmla="*/ 1603375 h 2419350"/>
                <a:gd name="connsiteX50" fmla="*/ 1085850 w 2628900"/>
                <a:gd name="connsiteY50" fmla="*/ 1673225 h 2419350"/>
                <a:gd name="connsiteX51" fmla="*/ 1152525 w 2628900"/>
                <a:gd name="connsiteY51" fmla="*/ 1673225 h 2419350"/>
                <a:gd name="connsiteX52" fmla="*/ 1152525 w 2628900"/>
                <a:gd name="connsiteY52" fmla="*/ 1714500 h 2419350"/>
                <a:gd name="connsiteX53" fmla="*/ 1200150 w 2628900"/>
                <a:gd name="connsiteY53" fmla="*/ 1714500 h 2419350"/>
                <a:gd name="connsiteX54" fmla="*/ 1200150 w 2628900"/>
                <a:gd name="connsiteY54" fmla="*/ 1752600 h 2419350"/>
                <a:gd name="connsiteX55" fmla="*/ 1276350 w 2628900"/>
                <a:gd name="connsiteY55" fmla="*/ 1752600 h 2419350"/>
                <a:gd name="connsiteX56" fmla="*/ 1276350 w 2628900"/>
                <a:gd name="connsiteY56" fmla="*/ 1793875 h 2419350"/>
                <a:gd name="connsiteX57" fmla="*/ 1282700 w 2628900"/>
                <a:gd name="connsiteY57" fmla="*/ 1800225 h 2419350"/>
                <a:gd name="connsiteX58" fmla="*/ 1282700 w 2628900"/>
                <a:gd name="connsiteY58" fmla="*/ 1831975 h 2419350"/>
                <a:gd name="connsiteX59" fmla="*/ 1428750 w 2628900"/>
                <a:gd name="connsiteY59" fmla="*/ 1831975 h 2419350"/>
                <a:gd name="connsiteX60" fmla="*/ 1428750 w 2628900"/>
                <a:gd name="connsiteY60" fmla="*/ 1866900 h 2419350"/>
                <a:gd name="connsiteX61" fmla="*/ 1457325 w 2628900"/>
                <a:gd name="connsiteY61" fmla="*/ 1866900 h 2419350"/>
                <a:gd name="connsiteX62" fmla="*/ 1457325 w 2628900"/>
                <a:gd name="connsiteY62" fmla="*/ 1920875 h 2419350"/>
                <a:gd name="connsiteX63" fmla="*/ 1476375 w 2628900"/>
                <a:gd name="connsiteY63" fmla="*/ 1920875 h 2419350"/>
                <a:gd name="connsiteX64" fmla="*/ 1489075 w 2628900"/>
                <a:gd name="connsiteY64" fmla="*/ 1933575 h 2419350"/>
                <a:gd name="connsiteX65" fmla="*/ 1549400 w 2628900"/>
                <a:gd name="connsiteY65" fmla="*/ 1933575 h 2419350"/>
                <a:gd name="connsiteX66" fmla="*/ 1549400 w 2628900"/>
                <a:gd name="connsiteY66" fmla="*/ 1974850 h 2419350"/>
                <a:gd name="connsiteX67" fmla="*/ 1577975 w 2628900"/>
                <a:gd name="connsiteY67" fmla="*/ 1974850 h 2419350"/>
                <a:gd name="connsiteX68" fmla="*/ 1577975 w 2628900"/>
                <a:gd name="connsiteY68" fmla="*/ 2016125 h 2419350"/>
                <a:gd name="connsiteX69" fmla="*/ 1714500 w 2628900"/>
                <a:gd name="connsiteY69" fmla="*/ 2016125 h 2419350"/>
                <a:gd name="connsiteX70" fmla="*/ 1714500 w 2628900"/>
                <a:gd name="connsiteY70" fmla="*/ 2066925 h 2419350"/>
                <a:gd name="connsiteX71" fmla="*/ 1736725 w 2628900"/>
                <a:gd name="connsiteY71" fmla="*/ 2066925 h 2419350"/>
                <a:gd name="connsiteX72" fmla="*/ 1736725 w 2628900"/>
                <a:gd name="connsiteY72" fmla="*/ 2105025 h 2419350"/>
                <a:gd name="connsiteX73" fmla="*/ 1752600 w 2628900"/>
                <a:gd name="connsiteY73" fmla="*/ 2105025 h 2419350"/>
                <a:gd name="connsiteX74" fmla="*/ 1752600 w 2628900"/>
                <a:gd name="connsiteY74" fmla="*/ 2133600 h 2419350"/>
                <a:gd name="connsiteX75" fmla="*/ 1806575 w 2628900"/>
                <a:gd name="connsiteY75" fmla="*/ 2133600 h 2419350"/>
                <a:gd name="connsiteX76" fmla="*/ 1806575 w 2628900"/>
                <a:gd name="connsiteY76" fmla="*/ 2184400 h 2419350"/>
                <a:gd name="connsiteX77" fmla="*/ 1892300 w 2628900"/>
                <a:gd name="connsiteY77" fmla="*/ 2184400 h 2419350"/>
                <a:gd name="connsiteX78" fmla="*/ 1892300 w 2628900"/>
                <a:gd name="connsiteY78" fmla="*/ 2260600 h 2419350"/>
                <a:gd name="connsiteX79" fmla="*/ 2054225 w 2628900"/>
                <a:gd name="connsiteY79" fmla="*/ 2260600 h 2419350"/>
                <a:gd name="connsiteX80" fmla="*/ 2054225 w 2628900"/>
                <a:gd name="connsiteY80" fmla="*/ 2320925 h 2419350"/>
                <a:gd name="connsiteX81" fmla="*/ 2105025 w 2628900"/>
                <a:gd name="connsiteY81" fmla="*/ 2320925 h 2419350"/>
                <a:gd name="connsiteX82" fmla="*/ 2105025 w 2628900"/>
                <a:gd name="connsiteY82" fmla="*/ 2368550 h 2419350"/>
                <a:gd name="connsiteX83" fmla="*/ 2260600 w 2628900"/>
                <a:gd name="connsiteY83" fmla="*/ 2368550 h 2419350"/>
                <a:gd name="connsiteX84" fmla="*/ 2260600 w 2628900"/>
                <a:gd name="connsiteY84" fmla="*/ 2419350 h 2419350"/>
                <a:gd name="connsiteX85" fmla="*/ 2628900 w 2628900"/>
                <a:gd name="connsiteY85"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958850 w 2628900"/>
                <a:gd name="connsiteY45" fmla="*/ 1468438 h 2419350"/>
                <a:gd name="connsiteX46" fmla="*/ 1046957 w 2628900"/>
                <a:gd name="connsiteY46" fmla="*/ 1485901 h 2419350"/>
                <a:gd name="connsiteX47" fmla="*/ 1073150 w 2628900"/>
                <a:gd name="connsiteY47" fmla="*/ 1476375 h 2419350"/>
                <a:gd name="connsiteX48" fmla="*/ 1073150 w 2628900"/>
                <a:gd name="connsiteY48" fmla="*/ 1590675 h 2419350"/>
                <a:gd name="connsiteX49" fmla="*/ 1085850 w 2628900"/>
                <a:gd name="connsiteY49" fmla="*/ 1603375 h 2419350"/>
                <a:gd name="connsiteX50" fmla="*/ 1085850 w 2628900"/>
                <a:gd name="connsiteY50" fmla="*/ 1673225 h 2419350"/>
                <a:gd name="connsiteX51" fmla="*/ 1152525 w 2628900"/>
                <a:gd name="connsiteY51" fmla="*/ 1673225 h 2419350"/>
                <a:gd name="connsiteX52" fmla="*/ 1152525 w 2628900"/>
                <a:gd name="connsiteY52" fmla="*/ 1714500 h 2419350"/>
                <a:gd name="connsiteX53" fmla="*/ 1200150 w 2628900"/>
                <a:gd name="connsiteY53" fmla="*/ 1714500 h 2419350"/>
                <a:gd name="connsiteX54" fmla="*/ 1200150 w 2628900"/>
                <a:gd name="connsiteY54" fmla="*/ 1752600 h 2419350"/>
                <a:gd name="connsiteX55" fmla="*/ 1276350 w 2628900"/>
                <a:gd name="connsiteY55" fmla="*/ 1752600 h 2419350"/>
                <a:gd name="connsiteX56" fmla="*/ 1276350 w 2628900"/>
                <a:gd name="connsiteY56" fmla="*/ 1793875 h 2419350"/>
                <a:gd name="connsiteX57" fmla="*/ 1282700 w 2628900"/>
                <a:gd name="connsiteY57" fmla="*/ 1800225 h 2419350"/>
                <a:gd name="connsiteX58" fmla="*/ 1282700 w 2628900"/>
                <a:gd name="connsiteY58" fmla="*/ 1831975 h 2419350"/>
                <a:gd name="connsiteX59" fmla="*/ 1428750 w 2628900"/>
                <a:gd name="connsiteY59" fmla="*/ 1831975 h 2419350"/>
                <a:gd name="connsiteX60" fmla="*/ 1428750 w 2628900"/>
                <a:gd name="connsiteY60" fmla="*/ 1866900 h 2419350"/>
                <a:gd name="connsiteX61" fmla="*/ 1457325 w 2628900"/>
                <a:gd name="connsiteY61" fmla="*/ 1866900 h 2419350"/>
                <a:gd name="connsiteX62" fmla="*/ 1457325 w 2628900"/>
                <a:gd name="connsiteY62" fmla="*/ 1920875 h 2419350"/>
                <a:gd name="connsiteX63" fmla="*/ 1476375 w 2628900"/>
                <a:gd name="connsiteY63" fmla="*/ 1920875 h 2419350"/>
                <a:gd name="connsiteX64" fmla="*/ 1489075 w 2628900"/>
                <a:gd name="connsiteY64" fmla="*/ 1933575 h 2419350"/>
                <a:gd name="connsiteX65" fmla="*/ 1549400 w 2628900"/>
                <a:gd name="connsiteY65" fmla="*/ 1933575 h 2419350"/>
                <a:gd name="connsiteX66" fmla="*/ 1549400 w 2628900"/>
                <a:gd name="connsiteY66" fmla="*/ 1974850 h 2419350"/>
                <a:gd name="connsiteX67" fmla="*/ 1577975 w 2628900"/>
                <a:gd name="connsiteY67" fmla="*/ 1974850 h 2419350"/>
                <a:gd name="connsiteX68" fmla="*/ 1577975 w 2628900"/>
                <a:gd name="connsiteY68" fmla="*/ 2016125 h 2419350"/>
                <a:gd name="connsiteX69" fmla="*/ 1714500 w 2628900"/>
                <a:gd name="connsiteY69" fmla="*/ 2016125 h 2419350"/>
                <a:gd name="connsiteX70" fmla="*/ 1714500 w 2628900"/>
                <a:gd name="connsiteY70" fmla="*/ 2066925 h 2419350"/>
                <a:gd name="connsiteX71" fmla="*/ 1736725 w 2628900"/>
                <a:gd name="connsiteY71" fmla="*/ 2066925 h 2419350"/>
                <a:gd name="connsiteX72" fmla="*/ 1736725 w 2628900"/>
                <a:gd name="connsiteY72" fmla="*/ 2105025 h 2419350"/>
                <a:gd name="connsiteX73" fmla="*/ 1752600 w 2628900"/>
                <a:gd name="connsiteY73" fmla="*/ 2105025 h 2419350"/>
                <a:gd name="connsiteX74" fmla="*/ 1752600 w 2628900"/>
                <a:gd name="connsiteY74" fmla="*/ 2133600 h 2419350"/>
                <a:gd name="connsiteX75" fmla="*/ 1806575 w 2628900"/>
                <a:gd name="connsiteY75" fmla="*/ 2133600 h 2419350"/>
                <a:gd name="connsiteX76" fmla="*/ 1806575 w 2628900"/>
                <a:gd name="connsiteY76" fmla="*/ 2184400 h 2419350"/>
                <a:gd name="connsiteX77" fmla="*/ 1892300 w 2628900"/>
                <a:gd name="connsiteY77" fmla="*/ 2184400 h 2419350"/>
                <a:gd name="connsiteX78" fmla="*/ 1892300 w 2628900"/>
                <a:gd name="connsiteY78" fmla="*/ 2260600 h 2419350"/>
                <a:gd name="connsiteX79" fmla="*/ 2054225 w 2628900"/>
                <a:gd name="connsiteY79" fmla="*/ 2260600 h 2419350"/>
                <a:gd name="connsiteX80" fmla="*/ 2054225 w 2628900"/>
                <a:gd name="connsiteY80" fmla="*/ 2320925 h 2419350"/>
                <a:gd name="connsiteX81" fmla="*/ 2105025 w 2628900"/>
                <a:gd name="connsiteY81" fmla="*/ 2320925 h 2419350"/>
                <a:gd name="connsiteX82" fmla="*/ 2105025 w 2628900"/>
                <a:gd name="connsiteY82" fmla="*/ 2368550 h 2419350"/>
                <a:gd name="connsiteX83" fmla="*/ 2260600 w 2628900"/>
                <a:gd name="connsiteY83" fmla="*/ 2368550 h 2419350"/>
                <a:gd name="connsiteX84" fmla="*/ 2260600 w 2628900"/>
                <a:gd name="connsiteY84" fmla="*/ 2419350 h 2419350"/>
                <a:gd name="connsiteX85" fmla="*/ 2628900 w 2628900"/>
                <a:gd name="connsiteY85"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980281 w 2628900"/>
                <a:gd name="connsiteY45" fmla="*/ 1427956 h 2419350"/>
                <a:gd name="connsiteX46" fmla="*/ 958850 w 2628900"/>
                <a:gd name="connsiteY46" fmla="*/ 1468438 h 2419350"/>
                <a:gd name="connsiteX47" fmla="*/ 1046957 w 2628900"/>
                <a:gd name="connsiteY47" fmla="*/ 1485901 h 2419350"/>
                <a:gd name="connsiteX48" fmla="*/ 1073150 w 2628900"/>
                <a:gd name="connsiteY48" fmla="*/ 1476375 h 2419350"/>
                <a:gd name="connsiteX49" fmla="*/ 1073150 w 2628900"/>
                <a:gd name="connsiteY49" fmla="*/ 1590675 h 2419350"/>
                <a:gd name="connsiteX50" fmla="*/ 1085850 w 2628900"/>
                <a:gd name="connsiteY50" fmla="*/ 1603375 h 2419350"/>
                <a:gd name="connsiteX51" fmla="*/ 1085850 w 2628900"/>
                <a:gd name="connsiteY51" fmla="*/ 1673225 h 2419350"/>
                <a:gd name="connsiteX52" fmla="*/ 1152525 w 2628900"/>
                <a:gd name="connsiteY52" fmla="*/ 1673225 h 2419350"/>
                <a:gd name="connsiteX53" fmla="*/ 1152525 w 2628900"/>
                <a:gd name="connsiteY53" fmla="*/ 1714500 h 2419350"/>
                <a:gd name="connsiteX54" fmla="*/ 1200150 w 2628900"/>
                <a:gd name="connsiteY54" fmla="*/ 1714500 h 2419350"/>
                <a:gd name="connsiteX55" fmla="*/ 1200150 w 2628900"/>
                <a:gd name="connsiteY55" fmla="*/ 1752600 h 2419350"/>
                <a:gd name="connsiteX56" fmla="*/ 1276350 w 2628900"/>
                <a:gd name="connsiteY56" fmla="*/ 1752600 h 2419350"/>
                <a:gd name="connsiteX57" fmla="*/ 1276350 w 2628900"/>
                <a:gd name="connsiteY57" fmla="*/ 1793875 h 2419350"/>
                <a:gd name="connsiteX58" fmla="*/ 1282700 w 2628900"/>
                <a:gd name="connsiteY58" fmla="*/ 1800225 h 2419350"/>
                <a:gd name="connsiteX59" fmla="*/ 1282700 w 2628900"/>
                <a:gd name="connsiteY59" fmla="*/ 1831975 h 2419350"/>
                <a:gd name="connsiteX60" fmla="*/ 1428750 w 2628900"/>
                <a:gd name="connsiteY60" fmla="*/ 1831975 h 2419350"/>
                <a:gd name="connsiteX61" fmla="*/ 1428750 w 2628900"/>
                <a:gd name="connsiteY61" fmla="*/ 1866900 h 2419350"/>
                <a:gd name="connsiteX62" fmla="*/ 1457325 w 2628900"/>
                <a:gd name="connsiteY62" fmla="*/ 1866900 h 2419350"/>
                <a:gd name="connsiteX63" fmla="*/ 1457325 w 2628900"/>
                <a:gd name="connsiteY63" fmla="*/ 1920875 h 2419350"/>
                <a:gd name="connsiteX64" fmla="*/ 1476375 w 2628900"/>
                <a:gd name="connsiteY64" fmla="*/ 1920875 h 2419350"/>
                <a:gd name="connsiteX65" fmla="*/ 1489075 w 2628900"/>
                <a:gd name="connsiteY65" fmla="*/ 1933575 h 2419350"/>
                <a:gd name="connsiteX66" fmla="*/ 1549400 w 2628900"/>
                <a:gd name="connsiteY66" fmla="*/ 1933575 h 2419350"/>
                <a:gd name="connsiteX67" fmla="*/ 1549400 w 2628900"/>
                <a:gd name="connsiteY67" fmla="*/ 1974850 h 2419350"/>
                <a:gd name="connsiteX68" fmla="*/ 1577975 w 2628900"/>
                <a:gd name="connsiteY68" fmla="*/ 1974850 h 2419350"/>
                <a:gd name="connsiteX69" fmla="*/ 1577975 w 2628900"/>
                <a:gd name="connsiteY69" fmla="*/ 2016125 h 2419350"/>
                <a:gd name="connsiteX70" fmla="*/ 1714500 w 2628900"/>
                <a:gd name="connsiteY70" fmla="*/ 2016125 h 2419350"/>
                <a:gd name="connsiteX71" fmla="*/ 1714500 w 2628900"/>
                <a:gd name="connsiteY71" fmla="*/ 2066925 h 2419350"/>
                <a:gd name="connsiteX72" fmla="*/ 1736725 w 2628900"/>
                <a:gd name="connsiteY72" fmla="*/ 2066925 h 2419350"/>
                <a:gd name="connsiteX73" fmla="*/ 1736725 w 2628900"/>
                <a:gd name="connsiteY73" fmla="*/ 2105025 h 2419350"/>
                <a:gd name="connsiteX74" fmla="*/ 1752600 w 2628900"/>
                <a:gd name="connsiteY74" fmla="*/ 2105025 h 2419350"/>
                <a:gd name="connsiteX75" fmla="*/ 1752600 w 2628900"/>
                <a:gd name="connsiteY75" fmla="*/ 2133600 h 2419350"/>
                <a:gd name="connsiteX76" fmla="*/ 1806575 w 2628900"/>
                <a:gd name="connsiteY76" fmla="*/ 2133600 h 2419350"/>
                <a:gd name="connsiteX77" fmla="*/ 1806575 w 2628900"/>
                <a:gd name="connsiteY77" fmla="*/ 2184400 h 2419350"/>
                <a:gd name="connsiteX78" fmla="*/ 1892300 w 2628900"/>
                <a:gd name="connsiteY78" fmla="*/ 2184400 h 2419350"/>
                <a:gd name="connsiteX79" fmla="*/ 1892300 w 2628900"/>
                <a:gd name="connsiteY79" fmla="*/ 2260600 h 2419350"/>
                <a:gd name="connsiteX80" fmla="*/ 2054225 w 2628900"/>
                <a:gd name="connsiteY80" fmla="*/ 2260600 h 2419350"/>
                <a:gd name="connsiteX81" fmla="*/ 2054225 w 2628900"/>
                <a:gd name="connsiteY81" fmla="*/ 2320925 h 2419350"/>
                <a:gd name="connsiteX82" fmla="*/ 2105025 w 2628900"/>
                <a:gd name="connsiteY82" fmla="*/ 2320925 h 2419350"/>
                <a:gd name="connsiteX83" fmla="*/ 2105025 w 2628900"/>
                <a:gd name="connsiteY83" fmla="*/ 2368550 h 2419350"/>
                <a:gd name="connsiteX84" fmla="*/ 2260600 w 2628900"/>
                <a:gd name="connsiteY84" fmla="*/ 2368550 h 2419350"/>
                <a:gd name="connsiteX85" fmla="*/ 2260600 w 2628900"/>
                <a:gd name="connsiteY85" fmla="*/ 2419350 h 2419350"/>
                <a:gd name="connsiteX86" fmla="*/ 2628900 w 2628900"/>
                <a:gd name="connsiteY86"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980281 w 2628900"/>
                <a:gd name="connsiteY45" fmla="*/ 1427956 h 2419350"/>
                <a:gd name="connsiteX46" fmla="*/ 958850 w 2628900"/>
                <a:gd name="connsiteY46" fmla="*/ 1468438 h 2419350"/>
                <a:gd name="connsiteX47" fmla="*/ 1001713 w 2628900"/>
                <a:gd name="connsiteY47" fmla="*/ 1480344 h 2419350"/>
                <a:gd name="connsiteX48" fmla="*/ 1046957 w 2628900"/>
                <a:gd name="connsiteY48" fmla="*/ 1485901 h 2419350"/>
                <a:gd name="connsiteX49" fmla="*/ 1073150 w 2628900"/>
                <a:gd name="connsiteY49" fmla="*/ 1476375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7431 w 2628900"/>
                <a:gd name="connsiteY45" fmla="*/ 1399381 h 2419350"/>
                <a:gd name="connsiteX46" fmla="*/ 958850 w 2628900"/>
                <a:gd name="connsiteY46" fmla="*/ 1468438 h 2419350"/>
                <a:gd name="connsiteX47" fmla="*/ 1001713 w 2628900"/>
                <a:gd name="connsiteY47" fmla="*/ 1480344 h 2419350"/>
                <a:gd name="connsiteX48" fmla="*/ 1046957 w 2628900"/>
                <a:gd name="connsiteY48" fmla="*/ 1485901 h 2419350"/>
                <a:gd name="connsiteX49" fmla="*/ 1073150 w 2628900"/>
                <a:gd name="connsiteY49" fmla="*/ 1476375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7431 w 2628900"/>
                <a:gd name="connsiteY45" fmla="*/ 1399381 h 2419350"/>
                <a:gd name="connsiteX46" fmla="*/ 1030288 w 2628900"/>
                <a:gd name="connsiteY46" fmla="*/ 1430338 h 2419350"/>
                <a:gd name="connsiteX47" fmla="*/ 1001713 w 2628900"/>
                <a:gd name="connsiteY47" fmla="*/ 1480344 h 2419350"/>
                <a:gd name="connsiteX48" fmla="*/ 1046957 w 2628900"/>
                <a:gd name="connsiteY48" fmla="*/ 1485901 h 2419350"/>
                <a:gd name="connsiteX49" fmla="*/ 1073150 w 2628900"/>
                <a:gd name="connsiteY49" fmla="*/ 1476375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7431 w 2628900"/>
                <a:gd name="connsiteY45" fmla="*/ 1399381 h 2419350"/>
                <a:gd name="connsiteX46" fmla="*/ 1030288 w 2628900"/>
                <a:gd name="connsiteY46" fmla="*/ 1430338 h 2419350"/>
                <a:gd name="connsiteX47" fmla="*/ 1001713 w 2628900"/>
                <a:gd name="connsiteY47" fmla="*/ 1480344 h 2419350"/>
                <a:gd name="connsiteX48" fmla="*/ 1046957 w 2628900"/>
                <a:gd name="connsiteY48" fmla="*/ 1485901 h 2419350"/>
                <a:gd name="connsiteX49" fmla="*/ 1073150 w 2628900"/>
                <a:gd name="connsiteY49" fmla="*/ 1476375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7431 w 2628900"/>
                <a:gd name="connsiteY45" fmla="*/ 1399381 h 2419350"/>
                <a:gd name="connsiteX46" fmla="*/ 1030288 w 2628900"/>
                <a:gd name="connsiteY46" fmla="*/ 1430338 h 2419350"/>
                <a:gd name="connsiteX47" fmla="*/ 1046956 w 2628900"/>
                <a:gd name="connsiteY47" fmla="*/ 1442244 h 2419350"/>
                <a:gd name="connsiteX48" fmla="*/ 1046957 w 2628900"/>
                <a:gd name="connsiteY48" fmla="*/ 1485901 h 2419350"/>
                <a:gd name="connsiteX49" fmla="*/ 1073150 w 2628900"/>
                <a:gd name="connsiteY49" fmla="*/ 1476375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7431 w 2628900"/>
                <a:gd name="connsiteY45" fmla="*/ 1399381 h 2419350"/>
                <a:gd name="connsiteX46" fmla="*/ 1030288 w 2628900"/>
                <a:gd name="connsiteY46" fmla="*/ 1430338 h 2419350"/>
                <a:gd name="connsiteX47" fmla="*/ 1046956 w 2628900"/>
                <a:gd name="connsiteY47" fmla="*/ 1442244 h 2419350"/>
                <a:gd name="connsiteX48" fmla="*/ 1046957 w 2628900"/>
                <a:gd name="connsiteY48" fmla="*/ 1485901 h 2419350"/>
                <a:gd name="connsiteX49" fmla="*/ 1073150 w 2628900"/>
                <a:gd name="connsiteY49" fmla="*/ 1476375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7431 w 2628900"/>
                <a:gd name="connsiteY45" fmla="*/ 1399381 h 2419350"/>
                <a:gd name="connsiteX46" fmla="*/ 1030288 w 2628900"/>
                <a:gd name="connsiteY46" fmla="*/ 1430338 h 2419350"/>
                <a:gd name="connsiteX47" fmla="*/ 1046956 w 2628900"/>
                <a:gd name="connsiteY47" fmla="*/ 1442244 h 2419350"/>
                <a:gd name="connsiteX48" fmla="*/ 1046957 w 2628900"/>
                <a:gd name="connsiteY48" fmla="*/ 1485901 h 2419350"/>
                <a:gd name="connsiteX49" fmla="*/ 1073150 w 2628900"/>
                <a:gd name="connsiteY49" fmla="*/ 1476375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399381 h 2419350"/>
                <a:gd name="connsiteX46" fmla="*/ 1030288 w 2628900"/>
                <a:gd name="connsiteY46" fmla="*/ 1430338 h 2419350"/>
                <a:gd name="connsiteX47" fmla="*/ 1046956 w 2628900"/>
                <a:gd name="connsiteY47" fmla="*/ 1442244 h 2419350"/>
                <a:gd name="connsiteX48" fmla="*/ 1046957 w 2628900"/>
                <a:gd name="connsiteY48" fmla="*/ 1485901 h 2419350"/>
                <a:gd name="connsiteX49" fmla="*/ 1073150 w 2628900"/>
                <a:gd name="connsiteY49" fmla="*/ 1476375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399381 h 2419350"/>
                <a:gd name="connsiteX46" fmla="*/ 1030288 w 2628900"/>
                <a:gd name="connsiteY46" fmla="*/ 1430338 h 2419350"/>
                <a:gd name="connsiteX47" fmla="*/ 1046956 w 2628900"/>
                <a:gd name="connsiteY47" fmla="*/ 1442244 h 2419350"/>
                <a:gd name="connsiteX48" fmla="*/ 1046957 w 2628900"/>
                <a:gd name="connsiteY48" fmla="*/ 1485901 h 2419350"/>
                <a:gd name="connsiteX49" fmla="*/ 1073150 w 2628900"/>
                <a:gd name="connsiteY49" fmla="*/ 1481137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399381 h 2419350"/>
                <a:gd name="connsiteX46" fmla="*/ 1030288 w 2628900"/>
                <a:gd name="connsiteY46" fmla="*/ 1430338 h 2419350"/>
                <a:gd name="connsiteX47" fmla="*/ 1046956 w 2628900"/>
                <a:gd name="connsiteY47" fmla="*/ 1442244 h 2419350"/>
                <a:gd name="connsiteX48" fmla="*/ 1046957 w 2628900"/>
                <a:gd name="connsiteY48" fmla="*/ 1481138 h 2419350"/>
                <a:gd name="connsiteX49" fmla="*/ 1073150 w 2628900"/>
                <a:gd name="connsiteY49" fmla="*/ 1481137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 name="connsiteX0" fmla="*/ 0 w 2628900"/>
                <a:gd name="connsiteY0" fmla="*/ 0 h 2419350"/>
                <a:gd name="connsiteX1" fmla="*/ 0 w 2628900"/>
                <a:gd name="connsiteY1" fmla="*/ 82550 h 2419350"/>
                <a:gd name="connsiteX2" fmla="*/ 63500 w 2628900"/>
                <a:gd name="connsiteY2" fmla="*/ 82550 h 2419350"/>
                <a:gd name="connsiteX3" fmla="*/ 63500 w 2628900"/>
                <a:gd name="connsiteY3" fmla="*/ 123825 h 2419350"/>
                <a:gd name="connsiteX4" fmla="*/ 73025 w 2628900"/>
                <a:gd name="connsiteY4" fmla="*/ 123825 h 2419350"/>
                <a:gd name="connsiteX5" fmla="*/ 73025 w 2628900"/>
                <a:gd name="connsiteY5" fmla="*/ 155575 h 2419350"/>
                <a:gd name="connsiteX6" fmla="*/ 127000 w 2628900"/>
                <a:gd name="connsiteY6" fmla="*/ 155575 h 2419350"/>
                <a:gd name="connsiteX7" fmla="*/ 127000 w 2628900"/>
                <a:gd name="connsiteY7" fmla="*/ 203200 h 2419350"/>
                <a:gd name="connsiteX8" fmla="*/ 142875 w 2628900"/>
                <a:gd name="connsiteY8" fmla="*/ 203200 h 2419350"/>
                <a:gd name="connsiteX9" fmla="*/ 142875 w 2628900"/>
                <a:gd name="connsiteY9" fmla="*/ 238125 h 2419350"/>
                <a:gd name="connsiteX10" fmla="*/ 231775 w 2628900"/>
                <a:gd name="connsiteY10" fmla="*/ 238125 h 2419350"/>
                <a:gd name="connsiteX11" fmla="*/ 231775 w 2628900"/>
                <a:gd name="connsiteY11" fmla="*/ 273050 h 2419350"/>
                <a:gd name="connsiteX12" fmla="*/ 358775 w 2628900"/>
                <a:gd name="connsiteY12" fmla="*/ 273050 h 2419350"/>
                <a:gd name="connsiteX13" fmla="*/ 358775 w 2628900"/>
                <a:gd name="connsiteY13" fmla="*/ 311943 h 2419350"/>
                <a:gd name="connsiteX14" fmla="*/ 397669 w 2628900"/>
                <a:gd name="connsiteY14" fmla="*/ 314325 h 2419350"/>
                <a:gd name="connsiteX15" fmla="*/ 392906 w 2628900"/>
                <a:gd name="connsiteY15" fmla="*/ 511968 h 2419350"/>
                <a:gd name="connsiteX16" fmla="*/ 469900 w 2628900"/>
                <a:gd name="connsiteY16" fmla="*/ 514350 h 2419350"/>
                <a:gd name="connsiteX17" fmla="*/ 469900 w 2628900"/>
                <a:gd name="connsiteY17" fmla="*/ 546100 h 2419350"/>
                <a:gd name="connsiteX18" fmla="*/ 530225 w 2628900"/>
                <a:gd name="connsiteY18" fmla="*/ 546100 h 2419350"/>
                <a:gd name="connsiteX19" fmla="*/ 532606 w 2628900"/>
                <a:gd name="connsiteY19" fmla="*/ 708025 h 2419350"/>
                <a:gd name="connsiteX20" fmla="*/ 546100 w 2628900"/>
                <a:gd name="connsiteY20" fmla="*/ 708025 h 2419350"/>
                <a:gd name="connsiteX21" fmla="*/ 546100 w 2628900"/>
                <a:gd name="connsiteY21" fmla="*/ 777875 h 2419350"/>
                <a:gd name="connsiteX22" fmla="*/ 606425 w 2628900"/>
                <a:gd name="connsiteY22" fmla="*/ 777875 h 2419350"/>
                <a:gd name="connsiteX23" fmla="*/ 606425 w 2628900"/>
                <a:gd name="connsiteY23" fmla="*/ 822325 h 2419350"/>
                <a:gd name="connsiteX24" fmla="*/ 625475 w 2628900"/>
                <a:gd name="connsiteY24" fmla="*/ 822325 h 2419350"/>
                <a:gd name="connsiteX25" fmla="*/ 625475 w 2628900"/>
                <a:gd name="connsiteY25" fmla="*/ 860425 h 2419350"/>
                <a:gd name="connsiteX26" fmla="*/ 663575 w 2628900"/>
                <a:gd name="connsiteY26" fmla="*/ 860425 h 2419350"/>
                <a:gd name="connsiteX27" fmla="*/ 673099 w 2628900"/>
                <a:gd name="connsiteY27" fmla="*/ 1050924 h 2419350"/>
                <a:gd name="connsiteX28" fmla="*/ 800100 w 2628900"/>
                <a:gd name="connsiteY28" fmla="*/ 1050925 h 2419350"/>
                <a:gd name="connsiteX29" fmla="*/ 800100 w 2628900"/>
                <a:gd name="connsiteY29" fmla="*/ 1095375 h 2419350"/>
                <a:gd name="connsiteX30" fmla="*/ 825500 w 2628900"/>
                <a:gd name="connsiteY30" fmla="*/ 1095375 h 2419350"/>
                <a:gd name="connsiteX31" fmla="*/ 825500 w 2628900"/>
                <a:gd name="connsiteY31" fmla="*/ 1133475 h 2419350"/>
                <a:gd name="connsiteX32" fmla="*/ 866775 w 2628900"/>
                <a:gd name="connsiteY32" fmla="*/ 1133475 h 2419350"/>
                <a:gd name="connsiteX33" fmla="*/ 866775 w 2628900"/>
                <a:gd name="connsiteY33" fmla="*/ 1168400 h 2419350"/>
                <a:gd name="connsiteX34" fmla="*/ 873125 w 2628900"/>
                <a:gd name="connsiteY34" fmla="*/ 1174750 h 2419350"/>
                <a:gd name="connsiteX35" fmla="*/ 873125 w 2628900"/>
                <a:gd name="connsiteY35" fmla="*/ 1214437 h 2419350"/>
                <a:gd name="connsiteX36" fmla="*/ 931069 w 2628900"/>
                <a:gd name="connsiteY36" fmla="*/ 1214438 h 2419350"/>
                <a:gd name="connsiteX37" fmla="*/ 933450 w 2628900"/>
                <a:gd name="connsiteY37" fmla="*/ 1279525 h 2419350"/>
                <a:gd name="connsiteX38" fmla="*/ 939800 w 2628900"/>
                <a:gd name="connsiteY38" fmla="*/ 1279525 h 2419350"/>
                <a:gd name="connsiteX39" fmla="*/ 939800 w 2628900"/>
                <a:gd name="connsiteY39" fmla="*/ 1333500 h 2419350"/>
                <a:gd name="connsiteX40" fmla="*/ 949325 w 2628900"/>
                <a:gd name="connsiteY40" fmla="*/ 1333500 h 2419350"/>
                <a:gd name="connsiteX41" fmla="*/ 949325 w 2628900"/>
                <a:gd name="connsiteY41" fmla="*/ 1358900 h 2419350"/>
                <a:gd name="connsiteX42" fmla="*/ 1012825 w 2628900"/>
                <a:gd name="connsiteY42" fmla="*/ 1358900 h 2419350"/>
                <a:gd name="connsiteX43" fmla="*/ 1012825 w 2628900"/>
                <a:gd name="connsiteY43" fmla="*/ 1403350 h 2419350"/>
                <a:gd name="connsiteX44" fmla="*/ 1012825 w 2628900"/>
                <a:gd name="connsiteY44" fmla="*/ 1403350 h 2419350"/>
                <a:gd name="connsiteX45" fmla="*/ 1035050 w 2628900"/>
                <a:gd name="connsiteY45" fmla="*/ 1399381 h 2419350"/>
                <a:gd name="connsiteX46" fmla="*/ 1035051 w 2628900"/>
                <a:gd name="connsiteY46" fmla="*/ 1430338 h 2419350"/>
                <a:gd name="connsiteX47" fmla="*/ 1046956 w 2628900"/>
                <a:gd name="connsiteY47" fmla="*/ 1442244 h 2419350"/>
                <a:gd name="connsiteX48" fmla="*/ 1046957 w 2628900"/>
                <a:gd name="connsiteY48" fmla="*/ 1481138 h 2419350"/>
                <a:gd name="connsiteX49" fmla="*/ 1073150 w 2628900"/>
                <a:gd name="connsiteY49" fmla="*/ 1481137 h 2419350"/>
                <a:gd name="connsiteX50" fmla="*/ 1073150 w 2628900"/>
                <a:gd name="connsiteY50" fmla="*/ 1590675 h 2419350"/>
                <a:gd name="connsiteX51" fmla="*/ 1085850 w 2628900"/>
                <a:gd name="connsiteY51" fmla="*/ 1603375 h 2419350"/>
                <a:gd name="connsiteX52" fmla="*/ 1085850 w 2628900"/>
                <a:gd name="connsiteY52" fmla="*/ 1673225 h 2419350"/>
                <a:gd name="connsiteX53" fmla="*/ 1152525 w 2628900"/>
                <a:gd name="connsiteY53" fmla="*/ 1673225 h 2419350"/>
                <a:gd name="connsiteX54" fmla="*/ 1152525 w 2628900"/>
                <a:gd name="connsiteY54" fmla="*/ 1714500 h 2419350"/>
                <a:gd name="connsiteX55" fmla="*/ 1200150 w 2628900"/>
                <a:gd name="connsiteY55" fmla="*/ 1714500 h 2419350"/>
                <a:gd name="connsiteX56" fmla="*/ 1200150 w 2628900"/>
                <a:gd name="connsiteY56" fmla="*/ 1752600 h 2419350"/>
                <a:gd name="connsiteX57" fmla="*/ 1276350 w 2628900"/>
                <a:gd name="connsiteY57" fmla="*/ 1752600 h 2419350"/>
                <a:gd name="connsiteX58" fmla="*/ 1276350 w 2628900"/>
                <a:gd name="connsiteY58" fmla="*/ 1793875 h 2419350"/>
                <a:gd name="connsiteX59" fmla="*/ 1282700 w 2628900"/>
                <a:gd name="connsiteY59" fmla="*/ 1800225 h 2419350"/>
                <a:gd name="connsiteX60" fmla="*/ 1282700 w 2628900"/>
                <a:gd name="connsiteY60" fmla="*/ 1831975 h 2419350"/>
                <a:gd name="connsiteX61" fmla="*/ 1428750 w 2628900"/>
                <a:gd name="connsiteY61" fmla="*/ 1831975 h 2419350"/>
                <a:gd name="connsiteX62" fmla="*/ 1428750 w 2628900"/>
                <a:gd name="connsiteY62" fmla="*/ 1866900 h 2419350"/>
                <a:gd name="connsiteX63" fmla="*/ 1457325 w 2628900"/>
                <a:gd name="connsiteY63" fmla="*/ 1866900 h 2419350"/>
                <a:gd name="connsiteX64" fmla="*/ 1457325 w 2628900"/>
                <a:gd name="connsiteY64" fmla="*/ 1920875 h 2419350"/>
                <a:gd name="connsiteX65" fmla="*/ 1476375 w 2628900"/>
                <a:gd name="connsiteY65" fmla="*/ 1920875 h 2419350"/>
                <a:gd name="connsiteX66" fmla="*/ 1489075 w 2628900"/>
                <a:gd name="connsiteY66" fmla="*/ 1933575 h 2419350"/>
                <a:gd name="connsiteX67" fmla="*/ 1549400 w 2628900"/>
                <a:gd name="connsiteY67" fmla="*/ 1933575 h 2419350"/>
                <a:gd name="connsiteX68" fmla="*/ 1549400 w 2628900"/>
                <a:gd name="connsiteY68" fmla="*/ 1974850 h 2419350"/>
                <a:gd name="connsiteX69" fmla="*/ 1577975 w 2628900"/>
                <a:gd name="connsiteY69" fmla="*/ 1974850 h 2419350"/>
                <a:gd name="connsiteX70" fmla="*/ 1577975 w 2628900"/>
                <a:gd name="connsiteY70" fmla="*/ 2016125 h 2419350"/>
                <a:gd name="connsiteX71" fmla="*/ 1714500 w 2628900"/>
                <a:gd name="connsiteY71" fmla="*/ 2016125 h 2419350"/>
                <a:gd name="connsiteX72" fmla="*/ 1714500 w 2628900"/>
                <a:gd name="connsiteY72" fmla="*/ 2066925 h 2419350"/>
                <a:gd name="connsiteX73" fmla="*/ 1736725 w 2628900"/>
                <a:gd name="connsiteY73" fmla="*/ 2066925 h 2419350"/>
                <a:gd name="connsiteX74" fmla="*/ 1736725 w 2628900"/>
                <a:gd name="connsiteY74" fmla="*/ 2105025 h 2419350"/>
                <a:gd name="connsiteX75" fmla="*/ 1752600 w 2628900"/>
                <a:gd name="connsiteY75" fmla="*/ 2105025 h 2419350"/>
                <a:gd name="connsiteX76" fmla="*/ 1752600 w 2628900"/>
                <a:gd name="connsiteY76" fmla="*/ 2133600 h 2419350"/>
                <a:gd name="connsiteX77" fmla="*/ 1806575 w 2628900"/>
                <a:gd name="connsiteY77" fmla="*/ 2133600 h 2419350"/>
                <a:gd name="connsiteX78" fmla="*/ 1806575 w 2628900"/>
                <a:gd name="connsiteY78" fmla="*/ 2184400 h 2419350"/>
                <a:gd name="connsiteX79" fmla="*/ 1892300 w 2628900"/>
                <a:gd name="connsiteY79" fmla="*/ 2184400 h 2419350"/>
                <a:gd name="connsiteX80" fmla="*/ 1892300 w 2628900"/>
                <a:gd name="connsiteY80" fmla="*/ 2260600 h 2419350"/>
                <a:gd name="connsiteX81" fmla="*/ 2054225 w 2628900"/>
                <a:gd name="connsiteY81" fmla="*/ 2260600 h 2419350"/>
                <a:gd name="connsiteX82" fmla="*/ 2054225 w 2628900"/>
                <a:gd name="connsiteY82" fmla="*/ 2320925 h 2419350"/>
                <a:gd name="connsiteX83" fmla="*/ 2105025 w 2628900"/>
                <a:gd name="connsiteY83" fmla="*/ 2320925 h 2419350"/>
                <a:gd name="connsiteX84" fmla="*/ 2105025 w 2628900"/>
                <a:gd name="connsiteY84" fmla="*/ 2368550 h 2419350"/>
                <a:gd name="connsiteX85" fmla="*/ 2260600 w 2628900"/>
                <a:gd name="connsiteY85" fmla="*/ 2368550 h 2419350"/>
                <a:gd name="connsiteX86" fmla="*/ 2260600 w 2628900"/>
                <a:gd name="connsiteY86" fmla="*/ 2419350 h 2419350"/>
                <a:gd name="connsiteX87" fmla="*/ 2628900 w 2628900"/>
                <a:gd name="connsiteY87" fmla="*/ 2419350 h 241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628900" h="2419350">
                  <a:moveTo>
                    <a:pt x="0" y="0"/>
                  </a:moveTo>
                  <a:lnTo>
                    <a:pt x="0" y="82550"/>
                  </a:lnTo>
                  <a:lnTo>
                    <a:pt x="63500" y="82550"/>
                  </a:lnTo>
                  <a:lnTo>
                    <a:pt x="63500" y="123825"/>
                  </a:lnTo>
                  <a:lnTo>
                    <a:pt x="73025" y="123825"/>
                  </a:lnTo>
                  <a:lnTo>
                    <a:pt x="73025" y="155575"/>
                  </a:lnTo>
                  <a:lnTo>
                    <a:pt x="127000" y="155575"/>
                  </a:lnTo>
                  <a:lnTo>
                    <a:pt x="127000" y="203200"/>
                  </a:lnTo>
                  <a:lnTo>
                    <a:pt x="142875" y="203200"/>
                  </a:lnTo>
                  <a:lnTo>
                    <a:pt x="142875" y="238125"/>
                  </a:lnTo>
                  <a:lnTo>
                    <a:pt x="231775" y="238125"/>
                  </a:lnTo>
                  <a:lnTo>
                    <a:pt x="231775" y="273050"/>
                  </a:lnTo>
                  <a:lnTo>
                    <a:pt x="358775" y="273050"/>
                  </a:lnTo>
                  <a:lnTo>
                    <a:pt x="358775" y="311943"/>
                  </a:lnTo>
                  <a:lnTo>
                    <a:pt x="397669" y="314325"/>
                  </a:lnTo>
                  <a:cubicBezTo>
                    <a:pt x="398463" y="383381"/>
                    <a:pt x="392112" y="442912"/>
                    <a:pt x="392906" y="511968"/>
                  </a:cubicBezTo>
                  <a:lnTo>
                    <a:pt x="469900" y="514350"/>
                  </a:lnTo>
                  <a:lnTo>
                    <a:pt x="469900" y="546100"/>
                  </a:lnTo>
                  <a:lnTo>
                    <a:pt x="530225" y="546100"/>
                  </a:lnTo>
                  <a:cubicBezTo>
                    <a:pt x="531019" y="600075"/>
                    <a:pt x="531812" y="654050"/>
                    <a:pt x="532606" y="708025"/>
                  </a:cubicBezTo>
                  <a:lnTo>
                    <a:pt x="546100" y="708025"/>
                  </a:lnTo>
                  <a:lnTo>
                    <a:pt x="546100" y="777875"/>
                  </a:lnTo>
                  <a:lnTo>
                    <a:pt x="606425" y="777875"/>
                  </a:lnTo>
                  <a:lnTo>
                    <a:pt x="606425" y="822325"/>
                  </a:lnTo>
                  <a:lnTo>
                    <a:pt x="625475" y="822325"/>
                  </a:lnTo>
                  <a:lnTo>
                    <a:pt x="625475" y="860425"/>
                  </a:lnTo>
                  <a:lnTo>
                    <a:pt x="663575" y="860425"/>
                  </a:lnTo>
                  <a:lnTo>
                    <a:pt x="673099" y="1050924"/>
                  </a:lnTo>
                  <a:lnTo>
                    <a:pt x="800100" y="1050925"/>
                  </a:lnTo>
                  <a:lnTo>
                    <a:pt x="800100" y="1095375"/>
                  </a:lnTo>
                  <a:lnTo>
                    <a:pt x="825500" y="1095375"/>
                  </a:lnTo>
                  <a:lnTo>
                    <a:pt x="825500" y="1133475"/>
                  </a:lnTo>
                  <a:lnTo>
                    <a:pt x="866775" y="1133475"/>
                  </a:lnTo>
                  <a:lnTo>
                    <a:pt x="866775" y="1168400"/>
                  </a:lnTo>
                  <a:lnTo>
                    <a:pt x="873125" y="1174750"/>
                  </a:lnTo>
                  <a:lnTo>
                    <a:pt x="873125" y="1214437"/>
                  </a:lnTo>
                  <a:cubicBezTo>
                    <a:pt x="892440" y="1214437"/>
                    <a:pt x="921015" y="1203590"/>
                    <a:pt x="931069" y="1214438"/>
                  </a:cubicBezTo>
                  <a:cubicBezTo>
                    <a:pt x="941123" y="1225286"/>
                    <a:pt x="932656" y="1257829"/>
                    <a:pt x="933450" y="1279525"/>
                  </a:cubicBezTo>
                  <a:lnTo>
                    <a:pt x="939800" y="1279525"/>
                  </a:lnTo>
                  <a:lnTo>
                    <a:pt x="939800" y="1333500"/>
                  </a:lnTo>
                  <a:lnTo>
                    <a:pt x="949325" y="1333500"/>
                  </a:lnTo>
                  <a:lnTo>
                    <a:pt x="949325" y="1358900"/>
                  </a:lnTo>
                  <a:lnTo>
                    <a:pt x="1012825" y="1358900"/>
                  </a:lnTo>
                  <a:lnTo>
                    <a:pt x="1012825" y="1403350"/>
                  </a:lnTo>
                  <a:lnTo>
                    <a:pt x="1012825" y="1403350"/>
                  </a:lnTo>
                  <a:cubicBezTo>
                    <a:pt x="1016529" y="1402688"/>
                    <a:pt x="1044046" y="1388533"/>
                    <a:pt x="1035050" y="1399381"/>
                  </a:cubicBezTo>
                  <a:cubicBezTo>
                    <a:pt x="1026054" y="1410229"/>
                    <a:pt x="1041004" y="1416844"/>
                    <a:pt x="1035051" y="1430338"/>
                  </a:cubicBezTo>
                  <a:cubicBezTo>
                    <a:pt x="1043386" y="1443832"/>
                    <a:pt x="1032272" y="1439334"/>
                    <a:pt x="1046956" y="1442244"/>
                  </a:cubicBezTo>
                  <a:cubicBezTo>
                    <a:pt x="1049734" y="1454679"/>
                    <a:pt x="1051720" y="1467511"/>
                    <a:pt x="1046957" y="1481138"/>
                  </a:cubicBezTo>
                  <a:lnTo>
                    <a:pt x="1073150" y="1481137"/>
                  </a:lnTo>
                  <a:lnTo>
                    <a:pt x="1073150" y="1590675"/>
                  </a:lnTo>
                  <a:lnTo>
                    <a:pt x="1085850" y="1603375"/>
                  </a:lnTo>
                  <a:lnTo>
                    <a:pt x="1085850" y="1673225"/>
                  </a:lnTo>
                  <a:lnTo>
                    <a:pt x="1152525" y="1673225"/>
                  </a:lnTo>
                  <a:lnTo>
                    <a:pt x="1152525" y="1714500"/>
                  </a:lnTo>
                  <a:lnTo>
                    <a:pt x="1200150" y="1714500"/>
                  </a:lnTo>
                  <a:lnTo>
                    <a:pt x="1200150" y="1752600"/>
                  </a:lnTo>
                  <a:lnTo>
                    <a:pt x="1276350" y="1752600"/>
                  </a:lnTo>
                  <a:lnTo>
                    <a:pt x="1276350" y="1793875"/>
                  </a:lnTo>
                  <a:lnTo>
                    <a:pt x="1282700" y="1800225"/>
                  </a:lnTo>
                  <a:lnTo>
                    <a:pt x="1282700" y="1831975"/>
                  </a:lnTo>
                  <a:lnTo>
                    <a:pt x="1428750" y="1831975"/>
                  </a:lnTo>
                  <a:lnTo>
                    <a:pt x="1428750" y="1866900"/>
                  </a:lnTo>
                  <a:lnTo>
                    <a:pt x="1457325" y="1866900"/>
                  </a:lnTo>
                  <a:lnTo>
                    <a:pt x="1457325" y="1920875"/>
                  </a:lnTo>
                  <a:lnTo>
                    <a:pt x="1476375" y="1920875"/>
                  </a:lnTo>
                  <a:lnTo>
                    <a:pt x="1489075" y="1933575"/>
                  </a:lnTo>
                  <a:lnTo>
                    <a:pt x="1549400" y="1933575"/>
                  </a:lnTo>
                  <a:lnTo>
                    <a:pt x="1549400" y="1974850"/>
                  </a:lnTo>
                  <a:lnTo>
                    <a:pt x="1577975" y="1974850"/>
                  </a:lnTo>
                  <a:lnTo>
                    <a:pt x="1577975" y="2016125"/>
                  </a:lnTo>
                  <a:lnTo>
                    <a:pt x="1714500" y="2016125"/>
                  </a:lnTo>
                  <a:lnTo>
                    <a:pt x="1714500" y="2066925"/>
                  </a:lnTo>
                  <a:lnTo>
                    <a:pt x="1736725" y="2066925"/>
                  </a:lnTo>
                  <a:lnTo>
                    <a:pt x="1736725" y="2105025"/>
                  </a:lnTo>
                  <a:lnTo>
                    <a:pt x="1752600" y="2105025"/>
                  </a:lnTo>
                  <a:lnTo>
                    <a:pt x="1752600" y="2133600"/>
                  </a:lnTo>
                  <a:lnTo>
                    <a:pt x="1806575" y="2133600"/>
                  </a:lnTo>
                  <a:lnTo>
                    <a:pt x="1806575" y="2184400"/>
                  </a:lnTo>
                  <a:lnTo>
                    <a:pt x="1892300" y="2184400"/>
                  </a:lnTo>
                  <a:lnTo>
                    <a:pt x="1892300" y="2260600"/>
                  </a:lnTo>
                  <a:lnTo>
                    <a:pt x="2054225" y="2260600"/>
                  </a:lnTo>
                  <a:lnTo>
                    <a:pt x="2054225" y="2320925"/>
                  </a:lnTo>
                  <a:lnTo>
                    <a:pt x="2105025" y="2320925"/>
                  </a:lnTo>
                  <a:lnTo>
                    <a:pt x="2105025" y="2368550"/>
                  </a:lnTo>
                  <a:lnTo>
                    <a:pt x="2260600" y="2368550"/>
                  </a:lnTo>
                  <a:lnTo>
                    <a:pt x="2260600" y="2419350"/>
                  </a:lnTo>
                  <a:lnTo>
                    <a:pt x="2628900" y="2419350"/>
                  </a:lnTo>
                </a:path>
              </a:pathLst>
            </a:custGeom>
            <a:noFill/>
            <a:ln w="28575" cap="rnd">
              <a:solidFill>
                <a:srgbClr val="1CB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grpSp>
          <p:nvGrpSpPr>
            <p:cNvPr id="650" name="Group 649"/>
            <p:cNvGrpSpPr/>
            <p:nvPr/>
          </p:nvGrpSpPr>
          <p:grpSpPr>
            <a:xfrm>
              <a:off x="7532764" y="4680894"/>
              <a:ext cx="1323277" cy="431506"/>
              <a:chOff x="7203194" y="4604646"/>
              <a:chExt cx="1196224" cy="355405"/>
            </a:xfrm>
          </p:grpSpPr>
          <p:grpSp>
            <p:nvGrpSpPr>
              <p:cNvPr id="655" name="Group 654"/>
              <p:cNvGrpSpPr/>
              <p:nvPr/>
            </p:nvGrpSpPr>
            <p:grpSpPr>
              <a:xfrm>
                <a:off x="8353698" y="4914331"/>
                <a:ext cx="45720" cy="45720"/>
                <a:chOff x="7100209" y="4237730"/>
                <a:chExt cx="45720" cy="45720"/>
              </a:xfrm>
            </p:grpSpPr>
            <p:cxnSp>
              <p:nvCxnSpPr>
                <p:cNvPr id="680" name="Straight Connector 679"/>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6" name="Group 655"/>
              <p:cNvGrpSpPr/>
              <p:nvPr/>
            </p:nvGrpSpPr>
            <p:grpSpPr>
              <a:xfrm>
                <a:off x="8017431" y="4914331"/>
                <a:ext cx="45720" cy="45720"/>
                <a:chOff x="7100209" y="4237730"/>
                <a:chExt cx="45720" cy="45720"/>
              </a:xfrm>
            </p:grpSpPr>
            <p:cxnSp>
              <p:nvCxnSpPr>
                <p:cNvPr id="678" name="Straight Connector 677"/>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7" name="Group 656"/>
              <p:cNvGrpSpPr/>
              <p:nvPr/>
            </p:nvGrpSpPr>
            <p:grpSpPr>
              <a:xfrm>
                <a:off x="7854144" y="4914331"/>
                <a:ext cx="45720" cy="45720"/>
                <a:chOff x="7100209" y="4237730"/>
                <a:chExt cx="45720" cy="45720"/>
              </a:xfrm>
            </p:grpSpPr>
            <p:cxnSp>
              <p:nvCxnSpPr>
                <p:cNvPr id="676" name="Straight Connector 675"/>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8" name="Group 657"/>
              <p:cNvGrpSpPr/>
              <p:nvPr/>
            </p:nvGrpSpPr>
            <p:grpSpPr>
              <a:xfrm>
                <a:off x="8014537" y="4841989"/>
                <a:ext cx="45720" cy="45720"/>
                <a:chOff x="7100209" y="4237730"/>
                <a:chExt cx="45720" cy="45720"/>
              </a:xfrm>
            </p:grpSpPr>
            <p:cxnSp>
              <p:nvCxnSpPr>
                <p:cNvPr id="674" name="Straight Connector 673"/>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9" name="Group 658"/>
              <p:cNvGrpSpPr/>
              <p:nvPr/>
            </p:nvGrpSpPr>
            <p:grpSpPr>
              <a:xfrm>
                <a:off x="7884054" y="4841989"/>
                <a:ext cx="45720" cy="45720"/>
                <a:chOff x="7100209" y="4237730"/>
                <a:chExt cx="45720" cy="45720"/>
              </a:xfrm>
            </p:grpSpPr>
            <p:cxnSp>
              <p:nvCxnSpPr>
                <p:cNvPr id="672" name="Straight Connector 671"/>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0" name="Group 659"/>
              <p:cNvGrpSpPr/>
              <p:nvPr/>
            </p:nvGrpSpPr>
            <p:grpSpPr>
              <a:xfrm>
                <a:off x="7744605" y="4841989"/>
                <a:ext cx="45720" cy="45720"/>
                <a:chOff x="7100209" y="4237730"/>
                <a:chExt cx="45720" cy="45720"/>
              </a:xfrm>
            </p:grpSpPr>
            <p:cxnSp>
              <p:nvCxnSpPr>
                <p:cNvPr id="670" name="Straight Connector 669"/>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1" name="Straight Connector 670"/>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1" name="Group 660"/>
              <p:cNvGrpSpPr/>
              <p:nvPr/>
            </p:nvGrpSpPr>
            <p:grpSpPr>
              <a:xfrm>
                <a:off x="7641179" y="4841989"/>
                <a:ext cx="45720" cy="45720"/>
                <a:chOff x="7100209" y="4237730"/>
                <a:chExt cx="45720" cy="45720"/>
              </a:xfrm>
            </p:grpSpPr>
            <p:cxnSp>
              <p:nvCxnSpPr>
                <p:cNvPr id="668" name="Straight Connector 667"/>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2" name="Group 661"/>
              <p:cNvGrpSpPr/>
              <p:nvPr/>
            </p:nvGrpSpPr>
            <p:grpSpPr>
              <a:xfrm>
                <a:off x="7254857" y="4604646"/>
                <a:ext cx="45720" cy="45720"/>
                <a:chOff x="7100209" y="4237730"/>
                <a:chExt cx="45720" cy="45720"/>
              </a:xfrm>
            </p:grpSpPr>
            <p:cxnSp>
              <p:nvCxnSpPr>
                <p:cNvPr id="666" name="Straight Connector 665"/>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3" name="Group 662"/>
              <p:cNvGrpSpPr/>
              <p:nvPr/>
            </p:nvGrpSpPr>
            <p:grpSpPr>
              <a:xfrm>
                <a:off x="7203194" y="4604646"/>
                <a:ext cx="45720" cy="45720"/>
                <a:chOff x="7100209" y="4237730"/>
                <a:chExt cx="45720" cy="45720"/>
              </a:xfrm>
            </p:grpSpPr>
            <p:cxnSp>
              <p:nvCxnSpPr>
                <p:cNvPr id="664" name="Straight Connector 663"/>
                <p:cNvCxnSpPr/>
                <p:nvPr/>
              </p:nvCxnSpPr>
              <p:spPr>
                <a:xfrm>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p:cNvCxnSpPr/>
                <p:nvPr/>
              </p:nvCxnSpPr>
              <p:spPr>
                <a:xfrm rot="5400000">
                  <a:off x="7100209" y="4260590"/>
                  <a:ext cx="45720" cy="0"/>
                </a:xfrm>
                <a:prstGeom prst="line">
                  <a:avLst/>
                </a:prstGeom>
                <a:ln w="9525" cap="rnd">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75" name="TextBox 774"/>
            <p:cNvSpPr txBox="1"/>
            <p:nvPr/>
          </p:nvSpPr>
          <p:spPr>
            <a:xfrm>
              <a:off x="5907861" y="5506988"/>
              <a:ext cx="2976684" cy="153888"/>
            </a:xfrm>
            <a:prstGeom prst="rect">
              <a:avLst/>
            </a:prstGeom>
            <a:noFill/>
          </p:spPr>
          <p:txBody>
            <a:bodyPr wrap="square" lIns="0" tIns="0" rIns="0" bIns="0" rtlCol="0" anchor="b" anchorCtr="0">
              <a:spAutoFit/>
            </a:bodyPr>
            <a:lstStyle/>
            <a:p>
              <a:pPr algn="ctr"/>
              <a:r>
                <a:rPr lang="en-US" sz="1000" b="1" dirty="0">
                  <a:solidFill>
                    <a:prstClr val="black">
                      <a:lumMod val="65000"/>
                      <a:lumOff val="35000"/>
                    </a:prstClr>
                  </a:solidFill>
                  <a:latin typeface="Arial"/>
                </a:rPr>
                <a:t>Time to treatment failure (months)</a:t>
              </a:r>
            </a:p>
          </p:txBody>
        </p:sp>
        <p:sp>
          <p:nvSpPr>
            <p:cNvPr id="776" name="TextBox 775"/>
            <p:cNvSpPr txBox="1"/>
            <p:nvPr/>
          </p:nvSpPr>
          <p:spPr>
            <a:xfrm rot="16200000">
              <a:off x="3474463" y="3633015"/>
              <a:ext cx="3263362" cy="153888"/>
            </a:xfrm>
            <a:prstGeom prst="rect">
              <a:avLst/>
            </a:prstGeom>
            <a:noFill/>
          </p:spPr>
          <p:txBody>
            <a:bodyPr wrap="square" lIns="0" tIns="0" rIns="0" bIns="0" rtlCol="0" anchor="b" anchorCtr="0">
              <a:spAutoFit/>
            </a:bodyPr>
            <a:lstStyle/>
            <a:p>
              <a:pPr algn="ctr"/>
              <a:r>
                <a:rPr lang="en-US" sz="1000" b="1" dirty="0">
                  <a:solidFill>
                    <a:prstClr val="black">
                      <a:lumMod val="65000"/>
                      <a:lumOff val="35000"/>
                    </a:prstClr>
                  </a:solidFill>
                  <a:latin typeface="Arial"/>
                </a:rPr>
                <a:t>Estimated probability being free of treatment failure</a:t>
              </a:r>
            </a:p>
          </p:txBody>
        </p:sp>
        <p:sp>
          <p:nvSpPr>
            <p:cNvPr id="777" name="TextBox 776"/>
            <p:cNvSpPr txBox="1"/>
            <p:nvPr/>
          </p:nvSpPr>
          <p:spPr>
            <a:xfrm>
              <a:off x="5174807" y="2003720"/>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1.0</a:t>
              </a:r>
            </a:p>
          </p:txBody>
        </p:sp>
        <p:sp>
          <p:nvSpPr>
            <p:cNvPr id="778" name="TextBox 777"/>
            <p:cNvSpPr txBox="1"/>
            <p:nvPr/>
          </p:nvSpPr>
          <p:spPr>
            <a:xfrm>
              <a:off x="5174807" y="2628831"/>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0.8</a:t>
              </a:r>
            </a:p>
          </p:txBody>
        </p:sp>
        <p:sp>
          <p:nvSpPr>
            <p:cNvPr id="779" name="TextBox 778"/>
            <p:cNvSpPr txBox="1"/>
            <p:nvPr/>
          </p:nvSpPr>
          <p:spPr>
            <a:xfrm>
              <a:off x="5174807" y="3256025"/>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0.6</a:t>
              </a:r>
            </a:p>
          </p:txBody>
        </p:sp>
        <p:sp>
          <p:nvSpPr>
            <p:cNvPr id="780" name="TextBox 779"/>
            <p:cNvSpPr txBox="1"/>
            <p:nvPr/>
          </p:nvSpPr>
          <p:spPr>
            <a:xfrm>
              <a:off x="5174807" y="3875602"/>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0.4</a:t>
              </a:r>
            </a:p>
          </p:txBody>
        </p:sp>
        <p:sp>
          <p:nvSpPr>
            <p:cNvPr id="781" name="TextBox 780"/>
            <p:cNvSpPr txBox="1"/>
            <p:nvPr/>
          </p:nvSpPr>
          <p:spPr>
            <a:xfrm>
              <a:off x="5174807" y="4500515"/>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0.2</a:t>
              </a:r>
            </a:p>
          </p:txBody>
        </p:sp>
        <p:sp>
          <p:nvSpPr>
            <p:cNvPr id="782" name="TextBox 781"/>
            <p:cNvSpPr txBox="1"/>
            <p:nvPr/>
          </p:nvSpPr>
          <p:spPr>
            <a:xfrm>
              <a:off x="5174807" y="5114753"/>
              <a:ext cx="255001" cy="123111"/>
            </a:xfrm>
            <a:prstGeom prst="rect">
              <a:avLst/>
            </a:prstGeom>
            <a:noFill/>
          </p:spPr>
          <p:txBody>
            <a:bodyPr wrap="square" lIns="0" tIns="0" rIns="0" bIns="0" rtlCol="0" anchor="b" anchorCtr="0">
              <a:spAutoFit/>
            </a:bodyPr>
            <a:lstStyle/>
            <a:p>
              <a:pPr algn="r"/>
              <a:r>
                <a:rPr lang="en-US" sz="800" dirty="0">
                  <a:solidFill>
                    <a:prstClr val="black">
                      <a:lumMod val="65000"/>
                      <a:lumOff val="35000"/>
                    </a:prstClr>
                  </a:solidFill>
                  <a:latin typeface="Arial"/>
                </a:rPr>
                <a:t>0</a:t>
              </a:r>
            </a:p>
          </p:txBody>
        </p:sp>
        <p:sp>
          <p:nvSpPr>
            <p:cNvPr id="783" name="TextBox 782"/>
            <p:cNvSpPr txBox="1"/>
            <p:nvPr/>
          </p:nvSpPr>
          <p:spPr>
            <a:xfrm>
              <a:off x="5458995"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0</a:t>
              </a:r>
            </a:p>
          </p:txBody>
        </p:sp>
        <p:sp>
          <p:nvSpPr>
            <p:cNvPr id="784" name="TextBox 783"/>
            <p:cNvSpPr txBox="1"/>
            <p:nvPr/>
          </p:nvSpPr>
          <p:spPr>
            <a:xfrm>
              <a:off x="5706398"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a:t>
              </a:r>
            </a:p>
          </p:txBody>
        </p:sp>
        <p:sp>
          <p:nvSpPr>
            <p:cNvPr id="785" name="TextBox 784"/>
            <p:cNvSpPr txBox="1"/>
            <p:nvPr/>
          </p:nvSpPr>
          <p:spPr>
            <a:xfrm>
              <a:off x="5949419"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6</a:t>
              </a:r>
            </a:p>
          </p:txBody>
        </p:sp>
        <p:sp>
          <p:nvSpPr>
            <p:cNvPr id="786" name="TextBox 785"/>
            <p:cNvSpPr txBox="1"/>
            <p:nvPr/>
          </p:nvSpPr>
          <p:spPr>
            <a:xfrm>
              <a:off x="6191045"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9</a:t>
              </a:r>
            </a:p>
          </p:txBody>
        </p:sp>
        <p:sp>
          <p:nvSpPr>
            <p:cNvPr id="787" name="TextBox 786"/>
            <p:cNvSpPr txBox="1"/>
            <p:nvPr/>
          </p:nvSpPr>
          <p:spPr>
            <a:xfrm>
              <a:off x="6438448"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12</a:t>
              </a:r>
            </a:p>
          </p:txBody>
        </p:sp>
        <p:sp>
          <p:nvSpPr>
            <p:cNvPr id="788" name="TextBox 787"/>
            <p:cNvSpPr txBox="1"/>
            <p:nvPr/>
          </p:nvSpPr>
          <p:spPr>
            <a:xfrm>
              <a:off x="6683312"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15</a:t>
              </a:r>
            </a:p>
          </p:txBody>
        </p:sp>
        <p:sp>
          <p:nvSpPr>
            <p:cNvPr id="789" name="TextBox 788"/>
            <p:cNvSpPr txBox="1"/>
            <p:nvPr/>
          </p:nvSpPr>
          <p:spPr>
            <a:xfrm>
              <a:off x="6930715"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18</a:t>
              </a:r>
            </a:p>
          </p:txBody>
        </p:sp>
        <p:sp>
          <p:nvSpPr>
            <p:cNvPr id="790" name="TextBox 789"/>
            <p:cNvSpPr txBox="1"/>
            <p:nvPr/>
          </p:nvSpPr>
          <p:spPr>
            <a:xfrm>
              <a:off x="7173039"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21</a:t>
              </a:r>
            </a:p>
          </p:txBody>
        </p:sp>
        <p:sp>
          <p:nvSpPr>
            <p:cNvPr id="791" name="TextBox 790"/>
            <p:cNvSpPr txBox="1"/>
            <p:nvPr/>
          </p:nvSpPr>
          <p:spPr>
            <a:xfrm>
              <a:off x="7419417"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24</a:t>
              </a:r>
            </a:p>
          </p:txBody>
        </p:sp>
        <p:sp>
          <p:nvSpPr>
            <p:cNvPr id="792" name="TextBox 791"/>
            <p:cNvSpPr txBox="1"/>
            <p:nvPr/>
          </p:nvSpPr>
          <p:spPr>
            <a:xfrm>
              <a:off x="7662766"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27</a:t>
              </a:r>
            </a:p>
          </p:txBody>
        </p:sp>
        <p:sp>
          <p:nvSpPr>
            <p:cNvPr id="793" name="TextBox 792"/>
            <p:cNvSpPr txBox="1"/>
            <p:nvPr/>
          </p:nvSpPr>
          <p:spPr>
            <a:xfrm>
              <a:off x="7910169"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30</a:t>
              </a:r>
            </a:p>
          </p:txBody>
        </p:sp>
        <p:sp>
          <p:nvSpPr>
            <p:cNvPr id="794" name="TextBox 793"/>
            <p:cNvSpPr txBox="1"/>
            <p:nvPr/>
          </p:nvSpPr>
          <p:spPr>
            <a:xfrm>
              <a:off x="8152493"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33</a:t>
              </a:r>
            </a:p>
          </p:txBody>
        </p:sp>
        <p:sp>
          <p:nvSpPr>
            <p:cNvPr id="795" name="TextBox 794"/>
            <p:cNvSpPr txBox="1"/>
            <p:nvPr/>
          </p:nvSpPr>
          <p:spPr>
            <a:xfrm>
              <a:off x="8399896"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36</a:t>
              </a:r>
            </a:p>
          </p:txBody>
        </p:sp>
        <p:sp>
          <p:nvSpPr>
            <p:cNvPr id="796" name="TextBox 795"/>
            <p:cNvSpPr txBox="1"/>
            <p:nvPr/>
          </p:nvSpPr>
          <p:spPr>
            <a:xfrm>
              <a:off x="8644760"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39</a:t>
              </a:r>
            </a:p>
          </p:txBody>
        </p:sp>
        <p:sp>
          <p:nvSpPr>
            <p:cNvPr id="797" name="TextBox 796"/>
            <p:cNvSpPr txBox="1"/>
            <p:nvPr/>
          </p:nvSpPr>
          <p:spPr>
            <a:xfrm>
              <a:off x="8887084" y="5307786"/>
              <a:ext cx="125264" cy="123111"/>
            </a:xfrm>
            <a:prstGeom prst="rect">
              <a:avLst/>
            </a:prstGeom>
            <a:noFill/>
            <a:ln>
              <a:noFill/>
            </a:ln>
          </p:spPr>
          <p:txBody>
            <a:bodyPr wrap="square" lIns="0" tIns="0" rIns="0" bIns="0" rtlCol="0" anchor="b" anchorCtr="0">
              <a:spAutoFit/>
            </a:bodyPr>
            <a:lstStyle/>
            <a:p>
              <a:pPr algn="ctr"/>
              <a:r>
                <a:rPr lang="en-US" sz="800" dirty="0">
                  <a:solidFill>
                    <a:prstClr val="black">
                      <a:lumMod val="65000"/>
                      <a:lumOff val="35000"/>
                    </a:prstClr>
                  </a:solidFill>
                  <a:latin typeface="Arial"/>
                </a:rPr>
                <a:t>42</a:t>
              </a:r>
            </a:p>
          </p:txBody>
        </p:sp>
        <p:cxnSp>
          <p:nvCxnSpPr>
            <p:cNvPr id="798" name="Straight Connector 797"/>
            <p:cNvCxnSpPr/>
            <p:nvPr/>
          </p:nvCxnSpPr>
          <p:spPr>
            <a:xfrm rot="5400000">
              <a:off x="5495930"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799" name="Straight Connector 798"/>
            <p:cNvCxnSpPr/>
            <p:nvPr/>
          </p:nvCxnSpPr>
          <p:spPr>
            <a:xfrm rot="5400000">
              <a:off x="5744185"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0" name="Straight Connector 799"/>
            <p:cNvCxnSpPr/>
            <p:nvPr/>
          </p:nvCxnSpPr>
          <p:spPr>
            <a:xfrm rot="5400000">
              <a:off x="5985964"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1" name="Straight Connector 800"/>
            <p:cNvCxnSpPr/>
            <p:nvPr/>
          </p:nvCxnSpPr>
          <p:spPr>
            <a:xfrm rot="5400000">
              <a:off x="6230981"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2" name="Straight Connector 801"/>
            <p:cNvCxnSpPr/>
            <p:nvPr/>
          </p:nvCxnSpPr>
          <p:spPr>
            <a:xfrm rot="5400000">
              <a:off x="6475998"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3" name="Straight Connector 802"/>
            <p:cNvCxnSpPr/>
            <p:nvPr/>
          </p:nvCxnSpPr>
          <p:spPr>
            <a:xfrm rot="5400000">
              <a:off x="6721015"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4" name="Straight Connector 803"/>
            <p:cNvCxnSpPr/>
            <p:nvPr/>
          </p:nvCxnSpPr>
          <p:spPr>
            <a:xfrm rot="5400000">
              <a:off x="6969270"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5" name="Straight Connector 804"/>
            <p:cNvCxnSpPr/>
            <p:nvPr/>
          </p:nvCxnSpPr>
          <p:spPr>
            <a:xfrm rot="5400000">
              <a:off x="7211049"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6" name="Straight Connector 805"/>
            <p:cNvCxnSpPr/>
            <p:nvPr/>
          </p:nvCxnSpPr>
          <p:spPr>
            <a:xfrm rot="5400000">
              <a:off x="7456066"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7" name="Straight Connector 806"/>
            <p:cNvCxnSpPr/>
            <p:nvPr/>
          </p:nvCxnSpPr>
          <p:spPr>
            <a:xfrm rot="5400000">
              <a:off x="7701083"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8" name="Straight Connector 807"/>
            <p:cNvCxnSpPr/>
            <p:nvPr/>
          </p:nvCxnSpPr>
          <p:spPr>
            <a:xfrm rot="5400000">
              <a:off x="7946100"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09" name="Straight Connector 808"/>
            <p:cNvCxnSpPr/>
            <p:nvPr/>
          </p:nvCxnSpPr>
          <p:spPr>
            <a:xfrm rot="5400000">
              <a:off x="8191117"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10" name="Straight Connector 809"/>
            <p:cNvCxnSpPr/>
            <p:nvPr/>
          </p:nvCxnSpPr>
          <p:spPr>
            <a:xfrm rot="5400000">
              <a:off x="8436134"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11" name="Straight Connector 810"/>
            <p:cNvCxnSpPr/>
            <p:nvPr/>
          </p:nvCxnSpPr>
          <p:spPr>
            <a:xfrm rot="5400000">
              <a:off x="8681151"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12" name="Straight Connector 811"/>
            <p:cNvCxnSpPr/>
            <p:nvPr/>
          </p:nvCxnSpPr>
          <p:spPr>
            <a:xfrm rot="5400000">
              <a:off x="8926170" y="5262104"/>
              <a:ext cx="47027"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13" name="Straight Connector 812"/>
            <p:cNvCxnSpPr/>
            <p:nvPr/>
          </p:nvCxnSpPr>
          <p:spPr>
            <a:xfrm>
              <a:off x="5461574" y="5176475"/>
              <a:ext cx="27836"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814" name="Freeform 813"/>
            <p:cNvSpPr/>
            <p:nvPr/>
          </p:nvSpPr>
          <p:spPr>
            <a:xfrm>
              <a:off x="5497462" y="2064595"/>
              <a:ext cx="3454439" cy="3167975"/>
            </a:xfrm>
            <a:custGeom>
              <a:avLst/>
              <a:gdLst>
                <a:gd name="connsiteX0" fmla="*/ 0 w 5892800"/>
                <a:gd name="connsiteY0" fmla="*/ 0 h 2673350"/>
                <a:gd name="connsiteX1" fmla="*/ 0 w 5892800"/>
                <a:gd name="connsiteY1" fmla="*/ 2673350 h 2673350"/>
                <a:gd name="connsiteX2" fmla="*/ 5892800 w 5892800"/>
                <a:gd name="connsiteY2" fmla="*/ 2673350 h 2673350"/>
              </a:gdLst>
              <a:ahLst/>
              <a:cxnLst>
                <a:cxn ang="0">
                  <a:pos x="connsiteX0" y="connsiteY0"/>
                </a:cxn>
                <a:cxn ang="0">
                  <a:pos x="connsiteX1" y="connsiteY1"/>
                </a:cxn>
                <a:cxn ang="0">
                  <a:pos x="connsiteX2" y="connsiteY2"/>
                </a:cxn>
              </a:cxnLst>
              <a:rect l="l" t="t" r="r" b="b"/>
              <a:pathLst>
                <a:path w="5892800" h="2673350">
                  <a:moveTo>
                    <a:pt x="0" y="0"/>
                  </a:moveTo>
                  <a:lnTo>
                    <a:pt x="0" y="2673350"/>
                  </a:lnTo>
                  <a:lnTo>
                    <a:pt x="5892800" y="2673350"/>
                  </a:lnTo>
                </a:path>
              </a:pathLst>
            </a:cu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cxnSp>
          <p:nvCxnSpPr>
            <p:cNvPr id="815" name="Straight Connector 814"/>
            <p:cNvCxnSpPr/>
            <p:nvPr/>
          </p:nvCxnSpPr>
          <p:spPr>
            <a:xfrm>
              <a:off x="5462807" y="2063103"/>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16" name="Straight Connector 815"/>
            <p:cNvCxnSpPr/>
            <p:nvPr/>
          </p:nvCxnSpPr>
          <p:spPr>
            <a:xfrm>
              <a:off x="5461573" y="2687199"/>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17" name="Straight Connector 816"/>
            <p:cNvCxnSpPr/>
            <p:nvPr/>
          </p:nvCxnSpPr>
          <p:spPr>
            <a:xfrm>
              <a:off x="5461573" y="3317546"/>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18" name="Straight Connector 817"/>
            <p:cNvCxnSpPr/>
            <p:nvPr/>
          </p:nvCxnSpPr>
          <p:spPr>
            <a:xfrm>
              <a:off x="5461573" y="3936495"/>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819" name="Straight Connector 818"/>
            <p:cNvCxnSpPr/>
            <p:nvPr/>
          </p:nvCxnSpPr>
          <p:spPr>
            <a:xfrm>
              <a:off x="5461573" y="4561695"/>
              <a:ext cx="32638" cy="0"/>
            </a:xfrm>
            <a:prstGeom prst="line">
              <a:avLst/>
            </a:prstGeom>
            <a:noFill/>
            <a:ln w="1270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cxnSp>
      </p:grpSp>
      <p:sp>
        <p:nvSpPr>
          <p:cNvPr id="208" name="TextBox 207"/>
          <p:cNvSpPr txBox="1"/>
          <p:nvPr/>
        </p:nvSpPr>
        <p:spPr>
          <a:xfrm>
            <a:off x="2065318" y="6588225"/>
            <a:ext cx="3094578" cy="153888"/>
          </a:xfrm>
          <a:prstGeom prst="rect">
            <a:avLst/>
          </a:prstGeom>
          <a:noFill/>
        </p:spPr>
        <p:txBody>
          <a:bodyPr wrap="square" lIns="0" tIns="0" rIns="0" bIns="0" rtlCol="0" anchor="b" anchorCtr="0">
            <a:spAutoFit/>
          </a:bodyPr>
          <a:lstStyle/>
          <a:p>
            <a:r>
              <a:rPr lang="de-DE" sz="1000" dirty="0">
                <a:solidFill>
                  <a:prstClr val="black"/>
                </a:solidFill>
                <a:latin typeface="Arial" panose="020B0604020202020204" pitchFamily="34" charset="0"/>
                <a:cs typeface="Arial" panose="020B0604020202020204" pitchFamily="34" charset="0"/>
              </a:rPr>
              <a:t>Park et al. Lancet Oncol. 2016;17:577.</a:t>
            </a:r>
          </a:p>
        </p:txBody>
      </p:sp>
    </p:spTree>
    <p:extLst>
      <p:ext uri="{BB962C8B-B14F-4D97-AF65-F5344CB8AC3E}">
        <p14:creationId xmlns:p14="http://schemas.microsoft.com/office/powerpoint/2010/main" val="170918343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title"/>
          </p:nvPr>
        </p:nvSpPr>
        <p:spPr>
          <a:xfrm>
            <a:off x="290637" y="49216"/>
            <a:ext cx="11839244" cy="1077218"/>
          </a:xfrm>
        </p:spPr>
        <p:txBody>
          <a:bodyPr/>
          <a:lstStyle/>
          <a:p>
            <a:pPr>
              <a:lnSpc>
                <a:spcPct val="100000"/>
              </a:lnSpc>
            </a:pPr>
            <a:r>
              <a:rPr lang="en-US" sz="3200" dirty="0" err="1"/>
              <a:t>Tỉ</a:t>
            </a:r>
            <a:r>
              <a:rPr lang="en-US" sz="3200" dirty="0"/>
              <a:t> </a:t>
            </a:r>
            <a:r>
              <a:rPr lang="en-US" sz="3200" dirty="0" err="1"/>
              <a:t>lệ</a:t>
            </a:r>
            <a:r>
              <a:rPr lang="en-US" sz="3200" dirty="0"/>
              <a:t> </a:t>
            </a:r>
            <a:r>
              <a:rPr lang="en-US" sz="3200" dirty="0" err="1"/>
              <a:t>đáp</a:t>
            </a:r>
            <a:r>
              <a:rPr lang="en-US" sz="3200" dirty="0"/>
              <a:t> </a:t>
            </a:r>
            <a:r>
              <a:rPr lang="en-US" sz="3200" dirty="0" err="1"/>
              <a:t>ứng</a:t>
            </a:r>
            <a:r>
              <a:rPr lang="en-US" sz="3200" dirty="0"/>
              <a:t> </a:t>
            </a:r>
            <a:r>
              <a:rPr lang="en-US" sz="3200" dirty="0" err="1"/>
              <a:t>khách</a:t>
            </a:r>
            <a:r>
              <a:rPr lang="en-US" sz="3200" dirty="0"/>
              <a:t> </a:t>
            </a:r>
            <a:r>
              <a:rPr lang="en-US" sz="3200" dirty="0" err="1"/>
              <a:t>quan</a:t>
            </a:r>
            <a:r>
              <a:rPr lang="en-US" sz="3200" dirty="0"/>
              <a:t> ở </a:t>
            </a:r>
            <a:r>
              <a:rPr lang="en-US" sz="3200" dirty="0" err="1"/>
              <a:t>nhóm</a:t>
            </a:r>
            <a:r>
              <a:rPr lang="en-US" sz="3200" dirty="0"/>
              <a:t> BN </a:t>
            </a:r>
            <a:r>
              <a:rPr lang="en-US" sz="3200" dirty="0" err="1"/>
              <a:t>có</a:t>
            </a:r>
            <a:r>
              <a:rPr lang="en-US" sz="3200" dirty="0"/>
              <a:t> </a:t>
            </a:r>
            <a:r>
              <a:rPr lang="en-US" sz="3200" dirty="0" err="1"/>
              <a:t>đột</a:t>
            </a:r>
            <a:r>
              <a:rPr lang="en-US" sz="3200" dirty="0"/>
              <a:t> </a:t>
            </a:r>
            <a:r>
              <a:rPr lang="en-US" sz="3200" dirty="0" err="1"/>
              <a:t>biến</a:t>
            </a:r>
            <a:r>
              <a:rPr lang="en-US" sz="3200" dirty="0"/>
              <a:t> </a:t>
            </a:r>
            <a:r>
              <a:rPr lang="en-US" sz="3200" dirty="0" err="1"/>
              <a:t>thường</a:t>
            </a:r>
            <a:r>
              <a:rPr lang="en-US" sz="3200" dirty="0"/>
              <a:t> </a:t>
            </a:r>
            <a:r>
              <a:rPr lang="en-US" sz="3200" dirty="0" err="1"/>
              <a:t>gặp</a:t>
            </a:r>
            <a:r>
              <a:rPr lang="en-US" sz="3200" dirty="0"/>
              <a:t>: Afatinib </a:t>
            </a:r>
            <a:r>
              <a:rPr lang="en-US" sz="3200" dirty="0" err="1"/>
              <a:t>cải</a:t>
            </a:r>
            <a:r>
              <a:rPr lang="en-US" sz="3200" dirty="0"/>
              <a:t> </a:t>
            </a:r>
            <a:r>
              <a:rPr lang="en-US" sz="3200" dirty="0" err="1"/>
              <a:t>thiện</a:t>
            </a:r>
            <a:r>
              <a:rPr lang="en-US" sz="3200" dirty="0"/>
              <a:t> ORR so </a:t>
            </a:r>
            <a:r>
              <a:rPr lang="en-US" sz="3200" dirty="0" err="1"/>
              <a:t>với</a:t>
            </a:r>
            <a:r>
              <a:rPr lang="en-US" sz="3200" dirty="0"/>
              <a:t> </a:t>
            </a:r>
            <a:r>
              <a:rPr lang="en-US" sz="3200" dirty="0" err="1"/>
              <a:t>hoá</a:t>
            </a:r>
            <a:r>
              <a:rPr lang="en-US" sz="3200" dirty="0"/>
              <a:t> </a:t>
            </a:r>
            <a:r>
              <a:rPr lang="en-US" sz="3200" dirty="0" err="1"/>
              <a:t>trị</a:t>
            </a:r>
            <a:r>
              <a:rPr lang="en-US" sz="3200" dirty="0"/>
              <a:t> </a:t>
            </a:r>
            <a:r>
              <a:rPr lang="en-US" sz="3200" dirty="0" err="1"/>
              <a:t>và</a:t>
            </a:r>
            <a:r>
              <a:rPr lang="en-US" sz="3200" dirty="0"/>
              <a:t> Gefitinib </a:t>
            </a:r>
          </a:p>
        </p:txBody>
      </p:sp>
      <p:sp>
        <p:nvSpPr>
          <p:cNvPr id="63" name="Round Same Side Corner Rectangle 62"/>
          <p:cNvSpPr/>
          <p:nvPr/>
        </p:nvSpPr>
        <p:spPr>
          <a:xfrm rot="10800000">
            <a:off x="2097808" y="1540056"/>
            <a:ext cx="7883531" cy="3034381"/>
          </a:xfrm>
          <a:prstGeom prst="round2SameRect">
            <a:avLst>
              <a:gd name="adj1" fmla="val 4503"/>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64" name="Round Same Side Corner Rectangle 63"/>
          <p:cNvSpPr/>
          <p:nvPr/>
        </p:nvSpPr>
        <p:spPr>
          <a:xfrm>
            <a:off x="2097809" y="1196753"/>
            <a:ext cx="7883534" cy="345803"/>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prstClr val="white"/>
                </a:solidFill>
                <a:latin typeface="Arial"/>
              </a:rPr>
              <a:t>Common mutations (Del19/L858R)</a:t>
            </a:r>
          </a:p>
        </p:txBody>
      </p:sp>
      <p:graphicFrame>
        <p:nvGraphicFramePr>
          <p:cNvPr id="65" name="Content Placeholder 7"/>
          <p:cNvGraphicFramePr>
            <a:graphicFrameLocks/>
          </p:cNvGraphicFramePr>
          <p:nvPr/>
        </p:nvGraphicFramePr>
        <p:xfrm>
          <a:off x="2350554" y="1444532"/>
          <a:ext cx="8281951" cy="2670120"/>
        </p:xfrm>
        <a:graphic>
          <a:graphicData uri="http://schemas.openxmlformats.org/drawingml/2006/chart">
            <c:chart xmlns:c="http://schemas.openxmlformats.org/drawingml/2006/chart" xmlns:r="http://schemas.openxmlformats.org/officeDocument/2006/relationships" r:id="rId3"/>
          </a:graphicData>
        </a:graphic>
      </p:graphicFrame>
      <p:sp>
        <p:nvSpPr>
          <p:cNvPr id="66" name="TextBox 65"/>
          <p:cNvSpPr txBox="1"/>
          <p:nvPr/>
        </p:nvSpPr>
        <p:spPr>
          <a:xfrm>
            <a:off x="3078728" y="1829936"/>
            <a:ext cx="912257" cy="276999"/>
          </a:xfrm>
          <a:prstGeom prst="rect">
            <a:avLst/>
          </a:prstGeom>
          <a:noFill/>
        </p:spPr>
        <p:txBody>
          <a:bodyPr wrap="square" rtlCol="0">
            <a:spAutoFit/>
          </a:bodyPr>
          <a:lstStyle/>
          <a:p>
            <a:pPr algn="ctr" defTabSz="457200"/>
            <a:r>
              <a:rPr lang="en-GB" sz="1200" i="1" dirty="0">
                <a:solidFill>
                  <a:prstClr val="black"/>
                </a:solidFill>
                <a:latin typeface="Arial" charset="0"/>
                <a:cs typeface="Arial" charset="0"/>
              </a:rPr>
              <a:t>P</a:t>
            </a:r>
            <a:r>
              <a:rPr lang="en-GB" sz="1200" dirty="0">
                <a:solidFill>
                  <a:prstClr val="black"/>
                </a:solidFill>
                <a:latin typeface="Arial" charset="0"/>
                <a:cs typeface="Arial" charset="0"/>
              </a:rPr>
              <a:t>&lt;0.0001</a:t>
            </a:r>
          </a:p>
        </p:txBody>
      </p:sp>
      <p:sp>
        <p:nvSpPr>
          <p:cNvPr id="67" name="TextBox 66"/>
          <p:cNvSpPr txBox="1"/>
          <p:nvPr/>
        </p:nvSpPr>
        <p:spPr>
          <a:xfrm>
            <a:off x="4184465" y="1835538"/>
            <a:ext cx="912257" cy="276999"/>
          </a:xfrm>
          <a:prstGeom prst="rect">
            <a:avLst/>
          </a:prstGeom>
          <a:noFill/>
        </p:spPr>
        <p:txBody>
          <a:bodyPr wrap="square" rtlCol="0">
            <a:spAutoFit/>
          </a:bodyPr>
          <a:lstStyle/>
          <a:p>
            <a:pPr algn="ctr" defTabSz="457200"/>
            <a:r>
              <a:rPr lang="en-GB" sz="1200" i="1" dirty="0">
                <a:solidFill>
                  <a:prstClr val="black"/>
                </a:solidFill>
                <a:latin typeface="Arial" charset="0"/>
                <a:cs typeface="Arial" charset="0"/>
              </a:rPr>
              <a:t>P</a:t>
            </a:r>
            <a:r>
              <a:rPr lang="en-GB" sz="1200" dirty="0">
                <a:solidFill>
                  <a:prstClr val="black"/>
                </a:solidFill>
                <a:latin typeface="Arial" charset="0"/>
                <a:cs typeface="Arial" charset="0"/>
              </a:rPr>
              <a:t>&lt;0.0001</a:t>
            </a:r>
          </a:p>
        </p:txBody>
      </p:sp>
      <p:sp>
        <p:nvSpPr>
          <p:cNvPr id="75" name="TextBox 74"/>
          <p:cNvSpPr txBox="1"/>
          <p:nvPr/>
        </p:nvSpPr>
        <p:spPr>
          <a:xfrm rot="16200000">
            <a:off x="1711471" y="2604204"/>
            <a:ext cx="1323802" cy="276999"/>
          </a:xfrm>
          <a:prstGeom prst="rect">
            <a:avLst/>
          </a:prstGeom>
          <a:noFill/>
        </p:spPr>
        <p:txBody>
          <a:bodyPr wrap="square" rtlCol="0">
            <a:spAutoFit/>
          </a:bodyPr>
          <a:lstStyle/>
          <a:p>
            <a:pPr algn="ctr" defTabSz="457200"/>
            <a:r>
              <a:rPr lang="en-GB" sz="1200" b="1" dirty="0">
                <a:solidFill>
                  <a:prstClr val="black">
                    <a:lumMod val="65000"/>
                    <a:lumOff val="35000"/>
                  </a:prstClr>
                </a:solidFill>
                <a:latin typeface="Arial" charset="0"/>
                <a:cs typeface="Arial" charset="0"/>
              </a:rPr>
              <a:t>ORR (%)</a:t>
            </a:r>
          </a:p>
        </p:txBody>
      </p:sp>
      <p:sp>
        <p:nvSpPr>
          <p:cNvPr id="18" name="TextBox 17"/>
          <p:cNvSpPr txBox="1"/>
          <p:nvPr/>
        </p:nvSpPr>
        <p:spPr>
          <a:xfrm>
            <a:off x="5270058" y="1829937"/>
            <a:ext cx="912257" cy="276999"/>
          </a:xfrm>
          <a:prstGeom prst="rect">
            <a:avLst/>
          </a:prstGeom>
          <a:noFill/>
        </p:spPr>
        <p:txBody>
          <a:bodyPr wrap="square" rtlCol="0">
            <a:spAutoFit/>
          </a:bodyPr>
          <a:lstStyle/>
          <a:p>
            <a:pPr algn="ctr" defTabSz="457200"/>
            <a:r>
              <a:rPr lang="en-GB" sz="1200" i="1" dirty="0">
                <a:solidFill>
                  <a:prstClr val="black"/>
                </a:solidFill>
                <a:latin typeface="Arial" charset="0"/>
                <a:cs typeface="Arial" charset="0"/>
              </a:rPr>
              <a:t>P</a:t>
            </a:r>
            <a:r>
              <a:rPr lang="en-GB" sz="1200" dirty="0">
                <a:solidFill>
                  <a:prstClr val="black"/>
                </a:solidFill>
                <a:latin typeface="Arial" charset="0"/>
                <a:cs typeface="Arial" charset="0"/>
              </a:rPr>
              <a:t>&lt;0.0001</a:t>
            </a:r>
          </a:p>
        </p:txBody>
      </p:sp>
      <p:sp>
        <p:nvSpPr>
          <p:cNvPr id="3" name="TextBox 2"/>
          <p:cNvSpPr txBox="1"/>
          <p:nvPr/>
        </p:nvSpPr>
        <p:spPr>
          <a:xfrm>
            <a:off x="3409656" y="4266661"/>
            <a:ext cx="1356462" cy="307777"/>
          </a:xfrm>
          <a:prstGeom prst="rect">
            <a:avLst/>
          </a:prstGeom>
          <a:noFill/>
        </p:spPr>
        <p:txBody>
          <a:bodyPr wrap="none" rtlCol="0">
            <a:spAutoFit/>
          </a:bodyPr>
          <a:lstStyle/>
          <a:p>
            <a:pPr algn="ctr"/>
            <a:r>
              <a:rPr lang="en-US" sz="1400" b="1" dirty="0">
                <a:solidFill>
                  <a:prstClr val="black">
                    <a:lumMod val="65000"/>
                    <a:lumOff val="35000"/>
                  </a:prstClr>
                </a:solidFill>
                <a:latin typeface="Arial"/>
              </a:rPr>
              <a:t>LUX-Lung 3</a:t>
            </a:r>
            <a:r>
              <a:rPr lang="en-US" sz="1400" b="1" baseline="30000" dirty="0">
                <a:solidFill>
                  <a:prstClr val="black">
                    <a:lumMod val="65000"/>
                    <a:lumOff val="35000"/>
                  </a:prstClr>
                </a:solidFill>
                <a:latin typeface="Arial"/>
              </a:rPr>
              <a:t>1,2</a:t>
            </a:r>
            <a:endParaRPr lang="en-US" sz="1400" b="1" dirty="0">
              <a:solidFill>
                <a:prstClr val="black">
                  <a:lumMod val="65000"/>
                  <a:lumOff val="35000"/>
                </a:prstClr>
              </a:solidFill>
              <a:latin typeface="Arial"/>
            </a:endParaRPr>
          </a:p>
        </p:txBody>
      </p:sp>
      <p:sp>
        <p:nvSpPr>
          <p:cNvPr id="22" name="TextBox 21"/>
          <p:cNvSpPr txBox="1"/>
          <p:nvPr/>
        </p:nvSpPr>
        <p:spPr>
          <a:xfrm>
            <a:off x="5114471" y="4266661"/>
            <a:ext cx="1255472" cy="307777"/>
          </a:xfrm>
          <a:prstGeom prst="rect">
            <a:avLst/>
          </a:prstGeom>
          <a:noFill/>
        </p:spPr>
        <p:txBody>
          <a:bodyPr wrap="none" rtlCol="0">
            <a:spAutoFit/>
          </a:bodyPr>
          <a:lstStyle/>
          <a:p>
            <a:pPr algn="ctr"/>
            <a:r>
              <a:rPr lang="en-US" sz="1400" b="1" dirty="0">
                <a:solidFill>
                  <a:prstClr val="black">
                    <a:lumMod val="65000"/>
                    <a:lumOff val="35000"/>
                  </a:prstClr>
                </a:solidFill>
                <a:latin typeface="Arial"/>
              </a:rPr>
              <a:t>LUX-Lung 6</a:t>
            </a:r>
            <a:r>
              <a:rPr lang="en-US" sz="1400" b="1" baseline="30000" dirty="0">
                <a:solidFill>
                  <a:prstClr val="black">
                    <a:lumMod val="65000"/>
                    <a:lumOff val="35000"/>
                  </a:prstClr>
                </a:solidFill>
                <a:latin typeface="Arial"/>
              </a:rPr>
              <a:t>1</a:t>
            </a:r>
            <a:endParaRPr lang="en-US" sz="1400" b="1" dirty="0">
              <a:solidFill>
                <a:prstClr val="black">
                  <a:lumMod val="65000"/>
                  <a:lumOff val="35000"/>
                </a:prstClr>
              </a:solidFill>
              <a:latin typeface="Arial"/>
            </a:endParaRPr>
          </a:p>
        </p:txBody>
      </p:sp>
      <p:cxnSp>
        <p:nvCxnSpPr>
          <p:cNvPr id="5" name="Straight Connector 4"/>
          <p:cNvCxnSpPr/>
          <p:nvPr/>
        </p:nvCxnSpPr>
        <p:spPr>
          <a:xfrm flipV="1">
            <a:off x="3237420" y="4273596"/>
            <a:ext cx="1700934" cy="1"/>
          </a:xfrm>
          <a:prstGeom prst="line">
            <a:avLst/>
          </a:prstGeom>
          <a:ln w="1905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5274155" y="4273596"/>
            <a:ext cx="936104" cy="0"/>
          </a:xfrm>
          <a:prstGeom prst="line">
            <a:avLst/>
          </a:prstGeom>
          <a:ln w="1905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271198" y="4266661"/>
            <a:ext cx="1517182" cy="307777"/>
          </a:xfrm>
          <a:prstGeom prst="rect">
            <a:avLst/>
          </a:prstGeom>
          <a:noFill/>
        </p:spPr>
        <p:txBody>
          <a:bodyPr wrap="square" rtlCol="0">
            <a:spAutoFit/>
          </a:bodyPr>
          <a:lstStyle/>
          <a:p>
            <a:pPr algn="ctr"/>
            <a:r>
              <a:rPr lang="en-US" sz="1400" b="1" dirty="0">
                <a:solidFill>
                  <a:prstClr val="black">
                    <a:lumMod val="65000"/>
                    <a:lumOff val="35000"/>
                  </a:prstClr>
                </a:solidFill>
                <a:latin typeface="Arial"/>
              </a:rPr>
              <a:t>LUX-Lung 7</a:t>
            </a:r>
            <a:r>
              <a:rPr lang="en-US" sz="1400" b="1" baseline="30000" dirty="0">
                <a:solidFill>
                  <a:prstClr val="black">
                    <a:lumMod val="65000"/>
                    <a:lumOff val="35000"/>
                  </a:prstClr>
                </a:solidFill>
                <a:latin typeface="Arial"/>
              </a:rPr>
              <a:t>3</a:t>
            </a:r>
            <a:endParaRPr lang="en-US" sz="1400" b="1" dirty="0">
              <a:solidFill>
                <a:prstClr val="black">
                  <a:lumMod val="65000"/>
                  <a:lumOff val="35000"/>
                </a:prstClr>
              </a:solidFill>
              <a:latin typeface="Arial"/>
            </a:endParaRPr>
          </a:p>
        </p:txBody>
      </p:sp>
      <p:cxnSp>
        <p:nvCxnSpPr>
          <p:cNvPr id="23" name="Straight Connector 22"/>
          <p:cNvCxnSpPr/>
          <p:nvPr/>
        </p:nvCxnSpPr>
        <p:spPr>
          <a:xfrm flipV="1">
            <a:off x="6542900" y="4273596"/>
            <a:ext cx="2973778" cy="1"/>
          </a:xfrm>
          <a:prstGeom prst="line">
            <a:avLst/>
          </a:prstGeom>
          <a:ln w="19050" cap="rnd">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6251547" y="1572481"/>
            <a:ext cx="1919717" cy="276999"/>
            <a:chOff x="3682474" y="1572480"/>
            <a:chExt cx="1919717" cy="276999"/>
          </a:xfrm>
        </p:grpSpPr>
        <p:sp>
          <p:nvSpPr>
            <p:cNvPr id="20" name="TextBox 19"/>
            <p:cNvSpPr txBox="1"/>
            <p:nvPr/>
          </p:nvSpPr>
          <p:spPr>
            <a:xfrm>
              <a:off x="3693698" y="1572480"/>
              <a:ext cx="912257" cy="276999"/>
            </a:xfrm>
            <a:prstGeom prst="rect">
              <a:avLst/>
            </a:prstGeom>
            <a:noFill/>
          </p:spPr>
          <p:txBody>
            <a:bodyPr wrap="square" rtlCol="0">
              <a:spAutoFit/>
            </a:bodyPr>
            <a:lstStyle/>
            <a:p>
              <a:pPr algn="ctr" defTabSz="457200"/>
              <a:r>
                <a:rPr lang="en-GB" sz="1200" dirty="0">
                  <a:solidFill>
                    <a:prstClr val="black">
                      <a:lumMod val="65000"/>
                      <a:lumOff val="35000"/>
                    </a:prstClr>
                  </a:solidFill>
                  <a:latin typeface="Arial" charset="0"/>
                  <a:cs typeface="Arial" charset="0"/>
                </a:rPr>
                <a:t>Cis/Gem</a:t>
              </a:r>
            </a:p>
          </p:txBody>
        </p:sp>
        <p:sp>
          <p:nvSpPr>
            <p:cNvPr id="2" name="Rectangle 1"/>
            <p:cNvSpPr/>
            <p:nvPr/>
          </p:nvSpPr>
          <p:spPr>
            <a:xfrm>
              <a:off x="3682474" y="1666670"/>
              <a:ext cx="82532" cy="88619"/>
            </a:xfrm>
            <a:prstGeom prst="rect">
              <a:avLst/>
            </a:prstGeom>
            <a:solidFill>
              <a:schemeClr val="accent6"/>
            </a:solidFill>
            <a:ln w="19050"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grpSp>
          <p:nvGrpSpPr>
            <p:cNvPr id="8" name="Group 7"/>
            <p:cNvGrpSpPr/>
            <p:nvPr/>
          </p:nvGrpSpPr>
          <p:grpSpPr>
            <a:xfrm>
              <a:off x="4689934" y="1572480"/>
              <a:ext cx="912257" cy="276999"/>
              <a:chOff x="5891991" y="1572480"/>
              <a:chExt cx="912257" cy="276999"/>
            </a:xfrm>
          </p:grpSpPr>
          <p:sp>
            <p:nvSpPr>
              <p:cNvPr id="24" name="TextBox 23"/>
              <p:cNvSpPr txBox="1"/>
              <p:nvPr/>
            </p:nvSpPr>
            <p:spPr>
              <a:xfrm>
                <a:off x="5891991" y="1572480"/>
                <a:ext cx="912257" cy="276999"/>
              </a:xfrm>
              <a:prstGeom prst="rect">
                <a:avLst/>
              </a:prstGeom>
              <a:noFill/>
            </p:spPr>
            <p:txBody>
              <a:bodyPr wrap="square" rtlCol="0">
                <a:spAutoFit/>
              </a:bodyPr>
              <a:lstStyle/>
              <a:p>
                <a:pPr algn="ctr" defTabSz="457200"/>
                <a:r>
                  <a:rPr lang="en-GB" sz="1200" dirty="0">
                    <a:solidFill>
                      <a:prstClr val="black">
                        <a:lumMod val="65000"/>
                        <a:lumOff val="35000"/>
                      </a:prstClr>
                    </a:solidFill>
                    <a:latin typeface="Arial" charset="0"/>
                    <a:cs typeface="Arial" charset="0"/>
                  </a:rPr>
                  <a:t>Gefitinib</a:t>
                </a:r>
              </a:p>
            </p:txBody>
          </p:sp>
          <p:sp>
            <p:nvSpPr>
              <p:cNvPr id="25" name="Rectangle 24"/>
              <p:cNvSpPr/>
              <p:nvPr/>
            </p:nvSpPr>
            <p:spPr>
              <a:xfrm>
                <a:off x="5929628" y="1666670"/>
                <a:ext cx="82532" cy="88619"/>
              </a:xfrm>
              <a:prstGeom prst="rect">
                <a:avLst/>
              </a:prstGeom>
              <a:solidFill>
                <a:srgbClr val="BFBFBF"/>
              </a:solidFill>
              <a:ln w="19050"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latin typeface="Arial"/>
                </a:endParaRPr>
              </a:p>
            </p:txBody>
          </p:sp>
        </p:grpSp>
      </p:grpSp>
      <p:sp>
        <p:nvSpPr>
          <p:cNvPr id="27" name="TextBox 26"/>
          <p:cNvSpPr txBox="1"/>
          <p:nvPr/>
        </p:nvSpPr>
        <p:spPr>
          <a:xfrm>
            <a:off x="6373416" y="1829936"/>
            <a:ext cx="912257" cy="276999"/>
          </a:xfrm>
          <a:prstGeom prst="rect">
            <a:avLst/>
          </a:prstGeom>
          <a:noFill/>
        </p:spPr>
        <p:txBody>
          <a:bodyPr wrap="square" rtlCol="0">
            <a:spAutoFit/>
          </a:bodyPr>
          <a:lstStyle/>
          <a:p>
            <a:pPr algn="ctr" defTabSz="457200"/>
            <a:r>
              <a:rPr lang="en-GB" sz="1200" i="1" dirty="0">
                <a:solidFill>
                  <a:prstClr val="black"/>
                </a:solidFill>
                <a:latin typeface="Arial" charset="0"/>
                <a:cs typeface="Arial" charset="0"/>
              </a:rPr>
              <a:t>P</a:t>
            </a:r>
            <a:r>
              <a:rPr lang="en-GB" sz="1200" dirty="0">
                <a:solidFill>
                  <a:prstClr val="black"/>
                </a:solidFill>
                <a:latin typeface="Arial" charset="0"/>
                <a:cs typeface="Arial" charset="0"/>
              </a:rPr>
              <a:t>=0.002</a:t>
            </a:r>
          </a:p>
        </p:txBody>
      </p:sp>
      <p:sp>
        <p:nvSpPr>
          <p:cNvPr id="29" name="TextBox 28"/>
          <p:cNvSpPr txBox="1"/>
          <p:nvPr/>
        </p:nvSpPr>
        <p:spPr>
          <a:xfrm>
            <a:off x="7468050" y="1816153"/>
            <a:ext cx="912257" cy="276999"/>
          </a:xfrm>
          <a:prstGeom prst="rect">
            <a:avLst/>
          </a:prstGeom>
          <a:noFill/>
        </p:spPr>
        <p:txBody>
          <a:bodyPr wrap="square" rtlCol="0">
            <a:spAutoFit/>
          </a:bodyPr>
          <a:lstStyle/>
          <a:p>
            <a:pPr algn="ctr" defTabSz="457200"/>
            <a:r>
              <a:rPr lang="en-GB" sz="1200" i="1" dirty="0">
                <a:solidFill>
                  <a:prstClr val="black"/>
                </a:solidFill>
                <a:latin typeface="Arial" charset="0"/>
                <a:cs typeface="Arial" charset="0"/>
              </a:rPr>
              <a:t>P</a:t>
            </a:r>
            <a:r>
              <a:rPr lang="en-GB" sz="1200" dirty="0">
                <a:solidFill>
                  <a:prstClr val="black"/>
                </a:solidFill>
                <a:latin typeface="Arial" charset="0"/>
                <a:cs typeface="Arial" charset="0"/>
              </a:rPr>
              <a:t>=0.150</a:t>
            </a:r>
          </a:p>
        </p:txBody>
      </p:sp>
      <p:sp>
        <p:nvSpPr>
          <p:cNvPr id="30" name="TextBox 29"/>
          <p:cNvSpPr txBox="1"/>
          <p:nvPr/>
        </p:nvSpPr>
        <p:spPr>
          <a:xfrm>
            <a:off x="8562579" y="1811534"/>
            <a:ext cx="912257" cy="276999"/>
          </a:xfrm>
          <a:prstGeom prst="rect">
            <a:avLst/>
          </a:prstGeom>
          <a:noFill/>
        </p:spPr>
        <p:txBody>
          <a:bodyPr wrap="square" rtlCol="0">
            <a:spAutoFit/>
          </a:bodyPr>
          <a:lstStyle/>
          <a:p>
            <a:pPr algn="ctr" defTabSz="457200"/>
            <a:r>
              <a:rPr lang="en-GB" sz="1200" i="1" dirty="0">
                <a:solidFill>
                  <a:prstClr val="black"/>
                </a:solidFill>
                <a:latin typeface="Arial" charset="0"/>
                <a:cs typeface="Arial" charset="0"/>
              </a:rPr>
              <a:t>P</a:t>
            </a:r>
            <a:r>
              <a:rPr lang="en-GB" sz="1200" dirty="0">
                <a:solidFill>
                  <a:prstClr val="black"/>
                </a:solidFill>
                <a:latin typeface="Arial" charset="0"/>
                <a:cs typeface="Arial" charset="0"/>
              </a:rPr>
              <a:t>=0.003</a:t>
            </a:r>
          </a:p>
        </p:txBody>
      </p:sp>
      <p:sp>
        <p:nvSpPr>
          <p:cNvPr id="32" name="TextBox 31"/>
          <p:cNvSpPr txBox="1"/>
          <p:nvPr/>
        </p:nvSpPr>
        <p:spPr>
          <a:xfrm>
            <a:off x="7547209" y="3951300"/>
            <a:ext cx="1035861" cy="276999"/>
          </a:xfrm>
          <a:prstGeom prst="rect">
            <a:avLst/>
          </a:prstGeom>
          <a:noFill/>
        </p:spPr>
        <p:txBody>
          <a:bodyPr wrap="none" rtlCol="0">
            <a:spAutoFit/>
          </a:bodyPr>
          <a:lstStyle/>
          <a:p>
            <a:r>
              <a:rPr lang="en-US" sz="1200" dirty="0">
                <a:solidFill>
                  <a:prstClr val="black">
                    <a:lumMod val="65000"/>
                    <a:lumOff val="35000"/>
                  </a:prstClr>
                </a:solidFill>
                <a:latin typeface="Arial"/>
              </a:rPr>
              <a:t>Independent</a:t>
            </a:r>
          </a:p>
        </p:txBody>
      </p:sp>
      <p:sp>
        <p:nvSpPr>
          <p:cNvPr id="41" name="Round Same Side Corner Rectangle 40"/>
          <p:cNvSpPr/>
          <p:nvPr/>
        </p:nvSpPr>
        <p:spPr>
          <a:xfrm rot="10800000">
            <a:off x="2120133" y="5351832"/>
            <a:ext cx="7861206" cy="1012657"/>
          </a:xfrm>
          <a:prstGeom prst="round2SameRect">
            <a:avLst>
              <a:gd name="adj1" fmla="val 5349"/>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42" name="Round Same Side Corner Rectangle 41"/>
          <p:cNvSpPr/>
          <p:nvPr/>
        </p:nvSpPr>
        <p:spPr>
          <a:xfrm>
            <a:off x="2120133" y="4667769"/>
            <a:ext cx="7861216" cy="684064"/>
          </a:xfrm>
          <a:prstGeom prst="round2SameRect">
            <a:avLst>
              <a:gd name="adj1" fmla="val 2470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cxnSp>
        <p:nvCxnSpPr>
          <p:cNvPr id="31" name="Straight Connector 30"/>
          <p:cNvCxnSpPr/>
          <p:nvPr/>
        </p:nvCxnSpPr>
        <p:spPr>
          <a:xfrm flipV="1">
            <a:off x="6664770" y="4089799"/>
            <a:ext cx="882438" cy="1"/>
          </a:xfrm>
          <a:prstGeom prst="line">
            <a:avLst/>
          </a:prstGeom>
          <a:ln w="19050" cap="rnd">
            <a:solidFill>
              <a:schemeClr val="tx1">
                <a:lumMod val="50000"/>
                <a:lumOff val="50000"/>
              </a:schemeClr>
            </a:solidFill>
            <a:head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8538342" y="4089799"/>
            <a:ext cx="882438" cy="1"/>
          </a:xfrm>
          <a:prstGeom prst="line">
            <a:avLst/>
          </a:prstGeom>
          <a:ln w="19050" cap="rnd">
            <a:solidFill>
              <a:schemeClr val="tx1">
                <a:lumMod val="50000"/>
                <a:lumOff val="50000"/>
              </a:schemeClr>
            </a:solidFill>
            <a:headEnd type="none"/>
            <a:tailEnd type="triangle"/>
          </a:ln>
        </p:spPr>
        <p:style>
          <a:lnRef idx="1">
            <a:schemeClr val="accent1"/>
          </a:lnRef>
          <a:fillRef idx="0">
            <a:schemeClr val="accent1"/>
          </a:fillRef>
          <a:effectRef idx="0">
            <a:schemeClr val="accent1"/>
          </a:effectRef>
          <a:fontRef idx="minor">
            <a:schemeClr val="tx1"/>
          </a:fontRef>
        </p:style>
      </p:cxnSp>
      <p:graphicFrame>
        <p:nvGraphicFramePr>
          <p:cNvPr id="40" name="Table 39"/>
          <p:cNvGraphicFramePr>
            <a:graphicFrameLocks noGrp="1"/>
          </p:cNvGraphicFramePr>
          <p:nvPr/>
        </p:nvGraphicFramePr>
        <p:xfrm>
          <a:off x="2120134" y="4667769"/>
          <a:ext cx="7861207" cy="1654556"/>
        </p:xfrm>
        <a:graphic>
          <a:graphicData uri="http://schemas.openxmlformats.org/drawingml/2006/table">
            <a:tbl>
              <a:tblPr/>
              <a:tblGrid>
                <a:gridCol w="1349090">
                  <a:extLst>
                    <a:ext uri="{9D8B030D-6E8A-4147-A177-3AD203B41FA5}">
                      <a16:colId xmlns:a16="http://schemas.microsoft.com/office/drawing/2014/main" val="20000"/>
                    </a:ext>
                  </a:extLst>
                </a:gridCol>
                <a:gridCol w="1120841">
                  <a:extLst>
                    <a:ext uri="{9D8B030D-6E8A-4147-A177-3AD203B41FA5}">
                      <a16:colId xmlns:a16="http://schemas.microsoft.com/office/drawing/2014/main" val="20001"/>
                    </a:ext>
                  </a:extLst>
                </a:gridCol>
                <a:gridCol w="974328">
                  <a:extLst>
                    <a:ext uri="{9D8B030D-6E8A-4147-A177-3AD203B41FA5}">
                      <a16:colId xmlns:a16="http://schemas.microsoft.com/office/drawing/2014/main" val="20002"/>
                    </a:ext>
                  </a:extLst>
                </a:gridCol>
                <a:gridCol w="1104237">
                  <a:extLst>
                    <a:ext uri="{9D8B030D-6E8A-4147-A177-3AD203B41FA5}">
                      <a16:colId xmlns:a16="http://schemas.microsoft.com/office/drawing/2014/main" val="20003"/>
                    </a:ext>
                  </a:extLst>
                </a:gridCol>
                <a:gridCol w="1104237">
                  <a:extLst>
                    <a:ext uri="{9D8B030D-6E8A-4147-A177-3AD203B41FA5}">
                      <a16:colId xmlns:a16="http://schemas.microsoft.com/office/drawing/2014/main" val="20004"/>
                    </a:ext>
                  </a:extLst>
                </a:gridCol>
                <a:gridCol w="1104237">
                  <a:extLst>
                    <a:ext uri="{9D8B030D-6E8A-4147-A177-3AD203B41FA5}">
                      <a16:colId xmlns:a16="http://schemas.microsoft.com/office/drawing/2014/main" val="20005"/>
                    </a:ext>
                  </a:extLst>
                </a:gridCol>
                <a:gridCol w="1104237">
                  <a:extLst>
                    <a:ext uri="{9D8B030D-6E8A-4147-A177-3AD203B41FA5}">
                      <a16:colId xmlns:a16="http://schemas.microsoft.com/office/drawing/2014/main" val="20006"/>
                    </a:ext>
                  </a:extLst>
                </a:gridCol>
              </a:tblGrid>
              <a:tr h="0">
                <a:tc>
                  <a:txBody>
                    <a:bodyPr/>
                    <a:lstStyle/>
                    <a:p>
                      <a:pPr marL="0" marR="0" lvl="0" indent="0" algn="l" defTabSz="914400" rtl="0" eaLnBrk="1" fontAlgn="base" latinLnBrk="0" hangingPunct="1">
                        <a:lnSpc>
                          <a:spcPts val="1600"/>
                        </a:lnSpc>
                        <a:spcBef>
                          <a:spcPct val="0"/>
                        </a:spcBef>
                        <a:spcAft>
                          <a:spcPct val="0"/>
                        </a:spcAft>
                        <a:buClrTx/>
                        <a:buSzTx/>
                        <a:buFontTx/>
                        <a:buNone/>
                        <a:tabLst/>
                      </a:pPr>
                      <a:endParaRPr kumimoji="0" lang="zh-TW" altLang="zh-TW" sz="1200" b="0" i="0" u="none" strike="noStrike" cap="none" normalizeH="0" baseline="0" dirty="0">
                        <a:ln>
                          <a:noFill/>
                        </a:ln>
                        <a:solidFill>
                          <a:srgbClr val="FFFFFF"/>
                        </a:solidFill>
                        <a:effectLst/>
                        <a:latin typeface="+mn-lt"/>
                        <a:ea typeface="新細明體" charset="-120"/>
                        <a:cs typeface="Arial" charset="0"/>
                      </a:endParaRPr>
                    </a:p>
                  </a:txBody>
                  <a:tcPr marB="0"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ts val="1600"/>
                        </a:lnSpc>
                        <a:spcBef>
                          <a:spcPct val="0"/>
                        </a:spcBef>
                        <a:spcAft>
                          <a:spcPct val="0"/>
                        </a:spcAft>
                        <a:buClrTx/>
                        <a:buSzTx/>
                        <a:buFontTx/>
                        <a:buNone/>
                        <a:tabLst/>
                        <a:defRPr/>
                      </a:pPr>
                      <a:r>
                        <a:rPr kumimoji="0" lang="en-GB" altLang="zh-TW" sz="1200" b="1" i="0" u="none" strike="noStrike" cap="none" normalizeH="0" baseline="0" dirty="0">
                          <a:ln>
                            <a:noFill/>
                          </a:ln>
                          <a:solidFill>
                            <a:schemeClr val="bg1"/>
                          </a:solidFill>
                          <a:effectLst/>
                          <a:latin typeface="+mn-lt"/>
                          <a:ea typeface="新細明體" charset="-120"/>
                          <a:cs typeface="Arial" charset="0"/>
                        </a:rPr>
                        <a:t>LUX-Lung 3</a:t>
                      </a:r>
                      <a:r>
                        <a:rPr kumimoji="0" lang="en-GB" altLang="zh-TW" sz="1200" b="1" i="0" u="none" strike="noStrike" cap="none" normalizeH="0" baseline="30000" dirty="0">
                          <a:ln>
                            <a:noFill/>
                          </a:ln>
                          <a:solidFill>
                            <a:schemeClr val="bg1"/>
                          </a:solidFill>
                          <a:effectLst/>
                          <a:latin typeface="+mn-lt"/>
                          <a:ea typeface="新細明體" charset="-120"/>
                          <a:cs typeface="Arial" charset="0"/>
                        </a:rPr>
                        <a:t>2</a:t>
                      </a:r>
                      <a:endParaRPr kumimoji="0" lang="en-GB" altLang="zh-TW" sz="1200" b="1" i="0" u="none" strike="noStrike" cap="none" normalizeH="0" baseline="40000" dirty="0">
                        <a:ln>
                          <a:noFill/>
                        </a:ln>
                        <a:solidFill>
                          <a:schemeClr val="bg1"/>
                        </a:solidFill>
                        <a:effectLst/>
                        <a:latin typeface="+mn-lt"/>
                        <a:ea typeface="新細明體" charset="-120"/>
                        <a:cs typeface="Arial" charset="0"/>
                      </a:endParaRPr>
                    </a:p>
                  </a:txBody>
                  <a:tcPr marB="0"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p>
                      <a:pPr marL="0" marR="0" lvl="0" indent="0" algn="ctr" defTabSz="914400" rtl="0" eaLnBrk="1" fontAlgn="base" latinLnBrk="0" hangingPunct="1">
                        <a:lnSpc>
                          <a:spcPts val="1600"/>
                        </a:lnSpc>
                        <a:spcBef>
                          <a:spcPct val="0"/>
                        </a:spcBef>
                        <a:spcAft>
                          <a:spcPct val="0"/>
                        </a:spcAft>
                        <a:buClrTx/>
                        <a:buSzTx/>
                        <a:buFontTx/>
                        <a:buNone/>
                        <a:tabLst/>
                        <a:defRPr/>
                      </a:pPr>
                      <a:r>
                        <a:rPr kumimoji="0" lang="en-GB" altLang="zh-TW" sz="1200" b="1" i="0" u="none" strike="noStrike" cap="none" normalizeH="0" baseline="0" dirty="0">
                          <a:ln>
                            <a:noFill/>
                          </a:ln>
                          <a:solidFill>
                            <a:schemeClr val="bg1"/>
                          </a:solidFill>
                          <a:effectLst/>
                          <a:latin typeface="+mn-lt"/>
                          <a:ea typeface="新細明體" charset="-120"/>
                          <a:cs typeface="Arial" charset="0"/>
                        </a:rPr>
                        <a:t>LUX-Lung 6</a:t>
                      </a:r>
                      <a:r>
                        <a:rPr kumimoji="0" lang="en-GB" altLang="zh-TW" sz="1200" b="1" i="0" u="none" strike="noStrike" cap="none" normalizeH="0" baseline="30000" dirty="0">
                          <a:ln>
                            <a:noFill/>
                          </a:ln>
                          <a:solidFill>
                            <a:schemeClr val="bg1"/>
                          </a:solidFill>
                          <a:effectLst/>
                          <a:latin typeface="+mn-lt"/>
                          <a:ea typeface="新細明體" charset="-120"/>
                          <a:cs typeface="Arial" charset="0"/>
                        </a:rPr>
                        <a:t>2</a:t>
                      </a:r>
                      <a:endParaRPr kumimoji="0" lang="en-GB" altLang="zh-TW" sz="1200" b="1" i="0" u="none" strike="noStrike" cap="none" normalizeH="0" baseline="40000" dirty="0">
                        <a:ln>
                          <a:noFill/>
                        </a:ln>
                        <a:solidFill>
                          <a:schemeClr val="bg1"/>
                        </a:solidFill>
                        <a:effectLst/>
                        <a:latin typeface="+mn-lt"/>
                        <a:ea typeface="新細明體" charset="-120"/>
                        <a:cs typeface="Arial" charset="0"/>
                      </a:endParaRPr>
                    </a:p>
                  </a:txBody>
                  <a:tcPr marB="0"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p>
                      <a:pPr marL="0" marR="0" lvl="0" indent="0" algn="ctr" defTabSz="914400" rtl="0" eaLnBrk="1" fontAlgn="base" latinLnBrk="0" hangingPunct="1">
                        <a:lnSpc>
                          <a:spcPts val="1600"/>
                        </a:lnSpc>
                        <a:spcBef>
                          <a:spcPct val="0"/>
                        </a:spcBef>
                        <a:spcAft>
                          <a:spcPct val="0"/>
                        </a:spcAft>
                        <a:buClrTx/>
                        <a:buSzTx/>
                        <a:buFontTx/>
                        <a:buNone/>
                        <a:tabLst/>
                        <a:defRPr/>
                      </a:pPr>
                      <a:r>
                        <a:rPr kumimoji="0" lang="en-GB" altLang="zh-TW" sz="1200" b="1" i="0" u="none" strike="noStrike" cap="none" normalizeH="0" baseline="0" dirty="0">
                          <a:ln>
                            <a:noFill/>
                          </a:ln>
                          <a:solidFill>
                            <a:schemeClr val="bg1"/>
                          </a:solidFill>
                          <a:effectLst/>
                          <a:latin typeface="+mn-lt"/>
                          <a:ea typeface="新細明體" charset="-120"/>
                          <a:cs typeface="Arial" charset="0"/>
                        </a:rPr>
                        <a:t>LUX-Lung 7</a:t>
                      </a:r>
                      <a:r>
                        <a:rPr kumimoji="0" lang="en-GB" altLang="zh-TW" sz="1200" b="1" i="0" u="none" strike="noStrike" cap="none" normalizeH="0" baseline="30000" dirty="0">
                          <a:ln>
                            <a:noFill/>
                          </a:ln>
                          <a:solidFill>
                            <a:schemeClr val="bg1"/>
                          </a:solidFill>
                          <a:effectLst/>
                          <a:latin typeface="+mn-lt"/>
                          <a:ea typeface="新細明體" charset="-120"/>
                          <a:cs typeface="Arial" charset="0"/>
                        </a:rPr>
                        <a:t>3</a:t>
                      </a:r>
                      <a:endParaRPr kumimoji="0" lang="en-GB" altLang="zh-TW" sz="1200" b="1" i="0" u="none" strike="noStrike" cap="none" normalizeH="0" baseline="0" dirty="0">
                        <a:ln>
                          <a:noFill/>
                        </a:ln>
                        <a:solidFill>
                          <a:schemeClr val="bg1"/>
                        </a:solidFill>
                        <a:effectLst/>
                        <a:latin typeface="+mn-lt"/>
                        <a:ea typeface="新細明體" charset="-120"/>
                        <a:cs typeface="Arial" charset="0"/>
                      </a:endParaRPr>
                    </a:p>
                  </a:txBody>
                  <a:tcPr marB="0" anchor="b" horzOverflow="overflow">
                    <a:lnL w="635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ts val="1600"/>
                        </a:lnSpc>
                        <a:spcBef>
                          <a:spcPct val="0"/>
                        </a:spcBef>
                        <a:spcAft>
                          <a:spcPct val="0"/>
                        </a:spcAft>
                        <a:buClrTx/>
                        <a:buSzTx/>
                        <a:buFontTx/>
                        <a:buNone/>
                        <a:tabLst/>
                        <a:defRPr/>
                      </a:pPr>
                      <a:endParaRPr kumimoji="0" lang="en-GB" altLang="zh-TW" sz="1600" b="1" i="0" u="none" strike="noStrike" cap="none" normalizeH="0" baseline="40000" dirty="0">
                        <a:ln>
                          <a:noFill/>
                        </a:ln>
                        <a:solidFill>
                          <a:schemeClr val="bg1"/>
                        </a:solidFill>
                        <a:effectLst/>
                        <a:latin typeface="+mn-lt"/>
                        <a:ea typeface="新細明體" charset="-120"/>
                        <a:cs typeface="Arial" charset="0"/>
                      </a:endParaRPr>
                    </a:p>
                  </a:txBody>
                  <a:tcPr anchor="b"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a:txBody>
                    <a:bodyPr/>
                    <a:lstStyle/>
                    <a:p>
                      <a:pPr marL="0" marR="0" lvl="0" indent="0" algn="l" defTabSz="914400" rtl="0" eaLnBrk="1" fontAlgn="base" latinLnBrk="0" hangingPunct="1">
                        <a:lnSpc>
                          <a:spcPts val="1600"/>
                        </a:lnSpc>
                        <a:spcBef>
                          <a:spcPct val="0"/>
                        </a:spcBef>
                        <a:spcAft>
                          <a:spcPct val="0"/>
                        </a:spcAft>
                        <a:buClrTx/>
                        <a:buSzTx/>
                        <a:buFontTx/>
                        <a:buNone/>
                        <a:tabLst/>
                        <a:defRPr/>
                      </a:pPr>
                      <a:r>
                        <a:rPr kumimoji="0" lang="en-GB" altLang="zh-TW" sz="1200" b="1" i="0" u="none" strike="noStrike" cap="none" normalizeH="0" baseline="0" dirty="0">
                          <a:ln>
                            <a:noFill/>
                          </a:ln>
                          <a:solidFill>
                            <a:schemeClr val="bg1"/>
                          </a:solidFill>
                          <a:effectLst/>
                          <a:latin typeface="+mn-lt"/>
                          <a:ea typeface="新細明體" charset="-120"/>
                          <a:cs typeface="Arial" charset="0"/>
                        </a:rPr>
                        <a:t>Independent Review</a:t>
                      </a:r>
                    </a:p>
                  </a:txBody>
                  <a:tcPr marT="0" anchor="b"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algn="ctr">
                        <a:lnSpc>
                          <a:spcPts val="1600"/>
                        </a:lnSpc>
                      </a:pPr>
                      <a:r>
                        <a:rPr lang="en-GB" sz="1200" b="1" dirty="0">
                          <a:solidFill>
                            <a:schemeClr val="bg1"/>
                          </a:solidFill>
                          <a:latin typeface="+mn-lt"/>
                          <a:ea typeface="+mn-ea"/>
                        </a:rPr>
                        <a:t>Afatinib </a:t>
                      </a:r>
                    </a:p>
                    <a:p>
                      <a:pPr algn="ctr">
                        <a:lnSpc>
                          <a:spcPts val="1600"/>
                        </a:lnSpc>
                      </a:pPr>
                      <a:r>
                        <a:rPr lang="en-GB" sz="1200" b="1" dirty="0">
                          <a:solidFill>
                            <a:schemeClr val="bg1"/>
                          </a:solidFill>
                          <a:latin typeface="+mn-lt"/>
                          <a:ea typeface="+mn-ea"/>
                        </a:rPr>
                        <a:t>(n=203)</a:t>
                      </a:r>
                    </a:p>
                  </a:txBody>
                  <a:tcPr marT="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ts val="1600"/>
                        </a:lnSpc>
                        <a:spcBef>
                          <a:spcPts val="0"/>
                        </a:spcBef>
                        <a:spcAft>
                          <a:spcPts val="0"/>
                        </a:spcAft>
                        <a:buClrTx/>
                        <a:buSzTx/>
                        <a:buFontTx/>
                        <a:buNone/>
                        <a:tabLst/>
                        <a:defRPr/>
                      </a:pPr>
                      <a:r>
                        <a:rPr lang="en-GB" sz="1200" b="1" dirty="0">
                          <a:solidFill>
                            <a:schemeClr val="bg1"/>
                          </a:solidFill>
                          <a:latin typeface="+mn-lt"/>
                          <a:ea typeface="+mn-ea"/>
                        </a:rPr>
                        <a:t>Cis/Pem (n=104)</a:t>
                      </a:r>
                    </a:p>
                  </a:txBody>
                  <a:tcPr marT="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1" i="0" u="none" strike="noStrike" cap="none" normalizeH="0" baseline="0" dirty="0">
                          <a:ln>
                            <a:noFill/>
                          </a:ln>
                          <a:solidFill>
                            <a:schemeClr val="bg1"/>
                          </a:solidFill>
                          <a:effectLst/>
                          <a:latin typeface="+mn-lt"/>
                          <a:ea typeface="新細明體" charset="-120"/>
                          <a:cs typeface="Arial" charset="0"/>
                        </a:rPr>
                        <a:t>Afatinib </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1" i="0" u="none" strike="noStrike" cap="none" normalizeH="0" baseline="0" dirty="0">
                          <a:ln>
                            <a:noFill/>
                          </a:ln>
                          <a:solidFill>
                            <a:schemeClr val="bg1"/>
                          </a:solidFill>
                          <a:effectLst/>
                          <a:latin typeface="+mn-lt"/>
                          <a:ea typeface="新細明體" charset="-120"/>
                          <a:cs typeface="Arial" charset="0"/>
                        </a:rPr>
                        <a:t>(n=216)</a:t>
                      </a:r>
                    </a:p>
                  </a:txBody>
                  <a:tcPr marT="0"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lang="en-GB" sz="1200" b="1" dirty="0">
                          <a:solidFill>
                            <a:schemeClr val="bg1"/>
                          </a:solidFill>
                          <a:latin typeface="+mn-lt"/>
                          <a:ea typeface="+mn-ea"/>
                        </a:rPr>
                        <a:t>Cis/Gem</a:t>
                      </a:r>
                      <a:r>
                        <a:rPr kumimoji="0" lang="en-GB" altLang="zh-TW" sz="1200" b="1" i="0" u="none" strike="noStrike" cap="none" normalizeH="0" baseline="0" dirty="0">
                          <a:ln>
                            <a:noFill/>
                          </a:ln>
                          <a:solidFill>
                            <a:schemeClr val="bg1"/>
                          </a:solidFill>
                          <a:effectLst/>
                          <a:latin typeface="+mn-lt"/>
                          <a:ea typeface="新細明體" charset="-120"/>
                          <a:cs typeface="Arial" charset="0"/>
                        </a:rPr>
                        <a:t> </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1" i="0" u="none" strike="noStrike" cap="none" normalizeH="0" baseline="0" dirty="0">
                          <a:ln>
                            <a:noFill/>
                          </a:ln>
                          <a:solidFill>
                            <a:schemeClr val="bg1"/>
                          </a:solidFill>
                          <a:effectLst/>
                          <a:latin typeface="+mn-lt"/>
                          <a:ea typeface="新細明體" charset="-120"/>
                          <a:cs typeface="Arial" charset="0"/>
                        </a:rPr>
                        <a:t>(n=108)</a:t>
                      </a:r>
                    </a:p>
                  </a:txBody>
                  <a:tcPr marT="0"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1" i="0" u="none" strike="noStrike" cap="none" normalizeH="0" baseline="0" dirty="0">
                          <a:ln>
                            <a:noFill/>
                          </a:ln>
                          <a:solidFill>
                            <a:schemeClr val="bg1"/>
                          </a:solidFill>
                          <a:effectLst/>
                          <a:latin typeface="+mn-lt"/>
                          <a:ea typeface="新細明體" charset="-120"/>
                          <a:cs typeface="Arial" charset="0"/>
                        </a:rPr>
                        <a:t>Afatinib</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1" i="0" u="none" strike="noStrike" cap="none" normalizeH="0" baseline="0" dirty="0">
                          <a:ln>
                            <a:noFill/>
                          </a:ln>
                          <a:solidFill>
                            <a:schemeClr val="bg1"/>
                          </a:solidFill>
                          <a:effectLst/>
                          <a:latin typeface="+mn-lt"/>
                          <a:ea typeface="新細明體" charset="-120"/>
                          <a:cs typeface="Arial" charset="0"/>
                        </a:rPr>
                        <a:t>(n=160)</a:t>
                      </a:r>
                    </a:p>
                  </a:txBody>
                  <a:tcPr marT="0"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1" i="0" u="none" strike="noStrike" cap="none" normalizeH="0" baseline="0" dirty="0">
                          <a:ln>
                            <a:noFill/>
                          </a:ln>
                          <a:solidFill>
                            <a:schemeClr val="bg1"/>
                          </a:solidFill>
                          <a:effectLst/>
                          <a:latin typeface="+mn-lt"/>
                          <a:ea typeface="新細明體" charset="-120"/>
                          <a:cs typeface="Arial" charset="0"/>
                        </a:rPr>
                        <a:t>Gefitinib</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1" i="0" u="none" strike="noStrike" cap="none" normalizeH="0" baseline="0" dirty="0">
                          <a:ln>
                            <a:noFill/>
                          </a:ln>
                          <a:solidFill>
                            <a:schemeClr val="bg1"/>
                          </a:solidFill>
                          <a:effectLst/>
                          <a:latin typeface="+mn-lt"/>
                          <a:ea typeface="新細明體" charset="-120"/>
                          <a:cs typeface="Arial" charset="0"/>
                        </a:rPr>
                        <a:t>(n=159)</a:t>
                      </a:r>
                    </a:p>
                  </a:txBody>
                  <a:tcPr marT="0" anchor="b"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ts val="1600"/>
                        </a:lnSpc>
                        <a:spcBef>
                          <a:spcPct val="0"/>
                        </a:spcBef>
                        <a:spcAft>
                          <a:spcPct val="0"/>
                        </a:spcAft>
                        <a:buClrTx/>
                        <a:buSzTx/>
                        <a:buFontTx/>
                        <a:buNone/>
                        <a:tabLst/>
                      </a:pPr>
                      <a:r>
                        <a:rPr kumimoji="0" lang="en-GB" altLang="zh-TW" sz="1200" b="1" i="0" u="none" strike="noStrike" cap="none" normalizeH="0" baseline="0" dirty="0">
                          <a:ln>
                            <a:noFill/>
                          </a:ln>
                          <a:solidFill>
                            <a:schemeClr val="tx1">
                              <a:lumMod val="65000"/>
                              <a:lumOff val="35000"/>
                            </a:schemeClr>
                          </a:solidFill>
                          <a:effectLst/>
                          <a:latin typeface="+mn-lt"/>
                          <a:ea typeface="+mn-ea"/>
                          <a:cs typeface="Arial" charset="0"/>
                        </a:rPr>
                        <a:t>Disease control rate (%)</a:t>
                      </a:r>
                    </a:p>
                  </a:txBody>
                  <a:tcPr anchor="ct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en-GB" sz="1200" b="0" dirty="0">
                          <a:solidFill>
                            <a:schemeClr val="tx1">
                              <a:lumMod val="65000"/>
                              <a:lumOff val="35000"/>
                            </a:schemeClr>
                          </a:solidFill>
                          <a:latin typeface="+mn-lt"/>
                          <a:ea typeface="+mn-ea"/>
                        </a:rPr>
                        <a:t>93</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solidFill>
                      <a:schemeClr val="bg2"/>
                    </a:solidFill>
                  </a:tcPr>
                </a:tc>
                <a:tc>
                  <a:txBody>
                    <a:bodyPr/>
                    <a:lstStyle/>
                    <a:p>
                      <a:pPr algn="ctr">
                        <a:lnSpc>
                          <a:spcPts val="1600"/>
                        </a:lnSpc>
                      </a:pPr>
                      <a:r>
                        <a:rPr lang="en-GB" sz="1200" b="0" dirty="0">
                          <a:solidFill>
                            <a:schemeClr val="tx1">
                              <a:lumMod val="65000"/>
                              <a:lumOff val="35000"/>
                            </a:schemeClr>
                          </a:solidFill>
                          <a:latin typeface="+mn-lt"/>
                          <a:ea typeface="+mn-ea"/>
                        </a:rPr>
                        <a:t>79</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0" i="0" u="none" strike="noStrike" cap="none" normalizeH="0" baseline="0" dirty="0">
                          <a:ln>
                            <a:noFill/>
                          </a:ln>
                          <a:solidFill>
                            <a:schemeClr val="tx1">
                              <a:lumMod val="65000"/>
                              <a:lumOff val="35000"/>
                            </a:schemeClr>
                          </a:solidFill>
                          <a:effectLst/>
                          <a:latin typeface="+mn-lt"/>
                          <a:ea typeface="新細明體" charset="-120"/>
                          <a:cs typeface="Arial" charset="0"/>
                        </a:rPr>
                        <a:t>92</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0" i="0" u="none" strike="noStrike" cap="none" normalizeH="0" baseline="0" dirty="0">
                          <a:ln>
                            <a:noFill/>
                          </a:ln>
                          <a:solidFill>
                            <a:schemeClr val="tx1">
                              <a:lumMod val="65000"/>
                              <a:lumOff val="35000"/>
                            </a:schemeClr>
                          </a:solidFill>
                          <a:effectLst/>
                          <a:latin typeface="+mn-lt"/>
                          <a:ea typeface="新細明體" charset="-120"/>
                          <a:cs typeface="Arial" charset="0"/>
                        </a:rPr>
                        <a:t>77</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defRPr/>
                      </a:pPr>
                      <a:r>
                        <a:rPr kumimoji="0" lang="en-GB" altLang="zh-TW" sz="1200" b="0" i="0" u="none" strike="noStrike" kern="1200" cap="none" normalizeH="0" baseline="0" dirty="0">
                          <a:ln>
                            <a:noFill/>
                          </a:ln>
                          <a:solidFill>
                            <a:schemeClr val="tx1">
                              <a:lumMod val="65000"/>
                              <a:lumOff val="35000"/>
                            </a:schemeClr>
                          </a:solidFill>
                          <a:effectLst/>
                          <a:latin typeface="+mn-lt"/>
                          <a:ea typeface="+mn-ea"/>
                          <a:cs typeface="+mn-cs"/>
                        </a:rPr>
                        <a:t>91</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0" i="0" u="none" strike="noStrike" cap="none" normalizeH="0" baseline="0" dirty="0">
                          <a:ln>
                            <a:noFill/>
                          </a:ln>
                          <a:solidFill>
                            <a:schemeClr val="tx1">
                              <a:lumMod val="65000"/>
                              <a:lumOff val="35000"/>
                            </a:schemeClr>
                          </a:solidFill>
                          <a:effectLst/>
                          <a:latin typeface="+mn-lt"/>
                          <a:ea typeface="新細明體" charset="-120"/>
                          <a:cs typeface="Arial" charset="0"/>
                        </a:rPr>
                        <a:t>87</a:t>
                      </a:r>
                    </a:p>
                  </a:txBody>
                  <a:tcPr anchor="ctr" horzOverflow="overflow">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a:txBody>
                    <a:bodyPr/>
                    <a:lstStyle/>
                    <a:p>
                      <a:pPr marL="0" marR="0" lvl="1" indent="0" algn="l" defTabSz="914400" rtl="0" eaLnBrk="1" fontAlgn="base" latinLnBrk="0" hangingPunct="1">
                        <a:lnSpc>
                          <a:spcPts val="1600"/>
                        </a:lnSpc>
                        <a:spcBef>
                          <a:spcPct val="0"/>
                        </a:spcBef>
                        <a:spcAft>
                          <a:spcPct val="0"/>
                        </a:spcAft>
                        <a:buClrTx/>
                        <a:buSzTx/>
                        <a:buFontTx/>
                        <a:buNone/>
                        <a:tabLst/>
                      </a:pPr>
                      <a:r>
                        <a:rPr kumimoji="0" lang="en-GB" altLang="zh-TW" sz="1200" b="1" i="0" u="none" strike="noStrike" cap="none" normalizeH="0" baseline="0" dirty="0">
                          <a:ln>
                            <a:noFill/>
                          </a:ln>
                          <a:solidFill>
                            <a:schemeClr val="tx1">
                              <a:lumMod val="65000"/>
                              <a:lumOff val="35000"/>
                            </a:schemeClr>
                          </a:solidFill>
                          <a:effectLst/>
                          <a:latin typeface="+mn-lt"/>
                          <a:ea typeface="+mn-ea"/>
                          <a:cs typeface="Arial" charset="0"/>
                        </a:rPr>
                        <a:t>Median DoR, mo (95% CI) </a:t>
                      </a:r>
                    </a:p>
                  </a:txBody>
                  <a:tcPr anchor="ct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algn="ctr">
                        <a:lnSpc>
                          <a:spcPts val="1600"/>
                        </a:lnSpc>
                      </a:pPr>
                      <a:r>
                        <a:rPr lang="en-GB" sz="1200" b="0" dirty="0">
                          <a:solidFill>
                            <a:schemeClr val="tx1">
                              <a:lumMod val="65000"/>
                              <a:lumOff val="35000"/>
                            </a:schemeClr>
                          </a:solidFill>
                          <a:latin typeface="+mn-lt"/>
                          <a:ea typeface="+mn-ea"/>
                        </a:rPr>
                        <a:t>12.4</a:t>
                      </a:r>
                    </a:p>
                    <a:p>
                      <a:pPr algn="ctr">
                        <a:lnSpc>
                          <a:spcPts val="1600"/>
                        </a:lnSpc>
                      </a:pPr>
                      <a:r>
                        <a:rPr lang="en-GB" sz="1200" b="0" dirty="0">
                          <a:solidFill>
                            <a:schemeClr val="tx1">
                              <a:lumMod val="65000"/>
                              <a:lumOff val="35000"/>
                            </a:schemeClr>
                          </a:solidFill>
                          <a:latin typeface="+mn-lt"/>
                          <a:ea typeface="+mn-ea"/>
                        </a:rPr>
                        <a:t>(8.5-15.0)</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bg2"/>
                    </a:solidFill>
                  </a:tcPr>
                </a:tc>
                <a:tc>
                  <a:txBody>
                    <a:bodyPr/>
                    <a:lstStyle/>
                    <a:p>
                      <a:pPr algn="ctr">
                        <a:lnSpc>
                          <a:spcPts val="1600"/>
                        </a:lnSpc>
                      </a:pPr>
                      <a:r>
                        <a:rPr lang="en-GB" sz="1200" b="0" dirty="0">
                          <a:solidFill>
                            <a:schemeClr val="tx1">
                              <a:lumMod val="65000"/>
                              <a:lumOff val="35000"/>
                            </a:schemeClr>
                          </a:solidFill>
                          <a:latin typeface="+mn-lt"/>
                          <a:ea typeface="+mn-ea"/>
                        </a:rPr>
                        <a:t>4.3</a:t>
                      </a:r>
                    </a:p>
                    <a:p>
                      <a:pPr algn="ctr">
                        <a:lnSpc>
                          <a:spcPts val="1600"/>
                        </a:lnSpc>
                      </a:pPr>
                      <a:r>
                        <a:rPr lang="en-GB" sz="1200" b="0" dirty="0">
                          <a:solidFill>
                            <a:schemeClr val="tx1">
                              <a:lumMod val="65000"/>
                              <a:lumOff val="35000"/>
                            </a:schemeClr>
                          </a:solidFill>
                          <a:latin typeface="+mn-lt"/>
                          <a:ea typeface="+mn-ea"/>
                        </a:rPr>
                        <a:t>(3.9-8.3)</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0" i="0" u="none" strike="noStrike" kern="1200" cap="none" normalizeH="0" baseline="0" dirty="0">
                          <a:ln>
                            <a:noFill/>
                          </a:ln>
                          <a:solidFill>
                            <a:schemeClr val="tx1">
                              <a:lumMod val="65000"/>
                              <a:lumOff val="35000"/>
                            </a:schemeClr>
                          </a:solidFill>
                          <a:effectLst/>
                          <a:latin typeface="+mn-lt"/>
                          <a:ea typeface="+mn-ea"/>
                          <a:cs typeface="+mn-cs"/>
                        </a:rPr>
                        <a:t>9.7</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200" b="0" i="0" u="none" strike="noStrike" kern="1200" cap="none" normalizeH="0" baseline="0" dirty="0">
                          <a:ln>
                            <a:noFill/>
                          </a:ln>
                          <a:solidFill>
                            <a:schemeClr val="tx1">
                              <a:lumMod val="65000"/>
                              <a:lumOff val="35000"/>
                            </a:schemeClr>
                          </a:solidFill>
                          <a:effectLst/>
                          <a:latin typeface="+mn-lt"/>
                          <a:ea typeface="+mn-ea"/>
                          <a:cs typeface="+mn-cs"/>
                        </a:rPr>
                        <a:t>(8.3-12.5)</a:t>
                      </a:r>
                      <a:endParaRPr kumimoji="0" lang="en-GB" altLang="zh-TW" sz="1200" b="0" i="0" u="none" strike="noStrike" cap="none" normalizeH="0" baseline="0" dirty="0">
                        <a:ln>
                          <a:noFill/>
                        </a:ln>
                        <a:solidFill>
                          <a:schemeClr val="tx1">
                            <a:lumMod val="65000"/>
                            <a:lumOff val="35000"/>
                          </a:schemeClr>
                        </a:solidFill>
                        <a:effectLst/>
                        <a:latin typeface="+mn-lt"/>
                        <a:ea typeface="新細明體" charset="-120"/>
                        <a:cs typeface="Arial" charset="0"/>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defRPr/>
                      </a:pPr>
                      <a:r>
                        <a:rPr kumimoji="0" lang="en-GB" altLang="zh-TW" sz="1200" b="0" i="0" u="none" strike="noStrike" kern="1200" cap="none" normalizeH="0" baseline="0" dirty="0">
                          <a:ln>
                            <a:noFill/>
                          </a:ln>
                          <a:solidFill>
                            <a:schemeClr val="tx1">
                              <a:lumMod val="65000"/>
                              <a:lumOff val="35000"/>
                            </a:schemeClr>
                          </a:solidFill>
                          <a:effectLst/>
                          <a:latin typeface="+mn-lt"/>
                          <a:ea typeface="+mn-ea"/>
                          <a:cs typeface="+mn-cs"/>
                        </a:rPr>
                        <a:t>4.3</a:t>
                      </a:r>
                    </a:p>
                    <a:p>
                      <a:pPr marL="0" marR="0" lvl="0" indent="0" algn="ctr" defTabSz="914400" rtl="0" eaLnBrk="1" fontAlgn="base" latinLnBrk="0" hangingPunct="1">
                        <a:lnSpc>
                          <a:spcPts val="1600"/>
                        </a:lnSpc>
                        <a:spcBef>
                          <a:spcPct val="0"/>
                        </a:spcBef>
                        <a:spcAft>
                          <a:spcPct val="0"/>
                        </a:spcAft>
                        <a:buClrTx/>
                        <a:buSzTx/>
                        <a:buFontTx/>
                        <a:buNone/>
                        <a:tabLst/>
                        <a:defRPr/>
                      </a:pPr>
                      <a:r>
                        <a:rPr kumimoji="0" lang="en-GB" altLang="zh-TW" sz="1200" b="0" i="0" u="none" strike="noStrike" kern="1200" cap="none" normalizeH="0" baseline="0" dirty="0">
                          <a:ln>
                            <a:noFill/>
                          </a:ln>
                          <a:solidFill>
                            <a:schemeClr val="tx1">
                              <a:lumMod val="65000"/>
                              <a:lumOff val="35000"/>
                            </a:schemeClr>
                          </a:solidFill>
                          <a:effectLst/>
                          <a:latin typeface="+mn-lt"/>
                          <a:ea typeface="+mn-ea"/>
                          <a:cs typeface="+mn-cs"/>
                        </a:rPr>
                        <a:t>(2.7-5.6)</a:t>
                      </a:r>
                      <a:endParaRPr kumimoji="0" lang="en-GB" altLang="zh-TW" sz="1200" b="0" i="0" u="none" strike="noStrike" cap="none" normalizeH="0" baseline="0" dirty="0">
                        <a:ln>
                          <a:noFill/>
                        </a:ln>
                        <a:solidFill>
                          <a:schemeClr val="tx1">
                            <a:lumMod val="65000"/>
                            <a:lumOff val="35000"/>
                          </a:schemeClr>
                        </a:solidFill>
                        <a:effectLst/>
                        <a:latin typeface="+mn-lt"/>
                        <a:ea typeface="新細明體" charset="-120"/>
                        <a:cs typeface="Arial" charset="0"/>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defRPr/>
                      </a:pPr>
                      <a:r>
                        <a:rPr kumimoji="0" lang="en-GB" sz="1200" b="0" i="0" u="none" strike="noStrike" kern="1200" cap="none" normalizeH="0" baseline="0" dirty="0">
                          <a:ln>
                            <a:noFill/>
                          </a:ln>
                          <a:solidFill>
                            <a:schemeClr val="tx1">
                              <a:lumMod val="65000"/>
                              <a:lumOff val="35000"/>
                            </a:schemeClr>
                          </a:solidFill>
                          <a:effectLst/>
                          <a:latin typeface="+mn-lt"/>
                          <a:ea typeface="+mn-ea"/>
                          <a:cs typeface="+mn-cs"/>
                        </a:rPr>
                        <a:t>10.1 </a:t>
                      </a:r>
                    </a:p>
                    <a:p>
                      <a:pPr marL="0" marR="0" lvl="0" indent="0" algn="ctr" defTabSz="914400" rtl="0" eaLnBrk="1" fontAlgn="base" latinLnBrk="0" hangingPunct="1">
                        <a:lnSpc>
                          <a:spcPts val="1600"/>
                        </a:lnSpc>
                        <a:spcBef>
                          <a:spcPct val="0"/>
                        </a:spcBef>
                        <a:spcAft>
                          <a:spcPct val="0"/>
                        </a:spcAft>
                        <a:buClrTx/>
                        <a:buSzTx/>
                        <a:buFontTx/>
                        <a:buNone/>
                        <a:tabLst/>
                        <a:defRPr/>
                      </a:pPr>
                      <a:r>
                        <a:rPr kumimoji="0" lang="en-GB" sz="1200" b="0" i="0" u="none" strike="noStrike" kern="1200" cap="none" normalizeH="0" baseline="0" dirty="0">
                          <a:ln>
                            <a:noFill/>
                          </a:ln>
                          <a:solidFill>
                            <a:schemeClr val="tx1">
                              <a:lumMod val="65000"/>
                              <a:lumOff val="35000"/>
                            </a:schemeClr>
                          </a:solidFill>
                          <a:effectLst/>
                          <a:latin typeface="+mn-lt"/>
                          <a:ea typeface="+mn-ea"/>
                          <a:cs typeface="+mn-cs"/>
                        </a:rPr>
                        <a:t>(8.2-11.1)</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bg2"/>
                    </a:solidFill>
                  </a:tcPr>
                </a:tc>
                <a:tc>
                  <a:txBody>
                    <a:bodyPr/>
                    <a:lstStyle/>
                    <a:p>
                      <a:pPr marL="0" algn="ctr" defTabSz="914400" rtl="0" eaLnBrk="1" latinLnBrk="0" hangingPunct="1"/>
                      <a:r>
                        <a:rPr lang="en-GB" sz="1200" kern="1200" dirty="0">
                          <a:solidFill>
                            <a:schemeClr val="tx1">
                              <a:lumMod val="65000"/>
                              <a:lumOff val="35000"/>
                            </a:schemeClr>
                          </a:solidFill>
                          <a:latin typeface="+mn-lt"/>
                          <a:ea typeface="+mn-ea"/>
                          <a:cs typeface="+mn-cs"/>
                        </a:rPr>
                        <a:t>8.3 </a:t>
                      </a:r>
                    </a:p>
                    <a:p>
                      <a:pPr marL="0" algn="ctr" defTabSz="914400" rtl="0" eaLnBrk="1" latinLnBrk="0" hangingPunct="1"/>
                      <a:r>
                        <a:rPr lang="en-GB" sz="1200" kern="1200" dirty="0">
                          <a:solidFill>
                            <a:schemeClr val="tx1">
                              <a:lumMod val="65000"/>
                              <a:lumOff val="35000"/>
                            </a:schemeClr>
                          </a:solidFill>
                          <a:latin typeface="+mn-lt"/>
                          <a:ea typeface="+mn-ea"/>
                          <a:cs typeface="+mn-cs"/>
                        </a:rPr>
                        <a:t>(7.3-10.2)</a:t>
                      </a:r>
                    </a:p>
                  </a:txBody>
                  <a:tcPr anchor="ctr" horzOverflow="overflow">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4" name="Rectangle 3"/>
          <p:cNvSpPr/>
          <p:nvPr/>
        </p:nvSpPr>
        <p:spPr>
          <a:xfrm>
            <a:off x="1890354" y="6420059"/>
            <a:ext cx="6096000" cy="230832"/>
          </a:xfrm>
          <a:prstGeom prst="rect">
            <a:avLst/>
          </a:prstGeom>
        </p:spPr>
        <p:txBody>
          <a:bodyPr>
            <a:spAutoFit/>
          </a:bodyPr>
          <a:lstStyle/>
          <a:p>
            <a:pPr>
              <a:spcBef>
                <a:spcPts val="300"/>
              </a:spcBef>
            </a:pPr>
            <a:r>
              <a:rPr lang="en-GB" sz="900" dirty="0">
                <a:solidFill>
                  <a:prstClr val="black"/>
                </a:solidFill>
              </a:rPr>
              <a:t>1</a:t>
            </a:r>
            <a:r>
              <a:rPr lang="en-GB" sz="900" i="1" dirty="0">
                <a:solidFill>
                  <a:prstClr val="black"/>
                </a:solidFill>
                <a:latin typeface="Arial" pitchFamily="34" charset="0"/>
                <a:cs typeface="Arial" pitchFamily="34" charset="0"/>
              </a:rPr>
              <a:t>. </a:t>
            </a:r>
            <a:r>
              <a:rPr lang="it-IT" sz="900" i="1" dirty="0">
                <a:solidFill>
                  <a:prstClr val="black"/>
                </a:solidFill>
                <a:latin typeface="Arial" pitchFamily="34" charset="0"/>
                <a:cs typeface="Arial" pitchFamily="34" charset="0"/>
              </a:rPr>
              <a:t>J Clin Oncol. 2013; 31: 3327-3334 2.</a:t>
            </a:r>
            <a:r>
              <a:rPr lang="en-GB" sz="900" i="1" dirty="0">
                <a:solidFill>
                  <a:prstClr val="black"/>
                </a:solidFill>
                <a:latin typeface="Arial" pitchFamily="34" charset="0"/>
                <a:cs typeface="Arial" pitchFamily="34" charset="0"/>
              </a:rPr>
              <a:t>Wu </a:t>
            </a:r>
            <a:r>
              <a:rPr lang="en-GB" sz="900" dirty="0">
                <a:solidFill>
                  <a:prstClr val="black"/>
                </a:solidFill>
              </a:rPr>
              <a:t>et al. </a:t>
            </a:r>
            <a:r>
              <a:rPr lang="en-GB" altLang="en-US" sz="900" i="1" dirty="0">
                <a:solidFill>
                  <a:prstClr val="black"/>
                </a:solidFill>
                <a:latin typeface="Arial" pitchFamily="34" charset="0"/>
                <a:cs typeface="Arial" pitchFamily="34" charset="0"/>
              </a:rPr>
              <a:t>Lancet </a:t>
            </a:r>
            <a:r>
              <a:rPr lang="en-GB" altLang="en-US" sz="900" i="1" dirty="0" err="1">
                <a:solidFill>
                  <a:prstClr val="black"/>
                </a:solidFill>
                <a:latin typeface="Arial" pitchFamily="34" charset="0"/>
                <a:cs typeface="Arial" pitchFamily="34" charset="0"/>
              </a:rPr>
              <a:t>Oncol</a:t>
            </a:r>
            <a:r>
              <a:rPr lang="en-GB" altLang="en-US" sz="900" dirty="0">
                <a:solidFill>
                  <a:prstClr val="black"/>
                </a:solidFill>
                <a:latin typeface="Arial" pitchFamily="34" charset="0"/>
                <a:cs typeface="Arial" pitchFamily="34" charset="0"/>
              </a:rPr>
              <a:t>. 2014;15:213</a:t>
            </a:r>
            <a:r>
              <a:rPr lang="en-GB" altLang="en-US" sz="900" dirty="0">
                <a:solidFill>
                  <a:prstClr val="black"/>
                </a:solidFill>
              </a:rPr>
              <a:t>. </a:t>
            </a:r>
            <a:r>
              <a:rPr lang="en-GB" altLang="en-US" sz="900" i="1" dirty="0">
                <a:solidFill>
                  <a:prstClr val="black"/>
                </a:solidFill>
                <a:latin typeface="Arial" pitchFamily="34" charset="0"/>
                <a:cs typeface="Arial" pitchFamily="34" charset="0"/>
              </a:rPr>
              <a:t>3. </a:t>
            </a:r>
            <a:r>
              <a:rPr lang="es-ES" sz="900" i="1" dirty="0">
                <a:solidFill>
                  <a:prstClr val="black"/>
                </a:solidFill>
                <a:latin typeface="Arial" pitchFamily="34" charset="0"/>
                <a:cs typeface="Arial" pitchFamily="34" charset="0"/>
              </a:rPr>
              <a:t>Paz-Ares et al. ESMO 2016. LBA43. </a:t>
            </a:r>
          </a:p>
        </p:txBody>
      </p:sp>
    </p:spTree>
    <p:extLst>
      <p:ext uri="{BB962C8B-B14F-4D97-AF65-F5344CB8AC3E}">
        <p14:creationId xmlns:p14="http://schemas.microsoft.com/office/powerpoint/2010/main" val="409583242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 Same Side Corner Rectangle 5"/>
          <p:cNvSpPr/>
          <p:nvPr/>
        </p:nvSpPr>
        <p:spPr>
          <a:xfrm rot="10800000">
            <a:off x="2113709" y="1637865"/>
            <a:ext cx="8020890" cy="4489992"/>
          </a:xfrm>
          <a:prstGeom prst="round2SameRect">
            <a:avLst>
              <a:gd name="adj1" fmla="val 5349"/>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graphicFrame>
        <p:nvGraphicFramePr>
          <p:cNvPr id="14" name="Table 13"/>
          <p:cNvGraphicFramePr>
            <a:graphicFrameLocks noGrp="1"/>
          </p:cNvGraphicFramePr>
          <p:nvPr/>
        </p:nvGraphicFramePr>
        <p:xfrm>
          <a:off x="2120842" y="4634338"/>
          <a:ext cx="8007606" cy="1446657"/>
        </p:xfrm>
        <a:graphic>
          <a:graphicData uri="http://schemas.openxmlformats.org/drawingml/2006/table">
            <a:tbl>
              <a:tblPr/>
              <a:tblGrid>
                <a:gridCol w="814377">
                  <a:extLst>
                    <a:ext uri="{9D8B030D-6E8A-4147-A177-3AD203B41FA5}">
                      <a16:colId xmlns:a16="http://schemas.microsoft.com/office/drawing/2014/main" val="20000"/>
                    </a:ext>
                  </a:extLst>
                </a:gridCol>
                <a:gridCol w="1060143">
                  <a:extLst>
                    <a:ext uri="{9D8B030D-6E8A-4147-A177-3AD203B41FA5}">
                      <a16:colId xmlns:a16="http://schemas.microsoft.com/office/drawing/2014/main" val="20001"/>
                    </a:ext>
                  </a:extLst>
                </a:gridCol>
                <a:gridCol w="822960">
                  <a:extLst>
                    <a:ext uri="{9D8B030D-6E8A-4147-A177-3AD203B41FA5}">
                      <a16:colId xmlns:a16="http://schemas.microsoft.com/office/drawing/2014/main" val="20002"/>
                    </a:ext>
                  </a:extLst>
                </a:gridCol>
                <a:gridCol w="1280160">
                  <a:extLst>
                    <a:ext uri="{9D8B030D-6E8A-4147-A177-3AD203B41FA5}">
                      <a16:colId xmlns:a16="http://schemas.microsoft.com/office/drawing/2014/main" val="20003"/>
                    </a:ext>
                  </a:extLst>
                </a:gridCol>
                <a:gridCol w="1188720">
                  <a:extLst>
                    <a:ext uri="{9D8B030D-6E8A-4147-A177-3AD203B41FA5}">
                      <a16:colId xmlns:a16="http://schemas.microsoft.com/office/drawing/2014/main" val="20004"/>
                    </a:ext>
                  </a:extLst>
                </a:gridCol>
                <a:gridCol w="1624681">
                  <a:extLst>
                    <a:ext uri="{9D8B030D-6E8A-4147-A177-3AD203B41FA5}">
                      <a16:colId xmlns:a16="http://schemas.microsoft.com/office/drawing/2014/main" val="20005"/>
                    </a:ext>
                  </a:extLst>
                </a:gridCol>
                <a:gridCol w="1216565">
                  <a:extLst>
                    <a:ext uri="{9D8B030D-6E8A-4147-A177-3AD203B41FA5}">
                      <a16:colId xmlns:a16="http://schemas.microsoft.com/office/drawing/2014/main" val="20006"/>
                    </a:ext>
                  </a:extLst>
                </a:gridCol>
              </a:tblGrid>
              <a:tr h="284003">
                <a:tc rowSpan="3">
                  <a:txBody>
                    <a:bodyPr/>
                    <a:lstStyle/>
                    <a:p>
                      <a:pPr marL="0" marR="0" lvl="0" indent="0" algn="l" defTabSz="914400" rtl="0" eaLnBrk="1" fontAlgn="base" latinLnBrk="0" hangingPunct="1">
                        <a:lnSpc>
                          <a:spcPts val="1600"/>
                        </a:lnSpc>
                        <a:spcBef>
                          <a:spcPct val="0"/>
                        </a:spcBef>
                        <a:spcAft>
                          <a:spcPct val="0"/>
                        </a:spcAft>
                        <a:buClrTx/>
                        <a:buSzTx/>
                        <a:buFontTx/>
                        <a:buNone/>
                        <a:tabLst/>
                      </a:pPr>
                      <a:r>
                        <a:rPr kumimoji="0" lang="en-GB" altLang="zh-TW" sz="1050" b="1" i="0" u="none" strike="noStrike" cap="none" normalizeH="0" baseline="0" dirty="0" err="1">
                          <a:ln>
                            <a:noFill/>
                          </a:ln>
                          <a:solidFill>
                            <a:schemeClr val="tx1">
                              <a:lumMod val="65000"/>
                              <a:lumOff val="35000"/>
                            </a:schemeClr>
                          </a:solidFill>
                          <a:effectLst/>
                          <a:latin typeface="+mn-lt"/>
                          <a:ea typeface="+mn-ea"/>
                          <a:cs typeface="Arial" charset="0"/>
                        </a:rPr>
                        <a:t>Đau</a:t>
                      </a:r>
                      <a:endParaRPr kumimoji="0" lang="en-GB" altLang="zh-TW" sz="1050" b="1" i="0" u="none" strike="noStrike" cap="none" normalizeH="0" baseline="0" dirty="0">
                        <a:ln>
                          <a:noFill/>
                        </a:ln>
                        <a:solidFill>
                          <a:schemeClr val="tx1">
                            <a:lumMod val="65000"/>
                            <a:lumOff val="35000"/>
                          </a:schemeClr>
                        </a:solidFill>
                        <a:effectLst/>
                        <a:latin typeface="+mn-lt"/>
                        <a:ea typeface="+mn-ea"/>
                        <a:cs typeface="Arial" charset="0"/>
                      </a:endParaRPr>
                    </a:p>
                  </a:txBody>
                  <a:tcPr anchor="ct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All</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LL3</a:t>
                      </a:r>
                    </a:p>
                    <a:p>
                      <a:pPr algn="ctr">
                        <a:lnSpc>
                          <a:spcPts val="1600"/>
                        </a:lnSpc>
                      </a:pPr>
                      <a:r>
                        <a:rPr lang="en-GB" sz="1050" b="0" dirty="0">
                          <a:solidFill>
                            <a:schemeClr val="tx1">
                              <a:lumMod val="65000"/>
                              <a:lumOff val="35000"/>
                            </a:schemeClr>
                          </a:solidFill>
                          <a:latin typeface="+mn-lt"/>
                          <a:ea typeface="+mn-ea"/>
                        </a:rPr>
                        <a:t>LL6</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4.2</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6.9</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3.1</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3.4</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0.83 (0.62-1.10)</a:t>
                      </a:r>
                    </a:p>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dirty="0">
                          <a:solidFill>
                            <a:schemeClr val="tx1">
                              <a:lumMod val="65000"/>
                              <a:lumOff val="35000"/>
                            </a:schemeClr>
                          </a:solidFill>
                          <a:latin typeface="+mn-lt"/>
                          <a:ea typeface="+mn-ea"/>
                        </a:rPr>
                        <a:t>0.70 (0.51-0.96)</a:t>
                      </a:r>
                      <a:endParaRPr lang="en-GB" sz="1050" b="0" dirty="0">
                        <a:solidFill>
                          <a:schemeClr val="tx1">
                            <a:lumMod val="65000"/>
                            <a:lumOff val="35000"/>
                          </a:schemeClr>
                        </a:solidFill>
                        <a:latin typeface="+mn-lt"/>
                        <a:ea typeface="+mn-ea"/>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0.188</a:t>
                      </a:r>
                    </a:p>
                    <a:p>
                      <a:pPr algn="ctr">
                        <a:lnSpc>
                          <a:spcPts val="1600"/>
                        </a:lnSpc>
                      </a:pPr>
                      <a:r>
                        <a:rPr lang="de-DE" sz="1050" b="0" dirty="0">
                          <a:solidFill>
                            <a:schemeClr val="tx1">
                              <a:lumMod val="65000"/>
                              <a:lumOff val="35000"/>
                            </a:schemeClr>
                          </a:solidFill>
                          <a:latin typeface="+mn-lt"/>
                          <a:ea typeface="+mn-ea"/>
                        </a:rPr>
                        <a:t>0.022</a:t>
                      </a:r>
                      <a:endParaRPr lang="en-GB" sz="1050" b="0" dirty="0">
                        <a:solidFill>
                          <a:schemeClr val="tx1">
                            <a:lumMod val="65000"/>
                            <a:lumOff val="35000"/>
                          </a:schemeClr>
                        </a:solidFill>
                        <a:latin typeface="+mn-lt"/>
                        <a:ea typeface="+mn-ea"/>
                      </a:endParaRP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84003">
                <a:tc vMerge="1">
                  <a:txBody>
                    <a:bodyPr/>
                    <a:lstStyle/>
                    <a:p>
                      <a:pPr marL="0" marR="0" lvl="0" indent="0" algn="l" defTabSz="914400" rtl="0" eaLnBrk="1" fontAlgn="base" latinLnBrk="0" hangingPunct="1">
                        <a:lnSpc>
                          <a:spcPts val="1600"/>
                        </a:lnSpc>
                        <a:spcBef>
                          <a:spcPct val="0"/>
                        </a:spcBef>
                        <a:spcAft>
                          <a:spcPct val="0"/>
                        </a:spcAft>
                        <a:buClrTx/>
                        <a:buSzTx/>
                        <a:buFontTx/>
                        <a:buNone/>
                        <a:tabLst/>
                      </a:pPr>
                      <a:endParaRPr kumimoji="0" lang="en-GB" altLang="zh-TW" sz="1050" b="0" i="0" u="none" strike="noStrike" cap="none" normalizeH="0" baseline="0" dirty="0">
                        <a:ln>
                          <a:noFill/>
                        </a:ln>
                        <a:solidFill>
                          <a:srgbClr val="000000"/>
                        </a:solidFill>
                        <a:effectLst/>
                        <a:latin typeface="+mn-lt"/>
                        <a:ea typeface="+mn-ea"/>
                        <a:cs typeface="Arial" charset="0"/>
                      </a:endParaRPr>
                    </a:p>
                  </a:txBody>
                  <a:tcPr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Del19</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LL3</a:t>
                      </a:r>
                    </a:p>
                    <a:p>
                      <a:pPr algn="ctr">
                        <a:lnSpc>
                          <a:spcPts val="1600"/>
                        </a:lnSpc>
                      </a:pPr>
                      <a:r>
                        <a:rPr lang="en-GB" sz="1050" b="0" dirty="0">
                          <a:solidFill>
                            <a:schemeClr val="tx1">
                              <a:lumMod val="65000"/>
                              <a:lumOff val="35000"/>
                            </a:schemeClr>
                          </a:solidFill>
                          <a:latin typeface="+mn-lt"/>
                          <a:ea typeface="+mn-ea"/>
                        </a:rPr>
                        <a:t>LL6</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4.7</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4.2</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2.7</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3.8</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algn="ctr" defTabSz="914400" rtl="0" eaLnBrk="1" latinLnBrk="0" hangingPunct="1">
                        <a:lnSpc>
                          <a:spcPts val="1600"/>
                        </a:lnSpc>
                      </a:pPr>
                      <a:r>
                        <a:rPr lang="de-DE" sz="1050" b="0" kern="1200" dirty="0">
                          <a:solidFill>
                            <a:schemeClr val="tx1">
                              <a:lumMod val="65000"/>
                              <a:lumOff val="35000"/>
                            </a:schemeClr>
                          </a:solidFill>
                          <a:latin typeface="+mn-lt"/>
                          <a:ea typeface="+mn-ea"/>
                          <a:cs typeface="+mn-cs"/>
                        </a:rPr>
                        <a:t>0.71 (0.47-1.08)</a:t>
                      </a:r>
                    </a:p>
                    <a:p>
                      <a:pPr marL="0" algn="ctr" defTabSz="914400" rtl="0" eaLnBrk="1" latinLnBrk="0" hangingPunct="1">
                        <a:lnSpc>
                          <a:spcPts val="1600"/>
                        </a:lnSpc>
                      </a:pPr>
                      <a:r>
                        <a:rPr lang="de-DE" sz="1050" b="0" kern="1200" dirty="0">
                          <a:solidFill>
                            <a:schemeClr val="tx1">
                              <a:lumMod val="65000"/>
                              <a:lumOff val="35000"/>
                            </a:schemeClr>
                          </a:solidFill>
                          <a:latin typeface="+mn-lt"/>
                          <a:ea typeface="+mn-ea"/>
                          <a:cs typeface="+mn-cs"/>
                        </a:rPr>
                        <a:t>0.86 (0.55-1.33)</a:t>
                      </a:r>
                      <a:endParaRPr lang="en-US" sz="1050" b="0" kern="1200" dirty="0">
                        <a:solidFill>
                          <a:schemeClr val="tx1">
                            <a:lumMod val="65000"/>
                            <a:lumOff val="35000"/>
                          </a:schemeClr>
                        </a:solidFill>
                        <a:latin typeface="+mn-lt"/>
                        <a:ea typeface="+mn-ea"/>
                        <a:cs typeface="+mn-cs"/>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algn="ctr" defTabSz="914400" rtl="0" eaLnBrk="1" latinLnBrk="0" hangingPunct="1">
                        <a:lnSpc>
                          <a:spcPts val="1600"/>
                        </a:lnSpc>
                      </a:pPr>
                      <a:r>
                        <a:rPr lang="de-DE" sz="1050" b="0" kern="1200" dirty="0">
                          <a:solidFill>
                            <a:schemeClr val="tx1">
                              <a:lumMod val="65000"/>
                              <a:lumOff val="35000"/>
                            </a:schemeClr>
                          </a:solidFill>
                          <a:latin typeface="+mn-lt"/>
                          <a:ea typeface="+mn-ea"/>
                          <a:cs typeface="+mn-cs"/>
                        </a:rPr>
                        <a:t>0.102</a:t>
                      </a:r>
                      <a:endParaRPr lang="en-US" sz="1050" b="0" kern="1200" dirty="0">
                        <a:solidFill>
                          <a:schemeClr val="tx1">
                            <a:lumMod val="65000"/>
                            <a:lumOff val="35000"/>
                          </a:schemeClr>
                        </a:solidFill>
                        <a:latin typeface="+mn-lt"/>
                        <a:ea typeface="+mn-ea"/>
                        <a:cs typeface="+mn-cs"/>
                      </a:endParaRPr>
                    </a:p>
                    <a:p>
                      <a:pPr marL="0" algn="ctr" defTabSz="914400" rtl="0" eaLnBrk="1" latinLnBrk="0" hangingPunct="1">
                        <a:lnSpc>
                          <a:spcPts val="1600"/>
                        </a:lnSpc>
                      </a:pPr>
                      <a:r>
                        <a:rPr lang="de-DE" sz="1050" b="0" kern="1200" dirty="0">
                          <a:solidFill>
                            <a:schemeClr val="tx1">
                              <a:lumMod val="65000"/>
                              <a:lumOff val="35000"/>
                            </a:schemeClr>
                          </a:solidFill>
                          <a:latin typeface="+mn-lt"/>
                          <a:ea typeface="+mn-ea"/>
                          <a:cs typeface="+mn-cs"/>
                        </a:rPr>
                        <a:t>0.494</a:t>
                      </a:r>
                      <a:endParaRPr lang="en-US" sz="1050" b="0" kern="1200" dirty="0">
                        <a:solidFill>
                          <a:schemeClr val="tx1">
                            <a:lumMod val="65000"/>
                            <a:lumOff val="35000"/>
                          </a:schemeClr>
                        </a:solidFill>
                        <a:latin typeface="+mn-lt"/>
                        <a:ea typeface="+mn-ea"/>
                        <a:cs typeface="+mn-cs"/>
                      </a:endParaRP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4003">
                <a:tc vMerge="1">
                  <a:txBody>
                    <a:bodyPr/>
                    <a:lstStyle/>
                    <a:p>
                      <a:pPr marL="0" marR="0" lvl="1" indent="0" algn="l" defTabSz="914400" rtl="0" eaLnBrk="1" fontAlgn="base" latinLnBrk="0" hangingPunct="1">
                        <a:lnSpc>
                          <a:spcPts val="1600"/>
                        </a:lnSpc>
                        <a:spcBef>
                          <a:spcPct val="0"/>
                        </a:spcBef>
                        <a:spcAft>
                          <a:spcPct val="0"/>
                        </a:spcAft>
                        <a:buClrTx/>
                        <a:buSzTx/>
                        <a:buFontTx/>
                        <a:buNone/>
                        <a:tabLst/>
                      </a:pPr>
                      <a:endParaRPr kumimoji="0" lang="en-GB" altLang="zh-TW" sz="1050" b="0" i="0" u="none" strike="noStrike" cap="none" normalizeH="0" baseline="0" dirty="0">
                        <a:ln>
                          <a:noFill/>
                        </a:ln>
                        <a:solidFill>
                          <a:srgbClr val="000000"/>
                        </a:solidFill>
                        <a:effectLst/>
                        <a:latin typeface="+mn-lt"/>
                        <a:ea typeface="+mn-ea"/>
                        <a:cs typeface="Arial" charset="0"/>
                      </a:endParaRPr>
                    </a:p>
                  </a:txBody>
                  <a:tcPr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L858R</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LL3</a:t>
                      </a:r>
                    </a:p>
                    <a:p>
                      <a:pPr algn="ctr">
                        <a:lnSpc>
                          <a:spcPts val="1600"/>
                        </a:lnSpc>
                      </a:pPr>
                      <a:r>
                        <a:rPr lang="en-GB" sz="1050" b="0" dirty="0">
                          <a:solidFill>
                            <a:schemeClr val="tx1">
                              <a:lumMod val="65000"/>
                              <a:lumOff val="35000"/>
                            </a:schemeClr>
                          </a:solidFill>
                          <a:latin typeface="+mn-lt"/>
                          <a:ea typeface="+mn-ea"/>
                        </a:rPr>
                        <a:t>LL6</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4.9</a:t>
                      </a:r>
                    </a:p>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9.7</a:t>
                      </a:r>
                      <a:endPar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3.6</a:t>
                      </a:r>
                    </a:p>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2.2</a:t>
                      </a:r>
                      <a:endPar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algn="ctr" defTabSz="914400" rtl="0" eaLnBrk="1" latinLnBrk="0" hangingPunct="1">
                        <a:lnSpc>
                          <a:spcPts val="1600"/>
                        </a:lnSpc>
                      </a:pPr>
                      <a:r>
                        <a:rPr lang="de-DE" sz="1050" b="0" kern="1200" dirty="0">
                          <a:solidFill>
                            <a:schemeClr val="tx1">
                              <a:lumMod val="65000"/>
                              <a:lumOff val="35000"/>
                            </a:schemeClr>
                          </a:solidFill>
                          <a:latin typeface="+mn-lt"/>
                          <a:ea typeface="+mn-ea"/>
                          <a:cs typeface="+mn-cs"/>
                        </a:rPr>
                        <a:t>0.76 (0.48-1.19)</a:t>
                      </a:r>
                    </a:p>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kern="1200" dirty="0">
                          <a:solidFill>
                            <a:schemeClr val="tx1">
                              <a:lumMod val="65000"/>
                              <a:lumOff val="35000"/>
                            </a:schemeClr>
                          </a:solidFill>
                          <a:latin typeface="+mn-lt"/>
                          <a:ea typeface="+mn-ea"/>
                          <a:cs typeface="+mn-cs"/>
                        </a:rPr>
                        <a:t>0.47 (0.28-0.78)</a:t>
                      </a:r>
                      <a:endParaRPr lang="en-US" sz="1050" b="0" kern="1200" dirty="0">
                        <a:solidFill>
                          <a:schemeClr val="tx1">
                            <a:lumMod val="65000"/>
                            <a:lumOff val="35000"/>
                          </a:schemeClr>
                        </a:solidFill>
                        <a:latin typeface="+mn-lt"/>
                        <a:ea typeface="+mn-ea"/>
                        <a:cs typeface="+mn-cs"/>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lnSpc>
                          <a:spcPts val="1600"/>
                        </a:lnSpc>
                      </a:pPr>
                      <a:r>
                        <a:rPr lang="de-DE" sz="1050" b="0" kern="1200" dirty="0">
                          <a:solidFill>
                            <a:schemeClr val="tx1">
                              <a:lumMod val="65000"/>
                              <a:lumOff val="35000"/>
                            </a:schemeClr>
                          </a:solidFill>
                          <a:latin typeface="+mn-lt"/>
                          <a:ea typeface="+mn-ea"/>
                          <a:cs typeface="+mn-cs"/>
                        </a:rPr>
                        <a:t>0.217</a:t>
                      </a:r>
                    </a:p>
                    <a:p>
                      <a:pPr algn="ctr">
                        <a:lnSpc>
                          <a:spcPts val="1600"/>
                        </a:lnSpc>
                      </a:pPr>
                      <a:r>
                        <a:rPr lang="de-DE" sz="1050" b="0" kern="1200" dirty="0">
                          <a:solidFill>
                            <a:schemeClr val="tx1">
                              <a:lumMod val="65000"/>
                              <a:lumOff val="35000"/>
                            </a:schemeClr>
                          </a:solidFill>
                          <a:latin typeface="+mn-lt"/>
                          <a:ea typeface="+mn-ea"/>
                          <a:cs typeface="+mn-cs"/>
                        </a:rPr>
                        <a:t>0.002</a:t>
                      </a: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2" name="Title 1"/>
          <p:cNvSpPr>
            <a:spLocks noGrp="1"/>
          </p:cNvSpPr>
          <p:nvPr>
            <p:ph type="title"/>
          </p:nvPr>
        </p:nvSpPr>
        <p:spPr>
          <a:xfrm>
            <a:off x="1671869" y="133226"/>
            <a:ext cx="9832775" cy="1077218"/>
          </a:xfrm>
        </p:spPr>
        <p:txBody>
          <a:bodyPr/>
          <a:lstStyle/>
          <a:p>
            <a:pPr>
              <a:lnSpc>
                <a:spcPct val="100000"/>
              </a:lnSpc>
            </a:pPr>
            <a:r>
              <a:rPr lang="en-US" sz="3200" dirty="0"/>
              <a:t>Afatinib </a:t>
            </a:r>
            <a:r>
              <a:rPr lang="en-US" sz="3200" dirty="0" err="1"/>
              <a:t>kéo</a:t>
            </a:r>
            <a:r>
              <a:rPr lang="en-US" sz="3200" dirty="0"/>
              <a:t> </a:t>
            </a:r>
            <a:r>
              <a:rPr lang="en-US" sz="3200" dirty="0" err="1"/>
              <a:t>dài</a:t>
            </a:r>
            <a:r>
              <a:rPr lang="en-US" sz="3200" dirty="0"/>
              <a:t> </a:t>
            </a:r>
            <a:r>
              <a:rPr lang="en-US" sz="3200" dirty="0" err="1"/>
              <a:t>thời</a:t>
            </a:r>
            <a:r>
              <a:rPr lang="en-US" sz="3200" dirty="0"/>
              <a:t> </a:t>
            </a:r>
            <a:r>
              <a:rPr lang="en-US" sz="3200" dirty="0" err="1"/>
              <a:t>gian</a:t>
            </a:r>
            <a:r>
              <a:rPr lang="en-US" sz="3200" dirty="0"/>
              <a:t> </a:t>
            </a:r>
            <a:r>
              <a:rPr lang="en-US" sz="3200" dirty="0" err="1"/>
              <a:t>đến</a:t>
            </a:r>
            <a:r>
              <a:rPr lang="en-US" sz="3200" dirty="0"/>
              <a:t> </a:t>
            </a:r>
            <a:r>
              <a:rPr lang="en-US" sz="3200" dirty="0" err="1"/>
              <a:t>khi</a:t>
            </a:r>
            <a:r>
              <a:rPr lang="en-US" sz="3200" dirty="0"/>
              <a:t> </a:t>
            </a:r>
            <a:r>
              <a:rPr lang="en-US" sz="3200" dirty="0" err="1"/>
              <a:t>triệu</a:t>
            </a:r>
            <a:r>
              <a:rPr lang="en-US" sz="3200" dirty="0"/>
              <a:t> </a:t>
            </a:r>
            <a:r>
              <a:rPr lang="en-US" sz="3200" dirty="0" err="1"/>
              <a:t>chứng</a:t>
            </a:r>
            <a:r>
              <a:rPr lang="en-US" sz="3200" dirty="0"/>
              <a:t> </a:t>
            </a:r>
            <a:r>
              <a:rPr lang="en-US" sz="3200" dirty="0" err="1"/>
              <a:t>lâm</a:t>
            </a:r>
            <a:r>
              <a:rPr lang="en-US" sz="3200" dirty="0"/>
              <a:t> </a:t>
            </a:r>
            <a:r>
              <a:rPr lang="en-US" sz="3200" dirty="0" err="1"/>
              <a:t>sàng</a:t>
            </a:r>
            <a:r>
              <a:rPr lang="en-US" sz="3200" dirty="0"/>
              <a:t> </a:t>
            </a:r>
            <a:r>
              <a:rPr lang="en-US" sz="3200" dirty="0" err="1"/>
              <a:t>nặng</a:t>
            </a:r>
            <a:r>
              <a:rPr lang="en-US" sz="3200" dirty="0"/>
              <a:t> </a:t>
            </a:r>
            <a:r>
              <a:rPr lang="en-US" sz="3200" dirty="0" err="1"/>
              <a:t>thêm</a:t>
            </a:r>
            <a:r>
              <a:rPr lang="en-US" sz="3200" dirty="0"/>
              <a:t>, </a:t>
            </a:r>
            <a:r>
              <a:rPr lang="en-US" sz="3200" dirty="0" err="1"/>
              <a:t>nhất</a:t>
            </a:r>
            <a:r>
              <a:rPr lang="en-US" sz="3200" dirty="0"/>
              <a:t> </a:t>
            </a:r>
            <a:r>
              <a:rPr lang="en-US" sz="3200" dirty="0" err="1"/>
              <a:t>quán</a:t>
            </a:r>
            <a:r>
              <a:rPr lang="en-US" sz="3200" dirty="0"/>
              <a:t> </a:t>
            </a:r>
            <a:r>
              <a:rPr lang="en-US" sz="3200" dirty="0" err="1"/>
              <a:t>với</a:t>
            </a:r>
            <a:r>
              <a:rPr lang="en-US" sz="3200" dirty="0"/>
              <a:t> </a:t>
            </a:r>
            <a:r>
              <a:rPr lang="en-US" sz="3200" dirty="0" err="1"/>
              <a:t>các</a:t>
            </a:r>
            <a:r>
              <a:rPr lang="en-US" sz="3200" dirty="0"/>
              <a:t> </a:t>
            </a:r>
            <a:r>
              <a:rPr lang="en-US" sz="3200" dirty="0" err="1"/>
              <a:t>dạng</a:t>
            </a:r>
            <a:r>
              <a:rPr lang="en-US" sz="3200" dirty="0"/>
              <a:t> </a:t>
            </a:r>
            <a:r>
              <a:rPr lang="en-US" sz="3200" dirty="0" err="1"/>
              <a:t>đột</a:t>
            </a:r>
            <a:r>
              <a:rPr lang="en-US" sz="3200" dirty="0"/>
              <a:t> </a:t>
            </a:r>
            <a:r>
              <a:rPr lang="en-US" sz="3200" dirty="0" err="1"/>
              <a:t>biến</a:t>
            </a:r>
            <a:endParaRPr lang="en-GB" sz="3200" dirty="0"/>
          </a:p>
        </p:txBody>
      </p:sp>
      <p:sp>
        <p:nvSpPr>
          <p:cNvPr id="7" name="Round Same Side Corner Rectangle 6"/>
          <p:cNvSpPr/>
          <p:nvPr/>
        </p:nvSpPr>
        <p:spPr>
          <a:xfrm>
            <a:off x="2113709" y="1358853"/>
            <a:ext cx="8020890" cy="279015"/>
          </a:xfrm>
          <a:prstGeom prst="round2SameRect">
            <a:avLst>
              <a:gd name="adj1" fmla="val 38515"/>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a:endParaRPr>
          </a:p>
        </p:txBody>
      </p:sp>
      <p:sp>
        <p:nvSpPr>
          <p:cNvPr id="9" name="Rectangle 1"/>
          <p:cNvSpPr>
            <a:spLocks noChangeArrowheads="1"/>
          </p:cNvSpPr>
          <p:nvPr/>
        </p:nvSpPr>
        <p:spPr bwMode="auto">
          <a:xfrm>
            <a:off x="2063751" y="6588225"/>
            <a:ext cx="6458377" cy="153888"/>
          </a:xfrm>
          <a:prstGeom prst="rect">
            <a:avLst/>
          </a:prstGeom>
          <a:noFill/>
          <a:ln w="9525">
            <a:noFill/>
            <a:miter lim="800000"/>
            <a:headEnd/>
            <a:tailEnd/>
          </a:ln>
        </p:spPr>
        <p:txBody>
          <a:bodyPr wrap="square" lIns="0" tIns="0" rIns="0" bIns="0" anchor="b" anchorCtr="0">
            <a:spAutoFit/>
          </a:bodyPr>
          <a:lstStyle/>
          <a:p>
            <a:pPr fontAlgn="base">
              <a:spcBef>
                <a:spcPts val="300"/>
              </a:spcBef>
              <a:spcAft>
                <a:spcPct val="0"/>
              </a:spcAft>
            </a:pPr>
            <a:r>
              <a:rPr lang="en-US" altLang="en-US" sz="1000" dirty="0">
                <a:solidFill>
                  <a:prstClr val="black"/>
                </a:solidFill>
                <a:latin typeface="Arial"/>
                <a:cs typeface="Arial" pitchFamily="34" charset="0"/>
              </a:rPr>
              <a:t> </a:t>
            </a:r>
            <a:r>
              <a:rPr lang="en-US" sz="1000" dirty="0">
                <a:solidFill>
                  <a:prstClr val="black"/>
                </a:solidFill>
                <a:latin typeface="Arial"/>
              </a:rPr>
              <a:t>Wu et al. </a:t>
            </a:r>
            <a:r>
              <a:rPr lang="en-US" sz="1000" i="1" dirty="0">
                <a:solidFill>
                  <a:prstClr val="black"/>
                </a:solidFill>
                <a:latin typeface="Arial"/>
              </a:rPr>
              <a:t>Ann Oncol</a:t>
            </a:r>
            <a:r>
              <a:rPr lang="en-US" sz="1000" dirty="0">
                <a:solidFill>
                  <a:prstClr val="black"/>
                </a:solidFill>
                <a:latin typeface="Arial"/>
              </a:rPr>
              <a:t>. 2014;25(suppl 4):iv439.</a:t>
            </a:r>
            <a:endParaRPr lang="de-DE" sz="1000" strike="sngStrike" dirty="0">
              <a:solidFill>
                <a:prstClr val="black"/>
              </a:solidFill>
              <a:latin typeface="Arial"/>
              <a:cs typeface="Arial" pitchFamily="34" charset="0"/>
            </a:endParaRPr>
          </a:p>
        </p:txBody>
      </p:sp>
      <p:graphicFrame>
        <p:nvGraphicFramePr>
          <p:cNvPr id="12" name="Table 11"/>
          <p:cNvGraphicFramePr>
            <a:graphicFrameLocks noGrp="1"/>
          </p:cNvGraphicFramePr>
          <p:nvPr/>
        </p:nvGraphicFramePr>
        <p:xfrm>
          <a:off x="2120842" y="1358854"/>
          <a:ext cx="8007606" cy="1727391"/>
        </p:xfrm>
        <a:graphic>
          <a:graphicData uri="http://schemas.openxmlformats.org/drawingml/2006/table">
            <a:tbl>
              <a:tblPr/>
              <a:tblGrid>
                <a:gridCol w="814377">
                  <a:extLst>
                    <a:ext uri="{9D8B030D-6E8A-4147-A177-3AD203B41FA5}">
                      <a16:colId xmlns:a16="http://schemas.microsoft.com/office/drawing/2014/main" val="20000"/>
                    </a:ext>
                  </a:extLst>
                </a:gridCol>
                <a:gridCol w="1060143">
                  <a:extLst>
                    <a:ext uri="{9D8B030D-6E8A-4147-A177-3AD203B41FA5}">
                      <a16:colId xmlns:a16="http://schemas.microsoft.com/office/drawing/2014/main" val="20001"/>
                    </a:ext>
                  </a:extLst>
                </a:gridCol>
                <a:gridCol w="822960">
                  <a:extLst>
                    <a:ext uri="{9D8B030D-6E8A-4147-A177-3AD203B41FA5}">
                      <a16:colId xmlns:a16="http://schemas.microsoft.com/office/drawing/2014/main" val="20002"/>
                    </a:ext>
                  </a:extLst>
                </a:gridCol>
                <a:gridCol w="1277678">
                  <a:extLst>
                    <a:ext uri="{9D8B030D-6E8A-4147-A177-3AD203B41FA5}">
                      <a16:colId xmlns:a16="http://schemas.microsoft.com/office/drawing/2014/main" val="20003"/>
                    </a:ext>
                  </a:extLst>
                </a:gridCol>
                <a:gridCol w="1191202">
                  <a:extLst>
                    <a:ext uri="{9D8B030D-6E8A-4147-A177-3AD203B41FA5}">
                      <a16:colId xmlns:a16="http://schemas.microsoft.com/office/drawing/2014/main" val="20004"/>
                    </a:ext>
                  </a:extLst>
                </a:gridCol>
                <a:gridCol w="1624681">
                  <a:extLst>
                    <a:ext uri="{9D8B030D-6E8A-4147-A177-3AD203B41FA5}">
                      <a16:colId xmlns:a16="http://schemas.microsoft.com/office/drawing/2014/main" val="20005"/>
                    </a:ext>
                  </a:extLst>
                </a:gridCol>
                <a:gridCol w="1216565">
                  <a:extLst>
                    <a:ext uri="{9D8B030D-6E8A-4147-A177-3AD203B41FA5}">
                      <a16:colId xmlns:a16="http://schemas.microsoft.com/office/drawing/2014/main" val="20006"/>
                    </a:ext>
                  </a:extLst>
                </a:gridCol>
              </a:tblGrid>
              <a:tr h="0">
                <a:tc>
                  <a:txBody>
                    <a:bodyPr/>
                    <a:lstStyle/>
                    <a:p>
                      <a:pPr marL="0" marR="0" lvl="0" indent="0" algn="l" defTabSz="914400" rtl="0" eaLnBrk="1" fontAlgn="base" latinLnBrk="0" hangingPunct="1">
                        <a:lnSpc>
                          <a:spcPts val="1600"/>
                        </a:lnSpc>
                        <a:spcBef>
                          <a:spcPts val="0"/>
                        </a:spcBef>
                        <a:spcAft>
                          <a:spcPts val="0"/>
                        </a:spcAft>
                        <a:buClrTx/>
                        <a:buSzTx/>
                        <a:buFontTx/>
                        <a:buNone/>
                        <a:tabLst/>
                        <a:defRPr/>
                      </a:pPr>
                      <a:endParaRPr kumimoji="0" lang="en-GB" altLang="zh-TW" sz="1100" b="1" i="0" u="none" strike="noStrike" cap="none" normalizeH="0" baseline="0" dirty="0">
                        <a:ln>
                          <a:noFill/>
                        </a:ln>
                        <a:solidFill>
                          <a:schemeClr val="bg1"/>
                        </a:solidFill>
                        <a:effectLst/>
                        <a:latin typeface="+mn-lt"/>
                        <a:ea typeface="新細明體" charset="-120"/>
                        <a:cs typeface="Arial" charset="0"/>
                      </a:endParaRPr>
                    </a:p>
                  </a:txBody>
                  <a:tcPr anchor="ctr" horzOverflow="overflow">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algn="ctr">
                        <a:lnSpc>
                          <a:spcPts val="1600"/>
                        </a:lnSpc>
                        <a:spcBef>
                          <a:spcPts val="0"/>
                        </a:spcBef>
                        <a:spcAft>
                          <a:spcPts val="0"/>
                        </a:spcAft>
                      </a:pPr>
                      <a:endParaRPr lang="en-GB" sz="1050" b="1" dirty="0">
                        <a:solidFill>
                          <a:schemeClr val="bg1"/>
                        </a:solidFill>
                        <a:latin typeface="+mn-lt"/>
                        <a:ea typeface="+mn-ea"/>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ts val="1600"/>
                        </a:lnSpc>
                        <a:spcBef>
                          <a:spcPts val="0"/>
                        </a:spcBef>
                        <a:spcAft>
                          <a:spcPts val="0"/>
                        </a:spcAft>
                        <a:buClrTx/>
                        <a:buSzTx/>
                        <a:buFontTx/>
                        <a:buNone/>
                        <a:tabLst/>
                        <a:defRPr/>
                      </a:pPr>
                      <a:r>
                        <a:rPr lang="en-GB" sz="1050" b="1" dirty="0">
                          <a:solidFill>
                            <a:schemeClr val="bg1"/>
                          </a:solidFill>
                          <a:latin typeface="+mn-lt"/>
                          <a:ea typeface="+mn-ea"/>
                        </a:rPr>
                        <a:t>Study</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ts val="1600"/>
                        </a:lnSpc>
                        <a:spcBef>
                          <a:spcPts val="0"/>
                        </a:spcBef>
                        <a:spcAft>
                          <a:spcPts val="0"/>
                        </a:spcAft>
                        <a:buClrTx/>
                        <a:buSzTx/>
                        <a:buFontTx/>
                        <a:buNone/>
                        <a:tabLst/>
                        <a:defRPr/>
                      </a:pPr>
                      <a:r>
                        <a:rPr lang="de-DE" sz="1050" b="1" dirty="0">
                          <a:solidFill>
                            <a:schemeClr val="bg1"/>
                          </a:solidFill>
                          <a:latin typeface="+mn-lt"/>
                          <a:ea typeface="+mn-ea"/>
                        </a:rPr>
                        <a:t>Afatinib</a:t>
                      </a:r>
                      <a:endParaRPr lang="en-GB" sz="1050" b="1" dirty="0">
                        <a:solidFill>
                          <a:schemeClr val="bg1"/>
                        </a:solidFill>
                        <a:latin typeface="+mn-lt"/>
                        <a:ea typeface="+mn-ea"/>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ts val="0"/>
                        </a:spcAft>
                        <a:buClrTx/>
                        <a:buSzTx/>
                        <a:buFontTx/>
                        <a:buNone/>
                        <a:tabLst/>
                      </a:pPr>
                      <a:r>
                        <a:rPr kumimoji="0" lang="en-GB" altLang="zh-TW" sz="1050" b="1" i="0" u="none" strike="noStrike" cap="none" normalizeH="0" baseline="0" dirty="0">
                          <a:ln>
                            <a:noFill/>
                          </a:ln>
                          <a:solidFill>
                            <a:schemeClr val="bg1"/>
                          </a:solidFill>
                          <a:effectLst/>
                          <a:latin typeface="+mn-lt"/>
                          <a:ea typeface="新細明體" charset="-120"/>
                          <a:cs typeface="Arial" charset="0"/>
                        </a:rPr>
                        <a:t>Chemo</a:t>
                      </a:r>
                    </a:p>
                  </a:txBody>
                  <a:tcPr anchor="ctr" horzOverflow="overflow">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ts val="0"/>
                        </a:spcBef>
                        <a:spcAft>
                          <a:spcPts val="0"/>
                        </a:spcAft>
                        <a:buClrTx/>
                        <a:buSzTx/>
                        <a:buFontTx/>
                        <a:buNone/>
                        <a:tabLst/>
                      </a:pPr>
                      <a:r>
                        <a:rPr lang="en-GB" sz="1050" b="1" dirty="0">
                          <a:solidFill>
                            <a:schemeClr val="bg1"/>
                          </a:solidFill>
                          <a:latin typeface="+mn-lt"/>
                          <a:ea typeface="+mn-ea"/>
                        </a:rPr>
                        <a:t>HR</a:t>
                      </a:r>
                      <a:endParaRPr kumimoji="0" lang="en-GB" altLang="zh-TW" sz="1050" b="1" i="0" u="none" strike="noStrike" cap="none" normalizeH="0" baseline="0" dirty="0">
                        <a:ln>
                          <a:noFill/>
                        </a:ln>
                        <a:solidFill>
                          <a:schemeClr val="bg1"/>
                        </a:solidFill>
                        <a:effectLst/>
                        <a:latin typeface="+mn-lt"/>
                        <a:ea typeface="新細明體" charset="-120"/>
                        <a:cs typeface="Arial" charset="0"/>
                      </a:endParaRPr>
                    </a:p>
                  </a:txBody>
                  <a:tcPr anchor="ctr" horzOverflow="overflow">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ts val="1600"/>
                        </a:lnSpc>
                        <a:spcBef>
                          <a:spcPts val="0"/>
                        </a:spcBef>
                        <a:spcAft>
                          <a:spcPts val="0"/>
                        </a:spcAft>
                        <a:buClrTx/>
                        <a:buSzTx/>
                        <a:buFontTx/>
                        <a:buNone/>
                        <a:tabLst/>
                        <a:defRPr/>
                      </a:pPr>
                      <a:r>
                        <a:rPr lang="de-DE" sz="1050" b="1" i="1" dirty="0">
                          <a:solidFill>
                            <a:schemeClr val="bg1"/>
                          </a:solidFill>
                          <a:latin typeface="+mn-lt"/>
                          <a:ea typeface="+mn-ea"/>
                        </a:rPr>
                        <a:t>P</a:t>
                      </a:r>
                      <a:r>
                        <a:rPr lang="de-DE" sz="1050" b="1" dirty="0">
                          <a:solidFill>
                            <a:schemeClr val="bg1"/>
                          </a:solidFill>
                          <a:latin typeface="+mn-lt"/>
                          <a:ea typeface="+mn-ea"/>
                        </a:rPr>
                        <a:t>-value</a:t>
                      </a:r>
                      <a:endParaRPr kumimoji="0" lang="en-GB" altLang="zh-TW" sz="1050" b="1" i="0" u="none" strike="noStrike" cap="none" normalizeH="0" baseline="0" dirty="0">
                        <a:ln>
                          <a:noFill/>
                        </a:ln>
                        <a:solidFill>
                          <a:schemeClr val="bg1"/>
                        </a:solidFill>
                        <a:effectLst/>
                        <a:latin typeface="+mn-lt"/>
                        <a:ea typeface="新細明體" charset="-120"/>
                        <a:cs typeface="Arial" charset="0"/>
                      </a:endParaRPr>
                    </a:p>
                  </a:txBody>
                  <a:tcPr anchor="ctr" horzOverflow="overflow">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rowSpan="3">
                  <a:txBody>
                    <a:bodyPr/>
                    <a:lstStyle/>
                    <a:p>
                      <a:pPr marL="0" marR="0" lvl="0" indent="0" algn="l" defTabSz="914400" rtl="0" eaLnBrk="1" fontAlgn="base" latinLnBrk="0" hangingPunct="1">
                        <a:lnSpc>
                          <a:spcPts val="1600"/>
                        </a:lnSpc>
                        <a:spcBef>
                          <a:spcPct val="0"/>
                        </a:spcBef>
                        <a:spcAft>
                          <a:spcPct val="0"/>
                        </a:spcAft>
                        <a:buClrTx/>
                        <a:buSzTx/>
                        <a:buFontTx/>
                        <a:buNone/>
                        <a:tabLst/>
                      </a:pPr>
                      <a:r>
                        <a:rPr kumimoji="0" lang="en-GB" altLang="zh-TW" sz="1050" b="1" i="0" u="none" strike="noStrike" cap="none" normalizeH="0" baseline="0" dirty="0" err="1">
                          <a:ln>
                            <a:noFill/>
                          </a:ln>
                          <a:solidFill>
                            <a:schemeClr val="tx1">
                              <a:lumMod val="65000"/>
                              <a:lumOff val="35000"/>
                            </a:schemeClr>
                          </a:solidFill>
                          <a:effectLst/>
                          <a:latin typeface="+mn-lt"/>
                          <a:ea typeface="+mn-ea"/>
                          <a:cs typeface="Arial" charset="0"/>
                        </a:rPr>
                        <a:t>Ho</a:t>
                      </a:r>
                      <a:endParaRPr kumimoji="0" lang="en-GB" altLang="zh-TW" sz="1050" b="1" i="0" u="none" strike="noStrike" cap="none" normalizeH="0" baseline="0" dirty="0">
                        <a:ln>
                          <a:noFill/>
                        </a:ln>
                        <a:solidFill>
                          <a:schemeClr val="tx1">
                            <a:lumMod val="65000"/>
                            <a:lumOff val="35000"/>
                          </a:schemeClr>
                        </a:solidFill>
                        <a:effectLst/>
                        <a:latin typeface="+mn-lt"/>
                        <a:ea typeface="+mn-ea"/>
                        <a:cs typeface="Arial" charset="0"/>
                      </a:endParaRPr>
                    </a:p>
                  </a:txBody>
                  <a:tcPr anchor="ct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All</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LL3</a:t>
                      </a:r>
                    </a:p>
                    <a:p>
                      <a:pPr algn="ctr">
                        <a:lnSpc>
                          <a:spcPts val="1600"/>
                        </a:lnSpc>
                      </a:pPr>
                      <a:r>
                        <a:rPr lang="en-GB" sz="1050" b="0" dirty="0">
                          <a:solidFill>
                            <a:schemeClr val="tx1">
                              <a:lumMod val="65000"/>
                              <a:lumOff val="35000"/>
                            </a:schemeClr>
                          </a:solidFill>
                          <a:latin typeface="+mn-lt"/>
                          <a:ea typeface="+mn-ea"/>
                        </a:rPr>
                        <a:t>LL6</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27.0</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31.1</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US"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8.0</a:t>
                      </a:r>
                    </a:p>
                    <a:p>
                      <a:pPr marL="0" marR="0" lvl="0" indent="0" algn="ctr" defTabSz="914400" rtl="0" eaLnBrk="1" fontAlgn="base" latinLnBrk="0" hangingPunct="1">
                        <a:lnSpc>
                          <a:spcPts val="1600"/>
                        </a:lnSpc>
                        <a:spcBef>
                          <a:spcPct val="0"/>
                        </a:spcBef>
                        <a:spcAft>
                          <a:spcPct val="0"/>
                        </a:spcAft>
                        <a:buClrTx/>
                        <a:buSzTx/>
                        <a:buFontTx/>
                        <a:buNone/>
                        <a:tabLst/>
                      </a:pPr>
                      <a:r>
                        <a:rPr kumimoji="0" lang="en-US"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10.3</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lang="de-DE" sz="1050" b="0" dirty="0">
                          <a:solidFill>
                            <a:schemeClr val="tx1">
                              <a:lumMod val="65000"/>
                              <a:lumOff val="35000"/>
                            </a:schemeClr>
                          </a:solidFill>
                          <a:latin typeface="+mn-lt"/>
                          <a:ea typeface="+mn-ea"/>
                        </a:rPr>
                        <a:t>0.59 (0.40-0.97)</a:t>
                      </a:r>
                    </a:p>
                    <a:p>
                      <a:pPr marL="0" marR="0" lvl="0" indent="0" algn="ctr" defTabSz="914400" rtl="0" eaLnBrk="1" fontAlgn="base" latinLnBrk="0" hangingPunct="1">
                        <a:lnSpc>
                          <a:spcPts val="1600"/>
                        </a:lnSpc>
                        <a:spcBef>
                          <a:spcPct val="0"/>
                        </a:spcBef>
                        <a:spcAft>
                          <a:spcPct val="0"/>
                        </a:spcAft>
                        <a:buClrTx/>
                        <a:buSzTx/>
                        <a:buFontTx/>
                        <a:buNone/>
                        <a:tabLst/>
                      </a:pPr>
                      <a:r>
                        <a:rPr lang="de-DE" sz="1050" b="0" dirty="0">
                          <a:solidFill>
                            <a:schemeClr val="tx1">
                              <a:lumMod val="65000"/>
                              <a:lumOff val="35000"/>
                            </a:schemeClr>
                          </a:solidFill>
                          <a:latin typeface="+mn-lt"/>
                          <a:ea typeface="+mn-ea"/>
                        </a:rPr>
                        <a:t>0.46 (0.30-0.69)</a:t>
                      </a:r>
                      <a:endPar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dirty="0">
                          <a:solidFill>
                            <a:schemeClr val="tx1">
                              <a:lumMod val="65000"/>
                              <a:lumOff val="35000"/>
                            </a:schemeClr>
                          </a:solidFill>
                          <a:latin typeface="+mn-lt"/>
                          <a:ea typeface="+mn-ea"/>
                        </a:rPr>
                        <a:t>0.006</a:t>
                      </a:r>
                    </a:p>
                    <a:p>
                      <a:pPr algn="ctr">
                        <a:lnSpc>
                          <a:spcPts val="1600"/>
                        </a:lnSpc>
                      </a:pPr>
                      <a:r>
                        <a:rPr lang="de-DE" sz="1050" b="0" dirty="0">
                          <a:solidFill>
                            <a:schemeClr val="tx1">
                              <a:lumMod val="65000"/>
                              <a:lumOff val="35000"/>
                            </a:schemeClr>
                          </a:solidFill>
                          <a:latin typeface="+mn-lt"/>
                          <a:ea typeface="+mn-ea"/>
                        </a:rPr>
                        <a:t>&lt;0.001</a:t>
                      </a:r>
                      <a:endParaRPr lang="en-GB" sz="1050" b="0" dirty="0">
                        <a:solidFill>
                          <a:schemeClr val="tx1">
                            <a:lumMod val="65000"/>
                            <a:lumOff val="35000"/>
                          </a:schemeClr>
                        </a:solidFill>
                        <a:latin typeface="+mn-lt"/>
                        <a:ea typeface="+mn-ea"/>
                      </a:endParaRP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vMerge="1">
                  <a:txBody>
                    <a:bodyPr/>
                    <a:lstStyle/>
                    <a:p>
                      <a:pPr marL="0" marR="0" lvl="0" indent="0" algn="l" defTabSz="914400" rtl="0" eaLnBrk="1" fontAlgn="base" latinLnBrk="0" hangingPunct="1">
                        <a:lnSpc>
                          <a:spcPts val="1600"/>
                        </a:lnSpc>
                        <a:spcBef>
                          <a:spcPct val="0"/>
                        </a:spcBef>
                        <a:spcAft>
                          <a:spcPct val="0"/>
                        </a:spcAft>
                        <a:buClrTx/>
                        <a:buSzTx/>
                        <a:buFontTx/>
                        <a:buNone/>
                        <a:tabLst/>
                      </a:pPr>
                      <a:endParaRPr kumimoji="0" lang="en-GB" altLang="zh-TW" sz="1050" b="0" i="0" u="none" strike="noStrike" cap="none" normalizeH="0" baseline="0" dirty="0">
                        <a:ln>
                          <a:noFill/>
                        </a:ln>
                        <a:solidFill>
                          <a:srgbClr val="000000"/>
                        </a:solidFill>
                        <a:effectLst/>
                        <a:latin typeface="+mn-lt"/>
                        <a:ea typeface="+mn-ea"/>
                        <a:cs typeface="Arial" charset="0"/>
                      </a:endParaRPr>
                    </a:p>
                  </a:txBody>
                  <a:tcPr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Del19</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LL3</a:t>
                      </a:r>
                    </a:p>
                    <a:p>
                      <a:pPr algn="ctr">
                        <a:lnSpc>
                          <a:spcPts val="1600"/>
                        </a:lnSpc>
                      </a:pPr>
                      <a:r>
                        <a:rPr lang="en-GB" sz="1050" b="0" dirty="0">
                          <a:solidFill>
                            <a:schemeClr val="tx1">
                              <a:lumMod val="65000"/>
                              <a:lumOff val="35000"/>
                            </a:schemeClr>
                          </a:solidFill>
                          <a:latin typeface="+mn-lt"/>
                          <a:ea typeface="+mn-ea"/>
                        </a:rPr>
                        <a:t>LL6</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NE</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NE</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US"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6.7</a:t>
                      </a:r>
                    </a:p>
                    <a:p>
                      <a:pPr marL="0" marR="0" lvl="0" indent="0" algn="ctr" defTabSz="914400" rtl="0" eaLnBrk="1" fontAlgn="base" latinLnBrk="0" hangingPunct="1">
                        <a:lnSpc>
                          <a:spcPts val="1600"/>
                        </a:lnSpc>
                        <a:spcBef>
                          <a:spcPct val="0"/>
                        </a:spcBef>
                        <a:spcAft>
                          <a:spcPct val="0"/>
                        </a:spcAft>
                        <a:buClrTx/>
                        <a:buSzTx/>
                        <a:buFontTx/>
                        <a:buNone/>
                        <a:tabLst/>
                      </a:pPr>
                      <a:r>
                        <a:rPr kumimoji="0" lang="en-US"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5.3</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0.40 (0.23-0.71)</a:t>
                      </a:r>
                    </a:p>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dirty="0">
                          <a:solidFill>
                            <a:schemeClr val="tx1">
                              <a:lumMod val="65000"/>
                              <a:lumOff val="35000"/>
                            </a:schemeClr>
                          </a:solidFill>
                          <a:latin typeface="+mn-lt"/>
                          <a:ea typeface="+mn-ea"/>
                        </a:rPr>
                        <a:t>0.39 (0.22-0.69)</a:t>
                      </a:r>
                      <a:endParaRPr lang="en-GB" sz="1050" b="0" dirty="0">
                        <a:solidFill>
                          <a:schemeClr val="tx1">
                            <a:lumMod val="65000"/>
                            <a:lumOff val="35000"/>
                          </a:schemeClr>
                        </a:solidFill>
                        <a:latin typeface="+mn-lt"/>
                        <a:ea typeface="+mn-ea"/>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 0.001</a:t>
                      </a:r>
                    </a:p>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dirty="0">
                          <a:solidFill>
                            <a:schemeClr val="tx1">
                              <a:lumMod val="65000"/>
                              <a:lumOff val="35000"/>
                            </a:schemeClr>
                          </a:solidFill>
                          <a:latin typeface="+mn-lt"/>
                          <a:ea typeface="+mn-ea"/>
                        </a:rPr>
                        <a:t>&lt;0.001</a:t>
                      </a:r>
                      <a:endParaRPr lang="en-GB" sz="1050" b="0" dirty="0">
                        <a:solidFill>
                          <a:schemeClr val="tx1">
                            <a:lumMod val="65000"/>
                            <a:lumOff val="35000"/>
                          </a:schemeClr>
                        </a:solidFill>
                        <a:latin typeface="+mn-lt"/>
                        <a:ea typeface="+mn-ea"/>
                      </a:endParaRP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vMerge="1">
                  <a:txBody>
                    <a:bodyPr/>
                    <a:lstStyle/>
                    <a:p>
                      <a:pPr marL="0" marR="0" lvl="1" indent="0" algn="l" defTabSz="914400" rtl="0" eaLnBrk="1" fontAlgn="base" latinLnBrk="0" hangingPunct="1">
                        <a:lnSpc>
                          <a:spcPts val="1600"/>
                        </a:lnSpc>
                        <a:spcBef>
                          <a:spcPct val="0"/>
                        </a:spcBef>
                        <a:spcAft>
                          <a:spcPct val="0"/>
                        </a:spcAft>
                        <a:buClrTx/>
                        <a:buSzTx/>
                        <a:buFontTx/>
                        <a:buNone/>
                        <a:tabLst/>
                      </a:pPr>
                      <a:endParaRPr kumimoji="0" lang="en-GB" altLang="zh-TW" sz="1050" b="0" i="0" u="none" strike="noStrike" cap="none" normalizeH="0" baseline="0" dirty="0">
                        <a:ln>
                          <a:noFill/>
                        </a:ln>
                        <a:solidFill>
                          <a:srgbClr val="000000"/>
                        </a:solidFill>
                        <a:effectLst/>
                        <a:latin typeface="+mn-lt"/>
                        <a:ea typeface="+mn-ea"/>
                        <a:cs typeface="Arial" charset="0"/>
                      </a:endParaRPr>
                    </a:p>
                  </a:txBody>
                  <a:tcPr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L858R</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LL3</a:t>
                      </a:r>
                    </a:p>
                    <a:p>
                      <a:pPr algn="ctr">
                        <a:lnSpc>
                          <a:spcPts val="1600"/>
                        </a:lnSpc>
                      </a:pPr>
                      <a:r>
                        <a:rPr lang="en-GB" sz="1050" b="0" dirty="0">
                          <a:solidFill>
                            <a:schemeClr val="tx1">
                              <a:lumMod val="65000"/>
                              <a:lumOff val="35000"/>
                            </a:schemeClr>
                          </a:solidFill>
                          <a:latin typeface="+mn-lt"/>
                          <a:ea typeface="+mn-ea"/>
                        </a:rPr>
                        <a:t>LL6</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NE</a:t>
                      </a:r>
                    </a:p>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17.5</a:t>
                      </a:r>
                      <a:endPar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28575" cap="flat" cmpd="sng" algn="ctr">
                      <a:solidFill>
                        <a:schemeClr val="accent2"/>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US"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NE</a:t>
                      </a:r>
                    </a:p>
                    <a:p>
                      <a:pPr marL="0" marR="0" lvl="0" indent="0" algn="ctr" defTabSz="914400" rtl="0" eaLnBrk="1" fontAlgn="base" latinLnBrk="0" hangingPunct="1">
                        <a:lnSpc>
                          <a:spcPts val="1600"/>
                        </a:lnSpc>
                        <a:spcBef>
                          <a:spcPct val="0"/>
                        </a:spcBef>
                        <a:spcAft>
                          <a:spcPct val="0"/>
                        </a:spcAft>
                        <a:buClrTx/>
                        <a:buSzTx/>
                        <a:buFontTx/>
                        <a:buNone/>
                        <a:tabLst/>
                      </a:pPr>
                      <a:r>
                        <a:rPr kumimoji="0" lang="en-US"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NE</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0.64 (0.34-1.20)</a:t>
                      </a:r>
                    </a:p>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dirty="0">
                          <a:solidFill>
                            <a:schemeClr val="tx1">
                              <a:lumMod val="65000"/>
                              <a:lumOff val="35000"/>
                            </a:schemeClr>
                          </a:solidFill>
                          <a:latin typeface="+mn-lt"/>
                          <a:ea typeface="+mn-ea"/>
                        </a:rPr>
                        <a:t>0.51 (0.25-1.05)</a:t>
                      </a:r>
                      <a:endPar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0.161</a:t>
                      </a:r>
                    </a:p>
                    <a:p>
                      <a:pPr algn="ctr">
                        <a:lnSpc>
                          <a:spcPts val="1600"/>
                        </a:lnSpc>
                      </a:pPr>
                      <a:r>
                        <a:rPr kumimoji="0" lang="de-DE" altLang="zh-TW" sz="1050" b="0" i="0" u="none" strike="noStrike" cap="none" normalizeH="0" baseline="0" dirty="0">
                          <a:ln>
                            <a:noFill/>
                          </a:ln>
                          <a:solidFill>
                            <a:schemeClr val="tx1">
                              <a:lumMod val="65000"/>
                              <a:lumOff val="35000"/>
                            </a:schemeClr>
                          </a:solidFill>
                          <a:effectLst/>
                          <a:latin typeface="+mn-lt"/>
                          <a:ea typeface="+mn-ea"/>
                          <a:cs typeface="Arial" charset="0"/>
                        </a:rPr>
                        <a:t>0.062</a:t>
                      </a:r>
                      <a:endPar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endParaRP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10" name="Table 9"/>
          <p:cNvGraphicFramePr>
            <a:graphicFrameLocks noGrp="1"/>
          </p:cNvGraphicFramePr>
          <p:nvPr/>
        </p:nvGraphicFramePr>
        <p:xfrm>
          <a:off x="2120842" y="3147013"/>
          <a:ext cx="8007606" cy="1446657"/>
        </p:xfrm>
        <a:graphic>
          <a:graphicData uri="http://schemas.openxmlformats.org/drawingml/2006/table">
            <a:tbl>
              <a:tblPr/>
              <a:tblGrid>
                <a:gridCol w="814377">
                  <a:extLst>
                    <a:ext uri="{9D8B030D-6E8A-4147-A177-3AD203B41FA5}">
                      <a16:colId xmlns:a16="http://schemas.microsoft.com/office/drawing/2014/main" val="20000"/>
                    </a:ext>
                  </a:extLst>
                </a:gridCol>
                <a:gridCol w="1060143">
                  <a:extLst>
                    <a:ext uri="{9D8B030D-6E8A-4147-A177-3AD203B41FA5}">
                      <a16:colId xmlns:a16="http://schemas.microsoft.com/office/drawing/2014/main" val="20001"/>
                    </a:ext>
                  </a:extLst>
                </a:gridCol>
                <a:gridCol w="822960">
                  <a:extLst>
                    <a:ext uri="{9D8B030D-6E8A-4147-A177-3AD203B41FA5}">
                      <a16:colId xmlns:a16="http://schemas.microsoft.com/office/drawing/2014/main" val="20002"/>
                    </a:ext>
                  </a:extLst>
                </a:gridCol>
                <a:gridCol w="1278388">
                  <a:extLst>
                    <a:ext uri="{9D8B030D-6E8A-4147-A177-3AD203B41FA5}">
                      <a16:colId xmlns:a16="http://schemas.microsoft.com/office/drawing/2014/main" val="20003"/>
                    </a:ext>
                  </a:extLst>
                </a:gridCol>
                <a:gridCol w="1190492">
                  <a:extLst>
                    <a:ext uri="{9D8B030D-6E8A-4147-A177-3AD203B41FA5}">
                      <a16:colId xmlns:a16="http://schemas.microsoft.com/office/drawing/2014/main" val="20004"/>
                    </a:ext>
                  </a:extLst>
                </a:gridCol>
                <a:gridCol w="1624681">
                  <a:extLst>
                    <a:ext uri="{9D8B030D-6E8A-4147-A177-3AD203B41FA5}">
                      <a16:colId xmlns:a16="http://schemas.microsoft.com/office/drawing/2014/main" val="20005"/>
                    </a:ext>
                  </a:extLst>
                </a:gridCol>
                <a:gridCol w="1216565">
                  <a:extLst>
                    <a:ext uri="{9D8B030D-6E8A-4147-A177-3AD203B41FA5}">
                      <a16:colId xmlns:a16="http://schemas.microsoft.com/office/drawing/2014/main" val="20006"/>
                    </a:ext>
                  </a:extLst>
                </a:gridCol>
              </a:tblGrid>
              <a:tr h="471064">
                <a:tc rowSpan="3">
                  <a:txBody>
                    <a:bodyPr/>
                    <a:lstStyle/>
                    <a:p>
                      <a:pPr marL="0" marR="0" lvl="0" indent="0" algn="l" defTabSz="914400" rtl="0" eaLnBrk="1" fontAlgn="base" latinLnBrk="0" hangingPunct="1">
                        <a:lnSpc>
                          <a:spcPts val="1600"/>
                        </a:lnSpc>
                        <a:spcBef>
                          <a:spcPct val="0"/>
                        </a:spcBef>
                        <a:spcAft>
                          <a:spcPct val="0"/>
                        </a:spcAft>
                        <a:buClrTx/>
                        <a:buSzTx/>
                        <a:buFontTx/>
                        <a:buNone/>
                        <a:tabLst/>
                      </a:pPr>
                      <a:r>
                        <a:rPr kumimoji="0" lang="en-GB" altLang="zh-TW" sz="1050" b="1" i="0" u="none" strike="noStrike" cap="none" normalizeH="0" baseline="0" dirty="0" err="1">
                          <a:ln>
                            <a:noFill/>
                          </a:ln>
                          <a:solidFill>
                            <a:schemeClr val="tx1">
                              <a:lumMod val="65000"/>
                              <a:lumOff val="35000"/>
                            </a:schemeClr>
                          </a:solidFill>
                          <a:effectLst/>
                          <a:latin typeface="+mn-lt"/>
                          <a:ea typeface="+mn-ea"/>
                          <a:cs typeface="Arial" charset="0"/>
                        </a:rPr>
                        <a:t>Khó</a:t>
                      </a:r>
                      <a:r>
                        <a:rPr kumimoji="0" lang="en-GB" altLang="zh-TW" sz="1050" b="1" i="0" u="none" strike="noStrike" cap="none" normalizeH="0" baseline="0" dirty="0">
                          <a:ln>
                            <a:noFill/>
                          </a:ln>
                          <a:solidFill>
                            <a:schemeClr val="tx1">
                              <a:lumMod val="65000"/>
                              <a:lumOff val="35000"/>
                            </a:schemeClr>
                          </a:solidFill>
                          <a:effectLst/>
                          <a:latin typeface="+mn-lt"/>
                          <a:ea typeface="+mn-ea"/>
                          <a:cs typeface="Arial" charset="0"/>
                        </a:rPr>
                        <a:t> </a:t>
                      </a:r>
                      <a:r>
                        <a:rPr kumimoji="0" lang="en-GB" altLang="zh-TW" sz="1050" b="1" i="0" u="none" strike="noStrike" cap="none" normalizeH="0" baseline="0" dirty="0" err="1">
                          <a:ln>
                            <a:noFill/>
                          </a:ln>
                          <a:solidFill>
                            <a:schemeClr val="tx1">
                              <a:lumMod val="65000"/>
                              <a:lumOff val="35000"/>
                            </a:schemeClr>
                          </a:solidFill>
                          <a:effectLst/>
                          <a:latin typeface="+mn-lt"/>
                          <a:ea typeface="+mn-ea"/>
                          <a:cs typeface="Arial" charset="0"/>
                        </a:rPr>
                        <a:t>thở</a:t>
                      </a:r>
                      <a:endParaRPr kumimoji="0" lang="en-GB" altLang="zh-TW" sz="1050" b="1" i="0" u="none" strike="noStrike" cap="none" normalizeH="0" baseline="0" dirty="0">
                        <a:ln>
                          <a:noFill/>
                        </a:ln>
                        <a:solidFill>
                          <a:schemeClr val="tx1">
                            <a:lumMod val="65000"/>
                            <a:lumOff val="35000"/>
                          </a:schemeClr>
                        </a:solidFill>
                        <a:effectLst/>
                        <a:latin typeface="+mn-lt"/>
                        <a:ea typeface="+mn-ea"/>
                        <a:cs typeface="Arial" charset="0"/>
                      </a:endParaRPr>
                    </a:p>
                  </a:txBody>
                  <a:tcPr marR="0" anchor="ctr" horzOverflow="overflow">
                    <a:lnL w="12700" cap="flat" cmpd="sng" algn="ctr">
                      <a:no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All</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LL3</a:t>
                      </a:r>
                    </a:p>
                    <a:p>
                      <a:pPr algn="ctr">
                        <a:lnSpc>
                          <a:spcPts val="1600"/>
                        </a:lnSpc>
                      </a:pPr>
                      <a:r>
                        <a:rPr lang="en-GB" sz="1050" b="0" dirty="0">
                          <a:solidFill>
                            <a:schemeClr val="tx1">
                              <a:lumMod val="65000"/>
                              <a:lumOff val="35000"/>
                            </a:schemeClr>
                          </a:solidFill>
                          <a:latin typeface="+mn-lt"/>
                          <a:ea typeface="+mn-ea"/>
                        </a:rPr>
                        <a:t>LL6</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10.4</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7.7</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2.9</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1.7</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0.68 (0.50-0.93)</a:t>
                      </a:r>
                    </a:p>
                    <a:p>
                      <a:pPr algn="ctr">
                        <a:lnSpc>
                          <a:spcPts val="1600"/>
                        </a:lnSpc>
                      </a:pPr>
                      <a:r>
                        <a:rPr lang="de-DE" sz="1050" b="0" dirty="0">
                          <a:solidFill>
                            <a:schemeClr val="tx1">
                              <a:lumMod val="65000"/>
                              <a:lumOff val="35000"/>
                            </a:schemeClr>
                          </a:solidFill>
                          <a:latin typeface="+mn-lt"/>
                          <a:ea typeface="+mn-ea"/>
                        </a:rPr>
                        <a:t>0.53 (0.39-0.72)</a:t>
                      </a:r>
                      <a:endParaRPr lang="en-GB" sz="1050" b="0" dirty="0">
                        <a:solidFill>
                          <a:schemeClr val="tx1">
                            <a:lumMod val="65000"/>
                            <a:lumOff val="35000"/>
                          </a:schemeClr>
                        </a:solidFill>
                        <a:latin typeface="+mn-lt"/>
                        <a:ea typeface="+mn-ea"/>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0.013</a:t>
                      </a:r>
                      <a:endParaRPr lang="en-GB" sz="1050" b="0" dirty="0">
                        <a:solidFill>
                          <a:schemeClr val="tx1">
                            <a:lumMod val="65000"/>
                            <a:lumOff val="35000"/>
                          </a:schemeClr>
                        </a:solidFill>
                        <a:latin typeface="+mn-lt"/>
                        <a:ea typeface="+mn-ea"/>
                      </a:endParaRPr>
                    </a:p>
                    <a:p>
                      <a:pPr algn="ctr">
                        <a:lnSpc>
                          <a:spcPts val="1600"/>
                        </a:lnSpc>
                      </a:pPr>
                      <a:r>
                        <a:rPr lang="de-DE" sz="1050" b="0" dirty="0">
                          <a:solidFill>
                            <a:schemeClr val="tx1">
                              <a:lumMod val="65000"/>
                              <a:lumOff val="35000"/>
                            </a:schemeClr>
                          </a:solidFill>
                          <a:latin typeface="+mn-lt"/>
                          <a:ea typeface="+mn-ea"/>
                        </a:rPr>
                        <a:t>&lt;0.001</a:t>
                      </a:r>
                      <a:endParaRPr lang="en-GB" sz="1050" b="0" dirty="0">
                        <a:solidFill>
                          <a:schemeClr val="tx1">
                            <a:lumMod val="65000"/>
                            <a:lumOff val="35000"/>
                          </a:schemeClr>
                        </a:solidFill>
                        <a:latin typeface="+mn-lt"/>
                        <a:ea typeface="+mn-ea"/>
                      </a:endParaRP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71064">
                <a:tc vMerge="1">
                  <a:txBody>
                    <a:bodyPr/>
                    <a:lstStyle/>
                    <a:p>
                      <a:pPr marL="0" marR="0" lvl="0" indent="0" algn="l" defTabSz="914400" rtl="0" eaLnBrk="1" fontAlgn="base" latinLnBrk="0" hangingPunct="1">
                        <a:lnSpc>
                          <a:spcPts val="1600"/>
                        </a:lnSpc>
                        <a:spcBef>
                          <a:spcPct val="0"/>
                        </a:spcBef>
                        <a:spcAft>
                          <a:spcPct val="0"/>
                        </a:spcAft>
                        <a:buClrTx/>
                        <a:buSzTx/>
                        <a:buFontTx/>
                        <a:buNone/>
                        <a:tabLst/>
                      </a:pPr>
                      <a:endParaRPr kumimoji="0" lang="en-GB" altLang="zh-TW" sz="1050" b="0" i="0" u="none" strike="noStrike" cap="none" normalizeH="0" baseline="0" dirty="0">
                        <a:ln>
                          <a:noFill/>
                        </a:ln>
                        <a:solidFill>
                          <a:srgbClr val="000000"/>
                        </a:solidFill>
                        <a:effectLst/>
                        <a:latin typeface="+mn-lt"/>
                        <a:ea typeface="+mn-ea"/>
                        <a:cs typeface="Arial" charset="0"/>
                      </a:endParaRPr>
                    </a:p>
                  </a:txBody>
                  <a:tcPr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Del19</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LL3</a:t>
                      </a:r>
                    </a:p>
                    <a:p>
                      <a:pPr algn="ctr">
                        <a:lnSpc>
                          <a:spcPts val="1600"/>
                        </a:lnSpc>
                      </a:pPr>
                      <a:r>
                        <a:rPr lang="en-GB" sz="1050" b="0" dirty="0">
                          <a:solidFill>
                            <a:schemeClr val="tx1">
                              <a:lumMod val="65000"/>
                              <a:lumOff val="35000"/>
                            </a:schemeClr>
                          </a:solidFill>
                          <a:latin typeface="+mn-lt"/>
                          <a:ea typeface="+mn-ea"/>
                        </a:rPr>
                        <a:t>LL6</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15.8</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10.3</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3.4</a:t>
                      </a:r>
                    </a:p>
                    <a:p>
                      <a:pPr marL="0" marR="0" lvl="0" indent="0" algn="ctr" defTabSz="914400" rtl="0" eaLnBrk="1" fontAlgn="base" latinLnBrk="0" hangingPunct="1">
                        <a:lnSpc>
                          <a:spcPts val="1600"/>
                        </a:lnSpc>
                        <a:spcBef>
                          <a:spcPct val="0"/>
                        </a:spcBef>
                        <a:spcAft>
                          <a:spcPct val="0"/>
                        </a:spcAft>
                        <a:buClrTx/>
                        <a:buSzTx/>
                        <a:buFontTx/>
                        <a:buNone/>
                        <a:tabLst/>
                      </a:pPr>
                      <a:r>
                        <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2.2</a:t>
                      </a: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0.61 (0.39-0.95)</a:t>
                      </a:r>
                    </a:p>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dirty="0">
                          <a:solidFill>
                            <a:schemeClr val="tx1">
                              <a:lumMod val="65000"/>
                              <a:lumOff val="35000"/>
                            </a:schemeClr>
                          </a:solidFill>
                          <a:latin typeface="+mn-lt"/>
                          <a:ea typeface="+mn-ea"/>
                        </a:rPr>
                        <a:t>0.48 (0.31-0.74)</a:t>
                      </a:r>
                      <a:endParaRPr lang="en-GB" sz="1050" b="0" dirty="0">
                        <a:solidFill>
                          <a:schemeClr val="tx1">
                            <a:lumMod val="65000"/>
                            <a:lumOff val="35000"/>
                          </a:schemeClr>
                        </a:solidFill>
                        <a:latin typeface="+mn-lt"/>
                        <a:ea typeface="+mn-ea"/>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dirty="0">
                          <a:solidFill>
                            <a:schemeClr val="tx1">
                              <a:lumMod val="65000"/>
                              <a:lumOff val="35000"/>
                            </a:schemeClr>
                          </a:solidFill>
                          <a:latin typeface="+mn-lt"/>
                          <a:ea typeface="+mn-ea"/>
                        </a:rPr>
                        <a:t>0.025</a:t>
                      </a:r>
                      <a:endParaRPr lang="en-US" sz="1050" dirty="0">
                        <a:solidFill>
                          <a:schemeClr val="tx1">
                            <a:lumMod val="65000"/>
                            <a:lumOff val="35000"/>
                          </a:schemeClr>
                        </a:solidFill>
                        <a:latin typeface="+mn-lt"/>
                      </a:endParaRPr>
                    </a:p>
                    <a:p>
                      <a:pPr algn="ctr">
                        <a:lnSpc>
                          <a:spcPts val="1600"/>
                        </a:lnSpc>
                      </a:pPr>
                      <a:r>
                        <a:rPr lang="de-DE" sz="1050" b="0" dirty="0">
                          <a:solidFill>
                            <a:schemeClr val="tx1">
                              <a:lumMod val="65000"/>
                              <a:lumOff val="35000"/>
                            </a:schemeClr>
                          </a:solidFill>
                          <a:latin typeface="+mn-lt"/>
                          <a:ea typeface="+mn-ea"/>
                        </a:rPr>
                        <a:t>&lt;0.001</a:t>
                      </a:r>
                      <a:endParaRPr lang="en-GB" sz="1050" b="0" dirty="0">
                        <a:solidFill>
                          <a:schemeClr val="tx1">
                            <a:lumMod val="65000"/>
                            <a:lumOff val="35000"/>
                          </a:schemeClr>
                        </a:solidFill>
                        <a:latin typeface="+mn-lt"/>
                        <a:ea typeface="+mn-ea"/>
                      </a:endParaRP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6350" cap="flat" cmpd="sng" algn="ctr">
                      <a:solidFill>
                        <a:schemeClr val="tx1">
                          <a:lumMod val="65000"/>
                          <a:lumOff val="3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71064">
                <a:tc vMerge="1">
                  <a:txBody>
                    <a:bodyPr/>
                    <a:lstStyle/>
                    <a:p>
                      <a:pPr marL="0" marR="0" lvl="1" indent="0" algn="l" defTabSz="914400" rtl="0" eaLnBrk="1" fontAlgn="base" latinLnBrk="0" hangingPunct="1">
                        <a:lnSpc>
                          <a:spcPts val="1600"/>
                        </a:lnSpc>
                        <a:spcBef>
                          <a:spcPct val="0"/>
                        </a:spcBef>
                        <a:spcAft>
                          <a:spcPct val="0"/>
                        </a:spcAft>
                        <a:buClrTx/>
                        <a:buSzTx/>
                        <a:buFontTx/>
                        <a:buNone/>
                        <a:tabLst/>
                      </a:pPr>
                      <a:endParaRPr kumimoji="0" lang="en-GB" altLang="zh-TW" sz="1050" b="0" i="0" u="none" strike="noStrike" cap="none" normalizeH="0" baseline="0" dirty="0">
                        <a:ln>
                          <a:noFill/>
                        </a:ln>
                        <a:solidFill>
                          <a:srgbClr val="000000"/>
                        </a:solidFill>
                        <a:effectLst/>
                        <a:latin typeface="+mn-lt"/>
                        <a:ea typeface="+mn-ea"/>
                        <a:cs typeface="Arial" charset="0"/>
                      </a:endParaRPr>
                    </a:p>
                  </a:txBody>
                  <a:tcPr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L858R</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a:lnSpc>
                          <a:spcPts val="1600"/>
                        </a:lnSpc>
                      </a:pPr>
                      <a:r>
                        <a:rPr lang="en-GB" sz="1050" b="0" dirty="0">
                          <a:solidFill>
                            <a:schemeClr val="tx1">
                              <a:lumMod val="65000"/>
                              <a:lumOff val="35000"/>
                            </a:schemeClr>
                          </a:solidFill>
                          <a:latin typeface="+mn-lt"/>
                          <a:ea typeface="+mn-ea"/>
                        </a:rPr>
                        <a:t>LL3</a:t>
                      </a:r>
                    </a:p>
                    <a:p>
                      <a:pPr algn="ctr">
                        <a:lnSpc>
                          <a:spcPts val="1600"/>
                        </a:lnSpc>
                      </a:pPr>
                      <a:r>
                        <a:rPr lang="en-GB" sz="1050" b="0" dirty="0">
                          <a:solidFill>
                            <a:schemeClr val="tx1">
                              <a:lumMod val="65000"/>
                              <a:lumOff val="35000"/>
                            </a:schemeClr>
                          </a:solidFill>
                          <a:latin typeface="+mn-lt"/>
                          <a:ea typeface="+mn-ea"/>
                        </a:rPr>
                        <a:t>LL6</a:t>
                      </a:r>
                    </a:p>
                  </a:txBody>
                  <a:tcPr anchor="ctr">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14.5</a:t>
                      </a:r>
                    </a:p>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rPr>
                        <a:t>5.6</a:t>
                      </a:r>
                      <a:endParaRPr kumimoji="0" lang="en-GB" altLang="zh-TW" sz="1050" b="0" i="0" u="none" strike="noStrike" cap="none" normalizeH="0" baseline="0" dirty="0">
                        <a:ln>
                          <a:noFill/>
                        </a:ln>
                        <a:solidFill>
                          <a:schemeClr val="tx1">
                            <a:lumMod val="65000"/>
                            <a:lumOff val="35000"/>
                          </a:schemeClr>
                        </a:solidFill>
                        <a:effectLst/>
                        <a:latin typeface="+mn-lt"/>
                        <a:ea typeface="新細明體" charset="-120"/>
                        <a:cs typeface="Arial" charset="0"/>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2.7</a:t>
                      </a:r>
                    </a:p>
                    <a:p>
                      <a:pPr marL="0" marR="0" lvl="0" indent="0" algn="ctr" defTabSz="914400" rtl="0" eaLnBrk="1" fontAlgn="base" latinLnBrk="0" hangingPunct="1">
                        <a:lnSpc>
                          <a:spcPts val="1600"/>
                        </a:lnSpc>
                        <a:spcBef>
                          <a:spcPct val="0"/>
                        </a:spcBef>
                        <a:spcAft>
                          <a:spcPct val="0"/>
                        </a:spcAft>
                        <a:buClrTx/>
                        <a:buSzTx/>
                        <a:buFontTx/>
                        <a:buNone/>
                        <a:tabLst/>
                      </a:pPr>
                      <a:r>
                        <a:rPr kumimoji="0" lang="de-DE"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rPr>
                        <a:t>1.6</a:t>
                      </a:r>
                      <a:endParaRPr kumimoji="0" lang="en-GB" altLang="zh-TW" sz="1050" b="0" i="0" u="none" strike="noStrike" kern="1200" cap="none" normalizeH="0" baseline="0" dirty="0">
                        <a:ln>
                          <a:noFill/>
                        </a:ln>
                        <a:solidFill>
                          <a:schemeClr val="tx1">
                            <a:lumMod val="65000"/>
                            <a:lumOff val="35000"/>
                          </a:schemeClr>
                        </a:solidFill>
                        <a:effectLst/>
                        <a:latin typeface="+mn-lt"/>
                        <a:ea typeface="新細明體" charset="-120"/>
                        <a:cs typeface="Arial" charset="0"/>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algn="ctr">
                        <a:lnSpc>
                          <a:spcPts val="1600"/>
                        </a:lnSpc>
                      </a:pPr>
                      <a:r>
                        <a:rPr lang="de-DE" sz="1050" b="0" dirty="0">
                          <a:solidFill>
                            <a:schemeClr val="tx1">
                              <a:lumMod val="65000"/>
                              <a:lumOff val="35000"/>
                            </a:schemeClr>
                          </a:solidFill>
                          <a:latin typeface="+mn-lt"/>
                          <a:ea typeface="+mn-ea"/>
                        </a:rPr>
                        <a:t>0.48 (0.30-0.78)</a:t>
                      </a:r>
                    </a:p>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dirty="0">
                          <a:solidFill>
                            <a:schemeClr val="tx1">
                              <a:lumMod val="65000"/>
                              <a:lumOff val="35000"/>
                            </a:schemeClr>
                          </a:solidFill>
                          <a:latin typeface="+mn-lt"/>
                          <a:ea typeface="+mn-ea"/>
                        </a:rPr>
                        <a:t>0.60 (0.37-0.99)</a:t>
                      </a:r>
                      <a:endParaRPr lang="en-US" sz="1050" dirty="0">
                        <a:solidFill>
                          <a:schemeClr val="tx1">
                            <a:lumMod val="65000"/>
                            <a:lumOff val="35000"/>
                          </a:schemeClr>
                        </a:solidFill>
                        <a:latin typeface="+mn-lt"/>
                      </a:endParaRPr>
                    </a:p>
                  </a:txBody>
                  <a:tcPr anchor="ctr" horzOverflow="overflow">
                    <a:lnL w="6350" cap="flat" cmpd="sng" algn="ctr">
                      <a:solidFill>
                        <a:schemeClr val="tx1">
                          <a:lumMod val="65000"/>
                          <a:lumOff val="35000"/>
                        </a:schemeClr>
                      </a:solidFill>
                      <a:prstDash val="solid"/>
                      <a:round/>
                      <a:headEnd type="none" w="med" len="med"/>
                      <a:tailEnd type="none" w="med" len="med"/>
                    </a:lnL>
                    <a:lnR w="6350" cap="flat" cmpd="sng" algn="ctr">
                      <a:solidFill>
                        <a:schemeClr val="tx1">
                          <a:lumMod val="65000"/>
                          <a:lumOff val="35000"/>
                        </a:schemeClr>
                      </a:solid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lang="de-DE" sz="1050" b="0" dirty="0">
                          <a:solidFill>
                            <a:schemeClr val="tx1">
                              <a:lumMod val="65000"/>
                              <a:lumOff val="35000"/>
                            </a:schemeClr>
                          </a:solidFill>
                          <a:latin typeface="+mn-lt"/>
                          <a:ea typeface="+mn-ea"/>
                        </a:rPr>
                        <a:t>0.002</a:t>
                      </a:r>
                      <a:endParaRPr lang="en-US" sz="1050" dirty="0">
                        <a:solidFill>
                          <a:schemeClr val="tx1">
                            <a:lumMod val="65000"/>
                            <a:lumOff val="35000"/>
                          </a:schemeClr>
                        </a:solidFill>
                        <a:latin typeface="+mn-lt"/>
                      </a:endParaRPr>
                    </a:p>
                    <a:p>
                      <a:pPr algn="ctr">
                        <a:lnSpc>
                          <a:spcPts val="1600"/>
                        </a:lnSpc>
                      </a:pPr>
                      <a:r>
                        <a:rPr lang="de-DE" sz="1050" b="0" dirty="0">
                          <a:solidFill>
                            <a:schemeClr val="tx1">
                              <a:lumMod val="65000"/>
                              <a:lumOff val="35000"/>
                            </a:schemeClr>
                          </a:solidFill>
                          <a:latin typeface="+mn-lt"/>
                          <a:ea typeface="+mn-ea"/>
                        </a:rPr>
                        <a:t>0.038</a:t>
                      </a:r>
                      <a:endParaRPr lang="en-GB" sz="1050" b="0" dirty="0">
                        <a:solidFill>
                          <a:schemeClr val="tx1">
                            <a:lumMod val="65000"/>
                            <a:lumOff val="35000"/>
                          </a:schemeClr>
                        </a:solidFill>
                        <a:latin typeface="+mn-lt"/>
                        <a:ea typeface="+mn-ea"/>
                      </a:endParaRPr>
                    </a:p>
                  </a:txBody>
                  <a:tcPr anchor="ctr">
                    <a:lnL w="6350" cap="flat" cmpd="sng" algn="ctr">
                      <a:solidFill>
                        <a:schemeClr val="tx1">
                          <a:lumMod val="65000"/>
                          <a:lumOff val="35000"/>
                        </a:scheme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65000"/>
                          <a:lumOff val="3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18273873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4404" y="120161"/>
            <a:ext cx="10654886" cy="984885"/>
          </a:xfrm>
        </p:spPr>
        <p:txBody>
          <a:bodyPr wrap="square">
            <a:spAutoFit/>
          </a:bodyPr>
          <a:lstStyle/>
          <a:p>
            <a:pPr>
              <a:lnSpc>
                <a:spcPct val="100000"/>
              </a:lnSpc>
            </a:pPr>
            <a:r>
              <a:rPr lang="en-US" sz="3200" dirty="0" err="1"/>
              <a:t>Đáp</a:t>
            </a:r>
            <a:r>
              <a:rPr lang="en-US" sz="3200" dirty="0"/>
              <a:t> </a:t>
            </a:r>
            <a:r>
              <a:rPr lang="en-US" sz="3200" dirty="0" err="1"/>
              <a:t>ứng</a:t>
            </a:r>
            <a:r>
              <a:rPr lang="en-US" sz="3200" dirty="0"/>
              <a:t> </a:t>
            </a:r>
            <a:r>
              <a:rPr lang="en-US" sz="3200" dirty="0" err="1"/>
              <a:t>và</a:t>
            </a:r>
            <a:r>
              <a:rPr lang="en-US" sz="3200" dirty="0"/>
              <a:t> </a:t>
            </a:r>
            <a:r>
              <a:rPr lang="en-US" sz="3200" dirty="0" err="1"/>
              <a:t>tiên</a:t>
            </a:r>
            <a:r>
              <a:rPr lang="en-US" sz="3200" dirty="0"/>
              <a:t> </a:t>
            </a:r>
            <a:r>
              <a:rPr lang="en-US" sz="3200" dirty="0" err="1"/>
              <a:t>lượng</a:t>
            </a:r>
            <a:r>
              <a:rPr lang="en-US" sz="3200" dirty="0"/>
              <a:t> </a:t>
            </a:r>
            <a:r>
              <a:rPr lang="en-US" sz="3200" dirty="0" err="1"/>
              <a:t>của</a:t>
            </a:r>
            <a:r>
              <a:rPr lang="en-US" sz="3200" dirty="0"/>
              <a:t> Del19 so </a:t>
            </a:r>
            <a:r>
              <a:rPr lang="en-US" sz="3200" dirty="0" err="1"/>
              <a:t>với</a:t>
            </a:r>
            <a:r>
              <a:rPr lang="en-US" sz="3200" dirty="0"/>
              <a:t> L858R </a:t>
            </a:r>
            <a:r>
              <a:rPr lang="en-US" sz="3200" dirty="0" err="1"/>
              <a:t>trong</a:t>
            </a:r>
            <a:r>
              <a:rPr lang="en-US" sz="3200" dirty="0"/>
              <a:t> UTPKTBN </a:t>
            </a:r>
            <a:r>
              <a:rPr lang="en-US" sz="3200" dirty="0" err="1"/>
              <a:t>có</a:t>
            </a:r>
            <a:r>
              <a:rPr lang="en-US" sz="3200" dirty="0"/>
              <a:t> </a:t>
            </a:r>
            <a:r>
              <a:rPr lang="en-US" sz="3200" dirty="0" err="1"/>
              <a:t>đột</a:t>
            </a:r>
            <a:r>
              <a:rPr lang="en-US" sz="3200" dirty="0"/>
              <a:t> </a:t>
            </a:r>
            <a:r>
              <a:rPr lang="en-US" sz="3200" dirty="0" err="1"/>
              <a:t>biến</a:t>
            </a:r>
            <a:r>
              <a:rPr lang="en-US" sz="3200" dirty="0"/>
              <a:t> EGFR</a:t>
            </a:r>
            <a:endParaRPr lang="en-GB" sz="3200" dirty="0"/>
          </a:p>
        </p:txBody>
      </p:sp>
      <p:sp>
        <p:nvSpPr>
          <p:cNvPr id="8" name="Rectangle 1"/>
          <p:cNvSpPr>
            <a:spLocks noChangeArrowheads="1"/>
          </p:cNvSpPr>
          <p:nvPr/>
        </p:nvSpPr>
        <p:spPr bwMode="auto">
          <a:xfrm>
            <a:off x="2063751" y="6434337"/>
            <a:ext cx="8353425" cy="307777"/>
          </a:xfrm>
          <a:prstGeom prst="rect">
            <a:avLst/>
          </a:prstGeom>
          <a:noFill/>
          <a:ln w="9525">
            <a:noFill/>
            <a:miter lim="800000"/>
            <a:headEnd/>
            <a:tailEnd/>
          </a:ln>
        </p:spPr>
        <p:txBody>
          <a:bodyPr wrap="square" lIns="0" tIns="0" rIns="0" bIns="0" anchor="b" anchorCtr="0">
            <a:spAutoFit/>
          </a:bodyPr>
          <a:lstStyle/>
          <a:p>
            <a:pPr>
              <a:spcBef>
                <a:spcPts val="300"/>
              </a:spcBef>
            </a:pPr>
            <a:r>
              <a:rPr lang="en-US" sz="1000" dirty="0">
                <a:solidFill>
                  <a:prstClr val="black"/>
                </a:solidFill>
                <a:latin typeface="Arial"/>
              </a:rPr>
              <a:t>1. NCCN Clinical Practice Guidelines. NSCLC Version 4.2016. 2. </a:t>
            </a:r>
            <a:r>
              <a:rPr lang="en-US" altLang="en-US" sz="1000" dirty="0">
                <a:solidFill>
                  <a:prstClr val="black"/>
                </a:solidFill>
                <a:latin typeface="Arial"/>
                <a:cs typeface="Arial" charset="0"/>
              </a:rPr>
              <a:t>Reguart and Remon. </a:t>
            </a:r>
            <a:r>
              <a:rPr lang="en-US" altLang="en-US" sz="1000" i="1" dirty="0">
                <a:solidFill>
                  <a:prstClr val="black"/>
                </a:solidFill>
                <a:latin typeface="Arial"/>
                <a:cs typeface="Arial" charset="0"/>
              </a:rPr>
              <a:t>Future Oncol</a:t>
            </a:r>
            <a:r>
              <a:rPr lang="en-US" altLang="en-US" sz="1000" dirty="0">
                <a:solidFill>
                  <a:prstClr val="black"/>
                </a:solidFill>
                <a:latin typeface="Arial"/>
                <a:cs typeface="Arial" charset="0"/>
              </a:rPr>
              <a:t>. 2015;11:1245. </a:t>
            </a:r>
            <a:br>
              <a:rPr lang="en-US" altLang="en-US" sz="1000" dirty="0">
                <a:solidFill>
                  <a:prstClr val="black"/>
                </a:solidFill>
                <a:latin typeface="Arial"/>
                <a:cs typeface="Arial" charset="0"/>
              </a:rPr>
            </a:br>
            <a:r>
              <a:rPr lang="en-US" altLang="en-US" sz="1000" dirty="0">
                <a:solidFill>
                  <a:prstClr val="black"/>
                </a:solidFill>
                <a:latin typeface="Arial"/>
                <a:cs typeface="Arial" charset="0"/>
              </a:rPr>
              <a:t>3. </a:t>
            </a:r>
            <a:r>
              <a:rPr lang="en-US" sz="1000" dirty="0">
                <a:solidFill>
                  <a:prstClr val="black"/>
                </a:solidFill>
                <a:latin typeface="Arial"/>
              </a:rPr>
              <a:t>Lee et al. </a:t>
            </a:r>
            <a:r>
              <a:rPr lang="en-US" sz="1000" i="1" dirty="0">
                <a:solidFill>
                  <a:prstClr val="black"/>
                </a:solidFill>
                <a:latin typeface="Arial"/>
              </a:rPr>
              <a:t>J Clin Oncol</a:t>
            </a:r>
            <a:r>
              <a:rPr lang="en-US" sz="1000" dirty="0">
                <a:solidFill>
                  <a:prstClr val="black"/>
                </a:solidFill>
                <a:latin typeface="Arial"/>
              </a:rPr>
              <a:t>. 2015;33:1958.</a:t>
            </a:r>
            <a:endParaRPr lang="en-GB" sz="1000" dirty="0">
              <a:solidFill>
                <a:prstClr val="black"/>
              </a:solidFill>
              <a:latin typeface="Arial"/>
            </a:endParaRPr>
          </a:p>
        </p:txBody>
      </p:sp>
      <p:sp>
        <p:nvSpPr>
          <p:cNvPr id="155" name="Content Placeholder 2"/>
          <p:cNvSpPr>
            <a:spLocks noGrp="1"/>
          </p:cNvSpPr>
          <p:nvPr>
            <p:ph idx="1"/>
          </p:nvPr>
        </p:nvSpPr>
        <p:spPr>
          <a:xfrm>
            <a:off x="924404" y="1153807"/>
            <a:ext cx="10498772" cy="2031325"/>
          </a:xfrm>
        </p:spPr>
        <p:txBody>
          <a:bodyPr>
            <a:normAutofit fontScale="92500"/>
          </a:bodyPr>
          <a:lstStyle/>
          <a:p>
            <a:pPr algn="just">
              <a:spcBef>
                <a:spcPts val="600"/>
              </a:spcBef>
              <a:buFont typeface="Wingdings" panose="05000000000000000000" pitchFamily="2" charset="2"/>
              <a:buChar char="§"/>
            </a:pPr>
            <a:r>
              <a:rPr lang="en-GB" altLang="zh-TW" sz="1800" dirty="0" err="1"/>
              <a:t>Đột</a:t>
            </a:r>
            <a:r>
              <a:rPr lang="en-GB" altLang="zh-TW" sz="1800" dirty="0"/>
              <a:t> </a:t>
            </a:r>
            <a:r>
              <a:rPr lang="en-GB" altLang="zh-TW" sz="1800" dirty="0" err="1"/>
              <a:t>biến</a:t>
            </a:r>
            <a:r>
              <a:rPr lang="en-GB" altLang="zh-TW" sz="1800" dirty="0"/>
              <a:t> EGFR </a:t>
            </a:r>
            <a:r>
              <a:rPr lang="en-GB" altLang="zh-TW" sz="1800" dirty="0" err="1"/>
              <a:t>thường</a:t>
            </a:r>
            <a:r>
              <a:rPr lang="en-GB" altLang="zh-TW" sz="1800" dirty="0"/>
              <a:t> </a:t>
            </a:r>
            <a:r>
              <a:rPr lang="en-GB" altLang="zh-TW" sz="1800" dirty="0" err="1"/>
              <a:t>cho</a:t>
            </a:r>
            <a:r>
              <a:rPr lang="en-GB" altLang="zh-TW" sz="1800" dirty="0"/>
              <a:t> </a:t>
            </a:r>
            <a:r>
              <a:rPr lang="en-GB" altLang="zh-TW" sz="1800" dirty="0" err="1"/>
              <a:t>đáp</a:t>
            </a:r>
            <a:r>
              <a:rPr lang="en-GB" altLang="zh-TW" sz="1800" dirty="0"/>
              <a:t> </a:t>
            </a:r>
            <a:r>
              <a:rPr lang="en-GB" altLang="zh-TW" sz="1800" dirty="0" err="1"/>
              <a:t>ứng</a:t>
            </a:r>
            <a:r>
              <a:rPr lang="en-GB" altLang="zh-TW" sz="1800" dirty="0"/>
              <a:t> </a:t>
            </a:r>
            <a:r>
              <a:rPr lang="en-GB" altLang="zh-TW" sz="1800" dirty="0" err="1"/>
              <a:t>với</a:t>
            </a:r>
            <a:r>
              <a:rPr lang="en-GB" altLang="zh-TW" sz="1800" dirty="0"/>
              <a:t> EGFR TKIs </a:t>
            </a:r>
            <a:r>
              <a:rPr lang="en-GB" altLang="zh-TW" sz="1800" dirty="0" err="1"/>
              <a:t>bất</a:t>
            </a:r>
            <a:r>
              <a:rPr lang="en-GB" altLang="zh-TW" sz="1800" dirty="0"/>
              <a:t> </a:t>
            </a:r>
            <a:r>
              <a:rPr lang="en-GB" altLang="zh-TW" sz="1800" dirty="0" err="1"/>
              <a:t>kể</a:t>
            </a:r>
            <a:r>
              <a:rPr lang="en-GB" altLang="zh-TW" sz="1800" dirty="0"/>
              <a:t> </a:t>
            </a:r>
            <a:r>
              <a:rPr lang="en-GB" altLang="zh-TW" sz="1800" dirty="0" err="1"/>
              <a:t>là</a:t>
            </a:r>
            <a:r>
              <a:rPr lang="en-GB" altLang="zh-TW" sz="1800" dirty="0"/>
              <a:t> </a:t>
            </a:r>
            <a:r>
              <a:rPr lang="en-GB" altLang="zh-TW" sz="1800" dirty="0" err="1"/>
              <a:t>loại</a:t>
            </a:r>
            <a:r>
              <a:rPr lang="en-GB" altLang="zh-TW" sz="1800" dirty="0"/>
              <a:t> nào</a:t>
            </a:r>
            <a:r>
              <a:rPr lang="en-GB" altLang="zh-TW" sz="1800" baseline="30000" dirty="0"/>
              <a:t>1</a:t>
            </a:r>
          </a:p>
          <a:p>
            <a:pPr algn="just">
              <a:spcBef>
                <a:spcPts val="600"/>
              </a:spcBef>
              <a:buFont typeface="Wingdings" panose="05000000000000000000" pitchFamily="2" charset="2"/>
              <a:buChar char="§"/>
            </a:pPr>
            <a:r>
              <a:rPr lang="en-GB" altLang="zh-TW" sz="1800" dirty="0" err="1"/>
              <a:t>Tuy</a:t>
            </a:r>
            <a:r>
              <a:rPr lang="en-GB" altLang="zh-TW" sz="1800" dirty="0"/>
              <a:t> </a:t>
            </a:r>
            <a:r>
              <a:rPr lang="en-GB" altLang="zh-TW" sz="1800" dirty="0" err="1"/>
              <a:t>nhiên</a:t>
            </a:r>
            <a:r>
              <a:rPr lang="en-GB" altLang="zh-TW" sz="1800" dirty="0"/>
              <a:t>, Del19 </a:t>
            </a:r>
            <a:r>
              <a:rPr lang="en-GB" altLang="zh-TW" sz="1800" dirty="0" err="1"/>
              <a:t>và</a:t>
            </a:r>
            <a:r>
              <a:rPr lang="en-GB" altLang="zh-TW" sz="1800" dirty="0"/>
              <a:t> L858R </a:t>
            </a:r>
            <a:r>
              <a:rPr lang="en-GB" altLang="zh-TW" sz="1800" dirty="0" err="1"/>
              <a:t>là</a:t>
            </a:r>
            <a:r>
              <a:rPr lang="en-GB" altLang="zh-TW" sz="1800" dirty="0"/>
              <a:t> </a:t>
            </a:r>
            <a:r>
              <a:rPr lang="en-GB" altLang="zh-TW" sz="1800" dirty="0" err="1"/>
              <a:t>các</a:t>
            </a:r>
            <a:r>
              <a:rPr lang="en-GB" altLang="zh-TW" sz="1800" dirty="0"/>
              <a:t> </a:t>
            </a:r>
            <a:r>
              <a:rPr lang="en-GB" altLang="zh-TW" sz="1800" dirty="0" err="1"/>
              <a:t>dạng</a:t>
            </a:r>
            <a:r>
              <a:rPr lang="en-GB" altLang="zh-TW" sz="1800" dirty="0"/>
              <a:t> </a:t>
            </a:r>
            <a:r>
              <a:rPr lang="en-GB" altLang="zh-TW" sz="1800" dirty="0" err="1"/>
              <a:t>đột</a:t>
            </a:r>
            <a:r>
              <a:rPr lang="en-GB" altLang="zh-TW" sz="1800" dirty="0"/>
              <a:t> </a:t>
            </a:r>
            <a:r>
              <a:rPr lang="en-GB" altLang="zh-TW" sz="1800" dirty="0" err="1"/>
              <a:t>biến</a:t>
            </a:r>
            <a:r>
              <a:rPr lang="en-GB" altLang="zh-TW" sz="1800" dirty="0"/>
              <a:t> </a:t>
            </a:r>
            <a:r>
              <a:rPr lang="en-GB" altLang="zh-TW" sz="1800" dirty="0" err="1"/>
              <a:t>khác</a:t>
            </a:r>
            <a:r>
              <a:rPr lang="en-GB" altLang="zh-TW" sz="1800" dirty="0"/>
              <a:t> nhau</a:t>
            </a:r>
            <a:r>
              <a:rPr lang="en-GB" altLang="zh-TW" sz="1800" baseline="30000" dirty="0"/>
              <a:t>2</a:t>
            </a:r>
          </a:p>
          <a:p>
            <a:pPr lvl="1" algn="just">
              <a:spcBef>
                <a:spcPts val="600"/>
              </a:spcBef>
              <a:buFont typeface="Wingdings" panose="05000000000000000000" pitchFamily="2" charset="2"/>
              <a:buChar char="Ø"/>
            </a:pPr>
            <a:r>
              <a:rPr lang="en-US" dirty="0" err="1"/>
              <a:t>Vị</a:t>
            </a:r>
            <a:r>
              <a:rPr lang="en-US" dirty="0"/>
              <a:t> </a:t>
            </a:r>
            <a:r>
              <a:rPr lang="en-US" dirty="0" err="1"/>
              <a:t>trí</a:t>
            </a:r>
            <a:r>
              <a:rPr lang="en-US" dirty="0"/>
              <a:t> </a:t>
            </a:r>
            <a:r>
              <a:rPr lang="en-US" dirty="0" err="1"/>
              <a:t>đột</a:t>
            </a:r>
            <a:r>
              <a:rPr lang="en-US" dirty="0"/>
              <a:t> </a:t>
            </a:r>
            <a:r>
              <a:rPr lang="en-US" dirty="0" err="1"/>
              <a:t>biến</a:t>
            </a:r>
            <a:r>
              <a:rPr lang="en-US" dirty="0"/>
              <a:t> Del 19 </a:t>
            </a:r>
            <a:r>
              <a:rPr lang="en-US" dirty="0" err="1"/>
              <a:t>nằm</a:t>
            </a:r>
            <a:r>
              <a:rPr lang="en-US" dirty="0"/>
              <a:t> </a:t>
            </a:r>
            <a:r>
              <a:rPr lang="en-US" dirty="0" err="1"/>
              <a:t>bên</a:t>
            </a:r>
            <a:r>
              <a:rPr lang="en-US" dirty="0"/>
              <a:t> </a:t>
            </a:r>
            <a:r>
              <a:rPr lang="en-US" dirty="0" err="1"/>
              <a:t>trong</a:t>
            </a:r>
            <a:r>
              <a:rPr lang="en-US" dirty="0"/>
              <a:t> </a:t>
            </a:r>
            <a:r>
              <a:rPr lang="en-US" dirty="0" err="1"/>
              <a:t>khe</a:t>
            </a:r>
            <a:r>
              <a:rPr lang="en-US" dirty="0"/>
              <a:t> </a:t>
            </a:r>
            <a:r>
              <a:rPr lang="en-US" dirty="0" err="1"/>
              <a:t>gắn</a:t>
            </a:r>
            <a:r>
              <a:rPr lang="en-US" dirty="0"/>
              <a:t> </a:t>
            </a:r>
            <a:r>
              <a:rPr lang="en-US" dirty="0" err="1"/>
              <a:t>kết</a:t>
            </a:r>
            <a:r>
              <a:rPr lang="en-US" dirty="0"/>
              <a:t> </a:t>
            </a:r>
            <a:r>
              <a:rPr lang="en-US" dirty="0" err="1"/>
              <a:t>với</a:t>
            </a:r>
            <a:r>
              <a:rPr lang="en-US" dirty="0"/>
              <a:t> ATP </a:t>
            </a:r>
            <a:r>
              <a:rPr lang="en-US" dirty="0" err="1"/>
              <a:t>của</a:t>
            </a:r>
            <a:r>
              <a:rPr lang="en-US" dirty="0"/>
              <a:t> EGFR Kinase, </a:t>
            </a:r>
            <a:r>
              <a:rPr lang="en-US" dirty="0" err="1"/>
              <a:t>giúp</a:t>
            </a:r>
            <a:r>
              <a:rPr lang="en-US" dirty="0"/>
              <a:t> </a:t>
            </a:r>
            <a:r>
              <a:rPr lang="en-US" dirty="0" err="1"/>
              <a:t>làm</a:t>
            </a:r>
            <a:r>
              <a:rPr lang="en-US" dirty="0"/>
              <a:t> </a:t>
            </a:r>
            <a:r>
              <a:rPr lang="en-US" dirty="0" err="1"/>
              <a:t>tăng</a:t>
            </a:r>
            <a:r>
              <a:rPr lang="en-US" dirty="0"/>
              <a:t> </a:t>
            </a:r>
            <a:r>
              <a:rPr lang="en-US" dirty="0" err="1"/>
              <a:t>độ</a:t>
            </a:r>
            <a:r>
              <a:rPr lang="en-US" dirty="0"/>
              <a:t> </a:t>
            </a:r>
            <a:r>
              <a:rPr lang="en-US" dirty="0" err="1"/>
              <a:t>nhạy</a:t>
            </a:r>
            <a:r>
              <a:rPr lang="en-US" dirty="0"/>
              <a:t> </a:t>
            </a:r>
            <a:r>
              <a:rPr lang="en-US" dirty="0" err="1"/>
              <a:t>với</a:t>
            </a:r>
            <a:r>
              <a:rPr lang="en-US" dirty="0"/>
              <a:t> EGFR TKI so </a:t>
            </a:r>
            <a:r>
              <a:rPr lang="en-US" dirty="0" err="1"/>
              <a:t>với</a:t>
            </a:r>
            <a:r>
              <a:rPr lang="en-US" dirty="0"/>
              <a:t> </a:t>
            </a:r>
            <a:r>
              <a:rPr lang="en-US" dirty="0" err="1"/>
              <a:t>đột</a:t>
            </a:r>
            <a:r>
              <a:rPr lang="en-US" dirty="0"/>
              <a:t> </a:t>
            </a:r>
            <a:r>
              <a:rPr lang="en-US" dirty="0" err="1"/>
              <a:t>biến</a:t>
            </a:r>
            <a:r>
              <a:rPr lang="en-US" dirty="0"/>
              <a:t> L858R, </a:t>
            </a:r>
            <a:r>
              <a:rPr lang="en-US" dirty="0" err="1"/>
              <a:t>vốn</a:t>
            </a:r>
            <a:r>
              <a:rPr lang="en-US" dirty="0"/>
              <a:t> </a:t>
            </a:r>
            <a:r>
              <a:rPr lang="en-US" dirty="0" err="1"/>
              <a:t>nằm</a:t>
            </a:r>
            <a:r>
              <a:rPr lang="en-US" dirty="0"/>
              <a:t> </a:t>
            </a:r>
            <a:r>
              <a:rPr lang="en-US" dirty="0" err="1"/>
              <a:t>xa</a:t>
            </a:r>
            <a:r>
              <a:rPr lang="en-US" dirty="0"/>
              <a:t> </a:t>
            </a:r>
            <a:r>
              <a:rPr lang="en-US" dirty="0" err="1"/>
              <a:t>khoang</a:t>
            </a:r>
            <a:r>
              <a:rPr lang="en-US" dirty="0"/>
              <a:t> </a:t>
            </a:r>
            <a:r>
              <a:rPr lang="en-US" dirty="0" err="1"/>
              <a:t>gắn</a:t>
            </a:r>
            <a:r>
              <a:rPr lang="en-US" dirty="0"/>
              <a:t> </a:t>
            </a:r>
            <a:r>
              <a:rPr lang="en-US" dirty="0" err="1"/>
              <a:t>kết</a:t>
            </a:r>
            <a:r>
              <a:rPr lang="en-US" dirty="0"/>
              <a:t> </a:t>
            </a:r>
            <a:r>
              <a:rPr lang="en-US" dirty="0" err="1"/>
              <a:t>này</a:t>
            </a:r>
            <a:r>
              <a:rPr lang="en-US" dirty="0"/>
              <a:t>. </a:t>
            </a:r>
          </a:p>
          <a:p>
            <a:pPr lvl="1" algn="just">
              <a:spcBef>
                <a:spcPts val="600"/>
              </a:spcBef>
              <a:buFont typeface="Wingdings" panose="05000000000000000000" pitchFamily="2" charset="2"/>
              <a:buChar char="Ø"/>
            </a:pPr>
            <a:r>
              <a:rPr lang="en-GB" altLang="zh-TW" dirty="0"/>
              <a:t>Del19 </a:t>
            </a:r>
            <a:r>
              <a:rPr lang="en-GB" altLang="zh-TW" dirty="0" err="1"/>
              <a:t>và</a:t>
            </a:r>
            <a:r>
              <a:rPr lang="en-GB" altLang="zh-TW" dirty="0"/>
              <a:t> L858R </a:t>
            </a:r>
            <a:r>
              <a:rPr lang="en-GB" altLang="zh-TW" dirty="0" err="1"/>
              <a:t>có</a:t>
            </a:r>
            <a:r>
              <a:rPr lang="en-GB" altLang="zh-TW" dirty="0"/>
              <a:t> </a:t>
            </a:r>
            <a:r>
              <a:rPr lang="en-GB" altLang="zh-TW" dirty="0" err="1"/>
              <a:t>tiên</a:t>
            </a:r>
            <a:r>
              <a:rPr lang="en-GB" altLang="zh-TW" dirty="0"/>
              <a:t> </a:t>
            </a:r>
            <a:r>
              <a:rPr lang="en-GB" altLang="zh-TW" dirty="0" err="1"/>
              <a:t>lượng</a:t>
            </a:r>
            <a:r>
              <a:rPr lang="en-GB" altLang="zh-TW" dirty="0"/>
              <a:t> </a:t>
            </a:r>
            <a:r>
              <a:rPr lang="en-GB" altLang="zh-TW" dirty="0" err="1"/>
              <a:t>khác</a:t>
            </a:r>
            <a:r>
              <a:rPr lang="en-GB" altLang="zh-TW" dirty="0"/>
              <a:t> nhau</a:t>
            </a:r>
            <a:r>
              <a:rPr lang="en-GB" altLang="zh-TW" baseline="30000" dirty="0"/>
              <a:t>3</a:t>
            </a:r>
            <a:r>
              <a:rPr lang="en-GB" altLang="zh-TW" dirty="0"/>
              <a:t>:</a:t>
            </a:r>
          </a:p>
          <a:p>
            <a:pPr lvl="1" algn="just">
              <a:spcBef>
                <a:spcPts val="600"/>
              </a:spcBef>
              <a:buFont typeface="Wingdings" panose="05000000000000000000" pitchFamily="2" charset="2"/>
              <a:buChar char="Ø"/>
            </a:pPr>
            <a:r>
              <a:rPr lang="en-US" sz="1600" dirty="0"/>
              <a:t>So </a:t>
            </a:r>
            <a:r>
              <a:rPr lang="en-US" sz="1600" dirty="0" err="1"/>
              <a:t>với</a:t>
            </a:r>
            <a:r>
              <a:rPr lang="en-US" sz="1600" dirty="0"/>
              <a:t> </a:t>
            </a:r>
            <a:r>
              <a:rPr lang="en-US" sz="1600" dirty="0" err="1"/>
              <a:t>hoá</a:t>
            </a:r>
            <a:r>
              <a:rPr lang="en-US" sz="1600" dirty="0"/>
              <a:t> </a:t>
            </a:r>
            <a:r>
              <a:rPr lang="en-US" sz="1600" dirty="0" err="1"/>
              <a:t>trị</a:t>
            </a:r>
            <a:r>
              <a:rPr lang="en-US" sz="1600" dirty="0"/>
              <a:t>, EGFR TKIs </a:t>
            </a:r>
            <a:r>
              <a:rPr lang="en-US" sz="1600" dirty="0" err="1"/>
              <a:t>có</a:t>
            </a:r>
            <a:r>
              <a:rPr lang="en-US" sz="1600" dirty="0"/>
              <a:t> </a:t>
            </a:r>
            <a:r>
              <a:rPr lang="en-US" sz="1600" dirty="0" err="1"/>
              <a:t>mức</a:t>
            </a:r>
            <a:r>
              <a:rPr lang="en-US" sz="1600" dirty="0"/>
              <a:t> </a:t>
            </a:r>
            <a:r>
              <a:rPr lang="en-US" sz="1600" dirty="0" err="1"/>
              <a:t>độ</a:t>
            </a:r>
            <a:r>
              <a:rPr lang="en-US" sz="1600" dirty="0"/>
              <a:t> </a:t>
            </a:r>
            <a:r>
              <a:rPr lang="en-US" sz="1600" dirty="0" err="1"/>
              <a:t>cải</a:t>
            </a:r>
            <a:r>
              <a:rPr lang="en-US" sz="1600" dirty="0"/>
              <a:t> </a:t>
            </a:r>
            <a:r>
              <a:rPr lang="en-US" sz="1600" dirty="0" err="1"/>
              <a:t>thiện</a:t>
            </a:r>
            <a:r>
              <a:rPr lang="en-US" sz="1600" dirty="0"/>
              <a:t> PFS </a:t>
            </a:r>
            <a:r>
              <a:rPr lang="en-US" sz="1600" dirty="0" err="1"/>
              <a:t>tốt</a:t>
            </a:r>
            <a:r>
              <a:rPr lang="en-US" sz="1600" dirty="0"/>
              <a:t> </a:t>
            </a:r>
            <a:r>
              <a:rPr lang="en-US" sz="1600" dirty="0" err="1"/>
              <a:t>hơn</a:t>
            </a:r>
            <a:r>
              <a:rPr lang="en-US" sz="1600" dirty="0"/>
              <a:t> ở </a:t>
            </a:r>
            <a:r>
              <a:rPr lang="en-US" sz="1600" dirty="0" err="1"/>
              <a:t>bệnh</a:t>
            </a:r>
            <a:r>
              <a:rPr lang="en-US" sz="1600" dirty="0"/>
              <a:t> </a:t>
            </a:r>
            <a:r>
              <a:rPr lang="en-US" sz="1600" dirty="0" err="1"/>
              <a:t>nhân</a:t>
            </a:r>
            <a:r>
              <a:rPr lang="en-US" sz="1600" dirty="0"/>
              <a:t> Del19 so </a:t>
            </a:r>
            <a:r>
              <a:rPr lang="en-US" sz="1600" dirty="0" err="1"/>
              <a:t>với</a:t>
            </a:r>
            <a:r>
              <a:rPr lang="en-US" sz="1600" dirty="0"/>
              <a:t> </a:t>
            </a:r>
            <a:r>
              <a:rPr lang="en-US" sz="1600" dirty="0" err="1"/>
              <a:t>bệnh</a:t>
            </a:r>
            <a:r>
              <a:rPr lang="en-US" sz="1600" dirty="0"/>
              <a:t> </a:t>
            </a:r>
            <a:r>
              <a:rPr lang="en-US" sz="1600" dirty="0" err="1"/>
              <a:t>nhân</a:t>
            </a:r>
            <a:r>
              <a:rPr lang="en-US" sz="1600" dirty="0"/>
              <a:t> L858R</a:t>
            </a:r>
            <a:r>
              <a:rPr lang="en-US" sz="1600" baseline="30000" dirty="0"/>
              <a:t>3</a:t>
            </a:r>
            <a:endParaRPr lang="en-GB" altLang="zh-TW" sz="1600" baseline="30000" dirty="0"/>
          </a:p>
        </p:txBody>
      </p:sp>
      <p:sp>
        <p:nvSpPr>
          <p:cNvPr id="78" name="Round Same Side Corner Rectangle 77"/>
          <p:cNvSpPr/>
          <p:nvPr/>
        </p:nvSpPr>
        <p:spPr>
          <a:xfrm>
            <a:off x="1954650" y="3161319"/>
            <a:ext cx="8744769" cy="209550"/>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a:solidFill>
                <a:prstClr val="black"/>
              </a:solidFill>
              <a:latin typeface="Arial"/>
            </a:endParaRPr>
          </a:p>
        </p:txBody>
      </p:sp>
      <p:graphicFrame>
        <p:nvGraphicFramePr>
          <p:cNvPr id="79" name="Table 78"/>
          <p:cNvGraphicFramePr>
            <a:graphicFrameLocks noGrp="1"/>
          </p:cNvGraphicFramePr>
          <p:nvPr/>
        </p:nvGraphicFramePr>
        <p:xfrm>
          <a:off x="1975425" y="3131922"/>
          <a:ext cx="8762077" cy="2457231"/>
        </p:xfrm>
        <a:graphic>
          <a:graphicData uri="http://schemas.openxmlformats.org/drawingml/2006/table">
            <a:tbl>
              <a:tblPr firstRow="1" bandRow="1">
                <a:tableStyleId>{5C22544A-7EE6-4342-B048-85BDC9FD1C3A}</a:tableStyleId>
              </a:tblPr>
              <a:tblGrid>
                <a:gridCol w="939521">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153455">
                  <a:extLst>
                    <a:ext uri="{9D8B030D-6E8A-4147-A177-3AD203B41FA5}">
                      <a16:colId xmlns:a16="http://schemas.microsoft.com/office/drawing/2014/main" val="20002"/>
                    </a:ext>
                  </a:extLst>
                </a:gridCol>
                <a:gridCol w="942889">
                  <a:extLst>
                    <a:ext uri="{9D8B030D-6E8A-4147-A177-3AD203B41FA5}">
                      <a16:colId xmlns:a16="http://schemas.microsoft.com/office/drawing/2014/main" val="20003"/>
                    </a:ext>
                  </a:extLst>
                </a:gridCol>
                <a:gridCol w="1235508">
                  <a:extLst>
                    <a:ext uri="{9D8B030D-6E8A-4147-A177-3AD203B41FA5}">
                      <a16:colId xmlns:a16="http://schemas.microsoft.com/office/drawing/2014/main" val="20004"/>
                    </a:ext>
                  </a:extLst>
                </a:gridCol>
                <a:gridCol w="2194560">
                  <a:extLst>
                    <a:ext uri="{9D8B030D-6E8A-4147-A177-3AD203B41FA5}">
                      <a16:colId xmlns:a16="http://schemas.microsoft.com/office/drawing/2014/main" val="20005"/>
                    </a:ext>
                  </a:extLst>
                </a:gridCol>
              </a:tblGrid>
              <a:tr h="228730">
                <a:tc>
                  <a:txBody>
                    <a:bodyPr/>
                    <a:lstStyle/>
                    <a:p>
                      <a:pPr>
                        <a:lnSpc>
                          <a:spcPct val="80000"/>
                        </a:lnSpc>
                      </a:pPr>
                      <a:r>
                        <a:rPr lang="en-US" sz="800" dirty="0">
                          <a:solidFill>
                            <a:schemeClr val="bg1"/>
                          </a:solidFill>
                        </a:rPr>
                        <a:t>Trial</a:t>
                      </a:r>
                    </a:p>
                  </a:txBody>
                  <a:tcPr anchor="b">
                    <a:lnL w="12700" cmpd="sng">
                      <a:noFill/>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80000"/>
                        </a:lnSpc>
                      </a:pPr>
                      <a:r>
                        <a:rPr lang="en-US" sz="800" dirty="0">
                          <a:solidFill>
                            <a:schemeClr val="bg1"/>
                          </a:solidFill>
                        </a:rPr>
                        <a:t>Hazard ratio (95%</a:t>
                      </a:r>
                    </a:p>
                  </a:txBody>
                  <a:tcPr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80000"/>
                        </a:lnSpc>
                      </a:pPr>
                      <a:endParaRPr lang="en-US" sz="800" dirty="0">
                        <a:solidFill>
                          <a:schemeClr val="bg1"/>
                        </a:solidFill>
                      </a:endParaRPr>
                    </a:p>
                  </a:txBody>
                  <a:tcPr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80000"/>
                        </a:lnSpc>
                      </a:pPr>
                      <a:r>
                        <a:rPr lang="en-US" sz="800" dirty="0">
                          <a:solidFill>
                            <a:schemeClr val="bg1"/>
                          </a:solidFill>
                        </a:rPr>
                        <a:t>Trial</a:t>
                      </a:r>
                    </a:p>
                  </a:txBody>
                  <a:tcPr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80000"/>
                        </a:lnSpc>
                      </a:pPr>
                      <a:r>
                        <a:rPr lang="en-US" sz="800" dirty="0">
                          <a:solidFill>
                            <a:schemeClr val="bg1"/>
                          </a:solidFill>
                        </a:rPr>
                        <a:t>Hazard ratio</a:t>
                      </a:r>
                      <a:r>
                        <a:rPr lang="en-US" sz="800" baseline="0" dirty="0">
                          <a:solidFill>
                            <a:schemeClr val="bg1"/>
                          </a:solidFill>
                        </a:rPr>
                        <a:t> (95% CI)</a:t>
                      </a:r>
                      <a:endParaRPr lang="en-US" sz="800" dirty="0">
                        <a:solidFill>
                          <a:schemeClr val="bg1"/>
                        </a:solidFill>
                      </a:endParaRPr>
                    </a:p>
                  </a:txBody>
                  <a:tcPr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80000"/>
                        </a:lnSpc>
                      </a:pPr>
                      <a:endParaRPr lang="en-US" sz="800" dirty="0">
                        <a:solidFill>
                          <a:schemeClr val="bg1"/>
                        </a:solidFill>
                      </a:endParaRPr>
                    </a:p>
                  </a:txBody>
                  <a:tcPr anchor="b">
                    <a:lnL w="6350" cap="flat" cmpd="sng" algn="ctr">
                      <a:noFill/>
                      <a:prstDash val="solid"/>
                      <a:round/>
                      <a:headEnd type="none" w="med" len="med"/>
                      <a:tailEnd type="none" w="med" len="med"/>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45097">
                <a:tc>
                  <a:txBody>
                    <a:bodyPr/>
                    <a:lstStyle/>
                    <a:p>
                      <a:pPr>
                        <a:lnSpc>
                          <a:spcPct val="55000"/>
                        </a:lnSpc>
                      </a:pPr>
                      <a:endParaRPr lang="en-US" sz="700" dirty="0">
                        <a:solidFill>
                          <a:schemeClr val="tx1"/>
                        </a:solidFill>
                      </a:endParaRPr>
                    </a:p>
                  </a:txBody>
                  <a:tcPr anchor="ctr">
                    <a:lnL w="12700" cmpd="sng">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ct val="55000"/>
                        </a:lnSpc>
                      </a:pPr>
                      <a:endParaRPr lang="en-US" sz="1000" b="1" kern="1200" dirty="0">
                        <a:solidFill>
                          <a:schemeClr val="tx1"/>
                        </a:solidFill>
                        <a:latin typeface="+mn-lt"/>
                        <a:ea typeface="+mn-ea"/>
                        <a:cs typeface="+mn-cs"/>
                      </a:endParaRPr>
                    </a:p>
                    <a:p>
                      <a:pPr marL="0" algn="ctr" defTabSz="914400" rtl="0" eaLnBrk="1" latinLnBrk="0" hangingPunct="1">
                        <a:lnSpc>
                          <a:spcPct val="55000"/>
                        </a:lnSpc>
                      </a:pPr>
                      <a:r>
                        <a:rPr lang="en-US" sz="1000" b="1" kern="1200" dirty="0">
                          <a:solidFill>
                            <a:schemeClr val="tx1"/>
                          </a:solidFill>
                          <a:latin typeface="+mn-lt"/>
                          <a:ea typeface="+mn-ea"/>
                          <a:cs typeface="+mn-cs"/>
                        </a:rPr>
                        <a:t>Exon 19 deletions</a:t>
                      </a:r>
                    </a:p>
                    <a:p>
                      <a:pPr marL="0" algn="ctr" defTabSz="914400" rtl="0" eaLnBrk="1" latinLnBrk="0" hangingPunct="1">
                        <a:lnSpc>
                          <a:spcPct val="55000"/>
                        </a:lnSpc>
                      </a:pPr>
                      <a:endParaRPr lang="en-US" sz="1000" b="1" kern="1200" dirty="0">
                        <a:solidFill>
                          <a:schemeClr val="tx1"/>
                        </a:solidFill>
                        <a:latin typeface="+mn-lt"/>
                        <a:ea typeface="+mn-ea"/>
                        <a:cs typeface="+mn-cs"/>
                      </a:endParaRPr>
                    </a:p>
                    <a:p>
                      <a:pPr marL="0" algn="ctr" defTabSz="914400" rtl="0" eaLnBrk="1" latinLnBrk="0" hangingPunct="1">
                        <a:lnSpc>
                          <a:spcPct val="55000"/>
                        </a:lnSpc>
                      </a:pPr>
                      <a:endParaRPr lang="en-US" sz="1000" b="1" kern="1200" dirty="0">
                        <a:solidFill>
                          <a:schemeClr val="tx1"/>
                        </a:solidFill>
                        <a:latin typeface="+mn-l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55000"/>
                        </a:lnSpc>
                      </a:pPr>
                      <a:r>
                        <a:rPr lang="en-US" sz="1000" b="1" dirty="0">
                          <a:solidFill>
                            <a:schemeClr val="tx1"/>
                          </a:solidFill>
                        </a:rPr>
                        <a:t>Exon 21 L858R </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3651">
                <a:tc>
                  <a:txBody>
                    <a:bodyPr/>
                    <a:lstStyle/>
                    <a:p>
                      <a:pPr>
                        <a:lnSpc>
                          <a:spcPct val="55000"/>
                        </a:lnSpc>
                      </a:pPr>
                      <a:r>
                        <a:rPr lang="en-US" sz="900" dirty="0">
                          <a:solidFill>
                            <a:schemeClr val="tx1"/>
                          </a:solidFill>
                        </a:rPr>
                        <a:t>ENSURE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55000"/>
                        </a:lnSpc>
                      </a:pPr>
                      <a:r>
                        <a:rPr lang="en-US" sz="900" dirty="0">
                          <a:solidFill>
                            <a:schemeClr val="tx1"/>
                          </a:solidFill>
                        </a:rPr>
                        <a:t>0.20 (0.12-0.33)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8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r>
                        <a:rPr lang="en-US" sz="900" dirty="0">
                          <a:solidFill>
                            <a:schemeClr val="tx1"/>
                          </a:solidFill>
                        </a:rPr>
                        <a:t>ENSURE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8600" indent="0" algn="l">
                        <a:lnSpc>
                          <a:spcPct val="55000"/>
                        </a:lnSpc>
                      </a:pPr>
                      <a:r>
                        <a:rPr lang="en-US" sz="900" dirty="0">
                          <a:solidFill>
                            <a:schemeClr val="tx1"/>
                          </a:solidFill>
                        </a:rPr>
                        <a:t>0.54 (0.32-0.91)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3651">
                <a:tc>
                  <a:txBody>
                    <a:bodyPr/>
                    <a:lstStyle/>
                    <a:p>
                      <a:pPr>
                        <a:lnSpc>
                          <a:spcPct val="55000"/>
                        </a:lnSpc>
                      </a:pPr>
                      <a:r>
                        <a:rPr lang="en-US" sz="900" dirty="0">
                          <a:solidFill>
                            <a:schemeClr val="tx1"/>
                          </a:solidFill>
                        </a:rPr>
                        <a:t>EURTAC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55000"/>
                        </a:lnSpc>
                      </a:pPr>
                      <a:r>
                        <a:rPr lang="en-US" sz="900" dirty="0">
                          <a:solidFill>
                            <a:schemeClr val="tx1"/>
                          </a:solidFill>
                        </a:rPr>
                        <a:t>0.27 (0.17-0.43)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8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r>
                        <a:rPr lang="en-US" sz="900" dirty="0">
                          <a:solidFill>
                            <a:schemeClr val="tx1"/>
                          </a:solidFill>
                        </a:rPr>
                        <a:t>EURTAC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8600" indent="0" algn="l">
                        <a:lnSpc>
                          <a:spcPct val="55000"/>
                        </a:lnSpc>
                      </a:pPr>
                      <a:r>
                        <a:rPr lang="en-US" sz="900" dirty="0">
                          <a:solidFill>
                            <a:schemeClr val="tx1"/>
                          </a:solidFill>
                        </a:rPr>
                        <a:t>0.53 (0.29-0.97)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3651">
                <a:tc>
                  <a:txBody>
                    <a:bodyPr/>
                    <a:lstStyle/>
                    <a:p>
                      <a:pPr>
                        <a:lnSpc>
                          <a:spcPct val="55000"/>
                        </a:lnSpc>
                      </a:pPr>
                      <a:r>
                        <a:rPr lang="en-US" sz="900" dirty="0">
                          <a:solidFill>
                            <a:schemeClr val="tx1"/>
                          </a:solidFill>
                        </a:rPr>
                        <a:t>LUX-Lung</a:t>
                      </a:r>
                      <a:r>
                        <a:rPr lang="en-US" sz="900" baseline="0" dirty="0">
                          <a:solidFill>
                            <a:schemeClr val="tx1"/>
                          </a:solidFill>
                        </a:rPr>
                        <a:t> 3</a:t>
                      </a:r>
                      <a:endParaRPr 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55000"/>
                        </a:lnSpc>
                      </a:pPr>
                      <a:r>
                        <a:rPr lang="en-US" sz="900" dirty="0">
                          <a:solidFill>
                            <a:schemeClr val="tx1"/>
                          </a:solidFill>
                        </a:rPr>
                        <a:t>0.28 (0.18-0.44)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8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r>
                        <a:rPr lang="en-US" sz="900" dirty="0">
                          <a:solidFill>
                            <a:schemeClr val="tx1"/>
                          </a:solidFill>
                        </a:rPr>
                        <a:t>LUX-Lung</a:t>
                      </a:r>
                      <a:r>
                        <a:rPr lang="en-US" sz="900" baseline="0" dirty="0">
                          <a:solidFill>
                            <a:schemeClr val="tx1"/>
                          </a:solidFill>
                        </a:rPr>
                        <a:t> 3</a:t>
                      </a:r>
                      <a:endParaRPr 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8600" indent="0" algn="l">
                        <a:lnSpc>
                          <a:spcPct val="55000"/>
                        </a:lnSpc>
                      </a:pPr>
                      <a:r>
                        <a:rPr lang="en-US" sz="900" dirty="0">
                          <a:solidFill>
                            <a:schemeClr val="tx1"/>
                          </a:solidFill>
                        </a:rPr>
                        <a:t>0.73 (0.46-1.16)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3651">
                <a:tc>
                  <a:txBody>
                    <a:bodyPr/>
                    <a:lstStyle/>
                    <a:p>
                      <a:pPr>
                        <a:lnSpc>
                          <a:spcPct val="55000"/>
                        </a:lnSpc>
                      </a:pPr>
                      <a:r>
                        <a:rPr lang="en-US" sz="900" dirty="0">
                          <a:solidFill>
                            <a:schemeClr val="tx1"/>
                          </a:solidFill>
                        </a:rPr>
                        <a:t>LUX-Lung</a:t>
                      </a:r>
                      <a:r>
                        <a:rPr lang="en-US" sz="900" baseline="0" dirty="0">
                          <a:solidFill>
                            <a:schemeClr val="tx1"/>
                          </a:solidFill>
                        </a:rPr>
                        <a:t> 6</a:t>
                      </a:r>
                      <a:endParaRPr 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55000"/>
                        </a:lnSpc>
                      </a:pPr>
                      <a:r>
                        <a:rPr lang="en-US" sz="900" dirty="0">
                          <a:solidFill>
                            <a:schemeClr val="tx1"/>
                          </a:solidFill>
                        </a:rPr>
                        <a:t>0.20 (0.13-0.32)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8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r>
                        <a:rPr lang="en-US" sz="900" dirty="0">
                          <a:solidFill>
                            <a:schemeClr val="tx1"/>
                          </a:solidFill>
                        </a:rPr>
                        <a:t>LUX-Lung</a:t>
                      </a:r>
                      <a:r>
                        <a:rPr lang="en-US" sz="900" baseline="0" dirty="0">
                          <a:solidFill>
                            <a:schemeClr val="tx1"/>
                          </a:solidFill>
                        </a:rPr>
                        <a:t> 6</a:t>
                      </a:r>
                      <a:endParaRPr 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8600" indent="0" algn="l">
                        <a:lnSpc>
                          <a:spcPct val="55000"/>
                        </a:lnSpc>
                      </a:pPr>
                      <a:r>
                        <a:rPr lang="en-US" sz="900" dirty="0">
                          <a:solidFill>
                            <a:schemeClr val="tx1"/>
                          </a:solidFill>
                        </a:rPr>
                        <a:t>0.32 (0.19-0.54)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23651">
                <a:tc>
                  <a:txBody>
                    <a:bodyPr/>
                    <a:lstStyle/>
                    <a:p>
                      <a:pPr>
                        <a:lnSpc>
                          <a:spcPct val="55000"/>
                        </a:lnSpc>
                      </a:pPr>
                      <a:r>
                        <a:rPr lang="en-US" sz="900" dirty="0">
                          <a:solidFill>
                            <a:schemeClr val="tx1"/>
                          </a:solidFill>
                        </a:rPr>
                        <a:t>NEJ002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55000"/>
                        </a:lnSpc>
                      </a:pPr>
                      <a:r>
                        <a:rPr lang="en-US" sz="900" dirty="0">
                          <a:solidFill>
                            <a:schemeClr val="tx1"/>
                          </a:solidFill>
                        </a:rPr>
                        <a:t>0.24 (0.15-0.38)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8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r>
                        <a:rPr lang="en-US" sz="900" dirty="0">
                          <a:solidFill>
                            <a:schemeClr val="tx1"/>
                          </a:solidFill>
                        </a:rPr>
                        <a:t>NEJ002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8600" indent="0" algn="l">
                        <a:lnSpc>
                          <a:spcPct val="55000"/>
                        </a:lnSpc>
                      </a:pPr>
                      <a:r>
                        <a:rPr lang="en-US" sz="900" dirty="0">
                          <a:solidFill>
                            <a:schemeClr val="tx1"/>
                          </a:solidFill>
                        </a:rPr>
                        <a:t>0.33 (0.20-0.54)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23651">
                <a:tc>
                  <a:txBody>
                    <a:bodyPr/>
                    <a:lstStyle/>
                    <a:p>
                      <a:pPr>
                        <a:lnSpc>
                          <a:spcPct val="55000"/>
                        </a:lnSpc>
                      </a:pPr>
                      <a:r>
                        <a:rPr lang="en-US" sz="900" dirty="0">
                          <a:solidFill>
                            <a:schemeClr val="tx1"/>
                          </a:solidFill>
                        </a:rPr>
                        <a:t>OPTIMAL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55000"/>
                        </a:lnSpc>
                      </a:pPr>
                      <a:r>
                        <a:rPr lang="en-US" sz="900" dirty="0">
                          <a:solidFill>
                            <a:schemeClr val="tx1"/>
                          </a:solidFill>
                        </a:rPr>
                        <a:t>0.13 (0.07-0.24)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8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r>
                        <a:rPr lang="en-US" sz="900" dirty="0">
                          <a:solidFill>
                            <a:schemeClr val="tx1"/>
                          </a:solidFill>
                        </a:rPr>
                        <a:t>OPTIMAL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8600" indent="0" algn="l">
                        <a:lnSpc>
                          <a:spcPct val="55000"/>
                        </a:lnSpc>
                      </a:pPr>
                      <a:r>
                        <a:rPr lang="en-US" sz="900" dirty="0">
                          <a:solidFill>
                            <a:schemeClr val="tx1"/>
                          </a:solidFill>
                        </a:rPr>
                        <a:t>0.26 (0.14-0.48)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23651">
                <a:tc>
                  <a:txBody>
                    <a:bodyPr/>
                    <a:lstStyle/>
                    <a:p>
                      <a:pPr>
                        <a:lnSpc>
                          <a:spcPct val="55000"/>
                        </a:lnSpc>
                      </a:pPr>
                      <a:r>
                        <a:rPr lang="en-US" sz="900" dirty="0">
                          <a:solidFill>
                            <a:schemeClr val="tx1"/>
                          </a:solidFill>
                        </a:rPr>
                        <a:t>WJTOG 3405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55000"/>
                        </a:lnSpc>
                      </a:pPr>
                      <a:r>
                        <a:rPr lang="en-US" sz="900" dirty="0">
                          <a:solidFill>
                            <a:schemeClr val="tx1"/>
                          </a:solidFill>
                        </a:rPr>
                        <a:t>0.42 (0.26-0.66)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8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r>
                        <a:rPr lang="en-US" sz="900" dirty="0">
                          <a:solidFill>
                            <a:schemeClr val="tx1"/>
                          </a:solidFill>
                        </a:rPr>
                        <a:t>WJTOG 3405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8600" indent="0" algn="l">
                        <a:lnSpc>
                          <a:spcPct val="55000"/>
                        </a:lnSpc>
                      </a:pPr>
                      <a:r>
                        <a:rPr lang="en-US" sz="900" dirty="0">
                          <a:solidFill>
                            <a:schemeClr val="tx1"/>
                          </a:solidFill>
                        </a:rPr>
                        <a:t>0.69 (0.44-1.07)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23651">
                <a:tc>
                  <a:txBody>
                    <a:bodyPr/>
                    <a:lstStyle/>
                    <a:p>
                      <a:pPr>
                        <a:lnSpc>
                          <a:spcPct val="55000"/>
                        </a:lnSpc>
                      </a:pPr>
                      <a:r>
                        <a:rPr lang="en-US" sz="900" dirty="0">
                          <a:solidFill>
                            <a:schemeClr val="tx1"/>
                          </a:solidFill>
                        </a:rPr>
                        <a:t>All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55000"/>
                        </a:lnSpc>
                      </a:pPr>
                      <a:r>
                        <a:rPr lang="en-US" sz="900" dirty="0">
                          <a:solidFill>
                            <a:schemeClr val="tx1"/>
                          </a:solidFill>
                        </a:rPr>
                        <a:t>0.24 (0.20-0.29)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8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r>
                        <a:rPr lang="en-US" sz="900" dirty="0">
                          <a:solidFill>
                            <a:schemeClr val="tx1"/>
                          </a:solidFill>
                        </a:rPr>
                        <a:t>All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8600" indent="0" algn="l">
                        <a:lnSpc>
                          <a:spcPct val="55000"/>
                        </a:lnSpc>
                      </a:pPr>
                      <a:r>
                        <a:rPr lang="en-US" sz="900" dirty="0">
                          <a:solidFill>
                            <a:schemeClr val="tx1"/>
                          </a:solidFill>
                        </a:rPr>
                        <a:t>0.48 (0.39-0.58)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55000"/>
                        </a:lnSpc>
                      </a:pPr>
                      <a:endParaRPr lang="en-US" sz="7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
        <p:nvSpPr>
          <p:cNvPr id="81" name="Round Same Side Corner Rectangle 80"/>
          <p:cNvSpPr/>
          <p:nvPr/>
        </p:nvSpPr>
        <p:spPr>
          <a:xfrm rot="10800000">
            <a:off x="1955464" y="3360652"/>
            <a:ext cx="8743955" cy="2835536"/>
          </a:xfrm>
          <a:prstGeom prst="round2SameRect">
            <a:avLst>
              <a:gd name="adj1" fmla="val 2340"/>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dirty="0">
              <a:solidFill>
                <a:prstClr val="black"/>
              </a:solidFill>
              <a:latin typeface="Arial"/>
            </a:endParaRPr>
          </a:p>
        </p:txBody>
      </p:sp>
      <p:cxnSp>
        <p:nvCxnSpPr>
          <p:cNvPr id="82" name="Straight Connector 81"/>
          <p:cNvCxnSpPr/>
          <p:nvPr/>
        </p:nvCxnSpPr>
        <p:spPr>
          <a:xfrm>
            <a:off x="4042182" y="5718301"/>
            <a:ext cx="1965960" cy="0"/>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5400000">
            <a:off x="4014958" y="5718301"/>
            <a:ext cx="53340" cy="0"/>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rot="5400000">
            <a:off x="5986321" y="5718301"/>
            <a:ext cx="53340" cy="0"/>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sp>
        <p:nvSpPr>
          <p:cNvPr id="100" name="TextBox 99"/>
          <p:cNvSpPr txBox="1"/>
          <p:nvPr/>
        </p:nvSpPr>
        <p:spPr>
          <a:xfrm>
            <a:off x="3927607" y="5778940"/>
            <a:ext cx="226219" cy="123111"/>
          </a:xfrm>
          <a:prstGeom prst="rect">
            <a:avLst/>
          </a:prstGeom>
          <a:noFill/>
        </p:spPr>
        <p:txBody>
          <a:bodyPr wrap="square" lIns="0" tIns="0" rIns="0" bIns="0" rtlCol="0" anchor="b" anchorCtr="0">
            <a:spAutoFit/>
          </a:bodyPr>
          <a:lstStyle/>
          <a:p>
            <a:pPr algn="ctr"/>
            <a:r>
              <a:rPr lang="en-US" sz="800" dirty="0">
                <a:solidFill>
                  <a:prstClr val="black"/>
                </a:solidFill>
                <a:latin typeface="Arial"/>
              </a:rPr>
              <a:t>0.01</a:t>
            </a:r>
          </a:p>
        </p:txBody>
      </p:sp>
      <p:sp>
        <p:nvSpPr>
          <p:cNvPr id="101" name="TextBox 100"/>
          <p:cNvSpPr txBox="1"/>
          <p:nvPr/>
        </p:nvSpPr>
        <p:spPr>
          <a:xfrm>
            <a:off x="5306021" y="5778940"/>
            <a:ext cx="83342" cy="123111"/>
          </a:xfrm>
          <a:prstGeom prst="rect">
            <a:avLst/>
          </a:prstGeom>
          <a:noFill/>
        </p:spPr>
        <p:txBody>
          <a:bodyPr wrap="square" lIns="0" tIns="0" rIns="0" bIns="0" rtlCol="0" anchor="b" anchorCtr="0">
            <a:spAutoFit/>
          </a:bodyPr>
          <a:lstStyle/>
          <a:p>
            <a:pPr algn="ctr"/>
            <a:r>
              <a:rPr lang="en-US" sz="800" dirty="0">
                <a:solidFill>
                  <a:prstClr val="black"/>
                </a:solidFill>
                <a:latin typeface="Arial"/>
              </a:rPr>
              <a:t>1</a:t>
            </a:r>
          </a:p>
        </p:txBody>
      </p:sp>
      <p:sp>
        <p:nvSpPr>
          <p:cNvPr id="102" name="TextBox 101"/>
          <p:cNvSpPr txBox="1"/>
          <p:nvPr/>
        </p:nvSpPr>
        <p:spPr>
          <a:xfrm>
            <a:off x="5934691" y="5778940"/>
            <a:ext cx="150449" cy="123111"/>
          </a:xfrm>
          <a:prstGeom prst="rect">
            <a:avLst/>
          </a:prstGeom>
          <a:noFill/>
        </p:spPr>
        <p:txBody>
          <a:bodyPr wrap="square" lIns="0" tIns="0" rIns="0" bIns="0" rtlCol="0" anchor="b" anchorCtr="0">
            <a:spAutoFit/>
          </a:bodyPr>
          <a:lstStyle/>
          <a:p>
            <a:pPr algn="ctr"/>
            <a:r>
              <a:rPr lang="en-US" sz="800" dirty="0">
                <a:solidFill>
                  <a:prstClr val="black"/>
                </a:solidFill>
                <a:latin typeface="Arial"/>
              </a:rPr>
              <a:t>10</a:t>
            </a:r>
          </a:p>
        </p:txBody>
      </p:sp>
      <p:sp>
        <p:nvSpPr>
          <p:cNvPr id="103" name="TextBox 102"/>
          <p:cNvSpPr txBox="1"/>
          <p:nvPr/>
        </p:nvSpPr>
        <p:spPr>
          <a:xfrm>
            <a:off x="4104123" y="6042943"/>
            <a:ext cx="935830" cy="138499"/>
          </a:xfrm>
          <a:prstGeom prst="rect">
            <a:avLst/>
          </a:prstGeom>
          <a:noFill/>
        </p:spPr>
        <p:txBody>
          <a:bodyPr wrap="square" lIns="0" tIns="0" rIns="0" bIns="0" rtlCol="0" anchor="b" anchorCtr="0">
            <a:spAutoFit/>
          </a:bodyPr>
          <a:lstStyle/>
          <a:p>
            <a:pPr algn="ctr"/>
            <a:r>
              <a:rPr lang="en-US" sz="900" dirty="0">
                <a:solidFill>
                  <a:prstClr val="black"/>
                </a:solidFill>
                <a:latin typeface="Arial"/>
              </a:rPr>
              <a:t>Favors EGFR TKI</a:t>
            </a:r>
          </a:p>
        </p:txBody>
      </p:sp>
      <p:sp>
        <p:nvSpPr>
          <p:cNvPr id="104" name="TextBox 103"/>
          <p:cNvSpPr txBox="1"/>
          <p:nvPr/>
        </p:nvSpPr>
        <p:spPr>
          <a:xfrm>
            <a:off x="5247352" y="5919191"/>
            <a:ext cx="962024" cy="276999"/>
          </a:xfrm>
          <a:prstGeom prst="rect">
            <a:avLst/>
          </a:prstGeom>
          <a:noFill/>
        </p:spPr>
        <p:txBody>
          <a:bodyPr wrap="square" lIns="0" tIns="0" rIns="0" bIns="0" rtlCol="0" anchor="b" anchorCtr="0">
            <a:spAutoFit/>
          </a:bodyPr>
          <a:lstStyle/>
          <a:p>
            <a:pPr algn="ctr"/>
            <a:r>
              <a:rPr lang="en-US" sz="900" dirty="0">
                <a:solidFill>
                  <a:prstClr val="black"/>
                </a:solidFill>
                <a:latin typeface="Arial"/>
              </a:rPr>
              <a:t>Favors Chemotherapy</a:t>
            </a:r>
          </a:p>
        </p:txBody>
      </p:sp>
      <p:cxnSp>
        <p:nvCxnSpPr>
          <p:cNvPr id="105" name="Straight Connector 104"/>
          <p:cNvCxnSpPr/>
          <p:nvPr/>
        </p:nvCxnSpPr>
        <p:spPr>
          <a:xfrm rot="5400000">
            <a:off x="4685550" y="5734249"/>
            <a:ext cx="27432" cy="0"/>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sp>
        <p:nvSpPr>
          <p:cNvPr id="106" name="TextBox 105"/>
          <p:cNvSpPr txBox="1"/>
          <p:nvPr/>
        </p:nvSpPr>
        <p:spPr>
          <a:xfrm>
            <a:off x="4587581" y="5778940"/>
            <a:ext cx="226219" cy="123111"/>
          </a:xfrm>
          <a:prstGeom prst="rect">
            <a:avLst/>
          </a:prstGeom>
          <a:noFill/>
        </p:spPr>
        <p:txBody>
          <a:bodyPr wrap="square" lIns="0" tIns="0" rIns="0" bIns="0" rtlCol="0" anchor="b" anchorCtr="0">
            <a:spAutoFit/>
          </a:bodyPr>
          <a:lstStyle/>
          <a:p>
            <a:pPr algn="ctr"/>
            <a:r>
              <a:rPr lang="en-US" sz="800" dirty="0">
                <a:solidFill>
                  <a:prstClr val="black"/>
                </a:solidFill>
                <a:latin typeface="Arial"/>
              </a:rPr>
              <a:t>0.1</a:t>
            </a:r>
          </a:p>
        </p:txBody>
      </p:sp>
      <p:cxnSp>
        <p:nvCxnSpPr>
          <p:cNvPr id="107" name="Straight Connector 106"/>
          <p:cNvCxnSpPr/>
          <p:nvPr/>
        </p:nvCxnSpPr>
        <p:spPr>
          <a:xfrm>
            <a:off x="5352559" y="3809728"/>
            <a:ext cx="0" cy="1927189"/>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108" name="Group 107"/>
          <p:cNvGrpSpPr/>
          <p:nvPr/>
        </p:nvGrpSpPr>
        <p:grpSpPr>
          <a:xfrm>
            <a:off x="9433518" y="3864708"/>
            <a:ext cx="300542" cy="52388"/>
            <a:chOff x="7817139" y="1761053"/>
            <a:chExt cx="300542" cy="52388"/>
          </a:xfrm>
          <a:solidFill>
            <a:srgbClr val="000000"/>
          </a:solidFill>
        </p:grpSpPr>
        <p:cxnSp>
          <p:nvCxnSpPr>
            <p:cNvPr id="109" name="Straight Connector 108"/>
            <p:cNvCxnSpPr/>
            <p:nvPr/>
          </p:nvCxnSpPr>
          <p:spPr>
            <a:xfrm flipV="1">
              <a:off x="7817139" y="1787247"/>
              <a:ext cx="300542" cy="1"/>
            </a:xfrm>
            <a:prstGeom prst="line">
              <a:avLst/>
            </a:prstGeom>
            <a:grpFill/>
            <a:ln w="12700" cap="rnd">
              <a:solidFill>
                <a:srgbClr val="000000"/>
              </a:solidFill>
            </a:ln>
          </p:spPr>
          <p:style>
            <a:lnRef idx="1">
              <a:schemeClr val="accent1"/>
            </a:lnRef>
            <a:fillRef idx="0">
              <a:schemeClr val="accent1"/>
            </a:fillRef>
            <a:effectRef idx="0">
              <a:schemeClr val="accent1"/>
            </a:effectRef>
            <a:fontRef idx="minor">
              <a:schemeClr val="tx1"/>
            </a:fontRef>
          </p:style>
        </p:cxnSp>
        <p:sp>
          <p:nvSpPr>
            <p:cNvPr id="110" name="Rectangle 109"/>
            <p:cNvSpPr/>
            <p:nvPr/>
          </p:nvSpPr>
          <p:spPr>
            <a:xfrm>
              <a:off x="7947300" y="1761053"/>
              <a:ext cx="45719" cy="52388"/>
            </a:xfrm>
            <a:prstGeom prst="rect">
              <a:avLst/>
            </a:prstGeom>
            <a:grp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grpSp>
      <p:cxnSp>
        <p:nvCxnSpPr>
          <p:cNvPr id="111" name="Straight Connector 110"/>
          <p:cNvCxnSpPr/>
          <p:nvPr/>
        </p:nvCxnSpPr>
        <p:spPr>
          <a:xfrm>
            <a:off x="8455207" y="5718301"/>
            <a:ext cx="1965960" cy="0"/>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rot="5400000">
            <a:off x="8414630" y="5718301"/>
            <a:ext cx="53340" cy="0"/>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rot="5400000">
            <a:off x="10394156" y="5718301"/>
            <a:ext cx="53340" cy="0"/>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sp>
        <p:nvSpPr>
          <p:cNvPr id="114" name="TextBox 113"/>
          <p:cNvSpPr txBox="1"/>
          <p:nvPr/>
        </p:nvSpPr>
        <p:spPr>
          <a:xfrm>
            <a:off x="8330000" y="5778940"/>
            <a:ext cx="226219" cy="123111"/>
          </a:xfrm>
          <a:prstGeom prst="rect">
            <a:avLst/>
          </a:prstGeom>
          <a:noFill/>
        </p:spPr>
        <p:txBody>
          <a:bodyPr wrap="square" lIns="0" tIns="0" rIns="0" bIns="0" rtlCol="0" anchor="b" anchorCtr="0">
            <a:spAutoFit/>
          </a:bodyPr>
          <a:lstStyle/>
          <a:p>
            <a:pPr algn="ctr"/>
            <a:r>
              <a:rPr lang="en-US" sz="800" dirty="0">
                <a:solidFill>
                  <a:prstClr val="black"/>
                </a:solidFill>
                <a:latin typeface="Arial"/>
              </a:rPr>
              <a:t>0.01</a:t>
            </a:r>
          </a:p>
        </p:txBody>
      </p:sp>
      <p:sp>
        <p:nvSpPr>
          <p:cNvPr id="115" name="TextBox 114"/>
          <p:cNvSpPr txBox="1"/>
          <p:nvPr/>
        </p:nvSpPr>
        <p:spPr>
          <a:xfrm>
            <a:off x="9719298" y="5778940"/>
            <a:ext cx="83342" cy="123111"/>
          </a:xfrm>
          <a:prstGeom prst="rect">
            <a:avLst/>
          </a:prstGeom>
          <a:noFill/>
        </p:spPr>
        <p:txBody>
          <a:bodyPr wrap="square" lIns="0" tIns="0" rIns="0" bIns="0" rtlCol="0" anchor="b" anchorCtr="0">
            <a:spAutoFit/>
          </a:bodyPr>
          <a:lstStyle/>
          <a:p>
            <a:pPr algn="ctr"/>
            <a:r>
              <a:rPr lang="en-US" sz="800" dirty="0">
                <a:solidFill>
                  <a:prstClr val="black"/>
                </a:solidFill>
                <a:latin typeface="Arial"/>
              </a:rPr>
              <a:t>1</a:t>
            </a:r>
          </a:p>
        </p:txBody>
      </p:sp>
      <p:sp>
        <p:nvSpPr>
          <p:cNvPr id="116" name="TextBox 115"/>
          <p:cNvSpPr txBox="1"/>
          <p:nvPr/>
        </p:nvSpPr>
        <p:spPr>
          <a:xfrm>
            <a:off x="10337084" y="5778940"/>
            <a:ext cx="150449" cy="123111"/>
          </a:xfrm>
          <a:prstGeom prst="rect">
            <a:avLst/>
          </a:prstGeom>
          <a:noFill/>
        </p:spPr>
        <p:txBody>
          <a:bodyPr wrap="square" lIns="0" tIns="0" rIns="0" bIns="0" rtlCol="0" anchor="b" anchorCtr="0">
            <a:spAutoFit/>
          </a:bodyPr>
          <a:lstStyle/>
          <a:p>
            <a:pPr algn="ctr"/>
            <a:r>
              <a:rPr lang="en-US" sz="800" dirty="0">
                <a:solidFill>
                  <a:prstClr val="black"/>
                </a:solidFill>
                <a:latin typeface="Arial"/>
              </a:rPr>
              <a:t>10</a:t>
            </a:r>
          </a:p>
        </p:txBody>
      </p:sp>
      <p:sp>
        <p:nvSpPr>
          <p:cNvPr id="117" name="TextBox 116"/>
          <p:cNvSpPr txBox="1"/>
          <p:nvPr/>
        </p:nvSpPr>
        <p:spPr>
          <a:xfrm>
            <a:off x="8506516" y="6042943"/>
            <a:ext cx="935830" cy="138499"/>
          </a:xfrm>
          <a:prstGeom prst="rect">
            <a:avLst/>
          </a:prstGeom>
          <a:noFill/>
        </p:spPr>
        <p:txBody>
          <a:bodyPr wrap="square" lIns="0" tIns="0" rIns="0" bIns="0" rtlCol="0" anchor="b" anchorCtr="0">
            <a:spAutoFit/>
          </a:bodyPr>
          <a:lstStyle/>
          <a:p>
            <a:pPr algn="ctr"/>
            <a:r>
              <a:rPr lang="en-US" sz="900" dirty="0">
                <a:solidFill>
                  <a:prstClr val="black"/>
                </a:solidFill>
                <a:latin typeface="Arial"/>
              </a:rPr>
              <a:t>Favors EGFR TKI</a:t>
            </a:r>
          </a:p>
        </p:txBody>
      </p:sp>
      <p:sp>
        <p:nvSpPr>
          <p:cNvPr id="118" name="TextBox 117"/>
          <p:cNvSpPr txBox="1"/>
          <p:nvPr/>
        </p:nvSpPr>
        <p:spPr>
          <a:xfrm>
            <a:off x="9649745" y="5919191"/>
            <a:ext cx="962024" cy="276999"/>
          </a:xfrm>
          <a:prstGeom prst="rect">
            <a:avLst/>
          </a:prstGeom>
          <a:noFill/>
        </p:spPr>
        <p:txBody>
          <a:bodyPr wrap="square" lIns="0" tIns="0" rIns="0" bIns="0" rtlCol="0" anchor="b" anchorCtr="0">
            <a:spAutoFit/>
          </a:bodyPr>
          <a:lstStyle/>
          <a:p>
            <a:pPr algn="ctr"/>
            <a:r>
              <a:rPr lang="en-US" sz="900" dirty="0">
                <a:solidFill>
                  <a:prstClr val="black"/>
                </a:solidFill>
                <a:latin typeface="Arial"/>
              </a:rPr>
              <a:t>Favors Chemotherapy</a:t>
            </a:r>
          </a:p>
        </p:txBody>
      </p:sp>
      <p:cxnSp>
        <p:nvCxnSpPr>
          <p:cNvPr id="119" name="Straight Connector 118"/>
          <p:cNvCxnSpPr/>
          <p:nvPr/>
        </p:nvCxnSpPr>
        <p:spPr>
          <a:xfrm rot="5400000">
            <a:off x="9087943" y="5734249"/>
            <a:ext cx="27432" cy="0"/>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sp>
        <p:nvSpPr>
          <p:cNvPr id="120" name="TextBox 119"/>
          <p:cNvSpPr txBox="1"/>
          <p:nvPr/>
        </p:nvSpPr>
        <p:spPr>
          <a:xfrm>
            <a:off x="8989974" y="5778940"/>
            <a:ext cx="226219" cy="123111"/>
          </a:xfrm>
          <a:prstGeom prst="rect">
            <a:avLst/>
          </a:prstGeom>
          <a:noFill/>
        </p:spPr>
        <p:txBody>
          <a:bodyPr wrap="square" lIns="0" tIns="0" rIns="0" bIns="0" rtlCol="0" anchor="b" anchorCtr="0">
            <a:spAutoFit/>
          </a:bodyPr>
          <a:lstStyle/>
          <a:p>
            <a:pPr algn="ctr"/>
            <a:r>
              <a:rPr lang="en-US" sz="800" dirty="0">
                <a:solidFill>
                  <a:prstClr val="black"/>
                </a:solidFill>
                <a:latin typeface="Arial"/>
              </a:rPr>
              <a:t>0.1</a:t>
            </a:r>
          </a:p>
        </p:txBody>
      </p:sp>
      <p:cxnSp>
        <p:nvCxnSpPr>
          <p:cNvPr id="121" name="Straight Connector 120"/>
          <p:cNvCxnSpPr/>
          <p:nvPr/>
        </p:nvCxnSpPr>
        <p:spPr>
          <a:xfrm>
            <a:off x="9760394" y="3809728"/>
            <a:ext cx="0" cy="1927189"/>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sp>
        <p:nvSpPr>
          <p:cNvPr id="122" name="Diamond 121"/>
          <p:cNvSpPr/>
          <p:nvPr/>
        </p:nvSpPr>
        <p:spPr>
          <a:xfrm>
            <a:off x="4897134" y="5381429"/>
            <a:ext cx="83344" cy="166688"/>
          </a:xfrm>
          <a:prstGeom prst="diamond">
            <a:avLst/>
          </a:prstGeom>
          <a:solidFill>
            <a:srgbClr val="000000"/>
          </a:solidFill>
          <a:ln w="12700"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a:endParaRPr>
          </a:p>
        </p:txBody>
      </p:sp>
      <p:sp>
        <p:nvSpPr>
          <p:cNvPr id="123" name="Diamond 122"/>
          <p:cNvSpPr/>
          <p:nvPr/>
        </p:nvSpPr>
        <p:spPr>
          <a:xfrm>
            <a:off x="9498317" y="5404101"/>
            <a:ext cx="91374" cy="166688"/>
          </a:xfrm>
          <a:prstGeom prst="diamond">
            <a:avLst/>
          </a:prstGeom>
          <a:solidFill>
            <a:srgbClr val="000000"/>
          </a:solidFill>
          <a:ln w="12700"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a:endParaRPr>
          </a:p>
        </p:txBody>
      </p:sp>
      <p:sp>
        <p:nvSpPr>
          <p:cNvPr id="124" name="Rectangle 123"/>
          <p:cNvSpPr/>
          <p:nvPr/>
        </p:nvSpPr>
        <p:spPr>
          <a:xfrm>
            <a:off x="4921554" y="4749954"/>
            <a:ext cx="45720" cy="55642"/>
          </a:xfrm>
          <a:prstGeom prst="rect">
            <a:avLst/>
          </a:prstGeom>
          <a:solidFill>
            <a:srgbClr val="000000"/>
          </a:solid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grpSp>
        <p:nvGrpSpPr>
          <p:cNvPr id="125" name="Group 124"/>
          <p:cNvGrpSpPr/>
          <p:nvPr/>
        </p:nvGrpSpPr>
        <p:grpSpPr>
          <a:xfrm>
            <a:off x="4969914" y="5173675"/>
            <a:ext cx="275491" cy="55642"/>
            <a:chOff x="3353534" y="2556589"/>
            <a:chExt cx="275491" cy="55642"/>
          </a:xfrm>
        </p:grpSpPr>
        <p:sp>
          <p:nvSpPr>
            <p:cNvPr id="126" name="Rectangle 125"/>
            <p:cNvSpPr/>
            <p:nvPr/>
          </p:nvSpPr>
          <p:spPr>
            <a:xfrm>
              <a:off x="3471862" y="2556589"/>
              <a:ext cx="45720" cy="55642"/>
            </a:xfrm>
            <a:prstGeom prst="rect">
              <a:avLst/>
            </a:prstGeom>
            <a:solidFill>
              <a:srgbClr val="000000"/>
            </a:solid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27" name="Straight Connector 126"/>
            <p:cNvCxnSpPr/>
            <p:nvPr/>
          </p:nvCxnSpPr>
          <p:spPr>
            <a:xfrm flipV="1">
              <a:off x="3353534" y="2584410"/>
              <a:ext cx="275491" cy="1"/>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28" name="Group 127"/>
          <p:cNvGrpSpPr/>
          <p:nvPr/>
        </p:nvGrpSpPr>
        <p:grpSpPr>
          <a:xfrm>
            <a:off x="4596057" y="4944459"/>
            <a:ext cx="365979" cy="55642"/>
            <a:chOff x="2979677" y="2411333"/>
            <a:chExt cx="365979" cy="55642"/>
          </a:xfrm>
        </p:grpSpPr>
        <p:sp>
          <p:nvSpPr>
            <p:cNvPr id="129" name="Rectangle 128"/>
            <p:cNvSpPr/>
            <p:nvPr/>
          </p:nvSpPr>
          <p:spPr>
            <a:xfrm>
              <a:off x="3140868" y="2411333"/>
              <a:ext cx="36576" cy="55642"/>
            </a:xfrm>
            <a:prstGeom prst="rect">
              <a:avLst/>
            </a:prstGeom>
            <a:solidFill>
              <a:srgbClr val="000000"/>
            </a:solid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30" name="Straight Connector 129"/>
            <p:cNvCxnSpPr/>
            <p:nvPr/>
          </p:nvCxnSpPr>
          <p:spPr>
            <a:xfrm flipV="1">
              <a:off x="2979677" y="2439154"/>
              <a:ext cx="365979" cy="1"/>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grpSp>
      <p:cxnSp>
        <p:nvCxnSpPr>
          <p:cNvPr id="131" name="Straight Connector 130"/>
          <p:cNvCxnSpPr/>
          <p:nvPr/>
        </p:nvCxnSpPr>
        <p:spPr>
          <a:xfrm>
            <a:off x="4824656" y="4776035"/>
            <a:ext cx="261204" cy="0"/>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132" name="Group 131"/>
          <p:cNvGrpSpPr/>
          <p:nvPr/>
        </p:nvGrpSpPr>
        <p:grpSpPr>
          <a:xfrm>
            <a:off x="4765125" y="4530264"/>
            <a:ext cx="261204" cy="45719"/>
            <a:chOff x="3148746" y="2161485"/>
            <a:chExt cx="261204" cy="45719"/>
          </a:xfrm>
        </p:grpSpPr>
        <p:sp>
          <p:nvSpPr>
            <p:cNvPr id="133" name="Rectangle 132"/>
            <p:cNvSpPr/>
            <p:nvPr/>
          </p:nvSpPr>
          <p:spPr>
            <a:xfrm>
              <a:off x="3255169" y="2161485"/>
              <a:ext cx="45719" cy="45719"/>
            </a:xfrm>
            <a:prstGeom prst="rect">
              <a:avLst/>
            </a:prstGeom>
            <a:solidFill>
              <a:srgbClr val="000000"/>
            </a:solid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34" name="Straight Connector 133"/>
            <p:cNvCxnSpPr/>
            <p:nvPr/>
          </p:nvCxnSpPr>
          <p:spPr>
            <a:xfrm flipV="1">
              <a:off x="3148746" y="2184344"/>
              <a:ext cx="261204" cy="1"/>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35" name="Group 134"/>
          <p:cNvGrpSpPr/>
          <p:nvPr/>
        </p:nvGrpSpPr>
        <p:grpSpPr>
          <a:xfrm>
            <a:off x="4860375" y="4299680"/>
            <a:ext cx="261204" cy="54864"/>
            <a:chOff x="3243996" y="1961078"/>
            <a:chExt cx="261204" cy="54864"/>
          </a:xfrm>
        </p:grpSpPr>
        <p:sp>
          <p:nvSpPr>
            <p:cNvPr id="136" name="Rectangle 135"/>
            <p:cNvSpPr/>
            <p:nvPr/>
          </p:nvSpPr>
          <p:spPr>
            <a:xfrm>
              <a:off x="3356251" y="1961078"/>
              <a:ext cx="36576" cy="54864"/>
            </a:xfrm>
            <a:prstGeom prst="rect">
              <a:avLst/>
            </a:prstGeom>
            <a:solidFill>
              <a:srgbClr val="000000"/>
            </a:solid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37" name="Straight Connector 136"/>
            <p:cNvCxnSpPr/>
            <p:nvPr/>
          </p:nvCxnSpPr>
          <p:spPr>
            <a:xfrm flipV="1">
              <a:off x="3243996" y="1988510"/>
              <a:ext cx="261204" cy="1"/>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38" name="Group 137"/>
          <p:cNvGrpSpPr/>
          <p:nvPr/>
        </p:nvGrpSpPr>
        <p:grpSpPr>
          <a:xfrm>
            <a:off x="4836562" y="4078869"/>
            <a:ext cx="282637" cy="45719"/>
            <a:chOff x="3220182" y="1806298"/>
            <a:chExt cx="282637" cy="45719"/>
          </a:xfrm>
        </p:grpSpPr>
        <p:sp>
          <p:nvSpPr>
            <p:cNvPr id="139" name="Rectangle 138"/>
            <p:cNvSpPr/>
            <p:nvPr/>
          </p:nvSpPr>
          <p:spPr>
            <a:xfrm>
              <a:off x="3344345" y="1806298"/>
              <a:ext cx="36576" cy="45719"/>
            </a:xfrm>
            <a:prstGeom prst="rect">
              <a:avLst/>
            </a:prstGeom>
            <a:solidFill>
              <a:srgbClr val="000000"/>
            </a:solid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40" name="Straight Connector 139"/>
            <p:cNvCxnSpPr/>
            <p:nvPr/>
          </p:nvCxnSpPr>
          <p:spPr>
            <a:xfrm flipV="1">
              <a:off x="3220182" y="1829157"/>
              <a:ext cx="282637" cy="1"/>
            </a:xfrm>
            <a:prstGeom prst="line">
              <a:avLst/>
            </a:prstGeom>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9400180" y="4081309"/>
            <a:ext cx="352930" cy="45719"/>
            <a:chOff x="7783801" y="1918812"/>
            <a:chExt cx="352930" cy="45719"/>
          </a:xfrm>
          <a:solidFill>
            <a:srgbClr val="000000"/>
          </a:solidFill>
        </p:grpSpPr>
        <p:sp>
          <p:nvSpPr>
            <p:cNvPr id="142" name="Rectangle 141"/>
            <p:cNvSpPr/>
            <p:nvPr/>
          </p:nvSpPr>
          <p:spPr>
            <a:xfrm>
              <a:off x="7949681" y="1918812"/>
              <a:ext cx="36576" cy="45719"/>
            </a:xfrm>
            <a:prstGeom prst="rect">
              <a:avLst/>
            </a:prstGeom>
            <a:grp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43" name="Straight Connector 142"/>
            <p:cNvCxnSpPr/>
            <p:nvPr/>
          </p:nvCxnSpPr>
          <p:spPr>
            <a:xfrm flipV="1">
              <a:off x="7783801" y="1941671"/>
              <a:ext cx="352930" cy="1"/>
            </a:xfrm>
            <a:prstGeom prst="line">
              <a:avLst/>
            </a:prstGeom>
            <a:grpFill/>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44" name="Group 143"/>
          <p:cNvGrpSpPr/>
          <p:nvPr/>
        </p:nvGrpSpPr>
        <p:grpSpPr>
          <a:xfrm>
            <a:off x="9533530" y="4303380"/>
            <a:ext cx="276730" cy="54864"/>
            <a:chOff x="7917151" y="2061686"/>
            <a:chExt cx="276730" cy="54864"/>
          </a:xfrm>
          <a:solidFill>
            <a:srgbClr val="000000"/>
          </a:solidFill>
        </p:grpSpPr>
        <p:sp>
          <p:nvSpPr>
            <p:cNvPr id="145" name="Rectangle 144"/>
            <p:cNvSpPr/>
            <p:nvPr/>
          </p:nvSpPr>
          <p:spPr>
            <a:xfrm>
              <a:off x="8037787" y="2061686"/>
              <a:ext cx="36576" cy="54864"/>
            </a:xfrm>
            <a:prstGeom prst="rect">
              <a:avLst/>
            </a:prstGeom>
            <a:grp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46" name="Straight Connector 145"/>
            <p:cNvCxnSpPr/>
            <p:nvPr/>
          </p:nvCxnSpPr>
          <p:spPr>
            <a:xfrm flipV="1">
              <a:off x="7917151" y="2089118"/>
              <a:ext cx="276730" cy="1"/>
            </a:xfrm>
            <a:prstGeom prst="line">
              <a:avLst/>
            </a:prstGeom>
            <a:grpFill/>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47" name="Group 146"/>
          <p:cNvGrpSpPr/>
          <p:nvPr/>
        </p:nvGrpSpPr>
        <p:grpSpPr>
          <a:xfrm>
            <a:off x="9290643" y="4532554"/>
            <a:ext cx="295781" cy="45719"/>
            <a:chOff x="7674263" y="2218850"/>
            <a:chExt cx="295781" cy="45719"/>
          </a:xfrm>
          <a:solidFill>
            <a:srgbClr val="000000"/>
          </a:solidFill>
        </p:grpSpPr>
        <p:sp>
          <p:nvSpPr>
            <p:cNvPr id="148" name="Rectangle 147"/>
            <p:cNvSpPr/>
            <p:nvPr/>
          </p:nvSpPr>
          <p:spPr>
            <a:xfrm>
              <a:off x="7797281" y="2218850"/>
              <a:ext cx="48937" cy="45719"/>
            </a:xfrm>
            <a:prstGeom prst="rect">
              <a:avLst/>
            </a:prstGeom>
            <a:grp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49" name="Straight Connector 148"/>
            <p:cNvCxnSpPr/>
            <p:nvPr/>
          </p:nvCxnSpPr>
          <p:spPr>
            <a:xfrm flipV="1">
              <a:off x="7674263" y="2241709"/>
              <a:ext cx="295781" cy="1"/>
            </a:xfrm>
            <a:prstGeom prst="line">
              <a:avLst/>
            </a:prstGeom>
            <a:grpFill/>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50" name="Group 149"/>
          <p:cNvGrpSpPr/>
          <p:nvPr/>
        </p:nvGrpSpPr>
        <p:grpSpPr>
          <a:xfrm>
            <a:off x="9302549" y="4755840"/>
            <a:ext cx="283875" cy="54864"/>
            <a:chOff x="7686169" y="2352198"/>
            <a:chExt cx="283875" cy="54864"/>
          </a:xfrm>
          <a:solidFill>
            <a:srgbClr val="000000"/>
          </a:solidFill>
        </p:grpSpPr>
        <p:sp>
          <p:nvSpPr>
            <p:cNvPr id="151" name="Rectangle 150"/>
            <p:cNvSpPr/>
            <p:nvPr/>
          </p:nvSpPr>
          <p:spPr>
            <a:xfrm>
              <a:off x="7809188" y="2352198"/>
              <a:ext cx="36576" cy="54864"/>
            </a:xfrm>
            <a:prstGeom prst="rect">
              <a:avLst/>
            </a:prstGeom>
            <a:grp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52" name="Straight Connector 151"/>
            <p:cNvCxnSpPr/>
            <p:nvPr/>
          </p:nvCxnSpPr>
          <p:spPr>
            <a:xfrm flipV="1">
              <a:off x="7686169" y="2379630"/>
              <a:ext cx="283875" cy="1"/>
            </a:xfrm>
            <a:prstGeom prst="line">
              <a:avLst/>
            </a:prstGeom>
            <a:grpFill/>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53" name="Group 152"/>
          <p:cNvGrpSpPr/>
          <p:nvPr/>
        </p:nvGrpSpPr>
        <p:grpSpPr>
          <a:xfrm>
            <a:off x="9204916" y="4986175"/>
            <a:ext cx="357694" cy="45719"/>
            <a:chOff x="7588537" y="2516503"/>
            <a:chExt cx="357694" cy="45719"/>
          </a:xfrm>
          <a:solidFill>
            <a:srgbClr val="000000"/>
          </a:solidFill>
        </p:grpSpPr>
        <p:sp>
          <p:nvSpPr>
            <p:cNvPr id="154" name="Rectangle 153"/>
            <p:cNvSpPr/>
            <p:nvPr/>
          </p:nvSpPr>
          <p:spPr>
            <a:xfrm>
              <a:off x="7744894" y="2516503"/>
              <a:ext cx="36576" cy="45719"/>
            </a:xfrm>
            <a:prstGeom prst="rect">
              <a:avLst/>
            </a:prstGeom>
            <a:grp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57" name="Straight Connector 156"/>
            <p:cNvCxnSpPr/>
            <p:nvPr/>
          </p:nvCxnSpPr>
          <p:spPr>
            <a:xfrm flipV="1">
              <a:off x="7588537" y="2539362"/>
              <a:ext cx="357694" cy="1"/>
            </a:xfrm>
            <a:prstGeom prst="line">
              <a:avLst/>
            </a:prstGeom>
            <a:grpFill/>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58" name="Group 157"/>
          <p:cNvGrpSpPr/>
          <p:nvPr/>
        </p:nvGrpSpPr>
        <p:grpSpPr>
          <a:xfrm>
            <a:off x="9533529" y="5209467"/>
            <a:ext cx="250539" cy="55243"/>
            <a:chOff x="7917149" y="2649857"/>
            <a:chExt cx="250539" cy="55243"/>
          </a:xfrm>
          <a:solidFill>
            <a:srgbClr val="000000"/>
          </a:solidFill>
        </p:grpSpPr>
        <p:sp>
          <p:nvSpPr>
            <p:cNvPr id="173" name="Rectangle 172"/>
            <p:cNvSpPr/>
            <p:nvPr/>
          </p:nvSpPr>
          <p:spPr>
            <a:xfrm>
              <a:off x="8011594" y="2649857"/>
              <a:ext cx="45719" cy="55243"/>
            </a:xfrm>
            <a:prstGeom prst="rect">
              <a:avLst/>
            </a:prstGeom>
            <a:grp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cxnSp>
          <p:nvCxnSpPr>
            <p:cNvPr id="174" name="Straight Connector 173"/>
            <p:cNvCxnSpPr/>
            <p:nvPr/>
          </p:nvCxnSpPr>
          <p:spPr>
            <a:xfrm flipV="1">
              <a:off x="7917149" y="2677478"/>
              <a:ext cx="250539" cy="1"/>
            </a:xfrm>
            <a:prstGeom prst="line">
              <a:avLst/>
            </a:prstGeom>
            <a:grpFill/>
            <a:ln w="12700" cap="rnd">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75" name="Group 174"/>
          <p:cNvGrpSpPr/>
          <p:nvPr/>
        </p:nvGrpSpPr>
        <p:grpSpPr>
          <a:xfrm>
            <a:off x="4740632" y="3853084"/>
            <a:ext cx="300542" cy="52388"/>
            <a:chOff x="7817139" y="1761053"/>
            <a:chExt cx="300542" cy="52388"/>
          </a:xfrm>
          <a:solidFill>
            <a:srgbClr val="000000"/>
          </a:solidFill>
        </p:grpSpPr>
        <p:cxnSp>
          <p:nvCxnSpPr>
            <p:cNvPr id="176" name="Straight Connector 175"/>
            <p:cNvCxnSpPr/>
            <p:nvPr/>
          </p:nvCxnSpPr>
          <p:spPr>
            <a:xfrm flipV="1">
              <a:off x="7817139" y="1787247"/>
              <a:ext cx="300542" cy="1"/>
            </a:xfrm>
            <a:prstGeom prst="line">
              <a:avLst/>
            </a:prstGeom>
            <a:grpFill/>
            <a:ln w="12700" cap="rnd">
              <a:solidFill>
                <a:srgbClr val="000000"/>
              </a:solidFill>
            </a:ln>
          </p:spPr>
          <p:style>
            <a:lnRef idx="1">
              <a:schemeClr val="accent1"/>
            </a:lnRef>
            <a:fillRef idx="0">
              <a:schemeClr val="accent1"/>
            </a:fillRef>
            <a:effectRef idx="0">
              <a:schemeClr val="accent1"/>
            </a:effectRef>
            <a:fontRef idx="minor">
              <a:schemeClr val="tx1"/>
            </a:fontRef>
          </p:style>
        </p:cxnSp>
        <p:sp>
          <p:nvSpPr>
            <p:cNvPr id="177" name="Rectangle 176"/>
            <p:cNvSpPr/>
            <p:nvPr/>
          </p:nvSpPr>
          <p:spPr>
            <a:xfrm>
              <a:off x="7947300" y="1761053"/>
              <a:ext cx="45719" cy="52388"/>
            </a:xfrm>
            <a:prstGeom prst="rect">
              <a:avLst/>
            </a:prstGeom>
            <a:grpFill/>
            <a:ln w="3175" cap="rnd">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latin typeface="Arial"/>
              </a:endParaRPr>
            </a:p>
          </p:txBody>
        </p:sp>
      </p:grpSp>
    </p:spTree>
    <p:extLst>
      <p:ext uri="{BB962C8B-B14F-4D97-AF65-F5344CB8AC3E}">
        <p14:creationId xmlns:p14="http://schemas.microsoft.com/office/powerpoint/2010/main" val="380861822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127" y="286662"/>
            <a:ext cx="9881175" cy="1219200"/>
          </a:xfrm>
        </p:spPr>
        <p:txBody>
          <a:bodyPr>
            <a:normAutofit fontScale="90000"/>
          </a:bodyPr>
          <a:lstStyle/>
          <a:p>
            <a:pPr>
              <a:lnSpc>
                <a:spcPct val="100000"/>
              </a:lnSpc>
            </a:pPr>
            <a:r>
              <a:rPr lang="en-US" altLang="zh-HK" sz="3200" dirty="0"/>
              <a:t>LUX-Lung 7 : </a:t>
            </a:r>
            <a:r>
              <a:rPr lang="en-US" altLang="zh-HK" sz="3200" dirty="0" err="1"/>
              <a:t>Thời</a:t>
            </a:r>
            <a:r>
              <a:rPr lang="en-US" altLang="zh-HK" sz="3200" dirty="0"/>
              <a:t> </a:t>
            </a:r>
            <a:r>
              <a:rPr lang="en-US" altLang="zh-HK" sz="3200" dirty="0" err="1"/>
              <a:t>gian</a:t>
            </a:r>
            <a:r>
              <a:rPr lang="en-US" altLang="zh-HK" sz="3200" dirty="0"/>
              <a:t> </a:t>
            </a:r>
            <a:r>
              <a:rPr lang="en-US" altLang="zh-HK" sz="3200" dirty="0" err="1"/>
              <a:t>sống</a:t>
            </a:r>
            <a:r>
              <a:rPr lang="en-US" altLang="zh-HK" sz="3200" dirty="0"/>
              <a:t> </a:t>
            </a:r>
            <a:r>
              <a:rPr lang="en-US" altLang="zh-HK" sz="3200" dirty="0" err="1"/>
              <a:t>còn</a:t>
            </a:r>
            <a:r>
              <a:rPr lang="en-US" altLang="zh-HK" sz="3200" dirty="0"/>
              <a:t> </a:t>
            </a:r>
            <a:r>
              <a:rPr lang="en-US" altLang="zh-HK" sz="3200" dirty="0" err="1"/>
              <a:t>toàn</a:t>
            </a:r>
            <a:r>
              <a:rPr lang="en-US" altLang="zh-HK" sz="3200" dirty="0"/>
              <a:t> </a:t>
            </a:r>
            <a:r>
              <a:rPr lang="en-US" altLang="zh-HK" sz="3200" dirty="0" err="1"/>
              <a:t>bộ</a:t>
            </a:r>
            <a:r>
              <a:rPr lang="en-US" altLang="zh-HK" sz="3200" dirty="0"/>
              <a:t> ở </a:t>
            </a:r>
            <a:r>
              <a:rPr lang="en-US" altLang="zh-HK" sz="3200" dirty="0" err="1"/>
              <a:t>nhóm</a:t>
            </a:r>
            <a:r>
              <a:rPr lang="en-US" altLang="zh-HK" sz="3200" dirty="0"/>
              <a:t> BN </a:t>
            </a:r>
            <a:r>
              <a:rPr lang="en-US" altLang="zh-HK" sz="3200" dirty="0" err="1"/>
              <a:t>được</a:t>
            </a:r>
            <a:r>
              <a:rPr lang="en-US" altLang="zh-HK" sz="3200" dirty="0"/>
              <a:t> </a:t>
            </a:r>
            <a:r>
              <a:rPr lang="en-US" altLang="zh-HK" sz="3200" dirty="0" err="1"/>
              <a:t>điều</a:t>
            </a:r>
            <a:r>
              <a:rPr lang="en-US" altLang="zh-HK" sz="3200" dirty="0"/>
              <a:t> </a:t>
            </a:r>
            <a:r>
              <a:rPr lang="en-US" altLang="zh-HK" sz="3200" dirty="0" err="1"/>
              <a:t>trị</a:t>
            </a:r>
            <a:r>
              <a:rPr lang="en-US" altLang="zh-HK" sz="3200" dirty="0"/>
              <a:t> </a:t>
            </a:r>
            <a:r>
              <a:rPr lang="en-US" altLang="zh-HK" sz="3200" dirty="0" err="1"/>
              <a:t>nối</a:t>
            </a:r>
            <a:r>
              <a:rPr lang="en-US" altLang="zh-HK" sz="3200" dirty="0"/>
              <a:t> </a:t>
            </a:r>
            <a:r>
              <a:rPr lang="en-US" altLang="zh-HK" sz="3200" dirty="0" err="1"/>
              <a:t>tiếp</a:t>
            </a:r>
            <a:r>
              <a:rPr lang="en-US" altLang="zh-HK" sz="3200" dirty="0"/>
              <a:t> </a:t>
            </a:r>
            <a:r>
              <a:rPr lang="en-US" altLang="zh-HK" sz="3200" dirty="0" err="1"/>
              <a:t>với</a:t>
            </a:r>
            <a:r>
              <a:rPr lang="en-US" altLang="zh-HK" sz="3200" dirty="0"/>
              <a:t> TKI </a:t>
            </a:r>
            <a:r>
              <a:rPr lang="en-US" altLang="zh-HK" sz="3200" dirty="0" err="1"/>
              <a:t>thế</a:t>
            </a:r>
            <a:r>
              <a:rPr lang="en-US" altLang="zh-HK" sz="3200" dirty="0"/>
              <a:t> </a:t>
            </a:r>
            <a:r>
              <a:rPr lang="en-US" altLang="zh-HK" sz="3200" dirty="0" err="1"/>
              <a:t>hệ</a:t>
            </a:r>
            <a:r>
              <a:rPr lang="en-US" altLang="zh-HK" sz="3200" dirty="0"/>
              <a:t> 3 </a:t>
            </a:r>
            <a:br>
              <a:rPr lang="en-US" altLang="zh-HK" dirty="0"/>
            </a:br>
            <a:r>
              <a:rPr lang="en-US" altLang="zh-HK" sz="2400" dirty="0" err="1">
                <a:solidFill>
                  <a:schemeClr val="accent1"/>
                </a:solidFill>
              </a:rPr>
              <a:t>Khuynh</a:t>
            </a:r>
            <a:r>
              <a:rPr lang="en-US" altLang="zh-HK" sz="2400" dirty="0">
                <a:solidFill>
                  <a:schemeClr val="accent1"/>
                </a:solidFill>
              </a:rPr>
              <a:t> </a:t>
            </a:r>
            <a:r>
              <a:rPr lang="en-US" altLang="zh-HK" sz="2400" dirty="0" err="1">
                <a:solidFill>
                  <a:schemeClr val="accent1"/>
                </a:solidFill>
              </a:rPr>
              <a:t>hướng</a:t>
            </a:r>
            <a:r>
              <a:rPr lang="en-US" altLang="zh-HK" sz="2400" dirty="0">
                <a:solidFill>
                  <a:schemeClr val="accent1"/>
                </a:solidFill>
              </a:rPr>
              <a:t> </a:t>
            </a:r>
            <a:r>
              <a:rPr lang="en-US" altLang="zh-HK" sz="2400" dirty="0" err="1">
                <a:solidFill>
                  <a:schemeClr val="accent1"/>
                </a:solidFill>
              </a:rPr>
              <a:t>dài</a:t>
            </a:r>
            <a:r>
              <a:rPr lang="en-US" altLang="zh-HK" sz="2400" dirty="0">
                <a:solidFill>
                  <a:schemeClr val="accent1"/>
                </a:solidFill>
              </a:rPr>
              <a:t> </a:t>
            </a:r>
            <a:r>
              <a:rPr lang="en-US" altLang="zh-HK" sz="2400" dirty="0" err="1">
                <a:solidFill>
                  <a:schemeClr val="accent1"/>
                </a:solidFill>
              </a:rPr>
              <a:t>hơn</a:t>
            </a:r>
            <a:r>
              <a:rPr lang="en-US" altLang="zh-HK" sz="2400" dirty="0">
                <a:solidFill>
                  <a:schemeClr val="accent1"/>
                </a:solidFill>
              </a:rPr>
              <a:t> ở </a:t>
            </a:r>
            <a:r>
              <a:rPr lang="en-US" altLang="zh-HK" sz="2400" dirty="0" err="1">
                <a:solidFill>
                  <a:schemeClr val="accent1"/>
                </a:solidFill>
              </a:rPr>
              <a:t>nhóm</a:t>
            </a:r>
            <a:r>
              <a:rPr lang="en-US" altLang="zh-HK" sz="2400" dirty="0">
                <a:solidFill>
                  <a:schemeClr val="accent1"/>
                </a:solidFill>
              </a:rPr>
              <a:t> </a:t>
            </a:r>
            <a:r>
              <a:rPr lang="en-US" altLang="zh-HK" sz="2400" dirty="0" err="1">
                <a:solidFill>
                  <a:schemeClr val="accent1"/>
                </a:solidFill>
              </a:rPr>
              <a:t>afatinib</a:t>
            </a:r>
            <a:r>
              <a:rPr lang="en-US" altLang="zh-HK" sz="2400" dirty="0">
                <a:solidFill>
                  <a:schemeClr val="accent1"/>
                </a:solidFill>
              </a:rPr>
              <a:t> so </a:t>
            </a:r>
            <a:r>
              <a:rPr lang="en-US" altLang="zh-HK" sz="2400" dirty="0" err="1">
                <a:solidFill>
                  <a:schemeClr val="accent1"/>
                </a:solidFill>
              </a:rPr>
              <a:t>với</a:t>
            </a:r>
            <a:r>
              <a:rPr lang="en-US" altLang="zh-HK" sz="2400" dirty="0">
                <a:solidFill>
                  <a:schemeClr val="accent1"/>
                </a:solidFill>
              </a:rPr>
              <a:t> </a:t>
            </a:r>
            <a:r>
              <a:rPr lang="en-US" altLang="zh-HK" sz="2400" dirty="0" err="1">
                <a:solidFill>
                  <a:schemeClr val="accent1"/>
                </a:solidFill>
              </a:rPr>
              <a:t>nhóm</a:t>
            </a:r>
            <a:r>
              <a:rPr lang="en-US" altLang="zh-HK" sz="2400" dirty="0">
                <a:solidFill>
                  <a:schemeClr val="accent1"/>
                </a:solidFill>
              </a:rPr>
              <a:t> BN </a:t>
            </a:r>
            <a:r>
              <a:rPr lang="en-US" altLang="zh-HK" sz="2400" dirty="0" err="1">
                <a:solidFill>
                  <a:schemeClr val="accent1"/>
                </a:solidFill>
              </a:rPr>
              <a:t>gefitinib</a:t>
            </a:r>
            <a:endParaRPr lang="zh-HK" altLang="en-US" sz="2400" dirty="0">
              <a:solidFill>
                <a:schemeClr val="accent1"/>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86476" y="1552435"/>
            <a:ext cx="8658478" cy="46356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 Placeholder 4"/>
          <p:cNvSpPr txBox="1">
            <a:spLocks/>
          </p:cNvSpPr>
          <p:nvPr/>
        </p:nvSpPr>
        <p:spPr>
          <a:xfrm>
            <a:off x="1254760" y="6281220"/>
            <a:ext cx="2596185" cy="223138"/>
          </a:xfrm>
          <a:prstGeom prst="rect">
            <a:avLst/>
          </a:prstGeom>
        </p:spPr>
        <p:txBody>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s-ES" sz="1000" dirty="0">
                <a:solidFill>
                  <a:schemeClr val="tx2">
                    <a:lumMod val="50000"/>
                  </a:schemeClr>
                </a:solidFill>
              </a:rPr>
              <a:t>Corral J et al., ELCC 2017; #93PD</a:t>
            </a:r>
          </a:p>
        </p:txBody>
      </p:sp>
      <p:sp>
        <p:nvSpPr>
          <p:cNvPr id="3" name="Rectangle 2"/>
          <p:cNvSpPr/>
          <p:nvPr/>
        </p:nvSpPr>
        <p:spPr>
          <a:xfrm>
            <a:off x="6384234" y="3665539"/>
            <a:ext cx="4124739" cy="830997"/>
          </a:xfrm>
          <a:prstGeom prst="rect">
            <a:avLst/>
          </a:prstGeom>
        </p:spPr>
        <p:txBody>
          <a:bodyPr wrap="square">
            <a:spAutoFit/>
          </a:bodyPr>
          <a:lstStyle/>
          <a:p>
            <a:pPr algn="ctr" eaLnBrk="1" hangingPunct="1"/>
            <a:r>
              <a:rPr lang="en-GB" sz="1600" b="1" dirty="0" err="1">
                <a:latin typeface="Arial" charset="0"/>
              </a:rPr>
              <a:t>Trên</a:t>
            </a:r>
            <a:r>
              <a:rPr lang="en-GB" sz="1600" b="1" dirty="0">
                <a:latin typeface="Arial" charset="0"/>
              </a:rPr>
              <a:t> BN </a:t>
            </a:r>
            <a:r>
              <a:rPr lang="en-GB" sz="1600" b="1" dirty="0" err="1">
                <a:latin typeface="Arial" charset="0"/>
              </a:rPr>
              <a:t>điều</a:t>
            </a:r>
            <a:r>
              <a:rPr lang="en-GB" sz="1600" b="1" dirty="0">
                <a:latin typeface="Arial" charset="0"/>
              </a:rPr>
              <a:t> </a:t>
            </a:r>
            <a:r>
              <a:rPr lang="en-GB" sz="1600" b="1" dirty="0" err="1">
                <a:latin typeface="Arial" charset="0"/>
              </a:rPr>
              <a:t>trị</a:t>
            </a:r>
            <a:r>
              <a:rPr lang="en-GB" sz="1600" b="1" dirty="0">
                <a:latin typeface="Arial" charset="0"/>
              </a:rPr>
              <a:t> </a:t>
            </a:r>
            <a:r>
              <a:rPr lang="en-GB" sz="1600" b="1" dirty="0" err="1">
                <a:latin typeface="Arial" charset="0"/>
              </a:rPr>
              <a:t>afatinib</a:t>
            </a:r>
            <a:r>
              <a:rPr lang="en-GB" sz="1600" b="1" dirty="0">
                <a:latin typeface="Arial" charset="0"/>
              </a:rPr>
              <a:t> </a:t>
            </a:r>
            <a:r>
              <a:rPr lang="en-GB" sz="1600" b="1" dirty="0" err="1">
                <a:latin typeface="Arial" charset="0"/>
              </a:rPr>
              <a:t>theo</a:t>
            </a:r>
            <a:r>
              <a:rPr lang="en-GB" sz="1600" b="1" dirty="0">
                <a:latin typeface="Arial" charset="0"/>
              </a:rPr>
              <a:t> </a:t>
            </a:r>
            <a:r>
              <a:rPr lang="en-GB" sz="1600" b="1" dirty="0" err="1">
                <a:latin typeface="Arial" charset="0"/>
              </a:rPr>
              <a:t>sau</a:t>
            </a:r>
            <a:r>
              <a:rPr lang="en-GB" sz="1600" b="1" dirty="0">
                <a:latin typeface="Arial" charset="0"/>
              </a:rPr>
              <a:t> </a:t>
            </a:r>
            <a:r>
              <a:rPr lang="en-GB" sz="1600" b="1" dirty="0" err="1">
                <a:latin typeface="Arial" charset="0"/>
              </a:rPr>
              <a:t>bởi</a:t>
            </a:r>
            <a:r>
              <a:rPr lang="en-GB" sz="1600" b="1" dirty="0">
                <a:latin typeface="Arial" charset="0"/>
              </a:rPr>
              <a:t> TKI </a:t>
            </a:r>
            <a:r>
              <a:rPr lang="en-GB" sz="1600" b="1" dirty="0" err="1">
                <a:latin typeface="Arial" charset="0"/>
              </a:rPr>
              <a:t>thế</a:t>
            </a:r>
            <a:r>
              <a:rPr lang="en-GB" sz="1600" b="1" dirty="0">
                <a:latin typeface="Arial" charset="0"/>
              </a:rPr>
              <a:t> </a:t>
            </a:r>
            <a:r>
              <a:rPr lang="en-GB" sz="1600" b="1" dirty="0" err="1">
                <a:latin typeface="Arial" charset="0"/>
              </a:rPr>
              <a:t>hệ</a:t>
            </a:r>
            <a:r>
              <a:rPr lang="en-GB" sz="1600" b="1" dirty="0">
                <a:latin typeface="Arial" charset="0"/>
              </a:rPr>
              <a:t> 3, </a:t>
            </a:r>
            <a:r>
              <a:rPr lang="en-GB" sz="1600" b="1" dirty="0" err="1">
                <a:latin typeface="Arial" charset="0"/>
              </a:rPr>
              <a:t>tỉ</a:t>
            </a:r>
            <a:r>
              <a:rPr lang="en-GB" sz="1600" b="1" dirty="0">
                <a:latin typeface="Arial" charset="0"/>
              </a:rPr>
              <a:t> </a:t>
            </a:r>
            <a:r>
              <a:rPr lang="en-GB" sz="1600" b="1" dirty="0" err="1">
                <a:latin typeface="Arial" charset="0"/>
              </a:rPr>
              <a:t>lệ</a:t>
            </a:r>
            <a:r>
              <a:rPr lang="en-GB" sz="1600" b="1" dirty="0">
                <a:latin typeface="Arial" charset="0"/>
              </a:rPr>
              <a:t> </a:t>
            </a:r>
            <a:r>
              <a:rPr lang="en-GB" sz="1600" b="1" dirty="0" err="1">
                <a:latin typeface="Arial" charset="0"/>
              </a:rPr>
              <a:t>sống</a:t>
            </a:r>
            <a:r>
              <a:rPr lang="en-GB" sz="1600" b="1" dirty="0">
                <a:latin typeface="Arial" charset="0"/>
              </a:rPr>
              <a:t> </a:t>
            </a:r>
            <a:r>
              <a:rPr lang="en-GB" sz="1600" b="1" dirty="0" err="1">
                <a:latin typeface="Arial" charset="0"/>
              </a:rPr>
              <a:t>còn</a:t>
            </a:r>
            <a:r>
              <a:rPr lang="en-GB" sz="1600" b="1" dirty="0">
                <a:latin typeface="Arial" charset="0"/>
              </a:rPr>
              <a:t> 3 </a:t>
            </a:r>
            <a:r>
              <a:rPr lang="en-GB" sz="1600" b="1" dirty="0" err="1">
                <a:latin typeface="Arial" charset="0"/>
              </a:rPr>
              <a:t>năm</a:t>
            </a:r>
            <a:r>
              <a:rPr lang="en-GB" sz="1600" b="1" dirty="0">
                <a:latin typeface="Arial" charset="0"/>
              </a:rPr>
              <a:t> </a:t>
            </a:r>
            <a:r>
              <a:rPr lang="en-GB" sz="1600" b="1" dirty="0" err="1">
                <a:latin typeface="Arial" charset="0"/>
              </a:rPr>
              <a:t>là</a:t>
            </a:r>
            <a:r>
              <a:rPr lang="en-GB" sz="1600" b="1" dirty="0">
                <a:latin typeface="Arial" charset="0"/>
              </a:rPr>
              <a:t> ≥ 90%</a:t>
            </a:r>
            <a:endParaRPr lang="vi-VN" sz="1600" b="1" dirty="0" err="1">
              <a:latin typeface="Arial" charset="0"/>
            </a:endParaRPr>
          </a:p>
        </p:txBody>
      </p:sp>
    </p:spTree>
    <p:extLst>
      <p:ext uri="{BB962C8B-B14F-4D97-AF65-F5344CB8AC3E}">
        <p14:creationId xmlns:p14="http://schemas.microsoft.com/office/powerpoint/2010/main" val="323760768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715347" y="1063689"/>
            <a:ext cx="10515600" cy="1539895"/>
          </a:xfrm>
        </p:spPr>
        <p:txBody>
          <a:bodyPr>
            <a:normAutofit fontScale="90000"/>
          </a:bodyPr>
          <a:lstStyle/>
          <a:p>
            <a:pPr algn="ctr">
              <a:lnSpc>
                <a:spcPct val="100000"/>
              </a:lnSpc>
            </a:pPr>
            <a:r>
              <a:rPr lang="en-US" sz="4000" dirty="0" err="1"/>
              <a:t>Cập</a:t>
            </a:r>
            <a:r>
              <a:rPr lang="en-US" sz="4000" dirty="0"/>
              <a:t> </a:t>
            </a:r>
            <a:r>
              <a:rPr lang="en-US" sz="4000" dirty="0" err="1"/>
              <a:t>nhật</a:t>
            </a:r>
            <a:r>
              <a:rPr lang="en-US" sz="4000" dirty="0"/>
              <a:t> d</a:t>
            </a:r>
            <a:r>
              <a:rPr lang="vi-VN" sz="4000" dirty="0"/>
              <a:t>ữ</a:t>
            </a:r>
            <a:r>
              <a:rPr lang="en-US" sz="4000" dirty="0"/>
              <a:t> </a:t>
            </a:r>
            <a:r>
              <a:rPr lang="en-US" sz="4000" dirty="0" err="1"/>
              <a:t>liệu</a:t>
            </a:r>
            <a:r>
              <a:rPr lang="en-US" sz="4000" dirty="0"/>
              <a:t> đ</a:t>
            </a:r>
            <a:r>
              <a:rPr lang="vi-VN" sz="4000" dirty="0"/>
              <a:t>ờ</a:t>
            </a:r>
            <a:r>
              <a:rPr lang="en-US" sz="4000" dirty="0" err="1"/>
              <a:t>i</a:t>
            </a:r>
            <a:r>
              <a:rPr lang="en-US" sz="4000" dirty="0"/>
              <a:t> </a:t>
            </a:r>
            <a:r>
              <a:rPr lang="en-US" sz="4000" dirty="0" err="1"/>
              <a:t>th</a:t>
            </a:r>
            <a:r>
              <a:rPr lang="vi-VN" sz="4000" dirty="0"/>
              <a:t>ự</a:t>
            </a:r>
            <a:r>
              <a:rPr lang="en-US" sz="4000" dirty="0"/>
              <a:t>c </a:t>
            </a:r>
            <a:r>
              <a:rPr lang="en-US" sz="4000" dirty="0" err="1"/>
              <a:t>trong</a:t>
            </a:r>
            <a:br>
              <a:rPr lang="en-US" sz="4000" dirty="0"/>
            </a:br>
            <a:r>
              <a:rPr lang="en-US" sz="4000" dirty="0" err="1"/>
              <a:t>điều</a:t>
            </a:r>
            <a:r>
              <a:rPr lang="en-US" sz="4000" dirty="0"/>
              <a:t> trị BN có </a:t>
            </a:r>
            <a:r>
              <a:rPr lang="en-US" sz="4000" dirty="0" err="1"/>
              <a:t>đột</a:t>
            </a:r>
            <a:r>
              <a:rPr lang="en-US" sz="4000" dirty="0"/>
              <a:t> </a:t>
            </a:r>
            <a:r>
              <a:rPr lang="en-US" sz="4000" dirty="0" err="1"/>
              <a:t>biến</a:t>
            </a:r>
            <a:r>
              <a:rPr lang="en-US" sz="4000" dirty="0"/>
              <a:t> </a:t>
            </a:r>
            <a:r>
              <a:rPr lang="en-US" sz="4000" dirty="0" err="1"/>
              <a:t>th</a:t>
            </a:r>
            <a:r>
              <a:rPr lang="vi-VN" sz="4000" dirty="0"/>
              <a:t>ường gặp</a:t>
            </a:r>
            <a:br>
              <a:rPr lang="en-US" sz="4000" dirty="0">
                <a:solidFill>
                  <a:srgbClr val="0070C0"/>
                </a:solidFill>
              </a:rPr>
            </a:br>
            <a:r>
              <a:rPr lang="en-US" sz="4000" dirty="0"/>
              <a:t> </a:t>
            </a:r>
            <a:endParaRPr lang="vi-VN" sz="4000" dirty="0"/>
          </a:p>
        </p:txBody>
      </p:sp>
      <p:sp>
        <p:nvSpPr>
          <p:cNvPr id="5" name="Content Placeholder 2"/>
          <p:cNvSpPr txBox="1">
            <a:spLocks/>
          </p:cNvSpPr>
          <p:nvPr/>
        </p:nvSpPr>
        <p:spPr>
          <a:xfrm>
            <a:off x="715347" y="2770107"/>
            <a:ext cx="10975910" cy="3313454"/>
          </a:xfrm>
          <a:prstGeom prst="rect">
            <a:avLst/>
          </a:prstGeom>
        </p:spPr>
        <p:txBody>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indent="-457200">
              <a:lnSpc>
                <a:spcPct val="100000"/>
              </a:lnSpc>
              <a:buFont typeface="Wingdings" panose="05000000000000000000" pitchFamily="2" charset="2"/>
              <a:buChar char="§"/>
              <a:defRPr/>
            </a:pPr>
            <a:r>
              <a:rPr lang="en-US" sz="3200" dirty="0" err="1">
                <a:solidFill>
                  <a:schemeClr val="tx1"/>
                </a:solidFill>
              </a:rPr>
              <a:t>Hiệu</a:t>
            </a:r>
            <a:r>
              <a:rPr lang="en-US" sz="3200" dirty="0">
                <a:solidFill>
                  <a:schemeClr val="tx1"/>
                </a:solidFill>
              </a:rPr>
              <a:t> </a:t>
            </a:r>
            <a:r>
              <a:rPr lang="en-US" sz="3200" dirty="0" err="1">
                <a:solidFill>
                  <a:schemeClr val="tx1"/>
                </a:solidFill>
              </a:rPr>
              <a:t>quả</a:t>
            </a:r>
            <a:r>
              <a:rPr lang="en-US" sz="3200" dirty="0">
                <a:solidFill>
                  <a:schemeClr val="tx1"/>
                </a:solidFill>
              </a:rPr>
              <a:t> </a:t>
            </a:r>
            <a:r>
              <a:rPr lang="en-US" sz="3200" dirty="0" err="1">
                <a:solidFill>
                  <a:schemeClr val="tx1"/>
                </a:solidFill>
              </a:rPr>
              <a:t>của</a:t>
            </a:r>
            <a:r>
              <a:rPr lang="en-US" sz="3200" dirty="0">
                <a:solidFill>
                  <a:schemeClr val="tx1"/>
                </a:solidFill>
              </a:rPr>
              <a:t> </a:t>
            </a:r>
            <a:r>
              <a:rPr lang="en-US" sz="3200" dirty="0" err="1">
                <a:solidFill>
                  <a:schemeClr val="tx1"/>
                </a:solidFill>
              </a:rPr>
              <a:t>Afatinib</a:t>
            </a:r>
            <a:r>
              <a:rPr lang="en-US" sz="3200" dirty="0">
                <a:solidFill>
                  <a:schemeClr val="tx1"/>
                </a:solidFill>
              </a:rPr>
              <a:t> </a:t>
            </a:r>
            <a:r>
              <a:rPr lang="en-US" sz="3200" dirty="0" err="1">
                <a:solidFill>
                  <a:schemeClr val="tx1"/>
                </a:solidFill>
              </a:rPr>
              <a:t>trong</a:t>
            </a:r>
            <a:r>
              <a:rPr lang="en-US" sz="3200" dirty="0">
                <a:solidFill>
                  <a:schemeClr val="tx1"/>
                </a:solidFill>
              </a:rPr>
              <a:t> </a:t>
            </a:r>
            <a:r>
              <a:rPr lang="en-US" sz="3200" dirty="0" err="1">
                <a:solidFill>
                  <a:schemeClr val="tx1"/>
                </a:solidFill>
              </a:rPr>
              <a:t>điều</a:t>
            </a:r>
            <a:r>
              <a:rPr lang="en-US" sz="3200" dirty="0">
                <a:solidFill>
                  <a:schemeClr val="tx1"/>
                </a:solidFill>
              </a:rPr>
              <a:t> </a:t>
            </a:r>
            <a:r>
              <a:rPr lang="en-US" sz="3200" dirty="0" err="1">
                <a:solidFill>
                  <a:schemeClr val="tx1"/>
                </a:solidFill>
              </a:rPr>
              <a:t>trị</a:t>
            </a:r>
            <a:r>
              <a:rPr lang="en-US" sz="3200" dirty="0">
                <a:solidFill>
                  <a:schemeClr val="tx1"/>
                </a:solidFill>
              </a:rPr>
              <a:t> </a:t>
            </a:r>
            <a:r>
              <a:rPr lang="en-US" sz="3200" dirty="0" err="1">
                <a:solidFill>
                  <a:schemeClr val="tx1"/>
                </a:solidFill>
              </a:rPr>
              <a:t>bước</a:t>
            </a:r>
            <a:r>
              <a:rPr lang="en-US" sz="3200" dirty="0">
                <a:solidFill>
                  <a:schemeClr val="tx1"/>
                </a:solidFill>
              </a:rPr>
              <a:t> 1 UTPKTBN </a:t>
            </a:r>
            <a:r>
              <a:rPr lang="en-US" sz="3200" dirty="0" err="1">
                <a:solidFill>
                  <a:schemeClr val="tx1"/>
                </a:solidFill>
              </a:rPr>
              <a:t>có</a:t>
            </a:r>
            <a:r>
              <a:rPr lang="en-US" sz="3200" dirty="0">
                <a:solidFill>
                  <a:schemeClr val="tx1"/>
                </a:solidFill>
              </a:rPr>
              <a:t> </a:t>
            </a:r>
            <a:r>
              <a:rPr lang="en-US" sz="3200" dirty="0" err="1">
                <a:solidFill>
                  <a:schemeClr val="tx1"/>
                </a:solidFill>
              </a:rPr>
              <a:t>đột</a:t>
            </a:r>
            <a:r>
              <a:rPr lang="en-US" sz="3200" dirty="0">
                <a:solidFill>
                  <a:schemeClr val="tx1"/>
                </a:solidFill>
              </a:rPr>
              <a:t> </a:t>
            </a:r>
            <a:r>
              <a:rPr lang="en-US" sz="3200" dirty="0" err="1">
                <a:solidFill>
                  <a:schemeClr val="tx1"/>
                </a:solidFill>
              </a:rPr>
              <a:t>biến</a:t>
            </a:r>
            <a:r>
              <a:rPr lang="en-US" sz="3200" dirty="0">
                <a:solidFill>
                  <a:schemeClr val="tx1"/>
                </a:solidFill>
              </a:rPr>
              <a:t> EGFR </a:t>
            </a:r>
            <a:r>
              <a:rPr lang="en-US" sz="3200" dirty="0" err="1">
                <a:solidFill>
                  <a:schemeClr val="tx1"/>
                </a:solidFill>
              </a:rPr>
              <a:t>thường</a:t>
            </a:r>
            <a:r>
              <a:rPr lang="en-US" sz="3200" dirty="0">
                <a:solidFill>
                  <a:schemeClr val="tx1"/>
                </a:solidFill>
              </a:rPr>
              <a:t> </a:t>
            </a:r>
            <a:r>
              <a:rPr lang="en-US" sz="3200" dirty="0" err="1">
                <a:solidFill>
                  <a:schemeClr val="tx1"/>
                </a:solidFill>
              </a:rPr>
              <a:t>gặp</a:t>
            </a:r>
            <a:endParaRPr lang="vi-VN" sz="3200" dirty="0">
              <a:solidFill>
                <a:schemeClr val="tx1"/>
              </a:solidFill>
            </a:endParaRPr>
          </a:p>
          <a:p>
            <a:pPr marL="1001712" lvl="1" indent="-457200">
              <a:lnSpc>
                <a:spcPct val="100000"/>
              </a:lnSpc>
              <a:buFont typeface="Wingdings" panose="05000000000000000000" pitchFamily="2" charset="2"/>
              <a:buChar char="§"/>
              <a:defRPr/>
            </a:pPr>
            <a:r>
              <a:rPr lang="vi-VN" sz="3000" dirty="0">
                <a:solidFill>
                  <a:schemeClr val="tx1"/>
                </a:solidFill>
              </a:rPr>
              <a:t>Hiệu quả so </a:t>
            </a:r>
            <a:r>
              <a:rPr lang="en-US" sz="3000" dirty="0" err="1">
                <a:solidFill>
                  <a:schemeClr val="tx1"/>
                </a:solidFill>
              </a:rPr>
              <a:t>với</a:t>
            </a:r>
            <a:r>
              <a:rPr lang="en-US" sz="3000" dirty="0">
                <a:solidFill>
                  <a:schemeClr val="tx1"/>
                </a:solidFill>
              </a:rPr>
              <a:t> 1G EGFR TKI </a:t>
            </a:r>
            <a:r>
              <a:rPr lang="en-US" sz="3000" dirty="0" err="1">
                <a:solidFill>
                  <a:schemeClr val="tx1"/>
                </a:solidFill>
              </a:rPr>
              <a:t>về</a:t>
            </a:r>
            <a:r>
              <a:rPr lang="en-US" sz="3000" dirty="0">
                <a:solidFill>
                  <a:schemeClr val="tx1"/>
                </a:solidFill>
              </a:rPr>
              <a:t> PFS </a:t>
            </a:r>
            <a:r>
              <a:rPr lang="en-US" sz="3000" dirty="0" err="1">
                <a:solidFill>
                  <a:schemeClr val="tx1"/>
                </a:solidFill>
              </a:rPr>
              <a:t>va</a:t>
            </a:r>
            <a:r>
              <a:rPr lang="en-US" sz="3000" dirty="0">
                <a:solidFill>
                  <a:schemeClr val="tx1"/>
                </a:solidFill>
              </a:rPr>
              <a:t>̀ OS</a:t>
            </a:r>
            <a:endParaRPr lang="vi-VN" sz="3000" dirty="0">
              <a:solidFill>
                <a:schemeClr val="tx1"/>
              </a:solidFill>
            </a:endParaRPr>
          </a:p>
          <a:p>
            <a:pPr marL="1001712" lvl="1" indent="-457200">
              <a:lnSpc>
                <a:spcPct val="100000"/>
              </a:lnSpc>
              <a:buFont typeface="Wingdings" panose="05000000000000000000" pitchFamily="2" charset="2"/>
              <a:buChar char="§"/>
              <a:defRPr/>
            </a:pPr>
            <a:r>
              <a:rPr lang="vi-VN" sz="3000" dirty="0">
                <a:solidFill>
                  <a:schemeClr val="tx1"/>
                </a:solidFill>
              </a:rPr>
              <a:t>Hiệu quả so </a:t>
            </a:r>
            <a:r>
              <a:rPr lang="en-US" sz="3000" dirty="0" err="1">
                <a:solidFill>
                  <a:schemeClr val="tx1"/>
                </a:solidFill>
              </a:rPr>
              <a:t>với</a:t>
            </a:r>
            <a:r>
              <a:rPr lang="en-US" sz="3000" dirty="0">
                <a:solidFill>
                  <a:schemeClr val="tx1"/>
                </a:solidFill>
              </a:rPr>
              <a:t> </a:t>
            </a:r>
            <a:r>
              <a:rPr lang="vi-VN" sz="3000" dirty="0">
                <a:solidFill>
                  <a:schemeClr val="tx1"/>
                </a:solidFill>
              </a:rPr>
              <a:t>3</a:t>
            </a:r>
            <a:r>
              <a:rPr lang="en-US" sz="3000" dirty="0">
                <a:solidFill>
                  <a:schemeClr val="tx1"/>
                </a:solidFill>
              </a:rPr>
              <a:t>G EGFR TKI </a:t>
            </a:r>
            <a:r>
              <a:rPr lang="en-US" sz="3000" dirty="0" err="1">
                <a:solidFill>
                  <a:schemeClr val="tx1"/>
                </a:solidFill>
              </a:rPr>
              <a:t>về</a:t>
            </a:r>
            <a:r>
              <a:rPr lang="en-US" sz="3000" dirty="0">
                <a:solidFill>
                  <a:schemeClr val="tx1"/>
                </a:solidFill>
              </a:rPr>
              <a:t> </a:t>
            </a:r>
            <a:r>
              <a:rPr lang="vi-VN" sz="3000" dirty="0">
                <a:solidFill>
                  <a:schemeClr val="tx1"/>
                </a:solidFill>
              </a:rPr>
              <a:t>TTF/</a:t>
            </a:r>
            <a:r>
              <a:rPr lang="en-US" sz="3000" dirty="0">
                <a:solidFill>
                  <a:schemeClr val="tx1"/>
                </a:solidFill>
              </a:rPr>
              <a:t>PFS </a:t>
            </a:r>
            <a:r>
              <a:rPr lang="en-US" sz="3000" dirty="0" err="1">
                <a:solidFill>
                  <a:schemeClr val="tx1"/>
                </a:solidFill>
              </a:rPr>
              <a:t>va</a:t>
            </a:r>
            <a:r>
              <a:rPr lang="en-US" sz="3000" dirty="0">
                <a:solidFill>
                  <a:schemeClr val="tx1"/>
                </a:solidFill>
              </a:rPr>
              <a:t>̀ OS</a:t>
            </a:r>
            <a:endParaRPr lang="vi-VN" sz="3000" dirty="0">
              <a:solidFill>
                <a:schemeClr val="tx1"/>
              </a:solidFill>
            </a:endParaRPr>
          </a:p>
        </p:txBody>
      </p:sp>
    </p:spTree>
    <p:extLst>
      <p:ext uri="{BB962C8B-B14F-4D97-AF65-F5344CB8AC3E}">
        <p14:creationId xmlns:p14="http://schemas.microsoft.com/office/powerpoint/2010/main" val="268691821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1139485" y="1192580"/>
          <a:ext cx="10502054" cy="5452428"/>
        </p:xfrm>
        <a:graphic>
          <a:graphicData uri="http://schemas.openxmlformats.org/drawingml/2006/table">
            <a:tbl>
              <a:tblPr firstRow="1" bandRow="1">
                <a:tableStyleId>{5C22544A-7EE6-4342-B048-85BDC9FD1C3A}</a:tableStyleId>
              </a:tblPr>
              <a:tblGrid>
                <a:gridCol w="1671205">
                  <a:extLst>
                    <a:ext uri="{9D8B030D-6E8A-4147-A177-3AD203B41FA5}">
                      <a16:colId xmlns:a16="http://schemas.microsoft.com/office/drawing/2014/main" val="2239348337"/>
                    </a:ext>
                  </a:extLst>
                </a:gridCol>
                <a:gridCol w="1232212">
                  <a:extLst>
                    <a:ext uri="{9D8B030D-6E8A-4147-A177-3AD203B41FA5}">
                      <a16:colId xmlns:a16="http://schemas.microsoft.com/office/drawing/2014/main" val="1531927650"/>
                    </a:ext>
                  </a:extLst>
                </a:gridCol>
                <a:gridCol w="1129527">
                  <a:extLst>
                    <a:ext uri="{9D8B030D-6E8A-4147-A177-3AD203B41FA5}">
                      <a16:colId xmlns:a16="http://schemas.microsoft.com/office/drawing/2014/main" val="4274654585"/>
                    </a:ext>
                  </a:extLst>
                </a:gridCol>
                <a:gridCol w="1129527">
                  <a:extLst>
                    <a:ext uri="{9D8B030D-6E8A-4147-A177-3AD203B41FA5}">
                      <a16:colId xmlns:a16="http://schemas.microsoft.com/office/drawing/2014/main" val="1689358027"/>
                    </a:ext>
                  </a:extLst>
                </a:gridCol>
                <a:gridCol w="1026842">
                  <a:extLst>
                    <a:ext uri="{9D8B030D-6E8A-4147-A177-3AD203B41FA5}">
                      <a16:colId xmlns:a16="http://schemas.microsoft.com/office/drawing/2014/main" val="1412194180"/>
                    </a:ext>
                  </a:extLst>
                </a:gridCol>
                <a:gridCol w="1232212">
                  <a:extLst>
                    <a:ext uri="{9D8B030D-6E8A-4147-A177-3AD203B41FA5}">
                      <a16:colId xmlns:a16="http://schemas.microsoft.com/office/drawing/2014/main" val="2470874718"/>
                    </a:ext>
                  </a:extLst>
                </a:gridCol>
                <a:gridCol w="1401380">
                  <a:extLst>
                    <a:ext uri="{9D8B030D-6E8A-4147-A177-3AD203B41FA5}">
                      <a16:colId xmlns:a16="http://schemas.microsoft.com/office/drawing/2014/main" val="3947431256"/>
                    </a:ext>
                  </a:extLst>
                </a:gridCol>
                <a:gridCol w="1679149">
                  <a:extLst>
                    <a:ext uri="{9D8B030D-6E8A-4147-A177-3AD203B41FA5}">
                      <a16:colId xmlns:a16="http://schemas.microsoft.com/office/drawing/2014/main" val="3481989898"/>
                    </a:ext>
                  </a:extLst>
                </a:gridCol>
              </a:tblGrid>
              <a:tr h="494098">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Study</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Country</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EGFR M+</a:t>
                      </a:r>
                    </a:p>
                    <a:p>
                      <a:pPr algn="ctr"/>
                      <a:r>
                        <a:rPr lang="en-US" sz="1200" dirty="0">
                          <a:latin typeface="Tahoma" panose="020B0604030504040204" pitchFamily="34" charset="0"/>
                          <a:ea typeface="Tahoma" panose="020B0604030504040204" pitchFamily="34" charset="0"/>
                          <a:cs typeface="Tahoma" panose="020B0604030504040204" pitchFamily="34" charset="0"/>
                        </a:rPr>
                        <a:t>(N)</a:t>
                      </a:r>
                    </a:p>
                  </a:txBody>
                  <a:tcPr marL="68580" marR="68580" anchor="ct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mPFS</a:t>
                      </a:r>
                      <a:endParaRPr lang="en-US" sz="1200" dirty="0">
                        <a:latin typeface="Tahoma" panose="020B0604030504040204" pitchFamily="34" charset="0"/>
                        <a:ea typeface="Tahoma" panose="020B0604030504040204" pitchFamily="34" charset="0"/>
                        <a:cs typeface="Tahoma" panose="020B0604030504040204" pitchFamily="34" charset="0"/>
                      </a:endParaRPr>
                    </a:p>
                    <a:p>
                      <a:pPr algn="ctr"/>
                      <a:r>
                        <a:rPr lang="en-US" sz="1200" dirty="0">
                          <a:latin typeface="Tahoma" panose="020B0604030504040204" pitchFamily="34" charset="0"/>
                          <a:ea typeface="Tahoma" panose="020B0604030504040204" pitchFamily="34" charset="0"/>
                          <a:cs typeface="Tahoma" panose="020B0604030504040204" pitchFamily="34" charset="0"/>
                        </a:rPr>
                        <a:t>(</a:t>
                      </a:r>
                      <a:r>
                        <a:rPr lang="en-US" sz="1200" dirty="0" err="1">
                          <a:latin typeface="Tahoma" panose="020B0604030504040204" pitchFamily="34" charset="0"/>
                          <a:ea typeface="Tahoma" panose="020B0604030504040204" pitchFamily="34" charset="0"/>
                          <a:cs typeface="Tahoma" panose="020B0604030504040204" pitchFamily="34" charset="0"/>
                        </a:rPr>
                        <a:t>mo</a:t>
                      </a: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mOS</a:t>
                      </a:r>
                      <a:endParaRPr lang="en-US" sz="1200" dirty="0">
                        <a:latin typeface="Tahoma" panose="020B0604030504040204" pitchFamily="34" charset="0"/>
                        <a:ea typeface="Tahoma" panose="020B0604030504040204" pitchFamily="34" charset="0"/>
                        <a:cs typeface="Tahoma" panose="020B0604030504040204" pitchFamily="34" charset="0"/>
                      </a:endParaRPr>
                    </a:p>
                    <a:p>
                      <a:pPr algn="ctr"/>
                      <a:r>
                        <a:rPr lang="en-US" sz="1200" dirty="0">
                          <a:latin typeface="Tahoma" panose="020B0604030504040204" pitchFamily="34" charset="0"/>
                          <a:ea typeface="Tahoma" panose="020B0604030504040204" pitchFamily="34" charset="0"/>
                          <a:cs typeface="Tahoma" panose="020B0604030504040204" pitchFamily="34" charset="0"/>
                        </a:rPr>
                        <a:t>(</a:t>
                      </a:r>
                      <a:r>
                        <a:rPr lang="en-US" sz="1200" dirty="0" err="1">
                          <a:latin typeface="Tahoma" panose="020B0604030504040204" pitchFamily="34" charset="0"/>
                          <a:ea typeface="Tahoma" panose="020B0604030504040204" pitchFamily="34" charset="0"/>
                          <a:cs typeface="Tahoma" panose="020B0604030504040204" pitchFamily="34" charset="0"/>
                        </a:rPr>
                        <a:t>mo</a:t>
                      </a: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ORR</a:t>
                      </a:r>
                    </a:p>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Side effect</a:t>
                      </a:r>
                    </a:p>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7AC2"/>
                    </a:solidFill>
                  </a:tcPr>
                </a:tc>
                <a:tc>
                  <a:txBody>
                    <a:bodyPr/>
                    <a:lstStyle/>
                    <a:p>
                      <a:pPr algn="ctr"/>
                      <a:r>
                        <a:rPr lang="en-US" sz="1200" dirty="0">
                          <a:solidFill>
                            <a:schemeClr val="bg1"/>
                          </a:solidFill>
                          <a:latin typeface="Tahoma" panose="020B0604030504040204" pitchFamily="34" charset="0"/>
                          <a:ea typeface="Tahoma" panose="020B0604030504040204" pitchFamily="34" charset="0"/>
                          <a:cs typeface="Tahoma" panose="020B0604030504040204" pitchFamily="34" charset="0"/>
                        </a:rPr>
                        <a:t>Reference</a:t>
                      </a:r>
                      <a:endParaRPr lang="vi-VN"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1666606761"/>
                  </a:ext>
                </a:extLst>
              </a:tr>
              <a:tr h="2964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Wu et al</a:t>
                      </a:r>
                      <a:endParaRPr lang="en-US" sz="120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Asean</a:t>
                      </a:r>
                      <a:endParaRPr lang="en-US" sz="12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479</a:t>
                      </a:r>
                    </a:p>
                  </a:txBody>
                  <a:tcPr marL="68580" marR="68580" anchor="c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baseline="0" dirty="0">
                          <a:solidFill>
                            <a:srgbClr val="FF0000"/>
                          </a:solidFill>
                          <a:latin typeface="Tahoma" panose="020B0604030504040204" pitchFamily="34" charset="0"/>
                          <a:ea typeface="Tahoma" panose="020B0604030504040204" pitchFamily="34" charset="0"/>
                          <a:cs typeface="Tahoma" panose="020B0604030504040204" pitchFamily="34" charset="0"/>
                        </a:rPr>
                        <a:t>12.05</a:t>
                      </a:r>
                      <a:endParaRPr lang="en-US" sz="1200" b="1" baseline="30000" dirty="0">
                        <a:solidFill>
                          <a:srgbClr val="FF0000"/>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NR</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bg1"/>
                    </a:solidFill>
                  </a:tcPr>
                </a:tc>
                <a:tc>
                  <a:txBody>
                    <a:bodyPr/>
                    <a:lstStyle/>
                    <a:p>
                      <a:pPr algn="ctr"/>
                      <a:r>
                        <a:rPr lang="fr-FR" sz="1200" dirty="0">
                          <a:latin typeface="Tahoma" panose="020B0604030504040204" pitchFamily="34" charset="0"/>
                          <a:ea typeface="Tahoma" panose="020B0604030504040204" pitchFamily="34" charset="0"/>
                          <a:cs typeface="Tahoma" panose="020B0604030504040204" pitchFamily="34" charset="0"/>
                        </a:rPr>
                        <a:t>WCWL 2018  </a:t>
                      </a:r>
                      <a:r>
                        <a:rPr lang="vi-VN" sz="1200" dirty="0">
                          <a:latin typeface="Tahoma" panose="020B0604030504040204" pitchFamily="34" charset="0"/>
                          <a:ea typeface="Tahoma" panose="020B0604030504040204" pitchFamily="34" charset="0"/>
                          <a:cs typeface="Tahoma" panose="020B0604030504040204" pitchFamily="34" charset="0"/>
                        </a:rPr>
                        <a:t>(Poster P3.01-036)</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extLst>
                  <a:ext uri="{0D108BD9-81ED-4DB2-BD59-A6C34878D82A}">
                    <a16:rowId xmlns:a16="http://schemas.microsoft.com/office/drawing/2014/main" val="1282455081"/>
                  </a:ext>
                </a:extLst>
              </a:tr>
              <a:tr h="440884">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Ito et al</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Japan</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1354</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38.6</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B0F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chemeClr val="bg1"/>
                          </a:solidFill>
                          <a:effectLst/>
                          <a:uLnTx/>
                          <a:uFillTx/>
                          <a:latin typeface="+mn-lt"/>
                          <a:ea typeface="+mn-ea"/>
                          <a:cs typeface="+mn-cs"/>
                        </a:rPr>
                        <a:t>Annals of Oncology 2018 viii493-viii547. </a:t>
                      </a:r>
                      <a:endParaRPr kumimoji="0" lang="en-US" sz="1200" b="1" i="0" u="none" strike="noStrike" kern="1200" cap="none" spc="0" normalizeH="0" baseline="0" noProof="0" dirty="0">
                        <a:ln>
                          <a:noFill/>
                        </a:ln>
                        <a:solidFill>
                          <a:schemeClr val="bg1"/>
                        </a:solidFill>
                        <a:effectLst/>
                        <a:uLnTx/>
                        <a:uFillTx/>
                        <a:latin typeface="+mn-lt"/>
                        <a:ea typeface="+mn-ea"/>
                        <a:cs typeface="+mn-cs"/>
                      </a:endParaRPr>
                    </a:p>
                  </a:txBody>
                  <a:tcPr marL="68580" marR="68580" anchor="ctr">
                    <a:solidFill>
                      <a:srgbClr val="00B0F0"/>
                    </a:solidFill>
                  </a:tcPr>
                </a:tc>
                <a:extLst>
                  <a:ext uri="{0D108BD9-81ED-4DB2-BD59-A6C34878D82A}">
                    <a16:rowId xmlns:a16="http://schemas.microsoft.com/office/drawing/2014/main" val="1599530558"/>
                  </a:ext>
                </a:extLst>
              </a:tr>
              <a:tr h="296459">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Liang et al</a:t>
                      </a:r>
                      <a:endParaRPr lang="en-US" sz="120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Taiwan</a:t>
                      </a:r>
                    </a:p>
                  </a:txBody>
                  <a:tcPr marL="68580" marR="68580" anchor="ctr">
                    <a:solidFill>
                      <a:schemeClr val="bg1"/>
                    </a:solidFill>
                  </a:tcP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259</a:t>
                      </a:r>
                    </a:p>
                  </a:txBody>
                  <a:tcPr marL="68580" marR="68580" anchor="c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baseline="0" dirty="0">
                          <a:solidFill>
                            <a:srgbClr val="FF0000"/>
                          </a:solidFill>
                          <a:latin typeface="Tahoma" panose="020B0604030504040204" pitchFamily="34" charset="0"/>
                          <a:ea typeface="Tahoma" panose="020B0604030504040204" pitchFamily="34" charset="0"/>
                          <a:cs typeface="Tahoma" panose="020B0604030504040204" pitchFamily="34" charset="0"/>
                        </a:rPr>
                        <a:t>12.8</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36.7</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69.5</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bg1"/>
                    </a:solidFill>
                  </a:tcPr>
                </a:tc>
                <a:tc>
                  <a:txBody>
                    <a:bodyPr/>
                    <a:lstStyle/>
                    <a:p>
                      <a:pPr algn="ctr"/>
                      <a:r>
                        <a:rPr lang="nb-NO" sz="1200" dirty="0">
                          <a:solidFill>
                            <a:schemeClr val="tx1"/>
                          </a:solidFill>
                          <a:latin typeface="Tahoma" panose="020B0604030504040204" pitchFamily="34" charset="0"/>
                          <a:ea typeface="Tahoma" panose="020B0604030504040204" pitchFamily="34" charset="0"/>
                          <a:cs typeface="Tahoma" panose="020B0604030504040204" pitchFamily="34" charset="0"/>
                        </a:rPr>
                        <a:t>Oncotarget, 2018 23749</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extLst>
                  <a:ext uri="{0D108BD9-81ED-4DB2-BD59-A6C34878D82A}">
                    <a16:rowId xmlns:a16="http://schemas.microsoft.com/office/drawing/2014/main" val="3386934316"/>
                  </a:ext>
                </a:extLst>
              </a:tr>
              <a:tr h="296459">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Liu et al </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Taiwan</a:t>
                      </a:r>
                    </a:p>
                  </a:txBody>
                  <a:tcPr marL="68580" marR="68580" anchor="ctr">
                    <a:solidFill>
                      <a:schemeClr val="bg1"/>
                    </a:solidFill>
                  </a:tcP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146</a:t>
                      </a:r>
                    </a:p>
                  </a:txBody>
                  <a:tcPr marL="68580" marR="68580" anchor="c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latin typeface="Tahoma" panose="020B0604030504040204" pitchFamily="34" charset="0"/>
                          <a:ea typeface="Tahoma" panose="020B0604030504040204" pitchFamily="34" charset="0"/>
                          <a:cs typeface="Tahoma" panose="020B0604030504040204" pitchFamily="34" charset="0"/>
                        </a:rPr>
                        <a:t>14.6</a:t>
                      </a:r>
                      <a:r>
                        <a:rPr lang="en-US" sz="1200" b="1" baseline="30000" dirty="0">
                          <a:solidFill>
                            <a:srgbClr val="FF0000"/>
                          </a:solidFill>
                          <a:latin typeface="Tahoma" panose="020B0604030504040204" pitchFamily="34" charset="0"/>
                          <a:ea typeface="Tahoma" panose="020B0604030504040204" pitchFamily="34" charset="0"/>
                          <a:cs typeface="Tahoma" panose="020B0604030504040204" pitchFamily="34" charset="0"/>
                        </a:rPr>
                        <a:t>TTF</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NR</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71.9</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bg1"/>
                    </a:solidFill>
                  </a:tcPr>
                </a:tc>
                <a:tc>
                  <a:txBody>
                    <a:bodyPr/>
                    <a:lstStyle/>
                    <a:p>
                      <a:pPr algn="ctr"/>
                      <a:r>
                        <a:rPr lang="nb-NO" sz="1200" dirty="0">
                          <a:solidFill>
                            <a:schemeClr val="tx1"/>
                          </a:solidFill>
                          <a:latin typeface="Tahoma" panose="020B0604030504040204" pitchFamily="34" charset="0"/>
                          <a:ea typeface="Tahoma" panose="020B0604030504040204" pitchFamily="34" charset="0"/>
                          <a:cs typeface="Tahoma" panose="020B0604030504040204" pitchFamily="34" charset="0"/>
                        </a:rPr>
                        <a:t>Oncotarget 2017</a:t>
                      </a:r>
                      <a:r>
                        <a:rPr lang="nb-NO" sz="120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nb-NO" sz="1200" dirty="0">
                          <a:solidFill>
                            <a:schemeClr val="tx1"/>
                          </a:solidFill>
                          <a:latin typeface="Tahoma" panose="020B0604030504040204" pitchFamily="34" charset="0"/>
                          <a:ea typeface="Tahoma" panose="020B0604030504040204" pitchFamily="34" charset="0"/>
                          <a:cs typeface="Tahoma" panose="020B0604030504040204" pitchFamily="34" charset="0"/>
                        </a:rPr>
                        <a:t>97602</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extLst>
                  <a:ext uri="{0D108BD9-81ED-4DB2-BD59-A6C34878D82A}">
                    <a16:rowId xmlns:a16="http://schemas.microsoft.com/office/drawing/2014/main" val="4190701563"/>
                  </a:ext>
                </a:extLst>
              </a:tr>
              <a:tr h="461158">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Tan et al </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Singapore</a:t>
                      </a:r>
                    </a:p>
                  </a:txBody>
                  <a:tcPr marL="68580" marR="68580" anchor="ctr">
                    <a:solidFill>
                      <a:schemeClr val="bg1"/>
                    </a:solidFill>
                  </a:tcP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125</a:t>
                      </a:r>
                    </a:p>
                  </a:txBody>
                  <a:tcPr marL="68580" marR="68580" anchor="ctr">
                    <a:solidFill>
                      <a:schemeClr val="bg1"/>
                    </a:solidFill>
                  </a:tcPr>
                </a:tc>
                <a:tc>
                  <a:txBody>
                    <a:bodyPr/>
                    <a:lstStyle/>
                    <a:p>
                      <a:pPr algn="ctr"/>
                      <a:r>
                        <a:rPr lang="en-US" sz="1200" b="1" dirty="0">
                          <a:solidFill>
                            <a:srgbClr val="FF0000"/>
                          </a:solidFill>
                          <a:latin typeface="Tahoma" panose="020B0604030504040204" pitchFamily="34" charset="0"/>
                          <a:ea typeface="Tahoma" panose="020B0604030504040204" pitchFamily="34" charset="0"/>
                          <a:cs typeface="Tahoma" panose="020B0604030504040204" pitchFamily="34" charset="0"/>
                        </a:rPr>
                        <a:t>11.9</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29.6</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70.4</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GI 4.1; skin 4.1</a:t>
                      </a:r>
                    </a:p>
                    <a:p>
                      <a:pPr algn="ctr"/>
                      <a:r>
                        <a:rPr lang="en-US" sz="1200" dirty="0">
                          <a:latin typeface="Tahoma" panose="020B0604030504040204" pitchFamily="34" charset="0"/>
                          <a:ea typeface="Tahoma" panose="020B0604030504040204" pitchFamily="34" charset="0"/>
                          <a:cs typeface="Tahoma" panose="020B0604030504040204" pitchFamily="34" charset="0"/>
                        </a:rPr>
                        <a:t>(Grade </a:t>
                      </a:r>
                      <a:r>
                        <a:rPr lang="en-US" sz="1200" b="0" kern="1200" dirty="0">
                          <a:solidFill>
                            <a:schemeClr val="dk1"/>
                          </a:solidFill>
                          <a:effectLst/>
                          <a:latin typeface="Tahoma" panose="020B0604030504040204" pitchFamily="34" charset="0"/>
                          <a:ea typeface="Tahoma" panose="020B0604030504040204" pitchFamily="34" charset="0"/>
                          <a:cs typeface="Tahoma" panose="020B0604030504040204" pitchFamily="34" charset="0"/>
                        </a:rPr>
                        <a:t>≥ 3)</a:t>
                      </a:r>
                      <a:endParaRPr lang="en-US" sz="12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tc>
                  <a:txBody>
                    <a:bodyPr/>
                    <a:lstStyle/>
                    <a:p>
                      <a:pPr algn="ctr"/>
                      <a:r>
                        <a:rPr lang="da-DK" sz="1200" dirty="0">
                          <a:solidFill>
                            <a:schemeClr val="tx1"/>
                          </a:solidFill>
                          <a:latin typeface="Tahoma" panose="020B0604030504040204" pitchFamily="34" charset="0"/>
                          <a:ea typeface="Tahoma" panose="020B0604030504040204" pitchFamily="34" charset="0"/>
                          <a:cs typeface="Tahoma" panose="020B0604030504040204" pitchFamily="34" charset="0"/>
                        </a:rPr>
                        <a:t>CSCO 2017 (poster# B0129)</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extLst>
                  <a:ext uri="{0D108BD9-81ED-4DB2-BD59-A6C34878D82A}">
                    <a16:rowId xmlns:a16="http://schemas.microsoft.com/office/drawing/2014/main" val="4081730654"/>
                  </a:ext>
                </a:extLst>
              </a:tr>
              <a:tr h="543113">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Kim et al </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Korea</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467</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19.1</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NR</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64.3-91.2</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GI 2.4; skin 4.8</a:t>
                      </a:r>
                    </a:p>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(Grade </a:t>
                      </a:r>
                      <a:r>
                        <a:rPr lang="en-US" sz="1200" b="1" kern="1200" dirty="0">
                          <a:solidFill>
                            <a:schemeClr val="bg1"/>
                          </a:solidFill>
                          <a:effectLst/>
                          <a:latin typeface="Tahoma" panose="020B0604030504040204" pitchFamily="34" charset="0"/>
                          <a:ea typeface="Tahoma" panose="020B0604030504040204" pitchFamily="34" charset="0"/>
                          <a:cs typeface="Tahoma" panose="020B0604030504040204" pitchFamily="34" charset="0"/>
                        </a:rPr>
                        <a:t>≥</a:t>
                      </a: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3)</a:t>
                      </a:r>
                    </a:p>
                  </a:txBody>
                  <a:tcPr marL="68580" marR="68580" anchor="ctr">
                    <a:solidFill>
                      <a:srgbClr val="00B0F0"/>
                    </a:solidFill>
                  </a:tcPr>
                </a:tc>
                <a:tc>
                  <a:txBody>
                    <a:bodyPr/>
                    <a:lstStyle/>
                    <a:p>
                      <a:pPr lvl="0" algn="ctr">
                        <a:defRPr/>
                      </a:pPr>
                      <a:r>
                        <a:rPr lang="en-US" sz="1200" b="1" dirty="0">
                          <a:solidFill>
                            <a:schemeClr val="bg1"/>
                          </a:solidFill>
                        </a:rPr>
                        <a:t>Cancer Res Treat. 2019 502-509</a:t>
                      </a:r>
                      <a:endParaRPr kumimoji="0" lang="en-US" sz="1200" b="1" i="0" u="none" strike="noStrike" kern="1200" cap="none" spc="0" normalizeH="0" baseline="0" noProof="0" dirty="0">
                        <a:ln>
                          <a:noFill/>
                        </a:ln>
                        <a:solidFill>
                          <a:schemeClr val="bg1"/>
                        </a:solidFill>
                        <a:effectLst/>
                        <a:uLnTx/>
                        <a:uFillTx/>
                        <a:latin typeface="+mn-lt"/>
                      </a:endParaRPr>
                    </a:p>
                  </a:txBody>
                  <a:tcPr marL="68580" marR="68580" anchor="ctr">
                    <a:solidFill>
                      <a:srgbClr val="00B0F0"/>
                    </a:solidFill>
                  </a:tcPr>
                </a:tc>
                <a:extLst>
                  <a:ext uri="{0D108BD9-81ED-4DB2-BD59-A6C34878D82A}">
                    <a16:rowId xmlns:a16="http://schemas.microsoft.com/office/drawing/2014/main" val="1182245514"/>
                  </a:ext>
                </a:extLst>
              </a:tr>
              <a:tr h="449169">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Tu</a:t>
                      </a:r>
                      <a:r>
                        <a:rPr lang="en-US" sz="1200" dirty="0">
                          <a:latin typeface="Tahoma" panose="020B0604030504040204" pitchFamily="34" charset="0"/>
                          <a:ea typeface="Tahoma" panose="020B0604030504040204" pitchFamily="34" charset="0"/>
                          <a:cs typeface="Tahoma" panose="020B0604030504040204" pitchFamily="34" charset="0"/>
                        </a:rPr>
                        <a:t> et al </a:t>
                      </a:r>
                      <a:endParaRPr lang="en-US" sz="1200" baseline="300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Taiwan</a:t>
                      </a:r>
                    </a:p>
                  </a:txBody>
                  <a:tcPr marL="68580" marR="68580" anchor="ctr">
                    <a:solidFill>
                      <a:schemeClr val="bg1"/>
                    </a:solidFill>
                  </a:tcP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110</a:t>
                      </a:r>
                    </a:p>
                  </a:txBody>
                  <a:tcPr marL="68580" marR="68580" anchor="c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latin typeface="Tahoma" panose="020B0604030504040204" pitchFamily="34" charset="0"/>
                          <a:ea typeface="Tahoma" panose="020B0604030504040204" pitchFamily="34" charset="0"/>
                          <a:cs typeface="Tahoma" panose="020B0604030504040204" pitchFamily="34" charset="0"/>
                        </a:rPr>
                        <a:t>12.2</a:t>
                      </a:r>
                      <a:r>
                        <a:rPr lang="en-US" sz="1200" b="1" baseline="30000" dirty="0">
                          <a:solidFill>
                            <a:srgbClr val="FF0000"/>
                          </a:solidFill>
                          <a:latin typeface="Tahoma" panose="020B0604030504040204" pitchFamily="34" charset="0"/>
                          <a:ea typeface="Tahoma" panose="020B0604030504040204" pitchFamily="34" charset="0"/>
                          <a:cs typeface="Tahoma" panose="020B0604030504040204" pitchFamily="34" charset="0"/>
                        </a:rPr>
                        <a:t>TTF</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bg1"/>
                    </a:solidFill>
                  </a:tcPr>
                </a:tc>
                <a:tc>
                  <a:txBody>
                    <a:bodyPr/>
                    <a:lstStyle/>
                    <a:p>
                      <a:pPr algn="ctr"/>
                      <a:r>
                        <a:rPr lang="fr-FR" sz="1200" dirty="0">
                          <a:solidFill>
                            <a:schemeClr val="tx1"/>
                          </a:solidFill>
                          <a:latin typeface="Tahoma" panose="020B0604030504040204" pitchFamily="34" charset="0"/>
                          <a:ea typeface="Tahoma" panose="020B0604030504040204" pitchFamily="34" charset="0"/>
                          <a:cs typeface="Tahoma" panose="020B0604030504040204" pitchFamily="34" charset="0"/>
                        </a:rPr>
                        <a:t>WCLC 2017 (Poster# P1.03-053)</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extLst>
                  <a:ext uri="{0D108BD9-81ED-4DB2-BD59-A6C34878D82A}">
                    <a16:rowId xmlns:a16="http://schemas.microsoft.com/office/drawing/2014/main" val="3536937134"/>
                  </a:ext>
                </a:extLst>
              </a:tr>
              <a:tr h="2964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latin typeface="Tahoma" panose="020B0604030504040204" pitchFamily="34" charset="0"/>
                          <a:ea typeface="Tahoma" panose="020B0604030504040204" pitchFamily="34" charset="0"/>
                          <a:cs typeface="Tahoma" panose="020B0604030504040204" pitchFamily="34" charset="0"/>
                        </a:rPr>
                        <a:t>Tanaka et al</a:t>
                      </a:r>
                      <a:endParaRPr lang="en-US" sz="1200" baseline="300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Japan</a:t>
                      </a:r>
                    </a:p>
                  </a:txBody>
                  <a:tcPr marL="68580" marR="68580" anchor="ctr">
                    <a:solidFill>
                      <a:schemeClr val="bg1"/>
                    </a:solidFill>
                  </a:tcP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127</a:t>
                      </a:r>
                    </a:p>
                  </a:txBody>
                  <a:tcPr marL="68580" marR="68580" anchor="c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17.8</a:t>
                      </a:r>
                    </a:p>
                  </a:txBody>
                  <a:tcPr marL="68580" marR="6858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latin typeface="Tahoma" panose="020B0604030504040204" pitchFamily="34" charset="0"/>
                          <a:ea typeface="Tahoma" panose="020B0604030504040204" pitchFamily="34" charset="0"/>
                          <a:cs typeface="Tahoma" panose="020B0604030504040204" pitchFamily="34" charset="0"/>
                        </a:rPr>
                        <a:t>39.5</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bg1"/>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J Clinic </a:t>
                      </a:r>
                      <a:r>
                        <a:rPr lang="en-US" sz="1200" kern="1200" dirty="0" err="1">
                          <a:solidFill>
                            <a:schemeClr val="tx1"/>
                          </a:solidFill>
                          <a:latin typeface="Tahoma" panose="020B0604030504040204" pitchFamily="34" charset="0"/>
                          <a:ea typeface="Tahoma" panose="020B0604030504040204" pitchFamily="34" charset="0"/>
                          <a:cs typeface="Tahoma" panose="020B0604030504040204" pitchFamily="34" charset="0"/>
                        </a:rPr>
                        <a:t>Onco</a:t>
                      </a: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 2018 e21173</a:t>
                      </a:r>
                      <a:endParaRPr lang="vi-VN" sz="1200"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bg1"/>
                    </a:solidFill>
                  </a:tcPr>
                </a:tc>
                <a:extLst>
                  <a:ext uri="{0D108BD9-81ED-4DB2-BD59-A6C34878D82A}">
                    <a16:rowId xmlns:a16="http://schemas.microsoft.com/office/drawing/2014/main" val="3753641278"/>
                  </a:ext>
                </a:extLst>
              </a:tr>
              <a:tr h="296459">
                <a:tc>
                  <a:txBody>
                    <a:bodyPr/>
                    <a:lstStyle/>
                    <a:p>
                      <a:pPr algn="ctr"/>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Lau</a:t>
                      </a:r>
                      <a:r>
                        <a:rPr lang="en-US" sz="1200" b="1"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 et al</a:t>
                      </a:r>
                      <a:endParaRPr lang="en-US" sz="1200" b="1" baseline="30000" dirty="0">
                        <a:solidFill>
                          <a:schemeClr val="bg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Canada</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474</a:t>
                      </a:r>
                    </a:p>
                  </a:txBody>
                  <a:tcPr marL="68580" marR="68580" anchor="ctr">
                    <a:solidFill>
                      <a:srgbClr val="00B0F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1" baseline="30000" dirty="0">
                        <a:solidFill>
                          <a:schemeClr val="bg1"/>
                        </a:solidFill>
                        <a:latin typeface="Tahoma" panose="020B0604030504040204" pitchFamily="34" charset="0"/>
                        <a:ea typeface="Tahoma" panose="020B0604030504040204" pitchFamily="34" charset="0"/>
                        <a:cs typeface="Tahoma" panose="020B0604030504040204" pitchFamily="34" charset="0"/>
                      </a:endParaRPr>
                    </a:p>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 </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39.0 </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B0F0"/>
                    </a:solidFill>
                  </a:tcPr>
                </a:tc>
                <a:tc>
                  <a:txBody>
                    <a:bodyPr/>
                    <a:lstStyle/>
                    <a:p>
                      <a:pPr algn="ct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B0F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chemeClr val="bg1"/>
                          </a:solidFill>
                          <a:effectLst/>
                          <a:uLnTx/>
                          <a:uFillTx/>
                          <a:latin typeface="+mn-lt"/>
                          <a:ea typeface="+mn-ea"/>
                          <a:cs typeface="+mn-cs"/>
                        </a:rPr>
                        <a:t>Clin</a:t>
                      </a:r>
                      <a:r>
                        <a:rPr kumimoji="0" lang="en-US" sz="1200" b="1" i="0" u="none" strike="noStrike" kern="1200" cap="none" spc="0" normalizeH="0" baseline="0" noProof="0" dirty="0">
                          <a:ln>
                            <a:noFill/>
                          </a:ln>
                          <a:solidFill>
                            <a:schemeClr val="bg1"/>
                          </a:solidFill>
                          <a:effectLst/>
                          <a:uLnTx/>
                          <a:uFillTx/>
                          <a:latin typeface="+mn-lt"/>
                          <a:ea typeface="+mn-ea"/>
                          <a:cs typeface="+mn-cs"/>
                        </a:rPr>
                        <a:t> Lung Cancer </a:t>
                      </a:r>
                      <a:r>
                        <a:rPr lang="vi-VN" sz="1200" b="1" kern="1200" dirty="0">
                          <a:solidFill>
                            <a:schemeClr val="bg1"/>
                          </a:solidFill>
                          <a:latin typeface="+mn-lt"/>
                          <a:ea typeface="+mn-ea"/>
                          <a:cs typeface="+mn-cs"/>
                        </a:rPr>
                        <a:t>2019 20(5):e576-e583</a:t>
                      </a:r>
                      <a:endParaRPr lang="vi-VN" sz="1200" b="1" kern="1200" dirty="0">
                        <a:solidFill>
                          <a:schemeClr val="bg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rgbClr val="00B0F0"/>
                    </a:solidFill>
                  </a:tcPr>
                </a:tc>
                <a:extLst>
                  <a:ext uri="{0D108BD9-81ED-4DB2-BD59-A6C34878D82A}">
                    <a16:rowId xmlns:a16="http://schemas.microsoft.com/office/drawing/2014/main" val="1290289379"/>
                  </a:ext>
                </a:extLst>
              </a:tr>
              <a:tr h="296459">
                <a:tc>
                  <a:txBody>
                    <a:bodyPr/>
                    <a:lstStyle/>
                    <a:p>
                      <a:pPr marL="0" algn="ctr" defTabSz="914400" rtl="0" eaLnBrk="1" latinLnBrk="0" hangingPunct="1"/>
                      <a:r>
                        <a:rPr kumimoji="0" lang="en-US" sz="1200" b="1" i="0" u="none" strike="noStrike" kern="1200" cap="none" spc="0" normalizeH="0" baseline="0" noProof="0" dirty="0" err="1">
                          <a:ln>
                            <a:noFill/>
                          </a:ln>
                          <a:solidFill>
                            <a:schemeClr val="bg1"/>
                          </a:solidFill>
                          <a:effectLst/>
                          <a:uLnTx/>
                          <a:uFillTx/>
                          <a:latin typeface="+mn-lt"/>
                          <a:ea typeface="+mn-ea"/>
                          <a:cs typeface="+mn-cs"/>
                        </a:rPr>
                        <a:t>Brueckl</a:t>
                      </a:r>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 et al</a:t>
                      </a:r>
                    </a:p>
                  </a:txBody>
                  <a:tcPr marL="68580" marR="68580" anchor="ctr">
                    <a:solidFill>
                      <a:srgbClr val="00B0F0"/>
                    </a:solidFill>
                  </a:tcPr>
                </a:tc>
                <a:tc>
                  <a:txBody>
                    <a:bodyPr/>
                    <a:lstStyle/>
                    <a:p>
                      <a:pPr marL="0" algn="ctr" defTabSz="914400" rtl="0" eaLnBrk="1" latinLnBrk="0" hangingPunct="1"/>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Germany</a:t>
                      </a:r>
                    </a:p>
                  </a:txBody>
                  <a:tcPr marL="68580" marR="68580" anchor="ctr">
                    <a:solidFill>
                      <a:srgbClr val="00B0F0"/>
                    </a:solidFill>
                  </a:tcPr>
                </a:tc>
                <a:tc>
                  <a:txBody>
                    <a:bodyPr/>
                    <a:lstStyle/>
                    <a:p>
                      <a:pPr marL="0" algn="ctr" defTabSz="914400" rtl="0" eaLnBrk="1" latinLnBrk="0" hangingPunct="1"/>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151</a:t>
                      </a:r>
                    </a:p>
                  </a:txBody>
                  <a:tcPr marL="68580" marR="68580" anchor="ctr">
                    <a:solidFill>
                      <a:srgbClr val="00B0F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12.9</a:t>
                      </a:r>
                    </a:p>
                  </a:txBody>
                  <a:tcPr marL="68580" marR="68580" anchor="ctr">
                    <a:solidFill>
                      <a:srgbClr val="00B0F0"/>
                    </a:solidFill>
                  </a:tcPr>
                </a:tc>
                <a:tc>
                  <a:txBody>
                    <a:bodyPr/>
                    <a:lstStyle/>
                    <a:p>
                      <a:pPr marL="0" algn="ctr" defTabSz="914400" rtl="0" eaLnBrk="1" latinLnBrk="0" hangingPunct="1"/>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33.6</a:t>
                      </a:r>
                    </a:p>
                  </a:txBody>
                  <a:tcPr marL="68580" marR="68580" anchor="ctr">
                    <a:solidFill>
                      <a:srgbClr val="00B0F0"/>
                    </a:solidFill>
                  </a:tcPr>
                </a:tc>
                <a:tc>
                  <a:txBody>
                    <a:bodyPr/>
                    <a:lstStyle/>
                    <a:p>
                      <a:pPr marL="0" algn="ctr" defTabSz="914400" rtl="0" eaLnBrk="1" latinLnBrk="0" hangingPunct="1"/>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65.3</a:t>
                      </a:r>
                    </a:p>
                  </a:txBody>
                  <a:tcPr marL="68580" marR="68580" anchor="ctr">
                    <a:solidFill>
                      <a:srgbClr val="00B0F0"/>
                    </a:solidFill>
                  </a:tcPr>
                </a:tc>
                <a:tc>
                  <a:txBody>
                    <a:bodyPr/>
                    <a:lstStyle/>
                    <a:p>
                      <a:pPr marL="0" algn="ctr" defTabSz="914400" rtl="0" eaLnBrk="1" latinLnBrk="0" hangingPunct="1"/>
                      <a:r>
                        <a:rPr lang="en-US" sz="1200" b="1" i="0" kern="1200"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B0F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chemeClr val="bg1"/>
                          </a:solidFill>
                          <a:effectLst/>
                          <a:uLnTx/>
                          <a:uFillTx/>
                          <a:latin typeface="+mn-lt"/>
                          <a:ea typeface="+mn-ea"/>
                          <a:cs typeface="+mn-cs"/>
                        </a:rPr>
                        <a:t>Annals of Oncology 2018 viii493-viii547</a:t>
                      </a:r>
                    </a:p>
                  </a:txBody>
                  <a:tcPr marL="68580" marR="68580" anchor="ctr">
                    <a:solidFill>
                      <a:srgbClr val="00B0F0"/>
                    </a:solidFill>
                  </a:tcPr>
                </a:tc>
                <a:extLst>
                  <a:ext uri="{0D108BD9-81ED-4DB2-BD59-A6C34878D82A}">
                    <a16:rowId xmlns:a16="http://schemas.microsoft.com/office/drawing/2014/main" val="2625396108"/>
                  </a:ext>
                </a:extLst>
              </a:tr>
              <a:tr h="296459">
                <a:tc>
                  <a:txBody>
                    <a:bodyPr/>
                    <a:lstStyle/>
                    <a:p>
                      <a:pPr marL="0" algn="ctr" defTabSz="914400" rtl="0" eaLnBrk="1" latinLnBrk="0" hangingPunct="1"/>
                      <a:r>
                        <a:rPr lang="en-US" sz="1200" b="1" kern="1200" dirty="0" err="1">
                          <a:solidFill>
                            <a:schemeClr val="bg1"/>
                          </a:solidFill>
                          <a:latin typeface="Tahoma" panose="020B0604030504040204" pitchFamily="34" charset="0"/>
                          <a:ea typeface="Tahoma" panose="020B0604030504040204" pitchFamily="34" charset="0"/>
                          <a:cs typeface="Tahoma" panose="020B0604030504040204" pitchFamily="34" charset="0"/>
                        </a:rPr>
                        <a:t>RealGiDo</a:t>
                      </a:r>
                      <a:endPar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rgbClr val="00B0F0"/>
                    </a:solidFill>
                  </a:tcPr>
                </a:tc>
                <a:tc>
                  <a:txBody>
                    <a:bodyPr/>
                    <a:lstStyle/>
                    <a:p>
                      <a:pPr marL="0" algn="ctr" defTabSz="914400" rtl="0" eaLnBrk="1" latinLnBrk="0" hangingPunct="1"/>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Multi center</a:t>
                      </a:r>
                    </a:p>
                  </a:txBody>
                  <a:tcPr marL="68580" marR="68580" anchor="ctr">
                    <a:solidFill>
                      <a:srgbClr val="00B0F0"/>
                    </a:solidFill>
                  </a:tcPr>
                </a:tc>
                <a:tc>
                  <a:txBody>
                    <a:bodyPr/>
                    <a:lstStyle/>
                    <a:p>
                      <a:pPr marL="0" algn="ctr" defTabSz="914400" rtl="0" eaLnBrk="1" latinLnBrk="0" hangingPunct="1"/>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228</a:t>
                      </a:r>
                    </a:p>
                  </a:txBody>
                  <a:tcPr marL="68580" marR="68580" anchor="ctr">
                    <a:solidFill>
                      <a:srgbClr val="00B0F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20.8</a:t>
                      </a:r>
                      <a:r>
                        <a:rPr lang="en-US" sz="1200" b="1" kern="12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TTP</a:t>
                      </a:r>
                    </a:p>
                  </a:txBody>
                  <a:tcPr marL="68580" marR="68580" anchor="ctr">
                    <a:solidFill>
                      <a:srgbClr val="00B0F0"/>
                    </a:solidFill>
                  </a:tcPr>
                </a:tc>
                <a:tc>
                  <a:txBody>
                    <a:bodyPr/>
                    <a:lstStyle/>
                    <a:p>
                      <a:pPr marL="0" algn="ctr" defTabSz="914400" rtl="0" eaLnBrk="1" latinLnBrk="0" hangingPunct="1"/>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B0F0"/>
                    </a:solidFill>
                  </a:tcPr>
                </a:tc>
                <a:tc>
                  <a:txBody>
                    <a:bodyPr/>
                    <a:lstStyle/>
                    <a:p>
                      <a:pPr marL="0" algn="ctr" defTabSz="914400" rtl="0" eaLnBrk="1" latinLnBrk="0" hangingPunct="1"/>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B0F0"/>
                    </a:solidFill>
                  </a:tcPr>
                </a:tc>
                <a:tc>
                  <a:txBody>
                    <a:bodyPr/>
                    <a:lstStyle/>
                    <a:p>
                      <a:pPr marL="0" algn="ctr" defTabSz="914400" rtl="0" eaLnBrk="1" latinLnBrk="0" hangingPunct="1"/>
                      <a:r>
                        <a:rPr lang="en-US" sz="1200" b="1" i="0" kern="1200"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B0F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i="0" dirty="0">
                          <a:solidFill>
                            <a:schemeClr val="bg1"/>
                          </a:solidFill>
                          <a:latin typeface="Tahoma" panose="020B0604030504040204" pitchFamily="34" charset="0"/>
                          <a:ea typeface="Tahoma" panose="020B0604030504040204" pitchFamily="34" charset="0"/>
                          <a:cs typeface="Tahoma" panose="020B0604030504040204" pitchFamily="34" charset="0"/>
                        </a:rPr>
                        <a:t>Lung Cancer 2019</a:t>
                      </a:r>
                    </a:p>
                  </a:txBody>
                  <a:tcPr marL="68580" marR="68580" anchor="ctr">
                    <a:solidFill>
                      <a:srgbClr val="00B0F0"/>
                    </a:solidFill>
                  </a:tcPr>
                </a:tc>
                <a:extLst>
                  <a:ext uri="{0D108BD9-81ED-4DB2-BD59-A6C34878D82A}">
                    <a16:rowId xmlns:a16="http://schemas.microsoft.com/office/drawing/2014/main" val="4030288589"/>
                  </a:ext>
                </a:extLst>
              </a:tr>
            </a:tbl>
          </a:graphicData>
        </a:graphic>
      </p:graphicFrame>
      <p:sp>
        <p:nvSpPr>
          <p:cNvPr id="5" name="Rectangle 4"/>
          <p:cNvSpPr/>
          <p:nvPr/>
        </p:nvSpPr>
        <p:spPr>
          <a:xfrm>
            <a:off x="1168965" y="115362"/>
            <a:ext cx="9971304" cy="107721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Tổng</a:t>
            </a:r>
            <a:r>
              <a:rPr kumimoji="0" lang="en-US" sz="3200" b="1"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hợp</a:t>
            </a:r>
            <a:r>
              <a:rPr kumimoji="0" lang="en-US" sz="3200" b="1"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các</a:t>
            </a:r>
            <a:r>
              <a:rPr kumimoji="0" lang="en-US" sz="3200" b="1"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 RWD </a:t>
            </a:r>
            <a:r>
              <a:rPr kumimoji="0" lang="en-US" sz="3200" b="1" i="0" u="none" strike="noStrike" kern="1200" cap="none" spc="0" normalizeH="0" baseline="0" noProof="0" dirty="0" err="1">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của</a:t>
            </a:r>
            <a:r>
              <a:rPr kumimoji="0" lang="en-US" sz="3200" b="1"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afatinib</a:t>
            </a:r>
            <a:r>
              <a:rPr kumimoji="0" lang="en-US" sz="3200" b="1"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trong</a:t>
            </a:r>
            <a:r>
              <a:rPr kumimoji="0" lang="en-US" sz="3200" b="1"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điều</a:t>
            </a:r>
            <a:r>
              <a:rPr kumimoji="0" lang="en-US" sz="3200" b="1"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trị</a:t>
            </a:r>
            <a:r>
              <a:rPr kumimoji="0" lang="en-US" sz="3200" b="1"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 UTKTBN </a:t>
            </a:r>
            <a:r>
              <a:rPr kumimoji="0" lang="en-US" sz="3200" b="1" i="0" u="none" strike="noStrike" kern="1200" cap="none" spc="0" normalizeH="0" baseline="0" noProof="0" dirty="0" err="1">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bước</a:t>
            </a:r>
            <a:r>
              <a:rPr kumimoji="0" lang="en-US" sz="3200" b="1"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rPr>
              <a:t> 1</a:t>
            </a:r>
            <a:endParaRPr kumimoji="0" lang="vi-VN" sz="3200" b="0" i="0" u="none" strike="noStrike" kern="1200" cap="none" spc="0" normalizeH="0" baseline="0" noProof="0" dirty="0">
              <a:ln>
                <a:noFill/>
              </a:ln>
              <a:solidFill>
                <a:srgbClr val="FFC000"/>
              </a:solidFill>
              <a:effectLst/>
              <a:uLnTx/>
              <a:uFillTx/>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5049198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558023" y="1233625"/>
            <a:ext cx="7215290" cy="12309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Điều</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chỉnh</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liều</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không</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ảnh</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hưởng</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đến</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hiệu</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quả</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điều</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trị</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của</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afatinib</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Thời</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gian</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đến</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khi</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bệnh</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tiến</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triển</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(TTP): 20.8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tháng</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Thời</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gian</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lang="en-US" dirty="0" err="1">
                <a:solidFill>
                  <a:srgbClr val="FFFFFF"/>
                </a:solidFill>
                <a:latin typeface="Tahoma" panose="020B0604030504040204" pitchFamily="34" charset="0"/>
                <a:ea typeface="Tahoma" panose="020B0604030504040204" pitchFamily="34" charset="0"/>
                <a:cs typeface="Tahoma" panose="020B0604030504040204" pitchFamily="34" charset="0"/>
              </a:rPr>
              <a:t>đến</a:t>
            </a:r>
            <a:r>
              <a:rPr lang="en-US" dirty="0">
                <a:solidFill>
                  <a:srgbClr val="FFFFFF"/>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FFFF"/>
                </a:solidFill>
                <a:latin typeface="Tahoma" panose="020B0604030504040204" pitchFamily="34" charset="0"/>
                <a:ea typeface="Tahoma" panose="020B0604030504040204" pitchFamily="34" charset="0"/>
                <a:cs typeface="Tahoma" panose="020B0604030504040204" pitchFamily="34" charset="0"/>
              </a:rPr>
              <a:t>khi</a:t>
            </a:r>
            <a:r>
              <a:rPr lang="en-US" dirty="0">
                <a:solidFill>
                  <a:srgbClr val="FFFFFF"/>
                </a:solidFill>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điều</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trị</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thất</a:t>
            </a:r>
            <a:r>
              <a:rPr kumimoji="0" lang="en-US" sz="1800" b="0" i="0" u="none" strike="noStrike" kern="1200" cap="none" spc="0" normalizeH="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bại</a:t>
            </a:r>
            <a:r>
              <a:rPr kumimoji="0" lang="en-US" sz="1800" b="0" i="0" u="none" strike="noStrike" kern="1200" cap="none" spc="0" normalizeH="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(TTF): 18.7 </a:t>
            </a:r>
            <a:r>
              <a:rPr kumimoji="0" lang="en-US" sz="1800" b="0" i="0" u="none" strike="noStrike" kern="1200" cap="none" spc="0" normalizeH="0" baseline="0" noProof="0" dirty="0" err="1">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tháng</a:t>
            </a:r>
            <a:r>
              <a:rPr kumimoji="0" lang="en-US" sz="18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a:t>
            </a:r>
          </a:p>
        </p:txBody>
      </p:sp>
      <p:sp>
        <p:nvSpPr>
          <p:cNvPr id="9" name="Rectangle 8"/>
          <p:cNvSpPr/>
          <p:nvPr/>
        </p:nvSpPr>
        <p:spPr>
          <a:xfrm>
            <a:off x="1187295" y="6511371"/>
            <a:ext cx="2741456" cy="246221"/>
          </a:xfrm>
          <a:prstGeom prst="rect">
            <a:avLst/>
          </a:prstGeom>
        </p:spPr>
        <p:txBody>
          <a:bodyPr wrap="none">
            <a:spAutoFit/>
          </a:bodyPr>
          <a:lstStyle/>
          <a:p>
            <a:pPr lvl="0">
              <a:defRPr/>
            </a:pPr>
            <a:r>
              <a:rPr kumimoji="0" lang="fr-FR" sz="1000" b="0" i="0" u="none" strike="noStrike" kern="1200" cap="none" spc="0" normalizeH="0" baseline="0" noProof="0" dirty="0">
                <a:ln>
                  <a:noFill/>
                </a:ln>
                <a:solidFill>
                  <a:srgbClr val="4D4F51"/>
                </a:solidFill>
                <a:effectLst/>
                <a:uLnTx/>
                <a:uFillTx/>
                <a:latin typeface="+mj-lt"/>
                <a:ea typeface="Tahoma" panose="020B0604030504040204" pitchFamily="34" charset="0"/>
                <a:cs typeface="Tahoma" panose="020B0604030504040204" pitchFamily="34" charset="0"/>
              </a:rPr>
              <a:t>H</a:t>
            </a:r>
            <a:r>
              <a:rPr kumimoji="0" lang="en-US" sz="1000" b="0" i="0" u="none" strike="noStrike" kern="1200" cap="none" spc="0" normalizeH="0" baseline="0" noProof="0" dirty="0" err="1">
                <a:ln>
                  <a:noFill/>
                </a:ln>
                <a:solidFill>
                  <a:srgbClr val="4D4F51"/>
                </a:solidFill>
                <a:effectLst/>
                <a:uLnTx/>
                <a:uFillTx/>
                <a:latin typeface="+mj-lt"/>
                <a:ea typeface="Tahoma" panose="020B0604030504040204" pitchFamily="34" charset="0"/>
                <a:cs typeface="Tahoma" panose="020B0604030504040204" pitchFamily="34" charset="0"/>
              </a:rPr>
              <a:t>almos</a:t>
            </a:r>
            <a:r>
              <a:rPr kumimoji="0" lang="en-US" sz="1000" b="0" i="0" u="none" strike="noStrike" kern="1200" cap="none" spc="0" normalizeH="0" baseline="0" noProof="0" dirty="0">
                <a:ln>
                  <a:noFill/>
                </a:ln>
                <a:solidFill>
                  <a:srgbClr val="4D4F51"/>
                </a:solidFill>
                <a:effectLst/>
                <a:uLnTx/>
                <a:uFillTx/>
                <a:latin typeface="+mj-lt"/>
                <a:ea typeface="Tahoma" panose="020B0604030504040204" pitchFamily="34" charset="0"/>
                <a:cs typeface="Tahoma" panose="020B0604030504040204" pitchFamily="34" charset="0"/>
              </a:rPr>
              <a:t> et al </a:t>
            </a:r>
            <a:r>
              <a:rPr kumimoji="0" lang="vi-VN" sz="1000" b="0" i="0" u="none" strike="noStrike" kern="1200" cap="none" spc="0" normalizeH="0" baseline="0" noProof="0" dirty="0">
                <a:ln>
                  <a:noFill/>
                </a:ln>
                <a:solidFill>
                  <a:srgbClr val="4D4F51"/>
                </a:solidFill>
                <a:effectLst/>
                <a:uLnTx/>
                <a:uFillTx/>
                <a:latin typeface="+mj-lt"/>
                <a:ea typeface="Tahoma" panose="020B0604030504040204" pitchFamily="34" charset="0"/>
                <a:cs typeface="Tahoma" panose="020B0604030504040204" pitchFamily="34" charset="0"/>
              </a:rPr>
              <a:t>Lung Cancer </a:t>
            </a:r>
            <a:r>
              <a:rPr lang="vi-VN" sz="1000" dirty="0">
                <a:latin typeface="+mj-lt"/>
              </a:rPr>
              <a:t>2019(127)103-111</a:t>
            </a:r>
            <a:endParaRPr kumimoji="0" lang="en-US" sz="1000" b="0" i="0" u="none" strike="noStrike" kern="1200" cap="none" spc="0" normalizeH="0" baseline="0" noProof="0" dirty="0">
              <a:ln>
                <a:noFill/>
              </a:ln>
              <a:solidFill>
                <a:srgbClr val="4D4F51"/>
              </a:solidFill>
              <a:effectLst/>
              <a:uLnTx/>
              <a:uFillTx/>
              <a:latin typeface="+mj-lt"/>
              <a:ea typeface="Tahoma" panose="020B0604030504040204" pitchFamily="34" charset="0"/>
              <a:cs typeface="Tahoma" panose="020B0604030504040204" pitchFamily="34" charset="0"/>
            </a:endParaRPr>
          </a:p>
        </p:txBody>
      </p:sp>
      <p:grpSp>
        <p:nvGrpSpPr>
          <p:cNvPr id="13" name="Group 12"/>
          <p:cNvGrpSpPr/>
          <p:nvPr/>
        </p:nvGrpSpPr>
        <p:grpSpPr>
          <a:xfrm>
            <a:off x="448907" y="2758449"/>
            <a:ext cx="5438709" cy="3359539"/>
            <a:chOff x="439576" y="3151832"/>
            <a:chExt cx="5438709" cy="3359539"/>
          </a:xfrm>
        </p:grpSpPr>
        <p:pic>
          <p:nvPicPr>
            <p:cNvPr id="6" name="Picture 5"/>
            <p:cNvPicPr>
              <a:picLocks noChangeAspect="1"/>
            </p:cNvPicPr>
            <p:nvPr/>
          </p:nvPicPr>
          <p:blipFill>
            <a:blip r:embed="rId3"/>
            <a:stretch>
              <a:fillRect/>
            </a:stretch>
          </p:blipFill>
          <p:spPr>
            <a:xfrm>
              <a:off x="439576" y="3151832"/>
              <a:ext cx="5438709" cy="3359539"/>
            </a:xfrm>
            <a:prstGeom prst="rect">
              <a:avLst/>
            </a:prstGeom>
          </p:spPr>
        </p:pic>
        <p:sp>
          <p:nvSpPr>
            <p:cNvPr id="5" name="Rounded Rectangle 4"/>
            <p:cNvSpPr/>
            <p:nvPr/>
          </p:nvSpPr>
          <p:spPr>
            <a:xfrm>
              <a:off x="953589" y="4428308"/>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Tahoma" panose="020B0604030504040204" pitchFamily="34" charset="0"/>
                  <a:ea typeface="Tahoma" panose="020B0604030504040204" pitchFamily="34" charset="0"/>
                  <a:cs typeface="Tahoma" panose="020B0604030504040204" pitchFamily="34" charset="0"/>
                </a:rPr>
                <a:t>Median TTP: 20.8 </a:t>
              </a:r>
              <a:endParaRPr kumimoji="0" lang="vi-VN" sz="1800" b="0" i="0" u="none" strike="noStrike" kern="1200" cap="none" spc="0" normalizeH="0" baseline="0" noProof="0" dirty="0">
                <a:ln>
                  <a:noFill/>
                </a:ln>
                <a:solidFill>
                  <a:srgbClr val="FF0000"/>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grpSp>
        <p:nvGrpSpPr>
          <p:cNvPr id="12" name="Group 11"/>
          <p:cNvGrpSpPr/>
          <p:nvPr/>
        </p:nvGrpSpPr>
        <p:grpSpPr>
          <a:xfrm>
            <a:off x="5982789" y="2758449"/>
            <a:ext cx="5799910" cy="3301424"/>
            <a:chOff x="5982789" y="2525181"/>
            <a:chExt cx="5799910" cy="3301424"/>
          </a:xfrm>
        </p:grpSpPr>
        <p:pic>
          <p:nvPicPr>
            <p:cNvPr id="2" name="Picture 1"/>
            <p:cNvPicPr>
              <a:picLocks noChangeAspect="1"/>
            </p:cNvPicPr>
            <p:nvPr/>
          </p:nvPicPr>
          <p:blipFill>
            <a:blip r:embed="rId4"/>
            <a:stretch>
              <a:fillRect/>
            </a:stretch>
          </p:blipFill>
          <p:spPr>
            <a:xfrm>
              <a:off x="5982789" y="2525181"/>
              <a:ext cx="5799910" cy="3301424"/>
            </a:xfrm>
            <a:prstGeom prst="rect">
              <a:avLst/>
            </a:prstGeom>
          </p:spPr>
        </p:pic>
        <p:sp>
          <p:nvSpPr>
            <p:cNvPr id="11" name="Rounded Rectangle 10"/>
            <p:cNvSpPr/>
            <p:nvPr/>
          </p:nvSpPr>
          <p:spPr>
            <a:xfrm>
              <a:off x="6553200" y="3862456"/>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Tahoma" panose="020B0604030504040204" pitchFamily="34" charset="0"/>
                  <a:ea typeface="Tahoma" panose="020B0604030504040204" pitchFamily="34" charset="0"/>
                  <a:cs typeface="Tahoma" panose="020B0604030504040204" pitchFamily="34" charset="0"/>
                </a:rPr>
                <a:t>Median TTF: 18.7 </a:t>
              </a:r>
              <a:endParaRPr kumimoji="0" lang="vi-VN" sz="1800" b="0" i="0" u="none" strike="noStrike" kern="1200" cap="none" spc="0" normalizeH="0" baseline="0" noProof="0" dirty="0">
                <a:ln>
                  <a:noFill/>
                </a:ln>
                <a:solidFill>
                  <a:srgbClr val="FF0000"/>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sp>
        <p:nvSpPr>
          <p:cNvPr id="15" name="Titel 1"/>
          <p:cNvSpPr>
            <a:spLocks noGrp="1"/>
          </p:cNvSpPr>
          <p:nvPr>
            <p:ph type="title"/>
          </p:nvPr>
        </p:nvSpPr>
        <p:spPr>
          <a:xfrm>
            <a:off x="801220" y="228026"/>
            <a:ext cx="10728895" cy="828047"/>
          </a:xfrm>
        </p:spPr>
        <p:txBody>
          <a:bodyPr>
            <a:normAutofit fontScale="90000"/>
          </a:bodyPr>
          <a:lstStyle/>
          <a:p>
            <a:pPr algn="ctr">
              <a:lnSpc>
                <a:spcPct val="100000"/>
              </a:lnSpc>
            </a:pPr>
            <a:r>
              <a:rPr lang="de-DE" sz="3200" dirty="0">
                <a:ea typeface="Tahoma" panose="020B0604030504040204" pitchFamily="34" charset="0"/>
                <a:cs typeface="Tahoma" panose="020B0604030504040204" pitchFamily="34" charset="0"/>
              </a:rPr>
              <a:t>RealGiDo: Nghiên </a:t>
            </a:r>
            <a:r>
              <a:rPr lang="de-DE" sz="3200" dirty="0" err="1">
                <a:ea typeface="Tahoma" panose="020B0604030504040204" pitchFamily="34" charset="0"/>
                <a:cs typeface="Tahoma" panose="020B0604030504040204" pitchFamily="34" charset="0"/>
              </a:rPr>
              <a:t>cứu</a:t>
            </a:r>
            <a:r>
              <a:rPr lang="de-DE" sz="3200" dirty="0">
                <a:ea typeface="Tahoma" panose="020B0604030504040204" pitchFamily="34" charset="0"/>
                <a:cs typeface="Tahoma" panose="020B0604030504040204" pitchFamily="34" charset="0"/>
              </a:rPr>
              <a:t> </a:t>
            </a:r>
            <a:r>
              <a:rPr lang="de-DE" sz="3200" dirty="0" err="1">
                <a:ea typeface="Tahoma" panose="020B0604030504040204" pitchFamily="34" charset="0"/>
                <a:cs typeface="Tahoma" panose="020B0604030504040204" pitchFamily="34" charset="0"/>
              </a:rPr>
              <a:t>về</a:t>
            </a:r>
            <a:r>
              <a:rPr lang="de-DE" sz="3200" dirty="0">
                <a:ea typeface="Tahoma" panose="020B0604030504040204" pitchFamily="34" charset="0"/>
                <a:cs typeface="Tahoma" panose="020B0604030504040204" pitchFamily="34" charset="0"/>
              </a:rPr>
              <a:t> </a:t>
            </a:r>
            <a:r>
              <a:rPr lang="de-DE" sz="3200" dirty="0" err="1">
                <a:ea typeface="Tahoma" panose="020B0604030504040204" pitchFamily="34" charset="0"/>
                <a:cs typeface="Tahoma" panose="020B0604030504040204" pitchFamily="34" charset="0"/>
              </a:rPr>
              <a:t>điều</a:t>
            </a:r>
            <a:r>
              <a:rPr lang="de-DE" sz="3200" dirty="0">
                <a:ea typeface="Tahoma" panose="020B0604030504040204" pitchFamily="34" charset="0"/>
                <a:cs typeface="Tahoma" panose="020B0604030504040204" pitchFamily="34" charset="0"/>
              </a:rPr>
              <a:t> chỉnh liều  </a:t>
            </a:r>
            <a:br>
              <a:rPr lang="de-DE" b="1" dirty="0">
                <a:solidFill>
                  <a:schemeClr val="tx1"/>
                </a:solidFill>
                <a:ea typeface="Tahoma" panose="020B0604030504040204" pitchFamily="34" charset="0"/>
                <a:cs typeface="Tahoma" panose="020B0604030504040204" pitchFamily="34" charset="0"/>
              </a:rPr>
            </a:br>
            <a:r>
              <a:rPr lang="de-DE" sz="2400" b="1" i="1" dirty="0">
                <a:solidFill>
                  <a:schemeClr val="tx1"/>
                </a:solidFill>
                <a:ea typeface="Tahoma" panose="020B0604030504040204" pitchFamily="34" charset="0"/>
                <a:cs typeface="Tahoma" panose="020B0604030504040204" pitchFamily="34" charset="0"/>
              </a:rPr>
              <a:t>228 </a:t>
            </a:r>
            <a:r>
              <a:rPr lang="de-DE" sz="2400" b="1" i="1" dirty="0" err="1">
                <a:solidFill>
                  <a:schemeClr val="tx1"/>
                </a:solidFill>
                <a:ea typeface="Tahoma" panose="020B0604030504040204" pitchFamily="34" charset="0"/>
                <a:cs typeface="Tahoma" panose="020B0604030504040204" pitchFamily="34" charset="0"/>
              </a:rPr>
              <a:t>Bệnh</a:t>
            </a:r>
            <a:r>
              <a:rPr lang="de-DE" sz="2400" b="1" i="1" dirty="0">
                <a:solidFill>
                  <a:schemeClr val="tx1"/>
                </a:solidFill>
                <a:ea typeface="Tahoma" panose="020B0604030504040204" pitchFamily="34" charset="0"/>
                <a:cs typeface="Tahoma" panose="020B0604030504040204" pitchFamily="34" charset="0"/>
              </a:rPr>
              <a:t> </a:t>
            </a:r>
            <a:r>
              <a:rPr lang="de-DE" sz="2400" b="1" i="1" dirty="0" err="1">
                <a:solidFill>
                  <a:schemeClr val="tx1"/>
                </a:solidFill>
                <a:ea typeface="Tahoma" panose="020B0604030504040204" pitchFamily="34" charset="0"/>
                <a:cs typeface="Tahoma" panose="020B0604030504040204" pitchFamily="34" charset="0"/>
              </a:rPr>
              <a:t>nhân</a:t>
            </a:r>
            <a:r>
              <a:rPr lang="de-DE" sz="2400" b="1" i="1" dirty="0">
                <a:solidFill>
                  <a:schemeClr val="tx1"/>
                </a:solidFill>
                <a:ea typeface="Tahoma" panose="020B0604030504040204" pitchFamily="34" charset="0"/>
                <a:cs typeface="Tahoma" panose="020B0604030504040204" pitchFamily="34" charset="0"/>
              </a:rPr>
              <a:t> </a:t>
            </a:r>
            <a:r>
              <a:rPr lang="de-DE" sz="2400" b="1" i="1" dirty="0" err="1">
                <a:solidFill>
                  <a:schemeClr val="tx1"/>
                </a:solidFill>
                <a:ea typeface="Tahoma" panose="020B0604030504040204" pitchFamily="34" charset="0"/>
                <a:cs typeface="Tahoma" panose="020B0604030504040204" pitchFamily="34" charset="0"/>
              </a:rPr>
              <a:t>đột</a:t>
            </a:r>
            <a:r>
              <a:rPr lang="de-DE" sz="2400" b="1" i="1" dirty="0">
                <a:solidFill>
                  <a:schemeClr val="tx1"/>
                </a:solidFill>
                <a:ea typeface="Tahoma" panose="020B0604030504040204" pitchFamily="34" charset="0"/>
                <a:cs typeface="Tahoma" panose="020B0604030504040204" pitchFamily="34" charset="0"/>
              </a:rPr>
              <a:t> </a:t>
            </a:r>
            <a:r>
              <a:rPr lang="de-DE" sz="2400" b="1" i="1" dirty="0" err="1">
                <a:solidFill>
                  <a:schemeClr val="tx1"/>
                </a:solidFill>
                <a:ea typeface="Tahoma" panose="020B0604030504040204" pitchFamily="34" charset="0"/>
                <a:cs typeface="Tahoma" panose="020B0604030504040204" pitchFamily="34" charset="0"/>
              </a:rPr>
              <a:t>biến</a:t>
            </a:r>
            <a:r>
              <a:rPr lang="de-DE" sz="2400" b="1" i="1" dirty="0">
                <a:solidFill>
                  <a:schemeClr val="tx1"/>
                </a:solidFill>
                <a:ea typeface="Tahoma" panose="020B0604030504040204" pitchFamily="34" charset="0"/>
                <a:cs typeface="Tahoma" panose="020B0604030504040204" pitchFamily="34" charset="0"/>
              </a:rPr>
              <a:t> EGFR </a:t>
            </a:r>
            <a:r>
              <a:rPr lang="de-DE" sz="2400" b="1" i="1" dirty="0" err="1">
                <a:solidFill>
                  <a:schemeClr val="tx1"/>
                </a:solidFill>
                <a:ea typeface="Tahoma" panose="020B0604030504040204" pitchFamily="34" charset="0"/>
                <a:cs typeface="Tahoma" panose="020B0604030504040204" pitchFamily="34" charset="0"/>
              </a:rPr>
              <a:t>thường</a:t>
            </a:r>
            <a:r>
              <a:rPr lang="de-DE" sz="2400" b="1" i="1" dirty="0">
                <a:solidFill>
                  <a:schemeClr val="tx1"/>
                </a:solidFill>
                <a:ea typeface="Tahoma" panose="020B0604030504040204" pitchFamily="34" charset="0"/>
                <a:cs typeface="Tahoma" panose="020B0604030504040204" pitchFamily="34" charset="0"/>
              </a:rPr>
              <a:t> </a:t>
            </a:r>
            <a:r>
              <a:rPr lang="de-DE" sz="2400" b="1" i="1" dirty="0" err="1">
                <a:solidFill>
                  <a:schemeClr val="tx1"/>
                </a:solidFill>
                <a:ea typeface="Tahoma" panose="020B0604030504040204" pitchFamily="34" charset="0"/>
                <a:cs typeface="Tahoma" panose="020B0604030504040204" pitchFamily="34" charset="0"/>
              </a:rPr>
              <a:t>gặp</a:t>
            </a:r>
            <a:r>
              <a:rPr lang="de-DE" sz="2400" b="1" i="1" dirty="0">
                <a:solidFill>
                  <a:schemeClr val="tx1"/>
                </a:solidFill>
                <a:ea typeface="Tahoma" panose="020B0604030504040204" pitchFamily="34" charset="0"/>
                <a:cs typeface="Tahoma" panose="020B0604030504040204" pitchFamily="34" charset="0"/>
              </a:rPr>
              <a:t> tại 29 trung tâm ở 13 Quốc gia</a:t>
            </a:r>
            <a:endParaRPr lang="en-GB" b="1" i="1" dirty="0">
              <a:solidFill>
                <a:schemeClr val="tx1"/>
              </a:solidFill>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52623914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BCD1E0-FBFF-4C6D-A826-E49AB806DF44}"/>
              </a:ext>
            </a:extLst>
          </p:cNvPr>
          <p:cNvSpPr>
            <a:spLocks noGrp="1"/>
          </p:cNvSpPr>
          <p:nvPr>
            <p:ph type="title"/>
          </p:nvPr>
        </p:nvSpPr>
        <p:spPr>
          <a:xfrm>
            <a:off x="1069836" y="55209"/>
            <a:ext cx="10904149" cy="1077218"/>
          </a:xfrm>
        </p:spPr>
        <p:txBody>
          <a:bodyPr/>
          <a:lstStyle/>
          <a:p>
            <a:pPr>
              <a:lnSpc>
                <a:spcPct val="100000"/>
              </a:lnSpc>
            </a:pPr>
            <a:r>
              <a:rPr lang="en-US" sz="3200" dirty="0" err="1"/>
              <a:t>Nghiên</a:t>
            </a:r>
            <a:r>
              <a:rPr lang="en-US" sz="3200" dirty="0"/>
              <a:t> </a:t>
            </a:r>
            <a:r>
              <a:rPr lang="en-US" sz="3200" dirty="0" err="1"/>
              <a:t>cứu</a:t>
            </a:r>
            <a:r>
              <a:rPr lang="en-US" sz="3200" dirty="0"/>
              <a:t> </a:t>
            </a:r>
            <a:r>
              <a:rPr lang="en-US" sz="3200" dirty="0" err="1"/>
              <a:t>tại</a:t>
            </a:r>
            <a:r>
              <a:rPr lang="en-US" sz="3200" dirty="0"/>
              <a:t> </a:t>
            </a:r>
            <a:r>
              <a:rPr lang="en-US" sz="3200" dirty="0" err="1"/>
              <a:t>Đức</a:t>
            </a:r>
            <a:r>
              <a:rPr lang="en-US" sz="3200" dirty="0"/>
              <a:t> </a:t>
            </a:r>
            <a:r>
              <a:rPr lang="en-US" sz="3200" dirty="0" err="1"/>
              <a:t>đánh</a:t>
            </a:r>
            <a:r>
              <a:rPr lang="en-US" sz="3200" dirty="0"/>
              <a:t> </a:t>
            </a:r>
            <a:r>
              <a:rPr lang="en-US" sz="3200" dirty="0" err="1"/>
              <a:t>giá</a:t>
            </a:r>
            <a:r>
              <a:rPr lang="en-US" sz="3200" dirty="0"/>
              <a:t> </a:t>
            </a:r>
            <a:r>
              <a:rPr lang="en-US" sz="3200" dirty="0" err="1"/>
              <a:t>hiệu</a:t>
            </a:r>
            <a:r>
              <a:rPr lang="en-US" sz="3200" dirty="0"/>
              <a:t> </a:t>
            </a:r>
            <a:r>
              <a:rPr lang="en-US" sz="3200" dirty="0" err="1"/>
              <a:t>quả</a:t>
            </a:r>
            <a:r>
              <a:rPr lang="en-US" sz="3200" dirty="0"/>
              <a:t> </a:t>
            </a:r>
            <a:r>
              <a:rPr lang="en-US" sz="3200" dirty="0" err="1"/>
              <a:t>của</a:t>
            </a:r>
            <a:r>
              <a:rPr lang="en-US" sz="3200" dirty="0"/>
              <a:t> </a:t>
            </a:r>
            <a:r>
              <a:rPr lang="en-US" sz="3200" dirty="0" err="1"/>
              <a:t>afatinib</a:t>
            </a:r>
            <a:r>
              <a:rPr lang="en-US" sz="3200" dirty="0"/>
              <a:t> </a:t>
            </a:r>
            <a:r>
              <a:rPr lang="en-US" sz="3200" dirty="0" err="1"/>
              <a:t>trong</a:t>
            </a:r>
            <a:r>
              <a:rPr lang="en-US" sz="3200" dirty="0"/>
              <a:t> </a:t>
            </a:r>
            <a:r>
              <a:rPr lang="en-US" sz="3200" dirty="0" err="1"/>
              <a:t>điều</a:t>
            </a:r>
            <a:r>
              <a:rPr lang="en-US" sz="3200" dirty="0"/>
              <a:t> </a:t>
            </a:r>
            <a:r>
              <a:rPr lang="en-US" sz="3200" dirty="0" err="1"/>
              <a:t>trị</a:t>
            </a:r>
            <a:r>
              <a:rPr lang="en-US" sz="3200" dirty="0"/>
              <a:t> </a:t>
            </a:r>
            <a:r>
              <a:rPr lang="en-US" sz="3200" dirty="0" err="1"/>
              <a:t>bước</a:t>
            </a:r>
            <a:r>
              <a:rPr lang="en-US" sz="3200" dirty="0"/>
              <a:t> 1 UTPKTBN </a:t>
            </a:r>
            <a:r>
              <a:rPr lang="en-US" sz="3200" dirty="0" err="1"/>
              <a:t>có</a:t>
            </a:r>
            <a:r>
              <a:rPr lang="en-US" sz="3200" dirty="0"/>
              <a:t> </a:t>
            </a:r>
            <a:r>
              <a:rPr lang="en-US" sz="3200" dirty="0" err="1"/>
              <a:t>đột</a:t>
            </a:r>
            <a:r>
              <a:rPr lang="en-US" sz="3200" dirty="0"/>
              <a:t> </a:t>
            </a:r>
            <a:r>
              <a:rPr lang="en-US" sz="3200" dirty="0" err="1"/>
              <a:t>biến</a:t>
            </a:r>
            <a:r>
              <a:rPr lang="en-US" sz="3200" dirty="0"/>
              <a:t> EGFR - ORR</a:t>
            </a:r>
          </a:p>
        </p:txBody>
      </p:sp>
      <p:sp>
        <p:nvSpPr>
          <p:cNvPr id="9" name="TextBox 8">
            <a:extLst>
              <a:ext uri="{FF2B5EF4-FFF2-40B4-BE49-F238E27FC236}">
                <a16:creationId xmlns:a16="http://schemas.microsoft.com/office/drawing/2014/main" id="{6B1DC809-4CE6-4112-8CC5-FC8B89C31878}"/>
              </a:ext>
            </a:extLst>
          </p:cNvPr>
          <p:cNvSpPr txBox="1"/>
          <p:nvPr/>
        </p:nvSpPr>
        <p:spPr>
          <a:xfrm>
            <a:off x="1083484" y="6562443"/>
            <a:ext cx="8661231" cy="153888"/>
          </a:xfrm>
          <a:prstGeom prst="rect">
            <a:avLst/>
          </a:prstGeom>
          <a:noFill/>
        </p:spPr>
        <p:txBody>
          <a:bodyPr wrap="square" lIns="0" tIns="0" rIns="0" bIns="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effectLst/>
                <a:uLnTx/>
                <a:uFillTx/>
                <a:latin typeface="Arial"/>
                <a:ea typeface="+mn-ea"/>
                <a:cs typeface="+mn-cs"/>
              </a:rPr>
              <a:t>Brueckl</a:t>
            </a:r>
            <a:r>
              <a:rPr kumimoji="0" lang="en-US" sz="1000" b="0" i="0" u="none" strike="noStrike" kern="1200" cap="none" spc="0" normalizeH="0" baseline="0" noProof="0" dirty="0">
                <a:ln>
                  <a:noFill/>
                </a:ln>
                <a:effectLst/>
                <a:uLnTx/>
                <a:uFillTx/>
                <a:latin typeface="Arial"/>
                <a:ea typeface="+mn-ea"/>
                <a:cs typeface="+mn-cs"/>
              </a:rPr>
              <a:t> et al., </a:t>
            </a:r>
            <a:r>
              <a:rPr kumimoji="0" lang="en-GB" sz="1000" b="0" i="0" u="none" strike="noStrike" kern="1200" cap="none" spc="0" normalizeH="0" baseline="0" noProof="0" dirty="0">
                <a:ln>
                  <a:noFill/>
                </a:ln>
                <a:effectLst/>
                <a:uLnTx/>
                <a:uFillTx/>
                <a:latin typeface="Arial"/>
                <a:ea typeface="+mn-ea"/>
                <a:cs typeface="+mn-cs"/>
              </a:rPr>
              <a:t>Annals of Oncology (2018) 29 (suppl_8): viii493-viii547</a:t>
            </a:r>
          </a:p>
        </p:txBody>
      </p:sp>
      <p:graphicFrame>
        <p:nvGraphicFramePr>
          <p:cNvPr id="17" name="Diagramm 4"/>
          <p:cNvGraphicFramePr>
            <a:graphicFrameLocks/>
          </p:cNvGraphicFramePr>
          <p:nvPr/>
        </p:nvGraphicFramePr>
        <p:xfrm>
          <a:off x="5524095" y="2351313"/>
          <a:ext cx="6449890" cy="30076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Tabelle 5"/>
          <p:cNvGraphicFramePr>
            <a:graphicFrameLocks noGrp="1"/>
          </p:cNvGraphicFramePr>
          <p:nvPr/>
        </p:nvGraphicFramePr>
        <p:xfrm>
          <a:off x="270533" y="1287106"/>
          <a:ext cx="4985319" cy="4845764"/>
        </p:xfrm>
        <a:graphic>
          <a:graphicData uri="http://schemas.openxmlformats.org/drawingml/2006/table">
            <a:tbl>
              <a:tblPr firstRow="1" bandRow="1">
                <a:tableStyleId>{5C22544A-7EE6-4342-B048-85BDC9FD1C3A}</a:tableStyleId>
              </a:tblPr>
              <a:tblGrid>
                <a:gridCol w="521397">
                  <a:extLst>
                    <a:ext uri="{9D8B030D-6E8A-4147-A177-3AD203B41FA5}">
                      <a16:colId xmlns:a16="http://schemas.microsoft.com/office/drawing/2014/main" val="20000"/>
                    </a:ext>
                  </a:extLst>
                </a:gridCol>
                <a:gridCol w="3263752">
                  <a:extLst>
                    <a:ext uri="{9D8B030D-6E8A-4147-A177-3AD203B41FA5}">
                      <a16:colId xmlns:a16="http://schemas.microsoft.com/office/drawing/2014/main" val="20001"/>
                    </a:ext>
                  </a:extLst>
                </a:gridCol>
                <a:gridCol w="1200170">
                  <a:extLst>
                    <a:ext uri="{9D8B030D-6E8A-4147-A177-3AD203B41FA5}">
                      <a16:colId xmlns:a16="http://schemas.microsoft.com/office/drawing/2014/main" val="20002"/>
                    </a:ext>
                  </a:extLst>
                </a:gridCol>
              </a:tblGrid>
              <a:tr h="434340">
                <a:tc>
                  <a:txBody>
                    <a:bodyPr/>
                    <a:lstStyle/>
                    <a:p>
                      <a:endParaRPr lang="en-US" sz="1600" dirty="0"/>
                    </a:p>
                  </a:txBody>
                  <a:tcPr marT="34290" marB="34290" anchor="ctr"/>
                </a:tc>
                <a:tc>
                  <a:txBody>
                    <a:bodyPr/>
                    <a:lstStyle/>
                    <a:p>
                      <a:r>
                        <a:rPr lang="en-US" sz="1600" dirty="0"/>
                        <a:t>Baseline Characteristics</a:t>
                      </a:r>
                    </a:p>
                  </a:txBody>
                  <a:tcPr marT="34290" marB="34290" anchor="ctr"/>
                </a:tc>
                <a:tc>
                  <a:txBody>
                    <a:bodyPr/>
                    <a:lstStyle/>
                    <a:p>
                      <a:pPr algn="ctr"/>
                      <a:r>
                        <a:rPr lang="en-US" sz="1200" dirty="0"/>
                        <a:t>N (%)</a:t>
                      </a:r>
                    </a:p>
                    <a:p>
                      <a:pPr algn="ctr"/>
                      <a:r>
                        <a:rPr lang="en-US" sz="1200" dirty="0"/>
                        <a:t> (n=151)</a:t>
                      </a:r>
                    </a:p>
                  </a:txBody>
                  <a:tcPr marT="34290" marB="34290" anchor="ctr"/>
                </a:tc>
                <a:extLst>
                  <a:ext uri="{0D108BD9-81ED-4DB2-BD59-A6C34878D82A}">
                    <a16:rowId xmlns:a16="http://schemas.microsoft.com/office/drawing/2014/main" val="10000"/>
                  </a:ext>
                </a:extLst>
              </a:tr>
              <a:tr h="291676">
                <a:tc>
                  <a:txBody>
                    <a:bodyPr/>
                    <a:lstStyle/>
                    <a:p>
                      <a:pPr marL="0" marR="0" indent="0" algn="ctr" defTabSz="914400" rtl="0" eaLnBrk="1" fontAlgn="auto" latinLnBrk="0" hangingPunct="1">
                        <a:lnSpc>
                          <a:spcPct val="100000"/>
                        </a:lnSpc>
                        <a:spcBef>
                          <a:spcPts val="600"/>
                        </a:spcBef>
                        <a:spcAft>
                          <a:spcPts val="600"/>
                        </a:spcAft>
                        <a:buClrTx/>
                        <a:buSzTx/>
                        <a:buFontTx/>
                        <a:buNone/>
                        <a:tabLst/>
                        <a:defRPr/>
                      </a:pPr>
                      <a:r>
                        <a:rPr lang="de-DE" sz="1000" b="1" i="0" dirty="0">
                          <a:solidFill>
                            <a:schemeClr val="tx1">
                              <a:lumMod val="75000"/>
                            </a:schemeClr>
                          </a:solidFill>
                        </a:rPr>
                        <a:t>Gen-der</a:t>
                      </a:r>
                      <a:endParaRPr lang="en-US" sz="1000" b="1" i="0" dirty="0">
                        <a:solidFill>
                          <a:schemeClr val="tx1">
                            <a:lumMod val="75000"/>
                          </a:schemeClr>
                        </a:solidFill>
                      </a:endParaRPr>
                    </a:p>
                  </a:txBody>
                  <a:tcPr marL="72000" marR="72000" marT="27000" marB="40500" vert="vert270" anchor="ctr"/>
                </a:tc>
                <a:tc>
                  <a:txBody>
                    <a:bodyPr/>
                    <a:lstStyle/>
                    <a:p>
                      <a:pPr algn="l">
                        <a:lnSpc>
                          <a:spcPct val="100000"/>
                        </a:lnSpc>
                        <a:spcBef>
                          <a:spcPts val="600"/>
                        </a:spcBef>
                        <a:spcAft>
                          <a:spcPts val="600"/>
                        </a:spcAft>
                      </a:pPr>
                      <a:r>
                        <a:rPr lang="de-DE" sz="1400" b="1" i="0" dirty="0">
                          <a:solidFill>
                            <a:schemeClr val="tx1">
                              <a:lumMod val="75000"/>
                            </a:schemeClr>
                          </a:solidFill>
                        </a:rPr>
                        <a:t>Female</a:t>
                      </a:r>
                      <a:endParaRPr lang="en-US" sz="1400" b="1" i="0" dirty="0">
                        <a:solidFill>
                          <a:schemeClr val="tx1">
                            <a:lumMod val="75000"/>
                          </a:schemeClr>
                        </a:solidFill>
                      </a:endParaRPr>
                    </a:p>
                  </a:txBody>
                  <a:tcPr marL="72000" marR="72000" marT="27000" marB="40500" anchor="ctr"/>
                </a:tc>
                <a:tc>
                  <a:txBody>
                    <a:bodyPr/>
                    <a:lstStyle/>
                    <a:p>
                      <a:pPr algn="ctr">
                        <a:lnSpc>
                          <a:spcPct val="100000"/>
                        </a:lnSpc>
                        <a:spcBef>
                          <a:spcPts val="600"/>
                        </a:spcBef>
                        <a:spcAft>
                          <a:spcPts val="600"/>
                        </a:spcAft>
                      </a:pPr>
                      <a:r>
                        <a:rPr lang="de-DE" sz="1400" b="0" dirty="0">
                          <a:solidFill>
                            <a:schemeClr val="tx1">
                              <a:lumMod val="50000"/>
                            </a:schemeClr>
                          </a:solidFill>
                        </a:rPr>
                        <a:t>103 (</a:t>
                      </a:r>
                      <a:r>
                        <a:rPr lang="de-DE" sz="1400" b="1" dirty="0">
                          <a:solidFill>
                            <a:schemeClr val="tx1">
                              <a:lumMod val="50000"/>
                            </a:schemeClr>
                          </a:solidFill>
                        </a:rPr>
                        <a:t>68.2</a:t>
                      </a:r>
                      <a:r>
                        <a:rPr lang="de-DE" sz="1400" b="0" dirty="0">
                          <a:solidFill>
                            <a:schemeClr val="tx1">
                              <a:lumMod val="50000"/>
                            </a:schemeClr>
                          </a:solidFill>
                        </a:rPr>
                        <a:t>)</a:t>
                      </a:r>
                      <a:endParaRPr lang="en-US" sz="1400" b="0" dirty="0">
                        <a:solidFill>
                          <a:schemeClr val="tx1">
                            <a:lumMod val="50000"/>
                          </a:schemeClr>
                        </a:solidFill>
                      </a:endParaRPr>
                    </a:p>
                  </a:txBody>
                  <a:tcPr marL="72000" marR="72000" marT="27000" marB="40500" anchor="ctr"/>
                </a:tc>
                <a:extLst>
                  <a:ext uri="{0D108BD9-81ED-4DB2-BD59-A6C34878D82A}">
                    <a16:rowId xmlns:a16="http://schemas.microsoft.com/office/drawing/2014/main" val="10001"/>
                  </a:ext>
                </a:extLst>
              </a:tr>
              <a:tr h="501840">
                <a:tc>
                  <a:txBody>
                    <a:bodyPr/>
                    <a:lstStyle/>
                    <a:p>
                      <a:pPr marL="0" marR="0" indent="0" algn="ctr" defTabSz="914400" rtl="0" eaLnBrk="1" fontAlgn="auto" latinLnBrk="0" hangingPunct="1">
                        <a:lnSpc>
                          <a:spcPct val="100000"/>
                        </a:lnSpc>
                        <a:spcBef>
                          <a:spcPts val="600"/>
                        </a:spcBef>
                        <a:spcAft>
                          <a:spcPts val="600"/>
                        </a:spcAft>
                        <a:buClrTx/>
                        <a:buSzTx/>
                        <a:buFontTx/>
                        <a:buNone/>
                        <a:tabLst/>
                        <a:defRPr/>
                      </a:pPr>
                      <a:r>
                        <a:rPr lang="en-US" sz="1000" b="1" i="0" dirty="0">
                          <a:solidFill>
                            <a:schemeClr val="tx1">
                              <a:lumMod val="75000"/>
                            </a:schemeClr>
                          </a:solidFill>
                        </a:rPr>
                        <a:t>Age</a:t>
                      </a:r>
                    </a:p>
                  </a:txBody>
                  <a:tcPr marL="72000" marR="72000" marT="27000" marB="40500" vert="vert270" anchor="ctr"/>
                </a:tc>
                <a:tc>
                  <a:txBody>
                    <a:bodyPr/>
                    <a:lstStyle/>
                    <a:p>
                      <a:pPr marL="0" marR="0" indent="0" algn="l" defTabSz="914400" rtl="0" eaLnBrk="1" fontAlgn="auto" latinLnBrk="0" hangingPunct="1">
                        <a:lnSpc>
                          <a:spcPct val="100000"/>
                        </a:lnSpc>
                        <a:spcBef>
                          <a:spcPts val="600"/>
                        </a:spcBef>
                        <a:spcAft>
                          <a:spcPts val="600"/>
                        </a:spcAft>
                        <a:buClrTx/>
                        <a:buSzTx/>
                        <a:buFontTx/>
                        <a:buNone/>
                        <a:tabLst/>
                        <a:defRPr/>
                      </a:pPr>
                      <a:r>
                        <a:rPr lang="en-US" sz="1400" b="1" i="0" dirty="0">
                          <a:solidFill>
                            <a:schemeClr val="tx1">
                              <a:lumMod val="75000"/>
                            </a:schemeClr>
                          </a:solidFill>
                        </a:rPr>
                        <a:t>Median age (range)</a:t>
                      </a:r>
                    </a:p>
                  </a:txBody>
                  <a:tcPr marL="72000" marR="72000" marT="27000" marB="40500" anchor="ctr"/>
                </a:tc>
                <a:tc>
                  <a:txBody>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de-DE" sz="1400" b="1" i="0" u="none" strike="noStrike" kern="1200" cap="none" spc="0" normalizeH="0" baseline="0" noProof="0" dirty="0">
                          <a:ln>
                            <a:noFill/>
                          </a:ln>
                          <a:solidFill>
                            <a:schemeClr val="tx1">
                              <a:lumMod val="50000"/>
                            </a:schemeClr>
                          </a:solidFill>
                          <a:effectLst/>
                          <a:uLnTx/>
                          <a:uFillTx/>
                          <a:latin typeface="+mn-lt"/>
                          <a:ea typeface="+mn-ea"/>
                          <a:cs typeface="+mn-cs"/>
                        </a:rPr>
                        <a:t>67.0 </a:t>
                      </a:r>
                      <a:r>
                        <a:rPr kumimoji="0" lang="de-DE" sz="1400" b="0" i="0" u="none" strike="noStrike" kern="1200" cap="none" spc="0" normalizeH="0" baseline="0" noProof="0" dirty="0">
                          <a:ln>
                            <a:noFill/>
                          </a:ln>
                          <a:solidFill>
                            <a:schemeClr val="tx1">
                              <a:lumMod val="50000"/>
                            </a:schemeClr>
                          </a:solidFill>
                          <a:effectLst/>
                          <a:uLnTx/>
                          <a:uFillTx/>
                          <a:latin typeface="+mn-lt"/>
                          <a:ea typeface="+mn-ea"/>
                          <a:cs typeface="+mn-cs"/>
                        </a:rPr>
                        <a:t>(38 - 89)</a:t>
                      </a:r>
                      <a:endParaRPr lang="en-US" sz="1400" b="0" dirty="0">
                        <a:solidFill>
                          <a:schemeClr val="tx1">
                            <a:lumMod val="50000"/>
                          </a:schemeClr>
                        </a:solidFill>
                      </a:endParaRPr>
                    </a:p>
                  </a:txBody>
                  <a:tcPr marL="72000" marR="72000" marT="27000" marB="40500" anchor="ctr"/>
                </a:tc>
                <a:extLst>
                  <a:ext uri="{0D108BD9-81ED-4DB2-BD59-A6C34878D82A}">
                    <a16:rowId xmlns:a16="http://schemas.microsoft.com/office/drawing/2014/main" val="10002"/>
                  </a:ext>
                </a:extLst>
              </a:tr>
              <a:tr h="291676">
                <a:tc rowSpan="4">
                  <a:txBody>
                    <a:bodyPr/>
                    <a:lstStyle/>
                    <a:p>
                      <a:pPr algn="ctr">
                        <a:lnSpc>
                          <a:spcPct val="100000"/>
                        </a:lnSpc>
                        <a:spcBef>
                          <a:spcPts val="600"/>
                        </a:spcBef>
                        <a:spcAft>
                          <a:spcPts val="600"/>
                        </a:spcAft>
                      </a:pPr>
                      <a:r>
                        <a:rPr lang="en-US" sz="1000" b="1" i="0" dirty="0">
                          <a:solidFill>
                            <a:schemeClr val="tx1">
                              <a:lumMod val="75000"/>
                            </a:schemeClr>
                          </a:solidFill>
                        </a:rPr>
                        <a:t>Age groups/years</a:t>
                      </a:r>
                    </a:p>
                  </a:txBody>
                  <a:tcPr marL="72000" marR="72000" marT="27000" marB="40500" vert="vert270" anchor="ctr"/>
                </a:tc>
                <a:tc>
                  <a:txBody>
                    <a:bodyPr/>
                    <a:lstStyle/>
                    <a:p>
                      <a:pPr algn="l">
                        <a:lnSpc>
                          <a:spcPct val="100000"/>
                        </a:lnSpc>
                        <a:spcBef>
                          <a:spcPts val="600"/>
                        </a:spcBef>
                        <a:spcAft>
                          <a:spcPts val="600"/>
                        </a:spcAft>
                      </a:pPr>
                      <a:r>
                        <a:rPr lang="en-US" sz="1400" b="1" i="0" dirty="0">
                          <a:solidFill>
                            <a:schemeClr val="tx1">
                              <a:lumMod val="75000"/>
                            </a:schemeClr>
                          </a:solidFill>
                        </a:rPr>
                        <a:t>&lt; 65 </a:t>
                      </a:r>
                    </a:p>
                  </a:txBody>
                  <a:tcPr marL="72000" marR="72000" marT="27000" marB="40500" anchor="ctr"/>
                </a:tc>
                <a:tc>
                  <a:txBody>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de-DE" sz="1400" b="0" i="0" u="none" strike="noStrike" kern="1200" cap="none" spc="0" normalizeH="0" baseline="0" noProof="0" dirty="0">
                          <a:ln>
                            <a:noFill/>
                          </a:ln>
                          <a:solidFill>
                            <a:schemeClr val="tx1">
                              <a:lumMod val="50000"/>
                            </a:schemeClr>
                          </a:solidFill>
                          <a:effectLst/>
                          <a:uLnTx/>
                          <a:uFillTx/>
                          <a:latin typeface="+mn-lt"/>
                          <a:ea typeface="+mn-ea"/>
                          <a:cs typeface="+mn-cs"/>
                        </a:rPr>
                        <a:t>60 (</a:t>
                      </a:r>
                      <a:r>
                        <a:rPr kumimoji="0" lang="de-DE" sz="1400" b="1" i="0" u="none" strike="noStrike" kern="1200" cap="none" spc="0" normalizeH="0" baseline="0" noProof="0" dirty="0">
                          <a:ln>
                            <a:noFill/>
                          </a:ln>
                          <a:solidFill>
                            <a:schemeClr val="tx1">
                              <a:lumMod val="50000"/>
                            </a:schemeClr>
                          </a:solidFill>
                          <a:effectLst/>
                          <a:uLnTx/>
                          <a:uFillTx/>
                          <a:latin typeface="+mn-lt"/>
                          <a:ea typeface="+mn-ea"/>
                          <a:cs typeface="+mn-cs"/>
                        </a:rPr>
                        <a:t>39.7</a:t>
                      </a:r>
                      <a:r>
                        <a:rPr kumimoji="0" lang="de-DE" sz="1400" b="0" i="0" u="none" strike="noStrike" kern="1200" cap="none" spc="0" normalizeH="0" baseline="0" noProof="0" dirty="0">
                          <a:ln>
                            <a:noFill/>
                          </a:ln>
                          <a:solidFill>
                            <a:schemeClr val="tx1">
                              <a:lumMod val="50000"/>
                            </a:schemeClr>
                          </a:solidFill>
                          <a:effectLst/>
                          <a:uLnTx/>
                          <a:uFillTx/>
                          <a:latin typeface="+mn-lt"/>
                          <a:ea typeface="+mn-ea"/>
                          <a:cs typeface="+mn-cs"/>
                        </a:rPr>
                        <a:t>)</a:t>
                      </a:r>
                    </a:p>
                  </a:txBody>
                  <a:tcPr marL="72000" marR="72000" marT="27000" marB="40500" anchor="ctr"/>
                </a:tc>
                <a:extLst>
                  <a:ext uri="{0D108BD9-81ED-4DB2-BD59-A6C34878D82A}">
                    <a16:rowId xmlns:a16="http://schemas.microsoft.com/office/drawing/2014/main" val="10003"/>
                  </a:ext>
                </a:extLst>
              </a:tr>
              <a:tr h="291676">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600" dirty="0"/>
                    </a:p>
                  </a:txBody>
                  <a:tcPr/>
                </a:tc>
                <a:tc>
                  <a:txBody>
                    <a:bodyPr/>
                    <a:lstStyle/>
                    <a:p>
                      <a:pPr marL="0" algn="l" defTabSz="914400" rtl="0" eaLnBrk="1" latinLnBrk="0" hangingPunct="1">
                        <a:lnSpc>
                          <a:spcPct val="100000"/>
                        </a:lnSpc>
                        <a:spcBef>
                          <a:spcPts val="600"/>
                        </a:spcBef>
                        <a:spcAft>
                          <a:spcPts val="600"/>
                        </a:spcAft>
                      </a:pPr>
                      <a:r>
                        <a:rPr lang="en-US" sz="1400" b="1" i="0" dirty="0">
                          <a:solidFill>
                            <a:schemeClr val="tx1">
                              <a:lumMod val="75000"/>
                            </a:schemeClr>
                          </a:solidFill>
                        </a:rPr>
                        <a:t>≥</a:t>
                      </a:r>
                      <a:r>
                        <a:rPr lang="en-US" sz="1400" b="1" i="0" baseline="0" dirty="0">
                          <a:solidFill>
                            <a:schemeClr val="tx1">
                              <a:lumMod val="75000"/>
                            </a:schemeClr>
                          </a:solidFill>
                        </a:rPr>
                        <a:t> </a:t>
                      </a:r>
                      <a:r>
                        <a:rPr lang="de-DE" sz="1400" b="1" i="0" kern="1200" dirty="0">
                          <a:solidFill>
                            <a:schemeClr val="tx1">
                              <a:lumMod val="75000"/>
                            </a:schemeClr>
                          </a:solidFill>
                          <a:latin typeface="+mn-lt"/>
                          <a:ea typeface="+mn-ea"/>
                          <a:cs typeface="+mn-cs"/>
                        </a:rPr>
                        <a:t>65 </a:t>
                      </a:r>
                    </a:p>
                  </a:txBody>
                  <a:tcPr marL="72000" marR="72000" marT="27000" marB="40500" anchor="ctr"/>
                </a:tc>
                <a:tc>
                  <a:txBody>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de-DE" sz="1400" b="0" i="0" u="none" strike="noStrike" kern="1200" cap="none" spc="0" normalizeH="0" baseline="0" noProof="0" dirty="0">
                          <a:ln>
                            <a:noFill/>
                          </a:ln>
                          <a:solidFill>
                            <a:schemeClr val="tx1">
                              <a:lumMod val="50000"/>
                            </a:schemeClr>
                          </a:solidFill>
                          <a:effectLst/>
                          <a:uLnTx/>
                          <a:uFillTx/>
                          <a:latin typeface="+mn-lt"/>
                          <a:ea typeface="+mn-ea"/>
                          <a:cs typeface="+mn-cs"/>
                        </a:rPr>
                        <a:t>91 (</a:t>
                      </a:r>
                      <a:r>
                        <a:rPr kumimoji="0" lang="de-DE" sz="1400" b="1" i="0" u="none" strike="noStrike" kern="1200" cap="none" spc="0" normalizeH="0" baseline="0" noProof="0" dirty="0">
                          <a:ln>
                            <a:noFill/>
                          </a:ln>
                          <a:solidFill>
                            <a:schemeClr val="tx1">
                              <a:lumMod val="50000"/>
                            </a:schemeClr>
                          </a:solidFill>
                          <a:effectLst/>
                          <a:uLnTx/>
                          <a:uFillTx/>
                          <a:latin typeface="+mn-lt"/>
                          <a:ea typeface="+mn-ea"/>
                          <a:cs typeface="+mn-cs"/>
                        </a:rPr>
                        <a:t>60.3</a:t>
                      </a:r>
                      <a:r>
                        <a:rPr kumimoji="0" lang="de-DE" sz="1400" b="0" i="0" u="none" strike="noStrike" kern="1200" cap="none" spc="0" normalizeH="0" baseline="0" noProof="0" dirty="0">
                          <a:ln>
                            <a:noFill/>
                          </a:ln>
                          <a:solidFill>
                            <a:schemeClr val="tx1">
                              <a:lumMod val="50000"/>
                            </a:schemeClr>
                          </a:solidFill>
                          <a:effectLst/>
                          <a:uLnTx/>
                          <a:uFillTx/>
                          <a:latin typeface="+mn-lt"/>
                          <a:ea typeface="+mn-ea"/>
                          <a:cs typeface="+mn-cs"/>
                        </a:rPr>
                        <a:t>)</a:t>
                      </a:r>
                    </a:p>
                  </a:txBody>
                  <a:tcPr marL="72000" marR="72000" marT="27000" marB="40500" anchor="ctr"/>
                </a:tc>
                <a:extLst>
                  <a:ext uri="{0D108BD9-81ED-4DB2-BD59-A6C34878D82A}">
                    <a16:rowId xmlns:a16="http://schemas.microsoft.com/office/drawing/2014/main" val="10004"/>
                  </a:ext>
                </a:extLst>
              </a:tr>
              <a:tr h="291676">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600" dirty="0"/>
                    </a:p>
                  </a:txBody>
                  <a:tcPr/>
                </a:tc>
                <a:tc>
                  <a:txBody>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400" b="1" i="0" u="none" strike="noStrike" kern="1200" cap="none" spc="0" normalizeH="0" baseline="0" noProof="0" dirty="0">
                          <a:ln>
                            <a:noFill/>
                          </a:ln>
                          <a:solidFill>
                            <a:schemeClr val="tx1">
                              <a:lumMod val="75000"/>
                            </a:schemeClr>
                          </a:solidFill>
                          <a:effectLst/>
                          <a:uLnTx/>
                          <a:uFillTx/>
                          <a:latin typeface="+mn-lt"/>
                          <a:ea typeface="+mn-ea"/>
                          <a:cs typeface="+mn-cs"/>
                        </a:rPr>
                        <a:t>≥ </a:t>
                      </a:r>
                      <a:r>
                        <a:rPr kumimoji="0" lang="de-DE" sz="1400" b="1" i="0" u="none" strike="noStrike" kern="1200" cap="none" spc="0" normalizeH="0" baseline="0" noProof="0" dirty="0">
                          <a:ln>
                            <a:noFill/>
                          </a:ln>
                          <a:solidFill>
                            <a:schemeClr val="tx1">
                              <a:lumMod val="75000"/>
                            </a:schemeClr>
                          </a:solidFill>
                          <a:effectLst/>
                          <a:uLnTx/>
                          <a:uFillTx/>
                          <a:latin typeface="+mn-lt"/>
                          <a:ea typeface="+mn-ea"/>
                          <a:cs typeface="+mn-cs"/>
                        </a:rPr>
                        <a:t>70 </a:t>
                      </a:r>
                    </a:p>
                  </a:txBody>
                  <a:tcPr marL="72000" marR="72000" marT="27000" marB="40500" anchor="ctr"/>
                </a:tc>
                <a:tc>
                  <a:txBody>
                    <a:bodyPr/>
                    <a:lstStyle/>
                    <a:p>
                      <a:pPr marL="0" algn="ctr" defTabSz="914400" rtl="0" eaLnBrk="1" latinLnBrk="0" hangingPunct="1">
                        <a:lnSpc>
                          <a:spcPct val="100000"/>
                        </a:lnSpc>
                        <a:spcBef>
                          <a:spcPts val="600"/>
                        </a:spcBef>
                        <a:spcAft>
                          <a:spcPts val="600"/>
                        </a:spcAft>
                      </a:pPr>
                      <a:r>
                        <a:rPr lang="de-DE" sz="1400" b="0" kern="1200" dirty="0">
                          <a:solidFill>
                            <a:schemeClr val="tx1">
                              <a:lumMod val="50000"/>
                            </a:schemeClr>
                          </a:solidFill>
                          <a:latin typeface="+mn-lt"/>
                          <a:ea typeface="+mn-ea"/>
                          <a:cs typeface="+mn-cs"/>
                        </a:rPr>
                        <a:t>67 (</a:t>
                      </a:r>
                      <a:r>
                        <a:rPr lang="de-DE" sz="1400" b="1" kern="1200" dirty="0">
                          <a:solidFill>
                            <a:schemeClr val="tx1">
                              <a:lumMod val="50000"/>
                            </a:schemeClr>
                          </a:solidFill>
                          <a:latin typeface="+mn-lt"/>
                          <a:ea typeface="+mn-ea"/>
                          <a:cs typeface="+mn-cs"/>
                        </a:rPr>
                        <a:t>44.4</a:t>
                      </a:r>
                      <a:r>
                        <a:rPr lang="de-DE" sz="1400" b="0" kern="1200" dirty="0">
                          <a:solidFill>
                            <a:schemeClr val="tx1">
                              <a:lumMod val="50000"/>
                            </a:schemeClr>
                          </a:solidFill>
                          <a:latin typeface="+mn-lt"/>
                          <a:ea typeface="+mn-ea"/>
                          <a:cs typeface="+mn-cs"/>
                        </a:rPr>
                        <a:t>)</a:t>
                      </a:r>
                    </a:p>
                  </a:txBody>
                  <a:tcPr marL="72000" marR="72000" marT="27000" marB="40500" anchor="ctr"/>
                </a:tc>
                <a:extLst>
                  <a:ext uri="{0D108BD9-81ED-4DB2-BD59-A6C34878D82A}">
                    <a16:rowId xmlns:a16="http://schemas.microsoft.com/office/drawing/2014/main" val="10005"/>
                  </a:ext>
                </a:extLst>
              </a:tr>
              <a:tr h="291676">
                <a:tc vMerge="1">
                  <a:txBody>
                    <a:bodyPr/>
                    <a:lstStyle/>
                    <a:p>
                      <a:pPr algn="l"/>
                      <a:endParaRPr lang="en-US" sz="1600" dirty="0"/>
                    </a:p>
                  </a:txBody>
                  <a:tcPr/>
                </a:tc>
                <a:tc>
                  <a:txBody>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400" b="1" i="0" u="none" strike="noStrike" kern="1200" cap="none" spc="0" normalizeH="0" baseline="0" noProof="0" dirty="0">
                          <a:ln>
                            <a:noFill/>
                          </a:ln>
                          <a:solidFill>
                            <a:schemeClr val="tx1">
                              <a:lumMod val="75000"/>
                            </a:schemeClr>
                          </a:solidFill>
                          <a:effectLst/>
                          <a:uLnTx/>
                          <a:uFillTx/>
                          <a:latin typeface="+mn-lt"/>
                          <a:ea typeface="+mn-ea"/>
                          <a:cs typeface="+mn-cs"/>
                        </a:rPr>
                        <a:t>≥ </a:t>
                      </a:r>
                      <a:r>
                        <a:rPr kumimoji="0" lang="de-DE" sz="1400" b="1" i="0" u="none" strike="noStrike" kern="1200" cap="none" spc="0" normalizeH="0" baseline="0" noProof="0" dirty="0">
                          <a:ln>
                            <a:noFill/>
                          </a:ln>
                          <a:solidFill>
                            <a:schemeClr val="tx1">
                              <a:lumMod val="75000"/>
                            </a:schemeClr>
                          </a:solidFill>
                          <a:effectLst/>
                          <a:uLnTx/>
                          <a:uFillTx/>
                          <a:latin typeface="+mn-lt"/>
                          <a:ea typeface="+mn-ea"/>
                          <a:cs typeface="+mn-cs"/>
                        </a:rPr>
                        <a:t>75 </a:t>
                      </a:r>
                    </a:p>
                  </a:txBody>
                  <a:tcPr marL="72000" marR="72000" marT="27000" marB="40500" anchor="ctr"/>
                </a:tc>
                <a:tc>
                  <a:txBody>
                    <a:bodyPr/>
                    <a:lstStyle/>
                    <a:p>
                      <a:pPr marL="0" algn="ctr" defTabSz="914400" rtl="0" eaLnBrk="1" latinLnBrk="0" hangingPunct="1">
                        <a:lnSpc>
                          <a:spcPct val="100000"/>
                        </a:lnSpc>
                        <a:spcBef>
                          <a:spcPts val="600"/>
                        </a:spcBef>
                        <a:spcAft>
                          <a:spcPts val="600"/>
                        </a:spcAft>
                      </a:pPr>
                      <a:r>
                        <a:rPr lang="de-DE" sz="1400" b="0" kern="1200" dirty="0">
                          <a:solidFill>
                            <a:schemeClr val="tx1">
                              <a:lumMod val="50000"/>
                            </a:schemeClr>
                          </a:solidFill>
                          <a:latin typeface="+mn-lt"/>
                          <a:ea typeface="+mn-ea"/>
                          <a:cs typeface="+mn-cs"/>
                        </a:rPr>
                        <a:t>43 (</a:t>
                      </a:r>
                      <a:r>
                        <a:rPr lang="de-DE" sz="1400" b="1" kern="1200" dirty="0">
                          <a:solidFill>
                            <a:schemeClr val="tx1">
                              <a:lumMod val="50000"/>
                            </a:schemeClr>
                          </a:solidFill>
                          <a:latin typeface="+mn-lt"/>
                          <a:ea typeface="+mn-ea"/>
                          <a:cs typeface="+mn-cs"/>
                        </a:rPr>
                        <a:t>28.5</a:t>
                      </a:r>
                      <a:r>
                        <a:rPr lang="de-DE" sz="1400" b="0" kern="1200" dirty="0">
                          <a:solidFill>
                            <a:schemeClr val="tx1">
                              <a:lumMod val="50000"/>
                            </a:schemeClr>
                          </a:solidFill>
                          <a:latin typeface="+mn-lt"/>
                          <a:ea typeface="+mn-ea"/>
                          <a:cs typeface="+mn-cs"/>
                        </a:rPr>
                        <a:t>)</a:t>
                      </a:r>
                    </a:p>
                  </a:txBody>
                  <a:tcPr marL="72000" marR="72000" marT="27000" marB="40500" anchor="ctr"/>
                </a:tc>
                <a:extLst>
                  <a:ext uri="{0D108BD9-81ED-4DB2-BD59-A6C34878D82A}">
                    <a16:rowId xmlns:a16="http://schemas.microsoft.com/office/drawing/2014/main" val="10006"/>
                  </a:ext>
                </a:extLst>
              </a:tr>
              <a:tr h="291676">
                <a:tc rowSpan="2">
                  <a:txBody>
                    <a:bodyPr/>
                    <a:lstStyle/>
                    <a:p>
                      <a:pPr marL="0" marR="0" indent="0" algn="ctr" defTabSz="914400" rtl="0" eaLnBrk="1" fontAlgn="auto" latinLnBrk="0" hangingPunct="1">
                        <a:lnSpc>
                          <a:spcPct val="100000"/>
                        </a:lnSpc>
                        <a:spcBef>
                          <a:spcPts val="600"/>
                        </a:spcBef>
                        <a:spcAft>
                          <a:spcPts val="600"/>
                        </a:spcAft>
                        <a:buClrTx/>
                        <a:buSzTx/>
                        <a:buFontTx/>
                        <a:buNone/>
                        <a:tabLst/>
                        <a:defRPr/>
                      </a:pPr>
                      <a:r>
                        <a:rPr lang="en-US" sz="1000" b="1" i="0" dirty="0">
                          <a:solidFill>
                            <a:schemeClr val="tx1">
                              <a:lumMod val="75000"/>
                            </a:schemeClr>
                          </a:solidFill>
                        </a:rPr>
                        <a:t>Stage (baseline)</a:t>
                      </a:r>
                    </a:p>
                  </a:txBody>
                  <a:tcPr marL="72000" marR="72000" marT="27000" marB="40500" vert="vert270" anchor="ctr"/>
                </a:tc>
                <a:tc>
                  <a:txBody>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de-DE" sz="1400" b="1" i="0" u="none" strike="noStrike" kern="1200" cap="none" spc="0" normalizeH="0" baseline="0" dirty="0">
                          <a:ln>
                            <a:noFill/>
                          </a:ln>
                          <a:solidFill>
                            <a:schemeClr val="tx1">
                              <a:lumMod val="75000"/>
                            </a:schemeClr>
                          </a:solidFill>
                          <a:effectLst/>
                          <a:uLnTx/>
                          <a:uFillTx/>
                          <a:latin typeface="+mn-lt"/>
                          <a:ea typeface="+mn-ea"/>
                          <a:cs typeface="+mn-cs"/>
                        </a:rPr>
                        <a:t>IIIB</a:t>
                      </a:r>
                    </a:p>
                  </a:txBody>
                  <a:tcPr marL="72000" marR="72000" marT="27000" marB="40500" anchor="ctr"/>
                </a:tc>
                <a:tc>
                  <a:txBody>
                    <a:bodyPr/>
                    <a:lstStyle/>
                    <a:p>
                      <a:pPr marL="0" algn="ctr" defTabSz="914400" rtl="0" eaLnBrk="1" latinLnBrk="0" hangingPunct="1">
                        <a:lnSpc>
                          <a:spcPct val="100000"/>
                        </a:lnSpc>
                        <a:spcBef>
                          <a:spcPts val="600"/>
                        </a:spcBef>
                        <a:spcAft>
                          <a:spcPts val="600"/>
                        </a:spcAft>
                      </a:pPr>
                      <a:r>
                        <a:rPr lang="de-DE" sz="1400" b="0" kern="1200" dirty="0">
                          <a:solidFill>
                            <a:schemeClr val="tx1">
                              <a:lumMod val="50000"/>
                            </a:schemeClr>
                          </a:solidFill>
                          <a:latin typeface="+mn-lt"/>
                          <a:ea typeface="+mn-ea"/>
                          <a:cs typeface="+mn-cs"/>
                        </a:rPr>
                        <a:t>22 (</a:t>
                      </a:r>
                      <a:r>
                        <a:rPr lang="de-DE" sz="1400" b="1" kern="1200" dirty="0">
                          <a:solidFill>
                            <a:schemeClr val="tx1">
                              <a:lumMod val="50000"/>
                            </a:schemeClr>
                          </a:solidFill>
                          <a:latin typeface="+mn-lt"/>
                          <a:ea typeface="+mn-ea"/>
                          <a:cs typeface="+mn-cs"/>
                        </a:rPr>
                        <a:t>14.6</a:t>
                      </a:r>
                      <a:r>
                        <a:rPr lang="de-DE" sz="1400" b="0" kern="1200" dirty="0">
                          <a:solidFill>
                            <a:schemeClr val="tx1">
                              <a:lumMod val="50000"/>
                            </a:schemeClr>
                          </a:solidFill>
                          <a:latin typeface="+mn-lt"/>
                          <a:ea typeface="+mn-ea"/>
                          <a:cs typeface="+mn-cs"/>
                        </a:rPr>
                        <a:t>)</a:t>
                      </a:r>
                      <a:endParaRPr lang="en-GB" sz="1400" b="0" kern="1200" dirty="0">
                        <a:solidFill>
                          <a:schemeClr val="tx1">
                            <a:lumMod val="50000"/>
                          </a:schemeClr>
                        </a:solidFill>
                        <a:latin typeface="+mn-lt"/>
                        <a:ea typeface="+mn-ea"/>
                        <a:cs typeface="+mn-cs"/>
                      </a:endParaRPr>
                    </a:p>
                  </a:txBody>
                  <a:tcPr marL="72000" marR="72000" marT="27000" marB="40500" anchor="ctr"/>
                </a:tc>
                <a:extLst>
                  <a:ext uri="{0D108BD9-81ED-4DB2-BD59-A6C34878D82A}">
                    <a16:rowId xmlns:a16="http://schemas.microsoft.com/office/drawing/2014/main" val="10007"/>
                  </a:ext>
                </a:extLst>
              </a:tr>
              <a:tr h="416478">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600" dirty="0"/>
                    </a:p>
                  </a:txBody>
                  <a:tcPr anchor="ctr"/>
                </a:tc>
                <a:tc>
                  <a:txBody>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de-DE" sz="1400" b="1" i="0" u="none" strike="noStrike" kern="1200" cap="none" spc="0" normalizeH="0" baseline="0" dirty="0">
                          <a:ln>
                            <a:noFill/>
                          </a:ln>
                          <a:solidFill>
                            <a:schemeClr val="tx1">
                              <a:lumMod val="75000"/>
                            </a:schemeClr>
                          </a:solidFill>
                          <a:effectLst/>
                          <a:uLnTx/>
                          <a:uFillTx/>
                          <a:latin typeface="+mn-lt"/>
                          <a:ea typeface="+mn-ea"/>
                          <a:cs typeface="+mn-cs"/>
                        </a:rPr>
                        <a:t>IV</a:t>
                      </a:r>
                      <a:endParaRPr kumimoji="0" lang="en-GB" sz="1400" b="1" i="0" u="none" strike="noStrike" kern="1200" cap="none" spc="0" normalizeH="0" baseline="0" dirty="0">
                        <a:ln>
                          <a:noFill/>
                        </a:ln>
                        <a:solidFill>
                          <a:schemeClr val="tx1">
                            <a:lumMod val="75000"/>
                          </a:schemeClr>
                        </a:solidFill>
                        <a:effectLst/>
                        <a:uLnTx/>
                        <a:uFillTx/>
                        <a:latin typeface="+mn-lt"/>
                        <a:ea typeface="+mn-ea"/>
                        <a:cs typeface="+mn-cs"/>
                      </a:endParaRPr>
                    </a:p>
                  </a:txBody>
                  <a:tcPr marL="72000" marR="72000" marT="27000" marB="40500" anchor="ctr"/>
                </a:tc>
                <a:tc>
                  <a:txBody>
                    <a:bodyPr/>
                    <a:lstStyle/>
                    <a:p>
                      <a:pPr marL="0" algn="ctr" defTabSz="914400" rtl="0" eaLnBrk="1" latinLnBrk="0" hangingPunct="1">
                        <a:lnSpc>
                          <a:spcPct val="100000"/>
                        </a:lnSpc>
                        <a:spcBef>
                          <a:spcPts val="600"/>
                        </a:spcBef>
                        <a:spcAft>
                          <a:spcPts val="600"/>
                        </a:spcAft>
                      </a:pPr>
                      <a:r>
                        <a:rPr lang="de-DE" sz="1400" b="0" kern="1200" dirty="0">
                          <a:solidFill>
                            <a:schemeClr val="tx1">
                              <a:lumMod val="50000"/>
                            </a:schemeClr>
                          </a:solidFill>
                          <a:latin typeface="+mn-lt"/>
                          <a:ea typeface="+mn-ea"/>
                          <a:cs typeface="+mn-cs"/>
                        </a:rPr>
                        <a:t>127 (</a:t>
                      </a:r>
                      <a:r>
                        <a:rPr lang="de-DE" sz="1400" b="1" kern="1200" dirty="0">
                          <a:solidFill>
                            <a:schemeClr val="tx1">
                              <a:lumMod val="50000"/>
                            </a:schemeClr>
                          </a:solidFill>
                          <a:latin typeface="+mn-lt"/>
                          <a:ea typeface="+mn-ea"/>
                          <a:cs typeface="+mn-cs"/>
                        </a:rPr>
                        <a:t>84.1</a:t>
                      </a:r>
                      <a:r>
                        <a:rPr lang="de-DE" sz="1400" b="0" kern="1200" dirty="0">
                          <a:solidFill>
                            <a:schemeClr val="tx1">
                              <a:lumMod val="50000"/>
                            </a:schemeClr>
                          </a:solidFill>
                          <a:latin typeface="+mn-lt"/>
                          <a:ea typeface="+mn-ea"/>
                          <a:cs typeface="+mn-cs"/>
                        </a:rPr>
                        <a:t>)</a:t>
                      </a:r>
                      <a:endParaRPr lang="en-GB" sz="1400" b="0" kern="1200" dirty="0">
                        <a:solidFill>
                          <a:schemeClr val="tx1">
                            <a:lumMod val="50000"/>
                          </a:schemeClr>
                        </a:solidFill>
                        <a:latin typeface="+mn-lt"/>
                        <a:ea typeface="+mn-ea"/>
                        <a:cs typeface="+mn-cs"/>
                      </a:endParaRPr>
                    </a:p>
                  </a:txBody>
                  <a:tcPr marL="72000" marR="72000" marT="27000" marB="40500" anchor="ctr"/>
                </a:tc>
                <a:extLst>
                  <a:ext uri="{0D108BD9-81ED-4DB2-BD59-A6C34878D82A}">
                    <a16:rowId xmlns:a16="http://schemas.microsoft.com/office/drawing/2014/main" val="10008"/>
                  </a:ext>
                </a:extLst>
              </a:tr>
              <a:tr h="291676">
                <a:tc rowSpan="3">
                  <a:txBody>
                    <a:bodyPr/>
                    <a:lstStyle/>
                    <a:p>
                      <a:pPr marL="0" marR="0" indent="0" algn="ctr" defTabSz="914400" rtl="0" eaLnBrk="1" fontAlgn="auto" latinLnBrk="0" hangingPunct="1">
                        <a:lnSpc>
                          <a:spcPct val="100000"/>
                        </a:lnSpc>
                        <a:spcBef>
                          <a:spcPts val="600"/>
                        </a:spcBef>
                        <a:spcAft>
                          <a:spcPts val="600"/>
                        </a:spcAft>
                        <a:buClrTx/>
                        <a:buSzTx/>
                        <a:buFontTx/>
                        <a:buNone/>
                        <a:tabLst/>
                        <a:defRPr/>
                      </a:pPr>
                      <a:r>
                        <a:rPr lang="de-DE" sz="1000" b="1" i="0" dirty="0">
                          <a:solidFill>
                            <a:schemeClr val="tx1">
                              <a:lumMod val="75000"/>
                            </a:schemeClr>
                          </a:solidFill>
                        </a:rPr>
                        <a:t>ECOG</a:t>
                      </a:r>
                      <a:endParaRPr lang="en-US" sz="1000" b="1" i="0" dirty="0">
                        <a:solidFill>
                          <a:schemeClr val="tx1">
                            <a:lumMod val="75000"/>
                          </a:schemeClr>
                        </a:solidFill>
                      </a:endParaRPr>
                    </a:p>
                  </a:txBody>
                  <a:tcPr marL="72000" marR="72000" marT="27000" marB="40500" vert="vert270" anchor="ctr"/>
                </a:tc>
                <a:tc>
                  <a:txBody>
                    <a:bodyPr/>
                    <a:lstStyle/>
                    <a:p>
                      <a:pPr algn="l">
                        <a:lnSpc>
                          <a:spcPct val="100000"/>
                        </a:lnSpc>
                        <a:spcBef>
                          <a:spcPts val="600"/>
                        </a:spcBef>
                        <a:spcAft>
                          <a:spcPts val="600"/>
                        </a:spcAft>
                      </a:pPr>
                      <a:r>
                        <a:rPr lang="de-DE" sz="1400" b="1" i="0" dirty="0">
                          <a:solidFill>
                            <a:schemeClr val="tx1">
                              <a:lumMod val="75000"/>
                            </a:schemeClr>
                          </a:solidFill>
                        </a:rPr>
                        <a:t>0</a:t>
                      </a:r>
                      <a:endParaRPr lang="en-US" sz="1400" b="1" i="0" dirty="0">
                        <a:solidFill>
                          <a:schemeClr val="tx1">
                            <a:lumMod val="75000"/>
                          </a:schemeClr>
                        </a:solidFill>
                      </a:endParaRPr>
                    </a:p>
                  </a:txBody>
                  <a:tcPr marL="72000" marR="72000" marT="27000" marB="40500" anchor="ctr"/>
                </a:tc>
                <a:tc>
                  <a:txBody>
                    <a:bodyPr/>
                    <a:lstStyle/>
                    <a:p>
                      <a:pPr algn="ctr">
                        <a:lnSpc>
                          <a:spcPct val="100000"/>
                        </a:lnSpc>
                        <a:spcBef>
                          <a:spcPts val="600"/>
                        </a:spcBef>
                        <a:spcAft>
                          <a:spcPts val="600"/>
                        </a:spcAft>
                      </a:pPr>
                      <a:r>
                        <a:rPr lang="de-DE" sz="1400" b="0" dirty="0">
                          <a:solidFill>
                            <a:schemeClr val="tx1">
                              <a:lumMod val="50000"/>
                            </a:schemeClr>
                          </a:solidFill>
                        </a:rPr>
                        <a:t>74 (</a:t>
                      </a:r>
                      <a:r>
                        <a:rPr lang="de-DE" sz="1400" b="1" dirty="0">
                          <a:solidFill>
                            <a:schemeClr val="tx1">
                              <a:lumMod val="50000"/>
                            </a:schemeClr>
                          </a:solidFill>
                        </a:rPr>
                        <a:t>49.0</a:t>
                      </a:r>
                      <a:r>
                        <a:rPr lang="de-DE" sz="1400" b="0" dirty="0">
                          <a:solidFill>
                            <a:schemeClr val="tx1">
                              <a:lumMod val="50000"/>
                            </a:schemeClr>
                          </a:solidFill>
                        </a:rPr>
                        <a:t>)</a:t>
                      </a:r>
                      <a:endParaRPr lang="en-US" sz="1400" b="0" dirty="0">
                        <a:solidFill>
                          <a:schemeClr val="tx1">
                            <a:lumMod val="50000"/>
                          </a:schemeClr>
                        </a:solidFill>
                      </a:endParaRPr>
                    </a:p>
                  </a:txBody>
                  <a:tcPr marL="72000" marR="72000" marT="27000" marB="40500" anchor="ctr"/>
                </a:tc>
                <a:extLst>
                  <a:ext uri="{0D108BD9-81ED-4DB2-BD59-A6C34878D82A}">
                    <a16:rowId xmlns:a16="http://schemas.microsoft.com/office/drawing/2014/main" val="10009"/>
                  </a:ext>
                </a:extLst>
              </a:tr>
              <a:tr h="291676">
                <a:tc vMerge="1">
                  <a:txBody>
                    <a:bodyPr/>
                    <a:lstStyle/>
                    <a:p>
                      <a:pPr algn="r"/>
                      <a:endParaRPr lang="en-US" sz="1600" dirty="0"/>
                    </a:p>
                  </a:txBody>
                  <a:tcPr/>
                </a:tc>
                <a:tc>
                  <a:txBody>
                    <a:bodyPr/>
                    <a:lstStyle/>
                    <a:p>
                      <a:pPr algn="l">
                        <a:lnSpc>
                          <a:spcPct val="100000"/>
                        </a:lnSpc>
                        <a:spcBef>
                          <a:spcPts val="600"/>
                        </a:spcBef>
                        <a:spcAft>
                          <a:spcPts val="600"/>
                        </a:spcAft>
                      </a:pPr>
                      <a:r>
                        <a:rPr lang="en-US" sz="1400" b="1" i="0" dirty="0">
                          <a:solidFill>
                            <a:schemeClr val="tx1">
                              <a:lumMod val="75000"/>
                            </a:schemeClr>
                          </a:solidFill>
                        </a:rPr>
                        <a:t>1</a:t>
                      </a:r>
                    </a:p>
                  </a:txBody>
                  <a:tcPr marL="72000" marR="72000" marT="27000" marB="40500" anchor="ctr"/>
                </a:tc>
                <a:tc>
                  <a:txBody>
                    <a:bodyPr/>
                    <a:lstStyle/>
                    <a:p>
                      <a:pPr algn="ctr">
                        <a:lnSpc>
                          <a:spcPct val="100000"/>
                        </a:lnSpc>
                        <a:spcBef>
                          <a:spcPts val="600"/>
                        </a:spcBef>
                        <a:spcAft>
                          <a:spcPts val="600"/>
                        </a:spcAft>
                      </a:pPr>
                      <a:r>
                        <a:rPr lang="de-DE" sz="1400" b="0" dirty="0">
                          <a:solidFill>
                            <a:schemeClr val="tx1">
                              <a:lumMod val="50000"/>
                            </a:schemeClr>
                          </a:solidFill>
                        </a:rPr>
                        <a:t>62 (</a:t>
                      </a:r>
                      <a:r>
                        <a:rPr lang="de-DE" sz="1400" b="1" dirty="0">
                          <a:solidFill>
                            <a:schemeClr val="tx1">
                              <a:lumMod val="50000"/>
                            </a:schemeClr>
                          </a:solidFill>
                        </a:rPr>
                        <a:t>45.7</a:t>
                      </a:r>
                      <a:r>
                        <a:rPr lang="de-DE" sz="1400" b="0" dirty="0">
                          <a:solidFill>
                            <a:schemeClr val="tx1">
                              <a:lumMod val="50000"/>
                            </a:schemeClr>
                          </a:solidFill>
                        </a:rPr>
                        <a:t>)</a:t>
                      </a:r>
                      <a:endParaRPr lang="en-US" sz="1400" b="0" dirty="0">
                        <a:solidFill>
                          <a:schemeClr val="tx1">
                            <a:lumMod val="50000"/>
                          </a:schemeClr>
                        </a:solidFill>
                      </a:endParaRPr>
                    </a:p>
                  </a:txBody>
                  <a:tcPr marL="72000" marR="72000" marT="27000" marB="40500" anchor="ctr"/>
                </a:tc>
                <a:extLst>
                  <a:ext uri="{0D108BD9-81ED-4DB2-BD59-A6C34878D82A}">
                    <a16:rowId xmlns:a16="http://schemas.microsoft.com/office/drawing/2014/main" val="10010"/>
                  </a:ext>
                </a:extLst>
              </a:tr>
              <a:tr h="284670">
                <a:tc vMerge="1">
                  <a:txBody>
                    <a:bodyPr/>
                    <a:lstStyle/>
                    <a:p>
                      <a:endParaRPr lang="de-DE"/>
                    </a:p>
                  </a:txBody>
                  <a:tcPr/>
                </a:tc>
                <a:tc>
                  <a:txBody>
                    <a:bodyPr/>
                    <a:lstStyle/>
                    <a:p>
                      <a:pPr algn="l">
                        <a:lnSpc>
                          <a:spcPct val="100000"/>
                        </a:lnSpc>
                        <a:spcBef>
                          <a:spcPts val="600"/>
                        </a:spcBef>
                        <a:spcAft>
                          <a:spcPts val="600"/>
                        </a:spcAft>
                      </a:pPr>
                      <a:r>
                        <a:rPr lang="en-US" sz="1400" b="1" i="0" dirty="0">
                          <a:solidFill>
                            <a:schemeClr val="tx1">
                              <a:lumMod val="75000"/>
                            </a:schemeClr>
                          </a:solidFill>
                        </a:rPr>
                        <a:t>2-3</a:t>
                      </a:r>
                    </a:p>
                  </a:txBody>
                  <a:tcPr marL="72000" marR="72000" marT="27000" marB="40500" anchor="ctr"/>
                </a:tc>
                <a:tc>
                  <a:txBody>
                    <a:bodyPr/>
                    <a:lstStyle/>
                    <a:p>
                      <a:pPr algn="ctr">
                        <a:lnSpc>
                          <a:spcPct val="100000"/>
                        </a:lnSpc>
                        <a:spcBef>
                          <a:spcPts val="600"/>
                        </a:spcBef>
                        <a:spcAft>
                          <a:spcPts val="600"/>
                        </a:spcAft>
                      </a:pPr>
                      <a:r>
                        <a:rPr lang="en-US" sz="1400" b="0" dirty="0">
                          <a:solidFill>
                            <a:schemeClr val="tx1">
                              <a:lumMod val="50000"/>
                            </a:schemeClr>
                          </a:solidFill>
                        </a:rPr>
                        <a:t>7 </a:t>
                      </a:r>
                      <a:r>
                        <a:rPr lang="en-US" sz="1400" b="1" dirty="0">
                          <a:solidFill>
                            <a:schemeClr val="tx1">
                              <a:lumMod val="50000"/>
                            </a:schemeClr>
                          </a:solidFill>
                        </a:rPr>
                        <a:t>(4.6)</a:t>
                      </a:r>
                    </a:p>
                  </a:txBody>
                  <a:tcPr marL="72000" marR="72000" marT="27000" marB="40500" anchor="ctr"/>
                </a:tc>
                <a:extLst>
                  <a:ext uri="{0D108BD9-81ED-4DB2-BD59-A6C34878D82A}">
                    <a16:rowId xmlns:a16="http://schemas.microsoft.com/office/drawing/2014/main" val="10011"/>
                  </a:ext>
                </a:extLst>
              </a:tr>
              <a:tr h="291676">
                <a:tc rowSpan="3">
                  <a:txBody>
                    <a:bodyPr/>
                    <a:lstStyle/>
                    <a:p>
                      <a:pPr algn="ctr">
                        <a:lnSpc>
                          <a:spcPct val="100000"/>
                        </a:lnSpc>
                        <a:spcBef>
                          <a:spcPts val="600"/>
                        </a:spcBef>
                        <a:spcAft>
                          <a:spcPts val="600"/>
                        </a:spcAft>
                      </a:pPr>
                      <a:r>
                        <a:rPr lang="de-DE" sz="1000" b="1" i="0" dirty="0">
                          <a:solidFill>
                            <a:schemeClr val="tx1">
                              <a:lumMod val="75000"/>
                            </a:schemeClr>
                          </a:solidFill>
                        </a:rPr>
                        <a:t>EGFR-Mutation</a:t>
                      </a:r>
                      <a:endParaRPr lang="en-US" sz="1000" b="1" i="0" dirty="0">
                        <a:solidFill>
                          <a:schemeClr val="tx1">
                            <a:lumMod val="75000"/>
                          </a:schemeClr>
                        </a:solidFill>
                      </a:endParaRPr>
                    </a:p>
                  </a:txBody>
                  <a:tcPr marL="72000" marR="72000" marT="27000" marB="40500" vert="vert270" anchor="ctr"/>
                </a:tc>
                <a:tc>
                  <a:txBody>
                    <a:bodyPr/>
                    <a:lstStyle/>
                    <a:p>
                      <a:pPr algn="l">
                        <a:lnSpc>
                          <a:spcPct val="100000"/>
                        </a:lnSpc>
                        <a:spcBef>
                          <a:spcPts val="600"/>
                        </a:spcBef>
                        <a:spcAft>
                          <a:spcPts val="600"/>
                        </a:spcAft>
                      </a:pPr>
                      <a:r>
                        <a:rPr lang="de-DE" sz="1400" b="1" i="0" dirty="0">
                          <a:solidFill>
                            <a:schemeClr val="tx1">
                              <a:lumMod val="75000"/>
                            </a:schemeClr>
                          </a:solidFill>
                        </a:rPr>
                        <a:t>Del19</a:t>
                      </a:r>
                      <a:endParaRPr lang="en-US" sz="1400" b="1" i="0" dirty="0">
                        <a:solidFill>
                          <a:schemeClr val="tx1">
                            <a:lumMod val="75000"/>
                          </a:schemeClr>
                        </a:solidFill>
                      </a:endParaRPr>
                    </a:p>
                  </a:txBody>
                  <a:tcPr marL="72000" marR="72000" marT="27000" marB="40500" anchor="ctr"/>
                </a:tc>
                <a:tc>
                  <a:txBody>
                    <a:bodyPr/>
                    <a:lstStyle/>
                    <a:p>
                      <a:pPr marL="0" marR="0" indent="0" algn="ctr" defTabSz="914400" rtl="0" eaLnBrk="1" fontAlgn="auto" latinLnBrk="0" hangingPunct="1">
                        <a:lnSpc>
                          <a:spcPct val="100000"/>
                        </a:lnSpc>
                        <a:spcBef>
                          <a:spcPts val="600"/>
                        </a:spcBef>
                        <a:spcAft>
                          <a:spcPts val="600"/>
                        </a:spcAft>
                        <a:buClrTx/>
                        <a:buSzTx/>
                        <a:buFontTx/>
                        <a:buNone/>
                        <a:tabLst/>
                        <a:defRPr/>
                      </a:pPr>
                      <a:r>
                        <a:rPr lang="de-DE" sz="1400" b="0" kern="1200" dirty="0">
                          <a:solidFill>
                            <a:schemeClr val="tx1">
                              <a:lumMod val="50000"/>
                            </a:schemeClr>
                          </a:solidFill>
                          <a:latin typeface="+mn-lt"/>
                          <a:ea typeface="+mn-ea"/>
                          <a:cs typeface="+mn-cs"/>
                        </a:rPr>
                        <a:t>98 (</a:t>
                      </a:r>
                      <a:r>
                        <a:rPr lang="de-DE" sz="1400" b="1" kern="1200" dirty="0">
                          <a:solidFill>
                            <a:schemeClr val="tx1">
                              <a:lumMod val="50000"/>
                            </a:schemeClr>
                          </a:solidFill>
                          <a:latin typeface="+mn-lt"/>
                          <a:ea typeface="+mn-ea"/>
                          <a:cs typeface="+mn-cs"/>
                        </a:rPr>
                        <a:t>64.9</a:t>
                      </a:r>
                      <a:r>
                        <a:rPr lang="de-DE" sz="1400" b="0" kern="1200" dirty="0">
                          <a:solidFill>
                            <a:schemeClr val="tx1">
                              <a:lumMod val="50000"/>
                            </a:schemeClr>
                          </a:solidFill>
                          <a:latin typeface="+mn-lt"/>
                          <a:ea typeface="+mn-ea"/>
                          <a:cs typeface="+mn-cs"/>
                        </a:rPr>
                        <a:t>)</a:t>
                      </a:r>
                      <a:endParaRPr lang="en-GB" sz="1400" b="0" kern="1200" dirty="0">
                        <a:solidFill>
                          <a:schemeClr val="tx1">
                            <a:lumMod val="50000"/>
                          </a:schemeClr>
                        </a:solidFill>
                        <a:latin typeface="+mn-lt"/>
                        <a:ea typeface="+mn-ea"/>
                        <a:cs typeface="+mn-cs"/>
                      </a:endParaRPr>
                    </a:p>
                  </a:txBody>
                  <a:tcPr marL="72000" marR="72000" marT="27000" marB="40500" anchor="ctr"/>
                </a:tc>
                <a:extLst>
                  <a:ext uri="{0D108BD9-81ED-4DB2-BD59-A6C34878D82A}">
                    <a16:rowId xmlns:a16="http://schemas.microsoft.com/office/drawing/2014/main" val="10012"/>
                  </a:ext>
                </a:extLst>
              </a:tr>
              <a:tr h="291676">
                <a:tc vMerge="1">
                  <a:txBody>
                    <a:bodyPr/>
                    <a:lstStyle/>
                    <a:p>
                      <a:pPr algn="r"/>
                      <a:endParaRPr lang="en-US" sz="1600" dirty="0"/>
                    </a:p>
                  </a:txBody>
                  <a:tcPr/>
                </a:tc>
                <a:tc>
                  <a:txBody>
                    <a:bodyPr/>
                    <a:lstStyle/>
                    <a:p>
                      <a:pPr algn="l">
                        <a:lnSpc>
                          <a:spcPct val="100000"/>
                        </a:lnSpc>
                        <a:spcBef>
                          <a:spcPts val="600"/>
                        </a:spcBef>
                        <a:spcAft>
                          <a:spcPts val="600"/>
                        </a:spcAft>
                      </a:pPr>
                      <a:r>
                        <a:rPr lang="de-DE" sz="1400" b="1" i="0" dirty="0">
                          <a:solidFill>
                            <a:schemeClr val="tx1">
                              <a:lumMod val="75000"/>
                            </a:schemeClr>
                          </a:solidFill>
                        </a:rPr>
                        <a:t>L858R</a:t>
                      </a:r>
                      <a:endParaRPr lang="en-US" sz="1400" b="1" i="0" dirty="0">
                        <a:solidFill>
                          <a:schemeClr val="tx1">
                            <a:lumMod val="75000"/>
                          </a:schemeClr>
                        </a:solidFill>
                      </a:endParaRPr>
                    </a:p>
                  </a:txBody>
                  <a:tcPr marL="72000" marR="72000" marT="27000" marB="40500" anchor="ctr"/>
                </a:tc>
                <a:tc>
                  <a:txBody>
                    <a:bodyPr/>
                    <a:lstStyle/>
                    <a:p>
                      <a:pPr marL="0" marR="0" indent="0" algn="ctr" defTabSz="914400" rtl="0" eaLnBrk="1" fontAlgn="auto" latinLnBrk="0" hangingPunct="1">
                        <a:lnSpc>
                          <a:spcPct val="100000"/>
                        </a:lnSpc>
                        <a:spcBef>
                          <a:spcPts val="600"/>
                        </a:spcBef>
                        <a:spcAft>
                          <a:spcPts val="600"/>
                        </a:spcAft>
                        <a:buClrTx/>
                        <a:buSzTx/>
                        <a:buFontTx/>
                        <a:buNone/>
                        <a:tabLst/>
                        <a:defRPr/>
                      </a:pPr>
                      <a:r>
                        <a:rPr lang="de-DE" sz="1400" b="0" kern="1200" dirty="0">
                          <a:solidFill>
                            <a:schemeClr val="tx1">
                              <a:lumMod val="50000"/>
                            </a:schemeClr>
                          </a:solidFill>
                          <a:latin typeface="+mn-lt"/>
                          <a:ea typeface="+mn-ea"/>
                          <a:cs typeface="+mn-cs"/>
                        </a:rPr>
                        <a:t>33 (</a:t>
                      </a:r>
                      <a:r>
                        <a:rPr lang="de-DE" sz="1400" b="1" kern="1200" dirty="0">
                          <a:solidFill>
                            <a:schemeClr val="tx1">
                              <a:lumMod val="50000"/>
                            </a:schemeClr>
                          </a:solidFill>
                          <a:latin typeface="+mn-lt"/>
                          <a:ea typeface="+mn-ea"/>
                          <a:cs typeface="+mn-cs"/>
                        </a:rPr>
                        <a:t>21.8</a:t>
                      </a:r>
                      <a:r>
                        <a:rPr lang="de-DE" sz="1400" b="0" kern="1200" dirty="0">
                          <a:solidFill>
                            <a:schemeClr val="tx1">
                              <a:lumMod val="50000"/>
                            </a:schemeClr>
                          </a:solidFill>
                          <a:latin typeface="+mn-lt"/>
                          <a:ea typeface="+mn-ea"/>
                          <a:cs typeface="+mn-cs"/>
                        </a:rPr>
                        <a:t>)</a:t>
                      </a:r>
                      <a:endParaRPr lang="en-GB" sz="1400" b="0" kern="1200" dirty="0">
                        <a:solidFill>
                          <a:schemeClr val="tx1">
                            <a:lumMod val="50000"/>
                          </a:schemeClr>
                        </a:solidFill>
                        <a:latin typeface="+mn-lt"/>
                        <a:ea typeface="+mn-ea"/>
                        <a:cs typeface="+mn-cs"/>
                      </a:endParaRPr>
                    </a:p>
                  </a:txBody>
                  <a:tcPr marL="72000" marR="72000" marT="27000" marB="40500" anchor="ctr"/>
                </a:tc>
                <a:extLst>
                  <a:ext uri="{0D108BD9-81ED-4DB2-BD59-A6C34878D82A}">
                    <a16:rowId xmlns:a16="http://schemas.microsoft.com/office/drawing/2014/main" val="10013"/>
                  </a:ext>
                </a:extLst>
              </a:tr>
              <a:tr h="291676">
                <a:tc vMerge="1">
                  <a:txBody>
                    <a:bodyPr/>
                    <a:lstStyle/>
                    <a:p>
                      <a:pPr algn="r"/>
                      <a:endParaRPr lang="en-US" sz="1600" dirty="0"/>
                    </a:p>
                  </a:txBody>
                  <a:tcPr/>
                </a:tc>
                <a:tc>
                  <a:txBody>
                    <a:bodyPr/>
                    <a:lstStyle/>
                    <a:p>
                      <a:pPr algn="l">
                        <a:lnSpc>
                          <a:spcPct val="100000"/>
                        </a:lnSpc>
                        <a:spcBef>
                          <a:spcPts val="600"/>
                        </a:spcBef>
                        <a:spcAft>
                          <a:spcPts val="600"/>
                        </a:spcAft>
                      </a:pPr>
                      <a:r>
                        <a:rPr lang="de-DE" sz="1400" b="1" i="0" baseline="0" dirty="0">
                          <a:solidFill>
                            <a:schemeClr val="tx1">
                              <a:lumMod val="75000"/>
                            </a:schemeClr>
                          </a:solidFill>
                        </a:rPr>
                        <a:t>Others                   </a:t>
                      </a:r>
                    </a:p>
                  </a:txBody>
                  <a:tcPr marL="72000" marR="72000" marT="27000" marB="40500" anchor="ctr"/>
                </a:tc>
                <a:tc>
                  <a:txBody>
                    <a:bodyPr/>
                    <a:lstStyle/>
                    <a:p>
                      <a:pPr marL="0" algn="ctr" defTabSz="914400" rtl="0" eaLnBrk="1" latinLnBrk="0" hangingPunct="1">
                        <a:lnSpc>
                          <a:spcPct val="100000"/>
                        </a:lnSpc>
                        <a:spcBef>
                          <a:spcPts val="600"/>
                        </a:spcBef>
                        <a:spcAft>
                          <a:spcPts val="600"/>
                        </a:spcAft>
                      </a:pPr>
                      <a:r>
                        <a:rPr lang="en-GB" sz="1400" b="0" kern="1200" dirty="0">
                          <a:solidFill>
                            <a:schemeClr val="tx1">
                              <a:lumMod val="50000"/>
                            </a:schemeClr>
                          </a:solidFill>
                          <a:latin typeface="+mn-lt"/>
                          <a:ea typeface="+mn-ea"/>
                          <a:cs typeface="+mn-cs"/>
                        </a:rPr>
                        <a:t>20 (</a:t>
                      </a:r>
                      <a:r>
                        <a:rPr lang="en-GB" sz="1400" b="1" kern="1200" dirty="0">
                          <a:solidFill>
                            <a:schemeClr val="tx1">
                              <a:lumMod val="50000"/>
                            </a:schemeClr>
                          </a:solidFill>
                          <a:latin typeface="+mn-lt"/>
                          <a:ea typeface="+mn-ea"/>
                          <a:cs typeface="+mn-cs"/>
                        </a:rPr>
                        <a:t>13.2</a:t>
                      </a:r>
                      <a:r>
                        <a:rPr lang="en-GB" sz="1400" b="0" kern="1200" dirty="0">
                          <a:solidFill>
                            <a:schemeClr val="tx1">
                              <a:lumMod val="50000"/>
                            </a:schemeClr>
                          </a:solidFill>
                          <a:latin typeface="+mn-lt"/>
                          <a:ea typeface="+mn-ea"/>
                          <a:cs typeface="+mn-cs"/>
                        </a:rPr>
                        <a:t>)</a:t>
                      </a:r>
                    </a:p>
                  </a:txBody>
                  <a:tcPr marL="72000" marR="72000" marT="27000" marB="40500" anchor="ctr"/>
                </a:tc>
                <a:extLst>
                  <a:ext uri="{0D108BD9-81ED-4DB2-BD59-A6C34878D82A}">
                    <a16:rowId xmlns:a16="http://schemas.microsoft.com/office/drawing/2014/main" val="10014"/>
                  </a:ext>
                </a:extLst>
              </a:tr>
            </a:tbl>
          </a:graphicData>
        </a:graphic>
      </p:graphicFrame>
      <p:sp>
        <p:nvSpPr>
          <p:cNvPr id="3" name="TextBox 2"/>
          <p:cNvSpPr txBox="1"/>
          <p:nvPr/>
        </p:nvSpPr>
        <p:spPr>
          <a:xfrm>
            <a:off x="7028597" y="1719618"/>
            <a:ext cx="3439236" cy="369332"/>
          </a:xfrm>
          <a:prstGeom prst="rect">
            <a:avLst/>
          </a:prstGeom>
          <a:noFill/>
        </p:spPr>
        <p:txBody>
          <a:bodyPr wrap="square" rtlCol="0">
            <a:spAutoFit/>
          </a:bodyPr>
          <a:lstStyle/>
          <a:p>
            <a:pPr algn="ctr"/>
            <a:r>
              <a:rPr lang="en-US" dirty="0" err="1"/>
              <a:t>Tỉ</a:t>
            </a:r>
            <a:r>
              <a:rPr lang="en-US" dirty="0"/>
              <a:t> </a:t>
            </a:r>
            <a:r>
              <a:rPr lang="en-US" dirty="0" err="1"/>
              <a:t>lệ</a:t>
            </a:r>
            <a:r>
              <a:rPr lang="en-US" dirty="0"/>
              <a:t> </a:t>
            </a:r>
            <a:r>
              <a:rPr lang="en-US" dirty="0" err="1"/>
              <a:t>đáp</a:t>
            </a:r>
            <a:r>
              <a:rPr lang="en-US" dirty="0"/>
              <a:t> </a:t>
            </a:r>
            <a:r>
              <a:rPr lang="en-US" dirty="0" err="1"/>
              <a:t>ứng</a:t>
            </a:r>
            <a:r>
              <a:rPr lang="en-US" dirty="0"/>
              <a:t> </a:t>
            </a:r>
            <a:r>
              <a:rPr lang="en-US" dirty="0" err="1"/>
              <a:t>khách</a:t>
            </a:r>
            <a:r>
              <a:rPr lang="en-US" dirty="0"/>
              <a:t> </a:t>
            </a:r>
            <a:r>
              <a:rPr lang="en-US" dirty="0" err="1"/>
              <a:t>quan</a:t>
            </a:r>
            <a:r>
              <a:rPr lang="en-US" dirty="0"/>
              <a:t> (%)</a:t>
            </a:r>
            <a:endParaRPr lang="vi-VN" dirty="0"/>
          </a:p>
        </p:txBody>
      </p:sp>
    </p:spTree>
    <p:extLst>
      <p:ext uri="{BB962C8B-B14F-4D97-AF65-F5344CB8AC3E}">
        <p14:creationId xmlns:p14="http://schemas.microsoft.com/office/powerpoint/2010/main" val="409996303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4149" y="2776264"/>
            <a:ext cx="7010803" cy="35380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hteck 7"/>
          <p:cNvSpPr/>
          <p:nvPr/>
        </p:nvSpPr>
        <p:spPr>
          <a:xfrm>
            <a:off x="6858000" y="2425971"/>
            <a:ext cx="5334000" cy="838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2" tIns="45716" rIns="91432" bIns="4571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graphicFrame>
        <p:nvGraphicFramePr>
          <p:cNvPr id="10" name="Tabelle 9"/>
          <p:cNvGraphicFramePr>
            <a:graphicFrameLocks noGrp="1"/>
          </p:cNvGraphicFramePr>
          <p:nvPr/>
        </p:nvGraphicFramePr>
        <p:xfrm>
          <a:off x="8081009" y="1447331"/>
          <a:ext cx="3615896" cy="1463040"/>
        </p:xfrm>
        <a:graphic>
          <a:graphicData uri="http://schemas.openxmlformats.org/drawingml/2006/table">
            <a:tbl>
              <a:tblPr firstRow="1" bandRow="1">
                <a:tableStyleId>{93296810-A885-4BE3-A3E7-6D5BEEA58F35}</a:tableStyleId>
              </a:tblPr>
              <a:tblGrid>
                <a:gridCol w="1959330">
                  <a:extLst>
                    <a:ext uri="{9D8B030D-6E8A-4147-A177-3AD203B41FA5}">
                      <a16:colId xmlns:a16="http://schemas.microsoft.com/office/drawing/2014/main" val="20000"/>
                    </a:ext>
                  </a:extLst>
                </a:gridCol>
                <a:gridCol w="906006">
                  <a:extLst>
                    <a:ext uri="{9D8B030D-6E8A-4147-A177-3AD203B41FA5}">
                      <a16:colId xmlns:a16="http://schemas.microsoft.com/office/drawing/2014/main" val="1003707761"/>
                    </a:ext>
                  </a:extLst>
                </a:gridCol>
                <a:gridCol w="750560">
                  <a:extLst>
                    <a:ext uri="{9D8B030D-6E8A-4147-A177-3AD203B41FA5}">
                      <a16:colId xmlns:a16="http://schemas.microsoft.com/office/drawing/2014/main" val="20002"/>
                    </a:ext>
                  </a:extLst>
                </a:gridCol>
              </a:tblGrid>
              <a:tr h="548640">
                <a:tc>
                  <a:txBody>
                    <a:bodyPr/>
                    <a:lstStyle/>
                    <a:p>
                      <a:pPr algn="ctr"/>
                      <a:r>
                        <a:rPr lang="en-US" sz="1200" dirty="0">
                          <a:solidFill>
                            <a:schemeClr val="tx1"/>
                          </a:solidFill>
                        </a:rPr>
                        <a:t>OS</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dirty="0">
                          <a:solidFill>
                            <a:schemeClr val="tx1"/>
                          </a:solidFill>
                        </a:rPr>
                        <a:t>Median OS (months)</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200" dirty="0">
                          <a:solidFill>
                            <a:schemeClr val="tx1"/>
                          </a:solidFill>
                        </a:rPr>
                        <a:t>95% CI</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lang="en-GB" sz="1200" b="0" dirty="0">
                          <a:solidFill>
                            <a:schemeClr val="tx1"/>
                          </a:solidFill>
                        </a:rPr>
                        <a:t>Del19 (n=90)</a:t>
                      </a:r>
                      <a:endParaRPr lang="en-US" sz="1200" b="0" i="0" dirty="0">
                        <a:solidFill>
                          <a:schemeClr val="tx1"/>
                        </a:solidFill>
                      </a:endParaRP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600"/>
                        </a:spcBef>
                        <a:spcAft>
                          <a:spcPts val="600"/>
                        </a:spcAft>
                      </a:pPr>
                      <a:r>
                        <a:rPr lang="de-DE" sz="1200" b="1" dirty="0">
                          <a:solidFill>
                            <a:schemeClr val="tx1"/>
                          </a:solidFill>
                        </a:rPr>
                        <a:t>NR</a:t>
                      </a:r>
                      <a:endParaRPr lang="en-US" sz="1200" b="1" i="0" dirty="0">
                        <a:solidFill>
                          <a:schemeClr val="tx1"/>
                        </a:solidFill>
                      </a:endParaRP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600"/>
                        </a:spcBef>
                        <a:spcAft>
                          <a:spcPts val="600"/>
                        </a:spcAft>
                      </a:pPr>
                      <a:r>
                        <a:rPr lang="de-DE" sz="1200" b="0" dirty="0">
                          <a:solidFill>
                            <a:schemeClr val="tx1"/>
                          </a:solidFill>
                        </a:rPr>
                        <a:t>24.9-NR</a:t>
                      </a:r>
                      <a:endParaRPr lang="en-US" sz="1200" b="0" dirty="0">
                        <a:solidFill>
                          <a:schemeClr val="tx1"/>
                        </a:solidFill>
                      </a:endParaRP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2880">
                <a:tc>
                  <a:txBody>
                    <a:bodyPr/>
                    <a:lstStyle/>
                    <a:p>
                      <a:pPr algn="ctr" defTabSz="2160110">
                        <a:defRPr/>
                      </a:pPr>
                      <a:r>
                        <a:rPr lang="de-DE" sz="1200" b="0" dirty="0">
                          <a:solidFill>
                            <a:schemeClr val="tx1"/>
                          </a:solidFill>
                        </a:rPr>
                        <a:t>L858R (n=33)</a:t>
                      </a:r>
                      <a:endParaRPr lang="en-GB" sz="1200" b="0" dirty="0">
                        <a:solidFill>
                          <a:schemeClr val="tx1"/>
                        </a:solidFill>
                      </a:endParaRP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600"/>
                        </a:spcBef>
                        <a:spcAft>
                          <a:spcPts val="600"/>
                        </a:spcAft>
                      </a:pPr>
                      <a:r>
                        <a:rPr lang="en-US" sz="1200" b="1" i="0" dirty="0">
                          <a:solidFill>
                            <a:schemeClr val="tx1"/>
                          </a:solidFill>
                        </a:rPr>
                        <a:t>33.6</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de-DE" sz="1200" b="0" i="0" u="none" strike="noStrike" kern="1200" cap="none" spc="0" normalizeH="0" baseline="0" noProof="0" dirty="0">
                          <a:ln>
                            <a:noFill/>
                          </a:ln>
                          <a:solidFill>
                            <a:schemeClr val="tx1"/>
                          </a:solidFill>
                          <a:effectLst/>
                          <a:uLnTx/>
                          <a:uFillTx/>
                          <a:latin typeface="+mn-lt"/>
                          <a:ea typeface="+mn-ea"/>
                          <a:cs typeface="+mn-cs"/>
                        </a:rPr>
                        <a:t>13.6-NR</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5247461"/>
                  </a:ext>
                </a:extLst>
              </a:tr>
              <a:tr h="365760">
                <a:tc>
                  <a:txBody>
                    <a:bodyPr/>
                    <a:lstStyle/>
                    <a:p>
                      <a:pPr algn="ctr" defTabSz="2160110">
                        <a:defRPr/>
                      </a:pPr>
                      <a:r>
                        <a:rPr lang="de-DE" sz="1200" b="0" dirty="0" err="1">
                          <a:solidFill>
                            <a:schemeClr val="tx1"/>
                          </a:solidFill>
                        </a:rPr>
                        <a:t>Uncommon</a:t>
                      </a:r>
                      <a:r>
                        <a:rPr lang="de-DE" sz="1200" b="0" dirty="0">
                          <a:solidFill>
                            <a:schemeClr val="tx1"/>
                          </a:solidFill>
                        </a:rPr>
                        <a:t> </a:t>
                      </a:r>
                      <a:r>
                        <a:rPr lang="de-DE" sz="1200" b="0" dirty="0" err="1">
                          <a:solidFill>
                            <a:schemeClr val="tx1"/>
                          </a:solidFill>
                        </a:rPr>
                        <a:t>mutations</a:t>
                      </a:r>
                      <a:r>
                        <a:rPr lang="de-DE" sz="1200" b="0" dirty="0">
                          <a:solidFill>
                            <a:schemeClr val="tx1"/>
                          </a:solidFill>
                        </a:rPr>
                        <a:t> (n=20)</a:t>
                      </a:r>
                      <a:endParaRPr lang="en-GB" sz="1200" b="0" dirty="0">
                        <a:solidFill>
                          <a:schemeClr val="tx1"/>
                        </a:solidFill>
                      </a:endParaRP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600"/>
                        </a:spcBef>
                        <a:spcAft>
                          <a:spcPts val="600"/>
                        </a:spcAft>
                      </a:pPr>
                      <a:r>
                        <a:rPr lang="en-US" sz="1200" b="1" i="0" dirty="0">
                          <a:solidFill>
                            <a:schemeClr val="tx1"/>
                          </a:solidFill>
                        </a:rPr>
                        <a:t>18.7</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de-DE" sz="1200" b="0" i="0" u="none" strike="noStrike" kern="1200" cap="none" spc="0" normalizeH="0" baseline="0" noProof="0" dirty="0">
                          <a:ln>
                            <a:noFill/>
                          </a:ln>
                          <a:solidFill>
                            <a:schemeClr val="tx1"/>
                          </a:solidFill>
                          <a:effectLst/>
                          <a:uLnTx/>
                          <a:uFillTx/>
                          <a:latin typeface="+mn-lt"/>
                          <a:ea typeface="+mn-ea"/>
                          <a:cs typeface="+mn-cs"/>
                        </a:rPr>
                        <a:t>7.3-38.1</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2880">
                <a:tc>
                  <a:txBody>
                    <a:bodyPr/>
                    <a:lstStyle/>
                    <a:p>
                      <a:pPr algn="ctr" defTabSz="2160110">
                        <a:defRPr/>
                      </a:pPr>
                      <a:r>
                        <a:rPr lang="de-DE" sz="1200" b="0" dirty="0">
                          <a:solidFill>
                            <a:schemeClr val="tx1"/>
                          </a:solidFill>
                        </a:rPr>
                        <a:t>Total</a:t>
                      </a:r>
                      <a:r>
                        <a:rPr lang="de-DE" sz="1200" b="0" baseline="0" dirty="0">
                          <a:solidFill>
                            <a:schemeClr val="tx1"/>
                          </a:solidFill>
                        </a:rPr>
                        <a:t> (n=143)</a:t>
                      </a:r>
                      <a:endParaRPr lang="en-GB" sz="1200" b="0" dirty="0">
                        <a:solidFill>
                          <a:schemeClr val="tx1"/>
                        </a:solidFill>
                      </a:endParaRP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spcBef>
                          <a:spcPts val="600"/>
                        </a:spcBef>
                        <a:spcAft>
                          <a:spcPts val="600"/>
                        </a:spcAft>
                      </a:pPr>
                      <a:r>
                        <a:rPr lang="en-US" sz="1200" b="1" i="0" dirty="0">
                          <a:solidFill>
                            <a:schemeClr val="tx1"/>
                          </a:solidFill>
                        </a:rPr>
                        <a:t>33.6</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de-DE" sz="1200" b="0" i="0" u="none" strike="noStrike" kern="1200" cap="none" spc="0" normalizeH="0" baseline="0" noProof="0" dirty="0">
                          <a:ln>
                            <a:noFill/>
                          </a:ln>
                          <a:solidFill>
                            <a:schemeClr val="tx1"/>
                          </a:solidFill>
                          <a:effectLst/>
                          <a:uLnTx/>
                          <a:uFillTx/>
                          <a:latin typeface="+mn-lt"/>
                          <a:ea typeface="+mn-ea"/>
                          <a:cs typeface="+mn-cs"/>
                        </a:rPr>
                        <a:t>23.1-NR</a:t>
                      </a:r>
                    </a:p>
                  </a:txBody>
                  <a:tcPr marL="0" marR="0" marT="0" marB="0"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 name="Rectangle 2"/>
          <p:cNvSpPr/>
          <p:nvPr/>
        </p:nvSpPr>
        <p:spPr>
          <a:xfrm>
            <a:off x="7489372" y="2948244"/>
            <a:ext cx="4484613" cy="666220"/>
          </a:xfrm>
          <a:prstGeom prst="rect">
            <a:avLst/>
          </a:prstGeom>
          <a:solidFill>
            <a:schemeClr val="bg1"/>
          </a:solidFill>
          <a:ln w="190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aphicFrame>
        <p:nvGraphicFramePr>
          <p:cNvPr id="11" name="Tabelle 16"/>
          <p:cNvGraphicFramePr>
            <a:graphicFrameLocks noGrp="1"/>
          </p:cNvGraphicFramePr>
          <p:nvPr/>
        </p:nvGraphicFramePr>
        <p:xfrm>
          <a:off x="258108" y="2178851"/>
          <a:ext cx="4807598" cy="2812665"/>
        </p:xfrm>
        <a:graphic>
          <a:graphicData uri="http://schemas.openxmlformats.org/drawingml/2006/table">
            <a:tbl>
              <a:tblPr firstRow="1" bandRow="1">
                <a:tableStyleId>{5C22544A-7EE6-4342-B048-85BDC9FD1C3A}</a:tableStyleId>
              </a:tblPr>
              <a:tblGrid>
                <a:gridCol w="3501576">
                  <a:extLst>
                    <a:ext uri="{9D8B030D-6E8A-4147-A177-3AD203B41FA5}">
                      <a16:colId xmlns:a16="http://schemas.microsoft.com/office/drawing/2014/main" val="20000"/>
                    </a:ext>
                  </a:extLst>
                </a:gridCol>
                <a:gridCol w="1306022">
                  <a:extLst>
                    <a:ext uri="{9D8B030D-6E8A-4147-A177-3AD203B41FA5}">
                      <a16:colId xmlns:a16="http://schemas.microsoft.com/office/drawing/2014/main" val="20002"/>
                    </a:ext>
                  </a:extLst>
                </a:gridCol>
              </a:tblGrid>
              <a:tr h="656640">
                <a:tc>
                  <a:txBody>
                    <a:bodyPr/>
                    <a:lstStyle/>
                    <a:p>
                      <a:r>
                        <a:rPr lang="en-US" sz="1400" dirty="0"/>
                        <a:t>Patients (</a:t>
                      </a:r>
                      <a:r>
                        <a:rPr lang="en-US" sz="1400" baseline="0" dirty="0"/>
                        <a:t>N)</a:t>
                      </a:r>
                      <a:endParaRPr lang="en-US" sz="1400" dirty="0"/>
                    </a:p>
                  </a:txBody>
                  <a:tcPr marL="108000" marR="108000" marT="54000" marB="54000" anchor="ctr"/>
                </a:tc>
                <a:tc>
                  <a:txBody>
                    <a:bodyPr/>
                    <a:lstStyle/>
                    <a:p>
                      <a:pPr algn="ctr"/>
                      <a:r>
                        <a:rPr lang="en-US" sz="1400" dirty="0" err="1"/>
                        <a:t>mPFS</a:t>
                      </a:r>
                      <a:r>
                        <a:rPr lang="en-US" sz="1400" dirty="0"/>
                        <a:t> </a:t>
                      </a:r>
                    </a:p>
                    <a:p>
                      <a:pPr algn="ctr"/>
                      <a:r>
                        <a:rPr lang="en-US" sz="1400" dirty="0"/>
                        <a:t>(months)</a:t>
                      </a:r>
                    </a:p>
                  </a:txBody>
                  <a:tcPr marL="108000" marR="108000" marT="54000" marB="54000" anchor="ctr"/>
                </a:tc>
                <a:extLst>
                  <a:ext uri="{0D108BD9-81ED-4DB2-BD59-A6C34878D82A}">
                    <a16:rowId xmlns:a16="http://schemas.microsoft.com/office/drawing/2014/main" val="10000"/>
                  </a:ext>
                </a:extLst>
              </a:tr>
              <a:tr h="542340">
                <a:tc>
                  <a:txBody>
                    <a:bodyPr/>
                    <a:lstStyle/>
                    <a:p>
                      <a:pPr>
                        <a:lnSpc>
                          <a:spcPct val="100000"/>
                        </a:lnSpc>
                        <a:spcBef>
                          <a:spcPts val="0"/>
                        </a:spcBef>
                        <a:spcAft>
                          <a:spcPts val="335"/>
                        </a:spcAft>
                      </a:pPr>
                      <a:r>
                        <a:rPr lang="de-DE" sz="1400" dirty="0" err="1">
                          <a:solidFill>
                            <a:srgbClr val="000000"/>
                          </a:solidFill>
                          <a:effectLst/>
                          <a:latin typeface="Arial"/>
                          <a:ea typeface="Times New Roman"/>
                          <a:cs typeface="Angsana New"/>
                        </a:rPr>
                        <a:t>Patients</a:t>
                      </a:r>
                      <a:r>
                        <a:rPr lang="de-DE" sz="1400" dirty="0">
                          <a:solidFill>
                            <a:srgbClr val="000000"/>
                          </a:solidFill>
                          <a:effectLst/>
                          <a:latin typeface="Arial"/>
                          <a:ea typeface="Times New Roman"/>
                          <a:cs typeface="Angsana New"/>
                        </a:rPr>
                        <a:t> </a:t>
                      </a:r>
                      <a:r>
                        <a:rPr lang="de-DE" sz="1400" dirty="0" err="1">
                          <a:solidFill>
                            <a:srgbClr val="000000"/>
                          </a:solidFill>
                          <a:effectLst/>
                          <a:latin typeface="Arial"/>
                          <a:ea typeface="Times New Roman"/>
                          <a:cs typeface="Angsana New"/>
                        </a:rPr>
                        <a:t>with</a:t>
                      </a:r>
                      <a:r>
                        <a:rPr lang="de-DE" sz="1400" dirty="0">
                          <a:solidFill>
                            <a:srgbClr val="000000"/>
                          </a:solidFill>
                          <a:effectLst/>
                          <a:latin typeface="Arial"/>
                          <a:ea typeface="Times New Roman"/>
                          <a:cs typeface="Angsana New"/>
                        </a:rPr>
                        <a:t> </a:t>
                      </a:r>
                      <a:r>
                        <a:rPr lang="de-DE" sz="1400" b="1" dirty="0" err="1">
                          <a:solidFill>
                            <a:srgbClr val="000000"/>
                          </a:solidFill>
                          <a:effectLst/>
                          <a:latin typeface="Arial"/>
                          <a:ea typeface="Times New Roman"/>
                          <a:cs typeface="Angsana New"/>
                        </a:rPr>
                        <a:t>Deletion</a:t>
                      </a:r>
                      <a:r>
                        <a:rPr lang="de-DE" sz="1400" b="1" dirty="0">
                          <a:solidFill>
                            <a:srgbClr val="000000"/>
                          </a:solidFill>
                          <a:effectLst/>
                          <a:latin typeface="Arial"/>
                          <a:ea typeface="Times New Roman"/>
                          <a:cs typeface="Angsana New"/>
                        </a:rPr>
                        <a:t> 19</a:t>
                      </a:r>
                      <a:r>
                        <a:rPr lang="de-DE" sz="1400" dirty="0">
                          <a:solidFill>
                            <a:srgbClr val="000000"/>
                          </a:solidFill>
                          <a:effectLst/>
                          <a:latin typeface="Arial"/>
                          <a:ea typeface="Times New Roman"/>
                          <a:cs typeface="Angsana New"/>
                        </a:rPr>
                        <a:t> (n=90)</a:t>
                      </a:r>
                      <a:endParaRPr lang="de-DE" sz="1400" dirty="0">
                        <a:effectLst/>
                        <a:latin typeface="Times New Roman"/>
                        <a:ea typeface="Times New Roman"/>
                        <a:cs typeface="Angsana New"/>
                      </a:endParaRPr>
                    </a:p>
                  </a:txBody>
                  <a:tcPr marL="72000" marR="72000" marT="54000" marB="54000" anchor="ctr"/>
                </a:tc>
                <a:tc>
                  <a:txBody>
                    <a:bodyPr/>
                    <a:lstStyle/>
                    <a:p>
                      <a:pPr marL="0" algn="ctr" defTabSz="914400" rtl="0" eaLnBrk="1" latinLnBrk="0" hangingPunct="1">
                        <a:lnSpc>
                          <a:spcPct val="100000"/>
                        </a:lnSpc>
                        <a:spcBef>
                          <a:spcPts val="0"/>
                        </a:spcBef>
                        <a:spcAft>
                          <a:spcPts val="335"/>
                        </a:spcAft>
                      </a:pPr>
                      <a:r>
                        <a:rPr lang="de-DE" sz="1400" b="1" kern="1200" dirty="0">
                          <a:solidFill>
                            <a:srgbClr val="000000"/>
                          </a:solidFill>
                          <a:effectLst/>
                          <a:latin typeface="Arial"/>
                          <a:ea typeface="Times New Roman"/>
                          <a:cs typeface="Angsana New"/>
                        </a:rPr>
                        <a:t>13.9</a:t>
                      </a:r>
                    </a:p>
                  </a:txBody>
                  <a:tcPr marL="72000" marR="72000" marT="54000" marB="54000" anchor="ctr"/>
                </a:tc>
                <a:extLst>
                  <a:ext uri="{0D108BD9-81ED-4DB2-BD59-A6C34878D82A}">
                    <a16:rowId xmlns:a16="http://schemas.microsoft.com/office/drawing/2014/main" val="10001"/>
                  </a:ext>
                </a:extLst>
              </a:tr>
              <a:tr h="481380">
                <a:tc>
                  <a:txBody>
                    <a:bodyPr/>
                    <a:lstStyle/>
                    <a:p>
                      <a:pPr>
                        <a:lnSpc>
                          <a:spcPct val="100000"/>
                        </a:lnSpc>
                        <a:spcBef>
                          <a:spcPts val="0"/>
                        </a:spcBef>
                        <a:spcAft>
                          <a:spcPts val="335"/>
                        </a:spcAft>
                      </a:pPr>
                      <a:r>
                        <a:rPr lang="de-DE" sz="1400" dirty="0" err="1">
                          <a:solidFill>
                            <a:srgbClr val="000000"/>
                          </a:solidFill>
                          <a:effectLst/>
                          <a:latin typeface="Arial"/>
                          <a:ea typeface="Times New Roman"/>
                          <a:cs typeface="Angsana New"/>
                        </a:rPr>
                        <a:t>Patients</a:t>
                      </a:r>
                      <a:r>
                        <a:rPr lang="de-DE" sz="1400" dirty="0">
                          <a:solidFill>
                            <a:srgbClr val="000000"/>
                          </a:solidFill>
                          <a:effectLst/>
                          <a:latin typeface="Arial"/>
                          <a:ea typeface="Times New Roman"/>
                          <a:cs typeface="Angsana New"/>
                        </a:rPr>
                        <a:t> </a:t>
                      </a:r>
                      <a:r>
                        <a:rPr lang="de-DE" sz="1400" dirty="0" err="1">
                          <a:solidFill>
                            <a:srgbClr val="000000"/>
                          </a:solidFill>
                          <a:effectLst/>
                          <a:latin typeface="Arial"/>
                          <a:ea typeface="Times New Roman"/>
                          <a:cs typeface="Angsana New"/>
                        </a:rPr>
                        <a:t>with</a:t>
                      </a:r>
                      <a:r>
                        <a:rPr lang="de-DE" sz="1400" baseline="0" dirty="0">
                          <a:solidFill>
                            <a:srgbClr val="000000"/>
                          </a:solidFill>
                          <a:effectLst/>
                          <a:latin typeface="Arial"/>
                          <a:ea typeface="Times New Roman"/>
                          <a:cs typeface="Angsana New"/>
                        </a:rPr>
                        <a:t> </a:t>
                      </a:r>
                      <a:r>
                        <a:rPr lang="de-DE" sz="1400" b="1" dirty="0">
                          <a:solidFill>
                            <a:srgbClr val="000000"/>
                          </a:solidFill>
                          <a:effectLst/>
                          <a:latin typeface="Arial"/>
                          <a:ea typeface="Times New Roman"/>
                          <a:cs typeface="Angsana New"/>
                        </a:rPr>
                        <a:t>L858R </a:t>
                      </a:r>
                      <a:r>
                        <a:rPr lang="de-DE" sz="1400" dirty="0">
                          <a:solidFill>
                            <a:srgbClr val="000000"/>
                          </a:solidFill>
                          <a:effectLst/>
                          <a:latin typeface="Arial"/>
                          <a:ea typeface="Times New Roman"/>
                          <a:cs typeface="Angsana New"/>
                        </a:rPr>
                        <a:t>(n=32)</a:t>
                      </a:r>
                      <a:endParaRPr lang="de-DE" sz="1400" dirty="0">
                        <a:effectLst/>
                        <a:latin typeface="Times New Roman"/>
                        <a:ea typeface="Times New Roman"/>
                        <a:cs typeface="Angsana New"/>
                      </a:endParaRPr>
                    </a:p>
                  </a:txBody>
                  <a:tcPr marL="72000" marR="72000" marT="54000" marB="54000" anchor="ctr"/>
                </a:tc>
                <a:tc>
                  <a:txBody>
                    <a:bodyPr/>
                    <a:lstStyle/>
                    <a:p>
                      <a:pPr marL="0" algn="ctr" defTabSz="914400" rtl="0" eaLnBrk="1" latinLnBrk="0" hangingPunct="1">
                        <a:lnSpc>
                          <a:spcPct val="100000"/>
                        </a:lnSpc>
                        <a:spcBef>
                          <a:spcPts val="0"/>
                        </a:spcBef>
                        <a:spcAft>
                          <a:spcPts val="335"/>
                        </a:spcAft>
                      </a:pPr>
                      <a:r>
                        <a:rPr lang="de-DE" sz="1400" b="1" kern="1200" dirty="0">
                          <a:solidFill>
                            <a:srgbClr val="000000"/>
                          </a:solidFill>
                          <a:effectLst/>
                          <a:latin typeface="Arial"/>
                          <a:ea typeface="Times New Roman"/>
                          <a:cs typeface="Angsana New"/>
                        </a:rPr>
                        <a:t>12.2</a:t>
                      </a:r>
                    </a:p>
                  </a:txBody>
                  <a:tcPr marL="72000" marR="72000" marT="54000" marB="54000" anchor="ctr"/>
                </a:tc>
                <a:extLst>
                  <a:ext uri="{0D108BD9-81ED-4DB2-BD59-A6C34878D82A}">
                    <a16:rowId xmlns:a16="http://schemas.microsoft.com/office/drawing/2014/main" val="10002"/>
                  </a:ext>
                </a:extLst>
              </a:tr>
              <a:tr h="650925">
                <a:tc>
                  <a:txBody>
                    <a:bodyPr/>
                    <a:lstStyle/>
                    <a:p>
                      <a:pPr>
                        <a:lnSpc>
                          <a:spcPct val="100000"/>
                        </a:lnSpc>
                        <a:spcBef>
                          <a:spcPts val="0"/>
                        </a:spcBef>
                        <a:spcAft>
                          <a:spcPts val="335"/>
                        </a:spcAft>
                      </a:pPr>
                      <a:r>
                        <a:rPr lang="en-US" sz="1400" b="0" dirty="0">
                          <a:solidFill>
                            <a:srgbClr val="000000"/>
                          </a:solidFill>
                          <a:effectLst/>
                          <a:latin typeface="Arial"/>
                          <a:ea typeface="Times New Roman"/>
                          <a:cs typeface="Angsana New"/>
                        </a:rPr>
                        <a:t>Patients with </a:t>
                      </a:r>
                      <a:r>
                        <a:rPr lang="en-US" sz="1400" b="1" dirty="0">
                          <a:solidFill>
                            <a:srgbClr val="000000"/>
                          </a:solidFill>
                          <a:effectLst/>
                          <a:latin typeface="Arial"/>
                          <a:ea typeface="Times New Roman"/>
                          <a:cs typeface="Angsana New"/>
                        </a:rPr>
                        <a:t>Ex18-21 mutations  </a:t>
                      </a:r>
                      <a:r>
                        <a:rPr lang="en-US" sz="1400" b="0" dirty="0">
                          <a:solidFill>
                            <a:srgbClr val="000000"/>
                          </a:solidFill>
                          <a:effectLst/>
                          <a:latin typeface="Arial"/>
                          <a:ea typeface="Times New Roman"/>
                          <a:cs typeface="Angsana New"/>
                        </a:rPr>
                        <a:t>(</a:t>
                      </a:r>
                      <a:r>
                        <a:rPr lang="en-US" sz="1400" dirty="0">
                          <a:solidFill>
                            <a:srgbClr val="000000"/>
                          </a:solidFill>
                          <a:effectLst/>
                          <a:latin typeface="Arial"/>
                          <a:ea typeface="Times New Roman"/>
                          <a:cs typeface="Angsana New"/>
                        </a:rPr>
                        <a:t>n=20)</a:t>
                      </a:r>
                      <a:endParaRPr lang="de-DE" sz="1400" dirty="0">
                        <a:effectLst/>
                        <a:latin typeface="Times New Roman"/>
                        <a:ea typeface="Times New Roman"/>
                        <a:cs typeface="Angsana New"/>
                      </a:endParaRPr>
                    </a:p>
                  </a:txBody>
                  <a:tcPr marL="72000" marR="72000" marT="54000" marB="54000" anchor="ctr"/>
                </a:tc>
                <a:tc>
                  <a:txBody>
                    <a:bodyPr/>
                    <a:lstStyle/>
                    <a:p>
                      <a:pPr marL="0" algn="ctr" defTabSz="914400" rtl="0" eaLnBrk="1" latinLnBrk="0" hangingPunct="1">
                        <a:lnSpc>
                          <a:spcPct val="100000"/>
                        </a:lnSpc>
                        <a:spcBef>
                          <a:spcPts val="0"/>
                        </a:spcBef>
                        <a:spcAft>
                          <a:spcPts val="335"/>
                        </a:spcAft>
                      </a:pPr>
                      <a:r>
                        <a:rPr lang="de-DE" sz="1400" b="1" kern="1200" dirty="0">
                          <a:solidFill>
                            <a:srgbClr val="000000"/>
                          </a:solidFill>
                          <a:effectLst/>
                          <a:latin typeface="Arial"/>
                          <a:ea typeface="Times New Roman"/>
                          <a:cs typeface="Angsana New"/>
                        </a:rPr>
                        <a:t>10.7</a:t>
                      </a:r>
                    </a:p>
                  </a:txBody>
                  <a:tcPr marL="72000" marR="72000" marT="54000" marB="54000" anchor="ctr"/>
                </a:tc>
                <a:extLst>
                  <a:ext uri="{0D108BD9-81ED-4DB2-BD59-A6C34878D82A}">
                    <a16:rowId xmlns:a16="http://schemas.microsoft.com/office/drawing/2014/main" val="10003"/>
                  </a:ext>
                </a:extLst>
              </a:tr>
              <a:tr h="481380">
                <a:tc>
                  <a:txBody>
                    <a:bodyPr/>
                    <a:lstStyle/>
                    <a:p>
                      <a:pPr>
                        <a:lnSpc>
                          <a:spcPct val="100000"/>
                        </a:lnSpc>
                        <a:spcBef>
                          <a:spcPts val="0"/>
                        </a:spcBef>
                        <a:spcAft>
                          <a:spcPts val="335"/>
                        </a:spcAft>
                      </a:pPr>
                      <a:r>
                        <a:rPr lang="de-DE" sz="1400" b="1" dirty="0">
                          <a:solidFill>
                            <a:srgbClr val="000000"/>
                          </a:solidFill>
                          <a:effectLst/>
                          <a:latin typeface="Arial"/>
                          <a:ea typeface="Times New Roman"/>
                          <a:cs typeface="Angsana New"/>
                        </a:rPr>
                        <a:t>Total </a:t>
                      </a:r>
                      <a:r>
                        <a:rPr lang="de-DE" sz="1400" dirty="0">
                          <a:solidFill>
                            <a:srgbClr val="000000"/>
                          </a:solidFill>
                          <a:effectLst/>
                          <a:latin typeface="Arial"/>
                          <a:ea typeface="Times New Roman"/>
                          <a:cs typeface="Angsana New"/>
                        </a:rPr>
                        <a:t>Population (n=142)</a:t>
                      </a:r>
                      <a:endParaRPr lang="de-DE" sz="1400" dirty="0">
                        <a:effectLst/>
                        <a:latin typeface="Times New Roman"/>
                        <a:ea typeface="Times New Roman"/>
                        <a:cs typeface="Angsana New"/>
                      </a:endParaRPr>
                    </a:p>
                  </a:txBody>
                  <a:tcPr marL="72000" marR="72000" marT="54000" marB="54000" anchor="ctr"/>
                </a:tc>
                <a:tc>
                  <a:txBody>
                    <a:bodyPr/>
                    <a:lstStyle/>
                    <a:p>
                      <a:pPr marL="0" algn="ctr" defTabSz="914400" rtl="0" eaLnBrk="1" latinLnBrk="0" hangingPunct="1">
                        <a:lnSpc>
                          <a:spcPct val="100000"/>
                        </a:lnSpc>
                        <a:spcBef>
                          <a:spcPts val="0"/>
                        </a:spcBef>
                        <a:spcAft>
                          <a:spcPts val="335"/>
                        </a:spcAft>
                      </a:pPr>
                      <a:r>
                        <a:rPr lang="de-DE" sz="1400" b="1" kern="1200" dirty="0">
                          <a:solidFill>
                            <a:srgbClr val="000000"/>
                          </a:solidFill>
                          <a:effectLst/>
                          <a:latin typeface="Arial"/>
                          <a:ea typeface="Times New Roman"/>
                          <a:cs typeface="Angsana New"/>
                        </a:rPr>
                        <a:t>12.9</a:t>
                      </a:r>
                    </a:p>
                  </a:txBody>
                  <a:tcPr marL="72000" marR="72000" marT="54000" marB="54000" anchor="ctr"/>
                </a:tc>
                <a:extLst>
                  <a:ext uri="{0D108BD9-81ED-4DB2-BD59-A6C34878D82A}">
                    <a16:rowId xmlns:a16="http://schemas.microsoft.com/office/drawing/2014/main" val="10004"/>
                  </a:ext>
                </a:extLst>
              </a:tr>
            </a:tbl>
          </a:graphicData>
        </a:graphic>
      </p:graphicFrame>
      <p:sp>
        <p:nvSpPr>
          <p:cNvPr id="13" name="Title 1">
            <a:extLst>
              <a:ext uri="{FF2B5EF4-FFF2-40B4-BE49-F238E27FC236}">
                <a16:creationId xmlns:a16="http://schemas.microsoft.com/office/drawing/2014/main" id="{23BCD1E0-FBFF-4C6D-A826-E49AB806DF44}"/>
              </a:ext>
            </a:extLst>
          </p:cNvPr>
          <p:cNvSpPr txBox="1">
            <a:spLocks/>
          </p:cNvSpPr>
          <p:nvPr/>
        </p:nvSpPr>
        <p:spPr bwMode="auto">
          <a:xfrm>
            <a:off x="90122" y="370113"/>
            <a:ext cx="1090414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spAutoFit/>
          </a:bodyPr>
          <a:lstStyle>
            <a:lvl1pPr algn="l" rtl="0" eaLnBrk="0" fontAlgn="base" hangingPunct="0">
              <a:lnSpc>
                <a:spcPct val="85000"/>
              </a:lnSpc>
              <a:spcBef>
                <a:spcPct val="0"/>
              </a:spcBef>
              <a:spcAft>
                <a:spcPct val="0"/>
              </a:spcAft>
              <a:defRPr sz="2800" kern="1200">
                <a:solidFill>
                  <a:schemeClr val="bg1"/>
                </a:solidFill>
                <a:latin typeface="+mj-lt"/>
                <a:ea typeface="+mj-ea"/>
                <a:cs typeface="+mj-cs"/>
              </a:defRPr>
            </a:lvl1pPr>
            <a:lvl2pPr algn="l" rtl="0" eaLnBrk="0" fontAlgn="base" hangingPunct="0">
              <a:lnSpc>
                <a:spcPct val="85000"/>
              </a:lnSpc>
              <a:spcBef>
                <a:spcPct val="0"/>
              </a:spcBef>
              <a:spcAft>
                <a:spcPct val="0"/>
              </a:spcAft>
              <a:defRPr sz="2700">
                <a:solidFill>
                  <a:schemeClr val="bg1"/>
                </a:solidFill>
                <a:latin typeface="Arial" charset="0"/>
              </a:defRPr>
            </a:lvl2pPr>
            <a:lvl3pPr algn="l" rtl="0" eaLnBrk="0" fontAlgn="base" hangingPunct="0">
              <a:lnSpc>
                <a:spcPct val="85000"/>
              </a:lnSpc>
              <a:spcBef>
                <a:spcPct val="0"/>
              </a:spcBef>
              <a:spcAft>
                <a:spcPct val="0"/>
              </a:spcAft>
              <a:defRPr sz="2700">
                <a:solidFill>
                  <a:schemeClr val="bg1"/>
                </a:solidFill>
                <a:latin typeface="Arial" charset="0"/>
              </a:defRPr>
            </a:lvl3pPr>
            <a:lvl4pPr algn="l" rtl="0" eaLnBrk="0" fontAlgn="base" hangingPunct="0">
              <a:lnSpc>
                <a:spcPct val="85000"/>
              </a:lnSpc>
              <a:spcBef>
                <a:spcPct val="0"/>
              </a:spcBef>
              <a:spcAft>
                <a:spcPct val="0"/>
              </a:spcAft>
              <a:defRPr sz="2700">
                <a:solidFill>
                  <a:schemeClr val="bg1"/>
                </a:solidFill>
                <a:latin typeface="Arial" charset="0"/>
              </a:defRPr>
            </a:lvl4pPr>
            <a:lvl5pPr algn="l" rtl="0" eaLnBrk="0" fontAlgn="base" hangingPunct="0">
              <a:lnSpc>
                <a:spcPct val="85000"/>
              </a:lnSpc>
              <a:spcBef>
                <a:spcPct val="0"/>
              </a:spcBef>
              <a:spcAft>
                <a:spcPct val="0"/>
              </a:spcAft>
              <a:defRPr sz="2700">
                <a:solidFill>
                  <a:schemeClr val="bg1"/>
                </a:solidFill>
                <a:latin typeface="Arial" charset="0"/>
              </a:defRPr>
            </a:lvl5pPr>
            <a:lvl6pPr marL="457200" algn="l" rtl="0" fontAlgn="base">
              <a:lnSpc>
                <a:spcPct val="85000"/>
              </a:lnSpc>
              <a:spcBef>
                <a:spcPct val="0"/>
              </a:spcBef>
              <a:spcAft>
                <a:spcPct val="0"/>
              </a:spcAft>
              <a:defRPr sz="2700">
                <a:solidFill>
                  <a:schemeClr val="bg1"/>
                </a:solidFill>
                <a:latin typeface="Arial" charset="0"/>
              </a:defRPr>
            </a:lvl6pPr>
            <a:lvl7pPr marL="914400" algn="l" rtl="0" fontAlgn="base">
              <a:lnSpc>
                <a:spcPct val="85000"/>
              </a:lnSpc>
              <a:spcBef>
                <a:spcPct val="0"/>
              </a:spcBef>
              <a:spcAft>
                <a:spcPct val="0"/>
              </a:spcAft>
              <a:defRPr sz="2700">
                <a:solidFill>
                  <a:schemeClr val="bg1"/>
                </a:solidFill>
                <a:latin typeface="Arial" charset="0"/>
              </a:defRPr>
            </a:lvl7pPr>
            <a:lvl8pPr marL="1371600" algn="l" rtl="0" fontAlgn="base">
              <a:lnSpc>
                <a:spcPct val="85000"/>
              </a:lnSpc>
              <a:spcBef>
                <a:spcPct val="0"/>
              </a:spcBef>
              <a:spcAft>
                <a:spcPct val="0"/>
              </a:spcAft>
              <a:defRPr sz="2700">
                <a:solidFill>
                  <a:schemeClr val="bg1"/>
                </a:solidFill>
                <a:latin typeface="Arial" charset="0"/>
              </a:defRPr>
            </a:lvl8pPr>
            <a:lvl9pPr marL="1828800" algn="l" rtl="0" fontAlgn="base">
              <a:lnSpc>
                <a:spcPct val="85000"/>
              </a:lnSpc>
              <a:spcBef>
                <a:spcPct val="0"/>
              </a:spcBef>
              <a:spcAft>
                <a:spcPct val="0"/>
              </a:spcAft>
              <a:defRPr sz="2700">
                <a:solidFill>
                  <a:schemeClr val="bg1"/>
                </a:solidFill>
                <a:latin typeface="Arial" charset="0"/>
              </a:defRPr>
            </a:lvl9pPr>
          </a:lstStyle>
          <a:p>
            <a:pPr>
              <a:lnSpc>
                <a:spcPct val="100000"/>
              </a:lnSpc>
            </a:pPr>
            <a:r>
              <a:rPr lang="en-US" sz="3200"/>
              <a:t>Nghiên cứu tại Đức đánh giá hiệu quả của afatinib trong điều trị bước 1 UTPKTBN có đột biến EGFR</a:t>
            </a:r>
            <a:endParaRPr lang="en-US" sz="3200" dirty="0"/>
          </a:p>
        </p:txBody>
      </p:sp>
      <p:sp>
        <p:nvSpPr>
          <p:cNvPr id="14" name="TextBox 13">
            <a:extLst>
              <a:ext uri="{FF2B5EF4-FFF2-40B4-BE49-F238E27FC236}">
                <a16:creationId xmlns:a16="http://schemas.microsoft.com/office/drawing/2014/main" id="{6B1DC809-4CE6-4112-8CC5-FC8B89C31878}"/>
              </a:ext>
            </a:extLst>
          </p:cNvPr>
          <p:cNvSpPr txBox="1"/>
          <p:nvPr/>
        </p:nvSpPr>
        <p:spPr>
          <a:xfrm>
            <a:off x="1083484" y="6562443"/>
            <a:ext cx="8661231" cy="153888"/>
          </a:xfrm>
          <a:prstGeom prst="rect">
            <a:avLst/>
          </a:prstGeom>
          <a:noFill/>
        </p:spPr>
        <p:txBody>
          <a:bodyPr wrap="square" lIns="0" tIns="0" rIns="0" bIns="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effectLst/>
                <a:uLnTx/>
                <a:uFillTx/>
                <a:latin typeface="Arial"/>
                <a:ea typeface="+mn-ea"/>
                <a:cs typeface="+mn-cs"/>
              </a:rPr>
              <a:t>Brueckl</a:t>
            </a:r>
            <a:r>
              <a:rPr kumimoji="0" lang="en-US" sz="1000" b="0" i="0" u="none" strike="noStrike" kern="1200" cap="none" spc="0" normalizeH="0" baseline="0" noProof="0" dirty="0">
                <a:ln>
                  <a:noFill/>
                </a:ln>
                <a:effectLst/>
                <a:uLnTx/>
                <a:uFillTx/>
                <a:latin typeface="Arial"/>
                <a:ea typeface="+mn-ea"/>
                <a:cs typeface="+mn-cs"/>
              </a:rPr>
              <a:t> et al., </a:t>
            </a:r>
            <a:r>
              <a:rPr kumimoji="0" lang="en-GB" sz="1000" b="0" i="0" u="none" strike="noStrike" kern="1200" cap="none" spc="0" normalizeH="0" baseline="0" noProof="0" dirty="0">
                <a:ln>
                  <a:noFill/>
                </a:ln>
                <a:effectLst/>
                <a:uLnTx/>
                <a:uFillTx/>
                <a:latin typeface="Arial"/>
                <a:ea typeface="+mn-ea"/>
                <a:cs typeface="+mn-cs"/>
              </a:rPr>
              <a:t>Annals of Oncology (2018) 29 (suppl_8): viii493-viii547</a:t>
            </a:r>
          </a:p>
        </p:txBody>
      </p:sp>
      <p:sp>
        <p:nvSpPr>
          <p:cNvPr id="9" name="Title 1">
            <a:extLst>
              <a:ext uri="{FF2B5EF4-FFF2-40B4-BE49-F238E27FC236}">
                <a16:creationId xmlns:a16="http://schemas.microsoft.com/office/drawing/2014/main" id="{23BCD1E0-FBFF-4C6D-A826-E49AB806DF44}"/>
              </a:ext>
            </a:extLst>
          </p:cNvPr>
          <p:cNvSpPr>
            <a:spLocks noGrp="1"/>
          </p:cNvSpPr>
          <p:nvPr>
            <p:ph type="title"/>
          </p:nvPr>
        </p:nvSpPr>
        <p:spPr>
          <a:xfrm>
            <a:off x="950803" y="246064"/>
            <a:ext cx="10904149" cy="1077218"/>
          </a:xfrm>
        </p:spPr>
        <p:txBody>
          <a:bodyPr/>
          <a:lstStyle/>
          <a:p>
            <a:pPr>
              <a:lnSpc>
                <a:spcPct val="100000"/>
              </a:lnSpc>
            </a:pPr>
            <a:r>
              <a:rPr lang="en-US" sz="3200" dirty="0" err="1"/>
              <a:t>Nghiên</a:t>
            </a:r>
            <a:r>
              <a:rPr lang="en-US" sz="3200" dirty="0"/>
              <a:t> </a:t>
            </a:r>
            <a:r>
              <a:rPr lang="en-US" sz="3200" dirty="0" err="1"/>
              <a:t>cứu</a:t>
            </a:r>
            <a:r>
              <a:rPr lang="en-US" sz="3200" dirty="0"/>
              <a:t> </a:t>
            </a:r>
            <a:r>
              <a:rPr lang="en-US" sz="3200" dirty="0" err="1"/>
              <a:t>tại</a:t>
            </a:r>
            <a:r>
              <a:rPr lang="en-US" sz="3200" dirty="0"/>
              <a:t> </a:t>
            </a:r>
            <a:r>
              <a:rPr lang="en-US" sz="3200" dirty="0" err="1"/>
              <a:t>Đức</a:t>
            </a:r>
            <a:r>
              <a:rPr lang="en-US" sz="3200" dirty="0"/>
              <a:t> </a:t>
            </a:r>
            <a:r>
              <a:rPr lang="en-US" sz="3200" dirty="0" err="1"/>
              <a:t>đánh</a:t>
            </a:r>
            <a:r>
              <a:rPr lang="en-US" sz="3200" dirty="0"/>
              <a:t> </a:t>
            </a:r>
            <a:r>
              <a:rPr lang="en-US" sz="3200" dirty="0" err="1"/>
              <a:t>giá</a:t>
            </a:r>
            <a:r>
              <a:rPr lang="en-US" sz="3200" dirty="0"/>
              <a:t> </a:t>
            </a:r>
            <a:r>
              <a:rPr lang="en-US" sz="3200" dirty="0" err="1"/>
              <a:t>hiệu</a:t>
            </a:r>
            <a:r>
              <a:rPr lang="en-US" sz="3200" dirty="0"/>
              <a:t> </a:t>
            </a:r>
            <a:r>
              <a:rPr lang="en-US" sz="3200" dirty="0" err="1"/>
              <a:t>quả</a:t>
            </a:r>
            <a:r>
              <a:rPr lang="en-US" sz="3200" dirty="0"/>
              <a:t> </a:t>
            </a:r>
            <a:r>
              <a:rPr lang="en-US" sz="3200" dirty="0" err="1"/>
              <a:t>của</a:t>
            </a:r>
            <a:r>
              <a:rPr lang="en-US" sz="3200" dirty="0"/>
              <a:t> </a:t>
            </a:r>
            <a:r>
              <a:rPr lang="en-US" sz="3200" dirty="0" err="1"/>
              <a:t>afatinib</a:t>
            </a:r>
            <a:r>
              <a:rPr lang="en-US" sz="3200" dirty="0"/>
              <a:t> </a:t>
            </a:r>
            <a:r>
              <a:rPr lang="en-US" sz="3200" dirty="0" err="1"/>
              <a:t>trong</a:t>
            </a:r>
            <a:r>
              <a:rPr lang="en-US" sz="3200" dirty="0"/>
              <a:t> </a:t>
            </a:r>
            <a:r>
              <a:rPr lang="en-US" sz="3200" dirty="0" err="1"/>
              <a:t>điều</a:t>
            </a:r>
            <a:r>
              <a:rPr lang="en-US" sz="3200" dirty="0"/>
              <a:t> </a:t>
            </a:r>
            <a:r>
              <a:rPr lang="en-US" sz="3200" dirty="0" err="1"/>
              <a:t>trị</a:t>
            </a:r>
            <a:r>
              <a:rPr lang="en-US" sz="3200" dirty="0"/>
              <a:t> </a:t>
            </a:r>
            <a:r>
              <a:rPr lang="en-US" sz="3200" dirty="0" err="1"/>
              <a:t>bước</a:t>
            </a:r>
            <a:r>
              <a:rPr lang="en-US" sz="3200" dirty="0"/>
              <a:t> 1 UTPKTBN </a:t>
            </a:r>
            <a:r>
              <a:rPr lang="en-US" sz="3200" dirty="0" err="1"/>
              <a:t>có</a:t>
            </a:r>
            <a:r>
              <a:rPr lang="en-US" sz="3200" dirty="0"/>
              <a:t> </a:t>
            </a:r>
            <a:r>
              <a:rPr lang="en-US" sz="3200" dirty="0" err="1"/>
              <a:t>đột</a:t>
            </a:r>
            <a:r>
              <a:rPr lang="en-US" sz="3200" dirty="0"/>
              <a:t> </a:t>
            </a:r>
            <a:r>
              <a:rPr lang="en-US" sz="3200" dirty="0" err="1"/>
              <a:t>biến</a:t>
            </a:r>
            <a:r>
              <a:rPr lang="en-US" sz="3200" dirty="0"/>
              <a:t> EGFR – PFS &amp; OS</a:t>
            </a:r>
          </a:p>
        </p:txBody>
      </p:sp>
    </p:spTree>
    <p:extLst>
      <p:ext uri="{BB962C8B-B14F-4D97-AF65-F5344CB8AC3E}">
        <p14:creationId xmlns:p14="http://schemas.microsoft.com/office/powerpoint/2010/main" val="374683259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2"/>
          <p:cNvSpPr>
            <a:spLocks noGrp="1" noChangeArrowheads="1"/>
          </p:cNvSpPr>
          <p:nvPr>
            <p:ph type="title"/>
          </p:nvPr>
        </p:nvSpPr>
        <p:spPr>
          <a:xfrm>
            <a:off x="609601" y="697692"/>
            <a:ext cx="10550769" cy="510909"/>
          </a:xfrm>
        </p:spPr>
        <p:txBody>
          <a:bodyPr>
            <a:normAutofit fontScale="90000"/>
          </a:bodyPr>
          <a:lstStyle/>
          <a:p>
            <a:pPr algn="ctr">
              <a:defRPr/>
            </a:pPr>
            <a:r>
              <a:rPr lang="en-US" altLang="en-US" sz="3200" b="1" dirty="0" err="1">
                <a:solidFill>
                  <a:schemeClr val="accent6">
                    <a:lumMod val="75000"/>
                  </a:schemeClr>
                </a:solidFill>
                <a:latin typeface="Arial" panose="020B0604020202020204" pitchFamily="34" charset="0"/>
                <a:cs typeface="Arial" panose="020B0604020202020204" pitchFamily="34" charset="0"/>
              </a:rPr>
              <a:t>Điều</a:t>
            </a:r>
            <a:r>
              <a:rPr lang="en-US" altLang="en-US" sz="3200" b="1" dirty="0">
                <a:solidFill>
                  <a:schemeClr val="accent6">
                    <a:lumMod val="75000"/>
                  </a:schemeClr>
                </a:solidFill>
                <a:latin typeface="Arial" panose="020B0604020202020204" pitchFamily="34" charset="0"/>
                <a:cs typeface="Arial" panose="020B0604020202020204" pitchFamily="34" charset="0"/>
              </a:rPr>
              <a:t> </a:t>
            </a:r>
            <a:r>
              <a:rPr lang="en-US" altLang="en-US" sz="3200" b="1" dirty="0" err="1">
                <a:solidFill>
                  <a:schemeClr val="accent6">
                    <a:lumMod val="75000"/>
                  </a:schemeClr>
                </a:solidFill>
                <a:latin typeface="Arial" panose="020B0604020202020204" pitchFamily="34" charset="0"/>
                <a:cs typeface="Arial" panose="020B0604020202020204" pitchFamily="34" charset="0"/>
              </a:rPr>
              <a:t>trị</a:t>
            </a:r>
            <a:r>
              <a:rPr lang="en-US" altLang="en-US" sz="3200" b="1" dirty="0">
                <a:solidFill>
                  <a:schemeClr val="accent6">
                    <a:lumMod val="75000"/>
                  </a:schemeClr>
                </a:solidFill>
                <a:latin typeface="Arial" panose="020B0604020202020204" pitchFamily="34" charset="0"/>
                <a:cs typeface="Arial" panose="020B0604020202020204" pitchFamily="34" charset="0"/>
              </a:rPr>
              <a:t> </a:t>
            </a:r>
            <a:r>
              <a:rPr lang="en-US" altLang="en-US" sz="3200" b="1" dirty="0" err="1">
                <a:solidFill>
                  <a:schemeClr val="accent6">
                    <a:lumMod val="75000"/>
                  </a:schemeClr>
                </a:solidFill>
                <a:latin typeface="Arial" panose="020B0604020202020204" pitchFamily="34" charset="0"/>
                <a:cs typeface="Arial" panose="020B0604020202020204" pitchFamily="34" charset="0"/>
              </a:rPr>
              <a:t>hướng</a:t>
            </a:r>
            <a:r>
              <a:rPr lang="en-US" altLang="en-US" sz="3200" b="1" dirty="0">
                <a:solidFill>
                  <a:schemeClr val="accent6">
                    <a:lumMod val="75000"/>
                  </a:schemeClr>
                </a:solidFill>
                <a:latin typeface="Arial" panose="020B0604020202020204" pitchFamily="34" charset="0"/>
                <a:cs typeface="Arial" panose="020B0604020202020204" pitchFamily="34" charset="0"/>
              </a:rPr>
              <a:t> </a:t>
            </a:r>
            <a:r>
              <a:rPr lang="en-US" altLang="en-US" sz="3200" b="1" dirty="0" err="1">
                <a:solidFill>
                  <a:schemeClr val="accent6">
                    <a:lumMod val="75000"/>
                  </a:schemeClr>
                </a:solidFill>
                <a:latin typeface="Arial" panose="020B0604020202020204" pitchFamily="34" charset="0"/>
                <a:cs typeface="Arial" panose="020B0604020202020204" pitchFamily="34" charset="0"/>
              </a:rPr>
              <a:t>đích</a:t>
            </a:r>
            <a:endParaRPr lang="en-US" altLang="en-US" sz="3200" b="1" dirty="0">
              <a:solidFill>
                <a:schemeClr val="accent6">
                  <a:lumMod val="75000"/>
                </a:schemeClr>
              </a:solidFill>
              <a:latin typeface="Arial" panose="020B0604020202020204" pitchFamily="34" charset="0"/>
              <a:cs typeface="Arial" panose="020B0604020202020204" pitchFamily="34" charset="0"/>
            </a:endParaRPr>
          </a:p>
        </p:txBody>
      </p:sp>
      <p:grpSp>
        <p:nvGrpSpPr>
          <p:cNvPr id="97283" name="Group 3"/>
          <p:cNvGrpSpPr>
            <a:grpSpLocks/>
          </p:cNvGrpSpPr>
          <p:nvPr/>
        </p:nvGrpSpPr>
        <p:grpSpPr bwMode="auto">
          <a:xfrm>
            <a:off x="2873376" y="3162302"/>
            <a:ext cx="6284913" cy="2414589"/>
            <a:chOff x="963" y="2069"/>
            <a:chExt cx="3959" cy="1521"/>
          </a:xfrm>
        </p:grpSpPr>
        <p:sp>
          <p:nvSpPr>
            <p:cNvPr id="381956" name="AutoShape 4"/>
            <p:cNvSpPr>
              <a:spLocks noChangeArrowheads="1"/>
            </p:cNvSpPr>
            <p:nvPr/>
          </p:nvSpPr>
          <p:spPr bwMode="auto">
            <a:xfrm>
              <a:off x="963" y="3002"/>
              <a:ext cx="3959" cy="588"/>
            </a:xfrm>
            <a:custGeom>
              <a:avLst/>
              <a:gdLst>
                <a:gd name="G0" fmla="+- 764 0 0"/>
                <a:gd name="G1" fmla="+- 11545867 0 0"/>
                <a:gd name="G2" fmla="+- 0 0 11545867"/>
                <a:gd name="T0" fmla="*/ 0 256 1"/>
                <a:gd name="T1" fmla="*/ 180 256 1"/>
                <a:gd name="G3" fmla="+- 11545867 T0 T1"/>
                <a:gd name="T2" fmla="*/ 0 256 1"/>
                <a:gd name="T3" fmla="*/ 90 256 1"/>
                <a:gd name="G4" fmla="+- 11545867 T2 T3"/>
                <a:gd name="G5" fmla="*/ G4 2 1"/>
                <a:gd name="T4" fmla="*/ 90 256 1"/>
                <a:gd name="T5" fmla="*/ 0 256 1"/>
                <a:gd name="G6" fmla="+- 11545867 T4 T5"/>
                <a:gd name="G7" fmla="*/ G6 2 1"/>
                <a:gd name="G8" fmla="abs 11545867"/>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764"/>
                <a:gd name="G18" fmla="*/ 764 1 2"/>
                <a:gd name="G19" fmla="+- G18 5400 0"/>
                <a:gd name="G20" fmla="cos G19 11545867"/>
                <a:gd name="G21" fmla="sin G19 11545867"/>
                <a:gd name="G22" fmla="+- G20 10800 0"/>
                <a:gd name="G23" fmla="+- G21 10800 0"/>
                <a:gd name="G24" fmla="+- 10800 0 G20"/>
                <a:gd name="G25" fmla="+- 764 10800 0"/>
                <a:gd name="G26" fmla="?: G9 G17 G25"/>
                <a:gd name="G27" fmla="?: G9 0 21600"/>
                <a:gd name="G28" fmla="cos 10800 11545867"/>
                <a:gd name="G29" fmla="sin 10800 11545867"/>
                <a:gd name="G30" fmla="sin 764 11545867"/>
                <a:gd name="G31" fmla="+- G28 10800 0"/>
                <a:gd name="G32" fmla="+- G29 10800 0"/>
                <a:gd name="G33" fmla="+- G30 10800 0"/>
                <a:gd name="G34" fmla="?: G4 0 G31"/>
                <a:gd name="G35" fmla="?: 11545867 G34 0"/>
                <a:gd name="G36" fmla="?: G6 G35 G31"/>
                <a:gd name="G37" fmla="+- 21600 0 G36"/>
                <a:gd name="G38" fmla="?: G4 0 G33"/>
                <a:gd name="G39" fmla="?: 11545867 G38 G32"/>
                <a:gd name="G40" fmla="?: G6 G39 0"/>
                <a:gd name="G41" fmla="?: G4 G32 21600"/>
                <a:gd name="G42" fmla="?: G6 G41 G33"/>
                <a:gd name="T12" fmla="*/ 10800 w 21600"/>
                <a:gd name="T13" fmla="*/ 0 h 21600"/>
                <a:gd name="T14" fmla="*/ 5030 w 21600"/>
                <a:gd name="T15" fmla="*/ 11185 h 21600"/>
                <a:gd name="T16" fmla="*/ 10800 w 21600"/>
                <a:gd name="T17" fmla="*/ 10036 h 21600"/>
                <a:gd name="T18" fmla="*/ 16570 w 21600"/>
                <a:gd name="T19" fmla="*/ 11185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10037" y="10850"/>
                  </a:moveTo>
                  <a:cubicBezTo>
                    <a:pt x="10036" y="10833"/>
                    <a:pt x="10036" y="10816"/>
                    <a:pt x="10036" y="10800"/>
                  </a:cubicBezTo>
                  <a:cubicBezTo>
                    <a:pt x="10036" y="10378"/>
                    <a:pt x="10378" y="10036"/>
                    <a:pt x="10800" y="10036"/>
                  </a:cubicBezTo>
                  <a:cubicBezTo>
                    <a:pt x="11221" y="10036"/>
                    <a:pt x="11564" y="10378"/>
                    <a:pt x="11564" y="10800"/>
                  </a:cubicBezTo>
                  <a:cubicBezTo>
                    <a:pt x="11564" y="10816"/>
                    <a:pt x="11563" y="10833"/>
                    <a:pt x="11562" y="10850"/>
                  </a:cubicBezTo>
                  <a:lnTo>
                    <a:pt x="21575" y="11520"/>
                  </a:lnTo>
                  <a:cubicBezTo>
                    <a:pt x="21591" y="11280"/>
                    <a:pt x="21600" y="11040"/>
                    <a:pt x="21600" y="10800"/>
                  </a:cubicBezTo>
                  <a:cubicBezTo>
                    <a:pt x="21600" y="4835"/>
                    <a:pt x="16764" y="0"/>
                    <a:pt x="10800" y="0"/>
                  </a:cubicBezTo>
                  <a:cubicBezTo>
                    <a:pt x="4835" y="0"/>
                    <a:pt x="0" y="4835"/>
                    <a:pt x="0" y="10800"/>
                  </a:cubicBezTo>
                  <a:cubicBezTo>
                    <a:pt x="-1" y="11040"/>
                    <a:pt x="8" y="11280"/>
                    <a:pt x="24" y="11520"/>
                  </a:cubicBezTo>
                  <a:close/>
                </a:path>
              </a:pathLst>
            </a:custGeom>
            <a:gradFill rotWithShape="1">
              <a:gsLst>
                <a:gs pos="0">
                  <a:srgbClr val="00CC66">
                    <a:alpha val="86000"/>
                  </a:srgbClr>
                </a:gs>
                <a:gs pos="50000">
                  <a:srgbClr val="00CC66">
                    <a:gamma/>
                    <a:shade val="39216"/>
                    <a:invGamma/>
                    <a:alpha val="0"/>
                  </a:srgbClr>
                </a:gs>
                <a:gs pos="100000">
                  <a:srgbClr val="00CC66">
                    <a:alpha val="86000"/>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nvGrpSpPr>
            <p:cNvPr id="97535" name="Group 5"/>
            <p:cNvGrpSpPr>
              <a:grpSpLocks/>
            </p:cNvGrpSpPr>
            <p:nvPr/>
          </p:nvGrpSpPr>
          <p:grpSpPr bwMode="auto">
            <a:xfrm>
              <a:off x="1042" y="2069"/>
              <a:ext cx="3846" cy="898"/>
              <a:chOff x="1042" y="2069"/>
              <a:chExt cx="3846" cy="898"/>
            </a:xfrm>
          </p:grpSpPr>
          <p:grpSp>
            <p:nvGrpSpPr>
              <p:cNvPr id="97536" name="Group 6"/>
              <p:cNvGrpSpPr>
                <a:grpSpLocks/>
              </p:cNvGrpSpPr>
              <p:nvPr/>
            </p:nvGrpSpPr>
            <p:grpSpPr bwMode="auto">
              <a:xfrm>
                <a:off x="3144" y="2072"/>
                <a:ext cx="184" cy="311"/>
                <a:chOff x="2683" y="2738"/>
                <a:chExt cx="166" cy="328"/>
              </a:xfrm>
            </p:grpSpPr>
            <p:grpSp>
              <p:nvGrpSpPr>
                <p:cNvPr id="97857" name="Group 7"/>
                <p:cNvGrpSpPr>
                  <a:grpSpLocks/>
                </p:cNvGrpSpPr>
                <p:nvPr/>
              </p:nvGrpSpPr>
              <p:grpSpPr bwMode="auto">
                <a:xfrm>
                  <a:off x="2683" y="2738"/>
                  <a:ext cx="148" cy="259"/>
                  <a:chOff x="2847" y="2008"/>
                  <a:chExt cx="160" cy="369"/>
                </a:xfrm>
              </p:grpSpPr>
              <p:sp>
                <p:nvSpPr>
                  <p:cNvPr id="97859" name="Line 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60" name="Oval 9"/>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58" name="Oval 10"/>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37" name="Group 11"/>
              <p:cNvGrpSpPr>
                <a:grpSpLocks/>
              </p:cNvGrpSpPr>
              <p:nvPr/>
            </p:nvGrpSpPr>
            <p:grpSpPr bwMode="auto">
              <a:xfrm>
                <a:off x="3215" y="2076"/>
                <a:ext cx="178" cy="324"/>
                <a:chOff x="3410" y="2757"/>
                <a:chExt cx="178" cy="324"/>
              </a:xfrm>
            </p:grpSpPr>
            <p:grpSp>
              <p:nvGrpSpPr>
                <p:cNvPr id="97853" name="Group 12"/>
                <p:cNvGrpSpPr>
                  <a:grpSpLocks/>
                </p:cNvGrpSpPr>
                <p:nvPr/>
              </p:nvGrpSpPr>
              <p:grpSpPr bwMode="auto">
                <a:xfrm>
                  <a:off x="3410" y="2757"/>
                  <a:ext cx="163" cy="245"/>
                  <a:chOff x="2847" y="2009"/>
                  <a:chExt cx="161" cy="367"/>
                </a:xfrm>
              </p:grpSpPr>
              <p:sp>
                <p:nvSpPr>
                  <p:cNvPr id="97855" name="Line 1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56" name="Oval 14"/>
                  <p:cNvSpPr>
                    <a:spLocks noChangeAspect="1" noChangeArrowheads="1"/>
                  </p:cNvSpPr>
                  <p:nvPr/>
                </p:nvSpPr>
                <p:spPr bwMode="auto">
                  <a:xfrm>
                    <a:off x="2847" y="2009"/>
                    <a:ext cx="161" cy="367"/>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54" name="Oval 15"/>
                <p:cNvSpPr>
                  <a:spLocks noChangeAspect="1" noChangeArrowheads="1"/>
                </p:cNvSpPr>
                <p:nvPr/>
              </p:nvSpPr>
              <p:spPr bwMode="auto">
                <a:xfrm>
                  <a:off x="3424" y="2836"/>
                  <a:ext cx="164" cy="245"/>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38" name="Group 16"/>
              <p:cNvGrpSpPr>
                <a:grpSpLocks/>
              </p:cNvGrpSpPr>
              <p:nvPr/>
            </p:nvGrpSpPr>
            <p:grpSpPr bwMode="auto">
              <a:xfrm>
                <a:off x="3297" y="2082"/>
                <a:ext cx="168" cy="323"/>
                <a:chOff x="2828" y="2741"/>
                <a:chExt cx="150" cy="336"/>
              </a:xfrm>
            </p:grpSpPr>
            <p:grpSp>
              <p:nvGrpSpPr>
                <p:cNvPr id="97849" name="Group 17"/>
                <p:cNvGrpSpPr>
                  <a:grpSpLocks/>
                </p:cNvGrpSpPr>
                <p:nvPr/>
              </p:nvGrpSpPr>
              <p:grpSpPr bwMode="auto">
                <a:xfrm>
                  <a:off x="2828" y="2741"/>
                  <a:ext cx="147" cy="255"/>
                  <a:chOff x="2847" y="2010"/>
                  <a:chExt cx="158" cy="364"/>
                </a:xfrm>
              </p:grpSpPr>
              <p:sp>
                <p:nvSpPr>
                  <p:cNvPr id="97851" name="Line 1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52" name="Oval 19"/>
                  <p:cNvSpPr>
                    <a:spLocks noChangeAspect="1" noChangeArrowheads="1"/>
                  </p:cNvSpPr>
                  <p:nvPr/>
                </p:nvSpPr>
                <p:spPr bwMode="auto">
                  <a:xfrm>
                    <a:off x="2847" y="2010"/>
                    <a:ext cx="158" cy="364"/>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50" name="Oval 20"/>
                <p:cNvSpPr>
                  <a:spLocks noChangeAspect="1" noChangeArrowheads="1"/>
                </p:cNvSpPr>
                <p:nvPr/>
              </p:nvSpPr>
              <p:spPr bwMode="auto">
                <a:xfrm>
                  <a:off x="2832" y="2822"/>
                  <a:ext cx="146" cy="255"/>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39" name="Group 21"/>
              <p:cNvGrpSpPr>
                <a:grpSpLocks/>
              </p:cNvGrpSpPr>
              <p:nvPr/>
            </p:nvGrpSpPr>
            <p:grpSpPr bwMode="auto">
              <a:xfrm>
                <a:off x="3358" y="2096"/>
                <a:ext cx="174" cy="320"/>
                <a:chOff x="2883" y="2741"/>
                <a:chExt cx="157" cy="338"/>
              </a:xfrm>
            </p:grpSpPr>
            <p:grpSp>
              <p:nvGrpSpPr>
                <p:cNvPr id="97845" name="Group 22"/>
                <p:cNvGrpSpPr>
                  <a:grpSpLocks/>
                </p:cNvGrpSpPr>
                <p:nvPr/>
              </p:nvGrpSpPr>
              <p:grpSpPr bwMode="auto">
                <a:xfrm>
                  <a:off x="2883" y="2741"/>
                  <a:ext cx="148" cy="260"/>
                  <a:chOff x="2847" y="2007"/>
                  <a:chExt cx="162" cy="371"/>
                </a:xfrm>
              </p:grpSpPr>
              <p:sp>
                <p:nvSpPr>
                  <p:cNvPr id="97847" name="Line 2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48" name="Oval 24"/>
                  <p:cNvSpPr>
                    <a:spLocks noChangeAspect="1" noChangeArrowheads="1"/>
                  </p:cNvSpPr>
                  <p:nvPr/>
                </p:nvSpPr>
                <p:spPr bwMode="auto">
                  <a:xfrm>
                    <a:off x="2847" y="2007"/>
                    <a:ext cx="162" cy="371"/>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46" name="Oval 25"/>
                <p:cNvSpPr>
                  <a:spLocks noChangeAspect="1" noChangeArrowheads="1"/>
                </p:cNvSpPr>
                <p:nvPr/>
              </p:nvSpPr>
              <p:spPr bwMode="auto">
                <a:xfrm>
                  <a:off x="2892" y="2820"/>
                  <a:ext cx="148" cy="25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0" name="Group 26"/>
              <p:cNvGrpSpPr>
                <a:grpSpLocks/>
              </p:cNvGrpSpPr>
              <p:nvPr/>
            </p:nvGrpSpPr>
            <p:grpSpPr bwMode="auto">
              <a:xfrm>
                <a:off x="3426" y="2101"/>
                <a:ext cx="168" cy="328"/>
                <a:chOff x="3426" y="2101"/>
                <a:chExt cx="168" cy="328"/>
              </a:xfrm>
            </p:grpSpPr>
            <p:grpSp>
              <p:nvGrpSpPr>
                <p:cNvPr id="97841" name="Group 27"/>
                <p:cNvGrpSpPr>
                  <a:grpSpLocks/>
                </p:cNvGrpSpPr>
                <p:nvPr/>
              </p:nvGrpSpPr>
              <p:grpSpPr bwMode="auto">
                <a:xfrm>
                  <a:off x="3430" y="2101"/>
                  <a:ext cx="164" cy="245"/>
                  <a:chOff x="2847" y="2009"/>
                  <a:chExt cx="159" cy="367"/>
                </a:xfrm>
              </p:grpSpPr>
              <p:sp>
                <p:nvSpPr>
                  <p:cNvPr id="97843" name="Line 2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44" name="Oval 29"/>
                  <p:cNvSpPr>
                    <a:spLocks noChangeAspect="1" noChangeArrowheads="1"/>
                  </p:cNvSpPr>
                  <p:nvPr/>
                </p:nvSpPr>
                <p:spPr bwMode="auto">
                  <a:xfrm>
                    <a:off x="2847" y="2009"/>
                    <a:ext cx="159" cy="367"/>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42" name="Oval 30"/>
                <p:cNvSpPr>
                  <a:spLocks noChangeAspect="1" noChangeArrowheads="1"/>
                </p:cNvSpPr>
                <p:nvPr/>
              </p:nvSpPr>
              <p:spPr bwMode="auto">
                <a:xfrm>
                  <a:off x="3426" y="2184"/>
                  <a:ext cx="164" cy="245"/>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1" name="Group 31"/>
              <p:cNvGrpSpPr>
                <a:grpSpLocks/>
              </p:cNvGrpSpPr>
              <p:nvPr/>
            </p:nvGrpSpPr>
            <p:grpSpPr bwMode="auto">
              <a:xfrm>
                <a:off x="3483" y="2113"/>
                <a:ext cx="166" cy="313"/>
                <a:chOff x="3677" y="2696"/>
                <a:chExt cx="149" cy="330"/>
              </a:xfrm>
            </p:grpSpPr>
            <p:grpSp>
              <p:nvGrpSpPr>
                <p:cNvPr id="97837" name="Group 32"/>
                <p:cNvGrpSpPr>
                  <a:grpSpLocks/>
                </p:cNvGrpSpPr>
                <p:nvPr/>
              </p:nvGrpSpPr>
              <p:grpSpPr bwMode="auto">
                <a:xfrm>
                  <a:off x="3679" y="2696"/>
                  <a:ext cx="147" cy="258"/>
                  <a:chOff x="2847" y="2008"/>
                  <a:chExt cx="158" cy="368"/>
                </a:xfrm>
              </p:grpSpPr>
              <p:sp>
                <p:nvSpPr>
                  <p:cNvPr id="97839" name="Line 3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40" name="Oval 34"/>
                  <p:cNvSpPr>
                    <a:spLocks noChangeAspect="1" noChangeArrowheads="1"/>
                  </p:cNvSpPr>
                  <p:nvPr/>
                </p:nvSpPr>
                <p:spPr bwMode="auto">
                  <a:xfrm>
                    <a:off x="2847" y="2008"/>
                    <a:ext cx="158" cy="36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38" name="Oval 35"/>
                <p:cNvSpPr>
                  <a:spLocks noChangeAspect="1" noChangeArrowheads="1"/>
                </p:cNvSpPr>
                <p:nvPr/>
              </p:nvSpPr>
              <p:spPr bwMode="auto">
                <a:xfrm>
                  <a:off x="3677" y="2768"/>
                  <a:ext cx="147"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2" name="Group 36"/>
              <p:cNvGrpSpPr>
                <a:grpSpLocks/>
              </p:cNvGrpSpPr>
              <p:nvPr/>
            </p:nvGrpSpPr>
            <p:grpSpPr bwMode="auto">
              <a:xfrm rot="441939">
                <a:off x="3506" y="2132"/>
                <a:ext cx="164" cy="317"/>
                <a:chOff x="3636" y="2691"/>
                <a:chExt cx="145" cy="336"/>
              </a:xfrm>
            </p:grpSpPr>
            <p:grpSp>
              <p:nvGrpSpPr>
                <p:cNvPr id="97833" name="Group 37"/>
                <p:cNvGrpSpPr>
                  <a:grpSpLocks/>
                </p:cNvGrpSpPr>
                <p:nvPr/>
              </p:nvGrpSpPr>
              <p:grpSpPr bwMode="auto">
                <a:xfrm>
                  <a:off x="3636" y="2691"/>
                  <a:ext cx="145" cy="260"/>
                  <a:chOff x="2803" y="2007"/>
                  <a:chExt cx="156" cy="372"/>
                </a:xfrm>
              </p:grpSpPr>
              <p:sp>
                <p:nvSpPr>
                  <p:cNvPr id="97835" name="Line 3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36" name="Oval 39"/>
                  <p:cNvSpPr>
                    <a:spLocks noChangeAspect="1" noChangeArrowheads="1"/>
                  </p:cNvSpPr>
                  <p:nvPr/>
                </p:nvSpPr>
                <p:spPr bwMode="auto">
                  <a:xfrm>
                    <a:off x="2803" y="2007"/>
                    <a:ext cx="156" cy="372"/>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34" name="Oval 40"/>
                <p:cNvSpPr>
                  <a:spLocks noChangeAspect="1" noChangeArrowheads="1"/>
                </p:cNvSpPr>
                <p:nvPr/>
              </p:nvSpPr>
              <p:spPr bwMode="auto">
                <a:xfrm>
                  <a:off x="3636" y="2767"/>
                  <a:ext cx="145" cy="260"/>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3" name="Group 41"/>
              <p:cNvGrpSpPr>
                <a:grpSpLocks/>
              </p:cNvGrpSpPr>
              <p:nvPr/>
            </p:nvGrpSpPr>
            <p:grpSpPr bwMode="auto">
              <a:xfrm rot="663594">
                <a:off x="3553" y="2138"/>
                <a:ext cx="166" cy="313"/>
                <a:chOff x="3635" y="2696"/>
                <a:chExt cx="149" cy="330"/>
              </a:xfrm>
            </p:grpSpPr>
            <p:grpSp>
              <p:nvGrpSpPr>
                <p:cNvPr id="97829" name="Group 42"/>
                <p:cNvGrpSpPr>
                  <a:grpSpLocks/>
                </p:cNvGrpSpPr>
                <p:nvPr/>
              </p:nvGrpSpPr>
              <p:grpSpPr bwMode="auto">
                <a:xfrm>
                  <a:off x="3637" y="2696"/>
                  <a:ext cx="147" cy="258"/>
                  <a:chOff x="2802" y="2008"/>
                  <a:chExt cx="158" cy="368"/>
                </a:xfrm>
              </p:grpSpPr>
              <p:sp>
                <p:nvSpPr>
                  <p:cNvPr id="97831" name="Line 4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32" name="Oval 44"/>
                  <p:cNvSpPr>
                    <a:spLocks noChangeAspect="1" noChangeArrowheads="1"/>
                  </p:cNvSpPr>
                  <p:nvPr/>
                </p:nvSpPr>
                <p:spPr bwMode="auto">
                  <a:xfrm>
                    <a:off x="2802" y="2008"/>
                    <a:ext cx="158" cy="36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30" name="Oval 45"/>
                <p:cNvSpPr>
                  <a:spLocks noChangeAspect="1" noChangeArrowheads="1"/>
                </p:cNvSpPr>
                <p:nvPr/>
              </p:nvSpPr>
              <p:spPr bwMode="auto">
                <a:xfrm>
                  <a:off x="3635" y="2768"/>
                  <a:ext cx="147"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4" name="Group 46"/>
              <p:cNvGrpSpPr>
                <a:grpSpLocks/>
              </p:cNvGrpSpPr>
              <p:nvPr/>
            </p:nvGrpSpPr>
            <p:grpSpPr bwMode="auto">
              <a:xfrm rot="1047122">
                <a:off x="3594" y="2144"/>
                <a:ext cx="177" cy="311"/>
                <a:chOff x="3622" y="2698"/>
                <a:chExt cx="161" cy="328"/>
              </a:xfrm>
            </p:grpSpPr>
            <p:grpSp>
              <p:nvGrpSpPr>
                <p:cNvPr id="97825" name="Group 47"/>
                <p:cNvGrpSpPr>
                  <a:grpSpLocks/>
                </p:cNvGrpSpPr>
                <p:nvPr/>
              </p:nvGrpSpPr>
              <p:grpSpPr bwMode="auto">
                <a:xfrm>
                  <a:off x="3622" y="2698"/>
                  <a:ext cx="149" cy="259"/>
                  <a:chOff x="2801" y="2008"/>
                  <a:chExt cx="161" cy="369"/>
                </a:xfrm>
              </p:grpSpPr>
              <p:sp>
                <p:nvSpPr>
                  <p:cNvPr id="97827" name="Line 4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28" name="Oval 4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26" name="Oval 5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5" name="Group 51"/>
              <p:cNvGrpSpPr>
                <a:grpSpLocks/>
              </p:cNvGrpSpPr>
              <p:nvPr/>
            </p:nvGrpSpPr>
            <p:grpSpPr bwMode="auto">
              <a:xfrm rot="1047122">
                <a:off x="3646" y="2156"/>
                <a:ext cx="177" cy="311"/>
                <a:chOff x="3622" y="2698"/>
                <a:chExt cx="161" cy="328"/>
              </a:xfrm>
            </p:grpSpPr>
            <p:grpSp>
              <p:nvGrpSpPr>
                <p:cNvPr id="97821" name="Group 52"/>
                <p:cNvGrpSpPr>
                  <a:grpSpLocks/>
                </p:cNvGrpSpPr>
                <p:nvPr/>
              </p:nvGrpSpPr>
              <p:grpSpPr bwMode="auto">
                <a:xfrm>
                  <a:off x="3622" y="2698"/>
                  <a:ext cx="149" cy="259"/>
                  <a:chOff x="2801" y="2008"/>
                  <a:chExt cx="161" cy="369"/>
                </a:xfrm>
              </p:grpSpPr>
              <p:sp>
                <p:nvSpPr>
                  <p:cNvPr id="97823" name="Line 5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24" name="Oval 5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22" name="Oval 5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6" name="Group 56"/>
              <p:cNvGrpSpPr>
                <a:grpSpLocks/>
              </p:cNvGrpSpPr>
              <p:nvPr/>
            </p:nvGrpSpPr>
            <p:grpSpPr bwMode="auto">
              <a:xfrm rot="1047122">
                <a:off x="3702" y="2172"/>
                <a:ext cx="177" cy="311"/>
                <a:chOff x="3622" y="2698"/>
                <a:chExt cx="161" cy="328"/>
              </a:xfrm>
            </p:grpSpPr>
            <p:grpSp>
              <p:nvGrpSpPr>
                <p:cNvPr id="97817" name="Group 57"/>
                <p:cNvGrpSpPr>
                  <a:grpSpLocks/>
                </p:cNvGrpSpPr>
                <p:nvPr/>
              </p:nvGrpSpPr>
              <p:grpSpPr bwMode="auto">
                <a:xfrm>
                  <a:off x="3622" y="2698"/>
                  <a:ext cx="149" cy="259"/>
                  <a:chOff x="2801" y="2008"/>
                  <a:chExt cx="161" cy="369"/>
                </a:xfrm>
              </p:grpSpPr>
              <p:sp>
                <p:nvSpPr>
                  <p:cNvPr id="97819" name="Line 5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20" name="Oval 5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18" name="Oval 6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7" name="Group 61"/>
              <p:cNvGrpSpPr>
                <a:grpSpLocks/>
              </p:cNvGrpSpPr>
              <p:nvPr/>
            </p:nvGrpSpPr>
            <p:grpSpPr bwMode="auto">
              <a:xfrm rot="1047122">
                <a:off x="3814" y="2204"/>
                <a:ext cx="177" cy="311"/>
                <a:chOff x="3622" y="2698"/>
                <a:chExt cx="161" cy="328"/>
              </a:xfrm>
            </p:grpSpPr>
            <p:grpSp>
              <p:nvGrpSpPr>
                <p:cNvPr id="97813" name="Group 62"/>
                <p:cNvGrpSpPr>
                  <a:grpSpLocks/>
                </p:cNvGrpSpPr>
                <p:nvPr/>
              </p:nvGrpSpPr>
              <p:grpSpPr bwMode="auto">
                <a:xfrm>
                  <a:off x="3622" y="2698"/>
                  <a:ext cx="149" cy="259"/>
                  <a:chOff x="2801" y="2008"/>
                  <a:chExt cx="161" cy="369"/>
                </a:xfrm>
              </p:grpSpPr>
              <p:sp>
                <p:nvSpPr>
                  <p:cNvPr id="97815" name="Line 6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16" name="Oval 6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14" name="Oval 6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8" name="Group 66"/>
              <p:cNvGrpSpPr>
                <a:grpSpLocks/>
              </p:cNvGrpSpPr>
              <p:nvPr/>
            </p:nvGrpSpPr>
            <p:grpSpPr bwMode="auto">
              <a:xfrm rot="1047122">
                <a:off x="3874" y="2224"/>
                <a:ext cx="177" cy="311"/>
                <a:chOff x="3622" y="2698"/>
                <a:chExt cx="161" cy="328"/>
              </a:xfrm>
            </p:grpSpPr>
            <p:grpSp>
              <p:nvGrpSpPr>
                <p:cNvPr id="97809" name="Group 67"/>
                <p:cNvGrpSpPr>
                  <a:grpSpLocks/>
                </p:cNvGrpSpPr>
                <p:nvPr/>
              </p:nvGrpSpPr>
              <p:grpSpPr bwMode="auto">
                <a:xfrm>
                  <a:off x="3622" y="2698"/>
                  <a:ext cx="149" cy="259"/>
                  <a:chOff x="2801" y="2008"/>
                  <a:chExt cx="161" cy="369"/>
                </a:xfrm>
              </p:grpSpPr>
              <p:sp>
                <p:nvSpPr>
                  <p:cNvPr id="97811" name="Line 6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12" name="Oval 6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10" name="Oval 7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49" name="Group 71"/>
              <p:cNvGrpSpPr>
                <a:grpSpLocks/>
              </p:cNvGrpSpPr>
              <p:nvPr/>
            </p:nvGrpSpPr>
            <p:grpSpPr bwMode="auto">
              <a:xfrm rot="1047122">
                <a:off x="3758" y="2188"/>
                <a:ext cx="177" cy="311"/>
                <a:chOff x="3622" y="2698"/>
                <a:chExt cx="161" cy="328"/>
              </a:xfrm>
            </p:grpSpPr>
            <p:grpSp>
              <p:nvGrpSpPr>
                <p:cNvPr id="97805" name="Group 72"/>
                <p:cNvGrpSpPr>
                  <a:grpSpLocks/>
                </p:cNvGrpSpPr>
                <p:nvPr/>
              </p:nvGrpSpPr>
              <p:grpSpPr bwMode="auto">
                <a:xfrm>
                  <a:off x="3622" y="2698"/>
                  <a:ext cx="149" cy="259"/>
                  <a:chOff x="2801" y="2008"/>
                  <a:chExt cx="161" cy="369"/>
                </a:xfrm>
              </p:grpSpPr>
              <p:sp>
                <p:nvSpPr>
                  <p:cNvPr id="97807" name="Line 7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08" name="Oval 7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06" name="Oval 7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0" name="Group 76"/>
              <p:cNvGrpSpPr>
                <a:grpSpLocks/>
              </p:cNvGrpSpPr>
              <p:nvPr/>
            </p:nvGrpSpPr>
            <p:grpSpPr bwMode="auto">
              <a:xfrm rot="1047122">
                <a:off x="3926" y="2240"/>
                <a:ext cx="177" cy="311"/>
                <a:chOff x="3622" y="2698"/>
                <a:chExt cx="161" cy="328"/>
              </a:xfrm>
            </p:grpSpPr>
            <p:grpSp>
              <p:nvGrpSpPr>
                <p:cNvPr id="97801" name="Group 77"/>
                <p:cNvGrpSpPr>
                  <a:grpSpLocks/>
                </p:cNvGrpSpPr>
                <p:nvPr/>
              </p:nvGrpSpPr>
              <p:grpSpPr bwMode="auto">
                <a:xfrm>
                  <a:off x="3622" y="2698"/>
                  <a:ext cx="149" cy="259"/>
                  <a:chOff x="2801" y="2008"/>
                  <a:chExt cx="161" cy="369"/>
                </a:xfrm>
              </p:grpSpPr>
              <p:sp>
                <p:nvSpPr>
                  <p:cNvPr id="97803" name="Line 7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04" name="Oval 7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802" name="Oval 8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1" name="Group 81"/>
              <p:cNvGrpSpPr>
                <a:grpSpLocks/>
              </p:cNvGrpSpPr>
              <p:nvPr/>
            </p:nvGrpSpPr>
            <p:grpSpPr bwMode="auto">
              <a:xfrm rot="1047122">
                <a:off x="3982" y="2260"/>
                <a:ext cx="177" cy="311"/>
                <a:chOff x="3622" y="2698"/>
                <a:chExt cx="161" cy="328"/>
              </a:xfrm>
            </p:grpSpPr>
            <p:grpSp>
              <p:nvGrpSpPr>
                <p:cNvPr id="97797" name="Group 82"/>
                <p:cNvGrpSpPr>
                  <a:grpSpLocks/>
                </p:cNvGrpSpPr>
                <p:nvPr/>
              </p:nvGrpSpPr>
              <p:grpSpPr bwMode="auto">
                <a:xfrm>
                  <a:off x="3622" y="2698"/>
                  <a:ext cx="149" cy="259"/>
                  <a:chOff x="2801" y="2008"/>
                  <a:chExt cx="161" cy="369"/>
                </a:xfrm>
              </p:grpSpPr>
              <p:sp>
                <p:nvSpPr>
                  <p:cNvPr id="97799" name="Line 8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800" name="Oval 8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98" name="Oval 8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2" name="Group 86"/>
              <p:cNvGrpSpPr>
                <a:grpSpLocks/>
              </p:cNvGrpSpPr>
              <p:nvPr/>
            </p:nvGrpSpPr>
            <p:grpSpPr bwMode="auto">
              <a:xfrm rot="1047122">
                <a:off x="4038" y="2276"/>
                <a:ext cx="177" cy="311"/>
                <a:chOff x="3622" y="2698"/>
                <a:chExt cx="161" cy="328"/>
              </a:xfrm>
            </p:grpSpPr>
            <p:grpSp>
              <p:nvGrpSpPr>
                <p:cNvPr id="97793" name="Group 87"/>
                <p:cNvGrpSpPr>
                  <a:grpSpLocks/>
                </p:cNvGrpSpPr>
                <p:nvPr/>
              </p:nvGrpSpPr>
              <p:grpSpPr bwMode="auto">
                <a:xfrm>
                  <a:off x="3622" y="2698"/>
                  <a:ext cx="149" cy="259"/>
                  <a:chOff x="2801" y="2008"/>
                  <a:chExt cx="161" cy="369"/>
                </a:xfrm>
              </p:grpSpPr>
              <p:sp>
                <p:nvSpPr>
                  <p:cNvPr id="97795" name="Line 8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96" name="Oval 8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94" name="Oval 9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3" name="Group 91"/>
              <p:cNvGrpSpPr>
                <a:grpSpLocks/>
              </p:cNvGrpSpPr>
              <p:nvPr/>
            </p:nvGrpSpPr>
            <p:grpSpPr bwMode="auto">
              <a:xfrm rot="1047122">
                <a:off x="4090" y="2300"/>
                <a:ext cx="177" cy="311"/>
                <a:chOff x="3622" y="2698"/>
                <a:chExt cx="161" cy="328"/>
              </a:xfrm>
            </p:grpSpPr>
            <p:grpSp>
              <p:nvGrpSpPr>
                <p:cNvPr id="97789" name="Group 92"/>
                <p:cNvGrpSpPr>
                  <a:grpSpLocks/>
                </p:cNvGrpSpPr>
                <p:nvPr/>
              </p:nvGrpSpPr>
              <p:grpSpPr bwMode="auto">
                <a:xfrm>
                  <a:off x="3622" y="2698"/>
                  <a:ext cx="149" cy="259"/>
                  <a:chOff x="2801" y="2008"/>
                  <a:chExt cx="161" cy="369"/>
                </a:xfrm>
              </p:grpSpPr>
              <p:sp>
                <p:nvSpPr>
                  <p:cNvPr id="97791" name="Line 9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92" name="Oval 9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90" name="Oval 9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4" name="Group 96"/>
              <p:cNvGrpSpPr>
                <a:grpSpLocks/>
              </p:cNvGrpSpPr>
              <p:nvPr/>
            </p:nvGrpSpPr>
            <p:grpSpPr bwMode="auto">
              <a:xfrm rot="1047122">
                <a:off x="4146" y="2324"/>
                <a:ext cx="177" cy="311"/>
                <a:chOff x="3622" y="2698"/>
                <a:chExt cx="161" cy="328"/>
              </a:xfrm>
            </p:grpSpPr>
            <p:grpSp>
              <p:nvGrpSpPr>
                <p:cNvPr id="97785" name="Group 97"/>
                <p:cNvGrpSpPr>
                  <a:grpSpLocks/>
                </p:cNvGrpSpPr>
                <p:nvPr/>
              </p:nvGrpSpPr>
              <p:grpSpPr bwMode="auto">
                <a:xfrm>
                  <a:off x="3622" y="2698"/>
                  <a:ext cx="149" cy="259"/>
                  <a:chOff x="2801" y="2008"/>
                  <a:chExt cx="161" cy="369"/>
                </a:xfrm>
              </p:grpSpPr>
              <p:sp>
                <p:nvSpPr>
                  <p:cNvPr id="97787" name="Line 9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88" name="Oval 9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86" name="Oval 10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5" name="Group 101"/>
              <p:cNvGrpSpPr>
                <a:grpSpLocks/>
              </p:cNvGrpSpPr>
              <p:nvPr/>
            </p:nvGrpSpPr>
            <p:grpSpPr bwMode="auto">
              <a:xfrm rot="1047122">
                <a:off x="4198" y="2344"/>
                <a:ext cx="177" cy="311"/>
                <a:chOff x="3622" y="2698"/>
                <a:chExt cx="161" cy="328"/>
              </a:xfrm>
            </p:grpSpPr>
            <p:grpSp>
              <p:nvGrpSpPr>
                <p:cNvPr id="97781" name="Group 102"/>
                <p:cNvGrpSpPr>
                  <a:grpSpLocks/>
                </p:cNvGrpSpPr>
                <p:nvPr/>
              </p:nvGrpSpPr>
              <p:grpSpPr bwMode="auto">
                <a:xfrm>
                  <a:off x="3622" y="2698"/>
                  <a:ext cx="149" cy="259"/>
                  <a:chOff x="2801" y="2008"/>
                  <a:chExt cx="161" cy="369"/>
                </a:xfrm>
              </p:grpSpPr>
              <p:sp>
                <p:nvSpPr>
                  <p:cNvPr id="97783" name="Line 10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84" name="Oval 10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82" name="Oval 10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6" name="Group 106"/>
              <p:cNvGrpSpPr>
                <a:grpSpLocks/>
              </p:cNvGrpSpPr>
              <p:nvPr/>
            </p:nvGrpSpPr>
            <p:grpSpPr bwMode="auto">
              <a:xfrm rot="1279834">
                <a:off x="4255" y="2367"/>
                <a:ext cx="177" cy="311"/>
                <a:chOff x="3622" y="2698"/>
                <a:chExt cx="161" cy="328"/>
              </a:xfrm>
            </p:grpSpPr>
            <p:grpSp>
              <p:nvGrpSpPr>
                <p:cNvPr id="97777" name="Group 107"/>
                <p:cNvGrpSpPr>
                  <a:grpSpLocks/>
                </p:cNvGrpSpPr>
                <p:nvPr/>
              </p:nvGrpSpPr>
              <p:grpSpPr bwMode="auto">
                <a:xfrm>
                  <a:off x="3622" y="2698"/>
                  <a:ext cx="149" cy="259"/>
                  <a:chOff x="2801" y="2008"/>
                  <a:chExt cx="161" cy="369"/>
                </a:xfrm>
              </p:grpSpPr>
              <p:sp>
                <p:nvSpPr>
                  <p:cNvPr id="97779" name="Line 10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80" name="Oval 10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78" name="Oval 11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7" name="Group 111"/>
              <p:cNvGrpSpPr>
                <a:grpSpLocks/>
              </p:cNvGrpSpPr>
              <p:nvPr/>
            </p:nvGrpSpPr>
            <p:grpSpPr bwMode="auto">
              <a:xfrm rot="1628238">
                <a:off x="4310" y="2390"/>
                <a:ext cx="177" cy="311"/>
                <a:chOff x="3622" y="2698"/>
                <a:chExt cx="161" cy="328"/>
              </a:xfrm>
            </p:grpSpPr>
            <p:grpSp>
              <p:nvGrpSpPr>
                <p:cNvPr id="97773" name="Group 112"/>
                <p:cNvGrpSpPr>
                  <a:grpSpLocks/>
                </p:cNvGrpSpPr>
                <p:nvPr/>
              </p:nvGrpSpPr>
              <p:grpSpPr bwMode="auto">
                <a:xfrm>
                  <a:off x="3622" y="2698"/>
                  <a:ext cx="149" cy="259"/>
                  <a:chOff x="2801" y="2008"/>
                  <a:chExt cx="161" cy="369"/>
                </a:xfrm>
              </p:grpSpPr>
              <p:sp>
                <p:nvSpPr>
                  <p:cNvPr id="97775" name="Line 11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76" name="Oval 11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74" name="Oval 11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8" name="Group 116"/>
              <p:cNvGrpSpPr>
                <a:grpSpLocks/>
              </p:cNvGrpSpPr>
              <p:nvPr/>
            </p:nvGrpSpPr>
            <p:grpSpPr bwMode="auto">
              <a:xfrm rot="1628238">
                <a:off x="4358" y="2414"/>
                <a:ext cx="177" cy="311"/>
                <a:chOff x="3622" y="2698"/>
                <a:chExt cx="161" cy="328"/>
              </a:xfrm>
            </p:grpSpPr>
            <p:grpSp>
              <p:nvGrpSpPr>
                <p:cNvPr id="97769" name="Group 117"/>
                <p:cNvGrpSpPr>
                  <a:grpSpLocks/>
                </p:cNvGrpSpPr>
                <p:nvPr/>
              </p:nvGrpSpPr>
              <p:grpSpPr bwMode="auto">
                <a:xfrm>
                  <a:off x="3622" y="2698"/>
                  <a:ext cx="149" cy="259"/>
                  <a:chOff x="2801" y="2008"/>
                  <a:chExt cx="161" cy="369"/>
                </a:xfrm>
              </p:grpSpPr>
              <p:sp>
                <p:nvSpPr>
                  <p:cNvPr id="97771" name="Line 11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72" name="Oval 11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70" name="Oval 12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59" name="Group 121"/>
              <p:cNvGrpSpPr>
                <a:grpSpLocks/>
              </p:cNvGrpSpPr>
              <p:nvPr/>
            </p:nvGrpSpPr>
            <p:grpSpPr bwMode="auto">
              <a:xfrm rot="1918878">
                <a:off x="4408" y="2444"/>
                <a:ext cx="177" cy="311"/>
                <a:chOff x="3622" y="2698"/>
                <a:chExt cx="161" cy="328"/>
              </a:xfrm>
            </p:grpSpPr>
            <p:grpSp>
              <p:nvGrpSpPr>
                <p:cNvPr id="97765" name="Group 122"/>
                <p:cNvGrpSpPr>
                  <a:grpSpLocks/>
                </p:cNvGrpSpPr>
                <p:nvPr/>
              </p:nvGrpSpPr>
              <p:grpSpPr bwMode="auto">
                <a:xfrm>
                  <a:off x="3622" y="2698"/>
                  <a:ext cx="149" cy="259"/>
                  <a:chOff x="2801" y="2008"/>
                  <a:chExt cx="161" cy="369"/>
                </a:xfrm>
              </p:grpSpPr>
              <p:sp>
                <p:nvSpPr>
                  <p:cNvPr id="97767" name="Line 12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68" name="Oval 12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66" name="Oval 12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0" name="Group 126"/>
              <p:cNvGrpSpPr>
                <a:grpSpLocks/>
              </p:cNvGrpSpPr>
              <p:nvPr/>
            </p:nvGrpSpPr>
            <p:grpSpPr bwMode="auto">
              <a:xfrm rot="2091548">
                <a:off x="4459" y="2477"/>
                <a:ext cx="177" cy="311"/>
                <a:chOff x="3622" y="2698"/>
                <a:chExt cx="161" cy="328"/>
              </a:xfrm>
            </p:grpSpPr>
            <p:grpSp>
              <p:nvGrpSpPr>
                <p:cNvPr id="97761" name="Group 127"/>
                <p:cNvGrpSpPr>
                  <a:grpSpLocks/>
                </p:cNvGrpSpPr>
                <p:nvPr/>
              </p:nvGrpSpPr>
              <p:grpSpPr bwMode="auto">
                <a:xfrm>
                  <a:off x="3622" y="2698"/>
                  <a:ext cx="149" cy="259"/>
                  <a:chOff x="2801" y="2008"/>
                  <a:chExt cx="161" cy="369"/>
                </a:xfrm>
              </p:grpSpPr>
              <p:sp>
                <p:nvSpPr>
                  <p:cNvPr id="97763" name="Line 12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64" name="Oval 12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62" name="Oval 13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1" name="Group 131"/>
              <p:cNvGrpSpPr>
                <a:grpSpLocks/>
              </p:cNvGrpSpPr>
              <p:nvPr/>
            </p:nvGrpSpPr>
            <p:grpSpPr bwMode="auto">
              <a:xfrm rot="2329600">
                <a:off x="4508" y="2516"/>
                <a:ext cx="177" cy="311"/>
                <a:chOff x="3622" y="2698"/>
                <a:chExt cx="161" cy="328"/>
              </a:xfrm>
            </p:grpSpPr>
            <p:grpSp>
              <p:nvGrpSpPr>
                <p:cNvPr id="97757" name="Group 132"/>
                <p:cNvGrpSpPr>
                  <a:grpSpLocks/>
                </p:cNvGrpSpPr>
                <p:nvPr/>
              </p:nvGrpSpPr>
              <p:grpSpPr bwMode="auto">
                <a:xfrm>
                  <a:off x="3622" y="2698"/>
                  <a:ext cx="149" cy="259"/>
                  <a:chOff x="2801" y="2008"/>
                  <a:chExt cx="161" cy="369"/>
                </a:xfrm>
              </p:grpSpPr>
              <p:sp>
                <p:nvSpPr>
                  <p:cNvPr id="97759" name="Line 13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60" name="Oval 13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58" name="Oval 13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2" name="Group 136"/>
              <p:cNvGrpSpPr>
                <a:grpSpLocks/>
              </p:cNvGrpSpPr>
              <p:nvPr/>
            </p:nvGrpSpPr>
            <p:grpSpPr bwMode="auto">
              <a:xfrm rot="2329600">
                <a:off x="4556" y="2558"/>
                <a:ext cx="177" cy="311"/>
                <a:chOff x="3622" y="2698"/>
                <a:chExt cx="161" cy="328"/>
              </a:xfrm>
            </p:grpSpPr>
            <p:grpSp>
              <p:nvGrpSpPr>
                <p:cNvPr id="97753" name="Group 137"/>
                <p:cNvGrpSpPr>
                  <a:grpSpLocks/>
                </p:cNvGrpSpPr>
                <p:nvPr/>
              </p:nvGrpSpPr>
              <p:grpSpPr bwMode="auto">
                <a:xfrm>
                  <a:off x="3622" y="2698"/>
                  <a:ext cx="149" cy="259"/>
                  <a:chOff x="2801" y="2008"/>
                  <a:chExt cx="161" cy="369"/>
                </a:xfrm>
              </p:grpSpPr>
              <p:sp>
                <p:nvSpPr>
                  <p:cNvPr id="97755" name="Line 13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56" name="Oval 13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54" name="Oval 14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3" name="Group 141"/>
              <p:cNvGrpSpPr>
                <a:grpSpLocks/>
              </p:cNvGrpSpPr>
              <p:nvPr/>
            </p:nvGrpSpPr>
            <p:grpSpPr bwMode="auto">
              <a:xfrm rot="2792910">
                <a:off x="4644" y="2632"/>
                <a:ext cx="177" cy="311"/>
                <a:chOff x="3622" y="2698"/>
                <a:chExt cx="161" cy="328"/>
              </a:xfrm>
            </p:grpSpPr>
            <p:grpSp>
              <p:nvGrpSpPr>
                <p:cNvPr id="97749" name="Group 142"/>
                <p:cNvGrpSpPr>
                  <a:grpSpLocks/>
                </p:cNvGrpSpPr>
                <p:nvPr/>
              </p:nvGrpSpPr>
              <p:grpSpPr bwMode="auto">
                <a:xfrm>
                  <a:off x="3622" y="2698"/>
                  <a:ext cx="149" cy="259"/>
                  <a:chOff x="2801" y="2008"/>
                  <a:chExt cx="161" cy="369"/>
                </a:xfrm>
              </p:grpSpPr>
              <p:sp>
                <p:nvSpPr>
                  <p:cNvPr id="97751" name="Line 14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52" name="Oval 144"/>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50" name="Oval 145"/>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4" name="Group 146"/>
              <p:cNvGrpSpPr>
                <a:grpSpLocks/>
              </p:cNvGrpSpPr>
              <p:nvPr/>
            </p:nvGrpSpPr>
            <p:grpSpPr bwMode="auto">
              <a:xfrm rot="2620239">
                <a:off x="4602" y="2590"/>
                <a:ext cx="177" cy="311"/>
                <a:chOff x="3622" y="2698"/>
                <a:chExt cx="161" cy="328"/>
              </a:xfrm>
            </p:grpSpPr>
            <p:grpSp>
              <p:nvGrpSpPr>
                <p:cNvPr id="97745" name="Group 147"/>
                <p:cNvGrpSpPr>
                  <a:grpSpLocks/>
                </p:cNvGrpSpPr>
                <p:nvPr/>
              </p:nvGrpSpPr>
              <p:grpSpPr bwMode="auto">
                <a:xfrm>
                  <a:off x="3622" y="2698"/>
                  <a:ext cx="149" cy="259"/>
                  <a:chOff x="2801" y="2008"/>
                  <a:chExt cx="161" cy="369"/>
                </a:xfrm>
              </p:grpSpPr>
              <p:sp>
                <p:nvSpPr>
                  <p:cNvPr id="97747" name="Line 14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48" name="Oval 149"/>
                  <p:cNvSpPr>
                    <a:spLocks noChangeAspect="1" noChangeArrowheads="1"/>
                  </p:cNvSpPr>
                  <p:nvPr/>
                </p:nvSpPr>
                <p:spPr bwMode="auto">
                  <a:xfrm>
                    <a:off x="2801" y="2008"/>
                    <a:ext cx="161"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46" name="Oval 150"/>
                <p:cNvSpPr>
                  <a:spLocks noChangeAspect="1" noChangeArrowheads="1"/>
                </p:cNvSpPr>
                <p:nvPr/>
              </p:nvSpPr>
              <p:spPr bwMode="auto">
                <a:xfrm>
                  <a:off x="3634" y="2768"/>
                  <a:ext cx="149"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5" name="Group 151"/>
              <p:cNvGrpSpPr>
                <a:grpSpLocks/>
              </p:cNvGrpSpPr>
              <p:nvPr/>
            </p:nvGrpSpPr>
            <p:grpSpPr bwMode="auto">
              <a:xfrm>
                <a:off x="3081" y="2072"/>
                <a:ext cx="184" cy="311"/>
                <a:chOff x="2683" y="2738"/>
                <a:chExt cx="166" cy="328"/>
              </a:xfrm>
            </p:grpSpPr>
            <p:grpSp>
              <p:nvGrpSpPr>
                <p:cNvPr id="97741" name="Group 152"/>
                <p:cNvGrpSpPr>
                  <a:grpSpLocks/>
                </p:cNvGrpSpPr>
                <p:nvPr/>
              </p:nvGrpSpPr>
              <p:grpSpPr bwMode="auto">
                <a:xfrm>
                  <a:off x="2683" y="2738"/>
                  <a:ext cx="148" cy="259"/>
                  <a:chOff x="2847" y="2008"/>
                  <a:chExt cx="160" cy="369"/>
                </a:xfrm>
              </p:grpSpPr>
              <p:sp>
                <p:nvSpPr>
                  <p:cNvPr id="97743" name="Line 15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44" name="Oval 154"/>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42" name="Oval 155"/>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6" name="Group 156"/>
              <p:cNvGrpSpPr>
                <a:grpSpLocks/>
              </p:cNvGrpSpPr>
              <p:nvPr/>
            </p:nvGrpSpPr>
            <p:grpSpPr bwMode="auto">
              <a:xfrm>
                <a:off x="3021" y="2069"/>
                <a:ext cx="184" cy="311"/>
                <a:chOff x="2683" y="2738"/>
                <a:chExt cx="166" cy="328"/>
              </a:xfrm>
            </p:grpSpPr>
            <p:grpSp>
              <p:nvGrpSpPr>
                <p:cNvPr id="97737" name="Group 157"/>
                <p:cNvGrpSpPr>
                  <a:grpSpLocks/>
                </p:cNvGrpSpPr>
                <p:nvPr/>
              </p:nvGrpSpPr>
              <p:grpSpPr bwMode="auto">
                <a:xfrm>
                  <a:off x="2683" y="2738"/>
                  <a:ext cx="148" cy="259"/>
                  <a:chOff x="2847" y="2008"/>
                  <a:chExt cx="160" cy="369"/>
                </a:xfrm>
              </p:grpSpPr>
              <p:sp>
                <p:nvSpPr>
                  <p:cNvPr id="97739" name="Line 15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40" name="Oval 159"/>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38" name="Oval 160"/>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7" name="Group 161"/>
              <p:cNvGrpSpPr>
                <a:grpSpLocks/>
              </p:cNvGrpSpPr>
              <p:nvPr/>
            </p:nvGrpSpPr>
            <p:grpSpPr bwMode="auto">
              <a:xfrm>
                <a:off x="2829" y="2072"/>
                <a:ext cx="184" cy="311"/>
                <a:chOff x="2683" y="2738"/>
                <a:chExt cx="166" cy="328"/>
              </a:xfrm>
            </p:grpSpPr>
            <p:grpSp>
              <p:nvGrpSpPr>
                <p:cNvPr id="97733" name="Group 162"/>
                <p:cNvGrpSpPr>
                  <a:grpSpLocks/>
                </p:cNvGrpSpPr>
                <p:nvPr/>
              </p:nvGrpSpPr>
              <p:grpSpPr bwMode="auto">
                <a:xfrm>
                  <a:off x="2683" y="2738"/>
                  <a:ext cx="148" cy="259"/>
                  <a:chOff x="2847" y="2008"/>
                  <a:chExt cx="160" cy="369"/>
                </a:xfrm>
              </p:grpSpPr>
              <p:sp>
                <p:nvSpPr>
                  <p:cNvPr id="97735" name="Line 16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36" name="Oval 164"/>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34" name="Oval 165"/>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8" name="Group 166"/>
              <p:cNvGrpSpPr>
                <a:grpSpLocks/>
              </p:cNvGrpSpPr>
              <p:nvPr/>
            </p:nvGrpSpPr>
            <p:grpSpPr bwMode="auto">
              <a:xfrm>
                <a:off x="2955" y="2069"/>
                <a:ext cx="184" cy="311"/>
                <a:chOff x="2683" y="2738"/>
                <a:chExt cx="166" cy="328"/>
              </a:xfrm>
            </p:grpSpPr>
            <p:grpSp>
              <p:nvGrpSpPr>
                <p:cNvPr id="97729" name="Group 167"/>
                <p:cNvGrpSpPr>
                  <a:grpSpLocks/>
                </p:cNvGrpSpPr>
                <p:nvPr/>
              </p:nvGrpSpPr>
              <p:grpSpPr bwMode="auto">
                <a:xfrm>
                  <a:off x="2683" y="2738"/>
                  <a:ext cx="148" cy="259"/>
                  <a:chOff x="2847" y="2008"/>
                  <a:chExt cx="160" cy="369"/>
                </a:xfrm>
              </p:grpSpPr>
              <p:sp>
                <p:nvSpPr>
                  <p:cNvPr id="97731" name="Line 16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32" name="Oval 169"/>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30" name="Oval 170"/>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69" name="Group 171"/>
              <p:cNvGrpSpPr>
                <a:grpSpLocks/>
              </p:cNvGrpSpPr>
              <p:nvPr/>
            </p:nvGrpSpPr>
            <p:grpSpPr bwMode="auto">
              <a:xfrm>
                <a:off x="2892" y="2069"/>
                <a:ext cx="184" cy="311"/>
                <a:chOff x="2683" y="2738"/>
                <a:chExt cx="166" cy="328"/>
              </a:xfrm>
            </p:grpSpPr>
            <p:grpSp>
              <p:nvGrpSpPr>
                <p:cNvPr id="97725" name="Group 172"/>
                <p:cNvGrpSpPr>
                  <a:grpSpLocks/>
                </p:cNvGrpSpPr>
                <p:nvPr/>
              </p:nvGrpSpPr>
              <p:grpSpPr bwMode="auto">
                <a:xfrm>
                  <a:off x="2683" y="2738"/>
                  <a:ext cx="148" cy="259"/>
                  <a:chOff x="2847" y="2008"/>
                  <a:chExt cx="160" cy="369"/>
                </a:xfrm>
              </p:grpSpPr>
              <p:sp>
                <p:nvSpPr>
                  <p:cNvPr id="97727" name="Line 17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28" name="Oval 174"/>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26" name="Oval 175"/>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0" name="Group 176"/>
              <p:cNvGrpSpPr>
                <a:grpSpLocks/>
              </p:cNvGrpSpPr>
              <p:nvPr/>
            </p:nvGrpSpPr>
            <p:grpSpPr bwMode="auto">
              <a:xfrm>
                <a:off x="2769" y="2072"/>
                <a:ext cx="184" cy="311"/>
                <a:chOff x="2683" y="2738"/>
                <a:chExt cx="166" cy="328"/>
              </a:xfrm>
            </p:grpSpPr>
            <p:grpSp>
              <p:nvGrpSpPr>
                <p:cNvPr id="97721" name="Group 177"/>
                <p:cNvGrpSpPr>
                  <a:grpSpLocks/>
                </p:cNvGrpSpPr>
                <p:nvPr/>
              </p:nvGrpSpPr>
              <p:grpSpPr bwMode="auto">
                <a:xfrm>
                  <a:off x="2683" y="2738"/>
                  <a:ext cx="148" cy="259"/>
                  <a:chOff x="2847" y="2008"/>
                  <a:chExt cx="160" cy="369"/>
                </a:xfrm>
              </p:grpSpPr>
              <p:sp>
                <p:nvSpPr>
                  <p:cNvPr id="97723" name="Line 17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24" name="Oval 179"/>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22" name="Oval 180"/>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1" name="Group 181"/>
              <p:cNvGrpSpPr>
                <a:grpSpLocks/>
              </p:cNvGrpSpPr>
              <p:nvPr/>
            </p:nvGrpSpPr>
            <p:grpSpPr bwMode="auto">
              <a:xfrm>
                <a:off x="2706" y="2072"/>
                <a:ext cx="184" cy="311"/>
                <a:chOff x="2683" y="2738"/>
                <a:chExt cx="166" cy="328"/>
              </a:xfrm>
            </p:grpSpPr>
            <p:grpSp>
              <p:nvGrpSpPr>
                <p:cNvPr id="97717" name="Group 182"/>
                <p:cNvGrpSpPr>
                  <a:grpSpLocks/>
                </p:cNvGrpSpPr>
                <p:nvPr/>
              </p:nvGrpSpPr>
              <p:grpSpPr bwMode="auto">
                <a:xfrm>
                  <a:off x="2683" y="2738"/>
                  <a:ext cx="148" cy="259"/>
                  <a:chOff x="2847" y="2008"/>
                  <a:chExt cx="160" cy="369"/>
                </a:xfrm>
              </p:grpSpPr>
              <p:sp>
                <p:nvSpPr>
                  <p:cNvPr id="97719" name="Line 18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20" name="Oval 184"/>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18" name="Oval 185"/>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2" name="Group 186"/>
              <p:cNvGrpSpPr>
                <a:grpSpLocks/>
              </p:cNvGrpSpPr>
              <p:nvPr/>
            </p:nvGrpSpPr>
            <p:grpSpPr bwMode="auto">
              <a:xfrm>
                <a:off x="2646" y="2075"/>
                <a:ext cx="184" cy="311"/>
                <a:chOff x="2683" y="2738"/>
                <a:chExt cx="166" cy="328"/>
              </a:xfrm>
            </p:grpSpPr>
            <p:grpSp>
              <p:nvGrpSpPr>
                <p:cNvPr id="97713" name="Group 187"/>
                <p:cNvGrpSpPr>
                  <a:grpSpLocks/>
                </p:cNvGrpSpPr>
                <p:nvPr/>
              </p:nvGrpSpPr>
              <p:grpSpPr bwMode="auto">
                <a:xfrm>
                  <a:off x="2683" y="2738"/>
                  <a:ext cx="148" cy="259"/>
                  <a:chOff x="2847" y="2008"/>
                  <a:chExt cx="160" cy="369"/>
                </a:xfrm>
              </p:grpSpPr>
              <p:sp>
                <p:nvSpPr>
                  <p:cNvPr id="97715" name="Line 18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16" name="Oval 189"/>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14" name="Oval 190"/>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3" name="Group 191"/>
              <p:cNvGrpSpPr>
                <a:grpSpLocks/>
              </p:cNvGrpSpPr>
              <p:nvPr/>
            </p:nvGrpSpPr>
            <p:grpSpPr bwMode="auto">
              <a:xfrm rot="-290143">
                <a:off x="2409" y="2096"/>
                <a:ext cx="183" cy="311"/>
                <a:chOff x="2642" y="2738"/>
                <a:chExt cx="165" cy="328"/>
              </a:xfrm>
            </p:grpSpPr>
            <p:grpSp>
              <p:nvGrpSpPr>
                <p:cNvPr id="97709" name="Group 192"/>
                <p:cNvGrpSpPr>
                  <a:grpSpLocks/>
                </p:cNvGrpSpPr>
                <p:nvPr/>
              </p:nvGrpSpPr>
              <p:grpSpPr bwMode="auto">
                <a:xfrm>
                  <a:off x="2642" y="2738"/>
                  <a:ext cx="148" cy="259"/>
                  <a:chOff x="2802" y="2008"/>
                  <a:chExt cx="160" cy="369"/>
                </a:xfrm>
              </p:grpSpPr>
              <p:sp>
                <p:nvSpPr>
                  <p:cNvPr id="97711" name="Line 19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12" name="Oval 19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10" name="Oval 19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4" name="Group 196"/>
              <p:cNvGrpSpPr>
                <a:grpSpLocks/>
              </p:cNvGrpSpPr>
              <p:nvPr/>
            </p:nvGrpSpPr>
            <p:grpSpPr bwMode="auto">
              <a:xfrm>
                <a:off x="2580" y="2081"/>
                <a:ext cx="184" cy="311"/>
                <a:chOff x="2683" y="2738"/>
                <a:chExt cx="166" cy="328"/>
              </a:xfrm>
            </p:grpSpPr>
            <p:grpSp>
              <p:nvGrpSpPr>
                <p:cNvPr id="97705" name="Group 197"/>
                <p:cNvGrpSpPr>
                  <a:grpSpLocks/>
                </p:cNvGrpSpPr>
                <p:nvPr/>
              </p:nvGrpSpPr>
              <p:grpSpPr bwMode="auto">
                <a:xfrm>
                  <a:off x="2683" y="2738"/>
                  <a:ext cx="148" cy="259"/>
                  <a:chOff x="2847" y="2008"/>
                  <a:chExt cx="160" cy="369"/>
                </a:xfrm>
              </p:grpSpPr>
              <p:sp>
                <p:nvSpPr>
                  <p:cNvPr id="97707" name="Line 19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08" name="Oval 199"/>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06" name="Oval 200"/>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5" name="Group 201"/>
              <p:cNvGrpSpPr>
                <a:grpSpLocks/>
              </p:cNvGrpSpPr>
              <p:nvPr/>
            </p:nvGrpSpPr>
            <p:grpSpPr bwMode="auto">
              <a:xfrm>
                <a:off x="2517" y="2087"/>
                <a:ext cx="184" cy="311"/>
                <a:chOff x="2683" y="2738"/>
                <a:chExt cx="166" cy="328"/>
              </a:xfrm>
            </p:grpSpPr>
            <p:grpSp>
              <p:nvGrpSpPr>
                <p:cNvPr id="97701" name="Group 202"/>
                <p:cNvGrpSpPr>
                  <a:grpSpLocks/>
                </p:cNvGrpSpPr>
                <p:nvPr/>
              </p:nvGrpSpPr>
              <p:grpSpPr bwMode="auto">
                <a:xfrm>
                  <a:off x="2683" y="2738"/>
                  <a:ext cx="148" cy="259"/>
                  <a:chOff x="2847" y="2008"/>
                  <a:chExt cx="160" cy="369"/>
                </a:xfrm>
              </p:grpSpPr>
              <p:sp>
                <p:nvSpPr>
                  <p:cNvPr id="97703" name="Line 20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04" name="Oval 204"/>
                  <p:cNvSpPr>
                    <a:spLocks noChangeAspect="1" noChangeArrowheads="1"/>
                  </p:cNvSpPr>
                  <p:nvPr/>
                </p:nvSpPr>
                <p:spPr bwMode="auto">
                  <a:xfrm>
                    <a:off x="2847"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702" name="Oval 205"/>
                <p:cNvSpPr>
                  <a:spLocks noChangeAspect="1" noChangeArrowheads="1"/>
                </p:cNvSpPr>
                <p:nvPr/>
              </p:nvSpPr>
              <p:spPr bwMode="auto">
                <a:xfrm>
                  <a:off x="2701"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6" name="Group 206"/>
              <p:cNvGrpSpPr>
                <a:grpSpLocks/>
              </p:cNvGrpSpPr>
              <p:nvPr/>
            </p:nvGrpSpPr>
            <p:grpSpPr bwMode="auto">
              <a:xfrm rot="-290143">
                <a:off x="2343" y="2105"/>
                <a:ext cx="183" cy="311"/>
                <a:chOff x="2642" y="2738"/>
                <a:chExt cx="165" cy="328"/>
              </a:xfrm>
            </p:grpSpPr>
            <p:grpSp>
              <p:nvGrpSpPr>
                <p:cNvPr id="97697" name="Group 207"/>
                <p:cNvGrpSpPr>
                  <a:grpSpLocks/>
                </p:cNvGrpSpPr>
                <p:nvPr/>
              </p:nvGrpSpPr>
              <p:grpSpPr bwMode="auto">
                <a:xfrm>
                  <a:off x="2642" y="2738"/>
                  <a:ext cx="148" cy="259"/>
                  <a:chOff x="2802" y="2008"/>
                  <a:chExt cx="160" cy="369"/>
                </a:xfrm>
              </p:grpSpPr>
              <p:sp>
                <p:nvSpPr>
                  <p:cNvPr id="97699" name="Line 20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700" name="Oval 20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98" name="Oval 21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7" name="Group 211"/>
              <p:cNvGrpSpPr>
                <a:grpSpLocks/>
              </p:cNvGrpSpPr>
              <p:nvPr/>
            </p:nvGrpSpPr>
            <p:grpSpPr bwMode="auto">
              <a:xfrm rot="-522521">
                <a:off x="2283" y="2115"/>
                <a:ext cx="183" cy="311"/>
                <a:chOff x="2642" y="2738"/>
                <a:chExt cx="165" cy="328"/>
              </a:xfrm>
            </p:grpSpPr>
            <p:grpSp>
              <p:nvGrpSpPr>
                <p:cNvPr id="97693" name="Group 212"/>
                <p:cNvGrpSpPr>
                  <a:grpSpLocks/>
                </p:cNvGrpSpPr>
                <p:nvPr/>
              </p:nvGrpSpPr>
              <p:grpSpPr bwMode="auto">
                <a:xfrm>
                  <a:off x="2642" y="2738"/>
                  <a:ext cx="148" cy="259"/>
                  <a:chOff x="2802" y="2008"/>
                  <a:chExt cx="160" cy="369"/>
                </a:xfrm>
              </p:grpSpPr>
              <p:sp>
                <p:nvSpPr>
                  <p:cNvPr id="97695" name="Line 21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96" name="Oval 21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94" name="Oval 21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8" name="Group 216"/>
              <p:cNvGrpSpPr>
                <a:grpSpLocks/>
              </p:cNvGrpSpPr>
              <p:nvPr/>
            </p:nvGrpSpPr>
            <p:grpSpPr bwMode="auto">
              <a:xfrm rot="-522521">
                <a:off x="2223" y="2127"/>
                <a:ext cx="183" cy="311"/>
                <a:chOff x="2642" y="2738"/>
                <a:chExt cx="165" cy="328"/>
              </a:xfrm>
            </p:grpSpPr>
            <p:grpSp>
              <p:nvGrpSpPr>
                <p:cNvPr id="97689" name="Group 217"/>
                <p:cNvGrpSpPr>
                  <a:grpSpLocks/>
                </p:cNvGrpSpPr>
                <p:nvPr/>
              </p:nvGrpSpPr>
              <p:grpSpPr bwMode="auto">
                <a:xfrm>
                  <a:off x="2642" y="2738"/>
                  <a:ext cx="148" cy="259"/>
                  <a:chOff x="2802" y="2008"/>
                  <a:chExt cx="160" cy="369"/>
                </a:xfrm>
              </p:grpSpPr>
              <p:sp>
                <p:nvSpPr>
                  <p:cNvPr id="97691" name="Line 21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92" name="Oval 21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90" name="Oval 22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79" name="Group 221"/>
              <p:cNvGrpSpPr>
                <a:grpSpLocks/>
              </p:cNvGrpSpPr>
              <p:nvPr/>
            </p:nvGrpSpPr>
            <p:grpSpPr bwMode="auto">
              <a:xfrm rot="-522521">
                <a:off x="2163" y="2142"/>
                <a:ext cx="183" cy="311"/>
                <a:chOff x="2642" y="2738"/>
                <a:chExt cx="165" cy="328"/>
              </a:xfrm>
            </p:grpSpPr>
            <p:grpSp>
              <p:nvGrpSpPr>
                <p:cNvPr id="97685" name="Group 222"/>
                <p:cNvGrpSpPr>
                  <a:grpSpLocks/>
                </p:cNvGrpSpPr>
                <p:nvPr/>
              </p:nvGrpSpPr>
              <p:grpSpPr bwMode="auto">
                <a:xfrm>
                  <a:off x="2642" y="2738"/>
                  <a:ext cx="148" cy="259"/>
                  <a:chOff x="2802" y="2008"/>
                  <a:chExt cx="160" cy="369"/>
                </a:xfrm>
              </p:grpSpPr>
              <p:sp>
                <p:nvSpPr>
                  <p:cNvPr id="97687" name="Line 22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88" name="Oval 22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86" name="Oval 22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0" name="Group 226"/>
              <p:cNvGrpSpPr>
                <a:grpSpLocks/>
              </p:cNvGrpSpPr>
              <p:nvPr/>
            </p:nvGrpSpPr>
            <p:grpSpPr bwMode="auto">
              <a:xfrm rot="-522521">
                <a:off x="1992" y="2172"/>
                <a:ext cx="183" cy="311"/>
                <a:chOff x="2642" y="2738"/>
                <a:chExt cx="165" cy="328"/>
              </a:xfrm>
            </p:grpSpPr>
            <p:grpSp>
              <p:nvGrpSpPr>
                <p:cNvPr id="97681" name="Group 227"/>
                <p:cNvGrpSpPr>
                  <a:grpSpLocks/>
                </p:cNvGrpSpPr>
                <p:nvPr/>
              </p:nvGrpSpPr>
              <p:grpSpPr bwMode="auto">
                <a:xfrm>
                  <a:off x="2642" y="2738"/>
                  <a:ext cx="148" cy="259"/>
                  <a:chOff x="2802" y="2008"/>
                  <a:chExt cx="160" cy="369"/>
                </a:xfrm>
              </p:grpSpPr>
              <p:sp>
                <p:nvSpPr>
                  <p:cNvPr id="97683" name="Line 22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84" name="Oval 22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82" name="Oval 23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1" name="Group 231"/>
              <p:cNvGrpSpPr>
                <a:grpSpLocks/>
              </p:cNvGrpSpPr>
              <p:nvPr/>
            </p:nvGrpSpPr>
            <p:grpSpPr bwMode="auto">
              <a:xfrm rot="-522521">
                <a:off x="2052" y="2160"/>
                <a:ext cx="183" cy="311"/>
                <a:chOff x="2642" y="2738"/>
                <a:chExt cx="165" cy="328"/>
              </a:xfrm>
            </p:grpSpPr>
            <p:grpSp>
              <p:nvGrpSpPr>
                <p:cNvPr id="97677" name="Group 232"/>
                <p:cNvGrpSpPr>
                  <a:grpSpLocks/>
                </p:cNvGrpSpPr>
                <p:nvPr/>
              </p:nvGrpSpPr>
              <p:grpSpPr bwMode="auto">
                <a:xfrm>
                  <a:off x="2642" y="2738"/>
                  <a:ext cx="148" cy="259"/>
                  <a:chOff x="2802" y="2008"/>
                  <a:chExt cx="160" cy="369"/>
                </a:xfrm>
              </p:grpSpPr>
              <p:sp>
                <p:nvSpPr>
                  <p:cNvPr id="97679" name="Line 23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80" name="Oval 23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78" name="Oval 23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2" name="Group 236"/>
              <p:cNvGrpSpPr>
                <a:grpSpLocks/>
              </p:cNvGrpSpPr>
              <p:nvPr/>
            </p:nvGrpSpPr>
            <p:grpSpPr bwMode="auto">
              <a:xfrm rot="-522521">
                <a:off x="2106" y="2151"/>
                <a:ext cx="183" cy="311"/>
                <a:chOff x="2642" y="2738"/>
                <a:chExt cx="165" cy="328"/>
              </a:xfrm>
            </p:grpSpPr>
            <p:grpSp>
              <p:nvGrpSpPr>
                <p:cNvPr id="97673" name="Group 237"/>
                <p:cNvGrpSpPr>
                  <a:grpSpLocks/>
                </p:cNvGrpSpPr>
                <p:nvPr/>
              </p:nvGrpSpPr>
              <p:grpSpPr bwMode="auto">
                <a:xfrm>
                  <a:off x="2642" y="2738"/>
                  <a:ext cx="148" cy="259"/>
                  <a:chOff x="2802" y="2008"/>
                  <a:chExt cx="160" cy="369"/>
                </a:xfrm>
              </p:grpSpPr>
              <p:sp>
                <p:nvSpPr>
                  <p:cNvPr id="97675" name="Line 23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76" name="Oval 23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74" name="Oval 24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3" name="Group 241"/>
              <p:cNvGrpSpPr>
                <a:grpSpLocks/>
              </p:cNvGrpSpPr>
              <p:nvPr/>
            </p:nvGrpSpPr>
            <p:grpSpPr bwMode="auto">
              <a:xfrm rot="-754899">
                <a:off x="1764" y="2235"/>
                <a:ext cx="183" cy="311"/>
                <a:chOff x="2642" y="2738"/>
                <a:chExt cx="165" cy="328"/>
              </a:xfrm>
            </p:grpSpPr>
            <p:grpSp>
              <p:nvGrpSpPr>
                <p:cNvPr id="97669" name="Group 242"/>
                <p:cNvGrpSpPr>
                  <a:grpSpLocks/>
                </p:cNvGrpSpPr>
                <p:nvPr/>
              </p:nvGrpSpPr>
              <p:grpSpPr bwMode="auto">
                <a:xfrm>
                  <a:off x="2642" y="2738"/>
                  <a:ext cx="148" cy="259"/>
                  <a:chOff x="2802" y="2008"/>
                  <a:chExt cx="160" cy="369"/>
                </a:xfrm>
              </p:grpSpPr>
              <p:sp>
                <p:nvSpPr>
                  <p:cNvPr id="97671" name="Line 24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72" name="Oval 24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70" name="Oval 24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4" name="Group 246"/>
              <p:cNvGrpSpPr>
                <a:grpSpLocks/>
              </p:cNvGrpSpPr>
              <p:nvPr/>
            </p:nvGrpSpPr>
            <p:grpSpPr bwMode="auto">
              <a:xfrm rot="-754899">
                <a:off x="1824" y="2214"/>
                <a:ext cx="183" cy="311"/>
                <a:chOff x="2642" y="2738"/>
                <a:chExt cx="165" cy="328"/>
              </a:xfrm>
            </p:grpSpPr>
            <p:grpSp>
              <p:nvGrpSpPr>
                <p:cNvPr id="97665" name="Group 247"/>
                <p:cNvGrpSpPr>
                  <a:grpSpLocks/>
                </p:cNvGrpSpPr>
                <p:nvPr/>
              </p:nvGrpSpPr>
              <p:grpSpPr bwMode="auto">
                <a:xfrm>
                  <a:off x="2642" y="2738"/>
                  <a:ext cx="148" cy="259"/>
                  <a:chOff x="2802" y="2008"/>
                  <a:chExt cx="160" cy="369"/>
                </a:xfrm>
              </p:grpSpPr>
              <p:sp>
                <p:nvSpPr>
                  <p:cNvPr id="97667" name="Line 24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68" name="Oval 24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66" name="Oval 25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5" name="Group 251"/>
              <p:cNvGrpSpPr>
                <a:grpSpLocks/>
              </p:cNvGrpSpPr>
              <p:nvPr/>
            </p:nvGrpSpPr>
            <p:grpSpPr bwMode="auto">
              <a:xfrm rot="-522521">
                <a:off x="1875" y="2199"/>
                <a:ext cx="183" cy="311"/>
                <a:chOff x="2642" y="2738"/>
                <a:chExt cx="165" cy="328"/>
              </a:xfrm>
            </p:grpSpPr>
            <p:grpSp>
              <p:nvGrpSpPr>
                <p:cNvPr id="97661" name="Group 252"/>
                <p:cNvGrpSpPr>
                  <a:grpSpLocks/>
                </p:cNvGrpSpPr>
                <p:nvPr/>
              </p:nvGrpSpPr>
              <p:grpSpPr bwMode="auto">
                <a:xfrm>
                  <a:off x="2642" y="2738"/>
                  <a:ext cx="148" cy="259"/>
                  <a:chOff x="2802" y="2008"/>
                  <a:chExt cx="160" cy="369"/>
                </a:xfrm>
              </p:grpSpPr>
              <p:sp>
                <p:nvSpPr>
                  <p:cNvPr id="97663" name="Line 25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64" name="Oval 25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62" name="Oval 25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6" name="Group 256"/>
              <p:cNvGrpSpPr>
                <a:grpSpLocks/>
              </p:cNvGrpSpPr>
              <p:nvPr/>
            </p:nvGrpSpPr>
            <p:grpSpPr bwMode="auto">
              <a:xfrm rot="-522521">
                <a:off x="1935" y="2184"/>
                <a:ext cx="183" cy="311"/>
                <a:chOff x="2642" y="2738"/>
                <a:chExt cx="165" cy="328"/>
              </a:xfrm>
            </p:grpSpPr>
            <p:grpSp>
              <p:nvGrpSpPr>
                <p:cNvPr id="97657" name="Group 257"/>
                <p:cNvGrpSpPr>
                  <a:grpSpLocks/>
                </p:cNvGrpSpPr>
                <p:nvPr/>
              </p:nvGrpSpPr>
              <p:grpSpPr bwMode="auto">
                <a:xfrm>
                  <a:off x="2642" y="2738"/>
                  <a:ext cx="148" cy="259"/>
                  <a:chOff x="2802" y="2008"/>
                  <a:chExt cx="160" cy="369"/>
                </a:xfrm>
              </p:grpSpPr>
              <p:sp>
                <p:nvSpPr>
                  <p:cNvPr id="97659" name="Line 25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60" name="Oval 25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58" name="Oval 26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7" name="Group 261"/>
              <p:cNvGrpSpPr>
                <a:grpSpLocks/>
              </p:cNvGrpSpPr>
              <p:nvPr/>
            </p:nvGrpSpPr>
            <p:grpSpPr bwMode="auto">
              <a:xfrm rot="-1159948">
                <a:off x="1710" y="2259"/>
                <a:ext cx="183" cy="311"/>
                <a:chOff x="2642" y="2738"/>
                <a:chExt cx="165" cy="328"/>
              </a:xfrm>
            </p:grpSpPr>
            <p:grpSp>
              <p:nvGrpSpPr>
                <p:cNvPr id="97653" name="Group 262"/>
                <p:cNvGrpSpPr>
                  <a:grpSpLocks/>
                </p:cNvGrpSpPr>
                <p:nvPr/>
              </p:nvGrpSpPr>
              <p:grpSpPr bwMode="auto">
                <a:xfrm>
                  <a:off x="2642" y="2738"/>
                  <a:ext cx="148" cy="259"/>
                  <a:chOff x="2802" y="2008"/>
                  <a:chExt cx="160" cy="369"/>
                </a:xfrm>
              </p:grpSpPr>
              <p:sp>
                <p:nvSpPr>
                  <p:cNvPr id="97655" name="Line 26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56" name="Oval 26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54" name="Oval 26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8" name="Group 266"/>
              <p:cNvGrpSpPr>
                <a:grpSpLocks/>
              </p:cNvGrpSpPr>
              <p:nvPr/>
            </p:nvGrpSpPr>
            <p:grpSpPr bwMode="auto">
              <a:xfrm rot="-1159948">
                <a:off x="1656" y="2277"/>
                <a:ext cx="183" cy="311"/>
                <a:chOff x="2642" y="2738"/>
                <a:chExt cx="165" cy="328"/>
              </a:xfrm>
            </p:grpSpPr>
            <p:grpSp>
              <p:nvGrpSpPr>
                <p:cNvPr id="97649" name="Group 267"/>
                <p:cNvGrpSpPr>
                  <a:grpSpLocks/>
                </p:cNvGrpSpPr>
                <p:nvPr/>
              </p:nvGrpSpPr>
              <p:grpSpPr bwMode="auto">
                <a:xfrm>
                  <a:off x="2642" y="2738"/>
                  <a:ext cx="148" cy="259"/>
                  <a:chOff x="2802" y="2008"/>
                  <a:chExt cx="160" cy="369"/>
                </a:xfrm>
              </p:grpSpPr>
              <p:sp>
                <p:nvSpPr>
                  <p:cNvPr id="97651" name="Line 26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52" name="Oval 26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50" name="Oval 27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89" name="Group 271"/>
              <p:cNvGrpSpPr>
                <a:grpSpLocks/>
              </p:cNvGrpSpPr>
              <p:nvPr/>
            </p:nvGrpSpPr>
            <p:grpSpPr bwMode="auto">
              <a:xfrm rot="-1159948">
                <a:off x="1599" y="2301"/>
                <a:ext cx="183" cy="311"/>
                <a:chOff x="2642" y="2738"/>
                <a:chExt cx="165" cy="328"/>
              </a:xfrm>
            </p:grpSpPr>
            <p:grpSp>
              <p:nvGrpSpPr>
                <p:cNvPr id="97645" name="Group 272"/>
                <p:cNvGrpSpPr>
                  <a:grpSpLocks/>
                </p:cNvGrpSpPr>
                <p:nvPr/>
              </p:nvGrpSpPr>
              <p:grpSpPr bwMode="auto">
                <a:xfrm>
                  <a:off x="2642" y="2738"/>
                  <a:ext cx="148" cy="259"/>
                  <a:chOff x="2802" y="2008"/>
                  <a:chExt cx="160" cy="369"/>
                </a:xfrm>
              </p:grpSpPr>
              <p:sp>
                <p:nvSpPr>
                  <p:cNvPr id="97647" name="Line 27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48" name="Oval 27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46" name="Oval 27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0" name="Group 276"/>
              <p:cNvGrpSpPr>
                <a:grpSpLocks/>
              </p:cNvGrpSpPr>
              <p:nvPr/>
            </p:nvGrpSpPr>
            <p:grpSpPr bwMode="auto">
              <a:xfrm rot="-1159948">
                <a:off x="1545" y="2325"/>
                <a:ext cx="183" cy="311"/>
                <a:chOff x="2642" y="2738"/>
                <a:chExt cx="165" cy="328"/>
              </a:xfrm>
            </p:grpSpPr>
            <p:grpSp>
              <p:nvGrpSpPr>
                <p:cNvPr id="97641" name="Group 277"/>
                <p:cNvGrpSpPr>
                  <a:grpSpLocks/>
                </p:cNvGrpSpPr>
                <p:nvPr/>
              </p:nvGrpSpPr>
              <p:grpSpPr bwMode="auto">
                <a:xfrm>
                  <a:off x="2642" y="2738"/>
                  <a:ext cx="148" cy="259"/>
                  <a:chOff x="2802" y="2008"/>
                  <a:chExt cx="160" cy="369"/>
                </a:xfrm>
              </p:grpSpPr>
              <p:sp>
                <p:nvSpPr>
                  <p:cNvPr id="97643" name="Line 27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44" name="Oval 27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42" name="Oval 28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1" name="Group 281"/>
              <p:cNvGrpSpPr>
                <a:grpSpLocks/>
              </p:cNvGrpSpPr>
              <p:nvPr/>
            </p:nvGrpSpPr>
            <p:grpSpPr bwMode="auto">
              <a:xfrm rot="-1622076">
                <a:off x="1490" y="2347"/>
                <a:ext cx="183" cy="311"/>
                <a:chOff x="2642" y="2738"/>
                <a:chExt cx="165" cy="328"/>
              </a:xfrm>
            </p:grpSpPr>
            <p:grpSp>
              <p:nvGrpSpPr>
                <p:cNvPr id="97637" name="Group 282"/>
                <p:cNvGrpSpPr>
                  <a:grpSpLocks/>
                </p:cNvGrpSpPr>
                <p:nvPr/>
              </p:nvGrpSpPr>
              <p:grpSpPr bwMode="auto">
                <a:xfrm>
                  <a:off x="2642" y="2738"/>
                  <a:ext cx="148" cy="259"/>
                  <a:chOff x="2802" y="2008"/>
                  <a:chExt cx="160" cy="369"/>
                </a:xfrm>
              </p:grpSpPr>
              <p:sp>
                <p:nvSpPr>
                  <p:cNvPr id="97639" name="Line 28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40" name="Oval 28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38" name="Oval 28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2" name="Group 286"/>
              <p:cNvGrpSpPr>
                <a:grpSpLocks/>
              </p:cNvGrpSpPr>
              <p:nvPr/>
            </p:nvGrpSpPr>
            <p:grpSpPr bwMode="auto">
              <a:xfrm rot="-1622076">
                <a:off x="1442" y="2374"/>
                <a:ext cx="183" cy="311"/>
                <a:chOff x="2642" y="2738"/>
                <a:chExt cx="165" cy="328"/>
              </a:xfrm>
            </p:grpSpPr>
            <p:grpSp>
              <p:nvGrpSpPr>
                <p:cNvPr id="97633" name="Group 287"/>
                <p:cNvGrpSpPr>
                  <a:grpSpLocks/>
                </p:cNvGrpSpPr>
                <p:nvPr/>
              </p:nvGrpSpPr>
              <p:grpSpPr bwMode="auto">
                <a:xfrm>
                  <a:off x="2642" y="2738"/>
                  <a:ext cx="148" cy="259"/>
                  <a:chOff x="2802" y="2008"/>
                  <a:chExt cx="160" cy="369"/>
                </a:xfrm>
              </p:grpSpPr>
              <p:sp>
                <p:nvSpPr>
                  <p:cNvPr id="97635" name="Line 28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36" name="Oval 28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34" name="Oval 29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3" name="Group 291"/>
              <p:cNvGrpSpPr>
                <a:grpSpLocks/>
              </p:cNvGrpSpPr>
              <p:nvPr/>
            </p:nvGrpSpPr>
            <p:grpSpPr bwMode="auto">
              <a:xfrm rot="-1969785">
                <a:off x="1389" y="2400"/>
                <a:ext cx="183" cy="311"/>
                <a:chOff x="2642" y="2738"/>
                <a:chExt cx="165" cy="328"/>
              </a:xfrm>
            </p:grpSpPr>
            <p:grpSp>
              <p:nvGrpSpPr>
                <p:cNvPr id="97629" name="Group 292"/>
                <p:cNvGrpSpPr>
                  <a:grpSpLocks/>
                </p:cNvGrpSpPr>
                <p:nvPr/>
              </p:nvGrpSpPr>
              <p:grpSpPr bwMode="auto">
                <a:xfrm>
                  <a:off x="2642" y="2738"/>
                  <a:ext cx="148" cy="259"/>
                  <a:chOff x="2802" y="2008"/>
                  <a:chExt cx="160" cy="369"/>
                </a:xfrm>
              </p:grpSpPr>
              <p:sp>
                <p:nvSpPr>
                  <p:cNvPr id="97631" name="Line 29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32" name="Oval 29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30" name="Oval 29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4" name="Group 296"/>
              <p:cNvGrpSpPr>
                <a:grpSpLocks/>
              </p:cNvGrpSpPr>
              <p:nvPr/>
            </p:nvGrpSpPr>
            <p:grpSpPr bwMode="auto">
              <a:xfrm rot="-1969785">
                <a:off x="1338" y="2427"/>
                <a:ext cx="183" cy="311"/>
                <a:chOff x="2642" y="2738"/>
                <a:chExt cx="165" cy="328"/>
              </a:xfrm>
            </p:grpSpPr>
            <p:grpSp>
              <p:nvGrpSpPr>
                <p:cNvPr id="97625" name="Group 297"/>
                <p:cNvGrpSpPr>
                  <a:grpSpLocks/>
                </p:cNvGrpSpPr>
                <p:nvPr/>
              </p:nvGrpSpPr>
              <p:grpSpPr bwMode="auto">
                <a:xfrm>
                  <a:off x="2642" y="2738"/>
                  <a:ext cx="148" cy="259"/>
                  <a:chOff x="2802" y="2008"/>
                  <a:chExt cx="160" cy="369"/>
                </a:xfrm>
              </p:grpSpPr>
              <p:sp>
                <p:nvSpPr>
                  <p:cNvPr id="97627" name="Line 29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28" name="Oval 29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26" name="Oval 30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5" name="Group 301"/>
              <p:cNvGrpSpPr>
                <a:grpSpLocks/>
              </p:cNvGrpSpPr>
              <p:nvPr/>
            </p:nvGrpSpPr>
            <p:grpSpPr bwMode="auto">
              <a:xfrm rot="-1969785">
                <a:off x="1287" y="2457"/>
                <a:ext cx="183" cy="311"/>
                <a:chOff x="2642" y="2738"/>
                <a:chExt cx="165" cy="328"/>
              </a:xfrm>
            </p:grpSpPr>
            <p:grpSp>
              <p:nvGrpSpPr>
                <p:cNvPr id="97621" name="Group 302"/>
                <p:cNvGrpSpPr>
                  <a:grpSpLocks/>
                </p:cNvGrpSpPr>
                <p:nvPr/>
              </p:nvGrpSpPr>
              <p:grpSpPr bwMode="auto">
                <a:xfrm>
                  <a:off x="2642" y="2738"/>
                  <a:ext cx="148" cy="259"/>
                  <a:chOff x="2802" y="2008"/>
                  <a:chExt cx="160" cy="369"/>
                </a:xfrm>
              </p:grpSpPr>
              <p:sp>
                <p:nvSpPr>
                  <p:cNvPr id="97623" name="Line 30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24" name="Oval 30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22" name="Oval 30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6" name="Group 306"/>
              <p:cNvGrpSpPr>
                <a:grpSpLocks/>
              </p:cNvGrpSpPr>
              <p:nvPr/>
            </p:nvGrpSpPr>
            <p:grpSpPr bwMode="auto">
              <a:xfrm rot="-1969785">
                <a:off x="1233" y="2493"/>
                <a:ext cx="183" cy="311"/>
                <a:chOff x="2642" y="2738"/>
                <a:chExt cx="165" cy="328"/>
              </a:xfrm>
            </p:grpSpPr>
            <p:grpSp>
              <p:nvGrpSpPr>
                <p:cNvPr id="97617" name="Group 307"/>
                <p:cNvGrpSpPr>
                  <a:grpSpLocks/>
                </p:cNvGrpSpPr>
                <p:nvPr/>
              </p:nvGrpSpPr>
              <p:grpSpPr bwMode="auto">
                <a:xfrm>
                  <a:off x="2642" y="2738"/>
                  <a:ext cx="148" cy="259"/>
                  <a:chOff x="2802" y="2008"/>
                  <a:chExt cx="160" cy="369"/>
                </a:xfrm>
              </p:grpSpPr>
              <p:sp>
                <p:nvSpPr>
                  <p:cNvPr id="97619" name="Line 30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20" name="Oval 30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18" name="Oval 31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7" name="Group 311"/>
              <p:cNvGrpSpPr>
                <a:grpSpLocks/>
              </p:cNvGrpSpPr>
              <p:nvPr/>
            </p:nvGrpSpPr>
            <p:grpSpPr bwMode="auto">
              <a:xfrm rot="-2144236">
                <a:off x="1179" y="2529"/>
                <a:ext cx="183" cy="311"/>
                <a:chOff x="2642" y="2738"/>
                <a:chExt cx="165" cy="328"/>
              </a:xfrm>
            </p:grpSpPr>
            <p:grpSp>
              <p:nvGrpSpPr>
                <p:cNvPr id="97613" name="Group 312"/>
                <p:cNvGrpSpPr>
                  <a:grpSpLocks/>
                </p:cNvGrpSpPr>
                <p:nvPr/>
              </p:nvGrpSpPr>
              <p:grpSpPr bwMode="auto">
                <a:xfrm>
                  <a:off x="2642" y="2738"/>
                  <a:ext cx="148" cy="259"/>
                  <a:chOff x="2802" y="2008"/>
                  <a:chExt cx="160" cy="369"/>
                </a:xfrm>
              </p:grpSpPr>
              <p:sp>
                <p:nvSpPr>
                  <p:cNvPr id="97615" name="Line 31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16" name="Oval 31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14" name="Oval 31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8" name="Group 316"/>
              <p:cNvGrpSpPr>
                <a:grpSpLocks/>
              </p:cNvGrpSpPr>
              <p:nvPr/>
            </p:nvGrpSpPr>
            <p:grpSpPr bwMode="auto">
              <a:xfrm rot="-2144236">
                <a:off x="1134" y="2568"/>
                <a:ext cx="183" cy="311"/>
                <a:chOff x="2642" y="2738"/>
                <a:chExt cx="165" cy="328"/>
              </a:xfrm>
            </p:grpSpPr>
            <p:grpSp>
              <p:nvGrpSpPr>
                <p:cNvPr id="97609" name="Group 317"/>
                <p:cNvGrpSpPr>
                  <a:grpSpLocks/>
                </p:cNvGrpSpPr>
                <p:nvPr/>
              </p:nvGrpSpPr>
              <p:grpSpPr bwMode="auto">
                <a:xfrm>
                  <a:off x="2642" y="2738"/>
                  <a:ext cx="148" cy="259"/>
                  <a:chOff x="2802" y="2008"/>
                  <a:chExt cx="160" cy="369"/>
                </a:xfrm>
              </p:grpSpPr>
              <p:sp>
                <p:nvSpPr>
                  <p:cNvPr id="97611" name="Line 31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12" name="Oval 31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10" name="Oval 32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599" name="Group 321"/>
              <p:cNvGrpSpPr>
                <a:grpSpLocks/>
              </p:cNvGrpSpPr>
              <p:nvPr/>
            </p:nvGrpSpPr>
            <p:grpSpPr bwMode="auto">
              <a:xfrm rot="-2144236">
                <a:off x="1086" y="2610"/>
                <a:ext cx="183" cy="311"/>
                <a:chOff x="2642" y="2738"/>
                <a:chExt cx="165" cy="328"/>
              </a:xfrm>
            </p:grpSpPr>
            <p:grpSp>
              <p:nvGrpSpPr>
                <p:cNvPr id="97605" name="Group 322"/>
                <p:cNvGrpSpPr>
                  <a:grpSpLocks/>
                </p:cNvGrpSpPr>
                <p:nvPr/>
              </p:nvGrpSpPr>
              <p:grpSpPr bwMode="auto">
                <a:xfrm>
                  <a:off x="2642" y="2738"/>
                  <a:ext cx="148" cy="259"/>
                  <a:chOff x="2802" y="2008"/>
                  <a:chExt cx="160" cy="369"/>
                </a:xfrm>
              </p:grpSpPr>
              <p:sp>
                <p:nvSpPr>
                  <p:cNvPr id="97607" name="Line 323"/>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08" name="Oval 324"/>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06" name="Oval 325"/>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600" name="Group 326"/>
              <p:cNvGrpSpPr>
                <a:grpSpLocks/>
              </p:cNvGrpSpPr>
              <p:nvPr/>
            </p:nvGrpSpPr>
            <p:grpSpPr bwMode="auto">
              <a:xfrm rot="-2260625">
                <a:off x="1042" y="2656"/>
                <a:ext cx="183" cy="311"/>
                <a:chOff x="2642" y="2738"/>
                <a:chExt cx="165" cy="328"/>
              </a:xfrm>
            </p:grpSpPr>
            <p:grpSp>
              <p:nvGrpSpPr>
                <p:cNvPr id="97601" name="Group 327"/>
                <p:cNvGrpSpPr>
                  <a:grpSpLocks/>
                </p:cNvGrpSpPr>
                <p:nvPr/>
              </p:nvGrpSpPr>
              <p:grpSpPr bwMode="auto">
                <a:xfrm>
                  <a:off x="2642" y="2738"/>
                  <a:ext cx="148" cy="259"/>
                  <a:chOff x="2802" y="2008"/>
                  <a:chExt cx="160" cy="369"/>
                </a:xfrm>
              </p:grpSpPr>
              <p:sp>
                <p:nvSpPr>
                  <p:cNvPr id="97603" name="Line 328"/>
                  <p:cNvSpPr>
                    <a:spLocks noChangeShapeType="1"/>
                  </p:cNvSpPr>
                  <p:nvPr/>
                </p:nvSpPr>
                <p:spPr bwMode="auto">
                  <a:xfrm>
                    <a:off x="2867" y="2216"/>
                    <a:ext cx="0" cy="10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604" name="Oval 329"/>
                  <p:cNvSpPr>
                    <a:spLocks noChangeAspect="1" noChangeArrowheads="1"/>
                  </p:cNvSpPr>
                  <p:nvPr/>
                </p:nvSpPr>
                <p:spPr bwMode="auto">
                  <a:xfrm>
                    <a:off x="2802" y="2008"/>
                    <a:ext cx="160" cy="369"/>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602" name="Oval 330"/>
                <p:cNvSpPr>
                  <a:spLocks noChangeAspect="1" noChangeArrowheads="1"/>
                </p:cNvSpPr>
                <p:nvPr/>
              </p:nvSpPr>
              <p:spPr bwMode="auto">
                <a:xfrm>
                  <a:off x="2659" y="2808"/>
                  <a:ext cx="148" cy="258"/>
                </a:xfrm>
                <a:prstGeom prst="ellipse">
                  <a:avLst/>
                </a:prstGeom>
                <a:gradFill rotWithShape="1">
                  <a:gsLst>
                    <a:gs pos="0">
                      <a:schemeClr val="tx2">
                        <a:alpha val="64998"/>
                      </a:schemeClr>
                    </a:gs>
                    <a:gs pos="100000">
                      <a:srgbClr val="009900"/>
                    </a:gs>
                  </a:gsLst>
                  <a:path path="shape">
                    <a:fillToRect l="50000" t="50000" r="50000" b="50000"/>
                  </a:path>
                </a:gra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grpSp>
      <p:sp>
        <p:nvSpPr>
          <p:cNvPr id="97284" name="Text Box 331"/>
          <p:cNvSpPr txBox="1">
            <a:spLocks noChangeArrowheads="1"/>
          </p:cNvSpPr>
          <p:nvPr/>
        </p:nvSpPr>
        <p:spPr bwMode="auto">
          <a:xfrm>
            <a:off x="3879851" y="3771900"/>
            <a:ext cx="10398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r" defTabSz="914400" rtl="0" eaLnBrk="0" fontAlgn="auto" latinLnBrk="0" hangingPunct="0">
              <a:lnSpc>
                <a:spcPct val="100000"/>
              </a:lnSpc>
              <a:spcBef>
                <a:spcPct val="0"/>
              </a:spcBef>
              <a:spcAft>
                <a:spcPts val="0"/>
              </a:spcAft>
              <a:buClrTx/>
              <a:buSzTx/>
              <a:buFontTx/>
              <a:buNone/>
              <a:tabLst/>
              <a:defRPr/>
            </a:pPr>
            <a:r>
              <a:rPr kumimoji="0" lang="en-US" altLang="en-US" sz="1400" b="1" i="0" u="none" strike="noStrike" kern="1200" cap="none" spc="0" normalizeH="0" baseline="0" noProof="0">
                <a:ln>
                  <a:noFill/>
                </a:ln>
                <a:solidFill>
                  <a:prstClr val="black"/>
                </a:solidFill>
                <a:effectLst/>
                <a:uLnTx/>
                <a:uFillTx/>
                <a:latin typeface="Arial" panose="020B0604020202020204" pitchFamily="34" charset="0"/>
                <a:ea typeface="+mn-ea"/>
                <a:cs typeface="+mn-cs"/>
              </a:rPr>
              <a:t>Tyrosine kinase</a:t>
            </a:r>
          </a:p>
        </p:txBody>
      </p:sp>
      <p:grpSp>
        <p:nvGrpSpPr>
          <p:cNvPr id="382284" name="Group 332"/>
          <p:cNvGrpSpPr>
            <a:grpSpLocks/>
          </p:cNvGrpSpPr>
          <p:nvPr/>
        </p:nvGrpSpPr>
        <p:grpSpPr bwMode="auto">
          <a:xfrm>
            <a:off x="6388100" y="2041534"/>
            <a:ext cx="954088" cy="2152659"/>
            <a:chOff x="3064" y="1466"/>
            <a:chExt cx="601" cy="1356"/>
          </a:xfrm>
          <a:scene3d>
            <a:camera prst="orthographicFront">
              <a:rot lat="0" lon="0" rev="0"/>
            </a:camera>
            <a:lightRig rig="balanced" dir="t">
              <a:rot lat="0" lon="0" rev="8700000"/>
            </a:lightRig>
          </a:scene3d>
        </p:grpSpPr>
        <p:grpSp>
          <p:nvGrpSpPr>
            <p:cNvPr id="382285" name="Group 333"/>
            <p:cNvGrpSpPr>
              <a:grpSpLocks/>
            </p:cNvGrpSpPr>
            <p:nvPr/>
          </p:nvGrpSpPr>
          <p:grpSpPr bwMode="auto">
            <a:xfrm>
              <a:off x="3064" y="2302"/>
              <a:ext cx="601" cy="520"/>
              <a:chOff x="3013" y="2898"/>
              <a:chExt cx="601" cy="520"/>
            </a:xfrm>
          </p:grpSpPr>
          <p:sp>
            <p:nvSpPr>
              <p:cNvPr id="382286" name="Line 334"/>
              <p:cNvSpPr>
                <a:spLocks noChangeShapeType="1"/>
              </p:cNvSpPr>
              <p:nvPr/>
            </p:nvSpPr>
            <p:spPr bwMode="auto">
              <a:xfrm flipV="1">
                <a:off x="3153" y="3068"/>
                <a:ext cx="85" cy="0"/>
              </a:xfrm>
              <a:prstGeom prst="line">
                <a:avLst/>
              </a:prstGeom>
              <a:noFill/>
              <a:ln w="28575">
                <a:noFill/>
                <a:round/>
                <a:headEnd/>
                <a:tailEnd/>
              </a:ln>
              <a:effectLst>
                <a:outerShdw blurRad="44450" dist="27940" dir="5400000" algn="ctr">
                  <a:srgbClr val="000000">
                    <a:alpha val="32000"/>
                  </a:srgbClr>
                </a:outerShdw>
              </a:effectLst>
              <a:sp3d>
                <a:bevelT w="190500" h="38100"/>
              </a:sp3d>
              <a:extLst>
                <a:ext uri="{909E8E84-426E-40DD-AFC4-6F175D3DCCD1}">
                  <a14:hiddenFill xmlns:a14="http://schemas.microsoft.com/office/drawing/2010/main">
                    <a:noFill/>
                  </a14:hiddenFill>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287" name="Line 335"/>
              <p:cNvSpPr>
                <a:spLocks noChangeShapeType="1"/>
              </p:cNvSpPr>
              <p:nvPr/>
            </p:nvSpPr>
            <p:spPr bwMode="auto">
              <a:xfrm flipV="1">
                <a:off x="3155" y="3210"/>
                <a:ext cx="85" cy="0"/>
              </a:xfrm>
              <a:prstGeom prst="line">
                <a:avLst/>
              </a:prstGeom>
              <a:noFill/>
              <a:ln w="28575">
                <a:noFill/>
                <a:round/>
                <a:headEnd/>
                <a:tailEnd/>
              </a:ln>
              <a:effectLst>
                <a:outerShdw blurRad="44450" dist="27940" dir="5400000" algn="ctr">
                  <a:srgbClr val="000000">
                    <a:alpha val="32000"/>
                  </a:srgbClr>
                </a:outerShdw>
              </a:effectLst>
              <a:sp3d>
                <a:bevelT w="190500" h="38100"/>
              </a:sp3d>
              <a:extLst>
                <a:ext uri="{909E8E84-426E-40DD-AFC4-6F175D3DCCD1}">
                  <a14:hiddenFill xmlns:a14="http://schemas.microsoft.com/office/drawing/2010/main">
                    <a:noFill/>
                  </a14:hiddenFill>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288" name="Line 336"/>
              <p:cNvSpPr>
                <a:spLocks noChangeShapeType="1"/>
              </p:cNvSpPr>
              <p:nvPr/>
            </p:nvSpPr>
            <p:spPr bwMode="auto">
              <a:xfrm flipV="1">
                <a:off x="3392" y="3255"/>
                <a:ext cx="85" cy="0"/>
              </a:xfrm>
              <a:prstGeom prst="line">
                <a:avLst/>
              </a:prstGeom>
              <a:noFill/>
              <a:ln w="28575">
                <a:noFill/>
                <a:round/>
                <a:headEnd/>
                <a:tailEnd/>
              </a:ln>
              <a:effectLst>
                <a:outerShdw blurRad="44450" dist="27940" dir="5400000" algn="ctr">
                  <a:srgbClr val="000000">
                    <a:alpha val="32000"/>
                  </a:srgbClr>
                </a:outerShdw>
              </a:effectLst>
              <a:sp3d>
                <a:bevelT w="190500" h="38100"/>
              </a:sp3d>
              <a:extLst>
                <a:ext uri="{909E8E84-426E-40DD-AFC4-6F175D3DCCD1}">
                  <a14:hiddenFill xmlns:a14="http://schemas.microsoft.com/office/drawing/2010/main">
                    <a:noFill/>
                  </a14:hiddenFill>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289" name="Oval 337"/>
              <p:cNvSpPr>
                <a:spLocks noChangeArrowheads="1"/>
              </p:cNvSpPr>
              <p:nvPr/>
            </p:nvSpPr>
            <p:spPr bwMode="auto">
              <a:xfrm>
                <a:off x="3453" y="3091"/>
                <a:ext cx="130" cy="327"/>
              </a:xfrm>
              <a:prstGeom prst="ellipse">
                <a:avLst/>
              </a:prstGeom>
              <a:gradFill rotWithShape="1">
                <a:gsLst>
                  <a:gs pos="0">
                    <a:schemeClr val="tx2"/>
                  </a:gs>
                  <a:gs pos="100000">
                    <a:srgbClr val="FF9900"/>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chemeClr val="tx2"/>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290" name="Text Box 338"/>
              <p:cNvSpPr txBox="1">
                <a:spLocks noChangeArrowheads="1"/>
              </p:cNvSpPr>
              <p:nvPr/>
            </p:nvSpPr>
            <p:spPr bwMode="auto">
              <a:xfrm>
                <a:off x="3423" y="3159"/>
                <a:ext cx="191" cy="192"/>
              </a:xfrm>
              <a:prstGeom prst="rect">
                <a:avLst/>
              </a:prstGeom>
              <a:noFill/>
              <a:ln>
                <a:noFill/>
              </a:ln>
              <a:effectLst>
                <a:outerShdw blurRad="44450" dist="27940" dir="5400000" algn="ctr">
                  <a:srgbClr val="000000">
                    <a:alpha val="32000"/>
                  </a:srgbClr>
                </a:outerShdw>
              </a:effectLst>
              <a:sp3d>
                <a:bevelT w="190500" h="38100"/>
              </a:sp3d>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en-US" sz="1400" b="1" i="0" u="none" strike="noStrike" kern="1200" cap="none" spc="0" normalizeH="0" baseline="0" noProof="0" dirty="0">
                    <a:ln>
                      <a:noFill/>
                    </a:ln>
                    <a:solidFill>
                      <a:srgbClr val="000000"/>
                    </a:solidFill>
                    <a:effectLst/>
                    <a:uLnTx/>
                    <a:uFillTx/>
                    <a:latin typeface="Arial" charset="0"/>
                    <a:ea typeface="+mn-ea"/>
                    <a:cs typeface="+mn-cs"/>
                  </a:rPr>
                  <a:t>P</a:t>
                </a:r>
              </a:p>
            </p:txBody>
          </p:sp>
          <p:sp>
            <p:nvSpPr>
              <p:cNvPr id="382291" name="Line 339"/>
              <p:cNvSpPr>
                <a:spLocks noChangeShapeType="1"/>
              </p:cNvSpPr>
              <p:nvPr/>
            </p:nvSpPr>
            <p:spPr bwMode="auto">
              <a:xfrm flipV="1">
                <a:off x="3391" y="3098"/>
                <a:ext cx="85" cy="1"/>
              </a:xfrm>
              <a:prstGeom prst="line">
                <a:avLst/>
              </a:prstGeom>
              <a:noFill/>
              <a:ln w="28575">
                <a:noFill/>
                <a:round/>
                <a:headEnd/>
                <a:tailEnd/>
              </a:ln>
              <a:effectLst>
                <a:outerShdw blurRad="44450" dist="27940" dir="5400000" algn="ctr">
                  <a:srgbClr val="000000">
                    <a:alpha val="32000"/>
                  </a:srgbClr>
                </a:outerShdw>
              </a:effectLst>
              <a:sp3d>
                <a:bevelT w="190500" h="38100"/>
              </a:sp3d>
              <a:extLst>
                <a:ext uri="{909E8E84-426E-40DD-AFC4-6F175D3DCCD1}">
                  <a14:hiddenFill xmlns:a14="http://schemas.microsoft.com/office/drawing/2010/main">
                    <a:noFill/>
                  </a14:hiddenFill>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292" name="Oval 340"/>
              <p:cNvSpPr>
                <a:spLocks noChangeArrowheads="1"/>
              </p:cNvSpPr>
              <p:nvPr/>
            </p:nvSpPr>
            <p:spPr bwMode="auto">
              <a:xfrm>
                <a:off x="3453" y="2934"/>
                <a:ext cx="130" cy="327"/>
              </a:xfrm>
              <a:prstGeom prst="ellipse">
                <a:avLst/>
              </a:prstGeom>
              <a:gradFill rotWithShape="1">
                <a:gsLst>
                  <a:gs pos="0">
                    <a:schemeClr val="tx2"/>
                  </a:gs>
                  <a:gs pos="100000">
                    <a:srgbClr val="FF9900"/>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chemeClr val="tx2"/>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293" name="Text Box 341"/>
              <p:cNvSpPr txBox="1">
                <a:spLocks noChangeArrowheads="1"/>
              </p:cNvSpPr>
              <p:nvPr/>
            </p:nvSpPr>
            <p:spPr bwMode="auto">
              <a:xfrm>
                <a:off x="3423" y="3002"/>
                <a:ext cx="191" cy="192"/>
              </a:xfrm>
              <a:prstGeom prst="rect">
                <a:avLst/>
              </a:prstGeom>
              <a:noFill/>
              <a:ln>
                <a:noFill/>
              </a:ln>
              <a:effectLst>
                <a:outerShdw blurRad="44450" dist="27940" dir="5400000" algn="ctr">
                  <a:srgbClr val="000000">
                    <a:alpha val="32000"/>
                  </a:srgbClr>
                </a:outerShdw>
              </a:effectLst>
              <a:sp3d>
                <a:bevelT w="190500" h="38100"/>
              </a:sp3d>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Arial" charset="0"/>
                    <a:ea typeface="+mn-ea"/>
                    <a:cs typeface="+mn-cs"/>
                  </a:rPr>
                  <a:t>P</a:t>
                </a:r>
              </a:p>
            </p:txBody>
          </p:sp>
          <p:sp>
            <p:nvSpPr>
              <p:cNvPr id="382294" name="Oval 342"/>
              <p:cNvSpPr>
                <a:spLocks noChangeArrowheads="1"/>
              </p:cNvSpPr>
              <p:nvPr/>
            </p:nvSpPr>
            <p:spPr bwMode="auto">
              <a:xfrm>
                <a:off x="3037" y="3039"/>
                <a:ext cx="130" cy="327"/>
              </a:xfrm>
              <a:prstGeom prst="ellipse">
                <a:avLst/>
              </a:prstGeom>
              <a:gradFill rotWithShape="1">
                <a:gsLst>
                  <a:gs pos="0">
                    <a:schemeClr val="tx2"/>
                  </a:gs>
                  <a:gs pos="100000">
                    <a:srgbClr val="FF9900"/>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chemeClr val="tx2"/>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295" name="Oval 343"/>
              <p:cNvSpPr>
                <a:spLocks noChangeArrowheads="1"/>
              </p:cNvSpPr>
              <p:nvPr/>
            </p:nvSpPr>
            <p:spPr bwMode="auto">
              <a:xfrm>
                <a:off x="3037" y="2898"/>
                <a:ext cx="130" cy="327"/>
              </a:xfrm>
              <a:prstGeom prst="ellipse">
                <a:avLst/>
              </a:prstGeom>
              <a:gradFill rotWithShape="1">
                <a:gsLst>
                  <a:gs pos="0">
                    <a:schemeClr val="tx2"/>
                  </a:gs>
                  <a:gs pos="100000">
                    <a:srgbClr val="FF9900"/>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chemeClr val="tx2"/>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296" name="Text Box 344"/>
              <p:cNvSpPr txBox="1">
                <a:spLocks noChangeArrowheads="1"/>
              </p:cNvSpPr>
              <p:nvPr/>
            </p:nvSpPr>
            <p:spPr bwMode="auto">
              <a:xfrm>
                <a:off x="3013" y="2972"/>
                <a:ext cx="191" cy="192"/>
              </a:xfrm>
              <a:prstGeom prst="rect">
                <a:avLst/>
              </a:prstGeom>
              <a:noFill/>
              <a:ln>
                <a:noFill/>
              </a:ln>
              <a:effectLst>
                <a:outerShdw blurRad="44450" dist="27940" dir="5400000" algn="ctr">
                  <a:srgbClr val="000000">
                    <a:alpha val="32000"/>
                  </a:srgbClr>
                </a:outerShdw>
              </a:effectLst>
              <a:sp3d>
                <a:bevelT w="190500" h="38100"/>
              </a:sp3d>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en-US" sz="1400" b="1" i="0" u="none" strike="noStrike" kern="1200" cap="none" spc="0" normalizeH="0" baseline="0" noProof="0" dirty="0">
                    <a:ln>
                      <a:noFill/>
                    </a:ln>
                    <a:solidFill>
                      <a:srgbClr val="000000"/>
                    </a:solidFill>
                    <a:effectLst/>
                    <a:uLnTx/>
                    <a:uFillTx/>
                    <a:latin typeface="Arial" charset="0"/>
                    <a:ea typeface="+mn-ea"/>
                    <a:cs typeface="+mn-cs"/>
                  </a:rPr>
                  <a:t>P</a:t>
                </a:r>
              </a:p>
            </p:txBody>
          </p:sp>
          <p:sp>
            <p:nvSpPr>
              <p:cNvPr id="382297" name="Text Box 345"/>
              <p:cNvSpPr txBox="1">
                <a:spLocks noChangeArrowheads="1"/>
              </p:cNvSpPr>
              <p:nvPr/>
            </p:nvSpPr>
            <p:spPr bwMode="auto">
              <a:xfrm>
                <a:off x="3013" y="3114"/>
                <a:ext cx="191" cy="192"/>
              </a:xfrm>
              <a:prstGeom prst="rect">
                <a:avLst/>
              </a:prstGeom>
              <a:noFill/>
              <a:ln>
                <a:noFill/>
              </a:ln>
              <a:effectLst>
                <a:outerShdw blurRad="44450" dist="27940" dir="5400000" algn="ctr">
                  <a:srgbClr val="000000">
                    <a:alpha val="32000"/>
                  </a:srgbClr>
                </a:outerShdw>
              </a:effectLst>
              <a:sp3d>
                <a:bevelT w="190500" h="38100"/>
              </a:sp3d>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Arial" charset="0"/>
                    <a:ea typeface="+mn-ea"/>
                    <a:cs typeface="+mn-cs"/>
                  </a:rPr>
                  <a:t>P</a:t>
                </a:r>
              </a:p>
            </p:txBody>
          </p:sp>
        </p:grpSp>
        <p:sp>
          <p:nvSpPr>
            <p:cNvPr id="382298" name="Line 346"/>
            <p:cNvSpPr>
              <a:spLocks noChangeAspect="1" noChangeShapeType="1"/>
            </p:cNvSpPr>
            <p:nvPr/>
          </p:nvSpPr>
          <p:spPr bwMode="auto">
            <a:xfrm flipV="1">
              <a:off x="3321" y="1592"/>
              <a:ext cx="7" cy="1105"/>
            </a:xfrm>
            <a:prstGeom prst="line">
              <a:avLst/>
            </a:prstGeom>
            <a:noFill/>
            <a:ln w="28575">
              <a:noFill/>
              <a:round/>
              <a:headEnd/>
              <a:tailEnd/>
            </a:ln>
            <a:effectLst>
              <a:outerShdw blurRad="44450" dist="27940" dir="5400000" algn="ctr">
                <a:srgbClr val="000000">
                  <a:alpha val="32000"/>
                </a:srgbClr>
              </a:outerShdw>
            </a:effectLst>
            <a:sp3d>
              <a:bevelT w="190500" h="38100"/>
            </a:sp3d>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299" name="Oval 347"/>
            <p:cNvSpPr>
              <a:spLocks noChangeAspect="1" noChangeArrowheads="1"/>
            </p:cNvSpPr>
            <p:nvPr/>
          </p:nvSpPr>
          <p:spPr bwMode="auto">
            <a:xfrm>
              <a:off x="3258" y="2044"/>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0" name="Rectangle 348"/>
            <p:cNvSpPr>
              <a:spLocks noChangeAspect="1" noChangeArrowheads="1"/>
            </p:cNvSpPr>
            <p:nvPr/>
          </p:nvSpPr>
          <p:spPr bwMode="auto">
            <a:xfrm>
              <a:off x="3266" y="2367"/>
              <a:ext cx="116" cy="233"/>
            </a:xfrm>
            <a:prstGeom prst="rect">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chemeClr val="tx1"/>
                  </a:solidFill>
                  <a:miter lim="800000"/>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1" name="Rectangle 349"/>
            <p:cNvSpPr>
              <a:spLocks noChangeAspect="1" noChangeArrowheads="1"/>
            </p:cNvSpPr>
            <p:nvPr/>
          </p:nvSpPr>
          <p:spPr bwMode="auto">
            <a:xfrm>
              <a:off x="3266" y="2487"/>
              <a:ext cx="116" cy="233"/>
            </a:xfrm>
            <a:prstGeom prst="rect">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chemeClr val="tx1"/>
                  </a:solidFill>
                  <a:miter lim="800000"/>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2" name="Oval 350"/>
            <p:cNvSpPr>
              <a:spLocks noChangeAspect="1" noChangeArrowheads="1"/>
            </p:cNvSpPr>
            <p:nvPr/>
          </p:nvSpPr>
          <p:spPr bwMode="auto">
            <a:xfrm>
              <a:off x="3258" y="1928"/>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3" name="Oval 351"/>
            <p:cNvSpPr>
              <a:spLocks noChangeAspect="1" noChangeArrowheads="1"/>
            </p:cNvSpPr>
            <p:nvPr/>
          </p:nvSpPr>
          <p:spPr bwMode="auto">
            <a:xfrm>
              <a:off x="3258" y="1812"/>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4" name="Oval 352"/>
            <p:cNvSpPr>
              <a:spLocks noChangeAspect="1" noChangeArrowheads="1"/>
            </p:cNvSpPr>
            <p:nvPr/>
          </p:nvSpPr>
          <p:spPr bwMode="auto">
            <a:xfrm>
              <a:off x="3258" y="1697"/>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5" name="Oval 353"/>
            <p:cNvSpPr>
              <a:spLocks noChangeAspect="1" noChangeArrowheads="1"/>
            </p:cNvSpPr>
            <p:nvPr/>
          </p:nvSpPr>
          <p:spPr bwMode="auto">
            <a:xfrm>
              <a:off x="3258" y="1581"/>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6" name="Oval 354"/>
            <p:cNvSpPr>
              <a:spLocks noChangeAspect="1" noChangeArrowheads="1"/>
            </p:cNvSpPr>
            <p:nvPr/>
          </p:nvSpPr>
          <p:spPr bwMode="auto">
            <a:xfrm>
              <a:off x="3258" y="1466"/>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7" name="Line 355"/>
            <p:cNvSpPr>
              <a:spLocks noChangeAspect="1" noChangeShapeType="1"/>
            </p:cNvSpPr>
            <p:nvPr/>
          </p:nvSpPr>
          <p:spPr bwMode="auto">
            <a:xfrm flipV="1">
              <a:off x="3407" y="1659"/>
              <a:ext cx="6" cy="1078"/>
            </a:xfrm>
            <a:prstGeom prst="line">
              <a:avLst/>
            </a:prstGeom>
            <a:noFill/>
            <a:ln w="28575">
              <a:noFill/>
              <a:round/>
              <a:headEnd/>
              <a:tailEnd/>
            </a:ln>
            <a:effectLst>
              <a:outerShdw blurRad="44450" dist="27940" dir="5400000" algn="ctr">
                <a:srgbClr val="000000">
                  <a:alpha val="32000"/>
                </a:srgbClr>
              </a:outerShdw>
            </a:effectLst>
            <a:sp3d>
              <a:bevelT w="190500" h="38100"/>
            </a:sp3d>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8" name="Oval 356"/>
            <p:cNvSpPr>
              <a:spLocks noChangeAspect="1" noChangeArrowheads="1"/>
            </p:cNvSpPr>
            <p:nvPr/>
          </p:nvSpPr>
          <p:spPr bwMode="auto">
            <a:xfrm>
              <a:off x="3344" y="2084"/>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09" name="Rectangle 357"/>
            <p:cNvSpPr>
              <a:spLocks noChangeAspect="1" noChangeArrowheads="1"/>
            </p:cNvSpPr>
            <p:nvPr/>
          </p:nvSpPr>
          <p:spPr bwMode="auto">
            <a:xfrm>
              <a:off x="3352" y="2407"/>
              <a:ext cx="116" cy="233"/>
            </a:xfrm>
            <a:prstGeom prst="rect">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chemeClr val="tx1"/>
                  </a:solidFill>
                  <a:miter lim="800000"/>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10" name="Rectangle 358"/>
            <p:cNvSpPr>
              <a:spLocks noChangeAspect="1" noChangeArrowheads="1"/>
            </p:cNvSpPr>
            <p:nvPr/>
          </p:nvSpPr>
          <p:spPr bwMode="auto">
            <a:xfrm>
              <a:off x="3352" y="2527"/>
              <a:ext cx="116" cy="233"/>
            </a:xfrm>
            <a:prstGeom prst="rect">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chemeClr val="tx1"/>
                  </a:solidFill>
                  <a:miter lim="800000"/>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11" name="Oval 359"/>
            <p:cNvSpPr>
              <a:spLocks noChangeAspect="1" noChangeArrowheads="1"/>
            </p:cNvSpPr>
            <p:nvPr/>
          </p:nvSpPr>
          <p:spPr bwMode="auto">
            <a:xfrm>
              <a:off x="3344" y="1968"/>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12" name="Oval 360"/>
            <p:cNvSpPr>
              <a:spLocks noChangeAspect="1" noChangeArrowheads="1"/>
            </p:cNvSpPr>
            <p:nvPr/>
          </p:nvSpPr>
          <p:spPr bwMode="auto">
            <a:xfrm>
              <a:off x="3344" y="1852"/>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13" name="Oval 361"/>
            <p:cNvSpPr>
              <a:spLocks noChangeAspect="1" noChangeArrowheads="1"/>
            </p:cNvSpPr>
            <p:nvPr/>
          </p:nvSpPr>
          <p:spPr bwMode="auto">
            <a:xfrm>
              <a:off x="3344" y="1737"/>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14" name="Oval 362"/>
            <p:cNvSpPr>
              <a:spLocks noChangeAspect="1" noChangeArrowheads="1"/>
            </p:cNvSpPr>
            <p:nvPr/>
          </p:nvSpPr>
          <p:spPr bwMode="auto">
            <a:xfrm>
              <a:off x="3344" y="1621"/>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15" name="Oval 363"/>
            <p:cNvSpPr>
              <a:spLocks noChangeAspect="1" noChangeArrowheads="1"/>
            </p:cNvSpPr>
            <p:nvPr/>
          </p:nvSpPr>
          <p:spPr bwMode="auto">
            <a:xfrm>
              <a:off x="3344" y="1506"/>
              <a:ext cx="132" cy="327"/>
            </a:xfrm>
            <a:prstGeom prst="ellipse">
              <a:avLst/>
            </a:prstGeom>
            <a:gradFill rotWithShape="1">
              <a:gsLst>
                <a:gs pos="0">
                  <a:schemeClr val="accent1"/>
                </a:gs>
                <a:gs pos="100000">
                  <a:schemeClr val="accent1">
                    <a:gamma/>
                    <a:shade val="46275"/>
                    <a:invGamma/>
                  </a:schemeClr>
                </a:gs>
              </a:gsLst>
              <a:path path="shape">
                <a:fillToRect l="50000" t="50000" r="50000" b="50000"/>
              </a:path>
            </a:gradFill>
            <a:ln>
              <a:noFill/>
            </a:ln>
            <a:effectLst>
              <a:outerShdw blurRad="44450" dist="27940" dir="5400000" algn="ctr">
                <a:srgbClr val="000000">
                  <a:alpha val="32000"/>
                </a:srgbClr>
              </a:outerShdw>
            </a:effectLst>
            <a:sp3d>
              <a:bevelT w="190500" h="38100"/>
            </a:sp3d>
            <a:extLst>
              <a:ext uri="{91240B29-F687-4F45-9708-019B960494DF}">
                <a14:hiddenLine xmlns:a14="http://schemas.microsoft.com/office/drawing/2010/main" w="9525" algn="ctr">
                  <a:solidFill>
                    <a:srgbClr val="FFCC00"/>
                  </a:solidFill>
                  <a:round/>
                  <a:headEnd/>
                  <a:tailEnd/>
                </a14:hiddenLine>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sp>
        <p:nvSpPr>
          <p:cNvPr id="382317" name="Line 365"/>
          <p:cNvSpPr>
            <a:spLocks noChangeShapeType="1"/>
          </p:cNvSpPr>
          <p:nvPr/>
        </p:nvSpPr>
        <p:spPr bwMode="auto">
          <a:xfrm flipV="1">
            <a:off x="5046664" y="3267075"/>
            <a:ext cx="134937" cy="0"/>
          </a:xfrm>
          <a:prstGeom prst="line">
            <a:avLst/>
          </a:prstGeom>
          <a:solidFill>
            <a:schemeClr val="accent2"/>
          </a:solidFill>
          <a:ln w="2857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18" name="Line 366"/>
          <p:cNvSpPr>
            <a:spLocks noChangeShapeType="1"/>
          </p:cNvSpPr>
          <p:nvPr/>
        </p:nvSpPr>
        <p:spPr bwMode="auto">
          <a:xfrm flipV="1">
            <a:off x="5049839" y="3498850"/>
            <a:ext cx="134937" cy="0"/>
          </a:xfrm>
          <a:prstGeom prst="line">
            <a:avLst/>
          </a:prstGeom>
          <a:solidFill>
            <a:schemeClr val="accent2"/>
          </a:solidFill>
          <a:ln w="2857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19" name="Line 367"/>
          <p:cNvSpPr>
            <a:spLocks noChangeShapeType="1"/>
          </p:cNvSpPr>
          <p:nvPr/>
        </p:nvSpPr>
        <p:spPr bwMode="auto">
          <a:xfrm flipV="1">
            <a:off x="5426076" y="3548063"/>
            <a:ext cx="134937" cy="0"/>
          </a:xfrm>
          <a:prstGeom prst="line">
            <a:avLst/>
          </a:prstGeom>
          <a:solidFill>
            <a:schemeClr val="accent2"/>
          </a:solidFill>
          <a:ln w="2857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20" name="Oval 368"/>
          <p:cNvSpPr>
            <a:spLocks noChangeArrowheads="1"/>
          </p:cNvSpPr>
          <p:nvPr/>
        </p:nvSpPr>
        <p:spPr bwMode="auto">
          <a:xfrm>
            <a:off x="5522914" y="3693201"/>
            <a:ext cx="206375" cy="519351"/>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97298" name="Text Box 369"/>
          <p:cNvSpPr txBox="1">
            <a:spLocks noChangeArrowheads="1"/>
          </p:cNvSpPr>
          <p:nvPr/>
        </p:nvSpPr>
        <p:spPr bwMode="auto">
          <a:xfrm>
            <a:off x="5475288" y="3800475"/>
            <a:ext cx="3032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mn-cs"/>
              </a:rPr>
              <a:t>P</a:t>
            </a:r>
          </a:p>
        </p:txBody>
      </p:sp>
      <p:sp>
        <p:nvSpPr>
          <p:cNvPr id="382322" name="Line 370"/>
          <p:cNvSpPr>
            <a:spLocks noChangeShapeType="1"/>
          </p:cNvSpPr>
          <p:nvPr/>
        </p:nvSpPr>
        <p:spPr bwMode="auto">
          <a:xfrm flipV="1">
            <a:off x="5424489" y="3703638"/>
            <a:ext cx="134937" cy="1588"/>
          </a:xfrm>
          <a:prstGeom prst="line">
            <a:avLst/>
          </a:prstGeom>
          <a:solidFill>
            <a:schemeClr val="accent2"/>
          </a:solidFill>
          <a:ln w="2857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23" name="Oval 371"/>
          <p:cNvSpPr>
            <a:spLocks noChangeArrowheads="1"/>
          </p:cNvSpPr>
          <p:nvPr/>
        </p:nvSpPr>
        <p:spPr bwMode="auto">
          <a:xfrm>
            <a:off x="5522914" y="3443963"/>
            <a:ext cx="206375" cy="519351"/>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97305" name="Text Box 372"/>
          <p:cNvSpPr txBox="1">
            <a:spLocks noChangeArrowheads="1"/>
          </p:cNvSpPr>
          <p:nvPr/>
        </p:nvSpPr>
        <p:spPr bwMode="auto">
          <a:xfrm>
            <a:off x="5475288" y="3551238"/>
            <a:ext cx="3032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mn-cs"/>
              </a:rPr>
              <a:t>P</a:t>
            </a:r>
          </a:p>
        </p:txBody>
      </p:sp>
      <p:sp>
        <p:nvSpPr>
          <p:cNvPr id="382325" name="Oval 373"/>
          <p:cNvSpPr>
            <a:spLocks noChangeArrowheads="1"/>
          </p:cNvSpPr>
          <p:nvPr/>
        </p:nvSpPr>
        <p:spPr bwMode="auto">
          <a:xfrm>
            <a:off x="4862514" y="3610651"/>
            <a:ext cx="206375" cy="519351"/>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26" name="Oval 374"/>
          <p:cNvSpPr>
            <a:spLocks noChangeArrowheads="1"/>
          </p:cNvSpPr>
          <p:nvPr/>
        </p:nvSpPr>
        <p:spPr bwMode="auto">
          <a:xfrm>
            <a:off x="4862514" y="3386813"/>
            <a:ext cx="206375" cy="519351"/>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97312" name="Text Box 375"/>
          <p:cNvSpPr txBox="1">
            <a:spLocks noChangeArrowheads="1"/>
          </p:cNvSpPr>
          <p:nvPr/>
        </p:nvSpPr>
        <p:spPr bwMode="auto">
          <a:xfrm>
            <a:off x="4824413" y="3503613"/>
            <a:ext cx="3032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mn-cs"/>
              </a:rPr>
              <a:t>P</a:t>
            </a:r>
          </a:p>
        </p:txBody>
      </p:sp>
      <p:sp>
        <p:nvSpPr>
          <p:cNvPr id="97313" name="Text Box 376"/>
          <p:cNvSpPr txBox="1">
            <a:spLocks noChangeArrowheads="1"/>
          </p:cNvSpPr>
          <p:nvPr/>
        </p:nvSpPr>
        <p:spPr bwMode="auto">
          <a:xfrm>
            <a:off x="4824413" y="3729038"/>
            <a:ext cx="3032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mn-cs"/>
              </a:rPr>
              <a:t>P</a:t>
            </a:r>
          </a:p>
        </p:txBody>
      </p:sp>
      <p:sp>
        <p:nvSpPr>
          <p:cNvPr id="97314" name="Line 377"/>
          <p:cNvSpPr>
            <a:spLocks noChangeAspect="1" noChangeShapeType="1"/>
          </p:cNvSpPr>
          <p:nvPr/>
        </p:nvSpPr>
        <p:spPr bwMode="auto">
          <a:xfrm flipH="1" flipV="1">
            <a:off x="5240339" y="2293938"/>
            <a:ext cx="3175" cy="1739900"/>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30" name="Rectangle 378"/>
          <p:cNvSpPr>
            <a:spLocks noChangeAspect="1" noChangeArrowheads="1"/>
          </p:cNvSpPr>
          <p:nvPr/>
        </p:nvSpPr>
        <p:spPr bwMode="auto">
          <a:xfrm>
            <a:off x="5116513" y="3469759"/>
            <a:ext cx="252412" cy="369332"/>
          </a:xfrm>
          <a:prstGeom prst="rect">
            <a:avLst/>
          </a:prstGeom>
          <a:solidFill>
            <a:srgbClr val="FF66C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31" name="AutoShape 379"/>
          <p:cNvSpPr>
            <a:spLocks noChangeAspect="1" noChangeArrowheads="1"/>
          </p:cNvSpPr>
          <p:nvPr/>
        </p:nvSpPr>
        <p:spPr bwMode="auto">
          <a:xfrm>
            <a:off x="5110163" y="1977114"/>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32" name="AutoShape 380"/>
          <p:cNvSpPr>
            <a:spLocks noChangeAspect="1" noChangeArrowheads="1"/>
          </p:cNvSpPr>
          <p:nvPr/>
        </p:nvSpPr>
        <p:spPr bwMode="auto">
          <a:xfrm>
            <a:off x="5110163" y="2148564"/>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33" name="AutoShape 381"/>
          <p:cNvSpPr>
            <a:spLocks noChangeAspect="1" noChangeArrowheads="1"/>
          </p:cNvSpPr>
          <p:nvPr/>
        </p:nvSpPr>
        <p:spPr bwMode="auto">
          <a:xfrm>
            <a:off x="5110163" y="2326364"/>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34" name="AutoShape 382"/>
          <p:cNvSpPr>
            <a:spLocks noChangeAspect="1" noChangeArrowheads="1"/>
          </p:cNvSpPr>
          <p:nvPr/>
        </p:nvSpPr>
        <p:spPr bwMode="auto">
          <a:xfrm>
            <a:off x="5110163" y="2498608"/>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35" name="AutoShape 383"/>
          <p:cNvSpPr>
            <a:spLocks noChangeAspect="1" noChangeArrowheads="1"/>
          </p:cNvSpPr>
          <p:nvPr/>
        </p:nvSpPr>
        <p:spPr bwMode="auto">
          <a:xfrm>
            <a:off x="5110163" y="2670852"/>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36" name="AutoShape 384"/>
          <p:cNvSpPr>
            <a:spLocks noChangeAspect="1" noChangeArrowheads="1"/>
          </p:cNvSpPr>
          <p:nvPr/>
        </p:nvSpPr>
        <p:spPr bwMode="auto">
          <a:xfrm>
            <a:off x="5110163" y="2843889"/>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37" name="Rectangle 385"/>
          <p:cNvSpPr>
            <a:spLocks noChangeAspect="1" noChangeArrowheads="1"/>
          </p:cNvSpPr>
          <p:nvPr/>
        </p:nvSpPr>
        <p:spPr bwMode="auto">
          <a:xfrm>
            <a:off x="5116513" y="3696772"/>
            <a:ext cx="252412" cy="369332"/>
          </a:xfrm>
          <a:prstGeom prst="rect">
            <a:avLst/>
          </a:prstGeom>
          <a:solidFill>
            <a:srgbClr val="FF66C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97339" name="Line 386"/>
          <p:cNvSpPr>
            <a:spLocks noChangeAspect="1" noChangeShapeType="1"/>
          </p:cNvSpPr>
          <p:nvPr/>
        </p:nvSpPr>
        <p:spPr bwMode="auto">
          <a:xfrm flipH="1" flipV="1">
            <a:off x="5367339" y="2357438"/>
            <a:ext cx="3175" cy="173831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39" name="Rectangle 387"/>
          <p:cNvSpPr>
            <a:spLocks noChangeAspect="1" noChangeArrowheads="1"/>
          </p:cNvSpPr>
          <p:nvPr/>
        </p:nvSpPr>
        <p:spPr bwMode="auto">
          <a:xfrm>
            <a:off x="5243513" y="3531672"/>
            <a:ext cx="252412" cy="369332"/>
          </a:xfrm>
          <a:prstGeom prst="rect">
            <a:avLst/>
          </a:prstGeom>
          <a:solidFill>
            <a:srgbClr val="FF66C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40" name="AutoShape 388"/>
          <p:cNvSpPr>
            <a:spLocks noChangeAspect="1" noChangeArrowheads="1"/>
          </p:cNvSpPr>
          <p:nvPr/>
        </p:nvSpPr>
        <p:spPr bwMode="auto">
          <a:xfrm>
            <a:off x="5237163" y="2039027"/>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41" name="AutoShape 389"/>
          <p:cNvSpPr>
            <a:spLocks noChangeAspect="1" noChangeArrowheads="1"/>
          </p:cNvSpPr>
          <p:nvPr/>
        </p:nvSpPr>
        <p:spPr bwMode="auto">
          <a:xfrm>
            <a:off x="5237163" y="2210477"/>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42" name="AutoShape 390"/>
          <p:cNvSpPr>
            <a:spLocks noChangeAspect="1" noChangeArrowheads="1"/>
          </p:cNvSpPr>
          <p:nvPr/>
        </p:nvSpPr>
        <p:spPr bwMode="auto">
          <a:xfrm>
            <a:off x="5237163" y="2388277"/>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43" name="AutoShape 391"/>
          <p:cNvSpPr>
            <a:spLocks noChangeAspect="1" noChangeArrowheads="1"/>
          </p:cNvSpPr>
          <p:nvPr/>
        </p:nvSpPr>
        <p:spPr bwMode="auto">
          <a:xfrm>
            <a:off x="5237163" y="2560520"/>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44" name="AutoShape 392"/>
          <p:cNvSpPr>
            <a:spLocks noChangeAspect="1" noChangeArrowheads="1"/>
          </p:cNvSpPr>
          <p:nvPr/>
        </p:nvSpPr>
        <p:spPr bwMode="auto">
          <a:xfrm>
            <a:off x="5237163" y="2732764"/>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45" name="AutoShape 393"/>
          <p:cNvSpPr>
            <a:spLocks noChangeAspect="1" noChangeArrowheads="1"/>
          </p:cNvSpPr>
          <p:nvPr/>
        </p:nvSpPr>
        <p:spPr bwMode="auto">
          <a:xfrm>
            <a:off x="5237163" y="2905802"/>
            <a:ext cx="265112" cy="733663"/>
          </a:xfrm>
          <a:prstGeom prst="diamond">
            <a:avLst/>
          </a:prstGeom>
          <a:solidFill>
            <a:srgbClr val="FF66C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346" name="Rectangle 394"/>
          <p:cNvSpPr>
            <a:spLocks noChangeAspect="1" noChangeArrowheads="1"/>
          </p:cNvSpPr>
          <p:nvPr/>
        </p:nvSpPr>
        <p:spPr bwMode="auto">
          <a:xfrm>
            <a:off x="5243513" y="3758684"/>
            <a:ext cx="252412" cy="369332"/>
          </a:xfrm>
          <a:prstGeom prst="rect">
            <a:avLst/>
          </a:prstGeom>
          <a:solidFill>
            <a:srgbClr val="FF66C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97364" name="Line 395"/>
          <p:cNvSpPr>
            <a:spLocks noChangeShapeType="1"/>
          </p:cNvSpPr>
          <p:nvPr/>
        </p:nvSpPr>
        <p:spPr bwMode="auto">
          <a:xfrm flipH="1">
            <a:off x="5548313" y="2093913"/>
            <a:ext cx="322262" cy="303212"/>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65" name="Line 396"/>
          <p:cNvSpPr>
            <a:spLocks noChangeShapeType="1"/>
          </p:cNvSpPr>
          <p:nvPr/>
        </p:nvSpPr>
        <p:spPr bwMode="auto">
          <a:xfrm>
            <a:off x="6281738" y="2085975"/>
            <a:ext cx="330200" cy="31908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66" name="Text Box 397"/>
          <p:cNvSpPr txBox="1">
            <a:spLocks noChangeArrowheads="1"/>
          </p:cNvSpPr>
          <p:nvPr/>
        </p:nvSpPr>
        <p:spPr bwMode="auto">
          <a:xfrm>
            <a:off x="6386514" y="1687514"/>
            <a:ext cx="668337" cy="307975"/>
          </a:xfrm>
          <a:prstGeom prst="rect">
            <a:avLst/>
          </a:prstGeom>
          <a:noFill/>
          <a:ln>
            <a:noFill/>
          </a:ln>
          <a:effectLst/>
          <a:extLst>
            <a:ext uri="{909E8E84-426E-40DD-AFC4-6F175D3DCCD1}">
              <a14:hiddenFill xmlns:a14="http://schemas.microsoft.com/office/drawing/2010/main">
                <a:solidFill>
                  <a:srgbClr val="660066">
                    <a:alpha val="67842"/>
                  </a:srgbClr>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en-US" alt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Ligand</a:t>
            </a:r>
          </a:p>
        </p:txBody>
      </p:sp>
      <p:pic>
        <p:nvPicPr>
          <p:cNvPr id="97367" name="Picture 398" descr="CAVG_Artwork_new"/>
          <p:cNvPicPr preferRelativeResize="0">
            <a:picLocks noChangeAspect="1" noChangeArrowheads="1"/>
          </p:cNvPicPr>
          <p:nvPr/>
        </p:nvPicPr>
        <p:blipFill>
          <a:blip r:embed="rId2">
            <a:clrChange>
              <a:clrFrom>
                <a:srgbClr val="492071"/>
              </a:clrFrom>
              <a:clrTo>
                <a:srgbClr val="492071">
                  <a:alpha val="0"/>
                </a:srgbClr>
              </a:clrTo>
            </a:clrChange>
            <a:extLst>
              <a:ext uri="{28A0092B-C50C-407E-A947-70E740481C1C}">
                <a14:useLocalDpi xmlns:a14="http://schemas.microsoft.com/office/drawing/2010/main" val="0"/>
              </a:ext>
            </a:extLst>
          </a:blip>
          <a:srcRect l="17809" r="68265"/>
          <a:stretch>
            <a:fillRect/>
          </a:stretch>
        </p:blipFill>
        <p:spPr bwMode="auto">
          <a:xfrm>
            <a:off x="5729288" y="1639888"/>
            <a:ext cx="685800" cy="53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2351" name="Group 399"/>
          <p:cNvGrpSpPr>
            <a:grpSpLocks/>
          </p:cNvGrpSpPr>
          <p:nvPr/>
        </p:nvGrpSpPr>
        <p:grpSpPr bwMode="auto">
          <a:xfrm>
            <a:off x="3370264" y="4776789"/>
            <a:ext cx="4168775" cy="479425"/>
            <a:chOff x="1163" y="3009"/>
            <a:chExt cx="2626" cy="302"/>
          </a:xfrm>
        </p:grpSpPr>
        <p:pic>
          <p:nvPicPr>
            <p:cNvPr id="97529" name="Picture 400" descr="TRANSCRIPTION"/>
            <p:cNvPicPr>
              <a:picLocks noChangeAspect="1" noChangeArrowheads="1"/>
            </p:cNvPicPr>
            <p:nvPr/>
          </p:nvPicPr>
          <p:blipFill>
            <a:blip r:embed="rId3" cstate="print">
              <a:extLst>
                <a:ext uri="{28A0092B-C50C-407E-A947-70E740481C1C}">
                  <a14:useLocalDpi xmlns:a14="http://schemas.microsoft.com/office/drawing/2010/main" val="0"/>
                </a:ext>
              </a:extLst>
            </a:blip>
            <a:srcRect r="80359"/>
            <a:stretch>
              <a:fillRect/>
            </a:stretch>
          </p:blipFill>
          <p:spPr bwMode="auto">
            <a:xfrm>
              <a:off x="2044" y="3196"/>
              <a:ext cx="1660"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530" name="Rectangle 401"/>
            <p:cNvSpPr>
              <a:spLocks noChangeArrowheads="1"/>
            </p:cNvSpPr>
            <p:nvPr/>
          </p:nvSpPr>
          <p:spPr bwMode="auto">
            <a:xfrm>
              <a:off x="1163" y="3078"/>
              <a:ext cx="829"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lvl1pPr marL="285750" indent="-285750" eaLnBrk="0" hangingPunct="0">
                <a:spcBef>
                  <a:spcPct val="20000"/>
                </a:spcBef>
                <a:buChar char="•"/>
                <a:defRPr sz="3200">
                  <a:solidFill>
                    <a:schemeClr val="tx1"/>
                  </a:solidFill>
                  <a:latin typeface="Arial" panose="020B0604020202020204" pitchFamily="34" charset="0"/>
                </a:defRPr>
              </a:lvl1pPr>
              <a:lvl2pPr marL="966788" indent="-288925" eaLnBrk="0" hangingPunct="0">
                <a:spcBef>
                  <a:spcPct val="20000"/>
                </a:spcBef>
                <a:buChar char="–"/>
                <a:defRPr sz="2800">
                  <a:solidFill>
                    <a:schemeClr val="tx1"/>
                  </a:solidFill>
                  <a:latin typeface="Arial" panose="020B0604020202020204" pitchFamily="34" charset="0"/>
                </a:defRPr>
              </a:lvl2pPr>
              <a:lvl3pPr marL="1428750" indent="-228600" eaLnBrk="0" hangingPunct="0">
                <a:spcBef>
                  <a:spcPct val="20000"/>
                </a:spcBef>
                <a:buChar char="•"/>
                <a:defRPr sz="2400">
                  <a:solidFill>
                    <a:schemeClr val="tx1"/>
                  </a:solidFill>
                  <a:latin typeface="Arial" panose="020B0604020202020204" pitchFamily="34" charset="0"/>
                </a:defRPr>
              </a:lvl3pPr>
              <a:lvl4pPr marL="1836738" indent="-293688" eaLnBrk="0" hangingPunct="0">
                <a:spcBef>
                  <a:spcPct val="20000"/>
                </a:spcBef>
                <a:buChar char="–"/>
                <a:defRPr sz="2000">
                  <a:solidFill>
                    <a:schemeClr val="tx1"/>
                  </a:solidFill>
                  <a:latin typeface="Arial" panose="020B0604020202020204" pitchFamily="34" charset="0"/>
                </a:defRPr>
              </a:lvl4pPr>
              <a:lvl5pPr marL="2179638" indent="-228600" eaLnBrk="0" hangingPunct="0">
                <a:spcBef>
                  <a:spcPct val="20000"/>
                </a:spcBef>
                <a:buChar char="»"/>
                <a:defRPr sz="2000">
                  <a:solidFill>
                    <a:schemeClr val="tx1"/>
                  </a:solidFill>
                  <a:latin typeface="Arial" panose="020B0604020202020204" pitchFamily="34" charset="0"/>
                </a:defRPr>
              </a:lvl5pPr>
              <a:lvl6pPr marL="2636838"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3094038"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551238"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4008438"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285750" marR="0" lvl="0" indent="-285750" algn="ctr" defTabSz="914400" rtl="0" eaLnBrk="0" fontAlgn="auto" latinLnBrk="0" hangingPunct="0">
                <a:lnSpc>
                  <a:spcPct val="100000"/>
                </a:lnSpc>
                <a:spcBef>
                  <a:spcPct val="0"/>
                </a:spcBef>
                <a:spcAft>
                  <a:spcPts val="0"/>
                </a:spcAft>
                <a:buClrTx/>
                <a:buSzTx/>
                <a:buFontTx/>
                <a:buNone/>
                <a:tabLst/>
                <a:defRPr/>
              </a:pPr>
              <a:r>
                <a:rPr kumimoji="0" lang="en-GB" altLang="en-US" sz="1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Transcription</a:t>
              </a:r>
            </a:p>
          </p:txBody>
        </p:sp>
        <p:sp>
          <p:nvSpPr>
            <p:cNvPr id="97531" name="Freeform 402"/>
            <p:cNvSpPr>
              <a:spLocks/>
            </p:cNvSpPr>
            <p:nvPr/>
          </p:nvSpPr>
          <p:spPr bwMode="auto">
            <a:xfrm>
              <a:off x="1962" y="3009"/>
              <a:ext cx="1827" cy="302"/>
            </a:xfrm>
            <a:custGeom>
              <a:avLst/>
              <a:gdLst>
                <a:gd name="T0" fmla="*/ 0 w 1827"/>
                <a:gd name="T1" fmla="*/ 308 h 301"/>
                <a:gd name="T2" fmla="*/ 108 w 1827"/>
                <a:gd name="T3" fmla="*/ 170 h 301"/>
                <a:gd name="T4" fmla="*/ 348 w 1827"/>
                <a:gd name="T5" fmla="*/ 61 h 301"/>
                <a:gd name="T6" fmla="*/ 891 w 1827"/>
                <a:gd name="T7" fmla="*/ 1 h 301"/>
                <a:gd name="T8" fmla="*/ 1446 w 1827"/>
                <a:gd name="T9" fmla="*/ 52 h 301"/>
                <a:gd name="T10" fmla="*/ 1737 w 1827"/>
                <a:gd name="T11" fmla="*/ 179 h 301"/>
                <a:gd name="T12" fmla="*/ 1827 w 1827"/>
                <a:gd name="T13" fmla="*/ 311 h 30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27" h="301">
                  <a:moveTo>
                    <a:pt x="0" y="298"/>
                  </a:moveTo>
                  <a:cubicBezTo>
                    <a:pt x="25" y="248"/>
                    <a:pt x="50" y="199"/>
                    <a:pt x="108" y="160"/>
                  </a:cubicBezTo>
                  <a:cubicBezTo>
                    <a:pt x="166" y="121"/>
                    <a:pt x="218" y="87"/>
                    <a:pt x="348" y="61"/>
                  </a:cubicBezTo>
                  <a:cubicBezTo>
                    <a:pt x="478" y="35"/>
                    <a:pt x="708" y="2"/>
                    <a:pt x="891" y="1"/>
                  </a:cubicBezTo>
                  <a:cubicBezTo>
                    <a:pt x="1074" y="0"/>
                    <a:pt x="1305" y="24"/>
                    <a:pt x="1446" y="52"/>
                  </a:cubicBezTo>
                  <a:cubicBezTo>
                    <a:pt x="1587" y="80"/>
                    <a:pt x="1674" y="128"/>
                    <a:pt x="1737" y="169"/>
                  </a:cubicBezTo>
                  <a:cubicBezTo>
                    <a:pt x="1800" y="210"/>
                    <a:pt x="1808" y="274"/>
                    <a:pt x="1827" y="301"/>
                  </a:cubicBezTo>
                </a:path>
              </a:pathLst>
            </a:custGeom>
            <a:noFill/>
            <a:ln w="2857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382355" name="AutoShape 403"/>
          <p:cNvSpPr>
            <a:spLocks noChangeArrowheads="1"/>
          </p:cNvSpPr>
          <p:nvPr/>
        </p:nvSpPr>
        <p:spPr bwMode="auto">
          <a:xfrm rot="1402173">
            <a:off x="5678489" y="3843339"/>
            <a:ext cx="738187" cy="1017587"/>
          </a:xfrm>
          <a:prstGeom prst="lightningBolt">
            <a:avLst/>
          </a:prstGeom>
          <a:gradFill rotWithShape="1">
            <a:gsLst>
              <a:gs pos="0">
                <a:srgbClr val="C5C500"/>
              </a:gs>
              <a:gs pos="100000">
                <a:srgbClr val="FFFF00"/>
              </a:gs>
            </a:gsLst>
            <a:lin ang="5400000" scaled="1"/>
          </a:gradFill>
          <a:ln w="25400">
            <a:solidFill>
              <a:schemeClr val="tx2"/>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382356" name="Group 404"/>
          <p:cNvGrpSpPr>
            <a:grpSpLocks/>
          </p:cNvGrpSpPr>
          <p:nvPr/>
        </p:nvGrpSpPr>
        <p:grpSpPr bwMode="auto">
          <a:xfrm>
            <a:off x="3325814" y="5257801"/>
            <a:ext cx="5487987" cy="1312863"/>
            <a:chOff x="1135" y="3312"/>
            <a:chExt cx="3457" cy="827"/>
          </a:xfrm>
        </p:grpSpPr>
        <p:sp>
          <p:nvSpPr>
            <p:cNvPr id="97421" name="AutoShape 405"/>
            <p:cNvSpPr>
              <a:spLocks noChangeArrowheads="1"/>
            </p:cNvSpPr>
            <p:nvPr/>
          </p:nvSpPr>
          <p:spPr bwMode="auto">
            <a:xfrm>
              <a:off x="2761" y="3312"/>
              <a:ext cx="225" cy="241"/>
            </a:xfrm>
            <a:prstGeom prst="downArrow">
              <a:avLst>
                <a:gd name="adj1" fmla="val 50000"/>
                <a:gd name="adj2" fmla="val 26778"/>
              </a:avLst>
            </a:prstGeom>
            <a:gradFill rotWithShape="1">
              <a:gsLst>
                <a:gs pos="0">
                  <a:srgbClr val="FFFF00"/>
                </a:gs>
                <a:gs pos="100000">
                  <a:srgbClr val="B3B300"/>
                </a:gs>
              </a:gsLst>
              <a:lin ang="5400000" scaled="1"/>
            </a:gradFill>
            <a:ln w="19050">
              <a:solidFill>
                <a:schemeClr val="tx2"/>
              </a:solidFill>
              <a:miter lim="800000"/>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97422" name="Group 406"/>
            <p:cNvGrpSpPr>
              <a:grpSpLocks/>
            </p:cNvGrpSpPr>
            <p:nvPr/>
          </p:nvGrpSpPr>
          <p:grpSpPr bwMode="auto">
            <a:xfrm>
              <a:off x="1135" y="3577"/>
              <a:ext cx="3457" cy="562"/>
              <a:chOff x="1135" y="3577"/>
              <a:chExt cx="3457" cy="562"/>
            </a:xfrm>
          </p:grpSpPr>
          <p:sp>
            <p:nvSpPr>
              <p:cNvPr id="97423" name="AutoShape 407"/>
              <p:cNvSpPr>
                <a:spLocks/>
              </p:cNvSpPr>
              <p:nvPr/>
            </p:nvSpPr>
            <p:spPr bwMode="auto">
              <a:xfrm rot="5400000">
                <a:off x="2589" y="2123"/>
                <a:ext cx="550" cy="3457"/>
              </a:xfrm>
              <a:prstGeom prst="leftBracket">
                <a:avLst>
                  <a:gd name="adj" fmla="val 52379"/>
                </a:avLst>
              </a:prstGeom>
              <a:noFill/>
              <a:ln w="19050">
                <a:solidFill>
                  <a:schemeClr val="tx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97424" name="Group 408"/>
              <p:cNvGrpSpPr>
                <a:grpSpLocks noChangeAspect="1"/>
              </p:cNvGrpSpPr>
              <p:nvPr/>
            </p:nvGrpSpPr>
            <p:grpSpPr bwMode="auto">
              <a:xfrm flipH="1">
                <a:off x="2242" y="3707"/>
                <a:ext cx="436" cy="364"/>
                <a:chOff x="1812" y="2285"/>
                <a:chExt cx="685" cy="570"/>
              </a:xfrm>
            </p:grpSpPr>
            <p:grpSp>
              <p:nvGrpSpPr>
                <p:cNvPr id="97472" name="Group 409"/>
                <p:cNvGrpSpPr>
                  <a:grpSpLocks noChangeAspect="1"/>
                </p:cNvGrpSpPr>
                <p:nvPr/>
              </p:nvGrpSpPr>
              <p:grpSpPr bwMode="auto">
                <a:xfrm>
                  <a:off x="2210" y="2382"/>
                  <a:ext cx="112" cy="114"/>
                  <a:chOff x="2477" y="3375"/>
                  <a:chExt cx="147" cy="149"/>
                </a:xfrm>
              </p:grpSpPr>
              <p:sp>
                <p:nvSpPr>
                  <p:cNvPr id="97527" name="Oval 410"/>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63" name="Oval 411"/>
                  <p:cNvSpPr>
                    <a:spLocks noChangeAspect="1" noChangeArrowheads="1"/>
                  </p:cNvSpPr>
                  <p:nvPr/>
                </p:nvSpPr>
                <p:spPr bwMode="auto">
                  <a:xfrm>
                    <a:off x="2476" y="3375"/>
                    <a:ext cx="142"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73" name="Group 412"/>
                <p:cNvGrpSpPr>
                  <a:grpSpLocks noChangeAspect="1"/>
                </p:cNvGrpSpPr>
                <p:nvPr/>
              </p:nvGrpSpPr>
              <p:grpSpPr bwMode="auto">
                <a:xfrm>
                  <a:off x="1978" y="2644"/>
                  <a:ext cx="105" cy="106"/>
                  <a:chOff x="2477" y="3375"/>
                  <a:chExt cx="147" cy="149"/>
                </a:xfrm>
              </p:grpSpPr>
              <p:sp>
                <p:nvSpPr>
                  <p:cNvPr id="97525" name="Oval 413"/>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66" name="Oval 414"/>
                  <p:cNvSpPr>
                    <a:spLocks noChangeAspect="1" noChangeArrowheads="1"/>
                  </p:cNvSpPr>
                  <p:nvPr/>
                </p:nvSpPr>
                <p:spPr bwMode="auto">
                  <a:xfrm>
                    <a:off x="2478" y="3374"/>
                    <a:ext cx="139"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74" name="Group 415"/>
                <p:cNvGrpSpPr>
                  <a:grpSpLocks noChangeAspect="1"/>
                </p:cNvGrpSpPr>
                <p:nvPr/>
              </p:nvGrpSpPr>
              <p:grpSpPr bwMode="auto">
                <a:xfrm>
                  <a:off x="1886" y="2379"/>
                  <a:ext cx="93" cy="94"/>
                  <a:chOff x="2477" y="3375"/>
                  <a:chExt cx="147" cy="149"/>
                </a:xfrm>
              </p:grpSpPr>
              <p:sp>
                <p:nvSpPr>
                  <p:cNvPr id="97523" name="Oval 416"/>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69" name="Oval 417"/>
                  <p:cNvSpPr>
                    <a:spLocks noChangeAspect="1" noChangeArrowheads="1"/>
                  </p:cNvSpPr>
                  <p:nvPr/>
                </p:nvSpPr>
                <p:spPr bwMode="auto">
                  <a:xfrm>
                    <a:off x="2477" y="3375"/>
                    <a:ext cx="142"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75" name="Group 418"/>
                <p:cNvGrpSpPr>
                  <a:grpSpLocks noChangeAspect="1"/>
                </p:cNvGrpSpPr>
                <p:nvPr/>
              </p:nvGrpSpPr>
              <p:grpSpPr bwMode="auto">
                <a:xfrm>
                  <a:off x="2099" y="2391"/>
                  <a:ext cx="93" cy="94"/>
                  <a:chOff x="2477" y="3375"/>
                  <a:chExt cx="147" cy="149"/>
                </a:xfrm>
              </p:grpSpPr>
              <p:sp>
                <p:nvSpPr>
                  <p:cNvPr id="97521" name="Oval 419"/>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72" name="Oval 420"/>
                  <p:cNvSpPr>
                    <a:spLocks noChangeAspect="1" noChangeArrowheads="1"/>
                  </p:cNvSpPr>
                  <p:nvPr/>
                </p:nvSpPr>
                <p:spPr bwMode="auto">
                  <a:xfrm>
                    <a:off x="2478" y="3376"/>
                    <a:ext cx="142"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76" name="Group 421"/>
                <p:cNvGrpSpPr>
                  <a:grpSpLocks noChangeAspect="1"/>
                </p:cNvGrpSpPr>
                <p:nvPr/>
              </p:nvGrpSpPr>
              <p:grpSpPr bwMode="auto">
                <a:xfrm>
                  <a:off x="2245" y="2472"/>
                  <a:ext cx="147" cy="149"/>
                  <a:chOff x="2477" y="3375"/>
                  <a:chExt cx="147" cy="149"/>
                </a:xfrm>
              </p:grpSpPr>
              <p:sp>
                <p:nvSpPr>
                  <p:cNvPr id="97519" name="Oval 422"/>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75" name="Oval 423"/>
                  <p:cNvSpPr>
                    <a:spLocks noChangeAspect="1" noChangeArrowheads="1"/>
                  </p:cNvSpPr>
                  <p:nvPr/>
                </p:nvSpPr>
                <p:spPr bwMode="auto">
                  <a:xfrm>
                    <a:off x="2479" y="3373"/>
                    <a:ext cx="138" cy="144"/>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77" name="Group 424"/>
                <p:cNvGrpSpPr>
                  <a:grpSpLocks noChangeAspect="1"/>
                </p:cNvGrpSpPr>
                <p:nvPr/>
              </p:nvGrpSpPr>
              <p:grpSpPr bwMode="auto">
                <a:xfrm>
                  <a:off x="2068" y="2600"/>
                  <a:ext cx="147" cy="149"/>
                  <a:chOff x="2477" y="3375"/>
                  <a:chExt cx="147" cy="149"/>
                </a:xfrm>
              </p:grpSpPr>
              <p:sp>
                <p:nvSpPr>
                  <p:cNvPr id="97517" name="Oval 425"/>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78" name="Oval 426"/>
                  <p:cNvSpPr>
                    <a:spLocks noChangeAspect="1" noChangeArrowheads="1"/>
                  </p:cNvSpPr>
                  <p:nvPr/>
                </p:nvSpPr>
                <p:spPr bwMode="auto">
                  <a:xfrm>
                    <a:off x="2477" y="3375"/>
                    <a:ext cx="141"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78" name="Group 427"/>
                <p:cNvGrpSpPr>
                  <a:grpSpLocks noChangeAspect="1"/>
                </p:cNvGrpSpPr>
                <p:nvPr/>
              </p:nvGrpSpPr>
              <p:grpSpPr bwMode="auto">
                <a:xfrm>
                  <a:off x="2350" y="2583"/>
                  <a:ext cx="147" cy="149"/>
                  <a:chOff x="2477" y="3375"/>
                  <a:chExt cx="147" cy="149"/>
                </a:xfrm>
              </p:grpSpPr>
              <p:sp>
                <p:nvSpPr>
                  <p:cNvPr id="97515" name="Oval 428"/>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81" name="Oval 429"/>
                  <p:cNvSpPr>
                    <a:spLocks noChangeAspect="1" noChangeArrowheads="1"/>
                  </p:cNvSpPr>
                  <p:nvPr/>
                </p:nvSpPr>
                <p:spPr bwMode="auto">
                  <a:xfrm>
                    <a:off x="2475" y="3375"/>
                    <a:ext cx="143"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79" name="Group 430"/>
                <p:cNvGrpSpPr>
                  <a:grpSpLocks noChangeAspect="1"/>
                </p:cNvGrpSpPr>
                <p:nvPr/>
              </p:nvGrpSpPr>
              <p:grpSpPr bwMode="auto">
                <a:xfrm rot="-1710681">
                  <a:off x="2317" y="2358"/>
                  <a:ext cx="147" cy="149"/>
                  <a:chOff x="2477" y="3375"/>
                  <a:chExt cx="147" cy="149"/>
                </a:xfrm>
              </p:grpSpPr>
              <p:sp>
                <p:nvSpPr>
                  <p:cNvPr id="97513" name="Oval 431"/>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84" name="Oval 432"/>
                  <p:cNvSpPr>
                    <a:spLocks noChangeAspect="1" noChangeArrowheads="1"/>
                  </p:cNvSpPr>
                  <p:nvPr/>
                </p:nvSpPr>
                <p:spPr bwMode="auto">
                  <a:xfrm>
                    <a:off x="2475" y="3375"/>
                    <a:ext cx="143"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0" name="Group 433"/>
                <p:cNvGrpSpPr>
                  <a:grpSpLocks noChangeAspect="1"/>
                </p:cNvGrpSpPr>
                <p:nvPr/>
              </p:nvGrpSpPr>
              <p:grpSpPr bwMode="auto">
                <a:xfrm rot="-1710681">
                  <a:off x="1957" y="2344"/>
                  <a:ext cx="164" cy="166"/>
                  <a:chOff x="2477" y="3375"/>
                  <a:chExt cx="147" cy="149"/>
                </a:xfrm>
              </p:grpSpPr>
              <p:sp>
                <p:nvSpPr>
                  <p:cNvPr id="97511" name="Oval 434"/>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87" name="Oval 435"/>
                  <p:cNvSpPr>
                    <a:spLocks noChangeAspect="1" noChangeArrowheads="1"/>
                  </p:cNvSpPr>
                  <p:nvPr/>
                </p:nvSpPr>
                <p:spPr bwMode="auto">
                  <a:xfrm>
                    <a:off x="2477" y="3375"/>
                    <a:ext cx="142"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1" name="Group 436"/>
                <p:cNvGrpSpPr>
                  <a:grpSpLocks noChangeAspect="1"/>
                </p:cNvGrpSpPr>
                <p:nvPr/>
              </p:nvGrpSpPr>
              <p:grpSpPr bwMode="auto">
                <a:xfrm rot="5114289">
                  <a:off x="1813" y="2454"/>
                  <a:ext cx="164" cy="166"/>
                  <a:chOff x="2477" y="3375"/>
                  <a:chExt cx="147" cy="149"/>
                </a:xfrm>
              </p:grpSpPr>
              <p:sp>
                <p:nvSpPr>
                  <p:cNvPr id="97509" name="Oval 437"/>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90" name="Oval 438"/>
                  <p:cNvSpPr>
                    <a:spLocks noChangeAspect="1" noChangeArrowheads="1"/>
                  </p:cNvSpPr>
                  <p:nvPr/>
                </p:nvSpPr>
                <p:spPr bwMode="auto">
                  <a:xfrm>
                    <a:off x="2473" y="3364"/>
                    <a:ext cx="132" cy="142"/>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2" name="Group 439"/>
                <p:cNvGrpSpPr>
                  <a:grpSpLocks noChangeAspect="1"/>
                </p:cNvGrpSpPr>
                <p:nvPr/>
              </p:nvGrpSpPr>
              <p:grpSpPr bwMode="auto">
                <a:xfrm>
                  <a:off x="2127" y="2706"/>
                  <a:ext cx="147" cy="149"/>
                  <a:chOff x="2477" y="3375"/>
                  <a:chExt cx="147" cy="149"/>
                </a:xfrm>
              </p:grpSpPr>
              <p:sp>
                <p:nvSpPr>
                  <p:cNvPr id="97507" name="Oval 440"/>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93" name="Oval 441"/>
                  <p:cNvSpPr>
                    <a:spLocks noChangeAspect="1" noChangeArrowheads="1"/>
                  </p:cNvSpPr>
                  <p:nvPr/>
                </p:nvSpPr>
                <p:spPr bwMode="auto">
                  <a:xfrm>
                    <a:off x="2475" y="3375"/>
                    <a:ext cx="143"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3" name="Group 442"/>
                <p:cNvGrpSpPr>
                  <a:grpSpLocks noChangeAspect="1"/>
                </p:cNvGrpSpPr>
                <p:nvPr/>
              </p:nvGrpSpPr>
              <p:grpSpPr bwMode="auto">
                <a:xfrm>
                  <a:off x="2216" y="2607"/>
                  <a:ext cx="147" cy="149"/>
                  <a:chOff x="2477" y="3375"/>
                  <a:chExt cx="147" cy="149"/>
                </a:xfrm>
              </p:grpSpPr>
              <p:sp>
                <p:nvSpPr>
                  <p:cNvPr id="97505" name="Oval 443"/>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96" name="Oval 444"/>
                  <p:cNvSpPr>
                    <a:spLocks noChangeAspect="1" noChangeArrowheads="1"/>
                  </p:cNvSpPr>
                  <p:nvPr/>
                </p:nvSpPr>
                <p:spPr bwMode="auto">
                  <a:xfrm>
                    <a:off x="2477" y="3377"/>
                    <a:ext cx="141"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4" name="Group 445"/>
                <p:cNvGrpSpPr>
                  <a:grpSpLocks noChangeAspect="1"/>
                </p:cNvGrpSpPr>
                <p:nvPr/>
              </p:nvGrpSpPr>
              <p:grpSpPr bwMode="auto">
                <a:xfrm>
                  <a:off x="2113" y="2466"/>
                  <a:ext cx="147" cy="149"/>
                  <a:chOff x="2477" y="3375"/>
                  <a:chExt cx="147" cy="149"/>
                </a:xfrm>
              </p:grpSpPr>
              <p:sp>
                <p:nvSpPr>
                  <p:cNvPr id="97503" name="Oval 446"/>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399" name="Oval 447"/>
                  <p:cNvSpPr>
                    <a:spLocks noChangeAspect="1" noChangeArrowheads="1"/>
                  </p:cNvSpPr>
                  <p:nvPr/>
                </p:nvSpPr>
                <p:spPr bwMode="auto">
                  <a:xfrm>
                    <a:off x="2479" y="3377"/>
                    <a:ext cx="138"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5" name="Group 448"/>
                <p:cNvGrpSpPr>
                  <a:grpSpLocks noChangeAspect="1"/>
                </p:cNvGrpSpPr>
                <p:nvPr/>
              </p:nvGrpSpPr>
              <p:grpSpPr bwMode="auto">
                <a:xfrm>
                  <a:off x="1976" y="2496"/>
                  <a:ext cx="147" cy="149"/>
                  <a:chOff x="2477" y="3375"/>
                  <a:chExt cx="147" cy="149"/>
                </a:xfrm>
              </p:grpSpPr>
              <p:sp>
                <p:nvSpPr>
                  <p:cNvPr id="97501" name="Oval 449"/>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402" name="Oval 450"/>
                  <p:cNvSpPr>
                    <a:spLocks noChangeAspect="1" noChangeArrowheads="1"/>
                  </p:cNvSpPr>
                  <p:nvPr/>
                </p:nvSpPr>
                <p:spPr bwMode="auto">
                  <a:xfrm>
                    <a:off x="2475" y="3375"/>
                    <a:ext cx="143"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6" name="Group 451"/>
                <p:cNvGrpSpPr>
                  <a:grpSpLocks noChangeAspect="1"/>
                </p:cNvGrpSpPr>
                <p:nvPr/>
              </p:nvGrpSpPr>
              <p:grpSpPr bwMode="auto">
                <a:xfrm>
                  <a:off x="2120" y="2285"/>
                  <a:ext cx="147" cy="149"/>
                  <a:chOff x="2477" y="3375"/>
                  <a:chExt cx="147" cy="149"/>
                </a:xfrm>
              </p:grpSpPr>
              <p:sp>
                <p:nvSpPr>
                  <p:cNvPr id="97499" name="Oval 452"/>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405" name="Oval 453"/>
                  <p:cNvSpPr>
                    <a:spLocks noChangeAspect="1" noChangeArrowheads="1"/>
                  </p:cNvSpPr>
                  <p:nvPr/>
                </p:nvSpPr>
                <p:spPr bwMode="auto">
                  <a:xfrm>
                    <a:off x="2477" y="3375"/>
                    <a:ext cx="141"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7" name="Group 454"/>
                <p:cNvGrpSpPr>
                  <a:grpSpLocks noChangeAspect="1"/>
                </p:cNvGrpSpPr>
                <p:nvPr/>
              </p:nvGrpSpPr>
              <p:grpSpPr bwMode="auto">
                <a:xfrm>
                  <a:off x="2039" y="2722"/>
                  <a:ext cx="93" cy="94"/>
                  <a:chOff x="2477" y="3375"/>
                  <a:chExt cx="147" cy="149"/>
                </a:xfrm>
              </p:grpSpPr>
              <p:sp>
                <p:nvSpPr>
                  <p:cNvPr id="97497" name="Oval 455"/>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408" name="Oval 456"/>
                  <p:cNvSpPr>
                    <a:spLocks noChangeAspect="1" noChangeArrowheads="1"/>
                  </p:cNvSpPr>
                  <p:nvPr/>
                </p:nvSpPr>
                <p:spPr bwMode="auto">
                  <a:xfrm>
                    <a:off x="2476" y="3375"/>
                    <a:ext cx="144"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8" name="Group 457"/>
                <p:cNvGrpSpPr>
                  <a:grpSpLocks noChangeAspect="1"/>
                </p:cNvGrpSpPr>
                <p:nvPr/>
              </p:nvGrpSpPr>
              <p:grpSpPr bwMode="auto">
                <a:xfrm>
                  <a:off x="1907" y="2598"/>
                  <a:ext cx="93" cy="94"/>
                  <a:chOff x="2477" y="3375"/>
                  <a:chExt cx="147" cy="149"/>
                </a:xfrm>
              </p:grpSpPr>
              <p:sp>
                <p:nvSpPr>
                  <p:cNvPr id="97495" name="Oval 458"/>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411" name="Oval 459"/>
                  <p:cNvSpPr>
                    <a:spLocks noChangeAspect="1" noChangeArrowheads="1"/>
                  </p:cNvSpPr>
                  <p:nvPr/>
                </p:nvSpPr>
                <p:spPr bwMode="auto">
                  <a:xfrm>
                    <a:off x="2476" y="3375"/>
                    <a:ext cx="144"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89" name="Group 460"/>
                <p:cNvGrpSpPr>
                  <a:grpSpLocks noChangeAspect="1"/>
                </p:cNvGrpSpPr>
                <p:nvPr/>
              </p:nvGrpSpPr>
              <p:grpSpPr bwMode="auto">
                <a:xfrm>
                  <a:off x="1903" y="2694"/>
                  <a:ext cx="105" cy="106"/>
                  <a:chOff x="2477" y="3375"/>
                  <a:chExt cx="147" cy="149"/>
                </a:xfrm>
              </p:grpSpPr>
              <p:sp>
                <p:nvSpPr>
                  <p:cNvPr id="97493" name="Oval 461"/>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414" name="Oval 462"/>
                  <p:cNvSpPr>
                    <a:spLocks noChangeAspect="1" noChangeArrowheads="1"/>
                  </p:cNvSpPr>
                  <p:nvPr/>
                </p:nvSpPr>
                <p:spPr bwMode="auto">
                  <a:xfrm>
                    <a:off x="2477" y="3375"/>
                    <a:ext cx="141" cy="141"/>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90" name="Group 463"/>
                <p:cNvGrpSpPr>
                  <a:grpSpLocks noChangeAspect="1"/>
                </p:cNvGrpSpPr>
                <p:nvPr/>
              </p:nvGrpSpPr>
              <p:grpSpPr bwMode="auto">
                <a:xfrm>
                  <a:off x="1850" y="2651"/>
                  <a:ext cx="74" cy="75"/>
                  <a:chOff x="2477" y="3375"/>
                  <a:chExt cx="147" cy="149"/>
                </a:xfrm>
              </p:grpSpPr>
              <p:sp>
                <p:nvSpPr>
                  <p:cNvPr id="97491" name="Oval 464"/>
                  <p:cNvSpPr>
                    <a:spLocks noChangeAspect="1" noChangeArrowheads="1"/>
                  </p:cNvSpPr>
                  <p:nvPr/>
                </p:nvSpPr>
                <p:spPr bwMode="auto">
                  <a:xfrm>
                    <a:off x="2483" y="3383"/>
                    <a:ext cx="141" cy="141"/>
                  </a:xfrm>
                  <a:prstGeom prst="ellipse">
                    <a:avLst/>
                  </a:prstGeom>
                  <a:solidFill>
                    <a:srgbClr val="969696"/>
                  </a:solidFill>
                  <a:ln>
                    <a:noFill/>
                  </a:ln>
                  <a:effectLst>
                    <a:prstShdw prst="shdw17" dist="17961" dir="2700000">
                      <a:srgbClr val="5A5A5A"/>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417" name="Oval 465"/>
                  <p:cNvSpPr>
                    <a:spLocks noChangeAspect="1" noChangeArrowheads="1"/>
                  </p:cNvSpPr>
                  <p:nvPr/>
                </p:nvSpPr>
                <p:spPr bwMode="auto">
                  <a:xfrm>
                    <a:off x="2476" y="3376"/>
                    <a:ext cx="134" cy="140"/>
                  </a:xfrm>
                  <a:prstGeom prst="ellipse">
                    <a:avLst/>
                  </a:prstGeom>
                  <a:gradFill rotWithShape="1">
                    <a:gsLst>
                      <a:gs pos="0">
                        <a:srgbClr val="D11405"/>
                      </a:gs>
                      <a:gs pos="100000">
                        <a:schemeClr val="hlink">
                          <a:alpha val="70000"/>
                        </a:schemeClr>
                      </a:gs>
                    </a:gsLst>
                    <a:path path="shape">
                      <a:fillToRect l="50000" t="50000" r="50000" b="50000"/>
                    </a:path>
                  </a:gradFill>
                  <a:ln>
                    <a:noFill/>
                  </a:ln>
                  <a:effectLst>
                    <a:prstShdw prst="shdw17" dist="17961" dir="2700000">
                      <a:schemeClr val="hlink">
                        <a:gamma/>
                        <a:shade val="60000"/>
                        <a:invGamma/>
                      </a:schemeClr>
                    </a:prstShdw>
                  </a:effectLst>
                  <a:extLst>
                    <a:ext uri="{91240B29-F687-4F45-9708-019B960494DF}">
                      <a14:hiddenLine xmlns:a14="http://schemas.microsoft.com/office/drawing/2010/main" w="9525" algn="ctr">
                        <a:solidFill>
                          <a:schemeClr val="tx1"/>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grpSp>
            <p:nvGrpSpPr>
              <p:cNvPr id="97425" name="Group 466"/>
              <p:cNvGrpSpPr>
                <a:grpSpLocks noChangeAspect="1"/>
              </p:cNvGrpSpPr>
              <p:nvPr/>
            </p:nvGrpSpPr>
            <p:grpSpPr bwMode="auto">
              <a:xfrm flipH="1">
                <a:off x="3838" y="3716"/>
                <a:ext cx="473" cy="385"/>
                <a:chOff x="4405" y="2253"/>
                <a:chExt cx="944" cy="767"/>
              </a:xfrm>
            </p:grpSpPr>
            <p:grpSp>
              <p:nvGrpSpPr>
                <p:cNvPr id="97446" name="Group 467"/>
                <p:cNvGrpSpPr>
                  <a:grpSpLocks noChangeAspect="1"/>
                </p:cNvGrpSpPr>
                <p:nvPr/>
              </p:nvGrpSpPr>
              <p:grpSpPr bwMode="auto">
                <a:xfrm>
                  <a:off x="4544" y="2253"/>
                  <a:ext cx="608" cy="574"/>
                  <a:chOff x="4448" y="3053"/>
                  <a:chExt cx="608" cy="574"/>
                </a:xfrm>
              </p:grpSpPr>
              <p:sp>
                <p:nvSpPr>
                  <p:cNvPr id="97464" name="Freeform 468"/>
                  <p:cNvSpPr>
                    <a:spLocks noChangeAspect="1"/>
                  </p:cNvSpPr>
                  <p:nvPr/>
                </p:nvSpPr>
                <p:spPr bwMode="auto">
                  <a:xfrm>
                    <a:off x="4457" y="3067"/>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solidFill>
                    <a:srgbClr val="545458"/>
                  </a:solidFill>
                  <a:ln>
                    <a:noFill/>
                  </a:ln>
                  <a:effectLst/>
                  <a:extLst>
                    <a:ext uri="{91240B29-F687-4F45-9708-019B960494DF}">
                      <a14:hiddenLine xmlns:a14="http://schemas.microsoft.com/office/drawing/2010/main" w="9525" cap="flat" cmpd="sng">
                        <a:solidFill>
                          <a:srgbClr val="B2B2B2"/>
                        </a:solidFill>
                        <a:prstDash val="solid"/>
                        <a:round/>
                        <a:headEnd/>
                        <a:tailEnd/>
                      </a14:hiddenLine>
                    </a:ext>
                    <a:ext uri="{AF507438-7753-43E0-B8FC-AC1667EBCBE1}">
                      <a14:hiddenEffects xmlns:a14="http://schemas.microsoft.com/office/drawing/2010/main">
                        <a:effectLst>
                          <a:outerShdw dist="17961" dir="2700000" algn="ctr" rotWithShape="0">
                            <a:srgbClr val="323235"/>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65" name="Freeform 469"/>
                  <p:cNvSpPr>
                    <a:spLocks noChangeAspect="1"/>
                  </p:cNvSpPr>
                  <p:nvPr/>
                </p:nvSpPr>
                <p:spPr bwMode="auto">
                  <a:xfrm>
                    <a:off x="4448" y="3053"/>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solidFill>
                    <a:srgbClr val="FFCC99"/>
                  </a:solidFill>
                  <a:ln>
                    <a:noFill/>
                  </a:ln>
                  <a:effectLst/>
                  <a:extLst>
                    <a:ext uri="{91240B29-F687-4F45-9708-019B960494DF}">
                      <a14:hiddenLine xmlns:a14="http://schemas.microsoft.com/office/drawing/2010/main" w="9525" cap="flat" cmpd="sng">
                        <a:solidFill>
                          <a:srgbClr val="B2B2B2"/>
                        </a:solidFill>
                        <a:prstDash val="solid"/>
                        <a:round/>
                        <a:headEnd/>
                        <a:tailEnd/>
                      </a14:hiddenLine>
                    </a:ext>
                    <a:ext uri="{AF507438-7753-43E0-B8FC-AC1667EBCBE1}">
                      <a14:hiddenEffects xmlns:a14="http://schemas.microsoft.com/office/drawing/2010/main">
                        <a:effectLst>
                          <a:outerShdw dist="17961" dir="2700000" algn="ctr" rotWithShape="0">
                            <a:srgbClr val="997A5C"/>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66" name="Oval 470"/>
                  <p:cNvSpPr>
                    <a:spLocks noChangeAspect="1" noChangeArrowheads="1"/>
                  </p:cNvSpPr>
                  <p:nvPr/>
                </p:nvSpPr>
                <p:spPr bwMode="auto">
                  <a:xfrm rot="-1198274">
                    <a:off x="4857" y="3130"/>
                    <a:ext cx="81" cy="39"/>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7961" dir="2700000" algn="ctr" rotWithShape="0">
                            <a:srgbClr val="7D0C03"/>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67" name="Oval 471"/>
                  <p:cNvSpPr>
                    <a:spLocks noChangeAspect="1" noChangeArrowheads="1"/>
                  </p:cNvSpPr>
                  <p:nvPr/>
                </p:nvSpPr>
                <p:spPr bwMode="auto">
                  <a:xfrm rot="1918607">
                    <a:off x="4589" y="3075"/>
                    <a:ext cx="81" cy="39"/>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68" name="Oval 472"/>
                  <p:cNvSpPr>
                    <a:spLocks noChangeAspect="1" noChangeArrowheads="1"/>
                  </p:cNvSpPr>
                  <p:nvPr/>
                </p:nvSpPr>
                <p:spPr bwMode="auto">
                  <a:xfrm rot="2932527">
                    <a:off x="4630" y="3531"/>
                    <a:ext cx="81" cy="39"/>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69" name="Oval 473"/>
                  <p:cNvSpPr>
                    <a:spLocks noChangeAspect="1" noChangeArrowheads="1"/>
                  </p:cNvSpPr>
                  <p:nvPr/>
                </p:nvSpPr>
                <p:spPr bwMode="auto">
                  <a:xfrm rot="-216194">
                    <a:off x="4934" y="3394"/>
                    <a:ext cx="81" cy="39"/>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70" name="Oval 474"/>
                  <p:cNvSpPr>
                    <a:spLocks noChangeAspect="1" noChangeArrowheads="1"/>
                  </p:cNvSpPr>
                  <p:nvPr/>
                </p:nvSpPr>
                <p:spPr bwMode="auto">
                  <a:xfrm rot="-2625954">
                    <a:off x="4466" y="3255"/>
                    <a:ext cx="77" cy="58"/>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71" name="Freeform 475"/>
                  <p:cNvSpPr>
                    <a:spLocks noChangeAspect="1"/>
                  </p:cNvSpPr>
                  <p:nvPr/>
                </p:nvSpPr>
                <p:spPr bwMode="auto">
                  <a:xfrm>
                    <a:off x="4448" y="3054"/>
                    <a:ext cx="599" cy="560"/>
                  </a:xfrm>
                  <a:custGeom>
                    <a:avLst/>
                    <a:gdLst>
                      <a:gd name="T0" fmla="*/ 230 w 599"/>
                      <a:gd name="T1" fmla="*/ 304 h 560"/>
                      <a:gd name="T2" fmla="*/ 179 w 599"/>
                      <a:gd name="T3" fmla="*/ 436 h 560"/>
                      <a:gd name="T4" fmla="*/ 201 w 599"/>
                      <a:gd name="T5" fmla="*/ 540 h 560"/>
                      <a:gd name="T6" fmla="*/ 273 w 599"/>
                      <a:gd name="T7" fmla="*/ 547 h 560"/>
                      <a:gd name="T8" fmla="*/ 256 w 599"/>
                      <a:gd name="T9" fmla="*/ 463 h 560"/>
                      <a:gd name="T10" fmla="*/ 223 w 599"/>
                      <a:gd name="T11" fmla="*/ 439 h 560"/>
                      <a:gd name="T12" fmla="*/ 311 w 599"/>
                      <a:gd name="T13" fmla="*/ 321 h 560"/>
                      <a:gd name="T14" fmla="*/ 357 w 599"/>
                      <a:gd name="T15" fmla="*/ 360 h 560"/>
                      <a:gd name="T16" fmla="*/ 491 w 599"/>
                      <a:gd name="T17" fmla="*/ 396 h 560"/>
                      <a:gd name="T18" fmla="*/ 587 w 599"/>
                      <a:gd name="T19" fmla="*/ 381 h 560"/>
                      <a:gd name="T20" fmla="*/ 561 w 599"/>
                      <a:gd name="T21" fmla="*/ 328 h 560"/>
                      <a:gd name="T22" fmla="*/ 446 w 599"/>
                      <a:gd name="T23" fmla="*/ 340 h 560"/>
                      <a:gd name="T24" fmla="*/ 383 w 599"/>
                      <a:gd name="T25" fmla="*/ 316 h 560"/>
                      <a:gd name="T26" fmla="*/ 391 w 599"/>
                      <a:gd name="T27" fmla="*/ 268 h 560"/>
                      <a:gd name="T28" fmla="*/ 359 w 599"/>
                      <a:gd name="T29" fmla="*/ 208 h 560"/>
                      <a:gd name="T30" fmla="*/ 338 w 599"/>
                      <a:gd name="T31" fmla="*/ 187 h 560"/>
                      <a:gd name="T32" fmla="*/ 371 w 599"/>
                      <a:gd name="T33" fmla="*/ 146 h 560"/>
                      <a:gd name="T34" fmla="*/ 451 w 599"/>
                      <a:gd name="T35" fmla="*/ 141 h 560"/>
                      <a:gd name="T36" fmla="*/ 506 w 599"/>
                      <a:gd name="T37" fmla="*/ 96 h 560"/>
                      <a:gd name="T38" fmla="*/ 472 w 599"/>
                      <a:gd name="T39" fmla="*/ 50 h 560"/>
                      <a:gd name="T40" fmla="*/ 388 w 599"/>
                      <a:gd name="T41" fmla="*/ 81 h 560"/>
                      <a:gd name="T42" fmla="*/ 347 w 599"/>
                      <a:gd name="T43" fmla="*/ 110 h 560"/>
                      <a:gd name="T44" fmla="*/ 302 w 599"/>
                      <a:gd name="T45" fmla="*/ 168 h 560"/>
                      <a:gd name="T46" fmla="*/ 254 w 599"/>
                      <a:gd name="T47" fmla="*/ 141 h 560"/>
                      <a:gd name="T48" fmla="*/ 239 w 599"/>
                      <a:gd name="T49" fmla="*/ 33 h 560"/>
                      <a:gd name="T50" fmla="*/ 167 w 599"/>
                      <a:gd name="T51" fmla="*/ 2 h 560"/>
                      <a:gd name="T52" fmla="*/ 131 w 599"/>
                      <a:gd name="T53" fmla="*/ 19 h 560"/>
                      <a:gd name="T54" fmla="*/ 151 w 599"/>
                      <a:gd name="T55" fmla="*/ 72 h 560"/>
                      <a:gd name="T56" fmla="*/ 206 w 599"/>
                      <a:gd name="T57" fmla="*/ 103 h 560"/>
                      <a:gd name="T58" fmla="*/ 225 w 599"/>
                      <a:gd name="T59" fmla="*/ 160 h 560"/>
                      <a:gd name="T60" fmla="*/ 208 w 599"/>
                      <a:gd name="T61" fmla="*/ 175 h 560"/>
                      <a:gd name="T62" fmla="*/ 194 w 599"/>
                      <a:gd name="T63" fmla="*/ 213 h 560"/>
                      <a:gd name="T64" fmla="*/ 95 w 599"/>
                      <a:gd name="T65" fmla="*/ 182 h 560"/>
                      <a:gd name="T66" fmla="*/ 28 w 599"/>
                      <a:gd name="T67" fmla="*/ 184 h 560"/>
                      <a:gd name="T68" fmla="*/ 2 w 599"/>
                      <a:gd name="T69" fmla="*/ 235 h 560"/>
                      <a:gd name="T70" fmla="*/ 43 w 599"/>
                      <a:gd name="T71" fmla="*/ 290 h 560"/>
                      <a:gd name="T72" fmla="*/ 110 w 599"/>
                      <a:gd name="T73" fmla="*/ 259 h 560"/>
                      <a:gd name="T74" fmla="*/ 129 w 599"/>
                      <a:gd name="T75" fmla="*/ 240 h 560"/>
                      <a:gd name="T76" fmla="*/ 201 w 599"/>
                      <a:gd name="T77" fmla="*/ 261 h 560"/>
                      <a:gd name="T78" fmla="*/ 230 w 599"/>
                      <a:gd name="T79" fmla="*/ 304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9" h="560">
                        <a:moveTo>
                          <a:pt x="230" y="304"/>
                        </a:moveTo>
                        <a:cubicBezTo>
                          <a:pt x="226" y="333"/>
                          <a:pt x="184" y="397"/>
                          <a:pt x="179" y="436"/>
                        </a:cubicBezTo>
                        <a:cubicBezTo>
                          <a:pt x="174" y="475"/>
                          <a:pt x="185" y="522"/>
                          <a:pt x="201" y="540"/>
                        </a:cubicBezTo>
                        <a:cubicBezTo>
                          <a:pt x="217" y="558"/>
                          <a:pt x="264" y="560"/>
                          <a:pt x="273" y="547"/>
                        </a:cubicBezTo>
                        <a:cubicBezTo>
                          <a:pt x="282" y="534"/>
                          <a:pt x="264" y="481"/>
                          <a:pt x="256" y="463"/>
                        </a:cubicBezTo>
                        <a:cubicBezTo>
                          <a:pt x="248" y="445"/>
                          <a:pt x="214" y="463"/>
                          <a:pt x="223" y="439"/>
                        </a:cubicBezTo>
                        <a:cubicBezTo>
                          <a:pt x="232" y="415"/>
                          <a:pt x="289" y="334"/>
                          <a:pt x="311" y="321"/>
                        </a:cubicBezTo>
                        <a:cubicBezTo>
                          <a:pt x="333" y="308"/>
                          <a:pt x="327" y="348"/>
                          <a:pt x="357" y="360"/>
                        </a:cubicBezTo>
                        <a:cubicBezTo>
                          <a:pt x="387" y="372"/>
                          <a:pt x="453" y="393"/>
                          <a:pt x="491" y="396"/>
                        </a:cubicBezTo>
                        <a:cubicBezTo>
                          <a:pt x="529" y="399"/>
                          <a:pt x="575" y="392"/>
                          <a:pt x="587" y="381"/>
                        </a:cubicBezTo>
                        <a:cubicBezTo>
                          <a:pt x="599" y="370"/>
                          <a:pt x="584" y="335"/>
                          <a:pt x="561" y="328"/>
                        </a:cubicBezTo>
                        <a:cubicBezTo>
                          <a:pt x="538" y="321"/>
                          <a:pt x="476" y="342"/>
                          <a:pt x="446" y="340"/>
                        </a:cubicBezTo>
                        <a:cubicBezTo>
                          <a:pt x="416" y="338"/>
                          <a:pt x="392" y="328"/>
                          <a:pt x="383" y="316"/>
                        </a:cubicBezTo>
                        <a:cubicBezTo>
                          <a:pt x="374" y="304"/>
                          <a:pt x="395" y="286"/>
                          <a:pt x="391" y="268"/>
                        </a:cubicBezTo>
                        <a:cubicBezTo>
                          <a:pt x="387" y="250"/>
                          <a:pt x="368" y="221"/>
                          <a:pt x="359" y="208"/>
                        </a:cubicBezTo>
                        <a:cubicBezTo>
                          <a:pt x="350" y="195"/>
                          <a:pt x="336" y="197"/>
                          <a:pt x="338" y="187"/>
                        </a:cubicBezTo>
                        <a:cubicBezTo>
                          <a:pt x="340" y="177"/>
                          <a:pt x="352" y="154"/>
                          <a:pt x="371" y="146"/>
                        </a:cubicBezTo>
                        <a:cubicBezTo>
                          <a:pt x="390" y="138"/>
                          <a:pt x="429" y="149"/>
                          <a:pt x="451" y="141"/>
                        </a:cubicBezTo>
                        <a:cubicBezTo>
                          <a:pt x="473" y="133"/>
                          <a:pt x="503" y="111"/>
                          <a:pt x="506" y="96"/>
                        </a:cubicBezTo>
                        <a:cubicBezTo>
                          <a:pt x="509" y="81"/>
                          <a:pt x="492" y="52"/>
                          <a:pt x="472" y="50"/>
                        </a:cubicBezTo>
                        <a:cubicBezTo>
                          <a:pt x="452" y="48"/>
                          <a:pt x="409" y="71"/>
                          <a:pt x="388" y="81"/>
                        </a:cubicBezTo>
                        <a:cubicBezTo>
                          <a:pt x="367" y="91"/>
                          <a:pt x="361" y="96"/>
                          <a:pt x="347" y="110"/>
                        </a:cubicBezTo>
                        <a:cubicBezTo>
                          <a:pt x="333" y="124"/>
                          <a:pt x="317" y="163"/>
                          <a:pt x="302" y="168"/>
                        </a:cubicBezTo>
                        <a:cubicBezTo>
                          <a:pt x="287" y="173"/>
                          <a:pt x="264" y="163"/>
                          <a:pt x="254" y="141"/>
                        </a:cubicBezTo>
                        <a:cubicBezTo>
                          <a:pt x="244" y="119"/>
                          <a:pt x="253" y="56"/>
                          <a:pt x="239" y="33"/>
                        </a:cubicBezTo>
                        <a:cubicBezTo>
                          <a:pt x="225" y="10"/>
                          <a:pt x="185" y="4"/>
                          <a:pt x="167" y="2"/>
                        </a:cubicBezTo>
                        <a:cubicBezTo>
                          <a:pt x="149" y="0"/>
                          <a:pt x="134" y="7"/>
                          <a:pt x="131" y="19"/>
                        </a:cubicBezTo>
                        <a:cubicBezTo>
                          <a:pt x="128" y="31"/>
                          <a:pt x="139" y="58"/>
                          <a:pt x="151" y="72"/>
                        </a:cubicBezTo>
                        <a:cubicBezTo>
                          <a:pt x="163" y="86"/>
                          <a:pt x="194" y="88"/>
                          <a:pt x="206" y="103"/>
                        </a:cubicBezTo>
                        <a:cubicBezTo>
                          <a:pt x="218" y="118"/>
                          <a:pt x="225" y="148"/>
                          <a:pt x="225" y="160"/>
                        </a:cubicBezTo>
                        <a:cubicBezTo>
                          <a:pt x="225" y="172"/>
                          <a:pt x="213" y="166"/>
                          <a:pt x="208" y="175"/>
                        </a:cubicBezTo>
                        <a:cubicBezTo>
                          <a:pt x="203" y="184"/>
                          <a:pt x="213" y="212"/>
                          <a:pt x="194" y="213"/>
                        </a:cubicBezTo>
                        <a:cubicBezTo>
                          <a:pt x="175" y="214"/>
                          <a:pt x="123" y="187"/>
                          <a:pt x="95" y="182"/>
                        </a:cubicBezTo>
                        <a:cubicBezTo>
                          <a:pt x="67" y="177"/>
                          <a:pt x="43" y="175"/>
                          <a:pt x="28" y="184"/>
                        </a:cubicBezTo>
                        <a:cubicBezTo>
                          <a:pt x="13" y="193"/>
                          <a:pt x="0" y="217"/>
                          <a:pt x="2" y="235"/>
                        </a:cubicBezTo>
                        <a:cubicBezTo>
                          <a:pt x="4" y="253"/>
                          <a:pt x="25" y="286"/>
                          <a:pt x="43" y="290"/>
                        </a:cubicBezTo>
                        <a:cubicBezTo>
                          <a:pt x="61" y="294"/>
                          <a:pt x="96" y="267"/>
                          <a:pt x="110" y="259"/>
                        </a:cubicBezTo>
                        <a:cubicBezTo>
                          <a:pt x="124" y="251"/>
                          <a:pt x="114" y="240"/>
                          <a:pt x="129" y="240"/>
                        </a:cubicBezTo>
                        <a:cubicBezTo>
                          <a:pt x="144" y="240"/>
                          <a:pt x="183" y="251"/>
                          <a:pt x="201" y="261"/>
                        </a:cubicBezTo>
                        <a:cubicBezTo>
                          <a:pt x="219" y="271"/>
                          <a:pt x="234" y="275"/>
                          <a:pt x="230" y="304"/>
                        </a:cubicBezTo>
                        <a:close/>
                      </a:path>
                    </a:pathLst>
                  </a:custGeom>
                  <a:gradFill rotWithShape="1">
                    <a:gsLst>
                      <a:gs pos="0">
                        <a:srgbClr val="D11405"/>
                      </a:gs>
                      <a:gs pos="100000">
                        <a:schemeClr val="tx1">
                          <a:alpha val="45000"/>
                        </a:schemeClr>
                      </a:gs>
                    </a:gsLst>
                    <a:path path="rect">
                      <a:fillToRect l="50000" t="50000" r="50000" b="50000"/>
                    </a:path>
                  </a:gradFill>
                  <a:ln>
                    <a:noFill/>
                  </a:ln>
                  <a:effectLst/>
                  <a:extLst>
                    <a:ext uri="{91240B29-F687-4F45-9708-019B960494DF}">
                      <a14:hiddenLine xmlns:a14="http://schemas.microsoft.com/office/drawing/2010/main" w="9525" cap="flat" cmpd="sng">
                        <a:solidFill>
                          <a:srgbClr val="B2B2B2"/>
                        </a:solidFill>
                        <a:prstDash val="solid"/>
                        <a:round/>
                        <a:headEnd/>
                        <a:tailEnd/>
                      </a14:hiddenLine>
                    </a:ext>
                    <a:ext uri="{AF507438-7753-43E0-B8FC-AC1667EBCBE1}">
                      <a14:hiddenEffects xmlns:a14="http://schemas.microsoft.com/office/drawing/2010/main">
                        <a:effectLst>
                          <a:outerShdw dist="17961" dir="2700000" algn="ctr" rotWithShape="0">
                            <a:srgbClr val="00000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447" name="Group 476"/>
                <p:cNvGrpSpPr>
                  <a:grpSpLocks noChangeAspect="1"/>
                </p:cNvGrpSpPr>
                <p:nvPr/>
              </p:nvGrpSpPr>
              <p:grpSpPr bwMode="auto">
                <a:xfrm>
                  <a:off x="4405" y="2696"/>
                  <a:ext cx="299" cy="324"/>
                  <a:chOff x="3760" y="3469"/>
                  <a:chExt cx="299" cy="324"/>
                </a:xfrm>
              </p:grpSpPr>
              <p:sp>
                <p:nvSpPr>
                  <p:cNvPr id="97456" name="Freeform 477"/>
                  <p:cNvSpPr>
                    <a:spLocks noChangeAspect="1"/>
                  </p:cNvSpPr>
                  <p:nvPr/>
                </p:nvSpPr>
                <p:spPr bwMode="auto">
                  <a:xfrm>
                    <a:off x="3765" y="3479"/>
                    <a:ext cx="294" cy="314"/>
                  </a:xfrm>
                  <a:custGeom>
                    <a:avLst/>
                    <a:gdLst>
                      <a:gd name="T0" fmla="*/ 88 w 310"/>
                      <a:gd name="T1" fmla="*/ 9 h 331"/>
                      <a:gd name="T2" fmla="*/ 86 w 310"/>
                      <a:gd name="T3" fmla="*/ 40 h 331"/>
                      <a:gd name="T4" fmla="*/ 92 w 310"/>
                      <a:gd name="T5" fmla="*/ 53 h 331"/>
                      <a:gd name="T6" fmla="*/ 67 w 310"/>
                      <a:gd name="T7" fmla="*/ 71 h 331"/>
                      <a:gd name="T8" fmla="*/ 43 w 310"/>
                      <a:gd name="T9" fmla="*/ 56 h 331"/>
                      <a:gd name="T10" fmla="*/ 35 w 310"/>
                      <a:gd name="T11" fmla="*/ 40 h 331"/>
                      <a:gd name="T12" fmla="*/ 9 w 310"/>
                      <a:gd name="T13" fmla="*/ 42 h 331"/>
                      <a:gd name="T14" fmla="*/ 9 w 310"/>
                      <a:gd name="T15" fmla="*/ 74 h 331"/>
                      <a:gd name="T16" fmla="*/ 52 w 310"/>
                      <a:gd name="T17" fmla="*/ 102 h 331"/>
                      <a:gd name="T18" fmla="*/ 46 w 310"/>
                      <a:gd name="T19" fmla="*/ 124 h 331"/>
                      <a:gd name="T20" fmla="*/ 18 w 310"/>
                      <a:gd name="T21" fmla="*/ 149 h 331"/>
                      <a:gd name="T22" fmla="*/ 28 w 310"/>
                      <a:gd name="T23" fmla="*/ 191 h 331"/>
                      <a:gd name="T24" fmla="*/ 78 w 310"/>
                      <a:gd name="T25" fmla="*/ 120 h 331"/>
                      <a:gd name="T26" fmla="*/ 86 w 310"/>
                      <a:gd name="T27" fmla="*/ 147 h 331"/>
                      <a:gd name="T28" fmla="*/ 113 w 310"/>
                      <a:gd name="T29" fmla="*/ 187 h 331"/>
                      <a:gd name="T30" fmla="*/ 133 w 310"/>
                      <a:gd name="T31" fmla="*/ 160 h 331"/>
                      <a:gd name="T32" fmla="*/ 104 w 310"/>
                      <a:gd name="T33" fmla="*/ 125 h 331"/>
                      <a:gd name="T34" fmla="*/ 117 w 310"/>
                      <a:gd name="T35" fmla="*/ 97 h 331"/>
                      <a:gd name="T36" fmla="*/ 145 w 310"/>
                      <a:gd name="T37" fmla="*/ 100 h 331"/>
                      <a:gd name="T38" fmla="*/ 150 w 310"/>
                      <a:gd name="T39" fmla="*/ 122 h 331"/>
                      <a:gd name="T40" fmla="*/ 171 w 310"/>
                      <a:gd name="T41" fmla="*/ 120 h 331"/>
                      <a:gd name="T42" fmla="*/ 179 w 310"/>
                      <a:gd name="T43" fmla="*/ 92 h 331"/>
                      <a:gd name="T44" fmla="*/ 148 w 310"/>
                      <a:gd name="T45" fmla="*/ 74 h 331"/>
                      <a:gd name="T46" fmla="*/ 119 w 310"/>
                      <a:gd name="T47" fmla="*/ 71 h 331"/>
                      <a:gd name="T48" fmla="*/ 112 w 310"/>
                      <a:gd name="T49" fmla="*/ 28 h 331"/>
                      <a:gd name="T50" fmla="*/ 126 w 310"/>
                      <a:gd name="T51" fmla="*/ 6 h 331"/>
                      <a:gd name="T52" fmla="*/ 88 w 310"/>
                      <a:gd name="T53" fmla="*/ 9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solidFill>
                    <a:srgbClr val="545458"/>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57" name="Freeform 478"/>
                  <p:cNvSpPr>
                    <a:spLocks noChangeAspect="1"/>
                  </p:cNvSpPr>
                  <p:nvPr/>
                </p:nvSpPr>
                <p:spPr bwMode="auto">
                  <a:xfrm>
                    <a:off x="3762" y="3469"/>
                    <a:ext cx="294" cy="314"/>
                  </a:xfrm>
                  <a:custGeom>
                    <a:avLst/>
                    <a:gdLst>
                      <a:gd name="T0" fmla="*/ 88 w 310"/>
                      <a:gd name="T1" fmla="*/ 9 h 331"/>
                      <a:gd name="T2" fmla="*/ 86 w 310"/>
                      <a:gd name="T3" fmla="*/ 40 h 331"/>
                      <a:gd name="T4" fmla="*/ 92 w 310"/>
                      <a:gd name="T5" fmla="*/ 53 h 331"/>
                      <a:gd name="T6" fmla="*/ 67 w 310"/>
                      <a:gd name="T7" fmla="*/ 71 h 331"/>
                      <a:gd name="T8" fmla="*/ 43 w 310"/>
                      <a:gd name="T9" fmla="*/ 56 h 331"/>
                      <a:gd name="T10" fmla="*/ 35 w 310"/>
                      <a:gd name="T11" fmla="*/ 40 h 331"/>
                      <a:gd name="T12" fmla="*/ 9 w 310"/>
                      <a:gd name="T13" fmla="*/ 42 h 331"/>
                      <a:gd name="T14" fmla="*/ 9 w 310"/>
                      <a:gd name="T15" fmla="*/ 74 h 331"/>
                      <a:gd name="T16" fmla="*/ 52 w 310"/>
                      <a:gd name="T17" fmla="*/ 102 h 331"/>
                      <a:gd name="T18" fmla="*/ 46 w 310"/>
                      <a:gd name="T19" fmla="*/ 124 h 331"/>
                      <a:gd name="T20" fmla="*/ 18 w 310"/>
                      <a:gd name="T21" fmla="*/ 149 h 331"/>
                      <a:gd name="T22" fmla="*/ 28 w 310"/>
                      <a:gd name="T23" fmla="*/ 191 h 331"/>
                      <a:gd name="T24" fmla="*/ 78 w 310"/>
                      <a:gd name="T25" fmla="*/ 120 h 331"/>
                      <a:gd name="T26" fmla="*/ 86 w 310"/>
                      <a:gd name="T27" fmla="*/ 147 h 331"/>
                      <a:gd name="T28" fmla="*/ 113 w 310"/>
                      <a:gd name="T29" fmla="*/ 187 h 331"/>
                      <a:gd name="T30" fmla="*/ 133 w 310"/>
                      <a:gd name="T31" fmla="*/ 160 h 331"/>
                      <a:gd name="T32" fmla="*/ 104 w 310"/>
                      <a:gd name="T33" fmla="*/ 125 h 331"/>
                      <a:gd name="T34" fmla="*/ 117 w 310"/>
                      <a:gd name="T35" fmla="*/ 97 h 331"/>
                      <a:gd name="T36" fmla="*/ 145 w 310"/>
                      <a:gd name="T37" fmla="*/ 100 h 331"/>
                      <a:gd name="T38" fmla="*/ 150 w 310"/>
                      <a:gd name="T39" fmla="*/ 122 h 331"/>
                      <a:gd name="T40" fmla="*/ 171 w 310"/>
                      <a:gd name="T41" fmla="*/ 120 h 331"/>
                      <a:gd name="T42" fmla="*/ 179 w 310"/>
                      <a:gd name="T43" fmla="*/ 92 h 331"/>
                      <a:gd name="T44" fmla="*/ 148 w 310"/>
                      <a:gd name="T45" fmla="*/ 74 h 331"/>
                      <a:gd name="T46" fmla="*/ 119 w 310"/>
                      <a:gd name="T47" fmla="*/ 71 h 331"/>
                      <a:gd name="T48" fmla="*/ 112 w 310"/>
                      <a:gd name="T49" fmla="*/ 28 h 331"/>
                      <a:gd name="T50" fmla="*/ 126 w 310"/>
                      <a:gd name="T51" fmla="*/ 6 h 331"/>
                      <a:gd name="T52" fmla="*/ 88 w 310"/>
                      <a:gd name="T53" fmla="*/ 9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solidFill>
                    <a:srgbClr val="FFCC99"/>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58" name="Oval 479"/>
                  <p:cNvSpPr>
                    <a:spLocks noChangeAspect="1" noChangeArrowheads="1"/>
                  </p:cNvSpPr>
                  <p:nvPr/>
                </p:nvSpPr>
                <p:spPr bwMode="auto">
                  <a:xfrm rot="-1766956">
                    <a:off x="3916" y="3671"/>
                    <a:ext cx="33" cy="90"/>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59" name="Freeform 480"/>
                  <p:cNvSpPr>
                    <a:spLocks noChangeAspect="1"/>
                  </p:cNvSpPr>
                  <p:nvPr/>
                </p:nvSpPr>
                <p:spPr bwMode="auto">
                  <a:xfrm>
                    <a:off x="3760" y="3471"/>
                    <a:ext cx="294" cy="314"/>
                  </a:xfrm>
                  <a:custGeom>
                    <a:avLst/>
                    <a:gdLst>
                      <a:gd name="T0" fmla="*/ 88 w 310"/>
                      <a:gd name="T1" fmla="*/ 9 h 331"/>
                      <a:gd name="T2" fmla="*/ 86 w 310"/>
                      <a:gd name="T3" fmla="*/ 40 h 331"/>
                      <a:gd name="T4" fmla="*/ 92 w 310"/>
                      <a:gd name="T5" fmla="*/ 53 h 331"/>
                      <a:gd name="T6" fmla="*/ 67 w 310"/>
                      <a:gd name="T7" fmla="*/ 71 h 331"/>
                      <a:gd name="T8" fmla="*/ 43 w 310"/>
                      <a:gd name="T9" fmla="*/ 56 h 331"/>
                      <a:gd name="T10" fmla="*/ 35 w 310"/>
                      <a:gd name="T11" fmla="*/ 40 h 331"/>
                      <a:gd name="T12" fmla="*/ 9 w 310"/>
                      <a:gd name="T13" fmla="*/ 42 h 331"/>
                      <a:gd name="T14" fmla="*/ 9 w 310"/>
                      <a:gd name="T15" fmla="*/ 74 h 331"/>
                      <a:gd name="T16" fmla="*/ 52 w 310"/>
                      <a:gd name="T17" fmla="*/ 102 h 331"/>
                      <a:gd name="T18" fmla="*/ 46 w 310"/>
                      <a:gd name="T19" fmla="*/ 124 h 331"/>
                      <a:gd name="T20" fmla="*/ 18 w 310"/>
                      <a:gd name="T21" fmla="*/ 149 h 331"/>
                      <a:gd name="T22" fmla="*/ 28 w 310"/>
                      <a:gd name="T23" fmla="*/ 191 h 331"/>
                      <a:gd name="T24" fmla="*/ 78 w 310"/>
                      <a:gd name="T25" fmla="*/ 120 h 331"/>
                      <a:gd name="T26" fmla="*/ 86 w 310"/>
                      <a:gd name="T27" fmla="*/ 147 h 331"/>
                      <a:gd name="T28" fmla="*/ 113 w 310"/>
                      <a:gd name="T29" fmla="*/ 187 h 331"/>
                      <a:gd name="T30" fmla="*/ 133 w 310"/>
                      <a:gd name="T31" fmla="*/ 160 h 331"/>
                      <a:gd name="T32" fmla="*/ 104 w 310"/>
                      <a:gd name="T33" fmla="*/ 125 h 331"/>
                      <a:gd name="T34" fmla="*/ 117 w 310"/>
                      <a:gd name="T35" fmla="*/ 97 h 331"/>
                      <a:gd name="T36" fmla="*/ 145 w 310"/>
                      <a:gd name="T37" fmla="*/ 100 h 331"/>
                      <a:gd name="T38" fmla="*/ 150 w 310"/>
                      <a:gd name="T39" fmla="*/ 122 h 331"/>
                      <a:gd name="T40" fmla="*/ 171 w 310"/>
                      <a:gd name="T41" fmla="*/ 120 h 331"/>
                      <a:gd name="T42" fmla="*/ 179 w 310"/>
                      <a:gd name="T43" fmla="*/ 92 h 331"/>
                      <a:gd name="T44" fmla="*/ 148 w 310"/>
                      <a:gd name="T45" fmla="*/ 74 h 331"/>
                      <a:gd name="T46" fmla="*/ 119 w 310"/>
                      <a:gd name="T47" fmla="*/ 71 h 331"/>
                      <a:gd name="T48" fmla="*/ 112 w 310"/>
                      <a:gd name="T49" fmla="*/ 28 h 331"/>
                      <a:gd name="T50" fmla="*/ 126 w 310"/>
                      <a:gd name="T51" fmla="*/ 6 h 331"/>
                      <a:gd name="T52" fmla="*/ 88 w 310"/>
                      <a:gd name="T53" fmla="*/ 9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0" h="331">
                        <a:moveTo>
                          <a:pt x="150" y="13"/>
                        </a:moveTo>
                        <a:cubicBezTo>
                          <a:pt x="139" y="23"/>
                          <a:pt x="147" y="53"/>
                          <a:pt x="148" y="66"/>
                        </a:cubicBezTo>
                        <a:cubicBezTo>
                          <a:pt x="149" y="79"/>
                          <a:pt x="163" y="81"/>
                          <a:pt x="157" y="90"/>
                        </a:cubicBezTo>
                        <a:cubicBezTo>
                          <a:pt x="151" y="99"/>
                          <a:pt x="128" y="118"/>
                          <a:pt x="114" y="119"/>
                        </a:cubicBezTo>
                        <a:cubicBezTo>
                          <a:pt x="100" y="120"/>
                          <a:pt x="82" y="104"/>
                          <a:pt x="73" y="95"/>
                        </a:cubicBezTo>
                        <a:cubicBezTo>
                          <a:pt x="64" y="86"/>
                          <a:pt x="69" y="70"/>
                          <a:pt x="59" y="66"/>
                        </a:cubicBezTo>
                        <a:cubicBezTo>
                          <a:pt x="49" y="62"/>
                          <a:pt x="19" y="61"/>
                          <a:pt x="11" y="71"/>
                        </a:cubicBezTo>
                        <a:cubicBezTo>
                          <a:pt x="3" y="81"/>
                          <a:pt x="0" y="107"/>
                          <a:pt x="13" y="124"/>
                        </a:cubicBezTo>
                        <a:cubicBezTo>
                          <a:pt x="26" y="141"/>
                          <a:pt x="77" y="158"/>
                          <a:pt x="88" y="172"/>
                        </a:cubicBezTo>
                        <a:cubicBezTo>
                          <a:pt x="99" y="186"/>
                          <a:pt x="88" y="197"/>
                          <a:pt x="78" y="210"/>
                        </a:cubicBezTo>
                        <a:cubicBezTo>
                          <a:pt x="68" y="223"/>
                          <a:pt x="33" y="232"/>
                          <a:pt x="28" y="251"/>
                        </a:cubicBezTo>
                        <a:cubicBezTo>
                          <a:pt x="23" y="270"/>
                          <a:pt x="30" y="331"/>
                          <a:pt x="47" y="323"/>
                        </a:cubicBezTo>
                        <a:cubicBezTo>
                          <a:pt x="64" y="315"/>
                          <a:pt x="114" y="216"/>
                          <a:pt x="131" y="203"/>
                        </a:cubicBezTo>
                        <a:cubicBezTo>
                          <a:pt x="148" y="190"/>
                          <a:pt x="138" y="229"/>
                          <a:pt x="148" y="248"/>
                        </a:cubicBezTo>
                        <a:cubicBezTo>
                          <a:pt x="158" y="267"/>
                          <a:pt x="178" y="312"/>
                          <a:pt x="191" y="316"/>
                        </a:cubicBezTo>
                        <a:cubicBezTo>
                          <a:pt x="204" y="320"/>
                          <a:pt x="229" y="289"/>
                          <a:pt x="227" y="272"/>
                        </a:cubicBezTo>
                        <a:cubicBezTo>
                          <a:pt x="225" y="255"/>
                          <a:pt x="182" y="230"/>
                          <a:pt x="177" y="212"/>
                        </a:cubicBezTo>
                        <a:cubicBezTo>
                          <a:pt x="172" y="194"/>
                          <a:pt x="187" y="169"/>
                          <a:pt x="198" y="162"/>
                        </a:cubicBezTo>
                        <a:cubicBezTo>
                          <a:pt x="209" y="155"/>
                          <a:pt x="236" y="161"/>
                          <a:pt x="246" y="169"/>
                        </a:cubicBezTo>
                        <a:cubicBezTo>
                          <a:pt x="256" y="177"/>
                          <a:pt x="249" y="202"/>
                          <a:pt x="256" y="208"/>
                        </a:cubicBezTo>
                        <a:cubicBezTo>
                          <a:pt x="263" y="214"/>
                          <a:pt x="281" y="212"/>
                          <a:pt x="289" y="203"/>
                        </a:cubicBezTo>
                        <a:cubicBezTo>
                          <a:pt x="297" y="194"/>
                          <a:pt x="310" y="170"/>
                          <a:pt x="304" y="157"/>
                        </a:cubicBezTo>
                        <a:cubicBezTo>
                          <a:pt x="298" y="144"/>
                          <a:pt x="268" y="130"/>
                          <a:pt x="251" y="124"/>
                        </a:cubicBezTo>
                        <a:cubicBezTo>
                          <a:pt x="234" y="118"/>
                          <a:pt x="213" y="132"/>
                          <a:pt x="203" y="119"/>
                        </a:cubicBezTo>
                        <a:cubicBezTo>
                          <a:pt x="193" y="106"/>
                          <a:pt x="187" y="66"/>
                          <a:pt x="189" y="47"/>
                        </a:cubicBezTo>
                        <a:cubicBezTo>
                          <a:pt x="191" y="28"/>
                          <a:pt x="220" y="12"/>
                          <a:pt x="213" y="6"/>
                        </a:cubicBezTo>
                        <a:cubicBezTo>
                          <a:pt x="206" y="0"/>
                          <a:pt x="161" y="3"/>
                          <a:pt x="150" y="13"/>
                        </a:cubicBezTo>
                        <a:close/>
                      </a:path>
                    </a:pathLst>
                  </a:custGeom>
                  <a:gradFill rotWithShape="1">
                    <a:gsLst>
                      <a:gs pos="0">
                        <a:srgbClr val="CC0000"/>
                      </a:gs>
                      <a:gs pos="100000">
                        <a:schemeClr val="tx1">
                          <a:alpha val="45000"/>
                        </a:schemeClr>
                      </a:gs>
                    </a:gsLst>
                    <a:path path="rect">
                      <a:fillToRect l="50000" t="50000" r="50000" b="50000"/>
                    </a:path>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60" name="Oval 481"/>
                  <p:cNvSpPr>
                    <a:spLocks noChangeAspect="1" noChangeArrowheads="1"/>
                  </p:cNvSpPr>
                  <p:nvPr/>
                </p:nvSpPr>
                <p:spPr bwMode="auto">
                  <a:xfrm rot="-2625954">
                    <a:off x="3769" y="3540"/>
                    <a:ext cx="55" cy="41"/>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61" name="Oval 482"/>
                  <p:cNvSpPr>
                    <a:spLocks noChangeAspect="1" noChangeArrowheads="1"/>
                  </p:cNvSpPr>
                  <p:nvPr/>
                </p:nvSpPr>
                <p:spPr bwMode="auto">
                  <a:xfrm rot="-5069468">
                    <a:off x="4001" y="3617"/>
                    <a:ext cx="46" cy="27"/>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62" name="Oval 483"/>
                  <p:cNvSpPr>
                    <a:spLocks noChangeAspect="1" noChangeArrowheads="1"/>
                  </p:cNvSpPr>
                  <p:nvPr/>
                </p:nvSpPr>
                <p:spPr bwMode="auto">
                  <a:xfrm rot="-5069468">
                    <a:off x="3776" y="3714"/>
                    <a:ext cx="64" cy="30"/>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63" name="Oval 484"/>
                  <p:cNvSpPr>
                    <a:spLocks noChangeAspect="1" noChangeArrowheads="1"/>
                  </p:cNvSpPr>
                  <p:nvPr/>
                </p:nvSpPr>
                <p:spPr bwMode="auto">
                  <a:xfrm rot="-2625954">
                    <a:off x="3902" y="3481"/>
                    <a:ext cx="45" cy="27"/>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448" name="Group 485"/>
                <p:cNvGrpSpPr>
                  <a:grpSpLocks noChangeAspect="1"/>
                </p:cNvGrpSpPr>
                <p:nvPr/>
              </p:nvGrpSpPr>
              <p:grpSpPr bwMode="auto">
                <a:xfrm>
                  <a:off x="5007" y="2621"/>
                  <a:ext cx="342" cy="378"/>
                  <a:chOff x="3722" y="3345"/>
                  <a:chExt cx="342" cy="378"/>
                </a:xfrm>
              </p:grpSpPr>
              <p:sp>
                <p:nvSpPr>
                  <p:cNvPr id="97449" name="Freeform 486"/>
                  <p:cNvSpPr>
                    <a:spLocks noChangeAspect="1"/>
                  </p:cNvSpPr>
                  <p:nvPr/>
                </p:nvSpPr>
                <p:spPr bwMode="auto">
                  <a:xfrm>
                    <a:off x="3728" y="3352"/>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solidFill>
                    <a:srgbClr val="5F5F5F"/>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50" name="Freeform 487"/>
                  <p:cNvSpPr>
                    <a:spLocks noChangeAspect="1"/>
                  </p:cNvSpPr>
                  <p:nvPr/>
                </p:nvSpPr>
                <p:spPr bwMode="auto">
                  <a:xfrm>
                    <a:off x="3722" y="3345"/>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solidFill>
                    <a:srgbClr val="FFCC99"/>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51" name="Oval 488"/>
                  <p:cNvSpPr>
                    <a:spLocks noChangeAspect="1" noChangeArrowheads="1"/>
                  </p:cNvSpPr>
                  <p:nvPr/>
                </p:nvSpPr>
                <p:spPr bwMode="auto">
                  <a:xfrm rot="-2625954">
                    <a:off x="3806" y="3652"/>
                    <a:ext cx="59" cy="35"/>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52" name="Oval 489"/>
                  <p:cNvSpPr>
                    <a:spLocks noChangeAspect="1" noChangeArrowheads="1"/>
                  </p:cNvSpPr>
                  <p:nvPr/>
                </p:nvSpPr>
                <p:spPr bwMode="auto">
                  <a:xfrm>
                    <a:off x="3979" y="3609"/>
                    <a:ext cx="59" cy="35"/>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53" name="Oval 490"/>
                  <p:cNvSpPr>
                    <a:spLocks noChangeAspect="1" noChangeArrowheads="1"/>
                  </p:cNvSpPr>
                  <p:nvPr/>
                </p:nvSpPr>
                <p:spPr bwMode="auto">
                  <a:xfrm>
                    <a:off x="3929" y="3362"/>
                    <a:ext cx="59" cy="35"/>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54" name="Oval 491"/>
                  <p:cNvSpPr>
                    <a:spLocks noChangeAspect="1" noChangeArrowheads="1"/>
                  </p:cNvSpPr>
                  <p:nvPr/>
                </p:nvSpPr>
                <p:spPr bwMode="auto">
                  <a:xfrm>
                    <a:off x="3736" y="3456"/>
                    <a:ext cx="59" cy="35"/>
                  </a:xfrm>
                  <a:prstGeom prst="ellipse">
                    <a:avLst/>
                  </a:prstGeom>
                  <a:solidFill>
                    <a:srgbClr val="D11405">
                      <a:alpha val="29019"/>
                    </a:srgbClr>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12700" dir="16200000" algn="ctr" rotWithShape="0">
                            <a:srgbClr val="7D0C03">
                              <a:alpha val="50000"/>
                            </a:srgbClr>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55" name="Freeform 492"/>
                  <p:cNvSpPr>
                    <a:spLocks noChangeAspect="1"/>
                  </p:cNvSpPr>
                  <p:nvPr/>
                </p:nvSpPr>
                <p:spPr bwMode="auto">
                  <a:xfrm>
                    <a:off x="3723" y="3345"/>
                    <a:ext cx="336" cy="371"/>
                  </a:xfrm>
                  <a:custGeom>
                    <a:avLst/>
                    <a:gdLst>
                      <a:gd name="T0" fmla="*/ 8 w 336"/>
                      <a:gd name="T1" fmla="*/ 116 h 371"/>
                      <a:gd name="T2" fmla="*/ 8 w 336"/>
                      <a:gd name="T3" fmla="*/ 159 h 371"/>
                      <a:gd name="T4" fmla="*/ 58 w 336"/>
                      <a:gd name="T5" fmla="*/ 159 h 371"/>
                      <a:gd name="T6" fmla="*/ 106 w 336"/>
                      <a:gd name="T7" fmla="*/ 180 h 371"/>
                      <a:gd name="T8" fmla="*/ 123 w 336"/>
                      <a:gd name="T9" fmla="*/ 250 h 371"/>
                      <a:gd name="T10" fmla="*/ 99 w 336"/>
                      <a:gd name="T11" fmla="*/ 300 h 371"/>
                      <a:gd name="T12" fmla="*/ 75 w 336"/>
                      <a:gd name="T13" fmla="*/ 324 h 371"/>
                      <a:gd name="T14" fmla="*/ 80 w 336"/>
                      <a:gd name="T15" fmla="*/ 353 h 371"/>
                      <a:gd name="T16" fmla="*/ 123 w 336"/>
                      <a:gd name="T17" fmla="*/ 365 h 371"/>
                      <a:gd name="T18" fmla="*/ 154 w 336"/>
                      <a:gd name="T19" fmla="*/ 317 h 371"/>
                      <a:gd name="T20" fmla="*/ 154 w 336"/>
                      <a:gd name="T21" fmla="*/ 269 h 371"/>
                      <a:gd name="T22" fmla="*/ 188 w 336"/>
                      <a:gd name="T23" fmla="*/ 240 h 371"/>
                      <a:gd name="T24" fmla="*/ 231 w 336"/>
                      <a:gd name="T25" fmla="*/ 274 h 371"/>
                      <a:gd name="T26" fmla="*/ 248 w 336"/>
                      <a:gd name="T27" fmla="*/ 300 h 371"/>
                      <a:gd name="T28" fmla="*/ 315 w 336"/>
                      <a:gd name="T29" fmla="*/ 312 h 371"/>
                      <a:gd name="T30" fmla="*/ 334 w 336"/>
                      <a:gd name="T31" fmla="*/ 272 h 371"/>
                      <a:gd name="T32" fmla="*/ 306 w 336"/>
                      <a:gd name="T33" fmla="*/ 252 h 371"/>
                      <a:gd name="T34" fmla="*/ 250 w 336"/>
                      <a:gd name="T35" fmla="*/ 252 h 371"/>
                      <a:gd name="T36" fmla="*/ 258 w 336"/>
                      <a:gd name="T37" fmla="*/ 195 h 371"/>
                      <a:gd name="T38" fmla="*/ 217 w 336"/>
                      <a:gd name="T39" fmla="*/ 144 h 371"/>
                      <a:gd name="T40" fmla="*/ 190 w 336"/>
                      <a:gd name="T41" fmla="*/ 118 h 371"/>
                      <a:gd name="T42" fmla="*/ 222 w 336"/>
                      <a:gd name="T43" fmla="*/ 70 h 371"/>
                      <a:gd name="T44" fmla="*/ 270 w 336"/>
                      <a:gd name="T45" fmla="*/ 56 h 371"/>
                      <a:gd name="T46" fmla="*/ 270 w 336"/>
                      <a:gd name="T47" fmla="*/ 8 h 371"/>
                      <a:gd name="T48" fmla="*/ 212 w 336"/>
                      <a:gd name="T49" fmla="*/ 8 h 371"/>
                      <a:gd name="T50" fmla="*/ 183 w 336"/>
                      <a:gd name="T51" fmla="*/ 41 h 371"/>
                      <a:gd name="T52" fmla="*/ 145 w 336"/>
                      <a:gd name="T53" fmla="*/ 96 h 371"/>
                      <a:gd name="T54" fmla="*/ 133 w 336"/>
                      <a:gd name="T55" fmla="*/ 113 h 371"/>
                      <a:gd name="T56" fmla="*/ 75 w 336"/>
                      <a:gd name="T57" fmla="*/ 101 h 371"/>
                      <a:gd name="T58" fmla="*/ 25 w 336"/>
                      <a:gd name="T59" fmla="*/ 99 h 371"/>
                      <a:gd name="T60" fmla="*/ 8 w 336"/>
                      <a:gd name="T61" fmla="*/ 116 h 3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36" h="371">
                        <a:moveTo>
                          <a:pt x="8" y="116"/>
                        </a:moveTo>
                        <a:cubicBezTo>
                          <a:pt x="5" y="126"/>
                          <a:pt x="0" y="152"/>
                          <a:pt x="8" y="159"/>
                        </a:cubicBezTo>
                        <a:cubicBezTo>
                          <a:pt x="16" y="166"/>
                          <a:pt x="42" y="156"/>
                          <a:pt x="58" y="159"/>
                        </a:cubicBezTo>
                        <a:cubicBezTo>
                          <a:pt x="74" y="162"/>
                          <a:pt x="95" y="165"/>
                          <a:pt x="106" y="180"/>
                        </a:cubicBezTo>
                        <a:cubicBezTo>
                          <a:pt x="117" y="195"/>
                          <a:pt x="124" y="230"/>
                          <a:pt x="123" y="250"/>
                        </a:cubicBezTo>
                        <a:cubicBezTo>
                          <a:pt x="122" y="270"/>
                          <a:pt x="107" y="288"/>
                          <a:pt x="99" y="300"/>
                        </a:cubicBezTo>
                        <a:cubicBezTo>
                          <a:pt x="91" y="312"/>
                          <a:pt x="78" y="315"/>
                          <a:pt x="75" y="324"/>
                        </a:cubicBezTo>
                        <a:cubicBezTo>
                          <a:pt x="72" y="333"/>
                          <a:pt x="72" y="346"/>
                          <a:pt x="80" y="353"/>
                        </a:cubicBezTo>
                        <a:cubicBezTo>
                          <a:pt x="88" y="360"/>
                          <a:pt x="111" y="371"/>
                          <a:pt x="123" y="365"/>
                        </a:cubicBezTo>
                        <a:cubicBezTo>
                          <a:pt x="135" y="359"/>
                          <a:pt x="149" y="333"/>
                          <a:pt x="154" y="317"/>
                        </a:cubicBezTo>
                        <a:cubicBezTo>
                          <a:pt x="159" y="301"/>
                          <a:pt x="148" y="282"/>
                          <a:pt x="154" y="269"/>
                        </a:cubicBezTo>
                        <a:cubicBezTo>
                          <a:pt x="160" y="256"/>
                          <a:pt x="175" y="239"/>
                          <a:pt x="188" y="240"/>
                        </a:cubicBezTo>
                        <a:cubicBezTo>
                          <a:pt x="201" y="241"/>
                          <a:pt x="221" y="264"/>
                          <a:pt x="231" y="274"/>
                        </a:cubicBezTo>
                        <a:cubicBezTo>
                          <a:pt x="241" y="284"/>
                          <a:pt x="234" y="294"/>
                          <a:pt x="248" y="300"/>
                        </a:cubicBezTo>
                        <a:cubicBezTo>
                          <a:pt x="262" y="306"/>
                          <a:pt x="301" y="317"/>
                          <a:pt x="315" y="312"/>
                        </a:cubicBezTo>
                        <a:cubicBezTo>
                          <a:pt x="329" y="307"/>
                          <a:pt x="336" y="282"/>
                          <a:pt x="334" y="272"/>
                        </a:cubicBezTo>
                        <a:cubicBezTo>
                          <a:pt x="332" y="262"/>
                          <a:pt x="320" y="255"/>
                          <a:pt x="306" y="252"/>
                        </a:cubicBezTo>
                        <a:cubicBezTo>
                          <a:pt x="292" y="249"/>
                          <a:pt x="258" y="261"/>
                          <a:pt x="250" y="252"/>
                        </a:cubicBezTo>
                        <a:cubicBezTo>
                          <a:pt x="242" y="243"/>
                          <a:pt x="263" y="213"/>
                          <a:pt x="258" y="195"/>
                        </a:cubicBezTo>
                        <a:cubicBezTo>
                          <a:pt x="253" y="177"/>
                          <a:pt x="228" y="157"/>
                          <a:pt x="217" y="144"/>
                        </a:cubicBezTo>
                        <a:cubicBezTo>
                          <a:pt x="206" y="131"/>
                          <a:pt x="189" y="130"/>
                          <a:pt x="190" y="118"/>
                        </a:cubicBezTo>
                        <a:cubicBezTo>
                          <a:pt x="191" y="106"/>
                          <a:pt x="209" y="80"/>
                          <a:pt x="222" y="70"/>
                        </a:cubicBezTo>
                        <a:cubicBezTo>
                          <a:pt x="235" y="60"/>
                          <a:pt x="262" y="66"/>
                          <a:pt x="270" y="56"/>
                        </a:cubicBezTo>
                        <a:cubicBezTo>
                          <a:pt x="278" y="46"/>
                          <a:pt x="280" y="16"/>
                          <a:pt x="270" y="8"/>
                        </a:cubicBezTo>
                        <a:cubicBezTo>
                          <a:pt x="260" y="0"/>
                          <a:pt x="226" y="3"/>
                          <a:pt x="212" y="8"/>
                        </a:cubicBezTo>
                        <a:cubicBezTo>
                          <a:pt x="198" y="13"/>
                          <a:pt x="194" y="26"/>
                          <a:pt x="183" y="41"/>
                        </a:cubicBezTo>
                        <a:cubicBezTo>
                          <a:pt x="172" y="56"/>
                          <a:pt x="153" y="84"/>
                          <a:pt x="145" y="96"/>
                        </a:cubicBezTo>
                        <a:cubicBezTo>
                          <a:pt x="137" y="108"/>
                          <a:pt x="145" y="112"/>
                          <a:pt x="133" y="113"/>
                        </a:cubicBezTo>
                        <a:cubicBezTo>
                          <a:pt x="121" y="114"/>
                          <a:pt x="93" y="103"/>
                          <a:pt x="75" y="101"/>
                        </a:cubicBezTo>
                        <a:cubicBezTo>
                          <a:pt x="57" y="99"/>
                          <a:pt x="36" y="97"/>
                          <a:pt x="25" y="99"/>
                        </a:cubicBezTo>
                        <a:cubicBezTo>
                          <a:pt x="14" y="101"/>
                          <a:pt x="11" y="106"/>
                          <a:pt x="8" y="116"/>
                        </a:cubicBezTo>
                        <a:close/>
                      </a:path>
                    </a:pathLst>
                  </a:custGeom>
                  <a:gradFill rotWithShape="1">
                    <a:gsLst>
                      <a:gs pos="0">
                        <a:srgbClr val="CC0000"/>
                      </a:gs>
                      <a:gs pos="100000">
                        <a:schemeClr val="tx1">
                          <a:alpha val="45000"/>
                        </a:schemeClr>
                      </a:gs>
                    </a:gsLst>
                    <a:path path="rect">
                      <a:fillToRect l="50000" t="50000" r="50000" b="50000"/>
                    </a:path>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grpSp>
            <p:nvGrpSpPr>
              <p:cNvPr id="97426" name="Group 493"/>
              <p:cNvGrpSpPr>
                <a:grpSpLocks/>
              </p:cNvGrpSpPr>
              <p:nvPr/>
            </p:nvGrpSpPr>
            <p:grpSpPr bwMode="auto">
              <a:xfrm>
                <a:off x="3149" y="3666"/>
                <a:ext cx="312" cy="438"/>
                <a:chOff x="2933" y="3522"/>
                <a:chExt cx="312" cy="438"/>
              </a:xfrm>
            </p:grpSpPr>
            <p:sp>
              <p:nvSpPr>
                <p:cNvPr id="97441" name="Freeform 494"/>
                <p:cNvSpPr>
                  <a:spLocks noChangeAspect="1"/>
                </p:cNvSpPr>
                <p:nvPr/>
              </p:nvSpPr>
              <p:spPr bwMode="auto">
                <a:xfrm flipH="1">
                  <a:off x="2933" y="3522"/>
                  <a:ext cx="312" cy="438"/>
                </a:xfrm>
                <a:custGeom>
                  <a:avLst/>
                  <a:gdLst>
                    <a:gd name="T0" fmla="*/ 0 w 642"/>
                    <a:gd name="T1" fmla="*/ 0 h 901"/>
                    <a:gd name="T2" fmla="*/ 0 w 642"/>
                    <a:gd name="T3" fmla="*/ 0 h 901"/>
                    <a:gd name="T4" fmla="*/ 0 w 642"/>
                    <a:gd name="T5" fmla="*/ 0 h 901"/>
                    <a:gd name="T6" fmla="*/ 0 w 642"/>
                    <a:gd name="T7" fmla="*/ 0 h 901"/>
                    <a:gd name="T8" fmla="*/ 0 w 642"/>
                    <a:gd name="T9" fmla="*/ 0 h 901"/>
                    <a:gd name="T10" fmla="*/ 0 w 642"/>
                    <a:gd name="T11" fmla="*/ 0 h 901"/>
                    <a:gd name="T12" fmla="*/ 0 w 642"/>
                    <a:gd name="T13" fmla="*/ 0 h 901"/>
                    <a:gd name="T14" fmla="*/ 0 w 642"/>
                    <a:gd name="T15" fmla="*/ 0 h 901"/>
                    <a:gd name="T16" fmla="*/ 0 w 642"/>
                    <a:gd name="T17" fmla="*/ 0 h 901"/>
                    <a:gd name="T18" fmla="*/ 0 w 642"/>
                    <a:gd name="T19" fmla="*/ 0 h 901"/>
                    <a:gd name="T20" fmla="*/ 0 w 642"/>
                    <a:gd name="T21" fmla="*/ 0 h 901"/>
                    <a:gd name="T22" fmla="*/ 0 w 642"/>
                    <a:gd name="T23" fmla="*/ 0 h 901"/>
                    <a:gd name="T24" fmla="*/ 0 w 642"/>
                    <a:gd name="T25" fmla="*/ 0 h 901"/>
                    <a:gd name="T26" fmla="*/ 0 w 642"/>
                    <a:gd name="T27" fmla="*/ 0 h 901"/>
                    <a:gd name="T28" fmla="*/ 0 w 642"/>
                    <a:gd name="T29" fmla="*/ 0 h 901"/>
                    <a:gd name="T30" fmla="*/ 0 w 642"/>
                    <a:gd name="T31" fmla="*/ 0 h 901"/>
                    <a:gd name="T32" fmla="*/ 0 w 642"/>
                    <a:gd name="T33" fmla="*/ 0 h 901"/>
                    <a:gd name="T34" fmla="*/ 0 w 642"/>
                    <a:gd name="T35" fmla="*/ 0 h 901"/>
                    <a:gd name="T36" fmla="*/ 0 w 642"/>
                    <a:gd name="T37" fmla="*/ 0 h 901"/>
                    <a:gd name="T38" fmla="*/ 0 w 642"/>
                    <a:gd name="T39" fmla="*/ 0 h 901"/>
                    <a:gd name="T40" fmla="*/ 0 w 642"/>
                    <a:gd name="T41" fmla="*/ 0 h 901"/>
                    <a:gd name="T42" fmla="*/ 0 w 642"/>
                    <a:gd name="T43" fmla="*/ 0 h 901"/>
                    <a:gd name="T44" fmla="*/ 0 w 642"/>
                    <a:gd name="T45" fmla="*/ 0 h 901"/>
                    <a:gd name="T46" fmla="*/ 0 w 642"/>
                    <a:gd name="T47" fmla="*/ 0 h 901"/>
                    <a:gd name="T48" fmla="*/ 0 w 642"/>
                    <a:gd name="T49" fmla="*/ 0 h 901"/>
                    <a:gd name="T50" fmla="*/ 0 w 642"/>
                    <a:gd name="T51" fmla="*/ 0 h 901"/>
                    <a:gd name="T52" fmla="*/ 0 w 642"/>
                    <a:gd name="T53" fmla="*/ 0 h 901"/>
                    <a:gd name="T54" fmla="*/ 0 w 642"/>
                    <a:gd name="T55" fmla="*/ 0 h 901"/>
                    <a:gd name="T56" fmla="*/ 0 w 642"/>
                    <a:gd name="T57" fmla="*/ 0 h 901"/>
                    <a:gd name="T58" fmla="*/ 0 w 642"/>
                    <a:gd name="T59" fmla="*/ 0 h 901"/>
                    <a:gd name="T60" fmla="*/ 0 w 642"/>
                    <a:gd name="T61" fmla="*/ 0 h 901"/>
                    <a:gd name="T62" fmla="*/ 0 w 642"/>
                    <a:gd name="T63" fmla="*/ 0 h 901"/>
                    <a:gd name="T64" fmla="*/ 0 w 642"/>
                    <a:gd name="T65" fmla="*/ 0 h 901"/>
                    <a:gd name="T66" fmla="*/ 0 w 642"/>
                    <a:gd name="T67" fmla="*/ 0 h 901"/>
                    <a:gd name="T68" fmla="*/ 0 w 642"/>
                    <a:gd name="T69" fmla="*/ 0 h 901"/>
                    <a:gd name="T70" fmla="*/ 0 w 642"/>
                    <a:gd name="T71" fmla="*/ 0 h 901"/>
                    <a:gd name="T72" fmla="*/ 0 w 642"/>
                    <a:gd name="T73" fmla="*/ 0 h 901"/>
                    <a:gd name="T74" fmla="*/ 0 w 642"/>
                    <a:gd name="T75" fmla="*/ 0 h 901"/>
                    <a:gd name="T76" fmla="*/ 0 w 642"/>
                    <a:gd name="T77" fmla="*/ 0 h 901"/>
                    <a:gd name="T78" fmla="*/ 0 w 642"/>
                    <a:gd name="T79" fmla="*/ 0 h 901"/>
                    <a:gd name="T80" fmla="*/ 0 w 642"/>
                    <a:gd name="T81" fmla="*/ 0 h 901"/>
                    <a:gd name="T82" fmla="*/ 0 w 642"/>
                    <a:gd name="T83" fmla="*/ 0 h 901"/>
                    <a:gd name="T84" fmla="*/ 0 w 642"/>
                    <a:gd name="T85" fmla="*/ 0 h 901"/>
                    <a:gd name="T86" fmla="*/ 0 w 642"/>
                    <a:gd name="T87" fmla="*/ 0 h 901"/>
                    <a:gd name="T88" fmla="*/ 0 w 642"/>
                    <a:gd name="T89" fmla="*/ 0 h 901"/>
                    <a:gd name="T90" fmla="*/ 0 w 642"/>
                    <a:gd name="T91" fmla="*/ 0 h 901"/>
                    <a:gd name="T92" fmla="*/ 0 w 642"/>
                    <a:gd name="T93" fmla="*/ 0 h 901"/>
                    <a:gd name="T94" fmla="*/ 0 w 642"/>
                    <a:gd name="T95" fmla="*/ 0 h 901"/>
                    <a:gd name="T96" fmla="*/ 0 w 642"/>
                    <a:gd name="T97" fmla="*/ 0 h 901"/>
                    <a:gd name="T98" fmla="*/ 0 w 642"/>
                    <a:gd name="T99" fmla="*/ 0 h 901"/>
                    <a:gd name="T100" fmla="*/ 0 w 642"/>
                    <a:gd name="T101" fmla="*/ 0 h 901"/>
                    <a:gd name="T102" fmla="*/ 0 w 642"/>
                    <a:gd name="T103" fmla="*/ 0 h 901"/>
                    <a:gd name="T104" fmla="*/ 0 w 642"/>
                    <a:gd name="T105" fmla="*/ 0 h 9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42" h="901">
                      <a:moveTo>
                        <a:pt x="15" y="548"/>
                      </a:moveTo>
                      <a:cubicBezTo>
                        <a:pt x="24" y="558"/>
                        <a:pt x="48" y="580"/>
                        <a:pt x="60" y="598"/>
                      </a:cubicBezTo>
                      <a:cubicBezTo>
                        <a:pt x="72" y="616"/>
                        <a:pt x="73" y="639"/>
                        <a:pt x="84" y="653"/>
                      </a:cubicBezTo>
                      <a:cubicBezTo>
                        <a:pt x="95" y="667"/>
                        <a:pt x="121" y="655"/>
                        <a:pt x="128" y="680"/>
                      </a:cubicBezTo>
                      <a:cubicBezTo>
                        <a:pt x="135" y="705"/>
                        <a:pt x="127" y="768"/>
                        <a:pt x="128" y="802"/>
                      </a:cubicBezTo>
                      <a:cubicBezTo>
                        <a:pt x="129" y="836"/>
                        <a:pt x="122" y="870"/>
                        <a:pt x="132" y="884"/>
                      </a:cubicBezTo>
                      <a:cubicBezTo>
                        <a:pt x="142" y="898"/>
                        <a:pt x="179" y="901"/>
                        <a:pt x="188" y="884"/>
                      </a:cubicBezTo>
                      <a:cubicBezTo>
                        <a:pt x="197" y="867"/>
                        <a:pt x="185" y="816"/>
                        <a:pt x="185" y="781"/>
                      </a:cubicBezTo>
                      <a:cubicBezTo>
                        <a:pt x="185" y="746"/>
                        <a:pt x="178" y="699"/>
                        <a:pt x="185" y="673"/>
                      </a:cubicBezTo>
                      <a:cubicBezTo>
                        <a:pt x="192" y="647"/>
                        <a:pt x="214" y="626"/>
                        <a:pt x="228" y="622"/>
                      </a:cubicBezTo>
                      <a:cubicBezTo>
                        <a:pt x="242" y="618"/>
                        <a:pt x="264" y="630"/>
                        <a:pt x="272" y="646"/>
                      </a:cubicBezTo>
                      <a:cubicBezTo>
                        <a:pt x="280" y="662"/>
                        <a:pt x="284" y="700"/>
                        <a:pt x="279" y="721"/>
                      </a:cubicBezTo>
                      <a:cubicBezTo>
                        <a:pt x="274" y="742"/>
                        <a:pt x="253" y="756"/>
                        <a:pt x="245" y="773"/>
                      </a:cubicBezTo>
                      <a:cubicBezTo>
                        <a:pt x="237" y="790"/>
                        <a:pt x="228" y="810"/>
                        <a:pt x="228" y="821"/>
                      </a:cubicBezTo>
                      <a:cubicBezTo>
                        <a:pt x="228" y="832"/>
                        <a:pt x="238" y="841"/>
                        <a:pt x="248" y="838"/>
                      </a:cubicBezTo>
                      <a:cubicBezTo>
                        <a:pt x="258" y="835"/>
                        <a:pt x="277" y="813"/>
                        <a:pt x="288" y="800"/>
                      </a:cubicBezTo>
                      <a:cubicBezTo>
                        <a:pt x="299" y="787"/>
                        <a:pt x="301" y="764"/>
                        <a:pt x="315" y="759"/>
                      </a:cubicBezTo>
                      <a:cubicBezTo>
                        <a:pt x="329" y="754"/>
                        <a:pt x="351" y="768"/>
                        <a:pt x="370" y="769"/>
                      </a:cubicBezTo>
                      <a:cubicBezTo>
                        <a:pt x="389" y="770"/>
                        <a:pt x="413" y="773"/>
                        <a:pt x="430" y="764"/>
                      </a:cubicBezTo>
                      <a:cubicBezTo>
                        <a:pt x="447" y="755"/>
                        <a:pt x="450" y="743"/>
                        <a:pt x="471" y="713"/>
                      </a:cubicBezTo>
                      <a:cubicBezTo>
                        <a:pt x="492" y="683"/>
                        <a:pt x="542" y="641"/>
                        <a:pt x="555" y="586"/>
                      </a:cubicBezTo>
                      <a:cubicBezTo>
                        <a:pt x="568" y="531"/>
                        <a:pt x="547" y="426"/>
                        <a:pt x="548" y="380"/>
                      </a:cubicBezTo>
                      <a:cubicBezTo>
                        <a:pt x="549" y="334"/>
                        <a:pt x="546" y="344"/>
                        <a:pt x="560" y="310"/>
                      </a:cubicBezTo>
                      <a:cubicBezTo>
                        <a:pt x="574" y="276"/>
                        <a:pt x="626" y="204"/>
                        <a:pt x="634" y="176"/>
                      </a:cubicBezTo>
                      <a:cubicBezTo>
                        <a:pt x="642" y="148"/>
                        <a:pt x="616" y="145"/>
                        <a:pt x="605" y="142"/>
                      </a:cubicBezTo>
                      <a:cubicBezTo>
                        <a:pt x="594" y="139"/>
                        <a:pt x="585" y="141"/>
                        <a:pt x="569" y="159"/>
                      </a:cubicBezTo>
                      <a:cubicBezTo>
                        <a:pt x="553" y="177"/>
                        <a:pt x="538" y="239"/>
                        <a:pt x="509" y="253"/>
                      </a:cubicBezTo>
                      <a:cubicBezTo>
                        <a:pt x="480" y="267"/>
                        <a:pt x="418" y="249"/>
                        <a:pt x="396" y="245"/>
                      </a:cubicBezTo>
                      <a:cubicBezTo>
                        <a:pt x="374" y="241"/>
                        <a:pt x="376" y="246"/>
                        <a:pt x="375" y="231"/>
                      </a:cubicBezTo>
                      <a:cubicBezTo>
                        <a:pt x="374" y="216"/>
                        <a:pt x="377" y="176"/>
                        <a:pt x="389" y="152"/>
                      </a:cubicBezTo>
                      <a:cubicBezTo>
                        <a:pt x="401" y="128"/>
                        <a:pt x="443" y="113"/>
                        <a:pt x="449" y="89"/>
                      </a:cubicBezTo>
                      <a:cubicBezTo>
                        <a:pt x="455" y="65"/>
                        <a:pt x="437" y="16"/>
                        <a:pt x="428" y="8"/>
                      </a:cubicBezTo>
                      <a:cubicBezTo>
                        <a:pt x="419" y="0"/>
                        <a:pt x="401" y="27"/>
                        <a:pt x="394" y="41"/>
                      </a:cubicBezTo>
                      <a:cubicBezTo>
                        <a:pt x="387" y="55"/>
                        <a:pt x="402" y="76"/>
                        <a:pt x="387" y="94"/>
                      </a:cubicBezTo>
                      <a:cubicBezTo>
                        <a:pt x="372" y="112"/>
                        <a:pt x="329" y="128"/>
                        <a:pt x="303" y="152"/>
                      </a:cubicBezTo>
                      <a:cubicBezTo>
                        <a:pt x="277" y="176"/>
                        <a:pt x="254" y="227"/>
                        <a:pt x="233" y="238"/>
                      </a:cubicBezTo>
                      <a:cubicBezTo>
                        <a:pt x="212" y="249"/>
                        <a:pt x="189" y="211"/>
                        <a:pt x="178" y="221"/>
                      </a:cubicBezTo>
                      <a:cubicBezTo>
                        <a:pt x="167" y="231"/>
                        <a:pt x="160" y="282"/>
                        <a:pt x="166" y="296"/>
                      </a:cubicBezTo>
                      <a:cubicBezTo>
                        <a:pt x="172" y="310"/>
                        <a:pt x="207" y="293"/>
                        <a:pt x="214" y="308"/>
                      </a:cubicBezTo>
                      <a:cubicBezTo>
                        <a:pt x="221" y="323"/>
                        <a:pt x="211" y="363"/>
                        <a:pt x="207" y="387"/>
                      </a:cubicBezTo>
                      <a:cubicBezTo>
                        <a:pt x="203" y="411"/>
                        <a:pt x="209" y="440"/>
                        <a:pt x="190" y="454"/>
                      </a:cubicBezTo>
                      <a:cubicBezTo>
                        <a:pt x="171" y="468"/>
                        <a:pt x="120" y="474"/>
                        <a:pt x="94" y="469"/>
                      </a:cubicBezTo>
                      <a:cubicBezTo>
                        <a:pt x="68" y="464"/>
                        <a:pt x="51" y="424"/>
                        <a:pt x="36" y="421"/>
                      </a:cubicBezTo>
                      <a:cubicBezTo>
                        <a:pt x="21" y="418"/>
                        <a:pt x="2" y="439"/>
                        <a:pt x="3" y="452"/>
                      </a:cubicBezTo>
                      <a:cubicBezTo>
                        <a:pt x="4" y="465"/>
                        <a:pt x="11" y="493"/>
                        <a:pt x="44" y="502"/>
                      </a:cubicBezTo>
                      <a:cubicBezTo>
                        <a:pt x="77" y="511"/>
                        <a:pt x="174" y="497"/>
                        <a:pt x="202" y="505"/>
                      </a:cubicBezTo>
                      <a:cubicBezTo>
                        <a:pt x="230" y="513"/>
                        <a:pt x="212" y="540"/>
                        <a:pt x="214" y="553"/>
                      </a:cubicBezTo>
                      <a:cubicBezTo>
                        <a:pt x="216" y="566"/>
                        <a:pt x="224" y="580"/>
                        <a:pt x="214" y="586"/>
                      </a:cubicBezTo>
                      <a:cubicBezTo>
                        <a:pt x="204" y="592"/>
                        <a:pt x="172" y="596"/>
                        <a:pt x="152" y="591"/>
                      </a:cubicBezTo>
                      <a:cubicBezTo>
                        <a:pt x="132" y="586"/>
                        <a:pt x="114" y="571"/>
                        <a:pt x="94" y="557"/>
                      </a:cubicBezTo>
                      <a:cubicBezTo>
                        <a:pt x="74" y="543"/>
                        <a:pt x="47" y="512"/>
                        <a:pt x="32" y="509"/>
                      </a:cubicBezTo>
                      <a:cubicBezTo>
                        <a:pt x="17" y="506"/>
                        <a:pt x="6" y="530"/>
                        <a:pt x="3" y="536"/>
                      </a:cubicBezTo>
                      <a:cubicBezTo>
                        <a:pt x="0" y="542"/>
                        <a:pt x="6" y="538"/>
                        <a:pt x="15" y="548"/>
                      </a:cubicBezTo>
                      <a:close/>
                    </a:path>
                  </a:pathLst>
                </a:custGeom>
                <a:gradFill rotWithShape="1">
                  <a:gsLst>
                    <a:gs pos="0">
                      <a:srgbClr val="51245A"/>
                    </a:gs>
                    <a:gs pos="100000">
                      <a:srgbClr val="CC0000"/>
                    </a:gs>
                  </a:gsLst>
                  <a:lin ang="2700000" scaled="1"/>
                </a:gradFill>
                <a:ln>
                  <a:noFill/>
                </a:ln>
                <a:effectLst>
                  <a:prstShdw prst="shdw17" dist="17961" dir="2700000">
                    <a:srgbClr val="311636"/>
                  </a:prstShdw>
                </a:effectLst>
                <a:extLst>
                  <a:ext uri="{91240B29-F687-4F45-9708-019B960494DF}">
                    <a14:hiddenLine xmlns:a14="http://schemas.microsoft.com/office/drawing/2010/main" w="9525" cap="flat" cmpd="sng">
                      <a:solidFill>
                        <a:schemeClr val="tx1"/>
                      </a:solidFill>
                      <a:prstDash val="solid"/>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447" name="Freeform 495"/>
                <p:cNvSpPr>
                  <a:spLocks noChangeAspect="1"/>
                </p:cNvSpPr>
                <p:nvPr/>
              </p:nvSpPr>
              <p:spPr bwMode="auto">
                <a:xfrm flipH="1">
                  <a:off x="3075" y="3607"/>
                  <a:ext cx="53" cy="136"/>
                </a:xfrm>
                <a:custGeom>
                  <a:avLst/>
                  <a:gdLst>
                    <a:gd name="T0" fmla="*/ 78 w 109"/>
                    <a:gd name="T1" fmla="*/ 27 h 279"/>
                    <a:gd name="T2" fmla="*/ 44 w 109"/>
                    <a:gd name="T3" fmla="*/ 73 h 279"/>
                    <a:gd name="T4" fmla="*/ 18 w 109"/>
                    <a:gd name="T5" fmla="*/ 171 h 279"/>
                    <a:gd name="T6" fmla="*/ 1 w 109"/>
                    <a:gd name="T7" fmla="*/ 251 h 279"/>
                    <a:gd name="T8" fmla="*/ 25 w 109"/>
                    <a:gd name="T9" fmla="*/ 277 h 279"/>
                    <a:gd name="T10" fmla="*/ 99 w 109"/>
                    <a:gd name="T11" fmla="*/ 236 h 279"/>
                    <a:gd name="T12" fmla="*/ 78 w 109"/>
                    <a:gd name="T13" fmla="*/ 27 h 279"/>
                  </a:gdLst>
                  <a:ahLst/>
                  <a:cxnLst>
                    <a:cxn ang="0">
                      <a:pos x="T0" y="T1"/>
                    </a:cxn>
                    <a:cxn ang="0">
                      <a:pos x="T2" y="T3"/>
                    </a:cxn>
                    <a:cxn ang="0">
                      <a:pos x="T4" y="T5"/>
                    </a:cxn>
                    <a:cxn ang="0">
                      <a:pos x="T6" y="T7"/>
                    </a:cxn>
                    <a:cxn ang="0">
                      <a:pos x="T8" y="T9"/>
                    </a:cxn>
                    <a:cxn ang="0">
                      <a:pos x="T10" y="T11"/>
                    </a:cxn>
                    <a:cxn ang="0">
                      <a:pos x="T12" y="T13"/>
                    </a:cxn>
                  </a:cxnLst>
                  <a:rect l="0" t="0" r="r" b="b"/>
                  <a:pathLst>
                    <a:path w="109" h="279">
                      <a:moveTo>
                        <a:pt x="78" y="27"/>
                      </a:moveTo>
                      <a:cubicBezTo>
                        <a:pt x="69" y="0"/>
                        <a:pt x="54" y="49"/>
                        <a:pt x="44" y="73"/>
                      </a:cubicBezTo>
                      <a:cubicBezTo>
                        <a:pt x="34" y="97"/>
                        <a:pt x="25" y="141"/>
                        <a:pt x="18" y="171"/>
                      </a:cubicBezTo>
                      <a:cubicBezTo>
                        <a:pt x="11" y="201"/>
                        <a:pt x="0" y="233"/>
                        <a:pt x="1" y="251"/>
                      </a:cubicBezTo>
                      <a:cubicBezTo>
                        <a:pt x="2" y="269"/>
                        <a:pt x="9" y="279"/>
                        <a:pt x="25" y="277"/>
                      </a:cubicBezTo>
                      <a:cubicBezTo>
                        <a:pt x="41" y="275"/>
                        <a:pt x="89" y="278"/>
                        <a:pt x="99" y="236"/>
                      </a:cubicBezTo>
                      <a:cubicBezTo>
                        <a:pt x="109" y="194"/>
                        <a:pt x="87" y="54"/>
                        <a:pt x="78" y="27"/>
                      </a:cubicBezTo>
                      <a:close/>
                    </a:path>
                  </a:pathLst>
                </a:custGeom>
                <a:solidFill>
                  <a:schemeClr val="bg1"/>
                </a:solidFill>
                <a:ln>
                  <a:noFill/>
                </a:ln>
                <a:effectLst>
                  <a:prstShdw prst="shdw18" dist="17961" dir="13500000">
                    <a:schemeClr val="bg1">
                      <a:gamma/>
                      <a:shade val="60000"/>
                      <a:invGamma/>
                    </a:schemeClr>
                  </a:prstShdw>
                </a:effectLst>
                <a:extLst>
                  <a:ext uri="{91240B29-F687-4F45-9708-019B960494DF}">
                    <a14:hiddenLine xmlns:a14="http://schemas.microsoft.com/office/drawing/2010/main" w="9525" cap="flat" cmpd="sng">
                      <a:solidFill>
                        <a:schemeClr val="tx1"/>
                      </a:solidFill>
                      <a:prstDash val="solid"/>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448" name="Freeform 496"/>
                <p:cNvSpPr>
                  <a:spLocks noChangeAspect="1"/>
                </p:cNvSpPr>
                <p:nvPr/>
              </p:nvSpPr>
              <p:spPr bwMode="auto">
                <a:xfrm flipH="1">
                  <a:off x="2997" y="3661"/>
                  <a:ext cx="72" cy="58"/>
                </a:xfrm>
                <a:custGeom>
                  <a:avLst/>
                  <a:gdLst>
                    <a:gd name="T0" fmla="*/ 18 w 149"/>
                    <a:gd name="T1" fmla="*/ 16 h 120"/>
                    <a:gd name="T2" fmla="*/ 128 w 149"/>
                    <a:gd name="T3" fmla="*/ 13 h 120"/>
                    <a:gd name="T4" fmla="*/ 143 w 149"/>
                    <a:gd name="T5" fmla="*/ 47 h 120"/>
                    <a:gd name="T6" fmla="*/ 107 w 149"/>
                    <a:gd name="T7" fmla="*/ 93 h 120"/>
                    <a:gd name="T8" fmla="*/ 20 w 149"/>
                    <a:gd name="T9" fmla="*/ 107 h 120"/>
                    <a:gd name="T10" fmla="*/ 18 w 149"/>
                    <a:gd name="T11" fmla="*/ 16 h 120"/>
                  </a:gdLst>
                  <a:ahLst/>
                  <a:cxnLst>
                    <a:cxn ang="0">
                      <a:pos x="T0" y="T1"/>
                    </a:cxn>
                    <a:cxn ang="0">
                      <a:pos x="T2" y="T3"/>
                    </a:cxn>
                    <a:cxn ang="0">
                      <a:pos x="T4" y="T5"/>
                    </a:cxn>
                    <a:cxn ang="0">
                      <a:pos x="T6" y="T7"/>
                    </a:cxn>
                    <a:cxn ang="0">
                      <a:pos x="T8" y="T9"/>
                    </a:cxn>
                    <a:cxn ang="0">
                      <a:pos x="T10" y="T11"/>
                    </a:cxn>
                  </a:cxnLst>
                  <a:rect l="0" t="0" r="r" b="b"/>
                  <a:pathLst>
                    <a:path w="149" h="120">
                      <a:moveTo>
                        <a:pt x="18" y="16"/>
                      </a:moveTo>
                      <a:cubicBezTo>
                        <a:pt x="36" y="0"/>
                        <a:pt x="107" y="8"/>
                        <a:pt x="128" y="13"/>
                      </a:cubicBezTo>
                      <a:cubicBezTo>
                        <a:pt x="149" y="18"/>
                        <a:pt x="146" y="34"/>
                        <a:pt x="143" y="47"/>
                      </a:cubicBezTo>
                      <a:cubicBezTo>
                        <a:pt x="140" y="60"/>
                        <a:pt x="127" y="83"/>
                        <a:pt x="107" y="93"/>
                      </a:cubicBezTo>
                      <a:cubicBezTo>
                        <a:pt x="87" y="103"/>
                        <a:pt x="35" y="120"/>
                        <a:pt x="20" y="107"/>
                      </a:cubicBezTo>
                      <a:cubicBezTo>
                        <a:pt x="5" y="94"/>
                        <a:pt x="0" y="32"/>
                        <a:pt x="18" y="16"/>
                      </a:cubicBezTo>
                      <a:close/>
                    </a:path>
                  </a:pathLst>
                </a:custGeom>
                <a:solidFill>
                  <a:schemeClr val="bg1"/>
                </a:solidFill>
                <a:ln>
                  <a:noFill/>
                </a:ln>
                <a:effectLst>
                  <a:prstShdw prst="shdw18" dist="17961" dir="13500000">
                    <a:schemeClr val="bg1">
                      <a:gamma/>
                      <a:shade val="60000"/>
                      <a:invGamma/>
                    </a:schemeClr>
                  </a:prstShdw>
                </a:effectLst>
                <a:extLst>
                  <a:ext uri="{91240B29-F687-4F45-9708-019B960494DF}">
                    <a14:hiddenLine xmlns:a14="http://schemas.microsoft.com/office/drawing/2010/main" w="9525" cap="flat" cmpd="sng">
                      <a:solidFill>
                        <a:schemeClr val="tx1"/>
                      </a:solidFill>
                      <a:prstDash val="solid"/>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449" name="Freeform 497"/>
                <p:cNvSpPr>
                  <a:spLocks noChangeAspect="1"/>
                </p:cNvSpPr>
                <p:nvPr/>
              </p:nvSpPr>
              <p:spPr bwMode="auto">
                <a:xfrm flipH="1">
                  <a:off x="3058" y="3748"/>
                  <a:ext cx="62" cy="82"/>
                </a:xfrm>
                <a:custGeom>
                  <a:avLst/>
                  <a:gdLst>
                    <a:gd name="T0" fmla="*/ 96 w 127"/>
                    <a:gd name="T1" fmla="*/ 7 h 169"/>
                    <a:gd name="T2" fmla="*/ 14 w 127"/>
                    <a:gd name="T3" fmla="*/ 46 h 169"/>
                    <a:gd name="T4" fmla="*/ 12 w 127"/>
                    <a:gd name="T5" fmla="*/ 94 h 169"/>
                    <a:gd name="T6" fmla="*/ 76 w 127"/>
                    <a:gd name="T7" fmla="*/ 168 h 169"/>
                    <a:gd name="T8" fmla="*/ 120 w 127"/>
                    <a:gd name="T9" fmla="*/ 98 h 169"/>
                    <a:gd name="T10" fmla="*/ 117 w 127"/>
                    <a:gd name="T11" fmla="*/ 14 h 169"/>
                    <a:gd name="T12" fmla="*/ 96 w 127"/>
                    <a:gd name="T13" fmla="*/ 7 h 169"/>
                  </a:gdLst>
                  <a:ahLst/>
                  <a:cxnLst>
                    <a:cxn ang="0">
                      <a:pos x="T0" y="T1"/>
                    </a:cxn>
                    <a:cxn ang="0">
                      <a:pos x="T2" y="T3"/>
                    </a:cxn>
                    <a:cxn ang="0">
                      <a:pos x="T4" y="T5"/>
                    </a:cxn>
                    <a:cxn ang="0">
                      <a:pos x="T6" y="T7"/>
                    </a:cxn>
                    <a:cxn ang="0">
                      <a:pos x="T8" y="T9"/>
                    </a:cxn>
                    <a:cxn ang="0">
                      <a:pos x="T10" y="T11"/>
                    </a:cxn>
                    <a:cxn ang="0">
                      <a:pos x="T12" y="T13"/>
                    </a:cxn>
                  </a:cxnLst>
                  <a:rect l="0" t="0" r="r" b="b"/>
                  <a:pathLst>
                    <a:path w="127" h="169">
                      <a:moveTo>
                        <a:pt x="96" y="7"/>
                      </a:moveTo>
                      <a:cubicBezTo>
                        <a:pt x="79" y="12"/>
                        <a:pt x="28" y="31"/>
                        <a:pt x="14" y="46"/>
                      </a:cubicBezTo>
                      <a:cubicBezTo>
                        <a:pt x="0" y="61"/>
                        <a:pt x="2" y="74"/>
                        <a:pt x="12" y="94"/>
                      </a:cubicBezTo>
                      <a:cubicBezTo>
                        <a:pt x="22" y="114"/>
                        <a:pt x="58" y="167"/>
                        <a:pt x="76" y="168"/>
                      </a:cubicBezTo>
                      <a:cubicBezTo>
                        <a:pt x="94" y="169"/>
                        <a:pt x="113" y="124"/>
                        <a:pt x="120" y="98"/>
                      </a:cubicBezTo>
                      <a:cubicBezTo>
                        <a:pt x="127" y="72"/>
                        <a:pt x="123" y="28"/>
                        <a:pt x="117" y="14"/>
                      </a:cubicBezTo>
                      <a:cubicBezTo>
                        <a:pt x="111" y="0"/>
                        <a:pt x="113" y="2"/>
                        <a:pt x="96" y="7"/>
                      </a:cubicBezTo>
                      <a:close/>
                    </a:path>
                  </a:pathLst>
                </a:custGeom>
                <a:solidFill>
                  <a:schemeClr val="bg1"/>
                </a:solidFill>
                <a:ln>
                  <a:noFill/>
                </a:ln>
                <a:effectLst>
                  <a:prstShdw prst="shdw18" dist="17961" dir="13500000">
                    <a:schemeClr val="bg1">
                      <a:gamma/>
                      <a:shade val="60000"/>
                      <a:invGamma/>
                    </a:schemeClr>
                  </a:prstShdw>
                </a:effectLst>
                <a:extLst>
                  <a:ext uri="{91240B29-F687-4F45-9708-019B960494DF}">
                    <a14:hiddenLine xmlns:a14="http://schemas.microsoft.com/office/drawing/2010/main" w="9525" cap="flat" cmpd="sng">
                      <a:solidFill>
                        <a:schemeClr val="tx1"/>
                      </a:solidFill>
                      <a:prstDash val="solid"/>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2450" name="Freeform 498"/>
                <p:cNvSpPr>
                  <a:spLocks noChangeAspect="1"/>
                </p:cNvSpPr>
                <p:nvPr/>
              </p:nvSpPr>
              <p:spPr bwMode="auto">
                <a:xfrm flipH="1">
                  <a:off x="2994" y="3729"/>
                  <a:ext cx="78" cy="146"/>
                </a:xfrm>
                <a:custGeom>
                  <a:avLst/>
                  <a:gdLst>
                    <a:gd name="T0" fmla="*/ 131 w 162"/>
                    <a:gd name="T1" fmla="*/ 20 h 301"/>
                    <a:gd name="T2" fmla="*/ 80 w 162"/>
                    <a:gd name="T3" fmla="*/ 22 h 301"/>
                    <a:gd name="T4" fmla="*/ 71 w 162"/>
                    <a:gd name="T5" fmla="*/ 85 h 301"/>
                    <a:gd name="T6" fmla="*/ 66 w 162"/>
                    <a:gd name="T7" fmla="*/ 157 h 301"/>
                    <a:gd name="T8" fmla="*/ 8 w 162"/>
                    <a:gd name="T9" fmla="*/ 245 h 301"/>
                    <a:gd name="T10" fmla="*/ 18 w 162"/>
                    <a:gd name="T11" fmla="*/ 279 h 301"/>
                    <a:gd name="T12" fmla="*/ 71 w 162"/>
                    <a:gd name="T13" fmla="*/ 279 h 301"/>
                    <a:gd name="T14" fmla="*/ 150 w 162"/>
                    <a:gd name="T15" fmla="*/ 145 h 301"/>
                    <a:gd name="T16" fmla="*/ 131 w 162"/>
                    <a:gd name="T17" fmla="*/ 2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301">
                      <a:moveTo>
                        <a:pt x="131" y="20"/>
                      </a:moveTo>
                      <a:cubicBezTo>
                        <a:pt x="119" y="0"/>
                        <a:pt x="90" y="11"/>
                        <a:pt x="80" y="22"/>
                      </a:cubicBezTo>
                      <a:cubicBezTo>
                        <a:pt x="70" y="33"/>
                        <a:pt x="73" y="63"/>
                        <a:pt x="71" y="85"/>
                      </a:cubicBezTo>
                      <a:cubicBezTo>
                        <a:pt x="69" y="107"/>
                        <a:pt x="76" y="130"/>
                        <a:pt x="66" y="157"/>
                      </a:cubicBezTo>
                      <a:cubicBezTo>
                        <a:pt x="56" y="184"/>
                        <a:pt x="16" y="225"/>
                        <a:pt x="8" y="245"/>
                      </a:cubicBezTo>
                      <a:cubicBezTo>
                        <a:pt x="0" y="265"/>
                        <a:pt x="8" y="273"/>
                        <a:pt x="18" y="279"/>
                      </a:cubicBezTo>
                      <a:cubicBezTo>
                        <a:pt x="28" y="285"/>
                        <a:pt x="49" y="301"/>
                        <a:pt x="71" y="279"/>
                      </a:cubicBezTo>
                      <a:cubicBezTo>
                        <a:pt x="93" y="257"/>
                        <a:pt x="138" y="188"/>
                        <a:pt x="150" y="145"/>
                      </a:cubicBezTo>
                      <a:cubicBezTo>
                        <a:pt x="162" y="102"/>
                        <a:pt x="143" y="40"/>
                        <a:pt x="131" y="20"/>
                      </a:cubicBezTo>
                      <a:close/>
                    </a:path>
                  </a:pathLst>
                </a:custGeom>
                <a:solidFill>
                  <a:schemeClr val="bg1"/>
                </a:solidFill>
                <a:ln>
                  <a:noFill/>
                </a:ln>
                <a:effectLst>
                  <a:prstShdw prst="shdw18" dist="17961" dir="13500000">
                    <a:schemeClr val="bg1">
                      <a:gamma/>
                      <a:shade val="60000"/>
                      <a:invGamma/>
                    </a:schemeClr>
                  </a:prstShdw>
                </a:effectLst>
                <a:extLst>
                  <a:ext uri="{91240B29-F687-4F45-9708-019B960494DF}">
                    <a14:hiddenLine xmlns:a14="http://schemas.microsoft.com/office/drawing/2010/main" w="9525" cap="flat" cmpd="sng">
                      <a:solidFill>
                        <a:schemeClr val="tx1"/>
                      </a:solidFill>
                      <a:prstDash val="solid"/>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grpSp>
            <p:nvGrpSpPr>
              <p:cNvPr id="97427" name="Group 499"/>
              <p:cNvGrpSpPr>
                <a:grpSpLocks noChangeAspect="1"/>
              </p:cNvGrpSpPr>
              <p:nvPr/>
            </p:nvGrpSpPr>
            <p:grpSpPr bwMode="auto">
              <a:xfrm>
                <a:off x="1469" y="3648"/>
                <a:ext cx="489" cy="491"/>
                <a:chOff x="1040" y="3415"/>
                <a:chExt cx="613" cy="615"/>
              </a:xfrm>
            </p:grpSpPr>
            <p:sp>
              <p:nvSpPr>
                <p:cNvPr id="382452" name="Freeform 500"/>
                <p:cNvSpPr>
                  <a:spLocks noChangeAspect="1"/>
                </p:cNvSpPr>
                <p:nvPr/>
              </p:nvSpPr>
              <p:spPr bwMode="auto">
                <a:xfrm>
                  <a:off x="1040" y="3415"/>
                  <a:ext cx="613" cy="615"/>
                </a:xfrm>
                <a:custGeom>
                  <a:avLst/>
                  <a:gdLst>
                    <a:gd name="T0" fmla="*/ 156 w 1106"/>
                    <a:gd name="T1" fmla="*/ 420 h 1109"/>
                    <a:gd name="T2" fmla="*/ 0 w 1106"/>
                    <a:gd name="T3" fmla="*/ 495 h 1109"/>
                    <a:gd name="T4" fmla="*/ 157 w 1106"/>
                    <a:gd name="T5" fmla="*/ 634 h 1109"/>
                    <a:gd name="T6" fmla="*/ 123 w 1106"/>
                    <a:gd name="T7" fmla="*/ 783 h 1109"/>
                    <a:gd name="T8" fmla="*/ 315 w 1106"/>
                    <a:gd name="T9" fmla="*/ 783 h 1109"/>
                    <a:gd name="T10" fmla="*/ 297 w 1106"/>
                    <a:gd name="T11" fmla="*/ 948 h 1109"/>
                    <a:gd name="T12" fmla="*/ 463 w 1106"/>
                    <a:gd name="T13" fmla="*/ 879 h 1109"/>
                    <a:gd name="T14" fmla="*/ 445 w 1106"/>
                    <a:gd name="T15" fmla="*/ 1079 h 1109"/>
                    <a:gd name="T16" fmla="*/ 533 w 1106"/>
                    <a:gd name="T17" fmla="*/ 1062 h 1109"/>
                    <a:gd name="T18" fmla="*/ 637 w 1106"/>
                    <a:gd name="T19" fmla="*/ 896 h 1109"/>
                    <a:gd name="T20" fmla="*/ 732 w 1106"/>
                    <a:gd name="T21" fmla="*/ 1092 h 1109"/>
                    <a:gd name="T22" fmla="*/ 768 w 1106"/>
                    <a:gd name="T23" fmla="*/ 887 h 1109"/>
                    <a:gd name="T24" fmla="*/ 1074 w 1106"/>
                    <a:gd name="T25" fmla="*/ 887 h 1109"/>
                    <a:gd name="T26" fmla="*/ 960 w 1106"/>
                    <a:gd name="T27" fmla="*/ 765 h 1109"/>
                    <a:gd name="T28" fmla="*/ 856 w 1106"/>
                    <a:gd name="T29" fmla="*/ 669 h 1109"/>
                    <a:gd name="T30" fmla="*/ 1021 w 1106"/>
                    <a:gd name="T31" fmla="*/ 495 h 1109"/>
                    <a:gd name="T32" fmla="*/ 681 w 1106"/>
                    <a:gd name="T33" fmla="*/ 512 h 1109"/>
                    <a:gd name="T34" fmla="*/ 882 w 1106"/>
                    <a:gd name="T35" fmla="*/ 276 h 1109"/>
                    <a:gd name="T36" fmla="*/ 646 w 1106"/>
                    <a:gd name="T37" fmla="*/ 233 h 1109"/>
                    <a:gd name="T38" fmla="*/ 575 w 1106"/>
                    <a:gd name="T39" fmla="*/ 1 h 1109"/>
                    <a:gd name="T40" fmla="*/ 427 w 1106"/>
                    <a:gd name="T41" fmla="*/ 237 h 1109"/>
                    <a:gd name="T42" fmla="*/ 365 w 1106"/>
                    <a:gd name="T43" fmla="*/ 132 h 1109"/>
                    <a:gd name="T44" fmla="*/ 252 w 1106"/>
                    <a:gd name="T45" fmla="*/ 36 h 1109"/>
                    <a:gd name="T46" fmla="*/ 252 w 1106"/>
                    <a:gd name="T47" fmla="*/ 307 h 1109"/>
                    <a:gd name="T48" fmla="*/ 108 w 1106"/>
                    <a:gd name="T49" fmla="*/ 132 h 1109"/>
                    <a:gd name="T50" fmla="*/ 156 w 1106"/>
                    <a:gd name="T51" fmla="*/ 420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6" h="1109">
                      <a:moveTo>
                        <a:pt x="156" y="420"/>
                      </a:moveTo>
                      <a:cubicBezTo>
                        <a:pt x="138" y="480"/>
                        <a:pt x="0" y="459"/>
                        <a:pt x="0" y="495"/>
                      </a:cubicBezTo>
                      <a:cubicBezTo>
                        <a:pt x="0" y="531"/>
                        <a:pt x="136" y="586"/>
                        <a:pt x="157" y="634"/>
                      </a:cubicBezTo>
                      <a:cubicBezTo>
                        <a:pt x="178" y="682"/>
                        <a:pt x="97" y="758"/>
                        <a:pt x="123" y="783"/>
                      </a:cubicBezTo>
                      <a:cubicBezTo>
                        <a:pt x="149" y="808"/>
                        <a:pt x="286" y="756"/>
                        <a:pt x="315" y="783"/>
                      </a:cubicBezTo>
                      <a:cubicBezTo>
                        <a:pt x="344" y="810"/>
                        <a:pt x="272" y="932"/>
                        <a:pt x="297" y="948"/>
                      </a:cubicBezTo>
                      <a:cubicBezTo>
                        <a:pt x="322" y="964"/>
                        <a:pt x="438" y="857"/>
                        <a:pt x="463" y="879"/>
                      </a:cubicBezTo>
                      <a:cubicBezTo>
                        <a:pt x="488" y="901"/>
                        <a:pt x="433" y="1049"/>
                        <a:pt x="445" y="1079"/>
                      </a:cubicBezTo>
                      <a:cubicBezTo>
                        <a:pt x="457" y="1109"/>
                        <a:pt x="501" y="1092"/>
                        <a:pt x="533" y="1062"/>
                      </a:cubicBezTo>
                      <a:cubicBezTo>
                        <a:pt x="565" y="1032"/>
                        <a:pt x="604" y="891"/>
                        <a:pt x="637" y="896"/>
                      </a:cubicBezTo>
                      <a:cubicBezTo>
                        <a:pt x="670" y="901"/>
                        <a:pt x="710" y="1093"/>
                        <a:pt x="732" y="1092"/>
                      </a:cubicBezTo>
                      <a:cubicBezTo>
                        <a:pt x="754" y="1091"/>
                        <a:pt x="711" y="921"/>
                        <a:pt x="768" y="887"/>
                      </a:cubicBezTo>
                      <a:cubicBezTo>
                        <a:pt x="825" y="853"/>
                        <a:pt x="1042" y="907"/>
                        <a:pt x="1074" y="887"/>
                      </a:cubicBezTo>
                      <a:cubicBezTo>
                        <a:pt x="1106" y="867"/>
                        <a:pt x="996" y="801"/>
                        <a:pt x="960" y="765"/>
                      </a:cubicBezTo>
                      <a:cubicBezTo>
                        <a:pt x="924" y="729"/>
                        <a:pt x="846" y="714"/>
                        <a:pt x="856" y="669"/>
                      </a:cubicBezTo>
                      <a:cubicBezTo>
                        <a:pt x="866" y="624"/>
                        <a:pt x="1050" y="521"/>
                        <a:pt x="1021" y="495"/>
                      </a:cubicBezTo>
                      <a:cubicBezTo>
                        <a:pt x="992" y="469"/>
                        <a:pt x="704" y="548"/>
                        <a:pt x="681" y="512"/>
                      </a:cubicBezTo>
                      <a:cubicBezTo>
                        <a:pt x="658" y="476"/>
                        <a:pt x="888" y="322"/>
                        <a:pt x="882" y="276"/>
                      </a:cubicBezTo>
                      <a:cubicBezTo>
                        <a:pt x="876" y="230"/>
                        <a:pt x="697" y="279"/>
                        <a:pt x="646" y="233"/>
                      </a:cubicBezTo>
                      <a:cubicBezTo>
                        <a:pt x="595" y="187"/>
                        <a:pt x="611" y="0"/>
                        <a:pt x="575" y="1"/>
                      </a:cubicBezTo>
                      <a:cubicBezTo>
                        <a:pt x="539" y="2"/>
                        <a:pt x="462" y="215"/>
                        <a:pt x="427" y="237"/>
                      </a:cubicBezTo>
                      <a:cubicBezTo>
                        <a:pt x="392" y="259"/>
                        <a:pt x="394" y="165"/>
                        <a:pt x="365" y="132"/>
                      </a:cubicBezTo>
                      <a:cubicBezTo>
                        <a:pt x="336" y="99"/>
                        <a:pt x="271" y="7"/>
                        <a:pt x="252" y="36"/>
                      </a:cubicBezTo>
                      <a:cubicBezTo>
                        <a:pt x="233" y="65"/>
                        <a:pt x="276" y="291"/>
                        <a:pt x="252" y="307"/>
                      </a:cubicBezTo>
                      <a:cubicBezTo>
                        <a:pt x="228" y="323"/>
                        <a:pt x="124" y="113"/>
                        <a:pt x="108" y="132"/>
                      </a:cubicBezTo>
                      <a:cubicBezTo>
                        <a:pt x="92" y="151"/>
                        <a:pt x="140" y="341"/>
                        <a:pt x="156" y="420"/>
                      </a:cubicBezTo>
                      <a:close/>
                    </a:path>
                  </a:pathLst>
                </a:custGeom>
                <a:gradFill rotWithShape="1">
                  <a:gsLst>
                    <a:gs pos="0">
                      <a:schemeClr val="bg2">
                        <a:alpha val="0"/>
                      </a:schemeClr>
                    </a:gs>
                    <a:gs pos="100000">
                      <a:schemeClr val="bg2">
                        <a:gamma/>
                        <a:tint val="48627"/>
                        <a:invGamma/>
                        <a:alpha val="31000"/>
                      </a:schemeClr>
                    </a:gs>
                  </a:gsLst>
                  <a:path path="rect">
                    <a:fillToRect l="50000" t="50000" r="50000" b="50000"/>
                  </a:path>
                </a:gradFill>
                <a:ln w="12700" cap="flat" cmpd="sng">
                  <a:solidFill>
                    <a:schemeClr val="bg2"/>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grpSp>
              <p:nvGrpSpPr>
                <p:cNvPr id="97429" name="Group 501"/>
                <p:cNvGrpSpPr>
                  <a:grpSpLocks noChangeAspect="1"/>
                </p:cNvGrpSpPr>
                <p:nvPr/>
              </p:nvGrpSpPr>
              <p:grpSpPr bwMode="auto">
                <a:xfrm>
                  <a:off x="1306" y="3548"/>
                  <a:ext cx="63" cy="107"/>
                  <a:chOff x="384" y="2640"/>
                  <a:chExt cx="200" cy="336"/>
                </a:xfrm>
              </p:grpSpPr>
              <p:sp>
                <p:nvSpPr>
                  <p:cNvPr id="97439" name="Freeform 502"/>
                  <p:cNvSpPr>
                    <a:spLocks noChangeAspect="1"/>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cmpd="sng">
                    <a:solidFill>
                      <a:srgbClr val="CC6600"/>
                    </a:solidFill>
                    <a:round/>
                    <a:headEnd/>
                    <a:tailEnd/>
                  </a:ln>
                  <a:effectLst>
                    <a:prstShdw prst="shdw17" dist="17961" dir="13500000">
                      <a:srgbClr val="7A3D00"/>
                    </a:prstShdw>
                  </a:effectLst>
                  <a:extLst>
                    <a:ext uri="{909E8E84-426E-40DD-AFC4-6F175D3DCCD1}">
                      <a14:hiddenFill xmlns:a14="http://schemas.microsoft.com/office/drawing/2010/main">
                        <a:solidFill>
                          <a:schemeClr val="accent1"/>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40" name="Freeform 503"/>
                  <p:cNvSpPr>
                    <a:spLocks noChangeAspect="1"/>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cmpd="sng">
                    <a:solidFill>
                      <a:srgbClr val="CC6600"/>
                    </a:solidFill>
                    <a:round/>
                    <a:headEnd/>
                    <a:tailEnd/>
                  </a:ln>
                  <a:effectLst>
                    <a:prstShdw prst="shdw17" dist="17961" dir="13500000">
                      <a:srgbClr val="7A3D00"/>
                    </a:prstShdw>
                  </a:effectLst>
                  <a:extLst>
                    <a:ext uri="{909E8E84-426E-40DD-AFC4-6F175D3DCCD1}">
                      <a14:hiddenFill xmlns:a14="http://schemas.microsoft.com/office/drawing/2010/main">
                        <a:solidFill>
                          <a:schemeClr val="accent1"/>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430" name="Group 504"/>
                <p:cNvGrpSpPr>
                  <a:grpSpLocks noChangeAspect="1"/>
                </p:cNvGrpSpPr>
                <p:nvPr/>
              </p:nvGrpSpPr>
              <p:grpSpPr bwMode="auto">
                <a:xfrm rot="-2975221">
                  <a:off x="1173" y="3601"/>
                  <a:ext cx="63" cy="107"/>
                  <a:chOff x="384" y="2640"/>
                  <a:chExt cx="200" cy="336"/>
                </a:xfrm>
              </p:grpSpPr>
              <p:sp>
                <p:nvSpPr>
                  <p:cNvPr id="97437" name="Freeform 505"/>
                  <p:cNvSpPr>
                    <a:spLocks noChangeAspect="1"/>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cmpd="sng">
                    <a:solidFill>
                      <a:srgbClr val="CC6600"/>
                    </a:solidFill>
                    <a:round/>
                    <a:headEnd/>
                    <a:tailEnd/>
                  </a:ln>
                  <a:effectLst>
                    <a:prstShdw prst="shdw17" dist="17961" dir="13500000">
                      <a:srgbClr val="7A3D00"/>
                    </a:prstShdw>
                  </a:effectLst>
                  <a:extLst>
                    <a:ext uri="{909E8E84-426E-40DD-AFC4-6F175D3DCCD1}">
                      <a14:hiddenFill xmlns:a14="http://schemas.microsoft.com/office/drawing/2010/main">
                        <a:solidFill>
                          <a:schemeClr val="accent1"/>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38" name="Freeform 506"/>
                  <p:cNvSpPr>
                    <a:spLocks noChangeAspect="1"/>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cmpd="sng">
                    <a:solidFill>
                      <a:srgbClr val="CC6600"/>
                    </a:solidFill>
                    <a:round/>
                    <a:headEnd/>
                    <a:tailEnd/>
                  </a:ln>
                  <a:effectLst>
                    <a:prstShdw prst="shdw17" dist="17961" dir="13500000">
                      <a:srgbClr val="7A3D00"/>
                    </a:prstShdw>
                  </a:effectLst>
                  <a:extLst>
                    <a:ext uri="{909E8E84-426E-40DD-AFC4-6F175D3DCCD1}">
                      <a14:hiddenFill xmlns:a14="http://schemas.microsoft.com/office/drawing/2010/main">
                        <a:solidFill>
                          <a:schemeClr val="accent1"/>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97431" name="Group 507"/>
                <p:cNvGrpSpPr>
                  <a:grpSpLocks noChangeAspect="1"/>
                </p:cNvGrpSpPr>
                <p:nvPr/>
              </p:nvGrpSpPr>
              <p:grpSpPr bwMode="auto">
                <a:xfrm rot="-3619398">
                  <a:off x="1359" y="3762"/>
                  <a:ext cx="63" cy="106"/>
                  <a:chOff x="384" y="2640"/>
                  <a:chExt cx="200" cy="336"/>
                </a:xfrm>
              </p:grpSpPr>
              <p:sp>
                <p:nvSpPr>
                  <p:cNvPr id="97435" name="Freeform 508"/>
                  <p:cNvSpPr>
                    <a:spLocks noChangeAspect="1"/>
                  </p:cNvSpPr>
                  <p:nvPr/>
                </p:nvSpPr>
                <p:spPr bwMode="auto">
                  <a:xfrm flipH="1">
                    <a:off x="384"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cmpd="sng">
                    <a:solidFill>
                      <a:srgbClr val="CC6600"/>
                    </a:solidFill>
                    <a:round/>
                    <a:headEnd/>
                    <a:tailEnd/>
                  </a:ln>
                  <a:effectLst>
                    <a:prstShdw prst="shdw17" dist="17961" dir="13500000">
                      <a:srgbClr val="7A3D00"/>
                    </a:prstShdw>
                  </a:effectLst>
                  <a:extLst>
                    <a:ext uri="{909E8E84-426E-40DD-AFC4-6F175D3DCCD1}">
                      <a14:hiddenFill xmlns:a14="http://schemas.microsoft.com/office/drawing/2010/main">
                        <a:solidFill>
                          <a:schemeClr val="accent1"/>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36" name="Freeform 509"/>
                  <p:cNvSpPr>
                    <a:spLocks noChangeAspect="1"/>
                  </p:cNvSpPr>
                  <p:nvPr/>
                </p:nvSpPr>
                <p:spPr bwMode="auto">
                  <a:xfrm>
                    <a:off x="432" y="2640"/>
                    <a:ext cx="152" cy="336"/>
                  </a:xfrm>
                  <a:custGeom>
                    <a:avLst/>
                    <a:gdLst>
                      <a:gd name="T0" fmla="*/ 8 w 152"/>
                      <a:gd name="T1" fmla="*/ 0 h 336"/>
                      <a:gd name="T2" fmla="*/ 104 w 152"/>
                      <a:gd name="T3" fmla="*/ 96 h 336"/>
                      <a:gd name="T4" fmla="*/ 8 w 152"/>
                      <a:gd name="T5" fmla="*/ 240 h 336"/>
                      <a:gd name="T6" fmla="*/ 152 w 152"/>
                      <a:gd name="T7" fmla="*/ 336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cmpd="sng">
                    <a:solidFill>
                      <a:srgbClr val="CC6600"/>
                    </a:solidFill>
                    <a:round/>
                    <a:headEnd/>
                    <a:tailEnd/>
                  </a:ln>
                  <a:effectLst>
                    <a:prstShdw prst="shdw17" dist="17961" dir="13500000">
                      <a:srgbClr val="7A3D00"/>
                    </a:prstShdw>
                  </a:effectLst>
                  <a:extLst>
                    <a:ext uri="{909E8E84-426E-40DD-AFC4-6F175D3DCCD1}">
                      <a14:hiddenFill xmlns:a14="http://schemas.microsoft.com/office/drawing/2010/main">
                        <a:solidFill>
                          <a:schemeClr val="accent1"/>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97432" name="Freeform 510"/>
                <p:cNvSpPr>
                  <a:spLocks noChangeAspect="1"/>
                </p:cNvSpPr>
                <p:nvPr/>
              </p:nvSpPr>
              <p:spPr bwMode="auto">
                <a:xfrm rot="17980602" flipH="1">
                  <a:off x="1176" y="3731"/>
                  <a:ext cx="48" cy="107"/>
                </a:xfrm>
                <a:custGeom>
                  <a:avLst/>
                  <a:gdLst>
                    <a:gd name="T0" fmla="*/ 0 w 152"/>
                    <a:gd name="T1" fmla="*/ 0 h 336"/>
                    <a:gd name="T2" fmla="*/ 0 w 152"/>
                    <a:gd name="T3" fmla="*/ 0 h 336"/>
                    <a:gd name="T4" fmla="*/ 0 w 152"/>
                    <a:gd name="T5" fmla="*/ 0 h 336"/>
                    <a:gd name="T6" fmla="*/ 0 w 152"/>
                    <a:gd name="T7" fmla="*/ 0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cmpd="sng">
                  <a:solidFill>
                    <a:srgbClr val="CC6600"/>
                  </a:solidFill>
                  <a:round/>
                  <a:headEnd/>
                  <a:tailEnd/>
                </a:ln>
                <a:effectLst>
                  <a:prstShdw prst="shdw17" dist="17961" dir="13500000">
                    <a:srgbClr val="7A3D00"/>
                  </a:prstShdw>
                </a:effectLst>
                <a:extLst>
                  <a:ext uri="{909E8E84-426E-40DD-AFC4-6F175D3DCCD1}">
                    <a14:hiddenFill xmlns:a14="http://schemas.microsoft.com/office/drawing/2010/main">
                      <a:solidFill>
                        <a:schemeClr val="accent1"/>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33" name="Freeform 511"/>
                <p:cNvSpPr>
                  <a:spLocks noChangeAspect="1"/>
                </p:cNvSpPr>
                <p:nvPr/>
              </p:nvSpPr>
              <p:spPr bwMode="auto">
                <a:xfrm rot="-3619398">
                  <a:off x="1353" y="3690"/>
                  <a:ext cx="36" cy="80"/>
                </a:xfrm>
                <a:custGeom>
                  <a:avLst/>
                  <a:gdLst>
                    <a:gd name="T0" fmla="*/ 0 w 152"/>
                    <a:gd name="T1" fmla="*/ 0 h 336"/>
                    <a:gd name="T2" fmla="*/ 0 w 152"/>
                    <a:gd name="T3" fmla="*/ 0 h 336"/>
                    <a:gd name="T4" fmla="*/ 0 w 152"/>
                    <a:gd name="T5" fmla="*/ 0 h 336"/>
                    <a:gd name="T6" fmla="*/ 0 w 152"/>
                    <a:gd name="T7" fmla="*/ 0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cmpd="sng">
                  <a:solidFill>
                    <a:srgbClr val="CC6600"/>
                  </a:solidFill>
                  <a:round/>
                  <a:headEnd/>
                  <a:tailEnd/>
                </a:ln>
                <a:effectLst>
                  <a:prstShdw prst="shdw17" dist="17961" dir="13500000">
                    <a:srgbClr val="7A3D00"/>
                  </a:prstShdw>
                </a:effectLst>
                <a:extLst>
                  <a:ext uri="{909E8E84-426E-40DD-AFC4-6F175D3DCCD1}">
                    <a14:hiddenFill xmlns:a14="http://schemas.microsoft.com/office/drawing/2010/main">
                      <a:solidFill>
                        <a:schemeClr val="accent1"/>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34" name="Freeform 512"/>
                <p:cNvSpPr>
                  <a:spLocks noChangeAspect="1"/>
                </p:cNvSpPr>
                <p:nvPr/>
              </p:nvSpPr>
              <p:spPr bwMode="auto">
                <a:xfrm rot="-3619398">
                  <a:off x="1328" y="3819"/>
                  <a:ext cx="36" cy="80"/>
                </a:xfrm>
                <a:custGeom>
                  <a:avLst/>
                  <a:gdLst>
                    <a:gd name="T0" fmla="*/ 0 w 152"/>
                    <a:gd name="T1" fmla="*/ 0 h 336"/>
                    <a:gd name="T2" fmla="*/ 0 w 152"/>
                    <a:gd name="T3" fmla="*/ 0 h 336"/>
                    <a:gd name="T4" fmla="*/ 0 w 152"/>
                    <a:gd name="T5" fmla="*/ 0 h 336"/>
                    <a:gd name="T6" fmla="*/ 0 w 152"/>
                    <a:gd name="T7" fmla="*/ 0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336">
                      <a:moveTo>
                        <a:pt x="8" y="0"/>
                      </a:moveTo>
                      <a:cubicBezTo>
                        <a:pt x="56" y="28"/>
                        <a:pt x="104" y="56"/>
                        <a:pt x="104" y="96"/>
                      </a:cubicBezTo>
                      <a:cubicBezTo>
                        <a:pt x="104" y="136"/>
                        <a:pt x="0" y="200"/>
                        <a:pt x="8" y="240"/>
                      </a:cubicBezTo>
                      <a:cubicBezTo>
                        <a:pt x="16" y="280"/>
                        <a:pt x="136" y="320"/>
                        <a:pt x="152" y="336"/>
                      </a:cubicBezTo>
                    </a:path>
                  </a:pathLst>
                </a:custGeom>
                <a:noFill/>
                <a:ln w="19050" cmpd="sng">
                  <a:solidFill>
                    <a:srgbClr val="CC6600"/>
                  </a:solidFill>
                  <a:round/>
                  <a:headEnd/>
                  <a:tailEnd/>
                </a:ln>
                <a:effectLst>
                  <a:prstShdw prst="shdw17" dist="17961" dir="13500000">
                    <a:srgbClr val="7A3D00"/>
                  </a:prstShdw>
                </a:effectLst>
                <a:extLst>
                  <a:ext uri="{909E8E84-426E-40DD-AFC4-6F175D3DCCD1}">
                    <a14:hiddenFill xmlns:a14="http://schemas.microsoft.com/office/drawing/2010/main">
                      <a:solidFill>
                        <a:schemeClr val="accent1"/>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grpSp>
      <p:grpSp>
        <p:nvGrpSpPr>
          <p:cNvPr id="382465" name="Group 513"/>
          <p:cNvGrpSpPr>
            <a:grpSpLocks noChangeAspect="1"/>
          </p:cNvGrpSpPr>
          <p:nvPr/>
        </p:nvGrpSpPr>
        <p:grpSpPr bwMode="auto">
          <a:xfrm rot="-2357134">
            <a:off x="3271609" y="1137375"/>
            <a:ext cx="1002641" cy="1232350"/>
            <a:chOff x="297" y="2359"/>
            <a:chExt cx="522" cy="642"/>
          </a:xfrm>
        </p:grpSpPr>
        <p:sp>
          <p:nvSpPr>
            <p:cNvPr id="97403" name="Oval 514"/>
            <p:cNvSpPr>
              <a:spLocks noChangeAspect="1" noChangeArrowheads="1"/>
            </p:cNvSpPr>
            <p:nvPr/>
          </p:nvSpPr>
          <p:spPr bwMode="auto">
            <a:xfrm rot="19529090">
              <a:off x="448" y="2620"/>
              <a:ext cx="59"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04" name="Oval 515"/>
            <p:cNvSpPr>
              <a:spLocks noChangeAspect="1" noChangeArrowheads="1"/>
            </p:cNvSpPr>
            <p:nvPr/>
          </p:nvSpPr>
          <p:spPr bwMode="auto">
            <a:xfrm rot="19529090">
              <a:off x="297" y="2399"/>
              <a:ext cx="57"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05" name="Rectangle 516"/>
            <p:cNvSpPr>
              <a:spLocks noChangeAspect="1" noChangeArrowheads="1"/>
            </p:cNvSpPr>
            <p:nvPr/>
          </p:nvSpPr>
          <p:spPr bwMode="auto">
            <a:xfrm rot="19529090">
              <a:off x="355" y="2540"/>
              <a:ext cx="96" cy="144"/>
            </a:xfrm>
            <a:prstGeom prst="rect">
              <a:avLst/>
            </a:prstGeom>
            <a:gradFill rotWithShape="1">
              <a:gsLst>
                <a:gs pos="0">
                  <a:srgbClr val="006600"/>
                </a:gs>
                <a:gs pos="50000">
                  <a:srgbClr val="66FF33"/>
                </a:gs>
                <a:gs pos="100000">
                  <a:srgbClr val="006600"/>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06" name="Oval 517"/>
            <p:cNvSpPr>
              <a:spLocks noChangeAspect="1" noChangeArrowheads="1"/>
            </p:cNvSpPr>
            <p:nvPr/>
          </p:nvSpPr>
          <p:spPr bwMode="auto">
            <a:xfrm rot="19529090">
              <a:off x="508" y="2579"/>
              <a:ext cx="59"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07" name="Oval 518"/>
            <p:cNvSpPr>
              <a:spLocks noChangeAspect="1" noChangeArrowheads="1"/>
            </p:cNvSpPr>
            <p:nvPr/>
          </p:nvSpPr>
          <p:spPr bwMode="auto">
            <a:xfrm rot="19529090">
              <a:off x="358" y="2359"/>
              <a:ext cx="56"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08" name="Rectangle 519"/>
            <p:cNvSpPr>
              <a:spLocks noChangeAspect="1" noChangeArrowheads="1"/>
            </p:cNvSpPr>
            <p:nvPr/>
          </p:nvSpPr>
          <p:spPr bwMode="auto">
            <a:xfrm rot="19529090">
              <a:off x="415" y="2499"/>
              <a:ext cx="96" cy="144"/>
            </a:xfrm>
            <a:prstGeom prst="rect">
              <a:avLst/>
            </a:prstGeom>
            <a:gradFill rotWithShape="1">
              <a:gsLst>
                <a:gs pos="0">
                  <a:srgbClr val="006600"/>
                </a:gs>
                <a:gs pos="50000">
                  <a:srgbClr val="66FF33"/>
                </a:gs>
                <a:gs pos="100000">
                  <a:srgbClr val="006600"/>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09" name="Oval 520"/>
            <p:cNvSpPr>
              <a:spLocks noChangeAspect="1" noChangeArrowheads="1"/>
            </p:cNvSpPr>
            <p:nvPr/>
          </p:nvSpPr>
          <p:spPr bwMode="auto">
            <a:xfrm rot="799492">
              <a:off x="384" y="2781"/>
              <a:ext cx="57"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0" name="Oval 521"/>
            <p:cNvSpPr>
              <a:spLocks noChangeAspect="1" noChangeArrowheads="1"/>
            </p:cNvSpPr>
            <p:nvPr/>
          </p:nvSpPr>
          <p:spPr bwMode="auto">
            <a:xfrm rot="799492">
              <a:off x="417" y="2643"/>
              <a:ext cx="56"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1" name="Rectangle 522"/>
            <p:cNvSpPr>
              <a:spLocks noChangeAspect="1" noChangeArrowheads="1"/>
            </p:cNvSpPr>
            <p:nvPr/>
          </p:nvSpPr>
          <p:spPr bwMode="auto">
            <a:xfrm rot="799492">
              <a:off x="382" y="2741"/>
              <a:ext cx="96" cy="144"/>
            </a:xfrm>
            <a:prstGeom prst="rect">
              <a:avLst/>
            </a:prstGeom>
            <a:gradFill rotWithShape="1">
              <a:gsLst>
                <a:gs pos="0">
                  <a:srgbClr val="006600"/>
                </a:gs>
                <a:gs pos="50000">
                  <a:srgbClr val="66FF33"/>
                </a:gs>
                <a:gs pos="100000">
                  <a:srgbClr val="006600"/>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2" name="Oval 523"/>
            <p:cNvSpPr>
              <a:spLocks noChangeAspect="1" noChangeArrowheads="1"/>
            </p:cNvSpPr>
            <p:nvPr/>
          </p:nvSpPr>
          <p:spPr bwMode="auto">
            <a:xfrm rot="799492">
              <a:off x="455" y="2798"/>
              <a:ext cx="59"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3" name="Oval 524"/>
            <p:cNvSpPr>
              <a:spLocks noChangeAspect="1" noChangeArrowheads="1"/>
            </p:cNvSpPr>
            <p:nvPr/>
          </p:nvSpPr>
          <p:spPr bwMode="auto">
            <a:xfrm rot="799492">
              <a:off x="488" y="2660"/>
              <a:ext cx="58"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4" name="Rectangle 525"/>
            <p:cNvSpPr>
              <a:spLocks noChangeAspect="1" noChangeArrowheads="1"/>
            </p:cNvSpPr>
            <p:nvPr/>
          </p:nvSpPr>
          <p:spPr bwMode="auto">
            <a:xfrm rot="799492">
              <a:off x="454" y="2758"/>
              <a:ext cx="96" cy="144"/>
            </a:xfrm>
            <a:prstGeom prst="rect">
              <a:avLst/>
            </a:prstGeom>
            <a:gradFill rotWithShape="1">
              <a:gsLst>
                <a:gs pos="0">
                  <a:srgbClr val="006600"/>
                </a:gs>
                <a:gs pos="50000">
                  <a:srgbClr val="66FF33"/>
                </a:gs>
                <a:gs pos="100000">
                  <a:srgbClr val="006600"/>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5" name="Oval 526"/>
            <p:cNvSpPr>
              <a:spLocks noChangeAspect="1" noChangeArrowheads="1"/>
            </p:cNvSpPr>
            <p:nvPr/>
          </p:nvSpPr>
          <p:spPr bwMode="auto">
            <a:xfrm rot="16881743">
              <a:off x="674" y="2648"/>
              <a:ext cx="57"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6" name="Oval 527"/>
            <p:cNvSpPr>
              <a:spLocks noChangeAspect="1" noChangeArrowheads="1"/>
            </p:cNvSpPr>
            <p:nvPr/>
          </p:nvSpPr>
          <p:spPr bwMode="auto">
            <a:xfrm rot="16881743">
              <a:off x="537" y="2619"/>
              <a:ext cx="56"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7" name="Rectangle 528"/>
            <p:cNvSpPr>
              <a:spLocks noChangeAspect="1" noChangeArrowheads="1"/>
            </p:cNvSpPr>
            <p:nvPr/>
          </p:nvSpPr>
          <p:spPr bwMode="auto">
            <a:xfrm rot="16881743">
              <a:off x="588" y="2663"/>
              <a:ext cx="96" cy="144"/>
            </a:xfrm>
            <a:prstGeom prst="rect">
              <a:avLst/>
            </a:prstGeom>
            <a:gradFill rotWithShape="1">
              <a:gsLst>
                <a:gs pos="0">
                  <a:srgbClr val="006600"/>
                </a:gs>
                <a:gs pos="50000">
                  <a:srgbClr val="66FF33"/>
                </a:gs>
                <a:gs pos="100000">
                  <a:srgbClr val="006600"/>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8" name="Oval 529"/>
            <p:cNvSpPr>
              <a:spLocks noChangeAspect="1" noChangeArrowheads="1"/>
            </p:cNvSpPr>
            <p:nvPr/>
          </p:nvSpPr>
          <p:spPr bwMode="auto">
            <a:xfrm rot="16881743">
              <a:off x="689" y="2576"/>
              <a:ext cx="57"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19" name="Oval 530"/>
            <p:cNvSpPr>
              <a:spLocks noChangeAspect="1" noChangeArrowheads="1"/>
            </p:cNvSpPr>
            <p:nvPr/>
          </p:nvSpPr>
          <p:spPr bwMode="auto">
            <a:xfrm rot="16881743">
              <a:off x="551" y="2549"/>
              <a:ext cx="57" cy="203"/>
            </a:xfrm>
            <a:prstGeom prst="ellipse">
              <a:avLst/>
            </a:prstGeom>
            <a:gradFill rotWithShape="1">
              <a:gsLst>
                <a:gs pos="0">
                  <a:srgbClr val="66FF33"/>
                </a:gs>
                <a:gs pos="100000">
                  <a:srgbClr val="006600"/>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20" name="Rectangle 531"/>
            <p:cNvSpPr>
              <a:spLocks noChangeAspect="1" noChangeArrowheads="1"/>
            </p:cNvSpPr>
            <p:nvPr/>
          </p:nvSpPr>
          <p:spPr bwMode="auto">
            <a:xfrm rot="16881743">
              <a:off x="603" y="2591"/>
              <a:ext cx="96" cy="144"/>
            </a:xfrm>
            <a:prstGeom prst="rect">
              <a:avLst/>
            </a:prstGeom>
            <a:gradFill rotWithShape="1">
              <a:gsLst>
                <a:gs pos="0">
                  <a:srgbClr val="006600"/>
                </a:gs>
                <a:gs pos="50000">
                  <a:srgbClr val="66FF33"/>
                </a:gs>
                <a:gs pos="100000">
                  <a:srgbClr val="006600"/>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382484" name="Group 532"/>
          <p:cNvGrpSpPr>
            <a:grpSpLocks noChangeAspect="1"/>
          </p:cNvGrpSpPr>
          <p:nvPr/>
        </p:nvGrpSpPr>
        <p:grpSpPr bwMode="auto">
          <a:xfrm rot="6087714">
            <a:off x="8058722" y="1849906"/>
            <a:ext cx="1002641" cy="1232350"/>
            <a:chOff x="297" y="2359"/>
            <a:chExt cx="522" cy="642"/>
          </a:xfrm>
        </p:grpSpPr>
        <p:sp>
          <p:nvSpPr>
            <p:cNvPr id="97385" name="Oval 533"/>
            <p:cNvSpPr>
              <a:spLocks noChangeAspect="1" noChangeArrowheads="1"/>
            </p:cNvSpPr>
            <p:nvPr/>
          </p:nvSpPr>
          <p:spPr bwMode="auto">
            <a:xfrm rot="19529090">
              <a:off x="448" y="2620"/>
              <a:ext cx="59"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86" name="Oval 534"/>
            <p:cNvSpPr>
              <a:spLocks noChangeAspect="1" noChangeArrowheads="1"/>
            </p:cNvSpPr>
            <p:nvPr/>
          </p:nvSpPr>
          <p:spPr bwMode="auto">
            <a:xfrm rot="19529090">
              <a:off x="297" y="2399"/>
              <a:ext cx="57"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87" name="Rectangle 535"/>
            <p:cNvSpPr>
              <a:spLocks noChangeAspect="1" noChangeArrowheads="1"/>
            </p:cNvSpPr>
            <p:nvPr/>
          </p:nvSpPr>
          <p:spPr bwMode="auto">
            <a:xfrm rot="19529090">
              <a:off x="355" y="2540"/>
              <a:ext cx="96" cy="144"/>
            </a:xfrm>
            <a:prstGeom prst="rect">
              <a:avLst/>
            </a:prstGeom>
            <a:gradFill rotWithShape="1">
              <a:gsLst>
                <a:gs pos="0">
                  <a:srgbClr val="333399"/>
                </a:gs>
                <a:gs pos="50000">
                  <a:srgbClr val="00CEC9"/>
                </a:gs>
                <a:gs pos="100000">
                  <a:srgbClr val="333399"/>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88" name="Oval 536"/>
            <p:cNvSpPr>
              <a:spLocks noChangeAspect="1" noChangeArrowheads="1"/>
            </p:cNvSpPr>
            <p:nvPr/>
          </p:nvSpPr>
          <p:spPr bwMode="auto">
            <a:xfrm rot="19529090">
              <a:off x="508" y="2579"/>
              <a:ext cx="59"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89" name="Oval 537"/>
            <p:cNvSpPr>
              <a:spLocks noChangeAspect="1" noChangeArrowheads="1"/>
            </p:cNvSpPr>
            <p:nvPr/>
          </p:nvSpPr>
          <p:spPr bwMode="auto">
            <a:xfrm rot="19529090">
              <a:off x="358" y="2359"/>
              <a:ext cx="56"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0" name="Rectangle 538"/>
            <p:cNvSpPr>
              <a:spLocks noChangeAspect="1" noChangeArrowheads="1"/>
            </p:cNvSpPr>
            <p:nvPr/>
          </p:nvSpPr>
          <p:spPr bwMode="auto">
            <a:xfrm rot="19529090">
              <a:off x="415" y="2499"/>
              <a:ext cx="96" cy="144"/>
            </a:xfrm>
            <a:prstGeom prst="rect">
              <a:avLst/>
            </a:prstGeom>
            <a:gradFill rotWithShape="1">
              <a:gsLst>
                <a:gs pos="0">
                  <a:srgbClr val="333399"/>
                </a:gs>
                <a:gs pos="50000">
                  <a:srgbClr val="00CEC9"/>
                </a:gs>
                <a:gs pos="100000">
                  <a:srgbClr val="333399"/>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1" name="Oval 539"/>
            <p:cNvSpPr>
              <a:spLocks noChangeAspect="1" noChangeArrowheads="1"/>
            </p:cNvSpPr>
            <p:nvPr/>
          </p:nvSpPr>
          <p:spPr bwMode="auto">
            <a:xfrm rot="799492">
              <a:off x="384" y="2781"/>
              <a:ext cx="57"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2" name="Oval 540"/>
            <p:cNvSpPr>
              <a:spLocks noChangeAspect="1" noChangeArrowheads="1"/>
            </p:cNvSpPr>
            <p:nvPr/>
          </p:nvSpPr>
          <p:spPr bwMode="auto">
            <a:xfrm rot="799492">
              <a:off x="417" y="2643"/>
              <a:ext cx="56"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3" name="Rectangle 541"/>
            <p:cNvSpPr>
              <a:spLocks noChangeAspect="1" noChangeArrowheads="1"/>
            </p:cNvSpPr>
            <p:nvPr/>
          </p:nvSpPr>
          <p:spPr bwMode="auto">
            <a:xfrm rot="799492">
              <a:off x="382" y="2741"/>
              <a:ext cx="96" cy="144"/>
            </a:xfrm>
            <a:prstGeom prst="rect">
              <a:avLst/>
            </a:prstGeom>
            <a:gradFill rotWithShape="1">
              <a:gsLst>
                <a:gs pos="0">
                  <a:srgbClr val="333399"/>
                </a:gs>
                <a:gs pos="50000">
                  <a:srgbClr val="00CEC9"/>
                </a:gs>
                <a:gs pos="100000">
                  <a:srgbClr val="333399"/>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4" name="Oval 542"/>
            <p:cNvSpPr>
              <a:spLocks noChangeAspect="1" noChangeArrowheads="1"/>
            </p:cNvSpPr>
            <p:nvPr/>
          </p:nvSpPr>
          <p:spPr bwMode="auto">
            <a:xfrm rot="799492">
              <a:off x="455" y="2798"/>
              <a:ext cx="59"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5" name="Oval 543"/>
            <p:cNvSpPr>
              <a:spLocks noChangeAspect="1" noChangeArrowheads="1"/>
            </p:cNvSpPr>
            <p:nvPr/>
          </p:nvSpPr>
          <p:spPr bwMode="auto">
            <a:xfrm rot="799492">
              <a:off x="488" y="2660"/>
              <a:ext cx="58"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6" name="Rectangle 544"/>
            <p:cNvSpPr>
              <a:spLocks noChangeAspect="1" noChangeArrowheads="1"/>
            </p:cNvSpPr>
            <p:nvPr/>
          </p:nvSpPr>
          <p:spPr bwMode="auto">
            <a:xfrm rot="799492">
              <a:off x="454" y="2758"/>
              <a:ext cx="96" cy="144"/>
            </a:xfrm>
            <a:prstGeom prst="rect">
              <a:avLst/>
            </a:prstGeom>
            <a:gradFill rotWithShape="1">
              <a:gsLst>
                <a:gs pos="0">
                  <a:srgbClr val="333399"/>
                </a:gs>
                <a:gs pos="50000">
                  <a:srgbClr val="00CEC9"/>
                </a:gs>
                <a:gs pos="100000">
                  <a:srgbClr val="333399"/>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7" name="Oval 545"/>
            <p:cNvSpPr>
              <a:spLocks noChangeAspect="1" noChangeArrowheads="1"/>
            </p:cNvSpPr>
            <p:nvPr/>
          </p:nvSpPr>
          <p:spPr bwMode="auto">
            <a:xfrm rot="16881743">
              <a:off x="674" y="2648"/>
              <a:ext cx="57"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8" name="Oval 546"/>
            <p:cNvSpPr>
              <a:spLocks noChangeAspect="1" noChangeArrowheads="1"/>
            </p:cNvSpPr>
            <p:nvPr/>
          </p:nvSpPr>
          <p:spPr bwMode="auto">
            <a:xfrm rot="16881743">
              <a:off x="537" y="2619"/>
              <a:ext cx="56"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99" name="Rectangle 547"/>
            <p:cNvSpPr>
              <a:spLocks noChangeAspect="1" noChangeArrowheads="1"/>
            </p:cNvSpPr>
            <p:nvPr/>
          </p:nvSpPr>
          <p:spPr bwMode="auto">
            <a:xfrm rot="16881743">
              <a:off x="588" y="2663"/>
              <a:ext cx="96" cy="144"/>
            </a:xfrm>
            <a:prstGeom prst="rect">
              <a:avLst/>
            </a:prstGeom>
            <a:gradFill rotWithShape="1">
              <a:gsLst>
                <a:gs pos="0">
                  <a:srgbClr val="333399"/>
                </a:gs>
                <a:gs pos="50000">
                  <a:srgbClr val="00CEC9"/>
                </a:gs>
                <a:gs pos="100000">
                  <a:srgbClr val="333399"/>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00" name="Oval 548"/>
            <p:cNvSpPr>
              <a:spLocks noChangeAspect="1" noChangeArrowheads="1"/>
            </p:cNvSpPr>
            <p:nvPr/>
          </p:nvSpPr>
          <p:spPr bwMode="auto">
            <a:xfrm rot="16881743">
              <a:off x="689" y="2576"/>
              <a:ext cx="57"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01" name="Oval 549"/>
            <p:cNvSpPr>
              <a:spLocks noChangeAspect="1" noChangeArrowheads="1"/>
            </p:cNvSpPr>
            <p:nvPr/>
          </p:nvSpPr>
          <p:spPr bwMode="auto">
            <a:xfrm rot="16881743">
              <a:off x="551" y="2549"/>
              <a:ext cx="57" cy="203"/>
            </a:xfrm>
            <a:prstGeom prst="ellipse">
              <a:avLst/>
            </a:prstGeom>
            <a:gradFill rotWithShape="1">
              <a:gsLst>
                <a:gs pos="0">
                  <a:srgbClr val="00CEC9"/>
                </a:gs>
                <a:gs pos="100000">
                  <a:srgbClr val="333399"/>
                </a:gs>
              </a:gsLst>
              <a:path path="shape">
                <a:fillToRect l="50000" t="50000" r="50000" b="50000"/>
              </a:path>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402" name="Rectangle 550"/>
            <p:cNvSpPr>
              <a:spLocks noChangeAspect="1" noChangeArrowheads="1"/>
            </p:cNvSpPr>
            <p:nvPr/>
          </p:nvSpPr>
          <p:spPr bwMode="auto">
            <a:xfrm rot="16881743">
              <a:off x="603" y="2591"/>
              <a:ext cx="96" cy="144"/>
            </a:xfrm>
            <a:prstGeom prst="rect">
              <a:avLst/>
            </a:prstGeom>
            <a:gradFill rotWithShape="1">
              <a:gsLst>
                <a:gs pos="0">
                  <a:srgbClr val="333399"/>
                </a:gs>
                <a:gs pos="50000">
                  <a:srgbClr val="00CEC9"/>
                </a:gs>
                <a:gs pos="100000">
                  <a:srgbClr val="333399"/>
                </a:gs>
              </a:gsLst>
              <a:lin ang="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382503" name="Group 551"/>
          <p:cNvGrpSpPr>
            <a:grpSpLocks/>
          </p:cNvGrpSpPr>
          <p:nvPr/>
        </p:nvGrpSpPr>
        <p:grpSpPr bwMode="auto">
          <a:xfrm>
            <a:off x="7707313" y="4329113"/>
            <a:ext cx="381000" cy="349250"/>
            <a:chOff x="4709" y="3294"/>
            <a:chExt cx="240" cy="220"/>
          </a:xfrm>
        </p:grpSpPr>
        <p:sp>
          <p:nvSpPr>
            <p:cNvPr id="97382" name="Oval 552"/>
            <p:cNvSpPr>
              <a:spLocks noChangeAspect="1" noChangeArrowheads="1"/>
            </p:cNvSpPr>
            <p:nvPr/>
          </p:nvSpPr>
          <p:spPr bwMode="auto">
            <a:xfrm>
              <a:off x="4709" y="3320"/>
              <a:ext cx="150" cy="135"/>
            </a:xfrm>
            <a:prstGeom prst="ellipse">
              <a:avLst/>
            </a:prstGeom>
            <a:gradFill rotWithShape="1">
              <a:gsLst>
                <a:gs pos="0">
                  <a:srgbClr val="FF66FF"/>
                </a:gs>
                <a:gs pos="100000">
                  <a:srgbClr val="693F69"/>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83" name="Oval 553"/>
            <p:cNvSpPr>
              <a:spLocks noChangeAspect="1" noChangeArrowheads="1"/>
            </p:cNvSpPr>
            <p:nvPr/>
          </p:nvSpPr>
          <p:spPr bwMode="auto">
            <a:xfrm>
              <a:off x="4762" y="3378"/>
              <a:ext cx="150" cy="136"/>
            </a:xfrm>
            <a:prstGeom prst="ellipse">
              <a:avLst/>
            </a:prstGeom>
            <a:gradFill rotWithShape="1">
              <a:gsLst>
                <a:gs pos="0">
                  <a:srgbClr val="FF66FF"/>
                </a:gs>
                <a:gs pos="100000">
                  <a:srgbClr val="6B2B6B"/>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84" name="Oval 554"/>
            <p:cNvSpPr>
              <a:spLocks noChangeAspect="1" noChangeArrowheads="1"/>
            </p:cNvSpPr>
            <p:nvPr/>
          </p:nvSpPr>
          <p:spPr bwMode="auto">
            <a:xfrm>
              <a:off x="4799" y="3294"/>
              <a:ext cx="150" cy="136"/>
            </a:xfrm>
            <a:prstGeom prst="ellipse">
              <a:avLst/>
            </a:prstGeom>
            <a:gradFill rotWithShape="1">
              <a:gsLst>
                <a:gs pos="0">
                  <a:srgbClr val="FF66FF"/>
                </a:gs>
                <a:gs pos="100000">
                  <a:srgbClr val="8F398F"/>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pic>
        <p:nvPicPr>
          <p:cNvPr id="382507" name="Picture 555" descr="j0283462"/>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rot="-2685469">
            <a:off x="5635625" y="3841750"/>
            <a:ext cx="1087438" cy="1087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375" name="Text Box 556"/>
          <p:cNvSpPr txBox="1">
            <a:spLocks noChangeArrowheads="1"/>
          </p:cNvSpPr>
          <p:nvPr/>
        </p:nvSpPr>
        <p:spPr bwMode="auto">
          <a:xfrm>
            <a:off x="5527676" y="3000375"/>
            <a:ext cx="1084263" cy="304800"/>
          </a:xfrm>
          <a:prstGeom prst="rect">
            <a:avLst/>
          </a:prstGeom>
          <a:noFill/>
          <a:ln>
            <a:noFill/>
          </a:ln>
          <a:effectLst/>
          <a:extLst>
            <a:ext uri="{909E8E84-426E-40DD-AFC4-6F175D3DCCD1}">
              <a14:hiddenFill xmlns:a14="http://schemas.microsoft.com/office/drawing/2010/main">
                <a:solidFill>
                  <a:srgbClr val="660066">
                    <a:alpha val="67842"/>
                  </a:srgbClr>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en-US" alt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Receptor</a:t>
            </a:r>
          </a:p>
        </p:txBody>
      </p:sp>
      <p:sp>
        <p:nvSpPr>
          <p:cNvPr id="97376" name="Line 559"/>
          <p:cNvSpPr>
            <a:spLocks noChangeShapeType="1"/>
          </p:cNvSpPr>
          <p:nvPr/>
        </p:nvSpPr>
        <p:spPr bwMode="auto">
          <a:xfrm flipH="1">
            <a:off x="5456239" y="3165475"/>
            <a:ext cx="274637"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377" name="Line 560"/>
          <p:cNvSpPr>
            <a:spLocks noChangeShapeType="1"/>
          </p:cNvSpPr>
          <p:nvPr/>
        </p:nvSpPr>
        <p:spPr bwMode="auto">
          <a:xfrm>
            <a:off x="6443664" y="3152775"/>
            <a:ext cx="274637"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513" name="Text Box 561"/>
          <p:cNvSpPr txBox="1">
            <a:spLocks noChangeArrowheads="1"/>
          </p:cNvSpPr>
          <p:nvPr/>
        </p:nvSpPr>
        <p:spPr bwMode="auto">
          <a:xfrm>
            <a:off x="2312989" y="2520950"/>
            <a:ext cx="16922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altLang="en-US" sz="3200" b="0" i="0" u="none" strike="noStrike" kern="1200" cap="none" spc="0" normalizeH="0" baseline="0" noProof="0" dirty="0">
                <a:ln>
                  <a:noFill/>
                </a:ln>
                <a:solidFill>
                  <a:srgbClr val="FFC000"/>
                </a:solidFill>
                <a:effectLst>
                  <a:outerShdw blurRad="38100" dist="38100" dir="2700000" algn="tl">
                    <a:srgbClr val="000000"/>
                  </a:outerShdw>
                </a:effectLst>
                <a:uLnTx/>
                <a:uFillTx/>
                <a:latin typeface="Arial Black" pitchFamily="34" charset="0"/>
                <a:ea typeface="+mn-ea"/>
                <a:cs typeface="+mn-cs"/>
              </a:rPr>
              <a:t>“-</a:t>
            </a:r>
            <a:r>
              <a:rPr kumimoji="0" lang="en-US" altLang="en-US" sz="3200" b="0" i="0" u="none" strike="noStrike" kern="1200" cap="none" spc="0" normalizeH="0" baseline="0" noProof="0" dirty="0" err="1">
                <a:ln>
                  <a:noFill/>
                </a:ln>
                <a:solidFill>
                  <a:srgbClr val="FFC000"/>
                </a:solidFill>
                <a:effectLst>
                  <a:outerShdw blurRad="38100" dist="38100" dir="2700000" algn="tl">
                    <a:srgbClr val="000000"/>
                  </a:outerShdw>
                </a:effectLst>
                <a:uLnTx/>
                <a:uFillTx/>
                <a:latin typeface="Arial Black" pitchFamily="34" charset="0"/>
                <a:ea typeface="+mn-ea"/>
                <a:cs typeface="+mn-cs"/>
              </a:rPr>
              <a:t>mab</a:t>
            </a:r>
            <a:r>
              <a:rPr kumimoji="0" lang="en-US" altLang="en-US" sz="3200" b="0" i="0" u="none" strike="noStrike" kern="1200" cap="none" spc="0" normalizeH="0" baseline="0" noProof="0" dirty="0">
                <a:ln>
                  <a:noFill/>
                </a:ln>
                <a:solidFill>
                  <a:srgbClr val="FFC000"/>
                </a:solidFill>
                <a:effectLst>
                  <a:outerShdw blurRad="38100" dist="38100" dir="2700000" algn="tl">
                    <a:srgbClr val="000000"/>
                  </a:outerShdw>
                </a:effectLst>
                <a:uLnTx/>
                <a:uFillTx/>
                <a:latin typeface="Arial Black" pitchFamily="34" charset="0"/>
                <a:ea typeface="+mn-ea"/>
                <a:cs typeface="+mn-cs"/>
              </a:rPr>
              <a:t>”</a:t>
            </a:r>
          </a:p>
        </p:txBody>
      </p:sp>
      <p:sp>
        <p:nvSpPr>
          <p:cNvPr id="382514" name="Text Box 562"/>
          <p:cNvSpPr txBox="1">
            <a:spLocks noChangeArrowheads="1"/>
          </p:cNvSpPr>
          <p:nvPr/>
        </p:nvSpPr>
        <p:spPr bwMode="auto">
          <a:xfrm>
            <a:off x="8569326" y="4551364"/>
            <a:ext cx="14700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altLang="en-US" sz="3200" b="0" i="0" u="none" strike="noStrike" kern="1200" cap="none" spc="0" normalizeH="0" baseline="0" noProof="0" dirty="0">
                <a:ln>
                  <a:noFill/>
                </a:ln>
                <a:solidFill>
                  <a:srgbClr val="FFC000"/>
                </a:solidFill>
                <a:effectLst>
                  <a:outerShdw blurRad="38100" dist="38100" dir="2700000" algn="tl">
                    <a:srgbClr val="000000"/>
                  </a:outerShdw>
                </a:effectLst>
                <a:uLnTx/>
                <a:uFillTx/>
                <a:latin typeface="Arial Black" pitchFamily="34" charset="0"/>
                <a:ea typeface="+mn-ea"/>
                <a:cs typeface="+mn-cs"/>
              </a:rPr>
              <a:t>“-nib”</a:t>
            </a:r>
          </a:p>
        </p:txBody>
      </p:sp>
      <p:sp>
        <p:nvSpPr>
          <p:cNvPr id="382515" name="AutoShape 563"/>
          <p:cNvSpPr>
            <a:spLocks noChangeArrowheads="1"/>
          </p:cNvSpPr>
          <p:nvPr/>
        </p:nvSpPr>
        <p:spPr bwMode="auto">
          <a:xfrm>
            <a:off x="3297239" y="5651500"/>
            <a:ext cx="5527675" cy="1441450"/>
          </a:xfrm>
          <a:prstGeom prst="roundRect">
            <a:avLst>
              <a:gd name="adj" fmla="val 44046"/>
            </a:avLst>
          </a:prstGeom>
          <a:gradFill rotWithShape="1">
            <a:gsLst>
              <a:gs pos="0">
                <a:srgbClr val="B2B2B2">
                  <a:alpha val="53998"/>
                </a:srgbClr>
              </a:gs>
              <a:gs pos="100000">
                <a:srgbClr val="AFAFAF">
                  <a:alpha val="53998"/>
                </a:srgbClr>
              </a:gs>
            </a:gsLst>
            <a:lin ang="5400000" scaled="1"/>
          </a:gradFill>
          <a:ln>
            <a:noFill/>
          </a:ln>
          <a:effectLst/>
          <a:extLst>
            <a:ext uri="{91240B29-F687-4F45-9708-019B960494DF}">
              <a14:hiddenLine xmlns:a14="http://schemas.microsoft.com/office/drawing/2010/main" w="9525">
                <a:solidFill>
                  <a:schemeClr val="tx2"/>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517" name="AutoShape 565"/>
          <p:cNvSpPr>
            <a:spLocks noChangeArrowheads="1"/>
          </p:cNvSpPr>
          <p:nvPr/>
        </p:nvSpPr>
        <p:spPr bwMode="auto">
          <a:xfrm>
            <a:off x="5908675" y="5259389"/>
            <a:ext cx="357188" cy="382587"/>
          </a:xfrm>
          <a:prstGeom prst="downArrow">
            <a:avLst>
              <a:gd name="adj1" fmla="val 50000"/>
              <a:gd name="adj2" fmla="val 26778"/>
            </a:avLst>
          </a:prstGeom>
          <a:solidFill>
            <a:srgbClr val="B2B2B2"/>
          </a:solidFill>
          <a:ln w="19050">
            <a:solidFill>
              <a:srgbClr val="B2B2B2"/>
            </a:solidFill>
            <a:miter lim="800000"/>
            <a:headEnd/>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nchor="ctr"/>
          <a:lstStyle>
            <a:lvl1pPr eaLnBrk="0" hangingPunct="0">
              <a:spcBef>
                <a:spcPct val="20000"/>
              </a:spcBef>
              <a:buChar char="•"/>
              <a:defRPr sz="3200">
                <a:solidFill>
                  <a:schemeClr val="tx1"/>
                </a:solidFill>
                <a:latin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1106155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823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235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8235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82465"/>
                                        </p:tgtEl>
                                        <p:attrNameLst>
                                          <p:attrName>style.visibility</p:attrName>
                                        </p:attrNameLst>
                                      </p:cBhvr>
                                      <p:to>
                                        <p:strVal val="visible"/>
                                      </p:to>
                                    </p:set>
                                  </p:childTnLst>
                                </p:cTn>
                              </p:par>
                            </p:childTnLst>
                          </p:cTn>
                        </p:par>
                        <p:par>
                          <p:cTn id="19" fill="hold" nodeType="afterGroup">
                            <p:stCondLst>
                              <p:cond delay="0"/>
                            </p:stCondLst>
                            <p:childTnLst>
                              <p:par>
                                <p:cTn id="20" presetID="0" presetClass="path" presetSubtype="0" accel="50000" decel="50000" fill="hold" nodeType="afterEffect">
                                  <p:stCondLst>
                                    <p:cond delay="0"/>
                                  </p:stCondLst>
                                  <p:childTnLst>
                                    <p:animMotion origin="layout" path="M -4.44444E-6 3.33333E-6 C 0.00591 -0.01343 0.01233 -0.02662 0.01754 -0.02338 C 0.02292 -0.02014 0.0224 0.01412 0.03178 0.01898 C 0.04132 0.02407 0.06389 0.00625 0.07448 0.00578 C 0.08507 0.00509 0.0882 0.01828 0.09584 0.01597 C 0.10365 0.01365 0.11146 -0.00695 0.12066 -0.0088 C 0.13004 -0.01088 0.14341 0.00694 0.15278 0.00439 C 0.16216 0.00162 0.1658 -0.0213 0.17761 -0.025 C 0.18959 -0.02824 0.21615 -0.01875 0.22414 -0.0176 " pathEditMode="relative" rAng="0" ptsTypes="aaaaaaaaA">
                                      <p:cBhvr>
                                        <p:cTn id="21" dur="1000" fill="hold"/>
                                        <p:tgtEl>
                                          <p:spTgt spid="382465"/>
                                        </p:tgtEl>
                                        <p:attrNameLst>
                                          <p:attrName>ppt_x</p:attrName>
                                          <p:attrName>ppt_y</p:attrName>
                                        </p:attrNameLst>
                                      </p:cBhvr>
                                      <p:rCtr x="11198" y="-208"/>
                                    </p:animMotion>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0"/>
                                          </p:stCondLst>
                                        </p:cTn>
                                        <p:tgtEl>
                                          <p:spTgt spid="382484"/>
                                        </p:tgtEl>
                                        <p:attrNameLst>
                                          <p:attrName>style.visibility</p:attrName>
                                        </p:attrNameLst>
                                      </p:cBhvr>
                                      <p:to>
                                        <p:strVal val="visible"/>
                                      </p:to>
                                    </p:set>
                                  </p:childTnLst>
                                </p:cTn>
                              </p:par>
                            </p:childTnLst>
                          </p:cTn>
                        </p:par>
                        <p:par>
                          <p:cTn id="26" fill="hold" nodeType="afterGroup">
                            <p:stCondLst>
                              <p:cond delay="0"/>
                            </p:stCondLst>
                            <p:childTnLst>
                              <p:par>
                                <p:cTn id="27" presetID="0" presetClass="path" presetSubtype="0" accel="50000" decel="50000" fill="hold" nodeType="afterEffect">
                                  <p:stCondLst>
                                    <p:cond delay="0"/>
                                  </p:stCondLst>
                                  <p:childTnLst>
                                    <p:animMotion origin="layout" path="M 5.55556E-7 3.7037E-7 C -0.00278 -0.02848 0.00104 -0.00718 -0.00451 -0.02223 C -0.00521 -0.02408 -0.00486 -0.02709 -0.00608 -0.02825 C -0.0099 -0.03195 -0.01962 -0.03426 -0.02431 -0.03635 C -0.02778 -0.03565 -0.03142 -0.03565 -0.0349 -0.03426 C -0.04201 -0.03149 -0.04253 -0.02014 -0.04705 -0.01413 C -0.05052 0.02106 -0.06233 0.00856 -0.09236 0.01018 C -0.09462 0.01319 -0.09792 0.01458 -0.1 0.01805 C -0.10278 0.02268 -0.10313 0.03263 -0.10451 0.03842 C -0.10503 0.04375 -0.10451 0.04953 -0.10608 0.05462 C -0.10677 0.05694 -0.1092 0.05717 -0.11059 0.05856 C -0.11181 0.05972 -0.1125 0.06157 -0.11372 0.0625 C -0.12031 0.06689 -0.12969 0.07175 -0.13646 0.07476 C -0.14583 0.07893 -0.13802 0.0787 -0.14236 0.0787 " pathEditMode="relative" ptsTypes="fffffffffffffA">
                                      <p:cBhvr>
                                        <p:cTn id="28" dur="1000" fill="hold"/>
                                        <p:tgtEl>
                                          <p:spTgt spid="382484"/>
                                        </p:tgtEl>
                                        <p:attrNameLst>
                                          <p:attrName>ppt_x</p:attrName>
                                          <p:attrName>ppt_y</p:attrName>
                                        </p:attrNameLst>
                                      </p:cBhvr>
                                    </p:animMotion>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382503"/>
                                        </p:tgtEl>
                                        <p:attrNameLst>
                                          <p:attrName>style.visibility</p:attrName>
                                        </p:attrNameLst>
                                      </p:cBhvr>
                                      <p:to>
                                        <p:strVal val="visible"/>
                                      </p:to>
                                    </p:set>
                                  </p:childTnLst>
                                </p:cTn>
                              </p:par>
                            </p:childTnLst>
                          </p:cTn>
                        </p:par>
                        <p:par>
                          <p:cTn id="33" fill="hold" nodeType="afterGroup">
                            <p:stCondLst>
                              <p:cond delay="0"/>
                            </p:stCondLst>
                            <p:childTnLst>
                              <p:par>
                                <p:cTn id="34" presetID="0" presetClass="path" presetSubtype="0" accel="50000" decel="50000" fill="hold" nodeType="afterEffect">
                                  <p:stCondLst>
                                    <p:cond delay="0"/>
                                  </p:stCondLst>
                                  <p:childTnLst>
                                    <p:animMotion origin="layout" path="M -0.02136 -0.02037 L -0.10313 -0.09097 " pathEditMode="relative" ptsTypes="AA">
                                      <p:cBhvr>
                                        <p:cTn id="35" dur="1000" fill="hold"/>
                                        <p:tgtEl>
                                          <p:spTgt spid="382503"/>
                                        </p:tgtEl>
                                        <p:attrNameLst>
                                          <p:attrName>ppt_x</p:attrName>
                                          <p:attrName>ppt_y</p:attrName>
                                        </p:attrNameLst>
                                      </p:cBhvr>
                                    </p:animMotion>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382507"/>
                                        </p:tgtEl>
                                        <p:attrNameLst>
                                          <p:attrName>style.visibility</p:attrName>
                                        </p:attrNameLst>
                                      </p:cBhvr>
                                      <p:to>
                                        <p:strVal val="visible"/>
                                      </p:to>
                                    </p:set>
                                  </p:childTnLst>
                                </p:cTn>
                              </p:par>
                            </p:childTnLst>
                          </p:cTn>
                        </p:par>
                        <p:par>
                          <p:cTn id="39" fill="hold" nodeType="afterGroup">
                            <p:stCondLst>
                              <p:cond delay="1000"/>
                            </p:stCondLst>
                            <p:childTnLst>
                              <p:par>
                                <p:cTn id="40" presetID="4" presetClass="entr" presetSubtype="32" fill="hold" grpId="0" nodeType="afterEffect">
                                  <p:stCondLst>
                                    <p:cond delay="0"/>
                                  </p:stCondLst>
                                  <p:childTnLst>
                                    <p:set>
                                      <p:cBhvr>
                                        <p:cTn id="41" dur="1" fill="hold">
                                          <p:stCondLst>
                                            <p:cond delay="0"/>
                                          </p:stCondLst>
                                        </p:cTn>
                                        <p:tgtEl>
                                          <p:spTgt spid="382515"/>
                                        </p:tgtEl>
                                        <p:attrNameLst>
                                          <p:attrName>style.visibility</p:attrName>
                                        </p:attrNameLst>
                                      </p:cBhvr>
                                      <p:to>
                                        <p:strVal val="visible"/>
                                      </p:to>
                                    </p:set>
                                    <p:animEffect transition="in" filter="box(out)">
                                      <p:cBhvr>
                                        <p:cTn id="42" dur="500"/>
                                        <p:tgtEl>
                                          <p:spTgt spid="382515"/>
                                        </p:tgtEl>
                                      </p:cBhvr>
                                    </p:animEffect>
                                  </p:childTnLst>
                                </p:cTn>
                              </p:par>
                              <p:par>
                                <p:cTn id="43" presetID="1" presetClass="entr" presetSubtype="0" fill="hold" grpId="0" nodeType="withEffect">
                                  <p:stCondLst>
                                    <p:cond delay="0"/>
                                  </p:stCondLst>
                                  <p:childTnLst>
                                    <p:set>
                                      <p:cBhvr>
                                        <p:cTn id="44" dur="1" fill="hold">
                                          <p:stCondLst>
                                            <p:cond delay="0"/>
                                          </p:stCondLst>
                                        </p:cTn>
                                        <p:tgtEl>
                                          <p:spTgt spid="38251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382513"/>
                                        </p:tgtEl>
                                        <p:attrNameLst>
                                          <p:attrName>style.visibility</p:attrName>
                                        </p:attrNameLst>
                                      </p:cBhvr>
                                      <p:to>
                                        <p:strVal val="visible"/>
                                      </p:to>
                                    </p:set>
                                    <p:animEffect transition="in" filter="blinds(horizontal)">
                                      <p:cBhvr>
                                        <p:cTn id="49" dur="500"/>
                                        <p:tgtEl>
                                          <p:spTgt spid="382513"/>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382514"/>
                                        </p:tgtEl>
                                        <p:attrNameLst>
                                          <p:attrName>style.visibility</p:attrName>
                                        </p:attrNameLst>
                                      </p:cBhvr>
                                      <p:to>
                                        <p:strVal val="visible"/>
                                      </p:to>
                                    </p:set>
                                    <p:animEffect transition="in" filter="blinds(horizontal)">
                                      <p:cBhvr>
                                        <p:cTn id="54" dur="500"/>
                                        <p:tgtEl>
                                          <p:spTgt spid="3825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355" grpId="0" animBg="1"/>
      <p:bldP spid="382513" grpId="0"/>
      <p:bldP spid="382514" grpId="0"/>
      <p:bldP spid="382515" grpId="0" animBg="1"/>
      <p:bldP spid="38251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436728" y="217640"/>
            <a:ext cx="10768083" cy="750627"/>
          </a:xfrm>
        </p:spPr>
        <p:txBody>
          <a:bodyPr>
            <a:normAutofit fontScale="90000"/>
          </a:bodyPr>
          <a:lstStyle/>
          <a:p>
            <a:pPr algn="ctr">
              <a:lnSpc>
                <a:spcPct val="100000"/>
              </a:lnSpc>
            </a:pPr>
            <a:r>
              <a:rPr lang="en-US" sz="3200" dirty="0" err="1">
                <a:solidFill>
                  <a:srgbClr val="FFC000"/>
                </a:solidFill>
              </a:rPr>
              <a:t>Nghiên</a:t>
            </a:r>
            <a:r>
              <a:rPr lang="en-US" sz="3200" dirty="0">
                <a:solidFill>
                  <a:srgbClr val="FFC000"/>
                </a:solidFill>
              </a:rPr>
              <a:t> </a:t>
            </a:r>
            <a:r>
              <a:rPr lang="en-US" sz="3200" dirty="0" err="1">
                <a:solidFill>
                  <a:srgbClr val="FFC000"/>
                </a:solidFill>
              </a:rPr>
              <a:t>cứu</a:t>
            </a:r>
            <a:r>
              <a:rPr lang="en-US" sz="3200" dirty="0">
                <a:solidFill>
                  <a:srgbClr val="FFC000"/>
                </a:solidFill>
              </a:rPr>
              <a:t> </a:t>
            </a:r>
            <a:r>
              <a:rPr lang="en-US" sz="3200" dirty="0" err="1">
                <a:solidFill>
                  <a:srgbClr val="FFC000"/>
                </a:solidFill>
              </a:rPr>
              <a:t>tại</a:t>
            </a:r>
            <a:r>
              <a:rPr lang="en-US" sz="3200" dirty="0">
                <a:solidFill>
                  <a:srgbClr val="FFC000"/>
                </a:solidFill>
              </a:rPr>
              <a:t>: Samsung Medical Center, Seoul, Korea</a:t>
            </a:r>
            <a:br>
              <a:rPr lang="en-US" sz="2400" dirty="0">
                <a:solidFill>
                  <a:srgbClr val="FFC000"/>
                </a:solidFill>
              </a:rPr>
            </a:br>
            <a:r>
              <a:rPr lang="en-US" sz="1600" dirty="0" err="1">
                <a:solidFill>
                  <a:srgbClr val="002060"/>
                </a:solidFill>
              </a:rPr>
              <a:t>Đặc</a:t>
            </a:r>
            <a:r>
              <a:rPr lang="en-US" sz="1600" dirty="0">
                <a:solidFill>
                  <a:srgbClr val="002060"/>
                </a:solidFill>
              </a:rPr>
              <a:t> </a:t>
            </a:r>
            <a:r>
              <a:rPr lang="en-US" sz="1600" dirty="0" err="1">
                <a:solidFill>
                  <a:srgbClr val="002060"/>
                </a:solidFill>
              </a:rPr>
              <a:t>điểm</a:t>
            </a:r>
            <a:r>
              <a:rPr lang="en-US" sz="1600" dirty="0">
                <a:solidFill>
                  <a:srgbClr val="002060"/>
                </a:solidFill>
              </a:rPr>
              <a:t> </a:t>
            </a:r>
            <a:r>
              <a:rPr lang="en-US" sz="1600" dirty="0" err="1">
                <a:solidFill>
                  <a:srgbClr val="002060"/>
                </a:solidFill>
              </a:rPr>
              <a:t>của</a:t>
            </a:r>
            <a:r>
              <a:rPr lang="en-US" sz="1600" dirty="0">
                <a:solidFill>
                  <a:srgbClr val="002060"/>
                </a:solidFill>
              </a:rPr>
              <a:t> </a:t>
            </a:r>
            <a:r>
              <a:rPr lang="en-US" sz="1600" dirty="0" err="1">
                <a:solidFill>
                  <a:srgbClr val="002060"/>
                </a:solidFill>
              </a:rPr>
              <a:t>bệnh</a:t>
            </a:r>
            <a:r>
              <a:rPr lang="en-US" sz="1600" dirty="0">
                <a:solidFill>
                  <a:srgbClr val="002060"/>
                </a:solidFill>
              </a:rPr>
              <a:t> </a:t>
            </a:r>
            <a:r>
              <a:rPr lang="en-US" sz="1600" dirty="0" err="1">
                <a:solidFill>
                  <a:srgbClr val="002060"/>
                </a:solidFill>
              </a:rPr>
              <a:t>nhân</a:t>
            </a:r>
            <a:r>
              <a:rPr lang="en-US" sz="1600" dirty="0">
                <a:solidFill>
                  <a:srgbClr val="002060"/>
                </a:solidFill>
              </a:rPr>
              <a:t>: 91.5 – 94.8 % </a:t>
            </a:r>
            <a:r>
              <a:rPr lang="en-US" sz="1600" dirty="0" err="1">
                <a:solidFill>
                  <a:srgbClr val="002060"/>
                </a:solidFill>
              </a:rPr>
              <a:t>Đột</a:t>
            </a:r>
            <a:r>
              <a:rPr lang="en-US" sz="1600" dirty="0">
                <a:solidFill>
                  <a:srgbClr val="002060"/>
                </a:solidFill>
              </a:rPr>
              <a:t> </a:t>
            </a:r>
            <a:r>
              <a:rPr lang="en-US" sz="1600" dirty="0" err="1">
                <a:solidFill>
                  <a:srgbClr val="002060"/>
                </a:solidFill>
              </a:rPr>
              <a:t>biến</a:t>
            </a:r>
            <a:r>
              <a:rPr lang="en-US" sz="1600" dirty="0">
                <a:solidFill>
                  <a:srgbClr val="002060"/>
                </a:solidFill>
              </a:rPr>
              <a:t> </a:t>
            </a:r>
            <a:r>
              <a:rPr lang="en-US" sz="1600" dirty="0" err="1">
                <a:solidFill>
                  <a:srgbClr val="002060"/>
                </a:solidFill>
              </a:rPr>
              <a:t>thường</a:t>
            </a:r>
            <a:r>
              <a:rPr lang="en-US" sz="1600" dirty="0">
                <a:solidFill>
                  <a:srgbClr val="002060"/>
                </a:solidFill>
              </a:rPr>
              <a:t> </a:t>
            </a:r>
            <a:r>
              <a:rPr lang="en-US" sz="1600" dirty="0" err="1">
                <a:solidFill>
                  <a:srgbClr val="002060"/>
                </a:solidFill>
              </a:rPr>
              <a:t>gặp</a:t>
            </a:r>
            <a:r>
              <a:rPr lang="en-US" sz="1600" dirty="0">
                <a:solidFill>
                  <a:srgbClr val="002060"/>
                </a:solidFill>
              </a:rPr>
              <a:t> Del19 </a:t>
            </a:r>
            <a:r>
              <a:rPr lang="en-US" sz="1600" dirty="0" err="1">
                <a:solidFill>
                  <a:srgbClr val="002060"/>
                </a:solidFill>
              </a:rPr>
              <a:t>và</a:t>
            </a:r>
            <a:r>
              <a:rPr lang="en-US" sz="1600" dirty="0">
                <a:solidFill>
                  <a:srgbClr val="002060"/>
                </a:solidFill>
              </a:rPr>
              <a:t> L858R</a:t>
            </a:r>
            <a:endParaRPr lang="en-US" sz="3200" dirty="0">
              <a:solidFill>
                <a:srgbClr val="002060"/>
              </a:solidFill>
            </a:endParaRPr>
          </a:p>
        </p:txBody>
      </p:sp>
      <p:sp>
        <p:nvSpPr>
          <p:cNvPr id="7" name="TextBox 6"/>
          <p:cNvSpPr txBox="1"/>
          <p:nvPr/>
        </p:nvSpPr>
        <p:spPr>
          <a:xfrm>
            <a:off x="881435" y="1039772"/>
            <a:ext cx="3396764" cy="292388"/>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4D4F51"/>
                </a:solidFill>
                <a:effectLst/>
                <a:uLnTx/>
                <a:uFillTx/>
                <a:latin typeface="Arial"/>
                <a:ea typeface="+mn-ea"/>
                <a:cs typeface="Arial" pitchFamily="34" charset="0"/>
              </a:rPr>
              <a:t>2014-2016: </a:t>
            </a:r>
            <a:r>
              <a:rPr kumimoji="0" lang="en-US" sz="1300" b="0" i="0" u="none" strike="noStrike" kern="1200" cap="none" spc="0" normalizeH="0" baseline="0" noProof="0" dirty="0" err="1">
                <a:ln>
                  <a:noFill/>
                </a:ln>
                <a:solidFill>
                  <a:srgbClr val="4D4F51"/>
                </a:solidFill>
                <a:effectLst/>
                <a:uLnTx/>
                <a:uFillTx/>
                <a:latin typeface="Arial"/>
                <a:ea typeface="+mn-ea"/>
                <a:cs typeface="Arial" pitchFamily="34" charset="0"/>
              </a:rPr>
              <a:t>N</a:t>
            </a:r>
            <a:r>
              <a:rPr kumimoji="0" lang="en-US" sz="1300" b="0" i="0" u="none" strike="noStrike" kern="1200" cap="none" spc="0" normalizeH="0" baseline="30000" noProof="0" dirty="0" err="1">
                <a:ln>
                  <a:noFill/>
                </a:ln>
                <a:solidFill>
                  <a:srgbClr val="4D4F51"/>
                </a:solidFill>
                <a:effectLst/>
                <a:uLnTx/>
                <a:uFillTx/>
                <a:latin typeface="Arial"/>
                <a:ea typeface="+mn-ea"/>
                <a:cs typeface="Arial" pitchFamily="34" charset="0"/>
              </a:rPr>
              <a:t>Afatinib</a:t>
            </a:r>
            <a:r>
              <a:rPr kumimoji="0" lang="en-US" sz="1300" b="0" i="0" u="none" strike="noStrike" kern="1200" cap="none" spc="0" normalizeH="0" baseline="0" noProof="0" dirty="0">
                <a:ln>
                  <a:noFill/>
                </a:ln>
                <a:solidFill>
                  <a:srgbClr val="4D4F51"/>
                </a:solidFill>
                <a:effectLst/>
                <a:uLnTx/>
                <a:uFillTx/>
                <a:latin typeface="Arial"/>
                <a:ea typeface="+mn-ea"/>
                <a:cs typeface="Arial" pitchFamily="34" charset="0"/>
              </a:rPr>
              <a:t>=165 </a:t>
            </a:r>
            <a:r>
              <a:rPr kumimoji="0" lang="en-US" sz="1300" b="0" i="0" u="none" strike="noStrike" kern="1200" cap="none" spc="0" normalizeH="0" baseline="0" noProof="0" dirty="0" err="1">
                <a:ln>
                  <a:noFill/>
                </a:ln>
                <a:solidFill>
                  <a:srgbClr val="4D4F51"/>
                </a:solidFill>
                <a:effectLst/>
                <a:uLnTx/>
                <a:uFillTx/>
                <a:latin typeface="Arial"/>
                <a:ea typeface="+mn-ea"/>
                <a:cs typeface="Arial" pitchFamily="34" charset="0"/>
              </a:rPr>
              <a:t>N</a:t>
            </a:r>
            <a:r>
              <a:rPr kumimoji="0" lang="en-US" sz="1300" b="0" i="0" u="none" strike="noStrike" kern="1200" cap="none" spc="0" normalizeH="0" baseline="30000" noProof="0" dirty="0" err="1">
                <a:ln>
                  <a:noFill/>
                </a:ln>
                <a:solidFill>
                  <a:srgbClr val="4D4F51"/>
                </a:solidFill>
                <a:effectLst/>
                <a:uLnTx/>
                <a:uFillTx/>
                <a:latin typeface="Arial"/>
                <a:ea typeface="+mn-ea"/>
                <a:cs typeface="Arial" pitchFamily="34" charset="0"/>
              </a:rPr>
              <a:t>Gefitinib</a:t>
            </a:r>
            <a:r>
              <a:rPr kumimoji="0" lang="en-US" sz="1300" b="0" i="0" u="none" strike="noStrike" kern="1200" cap="none" spc="0" normalizeH="0" baseline="0" noProof="0" dirty="0">
                <a:ln>
                  <a:noFill/>
                </a:ln>
                <a:solidFill>
                  <a:srgbClr val="4D4F51"/>
                </a:solidFill>
                <a:effectLst/>
                <a:uLnTx/>
                <a:uFillTx/>
                <a:latin typeface="Arial"/>
                <a:ea typeface="+mn-ea"/>
                <a:cs typeface="Arial" pitchFamily="34" charset="0"/>
              </a:rPr>
              <a:t>=230, </a:t>
            </a:r>
            <a:r>
              <a:rPr kumimoji="0" lang="en-US" sz="1300" b="0" i="0" u="none" strike="noStrike" kern="1200" cap="none" spc="0" normalizeH="0" baseline="0" noProof="0" dirty="0" err="1">
                <a:ln>
                  <a:noFill/>
                </a:ln>
                <a:solidFill>
                  <a:srgbClr val="4D4F51"/>
                </a:solidFill>
                <a:effectLst/>
                <a:uLnTx/>
                <a:uFillTx/>
                <a:latin typeface="Arial"/>
                <a:ea typeface="+mn-ea"/>
                <a:cs typeface="Arial" pitchFamily="34" charset="0"/>
              </a:rPr>
              <a:t>N</a:t>
            </a:r>
            <a:r>
              <a:rPr kumimoji="0" lang="en-US" sz="1300" b="0" i="0" u="none" strike="noStrike" kern="1200" cap="none" spc="0" normalizeH="0" baseline="30000" noProof="0" dirty="0" err="1">
                <a:ln>
                  <a:noFill/>
                </a:ln>
                <a:solidFill>
                  <a:srgbClr val="4D4F51"/>
                </a:solidFill>
                <a:effectLst/>
                <a:uLnTx/>
                <a:uFillTx/>
                <a:latin typeface="Arial"/>
                <a:ea typeface="+mn-ea"/>
                <a:cs typeface="Arial" pitchFamily="34" charset="0"/>
              </a:rPr>
              <a:t>Erlotinib</a:t>
            </a:r>
            <a:r>
              <a:rPr kumimoji="0" lang="en-US" sz="1300" b="0" i="0" u="none" strike="noStrike" kern="1200" cap="none" spc="0" normalizeH="0" baseline="0" noProof="0" dirty="0">
                <a:ln>
                  <a:noFill/>
                </a:ln>
                <a:solidFill>
                  <a:srgbClr val="4D4F51"/>
                </a:solidFill>
                <a:effectLst/>
                <a:uLnTx/>
                <a:uFillTx/>
                <a:latin typeface="Arial"/>
                <a:ea typeface="+mn-ea"/>
                <a:cs typeface="Arial" pitchFamily="34" charset="0"/>
              </a:rPr>
              <a:t>=72</a:t>
            </a:r>
          </a:p>
        </p:txBody>
      </p:sp>
      <p:sp>
        <p:nvSpPr>
          <p:cNvPr id="8" name="Footer Placeholder 3"/>
          <p:cNvSpPr>
            <a:spLocks noGrp="1"/>
          </p:cNvSpPr>
          <p:nvPr>
            <p:ph type="ftr" sz="quarter" idx="11"/>
          </p:nvPr>
        </p:nvSpPr>
        <p:spPr>
          <a:xfrm>
            <a:off x="881435" y="6414448"/>
            <a:ext cx="7818120" cy="269546"/>
          </a:xfrm>
        </p:spPr>
        <p:txBody>
          <a:bodyPr/>
          <a:lstStyle/>
          <a:p>
            <a:pPr lvl="0">
              <a:defRPr/>
            </a:pPr>
            <a:r>
              <a:rPr lang="en-US" sz="1000" dirty="0"/>
              <a:t>Kim et al. Cancer Res Treat. 2019 Apr;51(2):502-509</a:t>
            </a:r>
            <a:endParaRPr kumimoji="0" lang="en-US" sz="1000" i="0" u="none" strike="noStrike" kern="1200" cap="none" spc="0" normalizeH="0" baseline="0" noProof="0" dirty="0">
              <a:ln>
                <a:noFill/>
              </a:ln>
              <a:solidFill>
                <a:srgbClr val="4D4F51"/>
              </a:solidFill>
              <a:effectLst/>
              <a:uLnTx/>
              <a:uFillTx/>
              <a:latin typeface="Arial"/>
            </a:endParaRPr>
          </a:p>
        </p:txBody>
      </p:sp>
      <p:graphicFrame>
        <p:nvGraphicFramePr>
          <p:cNvPr id="3" name="Table 2"/>
          <p:cNvGraphicFramePr>
            <a:graphicFrameLocks noGrp="1"/>
          </p:cNvGraphicFramePr>
          <p:nvPr/>
        </p:nvGraphicFramePr>
        <p:xfrm>
          <a:off x="881435" y="1561514"/>
          <a:ext cx="3759200" cy="4672965"/>
        </p:xfrm>
        <a:graphic>
          <a:graphicData uri="http://schemas.openxmlformats.org/drawingml/2006/table">
            <a:tbl>
              <a:tblPr/>
              <a:tblGrid>
                <a:gridCol w="1371600">
                  <a:extLst>
                    <a:ext uri="{9D8B030D-6E8A-4147-A177-3AD203B41FA5}">
                      <a16:colId xmlns:a16="http://schemas.microsoft.com/office/drawing/2014/main" val="2573616238"/>
                    </a:ext>
                  </a:extLst>
                </a:gridCol>
                <a:gridCol w="622300">
                  <a:extLst>
                    <a:ext uri="{9D8B030D-6E8A-4147-A177-3AD203B41FA5}">
                      <a16:colId xmlns:a16="http://schemas.microsoft.com/office/drawing/2014/main" val="777533426"/>
                    </a:ext>
                  </a:extLst>
                </a:gridCol>
                <a:gridCol w="622300">
                  <a:extLst>
                    <a:ext uri="{9D8B030D-6E8A-4147-A177-3AD203B41FA5}">
                      <a16:colId xmlns:a16="http://schemas.microsoft.com/office/drawing/2014/main" val="3230773427"/>
                    </a:ext>
                  </a:extLst>
                </a:gridCol>
                <a:gridCol w="622300">
                  <a:extLst>
                    <a:ext uri="{9D8B030D-6E8A-4147-A177-3AD203B41FA5}">
                      <a16:colId xmlns:a16="http://schemas.microsoft.com/office/drawing/2014/main" val="1023488486"/>
                    </a:ext>
                  </a:extLst>
                </a:gridCol>
                <a:gridCol w="520700">
                  <a:extLst>
                    <a:ext uri="{9D8B030D-6E8A-4147-A177-3AD203B41FA5}">
                      <a16:colId xmlns:a16="http://schemas.microsoft.com/office/drawing/2014/main" val="2649400624"/>
                    </a:ext>
                  </a:extLst>
                </a:gridCol>
              </a:tblGrid>
              <a:tr h="200025">
                <a:tc>
                  <a:txBody>
                    <a:bodyPr/>
                    <a:lstStyle/>
                    <a:p>
                      <a:pPr algn="ctr" fontAlgn="b"/>
                      <a:r>
                        <a:rPr lang="vi-VN" sz="1050" b="1" i="0" u="none" strike="noStrike" dirty="0">
                          <a:solidFill>
                            <a:srgbClr val="000000"/>
                          </a:solidFill>
                          <a:effectLst/>
                          <a:latin typeface="Arial" panose="020B0604020202020204" pitchFamily="34" charset="0"/>
                        </a:rPr>
                        <a:t>Patient characteristic</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Afatinib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Gefitinib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Erlotinib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p-value</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extLst>
                  <a:ext uri="{0D108BD9-81ED-4DB2-BD59-A6C34878D82A}">
                    <a16:rowId xmlns:a16="http://schemas.microsoft.com/office/drawing/2014/main" val="1672420002"/>
                  </a:ext>
                </a:extLst>
              </a:tr>
              <a:tr h="190500">
                <a:tc>
                  <a:txBody>
                    <a:bodyPr/>
                    <a:lstStyle/>
                    <a:p>
                      <a:pPr algn="ctr" fontAlgn="t"/>
                      <a:r>
                        <a:rPr lang="vi-VN" sz="1050" b="1" i="0" u="none" strike="noStrike" dirty="0">
                          <a:solidFill>
                            <a:srgbClr val="000000"/>
                          </a:solidFill>
                          <a:effectLst/>
                          <a:latin typeface="Arial" panose="020B0604020202020204" pitchFamily="34" charset="0"/>
                        </a:rPr>
                        <a:t>No. of patients</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230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94271320"/>
                  </a:ext>
                </a:extLst>
              </a:tr>
              <a:tr h="190500">
                <a:tc>
                  <a:txBody>
                    <a:bodyPr/>
                    <a:lstStyle/>
                    <a:p>
                      <a:pPr algn="ctr" fontAlgn="t"/>
                      <a:r>
                        <a:rPr lang="vi-VN" sz="1050" b="1" i="0" u="none" strike="noStrike">
                          <a:solidFill>
                            <a:srgbClr val="000000"/>
                          </a:solidFill>
                          <a:effectLst/>
                          <a:latin typeface="Arial" panose="020B0604020202020204" pitchFamily="34" charset="0"/>
                        </a:rPr>
                        <a:t>Age (yr)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18925780"/>
                  </a:ext>
                </a:extLst>
              </a:tr>
              <a:tr h="190500">
                <a:tc>
                  <a:txBody>
                    <a:bodyPr/>
                    <a:lstStyle/>
                    <a:p>
                      <a:pPr algn="ctr" fontAlgn="t"/>
                      <a:r>
                        <a:rPr lang="vi-VN" sz="1050" b="0" i="0" u="none" strike="noStrike" dirty="0">
                          <a:solidFill>
                            <a:srgbClr val="000000"/>
                          </a:solidFill>
                          <a:effectLst/>
                          <a:latin typeface="Arial" panose="020B0604020202020204" pitchFamily="34" charset="0"/>
                        </a:rPr>
                        <a:t> Median (range)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57 (30-79)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64 (29-87)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59 (36-77)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8616936"/>
                  </a:ext>
                </a:extLst>
              </a:tr>
              <a:tr h="190500">
                <a:tc>
                  <a:txBody>
                    <a:bodyPr/>
                    <a:lstStyle/>
                    <a:p>
                      <a:pPr algn="ctr" fontAlgn="t"/>
                      <a:r>
                        <a:rPr lang="vi-VN" sz="1050" b="0" i="0" u="none" strike="noStrike" dirty="0">
                          <a:solidFill>
                            <a:srgbClr val="000000"/>
                          </a:solidFill>
                          <a:effectLst/>
                          <a:latin typeface="Arial" panose="020B0604020202020204" pitchFamily="34" charset="0"/>
                        </a:rPr>
                        <a:t> &lt; 60</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93 (56.4)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79 (34.3)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38 (52.8)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48285926"/>
                  </a:ext>
                </a:extLst>
              </a:tr>
              <a:tr h="190500">
                <a:tc>
                  <a:txBody>
                    <a:bodyPr/>
                    <a:lstStyle/>
                    <a:p>
                      <a:pPr algn="ctr" fontAlgn="t"/>
                      <a:r>
                        <a:rPr lang="vi-VN" sz="1050" b="0" i="0" u="none" strike="noStrike">
                          <a:solidFill>
                            <a:srgbClr val="000000"/>
                          </a:solidFill>
                          <a:effectLst/>
                          <a:latin typeface="Arial" panose="020B0604020202020204" pitchFamily="34" charset="0"/>
                        </a:rPr>
                        <a:t> ≥ 60</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72 (43.6)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151(65.7)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34 (47.2)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76398041"/>
                  </a:ext>
                </a:extLst>
              </a:tr>
              <a:tr h="190500">
                <a:tc>
                  <a:txBody>
                    <a:bodyPr/>
                    <a:lstStyle/>
                    <a:p>
                      <a:pPr algn="ctr" fontAlgn="t"/>
                      <a:r>
                        <a:rPr lang="vi-VN" sz="1050" b="1" i="0" u="none" strike="noStrike">
                          <a:solidFill>
                            <a:srgbClr val="000000"/>
                          </a:solidFill>
                          <a:effectLst/>
                          <a:latin typeface="Arial" panose="020B0604020202020204" pitchFamily="34" charset="0"/>
                        </a:rPr>
                        <a:t>Sex</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06112727"/>
                  </a:ext>
                </a:extLst>
              </a:tr>
              <a:tr h="190500">
                <a:tc>
                  <a:txBody>
                    <a:bodyPr/>
                    <a:lstStyle/>
                    <a:p>
                      <a:pPr algn="ctr" fontAlgn="t"/>
                      <a:r>
                        <a:rPr lang="vi-VN" sz="1050" b="0" i="0" u="none" strike="noStrike">
                          <a:solidFill>
                            <a:srgbClr val="000000"/>
                          </a:solidFill>
                          <a:effectLst/>
                          <a:latin typeface="Arial" panose="020B0604020202020204" pitchFamily="34" charset="0"/>
                        </a:rPr>
                        <a:t> Male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85 (51.5)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60 (26.1)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39 (54.2)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5123350"/>
                  </a:ext>
                </a:extLst>
              </a:tr>
              <a:tr h="190500">
                <a:tc>
                  <a:txBody>
                    <a:bodyPr/>
                    <a:lstStyle/>
                    <a:p>
                      <a:pPr algn="ctr" fontAlgn="t"/>
                      <a:r>
                        <a:rPr lang="vi-VN" sz="1050" b="0" i="0" u="none" strike="noStrike">
                          <a:solidFill>
                            <a:srgbClr val="000000"/>
                          </a:solidFill>
                          <a:effectLst/>
                          <a:latin typeface="Arial" panose="020B0604020202020204" pitchFamily="34" charset="0"/>
                        </a:rPr>
                        <a:t> Female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80 (48.5)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170 (73.9)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33 (45.8)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92593830"/>
                  </a:ext>
                </a:extLst>
              </a:tr>
              <a:tr h="190500">
                <a:tc>
                  <a:txBody>
                    <a:bodyPr/>
                    <a:lstStyle/>
                    <a:p>
                      <a:pPr algn="ctr" fontAlgn="t"/>
                      <a:r>
                        <a:rPr lang="vi-VN" sz="1050" b="1" i="0" u="none" strike="noStrike">
                          <a:solidFill>
                            <a:srgbClr val="000000"/>
                          </a:solidFill>
                          <a:effectLst/>
                          <a:latin typeface="Arial" panose="020B0604020202020204" pitchFamily="34" charset="0"/>
                        </a:rPr>
                        <a:t>ECOG PS</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2024740"/>
                  </a:ext>
                </a:extLst>
              </a:tr>
              <a:tr h="190500">
                <a:tc>
                  <a:txBody>
                    <a:bodyPr/>
                    <a:lstStyle/>
                    <a:p>
                      <a:pPr algn="ctr" fontAlgn="t"/>
                      <a:r>
                        <a:rPr lang="vi-VN" sz="1050" b="0" i="0" u="none" strike="noStrike" dirty="0">
                          <a:solidFill>
                            <a:srgbClr val="000000"/>
                          </a:solidFill>
                          <a:effectLst/>
                          <a:latin typeface="Arial" panose="020B0604020202020204" pitchFamily="34" charset="0"/>
                        </a:rPr>
                        <a:t> 0</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42 (25.5)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56 (24.3)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24 (33.3)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0.658</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51533199"/>
                  </a:ext>
                </a:extLst>
              </a:tr>
              <a:tr h="190500">
                <a:tc>
                  <a:txBody>
                    <a:bodyPr/>
                    <a:lstStyle/>
                    <a:p>
                      <a:pPr algn="ctr" fontAlgn="t"/>
                      <a:r>
                        <a:rPr lang="vi-VN" sz="1050" b="0" i="0" u="none" strike="noStrike">
                          <a:solidFill>
                            <a:srgbClr val="000000"/>
                          </a:solidFill>
                          <a:effectLst/>
                          <a:latin typeface="Arial" panose="020B0604020202020204" pitchFamily="34" charset="0"/>
                        </a:rPr>
                        <a:t> 1</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114 (69.0)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160 (69.6)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44 (61.1)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18971375"/>
                  </a:ext>
                </a:extLst>
              </a:tr>
              <a:tr h="190500">
                <a:tc>
                  <a:txBody>
                    <a:bodyPr/>
                    <a:lstStyle/>
                    <a:p>
                      <a:pPr algn="ctr" fontAlgn="t"/>
                      <a:r>
                        <a:rPr lang="vi-VN" sz="1050" b="0" i="0" u="none" strike="noStrike">
                          <a:solidFill>
                            <a:srgbClr val="000000"/>
                          </a:solidFill>
                          <a:effectLst/>
                          <a:latin typeface="Arial" panose="020B0604020202020204" pitchFamily="34" charset="0"/>
                        </a:rPr>
                        <a:t> 2</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9 (5.5)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14 (6.1)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4 (5.6)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05158811"/>
                  </a:ext>
                </a:extLst>
              </a:tr>
              <a:tr h="190500">
                <a:tc>
                  <a:txBody>
                    <a:bodyPr/>
                    <a:lstStyle/>
                    <a:p>
                      <a:pPr algn="ctr" fontAlgn="t"/>
                      <a:r>
                        <a:rPr lang="vi-VN" sz="1050" b="1" i="0" u="none" strike="noStrike">
                          <a:solidFill>
                            <a:srgbClr val="000000"/>
                          </a:solidFill>
                          <a:effectLst/>
                          <a:latin typeface="Arial" panose="020B0604020202020204" pitchFamily="34" charset="0"/>
                        </a:rPr>
                        <a:t>Smoking status</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4404958"/>
                  </a:ext>
                </a:extLst>
              </a:tr>
              <a:tr h="190500">
                <a:tc>
                  <a:txBody>
                    <a:bodyPr/>
                    <a:lstStyle/>
                    <a:p>
                      <a:pPr algn="ctr" fontAlgn="t"/>
                      <a:r>
                        <a:rPr lang="vi-VN" sz="1050" b="0" i="0" u="none" strike="noStrike">
                          <a:solidFill>
                            <a:srgbClr val="000000"/>
                          </a:solidFill>
                          <a:effectLst/>
                          <a:latin typeface="Arial" panose="020B0604020202020204" pitchFamily="34" charset="0"/>
                        </a:rPr>
                        <a:t> Never smoker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99 (60.0)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180 (78.3)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41 (56.9)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02647535"/>
                  </a:ext>
                </a:extLst>
              </a:tr>
              <a:tr h="190500">
                <a:tc>
                  <a:txBody>
                    <a:bodyPr/>
                    <a:lstStyle/>
                    <a:p>
                      <a:pPr algn="ctr" fontAlgn="t"/>
                      <a:r>
                        <a:rPr lang="vi-VN" sz="1050" b="0" i="0" u="none" strike="noStrike">
                          <a:solidFill>
                            <a:srgbClr val="000000"/>
                          </a:solidFill>
                          <a:effectLst/>
                          <a:latin typeface="Arial" panose="020B0604020202020204" pitchFamily="34" charset="0"/>
                        </a:rPr>
                        <a:t> Current or ex-smoker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66 (40.0)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50 (21.7)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31 (43.1)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93287436"/>
                  </a:ext>
                </a:extLst>
              </a:tr>
              <a:tr h="190500">
                <a:tc>
                  <a:txBody>
                    <a:bodyPr/>
                    <a:lstStyle/>
                    <a:p>
                      <a:pPr algn="ctr" fontAlgn="t"/>
                      <a:r>
                        <a:rPr lang="vi-VN" sz="1050" b="1" i="1" u="none" strike="noStrike">
                          <a:solidFill>
                            <a:srgbClr val="000000"/>
                          </a:solidFill>
                          <a:effectLst/>
                          <a:latin typeface="Arial" panose="020B0604020202020204" pitchFamily="34" charset="0"/>
                        </a:rPr>
                        <a:t>EGFR mutation type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52605856"/>
                  </a:ext>
                </a:extLst>
              </a:tr>
              <a:tr h="190500">
                <a:tc>
                  <a:txBody>
                    <a:bodyPr/>
                    <a:lstStyle/>
                    <a:p>
                      <a:pPr algn="ctr" fontAlgn="t"/>
                      <a:r>
                        <a:rPr lang="vi-VN" sz="1050" b="0" i="0" u="none" strike="noStrike" dirty="0">
                          <a:solidFill>
                            <a:schemeClr val="accent2"/>
                          </a:solidFill>
                          <a:effectLst/>
                          <a:latin typeface="Arial" panose="020B0604020202020204" pitchFamily="34" charset="0"/>
                        </a:rPr>
                        <a:t> Exon 19 deletion</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chemeClr val="accent2"/>
                          </a:solidFill>
                          <a:effectLst/>
                          <a:latin typeface="Arial" panose="020B0604020202020204" pitchFamily="34" charset="0"/>
                        </a:rPr>
                        <a:t>114 (69.1)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chemeClr val="accent2"/>
                          </a:solidFill>
                          <a:effectLst/>
                          <a:latin typeface="Arial" panose="020B0604020202020204" pitchFamily="34" charset="0"/>
                        </a:rPr>
                        <a:t>122 (53.0)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chemeClr val="accent2"/>
                          </a:solidFill>
                          <a:effectLst/>
                          <a:latin typeface="Arial" panose="020B0604020202020204" pitchFamily="34" charset="0"/>
                        </a:rPr>
                        <a:t>40 (55.6)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0.002</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95332961"/>
                  </a:ext>
                </a:extLst>
              </a:tr>
              <a:tr h="190500">
                <a:tc>
                  <a:txBody>
                    <a:bodyPr/>
                    <a:lstStyle/>
                    <a:p>
                      <a:pPr algn="ctr" fontAlgn="t"/>
                      <a:r>
                        <a:rPr lang="vi-VN" sz="1050" b="0" i="0" u="none" strike="noStrike" dirty="0">
                          <a:solidFill>
                            <a:schemeClr val="accent2"/>
                          </a:solidFill>
                          <a:effectLst/>
                          <a:latin typeface="Arial" panose="020B0604020202020204" pitchFamily="34" charset="0"/>
                        </a:rPr>
                        <a:t> Exon 21 L858R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37 (22.4)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96 (41.8)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27 (37.5)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chemeClr val="accent2"/>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854609"/>
                  </a:ext>
                </a:extLst>
              </a:tr>
              <a:tr h="190500">
                <a:tc>
                  <a:txBody>
                    <a:bodyPr/>
                    <a:lstStyle/>
                    <a:p>
                      <a:pPr algn="ctr" fontAlgn="t"/>
                      <a:r>
                        <a:rPr lang="vi-VN" sz="1050" b="0" i="0" u="none" strike="noStrike">
                          <a:solidFill>
                            <a:srgbClr val="000000"/>
                          </a:solidFill>
                          <a:effectLst/>
                          <a:latin typeface="Arial" panose="020B0604020202020204" pitchFamily="34" charset="0"/>
                        </a:rPr>
                        <a:t> Uncommon EGFR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14 (8.5)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12 (5.2)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 (6.9)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2224829"/>
                  </a:ext>
                </a:extLst>
              </a:tr>
            </a:tbl>
          </a:graphicData>
        </a:graphic>
      </p:graphicFrame>
      <p:pic>
        <p:nvPicPr>
          <p:cNvPr id="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3858" y="1561514"/>
            <a:ext cx="4037894" cy="33400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xtBox 9"/>
          <p:cNvSpPr txBox="1"/>
          <p:nvPr/>
        </p:nvSpPr>
        <p:spPr>
          <a:xfrm>
            <a:off x="9193185" y="1997381"/>
            <a:ext cx="1317477" cy="646331"/>
          </a:xfrm>
          <a:prstGeom prst="rect">
            <a:avLst/>
          </a:prstGeom>
          <a:solidFill>
            <a:schemeClr val="bg1"/>
          </a:solid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rPr>
              <a:t>Afatinib = 19.1 </a:t>
            </a:r>
            <a:r>
              <a:rPr kumimoji="0" lang="en-US" sz="1200" b="1" i="0" u="none" strike="noStrike" kern="1200" cap="none" spc="0" normalizeH="0" baseline="0" noProof="0" dirty="0" err="1">
                <a:ln>
                  <a:noFill/>
                </a:ln>
                <a:solidFill>
                  <a:srgbClr val="4D4F51"/>
                </a:solidFill>
                <a:effectLst/>
                <a:uLnTx/>
                <a:uFillTx/>
                <a:latin typeface="Arial"/>
                <a:ea typeface="+mn-ea"/>
                <a:cs typeface="Arial" pitchFamily="34" charset="0"/>
              </a:rPr>
              <a:t>mo</a:t>
            </a:r>
            <a:endPar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rPr>
              <a:t>Gefitinib = 13.7 </a:t>
            </a:r>
            <a:r>
              <a:rPr kumimoji="0" lang="en-US" sz="1200" b="1" i="0" u="none" strike="noStrike" kern="1200" cap="none" spc="0" normalizeH="0" baseline="0" noProof="0" dirty="0" err="1">
                <a:ln>
                  <a:noFill/>
                </a:ln>
                <a:solidFill>
                  <a:srgbClr val="4D4F51"/>
                </a:solidFill>
                <a:effectLst/>
                <a:uLnTx/>
                <a:uFillTx/>
                <a:latin typeface="Arial"/>
                <a:ea typeface="+mn-ea"/>
                <a:cs typeface="Arial" pitchFamily="34" charset="0"/>
              </a:rPr>
              <a:t>mo</a:t>
            </a:r>
            <a:endPar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rPr>
              <a:t>Erlotinib = 14.0 </a:t>
            </a:r>
            <a:r>
              <a:rPr kumimoji="0" lang="en-US" sz="1200" b="1" i="0" u="none" strike="noStrike" kern="1200" cap="none" spc="0" normalizeH="0" baseline="0" noProof="0" dirty="0" err="1">
                <a:ln>
                  <a:noFill/>
                </a:ln>
                <a:solidFill>
                  <a:srgbClr val="4D4F51"/>
                </a:solidFill>
                <a:effectLst/>
                <a:uLnTx/>
                <a:uFillTx/>
                <a:latin typeface="Arial"/>
                <a:ea typeface="+mn-ea"/>
                <a:cs typeface="Arial" pitchFamily="34" charset="0"/>
              </a:rPr>
              <a:t>mo</a:t>
            </a:r>
            <a:endPar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endParaRPr>
          </a:p>
        </p:txBody>
      </p:sp>
      <p:sp>
        <p:nvSpPr>
          <p:cNvPr id="2" name="Rectangle 1"/>
          <p:cNvSpPr/>
          <p:nvPr/>
        </p:nvSpPr>
        <p:spPr>
          <a:xfrm>
            <a:off x="5504597" y="5067898"/>
            <a:ext cx="6096000" cy="707886"/>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2060"/>
                </a:solidFill>
                <a:effectLst/>
                <a:uLnTx/>
                <a:uFillTx/>
                <a:latin typeface="Arial"/>
                <a:ea typeface="+mn-ea"/>
                <a:cs typeface="+mn-cs"/>
              </a:rPr>
              <a:t>PFS ở </a:t>
            </a:r>
            <a:r>
              <a:rPr kumimoji="0" lang="en-US" sz="2000" b="1" i="0" u="none" strike="noStrike" kern="1200" cap="none" spc="0" normalizeH="0" baseline="0" noProof="0" dirty="0" err="1">
                <a:ln>
                  <a:noFill/>
                </a:ln>
                <a:solidFill>
                  <a:srgbClr val="002060"/>
                </a:solidFill>
                <a:effectLst/>
                <a:uLnTx/>
                <a:uFillTx/>
                <a:latin typeface="Arial"/>
                <a:ea typeface="+mn-ea"/>
                <a:cs typeface="+mn-cs"/>
              </a:rPr>
              <a:t>nhóm</a:t>
            </a:r>
            <a:r>
              <a:rPr kumimoji="0" lang="en-US" sz="2000" b="1" i="0" u="none" strike="noStrike" kern="1200" cap="none" spc="0" normalizeH="0" baseline="0" noProof="0" dirty="0">
                <a:ln>
                  <a:noFill/>
                </a:ln>
                <a:solidFill>
                  <a:srgbClr val="002060"/>
                </a:solidFill>
                <a:effectLst/>
                <a:uLnTx/>
                <a:uFillTx/>
                <a:latin typeface="Arial"/>
                <a:ea typeface="+mn-ea"/>
                <a:cs typeface="+mn-cs"/>
              </a:rPr>
              <a:t> </a:t>
            </a:r>
            <a:r>
              <a:rPr lang="en-US" sz="2000" b="1" dirty="0" err="1">
                <a:solidFill>
                  <a:srgbClr val="002060"/>
                </a:solidFill>
                <a:latin typeface="Arial"/>
              </a:rPr>
              <a:t>A</a:t>
            </a:r>
            <a:r>
              <a:rPr kumimoji="0" lang="en-US" sz="2000" b="1" i="0" u="none" strike="noStrike" kern="1200" cap="none" spc="0" normalizeH="0" baseline="0" noProof="0" dirty="0" err="1">
                <a:ln>
                  <a:noFill/>
                </a:ln>
                <a:solidFill>
                  <a:srgbClr val="002060"/>
                </a:solidFill>
                <a:effectLst/>
                <a:uLnTx/>
                <a:uFillTx/>
                <a:latin typeface="Arial"/>
                <a:ea typeface="+mn-ea"/>
                <a:cs typeface="+mn-cs"/>
              </a:rPr>
              <a:t>fatinib</a:t>
            </a:r>
            <a:r>
              <a:rPr kumimoji="0" lang="en-US" sz="2000" b="1" i="0" u="none" strike="noStrike" kern="1200" cap="none" spc="0" normalizeH="0" baseline="0" noProof="0" dirty="0">
                <a:ln>
                  <a:noFill/>
                </a:ln>
                <a:solidFill>
                  <a:srgbClr val="002060"/>
                </a:solidFill>
                <a:effectLst/>
                <a:uLnTx/>
                <a:uFillTx/>
                <a:latin typeface="Arial"/>
                <a:ea typeface="+mn-ea"/>
                <a:cs typeface="+mn-cs"/>
              </a:rPr>
              <a:t> </a:t>
            </a:r>
            <a:r>
              <a:rPr kumimoji="0" lang="en-US" sz="2000" b="1" i="0" u="none" strike="noStrike" kern="1200" cap="none" spc="0" normalizeH="0" baseline="0" noProof="0" dirty="0" err="1">
                <a:ln>
                  <a:noFill/>
                </a:ln>
                <a:solidFill>
                  <a:srgbClr val="002060"/>
                </a:solidFill>
                <a:effectLst/>
                <a:uLnTx/>
                <a:uFillTx/>
                <a:latin typeface="Arial"/>
                <a:ea typeface="+mn-ea"/>
                <a:cs typeface="+mn-cs"/>
              </a:rPr>
              <a:t>kéo</a:t>
            </a:r>
            <a:r>
              <a:rPr kumimoji="0" lang="en-US" sz="2000" b="1" i="0" u="none" strike="noStrike" kern="1200" cap="none" spc="0" normalizeH="0" baseline="0" noProof="0" dirty="0">
                <a:ln>
                  <a:noFill/>
                </a:ln>
                <a:solidFill>
                  <a:srgbClr val="002060"/>
                </a:solidFill>
                <a:effectLst/>
                <a:uLnTx/>
                <a:uFillTx/>
                <a:latin typeface="Arial"/>
                <a:ea typeface="+mn-ea"/>
                <a:cs typeface="+mn-cs"/>
              </a:rPr>
              <a:t> </a:t>
            </a:r>
            <a:r>
              <a:rPr kumimoji="0" lang="en-US" sz="2000" b="1" i="0" u="none" strike="noStrike" kern="1200" cap="none" spc="0" normalizeH="0" baseline="0" noProof="0" dirty="0" err="1">
                <a:ln>
                  <a:noFill/>
                </a:ln>
                <a:solidFill>
                  <a:srgbClr val="002060"/>
                </a:solidFill>
                <a:effectLst/>
                <a:uLnTx/>
                <a:uFillTx/>
                <a:latin typeface="Arial"/>
                <a:ea typeface="+mn-ea"/>
                <a:cs typeface="+mn-cs"/>
              </a:rPr>
              <a:t>dài</a:t>
            </a:r>
            <a:r>
              <a:rPr kumimoji="0" lang="en-US" sz="2000" b="1" i="0" u="none" strike="noStrike" kern="1200" cap="none" spc="0" normalizeH="0" baseline="0" noProof="0" dirty="0">
                <a:ln>
                  <a:noFill/>
                </a:ln>
                <a:solidFill>
                  <a:srgbClr val="002060"/>
                </a:solidFill>
                <a:effectLst/>
                <a:uLnTx/>
                <a:uFillTx/>
                <a:latin typeface="Arial"/>
                <a:ea typeface="+mn-ea"/>
                <a:cs typeface="+mn-cs"/>
              </a:rPr>
              <a:t> 19.1 </a:t>
            </a:r>
            <a:r>
              <a:rPr kumimoji="0" lang="en-US" sz="2000" b="1" i="0" u="none" strike="noStrike" kern="1200" cap="none" spc="0" normalizeH="0" baseline="0" noProof="0" dirty="0" err="1">
                <a:ln>
                  <a:noFill/>
                </a:ln>
                <a:solidFill>
                  <a:srgbClr val="002060"/>
                </a:solidFill>
                <a:effectLst/>
                <a:uLnTx/>
                <a:uFillTx/>
                <a:latin typeface="Arial"/>
                <a:ea typeface="+mn-ea"/>
                <a:cs typeface="+mn-cs"/>
              </a:rPr>
              <a:t>tháng</a:t>
            </a:r>
            <a:r>
              <a:rPr kumimoji="0" lang="en-US" sz="2000" b="1" i="0" u="none" strike="noStrike" kern="1200" cap="none" spc="0" normalizeH="0" baseline="0" noProof="0" dirty="0">
                <a:ln>
                  <a:noFill/>
                </a:ln>
                <a:solidFill>
                  <a:srgbClr val="002060"/>
                </a:solidFill>
                <a:effectLst/>
                <a:uLnTx/>
                <a:uFillTx/>
                <a:latin typeface="Arial"/>
                <a:ea typeface="+mn-ea"/>
                <a:cs typeface="+mn-cs"/>
              </a:rPr>
              <a:t>; Erlotinib 14 </a:t>
            </a:r>
            <a:r>
              <a:rPr kumimoji="0" lang="en-US" sz="2000" b="1" i="0" u="none" strike="noStrike" kern="1200" cap="none" spc="0" normalizeH="0" baseline="0" noProof="0" dirty="0" err="1">
                <a:ln>
                  <a:noFill/>
                </a:ln>
                <a:solidFill>
                  <a:srgbClr val="002060"/>
                </a:solidFill>
                <a:effectLst/>
                <a:uLnTx/>
                <a:uFillTx/>
                <a:latin typeface="Arial"/>
                <a:ea typeface="+mn-ea"/>
                <a:cs typeface="+mn-cs"/>
              </a:rPr>
              <a:t>tháng</a:t>
            </a:r>
            <a:r>
              <a:rPr kumimoji="0" lang="en-US" sz="2000" b="1" i="0" u="none" strike="noStrike" kern="1200" cap="none" spc="0" normalizeH="0" baseline="0" noProof="0" dirty="0">
                <a:ln>
                  <a:noFill/>
                </a:ln>
                <a:solidFill>
                  <a:srgbClr val="002060"/>
                </a:solidFill>
                <a:effectLst/>
                <a:uLnTx/>
                <a:uFillTx/>
                <a:latin typeface="Arial"/>
                <a:ea typeface="+mn-ea"/>
                <a:cs typeface="+mn-cs"/>
              </a:rPr>
              <a:t> </a:t>
            </a:r>
            <a:r>
              <a:rPr kumimoji="0" lang="en-US" sz="2000" b="1" i="0" u="none" strike="noStrike" kern="1200" cap="none" spc="0" normalizeH="0" baseline="0" noProof="0" dirty="0" err="1">
                <a:ln>
                  <a:noFill/>
                </a:ln>
                <a:solidFill>
                  <a:srgbClr val="002060"/>
                </a:solidFill>
                <a:effectLst/>
                <a:uLnTx/>
                <a:uFillTx/>
                <a:latin typeface="Arial"/>
                <a:ea typeface="+mn-ea"/>
                <a:cs typeface="+mn-cs"/>
              </a:rPr>
              <a:t>và</a:t>
            </a:r>
            <a:r>
              <a:rPr kumimoji="0" lang="en-US" sz="2000" b="1" i="0" u="none" strike="noStrike" kern="1200" cap="none" spc="0" normalizeH="0" baseline="0" noProof="0" dirty="0">
                <a:ln>
                  <a:noFill/>
                </a:ln>
                <a:solidFill>
                  <a:srgbClr val="002060"/>
                </a:solidFill>
                <a:effectLst/>
                <a:uLnTx/>
                <a:uFillTx/>
                <a:latin typeface="Arial"/>
                <a:ea typeface="+mn-ea"/>
                <a:cs typeface="+mn-cs"/>
              </a:rPr>
              <a:t> Gefitinib 13.7 </a:t>
            </a:r>
            <a:r>
              <a:rPr kumimoji="0" lang="en-US" sz="2000" b="1" i="0" u="none" strike="noStrike" kern="1200" cap="none" spc="0" normalizeH="0" baseline="0" noProof="0" dirty="0" err="1">
                <a:ln>
                  <a:noFill/>
                </a:ln>
                <a:solidFill>
                  <a:srgbClr val="002060"/>
                </a:solidFill>
                <a:effectLst/>
                <a:uLnTx/>
                <a:uFillTx/>
                <a:latin typeface="Arial"/>
                <a:ea typeface="+mn-ea"/>
                <a:cs typeface="+mn-cs"/>
              </a:rPr>
              <a:t>tháng</a:t>
            </a:r>
            <a:endParaRPr kumimoji="0" lang="vi-VN" sz="20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666260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466879" y="2605088"/>
            <a:ext cx="4448175" cy="3743325"/>
          </a:xfrm>
          <a:prstGeom prst="rect">
            <a:avLst/>
          </a:prstGeom>
        </p:spPr>
      </p:pic>
      <p:pic>
        <p:nvPicPr>
          <p:cNvPr id="6" name="Picture 5"/>
          <p:cNvPicPr>
            <a:picLocks noChangeAspect="1"/>
          </p:cNvPicPr>
          <p:nvPr/>
        </p:nvPicPr>
        <p:blipFill>
          <a:blip r:embed="rId3"/>
          <a:stretch>
            <a:fillRect/>
          </a:stretch>
        </p:blipFill>
        <p:spPr>
          <a:xfrm>
            <a:off x="6250458" y="2552700"/>
            <a:ext cx="4514850" cy="3848100"/>
          </a:xfrm>
          <a:prstGeom prst="rect">
            <a:avLst/>
          </a:prstGeom>
        </p:spPr>
      </p:pic>
      <p:sp>
        <p:nvSpPr>
          <p:cNvPr id="7" name="Title 1"/>
          <p:cNvSpPr>
            <a:spLocks noGrp="1"/>
          </p:cNvSpPr>
          <p:nvPr>
            <p:ph type="title"/>
          </p:nvPr>
        </p:nvSpPr>
        <p:spPr>
          <a:xfrm>
            <a:off x="791635" y="243563"/>
            <a:ext cx="10768083" cy="750627"/>
          </a:xfrm>
        </p:spPr>
        <p:txBody>
          <a:bodyPr>
            <a:normAutofit fontScale="90000"/>
          </a:bodyPr>
          <a:lstStyle/>
          <a:p>
            <a:pPr algn="ctr">
              <a:lnSpc>
                <a:spcPct val="100000"/>
              </a:lnSpc>
            </a:pPr>
            <a:r>
              <a:rPr lang="en-US" sz="3200" dirty="0" err="1">
                <a:solidFill>
                  <a:srgbClr val="FFC000"/>
                </a:solidFill>
              </a:rPr>
              <a:t>Nghiên</a:t>
            </a:r>
            <a:r>
              <a:rPr lang="en-US" sz="3200" dirty="0">
                <a:solidFill>
                  <a:srgbClr val="FFC000"/>
                </a:solidFill>
              </a:rPr>
              <a:t> </a:t>
            </a:r>
            <a:r>
              <a:rPr lang="en-US" sz="3200" dirty="0" err="1">
                <a:solidFill>
                  <a:srgbClr val="FFC000"/>
                </a:solidFill>
              </a:rPr>
              <a:t>cứu</a:t>
            </a:r>
            <a:r>
              <a:rPr lang="en-US" sz="3200" dirty="0">
                <a:solidFill>
                  <a:srgbClr val="FFC000"/>
                </a:solidFill>
              </a:rPr>
              <a:t> </a:t>
            </a:r>
            <a:r>
              <a:rPr lang="en-US" sz="3200" dirty="0" err="1">
                <a:solidFill>
                  <a:srgbClr val="FFC000"/>
                </a:solidFill>
              </a:rPr>
              <a:t>tại</a:t>
            </a:r>
            <a:r>
              <a:rPr lang="en-US" sz="3200" dirty="0">
                <a:solidFill>
                  <a:srgbClr val="FFC000"/>
                </a:solidFill>
              </a:rPr>
              <a:t> Samsung Medical Center, Seoul, Korea</a:t>
            </a:r>
            <a:br>
              <a:rPr lang="en-US" sz="2400" dirty="0">
                <a:solidFill>
                  <a:srgbClr val="FFC000"/>
                </a:solidFill>
              </a:rPr>
            </a:br>
            <a:r>
              <a:rPr lang="en-US" sz="1600" dirty="0" err="1">
                <a:solidFill>
                  <a:srgbClr val="002060"/>
                </a:solidFill>
              </a:rPr>
              <a:t>Đặc</a:t>
            </a:r>
            <a:r>
              <a:rPr lang="en-US" sz="1600" dirty="0">
                <a:solidFill>
                  <a:srgbClr val="002060"/>
                </a:solidFill>
              </a:rPr>
              <a:t> </a:t>
            </a:r>
            <a:r>
              <a:rPr lang="en-US" sz="1600" dirty="0" err="1">
                <a:solidFill>
                  <a:srgbClr val="002060"/>
                </a:solidFill>
              </a:rPr>
              <a:t>điểm</a:t>
            </a:r>
            <a:r>
              <a:rPr lang="en-US" sz="1600" dirty="0">
                <a:solidFill>
                  <a:srgbClr val="002060"/>
                </a:solidFill>
              </a:rPr>
              <a:t> </a:t>
            </a:r>
            <a:r>
              <a:rPr lang="en-US" sz="1600" dirty="0" err="1">
                <a:solidFill>
                  <a:srgbClr val="002060"/>
                </a:solidFill>
              </a:rPr>
              <a:t>của</a:t>
            </a:r>
            <a:r>
              <a:rPr lang="en-US" sz="1600" dirty="0">
                <a:solidFill>
                  <a:srgbClr val="002060"/>
                </a:solidFill>
              </a:rPr>
              <a:t> </a:t>
            </a:r>
            <a:r>
              <a:rPr lang="en-US" sz="1600" dirty="0" err="1">
                <a:solidFill>
                  <a:srgbClr val="002060"/>
                </a:solidFill>
              </a:rPr>
              <a:t>bệnh</a:t>
            </a:r>
            <a:r>
              <a:rPr lang="en-US" sz="1600" dirty="0">
                <a:solidFill>
                  <a:srgbClr val="002060"/>
                </a:solidFill>
              </a:rPr>
              <a:t> </a:t>
            </a:r>
            <a:r>
              <a:rPr lang="en-US" sz="1600" dirty="0" err="1">
                <a:solidFill>
                  <a:srgbClr val="002060"/>
                </a:solidFill>
              </a:rPr>
              <a:t>nhân</a:t>
            </a:r>
            <a:r>
              <a:rPr lang="en-US" sz="1600" dirty="0">
                <a:solidFill>
                  <a:srgbClr val="002060"/>
                </a:solidFill>
              </a:rPr>
              <a:t>: 91.5 – 94.8 % </a:t>
            </a:r>
            <a:r>
              <a:rPr lang="en-US" sz="1600" dirty="0" err="1">
                <a:solidFill>
                  <a:srgbClr val="002060"/>
                </a:solidFill>
              </a:rPr>
              <a:t>Đột</a:t>
            </a:r>
            <a:r>
              <a:rPr lang="en-US" sz="1600" dirty="0">
                <a:solidFill>
                  <a:srgbClr val="002060"/>
                </a:solidFill>
              </a:rPr>
              <a:t> </a:t>
            </a:r>
            <a:r>
              <a:rPr lang="en-US" sz="1600" dirty="0" err="1">
                <a:solidFill>
                  <a:srgbClr val="002060"/>
                </a:solidFill>
              </a:rPr>
              <a:t>biến</a:t>
            </a:r>
            <a:r>
              <a:rPr lang="en-US" sz="1600" dirty="0">
                <a:solidFill>
                  <a:srgbClr val="002060"/>
                </a:solidFill>
              </a:rPr>
              <a:t> </a:t>
            </a:r>
            <a:r>
              <a:rPr lang="en-US" sz="1600" dirty="0" err="1">
                <a:solidFill>
                  <a:srgbClr val="002060"/>
                </a:solidFill>
              </a:rPr>
              <a:t>thường</a:t>
            </a:r>
            <a:r>
              <a:rPr lang="en-US" sz="1600" dirty="0">
                <a:solidFill>
                  <a:srgbClr val="002060"/>
                </a:solidFill>
              </a:rPr>
              <a:t> </a:t>
            </a:r>
            <a:r>
              <a:rPr lang="en-US" sz="1600" dirty="0" err="1">
                <a:solidFill>
                  <a:srgbClr val="002060"/>
                </a:solidFill>
              </a:rPr>
              <a:t>gặp</a:t>
            </a:r>
            <a:r>
              <a:rPr lang="en-US" sz="1600" dirty="0">
                <a:solidFill>
                  <a:srgbClr val="002060"/>
                </a:solidFill>
              </a:rPr>
              <a:t> Del19 </a:t>
            </a:r>
            <a:r>
              <a:rPr lang="en-US" sz="1600" dirty="0" err="1">
                <a:solidFill>
                  <a:srgbClr val="002060"/>
                </a:solidFill>
              </a:rPr>
              <a:t>và</a:t>
            </a:r>
            <a:r>
              <a:rPr lang="en-US" sz="1600" dirty="0">
                <a:solidFill>
                  <a:srgbClr val="002060"/>
                </a:solidFill>
              </a:rPr>
              <a:t> L858R</a:t>
            </a:r>
            <a:endParaRPr lang="en-US" sz="3200" dirty="0">
              <a:solidFill>
                <a:srgbClr val="002060"/>
              </a:solidFill>
            </a:endParaRPr>
          </a:p>
        </p:txBody>
      </p:sp>
      <p:sp>
        <p:nvSpPr>
          <p:cNvPr id="8" name="Rectangle 7"/>
          <p:cNvSpPr/>
          <p:nvPr/>
        </p:nvSpPr>
        <p:spPr>
          <a:xfrm>
            <a:off x="1301218" y="1337974"/>
            <a:ext cx="9748916" cy="923330"/>
          </a:xfrm>
          <a:prstGeom prst="rect">
            <a:avLst/>
          </a:prstGeom>
        </p:spPr>
        <p:txBody>
          <a:bodyPr wrap="square">
            <a:spAutoFit/>
          </a:bodyPr>
          <a:lstStyle/>
          <a:p>
            <a:pPr marL="285750" indent="-285750">
              <a:buFont typeface="Wingdings" panose="05000000000000000000" pitchFamily="2" charset="2"/>
              <a:buChar char="§"/>
            </a:pPr>
            <a:r>
              <a:rPr lang="en-GB" dirty="0"/>
              <a:t>Del19: </a:t>
            </a:r>
            <a:r>
              <a:rPr lang="en-GB" dirty="0" err="1"/>
              <a:t>trung</a:t>
            </a:r>
            <a:r>
              <a:rPr lang="en-GB" dirty="0"/>
              <a:t> </a:t>
            </a:r>
            <a:r>
              <a:rPr lang="en-GB" dirty="0" err="1"/>
              <a:t>vị</a:t>
            </a:r>
            <a:r>
              <a:rPr lang="en-GB" dirty="0"/>
              <a:t> PFS </a:t>
            </a:r>
            <a:r>
              <a:rPr lang="en-GB" dirty="0" err="1"/>
              <a:t>của</a:t>
            </a:r>
            <a:r>
              <a:rPr lang="en-GB" dirty="0"/>
              <a:t> </a:t>
            </a:r>
            <a:r>
              <a:rPr lang="en-GB" dirty="0" err="1"/>
              <a:t>afatinib</a:t>
            </a:r>
            <a:r>
              <a:rPr lang="en-GB" dirty="0"/>
              <a:t>, </a:t>
            </a:r>
            <a:r>
              <a:rPr lang="en-GB" dirty="0" err="1"/>
              <a:t>gefitinib</a:t>
            </a:r>
            <a:r>
              <a:rPr lang="en-GB" dirty="0"/>
              <a:t>, </a:t>
            </a:r>
            <a:r>
              <a:rPr lang="en-GB" dirty="0" err="1"/>
              <a:t>và</a:t>
            </a:r>
            <a:r>
              <a:rPr lang="en-GB" dirty="0"/>
              <a:t> </a:t>
            </a:r>
            <a:r>
              <a:rPr lang="en-GB" dirty="0" err="1"/>
              <a:t>erlotinib</a:t>
            </a:r>
            <a:r>
              <a:rPr lang="en-GB" dirty="0"/>
              <a:t> </a:t>
            </a:r>
            <a:r>
              <a:rPr lang="en-GB" dirty="0" err="1"/>
              <a:t>lần</a:t>
            </a:r>
            <a:r>
              <a:rPr lang="en-GB" dirty="0"/>
              <a:t> </a:t>
            </a:r>
            <a:r>
              <a:rPr lang="en-GB" dirty="0" err="1"/>
              <a:t>lượt</a:t>
            </a:r>
            <a:r>
              <a:rPr lang="en-GB" dirty="0"/>
              <a:t> </a:t>
            </a:r>
            <a:r>
              <a:rPr lang="en-GB" dirty="0" err="1"/>
              <a:t>là</a:t>
            </a:r>
            <a:r>
              <a:rPr lang="en-GB" dirty="0"/>
              <a:t> 19.1 </a:t>
            </a:r>
            <a:r>
              <a:rPr lang="en-GB" dirty="0" err="1"/>
              <a:t>tháng</a:t>
            </a:r>
            <a:r>
              <a:rPr lang="en-GB" dirty="0"/>
              <a:t>, 15.0 </a:t>
            </a:r>
            <a:r>
              <a:rPr lang="en-GB" dirty="0" err="1"/>
              <a:t>tháng</a:t>
            </a:r>
            <a:r>
              <a:rPr lang="en-GB" dirty="0"/>
              <a:t>, </a:t>
            </a:r>
            <a:r>
              <a:rPr lang="en-GB" dirty="0" err="1"/>
              <a:t>và</a:t>
            </a:r>
            <a:r>
              <a:rPr lang="en-GB" dirty="0"/>
              <a:t> 16.3 </a:t>
            </a:r>
            <a:r>
              <a:rPr lang="en-GB" dirty="0" err="1"/>
              <a:t>tháng</a:t>
            </a:r>
            <a:r>
              <a:rPr lang="en-GB" dirty="0"/>
              <a:t> (p=0.01). </a:t>
            </a:r>
          </a:p>
          <a:p>
            <a:pPr marL="285750" indent="-285750">
              <a:buFont typeface="Wingdings" panose="05000000000000000000" pitchFamily="2" charset="2"/>
              <a:buChar char="§"/>
            </a:pPr>
            <a:r>
              <a:rPr lang="en-GB" dirty="0"/>
              <a:t>L858R: </a:t>
            </a:r>
            <a:r>
              <a:rPr lang="en-GB" dirty="0" err="1"/>
              <a:t>Không</a:t>
            </a:r>
            <a:r>
              <a:rPr lang="en-GB" dirty="0"/>
              <a:t> </a:t>
            </a:r>
            <a:r>
              <a:rPr lang="en-GB" dirty="0" err="1"/>
              <a:t>có</a:t>
            </a:r>
            <a:r>
              <a:rPr lang="en-GB" dirty="0"/>
              <a:t> </a:t>
            </a:r>
            <a:r>
              <a:rPr lang="en-GB" dirty="0" err="1"/>
              <a:t>khác</a:t>
            </a:r>
            <a:r>
              <a:rPr lang="en-GB" dirty="0"/>
              <a:t> </a:t>
            </a:r>
            <a:r>
              <a:rPr lang="en-GB" dirty="0" err="1"/>
              <a:t>biệt</a:t>
            </a:r>
            <a:r>
              <a:rPr lang="en-GB" dirty="0"/>
              <a:t> </a:t>
            </a:r>
            <a:r>
              <a:rPr lang="en-GB" dirty="0" err="1"/>
              <a:t>có</a:t>
            </a:r>
            <a:r>
              <a:rPr lang="en-GB" dirty="0"/>
              <a:t> ý </a:t>
            </a:r>
            <a:r>
              <a:rPr lang="en-GB" dirty="0" err="1"/>
              <a:t>nghĩa</a:t>
            </a:r>
            <a:r>
              <a:rPr lang="en-GB" dirty="0"/>
              <a:t> </a:t>
            </a:r>
            <a:r>
              <a:rPr lang="en-GB" dirty="0" err="1"/>
              <a:t>thống</a:t>
            </a:r>
            <a:r>
              <a:rPr lang="en-GB" dirty="0"/>
              <a:t> </a:t>
            </a:r>
            <a:r>
              <a:rPr lang="en-GB" dirty="0" err="1"/>
              <a:t>kê</a:t>
            </a:r>
            <a:r>
              <a:rPr lang="en-GB" dirty="0"/>
              <a:t> (p=0.46). </a:t>
            </a:r>
          </a:p>
        </p:txBody>
      </p:sp>
      <p:sp>
        <p:nvSpPr>
          <p:cNvPr id="10" name="Footer Placeholder 3"/>
          <p:cNvSpPr>
            <a:spLocks noGrp="1"/>
          </p:cNvSpPr>
          <p:nvPr>
            <p:ph type="ftr" sz="quarter" idx="11"/>
          </p:nvPr>
        </p:nvSpPr>
        <p:spPr>
          <a:xfrm>
            <a:off x="1301218" y="6588454"/>
            <a:ext cx="7818120" cy="269546"/>
          </a:xfrm>
        </p:spPr>
        <p:txBody>
          <a:bodyPr/>
          <a:lstStyle/>
          <a:p>
            <a:pPr lvl="0">
              <a:defRPr/>
            </a:pPr>
            <a:r>
              <a:rPr lang="en-US" sz="1000" dirty="0"/>
              <a:t>Kim et al. Cancer Res Treat. 2019 Apr;51(2):502-509</a:t>
            </a:r>
            <a:endParaRPr kumimoji="0" lang="en-US" sz="1000" i="0" u="none" strike="noStrike" kern="1200" cap="none" spc="0" normalizeH="0" baseline="0" noProof="0" dirty="0">
              <a:ln>
                <a:noFill/>
              </a:ln>
              <a:solidFill>
                <a:srgbClr val="4D4F51"/>
              </a:solidFill>
              <a:effectLst/>
              <a:uLnTx/>
              <a:uFillTx/>
              <a:latin typeface="Arial"/>
            </a:endParaRPr>
          </a:p>
        </p:txBody>
      </p:sp>
    </p:spTree>
    <p:extLst>
      <p:ext uri="{BB962C8B-B14F-4D97-AF65-F5344CB8AC3E}">
        <p14:creationId xmlns:p14="http://schemas.microsoft.com/office/powerpoint/2010/main" val="221425250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Grafik 10"/>
          <p:cNvPicPr>
            <a:picLocks noChangeAspect="1"/>
          </p:cNvPicPr>
          <p:nvPr/>
        </p:nvPicPr>
        <p:blipFill>
          <a:blip r:embed="rId3"/>
          <a:stretch>
            <a:fillRect/>
          </a:stretch>
        </p:blipFill>
        <p:spPr>
          <a:xfrm>
            <a:off x="2923569" y="2421083"/>
            <a:ext cx="7798737" cy="3143608"/>
          </a:xfrm>
          <a:prstGeom prst="rect">
            <a:avLst/>
          </a:prstGeom>
        </p:spPr>
      </p:pic>
      <p:sp>
        <p:nvSpPr>
          <p:cNvPr id="17" name="Round Same Side Corner Rectangle 16"/>
          <p:cNvSpPr/>
          <p:nvPr/>
        </p:nvSpPr>
        <p:spPr>
          <a:xfrm rot="10800000">
            <a:off x="1915885" y="2275437"/>
            <a:ext cx="8806420" cy="3911625"/>
          </a:xfrm>
          <a:prstGeom prst="round2SameRect">
            <a:avLst>
              <a:gd name="adj1" fmla="val 4503"/>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6" name="Round Same Side Corner Rectangle 15"/>
          <p:cNvSpPr/>
          <p:nvPr/>
        </p:nvSpPr>
        <p:spPr>
          <a:xfrm>
            <a:off x="5899833" y="3043370"/>
            <a:ext cx="4797891" cy="319964"/>
          </a:xfrm>
          <a:prstGeom prst="round2SameRect">
            <a:avLst>
              <a:gd name="adj1" fmla="val 30996"/>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tab pos="2513013" algn="ctr"/>
                <a:tab pos="3432175" algn="ctr"/>
              </a:tabLst>
              <a:defRPr/>
            </a:pPr>
            <a:r>
              <a:rPr kumimoji="0" lang="en-GB" sz="900" b="1" i="0" u="none" strike="noStrike" kern="1200" cap="none" spc="0" normalizeH="0" baseline="0" noProof="0" dirty="0">
                <a:ln>
                  <a:noFill/>
                </a:ln>
                <a:solidFill>
                  <a:prstClr val="white"/>
                </a:solidFill>
                <a:effectLst/>
                <a:uLnTx/>
                <a:uFillTx/>
                <a:latin typeface="Arial"/>
                <a:ea typeface="+mn-ea"/>
                <a:cs typeface="+mn-cs"/>
              </a:rPr>
              <a:t>	  </a:t>
            </a:r>
            <a:r>
              <a:rPr kumimoji="0" lang="en-GB" sz="9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p>
        </p:txBody>
      </p:sp>
      <p:graphicFrame>
        <p:nvGraphicFramePr>
          <p:cNvPr id="22" name="Table 21">
            <a:extLst>
              <a:ext uri="{FF2B5EF4-FFF2-40B4-BE49-F238E27FC236}">
                <a16:creationId xmlns:a16="http://schemas.microsoft.com/office/drawing/2014/main" id="{4A154AB7-DBEF-4CC2-9821-FFA4AF814921}"/>
              </a:ext>
            </a:extLst>
          </p:cNvPr>
          <p:cNvGraphicFramePr>
            <a:graphicFrameLocks noGrp="1"/>
          </p:cNvGraphicFramePr>
          <p:nvPr/>
        </p:nvGraphicFramePr>
        <p:xfrm>
          <a:off x="5948630" y="2967170"/>
          <a:ext cx="4794532" cy="1045347"/>
        </p:xfrm>
        <a:graphic>
          <a:graphicData uri="http://schemas.openxmlformats.org/drawingml/2006/table">
            <a:tbl>
              <a:tblPr firstRow="1" bandRow="1">
                <a:tableStyleId>{2D5ABB26-0587-4C30-8999-92F81FD0307C}</a:tableStyleId>
              </a:tblPr>
              <a:tblGrid>
                <a:gridCol w="1308209">
                  <a:extLst>
                    <a:ext uri="{9D8B030D-6E8A-4147-A177-3AD203B41FA5}">
                      <a16:colId xmlns:a16="http://schemas.microsoft.com/office/drawing/2014/main" val="2850594177"/>
                    </a:ext>
                  </a:extLst>
                </a:gridCol>
                <a:gridCol w="914472">
                  <a:extLst>
                    <a:ext uri="{9D8B030D-6E8A-4147-A177-3AD203B41FA5}">
                      <a16:colId xmlns:a16="http://schemas.microsoft.com/office/drawing/2014/main" val="3755867085"/>
                    </a:ext>
                  </a:extLst>
                </a:gridCol>
                <a:gridCol w="2571851">
                  <a:extLst>
                    <a:ext uri="{9D8B030D-6E8A-4147-A177-3AD203B41FA5}">
                      <a16:colId xmlns:a16="http://schemas.microsoft.com/office/drawing/2014/main" val="3274072123"/>
                    </a:ext>
                  </a:extLst>
                </a:gridCol>
              </a:tblGrid>
              <a:tr h="274320">
                <a:tc>
                  <a:txBody>
                    <a:bodyPr/>
                    <a:lstStyle/>
                    <a:p>
                      <a:pPr>
                        <a:lnSpc>
                          <a:spcPct val="150000"/>
                        </a:lnSpc>
                        <a:spcBef>
                          <a:spcPts val="600"/>
                        </a:spcBef>
                        <a:spcAft>
                          <a:spcPts val="600"/>
                        </a:spcAft>
                      </a:pPr>
                      <a:endParaRPr lang="en-CA" sz="1400" dirty="0">
                        <a:solidFill>
                          <a:schemeClr val="bg1"/>
                        </a:solidFill>
                        <a:latin typeface="+mn-lt"/>
                        <a:cs typeface="Calibri" panose="020F0502020204030204" pitchFamily="34" charset="0"/>
                      </a:endParaRPr>
                    </a:p>
                  </a:txBody>
                  <a:tcPr marL="61491" marR="61491" marT="30746" marB="30746">
                    <a:lnL w="1905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50000"/>
                        </a:lnSpc>
                        <a:spcBef>
                          <a:spcPts val="600"/>
                        </a:spcBef>
                        <a:spcAft>
                          <a:spcPts val="600"/>
                        </a:spcAft>
                      </a:pPr>
                      <a:r>
                        <a:rPr lang="en-CA" sz="1400" b="1" dirty="0">
                          <a:solidFill>
                            <a:schemeClr val="bg1"/>
                          </a:solidFill>
                          <a:latin typeface="+mn-lt"/>
                          <a:cs typeface="Calibri" panose="020F0502020204030204" pitchFamily="34" charset="0"/>
                        </a:rPr>
                        <a:t>N</a:t>
                      </a:r>
                    </a:p>
                  </a:txBody>
                  <a:tcPr marL="61491" marR="61491" marT="30746" marB="30746">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50000"/>
                        </a:lnSpc>
                        <a:spcBef>
                          <a:spcPts val="600"/>
                        </a:spcBef>
                        <a:spcAft>
                          <a:spcPts val="600"/>
                        </a:spcAft>
                      </a:pPr>
                      <a:r>
                        <a:rPr lang="en-CA" sz="1400" b="1" dirty="0">
                          <a:solidFill>
                            <a:schemeClr val="bg1"/>
                          </a:solidFill>
                          <a:latin typeface="+mn-lt"/>
                          <a:cs typeface="Calibri" panose="020F0502020204030204" pitchFamily="34" charset="0"/>
                        </a:rPr>
                        <a:t>Median OS, mo (95% CI)</a:t>
                      </a:r>
                    </a:p>
                  </a:txBody>
                  <a:tcPr marL="61491" marR="61491" marT="30746" marB="30746">
                    <a:lnL w="1270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95901426"/>
                  </a:ext>
                </a:extLst>
              </a:tr>
              <a:tr h="274320">
                <a:tc>
                  <a:txBody>
                    <a:bodyPr/>
                    <a:lstStyle/>
                    <a:p>
                      <a:pPr>
                        <a:lnSpc>
                          <a:spcPct val="150000"/>
                        </a:lnSpc>
                        <a:spcBef>
                          <a:spcPts val="600"/>
                        </a:spcBef>
                        <a:spcAft>
                          <a:spcPts val="600"/>
                        </a:spcAft>
                      </a:pPr>
                      <a:r>
                        <a:rPr lang="en-CA" sz="1400" b="1" baseline="0" dirty="0">
                          <a:solidFill>
                            <a:srgbClr val="595959"/>
                          </a:solidFill>
                          <a:latin typeface="+mn-lt"/>
                          <a:cs typeface="Calibri" panose="020F0502020204030204" pitchFamily="34" charset="0"/>
                        </a:rPr>
                        <a:t>1</a:t>
                      </a:r>
                      <a:r>
                        <a:rPr lang="en-CA" sz="1400" b="1" baseline="30000" dirty="0">
                          <a:solidFill>
                            <a:srgbClr val="595959"/>
                          </a:solidFill>
                          <a:latin typeface="+mn-lt"/>
                          <a:cs typeface="Calibri" panose="020F0502020204030204" pitchFamily="34" charset="0"/>
                        </a:rPr>
                        <a:t>st</a:t>
                      </a:r>
                      <a:r>
                        <a:rPr lang="en-CA" sz="1400" b="1" baseline="0" dirty="0">
                          <a:solidFill>
                            <a:srgbClr val="595959"/>
                          </a:solidFill>
                          <a:latin typeface="+mn-lt"/>
                          <a:cs typeface="Calibri" panose="020F0502020204030204" pitchFamily="34" charset="0"/>
                        </a:rPr>
                        <a:t>-gen</a:t>
                      </a:r>
                      <a:r>
                        <a:rPr lang="en-CA" sz="1400" b="1" dirty="0">
                          <a:solidFill>
                            <a:srgbClr val="595959"/>
                          </a:solidFill>
                          <a:latin typeface="+mn-lt"/>
                          <a:cs typeface="Calibri" panose="020F0502020204030204" pitchFamily="34" charset="0"/>
                        </a:rPr>
                        <a:t> TKI</a:t>
                      </a:r>
                    </a:p>
                  </a:txBody>
                  <a:tcPr marL="61491" marR="61491" marT="30746" marB="30746">
                    <a:lnL w="19050" cap="flat" cmpd="sng" algn="ctr">
                      <a:noFill/>
                      <a:prstDash val="solid"/>
                      <a:round/>
                      <a:headEnd type="none" w="med" len="med"/>
                      <a:tailEnd type="none" w="med" len="med"/>
                    </a:lnL>
                    <a:lnR w="12700" cap="flat" cmpd="sng" algn="ctr">
                      <a:solidFill>
                        <a:srgbClr val="BFBFBF"/>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50000"/>
                        </a:lnSpc>
                        <a:spcBef>
                          <a:spcPts val="600"/>
                        </a:spcBef>
                        <a:spcAft>
                          <a:spcPts val="600"/>
                        </a:spcAft>
                      </a:pPr>
                      <a:r>
                        <a:rPr lang="en-CA" sz="1400" dirty="0">
                          <a:solidFill>
                            <a:srgbClr val="595959"/>
                          </a:solidFill>
                          <a:latin typeface="+mn-lt"/>
                          <a:cs typeface="Calibri" panose="020F0502020204030204" pitchFamily="34" charset="0"/>
                        </a:rPr>
                        <a:t>414</a:t>
                      </a:r>
                    </a:p>
                  </a:txBody>
                  <a:tcPr marL="61491" marR="61491" marT="30746" marB="30746">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50000"/>
                        </a:lnSpc>
                        <a:spcBef>
                          <a:spcPts val="600"/>
                        </a:spcBef>
                        <a:spcAft>
                          <a:spcPts val="600"/>
                        </a:spcAft>
                      </a:pPr>
                      <a:r>
                        <a:rPr lang="en-CA" sz="1400" dirty="0">
                          <a:solidFill>
                            <a:srgbClr val="595959"/>
                          </a:solidFill>
                          <a:latin typeface="+mn-lt"/>
                          <a:cs typeface="Calibri" panose="020F0502020204030204" pitchFamily="34" charset="0"/>
                        </a:rPr>
                        <a:t>25.0 (23.1-27.5)</a:t>
                      </a:r>
                    </a:p>
                  </a:txBody>
                  <a:tcPr marL="61491" marR="61491" marT="30746" marB="30746">
                    <a:lnL w="12700" cap="flat" cmpd="sng" algn="ctr">
                      <a:solidFill>
                        <a:srgbClr val="BFBFBF"/>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18099311"/>
                  </a:ext>
                </a:extLst>
              </a:tr>
              <a:tr h="274320">
                <a:tc>
                  <a:txBody>
                    <a:bodyPr/>
                    <a:lstStyle/>
                    <a:p>
                      <a:pPr>
                        <a:lnSpc>
                          <a:spcPct val="150000"/>
                        </a:lnSpc>
                        <a:spcBef>
                          <a:spcPts val="600"/>
                        </a:spcBef>
                        <a:spcAft>
                          <a:spcPts val="600"/>
                        </a:spcAft>
                      </a:pPr>
                      <a:r>
                        <a:rPr lang="en-CA" sz="1400" b="1" dirty="0">
                          <a:solidFill>
                            <a:srgbClr val="FF0000"/>
                          </a:solidFill>
                          <a:latin typeface="+mn-lt"/>
                          <a:cs typeface="Calibri" panose="020F0502020204030204" pitchFamily="34" charset="0"/>
                        </a:rPr>
                        <a:t>2</a:t>
                      </a:r>
                      <a:r>
                        <a:rPr lang="en-CA" sz="1400" b="1" baseline="30000" dirty="0">
                          <a:solidFill>
                            <a:srgbClr val="FF0000"/>
                          </a:solidFill>
                          <a:latin typeface="+mn-lt"/>
                          <a:cs typeface="Calibri" panose="020F0502020204030204" pitchFamily="34" charset="0"/>
                        </a:rPr>
                        <a:t>nd</a:t>
                      </a:r>
                      <a:r>
                        <a:rPr lang="en-CA" sz="1400" b="1" baseline="0" dirty="0">
                          <a:solidFill>
                            <a:srgbClr val="FF0000"/>
                          </a:solidFill>
                          <a:latin typeface="+mn-lt"/>
                          <a:cs typeface="Calibri" panose="020F0502020204030204" pitchFamily="34" charset="0"/>
                        </a:rPr>
                        <a:t>-</a:t>
                      </a:r>
                      <a:r>
                        <a:rPr lang="en-CA" sz="1400" b="1" dirty="0">
                          <a:solidFill>
                            <a:srgbClr val="FF0000"/>
                          </a:solidFill>
                          <a:latin typeface="+mn-lt"/>
                          <a:cs typeface="Calibri" panose="020F0502020204030204" pitchFamily="34" charset="0"/>
                        </a:rPr>
                        <a:t>gen TKI</a:t>
                      </a:r>
                    </a:p>
                  </a:txBody>
                  <a:tcPr marL="61491" marR="61491" marT="30746" marB="30746">
                    <a:lnL w="19050" cap="flat" cmpd="sng" algn="ctr">
                      <a:no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50000"/>
                        </a:lnSpc>
                        <a:spcBef>
                          <a:spcPts val="600"/>
                        </a:spcBef>
                        <a:spcAft>
                          <a:spcPts val="600"/>
                        </a:spcAft>
                      </a:pPr>
                      <a:r>
                        <a:rPr lang="en-CA" sz="1400" dirty="0">
                          <a:solidFill>
                            <a:srgbClr val="FF0000"/>
                          </a:solidFill>
                          <a:latin typeface="+mn-lt"/>
                          <a:cs typeface="Calibri" panose="020F0502020204030204" pitchFamily="34" charset="0"/>
                        </a:rPr>
                        <a:t>70</a:t>
                      </a:r>
                    </a:p>
                  </a:txBody>
                  <a:tcPr marL="61491" marR="61491" marT="30746" marB="30746">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50000"/>
                        </a:lnSpc>
                        <a:spcBef>
                          <a:spcPts val="600"/>
                        </a:spcBef>
                        <a:spcAft>
                          <a:spcPts val="600"/>
                        </a:spcAft>
                      </a:pPr>
                      <a:r>
                        <a:rPr lang="en-CA" sz="1400" dirty="0">
                          <a:solidFill>
                            <a:srgbClr val="FF0000"/>
                          </a:solidFill>
                          <a:latin typeface="+mn-lt"/>
                          <a:cs typeface="Calibri" panose="020F0502020204030204" pitchFamily="34" charset="0"/>
                        </a:rPr>
                        <a:t>39.0 (25.6-48.8)</a:t>
                      </a:r>
                    </a:p>
                  </a:txBody>
                  <a:tcPr marL="61491" marR="61491" marT="30746" marB="30746">
                    <a:lnL w="12700" cap="flat" cmpd="sng" algn="ctr">
                      <a:solidFill>
                        <a:srgbClr val="BFBFBF"/>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07821272"/>
                  </a:ext>
                </a:extLst>
              </a:tr>
            </a:tbl>
          </a:graphicData>
        </a:graphic>
      </p:graphicFrame>
      <p:sp>
        <p:nvSpPr>
          <p:cNvPr id="9" name="Title 8"/>
          <p:cNvSpPr>
            <a:spLocks noGrp="1"/>
          </p:cNvSpPr>
          <p:nvPr>
            <p:ph type="title"/>
          </p:nvPr>
        </p:nvSpPr>
        <p:spPr>
          <a:xfrm>
            <a:off x="1915885" y="1318347"/>
            <a:ext cx="11400367" cy="301621"/>
          </a:xfrm>
        </p:spPr>
        <p:txBody>
          <a:bodyPr>
            <a:normAutofit fontScale="90000"/>
          </a:bodyPr>
          <a:lstStyle/>
          <a:p>
            <a:r>
              <a:rPr lang="en-US" sz="2000" dirty="0" err="1">
                <a:solidFill>
                  <a:schemeClr val="tx1"/>
                </a:solidFill>
              </a:rPr>
              <a:t>Hiệu</a:t>
            </a:r>
            <a:r>
              <a:rPr lang="en-US" sz="2000" dirty="0">
                <a:solidFill>
                  <a:schemeClr val="tx1"/>
                </a:solidFill>
              </a:rPr>
              <a:t> </a:t>
            </a:r>
            <a:r>
              <a:rPr lang="en-US" sz="2000" dirty="0" err="1">
                <a:solidFill>
                  <a:schemeClr val="tx1"/>
                </a:solidFill>
              </a:rPr>
              <a:t>quả</a:t>
            </a:r>
            <a:r>
              <a:rPr lang="en-US" sz="2000" dirty="0">
                <a:solidFill>
                  <a:schemeClr val="tx1"/>
                </a:solidFill>
              </a:rPr>
              <a:t>: </a:t>
            </a:r>
            <a:r>
              <a:rPr lang="en-US" sz="2000" dirty="0" err="1">
                <a:solidFill>
                  <a:schemeClr val="tx1"/>
                </a:solidFill>
              </a:rPr>
              <a:t>afatinib</a:t>
            </a:r>
            <a:r>
              <a:rPr lang="en-US" sz="2000" dirty="0">
                <a:solidFill>
                  <a:schemeClr val="tx1"/>
                </a:solidFill>
              </a:rPr>
              <a:t> </a:t>
            </a:r>
            <a:r>
              <a:rPr lang="en-US" sz="2000" dirty="0" err="1">
                <a:solidFill>
                  <a:schemeClr val="tx1"/>
                </a:solidFill>
              </a:rPr>
              <a:t>cải</a:t>
            </a:r>
            <a:r>
              <a:rPr lang="en-US" sz="2000" dirty="0">
                <a:solidFill>
                  <a:schemeClr val="tx1"/>
                </a:solidFill>
              </a:rPr>
              <a:t> </a:t>
            </a:r>
            <a:r>
              <a:rPr lang="en-US" sz="2000" dirty="0" err="1">
                <a:solidFill>
                  <a:schemeClr val="tx1"/>
                </a:solidFill>
              </a:rPr>
              <a:t>thiện</a:t>
            </a:r>
            <a:r>
              <a:rPr lang="en-US" sz="2000" dirty="0">
                <a:solidFill>
                  <a:schemeClr val="tx1"/>
                </a:solidFill>
              </a:rPr>
              <a:t> </a:t>
            </a:r>
            <a:r>
              <a:rPr lang="en-US" sz="2000" dirty="0" err="1">
                <a:solidFill>
                  <a:schemeClr val="tx1"/>
                </a:solidFill>
              </a:rPr>
              <a:t>về</a:t>
            </a:r>
            <a:r>
              <a:rPr lang="en-US" sz="2000" dirty="0">
                <a:solidFill>
                  <a:schemeClr val="tx1"/>
                </a:solidFill>
              </a:rPr>
              <a:t> OS so </a:t>
            </a:r>
            <a:r>
              <a:rPr lang="en-US" sz="2000" dirty="0" err="1">
                <a:solidFill>
                  <a:schemeClr val="tx1"/>
                </a:solidFill>
              </a:rPr>
              <a:t>với</a:t>
            </a:r>
            <a:r>
              <a:rPr lang="en-US" sz="2000" dirty="0">
                <a:solidFill>
                  <a:schemeClr val="tx1"/>
                </a:solidFill>
              </a:rPr>
              <a:t> EGFR TKI </a:t>
            </a:r>
            <a:r>
              <a:rPr lang="en-US" sz="2000" dirty="0" err="1">
                <a:solidFill>
                  <a:schemeClr val="tx1"/>
                </a:solidFill>
              </a:rPr>
              <a:t>thế</a:t>
            </a:r>
            <a:r>
              <a:rPr lang="en-US" sz="2000" dirty="0">
                <a:solidFill>
                  <a:schemeClr val="tx1"/>
                </a:solidFill>
              </a:rPr>
              <a:t> </a:t>
            </a:r>
            <a:r>
              <a:rPr lang="en-US" sz="2000" dirty="0" err="1">
                <a:solidFill>
                  <a:schemeClr val="tx1"/>
                </a:solidFill>
              </a:rPr>
              <a:t>hệ</a:t>
            </a:r>
            <a:r>
              <a:rPr lang="en-US" sz="2000" dirty="0">
                <a:solidFill>
                  <a:schemeClr val="tx1"/>
                </a:solidFill>
              </a:rPr>
              <a:t> 1</a:t>
            </a:r>
          </a:p>
        </p:txBody>
      </p:sp>
      <p:sp>
        <p:nvSpPr>
          <p:cNvPr id="2" name="Rectangle 1">
            <a:extLst>
              <a:ext uri="{FF2B5EF4-FFF2-40B4-BE49-F238E27FC236}">
                <a16:creationId xmlns:a16="http://schemas.microsoft.com/office/drawing/2014/main" id="{6D2E23EB-FFB8-448D-8221-9DB42044E95E}"/>
              </a:ext>
            </a:extLst>
          </p:cNvPr>
          <p:cNvSpPr/>
          <p:nvPr/>
        </p:nvSpPr>
        <p:spPr>
          <a:xfrm>
            <a:off x="2888482" y="5234285"/>
            <a:ext cx="4118435"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400" b="1" i="0" u="none" strike="noStrike" kern="1200" cap="none" spc="0" normalizeH="0" baseline="0" noProof="0" dirty="0">
                <a:ln>
                  <a:noFill/>
                </a:ln>
                <a:solidFill>
                  <a:srgbClr val="595959"/>
                </a:solidFill>
                <a:effectLst/>
                <a:uLnTx/>
                <a:uFillTx/>
                <a:latin typeface="Arial"/>
                <a:ea typeface="+mn-ea"/>
                <a:cs typeface="Calibri" panose="020F0502020204030204" pitchFamily="34" charset="0"/>
              </a:rPr>
              <a:t>Multivariate HR 0.69 </a:t>
            </a:r>
            <a:r>
              <a:rPr kumimoji="0" lang="en-CA" sz="1400" b="0" i="0" u="none" strike="noStrike" kern="1200" cap="none" spc="0" normalizeH="0" baseline="0" noProof="0" dirty="0">
                <a:ln>
                  <a:noFill/>
                </a:ln>
                <a:solidFill>
                  <a:srgbClr val="595959"/>
                </a:solidFill>
                <a:effectLst/>
                <a:uLnTx/>
                <a:uFillTx/>
                <a:latin typeface="Arial"/>
                <a:ea typeface="+mn-ea"/>
                <a:cs typeface="Calibri" panose="020F0502020204030204" pitchFamily="34" charset="0"/>
              </a:rPr>
              <a:t>(95%CI, 0.47-1.0; </a:t>
            </a:r>
            <a:r>
              <a:rPr kumimoji="0" lang="en-CA" sz="1400" b="0" i="1" u="none" strike="noStrike" kern="1200" cap="none" spc="0" normalizeH="0" baseline="0" noProof="0" dirty="0">
                <a:ln>
                  <a:noFill/>
                </a:ln>
                <a:solidFill>
                  <a:srgbClr val="595959"/>
                </a:solidFill>
                <a:effectLst/>
                <a:uLnTx/>
                <a:uFillTx/>
                <a:latin typeface="Arial"/>
                <a:ea typeface="+mn-ea"/>
                <a:cs typeface="Calibri" panose="020F0502020204030204" pitchFamily="34" charset="0"/>
              </a:rPr>
              <a:t>P</a:t>
            </a:r>
            <a:r>
              <a:rPr kumimoji="0" lang="en-CA" sz="1400" b="0" i="0" u="none" strike="noStrike" kern="1200" cap="none" spc="0" normalizeH="0" baseline="0" noProof="0" dirty="0">
                <a:ln>
                  <a:noFill/>
                </a:ln>
                <a:solidFill>
                  <a:srgbClr val="595959"/>
                </a:solidFill>
                <a:effectLst/>
                <a:uLnTx/>
                <a:uFillTx/>
                <a:latin typeface="Arial"/>
                <a:ea typeface="+mn-ea"/>
                <a:cs typeface="Calibri" panose="020F0502020204030204" pitchFamily="34" charset="0"/>
              </a:rPr>
              <a:t>=0.05*)</a:t>
            </a:r>
          </a:p>
        </p:txBody>
      </p:sp>
      <p:sp>
        <p:nvSpPr>
          <p:cNvPr id="15" name="Round Same Side Corner Rectangle 14"/>
          <p:cNvSpPr/>
          <p:nvPr/>
        </p:nvSpPr>
        <p:spPr>
          <a:xfrm rot="10800000">
            <a:off x="5899150" y="3355475"/>
            <a:ext cx="4798574" cy="754623"/>
          </a:xfrm>
          <a:prstGeom prst="round2SameRect">
            <a:avLst>
              <a:gd name="adj1" fmla="val 4054"/>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white"/>
              </a:solidFill>
              <a:effectLst/>
              <a:uLnTx/>
              <a:uFillTx/>
              <a:latin typeface="Arial"/>
              <a:ea typeface="+mn-ea"/>
              <a:cs typeface="+mn-cs"/>
            </a:endParaRPr>
          </a:p>
        </p:txBody>
      </p:sp>
      <p:sp>
        <p:nvSpPr>
          <p:cNvPr id="23" name="Round Same Side Corner Rectangle 22"/>
          <p:cNvSpPr/>
          <p:nvPr/>
        </p:nvSpPr>
        <p:spPr>
          <a:xfrm>
            <a:off x="1915889" y="1908836"/>
            <a:ext cx="8806416" cy="351298"/>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white"/>
                </a:solidFill>
                <a:effectLst/>
                <a:uLnTx/>
                <a:uFillTx/>
                <a:latin typeface="Arial"/>
                <a:ea typeface="+mn-ea"/>
                <a:cs typeface="+mn-cs"/>
              </a:rPr>
              <a:t>OS: 1</a:t>
            </a:r>
            <a:r>
              <a:rPr kumimoji="0" lang="en-US" altLang="en-US" sz="1600" b="1" i="0" u="none" strike="noStrike" kern="1200" cap="none" spc="0" normalizeH="0" baseline="30000" noProof="0" dirty="0">
                <a:ln>
                  <a:noFill/>
                </a:ln>
                <a:solidFill>
                  <a:prstClr val="white"/>
                </a:solidFill>
                <a:effectLst/>
                <a:uLnTx/>
                <a:uFillTx/>
                <a:latin typeface="Arial"/>
                <a:ea typeface="+mn-ea"/>
                <a:cs typeface="+mn-cs"/>
              </a:rPr>
              <a:t>st</a:t>
            </a:r>
            <a:r>
              <a:rPr kumimoji="0" lang="en-US" altLang="en-US" sz="1600" b="1" i="0" u="none" strike="noStrike" kern="1200" cap="none" spc="0" normalizeH="0" baseline="0" noProof="0" dirty="0">
                <a:ln>
                  <a:noFill/>
                </a:ln>
                <a:solidFill>
                  <a:prstClr val="white"/>
                </a:solidFill>
                <a:effectLst/>
                <a:uLnTx/>
                <a:uFillTx/>
                <a:latin typeface="Arial"/>
                <a:ea typeface="+mn-ea"/>
                <a:cs typeface="+mn-cs"/>
              </a:rPr>
              <a:t>- vs 2</a:t>
            </a:r>
            <a:r>
              <a:rPr kumimoji="0" lang="en-US" altLang="en-US" sz="1600" b="1" i="0" u="none" strike="noStrike" kern="1200" cap="none" spc="0" normalizeH="0" baseline="30000" noProof="0" dirty="0">
                <a:ln>
                  <a:noFill/>
                </a:ln>
                <a:solidFill>
                  <a:prstClr val="white"/>
                </a:solidFill>
                <a:effectLst/>
                <a:uLnTx/>
                <a:uFillTx/>
                <a:latin typeface="Arial"/>
                <a:ea typeface="+mn-ea"/>
                <a:cs typeface="+mn-cs"/>
              </a:rPr>
              <a:t>nd</a:t>
            </a:r>
            <a:r>
              <a:rPr kumimoji="0" lang="en-US" altLang="en-US" sz="1600" b="1" i="0" u="none" strike="noStrike" kern="1200" cap="none" spc="0" normalizeH="0" baseline="0" noProof="0" dirty="0">
                <a:ln>
                  <a:noFill/>
                </a:ln>
                <a:solidFill>
                  <a:prstClr val="white"/>
                </a:solidFill>
                <a:effectLst/>
                <a:uLnTx/>
                <a:uFillTx/>
                <a:latin typeface="Arial"/>
                <a:ea typeface="+mn-ea"/>
                <a:cs typeface="+mn-cs"/>
              </a:rPr>
              <a:t>-Generation EGFR TKI in All Mutation Subtypes</a:t>
            </a:r>
          </a:p>
        </p:txBody>
      </p:sp>
      <p:sp>
        <p:nvSpPr>
          <p:cNvPr id="25" name="Freeform 24"/>
          <p:cNvSpPr>
            <a:spLocks/>
          </p:cNvSpPr>
          <p:nvPr/>
        </p:nvSpPr>
        <p:spPr bwMode="auto">
          <a:xfrm>
            <a:off x="2891646" y="2413416"/>
            <a:ext cx="7545359" cy="3213757"/>
          </a:xfrm>
          <a:custGeom>
            <a:avLst/>
            <a:gdLst>
              <a:gd name="T0" fmla="*/ 0 w 2101"/>
              <a:gd name="T1" fmla="*/ 0 h 1656"/>
              <a:gd name="T2" fmla="*/ 0 w 2101"/>
              <a:gd name="T3" fmla="*/ 2147483647 h 1656"/>
              <a:gd name="T4" fmla="*/ 2147483647 w 2101"/>
              <a:gd name="T5" fmla="*/ 2147483647 h 1656"/>
              <a:gd name="T6" fmla="*/ 0 60000 65536"/>
              <a:gd name="T7" fmla="*/ 0 60000 65536"/>
              <a:gd name="T8" fmla="*/ 0 60000 65536"/>
            </a:gdLst>
            <a:ahLst/>
            <a:cxnLst>
              <a:cxn ang="T6">
                <a:pos x="T0" y="T1"/>
              </a:cxn>
              <a:cxn ang="T7">
                <a:pos x="T2" y="T3"/>
              </a:cxn>
              <a:cxn ang="T8">
                <a:pos x="T4" y="T5"/>
              </a:cxn>
            </a:cxnLst>
            <a:rect l="0" t="0" r="r" b="b"/>
            <a:pathLst>
              <a:path w="2101" h="1656">
                <a:moveTo>
                  <a:pt x="0" y="0"/>
                </a:moveTo>
                <a:lnTo>
                  <a:pt x="0" y="1656"/>
                </a:lnTo>
                <a:lnTo>
                  <a:pt x="2101" y="1656"/>
                </a:lnTo>
              </a:path>
            </a:pathLst>
          </a:custGeom>
          <a:noFill/>
          <a:ln w="19050" cap="sq">
            <a:solidFill>
              <a:srgbClr val="595959"/>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0000"/>
              </a:solidFill>
              <a:effectLst/>
              <a:uLnTx/>
              <a:uFillTx/>
              <a:latin typeface="Arial"/>
              <a:ea typeface="+mn-ea"/>
              <a:cs typeface="+mn-cs"/>
            </a:endParaRPr>
          </a:p>
        </p:txBody>
      </p:sp>
      <p:sp>
        <p:nvSpPr>
          <p:cNvPr id="26" name="Line 43"/>
          <p:cNvSpPr>
            <a:spLocks noChangeShapeType="1"/>
          </p:cNvSpPr>
          <p:nvPr/>
        </p:nvSpPr>
        <p:spPr bwMode="auto">
          <a:xfrm>
            <a:off x="2832252" y="2413415"/>
            <a:ext cx="45720" cy="0"/>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27" name="Line 44"/>
          <p:cNvSpPr>
            <a:spLocks noChangeShapeType="1"/>
          </p:cNvSpPr>
          <p:nvPr/>
        </p:nvSpPr>
        <p:spPr bwMode="auto">
          <a:xfrm>
            <a:off x="2832252" y="3059660"/>
            <a:ext cx="45720" cy="0"/>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28" name="Line 45"/>
          <p:cNvSpPr>
            <a:spLocks noChangeShapeType="1"/>
          </p:cNvSpPr>
          <p:nvPr/>
        </p:nvSpPr>
        <p:spPr bwMode="auto">
          <a:xfrm>
            <a:off x="2832252" y="3700083"/>
            <a:ext cx="45720" cy="0"/>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29" name="Line 46"/>
          <p:cNvSpPr>
            <a:spLocks noChangeShapeType="1"/>
          </p:cNvSpPr>
          <p:nvPr/>
        </p:nvSpPr>
        <p:spPr bwMode="auto">
          <a:xfrm>
            <a:off x="2832252" y="4342445"/>
            <a:ext cx="45720" cy="0"/>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30" name="Line 47"/>
          <p:cNvSpPr>
            <a:spLocks noChangeShapeType="1"/>
          </p:cNvSpPr>
          <p:nvPr/>
        </p:nvSpPr>
        <p:spPr bwMode="auto">
          <a:xfrm>
            <a:off x="2832252" y="4982868"/>
            <a:ext cx="45720" cy="0"/>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31" name="Line 49"/>
          <p:cNvSpPr>
            <a:spLocks noChangeShapeType="1"/>
          </p:cNvSpPr>
          <p:nvPr/>
        </p:nvSpPr>
        <p:spPr bwMode="auto">
          <a:xfrm flipV="1">
            <a:off x="3217650" y="5627172"/>
            <a:ext cx="0" cy="91212"/>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32" name="TextBox 154"/>
          <p:cNvSpPr txBox="1">
            <a:spLocks noChangeArrowheads="1"/>
          </p:cNvSpPr>
          <p:nvPr/>
        </p:nvSpPr>
        <p:spPr bwMode="auto">
          <a:xfrm>
            <a:off x="3170874" y="574721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0</a:t>
            </a:r>
          </a:p>
        </p:txBody>
      </p:sp>
      <p:sp>
        <p:nvSpPr>
          <p:cNvPr id="33" name="TextBox 32"/>
          <p:cNvSpPr txBox="1"/>
          <p:nvPr/>
        </p:nvSpPr>
        <p:spPr>
          <a:xfrm rot="16200000">
            <a:off x="792864" y="3839291"/>
            <a:ext cx="285591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595959"/>
                </a:solidFill>
                <a:effectLst/>
                <a:uLnTx/>
                <a:uFillTx/>
                <a:latin typeface="Arial"/>
                <a:ea typeface="+mn-ea"/>
                <a:cs typeface="+mn-cs"/>
              </a:rPr>
              <a:t>Survival</a:t>
            </a:r>
          </a:p>
        </p:txBody>
      </p:sp>
      <p:sp>
        <p:nvSpPr>
          <p:cNvPr id="34" name="TextBox 28"/>
          <p:cNvSpPr txBox="1">
            <a:spLocks noChangeArrowheads="1"/>
          </p:cNvSpPr>
          <p:nvPr/>
        </p:nvSpPr>
        <p:spPr bwMode="auto">
          <a:xfrm>
            <a:off x="4514298" y="5892051"/>
            <a:ext cx="33800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altLang="de-DE" sz="14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Years</a:t>
            </a:r>
          </a:p>
        </p:txBody>
      </p:sp>
      <p:sp>
        <p:nvSpPr>
          <p:cNvPr id="35" name="TextBox 154"/>
          <p:cNvSpPr txBox="1">
            <a:spLocks noChangeArrowheads="1"/>
          </p:cNvSpPr>
          <p:nvPr/>
        </p:nvSpPr>
        <p:spPr bwMode="auto">
          <a:xfrm>
            <a:off x="2573456" y="2315213"/>
            <a:ext cx="21319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1.0</a:t>
            </a:r>
          </a:p>
        </p:txBody>
      </p:sp>
      <p:sp>
        <p:nvSpPr>
          <p:cNvPr id="36" name="TextBox 154"/>
          <p:cNvSpPr txBox="1">
            <a:spLocks noChangeArrowheads="1"/>
          </p:cNvSpPr>
          <p:nvPr/>
        </p:nvSpPr>
        <p:spPr bwMode="auto">
          <a:xfrm>
            <a:off x="2573454" y="2950938"/>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0.8</a:t>
            </a:r>
          </a:p>
        </p:txBody>
      </p:sp>
      <p:sp>
        <p:nvSpPr>
          <p:cNvPr id="37" name="TextBox 154"/>
          <p:cNvSpPr txBox="1">
            <a:spLocks noChangeArrowheads="1"/>
          </p:cNvSpPr>
          <p:nvPr/>
        </p:nvSpPr>
        <p:spPr bwMode="auto">
          <a:xfrm>
            <a:off x="2573454" y="3595372"/>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0.6</a:t>
            </a:r>
          </a:p>
        </p:txBody>
      </p:sp>
      <p:sp>
        <p:nvSpPr>
          <p:cNvPr id="38" name="TextBox 154"/>
          <p:cNvSpPr txBox="1">
            <a:spLocks noChangeArrowheads="1"/>
          </p:cNvSpPr>
          <p:nvPr/>
        </p:nvSpPr>
        <p:spPr bwMode="auto">
          <a:xfrm>
            <a:off x="2573454" y="4231098"/>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0.4</a:t>
            </a:r>
          </a:p>
        </p:txBody>
      </p:sp>
      <p:sp>
        <p:nvSpPr>
          <p:cNvPr id="39" name="TextBox 154"/>
          <p:cNvSpPr txBox="1">
            <a:spLocks noChangeArrowheads="1"/>
          </p:cNvSpPr>
          <p:nvPr/>
        </p:nvSpPr>
        <p:spPr bwMode="auto">
          <a:xfrm>
            <a:off x="2573454" y="4875532"/>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0.2</a:t>
            </a:r>
          </a:p>
        </p:txBody>
      </p:sp>
      <p:sp>
        <p:nvSpPr>
          <p:cNvPr id="40" name="TextBox 154"/>
          <p:cNvSpPr txBox="1">
            <a:spLocks noChangeArrowheads="1"/>
          </p:cNvSpPr>
          <p:nvPr/>
        </p:nvSpPr>
        <p:spPr bwMode="auto">
          <a:xfrm>
            <a:off x="2701694" y="551125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0</a:t>
            </a:r>
          </a:p>
        </p:txBody>
      </p:sp>
      <p:sp>
        <p:nvSpPr>
          <p:cNvPr id="41" name="Line 47"/>
          <p:cNvSpPr>
            <a:spLocks noChangeShapeType="1"/>
          </p:cNvSpPr>
          <p:nvPr/>
        </p:nvSpPr>
        <p:spPr bwMode="auto">
          <a:xfrm>
            <a:off x="2832252" y="5626900"/>
            <a:ext cx="45720" cy="0"/>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42" name="Line 49"/>
          <p:cNvSpPr>
            <a:spLocks noChangeShapeType="1"/>
          </p:cNvSpPr>
          <p:nvPr/>
        </p:nvSpPr>
        <p:spPr bwMode="auto">
          <a:xfrm flipV="1">
            <a:off x="4424897" y="5627172"/>
            <a:ext cx="0" cy="91212"/>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43" name="TextBox 154"/>
          <p:cNvSpPr txBox="1">
            <a:spLocks noChangeArrowheads="1"/>
          </p:cNvSpPr>
          <p:nvPr/>
        </p:nvSpPr>
        <p:spPr bwMode="auto">
          <a:xfrm>
            <a:off x="4378121" y="5747213"/>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2</a:t>
            </a:r>
          </a:p>
        </p:txBody>
      </p:sp>
      <p:sp>
        <p:nvSpPr>
          <p:cNvPr id="44" name="Line 49"/>
          <p:cNvSpPr>
            <a:spLocks noChangeShapeType="1"/>
          </p:cNvSpPr>
          <p:nvPr/>
        </p:nvSpPr>
        <p:spPr bwMode="auto">
          <a:xfrm flipV="1">
            <a:off x="5608239" y="5627172"/>
            <a:ext cx="0" cy="91212"/>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45" name="TextBox 154"/>
          <p:cNvSpPr txBox="1">
            <a:spLocks noChangeArrowheads="1"/>
          </p:cNvSpPr>
          <p:nvPr/>
        </p:nvSpPr>
        <p:spPr bwMode="auto">
          <a:xfrm>
            <a:off x="5561463" y="5747213"/>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4</a:t>
            </a:r>
          </a:p>
        </p:txBody>
      </p:sp>
      <p:sp>
        <p:nvSpPr>
          <p:cNvPr id="46" name="Line 49"/>
          <p:cNvSpPr>
            <a:spLocks noChangeShapeType="1"/>
          </p:cNvSpPr>
          <p:nvPr/>
        </p:nvSpPr>
        <p:spPr bwMode="auto">
          <a:xfrm flipV="1">
            <a:off x="6797557" y="5627172"/>
            <a:ext cx="0" cy="91212"/>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47" name="TextBox 154"/>
          <p:cNvSpPr txBox="1">
            <a:spLocks noChangeArrowheads="1"/>
          </p:cNvSpPr>
          <p:nvPr/>
        </p:nvSpPr>
        <p:spPr bwMode="auto">
          <a:xfrm>
            <a:off x="6750781" y="5747213"/>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6</a:t>
            </a:r>
          </a:p>
        </p:txBody>
      </p:sp>
      <p:sp>
        <p:nvSpPr>
          <p:cNvPr id="48" name="Line 49"/>
          <p:cNvSpPr>
            <a:spLocks noChangeShapeType="1"/>
          </p:cNvSpPr>
          <p:nvPr/>
        </p:nvSpPr>
        <p:spPr bwMode="auto">
          <a:xfrm flipV="1">
            <a:off x="7980898" y="5627172"/>
            <a:ext cx="0" cy="91212"/>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49" name="TextBox 154"/>
          <p:cNvSpPr txBox="1">
            <a:spLocks noChangeArrowheads="1"/>
          </p:cNvSpPr>
          <p:nvPr/>
        </p:nvSpPr>
        <p:spPr bwMode="auto">
          <a:xfrm>
            <a:off x="7934122" y="5747213"/>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8</a:t>
            </a:r>
          </a:p>
        </p:txBody>
      </p:sp>
      <p:sp>
        <p:nvSpPr>
          <p:cNvPr id="50" name="Line 49"/>
          <p:cNvSpPr>
            <a:spLocks noChangeShapeType="1"/>
          </p:cNvSpPr>
          <p:nvPr/>
        </p:nvSpPr>
        <p:spPr bwMode="auto">
          <a:xfrm flipV="1">
            <a:off x="9188145" y="5627172"/>
            <a:ext cx="0" cy="91212"/>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51" name="TextBox 154"/>
          <p:cNvSpPr txBox="1">
            <a:spLocks noChangeArrowheads="1"/>
          </p:cNvSpPr>
          <p:nvPr/>
        </p:nvSpPr>
        <p:spPr bwMode="auto">
          <a:xfrm>
            <a:off x="9098890" y="57472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10</a:t>
            </a:r>
          </a:p>
        </p:txBody>
      </p:sp>
      <p:grpSp>
        <p:nvGrpSpPr>
          <p:cNvPr id="52" name="Group 51"/>
          <p:cNvGrpSpPr/>
          <p:nvPr/>
        </p:nvGrpSpPr>
        <p:grpSpPr>
          <a:xfrm>
            <a:off x="8391792" y="2621055"/>
            <a:ext cx="1142906" cy="372410"/>
            <a:chOff x="2541894" y="3381364"/>
            <a:chExt cx="387959" cy="372410"/>
          </a:xfrm>
        </p:grpSpPr>
        <p:sp>
          <p:nvSpPr>
            <p:cNvPr id="53" name="TextBox 304"/>
            <p:cNvSpPr txBox="1">
              <a:spLocks noChangeArrowheads="1"/>
            </p:cNvSpPr>
            <p:nvPr/>
          </p:nvSpPr>
          <p:spPr bwMode="auto">
            <a:xfrm>
              <a:off x="2636383" y="3381364"/>
              <a:ext cx="293470" cy="372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marL="0" marR="0" lvl="0" indent="0" algn="l" defTabSz="914400" rtl="0" eaLnBrk="1" fontAlgn="auto" latinLnBrk="0" hangingPunct="1">
                <a:lnSpc>
                  <a:spcPct val="110000"/>
                </a:lnSpc>
                <a:spcBef>
                  <a:spcPts val="0"/>
                </a:spcBef>
                <a:spcAft>
                  <a:spcPts val="0"/>
                </a:spcAft>
                <a:buClrTx/>
                <a:buSzTx/>
                <a:buFontTx/>
                <a:buNone/>
                <a:tabLst>
                  <a:tab pos="742950" algn="l"/>
                </a:tabLst>
                <a:defRPr/>
              </a:pPr>
              <a:r>
                <a:rPr kumimoji="0" lang="en-GB" sz="1100" b="0" i="0" u="none" strike="noStrike" kern="1200" cap="none" spc="0" normalizeH="0" baseline="0" noProof="0" dirty="0">
                  <a:ln>
                    <a:noFill/>
                  </a:ln>
                  <a:solidFill>
                    <a:srgbClr val="595959"/>
                  </a:solidFill>
                  <a:effectLst/>
                  <a:uLnTx/>
                  <a:uFillTx/>
                  <a:latin typeface="Arial" charset="0"/>
                  <a:ea typeface="+mn-ea"/>
                  <a:cs typeface="Arial" charset="0"/>
                </a:rPr>
                <a:t>1</a:t>
              </a:r>
              <a:r>
                <a:rPr kumimoji="0" lang="en-GB" sz="1100" b="0" i="0" u="none" strike="noStrike" kern="1200" cap="none" spc="0" normalizeH="0" baseline="30000" noProof="0" dirty="0">
                  <a:ln>
                    <a:noFill/>
                  </a:ln>
                  <a:solidFill>
                    <a:srgbClr val="595959"/>
                  </a:solidFill>
                  <a:effectLst/>
                  <a:uLnTx/>
                  <a:uFillTx/>
                  <a:latin typeface="Arial" charset="0"/>
                  <a:ea typeface="+mn-ea"/>
                  <a:cs typeface="Arial" charset="0"/>
                </a:rPr>
                <a:t>st</a:t>
              </a:r>
              <a:r>
                <a:rPr kumimoji="0" lang="en-GB" sz="1100" b="0" i="0" u="none" strike="noStrike" kern="1200" cap="none" spc="0" normalizeH="0" baseline="0" noProof="0" dirty="0">
                  <a:ln>
                    <a:noFill/>
                  </a:ln>
                  <a:solidFill>
                    <a:srgbClr val="595959"/>
                  </a:solidFill>
                  <a:effectLst/>
                  <a:uLnTx/>
                  <a:uFillTx/>
                  <a:latin typeface="Arial" charset="0"/>
                  <a:ea typeface="+mn-ea"/>
                  <a:cs typeface="Arial" charset="0"/>
                </a:rPr>
                <a:t>-gen TKI</a:t>
              </a:r>
            </a:p>
            <a:p>
              <a:pPr marL="0" marR="0" lvl="0" indent="0" algn="l" defTabSz="914400" rtl="0" eaLnBrk="1" fontAlgn="auto" latinLnBrk="0" hangingPunct="1">
                <a:lnSpc>
                  <a:spcPct val="110000"/>
                </a:lnSpc>
                <a:spcBef>
                  <a:spcPts val="0"/>
                </a:spcBef>
                <a:spcAft>
                  <a:spcPts val="0"/>
                </a:spcAft>
                <a:buClrTx/>
                <a:buSzTx/>
                <a:buFontTx/>
                <a:buNone/>
                <a:tabLst>
                  <a:tab pos="742950" algn="l"/>
                </a:tabLst>
                <a:defRPr/>
              </a:pPr>
              <a:r>
                <a:rPr kumimoji="0" lang="de-CH" sz="1100" b="0" i="0" u="none" strike="noStrike" kern="1200" cap="none" spc="0" normalizeH="0" baseline="0" noProof="0" dirty="0" err="1">
                  <a:ln>
                    <a:noFill/>
                  </a:ln>
                  <a:solidFill>
                    <a:srgbClr val="595959"/>
                  </a:solidFill>
                  <a:effectLst/>
                  <a:uLnTx/>
                  <a:uFillTx/>
                  <a:latin typeface="Arial" pitchFamily="34" charset="0"/>
                  <a:ea typeface="ＭＳ Ｐゴシック" pitchFamily="34" charset="-128"/>
                  <a:cs typeface="Arial" pitchFamily="34" charset="0"/>
                </a:rPr>
                <a:t>Afatinib</a:t>
              </a:r>
              <a:endParaRPr kumimoji="0" lang="en-GB" sz="1100" b="0" i="0" u="none" strike="noStrike" kern="1200" cap="none" spc="0" normalizeH="0" baseline="0" noProof="0" dirty="0">
                <a:ln>
                  <a:noFill/>
                </a:ln>
                <a:solidFill>
                  <a:srgbClr val="595959"/>
                </a:solidFill>
                <a:effectLst/>
                <a:uLnTx/>
                <a:uFillTx/>
                <a:latin typeface="Arial" charset="0"/>
                <a:ea typeface="+mn-ea"/>
                <a:cs typeface="Arial" charset="0"/>
              </a:endParaRPr>
            </a:p>
          </p:txBody>
        </p:sp>
        <p:sp>
          <p:nvSpPr>
            <p:cNvPr id="54" name="Line 81"/>
            <p:cNvSpPr>
              <a:spLocks noChangeShapeType="1"/>
            </p:cNvSpPr>
            <p:nvPr/>
          </p:nvSpPr>
          <p:spPr bwMode="auto">
            <a:xfrm rot="5400000" flipV="1">
              <a:off x="2574155" y="3634404"/>
              <a:ext cx="0" cy="62079"/>
            </a:xfrm>
            <a:prstGeom prst="line">
              <a:avLst/>
            </a:prstGeom>
            <a:noFill/>
            <a:ln w="19050" cap="flat">
              <a:solidFill>
                <a:srgbClr val="717073"/>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595959"/>
                </a:solidFill>
                <a:effectLst/>
                <a:uLnTx/>
                <a:uFillTx/>
                <a:latin typeface="Arial"/>
                <a:ea typeface="+mn-ea"/>
                <a:cs typeface="+mn-cs"/>
              </a:endParaRPr>
            </a:p>
          </p:txBody>
        </p:sp>
        <p:sp>
          <p:nvSpPr>
            <p:cNvPr id="55" name="Line 81"/>
            <p:cNvSpPr>
              <a:spLocks noChangeShapeType="1"/>
            </p:cNvSpPr>
            <p:nvPr/>
          </p:nvSpPr>
          <p:spPr bwMode="auto">
            <a:xfrm rot="5400000" flipV="1">
              <a:off x="2572934" y="3449254"/>
              <a:ext cx="0" cy="62079"/>
            </a:xfrm>
            <a:prstGeom prst="line">
              <a:avLst/>
            </a:pr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595959"/>
                </a:solidFill>
                <a:effectLst/>
                <a:uLnTx/>
                <a:uFillTx/>
                <a:latin typeface="Arial"/>
                <a:ea typeface="+mn-ea"/>
                <a:cs typeface="+mn-cs"/>
              </a:endParaRPr>
            </a:p>
          </p:txBody>
        </p:sp>
      </p:grpSp>
      <p:sp>
        <p:nvSpPr>
          <p:cNvPr id="5" name="Rechteck 4"/>
          <p:cNvSpPr/>
          <p:nvPr/>
        </p:nvSpPr>
        <p:spPr>
          <a:xfrm>
            <a:off x="870905" y="6565533"/>
            <a:ext cx="3365024" cy="261610"/>
          </a:xfrm>
          <a:prstGeom prst="rect">
            <a:avLst/>
          </a:prstGeom>
        </p:spPr>
        <p:txBody>
          <a:bodyPr wrap="none">
            <a:spAutoFit/>
          </a:bodyPr>
          <a:lstStyle/>
          <a:p>
            <a:pPr lvl="0">
              <a:defRPr/>
            </a:pPr>
            <a:r>
              <a:rPr kumimoji="0" lang="en-US" sz="1100" b="0" i="0" u="none" strike="noStrike" kern="1200" cap="none" spc="0" normalizeH="0" baseline="0" noProof="0" dirty="0">
                <a:ln>
                  <a:noFill/>
                </a:ln>
                <a:effectLst/>
                <a:uLnTx/>
                <a:uFillTx/>
                <a:latin typeface="+mj-lt"/>
                <a:cs typeface="Arial" panose="020B0604020202020204" pitchFamily="34" charset="0"/>
              </a:rPr>
              <a:t>Lau</a:t>
            </a:r>
            <a:r>
              <a:rPr kumimoji="0" lang="en-US" sz="1100" b="0" i="0" u="none" strike="noStrike" kern="1200" cap="none" spc="0" normalizeH="0" baseline="0" noProof="0" dirty="0">
                <a:ln>
                  <a:noFill/>
                </a:ln>
                <a:effectLst/>
                <a:uLnTx/>
                <a:uFillTx/>
                <a:latin typeface="+mj-lt"/>
              </a:rPr>
              <a:t> et al. </a:t>
            </a:r>
            <a:r>
              <a:rPr kumimoji="0" lang="en-US" sz="1100" b="0" i="0" u="none" strike="noStrike" kern="1200" cap="none" spc="0" normalizeH="0" baseline="0" noProof="0" dirty="0" err="1">
                <a:ln>
                  <a:noFill/>
                </a:ln>
                <a:effectLst/>
                <a:uLnTx/>
                <a:uFillTx/>
                <a:latin typeface="+mj-lt"/>
              </a:rPr>
              <a:t>Clin</a:t>
            </a:r>
            <a:r>
              <a:rPr kumimoji="0" lang="en-US" sz="1100" b="0" i="0" u="none" strike="noStrike" kern="1200" cap="none" spc="0" normalizeH="0" baseline="0" noProof="0" dirty="0">
                <a:ln>
                  <a:noFill/>
                </a:ln>
                <a:effectLst/>
                <a:uLnTx/>
                <a:uFillTx/>
                <a:latin typeface="+mj-lt"/>
              </a:rPr>
              <a:t> Lung Cancer </a:t>
            </a:r>
            <a:r>
              <a:rPr lang="vi-VN" sz="1100" dirty="0">
                <a:latin typeface="+mj-lt"/>
              </a:rPr>
              <a:t>2019 20(5):e576-e583.</a:t>
            </a:r>
            <a:endParaRPr kumimoji="0" lang="en-US" sz="1100" b="0" i="0" u="none" strike="noStrike" kern="1200" cap="none" spc="0" normalizeH="0" baseline="0" noProof="0" dirty="0">
              <a:ln>
                <a:noFill/>
              </a:ln>
              <a:effectLst/>
              <a:uLnTx/>
              <a:uFillTx/>
              <a:latin typeface="+mj-lt"/>
            </a:endParaRPr>
          </a:p>
        </p:txBody>
      </p:sp>
      <p:sp>
        <p:nvSpPr>
          <p:cNvPr id="314" name="Line 49"/>
          <p:cNvSpPr>
            <a:spLocks noChangeShapeType="1"/>
          </p:cNvSpPr>
          <p:nvPr/>
        </p:nvSpPr>
        <p:spPr bwMode="auto">
          <a:xfrm flipV="1">
            <a:off x="10274196" y="5625572"/>
            <a:ext cx="0" cy="91212"/>
          </a:xfrm>
          <a:prstGeom prst="line">
            <a:avLst/>
          </a:prstGeom>
          <a:noFill/>
          <a:ln w="19050" cap="sq">
            <a:solidFill>
              <a:srgbClr val="595959"/>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95959"/>
              </a:solidFill>
              <a:effectLst/>
              <a:uLnTx/>
              <a:uFillTx/>
              <a:latin typeface="Arial"/>
              <a:ea typeface="+mn-ea"/>
              <a:cs typeface="+mn-cs"/>
            </a:endParaRPr>
          </a:p>
        </p:txBody>
      </p:sp>
      <p:sp>
        <p:nvSpPr>
          <p:cNvPr id="315" name="TextBox 154"/>
          <p:cNvSpPr txBox="1">
            <a:spLocks noChangeArrowheads="1"/>
          </p:cNvSpPr>
          <p:nvPr/>
        </p:nvSpPr>
        <p:spPr bwMode="auto">
          <a:xfrm>
            <a:off x="10184941" y="57456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ts val="240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pitchFamily="34" charset="0"/>
                <a:ea typeface="+mn-ea"/>
                <a:cs typeface="Arial" pitchFamily="34" charset="0"/>
              </a:rPr>
              <a:t>12</a:t>
            </a:r>
          </a:p>
        </p:txBody>
      </p:sp>
      <p:sp>
        <p:nvSpPr>
          <p:cNvPr id="57" name="Title 1"/>
          <p:cNvSpPr txBox="1">
            <a:spLocks/>
          </p:cNvSpPr>
          <p:nvPr/>
        </p:nvSpPr>
        <p:spPr bwMode="auto">
          <a:xfrm>
            <a:off x="870905" y="106078"/>
            <a:ext cx="11110086"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spAutoFit/>
          </a:bodyPr>
          <a:lstStyle>
            <a:lvl1pPr algn="l" rtl="0" eaLnBrk="0" fontAlgn="base" hangingPunct="0">
              <a:lnSpc>
                <a:spcPct val="85000"/>
              </a:lnSpc>
              <a:spcBef>
                <a:spcPct val="0"/>
              </a:spcBef>
              <a:spcAft>
                <a:spcPct val="0"/>
              </a:spcAft>
              <a:defRPr sz="2800" kern="1200">
                <a:solidFill>
                  <a:schemeClr val="bg1"/>
                </a:solidFill>
                <a:latin typeface="+mj-lt"/>
                <a:ea typeface="+mj-ea"/>
                <a:cs typeface="+mj-cs"/>
              </a:defRPr>
            </a:lvl1pPr>
            <a:lvl2pPr algn="l" rtl="0" eaLnBrk="0" fontAlgn="base" hangingPunct="0">
              <a:lnSpc>
                <a:spcPct val="85000"/>
              </a:lnSpc>
              <a:spcBef>
                <a:spcPct val="0"/>
              </a:spcBef>
              <a:spcAft>
                <a:spcPct val="0"/>
              </a:spcAft>
              <a:defRPr sz="2700">
                <a:solidFill>
                  <a:schemeClr val="bg1"/>
                </a:solidFill>
                <a:latin typeface="Arial" charset="0"/>
              </a:defRPr>
            </a:lvl2pPr>
            <a:lvl3pPr algn="l" rtl="0" eaLnBrk="0" fontAlgn="base" hangingPunct="0">
              <a:lnSpc>
                <a:spcPct val="85000"/>
              </a:lnSpc>
              <a:spcBef>
                <a:spcPct val="0"/>
              </a:spcBef>
              <a:spcAft>
                <a:spcPct val="0"/>
              </a:spcAft>
              <a:defRPr sz="2700">
                <a:solidFill>
                  <a:schemeClr val="bg1"/>
                </a:solidFill>
                <a:latin typeface="Arial" charset="0"/>
              </a:defRPr>
            </a:lvl3pPr>
            <a:lvl4pPr algn="l" rtl="0" eaLnBrk="0" fontAlgn="base" hangingPunct="0">
              <a:lnSpc>
                <a:spcPct val="85000"/>
              </a:lnSpc>
              <a:spcBef>
                <a:spcPct val="0"/>
              </a:spcBef>
              <a:spcAft>
                <a:spcPct val="0"/>
              </a:spcAft>
              <a:defRPr sz="2700">
                <a:solidFill>
                  <a:schemeClr val="bg1"/>
                </a:solidFill>
                <a:latin typeface="Arial" charset="0"/>
              </a:defRPr>
            </a:lvl4pPr>
            <a:lvl5pPr algn="l" rtl="0" eaLnBrk="0" fontAlgn="base" hangingPunct="0">
              <a:lnSpc>
                <a:spcPct val="85000"/>
              </a:lnSpc>
              <a:spcBef>
                <a:spcPct val="0"/>
              </a:spcBef>
              <a:spcAft>
                <a:spcPct val="0"/>
              </a:spcAft>
              <a:defRPr sz="2700">
                <a:solidFill>
                  <a:schemeClr val="bg1"/>
                </a:solidFill>
                <a:latin typeface="Arial" charset="0"/>
              </a:defRPr>
            </a:lvl5pPr>
            <a:lvl6pPr marL="457200" algn="l" rtl="0" fontAlgn="base">
              <a:lnSpc>
                <a:spcPct val="85000"/>
              </a:lnSpc>
              <a:spcBef>
                <a:spcPct val="0"/>
              </a:spcBef>
              <a:spcAft>
                <a:spcPct val="0"/>
              </a:spcAft>
              <a:defRPr sz="2700">
                <a:solidFill>
                  <a:schemeClr val="bg1"/>
                </a:solidFill>
                <a:latin typeface="Arial" charset="0"/>
              </a:defRPr>
            </a:lvl6pPr>
            <a:lvl7pPr marL="914400" algn="l" rtl="0" fontAlgn="base">
              <a:lnSpc>
                <a:spcPct val="85000"/>
              </a:lnSpc>
              <a:spcBef>
                <a:spcPct val="0"/>
              </a:spcBef>
              <a:spcAft>
                <a:spcPct val="0"/>
              </a:spcAft>
              <a:defRPr sz="2700">
                <a:solidFill>
                  <a:schemeClr val="bg1"/>
                </a:solidFill>
                <a:latin typeface="Arial" charset="0"/>
              </a:defRPr>
            </a:lvl7pPr>
            <a:lvl8pPr marL="1371600" algn="l" rtl="0" fontAlgn="base">
              <a:lnSpc>
                <a:spcPct val="85000"/>
              </a:lnSpc>
              <a:spcBef>
                <a:spcPct val="0"/>
              </a:spcBef>
              <a:spcAft>
                <a:spcPct val="0"/>
              </a:spcAft>
              <a:defRPr sz="2700">
                <a:solidFill>
                  <a:schemeClr val="bg1"/>
                </a:solidFill>
                <a:latin typeface="Arial" charset="0"/>
              </a:defRPr>
            </a:lvl8pPr>
            <a:lvl9pPr marL="1828800" algn="l" rtl="0" fontAlgn="base">
              <a:lnSpc>
                <a:spcPct val="85000"/>
              </a:lnSpc>
              <a:spcBef>
                <a:spcPct val="0"/>
              </a:spcBef>
              <a:spcAft>
                <a:spcPct val="0"/>
              </a:spcAft>
              <a:defRPr sz="2700">
                <a:solidFill>
                  <a:schemeClr val="bg1"/>
                </a:solidFill>
                <a:latin typeface="Arial" charset="0"/>
              </a:defRPr>
            </a:lvl9pPr>
          </a:lstStyle>
          <a:p>
            <a:pPr>
              <a:lnSpc>
                <a:spcPct val="100000"/>
              </a:lnSpc>
            </a:pPr>
            <a:r>
              <a:rPr lang="en-US" sz="3200" b="1" dirty="0" err="1">
                <a:solidFill>
                  <a:schemeClr val="accent4"/>
                </a:solidFill>
              </a:rPr>
              <a:t>Nghiên</a:t>
            </a:r>
            <a:r>
              <a:rPr lang="en-US" sz="3200" b="1" dirty="0">
                <a:solidFill>
                  <a:schemeClr val="accent4"/>
                </a:solidFill>
              </a:rPr>
              <a:t> </a:t>
            </a:r>
            <a:r>
              <a:rPr lang="en-US" sz="3200" b="1" dirty="0" err="1">
                <a:solidFill>
                  <a:schemeClr val="accent4"/>
                </a:solidFill>
              </a:rPr>
              <a:t>cứu</a:t>
            </a:r>
            <a:r>
              <a:rPr lang="en-US" sz="3200" b="1" dirty="0">
                <a:solidFill>
                  <a:schemeClr val="accent4"/>
                </a:solidFill>
              </a:rPr>
              <a:t> </a:t>
            </a:r>
            <a:r>
              <a:rPr lang="en-US" sz="3200" b="1" dirty="0" err="1">
                <a:solidFill>
                  <a:schemeClr val="accent4"/>
                </a:solidFill>
              </a:rPr>
              <a:t>tại</a:t>
            </a:r>
            <a:r>
              <a:rPr lang="en-US" sz="3200" b="1" dirty="0">
                <a:solidFill>
                  <a:schemeClr val="accent4"/>
                </a:solidFill>
              </a:rPr>
              <a:t> Canada: Afatinib vs EGFR TKIs </a:t>
            </a:r>
            <a:r>
              <a:rPr lang="en-US" sz="3200" b="1" dirty="0" err="1">
                <a:solidFill>
                  <a:schemeClr val="accent4"/>
                </a:solidFill>
              </a:rPr>
              <a:t>thế</a:t>
            </a:r>
            <a:r>
              <a:rPr lang="en-US" sz="3200" b="1" dirty="0">
                <a:solidFill>
                  <a:schemeClr val="accent4"/>
                </a:solidFill>
              </a:rPr>
              <a:t> </a:t>
            </a:r>
            <a:r>
              <a:rPr lang="en-US" sz="3200" b="1" dirty="0" err="1">
                <a:solidFill>
                  <a:schemeClr val="accent4"/>
                </a:solidFill>
              </a:rPr>
              <a:t>hệ</a:t>
            </a:r>
            <a:r>
              <a:rPr lang="en-US" sz="3200" b="1" dirty="0">
                <a:solidFill>
                  <a:schemeClr val="accent4"/>
                </a:solidFill>
              </a:rPr>
              <a:t> 1 </a:t>
            </a:r>
            <a:r>
              <a:rPr lang="en-US" sz="3200" b="1" dirty="0" err="1">
                <a:solidFill>
                  <a:schemeClr val="accent4"/>
                </a:solidFill>
              </a:rPr>
              <a:t>trong</a:t>
            </a:r>
            <a:r>
              <a:rPr lang="en-US" sz="3200" b="1" dirty="0">
                <a:solidFill>
                  <a:schemeClr val="accent4"/>
                </a:solidFill>
              </a:rPr>
              <a:t> </a:t>
            </a:r>
            <a:r>
              <a:rPr lang="en-US" sz="3200" b="1" dirty="0" err="1">
                <a:solidFill>
                  <a:schemeClr val="accent4"/>
                </a:solidFill>
              </a:rPr>
              <a:t>điều</a:t>
            </a:r>
            <a:r>
              <a:rPr lang="en-US" sz="3200" b="1" dirty="0">
                <a:solidFill>
                  <a:schemeClr val="accent4"/>
                </a:solidFill>
              </a:rPr>
              <a:t> </a:t>
            </a:r>
            <a:r>
              <a:rPr lang="en-US" sz="3200" b="1" dirty="0" err="1">
                <a:solidFill>
                  <a:schemeClr val="accent4"/>
                </a:solidFill>
              </a:rPr>
              <a:t>trị</a:t>
            </a:r>
            <a:r>
              <a:rPr lang="en-US" sz="3200" b="1" dirty="0">
                <a:solidFill>
                  <a:schemeClr val="accent4"/>
                </a:solidFill>
              </a:rPr>
              <a:t> UTPKTBN </a:t>
            </a:r>
            <a:r>
              <a:rPr lang="en-US" sz="3200" b="1" dirty="0" err="1">
                <a:solidFill>
                  <a:schemeClr val="accent4"/>
                </a:solidFill>
              </a:rPr>
              <a:t>có</a:t>
            </a:r>
            <a:r>
              <a:rPr lang="en-US" sz="3200" b="1" dirty="0">
                <a:solidFill>
                  <a:schemeClr val="accent4"/>
                </a:solidFill>
              </a:rPr>
              <a:t> </a:t>
            </a:r>
            <a:r>
              <a:rPr lang="en-US" sz="3200" b="1" dirty="0" err="1">
                <a:solidFill>
                  <a:schemeClr val="accent4"/>
                </a:solidFill>
              </a:rPr>
              <a:t>đột</a:t>
            </a:r>
            <a:r>
              <a:rPr lang="en-US" sz="3200" b="1" dirty="0">
                <a:solidFill>
                  <a:schemeClr val="accent4"/>
                </a:solidFill>
              </a:rPr>
              <a:t> </a:t>
            </a:r>
            <a:r>
              <a:rPr lang="en-US" sz="3200" b="1" dirty="0" err="1">
                <a:solidFill>
                  <a:schemeClr val="accent4"/>
                </a:solidFill>
              </a:rPr>
              <a:t>biến</a:t>
            </a:r>
            <a:r>
              <a:rPr lang="en-US" sz="3200" b="1" dirty="0">
                <a:solidFill>
                  <a:schemeClr val="accent4"/>
                </a:solidFill>
              </a:rPr>
              <a:t> EGFR (N=484)</a:t>
            </a:r>
          </a:p>
        </p:txBody>
      </p:sp>
    </p:spTree>
    <p:extLst>
      <p:ext uri="{BB962C8B-B14F-4D97-AF65-F5344CB8AC3E}">
        <p14:creationId xmlns:p14="http://schemas.microsoft.com/office/powerpoint/2010/main" val="403036543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fik 5"/>
          <p:cNvPicPr>
            <a:picLocks noChangeAspect="1"/>
          </p:cNvPicPr>
          <p:nvPr/>
        </p:nvPicPr>
        <p:blipFill>
          <a:blip r:embed="rId3"/>
          <a:stretch>
            <a:fillRect/>
          </a:stretch>
        </p:blipFill>
        <p:spPr>
          <a:xfrm>
            <a:off x="7875943" y="2893734"/>
            <a:ext cx="3516213" cy="2498813"/>
          </a:xfrm>
          <a:prstGeom prst="rect">
            <a:avLst/>
          </a:prstGeom>
        </p:spPr>
      </p:pic>
      <p:pic>
        <p:nvPicPr>
          <p:cNvPr id="4" name="Grafik 3"/>
          <p:cNvPicPr>
            <a:picLocks noChangeAspect="1"/>
          </p:cNvPicPr>
          <p:nvPr/>
        </p:nvPicPr>
        <p:blipFill>
          <a:blip r:embed="rId4"/>
          <a:stretch>
            <a:fillRect/>
          </a:stretch>
        </p:blipFill>
        <p:spPr>
          <a:xfrm>
            <a:off x="1417527" y="2919399"/>
            <a:ext cx="5241057" cy="2506347"/>
          </a:xfrm>
          <a:prstGeom prst="rect">
            <a:avLst/>
          </a:prstGeom>
        </p:spPr>
      </p:pic>
      <p:sp>
        <p:nvSpPr>
          <p:cNvPr id="33" name="Round Same Side Corner Rectangle 32"/>
          <p:cNvSpPr/>
          <p:nvPr/>
        </p:nvSpPr>
        <p:spPr>
          <a:xfrm rot="10800000">
            <a:off x="2940372" y="2339615"/>
            <a:ext cx="2978310" cy="1038701"/>
          </a:xfrm>
          <a:prstGeom prst="round2SameRect">
            <a:avLst>
              <a:gd name="adj1" fmla="val 20976"/>
              <a:gd name="adj2" fmla="val 0"/>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de-DE" altLang="en-US" sz="1400" b="1" i="0" u="none" strike="noStrike" kern="1200" cap="none" spc="0" normalizeH="0" baseline="30000" noProof="0" dirty="0">
              <a:ln>
                <a:noFill/>
              </a:ln>
              <a:solidFill>
                <a:srgbClr val="595959"/>
              </a:solidFill>
              <a:effectLst/>
              <a:uLnTx/>
              <a:uFillTx/>
              <a:latin typeface="Arial"/>
              <a:ea typeface="+mn-ea"/>
              <a:cs typeface="+mn-cs"/>
            </a:endParaRPr>
          </a:p>
        </p:txBody>
      </p:sp>
      <p:sp>
        <p:nvSpPr>
          <p:cNvPr id="35" name="Round Same Side Corner Rectangle 34"/>
          <p:cNvSpPr/>
          <p:nvPr/>
        </p:nvSpPr>
        <p:spPr>
          <a:xfrm rot="10800000">
            <a:off x="650587" y="1908249"/>
            <a:ext cx="6087354" cy="4149364"/>
          </a:xfrm>
          <a:prstGeom prst="round2SameRect">
            <a:avLst>
              <a:gd name="adj1" fmla="val 4503"/>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36" name="Round Same Side Corner Rectangle 35"/>
          <p:cNvSpPr/>
          <p:nvPr/>
        </p:nvSpPr>
        <p:spPr>
          <a:xfrm>
            <a:off x="643667" y="1497176"/>
            <a:ext cx="6101191" cy="440991"/>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sv-SE" altLang="en-US" sz="1200" b="1" i="0" u="none" strike="noStrike" kern="1200" cap="none" spc="0" normalizeH="0" baseline="0" noProof="0" dirty="0">
                <a:ln>
                  <a:noFill/>
                </a:ln>
                <a:solidFill>
                  <a:prstClr val="white"/>
                </a:solidFill>
                <a:effectLst/>
                <a:uLnTx/>
                <a:uFillTx/>
                <a:latin typeface="Arial"/>
                <a:ea typeface="+mn-ea"/>
                <a:cs typeface="+mn-cs"/>
              </a:rPr>
              <a:t>OS: 1</a:t>
            </a:r>
            <a:r>
              <a:rPr kumimoji="0" lang="sv-SE" altLang="en-US" sz="1200" b="1" i="0" u="none" strike="noStrike" kern="1200" cap="none" spc="0" normalizeH="0" baseline="30000" noProof="0" dirty="0">
                <a:ln>
                  <a:noFill/>
                </a:ln>
                <a:solidFill>
                  <a:prstClr val="white"/>
                </a:solidFill>
                <a:effectLst/>
                <a:uLnTx/>
                <a:uFillTx/>
                <a:latin typeface="Arial"/>
                <a:ea typeface="+mn-ea"/>
                <a:cs typeface="+mn-cs"/>
              </a:rPr>
              <a:t>st</a:t>
            </a:r>
            <a:r>
              <a:rPr kumimoji="0" lang="sv-SE" altLang="en-US" sz="1200" b="1" i="0" u="none" strike="noStrike" kern="1200" cap="none" spc="0" normalizeH="0" baseline="0" noProof="0" dirty="0">
                <a:ln>
                  <a:noFill/>
                </a:ln>
                <a:solidFill>
                  <a:prstClr val="white"/>
                </a:solidFill>
                <a:effectLst/>
                <a:uLnTx/>
                <a:uFillTx/>
                <a:latin typeface="Arial"/>
                <a:ea typeface="+mn-ea"/>
                <a:cs typeface="+mn-cs"/>
              </a:rPr>
              <a:t>-gen TKI vs afatinib in Del19 Cohort</a:t>
            </a:r>
          </a:p>
        </p:txBody>
      </p:sp>
      <p:sp>
        <p:nvSpPr>
          <p:cNvPr id="37" name="Round Same Side Corner Rectangle 36"/>
          <p:cNvSpPr/>
          <p:nvPr/>
        </p:nvSpPr>
        <p:spPr>
          <a:xfrm rot="10800000">
            <a:off x="7100586" y="1908244"/>
            <a:ext cx="4395070" cy="4149365"/>
          </a:xfrm>
          <a:prstGeom prst="round2SameRect">
            <a:avLst>
              <a:gd name="adj1" fmla="val 4503"/>
              <a:gd name="adj2" fmla="val 0"/>
            </a:avLst>
          </a:pr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38" name="Round Same Side Corner Rectangle 37"/>
          <p:cNvSpPr/>
          <p:nvPr/>
        </p:nvSpPr>
        <p:spPr>
          <a:xfrm>
            <a:off x="7100590" y="1541645"/>
            <a:ext cx="4395070" cy="366604"/>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200" b="1" i="0" u="none" strike="noStrike" kern="1200" cap="none" spc="0" normalizeH="0" baseline="0" noProof="0" dirty="0">
                <a:ln>
                  <a:noFill/>
                </a:ln>
                <a:solidFill>
                  <a:prstClr val="white"/>
                </a:solidFill>
                <a:effectLst/>
                <a:uLnTx/>
                <a:uFillTx/>
                <a:latin typeface="Arial"/>
                <a:ea typeface="+mn-ea"/>
                <a:cs typeface="+mn-cs"/>
              </a:rPr>
              <a:t>OS: 1</a:t>
            </a:r>
            <a:r>
              <a:rPr kumimoji="0" lang="en-US" altLang="en-US" sz="1200" b="1" i="0" u="none" strike="noStrike" kern="1200" cap="none" spc="0" normalizeH="0" baseline="30000" noProof="0" dirty="0">
                <a:ln>
                  <a:noFill/>
                </a:ln>
                <a:solidFill>
                  <a:prstClr val="white"/>
                </a:solidFill>
                <a:effectLst/>
                <a:uLnTx/>
                <a:uFillTx/>
                <a:latin typeface="Arial"/>
                <a:ea typeface="+mn-ea"/>
                <a:cs typeface="+mn-cs"/>
              </a:rPr>
              <a:t>st</a:t>
            </a:r>
            <a:r>
              <a:rPr kumimoji="0" lang="en-US" altLang="en-US" sz="1200" b="1" i="0" u="none" strike="noStrike" kern="1200" cap="none" spc="0" normalizeH="0" baseline="0" noProof="0" dirty="0">
                <a:ln>
                  <a:noFill/>
                </a:ln>
                <a:solidFill>
                  <a:prstClr val="white"/>
                </a:solidFill>
                <a:effectLst/>
                <a:uLnTx/>
                <a:uFillTx/>
                <a:latin typeface="Arial"/>
                <a:ea typeface="+mn-ea"/>
                <a:cs typeface="+mn-cs"/>
              </a:rPr>
              <a:t>-Gen TKI vs </a:t>
            </a:r>
            <a:r>
              <a:rPr kumimoji="0" lang="en-US" altLang="en-US" sz="1200" b="1" i="0" u="none" strike="noStrike" kern="1200" cap="none" spc="0" normalizeH="0" baseline="0" noProof="0" dirty="0" err="1">
                <a:ln>
                  <a:noFill/>
                </a:ln>
                <a:solidFill>
                  <a:prstClr val="white"/>
                </a:solidFill>
                <a:effectLst/>
                <a:uLnTx/>
                <a:uFillTx/>
                <a:latin typeface="Arial"/>
                <a:ea typeface="+mn-ea"/>
                <a:cs typeface="+mn-cs"/>
              </a:rPr>
              <a:t>afatinib</a:t>
            </a:r>
            <a:r>
              <a:rPr kumimoji="0" lang="en-US" altLang="en-US" sz="1200" b="1" i="0" u="none" strike="noStrike" kern="1200" cap="none" spc="0" normalizeH="0" baseline="0" noProof="0" dirty="0">
                <a:ln>
                  <a:noFill/>
                </a:ln>
                <a:solidFill>
                  <a:prstClr val="white"/>
                </a:solidFill>
                <a:effectLst/>
                <a:uLnTx/>
                <a:uFillTx/>
                <a:latin typeface="Arial"/>
                <a:ea typeface="+mn-ea"/>
                <a:cs typeface="+mn-cs"/>
              </a:rPr>
              <a:t> EGFR TKI in L858R Cohort</a:t>
            </a:r>
          </a:p>
        </p:txBody>
      </p:sp>
      <p:grpSp>
        <p:nvGrpSpPr>
          <p:cNvPr id="39" name="Group 38"/>
          <p:cNvGrpSpPr/>
          <p:nvPr/>
        </p:nvGrpSpPr>
        <p:grpSpPr>
          <a:xfrm>
            <a:off x="5547523" y="3659336"/>
            <a:ext cx="1044755" cy="338554"/>
            <a:chOff x="2566222" y="3415220"/>
            <a:chExt cx="304030" cy="338554"/>
          </a:xfrm>
        </p:grpSpPr>
        <p:sp>
          <p:nvSpPr>
            <p:cNvPr id="40" name="TextBox 304"/>
            <p:cNvSpPr txBox="1">
              <a:spLocks noChangeArrowheads="1"/>
            </p:cNvSpPr>
            <p:nvPr/>
          </p:nvSpPr>
          <p:spPr bwMode="auto">
            <a:xfrm>
              <a:off x="2636382" y="3415220"/>
              <a:ext cx="2338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marL="0" marR="0" lvl="0" indent="0" algn="l" defTabSz="914400" rtl="0" eaLnBrk="1" fontAlgn="auto" latinLnBrk="0" hangingPunct="1">
                <a:lnSpc>
                  <a:spcPct val="110000"/>
                </a:lnSpc>
                <a:spcBef>
                  <a:spcPts val="0"/>
                </a:spcBef>
                <a:spcAft>
                  <a:spcPts val="0"/>
                </a:spcAft>
                <a:buClrTx/>
                <a:buSzTx/>
                <a:buFontTx/>
                <a:buNone/>
                <a:tabLst>
                  <a:tab pos="742950" algn="l"/>
                </a:tabLst>
                <a:defRPr/>
              </a:pPr>
              <a:r>
                <a:rPr kumimoji="0" lang="en-GB" sz="1000" b="0" i="0" u="none" strike="noStrike" kern="1200" cap="none" spc="0" normalizeH="0" baseline="0" noProof="0" dirty="0">
                  <a:ln>
                    <a:noFill/>
                  </a:ln>
                  <a:solidFill>
                    <a:srgbClr val="595959"/>
                  </a:solidFill>
                  <a:effectLst/>
                  <a:uLnTx/>
                  <a:uFillTx/>
                  <a:latin typeface="Arial" charset="0"/>
                  <a:ea typeface="+mn-ea"/>
                  <a:cs typeface="Arial" charset="0"/>
                </a:rPr>
                <a:t>1</a:t>
              </a:r>
              <a:r>
                <a:rPr kumimoji="0" lang="en-GB" sz="1000" b="0" i="0" u="none" strike="noStrike" kern="1200" cap="none" spc="0" normalizeH="0" baseline="30000" noProof="0" dirty="0">
                  <a:ln>
                    <a:noFill/>
                  </a:ln>
                  <a:solidFill>
                    <a:srgbClr val="595959"/>
                  </a:solidFill>
                  <a:effectLst/>
                  <a:uLnTx/>
                  <a:uFillTx/>
                  <a:latin typeface="Arial" charset="0"/>
                  <a:ea typeface="+mn-ea"/>
                  <a:cs typeface="Arial" charset="0"/>
                </a:rPr>
                <a:t>st</a:t>
              </a:r>
              <a:r>
                <a:rPr kumimoji="0" lang="en-GB" sz="1000" b="0" i="0" u="none" strike="noStrike" kern="1200" cap="none" spc="0" normalizeH="0" baseline="0" noProof="0" dirty="0">
                  <a:ln>
                    <a:noFill/>
                  </a:ln>
                  <a:solidFill>
                    <a:srgbClr val="595959"/>
                  </a:solidFill>
                  <a:effectLst/>
                  <a:uLnTx/>
                  <a:uFillTx/>
                  <a:latin typeface="Arial" charset="0"/>
                  <a:ea typeface="+mn-ea"/>
                  <a:cs typeface="Arial" charset="0"/>
                </a:rPr>
                <a:t>-gen TKI</a:t>
              </a:r>
              <a:br>
                <a:rPr kumimoji="0" lang="en-GB" sz="1000" b="0" i="0" u="none" strike="noStrike" kern="1200" cap="none" spc="0" normalizeH="0" baseline="0" noProof="0" dirty="0">
                  <a:ln>
                    <a:noFill/>
                  </a:ln>
                  <a:solidFill>
                    <a:srgbClr val="595959"/>
                  </a:solidFill>
                  <a:effectLst/>
                  <a:uLnTx/>
                  <a:uFillTx/>
                  <a:latin typeface="Arial" charset="0"/>
                  <a:ea typeface="+mn-ea"/>
                  <a:cs typeface="Arial" charset="0"/>
                </a:rPr>
              </a:br>
              <a:r>
                <a:rPr kumimoji="0" lang="de-CH" sz="1000" b="0" i="0" u="none" strike="noStrike" kern="1200" cap="none" spc="0" normalizeH="0" baseline="0" noProof="0" dirty="0" err="1">
                  <a:ln>
                    <a:noFill/>
                  </a:ln>
                  <a:solidFill>
                    <a:srgbClr val="595959"/>
                  </a:solidFill>
                  <a:effectLst/>
                  <a:uLnTx/>
                  <a:uFillTx/>
                  <a:latin typeface="Arial" pitchFamily="34" charset="0"/>
                  <a:ea typeface="ＭＳ Ｐゴシック" pitchFamily="34" charset="-128"/>
                  <a:cs typeface="Arial" pitchFamily="34" charset="0"/>
                </a:rPr>
                <a:t>afatinib</a:t>
              </a:r>
              <a:endParaRPr kumimoji="0" lang="de-CH" sz="1000" b="0" i="0" u="none" strike="noStrike" kern="1200" cap="none" spc="0" normalizeH="0" baseline="0" noProof="0" dirty="0">
                <a:ln>
                  <a:noFill/>
                </a:ln>
                <a:solidFill>
                  <a:srgbClr val="595959"/>
                </a:solidFill>
                <a:effectLst/>
                <a:uLnTx/>
                <a:uFillTx/>
                <a:latin typeface="Arial" pitchFamily="34" charset="0"/>
                <a:ea typeface="ＭＳ Ｐゴシック" pitchFamily="34" charset="-128"/>
                <a:cs typeface="Arial" pitchFamily="34" charset="0"/>
              </a:endParaRPr>
            </a:p>
          </p:txBody>
        </p:sp>
        <p:sp>
          <p:nvSpPr>
            <p:cNvPr id="41" name="Line 81"/>
            <p:cNvSpPr>
              <a:spLocks noChangeShapeType="1"/>
            </p:cNvSpPr>
            <p:nvPr/>
          </p:nvSpPr>
          <p:spPr bwMode="auto">
            <a:xfrm rot="5400000" flipV="1">
              <a:off x="2592832" y="3643658"/>
              <a:ext cx="0" cy="53219"/>
            </a:xfrm>
            <a:prstGeom prst="line">
              <a:avLst/>
            </a:prstGeom>
            <a:noFill/>
            <a:ln w="19050" cap="flat">
              <a:solidFill>
                <a:srgbClr val="717073"/>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595959"/>
                </a:solidFill>
                <a:effectLst/>
                <a:uLnTx/>
                <a:uFillTx/>
                <a:latin typeface="Arial"/>
                <a:ea typeface="+mn-ea"/>
                <a:cs typeface="+mn-cs"/>
              </a:endParaRPr>
            </a:p>
          </p:txBody>
        </p:sp>
        <p:sp>
          <p:nvSpPr>
            <p:cNvPr id="42" name="Line 81"/>
            <p:cNvSpPr>
              <a:spLocks noChangeShapeType="1"/>
            </p:cNvSpPr>
            <p:nvPr/>
          </p:nvSpPr>
          <p:spPr bwMode="auto">
            <a:xfrm rot="5400000" flipV="1">
              <a:off x="2592833" y="3469081"/>
              <a:ext cx="0" cy="53219"/>
            </a:xfrm>
            <a:prstGeom prst="line">
              <a:avLst/>
            </a:pr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595959"/>
                </a:solidFill>
                <a:effectLst/>
                <a:uLnTx/>
                <a:uFillTx/>
                <a:latin typeface="Arial"/>
                <a:ea typeface="+mn-ea"/>
                <a:cs typeface="+mn-cs"/>
              </a:endParaRPr>
            </a:p>
          </p:txBody>
        </p:sp>
      </p:grpSp>
      <p:grpSp>
        <p:nvGrpSpPr>
          <p:cNvPr id="17" name="Group 16"/>
          <p:cNvGrpSpPr/>
          <p:nvPr/>
        </p:nvGrpSpPr>
        <p:grpSpPr>
          <a:xfrm>
            <a:off x="756095" y="2671885"/>
            <a:ext cx="5656585" cy="3351650"/>
            <a:chOff x="238858" y="2671885"/>
            <a:chExt cx="5656585" cy="3351650"/>
          </a:xfrm>
        </p:grpSpPr>
        <p:sp>
          <p:nvSpPr>
            <p:cNvPr id="51" name="TextBox 50"/>
            <p:cNvSpPr txBox="1"/>
            <p:nvPr/>
          </p:nvSpPr>
          <p:spPr>
            <a:xfrm>
              <a:off x="534473" y="2831929"/>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1.0</a:t>
              </a:r>
            </a:p>
          </p:txBody>
        </p:sp>
        <p:sp>
          <p:nvSpPr>
            <p:cNvPr id="52" name="TextBox 51"/>
            <p:cNvSpPr txBox="1"/>
            <p:nvPr/>
          </p:nvSpPr>
          <p:spPr>
            <a:xfrm rot="16200000">
              <a:off x="-1050599" y="3961342"/>
              <a:ext cx="285591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a:ea typeface="+mn-ea"/>
                  <a:cs typeface="+mn-cs"/>
                </a:rPr>
                <a:t>Survival</a:t>
              </a:r>
            </a:p>
          </p:txBody>
        </p:sp>
        <p:sp>
          <p:nvSpPr>
            <p:cNvPr id="53" name="TextBox 52"/>
            <p:cNvSpPr txBox="1"/>
            <p:nvPr/>
          </p:nvSpPr>
          <p:spPr>
            <a:xfrm>
              <a:off x="534473" y="3321890"/>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0.8</a:t>
              </a:r>
            </a:p>
          </p:txBody>
        </p:sp>
        <p:sp>
          <p:nvSpPr>
            <p:cNvPr id="54" name="TextBox 53"/>
            <p:cNvSpPr txBox="1"/>
            <p:nvPr/>
          </p:nvSpPr>
          <p:spPr>
            <a:xfrm>
              <a:off x="534473" y="3813409"/>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0.6</a:t>
              </a:r>
            </a:p>
          </p:txBody>
        </p:sp>
        <p:sp>
          <p:nvSpPr>
            <p:cNvPr id="55" name="TextBox 54"/>
            <p:cNvSpPr txBox="1"/>
            <p:nvPr/>
          </p:nvSpPr>
          <p:spPr>
            <a:xfrm>
              <a:off x="534473" y="4306124"/>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0.4</a:t>
              </a:r>
            </a:p>
          </p:txBody>
        </p:sp>
        <p:sp>
          <p:nvSpPr>
            <p:cNvPr id="56" name="TextBox 55"/>
            <p:cNvSpPr txBox="1"/>
            <p:nvPr/>
          </p:nvSpPr>
          <p:spPr>
            <a:xfrm>
              <a:off x="534473" y="4817331"/>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0.2</a:t>
              </a:r>
            </a:p>
          </p:txBody>
        </p:sp>
        <p:sp>
          <p:nvSpPr>
            <p:cNvPr id="57" name="TextBox 56"/>
            <p:cNvSpPr txBox="1"/>
            <p:nvPr/>
          </p:nvSpPr>
          <p:spPr>
            <a:xfrm>
              <a:off x="534473" y="5317316"/>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a:t>
              </a:r>
            </a:p>
          </p:txBody>
        </p:sp>
        <p:sp>
          <p:nvSpPr>
            <p:cNvPr id="58" name="TextBox 57"/>
            <p:cNvSpPr txBox="1"/>
            <p:nvPr/>
          </p:nvSpPr>
          <p:spPr>
            <a:xfrm>
              <a:off x="926825" y="5594448"/>
              <a:ext cx="257577"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a:t>
              </a:r>
            </a:p>
          </p:txBody>
        </p:sp>
        <p:sp>
          <p:nvSpPr>
            <p:cNvPr id="59" name="Freeform 58"/>
            <p:cNvSpPr/>
            <p:nvPr/>
          </p:nvSpPr>
          <p:spPr>
            <a:xfrm>
              <a:off x="886351" y="2913206"/>
              <a:ext cx="5009092" cy="2608564"/>
            </a:xfrm>
            <a:custGeom>
              <a:avLst/>
              <a:gdLst>
                <a:gd name="connsiteX0" fmla="*/ 0 w 3337841"/>
                <a:gd name="connsiteY0" fmla="*/ 0 h 2619784"/>
                <a:gd name="connsiteX1" fmla="*/ 0 w 3337841"/>
                <a:gd name="connsiteY1" fmla="*/ 2619784 h 2619784"/>
                <a:gd name="connsiteX2" fmla="*/ 3337841 w 3337841"/>
                <a:gd name="connsiteY2" fmla="*/ 2619784 h 2619784"/>
              </a:gdLst>
              <a:ahLst/>
              <a:cxnLst>
                <a:cxn ang="0">
                  <a:pos x="connsiteX0" y="connsiteY0"/>
                </a:cxn>
                <a:cxn ang="0">
                  <a:pos x="connsiteX1" y="connsiteY1"/>
                </a:cxn>
                <a:cxn ang="0">
                  <a:pos x="connsiteX2" y="connsiteY2"/>
                </a:cxn>
              </a:cxnLst>
              <a:rect l="l" t="t" r="r" b="b"/>
              <a:pathLst>
                <a:path w="3337841" h="2619784">
                  <a:moveTo>
                    <a:pt x="0" y="0"/>
                  </a:moveTo>
                  <a:lnTo>
                    <a:pt x="0" y="2619784"/>
                  </a:lnTo>
                  <a:lnTo>
                    <a:pt x="3337841" y="2619784"/>
                  </a:lnTo>
                </a:path>
              </a:pathLst>
            </a:custGeom>
            <a:noFill/>
            <a:ln w="19050" cap="rnd">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Arial"/>
                <a:ea typeface="+mn-ea"/>
                <a:cs typeface="+mn-cs"/>
              </a:endParaRPr>
            </a:p>
          </p:txBody>
        </p:sp>
        <p:cxnSp>
          <p:nvCxnSpPr>
            <p:cNvPr id="60" name="Straight Connector 59"/>
            <p:cNvCxnSpPr/>
            <p:nvPr/>
          </p:nvCxnSpPr>
          <p:spPr>
            <a:xfrm>
              <a:off x="838201" y="2914111"/>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838201" y="3404326"/>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838201" y="3897770"/>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838201" y="4399205"/>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838201" y="4894275"/>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38201" y="5392555"/>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rot="5400000">
              <a:off x="1031365" y="5550156"/>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1827639" y="5550166"/>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2622254" y="5550168"/>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5400000">
              <a:off x="3407771" y="5550170"/>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4220766" y="5521579"/>
              <a:ext cx="0" cy="54864"/>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1758981" y="5594448"/>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2</a:t>
              </a:r>
            </a:p>
          </p:txBody>
        </p:sp>
        <p:sp>
          <p:nvSpPr>
            <p:cNvPr id="72" name="TextBox 71"/>
            <p:cNvSpPr txBox="1"/>
            <p:nvPr/>
          </p:nvSpPr>
          <p:spPr>
            <a:xfrm>
              <a:off x="3355270" y="5594448"/>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6</a:t>
              </a:r>
            </a:p>
          </p:txBody>
        </p:sp>
        <p:sp>
          <p:nvSpPr>
            <p:cNvPr id="73" name="TextBox 72"/>
            <p:cNvSpPr txBox="1"/>
            <p:nvPr/>
          </p:nvSpPr>
          <p:spPr>
            <a:xfrm>
              <a:off x="4133846" y="5594448"/>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8</a:t>
              </a:r>
            </a:p>
          </p:txBody>
        </p:sp>
        <p:sp>
          <p:nvSpPr>
            <p:cNvPr id="74" name="TextBox 73"/>
            <p:cNvSpPr txBox="1"/>
            <p:nvPr/>
          </p:nvSpPr>
          <p:spPr>
            <a:xfrm>
              <a:off x="1122635" y="5746536"/>
              <a:ext cx="285591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a:ea typeface="+mn-ea"/>
                  <a:cs typeface="+mn-cs"/>
                </a:rPr>
                <a:t>Years</a:t>
              </a:r>
            </a:p>
          </p:txBody>
        </p:sp>
        <p:sp>
          <p:nvSpPr>
            <p:cNvPr id="75" name="TextBox 74"/>
            <p:cNvSpPr txBox="1"/>
            <p:nvPr/>
          </p:nvSpPr>
          <p:spPr>
            <a:xfrm>
              <a:off x="2557699" y="5594448"/>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4</a:t>
              </a:r>
            </a:p>
          </p:txBody>
        </p:sp>
      </p:grpSp>
      <p:sp>
        <p:nvSpPr>
          <p:cNvPr id="77" name="Round Same Side Corner Rectangle 76"/>
          <p:cNvSpPr/>
          <p:nvPr/>
        </p:nvSpPr>
        <p:spPr>
          <a:xfrm>
            <a:off x="8449792" y="1949444"/>
            <a:ext cx="2946400" cy="318958"/>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de-DE" altLang="en-US" sz="1400" b="1" i="0" u="none" strike="noStrike" kern="1200" cap="none" spc="0" normalizeH="0" baseline="30000" noProof="0">
              <a:ln>
                <a:noFill/>
              </a:ln>
              <a:solidFill>
                <a:srgbClr val="595959"/>
              </a:solidFill>
              <a:effectLst/>
              <a:uLnTx/>
              <a:uFillTx/>
              <a:latin typeface="Arial"/>
              <a:ea typeface="+mn-ea"/>
              <a:cs typeface="+mn-cs"/>
            </a:endParaRPr>
          </a:p>
        </p:txBody>
      </p:sp>
      <p:grpSp>
        <p:nvGrpSpPr>
          <p:cNvPr id="78" name="Group 77"/>
          <p:cNvGrpSpPr/>
          <p:nvPr/>
        </p:nvGrpSpPr>
        <p:grpSpPr>
          <a:xfrm>
            <a:off x="10181275" y="3567836"/>
            <a:ext cx="1044755" cy="325410"/>
            <a:chOff x="2566222" y="3428364"/>
            <a:chExt cx="304030" cy="325410"/>
          </a:xfrm>
        </p:grpSpPr>
        <p:sp>
          <p:nvSpPr>
            <p:cNvPr id="79" name="TextBox 304"/>
            <p:cNvSpPr txBox="1">
              <a:spLocks noChangeArrowheads="1"/>
            </p:cNvSpPr>
            <p:nvPr/>
          </p:nvSpPr>
          <p:spPr bwMode="auto">
            <a:xfrm>
              <a:off x="2636382" y="3428364"/>
              <a:ext cx="233870" cy="325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marL="0" marR="0" lvl="0" indent="0" algn="l" defTabSz="914400" rtl="0" eaLnBrk="1" fontAlgn="auto" latinLnBrk="0" hangingPunct="1">
                <a:lnSpc>
                  <a:spcPct val="110000"/>
                </a:lnSpc>
                <a:spcBef>
                  <a:spcPts val="0"/>
                </a:spcBef>
                <a:spcAft>
                  <a:spcPts val="0"/>
                </a:spcAft>
                <a:buClrTx/>
                <a:buSzTx/>
                <a:buFontTx/>
                <a:buNone/>
                <a:tabLst>
                  <a:tab pos="742950" algn="l"/>
                </a:tabLst>
                <a:defRPr/>
              </a:pPr>
              <a:r>
                <a:rPr kumimoji="0" lang="en-GB" sz="1000" b="0" i="0" u="none" strike="noStrike" kern="1200" cap="none" spc="0" normalizeH="0" baseline="0" noProof="0" dirty="0">
                  <a:ln>
                    <a:noFill/>
                  </a:ln>
                  <a:solidFill>
                    <a:srgbClr val="595959"/>
                  </a:solidFill>
                  <a:effectLst/>
                  <a:uLnTx/>
                  <a:uFillTx/>
                  <a:latin typeface="Arial" charset="0"/>
                  <a:ea typeface="+mn-ea"/>
                  <a:cs typeface="Arial" charset="0"/>
                </a:rPr>
                <a:t>1</a:t>
              </a:r>
              <a:r>
                <a:rPr kumimoji="0" lang="en-GB" sz="1000" b="0" i="0" u="none" strike="noStrike" kern="1200" cap="none" spc="0" normalizeH="0" baseline="30000" noProof="0" dirty="0">
                  <a:ln>
                    <a:noFill/>
                  </a:ln>
                  <a:solidFill>
                    <a:srgbClr val="595959"/>
                  </a:solidFill>
                  <a:effectLst/>
                  <a:uLnTx/>
                  <a:uFillTx/>
                  <a:latin typeface="Arial" charset="0"/>
                  <a:ea typeface="+mn-ea"/>
                  <a:cs typeface="Arial" charset="0"/>
                </a:rPr>
                <a:t>st</a:t>
              </a:r>
              <a:r>
                <a:rPr kumimoji="0" lang="en-GB" sz="1000" b="0" i="0" u="none" strike="noStrike" kern="1200" cap="none" spc="0" normalizeH="0" baseline="0" noProof="0" dirty="0">
                  <a:ln>
                    <a:noFill/>
                  </a:ln>
                  <a:solidFill>
                    <a:srgbClr val="595959"/>
                  </a:solidFill>
                  <a:effectLst/>
                  <a:uLnTx/>
                  <a:uFillTx/>
                  <a:latin typeface="Arial" charset="0"/>
                  <a:ea typeface="+mn-ea"/>
                  <a:cs typeface="Arial" charset="0"/>
                </a:rPr>
                <a:t>-gen TKI</a:t>
              </a:r>
              <a:br>
                <a:rPr kumimoji="0" lang="en-GB" sz="1000" b="0" i="0" u="none" strike="noStrike" kern="1200" cap="none" spc="0" normalizeH="0" baseline="0" noProof="0" dirty="0">
                  <a:ln>
                    <a:noFill/>
                  </a:ln>
                  <a:solidFill>
                    <a:srgbClr val="595959"/>
                  </a:solidFill>
                  <a:effectLst/>
                  <a:uLnTx/>
                  <a:uFillTx/>
                  <a:latin typeface="Arial" charset="0"/>
                  <a:ea typeface="+mn-ea"/>
                  <a:cs typeface="Arial" charset="0"/>
                </a:rPr>
              </a:br>
              <a:r>
                <a:rPr kumimoji="0" lang="de-CH" sz="1000" b="0" i="0" u="none" strike="noStrike" kern="1200" cap="none" spc="0" normalizeH="0" baseline="0" noProof="0" dirty="0" err="1">
                  <a:ln>
                    <a:noFill/>
                  </a:ln>
                  <a:solidFill>
                    <a:srgbClr val="595959"/>
                  </a:solidFill>
                  <a:effectLst/>
                  <a:uLnTx/>
                  <a:uFillTx/>
                  <a:latin typeface="Arial" pitchFamily="34" charset="0"/>
                  <a:ea typeface="ＭＳ Ｐゴシック" pitchFamily="34" charset="-128"/>
                  <a:cs typeface="Arial" pitchFamily="34" charset="0"/>
                </a:rPr>
                <a:t>Afatinib</a:t>
              </a:r>
              <a:endParaRPr kumimoji="0" lang="de-CH" sz="1000" b="0" i="0" u="none" strike="noStrike" kern="1200" cap="none" spc="0" normalizeH="0" baseline="0" noProof="0" dirty="0">
                <a:ln>
                  <a:noFill/>
                </a:ln>
                <a:solidFill>
                  <a:srgbClr val="595959"/>
                </a:solidFill>
                <a:effectLst/>
                <a:uLnTx/>
                <a:uFillTx/>
                <a:latin typeface="Arial" pitchFamily="34" charset="0"/>
                <a:ea typeface="ＭＳ Ｐゴシック" pitchFamily="34" charset="-128"/>
                <a:cs typeface="Arial" pitchFamily="34" charset="0"/>
              </a:endParaRPr>
            </a:p>
          </p:txBody>
        </p:sp>
        <p:sp>
          <p:nvSpPr>
            <p:cNvPr id="80" name="Line 81"/>
            <p:cNvSpPr>
              <a:spLocks noChangeShapeType="1"/>
            </p:cNvSpPr>
            <p:nvPr/>
          </p:nvSpPr>
          <p:spPr bwMode="auto">
            <a:xfrm rot="5400000" flipV="1">
              <a:off x="2592832" y="3643658"/>
              <a:ext cx="0" cy="53219"/>
            </a:xfrm>
            <a:prstGeom prst="line">
              <a:avLst/>
            </a:prstGeom>
            <a:noFill/>
            <a:ln w="19050" cap="flat">
              <a:solidFill>
                <a:srgbClr val="717073"/>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595959"/>
                </a:solidFill>
                <a:effectLst/>
                <a:uLnTx/>
                <a:uFillTx/>
                <a:latin typeface="Arial"/>
                <a:ea typeface="+mn-ea"/>
                <a:cs typeface="+mn-cs"/>
              </a:endParaRPr>
            </a:p>
          </p:txBody>
        </p:sp>
        <p:sp>
          <p:nvSpPr>
            <p:cNvPr id="81" name="Line 81"/>
            <p:cNvSpPr>
              <a:spLocks noChangeShapeType="1"/>
            </p:cNvSpPr>
            <p:nvPr/>
          </p:nvSpPr>
          <p:spPr bwMode="auto">
            <a:xfrm rot="5400000" flipV="1">
              <a:off x="2592833" y="3469081"/>
              <a:ext cx="0" cy="53219"/>
            </a:xfrm>
            <a:prstGeom prst="line">
              <a:avLst/>
            </a:pr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595959"/>
                </a:solidFill>
                <a:effectLst/>
                <a:uLnTx/>
                <a:uFillTx/>
                <a:latin typeface="Arial"/>
                <a:ea typeface="+mn-ea"/>
                <a:cs typeface="+mn-cs"/>
              </a:endParaRPr>
            </a:p>
          </p:txBody>
        </p:sp>
      </p:grpSp>
      <p:grpSp>
        <p:nvGrpSpPr>
          <p:cNvPr id="15" name="Group 14"/>
          <p:cNvGrpSpPr/>
          <p:nvPr/>
        </p:nvGrpSpPr>
        <p:grpSpPr>
          <a:xfrm>
            <a:off x="7206938" y="2671879"/>
            <a:ext cx="4151172" cy="3351650"/>
            <a:chOff x="4765982" y="2671885"/>
            <a:chExt cx="4151172" cy="3351650"/>
          </a:xfrm>
        </p:grpSpPr>
        <p:sp>
          <p:nvSpPr>
            <p:cNvPr id="110" name="TextBox 109"/>
            <p:cNvSpPr txBox="1"/>
            <p:nvPr/>
          </p:nvSpPr>
          <p:spPr>
            <a:xfrm>
              <a:off x="5061597" y="2831929"/>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1.0</a:t>
              </a:r>
            </a:p>
          </p:txBody>
        </p:sp>
        <p:sp>
          <p:nvSpPr>
            <p:cNvPr id="111" name="TextBox 110"/>
            <p:cNvSpPr txBox="1"/>
            <p:nvPr/>
          </p:nvSpPr>
          <p:spPr>
            <a:xfrm rot="16200000">
              <a:off x="3476525" y="3961342"/>
              <a:ext cx="285591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a:ea typeface="+mn-ea"/>
                  <a:cs typeface="+mn-cs"/>
                </a:rPr>
                <a:t>Survival</a:t>
              </a:r>
            </a:p>
          </p:txBody>
        </p:sp>
        <p:sp>
          <p:nvSpPr>
            <p:cNvPr id="112" name="TextBox 111"/>
            <p:cNvSpPr txBox="1"/>
            <p:nvPr/>
          </p:nvSpPr>
          <p:spPr>
            <a:xfrm>
              <a:off x="5061597" y="3321890"/>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0.8</a:t>
              </a:r>
            </a:p>
          </p:txBody>
        </p:sp>
        <p:sp>
          <p:nvSpPr>
            <p:cNvPr id="113" name="TextBox 112"/>
            <p:cNvSpPr txBox="1"/>
            <p:nvPr/>
          </p:nvSpPr>
          <p:spPr>
            <a:xfrm>
              <a:off x="5061597" y="3813409"/>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0.6</a:t>
              </a:r>
            </a:p>
          </p:txBody>
        </p:sp>
        <p:sp>
          <p:nvSpPr>
            <p:cNvPr id="114" name="TextBox 113"/>
            <p:cNvSpPr txBox="1"/>
            <p:nvPr/>
          </p:nvSpPr>
          <p:spPr>
            <a:xfrm>
              <a:off x="5061597" y="4306124"/>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0.4</a:t>
              </a:r>
            </a:p>
          </p:txBody>
        </p:sp>
        <p:sp>
          <p:nvSpPr>
            <p:cNvPr id="115" name="TextBox 114"/>
            <p:cNvSpPr txBox="1"/>
            <p:nvPr/>
          </p:nvSpPr>
          <p:spPr>
            <a:xfrm>
              <a:off x="5061597" y="4817331"/>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0.2</a:t>
              </a:r>
            </a:p>
          </p:txBody>
        </p:sp>
        <p:sp>
          <p:nvSpPr>
            <p:cNvPr id="116" name="TextBox 115"/>
            <p:cNvSpPr txBox="1"/>
            <p:nvPr/>
          </p:nvSpPr>
          <p:spPr>
            <a:xfrm>
              <a:off x="5061597" y="5317316"/>
              <a:ext cx="257577" cy="153888"/>
            </a:xfrm>
            <a:prstGeom prst="rect">
              <a:avLst/>
            </a:prstGeom>
            <a:noFill/>
          </p:spPr>
          <p:txBody>
            <a:bodyPr wrap="square" lIns="0" tIns="0" rIns="0" bIns="0" rtlCol="0" anchor="b"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a:t>
              </a:r>
            </a:p>
          </p:txBody>
        </p:sp>
        <p:sp>
          <p:nvSpPr>
            <p:cNvPr id="117" name="TextBox 116"/>
            <p:cNvSpPr txBox="1"/>
            <p:nvPr/>
          </p:nvSpPr>
          <p:spPr>
            <a:xfrm>
              <a:off x="5453949" y="5594448"/>
              <a:ext cx="257577"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0</a:t>
              </a:r>
            </a:p>
          </p:txBody>
        </p:sp>
        <p:sp>
          <p:nvSpPr>
            <p:cNvPr id="118" name="Freeform 117"/>
            <p:cNvSpPr/>
            <p:nvPr/>
          </p:nvSpPr>
          <p:spPr>
            <a:xfrm>
              <a:off x="5413475" y="2913206"/>
              <a:ext cx="3503679" cy="2608564"/>
            </a:xfrm>
            <a:custGeom>
              <a:avLst/>
              <a:gdLst>
                <a:gd name="connsiteX0" fmla="*/ 0 w 3337841"/>
                <a:gd name="connsiteY0" fmla="*/ 0 h 2619784"/>
                <a:gd name="connsiteX1" fmla="*/ 0 w 3337841"/>
                <a:gd name="connsiteY1" fmla="*/ 2619784 h 2619784"/>
                <a:gd name="connsiteX2" fmla="*/ 3337841 w 3337841"/>
                <a:gd name="connsiteY2" fmla="*/ 2619784 h 2619784"/>
              </a:gdLst>
              <a:ahLst/>
              <a:cxnLst>
                <a:cxn ang="0">
                  <a:pos x="connsiteX0" y="connsiteY0"/>
                </a:cxn>
                <a:cxn ang="0">
                  <a:pos x="connsiteX1" y="connsiteY1"/>
                </a:cxn>
                <a:cxn ang="0">
                  <a:pos x="connsiteX2" y="connsiteY2"/>
                </a:cxn>
              </a:cxnLst>
              <a:rect l="l" t="t" r="r" b="b"/>
              <a:pathLst>
                <a:path w="3337841" h="2619784">
                  <a:moveTo>
                    <a:pt x="0" y="0"/>
                  </a:moveTo>
                  <a:lnTo>
                    <a:pt x="0" y="2619784"/>
                  </a:lnTo>
                  <a:lnTo>
                    <a:pt x="3337841" y="2619784"/>
                  </a:lnTo>
                </a:path>
              </a:pathLst>
            </a:custGeom>
            <a:noFill/>
            <a:ln w="19050" cap="rnd">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Arial"/>
                <a:ea typeface="+mn-ea"/>
                <a:cs typeface="+mn-cs"/>
              </a:endParaRPr>
            </a:p>
          </p:txBody>
        </p:sp>
        <p:cxnSp>
          <p:nvCxnSpPr>
            <p:cNvPr id="119" name="Straight Connector 118"/>
            <p:cNvCxnSpPr/>
            <p:nvPr/>
          </p:nvCxnSpPr>
          <p:spPr>
            <a:xfrm>
              <a:off x="5365325" y="2914111"/>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5365325" y="3404326"/>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5365325" y="3897770"/>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365325" y="4399205"/>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5365325" y="4894275"/>
              <a:ext cx="47625"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5365325" y="5392555"/>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rot="5400000">
              <a:off x="5558489" y="5550156"/>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rot="5400000">
              <a:off x="6354763" y="5550166"/>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rot="5400000">
              <a:off x="7149378" y="5550168"/>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rot="5400000">
              <a:off x="7934895" y="5550170"/>
              <a:ext cx="45243" cy="0"/>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8747890" y="5521579"/>
              <a:ext cx="0" cy="54864"/>
            </a:xfrm>
            <a:prstGeom prst="line">
              <a:avLst/>
            </a:prstGeom>
            <a:ln w="19050" cap="rnd">
              <a:solidFill>
                <a:srgbClr val="595959"/>
              </a:solidFill>
            </a:ln>
          </p:spPr>
          <p:style>
            <a:lnRef idx="1">
              <a:schemeClr val="accent1"/>
            </a:lnRef>
            <a:fillRef idx="0">
              <a:schemeClr val="accent1"/>
            </a:fillRef>
            <a:effectRef idx="0">
              <a:schemeClr val="accent1"/>
            </a:effectRef>
            <a:fontRef idx="minor">
              <a:schemeClr val="tx1"/>
            </a:fontRef>
          </p:style>
        </p:cxnSp>
        <p:sp>
          <p:nvSpPr>
            <p:cNvPr id="130" name="TextBox 129"/>
            <p:cNvSpPr txBox="1"/>
            <p:nvPr/>
          </p:nvSpPr>
          <p:spPr>
            <a:xfrm>
              <a:off x="6286105" y="5594448"/>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2</a:t>
              </a:r>
            </a:p>
          </p:txBody>
        </p:sp>
        <p:sp>
          <p:nvSpPr>
            <p:cNvPr id="131" name="TextBox 130"/>
            <p:cNvSpPr txBox="1"/>
            <p:nvPr/>
          </p:nvSpPr>
          <p:spPr>
            <a:xfrm>
              <a:off x="7882394" y="5594448"/>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6</a:t>
              </a:r>
            </a:p>
          </p:txBody>
        </p:sp>
        <p:sp>
          <p:nvSpPr>
            <p:cNvPr id="132" name="TextBox 131"/>
            <p:cNvSpPr txBox="1"/>
            <p:nvPr/>
          </p:nvSpPr>
          <p:spPr>
            <a:xfrm>
              <a:off x="8660970" y="5594448"/>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8</a:t>
              </a:r>
            </a:p>
          </p:txBody>
        </p:sp>
        <p:sp>
          <p:nvSpPr>
            <p:cNvPr id="133" name="TextBox 132"/>
            <p:cNvSpPr txBox="1"/>
            <p:nvPr/>
          </p:nvSpPr>
          <p:spPr>
            <a:xfrm>
              <a:off x="5649759" y="5746536"/>
              <a:ext cx="285591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595959"/>
                  </a:solidFill>
                  <a:effectLst/>
                  <a:uLnTx/>
                  <a:uFillTx/>
                  <a:latin typeface="Arial"/>
                  <a:ea typeface="+mn-ea"/>
                  <a:cs typeface="+mn-cs"/>
                </a:rPr>
                <a:t>Years</a:t>
              </a:r>
            </a:p>
          </p:txBody>
        </p:sp>
        <p:sp>
          <p:nvSpPr>
            <p:cNvPr id="134" name="TextBox 133"/>
            <p:cNvSpPr txBox="1"/>
            <p:nvPr/>
          </p:nvSpPr>
          <p:spPr>
            <a:xfrm>
              <a:off x="7084823" y="5594448"/>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4</a:t>
              </a:r>
            </a:p>
          </p:txBody>
        </p:sp>
      </p:grpSp>
      <p:sp>
        <p:nvSpPr>
          <p:cNvPr id="426" name="TextBox 71"/>
          <p:cNvSpPr txBox="1"/>
          <p:nvPr/>
        </p:nvSpPr>
        <p:spPr>
          <a:xfrm>
            <a:off x="5434674" y="5604864"/>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10</a:t>
            </a:r>
          </a:p>
        </p:txBody>
      </p:sp>
      <p:sp>
        <p:nvSpPr>
          <p:cNvPr id="427" name="TextBox 72"/>
          <p:cNvSpPr txBox="1"/>
          <p:nvPr/>
        </p:nvSpPr>
        <p:spPr>
          <a:xfrm>
            <a:off x="6208235" y="5606217"/>
            <a:ext cx="170141" cy="153888"/>
          </a:xfrm>
          <a:prstGeom prst="rect">
            <a:avLst/>
          </a:prstGeom>
          <a:noFill/>
        </p:spPr>
        <p:txBody>
          <a:bodyPr wrap="square" lIns="0" tIns="0" rIns="0" bIns="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95959"/>
                </a:solidFill>
                <a:effectLst/>
                <a:uLnTx/>
                <a:uFillTx/>
                <a:latin typeface="Arial"/>
                <a:ea typeface="+mn-ea"/>
                <a:cs typeface="+mn-cs"/>
              </a:rPr>
              <a:t>12</a:t>
            </a:r>
          </a:p>
        </p:txBody>
      </p:sp>
      <p:sp>
        <p:nvSpPr>
          <p:cNvPr id="34" name="Round Same Side Corner Rectangle 33"/>
          <p:cNvSpPr/>
          <p:nvPr/>
        </p:nvSpPr>
        <p:spPr>
          <a:xfrm>
            <a:off x="2940372" y="2082231"/>
            <a:ext cx="2982634" cy="332364"/>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de-DE" altLang="en-US" sz="1400" b="1" i="0" u="none" strike="noStrike" kern="1200" cap="none" spc="0" normalizeH="0" baseline="30000" noProof="0">
              <a:ln>
                <a:noFill/>
              </a:ln>
              <a:solidFill>
                <a:srgbClr val="595959"/>
              </a:solidFill>
              <a:effectLst/>
              <a:uLnTx/>
              <a:uFillTx/>
              <a:latin typeface="Arial"/>
              <a:ea typeface="+mn-ea"/>
              <a:cs typeface="+mn-cs"/>
            </a:endParaRPr>
          </a:p>
        </p:txBody>
      </p:sp>
      <p:graphicFrame>
        <p:nvGraphicFramePr>
          <p:cNvPr id="49" name="Table 48"/>
          <p:cNvGraphicFramePr>
            <a:graphicFrameLocks noGrp="1"/>
          </p:cNvGraphicFramePr>
          <p:nvPr/>
        </p:nvGraphicFramePr>
        <p:xfrm>
          <a:off x="2935212" y="2072723"/>
          <a:ext cx="2974564" cy="1299818"/>
        </p:xfrm>
        <a:graphic>
          <a:graphicData uri="http://schemas.openxmlformats.org/drawingml/2006/table">
            <a:tbl>
              <a:tblPr/>
              <a:tblGrid>
                <a:gridCol w="1475435">
                  <a:extLst>
                    <a:ext uri="{9D8B030D-6E8A-4147-A177-3AD203B41FA5}">
                      <a16:colId xmlns:a16="http://schemas.microsoft.com/office/drawing/2014/main" val="20000"/>
                    </a:ext>
                  </a:extLst>
                </a:gridCol>
                <a:gridCol w="743894">
                  <a:extLst>
                    <a:ext uri="{9D8B030D-6E8A-4147-A177-3AD203B41FA5}">
                      <a16:colId xmlns:a16="http://schemas.microsoft.com/office/drawing/2014/main" val="20001"/>
                    </a:ext>
                  </a:extLst>
                </a:gridCol>
                <a:gridCol w="755235">
                  <a:extLst>
                    <a:ext uri="{9D8B030D-6E8A-4147-A177-3AD203B41FA5}">
                      <a16:colId xmlns:a16="http://schemas.microsoft.com/office/drawing/2014/main" val="20002"/>
                    </a:ext>
                  </a:extLst>
                </a:gridCol>
              </a:tblGrid>
              <a:tr h="369422">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900" b="0" i="0" u="none" strike="noStrike" cap="none" normalizeH="0" baseline="0" dirty="0">
                        <a:ln>
                          <a:noFill/>
                        </a:ln>
                        <a:solidFill>
                          <a:srgbClr val="731448"/>
                        </a:solidFill>
                        <a:effectLst/>
                        <a:latin typeface="+mn-lt"/>
                        <a:ea typeface="ＭＳ Ｐゴシック" pitchFamily="34" charset="-128"/>
                        <a:cs typeface="Arial" pitchFamily="34" charset="0"/>
                      </a:endParaRPr>
                    </a:p>
                  </a:txBody>
                  <a:tcPr marL="18288" marR="18288" marT="27432" marB="27432"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mn-lt"/>
                          <a:ea typeface="ＭＳ Ｐゴシック" pitchFamily="34" charset="-128"/>
                          <a:cs typeface="Arial" pitchFamily="34" charset="0"/>
                        </a:rPr>
                        <a:t>1</a:t>
                      </a:r>
                      <a:r>
                        <a:rPr kumimoji="0" lang="de-CH" sz="900" b="1" i="0" u="none" strike="noStrike" cap="none" normalizeH="0" baseline="30000" dirty="0">
                          <a:ln>
                            <a:noFill/>
                          </a:ln>
                          <a:solidFill>
                            <a:schemeClr val="bg1"/>
                          </a:solidFill>
                          <a:effectLst/>
                          <a:latin typeface="+mn-lt"/>
                          <a:ea typeface="ＭＳ Ｐゴシック" pitchFamily="34" charset="-128"/>
                          <a:cs typeface="Arial" pitchFamily="34" charset="0"/>
                        </a:rPr>
                        <a:t>st</a:t>
                      </a:r>
                      <a:r>
                        <a:rPr kumimoji="0" lang="de-CH" sz="900" b="1" i="0" u="none" strike="noStrike" cap="none" normalizeH="0" baseline="0" dirty="0">
                          <a:ln>
                            <a:noFill/>
                          </a:ln>
                          <a:solidFill>
                            <a:schemeClr val="bg1"/>
                          </a:solidFill>
                          <a:effectLst/>
                          <a:latin typeface="+mn-lt"/>
                          <a:ea typeface="ＭＳ Ｐゴシック" pitchFamily="34" charset="-128"/>
                          <a:cs typeface="Arial" pitchFamily="34" charset="0"/>
                        </a:rPr>
                        <a:t>-Gen TKI (n=240)</a:t>
                      </a:r>
                    </a:p>
                  </a:txBody>
                  <a:tcPr marL="18288" marR="18288" marT="27432" marB="27432"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err="1">
                          <a:ln>
                            <a:noFill/>
                          </a:ln>
                          <a:solidFill>
                            <a:schemeClr val="bg1"/>
                          </a:solidFill>
                          <a:effectLst/>
                          <a:latin typeface="+mn-lt"/>
                          <a:ea typeface="ＭＳ Ｐゴシック" pitchFamily="34" charset="-128"/>
                          <a:cs typeface="Arial" pitchFamily="34" charset="0"/>
                        </a:rPr>
                        <a:t>Afatinib</a:t>
                      </a:r>
                      <a:br>
                        <a:rPr kumimoji="0" lang="de-CH" sz="900" b="1" i="0" u="none" strike="noStrike" cap="none" normalizeH="0" baseline="0" dirty="0">
                          <a:ln>
                            <a:noFill/>
                          </a:ln>
                          <a:solidFill>
                            <a:schemeClr val="bg1"/>
                          </a:solidFill>
                          <a:effectLst/>
                          <a:latin typeface="+mn-lt"/>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mn-lt"/>
                          <a:ea typeface="ＭＳ Ｐゴシック" pitchFamily="34" charset="-128"/>
                          <a:cs typeface="Arial" pitchFamily="34" charset="0"/>
                        </a:rPr>
                        <a:t>(n=41)</a:t>
                      </a:r>
                    </a:p>
                  </a:txBody>
                  <a:tcPr marL="18288" marR="18288" marT="27432" marB="27432"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07048">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pt-BR"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Median OS, mo </a:t>
                      </a:r>
                    </a:p>
                    <a:p>
                      <a:pPr marL="0" marR="0" lvl="0" indent="0" algn="r" defTabSz="457200" rtl="0" eaLnBrk="1" fontAlgn="base" latinLnBrk="0" hangingPunct="1">
                        <a:lnSpc>
                          <a:spcPct val="100000"/>
                        </a:lnSpc>
                        <a:spcBef>
                          <a:spcPct val="0"/>
                        </a:spcBef>
                        <a:spcAft>
                          <a:spcPct val="0"/>
                        </a:spcAft>
                        <a:buClrTx/>
                        <a:buSzTx/>
                        <a:buFontTx/>
                        <a:buNone/>
                        <a:tabLst/>
                      </a:pPr>
                      <a:r>
                        <a:rPr kumimoji="0" lang="pt-BR"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(95% CI)</a:t>
                      </a:r>
                    </a:p>
                  </a:txBody>
                  <a:tcPr marL="18288" marR="18288" marT="27432" marB="27432" anchor="ctr" horzOverflow="overflow">
                    <a:lnL w="12700" cap="flat" cmpd="sng" algn="ctr">
                      <a:no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BFBFB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CA" sz="900" dirty="0">
                          <a:solidFill>
                            <a:srgbClr val="595959"/>
                          </a:solidFill>
                          <a:latin typeface="+mn-lt"/>
                          <a:cs typeface="Calibri" panose="020F0502020204030204" pitchFamily="34" charset="0"/>
                        </a:rPr>
                        <a:t>26.4 </a:t>
                      </a:r>
                    </a:p>
                    <a:p>
                      <a:pPr marL="0" marR="0" lvl="0" indent="0" algn="ctr" defTabSz="457200" rtl="0" eaLnBrk="1" fontAlgn="base" latinLnBrk="0" hangingPunct="1">
                        <a:lnSpc>
                          <a:spcPct val="100000"/>
                        </a:lnSpc>
                        <a:spcBef>
                          <a:spcPct val="0"/>
                        </a:spcBef>
                        <a:spcAft>
                          <a:spcPct val="0"/>
                        </a:spcAft>
                        <a:buClrTx/>
                        <a:buSzTx/>
                        <a:buFontTx/>
                        <a:buNone/>
                        <a:tabLst/>
                        <a:defRPr/>
                      </a:pPr>
                      <a:r>
                        <a:rPr lang="en-CA" sz="900" dirty="0">
                          <a:solidFill>
                            <a:srgbClr val="595959"/>
                          </a:solidFill>
                          <a:latin typeface="+mn-lt"/>
                          <a:cs typeface="Calibri" panose="020F0502020204030204" pitchFamily="34" charset="0"/>
                        </a:rPr>
                        <a:t>(23.8-31.7)</a:t>
                      </a:r>
                    </a:p>
                  </a:txBody>
                  <a:tcPr marL="18288" marR="18288" marT="27432" marB="27432" anchor="ctr" horzOverflow="overflow">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BFBFB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CA" sz="900" dirty="0">
                          <a:solidFill>
                            <a:srgbClr val="FF0000"/>
                          </a:solidFill>
                          <a:latin typeface="+mn-lt"/>
                          <a:cs typeface="Calibri" panose="020F0502020204030204" pitchFamily="34" charset="0"/>
                        </a:rPr>
                        <a:t>48.8 </a:t>
                      </a:r>
                    </a:p>
                    <a:p>
                      <a:pPr marL="0" marR="0" lvl="0" indent="0" algn="ctr" defTabSz="457200" rtl="0" eaLnBrk="1" fontAlgn="base" latinLnBrk="0" hangingPunct="1">
                        <a:lnSpc>
                          <a:spcPct val="100000"/>
                        </a:lnSpc>
                        <a:spcBef>
                          <a:spcPct val="0"/>
                        </a:spcBef>
                        <a:spcAft>
                          <a:spcPct val="0"/>
                        </a:spcAft>
                        <a:buClrTx/>
                        <a:buSzTx/>
                        <a:buFontTx/>
                        <a:buNone/>
                        <a:tabLst/>
                        <a:defRPr/>
                      </a:pPr>
                      <a:r>
                        <a:rPr lang="en-CA" sz="900" dirty="0">
                          <a:solidFill>
                            <a:srgbClr val="FF0000"/>
                          </a:solidFill>
                          <a:latin typeface="+mn-lt"/>
                          <a:cs typeface="Calibri" panose="020F0502020204030204" pitchFamily="34" charset="0"/>
                        </a:rPr>
                        <a:t>(48.8 - NR)</a:t>
                      </a:r>
                    </a:p>
                  </a:txBody>
                  <a:tcPr marL="18288" marR="18288" marT="27432" marB="27432" anchor="ctr" horzOverflow="overflow">
                    <a:lnL w="12700" cap="flat" cmpd="sng" algn="ctr">
                      <a:solidFill>
                        <a:srgbClr val="BFBFB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BFBFB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23348">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err="1">
                          <a:ln>
                            <a:noFill/>
                          </a:ln>
                          <a:solidFill>
                            <a:schemeClr val="tx1">
                              <a:lumMod val="65000"/>
                              <a:lumOff val="35000"/>
                            </a:schemeClr>
                          </a:solidFill>
                          <a:effectLst/>
                          <a:latin typeface="+mn-lt"/>
                          <a:ea typeface="ＭＳ Ｐゴシック" pitchFamily="34" charset="-128"/>
                          <a:cs typeface="Arial" pitchFamily="34" charset="0"/>
                        </a:rPr>
                        <a:t>Propensity</a:t>
                      </a:r>
                      <a:r>
                        <a:rPr kumimoji="0" lang="de-CH"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 score </a:t>
                      </a:r>
                      <a:r>
                        <a:rPr kumimoji="0" lang="de-CH" sz="900" b="1" i="0" u="none" strike="noStrike" cap="none" normalizeH="0" baseline="0" dirty="0" err="1">
                          <a:ln>
                            <a:noFill/>
                          </a:ln>
                          <a:solidFill>
                            <a:schemeClr val="tx1">
                              <a:lumMod val="65000"/>
                              <a:lumOff val="35000"/>
                            </a:schemeClr>
                          </a:solidFill>
                          <a:effectLst/>
                          <a:latin typeface="+mn-lt"/>
                          <a:ea typeface="ＭＳ Ｐゴシック" pitchFamily="34" charset="-128"/>
                          <a:cs typeface="Arial" pitchFamily="34" charset="0"/>
                        </a:rPr>
                        <a:t>adjusted</a:t>
                      </a:r>
                      <a:r>
                        <a:rPr kumimoji="0" lang="de-CH"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 HR (95% CI)</a:t>
                      </a:r>
                    </a:p>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1"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P</a:t>
                      </a:r>
                      <a:r>
                        <a:rPr kumimoji="0" lang="de-CH"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-value</a:t>
                      </a:r>
                    </a:p>
                  </a:txBody>
                  <a:tcPr marL="18288" marR="18288" marT="27432" marB="27432" anchor="ctr" horzOverflow="overflow">
                    <a:lnL w="12700" cap="flat" cmpd="sng" algn="ctr">
                      <a:no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900" kern="1200" dirty="0">
                          <a:solidFill>
                            <a:srgbClr val="595959"/>
                          </a:solidFill>
                          <a:latin typeface="+mn-lt"/>
                          <a:ea typeface="+mn-ea"/>
                          <a:cs typeface="Calibri" panose="020F0502020204030204" pitchFamily="34" charset="0"/>
                        </a:rPr>
                        <a:t>0.59 (0.35-1.00)</a:t>
                      </a:r>
                    </a:p>
                    <a:p>
                      <a:pPr marL="0" marR="0" lvl="0" indent="0" algn="ctr" defTabSz="457200" rtl="0" eaLnBrk="1" fontAlgn="base" latinLnBrk="0" hangingPunct="1">
                        <a:lnSpc>
                          <a:spcPct val="100000"/>
                        </a:lnSpc>
                        <a:spcBef>
                          <a:spcPct val="0"/>
                        </a:spcBef>
                        <a:spcAft>
                          <a:spcPct val="0"/>
                        </a:spcAft>
                        <a:buClrTx/>
                        <a:buSzTx/>
                        <a:buFontTx/>
                        <a:buNone/>
                        <a:tabLst/>
                      </a:pPr>
                      <a:r>
                        <a:rPr lang="de-CH" sz="900" kern="1200" dirty="0">
                          <a:solidFill>
                            <a:srgbClr val="595959"/>
                          </a:solidFill>
                          <a:latin typeface="+mn-lt"/>
                          <a:ea typeface="+mn-ea"/>
                          <a:cs typeface="Calibri" panose="020F0502020204030204" pitchFamily="34" charset="0"/>
                        </a:rPr>
                        <a:t>P=0.052</a:t>
                      </a:r>
                    </a:p>
                  </a:txBody>
                  <a:tcPr marL="18288" marR="18288" marT="27432" marB="27432" anchor="ctr" horzOverflow="overflow">
                    <a:lnL w="12700" cap="flat" cmpd="sng" algn="ctr">
                      <a:solidFill>
                        <a:srgbClr val="BFBFB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de-CH" sz="900" b="0"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endParaRPr>
                    </a:p>
                  </a:txBody>
                  <a:tcPr marL="18288" marR="18288" marT="27432" marB="27432" anchor="ctr" horzOverflow="overflow">
                    <a:lnL w="12700" cap="flat" cmpd="sng" algn="ctr">
                      <a:solidFill>
                        <a:srgbClr val="BFBFB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76" name="Round Same Side Corner Rectangle 75"/>
          <p:cNvSpPr/>
          <p:nvPr/>
        </p:nvSpPr>
        <p:spPr>
          <a:xfrm rot="10800000">
            <a:off x="8449792" y="2218404"/>
            <a:ext cx="2946400" cy="928313"/>
          </a:xfrm>
          <a:prstGeom prst="round2SameRect">
            <a:avLst>
              <a:gd name="adj1" fmla="val 20976"/>
              <a:gd name="adj2" fmla="val 0"/>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de-DE" altLang="en-US" sz="1400" b="1" i="0" u="none" strike="noStrike" kern="1200" cap="none" spc="0" normalizeH="0" baseline="30000" noProof="0" dirty="0">
              <a:ln>
                <a:noFill/>
              </a:ln>
              <a:solidFill>
                <a:srgbClr val="595959"/>
              </a:solidFill>
              <a:effectLst/>
              <a:uLnTx/>
              <a:uFillTx/>
              <a:latin typeface="Arial"/>
              <a:ea typeface="+mn-ea"/>
              <a:cs typeface="+mn-cs"/>
            </a:endParaRPr>
          </a:p>
        </p:txBody>
      </p:sp>
      <p:graphicFrame>
        <p:nvGraphicFramePr>
          <p:cNvPr id="82" name="Table 81"/>
          <p:cNvGraphicFramePr>
            <a:graphicFrameLocks noGrp="1"/>
          </p:cNvGraphicFramePr>
          <p:nvPr/>
        </p:nvGraphicFramePr>
        <p:xfrm>
          <a:off x="8454793" y="1935879"/>
          <a:ext cx="2938330" cy="1261872"/>
        </p:xfrm>
        <a:graphic>
          <a:graphicData uri="http://schemas.openxmlformats.org/drawingml/2006/table">
            <a:tbl>
              <a:tblPr/>
              <a:tblGrid>
                <a:gridCol w="1463040">
                  <a:extLst>
                    <a:ext uri="{9D8B030D-6E8A-4147-A177-3AD203B41FA5}">
                      <a16:colId xmlns:a16="http://schemas.microsoft.com/office/drawing/2014/main" val="20000"/>
                    </a:ext>
                  </a:extLst>
                </a:gridCol>
                <a:gridCol w="737645">
                  <a:extLst>
                    <a:ext uri="{9D8B030D-6E8A-4147-A177-3AD203B41FA5}">
                      <a16:colId xmlns:a16="http://schemas.microsoft.com/office/drawing/2014/main" val="20001"/>
                    </a:ext>
                  </a:extLst>
                </a:gridCol>
                <a:gridCol w="737645">
                  <a:extLst>
                    <a:ext uri="{9D8B030D-6E8A-4147-A177-3AD203B41FA5}">
                      <a16:colId xmlns:a16="http://schemas.microsoft.com/office/drawing/2014/main" val="20002"/>
                    </a:ext>
                  </a:extLst>
                </a:gridCol>
              </a:tblGrid>
              <a:tr h="313026">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900" b="0" i="0" u="none" strike="noStrike" cap="none" normalizeH="0" baseline="0" dirty="0">
                        <a:ln>
                          <a:noFill/>
                        </a:ln>
                        <a:solidFill>
                          <a:srgbClr val="731448"/>
                        </a:solidFill>
                        <a:effectLst/>
                        <a:latin typeface="+mn-lt"/>
                        <a:ea typeface="ＭＳ Ｐゴシック" pitchFamily="34" charset="-128"/>
                        <a:cs typeface="Arial" pitchFamily="34" charset="0"/>
                      </a:endParaRPr>
                    </a:p>
                  </a:txBody>
                  <a:tcPr marL="18288" marR="18288" marT="27432" marB="27432"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mn-lt"/>
                          <a:ea typeface="ＭＳ Ｐゴシック" pitchFamily="34" charset="-128"/>
                          <a:cs typeface="Arial" pitchFamily="34" charset="0"/>
                        </a:rPr>
                        <a:t>1</a:t>
                      </a:r>
                      <a:r>
                        <a:rPr kumimoji="0" lang="de-CH" sz="900" b="1" i="0" u="none" strike="noStrike" cap="none" normalizeH="0" baseline="30000" dirty="0">
                          <a:ln>
                            <a:noFill/>
                          </a:ln>
                          <a:solidFill>
                            <a:schemeClr val="bg1"/>
                          </a:solidFill>
                          <a:effectLst/>
                          <a:latin typeface="+mn-lt"/>
                          <a:ea typeface="ＭＳ Ｐゴシック" pitchFamily="34" charset="-128"/>
                          <a:cs typeface="Arial" pitchFamily="34" charset="0"/>
                        </a:rPr>
                        <a:t>st</a:t>
                      </a:r>
                      <a:r>
                        <a:rPr kumimoji="0" lang="de-CH" sz="900" b="1" i="0" u="none" strike="noStrike" cap="none" normalizeH="0" baseline="0" dirty="0">
                          <a:ln>
                            <a:noFill/>
                          </a:ln>
                          <a:solidFill>
                            <a:schemeClr val="bg1"/>
                          </a:solidFill>
                          <a:effectLst/>
                          <a:latin typeface="+mn-lt"/>
                          <a:ea typeface="ＭＳ Ｐゴシック" pitchFamily="34" charset="-128"/>
                          <a:cs typeface="Arial" pitchFamily="34" charset="0"/>
                        </a:rPr>
                        <a:t>-Gen TKI (n=165)</a:t>
                      </a:r>
                    </a:p>
                  </a:txBody>
                  <a:tcPr marL="18288" marR="18288" marT="27432" marB="27432"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err="1">
                          <a:ln>
                            <a:noFill/>
                          </a:ln>
                          <a:solidFill>
                            <a:schemeClr val="bg1"/>
                          </a:solidFill>
                          <a:effectLst/>
                          <a:latin typeface="+mn-lt"/>
                          <a:ea typeface="ＭＳ Ｐゴシック" pitchFamily="34" charset="-128"/>
                          <a:cs typeface="Arial" pitchFamily="34" charset="0"/>
                        </a:rPr>
                        <a:t>Afatinib</a:t>
                      </a:r>
                      <a:br>
                        <a:rPr kumimoji="0" lang="de-CH" sz="900" b="1" i="0" u="none" strike="noStrike" cap="none" normalizeH="0" baseline="0" dirty="0">
                          <a:ln>
                            <a:noFill/>
                          </a:ln>
                          <a:solidFill>
                            <a:schemeClr val="bg1"/>
                          </a:solidFill>
                          <a:effectLst/>
                          <a:latin typeface="+mn-lt"/>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mn-lt"/>
                          <a:ea typeface="ＭＳ Ｐゴシック" pitchFamily="34" charset="-128"/>
                          <a:cs typeface="Arial" pitchFamily="34" charset="0"/>
                        </a:rPr>
                        <a:t>(n=20)</a:t>
                      </a:r>
                    </a:p>
                  </a:txBody>
                  <a:tcPr marL="18288" marR="18288" marT="27432" marB="27432"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23931">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pt-BR"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Median OS, mo </a:t>
                      </a:r>
                    </a:p>
                    <a:p>
                      <a:pPr marL="0" marR="0" lvl="0" indent="0" algn="r" defTabSz="457200" rtl="0" eaLnBrk="1" fontAlgn="base" latinLnBrk="0" hangingPunct="1">
                        <a:lnSpc>
                          <a:spcPct val="100000"/>
                        </a:lnSpc>
                        <a:spcBef>
                          <a:spcPct val="0"/>
                        </a:spcBef>
                        <a:spcAft>
                          <a:spcPct val="0"/>
                        </a:spcAft>
                        <a:buClrTx/>
                        <a:buSzTx/>
                        <a:buFontTx/>
                        <a:buNone/>
                        <a:tabLst/>
                      </a:pPr>
                      <a:r>
                        <a:rPr kumimoji="0" lang="pt-BR"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(95% CI)</a:t>
                      </a:r>
                    </a:p>
                  </a:txBody>
                  <a:tcPr marL="18288" marR="18288" marT="27432" marB="27432" anchor="ctr" horzOverflow="overflow">
                    <a:lnL w="12700" cap="flat" cmpd="sng" algn="ctr">
                      <a:no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BFBFB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CA" sz="900" dirty="0">
                          <a:solidFill>
                            <a:srgbClr val="595959"/>
                          </a:solidFill>
                          <a:latin typeface="+mn-lt"/>
                          <a:cs typeface="Calibri" panose="020F0502020204030204" pitchFamily="34" charset="0"/>
                        </a:rPr>
                        <a:t>20.6 </a:t>
                      </a:r>
                    </a:p>
                    <a:p>
                      <a:pPr marL="0" marR="0" lvl="0" indent="0" algn="ctr" defTabSz="457200" rtl="0" eaLnBrk="1" fontAlgn="base" latinLnBrk="0" hangingPunct="1">
                        <a:lnSpc>
                          <a:spcPct val="100000"/>
                        </a:lnSpc>
                        <a:spcBef>
                          <a:spcPct val="0"/>
                        </a:spcBef>
                        <a:spcAft>
                          <a:spcPct val="0"/>
                        </a:spcAft>
                        <a:buClrTx/>
                        <a:buSzTx/>
                        <a:buFontTx/>
                        <a:buNone/>
                        <a:tabLst/>
                        <a:defRPr/>
                      </a:pPr>
                      <a:r>
                        <a:rPr lang="en-CA" sz="900" dirty="0">
                          <a:solidFill>
                            <a:srgbClr val="595959"/>
                          </a:solidFill>
                          <a:latin typeface="+mn-lt"/>
                          <a:cs typeface="Calibri" panose="020F0502020204030204" pitchFamily="34" charset="0"/>
                        </a:rPr>
                        <a:t>(17.8-25.0)</a:t>
                      </a:r>
                    </a:p>
                  </a:txBody>
                  <a:tcPr marL="18288" marR="18288" marT="27432" marB="27432" anchor="ctr" horzOverflow="overflow">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BFBFB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CA" sz="900" dirty="0">
                          <a:solidFill>
                            <a:srgbClr val="595959"/>
                          </a:solidFill>
                          <a:latin typeface="+mn-lt"/>
                          <a:cs typeface="Calibri" panose="020F0502020204030204" pitchFamily="34" charset="0"/>
                        </a:rPr>
                        <a:t>25.4 </a:t>
                      </a:r>
                    </a:p>
                    <a:p>
                      <a:pPr marL="0" marR="0" lvl="0" indent="0" algn="ctr" defTabSz="457200" rtl="0" eaLnBrk="1" fontAlgn="base" latinLnBrk="0" hangingPunct="1">
                        <a:lnSpc>
                          <a:spcPct val="100000"/>
                        </a:lnSpc>
                        <a:spcBef>
                          <a:spcPct val="0"/>
                        </a:spcBef>
                        <a:spcAft>
                          <a:spcPct val="0"/>
                        </a:spcAft>
                        <a:buClrTx/>
                        <a:buSzTx/>
                        <a:buFontTx/>
                        <a:buNone/>
                        <a:tabLst/>
                        <a:defRPr/>
                      </a:pPr>
                      <a:r>
                        <a:rPr lang="en-CA" sz="900" dirty="0">
                          <a:solidFill>
                            <a:srgbClr val="595959"/>
                          </a:solidFill>
                          <a:latin typeface="+mn-lt"/>
                          <a:cs typeface="Calibri" panose="020F0502020204030204" pitchFamily="34" charset="0"/>
                        </a:rPr>
                        <a:t>(18.0-38.3)</a:t>
                      </a:r>
                    </a:p>
                  </a:txBody>
                  <a:tcPr marL="18288" marR="18288" marT="27432" marB="27432" anchor="ctr" horzOverflow="overflow">
                    <a:lnL w="12700" cap="flat" cmpd="sng" algn="ctr">
                      <a:solidFill>
                        <a:srgbClr val="BFBFB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BFBFB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73881">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err="1">
                          <a:ln>
                            <a:noFill/>
                          </a:ln>
                          <a:solidFill>
                            <a:schemeClr val="tx1">
                              <a:lumMod val="65000"/>
                              <a:lumOff val="35000"/>
                            </a:schemeClr>
                          </a:solidFill>
                          <a:effectLst/>
                          <a:latin typeface="+mn-lt"/>
                          <a:ea typeface="ＭＳ Ｐゴシック" pitchFamily="34" charset="-128"/>
                          <a:cs typeface="Arial" pitchFamily="34" charset="0"/>
                        </a:rPr>
                        <a:t>Propensity</a:t>
                      </a:r>
                      <a:r>
                        <a:rPr kumimoji="0" lang="de-CH"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 score </a:t>
                      </a:r>
                      <a:r>
                        <a:rPr kumimoji="0" lang="de-CH" sz="900" b="1" i="0" u="none" strike="noStrike" cap="none" normalizeH="0" baseline="0" dirty="0" err="1">
                          <a:ln>
                            <a:noFill/>
                          </a:ln>
                          <a:solidFill>
                            <a:schemeClr val="tx1">
                              <a:lumMod val="65000"/>
                              <a:lumOff val="35000"/>
                            </a:schemeClr>
                          </a:solidFill>
                          <a:effectLst/>
                          <a:latin typeface="+mn-lt"/>
                          <a:ea typeface="ＭＳ Ｐゴシック" pitchFamily="34" charset="-128"/>
                          <a:cs typeface="Arial" pitchFamily="34" charset="0"/>
                        </a:rPr>
                        <a:t>adjusted</a:t>
                      </a:r>
                      <a:r>
                        <a:rPr kumimoji="0" lang="de-CH"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 HR (95% CI)</a:t>
                      </a:r>
                    </a:p>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1"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P</a:t>
                      </a:r>
                      <a:r>
                        <a:rPr kumimoji="0" lang="de-CH"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rPr>
                        <a:t>-</a:t>
                      </a:r>
                      <a:r>
                        <a:rPr kumimoji="0" lang="de-CH" sz="900" b="1" i="0" u="none" strike="noStrike" cap="none" normalizeH="0" baseline="0" dirty="0" err="1">
                          <a:ln>
                            <a:noFill/>
                          </a:ln>
                          <a:solidFill>
                            <a:schemeClr val="tx1">
                              <a:lumMod val="65000"/>
                              <a:lumOff val="35000"/>
                            </a:schemeClr>
                          </a:solidFill>
                          <a:effectLst/>
                          <a:latin typeface="+mn-lt"/>
                          <a:ea typeface="ＭＳ Ｐゴシック" pitchFamily="34" charset="-128"/>
                          <a:cs typeface="Arial" pitchFamily="34" charset="0"/>
                        </a:rPr>
                        <a:t>value</a:t>
                      </a:r>
                      <a:endParaRPr kumimoji="0" lang="de-CH"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endParaRPr kumimoji="0" lang="de-CH" sz="900" b="1"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endParaRPr>
                    </a:p>
                  </a:txBody>
                  <a:tcPr marL="18288" marR="18288" marT="27432" marB="27432" anchor="ctr" horzOverflow="overflow">
                    <a:lnL w="12700" cap="flat" cmpd="sng" algn="ctr">
                      <a:no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algn="ctr"/>
                      <a:r>
                        <a:rPr lang="en-US" sz="900" kern="1200" dirty="0">
                          <a:solidFill>
                            <a:srgbClr val="595959"/>
                          </a:solidFill>
                          <a:latin typeface="+mn-lt"/>
                          <a:ea typeface="+mn-ea"/>
                          <a:cs typeface="Calibri" panose="020F0502020204030204" pitchFamily="34" charset="0"/>
                        </a:rPr>
                        <a:t>0.91</a:t>
                      </a:r>
                      <a:r>
                        <a:rPr lang="en-US" sz="900" kern="1200" baseline="0" dirty="0">
                          <a:solidFill>
                            <a:srgbClr val="595959"/>
                          </a:solidFill>
                          <a:latin typeface="+mn-lt"/>
                          <a:ea typeface="+mn-ea"/>
                          <a:cs typeface="Calibri" panose="020F0502020204030204" pitchFamily="34" charset="0"/>
                        </a:rPr>
                        <a:t> </a:t>
                      </a:r>
                      <a:r>
                        <a:rPr lang="en-US" sz="900" kern="1200" dirty="0">
                          <a:solidFill>
                            <a:srgbClr val="595959"/>
                          </a:solidFill>
                          <a:latin typeface="+mn-lt"/>
                          <a:ea typeface="+mn-ea"/>
                          <a:cs typeface="Calibri" panose="020F0502020204030204" pitchFamily="34" charset="0"/>
                        </a:rPr>
                        <a:t>0.52-1.60</a:t>
                      </a:r>
                    </a:p>
                    <a:p>
                      <a:pPr algn="ctr"/>
                      <a:r>
                        <a:rPr lang="de-DE" sz="900" kern="1200" dirty="0">
                          <a:solidFill>
                            <a:srgbClr val="595959"/>
                          </a:solidFill>
                          <a:latin typeface="+mn-lt"/>
                          <a:ea typeface="+mn-ea"/>
                          <a:cs typeface="Calibri" panose="020F0502020204030204" pitchFamily="34" charset="0"/>
                        </a:rPr>
                        <a:t>P=0.74</a:t>
                      </a:r>
                      <a:endParaRPr lang="de-CH" sz="900" kern="1200" dirty="0">
                        <a:solidFill>
                          <a:srgbClr val="595959"/>
                        </a:solidFill>
                        <a:latin typeface="+mn-lt"/>
                        <a:ea typeface="+mn-ea"/>
                        <a:cs typeface="Calibri" panose="020F0502020204030204" pitchFamily="34" charset="0"/>
                      </a:endParaRPr>
                    </a:p>
                  </a:txBody>
                  <a:tcPr marL="18288" marR="18288" marT="27432" marB="27432" anchor="ctr" horzOverflow="overflow">
                    <a:lnL w="12700" cap="flat" cmpd="sng" algn="ctr">
                      <a:solidFill>
                        <a:srgbClr val="BFBFB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de-CH" sz="900" b="0" i="0" u="none" strike="noStrike" cap="none" normalizeH="0" baseline="0" dirty="0">
                        <a:ln>
                          <a:noFill/>
                        </a:ln>
                        <a:solidFill>
                          <a:schemeClr val="tx1">
                            <a:lumMod val="65000"/>
                            <a:lumOff val="35000"/>
                          </a:schemeClr>
                        </a:solidFill>
                        <a:effectLst/>
                        <a:latin typeface="+mn-lt"/>
                        <a:ea typeface="ＭＳ Ｐゴシック" pitchFamily="34" charset="-128"/>
                        <a:cs typeface="Arial" pitchFamily="34" charset="0"/>
                      </a:endParaRPr>
                    </a:p>
                  </a:txBody>
                  <a:tcPr marL="18288" marR="18288" marT="27432" marB="27432" anchor="ctr" horzOverflow="overflow">
                    <a:lnL w="12700" cap="flat" cmpd="sng" algn="ctr">
                      <a:solidFill>
                        <a:srgbClr val="BFBFB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85" name="Title 8"/>
          <p:cNvSpPr>
            <a:spLocks noGrp="1"/>
          </p:cNvSpPr>
          <p:nvPr>
            <p:ph type="title"/>
          </p:nvPr>
        </p:nvSpPr>
        <p:spPr>
          <a:xfrm>
            <a:off x="491763" y="272801"/>
            <a:ext cx="11603084" cy="931141"/>
          </a:xfrm>
        </p:spPr>
        <p:txBody>
          <a:bodyPr>
            <a:normAutofit fontScale="90000"/>
          </a:bodyPr>
          <a:lstStyle/>
          <a:p>
            <a:pPr>
              <a:lnSpc>
                <a:spcPct val="100000"/>
              </a:lnSpc>
              <a:spcBef>
                <a:spcPts val="600"/>
              </a:spcBef>
            </a:pPr>
            <a:r>
              <a:rPr lang="en-US" sz="2900" dirty="0" err="1"/>
              <a:t>Nghiên</a:t>
            </a:r>
            <a:r>
              <a:rPr lang="en-US" sz="2900" dirty="0"/>
              <a:t> </a:t>
            </a:r>
            <a:r>
              <a:rPr lang="en-US" sz="2900" dirty="0" err="1"/>
              <a:t>cứu</a:t>
            </a:r>
            <a:r>
              <a:rPr lang="en-US" sz="2900" dirty="0"/>
              <a:t> </a:t>
            </a:r>
            <a:r>
              <a:rPr lang="en-US" sz="2900" dirty="0" err="1"/>
              <a:t>tại</a:t>
            </a:r>
            <a:r>
              <a:rPr lang="en-US" sz="2900" dirty="0"/>
              <a:t> Canada: Afatinib </a:t>
            </a:r>
            <a:r>
              <a:rPr lang="en-US" sz="2900" dirty="0" err="1"/>
              <a:t>cải</a:t>
            </a:r>
            <a:r>
              <a:rPr lang="en-US" sz="2900" dirty="0"/>
              <a:t> </a:t>
            </a:r>
            <a:r>
              <a:rPr lang="en-US" sz="2900" dirty="0" err="1"/>
              <a:t>thiện</a:t>
            </a:r>
            <a:r>
              <a:rPr lang="en-US" sz="2900" dirty="0"/>
              <a:t> </a:t>
            </a:r>
            <a:r>
              <a:rPr lang="en-US" sz="2900" dirty="0" err="1"/>
              <a:t>về</a:t>
            </a:r>
            <a:r>
              <a:rPr lang="en-US" sz="2900" dirty="0"/>
              <a:t> OS so </a:t>
            </a:r>
            <a:r>
              <a:rPr lang="en-US" sz="2900" dirty="0" err="1"/>
              <a:t>với</a:t>
            </a:r>
            <a:r>
              <a:rPr lang="en-US" sz="2900" dirty="0"/>
              <a:t> EGFR TKI </a:t>
            </a:r>
            <a:r>
              <a:rPr lang="en-US" sz="2900" dirty="0" err="1"/>
              <a:t>thế</a:t>
            </a:r>
            <a:r>
              <a:rPr lang="en-US" sz="2900" dirty="0"/>
              <a:t> </a:t>
            </a:r>
            <a:r>
              <a:rPr lang="en-US" sz="2900" dirty="0" err="1"/>
              <a:t>hệ</a:t>
            </a:r>
            <a:r>
              <a:rPr lang="en-US" sz="2900" dirty="0"/>
              <a:t> 1: </a:t>
            </a:r>
            <a:r>
              <a:rPr lang="en-US" sz="2900" dirty="0" err="1"/>
              <a:t>Khác</a:t>
            </a:r>
            <a:r>
              <a:rPr lang="en-US" sz="2900" dirty="0"/>
              <a:t> </a:t>
            </a:r>
            <a:r>
              <a:rPr lang="en-US" sz="2900" dirty="0" err="1"/>
              <a:t>biệt</a:t>
            </a:r>
            <a:r>
              <a:rPr lang="en-US" sz="2900" dirty="0"/>
              <a:t> </a:t>
            </a:r>
            <a:r>
              <a:rPr lang="en-US" sz="2900" dirty="0" err="1"/>
              <a:t>nhất</a:t>
            </a:r>
            <a:r>
              <a:rPr lang="en-US" sz="2900" dirty="0"/>
              <a:t> </a:t>
            </a:r>
            <a:r>
              <a:rPr lang="en-US" sz="2900" dirty="0" err="1"/>
              <a:t>quán</a:t>
            </a:r>
            <a:r>
              <a:rPr lang="en-US" sz="2900" dirty="0"/>
              <a:t> </a:t>
            </a:r>
            <a:r>
              <a:rPr lang="vi-VN" sz="2900" dirty="0"/>
              <a:t>ở</a:t>
            </a:r>
            <a:r>
              <a:rPr lang="en-US" sz="2900" dirty="0"/>
              <a:t> 2 </a:t>
            </a:r>
            <a:r>
              <a:rPr lang="en-US" sz="2900" dirty="0" err="1"/>
              <a:t>loại</a:t>
            </a:r>
            <a:r>
              <a:rPr lang="en-US" sz="2900" dirty="0"/>
              <a:t> </a:t>
            </a:r>
            <a:r>
              <a:rPr lang="en-US" sz="2900" dirty="0" err="1"/>
              <a:t>đột</a:t>
            </a:r>
            <a:r>
              <a:rPr lang="en-US" sz="2900" dirty="0"/>
              <a:t> </a:t>
            </a:r>
            <a:r>
              <a:rPr lang="en-US" sz="2900" dirty="0" err="1"/>
              <a:t>biến</a:t>
            </a:r>
            <a:r>
              <a:rPr lang="en-US" sz="2900" dirty="0"/>
              <a:t> Del-19 </a:t>
            </a:r>
            <a:r>
              <a:rPr lang="en-US" sz="2900" dirty="0" err="1"/>
              <a:t>va</a:t>
            </a:r>
            <a:r>
              <a:rPr lang="en-US" sz="2900" dirty="0"/>
              <a:t>̀ L858R</a:t>
            </a:r>
          </a:p>
        </p:txBody>
      </p:sp>
      <p:sp>
        <p:nvSpPr>
          <p:cNvPr id="83" name="Rechteck 4"/>
          <p:cNvSpPr/>
          <p:nvPr/>
        </p:nvSpPr>
        <p:spPr>
          <a:xfrm>
            <a:off x="870905" y="6565533"/>
            <a:ext cx="3057247" cy="246221"/>
          </a:xfrm>
          <a:prstGeom prst="rect">
            <a:avLst/>
          </a:prstGeom>
        </p:spPr>
        <p:txBody>
          <a:bodyPr wrap="none">
            <a:spAutoFit/>
          </a:bodyPr>
          <a:lstStyle/>
          <a:p>
            <a:pPr lvl="0">
              <a:defRPr/>
            </a:pPr>
            <a:r>
              <a:rPr kumimoji="0" lang="en-US" sz="1000" b="0" i="0" u="none" strike="noStrike" kern="1200" cap="none" spc="0" normalizeH="0" baseline="0" noProof="0" dirty="0">
                <a:ln>
                  <a:noFill/>
                </a:ln>
                <a:effectLst/>
                <a:uLnTx/>
                <a:uFillTx/>
                <a:latin typeface="+mj-lt"/>
                <a:cs typeface="Arial" panose="020B0604020202020204" pitchFamily="34" charset="0"/>
              </a:rPr>
              <a:t>Lau</a:t>
            </a:r>
            <a:r>
              <a:rPr kumimoji="0" lang="en-US" sz="1000" b="0" i="0" u="none" strike="noStrike" kern="1200" cap="none" spc="0" normalizeH="0" baseline="0" noProof="0" dirty="0">
                <a:ln>
                  <a:noFill/>
                </a:ln>
                <a:effectLst/>
                <a:uLnTx/>
                <a:uFillTx/>
                <a:latin typeface="+mj-lt"/>
              </a:rPr>
              <a:t> et al. </a:t>
            </a:r>
            <a:r>
              <a:rPr kumimoji="0" lang="en-US" sz="1000" b="0" i="0" u="none" strike="noStrike" kern="1200" cap="none" spc="0" normalizeH="0" baseline="0" noProof="0" dirty="0" err="1">
                <a:ln>
                  <a:noFill/>
                </a:ln>
                <a:effectLst/>
                <a:uLnTx/>
                <a:uFillTx/>
                <a:latin typeface="+mj-lt"/>
              </a:rPr>
              <a:t>Clin</a:t>
            </a:r>
            <a:r>
              <a:rPr kumimoji="0" lang="en-US" sz="1000" b="0" i="0" u="none" strike="noStrike" kern="1200" cap="none" spc="0" normalizeH="0" baseline="0" noProof="0" dirty="0">
                <a:ln>
                  <a:noFill/>
                </a:ln>
                <a:effectLst/>
                <a:uLnTx/>
                <a:uFillTx/>
                <a:latin typeface="+mj-lt"/>
              </a:rPr>
              <a:t> Lung Cancer </a:t>
            </a:r>
            <a:r>
              <a:rPr lang="vi-VN" sz="1000" dirty="0">
                <a:latin typeface="+mj-lt"/>
              </a:rPr>
              <a:t>2019 20(5):e576-e583.</a:t>
            </a:r>
            <a:endParaRPr kumimoji="0" lang="en-US" sz="1000" b="0" i="0" u="none" strike="noStrike" kern="1200" cap="none" spc="0" normalizeH="0" baseline="0" noProof="0" dirty="0">
              <a:ln>
                <a:noFill/>
              </a:ln>
              <a:effectLst/>
              <a:uLnTx/>
              <a:uFillTx/>
              <a:latin typeface="+mj-lt"/>
            </a:endParaRPr>
          </a:p>
        </p:txBody>
      </p:sp>
    </p:spTree>
    <p:extLst>
      <p:ext uri="{BB962C8B-B14F-4D97-AF65-F5344CB8AC3E}">
        <p14:creationId xmlns:p14="http://schemas.microsoft.com/office/powerpoint/2010/main" val="133942851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224331" y="161925"/>
            <a:ext cx="11711883" cy="928050"/>
          </a:xfrm>
        </p:spPr>
        <p:txBody>
          <a:bodyPr>
            <a:normAutofit fontScale="90000"/>
          </a:bodyPr>
          <a:lstStyle/>
          <a:p>
            <a:pPr algn="just">
              <a:lnSpc>
                <a:spcPct val="100000"/>
              </a:lnSpc>
            </a:pPr>
            <a:r>
              <a:rPr lang="en-GB" sz="2800" dirty="0" err="1"/>
              <a:t>Nghiên</a:t>
            </a:r>
            <a:r>
              <a:rPr lang="en-GB" sz="2800" dirty="0"/>
              <a:t> </a:t>
            </a:r>
            <a:r>
              <a:rPr lang="en-GB" sz="2800" dirty="0" err="1"/>
              <a:t>cứu</a:t>
            </a:r>
            <a:r>
              <a:rPr lang="en-GB" sz="2800" dirty="0"/>
              <a:t> </a:t>
            </a:r>
            <a:r>
              <a:rPr lang="en-GB" sz="2800" dirty="0" err="1"/>
              <a:t>tại</a:t>
            </a:r>
            <a:r>
              <a:rPr lang="en-GB" sz="2800" dirty="0"/>
              <a:t> </a:t>
            </a:r>
            <a:r>
              <a:rPr lang="en-GB" sz="2800" dirty="0" err="1"/>
              <a:t>Nhật</a:t>
            </a:r>
            <a:r>
              <a:rPr lang="en-GB" sz="2800" dirty="0"/>
              <a:t>: So </a:t>
            </a:r>
            <a:r>
              <a:rPr lang="en-GB" sz="2800" dirty="0" err="1"/>
              <a:t>sánh</a:t>
            </a:r>
            <a:r>
              <a:rPr lang="en-GB" sz="2800" dirty="0"/>
              <a:t> </a:t>
            </a:r>
            <a:r>
              <a:rPr lang="en-GB" sz="2800" dirty="0" err="1"/>
              <a:t>hiệu</a:t>
            </a:r>
            <a:r>
              <a:rPr lang="en-GB" sz="2800" dirty="0"/>
              <a:t> </a:t>
            </a:r>
            <a:r>
              <a:rPr lang="en-GB" sz="2800" dirty="0" err="1"/>
              <a:t>quả</a:t>
            </a:r>
            <a:r>
              <a:rPr lang="en-GB" sz="2800" dirty="0"/>
              <a:t> </a:t>
            </a:r>
            <a:r>
              <a:rPr lang="en-GB" sz="2800" dirty="0" err="1"/>
              <a:t>của</a:t>
            </a:r>
            <a:r>
              <a:rPr lang="en-GB" sz="2800" dirty="0"/>
              <a:t> Afatinib </a:t>
            </a:r>
            <a:r>
              <a:rPr lang="en-GB" sz="2800" dirty="0" err="1"/>
              <a:t>và</a:t>
            </a:r>
            <a:r>
              <a:rPr lang="en-GB" sz="2800" dirty="0"/>
              <a:t> 1G EGFR TKI </a:t>
            </a:r>
            <a:r>
              <a:rPr lang="en-GB" sz="2800" dirty="0" err="1"/>
              <a:t>trên</a:t>
            </a:r>
            <a:r>
              <a:rPr lang="en-GB" sz="2800" dirty="0"/>
              <a:t> 1,354 </a:t>
            </a:r>
            <a:r>
              <a:rPr lang="en-GB" sz="2800" dirty="0" err="1"/>
              <a:t>bệnh</a:t>
            </a:r>
            <a:r>
              <a:rPr lang="en-GB" sz="2800" dirty="0"/>
              <a:t> </a:t>
            </a:r>
            <a:r>
              <a:rPr lang="en-GB" sz="2800" dirty="0" err="1"/>
              <a:t>nhân</a:t>
            </a:r>
            <a:r>
              <a:rPr lang="en-GB" sz="2800" dirty="0"/>
              <a:t> UTPKTBN </a:t>
            </a:r>
            <a:r>
              <a:rPr lang="en-GB" sz="2800" dirty="0" err="1"/>
              <a:t>có</a:t>
            </a:r>
            <a:r>
              <a:rPr lang="en-GB" sz="2800" dirty="0"/>
              <a:t> </a:t>
            </a:r>
            <a:r>
              <a:rPr lang="en-GB" sz="2800" dirty="0" err="1"/>
              <a:t>đột</a:t>
            </a:r>
            <a:r>
              <a:rPr lang="en-GB" sz="2800" dirty="0"/>
              <a:t> </a:t>
            </a:r>
            <a:r>
              <a:rPr lang="en-GB" sz="2800" dirty="0" err="1"/>
              <a:t>biến</a:t>
            </a:r>
            <a:r>
              <a:rPr lang="en-GB" sz="2800" dirty="0"/>
              <a:t> EGFR </a:t>
            </a:r>
            <a:endParaRPr lang="en-GB" sz="2800" baseline="30000" dirty="0"/>
          </a:p>
        </p:txBody>
      </p:sp>
      <p:sp>
        <p:nvSpPr>
          <p:cNvPr id="4" name="Foliennummernplatzhalter 3"/>
          <p:cNvSpPr>
            <a:spLocks noGrp="1"/>
          </p:cNvSpPr>
          <p:nvPr>
            <p:ph type="sldNum" sz="quarter" idx="4294967295"/>
          </p:nvPr>
        </p:nvSpPr>
        <p:spPr>
          <a:xfrm>
            <a:off x="10058400" y="6492875"/>
            <a:ext cx="21336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77F52A4-604D-42BA-A94F-BB7ADAD781D5}" type="slidenum">
              <a:rPr kumimoji="0" lang="fr-FR" sz="18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144</a:t>
            </a:fld>
            <a:endParaRPr kumimoji="0" lang="fr-FR" sz="1800" b="0" i="0" u="none" strike="noStrike" kern="1200" cap="none" spc="0" normalizeH="0" baseline="0" noProof="0">
              <a:ln>
                <a:noFill/>
              </a:ln>
              <a:solidFill>
                <a:prstClr val="black">
                  <a:tint val="75000"/>
                </a:prstClr>
              </a:solidFill>
              <a:effectLst/>
              <a:uLnTx/>
              <a:uFillTx/>
              <a:latin typeface="Arial"/>
              <a:ea typeface="+mn-ea"/>
              <a:cs typeface="+mn-cs"/>
            </a:endParaRPr>
          </a:p>
        </p:txBody>
      </p:sp>
      <p:sp>
        <p:nvSpPr>
          <p:cNvPr id="7" name="Textfeld 6"/>
          <p:cNvSpPr txBox="1"/>
          <p:nvPr/>
        </p:nvSpPr>
        <p:spPr>
          <a:xfrm>
            <a:off x="1549588" y="6639992"/>
            <a:ext cx="3866756" cy="246217"/>
          </a:xfrm>
          <a:prstGeom prst="rect">
            <a:avLst/>
          </a:prstGeom>
          <a:noFill/>
        </p:spPr>
        <p:txBody>
          <a:bodyPr wrap="none" lIns="91436" tIns="45718" rIns="91436" bIns="45718"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effectLst/>
                <a:uLnTx/>
                <a:uFillTx/>
                <a:latin typeface="Arial"/>
                <a:ea typeface="+mn-ea"/>
                <a:cs typeface="+mn-cs"/>
              </a:rPr>
              <a:t>Ito et al., </a:t>
            </a:r>
            <a:r>
              <a:rPr kumimoji="0" lang="en-GB" sz="1000" b="0" i="0" u="none" strike="noStrike" kern="1200" cap="none" spc="0" normalizeH="0" baseline="0" noProof="0" dirty="0">
                <a:ln>
                  <a:noFill/>
                </a:ln>
                <a:effectLst/>
                <a:uLnTx/>
                <a:uFillTx/>
                <a:latin typeface="Arial"/>
                <a:ea typeface="+mn-ea"/>
                <a:cs typeface="+mn-cs"/>
              </a:rPr>
              <a:t>Annals of Oncology 2018 29(suppl_8): viii493-viii547. </a:t>
            </a:r>
            <a:endParaRPr kumimoji="0" lang="en-US" sz="1000" b="0" i="0" u="none" strike="noStrike" kern="1200" cap="none" spc="0" normalizeH="0" baseline="0" noProof="0" dirty="0">
              <a:ln>
                <a:noFill/>
              </a:ln>
              <a:effectLst/>
              <a:uLnTx/>
              <a:uFillTx/>
              <a:latin typeface="Arial"/>
              <a:ea typeface="+mn-ea"/>
              <a:cs typeface="+mn-cs"/>
            </a:endParaRPr>
          </a:p>
        </p:txBody>
      </p:sp>
      <p:sp>
        <p:nvSpPr>
          <p:cNvPr id="9" name="TextBox 8"/>
          <p:cNvSpPr txBox="1"/>
          <p:nvPr/>
        </p:nvSpPr>
        <p:spPr>
          <a:xfrm>
            <a:off x="1549588" y="1741714"/>
            <a:ext cx="2049955" cy="1001486"/>
          </a:xfrm>
          <a:prstGeom prst="rect">
            <a:avLst/>
          </a:prstGeom>
          <a:noFill/>
        </p:spPr>
        <p:txBody>
          <a:bodyPr wrap="square" rtlCol="0">
            <a:spAutoFit/>
          </a:bodyPr>
          <a:lstStyle/>
          <a:p>
            <a:endParaRPr lang="vi-VN" dirty="0"/>
          </a:p>
        </p:txBody>
      </p:sp>
      <p:graphicFrame>
        <p:nvGraphicFramePr>
          <p:cNvPr id="10" name="Table 9"/>
          <p:cNvGraphicFramePr>
            <a:graphicFrameLocks noGrp="1"/>
          </p:cNvGraphicFramePr>
          <p:nvPr/>
        </p:nvGraphicFramePr>
        <p:xfrm>
          <a:off x="762000" y="1368631"/>
          <a:ext cx="3710618" cy="1107440"/>
        </p:xfrm>
        <a:graphic>
          <a:graphicData uri="http://schemas.openxmlformats.org/drawingml/2006/table">
            <a:tbl>
              <a:tblPr firstRow="1" bandRow="1">
                <a:tableStyleId>{5C22544A-7EE6-4342-B048-85BDC9FD1C3A}</a:tableStyleId>
              </a:tblPr>
              <a:tblGrid>
                <a:gridCol w="1855309">
                  <a:extLst>
                    <a:ext uri="{9D8B030D-6E8A-4147-A177-3AD203B41FA5}">
                      <a16:colId xmlns:a16="http://schemas.microsoft.com/office/drawing/2014/main" val="1414580860"/>
                    </a:ext>
                  </a:extLst>
                </a:gridCol>
                <a:gridCol w="1855309">
                  <a:extLst>
                    <a:ext uri="{9D8B030D-6E8A-4147-A177-3AD203B41FA5}">
                      <a16:colId xmlns:a16="http://schemas.microsoft.com/office/drawing/2014/main" val="1757873896"/>
                    </a:ext>
                  </a:extLst>
                </a:gridCol>
              </a:tblGrid>
              <a:tr h="370840">
                <a:tc>
                  <a:txBody>
                    <a:bodyPr/>
                    <a:lstStyle/>
                    <a:p>
                      <a:pPr algn="ctr"/>
                      <a:r>
                        <a:rPr lang="de-DE" dirty="0"/>
                        <a:t>EGFR TKI</a:t>
                      </a:r>
                      <a:endParaRPr lang="vi-VN" dirty="0"/>
                    </a:p>
                  </a:txBody>
                  <a:tcPr/>
                </a:tc>
                <a:tc>
                  <a:txBody>
                    <a:bodyPr/>
                    <a:lstStyle/>
                    <a:p>
                      <a:pPr algn="ctr"/>
                      <a:r>
                        <a:rPr lang="de-DE" dirty="0" err="1"/>
                        <a:t>mOS</a:t>
                      </a:r>
                      <a:endParaRPr lang="vi-VN" dirty="0"/>
                    </a:p>
                  </a:txBody>
                  <a:tcPr/>
                </a:tc>
                <a:extLst>
                  <a:ext uri="{0D108BD9-81ED-4DB2-BD59-A6C34878D82A}">
                    <a16:rowId xmlns:a16="http://schemas.microsoft.com/office/drawing/2014/main" val="3260700463"/>
                  </a:ext>
                </a:extLst>
              </a:tr>
              <a:tr h="365100">
                <a:tc>
                  <a:txBody>
                    <a:bodyPr/>
                    <a:lstStyle/>
                    <a:p>
                      <a:pPr algn="ctr"/>
                      <a:r>
                        <a:rPr lang="de-DE" dirty="0" err="1"/>
                        <a:t>Afatinib</a:t>
                      </a:r>
                      <a:endParaRPr lang="vi-VN" dirty="0"/>
                    </a:p>
                  </a:txBody>
                  <a:tcPr/>
                </a:tc>
                <a:tc>
                  <a:txBody>
                    <a:bodyPr/>
                    <a:lstStyle/>
                    <a:p>
                      <a:pPr algn="ctr"/>
                      <a:r>
                        <a:rPr lang="de-DE" dirty="0"/>
                        <a:t>38.6</a:t>
                      </a:r>
                      <a:endParaRPr lang="vi-VN" dirty="0"/>
                    </a:p>
                  </a:txBody>
                  <a:tcPr/>
                </a:tc>
                <a:extLst>
                  <a:ext uri="{0D108BD9-81ED-4DB2-BD59-A6C34878D82A}">
                    <a16:rowId xmlns:a16="http://schemas.microsoft.com/office/drawing/2014/main" val="3973734169"/>
                  </a:ext>
                </a:extLst>
              </a:tr>
              <a:tr h="370840">
                <a:tc>
                  <a:txBody>
                    <a:bodyPr/>
                    <a:lstStyle/>
                    <a:p>
                      <a:pPr algn="ctr"/>
                      <a:r>
                        <a:rPr lang="de-DE" dirty="0"/>
                        <a:t>1G EGFR TKI</a:t>
                      </a:r>
                      <a:endParaRPr lang="vi-VN" dirty="0"/>
                    </a:p>
                  </a:txBody>
                  <a:tcPr/>
                </a:tc>
                <a:tc>
                  <a:txBody>
                    <a:bodyPr/>
                    <a:lstStyle/>
                    <a:p>
                      <a:pPr algn="ctr"/>
                      <a:r>
                        <a:rPr lang="de-DE" dirty="0"/>
                        <a:t>30.9</a:t>
                      </a:r>
                      <a:endParaRPr lang="vi-VN" dirty="0"/>
                    </a:p>
                  </a:txBody>
                  <a:tcPr/>
                </a:tc>
                <a:extLst>
                  <a:ext uri="{0D108BD9-81ED-4DB2-BD59-A6C34878D82A}">
                    <a16:rowId xmlns:a16="http://schemas.microsoft.com/office/drawing/2014/main" val="259182506"/>
                  </a:ext>
                </a:extLst>
              </a:tr>
            </a:tbl>
          </a:graphicData>
        </a:graphic>
      </p:graphicFrame>
      <p:grpSp>
        <p:nvGrpSpPr>
          <p:cNvPr id="13" name="Group 12"/>
          <p:cNvGrpSpPr/>
          <p:nvPr/>
        </p:nvGrpSpPr>
        <p:grpSpPr>
          <a:xfrm>
            <a:off x="222994" y="2754727"/>
            <a:ext cx="11529065" cy="3759200"/>
            <a:chOff x="222994" y="2754727"/>
            <a:chExt cx="11529065" cy="3759200"/>
          </a:xfrm>
        </p:grpSpPr>
        <p:grpSp>
          <p:nvGrpSpPr>
            <p:cNvPr id="8" name="Group 7"/>
            <p:cNvGrpSpPr/>
            <p:nvPr/>
          </p:nvGrpSpPr>
          <p:grpSpPr>
            <a:xfrm>
              <a:off x="1150208" y="2754727"/>
              <a:ext cx="10601851" cy="3759200"/>
              <a:chOff x="932493" y="2880792"/>
              <a:chExt cx="10601851" cy="375920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2493" y="2880792"/>
                <a:ext cx="7080250" cy="3759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Picture 5"/>
              <p:cNvPicPr>
                <a:picLocks noChangeAspect="1"/>
              </p:cNvPicPr>
              <p:nvPr/>
            </p:nvPicPr>
            <p:blipFill>
              <a:blip r:embed="rId3"/>
              <a:stretch>
                <a:fillRect/>
              </a:stretch>
            </p:blipFill>
            <p:spPr>
              <a:xfrm>
                <a:off x="4472618" y="2923390"/>
                <a:ext cx="7061726" cy="3437946"/>
              </a:xfrm>
              <a:prstGeom prst="rect">
                <a:avLst/>
              </a:prstGeom>
            </p:spPr>
          </p:pic>
        </p:grpSp>
        <p:pic>
          <p:nvPicPr>
            <p:cNvPr id="12" name="Picture 11"/>
            <p:cNvPicPr>
              <a:picLocks noChangeAspect="1"/>
            </p:cNvPicPr>
            <p:nvPr/>
          </p:nvPicPr>
          <p:blipFill>
            <a:blip r:embed="rId4"/>
            <a:stretch>
              <a:fillRect/>
            </a:stretch>
          </p:blipFill>
          <p:spPr>
            <a:xfrm>
              <a:off x="222994" y="3139650"/>
              <a:ext cx="4781316" cy="2971772"/>
            </a:xfrm>
            <a:prstGeom prst="rect">
              <a:avLst/>
            </a:prstGeom>
          </p:spPr>
        </p:pic>
      </p:grpSp>
      <p:sp>
        <p:nvSpPr>
          <p:cNvPr id="14" name="Rectangle 13"/>
          <p:cNvSpPr/>
          <p:nvPr/>
        </p:nvSpPr>
        <p:spPr>
          <a:xfrm>
            <a:off x="1150208" y="6202768"/>
            <a:ext cx="7080250" cy="373083"/>
          </a:xfrm>
          <a:prstGeom prst="rect">
            <a:avLst/>
          </a:prstGeom>
          <a:solidFill>
            <a:schemeClr val="bg1"/>
          </a:solidFill>
          <a:ln w="190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5" name="TextBox 14"/>
          <p:cNvSpPr txBox="1"/>
          <p:nvPr/>
        </p:nvSpPr>
        <p:spPr>
          <a:xfrm>
            <a:off x="5126652" y="1343485"/>
            <a:ext cx="6377992" cy="1200329"/>
          </a:xfrm>
          <a:prstGeom prst="rect">
            <a:avLst/>
          </a:prstGeom>
          <a:noFill/>
        </p:spPr>
        <p:txBody>
          <a:bodyPr wrap="square" rtlCol="0">
            <a:spAutoFit/>
          </a:bodyPr>
          <a:lstStyle/>
          <a:p>
            <a:pPr marL="285750" indent="-285750">
              <a:buFont typeface="Wingdings" panose="05000000000000000000" pitchFamily="2" charset="2"/>
              <a:buChar char="§"/>
            </a:pPr>
            <a:r>
              <a:rPr lang="de-DE" sz="2400" dirty="0"/>
              <a:t>Afatinib giúp cải thiện OS so với 1G EGFR TKI, đặc biệt ở bệnh nhân Del19</a:t>
            </a:r>
          </a:p>
          <a:p>
            <a:pPr marL="285750" indent="-285750">
              <a:buFont typeface="Wingdings" panose="05000000000000000000" pitchFamily="2" charset="2"/>
              <a:buChar char="§"/>
            </a:pPr>
            <a:endParaRPr lang="vi-VN" sz="2400" dirty="0"/>
          </a:p>
        </p:txBody>
      </p:sp>
    </p:spTree>
    <p:extLst>
      <p:ext uri="{BB962C8B-B14F-4D97-AF65-F5344CB8AC3E}">
        <p14:creationId xmlns:p14="http://schemas.microsoft.com/office/powerpoint/2010/main" val="160968352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55" y="302009"/>
            <a:ext cx="9857317" cy="563563"/>
          </a:xfrm>
        </p:spPr>
        <p:txBody>
          <a:bodyPr>
            <a:normAutofit fontScale="90000"/>
          </a:bodyPr>
          <a:lstStyle/>
          <a:p>
            <a:r>
              <a:rPr lang="en-US" sz="2800" dirty="0">
                <a:solidFill>
                  <a:srgbClr val="FFC000"/>
                </a:solidFill>
              </a:rPr>
              <a:t>RWD </a:t>
            </a:r>
            <a:r>
              <a:rPr lang="en-US" sz="2800" dirty="0" err="1">
                <a:solidFill>
                  <a:srgbClr val="FFC000"/>
                </a:solidFill>
              </a:rPr>
              <a:t>Su</a:t>
            </a:r>
            <a:r>
              <a:rPr lang="en-US" sz="2800" dirty="0">
                <a:solidFill>
                  <a:srgbClr val="FFC000"/>
                </a:solidFill>
              </a:rPr>
              <a:t> et al. </a:t>
            </a:r>
            <a:r>
              <a:rPr lang="en-US" sz="2800" dirty="0" err="1">
                <a:solidFill>
                  <a:srgbClr val="FFC000"/>
                </a:solidFill>
              </a:rPr>
              <a:t>tại</a:t>
            </a:r>
            <a:r>
              <a:rPr lang="en-US" sz="2800" dirty="0">
                <a:solidFill>
                  <a:srgbClr val="FFC000"/>
                </a:solidFill>
              </a:rPr>
              <a:t> </a:t>
            </a:r>
            <a:r>
              <a:rPr lang="en-US" sz="2800" dirty="0" err="1">
                <a:solidFill>
                  <a:srgbClr val="FFC000"/>
                </a:solidFill>
              </a:rPr>
              <a:t>Đài</a:t>
            </a:r>
            <a:r>
              <a:rPr lang="en-US" sz="2800" dirty="0">
                <a:solidFill>
                  <a:srgbClr val="FFC000"/>
                </a:solidFill>
              </a:rPr>
              <a:t> Loan so </a:t>
            </a:r>
            <a:r>
              <a:rPr lang="en-US" sz="2800" dirty="0" err="1">
                <a:solidFill>
                  <a:srgbClr val="FFC000"/>
                </a:solidFill>
              </a:rPr>
              <a:t>sánh</a:t>
            </a:r>
            <a:r>
              <a:rPr lang="en-US" sz="2800" dirty="0">
                <a:solidFill>
                  <a:srgbClr val="FFC000"/>
                </a:solidFill>
              </a:rPr>
              <a:t> 3 EGFR TKIs</a:t>
            </a:r>
            <a:br>
              <a:rPr lang="vi-VN" sz="2800" dirty="0"/>
            </a:br>
            <a:endParaRPr lang="en-US" sz="2800" dirty="0"/>
          </a:p>
        </p:txBody>
      </p:sp>
      <p:sp>
        <p:nvSpPr>
          <p:cNvPr id="4" name="Title 1">
            <a:extLst>
              <a:ext uri="{FF2B5EF4-FFF2-40B4-BE49-F238E27FC236}">
                <a16:creationId xmlns:a16="http://schemas.microsoft.com/office/drawing/2014/main" id="{99E322C8-7527-47DB-824B-5678326A682C}"/>
              </a:ext>
            </a:extLst>
          </p:cNvPr>
          <p:cNvSpPr txBox="1">
            <a:spLocks/>
          </p:cNvSpPr>
          <p:nvPr/>
        </p:nvSpPr>
        <p:spPr bwMode="white">
          <a:xfrm>
            <a:off x="418498" y="752827"/>
            <a:ext cx="10904495" cy="8510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782" tIns="47891" rIns="95782" bIns="47891" numCol="1" anchor="ctr" anchorCtr="0" compatLnSpc="1">
            <a:prstTxWarp prst="textNoShape">
              <a:avLst/>
            </a:prstTxWarp>
          </a:bodyPr>
          <a:lstStyle>
            <a:lvl1pPr algn="ctr" defTabSz="957263" rtl="0" eaLnBrk="1" fontAlgn="base" hangingPunct="1">
              <a:spcBef>
                <a:spcPct val="0"/>
              </a:spcBef>
              <a:spcAft>
                <a:spcPct val="0"/>
              </a:spcAft>
              <a:defRPr sz="2900" b="1">
                <a:solidFill>
                  <a:schemeClr val="bg1"/>
                </a:solidFill>
                <a:latin typeface="+mj-lt"/>
                <a:ea typeface="+mj-ea"/>
                <a:cs typeface="+mj-cs"/>
              </a:defRPr>
            </a:lvl1pPr>
            <a:lvl2pPr algn="ctr" defTabSz="957263" rtl="0" eaLnBrk="1" fontAlgn="base" hangingPunct="1">
              <a:spcBef>
                <a:spcPct val="0"/>
              </a:spcBef>
              <a:spcAft>
                <a:spcPct val="0"/>
              </a:spcAft>
              <a:defRPr sz="2900" b="1">
                <a:solidFill>
                  <a:schemeClr val="bg1"/>
                </a:solidFill>
                <a:latin typeface="Arial" charset="0"/>
              </a:defRPr>
            </a:lvl2pPr>
            <a:lvl3pPr algn="ctr" defTabSz="957263" rtl="0" eaLnBrk="1" fontAlgn="base" hangingPunct="1">
              <a:spcBef>
                <a:spcPct val="0"/>
              </a:spcBef>
              <a:spcAft>
                <a:spcPct val="0"/>
              </a:spcAft>
              <a:defRPr sz="2900" b="1">
                <a:solidFill>
                  <a:schemeClr val="bg1"/>
                </a:solidFill>
                <a:latin typeface="Arial" charset="0"/>
              </a:defRPr>
            </a:lvl3pPr>
            <a:lvl4pPr algn="ctr" defTabSz="957263" rtl="0" eaLnBrk="1" fontAlgn="base" hangingPunct="1">
              <a:spcBef>
                <a:spcPct val="0"/>
              </a:spcBef>
              <a:spcAft>
                <a:spcPct val="0"/>
              </a:spcAft>
              <a:defRPr sz="2900" b="1">
                <a:solidFill>
                  <a:schemeClr val="bg1"/>
                </a:solidFill>
                <a:latin typeface="Arial" charset="0"/>
              </a:defRPr>
            </a:lvl4pPr>
            <a:lvl5pPr algn="ctr" defTabSz="957263" rtl="0" eaLnBrk="1" fontAlgn="base" hangingPunct="1">
              <a:spcBef>
                <a:spcPct val="0"/>
              </a:spcBef>
              <a:spcAft>
                <a:spcPct val="0"/>
              </a:spcAft>
              <a:defRPr sz="2900" b="1">
                <a:solidFill>
                  <a:schemeClr val="bg1"/>
                </a:solidFill>
                <a:latin typeface="Arial" charset="0"/>
              </a:defRPr>
            </a:lvl5pPr>
            <a:lvl6pPr marL="457200" algn="ctr" defTabSz="957263" rtl="0" eaLnBrk="1" fontAlgn="base" hangingPunct="1">
              <a:spcBef>
                <a:spcPct val="0"/>
              </a:spcBef>
              <a:spcAft>
                <a:spcPct val="0"/>
              </a:spcAft>
              <a:defRPr sz="2900" b="1">
                <a:solidFill>
                  <a:schemeClr val="bg1"/>
                </a:solidFill>
                <a:latin typeface="Arial" charset="0"/>
              </a:defRPr>
            </a:lvl6pPr>
            <a:lvl7pPr marL="914400" algn="ctr" defTabSz="957263" rtl="0" eaLnBrk="1" fontAlgn="base" hangingPunct="1">
              <a:spcBef>
                <a:spcPct val="0"/>
              </a:spcBef>
              <a:spcAft>
                <a:spcPct val="0"/>
              </a:spcAft>
              <a:defRPr sz="2900" b="1">
                <a:solidFill>
                  <a:schemeClr val="bg1"/>
                </a:solidFill>
                <a:latin typeface="Arial" charset="0"/>
              </a:defRPr>
            </a:lvl7pPr>
            <a:lvl8pPr marL="1371600" algn="ctr" defTabSz="957263" rtl="0" eaLnBrk="1" fontAlgn="base" hangingPunct="1">
              <a:spcBef>
                <a:spcPct val="0"/>
              </a:spcBef>
              <a:spcAft>
                <a:spcPct val="0"/>
              </a:spcAft>
              <a:defRPr sz="2900" b="1">
                <a:solidFill>
                  <a:schemeClr val="bg1"/>
                </a:solidFill>
                <a:latin typeface="Arial" charset="0"/>
              </a:defRPr>
            </a:lvl8pPr>
            <a:lvl9pPr marL="1828800" algn="ctr" defTabSz="957263" rtl="0" eaLnBrk="1" fontAlgn="base" hangingPunct="1">
              <a:spcBef>
                <a:spcPct val="0"/>
              </a:spcBef>
              <a:spcAft>
                <a:spcPct val="0"/>
              </a:spcAft>
              <a:defRPr sz="2900" b="1">
                <a:solidFill>
                  <a:schemeClr val="bg1"/>
                </a:solidFill>
                <a:latin typeface="Arial" charset="0"/>
              </a:defRPr>
            </a:lvl9pPr>
          </a:lstStyle>
          <a:p>
            <a:r>
              <a:rPr lang="en-US" sz="2400" kern="0" dirty="0" err="1">
                <a:solidFill>
                  <a:srgbClr val="0070C0"/>
                </a:solidFill>
              </a:rPr>
              <a:t>Nhóm</a:t>
            </a:r>
            <a:r>
              <a:rPr lang="en-US" sz="2400" kern="0" dirty="0">
                <a:solidFill>
                  <a:srgbClr val="0070C0"/>
                </a:solidFill>
              </a:rPr>
              <a:t> </a:t>
            </a:r>
            <a:r>
              <a:rPr lang="en-US" sz="2400" kern="0" dirty="0" err="1">
                <a:solidFill>
                  <a:srgbClr val="0070C0"/>
                </a:solidFill>
              </a:rPr>
              <a:t>afatinib</a:t>
            </a:r>
            <a:r>
              <a:rPr lang="en-US" sz="2400" kern="0" dirty="0">
                <a:solidFill>
                  <a:srgbClr val="0070C0"/>
                </a:solidFill>
              </a:rPr>
              <a:t> </a:t>
            </a:r>
            <a:r>
              <a:rPr lang="en-US" sz="2400" kern="0" dirty="0" err="1">
                <a:solidFill>
                  <a:srgbClr val="0070C0"/>
                </a:solidFill>
              </a:rPr>
              <a:t>có</a:t>
            </a:r>
            <a:r>
              <a:rPr lang="en-US" sz="2400" kern="0" dirty="0">
                <a:solidFill>
                  <a:srgbClr val="0070C0"/>
                </a:solidFill>
              </a:rPr>
              <a:t> </a:t>
            </a:r>
            <a:r>
              <a:rPr lang="en-US" sz="2400" kern="0" dirty="0" err="1">
                <a:solidFill>
                  <a:srgbClr val="0070C0"/>
                </a:solidFill>
              </a:rPr>
              <a:t>mPFS</a:t>
            </a:r>
            <a:r>
              <a:rPr lang="en-US" sz="2400" kern="0" dirty="0">
                <a:solidFill>
                  <a:srgbClr val="0070C0"/>
                </a:solidFill>
              </a:rPr>
              <a:t> 12.7 </a:t>
            </a:r>
            <a:r>
              <a:rPr lang="en-US" sz="2400" kern="0" dirty="0" err="1">
                <a:solidFill>
                  <a:srgbClr val="0070C0"/>
                </a:solidFill>
              </a:rPr>
              <a:t>tháng</a:t>
            </a:r>
            <a:r>
              <a:rPr lang="en-US" sz="2400" kern="0" dirty="0">
                <a:solidFill>
                  <a:srgbClr val="0070C0"/>
                </a:solidFill>
              </a:rPr>
              <a:t> </a:t>
            </a:r>
            <a:r>
              <a:rPr lang="en-US" sz="2400" kern="0" dirty="0" err="1">
                <a:solidFill>
                  <a:srgbClr val="0070C0"/>
                </a:solidFill>
              </a:rPr>
              <a:t>và</a:t>
            </a:r>
            <a:r>
              <a:rPr lang="en-US" sz="2400" kern="0" dirty="0">
                <a:solidFill>
                  <a:srgbClr val="0070C0"/>
                </a:solidFill>
              </a:rPr>
              <a:t> </a:t>
            </a:r>
            <a:r>
              <a:rPr lang="en-US" sz="2400" kern="0" dirty="0" err="1">
                <a:solidFill>
                  <a:srgbClr val="0070C0"/>
                </a:solidFill>
              </a:rPr>
              <a:t>mOS</a:t>
            </a:r>
            <a:r>
              <a:rPr lang="en-US" sz="2400" kern="0" dirty="0">
                <a:solidFill>
                  <a:srgbClr val="0070C0"/>
                </a:solidFill>
              </a:rPr>
              <a:t> 39.1 </a:t>
            </a:r>
            <a:r>
              <a:rPr lang="en-US" sz="2400" kern="0" dirty="0" err="1">
                <a:solidFill>
                  <a:srgbClr val="0070C0"/>
                </a:solidFill>
              </a:rPr>
              <a:t>tháng</a:t>
            </a:r>
            <a:endParaRPr lang="vi-VN" sz="2400" kern="0" dirty="0">
              <a:solidFill>
                <a:srgbClr val="0070C0"/>
              </a:solidFill>
            </a:endParaRPr>
          </a:p>
        </p:txBody>
      </p:sp>
      <p:sp>
        <p:nvSpPr>
          <p:cNvPr id="6" name="Footer Placeholder 3">
            <a:extLst>
              <a:ext uri="{FF2B5EF4-FFF2-40B4-BE49-F238E27FC236}">
                <a16:creationId xmlns:a16="http://schemas.microsoft.com/office/drawing/2014/main" id="{BDBA8673-B71F-442B-89C3-589378E5FEB8}"/>
              </a:ext>
            </a:extLst>
          </p:cNvPr>
          <p:cNvSpPr txBox="1">
            <a:spLocks/>
          </p:cNvSpPr>
          <p:nvPr/>
        </p:nvSpPr>
        <p:spPr bwMode="auto">
          <a:xfrm>
            <a:off x="791635" y="6551720"/>
            <a:ext cx="10424160" cy="306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782" tIns="47891" rIns="95782" bIns="47891" numCol="1" anchor="t" anchorCtr="0" compatLnSpc="1">
            <a:prstTxWarp prst="textNoShape">
              <a:avLst/>
            </a:prstTxWarp>
          </a:bodyPr>
          <a:lstStyle>
            <a:defPPr>
              <a:defRPr lang="en-US"/>
            </a:defPPr>
            <a:lvl1pPr marL="0" algn="ctr" defTabSz="957263" rtl="0" eaLnBrk="1" latinLnBrk="0" hangingPunct="1">
              <a:defRPr sz="1300" b="1"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t>Su et al., Ther Adv Med Oncol 2018, Vol. 10: 1–11 DOI: 10.1177/ 1758835918797589 </a:t>
            </a:r>
            <a:endParaRPr lang="en-US" sz="1000" dirty="0">
              <a:solidFill>
                <a:srgbClr val="4D4F51"/>
              </a:solidFill>
            </a:endParaRPr>
          </a:p>
        </p:txBody>
      </p:sp>
      <p:pic>
        <p:nvPicPr>
          <p:cNvPr id="7" name="Picture 6">
            <a:extLst>
              <a:ext uri="{FF2B5EF4-FFF2-40B4-BE49-F238E27FC236}">
                <a16:creationId xmlns:a16="http://schemas.microsoft.com/office/drawing/2014/main" id="{59FBD6CF-1F94-4A10-B1DB-BCBA7645CB17}"/>
              </a:ext>
            </a:extLst>
          </p:cNvPr>
          <p:cNvPicPr>
            <a:picLocks noChangeAspect="1"/>
          </p:cNvPicPr>
          <p:nvPr/>
        </p:nvPicPr>
        <p:blipFill rotWithShape="1">
          <a:blip r:embed="rId2"/>
          <a:srcRect l="5310" t="30626" r="15762" b="7259"/>
          <a:stretch/>
        </p:blipFill>
        <p:spPr>
          <a:xfrm>
            <a:off x="869007" y="1491176"/>
            <a:ext cx="10269415" cy="4501252"/>
          </a:xfrm>
          <a:prstGeom prst="rect">
            <a:avLst/>
          </a:prstGeom>
        </p:spPr>
      </p:pic>
    </p:spTree>
    <p:extLst>
      <p:ext uri="{BB962C8B-B14F-4D97-AF65-F5344CB8AC3E}">
        <p14:creationId xmlns:p14="http://schemas.microsoft.com/office/powerpoint/2010/main" val="210998068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715347" y="1063689"/>
            <a:ext cx="10515600" cy="1539895"/>
          </a:xfrm>
        </p:spPr>
        <p:txBody>
          <a:bodyPr>
            <a:normAutofit fontScale="90000"/>
          </a:bodyPr>
          <a:lstStyle/>
          <a:p>
            <a:pPr algn="ctr"/>
            <a:r>
              <a:rPr lang="en-US" sz="4000" dirty="0" err="1">
                <a:latin typeface="Arial" panose="020B0604020202020204" pitchFamily="34" charset="0"/>
                <a:cs typeface="Arial" panose="020B0604020202020204" pitchFamily="34" charset="0"/>
              </a:rPr>
              <a:t>Cập</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nhật</a:t>
            </a:r>
            <a:r>
              <a:rPr lang="en-US" sz="4000" dirty="0">
                <a:latin typeface="Arial" panose="020B0604020202020204" pitchFamily="34" charset="0"/>
                <a:cs typeface="Arial" panose="020B0604020202020204" pitchFamily="34" charset="0"/>
              </a:rPr>
              <a:t> d</a:t>
            </a:r>
            <a:r>
              <a:rPr lang="vi-VN" sz="4000" dirty="0">
                <a:latin typeface="Arial" panose="020B0604020202020204" pitchFamily="34" charset="0"/>
                <a:cs typeface="Arial" panose="020B0604020202020204" pitchFamily="34" charset="0"/>
              </a:rPr>
              <a:t>ữ</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liệu</a:t>
            </a:r>
            <a:r>
              <a:rPr lang="en-US" sz="4000" dirty="0">
                <a:latin typeface="Arial" panose="020B0604020202020204" pitchFamily="34" charset="0"/>
                <a:cs typeface="Arial" panose="020B0604020202020204" pitchFamily="34" charset="0"/>
              </a:rPr>
              <a:t> đ</a:t>
            </a:r>
            <a:r>
              <a:rPr lang="vi-VN" sz="4000" dirty="0">
                <a:latin typeface="Arial" panose="020B0604020202020204" pitchFamily="34" charset="0"/>
                <a:cs typeface="Arial" panose="020B0604020202020204" pitchFamily="34" charset="0"/>
              </a:rPr>
              <a:t>ờ</a:t>
            </a:r>
            <a:r>
              <a:rPr lang="en-US" sz="4000" dirty="0" err="1">
                <a:latin typeface="Arial" panose="020B0604020202020204" pitchFamily="34" charset="0"/>
                <a:cs typeface="Arial" panose="020B0604020202020204" pitchFamily="34" charset="0"/>
              </a:rPr>
              <a:t>i</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th</a:t>
            </a:r>
            <a:r>
              <a:rPr lang="vi-VN" sz="4000" dirty="0">
                <a:latin typeface="Arial" panose="020B0604020202020204" pitchFamily="34" charset="0"/>
                <a:cs typeface="Arial" panose="020B0604020202020204" pitchFamily="34" charset="0"/>
              </a:rPr>
              <a:t>ự</a:t>
            </a:r>
            <a:r>
              <a:rPr lang="en-US" sz="4000" dirty="0">
                <a:latin typeface="Arial" panose="020B0604020202020204" pitchFamily="34" charset="0"/>
                <a:cs typeface="Arial" panose="020B0604020202020204" pitchFamily="34" charset="0"/>
              </a:rPr>
              <a:t>c </a:t>
            </a:r>
            <a:r>
              <a:rPr lang="en-US" sz="4000" dirty="0" err="1">
                <a:latin typeface="Arial" panose="020B0604020202020204" pitchFamily="34" charset="0"/>
                <a:cs typeface="Arial" panose="020B0604020202020204" pitchFamily="34" charset="0"/>
              </a:rPr>
              <a:t>trong</a:t>
            </a:r>
            <a:br>
              <a:rPr lang="en-US" sz="4000" dirty="0">
                <a:latin typeface="Arial" panose="020B0604020202020204" pitchFamily="34" charset="0"/>
                <a:cs typeface="Arial" panose="020B0604020202020204" pitchFamily="34" charset="0"/>
              </a:rPr>
            </a:br>
            <a:r>
              <a:rPr lang="en-US" sz="4000" dirty="0" err="1">
                <a:latin typeface="Arial" panose="020B0604020202020204" pitchFamily="34" charset="0"/>
                <a:cs typeface="Arial" panose="020B0604020202020204" pitchFamily="34" charset="0"/>
              </a:rPr>
              <a:t>điều</a:t>
            </a:r>
            <a:r>
              <a:rPr lang="en-US" sz="4000" dirty="0">
                <a:latin typeface="Arial" panose="020B0604020202020204" pitchFamily="34" charset="0"/>
                <a:cs typeface="Arial" panose="020B0604020202020204" pitchFamily="34" charset="0"/>
              </a:rPr>
              <a:t> trị BN có </a:t>
            </a:r>
            <a:r>
              <a:rPr lang="en-US" sz="4000" dirty="0" err="1">
                <a:latin typeface="Arial" panose="020B0604020202020204" pitchFamily="34" charset="0"/>
                <a:cs typeface="Arial" panose="020B0604020202020204" pitchFamily="34" charset="0"/>
              </a:rPr>
              <a:t>đột</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biến</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th</a:t>
            </a:r>
            <a:r>
              <a:rPr lang="vi-VN" sz="4000" dirty="0">
                <a:latin typeface="Arial" panose="020B0604020202020204" pitchFamily="34" charset="0"/>
                <a:cs typeface="Arial" panose="020B0604020202020204" pitchFamily="34" charset="0"/>
              </a:rPr>
              <a:t>ường gặp</a:t>
            </a:r>
            <a:br>
              <a:rPr lang="en-US" sz="4000" dirty="0">
                <a:solidFill>
                  <a:srgbClr val="0070C0"/>
                </a:solidFill>
                <a:latin typeface="Arial" panose="020B0604020202020204" pitchFamily="34" charset="0"/>
                <a:cs typeface="Arial" panose="020B0604020202020204" pitchFamily="34" charset="0"/>
              </a:rPr>
            </a:br>
            <a:r>
              <a:rPr lang="en-US" sz="4000" dirty="0">
                <a:latin typeface="Arial" panose="020B0604020202020204" pitchFamily="34" charset="0"/>
                <a:cs typeface="Arial" panose="020B0604020202020204" pitchFamily="34" charset="0"/>
              </a:rPr>
              <a:t> </a:t>
            </a:r>
            <a:endParaRPr lang="vi-VN" sz="4000" dirty="0">
              <a:latin typeface="Arial" panose="020B0604020202020204" pitchFamily="34" charset="0"/>
              <a:cs typeface="Arial" panose="020B0604020202020204" pitchFamily="34" charset="0"/>
            </a:endParaRPr>
          </a:p>
        </p:txBody>
      </p:sp>
      <p:sp>
        <p:nvSpPr>
          <p:cNvPr id="5" name="Content Placeholder 2"/>
          <p:cNvSpPr txBox="1">
            <a:spLocks/>
          </p:cNvSpPr>
          <p:nvPr/>
        </p:nvSpPr>
        <p:spPr>
          <a:xfrm>
            <a:off x="715347" y="2770107"/>
            <a:ext cx="10975910" cy="3313454"/>
          </a:xfrm>
          <a:prstGeom prst="rect">
            <a:avLst/>
          </a:prstGeom>
        </p:spPr>
        <p:txBody>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indent="-457200">
              <a:lnSpc>
                <a:spcPct val="100000"/>
              </a:lnSpc>
              <a:buFont typeface="Wingdings" panose="05000000000000000000" pitchFamily="2" charset="2"/>
              <a:buChar char="§"/>
              <a:defRPr/>
            </a:pPr>
            <a:r>
              <a:rPr lang="en-US" sz="3200" dirty="0" err="1">
                <a:solidFill>
                  <a:schemeClr val="tx1"/>
                </a:solidFill>
              </a:rPr>
              <a:t>Hiệu</a:t>
            </a:r>
            <a:r>
              <a:rPr lang="en-US" sz="3200" dirty="0">
                <a:solidFill>
                  <a:schemeClr val="tx1"/>
                </a:solidFill>
              </a:rPr>
              <a:t> </a:t>
            </a:r>
            <a:r>
              <a:rPr lang="en-US" sz="3200" dirty="0" err="1">
                <a:solidFill>
                  <a:schemeClr val="tx1"/>
                </a:solidFill>
              </a:rPr>
              <a:t>quả</a:t>
            </a:r>
            <a:r>
              <a:rPr lang="en-US" sz="3200" dirty="0">
                <a:solidFill>
                  <a:schemeClr val="tx1"/>
                </a:solidFill>
              </a:rPr>
              <a:t> </a:t>
            </a:r>
            <a:r>
              <a:rPr lang="en-US" sz="3200" dirty="0" err="1">
                <a:solidFill>
                  <a:schemeClr val="tx1"/>
                </a:solidFill>
              </a:rPr>
              <a:t>của</a:t>
            </a:r>
            <a:r>
              <a:rPr lang="en-US" sz="3200" dirty="0">
                <a:solidFill>
                  <a:schemeClr val="tx1"/>
                </a:solidFill>
              </a:rPr>
              <a:t> Afatinib </a:t>
            </a:r>
            <a:r>
              <a:rPr lang="en-US" sz="3200" dirty="0" err="1">
                <a:solidFill>
                  <a:schemeClr val="tx1"/>
                </a:solidFill>
              </a:rPr>
              <a:t>trong</a:t>
            </a:r>
            <a:r>
              <a:rPr lang="en-US" sz="3200" dirty="0">
                <a:solidFill>
                  <a:schemeClr val="tx1"/>
                </a:solidFill>
              </a:rPr>
              <a:t> </a:t>
            </a:r>
            <a:r>
              <a:rPr lang="en-US" sz="3200" dirty="0" err="1">
                <a:solidFill>
                  <a:schemeClr val="tx1"/>
                </a:solidFill>
              </a:rPr>
              <a:t>điều</a:t>
            </a:r>
            <a:r>
              <a:rPr lang="en-US" sz="3200" dirty="0">
                <a:solidFill>
                  <a:schemeClr val="tx1"/>
                </a:solidFill>
              </a:rPr>
              <a:t> </a:t>
            </a:r>
            <a:r>
              <a:rPr lang="en-US" sz="3200" dirty="0" err="1">
                <a:solidFill>
                  <a:schemeClr val="tx1"/>
                </a:solidFill>
              </a:rPr>
              <a:t>trị</a:t>
            </a:r>
            <a:r>
              <a:rPr lang="en-US" sz="3200" dirty="0">
                <a:solidFill>
                  <a:schemeClr val="tx1"/>
                </a:solidFill>
              </a:rPr>
              <a:t> </a:t>
            </a:r>
            <a:r>
              <a:rPr lang="en-US" sz="3200" dirty="0" err="1">
                <a:solidFill>
                  <a:schemeClr val="tx1"/>
                </a:solidFill>
              </a:rPr>
              <a:t>bước</a:t>
            </a:r>
            <a:r>
              <a:rPr lang="en-US" sz="3200" dirty="0">
                <a:solidFill>
                  <a:schemeClr val="tx1"/>
                </a:solidFill>
              </a:rPr>
              <a:t> 1 UTPKTBN </a:t>
            </a:r>
            <a:r>
              <a:rPr lang="en-US" sz="3200" dirty="0" err="1">
                <a:solidFill>
                  <a:schemeClr val="tx1"/>
                </a:solidFill>
              </a:rPr>
              <a:t>có</a:t>
            </a:r>
            <a:r>
              <a:rPr lang="en-US" sz="3200" dirty="0">
                <a:solidFill>
                  <a:schemeClr val="tx1"/>
                </a:solidFill>
              </a:rPr>
              <a:t> </a:t>
            </a:r>
            <a:r>
              <a:rPr lang="en-US" sz="3200" dirty="0" err="1">
                <a:solidFill>
                  <a:schemeClr val="tx1"/>
                </a:solidFill>
              </a:rPr>
              <a:t>đột</a:t>
            </a:r>
            <a:r>
              <a:rPr lang="en-US" sz="3200" dirty="0">
                <a:solidFill>
                  <a:schemeClr val="tx1"/>
                </a:solidFill>
              </a:rPr>
              <a:t> </a:t>
            </a:r>
            <a:r>
              <a:rPr lang="en-US" sz="3200" dirty="0" err="1">
                <a:solidFill>
                  <a:schemeClr val="tx1"/>
                </a:solidFill>
              </a:rPr>
              <a:t>biến</a:t>
            </a:r>
            <a:r>
              <a:rPr lang="en-US" sz="3200" dirty="0">
                <a:solidFill>
                  <a:schemeClr val="tx1"/>
                </a:solidFill>
              </a:rPr>
              <a:t> EGFR </a:t>
            </a:r>
            <a:r>
              <a:rPr lang="en-US" sz="3200" dirty="0" err="1">
                <a:solidFill>
                  <a:schemeClr val="tx1"/>
                </a:solidFill>
              </a:rPr>
              <a:t>thường</a:t>
            </a:r>
            <a:r>
              <a:rPr lang="en-US" sz="3200" dirty="0">
                <a:solidFill>
                  <a:schemeClr val="tx1"/>
                </a:solidFill>
              </a:rPr>
              <a:t> </a:t>
            </a:r>
            <a:r>
              <a:rPr lang="en-US" sz="3200" dirty="0" err="1">
                <a:solidFill>
                  <a:schemeClr val="tx1"/>
                </a:solidFill>
              </a:rPr>
              <a:t>gặp</a:t>
            </a:r>
            <a:endParaRPr lang="vi-VN" sz="3200" dirty="0">
              <a:solidFill>
                <a:schemeClr val="tx1"/>
              </a:solidFill>
            </a:endParaRPr>
          </a:p>
          <a:p>
            <a:pPr marL="1001712" lvl="1" indent="-457200">
              <a:lnSpc>
                <a:spcPct val="100000"/>
              </a:lnSpc>
              <a:buFont typeface="Wingdings" panose="05000000000000000000" pitchFamily="2" charset="2"/>
              <a:buChar char="§"/>
              <a:defRPr/>
            </a:pPr>
            <a:r>
              <a:rPr lang="vi-VN" sz="2800" dirty="0">
                <a:solidFill>
                  <a:schemeClr val="tx1"/>
                </a:solidFill>
              </a:rPr>
              <a:t>Hiệu quả so </a:t>
            </a:r>
            <a:r>
              <a:rPr lang="en-US" sz="2800" dirty="0" err="1">
                <a:solidFill>
                  <a:schemeClr val="tx1"/>
                </a:solidFill>
              </a:rPr>
              <a:t>với</a:t>
            </a:r>
            <a:r>
              <a:rPr lang="en-US" sz="2800" dirty="0">
                <a:solidFill>
                  <a:schemeClr val="tx1"/>
                </a:solidFill>
              </a:rPr>
              <a:t> 1G EGFR TKI </a:t>
            </a:r>
            <a:r>
              <a:rPr lang="en-US" sz="2800" dirty="0" err="1">
                <a:solidFill>
                  <a:schemeClr val="tx1"/>
                </a:solidFill>
              </a:rPr>
              <a:t>về</a:t>
            </a:r>
            <a:r>
              <a:rPr lang="en-US" sz="2800" dirty="0">
                <a:solidFill>
                  <a:schemeClr val="tx1"/>
                </a:solidFill>
              </a:rPr>
              <a:t> PFS </a:t>
            </a:r>
            <a:r>
              <a:rPr lang="en-US" sz="2800" dirty="0" err="1">
                <a:solidFill>
                  <a:schemeClr val="tx1"/>
                </a:solidFill>
              </a:rPr>
              <a:t>va</a:t>
            </a:r>
            <a:r>
              <a:rPr lang="en-US" sz="2800" dirty="0">
                <a:solidFill>
                  <a:schemeClr val="tx1"/>
                </a:solidFill>
              </a:rPr>
              <a:t>̀ OS</a:t>
            </a:r>
            <a:endParaRPr lang="vi-VN" sz="2800" dirty="0">
              <a:solidFill>
                <a:schemeClr val="tx1"/>
              </a:solidFill>
            </a:endParaRPr>
          </a:p>
          <a:p>
            <a:pPr marL="1001712" lvl="1" indent="-457200">
              <a:lnSpc>
                <a:spcPct val="100000"/>
              </a:lnSpc>
              <a:buFont typeface="Wingdings" panose="05000000000000000000" pitchFamily="2" charset="2"/>
              <a:buChar char="§"/>
              <a:defRPr/>
            </a:pPr>
            <a:r>
              <a:rPr lang="vi-VN" sz="3000" dirty="0">
                <a:solidFill>
                  <a:srgbClr val="0070C0"/>
                </a:solidFill>
              </a:rPr>
              <a:t>Hiệu quả so </a:t>
            </a:r>
            <a:r>
              <a:rPr lang="en-US" sz="3000" dirty="0" err="1">
                <a:solidFill>
                  <a:srgbClr val="0070C0"/>
                </a:solidFill>
              </a:rPr>
              <a:t>với</a:t>
            </a:r>
            <a:r>
              <a:rPr lang="en-US" sz="3000" dirty="0">
                <a:solidFill>
                  <a:srgbClr val="0070C0"/>
                </a:solidFill>
              </a:rPr>
              <a:t> </a:t>
            </a:r>
            <a:r>
              <a:rPr lang="vi-VN" sz="3000" dirty="0">
                <a:solidFill>
                  <a:srgbClr val="0070C0"/>
                </a:solidFill>
              </a:rPr>
              <a:t>3</a:t>
            </a:r>
            <a:r>
              <a:rPr lang="en-US" sz="3000" dirty="0">
                <a:solidFill>
                  <a:srgbClr val="0070C0"/>
                </a:solidFill>
              </a:rPr>
              <a:t>G EGFR TKI </a:t>
            </a:r>
            <a:r>
              <a:rPr lang="en-US" sz="3000" dirty="0" err="1">
                <a:solidFill>
                  <a:srgbClr val="0070C0"/>
                </a:solidFill>
              </a:rPr>
              <a:t>về</a:t>
            </a:r>
            <a:r>
              <a:rPr lang="en-US" sz="3000" dirty="0">
                <a:solidFill>
                  <a:srgbClr val="0070C0"/>
                </a:solidFill>
              </a:rPr>
              <a:t> </a:t>
            </a:r>
            <a:r>
              <a:rPr lang="vi-VN" sz="3000" dirty="0">
                <a:solidFill>
                  <a:srgbClr val="0070C0"/>
                </a:solidFill>
              </a:rPr>
              <a:t>TTF/</a:t>
            </a:r>
            <a:r>
              <a:rPr lang="en-US" sz="3000" dirty="0">
                <a:solidFill>
                  <a:srgbClr val="0070C0"/>
                </a:solidFill>
              </a:rPr>
              <a:t>PFS </a:t>
            </a:r>
            <a:r>
              <a:rPr lang="en-US" sz="3000" dirty="0" err="1">
                <a:solidFill>
                  <a:srgbClr val="0070C0"/>
                </a:solidFill>
              </a:rPr>
              <a:t>va</a:t>
            </a:r>
            <a:r>
              <a:rPr lang="en-US" sz="3000" dirty="0">
                <a:solidFill>
                  <a:srgbClr val="0070C0"/>
                </a:solidFill>
              </a:rPr>
              <a:t>̀ OS</a:t>
            </a:r>
            <a:endParaRPr lang="vi-VN" sz="3000" dirty="0">
              <a:solidFill>
                <a:srgbClr val="0070C0"/>
              </a:solidFill>
            </a:endParaRPr>
          </a:p>
          <a:p>
            <a:pPr marL="457200" lvl="0" indent="-457200">
              <a:lnSpc>
                <a:spcPct val="100000"/>
              </a:lnSpc>
              <a:buFont typeface="Wingdings" panose="05000000000000000000" pitchFamily="2" charset="2"/>
              <a:buChar char="§"/>
              <a:defRPr/>
            </a:pPr>
            <a:endParaRPr lang="vi-VN" sz="3200" dirty="0">
              <a:solidFill>
                <a:srgbClr val="0070C0"/>
              </a:solidFill>
            </a:endParaRPr>
          </a:p>
          <a:p>
            <a:pPr marL="457200" lvl="0" indent="-457200">
              <a:lnSpc>
                <a:spcPct val="100000"/>
              </a:lnSpc>
              <a:buFont typeface="Wingdings" panose="05000000000000000000" pitchFamily="2" charset="2"/>
              <a:buChar char="§"/>
              <a:defRPr/>
            </a:pPr>
            <a:endParaRPr lang="vi-VN" sz="3200" dirty="0">
              <a:solidFill>
                <a:srgbClr val="0070C0"/>
              </a:solidFill>
            </a:endParaRPr>
          </a:p>
        </p:txBody>
      </p:sp>
    </p:spTree>
    <p:extLst>
      <p:ext uri="{BB962C8B-B14F-4D97-AF65-F5344CB8AC3E}">
        <p14:creationId xmlns:p14="http://schemas.microsoft.com/office/powerpoint/2010/main" val="307015848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8D5AE2-F233-4E26-8128-D756E97AF527}"/>
              </a:ext>
            </a:extLst>
          </p:cNvPr>
          <p:cNvSpPr>
            <a:spLocks noGrp="1"/>
          </p:cNvSpPr>
          <p:nvPr>
            <p:ph type="title"/>
          </p:nvPr>
        </p:nvSpPr>
        <p:spPr>
          <a:xfrm>
            <a:off x="5180861" y="843228"/>
            <a:ext cx="5960892" cy="1016135"/>
          </a:xfrm>
        </p:spPr>
        <p:txBody>
          <a:bodyPr/>
          <a:lstStyle/>
          <a:p>
            <a:r>
              <a:rPr lang="vi-VN" sz="1600" dirty="0"/>
              <a:t>172 BN được đưa vào phân tích từ hai trung tâm y khoa tại Mỹ . 52 (30,2%) BN điều trị với osimertinib, 120 (69,8%) điều trị với các TKI khác trong đó có 25BN điều trị với afatinib.</a:t>
            </a:r>
            <a:endParaRPr lang="en-US" sz="1600" dirty="0"/>
          </a:p>
        </p:txBody>
      </p:sp>
      <p:pic>
        <p:nvPicPr>
          <p:cNvPr id="5" name="Picture 4">
            <a:extLst>
              <a:ext uri="{FF2B5EF4-FFF2-40B4-BE49-F238E27FC236}">
                <a16:creationId xmlns:a16="http://schemas.microsoft.com/office/drawing/2014/main" id="{DC33355B-44F6-4DFC-B542-154ADB8FEBF4}"/>
              </a:ext>
            </a:extLst>
          </p:cNvPr>
          <p:cNvPicPr>
            <a:picLocks noChangeAspect="1"/>
          </p:cNvPicPr>
          <p:nvPr/>
        </p:nvPicPr>
        <p:blipFill rotWithShape="1">
          <a:blip r:embed="rId2"/>
          <a:srcRect t="24855" r="27698" b="31285"/>
          <a:stretch/>
        </p:blipFill>
        <p:spPr>
          <a:xfrm>
            <a:off x="0" y="758283"/>
            <a:ext cx="4910063" cy="1338146"/>
          </a:xfrm>
          <a:prstGeom prst="rect">
            <a:avLst/>
          </a:prstGeom>
        </p:spPr>
      </p:pic>
      <p:pic>
        <p:nvPicPr>
          <p:cNvPr id="7" name="Picture 6">
            <a:extLst>
              <a:ext uri="{FF2B5EF4-FFF2-40B4-BE49-F238E27FC236}">
                <a16:creationId xmlns:a16="http://schemas.microsoft.com/office/drawing/2014/main" id="{7B751E6B-A462-48E5-ADF9-0F1D9EE1D869}"/>
              </a:ext>
            </a:extLst>
          </p:cNvPr>
          <p:cNvPicPr>
            <a:picLocks noChangeAspect="1"/>
          </p:cNvPicPr>
          <p:nvPr/>
        </p:nvPicPr>
        <p:blipFill>
          <a:blip r:embed="rId3"/>
          <a:stretch>
            <a:fillRect/>
          </a:stretch>
        </p:blipFill>
        <p:spPr>
          <a:xfrm>
            <a:off x="5583044" y="1818985"/>
            <a:ext cx="4910062" cy="3433994"/>
          </a:xfrm>
          <a:prstGeom prst="rect">
            <a:avLst/>
          </a:prstGeom>
        </p:spPr>
      </p:pic>
      <p:pic>
        <p:nvPicPr>
          <p:cNvPr id="9" name="Picture 8">
            <a:extLst>
              <a:ext uri="{FF2B5EF4-FFF2-40B4-BE49-F238E27FC236}">
                <a16:creationId xmlns:a16="http://schemas.microsoft.com/office/drawing/2014/main" id="{44EDA63C-4888-41EE-9F44-5BF6A8B543A0}"/>
              </a:ext>
            </a:extLst>
          </p:cNvPr>
          <p:cNvPicPr>
            <a:picLocks noChangeAspect="1"/>
          </p:cNvPicPr>
          <p:nvPr/>
        </p:nvPicPr>
        <p:blipFill>
          <a:blip r:embed="rId4"/>
          <a:stretch>
            <a:fillRect/>
          </a:stretch>
        </p:blipFill>
        <p:spPr>
          <a:xfrm>
            <a:off x="575755" y="1875465"/>
            <a:ext cx="4605106" cy="3468121"/>
          </a:xfrm>
          <a:prstGeom prst="rect">
            <a:avLst/>
          </a:prstGeom>
        </p:spPr>
      </p:pic>
      <p:sp>
        <p:nvSpPr>
          <p:cNvPr id="10" name="TextBox 9">
            <a:extLst>
              <a:ext uri="{FF2B5EF4-FFF2-40B4-BE49-F238E27FC236}">
                <a16:creationId xmlns:a16="http://schemas.microsoft.com/office/drawing/2014/main" id="{D7D3C359-1F62-4A2E-8970-FD4C9CA24597}"/>
              </a:ext>
            </a:extLst>
          </p:cNvPr>
          <p:cNvSpPr txBox="1"/>
          <p:nvPr/>
        </p:nvSpPr>
        <p:spPr>
          <a:xfrm>
            <a:off x="724829" y="5359688"/>
            <a:ext cx="11206976" cy="954107"/>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vi-VN" sz="1400" b="0" i="0" dirty="0">
                <a:solidFill>
                  <a:srgbClr val="000000"/>
                </a:solidFill>
                <a:effectLst/>
                <a:latin typeface="Roboto" panose="02000000000000000000" pitchFamily="2" charset="0"/>
              </a:rPr>
              <a:t>Osimertinib mang lại PFS cao hơn so với các TKI EGFR khác với kết quả đồng nhất với FLAURA. Tuy nhiên, không giống như FLAURA, không có sự khác biệt OS với các TKI 1,2.</a:t>
            </a:r>
            <a:endParaRPr lang="vi-VN" sz="1400" b="0" i="0" dirty="0">
              <a:solidFill>
                <a:srgbClr val="000000"/>
              </a:solidFill>
              <a:effectLst/>
              <a:latin typeface="Roboto" panose="02000000000000000000" pitchFamily="2" charset="0"/>
              <a:cs typeface="Arial" pitchFamily="34" charset="0"/>
            </a:endParaRPr>
          </a:p>
          <a:p>
            <a:pPr marL="285750" indent="-285750">
              <a:buFont typeface="Wingdings" panose="05000000000000000000" pitchFamily="2" charset="2"/>
              <a:buChar char="§"/>
            </a:pPr>
            <a:r>
              <a:rPr lang="vi-VN" sz="1400" dirty="0">
                <a:solidFill>
                  <a:srgbClr val="000000"/>
                </a:solidFill>
                <a:latin typeface="Roboto" panose="02000000000000000000" pitchFamily="2" charset="0"/>
                <a:cs typeface="Arial" pitchFamily="34" charset="0"/>
              </a:rPr>
              <a:t>Thêm vào đó, </a:t>
            </a:r>
            <a:r>
              <a:rPr lang="vi-VN" sz="1400" b="1" dirty="0">
                <a:solidFill>
                  <a:srgbClr val="000000"/>
                </a:solidFill>
                <a:highlight>
                  <a:srgbClr val="FFFF00"/>
                </a:highlight>
                <a:latin typeface="Roboto" panose="02000000000000000000" pitchFamily="2" charset="0"/>
                <a:cs typeface="Arial" pitchFamily="34" charset="0"/>
              </a:rPr>
              <a:t>khởi trị với afatinib hay osimertinib cho PFS tương tự nhau </a:t>
            </a:r>
            <a:r>
              <a:rPr lang="vi-VN" sz="1400" dirty="0">
                <a:solidFill>
                  <a:srgbClr val="000000"/>
                </a:solidFill>
                <a:latin typeface="Roboto" panose="02000000000000000000" pitchFamily="2" charset="0"/>
                <a:cs typeface="Arial" pitchFamily="34" charset="0"/>
              </a:rPr>
              <a:t>và khởi trị với afatinib hứa hẹn mang lại điều trị tuần tự với hiệu quả chi phí hơn do cơ chế đề kháng thụ đắc T790M. Tuy nhiên cỡ mẫu còn nhỏ cần nhiều nghiên cứu khác đánh giá thêm.</a:t>
            </a:r>
            <a:endParaRPr lang="vi-VN" sz="1400" b="0" i="0" dirty="0">
              <a:solidFill>
                <a:srgbClr val="000000"/>
              </a:solidFill>
              <a:effectLst/>
              <a:latin typeface="Roboto" panose="02000000000000000000" pitchFamily="2" charset="0"/>
            </a:endParaRPr>
          </a:p>
        </p:txBody>
      </p:sp>
      <p:sp>
        <p:nvSpPr>
          <p:cNvPr id="11" name="Title 1">
            <a:extLst>
              <a:ext uri="{FF2B5EF4-FFF2-40B4-BE49-F238E27FC236}">
                <a16:creationId xmlns:a16="http://schemas.microsoft.com/office/drawing/2014/main" id="{69CACA55-359B-4833-BF46-317BB4D79918}"/>
              </a:ext>
            </a:extLst>
          </p:cNvPr>
          <p:cNvSpPr txBox="1">
            <a:spLocks/>
          </p:cNvSpPr>
          <p:nvPr/>
        </p:nvSpPr>
        <p:spPr>
          <a:xfrm>
            <a:off x="247747" y="73693"/>
            <a:ext cx="10826709" cy="779211"/>
          </a:xfrm>
          <a:prstGeom prst="rect">
            <a:avLst/>
          </a:prstGeom>
        </p:spPr>
        <p:txBody>
          <a:bodyPr vert="horz" lIns="0" tIns="0" rIns="0" bIns="0" rtlCol="0" anchor="ctr"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nSpc>
                <a:spcPct val="100000"/>
              </a:lnSpc>
            </a:pPr>
            <a:r>
              <a:rPr lang="vi-VN" altLang="zh-TW" sz="3730" dirty="0">
                <a:solidFill>
                  <a:schemeClr val="accent5">
                    <a:lumMod val="10000"/>
                  </a:schemeClr>
                </a:solidFill>
              </a:rPr>
              <a:t>USA</a:t>
            </a:r>
            <a:r>
              <a:rPr lang="en-US" altLang="zh-TW" sz="3730" dirty="0">
                <a:solidFill>
                  <a:schemeClr val="accent5">
                    <a:lumMod val="10000"/>
                  </a:schemeClr>
                </a:solidFill>
              </a:rPr>
              <a:t> RWE</a:t>
            </a:r>
            <a:br>
              <a:rPr lang="en-US" altLang="zh-TW" sz="2400" dirty="0"/>
            </a:br>
            <a:r>
              <a:rPr lang="en-US" altLang="zh-TW" sz="1800" i="1" dirty="0">
                <a:solidFill>
                  <a:srgbClr val="C00000"/>
                </a:solidFill>
              </a:rPr>
              <a:t>Osimertinib</a:t>
            </a:r>
            <a:r>
              <a:rPr lang="vi-VN" altLang="zh-TW" sz="1800" i="1" dirty="0">
                <a:solidFill>
                  <a:srgbClr val="C00000"/>
                </a:solidFill>
              </a:rPr>
              <a:t> so với TKI thế hệ 1,2 </a:t>
            </a:r>
            <a:r>
              <a:rPr lang="en-US" altLang="zh-TW" sz="1800" i="1" dirty="0">
                <a:solidFill>
                  <a:srgbClr val="C00000"/>
                </a:solidFill>
              </a:rPr>
              <a:t> </a:t>
            </a:r>
            <a:r>
              <a:rPr lang="en-US" altLang="zh-TW" sz="1800" i="1" dirty="0" err="1">
                <a:solidFill>
                  <a:srgbClr val="C00000"/>
                </a:solidFill>
              </a:rPr>
              <a:t>trong</a:t>
            </a:r>
            <a:r>
              <a:rPr lang="en-US" altLang="zh-TW" sz="1800" i="1" dirty="0">
                <a:solidFill>
                  <a:srgbClr val="C00000"/>
                </a:solidFill>
              </a:rPr>
              <a:t> </a:t>
            </a:r>
            <a:r>
              <a:rPr lang="en-US" altLang="zh-TW" sz="1800" i="1" dirty="0" err="1">
                <a:solidFill>
                  <a:srgbClr val="C00000"/>
                </a:solidFill>
              </a:rPr>
              <a:t>điều</a:t>
            </a:r>
            <a:r>
              <a:rPr lang="en-US" altLang="zh-TW" sz="1800" i="1" dirty="0">
                <a:solidFill>
                  <a:srgbClr val="C00000"/>
                </a:solidFill>
              </a:rPr>
              <a:t> </a:t>
            </a:r>
            <a:r>
              <a:rPr lang="en-US" altLang="zh-TW" sz="1800" i="1" dirty="0" err="1">
                <a:solidFill>
                  <a:srgbClr val="C00000"/>
                </a:solidFill>
              </a:rPr>
              <a:t>trị</a:t>
            </a:r>
            <a:r>
              <a:rPr lang="en-US" altLang="zh-TW" sz="1800" i="1" dirty="0">
                <a:solidFill>
                  <a:srgbClr val="C00000"/>
                </a:solidFill>
              </a:rPr>
              <a:t> </a:t>
            </a:r>
            <a:r>
              <a:rPr lang="en-US" altLang="zh-TW" sz="1800" i="1" dirty="0" err="1">
                <a:solidFill>
                  <a:srgbClr val="C00000"/>
                </a:solidFill>
              </a:rPr>
              <a:t>bước</a:t>
            </a:r>
            <a:r>
              <a:rPr lang="en-US" altLang="zh-TW" sz="1800" i="1" dirty="0">
                <a:solidFill>
                  <a:srgbClr val="C00000"/>
                </a:solidFill>
              </a:rPr>
              <a:t> 1 UTPKTBN </a:t>
            </a:r>
            <a:r>
              <a:rPr lang="en-US" altLang="zh-TW" sz="1800" i="1" dirty="0" err="1">
                <a:solidFill>
                  <a:srgbClr val="C00000"/>
                </a:solidFill>
              </a:rPr>
              <a:t>có</a:t>
            </a:r>
            <a:r>
              <a:rPr lang="en-US" altLang="zh-TW" sz="1800" i="1" dirty="0">
                <a:solidFill>
                  <a:srgbClr val="C00000"/>
                </a:solidFill>
              </a:rPr>
              <a:t> </a:t>
            </a:r>
            <a:r>
              <a:rPr lang="en-US" altLang="zh-TW" sz="1800" i="1" dirty="0" err="1">
                <a:solidFill>
                  <a:srgbClr val="C00000"/>
                </a:solidFill>
              </a:rPr>
              <a:t>đột</a:t>
            </a:r>
            <a:r>
              <a:rPr lang="en-US" altLang="zh-TW" sz="1800" i="1" dirty="0">
                <a:solidFill>
                  <a:srgbClr val="C00000"/>
                </a:solidFill>
              </a:rPr>
              <a:t> </a:t>
            </a:r>
            <a:r>
              <a:rPr lang="en-US" altLang="zh-TW" sz="1800" i="1" dirty="0" err="1">
                <a:solidFill>
                  <a:srgbClr val="C00000"/>
                </a:solidFill>
              </a:rPr>
              <a:t>biến</a:t>
            </a:r>
            <a:r>
              <a:rPr lang="en-US" altLang="zh-TW" sz="1800" i="1" dirty="0">
                <a:solidFill>
                  <a:srgbClr val="C00000"/>
                </a:solidFill>
              </a:rPr>
              <a:t> EGFR</a:t>
            </a:r>
            <a:endParaRPr lang="zh-TW" altLang="en-US" sz="2400" dirty="0"/>
          </a:p>
        </p:txBody>
      </p:sp>
      <p:sp>
        <p:nvSpPr>
          <p:cNvPr id="12" name="TextBox 11">
            <a:extLst>
              <a:ext uri="{FF2B5EF4-FFF2-40B4-BE49-F238E27FC236}">
                <a16:creationId xmlns:a16="http://schemas.microsoft.com/office/drawing/2014/main" id="{CAE2EC59-1096-4E19-9EC0-8CB8F34E1085}"/>
              </a:ext>
            </a:extLst>
          </p:cNvPr>
          <p:cNvSpPr txBox="1"/>
          <p:nvPr/>
        </p:nvSpPr>
        <p:spPr>
          <a:xfrm>
            <a:off x="687753" y="1948061"/>
            <a:ext cx="970157" cy="369332"/>
          </a:xfrm>
          <a:prstGeom prst="rect">
            <a:avLst/>
          </a:prstGeom>
          <a:noFill/>
          <a:ln w="12700">
            <a:noFill/>
          </a:ln>
        </p:spPr>
        <p:txBody>
          <a:bodyPr wrap="square" lIns="45720" rIns="45720" rtlCol="0">
            <a:spAutoFit/>
          </a:bodyPr>
          <a:lstStyle/>
          <a:p>
            <a:r>
              <a:rPr lang="vi-VN" dirty="0">
                <a:cs typeface="Arial" pitchFamily="34" charset="0"/>
              </a:rPr>
              <a:t>PFS</a:t>
            </a:r>
            <a:endParaRPr lang="en-US" dirty="0">
              <a:cs typeface="Arial" pitchFamily="34" charset="0"/>
            </a:endParaRPr>
          </a:p>
        </p:txBody>
      </p:sp>
      <p:sp>
        <p:nvSpPr>
          <p:cNvPr id="13" name="TextBox 12">
            <a:extLst>
              <a:ext uri="{FF2B5EF4-FFF2-40B4-BE49-F238E27FC236}">
                <a16:creationId xmlns:a16="http://schemas.microsoft.com/office/drawing/2014/main" id="{95F699D3-31A2-48AF-ACCA-FFCB194A8F4A}"/>
              </a:ext>
            </a:extLst>
          </p:cNvPr>
          <p:cNvSpPr txBox="1"/>
          <p:nvPr/>
        </p:nvSpPr>
        <p:spPr>
          <a:xfrm>
            <a:off x="5836780" y="1911763"/>
            <a:ext cx="970157" cy="369332"/>
          </a:xfrm>
          <a:prstGeom prst="rect">
            <a:avLst/>
          </a:prstGeom>
          <a:noFill/>
          <a:ln w="12700">
            <a:noFill/>
          </a:ln>
        </p:spPr>
        <p:txBody>
          <a:bodyPr wrap="square" lIns="45720" rIns="45720" rtlCol="0">
            <a:spAutoFit/>
          </a:bodyPr>
          <a:lstStyle/>
          <a:p>
            <a:r>
              <a:rPr lang="vi-VN">
                <a:cs typeface="Arial" pitchFamily="34" charset="0"/>
              </a:rPr>
              <a:t>OS</a:t>
            </a:r>
            <a:endParaRPr lang="en-US" dirty="0">
              <a:cs typeface="Arial" pitchFamily="34" charset="0"/>
            </a:endParaRPr>
          </a:p>
        </p:txBody>
      </p:sp>
      <p:sp>
        <p:nvSpPr>
          <p:cNvPr id="15" name="TextBox 14">
            <a:extLst>
              <a:ext uri="{FF2B5EF4-FFF2-40B4-BE49-F238E27FC236}">
                <a16:creationId xmlns:a16="http://schemas.microsoft.com/office/drawing/2014/main" id="{8A0FFF69-4842-4C02-87C6-2700D1AFB210}"/>
              </a:ext>
            </a:extLst>
          </p:cNvPr>
          <p:cNvSpPr txBox="1"/>
          <p:nvPr/>
        </p:nvSpPr>
        <p:spPr>
          <a:xfrm>
            <a:off x="130097" y="6653502"/>
            <a:ext cx="11931805" cy="261610"/>
          </a:xfrm>
          <a:prstGeom prst="rect">
            <a:avLst/>
          </a:prstGeom>
          <a:noFill/>
          <a:ln w="12700">
            <a:noFill/>
          </a:ln>
        </p:spPr>
        <p:txBody>
          <a:bodyPr wrap="square">
            <a:spAutoFit/>
          </a:bodyPr>
          <a:lstStyle/>
          <a:p>
            <a:r>
              <a:rPr lang="en-US" sz="1100" dirty="0"/>
              <a:t>Lee </a:t>
            </a:r>
            <a:r>
              <a:rPr lang="vi-VN" sz="1100" dirty="0"/>
              <a:t>et. Al </a:t>
            </a:r>
            <a:r>
              <a:rPr lang="en-US" sz="1100" dirty="0"/>
              <a:t>J Oncol Pharm </a:t>
            </a:r>
            <a:r>
              <a:rPr lang="en-US" sz="1100" dirty="0" err="1"/>
              <a:t>Pract</a:t>
            </a:r>
            <a:r>
              <a:rPr lang="en-US" sz="1100" dirty="0"/>
              <a:t>. 2021 Jun 13:10781552211020798. </a:t>
            </a:r>
            <a:r>
              <a:rPr lang="en-US" sz="1100" dirty="0" err="1"/>
              <a:t>doi</a:t>
            </a:r>
            <a:r>
              <a:rPr lang="en-US" sz="1100" dirty="0"/>
              <a:t>: 10.1177/10781552211020798. </a:t>
            </a:r>
            <a:r>
              <a:rPr lang="en-US" sz="1100" dirty="0" err="1"/>
              <a:t>Epub</a:t>
            </a:r>
            <a:r>
              <a:rPr lang="en-US" sz="1100" dirty="0"/>
              <a:t> ahead of print. PMID: 34120514.</a:t>
            </a:r>
          </a:p>
        </p:txBody>
      </p:sp>
    </p:spTree>
    <p:extLst>
      <p:ext uri="{BB962C8B-B14F-4D97-AF65-F5344CB8AC3E}">
        <p14:creationId xmlns:p14="http://schemas.microsoft.com/office/powerpoint/2010/main" val="164247998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53800E01-14A5-4316-8E1F-2FA5004323A4}"/>
              </a:ext>
            </a:extLst>
          </p:cNvPr>
          <p:cNvSpPr>
            <a:spLocks noGrp="1"/>
          </p:cNvSpPr>
          <p:nvPr>
            <p:ph type="ftr" sz="quarter" idx="11"/>
          </p:nvPr>
        </p:nvSpPr>
        <p:spPr>
          <a:xfrm>
            <a:off x="132032" y="6520430"/>
            <a:ext cx="10626602" cy="485748"/>
          </a:xfrm>
        </p:spPr>
        <p:txBody>
          <a:bodyPr/>
          <a:lstStyle/>
          <a:p>
            <a:pPr defTabSz="1219169">
              <a:defRPr/>
            </a:pPr>
            <a:r>
              <a:rPr lang="en-US" altLang="zh-TW" sz="1200" dirty="0">
                <a:solidFill>
                  <a:srgbClr val="58595B"/>
                </a:solidFill>
                <a:latin typeface="Arial" panose="020B0604020202020204" pitchFamily="34" charset="0"/>
                <a:ea typeface="微軟正黑體" panose="020B0604030504040204" pitchFamily="34" charset="-120"/>
              </a:rPr>
              <a:t>Ito, K. et al. ESMO Open, Volume 6, Issue 3, 100115 (2021)</a:t>
            </a:r>
            <a:endParaRPr lang="en-US" sz="1200" dirty="0">
              <a:solidFill>
                <a:srgbClr val="58595B"/>
              </a:solidFill>
              <a:latin typeface="Arial" panose="020B0604020202020204" pitchFamily="34" charset="0"/>
            </a:endParaRPr>
          </a:p>
        </p:txBody>
      </p:sp>
      <p:pic>
        <p:nvPicPr>
          <p:cNvPr id="6" name="Picture 5" descr="Chart, box and whisker chart&#10;&#10;Description automatically generated">
            <a:extLst>
              <a:ext uri="{FF2B5EF4-FFF2-40B4-BE49-F238E27FC236}">
                <a16:creationId xmlns:a16="http://schemas.microsoft.com/office/drawing/2014/main" id="{326A2BA1-DED8-45D5-A316-7FF93D37C45C}"/>
              </a:ext>
            </a:extLst>
          </p:cNvPr>
          <p:cNvPicPr>
            <a:picLocks noChangeAspect="1"/>
          </p:cNvPicPr>
          <p:nvPr/>
        </p:nvPicPr>
        <p:blipFill>
          <a:blip r:embed="rId2"/>
          <a:stretch>
            <a:fillRect/>
          </a:stretch>
        </p:blipFill>
        <p:spPr>
          <a:xfrm>
            <a:off x="416909" y="1467573"/>
            <a:ext cx="4255223" cy="2193000"/>
          </a:xfrm>
          <a:prstGeom prst="rect">
            <a:avLst/>
          </a:prstGeom>
        </p:spPr>
      </p:pic>
      <p:pic>
        <p:nvPicPr>
          <p:cNvPr id="8" name="Picture 7" descr="Chart, box and whisker chart&#10;&#10;Description automatically generated">
            <a:extLst>
              <a:ext uri="{FF2B5EF4-FFF2-40B4-BE49-F238E27FC236}">
                <a16:creationId xmlns:a16="http://schemas.microsoft.com/office/drawing/2014/main" id="{D26685D2-E5A9-4692-B54B-6DEB61D8B362}"/>
              </a:ext>
            </a:extLst>
          </p:cNvPr>
          <p:cNvPicPr>
            <a:picLocks noChangeAspect="1"/>
          </p:cNvPicPr>
          <p:nvPr/>
        </p:nvPicPr>
        <p:blipFill>
          <a:blip r:embed="rId3"/>
          <a:stretch>
            <a:fillRect/>
          </a:stretch>
        </p:blipFill>
        <p:spPr>
          <a:xfrm>
            <a:off x="431675" y="3896067"/>
            <a:ext cx="4398663" cy="2322752"/>
          </a:xfrm>
          <a:prstGeom prst="rect">
            <a:avLst/>
          </a:prstGeom>
        </p:spPr>
      </p:pic>
      <p:grpSp>
        <p:nvGrpSpPr>
          <p:cNvPr id="15" name="Group 23">
            <a:extLst>
              <a:ext uri="{FF2B5EF4-FFF2-40B4-BE49-F238E27FC236}">
                <a16:creationId xmlns:a16="http://schemas.microsoft.com/office/drawing/2014/main" id="{7318AF82-7A5C-4A9A-9F86-4063B16EBBC4}"/>
              </a:ext>
            </a:extLst>
          </p:cNvPr>
          <p:cNvGrpSpPr/>
          <p:nvPr/>
        </p:nvGrpSpPr>
        <p:grpSpPr>
          <a:xfrm>
            <a:off x="5452802" y="1479200"/>
            <a:ext cx="1844115" cy="312334"/>
            <a:chOff x="4074205" y="3427714"/>
            <a:chExt cx="1383166" cy="234264"/>
          </a:xfrm>
        </p:grpSpPr>
        <p:sp>
          <p:nvSpPr>
            <p:cNvPr id="17" name="Rectangle: Rounded Corners 24">
              <a:extLst>
                <a:ext uri="{FF2B5EF4-FFF2-40B4-BE49-F238E27FC236}">
                  <a16:creationId xmlns:a16="http://schemas.microsoft.com/office/drawing/2014/main" id="{754AE6FF-FF79-4E7D-80B0-7BF4CD78C3EA}"/>
                </a:ext>
              </a:extLst>
            </p:cNvPr>
            <p:cNvSpPr/>
            <p:nvPr/>
          </p:nvSpPr>
          <p:spPr>
            <a:xfrm>
              <a:off x="4074205" y="3431146"/>
              <a:ext cx="1383166" cy="230832"/>
            </a:xfrm>
            <a:prstGeom prst="roundRect">
              <a:avLst/>
            </a:prstGeom>
            <a:solidFill>
              <a:srgbClr val="66FFFF"/>
            </a:solidFill>
          </p:spPr>
          <p:txBody>
            <a:bodyPr wrap="square" lIns="60957" rIns="60957" rtlCol="0" anchor="ctr">
              <a:noAutofit/>
            </a:bodyPr>
            <a:lstStyle/>
            <a:p>
              <a:pPr algn="ctr" defTabSz="455602">
                <a:tabLst>
                  <a:tab pos="2061581" algn="r"/>
                </a:tabLst>
                <a:defRPr/>
              </a:pPr>
              <a:endParaRPr lang="zh-TW" altLang="en-US" sz="1866" b="1" dirty="0" err="1">
                <a:solidFill>
                  <a:srgbClr val="58595B"/>
                </a:solidFill>
                <a:latin typeface="Arial"/>
                <a:ea typeface="微軟正黑體" panose="020B0604030504040204" pitchFamily="34" charset="-120"/>
              </a:endParaRPr>
            </a:p>
          </p:txBody>
        </p:sp>
        <p:sp>
          <p:nvSpPr>
            <p:cNvPr id="18" name="TextBox 25">
              <a:extLst>
                <a:ext uri="{FF2B5EF4-FFF2-40B4-BE49-F238E27FC236}">
                  <a16:creationId xmlns:a16="http://schemas.microsoft.com/office/drawing/2014/main" id="{593A2E7D-2770-49A3-BC42-53475551F433}"/>
                </a:ext>
              </a:extLst>
            </p:cNvPr>
            <p:cNvSpPr txBox="1"/>
            <p:nvPr/>
          </p:nvSpPr>
          <p:spPr>
            <a:xfrm>
              <a:off x="4074205" y="3427714"/>
              <a:ext cx="1383166" cy="223103"/>
            </a:xfrm>
            <a:prstGeom prst="rect">
              <a:avLst/>
            </a:prstGeom>
            <a:noFill/>
            <a:ln w="12700">
              <a:noFill/>
            </a:ln>
          </p:spPr>
          <p:txBody>
            <a:bodyPr wrap="square" lIns="60957" rIns="60957" rtlCol="0">
              <a:spAutoFit/>
            </a:bodyPr>
            <a:lstStyle/>
            <a:p>
              <a:pPr algn="ctr" defTabSz="1219169">
                <a:defRPr/>
              </a:pPr>
              <a:r>
                <a:rPr lang="en-US" altLang="zh-TW" sz="1333" b="1" dirty="0">
                  <a:solidFill>
                    <a:srgbClr val="000000"/>
                  </a:solidFill>
                  <a:latin typeface="Arial"/>
                  <a:ea typeface="微軟正黑體" panose="020B0604030504040204" pitchFamily="34" charset="-120"/>
                  <a:cs typeface="Arial" pitchFamily="34" charset="0"/>
                </a:rPr>
                <a:t>PFS (L858R w/o BM)</a:t>
              </a:r>
              <a:endParaRPr lang="zh-TW" altLang="en-US" sz="1333" b="1" dirty="0" err="1">
                <a:solidFill>
                  <a:srgbClr val="000000"/>
                </a:solidFill>
                <a:latin typeface="Arial"/>
                <a:ea typeface="微軟正黑體" panose="020B0604030504040204" pitchFamily="34" charset="-120"/>
                <a:cs typeface="Arial" pitchFamily="34" charset="0"/>
              </a:endParaRPr>
            </a:p>
          </p:txBody>
        </p:sp>
      </p:grpSp>
      <p:grpSp>
        <p:nvGrpSpPr>
          <p:cNvPr id="19" name="Group 8">
            <a:extLst>
              <a:ext uri="{FF2B5EF4-FFF2-40B4-BE49-F238E27FC236}">
                <a16:creationId xmlns:a16="http://schemas.microsoft.com/office/drawing/2014/main" id="{042F244E-47A2-4AE0-A593-C64284B511F4}"/>
              </a:ext>
            </a:extLst>
          </p:cNvPr>
          <p:cNvGrpSpPr/>
          <p:nvPr/>
        </p:nvGrpSpPr>
        <p:grpSpPr>
          <a:xfrm>
            <a:off x="4830339" y="1776069"/>
            <a:ext cx="3686629" cy="2908758"/>
            <a:chOff x="817280" y="1532252"/>
            <a:chExt cx="3538725" cy="2656035"/>
          </a:xfrm>
        </p:grpSpPr>
        <p:grpSp>
          <p:nvGrpSpPr>
            <p:cNvPr id="20" name="Group 21">
              <a:extLst>
                <a:ext uri="{FF2B5EF4-FFF2-40B4-BE49-F238E27FC236}">
                  <a16:creationId xmlns:a16="http://schemas.microsoft.com/office/drawing/2014/main" id="{C5F71BAB-A363-46D6-9A66-7AFBE99A80A0}"/>
                </a:ext>
              </a:extLst>
            </p:cNvPr>
            <p:cNvGrpSpPr/>
            <p:nvPr/>
          </p:nvGrpSpPr>
          <p:grpSpPr>
            <a:xfrm>
              <a:off x="817280" y="1588630"/>
              <a:ext cx="3538725" cy="2599657"/>
              <a:chOff x="3686254" y="1744531"/>
              <a:chExt cx="3538725" cy="2599657"/>
            </a:xfrm>
          </p:grpSpPr>
          <p:pic>
            <p:nvPicPr>
              <p:cNvPr id="22" name="Picture 13">
                <a:extLst>
                  <a:ext uri="{FF2B5EF4-FFF2-40B4-BE49-F238E27FC236}">
                    <a16:creationId xmlns:a16="http://schemas.microsoft.com/office/drawing/2014/main" id="{86F5D91D-6505-4D0F-A21A-F02331C04151}"/>
                  </a:ext>
                </a:extLst>
              </p:cNvPr>
              <p:cNvPicPr>
                <a:picLocks noChangeAspect="1"/>
              </p:cNvPicPr>
              <p:nvPr/>
            </p:nvPicPr>
            <p:blipFill>
              <a:blip r:embed="rId4"/>
              <a:stretch>
                <a:fillRect/>
              </a:stretch>
            </p:blipFill>
            <p:spPr>
              <a:xfrm>
                <a:off x="3686254" y="1744531"/>
                <a:ext cx="3538725" cy="2599657"/>
              </a:xfrm>
              <a:prstGeom prst="rect">
                <a:avLst/>
              </a:prstGeom>
            </p:spPr>
          </p:pic>
          <p:sp>
            <p:nvSpPr>
              <p:cNvPr id="23" name="Rectangle 17">
                <a:extLst>
                  <a:ext uri="{FF2B5EF4-FFF2-40B4-BE49-F238E27FC236}">
                    <a16:creationId xmlns:a16="http://schemas.microsoft.com/office/drawing/2014/main" id="{C845AF19-C254-4E8D-B2C0-0C360098B3EB}"/>
                  </a:ext>
                </a:extLst>
              </p:cNvPr>
              <p:cNvSpPr/>
              <p:nvPr/>
            </p:nvSpPr>
            <p:spPr>
              <a:xfrm flipV="1">
                <a:off x="4319674" y="3594705"/>
                <a:ext cx="1313770" cy="163812"/>
              </a:xfrm>
              <a:prstGeom prst="rect">
                <a:avLst/>
              </a:prstGeom>
              <a:solidFill>
                <a:schemeClr val="bg1"/>
              </a:solidFill>
            </p:spPr>
            <p:txBody>
              <a:bodyPr wrap="square" lIns="60957" rIns="60957" rtlCol="0" anchor="ctr">
                <a:noAutofit/>
              </a:bodyPr>
              <a:lstStyle/>
              <a:p>
                <a:pPr algn="ctr" defTabSz="455602">
                  <a:tabLst>
                    <a:tab pos="2061581" algn="r"/>
                  </a:tabLst>
                  <a:defRPr/>
                </a:pPr>
                <a:endParaRPr lang="zh-TW" altLang="en-US" sz="1866" b="1" dirty="0" err="1">
                  <a:solidFill>
                    <a:srgbClr val="58595B"/>
                  </a:solidFill>
                  <a:latin typeface="Arial"/>
                  <a:ea typeface="微軟正黑體" panose="020B0604030504040204" pitchFamily="34" charset="-120"/>
                </a:endParaRPr>
              </a:p>
            </p:txBody>
          </p:sp>
          <p:sp>
            <p:nvSpPr>
              <p:cNvPr id="24" name="TextBox 20">
                <a:extLst>
                  <a:ext uri="{FF2B5EF4-FFF2-40B4-BE49-F238E27FC236}">
                    <a16:creationId xmlns:a16="http://schemas.microsoft.com/office/drawing/2014/main" id="{6EE99E71-DC70-435C-8323-D02C9510CA7F}"/>
                  </a:ext>
                </a:extLst>
              </p:cNvPr>
              <p:cNvSpPr txBox="1"/>
              <p:nvPr/>
            </p:nvSpPr>
            <p:spPr>
              <a:xfrm>
                <a:off x="4383466" y="3154096"/>
                <a:ext cx="1802587" cy="590176"/>
              </a:xfrm>
              <a:prstGeom prst="rect">
                <a:avLst/>
              </a:prstGeom>
              <a:noFill/>
              <a:ln w="12700">
                <a:noFill/>
              </a:ln>
            </p:spPr>
            <p:txBody>
              <a:bodyPr wrap="square" lIns="60957" rIns="60957" rtlCol="0">
                <a:spAutoFit/>
              </a:bodyPr>
              <a:lstStyle/>
              <a:p>
                <a:pPr defTabSz="1219169">
                  <a:defRPr/>
                </a:pPr>
                <a:r>
                  <a:rPr lang="en-US" altLang="zh-TW" sz="1200" dirty="0">
                    <a:solidFill>
                      <a:srgbClr val="000000"/>
                    </a:solidFill>
                    <a:latin typeface="Arial"/>
                    <a:ea typeface="微軟正黑體" panose="020B0604030504040204" pitchFamily="34" charset="-120"/>
                    <a:cs typeface="Arial" pitchFamily="34" charset="0"/>
                  </a:rPr>
                  <a:t>HR 1.90; 95% Cl 1.03-3.51, </a:t>
                </a:r>
              </a:p>
              <a:p>
                <a:pPr defTabSz="1219169">
                  <a:defRPr/>
                </a:pPr>
                <a:r>
                  <a:rPr lang="en-US" altLang="zh-TW" sz="1200" b="1" i="1" dirty="0">
                    <a:solidFill>
                      <a:srgbClr val="C00000"/>
                    </a:solidFill>
                    <a:latin typeface="Arial"/>
                    <a:ea typeface="微軟正黑體" panose="020B0604030504040204" pitchFamily="34" charset="-120"/>
                    <a:cs typeface="Arial" pitchFamily="34" charset="0"/>
                  </a:rPr>
                  <a:t>p</a:t>
                </a:r>
                <a:r>
                  <a:rPr lang="en-US" altLang="zh-TW" sz="1200" b="1" dirty="0">
                    <a:solidFill>
                      <a:srgbClr val="C00000"/>
                    </a:solidFill>
                    <a:latin typeface="Arial"/>
                    <a:ea typeface="微軟正黑體" panose="020B0604030504040204" pitchFamily="34" charset="-120"/>
                    <a:cs typeface="Arial" pitchFamily="34" charset="0"/>
                  </a:rPr>
                  <a:t>=0.041</a:t>
                </a:r>
                <a:endParaRPr lang="zh-TW" altLang="en-US" sz="1200" b="1" dirty="0" err="1">
                  <a:solidFill>
                    <a:srgbClr val="C00000"/>
                  </a:solidFill>
                  <a:latin typeface="Arial"/>
                  <a:ea typeface="微軟正黑體" panose="020B0604030504040204" pitchFamily="34" charset="-120"/>
                  <a:cs typeface="Arial" pitchFamily="34" charset="0"/>
                </a:endParaRPr>
              </a:p>
            </p:txBody>
          </p:sp>
        </p:grpSp>
        <p:sp>
          <p:nvSpPr>
            <p:cNvPr id="21" name="Rectangle 2">
              <a:extLst>
                <a:ext uri="{FF2B5EF4-FFF2-40B4-BE49-F238E27FC236}">
                  <a16:creationId xmlns:a16="http://schemas.microsoft.com/office/drawing/2014/main" id="{26A56FE0-45F1-448A-BB67-0C9735DFFC07}"/>
                </a:ext>
              </a:extLst>
            </p:cNvPr>
            <p:cNvSpPr/>
            <p:nvPr/>
          </p:nvSpPr>
          <p:spPr>
            <a:xfrm>
              <a:off x="817280" y="1532252"/>
              <a:ext cx="302682" cy="346494"/>
            </a:xfrm>
            <a:prstGeom prst="rect">
              <a:avLst/>
            </a:prstGeom>
            <a:solidFill>
              <a:schemeClr val="bg1"/>
            </a:solidFill>
          </p:spPr>
          <p:txBody>
            <a:bodyPr wrap="square" lIns="60957" rIns="60957" rtlCol="0" anchor="ctr">
              <a:spAutoFit/>
            </a:bodyPr>
            <a:lstStyle/>
            <a:p>
              <a:pPr algn="ctr" defTabSz="455602">
                <a:tabLst>
                  <a:tab pos="2061581" algn="r"/>
                </a:tabLst>
                <a:defRPr/>
              </a:pPr>
              <a:endParaRPr lang="zh-TW" altLang="en-US" sz="1866" b="1" dirty="0" err="1">
                <a:solidFill>
                  <a:srgbClr val="58595B"/>
                </a:solidFill>
                <a:latin typeface="Arial"/>
                <a:ea typeface="微軟正黑體" panose="020B0604030504040204" pitchFamily="34" charset="-120"/>
              </a:endParaRPr>
            </a:p>
          </p:txBody>
        </p:sp>
      </p:grpSp>
      <p:grpSp>
        <p:nvGrpSpPr>
          <p:cNvPr id="27" name="Group 26">
            <a:extLst>
              <a:ext uri="{FF2B5EF4-FFF2-40B4-BE49-F238E27FC236}">
                <a16:creationId xmlns:a16="http://schemas.microsoft.com/office/drawing/2014/main" id="{5EB92666-9EE0-425A-B6F8-535D8F724451}"/>
              </a:ext>
            </a:extLst>
          </p:cNvPr>
          <p:cNvGrpSpPr/>
          <p:nvPr/>
        </p:nvGrpSpPr>
        <p:grpSpPr>
          <a:xfrm>
            <a:off x="9017209" y="3583731"/>
            <a:ext cx="1844115" cy="312334"/>
            <a:chOff x="4074205" y="3427714"/>
            <a:chExt cx="1383166" cy="234264"/>
          </a:xfrm>
        </p:grpSpPr>
        <p:sp>
          <p:nvSpPr>
            <p:cNvPr id="32" name="Rectangle: Rounded Corners 27">
              <a:extLst>
                <a:ext uri="{FF2B5EF4-FFF2-40B4-BE49-F238E27FC236}">
                  <a16:creationId xmlns:a16="http://schemas.microsoft.com/office/drawing/2014/main" id="{F1BB2E42-5C29-4144-BA42-41CD532125D5}"/>
                </a:ext>
              </a:extLst>
            </p:cNvPr>
            <p:cNvSpPr/>
            <p:nvPr/>
          </p:nvSpPr>
          <p:spPr>
            <a:xfrm>
              <a:off x="4074205" y="3431146"/>
              <a:ext cx="1383166" cy="230832"/>
            </a:xfrm>
            <a:prstGeom prst="roundRect">
              <a:avLst/>
            </a:prstGeom>
            <a:solidFill>
              <a:srgbClr val="66FFFF"/>
            </a:solidFill>
          </p:spPr>
          <p:txBody>
            <a:bodyPr wrap="square" lIns="60957" rIns="60957" rtlCol="0" anchor="ctr">
              <a:noAutofit/>
            </a:bodyPr>
            <a:lstStyle/>
            <a:p>
              <a:pPr algn="ctr" defTabSz="455602">
                <a:tabLst>
                  <a:tab pos="2061581" algn="r"/>
                </a:tabLst>
                <a:defRPr/>
              </a:pPr>
              <a:endParaRPr lang="zh-TW" altLang="en-US" sz="1866" b="1" dirty="0" err="1">
                <a:solidFill>
                  <a:srgbClr val="58595B"/>
                </a:solidFill>
                <a:latin typeface="Arial"/>
                <a:ea typeface="微軟正黑體" panose="020B0604030504040204" pitchFamily="34" charset="-120"/>
              </a:endParaRPr>
            </a:p>
          </p:txBody>
        </p:sp>
        <p:sp>
          <p:nvSpPr>
            <p:cNvPr id="33" name="TextBox 28">
              <a:extLst>
                <a:ext uri="{FF2B5EF4-FFF2-40B4-BE49-F238E27FC236}">
                  <a16:creationId xmlns:a16="http://schemas.microsoft.com/office/drawing/2014/main" id="{0CDEEFFE-8408-4201-A030-50E1F04E3BDE}"/>
                </a:ext>
              </a:extLst>
            </p:cNvPr>
            <p:cNvSpPr txBox="1"/>
            <p:nvPr/>
          </p:nvSpPr>
          <p:spPr>
            <a:xfrm>
              <a:off x="4074205" y="3427714"/>
              <a:ext cx="1383166" cy="223103"/>
            </a:xfrm>
            <a:prstGeom prst="rect">
              <a:avLst/>
            </a:prstGeom>
            <a:noFill/>
            <a:ln w="12700">
              <a:noFill/>
            </a:ln>
          </p:spPr>
          <p:txBody>
            <a:bodyPr wrap="square" lIns="60957" rIns="60957" rtlCol="0">
              <a:spAutoFit/>
            </a:bodyPr>
            <a:lstStyle/>
            <a:p>
              <a:pPr algn="ctr" defTabSz="1219169">
                <a:defRPr/>
              </a:pPr>
              <a:r>
                <a:rPr lang="en-US" altLang="zh-TW" sz="1333" b="1" dirty="0">
                  <a:solidFill>
                    <a:srgbClr val="000000"/>
                  </a:solidFill>
                  <a:latin typeface="Arial"/>
                  <a:ea typeface="微軟正黑體" panose="020B0604030504040204" pitchFamily="34" charset="-120"/>
                  <a:cs typeface="Arial" pitchFamily="34" charset="0"/>
                </a:rPr>
                <a:t>OS (L858R w/o BM)</a:t>
              </a:r>
              <a:endParaRPr lang="zh-TW" altLang="en-US" sz="1333" b="1" dirty="0" err="1">
                <a:solidFill>
                  <a:srgbClr val="000000"/>
                </a:solidFill>
                <a:latin typeface="Arial"/>
                <a:ea typeface="微軟正黑體" panose="020B0604030504040204" pitchFamily="34" charset="-120"/>
                <a:cs typeface="Arial" pitchFamily="34" charset="0"/>
              </a:endParaRPr>
            </a:p>
          </p:txBody>
        </p:sp>
      </p:grpSp>
      <p:grpSp>
        <p:nvGrpSpPr>
          <p:cNvPr id="34" name="Group 9">
            <a:extLst>
              <a:ext uri="{FF2B5EF4-FFF2-40B4-BE49-F238E27FC236}">
                <a16:creationId xmlns:a16="http://schemas.microsoft.com/office/drawing/2014/main" id="{3E093379-59B0-4B12-AE98-B69BF9A13533}"/>
              </a:ext>
            </a:extLst>
          </p:cNvPr>
          <p:cNvGrpSpPr/>
          <p:nvPr/>
        </p:nvGrpSpPr>
        <p:grpSpPr>
          <a:xfrm>
            <a:off x="8456854" y="3806444"/>
            <a:ext cx="3603114" cy="2964240"/>
            <a:chOff x="4682077" y="1506566"/>
            <a:chExt cx="3466199" cy="2633513"/>
          </a:xfrm>
        </p:grpSpPr>
        <p:grpSp>
          <p:nvGrpSpPr>
            <p:cNvPr id="35" name="Group 22">
              <a:extLst>
                <a:ext uri="{FF2B5EF4-FFF2-40B4-BE49-F238E27FC236}">
                  <a16:creationId xmlns:a16="http://schemas.microsoft.com/office/drawing/2014/main" id="{F00F6BC8-C05F-4E56-A90A-AB8213B95CF2}"/>
                </a:ext>
              </a:extLst>
            </p:cNvPr>
            <p:cNvGrpSpPr/>
            <p:nvPr/>
          </p:nvGrpSpPr>
          <p:grpSpPr>
            <a:xfrm>
              <a:off x="4683459" y="1540421"/>
              <a:ext cx="3464817" cy="2599658"/>
              <a:chOff x="6547820" y="1783468"/>
              <a:chExt cx="2418967" cy="1748387"/>
            </a:xfrm>
          </p:grpSpPr>
          <p:pic>
            <p:nvPicPr>
              <p:cNvPr id="37" name="Picture 14">
                <a:extLst>
                  <a:ext uri="{FF2B5EF4-FFF2-40B4-BE49-F238E27FC236}">
                    <a16:creationId xmlns:a16="http://schemas.microsoft.com/office/drawing/2014/main" id="{1B870CC7-8614-425E-B160-E94FD4180320}"/>
                  </a:ext>
                </a:extLst>
              </p:cNvPr>
              <p:cNvPicPr>
                <a:picLocks noChangeAspect="1"/>
              </p:cNvPicPr>
              <p:nvPr/>
            </p:nvPicPr>
            <p:blipFill>
              <a:blip r:embed="rId5"/>
              <a:stretch>
                <a:fillRect/>
              </a:stretch>
            </p:blipFill>
            <p:spPr>
              <a:xfrm>
                <a:off x="6547820" y="1783468"/>
                <a:ext cx="2418967" cy="1748387"/>
              </a:xfrm>
              <a:prstGeom prst="rect">
                <a:avLst/>
              </a:prstGeom>
            </p:spPr>
          </p:pic>
          <p:sp>
            <p:nvSpPr>
              <p:cNvPr id="38" name="TextBox 18">
                <a:extLst>
                  <a:ext uri="{FF2B5EF4-FFF2-40B4-BE49-F238E27FC236}">
                    <a16:creationId xmlns:a16="http://schemas.microsoft.com/office/drawing/2014/main" id="{A9CDD30F-088F-49C4-9747-EB97BD951327}"/>
                  </a:ext>
                </a:extLst>
              </p:cNvPr>
              <p:cNvSpPr txBox="1"/>
              <p:nvPr/>
            </p:nvSpPr>
            <p:spPr>
              <a:xfrm>
                <a:off x="6971967" y="2700184"/>
                <a:ext cx="1619383" cy="275848"/>
              </a:xfrm>
              <a:prstGeom prst="rect">
                <a:avLst/>
              </a:prstGeom>
              <a:noFill/>
              <a:ln w="12700">
                <a:noFill/>
              </a:ln>
            </p:spPr>
            <p:txBody>
              <a:bodyPr wrap="square" lIns="60957" rIns="60957" rtlCol="0">
                <a:spAutoFit/>
              </a:bodyPr>
              <a:lstStyle/>
              <a:p>
                <a:pPr defTabSz="1219169">
                  <a:defRPr/>
                </a:pPr>
                <a:r>
                  <a:rPr lang="en-US" altLang="zh-TW" sz="1200" dirty="0">
                    <a:solidFill>
                      <a:srgbClr val="000000"/>
                    </a:solidFill>
                    <a:latin typeface="Arial"/>
                    <a:ea typeface="微軟正黑體" panose="020B0604030504040204" pitchFamily="34" charset="-120"/>
                    <a:cs typeface="Arial" pitchFamily="34" charset="0"/>
                  </a:rPr>
                  <a:t>HR 2.31; 95% Cl 1.01-5.30, </a:t>
                </a:r>
              </a:p>
              <a:p>
                <a:pPr defTabSz="1219169">
                  <a:defRPr/>
                </a:pPr>
                <a:r>
                  <a:rPr lang="en-US" altLang="zh-TW" sz="1200" b="1" i="1" dirty="0">
                    <a:solidFill>
                      <a:srgbClr val="C00000"/>
                    </a:solidFill>
                    <a:latin typeface="Arial"/>
                    <a:ea typeface="微軟正黑體" panose="020B0604030504040204" pitchFamily="34" charset="-120"/>
                    <a:cs typeface="Arial" pitchFamily="34" charset="0"/>
                  </a:rPr>
                  <a:t>p</a:t>
                </a:r>
                <a:r>
                  <a:rPr lang="en-US" altLang="zh-TW" sz="1200" b="1" dirty="0">
                    <a:solidFill>
                      <a:srgbClr val="C00000"/>
                    </a:solidFill>
                    <a:latin typeface="Arial"/>
                    <a:ea typeface="微軟正黑體" panose="020B0604030504040204" pitchFamily="34" charset="-120"/>
                    <a:cs typeface="Arial" pitchFamily="34" charset="0"/>
                  </a:rPr>
                  <a:t>=0.047</a:t>
                </a:r>
                <a:endParaRPr lang="zh-TW" altLang="en-US" sz="1200" b="1" dirty="0" err="1">
                  <a:solidFill>
                    <a:srgbClr val="C00000"/>
                  </a:solidFill>
                  <a:latin typeface="Arial"/>
                  <a:ea typeface="微軟正黑體" panose="020B0604030504040204" pitchFamily="34" charset="-120"/>
                  <a:cs typeface="Arial" pitchFamily="34" charset="0"/>
                </a:endParaRPr>
              </a:p>
            </p:txBody>
          </p:sp>
          <p:sp>
            <p:nvSpPr>
              <p:cNvPr id="39" name="Rectangle 19">
                <a:extLst>
                  <a:ext uri="{FF2B5EF4-FFF2-40B4-BE49-F238E27FC236}">
                    <a16:creationId xmlns:a16="http://schemas.microsoft.com/office/drawing/2014/main" id="{E022D63A-C64F-437E-A5DB-B1CABB311639}"/>
                  </a:ext>
                </a:extLst>
              </p:cNvPr>
              <p:cNvSpPr/>
              <p:nvPr/>
            </p:nvSpPr>
            <p:spPr>
              <a:xfrm>
                <a:off x="6923201" y="3015032"/>
                <a:ext cx="913426" cy="226732"/>
              </a:xfrm>
              <a:prstGeom prst="rect">
                <a:avLst/>
              </a:prstGeom>
              <a:solidFill>
                <a:schemeClr val="bg1"/>
              </a:solidFill>
            </p:spPr>
            <p:txBody>
              <a:bodyPr wrap="square" lIns="60957" rIns="60957" rtlCol="0" anchor="ctr">
                <a:spAutoFit/>
              </a:bodyPr>
              <a:lstStyle/>
              <a:p>
                <a:pPr algn="ctr" defTabSz="455602">
                  <a:tabLst>
                    <a:tab pos="2061581" algn="r"/>
                  </a:tabLst>
                  <a:defRPr/>
                </a:pPr>
                <a:endParaRPr lang="zh-TW" altLang="en-US" sz="1866" b="1" dirty="0" err="1">
                  <a:solidFill>
                    <a:srgbClr val="58595B"/>
                  </a:solidFill>
                  <a:latin typeface="Arial"/>
                  <a:ea typeface="微軟正黑體" panose="020B0604030504040204" pitchFamily="34" charset="-120"/>
                </a:endParaRPr>
              </a:p>
            </p:txBody>
          </p:sp>
        </p:grpSp>
        <p:sp>
          <p:nvSpPr>
            <p:cNvPr id="36" name="Rectangle 31">
              <a:extLst>
                <a:ext uri="{FF2B5EF4-FFF2-40B4-BE49-F238E27FC236}">
                  <a16:creationId xmlns:a16="http://schemas.microsoft.com/office/drawing/2014/main" id="{9D063F74-9F8A-4769-BA62-BD02DA902FB2}"/>
                </a:ext>
              </a:extLst>
            </p:cNvPr>
            <p:cNvSpPr/>
            <p:nvPr/>
          </p:nvSpPr>
          <p:spPr>
            <a:xfrm>
              <a:off x="4682077" y="1506566"/>
              <a:ext cx="302683" cy="337125"/>
            </a:xfrm>
            <a:prstGeom prst="rect">
              <a:avLst/>
            </a:prstGeom>
            <a:solidFill>
              <a:schemeClr val="bg1"/>
            </a:solidFill>
          </p:spPr>
          <p:txBody>
            <a:bodyPr wrap="square" lIns="60957" rIns="60957" rtlCol="0" anchor="ctr">
              <a:spAutoFit/>
            </a:bodyPr>
            <a:lstStyle/>
            <a:p>
              <a:pPr algn="ctr" defTabSz="455602">
                <a:tabLst>
                  <a:tab pos="2061581" algn="r"/>
                </a:tabLst>
                <a:defRPr/>
              </a:pPr>
              <a:endParaRPr lang="zh-TW" altLang="en-US" sz="1866" b="1" dirty="0" err="1">
                <a:solidFill>
                  <a:srgbClr val="58595B"/>
                </a:solidFill>
                <a:latin typeface="Arial"/>
                <a:ea typeface="微軟正黑體" panose="020B0604030504040204" pitchFamily="34" charset="-120"/>
              </a:endParaRPr>
            </a:p>
          </p:txBody>
        </p:sp>
      </p:grpSp>
      <p:sp>
        <p:nvSpPr>
          <p:cNvPr id="29" name="Title 1">
            <a:extLst>
              <a:ext uri="{FF2B5EF4-FFF2-40B4-BE49-F238E27FC236}">
                <a16:creationId xmlns:a16="http://schemas.microsoft.com/office/drawing/2014/main" id="{281548FE-32B0-4F0B-97F3-5F9DE96E6D2C}"/>
              </a:ext>
            </a:extLst>
          </p:cNvPr>
          <p:cNvSpPr>
            <a:spLocks noGrp="1"/>
          </p:cNvSpPr>
          <p:nvPr>
            <p:ph type="title"/>
          </p:nvPr>
        </p:nvSpPr>
        <p:spPr>
          <a:xfrm>
            <a:off x="247747" y="73693"/>
            <a:ext cx="10826709" cy="779211"/>
          </a:xfrm>
        </p:spPr>
        <p:txBody>
          <a:bodyPr anchor="ctr">
            <a:normAutofit fontScale="90000"/>
          </a:bodyPr>
          <a:lstStyle/>
          <a:p>
            <a:pPr>
              <a:lnSpc>
                <a:spcPct val="100000"/>
              </a:lnSpc>
            </a:pPr>
            <a:r>
              <a:rPr lang="en-US" altLang="zh-TW" sz="3730" dirty="0">
                <a:solidFill>
                  <a:schemeClr val="accent5">
                    <a:lumMod val="10000"/>
                  </a:schemeClr>
                </a:solidFill>
              </a:rPr>
              <a:t>Japan RWE (CJLSG1903): </a:t>
            </a:r>
            <a:br>
              <a:rPr lang="en-US" altLang="zh-TW" sz="2400" dirty="0"/>
            </a:br>
            <a:r>
              <a:rPr lang="en-US" altLang="zh-TW" sz="1800" i="1" dirty="0" err="1">
                <a:solidFill>
                  <a:srgbClr val="C00000"/>
                </a:solidFill>
              </a:rPr>
              <a:t>Afatinib</a:t>
            </a:r>
            <a:r>
              <a:rPr lang="en-US" altLang="zh-TW" sz="1800" i="1" dirty="0">
                <a:solidFill>
                  <a:srgbClr val="C00000"/>
                </a:solidFill>
              </a:rPr>
              <a:t> vs. Osimertinib </a:t>
            </a:r>
            <a:r>
              <a:rPr lang="en-US" altLang="zh-TW" sz="1800" i="1" dirty="0" err="1">
                <a:solidFill>
                  <a:srgbClr val="C00000"/>
                </a:solidFill>
              </a:rPr>
              <a:t>trong</a:t>
            </a:r>
            <a:r>
              <a:rPr lang="en-US" altLang="zh-TW" sz="1800" i="1" dirty="0">
                <a:solidFill>
                  <a:srgbClr val="C00000"/>
                </a:solidFill>
              </a:rPr>
              <a:t> </a:t>
            </a:r>
            <a:r>
              <a:rPr lang="en-US" altLang="zh-TW" sz="1800" i="1" dirty="0" err="1">
                <a:solidFill>
                  <a:srgbClr val="C00000"/>
                </a:solidFill>
              </a:rPr>
              <a:t>điều</a:t>
            </a:r>
            <a:r>
              <a:rPr lang="en-US" altLang="zh-TW" sz="1800" i="1" dirty="0">
                <a:solidFill>
                  <a:srgbClr val="C00000"/>
                </a:solidFill>
              </a:rPr>
              <a:t> </a:t>
            </a:r>
            <a:r>
              <a:rPr lang="en-US" altLang="zh-TW" sz="1800" i="1" dirty="0" err="1">
                <a:solidFill>
                  <a:srgbClr val="C00000"/>
                </a:solidFill>
              </a:rPr>
              <a:t>trị</a:t>
            </a:r>
            <a:r>
              <a:rPr lang="en-US" altLang="zh-TW" sz="1800" i="1" dirty="0">
                <a:solidFill>
                  <a:srgbClr val="C00000"/>
                </a:solidFill>
              </a:rPr>
              <a:t> </a:t>
            </a:r>
            <a:r>
              <a:rPr lang="en-US" altLang="zh-TW" sz="1800" i="1" dirty="0" err="1">
                <a:solidFill>
                  <a:srgbClr val="C00000"/>
                </a:solidFill>
              </a:rPr>
              <a:t>bước</a:t>
            </a:r>
            <a:r>
              <a:rPr lang="en-US" altLang="zh-TW" sz="1800" i="1" dirty="0">
                <a:solidFill>
                  <a:srgbClr val="C00000"/>
                </a:solidFill>
              </a:rPr>
              <a:t> 1 UTPKTBN </a:t>
            </a:r>
            <a:r>
              <a:rPr lang="en-US" altLang="zh-TW" sz="1800" i="1" dirty="0" err="1">
                <a:solidFill>
                  <a:srgbClr val="C00000"/>
                </a:solidFill>
              </a:rPr>
              <a:t>có</a:t>
            </a:r>
            <a:r>
              <a:rPr lang="en-US" altLang="zh-TW" sz="1800" i="1" dirty="0">
                <a:solidFill>
                  <a:srgbClr val="C00000"/>
                </a:solidFill>
              </a:rPr>
              <a:t> </a:t>
            </a:r>
            <a:r>
              <a:rPr lang="en-US" altLang="zh-TW" sz="1800" i="1" dirty="0" err="1">
                <a:solidFill>
                  <a:srgbClr val="C00000"/>
                </a:solidFill>
              </a:rPr>
              <a:t>đột</a:t>
            </a:r>
            <a:r>
              <a:rPr lang="en-US" altLang="zh-TW" sz="1800" i="1" dirty="0">
                <a:solidFill>
                  <a:srgbClr val="C00000"/>
                </a:solidFill>
              </a:rPr>
              <a:t> </a:t>
            </a:r>
            <a:r>
              <a:rPr lang="en-US" altLang="zh-TW" sz="1800" i="1" dirty="0" err="1">
                <a:solidFill>
                  <a:srgbClr val="C00000"/>
                </a:solidFill>
              </a:rPr>
              <a:t>biến</a:t>
            </a:r>
            <a:r>
              <a:rPr lang="en-US" altLang="zh-TW" sz="1800" i="1" dirty="0">
                <a:solidFill>
                  <a:srgbClr val="C00000"/>
                </a:solidFill>
              </a:rPr>
              <a:t> EGFR</a:t>
            </a:r>
            <a:endParaRPr lang="zh-TW" altLang="en-US" sz="2400" dirty="0"/>
          </a:p>
        </p:txBody>
      </p:sp>
    </p:spTree>
    <p:extLst>
      <p:ext uri="{BB962C8B-B14F-4D97-AF65-F5344CB8AC3E}">
        <p14:creationId xmlns:p14="http://schemas.microsoft.com/office/powerpoint/2010/main" val="54254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par>
                                <p:cTn id="8" presetID="14" presetClass="entr" presetSubtype="10"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randombar(horizontal)">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randombar(horizontal)">
                                      <p:cBhvr>
                                        <p:cTn id="15" dur="500"/>
                                        <p:tgtEl>
                                          <p:spTgt spid="27"/>
                                        </p:tgtEl>
                                      </p:cBhvr>
                                    </p:animEffect>
                                  </p:childTnLst>
                                </p:cTn>
                              </p:par>
                              <p:par>
                                <p:cTn id="16" presetID="14" presetClass="entr" presetSubtype="10" fill="hold" nodeType="with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randombar(horizontal)">
                                      <p:cBhvr>
                                        <p:cTn id="18"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C45501D3-0F27-4A34-85E9-F974BA11E212}"/>
              </a:ext>
            </a:extLst>
          </p:cNvPr>
          <p:cNvSpPr>
            <a:spLocks noGrp="1"/>
          </p:cNvSpPr>
          <p:nvPr>
            <p:ph type="ftr" sz="quarter" idx="10"/>
          </p:nvPr>
        </p:nvSpPr>
        <p:spPr bwMode="auto">
          <a:xfrm>
            <a:off x="8113185" y="6450014"/>
            <a:ext cx="3862916"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782" tIns="47891" rIns="95782" bIns="47891" numCol="1" anchor="t" anchorCtr="0" compatLnSpc="1">
            <a:prstTxWarp prst="textNoShape">
              <a:avLst/>
            </a:prstTxWarp>
          </a:bodyPr>
          <a:lstStyle>
            <a:defPPr>
              <a:defRPr lang="en-US"/>
            </a:defPPr>
            <a:lvl1pPr marL="0" algn="r" defTabSz="957263" rtl="0" eaLnBrk="1" latinLnBrk="0" hangingPunct="1">
              <a:defRPr sz="1300" b="1"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solidFill>
                  <a:srgbClr val="000066"/>
                </a:solidFill>
              </a:rPr>
              <a:t>www.themegallery.com</a:t>
            </a:r>
          </a:p>
        </p:txBody>
      </p:sp>
      <p:sp>
        <p:nvSpPr>
          <p:cNvPr id="5" name="Title 1">
            <a:extLst>
              <a:ext uri="{FF2B5EF4-FFF2-40B4-BE49-F238E27FC236}">
                <a16:creationId xmlns:a16="http://schemas.microsoft.com/office/drawing/2014/main" id="{CA1F0CC6-FE30-493E-A5F8-16949746DDBF}"/>
              </a:ext>
            </a:extLst>
          </p:cNvPr>
          <p:cNvSpPr>
            <a:spLocks noGrp="1"/>
          </p:cNvSpPr>
          <p:nvPr>
            <p:ph type="title"/>
          </p:nvPr>
        </p:nvSpPr>
        <p:spPr>
          <a:xfrm>
            <a:off x="600452" y="98485"/>
            <a:ext cx="10826709" cy="779211"/>
          </a:xfrm>
        </p:spPr>
        <p:txBody>
          <a:bodyPr anchor="ctr">
            <a:normAutofit fontScale="90000"/>
          </a:bodyPr>
          <a:lstStyle/>
          <a:p>
            <a:pPr>
              <a:lnSpc>
                <a:spcPct val="100000"/>
              </a:lnSpc>
            </a:pPr>
            <a:r>
              <a:rPr lang="en-US" altLang="zh-TW" sz="3730" dirty="0"/>
              <a:t>RWE </a:t>
            </a:r>
            <a:r>
              <a:rPr lang="vi-VN" altLang="zh-TW" sz="3730" dirty="0"/>
              <a:t>Đài Loan </a:t>
            </a:r>
            <a:br>
              <a:rPr lang="en-US" altLang="zh-TW" sz="2400" dirty="0"/>
            </a:br>
            <a:r>
              <a:rPr lang="en-US" altLang="zh-TW" sz="1800" i="1" dirty="0" err="1">
                <a:solidFill>
                  <a:srgbClr val="C00000"/>
                </a:solidFill>
              </a:rPr>
              <a:t>Afatinib</a:t>
            </a:r>
            <a:r>
              <a:rPr lang="en-US" altLang="zh-TW" sz="1800" i="1" dirty="0">
                <a:solidFill>
                  <a:srgbClr val="C00000"/>
                </a:solidFill>
              </a:rPr>
              <a:t> vs. Osimertinib </a:t>
            </a:r>
            <a:r>
              <a:rPr lang="en-US" altLang="zh-TW" sz="1800" i="1" dirty="0" err="1">
                <a:solidFill>
                  <a:srgbClr val="C00000"/>
                </a:solidFill>
              </a:rPr>
              <a:t>trong</a:t>
            </a:r>
            <a:r>
              <a:rPr lang="en-US" altLang="zh-TW" sz="1800" i="1" dirty="0">
                <a:solidFill>
                  <a:srgbClr val="C00000"/>
                </a:solidFill>
              </a:rPr>
              <a:t> </a:t>
            </a:r>
            <a:r>
              <a:rPr lang="en-US" altLang="zh-TW" sz="1800" i="1" dirty="0" err="1">
                <a:solidFill>
                  <a:srgbClr val="C00000"/>
                </a:solidFill>
              </a:rPr>
              <a:t>điều</a:t>
            </a:r>
            <a:r>
              <a:rPr lang="en-US" altLang="zh-TW" sz="1800" i="1" dirty="0">
                <a:solidFill>
                  <a:srgbClr val="C00000"/>
                </a:solidFill>
              </a:rPr>
              <a:t> </a:t>
            </a:r>
            <a:r>
              <a:rPr lang="en-US" altLang="zh-TW" sz="1800" i="1" dirty="0" err="1">
                <a:solidFill>
                  <a:srgbClr val="C00000"/>
                </a:solidFill>
              </a:rPr>
              <a:t>trị</a:t>
            </a:r>
            <a:r>
              <a:rPr lang="en-US" altLang="zh-TW" sz="1800" i="1" dirty="0">
                <a:solidFill>
                  <a:srgbClr val="C00000"/>
                </a:solidFill>
              </a:rPr>
              <a:t> </a:t>
            </a:r>
            <a:r>
              <a:rPr lang="en-US" altLang="zh-TW" sz="1800" i="1" dirty="0" err="1">
                <a:solidFill>
                  <a:srgbClr val="C00000"/>
                </a:solidFill>
              </a:rPr>
              <a:t>bước</a:t>
            </a:r>
            <a:r>
              <a:rPr lang="en-US" altLang="zh-TW" sz="1800" i="1" dirty="0">
                <a:solidFill>
                  <a:srgbClr val="C00000"/>
                </a:solidFill>
              </a:rPr>
              <a:t> 1 UTPKTBN </a:t>
            </a:r>
            <a:r>
              <a:rPr lang="en-US" altLang="zh-TW" sz="1800" i="1" dirty="0" err="1">
                <a:solidFill>
                  <a:srgbClr val="C00000"/>
                </a:solidFill>
              </a:rPr>
              <a:t>có</a:t>
            </a:r>
            <a:r>
              <a:rPr lang="en-US" altLang="zh-TW" sz="1800" i="1" dirty="0">
                <a:solidFill>
                  <a:srgbClr val="C00000"/>
                </a:solidFill>
              </a:rPr>
              <a:t> </a:t>
            </a:r>
            <a:r>
              <a:rPr lang="en-US" altLang="zh-TW" sz="1800" i="1" dirty="0" err="1">
                <a:solidFill>
                  <a:srgbClr val="C00000"/>
                </a:solidFill>
              </a:rPr>
              <a:t>đột</a:t>
            </a:r>
            <a:r>
              <a:rPr lang="en-US" altLang="zh-TW" sz="1800" i="1" dirty="0">
                <a:solidFill>
                  <a:srgbClr val="C00000"/>
                </a:solidFill>
              </a:rPr>
              <a:t> </a:t>
            </a:r>
            <a:r>
              <a:rPr lang="en-US" altLang="zh-TW" sz="1800" i="1" dirty="0" err="1">
                <a:solidFill>
                  <a:srgbClr val="C00000"/>
                </a:solidFill>
              </a:rPr>
              <a:t>biến</a:t>
            </a:r>
            <a:r>
              <a:rPr lang="en-US" altLang="zh-TW" sz="1800" i="1" dirty="0">
                <a:solidFill>
                  <a:srgbClr val="C00000"/>
                </a:solidFill>
              </a:rPr>
              <a:t> EGFR</a:t>
            </a:r>
            <a:endParaRPr lang="zh-TW" altLang="en-US" sz="2400" dirty="0"/>
          </a:p>
        </p:txBody>
      </p:sp>
      <p:pic>
        <p:nvPicPr>
          <p:cNvPr id="7" name="Picture 6">
            <a:extLst>
              <a:ext uri="{FF2B5EF4-FFF2-40B4-BE49-F238E27FC236}">
                <a16:creationId xmlns:a16="http://schemas.microsoft.com/office/drawing/2014/main" id="{AD38F694-E41F-4CBC-8F8C-0BFA3A877DEE}"/>
              </a:ext>
            </a:extLst>
          </p:cNvPr>
          <p:cNvPicPr>
            <a:picLocks noChangeAspect="1"/>
          </p:cNvPicPr>
          <p:nvPr/>
        </p:nvPicPr>
        <p:blipFill>
          <a:blip r:embed="rId2"/>
          <a:stretch>
            <a:fillRect/>
          </a:stretch>
        </p:blipFill>
        <p:spPr>
          <a:xfrm>
            <a:off x="181528" y="2016619"/>
            <a:ext cx="6972300" cy="2886075"/>
          </a:xfrm>
          <a:prstGeom prst="rect">
            <a:avLst/>
          </a:prstGeom>
        </p:spPr>
      </p:pic>
      <p:pic>
        <p:nvPicPr>
          <p:cNvPr id="11" name="Picture 10">
            <a:extLst>
              <a:ext uri="{FF2B5EF4-FFF2-40B4-BE49-F238E27FC236}">
                <a16:creationId xmlns:a16="http://schemas.microsoft.com/office/drawing/2014/main" id="{21460A21-B3CD-4344-8D73-B503DF5173B9}"/>
              </a:ext>
            </a:extLst>
          </p:cNvPr>
          <p:cNvPicPr>
            <a:picLocks noChangeAspect="1"/>
          </p:cNvPicPr>
          <p:nvPr/>
        </p:nvPicPr>
        <p:blipFill>
          <a:blip r:embed="rId3"/>
          <a:stretch>
            <a:fillRect/>
          </a:stretch>
        </p:blipFill>
        <p:spPr>
          <a:xfrm>
            <a:off x="7666951" y="1463921"/>
            <a:ext cx="2603699" cy="2424402"/>
          </a:xfrm>
          <a:prstGeom prst="rect">
            <a:avLst/>
          </a:prstGeom>
        </p:spPr>
      </p:pic>
      <p:sp>
        <p:nvSpPr>
          <p:cNvPr id="12" name="TextBox 11">
            <a:extLst>
              <a:ext uri="{FF2B5EF4-FFF2-40B4-BE49-F238E27FC236}">
                <a16:creationId xmlns:a16="http://schemas.microsoft.com/office/drawing/2014/main" id="{AC846251-BE2B-4864-B512-F3EE3F406FF2}"/>
              </a:ext>
            </a:extLst>
          </p:cNvPr>
          <p:cNvSpPr txBox="1"/>
          <p:nvPr/>
        </p:nvSpPr>
        <p:spPr>
          <a:xfrm>
            <a:off x="379574" y="1138514"/>
            <a:ext cx="6981397" cy="646331"/>
          </a:xfrm>
          <a:prstGeom prst="rect">
            <a:avLst/>
          </a:prstGeom>
          <a:noFill/>
        </p:spPr>
        <p:txBody>
          <a:bodyPr wrap="square" rtlCol="0">
            <a:spAutoFit/>
          </a:bodyPr>
          <a:lstStyle/>
          <a:p>
            <a:r>
              <a:rPr lang="vi-VN" dirty="0">
                <a:highlight>
                  <a:srgbClr val="FFFF00"/>
                </a:highlight>
              </a:rPr>
              <a:t>PFS và OS: </a:t>
            </a:r>
            <a:r>
              <a:rPr lang="vi-VN" dirty="0"/>
              <a:t>Khởi trị Osimertinib và afatinib không </a:t>
            </a:r>
            <a:r>
              <a:rPr lang="vi-VN" dirty="0">
                <a:highlight>
                  <a:srgbClr val="FFFF00"/>
                </a:highlight>
              </a:rPr>
              <a:t>khác biệt có ý nghĩa thống kê </a:t>
            </a:r>
            <a:endParaRPr lang="en-US" dirty="0">
              <a:highlight>
                <a:srgbClr val="FFFF00"/>
              </a:highlight>
            </a:endParaRPr>
          </a:p>
        </p:txBody>
      </p:sp>
      <p:sp>
        <p:nvSpPr>
          <p:cNvPr id="13" name="TextBox 12">
            <a:extLst>
              <a:ext uri="{FF2B5EF4-FFF2-40B4-BE49-F238E27FC236}">
                <a16:creationId xmlns:a16="http://schemas.microsoft.com/office/drawing/2014/main" id="{D349DD35-8B9B-416E-AFC2-9658C0B4174F}"/>
              </a:ext>
            </a:extLst>
          </p:cNvPr>
          <p:cNvSpPr txBox="1"/>
          <p:nvPr/>
        </p:nvSpPr>
        <p:spPr>
          <a:xfrm>
            <a:off x="7257400" y="1114766"/>
            <a:ext cx="4391402" cy="369332"/>
          </a:xfrm>
          <a:prstGeom prst="rect">
            <a:avLst/>
          </a:prstGeom>
          <a:noFill/>
        </p:spPr>
        <p:txBody>
          <a:bodyPr wrap="square" rtlCol="0">
            <a:spAutoFit/>
          </a:bodyPr>
          <a:lstStyle/>
          <a:p>
            <a:r>
              <a:rPr lang="vi-VN" dirty="0">
                <a:highlight>
                  <a:srgbClr val="FFFF00"/>
                </a:highlight>
              </a:rPr>
              <a:t>Không di căn não ngay từ đầu </a:t>
            </a:r>
            <a:endParaRPr lang="en-US" dirty="0">
              <a:highlight>
                <a:srgbClr val="FFFF00"/>
              </a:highlight>
            </a:endParaRPr>
          </a:p>
        </p:txBody>
      </p:sp>
      <p:sp>
        <p:nvSpPr>
          <p:cNvPr id="14" name="Speech Bubble: Rectangle with Corners Rounded 13">
            <a:extLst>
              <a:ext uri="{FF2B5EF4-FFF2-40B4-BE49-F238E27FC236}">
                <a16:creationId xmlns:a16="http://schemas.microsoft.com/office/drawing/2014/main" id="{9F76EB98-9F9B-43DE-AE32-6500D9A20B0B}"/>
              </a:ext>
            </a:extLst>
          </p:cNvPr>
          <p:cNvSpPr/>
          <p:nvPr/>
        </p:nvSpPr>
        <p:spPr bwMode="auto">
          <a:xfrm>
            <a:off x="10295127" y="1996082"/>
            <a:ext cx="1680973" cy="1581533"/>
          </a:xfrm>
          <a:prstGeom prst="wedgeRoundRectCallout">
            <a:avLst>
              <a:gd name="adj1" fmla="val -43039"/>
              <a:gd name="adj2" fmla="val -61414"/>
              <a:gd name="adj3" fmla="val 16667"/>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r>
              <a:rPr lang="vi-VN" sz="1600" dirty="0"/>
              <a:t>PFS osimertinib và afatinib không khác biệt</a:t>
            </a:r>
          </a:p>
        </p:txBody>
      </p:sp>
      <p:sp>
        <p:nvSpPr>
          <p:cNvPr id="17" name="TextBox 16">
            <a:extLst>
              <a:ext uri="{FF2B5EF4-FFF2-40B4-BE49-F238E27FC236}">
                <a16:creationId xmlns:a16="http://schemas.microsoft.com/office/drawing/2014/main" id="{E8F26E7B-878F-492B-B6AB-80DE163E6C73}"/>
              </a:ext>
            </a:extLst>
          </p:cNvPr>
          <p:cNvSpPr txBox="1"/>
          <p:nvPr/>
        </p:nvSpPr>
        <p:spPr>
          <a:xfrm>
            <a:off x="7330933" y="3987165"/>
            <a:ext cx="3785060" cy="369332"/>
          </a:xfrm>
          <a:prstGeom prst="rect">
            <a:avLst/>
          </a:prstGeom>
          <a:noFill/>
        </p:spPr>
        <p:txBody>
          <a:bodyPr wrap="square" rtlCol="0">
            <a:spAutoFit/>
          </a:bodyPr>
          <a:lstStyle/>
          <a:p>
            <a:r>
              <a:rPr lang="vi-VN" dirty="0">
                <a:highlight>
                  <a:srgbClr val="FFFF00"/>
                </a:highlight>
              </a:rPr>
              <a:t>Di căn di căn não ngay từ đầu</a:t>
            </a:r>
            <a:endParaRPr lang="en-US" dirty="0">
              <a:highlight>
                <a:srgbClr val="FFFF00"/>
              </a:highlight>
            </a:endParaRPr>
          </a:p>
        </p:txBody>
      </p:sp>
      <p:pic>
        <p:nvPicPr>
          <p:cNvPr id="19" name="Picture 18">
            <a:extLst>
              <a:ext uri="{FF2B5EF4-FFF2-40B4-BE49-F238E27FC236}">
                <a16:creationId xmlns:a16="http://schemas.microsoft.com/office/drawing/2014/main" id="{34CB7281-2F44-44DB-A225-5A1EC6B568EB}"/>
              </a:ext>
            </a:extLst>
          </p:cNvPr>
          <p:cNvPicPr>
            <a:picLocks noChangeAspect="1"/>
          </p:cNvPicPr>
          <p:nvPr/>
        </p:nvPicPr>
        <p:blipFill>
          <a:blip r:embed="rId4"/>
          <a:stretch>
            <a:fillRect/>
          </a:stretch>
        </p:blipFill>
        <p:spPr>
          <a:xfrm>
            <a:off x="7330934" y="4356497"/>
            <a:ext cx="4716946" cy="2386003"/>
          </a:xfrm>
          <a:prstGeom prst="rect">
            <a:avLst/>
          </a:prstGeom>
        </p:spPr>
      </p:pic>
      <p:sp>
        <p:nvSpPr>
          <p:cNvPr id="20" name="Speech Bubble: Rectangle with Corners Rounded 19">
            <a:extLst>
              <a:ext uri="{FF2B5EF4-FFF2-40B4-BE49-F238E27FC236}">
                <a16:creationId xmlns:a16="http://schemas.microsoft.com/office/drawing/2014/main" id="{930C5DF5-3986-4AA2-9178-995EBA9CA8F0}"/>
              </a:ext>
            </a:extLst>
          </p:cNvPr>
          <p:cNvSpPr/>
          <p:nvPr/>
        </p:nvSpPr>
        <p:spPr bwMode="auto">
          <a:xfrm>
            <a:off x="3126969" y="5049386"/>
            <a:ext cx="3667873" cy="1177089"/>
          </a:xfrm>
          <a:prstGeom prst="wedgeRoundRectCallout">
            <a:avLst>
              <a:gd name="adj1" fmla="val 61745"/>
              <a:gd name="adj2" fmla="val -23328"/>
              <a:gd name="adj3" fmla="val 16667"/>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r>
              <a:rPr lang="vi-VN" sz="1600" dirty="0"/>
              <a:t>Trên nhóm di căn não và Del19 Osimertinib kéo dài PFS hơn so với afatinib trong khi trên nhóm L858R là tương đương</a:t>
            </a:r>
          </a:p>
        </p:txBody>
      </p:sp>
      <p:sp>
        <p:nvSpPr>
          <p:cNvPr id="15" name="TextBox 14">
            <a:extLst>
              <a:ext uri="{FF2B5EF4-FFF2-40B4-BE49-F238E27FC236}">
                <a16:creationId xmlns:a16="http://schemas.microsoft.com/office/drawing/2014/main" id="{CEAA4F84-3742-42B9-94E8-4BAF4C896EF5}"/>
              </a:ext>
            </a:extLst>
          </p:cNvPr>
          <p:cNvSpPr txBox="1"/>
          <p:nvPr/>
        </p:nvSpPr>
        <p:spPr>
          <a:xfrm>
            <a:off x="144120" y="6564915"/>
            <a:ext cx="8281211" cy="253916"/>
          </a:xfrm>
          <a:prstGeom prst="rect">
            <a:avLst/>
          </a:prstGeom>
          <a:noFill/>
        </p:spPr>
        <p:txBody>
          <a:bodyPr wrap="square">
            <a:spAutoFit/>
          </a:bodyPr>
          <a:lstStyle/>
          <a:p>
            <a:r>
              <a:rPr lang="en-US" sz="1050" dirty="0"/>
              <a:t>Huang YH </a:t>
            </a:r>
            <a:r>
              <a:rPr lang="vi-VN" sz="1050" dirty="0"/>
              <a:t>et. Al </a:t>
            </a:r>
            <a:r>
              <a:rPr lang="en-US" sz="1050" dirty="0"/>
              <a:t>Target Oncol. 2022 Apr 23. </a:t>
            </a:r>
            <a:r>
              <a:rPr lang="en-US" sz="1050" dirty="0" err="1"/>
              <a:t>doi</a:t>
            </a:r>
            <a:r>
              <a:rPr lang="en-US" sz="1050" dirty="0"/>
              <a:t>: 10.1007/s11523-022-00878-x. </a:t>
            </a:r>
            <a:r>
              <a:rPr lang="en-US" sz="1050" dirty="0" err="1"/>
              <a:t>Epub</a:t>
            </a:r>
            <a:r>
              <a:rPr lang="en-US" sz="1050" dirty="0"/>
              <a:t> ahead of print. PMID: 35460474.</a:t>
            </a:r>
          </a:p>
        </p:txBody>
      </p:sp>
    </p:spTree>
    <p:extLst>
      <p:ext uri="{BB962C8B-B14F-4D97-AF65-F5344CB8AC3E}">
        <p14:creationId xmlns:p14="http://schemas.microsoft.com/office/powerpoint/2010/main" val="407886313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03588" y="266280"/>
            <a:ext cx="9296264" cy="1077218"/>
          </a:xfrm>
        </p:spPr>
        <p:txBody>
          <a:bodyPr/>
          <a:lstStyle/>
          <a:p>
            <a:pPr algn="ctr">
              <a:lnSpc>
                <a:spcPct val="100000"/>
              </a:lnSpc>
            </a:pPr>
            <a:r>
              <a:rPr lang="en-US" sz="3200" b="1" dirty="0" err="1">
                <a:solidFill>
                  <a:schemeClr val="accent6">
                    <a:lumMod val="75000"/>
                  </a:schemeClr>
                </a:solidFill>
                <a:latin typeface="Arial" panose="020B0604020202020204" pitchFamily="34" charset="0"/>
                <a:cs typeface="Arial" panose="020B0604020202020204" pitchFamily="34" charset="0"/>
              </a:rPr>
              <a:t>Những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đột</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biến</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quan</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trọng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trong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ung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thư</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phổi</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tế</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bào</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vảy</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và</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tế</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bào</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tuyến</a:t>
            </a:r>
            <a:r>
              <a:rPr lang="en-US" sz="3200" b="1" dirty="0">
                <a:solidFill>
                  <a:schemeClr val="accent6">
                    <a:lumMod val="75000"/>
                  </a:schemeClr>
                </a:solidFill>
                <a:latin typeface="Arial" panose="020B0604020202020204" pitchFamily="34" charset="0"/>
                <a:cs typeface="Arial" panose="020B0604020202020204" pitchFamily="34" charset="0"/>
              </a:rPr>
              <a:t> </a:t>
            </a:r>
            <a:endParaRPr lang="vi-VN" sz="3200" b="1" dirty="0">
              <a:solidFill>
                <a:schemeClr val="accent6">
                  <a:lumMod val="75000"/>
                </a:schemeClr>
              </a:solidFill>
              <a:latin typeface="Arial" panose="020B0604020202020204" pitchFamily="34" charset="0"/>
              <a:cs typeface="Arial" panose="020B0604020202020204" pitchFamily="34" charset="0"/>
            </a:endParaRPr>
          </a:p>
        </p:txBody>
      </p:sp>
      <p:sp>
        <p:nvSpPr>
          <p:cNvPr id="4" name="Footer Placeholder 3"/>
          <p:cNvSpPr>
            <a:spLocks noGrp="1"/>
          </p:cNvSpPr>
          <p:nvPr>
            <p:ph type="ftr" sz="quarter" idx="11"/>
          </p:nvPr>
        </p:nvSpPr>
        <p:spPr>
          <a:xfrm>
            <a:off x="1021913" y="6449594"/>
            <a:ext cx="10627216" cy="333622"/>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Nature 2012 519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Lancet 2016 101</a:t>
            </a:r>
            <a:endParaRPr kumimoji="0" lang="en-US" sz="10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8" name="Group 7"/>
          <p:cNvGrpSpPr/>
          <p:nvPr/>
        </p:nvGrpSpPr>
        <p:grpSpPr>
          <a:xfrm>
            <a:off x="457109" y="1510713"/>
            <a:ext cx="10342743" cy="4581743"/>
            <a:chOff x="1463040" y="1731652"/>
            <a:chExt cx="9778225" cy="4511223"/>
          </a:xfrm>
        </p:grpSpPr>
        <p:pic>
          <p:nvPicPr>
            <p:cNvPr id="5" name="Picture 4"/>
            <p:cNvPicPr>
              <a:picLocks noChangeAspect="1"/>
            </p:cNvPicPr>
            <p:nvPr/>
          </p:nvPicPr>
          <p:blipFill>
            <a:blip r:embed="rId2"/>
            <a:stretch>
              <a:fillRect/>
            </a:stretch>
          </p:blipFill>
          <p:spPr>
            <a:xfrm>
              <a:off x="1463040" y="2062363"/>
              <a:ext cx="4221942" cy="3306470"/>
            </a:xfrm>
            <a:prstGeom prst="rect">
              <a:avLst/>
            </a:prstGeom>
          </p:spPr>
        </p:pic>
        <p:pic>
          <p:nvPicPr>
            <p:cNvPr id="6" name="Picture 5"/>
            <p:cNvPicPr>
              <a:picLocks noChangeAspect="1"/>
            </p:cNvPicPr>
            <p:nvPr/>
          </p:nvPicPr>
          <p:blipFill>
            <a:blip r:embed="rId3"/>
            <a:stretch>
              <a:fillRect/>
            </a:stretch>
          </p:blipFill>
          <p:spPr>
            <a:xfrm>
              <a:off x="5974522" y="1731652"/>
              <a:ext cx="5266743" cy="4511223"/>
            </a:xfrm>
            <a:prstGeom prst="rect">
              <a:avLst/>
            </a:prstGeom>
          </p:spPr>
        </p:pic>
        <p:sp>
          <p:nvSpPr>
            <p:cNvPr id="3" name="TextBox 2"/>
            <p:cNvSpPr txBox="1"/>
            <p:nvPr/>
          </p:nvSpPr>
          <p:spPr>
            <a:xfrm>
              <a:off x="2982304" y="1731652"/>
              <a:ext cx="1183415" cy="349173"/>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Tế</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bào</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vảy</a:t>
              </a:r>
              <a:endParaRPr kumimoji="0" lang="vi-VN"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7204246" y="1731652"/>
              <a:ext cx="2823882" cy="349173"/>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Tế</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bào</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tuyến</a:t>
              </a:r>
              <a:endParaRPr kumimoji="0" lang="vi-VN"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sp>
        <p:nvSpPr>
          <p:cNvPr id="10" name="Oval 9"/>
          <p:cNvSpPr/>
          <p:nvPr/>
        </p:nvSpPr>
        <p:spPr>
          <a:xfrm>
            <a:off x="7049729" y="3954735"/>
            <a:ext cx="781664" cy="528773"/>
          </a:xfrm>
          <a:prstGeom prst="ellipse">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 name="Oval 10"/>
          <p:cNvSpPr/>
          <p:nvPr/>
        </p:nvSpPr>
        <p:spPr>
          <a:xfrm>
            <a:off x="7049729" y="2155864"/>
            <a:ext cx="1125732" cy="761525"/>
          </a:xfrm>
          <a:prstGeom prst="ellipse">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7099874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575388" y="693084"/>
            <a:ext cx="10515600" cy="510909"/>
          </a:xfrm>
        </p:spPr>
        <p:txBody>
          <a:bodyPr>
            <a:normAutofit fontScale="90000"/>
          </a:bodyPr>
          <a:lstStyle/>
          <a:p>
            <a:pPr algn="ctr"/>
            <a:r>
              <a:rPr lang="en-US" sz="4000" dirty="0" err="1"/>
              <a:t>Nội</a:t>
            </a:r>
            <a:r>
              <a:rPr lang="en-US" sz="4000" dirty="0"/>
              <a:t> dung </a:t>
            </a:r>
            <a:r>
              <a:rPr lang="en-US" sz="4000" dirty="0" err="1"/>
              <a:t>trình</a:t>
            </a:r>
            <a:r>
              <a:rPr lang="en-US" sz="4000" dirty="0"/>
              <a:t> </a:t>
            </a:r>
            <a:r>
              <a:rPr lang="en-US" sz="4000" dirty="0" err="1"/>
              <a:t>bày</a:t>
            </a:r>
            <a:endParaRPr lang="vi-VN" sz="4000" dirty="0"/>
          </a:p>
        </p:txBody>
      </p:sp>
      <p:sp>
        <p:nvSpPr>
          <p:cNvPr id="5" name="Content Placeholder 2"/>
          <p:cNvSpPr txBox="1">
            <a:spLocks/>
          </p:cNvSpPr>
          <p:nvPr/>
        </p:nvSpPr>
        <p:spPr>
          <a:xfrm>
            <a:off x="710299" y="1654868"/>
            <a:ext cx="11616612" cy="4003919"/>
          </a:xfrm>
          <a:prstGeom prst="rect">
            <a:avLst/>
          </a:prstGeom>
        </p:spPr>
        <p:txBody>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indent="-457200">
              <a:lnSpc>
                <a:spcPct val="100000"/>
              </a:lnSpc>
              <a:buFont typeface="Wingdings" panose="05000000000000000000" pitchFamily="2" charset="2"/>
              <a:buChar char="§"/>
            </a:pPr>
            <a:r>
              <a:rPr lang="en-US" sz="3200" dirty="0" err="1">
                <a:solidFill>
                  <a:schemeClr val="tx1"/>
                </a:solidFill>
              </a:rPr>
              <a:t>Tổng</a:t>
            </a:r>
            <a:r>
              <a:rPr lang="en-US" sz="3200" dirty="0">
                <a:solidFill>
                  <a:schemeClr val="tx1"/>
                </a:solidFill>
              </a:rPr>
              <a:t> </a:t>
            </a:r>
            <a:r>
              <a:rPr lang="en-US" sz="3200" dirty="0" err="1">
                <a:solidFill>
                  <a:schemeClr val="tx1"/>
                </a:solidFill>
              </a:rPr>
              <a:t>quan</a:t>
            </a:r>
            <a:r>
              <a:rPr lang="en-US" sz="3200" dirty="0">
                <a:solidFill>
                  <a:schemeClr val="tx1"/>
                </a:solidFill>
              </a:rPr>
              <a:t> </a:t>
            </a:r>
            <a:r>
              <a:rPr lang="en-US" sz="3200" dirty="0" err="1">
                <a:solidFill>
                  <a:schemeClr val="tx1"/>
                </a:solidFill>
              </a:rPr>
              <a:t>điều</a:t>
            </a:r>
            <a:r>
              <a:rPr lang="en-US" sz="3200" dirty="0">
                <a:solidFill>
                  <a:schemeClr val="tx1"/>
                </a:solidFill>
              </a:rPr>
              <a:t> </a:t>
            </a:r>
            <a:r>
              <a:rPr lang="en-US" sz="3200" dirty="0" err="1">
                <a:solidFill>
                  <a:schemeClr val="tx1"/>
                </a:solidFill>
              </a:rPr>
              <a:t>trị</a:t>
            </a:r>
            <a:r>
              <a:rPr lang="en-US" sz="3200" dirty="0">
                <a:solidFill>
                  <a:schemeClr val="tx1"/>
                </a:solidFill>
              </a:rPr>
              <a:t> UTPKTBN </a:t>
            </a:r>
            <a:r>
              <a:rPr lang="en-US" sz="3200" dirty="0" err="1">
                <a:solidFill>
                  <a:schemeClr val="tx1"/>
                </a:solidFill>
              </a:rPr>
              <a:t>có</a:t>
            </a:r>
            <a:r>
              <a:rPr lang="en-US" sz="3200" dirty="0">
                <a:solidFill>
                  <a:schemeClr val="tx1"/>
                </a:solidFill>
              </a:rPr>
              <a:t> </a:t>
            </a:r>
            <a:r>
              <a:rPr lang="en-US" sz="3200" dirty="0" err="1">
                <a:solidFill>
                  <a:schemeClr val="tx1"/>
                </a:solidFill>
              </a:rPr>
              <a:t>đột</a:t>
            </a:r>
            <a:r>
              <a:rPr lang="en-US" sz="3200" dirty="0">
                <a:solidFill>
                  <a:schemeClr val="tx1"/>
                </a:solidFill>
              </a:rPr>
              <a:t> </a:t>
            </a:r>
            <a:r>
              <a:rPr lang="en-US" sz="3200" dirty="0" err="1">
                <a:solidFill>
                  <a:schemeClr val="tx1"/>
                </a:solidFill>
              </a:rPr>
              <a:t>biến</a:t>
            </a:r>
            <a:r>
              <a:rPr lang="en-US" sz="3200" dirty="0">
                <a:solidFill>
                  <a:schemeClr val="tx1"/>
                </a:solidFill>
              </a:rPr>
              <a:t> EGFR</a:t>
            </a:r>
          </a:p>
          <a:p>
            <a:pPr marL="457200" indent="-457200">
              <a:lnSpc>
                <a:spcPct val="100000"/>
              </a:lnSpc>
              <a:buFont typeface="Wingdings" panose="05000000000000000000" pitchFamily="2" charset="2"/>
              <a:buChar char="§"/>
            </a:pPr>
            <a:r>
              <a:rPr lang="en-US" sz="3200" dirty="0" err="1">
                <a:solidFill>
                  <a:schemeClr val="tx1"/>
                </a:solidFill>
              </a:rPr>
              <a:t>Nghiên</a:t>
            </a:r>
            <a:r>
              <a:rPr lang="en-US" sz="3200" dirty="0">
                <a:solidFill>
                  <a:schemeClr val="tx1"/>
                </a:solidFill>
              </a:rPr>
              <a:t> </a:t>
            </a:r>
            <a:r>
              <a:rPr lang="en-US" sz="3200" dirty="0" err="1">
                <a:solidFill>
                  <a:schemeClr val="tx1"/>
                </a:solidFill>
              </a:rPr>
              <a:t>cứu</a:t>
            </a:r>
            <a:r>
              <a:rPr lang="en-US" sz="3200" dirty="0">
                <a:solidFill>
                  <a:schemeClr val="tx1"/>
                </a:solidFill>
              </a:rPr>
              <a:t> </a:t>
            </a:r>
            <a:r>
              <a:rPr lang="en-US" sz="3200" dirty="0" err="1">
                <a:solidFill>
                  <a:schemeClr val="tx1"/>
                </a:solidFill>
              </a:rPr>
              <a:t>lâm</a:t>
            </a:r>
            <a:r>
              <a:rPr lang="en-US" sz="3200" dirty="0">
                <a:solidFill>
                  <a:schemeClr val="tx1"/>
                </a:solidFill>
              </a:rPr>
              <a:t> </a:t>
            </a:r>
            <a:r>
              <a:rPr lang="en-US" sz="3200" dirty="0" err="1">
                <a:solidFill>
                  <a:schemeClr val="tx1"/>
                </a:solidFill>
              </a:rPr>
              <a:t>sàng</a:t>
            </a:r>
            <a:r>
              <a:rPr lang="en-US" sz="3200" dirty="0">
                <a:solidFill>
                  <a:schemeClr val="tx1"/>
                </a:solidFill>
              </a:rPr>
              <a:t> </a:t>
            </a:r>
            <a:r>
              <a:rPr lang="en-US" sz="3200" dirty="0" err="1">
                <a:solidFill>
                  <a:schemeClr val="tx1"/>
                </a:solidFill>
              </a:rPr>
              <a:t>về</a:t>
            </a:r>
            <a:r>
              <a:rPr lang="en-US" sz="3200" dirty="0">
                <a:solidFill>
                  <a:schemeClr val="tx1"/>
                </a:solidFill>
              </a:rPr>
              <a:t> </a:t>
            </a:r>
            <a:r>
              <a:rPr lang="en-US" sz="3200" dirty="0" err="1">
                <a:solidFill>
                  <a:schemeClr val="tx1"/>
                </a:solidFill>
              </a:rPr>
              <a:t>hiệu</a:t>
            </a:r>
            <a:r>
              <a:rPr lang="en-US" sz="3200" dirty="0">
                <a:solidFill>
                  <a:schemeClr val="tx1"/>
                </a:solidFill>
              </a:rPr>
              <a:t> </a:t>
            </a:r>
            <a:r>
              <a:rPr lang="en-US" sz="3200" dirty="0" err="1">
                <a:solidFill>
                  <a:schemeClr val="tx1"/>
                </a:solidFill>
              </a:rPr>
              <a:t>quả</a:t>
            </a:r>
            <a:r>
              <a:rPr lang="en-US" sz="3200" dirty="0">
                <a:solidFill>
                  <a:schemeClr val="tx1"/>
                </a:solidFill>
              </a:rPr>
              <a:t> </a:t>
            </a:r>
            <a:r>
              <a:rPr lang="en-US" sz="3200" dirty="0" err="1">
                <a:solidFill>
                  <a:schemeClr val="tx1"/>
                </a:solidFill>
              </a:rPr>
              <a:t>của</a:t>
            </a:r>
            <a:r>
              <a:rPr lang="en-US" sz="3200" dirty="0">
                <a:solidFill>
                  <a:schemeClr val="tx1"/>
                </a:solidFill>
              </a:rPr>
              <a:t> Afatinib </a:t>
            </a:r>
            <a:r>
              <a:rPr lang="en-US" sz="3200" dirty="0" err="1">
                <a:solidFill>
                  <a:schemeClr val="tx1"/>
                </a:solidFill>
              </a:rPr>
              <a:t>trên</a:t>
            </a:r>
            <a:r>
              <a:rPr lang="en-US" sz="3200" dirty="0">
                <a:solidFill>
                  <a:schemeClr val="tx1"/>
                </a:solidFill>
              </a:rPr>
              <a:t> BN có </a:t>
            </a:r>
            <a:r>
              <a:rPr lang="en-US" sz="3200" dirty="0" err="1">
                <a:solidFill>
                  <a:schemeClr val="tx1"/>
                </a:solidFill>
              </a:rPr>
              <a:t>đột</a:t>
            </a:r>
            <a:r>
              <a:rPr lang="en-US" sz="3200" dirty="0">
                <a:solidFill>
                  <a:schemeClr val="tx1"/>
                </a:solidFill>
              </a:rPr>
              <a:t> </a:t>
            </a:r>
            <a:r>
              <a:rPr lang="en-US" sz="3200" dirty="0" err="1">
                <a:solidFill>
                  <a:schemeClr val="tx1"/>
                </a:solidFill>
              </a:rPr>
              <a:t>biến</a:t>
            </a:r>
            <a:r>
              <a:rPr lang="en-US" sz="3200" dirty="0">
                <a:solidFill>
                  <a:schemeClr val="tx1"/>
                </a:solidFill>
              </a:rPr>
              <a:t> EGFR </a:t>
            </a:r>
            <a:r>
              <a:rPr lang="en-US" sz="3200" dirty="0" err="1">
                <a:solidFill>
                  <a:schemeClr val="tx1"/>
                </a:solidFill>
              </a:rPr>
              <a:t>thường</a:t>
            </a:r>
            <a:r>
              <a:rPr lang="en-US" sz="3200" dirty="0">
                <a:solidFill>
                  <a:schemeClr val="tx1"/>
                </a:solidFill>
              </a:rPr>
              <a:t> </a:t>
            </a:r>
            <a:r>
              <a:rPr lang="en-US" sz="3200" dirty="0" err="1">
                <a:solidFill>
                  <a:schemeClr val="tx1"/>
                </a:solidFill>
              </a:rPr>
              <a:t>gặp</a:t>
            </a:r>
            <a:endParaRPr lang="en-US" sz="3200" dirty="0">
              <a:solidFill>
                <a:schemeClr val="tx1"/>
              </a:solidFill>
            </a:endParaRPr>
          </a:p>
          <a:p>
            <a:pPr marL="457200" indent="-457200">
              <a:lnSpc>
                <a:spcPct val="100000"/>
              </a:lnSpc>
              <a:buFont typeface="Wingdings" panose="05000000000000000000" pitchFamily="2" charset="2"/>
              <a:buChar char="§"/>
            </a:pPr>
            <a:r>
              <a:rPr lang="en-US" sz="3200" dirty="0" err="1">
                <a:solidFill>
                  <a:schemeClr val="tx1"/>
                </a:solidFill>
              </a:rPr>
              <a:t>Cập</a:t>
            </a:r>
            <a:r>
              <a:rPr lang="en-US" sz="3200" dirty="0">
                <a:solidFill>
                  <a:schemeClr val="tx1"/>
                </a:solidFill>
              </a:rPr>
              <a:t> </a:t>
            </a:r>
            <a:r>
              <a:rPr lang="en-US" sz="3200" dirty="0" err="1">
                <a:solidFill>
                  <a:schemeClr val="tx1"/>
                </a:solidFill>
              </a:rPr>
              <a:t>nhật</a:t>
            </a:r>
            <a:r>
              <a:rPr lang="en-US" sz="3200" dirty="0">
                <a:solidFill>
                  <a:schemeClr val="tx1"/>
                </a:solidFill>
              </a:rPr>
              <a:t> </a:t>
            </a:r>
            <a:r>
              <a:rPr lang="en-US" sz="3200" dirty="0" err="1">
                <a:solidFill>
                  <a:schemeClr val="tx1"/>
                </a:solidFill>
              </a:rPr>
              <a:t>dữ</a:t>
            </a:r>
            <a:r>
              <a:rPr lang="en-US" sz="3200" dirty="0">
                <a:solidFill>
                  <a:schemeClr val="tx1"/>
                </a:solidFill>
              </a:rPr>
              <a:t> </a:t>
            </a:r>
            <a:r>
              <a:rPr lang="en-US" sz="3200" dirty="0" err="1">
                <a:solidFill>
                  <a:schemeClr val="tx1"/>
                </a:solidFill>
              </a:rPr>
              <a:t>liệu</a:t>
            </a:r>
            <a:r>
              <a:rPr lang="en-US" sz="3200" dirty="0">
                <a:solidFill>
                  <a:schemeClr val="tx1"/>
                </a:solidFill>
              </a:rPr>
              <a:t> </a:t>
            </a:r>
            <a:r>
              <a:rPr lang="en-US" sz="3200" dirty="0" err="1">
                <a:solidFill>
                  <a:schemeClr val="tx1"/>
                </a:solidFill>
              </a:rPr>
              <a:t>đời</a:t>
            </a:r>
            <a:r>
              <a:rPr lang="en-US" sz="3200" dirty="0">
                <a:solidFill>
                  <a:schemeClr val="tx1"/>
                </a:solidFill>
              </a:rPr>
              <a:t> </a:t>
            </a:r>
            <a:r>
              <a:rPr lang="en-US" sz="3200" dirty="0" err="1">
                <a:solidFill>
                  <a:schemeClr val="tx1"/>
                </a:solidFill>
              </a:rPr>
              <a:t>thực</a:t>
            </a:r>
            <a:r>
              <a:rPr lang="en-US" sz="3200" dirty="0">
                <a:solidFill>
                  <a:schemeClr val="tx1"/>
                </a:solidFill>
              </a:rPr>
              <a:t> </a:t>
            </a:r>
            <a:r>
              <a:rPr lang="en-US" sz="3200" dirty="0" err="1">
                <a:solidFill>
                  <a:schemeClr val="tx1"/>
                </a:solidFill>
              </a:rPr>
              <a:t>trong</a:t>
            </a:r>
            <a:r>
              <a:rPr lang="en-US" sz="3200" dirty="0">
                <a:solidFill>
                  <a:schemeClr val="tx1"/>
                </a:solidFill>
              </a:rPr>
              <a:t> </a:t>
            </a:r>
            <a:r>
              <a:rPr lang="en-US" sz="3200" dirty="0" err="1">
                <a:solidFill>
                  <a:schemeClr val="tx1"/>
                </a:solidFill>
              </a:rPr>
              <a:t>điều</a:t>
            </a:r>
            <a:r>
              <a:rPr lang="en-US" sz="3200" dirty="0">
                <a:solidFill>
                  <a:schemeClr val="tx1"/>
                </a:solidFill>
              </a:rPr>
              <a:t> trị BN có </a:t>
            </a:r>
            <a:r>
              <a:rPr lang="en-US" sz="3200" dirty="0" err="1">
                <a:solidFill>
                  <a:schemeClr val="tx1"/>
                </a:solidFill>
              </a:rPr>
              <a:t>đột</a:t>
            </a:r>
            <a:r>
              <a:rPr lang="en-US" sz="3200" dirty="0">
                <a:solidFill>
                  <a:schemeClr val="tx1"/>
                </a:solidFill>
              </a:rPr>
              <a:t> </a:t>
            </a:r>
            <a:r>
              <a:rPr lang="en-US" sz="3200" dirty="0" err="1">
                <a:solidFill>
                  <a:schemeClr val="tx1"/>
                </a:solidFill>
              </a:rPr>
              <a:t>biến</a:t>
            </a:r>
            <a:r>
              <a:rPr lang="en-US" sz="3200" dirty="0">
                <a:solidFill>
                  <a:schemeClr val="tx1"/>
                </a:solidFill>
              </a:rPr>
              <a:t> </a:t>
            </a:r>
            <a:r>
              <a:rPr lang="en-US" sz="3200" dirty="0" err="1">
                <a:solidFill>
                  <a:schemeClr val="tx1"/>
                </a:solidFill>
              </a:rPr>
              <a:t>th</a:t>
            </a:r>
            <a:r>
              <a:rPr lang="vi-VN" sz="3200" dirty="0">
                <a:solidFill>
                  <a:schemeClr val="tx1"/>
                </a:solidFill>
              </a:rPr>
              <a:t>ường gặp</a:t>
            </a:r>
            <a:endParaRPr lang="en-US" sz="3200" dirty="0">
              <a:solidFill>
                <a:schemeClr val="tx1"/>
              </a:solidFill>
            </a:endParaRPr>
          </a:p>
          <a:p>
            <a:pPr marL="457200" indent="-457200">
              <a:lnSpc>
                <a:spcPct val="100000"/>
              </a:lnSpc>
              <a:buFont typeface="Wingdings" panose="05000000000000000000" pitchFamily="2" charset="2"/>
              <a:buChar char="§"/>
            </a:pPr>
            <a:r>
              <a:rPr lang="en-US" sz="3200" dirty="0" err="1">
                <a:solidFill>
                  <a:srgbClr val="0070C0"/>
                </a:solidFill>
              </a:rPr>
              <a:t>Điều</a:t>
            </a:r>
            <a:r>
              <a:rPr lang="en-US" sz="3200" dirty="0">
                <a:solidFill>
                  <a:srgbClr val="0070C0"/>
                </a:solidFill>
              </a:rPr>
              <a:t> </a:t>
            </a:r>
            <a:r>
              <a:rPr lang="en-US" sz="3200" dirty="0" err="1">
                <a:solidFill>
                  <a:srgbClr val="0070C0"/>
                </a:solidFill>
              </a:rPr>
              <a:t>chỉnh</a:t>
            </a:r>
            <a:r>
              <a:rPr lang="en-US" sz="3200" dirty="0">
                <a:solidFill>
                  <a:srgbClr val="0070C0"/>
                </a:solidFill>
              </a:rPr>
              <a:t> </a:t>
            </a:r>
            <a:r>
              <a:rPr lang="en-US" sz="3200" dirty="0" err="1">
                <a:solidFill>
                  <a:srgbClr val="0070C0"/>
                </a:solidFill>
              </a:rPr>
              <a:t>liều</a:t>
            </a:r>
            <a:r>
              <a:rPr lang="en-US" sz="3200" dirty="0">
                <a:solidFill>
                  <a:srgbClr val="0070C0"/>
                </a:solidFill>
              </a:rPr>
              <a:t> </a:t>
            </a:r>
            <a:r>
              <a:rPr lang="en-US" sz="3200" dirty="0" err="1">
                <a:solidFill>
                  <a:srgbClr val="0070C0"/>
                </a:solidFill>
              </a:rPr>
              <a:t>và</a:t>
            </a:r>
            <a:r>
              <a:rPr lang="en-US" sz="3200" dirty="0">
                <a:solidFill>
                  <a:srgbClr val="0070C0"/>
                </a:solidFill>
              </a:rPr>
              <a:t> </a:t>
            </a:r>
            <a:r>
              <a:rPr lang="en-US" sz="3200" dirty="0" err="1">
                <a:solidFill>
                  <a:srgbClr val="0070C0"/>
                </a:solidFill>
              </a:rPr>
              <a:t>tương</a:t>
            </a:r>
            <a:r>
              <a:rPr lang="en-US" sz="3200" dirty="0">
                <a:solidFill>
                  <a:srgbClr val="0070C0"/>
                </a:solidFill>
              </a:rPr>
              <a:t> </a:t>
            </a:r>
            <a:r>
              <a:rPr lang="en-US" sz="3200" dirty="0" err="1">
                <a:solidFill>
                  <a:srgbClr val="0070C0"/>
                </a:solidFill>
              </a:rPr>
              <a:t>tác</a:t>
            </a:r>
            <a:r>
              <a:rPr lang="en-US" sz="3200" dirty="0">
                <a:solidFill>
                  <a:srgbClr val="0070C0"/>
                </a:solidFill>
              </a:rPr>
              <a:t> </a:t>
            </a:r>
            <a:r>
              <a:rPr lang="en-US" sz="3200" dirty="0" err="1">
                <a:solidFill>
                  <a:srgbClr val="0070C0"/>
                </a:solidFill>
              </a:rPr>
              <a:t>thuốc</a:t>
            </a:r>
            <a:endParaRPr lang="en-US" sz="3200" dirty="0">
              <a:solidFill>
                <a:srgbClr val="0070C0"/>
              </a:solidFill>
            </a:endParaRPr>
          </a:p>
          <a:p>
            <a:pPr marL="457200" indent="-457200">
              <a:lnSpc>
                <a:spcPct val="100000"/>
              </a:lnSpc>
              <a:buFont typeface="Wingdings" panose="05000000000000000000" pitchFamily="2" charset="2"/>
              <a:buChar char="§"/>
            </a:pPr>
            <a:r>
              <a:rPr lang="en-US" sz="3200" dirty="0" err="1">
                <a:solidFill>
                  <a:schemeClr val="tx1"/>
                </a:solidFill>
              </a:rPr>
              <a:t>Kết</a:t>
            </a:r>
            <a:r>
              <a:rPr lang="en-US" sz="3200" dirty="0">
                <a:solidFill>
                  <a:schemeClr val="tx1"/>
                </a:solidFill>
              </a:rPr>
              <a:t> </a:t>
            </a:r>
            <a:r>
              <a:rPr lang="en-US" sz="3200" dirty="0" err="1">
                <a:solidFill>
                  <a:schemeClr val="tx1"/>
                </a:solidFill>
              </a:rPr>
              <a:t>luận</a:t>
            </a:r>
            <a:endParaRPr lang="vi-VN" sz="3200" dirty="0">
              <a:solidFill>
                <a:schemeClr val="tx1"/>
              </a:solidFill>
            </a:endParaRPr>
          </a:p>
        </p:txBody>
      </p:sp>
    </p:spTree>
    <p:extLst>
      <p:ext uri="{BB962C8B-B14F-4D97-AF65-F5344CB8AC3E}">
        <p14:creationId xmlns:p14="http://schemas.microsoft.com/office/powerpoint/2010/main" val="372269763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a:xfrm>
            <a:off x="8508000" y="2494832"/>
            <a:ext cx="1249680" cy="2235828"/>
          </a:xfrm>
          <a:prstGeom prst="downArrow">
            <a:avLst/>
          </a:prstGeom>
          <a:solidFill>
            <a:schemeClr val="bg1"/>
          </a:solidFill>
          <a:ln w="635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GB">
              <a:solidFill>
                <a:prstClr val="white"/>
              </a:solidFill>
            </a:endParaRPr>
          </a:p>
        </p:txBody>
      </p:sp>
      <p:sp>
        <p:nvSpPr>
          <p:cNvPr id="5" name="Rounded Rectangle 4"/>
          <p:cNvSpPr/>
          <p:nvPr/>
        </p:nvSpPr>
        <p:spPr>
          <a:xfrm>
            <a:off x="4029745" y="2436494"/>
            <a:ext cx="4048474" cy="1392260"/>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marL="285750" indent="-285750" defTabSz="914103">
              <a:buFont typeface="Arial" panose="020B0604020202020204" pitchFamily="34" charset="0"/>
              <a:buChar char="•"/>
              <a:defRPr/>
            </a:pP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Biến cố bất lợi độ ≥3</a:t>
            </a:r>
          </a:p>
          <a:p>
            <a:pPr marL="285750" indent="-285750" defTabSz="914103">
              <a:buFont typeface="Arial" panose="020B0604020202020204" pitchFamily="34" charset="0"/>
              <a:buChar char="•"/>
              <a:defRPr/>
            </a:pP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Độ 2 kéo dài (≥7 ngày liên tiếp)</a:t>
            </a:r>
          </a:p>
          <a:p>
            <a:pPr marL="285750" indent="-285750" defTabSz="914103">
              <a:buFont typeface="Arial" panose="020B0604020202020204" pitchFamily="34" charset="0"/>
              <a:buChar char="•"/>
              <a:defRPr/>
            </a:pPr>
            <a:r>
              <a:rPr lang="en-GB" sz="1600" b="1" dirty="0">
                <a:solidFill>
                  <a:srgbClr val="000000"/>
                </a:solidFill>
                <a:latin typeface="Tahoma" panose="020B0604030504040204" pitchFamily="34" charset="0"/>
                <a:ea typeface="Tahoma" panose="020B0604030504040204" pitchFamily="34" charset="0"/>
                <a:cs typeface="Tahoma" panose="020B0604030504040204" pitchFamily="34" charset="0"/>
              </a:rPr>
              <a:t>Tiêu chảy</a:t>
            </a: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 độ 2 (&gt;48 giờ dù đã chăm sóc tối ưu)</a:t>
            </a:r>
          </a:p>
          <a:p>
            <a:pPr marL="285750" indent="-285750" defTabSz="914103">
              <a:buFont typeface="Arial" panose="020B0604020202020204" pitchFamily="34" charset="0"/>
              <a:buChar char="•"/>
              <a:defRPr/>
            </a:pPr>
            <a:r>
              <a:rPr lang="en-GB" sz="1600" b="1" dirty="0">
                <a:solidFill>
                  <a:srgbClr val="000000"/>
                </a:solidFill>
                <a:latin typeface="Tahoma" panose="020B0604030504040204" pitchFamily="34" charset="0"/>
                <a:ea typeface="Tahoma" panose="020B0604030504040204" pitchFamily="34" charset="0"/>
                <a:cs typeface="Tahoma" panose="020B0604030504040204" pitchFamily="34" charset="0"/>
              </a:rPr>
              <a:t>Suy thận </a:t>
            </a: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độ 2 nặng thêm</a:t>
            </a:r>
          </a:p>
        </p:txBody>
      </p:sp>
      <p:sp>
        <p:nvSpPr>
          <p:cNvPr id="15" name="Rounded Rectangle 14"/>
          <p:cNvSpPr/>
          <p:nvPr/>
        </p:nvSpPr>
        <p:spPr>
          <a:xfrm>
            <a:off x="3438912" y="5123211"/>
            <a:ext cx="5184576" cy="533400"/>
          </a:xfrm>
          <a:prstGeom prst="roundRect">
            <a:avLst/>
          </a:prstGeom>
          <a:solidFill>
            <a:schemeClr val="accent1"/>
          </a:solidFill>
          <a:ln>
            <a:solidFill>
              <a:schemeClr val="accent1">
                <a:lumMod val="50000"/>
              </a:scheme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000" dirty="0">
                <a:solidFill>
                  <a:srgbClr val="FFFFFF"/>
                </a:solidFill>
                <a:latin typeface="Tahoma" panose="020B0604030504040204" pitchFamily="34" charset="0"/>
                <a:ea typeface="Tahoma" panose="020B0604030504040204" pitchFamily="34" charset="0"/>
                <a:cs typeface="Tahoma" panose="020B0604030504040204" pitchFamily="34" charset="0"/>
              </a:rPr>
              <a:t>Điều trị trở lại ở mức liều </a:t>
            </a:r>
            <a:r>
              <a:rPr lang="en-GB" sz="2000" b="1" dirty="0">
                <a:solidFill>
                  <a:srgbClr val="FFFFFF"/>
                </a:solidFill>
                <a:latin typeface="Tahoma" panose="020B0604030504040204" pitchFamily="34" charset="0"/>
                <a:ea typeface="Tahoma" panose="020B0604030504040204" pitchFamily="34" charset="0"/>
                <a:cs typeface="Tahoma" panose="020B0604030504040204" pitchFamily="34" charset="0"/>
              </a:rPr>
              <a:t>GIẢM</a:t>
            </a:r>
            <a:r>
              <a:rPr lang="en-GB" sz="2000" dirty="0">
                <a:solidFill>
                  <a:srgbClr val="FFFFFF"/>
                </a:solidFill>
                <a:latin typeface="Tahoma" panose="020B0604030504040204" pitchFamily="34" charset="0"/>
                <a:ea typeface="Tahoma" panose="020B0604030504040204" pitchFamily="34" charset="0"/>
                <a:cs typeface="Tahoma" panose="020B0604030504040204" pitchFamily="34" charset="0"/>
              </a:rPr>
              <a:t> </a:t>
            </a:r>
            <a:r>
              <a:rPr lang="en-GB" sz="2000" dirty="0" err="1">
                <a:solidFill>
                  <a:srgbClr val="FFFFFF"/>
                </a:solidFill>
                <a:latin typeface="Tahoma" panose="020B0604030504040204" pitchFamily="34" charset="0"/>
                <a:ea typeface="Tahoma" panose="020B0604030504040204" pitchFamily="34" charset="0"/>
                <a:cs typeface="Tahoma" panose="020B0604030504040204" pitchFamily="34" charset="0"/>
              </a:rPr>
              <a:t>đi</a:t>
            </a:r>
            <a:r>
              <a:rPr lang="en-GB" sz="2000" dirty="0">
                <a:solidFill>
                  <a:srgbClr val="FFFFFF"/>
                </a:solidFill>
                <a:latin typeface="Tahoma" panose="020B0604030504040204" pitchFamily="34" charset="0"/>
                <a:ea typeface="Tahoma" panose="020B0604030504040204" pitchFamily="34" charset="0"/>
                <a:cs typeface="Tahoma" panose="020B0604030504040204" pitchFamily="34" charset="0"/>
              </a:rPr>
              <a:t> 10 mg</a:t>
            </a:r>
          </a:p>
        </p:txBody>
      </p:sp>
      <p:sp>
        <p:nvSpPr>
          <p:cNvPr id="18" name="Rounded Rectangle 17"/>
          <p:cNvSpPr/>
          <p:nvPr/>
        </p:nvSpPr>
        <p:spPr>
          <a:xfrm>
            <a:off x="3461693" y="1392402"/>
            <a:ext cx="5184576" cy="716060"/>
          </a:xfrm>
          <a:prstGeom prst="roundRect">
            <a:avLst/>
          </a:prstGeom>
          <a:solidFill>
            <a:schemeClr val="accent1"/>
          </a:solidFill>
          <a:ln>
            <a:solidFill>
              <a:schemeClr val="accent1">
                <a:lumMod val="50000"/>
              </a:scheme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400" b="1" dirty="0">
                <a:solidFill>
                  <a:srgbClr val="FFFFFF"/>
                </a:solidFill>
                <a:latin typeface="Tahoma" panose="020B0604030504040204" pitchFamily="34" charset="0"/>
                <a:ea typeface="Tahoma" panose="020B0604030504040204" pitchFamily="34" charset="0"/>
                <a:cs typeface="Tahoma" panose="020B0604030504040204" pitchFamily="34" charset="0"/>
              </a:rPr>
              <a:t>Liều chuẩn 40 mg/ngày</a:t>
            </a:r>
          </a:p>
        </p:txBody>
      </p:sp>
      <p:sp>
        <p:nvSpPr>
          <p:cNvPr id="19" name="Title 1"/>
          <p:cNvSpPr>
            <a:spLocks noGrp="1"/>
          </p:cNvSpPr>
          <p:nvPr>
            <p:ph type="title"/>
          </p:nvPr>
        </p:nvSpPr>
        <p:spPr>
          <a:xfrm>
            <a:off x="1373229" y="491966"/>
            <a:ext cx="9361504" cy="455864"/>
          </a:xfrm>
        </p:spPr>
        <p:txBody>
          <a:bodyPr>
            <a:normAutofit fontScale="90000"/>
          </a:bodyPr>
          <a:lstStyle/>
          <a:p>
            <a:pPr algn="ctr"/>
            <a:r>
              <a:rPr lang="en-GB" sz="3200" dirty="0" err="1">
                <a:latin typeface="Tahoma" panose="020B0604030504040204" pitchFamily="34" charset="0"/>
                <a:ea typeface="Tahoma" panose="020B0604030504040204" pitchFamily="34" charset="0"/>
                <a:cs typeface="Tahoma" panose="020B0604030504040204" pitchFamily="34" charset="0"/>
              </a:rPr>
              <a:t>Hướng</a:t>
            </a:r>
            <a:r>
              <a:rPr lang="en-GB" sz="3200" dirty="0">
                <a:latin typeface="Tahoma" panose="020B0604030504040204" pitchFamily="34" charset="0"/>
                <a:ea typeface="Tahoma" panose="020B0604030504040204" pitchFamily="34" charset="0"/>
                <a:cs typeface="Tahoma" panose="020B0604030504040204" pitchFamily="34" charset="0"/>
              </a:rPr>
              <a:t> </a:t>
            </a:r>
            <a:r>
              <a:rPr lang="en-GB" sz="3200" dirty="0" err="1">
                <a:latin typeface="Tahoma" panose="020B0604030504040204" pitchFamily="34" charset="0"/>
                <a:ea typeface="Tahoma" panose="020B0604030504040204" pitchFamily="34" charset="0"/>
                <a:cs typeface="Tahoma" panose="020B0604030504040204" pitchFamily="34" charset="0"/>
              </a:rPr>
              <a:t>dẫn</a:t>
            </a:r>
            <a:r>
              <a:rPr lang="en-GB" sz="3200" dirty="0">
                <a:latin typeface="Tahoma" panose="020B0604030504040204" pitchFamily="34" charset="0"/>
                <a:ea typeface="Tahoma" panose="020B0604030504040204" pitchFamily="34" charset="0"/>
                <a:cs typeface="Tahoma" panose="020B0604030504040204" pitchFamily="34" charset="0"/>
              </a:rPr>
              <a:t> </a:t>
            </a:r>
            <a:r>
              <a:rPr lang="en-GB" sz="3200" dirty="0" err="1">
                <a:latin typeface="Tahoma" panose="020B0604030504040204" pitchFamily="34" charset="0"/>
                <a:ea typeface="Tahoma" panose="020B0604030504040204" pitchFamily="34" charset="0"/>
                <a:cs typeface="Tahoma" panose="020B0604030504040204" pitchFamily="34" charset="0"/>
              </a:rPr>
              <a:t>điều</a:t>
            </a:r>
            <a:r>
              <a:rPr lang="en-GB" sz="3200" dirty="0">
                <a:latin typeface="Tahoma" panose="020B0604030504040204" pitchFamily="34" charset="0"/>
                <a:ea typeface="Tahoma" panose="020B0604030504040204" pitchFamily="34" charset="0"/>
                <a:cs typeface="Tahoma" panose="020B0604030504040204" pitchFamily="34" charset="0"/>
              </a:rPr>
              <a:t> chỉnh liều </a:t>
            </a:r>
            <a:r>
              <a:rPr lang="en-GB" sz="3200" dirty="0" err="1">
                <a:latin typeface="Tahoma" panose="020B0604030504040204" pitchFamily="34" charset="0"/>
                <a:ea typeface="Tahoma" panose="020B0604030504040204" pitchFamily="34" charset="0"/>
                <a:cs typeface="Tahoma" panose="020B0604030504040204" pitchFamily="34" charset="0"/>
              </a:rPr>
              <a:t>cho</a:t>
            </a:r>
            <a:r>
              <a:rPr lang="en-GB" sz="3200" dirty="0">
                <a:latin typeface="Tahoma" panose="020B0604030504040204" pitchFamily="34" charset="0"/>
                <a:ea typeface="Tahoma" panose="020B0604030504040204" pitchFamily="34" charset="0"/>
                <a:cs typeface="Tahoma" panose="020B0604030504040204" pitchFamily="34" charset="0"/>
              </a:rPr>
              <a:t> Afatinib</a:t>
            </a:r>
          </a:p>
        </p:txBody>
      </p:sp>
      <p:sp>
        <p:nvSpPr>
          <p:cNvPr id="29" name="Rounded Rectangle 28"/>
          <p:cNvSpPr/>
          <p:nvPr/>
        </p:nvSpPr>
        <p:spPr>
          <a:xfrm>
            <a:off x="4702149" y="4156785"/>
            <a:ext cx="2703665" cy="638394"/>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algn="ctr" defTabSz="914103">
              <a:defRPr/>
            </a:pP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DỪNG đến khi phục hồi về độ ≤1 hay mức ban đầu</a:t>
            </a:r>
          </a:p>
        </p:txBody>
      </p:sp>
      <p:sp>
        <p:nvSpPr>
          <p:cNvPr id="11" name="TextBox 10"/>
          <p:cNvSpPr txBox="1"/>
          <p:nvPr/>
        </p:nvSpPr>
        <p:spPr>
          <a:xfrm>
            <a:off x="2496273" y="6400801"/>
            <a:ext cx="4166886" cy="276999"/>
          </a:xfrm>
          <a:prstGeom prst="rect">
            <a:avLst/>
          </a:prstGeom>
          <a:noFill/>
        </p:spPr>
        <p:txBody>
          <a:bodyPr wrap="square" rtlCol="0">
            <a:spAutoFit/>
          </a:bodyPr>
          <a:lstStyle/>
          <a:p>
            <a:r>
              <a:rPr lang="en-US" sz="1200" dirty="0" err="1">
                <a:latin typeface="Tahoma" panose="020B0604030504040204" pitchFamily="34" charset="0"/>
                <a:ea typeface="Tahoma" panose="020B0604030504040204" pitchFamily="34" charset="0"/>
                <a:cs typeface="Tahoma" panose="020B0604030504040204" pitchFamily="34" charset="0"/>
              </a:rPr>
              <a:t>Hướng</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dẫn</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sử</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dụng</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afatinib</a:t>
            </a:r>
            <a:endParaRPr lang="en-US" sz="12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665061020"/>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8C85CB60-015A-4EC6-AB8E-48F7DBD3B985}"/>
              </a:ext>
            </a:extLst>
          </p:cNvPr>
          <p:cNvSpPr>
            <a:spLocks noGrp="1"/>
          </p:cNvSpPr>
          <p:nvPr>
            <p:ph sz="quarter" idx="10"/>
          </p:nvPr>
        </p:nvSpPr>
        <p:spPr>
          <a:xfrm>
            <a:off x="1662802" y="6445182"/>
            <a:ext cx="5511252" cy="233932"/>
          </a:xfrm>
        </p:spPr>
        <p:txBody>
          <a:bodyPr>
            <a:normAutofit fontScale="47500" lnSpcReduction="20000"/>
          </a:bodyPr>
          <a:lstStyle/>
          <a:p>
            <a:r>
              <a:rPr lang="en-US" sz="1200" dirty="0">
                <a:latin typeface="Tahoma" panose="020B0604030504040204" pitchFamily="34" charset="0"/>
                <a:ea typeface="Tahoma" panose="020B0604030504040204" pitchFamily="34" charset="0"/>
                <a:cs typeface="Tahoma" panose="020B0604030504040204" pitchFamily="34" charset="0"/>
              </a:rPr>
              <a:t>1. Yang J et al. J Clin Oncol. 33, 2015 (suppl; abstr 8073); 2. Schuler M et al. ELCC 2016. #138PD; 3. Hirsh V. J Clin Oncol. 2016;34(suppl; abstr 9046).</a:t>
            </a:r>
          </a:p>
        </p:txBody>
      </p:sp>
      <p:grpSp>
        <p:nvGrpSpPr>
          <p:cNvPr id="2" name="Group 1"/>
          <p:cNvGrpSpPr/>
          <p:nvPr/>
        </p:nvGrpSpPr>
        <p:grpSpPr>
          <a:xfrm>
            <a:off x="7906897" y="794543"/>
            <a:ext cx="3634582" cy="5935979"/>
            <a:chOff x="7158990" y="914401"/>
            <a:chExt cx="3634582" cy="5935979"/>
          </a:xfrm>
        </p:grpSpPr>
        <p:pic>
          <p:nvPicPr>
            <p:cNvPr id="717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58990" y="2895600"/>
              <a:ext cx="3634582" cy="19735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914401"/>
              <a:ext cx="3124042" cy="200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13442" y="4850130"/>
              <a:ext cx="3073400" cy="2000250"/>
            </a:xfrm>
            <a:prstGeom prst="rect">
              <a:avLst/>
            </a:prstGeom>
            <a:solidFill>
              <a:schemeClr val="bg1"/>
            </a:solidFill>
            <a:ln>
              <a:noFill/>
            </a:ln>
            <a:effectLst/>
          </p:spPr>
        </p:pic>
      </p:grpSp>
      <p:pic>
        <p:nvPicPr>
          <p:cNvPr id="7174"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24858" y="1867883"/>
            <a:ext cx="4985543" cy="39823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 name="Title 1"/>
          <p:cNvSpPr txBox="1">
            <a:spLocks/>
          </p:cNvSpPr>
          <p:nvPr/>
        </p:nvSpPr>
        <p:spPr>
          <a:xfrm>
            <a:off x="1090785" y="548074"/>
            <a:ext cx="7712073" cy="630936"/>
          </a:xfrm>
          <a:prstGeom prst="rect">
            <a:avLst/>
          </a:prstGeom>
        </p:spPr>
        <p:txBody>
          <a:bodyPr vert="horz" lIns="0" tIns="0" rIns="0" bIns="0" rtlCol="0" anchor="b"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LUX-Lung 3,6,7: </a:t>
            </a:r>
            <a:r>
              <a:rPr lang="en-US" sz="3200" dirty="0" err="1">
                <a:solidFill>
                  <a:srgbClr val="FAA61A"/>
                </a:solidFill>
                <a:ea typeface="Tahoma" panose="020B0604030504040204" pitchFamily="34" charset="0"/>
                <a:cs typeface="Tahoma" panose="020B0604030504040204" pitchFamily="34" charset="0"/>
              </a:rPr>
              <a:t>G</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iảm</a:t>
            </a: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liều</a:t>
            </a: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không</a:t>
            </a: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ảnh</a:t>
            </a: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hưởng</a:t>
            </a: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đến</a:t>
            </a: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hiệu</a:t>
            </a: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quả</a:t>
            </a: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điều</a:t>
            </a:r>
            <a:r>
              <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rPr>
              <a:t> </a:t>
            </a:r>
            <a:r>
              <a:rPr kumimoji="0" lang="en-US" sz="3200" b="1" i="0" u="none" strike="noStrike" kern="1200" cap="none" spc="0" normalizeH="0" baseline="0" noProof="0" dirty="0" err="1">
                <a:ln>
                  <a:noFill/>
                </a:ln>
                <a:solidFill>
                  <a:srgbClr val="FAA61A"/>
                </a:solidFill>
                <a:effectLst/>
                <a:uLnTx/>
                <a:uFillTx/>
                <a:ea typeface="Tahoma" panose="020B0604030504040204" pitchFamily="34" charset="0"/>
                <a:cs typeface="Tahoma" panose="020B0604030504040204" pitchFamily="34" charset="0"/>
              </a:rPr>
              <a:t>trị</a:t>
            </a:r>
            <a:endParaRPr kumimoji="0" lang="en-US" sz="3200" b="1" i="0" u="none" strike="noStrike" kern="1200" cap="none" spc="0" normalizeH="0" baseline="0" noProof="0" dirty="0">
              <a:ln>
                <a:noFill/>
              </a:ln>
              <a:solidFill>
                <a:srgbClr val="FAA61A"/>
              </a:solidFill>
              <a:effectLst/>
              <a:uLnTx/>
              <a:uFillTx/>
              <a:ea typeface="Tahoma" panose="020B0604030504040204" pitchFamily="34" charset="0"/>
              <a:cs typeface="Tahoma" panose="020B0604030504040204" pitchFamily="34" charset="0"/>
            </a:endParaRPr>
          </a:p>
        </p:txBody>
      </p:sp>
      <p:sp>
        <p:nvSpPr>
          <p:cNvPr id="5" name="TextBox 4"/>
          <p:cNvSpPr txBox="1"/>
          <p:nvPr/>
        </p:nvSpPr>
        <p:spPr>
          <a:xfrm>
            <a:off x="1781591" y="1200281"/>
            <a:ext cx="5273673" cy="646331"/>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Biến</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cố</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ngoại</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ý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liên</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quan</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đến</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trị</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liệu</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ở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bệnh</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nhân</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giảm</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liều</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trong</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nghiên</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cứu</a:t>
            </a:r>
            <a:r>
              <a:rPr kumimoji="0" lang="en-US" sz="1800" b="0" i="0" u="none" strike="noStrike" kern="1200" cap="none" spc="0" normalizeH="0" baseline="0" noProof="0" dirty="0">
                <a:ln>
                  <a:noFill/>
                </a:ln>
                <a:solidFill>
                  <a:srgbClr val="4D4F51"/>
                </a:solidFill>
                <a:effectLst/>
                <a:uLnTx/>
                <a:uFillTx/>
                <a:latin typeface="Tahoma" panose="020B0604030504040204" pitchFamily="34" charset="0"/>
                <a:ea typeface="Tahoma" panose="020B0604030504040204" pitchFamily="34" charset="0"/>
                <a:cs typeface="Tahoma" panose="020B0604030504040204" pitchFamily="34" charset="0"/>
              </a:rPr>
              <a:t> Lux-lung 7.</a:t>
            </a:r>
          </a:p>
        </p:txBody>
      </p:sp>
    </p:spTree>
    <p:extLst>
      <p:ext uri="{BB962C8B-B14F-4D97-AF65-F5344CB8AC3E}">
        <p14:creationId xmlns:p14="http://schemas.microsoft.com/office/powerpoint/2010/main" val="336691114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1981201" y="380554"/>
            <a:ext cx="7913077" cy="828047"/>
          </a:xfrm>
        </p:spPr>
        <p:txBody>
          <a:bodyPr>
            <a:normAutofit fontScale="90000"/>
          </a:bodyPr>
          <a:lstStyle/>
          <a:p>
            <a:pPr algn="ctr">
              <a:lnSpc>
                <a:spcPct val="100000"/>
              </a:lnSpc>
            </a:pPr>
            <a:r>
              <a:rPr lang="de-DE" sz="3200" dirty="0">
                <a:latin typeface="Tahoma" panose="020B0604030504040204" pitchFamily="34" charset="0"/>
                <a:ea typeface="Tahoma" panose="020B0604030504040204" pitchFamily="34" charset="0"/>
                <a:cs typeface="Tahoma" panose="020B0604030504040204" pitchFamily="34" charset="0"/>
              </a:rPr>
              <a:t>RealGiDo: Nghiên cứu điều chỉnh liều  </a:t>
            </a:r>
            <a:br>
              <a:rPr lang="de-DE" b="1" dirty="0">
                <a:solidFill>
                  <a:schemeClr val="tx1"/>
                </a:solidFill>
                <a:latin typeface="Tahoma" panose="020B0604030504040204" pitchFamily="34" charset="0"/>
                <a:ea typeface="Tahoma" panose="020B0604030504040204" pitchFamily="34" charset="0"/>
                <a:cs typeface="Tahoma" panose="020B0604030504040204" pitchFamily="34" charset="0"/>
              </a:rPr>
            </a:br>
            <a:r>
              <a:rPr lang="de-DE" sz="2400" b="1" i="1" dirty="0">
                <a:solidFill>
                  <a:schemeClr val="tx1"/>
                </a:solidFill>
                <a:latin typeface="Tahoma" panose="020B0604030504040204" pitchFamily="34" charset="0"/>
                <a:ea typeface="Tahoma" panose="020B0604030504040204" pitchFamily="34" charset="0"/>
                <a:cs typeface="Tahoma" panose="020B0604030504040204" pitchFamily="34" charset="0"/>
              </a:rPr>
              <a:t>228 Bệnh nhân tại 29 trung tâm ở 13 Quốc gia</a:t>
            </a:r>
            <a:endParaRPr lang="en-GB" b="1" i="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3" name="Inhaltsplatzhalter 2"/>
          <p:cNvSpPr>
            <a:spLocks noGrp="1"/>
          </p:cNvSpPr>
          <p:nvPr>
            <p:ph idx="1"/>
          </p:nvPr>
        </p:nvSpPr>
        <p:spPr>
          <a:xfrm>
            <a:off x="2270368" y="1268079"/>
            <a:ext cx="8139724" cy="2528384"/>
          </a:xfrm>
        </p:spPr>
        <p:txBody>
          <a:bodyPr>
            <a:normAutofit fontScale="85000" lnSpcReduction="20000"/>
          </a:bodyPr>
          <a:lstStyle/>
          <a:p>
            <a:pPr marL="0" indent="0">
              <a:buNone/>
            </a:pPr>
            <a:r>
              <a:rPr lang="en-GB" b="1" dirty="0" err="1">
                <a:latin typeface="Tahoma" panose="020B0604030504040204" pitchFamily="34" charset="0"/>
                <a:ea typeface="Tahoma" panose="020B0604030504040204" pitchFamily="34" charset="0"/>
                <a:cs typeface="Tahoma" panose="020B0604030504040204" pitchFamily="34" charset="0"/>
              </a:rPr>
              <a:t>Tiêu</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chí</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chính</a:t>
            </a:r>
            <a:endParaRPr lang="en-GB" b="1" dirty="0">
              <a:latin typeface="Tahoma" panose="020B0604030504040204" pitchFamily="34" charset="0"/>
              <a:ea typeface="Tahoma" panose="020B0604030504040204" pitchFamily="34" charset="0"/>
              <a:cs typeface="Tahoma" panose="020B0604030504040204" pitchFamily="34" charset="0"/>
            </a:endParaRPr>
          </a:p>
          <a:p>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Tỷ</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lệ</a:t>
            </a:r>
            <a:r>
              <a:rPr lang="en-GB" dirty="0">
                <a:latin typeface="Tahoma" panose="020B0604030504040204" pitchFamily="34" charset="0"/>
                <a:ea typeface="Tahoma" panose="020B0604030504040204" pitchFamily="34" charset="0"/>
                <a:cs typeface="Tahoma" panose="020B0604030504040204" pitchFamily="34" charset="0"/>
              </a:rPr>
              <a:t> BN </a:t>
            </a:r>
            <a:r>
              <a:rPr lang="en-GB" dirty="0" err="1">
                <a:latin typeface="Tahoma" panose="020B0604030504040204" pitchFamily="34" charset="0"/>
                <a:ea typeface="Tahoma" panose="020B0604030504040204" pitchFamily="34" charset="0"/>
                <a:cs typeface="Tahoma" panose="020B0604030504040204" pitchFamily="34" charset="0"/>
              </a:rPr>
              <a:t>gặp</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biến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cố</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bất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lợi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nghiêm</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trọng</a:t>
            </a:r>
            <a:r>
              <a:rPr lang="en-GB" dirty="0">
                <a:latin typeface="Tahoma" panose="020B0604030504040204" pitchFamily="34" charset="0"/>
                <a:ea typeface="Tahoma" panose="020B0604030504040204" pitchFamily="34" charset="0"/>
                <a:cs typeface="Tahoma" panose="020B0604030504040204" pitchFamily="34" charset="0"/>
              </a:rPr>
              <a:t>. </a:t>
            </a:r>
          </a:p>
          <a:p>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Thời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gian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Thời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gian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thất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bại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và</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thời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gian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tiến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triển</a:t>
            </a:r>
            <a:r>
              <a:rPr lang="en-GB" dirty="0">
                <a:latin typeface="Tahoma" panose="020B0604030504040204" pitchFamily="34" charset="0"/>
                <a:ea typeface="Tahoma" panose="020B0604030504040204" pitchFamily="34" charset="0"/>
                <a:cs typeface="Tahoma" panose="020B0604030504040204" pitchFamily="34" charset="0"/>
              </a:rPr>
              <a:t>.</a:t>
            </a:r>
          </a:p>
          <a:p>
            <a:pPr marL="0" indent="0">
              <a:buNone/>
            </a:pPr>
            <a:r>
              <a:rPr lang="en-GB" b="1" dirty="0" err="1">
                <a:latin typeface="Tahoma" panose="020B0604030504040204" pitchFamily="34" charset="0"/>
                <a:ea typeface="Tahoma" panose="020B0604030504040204" pitchFamily="34" charset="0"/>
                <a:cs typeface="Tahoma" panose="020B0604030504040204" pitchFamily="34" charset="0"/>
              </a:rPr>
              <a:t>Tiêu</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chí</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phụ</a:t>
            </a:r>
            <a:endParaRPr lang="en-GB" b="1" dirty="0">
              <a:latin typeface="Tahoma" panose="020B0604030504040204" pitchFamily="34" charset="0"/>
              <a:ea typeface="Tahoma" panose="020B0604030504040204" pitchFamily="34" charset="0"/>
              <a:cs typeface="Tahoma" panose="020B0604030504040204" pitchFamily="34" charset="0"/>
            </a:endParaRPr>
          </a:p>
          <a:p>
            <a:r>
              <a:rPr lang="en-GB" dirty="0" err="1">
                <a:latin typeface="Tahoma" panose="020B0604030504040204" pitchFamily="34" charset="0"/>
                <a:ea typeface="Tahoma" panose="020B0604030504040204" pitchFamily="34" charset="0"/>
                <a:cs typeface="Tahoma" panose="020B0604030504040204" pitchFamily="34" charset="0"/>
              </a:rPr>
              <a:t>Tỷ</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lệ</a:t>
            </a:r>
            <a:r>
              <a:rPr lang="en-GB" dirty="0">
                <a:latin typeface="Tahoma" panose="020B0604030504040204" pitchFamily="34" charset="0"/>
                <a:ea typeface="Tahoma" panose="020B0604030504040204" pitchFamily="34" charset="0"/>
                <a:cs typeface="Tahoma" panose="020B0604030504040204" pitchFamily="34" charset="0"/>
              </a:rPr>
              <a:t> BN </a:t>
            </a:r>
            <a:r>
              <a:rPr lang="en-GB" dirty="0" err="1">
                <a:latin typeface="Tahoma" panose="020B0604030504040204" pitchFamily="34" charset="0"/>
                <a:ea typeface="Tahoma" panose="020B0604030504040204" pitchFamily="34" charset="0"/>
                <a:cs typeface="Tahoma" panose="020B0604030504040204" pitchFamily="34" charset="0"/>
              </a:rPr>
              <a:t>phải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chỉnh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khởi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và</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lý</a:t>
            </a:r>
            <a:r>
              <a:rPr lang="en-GB" dirty="0">
                <a:latin typeface="Tahoma" panose="020B0604030504040204" pitchFamily="34" charset="0"/>
                <a:ea typeface="Tahoma" panose="020B0604030504040204" pitchFamily="34" charset="0"/>
                <a:cs typeface="Tahoma" panose="020B0604030504040204" pitchFamily="34" charset="0"/>
              </a:rPr>
              <a:t> do </a:t>
            </a:r>
            <a:r>
              <a:rPr lang="en-GB" dirty="0" err="1">
                <a:latin typeface="Tahoma" panose="020B0604030504040204" pitchFamily="34" charset="0"/>
                <a:ea typeface="Tahoma" panose="020B0604030504040204" pitchFamily="34" charset="0"/>
                <a:cs typeface="Tahoma" panose="020B0604030504040204" pitchFamily="34" charset="0"/>
              </a:rPr>
              <a:t>khởi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với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mức</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khác</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nhau</a:t>
            </a:r>
            <a:r>
              <a:rPr lang="en-GB" dirty="0">
                <a:latin typeface="Tahoma" panose="020B0604030504040204" pitchFamily="34" charset="0"/>
                <a:ea typeface="Tahoma" panose="020B0604030504040204" pitchFamily="34" charset="0"/>
                <a:cs typeface="Tahoma" panose="020B0604030504040204" pitchFamily="34" charset="0"/>
              </a:rPr>
              <a:t>.</a:t>
            </a:r>
          </a:p>
          <a:p>
            <a:endParaRPr lang="en-GB" dirty="0"/>
          </a:p>
        </p:txBody>
      </p:sp>
      <p:sp>
        <p:nvSpPr>
          <p:cNvPr id="6" name="Foliennummernplatzhalter 5"/>
          <p:cNvSpPr>
            <a:spLocks noGrp="1"/>
          </p:cNvSpPr>
          <p:nvPr>
            <p:ph type="sldNum" sz="quarter" idx="4294967295"/>
          </p:nvPr>
        </p:nvSpPr>
        <p:spPr>
          <a:xfrm>
            <a:off x="10058400" y="6492875"/>
            <a:ext cx="2133600" cy="365125"/>
          </a:xfrm>
          <a:prstGeom prst="rect">
            <a:avLst/>
          </a:prstGeom>
        </p:spPr>
        <p:txBody>
          <a:bodyPr/>
          <a:lstStyle/>
          <a:p>
            <a:pPr algn="ctr">
              <a:defRPr/>
            </a:pPr>
            <a:fld id="{677F52A4-604D-42BA-A94F-BB7ADAD781D5}" type="slidenum">
              <a:rPr lang="fr-FR" sz="1200">
                <a:solidFill>
                  <a:prstClr val="black">
                    <a:tint val="75000"/>
                  </a:prstClr>
                </a:solidFill>
                <a:latin typeface="Calibri"/>
              </a:rPr>
              <a:pPr algn="ctr">
                <a:defRPr/>
              </a:pPr>
              <a:t>153</a:t>
            </a:fld>
            <a:endParaRPr lang="fr-FR" sz="1200">
              <a:solidFill>
                <a:prstClr val="black">
                  <a:tint val="75000"/>
                </a:prstClr>
              </a:solidFill>
              <a:latin typeface="Calibri"/>
            </a:endParaRPr>
          </a:p>
        </p:txBody>
      </p:sp>
      <p:sp>
        <p:nvSpPr>
          <p:cNvPr id="5" name="Textfeld 4"/>
          <p:cNvSpPr txBox="1"/>
          <p:nvPr/>
        </p:nvSpPr>
        <p:spPr>
          <a:xfrm>
            <a:off x="1175040" y="6080935"/>
            <a:ext cx="7353837" cy="276999"/>
          </a:xfrm>
          <a:prstGeom prst="rect">
            <a:avLst/>
          </a:prstGeom>
          <a:noFill/>
        </p:spPr>
        <p:txBody>
          <a:bodyPr wrap="square" rtlCol="0">
            <a:spAutoFit/>
          </a:bodyPr>
          <a:lstStyle/>
          <a:p>
            <a:pPr>
              <a:defRPr/>
            </a:pPr>
            <a:r>
              <a:rPr lang="de-DE" sz="12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 Patients starting with 50mg were added (ie ≥40mg) as long as no direct comparison was made  to LL3</a:t>
            </a:r>
            <a:endParaRPr lang="en-GB" sz="12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endParaRPr>
          </a:p>
        </p:txBody>
      </p:sp>
      <p:grpSp>
        <p:nvGrpSpPr>
          <p:cNvPr id="4" name="Group 3"/>
          <p:cNvGrpSpPr/>
          <p:nvPr/>
        </p:nvGrpSpPr>
        <p:grpSpPr>
          <a:xfrm>
            <a:off x="2270368" y="2965186"/>
            <a:ext cx="8477701" cy="4064000"/>
            <a:chOff x="2270368" y="3003640"/>
            <a:chExt cx="8477701" cy="4064000"/>
          </a:xfrm>
        </p:grpSpPr>
        <p:graphicFrame>
          <p:nvGraphicFramePr>
            <p:cNvPr id="7" name="Diagramm 6"/>
            <p:cNvGraphicFramePr/>
            <p:nvPr/>
          </p:nvGraphicFramePr>
          <p:xfrm>
            <a:off x="2270368" y="3003640"/>
            <a:ext cx="8452828"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Geschweifte Klammer rechts 8"/>
            <p:cNvSpPr/>
            <p:nvPr/>
          </p:nvSpPr>
          <p:spPr>
            <a:xfrm>
              <a:off x="8780256" y="3561526"/>
              <a:ext cx="334850" cy="2266681"/>
            </a:xfrm>
            <a:prstGeom prst="rightBrac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en-GB">
                <a:solidFill>
                  <a:prstClr val="black"/>
                </a:solidFill>
                <a:latin typeface="Calibri"/>
              </a:endParaRPr>
            </a:p>
          </p:txBody>
        </p:sp>
        <p:sp>
          <p:nvSpPr>
            <p:cNvPr id="10" name="Inhaltsplatzhalter 3"/>
            <p:cNvSpPr txBox="1">
              <a:spLocks/>
            </p:cNvSpPr>
            <p:nvPr/>
          </p:nvSpPr>
          <p:spPr>
            <a:xfrm>
              <a:off x="9189725" y="4413250"/>
              <a:ext cx="1558344" cy="563231"/>
            </a:xfrm>
            <a:prstGeom prst="rect">
              <a:avLst/>
            </a:prstGeom>
          </p:spPr>
          <p:txBody>
            <a:bodyPr vert="horz" wrap="square" lIns="91440" tIns="45720" rIns="91440" bIns="45720" rtlCol="0">
              <a:spAutoFit/>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8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So </a:t>
              </a:r>
              <a:r>
                <a:rPr lang="en-US" sz="1800" dirty="0" err="1">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sánh</a:t>
              </a:r>
              <a:r>
                <a:rPr lang="en-US" sz="18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 </a:t>
              </a:r>
              <a:r>
                <a:rPr lang="en-US" sz="1800" dirty="0" err="1">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với</a:t>
              </a:r>
              <a:r>
                <a:rPr lang="en-US" sz="18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 LUX-Lung 3</a:t>
              </a:r>
            </a:p>
          </p:txBody>
        </p:sp>
      </p:grpSp>
      <p:sp>
        <p:nvSpPr>
          <p:cNvPr id="11" name="TextBox 10"/>
          <p:cNvSpPr txBox="1"/>
          <p:nvPr/>
        </p:nvSpPr>
        <p:spPr>
          <a:xfrm>
            <a:off x="1121113" y="6188657"/>
            <a:ext cx="8304241" cy="446276"/>
          </a:xfrm>
          <a:prstGeom prst="rect">
            <a:avLst/>
          </a:prstGeom>
          <a:noFill/>
        </p:spPr>
        <p:txBody>
          <a:bodyPr wrap="square" rtlCol="0">
            <a:spAutoFit/>
          </a:bodyPr>
          <a:lstStyle/>
          <a:p>
            <a:pPr>
              <a:defRPr/>
            </a:pPr>
            <a:endParaRPr lang="en-US" sz="1100" dirty="0">
              <a:solidFill>
                <a:prstClr val="black"/>
              </a:solidFill>
              <a:latin typeface="Calibri"/>
            </a:endParaRPr>
          </a:p>
          <a:p>
            <a:pPr>
              <a:defRPr/>
            </a:pP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ASCO Annual Meeting.; 1 5 June 2018; Chicago, Illinois, USA. J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Clin</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36, 2018. Abstract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nr</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e21060</a:t>
            </a:r>
          </a:p>
        </p:txBody>
      </p:sp>
      <p:sp>
        <p:nvSpPr>
          <p:cNvPr id="13" name="TextBox 12"/>
          <p:cNvSpPr txBox="1"/>
          <p:nvPr/>
        </p:nvSpPr>
        <p:spPr>
          <a:xfrm>
            <a:off x="1121113" y="6580725"/>
            <a:ext cx="9293896" cy="276999"/>
          </a:xfrm>
          <a:prstGeom prst="rect">
            <a:avLst/>
          </a:prstGeom>
          <a:noFill/>
        </p:spPr>
        <p:txBody>
          <a:bodyPr wrap="square" rtlCol="0">
            <a:spAutoFit/>
          </a:bodyPr>
          <a:lstStyle/>
          <a:p>
            <a:r>
              <a:rPr lang="en-US" sz="1200" i="1" dirty="0" err="1">
                <a:latin typeface="Tahoma" panose="020B0604030504040204" pitchFamily="34" charset="0"/>
                <a:ea typeface="Tahoma" panose="020B0604030504040204" pitchFamily="34" charset="0"/>
                <a:cs typeface="Tahoma" panose="020B0604030504040204" pitchFamily="34" charset="0"/>
              </a:rPr>
              <a:t>Thông</a:t>
            </a:r>
            <a:r>
              <a:rPr lang="en-US" sz="1200" i="1" dirty="0">
                <a:latin typeface="Tahoma" panose="020B0604030504040204" pitchFamily="34" charset="0"/>
                <a:ea typeface="Tahoma" panose="020B0604030504040204" pitchFamily="34" charset="0"/>
                <a:cs typeface="Tahoma" panose="020B0604030504040204" pitchFamily="34" charset="0"/>
              </a:rPr>
              <a:t> tin </a:t>
            </a:r>
            <a:r>
              <a:rPr lang="en-US" sz="1200" i="1" dirty="0" err="1">
                <a:latin typeface="Tahoma" panose="020B0604030504040204" pitchFamily="34" charset="0"/>
                <a:ea typeface="Tahoma" panose="020B0604030504040204" pitchFamily="34" charset="0"/>
                <a:cs typeface="Tahoma" panose="020B0604030504040204" pitchFamily="34" charset="0"/>
              </a:rPr>
              <a:t>dành</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cho</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mục</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đích</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cập</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nhật</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khoa</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học</a:t>
            </a:r>
            <a:r>
              <a:rPr lang="en-US" sz="1200" i="1" dirty="0">
                <a:latin typeface="Tahoma" panose="020B0604030504040204" pitchFamily="34" charset="0"/>
                <a:ea typeface="Tahoma" panose="020B0604030504040204" pitchFamily="34" charset="0"/>
                <a:cs typeface="Tahoma" panose="020B0604030504040204" pitchFamily="34" charset="0"/>
              </a:rPr>
              <a:t>. Xin </a:t>
            </a:r>
            <a:r>
              <a:rPr lang="en-US" sz="1200" i="1" dirty="0" err="1">
                <a:latin typeface="Tahoma" panose="020B0604030504040204" pitchFamily="34" charset="0"/>
                <a:ea typeface="Tahoma" panose="020B0604030504040204" pitchFamily="34" charset="0"/>
                <a:cs typeface="Tahoma" panose="020B0604030504040204" pitchFamily="34" charset="0"/>
              </a:rPr>
              <a:t>vui</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lòng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tham</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khảo</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chỉ</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định</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trong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tờ</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Hướng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dẫn</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sử</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dụng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sản</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phẩm</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tại</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Việt</a:t>
            </a:r>
            <a:r>
              <a:rPr lang="en-US" sz="1200" i="1" dirty="0">
                <a:latin typeface="Tahoma" panose="020B0604030504040204" pitchFamily="34" charset="0"/>
                <a:ea typeface="Tahoma" panose="020B0604030504040204" pitchFamily="34" charset="0"/>
                <a:cs typeface="Tahoma" panose="020B0604030504040204" pitchFamily="34" charset="0"/>
              </a:rPr>
              <a:t> Nam</a:t>
            </a:r>
            <a:endParaRPr lang="vi-VN" sz="1200" i="1"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3034671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394606" y="1233625"/>
            <a:ext cx="10982928" cy="12309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chỉnh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không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ảnh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hưởng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hiệu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quả</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của</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afatinib</a:t>
            </a:r>
            <a:r>
              <a:rPr lang="en-US" dirty="0">
                <a:latin typeface="Tahoma" panose="020B0604030504040204" pitchFamily="34" charset="0"/>
                <a:ea typeface="Tahoma" panose="020B0604030504040204" pitchFamily="34" charset="0"/>
                <a:cs typeface="Tahoma" panose="020B0604030504040204" pitchFamily="34" charset="0"/>
              </a:rPr>
              <a:t>.</a:t>
            </a:r>
          </a:p>
          <a:p>
            <a:pPr algn="ctr">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Thời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triển</a:t>
            </a:r>
            <a:r>
              <a:rPr lang="en-US" dirty="0">
                <a:latin typeface="Tahoma" panose="020B0604030504040204" pitchFamily="34" charset="0"/>
                <a:ea typeface="Tahoma" panose="020B0604030504040204" pitchFamily="34" charset="0"/>
                <a:cs typeface="Tahoma" panose="020B0604030504040204" pitchFamily="34" charset="0"/>
              </a:rPr>
              <a:t> (TTP): 20.8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 </a:t>
            </a:r>
          </a:p>
          <a:p>
            <a:pPr algn="ctr">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Thời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(TTF): 18.7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a:t>
            </a:r>
          </a:p>
        </p:txBody>
      </p:sp>
      <p:sp>
        <p:nvSpPr>
          <p:cNvPr id="8" name="Rectangle 7"/>
          <p:cNvSpPr/>
          <p:nvPr/>
        </p:nvSpPr>
        <p:spPr>
          <a:xfrm>
            <a:off x="766149" y="95806"/>
            <a:ext cx="11016550" cy="1077218"/>
          </a:xfrm>
          <a:prstGeom prst="rect">
            <a:avLst/>
          </a:prstGeom>
        </p:spPr>
        <p:txBody>
          <a:bodyPr wrap="square">
            <a:spAutoFit/>
          </a:bodyPr>
          <a:lstStyle/>
          <a:p>
            <a:pPr algn="just"/>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RealGiDo</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Global real world data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đánh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giá</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khả</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năng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dung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nạp</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và</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hiệu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quả</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khi</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điều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chỉnh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liều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afatinib</a:t>
            </a:r>
            <a:endParaRPr lang="vi-VN" sz="3200" b="1" dirty="0">
              <a:solidFill>
                <a:schemeClr val="accent4"/>
              </a:solidFill>
              <a:latin typeface="Tahoma" panose="020B0604030504040204" pitchFamily="34" charset="0"/>
              <a:ea typeface="Tahoma" panose="020B0604030504040204" pitchFamily="34" charset="0"/>
              <a:cs typeface="Tahoma" panose="020B0604030504040204" pitchFamily="34" charset="0"/>
            </a:endParaRPr>
          </a:p>
        </p:txBody>
      </p:sp>
      <p:sp>
        <p:nvSpPr>
          <p:cNvPr id="9" name="Rectangle 8"/>
          <p:cNvSpPr/>
          <p:nvPr/>
        </p:nvSpPr>
        <p:spPr>
          <a:xfrm>
            <a:off x="9773313" y="6511371"/>
            <a:ext cx="2394053" cy="276999"/>
          </a:xfrm>
          <a:prstGeom prst="rect">
            <a:avLst/>
          </a:prstGeom>
        </p:spPr>
        <p:txBody>
          <a:bodyPr wrap="none">
            <a:spAutoFit/>
          </a:bodyPr>
          <a:lstStyle/>
          <a:p>
            <a:r>
              <a:rPr lang="fr-FR" sz="1200" dirty="0">
                <a:latin typeface="Tahoma" panose="020B0604030504040204" pitchFamily="34" charset="0"/>
                <a:ea typeface="Tahoma" panose="020B0604030504040204" pitchFamily="34" charset="0"/>
                <a:cs typeface="Tahoma" panose="020B0604030504040204" pitchFamily="34" charset="0"/>
              </a:rPr>
              <a:t>H</a:t>
            </a:r>
            <a:r>
              <a:rPr lang="en-US" sz="1200" dirty="0" err="1">
                <a:latin typeface="Tahoma" panose="020B0604030504040204" pitchFamily="34" charset="0"/>
                <a:ea typeface="Tahoma" panose="020B0604030504040204" pitchFamily="34" charset="0"/>
                <a:cs typeface="Tahoma" panose="020B0604030504040204" pitchFamily="34" charset="0"/>
              </a:rPr>
              <a:t>almos</a:t>
            </a:r>
            <a:r>
              <a:rPr lang="en-US" sz="1200" dirty="0">
                <a:latin typeface="Tahoma" panose="020B0604030504040204" pitchFamily="34" charset="0"/>
                <a:ea typeface="Tahoma" panose="020B0604030504040204" pitchFamily="34" charset="0"/>
                <a:cs typeface="Tahoma" panose="020B0604030504040204" pitchFamily="34" charset="0"/>
              </a:rPr>
              <a:t> et all, Lung Cancer 2019</a:t>
            </a:r>
          </a:p>
        </p:txBody>
      </p:sp>
      <p:grpSp>
        <p:nvGrpSpPr>
          <p:cNvPr id="13" name="Group 12"/>
          <p:cNvGrpSpPr/>
          <p:nvPr/>
        </p:nvGrpSpPr>
        <p:grpSpPr>
          <a:xfrm>
            <a:off x="394605" y="2525181"/>
            <a:ext cx="5438709" cy="3359539"/>
            <a:chOff x="439576" y="3151832"/>
            <a:chExt cx="5438709" cy="3359539"/>
          </a:xfrm>
        </p:grpSpPr>
        <p:pic>
          <p:nvPicPr>
            <p:cNvPr id="6" name="Picture 5"/>
            <p:cNvPicPr>
              <a:picLocks noChangeAspect="1"/>
            </p:cNvPicPr>
            <p:nvPr/>
          </p:nvPicPr>
          <p:blipFill>
            <a:blip r:embed="rId3"/>
            <a:stretch>
              <a:fillRect/>
            </a:stretch>
          </p:blipFill>
          <p:spPr>
            <a:xfrm>
              <a:off x="439576" y="3151832"/>
              <a:ext cx="5438709" cy="3359539"/>
            </a:xfrm>
            <a:prstGeom prst="rect">
              <a:avLst/>
            </a:prstGeom>
          </p:spPr>
        </p:pic>
        <p:sp>
          <p:nvSpPr>
            <p:cNvPr id="5" name="Rounded Rectangle 4"/>
            <p:cNvSpPr/>
            <p:nvPr/>
          </p:nvSpPr>
          <p:spPr>
            <a:xfrm>
              <a:off x="953589" y="4428308"/>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Median TTP: 20.8 </a:t>
              </a:r>
              <a:endParaRPr lang="vi-VN"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2" name="Group 11"/>
          <p:cNvGrpSpPr/>
          <p:nvPr/>
        </p:nvGrpSpPr>
        <p:grpSpPr>
          <a:xfrm>
            <a:off x="5982789" y="2525181"/>
            <a:ext cx="5799910" cy="3301424"/>
            <a:chOff x="5982789" y="2525181"/>
            <a:chExt cx="5799910" cy="3301424"/>
          </a:xfrm>
        </p:grpSpPr>
        <p:pic>
          <p:nvPicPr>
            <p:cNvPr id="2" name="Picture 1"/>
            <p:cNvPicPr>
              <a:picLocks noChangeAspect="1"/>
            </p:cNvPicPr>
            <p:nvPr/>
          </p:nvPicPr>
          <p:blipFill>
            <a:blip r:embed="rId4"/>
            <a:stretch>
              <a:fillRect/>
            </a:stretch>
          </p:blipFill>
          <p:spPr>
            <a:xfrm>
              <a:off x="5982789" y="2525181"/>
              <a:ext cx="5799910" cy="3301424"/>
            </a:xfrm>
            <a:prstGeom prst="rect">
              <a:avLst/>
            </a:prstGeom>
          </p:spPr>
        </p:pic>
        <p:sp>
          <p:nvSpPr>
            <p:cNvPr id="11" name="Rounded Rectangle 10"/>
            <p:cNvSpPr/>
            <p:nvPr/>
          </p:nvSpPr>
          <p:spPr>
            <a:xfrm>
              <a:off x="6553200" y="3862456"/>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Median TTF: 18.7 </a:t>
              </a:r>
              <a:endParaRPr lang="vi-VN"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4" name="TextBox 13"/>
          <p:cNvSpPr txBox="1"/>
          <p:nvPr/>
        </p:nvSpPr>
        <p:spPr>
          <a:xfrm>
            <a:off x="0" y="6503676"/>
            <a:ext cx="9293896" cy="276999"/>
          </a:xfrm>
          <a:prstGeom prst="rect">
            <a:avLst/>
          </a:prstGeom>
          <a:noFill/>
        </p:spPr>
        <p:txBody>
          <a:bodyPr wrap="square" rtlCol="0">
            <a:spAutoFit/>
          </a:bodyPr>
          <a:lstStyle/>
          <a:p>
            <a:r>
              <a:rPr lang="en-US" sz="1200" i="1" dirty="0" err="1"/>
              <a:t>Thông</a:t>
            </a:r>
            <a:r>
              <a:rPr lang="en-US" sz="1200" i="1" dirty="0"/>
              <a:t> tin </a:t>
            </a:r>
            <a:r>
              <a:rPr lang="en-US" sz="1200" i="1" dirty="0" err="1"/>
              <a:t>dành</a:t>
            </a:r>
            <a:r>
              <a:rPr lang="en-US" sz="1200" i="1" dirty="0"/>
              <a:t> </a:t>
            </a:r>
            <a:r>
              <a:rPr lang="en-US" sz="1200" i="1" dirty="0" err="1"/>
              <a:t>cho</a:t>
            </a:r>
            <a:r>
              <a:rPr lang="en-US" sz="1200" i="1" dirty="0"/>
              <a:t> </a:t>
            </a:r>
            <a:r>
              <a:rPr lang="en-US" sz="1200" i="1" dirty="0" err="1"/>
              <a:t>mục</a:t>
            </a:r>
            <a:r>
              <a:rPr lang="en-US" sz="1200" i="1" dirty="0"/>
              <a:t> </a:t>
            </a:r>
            <a:r>
              <a:rPr lang="en-US" sz="1200" i="1" dirty="0" err="1"/>
              <a:t>đích</a:t>
            </a:r>
            <a:r>
              <a:rPr lang="en-US" sz="1200" i="1" dirty="0"/>
              <a:t> </a:t>
            </a:r>
            <a:r>
              <a:rPr lang="en-US" sz="1200" i="1" dirty="0" err="1"/>
              <a:t>cập</a:t>
            </a:r>
            <a:r>
              <a:rPr lang="en-US" sz="1200" i="1" dirty="0"/>
              <a:t> </a:t>
            </a:r>
            <a:r>
              <a:rPr lang="en-US" sz="1200" i="1" dirty="0" err="1"/>
              <a:t>nhật</a:t>
            </a:r>
            <a:r>
              <a:rPr lang="en-US" sz="1200" i="1" dirty="0"/>
              <a:t> </a:t>
            </a:r>
            <a:r>
              <a:rPr lang="en-US" sz="1200" i="1" dirty="0" err="1"/>
              <a:t>khoa</a:t>
            </a:r>
            <a:r>
              <a:rPr lang="en-US" sz="1200" i="1" dirty="0"/>
              <a:t> </a:t>
            </a:r>
            <a:r>
              <a:rPr lang="en-US" sz="1200" i="1" dirty="0" err="1"/>
              <a:t>học</a:t>
            </a:r>
            <a:r>
              <a:rPr lang="en-US" sz="1200" i="1" dirty="0"/>
              <a:t>. Xin </a:t>
            </a:r>
            <a:r>
              <a:rPr lang="en-US" sz="1200" i="1" dirty="0" err="1"/>
              <a:t>vui</a:t>
            </a:r>
            <a:r>
              <a:rPr lang="en-US" sz="1200" i="1" dirty="0"/>
              <a:t> </a:t>
            </a:r>
            <a:r>
              <a:rPr lang="en-US" sz="1200" i="1" dirty="0" err="1"/>
              <a:t>lòng</a:t>
            </a:r>
            <a:r>
              <a:rPr lang="en-US" sz="1200" i="1" dirty="0"/>
              <a:t> </a:t>
            </a:r>
            <a:r>
              <a:rPr lang="en-US" sz="1200" i="1" dirty="0" err="1"/>
              <a:t>tham</a:t>
            </a:r>
            <a:r>
              <a:rPr lang="en-US" sz="1200" i="1" dirty="0"/>
              <a:t> </a:t>
            </a:r>
            <a:r>
              <a:rPr lang="en-US" sz="1200" i="1" dirty="0" err="1"/>
              <a:t>khảo</a:t>
            </a:r>
            <a:r>
              <a:rPr lang="en-US" sz="1200" i="1" dirty="0"/>
              <a:t> </a:t>
            </a:r>
            <a:r>
              <a:rPr lang="en-US" sz="1200" i="1" dirty="0" err="1"/>
              <a:t>chỉ</a:t>
            </a:r>
            <a:r>
              <a:rPr lang="en-US" sz="1200" i="1" dirty="0"/>
              <a:t> </a:t>
            </a:r>
            <a:r>
              <a:rPr lang="en-US" sz="1200" i="1" dirty="0" err="1"/>
              <a:t>định</a:t>
            </a:r>
            <a:r>
              <a:rPr lang="en-US" sz="1200" i="1" dirty="0"/>
              <a:t> </a:t>
            </a:r>
            <a:r>
              <a:rPr lang="en-US" sz="1200" i="1" dirty="0" err="1"/>
              <a:t>trong</a:t>
            </a:r>
            <a:r>
              <a:rPr lang="en-US" sz="1200" i="1" dirty="0"/>
              <a:t> </a:t>
            </a:r>
            <a:r>
              <a:rPr lang="en-US" sz="1200" i="1" dirty="0" err="1"/>
              <a:t>tờ</a:t>
            </a:r>
            <a:r>
              <a:rPr lang="en-US" sz="1200" i="1" dirty="0"/>
              <a:t> </a:t>
            </a:r>
            <a:r>
              <a:rPr lang="en-US" sz="1200" i="1" dirty="0" err="1"/>
              <a:t>Hướng</a:t>
            </a:r>
            <a:r>
              <a:rPr lang="en-US" sz="1200" i="1" dirty="0"/>
              <a:t> </a:t>
            </a:r>
            <a:r>
              <a:rPr lang="en-US" sz="1200" i="1" dirty="0" err="1"/>
              <a:t>dẫn</a:t>
            </a:r>
            <a:r>
              <a:rPr lang="en-US" sz="1200" i="1" dirty="0"/>
              <a:t> </a:t>
            </a:r>
            <a:r>
              <a:rPr lang="en-US" sz="1200" i="1" dirty="0" err="1"/>
              <a:t>sử</a:t>
            </a:r>
            <a:r>
              <a:rPr lang="en-US" sz="1200" i="1" dirty="0"/>
              <a:t> </a:t>
            </a:r>
            <a:r>
              <a:rPr lang="en-US" sz="1200" i="1" dirty="0" err="1"/>
              <a:t>dụng</a:t>
            </a:r>
            <a:r>
              <a:rPr lang="en-US" sz="1200" i="1" dirty="0"/>
              <a:t> </a:t>
            </a:r>
            <a:r>
              <a:rPr lang="en-US" sz="1200" i="1" dirty="0" err="1"/>
              <a:t>sản</a:t>
            </a:r>
            <a:r>
              <a:rPr lang="en-US" sz="1200" i="1" dirty="0"/>
              <a:t> </a:t>
            </a:r>
            <a:r>
              <a:rPr lang="en-US" sz="1200" i="1" dirty="0" err="1"/>
              <a:t>phẩm</a:t>
            </a:r>
            <a:r>
              <a:rPr lang="en-US" sz="1200" i="1" dirty="0"/>
              <a:t> </a:t>
            </a:r>
            <a:r>
              <a:rPr lang="en-US" sz="1200" i="1" dirty="0" err="1"/>
              <a:t>tại</a:t>
            </a:r>
            <a:r>
              <a:rPr lang="en-US" sz="1200" i="1" dirty="0"/>
              <a:t> </a:t>
            </a:r>
            <a:r>
              <a:rPr lang="en-US" sz="1200" i="1" dirty="0" err="1"/>
              <a:t>Việt</a:t>
            </a:r>
            <a:r>
              <a:rPr lang="en-US" sz="1200" i="1" dirty="0"/>
              <a:t> Nam</a:t>
            </a:r>
            <a:endParaRPr lang="vi-VN" sz="1200" i="1" dirty="0"/>
          </a:p>
        </p:txBody>
      </p:sp>
    </p:spTree>
    <p:extLst>
      <p:ext uri="{BB962C8B-B14F-4D97-AF65-F5344CB8AC3E}">
        <p14:creationId xmlns:p14="http://schemas.microsoft.com/office/powerpoint/2010/main" val="159728534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p:cNvPicPr>
            <a:picLocks noChangeAspect="1"/>
          </p:cNvPicPr>
          <p:nvPr/>
        </p:nvPicPr>
        <p:blipFill>
          <a:blip r:embed="rId3"/>
          <a:stretch>
            <a:fillRect/>
          </a:stretch>
        </p:blipFill>
        <p:spPr>
          <a:xfrm>
            <a:off x="364424" y="2897944"/>
            <a:ext cx="4104171" cy="3278994"/>
          </a:xfrm>
          <a:prstGeom prst="rect">
            <a:avLst/>
          </a:prstGeom>
        </p:spPr>
      </p:pic>
      <p:sp>
        <p:nvSpPr>
          <p:cNvPr id="49" name="Rectangle 48"/>
          <p:cNvSpPr/>
          <p:nvPr/>
        </p:nvSpPr>
        <p:spPr>
          <a:xfrm>
            <a:off x="928468" y="1338853"/>
            <a:ext cx="10673919" cy="8440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chỉnh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làm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giảm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cố</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bất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lợi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và</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tăng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khả</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năng</a:t>
            </a:r>
            <a:r>
              <a:rPr lang="en-US" dirty="0">
                <a:latin typeface="Tahoma" panose="020B0604030504040204" pitchFamily="34" charset="0"/>
                <a:ea typeface="Tahoma" panose="020B0604030504040204" pitchFamily="34" charset="0"/>
                <a:cs typeface="Tahoma" panose="020B0604030504040204" pitchFamily="34" charset="0"/>
              </a:rPr>
              <a:t> dung </a:t>
            </a:r>
            <a:r>
              <a:rPr lang="en-US" dirty="0" err="1">
                <a:latin typeface="Tahoma" panose="020B0604030504040204" pitchFamily="34" charset="0"/>
                <a:ea typeface="Tahoma" panose="020B0604030504040204" pitchFamily="34" charset="0"/>
                <a:cs typeface="Tahoma" panose="020B0604030504040204" pitchFamily="34" charset="0"/>
              </a:rPr>
              <a:t>nạp</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của</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afatinib</a:t>
            </a:r>
            <a:r>
              <a:rPr lang="en-US" dirty="0">
                <a:latin typeface="Tahoma" panose="020B0604030504040204" pitchFamily="34" charset="0"/>
                <a:ea typeface="Tahoma" panose="020B0604030504040204" pitchFamily="34" charset="0"/>
                <a:cs typeface="Tahoma" panose="020B0604030504040204" pitchFamily="34" charset="0"/>
              </a:rPr>
              <a:t>.</a:t>
            </a:r>
          </a:p>
        </p:txBody>
      </p:sp>
      <p:grpSp>
        <p:nvGrpSpPr>
          <p:cNvPr id="53" name="Group 52"/>
          <p:cNvGrpSpPr/>
          <p:nvPr/>
        </p:nvGrpSpPr>
        <p:grpSpPr>
          <a:xfrm>
            <a:off x="4683204" y="2689064"/>
            <a:ext cx="7099495" cy="3800545"/>
            <a:chOff x="4586067" y="2271409"/>
            <a:chExt cx="7099495" cy="3800545"/>
          </a:xfrm>
        </p:grpSpPr>
        <p:pic>
          <p:nvPicPr>
            <p:cNvPr id="47" name="Picture 46"/>
            <p:cNvPicPr>
              <a:picLocks noChangeAspect="1"/>
            </p:cNvPicPr>
            <p:nvPr/>
          </p:nvPicPr>
          <p:blipFill>
            <a:blip r:embed="rId4"/>
            <a:stretch>
              <a:fillRect/>
            </a:stretch>
          </p:blipFill>
          <p:spPr>
            <a:xfrm>
              <a:off x="4586067" y="2271409"/>
              <a:ext cx="7099495" cy="3800545"/>
            </a:xfrm>
            <a:prstGeom prst="rect">
              <a:avLst/>
            </a:prstGeom>
          </p:spPr>
        </p:pic>
        <p:sp>
          <p:nvSpPr>
            <p:cNvPr id="50" name="Rounded Rectangle 49"/>
            <p:cNvSpPr/>
            <p:nvPr/>
          </p:nvSpPr>
          <p:spPr>
            <a:xfrm>
              <a:off x="5275386" y="2644727"/>
              <a:ext cx="1223888" cy="2686928"/>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51" name="Rounded Rectangle 50"/>
            <p:cNvSpPr/>
            <p:nvPr/>
          </p:nvSpPr>
          <p:spPr>
            <a:xfrm>
              <a:off x="8339799" y="3657600"/>
              <a:ext cx="1223888" cy="1674056"/>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52" name="Rectangle 51"/>
          <p:cNvSpPr/>
          <p:nvPr/>
        </p:nvSpPr>
        <p:spPr>
          <a:xfrm>
            <a:off x="766149" y="173143"/>
            <a:ext cx="11016550" cy="1077218"/>
          </a:xfrm>
          <a:prstGeom prst="rect">
            <a:avLst/>
          </a:prstGeom>
        </p:spPr>
        <p:txBody>
          <a:bodyPr wrap="square">
            <a:spAutoFit/>
          </a:bodyPr>
          <a:lstStyle/>
          <a:p>
            <a:pPr algn="just"/>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RealGiDo</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Global real world data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đánh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giá</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khả</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năng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dung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nạp</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và</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hiệu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quả</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khi</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điều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chỉnh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liều</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afatinib</a:t>
            </a:r>
            <a:endParaRPr lang="vi-VN" sz="3200" b="1" dirty="0">
              <a:solidFill>
                <a:schemeClr val="accent4"/>
              </a:solidFill>
              <a:latin typeface="Tahoma" panose="020B0604030504040204" pitchFamily="34" charset="0"/>
              <a:ea typeface="Tahoma" panose="020B0604030504040204" pitchFamily="34" charset="0"/>
              <a:cs typeface="Tahoma" panose="020B0604030504040204" pitchFamily="34" charset="0"/>
            </a:endParaRPr>
          </a:p>
        </p:txBody>
      </p:sp>
      <p:sp>
        <p:nvSpPr>
          <p:cNvPr id="54" name="Rectangle 53"/>
          <p:cNvSpPr/>
          <p:nvPr/>
        </p:nvSpPr>
        <p:spPr>
          <a:xfrm>
            <a:off x="928468" y="6365395"/>
            <a:ext cx="2692212" cy="276999"/>
          </a:xfrm>
          <a:prstGeom prst="rect">
            <a:avLst/>
          </a:prstGeom>
        </p:spPr>
        <p:txBody>
          <a:bodyPr wrap="none">
            <a:spAutoFit/>
          </a:bodyPr>
          <a:lstStyle/>
          <a:p>
            <a:r>
              <a:rPr lang="fr-FR" sz="1200" dirty="0">
                <a:latin typeface="Tahoma" panose="020B0604030504040204" pitchFamily="34" charset="0"/>
                <a:ea typeface="Tahoma" panose="020B0604030504040204" pitchFamily="34" charset="0"/>
                <a:cs typeface="Tahoma" panose="020B0604030504040204" pitchFamily="34" charset="0"/>
              </a:rPr>
              <a:t>H</a:t>
            </a:r>
            <a:r>
              <a:rPr lang="en-US" sz="1200" dirty="0" err="1">
                <a:latin typeface="Tahoma" panose="020B0604030504040204" pitchFamily="34" charset="0"/>
                <a:ea typeface="Tahoma" panose="020B0604030504040204" pitchFamily="34" charset="0"/>
                <a:cs typeface="Tahoma" panose="020B0604030504040204" pitchFamily="34" charset="0"/>
              </a:rPr>
              <a:t>almos</a:t>
            </a:r>
            <a:r>
              <a:rPr lang="en-US" sz="1200" dirty="0">
                <a:latin typeface="Tahoma" panose="020B0604030504040204" pitchFamily="34" charset="0"/>
                <a:ea typeface="Tahoma" panose="020B0604030504040204" pitchFamily="34" charset="0"/>
                <a:cs typeface="Tahoma" panose="020B0604030504040204" pitchFamily="34" charset="0"/>
              </a:rPr>
              <a:t> et all, Lung Cancer 2019 103</a:t>
            </a:r>
          </a:p>
        </p:txBody>
      </p:sp>
      <p:sp>
        <p:nvSpPr>
          <p:cNvPr id="10" name="TextBox 9"/>
          <p:cNvSpPr txBox="1"/>
          <p:nvPr/>
        </p:nvSpPr>
        <p:spPr>
          <a:xfrm>
            <a:off x="928468" y="6550256"/>
            <a:ext cx="9293896" cy="276999"/>
          </a:xfrm>
          <a:prstGeom prst="rect">
            <a:avLst/>
          </a:prstGeom>
          <a:noFill/>
        </p:spPr>
        <p:txBody>
          <a:bodyPr wrap="square" rtlCol="0">
            <a:spAutoFit/>
          </a:bodyPr>
          <a:lstStyle/>
          <a:p>
            <a:r>
              <a:rPr lang="en-US" sz="1200" i="1" dirty="0" err="1"/>
              <a:t>Thông</a:t>
            </a:r>
            <a:r>
              <a:rPr lang="en-US" sz="1200" i="1" dirty="0"/>
              <a:t> tin </a:t>
            </a:r>
            <a:r>
              <a:rPr lang="en-US" sz="1200" i="1" dirty="0" err="1"/>
              <a:t>dành</a:t>
            </a:r>
            <a:r>
              <a:rPr lang="en-US" sz="1200" i="1" dirty="0"/>
              <a:t> </a:t>
            </a:r>
            <a:r>
              <a:rPr lang="en-US" sz="1200" i="1" dirty="0" err="1"/>
              <a:t>cho</a:t>
            </a:r>
            <a:r>
              <a:rPr lang="en-US" sz="1200" i="1" dirty="0"/>
              <a:t> </a:t>
            </a:r>
            <a:r>
              <a:rPr lang="en-US" sz="1200" i="1" dirty="0" err="1"/>
              <a:t>mục</a:t>
            </a:r>
            <a:r>
              <a:rPr lang="en-US" sz="1200" i="1" dirty="0"/>
              <a:t> </a:t>
            </a:r>
            <a:r>
              <a:rPr lang="en-US" sz="1200" i="1" dirty="0" err="1"/>
              <a:t>đích</a:t>
            </a:r>
            <a:r>
              <a:rPr lang="en-US" sz="1200" i="1" dirty="0"/>
              <a:t> </a:t>
            </a:r>
            <a:r>
              <a:rPr lang="en-US" sz="1200" i="1" dirty="0" err="1"/>
              <a:t>cập</a:t>
            </a:r>
            <a:r>
              <a:rPr lang="en-US" sz="1200" i="1" dirty="0"/>
              <a:t> </a:t>
            </a:r>
            <a:r>
              <a:rPr lang="en-US" sz="1200" i="1" dirty="0" err="1"/>
              <a:t>nhật</a:t>
            </a:r>
            <a:r>
              <a:rPr lang="en-US" sz="1200" i="1" dirty="0"/>
              <a:t> </a:t>
            </a:r>
            <a:r>
              <a:rPr lang="en-US" sz="1200" i="1" dirty="0" err="1"/>
              <a:t>khoa</a:t>
            </a:r>
            <a:r>
              <a:rPr lang="en-US" sz="1200" i="1" dirty="0"/>
              <a:t> </a:t>
            </a:r>
            <a:r>
              <a:rPr lang="en-US" sz="1200" i="1" dirty="0" err="1"/>
              <a:t>học</a:t>
            </a:r>
            <a:r>
              <a:rPr lang="en-US" sz="1200" i="1" dirty="0"/>
              <a:t>. Xin </a:t>
            </a:r>
            <a:r>
              <a:rPr lang="en-US" sz="1200" i="1" dirty="0" err="1"/>
              <a:t>vui</a:t>
            </a:r>
            <a:r>
              <a:rPr lang="en-US" sz="1200" i="1" dirty="0"/>
              <a:t> </a:t>
            </a:r>
            <a:r>
              <a:rPr lang="en-US" sz="1200" i="1" dirty="0" err="1"/>
              <a:t>lòng</a:t>
            </a:r>
            <a:r>
              <a:rPr lang="en-US" sz="1200" i="1" dirty="0"/>
              <a:t> </a:t>
            </a:r>
            <a:r>
              <a:rPr lang="en-US" sz="1200" i="1" dirty="0" err="1"/>
              <a:t>tham</a:t>
            </a:r>
            <a:r>
              <a:rPr lang="en-US" sz="1200" i="1" dirty="0"/>
              <a:t> </a:t>
            </a:r>
            <a:r>
              <a:rPr lang="en-US" sz="1200" i="1" dirty="0" err="1"/>
              <a:t>khảo</a:t>
            </a:r>
            <a:r>
              <a:rPr lang="en-US" sz="1200" i="1" dirty="0"/>
              <a:t> </a:t>
            </a:r>
            <a:r>
              <a:rPr lang="en-US" sz="1200" i="1" dirty="0" err="1"/>
              <a:t>chỉ</a:t>
            </a:r>
            <a:r>
              <a:rPr lang="en-US" sz="1200" i="1" dirty="0"/>
              <a:t> </a:t>
            </a:r>
            <a:r>
              <a:rPr lang="en-US" sz="1200" i="1" dirty="0" err="1"/>
              <a:t>định</a:t>
            </a:r>
            <a:r>
              <a:rPr lang="en-US" sz="1200" i="1" dirty="0"/>
              <a:t> </a:t>
            </a:r>
            <a:r>
              <a:rPr lang="en-US" sz="1200" i="1" dirty="0" err="1"/>
              <a:t>trong</a:t>
            </a:r>
            <a:r>
              <a:rPr lang="en-US" sz="1200" i="1" dirty="0"/>
              <a:t> </a:t>
            </a:r>
            <a:r>
              <a:rPr lang="en-US" sz="1200" i="1" dirty="0" err="1"/>
              <a:t>tờ</a:t>
            </a:r>
            <a:r>
              <a:rPr lang="en-US" sz="1200" i="1" dirty="0"/>
              <a:t> </a:t>
            </a:r>
            <a:r>
              <a:rPr lang="en-US" sz="1200" i="1" dirty="0" err="1"/>
              <a:t>Hướng</a:t>
            </a:r>
            <a:r>
              <a:rPr lang="en-US" sz="1200" i="1" dirty="0"/>
              <a:t> </a:t>
            </a:r>
            <a:r>
              <a:rPr lang="en-US" sz="1200" i="1" dirty="0" err="1"/>
              <a:t>dẫn</a:t>
            </a:r>
            <a:r>
              <a:rPr lang="en-US" sz="1200" i="1" dirty="0"/>
              <a:t> </a:t>
            </a:r>
            <a:r>
              <a:rPr lang="en-US" sz="1200" i="1" dirty="0" err="1"/>
              <a:t>sử</a:t>
            </a:r>
            <a:r>
              <a:rPr lang="en-US" sz="1200" i="1" dirty="0"/>
              <a:t> </a:t>
            </a:r>
            <a:r>
              <a:rPr lang="en-US" sz="1200" i="1" dirty="0" err="1"/>
              <a:t>dụng</a:t>
            </a:r>
            <a:r>
              <a:rPr lang="en-US" sz="1200" i="1" dirty="0"/>
              <a:t> </a:t>
            </a:r>
            <a:r>
              <a:rPr lang="en-US" sz="1200" i="1" dirty="0" err="1"/>
              <a:t>sản</a:t>
            </a:r>
            <a:r>
              <a:rPr lang="en-US" sz="1200" i="1" dirty="0"/>
              <a:t> </a:t>
            </a:r>
            <a:r>
              <a:rPr lang="en-US" sz="1200" i="1" dirty="0" err="1"/>
              <a:t>phẩm</a:t>
            </a:r>
            <a:r>
              <a:rPr lang="en-US" sz="1200" i="1" dirty="0"/>
              <a:t> </a:t>
            </a:r>
            <a:r>
              <a:rPr lang="en-US" sz="1200" i="1" dirty="0" err="1"/>
              <a:t>tại</a:t>
            </a:r>
            <a:r>
              <a:rPr lang="en-US" sz="1200" i="1" dirty="0"/>
              <a:t> </a:t>
            </a:r>
            <a:r>
              <a:rPr lang="en-US" sz="1200" i="1" dirty="0" err="1"/>
              <a:t>Việt</a:t>
            </a:r>
            <a:r>
              <a:rPr lang="en-US" sz="1200" i="1" dirty="0"/>
              <a:t> Nam</a:t>
            </a:r>
            <a:endParaRPr lang="vi-VN" sz="1200" i="1" dirty="0"/>
          </a:p>
        </p:txBody>
      </p:sp>
    </p:spTree>
    <p:extLst>
      <p:ext uri="{BB962C8B-B14F-4D97-AF65-F5344CB8AC3E}">
        <p14:creationId xmlns:p14="http://schemas.microsoft.com/office/powerpoint/2010/main" val="394171588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a:xfrm>
            <a:off x="791635" y="6400800"/>
            <a:ext cx="10424160" cy="457200"/>
          </a:xfrm>
          <a:prstGeom prst="rect">
            <a:avLst/>
          </a:prstGeom>
        </p:spPr>
        <p:txBody>
          <a:bodyPr vert="horz" lIns="0" tIns="0" rIns="0" bIns="0" rtlCol="0" anchor="t" anchorCtr="0"/>
          <a:lstStyle>
            <a:defPPr>
              <a:defRPr lang="vi-VN"/>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8072"/>
            <a:endParaRPr lang="en-GB" dirty="0">
              <a:solidFill>
                <a:srgbClr val="58595B"/>
              </a:solidFill>
            </a:endParaRPr>
          </a:p>
        </p:txBody>
      </p:sp>
      <p:sp>
        <p:nvSpPr>
          <p:cNvPr id="2" name="Title 1">
            <a:extLst>
              <a:ext uri="{FF2B5EF4-FFF2-40B4-BE49-F238E27FC236}">
                <a16:creationId xmlns:a16="http://schemas.microsoft.com/office/drawing/2014/main" id="{DACB17F1-F71F-4408-A4AB-60146818C20A}"/>
              </a:ext>
            </a:extLst>
          </p:cNvPr>
          <p:cNvSpPr>
            <a:spLocks noGrp="1"/>
          </p:cNvSpPr>
          <p:nvPr>
            <p:ph type="title"/>
          </p:nvPr>
        </p:nvSpPr>
        <p:spPr>
          <a:xfrm>
            <a:off x="863761" y="245394"/>
            <a:ext cx="10653183" cy="548871"/>
          </a:xfrm>
        </p:spPr>
        <p:txBody>
          <a:bodyPr>
            <a:normAutofit/>
          </a:bodyPr>
          <a:lstStyle/>
          <a:p>
            <a:pPr algn="ctr"/>
            <a:r>
              <a:rPr lang="en-GB" sz="3200" noProof="0" dirty="0" err="1"/>
              <a:t>Afatinib</a:t>
            </a:r>
            <a:r>
              <a:rPr lang="en-GB" sz="3200" noProof="0" dirty="0"/>
              <a:t> </a:t>
            </a:r>
            <a:r>
              <a:rPr lang="en-GB" sz="3200" noProof="0" dirty="0" err="1"/>
              <a:t>giúp</a:t>
            </a:r>
            <a:r>
              <a:rPr lang="en-GB" sz="3200" noProof="0" dirty="0"/>
              <a:t> </a:t>
            </a:r>
            <a:r>
              <a:rPr lang="en-GB" sz="3200" noProof="0" dirty="0" err="1"/>
              <a:t>giảm</a:t>
            </a:r>
            <a:r>
              <a:rPr lang="en-GB" sz="3200" noProof="0" dirty="0"/>
              <a:t> </a:t>
            </a:r>
            <a:r>
              <a:rPr lang="en-GB" sz="3200" noProof="0" dirty="0" err="1"/>
              <a:t>nguy</a:t>
            </a:r>
            <a:r>
              <a:rPr lang="en-GB" sz="3200" noProof="0" dirty="0"/>
              <a:t> </a:t>
            </a:r>
            <a:r>
              <a:rPr lang="en-GB" sz="3200" noProof="0" dirty="0" err="1"/>
              <a:t>cơ</a:t>
            </a:r>
            <a:r>
              <a:rPr lang="en-GB" sz="3200" noProof="0" dirty="0"/>
              <a:t> </a:t>
            </a:r>
            <a:r>
              <a:rPr lang="en-GB" sz="3200" noProof="0" dirty="0" err="1"/>
              <a:t>tương</a:t>
            </a:r>
            <a:r>
              <a:rPr lang="en-GB" sz="3200" noProof="0" dirty="0"/>
              <a:t> </a:t>
            </a:r>
            <a:r>
              <a:rPr lang="en-GB" sz="3200" noProof="0" dirty="0" err="1"/>
              <a:t>tác</a:t>
            </a:r>
            <a:r>
              <a:rPr lang="en-GB" sz="3200" noProof="0" dirty="0"/>
              <a:t> </a:t>
            </a:r>
            <a:r>
              <a:rPr lang="en-GB" sz="3200" noProof="0" dirty="0" err="1"/>
              <a:t>thuốc</a:t>
            </a:r>
            <a:endParaRPr lang="en-GB" sz="3200" noProof="0" dirty="0"/>
          </a:p>
        </p:txBody>
      </p:sp>
      <p:graphicFrame>
        <p:nvGraphicFramePr>
          <p:cNvPr id="14" name="Table 13">
            <a:extLst>
              <a:ext uri="{FF2B5EF4-FFF2-40B4-BE49-F238E27FC236}">
                <a16:creationId xmlns:a16="http://schemas.microsoft.com/office/drawing/2014/main" id="{9EE911CD-0E3E-4334-9384-00207EB32000}"/>
              </a:ext>
            </a:extLst>
          </p:cNvPr>
          <p:cNvGraphicFramePr>
            <a:graphicFrameLocks noGrp="1"/>
          </p:cNvGraphicFramePr>
          <p:nvPr/>
        </p:nvGraphicFramePr>
        <p:xfrm>
          <a:off x="791633" y="1127843"/>
          <a:ext cx="10607382" cy="4531432"/>
        </p:xfrm>
        <a:graphic>
          <a:graphicData uri="http://schemas.openxmlformats.org/drawingml/2006/table">
            <a:tbl>
              <a:tblPr firstRow="1" bandRow="1">
                <a:tableStyleId>{5C22544A-7EE6-4342-B048-85BDC9FD1C3A}</a:tableStyleId>
              </a:tblPr>
              <a:tblGrid>
                <a:gridCol w="1704566">
                  <a:extLst>
                    <a:ext uri="{9D8B030D-6E8A-4147-A177-3AD203B41FA5}">
                      <a16:colId xmlns:a16="http://schemas.microsoft.com/office/drawing/2014/main" val="20000"/>
                    </a:ext>
                  </a:extLst>
                </a:gridCol>
                <a:gridCol w="695706">
                  <a:extLst>
                    <a:ext uri="{9D8B030D-6E8A-4147-A177-3AD203B41FA5}">
                      <a16:colId xmlns:a16="http://schemas.microsoft.com/office/drawing/2014/main" val="20002"/>
                    </a:ext>
                  </a:extLst>
                </a:gridCol>
                <a:gridCol w="695706">
                  <a:extLst>
                    <a:ext uri="{9D8B030D-6E8A-4147-A177-3AD203B41FA5}">
                      <a16:colId xmlns:a16="http://schemas.microsoft.com/office/drawing/2014/main" val="20003"/>
                    </a:ext>
                  </a:extLst>
                </a:gridCol>
                <a:gridCol w="710284">
                  <a:extLst>
                    <a:ext uri="{9D8B030D-6E8A-4147-A177-3AD203B41FA5}">
                      <a16:colId xmlns:a16="http://schemas.microsoft.com/office/drawing/2014/main" val="20004"/>
                    </a:ext>
                  </a:extLst>
                </a:gridCol>
                <a:gridCol w="695706">
                  <a:extLst>
                    <a:ext uri="{9D8B030D-6E8A-4147-A177-3AD203B41FA5}">
                      <a16:colId xmlns:a16="http://schemas.microsoft.com/office/drawing/2014/main" val="20005"/>
                    </a:ext>
                  </a:extLst>
                </a:gridCol>
                <a:gridCol w="695706">
                  <a:extLst>
                    <a:ext uri="{9D8B030D-6E8A-4147-A177-3AD203B41FA5}">
                      <a16:colId xmlns:a16="http://schemas.microsoft.com/office/drawing/2014/main" val="20006"/>
                    </a:ext>
                  </a:extLst>
                </a:gridCol>
                <a:gridCol w="695706">
                  <a:extLst>
                    <a:ext uri="{9D8B030D-6E8A-4147-A177-3AD203B41FA5}">
                      <a16:colId xmlns:a16="http://schemas.microsoft.com/office/drawing/2014/main" val="20007"/>
                    </a:ext>
                  </a:extLst>
                </a:gridCol>
                <a:gridCol w="710284">
                  <a:extLst>
                    <a:ext uri="{9D8B030D-6E8A-4147-A177-3AD203B41FA5}">
                      <a16:colId xmlns:a16="http://schemas.microsoft.com/office/drawing/2014/main" val="1323622769"/>
                    </a:ext>
                  </a:extLst>
                </a:gridCol>
                <a:gridCol w="710284">
                  <a:extLst>
                    <a:ext uri="{9D8B030D-6E8A-4147-A177-3AD203B41FA5}">
                      <a16:colId xmlns:a16="http://schemas.microsoft.com/office/drawing/2014/main" val="1831697569"/>
                    </a:ext>
                  </a:extLst>
                </a:gridCol>
                <a:gridCol w="1646717">
                  <a:extLst>
                    <a:ext uri="{9D8B030D-6E8A-4147-A177-3AD203B41FA5}">
                      <a16:colId xmlns:a16="http://schemas.microsoft.com/office/drawing/2014/main" val="975841701"/>
                    </a:ext>
                  </a:extLst>
                </a:gridCol>
                <a:gridCol w="1646717">
                  <a:extLst>
                    <a:ext uri="{9D8B030D-6E8A-4147-A177-3AD203B41FA5}">
                      <a16:colId xmlns:a16="http://schemas.microsoft.com/office/drawing/2014/main" val="3215106750"/>
                    </a:ext>
                  </a:extLst>
                </a:gridCol>
              </a:tblGrid>
              <a:tr h="397445">
                <a:tc gridSpan="9">
                  <a:txBody>
                    <a:bodyPr/>
                    <a:lstStyle/>
                    <a:p>
                      <a:pPr marL="0" marR="0" algn="ctr">
                        <a:lnSpc>
                          <a:spcPct val="100000"/>
                        </a:lnSpc>
                        <a:spcBef>
                          <a:spcPts val="0"/>
                        </a:spcBef>
                        <a:spcAft>
                          <a:spcPts val="0"/>
                        </a:spcAft>
                      </a:pPr>
                      <a:r>
                        <a:rPr lang="en-GB" sz="1500" noProof="0" dirty="0">
                          <a:effectLst/>
                        </a:rPr>
                        <a:t>Enzymes involved in the metabolism of oral </a:t>
                      </a:r>
                      <a:r>
                        <a:rPr lang="en-GB" sz="1500" i="0" noProof="0" dirty="0">
                          <a:effectLst/>
                        </a:rPr>
                        <a:t>EGFR</a:t>
                      </a:r>
                      <a:r>
                        <a:rPr lang="en-GB" sz="1500" noProof="0" dirty="0">
                          <a:effectLst/>
                        </a:rPr>
                        <a:t> TKIs</a:t>
                      </a:r>
                      <a:endParaRPr lang="en-GB" sz="1500" b="1" noProof="0" dirty="0">
                        <a:solidFill>
                          <a:schemeClr val="bg1"/>
                        </a:solidFill>
                        <a:effectLst/>
                        <a:latin typeface="+mn-lt"/>
                        <a:ea typeface="SimSun"/>
                        <a:cs typeface="Arial" panose="020B0604020202020204" pitchFamily="34" charset="0"/>
                      </a:endParaRPr>
                    </a:p>
                  </a:txBody>
                  <a:tcPr marL="91355" marR="91355" marT="45678" marB="45678"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tcPr>
                </a:tc>
                <a:tc hMerge="1">
                  <a:txBody>
                    <a:bodyPr/>
                    <a:lstStyle/>
                    <a:p>
                      <a:pPr algn="ctr"/>
                      <a:endParaRPr lang="en-GB" sz="1000" b="1" noProof="0" dirty="0">
                        <a:solidFill>
                          <a:schemeClr val="bg1"/>
                        </a:solidFill>
                        <a:latin typeface="+mn-lt"/>
                        <a:cs typeface="Arial" panose="020B0604020202020204" pitchFamily="34" charset="0"/>
                      </a:endParaRPr>
                    </a:p>
                  </a:txBody>
                  <a:tcPr marL="45720" marR="45720" anchor="ctr"/>
                </a:tc>
                <a:tc hMerge="1">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000" b="1" noProof="0" dirty="0">
                        <a:solidFill>
                          <a:schemeClr val="bg1"/>
                        </a:solidFill>
                        <a:latin typeface="+mn-lt"/>
                        <a:cs typeface="Arial" panose="020B0604020202020204" pitchFamily="34" charset="0"/>
                      </a:endParaRPr>
                    </a:p>
                  </a:txBody>
                  <a:tcPr marL="45720" marR="45720" anchor="ctr"/>
                </a:tc>
                <a:tc hMerge="1">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algn="ctr" fontAlgn="t"/>
                      <a:endParaRPr lang="en-GB" sz="1000" b="1" kern="1200" noProof="0" dirty="0">
                        <a:solidFill>
                          <a:schemeClr val="bg1"/>
                        </a:solidFill>
                        <a:latin typeface="+mn-lt"/>
                        <a:ea typeface="+mn-ea"/>
                        <a:cs typeface="Arial" panose="020B0604020202020204" pitchFamily="34" charset="0"/>
                      </a:endParaRPr>
                    </a:p>
                  </a:txBody>
                  <a:tcPr marL="45720" marR="45720" anchor="ctr"/>
                </a:tc>
                <a:tc hMerge="1">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algn="ctr"/>
                      <a:endParaRPr lang="en-GB" sz="1000" b="1" kern="1200" noProof="0" dirty="0">
                        <a:solidFill>
                          <a:schemeClr val="bg1"/>
                        </a:solidFill>
                        <a:latin typeface="+mn-lt"/>
                        <a:ea typeface="+mn-ea"/>
                        <a:cs typeface="Arial" panose="020B0604020202020204" pitchFamily="34" charset="0"/>
                      </a:endParaRPr>
                    </a:p>
                  </a:txBody>
                  <a:tcPr marL="45720" marR="45720" anchor="ctr"/>
                </a:tc>
                <a:tc hMerge="1">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algn="ctr"/>
                      <a:endParaRPr lang="en-GB" sz="1000" b="1" kern="1200" noProof="0" dirty="0">
                        <a:solidFill>
                          <a:schemeClr val="bg1"/>
                        </a:solidFill>
                        <a:latin typeface="+mn-lt"/>
                        <a:ea typeface="+mn-ea"/>
                        <a:cs typeface="Arial" panose="020B0604020202020204" pitchFamily="34" charset="0"/>
                      </a:endParaRPr>
                    </a:p>
                  </a:txBody>
                  <a:tcPr marL="45720" marR="45720" anchor="ctr"/>
                </a:tc>
                <a:tc hMerge="1">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algn="ctr"/>
                      <a:endParaRPr lang="en-GB" sz="1000" b="1" kern="1200" noProof="0" dirty="0">
                        <a:solidFill>
                          <a:schemeClr val="bg1"/>
                        </a:solidFill>
                        <a:latin typeface="+mn-lt"/>
                        <a:ea typeface="+mn-ea"/>
                        <a:cs typeface="Arial" panose="020B0604020202020204" pitchFamily="34" charset="0"/>
                      </a:endParaRPr>
                    </a:p>
                  </a:txBody>
                  <a:tcPr marL="45720" marR="45720" anchor="ctr"/>
                </a:tc>
                <a:tc hMerge="1">
                  <a:txBody>
                    <a:bodyPr/>
                    <a:lstStyle/>
                    <a:p>
                      <a:pPr algn="ctr"/>
                      <a:endParaRPr lang="en-GB" sz="1000" b="1" kern="1200" noProof="0" dirty="0">
                        <a:solidFill>
                          <a:schemeClr val="bg1"/>
                        </a:solidFill>
                        <a:latin typeface="+mn-lt"/>
                        <a:ea typeface="+mn-ea"/>
                        <a:cs typeface="Arial" panose="020B0604020202020204" pitchFamily="34" charset="0"/>
                      </a:endParaRPr>
                    </a:p>
                  </a:txBody>
                  <a:tcPr marL="45720" marR="45720" anchor="ctr"/>
                </a:tc>
                <a:tc hMerge="1">
                  <a:txBody>
                    <a:bodyPr/>
                    <a:lstStyle/>
                    <a:p>
                      <a:pPr algn="ctr"/>
                      <a:endParaRPr lang="en-GB" sz="1000" b="1" kern="1200" noProof="0" dirty="0">
                        <a:solidFill>
                          <a:schemeClr val="bg1"/>
                        </a:solidFill>
                        <a:latin typeface="+mn-lt"/>
                        <a:ea typeface="+mn-ea"/>
                        <a:cs typeface="Arial" panose="020B0604020202020204" pitchFamily="34" charset="0"/>
                      </a:endParaRPr>
                    </a:p>
                  </a:txBody>
                  <a:tcPr marL="45720" marR="45720" anchor="ctr"/>
                </a:tc>
                <a:tc rowSpan="3">
                  <a:txBody>
                    <a:bodyPr/>
                    <a:lstStyle/>
                    <a:p>
                      <a:pPr algn="ctr"/>
                      <a:r>
                        <a:rPr lang="en-GB" sz="1500" kern="1200" noProof="0" dirty="0"/>
                        <a:t>May inhibit</a:t>
                      </a:r>
                      <a:endParaRPr lang="en-GB" sz="1500" b="1"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tcPr>
                </a:tc>
                <a:tc rowSpan="3">
                  <a:txBody>
                    <a:bodyPr/>
                    <a:lstStyle/>
                    <a:p>
                      <a:pPr algn="ctr"/>
                      <a:r>
                        <a:rPr lang="en-GB" sz="1500" kern="1200" noProof="0" dirty="0"/>
                        <a:t>May induce</a:t>
                      </a:r>
                      <a:endParaRPr lang="en-GB" sz="1500" b="1"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397445">
                <a:tc rowSpan="2">
                  <a:txBody>
                    <a:bodyPr/>
                    <a:lstStyle/>
                    <a:p>
                      <a:pPr algn="l"/>
                      <a:r>
                        <a:rPr lang="en-GB" sz="1500" b="1" baseline="0" noProof="0" dirty="0">
                          <a:solidFill>
                            <a:schemeClr val="bg1"/>
                          </a:solidFill>
                        </a:rPr>
                        <a:t>Drug</a:t>
                      </a:r>
                      <a:endParaRPr lang="en-GB" sz="1500" b="1" baseline="0" noProof="0" dirty="0">
                        <a:solidFill>
                          <a:schemeClr val="bg1"/>
                        </a:solidFill>
                        <a:latin typeface="+mn-lt"/>
                        <a:cs typeface="Arial" panose="020B0604020202020204" pitchFamily="34" charset="0"/>
                      </a:endParaRPr>
                    </a:p>
                  </a:txBody>
                  <a:tcPr marL="91355" marR="91355" marT="45678" marB="45678"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gridSpan="8">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b="1" kern="1200" noProof="0" dirty="0">
                          <a:solidFill>
                            <a:schemeClr val="bg1"/>
                          </a:solidFill>
                        </a:rPr>
                        <a:t>Metabolised by CYP enzymes</a:t>
                      </a:r>
                      <a:endParaRPr lang="en-GB" sz="1500" b="1" i="0"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extLst>
                  <a:ext uri="{0D108BD9-81ED-4DB2-BD59-A6C34878D82A}">
                    <a16:rowId xmlns:a16="http://schemas.microsoft.com/office/drawing/2014/main" val="896238271"/>
                  </a:ext>
                </a:extLst>
              </a:tr>
              <a:tr h="397445">
                <a:tc vMerge="1">
                  <a:txBody>
                    <a:bodyPr/>
                    <a:lstStyle/>
                    <a:p>
                      <a:pPr algn="l"/>
                      <a:endParaRPr lang="en-GB" sz="900" b="1" baseline="0" noProof="0" dirty="0">
                        <a:solidFill>
                          <a:srgbClr val="4D4F51"/>
                        </a:solidFill>
                        <a:latin typeface="+mn-lt"/>
                        <a:cs typeface="Arial" panose="020B0604020202020204" pitchFamily="34" charset="0"/>
                      </a:endParaRPr>
                    </a:p>
                  </a:txBody>
                  <a:tcPr marL="45720" marR="45720" anchor="ct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b="1" kern="1200" noProof="0" dirty="0">
                          <a:solidFill>
                            <a:schemeClr val="bg1"/>
                          </a:solidFill>
                        </a:rPr>
                        <a:t>3A4</a:t>
                      </a:r>
                      <a:endParaRPr lang="en-GB" sz="1500" b="1" i="0"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b="1" kern="1200" noProof="0" dirty="0">
                          <a:solidFill>
                            <a:schemeClr val="bg1"/>
                          </a:solidFill>
                        </a:rPr>
                        <a:t>3A5</a:t>
                      </a:r>
                      <a:endParaRPr lang="en-GB" sz="1500" b="1"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b="1" kern="1200" noProof="0" dirty="0">
                          <a:solidFill>
                            <a:schemeClr val="bg1"/>
                          </a:solidFill>
                        </a:rPr>
                        <a:t>2D6</a:t>
                      </a:r>
                      <a:endParaRPr lang="en-GB" sz="1500" b="1"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b="1" kern="1200" noProof="0" dirty="0">
                          <a:solidFill>
                            <a:schemeClr val="bg1"/>
                          </a:solidFill>
                        </a:rPr>
                        <a:t>1A1</a:t>
                      </a:r>
                      <a:endParaRPr lang="en-GB" sz="1500" b="1"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b="1" kern="1200" noProof="0" dirty="0">
                          <a:solidFill>
                            <a:schemeClr val="bg1"/>
                          </a:solidFill>
                        </a:rPr>
                        <a:t>1A2</a:t>
                      </a:r>
                      <a:endParaRPr lang="en-GB" sz="1500" b="1"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b="1" kern="1200" noProof="0" dirty="0">
                          <a:solidFill>
                            <a:schemeClr val="bg1"/>
                          </a:solidFill>
                        </a:rPr>
                        <a:t>1B1</a:t>
                      </a:r>
                      <a:endParaRPr lang="en-GB" sz="1500" b="1"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b="1" kern="1200" noProof="0" dirty="0">
                          <a:solidFill>
                            <a:schemeClr val="bg1"/>
                          </a:solidFill>
                        </a:rPr>
                        <a:t>2C8</a:t>
                      </a:r>
                      <a:endParaRPr lang="en-GB" sz="1500" b="1"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b="1" kern="1200" noProof="0" dirty="0">
                          <a:solidFill>
                            <a:schemeClr val="bg1"/>
                          </a:solidFill>
                        </a:rPr>
                        <a:t>2C9</a:t>
                      </a:r>
                      <a:endParaRPr lang="en-GB" sz="1500" b="1" kern="1200" noProof="0" dirty="0">
                        <a:solidFill>
                          <a:schemeClr val="bg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1"/>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900" b="0" kern="1200" noProof="0" dirty="0">
                        <a:solidFill>
                          <a:schemeClr val="accent6"/>
                        </a:solidFill>
                        <a:latin typeface="+mn-lt"/>
                        <a:ea typeface="+mn-ea"/>
                        <a:cs typeface="Arial" panose="020B0604020202020204" pitchFamily="34" charset="0"/>
                      </a:endParaRPr>
                    </a:p>
                  </a:txBody>
                  <a:tcPr marL="45720" marR="45720" anchor="ctr"/>
                </a:tc>
                <a:extLst>
                  <a:ext uri="{0D108BD9-81ED-4DB2-BD59-A6C34878D82A}">
                    <a16:rowId xmlns:a16="http://schemas.microsoft.com/office/drawing/2014/main" val="10001"/>
                  </a:ext>
                </a:extLst>
              </a:tr>
              <a:tr h="761295">
                <a:tc>
                  <a:txBody>
                    <a:bodyPr/>
                    <a:lstStyle/>
                    <a:p>
                      <a:pPr marL="0" marR="0" algn="l">
                        <a:lnSpc>
                          <a:spcPct val="100000"/>
                        </a:lnSpc>
                        <a:spcBef>
                          <a:spcPts val="200"/>
                        </a:spcBef>
                        <a:spcAft>
                          <a:spcPts val="200"/>
                        </a:spcAft>
                      </a:pPr>
                      <a:r>
                        <a:rPr lang="en-GB" sz="1500" noProof="0" dirty="0">
                          <a:effectLst/>
                        </a:rPr>
                        <a:t>Gefitinib</a:t>
                      </a:r>
                      <a:endParaRPr lang="en-GB" sz="1500" b="1" noProof="0" dirty="0">
                        <a:solidFill>
                          <a:schemeClr val="tx1"/>
                        </a:solidFill>
                        <a:effectLst/>
                        <a:latin typeface="+mn-lt"/>
                        <a:ea typeface="SimSun"/>
                        <a:cs typeface="Arial" panose="020B0604020202020204" pitchFamily="34" charset="0"/>
                      </a:endParaRPr>
                    </a:p>
                  </a:txBody>
                  <a:tcPr marL="91355" marR="91355" marT="45678" marB="45678"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a:t>
                      </a:r>
                      <a:endParaRPr lang="en-GB" sz="1500" b="0" i="1"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CYP2C19 (w)</a:t>
                      </a:r>
                    </a:p>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CYP2D6 (w)</a:t>
                      </a:r>
                    </a:p>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UGT1A9, BRCP</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2"/>
                  </a:ext>
                </a:extLst>
              </a:tr>
              <a:tr h="984608">
                <a:tc>
                  <a:txBody>
                    <a:bodyPr/>
                    <a:lstStyle/>
                    <a:p>
                      <a:pPr marL="0" marR="0" algn="l">
                        <a:lnSpc>
                          <a:spcPct val="100000"/>
                        </a:lnSpc>
                        <a:spcBef>
                          <a:spcPts val="200"/>
                        </a:spcBef>
                        <a:spcAft>
                          <a:spcPts val="200"/>
                        </a:spcAft>
                      </a:pPr>
                      <a:r>
                        <a:rPr lang="en-GB" sz="1500" noProof="0" dirty="0">
                          <a:effectLst/>
                        </a:rPr>
                        <a:t>Erlotinib</a:t>
                      </a:r>
                      <a:endParaRPr lang="en-GB" sz="1500" b="1" noProof="0" dirty="0">
                        <a:solidFill>
                          <a:schemeClr val="tx1"/>
                        </a:solidFill>
                        <a:effectLst/>
                        <a:latin typeface="+mn-lt"/>
                        <a:ea typeface="SimSun"/>
                        <a:cs typeface="Arial" panose="020B0604020202020204" pitchFamily="34" charset="0"/>
                      </a:endParaRPr>
                    </a:p>
                  </a:txBody>
                  <a:tcPr marL="91355" marR="91355" marT="45678" marB="45678"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a:t>
                      </a:r>
                      <a:endParaRPr lang="en-GB" sz="1500" b="0" i="1" strike="noStrike"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a:t>
                      </a:r>
                      <a:endParaRPr lang="en-GB" sz="1500" b="0" strike="noStrike"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a:t>
                      </a:r>
                      <a:endParaRPr lang="en-GB" sz="1500" b="0" strike="noStrike"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a:t>
                      </a:r>
                      <a:endParaRPr lang="en-GB" sz="1500" b="0" strike="noStrike"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a:t>
                      </a:r>
                      <a:endParaRPr lang="en-GB" sz="1500" b="0" strike="noStrike"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a:t>
                      </a:r>
                      <a:endParaRPr lang="en-GB" sz="1500" b="0" strike="noStrike"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a:t>
                      </a:r>
                      <a:endParaRPr lang="en-GB" sz="1500" b="0" strike="noStrike"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a:t>
                      </a:r>
                      <a:endParaRPr lang="en-GB" sz="1500" b="0" strike="noStrike"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CYP3A4 (m)</a:t>
                      </a:r>
                    </a:p>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CYP2C8 (m)</a:t>
                      </a:r>
                    </a:p>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CYP1A1 (s)</a:t>
                      </a:r>
                    </a:p>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UGT1A1 (s)</a:t>
                      </a:r>
                      <a:endParaRPr lang="en-GB" sz="1500" b="0" strike="noStrike"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strike="noStrike" kern="1200" baseline="0" noProof="0" dirty="0"/>
                        <a:t>CYP1A1 CYP1A2</a:t>
                      </a:r>
                      <a:endParaRPr lang="en-GB" sz="1500" b="0" strike="noStrike" kern="1200" baseline="0" noProof="0" dirty="0">
                        <a:solidFill>
                          <a:schemeClr val="tx1"/>
                        </a:solidFill>
                        <a:latin typeface="+mn-lt"/>
                        <a:ea typeface="+mn-ea"/>
                        <a:cs typeface="Arial" panose="020B0604020202020204" pitchFamily="34" charset="0"/>
                      </a:endParaRP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3"/>
                  </a:ext>
                </a:extLst>
              </a:tr>
              <a:tr h="397445">
                <a:tc>
                  <a:txBody>
                    <a:bodyPr/>
                    <a:lstStyle/>
                    <a:p>
                      <a:pPr marL="0" marR="0" algn="l">
                        <a:lnSpc>
                          <a:spcPct val="100000"/>
                        </a:lnSpc>
                        <a:spcBef>
                          <a:spcPts val="200"/>
                        </a:spcBef>
                        <a:spcAft>
                          <a:spcPts val="200"/>
                        </a:spcAft>
                      </a:pPr>
                      <a:r>
                        <a:rPr lang="en-GB" sz="1500" noProof="0" dirty="0">
                          <a:effectLst/>
                        </a:rPr>
                        <a:t>Afatinib</a:t>
                      </a:r>
                      <a:endParaRPr lang="en-GB" sz="1500" b="1" noProof="0" dirty="0">
                        <a:solidFill>
                          <a:schemeClr val="tx1"/>
                        </a:solidFill>
                        <a:effectLst/>
                        <a:latin typeface="+mn-lt"/>
                        <a:ea typeface="SimSun"/>
                        <a:cs typeface="Arial" panose="020B0604020202020204" pitchFamily="34" charset="0"/>
                      </a:endParaRPr>
                    </a:p>
                  </a:txBody>
                  <a:tcPr marL="91355" marR="91355" marT="45678" marB="45678"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a:t>
                      </a:r>
                      <a:endParaRPr lang="en-GB" sz="1500" b="0" i="1"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1"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dk1"/>
                          </a:solidFill>
                          <a:latin typeface="Arial"/>
                          <a:cs typeface="Arial"/>
                        </a:defRPr>
                      </a:lvl1pPr>
                      <a:lvl2pPr marL="457200" algn="l" defTabSz="914400" rtl="0" eaLnBrk="1" latinLnBrk="0" hangingPunct="1">
                        <a:defRPr sz="1800" kern="1200">
                          <a:solidFill>
                            <a:schemeClr val="dk1"/>
                          </a:solidFill>
                          <a:latin typeface="Arial"/>
                          <a:cs typeface="Arial"/>
                        </a:defRPr>
                      </a:lvl2pPr>
                      <a:lvl3pPr marL="914400" algn="l" defTabSz="914400" rtl="0" eaLnBrk="1" latinLnBrk="0" hangingPunct="1">
                        <a:defRPr sz="1800" kern="1200">
                          <a:solidFill>
                            <a:schemeClr val="dk1"/>
                          </a:solidFill>
                          <a:latin typeface="Arial"/>
                          <a:cs typeface="Arial"/>
                        </a:defRPr>
                      </a:lvl3pPr>
                      <a:lvl4pPr marL="1371600" algn="l" defTabSz="914400" rtl="0" eaLnBrk="1" latinLnBrk="0" hangingPunct="1">
                        <a:defRPr sz="1800" kern="1200">
                          <a:solidFill>
                            <a:schemeClr val="dk1"/>
                          </a:solidFill>
                          <a:latin typeface="Arial"/>
                          <a:cs typeface="Arial"/>
                        </a:defRPr>
                      </a:lvl4pPr>
                      <a:lvl5pPr marL="1828800" algn="l" defTabSz="914400" rtl="0" eaLnBrk="1" latinLnBrk="0" hangingPunct="1">
                        <a:defRPr sz="1800" kern="1200">
                          <a:solidFill>
                            <a:schemeClr val="dk1"/>
                          </a:solidFill>
                          <a:latin typeface="Arial"/>
                          <a:cs typeface="Arial"/>
                        </a:defRPr>
                      </a:lvl5pPr>
                      <a:lvl6pPr marL="2286000" algn="l" defTabSz="914400" rtl="0" eaLnBrk="1" latinLnBrk="0" hangingPunct="1">
                        <a:defRPr sz="1800" kern="1200">
                          <a:solidFill>
                            <a:schemeClr val="dk1"/>
                          </a:solidFill>
                          <a:latin typeface="Arial"/>
                          <a:cs typeface="Arial"/>
                        </a:defRPr>
                      </a:lvl6pPr>
                      <a:lvl7pPr marL="2743200" algn="l" defTabSz="914400" rtl="0" eaLnBrk="1" latinLnBrk="0" hangingPunct="1">
                        <a:defRPr sz="1800" kern="1200">
                          <a:solidFill>
                            <a:schemeClr val="dk1"/>
                          </a:solidFill>
                          <a:latin typeface="Arial"/>
                          <a:cs typeface="Arial"/>
                        </a:defRPr>
                      </a:lvl7pPr>
                      <a:lvl8pPr marL="3200400" algn="l" defTabSz="914400" rtl="0" eaLnBrk="1" latinLnBrk="0" hangingPunct="1">
                        <a:defRPr sz="1800" kern="1200">
                          <a:solidFill>
                            <a:schemeClr val="dk1"/>
                          </a:solidFill>
                          <a:latin typeface="Arial"/>
                          <a:cs typeface="Arial"/>
                        </a:defRPr>
                      </a:lvl8pPr>
                      <a:lvl9pPr marL="3657600" algn="l" defTabSz="914400" rtl="0" eaLnBrk="1" latinLnBrk="0" hangingPunct="1">
                        <a:defRPr sz="1800" kern="1200">
                          <a:solidFill>
                            <a:schemeClr val="dk1"/>
                          </a:solidFill>
                          <a:latin typeface="Arial"/>
                          <a:cs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a:t>
                      </a:r>
                      <a:endParaRPr lang="en-GB" sz="1500" b="0" kern="120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4"/>
                  </a:ext>
                </a:extLst>
              </a:tr>
              <a:tr h="397445">
                <a:tc>
                  <a:txBody>
                    <a:bodyPr/>
                    <a:lstStyle/>
                    <a:p>
                      <a:pPr marL="0" marR="0" algn="l">
                        <a:lnSpc>
                          <a:spcPct val="100000"/>
                        </a:lnSpc>
                        <a:spcBef>
                          <a:spcPts val="200"/>
                        </a:spcBef>
                        <a:spcAft>
                          <a:spcPts val="200"/>
                        </a:spcAft>
                      </a:pPr>
                      <a:r>
                        <a:rPr lang="en-GB" sz="1500" noProof="0" dirty="0">
                          <a:effectLst/>
                        </a:rPr>
                        <a:t>Dacomitinib</a:t>
                      </a:r>
                      <a:endParaRPr lang="en-GB" sz="1500" b="1" noProof="0" dirty="0">
                        <a:solidFill>
                          <a:schemeClr val="tx1"/>
                        </a:solidFill>
                        <a:effectLst/>
                        <a:latin typeface="+mn-lt"/>
                        <a:ea typeface="SimSun"/>
                        <a:cs typeface="Arial" panose="020B0604020202020204" pitchFamily="34" charset="0"/>
                      </a:endParaRPr>
                    </a:p>
                  </a:txBody>
                  <a:tcPr marL="91355" marR="91355" marT="45678" marB="45678"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baseline="0" noProof="0" dirty="0"/>
                        <a:t>++</a:t>
                      </a:r>
                      <a:endParaRPr lang="en-GB" sz="1500" b="0" i="1"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baseline="0" noProof="0" dirty="0"/>
                        <a:t>++</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baseline="0" noProof="0" dirty="0"/>
                        <a:t>+</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baseline="0" noProof="0" dirty="0"/>
                        <a:t>CYP2D6 (s)</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5"/>
                  </a:ext>
                </a:extLst>
              </a:tr>
              <a:tr h="761295">
                <a:tc>
                  <a:txBody>
                    <a:bodyPr/>
                    <a:lstStyle/>
                    <a:p>
                      <a:pPr marL="0" marR="0" algn="l">
                        <a:lnSpc>
                          <a:spcPct val="100000"/>
                        </a:lnSpc>
                        <a:spcBef>
                          <a:spcPts val="200"/>
                        </a:spcBef>
                        <a:spcAft>
                          <a:spcPts val="200"/>
                        </a:spcAft>
                      </a:pPr>
                      <a:r>
                        <a:rPr lang="en-GB" sz="1500" noProof="0" dirty="0">
                          <a:effectLst/>
                        </a:rPr>
                        <a:t>Osimertinib</a:t>
                      </a:r>
                      <a:endParaRPr lang="en-GB" sz="1500" b="1" noProof="0" dirty="0">
                        <a:solidFill>
                          <a:schemeClr val="tx1"/>
                        </a:solidFill>
                        <a:effectLst/>
                        <a:latin typeface="+mn-lt"/>
                        <a:ea typeface="SimSun"/>
                        <a:cs typeface="Arial" panose="020B0604020202020204" pitchFamily="34" charset="0"/>
                      </a:endParaRPr>
                    </a:p>
                  </a:txBody>
                  <a:tcPr marL="91355" marR="91355" marT="45678" marB="45678"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baseline="0" noProof="0" dirty="0"/>
                        <a:t>+++</a:t>
                      </a:r>
                      <a:endParaRPr lang="en-GB" sz="1500" b="0" i="1"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baseline="0" noProof="0" dirty="0"/>
                        <a:t>+++</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a:t>–</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noProof="0" dirty="0"/>
                        <a:t>–</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baseline="0" noProof="0" dirty="0"/>
                        <a:t>BCRP</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baseline="0" noProof="0" dirty="0"/>
                        <a:t>CYP3A4 CYP1A2 </a:t>
                      </a:r>
                    </a:p>
                    <a:p>
                      <a:pPr marL="0" marR="0" indent="0" algn="ctr" defTabSz="914400" rtl="0" eaLnBrk="1" fontAlgn="auto" latinLnBrk="0" hangingPunct="1">
                        <a:lnSpc>
                          <a:spcPct val="100000"/>
                        </a:lnSpc>
                        <a:spcBef>
                          <a:spcPts val="0"/>
                        </a:spcBef>
                        <a:spcAft>
                          <a:spcPts val="0"/>
                        </a:spcAft>
                        <a:buClrTx/>
                        <a:buSzTx/>
                        <a:buFontTx/>
                        <a:buNone/>
                        <a:tabLst/>
                        <a:defRPr/>
                      </a:pPr>
                      <a:r>
                        <a:rPr lang="en-GB" sz="1500" kern="1200" baseline="0" noProof="0" dirty="0"/>
                        <a:t>CYP2C</a:t>
                      </a:r>
                      <a:endParaRPr lang="en-GB" sz="1500" b="0" kern="1200" baseline="0" noProof="0" dirty="0">
                        <a:solidFill>
                          <a:schemeClr val="tx1"/>
                        </a:solidFill>
                        <a:latin typeface="+mn-lt"/>
                        <a:ea typeface="+mn-ea"/>
                        <a:cs typeface="Arial" panose="020B0604020202020204" pitchFamily="34" charset="0"/>
                      </a:endParaRPr>
                    </a:p>
                  </a:txBody>
                  <a:tcPr marL="91355" marR="91355" marT="45678" marB="45678"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tcPr>
                </a:tc>
                <a:extLst>
                  <a:ext uri="{0D108BD9-81ED-4DB2-BD59-A6C34878D82A}">
                    <a16:rowId xmlns:a16="http://schemas.microsoft.com/office/drawing/2014/main" val="2186314098"/>
                  </a:ext>
                </a:extLst>
              </a:tr>
            </a:tbl>
          </a:graphicData>
        </a:graphic>
      </p:graphicFrame>
      <p:sp>
        <p:nvSpPr>
          <p:cNvPr id="7" name="Text Placeholder 5">
            <a:extLst>
              <a:ext uri="{FF2B5EF4-FFF2-40B4-BE49-F238E27FC236}">
                <a16:creationId xmlns:a16="http://schemas.microsoft.com/office/drawing/2014/main" id="{7FA84402-A937-4AEB-BCEE-FAF7B9A6BDCB}"/>
              </a:ext>
            </a:extLst>
          </p:cNvPr>
          <p:cNvSpPr txBox="1">
            <a:spLocks/>
          </p:cNvSpPr>
          <p:nvPr/>
        </p:nvSpPr>
        <p:spPr>
          <a:xfrm>
            <a:off x="687051" y="6251252"/>
            <a:ext cx="11006605" cy="472574"/>
          </a:xfrm>
          <a:prstGeom prst="rect">
            <a:avLst/>
          </a:prstGeom>
        </p:spPr>
        <p:txBody>
          <a:bodyPr/>
          <a:lstStyle>
            <a:lvl1pPr marL="227013" indent="-227013" algn="l" defTabSz="914400" rtl="0" eaLnBrk="1" latinLnBrk="0" hangingPunct="1">
              <a:lnSpc>
                <a:spcPct val="90000"/>
              </a:lnSpc>
              <a:spcBef>
                <a:spcPts val="600"/>
              </a:spcBef>
              <a:spcAft>
                <a:spcPts val="600"/>
              </a:spcAft>
              <a:buClr>
                <a:schemeClr val="accent4"/>
              </a:buClr>
              <a:buFont typeface="Arial" panose="020B0604020202020204" pitchFamily="34" charset="0"/>
              <a:buChar char="•"/>
              <a:defRPr sz="1800" b="0" i="0" kern="1200" baseline="0">
                <a:solidFill>
                  <a:schemeClr val="tx1"/>
                </a:solidFill>
                <a:latin typeface="+mn-lt"/>
                <a:ea typeface="+mn-ea"/>
                <a:cs typeface="Arial" pitchFamily="34" charset="0"/>
              </a:defRPr>
            </a:lvl1pPr>
            <a:lvl2pPr marL="458788" indent="-231775" algn="l" defTabSz="914400" rtl="0" eaLnBrk="1" latinLnBrk="0" hangingPunct="1">
              <a:lnSpc>
                <a:spcPct val="90000"/>
              </a:lnSpc>
              <a:spcBef>
                <a:spcPts val="0"/>
              </a:spcBef>
              <a:spcAft>
                <a:spcPts val="600"/>
              </a:spcAft>
              <a:buClr>
                <a:schemeClr val="accent4"/>
              </a:buClr>
              <a:buSzPct val="85000"/>
              <a:buFont typeface="Arial" pitchFamily="34" charset="0"/>
              <a:buChar char="–"/>
              <a:tabLst/>
              <a:defRPr sz="1600" kern="1200">
                <a:solidFill>
                  <a:schemeClr val="tx1"/>
                </a:solidFill>
                <a:latin typeface="+mn-lt"/>
                <a:ea typeface="+mn-ea"/>
                <a:cs typeface="Arial" pitchFamily="34" charset="0"/>
              </a:defRPr>
            </a:lvl2pPr>
            <a:lvl3pPr marL="687388" indent="-228600" algn="l" defTabSz="914400" rtl="0" eaLnBrk="1" latinLnBrk="0" hangingPunct="1">
              <a:lnSpc>
                <a:spcPct val="90000"/>
              </a:lnSpc>
              <a:spcBef>
                <a:spcPts val="0"/>
              </a:spcBef>
              <a:spcAft>
                <a:spcPts val="600"/>
              </a:spcAft>
              <a:buClr>
                <a:schemeClr val="accent4"/>
              </a:buClr>
              <a:buFont typeface="Arial" pitchFamily="34" charset="0"/>
              <a:buChar char="•"/>
              <a:defRPr sz="1600" kern="1200">
                <a:solidFill>
                  <a:schemeClr val="tx1"/>
                </a:solidFill>
                <a:latin typeface="+mn-lt"/>
                <a:ea typeface="+mn-ea"/>
                <a:cs typeface="Arial" pitchFamily="34" charset="0"/>
              </a:defRPr>
            </a:lvl3pPr>
            <a:lvl4pPr marL="914400" indent="-227013" algn="l" defTabSz="914400" rtl="0" eaLnBrk="1" latinLnBrk="0" hangingPunct="1">
              <a:lnSpc>
                <a:spcPct val="90000"/>
              </a:lnSpc>
              <a:spcBef>
                <a:spcPts val="0"/>
              </a:spcBef>
              <a:spcAft>
                <a:spcPts val="600"/>
              </a:spcAft>
              <a:buClr>
                <a:schemeClr val="accent4"/>
              </a:buClr>
              <a:buSzPct val="85000"/>
              <a:buFont typeface="Arial" pitchFamily="34" charset="0"/>
              <a:buChar char="–"/>
              <a:defRPr sz="1400" kern="1200">
                <a:solidFill>
                  <a:schemeClr val="tx1"/>
                </a:solidFill>
                <a:latin typeface="+mn-lt"/>
                <a:ea typeface="+mn-ea"/>
                <a:cs typeface="Arial" pitchFamily="34" charset="0"/>
              </a:defRPr>
            </a:lvl4pPr>
            <a:lvl5pPr marL="1084263" indent="-169863" algn="l" defTabSz="914400" rtl="0" eaLnBrk="1" latinLnBrk="0" hangingPunct="1">
              <a:lnSpc>
                <a:spcPct val="90000"/>
              </a:lnSpc>
              <a:spcBef>
                <a:spcPts val="0"/>
              </a:spcBef>
              <a:spcAft>
                <a:spcPts val="600"/>
              </a:spcAft>
              <a:buClr>
                <a:schemeClr val="accent4"/>
              </a:buClr>
              <a:buFont typeface="Arial" pitchFamily="34" charset="0"/>
              <a:buChar char="•"/>
              <a:defRPr sz="1200" kern="1200">
                <a:solidFill>
                  <a:schemeClr val="tx1"/>
                </a:solidFill>
                <a:latin typeface="+mn-lt"/>
                <a:ea typeface="+mn-ea"/>
                <a:cs typeface="Arial" pitchFamily="34" charset="0"/>
              </a:defRPr>
            </a:lvl5pPr>
            <a:lvl6pPr marL="1257300" indent="-173038" algn="l" defTabSz="914400" rtl="0" eaLnBrk="1" latinLnBrk="0" hangingPunct="1">
              <a:lnSpc>
                <a:spcPct val="90000"/>
              </a:lnSpc>
              <a:spcBef>
                <a:spcPts val="0"/>
              </a:spcBef>
              <a:spcAft>
                <a:spcPts val="600"/>
              </a:spcAft>
              <a:buClr>
                <a:schemeClr val="tx1"/>
              </a:buClr>
              <a:buSzPct val="85000"/>
              <a:buFont typeface="Arial" pitchFamily="34" charset="0"/>
              <a:buChar char="–"/>
              <a:defRPr sz="1200" kern="1200" baseline="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218072">
              <a:spcBef>
                <a:spcPts val="799"/>
              </a:spcBef>
              <a:spcAft>
                <a:spcPts val="799"/>
              </a:spcAft>
              <a:buClr>
                <a:srgbClr val="FF9900"/>
              </a:buClr>
              <a:buNone/>
            </a:pPr>
            <a:endParaRPr lang="en-GB" sz="2664" dirty="0">
              <a:solidFill>
                <a:srgbClr val="58595B"/>
              </a:solidFill>
              <a:latin typeface="Arial"/>
            </a:endParaRPr>
          </a:p>
        </p:txBody>
      </p:sp>
      <p:sp>
        <p:nvSpPr>
          <p:cNvPr id="3" name="TextBox 2"/>
          <p:cNvSpPr txBox="1"/>
          <p:nvPr/>
        </p:nvSpPr>
        <p:spPr>
          <a:xfrm>
            <a:off x="791633" y="4072034"/>
            <a:ext cx="10607382" cy="461345"/>
          </a:xfrm>
          <a:prstGeom prst="rect">
            <a:avLst/>
          </a:prstGeom>
          <a:noFill/>
          <a:ln w="28575">
            <a:solidFill>
              <a:schemeClr val="accent2"/>
            </a:solidFill>
          </a:ln>
        </p:spPr>
        <p:txBody>
          <a:bodyPr wrap="square" lIns="60904" rIns="60904" rtlCol="0">
            <a:spAutoFit/>
          </a:bodyPr>
          <a:lstStyle/>
          <a:p>
            <a:pPr defTabSz="1218072"/>
            <a:endParaRPr lang="en-US" sz="2398" b="1" dirty="0">
              <a:solidFill>
                <a:srgbClr val="58595B"/>
              </a:solidFill>
              <a:latin typeface="Arial"/>
              <a:cs typeface="Arial" pitchFamily="34" charset="0"/>
            </a:endParaRPr>
          </a:p>
        </p:txBody>
      </p:sp>
    </p:spTree>
    <p:extLst>
      <p:ext uri="{BB962C8B-B14F-4D97-AF65-F5344CB8AC3E}">
        <p14:creationId xmlns:p14="http://schemas.microsoft.com/office/powerpoint/2010/main" val="422979560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0" y="303472"/>
            <a:ext cx="11999167" cy="925687"/>
          </a:xfrm>
        </p:spPr>
        <p:txBody>
          <a:bodyPr>
            <a:normAutofit fontScale="90000"/>
          </a:bodyPr>
          <a:lstStyle/>
          <a:p>
            <a:pPr algn="ctr"/>
            <a:r>
              <a:rPr lang="de-DE" sz="3200" b="1" dirty="0"/>
              <a:t>Afatinib</a:t>
            </a:r>
            <a:r>
              <a:rPr lang="de-DE" sz="3200" dirty="0">
                <a:solidFill>
                  <a:schemeClr val="tx1"/>
                </a:solidFill>
              </a:rPr>
              <a:t> </a:t>
            </a:r>
            <a:r>
              <a:rPr lang="de-DE" sz="3200" dirty="0">
                <a:solidFill>
                  <a:srgbClr val="0070C0"/>
                </a:solidFill>
              </a:rPr>
              <a:t>Không bị ảnh hưởng bởi </a:t>
            </a:r>
            <a:br>
              <a:rPr lang="de-DE" sz="3200" dirty="0">
                <a:solidFill>
                  <a:srgbClr val="0070C0"/>
                </a:solidFill>
              </a:rPr>
            </a:br>
            <a:r>
              <a:rPr lang="de-DE" sz="3200" dirty="0">
                <a:solidFill>
                  <a:srgbClr val="0070C0"/>
                </a:solidFill>
              </a:rPr>
              <a:t>Enzym CYP450 và hút thuốc lá</a:t>
            </a:r>
          </a:p>
        </p:txBody>
      </p:sp>
      <p:sp>
        <p:nvSpPr>
          <p:cNvPr id="3" name="Inhaltsplatzhalter 2"/>
          <p:cNvSpPr>
            <a:spLocks noGrp="1"/>
          </p:cNvSpPr>
          <p:nvPr>
            <p:ph idx="4294967295"/>
          </p:nvPr>
        </p:nvSpPr>
        <p:spPr>
          <a:xfrm>
            <a:off x="1413164" y="1555276"/>
            <a:ext cx="9876877" cy="4547399"/>
          </a:xfrm>
        </p:spPr>
        <p:txBody>
          <a:bodyPr/>
          <a:lstStyle/>
          <a:p>
            <a:pPr>
              <a:buFont typeface="Wingdings" panose="05000000000000000000" pitchFamily="2" charset="2"/>
              <a:buChar char="q"/>
            </a:pPr>
            <a:r>
              <a:rPr lang="de-DE" sz="2200" b="1" dirty="0"/>
              <a:t>  Enzym CYP450 </a:t>
            </a:r>
            <a:r>
              <a:rPr lang="de-DE" sz="2200" dirty="0"/>
              <a:t>không có vai trò trong chuyển hóa của afatinib, và afatinib không có tương tác thuốc với các thuốc chuyển hóa qua CYP450</a:t>
            </a:r>
            <a:r>
              <a:rPr lang="de-DE" sz="2200" baseline="30000" dirty="0"/>
              <a:t>1</a:t>
            </a:r>
            <a:r>
              <a:rPr lang="de-DE" sz="2200" dirty="0"/>
              <a:t>. </a:t>
            </a:r>
          </a:p>
          <a:p>
            <a:pPr>
              <a:buFont typeface="Wingdings" panose="05000000000000000000" pitchFamily="2" charset="2"/>
              <a:buChar char="q"/>
            </a:pPr>
            <a:r>
              <a:rPr lang="de-DE" sz="2200" b="1" dirty="0"/>
              <a:t>  Thuốc làm tăng hoạt động của CYP1A2</a:t>
            </a:r>
          </a:p>
          <a:p>
            <a:pPr lvl="1">
              <a:buFont typeface="Arial" panose="020B0604020202020204" pitchFamily="34" charset="0"/>
              <a:buChar char="•"/>
            </a:pPr>
            <a:r>
              <a:rPr lang="de-DE" sz="2200" dirty="0"/>
              <a:t>Nồng độ của các thuốc chuyến hóa qua enzym này sẽ giảm bởi vì chúng bị chuyển hóa bởi CYP1A2</a:t>
            </a:r>
          </a:p>
          <a:p>
            <a:pPr>
              <a:buFont typeface="Wingdings" panose="05000000000000000000" pitchFamily="2" charset="2"/>
              <a:buChar char="q"/>
            </a:pPr>
            <a:r>
              <a:rPr lang="de-DE" sz="2200" b="1" dirty="0"/>
              <a:t>  Erlotinib là chất nền CYP1A2 </a:t>
            </a:r>
          </a:p>
          <a:p>
            <a:pPr lvl="1">
              <a:buFont typeface="Arial" panose="020B0604020202020204" pitchFamily="34" charset="0"/>
              <a:buChar char="•"/>
            </a:pPr>
            <a:r>
              <a:rPr lang="de-DE" sz="2200" dirty="0"/>
              <a:t>Hút thuốc làm tăng nồng độ Erlotinib trong máu gấp đôi </a:t>
            </a:r>
          </a:p>
          <a:p>
            <a:pPr lvl="1">
              <a:buFont typeface="Arial" panose="020B0604020202020204" pitchFamily="34" charset="0"/>
              <a:buChar char="•"/>
            </a:pPr>
            <a:r>
              <a:rPr lang="de-DE" sz="2200" dirty="0"/>
              <a:t>Hướng dẫn sử dụng Erlotinib khuyên nên dừng hút thuốc hoặc thận trọng khi tăng liều 300 mg và theo dõi mức độ an toàn.</a:t>
            </a:r>
          </a:p>
          <a:p>
            <a:pPr>
              <a:buFont typeface="Wingdings" panose="05000000000000000000" pitchFamily="2" charset="2"/>
              <a:buChar char="q"/>
            </a:pPr>
            <a:r>
              <a:rPr lang="de-DE" sz="2600" dirty="0"/>
              <a:t>  </a:t>
            </a:r>
            <a:r>
              <a:rPr lang="de-DE" sz="2400" dirty="0"/>
              <a:t>Vì </a:t>
            </a:r>
            <a:r>
              <a:rPr lang="de-DE" sz="2400" b="1" dirty="0"/>
              <a:t>afatinib</a:t>
            </a:r>
            <a:r>
              <a:rPr lang="de-DE" sz="2400" dirty="0"/>
              <a:t> không được chuyển hóa bởi CYP1A2, hút thuốc lá sẽ không ảnh hưởng đến phơi nhiễm afatinib</a:t>
            </a:r>
          </a:p>
        </p:txBody>
      </p:sp>
      <p:sp>
        <p:nvSpPr>
          <p:cNvPr id="5" name="Rectangle 1"/>
          <p:cNvSpPr>
            <a:spLocks noChangeArrowheads="1"/>
          </p:cNvSpPr>
          <p:nvPr/>
        </p:nvSpPr>
        <p:spPr bwMode="auto">
          <a:xfrm>
            <a:off x="2625162" y="6428792"/>
            <a:ext cx="7167873" cy="240145"/>
          </a:xfrm>
          <a:prstGeom prst="rect">
            <a:avLst/>
          </a:prstGeom>
          <a:noFill/>
          <a:ln w="9525">
            <a:noFill/>
            <a:miter lim="800000"/>
            <a:headEnd/>
            <a:tailEnd/>
          </a:ln>
        </p:spPr>
        <p:txBody>
          <a:bodyPr wrap="square" lIns="0" tIns="0" rIns="0" bIns="0" anchor="b" anchorCtr="0">
            <a:noAutofit/>
          </a:bodyPr>
          <a:lstStyle/>
          <a:p>
            <a:pPr marL="53975"/>
            <a:r>
              <a:rPr lang="de-DE" sz="1000" dirty="0"/>
              <a:t>Stopfer et al. </a:t>
            </a:r>
            <a:r>
              <a:rPr lang="de-DE" sz="1000" i="1" dirty="0"/>
              <a:t>Cancer Chemother Pharmacol. </a:t>
            </a:r>
            <a:r>
              <a:rPr lang="de-DE" sz="1000" dirty="0"/>
              <a:t>2012;69:1051; Wind S et al. </a:t>
            </a:r>
            <a:r>
              <a:rPr lang="en-US" sz="1000" i="1" dirty="0" err="1"/>
              <a:t>Clin</a:t>
            </a:r>
            <a:r>
              <a:rPr lang="en-US" sz="1000" i="1" dirty="0"/>
              <a:t> </a:t>
            </a:r>
            <a:r>
              <a:rPr lang="en-US" sz="1000" i="1" dirty="0" err="1"/>
              <a:t>Pharmacokinet</a:t>
            </a:r>
            <a:r>
              <a:rPr lang="en-US" sz="1000" i="1" dirty="0"/>
              <a:t>. 2016</a:t>
            </a:r>
            <a:r>
              <a:rPr lang="en-US" sz="1000" dirty="0"/>
              <a:t> </a:t>
            </a:r>
            <a:r>
              <a:rPr lang="en-US" sz="1000" dirty="0" err="1"/>
              <a:t>Epub</a:t>
            </a:r>
            <a:r>
              <a:rPr lang="en-US" sz="1000" dirty="0"/>
              <a:t> ahead of print</a:t>
            </a:r>
            <a:r>
              <a:rPr lang="de-DE" sz="1000" dirty="0"/>
              <a:t>. </a:t>
            </a:r>
          </a:p>
        </p:txBody>
      </p:sp>
    </p:spTree>
    <p:extLst>
      <p:ext uri="{BB962C8B-B14F-4D97-AF65-F5344CB8AC3E}">
        <p14:creationId xmlns:p14="http://schemas.microsoft.com/office/powerpoint/2010/main" val="306743627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3421" y="255818"/>
            <a:ext cx="10653183" cy="348488"/>
          </a:xfrm>
        </p:spPr>
        <p:txBody>
          <a:bodyPr>
            <a:normAutofit fontScale="90000"/>
          </a:bodyPr>
          <a:lstStyle/>
          <a:p>
            <a:pPr algn="ctr"/>
            <a:r>
              <a:rPr lang="en-US" sz="4000" dirty="0" err="1"/>
              <a:t>Tóm</a:t>
            </a:r>
            <a:r>
              <a:rPr lang="en-US" sz="4000" dirty="0"/>
              <a:t> </a:t>
            </a:r>
            <a:r>
              <a:rPr lang="en-US" sz="4000" dirty="0" err="1"/>
              <a:t>tắt</a:t>
            </a:r>
            <a:endParaRPr lang="vi-VN" sz="4000" dirty="0"/>
          </a:p>
        </p:txBody>
      </p:sp>
      <p:sp>
        <p:nvSpPr>
          <p:cNvPr id="3" name="Content Placeholder 2"/>
          <p:cNvSpPr>
            <a:spLocks noGrp="1"/>
          </p:cNvSpPr>
          <p:nvPr>
            <p:ph idx="1"/>
          </p:nvPr>
        </p:nvSpPr>
        <p:spPr>
          <a:xfrm>
            <a:off x="733730" y="801069"/>
            <a:ext cx="11243412" cy="5419850"/>
          </a:xfrm>
        </p:spPr>
        <p:txBody>
          <a:bodyPr>
            <a:normAutofit lnSpcReduction="10000"/>
          </a:bodyPr>
          <a:lstStyle/>
          <a:p>
            <a:pPr marL="344488" indent="-344488">
              <a:lnSpc>
                <a:spcPct val="100000"/>
              </a:lnSpc>
              <a:buFont typeface="Wingdings" panose="05000000000000000000" pitchFamily="2" charset="2"/>
              <a:buChar char="§"/>
            </a:pPr>
            <a:r>
              <a:rPr lang="en-GB" altLang="zh-TW" sz="2200" dirty="0">
                <a:latin typeface="Tahoma" panose="020B0604030504040204" pitchFamily="34" charset="0"/>
                <a:ea typeface="Tahoma" panose="020B0604030504040204" pitchFamily="34" charset="0"/>
                <a:cs typeface="Tahoma" panose="020B0604030504040204" pitchFamily="34" charset="0"/>
              </a:rPr>
              <a:t>Del19 </a:t>
            </a:r>
            <a:r>
              <a:rPr lang="en-GB" altLang="zh-TW" sz="2200" dirty="0" err="1">
                <a:latin typeface="Tahoma" panose="020B0604030504040204" pitchFamily="34" charset="0"/>
                <a:ea typeface="Tahoma" panose="020B0604030504040204" pitchFamily="34" charset="0"/>
                <a:cs typeface="Tahoma" panose="020B0604030504040204" pitchFamily="34" charset="0"/>
              </a:rPr>
              <a:t>và</a:t>
            </a:r>
            <a:r>
              <a:rPr lang="en-GB" altLang="zh-TW" sz="2200" dirty="0">
                <a:latin typeface="Tahoma" panose="020B0604030504040204" pitchFamily="34" charset="0"/>
                <a:ea typeface="Tahoma" panose="020B0604030504040204" pitchFamily="34" charset="0"/>
                <a:cs typeface="Tahoma" panose="020B0604030504040204" pitchFamily="34" charset="0"/>
              </a:rPr>
              <a:t> L858R </a:t>
            </a:r>
            <a:r>
              <a:rPr lang="en-GB" altLang="zh-TW" sz="2200" dirty="0" err="1">
                <a:latin typeface="Tahoma" panose="020B0604030504040204" pitchFamily="34" charset="0"/>
                <a:ea typeface="Tahoma" panose="020B0604030504040204" pitchFamily="34" charset="0"/>
                <a:cs typeface="Tahoma" panose="020B0604030504040204" pitchFamily="34" charset="0"/>
              </a:rPr>
              <a:t>chiếm</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trên</a:t>
            </a:r>
            <a:r>
              <a:rPr lang="en-GB" altLang="zh-TW" sz="2200" dirty="0">
                <a:latin typeface="Tahoma" panose="020B0604030504040204" pitchFamily="34" charset="0"/>
                <a:ea typeface="Tahoma" panose="020B0604030504040204" pitchFamily="34" charset="0"/>
                <a:cs typeface="Tahoma" panose="020B0604030504040204" pitchFamily="34" charset="0"/>
              </a:rPr>
              <a:t> 85% </a:t>
            </a:r>
            <a:r>
              <a:rPr lang="en-GB" altLang="zh-TW" sz="2200" dirty="0" err="1">
                <a:latin typeface="Tahoma" panose="020B0604030504040204" pitchFamily="34" charset="0"/>
                <a:ea typeface="Tahoma" panose="020B0604030504040204" pitchFamily="34" charset="0"/>
                <a:cs typeface="Tahoma" panose="020B0604030504040204" pitchFamily="34" charset="0"/>
              </a:rPr>
              <a:t>tổng</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số</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trường</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hợp</a:t>
            </a:r>
            <a:r>
              <a:rPr lang="en-GB" altLang="zh-TW" sz="2200" dirty="0">
                <a:latin typeface="Tahoma" panose="020B0604030504040204" pitchFamily="34" charset="0"/>
                <a:ea typeface="Tahoma" panose="020B0604030504040204" pitchFamily="34" charset="0"/>
                <a:cs typeface="Tahoma" panose="020B0604030504040204" pitchFamily="34" charset="0"/>
              </a:rPr>
              <a:t> UTPKTBN </a:t>
            </a:r>
            <a:r>
              <a:rPr lang="en-GB" altLang="zh-TW" sz="2200" dirty="0" err="1">
                <a:latin typeface="Tahoma" panose="020B0604030504040204" pitchFamily="34" charset="0"/>
                <a:ea typeface="Tahoma" panose="020B0604030504040204" pitchFamily="34" charset="0"/>
                <a:cs typeface="Tahoma" panose="020B0604030504040204" pitchFamily="34" charset="0"/>
              </a:rPr>
              <a:t>có</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đột</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biến</a:t>
            </a:r>
            <a:r>
              <a:rPr lang="en-GB" altLang="zh-TW" sz="2200" dirty="0">
                <a:latin typeface="Tahoma" panose="020B0604030504040204" pitchFamily="34" charset="0"/>
                <a:ea typeface="Tahoma" panose="020B0604030504040204" pitchFamily="34" charset="0"/>
                <a:cs typeface="Tahoma" panose="020B0604030504040204" pitchFamily="34" charset="0"/>
              </a:rPr>
              <a:t> EGFR. </a:t>
            </a:r>
            <a:r>
              <a:rPr lang="en-GB" altLang="zh-TW" sz="2200" dirty="0" err="1">
                <a:latin typeface="Tahoma" panose="020B0604030504040204" pitchFamily="34" charset="0"/>
                <a:ea typeface="Tahoma" panose="020B0604030504040204" pitchFamily="34" charset="0"/>
                <a:cs typeface="Tahoma" panose="020B0604030504040204" pitchFamily="34" charset="0"/>
              </a:rPr>
              <a:t>Tiên</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lượng</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và</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hiệu</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quả</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điều</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trị</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của</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hai</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dạng</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đột</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biến</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thường</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gặp</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này</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là</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khác</a:t>
            </a:r>
            <a:r>
              <a:rPr lang="en-GB" altLang="zh-TW" sz="2200" dirty="0">
                <a:latin typeface="Tahoma" panose="020B0604030504040204" pitchFamily="34" charset="0"/>
                <a:ea typeface="Tahoma" panose="020B0604030504040204" pitchFamily="34" charset="0"/>
                <a:cs typeface="Tahoma" panose="020B0604030504040204" pitchFamily="34" charset="0"/>
              </a:rPr>
              <a:t> </a:t>
            </a:r>
            <a:r>
              <a:rPr lang="en-GB" altLang="zh-TW" sz="2200" dirty="0" err="1">
                <a:latin typeface="Tahoma" panose="020B0604030504040204" pitchFamily="34" charset="0"/>
                <a:ea typeface="Tahoma" panose="020B0604030504040204" pitchFamily="34" charset="0"/>
                <a:cs typeface="Tahoma" panose="020B0604030504040204" pitchFamily="34" charset="0"/>
              </a:rPr>
              <a:t>nhau</a:t>
            </a:r>
            <a:r>
              <a:rPr lang="en-GB" altLang="zh-TW" sz="2200" dirty="0">
                <a:latin typeface="Tahoma" panose="020B0604030504040204" pitchFamily="34" charset="0"/>
                <a:ea typeface="Tahoma" panose="020B0604030504040204" pitchFamily="34" charset="0"/>
                <a:cs typeface="Tahoma" panose="020B0604030504040204" pitchFamily="34" charset="0"/>
              </a:rPr>
              <a:t>.</a:t>
            </a:r>
          </a:p>
          <a:p>
            <a:pPr marL="344488" indent="-344488">
              <a:lnSpc>
                <a:spcPct val="100000"/>
              </a:lnSpc>
              <a:buFont typeface="Wingdings" panose="05000000000000000000" pitchFamily="2" charset="2"/>
              <a:buChar char="§"/>
            </a:pPr>
            <a:r>
              <a:rPr lang="en-US" sz="2200" dirty="0">
                <a:latin typeface="Tahoma" panose="020B0604030504040204" pitchFamily="34" charset="0"/>
                <a:ea typeface="Tahoma" panose="020B0604030504040204" pitchFamily="34" charset="0"/>
                <a:cs typeface="Tahoma" panose="020B0604030504040204" pitchFamily="34" charset="0"/>
              </a:rPr>
              <a:t>Afatinib </a:t>
            </a:r>
            <a:r>
              <a:rPr lang="en-US" sz="2200" dirty="0" err="1">
                <a:latin typeface="Tahoma" panose="020B0604030504040204" pitchFamily="34" charset="0"/>
                <a:ea typeface="Tahoma" panose="020B0604030504040204" pitchFamily="34" charset="0"/>
                <a:cs typeface="Tahoma" panose="020B0604030504040204" pitchFamily="34" charset="0"/>
              </a:rPr>
              <a:t>là</a:t>
            </a:r>
            <a:r>
              <a:rPr lang="en-US" sz="2200" dirty="0">
                <a:latin typeface="Tahoma" panose="020B0604030504040204" pitchFamily="34" charset="0"/>
                <a:ea typeface="Tahoma" panose="020B0604030504040204" pitchFamily="34" charset="0"/>
                <a:cs typeface="Tahoma" panose="020B0604030504040204" pitchFamily="34" charset="0"/>
              </a:rPr>
              <a:t> EGFR TKI </a:t>
            </a:r>
            <a:r>
              <a:rPr lang="en-US" sz="2200" dirty="0" err="1">
                <a:latin typeface="Tahoma" panose="020B0604030504040204" pitchFamily="34" charset="0"/>
                <a:ea typeface="Tahoma" panose="020B0604030504040204" pitchFamily="34" charset="0"/>
                <a:cs typeface="Tahoma" panose="020B0604030504040204" pitchFamily="34" charset="0"/>
              </a:rPr>
              <a:t>đầu</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tiên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chứng</a:t>
            </a:r>
            <a:r>
              <a:rPr lang="en-US" sz="2200" dirty="0">
                <a:latin typeface="Tahoma" panose="020B0604030504040204" pitchFamily="34" charset="0"/>
                <a:ea typeface="Tahoma" panose="020B0604030504040204" pitchFamily="34" charset="0"/>
                <a:cs typeface="Tahoma" panose="020B0604030504040204" pitchFamily="34" charset="0"/>
              </a:rPr>
              <a:t> minh </a:t>
            </a:r>
            <a:r>
              <a:rPr lang="en-US" sz="2200" dirty="0" err="1">
                <a:latin typeface="Tahoma" panose="020B0604030504040204" pitchFamily="34" charset="0"/>
                <a:ea typeface="Tahoma" panose="020B0604030504040204" pitchFamily="34" charset="0"/>
                <a:cs typeface="Tahoma" panose="020B0604030504040204" pitchFamily="34" charset="0"/>
              </a:rPr>
              <a:t>được</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lợi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ích</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về</a:t>
            </a:r>
            <a:r>
              <a:rPr lang="en-US" sz="2200" dirty="0">
                <a:latin typeface="Tahoma" panose="020B0604030504040204" pitchFamily="34" charset="0"/>
                <a:ea typeface="Tahoma" panose="020B0604030504040204" pitchFamily="34" charset="0"/>
                <a:cs typeface="Tahoma" panose="020B0604030504040204" pitchFamily="34" charset="0"/>
              </a:rPr>
              <a:t> OS so </a:t>
            </a:r>
            <a:r>
              <a:rPr lang="en-US" sz="2200" dirty="0" err="1">
                <a:latin typeface="Tahoma" panose="020B0604030504040204" pitchFamily="34" charset="0"/>
                <a:ea typeface="Tahoma" panose="020B0604030504040204" pitchFamily="34" charset="0"/>
                <a:cs typeface="Tahoma" panose="020B0604030504040204" pitchFamily="34" charset="0"/>
              </a:rPr>
              <a:t>với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hoá</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trị</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kéo</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dài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th</a:t>
            </a:r>
            <a:r>
              <a:rPr lang="vi-VN" sz="2200" dirty="0">
                <a:latin typeface="Tahoma" panose="020B0604030504040204" pitchFamily="34" charset="0"/>
                <a:ea typeface="Tahoma" panose="020B0604030504040204" pitchFamily="34" charset="0"/>
                <a:cs typeface="Tahoma" panose="020B0604030504040204" pitchFamily="34" charset="0"/>
              </a:rPr>
              <a:t>ờ</a:t>
            </a:r>
            <a:r>
              <a:rPr lang="en-US" sz="2200" dirty="0" err="1">
                <a:latin typeface="Tahoma" panose="020B0604030504040204" pitchFamily="34" charset="0"/>
                <a:ea typeface="Tahoma" panose="020B0604030504040204" pitchFamily="34" charset="0"/>
                <a:cs typeface="Tahoma" panose="020B0604030504040204" pitchFamily="34" charset="0"/>
              </a:rPr>
              <a:t>i</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gian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sống</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thêm</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b="1" dirty="0">
                <a:latin typeface="Tahoma" panose="020B0604030504040204" pitchFamily="34" charset="0"/>
                <a:ea typeface="Tahoma" panose="020B0604030504040204" pitchFamily="34" charset="0"/>
                <a:cs typeface="Tahoma" panose="020B0604030504040204" pitchFamily="34" charset="0"/>
              </a:rPr>
              <a:t>12 </a:t>
            </a:r>
            <a:r>
              <a:rPr lang="en-US" sz="2200" b="1" dirty="0" err="1">
                <a:latin typeface="Tahoma" panose="020B0604030504040204" pitchFamily="34" charset="0"/>
                <a:ea typeface="Tahoma" panose="020B0604030504040204" pitchFamily="34" charset="0"/>
                <a:cs typeface="Tahoma" panose="020B0604030504040204" pitchFamily="34" charset="0"/>
              </a:rPr>
              <a:t>tháng</a:t>
            </a:r>
            <a:r>
              <a:rPr lang="en-US" sz="2200" b="1" dirty="0">
                <a:latin typeface="Tahoma" panose="020B0604030504040204" pitchFamily="34" charset="0"/>
                <a:ea typeface="Tahoma" panose="020B0604030504040204" pitchFamily="34" charset="0"/>
                <a:cs typeface="Tahoma" panose="020B0604030504040204" pitchFamily="34" charset="0"/>
              </a:rPr>
              <a:t> </a:t>
            </a:r>
            <a:r>
              <a:rPr lang="vi-VN" sz="2200" b="1" dirty="0">
                <a:latin typeface="Tahoma" panose="020B0604030504040204" pitchFamily="34" charset="0"/>
                <a:ea typeface="Tahoma" panose="020B0604030504040204" pitchFamily="34" charset="0"/>
                <a:cs typeface="Tahoma" panose="020B0604030504040204" pitchFamily="34" charset="0"/>
              </a:rPr>
              <a:t>ở</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bệnh</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nhân</a:t>
            </a:r>
            <a:r>
              <a:rPr lang="en-US" sz="2200" b="1" dirty="0">
                <a:latin typeface="Tahoma" panose="020B0604030504040204" pitchFamily="34" charset="0"/>
                <a:ea typeface="Tahoma" panose="020B0604030504040204" pitchFamily="34" charset="0"/>
                <a:cs typeface="Tahoma" panose="020B0604030504040204" pitchFamily="34" charset="0"/>
              </a:rPr>
              <a:t> có </a:t>
            </a:r>
            <a:r>
              <a:rPr lang="en-US" sz="2200" b="1" dirty="0" err="1">
                <a:latin typeface="Tahoma" panose="020B0604030504040204" pitchFamily="34" charset="0"/>
                <a:ea typeface="Tahoma" panose="020B0604030504040204" pitchFamily="34" charset="0"/>
                <a:cs typeface="Tahoma" panose="020B0604030504040204" pitchFamily="34" charset="0"/>
              </a:rPr>
              <a:t>đột</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biến</a:t>
            </a:r>
            <a:r>
              <a:rPr lang="en-US" sz="2200" b="1" dirty="0">
                <a:latin typeface="Tahoma" panose="020B0604030504040204" pitchFamily="34" charset="0"/>
                <a:ea typeface="Tahoma" panose="020B0604030504040204" pitchFamily="34" charset="0"/>
                <a:cs typeface="Tahoma" panose="020B0604030504040204" pitchFamily="34" charset="0"/>
              </a:rPr>
              <a:t> Del 19</a:t>
            </a:r>
            <a:r>
              <a:rPr lang="en-US" sz="2200" dirty="0">
                <a:latin typeface="Tahoma" panose="020B0604030504040204" pitchFamily="34" charset="0"/>
                <a:ea typeface="Tahoma" panose="020B0604030504040204" pitchFamily="34" charset="0"/>
                <a:cs typeface="Tahoma" panose="020B0604030504040204" pitchFamily="34" charset="0"/>
              </a:rPr>
              <a:t> (Lux Lung 3 &amp; 6). </a:t>
            </a:r>
          </a:p>
          <a:p>
            <a:pPr marL="344488" indent="-344488">
              <a:lnSpc>
                <a:spcPct val="100000"/>
              </a:lnSpc>
              <a:buFont typeface="Wingdings" panose="05000000000000000000" pitchFamily="2" charset="2"/>
              <a:buChar char="§"/>
            </a:pPr>
            <a:r>
              <a:rPr lang="en-GB" sz="2200" dirty="0" err="1">
                <a:latin typeface="Tahoma" panose="020B0604030504040204" pitchFamily="34" charset="0"/>
                <a:ea typeface="Tahoma" panose="020B0604030504040204" pitchFamily="34" charset="0"/>
                <a:cs typeface="Tahoma" panose="020B0604030504040204" pitchFamily="34" charset="0"/>
              </a:rPr>
              <a:t>Nghiên</a:t>
            </a:r>
            <a:r>
              <a:rPr lang="en-GB" sz="2200" dirty="0">
                <a:latin typeface="Tahoma" panose="020B0604030504040204" pitchFamily="34" charset="0"/>
                <a:ea typeface="Tahoma" panose="020B0604030504040204" pitchFamily="34" charset="0"/>
                <a:cs typeface="Tahoma" panose="020B0604030504040204" pitchFamily="34" charset="0"/>
              </a:rPr>
              <a:t> c</a:t>
            </a:r>
            <a:r>
              <a:rPr lang="vi-VN" sz="2200" dirty="0">
                <a:latin typeface="Tahoma" panose="020B0604030504040204" pitchFamily="34" charset="0"/>
                <a:ea typeface="Tahoma" panose="020B0604030504040204" pitchFamily="34" charset="0"/>
                <a:cs typeface="Tahoma" panose="020B0604030504040204" pitchFamily="34" charset="0"/>
              </a:rPr>
              <a:t>ứ</a:t>
            </a:r>
            <a:r>
              <a:rPr lang="en-GB" sz="2200" dirty="0">
                <a:latin typeface="Tahoma" panose="020B0604030504040204" pitchFamily="34" charset="0"/>
                <a:ea typeface="Tahoma" panose="020B0604030504040204" pitchFamily="34" charset="0"/>
                <a:cs typeface="Tahoma" panose="020B0604030504040204" pitchFamily="34" charset="0"/>
              </a:rPr>
              <a:t>u Lux Lung 7: </a:t>
            </a:r>
            <a:r>
              <a:rPr lang="en-GB" sz="2200" b="1" dirty="0">
                <a:latin typeface="Tahoma" panose="020B0604030504040204" pitchFamily="34" charset="0"/>
                <a:ea typeface="Tahoma" panose="020B0604030504040204" pitchFamily="34" charset="0"/>
                <a:cs typeface="Tahoma" panose="020B0604030504040204" pitchFamily="34" charset="0"/>
              </a:rPr>
              <a:t>Afatinib </a:t>
            </a:r>
            <a:r>
              <a:rPr lang="en-GB" sz="2200" b="1" dirty="0" err="1">
                <a:latin typeface="Tahoma" panose="020B0604030504040204" pitchFamily="34" charset="0"/>
                <a:ea typeface="Tahoma" panose="020B0604030504040204" pitchFamily="34" charset="0"/>
                <a:cs typeface="Tahoma" panose="020B0604030504040204" pitchFamily="34" charset="0"/>
              </a:rPr>
              <a:t>cải</a:t>
            </a:r>
            <a:r>
              <a:rPr lang="en-GB" sz="2200" b="1" dirty="0">
                <a:latin typeface="Tahoma" panose="020B0604030504040204" pitchFamily="34" charset="0"/>
                <a:ea typeface="Tahoma" panose="020B0604030504040204" pitchFamily="34" charset="0"/>
                <a:cs typeface="Tahoma" panose="020B0604030504040204" pitchFamily="34" charset="0"/>
              </a:rPr>
              <a:t> </a:t>
            </a:r>
            <a:r>
              <a:rPr lang="en-GB" sz="2200" b="1" dirty="0" err="1">
                <a:latin typeface="Tahoma" panose="020B0604030504040204" pitchFamily="34" charset="0"/>
                <a:ea typeface="Tahoma" panose="020B0604030504040204" pitchFamily="34" charset="0"/>
                <a:cs typeface="Tahoma" panose="020B0604030504040204" pitchFamily="34" charset="0"/>
              </a:rPr>
              <a:t>thiện</a:t>
            </a:r>
            <a:r>
              <a:rPr lang="en-GB" sz="2200" b="1"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có</a:t>
            </a:r>
            <a:r>
              <a:rPr lang="en-GB" sz="2200" dirty="0">
                <a:latin typeface="Tahoma" panose="020B0604030504040204" pitchFamily="34" charset="0"/>
                <a:ea typeface="Tahoma" panose="020B0604030504040204" pitchFamily="34" charset="0"/>
                <a:cs typeface="Tahoma" panose="020B0604030504040204" pitchFamily="34" charset="0"/>
              </a:rPr>
              <a:t> ý </a:t>
            </a:r>
            <a:r>
              <a:rPr lang="en-GB" sz="2200" dirty="0" err="1">
                <a:latin typeface="Tahoma" panose="020B0604030504040204" pitchFamily="34" charset="0"/>
                <a:ea typeface="Tahoma" panose="020B0604030504040204" pitchFamily="34" charset="0"/>
                <a:cs typeface="Tahoma" panose="020B0604030504040204" pitchFamily="34" charset="0"/>
              </a:rPr>
              <a:t>nghiã</a:t>
            </a:r>
            <a:r>
              <a:rPr lang="en-GB" sz="2200" dirty="0">
                <a:latin typeface="Tahoma" panose="020B0604030504040204" pitchFamily="34" charset="0"/>
                <a:ea typeface="Tahoma" panose="020B0604030504040204" pitchFamily="34" charset="0"/>
                <a:cs typeface="Tahoma" panose="020B0604030504040204" pitchFamily="34" charset="0"/>
              </a:rPr>
              <a:t> PFS, TTF (</a:t>
            </a:r>
            <a:r>
              <a:rPr lang="en-GB" sz="2200" dirty="0" err="1">
                <a:latin typeface="Tahoma" panose="020B0604030504040204" pitchFamily="34" charset="0"/>
                <a:ea typeface="Tahoma" panose="020B0604030504040204" pitchFamily="34" charset="0"/>
                <a:cs typeface="Tahoma" panose="020B0604030504040204" pitchFamily="34" charset="0"/>
              </a:rPr>
              <a:t>th</a:t>
            </a:r>
            <a:r>
              <a:rPr lang="vi-VN" sz="2200" dirty="0">
                <a:latin typeface="Tahoma" panose="020B0604030504040204" pitchFamily="34" charset="0"/>
                <a:ea typeface="Tahoma" panose="020B0604030504040204" pitchFamily="34" charset="0"/>
                <a:cs typeface="Tahoma" panose="020B0604030504040204" pitchFamily="34" charset="0"/>
              </a:rPr>
              <a:t>ờ</a:t>
            </a:r>
            <a:r>
              <a:rPr lang="en-GB" sz="2200" dirty="0" err="1">
                <a:latin typeface="Tahoma" panose="020B0604030504040204" pitchFamily="34" charset="0"/>
                <a:ea typeface="Tahoma" panose="020B0604030504040204" pitchFamily="34" charset="0"/>
                <a:cs typeface="Tahoma" panose="020B0604030504040204" pitchFamily="34" charset="0"/>
              </a:rPr>
              <a:t>i</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gian</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đến</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khi</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điều</a:t>
            </a:r>
            <a:r>
              <a:rPr lang="en-GB" sz="2200" dirty="0">
                <a:latin typeface="Tahoma" panose="020B0604030504040204" pitchFamily="34" charset="0"/>
                <a:ea typeface="Tahoma" panose="020B0604030504040204" pitchFamily="34" charset="0"/>
                <a:cs typeface="Tahoma" panose="020B0604030504040204" pitchFamily="34" charset="0"/>
              </a:rPr>
              <a:t> trị </a:t>
            </a:r>
            <a:r>
              <a:rPr lang="en-GB" sz="2200" dirty="0" err="1">
                <a:latin typeface="Tahoma" panose="020B0604030504040204" pitchFamily="34" charset="0"/>
                <a:ea typeface="Tahoma" panose="020B0604030504040204" pitchFamily="34" charset="0"/>
                <a:cs typeface="Tahoma" panose="020B0604030504040204" pitchFamily="34" charset="0"/>
              </a:rPr>
              <a:t>thất</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bại</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và</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tỉ</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lệ</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đáp</a:t>
            </a:r>
            <a:r>
              <a:rPr lang="en-GB" sz="2200" dirty="0">
                <a:latin typeface="Tahoma" panose="020B0604030504040204" pitchFamily="34" charset="0"/>
                <a:ea typeface="Tahoma" panose="020B0604030504040204" pitchFamily="34" charset="0"/>
                <a:cs typeface="Tahoma" panose="020B0604030504040204" pitchFamily="34" charset="0"/>
              </a:rPr>
              <a:t> </a:t>
            </a:r>
            <a:r>
              <a:rPr lang="en-GB" sz="2200" dirty="0" err="1">
                <a:latin typeface="Tahoma" panose="020B0604030504040204" pitchFamily="34" charset="0"/>
                <a:ea typeface="Tahoma" panose="020B0604030504040204" pitchFamily="34" charset="0"/>
                <a:cs typeface="Tahoma" panose="020B0604030504040204" pitchFamily="34" charset="0"/>
              </a:rPr>
              <a:t>ứng</a:t>
            </a:r>
            <a:r>
              <a:rPr lang="en-GB" sz="2200" dirty="0">
                <a:latin typeface="Tahoma" panose="020B0604030504040204" pitchFamily="34" charset="0"/>
                <a:ea typeface="Tahoma" panose="020B0604030504040204" pitchFamily="34" charset="0"/>
                <a:cs typeface="Tahoma" panose="020B0604030504040204" pitchFamily="34" charset="0"/>
              </a:rPr>
              <a:t> b</a:t>
            </a:r>
            <a:r>
              <a:rPr lang="vi-VN" sz="2200" dirty="0">
                <a:latin typeface="Tahoma" panose="020B0604030504040204" pitchFamily="34" charset="0"/>
                <a:ea typeface="Tahoma" panose="020B0604030504040204" pitchFamily="34" charset="0"/>
                <a:cs typeface="Tahoma" panose="020B0604030504040204" pitchFamily="34" charset="0"/>
              </a:rPr>
              <a:t>ướ</a:t>
            </a:r>
            <a:r>
              <a:rPr lang="en-GB" sz="2200" dirty="0">
                <a:latin typeface="Tahoma" panose="020B0604030504040204" pitchFamily="34" charset="0"/>
                <a:ea typeface="Tahoma" panose="020B0604030504040204" pitchFamily="34" charset="0"/>
                <a:cs typeface="Tahoma" panose="020B0604030504040204" pitchFamily="34" charset="0"/>
              </a:rPr>
              <a:t>u so </a:t>
            </a:r>
            <a:r>
              <a:rPr lang="en-GB" sz="2200" dirty="0" err="1">
                <a:latin typeface="Tahoma" panose="020B0604030504040204" pitchFamily="34" charset="0"/>
                <a:ea typeface="Tahoma" panose="020B0604030504040204" pitchFamily="34" charset="0"/>
                <a:cs typeface="Tahoma" panose="020B0604030504040204" pitchFamily="34" charset="0"/>
              </a:rPr>
              <a:t>với</a:t>
            </a:r>
            <a:r>
              <a:rPr lang="en-GB" sz="2200" dirty="0">
                <a:latin typeface="Tahoma" panose="020B0604030504040204" pitchFamily="34" charset="0"/>
                <a:ea typeface="Tahoma" panose="020B0604030504040204" pitchFamily="34" charset="0"/>
                <a:cs typeface="Tahoma" panose="020B0604030504040204" pitchFamily="34" charset="0"/>
              </a:rPr>
              <a:t> Gefitinib </a:t>
            </a:r>
            <a:r>
              <a:rPr lang="vi-VN" sz="2200" dirty="0">
                <a:latin typeface="Tahoma" panose="020B0604030504040204" pitchFamily="34" charset="0"/>
                <a:ea typeface="Tahoma" panose="020B0604030504040204" pitchFamily="34" charset="0"/>
                <a:cs typeface="Tahoma" panose="020B0604030504040204" pitchFamily="34" charset="0"/>
              </a:rPr>
              <a:t>ở</a:t>
            </a:r>
            <a:r>
              <a:rPr lang="de-DE" sz="2200" dirty="0">
                <a:latin typeface="Tahoma" panose="020B0604030504040204" pitchFamily="34" charset="0"/>
                <a:ea typeface="Tahoma" panose="020B0604030504040204" pitchFamily="34" charset="0"/>
                <a:cs typeface="Tahoma" panose="020B0604030504040204" pitchFamily="34" charset="0"/>
              </a:rPr>
              <a:t> bệnh nhân có </a:t>
            </a:r>
            <a:r>
              <a:rPr lang="de-DE" sz="2200" b="1" dirty="0">
                <a:latin typeface="Tahoma" panose="020B0604030504040204" pitchFamily="34" charset="0"/>
                <a:ea typeface="Tahoma" panose="020B0604030504040204" pitchFamily="34" charset="0"/>
                <a:cs typeface="Tahoma" panose="020B0604030504040204" pitchFamily="34" charset="0"/>
              </a:rPr>
              <a:t>đột biến EGFR th</a:t>
            </a:r>
            <a:r>
              <a:rPr lang="vi-VN" sz="2200" b="1" dirty="0">
                <a:latin typeface="Tahoma" panose="020B0604030504040204" pitchFamily="34" charset="0"/>
                <a:ea typeface="Tahoma" panose="020B0604030504040204" pitchFamily="34" charset="0"/>
                <a:cs typeface="Tahoma" panose="020B0604030504040204" pitchFamily="34" charset="0"/>
              </a:rPr>
              <a:t>ườ</a:t>
            </a:r>
            <a:r>
              <a:rPr lang="de-DE" sz="2200" b="1" dirty="0">
                <a:latin typeface="Tahoma" panose="020B0604030504040204" pitchFamily="34" charset="0"/>
                <a:ea typeface="Tahoma" panose="020B0604030504040204" pitchFamily="34" charset="0"/>
                <a:cs typeface="Tahoma" panose="020B0604030504040204" pitchFamily="34" charset="0"/>
              </a:rPr>
              <a:t>ng gặp Del 19 và L858R</a:t>
            </a:r>
            <a:r>
              <a:rPr lang="de-DE" sz="2200"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Thời</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gian</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sống</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còn</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toàn</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bộ</a:t>
            </a:r>
            <a:r>
              <a:rPr lang="en-US" altLang="zh-HK" sz="2200" b="1" dirty="0">
                <a:latin typeface="Tahoma" panose="020B0604030504040204" pitchFamily="34" charset="0"/>
                <a:ea typeface="Tahoma" panose="020B0604030504040204" pitchFamily="34" charset="0"/>
                <a:cs typeface="Tahoma" panose="020B0604030504040204" pitchFamily="34" charset="0"/>
              </a:rPr>
              <a:t> OS</a:t>
            </a:r>
            <a:r>
              <a:rPr lang="en-US" altLang="zh-HK" sz="2200" dirty="0">
                <a:latin typeface="Tahoma" panose="020B0604030504040204" pitchFamily="34" charset="0"/>
                <a:ea typeface="Tahoma" panose="020B0604030504040204" pitchFamily="34" charset="0"/>
                <a:cs typeface="Tahoma" panose="020B0604030504040204" pitchFamily="34" charset="0"/>
              </a:rPr>
              <a:t> ở </a:t>
            </a:r>
            <a:r>
              <a:rPr lang="en-US" altLang="zh-HK" sz="2200" dirty="0" err="1">
                <a:latin typeface="Tahoma" panose="020B0604030504040204" pitchFamily="34" charset="0"/>
                <a:ea typeface="Tahoma" panose="020B0604030504040204" pitchFamily="34" charset="0"/>
                <a:cs typeface="Tahoma" panose="020B0604030504040204" pitchFamily="34" charset="0"/>
              </a:rPr>
              <a:t>nhóm</a:t>
            </a:r>
            <a:r>
              <a:rPr lang="en-US" altLang="zh-HK" sz="2200" dirty="0">
                <a:latin typeface="Tahoma" panose="020B0604030504040204" pitchFamily="34" charset="0"/>
                <a:ea typeface="Tahoma" panose="020B0604030504040204" pitchFamily="34" charset="0"/>
                <a:cs typeface="Tahoma" panose="020B0604030504040204" pitchFamily="34" charset="0"/>
              </a:rPr>
              <a:t> BN </a:t>
            </a:r>
            <a:r>
              <a:rPr lang="en-US" altLang="zh-HK" sz="2200" dirty="0" err="1">
                <a:latin typeface="Tahoma" panose="020B0604030504040204" pitchFamily="34" charset="0"/>
                <a:ea typeface="Tahoma" panose="020B0604030504040204" pitchFamily="34" charset="0"/>
                <a:cs typeface="Tahoma" panose="020B0604030504040204" pitchFamily="34" charset="0"/>
              </a:rPr>
              <a:t>được</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điều</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trị</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nối</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tiếp</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với</a:t>
            </a:r>
            <a:r>
              <a:rPr lang="en-US" altLang="zh-HK" sz="2200" dirty="0">
                <a:latin typeface="Tahoma" panose="020B0604030504040204" pitchFamily="34" charset="0"/>
                <a:ea typeface="Tahoma" panose="020B0604030504040204" pitchFamily="34" charset="0"/>
                <a:cs typeface="Tahoma" panose="020B0604030504040204" pitchFamily="34" charset="0"/>
              </a:rPr>
              <a:t> TKI </a:t>
            </a:r>
            <a:r>
              <a:rPr lang="en-US" altLang="zh-HK" sz="2200" dirty="0" err="1">
                <a:latin typeface="Tahoma" panose="020B0604030504040204" pitchFamily="34" charset="0"/>
                <a:ea typeface="Tahoma" panose="020B0604030504040204" pitchFamily="34" charset="0"/>
                <a:cs typeface="Tahoma" panose="020B0604030504040204" pitchFamily="34" charset="0"/>
              </a:rPr>
              <a:t>thế</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hệ</a:t>
            </a:r>
            <a:r>
              <a:rPr lang="en-US" altLang="zh-HK" sz="2200" dirty="0">
                <a:latin typeface="Tahoma" panose="020B0604030504040204" pitchFamily="34" charset="0"/>
                <a:ea typeface="Tahoma" panose="020B0604030504040204" pitchFamily="34" charset="0"/>
                <a:cs typeface="Tahoma" panose="020B0604030504040204" pitchFamily="34" charset="0"/>
              </a:rPr>
              <a:t> 3 </a:t>
            </a:r>
            <a:r>
              <a:rPr lang="en-US" altLang="zh-HK" sz="2200" b="1" dirty="0">
                <a:latin typeface="Tahoma" panose="020B0604030504040204" pitchFamily="34" charset="0"/>
                <a:ea typeface="Tahoma" panose="020B0604030504040204" pitchFamily="34" charset="0"/>
                <a:cs typeface="Tahoma" panose="020B0604030504040204" pitchFamily="34" charset="0"/>
              </a:rPr>
              <a:t>có </a:t>
            </a:r>
            <a:r>
              <a:rPr lang="en-US" altLang="zh-HK" sz="2200" b="1" dirty="0" err="1">
                <a:latin typeface="Tahoma" panose="020B0604030504040204" pitchFamily="34" charset="0"/>
                <a:ea typeface="Tahoma" panose="020B0604030504040204" pitchFamily="34" charset="0"/>
                <a:cs typeface="Tahoma" panose="020B0604030504040204" pitchFamily="34" charset="0"/>
              </a:rPr>
              <a:t>khuynh</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hướng</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dài</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b="1" dirty="0" err="1">
                <a:latin typeface="Tahoma" panose="020B0604030504040204" pitchFamily="34" charset="0"/>
                <a:ea typeface="Tahoma" panose="020B0604030504040204" pitchFamily="34" charset="0"/>
                <a:cs typeface="Tahoma" panose="020B0604030504040204" pitchFamily="34" charset="0"/>
              </a:rPr>
              <a:t>hơn</a:t>
            </a:r>
            <a:r>
              <a:rPr lang="en-US" altLang="zh-HK" sz="2200" b="1" dirty="0">
                <a:latin typeface="Tahoma" panose="020B0604030504040204" pitchFamily="34" charset="0"/>
                <a:ea typeface="Tahoma" panose="020B0604030504040204" pitchFamily="34" charset="0"/>
                <a:cs typeface="Tahoma" panose="020B0604030504040204" pitchFamily="34" charset="0"/>
              </a:rPr>
              <a:t> </a:t>
            </a:r>
            <a:r>
              <a:rPr lang="en-US" altLang="zh-HK" sz="2200" dirty="0">
                <a:latin typeface="Tahoma" panose="020B0604030504040204" pitchFamily="34" charset="0"/>
                <a:ea typeface="Tahoma" panose="020B0604030504040204" pitchFamily="34" charset="0"/>
                <a:cs typeface="Tahoma" panose="020B0604030504040204" pitchFamily="34" charset="0"/>
              </a:rPr>
              <a:t>ở </a:t>
            </a:r>
            <a:r>
              <a:rPr lang="en-US" altLang="zh-HK" sz="2200" dirty="0" err="1">
                <a:latin typeface="Tahoma" panose="020B0604030504040204" pitchFamily="34" charset="0"/>
                <a:ea typeface="Tahoma" panose="020B0604030504040204" pitchFamily="34" charset="0"/>
                <a:cs typeface="Tahoma" panose="020B0604030504040204" pitchFamily="34" charset="0"/>
              </a:rPr>
              <a:t>nhóm</a:t>
            </a:r>
            <a:r>
              <a:rPr lang="en-US" altLang="zh-HK" sz="2200" dirty="0">
                <a:latin typeface="Tahoma" panose="020B0604030504040204" pitchFamily="34" charset="0"/>
                <a:ea typeface="Tahoma" panose="020B0604030504040204" pitchFamily="34" charset="0"/>
                <a:cs typeface="Tahoma" panose="020B0604030504040204" pitchFamily="34" charset="0"/>
              </a:rPr>
              <a:t> Afatinib so </a:t>
            </a:r>
            <a:r>
              <a:rPr lang="en-US" altLang="zh-HK" sz="2200" dirty="0" err="1">
                <a:latin typeface="Tahoma" panose="020B0604030504040204" pitchFamily="34" charset="0"/>
                <a:ea typeface="Tahoma" panose="020B0604030504040204" pitchFamily="34" charset="0"/>
                <a:cs typeface="Tahoma" panose="020B0604030504040204" pitchFamily="34" charset="0"/>
              </a:rPr>
              <a:t>với</a:t>
            </a:r>
            <a:r>
              <a:rPr lang="en-US" altLang="zh-HK" sz="2200" dirty="0">
                <a:latin typeface="Tahoma" panose="020B0604030504040204" pitchFamily="34" charset="0"/>
                <a:ea typeface="Tahoma" panose="020B0604030504040204" pitchFamily="34" charset="0"/>
                <a:cs typeface="Tahoma" panose="020B0604030504040204" pitchFamily="34" charset="0"/>
              </a:rPr>
              <a:t> </a:t>
            </a:r>
            <a:r>
              <a:rPr lang="en-US" altLang="zh-HK" sz="2200" dirty="0" err="1">
                <a:latin typeface="Tahoma" panose="020B0604030504040204" pitchFamily="34" charset="0"/>
                <a:ea typeface="Tahoma" panose="020B0604030504040204" pitchFamily="34" charset="0"/>
                <a:cs typeface="Tahoma" panose="020B0604030504040204" pitchFamily="34" charset="0"/>
              </a:rPr>
              <a:t>nhóm</a:t>
            </a:r>
            <a:r>
              <a:rPr lang="en-US" altLang="zh-HK" sz="2200" dirty="0">
                <a:latin typeface="Tahoma" panose="020B0604030504040204" pitchFamily="34" charset="0"/>
                <a:ea typeface="Tahoma" panose="020B0604030504040204" pitchFamily="34" charset="0"/>
                <a:cs typeface="Tahoma" panose="020B0604030504040204" pitchFamily="34" charset="0"/>
              </a:rPr>
              <a:t> BN Gefitinib.</a:t>
            </a:r>
          </a:p>
          <a:p>
            <a:pPr marL="344488" indent="-344488">
              <a:lnSpc>
                <a:spcPct val="100000"/>
              </a:lnSpc>
              <a:buFont typeface="Wingdings" panose="05000000000000000000" pitchFamily="2" charset="2"/>
              <a:buChar char="§"/>
            </a:pPr>
            <a:r>
              <a:rPr lang="de-DE" altLang="en-US" sz="2200" b="1" dirty="0">
                <a:latin typeface="Tahoma" panose="020B0604030504040204" pitchFamily="34" charset="0"/>
                <a:ea typeface="Tahoma" panose="020B0604030504040204" pitchFamily="34" charset="0"/>
                <a:cs typeface="Tahoma" panose="020B0604030504040204" pitchFamily="34" charset="0"/>
              </a:rPr>
              <a:t>Các nghiên c</a:t>
            </a:r>
            <a:r>
              <a:rPr lang="vi-VN" altLang="en-US" sz="2200" b="1" dirty="0">
                <a:latin typeface="Tahoma" panose="020B0604030504040204" pitchFamily="34" charset="0"/>
                <a:ea typeface="Tahoma" panose="020B0604030504040204" pitchFamily="34" charset="0"/>
                <a:cs typeface="Tahoma" panose="020B0604030504040204" pitchFamily="34" charset="0"/>
              </a:rPr>
              <a:t>ứ</a:t>
            </a:r>
            <a:r>
              <a:rPr lang="de-DE" altLang="en-US" sz="2200" b="1" dirty="0">
                <a:latin typeface="Tahoma" panose="020B0604030504040204" pitchFamily="34" charset="0"/>
                <a:ea typeface="Tahoma" panose="020B0604030504040204" pitchFamily="34" charset="0"/>
                <a:cs typeface="Tahoma" panose="020B0604030504040204" pitchFamily="34" charset="0"/>
              </a:rPr>
              <a:t>u đ</a:t>
            </a:r>
            <a:r>
              <a:rPr lang="vi-VN" altLang="en-US" sz="2200" b="1" dirty="0">
                <a:latin typeface="Tahoma" panose="020B0604030504040204" pitchFamily="34" charset="0"/>
                <a:ea typeface="Tahoma" panose="020B0604030504040204" pitchFamily="34" charset="0"/>
                <a:cs typeface="Tahoma" panose="020B0604030504040204" pitchFamily="34" charset="0"/>
              </a:rPr>
              <a:t>ờ</a:t>
            </a:r>
            <a:r>
              <a:rPr lang="de-DE" altLang="en-US" sz="2200" b="1" dirty="0">
                <a:latin typeface="Tahoma" panose="020B0604030504040204" pitchFamily="34" charset="0"/>
                <a:ea typeface="Tahoma" panose="020B0604030504040204" pitchFamily="34" charset="0"/>
                <a:cs typeface="Tahoma" panose="020B0604030504040204" pitchFamily="34" charset="0"/>
              </a:rPr>
              <a:t>i th</a:t>
            </a:r>
            <a:r>
              <a:rPr lang="vi-VN" altLang="en-US" sz="2200" b="1" dirty="0">
                <a:latin typeface="Tahoma" panose="020B0604030504040204" pitchFamily="34" charset="0"/>
                <a:ea typeface="Tahoma" panose="020B0604030504040204" pitchFamily="34" charset="0"/>
                <a:cs typeface="Tahoma" panose="020B0604030504040204" pitchFamily="34" charset="0"/>
              </a:rPr>
              <a:t>ự</a:t>
            </a:r>
            <a:r>
              <a:rPr lang="de-DE" altLang="en-US" sz="2200" b="1" dirty="0">
                <a:latin typeface="Tahoma" panose="020B0604030504040204" pitchFamily="34" charset="0"/>
                <a:ea typeface="Tahoma" panose="020B0604030504040204" pitchFamily="34" charset="0"/>
                <a:cs typeface="Tahoma" panose="020B0604030504040204" pitchFamily="34" charset="0"/>
              </a:rPr>
              <a:t>c </a:t>
            </a:r>
            <a:r>
              <a:rPr lang="de-DE" altLang="en-US" sz="2200" dirty="0">
                <a:latin typeface="Tahoma" panose="020B0604030504040204" pitchFamily="34" charset="0"/>
                <a:ea typeface="Tahoma" panose="020B0604030504040204" pitchFamily="34" charset="0"/>
                <a:cs typeface="Tahoma" panose="020B0604030504040204" pitchFamily="34" charset="0"/>
              </a:rPr>
              <a:t>theo sau tiếp tục b</a:t>
            </a:r>
            <a:r>
              <a:rPr lang="vi-VN" altLang="en-US" sz="2200" dirty="0">
                <a:latin typeface="Tahoma" panose="020B0604030504040204" pitchFamily="34" charset="0"/>
                <a:ea typeface="Tahoma" panose="020B0604030504040204" pitchFamily="34" charset="0"/>
                <a:cs typeface="Tahoma" panose="020B0604030504040204" pitchFamily="34" charset="0"/>
              </a:rPr>
              <a:t>ổ</a:t>
            </a:r>
            <a:r>
              <a:rPr lang="de-DE" altLang="en-US" sz="2200" dirty="0">
                <a:latin typeface="Tahoma" panose="020B0604030504040204" pitchFamily="34" charset="0"/>
                <a:ea typeface="Tahoma" panose="020B0604030504040204" pitchFamily="34" charset="0"/>
                <a:cs typeface="Tahoma" panose="020B0604030504040204" pitchFamily="34" charset="0"/>
              </a:rPr>
              <a:t> sung và c</a:t>
            </a:r>
            <a:r>
              <a:rPr lang="vi-VN" altLang="en-US" sz="2200" dirty="0">
                <a:latin typeface="Tahoma" panose="020B0604030504040204" pitchFamily="34" charset="0"/>
                <a:ea typeface="Tahoma" panose="020B0604030504040204" pitchFamily="34" charset="0"/>
                <a:cs typeface="Tahoma" panose="020B0604030504040204" pitchFamily="34" charset="0"/>
              </a:rPr>
              <a:t>ủ</a:t>
            </a:r>
            <a:r>
              <a:rPr lang="de-DE" altLang="en-US" sz="2200" dirty="0">
                <a:latin typeface="Tahoma" panose="020B0604030504040204" pitchFamily="34" charset="0"/>
                <a:ea typeface="Tahoma" panose="020B0604030504040204" pitchFamily="34" charset="0"/>
                <a:cs typeface="Tahoma" panose="020B0604030504040204" pitchFamily="34" charset="0"/>
              </a:rPr>
              <a:t>ng cố hiệu qu</a:t>
            </a:r>
            <a:r>
              <a:rPr lang="vi-VN" altLang="en-US" sz="2200" dirty="0">
                <a:latin typeface="Tahoma" panose="020B0604030504040204" pitchFamily="34" charset="0"/>
                <a:ea typeface="Tahoma" panose="020B0604030504040204" pitchFamily="34" charset="0"/>
                <a:cs typeface="Tahoma" panose="020B0604030504040204" pitchFamily="34" charset="0"/>
              </a:rPr>
              <a:t>ả</a:t>
            </a:r>
            <a:r>
              <a:rPr lang="de-DE" altLang="en-US" sz="2200" dirty="0">
                <a:latin typeface="Tahoma" panose="020B0604030504040204" pitchFamily="34" charset="0"/>
                <a:ea typeface="Tahoma" panose="020B0604030504040204" pitchFamily="34" charset="0"/>
                <a:cs typeface="Tahoma" panose="020B0604030504040204" pitchFamily="34" charset="0"/>
              </a:rPr>
              <a:t> c</a:t>
            </a:r>
            <a:r>
              <a:rPr lang="vi-VN" altLang="en-US" sz="2200" dirty="0">
                <a:latin typeface="Tahoma" panose="020B0604030504040204" pitchFamily="34" charset="0"/>
                <a:ea typeface="Tahoma" panose="020B0604030504040204" pitchFamily="34" charset="0"/>
                <a:cs typeface="Tahoma" panose="020B0604030504040204" pitchFamily="34" charset="0"/>
              </a:rPr>
              <a:t>ủ</a:t>
            </a:r>
            <a:r>
              <a:rPr lang="en-GB" altLang="en-US" sz="2200" dirty="0">
                <a:latin typeface="Tahoma" panose="020B0604030504040204" pitchFamily="34" charset="0"/>
                <a:ea typeface="Tahoma" panose="020B0604030504040204" pitchFamily="34" charset="0"/>
                <a:cs typeface="Tahoma" panose="020B0604030504040204" pitchFamily="34" charset="0"/>
              </a:rPr>
              <a:t>a Afatinib </a:t>
            </a:r>
            <a:r>
              <a:rPr lang="en-GB" sz="2200" dirty="0" err="1"/>
              <a:t>cải</a:t>
            </a:r>
            <a:r>
              <a:rPr lang="en-GB" sz="2200" dirty="0"/>
              <a:t> </a:t>
            </a:r>
            <a:r>
              <a:rPr lang="en-GB" sz="2200" dirty="0" err="1"/>
              <a:t>thiện</a:t>
            </a:r>
            <a:r>
              <a:rPr lang="en-GB" sz="2200" dirty="0"/>
              <a:t> PFS </a:t>
            </a:r>
            <a:r>
              <a:rPr lang="en-GB" sz="2200" dirty="0" err="1"/>
              <a:t>và</a:t>
            </a:r>
            <a:r>
              <a:rPr lang="en-GB" sz="2200" dirty="0"/>
              <a:t> OS </a:t>
            </a:r>
            <a:r>
              <a:rPr lang="en-GB" sz="2200" dirty="0" err="1"/>
              <a:t>trong</a:t>
            </a:r>
            <a:r>
              <a:rPr lang="en-GB" sz="2200" dirty="0"/>
              <a:t> </a:t>
            </a:r>
            <a:r>
              <a:rPr lang="en-GB" sz="2200" dirty="0" err="1"/>
              <a:t>điều</a:t>
            </a:r>
            <a:r>
              <a:rPr lang="en-GB" sz="2200" dirty="0"/>
              <a:t> </a:t>
            </a:r>
            <a:r>
              <a:rPr lang="en-GB" sz="2200" dirty="0" err="1"/>
              <a:t>trị</a:t>
            </a:r>
            <a:r>
              <a:rPr lang="en-GB" sz="2200" dirty="0"/>
              <a:t> </a:t>
            </a:r>
            <a:r>
              <a:rPr lang="en-GB" sz="2200" dirty="0" err="1"/>
              <a:t>bước</a:t>
            </a:r>
            <a:r>
              <a:rPr lang="en-GB" sz="2200" dirty="0"/>
              <a:t> 1 UTPKTBN </a:t>
            </a:r>
            <a:r>
              <a:rPr lang="en-GB" sz="2200" dirty="0" err="1"/>
              <a:t>có</a:t>
            </a:r>
            <a:r>
              <a:rPr lang="en-GB" sz="2200" dirty="0"/>
              <a:t> </a:t>
            </a:r>
            <a:r>
              <a:rPr lang="en-GB" sz="2200" dirty="0" err="1"/>
              <a:t>đột</a:t>
            </a:r>
            <a:r>
              <a:rPr lang="en-GB" sz="2200" dirty="0"/>
              <a:t> </a:t>
            </a:r>
            <a:r>
              <a:rPr lang="en-GB" sz="2200" dirty="0" err="1"/>
              <a:t>biến</a:t>
            </a:r>
            <a:r>
              <a:rPr lang="en-GB" sz="2200" dirty="0"/>
              <a:t> EGFR </a:t>
            </a:r>
            <a:r>
              <a:rPr lang="en-GB" sz="2200" dirty="0" err="1"/>
              <a:t>thường</a:t>
            </a:r>
            <a:r>
              <a:rPr lang="en-GB" sz="2200" dirty="0"/>
              <a:t> </a:t>
            </a:r>
            <a:r>
              <a:rPr lang="en-GB" sz="2200" dirty="0" err="1"/>
              <a:t>gặp</a:t>
            </a:r>
            <a:r>
              <a:rPr lang="en-GB" sz="2200" dirty="0"/>
              <a:t> so </a:t>
            </a:r>
            <a:r>
              <a:rPr lang="en-GB" sz="2200" dirty="0" err="1"/>
              <a:t>với</a:t>
            </a:r>
            <a:r>
              <a:rPr lang="en-GB" sz="2200" dirty="0"/>
              <a:t> EGFR TKI </a:t>
            </a:r>
            <a:r>
              <a:rPr lang="en-GB" sz="2200" dirty="0" err="1"/>
              <a:t>thế</a:t>
            </a:r>
            <a:r>
              <a:rPr lang="en-GB" sz="2200" dirty="0"/>
              <a:t> </a:t>
            </a:r>
            <a:r>
              <a:rPr lang="en-GB" sz="2200" dirty="0" err="1"/>
              <a:t>hệ</a:t>
            </a:r>
            <a:r>
              <a:rPr lang="en-GB" sz="2200" dirty="0"/>
              <a:t> 1,</a:t>
            </a:r>
            <a:r>
              <a:rPr lang="vi-VN" sz="2200" dirty="0"/>
              <a:t> 3</a:t>
            </a:r>
            <a:r>
              <a:rPr lang="en-GB" sz="2200" dirty="0"/>
              <a:t> </a:t>
            </a:r>
            <a:endParaRPr lang="vi-VN" sz="2200"/>
          </a:p>
          <a:p>
            <a:pPr marL="344488" indent="-344488">
              <a:lnSpc>
                <a:spcPct val="100000"/>
              </a:lnSpc>
              <a:buFont typeface="Wingdings" panose="05000000000000000000" pitchFamily="2" charset="2"/>
              <a:buChar char="§"/>
            </a:pPr>
            <a:r>
              <a:rPr lang="en-US" sz="2200" b="1">
                <a:latin typeface="Tahoma" panose="020B0604030504040204" pitchFamily="34" charset="0"/>
                <a:ea typeface="Tahoma" panose="020B0604030504040204" pitchFamily="34" charset="0"/>
                <a:cs typeface="Tahoma" panose="020B0604030504040204" pitchFamily="34" charset="0"/>
              </a:rPr>
              <a:t>Điều</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chỉnh</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liều</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làm</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tăng</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khả</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năng</a:t>
            </a:r>
            <a:r>
              <a:rPr lang="en-US" sz="2200" b="1" dirty="0">
                <a:latin typeface="Tahoma" panose="020B0604030504040204" pitchFamily="34" charset="0"/>
                <a:ea typeface="Tahoma" panose="020B0604030504040204" pitchFamily="34" charset="0"/>
                <a:cs typeface="Tahoma" panose="020B0604030504040204" pitchFamily="34" charset="0"/>
              </a:rPr>
              <a:t> dung </a:t>
            </a:r>
            <a:r>
              <a:rPr lang="en-US" sz="2200" b="1" dirty="0" err="1">
                <a:latin typeface="Tahoma" panose="020B0604030504040204" pitchFamily="34" charset="0"/>
                <a:ea typeface="Tahoma" panose="020B0604030504040204" pitchFamily="34" charset="0"/>
                <a:cs typeface="Tahoma" panose="020B0604030504040204" pitchFamily="34" charset="0"/>
              </a:rPr>
              <a:t>nạp</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nhưng</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không</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làm</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giảm</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hiệu</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quả</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điều</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b="1" dirty="0" err="1">
                <a:latin typeface="Tahoma" panose="020B0604030504040204" pitchFamily="34" charset="0"/>
                <a:ea typeface="Tahoma" panose="020B0604030504040204" pitchFamily="34" charset="0"/>
                <a:cs typeface="Tahoma" panose="020B0604030504040204" pitchFamily="34" charset="0"/>
              </a:rPr>
              <a:t>trị</a:t>
            </a:r>
            <a:r>
              <a:rPr lang="en-US" sz="2200" b="1"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của</a:t>
            </a:r>
            <a:r>
              <a:rPr lang="en-US" sz="2200" dirty="0">
                <a:latin typeface="Tahoma" panose="020B0604030504040204" pitchFamily="34" charset="0"/>
                <a:ea typeface="Tahoma" panose="020B0604030504040204" pitchFamily="34" charset="0"/>
                <a:cs typeface="Tahoma" panose="020B0604030504040204" pitchFamily="34" charset="0"/>
              </a:rPr>
              <a:t> Afatinib, </a:t>
            </a:r>
            <a:r>
              <a:rPr lang="en-US" sz="2200" dirty="0" err="1">
                <a:latin typeface="Tahoma" panose="020B0604030504040204" pitchFamily="34" charset="0"/>
                <a:ea typeface="Tahoma" panose="020B0604030504040204" pitchFamily="34" charset="0"/>
                <a:cs typeface="Tahoma" panose="020B0604030504040204" pitchFamily="34" charset="0"/>
              </a:rPr>
              <a:t>chứng</a:t>
            </a:r>
            <a:r>
              <a:rPr lang="en-US" sz="2200" dirty="0">
                <a:latin typeface="Tahoma" panose="020B0604030504040204" pitchFamily="34" charset="0"/>
                <a:ea typeface="Tahoma" panose="020B0604030504040204" pitchFamily="34" charset="0"/>
                <a:cs typeface="Tahoma" panose="020B0604030504040204" pitchFamily="34" charset="0"/>
              </a:rPr>
              <a:t> minh qua </a:t>
            </a:r>
            <a:r>
              <a:rPr lang="en-US" sz="2200" dirty="0" err="1">
                <a:latin typeface="Tahoma" panose="020B0604030504040204" pitchFamily="34" charset="0"/>
                <a:ea typeface="Tahoma" panose="020B0604030504040204" pitchFamily="34" charset="0"/>
                <a:cs typeface="Tahoma" panose="020B0604030504040204" pitchFamily="34" charset="0"/>
              </a:rPr>
              <a:t>các</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nghiên</a:t>
            </a:r>
            <a:r>
              <a:rPr lang="en-US" sz="2200" dirty="0">
                <a:latin typeface="Tahoma" panose="020B0604030504040204" pitchFamily="34" charset="0"/>
                <a:ea typeface="Tahoma" panose="020B0604030504040204" pitchFamily="34" charset="0"/>
                <a:cs typeface="Tahoma" panose="020B0604030504040204" pitchFamily="34" charset="0"/>
              </a:rPr>
              <a:t> </a:t>
            </a:r>
            <a:r>
              <a:rPr lang="en-US" sz="2200" dirty="0" err="1">
                <a:latin typeface="Tahoma" panose="020B0604030504040204" pitchFamily="34" charset="0"/>
                <a:ea typeface="Tahoma" panose="020B0604030504040204" pitchFamily="34" charset="0"/>
                <a:cs typeface="Tahoma" panose="020B0604030504040204" pitchFamily="34" charset="0"/>
              </a:rPr>
              <a:t>cứu</a:t>
            </a:r>
            <a:r>
              <a:rPr lang="en-US" sz="2200" dirty="0">
                <a:latin typeface="Tahoma" panose="020B0604030504040204" pitchFamily="34" charset="0"/>
                <a:ea typeface="Tahoma" panose="020B0604030504040204" pitchFamily="34" charset="0"/>
                <a:cs typeface="Tahoma" panose="020B0604030504040204" pitchFamily="34" charset="0"/>
              </a:rPr>
              <a:t> Lux-lung 3, 6, 7 </a:t>
            </a:r>
            <a:r>
              <a:rPr lang="en-US" sz="2200" dirty="0" err="1">
                <a:latin typeface="Tahoma" panose="020B0604030504040204" pitchFamily="34" charset="0"/>
                <a:ea typeface="Tahoma" panose="020B0604030504040204" pitchFamily="34" charset="0"/>
                <a:cs typeface="Tahoma" panose="020B0604030504040204" pitchFamily="34" charset="0"/>
              </a:rPr>
              <a:t>và</a:t>
            </a:r>
            <a:r>
              <a:rPr lang="en-US" sz="2200" dirty="0">
                <a:latin typeface="Tahoma" panose="020B0604030504040204" pitchFamily="34" charset="0"/>
                <a:ea typeface="Tahoma" panose="020B0604030504040204" pitchFamily="34" charset="0"/>
                <a:cs typeface="Tahoma" panose="020B0604030504040204" pitchFamily="34" charset="0"/>
              </a:rPr>
              <a:t> RealGiDo.</a:t>
            </a:r>
            <a:endParaRPr lang="vi-VN" sz="2200" dirty="0">
              <a:latin typeface="Tahoma" panose="020B0604030504040204" pitchFamily="34" charset="0"/>
              <a:ea typeface="Tahoma" panose="020B0604030504040204" pitchFamily="34" charset="0"/>
              <a:cs typeface="Tahoma" panose="020B0604030504040204" pitchFamily="34" charset="0"/>
            </a:endParaRPr>
          </a:p>
          <a:p>
            <a:pPr marL="344488" indent="-344488">
              <a:buNone/>
            </a:pPr>
            <a:endParaRPr lang="en-US" sz="2200" dirty="0">
              <a:latin typeface="Tahoma" panose="020B0604030504040204" pitchFamily="34" charset="0"/>
              <a:ea typeface="Tahoma" panose="020B0604030504040204" pitchFamily="34" charset="0"/>
              <a:cs typeface="Tahoma" panose="020B0604030504040204" pitchFamily="34" charset="0"/>
            </a:endParaRPr>
          </a:p>
          <a:p>
            <a:endParaRPr lang="vi-VN" sz="2200" dirty="0"/>
          </a:p>
        </p:txBody>
      </p:sp>
    </p:spTree>
    <p:extLst>
      <p:ext uri="{BB962C8B-B14F-4D97-AF65-F5344CB8AC3E}">
        <p14:creationId xmlns:p14="http://schemas.microsoft.com/office/powerpoint/2010/main" val="86874219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18103" y="2687216"/>
            <a:ext cx="11788726" cy="1087949"/>
          </a:xfrm>
        </p:spPr>
        <p:txBody>
          <a:bodyPr>
            <a:noAutofit/>
          </a:bodyPr>
          <a:lstStyle/>
          <a:p>
            <a:pPr>
              <a:lnSpc>
                <a:spcPct val="150000"/>
              </a:lnSpc>
            </a:pPr>
            <a:r>
              <a:rPr lang="en-US" sz="5400" dirty="0">
                <a:latin typeface="Tahoma" panose="020B0604030504040204" pitchFamily="34" charset="0"/>
                <a:ea typeface="Tahoma" panose="020B0604030504040204" pitchFamily="34" charset="0"/>
                <a:cs typeface="Tahoma" panose="020B0604030504040204" pitchFamily="34" charset="0"/>
              </a:rPr>
              <a:t>TRÂN TRỌNG CẢM </a:t>
            </a:r>
            <a:r>
              <a:rPr lang="vi-VN" sz="5400" dirty="0">
                <a:latin typeface="Tahoma" panose="020B0604030504040204" pitchFamily="34" charset="0"/>
                <a:ea typeface="Tahoma" panose="020B0604030504040204" pitchFamily="34" charset="0"/>
                <a:cs typeface="Tahoma" panose="020B0604030504040204" pitchFamily="34" charset="0"/>
              </a:rPr>
              <a:t>Ơ</a:t>
            </a:r>
            <a:r>
              <a:rPr lang="en-US" sz="5400" dirty="0">
                <a:latin typeface="Tahoma" panose="020B0604030504040204" pitchFamily="34" charset="0"/>
                <a:ea typeface="Tahoma" panose="020B0604030504040204" pitchFamily="34" charset="0"/>
                <a:cs typeface="Tahoma" panose="020B0604030504040204" pitchFamily="34" charset="0"/>
              </a:rPr>
              <a:t>N</a:t>
            </a:r>
            <a:endParaRPr lang="vi-VN" sz="5400" dirty="0">
              <a:latin typeface="Tahoma" panose="020B0604030504040204" pitchFamily="34" charset="0"/>
              <a:ea typeface="Tahoma" panose="020B0604030504040204" pitchFamily="34" charset="0"/>
              <a:cs typeface="Tahoma" panose="020B0604030504040204" pitchFamily="34" charset="0"/>
            </a:endParaRPr>
          </a:p>
        </p:txBody>
      </p:sp>
      <p:sp>
        <p:nvSpPr>
          <p:cNvPr id="3" name="Rectangle 2"/>
          <p:cNvSpPr/>
          <p:nvPr/>
        </p:nvSpPr>
        <p:spPr>
          <a:xfrm>
            <a:off x="7413674" y="6414868"/>
            <a:ext cx="4346917" cy="33762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356605468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16</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2050"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712318" y="1287950"/>
            <a:ext cx="8614238" cy="48215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1"/>
          <p:cNvSpPr txBox="1">
            <a:spLocks/>
          </p:cNvSpPr>
          <p:nvPr/>
        </p:nvSpPr>
        <p:spPr>
          <a:xfrm>
            <a:off x="1971765" y="626921"/>
            <a:ext cx="8095345" cy="543677"/>
          </a:xfrm>
          <a:prstGeom prst="rect">
            <a:avLst/>
          </a:prstGeom>
        </p:spPr>
        <p:txBody>
          <a:bodyPr vert="horz" wrap="square" lIns="0" tIns="34290" rIns="0" bIns="34290" rtlCol="0" anchor="b">
            <a:no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Các</a:t>
            </a:r>
            <a:r>
              <a:rPr kumimoji="0" lang="en-US" sz="2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EGFR TKIs </a:t>
            </a:r>
            <a:r>
              <a:rPr kumimoji="0" lang="en-US" sz="2400" b="1"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trong</a:t>
            </a:r>
            <a:r>
              <a:rPr kumimoji="0" lang="en-US" sz="2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2400" b="1"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điều</a:t>
            </a:r>
            <a:r>
              <a:rPr kumimoji="0" lang="en-US" sz="2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2400" b="1"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trị</a:t>
            </a:r>
            <a:r>
              <a:rPr kumimoji="0" lang="en-US" sz="2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UTPKTBN </a:t>
            </a:r>
            <a:r>
              <a:rPr kumimoji="0" lang="en-US" sz="2400" b="1"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có</a:t>
            </a:r>
            <a:r>
              <a:rPr kumimoji="0" lang="en-US" sz="2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EGFR M+</a:t>
            </a:r>
          </a:p>
        </p:txBody>
      </p:sp>
      <p:sp>
        <p:nvSpPr>
          <p:cNvPr id="4" name="TextBox 3"/>
          <p:cNvSpPr txBox="1"/>
          <p:nvPr/>
        </p:nvSpPr>
        <p:spPr>
          <a:xfrm>
            <a:off x="1234787" y="6569985"/>
            <a:ext cx="5838825" cy="3231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Calibri"/>
                <a:ea typeface="+mn-ea"/>
                <a:cs typeface="+mn-cs"/>
              </a:rPr>
              <a:t>Nicolas Girard. Future </a:t>
            </a:r>
            <a:r>
              <a:rPr kumimoji="0" lang="en-US" sz="750" b="0" i="0" u="none" strike="noStrike" kern="1200" cap="none" spc="0" normalizeH="0" baseline="0" noProof="0" dirty="0" err="1">
                <a:ln>
                  <a:noFill/>
                </a:ln>
                <a:solidFill>
                  <a:prstClr val="black"/>
                </a:solidFill>
                <a:effectLst/>
                <a:uLnTx/>
                <a:uFillTx/>
                <a:latin typeface="Calibri"/>
                <a:ea typeface="+mn-ea"/>
                <a:cs typeface="+mn-cs"/>
              </a:rPr>
              <a:t>Oncol</a:t>
            </a:r>
            <a:r>
              <a:rPr kumimoji="0" lang="en-US" sz="750" b="0" i="0" u="none" strike="noStrike" kern="1200" cap="none" spc="0" normalizeH="0" baseline="0" noProof="0" dirty="0">
                <a:ln>
                  <a:noFill/>
                </a:ln>
                <a:solidFill>
                  <a:prstClr val="black"/>
                </a:solidFill>
                <a:effectLst/>
                <a:uLnTx/>
                <a:uFillTx/>
                <a:latin typeface="Calibri"/>
                <a:ea typeface="+mn-ea"/>
                <a:cs typeface="+mn-cs"/>
              </a:rPr>
              <a:t>. (2018)</a:t>
            </a:r>
            <a:r>
              <a:rPr kumimoji="0" lang="fr-FR" sz="750" b="0" i="0" u="sng" strike="noStrike" kern="1200" cap="none" spc="0" normalizeH="0" baseline="0" noProof="0" dirty="0">
                <a:ln>
                  <a:noFill/>
                </a:ln>
                <a:solidFill>
                  <a:prstClr val="black"/>
                </a:solidFill>
                <a:effectLst/>
                <a:uLnTx/>
                <a:uFillTx/>
                <a:latin typeface="Calibri"/>
                <a:ea typeface="+mn-ea"/>
                <a:cs typeface="+mn-cs"/>
              </a:rPr>
              <a:t> https://www.futuremedicine.com/doi/10.2217/fon-2017-0636</a:t>
            </a:r>
            <a:endParaRPr kumimoji="0" lang="en-US" sz="75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Footer Placeholder 4"/>
          <p:cNvSpPr txBox="1">
            <a:spLocks/>
          </p:cNvSpPr>
          <p:nvPr/>
        </p:nvSpPr>
        <p:spPr>
          <a:xfrm>
            <a:off x="3124200" y="5624514"/>
            <a:ext cx="4203701" cy="273844"/>
          </a:xfrm>
          <a:prstGeom prst="rect">
            <a:avLst/>
          </a:prstGeom>
        </p:spPr>
        <p:txBody>
          <a:bodyPr vert="horz" lIns="68580" tIns="34290" rIns="68580" bIns="34290" rtlCol="0" anchor="ctr"/>
          <a:lstStyle>
            <a:defPPr>
              <a:defRPr lang="en-US"/>
            </a:defPPr>
            <a:lvl1pPr marL="0" algn="l" defTabSz="914400" rtl="0" eaLnBrk="1" latinLnBrk="0" hangingPunct="1">
              <a:defRPr sz="800" kern="1200" cap="none" spc="60" baseline="0">
                <a:solidFill>
                  <a:schemeClr val="tx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60" normalizeH="0" baseline="0" noProof="0">
                <a:ln>
                  <a:noFill/>
                </a:ln>
                <a:solidFill>
                  <a:prstClr val="black"/>
                </a:solidFill>
                <a:effectLst/>
                <a:uLnTx/>
                <a:uFillTx/>
                <a:latin typeface="Calibri"/>
                <a:ea typeface="+mn-ea"/>
                <a:cs typeface="+mn-cs"/>
              </a:rPr>
              <a:t>The slide set is for scientific exchange. Please refer the local prescribing information </a:t>
            </a:r>
            <a:endParaRPr kumimoji="0" lang="en-US" sz="600" b="0" i="0" u="none" strike="noStrike" kern="1200" cap="none" spc="6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261810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510074" y="1431985"/>
            <a:ext cx="11230477" cy="2500213"/>
          </a:xfrm>
        </p:spPr>
        <p:txBody>
          <a:bodyPr/>
          <a:lstStyle/>
          <a:p>
            <a:pPr algn="ctr">
              <a:lnSpc>
                <a:spcPct val="100000"/>
              </a:lnSpc>
            </a:pPr>
            <a:r>
              <a:rPr lang="en-US" sz="4000">
                <a:cs typeface="Times New Roman" panose="02020603050405020304" pitchFamily="18" charset="0"/>
              </a:rPr>
              <a:t>Afatinib</a:t>
            </a:r>
            <a:r>
              <a:rPr lang="en-US" sz="4000">
                <a:solidFill>
                  <a:srgbClr val="0070C0"/>
                </a:solidFill>
                <a:cs typeface="Times New Roman" panose="02020603050405020304" pitchFamily="18" charset="0"/>
              </a:rPr>
              <a:t> – TKI thế hệ 2</a:t>
            </a:r>
            <a:br>
              <a:rPr lang="en-US" sz="4000">
                <a:solidFill>
                  <a:srgbClr val="0070C0"/>
                </a:solidFill>
                <a:cs typeface="Times New Roman" panose="02020603050405020304" pitchFamily="18" charset="0"/>
              </a:rPr>
            </a:br>
            <a:r>
              <a:rPr lang="en-US" sz="4000">
                <a:solidFill>
                  <a:srgbClr val="0070C0"/>
                </a:solidFill>
                <a:cs typeface="Times New Roman" panose="02020603050405020304" pitchFamily="18" charset="0"/>
              </a:rPr>
              <a:t>trong điều trị UTPKTBN trên đối t</a:t>
            </a:r>
            <a:r>
              <a:rPr lang="vi-VN" sz="4000">
                <a:solidFill>
                  <a:srgbClr val="0070C0"/>
                </a:solidFill>
                <a:cs typeface="Times New Roman" panose="02020603050405020304" pitchFamily="18" charset="0"/>
              </a:rPr>
              <a:t>ượng BN có đột biến EGFR không thường gặp</a:t>
            </a:r>
            <a:endParaRPr lang="en-US" sz="3900" b="1" dirty="0">
              <a:solidFill>
                <a:schemeClr val="accent1"/>
              </a:solidFill>
              <a:cs typeface="Times New Roman" panose="02020603050405020304" pitchFamily="18" charset="0"/>
            </a:endParaRPr>
          </a:p>
        </p:txBody>
      </p:sp>
      <p:pic>
        <p:nvPicPr>
          <p:cNvPr id="3" name="Picture 4" descr="D:\Dossier en cours\Publicis life brand\Module ppt Geotrif\photoshop\Logo BI.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83195" y="582190"/>
            <a:ext cx="1453499" cy="4382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9079627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03951" y="124106"/>
            <a:ext cx="9217149" cy="630936"/>
          </a:xfrm>
        </p:spPr>
        <p:txBody>
          <a:bodyPr/>
          <a:lstStyle/>
          <a:p>
            <a:pPr algn="ctr"/>
            <a:r>
              <a:rPr lang="vi-VN" sz="3600" dirty="0">
                <a:latin typeface="Arial" panose="020B0604020202020204" pitchFamily="34" charset="0"/>
                <a:ea typeface="Tahoma" panose="020B0604030504040204" pitchFamily="34" charset="0"/>
              </a:rPr>
              <a:t>Tỉ lệ bệnh nhân NSCLC với EGFR M+</a:t>
            </a:r>
          </a:p>
        </p:txBody>
      </p:sp>
      <p:grpSp>
        <p:nvGrpSpPr>
          <p:cNvPr id="10" name="Group 9"/>
          <p:cNvGrpSpPr/>
          <p:nvPr/>
        </p:nvGrpSpPr>
        <p:grpSpPr>
          <a:xfrm>
            <a:off x="1175658" y="2441453"/>
            <a:ext cx="9303390" cy="3624238"/>
            <a:chOff x="1254035" y="2057743"/>
            <a:chExt cx="9303390" cy="3624238"/>
          </a:xfrm>
        </p:grpSpPr>
        <p:grpSp>
          <p:nvGrpSpPr>
            <p:cNvPr id="6" name="Group 5"/>
            <p:cNvGrpSpPr/>
            <p:nvPr/>
          </p:nvGrpSpPr>
          <p:grpSpPr>
            <a:xfrm>
              <a:off x="1254035" y="2057743"/>
              <a:ext cx="9303390" cy="3624238"/>
              <a:chOff x="1254035" y="2057743"/>
              <a:chExt cx="9303390" cy="3624238"/>
            </a:xfrm>
          </p:grpSpPr>
          <p:pic>
            <p:nvPicPr>
              <p:cNvPr id="5" name="Picture 2" descr="C:\Users\User\Desktop\egfr\ảnh hiệu quả\modpathol2011215f2.jpg"/>
              <p:cNvPicPr>
                <a:picLocks noChangeAspect="1" noChangeArrowheads="1"/>
              </p:cNvPicPr>
              <p:nvPr/>
            </p:nvPicPr>
            <p:blipFill>
              <a:blip r:embed="rId2"/>
              <a:srcRect/>
              <a:stretch>
                <a:fillRect/>
              </a:stretch>
            </p:blipFill>
            <p:spPr bwMode="auto">
              <a:xfrm>
                <a:off x="6102991" y="2059378"/>
                <a:ext cx="4454434" cy="3622603"/>
              </a:xfrm>
              <a:prstGeom prst="rect">
                <a:avLst/>
              </a:prstGeom>
              <a:noFill/>
            </p:spPr>
          </p:pic>
          <p:pic>
            <p:nvPicPr>
              <p:cNvPr id="3" name="Picture 2"/>
              <p:cNvPicPr>
                <a:picLocks noChangeAspect="1"/>
              </p:cNvPicPr>
              <p:nvPr/>
            </p:nvPicPr>
            <p:blipFill>
              <a:blip r:embed="rId3"/>
              <a:stretch>
                <a:fillRect/>
              </a:stretch>
            </p:blipFill>
            <p:spPr>
              <a:xfrm>
                <a:off x="1254035" y="2057743"/>
                <a:ext cx="3787003" cy="3624238"/>
              </a:xfrm>
              <a:prstGeom prst="rect">
                <a:avLst/>
              </a:prstGeom>
            </p:spPr>
          </p:pic>
        </p:grpSp>
        <p:sp>
          <p:nvSpPr>
            <p:cNvPr id="8" name="Rounded Rectangle 7"/>
            <p:cNvSpPr/>
            <p:nvPr/>
          </p:nvSpPr>
          <p:spPr>
            <a:xfrm>
              <a:off x="3435531" y="2057743"/>
              <a:ext cx="1605507" cy="3376406"/>
            </a:xfrm>
            <a:prstGeom prst="roundRect">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9" name="Right Arrow 8"/>
            <p:cNvSpPr/>
            <p:nvPr/>
          </p:nvSpPr>
          <p:spPr>
            <a:xfrm>
              <a:off x="5212080" y="3631474"/>
              <a:ext cx="757646" cy="561703"/>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grpSp>
      <p:sp>
        <p:nvSpPr>
          <p:cNvPr id="11" name="Rectangle 10"/>
          <p:cNvSpPr/>
          <p:nvPr/>
        </p:nvSpPr>
        <p:spPr>
          <a:xfrm>
            <a:off x="1315454" y="1002874"/>
            <a:ext cx="8259620" cy="119074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lnSpc>
                <a:spcPct val="150000"/>
              </a:lnSpc>
              <a:buFont typeface="Wingdings" panose="05000000000000000000" pitchFamily="2" charset="2"/>
              <a:buChar char="§"/>
            </a:pPr>
            <a:r>
              <a:rPr lang="en-US" b="1" dirty="0">
                <a:latin typeface="Arial" panose="020B0604020202020204" pitchFamily="34" charset="0"/>
                <a:ea typeface="Tahoma" panose="020B0604030504040204" pitchFamily="34" charset="0"/>
                <a:cs typeface="Arial" panose="020B0604020202020204" pitchFamily="34" charset="0"/>
              </a:rPr>
              <a:t>50% </a:t>
            </a:r>
            <a:r>
              <a:rPr lang="en-US" b="1" dirty="0" err="1">
                <a:latin typeface="Arial" panose="020B0604020202020204" pitchFamily="34" charset="0"/>
                <a:ea typeface="Tahoma" panose="020B0604030504040204" pitchFamily="34" charset="0"/>
                <a:cs typeface="Arial" panose="020B0604020202020204" pitchFamily="34" charset="0"/>
              </a:rPr>
              <a:t>bệnh</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nhân</a:t>
            </a:r>
            <a:r>
              <a:rPr lang="en-US" b="1" dirty="0">
                <a:latin typeface="Arial" panose="020B0604020202020204" pitchFamily="34" charset="0"/>
                <a:ea typeface="Tahoma" panose="020B0604030504040204" pitchFamily="34" charset="0"/>
                <a:cs typeface="Arial" panose="020B0604020202020204" pitchFamily="34" charset="0"/>
              </a:rPr>
              <a:t> NSCLC </a:t>
            </a:r>
            <a:r>
              <a:rPr lang="en-US" b="1" dirty="0" err="1">
                <a:latin typeface="Arial" panose="020B0604020202020204" pitchFamily="34" charset="0"/>
                <a:ea typeface="Tahoma" panose="020B0604030504040204" pitchFamily="34" charset="0"/>
                <a:cs typeface="Arial" panose="020B0604020202020204" pitchFamily="34" charset="0"/>
              </a:rPr>
              <a:t>tại</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châu</a:t>
            </a:r>
            <a:r>
              <a:rPr lang="en-US" b="1" dirty="0">
                <a:latin typeface="Arial" panose="020B0604020202020204" pitchFamily="34" charset="0"/>
                <a:ea typeface="Tahoma" panose="020B0604030504040204" pitchFamily="34" charset="0"/>
                <a:cs typeface="Arial" panose="020B0604020202020204" pitchFamily="34" charset="0"/>
              </a:rPr>
              <a:t> Á </a:t>
            </a:r>
            <a:r>
              <a:rPr lang="en-US" b="1" dirty="0" err="1">
                <a:latin typeface="Arial" panose="020B0604020202020204" pitchFamily="34" charset="0"/>
                <a:ea typeface="Tahoma" panose="020B0604030504040204" pitchFamily="34" charset="0"/>
                <a:cs typeface="Arial" panose="020B0604020202020204" pitchFamily="34" charset="0"/>
              </a:rPr>
              <a:t>có</a:t>
            </a:r>
            <a:r>
              <a:rPr lang="en-US" b="1" dirty="0">
                <a:latin typeface="Arial" panose="020B0604020202020204" pitchFamily="34" charset="0"/>
                <a:ea typeface="Tahoma" panose="020B0604030504040204" pitchFamily="34" charset="0"/>
                <a:cs typeface="Arial" panose="020B0604020202020204" pitchFamily="34" charset="0"/>
              </a:rPr>
              <a:t> EGFR M+</a:t>
            </a:r>
          </a:p>
          <a:p>
            <a:pPr marL="285750" indent="-285750" algn="just">
              <a:lnSpc>
                <a:spcPct val="150000"/>
              </a:lnSpc>
              <a:buFont typeface="Wingdings" panose="05000000000000000000" pitchFamily="2" charset="2"/>
              <a:buChar char="§"/>
            </a:pPr>
            <a:r>
              <a:rPr lang="en-US" b="1" dirty="0">
                <a:latin typeface="Arial" panose="020B0604020202020204" pitchFamily="34" charset="0"/>
                <a:ea typeface="Tahoma" panose="020B0604030504040204" pitchFamily="34" charset="0"/>
                <a:cs typeface="Arial" panose="020B0604020202020204" pitchFamily="34" charset="0"/>
              </a:rPr>
              <a:t>Del19 </a:t>
            </a:r>
            <a:r>
              <a:rPr lang="en-US" b="1" dirty="0" err="1">
                <a:latin typeface="Arial" panose="020B0604020202020204" pitchFamily="34" charset="0"/>
                <a:ea typeface="Tahoma" panose="020B0604030504040204" pitchFamily="34" charset="0"/>
                <a:cs typeface="Arial" panose="020B0604020202020204" pitchFamily="34" charset="0"/>
              </a:rPr>
              <a:t>và</a:t>
            </a:r>
            <a:r>
              <a:rPr lang="en-US" b="1" dirty="0">
                <a:latin typeface="Arial" panose="020B0604020202020204" pitchFamily="34" charset="0"/>
                <a:ea typeface="Tahoma" panose="020B0604030504040204" pitchFamily="34" charset="0"/>
                <a:cs typeface="Arial" panose="020B0604020202020204" pitchFamily="34" charset="0"/>
              </a:rPr>
              <a:t> L858R </a:t>
            </a:r>
            <a:r>
              <a:rPr lang="en-US" b="1" dirty="0" err="1">
                <a:latin typeface="Arial" panose="020B0604020202020204" pitchFamily="34" charset="0"/>
                <a:ea typeface="Tahoma" panose="020B0604030504040204" pitchFamily="34" charset="0"/>
                <a:cs typeface="Arial" panose="020B0604020202020204" pitchFamily="34" charset="0"/>
              </a:rPr>
              <a:t>chiếm</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gần</a:t>
            </a:r>
            <a:r>
              <a:rPr lang="en-US" b="1" dirty="0">
                <a:latin typeface="Arial" panose="020B0604020202020204" pitchFamily="34" charset="0"/>
                <a:ea typeface="Tahoma" panose="020B0604030504040204" pitchFamily="34" charset="0"/>
                <a:cs typeface="Arial" panose="020B0604020202020204" pitchFamily="34" charset="0"/>
              </a:rPr>
              <a:t> 90% </a:t>
            </a:r>
            <a:r>
              <a:rPr lang="en-US" b="1" dirty="0" err="1">
                <a:latin typeface="Arial" panose="020B0604020202020204" pitchFamily="34" charset="0"/>
                <a:ea typeface="Tahoma" panose="020B0604030504040204" pitchFamily="34" charset="0"/>
                <a:cs typeface="Arial" panose="020B0604020202020204" pitchFamily="34" charset="0"/>
              </a:rPr>
              <a:t>các</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dạng</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đột</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biến</a:t>
            </a:r>
            <a:r>
              <a:rPr lang="en-US" b="1" dirty="0">
                <a:latin typeface="Arial" panose="020B0604020202020204" pitchFamily="34" charset="0"/>
                <a:ea typeface="Tahoma" panose="020B0604030504040204" pitchFamily="34" charset="0"/>
                <a:cs typeface="Arial" panose="020B0604020202020204" pitchFamily="34" charset="0"/>
              </a:rPr>
              <a:t> EGFR</a:t>
            </a:r>
          </a:p>
          <a:p>
            <a:pPr marL="285750" indent="-285750" algn="just">
              <a:lnSpc>
                <a:spcPct val="150000"/>
              </a:lnSpc>
              <a:buFont typeface="Wingdings" panose="05000000000000000000" pitchFamily="2" charset="2"/>
              <a:buChar char="§"/>
            </a:pPr>
            <a:r>
              <a:rPr lang="en-US" b="1" dirty="0" err="1">
                <a:latin typeface="Arial" panose="020B0604020202020204" pitchFamily="34" charset="0"/>
                <a:ea typeface="Tahoma" panose="020B0604030504040204" pitchFamily="34" charset="0"/>
                <a:cs typeface="Arial" panose="020B0604020202020204" pitchFamily="34" charset="0"/>
              </a:rPr>
              <a:t>Hơn</a:t>
            </a:r>
            <a:r>
              <a:rPr lang="en-US" b="1" dirty="0">
                <a:latin typeface="Arial" panose="020B0604020202020204" pitchFamily="34" charset="0"/>
                <a:ea typeface="Tahoma" panose="020B0604030504040204" pitchFamily="34" charset="0"/>
                <a:cs typeface="Arial" panose="020B0604020202020204" pitchFamily="34" charset="0"/>
              </a:rPr>
              <a:t> 10% </a:t>
            </a:r>
            <a:r>
              <a:rPr lang="en-US" b="1" dirty="0" err="1">
                <a:latin typeface="Arial" panose="020B0604020202020204" pitchFamily="34" charset="0"/>
                <a:ea typeface="Tahoma" panose="020B0604030504040204" pitchFamily="34" charset="0"/>
                <a:cs typeface="Arial" panose="020B0604020202020204" pitchFamily="34" charset="0"/>
              </a:rPr>
              <a:t>số</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đột</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biến</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còn</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lại</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là</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những</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đột</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biến</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không</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thường</a:t>
            </a:r>
            <a:r>
              <a:rPr lang="en-US" b="1" dirty="0">
                <a:latin typeface="Arial" panose="020B0604020202020204" pitchFamily="34" charset="0"/>
                <a:ea typeface="Tahoma" panose="020B0604030504040204" pitchFamily="34" charset="0"/>
                <a:cs typeface="Arial" panose="020B0604020202020204" pitchFamily="34" charset="0"/>
              </a:rPr>
              <a:t> </a:t>
            </a:r>
            <a:r>
              <a:rPr lang="en-US" b="1" dirty="0" err="1">
                <a:latin typeface="Arial" panose="020B0604020202020204" pitchFamily="34" charset="0"/>
                <a:ea typeface="Tahoma" panose="020B0604030504040204" pitchFamily="34" charset="0"/>
                <a:cs typeface="Arial" panose="020B0604020202020204" pitchFamily="34" charset="0"/>
              </a:rPr>
              <a:t>gặp</a:t>
            </a:r>
            <a:endParaRPr lang="vi-VN" b="1" dirty="0">
              <a:latin typeface="Arial" panose="020B0604020202020204" pitchFamily="34" charset="0"/>
              <a:ea typeface="Tahoma" panose="020B0604030504040204" pitchFamily="34" charset="0"/>
              <a:cs typeface="Arial" panose="020B0604020202020204" pitchFamily="34" charset="0"/>
            </a:endParaRPr>
          </a:p>
        </p:txBody>
      </p:sp>
      <p:sp>
        <p:nvSpPr>
          <p:cNvPr id="12" name="TextBox 11"/>
          <p:cNvSpPr txBox="1"/>
          <p:nvPr/>
        </p:nvSpPr>
        <p:spPr>
          <a:xfrm>
            <a:off x="1175658" y="6361611"/>
            <a:ext cx="6087291" cy="276999"/>
          </a:xfrm>
          <a:prstGeom prst="rect">
            <a:avLst/>
          </a:prstGeom>
          <a:noFill/>
          <a:ln w="12700">
            <a:noFill/>
          </a:ln>
        </p:spPr>
        <p:txBody>
          <a:bodyPr wrap="square" lIns="45720" rIns="45720" rtlCol="0">
            <a:spAutoFit/>
          </a:bodyPr>
          <a:lstStyle/>
          <a:p>
            <a:r>
              <a:rPr lang="vi-VN" sz="1200" dirty="0">
                <a:solidFill>
                  <a:schemeClr val="tx1">
                    <a:lumMod val="50000"/>
                  </a:schemeClr>
                </a:solidFill>
                <a:latin typeface="Arial" panose="020B0604020202020204" pitchFamily="34" charset="0"/>
                <a:ea typeface="Tahoma" panose="020B0604030504040204" pitchFamily="34" charset="0"/>
                <a:cs typeface="Arial" panose="020B0604020202020204" pitchFamily="34" charset="0"/>
              </a:rPr>
              <a:t>Kohno et al. </a:t>
            </a:r>
            <a:r>
              <a:rPr lang="en-US" sz="1200" dirty="0" err="1">
                <a:solidFill>
                  <a:schemeClr val="tx1">
                    <a:lumMod val="50000"/>
                  </a:schemeClr>
                </a:solidFill>
                <a:latin typeface="Arial" panose="020B0604020202020204" pitchFamily="34" charset="0"/>
                <a:ea typeface="Tahoma" panose="020B0604030504040204" pitchFamily="34" charset="0"/>
                <a:cs typeface="Arial" panose="020B0604020202020204" pitchFamily="34" charset="0"/>
              </a:rPr>
              <a:t>Transl</a:t>
            </a:r>
            <a:r>
              <a:rPr lang="en-US" sz="1200" dirty="0">
                <a:solidFill>
                  <a:schemeClr val="tx1">
                    <a:lumMod val="50000"/>
                  </a:schemeClr>
                </a:solidFill>
                <a:latin typeface="Arial" panose="020B0604020202020204" pitchFamily="34" charset="0"/>
                <a:ea typeface="Tahoma" panose="020B0604030504040204" pitchFamily="34" charset="0"/>
                <a:cs typeface="Arial" panose="020B0604020202020204" pitchFamily="34" charset="0"/>
              </a:rPr>
              <a:t> Lung Cancer Res 2015 156</a:t>
            </a:r>
            <a:endParaRPr lang="vi-VN" dirty="0">
              <a:solidFill>
                <a:schemeClr val="tx1">
                  <a:lumMod val="50000"/>
                </a:schemeClr>
              </a:solidFill>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60567504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endParaRPr lang="fr-FR" dirty="0"/>
          </a:p>
        </p:txBody>
      </p:sp>
      <p:pic>
        <p:nvPicPr>
          <p:cNvPr id="2050"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854660" y="1330325"/>
            <a:ext cx="8445041" cy="47268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1"/>
          <p:cNvSpPr txBox="1">
            <a:spLocks/>
          </p:cNvSpPr>
          <p:nvPr/>
        </p:nvSpPr>
        <p:spPr>
          <a:xfrm>
            <a:off x="414934" y="182647"/>
            <a:ext cx="11324492" cy="724902"/>
          </a:xfrm>
          <a:prstGeom prst="rect">
            <a:avLst/>
          </a:prstGeom>
        </p:spPr>
        <p:txBody>
          <a:bodyPr vert="horz" wrap="square" lIns="0" tIns="45720" rIns="0" bIns="45720" rtlCol="0" anchor="b">
            <a:no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algn="ctr">
              <a:lnSpc>
                <a:spcPct val="100000"/>
              </a:lnSpc>
            </a:pPr>
            <a:r>
              <a:rPr lang="en-US" sz="3200" b="1" dirty="0">
                <a:solidFill>
                  <a:schemeClr val="accent4"/>
                </a:solidFill>
                <a:latin typeface="Arial" panose="020B0604020202020204" pitchFamily="34" charset="0"/>
                <a:ea typeface="Tahoma" panose="020B0604030504040204" pitchFamily="34" charset="0"/>
                <a:cs typeface="Arial" panose="020B0604020202020204" pitchFamily="34" charset="0"/>
              </a:rPr>
              <a:t>EGFR TKIs </a:t>
            </a:r>
            <a:r>
              <a:rPr lang="en-US" sz="3200" b="1" dirty="0" err="1">
                <a:solidFill>
                  <a:schemeClr val="accent4"/>
                </a:solidFill>
                <a:latin typeface="Arial" panose="020B0604020202020204" pitchFamily="34" charset="0"/>
                <a:ea typeface="Tahoma" panose="020B0604030504040204" pitchFamily="34" charset="0"/>
                <a:cs typeface="Arial" panose="020B0604020202020204" pitchFamily="34" charset="0"/>
              </a:rPr>
              <a:t>thế</a:t>
            </a:r>
            <a:r>
              <a:rPr lang="en-US" sz="3200" b="1" dirty="0">
                <a:solidFill>
                  <a:schemeClr val="accent4"/>
                </a:solidFill>
                <a:latin typeface="Arial" panose="020B0604020202020204" pitchFamily="34" charset="0"/>
                <a:ea typeface="Tahoma" panose="020B0604030504040204" pitchFamily="34" charset="0"/>
                <a:cs typeface="Arial" panose="020B0604020202020204" pitchFamily="34" charset="0"/>
              </a:rPr>
              <a:t> </a:t>
            </a:r>
            <a:r>
              <a:rPr lang="en-US" sz="3200" b="1" dirty="0" err="1">
                <a:solidFill>
                  <a:schemeClr val="accent4"/>
                </a:solidFill>
                <a:latin typeface="Arial" panose="020B0604020202020204" pitchFamily="34" charset="0"/>
                <a:ea typeface="Tahoma" panose="020B0604030504040204" pitchFamily="34" charset="0"/>
                <a:cs typeface="Arial" panose="020B0604020202020204" pitchFamily="34" charset="0"/>
              </a:rPr>
              <a:t>hệ</a:t>
            </a:r>
            <a:r>
              <a:rPr lang="en-US" sz="3200" b="1" dirty="0">
                <a:solidFill>
                  <a:schemeClr val="accent4"/>
                </a:solidFill>
                <a:latin typeface="Arial" panose="020B0604020202020204" pitchFamily="34" charset="0"/>
                <a:ea typeface="Tahoma" panose="020B0604030504040204" pitchFamily="34" charset="0"/>
                <a:cs typeface="Arial" panose="020B0604020202020204" pitchFamily="34" charset="0"/>
              </a:rPr>
              <a:t> 1, 2, </a:t>
            </a:r>
            <a:r>
              <a:rPr lang="en-US" sz="3200" b="1" dirty="0" err="1">
                <a:solidFill>
                  <a:schemeClr val="accent4"/>
                </a:solidFill>
                <a:latin typeface="Arial" panose="020B0604020202020204" pitchFamily="34" charset="0"/>
                <a:ea typeface="Tahoma" panose="020B0604030504040204" pitchFamily="34" charset="0"/>
                <a:cs typeface="Arial" panose="020B0604020202020204" pitchFamily="34" charset="0"/>
              </a:rPr>
              <a:t>và</a:t>
            </a:r>
            <a:r>
              <a:rPr lang="en-US" sz="3200" b="1" dirty="0">
                <a:solidFill>
                  <a:schemeClr val="accent4"/>
                </a:solidFill>
                <a:latin typeface="Arial" panose="020B0604020202020204" pitchFamily="34" charset="0"/>
                <a:ea typeface="Tahoma" panose="020B0604030504040204" pitchFamily="34" charset="0"/>
                <a:cs typeface="Arial" panose="020B0604020202020204" pitchFamily="34" charset="0"/>
              </a:rPr>
              <a:t> 3 </a:t>
            </a:r>
            <a:r>
              <a:rPr lang="en-US" sz="3200" b="1" dirty="0" err="1">
                <a:solidFill>
                  <a:schemeClr val="accent4"/>
                </a:solidFill>
                <a:latin typeface="Arial" panose="020B0604020202020204" pitchFamily="34" charset="0"/>
                <a:ea typeface="Tahoma" panose="020B0604030504040204" pitchFamily="34" charset="0"/>
                <a:cs typeface="Arial" panose="020B0604020202020204" pitchFamily="34" charset="0"/>
              </a:rPr>
              <a:t>trong</a:t>
            </a:r>
            <a:r>
              <a:rPr lang="en-US" sz="3200" b="1" dirty="0">
                <a:solidFill>
                  <a:schemeClr val="accent4"/>
                </a:solidFill>
                <a:latin typeface="Arial" panose="020B0604020202020204" pitchFamily="34" charset="0"/>
                <a:ea typeface="Tahoma" panose="020B0604030504040204" pitchFamily="34" charset="0"/>
                <a:cs typeface="Arial" panose="020B0604020202020204" pitchFamily="34" charset="0"/>
              </a:rPr>
              <a:t> NSCLC </a:t>
            </a:r>
            <a:r>
              <a:rPr lang="en-US" sz="3200" b="1" dirty="0" err="1">
                <a:solidFill>
                  <a:schemeClr val="accent4"/>
                </a:solidFill>
                <a:latin typeface="Arial" panose="020B0604020202020204" pitchFamily="34" charset="0"/>
                <a:ea typeface="Tahoma" panose="020B0604030504040204" pitchFamily="34" charset="0"/>
                <a:cs typeface="Arial" panose="020B0604020202020204" pitchFamily="34" charset="0"/>
              </a:rPr>
              <a:t>có</a:t>
            </a:r>
            <a:r>
              <a:rPr lang="en-US" sz="3200" b="1" dirty="0">
                <a:solidFill>
                  <a:schemeClr val="accent4"/>
                </a:solidFill>
                <a:latin typeface="Arial" panose="020B0604020202020204" pitchFamily="34" charset="0"/>
                <a:ea typeface="Tahoma" panose="020B0604030504040204" pitchFamily="34" charset="0"/>
                <a:cs typeface="Arial" panose="020B0604020202020204" pitchFamily="34" charset="0"/>
              </a:rPr>
              <a:t> EGFR M+</a:t>
            </a:r>
          </a:p>
        </p:txBody>
      </p:sp>
      <p:sp>
        <p:nvSpPr>
          <p:cNvPr id="4" name="TextBox 3"/>
          <p:cNvSpPr txBox="1"/>
          <p:nvPr/>
        </p:nvSpPr>
        <p:spPr>
          <a:xfrm>
            <a:off x="1744394" y="6427113"/>
            <a:ext cx="7785100" cy="430887"/>
          </a:xfrm>
          <a:prstGeom prst="rect">
            <a:avLst/>
          </a:prstGeom>
          <a:noFill/>
        </p:spPr>
        <p:txBody>
          <a:bodyPr wrap="square" rtlCol="0">
            <a:spAutoFit/>
          </a:bodyPr>
          <a:lstStyle/>
          <a:p>
            <a:r>
              <a:rPr lang="en-US" sz="1200" dirty="0">
                <a:solidFill>
                  <a:schemeClr val="tx1">
                    <a:lumMod val="50000"/>
                  </a:schemeClr>
                </a:solidFill>
                <a:latin typeface="Arial" panose="020B0604020202020204" pitchFamily="34" charset="0"/>
                <a:ea typeface="Tahoma" panose="020B0604030504040204" pitchFamily="34" charset="0"/>
                <a:cs typeface="Arial" panose="020B0604020202020204" pitchFamily="34" charset="0"/>
              </a:rPr>
              <a:t>1. Nicolas Girard. Future </a:t>
            </a:r>
            <a:r>
              <a:rPr lang="en-US" sz="1200" dirty="0" err="1">
                <a:solidFill>
                  <a:schemeClr val="tx1">
                    <a:lumMod val="50000"/>
                  </a:schemeClr>
                </a:solidFill>
                <a:latin typeface="Arial" panose="020B0604020202020204" pitchFamily="34" charset="0"/>
                <a:ea typeface="Tahoma" panose="020B0604030504040204" pitchFamily="34" charset="0"/>
                <a:cs typeface="Arial" panose="020B0604020202020204" pitchFamily="34" charset="0"/>
              </a:rPr>
              <a:t>Oncol</a:t>
            </a:r>
            <a:r>
              <a:rPr lang="en-US" sz="1200" dirty="0">
                <a:solidFill>
                  <a:schemeClr val="tx1">
                    <a:lumMod val="50000"/>
                  </a:schemeClr>
                </a:solidFill>
                <a:latin typeface="Arial" panose="020B0604020202020204" pitchFamily="34" charset="0"/>
                <a:ea typeface="Tahoma" panose="020B0604030504040204" pitchFamily="34" charset="0"/>
                <a:cs typeface="Arial" panose="020B0604020202020204" pitchFamily="34" charset="0"/>
              </a:rPr>
              <a:t>. (2018)</a:t>
            </a:r>
            <a:r>
              <a:rPr lang="fr-FR" sz="1200" u="sng" dirty="0">
                <a:solidFill>
                  <a:schemeClr val="tx1">
                    <a:lumMod val="50000"/>
                  </a:schemeClr>
                </a:solidFill>
                <a:latin typeface="Arial" panose="020B0604020202020204" pitchFamily="34" charset="0"/>
                <a:ea typeface="Tahoma" panose="020B0604030504040204" pitchFamily="34" charset="0"/>
                <a:cs typeface="Arial" panose="020B0604020202020204" pitchFamily="34" charset="0"/>
              </a:rPr>
              <a:t> https://www.futuremedicine.com/doi/10.2217/fon-2017-0636</a:t>
            </a:r>
            <a:endParaRPr lang="en-US" sz="1200" dirty="0">
              <a:solidFill>
                <a:schemeClr val="tx1">
                  <a:lumMod val="50000"/>
                </a:schemeClr>
              </a:solidFill>
              <a:latin typeface="Arial" panose="020B0604020202020204" pitchFamily="34" charset="0"/>
              <a:ea typeface="Tahoma" panose="020B0604030504040204" pitchFamily="34" charset="0"/>
              <a:cs typeface="Arial" panose="020B0604020202020204" pitchFamily="34" charset="0"/>
            </a:endParaRPr>
          </a:p>
          <a:p>
            <a:endParaRPr lang="en-US" sz="1000" dirty="0"/>
          </a:p>
        </p:txBody>
      </p:sp>
      <p:sp>
        <p:nvSpPr>
          <p:cNvPr id="2" name="Rectangle 1"/>
          <p:cNvSpPr/>
          <p:nvPr/>
        </p:nvSpPr>
        <p:spPr>
          <a:xfrm>
            <a:off x="0" y="41970"/>
            <a:ext cx="1744394" cy="2813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276534834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7530" y="233377"/>
            <a:ext cx="11400365" cy="994922"/>
          </a:xfrm>
        </p:spPr>
        <p:txBody>
          <a:bodyPr>
            <a:normAutofit fontScale="90000"/>
          </a:bodyPr>
          <a:lstStyle/>
          <a:p>
            <a:pPr>
              <a:lnSpc>
                <a:spcPct val="100000"/>
              </a:lnSpc>
            </a:pPr>
            <a:r>
              <a:rPr lang="en-US" sz="3200" dirty="0" err="1"/>
              <a:t>Độ</a:t>
            </a:r>
            <a:r>
              <a:rPr lang="en-US" sz="3200" dirty="0"/>
              <a:t> </a:t>
            </a:r>
            <a:r>
              <a:rPr lang="en-US" sz="3200" dirty="0" err="1"/>
              <a:t>nhạy</a:t>
            </a:r>
            <a:r>
              <a:rPr lang="en-US" sz="3200" dirty="0"/>
              <a:t> </a:t>
            </a:r>
            <a:r>
              <a:rPr lang="en-US" sz="3200" dirty="0" err="1"/>
              <a:t>đối</a:t>
            </a:r>
            <a:r>
              <a:rPr lang="en-US" sz="3200" dirty="0"/>
              <a:t> </a:t>
            </a:r>
            <a:r>
              <a:rPr lang="en-US" sz="3200" dirty="0" err="1"/>
              <a:t>với</a:t>
            </a:r>
            <a:r>
              <a:rPr lang="en-US" sz="3200" dirty="0"/>
              <a:t> </a:t>
            </a:r>
            <a:r>
              <a:rPr lang="en-US" sz="3200" dirty="0" err="1"/>
              <a:t>các</a:t>
            </a:r>
            <a:r>
              <a:rPr lang="en-US" sz="3200" dirty="0"/>
              <a:t> </a:t>
            </a:r>
            <a:r>
              <a:rPr lang="en-US" sz="3200" dirty="0" err="1"/>
              <a:t>loại</a:t>
            </a:r>
            <a:r>
              <a:rPr lang="en-US" sz="3200" dirty="0"/>
              <a:t> </a:t>
            </a:r>
            <a:r>
              <a:rPr lang="en-US" sz="3200" dirty="0" err="1"/>
              <a:t>đột</a:t>
            </a:r>
            <a:r>
              <a:rPr lang="en-US" sz="3200" dirty="0"/>
              <a:t> </a:t>
            </a:r>
            <a:r>
              <a:rPr lang="en-US" sz="3200" dirty="0" err="1"/>
              <a:t>biến</a:t>
            </a:r>
            <a:r>
              <a:rPr lang="en-US" sz="3200" dirty="0"/>
              <a:t> EGFR </a:t>
            </a:r>
            <a:r>
              <a:rPr lang="en-US" sz="3200" dirty="0" err="1"/>
              <a:t>của</a:t>
            </a:r>
            <a:r>
              <a:rPr lang="en-US" sz="3200" dirty="0"/>
              <a:t> </a:t>
            </a:r>
            <a:r>
              <a:rPr lang="en-US" sz="3200" dirty="0" err="1"/>
              <a:t>các</a:t>
            </a:r>
            <a:r>
              <a:rPr lang="en-US" sz="3200" dirty="0"/>
              <a:t> EGFR TKI </a:t>
            </a:r>
            <a:r>
              <a:rPr lang="en-US" sz="3200" dirty="0" err="1"/>
              <a:t>thế</a:t>
            </a:r>
            <a:r>
              <a:rPr lang="en-US" sz="3200" dirty="0"/>
              <a:t> </a:t>
            </a:r>
            <a:r>
              <a:rPr lang="en-US" sz="3200" dirty="0" err="1"/>
              <a:t>hệ</a:t>
            </a:r>
            <a:r>
              <a:rPr lang="en-US" sz="3200" dirty="0"/>
              <a:t> 1, 2, </a:t>
            </a:r>
            <a:r>
              <a:rPr lang="en-US" sz="3200" dirty="0" err="1"/>
              <a:t>và</a:t>
            </a:r>
            <a:r>
              <a:rPr lang="en-US" sz="3200" dirty="0"/>
              <a:t> 3 </a:t>
            </a:r>
            <a:endParaRPr lang="vi-VN" sz="3200" dirty="0"/>
          </a:p>
        </p:txBody>
      </p:sp>
      <p:pic>
        <p:nvPicPr>
          <p:cNvPr id="3" name="Picture 2"/>
          <p:cNvPicPr>
            <a:picLocks noChangeAspect="1"/>
          </p:cNvPicPr>
          <p:nvPr/>
        </p:nvPicPr>
        <p:blipFill>
          <a:blip r:embed="rId2"/>
          <a:stretch>
            <a:fillRect/>
          </a:stretch>
        </p:blipFill>
        <p:spPr>
          <a:xfrm>
            <a:off x="557530" y="1395411"/>
            <a:ext cx="10668000" cy="4067175"/>
          </a:xfrm>
          <a:prstGeom prst="rect">
            <a:avLst/>
          </a:prstGeom>
        </p:spPr>
      </p:pic>
      <p:pic>
        <p:nvPicPr>
          <p:cNvPr id="4" name="Picture 3"/>
          <p:cNvPicPr>
            <a:picLocks noChangeAspect="1"/>
          </p:cNvPicPr>
          <p:nvPr/>
        </p:nvPicPr>
        <p:blipFill>
          <a:blip r:embed="rId3"/>
          <a:stretch>
            <a:fillRect/>
          </a:stretch>
        </p:blipFill>
        <p:spPr>
          <a:xfrm>
            <a:off x="6839803" y="5462586"/>
            <a:ext cx="4572000" cy="904875"/>
          </a:xfrm>
          <a:prstGeom prst="rect">
            <a:avLst/>
          </a:prstGeom>
        </p:spPr>
      </p:pic>
      <p:sp>
        <p:nvSpPr>
          <p:cNvPr id="5" name="TextBox 209">
            <a:extLst>
              <a:ext uri="{FF2B5EF4-FFF2-40B4-BE49-F238E27FC236}">
                <a16:creationId xmlns:a16="http://schemas.microsoft.com/office/drawing/2014/main" id="{F3DF43EA-C41E-4B63-9B30-33CA915388FD}"/>
              </a:ext>
            </a:extLst>
          </p:cNvPr>
          <p:cNvSpPr txBox="1"/>
          <p:nvPr/>
        </p:nvSpPr>
        <p:spPr>
          <a:xfrm>
            <a:off x="791635" y="6352073"/>
            <a:ext cx="3248101" cy="179857"/>
          </a:xfrm>
          <a:prstGeom prst="rect">
            <a:avLst/>
          </a:prstGeom>
          <a:noFill/>
          <a:ln w="12700">
            <a:noFill/>
          </a:ln>
        </p:spPr>
        <p:txBody>
          <a:bodyPr wrap="square" lIns="0" tIns="0" rIns="0" bIns="25718" rtlCol="0" anchor="b" anchorCtr="0">
            <a:spAutoFit/>
          </a:bodyPr>
          <a:lstStyle/>
          <a:p>
            <a:pPr defTabSz="685166">
              <a:defRPr/>
            </a:pPr>
            <a:r>
              <a:rPr lang="da-DK" sz="1000" dirty="0"/>
              <a:t>Kohsaka et al., Sci. Transl. Med. 9, eaan6566 (2017)</a:t>
            </a:r>
            <a:endParaRPr lang="en-US" sz="200" dirty="0">
              <a:solidFill>
                <a:srgbClr val="58595B"/>
              </a:solidFill>
              <a:latin typeface="Arial"/>
            </a:endParaRPr>
          </a:p>
        </p:txBody>
      </p:sp>
    </p:spTree>
    <p:extLst>
      <p:ext uri="{BB962C8B-B14F-4D97-AF65-F5344CB8AC3E}">
        <p14:creationId xmlns:p14="http://schemas.microsoft.com/office/powerpoint/2010/main" val="338809783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429065" y="199345"/>
            <a:ext cx="11226018" cy="713749"/>
          </a:xfrm>
        </p:spPr>
        <p:txBody>
          <a:bodyPr>
            <a:normAutofit/>
          </a:bodyPr>
          <a:lstStyle/>
          <a:p>
            <a:pPr algn="ctr">
              <a:lnSpc>
                <a:spcPct val="100000"/>
              </a:lnSpc>
            </a:pPr>
            <a:r>
              <a:rPr lang="en-GB" altLang="zh-TW" sz="3200" dirty="0" err="1">
                <a:latin typeface="Arial" panose="020B0604020202020204" pitchFamily="34" charset="0"/>
                <a:ea typeface="Tahoma" panose="020B0604030504040204" pitchFamily="34" charset="0"/>
              </a:rPr>
              <a:t>Bệnh</a:t>
            </a:r>
            <a:r>
              <a:rPr lang="en-GB" altLang="zh-TW" sz="3200" dirty="0">
                <a:latin typeface="Arial" panose="020B0604020202020204" pitchFamily="34" charset="0"/>
                <a:ea typeface="Tahoma" panose="020B0604030504040204" pitchFamily="34" charset="0"/>
              </a:rPr>
              <a:t> </a:t>
            </a:r>
            <a:r>
              <a:rPr lang="en-GB" altLang="zh-TW" sz="3200" dirty="0" err="1">
                <a:latin typeface="Arial" panose="020B0604020202020204" pitchFamily="34" charset="0"/>
                <a:ea typeface="Tahoma" panose="020B0604030504040204" pitchFamily="34" charset="0"/>
              </a:rPr>
              <a:t>nhân</a:t>
            </a:r>
            <a:r>
              <a:rPr lang="en-GB" altLang="zh-TW" sz="3200" dirty="0">
                <a:latin typeface="Arial" panose="020B0604020202020204" pitchFamily="34" charset="0"/>
                <a:ea typeface="Tahoma" panose="020B0604030504040204" pitchFamily="34" charset="0"/>
              </a:rPr>
              <a:t> </a:t>
            </a:r>
            <a:r>
              <a:rPr lang="en-GB" altLang="zh-TW" sz="3200" dirty="0" err="1">
                <a:latin typeface="Arial" panose="020B0604020202020204" pitchFamily="34" charset="0"/>
                <a:ea typeface="Tahoma" panose="020B0604030504040204" pitchFamily="34" charset="0"/>
              </a:rPr>
              <a:t>đột</a:t>
            </a:r>
            <a:r>
              <a:rPr lang="en-GB" altLang="zh-TW" sz="3200" dirty="0">
                <a:latin typeface="Arial" panose="020B0604020202020204" pitchFamily="34" charset="0"/>
                <a:ea typeface="Tahoma" panose="020B0604030504040204" pitchFamily="34" charset="0"/>
              </a:rPr>
              <a:t> </a:t>
            </a:r>
            <a:r>
              <a:rPr lang="en-GB" altLang="zh-TW" sz="3200" dirty="0" err="1">
                <a:latin typeface="Arial" panose="020B0604020202020204" pitchFamily="34" charset="0"/>
                <a:ea typeface="Tahoma" panose="020B0604030504040204" pitchFamily="34" charset="0"/>
              </a:rPr>
              <a:t>biến</a:t>
            </a:r>
            <a:r>
              <a:rPr lang="en-GB" altLang="zh-TW" sz="3200" dirty="0">
                <a:latin typeface="Arial" panose="020B0604020202020204" pitchFamily="34" charset="0"/>
                <a:ea typeface="Tahoma" panose="020B0604030504040204" pitchFamily="34" charset="0"/>
              </a:rPr>
              <a:t> </a:t>
            </a:r>
            <a:r>
              <a:rPr lang="en-GB" altLang="zh-TW" sz="3200" dirty="0" err="1">
                <a:latin typeface="Arial" panose="020B0604020202020204" pitchFamily="34" charset="0"/>
                <a:ea typeface="Tahoma" panose="020B0604030504040204" pitchFamily="34" charset="0"/>
              </a:rPr>
              <a:t>hiếm</a:t>
            </a:r>
            <a:r>
              <a:rPr lang="en-GB" altLang="zh-TW" sz="3200" dirty="0">
                <a:latin typeface="Arial" panose="020B0604020202020204" pitchFamily="34" charset="0"/>
                <a:ea typeface="Tahoma" panose="020B0604030504040204" pitchFamily="34" charset="0"/>
              </a:rPr>
              <a:t> </a:t>
            </a:r>
            <a:r>
              <a:rPr lang="en-GB" altLang="zh-TW" sz="3200" dirty="0" err="1">
                <a:latin typeface="Arial" panose="020B0604020202020204" pitchFamily="34" charset="0"/>
                <a:ea typeface="Tahoma" panose="020B0604030504040204" pitchFamily="34" charset="0"/>
              </a:rPr>
              <a:t>trong</a:t>
            </a:r>
            <a:r>
              <a:rPr lang="en-GB" altLang="zh-TW" sz="3200" dirty="0">
                <a:latin typeface="Arial" panose="020B0604020202020204" pitchFamily="34" charset="0"/>
                <a:ea typeface="Tahoma" panose="020B0604030504040204" pitchFamily="34" charset="0"/>
              </a:rPr>
              <a:t> LUX-Lung 2, 3, &amp; 6</a:t>
            </a:r>
          </a:p>
        </p:txBody>
      </p:sp>
      <p:graphicFrame>
        <p:nvGraphicFramePr>
          <p:cNvPr id="8" name="Content Placeholder 4"/>
          <p:cNvGraphicFramePr>
            <a:graphicFrameLocks/>
          </p:cNvGraphicFramePr>
          <p:nvPr/>
        </p:nvGraphicFramePr>
        <p:xfrm>
          <a:off x="2030544" y="1440412"/>
          <a:ext cx="8291517" cy="43390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TextBox 8"/>
          <p:cNvSpPr txBox="1"/>
          <p:nvPr/>
        </p:nvSpPr>
        <p:spPr>
          <a:xfrm>
            <a:off x="1394687" y="4463249"/>
            <a:ext cx="1892525" cy="307777"/>
          </a:xfrm>
          <a:prstGeom prst="rect">
            <a:avLst/>
          </a:prstGeom>
          <a:noFill/>
        </p:spPr>
        <p:txBody>
          <a:bodyPr wrap="square" rtlCol="0">
            <a:spAutoFit/>
          </a:bodyPr>
          <a:lstStyle/>
          <a:p>
            <a:pPr algn="r"/>
            <a:r>
              <a:rPr lang="de-DE" sz="1400" dirty="0">
                <a:solidFill>
                  <a:prstClr val="black"/>
                </a:solidFill>
                <a:latin typeface="Arial" panose="020B0604020202020204" pitchFamily="34" charset="0"/>
                <a:ea typeface="Tahoma" panose="020B0604030504040204" pitchFamily="34" charset="0"/>
                <a:cs typeface="Arial" panose="020B0604020202020204" pitchFamily="34" charset="0"/>
              </a:rPr>
              <a:t>Common </a:t>
            </a:r>
            <a:r>
              <a:rPr lang="de-DE" sz="1400" dirty="0" err="1">
                <a:solidFill>
                  <a:prstClr val="black"/>
                </a:solidFill>
                <a:latin typeface="Arial" panose="020B0604020202020204" pitchFamily="34" charset="0"/>
                <a:ea typeface="Tahoma" panose="020B0604030504040204" pitchFamily="34" charset="0"/>
                <a:cs typeface="Arial" panose="020B0604020202020204" pitchFamily="34" charset="0"/>
              </a:rPr>
              <a:t>mutations</a:t>
            </a:r>
            <a:endParaRPr lang="en-GB" sz="1400" dirty="0">
              <a:solidFill>
                <a:prstClr val="black"/>
              </a:solidFill>
              <a:latin typeface="Arial" panose="020B0604020202020204" pitchFamily="34" charset="0"/>
              <a:ea typeface="Tahoma" panose="020B0604030504040204" pitchFamily="34" charset="0"/>
              <a:cs typeface="Arial" panose="020B0604020202020204" pitchFamily="34" charset="0"/>
            </a:endParaRPr>
          </a:p>
        </p:txBody>
      </p:sp>
      <p:sp>
        <p:nvSpPr>
          <p:cNvPr id="10" name="TextBox 9"/>
          <p:cNvSpPr txBox="1"/>
          <p:nvPr/>
        </p:nvSpPr>
        <p:spPr>
          <a:xfrm>
            <a:off x="1205133" y="5061445"/>
            <a:ext cx="1990640" cy="602409"/>
          </a:xfrm>
          <a:prstGeom prst="rect">
            <a:avLst/>
          </a:prstGeom>
          <a:noFill/>
        </p:spPr>
        <p:txBody>
          <a:bodyPr wrap="square" lIns="0" tIns="0" rIns="0" bIns="0" rtlCol="0" anchor="b" anchorCtr="0">
            <a:spAutoFit/>
          </a:bodyPr>
          <a:lstStyle/>
          <a:p>
            <a:pPr algn="r">
              <a:lnSpc>
                <a:spcPct val="150000"/>
              </a:lnSpc>
            </a:pPr>
            <a:r>
              <a:rPr lang="de-DE" sz="1400" b="1" dirty="0" err="1">
                <a:solidFill>
                  <a:srgbClr val="FF0000"/>
                </a:solidFill>
                <a:latin typeface="Arial" panose="020B0604020202020204" pitchFamily="34" charset="0"/>
                <a:ea typeface="Tahoma" panose="020B0604030504040204" pitchFamily="34" charset="0"/>
                <a:cs typeface="Arial" panose="020B0604020202020204" pitchFamily="34" charset="0"/>
              </a:rPr>
              <a:t>Uncommon</a:t>
            </a:r>
            <a:r>
              <a:rPr lang="de-DE" sz="1400" b="1" dirty="0">
                <a:solidFill>
                  <a:srgbClr val="FF0000"/>
                </a:solidFill>
                <a:latin typeface="Arial" panose="020B0604020202020204" pitchFamily="34" charset="0"/>
                <a:ea typeface="Tahoma" panose="020B0604030504040204" pitchFamily="34" charset="0"/>
                <a:cs typeface="Arial" panose="020B0604020202020204" pitchFamily="34" charset="0"/>
              </a:rPr>
              <a:t> </a:t>
            </a:r>
            <a:r>
              <a:rPr lang="de-DE" sz="1400" b="1" dirty="0" err="1">
                <a:solidFill>
                  <a:srgbClr val="FF0000"/>
                </a:solidFill>
                <a:latin typeface="Arial" panose="020B0604020202020204" pitchFamily="34" charset="0"/>
                <a:ea typeface="Tahoma" panose="020B0604030504040204" pitchFamily="34" charset="0"/>
                <a:cs typeface="Arial" panose="020B0604020202020204" pitchFamily="34" charset="0"/>
              </a:rPr>
              <a:t>mutations</a:t>
            </a:r>
            <a:endParaRPr lang="de-DE" sz="1400" b="1" dirty="0">
              <a:solidFill>
                <a:srgbClr val="FF0000"/>
              </a:solidFill>
              <a:latin typeface="Arial" panose="020B0604020202020204" pitchFamily="34" charset="0"/>
              <a:ea typeface="Tahoma" panose="020B0604030504040204" pitchFamily="34" charset="0"/>
              <a:cs typeface="Arial" panose="020B0604020202020204" pitchFamily="34" charset="0"/>
            </a:endParaRPr>
          </a:p>
          <a:p>
            <a:pPr algn="r">
              <a:lnSpc>
                <a:spcPct val="150000"/>
              </a:lnSpc>
            </a:pPr>
            <a:r>
              <a:rPr lang="de-DE" sz="1400" b="1" dirty="0">
                <a:solidFill>
                  <a:srgbClr val="FF0000"/>
                </a:solidFill>
                <a:latin typeface="Arial" panose="020B0604020202020204" pitchFamily="34" charset="0"/>
                <a:ea typeface="Tahoma" panose="020B0604030504040204" pitchFamily="34" charset="0"/>
                <a:cs typeface="Arial" panose="020B0604020202020204" pitchFamily="34" charset="0"/>
              </a:rPr>
              <a:t>Treated with afatinib</a:t>
            </a:r>
            <a:r>
              <a:rPr lang="de-DE" sz="1400" b="1" baseline="30000" dirty="0">
                <a:solidFill>
                  <a:srgbClr val="FF0000"/>
                </a:solidFill>
                <a:latin typeface="Arial" panose="020B0604020202020204" pitchFamily="34" charset="0"/>
                <a:ea typeface="Tahoma" panose="020B0604030504040204" pitchFamily="34" charset="0"/>
                <a:cs typeface="Arial" panose="020B0604020202020204" pitchFamily="34" charset="0"/>
              </a:rPr>
              <a:t>4</a:t>
            </a:r>
            <a:endParaRPr lang="en-GB" sz="1400" b="1" baseline="30000" dirty="0">
              <a:solidFill>
                <a:srgbClr val="FF0000"/>
              </a:solidFill>
              <a:latin typeface="Arial" panose="020B0604020202020204" pitchFamily="34" charset="0"/>
              <a:ea typeface="Tahoma" panose="020B0604030504040204" pitchFamily="34" charset="0"/>
              <a:cs typeface="Arial" panose="020B0604020202020204" pitchFamily="34" charset="0"/>
            </a:endParaRPr>
          </a:p>
        </p:txBody>
      </p:sp>
      <p:sp>
        <p:nvSpPr>
          <p:cNvPr id="11" name="TextBox 10"/>
          <p:cNvSpPr txBox="1"/>
          <p:nvPr/>
        </p:nvSpPr>
        <p:spPr>
          <a:xfrm>
            <a:off x="1303248" y="3763567"/>
            <a:ext cx="1892525" cy="307777"/>
          </a:xfrm>
          <a:prstGeom prst="rect">
            <a:avLst/>
          </a:prstGeom>
          <a:noFill/>
        </p:spPr>
        <p:txBody>
          <a:bodyPr wrap="square" rtlCol="0">
            <a:spAutoFit/>
          </a:bodyPr>
          <a:lstStyle/>
          <a:p>
            <a:pPr algn="r"/>
            <a:r>
              <a:rPr lang="de-DE" sz="1400" dirty="0">
                <a:solidFill>
                  <a:prstClr val="black"/>
                </a:solidFill>
                <a:latin typeface="Arial" panose="020B0604020202020204" pitchFamily="34" charset="0"/>
                <a:ea typeface="Tahoma" panose="020B0604030504040204" pitchFamily="34" charset="0"/>
                <a:cs typeface="Arial" panose="020B0604020202020204" pitchFamily="34" charset="0"/>
              </a:rPr>
              <a:t>Line of treatment</a:t>
            </a:r>
            <a:endParaRPr lang="en-GB" sz="1400" dirty="0">
              <a:solidFill>
                <a:prstClr val="black"/>
              </a:solidFill>
              <a:latin typeface="Arial" panose="020B0604020202020204" pitchFamily="34" charset="0"/>
              <a:ea typeface="Tahoma" panose="020B0604030504040204" pitchFamily="34" charset="0"/>
              <a:cs typeface="Arial" panose="020B0604020202020204" pitchFamily="34" charset="0"/>
            </a:endParaRPr>
          </a:p>
        </p:txBody>
      </p:sp>
      <p:sp>
        <p:nvSpPr>
          <p:cNvPr id="12" name="TextBox 11"/>
          <p:cNvSpPr txBox="1"/>
          <p:nvPr/>
        </p:nvSpPr>
        <p:spPr>
          <a:xfrm>
            <a:off x="1394687" y="2993894"/>
            <a:ext cx="1892525" cy="307777"/>
          </a:xfrm>
          <a:prstGeom prst="rect">
            <a:avLst/>
          </a:prstGeom>
          <a:noFill/>
        </p:spPr>
        <p:txBody>
          <a:bodyPr wrap="square" rtlCol="0">
            <a:spAutoFit/>
          </a:bodyPr>
          <a:lstStyle/>
          <a:p>
            <a:pPr algn="r"/>
            <a:r>
              <a:rPr lang="de-DE" sz="1400" dirty="0">
                <a:solidFill>
                  <a:prstClr val="black"/>
                </a:solidFill>
                <a:latin typeface="Arial" panose="020B0604020202020204" pitchFamily="34" charset="0"/>
                <a:ea typeface="Tahoma" panose="020B0604030504040204" pitchFamily="34" charset="0"/>
                <a:cs typeface="Arial" panose="020B0604020202020204" pitchFamily="34" charset="0"/>
              </a:rPr>
              <a:t>Treatment</a:t>
            </a:r>
            <a:endParaRPr lang="en-GB" sz="1400" dirty="0">
              <a:solidFill>
                <a:prstClr val="black"/>
              </a:solidFill>
              <a:latin typeface="Arial" panose="020B0604020202020204" pitchFamily="34" charset="0"/>
              <a:ea typeface="Tahoma" panose="020B0604030504040204" pitchFamily="34" charset="0"/>
              <a:cs typeface="Arial" panose="020B0604020202020204" pitchFamily="34" charset="0"/>
            </a:endParaRPr>
          </a:p>
        </p:txBody>
      </p:sp>
      <p:sp>
        <p:nvSpPr>
          <p:cNvPr id="13" name="Rectangle 1"/>
          <p:cNvSpPr>
            <a:spLocks noChangeArrowheads="1"/>
          </p:cNvSpPr>
          <p:nvPr/>
        </p:nvSpPr>
        <p:spPr bwMode="auto">
          <a:xfrm>
            <a:off x="838200" y="6306828"/>
            <a:ext cx="10676206" cy="267254"/>
          </a:xfrm>
          <a:prstGeom prst="rect">
            <a:avLst/>
          </a:prstGeom>
          <a:noFill/>
          <a:ln w="9525">
            <a:noFill/>
            <a:miter lim="800000"/>
            <a:headEnd/>
            <a:tailEnd/>
          </a:ln>
        </p:spPr>
        <p:txBody>
          <a:bodyPr wrap="square" lIns="0" tIns="0" rIns="0" bIns="0" anchor="b" anchorCtr="0">
            <a:noAutofit/>
          </a:bodyPr>
          <a:lstStyle/>
          <a:p>
            <a:pPr>
              <a:spcBef>
                <a:spcPts val="277"/>
              </a:spcBef>
            </a:pPr>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1. Yang et al. Lancet </a:t>
            </a:r>
            <a:r>
              <a:rPr lang="en-US" sz="1200" dirty="0" err="1">
                <a:solidFill>
                  <a:prstClr val="black"/>
                </a:solidFill>
                <a:latin typeface="Arial" panose="020B0604020202020204" pitchFamily="34" charset="0"/>
                <a:ea typeface="Tahoma" panose="020B0604030504040204" pitchFamily="34" charset="0"/>
                <a:cs typeface="Arial" panose="020B0604020202020204" pitchFamily="34" charset="0"/>
              </a:rPr>
              <a:t>Oncol</a:t>
            </a:r>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 2012 539 ; 2. </a:t>
            </a:r>
            <a:r>
              <a:rPr lang="en-US" sz="1200" dirty="0" err="1">
                <a:solidFill>
                  <a:prstClr val="black"/>
                </a:solidFill>
                <a:latin typeface="Arial" panose="020B0604020202020204" pitchFamily="34" charset="0"/>
                <a:ea typeface="Tahoma" panose="020B0604030504040204" pitchFamily="34" charset="0"/>
                <a:cs typeface="Arial" panose="020B0604020202020204" pitchFamily="34" charset="0"/>
              </a:rPr>
              <a:t>Sequist</a:t>
            </a:r>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 et el. J </a:t>
            </a:r>
            <a:r>
              <a:rPr lang="en-US" sz="1200" dirty="0" err="1">
                <a:solidFill>
                  <a:prstClr val="black"/>
                </a:solidFill>
                <a:latin typeface="Arial" panose="020B0604020202020204" pitchFamily="34" charset="0"/>
                <a:ea typeface="Tahoma" panose="020B0604030504040204" pitchFamily="34" charset="0"/>
                <a:cs typeface="Arial" panose="020B0604020202020204" pitchFamily="34" charset="0"/>
              </a:rPr>
              <a:t>Clin</a:t>
            </a:r>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 </a:t>
            </a:r>
            <a:r>
              <a:rPr lang="en-US" sz="1200" dirty="0" err="1">
                <a:solidFill>
                  <a:prstClr val="black"/>
                </a:solidFill>
                <a:latin typeface="Arial" panose="020B0604020202020204" pitchFamily="34" charset="0"/>
                <a:ea typeface="Tahoma" panose="020B0604030504040204" pitchFamily="34" charset="0"/>
                <a:cs typeface="Arial" panose="020B0604020202020204" pitchFamily="34" charset="0"/>
              </a:rPr>
              <a:t>Oncol</a:t>
            </a:r>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 2013 3327; 3. Wu et al. Lancet </a:t>
            </a:r>
            <a:r>
              <a:rPr lang="en-US" sz="1200" dirty="0" err="1">
                <a:solidFill>
                  <a:prstClr val="black"/>
                </a:solidFill>
                <a:latin typeface="Arial" panose="020B0604020202020204" pitchFamily="34" charset="0"/>
                <a:ea typeface="Tahoma" panose="020B0604030504040204" pitchFamily="34" charset="0"/>
                <a:cs typeface="Arial" panose="020B0604020202020204" pitchFamily="34" charset="0"/>
              </a:rPr>
              <a:t>Oncol</a:t>
            </a:r>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 2014 213; 4. Yang et al. Lancet </a:t>
            </a:r>
            <a:r>
              <a:rPr lang="en-US" sz="1200" dirty="0" err="1">
                <a:solidFill>
                  <a:prstClr val="black"/>
                </a:solidFill>
                <a:latin typeface="Arial" panose="020B0604020202020204" pitchFamily="34" charset="0"/>
                <a:ea typeface="Tahoma" panose="020B0604030504040204" pitchFamily="34" charset="0"/>
                <a:cs typeface="Arial" panose="020B0604020202020204" pitchFamily="34" charset="0"/>
              </a:rPr>
              <a:t>Oncol</a:t>
            </a:r>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 2015 830.   </a:t>
            </a:r>
          </a:p>
        </p:txBody>
      </p:sp>
      <p:sp>
        <p:nvSpPr>
          <p:cNvPr id="2" name="Rounded Rectangle 1"/>
          <p:cNvSpPr/>
          <p:nvPr/>
        </p:nvSpPr>
        <p:spPr>
          <a:xfrm>
            <a:off x="1084217" y="5068063"/>
            <a:ext cx="9011589" cy="537707"/>
          </a:xfrm>
          <a:prstGeom prst="roundRect">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algn="ctr"/>
            <a:endParaRPr lang="vi-VN" dirty="0" err="1"/>
          </a:p>
        </p:txBody>
      </p:sp>
      <p:sp>
        <p:nvSpPr>
          <p:cNvPr id="14" name="TextBox 13"/>
          <p:cNvSpPr txBox="1"/>
          <p:nvPr/>
        </p:nvSpPr>
        <p:spPr>
          <a:xfrm>
            <a:off x="736097" y="6584466"/>
            <a:ext cx="8853714" cy="276999"/>
          </a:xfrm>
          <a:prstGeom prst="rect">
            <a:avLst/>
          </a:prstGeom>
          <a:solidFill>
            <a:schemeClr val="bg1"/>
          </a:solidFill>
        </p:spPr>
        <p:txBody>
          <a:bodyPr wrap="square" rtlCol="0">
            <a:spAutoFit/>
          </a:bodyPr>
          <a:lstStyle/>
          <a:p>
            <a:r>
              <a:rPr lang="vi-VN" sz="1200" dirty="0">
                <a:latin typeface="Arial" panose="020B0604020202020204" pitchFamily="34" charset="0"/>
                <a:ea typeface="Tahoma" panose="020B0604030504040204" pitchFamily="34" charset="0"/>
                <a:cs typeface="Arial" panose="020B0604020202020204" pitchFamily="34" charset="0"/>
              </a:rPr>
              <a:t>Thông tin chỉ mang tính tham khảo. Vui lòng xem tờ hướng dẫn sử dụng tại Việt Nam</a:t>
            </a:r>
          </a:p>
        </p:txBody>
      </p:sp>
    </p:spTree>
    <p:extLst>
      <p:ext uri="{BB962C8B-B14F-4D97-AF65-F5344CB8AC3E}">
        <p14:creationId xmlns:p14="http://schemas.microsoft.com/office/powerpoint/2010/main" val="222153266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ontent Placeholder 1"/>
          <p:cNvGraphicFramePr>
            <a:graphicFrameLocks noGrp="1"/>
          </p:cNvGraphicFramePr>
          <p:nvPr/>
        </p:nvGraphicFramePr>
        <p:xfrm>
          <a:off x="1617786" y="1069141"/>
          <a:ext cx="8745838" cy="5200822"/>
        </p:xfrm>
        <a:graphic>
          <a:graphicData uri="http://schemas.openxmlformats.org/drawingml/2006/table">
            <a:tbl>
              <a:tblPr firstCol="1"/>
              <a:tblGrid>
                <a:gridCol w="2202217">
                  <a:extLst>
                    <a:ext uri="{9D8B030D-6E8A-4147-A177-3AD203B41FA5}">
                      <a16:colId xmlns:a16="http://schemas.microsoft.com/office/drawing/2014/main" val="20000"/>
                    </a:ext>
                  </a:extLst>
                </a:gridCol>
                <a:gridCol w="1739317">
                  <a:extLst>
                    <a:ext uri="{9D8B030D-6E8A-4147-A177-3AD203B41FA5}">
                      <a16:colId xmlns:a16="http://schemas.microsoft.com/office/drawing/2014/main" val="20001"/>
                    </a:ext>
                  </a:extLst>
                </a:gridCol>
                <a:gridCol w="1645571">
                  <a:extLst>
                    <a:ext uri="{9D8B030D-6E8A-4147-A177-3AD203B41FA5}">
                      <a16:colId xmlns:a16="http://schemas.microsoft.com/office/drawing/2014/main" val="20002"/>
                    </a:ext>
                  </a:extLst>
                </a:gridCol>
                <a:gridCol w="1620148">
                  <a:extLst>
                    <a:ext uri="{9D8B030D-6E8A-4147-A177-3AD203B41FA5}">
                      <a16:colId xmlns:a16="http://schemas.microsoft.com/office/drawing/2014/main" val="20003"/>
                    </a:ext>
                  </a:extLst>
                </a:gridCol>
                <a:gridCol w="1538585">
                  <a:extLst>
                    <a:ext uri="{9D8B030D-6E8A-4147-A177-3AD203B41FA5}">
                      <a16:colId xmlns:a16="http://schemas.microsoft.com/office/drawing/2014/main" val="20004"/>
                    </a:ext>
                  </a:extLst>
                </a:gridCol>
              </a:tblGrid>
              <a:tr h="803304">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FFFFFF"/>
                          </a:solidFill>
                          <a:effectLst/>
                          <a:latin typeface="Arial" pitchFamily="34" charset="0"/>
                          <a:ea typeface="Calibri" pitchFamily="34" charset="0"/>
                          <a:cs typeface="Arial" panose="020B0604020202020204" pitchFamily="34" charset="0"/>
                        </a:rPr>
                        <a:t> </a:t>
                      </a:r>
                      <a:endParaRPr kumimoji="0" lang="en-GB" sz="1200" b="1" i="0" u="none" strike="noStrike" cap="none" normalizeH="0" baseline="0" dirty="0">
                        <a:ln>
                          <a:noFill/>
                        </a:ln>
                        <a:solidFill>
                          <a:srgbClr val="FFFFFF"/>
                        </a:solidFill>
                        <a:effectLst/>
                        <a:latin typeface="Arial" pitchFamily="34" charset="0"/>
                        <a:ea typeface="Calibri"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FFFFFF"/>
                          </a:solidFill>
                          <a:effectLst/>
                          <a:latin typeface="Arial" pitchFamily="34" charset="0"/>
                          <a:ea typeface="Calibri" pitchFamily="34" charset="0"/>
                          <a:cs typeface="Arial" panose="020B0604020202020204" pitchFamily="34" charset="0"/>
                        </a:rPr>
                        <a:t> </a:t>
                      </a:r>
                      <a:endParaRPr kumimoji="0" lang="en-GB" sz="1200" b="1" i="0" u="none" strike="noStrike" cap="none" normalizeH="0" baseline="0" dirty="0">
                        <a:ln>
                          <a:noFill/>
                        </a:ln>
                        <a:solidFill>
                          <a:srgbClr val="FFFFFF"/>
                        </a:solidFill>
                        <a:effectLst/>
                        <a:latin typeface="Arial" pitchFamily="34" charset="0"/>
                        <a:ea typeface="Calibri"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hMerge="1">
                  <a:txBody>
                    <a:bodyPr/>
                    <a:lstStyle/>
                    <a:p>
                      <a:endParaRPr lang="en-GB"/>
                    </a:p>
                  </a:txBody>
                  <a:tcPr/>
                </a:tc>
                <a:tc>
                  <a:txBody>
                    <a:bodyPr/>
                    <a:lstStyle/>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Del19</a:t>
                      </a:r>
                    </a:p>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(n=408)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L858R</a:t>
                      </a:r>
                    </a:p>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(n=330)</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Uncommon </a:t>
                      </a:r>
                    </a:p>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(n=100)</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a16="http://schemas.microsoft.com/office/drawing/2014/main" val="10000"/>
                  </a:ext>
                </a:extLst>
              </a:tr>
              <a:tr h="396186">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Median age, years (range)</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58 (27-84)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61 (32-86)</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60 (30-86)</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3023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Gender, N (%)</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Female</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 256 (63)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223 (68)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58 (58)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59954">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Smoking status,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N (%)</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Never smoked</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 288 (71)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242 (73)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68 (68)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Ex-smoker</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98 (24)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75 (23)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28 (28)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35536">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Current smoker</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22 (5)</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13 (4)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4 (4)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30233">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Race, N (%)</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Caucasian</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54 (13)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39 (12)</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14 (14)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Asian</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351 (86)</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289 (88)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85 (85)</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Other</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3 (1)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2 (1)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1 (1)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63978">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Stage (AJCC 6.0), </a:t>
                      </a:r>
                      <a:b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b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N (%)</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IIIB (wet)</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 33 (8)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31 (9)</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3 (3)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IV</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 375 (92)</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299 (91)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97 (97)</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30233">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ECOG PS, N (%)</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0</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 150 (37)</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112 (34)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43 (43)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1</a:t>
                      </a:r>
                      <a:endParaRPr kumimoji="0" lang="en-GB" sz="1700" b="1"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 257 (63)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Arial" panose="020B0604020202020204" pitchFamily="34" charset="0"/>
                          <a:ea typeface="Tahoma" panose="020B0604030504040204" pitchFamily="34" charset="0"/>
                          <a:cs typeface="Arial" panose="020B0604020202020204" pitchFamily="34" charset="0"/>
                        </a:rPr>
                        <a:t>214 (65)</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57 (57)</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23" name="Rectangle 22"/>
          <p:cNvSpPr/>
          <p:nvPr/>
        </p:nvSpPr>
        <p:spPr>
          <a:xfrm>
            <a:off x="9183190" y="6537179"/>
            <a:ext cx="2786084" cy="276999"/>
          </a:xfrm>
          <a:prstGeom prst="rect">
            <a:avLst/>
          </a:prstGeom>
        </p:spPr>
        <p:txBody>
          <a:bodyPr wrap="none">
            <a:spAutoFit/>
          </a:bodyPr>
          <a:lstStyle/>
          <a:p>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1. Yang et al. Lancet </a:t>
            </a:r>
            <a:r>
              <a:rPr lang="en-US" sz="1200" dirty="0" err="1">
                <a:solidFill>
                  <a:prstClr val="black"/>
                </a:solidFill>
                <a:latin typeface="Arial" panose="020B0604020202020204" pitchFamily="34" charset="0"/>
                <a:ea typeface="Tahoma" panose="020B0604030504040204" pitchFamily="34" charset="0"/>
                <a:cs typeface="Arial" panose="020B0604020202020204" pitchFamily="34" charset="0"/>
              </a:rPr>
              <a:t>Oncol</a:t>
            </a:r>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 2015 830 </a:t>
            </a:r>
            <a:endParaRPr lang="vi-VN" sz="1200" dirty="0"/>
          </a:p>
        </p:txBody>
      </p:sp>
      <p:sp>
        <p:nvSpPr>
          <p:cNvPr id="24" name="Title 1"/>
          <p:cNvSpPr>
            <a:spLocks noGrp="1"/>
          </p:cNvSpPr>
          <p:nvPr>
            <p:ph type="title"/>
          </p:nvPr>
        </p:nvSpPr>
        <p:spPr>
          <a:xfrm>
            <a:off x="683456" y="168812"/>
            <a:ext cx="10515600" cy="531339"/>
          </a:xfrm>
        </p:spPr>
        <p:txBody>
          <a:bodyPr>
            <a:normAutofit fontScale="90000"/>
          </a:bodyPr>
          <a:lstStyle/>
          <a:p>
            <a:pPr algn="ctr">
              <a:lnSpc>
                <a:spcPct val="100000"/>
              </a:lnSpc>
            </a:pPr>
            <a:r>
              <a:rPr lang="en-GB" altLang="zh-TW" sz="3200" dirty="0" err="1">
                <a:latin typeface="Arial" panose="020B0604020202020204" pitchFamily="34" charset="0"/>
                <a:ea typeface="Tahoma" panose="020B0604030504040204" pitchFamily="34" charset="0"/>
              </a:rPr>
              <a:t>Nghiên</a:t>
            </a:r>
            <a:r>
              <a:rPr lang="en-GB" altLang="zh-TW" sz="3200" dirty="0">
                <a:latin typeface="Arial" panose="020B0604020202020204" pitchFamily="34" charset="0"/>
                <a:ea typeface="Tahoma" panose="020B0604030504040204" pitchFamily="34" charset="0"/>
              </a:rPr>
              <a:t> </a:t>
            </a:r>
            <a:r>
              <a:rPr lang="en-GB" altLang="zh-TW" sz="3200" dirty="0" err="1">
                <a:latin typeface="Arial" panose="020B0604020202020204" pitchFamily="34" charset="0"/>
                <a:ea typeface="Tahoma" panose="020B0604030504040204" pitchFamily="34" charset="0"/>
              </a:rPr>
              <a:t>cứu</a:t>
            </a:r>
            <a:r>
              <a:rPr lang="en-GB" altLang="zh-TW" sz="3200" dirty="0">
                <a:latin typeface="Arial" panose="020B0604020202020204" pitchFamily="34" charset="0"/>
                <a:ea typeface="Tahoma" panose="020B0604030504040204" pitchFamily="34" charset="0"/>
              </a:rPr>
              <a:t> LUX-Lung 2, 3 &amp; 6: </a:t>
            </a:r>
            <a:r>
              <a:rPr lang="en-GB" altLang="zh-TW" sz="3200" dirty="0" err="1">
                <a:solidFill>
                  <a:schemeClr val="tx1">
                    <a:lumMod val="50000"/>
                  </a:schemeClr>
                </a:solidFill>
                <a:latin typeface="Arial" panose="020B0604020202020204" pitchFamily="34" charset="0"/>
                <a:ea typeface="Tahoma" panose="020B0604030504040204" pitchFamily="34" charset="0"/>
              </a:rPr>
              <a:t>dân</a:t>
            </a:r>
            <a:r>
              <a:rPr lang="en-GB" altLang="zh-TW" sz="3200" dirty="0">
                <a:solidFill>
                  <a:schemeClr val="tx1">
                    <a:lumMod val="50000"/>
                  </a:schemeClr>
                </a:solidFill>
                <a:latin typeface="Arial" panose="020B0604020202020204" pitchFamily="34" charset="0"/>
                <a:ea typeface="Tahoma" panose="020B0604030504040204" pitchFamily="34" charset="0"/>
              </a:rPr>
              <a:t> </a:t>
            </a:r>
            <a:r>
              <a:rPr lang="en-GB" altLang="zh-TW" sz="3200" dirty="0" err="1">
                <a:solidFill>
                  <a:schemeClr val="tx1">
                    <a:lumMod val="50000"/>
                  </a:schemeClr>
                </a:solidFill>
                <a:latin typeface="Arial" panose="020B0604020202020204" pitchFamily="34" charset="0"/>
                <a:ea typeface="Tahoma" panose="020B0604030504040204" pitchFamily="34" charset="0"/>
              </a:rPr>
              <a:t>số</a:t>
            </a:r>
            <a:r>
              <a:rPr lang="en-GB" altLang="zh-TW" sz="3200" dirty="0">
                <a:solidFill>
                  <a:schemeClr val="tx1">
                    <a:lumMod val="50000"/>
                  </a:schemeClr>
                </a:solidFill>
                <a:latin typeface="Arial" panose="020B0604020202020204" pitchFamily="34" charset="0"/>
                <a:ea typeface="Tahoma" panose="020B0604030504040204" pitchFamily="34" charset="0"/>
              </a:rPr>
              <a:t> </a:t>
            </a:r>
            <a:r>
              <a:rPr lang="en-GB" altLang="zh-TW" sz="3200" dirty="0" err="1">
                <a:solidFill>
                  <a:schemeClr val="tx1">
                    <a:lumMod val="50000"/>
                  </a:schemeClr>
                </a:solidFill>
                <a:latin typeface="Arial" panose="020B0604020202020204" pitchFamily="34" charset="0"/>
                <a:ea typeface="Tahoma" panose="020B0604030504040204" pitchFamily="34" charset="0"/>
              </a:rPr>
              <a:t>nghiên</a:t>
            </a:r>
            <a:r>
              <a:rPr lang="en-GB" altLang="zh-TW" sz="3200" dirty="0">
                <a:solidFill>
                  <a:schemeClr val="tx1">
                    <a:lumMod val="50000"/>
                  </a:schemeClr>
                </a:solidFill>
                <a:latin typeface="Arial" panose="020B0604020202020204" pitchFamily="34" charset="0"/>
                <a:ea typeface="Tahoma" panose="020B0604030504040204" pitchFamily="34" charset="0"/>
              </a:rPr>
              <a:t> </a:t>
            </a:r>
            <a:r>
              <a:rPr lang="en-GB" altLang="zh-TW" sz="3200" dirty="0" err="1">
                <a:solidFill>
                  <a:schemeClr val="tx1">
                    <a:lumMod val="50000"/>
                  </a:schemeClr>
                </a:solidFill>
                <a:latin typeface="Arial" panose="020B0604020202020204" pitchFamily="34" charset="0"/>
                <a:ea typeface="Tahoma" panose="020B0604030504040204" pitchFamily="34" charset="0"/>
              </a:rPr>
              <a:t>cứu</a:t>
            </a:r>
            <a:endParaRPr lang="en-GB" altLang="zh-TW" sz="3200" dirty="0">
              <a:solidFill>
                <a:schemeClr val="tx1">
                  <a:lumMod val="50000"/>
                </a:schemeClr>
              </a:solidFill>
              <a:latin typeface="Arial" panose="020B0604020202020204" pitchFamily="34" charset="0"/>
              <a:ea typeface="Tahoma" panose="020B0604030504040204" pitchFamily="34" charset="0"/>
            </a:endParaRPr>
          </a:p>
        </p:txBody>
      </p:sp>
      <p:sp>
        <p:nvSpPr>
          <p:cNvPr id="27" name="Rounded Rectangle 26"/>
          <p:cNvSpPr/>
          <p:nvPr/>
        </p:nvSpPr>
        <p:spPr>
          <a:xfrm>
            <a:off x="8947052" y="1069141"/>
            <a:ext cx="1308296" cy="5200822"/>
          </a:xfrm>
          <a:prstGeom prst="roundRect">
            <a:avLst/>
          </a:prstGeom>
          <a:noFill/>
          <a:ln w="41275">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267370151"/>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744627" y="1269866"/>
            <a:ext cx="11335836" cy="5478114"/>
            <a:chOff x="457746" y="1131349"/>
            <a:chExt cx="11335836" cy="5126609"/>
          </a:xfrm>
        </p:grpSpPr>
        <p:grpSp>
          <p:nvGrpSpPr>
            <p:cNvPr id="30" name="Group 29"/>
            <p:cNvGrpSpPr/>
            <p:nvPr/>
          </p:nvGrpSpPr>
          <p:grpSpPr>
            <a:xfrm>
              <a:off x="457746" y="1131349"/>
              <a:ext cx="11335836" cy="5126609"/>
              <a:chOff x="457746" y="1131349"/>
              <a:chExt cx="11335836" cy="5126609"/>
            </a:xfrm>
          </p:grpSpPr>
          <p:grpSp>
            <p:nvGrpSpPr>
              <p:cNvPr id="13" name="Group 12"/>
              <p:cNvGrpSpPr/>
              <p:nvPr/>
            </p:nvGrpSpPr>
            <p:grpSpPr>
              <a:xfrm>
                <a:off x="457746" y="3846398"/>
                <a:ext cx="11335836" cy="2411560"/>
                <a:chOff x="457746" y="3846398"/>
                <a:chExt cx="11335836" cy="2411560"/>
              </a:xfrm>
            </p:grpSpPr>
            <p:grpSp>
              <p:nvGrpSpPr>
                <p:cNvPr id="11" name="Group 10"/>
                <p:cNvGrpSpPr/>
                <p:nvPr/>
              </p:nvGrpSpPr>
              <p:grpSpPr>
                <a:xfrm>
                  <a:off x="457746" y="3846398"/>
                  <a:ext cx="11335836" cy="2411560"/>
                  <a:chOff x="457746" y="3846398"/>
                  <a:chExt cx="11335836" cy="2411560"/>
                </a:xfrm>
              </p:grpSpPr>
              <p:sp>
                <p:nvSpPr>
                  <p:cNvPr id="6" name="Rounded Rectangle 5"/>
                  <p:cNvSpPr/>
                  <p:nvPr/>
                </p:nvSpPr>
                <p:spPr>
                  <a:xfrm>
                    <a:off x="3155496" y="3846398"/>
                    <a:ext cx="2179865" cy="457200"/>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err="1">
                        <a:latin typeface="Arial" panose="020B0604020202020204" pitchFamily="34" charset="0"/>
                        <a:ea typeface="Tahoma" panose="020B0604030504040204" pitchFamily="34" charset="0"/>
                        <a:cs typeface="Arial" panose="020B0604020202020204" pitchFamily="34" charset="0"/>
                      </a:rPr>
                      <a:t>Afatinib</a:t>
                    </a:r>
                    <a:r>
                      <a:rPr lang="en-GB" dirty="0">
                        <a:latin typeface="Arial" panose="020B0604020202020204" pitchFamily="34" charset="0"/>
                        <a:ea typeface="Tahoma" panose="020B0604030504040204" pitchFamily="34" charset="0"/>
                        <a:cs typeface="Arial" panose="020B0604020202020204" pitchFamily="34" charset="0"/>
                      </a:rPr>
                      <a:t> (N = 75)</a:t>
                    </a:r>
                    <a:endParaRPr lang="vi-VN" dirty="0">
                      <a:latin typeface="Arial" panose="020B0604020202020204" pitchFamily="34" charset="0"/>
                      <a:ea typeface="Tahoma" panose="020B0604030504040204" pitchFamily="34" charset="0"/>
                      <a:cs typeface="Arial" panose="020B0604020202020204" pitchFamily="34" charset="0"/>
                    </a:endParaRPr>
                  </a:p>
                </p:txBody>
              </p:sp>
              <p:grpSp>
                <p:nvGrpSpPr>
                  <p:cNvPr id="10" name="Group 9"/>
                  <p:cNvGrpSpPr/>
                  <p:nvPr/>
                </p:nvGrpSpPr>
                <p:grpSpPr>
                  <a:xfrm>
                    <a:off x="457746" y="4996270"/>
                    <a:ext cx="11335836" cy="1261688"/>
                    <a:chOff x="457746" y="4891768"/>
                    <a:chExt cx="11335836" cy="1261688"/>
                  </a:xfrm>
                </p:grpSpPr>
                <p:sp>
                  <p:nvSpPr>
                    <p:cNvPr id="7" name="Rounded Rectangle 6"/>
                    <p:cNvSpPr/>
                    <p:nvPr/>
                  </p:nvSpPr>
                  <p:spPr>
                    <a:xfrm>
                      <a:off x="457746" y="4891768"/>
                      <a:ext cx="3834218" cy="1261688"/>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GB" dirty="0">
                          <a:latin typeface="Arial" panose="020B0604020202020204" pitchFamily="34" charset="0"/>
                          <a:ea typeface="Tahoma" panose="020B0604030504040204" pitchFamily="34" charset="0"/>
                          <a:cs typeface="Arial" panose="020B0604020202020204" pitchFamily="34" charset="0"/>
                        </a:rPr>
                        <a:t>Group 1: </a:t>
                      </a:r>
                      <a:r>
                        <a:rPr lang="en-GB" dirty="0" err="1">
                          <a:latin typeface="Arial" panose="020B0604020202020204" pitchFamily="34" charset="0"/>
                          <a:ea typeface="Tahoma" panose="020B0604030504040204" pitchFamily="34" charset="0"/>
                          <a:cs typeface="Arial" panose="020B0604020202020204" pitchFamily="34" charset="0"/>
                        </a:rPr>
                        <a:t>Đột</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biến</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điểm</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hoặc</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kép</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hoắc</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cả</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hai</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trong</a:t>
                      </a:r>
                      <a:r>
                        <a:rPr lang="en-GB" dirty="0">
                          <a:latin typeface="Arial" panose="020B0604020202020204" pitchFamily="34" charset="0"/>
                          <a:ea typeface="Tahoma" panose="020B0604030504040204" pitchFamily="34" charset="0"/>
                          <a:cs typeface="Arial" panose="020B0604020202020204" pitchFamily="34" charset="0"/>
                        </a:rPr>
                        <a:t> exon 18 -21 </a:t>
                      </a:r>
                    </a:p>
                    <a:p>
                      <a:pPr algn="ctr">
                        <a:lnSpc>
                          <a:spcPct val="150000"/>
                        </a:lnSpc>
                      </a:pPr>
                      <a:r>
                        <a:rPr lang="en-GB" dirty="0">
                          <a:latin typeface="Arial" panose="020B0604020202020204" pitchFamily="34" charset="0"/>
                          <a:ea typeface="Tahoma" panose="020B0604030504040204" pitchFamily="34" charset="0"/>
                          <a:cs typeface="Arial" panose="020B0604020202020204" pitchFamily="34" charset="0"/>
                        </a:rPr>
                        <a:t>(N = 38)</a:t>
                      </a:r>
                      <a:endParaRPr lang="vi-VN" dirty="0">
                        <a:latin typeface="Arial" panose="020B0604020202020204" pitchFamily="34" charset="0"/>
                        <a:ea typeface="Tahoma" panose="020B0604030504040204" pitchFamily="34" charset="0"/>
                        <a:cs typeface="Arial" panose="020B0604020202020204" pitchFamily="34" charset="0"/>
                      </a:endParaRPr>
                    </a:p>
                  </p:txBody>
                </p:sp>
                <p:sp>
                  <p:nvSpPr>
                    <p:cNvPr id="8" name="Rounded Rectangle 7"/>
                    <p:cNvSpPr/>
                    <p:nvPr/>
                  </p:nvSpPr>
                  <p:spPr>
                    <a:xfrm>
                      <a:off x="4801551" y="5045120"/>
                      <a:ext cx="3299460" cy="793978"/>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GB" dirty="0">
                          <a:latin typeface="Arial" panose="020B0604020202020204" pitchFamily="34" charset="0"/>
                          <a:ea typeface="Tahoma" panose="020B0604030504040204" pitchFamily="34" charset="0"/>
                          <a:cs typeface="Arial" panose="020B0604020202020204" pitchFamily="34" charset="0"/>
                        </a:rPr>
                        <a:t>Group 2: T790M </a:t>
                      </a:r>
                      <a:r>
                        <a:rPr lang="en-GB" dirty="0" err="1">
                          <a:latin typeface="Arial" panose="020B0604020202020204" pitchFamily="34" charset="0"/>
                          <a:ea typeface="Tahoma" panose="020B0604030504040204" pitchFamily="34" charset="0"/>
                          <a:cs typeface="Arial" panose="020B0604020202020204" pitchFamily="34" charset="0"/>
                        </a:rPr>
                        <a:t>nguyên</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phát</a:t>
                      </a:r>
                      <a:endParaRPr lang="en-GB" dirty="0">
                        <a:latin typeface="Arial" panose="020B0604020202020204" pitchFamily="34" charset="0"/>
                        <a:ea typeface="Tahoma" panose="020B0604030504040204" pitchFamily="34" charset="0"/>
                        <a:cs typeface="Arial" panose="020B0604020202020204" pitchFamily="34" charset="0"/>
                      </a:endParaRPr>
                    </a:p>
                    <a:p>
                      <a:pPr algn="ctr">
                        <a:lnSpc>
                          <a:spcPct val="150000"/>
                        </a:lnSpc>
                      </a:pPr>
                      <a:r>
                        <a:rPr lang="en-GB" dirty="0">
                          <a:latin typeface="Arial" panose="020B0604020202020204" pitchFamily="34" charset="0"/>
                          <a:ea typeface="Tahoma" panose="020B0604030504040204" pitchFamily="34" charset="0"/>
                          <a:cs typeface="Arial" panose="020B0604020202020204" pitchFamily="34" charset="0"/>
                        </a:rPr>
                        <a:t>(N = 14)</a:t>
                      </a:r>
                      <a:endParaRPr lang="vi-VN" dirty="0">
                        <a:latin typeface="Arial" panose="020B0604020202020204" pitchFamily="34" charset="0"/>
                        <a:ea typeface="Tahoma" panose="020B0604030504040204" pitchFamily="34" charset="0"/>
                        <a:cs typeface="Arial" panose="020B0604020202020204" pitchFamily="34" charset="0"/>
                      </a:endParaRPr>
                    </a:p>
                  </p:txBody>
                </p:sp>
                <p:sp>
                  <p:nvSpPr>
                    <p:cNvPr id="9" name="Rounded Rectangle 8"/>
                    <p:cNvSpPr/>
                    <p:nvPr/>
                  </p:nvSpPr>
                  <p:spPr>
                    <a:xfrm>
                      <a:off x="8610599" y="5041717"/>
                      <a:ext cx="3182983" cy="797381"/>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GB" dirty="0">
                          <a:latin typeface="Arial" panose="020B0604020202020204" pitchFamily="34" charset="0"/>
                          <a:ea typeface="Tahoma" panose="020B0604030504040204" pitchFamily="34" charset="0"/>
                          <a:cs typeface="Arial" panose="020B0604020202020204" pitchFamily="34" charset="0"/>
                        </a:rPr>
                        <a:t>Group 3: </a:t>
                      </a:r>
                      <a:r>
                        <a:rPr lang="en-GB" dirty="0" err="1">
                          <a:latin typeface="Arial" panose="020B0604020202020204" pitchFamily="34" charset="0"/>
                          <a:ea typeface="Tahoma" panose="020B0604030504040204" pitchFamily="34" charset="0"/>
                          <a:cs typeface="Arial" panose="020B0604020202020204" pitchFamily="34" charset="0"/>
                        </a:rPr>
                        <a:t>chèn</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đoạn</a:t>
                      </a:r>
                      <a:r>
                        <a:rPr lang="en-GB" dirty="0">
                          <a:latin typeface="Arial" panose="020B0604020202020204" pitchFamily="34" charset="0"/>
                          <a:ea typeface="Tahoma" panose="020B0604030504040204" pitchFamily="34" charset="0"/>
                          <a:cs typeface="Arial" panose="020B0604020202020204" pitchFamily="34" charset="0"/>
                        </a:rPr>
                        <a:t> exon 20</a:t>
                      </a:r>
                    </a:p>
                    <a:p>
                      <a:pPr algn="ctr">
                        <a:lnSpc>
                          <a:spcPct val="150000"/>
                        </a:lnSpc>
                      </a:pPr>
                      <a:r>
                        <a:rPr lang="en-GB" dirty="0">
                          <a:latin typeface="Arial" panose="020B0604020202020204" pitchFamily="34" charset="0"/>
                          <a:ea typeface="Tahoma" panose="020B0604030504040204" pitchFamily="34" charset="0"/>
                          <a:cs typeface="Arial" panose="020B0604020202020204" pitchFamily="34" charset="0"/>
                        </a:rPr>
                        <a:t>(N = 23)</a:t>
                      </a:r>
                      <a:endParaRPr lang="vi-VN" dirty="0">
                        <a:latin typeface="Arial" panose="020B0604020202020204" pitchFamily="34" charset="0"/>
                        <a:ea typeface="Tahoma" panose="020B0604030504040204" pitchFamily="34" charset="0"/>
                        <a:cs typeface="Arial" panose="020B0604020202020204" pitchFamily="34" charset="0"/>
                      </a:endParaRPr>
                    </a:p>
                  </p:txBody>
                </p:sp>
              </p:grpSp>
            </p:grpSp>
            <p:sp>
              <p:nvSpPr>
                <p:cNvPr id="12" name="Rounded Rectangle 11"/>
                <p:cNvSpPr/>
                <p:nvPr/>
              </p:nvSpPr>
              <p:spPr>
                <a:xfrm>
                  <a:off x="7106194" y="3846398"/>
                  <a:ext cx="2168435" cy="457200"/>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err="1">
                      <a:latin typeface="Arial" panose="020B0604020202020204" pitchFamily="34" charset="0"/>
                      <a:ea typeface="Tahoma" panose="020B0604030504040204" pitchFamily="34" charset="0"/>
                      <a:cs typeface="Arial" panose="020B0604020202020204" pitchFamily="34" charset="0"/>
                    </a:rPr>
                    <a:t>Hoá</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Trị</a:t>
                  </a:r>
                  <a:r>
                    <a:rPr lang="en-GB" dirty="0">
                      <a:latin typeface="Arial" panose="020B0604020202020204" pitchFamily="34" charset="0"/>
                      <a:ea typeface="Tahoma" panose="020B0604030504040204" pitchFamily="34" charset="0"/>
                      <a:cs typeface="Arial" panose="020B0604020202020204" pitchFamily="34" charset="0"/>
                    </a:rPr>
                    <a:t> (N = 25)</a:t>
                  </a:r>
                  <a:endParaRPr lang="vi-VN" dirty="0">
                    <a:latin typeface="Arial" panose="020B0604020202020204" pitchFamily="34" charset="0"/>
                    <a:ea typeface="Tahoma" panose="020B0604030504040204" pitchFamily="34" charset="0"/>
                    <a:cs typeface="Arial" panose="020B0604020202020204" pitchFamily="34" charset="0"/>
                  </a:endParaRPr>
                </a:p>
              </p:txBody>
            </p:sp>
          </p:grpSp>
          <p:grpSp>
            <p:nvGrpSpPr>
              <p:cNvPr id="19" name="Group 18"/>
              <p:cNvGrpSpPr/>
              <p:nvPr/>
            </p:nvGrpSpPr>
            <p:grpSpPr>
              <a:xfrm>
                <a:off x="3856261" y="1131349"/>
                <a:ext cx="4509951" cy="1974821"/>
                <a:chOff x="3855174" y="1111345"/>
                <a:chExt cx="4509951" cy="1974821"/>
              </a:xfrm>
            </p:grpSpPr>
            <p:sp>
              <p:nvSpPr>
                <p:cNvPr id="4" name="Rounded Rectangle 3"/>
                <p:cNvSpPr/>
                <p:nvPr/>
              </p:nvSpPr>
              <p:spPr>
                <a:xfrm>
                  <a:off x="3855174" y="1111345"/>
                  <a:ext cx="4509951" cy="708116"/>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GB" b="1" dirty="0">
                      <a:solidFill>
                        <a:srgbClr val="002060"/>
                      </a:solidFill>
                      <a:latin typeface="Arial" panose="020B0604020202020204" pitchFamily="34" charset="0"/>
                      <a:ea typeface="Tahoma" panose="020B0604030504040204" pitchFamily="34" charset="0"/>
                      <a:cs typeface="Arial" panose="020B0604020202020204" pitchFamily="34" charset="0"/>
                    </a:rPr>
                    <a:t>838</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bệnh</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nhân</a:t>
                  </a:r>
                  <a:r>
                    <a:rPr lang="en-GB" dirty="0">
                      <a:latin typeface="Arial" panose="020B0604020202020204" pitchFamily="34" charset="0"/>
                      <a:ea typeface="Tahoma" panose="020B0604030504040204" pitchFamily="34" charset="0"/>
                      <a:cs typeface="Arial" panose="020B0604020202020204" pitchFamily="34" charset="0"/>
                    </a:rPr>
                    <a:t> chia </a:t>
                  </a:r>
                  <a:r>
                    <a:rPr lang="en-GB" dirty="0" err="1">
                      <a:latin typeface="Arial" panose="020B0604020202020204" pitchFamily="34" charset="0"/>
                      <a:ea typeface="Tahoma" panose="020B0604030504040204" pitchFamily="34" charset="0"/>
                      <a:cs typeface="Arial" panose="020B0604020202020204" pitchFamily="34" charset="0"/>
                    </a:rPr>
                    <a:t>ngẫu</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nhiên</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hoặc</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điều</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trị</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trong</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nghiên</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cứu</a:t>
                  </a:r>
                  <a:r>
                    <a:rPr lang="en-GB" dirty="0">
                      <a:latin typeface="Arial" panose="020B0604020202020204" pitchFamily="34" charset="0"/>
                      <a:ea typeface="Tahoma" panose="020B0604030504040204" pitchFamily="34" charset="0"/>
                      <a:cs typeface="Arial" panose="020B0604020202020204" pitchFamily="34" charset="0"/>
                    </a:rPr>
                    <a:t> LL2, LL3 </a:t>
                  </a:r>
                  <a:r>
                    <a:rPr lang="en-GB" dirty="0" err="1">
                      <a:latin typeface="Arial" panose="020B0604020202020204" pitchFamily="34" charset="0"/>
                      <a:ea typeface="Tahoma" panose="020B0604030504040204" pitchFamily="34" charset="0"/>
                      <a:cs typeface="Arial" panose="020B0604020202020204" pitchFamily="34" charset="0"/>
                    </a:rPr>
                    <a:t>và</a:t>
                  </a:r>
                  <a:r>
                    <a:rPr lang="en-GB" dirty="0">
                      <a:latin typeface="Arial" panose="020B0604020202020204" pitchFamily="34" charset="0"/>
                      <a:ea typeface="Tahoma" panose="020B0604030504040204" pitchFamily="34" charset="0"/>
                      <a:cs typeface="Arial" panose="020B0604020202020204" pitchFamily="34" charset="0"/>
                    </a:rPr>
                    <a:t> LL6</a:t>
                  </a:r>
                  <a:endParaRPr lang="vi-VN" dirty="0">
                    <a:latin typeface="Arial" panose="020B0604020202020204" pitchFamily="34" charset="0"/>
                    <a:ea typeface="Tahoma" panose="020B0604030504040204" pitchFamily="34" charset="0"/>
                    <a:cs typeface="Arial" panose="020B0604020202020204" pitchFamily="34" charset="0"/>
                  </a:endParaRPr>
                </a:p>
              </p:txBody>
            </p:sp>
            <p:sp>
              <p:nvSpPr>
                <p:cNvPr id="5" name="Rounded Rectangle 4"/>
                <p:cNvSpPr/>
                <p:nvPr/>
              </p:nvSpPr>
              <p:spPr>
                <a:xfrm>
                  <a:off x="4364356" y="2279876"/>
                  <a:ext cx="3704952" cy="806290"/>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GB" dirty="0" err="1">
                      <a:latin typeface="Arial" panose="020B0604020202020204" pitchFamily="34" charset="0"/>
                      <a:ea typeface="Tahoma" panose="020B0604030504040204" pitchFamily="34" charset="0"/>
                      <a:cs typeface="Arial" panose="020B0604020202020204" pitchFamily="34" charset="0"/>
                    </a:rPr>
                    <a:t>Nhóm</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đột</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biến</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không</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thường</a:t>
                  </a:r>
                  <a:r>
                    <a:rPr lang="en-GB" dirty="0">
                      <a:latin typeface="Arial" panose="020B0604020202020204" pitchFamily="34" charset="0"/>
                      <a:ea typeface="Tahoma" panose="020B0604030504040204" pitchFamily="34" charset="0"/>
                      <a:cs typeface="Arial" panose="020B0604020202020204" pitchFamily="34" charset="0"/>
                    </a:rPr>
                    <a:t> </a:t>
                  </a:r>
                  <a:r>
                    <a:rPr lang="en-GB" dirty="0" err="1">
                      <a:latin typeface="Arial" panose="020B0604020202020204" pitchFamily="34" charset="0"/>
                      <a:ea typeface="Tahoma" panose="020B0604030504040204" pitchFamily="34" charset="0"/>
                      <a:cs typeface="Arial" panose="020B0604020202020204" pitchFamily="34" charset="0"/>
                    </a:rPr>
                    <a:t>gặp</a:t>
                  </a:r>
                  <a:endParaRPr lang="en-GB" dirty="0">
                    <a:latin typeface="Arial" panose="020B0604020202020204" pitchFamily="34" charset="0"/>
                    <a:ea typeface="Tahoma" panose="020B0604030504040204" pitchFamily="34" charset="0"/>
                    <a:cs typeface="Arial" panose="020B0604020202020204" pitchFamily="34" charset="0"/>
                  </a:endParaRPr>
                </a:p>
                <a:p>
                  <a:pPr algn="ctr">
                    <a:lnSpc>
                      <a:spcPct val="150000"/>
                    </a:lnSpc>
                  </a:pPr>
                  <a:r>
                    <a:rPr lang="en-GB" dirty="0">
                      <a:latin typeface="Arial" panose="020B0604020202020204" pitchFamily="34" charset="0"/>
                      <a:ea typeface="Tahoma" panose="020B0604030504040204" pitchFamily="34" charset="0"/>
                      <a:cs typeface="Arial" panose="020B0604020202020204" pitchFamily="34" charset="0"/>
                    </a:rPr>
                    <a:t>(N = 100)</a:t>
                  </a:r>
                  <a:endParaRPr lang="vi-VN" dirty="0">
                    <a:latin typeface="Arial" panose="020B0604020202020204" pitchFamily="34" charset="0"/>
                    <a:ea typeface="Tahoma" panose="020B0604030504040204" pitchFamily="34" charset="0"/>
                    <a:cs typeface="Arial" panose="020B0604020202020204" pitchFamily="34" charset="0"/>
                  </a:endParaRPr>
                </a:p>
              </p:txBody>
            </p:sp>
            <p:cxnSp>
              <p:nvCxnSpPr>
                <p:cNvPr id="15" name="Straight Arrow Connector 14"/>
                <p:cNvCxnSpPr>
                  <a:endCxn id="5" idx="0"/>
                </p:cNvCxnSpPr>
                <p:nvPr/>
              </p:nvCxnSpPr>
              <p:spPr>
                <a:xfrm>
                  <a:off x="6214247" y="1843239"/>
                  <a:ext cx="2585" cy="436637"/>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4245428" y="3448594"/>
                <a:ext cx="3944983" cy="397804"/>
                <a:chOff x="4245428" y="3448594"/>
                <a:chExt cx="3944983" cy="397804"/>
              </a:xfrm>
            </p:grpSpPr>
            <p:cxnSp>
              <p:nvCxnSpPr>
                <p:cNvPr id="20" name="Straight Arrow Connector 19"/>
                <p:cNvCxnSpPr/>
                <p:nvPr/>
              </p:nvCxnSpPr>
              <p:spPr>
                <a:xfrm>
                  <a:off x="4245428" y="3448594"/>
                  <a:ext cx="0" cy="397804"/>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245428" y="3448594"/>
                  <a:ext cx="3944983"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8186056" y="3448594"/>
                  <a:ext cx="0" cy="397804"/>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p:nvCxnSpPr>
            <p:spPr>
              <a:xfrm flipH="1">
                <a:off x="6215334" y="3153726"/>
                <a:ext cx="816" cy="294868"/>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grpSp>
        <p:grpSp>
          <p:nvGrpSpPr>
            <p:cNvPr id="40" name="Group 39"/>
            <p:cNvGrpSpPr/>
            <p:nvPr/>
          </p:nvGrpSpPr>
          <p:grpSpPr>
            <a:xfrm>
              <a:off x="2430779" y="4642619"/>
              <a:ext cx="7771312" cy="507003"/>
              <a:chOff x="2430779" y="4642619"/>
              <a:chExt cx="7771312" cy="507003"/>
            </a:xfrm>
          </p:grpSpPr>
          <p:cxnSp>
            <p:nvCxnSpPr>
              <p:cNvPr id="31" name="Straight Connector 30"/>
              <p:cNvCxnSpPr/>
              <p:nvPr/>
            </p:nvCxnSpPr>
            <p:spPr>
              <a:xfrm>
                <a:off x="2430779" y="4646022"/>
                <a:ext cx="7771312"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2431595" y="4646022"/>
                <a:ext cx="0" cy="350248"/>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a:endCxn id="8" idx="0"/>
              </p:cNvCxnSpPr>
              <p:nvPr/>
            </p:nvCxnSpPr>
            <p:spPr>
              <a:xfrm>
                <a:off x="6451281" y="4646022"/>
                <a:ext cx="0" cy="503600"/>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a:off x="10202091" y="4642619"/>
                <a:ext cx="0" cy="503600"/>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grpSp>
        <p:cxnSp>
          <p:nvCxnSpPr>
            <p:cNvPr id="41" name="Straight Connector 40"/>
            <p:cNvCxnSpPr>
              <a:stCxn id="6" idx="2"/>
            </p:cNvCxnSpPr>
            <p:nvPr/>
          </p:nvCxnSpPr>
          <p:spPr>
            <a:xfrm flipH="1">
              <a:off x="4245428" y="4303598"/>
              <a:ext cx="1" cy="340723"/>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grpSp>
      <p:sp>
        <p:nvSpPr>
          <p:cNvPr id="47" name="Rectangle 46"/>
          <p:cNvSpPr/>
          <p:nvPr/>
        </p:nvSpPr>
        <p:spPr>
          <a:xfrm>
            <a:off x="4652324" y="6412068"/>
            <a:ext cx="2786084" cy="276999"/>
          </a:xfrm>
          <a:prstGeom prst="rect">
            <a:avLst/>
          </a:prstGeom>
        </p:spPr>
        <p:txBody>
          <a:bodyPr wrap="none">
            <a:spAutoFit/>
          </a:bodyPr>
          <a:lstStyle/>
          <a:p>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1. Yang et al. Lancet Oncol. 2015 830 </a:t>
            </a:r>
            <a:endParaRPr lang="vi-VN" sz="1200" dirty="0"/>
          </a:p>
        </p:txBody>
      </p:sp>
      <p:sp>
        <p:nvSpPr>
          <p:cNvPr id="50" name="Title 1"/>
          <p:cNvSpPr>
            <a:spLocks noGrp="1"/>
          </p:cNvSpPr>
          <p:nvPr>
            <p:ph type="title"/>
          </p:nvPr>
        </p:nvSpPr>
        <p:spPr>
          <a:xfrm>
            <a:off x="1003328" y="194773"/>
            <a:ext cx="10515600" cy="852054"/>
          </a:xfrm>
        </p:spPr>
        <p:txBody>
          <a:bodyPr>
            <a:normAutofit fontScale="90000"/>
          </a:bodyPr>
          <a:lstStyle/>
          <a:p>
            <a:pPr algn="ctr">
              <a:lnSpc>
                <a:spcPct val="100000"/>
              </a:lnSpc>
            </a:pPr>
            <a:r>
              <a:rPr lang="en-GB" altLang="zh-TW" sz="2800" dirty="0" err="1">
                <a:latin typeface="Arial" panose="020B0604020202020204" pitchFamily="34" charset="0"/>
                <a:ea typeface="Tahoma" panose="020B0604030504040204" pitchFamily="34" charset="0"/>
              </a:rPr>
              <a:t>Nghiên</a:t>
            </a:r>
            <a:r>
              <a:rPr lang="en-GB" altLang="zh-TW" sz="2800" dirty="0">
                <a:latin typeface="Arial" panose="020B0604020202020204" pitchFamily="34" charset="0"/>
                <a:ea typeface="Tahoma" panose="020B0604030504040204" pitchFamily="34" charset="0"/>
              </a:rPr>
              <a:t> </a:t>
            </a:r>
            <a:r>
              <a:rPr lang="en-GB" altLang="zh-TW" sz="2800" dirty="0" err="1">
                <a:latin typeface="Arial" panose="020B0604020202020204" pitchFamily="34" charset="0"/>
                <a:ea typeface="Tahoma" panose="020B0604030504040204" pitchFamily="34" charset="0"/>
              </a:rPr>
              <a:t>cứu</a:t>
            </a:r>
            <a:r>
              <a:rPr lang="en-GB" altLang="zh-TW" sz="2800" dirty="0">
                <a:latin typeface="Arial" panose="020B0604020202020204" pitchFamily="34" charset="0"/>
                <a:ea typeface="Tahoma" panose="020B0604030504040204" pitchFamily="34" charset="0"/>
              </a:rPr>
              <a:t> LUX-Lung 2, 3 &amp; 6: </a:t>
            </a:r>
            <a:br>
              <a:rPr lang="en-GB" altLang="zh-TW" sz="2800" dirty="0">
                <a:latin typeface="Arial" panose="020B0604020202020204" pitchFamily="34" charset="0"/>
                <a:ea typeface="Tahoma" panose="020B0604030504040204" pitchFamily="34" charset="0"/>
              </a:rPr>
            </a:br>
            <a:r>
              <a:rPr lang="en-GB" altLang="zh-TW" sz="2800" dirty="0" err="1">
                <a:solidFill>
                  <a:schemeClr val="tx1">
                    <a:lumMod val="50000"/>
                  </a:schemeClr>
                </a:solidFill>
                <a:latin typeface="Arial" panose="020B0604020202020204" pitchFamily="34" charset="0"/>
                <a:ea typeface="Tahoma" panose="020B0604030504040204" pitchFamily="34" charset="0"/>
              </a:rPr>
              <a:t>phân</a:t>
            </a:r>
            <a:r>
              <a:rPr lang="en-GB" altLang="zh-TW" sz="2800" dirty="0">
                <a:solidFill>
                  <a:schemeClr val="tx1">
                    <a:lumMod val="50000"/>
                  </a:schemeClr>
                </a:solidFill>
                <a:latin typeface="Arial" panose="020B0604020202020204" pitchFamily="34" charset="0"/>
                <a:ea typeface="Tahoma" panose="020B0604030504040204" pitchFamily="34" charset="0"/>
              </a:rPr>
              <a:t> </a:t>
            </a:r>
            <a:r>
              <a:rPr lang="en-GB" altLang="zh-TW" sz="2800" dirty="0" err="1">
                <a:solidFill>
                  <a:schemeClr val="tx1">
                    <a:lumMod val="50000"/>
                  </a:schemeClr>
                </a:solidFill>
                <a:latin typeface="Arial" panose="020B0604020202020204" pitchFamily="34" charset="0"/>
                <a:ea typeface="Tahoma" panose="020B0604030504040204" pitchFamily="34" charset="0"/>
              </a:rPr>
              <a:t>nhóm</a:t>
            </a:r>
            <a:r>
              <a:rPr lang="en-GB" altLang="zh-TW" sz="2800" dirty="0">
                <a:solidFill>
                  <a:schemeClr val="tx1">
                    <a:lumMod val="50000"/>
                  </a:schemeClr>
                </a:solidFill>
                <a:latin typeface="Arial" panose="020B0604020202020204" pitchFamily="34" charset="0"/>
                <a:ea typeface="Tahoma" panose="020B0604030504040204" pitchFamily="34" charset="0"/>
              </a:rPr>
              <a:t> </a:t>
            </a:r>
            <a:r>
              <a:rPr lang="en-GB" altLang="zh-TW" sz="2800" dirty="0" err="1">
                <a:solidFill>
                  <a:schemeClr val="tx1">
                    <a:lumMod val="50000"/>
                  </a:schemeClr>
                </a:solidFill>
                <a:latin typeface="Arial" panose="020B0604020202020204" pitchFamily="34" charset="0"/>
                <a:ea typeface="Tahoma" panose="020B0604030504040204" pitchFamily="34" charset="0"/>
              </a:rPr>
              <a:t>các</a:t>
            </a:r>
            <a:r>
              <a:rPr lang="en-GB" altLang="zh-TW" sz="2800" dirty="0">
                <a:solidFill>
                  <a:schemeClr val="tx1">
                    <a:lumMod val="50000"/>
                  </a:schemeClr>
                </a:solidFill>
                <a:latin typeface="Arial" panose="020B0604020202020204" pitchFamily="34" charset="0"/>
                <a:ea typeface="Tahoma" panose="020B0604030504040204" pitchFamily="34" charset="0"/>
              </a:rPr>
              <a:t> </a:t>
            </a:r>
            <a:r>
              <a:rPr lang="en-GB" altLang="zh-TW" sz="2800" dirty="0" err="1">
                <a:solidFill>
                  <a:schemeClr val="tx1">
                    <a:lumMod val="50000"/>
                  </a:schemeClr>
                </a:solidFill>
                <a:latin typeface="Arial" panose="020B0604020202020204" pitchFamily="34" charset="0"/>
                <a:ea typeface="Tahoma" panose="020B0604030504040204" pitchFamily="34" charset="0"/>
              </a:rPr>
              <a:t>đột</a:t>
            </a:r>
            <a:r>
              <a:rPr lang="en-GB" altLang="zh-TW" sz="2800" dirty="0">
                <a:solidFill>
                  <a:schemeClr val="tx1">
                    <a:lumMod val="50000"/>
                  </a:schemeClr>
                </a:solidFill>
                <a:latin typeface="Arial" panose="020B0604020202020204" pitchFamily="34" charset="0"/>
                <a:ea typeface="Tahoma" panose="020B0604030504040204" pitchFamily="34" charset="0"/>
              </a:rPr>
              <a:t> </a:t>
            </a:r>
            <a:r>
              <a:rPr lang="en-GB" altLang="zh-TW" sz="2800" dirty="0" err="1">
                <a:solidFill>
                  <a:schemeClr val="tx1">
                    <a:lumMod val="50000"/>
                  </a:schemeClr>
                </a:solidFill>
                <a:latin typeface="Arial" panose="020B0604020202020204" pitchFamily="34" charset="0"/>
                <a:ea typeface="Tahoma" panose="020B0604030504040204" pitchFamily="34" charset="0"/>
              </a:rPr>
              <a:t>biến</a:t>
            </a:r>
            <a:r>
              <a:rPr lang="en-GB" altLang="zh-TW" sz="2800" dirty="0">
                <a:solidFill>
                  <a:schemeClr val="tx1">
                    <a:lumMod val="50000"/>
                  </a:schemeClr>
                </a:solidFill>
                <a:latin typeface="Arial" panose="020B0604020202020204" pitchFamily="34" charset="0"/>
                <a:ea typeface="Tahoma" panose="020B0604030504040204" pitchFamily="34" charset="0"/>
              </a:rPr>
              <a:t> </a:t>
            </a:r>
            <a:r>
              <a:rPr lang="en-GB" altLang="zh-TW" sz="2800" dirty="0" err="1">
                <a:solidFill>
                  <a:schemeClr val="tx1">
                    <a:lumMod val="50000"/>
                  </a:schemeClr>
                </a:solidFill>
                <a:latin typeface="Arial" panose="020B0604020202020204" pitchFamily="34" charset="0"/>
                <a:ea typeface="Tahoma" panose="020B0604030504040204" pitchFamily="34" charset="0"/>
              </a:rPr>
              <a:t>không</a:t>
            </a:r>
            <a:r>
              <a:rPr lang="en-GB" altLang="zh-TW" sz="2800" dirty="0">
                <a:solidFill>
                  <a:schemeClr val="tx1">
                    <a:lumMod val="50000"/>
                  </a:schemeClr>
                </a:solidFill>
                <a:latin typeface="Arial" panose="020B0604020202020204" pitchFamily="34" charset="0"/>
                <a:ea typeface="Tahoma" panose="020B0604030504040204" pitchFamily="34" charset="0"/>
              </a:rPr>
              <a:t> </a:t>
            </a:r>
            <a:r>
              <a:rPr lang="en-GB" altLang="zh-TW" sz="2800" dirty="0" err="1">
                <a:solidFill>
                  <a:schemeClr val="tx1">
                    <a:lumMod val="50000"/>
                  </a:schemeClr>
                </a:solidFill>
                <a:latin typeface="Arial" panose="020B0604020202020204" pitchFamily="34" charset="0"/>
                <a:ea typeface="Tahoma" panose="020B0604030504040204" pitchFamily="34" charset="0"/>
              </a:rPr>
              <a:t>thường</a:t>
            </a:r>
            <a:r>
              <a:rPr lang="en-GB" altLang="zh-TW" sz="2800" dirty="0">
                <a:solidFill>
                  <a:schemeClr val="tx1">
                    <a:lumMod val="50000"/>
                  </a:schemeClr>
                </a:solidFill>
                <a:latin typeface="Arial" panose="020B0604020202020204" pitchFamily="34" charset="0"/>
                <a:ea typeface="Tahoma" panose="020B0604030504040204" pitchFamily="34" charset="0"/>
              </a:rPr>
              <a:t> </a:t>
            </a:r>
            <a:r>
              <a:rPr lang="en-GB" altLang="zh-TW" sz="2800" dirty="0" err="1">
                <a:solidFill>
                  <a:schemeClr val="tx1">
                    <a:lumMod val="50000"/>
                  </a:schemeClr>
                </a:solidFill>
                <a:latin typeface="Arial" panose="020B0604020202020204" pitchFamily="34" charset="0"/>
                <a:ea typeface="Tahoma" panose="020B0604030504040204" pitchFamily="34" charset="0"/>
              </a:rPr>
              <a:t>gặp</a:t>
            </a:r>
            <a:endParaRPr lang="en-GB" altLang="zh-TW" sz="2800" dirty="0">
              <a:solidFill>
                <a:schemeClr val="tx1">
                  <a:lumMod val="50000"/>
                </a:schemeClr>
              </a:solidFill>
              <a:latin typeface="Arial" panose="020B0604020202020204" pitchFamily="34" charset="0"/>
              <a:ea typeface="Tahoma" panose="020B0604030504040204" pitchFamily="34" charset="0"/>
            </a:endParaRPr>
          </a:p>
        </p:txBody>
      </p:sp>
      <p:sp>
        <p:nvSpPr>
          <p:cNvPr id="2" name="Rectangle 1"/>
          <p:cNvSpPr/>
          <p:nvPr/>
        </p:nvSpPr>
        <p:spPr>
          <a:xfrm>
            <a:off x="4652324" y="6609480"/>
            <a:ext cx="6096000" cy="276999"/>
          </a:xfrm>
          <a:prstGeom prst="rect">
            <a:avLst/>
          </a:prstGeom>
        </p:spPr>
        <p:txBody>
          <a:bodyPr>
            <a:spAutoFit/>
          </a:bodyPr>
          <a:lstStyle/>
          <a:p>
            <a:r>
              <a:rPr lang="vi-VN" sz="1200" dirty="0">
                <a:solidFill>
                  <a:schemeClr val="tx1">
                    <a:lumMod val="50000"/>
                  </a:schemeClr>
                </a:solidFill>
                <a:latin typeface="Arial" panose="020B0604020202020204" pitchFamily="34" charset="0"/>
                <a:ea typeface="Tahoma" panose="020B0604030504040204" pitchFamily="34" charset="0"/>
                <a:cs typeface="Arial" panose="020B0604020202020204" pitchFamily="34" charset="0"/>
              </a:rPr>
              <a:t>Thông tin chỉ mang tính tham khảo. Vui lòng xem tờ hướng dẫn sử dung tại Việt Nam</a:t>
            </a:r>
          </a:p>
        </p:txBody>
      </p:sp>
    </p:spTree>
    <p:extLst>
      <p:ext uri="{BB962C8B-B14F-4D97-AF65-F5344CB8AC3E}">
        <p14:creationId xmlns:p14="http://schemas.microsoft.com/office/powerpoint/2010/main" val="194873140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05143" y="-43621"/>
            <a:ext cx="10697308" cy="1168967"/>
          </a:xfrm>
        </p:spPr>
        <p:txBody>
          <a:bodyPr>
            <a:normAutofit/>
          </a:bodyPr>
          <a:lstStyle/>
          <a:p>
            <a:pPr algn="ctr">
              <a:lnSpc>
                <a:spcPct val="100000"/>
              </a:lnSpc>
            </a:pPr>
            <a:r>
              <a:rPr lang="en-GB" altLang="zh-TW" sz="2800" dirty="0" err="1">
                <a:latin typeface="Arial" panose="020B0604020202020204" pitchFamily="34" charset="0"/>
                <a:ea typeface="Tahoma" panose="020B0604030504040204" pitchFamily="34" charset="0"/>
                <a:cs typeface="Arial" panose="020B0604020202020204" pitchFamily="34" charset="0"/>
              </a:rPr>
              <a:t>Nghiên</a:t>
            </a:r>
            <a:r>
              <a:rPr lang="en-GB" altLang="zh-TW" sz="2800" dirty="0">
                <a:latin typeface="Arial" panose="020B0604020202020204" pitchFamily="34" charset="0"/>
                <a:ea typeface="Tahoma" panose="020B0604030504040204" pitchFamily="34" charset="0"/>
                <a:cs typeface="Arial" panose="020B0604020202020204" pitchFamily="34" charset="0"/>
              </a:rPr>
              <a:t> </a:t>
            </a:r>
            <a:r>
              <a:rPr lang="en-GB" altLang="zh-TW" sz="2800" dirty="0" err="1">
                <a:latin typeface="Arial" panose="020B0604020202020204" pitchFamily="34" charset="0"/>
                <a:ea typeface="Tahoma" panose="020B0604030504040204" pitchFamily="34" charset="0"/>
                <a:cs typeface="Arial" panose="020B0604020202020204" pitchFamily="34" charset="0"/>
              </a:rPr>
              <a:t>cứu</a:t>
            </a:r>
            <a:r>
              <a:rPr lang="en-GB" altLang="zh-TW" sz="2800" dirty="0">
                <a:latin typeface="Arial" panose="020B0604020202020204" pitchFamily="34" charset="0"/>
                <a:ea typeface="Tahoma" panose="020B0604030504040204" pitchFamily="34" charset="0"/>
                <a:cs typeface="Arial" panose="020B0604020202020204" pitchFamily="34" charset="0"/>
              </a:rPr>
              <a:t> LUX-Lung 2, 3, 6</a:t>
            </a:r>
            <a:r>
              <a:rPr lang="en-GB" altLang="zh-TW" sz="2800" dirty="0">
                <a:solidFill>
                  <a:schemeClr val="tx1"/>
                </a:solidFill>
                <a:latin typeface="Arial" panose="020B0604020202020204" pitchFamily="34" charset="0"/>
                <a:cs typeface="Arial" panose="020B0604020202020204" pitchFamily="34" charset="0"/>
              </a:rPr>
              <a:t> </a:t>
            </a:r>
            <a:br>
              <a:rPr lang="en-GB" altLang="zh-TW" sz="2800" dirty="0">
                <a:solidFill>
                  <a:schemeClr val="tx1"/>
                </a:solidFill>
                <a:latin typeface="Arial" panose="020B0604020202020204" pitchFamily="34" charset="0"/>
                <a:cs typeface="Arial" panose="020B0604020202020204" pitchFamily="34" charset="0"/>
              </a:rPr>
            </a:b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Afatinib</a:t>
            </a:r>
            <a:r>
              <a:rPr lang="en-GB" altLang="zh-TW" sz="2800" dirty="0">
                <a:solidFill>
                  <a:schemeClr val="tx1"/>
                </a:solidFill>
                <a:latin typeface="Arial" panose="020B0604020202020204" pitchFamily="34" charset="0"/>
                <a:ea typeface="Tahoma" panose="020B0604030504040204" pitchFamily="34" charset="0"/>
                <a:cs typeface="Arial" panose="020B0604020202020204" pitchFamily="34" charset="0"/>
              </a:rPr>
              <a:t> </a:t>
            </a: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hiệu</a:t>
            </a:r>
            <a:r>
              <a:rPr lang="en-GB" altLang="zh-TW" sz="2800" dirty="0">
                <a:solidFill>
                  <a:schemeClr val="tx1"/>
                </a:solidFill>
                <a:latin typeface="Arial" panose="020B0604020202020204" pitchFamily="34" charset="0"/>
                <a:ea typeface="Tahoma" panose="020B0604030504040204" pitchFamily="34" charset="0"/>
                <a:cs typeface="Arial" panose="020B0604020202020204" pitchFamily="34" charset="0"/>
              </a:rPr>
              <a:t> </a:t>
            </a: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quả</a:t>
            </a:r>
            <a:r>
              <a:rPr lang="en-GB" altLang="zh-TW" sz="2800" dirty="0">
                <a:solidFill>
                  <a:schemeClr val="tx1"/>
                </a:solidFill>
                <a:latin typeface="Arial" panose="020B0604020202020204" pitchFamily="34" charset="0"/>
                <a:ea typeface="Tahoma" panose="020B0604030504040204" pitchFamily="34" charset="0"/>
                <a:cs typeface="Arial" panose="020B0604020202020204" pitchFamily="34" charset="0"/>
              </a:rPr>
              <a:t> </a:t>
            </a: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trên</a:t>
            </a:r>
            <a:r>
              <a:rPr lang="en-GB" altLang="zh-TW" sz="2800" dirty="0">
                <a:solidFill>
                  <a:schemeClr val="tx1"/>
                </a:solidFill>
                <a:latin typeface="Arial" panose="020B0604020202020204" pitchFamily="34" charset="0"/>
                <a:ea typeface="Tahoma" panose="020B0604030504040204" pitchFamily="34" charset="0"/>
                <a:cs typeface="Arial" panose="020B0604020202020204" pitchFamily="34" charset="0"/>
              </a:rPr>
              <a:t> </a:t>
            </a: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các</a:t>
            </a:r>
            <a:r>
              <a:rPr lang="en-GB" altLang="zh-TW" sz="2800" dirty="0">
                <a:solidFill>
                  <a:schemeClr val="tx1"/>
                </a:solidFill>
                <a:latin typeface="Arial" panose="020B0604020202020204" pitchFamily="34" charset="0"/>
                <a:ea typeface="Tahoma" panose="020B0604030504040204" pitchFamily="34" charset="0"/>
                <a:cs typeface="Arial" panose="020B0604020202020204" pitchFamily="34" charset="0"/>
              </a:rPr>
              <a:t> </a:t>
            </a: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đột</a:t>
            </a:r>
            <a:r>
              <a:rPr lang="en-GB" altLang="zh-TW" sz="2800" dirty="0">
                <a:solidFill>
                  <a:schemeClr val="tx1"/>
                </a:solidFill>
                <a:latin typeface="Arial" panose="020B0604020202020204" pitchFamily="34" charset="0"/>
                <a:ea typeface="Tahoma" panose="020B0604030504040204" pitchFamily="34" charset="0"/>
                <a:cs typeface="Arial" panose="020B0604020202020204" pitchFamily="34" charset="0"/>
              </a:rPr>
              <a:t> </a:t>
            </a: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biến</a:t>
            </a:r>
            <a:r>
              <a:rPr lang="en-GB" altLang="zh-TW" sz="2800" dirty="0">
                <a:solidFill>
                  <a:schemeClr val="tx1"/>
                </a:solidFill>
                <a:latin typeface="Arial" panose="020B0604020202020204" pitchFamily="34" charset="0"/>
                <a:ea typeface="Tahoma" panose="020B0604030504040204" pitchFamily="34" charset="0"/>
                <a:cs typeface="Arial" panose="020B0604020202020204" pitchFamily="34" charset="0"/>
              </a:rPr>
              <a:t> EGFR </a:t>
            </a: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không</a:t>
            </a:r>
            <a:r>
              <a:rPr lang="en-GB" altLang="zh-TW" sz="2800" dirty="0">
                <a:solidFill>
                  <a:schemeClr val="tx1"/>
                </a:solidFill>
                <a:latin typeface="Arial" panose="020B0604020202020204" pitchFamily="34" charset="0"/>
                <a:ea typeface="Tahoma" panose="020B0604030504040204" pitchFamily="34" charset="0"/>
                <a:cs typeface="Arial" panose="020B0604020202020204" pitchFamily="34" charset="0"/>
              </a:rPr>
              <a:t> </a:t>
            </a: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thường</a:t>
            </a:r>
            <a:r>
              <a:rPr lang="en-GB" altLang="zh-TW" sz="2800" dirty="0">
                <a:solidFill>
                  <a:schemeClr val="tx1"/>
                </a:solidFill>
                <a:latin typeface="Arial" panose="020B0604020202020204" pitchFamily="34" charset="0"/>
                <a:ea typeface="Tahoma" panose="020B0604030504040204" pitchFamily="34" charset="0"/>
                <a:cs typeface="Arial" panose="020B0604020202020204" pitchFamily="34" charset="0"/>
              </a:rPr>
              <a:t> </a:t>
            </a:r>
            <a:r>
              <a:rPr lang="en-GB" altLang="zh-TW" sz="2800" dirty="0" err="1">
                <a:solidFill>
                  <a:schemeClr val="tx1"/>
                </a:solidFill>
                <a:latin typeface="Arial" panose="020B0604020202020204" pitchFamily="34" charset="0"/>
                <a:ea typeface="Tahoma" panose="020B0604030504040204" pitchFamily="34" charset="0"/>
                <a:cs typeface="Arial" panose="020B0604020202020204" pitchFamily="34" charset="0"/>
              </a:rPr>
              <a:t>gặp</a:t>
            </a:r>
            <a:endParaRPr lang="vi-VN" sz="2800" dirty="0">
              <a:latin typeface="Arial" panose="020B0604020202020204" pitchFamily="34" charset="0"/>
              <a:ea typeface="Tahoma" panose="020B0604030504040204" pitchFamily="34" charset="0"/>
              <a:cs typeface="Arial" panose="020B0604020202020204" pitchFamily="34" charset="0"/>
            </a:endParaRPr>
          </a:p>
        </p:txBody>
      </p:sp>
      <p:sp>
        <p:nvSpPr>
          <p:cNvPr id="232" name="Rectangle 231"/>
          <p:cNvSpPr/>
          <p:nvPr/>
        </p:nvSpPr>
        <p:spPr>
          <a:xfrm>
            <a:off x="9236601" y="6426977"/>
            <a:ext cx="2786084" cy="276999"/>
          </a:xfrm>
          <a:prstGeom prst="rect">
            <a:avLst/>
          </a:prstGeom>
        </p:spPr>
        <p:txBody>
          <a:bodyPr wrap="none">
            <a:spAutoFit/>
          </a:bodyPr>
          <a:lstStyle/>
          <a:p>
            <a:r>
              <a:rPr lang="en-US" sz="1200" dirty="0">
                <a:solidFill>
                  <a:prstClr val="black"/>
                </a:solidFill>
                <a:latin typeface="Arial" panose="020B0604020202020204" pitchFamily="34" charset="0"/>
                <a:ea typeface="Tahoma" panose="020B0604030504040204" pitchFamily="34" charset="0"/>
                <a:cs typeface="Arial" panose="020B0604020202020204" pitchFamily="34" charset="0"/>
              </a:rPr>
              <a:t>1. Yang et al. Lancet Oncol. 2015 830 </a:t>
            </a:r>
            <a:endParaRPr lang="vi-VN" sz="1200" dirty="0"/>
          </a:p>
        </p:txBody>
      </p:sp>
      <p:graphicFrame>
        <p:nvGraphicFramePr>
          <p:cNvPr id="238" name="Table 237"/>
          <p:cNvGraphicFramePr>
            <a:graphicFrameLocks noGrp="1"/>
          </p:cNvGraphicFramePr>
          <p:nvPr/>
        </p:nvGraphicFramePr>
        <p:xfrm>
          <a:off x="1723378" y="1278440"/>
          <a:ext cx="8660838" cy="4881087"/>
        </p:xfrm>
        <a:graphic>
          <a:graphicData uri="http://schemas.openxmlformats.org/drawingml/2006/table">
            <a:tbl>
              <a:tblPr/>
              <a:tblGrid>
                <a:gridCol w="995724">
                  <a:extLst>
                    <a:ext uri="{9D8B030D-6E8A-4147-A177-3AD203B41FA5}">
                      <a16:colId xmlns:a16="http://schemas.microsoft.com/office/drawing/2014/main" val="3941028047"/>
                    </a:ext>
                  </a:extLst>
                </a:gridCol>
                <a:gridCol w="995724">
                  <a:extLst>
                    <a:ext uri="{9D8B030D-6E8A-4147-A177-3AD203B41FA5}">
                      <a16:colId xmlns:a16="http://schemas.microsoft.com/office/drawing/2014/main" val="20000"/>
                    </a:ext>
                  </a:extLst>
                </a:gridCol>
                <a:gridCol w="2168350">
                  <a:extLst>
                    <a:ext uri="{9D8B030D-6E8A-4147-A177-3AD203B41FA5}">
                      <a16:colId xmlns:a16="http://schemas.microsoft.com/office/drawing/2014/main" val="20001"/>
                    </a:ext>
                  </a:extLst>
                </a:gridCol>
                <a:gridCol w="812113">
                  <a:extLst>
                    <a:ext uri="{9D8B030D-6E8A-4147-A177-3AD203B41FA5}">
                      <a16:colId xmlns:a16="http://schemas.microsoft.com/office/drawing/2014/main" val="20002"/>
                    </a:ext>
                  </a:extLst>
                </a:gridCol>
                <a:gridCol w="2017343">
                  <a:extLst>
                    <a:ext uri="{9D8B030D-6E8A-4147-A177-3AD203B41FA5}">
                      <a16:colId xmlns:a16="http://schemas.microsoft.com/office/drawing/2014/main" val="20003"/>
                    </a:ext>
                  </a:extLst>
                </a:gridCol>
                <a:gridCol w="1671584">
                  <a:extLst>
                    <a:ext uri="{9D8B030D-6E8A-4147-A177-3AD203B41FA5}">
                      <a16:colId xmlns:a16="http://schemas.microsoft.com/office/drawing/2014/main" val="20004"/>
                    </a:ext>
                  </a:extLst>
                </a:gridCol>
              </a:tblGrid>
              <a:tr h="613793">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Genotypes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sz="14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8E8DD"/>
                    </a:solidFill>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dirty="0">
                        <a:ln>
                          <a:noFill/>
                        </a:ln>
                        <a:solidFill>
                          <a:schemeClr val="tx1"/>
                        </a:solidFill>
                        <a:effectLst/>
                        <a:latin typeface="Arial" charset="0"/>
                        <a:cs typeface="Arial" charset="0"/>
                      </a:endParaRPr>
                    </a:p>
                  </a:txBody>
                  <a:tcPr marL="91441" marR="91441" marT="45699" marB="45699"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ORR,</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err="1">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Trung</a:t>
                      </a:r>
                      <a:r>
                        <a:rPr kumimoji="0" lang="en-GB" altLang="zh-TW"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 </a:t>
                      </a:r>
                      <a:r>
                        <a:rPr kumimoji="0" lang="en-GB" altLang="zh-TW" sz="1700" b="1" i="0" u="none" strike="noStrike" kern="1200" cap="none" normalizeH="0" baseline="0" dirty="0" err="1">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vị</a:t>
                      </a:r>
                      <a:r>
                        <a:rPr kumimoji="0" lang="en-GB" altLang="zh-TW"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 PFS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a:t>
                      </a:r>
                      <a:r>
                        <a:rPr kumimoji="0" lang="en-GB" altLang="zh-TW" sz="1700" b="1" i="0" u="none" strike="noStrike" kern="1200" cap="none" normalizeH="0" baseline="0" dirty="0" err="1">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tháng</a:t>
                      </a:r>
                      <a:r>
                        <a:rPr kumimoji="0" lang="en-GB" altLang="zh-TW"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err="1">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Trung</a:t>
                      </a:r>
                      <a:r>
                        <a:rPr kumimoji="0" lang="en-GB" altLang="zh-TW"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 </a:t>
                      </a:r>
                      <a:r>
                        <a:rPr kumimoji="0" lang="en-GB" altLang="zh-TW" sz="1700" b="1" i="0" u="none" strike="noStrike" kern="1200" cap="none" normalizeH="0" baseline="0" dirty="0" err="1">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vị</a:t>
                      </a:r>
                      <a:r>
                        <a:rPr kumimoji="0" lang="en-GB" altLang="zh-TW"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 OS (</a:t>
                      </a:r>
                      <a:r>
                        <a:rPr kumimoji="0" lang="en-GB" altLang="zh-TW" sz="1700" b="1" i="0" u="none" strike="noStrike" kern="1200" cap="none" normalizeH="0" baseline="0" dirty="0" err="1">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tháng</a:t>
                      </a:r>
                      <a:r>
                        <a:rPr kumimoji="0" lang="en-GB" altLang="zh-TW" sz="1700" b="1" i="0" u="none" strike="noStrike" kern="1200"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rPr>
                        <a:t>)</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a16="http://schemas.microsoft.com/office/drawing/2014/main" val="10000"/>
                  </a:ext>
                </a:extLst>
              </a:tr>
              <a:tr h="1315320">
                <a:tc row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err="1">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Nhóm</a:t>
                      </a: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 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(n=38)</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G719X</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(n=18)</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G719X (n=8)</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G719X + T790M (n=1)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G719X + S768I (n=5)</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G719X + L861Q (n=3)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G719X + T790M + L858R (n=1)</a:t>
                      </a:r>
                    </a:p>
                  </a:txBody>
                  <a:tcPr marL="87692" marR="87692" marT="43823" marB="438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78</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b="1" u="none" strike="noStrike" kern="1200"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13.8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26.9</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01483">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L861Q</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(n=16)</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L861Q (n=12)</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L861Q + G719X (n=3)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L861Q + Del19 (n=1)</a:t>
                      </a:r>
                    </a:p>
                  </a:txBody>
                  <a:tcPr marL="87692" marR="87692" marT="43823" marB="438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56</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altLang="zh-TW" sz="1800" b="1" u="none" strike="noStrike" kern="1200"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8.2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16.9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01483">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S768I</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(n=8)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S768I (n=1)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S768I + G719X (n=5)</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S768I + L858R (n=2)</a:t>
                      </a:r>
                    </a:p>
                  </a:txBody>
                  <a:tcPr marL="87692" marR="87692" marT="43823" marB="438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100</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b="1" u="none" strike="noStrike" kern="1200" cap="none" normalizeH="0" baseline="0" dirty="0">
                          <a:ln>
                            <a:noFill/>
                          </a:ln>
                          <a:solidFill>
                            <a:srgbClr val="FF0000"/>
                          </a:solidFill>
                          <a:effectLst/>
                          <a:latin typeface="Arial" panose="020B0604020202020204" pitchFamily="34" charset="0"/>
                          <a:ea typeface="Tahoma" panose="020B0604030504040204" pitchFamily="34" charset="0"/>
                          <a:cs typeface="Arial" panose="020B0604020202020204" pitchFamily="34" charset="0"/>
                        </a:rPr>
                        <a:t>14.7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NE</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3827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err="1">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Nhóm</a:t>
                      </a: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 2 (n=14)</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700" u="none" strike="noStrike" cap="none" normalizeH="0" baseline="0" dirty="0">
                          <a:ln>
                            <a:noFill/>
                          </a:ln>
                          <a:effectLst/>
                          <a:latin typeface="Arial" panose="020B0604020202020204" pitchFamily="34" charset="0"/>
                          <a:ea typeface="Tahoma" panose="020B0604030504040204" pitchFamily="34" charset="0"/>
                          <a:cs typeface="Arial" panose="020B0604020202020204" pitchFamily="34" charset="0"/>
                        </a:rPr>
                        <a:t>14.3</a:t>
                      </a:r>
                      <a:endParaRPr kumimoji="0" lang="it-IT" altLang="fr-FR" sz="17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800" u="none" strike="noStrike" cap="none" normalizeH="0" baseline="0" dirty="0">
                          <a:ln>
                            <a:noFill/>
                          </a:ln>
                          <a:effectLst/>
                          <a:latin typeface="Arial" panose="020B0604020202020204" pitchFamily="34" charset="0"/>
                          <a:ea typeface="Tahoma" panose="020B0604030504040204" pitchFamily="34" charset="0"/>
                          <a:cs typeface="Arial" panose="020B0604020202020204" pitchFamily="34" charset="0"/>
                        </a:rPr>
                        <a:t>2.9</a:t>
                      </a:r>
                      <a:endParaRPr kumimoji="0" lang="it-IT" altLang="fr-FR" sz="18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800" u="none" strike="noStrike" cap="none" normalizeH="0" baseline="0" dirty="0">
                          <a:ln>
                            <a:noFill/>
                          </a:ln>
                          <a:effectLst/>
                          <a:latin typeface="Arial" panose="020B0604020202020204" pitchFamily="34" charset="0"/>
                          <a:ea typeface="Tahoma" panose="020B0604030504040204" pitchFamily="34" charset="0"/>
                          <a:cs typeface="Arial" panose="020B0604020202020204" pitchFamily="34" charset="0"/>
                        </a:rPr>
                        <a:t>14.9</a:t>
                      </a:r>
                      <a:endParaRPr kumimoji="0" lang="it-IT" altLang="fr-FR" sz="18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31648400"/>
                  </a:ext>
                </a:extLst>
              </a:tr>
              <a:tr h="810736">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err="1">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Nhóm</a:t>
                      </a:r>
                      <a:r>
                        <a:rPr kumimoji="0" lang="en-GB" altLang="zh-TW" sz="1700" u="none" strike="noStrike" kern="1200" cap="none" normalizeH="0" baseline="0" dirty="0">
                          <a:ln>
                            <a:noFill/>
                          </a:ln>
                          <a:solidFill>
                            <a:schemeClr val="tx1"/>
                          </a:solidFill>
                          <a:effectLst/>
                          <a:latin typeface="Arial" panose="020B0604020202020204" pitchFamily="34" charset="0"/>
                          <a:ea typeface="Tahoma" panose="020B0604030504040204" pitchFamily="34" charset="0"/>
                          <a:cs typeface="Arial" panose="020B0604020202020204" pitchFamily="34" charset="0"/>
                        </a:rPr>
                        <a:t> 3 (n=23)</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700" u="none" strike="noStrike" cap="none" normalizeH="0" baseline="0" dirty="0">
                          <a:ln>
                            <a:noFill/>
                          </a:ln>
                          <a:effectLst/>
                          <a:latin typeface="Arial" panose="020B0604020202020204" pitchFamily="34" charset="0"/>
                          <a:ea typeface="Tahoma" panose="020B0604030504040204" pitchFamily="34" charset="0"/>
                          <a:cs typeface="Arial" panose="020B0604020202020204" pitchFamily="34" charset="0"/>
                        </a:rPr>
                        <a:t>8.7</a:t>
                      </a:r>
                      <a:endParaRPr kumimoji="0" lang="it-IT" altLang="fr-FR" sz="17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800" u="none" strike="noStrike" cap="none" normalizeH="0" baseline="0" dirty="0">
                          <a:ln>
                            <a:noFill/>
                          </a:ln>
                          <a:effectLst/>
                          <a:latin typeface="Arial" panose="020B0604020202020204" pitchFamily="34" charset="0"/>
                          <a:ea typeface="Tahoma" panose="020B0604030504040204" pitchFamily="34" charset="0"/>
                          <a:cs typeface="Arial" panose="020B0604020202020204" pitchFamily="34" charset="0"/>
                        </a:rPr>
                        <a:t>2.7</a:t>
                      </a:r>
                      <a:endParaRPr kumimoji="0" lang="it-IT" altLang="fr-FR" sz="18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800" u="none" strike="noStrike" cap="none" normalizeH="0" baseline="0" dirty="0">
                          <a:ln>
                            <a:noFill/>
                          </a:ln>
                          <a:effectLst/>
                          <a:latin typeface="Arial" panose="020B0604020202020204" pitchFamily="34" charset="0"/>
                          <a:ea typeface="Tahoma" panose="020B0604030504040204" pitchFamily="34" charset="0"/>
                          <a:cs typeface="Arial" panose="020B0604020202020204" pitchFamily="34" charset="0"/>
                        </a:rPr>
                        <a:t>9.2</a:t>
                      </a:r>
                      <a:endParaRPr kumimoji="0" lang="it-IT" altLang="fr-FR" sz="1800" b="1" i="0" u="none" strike="noStrike" cap="none" normalizeH="0" baseline="0" dirty="0">
                        <a:ln>
                          <a:noFill/>
                        </a:ln>
                        <a:solidFill>
                          <a:schemeClr val="bg1"/>
                        </a:solidFill>
                        <a:effectLst/>
                        <a:latin typeface="Arial" panose="020B0604020202020204" pitchFamily="34" charset="0"/>
                        <a:ea typeface="Tahoma" panose="020B0604030504040204" pitchFamily="34" charset="0"/>
                        <a:cs typeface="Arial" panose="020B060402020202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39885309"/>
                  </a:ext>
                </a:extLst>
              </a:tr>
            </a:tbl>
          </a:graphicData>
        </a:graphic>
      </p:graphicFrame>
      <p:sp>
        <p:nvSpPr>
          <p:cNvPr id="241" name="Rounded Rectangle 240"/>
          <p:cNvSpPr/>
          <p:nvPr/>
        </p:nvSpPr>
        <p:spPr>
          <a:xfrm>
            <a:off x="7117246" y="2081014"/>
            <a:ext cx="1209822" cy="2504049"/>
          </a:xfrm>
          <a:prstGeom prst="roundRect">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3" name="Rectangle 2"/>
          <p:cNvSpPr/>
          <p:nvPr/>
        </p:nvSpPr>
        <p:spPr>
          <a:xfrm>
            <a:off x="1021246" y="6426977"/>
            <a:ext cx="6096000" cy="276999"/>
          </a:xfrm>
          <a:prstGeom prst="rect">
            <a:avLst/>
          </a:prstGeom>
        </p:spPr>
        <p:txBody>
          <a:bodyPr>
            <a:spAutoFit/>
          </a:bodyPr>
          <a:lstStyle/>
          <a:p>
            <a:r>
              <a:rPr lang="vi-VN" sz="1200" dirty="0">
                <a:solidFill>
                  <a:schemeClr val="tx1">
                    <a:lumMod val="50000"/>
                  </a:schemeClr>
                </a:solidFill>
                <a:latin typeface="Arial" panose="020B0604020202020204" pitchFamily="34" charset="0"/>
                <a:ea typeface="Tahoma" panose="020B0604030504040204" pitchFamily="34" charset="0"/>
                <a:cs typeface="Arial" panose="020B0604020202020204" pitchFamily="34" charset="0"/>
              </a:rPr>
              <a:t>Thông tin chỉ mang tính tham khảo. Vui lòng xem tờ hướng dẫn sử dụng tại Việt Nam</a:t>
            </a:r>
          </a:p>
        </p:txBody>
      </p:sp>
    </p:spTree>
    <p:extLst>
      <p:ext uri="{BB962C8B-B14F-4D97-AF65-F5344CB8AC3E}">
        <p14:creationId xmlns:p14="http://schemas.microsoft.com/office/powerpoint/2010/main" val="10029185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23966" y="163381"/>
            <a:ext cx="10535623" cy="1215524"/>
          </a:xfrm>
        </p:spPr>
        <p:txBody>
          <a:bodyPr>
            <a:noAutofit/>
          </a:bodyPr>
          <a:lstStyle/>
          <a:p>
            <a:pPr algn="ctr">
              <a:lnSpc>
                <a:spcPct val="100000"/>
              </a:lnSpc>
            </a:pPr>
            <a:r>
              <a:rPr lang="en-US" sz="2800" dirty="0">
                <a:latin typeface="Arial" panose="020B0604020202020204" pitchFamily="34" charset="0"/>
                <a:ea typeface="Tahoma" panose="020B0604030504040204" pitchFamily="34" charset="0"/>
              </a:rPr>
              <a:t>2018 FDA Approval:</a:t>
            </a:r>
            <a:r>
              <a:rPr lang="en-US" sz="2800" b="1" dirty="0">
                <a:solidFill>
                  <a:schemeClr val="tx1">
                    <a:lumMod val="95000"/>
                    <a:lumOff val="5000"/>
                  </a:schemeClr>
                </a:solidFill>
                <a:latin typeface="Arial" panose="020B0604020202020204" pitchFamily="34" charset="0"/>
                <a:ea typeface="Tahoma" panose="020B0604030504040204" pitchFamily="34" charset="0"/>
              </a:rPr>
              <a:t> </a:t>
            </a:r>
            <a:br>
              <a:rPr lang="en-US" sz="2800" b="1" dirty="0">
                <a:solidFill>
                  <a:schemeClr val="tx1">
                    <a:lumMod val="95000"/>
                    <a:lumOff val="5000"/>
                  </a:schemeClr>
                </a:solidFill>
                <a:latin typeface="Arial" panose="020B0604020202020204" pitchFamily="34" charset="0"/>
                <a:ea typeface="Tahoma" panose="020B0604030504040204" pitchFamily="34" charset="0"/>
              </a:rPr>
            </a:br>
            <a:r>
              <a:rPr lang="en-US" sz="2800" dirty="0" err="1">
                <a:solidFill>
                  <a:schemeClr val="tx1">
                    <a:lumMod val="95000"/>
                    <a:lumOff val="5000"/>
                  </a:schemeClr>
                </a:solidFill>
                <a:latin typeface="Arial" panose="020B0604020202020204" pitchFamily="34" charset="0"/>
                <a:ea typeface="Tahoma" panose="020B0604030504040204" pitchFamily="34" charset="0"/>
              </a:rPr>
              <a:t>Mở</a:t>
            </a:r>
            <a:r>
              <a:rPr lang="en-US" sz="2800" dirty="0">
                <a:solidFill>
                  <a:schemeClr val="tx1">
                    <a:lumMod val="95000"/>
                    <a:lumOff val="5000"/>
                  </a:schemeClr>
                </a:solidFill>
                <a:latin typeface="Arial" panose="020B0604020202020204" pitchFamily="34" charset="0"/>
                <a:ea typeface="Tahoma" panose="020B0604030504040204" pitchFamily="34" charset="0"/>
              </a:rPr>
              <a:t> </a:t>
            </a:r>
            <a:r>
              <a:rPr lang="en-US" sz="2800" dirty="0" err="1">
                <a:solidFill>
                  <a:schemeClr val="tx1">
                    <a:lumMod val="95000"/>
                    <a:lumOff val="5000"/>
                  </a:schemeClr>
                </a:solidFill>
                <a:latin typeface="Arial" panose="020B0604020202020204" pitchFamily="34" charset="0"/>
                <a:ea typeface="Tahoma" panose="020B0604030504040204" pitchFamily="34" charset="0"/>
              </a:rPr>
              <a:t>rộng</a:t>
            </a:r>
            <a:r>
              <a:rPr lang="en-US" sz="2800" dirty="0">
                <a:solidFill>
                  <a:schemeClr val="tx1">
                    <a:lumMod val="95000"/>
                    <a:lumOff val="5000"/>
                  </a:schemeClr>
                </a:solidFill>
                <a:latin typeface="Arial" panose="020B0604020202020204" pitchFamily="34" charset="0"/>
                <a:ea typeface="Tahoma" panose="020B0604030504040204" pitchFamily="34" charset="0"/>
              </a:rPr>
              <a:t> </a:t>
            </a:r>
            <a:r>
              <a:rPr lang="en-US" sz="2800" dirty="0" err="1">
                <a:solidFill>
                  <a:schemeClr val="tx1">
                    <a:lumMod val="95000"/>
                    <a:lumOff val="5000"/>
                  </a:schemeClr>
                </a:solidFill>
                <a:latin typeface="Arial" panose="020B0604020202020204" pitchFamily="34" charset="0"/>
                <a:ea typeface="Tahoma" panose="020B0604030504040204" pitchFamily="34" charset="0"/>
              </a:rPr>
              <a:t>chỉ</a:t>
            </a:r>
            <a:r>
              <a:rPr lang="en-US" sz="2800" dirty="0">
                <a:solidFill>
                  <a:schemeClr val="tx1">
                    <a:lumMod val="95000"/>
                    <a:lumOff val="5000"/>
                  </a:schemeClr>
                </a:solidFill>
                <a:latin typeface="Arial" panose="020B0604020202020204" pitchFamily="34" charset="0"/>
                <a:ea typeface="Tahoma" panose="020B0604030504040204" pitchFamily="34" charset="0"/>
              </a:rPr>
              <a:t> </a:t>
            </a:r>
            <a:r>
              <a:rPr lang="en-US" sz="2800" dirty="0" err="1">
                <a:solidFill>
                  <a:schemeClr val="tx1">
                    <a:lumMod val="95000"/>
                    <a:lumOff val="5000"/>
                  </a:schemeClr>
                </a:solidFill>
                <a:latin typeface="Arial" panose="020B0604020202020204" pitchFamily="34" charset="0"/>
                <a:ea typeface="Tahoma" panose="020B0604030504040204" pitchFamily="34" charset="0"/>
              </a:rPr>
              <a:t>định</a:t>
            </a:r>
            <a:r>
              <a:rPr lang="en-US" sz="2800" dirty="0">
                <a:solidFill>
                  <a:schemeClr val="tx1">
                    <a:lumMod val="95000"/>
                    <a:lumOff val="5000"/>
                  </a:schemeClr>
                </a:solidFill>
                <a:latin typeface="Arial" panose="020B0604020202020204" pitchFamily="34" charset="0"/>
                <a:ea typeface="Tahoma" panose="020B0604030504040204" pitchFamily="34" charset="0"/>
              </a:rPr>
              <a:t> </a:t>
            </a:r>
            <a:r>
              <a:rPr lang="en-US" sz="2800" dirty="0" err="1">
                <a:solidFill>
                  <a:schemeClr val="tx1">
                    <a:lumMod val="95000"/>
                    <a:lumOff val="5000"/>
                  </a:schemeClr>
                </a:solidFill>
                <a:latin typeface="Arial" panose="020B0604020202020204" pitchFamily="34" charset="0"/>
                <a:ea typeface="Tahoma" panose="020B0604030504040204" pitchFamily="34" charset="0"/>
              </a:rPr>
              <a:t>của</a:t>
            </a:r>
            <a:r>
              <a:rPr lang="en-US" sz="2800"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err="1">
                <a:solidFill>
                  <a:schemeClr val="tx1">
                    <a:lumMod val="95000"/>
                    <a:lumOff val="5000"/>
                  </a:schemeClr>
                </a:solidFill>
                <a:latin typeface="Arial" panose="020B0604020202020204" pitchFamily="34" charset="0"/>
                <a:ea typeface="Tahoma" panose="020B0604030504040204" pitchFamily="34" charset="0"/>
              </a:rPr>
              <a:t>afatinib</a:t>
            </a:r>
            <a:r>
              <a:rPr lang="en-US" sz="2800" b="1"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err="1">
                <a:solidFill>
                  <a:schemeClr val="tx1">
                    <a:lumMod val="95000"/>
                    <a:lumOff val="5000"/>
                  </a:schemeClr>
                </a:solidFill>
                <a:latin typeface="Arial" panose="020B0604020202020204" pitchFamily="34" charset="0"/>
                <a:ea typeface="Tahoma" panose="020B0604030504040204" pitchFamily="34" charset="0"/>
              </a:rPr>
              <a:t>trên</a:t>
            </a:r>
            <a:r>
              <a:rPr lang="en-US" sz="2800" b="1"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err="1">
                <a:solidFill>
                  <a:schemeClr val="tx1">
                    <a:lumMod val="95000"/>
                    <a:lumOff val="5000"/>
                  </a:schemeClr>
                </a:solidFill>
                <a:latin typeface="Arial" panose="020B0604020202020204" pitchFamily="34" charset="0"/>
                <a:ea typeface="Tahoma" panose="020B0604030504040204" pitchFamily="34" charset="0"/>
              </a:rPr>
              <a:t>đối</a:t>
            </a:r>
            <a:r>
              <a:rPr lang="en-US" sz="2800" b="1"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err="1">
                <a:solidFill>
                  <a:schemeClr val="tx1">
                    <a:lumMod val="95000"/>
                    <a:lumOff val="5000"/>
                  </a:schemeClr>
                </a:solidFill>
                <a:latin typeface="Arial" panose="020B0604020202020204" pitchFamily="34" charset="0"/>
                <a:ea typeface="Tahoma" panose="020B0604030504040204" pitchFamily="34" charset="0"/>
              </a:rPr>
              <a:t>tượng</a:t>
            </a:r>
            <a:r>
              <a:rPr lang="en-US" sz="2800" b="1"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err="1">
                <a:solidFill>
                  <a:schemeClr val="tx1">
                    <a:lumMod val="95000"/>
                    <a:lumOff val="5000"/>
                  </a:schemeClr>
                </a:solidFill>
                <a:latin typeface="Arial" panose="020B0604020202020204" pitchFamily="34" charset="0"/>
                <a:ea typeface="Tahoma" panose="020B0604030504040204" pitchFamily="34" charset="0"/>
              </a:rPr>
              <a:t>đột</a:t>
            </a:r>
            <a:r>
              <a:rPr lang="en-US" sz="2800" b="1"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err="1">
                <a:solidFill>
                  <a:schemeClr val="tx1">
                    <a:lumMod val="95000"/>
                    <a:lumOff val="5000"/>
                  </a:schemeClr>
                </a:solidFill>
                <a:latin typeface="Arial" panose="020B0604020202020204" pitchFamily="34" charset="0"/>
                <a:ea typeface="Tahoma" panose="020B0604030504040204" pitchFamily="34" charset="0"/>
              </a:rPr>
              <a:t>biến</a:t>
            </a:r>
            <a:r>
              <a:rPr lang="en-US" sz="2800" b="1"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err="1">
                <a:solidFill>
                  <a:schemeClr val="tx1">
                    <a:lumMod val="95000"/>
                    <a:lumOff val="5000"/>
                  </a:schemeClr>
                </a:solidFill>
                <a:latin typeface="Arial" panose="020B0604020202020204" pitchFamily="34" charset="0"/>
                <a:ea typeface="Tahoma" panose="020B0604030504040204" pitchFamily="34" charset="0"/>
              </a:rPr>
              <a:t>không</a:t>
            </a:r>
            <a:r>
              <a:rPr lang="en-US" sz="2800" b="1"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err="1">
                <a:solidFill>
                  <a:schemeClr val="tx1">
                    <a:lumMod val="95000"/>
                    <a:lumOff val="5000"/>
                  </a:schemeClr>
                </a:solidFill>
                <a:latin typeface="Arial" panose="020B0604020202020204" pitchFamily="34" charset="0"/>
                <a:ea typeface="Tahoma" panose="020B0604030504040204" pitchFamily="34" charset="0"/>
              </a:rPr>
              <a:t>thường</a:t>
            </a:r>
            <a:r>
              <a:rPr lang="en-US" sz="2800" b="1"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err="1">
                <a:solidFill>
                  <a:schemeClr val="tx1">
                    <a:lumMod val="95000"/>
                    <a:lumOff val="5000"/>
                  </a:schemeClr>
                </a:solidFill>
                <a:latin typeface="Arial" panose="020B0604020202020204" pitchFamily="34" charset="0"/>
                <a:ea typeface="Tahoma" panose="020B0604030504040204" pitchFamily="34" charset="0"/>
              </a:rPr>
              <a:t>gặp</a:t>
            </a:r>
            <a:r>
              <a:rPr lang="en-US" sz="2800" b="1" dirty="0">
                <a:solidFill>
                  <a:schemeClr val="tx1">
                    <a:lumMod val="95000"/>
                    <a:lumOff val="5000"/>
                  </a:schemeClr>
                </a:solidFill>
                <a:latin typeface="Arial" panose="020B0604020202020204" pitchFamily="34" charset="0"/>
                <a:ea typeface="Tahoma" panose="020B0604030504040204" pitchFamily="34" charset="0"/>
              </a:rPr>
              <a:t> </a:t>
            </a:r>
            <a:r>
              <a:rPr lang="en-US" sz="2800" b="1" dirty="0">
                <a:solidFill>
                  <a:srgbClr val="FF0000"/>
                </a:solidFill>
                <a:latin typeface="Arial" panose="020B0604020202020204" pitchFamily="34" charset="0"/>
                <a:ea typeface="Tahoma" panose="020B0604030504040204" pitchFamily="34" charset="0"/>
              </a:rPr>
              <a:t>(S768I, L861Q </a:t>
            </a:r>
            <a:r>
              <a:rPr lang="en-US" sz="2800" b="1" dirty="0" err="1">
                <a:solidFill>
                  <a:srgbClr val="FF0000"/>
                </a:solidFill>
                <a:latin typeface="Arial" panose="020B0604020202020204" pitchFamily="34" charset="0"/>
                <a:ea typeface="Tahoma" panose="020B0604030504040204" pitchFamily="34" charset="0"/>
              </a:rPr>
              <a:t>và</a:t>
            </a:r>
            <a:r>
              <a:rPr lang="en-US" sz="2800" b="1" dirty="0">
                <a:solidFill>
                  <a:srgbClr val="FF0000"/>
                </a:solidFill>
                <a:latin typeface="Arial" panose="020B0604020202020204" pitchFamily="34" charset="0"/>
                <a:ea typeface="Tahoma" panose="020B0604030504040204" pitchFamily="34" charset="0"/>
              </a:rPr>
              <a:t> G719X)</a:t>
            </a:r>
            <a:endParaRPr lang="vi-VN" sz="2800" b="1" dirty="0">
              <a:solidFill>
                <a:srgbClr val="FF0000"/>
              </a:solidFill>
              <a:latin typeface="Arial" panose="020B0604020202020204" pitchFamily="34" charset="0"/>
              <a:ea typeface="Tahoma" panose="020B0604030504040204" pitchFamily="34" charset="0"/>
            </a:endParaRPr>
          </a:p>
        </p:txBody>
      </p:sp>
      <p:grpSp>
        <p:nvGrpSpPr>
          <p:cNvPr id="12" name="Group 11"/>
          <p:cNvGrpSpPr/>
          <p:nvPr/>
        </p:nvGrpSpPr>
        <p:grpSpPr>
          <a:xfrm>
            <a:off x="1927271" y="1480316"/>
            <a:ext cx="8177809" cy="5078035"/>
            <a:chOff x="84406" y="1300370"/>
            <a:chExt cx="8904852" cy="5529494"/>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8476" y="1300370"/>
              <a:ext cx="8890782" cy="2203373"/>
            </a:xfrm>
            <a:prstGeom prst="rect">
              <a:avLst/>
            </a:prstGeom>
          </p:spPr>
        </p:pic>
        <p:pic>
          <p:nvPicPr>
            <p:cNvPr id="4" name="Picture 3"/>
            <p:cNvPicPr>
              <a:picLocks noChangeAspect="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156" r="1559"/>
            <a:stretch/>
          </p:blipFill>
          <p:spPr>
            <a:xfrm>
              <a:off x="84406" y="2294513"/>
              <a:ext cx="8890782" cy="4535351"/>
            </a:xfrm>
            <a:prstGeom prst="rect">
              <a:avLst/>
            </a:prstGeom>
          </p:spPr>
        </p:pic>
        <p:cxnSp>
          <p:nvCxnSpPr>
            <p:cNvPr id="6" name="Straight Connector 5"/>
            <p:cNvCxnSpPr/>
            <p:nvPr/>
          </p:nvCxnSpPr>
          <p:spPr>
            <a:xfrm>
              <a:off x="4836937" y="4286845"/>
              <a:ext cx="3688084"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4117144" y="4937760"/>
              <a:ext cx="4590758" cy="79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2485286" y="5112152"/>
              <a:ext cx="2295379" cy="79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 name="TextBox 8"/>
          <p:cNvSpPr txBox="1"/>
          <p:nvPr/>
        </p:nvSpPr>
        <p:spPr>
          <a:xfrm>
            <a:off x="1715812" y="6558351"/>
            <a:ext cx="8853714" cy="276999"/>
          </a:xfrm>
          <a:prstGeom prst="rect">
            <a:avLst/>
          </a:prstGeom>
          <a:solidFill>
            <a:schemeClr val="bg1"/>
          </a:solidFill>
        </p:spPr>
        <p:txBody>
          <a:bodyPr wrap="square" rtlCol="0">
            <a:spAutoFit/>
          </a:bodyPr>
          <a:lstStyle/>
          <a:p>
            <a:r>
              <a:rPr lang="vi-VN" sz="1200" dirty="0">
                <a:latin typeface="+mj-lt"/>
              </a:rPr>
              <a:t>Thông tin chỉ mang tính tham khảo. Vui lòng xem tờ hướng dẫn </a:t>
            </a:r>
            <a:r>
              <a:rPr lang="vi-VN" sz="1200">
                <a:latin typeface="+mj-lt"/>
              </a:rPr>
              <a:t>sử dụng </a:t>
            </a:r>
            <a:r>
              <a:rPr lang="vi-VN" sz="1200" dirty="0">
                <a:latin typeface="+mj-lt"/>
              </a:rPr>
              <a:t>tại Việt Nam</a:t>
            </a:r>
          </a:p>
        </p:txBody>
      </p:sp>
      <p:sp>
        <p:nvSpPr>
          <p:cNvPr id="5" name="Rectangle 4"/>
          <p:cNvSpPr/>
          <p:nvPr/>
        </p:nvSpPr>
        <p:spPr>
          <a:xfrm>
            <a:off x="8522898" y="3705997"/>
            <a:ext cx="370937" cy="1933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124072427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791635" y="6400800"/>
            <a:ext cx="10424160" cy="457200"/>
          </a:xfrm>
          <a:prstGeom prst="rect">
            <a:avLst/>
          </a:prstGeom>
        </p:spPr>
        <p:txBody>
          <a:bodyPr vert="horz" lIns="0" tIns="0" rIns="0" bIns="0" rtlCol="0" anchor="t" anchorCtr="0"/>
          <a:lstStyle>
            <a:defPPr>
              <a:defRPr lang="vi-VN"/>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4D4F51"/>
              </a:solidFill>
            </a:endParaRPr>
          </a:p>
        </p:txBody>
      </p:sp>
      <p:sp>
        <p:nvSpPr>
          <p:cNvPr id="11" name="Title 10"/>
          <p:cNvSpPr>
            <a:spLocks noGrp="1"/>
          </p:cNvSpPr>
          <p:nvPr>
            <p:ph type="title"/>
          </p:nvPr>
        </p:nvSpPr>
        <p:spPr>
          <a:xfrm>
            <a:off x="699398" y="155408"/>
            <a:ext cx="10812619" cy="984885"/>
          </a:xfrm>
          <a:prstGeom prst="rect">
            <a:avLst/>
          </a:prstGeom>
        </p:spPr>
        <p:txBody>
          <a:bodyPr wrap="square">
            <a:spAutoFit/>
          </a:bodyPr>
          <a:lstStyle/>
          <a:p>
            <a:pPr algn="ctr">
              <a:lnSpc>
                <a:spcPct val="100000"/>
              </a:lnSpc>
            </a:pPr>
            <a:r>
              <a:rPr lang="en-US" sz="3200" dirty="0" err="1">
                <a:latin typeface="Arial" panose="020B0604020202020204" pitchFamily="34" charset="0"/>
                <a:ea typeface="Tahoma" panose="020B0604030504040204" pitchFamily="34" charset="0"/>
              </a:rPr>
              <a:t>Nghiên</a:t>
            </a:r>
            <a:r>
              <a:rPr lang="en-US" sz="3200" dirty="0">
                <a:latin typeface="Arial" panose="020B0604020202020204" pitchFamily="34" charset="0"/>
                <a:ea typeface="Tahoma" panose="020B0604030504040204" pitchFamily="34" charset="0"/>
              </a:rPr>
              <a:t> </a:t>
            </a:r>
            <a:r>
              <a:rPr lang="en-US" sz="3200" dirty="0" err="1">
                <a:latin typeface="Arial" panose="020B0604020202020204" pitchFamily="34" charset="0"/>
                <a:ea typeface="Tahoma" panose="020B0604030504040204" pitchFamily="34" charset="0"/>
              </a:rPr>
              <a:t>cứu</a:t>
            </a:r>
            <a:r>
              <a:rPr lang="en-US" sz="3200" dirty="0">
                <a:latin typeface="Arial" panose="020B0604020202020204" pitchFamily="34" charset="0"/>
                <a:ea typeface="Tahoma" panose="020B0604030504040204" pitchFamily="34" charset="0"/>
              </a:rPr>
              <a:t> phase 3b: </a:t>
            </a:r>
            <a:r>
              <a:rPr lang="en-US" sz="3200" dirty="0" err="1">
                <a:solidFill>
                  <a:schemeClr val="tx1">
                    <a:lumMod val="50000"/>
                  </a:schemeClr>
                </a:solidFill>
                <a:latin typeface="Arial" panose="020B0604020202020204" pitchFamily="34" charset="0"/>
                <a:ea typeface="Tahoma" panose="020B0604030504040204" pitchFamily="34" charset="0"/>
              </a:rPr>
              <a:t>Hiệu</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quả</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của</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afatinib</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trên</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bệnh</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nhân</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Châu</a:t>
            </a:r>
            <a:r>
              <a:rPr lang="en-US" sz="3200" dirty="0">
                <a:solidFill>
                  <a:schemeClr val="tx1">
                    <a:lumMod val="50000"/>
                  </a:schemeClr>
                </a:solidFill>
                <a:latin typeface="Arial" panose="020B0604020202020204" pitchFamily="34" charset="0"/>
                <a:ea typeface="Tahoma" panose="020B0604030504040204" pitchFamily="34" charset="0"/>
              </a:rPr>
              <a:t> Á </a:t>
            </a:r>
            <a:r>
              <a:rPr lang="en-US" sz="3200" dirty="0" err="1">
                <a:solidFill>
                  <a:schemeClr val="tx1">
                    <a:lumMod val="50000"/>
                  </a:schemeClr>
                </a:solidFill>
                <a:latin typeface="Arial" panose="020B0604020202020204" pitchFamily="34" charset="0"/>
                <a:ea typeface="Tahoma" panose="020B0604030504040204" pitchFamily="34" charset="0"/>
              </a:rPr>
              <a:t>có</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đột</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biến</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không</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thường</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gặp</a:t>
            </a:r>
            <a:endParaRPr lang="vi-VN" sz="3200" dirty="0">
              <a:solidFill>
                <a:schemeClr val="tx1">
                  <a:lumMod val="50000"/>
                </a:schemeClr>
              </a:solidFill>
              <a:latin typeface="Arial" panose="020B0604020202020204" pitchFamily="34" charset="0"/>
              <a:ea typeface="Tahoma" panose="020B0604030504040204" pitchFamily="34" charset="0"/>
            </a:endParaRPr>
          </a:p>
        </p:txBody>
      </p:sp>
      <p:sp>
        <p:nvSpPr>
          <p:cNvPr id="13" name="Content Placeholder 2">
            <a:extLst>
              <a:ext uri="{FF2B5EF4-FFF2-40B4-BE49-F238E27FC236}">
                <a16:creationId xmlns:a16="http://schemas.microsoft.com/office/drawing/2014/main" id="{A68A1718-002F-43A1-8C92-6DF937E43F97}"/>
              </a:ext>
            </a:extLst>
          </p:cNvPr>
          <p:cNvSpPr txBox="1">
            <a:spLocks/>
          </p:cNvSpPr>
          <p:nvPr/>
        </p:nvSpPr>
        <p:spPr>
          <a:xfrm>
            <a:off x="791635" y="1461066"/>
            <a:ext cx="10974830" cy="799896"/>
          </a:xfrm>
          <a:prstGeom prst="rect">
            <a:avLst/>
          </a:prstGeom>
        </p:spPr>
        <p:txBody>
          <a:bodyPr/>
          <a:lstStyle>
            <a:lvl1pPr marL="227013" indent="-227013" algn="l" defTabSz="914400" rtl="0" eaLnBrk="1" latinLnBrk="0" hangingPunct="1">
              <a:lnSpc>
                <a:spcPct val="90000"/>
              </a:lnSpc>
              <a:spcBef>
                <a:spcPts val="600"/>
              </a:spcBef>
              <a:spcAft>
                <a:spcPts val="600"/>
              </a:spcAft>
              <a:buClr>
                <a:schemeClr val="accent4"/>
              </a:buClr>
              <a:buFont typeface="Arial" panose="020B0604020202020204" pitchFamily="34" charset="0"/>
              <a:buChar char="•"/>
              <a:defRPr sz="1800" b="0" i="0" kern="1200" baseline="0">
                <a:solidFill>
                  <a:schemeClr val="tx1"/>
                </a:solidFill>
                <a:latin typeface="+mn-lt"/>
                <a:ea typeface="+mn-ea"/>
                <a:cs typeface="Arial" pitchFamily="34" charset="0"/>
              </a:defRPr>
            </a:lvl1pPr>
            <a:lvl2pPr marL="458788" indent="-231775" algn="l" defTabSz="914400" rtl="0" eaLnBrk="1" latinLnBrk="0" hangingPunct="1">
              <a:lnSpc>
                <a:spcPct val="90000"/>
              </a:lnSpc>
              <a:spcBef>
                <a:spcPts val="0"/>
              </a:spcBef>
              <a:spcAft>
                <a:spcPts val="600"/>
              </a:spcAft>
              <a:buClr>
                <a:schemeClr val="accent4"/>
              </a:buClr>
              <a:buSzPct val="85000"/>
              <a:buFont typeface="Arial" pitchFamily="34" charset="0"/>
              <a:buChar char="–"/>
              <a:tabLst/>
              <a:defRPr sz="1600" kern="1200">
                <a:solidFill>
                  <a:schemeClr val="tx1"/>
                </a:solidFill>
                <a:latin typeface="+mn-lt"/>
                <a:ea typeface="+mn-ea"/>
                <a:cs typeface="Arial" pitchFamily="34" charset="0"/>
              </a:defRPr>
            </a:lvl2pPr>
            <a:lvl3pPr marL="687388" indent="-228600" algn="l" defTabSz="914400" rtl="0" eaLnBrk="1" latinLnBrk="0" hangingPunct="1">
              <a:lnSpc>
                <a:spcPct val="90000"/>
              </a:lnSpc>
              <a:spcBef>
                <a:spcPts val="0"/>
              </a:spcBef>
              <a:spcAft>
                <a:spcPts val="600"/>
              </a:spcAft>
              <a:buClr>
                <a:schemeClr val="accent4"/>
              </a:buClr>
              <a:buFont typeface="Arial" pitchFamily="34" charset="0"/>
              <a:buChar char="•"/>
              <a:defRPr sz="1600" kern="1200">
                <a:solidFill>
                  <a:schemeClr val="tx1"/>
                </a:solidFill>
                <a:latin typeface="+mn-lt"/>
                <a:ea typeface="+mn-ea"/>
                <a:cs typeface="Arial" pitchFamily="34" charset="0"/>
              </a:defRPr>
            </a:lvl3pPr>
            <a:lvl4pPr marL="914400" indent="-227013" algn="l" defTabSz="914400" rtl="0" eaLnBrk="1" latinLnBrk="0" hangingPunct="1">
              <a:lnSpc>
                <a:spcPct val="90000"/>
              </a:lnSpc>
              <a:spcBef>
                <a:spcPts val="0"/>
              </a:spcBef>
              <a:spcAft>
                <a:spcPts val="600"/>
              </a:spcAft>
              <a:buClr>
                <a:schemeClr val="accent4"/>
              </a:buClr>
              <a:buSzPct val="85000"/>
              <a:buFont typeface="Arial" pitchFamily="34" charset="0"/>
              <a:buChar char="–"/>
              <a:defRPr sz="1400" kern="1200">
                <a:solidFill>
                  <a:schemeClr val="tx1"/>
                </a:solidFill>
                <a:latin typeface="+mn-lt"/>
                <a:ea typeface="+mn-ea"/>
                <a:cs typeface="Arial" pitchFamily="34" charset="0"/>
              </a:defRPr>
            </a:lvl4pPr>
            <a:lvl5pPr marL="1084263" indent="-169863" algn="l" defTabSz="914400" rtl="0" eaLnBrk="1" latinLnBrk="0" hangingPunct="1">
              <a:lnSpc>
                <a:spcPct val="90000"/>
              </a:lnSpc>
              <a:spcBef>
                <a:spcPts val="0"/>
              </a:spcBef>
              <a:spcAft>
                <a:spcPts val="600"/>
              </a:spcAft>
              <a:buClr>
                <a:schemeClr val="accent4"/>
              </a:buClr>
              <a:buFont typeface="Arial" pitchFamily="34" charset="0"/>
              <a:buChar char="•"/>
              <a:defRPr sz="1200" kern="1200">
                <a:solidFill>
                  <a:schemeClr val="tx1"/>
                </a:solidFill>
                <a:latin typeface="+mn-lt"/>
                <a:ea typeface="+mn-ea"/>
                <a:cs typeface="Arial" pitchFamily="34" charset="0"/>
              </a:defRPr>
            </a:lvl5pPr>
            <a:lvl6pPr marL="1257300" indent="-173038" algn="l" defTabSz="914400" rtl="0" eaLnBrk="1" latinLnBrk="0" hangingPunct="1">
              <a:lnSpc>
                <a:spcPct val="90000"/>
              </a:lnSpc>
              <a:spcBef>
                <a:spcPts val="0"/>
              </a:spcBef>
              <a:spcAft>
                <a:spcPts val="600"/>
              </a:spcAft>
              <a:buClr>
                <a:schemeClr val="tx1"/>
              </a:buClr>
              <a:buSzPct val="85000"/>
              <a:buFont typeface="Arial" pitchFamily="34" charset="0"/>
              <a:buChar char="–"/>
              <a:defRPr sz="1200" kern="1200" baseline="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799"/>
              </a:spcBef>
            </a:pPr>
            <a:r>
              <a:rPr lang="en-US" dirty="0" err="1">
                <a:solidFill>
                  <a:schemeClr val="tx1">
                    <a:lumMod val="50000"/>
                  </a:schemeClr>
                </a:solidFill>
                <a:latin typeface="Arial" panose="020B0604020202020204" pitchFamily="34" charset="0"/>
                <a:ea typeface="Tahoma" panose="020B0604030504040204" pitchFamily="34" charset="0"/>
              </a:rPr>
              <a:t>Nghiên</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cứu</a:t>
            </a:r>
            <a:r>
              <a:rPr lang="en-US" dirty="0">
                <a:solidFill>
                  <a:schemeClr val="tx1">
                    <a:lumMod val="50000"/>
                  </a:schemeClr>
                </a:solidFill>
                <a:latin typeface="Arial" panose="020B0604020202020204" pitchFamily="34" charset="0"/>
                <a:ea typeface="Tahoma" panose="020B0604030504040204" pitchFamily="34" charset="0"/>
              </a:rPr>
              <a:t> phase 3b </a:t>
            </a:r>
            <a:r>
              <a:rPr lang="en-US" dirty="0" err="1">
                <a:solidFill>
                  <a:schemeClr val="tx1">
                    <a:lumMod val="50000"/>
                  </a:schemeClr>
                </a:solidFill>
                <a:latin typeface="Arial" panose="020B0604020202020204" pitchFamily="34" charset="0"/>
                <a:ea typeface="Tahoma" panose="020B0604030504040204" pitchFamily="34" charset="0"/>
              </a:rPr>
              <a:t>nhãn</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mở</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afatinib</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với</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dân</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số</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châu</a:t>
            </a:r>
            <a:r>
              <a:rPr lang="en-US" dirty="0">
                <a:solidFill>
                  <a:schemeClr val="tx1">
                    <a:lumMod val="50000"/>
                  </a:schemeClr>
                </a:solidFill>
                <a:latin typeface="Arial" panose="020B0604020202020204" pitchFamily="34" charset="0"/>
                <a:ea typeface="Tahoma" panose="020B0604030504040204" pitchFamily="34" charset="0"/>
              </a:rPr>
              <a:t> Á (N=479) </a:t>
            </a:r>
            <a:r>
              <a:rPr lang="en-US" dirty="0" err="1">
                <a:solidFill>
                  <a:schemeClr val="tx1">
                    <a:lumMod val="50000"/>
                  </a:schemeClr>
                </a:solidFill>
                <a:latin typeface="Arial" panose="020B0604020202020204" pitchFamily="34" charset="0"/>
                <a:ea typeface="Tahoma" panose="020B0604030504040204" pitchFamily="34" charset="0"/>
              </a:rPr>
              <a:t>chưa</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sử</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dụng</a:t>
            </a:r>
            <a:r>
              <a:rPr lang="en-US" dirty="0">
                <a:solidFill>
                  <a:schemeClr val="tx1">
                    <a:lumMod val="50000"/>
                  </a:schemeClr>
                </a:solidFill>
                <a:latin typeface="Arial" panose="020B0604020202020204" pitchFamily="34" charset="0"/>
                <a:ea typeface="Tahoma" panose="020B0604030504040204" pitchFamily="34" charset="0"/>
              </a:rPr>
              <a:t> EGFR TKI.</a:t>
            </a:r>
          </a:p>
          <a:p>
            <a:pPr>
              <a:spcBef>
                <a:spcPts val="533"/>
              </a:spcBef>
            </a:pPr>
            <a:r>
              <a:rPr lang="en-US" dirty="0">
                <a:solidFill>
                  <a:schemeClr val="tx1">
                    <a:lumMod val="50000"/>
                  </a:schemeClr>
                </a:solidFill>
                <a:latin typeface="Arial" panose="020B0604020202020204" pitchFamily="34" charset="0"/>
                <a:ea typeface="Tahoma" panose="020B0604030504040204" pitchFamily="34" charset="0"/>
              </a:rPr>
              <a:t>55 (11%) </a:t>
            </a:r>
            <a:r>
              <a:rPr lang="en-US" b="1" dirty="0" err="1">
                <a:solidFill>
                  <a:schemeClr val="tx1">
                    <a:lumMod val="50000"/>
                  </a:schemeClr>
                </a:solidFill>
                <a:latin typeface="Arial" panose="020B0604020202020204" pitchFamily="34" charset="0"/>
                <a:ea typeface="Tahoma" panose="020B0604030504040204" pitchFamily="34" charset="0"/>
              </a:rPr>
              <a:t>bệnh</a:t>
            </a:r>
            <a:r>
              <a:rPr lang="en-US" b="1" dirty="0">
                <a:solidFill>
                  <a:schemeClr val="tx1">
                    <a:lumMod val="50000"/>
                  </a:schemeClr>
                </a:solidFill>
                <a:latin typeface="Arial" panose="020B0604020202020204" pitchFamily="34" charset="0"/>
                <a:ea typeface="Tahoma" panose="020B0604030504040204" pitchFamily="34" charset="0"/>
              </a:rPr>
              <a:t> </a:t>
            </a:r>
            <a:r>
              <a:rPr lang="en-US" b="1" dirty="0" err="1">
                <a:solidFill>
                  <a:schemeClr val="tx1">
                    <a:lumMod val="50000"/>
                  </a:schemeClr>
                </a:solidFill>
                <a:latin typeface="Arial" panose="020B0604020202020204" pitchFamily="34" charset="0"/>
                <a:ea typeface="Tahoma" panose="020B0604030504040204" pitchFamily="34" charset="0"/>
              </a:rPr>
              <a:t>nhân</a:t>
            </a:r>
            <a:r>
              <a:rPr lang="en-US" b="1" dirty="0">
                <a:solidFill>
                  <a:schemeClr val="tx1">
                    <a:lumMod val="50000"/>
                  </a:schemeClr>
                </a:solidFill>
                <a:latin typeface="Arial" panose="020B0604020202020204" pitchFamily="34" charset="0"/>
                <a:ea typeface="Tahoma" panose="020B0604030504040204" pitchFamily="34" charset="0"/>
              </a:rPr>
              <a:t> </a:t>
            </a:r>
            <a:r>
              <a:rPr lang="en-US" b="1" dirty="0" err="1">
                <a:solidFill>
                  <a:schemeClr val="tx1">
                    <a:lumMod val="50000"/>
                  </a:schemeClr>
                </a:solidFill>
                <a:latin typeface="Arial" panose="020B0604020202020204" pitchFamily="34" charset="0"/>
                <a:ea typeface="Tahoma" panose="020B0604030504040204" pitchFamily="34" charset="0"/>
              </a:rPr>
              <a:t>có</a:t>
            </a:r>
            <a:r>
              <a:rPr lang="en-US" b="1" dirty="0">
                <a:solidFill>
                  <a:schemeClr val="tx1">
                    <a:lumMod val="50000"/>
                  </a:schemeClr>
                </a:solidFill>
                <a:latin typeface="Arial" panose="020B0604020202020204" pitchFamily="34" charset="0"/>
                <a:ea typeface="Tahoma" panose="020B0604030504040204" pitchFamily="34" charset="0"/>
              </a:rPr>
              <a:t> </a:t>
            </a:r>
            <a:r>
              <a:rPr lang="en-US" b="1" dirty="0" err="1">
                <a:solidFill>
                  <a:schemeClr val="tx1">
                    <a:lumMod val="50000"/>
                  </a:schemeClr>
                </a:solidFill>
                <a:latin typeface="Arial" panose="020B0604020202020204" pitchFamily="34" charset="0"/>
                <a:ea typeface="Tahoma" panose="020B0604030504040204" pitchFamily="34" charset="0"/>
              </a:rPr>
              <a:t>đột</a:t>
            </a:r>
            <a:r>
              <a:rPr lang="en-US" b="1" dirty="0">
                <a:solidFill>
                  <a:schemeClr val="tx1">
                    <a:lumMod val="50000"/>
                  </a:schemeClr>
                </a:solidFill>
                <a:latin typeface="Arial" panose="020B0604020202020204" pitchFamily="34" charset="0"/>
                <a:ea typeface="Tahoma" panose="020B0604030504040204" pitchFamily="34" charset="0"/>
              </a:rPr>
              <a:t> </a:t>
            </a:r>
            <a:r>
              <a:rPr lang="en-US" b="1" dirty="0" err="1">
                <a:solidFill>
                  <a:schemeClr val="tx1">
                    <a:lumMod val="50000"/>
                  </a:schemeClr>
                </a:solidFill>
                <a:latin typeface="Arial" panose="020B0604020202020204" pitchFamily="34" charset="0"/>
                <a:ea typeface="Tahoma" panose="020B0604030504040204" pitchFamily="34" charset="0"/>
              </a:rPr>
              <a:t>biến</a:t>
            </a:r>
            <a:r>
              <a:rPr lang="en-US" b="1" dirty="0">
                <a:solidFill>
                  <a:schemeClr val="tx1">
                    <a:lumMod val="50000"/>
                  </a:schemeClr>
                </a:solidFill>
                <a:latin typeface="Arial" panose="020B0604020202020204" pitchFamily="34" charset="0"/>
                <a:ea typeface="Tahoma" panose="020B0604030504040204" pitchFamily="34" charset="0"/>
              </a:rPr>
              <a:t> </a:t>
            </a:r>
            <a:r>
              <a:rPr lang="en-US" b="1" dirty="0" err="1">
                <a:solidFill>
                  <a:schemeClr val="tx1">
                    <a:lumMod val="50000"/>
                  </a:schemeClr>
                </a:solidFill>
                <a:latin typeface="Arial" panose="020B0604020202020204" pitchFamily="34" charset="0"/>
                <a:ea typeface="Tahoma" panose="020B0604030504040204" pitchFamily="34" charset="0"/>
              </a:rPr>
              <a:t>không</a:t>
            </a:r>
            <a:r>
              <a:rPr lang="en-US" b="1" dirty="0">
                <a:solidFill>
                  <a:schemeClr val="tx1">
                    <a:lumMod val="50000"/>
                  </a:schemeClr>
                </a:solidFill>
                <a:latin typeface="Arial" panose="020B0604020202020204" pitchFamily="34" charset="0"/>
                <a:ea typeface="Tahoma" panose="020B0604030504040204" pitchFamily="34" charset="0"/>
              </a:rPr>
              <a:t> </a:t>
            </a:r>
            <a:r>
              <a:rPr lang="en-US" b="1" dirty="0" err="1">
                <a:solidFill>
                  <a:schemeClr val="tx1">
                    <a:lumMod val="50000"/>
                  </a:schemeClr>
                </a:solidFill>
                <a:latin typeface="Arial" panose="020B0604020202020204" pitchFamily="34" charset="0"/>
                <a:ea typeface="Tahoma" panose="020B0604030504040204" pitchFamily="34" charset="0"/>
              </a:rPr>
              <a:t>thường</a:t>
            </a:r>
            <a:r>
              <a:rPr lang="en-US" b="1" dirty="0">
                <a:solidFill>
                  <a:schemeClr val="tx1">
                    <a:lumMod val="50000"/>
                  </a:schemeClr>
                </a:solidFill>
                <a:latin typeface="Arial" panose="020B0604020202020204" pitchFamily="34" charset="0"/>
                <a:ea typeface="Tahoma" panose="020B0604030504040204" pitchFamily="34" charset="0"/>
              </a:rPr>
              <a:t> </a:t>
            </a:r>
            <a:r>
              <a:rPr lang="en-US" b="1" dirty="0" err="1">
                <a:solidFill>
                  <a:schemeClr val="tx1">
                    <a:lumMod val="50000"/>
                  </a:schemeClr>
                </a:solidFill>
                <a:latin typeface="Arial" panose="020B0604020202020204" pitchFamily="34" charset="0"/>
                <a:ea typeface="Tahoma" panose="020B0604030504040204" pitchFamily="34" charset="0"/>
              </a:rPr>
              <a:t>gặp</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với</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trung</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vị</a:t>
            </a:r>
            <a:r>
              <a:rPr lang="en-US" dirty="0">
                <a:solidFill>
                  <a:schemeClr val="tx1">
                    <a:lumMod val="50000"/>
                  </a:schemeClr>
                </a:solidFill>
                <a:latin typeface="Arial" panose="020B0604020202020204" pitchFamily="34" charset="0"/>
                <a:ea typeface="Tahoma" panose="020B0604030504040204" pitchFamily="34" charset="0"/>
              </a:rPr>
              <a:t> </a:t>
            </a:r>
            <a:r>
              <a:rPr lang="en-US" b="1" dirty="0">
                <a:solidFill>
                  <a:srgbClr val="FF0000"/>
                </a:solidFill>
                <a:latin typeface="Arial" panose="020B0604020202020204" pitchFamily="34" charset="0"/>
                <a:ea typeface="Tahoma" panose="020B0604030504040204" pitchFamily="34" charset="0"/>
              </a:rPr>
              <a:t>PFS = 9.5 </a:t>
            </a:r>
            <a:r>
              <a:rPr lang="en-US" b="1" dirty="0" err="1">
                <a:solidFill>
                  <a:srgbClr val="FF0000"/>
                </a:solidFill>
                <a:latin typeface="Arial" panose="020B0604020202020204" pitchFamily="34" charset="0"/>
                <a:ea typeface="Tahoma" panose="020B0604030504040204" pitchFamily="34" charset="0"/>
              </a:rPr>
              <a:t>tháng</a:t>
            </a:r>
            <a:r>
              <a:rPr lang="en-US" b="1" dirty="0">
                <a:solidFill>
                  <a:srgbClr val="FF0000"/>
                </a:solidFill>
                <a:latin typeface="Arial" panose="020B0604020202020204" pitchFamily="34" charset="0"/>
                <a:ea typeface="Tahoma" panose="020B0604030504040204" pitchFamily="34" charset="0"/>
              </a:rPr>
              <a:t>.</a:t>
            </a:r>
          </a:p>
        </p:txBody>
      </p:sp>
      <p:grpSp>
        <p:nvGrpSpPr>
          <p:cNvPr id="15" name="Group 14"/>
          <p:cNvGrpSpPr/>
          <p:nvPr/>
        </p:nvGrpSpPr>
        <p:grpSpPr>
          <a:xfrm>
            <a:off x="1530138" y="2370528"/>
            <a:ext cx="9151135" cy="3970816"/>
            <a:chOff x="1613355" y="2358490"/>
            <a:chExt cx="9151135" cy="3970816"/>
          </a:xfrm>
        </p:grpSpPr>
        <p:grpSp>
          <p:nvGrpSpPr>
            <p:cNvPr id="12" name="Group 11"/>
            <p:cNvGrpSpPr/>
            <p:nvPr/>
          </p:nvGrpSpPr>
          <p:grpSpPr>
            <a:xfrm>
              <a:off x="1613355" y="2358490"/>
              <a:ext cx="9151135" cy="3970816"/>
              <a:chOff x="1009851" y="1955531"/>
              <a:chExt cx="9151135" cy="3970816"/>
            </a:xfrm>
          </p:grpSpPr>
          <p:grpSp>
            <p:nvGrpSpPr>
              <p:cNvPr id="6" name="Group 5"/>
              <p:cNvGrpSpPr/>
              <p:nvPr/>
            </p:nvGrpSpPr>
            <p:grpSpPr>
              <a:xfrm>
                <a:off x="1009851" y="2302772"/>
                <a:ext cx="9151135" cy="3623575"/>
                <a:chOff x="1477107" y="1979215"/>
                <a:chExt cx="9151135" cy="3623575"/>
              </a:xfrm>
            </p:grpSpPr>
            <p:pic>
              <p:nvPicPr>
                <p:cNvPr id="4" name="Picture 3"/>
                <p:cNvPicPr>
                  <a:picLocks noChangeAspect="1"/>
                </p:cNvPicPr>
                <p:nvPr/>
              </p:nvPicPr>
              <p:blipFill>
                <a:blip r:embed="rId2"/>
                <a:stretch>
                  <a:fillRect/>
                </a:stretch>
              </p:blipFill>
              <p:spPr>
                <a:xfrm>
                  <a:off x="1477107" y="1979217"/>
                  <a:ext cx="4492352" cy="3573462"/>
                </a:xfrm>
                <a:prstGeom prst="rect">
                  <a:avLst/>
                </a:prstGeom>
              </p:spPr>
            </p:pic>
            <p:pic>
              <p:nvPicPr>
                <p:cNvPr id="5" name="Picture 4"/>
                <p:cNvPicPr>
                  <a:picLocks noChangeAspect="1"/>
                </p:cNvPicPr>
                <p:nvPr/>
              </p:nvPicPr>
              <p:blipFill>
                <a:blip r:embed="rId3"/>
                <a:stretch>
                  <a:fillRect/>
                </a:stretch>
              </p:blipFill>
              <p:spPr>
                <a:xfrm>
                  <a:off x="6185132" y="1979215"/>
                  <a:ext cx="4443110" cy="3623575"/>
                </a:xfrm>
                <a:prstGeom prst="rect">
                  <a:avLst/>
                </a:prstGeom>
              </p:spPr>
            </p:pic>
          </p:grpSp>
          <p:sp>
            <p:nvSpPr>
              <p:cNvPr id="7" name="TextBox 6"/>
              <p:cNvSpPr txBox="1"/>
              <p:nvPr/>
            </p:nvSpPr>
            <p:spPr>
              <a:xfrm>
                <a:off x="2074341" y="1979608"/>
                <a:ext cx="2363372" cy="646331"/>
              </a:xfrm>
              <a:prstGeom prst="rect">
                <a:avLst/>
              </a:prstGeom>
              <a:noFill/>
              <a:ln w="12700">
                <a:noFill/>
              </a:ln>
            </p:spPr>
            <p:txBody>
              <a:bodyPr wrap="square" lIns="45720" rIns="45720" rtlCol="0">
                <a:spAutoFit/>
              </a:bodyPr>
              <a:lstStyle/>
              <a:p>
                <a:pPr algn="ctr"/>
                <a:r>
                  <a:rPr lang="en-US" dirty="0" err="1">
                    <a:latin typeface="Arial" panose="020B0604020202020204" pitchFamily="34" charset="0"/>
                    <a:ea typeface="Tahoma" panose="020B0604030504040204" pitchFamily="34" charset="0"/>
                    <a:cs typeface="Arial" panose="020B0604020202020204" pitchFamily="34" charset="0"/>
                  </a:rPr>
                  <a:t>Thời</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gian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sống</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không</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bệnh</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tiến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triển</a:t>
                </a:r>
                <a:r>
                  <a:rPr lang="en-US" dirty="0">
                    <a:latin typeface="Arial" panose="020B0604020202020204" pitchFamily="34" charset="0"/>
                    <a:ea typeface="Tahoma" panose="020B0604030504040204" pitchFamily="34" charset="0"/>
                    <a:cs typeface="Arial" panose="020B0604020202020204" pitchFamily="34" charset="0"/>
                  </a:rPr>
                  <a:t> (PFS)</a:t>
                </a:r>
                <a:endParaRPr lang="vi-VN" dirty="0">
                  <a:latin typeface="Arial" panose="020B0604020202020204" pitchFamily="34" charset="0"/>
                  <a:ea typeface="Tahoma" panose="020B0604030504040204" pitchFamily="34" charset="0"/>
                  <a:cs typeface="Arial" panose="020B0604020202020204" pitchFamily="34" charset="0"/>
                </a:endParaRPr>
              </a:p>
            </p:txBody>
          </p:sp>
          <p:sp>
            <p:nvSpPr>
              <p:cNvPr id="8" name="TextBox 7"/>
              <p:cNvSpPr txBox="1"/>
              <p:nvPr/>
            </p:nvSpPr>
            <p:spPr>
              <a:xfrm>
                <a:off x="6695007" y="1955531"/>
                <a:ext cx="2742604" cy="646331"/>
              </a:xfrm>
              <a:prstGeom prst="rect">
                <a:avLst/>
              </a:prstGeom>
              <a:noFill/>
              <a:ln w="12700">
                <a:noFill/>
              </a:ln>
            </p:spPr>
            <p:txBody>
              <a:bodyPr wrap="square" lIns="45720" rIns="45720" rtlCol="0">
                <a:spAutoFit/>
              </a:bodyPr>
              <a:lstStyle/>
              <a:p>
                <a:pPr algn="ctr"/>
                <a:r>
                  <a:rPr lang="en-US" dirty="0" err="1">
                    <a:latin typeface="Arial" panose="020B0604020202020204" pitchFamily="34" charset="0"/>
                    <a:ea typeface="Tahoma" panose="020B0604030504040204" pitchFamily="34" charset="0"/>
                    <a:cs typeface="Arial" panose="020B0604020202020204" pitchFamily="34" charset="0"/>
                  </a:rPr>
                  <a:t>Thời</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gian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đến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khi</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triệu</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chứng</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nặng</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thêm</a:t>
                </a:r>
                <a:r>
                  <a:rPr lang="en-US" dirty="0">
                    <a:latin typeface="Arial" panose="020B0604020202020204" pitchFamily="34" charset="0"/>
                    <a:ea typeface="Tahoma" panose="020B0604030504040204" pitchFamily="34" charset="0"/>
                    <a:cs typeface="Arial" panose="020B0604020202020204" pitchFamily="34" charset="0"/>
                  </a:rPr>
                  <a:t> (TTSP)</a:t>
                </a:r>
                <a:endParaRPr lang="vi-VN" dirty="0">
                  <a:latin typeface="Arial" panose="020B0604020202020204" pitchFamily="34" charset="0"/>
                  <a:ea typeface="Tahoma" panose="020B0604030504040204" pitchFamily="34" charset="0"/>
                  <a:cs typeface="Arial" panose="020B0604020202020204" pitchFamily="34" charset="0"/>
                </a:endParaRPr>
              </a:p>
            </p:txBody>
          </p:sp>
          <p:sp>
            <p:nvSpPr>
              <p:cNvPr id="9" name="Oval 8"/>
              <p:cNvSpPr/>
              <p:nvPr/>
            </p:nvSpPr>
            <p:spPr>
              <a:xfrm>
                <a:off x="4331635" y="2601863"/>
                <a:ext cx="548640" cy="548640"/>
              </a:xfrm>
              <a:prstGeom prst="ellipse">
                <a:avLst/>
              </a:prstGeom>
              <a:noFill/>
              <a:ln w="3810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10" name="Oval 9"/>
              <p:cNvSpPr/>
              <p:nvPr/>
            </p:nvSpPr>
            <p:spPr>
              <a:xfrm>
                <a:off x="9049071" y="2618244"/>
                <a:ext cx="548640" cy="548640"/>
              </a:xfrm>
              <a:prstGeom prst="ellipse">
                <a:avLst/>
              </a:prstGeom>
              <a:noFill/>
              <a:ln w="3810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grpSp>
        <p:sp>
          <p:nvSpPr>
            <p:cNvPr id="14" name="Oval 13"/>
            <p:cNvSpPr/>
            <p:nvPr/>
          </p:nvSpPr>
          <p:spPr>
            <a:xfrm>
              <a:off x="3449698" y="3674119"/>
              <a:ext cx="2267673" cy="8183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ea typeface="Tahoma" panose="020B0604030504040204" pitchFamily="34" charset="0"/>
                  <a:cs typeface="Arial" panose="020B0604020202020204" pitchFamily="34" charset="0"/>
                </a:rPr>
                <a:t>Median PFS: 9.5 </a:t>
              </a:r>
              <a:r>
                <a:rPr lang="en-US" b="1" dirty="0" err="1">
                  <a:latin typeface="Arial" panose="020B0604020202020204" pitchFamily="34" charset="0"/>
                  <a:ea typeface="Tahoma" panose="020B0604030504040204" pitchFamily="34" charset="0"/>
                  <a:cs typeface="Arial" panose="020B0604020202020204" pitchFamily="34" charset="0"/>
                </a:rPr>
                <a:t>tháng</a:t>
              </a:r>
              <a:endParaRPr lang="vi-VN" b="1" dirty="0">
                <a:latin typeface="Arial" panose="020B0604020202020204" pitchFamily="34" charset="0"/>
                <a:ea typeface="Tahoma" panose="020B0604030504040204" pitchFamily="34" charset="0"/>
                <a:cs typeface="Arial" panose="020B0604020202020204" pitchFamily="34" charset="0"/>
              </a:endParaRPr>
            </a:p>
          </p:txBody>
        </p:sp>
      </p:grpSp>
    </p:spTree>
    <p:extLst>
      <p:ext uri="{BB962C8B-B14F-4D97-AF65-F5344CB8AC3E}">
        <p14:creationId xmlns:p14="http://schemas.microsoft.com/office/powerpoint/2010/main" val="163438719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8"/>
          <p:cNvSpPr>
            <a:spLocks noGrp="1"/>
          </p:cNvSpPr>
          <p:nvPr>
            <p:ph type="title"/>
          </p:nvPr>
        </p:nvSpPr>
        <p:spPr>
          <a:xfrm>
            <a:off x="2019695" y="434218"/>
            <a:ext cx="7913077" cy="933204"/>
          </a:xfrm>
        </p:spPr>
        <p:txBody>
          <a:bodyPr>
            <a:normAutofit fontScale="90000"/>
          </a:bodyPr>
          <a:lstStyle/>
          <a:p>
            <a:pPr algn="ctr"/>
            <a:r>
              <a:rPr lang="en-GB" sz="3200" b="1" dirty="0">
                <a:solidFill>
                  <a:schemeClr val="accent6">
                    <a:lumMod val="75000"/>
                  </a:schemeClr>
                </a:solidFill>
                <a:latin typeface="Arial" panose="020B0604020202020204" pitchFamily="34" charset="0"/>
                <a:cs typeface="Arial" panose="020B0604020202020204" pitchFamily="34" charset="0"/>
              </a:rPr>
              <a:t>IPASS: </a:t>
            </a:r>
            <a:r>
              <a:rPr lang="en-GB" sz="3200" b="1" dirty="0" err="1">
                <a:solidFill>
                  <a:schemeClr val="accent6">
                    <a:lumMod val="75000"/>
                  </a:schemeClr>
                </a:solidFill>
                <a:latin typeface="Arial" panose="020B0604020202020204" pitchFamily="34" charset="0"/>
                <a:cs typeface="Arial" panose="020B0604020202020204" pitchFamily="34" charset="0"/>
              </a:rPr>
              <a:t>Gefitinib</a:t>
            </a:r>
            <a:r>
              <a:rPr lang="en-GB" sz="3200" b="1" dirty="0">
                <a:solidFill>
                  <a:schemeClr val="accent6">
                    <a:lumMod val="75000"/>
                  </a:schemeClr>
                </a:solidFill>
                <a:latin typeface="Arial" panose="020B0604020202020204" pitchFamily="34" charset="0"/>
                <a:cs typeface="Arial" panose="020B0604020202020204" pitchFamily="34" charset="0"/>
              </a:rPr>
              <a:t> vs </a:t>
            </a:r>
            <a:r>
              <a:rPr lang="en-GB" sz="3200" b="1" dirty="0" err="1">
                <a:solidFill>
                  <a:schemeClr val="accent6">
                    <a:lumMod val="75000"/>
                  </a:schemeClr>
                </a:solidFill>
                <a:latin typeface="Arial" panose="020B0604020202020204" pitchFamily="34" charset="0"/>
                <a:cs typeface="Arial" panose="020B0604020202020204" pitchFamily="34" charset="0"/>
              </a:rPr>
              <a:t>Hoá</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trị</a:t>
            </a:r>
            <a:r>
              <a:rPr lang="en-GB" sz="3200" b="1" dirty="0">
                <a:solidFill>
                  <a:schemeClr val="accent6">
                    <a:lumMod val="75000"/>
                  </a:schemeClr>
                </a:solidFill>
                <a:latin typeface="Arial" panose="020B0604020202020204" pitchFamily="34" charset="0"/>
                <a:cs typeface="Arial" panose="020B0604020202020204" pitchFamily="34" charset="0"/>
              </a:rPr>
              <a:t> ở </a:t>
            </a:r>
            <a:r>
              <a:rPr lang="en-GB" sz="3200" b="1" dirty="0" err="1">
                <a:solidFill>
                  <a:schemeClr val="accent6">
                    <a:lumMod val="75000"/>
                  </a:schemeClr>
                </a:solidFill>
                <a:latin typeface="Arial" panose="020B0604020202020204" pitchFamily="34" charset="0"/>
                <a:cs typeface="Arial" panose="020B0604020202020204" pitchFamily="34" charset="0"/>
              </a:rPr>
              <a:t>bệnh</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nhân</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châu</a:t>
            </a:r>
            <a:r>
              <a:rPr lang="en-GB" sz="3200" b="1" dirty="0">
                <a:solidFill>
                  <a:schemeClr val="accent6">
                    <a:lumMod val="75000"/>
                  </a:schemeClr>
                </a:solidFill>
                <a:latin typeface="Arial" panose="020B0604020202020204" pitchFamily="34" charset="0"/>
                <a:cs typeface="Arial" panose="020B0604020202020204" pitchFamily="34" charset="0"/>
              </a:rPr>
              <a:t> Á, </a:t>
            </a:r>
            <a:r>
              <a:rPr lang="en-GB" sz="3200" b="1" dirty="0" err="1">
                <a:solidFill>
                  <a:schemeClr val="accent6">
                    <a:lumMod val="75000"/>
                  </a:schemeClr>
                </a:solidFill>
                <a:latin typeface="Arial" panose="020B0604020202020204" pitchFamily="34" charset="0"/>
                <a:cs typeface="Arial" panose="020B0604020202020204" pitchFamily="34" charset="0"/>
              </a:rPr>
              <a:t>không</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hoặc</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ít</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hút</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thuốc</a:t>
            </a:r>
            <a:endParaRPr lang="en-GB" sz="3200" b="1" baseline="60000" dirty="0">
              <a:solidFill>
                <a:schemeClr val="accent6">
                  <a:lumMod val="75000"/>
                </a:schemeClr>
              </a:solidFill>
              <a:latin typeface="Arial" panose="020B0604020202020204" pitchFamily="34" charset="0"/>
              <a:cs typeface="Arial" panose="020B0604020202020204" pitchFamily="34" charset="0"/>
            </a:endParaRPr>
          </a:p>
        </p:txBody>
      </p:sp>
      <p:sp>
        <p:nvSpPr>
          <p:cNvPr id="2" name="Espace réservé du numéro de diapositive 1"/>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17</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
        <p:nvSpPr>
          <p:cNvPr id="23" name="Text Box 12"/>
          <p:cNvSpPr txBox="1">
            <a:spLocks noChangeArrowheads="1"/>
          </p:cNvSpPr>
          <p:nvPr/>
        </p:nvSpPr>
        <p:spPr bwMode="auto">
          <a:xfrm>
            <a:off x="8801138" y="5793054"/>
            <a:ext cx="1866899" cy="230832"/>
          </a:xfrm>
          <a:prstGeom prst="rect">
            <a:avLst/>
          </a:prstGeom>
          <a:noFill/>
        </p:spPr>
        <p:txBody>
          <a:bodyPr wrap="square" rtlCol="0">
            <a:spAutoFit/>
          </a:bodyPr>
          <a:lstStyle>
            <a:defPPr>
              <a:defRPr lang="fr-FR"/>
            </a:defPPr>
            <a:lvl1pPr fontAlgn="base">
              <a:spcBef>
                <a:spcPct val="0"/>
              </a:spcBef>
              <a:spcAft>
                <a:spcPct val="0"/>
              </a:spcAft>
              <a:defRPr sz="1200">
                <a:solidFill>
                  <a:schemeClr val="bg1"/>
                </a:solidFill>
              </a:defRPr>
            </a:lvl1p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white"/>
                </a:solidFill>
                <a:effectLst/>
                <a:uLnTx/>
                <a:uFillTx/>
                <a:latin typeface="Calibri"/>
                <a:ea typeface="+mn-ea"/>
                <a:cs typeface="+mn-cs"/>
              </a:rPr>
              <a:t>Sponsor: AstraZeneca</a:t>
            </a:r>
          </a:p>
        </p:txBody>
      </p:sp>
      <p:sp>
        <p:nvSpPr>
          <p:cNvPr id="13" name="Rounded Rectangle 12"/>
          <p:cNvSpPr/>
          <p:nvPr/>
        </p:nvSpPr>
        <p:spPr>
          <a:xfrm>
            <a:off x="2019695" y="5016607"/>
            <a:ext cx="8247993" cy="1156624"/>
          </a:xfrm>
          <a:prstGeom prst="roundRect">
            <a:avLst>
              <a:gd name="adj" fmla="val 10279"/>
            </a:avLst>
          </a:prstGeom>
          <a:ln>
            <a:headEnd/>
            <a:tailEnd/>
          </a:ln>
        </p:spPr>
        <p:style>
          <a:lnRef idx="2">
            <a:schemeClr val="dk1"/>
          </a:lnRef>
          <a:fillRef idx="1">
            <a:schemeClr val="lt1"/>
          </a:fillRef>
          <a:effectRef idx="0">
            <a:schemeClr val="dk1"/>
          </a:effectRef>
          <a:fontRef idx="minor">
            <a:schemeClr val="dk1"/>
          </a:fontRef>
        </p:style>
        <p:txBody>
          <a:bodyPr wrap="square" anchor="ctr"/>
          <a:lstStyle/>
          <a:p>
            <a:pPr marL="538163" marR="0" lvl="0" indent="-538163" algn="l" defTabSz="342900" rtl="0" eaLnBrk="1" fontAlgn="auto" latinLnBrk="0" hangingPunct="1">
              <a:lnSpc>
                <a:spcPct val="90000"/>
              </a:lnSpc>
              <a:spcBef>
                <a:spcPts val="45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a:ea typeface="+mn-ea"/>
                <a:cs typeface="+mn-cs"/>
              </a:rPr>
              <a:t>Dung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Nạp</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Tác</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dụng</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phụ</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chủ</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yếu</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là</a:t>
            </a:r>
            <a:r>
              <a:rPr kumimoji="0" lang="en-GB" sz="1800" b="0" i="0" u="none" strike="noStrike" kern="1200" cap="none" spc="0" normalizeH="0" baseline="0" noProof="0" dirty="0">
                <a:ln>
                  <a:noFill/>
                </a:ln>
                <a:solidFill>
                  <a:prstClr val="black"/>
                </a:solidFill>
                <a:effectLst/>
                <a:uLnTx/>
                <a:uFillTx/>
                <a:latin typeface="Calibri"/>
                <a:ea typeface="+mn-ea"/>
                <a:cs typeface="+mn-cs"/>
              </a:rPr>
              <a:t> Ban da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và</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mụn</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trứng</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cá</a:t>
            </a:r>
            <a:r>
              <a:rPr kumimoji="0" lang="en-GB" sz="1800" b="0" i="0" u="none" strike="noStrike" kern="1200" cap="none" spc="0" normalizeH="0" baseline="0" noProof="0" dirty="0">
                <a:ln>
                  <a:noFill/>
                </a:ln>
                <a:solidFill>
                  <a:prstClr val="black"/>
                </a:solidFill>
                <a:effectLst/>
                <a:uLnTx/>
                <a:uFillTx/>
                <a:latin typeface="Calibri"/>
                <a:ea typeface="+mn-ea"/>
                <a:cs typeface="+mn-cs"/>
              </a:rPr>
              <a:t> (66.2%; 3.1%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mức</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độ</a:t>
            </a:r>
            <a:r>
              <a:rPr kumimoji="0" lang="en-GB" sz="1800" b="0" i="0" u="none" strike="noStrike" kern="1200" cap="none" spc="0" normalizeH="0" baseline="0" noProof="0" dirty="0">
                <a:ln>
                  <a:noFill/>
                </a:ln>
                <a:solidFill>
                  <a:prstClr val="black"/>
                </a:solidFill>
                <a:effectLst/>
                <a:uLnTx/>
                <a:uFillTx/>
                <a:latin typeface="Calibri"/>
                <a:ea typeface="+mn-ea"/>
                <a:cs typeface="+mn-cs"/>
              </a:rPr>
              <a:t> ≥3)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tiêu</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chảy</a:t>
            </a:r>
            <a:r>
              <a:rPr kumimoji="0" lang="en-GB" sz="1800" b="0" i="0" u="none" strike="noStrike" kern="1200" cap="none" spc="0" normalizeH="0" baseline="0" noProof="0" dirty="0">
                <a:ln>
                  <a:noFill/>
                </a:ln>
                <a:solidFill>
                  <a:prstClr val="black"/>
                </a:solidFill>
                <a:effectLst/>
                <a:uLnTx/>
                <a:uFillTx/>
                <a:latin typeface="Calibri"/>
                <a:ea typeface="+mn-ea"/>
                <a:cs typeface="+mn-cs"/>
              </a:rPr>
              <a:t> (46.6%; 3.8%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mức</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độ</a:t>
            </a:r>
            <a:r>
              <a:rPr kumimoji="0" lang="en-GB" sz="1800" b="0" i="0" u="none" strike="noStrike" kern="1200" cap="none" spc="0" normalizeH="0" baseline="0" noProof="0" dirty="0">
                <a:ln>
                  <a:noFill/>
                </a:ln>
                <a:solidFill>
                  <a:prstClr val="black"/>
                </a:solidFill>
                <a:effectLst/>
                <a:uLnTx/>
                <a:uFillTx/>
                <a:latin typeface="Calibri"/>
                <a:ea typeface="+mn-ea"/>
                <a:cs typeface="+mn-cs"/>
              </a:rPr>
              <a:t> ≥3)</a:t>
            </a:r>
          </a:p>
          <a:p>
            <a:pPr marL="538163" marR="0" lvl="0" indent="-538163" algn="l" defTabSz="685800" rtl="0" eaLnBrk="1" fontAlgn="auto" latinLnBrk="0" hangingPunct="1">
              <a:lnSpc>
                <a:spcPct val="90000"/>
              </a:lnSpc>
              <a:spcBef>
                <a:spcPts val="450"/>
              </a:spcBef>
              <a:spcAft>
                <a:spcPts val="0"/>
              </a:spcAft>
              <a:buClrTx/>
              <a:buSzTx/>
              <a:buFontTx/>
              <a:buNone/>
              <a:tabLst/>
              <a:defRPr/>
            </a:pPr>
            <a:r>
              <a:rPr kumimoji="0" lang="en-GB" sz="1800" b="0" i="0" u="none" strike="noStrike" kern="1200" cap="none" spc="0" normalizeH="0" baseline="0" noProof="0" dirty="0" err="1">
                <a:ln>
                  <a:noFill/>
                </a:ln>
                <a:solidFill>
                  <a:prstClr val="black"/>
                </a:solidFill>
                <a:effectLst/>
                <a:uLnTx/>
                <a:uFillTx/>
                <a:latin typeface="Calibri"/>
                <a:ea typeface="+mn-ea"/>
                <a:cs typeface="+mn-cs"/>
              </a:rPr>
              <a:t>Kết</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lận</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Điều</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trị</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bước</a:t>
            </a:r>
            <a:r>
              <a:rPr kumimoji="0" lang="en-GB" sz="1800" b="0" i="0" u="none" strike="noStrike" kern="1200" cap="none" spc="0" normalizeH="0" baseline="0" noProof="0" dirty="0">
                <a:ln>
                  <a:noFill/>
                </a:ln>
                <a:solidFill>
                  <a:prstClr val="black"/>
                </a:solidFill>
                <a:effectLst/>
                <a:uLnTx/>
                <a:uFillTx/>
                <a:latin typeface="Calibri"/>
                <a:ea typeface="+mn-ea"/>
                <a:cs typeface="+mn-cs"/>
              </a:rPr>
              <a:t> 1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với</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gefitinib</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cải</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thiện</a:t>
            </a:r>
            <a:r>
              <a:rPr kumimoji="0" lang="en-GB" sz="1800" b="0" i="0" u="none" strike="noStrike" kern="1200" cap="none" spc="0" normalizeH="0" baseline="0" noProof="0" dirty="0">
                <a:ln>
                  <a:noFill/>
                </a:ln>
                <a:solidFill>
                  <a:prstClr val="black"/>
                </a:solidFill>
                <a:effectLst/>
                <a:uLnTx/>
                <a:uFillTx/>
                <a:latin typeface="Calibri"/>
                <a:ea typeface="+mn-ea"/>
                <a:cs typeface="+mn-cs"/>
              </a:rPr>
              <a:t> PFS so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với</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hóa</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trị</a:t>
            </a:r>
            <a:r>
              <a:rPr kumimoji="0" lang="en-GB" sz="1800" b="0" i="0" u="none" strike="noStrike" kern="1200" cap="none" spc="0" normalizeH="0" baseline="0" noProof="0" dirty="0">
                <a:ln>
                  <a:noFill/>
                </a:ln>
                <a:solidFill>
                  <a:prstClr val="black"/>
                </a:solidFill>
                <a:effectLst/>
                <a:uLnTx/>
                <a:uFillTx/>
                <a:latin typeface="Calibri"/>
                <a:ea typeface="+mn-ea"/>
                <a:cs typeface="+mn-cs"/>
              </a:rPr>
              <a:t> ở BN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có</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đột</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biến</a:t>
            </a:r>
            <a:r>
              <a:rPr kumimoji="0" lang="en-GB" sz="1800" b="0" i="0" u="none" strike="noStrike" kern="1200" cap="none" spc="0" normalizeH="0" baseline="0" noProof="0" dirty="0">
                <a:ln>
                  <a:noFill/>
                </a:ln>
                <a:solidFill>
                  <a:prstClr val="black"/>
                </a:solidFill>
                <a:effectLst/>
                <a:uLnTx/>
                <a:uFillTx/>
                <a:latin typeface="Calibri"/>
                <a:ea typeface="+mn-ea"/>
                <a:cs typeface="+mn-cs"/>
              </a:rPr>
              <a:t> EGFR</a:t>
            </a:r>
          </a:p>
        </p:txBody>
      </p:sp>
      <p:sp>
        <p:nvSpPr>
          <p:cNvPr id="5" name="TextBox 4"/>
          <p:cNvSpPr txBox="1"/>
          <p:nvPr/>
        </p:nvSpPr>
        <p:spPr>
          <a:xfrm>
            <a:off x="2438935" y="6462682"/>
            <a:ext cx="9074192" cy="461665"/>
          </a:xfrm>
          <a:prstGeom prst="rect">
            <a:avLst/>
          </a:prstGeom>
          <a:noFill/>
        </p:spPr>
        <p:txBody>
          <a:bodyPr wrap="square" rtlCol="0">
            <a:spAutoFit/>
          </a:bodyPr>
          <a:lstStyle/>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solidFill>
                <a:effectLst/>
                <a:uLnTx/>
                <a:uFillTx/>
                <a:latin typeface="Calibri"/>
                <a:ea typeface="+mn-ea"/>
                <a:cs typeface="+mn-cs"/>
              </a:rPr>
              <a:t>1. </a:t>
            </a:r>
            <a:r>
              <a:rPr kumimoji="0" lang="en-GB" sz="1200" b="0" i="1" u="none" strike="noStrike" kern="1200" cap="none" spc="0" normalizeH="0" baseline="0" noProof="0" dirty="0" err="1">
                <a:ln>
                  <a:noFill/>
                </a:ln>
                <a:solidFill>
                  <a:prstClr val="black"/>
                </a:solidFill>
                <a:effectLst/>
                <a:uLnTx/>
                <a:uFillTx/>
                <a:latin typeface="Calibri"/>
                <a:ea typeface="+mn-ea"/>
                <a:cs typeface="+mn-cs"/>
              </a:rPr>
              <a:t>Mok</a:t>
            </a:r>
            <a:r>
              <a:rPr kumimoji="0" lang="en-GB" sz="1200" b="0" i="1" u="none" strike="noStrike" kern="1200" cap="none" spc="0" normalizeH="0" baseline="0" noProof="0" dirty="0">
                <a:ln>
                  <a:noFill/>
                </a:ln>
                <a:solidFill>
                  <a:prstClr val="black"/>
                </a:solidFill>
                <a:effectLst/>
                <a:uLnTx/>
                <a:uFillTx/>
                <a:latin typeface="Calibri"/>
                <a:ea typeface="+mn-ea"/>
                <a:cs typeface="+mn-cs"/>
              </a:rPr>
              <a:t> T, et al. N </a:t>
            </a:r>
            <a:r>
              <a:rPr kumimoji="0" lang="en-GB" sz="1200" b="0" i="1" u="none" strike="noStrike" kern="1200" cap="none" spc="0" normalizeH="0" baseline="0" noProof="0" dirty="0" err="1">
                <a:ln>
                  <a:noFill/>
                </a:ln>
                <a:solidFill>
                  <a:prstClr val="black"/>
                </a:solidFill>
                <a:effectLst/>
                <a:uLnTx/>
                <a:uFillTx/>
                <a:latin typeface="Calibri"/>
                <a:ea typeface="+mn-ea"/>
                <a:cs typeface="+mn-cs"/>
              </a:rPr>
              <a:t>Engl</a:t>
            </a:r>
            <a:r>
              <a:rPr kumimoji="0" lang="en-GB" sz="1200" b="0" i="1" u="none" strike="noStrike" kern="1200" cap="none" spc="0" normalizeH="0" baseline="0" noProof="0" dirty="0">
                <a:ln>
                  <a:noFill/>
                </a:ln>
                <a:solidFill>
                  <a:prstClr val="black"/>
                </a:solidFill>
                <a:effectLst/>
                <a:uLnTx/>
                <a:uFillTx/>
                <a:latin typeface="Calibri"/>
                <a:ea typeface="+mn-ea"/>
                <a:cs typeface="+mn-cs"/>
              </a:rPr>
              <a:t> J Med 2009;361:947–957.</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solidFill>
                <a:effectLst/>
                <a:uLnTx/>
                <a:uFillTx/>
                <a:latin typeface="Calibri"/>
                <a:ea typeface="+mn-ea"/>
                <a:cs typeface="+mn-cs"/>
              </a:rPr>
              <a:t>2.Fukoka M, et al. J </a:t>
            </a:r>
            <a:r>
              <a:rPr kumimoji="0" lang="en-GB" sz="1200" b="0" i="1" u="none" strike="noStrike" kern="1200" cap="none" spc="0" normalizeH="0" baseline="0" noProof="0" dirty="0" err="1">
                <a:ln>
                  <a:noFill/>
                </a:ln>
                <a:solidFill>
                  <a:prstClr val="black"/>
                </a:solidFill>
                <a:effectLst/>
                <a:uLnTx/>
                <a:uFillTx/>
                <a:latin typeface="Calibri"/>
                <a:ea typeface="+mn-ea"/>
                <a:cs typeface="+mn-cs"/>
              </a:rPr>
              <a:t>Clin</a:t>
            </a:r>
            <a:r>
              <a:rPr kumimoji="0" lang="en-GB" sz="1200" b="0" i="1" u="none" strike="noStrike" kern="1200" cap="none" spc="0" normalizeH="0" baseline="0" noProof="0" dirty="0">
                <a:ln>
                  <a:noFill/>
                </a:ln>
                <a:solidFill>
                  <a:prstClr val="black"/>
                </a:solidFill>
                <a:effectLst/>
                <a:uLnTx/>
                <a:uFillTx/>
                <a:latin typeface="Calibri"/>
                <a:ea typeface="+mn-ea"/>
                <a:cs typeface="+mn-cs"/>
              </a:rPr>
              <a:t> </a:t>
            </a:r>
            <a:r>
              <a:rPr kumimoji="0" lang="en-GB" sz="1200" b="0" i="1" u="none" strike="noStrike" kern="1200" cap="none" spc="0" normalizeH="0" baseline="0" noProof="0" dirty="0" err="1">
                <a:ln>
                  <a:noFill/>
                </a:ln>
                <a:solidFill>
                  <a:prstClr val="black"/>
                </a:solidFill>
                <a:effectLst/>
                <a:uLnTx/>
                <a:uFillTx/>
                <a:latin typeface="Calibri"/>
                <a:ea typeface="+mn-ea"/>
                <a:cs typeface="+mn-cs"/>
              </a:rPr>
              <a:t>Oncol</a:t>
            </a:r>
            <a:r>
              <a:rPr kumimoji="0" lang="en-GB" sz="1200" b="0" i="1" u="none" strike="noStrike" kern="1200" cap="none" spc="0" normalizeH="0" baseline="0" noProof="0" dirty="0">
                <a:ln>
                  <a:noFill/>
                </a:ln>
                <a:solidFill>
                  <a:prstClr val="black"/>
                </a:solidFill>
                <a:effectLst/>
                <a:uLnTx/>
                <a:uFillTx/>
                <a:latin typeface="Calibri"/>
                <a:ea typeface="+mn-ea"/>
                <a:cs typeface="+mn-cs"/>
              </a:rPr>
              <a:t> 2011;59:2866–2874</a:t>
            </a:r>
            <a:endParaRPr kumimoji="0" lang="vi-VN" sz="1200" b="0" i="1"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pSp>
        <p:nvGrpSpPr>
          <p:cNvPr id="8" name="Group 7"/>
          <p:cNvGrpSpPr/>
          <p:nvPr/>
        </p:nvGrpSpPr>
        <p:grpSpPr>
          <a:xfrm>
            <a:off x="1908772" y="1586820"/>
            <a:ext cx="8538134" cy="3338767"/>
            <a:chOff x="471859" y="1264691"/>
            <a:chExt cx="8538134" cy="3338767"/>
          </a:xfrm>
        </p:grpSpPr>
        <p:pic>
          <p:nvPicPr>
            <p:cNvPr id="6" name="Picture 5"/>
            <p:cNvPicPr>
              <a:picLocks noChangeAspect="1"/>
            </p:cNvPicPr>
            <p:nvPr/>
          </p:nvPicPr>
          <p:blipFill>
            <a:blip r:embed="rId3"/>
            <a:stretch>
              <a:fillRect/>
            </a:stretch>
          </p:blipFill>
          <p:spPr>
            <a:xfrm>
              <a:off x="471859" y="1264692"/>
              <a:ext cx="4234919" cy="3338766"/>
            </a:xfrm>
            <a:prstGeom prst="rect">
              <a:avLst/>
            </a:prstGeom>
          </p:spPr>
        </p:pic>
        <p:pic>
          <p:nvPicPr>
            <p:cNvPr id="7" name="Picture 6"/>
            <p:cNvPicPr>
              <a:picLocks noChangeAspect="1"/>
            </p:cNvPicPr>
            <p:nvPr/>
          </p:nvPicPr>
          <p:blipFill>
            <a:blip r:embed="rId4"/>
            <a:stretch>
              <a:fillRect/>
            </a:stretch>
          </p:blipFill>
          <p:spPr>
            <a:xfrm>
              <a:off x="4815331" y="1264691"/>
              <a:ext cx="4194662" cy="3338766"/>
            </a:xfrm>
            <a:prstGeom prst="rect">
              <a:avLst/>
            </a:prstGeom>
          </p:spPr>
        </p:pic>
      </p:grpSp>
    </p:spTree>
    <p:extLst>
      <p:ext uri="{BB962C8B-B14F-4D97-AF65-F5344CB8AC3E}">
        <p14:creationId xmlns:p14="http://schemas.microsoft.com/office/powerpoint/2010/main" val="37335078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10520296" y="91073"/>
            <a:ext cx="798268" cy="503991"/>
            <a:chOff x="7894319" y="68389"/>
            <a:chExt cx="599440" cy="378460"/>
          </a:xfrm>
        </p:grpSpPr>
        <p:sp>
          <p:nvSpPr>
            <p:cNvPr id="3" name="object 3"/>
            <p:cNvSpPr/>
            <p:nvPr/>
          </p:nvSpPr>
          <p:spPr>
            <a:xfrm>
              <a:off x="7958327" y="256031"/>
              <a:ext cx="327660" cy="35560"/>
            </a:xfrm>
            <a:custGeom>
              <a:avLst/>
              <a:gdLst/>
              <a:ahLst/>
              <a:cxnLst/>
              <a:rect l="l" t="t" r="r" b="b"/>
              <a:pathLst>
                <a:path w="327659" h="35560">
                  <a:moveTo>
                    <a:pt x="0" y="0"/>
                  </a:moveTo>
                  <a:lnTo>
                    <a:pt x="327660" y="35052"/>
                  </a:lnTo>
                </a:path>
              </a:pathLst>
            </a:custGeom>
            <a:ln w="9524">
              <a:solidFill>
                <a:srgbClr val="EBEBEB"/>
              </a:solidFill>
            </a:ln>
          </p:spPr>
          <p:txBody>
            <a:bodyPr wrap="square" lIns="0" tIns="0" rIns="0" bIns="0" rtlCol="0"/>
            <a:lstStyle/>
            <a:p>
              <a:endParaRPr sz="2397" dirty="0">
                <a:latin typeface="Arial" panose="020B0604020202020204" pitchFamily="34" charset="0"/>
              </a:endParaRPr>
            </a:p>
          </p:txBody>
        </p:sp>
        <p:sp>
          <p:nvSpPr>
            <p:cNvPr id="4" name="object 4"/>
            <p:cNvSpPr/>
            <p:nvPr/>
          </p:nvSpPr>
          <p:spPr>
            <a:xfrm>
              <a:off x="8068055" y="103631"/>
              <a:ext cx="44450" cy="169545"/>
            </a:xfrm>
            <a:custGeom>
              <a:avLst/>
              <a:gdLst/>
              <a:ahLst/>
              <a:cxnLst/>
              <a:rect l="l" t="t" r="r" b="b"/>
              <a:pathLst>
                <a:path w="44450" h="169545">
                  <a:moveTo>
                    <a:pt x="0" y="0"/>
                  </a:moveTo>
                  <a:lnTo>
                    <a:pt x="44196" y="169164"/>
                  </a:lnTo>
                </a:path>
              </a:pathLst>
            </a:custGeom>
            <a:ln w="9525">
              <a:solidFill>
                <a:srgbClr val="EBEBEB"/>
              </a:solidFill>
            </a:ln>
          </p:spPr>
          <p:txBody>
            <a:bodyPr wrap="square" lIns="0" tIns="0" rIns="0" bIns="0" rtlCol="0"/>
            <a:lstStyle/>
            <a:p>
              <a:endParaRPr sz="2397" dirty="0">
                <a:latin typeface="Arial" panose="020B0604020202020204" pitchFamily="34" charset="0"/>
              </a:endParaRPr>
            </a:p>
          </p:txBody>
        </p:sp>
        <p:sp>
          <p:nvSpPr>
            <p:cNvPr id="5" name="object 5"/>
            <p:cNvSpPr/>
            <p:nvPr/>
          </p:nvSpPr>
          <p:spPr>
            <a:xfrm>
              <a:off x="8049767" y="73151"/>
              <a:ext cx="30480" cy="30480"/>
            </a:xfrm>
            <a:custGeom>
              <a:avLst/>
              <a:gdLst/>
              <a:ahLst/>
              <a:cxnLst/>
              <a:rect l="l" t="t" r="r" b="b"/>
              <a:pathLst>
                <a:path w="30479" h="30480">
                  <a:moveTo>
                    <a:pt x="23660" y="0"/>
                  </a:moveTo>
                  <a:lnTo>
                    <a:pt x="6819" y="0"/>
                  </a:lnTo>
                  <a:lnTo>
                    <a:pt x="0" y="6819"/>
                  </a:lnTo>
                  <a:lnTo>
                    <a:pt x="0" y="23660"/>
                  </a:lnTo>
                  <a:lnTo>
                    <a:pt x="6819" y="30479"/>
                  </a:lnTo>
                  <a:lnTo>
                    <a:pt x="23660" y="30479"/>
                  </a:lnTo>
                  <a:lnTo>
                    <a:pt x="30480" y="23660"/>
                  </a:lnTo>
                  <a:lnTo>
                    <a:pt x="30480" y="6819"/>
                  </a:lnTo>
                  <a:close/>
                </a:path>
              </a:pathLst>
            </a:custGeom>
            <a:solidFill>
              <a:srgbClr val="FFFFFF"/>
            </a:solidFill>
          </p:spPr>
          <p:txBody>
            <a:bodyPr wrap="square" lIns="0" tIns="0" rIns="0" bIns="0" rtlCol="0"/>
            <a:lstStyle/>
            <a:p>
              <a:endParaRPr sz="2397" dirty="0">
                <a:latin typeface="Arial" panose="020B0604020202020204" pitchFamily="34" charset="0"/>
              </a:endParaRPr>
            </a:p>
          </p:txBody>
        </p:sp>
        <p:sp>
          <p:nvSpPr>
            <p:cNvPr id="6" name="object 6"/>
            <p:cNvSpPr/>
            <p:nvPr/>
          </p:nvSpPr>
          <p:spPr>
            <a:xfrm>
              <a:off x="8049767" y="73151"/>
              <a:ext cx="30480" cy="30480"/>
            </a:xfrm>
            <a:custGeom>
              <a:avLst/>
              <a:gdLst/>
              <a:ahLst/>
              <a:cxnLst/>
              <a:rect l="l" t="t" r="r" b="b"/>
              <a:pathLst>
                <a:path w="30479" h="30480">
                  <a:moveTo>
                    <a:pt x="0" y="15239"/>
                  </a:moveTo>
                  <a:lnTo>
                    <a:pt x="0" y="6819"/>
                  </a:lnTo>
                  <a:lnTo>
                    <a:pt x="6819" y="0"/>
                  </a:lnTo>
                  <a:lnTo>
                    <a:pt x="15240" y="0"/>
                  </a:lnTo>
                  <a:lnTo>
                    <a:pt x="23660" y="0"/>
                  </a:lnTo>
                  <a:lnTo>
                    <a:pt x="30480" y="6819"/>
                  </a:lnTo>
                  <a:lnTo>
                    <a:pt x="30480" y="15239"/>
                  </a:lnTo>
                  <a:lnTo>
                    <a:pt x="30480" y="23660"/>
                  </a:lnTo>
                  <a:lnTo>
                    <a:pt x="23660" y="30479"/>
                  </a:lnTo>
                  <a:lnTo>
                    <a:pt x="15240" y="30479"/>
                  </a:lnTo>
                  <a:lnTo>
                    <a:pt x="6819" y="30479"/>
                  </a:lnTo>
                  <a:lnTo>
                    <a:pt x="0" y="23660"/>
                  </a:lnTo>
                  <a:lnTo>
                    <a:pt x="0" y="15239"/>
                  </a:lnTo>
                  <a:close/>
                </a:path>
              </a:pathLst>
            </a:custGeom>
            <a:ln w="9525">
              <a:solidFill>
                <a:srgbClr val="EBEBEB"/>
              </a:solidFill>
            </a:ln>
          </p:spPr>
          <p:txBody>
            <a:bodyPr wrap="square" lIns="0" tIns="0" rIns="0" bIns="0" rtlCol="0"/>
            <a:lstStyle/>
            <a:p>
              <a:endParaRPr sz="2397" dirty="0">
                <a:latin typeface="Arial" panose="020B0604020202020204" pitchFamily="34" charset="0"/>
              </a:endParaRPr>
            </a:p>
          </p:txBody>
        </p:sp>
        <p:sp>
          <p:nvSpPr>
            <p:cNvPr id="7" name="object 7"/>
            <p:cNvSpPr/>
            <p:nvPr/>
          </p:nvSpPr>
          <p:spPr>
            <a:xfrm>
              <a:off x="7894319" y="217931"/>
              <a:ext cx="74675" cy="74675"/>
            </a:xfrm>
            <a:prstGeom prst="rect">
              <a:avLst/>
            </a:prstGeom>
            <a:blipFill>
              <a:blip r:embed="rId2" cstate="print"/>
              <a:stretch>
                <a:fillRect/>
              </a:stretch>
            </a:blipFill>
          </p:spPr>
          <p:txBody>
            <a:bodyPr wrap="square" lIns="0" tIns="0" rIns="0" bIns="0" rtlCol="0"/>
            <a:lstStyle/>
            <a:p>
              <a:endParaRPr sz="2397" dirty="0">
                <a:latin typeface="Arial" panose="020B0604020202020204" pitchFamily="34" charset="0"/>
              </a:endParaRPr>
            </a:p>
          </p:txBody>
        </p:sp>
        <p:sp>
          <p:nvSpPr>
            <p:cNvPr id="8" name="object 8"/>
            <p:cNvSpPr/>
            <p:nvPr/>
          </p:nvSpPr>
          <p:spPr>
            <a:xfrm>
              <a:off x="8410955" y="347471"/>
              <a:ext cx="52069" cy="66040"/>
            </a:xfrm>
            <a:custGeom>
              <a:avLst/>
              <a:gdLst/>
              <a:ahLst/>
              <a:cxnLst/>
              <a:rect l="l" t="t" r="r" b="b"/>
              <a:pathLst>
                <a:path w="52070" h="66040">
                  <a:moveTo>
                    <a:pt x="0" y="0"/>
                  </a:moveTo>
                  <a:lnTo>
                    <a:pt x="51816" y="65532"/>
                  </a:lnTo>
                </a:path>
              </a:pathLst>
            </a:custGeom>
            <a:ln w="9525">
              <a:solidFill>
                <a:srgbClr val="EBEBEB"/>
              </a:solidFill>
            </a:ln>
          </p:spPr>
          <p:txBody>
            <a:bodyPr wrap="square" lIns="0" tIns="0" rIns="0" bIns="0" rtlCol="0"/>
            <a:lstStyle/>
            <a:p>
              <a:endParaRPr sz="2397" dirty="0">
                <a:latin typeface="Arial" panose="020B0604020202020204" pitchFamily="34" charset="0"/>
              </a:endParaRPr>
            </a:p>
          </p:txBody>
        </p:sp>
        <p:sp>
          <p:nvSpPr>
            <p:cNvPr id="9" name="object 9"/>
            <p:cNvSpPr/>
            <p:nvPr/>
          </p:nvSpPr>
          <p:spPr>
            <a:xfrm>
              <a:off x="8453627" y="406907"/>
              <a:ext cx="35560" cy="35560"/>
            </a:xfrm>
            <a:custGeom>
              <a:avLst/>
              <a:gdLst/>
              <a:ahLst/>
              <a:cxnLst/>
              <a:rect l="l" t="t" r="r" b="b"/>
              <a:pathLst>
                <a:path w="35559" h="35559">
                  <a:moveTo>
                    <a:pt x="0" y="17525"/>
                  </a:moveTo>
                  <a:lnTo>
                    <a:pt x="0" y="7848"/>
                  </a:lnTo>
                  <a:lnTo>
                    <a:pt x="7848" y="0"/>
                  </a:lnTo>
                  <a:lnTo>
                    <a:pt x="17526" y="0"/>
                  </a:lnTo>
                  <a:lnTo>
                    <a:pt x="27203" y="0"/>
                  </a:lnTo>
                  <a:lnTo>
                    <a:pt x="35052" y="7848"/>
                  </a:lnTo>
                  <a:lnTo>
                    <a:pt x="35052" y="17525"/>
                  </a:lnTo>
                  <a:lnTo>
                    <a:pt x="35052" y="27203"/>
                  </a:lnTo>
                  <a:lnTo>
                    <a:pt x="27203" y="35051"/>
                  </a:lnTo>
                  <a:lnTo>
                    <a:pt x="17526" y="35051"/>
                  </a:lnTo>
                  <a:lnTo>
                    <a:pt x="7848" y="35051"/>
                  </a:lnTo>
                  <a:lnTo>
                    <a:pt x="0" y="27203"/>
                  </a:lnTo>
                  <a:lnTo>
                    <a:pt x="0" y="17525"/>
                  </a:lnTo>
                  <a:close/>
                </a:path>
              </a:pathLst>
            </a:custGeom>
            <a:ln w="9525">
              <a:solidFill>
                <a:srgbClr val="EBEBEB"/>
              </a:solidFill>
            </a:ln>
          </p:spPr>
          <p:txBody>
            <a:bodyPr wrap="square" lIns="0" tIns="0" rIns="0" bIns="0" rtlCol="0"/>
            <a:lstStyle/>
            <a:p>
              <a:endParaRPr sz="2397" dirty="0">
                <a:latin typeface="Arial" panose="020B0604020202020204" pitchFamily="34" charset="0"/>
              </a:endParaRPr>
            </a:p>
          </p:txBody>
        </p:sp>
        <p:sp>
          <p:nvSpPr>
            <p:cNvPr id="10" name="object 10"/>
            <p:cNvSpPr/>
            <p:nvPr/>
          </p:nvSpPr>
          <p:spPr>
            <a:xfrm>
              <a:off x="8275319" y="219455"/>
              <a:ext cx="160020" cy="160020"/>
            </a:xfrm>
            <a:prstGeom prst="rect">
              <a:avLst/>
            </a:prstGeom>
            <a:blipFill>
              <a:blip r:embed="rId3" cstate="print"/>
              <a:stretch>
                <a:fillRect/>
              </a:stretch>
            </a:blipFill>
          </p:spPr>
          <p:txBody>
            <a:bodyPr wrap="square" lIns="0" tIns="0" rIns="0" bIns="0" rtlCol="0"/>
            <a:lstStyle/>
            <a:p>
              <a:endParaRPr sz="2397" dirty="0">
                <a:latin typeface="Arial" panose="020B0604020202020204" pitchFamily="34" charset="0"/>
              </a:endParaRPr>
            </a:p>
          </p:txBody>
        </p:sp>
      </p:grpSp>
      <p:grpSp>
        <p:nvGrpSpPr>
          <p:cNvPr id="11" name="object 11"/>
          <p:cNvGrpSpPr/>
          <p:nvPr/>
        </p:nvGrpSpPr>
        <p:grpSpPr>
          <a:xfrm>
            <a:off x="11557368" y="176565"/>
            <a:ext cx="627452" cy="1775808"/>
            <a:chOff x="8673083" y="132587"/>
            <a:chExt cx="471170" cy="1333500"/>
          </a:xfrm>
        </p:grpSpPr>
        <p:sp>
          <p:nvSpPr>
            <p:cNvPr id="12" name="object 12"/>
            <p:cNvSpPr/>
            <p:nvPr/>
          </p:nvSpPr>
          <p:spPr>
            <a:xfrm>
              <a:off x="8770619" y="665987"/>
              <a:ext cx="86995" cy="251460"/>
            </a:xfrm>
            <a:custGeom>
              <a:avLst/>
              <a:gdLst/>
              <a:ahLst/>
              <a:cxnLst/>
              <a:rect l="l" t="t" r="r" b="b"/>
              <a:pathLst>
                <a:path w="86995" h="251459">
                  <a:moveTo>
                    <a:pt x="0" y="251460"/>
                  </a:moveTo>
                  <a:lnTo>
                    <a:pt x="86868" y="0"/>
                  </a:lnTo>
                </a:path>
              </a:pathLst>
            </a:custGeom>
            <a:ln w="9525">
              <a:solidFill>
                <a:srgbClr val="EBEBEB"/>
              </a:solidFill>
            </a:ln>
          </p:spPr>
          <p:txBody>
            <a:bodyPr wrap="square" lIns="0" tIns="0" rIns="0" bIns="0" rtlCol="0"/>
            <a:lstStyle/>
            <a:p>
              <a:endParaRPr sz="2397" dirty="0">
                <a:latin typeface="Arial" panose="020B0604020202020204" pitchFamily="34" charset="0"/>
              </a:endParaRPr>
            </a:p>
          </p:txBody>
        </p:sp>
        <p:sp>
          <p:nvSpPr>
            <p:cNvPr id="13" name="object 13"/>
            <p:cNvSpPr/>
            <p:nvPr/>
          </p:nvSpPr>
          <p:spPr>
            <a:xfrm>
              <a:off x="8807195" y="810767"/>
              <a:ext cx="55244" cy="9525"/>
            </a:xfrm>
            <a:custGeom>
              <a:avLst/>
              <a:gdLst/>
              <a:ahLst/>
              <a:cxnLst/>
              <a:rect l="l" t="t" r="r" b="b"/>
              <a:pathLst>
                <a:path w="55245" h="9525">
                  <a:moveTo>
                    <a:pt x="0" y="0"/>
                  </a:moveTo>
                  <a:lnTo>
                    <a:pt x="54864" y="9144"/>
                  </a:lnTo>
                </a:path>
              </a:pathLst>
            </a:custGeom>
            <a:ln w="9525">
              <a:solidFill>
                <a:srgbClr val="EBEBEB"/>
              </a:solidFill>
            </a:ln>
          </p:spPr>
          <p:txBody>
            <a:bodyPr wrap="square" lIns="0" tIns="0" rIns="0" bIns="0" rtlCol="0"/>
            <a:lstStyle/>
            <a:p>
              <a:endParaRPr sz="2397" dirty="0">
                <a:latin typeface="Arial" panose="020B0604020202020204" pitchFamily="34" charset="0"/>
              </a:endParaRPr>
            </a:p>
          </p:txBody>
        </p:sp>
        <p:sp>
          <p:nvSpPr>
            <p:cNvPr id="14" name="object 14"/>
            <p:cNvSpPr/>
            <p:nvPr/>
          </p:nvSpPr>
          <p:spPr>
            <a:xfrm>
              <a:off x="8863583" y="807719"/>
              <a:ext cx="29209" cy="30480"/>
            </a:xfrm>
            <a:custGeom>
              <a:avLst/>
              <a:gdLst/>
              <a:ahLst/>
              <a:cxnLst/>
              <a:rect l="l" t="t" r="r" b="b"/>
              <a:pathLst>
                <a:path w="29209" h="30480">
                  <a:moveTo>
                    <a:pt x="22479" y="0"/>
                  </a:moveTo>
                  <a:lnTo>
                    <a:pt x="6477" y="0"/>
                  </a:lnTo>
                  <a:lnTo>
                    <a:pt x="0" y="6819"/>
                  </a:lnTo>
                  <a:lnTo>
                    <a:pt x="0" y="23660"/>
                  </a:lnTo>
                  <a:lnTo>
                    <a:pt x="6477" y="30479"/>
                  </a:lnTo>
                  <a:lnTo>
                    <a:pt x="22479" y="30479"/>
                  </a:lnTo>
                  <a:lnTo>
                    <a:pt x="28956" y="23660"/>
                  </a:lnTo>
                  <a:lnTo>
                    <a:pt x="28956" y="6819"/>
                  </a:lnTo>
                  <a:close/>
                </a:path>
              </a:pathLst>
            </a:custGeom>
            <a:solidFill>
              <a:srgbClr val="FFFFFF"/>
            </a:solidFill>
          </p:spPr>
          <p:txBody>
            <a:bodyPr wrap="square" lIns="0" tIns="0" rIns="0" bIns="0" rtlCol="0"/>
            <a:lstStyle/>
            <a:p>
              <a:endParaRPr sz="2397" dirty="0">
                <a:latin typeface="Arial" panose="020B0604020202020204" pitchFamily="34" charset="0"/>
              </a:endParaRPr>
            </a:p>
          </p:txBody>
        </p:sp>
        <p:sp>
          <p:nvSpPr>
            <p:cNvPr id="15" name="object 15"/>
            <p:cNvSpPr/>
            <p:nvPr/>
          </p:nvSpPr>
          <p:spPr>
            <a:xfrm>
              <a:off x="8863583" y="807719"/>
              <a:ext cx="29209" cy="30480"/>
            </a:xfrm>
            <a:custGeom>
              <a:avLst/>
              <a:gdLst/>
              <a:ahLst/>
              <a:cxnLst/>
              <a:rect l="l" t="t" r="r" b="b"/>
              <a:pathLst>
                <a:path w="29209" h="30480">
                  <a:moveTo>
                    <a:pt x="0" y="15239"/>
                  </a:moveTo>
                  <a:lnTo>
                    <a:pt x="0" y="6819"/>
                  </a:lnTo>
                  <a:lnTo>
                    <a:pt x="6477" y="0"/>
                  </a:lnTo>
                  <a:lnTo>
                    <a:pt x="14478" y="0"/>
                  </a:lnTo>
                  <a:lnTo>
                    <a:pt x="22479" y="0"/>
                  </a:lnTo>
                  <a:lnTo>
                    <a:pt x="28956" y="6819"/>
                  </a:lnTo>
                  <a:lnTo>
                    <a:pt x="28956" y="15239"/>
                  </a:lnTo>
                  <a:lnTo>
                    <a:pt x="28956" y="23660"/>
                  </a:lnTo>
                  <a:lnTo>
                    <a:pt x="22479" y="30479"/>
                  </a:lnTo>
                  <a:lnTo>
                    <a:pt x="14478" y="30479"/>
                  </a:lnTo>
                  <a:lnTo>
                    <a:pt x="6477" y="30479"/>
                  </a:lnTo>
                  <a:lnTo>
                    <a:pt x="0" y="23660"/>
                  </a:lnTo>
                  <a:lnTo>
                    <a:pt x="0" y="15239"/>
                  </a:lnTo>
                  <a:close/>
                </a:path>
              </a:pathLst>
            </a:custGeom>
            <a:ln w="9525">
              <a:solidFill>
                <a:srgbClr val="EBEBEB"/>
              </a:solidFill>
            </a:ln>
          </p:spPr>
          <p:txBody>
            <a:bodyPr wrap="square" lIns="0" tIns="0" rIns="0" bIns="0" rtlCol="0"/>
            <a:lstStyle/>
            <a:p>
              <a:endParaRPr sz="2397" dirty="0">
                <a:latin typeface="Arial" panose="020B0604020202020204" pitchFamily="34" charset="0"/>
              </a:endParaRPr>
            </a:p>
          </p:txBody>
        </p:sp>
        <p:sp>
          <p:nvSpPr>
            <p:cNvPr id="16" name="object 16"/>
            <p:cNvSpPr/>
            <p:nvPr/>
          </p:nvSpPr>
          <p:spPr>
            <a:xfrm>
              <a:off x="8673083" y="132587"/>
              <a:ext cx="471170" cy="548640"/>
            </a:xfrm>
            <a:custGeom>
              <a:avLst/>
              <a:gdLst/>
              <a:ahLst/>
              <a:cxnLst/>
              <a:rect l="l" t="t" r="r" b="b"/>
              <a:pathLst>
                <a:path w="471170" h="548640">
                  <a:moveTo>
                    <a:pt x="274116" y="0"/>
                  </a:moveTo>
                  <a:lnTo>
                    <a:pt x="224842" y="4419"/>
                  </a:lnTo>
                  <a:lnTo>
                    <a:pt x="178466" y="17162"/>
                  </a:lnTo>
                  <a:lnTo>
                    <a:pt x="135762" y="37453"/>
                  </a:lnTo>
                  <a:lnTo>
                    <a:pt x="97504" y="64518"/>
                  </a:lnTo>
                  <a:lnTo>
                    <a:pt x="64466" y="97580"/>
                  </a:lnTo>
                  <a:lnTo>
                    <a:pt x="37423" y="135867"/>
                  </a:lnTo>
                  <a:lnTo>
                    <a:pt x="17148" y="178602"/>
                  </a:lnTo>
                  <a:lnTo>
                    <a:pt x="4416" y="225011"/>
                  </a:lnTo>
                  <a:lnTo>
                    <a:pt x="0" y="274320"/>
                  </a:lnTo>
                  <a:lnTo>
                    <a:pt x="4416" y="323628"/>
                  </a:lnTo>
                  <a:lnTo>
                    <a:pt x="17148" y="370037"/>
                  </a:lnTo>
                  <a:lnTo>
                    <a:pt x="37423" y="412772"/>
                  </a:lnTo>
                  <a:lnTo>
                    <a:pt x="64466" y="451059"/>
                  </a:lnTo>
                  <a:lnTo>
                    <a:pt x="97504" y="484121"/>
                  </a:lnTo>
                  <a:lnTo>
                    <a:pt x="135762" y="511186"/>
                  </a:lnTo>
                  <a:lnTo>
                    <a:pt x="178466" y="531477"/>
                  </a:lnTo>
                  <a:lnTo>
                    <a:pt x="224842" y="544220"/>
                  </a:lnTo>
                  <a:lnTo>
                    <a:pt x="274116" y="548640"/>
                  </a:lnTo>
                  <a:lnTo>
                    <a:pt x="330537" y="542819"/>
                  </a:lnTo>
                  <a:lnTo>
                    <a:pt x="382946" y="526122"/>
                  </a:lnTo>
                  <a:lnTo>
                    <a:pt x="430139" y="499701"/>
                  </a:lnTo>
                  <a:lnTo>
                    <a:pt x="470915" y="464705"/>
                  </a:lnTo>
                  <a:lnTo>
                    <a:pt x="470915" y="83934"/>
                  </a:lnTo>
                  <a:lnTo>
                    <a:pt x="430139" y="48938"/>
                  </a:lnTo>
                  <a:lnTo>
                    <a:pt x="382946" y="22517"/>
                  </a:lnTo>
                  <a:lnTo>
                    <a:pt x="330537" y="5820"/>
                  </a:lnTo>
                  <a:lnTo>
                    <a:pt x="274116" y="0"/>
                  </a:lnTo>
                  <a:close/>
                </a:path>
              </a:pathLst>
            </a:custGeom>
            <a:solidFill>
              <a:srgbClr val="FFEBCC"/>
            </a:solidFill>
          </p:spPr>
          <p:txBody>
            <a:bodyPr wrap="square" lIns="0" tIns="0" rIns="0" bIns="0" rtlCol="0"/>
            <a:lstStyle/>
            <a:p>
              <a:endParaRPr sz="2397" dirty="0">
                <a:latin typeface="Arial" panose="020B0604020202020204" pitchFamily="34" charset="0"/>
              </a:endParaRPr>
            </a:p>
          </p:txBody>
        </p:sp>
        <p:sp>
          <p:nvSpPr>
            <p:cNvPr id="17" name="object 17"/>
            <p:cNvSpPr/>
            <p:nvPr/>
          </p:nvSpPr>
          <p:spPr>
            <a:xfrm>
              <a:off x="8807195" y="996695"/>
              <a:ext cx="277495" cy="182880"/>
            </a:xfrm>
            <a:custGeom>
              <a:avLst/>
              <a:gdLst/>
              <a:ahLst/>
              <a:cxnLst/>
              <a:rect l="l" t="t" r="r" b="b"/>
              <a:pathLst>
                <a:path w="277495" h="182880">
                  <a:moveTo>
                    <a:pt x="277368" y="182879"/>
                  </a:moveTo>
                  <a:lnTo>
                    <a:pt x="0" y="0"/>
                  </a:lnTo>
                </a:path>
              </a:pathLst>
            </a:custGeom>
            <a:ln w="9525">
              <a:solidFill>
                <a:srgbClr val="EBEBEB"/>
              </a:solidFill>
            </a:ln>
          </p:spPr>
          <p:txBody>
            <a:bodyPr wrap="square" lIns="0" tIns="0" rIns="0" bIns="0" rtlCol="0"/>
            <a:lstStyle/>
            <a:p>
              <a:endParaRPr sz="2397" dirty="0">
                <a:latin typeface="Arial" panose="020B0604020202020204" pitchFamily="34" charset="0"/>
              </a:endParaRPr>
            </a:p>
          </p:txBody>
        </p:sp>
        <p:sp>
          <p:nvSpPr>
            <p:cNvPr id="18" name="object 18"/>
            <p:cNvSpPr/>
            <p:nvPr/>
          </p:nvSpPr>
          <p:spPr>
            <a:xfrm>
              <a:off x="8865107" y="1091183"/>
              <a:ext cx="83820" cy="48895"/>
            </a:xfrm>
            <a:custGeom>
              <a:avLst/>
              <a:gdLst/>
              <a:ahLst/>
              <a:cxnLst/>
              <a:rect l="l" t="t" r="r" b="b"/>
              <a:pathLst>
                <a:path w="83820" h="48894">
                  <a:moveTo>
                    <a:pt x="0" y="48767"/>
                  </a:moveTo>
                  <a:lnTo>
                    <a:pt x="83820" y="0"/>
                  </a:lnTo>
                </a:path>
              </a:pathLst>
            </a:custGeom>
            <a:ln w="9524">
              <a:solidFill>
                <a:srgbClr val="EBEBEB"/>
              </a:solidFill>
            </a:ln>
          </p:spPr>
          <p:txBody>
            <a:bodyPr wrap="square" lIns="0" tIns="0" rIns="0" bIns="0" rtlCol="0"/>
            <a:lstStyle/>
            <a:p>
              <a:endParaRPr sz="2397" dirty="0">
                <a:latin typeface="Arial" panose="020B0604020202020204" pitchFamily="34" charset="0"/>
              </a:endParaRPr>
            </a:p>
          </p:txBody>
        </p:sp>
        <p:sp>
          <p:nvSpPr>
            <p:cNvPr id="19" name="object 19"/>
            <p:cNvSpPr/>
            <p:nvPr/>
          </p:nvSpPr>
          <p:spPr>
            <a:xfrm>
              <a:off x="8834627" y="1129283"/>
              <a:ext cx="30480" cy="30480"/>
            </a:xfrm>
            <a:custGeom>
              <a:avLst/>
              <a:gdLst/>
              <a:ahLst/>
              <a:cxnLst/>
              <a:rect l="l" t="t" r="r" b="b"/>
              <a:pathLst>
                <a:path w="30479" h="30480">
                  <a:moveTo>
                    <a:pt x="23660" y="0"/>
                  </a:moveTo>
                  <a:lnTo>
                    <a:pt x="6819" y="0"/>
                  </a:lnTo>
                  <a:lnTo>
                    <a:pt x="0" y="6819"/>
                  </a:lnTo>
                  <a:lnTo>
                    <a:pt x="0" y="23660"/>
                  </a:lnTo>
                  <a:lnTo>
                    <a:pt x="6819" y="30479"/>
                  </a:lnTo>
                  <a:lnTo>
                    <a:pt x="23660" y="30479"/>
                  </a:lnTo>
                  <a:lnTo>
                    <a:pt x="30480" y="23660"/>
                  </a:lnTo>
                  <a:lnTo>
                    <a:pt x="30480" y="6819"/>
                  </a:lnTo>
                  <a:close/>
                </a:path>
              </a:pathLst>
            </a:custGeom>
            <a:solidFill>
              <a:srgbClr val="FFFFFF"/>
            </a:solidFill>
          </p:spPr>
          <p:txBody>
            <a:bodyPr wrap="square" lIns="0" tIns="0" rIns="0" bIns="0" rtlCol="0"/>
            <a:lstStyle/>
            <a:p>
              <a:endParaRPr sz="2397" dirty="0">
                <a:latin typeface="Arial" panose="020B0604020202020204" pitchFamily="34" charset="0"/>
              </a:endParaRPr>
            </a:p>
          </p:txBody>
        </p:sp>
        <p:sp>
          <p:nvSpPr>
            <p:cNvPr id="20" name="object 20"/>
            <p:cNvSpPr/>
            <p:nvPr/>
          </p:nvSpPr>
          <p:spPr>
            <a:xfrm>
              <a:off x="8834627" y="1129283"/>
              <a:ext cx="30480" cy="30480"/>
            </a:xfrm>
            <a:custGeom>
              <a:avLst/>
              <a:gdLst/>
              <a:ahLst/>
              <a:cxnLst/>
              <a:rect l="l" t="t" r="r" b="b"/>
              <a:pathLst>
                <a:path w="30479" h="30480">
                  <a:moveTo>
                    <a:pt x="0" y="15239"/>
                  </a:moveTo>
                  <a:lnTo>
                    <a:pt x="0" y="6819"/>
                  </a:lnTo>
                  <a:lnTo>
                    <a:pt x="6819" y="0"/>
                  </a:lnTo>
                  <a:lnTo>
                    <a:pt x="15240" y="0"/>
                  </a:lnTo>
                  <a:lnTo>
                    <a:pt x="23660" y="0"/>
                  </a:lnTo>
                  <a:lnTo>
                    <a:pt x="30480" y="6819"/>
                  </a:lnTo>
                  <a:lnTo>
                    <a:pt x="30480" y="15239"/>
                  </a:lnTo>
                  <a:lnTo>
                    <a:pt x="30480" y="23660"/>
                  </a:lnTo>
                  <a:lnTo>
                    <a:pt x="23660" y="30479"/>
                  </a:lnTo>
                  <a:lnTo>
                    <a:pt x="15240" y="30479"/>
                  </a:lnTo>
                  <a:lnTo>
                    <a:pt x="6819" y="30479"/>
                  </a:lnTo>
                  <a:lnTo>
                    <a:pt x="0" y="23660"/>
                  </a:lnTo>
                  <a:lnTo>
                    <a:pt x="0" y="15239"/>
                  </a:lnTo>
                  <a:close/>
                </a:path>
              </a:pathLst>
            </a:custGeom>
            <a:ln w="9525">
              <a:solidFill>
                <a:srgbClr val="EBEBEB"/>
              </a:solidFill>
            </a:ln>
          </p:spPr>
          <p:txBody>
            <a:bodyPr wrap="square" lIns="0" tIns="0" rIns="0" bIns="0" rtlCol="0"/>
            <a:lstStyle/>
            <a:p>
              <a:endParaRPr sz="2397" dirty="0">
                <a:latin typeface="Arial" panose="020B0604020202020204" pitchFamily="34" charset="0"/>
              </a:endParaRPr>
            </a:p>
          </p:txBody>
        </p:sp>
        <p:sp>
          <p:nvSpPr>
            <p:cNvPr id="21" name="object 21"/>
            <p:cNvSpPr/>
            <p:nvPr/>
          </p:nvSpPr>
          <p:spPr>
            <a:xfrm>
              <a:off x="8944355" y="1175003"/>
              <a:ext cx="200025" cy="291465"/>
            </a:xfrm>
            <a:custGeom>
              <a:avLst/>
              <a:gdLst/>
              <a:ahLst/>
              <a:cxnLst/>
              <a:rect l="l" t="t" r="r" b="b"/>
              <a:pathLst>
                <a:path w="200025" h="291465">
                  <a:moveTo>
                    <a:pt x="145313" y="0"/>
                  </a:moveTo>
                  <a:lnTo>
                    <a:pt x="99384" y="7420"/>
                  </a:lnTo>
                  <a:lnTo>
                    <a:pt x="59494" y="28081"/>
                  </a:lnTo>
                  <a:lnTo>
                    <a:pt x="28037" y="59587"/>
                  </a:lnTo>
                  <a:lnTo>
                    <a:pt x="7408" y="99540"/>
                  </a:lnTo>
                  <a:lnTo>
                    <a:pt x="0" y="145542"/>
                  </a:lnTo>
                  <a:lnTo>
                    <a:pt x="7408" y="191543"/>
                  </a:lnTo>
                  <a:lnTo>
                    <a:pt x="28037" y="231496"/>
                  </a:lnTo>
                  <a:lnTo>
                    <a:pt x="59494" y="263002"/>
                  </a:lnTo>
                  <a:lnTo>
                    <a:pt x="99384" y="283663"/>
                  </a:lnTo>
                  <a:lnTo>
                    <a:pt x="145313" y="291084"/>
                  </a:lnTo>
                  <a:lnTo>
                    <a:pt x="159567" y="290389"/>
                  </a:lnTo>
                  <a:lnTo>
                    <a:pt x="173421" y="288336"/>
                  </a:lnTo>
                  <a:lnTo>
                    <a:pt x="186804" y="284970"/>
                  </a:lnTo>
                  <a:lnTo>
                    <a:pt x="199644" y="280339"/>
                  </a:lnTo>
                  <a:lnTo>
                    <a:pt x="199644" y="10744"/>
                  </a:lnTo>
                  <a:lnTo>
                    <a:pt x="186804" y="6113"/>
                  </a:lnTo>
                  <a:lnTo>
                    <a:pt x="173421" y="2747"/>
                  </a:lnTo>
                  <a:lnTo>
                    <a:pt x="159567" y="694"/>
                  </a:lnTo>
                  <a:lnTo>
                    <a:pt x="145313" y="0"/>
                  </a:lnTo>
                  <a:close/>
                </a:path>
              </a:pathLst>
            </a:custGeom>
            <a:solidFill>
              <a:srgbClr val="C2DFFF"/>
            </a:solidFill>
          </p:spPr>
          <p:txBody>
            <a:bodyPr wrap="square" lIns="0" tIns="0" rIns="0" bIns="0" rtlCol="0"/>
            <a:lstStyle/>
            <a:p>
              <a:endParaRPr sz="2397" dirty="0">
                <a:latin typeface="Arial" panose="020B0604020202020204" pitchFamily="34" charset="0"/>
              </a:endParaRPr>
            </a:p>
          </p:txBody>
        </p:sp>
        <p:sp>
          <p:nvSpPr>
            <p:cNvPr id="22" name="object 22"/>
            <p:cNvSpPr/>
            <p:nvPr/>
          </p:nvSpPr>
          <p:spPr>
            <a:xfrm>
              <a:off x="8689847" y="899159"/>
              <a:ext cx="124968" cy="126492"/>
            </a:xfrm>
            <a:prstGeom prst="rect">
              <a:avLst/>
            </a:prstGeom>
            <a:blipFill>
              <a:blip r:embed="rId4" cstate="print"/>
              <a:stretch>
                <a:fillRect/>
              </a:stretch>
            </a:blipFill>
          </p:spPr>
          <p:txBody>
            <a:bodyPr wrap="square" lIns="0" tIns="0" rIns="0" bIns="0" rtlCol="0"/>
            <a:lstStyle/>
            <a:p>
              <a:endParaRPr sz="2397" dirty="0">
                <a:latin typeface="Arial" panose="020B0604020202020204" pitchFamily="34" charset="0"/>
              </a:endParaRPr>
            </a:p>
          </p:txBody>
        </p:sp>
      </p:grpSp>
      <p:grpSp>
        <p:nvGrpSpPr>
          <p:cNvPr id="23" name="object 23"/>
          <p:cNvGrpSpPr/>
          <p:nvPr/>
        </p:nvGrpSpPr>
        <p:grpSpPr>
          <a:xfrm>
            <a:off x="332237" y="5711165"/>
            <a:ext cx="11185051" cy="608848"/>
            <a:chOff x="243840" y="4288662"/>
            <a:chExt cx="8399145" cy="457200"/>
          </a:xfrm>
        </p:grpSpPr>
        <p:sp>
          <p:nvSpPr>
            <p:cNvPr id="24" name="object 24"/>
            <p:cNvSpPr/>
            <p:nvPr/>
          </p:nvSpPr>
          <p:spPr>
            <a:xfrm>
              <a:off x="594360" y="4645151"/>
              <a:ext cx="8044180" cy="59690"/>
            </a:xfrm>
            <a:custGeom>
              <a:avLst/>
              <a:gdLst/>
              <a:ahLst/>
              <a:cxnLst/>
              <a:rect l="l" t="t" r="r" b="b"/>
              <a:pathLst>
                <a:path w="8044180" h="59689">
                  <a:moveTo>
                    <a:pt x="8043672" y="0"/>
                  </a:moveTo>
                  <a:lnTo>
                    <a:pt x="8005419" y="59436"/>
                  </a:lnTo>
                  <a:lnTo>
                    <a:pt x="0" y="59436"/>
                  </a:lnTo>
                </a:path>
              </a:pathLst>
            </a:custGeom>
            <a:ln w="9525">
              <a:solidFill>
                <a:srgbClr val="9E9FA1"/>
              </a:solidFill>
            </a:ln>
          </p:spPr>
          <p:txBody>
            <a:bodyPr wrap="square" lIns="0" tIns="0" rIns="0" bIns="0" rtlCol="0"/>
            <a:lstStyle/>
            <a:p>
              <a:endParaRPr sz="2397" dirty="0">
                <a:latin typeface="Arial" panose="020B0604020202020204" pitchFamily="34" charset="0"/>
              </a:endParaRPr>
            </a:p>
          </p:txBody>
        </p:sp>
        <p:sp>
          <p:nvSpPr>
            <p:cNvPr id="25" name="object 25"/>
            <p:cNvSpPr/>
            <p:nvPr/>
          </p:nvSpPr>
          <p:spPr>
            <a:xfrm>
              <a:off x="243840" y="4288662"/>
              <a:ext cx="320040" cy="457072"/>
            </a:xfrm>
            <a:prstGeom prst="rect">
              <a:avLst/>
            </a:prstGeom>
            <a:blipFill>
              <a:blip r:embed="rId5" cstate="print"/>
              <a:stretch>
                <a:fillRect/>
              </a:stretch>
            </a:blipFill>
          </p:spPr>
          <p:txBody>
            <a:bodyPr wrap="square" lIns="0" tIns="0" rIns="0" bIns="0" rtlCol="0"/>
            <a:lstStyle/>
            <a:p>
              <a:endParaRPr sz="2397" dirty="0">
                <a:latin typeface="Arial" panose="020B0604020202020204" pitchFamily="34" charset="0"/>
              </a:endParaRPr>
            </a:p>
          </p:txBody>
        </p:sp>
      </p:grpSp>
      <p:sp>
        <p:nvSpPr>
          <p:cNvPr id="26" name="object 26"/>
          <p:cNvSpPr/>
          <p:nvPr/>
        </p:nvSpPr>
        <p:spPr>
          <a:xfrm>
            <a:off x="11463759" y="6096347"/>
            <a:ext cx="122277" cy="120248"/>
          </a:xfrm>
          <a:prstGeom prst="rect">
            <a:avLst/>
          </a:prstGeom>
          <a:blipFill>
            <a:blip r:embed="rId6" cstate="print"/>
            <a:stretch>
              <a:fillRect/>
            </a:stretch>
          </a:blipFill>
        </p:spPr>
        <p:txBody>
          <a:bodyPr wrap="square" lIns="0" tIns="0" rIns="0" bIns="0" rtlCol="0"/>
          <a:lstStyle/>
          <a:p>
            <a:endParaRPr sz="2397" dirty="0">
              <a:latin typeface="Arial" panose="020B0604020202020204" pitchFamily="34" charset="0"/>
            </a:endParaRPr>
          </a:p>
        </p:txBody>
      </p:sp>
      <p:graphicFrame>
        <p:nvGraphicFramePr>
          <p:cNvPr id="27" name="object 27"/>
          <p:cNvGraphicFramePr>
            <a:graphicFrameLocks noGrp="1"/>
          </p:cNvGraphicFramePr>
          <p:nvPr/>
        </p:nvGraphicFramePr>
        <p:xfrm>
          <a:off x="5141240" y="5483866"/>
          <a:ext cx="6658425" cy="785441"/>
        </p:xfrm>
        <a:graphic>
          <a:graphicData uri="http://schemas.openxmlformats.org/drawingml/2006/table">
            <a:tbl>
              <a:tblPr firstRow="1" bandRow="1">
                <a:tableStyleId>{2D5ABB26-0587-4C30-8999-92F81FD0307C}</a:tableStyleId>
              </a:tblPr>
              <a:tblGrid>
                <a:gridCol w="1702238">
                  <a:extLst>
                    <a:ext uri="{9D8B030D-6E8A-4147-A177-3AD203B41FA5}">
                      <a16:colId xmlns:a16="http://schemas.microsoft.com/office/drawing/2014/main" val="20000"/>
                    </a:ext>
                  </a:extLst>
                </a:gridCol>
                <a:gridCol w="623223">
                  <a:extLst>
                    <a:ext uri="{9D8B030D-6E8A-4147-A177-3AD203B41FA5}">
                      <a16:colId xmlns:a16="http://schemas.microsoft.com/office/drawing/2014/main" val="20001"/>
                    </a:ext>
                  </a:extLst>
                </a:gridCol>
                <a:gridCol w="728925">
                  <a:extLst>
                    <a:ext uri="{9D8B030D-6E8A-4147-A177-3AD203B41FA5}">
                      <a16:colId xmlns:a16="http://schemas.microsoft.com/office/drawing/2014/main" val="20002"/>
                    </a:ext>
                  </a:extLst>
                </a:gridCol>
                <a:gridCol w="783045">
                  <a:extLst>
                    <a:ext uri="{9D8B030D-6E8A-4147-A177-3AD203B41FA5}">
                      <a16:colId xmlns:a16="http://schemas.microsoft.com/office/drawing/2014/main" val="20003"/>
                    </a:ext>
                  </a:extLst>
                </a:gridCol>
                <a:gridCol w="801649">
                  <a:extLst>
                    <a:ext uri="{9D8B030D-6E8A-4147-A177-3AD203B41FA5}">
                      <a16:colId xmlns:a16="http://schemas.microsoft.com/office/drawing/2014/main" val="20004"/>
                    </a:ext>
                  </a:extLst>
                </a:gridCol>
                <a:gridCol w="764442">
                  <a:extLst>
                    <a:ext uri="{9D8B030D-6E8A-4147-A177-3AD203B41FA5}">
                      <a16:colId xmlns:a16="http://schemas.microsoft.com/office/drawing/2014/main" val="20005"/>
                    </a:ext>
                  </a:extLst>
                </a:gridCol>
                <a:gridCol w="575023">
                  <a:extLst>
                    <a:ext uri="{9D8B030D-6E8A-4147-A177-3AD203B41FA5}">
                      <a16:colId xmlns:a16="http://schemas.microsoft.com/office/drawing/2014/main" val="20006"/>
                    </a:ext>
                  </a:extLst>
                </a:gridCol>
                <a:gridCol w="428731">
                  <a:extLst>
                    <a:ext uri="{9D8B030D-6E8A-4147-A177-3AD203B41FA5}">
                      <a16:colId xmlns:a16="http://schemas.microsoft.com/office/drawing/2014/main" val="20007"/>
                    </a:ext>
                  </a:extLst>
                </a:gridCol>
                <a:gridCol w="251149">
                  <a:extLst>
                    <a:ext uri="{9D8B030D-6E8A-4147-A177-3AD203B41FA5}">
                      <a16:colId xmlns:a16="http://schemas.microsoft.com/office/drawing/2014/main" val="20008"/>
                    </a:ext>
                  </a:extLst>
                </a:gridCol>
              </a:tblGrid>
              <a:tr h="216683">
                <a:tc>
                  <a:txBody>
                    <a:bodyPr/>
                    <a:lstStyle/>
                    <a:p>
                      <a:pPr marR="95250" algn="r">
                        <a:lnSpc>
                          <a:spcPct val="100000"/>
                        </a:lnSpc>
                        <a:spcBef>
                          <a:spcPts val="175"/>
                        </a:spcBef>
                      </a:pPr>
                      <a:r>
                        <a:rPr sz="1100" dirty="0">
                          <a:solidFill>
                            <a:srgbClr val="929294"/>
                          </a:solidFill>
                          <a:latin typeface="Arial"/>
                          <a:cs typeface="Arial"/>
                        </a:rPr>
                        <a:t>Number </a:t>
                      </a:r>
                      <a:r>
                        <a:rPr sz="1100" spc="-5" dirty="0">
                          <a:solidFill>
                            <a:srgbClr val="929294"/>
                          </a:solidFill>
                          <a:latin typeface="Arial"/>
                          <a:cs typeface="Arial"/>
                        </a:rPr>
                        <a:t>at</a:t>
                      </a:r>
                      <a:r>
                        <a:rPr sz="1100" spc="-85" dirty="0">
                          <a:solidFill>
                            <a:srgbClr val="929294"/>
                          </a:solidFill>
                          <a:latin typeface="Arial"/>
                          <a:cs typeface="Arial"/>
                        </a:rPr>
                        <a:t> </a:t>
                      </a:r>
                      <a:r>
                        <a:rPr sz="1100" dirty="0">
                          <a:solidFill>
                            <a:srgbClr val="929294"/>
                          </a:solidFill>
                          <a:latin typeface="Arial"/>
                          <a:cs typeface="Arial"/>
                        </a:rPr>
                        <a:t>risk</a:t>
                      </a:r>
                      <a:endParaRPr sz="1100" dirty="0">
                        <a:latin typeface="Arial"/>
                        <a:cs typeface="Arial"/>
                      </a:endParaRPr>
                    </a:p>
                  </a:txBody>
                  <a:tcPr marL="0" marR="0" marT="29597" marB="0"/>
                </a:tc>
                <a:tc gridSpan="8">
                  <a:txBody>
                    <a:bodyPr/>
                    <a:lstStyle/>
                    <a:p>
                      <a:pPr>
                        <a:lnSpc>
                          <a:spcPct val="100000"/>
                        </a:lnSpc>
                      </a:pPr>
                      <a:endParaRPr sz="1200" dirty="0">
                        <a:latin typeface="Arial" panose="020B0604020202020204" pitchFamily="34" charset="0"/>
                        <a:cs typeface="Arial" panose="020B0604020202020204" pitchFamily="34" charset="0"/>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96893">
                <a:tc>
                  <a:txBody>
                    <a:bodyPr/>
                    <a:lstStyle/>
                    <a:p>
                      <a:pPr marR="93980" algn="r">
                        <a:lnSpc>
                          <a:spcPct val="100000"/>
                        </a:lnSpc>
                        <a:spcBef>
                          <a:spcPts val="60"/>
                        </a:spcBef>
                      </a:pPr>
                      <a:r>
                        <a:rPr lang="en-US" sz="1100" spc="-5" dirty="0" err="1">
                          <a:solidFill>
                            <a:srgbClr val="929294"/>
                          </a:solidFill>
                          <a:latin typeface="Arial"/>
                          <a:cs typeface="Arial"/>
                        </a:rPr>
                        <a:t>Nhóm</a:t>
                      </a:r>
                      <a:r>
                        <a:rPr sz="1100" spc="-5" dirty="0">
                          <a:solidFill>
                            <a:srgbClr val="929294"/>
                          </a:solidFill>
                          <a:latin typeface="Arial"/>
                          <a:cs typeface="Arial"/>
                        </a:rPr>
                        <a:t> </a:t>
                      </a:r>
                      <a:r>
                        <a:rPr sz="1100" dirty="0">
                          <a:solidFill>
                            <a:srgbClr val="929294"/>
                          </a:solidFill>
                          <a:latin typeface="Arial"/>
                          <a:cs typeface="Arial"/>
                        </a:rPr>
                        <a:t>3 </a:t>
                      </a:r>
                      <a:r>
                        <a:rPr sz="1100" spc="-5" dirty="0">
                          <a:solidFill>
                            <a:srgbClr val="929294"/>
                          </a:solidFill>
                          <a:latin typeface="Arial"/>
                          <a:cs typeface="Arial"/>
                        </a:rPr>
                        <a:t>(no Exon 20</a:t>
                      </a:r>
                      <a:r>
                        <a:rPr sz="1100" spc="20" dirty="0">
                          <a:solidFill>
                            <a:srgbClr val="929294"/>
                          </a:solidFill>
                          <a:latin typeface="Arial"/>
                          <a:cs typeface="Arial"/>
                        </a:rPr>
                        <a:t> </a:t>
                      </a:r>
                      <a:r>
                        <a:rPr sz="1100" dirty="0">
                          <a:solidFill>
                            <a:srgbClr val="929294"/>
                          </a:solidFill>
                          <a:latin typeface="Arial"/>
                          <a:cs typeface="Arial"/>
                        </a:rPr>
                        <a:t>ins)</a:t>
                      </a:r>
                      <a:endParaRPr sz="1100" dirty="0">
                        <a:latin typeface="Arial"/>
                        <a:cs typeface="Arial"/>
                      </a:endParaRPr>
                    </a:p>
                  </a:txBody>
                  <a:tcPr marL="0" marR="0" marT="10147" marB="0"/>
                </a:tc>
                <a:tc>
                  <a:txBody>
                    <a:bodyPr/>
                    <a:lstStyle/>
                    <a:p>
                      <a:pPr marL="128905">
                        <a:lnSpc>
                          <a:spcPct val="100000"/>
                        </a:lnSpc>
                        <a:spcBef>
                          <a:spcPts val="60"/>
                        </a:spcBef>
                      </a:pPr>
                      <a:r>
                        <a:rPr sz="1100" spc="-5" dirty="0">
                          <a:solidFill>
                            <a:srgbClr val="929294"/>
                          </a:solidFill>
                          <a:latin typeface="Arial"/>
                          <a:cs typeface="Arial"/>
                        </a:rPr>
                        <a:t>22</a:t>
                      </a:r>
                      <a:endParaRPr sz="1100">
                        <a:latin typeface="Arial"/>
                        <a:cs typeface="Arial"/>
                      </a:endParaRPr>
                    </a:p>
                  </a:txBody>
                  <a:tcPr marL="0" marR="0" marT="10147" marB="0"/>
                </a:tc>
                <a:tc>
                  <a:txBody>
                    <a:bodyPr/>
                    <a:lstStyle/>
                    <a:p>
                      <a:pPr marL="196850">
                        <a:lnSpc>
                          <a:spcPct val="100000"/>
                        </a:lnSpc>
                        <a:spcBef>
                          <a:spcPts val="60"/>
                        </a:spcBef>
                      </a:pPr>
                      <a:r>
                        <a:rPr sz="1100" spc="-5" dirty="0">
                          <a:solidFill>
                            <a:srgbClr val="929294"/>
                          </a:solidFill>
                          <a:latin typeface="Arial"/>
                          <a:cs typeface="Arial"/>
                        </a:rPr>
                        <a:t>18</a:t>
                      </a:r>
                      <a:endParaRPr sz="1100">
                        <a:latin typeface="Arial"/>
                        <a:cs typeface="Arial"/>
                      </a:endParaRPr>
                    </a:p>
                  </a:txBody>
                  <a:tcPr marL="0" marR="0" marT="10147" marB="0"/>
                </a:tc>
                <a:tc>
                  <a:txBody>
                    <a:bodyPr/>
                    <a:lstStyle/>
                    <a:p>
                      <a:pPr algn="ctr">
                        <a:lnSpc>
                          <a:spcPct val="100000"/>
                        </a:lnSpc>
                        <a:spcBef>
                          <a:spcPts val="60"/>
                        </a:spcBef>
                      </a:pPr>
                      <a:r>
                        <a:rPr sz="1100" spc="-5" dirty="0">
                          <a:solidFill>
                            <a:srgbClr val="929294"/>
                          </a:solidFill>
                          <a:latin typeface="Arial"/>
                          <a:cs typeface="Arial"/>
                        </a:rPr>
                        <a:t>11</a:t>
                      </a:r>
                      <a:endParaRPr sz="1100">
                        <a:latin typeface="Arial"/>
                        <a:cs typeface="Arial"/>
                      </a:endParaRPr>
                    </a:p>
                  </a:txBody>
                  <a:tcPr marL="0" marR="0" marT="10147" marB="0"/>
                </a:tc>
                <a:tc>
                  <a:txBody>
                    <a:bodyPr/>
                    <a:lstStyle/>
                    <a:p>
                      <a:pPr marL="264160">
                        <a:lnSpc>
                          <a:spcPct val="100000"/>
                        </a:lnSpc>
                        <a:spcBef>
                          <a:spcPts val="60"/>
                        </a:spcBef>
                      </a:pPr>
                      <a:r>
                        <a:rPr sz="1100" dirty="0">
                          <a:solidFill>
                            <a:srgbClr val="929294"/>
                          </a:solidFill>
                          <a:latin typeface="Arial"/>
                          <a:cs typeface="Arial"/>
                        </a:rPr>
                        <a:t>5</a:t>
                      </a:r>
                      <a:endParaRPr sz="1100">
                        <a:latin typeface="Arial"/>
                        <a:cs typeface="Arial"/>
                      </a:endParaRPr>
                    </a:p>
                  </a:txBody>
                  <a:tcPr marL="0" marR="0" marT="10147" marB="0"/>
                </a:tc>
                <a:tc>
                  <a:txBody>
                    <a:bodyPr/>
                    <a:lstStyle/>
                    <a:p>
                      <a:pPr marL="250825">
                        <a:lnSpc>
                          <a:spcPct val="100000"/>
                        </a:lnSpc>
                        <a:spcBef>
                          <a:spcPts val="60"/>
                        </a:spcBef>
                      </a:pPr>
                      <a:r>
                        <a:rPr sz="1100" dirty="0">
                          <a:solidFill>
                            <a:srgbClr val="929294"/>
                          </a:solidFill>
                          <a:latin typeface="Arial"/>
                          <a:cs typeface="Arial"/>
                        </a:rPr>
                        <a:t>4</a:t>
                      </a:r>
                      <a:endParaRPr sz="1100">
                        <a:latin typeface="Arial"/>
                        <a:cs typeface="Arial"/>
                      </a:endParaRPr>
                    </a:p>
                  </a:txBody>
                  <a:tcPr marL="0" marR="0" marT="10147" marB="0"/>
                </a:tc>
                <a:tc>
                  <a:txBody>
                    <a:bodyPr/>
                    <a:lstStyle/>
                    <a:p>
                      <a:pPr marR="100965" algn="r">
                        <a:lnSpc>
                          <a:spcPct val="100000"/>
                        </a:lnSpc>
                        <a:spcBef>
                          <a:spcPts val="60"/>
                        </a:spcBef>
                      </a:pPr>
                      <a:r>
                        <a:rPr sz="1100" dirty="0">
                          <a:solidFill>
                            <a:srgbClr val="929294"/>
                          </a:solidFill>
                          <a:latin typeface="Arial"/>
                          <a:cs typeface="Arial"/>
                        </a:rPr>
                        <a:t>1</a:t>
                      </a:r>
                      <a:endParaRPr sz="1100">
                        <a:latin typeface="Arial"/>
                        <a:cs typeface="Arial"/>
                      </a:endParaRPr>
                    </a:p>
                  </a:txBody>
                  <a:tcPr marL="0" marR="0" marT="10147" marB="0"/>
                </a:tc>
                <a:tc>
                  <a:txBody>
                    <a:bodyPr/>
                    <a:lstStyle/>
                    <a:p>
                      <a:pPr>
                        <a:lnSpc>
                          <a:spcPct val="100000"/>
                        </a:lnSpc>
                      </a:pPr>
                      <a:endParaRPr sz="1100" dirty="0">
                        <a:latin typeface="Arial" panose="020B0604020202020204" pitchFamily="34" charset="0"/>
                        <a:cs typeface="Arial" panose="020B0604020202020204" pitchFamily="34" charset="0"/>
                      </a:endParaRPr>
                    </a:p>
                  </a:txBody>
                  <a:tcPr marL="0" marR="0" marT="0" marB="0"/>
                </a:tc>
                <a:tc>
                  <a:txBody>
                    <a:bodyPr/>
                    <a:lstStyle/>
                    <a:p>
                      <a:pPr marR="24130" algn="r">
                        <a:lnSpc>
                          <a:spcPct val="100000"/>
                        </a:lnSpc>
                        <a:spcBef>
                          <a:spcPts val="60"/>
                        </a:spcBef>
                      </a:pPr>
                      <a:r>
                        <a:rPr sz="1100" dirty="0">
                          <a:solidFill>
                            <a:srgbClr val="929294"/>
                          </a:solidFill>
                          <a:latin typeface="Arial"/>
                          <a:cs typeface="Arial"/>
                        </a:rPr>
                        <a:t>0</a:t>
                      </a:r>
                      <a:endParaRPr sz="1100">
                        <a:latin typeface="Arial"/>
                        <a:cs typeface="Arial"/>
                      </a:endParaRPr>
                    </a:p>
                  </a:txBody>
                  <a:tcPr marL="0" marR="0" marT="10147" marB="0"/>
                </a:tc>
                <a:extLst>
                  <a:ext uri="{0D108BD9-81ED-4DB2-BD59-A6C34878D82A}">
                    <a16:rowId xmlns:a16="http://schemas.microsoft.com/office/drawing/2014/main" val="10001"/>
                  </a:ext>
                </a:extLst>
              </a:tr>
              <a:tr h="371865">
                <a:tc>
                  <a:txBody>
                    <a:bodyPr/>
                    <a:lstStyle/>
                    <a:p>
                      <a:pPr marR="93980" algn="r">
                        <a:lnSpc>
                          <a:spcPct val="100000"/>
                        </a:lnSpc>
                        <a:spcBef>
                          <a:spcPts val="60"/>
                        </a:spcBef>
                      </a:pPr>
                      <a:r>
                        <a:rPr lang="en-US" sz="1100" spc="-5" dirty="0" err="1">
                          <a:solidFill>
                            <a:srgbClr val="929294"/>
                          </a:solidFill>
                          <a:latin typeface="Arial"/>
                          <a:cs typeface="Arial"/>
                        </a:rPr>
                        <a:t>Nhóm</a:t>
                      </a:r>
                      <a:r>
                        <a:rPr sz="1100" spc="-75" dirty="0">
                          <a:solidFill>
                            <a:srgbClr val="929294"/>
                          </a:solidFill>
                          <a:latin typeface="Arial"/>
                          <a:cs typeface="Arial"/>
                        </a:rPr>
                        <a:t> </a:t>
                      </a:r>
                      <a:r>
                        <a:rPr sz="1100" dirty="0">
                          <a:solidFill>
                            <a:srgbClr val="929294"/>
                          </a:solidFill>
                          <a:latin typeface="Arial"/>
                          <a:cs typeface="Arial"/>
                        </a:rPr>
                        <a:t>1</a:t>
                      </a:r>
                      <a:endParaRPr sz="1100" dirty="0">
                        <a:latin typeface="Arial"/>
                        <a:cs typeface="Arial"/>
                      </a:endParaRPr>
                    </a:p>
                  </a:txBody>
                  <a:tcPr marL="0" marR="0" marT="10147" marB="0"/>
                </a:tc>
                <a:tc>
                  <a:txBody>
                    <a:bodyPr/>
                    <a:lstStyle/>
                    <a:p>
                      <a:pPr marL="101600">
                        <a:lnSpc>
                          <a:spcPct val="100000"/>
                        </a:lnSpc>
                        <a:spcBef>
                          <a:spcPts val="60"/>
                        </a:spcBef>
                      </a:pPr>
                      <a:r>
                        <a:rPr sz="1100" spc="-5" dirty="0">
                          <a:solidFill>
                            <a:srgbClr val="929294"/>
                          </a:solidFill>
                          <a:latin typeface="Arial"/>
                          <a:cs typeface="Arial"/>
                        </a:rPr>
                        <a:t>108</a:t>
                      </a:r>
                      <a:endParaRPr sz="1100">
                        <a:latin typeface="Arial"/>
                        <a:cs typeface="Arial"/>
                      </a:endParaRPr>
                    </a:p>
                  </a:txBody>
                  <a:tcPr marL="0" marR="0" marT="10147" marB="0"/>
                </a:tc>
                <a:tc>
                  <a:txBody>
                    <a:bodyPr/>
                    <a:lstStyle/>
                    <a:p>
                      <a:pPr marL="196850">
                        <a:lnSpc>
                          <a:spcPct val="100000"/>
                        </a:lnSpc>
                        <a:spcBef>
                          <a:spcPts val="60"/>
                        </a:spcBef>
                      </a:pPr>
                      <a:r>
                        <a:rPr sz="1100" spc="-5" dirty="0">
                          <a:solidFill>
                            <a:srgbClr val="929294"/>
                          </a:solidFill>
                          <a:latin typeface="Arial"/>
                          <a:cs typeface="Arial"/>
                        </a:rPr>
                        <a:t>92</a:t>
                      </a:r>
                      <a:endParaRPr sz="1100">
                        <a:latin typeface="Arial"/>
                        <a:cs typeface="Arial"/>
                      </a:endParaRPr>
                    </a:p>
                  </a:txBody>
                  <a:tcPr marL="0" marR="0" marT="10147" marB="0"/>
                </a:tc>
                <a:tc>
                  <a:txBody>
                    <a:bodyPr/>
                    <a:lstStyle/>
                    <a:p>
                      <a:pPr algn="ctr">
                        <a:lnSpc>
                          <a:spcPct val="100000"/>
                        </a:lnSpc>
                        <a:spcBef>
                          <a:spcPts val="60"/>
                        </a:spcBef>
                      </a:pPr>
                      <a:r>
                        <a:rPr sz="1100" spc="-5" dirty="0">
                          <a:solidFill>
                            <a:srgbClr val="929294"/>
                          </a:solidFill>
                          <a:latin typeface="Arial"/>
                          <a:cs typeface="Arial"/>
                        </a:rPr>
                        <a:t>55</a:t>
                      </a:r>
                      <a:endParaRPr sz="1100">
                        <a:latin typeface="Arial"/>
                        <a:cs typeface="Arial"/>
                      </a:endParaRPr>
                    </a:p>
                  </a:txBody>
                  <a:tcPr marL="0" marR="0" marT="10147" marB="0"/>
                </a:tc>
                <a:tc>
                  <a:txBody>
                    <a:bodyPr/>
                    <a:lstStyle/>
                    <a:p>
                      <a:pPr marL="236854">
                        <a:lnSpc>
                          <a:spcPct val="100000"/>
                        </a:lnSpc>
                        <a:spcBef>
                          <a:spcPts val="60"/>
                        </a:spcBef>
                      </a:pPr>
                      <a:r>
                        <a:rPr sz="1100" spc="-5" dirty="0">
                          <a:solidFill>
                            <a:srgbClr val="929294"/>
                          </a:solidFill>
                          <a:latin typeface="Arial"/>
                          <a:cs typeface="Arial"/>
                        </a:rPr>
                        <a:t>20</a:t>
                      </a:r>
                      <a:endParaRPr sz="1100">
                        <a:latin typeface="Arial"/>
                        <a:cs typeface="Arial"/>
                      </a:endParaRPr>
                    </a:p>
                  </a:txBody>
                  <a:tcPr marL="0" marR="0" marT="10147" marB="0"/>
                </a:tc>
                <a:tc>
                  <a:txBody>
                    <a:bodyPr/>
                    <a:lstStyle/>
                    <a:p>
                      <a:pPr marL="250825">
                        <a:lnSpc>
                          <a:spcPct val="100000"/>
                        </a:lnSpc>
                        <a:spcBef>
                          <a:spcPts val="60"/>
                        </a:spcBef>
                      </a:pPr>
                      <a:r>
                        <a:rPr sz="1100" dirty="0">
                          <a:solidFill>
                            <a:srgbClr val="929294"/>
                          </a:solidFill>
                          <a:latin typeface="Arial"/>
                          <a:cs typeface="Arial"/>
                        </a:rPr>
                        <a:t>9</a:t>
                      </a:r>
                      <a:endParaRPr sz="1100">
                        <a:latin typeface="Arial"/>
                        <a:cs typeface="Arial"/>
                      </a:endParaRPr>
                    </a:p>
                  </a:txBody>
                  <a:tcPr marL="0" marR="0" marT="10147" marB="0"/>
                </a:tc>
                <a:tc>
                  <a:txBody>
                    <a:bodyPr/>
                    <a:lstStyle/>
                    <a:p>
                      <a:pPr marR="100965" algn="r">
                        <a:lnSpc>
                          <a:spcPct val="100000"/>
                        </a:lnSpc>
                        <a:spcBef>
                          <a:spcPts val="60"/>
                        </a:spcBef>
                      </a:pPr>
                      <a:r>
                        <a:rPr sz="1100" dirty="0">
                          <a:solidFill>
                            <a:srgbClr val="929294"/>
                          </a:solidFill>
                          <a:latin typeface="Arial"/>
                          <a:cs typeface="Arial"/>
                        </a:rPr>
                        <a:t>1</a:t>
                      </a:r>
                      <a:endParaRPr sz="1100">
                        <a:latin typeface="Arial"/>
                        <a:cs typeface="Arial"/>
                      </a:endParaRPr>
                    </a:p>
                  </a:txBody>
                  <a:tcPr marL="0" marR="0" marT="10147" marB="0"/>
                </a:tc>
                <a:tc>
                  <a:txBody>
                    <a:bodyPr/>
                    <a:lstStyle/>
                    <a:p>
                      <a:pPr>
                        <a:lnSpc>
                          <a:spcPct val="100000"/>
                        </a:lnSpc>
                      </a:pPr>
                      <a:endParaRPr sz="1100" dirty="0">
                        <a:latin typeface="Arial" panose="020B0604020202020204" pitchFamily="34" charset="0"/>
                        <a:cs typeface="Arial" panose="020B0604020202020204" pitchFamily="34" charset="0"/>
                      </a:endParaRPr>
                    </a:p>
                    <a:p>
                      <a:pPr marL="108585">
                        <a:lnSpc>
                          <a:spcPct val="100000"/>
                        </a:lnSpc>
                      </a:pPr>
                      <a:r>
                        <a:rPr sz="1100" spc="-5" dirty="0">
                          <a:solidFill>
                            <a:srgbClr val="57585B"/>
                          </a:solidFill>
                          <a:latin typeface="Arial"/>
                          <a:cs typeface="Arial"/>
                        </a:rPr>
                        <a:t>13</a:t>
                      </a:r>
                      <a:endParaRPr sz="1100" dirty="0">
                        <a:latin typeface="Arial"/>
                        <a:cs typeface="Arial"/>
                      </a:endParaRPr>
                    </a:p>
                  </a:txBody>
                  <a:tcPr marL="0" marR="0" marT="0" marB="0"/>
                </a:tc>
                <a:tc>
                  <a:txBody>
                    <a:bodyPr/>
                    <a:lstStyle/>
                    <a:p>
                      <a:pPr marR="24130" algn="r">
                        <a:lnSpc>
                          <a:spcPct val="100000"/>
                        </a:lnSpc>
                        <a:spcBef>
                          <a:spcPts val="60"/>
                        </a:spcBef>
                      </a:pPr>
                      <a:r>
                        <a:rPr sz="1100" dirty="0">
                          <a:solidFill>
                            <a:srgbClr val="929294"/>
                          </a:solidFill>
                          <a:latin typeface="Arial"/>
                          <a:cs typeface="Arial"/>
                        </a:rPr>
                        <a:t>0</a:t>
                      </a:r>
                      <a:endParaRPr sz="1100">
                        <a:latin typeface="Arial"/>
                        <a:cs typeface="Arial"/>
                      </a:endParaRPr>
                    </a:p>
                  </a:txBody>
                  <a:tcPr marL="0" marR="0" marT="10147" marB="0"/>
                </a:tc>
                <a:extLst>
                  <a:ext uri="{0D108BD9-81ED-4DB2-BD59-A6C34878D82A}">
                    <a16:rowId xmlns:a16="http://schemas.microsoft.com/office/drawing/2014/main" val="10002"/>
                  </a:ext>
                </a:extLst>
              </a:tr>
            </a:tbl>
          </a:graphicData>
        </a:graphic>
      </p:graphicFrame>
      <p:grpSp>
        <p:nvGrpSpPr>
          <p:cNvPr id="28" name="object 28"/>
          <p:cNvGrpSpPr/>
          <p:nvPr/>
        </p:nvGrpSpPr>
        <p:grpSpPr>
          <a:xfrm>
            <a:off x="470239" y="6329992"/>
            <a:ext cx="150521" cy="47355"/>
            <a:chOff x="347470" y="4753355"/>
            <a:chExt cx="113030" cy="35560"/>
          </a:xfrm>
        </p:grpSpPr>
        <p:sp>
          <p:nvSpPr>
            <p:cNvPr id="29" name="object 29"/>
            <p:cNvSpPr/>
            <p:nvPr/>
          </p:nvSpPr>
          <p:spPr>
            <a:xfrm>
              <a:off x="347470" y="4753355"/>
              <a:ext cx="113030" cy="10795"/>
            </a:xfrm>
            <a:custGeom>
              <a:avLst/>
              <a:gdLst/>
              <a:ahLst/>
              <a:cxnLst/>
              <a:rect l="l" t="t" r="r" b="b"/>
              <a:pathLst>
                <a:path w="113029" h="10795">
                  <a:moveTo>
                    <a:pt x="110413" y="0"/>
                  </a:moveTo>
                  <a:lnTo>
                    <a:pt x="2374" y="0"/>
                  </a:lnTo>
                  <a:lnTo>
                    <a:pt x="0" y="2666"/>
                  </a:lnTo>
                  <a:lnTo>
                    <a:pt x="0" y="8534"/>
                  </a:lnTo>
                  <a:lnTo>
                    <a:pt x="2374" y="10667"/>
                  </a:lnTo>
                  <a:lnTo>
                    <a:pt x="110413" y="10667"/>
                  </a:lnTo>
                  <a:lnTo>
                    <a:pt x="112775" y="8534"/>
                  </a:lnTo>
                  <a:lnTo>
                    <a:pt x="112775" y="2666"/>
                  </a:lnTo>
                  <a:close/>
                </a:path>
              </a:pathLst>
            </a:custGeom>
            <a:solidFill>
              <a:srgbClr val="9D9FA1"/>
            </a:solidFill>
          </p:spPr>
          <p:txBody>
            <a:bodyPr wrap="square" lIns="0" tIns="0" rIns="0" bIns="0" rtlCol="0"/>
            <a:lstStyle/>
            <a:p>
              <a:endParaRPr sz="2397" dirty="0">
                <a:latin typeface="Arial" panose="020B0604020202020204" pitchFamily="34" charset="0"/>
              </a:endParaRPr>
            </a:p>
          </p:txBody>
        </p:sp>
        <p:sp>
          <p:nvSpPr>
            <p:cNvPr id="30" name="object 30"/>
            <p:cNvSpPr/>
            <p:nvPr/>
          </p:nvSpPr>
          <p:spPr>
            <a:xfrm>
              <a:off x="387095" y="4771643"/>
              <a:ext cx="32384" cy="17145"/>
            </a:xfrm>
            <a:custGeom>
              <a:avLst/>
              <a:gdLst/>
              <a:ahLst/>
              <a:cxnLst/>
              <a:rect l="l" t="t" r="r" b="b"/>
              <a:pathLst>
                <a:path w="32384" h="17145">
                  <a:moveTo>
                    <a:pt x="32003" y="0"/>
                  </a:moveTo>
                  <a:lnTo>
                    <a:pt x="0" y="0"/>
                  </a:lnTo>
                  <a:lnTo>
                    <a:pt x="0" y="9105"/>
                  </a:lnTo>
                  <a:lnTo>
                    <a:pt x="7061" y="16763"/>
                  </a:lnTo>
                  <a:lnTo>
                    <a:pt x="24942" y="16763"/>
                  </a:lnTo>
                  <a:lnTo>
                    <a:pt x="32003" y="9105"/>
                  </a:lnTo>
                  <a:lnTo>
                    <a:pt x="32003" y="0"/>
                  </a:lnTo>
                  <a:close/>
                </a:path>
              </a:pathLst>
            </a:custGeom>
            <a:solidFill>
              <a:srgbClr val="9D9FA1"/>
            </a:solidFill>
          </p:spPr>
          <p:txBody>
            <a:bodyPr wrap="square" lIns="0" tIns="0" rIns="0" bIns="0" rtlCol="0"/>
            <a:lstStyle/>
            <a:p>
              <a:endParaRPr sz="2397" dirty="0">
                <a:latin typeface="Arial" panose="020B0604020202020204" pitchFamily="34" charset="0"/>
              </a:endParaRPr>
            </a:p>
          </p:txBody>
        </p:sp>
      </p:grpSp>
      <p:sp>
        <p:nvSpPr>
          <p:cNvPr id="31" name="object 31"/>
          <p:cNvSpPr txBox="1"/>
          <p:nvPr/>
        </p:nvSpPr>
        <p:spPr>
          <a:xfrm>
            <a:off x="5580544" y="1115806"/>
            <a:ext cx="5930825" cy="631200"/>
          </a:xfrm>
          <a:prstGeom prst="rect">
            <a:avLst/>
          </a:prstGeom>
        </p:spPr>
        <p:txBody>
          <a:bodyPr vert="horz" wrap="square" lIns="0" tIns="16067" rIns="0" bIns="0" rtlCol="0">
            <a:spAutoFit/>
          </a:bodyPr>
          <a:lstStyle/>
          <a:p>
            <a:pPr marL="16913" marR="6765">
              <a:spcBef>
                <a:spcPts val="127"/>
              </a:spcBef>
            </a:pPr>
            <a:r>
              <a:rPr lang="vi-VN" sz="1332" spc="-7" dirty="0">
                <a:solidFill>
                  <a:srgbClr val="57585B"/>
                </a:solidFill>
                <a:latin typeface="Arial"/>
                <a:cs typeface="Arial"/>
              </a:rPr>
              <a:t>Không có sự khác biệt đáng kể trên trung vị PFS được quan sát thấy giữa bệnh nhân có đột biến không thường gặp chiếm đa số đa số(Nhóm 1) và bệnh nhân có đột biến không thường gặp thiểu số (không bao gồm exon 20-in)</a:t>
            </a:r>
            <a:endParaRPr sz="1332" dirty="0">
              <a:latin typeface="Arial"/>
              <a:cs typeface="Arial"/>
            </a:endParaRPr>
          </a:p>
        </p:txBody>
      </p:sp>
      <p:sp>
        <p:nvSpPr>
          <p:cNvPr id="32" name="object 32"/>
          <p:cNvSpPr txBox="1"/>
          <p:nvPr/>
        </p:nvSpPr>
        <p:spPr>
          <a:xfrm>
            <a:off x="9063154" y="3258793"/>
            <a:ext cx="2569846" cy="262978"/>
          </a:xfrm>
          <a:prstGeom prst="rect">
            <a:avLst/>
          </a:prstGeom>
        </p:spPr>
        <p:txBody>
          <a:bodyPr vert="horz" wrap="square" lIns="0" tIns="16912" rIns="0" bIns="0" rtlCol="0">
            <a:spAutoFit/>
          </a:bodyPr>
          <a:lstStyle/>
          <a:p>
            <a:pPr marL="16913">
              <a:spcBef>
                <a:spcPts val="133"/>
              </a:spcBef>
            </a:pPr>
            <a:r>
              <a:rPr sz="1598" b="1" dirty="0">
                <a:solidFill>
                  <a:srgbClr val="929294"/>
                </a:solidFill>
                <a:latin typeface="Arial"/>
                <a:cs typeface="Arial"/>
              </a:rPr>
              <a:t>12.2 </a:t>
            </a:r>
            <a:r>
              <a:rPr sz="1598" b="1" spc="-13" dirty="0">
                <a:solidFill>
                  <a:srgbClr val="929294"/>
                </a:solidFill>
                <a:latin typeface="Arial"/>
                <a:cs typeface="Arial"/>
              </a:rPr>
              <a:t>vs </a:t>
            </a:r>
            <a:r>
              <a:rPr sz="1598" b="1" spc="-27" dirty="0">
                <a:solidFill>
                  <a:srgbClr val="929294"/>
                </a:solidFill>
                <a:latin typeface="Arial"/>
                <a:cs typeface="Arial"/>
              </a:rPr>
              <a:t>11.5 </a:t>
            </a:r>
            <a:r>
              <a:rPr lang="vi-VN" sz="1598" b="1" spc="-27" dirty="0">
                <a:solidFill>
                  <a:srgbClr val="929294"/>
                </a:solidFill>
                <a:latin typeface="Arial"/>
                <a:cs typeface="Arial"/>
              </a:rPr>
              <a:t>tháng</a:t>
            </a:r>
            <a:r>
              <a:rPr sz="1598" b="1" spc="-60" dirty="0">
                <a:solidFill>
                  <a:srgbClr val="929294"/>
                </a:solidFill>
                <a:latin typeface="Arial"/>
                <a:cs typeface="Arial"/>
              </a:rPr>
              <a:t> </a:t>
            </a:r>
            <a:r>
              <a:rPr sz="1598" b="1" spc="-7" dirty="0">
                <a:solidFill>
                  <a:srgbClr val="929294"/>
                </a:solidFill>
                <a:latin typeface="Arial"/>
                <a:cs typeface="Arial"/>
              </a:rPr>
              <a:t>mPFS</a:t>
            </a:r>
            <a:endParaRPr sz="1598" dirty="0">
              <a:latin typeface="Arial"/>
              <a:cs typeface="Arial"/>
            </a:endParaRPr>
          </a:p>
        </p:txBody>
      </p:sp>
      <p:grpSp>
        <p:nvGrpSpPr>
          <p:cNvPr id="33" name="object 33"/>
          <p:cNvGrpSpPr/>
          <p:nvPr/>
        </p:nvGrpSpPr>
        <p:grpSpPr>
          <a:xfrm>
            <a:off x="6836426" y="2079892"/>
            <a:ext cx="5009469" cy="3140643"/>
            <a:chOff x="5128005" y="1561845"/>
            <a:chExt cx="3761740" cy="2358390"/>
          </a:xfrm>
        </p:grpSpPr>
        <p:sp>
          <p:nvSpPr>
            <p:cNvPr id="34" name="object 34"/>
            <p:cNvSpPr/>
            <p:nvPr/>
          </p:nvSpPr>
          <p:spPr>
            <a:xfrm>
              <a:off x="5528309" y="1648205"/>
              <a:ext cx="2959735" cy="1576070"/>
            </a:xfrm>
            <a:custGeom>
              <a:avLst/>
              <a:gdLst/>
              <a:ahLst/>
              <a:cxnLst/>
              <a:rect l="l" t="t" r="r" b="b"/>
              <a:pathLst>
                <a:path w="2959734" h="1576070">
                  <a:moveTo>
                    <a:pt x="2959607" y="1575815"/>
                  </a:moveTo>
                  <a:lnTo>
                    <a:pt x="1875129" y="1575815"/>
                  </a:lnTo>
                  <a:lnTo>
                    <a:pt x="1875129" y="1436928"/>
                  </a:lnTo>
                  <a:lnTo>
                    <a:pt x="1509191" y="1436928"/>
                  </a:lnTo>
                  <a:lnTo>
                    <a:pt x="1509191" y="1303388"/>
                  </a:lnTo>
                  <a:lnTo>
                    <a:pt x="1164615" y="1303388"/>
                  </a:lnTo>
                  <a:lnTo>
                    <a:pt x="1164615" y="1193876"/>
                  </a:lnTo>
                  <a:lnTo>
                    <a:pt x="1129880" y="1193876"/>
                  </a:lnTo>
                  <a:lnTo>
                    <a:pt x="1129880" y="1079030"/>
                  </a:lnTo>
                  <a:lnTo>
                    <a:pt x="1105852" y="1079030"/>
                  </a:lnTo>
                  <a:lnTo>
                    <a:pt x="1105852" y="956170"/>
                  </a:lnTo>
                  <a:lnTo>
                    <a:pt x="988313" y="956170"/>
                  </a:lnTo>
                  <a:lnTo>
                    <a:pt x="988313" y="838657"/>
                  </a:lnTo>
                  <a:lnTo>
                    <a:pt x="836066" y="838657"/>
                  </a:lnTo>
                  <a:lnTo>
                    <a:pt x="836066" y="726478"/>
                  </a:lnTo>
                  <a:lnTo>
                    <a:pt x="737234" y="726478"/>
                  </a:lnTo>
                  <a:lnTo>
                    <a:pt x="737234" y="614298"/>
                  </a:lnTo>
                  <a:lnTo>
                    <a:pt x="499503" y="614298"/>
                  </a:lnTo>
                  <a:lnTo>
                    <a:pt x="499503" y="512813"/>
                  </a:lnTo>
                  <a:lnTo>
                    <a:pt x="464781" y="512813"/>
                  </a:lnTo>
                  <a:lnTo>
                    <a:pt x="464781" y="291122"/>
                  </a:lnTo>
                  <a:lnTo>
                    <a:pt x="406006" y="291122"/>
                  </a:lnTo>
                  <a:lnTo>
                    <a:pt x="406006" y="184289"/>
                  </a:lnTo>
                  <a:lnTo>
                    <a:pt x="114858" y="184289"/>
                  </a:lnTo>
                  <a:lnTo>
                    <a:pt x="114858" y="88137"/>
                  </a:lnTo>
                  <a:lnTo>
                    <a:pt x="0" y="88137"/>
                  </a:lnTo>
                  <a:lnTo>
                    <a:pt x="0" y="0"/>
                  </a:lnTo>
                </a:path>
              </a:pathLst>
            </a:custGeom>
            <a:ln w="19050">
              <a:solidFill>
                <a:srgbClr val="FF0000"/>
              </a:solidFill>
              <a:prstDash val="dash"/>
            </a:ln>
          </p:spPr>
          <p:txBody>
            <a:bodyPr wrap="square" lIns="0" tIns="0" rIns="0" bIns="0" rtlCol="0"/>
            <a:lstStyle/>
            <a:p>
              <a:endParaRPr sz="2397" dirty="0">
                <a:latin typeface="Arial" panose="020B0604020202020204" pitchFamily="34" charset="0"/>
              </a:endParaRPr>
            </a:p>
          </p:txBody>
        </p:sp>
        <p:sp>
          <p:nvSpPr>
            <p:cNvPr id="35" name="object 35"/>
            <p:cNvSpPr/>
            <p:nvPr/>
          </p:nvSpPr>
          <p:spPr>
            <a:xfrm>
              <a:off x="5292089" y="1636013"/>
              <a:ext cx="2915920" cy="1480185"/>
            </a:xfrm>
            <a:custGeom>
              <a:avLst/>
              <a:gdLst/>
              <a:ahLst/>
              <a:cxnLst/>
              <a:rect l="l" t="t" r="r" b="b"/>
              <a:pathLst>
                <a:path w="2915920" h="1480185">
                  <a:moveTo>
                    <a:pt x="2915412" y="1479804"/>
                  </a:moveTo>
                  <a:lnTo>
                    <a:pt x="2228964" y="1479804"/>
                  </a:lnTo>
                  <a:lnTo>
                    <a:pt x="2228964" y="1426768"/>
                  </a:lnTo>
                  <a:lnTo>
                    <a:pt x="2125599" y="1426768"/>
                  </a:lnTo>
                  <a:lnTo>
                    <a:pt x="2125599" y="1365770"/>
                  </a:lnTo>
                  <a:lnTo>
                    <a:pt x="2038134" y="1365770"/>
                  </a:lnTo>
                  <a:lnTo>
                    <a:pt x="2038134" y="1310081"/>
                  </a:lnTo>
                  <a:lnTo>
                    <a:pt x="1918868" y="1310081"/>
                  </a:lnTo>
                  <a:lnTo>
                    <a:pt x="1918868" y="1254391"/>
                  </a:lnTo>
                  <a:lnTo>
                    <a:pt x="1799602" y="1254391"/>
                  </a:lnTo>
                  <a:lnTo>
                    <a:pt x="1799602" y="1209306"/>
                  </a:lnTo>
                  <a:lnTo>
                    <a:pt x="1513370" y="1209306"/>
                  </a:lnTo>
                  <a:lnTo>
                    <a:pt x="1513370" y="1143000"/>
                  </a:lnTo>
                  <a:lnTo>
                    <a:pt x="1447101" y="1143000"/>
                  </a:lnTo>
                  <a:lnTo>
                    <a:pt x="1447101" y="1105877"/>
                  </a:lnTo>
                  <a:lnTo>
                    <a:pt x="1428546" y="1105877"/>
                  </a:lnTo>
                  <a:lnTo>
                    <a:pt x="1428546" y="1076706"/>
                  </a:lnTo>
                  <a:lnTo>
                    <a:pt x="1415300" y="1076706"/>
                  </a:lnTo>
                  <a:lnTo>
                    <a:pt x="1415300" y="1034275"/>
                  </a:lnTo>
                  <a:lnTo>
                    <a:pt x="1402054" y="1034275"/>
                  </a:lnTo>
                  <a:lnTo>
                    <a:pt x="1402054" y="1005103"/>
                  </a:lnTo>
                  <a:lnTo>
                    <a:pt x="1380845" y="1005103"/>
                  </a:lnTo>
                  <a:lnTo>
                    <a:pt x="1380845" y="962672"/>
                  </a:lnTo>
                  <a:lnTo>
                    <a:pt x="1349044" y="962672"/>
                  </a:lnTo>
                  <a:lnTo>
                    <a:pt x="1349044" y="944105"/>
                  </a:lnTo>
                  <a:lnTo>
                    <a:pt x="1330490" y="944105"/>
                  </a:lnTo>
                  <a:lnTo>
                    <a:pt x="1330490" y="909624"/>
                  </a:lnTo>
                  <a:lnTo>
                    <a:pt x="1296035" y="909624"/>
                  </a:lnTo>
                  <a:lnTo>
                    <a:pt x="1296035" y="819467"/>
                  </a:lnTo>
                  <a:lnTo>
                    <a:pt x="1219174" y="819467"/>
                  </a:lnTo>
                  <a:lnTo>
                    <a:pt x="1219174" y="798245"/>
                  </a:lnTo>
                  <a:lnTo>
                    <a:pt x="1137005" y="798245"/>
                  </a:lnTo>
                  <a:lnTo>
                    <a:pt x="1137005" y="777024"/>
                  </a:lnTo>
                  <a:lnTo>
                    <a:pt x="1123759" y="777024"/>
                  </a:lnTo>
                  <a:lnTo>
                    <a:pt x="1123759" y="753160"/>
                  </a:lnTo>
                  <a:lnTo>
                    <a:pt x="1099908" y="753160"/>
                  </a:lnTo>
                  <a:lnTo>
                    <a:pt x="1099908" y="708075"/>
                  </a:lnTo>
                  <a:lnTo>
                    <a:pt x="1057503" y="708075"/>
                  </a:lnTo>
                  <a:lnTo>
                    <a:pt x="1057503" y="662990"/>
                  </a:lnTo>
                  <a:lnTo>
                    <a:pt x="1017739" y="662990"/>
                  </a:lnTo>
                  <a:lnTo>
                    <a:pt x="1017739" y="641781"/>
                  </a:lnTo>
                  <a:lnTo>
                    <a:pt x="983284" y="641781"/>
                  </a:lnTo>
                  <a:lnTo>
                    <a:pt x="983284" y="602005"/>
                  </a:lnTo>
                  <a:lnTo>
                    <a:pt x="956779" y="602005"/>
                  </a:lnTo>
                  <a:lnTo>
                    <a:pt x="956779" y="575475"/>
                  </a:lnTo>
                  <a:lnTo>
                    <a:pt x="932929" y="575475"/>
                  </a:lnTo>
                  <a:lnTo>
                    <a:pt x="932929" y="514489"/>
                  </a:lnTo>
                  <a:lnTo>
                    <a:pt x="901128" y="514489"/>
                  </a:lnTo>
                  <a:lnTo>
                    <a:pt x="901128" y="493268"/>
                  </a:lnTo>
                  <a:lnTo>
                    <a:pt x="826922" y="493268"/>
                  </a:lnTo>
                  <a:lnTo>
                    <a:pt x="826922" y="472046"/>
                  </a:lnTo>
                  <a:lnTo>
                    <a:pt x="816317" y="461441"/>
                  </a:lnTo>
                  <a:lnTo>
                    <a:pt x="787158" y="461441"/>
                  </a:lnTo>
                  <a:lnTo>
                    <a:pt x="787158" y="426974"/>
                  </a:lnTo>
                  <a:lnTo>
                    <a:pt x="763308" y="426974"/>
                  </a:lnTo>
                  <a:lnTo>
                    <a:pt x="763308" y="413715"/>
                  </a:lnTo>
                  <a:lnTo>
                    <a:pt x="736803" y="413715"/>
                  </a:lnTo>
                  <a:lnTo>
                    <a:pt x="736803" y="387184"/>
                  </a:lnTo>
                  <a:lnTo>
                    <a:pt x="707644" y="387184"/>
                  </a:lnTo>
                  <a:lnTo>
                    <a:pt x="707644" y="326199"/>
                  </a:lnTo>
                  <a:lnTo>
                    <a:pt x="667893" y="326199"/>
                  </a:lnTo>
                  <a:lnTo>
                    <a:pt x="667893" y="291719"/>
                  </a:lnTo>
                  <a:lnTo>
                    <a:pt x="638733" y="291719"/>
                  </a:lnTo>
                  <a:lnTo>
                    <a:pt x="638733" y="270497"/>
                  </a:lnTo>
                  <a:lnTo>
                    <a:pt x="593686" y="270497"/>
                  </a:lnTo>
                  <a:lnTo>
                    <a:pt x="593686" y="249288"/>
                  </a:lnTo>
                  <a:lnTo>
                    <a:pt x="575132" y="249288"/>
                  </a:lnTo>
                  <a:lnTo>
                    <a:pt x="575132" y="228066"/>
                  </a:lnTo>
                  <a:lnTo>
                    <a:pt x="514172" y="228066"/>
                  </a:lnTo>
                  <a:lnTo>
                    <a:pt x="514172" y="204203"/>
                  </a:lnTo>
                  <a:lnTo>
                    <a:pt x="405511" y="204203"/>
                  </a:lnTo>
                  <a:lnTo>
                    <a:pt x="405511" y="188290"/>
                  </a:lnTo>
                  <a:lnTo>
                    <a:pt x="357797" y="188290"/>
                  </a:lnTo>
                  <a:lnTo>
                    <a:pt x="357797" y="106083"/>
                  </a:lnTo>
                  <a:lnTo>
                    <a:pt x="325996" y="106083"/>
                  </a:lnTo>
                  <a:lnTo>
                    <a:pt x="325996" y="84861"/>
                  </a:lnTo>
                  <a:lnTo>
                    <a:pt x="241185" y="84861"/>
                  </a:lnTo>
                  <a:lnTo>
                    <a:pt x="241185" y="21221"/>
                  </a:lnTo>
                  <a:lnTo>
                    <a:pt x="206730" y="21221"/>
                  </a:lnTo>
                  <a:lnTo>
                    <a:pt x="206730" y="0"/>
                  </a:lnTo>
                  <a:lnTo>
                    <a:pt x="0" y="0"/>
                  </a:lnTo>
                </a:path>
              </a:pathLst>
            </a:custGeom>
            <a:ln w="19050">
              <a:solidFill>
                <a:srgbClr val="0066CC"/>
              </a:solidFill>
            </a:ln>
          </p:spPr>
          <p:txBody>
            <a:bodyPr wrap="square" lIns="0" tIns="0" rIns="0" bIns="0" rtlCol="0"/>
            <a:lstStyle/>
            <a:p>
              <a:endParaRPr sz="2397" dirty="0">
                <a:latin typeface="Arial" panose="020B0604020202020204" pitchFamily="34" charset="0"/>
              </a:endParaRPr>
            </a:p>
          </p:txBody>
        </p:sp>
        <p:sp>
          <p:nvSpPr>
            <p:cNvPr id="36" name="object 36"/>
            <p:cNvSpPr/>
            <p:nvPr/>
          </p:nvSpPr>
          <p:spPr>
            <a:xfrm>
              <a:off x="5202935" y="1568195"/>
              <a:ext cx="3680460" cy="2277110"/>
            </a:xfrm>
            <a:custGeom>
              <a:avLst/>
              <a:gdLst/>
              <a:ahLst/>
              <a:cxnLst/>
              <a:rect l="l" t="t" r="r" b="b"/>
              <a:pathLst>
                <a:path w="3680459" h="2277110">
                  <a:moveTo>
                    <a:pt x="0" y="0"/>
                  </a:moveTo>
                  <a:lnTo>
                    <a:pt x="0" y="2276856"/>
                  </a:lnTo>
                  <a:lnTo>
                    <a:pt x="3680460" y="2276856"/>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37" name="object 37"/>
            <p:cNvSpPr/>
            <p:nvPr/>
          </p:nvSpPr>
          <p:spPr>
            <a:xfrm>
              <a:off x="5134355" y="3758183"/>
              <a:ext cx="69215" cy="0"/>
            </a:xfrm>
            <a:custGeom>
              <a:avLst/>
              <a:gdLst/>
              <a:ahLst/>
              <a:cxnLst/>
              <a:rect l="l" t="t" r="r" b="b"/>
              <a:pathLst>
                <a:path w="69214">
                  <a:moveTo>
                    <a:pt x="0" y="0"/>
                  </a:moveTo>
                  <a:lnTo>
                    <a:pt x="68668" y="0"/>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38" name="object 38"/>
            <p:cNvSpPr/>
            <p:nvPr/>
          </p:nvSpPr>
          <p:spPr>
            <a:xfrm>
              <a:off x="5134355" y="3334511"/>
              <a:ext cx="69215" cy="0"/>
            </a:xfrm>
            <a:custGeom>
              <a:avLst/>
              <a:gdLst/>
              <a:ahLst/>
              <a:cxnLst/>
              <a:rect l="l" t="t" r="r" b="b"/>
              <a:pathLst>
                <a:path w="69214">
                  <a:moveTo>
                    <a:pt x="0" y="0"/>
                  </a:moveTo>
                  <a:lnTo>
                    <a:pt x="68668" y="0"/>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39" name="object 39"/>
            <p:cNvSpPr/>
            <p:nvPr/>
          </p:nvSpPr>
          <p:spPr>
            <a:xfrm>
              <a:off x="5134355" y="2915411"/>
              <a:ext cx="69215" cy="0"/>
            </a:xfrm>
            <a:custGeom>
              <a:avLst/>
              <a:gdLst/>
              <a:ahLst/>
              <a:cxnLst/>
              <a:rect l="l" t="t" r="r" b="b"/>
              <a:pathLst>
                <a:path w="69214">
                  <a:moveTo>
                    <a:pt x="0" y="0"/>
                  </a:moveTo>
                  <a:lnTo>
                    <a:pt x="68668" y="0"/>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0" name="object 40"/>
            <p:cNvSpPr/>
            <p:nvPr/>
          </p:nvSpPr>
          <p:spPr>
            <a:xfrm>
              <a:off x="5134355" y="2490215"/>
              <a:ext cx="69215" cy="0"/>
            </a:xfrm>
            <a:custGeom>
              <a:avLst/>
              <a:gdLst/>
              <a:ahLst/>
              <a:cxnLst/>
              <a:rect l="l" t="t" r="r" b="b"/>
              <a:pathLst>
                <a:path w="69214">
                  <a:moveTo>
                    <a:pt x="0" y="0"/>
                  </a:moveTo>
                  <a:lnTo>
                    <a:pt x="68668" y="0"/>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1" name="object 41"/>
            <p:cNvSpPr/>
            <p:nvPr/>
          </p:nvSpPr>
          <p:spPr>
            <a:xfrm>
              <a:off x="5134355" y="2060447"/>
              <a:ext cx="69215" cy="0"/>
            </a:xfrm>
            <a:custGeom>
              <a:avLst/>
              <a:gdLst/>
              <a:ahLst/>
              <a:cxnLst/>
              <a:rect l="l" t="t" r="r" b="b"/>
              <a:pathLst>
                <a:path w="69214">
                  <a:moveTo>
                    <a:pt x="0" y="0"/>
                  </a:moveTo>
                  <a:lnTo>
                    <a:pt x="68668" y="0"/>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2" name="object 42"/>
            <p:cNvSpPr/>
            <p:nvPr/>
          </p:nvSpPr>
          <p:spPr>
            <a:xfrm>
              <a:off x="5134355" y="1635251"/>
              <a:ext cx="69215" cy="0"/>
            </a:xfrm>
            <a:custGeom>
              <a:avLst/>
              <a:gdLst/>
              <a:ahLst/>
              <a:cxnLst/>
              <a:rect l="l" t="t" r="r" b="b"/>
              <a:pathLst>
                <a:path w="69214">
                  <a:moveTo>
                    <a:pt x="0" y="0"/>
                  </a:moveTo>
                  <a:lnTo>
                    <a:pt x="68668" y="0"/>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3" name="object 43"/>
            <p:cNvSpPr/>
            <p:nvPr/>
          </p:nvSpPr>
          <p:spPr>
            <a:xfrm>
              <a:off x="5292851" y="3845051"/>
              <a:ext cx="0" cy="69215"/>
            </a:xfrm>
            <a:custGeom>
              <a:avLst/>
              <a:gdLst/>
              <a:ahLst/>
              <a:cxnLst/>
              <a:rect l="l" t="t" r="r" b="b"/>
              <a:pathLst>
                <a:path h="69214">
                  <a:moveTo>
                    <a:pt x="0" y="0"/>
                  </a:moveTo>
                  <a:lnTo>
                    <a:pt x="0" y="68668"/>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4" name="object 44"/>
            <p:cNvSpPr/>
            <p:nvPr/>
          </p:nvSpPr>
          <p:spPr>
            <a:xfrm>
              <a:off x="5884163" y="3845051"/>
              <a:ext cx="0" cy="69215"/>
            </a:xfrm>
            <a:custGeom>
              <a:avLst/>
              <a:gdLst/>
              <a:ahLst/>
              <a:cxnLst/>
              <a:rect l="l" t="t" r="r" b="b"/>
              <a:pathLst>
                <a:path h="69214">
                  <a:moveTo>
                    <a:pt x="0" y="0"/>
                  </a:moveTo>
                  <a:lnTo>
                    <a:pt x="0" y="68668"/>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5" name="object 45"/>
            <p:cNvSpPr/>
            <p:nvPr/>
          </p:nvSpPr>
          <p:spPr>
            <a:xfrm>
              <a:off x="6466331" y="3845051"/>
              <a:ext cx="0" cy="69215"/>
            </a:xfrm>
            <a:custGeom>
              <a:avLst/>
              <a:gdLst/>
              <a:ahLst/>
              <a:cxnLst/>
              <a:rect l="l" t="t" r="r" b="b"/>
              <a:pathLst>
                <a:path h="69214">
                  <a:moveTo>
                    <a:pt x="0" y="0"/>
                  </a:moveTo>
                  <a:lnTo>
                    <a:pt x="0" y="68668"/>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6" name="object 46"/>
            <p:cNvSpPr/>
            <p:nvPr/>
          </p:nvSpPr>
          <p:spPr>
            <a:xfrm>
              <a:off x="7057644" y="3845051"/>
              <a:ext cx="0" cy="69215"/>
            </a:xfrm>
            <a:custGeom>
              <a:avLst/>
              <a:gdLst/>
              <a:ahLst/>
              <a:cxnLst/>
              <a:rect l="l" t="t" r="r" b="b"/>
              <a:pathLst>
                <a:path h="69214">
                  <a:moveTo>
                    <a:pt x="0" y="0"/>
                  </a:moveTo>
                  <a:lnTo>
                    <a:pt x="0" y="68668"/>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7" name="object 47"/>
            <p:cNvSpPr/>
            <p:nvPr/>
          </p:nvSpPr>
          <p:spPr>
            <a:xfrm>
              <a:off x="7636763" y="3845051"/>
              <a:ext cx="0" cy="69215"/>
            </a:xfrm>
            <a:custGeom>
              <a:avLst/>
              <a:gdLst/>
              <a:ahLst/>
              <a:cxnLst/>
              <a:rect l="l" t="t" r="r" b="b"/>
              <a:pathLst>
                <a:path h="69214">
                  <a:moveTo>
                    <a:pt x="0" y="0"/>
                  </a:moveTo>
                  <a:lnTo>
                    <a:pt x="0" y="68668"/>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8" name="object 48"/>
            <p:cNvSpPr/>
            <p:nvPr/>
          </p:nvSpPr>
          <p:spPr>
            <a:xfrm>
              <a:off x="8217407" y="3845051"/>
              <a:ext cx="0" cy="69215"/>
            </a:xfrm>
            <a:custGeom>
              <a:avLst/>
              <a:gdLst/>
              <a:ahLst/>
              <a:cxnLst/>
              <a:rect l="l" t="t" r="r" b="b"/>
              <a:pathLst>
                <a:path h="69214">
                  <a:moveTo>
                    <a:pt x="0" y="0"/>
                  </a:moveTo>
                  <a:lnTo>
                    <a:pt x="0" y="68668"/>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sp>
          <p:nvSpPr>
            <p:cNvPr id="49" name="object 49"/>
            <p:cNvSpPr/>
            <p:nvPr/>
          </p:nvSpPr>
          <p:spPr>
            <a:xfrm>
              <a:off x="8810244" y="3845051"/>
              <a:ext cx="0" cy="69215"/>
            </a:xfrm>
            <a:custGeom>
              <a:avLst/>
              <a:gdLst/>
              <a:ahLst/>
              <a:cxnLst/>
              <a:rect l="l" t="t" r="r" b="b"/>
              <a:pathLst>
                <a:path h="69214">
                  <a:moveTo>
                    <a:pt x="0" y="0"/>
                  </a:moveTo>
                  <a:lnTo>
                    <a:pt x="0" y="68668"/>
                  </a:lnTo>
                </a:path>
              </a:pathLst>
            </a:custGeom>
            <a:ln w="12700">
              <a:solidFill>
                <a:srgbClr val="929294"/>
              </a:solidFill>
            </a:ln>
          </p:spPr>
          <p:txBody>
            <a:bodyPr wrap="square" lIns="0" tIns="0" rIns="0" bIns="0" rtlCol="0"/>
            <a:lstStyle/>
            <a:p>
              <a:endParaRPr sz="2397" dirty="0">
                <a:latin typeface="Arial" panose="020B0604020202020204" pitchFamily="34" charset="0"/>
              </a:endParaRPr>
            </a:p>
          </p:txBody>
        </p:sp>
      </p:grpSp>
      <p:graphicFrame>
        <p:nvGraphicFramePr>
          <p:cNvPr id="50" name="object 50"/>
          <p:cNvGraphicFramePr>
            <a:graphicFrameLocks noGrp="1"/>
          </p:cNvGraphicFramePr>
          <p:nvPr/>
        </p:nvGraphicFramePr>
        <p:xfrm>
          <a:off x="6969411" y="5232069"/>
          <a:ext cx="4889386" cy="402030"/>
        </p:xfrm>
        <a:graphic>
          <a:graphicData uri="http://schemas.openxmlformats.org/drawingml/2006/table">
            <a:tbl>
              <a:tblPr firstRow="1" bandRow="1">
                <a:tableStyleId>{2D5ABB26-0587-4C30-8999-92F81FD0307C}</a:tableStyleId>
              </a:tblPr>
              <a:tblGrid>
                <a:gridCol w="482851">
                  <a:extLst>
                    <a:ext uri="{9D8B030D-6E8A-4147-A177-3AD203B41FA5}">
                      <a16:colId xmlns:a16="http://schemas.microsoft.com/office/drawing/2014/main" val="20000"/>
                    </a:ext>
                  </a:extLst>
                </a:gridCol>
                <a:gridCol w="761060">
                  <a:extLst>
                    <a:ext uri="{9D8B030D-6E8A-4147-A177-3AD203B41FA5}">
                      <a16:colId xmlns:a16="http://schemas.microsoft.com/office/drawing/2014/main" val="20001"/>
                    </a:ext>
                  </a:extLst>
                </a:gridCol>
                <a:gridCol w="542043">
                  <a:extLst>
                    <a:ext uri="{9D8B030D-6E8A-4147-A177-3AD203B41FA5}">
                      <a16:colId xmlns:a16="http://schemas.microsoft.com/office/drawing/2014/main" val="20002"/>
                    </a:ext>
                  </a:extLst>
                </a:gridCol>
                <a:gridCol w="1222769">
                  <a:extLst>
                    <a:ext uri="{9D8B030D-6E8A-4147-A177-3AD203B41FA5}">
                      <a16:colId xmlns:a16="http://schemas.microsoft.com/office/drawing/2014/main" val="20003"/>
                    </a:ext>
                  </a:extLst>
                </a:gridCol>
                <a:gridCol w="588553">
                  <a:extLst>
                    <a:ext uri="{9D8B030D-6E8A-4147-A177-3AD203B41FA5}">
                      <a16:colId xmlns:a16="http://schemas.microsoft.com/office/drawing/2014/main" val="20004"/>
                    </a:ext>
                  </a:extLst>
                </a:gridCol>
                <a:gridCol w="773745">
                  <a:extLst>
                    <a:ext uri="{9D8B030D-6E8A-4147-A177-3AD203B41FA5}">
                      <a16:colId xmlns:a16="http://schemas.microsoft.com/office/drawing/2014/main" val="20005"/>
                    </a:ext>
                  </a:extLst>
                </a:gridCol>
                <a:gridCol w="518365">
                  <a:extLst>
                    <a:ext uri="{9D8B030D-6E8A-4147-A177-3AD203B41FA5}">
                      <a16:colId xmlns:a16="http://schemas.microsoft.com/office/drawing/2014/main" val="20006"/>
                    </a:ext>
                  </a:extLst>
                </a:gridCol>
              </a:tblGrid>
              <a:tr h="201015">
                <a:tc>
                  <a:txBody>
                    <a:bodyPr/>
                    <a:lstStyle/>
                    <a:p>
                      <a:pPr marL="31750">
                        <a:lnSpc>
                          <a:spcPts val="925"/>
                        </a:lnSpc>
                        <a:spcBef>
                          <a:spcPts val="165"/>
                        </a:spcBef>
                      </a:pPr>
                      <a:r>
                        <a:rPr sz="1200" dirty="0">
                          <a:solidFill>
                            <a:srgbClr val="929294"/>
                          </a:solidFill>
                          <a:latin typeface="Arial"/>
                          <a:cs typeface="Arial"/>
                        </a:rPr>
                        <a:t>0</a:t>
                      </a:r>
                      <a:endParaRPr sz="1200" dirty="0">
                        <a:latin typeface="Arial"/>
                        <a:cs typeface="Arial"/>
                      </a:endParaRPr>
                    </a:p>
                  </a:txBody>
                  <a:tcPr marL="0" marR="0" marT="27906" marB="0"/>
                </a:tc>
                <a:tc>
                  <a:txBody>
                    <a:bodyPr/>
                    <a:lstStyle/>
                    <a:p>
                      <a:pPr marL="26670" algn="ctr">
                        <a:lnSpc>
                          <a:spcPts val="925"/>
                        </a:lnSpc>
                        <a:spcBef>
                          <a:spcPts val="165"/>
                        </a:spcBef>
                      </a:pPr>
                      <a:r>
                        <a:rPr sz="1200" dirty="0">
                          <a:solidFill>
                            <a:srgbClr val="929294"/>
                          </a:solidFill>
                          <a:latin typeface="Arial"/>
                          <a:cs typeface="Arial"/>
                        </a:rPr>
                        <a:t>5</a:t>
                      </a:r>
                      <a:endParaRPr sz="1200">
                        <a:latin typeface="Arial"/>
                        <a:cs typeface="Arial"/>
                      </a:endParaRPr>
                    </a:p>
                  </a:txBody>
                  <a:tcPr marL="0" marR="0" marT="27906" marB="0"/>
                </a:tc>
                <a:tc>
                  <a:txBody>
                    <a:bodyPr/>
                    <a:lstStyle/>
                    <a:p>
                      <a:pPr marL="240029">
                        <a:lnSpc>
                          <a:spcPts val="925"/>
                        </a:lnSpc>
                        <a:spcBef>
                          <a:spcPts val="165"/>
                        </a:spcBef>
                      </a:pPr>
                      <a:r>
                        <a:rPr sz="1200" dirty="0">
                          <a:solidFill>
                            <a:srgbClr val="929294"/>
                          </a:solidFill>
                          <a:latin typeface="Arial"/>
                          <a:cs typeface="Arial"/>
                        </a:rPr>
                        <a:t>10</a:t>
                      </a:r>
                      <a:endParaRPr sz="1200">
                        <a:latin typeface="Arial"/>
                        <a:cs typeface="Arial"/>
                      </a:endParaRPr>
                    </a:p>
                  </a:txBody>
                  <a:tcPr marL="0" marR="0" marT="27906" marB="0"/>
                </a:tc>
                <a:tc>
                  <a:txBody>
                    <a:bodyPr/>
                    <a:lstStyle/>
                    <a:p>
                      <a:pPr marL="45085" algn="ctr">
                        <a:lnSpc>
                          <a:spcPts val="925"/>
                        </a:lnSpc>
                        <a:spcBef>
                          <a:spcPts val="165"/>
                        </a:spcBef>
                      </a:pPr>
                      <a:r>
                        <a:rPr sz="1200" dirty="0">
                          <a:solidFill>
                            <a:srgbClr val="929294"/>
                          </a:solidFill>
                          <a:latin typeface="Arial"/>
                          <a:cs typeface="Arial"/>
                        </a:rPr>
                        <a:t>15</a:t>
                      </a:r>
                      <a:endParaRPr sz="1200">
                        <a:latin typeface="Arial"/>
                        <a:cs typeface="Arial"/>
                      </a:endParaRPr>
                    </a:p>
                  </a:txBody>
                  <a:tcPr marL="0" marR="0" marT="27906" marB="0"/>
                </a:tc>
                <a:tc>
                  <a:txBody>
                    <a:bodyPr/>
                    <a:lstStyle/>
                    <a:p>
                      <a:pPr marL="89535">
                        <a:lnSpc>
                          <a:spcPts val="925"/>
                        </a:lnSpc>
                        <a:spcBef>
                          <a:spcPts val="165"/>
                        </a:spcBef>
                      </a:pPr>
                      <a:r>
                        <a:rPr sz="1200" dirty="0">
                          <a:solidFill>
                            <a:srgbClr val="929294"/>
                          </a:solidFill>
                          <a:latin typeface="Arial"/>
                          <a:cs typeface="Arial"/>
                        </a:rPr>
                        <a:t>20</a:t>
                      </a:r>
                      <a:endParaRPr sz="1200">
                        <a:latin typeface="Arial"/>
                        <a:cs typeface="Arial"/>
                      </a:endParaRPr>
                    </a:p>
                  </a:txBody>
                  <a:tcPr marL="0" marR="0" marT="27906" marB="0"/>
                </a:tc>
                <a:tc>
                  <a:txBody>
                    <a:bodyPr/>
                    <a:lstStyle/>
                    <a:p>
                      <a:pPr algn="ctr">
                        <a:lnSpc>
                          <a:spcPts val="925"/>
                        </a:lnSpc>
                        <a:spcBef>
                          <a:spcPts val="165"/>
                        </a:spcBef>
                      </a:pPr>
                      <a:r>
                        <a:rPr sz="1200" dirty="0">
                          <a:solidFill>
                            <a:srgbClr val="929294"/>
                          </a:solidFill>
                          <a:latin typeface="Arial"/>
                          <a:cs typeface="Arial"/>
                        </a:rPr>
                        <a:t>25</a:t>
                      </a:r>
                      <a:endParaRPr sz="1200">
                        <a:latin typeface="Arial"/>
                        <a:cs typeface="Arial"/>
                      </a:endParaRPr>
                    </a:p>
                  </a:txBody>
                  <a:tcPr marL="0" marR="0" marT="27906" marB="0"/>
                </a:tc>
                <a:tc>
                  <a:txBody>
                    <a:bodyPr/>
                    <a:lstStyle/>
                    <a:p>
                      <a:pPr marL="229235">
                        <a:lnSpc>
                          <a:spcPts val="925"/>
                        </a:lnSpc>
                        <a:spcBef>
                          <a:spcPts val="165"/>
                        </a:spcBef>
                      </a:pPr>
                      <a:r>
                        <a:rPr sz="1200" dirty="0">
                          <a:solidFill>
                            <a:srgbClr val="929294"/>
                          </a:solidFill>
                          <a:latin typeface="Arial"/>
                          <a:cs typeface="Arial"/>
                        </a:rPr>
                        <a:t>30</a:t>
                      </a:r>
                      <a:endParaRPr sz="1200">
                        <a:latin typeface="Arial"/>
                        <a:cs typeface="Arial"/>
                      </a:endParaRPr>
                    </a:p>
                  </a:txBody>
                  <a:tcPr marL="0" marR="0" marT="27906" marB="0"/>
                </a:tc>
                <a:extLst>
                  <a:ext uri="{0D108BD9-81ED-4DB2-BD59-A6C34878D82A}">
                    <a16:rowId xmlns:a16="http://schemas.microsoft.com/office/drawing/2014/main" val="10000"/>
                  </a:ext>
                </a:extLst>
              </a:tr>
              <a:tr h="201015">
                <a:tc>
                  <a:txBody>
                    <a:bodyPr/>
                    <a:lstStyle/>
                    <a:p>
                      <a:pPr>
                        <a:lnSpc>
                          <a:spcPct val="100000"/>
                        </a:lnSpc>
                      </a:pPr>
                      <a:endParaRPr sz="1100" dirty="0">
                        <a:latin typeface="Arial" panose="020B0604020202020204" pitchFamily="34" charset="0"/>
                        <a:cs typeface="Arial" panose="020B0604020202020204" pitchFamily="34" charset="0"/>
                      </a:endParaRPr>
                    </a:p>
                  </a:txBody>
                  <a:tcPr marL="0" marR="0" marT="0" marB="0"/>
                </a:tc>
                <a:tc>
                  <a:txBody>
                    <a:bodyPr/>
                    <a:lstStyle/>
                    <a:p>
                      <a:pPr>
                        <a:lnSpc>
                          <a:spcPct val="100000"/>
                        </a:lnSpc>
                      </a:pPr>
                      <a:endParaRPr sz="1100" dirty="0">
                        <a:latin typeface="Arial" panose="020B0604020202020204" pitchFamily="34" charset="0"/>
                        <a:cs typeface="Arial" panose="020B0604020202020204" pitchFamily="34" charset="0"/>
                      </a:endParaRPr>
                    </a:p>
                  </a:txBody>
                  <a:tcPr marL="0" marR="0" marT="0" marB="0"/>
                </a:tc>
                <a:tc>
                  <a:txBody>
                    <a:bodyPr/>
                    <a:lstStyle/>
                    <a:p>
                      <a:pPr>
                        <a:lnSpc>
                          <a:spcPct val="100000"/>
                        </a:lnSpc>
                      </a:pPr>
                      <a:endParaRPr sz="1100" dirty="0">
                        <a:latin typeface="Arial" panose="020B0604020202020204" pitchFamily="34" charset="0"/>
                        <a:cs typeface="Arial" panose="020B0604020202020204" pitchFamily="34" charset="0"/>
                      </a:endParaRPr>
                    </a:p>
                  </a:txBody>
                  <a:tcPr marL="0" marR="0" marT="0" marB="0"/>
                </a:tc>
                <a:tc>
                  <a:txBody>
                    <a:bodyPr/>
                    <a:lstStyle/>
                    <a:p>
                      <a:pPr marL="38100">
                        <a:lnSpc>
                          <a:spcPts val="930"/>
                        </a:lnSpc>
                      </a:pPr>
                      <a:r>
                        <a:rPr sz="1200" b="1" dirty="0">
                          <a:solidFill>
                            <a:srgbClr val="929294"/>
                          </a:solidFill>
                          <a:latin typeface="Arial"/>
                          <a:cs typeface="Arial"/>
                        </a:rPr>
                        <a:t>Time</a:t>
                      </a:r>
                      <a:r>
                        <a:rPr sz="1200" b="1" spc="-35" dirty="0">
                          <a:solidFill>
                            <a:srgbClr val="929294"/>
                          </a:solidFill>
                          <a:latin typeface="Arial"/>
                          <a:cs typeface="Arial"/>
                        </a:rPr>
                        <a:t> </a:t>
                      </a:r>
                      <a:r>
                        <a:rPr sz="1200" b="1" dirty="0">
                          <a:solidFill>
                            <a:srgbClr val="929294"/>
                          </a:solidFill>
                          <a:latin typeface="Arial"/>
                          <a:cs typeface="Arial"/>
                        </a:rPr>
                        <a:t>(months)</a:t>
                      </a:r>
                      <a:endParaRPr sz="1200">
                        <a:latin typeface="Arial"/>
                        <a:cs typeface="Arial"/>
                      </a:endParaRPr>
                    </a:p>
                  </a:txBody>
                  <a:tcPr marL="0" marR="0" marT="0" marB="0"/>
                </a:tc>
                <a:tc>
                  <a:txBody>
                    <a:bodyPr/>
                    <a:lstStyle/>
                    <a:p>
                      <a:pPr>
                        <a:lnSpc>
                          <a:spcPct val="100000"/>
                        </a:lnSpc>
                      </a:pPr>
                      <a:endParaRPr sz="1100" dirty="0">
                        <a:latin typeface="Arial" panose="020B0604020202020204" pitchFamily="34" charset="0"/>
                        <a:cs typeface="Arial" panose="020B0604020202020204" pitchFamily="34" charset="0"/>
                      </a:endParaRPr>
                    </a:p>
                  </a:txBody>
                  <a:tcPr marL="0" marR="0" marT="0" marB="0"/>
                </a:tc>
                <a:tc>
                  <a:txBody>
                    <a:bodyPr/>
                    <a:lstStyle/>
                    <a:p>
                      <a:pPr>
                        <a:lnSpc>
                          <a:spcPct val="100000"/>
                        </a:lnSpc>
                      </a:pPr>
                      <a:endParaRPr sz="1100" dirty="0">
                        <a:latin typeface="Arial" panose="020B0604020202020204" pitchFamily="34" charset="0"/>
                        <a:cs typeface="Arial" panose="020B0604020202020204" pitchFamily="34" charset="0"/>
                      </a:endParaRPr>
                    </a:p>
                  </a:txBody>
                  <a:tcPr marL="0" marR="0" marT="0" marB="0"/>
                </a:tc>
                <a:tc>
                  <a:txBody>
                    <a:bodyPr/>
                    <a:lstStyle/>
                    <a:p>
                      <a:pPr>
                        <a:lnSpc>
                          <a:spcPct val="100000"/>
                        </a:lnSpc>
                      </a:pPr>
                      <a:endParaRPr sz="1100" dirty="0">
                        <a:latin typeface="Arial" panose="020B0604020202020204" pitchFamily="34" charset="0"/>
                        <a:cs typeface="Arial" panose="020B0604020202020204" pitchFamily="34" charset="0"/>
                      </a:endParaRPr>
                    </a:p>
                  </a:txBody>
                  <a:tcPr marL="0" marR="0" marT="0" marB="0"/>
                </a:tc>
                <a:extLst>
                  <a:ext uri="{0D108BD9-81ED-4DB2-BD59-A6C34878D82A}">
                    <a16:rowId xmlns:a16="http://schemas.microsoft.com/office/drawing/2014/main" val="10001"/>
                  </a:ext>
                </a:extLst>
              </a:tr>
            </a:tbl>
          </a:graphicData>
        </a:graphic>
      </p:graphicFrame>
      <p:sp>
        <p:nvSpPr>
          <p:cNvPr id="51" name="object 51"/>
          <p:cNvSpPr txBox="1"/>
          <p:nvPr/>
        </p:nvSpPr>
        <p:spPr>
          <a:xfrm>
            <a:off x="6178559" y="2585018"/>
            <a:ext cx="184538" cy="1868826"/>
          </a:xfrm>
          <a:prstGeom prst="rect">
            <a:avLst/>
          </a:prstGeom>
        </p:spPr>
        <p:txBody>
          <a:bodyPr vert="vert270" wrap="square" lIns="0" tIns="2537" rIns="0" bIns="0" rtlCol="0">
            <a:spAutoFit/>
          </a:bodyPr>
          <a:lstStyle/>
          <a:p>
            <a:pPr marL="16913">
              <a:spcBef>
                <a:spcPts val="20"/>
              </a:spcBef>
            </a:pPr>
            <a:r>
              <a:rPr sz="1199" b="1" spc="-7" dirty="0">
                <a:solidFill>
                  <a:srgbClr val="929294"/>
                </a:solidFill>
                <a:latin typeface="Arial"/>
                <a:cs typeface="Arial"/>
              </a:rPr>
              <a:t>Progression-free</a:t>
            </a:r>
            <a:r>
              <a:rPr sz="1199" b="1" spc="-47" dirty="0">
                <a:solidFill>
                  <a:srgbClr val="929294"/>
                </a:solidFill>
                <a:latin typeface="Arial"/>
                <a:cs typeface="Arial"/>
              </a:rPr>
              <a:t> </a:t>
            </a:r>
            <a:r>
              <a:rPr sz="1199" b="1" spc="-7" dirty="0">
                <a:solidFill>
                  <a:srgbClr val="929294"/>
                </a:solidFill>
                <a:latin typeface="Arial"/>
                <a:cs typeface="Arial"/>
              </a:rPr>
              <a:t>survival</a:t>
            </a:r>
            <a:endParaRPr sz="1199">
              <a:latin typeface="Arial"/>
              <a:cs typeface="Arial"/>
            </a:endParaRPr>
          </a:p>
        </p:txBody>
      </p:sp>
      <p:sp>
        <p:nvSpPr>
          <p:cNvPr id="52" name="object 52"/>
          <p:cNvSpPr txBox="1"/>
          <p:nvPr/>
        </p:nvSpPr>
        <p:spPr>
          <a:xfrm>
            <a:off x="6509881" y="4902294"/>
            <a:ext cx="332328" cy="201615"/>
          </a:xfrm>
          <a:prstGeom prst="rect">
            <a:avLst/>
          </a:prstGeom>
        </p:spPr>
        <p:txBody>
          <a:bodyPr vert="horz" wrap="square" lIns="0" tIns="16912" rIns="0" bIns="0" rtlCol="0">
            <a:spAutoFit/>
          </a:bodyPr>
          <a:lstStyle/>
          <a:p>
            <a:pPr marL="16913">
              <a:spcBef>
                <a:spcPts val="133"/>
              </a:spcBef>
            </a:pPr>
            <a:r>
              <a:rPr sz="1199" dirty="0">
                <a:solidFill>
                  <a:srgbClr val="929294"/>
                </a:solidFill>
                <a:latin typeface="Arial"/>
                <a:cs typeface="Arial"/>
              </a:rPr>
              <a:t>0.00</a:t>
            </a:r>
            <a:endParaRPr sz="1199">
              <a:latin typeface="Arial"/>
              <a:cs typeface="Arial"/>
            </a:endParaRPr>
          </a:p>
        </p:txBody>
      </p:sp>
      <p:sp>
        <p:nvSpPr>
          <p:cNvPr id="53" name="object 53"/>
          <p:cNvSpPr txBox="1"/>
          <p:nvPr/>
        </p:nvSpPr>
        <p:spPr>
          <a:xfrm>
            <a:off x="6509881" y="3765726"/>
            <a:ext cx="332328" cy="798638"/>
          </a:xfrm>
          <a:prstGeom prst="rect">
            <a:avLst/>
          </a:prstGeom>
        </p:spPr>
        <p:txBody>
          <a:bodyPr vert="horz" wrap="square" lIns="0" tIns="16912" rIns="0" bIns="0" rtlCol="0">
            <a:spAutoFit/>
          </a:bodyPr>
          <a:lstStyle/>
          <a:p>
            <a:pPr marL="16913">
              <a:spcBef>
                <a:spcPts val="133"/>
              </a:spcBef>
            </a:pPr>
            <a:r>
              <a:rPr sz="1199" dirty="0">
                <a:solidFill>
                  <a:srgbClr val="929294"/>
                </a:solidFill>
                <a:latin typeface="Arial"/>
                <a:cs typeface="Arial"/>
              </a:rPr>
              <a:t>0.40</a:t>
            </a:r>
            <a:endParaRPr sz="1199">
              <a:latin typeface="Arial"/>
              <a:cs typeface="Arial"/>
            </a:endParaRPr>
          </a:p>
          <a:p>
            <a:pPr>
              <a:lnSpc>
                <a:spcPct val="100000"/>
              </a:lnSpc>
            </a:pPr>
            <a:endParaRPr sz="1332">
              <a:latin typeface="Arial"/>
              <a:cs typeface="Arial"/>
            </a:endParaRPr>
          </a:p>
          <a:p>
            <a:pPr>
              <a:spcBef>
                <a:spcPts val="67"/>
              </a:spcBef>
            </a:pPr>
            <a:endParaRPr sz="1265">
              <a:latin typeface="Arial"/>
              <a:cs typeface="Arial"/>
            </a:endParaRPr>
          </a:p>
          <a:p>
            <a:pPr marL="16913"/>
            <a:r>
              <a:rPr sz="1199" dirty="0">
                <a:solidFill>
                  <a:srgbClr val="929294"/>
                </a:solidFill>
                <a:latin typeface="Arial"/>
                <a:cs typeface="Arial"/>
              </a:rPr>
              <a:t>0.20</a:t>
            </a:r>
            <a:endParaRPr sz="1199">
              <a:latin typeface="Arial"/>
              <a:cs typeface="Arial"/>
            </a:endParaRPr>
          </a:p>
        </p:txBody>
      </p:sp>
      <p:sp>
        <p:nvSpPr>
          <p:cNvPr id="54" name="object 54"/>
          <p:cNvSpPr txBox="1"/>
          <p:nvPr/>
        </p:nvSpPr>
        <p:spPr>
          <a:xfrm>
            <a:off x="6509881" y="3199802"/>
            <a:ext cx="332328" cy="201615"/>
          </a:xfrm>
          <a:prstGeom prst="rect">
            <a:avLst/>
          </a:prstGeom>
        </p:spPr>
        <p:txBody>
          <a:bodyPr vert="horz" wrap="square" lIns="0" tIns="16912" rIns="0" bIns="0" rtlCol="0">
            <a:spAutoFit/>
          </a:bodyPr>
          <a:lstStyle/>
          <a:p>
            <a:pPr marL="16913">
              <a:spcBef>
                <a:spcPts val="133"/>
              </a:spcBef>
            </a:pPr>
            <a:r>
              <a:rPr sz="1199" dirty="0">
                <a:solidFill>
                  <a:srgbClr val="929294"/>
                </a:solidFill>
                <a:latin typeface="Arial"/>
                <a:cs typeface="Arial"/>
              </a:rPr>
              <a:t>0.60</a:t>
            </a:r>
            <a:endParaRPr sz="1199">
              <a:latin typeface="Arial"/>
              <a:cs typeface="Arial"/>
            </a:endParaRPr>
          </a:p>
        </p:txBody>
      </p:sp>
      <p:sp>
        <p:nvSpPr>
          <p:cNvPr id="55" name="object 55"/>
          <p:cNvSpPr txBox="1"/>
          <p:nvPr/>
        </p:nvSpPr>
        <p:spPr>
          <a:xfrm>
            <a:off x="6509881" y="2638748"/>
            <a:ext cx="332328" cy="201615"/>
          </a:xfrm>
          <a:prstGeom prst="rect">
            <a:avLst/>
          </a:prstGeom>
        </p:spPr>
        <p:txBody>
          <a:bodyPr vert="horz" wrap="square" lIns="0" tIns="16912" rIns="0" bIns="0" rtlCol="0">
            <a:spAutoFit/>
          </a:bodyPr>
          <a:lstStyle/>
          <a:p>
            <a:pPr marL="16913">
              <a:spcBef>
                <a:spcPts val="133"/>
              </a:spcBef>
            </a:pPr>
            <a:r>
              <a:rPr sz="1199" dirty="0">
                <a:solidFill>
                  <a:srgbClr val="929294"/>
                </a:solidFill>
                <a:latin typeface="Arial"/>
                <a:cs typeface="Arial"/>
              </a:rPr>
              <a:t>0.80</a:t>
            </a:r>
            <a:endParaRPr sz="1199">
              <a:latin typeface="Arial"/>
              <a:cs typeface="Arial"/>
            </a:endParaRPr>
          </a:p>
        </p:txBody>
      </p:sp>
      <p:sp>
        <p:nvSpPr>
          <p:cNvPr id="56" name="object 56"/>
          <p:cNvSpPr txBox="1"/>
          <p:nvPr/>
        </p:nvSpPr>
        <p:spPr>
          <a:xfrm>
            <a:off x="6509881" y="2072824"/>
            <a:ext cx="332328" cy="201615"/>
          </a:xfrm>
          <a:prstGeom prst="rect">
            <a:avLst/>
          </a:prstGeom>
        </p:spPr>
        <p:txBody>
          <a:bodyPr vert="horz" wrap="square" lIns="0" tIns="16912" rIns="0" bIns="0" rtlCol="0">
            <a:spAutoFit/>
          </a:bodyPr>
          <a:lstStyle/>
          <a:p>
            <a:pPr marL="16913">
              <a:spcBef>
                <a:spcPts val="133"/>
              </a:spcBef>
            </a:pPr>
            <a:r>
              <a:rPr sz="1199" dirty="0">
                <a:solidFill>
                  <a:srgbClr val="929294"/>
                </a:solidFill>
                <a:latin typeface="Arial"/>
                <a:cs typeface="Arial"/>
              </a:rPr>
              <a:t>1.00</a:t>
            </a:r>
            <a:endParaRPr sz="1199">
              <a:latin typeface="Arial"/>
              <a:cs typeface="Arial"/>
            </a:endParaRPr>
          </a:p>
        </p:txBody>
      </p:sp>
      <p:sp>
        <p:nvSpPr>
          <p:cNvPr id="57" name="object 57"/>
          <p:cNvSpPr txBox="1"/>
          <p:nvPr/>
        </p:nvSpPr>
        <p:spPr>
          <a:xfrm>
            <a:off x="7180224" y="4806248"/>
            <a:ext cx="1252367" cy="201615"/>
          </a:xfrm>
          <a:prstGeom prst="rect">
            <a:avLst/>
          </a:prstGeom>
        </p:spPr>
        <p:txBody>
          <a:bodyPr vert="horz" wrap="square" lIns="0" tIns="16912" rIns="0" bIns="0" rtlCol="0">
            <a:spAutoFit/>
          </a:bodyPr>
          <a:lstStyle/>
          <a:p>
            <a:pPr marL="16913">
              <a:spcBef>
                <a:spcPts val="133"/>
              </a:spcBef>
            </a:pPr>
            <a:r>
              <a:rPr sz="1199" dirty="0">
                <a:solidFill>
                  <a:srgbClr val="929294"/>
                </a:solidFill>
                <a:latin typeface="Arial"/>
                <a:cs typeface="Arial"/>
              </a:rPr>
              <a:t>Log-rank</a:t>
            </a:r>
            <a:r>
              <a:rPr sz="1199" spc="-113" dirty="0">
                <a:solidFill>
                  <a:srgbClr val="929294"/>
                </a:solidFill>
                <a:latin typeface="Arial"/>
                <a:cs typeface="Arial"/>
              </a:rPr>
              <a:t> </a:t>
            </a:r>
            <a:r>
              <a:rPr sz="1199" i="1" dirty="0">
                <a:solidFill>
                  <a:srgbClr val="929294"/>
                </a:solidFill>
                <a:latin typeface="Arial"/>
                <a:cs typeface="Arial"/>
              </a:rPr>
              <a:t>P</a:t>
            </a:r>
            <a:r>
              <a:rPr sz="1199" dirty="0">
                <a:solidFill>
                  <a:srgbClr val="929294"/>
                </a:solidFill>
                <a:latin typeface="Arial"/>
                <a:cs typeface="Arial"/>
              </a:rPr>
              <a:t>=0.582</a:t>
            </a:r>
            <a:endParaRPr sz="1199">
              <a:latin typeface="Arial"/>
              <a:cs typeface="Arial"/>
            </a:endParaRPr>
          </a:p>
        </p:txBody>
      </p:sp>
      <p:sp>
        <p:nvSpPr>
          <p:cNvPr id="58" name="object 58"/>
          <p:cNvSpPr txBox="1"/>
          <p:nvPr/>
        </p:nvSpPr>
        <p:spPr>
          <a:xfrm>
            <a:off x="8501289" y="2160346"/>
            <a:ext cx="3573601" cy="386153"/>
          </a:xfrm>
          <a:prstGeom prst="rect">
            <a:avLst/>
          </a:prstGeom>
        </p:spPr>
        <p:txBody>
          <a:bodyPr vert="horz" wrap="square" lIns="0" tIns="16912" rIns="0" bIns="0" rtlCol="0">
            <a:spAutoFit/>
          </a:bodyPr>
          <a:lstStyle/>
          <a:p>
            <a:pPr marL="382225" marR="6765" indent="-366158">
              <a:spcBef>
                <a:spcPts val="133"/>
              </a:spcBef>
              <a:tabLst>
                <a:tab pos="382225" algn="l"/>
              </a:tabLst>
            </a:pPr>
            <a:r>
              <a:rPr sz="1199" b="1" dirty="0">
                <a:solidFill>
                  <a:srgbClr val="929294"/>
                </a:solidFill>
                <a:latin typeface="Arial"/>
                <a:cs typeface="Arial"/>
              </a:rPr>
              <a:t> 	</a:t>
            </a:r>
            <a:r>
              <a:rPr lang="en-US" sz="1199" b="1" spc="-7" dirty="0" err="1">
                <a:solidFill>
                  <a:srgbClr val="929294"/>
                </a:solidFill>
                <a:latin typeface="Arial"/>
                <a:cs typeface="Arial"/>
              </a:rPr>
              <a:t>Nhóm</a:t>
            </a:r>
            <a:r>
              <a:rPr sz="1199" b="1" spc="-7" dirty="0">
                <a:solidFill>
                  <a:srgbClr val="929294"/>
                </a:solidFill>
                <a:latin typeface="Arial"/>
                <a:cs typeface="Arial"/>
              </a:rPr>
              <a:t> </a:t>
            </a:r>
            <a:r>
              <a:rPr sz="1199" b="1" dirty="0">
                <a:solidFill>
                  <a:srgbClr val="929294"/>
                </a:solidFill>
                <a:latin typeface="Arial"/>
                <a:cs typeface="Arial"/>
              </a:rPr>
              <a:t>3 </a:t>
            </a:r>
            <a:r>
              <a:rPr sz="1199" b="1" spc="-7" dirty="0">
                <a:solidFill>
                  <a:srgbClr val="929294"/>
                </a:solidFill>
                <a:latin typeface="Arial"/>
                <a:cs typeface="Arial"/>
              </a:rPr>
              <a:t>(rare </a:t>
            </a:r>
            <a:r>
              <a:rPr sz="1199" b="1" dirty="0">
                <a:solidFill>
                  <a:srgbClr val="929294"/>
                </a:solidFill>
                <a:latin typeface="Arial"/>
                <a:cs typeface="Arial"/>
              </a:rPr>
              <a:t>mutation ± complex</a:t>
            </a:r>
            <a:r>
              <a:rPr sz="1199" b="1" spc="-127" dirty="0">
                <a:solidFill>
                  <a:srgbClr val="929294"/>
                </a:solidFill>
                <a:latin typeface="Arial"/>
                <a:cs typeface="Arial"/>
              </a:rPr>
              <a:t> </a:t>
            </a:r>
            <a:r>
              <a:rPr sz="1199" b="1" dirty="0">
                <a:solidFill>
                  <a:srgbClr val="929294"/>
                </a:solidFill>
                <a:latin typeface="Arial"/>
                <a:cs typeface="Arial"/>
              </a:rPr>
              <a:t>mutation)  </a:t>
            </a:r>
            <a:r>
              <a:rPr lang="en-US" sz="1199" b="1" spc="-7" dirty="0" err="1">
                <a:solidFill>
                  <a:srgbClr val="929294"/>
                </a:solidFill>
                <a:latin typeface="Arial"/>
                <a:cs typeface="Arial"/>
              </a:rPr>
              <a:t>Nhóm</a:t>
            </a:r>
            <a:r>
              <a:rPr sz="1199" b="1" spc="-7" dirty="0">
                <a:solidFill>
                  <a:srgbClr val="929294"/>
                </a:solidFill>
                <a:latin typeface="Arial"/>
                <a:cs typeface="Arial"/>
              </a:rPr>
              <a:t> </a:t>
            </a:r>
            <a:r>
              <a:rPr sz="1199" b="1" dirty="0">
                <a:solidFill>
                  <a:srgbClr val="929294"/>
                </a:solidFill>
                <a:latin typeface="Arial"/>
                <a:cs typeface="Arial"/>
              </a:rPr>
              <a:t>1 (</a:t>
            </a:r>
            <a:r>
              <a:rPr lang="vi-VN" sz="1199" b="1" dirty="0">
                <a:solidFill>
                  <a:srgbClr val="929294"/>
                </a:solidFill>
                <a:latin typeface="Arial"/>
                <a:cs typeface="Arial"/>
              </a:rPr>
              <a:t>phổ biến</a:t>
            </a:r>
            <a:r>
              <a:rPr sz="1199" b="1" dirty="0">
                <a:solidFill>
                  <a:srgbClr val="929294"/>
                </a:solidFill>
                <a:latin typeface="Arial"/>
                <a:cs typeface="Arial"/>
              </a:rPr>
              <a:t>)</a:t>
            </a:r>
            <a:endParaRPr sz="1199" dirty="0">
              <a:latin typeface="Arial"/>
              <a:cs typeface="Arial"/>
            </a:endParaRPr>
          </a:p>
        </p:txBody>
      </p:sp>
      <p:grpSp>
        <p:nvGrpSpPr>
          <p:cNvPr id="59" name="object 59"/>
          <p:cNvGrpSpPr/>
          <p:nvPr/>
        </p:nvGrpSpPr>
        <p:grpSpPr>
          <a:xfrm>
            <a:off x="8518202" y="2237009"/>
            <a:ext cx="275673" cy="218171"/>
            <a:chOff x="6390894" y="1679828"/>
            <a:chExt cx="207010" cy="163830"/>
          </a:xfrm>
        </p:grpSpPr>
        <p:sp>
          <p:nvSpPr>
            <p:cNvPr id="60" name="object 60"/>
            <p:cNvSpPr/>
            <p:nvPr/>
          </p:nvSpPr>
          <p:spPr>
            <a:xfrm>
              <a:off x="6390894" y="1689353"/>
              <a:ext cx="207010" cy="0"/>
            </a:xfrm>
            <a:custGeom>
              <a:avLst/>
              <a:gdLst/>
              <a:ahLst/>
              <a:cxnLst/>
              <a:rect l="l" t="t" r="r" b="b"/>
              <a:pathLst>
                <a:path w="207009">
                  <a:moveTo>
                    <a:pt x="206946" y="0"/>
                  </a:moveTo>
                  <a:lnTo>
                    <a:pt x="0" y="0"/>
                  </a:lnTo>
                </a:path>
              </a:pathLst>
            </a:custGeom>
            <a:ln w="19050">
              <a:solidFill>
                <a:srgbClr val="FF0000"/>
              </a:solidFill>
              <a:prstDash val="dash"/>
            </a:ln>
          </p:spPr>
          <p:txBody>
            <a:bodyPr wrap="square" lIns="0" tIns="0" rIns="0" bIns="0" rtlCol="0"/>
            <a:lstStyle/>
            <a:p>
              <a:endParaRPr sz="2397" dirty="0">
                <a:latin typeface="Arial" panose="020B0604020202020204" pitchFamily="34" charset="0"/>
              </a:endParaRPr>
            </a:p>
          </p:txBody>
        </p:sp>
        <p:sp>
          <p:nvSpPr>
            <p:cNvPr id="61" name="object 61"/>
            <p:cNvSpPr/>
            <p:nvPr/>
          </p:nvSpPr>
          <p:spPr>
            <a:xfrm>
              <a:off x="6390894" y="1834133"/>
              <a:ext cx="207010" cy="0"/>
            </a:xfrm>
            <a:custGeom>
              <a:avLst/>
              <a:gdLst/>
              <a:ahLst/>
              <a:cxnLst/>
              <a:rect l="l" t="t" r="r" b="b"/>
              <a:pathLst>
                <a:path w="207009">
                  <a:moveTo>
                    <a:pt x="206946" y="0"/>
                  </a:moveTo>
                  <a:lnTo>
                    <a:pt x="0" y="0"/>
                  </a:lnTo>
                </a:path>
              </a:pathLst>
            </a:custGeom>
            <a:ln w="19050">
              <a:solidFill>
                <a:srgbClr val="0066CC"/>
              </a:solidFill>
            </a:ln>
          </p:spPr>
          <p:txBody>
            <a:bodyPr wrap="square" lIns="0" tIns="0" rIns="0" bIns="0" rtlCol="0"/>
            <a:lstStyle/>
            <a:p>
              <a:endParaRPr sz="2397" dirty="0">
                <a:latin typeface="Arial" panose="020B0604020202020204" pitchFamily="34" charset="0"/>
              </a:endParaRPr>
            </a:p>
          </p:txBody>
        </p:sp>
      </p:grpSp>
      <p:sp>
        <p:nvSpPr>
          <p:cNvPr id="62" name="object 62"/>
          <p:cNvSpPr txBox="1">
            <a:spLocks noGrp="1"/>
          </p:cNvSpPr>
          <p:nvPr>
            <p:ph type="title"/>
          </p:nvPr>
        </p:nvSpPr>
        <p:spPr>
          <a:xfrm>
            <a:off x="389035" y="133314"/>
            <a:ext cx="11206192" cy="762595"/>
          </a:xfrm>
          <a:prstGeom prst="rect">
            <a:avLst/>
          </a:prstGeom>
        </p:spPr>
        <p:txBody>
          <a:bodyPr vert="horz" wrap="square" lIns="0" tIns="91327" rIns="0" bIns="0" rtlCol="0" anchor="ctr">
            <a:spAutoFit/>
          </a:bodyPr>
          <a:lstStyle/>
          <a:p>
            <a:pPr marL="16913" marR="6765">
              <a:tabLst>
                <a:tab pos="10667616" algn="l"/>
                <a:tab pos="10980499" algn="l"/>
              </a:tabLst>
            </a:pPr>
            <a:r>
              <a:rPr lang="vi-VN" sz="2900" b="1" dirty="0">
                <a:solidFill>
                  <a:schemeClr val="accent4"/>
                </a:solidFill>
                <a:latin typeface="+mj-lt"/>
                <a:ea typeface="Tahoma" panose="020B0604030504040204" pitchFamily="34" charset="0"/>
                <a:cs typeface="Arial" pitchFamily="34" charset="0"/>
              </a:rPr>
              <a:t>Dữ liệu đời thực tại Đài Loan</a:t>
            </a:r>
            <a:r>
              <a:rPr lang="en-GB" sz="2900" b="1" dirty="0">
                <a:solidFill>
                  <a:schemeClr val="accent4"/>
                </a:solidFill>
                <a:latin typeface="+mj-lt"/>
                <a:ea typeface="Tahoma" panose="020B0604030504040204" pitchFamily="34" charset="0"/>
                <a:cs typeface="Arial" pitchFamily="34" charset="0"/>
              </a:rPr>
              <a:t>: </a:t>
            </a:r>
            <a:r>
              <a:rPr lang="vi-VN" sz="2900" b="1" dirty="0">
                <a:solidFill>
                  <a:schemeClr val="accent4"/>
                </a:solidFill>
                <a:latin typeface="+mj-lt"/>
                <a:ea typeface="Tahoma" panose="020B0604030504040204" pitchFamily="34" charset="0"/>
                <a:cs typeface="Arial" pitchFamily="34" charset="0"/>
              </a:rPr>
              <a:t>Afatinib trong điều trị bước 1 BN đột biến không thường gặp</a:t>
            </a:r>
            <a:endParaRPr lang="en-GB" sz="2900" b="1" dirty="0">
              <a:solidFill>
                <a:schemeClr val="accent4"/>
              </a:solidFill>
              <a:latin typeface="+mj-lt"/>
              <a:ea typeface="Tahoma" panose="020B0604030504040204" pitchFamily="34" charset="0"/>
              <a:cs typeface="Arial" pitchFamily="34" charset="0"/>
            </a:endParaRPr>
          </a:p>
        </p:txBody>
      </p:sp>
      <p:graphicFrame>
        <p:nvGraphicFramePr>
          <p:cNvPr id="63" name="object 63"/>
          <p:cNvGraphicFramePr>
            <a:graphicFrameLocks noGrp="1"/>
          </p:cNvGraphicFramePr>
          <p:nvPr/>
        </p:nvGraphicFramePr>
        <p:xfrm>
          <a:off x="89130" y="1137667"/>
          <a:ext cx="5049211" cy="5164337"/>
        </p:xfrm>
        <a:graphic>
          <a:graphicData uri="http://schemas.openxmlformats.org/drawingml/2006/table">
            <a:tbl>
              <a:tblPr firstRow="1" bandRow="1">
                <a:tableStyleId>{2D5ABB26-0587-4C30-8999-92F81FD0307C}</a:tableStyleId>
              </a:tblPr>
              <a:tblGrid>
                <a:gridCol w="2695000">
                  <a:extLst>
                    <a:ext uri="{9D8B030D-6E8A-4147-A177-3AD203B41FA5}">
                      <a16:colId xmlns:a16="http://schemas.microsoft.com/office/drawing/2014/main" val="20000"/>
                    </a:ext>
                  </a:extLst>
                </a:gridCol>
                <a:gridCol w="727236">
                  <a:extLst>
                    <a:ext uri="{9D8B030D-6E8A-4147-A177-3AD203B41FA5}">
                      <a16:colId xmlns:a16="http://schemas.microsoft.com/office/drawing/2014/main" val="20001"/>
                    </a:ext>
                  </a:extLst>
                </a:gridCol>
                <a:gridCol w="753448">
                  <a:extLst>
                    <a:ext uri="{9D8B030D-6E8A-4147-A177-3AD203B41FA5}">
                      <a16:colId xmlns:a16="http://schemas.microsoft.com/office/drawing/2014/main" val="20002"/>
                    </a:ext>
                  </a:extLst>
                </a:gridCol>
                <a:gridCol w="873527">
                  <a:extLst>
                    <a:ext uri="{9D8B030D-6E8A-4147-A177-3AD203B41FA5}">
                      <a16:colId xmlns:a16="http://schemas.microsoft.com/office/drawing/2014/main" val="20003"/>
                    </a:ext>
                  </a:extLst>
                </a:gridCol>
              </a:tblGrid>
              <a:tr h="307807">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gridSpan="3">
                  <a:txBody>
                    <a:bodyPr/>
                    <a:lstStyle/>
                    <a:p>
                      <a:pPr marL="534035" marR="123825" indent="-402590">
                        <a:lnSpc>
                          <a:spcPts val="860"/>
                        </a:lnSpc>
                        <a:spcBef>
                          <a:spcPts val="20"/>
                        </a:spcBef>
                      </a:pPr>
                      <a:r>
                        <a:rPr sz="850" b="1" spc="-5" dirty="0">
                          <a:solidFill>
                            <a:srgbClr val="57585B"/>
                          </a:solidFill>
                          <a:latin typeface="Arial"/>
                          <a:cs typeface="Arial"/>
                        </a:rPr>
                        <a:t>Afatinib-Treated Patients </a:t>
                      </a:r>
                      <a:r>
                        <a:rPr sz="850" b="1" dirty="0">
                          <a:solidFill>
                            <a:srgbClr val="57585B"/>
                          </a:solidFill>
                          <a:latin typeface="Arial"/>
                          <a:cs typeface="Arial"/>
                        </a:rPr>
                        <a:t>in the  </a:t>
                      </a:r>
                      <a:r>
                        <a:rPr sz="850" b="1" spc="-5" dirty="0">
                          <a:solidFill>
                            <a:srgbClr val="57585B"/>
                          </a:solidFill>
                          <a:latin typeface="Arial"/>
                          <a:cs typeface="Arial"/>
                        </a:rPr>
                        <a:t>First </a:t>
                      </a:r>
                      <a:r>
                        <a:rPr sz="850" b="1" dirty="0">
                          <a:solidFill>
                            <a:srgbClr val="57585B"/>
                          </a:solidFill>
                          <a:latin typeface="Arial"/>
                          <a:cs typeface="Arial"/>
                        </a:rPr>
                        <a:t>6</a:t>
                      </a:r>
                      <a:r>
                        <a:rPr sz="850" b="1" spc="-5" dirty="0">
                          <a:solidFill>
                            <a:srgbClr val="57585B"/>
                          </a:solidFill>
                          <a:latin typeface="Arial"/>
                          <a:cs typeface="Arial"/>
                        </a:rPr>
                        <a:t> </a:t>
                      </a:r>
                      <a:r>
                        <a:rPr sz="850" b="1" dirty="0">
                          <a:solidFill>
                            <a:srgbClr val="57585B"/>
                          </a:solidFill>
                          <a:latin typeface="Arial"/>
                          <a:cs typeface="Arial"/>
                        </a:rPr>
                        <a:t>Months</a:t>
                      </a:r>
                      <a:endParaRPr sz="850" dirty="0">
                        <a:latin typeface="Arial"/>
                        <a:cs typeface="Arial"/>
                      </a:endParaRPr>
                    </a:p>
                  </a:txBody>
                  <a:tcPr marL="0" marR="0" marT="3382"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07807">
                <a:tc>
                  <a:txBody>
                    <a:bodyPr/>
                    <a:lstStyle/>
                    <a:p>
                      <a:pPr marL="34290">
                        <a:lnSpc>
                          <a:spcPct val="100000"/>
                        </a:lnSpc>
                        <a:spcBef>
                          <a:spcPts val="340"/>
                        </a:spcBef>
                      </a:pPr>
                      <a:r>
                        <a:rPr sz="850" dirty="0">
                          <a:solidFill>
                            <a:srgbClr val="57585B"/>
                          </a:solidFill>
                          <a:latin typeface="Arial"/>
                          <a:cs typeface="Arial"/>
                        </a:rPr>
                        <a:t>Characteristic</a:t>
                      </a:r>
                      <a:endParaRPr sz="850" dirty="0">
                        <a:latin typeface="Arial"/>
                        <a:cs typeface="Arial"/>
                      </a:endParaRPr>
                    </a:p>
                  </a:txBody>
                  <a:tcPr marL="0" marR="0" marT="57502"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marL="97155" marR="88900" indent="118745">
                        <a:lnSpc>
                          <a:spcPts val="860"/>
                        </a:lnSpc>
                        <a:spcBef>
                          <a:spcPts val="20"/>
                        </a:spcBef>
                      </a:pPr>
                      <a:r>
                        <a:rPr sz="850" dirty="0">
                          <a:solidFill>
                            <a:srgbClr val="57585B"/>
                          </a:solidFill>
                          <a:latin typeface="Arial"/>
                          <a:cs typeface="Arial"/>
                        </a:rPr>
                        <a:t>All  </a:t>
                      </a:r>
                      <a:r>
                        <a:rPr sz="850" spc="-5" dirty="0">
                          <a:solidFill>
                            <a:srgbClr val="57585B"/>
                          </a:solidFill>
                          <a:latin typeface="Arial"/>
                          <a:cs typeface="Arial"/>
                        </a:rPr>
                        <a:t>(n=140)</a:t>
                      </a:r>
                      <a:endParaRPr sz="850">
                        <a:latin typeface="Arial"/>
                        <a:cs typeface="Arial"/>
                      </a:endParaRPr>
                    </a:p>
                  </a:txBody>
                  <a:tcPr marL="0" marR="0" marT="3382"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marL="134620" marR="127000" indent="4445">
                        <a:lnSpc>
                          <a:spcPts val="860"/>
                        </a:lnSpc>
                        <a:spcBef>
                          <a:spcPts val="20"/>
                        </a:spcBef>
                      </a:pPr>
                      <a:r>
                        <a:rPr sz="850" spc="-5" dirty="0">
                          <a:solidFill>
                            <a:srgbClr val="57585B"/>
                          </a:solidFill>
                          <a:latin typeface="Arial"/>
                          <a:cs typeface="Arial"/>
                        </a:rPr>
                        <a:t>40</a:t>
                      </a:r>
                      <a:r>
                        <a:rPr sz="850" spc="-60" dirty="0">
                          <a:solidFill>
                            <a:srgbClr val="57585B"/>
                          </a:solidFill>
                          <a:latin typeface="Arial"/>
                          <a:cs typeface="Arial"/>
                        </a:rPr>
                        <a:t> </a:t>
                      </a:r>
                      <a:r>
                        <a:rPr sz="850" spc="5" dirty="0">
                          <a:solidFill>
                            <a:srgbClr val="57585B"/>
                          </a:solidFill>
                          <a:latin typeface="Arial"/>
                          <a:cs typeface="Arial"/>
                        </a:rPr>
                        <a:t>mg  </a:t>
                      </a:r>
                      <a:r>
                        <a:rPr sz="850" spc="-5" dirty="0">
                          <a:solidFill>
                            <a:srgbClr val="57585B"/>
                          </a:solidFill>
                          <a:latin typeface="Arial"/>
                          <a:cs typeface="Arial"/>
                        </a:rPr>
                        <a:t>(n=81)</a:t>
                      </a:r>
                      <a:endParaRPr sz="850">
                        <a:latin typeface="Arial"/>
                        <a:cs typeface="Arial"/>
                      </a:endParaRPr>
                    </a:p>
                  </a:txBody>
                  <a:tcPr marL="0" marR="0" marT="3382"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marL="179070" marR="148590" indent="-24765">
                        <a:lnSpc>
                          <a:spcPts val="860"/>
                        </a:lnSpc>
                        <a:spcBef>
                          <a:spcPts val="20"/>
                        </a:spcBef>
                      </a:pPr>
                      <a:r>
                        <a:rPr sz="850" spc="-5" dirty="0">
                          <a:solidFill>
                            <a:srgbClr val="57585B"/>
                          </a:solidFill>
                          <a:latin typeface="Arial"/>
                          <a:cs typeface="Arial"/>
                        </a:rPr>
                        <a:t>&lt;40</a:t>
                      </a:r>
                      <a:r>
                        <a:rPr sz="850" spc="-75" dirty="0">
                          <a:solidFill>
                            <a:srgbClr val="57585B"/>
                          </a:solidFill>
                          <a:latin typeface="Arial"/>
                          <a:cs typeface="Arial"/>
                        </a:rPr>
                        <a:t> </a:t>
                      </a:r>
                      <a:r>
                        <a:rPr sz="850" spc="5" dirty="0">
                          <a:solidFill>
                            <a:srgbClr val="57585B"/>
                          </a:solidFill>
                          <a:latin typeface="Arial"/>
                          <a:cs typeface="Arial"/>
                        </a:rPr>
                        <a:t>mg  </a:t>
                      </a:r>
                      <a:r>
                        <a:rPr sz="850" spc="-5" dirty="0">
                          <a:solidFill>
                            <a:srgbClr val="57585B"/>
                          </a:solidFill>
                          <a:latin typeface="Arial"/>
                          <a:cs typeface="Arial"/>
                        </a:rPr>
                        <a:t>(n=59)</a:t>
                      </a:r>
                      <a:endParaRPr sz="850">
                        <a:latin typeface="Arial"/>
                        <a:cs typeface="Arial"/>
                      </a:endParaRPr>
                    </a:p>
                  </a:txBody>
                  <a:tcPr marL="0" marR="0" marT="3382"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01"/>
                  </a:ext>
                </a:extLst>
              </a:tr>
              <a:tr h="171255">
                <a:tc>
                  <a:txBody>
                    <a:bodyPr/>
                    <a:lstStyle/>
                    <a:p>
                      <a:pPr marL="34290">
                        <a:lnSpc>
                          <a:spcPts val="915"/>
                        </a:lnSpc>
                      </a:pPr>
                      <a:r>
                        <a:rPr sz="850" spc="-5" dirty="0">
                          <a:solidFill>
                            <a:srgbClr val="57585B"/>
                          </a:solidFill>
                          <a:latin typeface="Arial"/>
                          <a:cs typeface="Arial"/>
                        </a:rPr>
                        <a:t>Median age, years</a:t>
                      </a:r>
                      <a:r>
                        <a:rPr sz="850" spc="60" dirty="0">
                          <a:solidFill>
                            <a:srgbClr val="57585B"/>
                          </a:solidFill>
                          <a:latin typeface="Arial"/>
                          <a:cs typeface="Arial"/>
                        </a:rPr>
                        <a:t> </a:t>
                      </a:r>
                      <a:r>
                        <a:rPr sz="850" spc="-5" dirty="0">
                          <a:solidFill>
                            <a:srgbClr val="57585B"/>
                          </a:solidFill>
                          <a:latin typeface="Arial"/>
                          <a:cs typeface="Arial"/>
                        </a:rPr>
                        <a:t>(range)</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61</a:t>
                      </a:r>
                      <a:r>
                        <a:rPr sz="850" spc="-25" dirty="0">
                          <a:solidFill>
                            <a:srgbClr val="57585B"/>
                          </a:solidFill>
                          <a:latin typeface="Arial"/>
                          <a:cs typeface="Arial"/>
                        </a:rPr>
                        <a:t> </a:t>
                      </a:r>
                      <a:r>
                        <a:rPr sz="850" spc="-5" dirty="0">
                          <a:solidFill>
                            <a:srgbClr val="57585B"/>
                          </a:solidFill>
                          <a:latin typeface="Arial"/>
                          <a:cs typeface="Arial"/>
                        </a:rPr>
                        <a:t>(28-27)</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61</a:t>
                      </a:r>
                      <a:r>
                        <a:rPr sz="850" spc="-20" dirty="0">
                          <a:solidFill>
                            <a:srgbClr val="57585B"/>
                          </a:solidFill>
                          <a:latin typeface="Arial"/>
                          <a:cs typeface="Arial"/>
                        </a:rPr>
                        <a:t> </a:t>
                      </a:r>
                      <a:r>
                        <a:rPr sz="850" spc="-5" dirty="0">
                          <a:solidFill>
                            <a:srgbClr val="57585B"/>
                          </a:solidFill>
                          <a:latin typeface="Arial"/>
                          <a:cs typeface="Arial"/>
                        </a:rPr>
                        <a:t>(28-82)</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63</a:t>
                      </a:r>
                      <a:r>
                        <a:rPr sz="850" spc="-10" dirty="0">
                          <a:solidFill>
                            <a:srgbClr val="57585B"/>
                          </a:solidFill>
                          <a:latin typeface="Arial"/>
                          <a:cs typeface="Arial"/>
                        </a:rPr>
                        <a:t> </a:t>
                      </a:r>
                      <a:r>
                        <a:rPr sz="850" spc="-5" dirty="0">
                          <a:solidFill>
                            <a:srgbClr val="57585B"/>
                          </a:solidFill>
                          <a:latin typeface="Arial"/>
                          <a:cs typeface="Arial"/>
                        </a:rPr>
                        <a:t>(33-87)</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02"/>
                  </a:ext>
                </a:extLst>
              </a:tr>
              <a:tr h="171271">
                <a:tc>
                  <a:txBody>
                    <a:bodyPr/>
                    <a:lstStyle/>
                    <a:p>
                      <a:pPr marL="34290">
                        <a:lnSpc>
                          <a:spcPts val="915"/>
                        </a:lnSpc>
                      </a:pPr>
                      <a:r>
                        <a:rPr sz="850" spc="-5" dirty="0">
                          <a:solidFill>
                            <a:srgbClr val="57585B"/>
                          </a:solidFill>
                          <a:latin typeface="Arial"/>
                          <a:cs typeface="Arial"/>
                        </a:rPr>
                        <a:t>Sex, </a:t>
                      </a:r>
                      <a:r>
                        <a:rPr sz="850" dirty="0">
                          <a:solidFill>
                            <a:srgbClr val="57585B"/>
                          </a:solidFill>
                          <a:latin typeface="Arial"/>
                          <a:cs typeface="Arial"/>
                        </a:rPr>
                        <a:t>n</a:t>
                      </a:r>
                      <a:r>
                        <a:rPr sz="850" spc="20" dirty="0">
                          <a:solidFill>
                            <a:srgbClr val="57585B"/>
                          </a:solidFill>
                          <a:latin typeface="Arial"/>
                          <a:cs typeface="Arial"/>
                        </a:rPr>
                        <a:t> </a:t>
                      </a:r>
                      <a:r>
                        <a:rPr sz="850" dirty="0">
                          <a:solidFill>
                            <a:srgbClr val="57585B"/>
                          </a:solidFill>
                          <a:latin typeface="Arial"/>
                          <a:cs typeface="Arial"/>
                        </a:rPr>
                        <a:t>(%)</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03"/>
                  </a:ext>
                </a:extLst>
              </a:tr>
              <a:tr h="171255">
                <a:tc>
                  <a:txBody>
                    <a:bodyPr/>
                    <a:lstStyle/>
                    <a:p>
                      <a:pPr marL="143510">
                        <a:lnSpc>
                          <a:spcPts val="915"/>
                        </a:lnSpc>
                      </a:pPr>
                      <a:r>
                        <a:rPr sz="850" dirty="0">
                          <a:solidFill>
                            <a:srgbClr val="57585B"/>
                          </a:solidFill>
                          <a:latin typeface="Arial"/>
                          <a:cs typeface="Arial"/>
                        </a:rPr>
                        <a:t>M</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53</a:t>
                      </a:r>
                      <a:r>
                        <a:rPr sz="850" spc="-15" dirty="0">
                          <a:solidFill>
                            <a:srgbClr val="57585B"/>
                          </a:solidFill>
                          <a:latin typeface="Arial"/>
                          <a:cs typeface="Arial"/>
                        </a:rPr>
                        <a:t> </a:t>
                      </a:r>
                      <a:r>
                        <a:rPr sz="850" spc="-5" dirty="0">
                          <a:solidFill>
                            <a:srgbClr val="57585B"/>
                          </a:solidFill>
                          <a:latin typeface="Arial"/>
                          <a:cs typeface="Arial"/>
                        </a:rPr>
                        <a:t>(37.9)</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36</a:t>
                      </a:r>
                      <a:r>
                        <a:rPr sz="850" spc="-15" dirty="0">
                          <a:solidFill>
                            <a:srgbClr val="57585B"/>
                          </a:solidFill>
                          <a:latin typeface="Arial"/>
                          <a:cs typeface="Arial"/>
                        </a:rPr>
                        <a:t> </a:t>
                      </a:r>
                      <a:r>
                        <a:rPr sz="850" spc="-5" dirty="0">
                          <a:solidFill>
                            <a:srgbClr val="57585B"/>
                          </a:solidFill>
                          <a:latin typeface="Arial"/>
                          <a:cs typeface="Arial"/>
                        </a:rPr>
                        <a:t>(44.4)</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04"/>
                  </a:ext>
                </a:extLst>
              </a:tr>
              <a:tr h="171255">
                <a:tc>
                  <a:txBody>
                    <a:bodyPr/>
                    <a:lstStyle/>
                    <a:p>
                      <a:pPr marL="34290">
                        <a:lnSpc>
                          <a:spcPts val="915"/>
                        </a:lnSpc>
                      </a:pPr>
                      <a:r>
                        <a:rPr sz="850" dirty="0">
                          <a:solidFill>
                            <a:srgbClr val="57585B"/>
                          </a:solidFill>
                          <a:latin typeface="Arial"/>
                          <a:cs typeface="Arial"/>
                        </a:rPr>
                        <a:t>Smoking status, n</a:t>
                      </a:r>
                      <a:r>
                        <a:rPr sz="850" spc="-35" dirty="0">
                          <a:solidFill>
                            <a:srgbClr val="57585B"/>
                          </a:solidFill>
                          <a:latin typeface="Arial"/>
                          <a:cs typeface="Arial"/>
                        </a:rPr>
                        <a:t> </a:t>
                      </a:r>
                      <a:r>
                        <a:rPr sz="850" dirty="0">
                          <a:solidFill>
                            <a:srgbClr val="57585B"/>
                          </a:solidFill>
                          <a:latin typeface="Arial"/>
                          <a:cs typeface="Arial"/>
                        </a:rPr>
                        <a:t>(%)</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05"/>
                  </a:ext>
                </a:extLst>
              </a:tr>
              <a:tr h="171271">
                <a:tc>
                  <a:txBody>
                    <a:bodyPr/>
                    <a:lstStyle/>
                    <a:p>
                      <a:pPr marL="143510">
                        <a:lnSpc>
                          <a:spcPts val="915"/>
                        </a:lnSpc>
                      </a:pPr>
                      <a:r>
                        <a:rPr sz="850" spc="-5" dirty="0">
                          <a:solidFill>
                            <a:srgbClr val="57585B"/>
                          </a:solidFill>
                          <a:latin typeface="Arial"/>
                          <a:cs typeface="Arial"/>
                        </a:rPr>
                        <a:t>Never</a:t>
                      </a:r>
                      <a:r>
                        <a:rPr sz="850" spc="5" dirty="0">
                          <a:solidFill>
                            <a:srgbClr val="57585B"/>
                          </a:solidFill>
                          <a:latin typeface="Arial"/>
                          <a:cs typeface="Arial"/>
                        </a:rPr>
                        <a:t> </a:t>
                      </a:r>
                      <a:r>
                        <a:rPr sz="850" dirty="0">
                          <a:solidFill>
                            <a:srgbClr val="57585B"/>
                          </a:solidFill>
                          <a:latin typeface="Arial"/>
                          <a:cs typeface="Arial"/>
                        </a:rPr>
                        <a:t>smoked</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98</a:t>
                      </a:r>
                      <a:r>
                        <a:rPr sz="850" spc="-15" dirty="0">
                          <a:solidFill>
                            <a:srgbClr val="57585B"/>
                          </a:solidFill>
                          <a:latin typeface="Arial"/>
                          <a:cs typeface="Arial"/>
                        </a:rPr>
                        <a:t> </a:t>
                      </a:r>
                      <a:r>
                        <a:rPr sz="850" spc="-5" dirty="0">
                          <a:solidFill>
                            <a:srgbClr val="57585B"/>
                          </a:solidFill>
                          <a:latin typeface="Arial"/>
                          <a:cs typeface="Arial"/>
                        </a:rPr>
                        <a:t>(70.0)</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54</a:t>
                      </a:r>
                      <a:r>
                        <a:rPr sz="850" spc="-15" dirty="0">
                          <a:solidFill>
                            <a:srgbClr val="57585B"/>
                          </a:solidFill>
                          <a:latin typeface="Arial"/>
                          <a:cs typeface="Arial"/>
                        </a:rPr>
                        <a:t> </a:t>
                      </a:r>
                      <a:r>
                        <a:rPr sz="850" spc="-5" dirty="0">
                          <a:solidFill>
                            <a:srgbClr val="57585B"/>
                          </a:solidFill>
                          <a:latin typeface="Arial"/>
                          <a:cs typeface="Arial"/>
                        </a:rPr>
                        <a:t>(66.7)</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44 (75.6)</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06"/>
                  </a:ext>
                </a:extLst>
              </a:tr>
              <a:tr h="171255">
                <a:tc>
                  <a:txBody>
                    <a:bodyPr/>
                    <a:lstStyle/>
                    <a:p>
                      <a:pPr marL="119380">
                        <a:lnSpc>
                          <a:spcPts val="915"/>
                        </a:lnSpc>
                      </a:pPr>
                      <a:r>
                        <a:rPr sz="850" spc="-5" dirty="0">
                          <a:solidFill>
                            <a:srgbClr val="57585B"/>
                          </a:solidFill>
                          <a:latin typeface="Arial"/>
                          <a:cs typeface="Arial"/>
                        </a:rPr>
                        <a:t>Current</a:t>
                      </a:r>
                      <a:r>
                        <a:rPr sz="850" spc="15" dirty="0">
                          <a:solidFill>
                            <a:srgbClr val="57585B"/>
                          </a:solidFill>
                          <a:latin typeface="Arial"/>
                          <a:cs typeface="Arial"/>
                        </a:rPr>
                        <a:t> </a:t>
                      </a:r>
                      <a:r>
                        <a:rPr sz="850" dirty="0">
                          <a:solidFill>
                            <a:srgbClr val="57585B"/>
                          </a:solidFill>
                          <a:latin typeface="Arial"/>
                          <a:cs typeface="Arial"/>
                        </a:rPr>
                        <a:t>smoker</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spc="-5" dirty="0">
                          <a:solidFill>
                            <a:srgbClr val="57585B"/>
                          </a:solidFill>
                          <a:latin typeface="Arial"/>
                          <a:cs typeface="Arial"/>
                        </a:rPr>
                        <a:t>23</a:t>
                      </a:r>
                      <a:r>
                        <a:rPr sz="850" spc="-15" dirty="0">
                          <a:solidFill>
                            <a:srgbClr val="57585B"/>
                          </a:solidFill>
                          <a:latin typeface="Arial"/>
                          <a:cs typeface="Arial"/>
                        </a:rPr>
                        <a:t> </a:t>
                      </a:r>
                      <a:r>
                        <a:rPr sz="850" spc="-5" dirty="0">
                          <a:solidFill>
                            <a:srgbClr val="57585B"/>
                          </a:solidFill>
                          <a:latin typeface="Arial"/>
                          <a:cs typeface="Arial"/>
                        </a:rPr>
                        <a:t>(16.4)</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spc="-5" dirty="0">
                          <a:solidFill>
                            <a:srgbClr val="57585B"/>
                          </a:solidFill>
                          <a:latin typeface="Arial"/>
                          <a:cs typeface="Arial"/>
                        </a:rPr>
                        <a:t>16</a:t>
                      </a:r>
                      <a:r>
                        <a:rPr sz="850" spc="-15" dirty="0">
                          <a:solidFill>
                            <a:srgbClr val="57585B"/>
                          </a:solidFill>
                          <a:latin typeface="Arial"/>
                          <a:cs typeface="Arial"/>
                        </a:rPr>
                        <a:t> </a:t>
                      </a:r>
                      <a:r>
                        <a:rPr sz="850" spc="-5" dirty="0">
                          <a:solidFill>
                            <a:srgbClr val="57585B"/>
                          </a:solidFill>
                          <a:latin typeface="Arial"/>
                          <a:cs typeface="Arial"/>
                        </a:rPr>
                        <a:t>(19.7)</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7</a:t>
                      </a:r>
                      <a:r>
                        <a:rPr sz="850" spc="-15" dirty="0">
                          <a:solidFill>
                            <a:srgbClr val="57585B"/>
                          </a:solidFill>
                          <a:latin typeface="Arial"/>
                          <a:cs typeface="Arial"/>
                        </a:rPr>
                        <a:t> </a:t>
                      </a:r>
                      <a:r>
                        <a:rPr sz="850" spc="-5" dirty="0">
                          <a:solidFill>
                            <a:srgbClr val="57585B"/>
                          </a:solidFill>
                          <a:latin typeface="Arial"/>
                          <a:cs typeface="Arial"/>
                        </a:rPr>
                        <a:t>(11.9)</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07"/>
                  </a:ext>
                </a:extLst>
              </a:tr>
              <a:tr h="171271">
                <a:tc>
                  <a:txBody>
                    <a:bodyPr/>
                    <a:lstStyle/>
                    <a:p>
                      <a:pPr marL="144145">
                        <a:lnSpc>
                          <a:spcPts val="915"/>
                        </a:lnSpc>
                      </a:pPr>
                      <a:r>
                        <a:rPr sz="850" spc="-5" dirty="0">
                          <a:solidFill>
                            <a:srgbClr val="57585B"/>
                          </a:solidFill>
                          <a:latin typeface="Arial"/>
                          <a:cs typeface="Arial"/>
                        </a:rPr>
                        <a:t>Ex-smoker</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19</a:t>
                      </a:r>
                      <a:r>
                        <a:rPr sz="850" spc="-15" dirty="0">
                          <a:solidFill>
                            <a:srgbClr val="57585B"/>
                          </a:solidFill>
                          <a:latin typeface="Arial"/>
                          <a:cs typeface="Arial"/>
                        </a:rPr>
                        <a:t> </a:t>
                      </a:r>
                      <a:r>
                        <a:rPr sz="850" spc="-5" dirty="0">
                          <a:solidFill>
                            <a:srgbClr val="57585B"/>
                          </a:solidFill>
                          <a:latin typeface="Arial"/>
                          <a:cs typeface="Arial"/>
                        </a:rPr>
                        <a:t>(13.6)</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11</a:t>
                      </a:r>
                      <a:r>
                        <a:rPr sz="850" spc="-15" dirty="0">
                          <a:solidFill>
                            <a:srgbClr val="57585B"/>
                          </a:solidFill>
                          <a:latin typeface="Arial"/>
                          <a:cs typeface="Arial"/>
                        </a:rPr>
                        <a:t> </a:t>
                      </a:r>
                      <a:r>
                        <a:rPr sz="850" spc="-5" dirty="0">
                          <a:solidFill>
                            <a:srgbClr val="57585B"/>
                          </a:solidFill>
                          <a:latin typeface="Arial"/>
                          <a:cs typeface="Arial"/>
                        </a:rPr>
                        <a:t>(13.6)</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8</a:t>
                      </a:r>
                      <a:r>
                        <a:rPr sz="850" spc="-15" dirty="0">
                          <a:solidFill>
                            <a:srgbClr val="57585B"/>
                          </a:solidFill>
                          <a:latin typeface="Arial"/>
                          <a:cs typeface="Arial"/>
                        </a:rPr>
                        <a:t> </a:t>
                      </a:r>
                      <a:r>
                        <a:rPr sz="850" spc="-5" dirty="0">
                          <a:solidFill>
                            <a:srgbClr val="57585B"/>
                          </a:solidFill>
                          <a:latin typeface="Arial"/>
                          <a:cs typeface="Arial"/>
                        </a:rPr>
                        <a:t>(13.5)</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08"/>
                  </a:ext>
                </a:extLst>
              </a:tr>
              <a:tr h="171255">
                <a:tc>
                  <a:txBody>
                    <a:bodyPr/>
                    <a:lstStyle/>
                    <a:p>
                      <a:pPr marL="34290">
                        <a:lnSpc>
                          <a:spcPts val="915"/>
                        </a:lnSpc>
                      </a:pPr>
                      <a:r>
                        <a:rPr sz="850" dirty="0">
                          <a:solidFill>
                            <a:srgbClr val="57585B"/>
                          </a:solidFill>
                          <a:latin typeface="Arial"/>
                          <a:cs typeface="Arial"/>
                        </a:rPr>
                        <a:t>Baseline ECOG PS, n</a:t>
                      </a:r>
                      <a:r>
                        <a:rPr sz="850" spc="-15" dirty="0">
                          <a:solidFill>
                            <a:srgbClr val="57585B"/>
                          </a:solidFill>
                          <a:latin typeface="Arial"/>
                          <a:cs typeface="Arial"/>
                        </a:rPr>
                        <a:t> </a:t>
                      </a:r>
                      <a:r>
                        <a:rPr sz="850" dirty="0">
                          <a:solidFill>
                            <a:srgbClr val="57585B"/>
                          </a:solidFill>
                          <a:latin typeface="Arial"/>
                          <a:cs typeface="Arial"/>
                        </a:rPr>
                        <a:t>(%)</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09"/>
                  </a:ext>
                </a:extLst>
              </a:tr>
              <a:tr h="171271">
                <a:tc>
                  <a:txBody>
                    <a:bodyPr/>
                    <a:lstStyle/>
                    <a:p>
                      <a:pPr marL="143510">
                        <a:lnSpc>
                          <a:spcPts val="915"/>
                        </a:lnSpc>
                      </a:pPr>
                      <a:r>
                        <a:rPr sz="850" spc="-5" dirty="0">
                          <a:solidFill>
                            <a:srgbClr val="57585B"/>
                          </a:solidFill>
                          <a:latin typeface="Arial"/>
                          <a:cs typeface="Arial"/>
                        </a:rPr>
                        <a:t>0-1</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129</a:t>
                      </a:r>
                      <a:r>
                        <a:rPr sz="850" spc="-25" dirty="0">
                          <a:solidFill>
                            <a:srgbClr val="57585B"/>
                          </a:solidFill>
                          <a:latin typeface="Arial"/>
                          <a:cs typeface="Arial"/>
                        </a:rPr>
                        <a:t> </a:t>
                      </a:r>
                      <a:r>
                        <a:rPr sz="850" spc="-5" dirty="0">
                          <a:solidFill>
                            <a:srgbClr val="57585B"/>
                          </a:solidFill>
                          <a:latin typeface="Arial"/>
                          <a:cs typeface="Arial"/>
                        </a:rPr>
                        <a:t>(92.1)</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76</a:t>
                      </a:r>
                      <a:r>
                        <a:rPr sz="850" spc="-20" dirty="0">
                          <a:solidFill>
                            <a:srgbClr val="57585B"/>
                          </a:solidFill>
                          <a:latin typeface="Arial"/>
                          <a:cs typeface="Arial"/>
                        </a:rPr>
                        <a:t> </a:t>
                      </a:r>
                      <a:r>
                        <a:rPr sz="850" spc="-5" dirty="0">
                          <a:solidFill>
                            <a:srgbClr val="57585B"/>
                          </a:solidFill>
                          <a:latin typeface="Arial"/>
                          <a:cs typeface="Arial"/>
                        </a:rPr>
                        <a:t>(93.58)</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53 (89.8)</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10"/>
                  </a:ext>
                </a:extLst>
              </a:tr>
              <a:tr h="171255">
                <a:tc>
                  <a:txBody>
                    <a:bodyPr/>
                    <a:lstStyle/>
                    <a:p>
                      <a:pPr marL="143510">
                        <a:lnSpc>
                          <a:spcPts val="915"/>
                        </a:lnSpc>
                      </a:pPr>
                      <a:r>
                        <a:rPr sz="850" spc="-5" dirty="0">
                          <a:solidFill>
                            <a:srgbClr val="57585B"/>
                          </a:solidFill>
                          <a:latin typeface="Arial"/>
                          <a:cs typeface="Arial"/>
                        </a:rPr>
                        <a:t>2-4</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spc="-5" dirty="0">
                          <a:solidFill>
                            <a:srgbClr val="57585B"/>
                          </a:solidFill>
                          <a:latin typeface="Arial"/>
                          <a:cs typeface="Arial"/>
                        </a:rPr>
                        <a:t>11</a:t>
                      </a:r>
                      <a:r>
                        <a:rPr sz="850" spc="-10" dirty="0">
                          <a:solidFill>
                            <a:srgbClr val="57585B"/>
                          </a:solidFill>
                          <a:latin typeface="Arial"/>
                          <a:cs typeface="Arial"/>
                        </a:rPr>
                        <a:t> </a:t>
                      </a:r>
                      <a:r>
                        <a:rPr sz="850" spc="-5" dirty="0">
                          <a:solidFill>
                            <a:srgbClr val="57585B"/>
                          </a:solidFill>
                          <a:latin typeface="Arial"/>
                          <a:cs typeface="Arial"/>
                        </a:rPr>
                        <a:t>(7.9)</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5</a:t>
                      </a:r>
                      <a:r>
                        <a:rPr sz="850" spc="-15" dirty="0">
                          <a:solidFill>
                            <a:srgbClr val="57585B"/>
                          </a:solidFill>
                          <a:latin typeface="Arial"/>
                          <a:cs typeface="Arial"/>
                        </a:rPr>
                        <a:t> </a:t>
                      </a:r>
                      <a:r>
                        <a:rPr sz="850" spc="-5" dirty="0">
                          <a:solidFill>
                            <a:srgbClr val="57585B"/>
                          </a:solidFill>
                          <a:latin typeface="Arial"/>
                          <a:cs typeface="Arial"/>
                        </a:rPr>
                        <a:t>(6.2)</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6</a:t>
                      </a:r>
                      <a:r>
                        <a:rPr sz="850" spc="-15" dirty="0">
                          <a:solidFill>
                            <a:srgbClr val="57585B"/>
                          </a:solidFill>
                          <a:latin typeface="Arial"/>
                          <a:cs typeface="Arial"/>
                        </a:rPr>
                        <a:t> </a:t>
                      </a:r>
                      <a:r>
                        <a:rPr sz="850" spc="-5" dirty="0">
                          <a:solidFill>
                            <a:srgbClr val="57585B"/>
                          </a:solidFill>
                          <a:latin typeface="Arial"/>
                          <a:cs typeface="Arial"/>
                        </a:rPr>
                        <a:t>(10.2)</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11"/>
                  </a:ext>
                </a:extLst>
              </a:tr>
              <a:tr h="171271">
                <a:tc>
                  <a:txBody>
                    <a:bodyPr/>
                    <a:lstStyle/>
                    <a:p>
                      <a:pPr marL="33655">
                        <a:lnSpc>
                          <a:spcPts val="915"/>
                        </a:lnSpc>
                      </a:pPr>
                      <a:r>
                        <a:rPr sz="850" dirty="0">
                          <a:solidFill>
                            <a:srgbClr val="57585B"/>
                          </a:solidFill>
                          <a:latin typeface="Arial"/>
                          <a:cs typeface="Arial"/>
                        </a:rPr>
                        <a:t>cStage </a:t>
                      </a:r>
                      <a:r>
                        <a:rPr sz="850" spc="-5" dirty="0">
                          <a:solidFill>
                            <a:srgbClr val="57585B"/>
                          </a:solidFill>
                          <a:latin typeface="Arial"/>
                          <a:cs typeface="Arial"/>
                        </a:rPr>
                        <a:t>at screening, </a:t>
                      </a:r>
                      <a:r>
                        <a:rPr sz="850" dirty="0">
                          <a:solidFill>
                            <a:srgbClr val="57585B"/>
                          </a:solidFill>
                          <a:latin typeface="Arial"/>
                          <a:cs typeface="Arial"/>
                        </a:rPr>
                        <a:t>n</a:t>
                      </a:r>
                      <a:r>
                        <a:rPr sz="850" spc="25" dirty="0">
                          <a:solidFill>
                            <a:srgbClr val="57585B"/>
                          </a:solidFill>
                          <a:latin typeface="Arial"/>
                          <a:cs typeface="Arial"/>
                        </a:rPr>
                        <a:t> </a:t>
                      </a:r>
                      <a:r>
                        <a:rPr sz="850" dirty="0">
                          <a:solidFill>
                            <a:srgbClr val="57585B"/>
                          </a:solidFill>
                          <a:latin typeface="Arial"/>
                          <a:cs typeface="Arial"/>
                        </a:rPr>
                        <a:t>(%)</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12"/>
                  </a:ext>
                </a:extLst>
              </a:tr>
              <a:tr h="171255">
                <a:tc>
                  <a:txBody>
                    <a:bodyPr/>
                    <a:lstStyle/>
                    <a:p>
                      <a:pPr marL="143510">
                        <a:lnSpc>
                          <a:spcPts val="915"/>
                        </a:lnSpc>
                      </a:pPr>
                      <a:r>
                        <a:rPr sz="850" dirty="0">
                          <a:solidFill>
                            <a:srgbClr val="57585B"/>
                          </a:solidFill>
                          <a:latin typeface="Arial"/>
                          <a:cs typeface="Arial"/>
                        </a:rPr>
                        <a:t>Stage</a:t>
                      </a:r>
                      <a:r>
                        <a:rPr sz="850" spc="5" dirty="0">
                          <a:solidFill>
                            <a:srgbClr val="57585B"/>
                          </a:solidFill>
                          <a:latin typeface="Arial"/>
                          <a:cs typeface="Arial"/>
                        </a:rPr>
                        <a:t> IIIB</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4</a:t>
                      </a:r>
                      <a:r>
                        <a:rPr sz="850" spc="-20" dirty="0">
                          <a:solidFill>
                            <a:srgbClr val="57585B"/>
                          </a:solidFill>
                          <a:latin typeface="Arial"/>
                          <a:cs typeface="Arial"/>
                        </a:rPr>
                        <a:t> </a:t>
                      </a:r>
                      <a:r>
                        <a:rPr sz="850" spc="-5" dirty="0">
                          <a:solidFill>
                            <a:srgbClr val="57585B"/>
                          </a:solidFill>
                          <a:latin typeface="Arial"/>
                          <a:cs typeface="Arial"/>
                        </a:rPr>
                        <a:t>(2.9)</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2</a:t>
                      </a:r>
                      <a:r>
                        <a:rPr sz="850" spc="-15" dirty="0">
                          <a:solidFill>
                            <a:srgbClr val="57585B"/>
                          </a:solidFill>
                          <a:latin typeface="Arial"/>
                          <a:cs typeface="Arial"/>
                        </a:rPr>
                        <a:t> </a:t>
                      </a:r>
                      <a:r>
                        <a:rPr sz="850" spc="-5" dirty="0">
                          <a:solidFill>
                            <a:srgbClr val="57585B"/>
                          </a:solidFill>
                          <a:latin typeface="Arial"/>
                          <a:cs typeface="Arial"/>
                        </a:rPr>
                        <a:t>(2.5)</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2</a:t>
                      </a:r>
                      <a:r>
                        <a:rPr sz="850" spc="-15" dirty="0">
                          <a:solidFill>
                            <a:srgbClr val="57585B"/>
                          </a:solidFill>
                          <a:latin typeface="Arial"/>
                          <a:cs typeface="Arial"/>
                        </a:rPr>
                        <a:t> </a:t>
                      </a:r>
                      <a:r>
                        <a:rPr sz="850" spc="-5" dirty="0">
                          <a:solidFill>
                            <a:srgbClr val="57585B"/>
                          </a:solidFill>
                          <a:latin typeface="Arial"/>
                          <a:cs typeface="Arial"/>
                        </a:rPr>
                        <a:t>(3.4)</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13"/>
                  </a:ext>
                </a:extLst>
              </a:tr>
              <a:tr h="171255">
                <a:tc>
                  <a:txBody>
                    <a:bodyPr/>
                    <a:lstStyle/>
                    <a:p>
                      <a:pPr marL="33655">
                        <a:lnSpc>
                          <a:spcPts val="915"/>
                        </a:lnSpc>
                      </a:pPr>
                      <a:r>
                        <a:rPr sz="850" dirty="0">
                          <a:solidFill>
                            <a:srgbClr val="57585B"/>
                          </a:solidFill>
                          <a:latin typeface="Arial"/>
                          <a:cs typeface="Arial"/>
                        </a:rPr>
                        <a:t>EGFR mutation status, n</a:t>
                      </a:r>
                      <a:r>
                        <a:rPr sz="850" spc="-40" dirty="0">
                          <a:solidFill>
                            <a:srgbClr val="57585B"/>
                          </a:solidFill>
                          <a:latin typeface="Arial"/>
                          <a:cs typeface="Arial"/>
                        </a:rPr>
                        <a:t> </a:t>
                      </a:r>
                      <a:r>
                        <a:rPr sz="850" dirty="0">
                          <a:solidFill>
                            <a:srgbClr val="57585B"/>
                          </a:solidFill>
                          <a:latin typeface="Arial"/>
                          <a:cs typeface="Arial"/>
                        </a:rPr>
                        <a:t>(%)</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nSpc>
                          <a:spcPct val="100000"/>
                        </a:lnSpc>
                      </a:pPr>
                      <a:endParaRPr sz="850" dirty="0">
                        <a:latin typeface="Arial" panose="020B0604020202020204" pitchFamily="34" charset="0"/>
                        <a:cs typeface="Arial" panose="020B0604020202020204" pitchFamily="34" charset="0"/>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14"/>
                  </a:ext>
                </a:extLst>
              </a:tr>
              <a:tr h="171271">
                <a:tc>
                  <a:txBody>
                    <a:bodyPr/>
                    <a:lstStyle/>
                    <a:p>
                      <a:pPr marL="33655">
                        <a:lnSpc>
                          <a:spcPts val="915"/>
                        </a:lnSpc>
                      </a:pPr>
                      <a:r>
                        <a:rPr lang="en-US" sz="850" spc="-5" dirty="0" err="1">
                          <a:solidFill>
                            <a:srgbClr val="57585B"/>
                          </a:solidFill>
                          <a:latin typeface="Arial"/>
                          <a:cs typeface="Arial"/>
                        </a:rPr>
                        <a:t>Nhóm</a:t>
                      </a:r>
                      <a:r>
                        <a:rPr sz="850" spc="-5" dirty="0">
                          <a:solidFill>
                            <a:srgbClr val="57585B"/>
                          </a:solidFill>
                          <a:latin typeface="Arial"/>
                          <a:cs typeface="Arial"/>
                        </a:rPr>
                        <a:t> </a:t>
                      </a:r>
                      <a:r>
                        <a:rPr sz="850" dirty="0">
                          <a:solidFill>
                            <a:srgbClr val="57585B"/>
                          </a:solidFill>
                          <a:latin typeface="Arial"/>
                          <a:cs typeface="Arial"/>
                        </a:rPr>
                        <a:t>1 (classical</a:t>
                      </a:r>
                      <a:r>
                        <a:rPr sz="850" spc="-25" dirty="0">
                          <a:solidFill>
                            <a:srgbClr val="57585B"/>
                          </a:solidFill>
                          <a:latin typeface="Arial"/>
                          <a:cs typeface="Arial"/>
                        </a:rPr>
                        <a:t> </a:t>
                      </a:r>
                      <a:r>
                        <a:rPr sz="850" dirty="0">
                          <a:solidFill>
                            <a:srgbClr val="57585B"/>
                          </a:solidFill>
                          <a:latin typeface="Arial"/>
                          <a:cs typeface="Arial"/>
                        </a:rPr>
                        <a:t>mutation[s])</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spc="-5" dirty="0">
                          <a:solidFill>
                            <a:srgbClr val="57585B"/>
                          </a:solidFill>
                          <a:latin typeface="Arial"/>
                          <a:cs typeface="Arial"/>
                        </a:rPr>
                        <a:t>108</a:t>
                      </a:r>
                      <a:r>
                        <a:rPr sz="850" spc="-25" dirty="0">
                          <a:solidFill>
                            <a:srgbClr val="57585B"/>
                          </a:solidFill>
                          <a:latin typeface="Arial"/>
                          <a:cs typeface="Arial"/>
                        </a:rPr>
                        <a:t> </a:t>
                      </a:r>
                      <a:r>
                        <a:rPr sz="850" spc="-5" dirty="0">
                          <a:solidFill>
                            <a:srgbClr val="57585B"/>
                          </a:solidFill>
                          <a:latin typeface="Arial"/>
                          <a:cs typeface="Arial"/>
                        </a:rPr>
                        <a:t>(77.1)</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spc="-5" dirty="0">
                          <a:solidFill>
                            <a:srgbClr val="57585B"/>
                          </a:solidFill>
                          <a:latin typeface="Arial"/>
                          <a:cs typeface="Arial"/>
                        </a:rPr>
                        <a:t>70</a:t>
                      </a:r>
                      <a:r>
                        <a:rPr sz="850" spc="-15" dirty="0">
                          <a:solidFill>
                            <a:srgbClr val="57585B"/>
                          </a:solidFill>
                          <a:latin typeface="Arial"/>
                          <a:cs typeface="Arial"/>
                        </a:rPr>
                        <a:t> </a:t>
                      </a:r>
                      <a:r>
                        <a:rPr sz="850" spc="-5" dirty="0">
                          <a:solidFill>
                            <a:srgbClr val="57585B"/>
                          </a:solidFill>
                          <a:latin typeface="Arial"/>
                          <a:cs typeface="Arial"/>
                        </a:rPr>
                        <a:t>(86.4)</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spc="-5" dirty="0">
                          <a:solidFill>
                            <a:srgbClr val="57585B"/>
                          </a:solidFill>
                          <a:latin typeface="Arial"/>
                          <a:cs typeface="Arial"/>
                        </a:rPr>
                        <a:t>38 (64.4)</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15"/>
                  </a:ext>
                </a:extLst>
              </a:tr>
              <a:tr h="171255">
                <a:tc>
                  <a:txBody>
                    <a:bodyPr/>
                    <a:lstStyle/>
                    <a:p>
                      <a:pPr marL="143510">
                        <a:lnSpc>
                          <a:spcPts val="915"/>
                        </a:lnSpc>
                      </a:pPr>
                      <a:r>
                        <a:rPr sz="850" spc="-5" dirty="0">
                          <a:solidFill>
                            <a:srgbClr val="57585B"/>
                          </a:solidFill>
                          <a:latin typeface="Arial"/>
                          <a:cs typeface="Arial"/>
                        </a:rPr>
                        <a:t>19DEL</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81</a:t>
                      </a:r>
                      <a:r>
                        <a:rPr sz="850" spc="-15" dirty="0">
                          <a:solidFill>
                            <a:srgbClr val="57585B"/>
                          </a:solidFill>
                          <a:latin typeface="Arial"/>
                          <a:cs typeface="Arial"/>
                        </a:rPr>
                        <a:t> </a:t>
                      </a:r>
                      <a:r>
                        <a:rPr sz="850" spc="-5" dirty="0">
                          <a:solidFill>
                            <a:srgbClr val="57585B"/>
                          </a:solidFill>
                          <a:latin typeface="Arial"/>
                          <a:cs typeface="Arial"/>
                        </a:rPr>
                        <a:t>(57.9)</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30</a:t>
                      </a:r>
                      <a:r>
                        <a:rPr sz="850" spc="-15" dirty="0">
                          <a:solidFill>
                            <a:srgbClr val="57585B"/>
                          </a:solidFill>
                          <a:latin typeface="Arial"/>
                          <a:cs typeface="Arial"/>
                        </a:rPr>
                        <a:t> </a:t>
                      </a:r>
                      <a:r>
                        <a:rPr sz="850" spc="-5" dirty="0">
                          <a:solidFill>
                            <a:srgbClr val="57585B"/>
                          </a:solidFill>
                          <a:latin typeface="Arial"/>
                          <a:cs typeface="Arial"/>
                        </a:rPr>
                        <a:t>(61.7)</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spc="-5" dirty="0">
                          <a:solidFill>
                            <a:srgbClr val="57585B"/>
                          </a:solidFill>
                          <a:latin typeface="Arial"/>
                          <a:cs typeface="Arial"/>
                        </a:rPr>
                        <a:t>31 (52.5)</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16"/>
                  </a:ext>
                </a:extLst>
              </a:tr>
              <a:tr h="171271">
                <a:tc>
                  <a:txBody>
                    <a:bodyPr/>
                    <a:lstStyle/>
                    <a:p>
                      <a:pPr marL="143510">
                        <a:lnSpc>
                          <a:spcPts val="915"/>
                        </a:lnSpc>
                      </a:pPr>
                      <a:r>
                        <a:rPr sz="850" spc="-5" dirty="0">
                          <a:solidFill>
                            <a:srgbClr val="57585B"/>
                          </a:solidFill>
                          <a:latin typeface="Arial"/>
                          <a:cs typeface="Arial"/>
                        </a:rPr>
                        <a:t>p.L585R</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spc="-5" dirty="0">
                          <a:solidFill>
                            <a:srgbClr val="57585B"/>
                          </a:solidFill>
                          <a:latin typeface="Arial"/>
                          <a:cs typeface="Arial"/>
                        </a:rPr>
                        <a:t>24</a:t>
                      </a:r>
                      <a:r>
                        <a:rPr sz="850" spc="-15" dirty="0">
                          <a:solidFill>
                            <a:srgbClr val="57585B"/>
                          </a:solidFill>
                          <a:latin typeface="Arial"/>
                          <a:cs typeface="Arial"/>
                        </a:rPr>
                        <a:t> </a:t>
                      </a:r>
                      <a:r>
                        <a:rPr sz="850" spc="-5" dirty="0">
                          <a:solidFill>
                            <a:srgbClr val="57585B"/>
                          </a:solidFill>
                          <a:latin typeface="Arial"/>
                          <a:cs typeface="Arial"/>
                        </a:rPr>
                        <a:t>(17.1)</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spc="-5" dirty="0">
                          <a:solidFill>
                            <a:srgbClr val="57585B"/>
                          </a:solidFill>
                          <a:latin typeface="Arial"/>
                          <a:cs typeface="Arial"/>
                        </a:rPr>
                        <a:t>18</a:t>
                      </a:r>
                      <a:r>
                        <a:rPr sz="850" spc="-15" dirty="0">
                          <a:solidFill>
                            <a:srgbClr val="57585B"/>
                          </a:solidFill>
                          <a:latin typeface="Arial"/>
                          <a:cs typeface="Arial"/>
                        </a:rPr>
                        <a:t> </a:t>
                      </a:r>
                      <a:r>
                        <a:rPr sz="850" spc="-5" dirty="0">
                          <a:solidFill>
                            <a:srgbClr val="57585B"/>
                          </a:solidFill>
                          <a:latin typeface="Arial"/>
                          <a:cs typeface="Arial"/>
                        </a:rPr>
                        <a:t>(22.3)</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6</a:t>
                      </a:r>
                      <a:r>
                        <a:rPr sz="850" spc="-15" dirty="0">
                          <a:solidFill>
                            <a:srgbClr val="57585B"/>
                          </a:solidFill>
                          <a:latin typeface="Arial"/>
                          <a:cs typeface="Arial"/>
                        </a:rPr>
                        <a:t> </a:t>
                      </a:r>
                      <a:r>
                        <a:rPr sz="850" spc="-5" dirty="0">
                          <a:solidFill>
                            <a:srgbClr val="57585B"/>
                          </a:solidFill>
                          <a:latin typeface="Arial"/>
                          <a:cs typeface="Arial"/>
                        </a:rPr>
                        <a:t>(10.2)</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17"/>
                  </a:ext>
                </a:extLst>
              </a:tr>
              <a:tr h="171255">
                <a:tc>
                  <a:txBody>
                    <a:bodyPr/>
                    <a:lstStyle/>
                    <a:p>
                      <a:pPr marL="143510">
                        <a:lnSpc>
                          <a:spcPts val="915"/>
                        </a:lnSpc>
                      </a:pPr>
                      <a:r>
                        <a:rPr sz="850" spc="-5" dirty="0">
                          <a:solidFill>
                            <a:srgbClr val="57585B"/>
                          </a:solidFill>
                          <a:latin typeface="Arial"/>
                          <a:cs typeface="Arial"/>
                        </a:rPr>
                        <a:t>p.L585R and</a:t>
                      </a:r>
                      <a:r>
                        <a:rPr sz="850" spc="35" dirty="0">
                          <a:solidFill>
                            <a:srgbClr val="57585B"/>
                          </a:solidFill>
                          <a:latin typeface="Arial"/>
                          <a:cs typeface="Arial"/>
                        </a:rPr>
                        <a:t> </a:t>
                      </a:r>
                      <a:r>
                        <a:rPr sz="850" spc="-5" dirty="0">
                          <a:solidFill>
                            <a:srgbClr val="57585B"/>
                          </a:solidFill>
                          <a:latin typeface="Arial"/>
                          <a:cs typeface="Arial"/>
                        </a:rPr>
                        <a:t>19DEL</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3</a:t>
                      </a:r>
                      <a:r>
                        <a:rPr sz="850" spc="-20" dirty="0">
                          <a:solidFill>
                            <a:srgbClr val="57585B"/>
                          </a:solidFill>
                          <a:latin typeface="Arial"/>
                          <a:cs typeface="Arial"/>
                        </a:rPr>
                        <a:t> </a:t>
                      </a:r>
                      <a:r>
                        <a:rPr sz="850" spc="-5" dirty="0">
                          <a:solidFill>
                            <a:srgbClr val="57585B"/>
                          </a:solidFill>
                          <a:latin typeface="Arial"/>
                          <a:cs typeface="Arial"/>
                        </a:rPr>
                        <a:t>(2.1)</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2</a:t>
                      </a:r>
                      <a:r>
                        <a:rPr sz="850" spc="-15" dirty="0">
                          <a:solidFill>
                            <a:srgbClr val="57585B"/>
                          </a:solidFill>
                          <a:latin typeface="Arial"/>
                          <a:cs typeface="Arial"/>
                        </a:rPr>
                        <a:t> </a:t>
                      </a:r>
                      <a:r>
                        <a:rPr sz="850" spc="-5" dirty="0">
                          <a:solidFill>
                            <a:srgbClr val="57585B"/>
                          </a:solidFill>
                          <a:latin typeface="Arial"/>
                          <a:cs typeface="Arial"/>
                        </a:rPr>
                        <a:t>(2.5)</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1</a:t>
                      </a:r>
                      <a:r>
                        <a:rPr sz="850" spc="-15" dirty="0">
                          <a:solidFill>
                            <a:srgbClr val="57585B"/>
                          </a:solidFill>
                          <a:latin typeface="Arial"/>
                          <a:cs typeface="Arial"/>
                        </a:rPr>
                        <a:t> </a:t>
                      </a:r>
                      <a:r>
                        <a:rPr sz="850" spc="-5" dirty="0">
                          <a:solidFill>
                            <a:srgbClr val="57585B"/>
                          </a:solidFill>
                          <a:latin typeface="Arial"/>
                          <a:cs typeface="Arial"/>
                        </a:rPr>
                        <a:t>(1.7)</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18"/>
                  </a:ext>
                </a:extLst>
              </a:tr>
              <a:tr h="304424">
                <a:tc>
                  <a:txBody>
                    <a:bodyPr/>
                    <a:lstStyle/>
                    <a:p>
                      <a:pPr marL="34290" marR="123189">
                        <a:lnSpc>
                          <a:spcPts val="860"/>
                        </a:lnSpc>
                      </a:pPr>
                      <a:r>
                        <a:rPr lang="en-US" sz="850" spc="-5" dirty="0" err="1">
                          <a:solidFill>
                            <a:srgbClr val="57585B"/>
                          </a:solidFill>
                          <a:latin typeface="Arial"/>
                          <a:cs typeface="Arial"/>
                        </a:rPr>
                        <a:t>Nhóm</a:t>
                      </a:r>
                      <a:r>
                        <a:rPr sz="850" spc="-5" dirty="0">
                          <a:solidFill>
                            <a:srgbClr val="57585B"/>
                          </a:solidFill>
                          <a:latin typeface="Arial"/>
                          <a:cs typeface="Arial"/>
                        </a:rPr>
                        <a:t> </a:t>
                      </a:r>
                      <a:r>
                        <a:rPr sz="850" dirty="0">
                          <a:solidFill>
                            <a:srgbClr val="57585B"/>
                          </a:solidFill>
                          <a:latin typeface="Arial"/>
                          <a:cs typeface="Arial"/>
                        </a:rPr>
                        <a:t>2 (complex mutation </a:t>
                      </a:r>
                      <a:r>
                        <a:rPr sz="850" spc="-5" dirty="0">
                          <a:solidFill>
                            <a:srgbClr val="57585B"/>
                          </a:solidFill>
                          <a:latin typeface="Arial"/>
                          <a:cs typeface="Arial"/>
                        </a:rPr>
                        <a:t>with </a:t>
                      </a:r>
                      <a:r>
                        <a:rPr sz="850" dirty="0">
                          <a:solidFill>
                            <a:srgbClr val="57585B"/>
                          </a:solidFill>
                          <a:latin typeface="Arial"/>
                          <a:cs typeface="Arial"/>
                        </a:rPr>
                        <a:t>classical  mutation)</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marL="635" algn="ctr">
                        <a:lnSpc>
                          <a:spcPct val="100000"/>
                        </a:lnSpc>
                        <a:spcBef>
                          <a:spcPts val="325"/>
                        </a:spcBef>
                      </a:pPr>
                      <a:r>
                        <a:rPr sz="850" dirty="0">
                          <a:solidFill>
                            <a:srgbClr val="57585B"/>
                          </a:solidFill>
                          <a:latin typeface="Arial"/>
                          <a:cs typeface="Arial"/>
                        </a:rPr>
                        <a:t>6</a:t>
                      </a:r>
                      <a:r>
                        <a:rPr sz="850" spc="-20" dirty="0">
                          <a:solidFill>
                            <a:srgbClr val="57585B"/>
                          </a:solidFill>
                          <a:latin typeface="Arial"/>
                          <a:cs typeface="Arial"/>
                        </a:rPr>
                        <a:t> </a:t>
                      </a:r>
                      <a:r>
                        <a:rPr sz="850" spc="-5" dirty="0">
                          <a:solidFill>
                            <a:srgbClr val="57585B"/>
                          </a:solidFill>
                          <a:latin typeface="Arial"/>
                          <a:cs typeface="Arial"/>
                        </a:rPr>
                        <a:t>(4.3)</a:t>
                      </a:r>
                      <a:endParaRPr sz="850">
                        <a:latin typeface="Arial"/>
                        <a:cs typeface="Arial"/>
                      </a:endParaRPr>
                    </a:p>
                  </a:txBody>
                  <a:tcPr marL="0" marR="0" marT="54965"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ct val="100000"/>
                        </a:lnSpc>
                        <a:spcBef>
                          <a:spcPts val="325"/>
                        </a:spcBef>
                      </a:pPr>
                      <a:r>
                        <a:rPr sz="850" dirty="0">
                          <a:solidFill>
                            <a:srgbClr val="57585B"/>
                          </a:solidFill>
                          <a:latin typeface="Arial"/>
                          <a:cs typeface="Arial"/>
                        </a:rPr>
                        <a:t>3</a:t>
                      </a:r>
                      <a:r>
                        <a:rPr sz="850" spc="-15" dirty="0">
                          <a:solidFill>
                            <a:srgbClr val="57585B"/>
                          </a:solidFill>
                          <a:latin typeface="Arial"/>
                          <a:cs typeface="Arial"/>
                        </a:rPr>
                        <a:t> </a:t>
                      </a:r>
                      <a:r>
                        <a:rPr sz="850" spc="-5" dirty="0">
                          <a:solidFill>
                            <a:srgbClr val="57585B"/>
                          </a:solidFill>
                          <a:latin typeface="Arial"/>
                          <a:cs typeface="Arial"/>
                        </a:rPr>
                        <a:t>(3.7)</a:t>
                      </a:r>
                      <a:endParaRPr sz="850">
                        <a:latin typeface="Arial"/>
                        <a:cs typeface="Arial"/>
                      </a:endParaRPr>
                    </a:p>
                  </a:txBody>
                  <a:tcPr marL="0" marR="0" marT="54965"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ct val="100000"/>
                        </a:lnSpc>
                        <a:spcBef>
                          <a:spcPts val="325"/>
                        </a:spcBef>
                      </a:pPr>
                      <a:r>
                        <a:rPr sz="850" dirty="0">
                          <a:solidFill>
                            <a:srgbClr val="57585B"/>
                          </a:solidFill>
                          <a:latin typeface="Arial"/>
                          <a:cs typeface="Arial"/>
                        </a:rPr>
                        <a:t>3</a:t>
                      </a:r>
                      <a:r>
                        <a:rPr sz="850" spc="-15" dirty="0">
                          <a:solidFill>
                            <a:srgbClr val="57585B"/>
                          </a:solidFill>
                          <a:latin typeface="Arial"/>
                          <a:cs typeface="Arial"/>
                        </a:rPr>
                        <a:t> </a:t>
                      </a:r>
                      <a:r>
                        <a:rPr sz="850" spc="-5" dirty="0">
                          <a:solidFill>
                            <a:srgbClr val="57585B"/>
                          </a:solidFill>
                          <a:latin typeface="Arial"/>
                          <a:cs typeface="Arial"/>
                        </a:rPr>
                        <a:t>(5.1)</a:t>
                      </a:r>
                      <a:endParaRPr sz="850" dirty="0">
                        <a:latin typeface="Arial"/>
                        <a:cs typeface="Arial"/>
                      </a:endParaRPr>
                    </a:p>
                  </a:txBody>
                  <a:tcPr marL="0" marR="0" marT="54965"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19"/>
                  </a:ext>
                </a:extLst>
              </a:tr>
              <a:tr h="171271">
                <a:tc>
                  <a:txBody>
                    <a:bodyPr/>
                    <a:lstStyle/>
                    <a:p>
                      <a:pPr marL="143510">
                        <a:lnSpc>
                          <a:spcPts val="915"/>
                        </a:lnSpc>
                      </a:pPr>
                      <a:r>
                        <a:rPr sz="850" spc="-5" dirty="0">
                          <a:solidFill>
                            <a:srgbClr val="57585B"/>
                          </a:solidFill>
                          <a:latin typeface="Arial"/>
                          <a:cs typeface="Arial"/>
                        </a:rPr>
                        <a:t>p.L858R and</a:t>
                      </a:r>
                      <a:r>
                        <a:rPr sz="850" spc="35" dirty="0">
                          <a:solidFill>
                            <a:srgbClr val="57585B"/>
                          </a:solidFill>
                          <a:latin typeface="Arial"/>
                          <a:cs typeface="Arial"/>
                        </a:rPr>
                        <a:t> </a:t>
                      </a:r>
                      <a:r>
                        <a:rPr sz="850" spc="-5" dirty="0">
                          <a:solidFill>
                            <a:srgbClr val="57585B"/>
                          </a:solidFill>
                          <a:latin typeface="Arial"/>
                          <a:cs typeface="Arial"/>
                        </a:rPr>
                        <a:t>p.T790M</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marL="635" algn="ctr">
                        <a:lnSpc>
                          <a:spcPts val="915"/>
                        </a:lnSpc>
                      </a:pPr>
                      <a:r>
                        <a:rPr sz="850" dirty="0">
                          <a:solidFill>
                            <a:srgbClr val="57585B"/>
                          </a:solidFill>
                          <a:latin typeface="Arial"/>
                          <a:cs typeface="Arial"/>
                        </a:rPr>
                        <a:t>4</a:t>
                      </a:r>
                      <a:r>
                        <a:rPr sz="850" spc="-20" dirty="0">
                          <a:solidFill>
                            <a:srgbClr val="57585B"/>
                          </a:solidFill>
                          <a:latin typeface="Arial"/>
                          <a:cs typeface="Arial"/>
                        </a:rPr>
                        <a:t> </a:t>
                      </a:r>
                      <a:r>
                        <a:rPr sz="850" spc="-5" dirty="0">
                          <a:solidFill>
                            <a:srgbClr val="57585B"/>
                          </a:solidFill>
                          <a:latin typeface="Arial"/>
                          <a:cs typeface="Arial"/>
                        </a:rPr>
                        <a:t>(2.9)</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2</a:t>
                      </a:r>
                      <a:r>
                        <a:rPr sz="850" spc="-15" dirty="0">
                          <a:solidFill>
                            <a:srgbClr val="57585B"/>
                          </a:solidFill>
                          <a:latin typeface="Arial"/>
                          <a:cs typeface="Arial"/>
                        </a:rPr>
                        <a:t> </a:t>
                      </a:r>
                      <a:r>
                        <a:rPr sz="850" spc="-5" dirty="0">
                          <a:solidFill>
                            <a:srgbClr val="57585B"/>
                          </a:solidFill>
                          <a:latin typeface="Arial"/>
                          <a:cs typeface="Arial"/>
                        </a:rPr>
                        <a:t>(2.5)</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2</a:t>
                      </a:r>
                      <a:r>
                        <a:rPr sz="850" spc="-15" dirty="0">
                          <a:solidFill>
                            <a:srgbClr val="57585B"/>
                          </a:solidFill>
                          <a:latin typeface="Arial"/>
                          <a:cs typeface="Arial"/>
                        </a:rPr>
                        <a:t> </a:t>
                      </a:r>
                      <a:r>
                        <a:rPr sz="850" spc="-5" dirty="0">
                          <a:solidFill>
                            <a:srgbClr val="57585B"/>
                          </a:solidFill>
                          <a:latin typeface="Arial"/>
                          <a:cs typeface="Arial"/>
                        </a:rPr>
                        <a:t>(3.4)</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20"/>
                  </a:ext>
                </a:extLst>
              </a:tr>
              <a:tr h="171261">
                <a:tc>
                  <a:txBody>
                    <a:bodyPr/>
                    <a:lstStyle/>
                    <a:p>
                      <a:pPr marL="143510">
                        <a:lnSpc>
                          <a:spcPts val="915"/>
                        </a:lnSpc>
                      </a:pPr>
                      <a:r>
                        <a:rPr sz="850" spc="-5" dirty="0">
                          <a:solidFill>
                            <a:srgbClr val="57585B"/>
                          </a:solidFill>
                          <a:latin typeface="Arial"/>
                          <a:cs typeface="Arial"/>
                        </a:rPr>
                        <a:t>Other</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marL="635" algn="ctr">
                        <a:lnSpc>
                          <a:spcPts val="915"/>
                        </a:lnSpc>
                      </a:pPr>
                      <a:r>
                        <a:rPr sz="850" dirty="0">
                          <a:solidFill>
                            <a:srgbClr val="57585B"/>
                          </a:solidFill>
                          <a:latin typeface="Arial"/>
                          <a:cs typeface="Arial"/>
                        </a:rPr>
                        <a:t>2</a:t>
                      </a:r>
                      <a:r>
                        <a:rPr sz="850" spc="-20" dirty="0">
                          <a:solidFill>
                            <a:srgbClr val="57585B"/>
                          </a:solidFill>
                          <a:latin typeface="Arial"/>
                          <a:cs typeface="Arial"/>
                        </a:rPr>
                        <a:t> </a:t>
                      </a:r>
                      <a:r>
                        <a:rPr sz="850" spc="-5" dirty="0">
                          <a:solidFill>
                            <a:srgbClr val="57585B"/>
                          </a:solidFill>
                          <a:latin typeface="Arial"/>
                          <a:cs typeface="Arial"/>
                        </a:rPr>
                        <a:t>(1.4)</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1</a:t>
                      </a:r>
                      <a:r>
                        <a:rPr sz="850" spc="-15" dirty="0">
                          <a:solidFill>
                            <a:srgbClr val="57585B"/>
                          </a:solidFill>
                          <a:latin typeface="Arial"/>
                          <a:cs typeface="Arial"/>
                        </a:rPr>
                        <a:t> </a:t>
                      </a:r>
                      <a:r>
                        <a:rPr sz="850" spc="-5" dirty="0">
                          <a:solidFill>
                            <a:srgbClr val="57585B"/>
                          </a:solidFill>
                          <a:latin typeface="Arial"/>
                          <a:cs typeface="Arial"/>
                        </a:rPr>
                        <a:t>(1.2)</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1</a:t>
                      </a:r>
                      <a:r>
                        <a:rPr sz="850" spc="-15" dirty="0">
                          <a:solidFill>
                            <a:srgbClr val="57585B"/>
                          </a:solidFill>
                          <a:latin typeface="Arial"/>
                          <a:cs typeface="Arial"/>
                        </a:rPr>
                        <a:t> </a:t>
                      </a:r>
                      <a:r>
                        <a:rPr sz="850" spc="-5" dirty="0">
                          <a:solidFill>
                            <a:srgbClr val="57585B"/>
                          </a:solidFill>
                          <a:latin typeface="Arial"/>
                          <a:cs typeface="Arial"/>
                        </a:rPr>
                        <a:t>(1.7)</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21"/>
                  </a:ext>
                </a:extLst>
              </a:tr>
              <a:tr h="305270">
                <a:tc>
                  <a:txBody>
                    <a:bodyPr/>
                    <a:lstStyle/>
                    <a:p>
                      <a:pPr marL="34290" marR="129539">
                        <a:lnSpc>
                          <a:spcPts val="860"/>
                        </a:lnSpc>
                        <a:spcBef>
                          <a:spcPts val="5"/>
                        </a:spcBef>
                      </a:pPr>
                      <a:r>
                        <a:rPr lang="en-US" sz="850" spc="-5" dirty="0" err="1">
                          <a:solidFill>
                            <a:srgbClr val="57585B"/>
                          </a:solidFill>
                          <a:latin typeface="Arial"/>
                          <a:cs typeface="Arial"/>
                        </a:rPr>
                        <a:t>Nhóm</a:t>
                      </a:r>
                      <a:r>
                        <a:rPr sz="850" spc="-5" dirty="0">
                          <a:solidFill>
                            <a:srgbClr val="57585B"/>
                          </a:solidFill>
                          <a:latin typeface="Arial"/>
                          <a:cs typeface="Arial"/>
                        </a:rPr>
                        <a:t> </a:t>
                      </a:r>
                      <a:r>
                        <a:rPr sz="850" dirty="0">
                          <a:solidFill>
                            <a:srgbClr val="57585B"/>
                          </a:solidFill>
                          <a:latin typeface="Arial"/>
                          <a:cs typeface="Arial"/>
                        </a:rPr>
                        <a:t>3 </a:t>
                      </a:r>
                      <a:r>
                        <a:rPr sz="850" spc="-5" dirty="0">
                          <a:solidFill>
                            <a:srgbClr val="57585B"/>
                          </a:solidFill>
                          <a:latin typeface="Arial"/>
                          <a:cs typeface="Arial"/>
                        </a:rPr>
                        <a:t>(rare </a:t>
                      </a:r>
                      <a:r>
                        <a:rPr sz="850" dirty="0">
                          <a:solidFill>
                            <a:srgbClr val="57585B"/>
                          </a:solidFill>
                          <a:latin typeface="Arial"/>
                          <a:cs typeface="Arial"/>
                        </a:rPr>
                        <a:t>mutation w </a:t>
                      </a:r>
                      <a:r>
                        <a:rPr sz="850" spc="-5" dirty="0">
                          <a:solidFill>
                            <a:srgbClr val="57585B"/>
                          </a:solidFill>
                          <a:latin typeface="Arial"/>
                          <a:cs typeface="Arial"/>
                        </a:rPr>
                        <a:t>or w/o </a:t>
                      </a:r>
                      <a:r>
                        <a:rPr sz="850" dirty="0">
                          <a:solidFill>
                            <a:srgbClr val="57585B"/>
                          </a:solidFill>
                          <a:latin typeface="Arial"/>
                          <a:cs typeface="Arial"/>
                        </a:rPr>
                        <a:t>complex  mutation)</a:t>
                      </a:r>
                      <a:endParaRPr sz="850" dirty="0">
                        <a:latin typeface="Arial"/>
                        <a:cs typeface="Arial"/>
                      </a:endParaRPr>
                    </a:p>
                  </a:txBody>
                  <a:tcPr marL="0" marR="0" marT="846"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ct val="100000"/>
                        </a:lnSpc>
                        <a:spcBef>
                          <a:spcPts val="325"/>
                        </a:spcBef>
                      </a:pPr>
                      <a:r>
                        <a:rPr sz="850" spc="-5" dirty="0">
                          <a:solidFill>
                            <a:srgbClr val="57585B"/>
                          </a:solidFill>
                          <a:latin typeface="Arial"/>
                          <a:cs typeface="Arial"/>
                        </a:rPr>
                        <a:t>26</a:t>
                      </a:r>
                      <a:r>
                        <a:rPr sz="850" spc="-15" dirty="0">
                          <a:solidFill>
                            <a:srgbClr val="57585B"/>
                          </a:solidFill>
                          <a:latin typeface="Arial"/>
                          <a:cs typeface="Arial"/>
                        </a:rPr>
                        <a:t> </a:t>
                      </a:r>
                      <a:r>
                        <a:rPr sz="850" spc="-5" dirty="0">
                          <a:solidFill>
                            <a:srgbClr val="57585B"/>
                          </a:solidFill>
                          <a:latin typeface="Arial"/>
                          <a:cs typeface="Arial"/>
                        </a:rPr>
                        <a:t>(18.6)</a:t>
                      </a:r>
                      <a:endParaRPr sz="850">
                        <a:latin typeface="Arial"/>
                        <a:cs typeface="Arial"/>
                      </a:endParaRPr>
                    </a:p>
                  </a:txBody>
                  <a:tcPr marL="0" marR="0" marT="54965"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ct val="100000"/>
                        </a:lnSpc>
                        <a:spcBef>
                          <a:spcPts val="325"/>
                        </a:spcBef>
                      </a:pPr>
                      <a:r>
                        <a:rPr sz="850" dirty="0">
                          <a:solidFill>
                            <a:srgbClr val="57585B"/>
                          </a:solidFill>
                          <a:latin typeface="Arial"/>
                          <a:cs typeface="Arial"/>
                        </a:rPr>
                        <a:t>8</a:t>
                      </a:r>
                      <a:r>
                        <a:rPr sz="850" spc="-15" dirty="0">
                          <a:solidFill>
                            <a:srgbClr val="57585B"/>
                          </a:solidFill>
                          <a:latin typeface="Arial"/>
                          <a:cs typeface="Arial"/>
                        </a:rPr>
                        <a:t> </a:t>
                      </a:r>
                      <a:r>
                        <a:rPr sz="850" spc="-5" dirty="0">
                          <a:solidFill>
                            <a:srgbClr val="57585B"/>
                          </a:solidFill>
                          <a:latin typeface="Arial"/>
                          <a:cs typeface="Arial"/>
                        </a:rPr>
                        <a:t>(9.9)</a:t>
                      </a:r>
                      <a:endParaRPr sz="850">
                        <a:latin typeface="Arial"/>
                        <a:cs typeface="Arial"/>
                      </a:endParaRPr>
                    </a:p>
                  </a:txBody>
                  <a:tcPr marL="0" marR="0" marT="54965"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ct val="100000"/>
                        </a:lnSpc>
                        <a:spcBef>
                          <a:spcPts val="325"/>
                        </a:spcBef>
                      </a:pPr>
                      <a:r>
                        <a:rPr sz="850" spc="-5" dirty="0">
                          <a:solidFill>
                            <a:srgbClr val="57585B"/>
                          </a:solidFill>
                          <a:latin typeface="Arial"/>
                          <a:cs typeface="Arial"/>
                        </a:rPr>
                        <a:t>18 (30.5)</a:t>
                      </a:r>
                      <a:endParaRPr sz="850" dirty="0">
                        <a:latin typeface="Arial"/>
                        <a:cs typeface="Arial"/>
                      </a:endParaRPr>
                    </a:p>
                  </a:txBody>
                  <a:tcPr marL="0" marR="0" marT="54965"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22"/>
                  </a:ext>
                </a:extLst>
              </a:tr>
              <a:tr h="171262">
                <a:tc>
                  <a:txBody>
                    <a:bodyPr/>
                    <a:lstStyle/>
                    <a:p>
                      <a:pPr marL="143510">
                        <a:lnSpc>
                          <a:spcPts val="915"/>
                        </a:lnSpc>
                      </a:pPr>
                      <a:r>
                        <a:rPr sz="850" spc="-5" dirty="0">
                          <a:solidFill>
                            <a:srgbClr val="57585B"/>
                          </a:solidFill>
                          <a:latin typeface="Arial"/>
                          <a:cs typeface="Arial"/>
                        </a:rPr>
                        <a:t>p.L861Q</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marL="635" algn="ctr">
                        <a:lnSpc>
                          <a:spcPts val="915"/>
                        </a:lnSpc>
                      </a:pPr>
                      <a:r>
                        <a:rPr sz="850" spc="-5" dirty="0">
                          <a:solidFill>
                            <a:srgbClr val="57585B"/>
                          </a:solidFill>
                          <a:latin typeface="Arial"/>
                          <a:cs typeface="Arial"/>
                        </a:rPr>
                        <a:t>10</a:t>
                      </a:r>
                      <a:r>
                        <a:rPr sz="850" spc="-10" dirty="0">
                          <a:solidFill>
                            <a:srgbClr val="57585B"/>
                          </a:solidFill>
                          <a:latin typeface="Arial"/>
                          <a:cs typeface="Arial"/>
                        </a:rPr>
                        <a:t> </a:t>
                      </a:r>
                      <a:r>
                        <a:rPr sz="850" spc="-5" dirty="0">
                          <a:solidFill>
                            <a:srgbClr val="57585B"/>
                          </a:solidFill>
                          <a:latin typeface="Arial"/>
                          <a:cs typeface="Arial"/>
                        </a:rPr>
                        <a:t>(7.1)</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1</a:t>
                      </a:r>
                      <a:r>
                        <a:rPr sz="850" spc="-15" dirty="0">
                          <a:solidFill>
                            <a:srgbClr val="57585B"/>
                          </a:solidFill>
                          <a:latin typeface="Arial"/>
                          <a:cs typeface="Arial"/>
                        </a:rPr>
                        <a:t> </a:t>
                      </a:r>
                      <a:r>
                        <a:rPr sz="850" spc="-5" dirty="0">
                          <a:solidFill>
                            <a:srgbClr val="57585B"/>
                          </a:solidFill>
                          <a:latin typeface="Arial"/>
                          <a:cs typeface="Arial"/>
                        </a:rPr>
                        <a:t>(1.2)</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9</a:t>
                      </a:r>
                      <a:r>
                        <a:rPr sz="850" spc="-15" dirty="0">
                          <a:solidFill>
                            <a:srgbClr val="57585B"/>
                          </a:solidFill>
                          <a:latin typeface="Arial"/>
                          <a:cs typeface="Arial"/>
                        </a:rPr>
                        <a:t> </a:t>
                      </a:r>
                      <a:r>
                        <a:rPr sz="850" spc="-5" dirty="0">
                          <a:solidFill>
                            <a:srgbClr val="57585B"/>
                          </a:solidFill>
                          <a:latin typeface="Arial"/>
                          <a:cs typeface="Arial"/>
                        </a:rPr>
                        <a:t>(15.2)</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23"/>
                  </a:ext>
                </a:extLst>
              </a:tr>
              <a:tr h="171263">
                <a:tc>
                  <a:txBody>
                    <a:bodyPr/>
                    <a:lstStyle/>
                    <a:p>
                      <a:pPr marL="143510">
                        <a:lnSpc>
                          <a:spcPts val="915"/>
                        </a:lnSpc>
                      </a:pPr>
                      <a:r>
                        <a:rPr sz="850" spc="-5" dirty="0">
                          <a:solidFill>
                            <a:srgbClr val="57585B"/>
                          </a:solidFill>
                          <a:latin typeface="Arial"/>
                          <a:cs typeface="Arial"/>
                        </a:rPr>
                        <a:t>p.G719A</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marL="1270" algn="ctr">
                        <a:lnSpc>
                          <a:spcPts val="915"/>
                        </a:lnSpc>
                      </a:pPr>
                      <a:r>
                        <a:rPr sz="850" dirty="0">
                          <a:solidFill>
                            <a:srgbClr val="57585B"/>
                          </a:solidFill>
                          <a:latin typeface="Arial"/>
                          <a:cs typeface="Arial"/>
                        </a:rPr>
                        <a:t>6</a:t>
                      </a:r>
                      <a:r>
                        <a:rPr sz="850" spc="-15" dirty="0">
                          <a:solidFill>
                            <a:srgbClr val="57585B"/>
                          </a:solidFill>
                          <a:latin typeface="Arial"/>
                          <a:cs typeface="Arial"/>
                        </a:rPr>
                        <a:t> </a:t>
                      </a:r>
                      <a:r>
                        <a:rPr sz="850" spc="-5" dirty="0">
                          <a:solidFill>
                            <a:srgbClr val="57585B"/>
                          </a:solidFill>
                          <a:latin typeface="Arial"/>
                          <a:cs typeface="Arial"/>
                        </a:rPr>
                        <a:t>(4.3</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3</a:t>
                      </a:r>
                      <a:r>
                        <a:rPr sz="850" spc="-15" dirty="0">
                          <a:solidFill>
                            <a:srgbClr val="57585B"/>
                          </a:solidFill>
                          <a:latin typeface="Arial"/>
                          <a:cs typeface="Arial"/>
                        </a:rPr>
                        <a:t> </a:t>
                      </a:r>
                      <a:r>
                        <a:rPr sz="850" spc="-5" dirty="0">
                          <a:solidFill>
                            <a:srgbClr val="57585B"/>
                          </a:solidFill>
                          <a:latin typeface="Arial"/>
                          <a:cs typeface="Arial"/>
                        </a:rPr>
                        <a:t>(3.7)</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3</a:t>
                      </a:r>
                      <a:r>
                        <a:rPr sz="850" spc="-15" dirty="0">
                          <a:solidFill>
                            <a:srgbClr val="57585B"/>
                          </a:solidFill>
                          <a:latin typeface="Arial"/>
                          <a:cs typeface="Arial"/>
                        </a:rPr>
                        <a:t> </a:t>
                      </a:r>
                      <a:r>
                        <a:rPr sz="850" spc="-5" dirty="0">
                          <a:solidFill>
                            <a:srgbClr val="57585B"/>
                          </a:solidFill>
                          <a:latin typeface="Arial"/>
                          <a:cs typeface="Arial"/>
                        </a:rPr>
                        <a:t>(5.1)</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24"/>
                  </a:ext>
                </a:extLst>
              </a:tr>
              <a:tr h="171262">
                <a:tc>
                  <a:txBody>
                    <a:bodyPr/>
                    <a:lstStyle/>
                    <a:p>
                      <a:pPr marL="143510">
                        <a:lnSpc>
                          <a:spcPts val="915"/>
                        </a:lnSpc>
                      </a:pPr>
                      <a:r>
                        <a:rPr sz="850" spc="-5" dirty="0">
                          <a:solidFill>
                            <a:srgbClr val="57585B"/>
                          </a:solidFill>
                          <a:latin typeface="Arial"/>
                          <a:cs typeface="Arial"/>
                        </a:rPr>
                        <a:t>20-INS</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marL="635" algn="ctr">
                        <a:lnSpc>
                          <a:spcPts val="915"/>
                        </a:lnSpc>
                      </a:pPr>
                      <a:r>
                        <a:rPr sz="850" dirty="0">
                          <a:solidFill>
                            <a:srgbClr val="57585B"/>
                          </a:solidFill>
                          <a:latin typeface="Arial"/>
                          <a:cs typeface="Arial"/>
                        </a:rPr>
                        <a:t>4</a:t>
                      </a:r>
                      <a:r>
                        <a:rPr sz="850" spc="-20" dirty="0">
                          <a:solidFill>
                            <a:srgbClr val="57585B"/>
                          </a:solidFill>
                          <a:latin typeface="Arial"/>
                          <a:cs typeface="Arial"/>
                        </a:rPr>
                        <a:t> </a:t>
                      </a:r>
                      <a:r>
                        <a:rPr sz="850" spc="-5" dirty="0">
                          <a:solidFill>
                            <a:srgbClr val="57585B"/>
                          </a:solidFill>
                          <a:latin typeface="Arial"/>
                          <a:cs typeface="Arial"/>
                        </a:rPr>
                        <a:t>(2.9)</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0</a:t>
                      </a:r>
                      <a:r>
                        <a:rPr sz="850" spc="-15" dirty="0">
                          <a:solidFill>
                            <a:srgbClr val="57585B"/>
                          </a:solidFill>
                          <a:latin typeface="Arial"/>
                          <a:cs typeface="Arial"/>
                        </a:rPr>
                        <a:t> </a:t>
                      </a:r>
                      <a:r>
                        <a:rPr sz="850" spc="-5" dirty="0">
                          <a:solidFill>
                            <a:srgbClr val="57585B"/>
                          </a:solidFill>
                          <a:latin typeface="Arial"/>
                          <a:cs typeface="Arial"/>
                        </a:rPr>
                        <a:t>(0.0)</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tc>
                  <a:txBody>
                    <a:bodyPr/>
                    <a:lstStyle/>
                    <a:p>
                      <a:pPr algn="ctr">
                        <a:lnSpc>
                          <a:spcPts val="915"/>
                        </a:lnSpc>
                      </a:pPr>
                      <a:r>
                        <a:rPr sz="850" dirty="0">
                          <a:solidFill>
                            <a:srgbClr val="57585B"/>
                          </a:solidFill>
                          <a:latin typeface="Arial"/>
                          <a:cs typeface="Arial"/>
                        </a:rPr>
                        <a:t>4</a:t>
                      </a:r>
                      <a:r>
                        <a:rPr sz="850" spc="-15" dirty="0">
                          <a:solidFill>
                            <a:srgbClr val="57585B"/>
                          </a:solidFill>
                          <a:latin typeface="Arial"/>
                          <a:cs typeface="Arial"/>
                        </a:rPr>
                        <a:t> </a:t>
                      </a:r>
                      <a:r>
                        <a:rPr sz="850" spc="-5" dirty="0">
                          <a:solidFill>
                            <a:srgbClr val="57585B"/>
                          </a:solidFill>
                          <a:latin typeface="Arial"/>
                          <a:cs typeface="Arial"/>
                        </a:rPr>
                        <a:t>(6.8)</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CAD2EB"/>
                    </a:solidFill>
                  </a:tcPr>
                </a:tc>
                <a:extLst>
                  <a:ext uri="{0D108BD9-81ED-4DB2-BD59-A6C34878D82A}">
                    <a16:rowId xmlns:a16="http://schemas.microsoft.com/office/drawing/2014/main" val="10025"/>
                  </a:ext>
                </a:extLst>
              </a:tr>
              <a:tr h="171263">
                <a:tc>
                  <a:txBody>
                    <a:bodyPr/>
                    <a:lstStyle/>
                    <a:p>
                      <a:pPr marL="143510">
                        <a:lnSpc>
                          <a:spcPts val="915"/>
                        </a:lnSpc>
                      </a:pPr>
                      <a:r>
                        <a:rPr sz="850" spc="-5" dirty="0">
                          <a:solidFill>
                            <a:srgbClr val="57585B"/>
                          </a:solidFill>
                          <a:latin typeface="Arial"/>
                          <a:cs typeface="Arial"/>
                        </a:rPr>
                        <a:t>p.G719A and</a:t>
                      </a:r>
                      <a:r>
                        <a:rPr sz="850" spc="45" dirty="0">
                          <a:solidFill>
                            <a:srgbClr val="57585B"/>
                          </a:solidFill>
                          <a:latin typeface="Arial"/>
                          <a:cs typeface="Arial"/>
                        </a:rPr>
                        <a:t> </a:t>
                      </a:r>
                      <a:r>
                        <a:rPr sz="850" spc="-5" dirty="0">
                          <a:solidFill>
                            <a:srgbClr val="57585B"/>
                          </a:solidFill>
                          <a:latin typeface="Arial"/>
                          <a:cs typeface="Arial"/>
                        </a:rPr>
                        <a:t>p.T790M/Other</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marL="635" algn="ctr">
                        <a:lnSpc>
                          <a:spcPts val="915"/>
                        </a:lnSpc>
                      </a:pPr>
                      <a:r>
                        <a:rPr sz="850" dirty="0">
                          <a:solidFill>
                            <a:srgbClr val="57585B"/>
                          </a:solidFill>
                          <a:latin typeface="Arial"/>
                          <a:cs typeface="Arial"/>
                        </a:rPr>
                        <a:t>6</a:t>
                      </a:r>
                      <a:r>
                        <a:rPr sz="850" spc="-20" dirty="0">
                          <a:solidFill>
                            <a:srgbClr val="57585B"/>
                          </a:solidFill>
                          <a:latin typeface="Arial"/>
                          <a:cs typeface="Arial"/>
                        </a:rPr>
                        <a:t> </a:t>
                      </a:r>
                      <a:r>
                        <a:rPr sz="850" spc="-5" dirty="0">
                          <a:solidFill>
                            <a:srgbClr val="57585B"/>
                          </a:solidFill>
                          <a:latin typeface="Arial"/>
                          <a:cs typeface="Arial"/>
                        </a:rPr>
                        <a:t>(4.3)</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4</a:t>
                      </a:r>
                      <a:r>
                        <a:rPr sz="850" spc="-15" dirty="0">
                          <a:solidFill>
                            <a:srgbClr val="57585B"/>
                          </a:solidFill>
                          <a:latin typeface="Arial"/>
                          <a:cs typeface="Arial"/>
                        </a:rPr>
                        <a:t> </a:t>
                      </a:r>
                      <a:r>
                        <a:rPr sz="850" spc="-5" dirty="0">
                          <a:solidFill>
                            <a:srgbClr val="57585B"/>
                          </a:solidFill>
                          <a:latin typeface="Arial"/>
                          <a:cs typeface="Arial"/>
                        </a:rPr>
                        <a:t>(4.9)</a:t>
                      </a:r>
                      <a:endParaRPr sz="85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tc>
                  <a:txBody>
                    <a:bodyPr/>
                    <a:lstStyle/>
                    <a:p>
                      <a:pPr algn="ctr">
                        <a:lnSpc>
                          <a:spcPts val="915"/>
                        </a:lnSpc>
                      </a:pPr>
                      <a:r>
                        <a:rPr sz="850" dirty="0">
                          <a:solidFill>
                            <a:srgbClr val="57585B"/>
                          </a:solidFill>
                          <a:latin typeface="Arial"/>
                          <a:cs typeface="Arial"/>
                        </a:rPr>
                        <a:t>2</a:t>
                      </a:r>
                      <a:r>
                        <a:rPr sz="850" spc="-15" dirty="0">
                          <a:solidFill>
                            <a:srgbClr val="57585B"/>
                          </a:solidFill>
                          <a:latin typeface="Arial"/>
                          <a:cs typeface="Arial"/>
                        </a:rPr>
                        <a:t> </a:t>
                      </a:r>
                      <a:r>
                        <a:rPr sz="850" spc="-5" dirty="0">
                          <a:solidFill>
                            <a:srgbClr val="57585B"/>
                          </a:solidFill>
                          <a:latin typeface="Arial"/>
                          <a:cs typeface="Arial"/>
                        </a:rPr>
                        <a:t>(3.4)</a:t>
                      </a:r>
                      <a:endParaRPr sz="850" dirty="0">
                        <a:latin typeface="Arial"/>
                        <a:cs typeface="Arial"/>
                      </a:endParaRPr>
                    </a:p>
                  </a:txBody>
                  <a:tcPr marL="0" marR="0" marT="0" marB="0">
                    <a:lnL w="12700">
                      <a:solidFill>
                        <a:srgbClr val="0066CC"/>
                      </a:solidFill>
                      <a:prstDash val="solid"/>
                    </a:lnL>
                    <a:lnR w="12700">
                      <a:solidFill>
                        <a:srgbClr val="0066CC"/>
                      </a:solidFill>
                      <a:prstDash val="solid"/>
                    </a:lnR>
                    <a:lnT w="12700">
                      <a:solidFill>
                        <a:srgbClr val="0066CC"/>
                      </a:solidFill>
                      <a:prstDash val="solid"/>
                    </a:lnT>
                    <a:lnB w="12700">
                      <a:solidFill>
                        <a:srgbClr val="0066CC"/>
                      </a:solidFill>
                      <a:prstDash val="solid"/>
                    </a:lnB>
                    <a:solidFill>
                      <a:srgbClr val="E7EAF6"/>
                    </a:solidFill>
                  </a:tcPr>
                </a:tc>
                <a:extLst>
                  <a:ext uri="{0D108BD9-81ED-4DB2-BD59-A6C34878D82A}">
                    <a16:rowId xmlns:a16="http://schemas.microsoft.com/office/drawing/2014/main" val="10026"/>
                  </a:ext>
                </a:extLst>
              </a:tr>
            </a:tbl>
          </a:graphicData>
        </a:graphic>
      </p:graphicFrame>
      <p:sp>
        <p:nvSpPr>
          <p:cNvPr id="64" name="object 64"/>
          <p:cNvSpPr txBox="1"/>
          <p:nvPr/>
        </p:nvSpPr>
        <p:spPr>
          <a:xfrm>
            <a:off x="791859" y="6307347"/>
            <a:ext cx="2396493" cy="180968"/>
          </a:xfrm>
          <a:prstGeom prst="rect">
            <a:avLst/>
          </a:prstGeom>
        </p:spPr>
        <p:txBody>
          <a:bodyPr vert="horz" wrap="square" lIns="0" tIns="16912" rIns="0" bIns="0" rtlCol="0">
            <a:spAutoFit/>
          </a:bodyPr>
          <a:lstStyle/>
          <a:p>
            <a:pPr marL="16913">
              <a:spcBef>
                <a:spcPts val="133"/>
              </a:spcBef>
            </a:pPr>
            <a:r>
              <a:rPr sz="1065" spc="-7" dirty="0">
                <a:solidFill>
                  <a:srgbClr val="57585B"/>
                </a:solidFill>
                <a:latin typeface="Arial"/>
                <a:cs typeface="Arial"/>
              </a:rPr>
              <a:t>Liang et al. </a:t>
            </a:r>
            <a:r>
              <a:rPr sz="1065" i="1" spc="-7" dirty="0">
                <a:solidFill>
                  <a:srgbClr val="57585B"/>
                </a:solidFill>
                <a:latin typeface="Arial"/>
                <a:cs typeface="Arial"/>
              </a:rPr>
              <a:t>Oncotarget</a:t>
            </a:r>
            <a:r>
              <a:rPr sz="1065" spc="-7" dirty="0">
                <a:solidFill>
                  <a:srgbClr val="57585B"/>
                </a:solidFill>
                <a:latin typeface="Arial"/>
                <a:cs typeface="Arial"/>
              </a:rPr>
              <a:t>. 2017;</a:t>
            </a:r>
            <a:r>
              <a:rPr sz="1065" spc="152" dirty="0">
                <a:solidFill>
                  <a:srgbClr val="57585B"/>
                </a:solidFill>
                <a:latin typeface="Arial"/>
                <a:cs typeface="Arial"/>
              </a:rPr>
              <a:t> </a:t>
            </a:r>
            <a:r>
              <a:rPr sz="1065" spc="-7" dirty="0">
                <a:solidFill>
                  <a:srgbClr val="57585B"/>
                </a:solidFill>
                <a:latin typeface="Arial"/>
                <a:cs typeface="Arial"/>
              </a:rPr>
              <a:t>8:90430.</a:t>
            </a:r>
            <a:endParaRPr sz="1065">
              <a:latin typeface="Arial"/>
              <a:cs typeface="Arial"/>
            </a:endParaRPr>
          </a:p>
        </p:txBody>
      </p:sp>
      <p:sp>
        <p:nvSpPr>
          <p:cNvPr id="65" name="object 65"/>
          <p:cNvSpPr txBox="1"/>
          <p:nvPr/>
        </p:nvSpPr>
        <p:spPr>
          <a:xfrm>
            <a:off x="3406406" y="6337398"/>
            <a:ext cx="957245" cy="180968"/>
          </a:xfrm>
          <a:prstGeom prst="rect">
            <a:avLst/>
          </a:prstGeom>
        </p:spPr>
        <p:txBody>
          <a:bodyPr vert="horz" wrap="square" lIns="0" tIns="16912" rIns="0" bIns="0" rtlCol="0">
            <a:spAutoFit/>
          </a:bodyPr>
          <a:lstStyle/>
          <a:p>
            <a:pPr marL="16913">
              <a:spcBef>
                <a:spcPts val="133"/>
              </a:spcBef>
            </a:pPr>
            <a:r>
              <a:rPr sz="1065" spc="-7" dirty="0">
                <a:solidFill>
                  <a:srgbClr val="57585B"/>
                </a:solidFill>
                <a:latin typeface="Arial"/>
                <a:cs typeface="Arial"/>
              </a:rPr>
              <a:t>TM-US-105656</a:t>
            </a:r>
            <a:endParaRPr sz="1065">
              <a:latin typeface="Arial"/>
              <a:cs typeface="Arial"/>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2925" y="496133"/>
            <a:ext cx="11647569" cy="630936"/>
          </a:xfrm>
        </p:spPr>
        <p:txBody>
          <a:bodyPr>
            <a:normAutofit fontScale="90000"/>
          </a:bodyPr>
          <a:lstStyle/>
          <a:p>
            <a:pPr algn="ctr">
              <a:lnSpc>
                <a:spcPct val="100000"/>
              </a:lnSpc>
            </a:pPr>
            <a:r>
              <a:rPr lang="en-GB" sz="3200" dirty="0" err="1">
                <a:latin typeface="Arial" panose="020B0604020202020204" pitchFamily="34" charset="0"/>
                <a:ea typeface="Tahoma" panose="020B0604030504040204" pitchFamily="34" charset="0"/>
              </a:rPr>
              <a:t>Nghiên</a:t>
            </a:r>
            <a:r>
              <a:rPr lang="en-GB" sz="3200" dirty="0">
                <a:latin typeface="Arial" panose="020B0604020202020204" pitchFamily="34" charset="0"/>
                <a:ea typeface="Tahoma" panose="020B0604030504040204" pitchFamily="34" charset="0"/>
              </a:rPr>
              <a:t> </a:t>
            </a:r>
            <a:r>
              <a:rPr lang="en-GB" sz="3200" dirty="0" err="1">
                <a:latin typeface="Arial" panose="020B0604020202020204" pitchFamily="34" charset="0"/>
                <a:ea typeface="Tahoma" panose="020B0604030504040204" pitchFamily="34" charset="0"/>
              </a:rPr>
              <a:t>cứu</a:t>
            </a:r>
            <a:r>
              <a:rPr lang="en-GB" sz="3200" dirty="0">
                <a:latin typeface="Arial" panose="020B0604020202020204" pitchFamily="34" charset="0"/>
                <a:ea typeface="Tahoma" panose="020B0604030504040204" pitchFamily="34" charset="0"/>
              </a:rPr>
              <a:t> </a:t>
            </a:r>
            <a:r>
              <a:rPr lang="en-GB" sz="3200" dirty="0" err="1">
                <a:latin typeface="Arial" panose="020B0604020202020204" pitchFamily="34" charset="0"/>
                <a:ea typeface="Tahoma" panose="020B0604030504040204" pitchFamily="34" charset="0"/>
              </a:rPr>
              <a:t>đời</a:t>
            </a:r>
            <a:r>
              <a:rPr lang="en-GB" sz="3200" dirty="0">
                <a:latin typeface="Arial" panose="020B0604020202020204" pitchFamily="34" charset="0"/>
                <a:ea typeface="Tahoma" panose="020B0604030504040204" pitchFamily="34" charset="0"/>
              </a:rPr>
              <a:t> </a:t>
            </a:r>
            <a:r>
              <a:rPr lang="en-GB" sz="3200" dirty="0" err="1">
                <a:latin typeface="Arial" panose="020B0604020202020204" pitchFamily="34" charset="0"/>
                <a:ea typeface="Tahoma" panose="020B0604030504040204" pitchFamily="34" charset="0"/>
              </a:rPr>
              <a:t>thực</a:t>
            </a:r>
            <a:r>
              <a:rPr lang="en-GB" sz="3200" dirty="0">
                <a:latin typeface="Arial" panose="020B0604020202020204" pitchFamily="34" charset="0"/>
                <a:ea typeface="Tahoma" panose="020B0604030504040204" pitchFamily="34" charset="0"/>
              </a:rPr>
              <a:t> </a:t>
            </a:r>
            <a:r>
              <a:rPr lang="en-GB" sz="3200" dirty="0" err="1">
                <a:latin typeface="Arial" panose="020B0604020202020204" pitchFamily="34" charset="0"/>
                <a:ea typeface="Tahoma" panose="020B0604030504040204" pitchFamily="34" charset="0"/>
              </a:rPr>
              <a:t>tại</a:t>
            </a:r>
            <a:r>
              <a:rPr lang="en-GB" sz="3200" dirty="0">
                <a:latin typeface="Arial" panose="020B0604020202020204" pitchFamily="34" charset="0"/>
                <a:ea typeface="Tahoma" panose="020B0604030504040204" pitchFamily="34" charset="0"/>
              </a:rPr>
              <a:t> </a:t>
            </a:r>
            <a:r>
              <a:rPr lang="en-GB" sz="3200" dirty="0" err="1">
                <a:latin typeface="Arial" panose="020B0604020202020204" pitchFamily="34" charset="0"/>
                <a:ea typeface="Tahoma" panose="020B0604030504040204" pitchFamily="34" charset="0"/>
              </a:rPr>
              <a:t>Hàn</a:t>
            </a:r>
            <a:r>
              <a:rPr lang="en-GB" sz="3200" dirty="0">
                <a:latin typeface="Arial" panose="020B0604020202020204" pitchFamily="34" charset="0"/>
                <a:ea typeface="Tahoma" panose="020B0604030504040204" pitchFamily="34" charset="0"/>
              </a:rPr>
              <a:t> Quốc: </a:t>
            </a:r>
            <a:r>
              <a:rPr lang="en-GB" sz="3200" dirty="0" err="1">
                <a:solidFill>
                  <a:schemeClr val="tx1">
                    <a:lumMod val="50000"/>
                  </a:schemeClr>
                </a:solidFill>
                <a:latin typeface="Arial" panose="020B0604020202020204" pitchFamily="34" charset="0"/>
                <a:ea typeface="Tahoma" panose="020B0604030504040204" pitchFamily="34" charset="0"/>
              </a:rPr>
              <a:t>Afatinib</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hiệu</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quả</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trên</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nhóm</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bệnh</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nhân</a:t>
            </a:r>
            <a:r>
              <a:rPr lang="en-GB" sz="3200" dirty="0">
                <a:solidFill>
                  <a:schemeClr val="tx1">
                    <a:lumMod val="50000"/>
                  </a:schemeClr>
                </a:solidFill>
                <a:latin typeface="Arial" panose="020B0604020202020204" pitchFamily="34" charset="0"/>
                <a:ea typeface="Tahoma" panose="020B0604030504040204" pitchFamily="34" charset="0"/>
              </a:rPr>
              <a:t> NSCLC </a:t>
            </a:r>
            <a:r>
              <a:rPr lang="en-GB" sz="3200" dirty="0" err="1">
                <a:solidFill>
                  <a:schemeClr val="tx1">
                    <a:lumMod val="50000"/>
                  </a:schemeClr>
                </a:solidFill>
                <a:latin typeface="Arial" panose="020B0604020202020204" pitchFamily="34" charset="0"/>
                <a:ea typeface="Tahoma" panose="020B0604030504040204" pitchFamily="34" charset="0"/>
              </a:rPr>
              <a:t>có</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đột</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biến</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không</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thường</a:t>
            </a:r>
            <a:r>
              <a:rPr lang="en-GB" sz="3200" dirty="0">
                <a:solidFill>
                  <a:schemeClr val="tx1">
                    <a:lumMod val="50000"/>
                  </a:schemeClr>
                </a:solidFill>
                <a:latin typeface="Arial" panose="020B0604020202020204" pitchFamily="34" charset="0"/>
                <a:ea typeface="Tahoma" panose="020B0604030504040204" pitchFamily="34" charset="0"/>
              </a:rPr>
              <a:t> </a:t>
            </a:r>
            <a:r>
              <a:rPr lang="en-GB" sz="3200" dirty="0" err="1">
                <a:solidFill>
                  <a:schemeClr val="tx1">
                    <a:lumMod val="50000"/>
                  </a:schemeClr>
                </a:solidFill>
                <a:latin typeface="Arial" panose="020B0604020202020204" pitchFamily="34" charset="0"/>
                <a:ea typeface="Tahoma" panose="020B0604030504040204" pitchFamily="34" charset="0"/>
              </a:rPr>
              <a:t>gặp</a:t>
            </a:r>
            <a:endParaRPr lang="vi-VN" sz="3200" dirty="0">
              <a:solidFill>
                <a:schemeClr val="tx1">
                  <a:lumMod val="50000"/>
                </a:schemeClr>
              </a:solidFill>
              <a:latin typeface="Arial" panose="020B0604020202020204" pitchFamily="34" charset="0"/>
              <a:ea typeface="Tahoma" panose="020B0604030504040204" pitchFamily="34" charset="0"/>
            </a:endParaRPr>
          </a:p>
        </p:txBody>
      </p:sp>
      <p:sp>
        <p:nvSpPr>
          <p:cNvPr id="3" name="Footer Placeholder 2"/>
          <p:cNvSpPr>
            <a:spLocks noGrp="1"/>
          </p:cNvSpPr>
          <p:nvPr>
            <p:ph type="ftr" sz="quarter" idx="11"/>
          </p:nvPr>
        </p:nvSpPr>
        <p:spPr>
          <a:xfrm>
            <a:off x="791635" y="6400800"/>
            <a:ext cx="10424160" cy="457200"/>
          </a:xfrm>
          <a:prstGeom prst="rect">
            <a:avLst/>
          </a:prstGeom>
        </p:spPr>
        <p:txBody>
          <a:bodyPr vert="horz" lIns="0" tIns="0" rIns="0" bIns="0" rtlCol="0" anchor="t" anchorCtr="0"/>
          <a:lstStyle>
            <a:defPPr>
              <a:defRPr lang="vi-VN"/>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4D4F51"/>
              </a:solidFill>
              <a:effectLst/>
              <a:uLnTx/>
              <a:uFillTx/>
              <a:latin typeface="Arial"/>
              <a:ea typeface="+mn-ea"/>
              <a:cs typeface="+mn-cs"/>
            </a:endParaRPr>
          </a:p>
        </p:txBody>
      </p:sp>
      <p:sp>
        <p:nvSpPr>
          <p:cNvPr id="159" name="Rectangle 158"/>
          <p:cNvSpPr/>
          <p:nvPr/>
        </p:nvSpPr>
        <p:spPr>
          <a:xfrm>
            <a:off x="1397549" y="1304259"/>
            <a:ext cx="9418320" cy="847992"/>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just"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Tương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tự</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như</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trên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nhóm</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đột</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biến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thường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gặp</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afatinib</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có</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hiệu</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quả</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tốt</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hơn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trên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đột</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biết</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không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thường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gặp</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so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với</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TKIs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thế</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hệ</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1</a:t>
            </a:r>
            <a:endParaRPr kumimoji="0" lang="vi-VN"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endParaRPr>
          </a:p>
        </p:txBody>
      </p:sp>
      <p:grpSp>
        <p:nvGrpSpPr>
          <p:cNvPr id="160" name="Group 159"/>
          <p:cNvGrpSpPr/>
          <p:nvPr/>
        </p:nvGrpSpPr>
        <p:grpSpPr>
          <a:xfrm>
            <a:off x="1854753" y="2742657"/>
            <a:ext cx="8872059" cy="3424025"/>
            <a:chOff x="1854753" y="2742657"/>
            <a:chExt cx="8872059" cy="3424025"/>
          </a:xfrm>
        </p:grpSpPr>
        <p:pic>
          <p:nvPicPr>
            <p:cNvPr id="155" name="Picture 154"/>
            <p:cNvPicPr>
              <a:picLocks noChangeAspect="1"/>
            </p:cNvPicPr>
            <p:nvPr/>
          </p:nvPicPr>
          <p:blipFill>
            <a:blip r:embed="rId2"/>
            <a:stretch>
              <a:fillRect/>
            </a:stretch>
          </p:blipFill>
          <p:spPr>
            <a:xfrm>
              <a:off x="6528510" y="2742657"/>
              <a:ext cx="4198302" cy="3424025"/>
            </a:xfrm>
            <a:prstGeom prst="rect">
              <a:avLst/>
            </a:prstGeom>
          </p:spPr>
        </p:pic>
        <p:pic>
          <p:nvPicPr>
            <p:cNvPr id="157" name="Picture 156"/>
            <p:cNvPicPr>
              <a:picLocks noChangeAspect="1"/>
            </p:cNvPicPr>
            <p:nvPr/>
          </p:nvPicPr>
          <p:blipFill>
            <a:blip r:embed="rId3"/>
            <a:stretch>
              <a:fillRect/>
            </a:stretch>
          </p:blipFill>
          <p:spPr>
            <a:xfrm>
              <a:off x="1854753" y="2752677"/>
              <a:ext cx="4029715" cy="3403983"/>
            </a:xfrm>
            <a:prstGeom prst="rect">
              <a:avLst/>
            </a:prstGeom>
          </p:spPr>
        </p:pic>
      </p:grpSp>
      <p:sp>
        <p:nvSpPr>
          <p:cNvPr id="156" name="TextBox 155"/>
          <p:cNvSpPr txBox="1"/>
          <p:nvPr/>
        </p:nvSpPr>
        <p:spPr>
          <a:xfrm>
            <a:off x="7346698" y="2308865"/>
            <a:ext cx="3488454"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PFS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của</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các</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EGFR TKIs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trên</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nhóm</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đột</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biến</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không</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thường</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gặp</a:t>
            </a:r>
            <a:endPar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endParaRPr>
          </a:p>
        </p:txBody>
      </p:sp>
      <p:graphicFrame>
        <p:nvGraphicFramePr>
          <p:cNvPr id="158" name="Table 157"/>
          <p:cNvGraphicFramePr>
            <a:graphicFrameLocks noGrp="1"/>
          </p:cNvGraphicFramePr>
          <p:nvPr/>
        </p:nvGraphicFramePr>
        <p:xfrm>
          <a:off x="9754492" y="3744358"/>
          <a:ext cx="1616362" cy="1104900"/>
        </p:xfrm>
        <a:graphic>
          <a:graphicData uri="http://schemas.openxmlformats.org/drawingml/2006/table">
            <a:tbl>
              <a:tblPr/>
              <a:tblGrid>
                <a:gridCol w="808181">
                  <a:extLst>
                    <a:ext uri="{9D8B030D-6E8A-4147-A177-3AD203B41FA5}">
                      <a16:colId xmlns:a16="http://schemas.microsoft.com/office/drawing/2014/main" val="692449780"/>
                    </a:ext>
                  </a:extLst>
                </a:gridCol>
                <a:gridCol w="808181">
                  <a:extLst>
                    <a:ext uri="{9D8B030D-6E8A-4147-A177-3AD203B41FA5}">
                      <a16:colId xmlns:a16="http://schemas.microsoft.com/office/drawing/2014/main" val="709484567"/>
                    </a:ext>
                  </a:extLst>
                </a:gridCol>
              </a:tblGrid>
              <a:tr h="180975">
                <a:tc>
                  <a:txBody>
                    <a:bodyPr/>
                    <a:lstStyle/>
                    <a:p>
                      <a:pPr algn="ctr" fontAlgn="b"/>
                      <a:endPar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fontAlgn="b"/>
                      <a:r>
                        <a:rPr lang="vi-VN" sz="1400" b="1" i="0" u="none" strike="noStrike" dirty="0">
                          <a:solidFill>
                            <a:schemeClr val="bg1"/>
                          </a:solidFill>
                          <a:effectLst/>
                          <a:latin typeface="Arial" panose="020B0604020202020204" pitchFamily="34" charset="0"/>
                          <a:ea typeface="Tahoma" panose="020B0604030504040204" pitchFamily="34" charset="0"/>
                          <a:cs typeface="Arial" panose="020B0604020202020204" pitchFamily="34" charset="0"/>
                        </a:rPr>
                        <a:t>PFS</a:t>
                      </a:r>
                    </a:p>
                    <a:p>
                      <a:pPr algn="ctr" fontAlgn="b"/>
                      <a:r>
                        <a:rPr lang="vi-VN" sz="1400" b="1" i="0" u="none" strike="noStrike" dirty="0">
                          <a:solidFill>
                            <a:schemeClr val="bg1"/>
                          </a:solidFill>
                          <a:effectLst/>
                          <a:latin typeface="Arial" panose="020B0604020202020204" pitchFamily="34" charset="0"/>
                          <a:ea typeface="Tahoma" panose="020B0604030504040204" pitchFamily="34" charset="0"/>
                          <a:cs typeface="Arial" panose="020B0604020202020204" pitchFamily="34" charset="0"/>
                        </a:rPr>
                        <a:t>(tháng)</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83008793"/>
                  </a:ext>
                </a:extLst>
              </a:tr>
              <a:tr h="180975">
                <a:tc>
                  <a:txBody>
                    <a:bodyPr/>
                    <a:lstStyle/>
                    <a:p>
                      <a:pPr algn="ctr" fontAlgn="b"/>
                      <a:r>
                        <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Afatinib</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Not reach</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0890637"/>
                  </a:ext>
                </a:extLst>
              </a:tr>
              <a:tr h="180975">
                <a:tc>
                  <a:txBody>
                    <a:bodyPr/>
                    <a:lstStyle/>
                    <a:p>
                      <a:pPr algn="ctr" fontAlgn="b"/>
                      <a:r>
                        <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Erlotinib</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38806766"/>
                  </a:ext>
                </a:extLst>
              </a:tr>
              <a:tr h="180975">
                <a:tc>
                  <a:txBody>
                    <a:bodyPr/>
                    <a:lstStyle/>
                    <a:p>
                      <a:pPr algn="ctr" fontAlgn="b"/>
                      <a:r>
                        <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Gefitinib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44870590"/>
                  </a:ext>
                </a:extLst>
              </a:tr>
            </a:tbl>
          </a:graphicData>
        </a:graphic>
      </p:graphicFrame>
      <p:graphicFrame>
        <p:nvGraphicFramePr>
          <p:cNvPr id="161" name="Table 160"/>
          <p:cNvGraphicFramePr>
            <a:graphicFrameLocks noGrp="1"/>
          </p:cNvGraphicFramePr>
          <p:nvPr/>
        </p:nvGraphicFramePr>
        <p:xfrm>
          <a:off x="4729268" y="2994536"/>
          <a:ext cx="1616362" cy="1104900"/>
        </p:xfrm>
        <a:graphic>
          <a:graphicData uri="http://schemas.openxmlformats.org/drawingml/2006/table">
            <a:tbl>
              <a:tblPr/>
              <a:tblGrid>
                <a:gridCol w="808181">
                  <a:extLst>
                    <a:ext uri="{9D8B030D-6E8A-4147-A177-3AD203B41FA5}">
                      <a16:colId xmlns:a16="http://schemas.microsoft.com/office/drawing/2014/main" val="692449780"/>
                    </a:ext>
                  </a:extLst>
                </a:gridCol>
                <a:gridCol w="808181">
                  <a:extLst>
                    <a:ext uri="{9D8B030D-6E8A-4147-A177-3AD203B41FA5}">
                      <a16:colId xmlns:a16="http://schemas.microsoft.com/office/drawing/2014/main" val="709484567"/>
                    </a:ext>
                  </a:extLst>
                </a:gridCol>
              </a:tblGrid>
              <a:tr h="180975">
                <a:tc>
                  <a:txBody>
                    <a:bodyPr/>
                    <a:lstStyle/>
                    <a:p>
                      <a:pPr algn="ctr" fontAlgn="b"/>
                      <a:endPar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fontAlgn="b"/>
                      <a:r>
                        <a:rPr lang="vi-VN" sz="1400" b="1" i="0" u="none" strike="noStrike" dirty="0">
                          <a:solidFill>
                            <a:schemeClr val="bg1"/>
                          </a:solidFill>
                          <a:effectLst/>
                          <a:latin typeface="Arial" panose="020B0604020202020204" pitchFamily="34" charset="0"/>
                          <a:ea typeface="Tahoma" panose="020B0604030504040204" pitchFamily="34" charset="0"/>
                          <a:cs typeface="Arial" panose="020B0604020202020204" pitchFamily="34" charset="0"/>
                        </a:rPr>
                        <a:t>PFS</a:t>
                      </a:r>
                    </a:p>
                    <a:p>
                      <a:pPr algn="ctr" fontAlgn="b"/>
                      <a:r>
                        <a:rPr lang="vi-VN" sz="1400" b="1" i="0" u="none" strike="noStrike" dirty="0">
                          <a:solidFill>
                            <a:schemeClr val="bg1"/>
                          </a:solidFill>
                          <a:effectLst/>
                          <a:latin typeface="Arial" panose="020B0604020202020204" pitchFamily="34" charset="0"/>
                          <a:ea typeface="Tahoma" panose="020B0604030504040204" pitchFamily="34" charset="0"/>
                          <a:cs typeface="Arial" panose="020B0604020202020204" pitchFamily="34" charset="0"/>
                        </a:rPr>
                        <a:t>(tháng)</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83008793"/>
                  </a:ext>
                </a:extLst>
              </a:tr>
              <a:tr h="180975">
                <a:tc>
                  <a:txBody>
                    <a:bodyPr/>
                    <a:lstStyle/>
                    <a:p>
                      <a:pPr algn="ctr" fontAlgn="b"/>
                      <a:r>
                        <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Afatinib</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19.1</a:t>
                      </a:r>
                      <a:endPar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0890637"/>
                  </a:ext>
                </a:extLst>
              </a:tr>
              <a:tr h="180975">
                <a:tc>
                  <a:txBody>
                    <a:bodyPr/>
                    <a:lstStyle/>
                    <a:p>
                      <a:pPr algn="ctr" fontAlgn="b"/>
                      <a:r>
                        <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Erlotinib</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14</a:t>
                      </a:r>
                      <a:endPar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38806766"/>
                  </a:ext>
                </a:extLst>
              </a:tr>
              <a:tr h="180975">
                <a:tc>
                  <a:txBody>
                    <a:bodyPr/>
                    <a:lstStyle/>
                    <a:p>
                      <a:pPr algn="ctr" fontAlgn="b"/>
                      <a:r>
                        <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Gefitinib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rPr>
                        <a:t>13.7</a:t>
                      </a:r>
                      <a:endParaRPr lang="vi-VN" sz="1400" b="0" i="0" u="none" strike="noStrike" dirty="0">
                        <a:solidFill>
                          <a:srgbClr val="000000"/>
                        </a:solidFill>
                        <a:effectLst/>
                        <a:latin typeface="Arial" panose="020B0604020202020204" pitchFamily="34" charset="0"/>
                        <a:ea typeface="Tahoma" panose="020B060403050404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44870590"/>
                  </a:ext>
                </a:extLst>
              </a:tr>
            </a:tbl>
          </a:graphicData>
        </a:graphic>
      </p:graphicFrame>
      <p:sp>
        <p:nvSpPr>
          <p:cNvPr id="162" name="TextBox 161"/>
          <p:cNvSpPr txBox="1"/>
          <p:nvPr/>
        </p:nvSpPr>
        <p:spPr>
          <a:xfrm>
            <a:off x="3059222" y="2303677"/>
            <a:ext cx="3118161"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PFS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của</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các</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EGFR TKIs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trên</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nhóm</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đột</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biến</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thường</a:t>
            </a:r>
            <a:r>
              <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600" b="1"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gặp</a:t>
            </a:r>
            <a:endParaRPr kumimoji="0" lang="en-US" sz="1600" b="1"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256903976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7BE11D-4D35-43C1-9BF4-7ACD2D673223}"/>
              </a:ext>
            </a:extLst>
          </p:cNvPr>
          <p:cNvSpPr>
            <a:spLocks noGrp="1"/>
          </p:cNvSpPr>
          <p:nvPr>
            <p:ph type="title"/>
          </p:nvPr>
        </p:nvSpPr>
        <p:spPr>
          <a:xfrm>
            <a:off x="87892" y="178719"/>
            <a:ext cx="11616401" cy="974458"/>
          </a:xfrm>
        </p:spPr>
        <p:txBody>
          <a:bodyPr>
            <a:normAutofit/>
          </a:bodyPr>
          <a:lstStyle/>
          <a:p>
            <a:pPr marL="16913" marR="6765">
              <a:lnSpc>
                <a:spcPct val="90000"/>
              </a:lnSpc>
              <a:tabLst>
                <a:tab pos="10667616" algn="l"/>
                <a:tab pos="10980499" algn="l"/>
              </a:tabLst>
            </a:pPr>
            <a:r>
              <a:rPr lang="vi-VN" sz="2900" dirty="0">
                <a:ea typeface="Tahoma" panose="020B0604030504040204" pitchFamily="34" charset="0"/>
              </a:rPr>
              <a:t>Kết quả của cơ sở dữ liệu 1023 bệnh nhân đột biến không thường gặp điều trị với afatinib</a:t>
            </a:r>
            <a:endParaRPr lang="en-US" sz="2900" dirty="0">
              <a:ea typeface="Tahoma" panose="020B0604030504040204" pitchFamily="34" charset="0"/>
            </a:endParaRPr>
          </a:p>
        </p:txBody>
      </p:sp>
      <p:sp>
        <p:nvSpPr>
          <p:cNvPr id="10" name="Titel 2">
            <a:extLst>
              <a:ext uri="{FF2B5EF4-FFF2-40B4-BE49-F238E27FC236}">
                <a16:creationId xmlns:a16="http://schemas.microsoft.com/office/drawing/2014/main" id="{5D0AFA54-69AA-4C53-8F08-4C7CCA9D9AFB}"/>
              </a:ext>
            </a:extLst>
          </p:cNvPr>
          <p:cNvSpPr txBox="1">
            <a:spLocks/>
          </p:cNvSpPr>
          <p:nvPr/>
        </p:nvSpPr>
        <p:spPr>
          <a:xfrm>
            <a:off x="2350396" y="1263614"/>
            <a:ext cx="8467344" cy="445507"/>
          </a:xfrm>
          <a:prstGeom prst="rect">
            <a:avLst/>
          </a:prstGeom>
        </p:spPr>
        <p:txBody>
          <a:bodyPr/>
          <a:lstStyle>
            <a:lvl1pPr algn="l" defTabSz="1218072" rtl="0" eaLnBrk="1" latinLnBrk="0" hangingPunct="1">
              <a:lnSpc>
                <a:spcPct val="90000"/>
              </a:lnSpc>
              <a:spcBef>
                <a:spcPct val="0"/>
              </a:spcBef>
              <a:buNone/>
              <a:defRPr sz="2800" b="1" kern="1200" baseline="0">
                <a:solidFill>
                  <a:schemeClr val="accent1"/>
                </a:solidFill>
                <a:latin typeface="Arial" panose="020B0604020202020204" pitchFamily="34" charset="0"/>
                <a:ea typeface="+mj-ea"/>
                <a:cs typeface="Arial" pitchFamily="34" charset="0"/>
              </a:defRPr>
            </a:lvl1pPr>
          </a:lstStyle>
          <a:p>
            <a:r>
              <a:rPr lang="de-DE" sz="2400" dirty="0">
                <a:solidFill>
                  <a:schemeClr val="tx1"/>
                </a:solidFill>
              </a:rPr>
              <a:t>1,023</a:t>
            </a:r>
            <a:r>
              <a:rPr lang="vi-VN" sz="2400" dirty="0">
                <a:solidFill>
                  <a:schemeClr val="tx1"/>
                </a:solidFill>
              </a:rPr>
              <a:t> BN trên 140 loại đột biến không thường gặp</a:t>
            </a:r>
            <a:endParaRPr lang="en-US" sz="2400" dirty="0">
              <a:solidFill>
                <a:schemeClr val="tx1"/>
              </a:solidFill>
            </a:endParaRPr>
          </a:p>
        </p:txBody>
      </p:sp>
      <p:grpSp>
        <p:nvGrpSpPr>
          <p:cNvPr id="24" name="Group 23">
            <a:extLst>
              <a:ext uri="{FF2B5EF4-FFF2-40B4-BE49-F238E27FC236}">
                <a16:creationId xmlns:a16="http://schemas.microsoft.com/office/drawing/2014/main" id="{0E121DC7-A1BB-4600-96A5-24739F143318}"/>
              </a:ext>
            </a:extLst>
          </p:cNvPr>
          <p:cNvGrpSpPr/>
          <p:nvPr/>
        </p:nvGrpSpPr>
        <p:grpSpPr>
          <a:xfrm>
            <a:off x="303849" y="1775101"/>
            <a:ext cx="10292657" cy="4405461"/>
            <a:chOff x="-70627" y="1883493"/>
            <a:chExt cx="10292657" cy="4357019"/>
          </a:xfrm>
        </p:grpSpPr>
        <p:sp>
          <p:nvSpPr>
            <p:cNvPr id="5" name="Rechteck 7">
              <a:extLst>
                <a:ext uri="{FF2B5EF4-FFF2-40B4-BE49-F238E27FC236}">
                  <a16:creationId xmlns:a16="http://schemas.microsoft.com/office/drawing/2014/main" id="{0D1252AB-C24D-40B4-B93A-4B03987ED705}"/>
                </a:ext>
              </a:extLst>
            </p:cNvPr>
            <p:cNvSpPr/>
            <p:nvPr/>
          </p:nvSpPr>
          <p:spPr>
            <a:xfrm>
              <a:off x="1221015" y="3244394"/>
              <a:ext cx="1728000" cy="832104"/>
            </a:xfrm>
            <a:prstGeom prst="rect">
              <a:avLst/>
            </a:prstGeom>
            <a:solidFill>
              <a:schemeClr val="accent1"/>
            </a:solidFill>
            <a:ln w="1905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600" dirty="0">
                  <a:solidFill>
                    <a:srgbClr val="C00000"/>
                  </a:solidFill>
                  <a:latin typeface="Arial" panose="020B0604020202020204" pitchFamily="34" charset="0"/>
                </a:rPr>
                <a:t>1023</a:t>
              </a:r>
              <a:r>
                <a:rPr lang="vi-VN" sz="1600" dirty="0">
                  <a:solidFill>
                    <a:srgbClr val="C00000"/>
                  </a:solidFill>
                </a:rPr>
                <a:t> BN được xác định</a:t>
              </a:r>
              <a:endParaRPr lang="de-DE" sz="1600" dirty="0">
                <a:solidFill>
                  <a:srgbClr val="C00000"/>
                </a:solidFill>
                <a:latin typeface="Arial" panose="020B0604020202020204" pitchFamily="34" charset="0"/>
              </a:endParaRPr>
            </a:p>
          </p:txBody>
        </p:sp>
        <p:sp>
          <p:nvSpPr>
            <p:cNvPr id="6" name="Rechteck 12">
              <a:extLst>
                <a:ext uri="{FF2B5EF4-FFF2-40B4-BE49-F238E27FC236}">
                  <a16:creationId xmlns:a16="http://schemas.microsoft.com/office/drawing/2014/main" id="{0B0B60CE-DA61-4070-BA44-F5616EFB56F3}"/>
                </a:ext>
              </a:extLst>
            </p:cNvPr>
            <p:cNvSpPr/>
            <p:nvPr/>
          </p:nvSpPr>
          <p:spPr>
            <a:xfrm>
              <a:off x="6689999" y="4630083"/>
              <a:ext cx="1728000" cy="828000"/>
            </a:xfrm>
            <a:prstGeom prst="rect">
              <a:avLst/>
            </a:prstGeom>
            <a:solidFill>
              <a:schemeClr val="accent2"/>
            </a:solidFill>
            <a:ln w="19050"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600" dirty="0">
                  <a:solidFill>
                    <a:prstClr val="white"/>
                  </a:solidFill>
                  <a:latin typeface="Arial"/>
                </a:rPr>
                <a:t>425 </a:t>
              </a:r>
              <a:r>
                <a:rPr lang="vi-VN" sz="1600" dirty="0">
                  <a:solidFill>
                    <a:prstClr val="white"/>
                  </a:solidFill>
                  <a:latin typeface="Arial"/>
                </a:rPr>
                <a:t>được điều trị TKI trước đó</a:t>
              </a:r>
              <a:endParaRPr lang="de-DE" sz="1600" dirty="0">
                <a:solidFill>
                  <a:prstClr val="white"/>
                </a:solidFill>
                <a:latin typeface="Arial"/>
              </a:endParaRPr>
            </a:p>
            <a:p>
              <a:pPr algn="ctr" defTabSz="685800">
                <a:defRPr/>
              </a:pPr>
              <a:r>
                <a:rPr lang="de-DE" sz="1600" dirty="0">
                  <a:solidFill>
                    <a:prstClr val="white"/>
                  </a:solidFill>
                  <a:latin typeface="Arial"/>
                </a:rPr>
                <a:t>(42.0%)</a:t>
              </a:r>
            </a:p>
          </p:txBody>
        </p:sp>
        <p:sp>
          <p:nvSpPr>
            <p:cNvPr id="7" name="Rechteck 13">
              <a:extLst>
                <a:ext uri="{FF2B5EF4-FFF2-40B4-BE49-F238E27FC236}">
                  <a16:creationId xmlns:a16="http://schemas.microsoft.com/office/drawing/2014/main" id="{9D48E461-E3CA-4AC6-BB21-A7D8B87AB3D0}"/>
                </a:ext>
              </a:extLst>
            </p:cNvPr>
            <p:cNvSpPr/>
            <p:nvPr/>
          </p:nvSpPr>
          <p:spPr>
            <a:xfrm>
              <a:off x="6689999" y="1883493"/>
              <a:ext cx="1728000" cy="832104"/>
            </a:xfrm>
            <a:prstGeom prst="rect">
              <a:avLst/>
            </a:prstGeom>
            <a:solidFill>
              <a:schemeClr val="accent1"/>
            </a:solidFill>
            <a:ln w="1905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600" dirty="0">
                  <a:solidFill>
                    <a:srgbClr val="C00000"/>
                  </a:solidFill>
                  <a:latin typeface="Arial"/>
                </a:rPr>
                <a:t>587 </a:t>
              </a:r>
              <a:r>
                <a:rPr lang="vi-VN" sz="1600" dirty="0">
                  <a:solidFill>
                    <a:srgbClr val="C00000"/>
                  </a:solidFill>
                  <a:latin typeface="Arial"/>
                </a:rPr>
                <a:t>chưa điều trị với bất kỳ TKI nào </a:t>
              </a:r>
              <a:r>
                <a:rPr lang="de-DE" sz="1600" dirty="0">
                  <a:solidFill>
                    <a:srgbClr val="C00000"/>
                  </a:solidFill>
                  <a:latin typeface="Arial"/>
                </a:rPr>
                <a:t>(58.0%)</a:t>
              </a:r>
            </a:p>
          </p:txBody>
        </p:sp>
        <p:sp>
          <p:nvSpPr>
            <p:cNvPr id="8" name="Rechteck 14">
              <a:extLst>
                <a:ext uri="{FF2B5EF4-FFF2-40B4-BE49-F238E27FC236}">
                  <a16:creationId xmlns:a16="http://schemas.microsoft.com/office/drawing/2014/main" id="{0659AD11-64F1-48FF-9D24-B0D1BC5C47B1}"/>
                </a:ext>
              </a:extLst>
            </p:cNvPr>
            <p:cNvSpPr/>
            <p:nvPr/>
          </p:nvSpPr>
          <p:spPr>
            <a:xfrm>
              <a:off x="8457421" y="4755048"/>
              <a:ext cx="1728000" cy="585216"/>
            </a:xfrm>
            <a:prstGeom prst="rect">
              <a:avLst/>
            </a:prstGeom>
            <a:solidFill>
              <a:schemeClr val="accent2"/>
            </a:solidFill>
            <a:ln w="19050"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400" dirty="0">
                  <a:solidFill>
                    <a:prstClr val="white"/>
                  </a:solidFill>
                  <a:latin typeface="Arial"/>
                </a:rPr>
                <a:t>204 </a:t>
              </a:r>
              <a:r>
                <a:rPr lang="de-DE" sz="1400" dirty="0" err="1">
                  <a:solidFill>
                    <a:prstClr val="white"/>
                  </a:solidFill>
                  <a:latin typeface="Arial"/>
                </a:rPr>
                <a:t>BoR</a:t>
              </a:r>
              <a:r>
                <a:rPr lang="de-DE" sz="1400" dirty="0">
                  <a:solidFill>
                    <a:prstClr val="white"/>
                  </a:solidFill>
                  <a:latin typeface="Arial"/>
                </a:rPr>
                <a:t> (48.0%)</a:t>
              </a:r>
            </a:p>
            <a:p>
              <a:pPr algn="ctr" defTabSz="685800">
                <a:defRPr/>
              </a:pPr>
              <a:r>
                <a:rPr lang="de-DE" sz="1400" dirty="0">
                  <a:solidFill>
                    <a:prstClr val="white"/>
                  </a:solidFill>
                  <a:latin typeface="Arial"/>
                </a:rPr>
                <a:t>419 TTF (98.6%)</a:t>
              </a:r>
            </a:p>
          </p:txBody>
        </p:sp>
        <p:sp>
          <p:nvSpPr>
            <p:cNvPr id="9" name="Rechteck 15">
              <a:extLst>
                <a:ext uri="{FF2B5EF4-FFF2-40B4-BE49-F238E27FC236}">
                  <a16:creationId xmlns:a16="http://schemas.microsoft.com/office/drawing/2014/main" id="{23143424-851C-4B96-AA29-35CF1A2107F3}"/>
                </a:ext>
              </a:extLst>
            </p:cNvPr>
            <p:cNvSpPr/>
            <p:nvPr/>
          </p:nvSpPr>
          <p:spPr>
            <a:xfrm>
              <a:off x="8494030" y="2002137"/>
              <a:ext cx="1728000" cy="588897"/>
            </a:xfrm>
            <a:prstGeom prst="rect">
              <a:avLst/>
            </a:prstGeom>
            <a:solidFill>
              <a:schemeClr val="accent1"/>
            </a:solidFill>
            <a:ln w="1905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400" dirty="0">
                  <a:solidFill>
                    <a:srgbClr val="C00000"/>
                  </a:solidFill>
                  <a:latin typeface="Arial"/>
                </a:rPr>
                <a:t>508 </a:t>
              </a:r>
              <a:r>
                <a:rPr lang="de-DE" sz="1400" dirty="0" err="1">
                  <a:solidFill>
                    <a:srgbClr val="C00000"/>
                  </a:solidFill>
                  <a:latin typeface="Arial"/>
                </a:rPr>
                <a:t>BoR</a:t>
              </a:r>
              <a:r>
                <a:rPr lang="de-DE" sz="1400" dirty="0">
                  <a:solidFill>
                    <a:srgbClr val="C00000"/>
                  </a:solidFill>
                  <a:latin typeface="Arial"/>
                </a:rPr>
                <a:t> (86.5%)</a:t>
              </a:r>
            </a:p>
            <a:p>
              <a:pPr algn="ctr" defTabSz="685800">
                <a:defRPr/>
              </a:pPr>
              <a:r>
                <a:rPr lang="de-DE" sz="1400" dirty="0">
                  <a:solidFill>
                    <a:srgbClr val="C00000"/>
                  </a:solidFill>
                  <a:latin typeface="Arial"/>
                </a:rPr>
                <a:t>555 TTF (94.5%)</a:t>
              </a:r>
            </a:p>
          </p:txBody>
        </p:sp>
        <p:cxnSp>
          <p:nvCxnSpPr>
            <p:cNvPr id="11" name="Gerader Verbinder 23">
              <a:extLst>
                <a:ext uri="{FF2B5EF4-FFF2-40B4-BE49-F238E27FC236}">
                  <a16:creationId xmlns:a16="http://schemas.microsoft.com/office/drawing/2014/main" id="{DCC650C0-FB53-4E4A-8D57-30797940915C}"/>
                </a:ext>
              </a:extLst>
            </p:cNvPr>
            <p:cNvCxnSpPr>
              <a:cxnSpLocks/>
              <a:stCxn id="7" idx="3"/>
              <a:endCxn id="9" idx="1"/>
            </p:cNvCxnSpPr>
            <p:nvPr/>
          </p:nvCxnSpPr>
          <p:spPr>
            <a:xfrm flipV="1">
              <a:off x="8417999" y="2296586"/>
              <a:ext cx="76031" cy="2959"/>
            </a:xfrm>
            <a:prstGeom prst="line">
              <a:avLst/>
            </a:prstGeom>
            <a:ln w="1905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Gerader Verbinder 27">
              <a:extLst>
                <a:ext uri="{FF2B5EF4-FFF2-40B4-BE49-F238E27FC236}">
                  <a16:creationId xmlns:a16="http://schemas.microsoft.com/office/drawing/2014/main" id="{F370B4B6-4757-4DB7-B494-C4E6A03EE2AD}"/>
                </a:ext>
              </a:extLst>
            </p:cNvPr>
            <p:cNvCxnSpPr>
              <a:cxnSpLocks/>
              <a:stCxn id="8" idx="1"/>
              <a:endCxn id="8" idx="1"/>
            </p:cNvCxnSpPr>
            <p:nvPr/>
          </p:nvCxnSpPr>
          <p:spPr>
            <a:xfrm>
              <a:off x="8457421" y="5047656"/>
              <a:ext cx="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Gewinkelter Verbinder 41">
              <a:extLst>
                <a:ext uri="{FF2B5EF4-FFF2-40B4-BE49-F238E27FC236}">
                  <a16:creationId xmlns:a16="http://schemas.microsoft.com/office/drawing/2014/main" id="{D4D902F9-BCD4-4A86-99E6-7F65FC134851}"/>
                </a:ext>
              </a:extLst>
            </p:cNvPr>
            <p:cNvCxnSpPr>
              <a:cxnSpLocks/>
              <a:stCxn id="5" idx="0"/>
              <a:endCxn id="7" idx="1"/>
            </p:cNvCxnSpPr>
            <p:nvPr/>
          </p:nvCxnSpPr>
          <p:spPr>
            <a:xfrm rot="5400000" flipH="1" flipV="1">
              <a:off x="3915083" y="469478"/>
              <a:ext cx="944849" cy="4604984"/>
            </a:xfrm>
            <a:prstGeom prst="bentConnector2">
              <a:avLst/>
            </a:prstGeom>
            <a:ln w="19050" cap="rnd">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4" name="Rechteck 9">
              <a:extLst>
                <a:ext uri="{FF2B5EF4-FFF2-40B4-BE49-F238E27FC236}">
                  <a16:creationId xmlns:a16="http://schemas.microsoft.com/office/drawing/2014/main" id="{19E27540-CA26-4CE2-9376-77B394733492}"/>
                </a:ext>
              </a:extLst>
            </p:cNvPr>
            <p:cNvSpPr>
              <a:spLocks noChangeAspect="1"/>
            </p:cNvSpPr>
            <p:nvPr/>
          </p:nvSpPr>
          <p:spPr>
            <a:xfrm>
              <a:off x="3037642" y="3319178"/>
              <a:ext cx="1427480" cy="684000"/>
            </a:xfrm>
            <a:prstGeom prst="rect">
              <a:avLst/>
            </a:prstGeom>
            <a:solidFill>
              <a:schemeClr val="accent5">
                <a:lumMod val="20000"/>
                <a:lumOff val="80000"/>
              </a:schemeClr>
            </a:solid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200" dirty="0">
                  <a:solidFill>
                    <a:schemeClr val="tx1"/>
                  </a:solidFill>
                  <a:latin typeface="Arial"/>
                </a:rPr>
                <a:t>115 </a:t>
              </a:r>
              <a:r>
                <a:rPr lang="vi-VN" sz="1200" dirty="0">
                  <a:solidFill>
                    <a:schemeClr val="tx1"/>
                  </a:solidFill>
                  <a:latin typeface="Arial"/>
                </a:rPr>
                <a:t>ca từ NC giai đoạn </a:t>
              </a:r>
              <a:r>
                <a:rPr lang="de-DE" sz="1200" dirty="0">
                  <a:solidFill>
                    <a:schemeClr val="tx1"/>
                  </a:solidFill>
                  <a:latin typeface="Arial"/>
                </a:rPr>
                <a:t>IIIb (11.2%)</a:t>
              </a:r>
            </a:p>
          </p:txBody>
        </p:sp>
        <p:sp>
          <p:nvSpPr>
            <p:cNvPr id="15" name="Rechteck 8">
              <a:extLst>
                <a:ext uri="{FF2B5EF4-FFF2-40B4-BE49-F238E27FC236}">
                  <a16:creationId xmlns:a16="http://schemas.microsoft.com/office/drawing/2014/main" id="{492D3785-8089-4E19-A568-1E8EE837C492}"/>
                </a:ext>
              </a:extLst>
            </p:cNvPr>
            <p:cNvSpPr>
              <a:spLocks noChangeAspect="1"/>
            </p:cNvSpPr>
            <p:nvPr/>
          </p:nvSpPr>
          <p:spPr>
            <a:xfrm>
              <a:off x="6225836" y="3705202"/>
              <a:ext cx="1427480" cy="684000"/>
            </a:xfrm>
            <a:prstGeom prst="rect">
              <a:avLst/>
            </a:prstGeom>
            <a:solidFill>
              <a:schemeClr val="accent5">
                <a:lumMod val="20000"/>
                <a:lumOff val="80000"/>
              </a:schemeClr>
            </a:solid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200" dirty="0">
                  <a:solidFill>
                    <a:schemeClr val="tx1"/>
                  </a:solidFill>
                  <a:latin typeface="Arial"/>
                </a:rPr>
                <a:t>72 </a:t>
              </a:r>
              <a:r>
                <a:rPr lang="vi-VN" sz="1200" dirty="0">
                  <a:solidFill>
                    <a:schemeClr val="tx1"/>
                  </a:solidFill>
                  <a:latin typeface="Arial"/>
                </a:rPr>
                <a:t>ca từ báo cáo ca </a:t>
              </a:r>
              <a:r>
                <a:rPr lang="de-DE" sz="1200" dirty="0">
                  <a:solidFill>
                    <a:schemeClr val="tx1"/>
                  </a:solidFill>
                  <a:latin typeface="Arial"/>
                </a:rPr>
                <a:t> (7.1%) </a:t>
              </a:r>
            </a:p>
          </p:txBody>
        </p:sp>
        <p:sp>
          <p:nvSpPr>
            <p:cNvPr id="16" name="Rechteck 10">
              <a:extLst>
                <a:ext uri="{FF2B5EF4-FFF2-40B4-BE49-F238E27FC236}">
                  <a16:creationId xmlns:a16="http://schemas.microsoft.com/office/drawing/2014/main" id="{44109C92-92F8-4210-A01A-9337B3AF128E}"/>
                </a:ext>
              </a:extLst>
            </p:cNvPr>
            <p:cNvSpPr>
              <a:spLocks noChangeAspect="1"/>
            </p:cNvSpPr>
            <p:nvPr/>
          </p:nvSpPr>
          <p:spPr>
            <a:xfrm>
              <a:off x="3040039" y="4165241"/>
              <a:ext cx="1427480" cy="684000"/>
            </a:xfrm>
            <a:prstGeom prst="rect">
              <a:avLst/>
            </a:prstGeom>
            <a:solidFill>
              <a:schemeClr val="accent5">
                <a:lumMod val="20000"/>
                <a:lumOff val="80000"/>
              </a:schemeClr>
            </a:solid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200" dirty="0">
                  <a:solidFill>
                    <a:schemeClr val="tx1"/>
                  </a:solidFill>
                  <a:latin typeface="Arial"/>
                </a:rPr>
                <a:t>75 </a:t>
              </a:r>
              <a:r>
                <a:rPr lang="vi-VN" sz="1200" dirty="0">
                  <a:solidFill>
                    <a:schemeClr val="tx1"/>
                  </a:solidFill>
                  <a:latin typeface="Arial"/>
                </a:rPr>
                <a:t>ca từ thử nghiệm </a:t>
              </a:r>
              <a:r>
                <a:rPr lang="de-DE" sz="1200" dirty="0">
                  <a:solidFill>
                    <a:schemeClr val="tx1"/>
                  </a:solidFill>
                  <a:latin typeface="Arial"/>
                </a:rPr>
                <a:t>(7.3%)</a:t>
              </a:r>
            </a:p>
          </p:txBody>
        </p:sp>
        <p:sp>
          <p:nvSpPr>
            <p:cNvPr id="17" name="Rechteck 4">
              <a:extLst>
                <a:ext uri="{FF2B5EF4-FFF2-40B4-BE49-F238E27FC236}">
                  <a16:creationId xmlns:a16="http://schemas.microsoft.com/office/drawing/2014/main" id="{6980C52E-E7B3-42EA-B008-3FFC0030F930}"/>
                </a:ext>
              </a:extLst>
            </p:cNvPr>
            <p:cNvSpPr/>
            <p:nvPr/>
          </p:nvSpPr>
          <p:spPr>
            <a:xfrm>
              <a:off x="-70627" y="5702241"/>
              <a:ext cx="8564657" cy="538271"/>
            </a:xfrm>
            <a:prstGeom prst="rect">
              <a:avLst/>
            </a:prstGeom>
            <a:noFill/>
            <a:ln>
              <a:noFill/>
            </a:ln>
          </p:spPr>
          <p:txBody>
            <a:bodyPr wrap="none" lIns="0" tIns="0" rIns="0" bIns="0" anchor="b">
              <a:noAutofit/>
            </a:bodyPr>
            <a:lstStyle/>
            <a:p>
              <a:r>
                <a:rPr lang="fr-FR" sz="1400" dirty="0">
                  <a:latin typeface="Arial" panose="020B0604020202020204" pitchFamily="34" charset="0"/>
                </a:rPr>
                <a:t>BoR = best of response; CUP = compassionate use programme; EAP = expanded access programme; NIS = noninterventional study; </a:t>
              </a:r>
            </a:p>
            <a:p>
              <a:r>
                <a:rPr lang="fr-FR" sz="1400" dirty="0">
                  <a:latin typeface="Arial" panose="020B0604020202020204" pitchFamily="34" charset="0"/>
                </a:rPr>
                <a:t>TTF = time to treatment failure, 11 cases with unknown TKI pretreatment.</a:t>
              </a:r>
            </a:p>
            <a:p>
              <a:r>
                <a:rPr lang="en-US" sz="1400" dirty="0">
                  <a:solidFill>
                    <a:srgbClr val="595959"/>
                  </a:solidFill>
                  <a:latin typeface="Arial" panose="020B0604020202020204" pitchFamily="34" charset="0"/>
                </a:rPr>
                <a:t>. </a:t>
              </a:r>
            </a:p>
          </p:txBody>
        </p:sp>
        <p:sp>
          <p:nvSpPr>
            <p:cNvPr id="18" name="Rechteck 22">
              <a:extLst>
                <a:ext uri="{FF2B5EF4-FFF2-40B4-BE49-F238E27FC236}">
                  <a16:creationId xmlns:a16="http://schemas.microsoft.com/office/drawing/2014/main" id="{010A4090-D6FC-45A1-BDFA-C519FD467250}"/>
                </a:ext>
              </a:extLst>
            </p:cNvPr>
            <p:cNvSpPr>
              <a:spLocks noChangeAspect="1"/>
            </p:cNvSpPr>
            <p:nvPr/>
          </p:nvSpPr>
          <p:spPr>
            <a:xfrm>
              <a:off x="6209592" y="2895511"/>
              <a:ext cx="1427480" cy="684000"/>
            </a:xfrm>
            <a:prstGeom prst="rect">
              <a:avLst/>
            </a:prstGeom>
            <a:solidFill>
              <a:schemeClr val="accent5">
                <a:lumMod val="20000"/>
                <a:lumOff val="80000"/>
              </a:schemeClr>
            </a:solid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200" dirty="0">
                  <a:solidFill>
                    <a:schemeClr val="tx1"/>
                  </a:solidFill>
                  <a:latin typeface="Arial"/>
                </a:rPr>
                <a:t>209 </a:t>
              </a:r>
              <a:r>
                <a:rPr lang="vi-VN" sz="1200" dirty="0">
                  <a:solidFill>
                    <a:schemeClr val="tx1"/>
                  </a:solidFill>
                  <a:latin typeface="Arial"/>
                </a:rPr>
                <a:t>case từ ghi nhận các case lâm sàng </a:t>
              </a:r>
              <a:r>
                <a:rPr lang="de-DE" sz="1200" dirty="0">
                  <a:solidFill>
                    <a:schemeClr val="tx1"/>
                  </a:solidFill>
                  <a:latin typeface="Arial"/>
                </a:rPr>
                <a:t>(20.4%) </a:t>
              </a:r>
            </a:p>
          </p:txBody>
        </p:sp>
        <p:cxnSp>
          <p:nvCxnSpPr>
            <p:cNvPr id="19" name="Verbinder: gewinkelt 40">
              <a:extLst>
                <a:ext uri="{FF2B5EF4-FFF2-40B4-BE49-F238E27FC236}">
                  <a16:creationId xmlns:a16="http://schemas.microsoft.com/office/drawing/2014/main" id="{821ACDA2-EA7E-4464-BC19-92AD24843B09}"/>
                </a:ext>
              </a:extLst>
            </p:cNvPr>
            <p:cNvCxnSpPr>
              <a:cxnSpLocks/>
              <a:stCxn id="5" idx="2"/>
              <a:endCxn id="6" idx="1"/>
            </p:cNvCxnSpPr>
            <p:nvPr/>
          </p:nvCxnSpPr>
          <p:spPr>
            <a:xfrm rot="16200000" flipH="1">
              <a:off x="3903715" y="2257798"/>
              <a:ext cx="967585" cy="4604984"/>
            </a:xfrm>
            <a:prstGeom prst="bentConnector2">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20" name="Rechteck 44">
              <a:extLst>
                <a:ext uri="{FF2B5EF4-FFF2-40B4-BE49-F238E27FC236}">
                  <a16:creationId xmlns:a16="http://schemas.microsoft.com/office/drawing/2014/main" id="{39A4F679-1C22-4A43-B51A-5C627F1C3234}"/>
                </a:ext>
              </a:extLst>
            </p:cNvPr>
            <p:cNvSpPr>
              <a:spLocks noChangeAspect="1"/>
            </p:cNvSpPr>
            <p:nvPr/>
          </p:nvSpPr>
          <p:spPr>
            <a:xfrm>
              <a:off x="3037642" y="2478356"/>
              <a:ext cx="1427480" cy="684000"/>
            </a:xfrm>
            <a:prstGeom prst="rect">
              <a:avLst/>
            </a:prstGeom>
            <a:solidFill>
              <a:schemeClr val="accent5">
                <a:lumMod val="20000"/>
                <a:lumOff val="80000"/>
              </a:schemeClr>
            </a:solid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200" dirty="0">
                  <a:solidFill>
                    <a:schemeClr val="tx1"/>
                  </a:solidFill>
                  <a:latin typeface="Arial"/>
                </a:rPr>
                <a:t>155 </a:t>
              </a:r>
              <a:r>
                <a:rPr lang="vi-VN" sz="1200" dirty="0">
                  <a:solidFill>
                    <a:schemeClr val="tx1"/>
                  </a:solidFill>
                  <a:latin typeface="Arial"/>
                </a:rPr>
                <a:t>ca từ </a:t>
              </a:r>
            </a:p>
            <a:p>
              <a:pPr algn="ctr" defTabSz="685800">
                <a:defRPr/>
              </a:pPr>
              <a:r>
                <a:rPr lang="de-DE" sz="1200" dirty="0">
                  <a:solidFill>
                    <a:schemeClr val="tx1"/>
                  </a:solidFill>
                  <a:latin typeface="Arial"/>
                </a:rPr>
                <a:t>NIS (15.2%)</a:t>
              </a:r>
            </a:p>
          </p:txBody>
        </p:sp>
        <p:sp>
          <p:nvSpPr>
            <p:cNvPr id="21" name="Rechteck 45">
              <a:extLst>
                <a:ext uri="{FF2B5EF4-FFF2-40B4-BE49-F238E27FC236}">
                  <a16:creationId xmlns:a16="http://schemas.microsoft.com/office/drawing/2014/main" id="{21BCCD65-EFD5-487F-87B5-402A0667C216}"/>
                </a:ext>
              </a:extLst>
            </p:cNvPr>
            <p:cNvSpPr>
              <a:spLocks noChangeAspect="1"/>
            </p:cNvSpPr>
            <p:nvPr/>
          </p:nvSpPr>
          <p:spPr>
            <a:xfrm>
              <a:off x="4659125" y="2894150"/>
              <a:ext cx="1427480" cy="684000"/>
            </a:xfrm>
            <a:prstGeom prst="rect">
              <a:avLst/>
            </a:prstGeom>
            <a:solidFill>
              <a:schemeClr val="accent5">
                <a:lumMod val="20000"/>
                <a:lumOff val="80000"/>
              </a:schemeClr>
            </a:solid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200" dirty="0">
                  <a:solidFill>
                    <a:schemeClr val="tx1"/>
                  </a:solidFill>
                  <a:latin typeface="Arial"/>
                </a:rPr>
                <a:t>46 </a:t>
              </a:r>
              <a:r>
                <a:rPr lang="vi-VN" sz="1200" dirty="0">
                  <a:solidFill>
                    <a:schemeClr val="tx1"/>
                  </a:solidFill>
                  <a:latin typeface="Arial"/>
                </a:rPr>
                <a:t>ca từ </a:t>
              </a:r>
              <a:r>
                <a:rPr lang="de-DE" sz="1200" dirty="0">
                  <a:solidFill>
                    <a:schemeClr val="tx1"/>
                  </a:solidFill>
                  <a:latin typeface="Arial"/>
                </a:rPr>
                <a:t>EAP (4.5%)</a:t>
              </a:r>
            </a:p>
          </p:txBody>
        </p:sp>
        <p:sp>
          <p:nvSpPr>
            <p:cNvPr id="22" name="Rechteck 46">
              <a:extLst>
                <a:ext uri="{FF2B5EF4-FFF2-40B4-BE49-F238E27FC236}">
                  <a16:creationId xmlns:a16="http://schemas.microsoft.com/office/drawing/2014/main" id="{E34833F9-512C-4DB4-9369-28AA7423D53A}"/>
                </a:ext>
              </a:extLst>
            </p:cNvPr>
            <p:cNvSpPr>
              <a:spLocks noChangeAspect="1"/>
            </p:cNvSpPr>
            <p:nvPr/>
          </p:nvSpPr>
          <p:spPr>
            <a:xfrm>
              <a:off x="4668295" y="3709321"/>
              <a:ext cx="1427480" cy="684000"/>
            </a:xfrm>
            <a:prstGeom prst="rect">
              <a:avLst/>
            </a:prstGeom>
            <a:solidFill>
              <a:schemeClr val="accent5">
                <a:lumMod val="20000"/>
                <a:lumOff val="80000"/>
              </a:schemeClr>
            </a:solid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200" dirty="0">
                  <a:solidFill>
                    <a:schemeClr val="tx1"/>
                  </a:solidFill>
                  <a:latin typeface="Arial"/>
                </a:rPr>
                <a:t>351 </a:t>
              </a:r>
              <a:r>
                <a:rPr lang="vi-VN" sz="1200" dirty="0">
                  <a:solidFill>
                    <a:schemeClr val="tx1"/>
                  </a:solidFill>
                  <a:latin typeface="Arial"/>
                </a:rPr>
                <a:t>ca từ </a:t>
              </a:r>
              <a:r>
                <a:rPr lang="de-DE" sz="1200" dirty="0">
                  <a:solidFill>
                    <a:schemeClr val="tx1"/>
                  </a:solidFill>
                  <a:latin typeface="Arial"/>
                </a:rPr>
                <a:t>CUP (34.3%)</a:t>
              </a:r>
            </a:p>
          </p:txBody>
        </p:sp>
      </p:grpSp>
      <p:sp>
        <p:nvSpPr>
          <p:cNvPr id="25" name="TextBox 24">
            <a:extLst>
              <a:ext uri="{FF2B5EF4-FFF2-40B4-BE49-F238E27FC236}">
                <a16:creationId xmlns:a16="http://schemas.microsoft.com/office/drawing/2014/main" id="{EFE55C41-E313-42D1-8987-3735206BACDF}"/>
              </a:ext>
            </a:extLst>
          </p:cNvPr>
          <p:cNvSpPr txBox="1"/>
          <p:nvPr/>
        </p:nvSpPr>
        <p:spPr>
          <a:xfrm>
            <a:off x="87892" y="6274851"/>
            <a:ext cx="13494757" cy="430887"/>
          </a:xfrm>
          <a:prstGeom prst="rect">
            <a:avLst/>
          </a:prstGeom>
          <a:noFill/>
        </p:spPr>
        <p:txBody>
          <a:bodyPr wrap="square">
            <a:spAutoFit/>
          </a:bodyPr>
          <a:lstStyle/>
          <a:p>
            <a:r>
              <a:rPr lang="en-US" sz="1050" dirty="0">
                <a:latin typeface="Arial" panose="020B0604020202020204" pitchFamily="34" charset="0"/>
              </a:rPr>
              <a:t>Yang </a:t>
            </a:r>
            <a:r>
              <a:rPr lang="vi-VN" sz="1050" dirty="0"/>
              <a:t>et. Al, </a:t>
            </a:r>
            <a:r>
              <a:rPr lang="en-US" sz="1050" dirty="0">
                <a:latin typeface="Arial" panose="020B0604020202020204" pitchFamily="34" charset="0"/>
              </a:rPr>
              <a:t>Front. Oncol.</a:t>
            </a:r>
            <a:r>
              <a:rPr lang="vi-VN" sz="1050" dirty="0"/>
              <a:t>, 2022, </a:t>
            </a:r>
            <a:r>
              <a:rPr lang="en-US" sz="1050" dirty="0">
                <a:latin typeface="Arial" panose="020B0604020202020204" pitchFamily="34" charset="0"/>
              </a:rPr>
              <a:t>12:834704.</a:t>
            </a:r>
          </a:p>
          <a:p>
            <a:r>
              <a:rPr lang="en-US" sz="1050" dirty="0" err="1">
                <a:latin typeface="Arial" panose="020B0604020202020204" pitchFamily="34" charset="0"/>
              </a:rPr>
              <a:t>doi</a:t>
            </a:r>
            <a:r>
              <a:rPr lang="en-US" sz="1050" dirty="0">
                <a:latin typeface="Arial" panose="020B0604020202020204" pitchFamily="34" charset="0"/>
              </a:rPr>
              <a:t>: 10.3389/fonc.2022.834704</a:t>
            </a:r>
          </a:p>
        </p:txBody>
      </p:sp>
    </p:spTree>
    <p:extLst>
      <p:ext uri="{BB962C8B-B14F-4D97-AF65-F5344CB8AC3E}">
        <p14:creationId xmlns:p14="http://schemas.microsoft.com/office/powerpoint/2010/main" val="364284168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36822F-290F-40D8-8D85-62F23422924C}"/>
              </a:ext>
            </a:extLst>
          </p:cNvPr>
          <p:cNvSpPr>
            <a:spLocks noGrp="1"/>
          </p:cNvSpPr>
          <p:nvPr>
            <p:ph type="title"/>
          </p:nvPr>
        </p:nvSpPr>
        <p:spPr>
          <a:xfrm>
            <a:off x="303707" y="733432"/>
            <a:ext cx="11512627" cy="530915"/>
          </a:xfrm>
        </p:spPr>
        <p:txBody>
          <a:bodyPr>
            <a:normAutofit/>
          </a:bodyPr>
          <a:lstStyle/>
          <a:p>
            <a:r>
              <a:rPr lang="vi-VN" sz="2000" dirty="0">
                <a:solidFill>
                  <a:srgbClr val="C00000"/>
                </a:solidFill>
              </a:rPr>
              <a:t>Kết quả của cơ sở dữ liệu 1023 bệnh nhân đột biến không thường gặp điều trị với afatinib</a:t>
            </a:r>
            <a:endParaRPr lang="en-US" sz="2000" dirty="0">
              <a:solidFill>
                <a:srgbClr val="C00000"/>
              </a:solidFill>
            </a:endParaRPr>
          </a:p>
        </p:txBody>
      </p:sp>
      <p:sp>
        <p:nvSpPr>
          <p:cNvPr id="4" name="Titel 1">
            <a:extLst>
              <a:ext uri="{FF2B5EF4-FFF2-40B4-BE49-F238E27FC236}">
                <a16:creationId xmlns:a16="http://schemas.microsoft.com/office/drawing/2014/main" id="{9D5BB3B2-5DC9-47BC-9648-6F3FBB037CEB}"/>
              </a:ext>
            </a:extLst>
          </p:cNvPr>
          <p:cNvSpPr txBox="1">
            <a:spLocks/>
          </p:cNvSpPr>
          <p:nvPr/>
        </p:nvSpPr>
        <p:spPr>
          <a:xfrm>
            <a:off x="176213" y="167786"/>
            <a:ext cx="10455224" cy="530915"/>
          </a:xfrm>
          <a:prstGeom prst="rect">
            <a:avLst/>
          </a:prstGeom>
        </p:spPr>
        <p:txBody>
          <a:bodyPr/>
          <a:lstStyle>
            <a:lvl1pPr algn="l" defTabSz="1218072" rtl="0" eaLnBrk="1" latinLnBrk="0" hangingPunct="1">
              <a:lnSpc>
                <a:spcPct val="90000"/>
              </a:lnSpc>
              <a:spcBef>
                <a:spcPct val="0"/>
              </a:spcBef>
              <a:buNone/>
              <a:defRPr sz="2800" b="1" kern="1200" baseline="0">
                <a:solidFill>
                  <a:schemeClr val="accent1"/>
                </a:solidFill>
                <a:latin typeface="Arial" panose="020B0604020202020204" pitchFamily="34" charset="0"/>
                <a:ea typeface="+mj-ea"/>
                <a:cs typeface="Arial" pitchFamily="34" charset="0"/>
              </a:defRPr>
            </a:lvl1pPr>
          </a:lstStyle>
          <a:p>
            <a:pPr marL="16913" marR="6765" defTabSz="914400">
              <a:tabLst>
                <a:tab pos="10667616" algn="l"/>
                <a:tab pos="10980499" algn="l"/>
              </a:tabLst>
            </a:pPr>
            <a:r>
              <a:rPr lang="vi-VN" sz="2900" dirty="0">
                <a:solidFill>
                  <a:schemeClr val="accent4"/>
                </a:solidFill>
                <a:latin typeface="+mj-lt"/>
                <a:ea typeface="Tahoma" panose="020B0604030504040204" pitchFamily="34" charset="0"/>
              </a:rPr>
              <a:t>Tần suất đột biến không thường gặp</a:t>
            </a:r>
            <a:endParaRPr lang="en-US" sz="2900" dirty="0">
              <a:solidFill>
                <a:schemeClr val="accent4"/>
              </a:solidFill>
              <a:latin typeface="+mj-lt"/>
              <a:ea typeface="Tahoma" panose="020B0604030504040204" pitchFamily="34" charset="0"/>
            </a:endParaRPr>
          </a:p>
        </p:txBody>
      </p:sp>
      <p:graphicFrame>
        <p:nvGraphicFramePr>
          <p:cNvPr id="5" name="Tabelle 3">
            <a:extLst>
              <a:ext uri="{FF2B5EF4-FFF2-40B4-BE49-F238E27FC236}">
                <a16:creationId xmlns:a16="http://schemas.microsoft.com/office/drawing/2014/main" id="{3884922F-00D7-4E47-A943-68104F36EA51}"/>
              </a:ext>
            </a:extLst>
          </p:cNvPr>
          <p:cNvGraphicFramePr>
            <a:graphicFrameLocks noGrp="1"/>
          </p:cNvGraphicFramePr>
          <p:nvPr/>
        </p:nvGraphicFramePr>
        <p:xfrm>
          <a:off x="485434" y="1596248"/>
          <a:ext cx="5524269" cy="3781056"/>
        </p:xfrm>
        <a:graphic>
          <a:graphicData uri="http://schemas.openxmlformats.org/drawingml/2006/table">
            <a:tbl>
              <a:tblPr firstRow="1" bandRow="1">
                <a:tableStyleId>{5C22544A-7EE6-4342-B048-85BDC9FD1C3A}</a:tableStyleId>
              </a:tblPr>
              <a:tblGrid>
                <a:gridCol w="1998356">
                  <a:extLst>
                    <a:ext uri="{9D8B030D-6E8A-4147-A177-3AD203B41FA5}">
                      <a16:colId xmlns:a16="http://schemas.microsoft.com/office/drawing/2014/main" val="4290888995"/>
                    </a:ext>
                  </a:extLst>
                </a:gridCol>
                <a:gridCol w="1676129">
                  <a:extLst>
                    <a:ext uri="{9D8B030D-6E8A-4147-A177-3AD203B41FA5}">
                      <a16:colId xmlns:a16="http://schemas.microsoft.com/office/drawing/2014/main" val="480701120"/>
                    </a:ext>
                  </a:extLst>
                </a:gridCol>
                <a:gridCol w="1849784">
                  <a:extLst>
                    <a:ext uri="{9D8B030D-6E8A-4147-A177-3AD203B41FA5}">
                      <a16:colId xmlns:a16="http://schemas.microsoft.com/office/drawing/2014/main" val="1873627473"/>
                    </a:ext>
                  </a:extLst>
                </a:gridCol>
              </a:tblGrid>
              <a:tr h="811433">
                <a:tc>
                  <a:txBody>
                    <a:bodyPr/>
                    <a:lstStyle/>
                    <a:p>
                      <a:endParaRPr lang="de-DE" sz="1600" dirty="0">
                        <a:latin typeface="Arial" panose="020B0604020202020204" pitchFamily="34" charset="0"/>
                      </a:endParaRPr>
                    </a:p>
                  </a:txBody>
                  <a:tcPr/>
                </a:tc>
                <a:tc>
                  <a:txBody>
                    <a:bodyPr/>
                    <a:lstStyle/>
                    <a:p>
                      <a:pPr algn="ctr"/>
                      <a:r>
                        <a:rPr lang="vi-VN" sz="1400" dirty="0">
                          <a:solidFill>
                            <a:srgbClr val="C00000"/>
                          </a:solidFill>
                          <a:latin typeface="Arial" panose="020B0604020202020204" pitchFamily="34" charset="0"/>
                        </a:rPr>
                        <a:t>Chưa từng điều trị với TKIs</a:t>
                      </a:r>
                      <a:endParaRPr lang="de-DE" sz="1400" dirty="0">
                        <a:solidFill>
                          <a:srgbClr val="C00000"/>
                        </a:solidFill>
                        <a:latin typeface="Arial" panose="020B0604020202020204" pitchFamily="34" charset="0"/>
                      </a:endParaRPr>
                    </a:p>
                    <a:p>
                      <a:pPr algn="ctr"/>
                      <a:r>
                        <a:rPr lang="de-DE" sz="1400" dirty="0">
                          <a:solidFill>
                            <a:srgbClr val="C00000"/>
                          </a:solidFill>
                          <a:latin typeface="Arial" panose="020B0604020202020204" pitchFamily="34" charset="0"/>
                        </a:rPr>
                        <a:t>(N=587)</a:t>
                      </a:r>
                    </a:p>
                  </a:txBody>
                  <a:tcPr/>
                </a:tc>
                <a:tc>
                  <a:txBody>
                    <a:bodyPr/>
                    <a:lstStyle/>
                    <a:p>
                      <a:pPr algn="ctr"/>
                      <a:r>
                        <a:rPr lang="vi-VN" sz="1400" dirty="0">
                          <a:solidFill>
                            <a:srgbClr val="C00000"/>
                          </a:solidFill>
                          <a:latin typeface="Arial" panose="020B0604020202020204" pitchFamily="34" charset="0"/>
                        </a:rPr>
                        <a:t>Đã điều trị với </a:t>
                      </a:r>
                      <a:r>
                        <a:rPr lang="de-DE" sz="1400" dirty="0">
                          <a:solidFill>
                            <a:srgbClr val="C00000"/>
                          </a:solidFill>
                          <a:latin typeface="Arial" panose="020B0604020202020204" pitchFamily="34" charset="0"/>
                        </a:rPr>
                        <a:t>TKI</a:t>
                      </a:r>
                      <a:r>
                        <a:rPr lang="vi-VN" sz="1400" dirty="0">
                          <a:solidFill>
                            <a:srgbClr val="C00000"/>
                          </a:solidFill>
                          <a:latin typeface="Arial" panose="020B0604020202020204" pitchFamily="34" charset="0"/>
                        </a:rPr>
                        <a:t> trước đó </a:t>
                      </a:r>
                      <a:r>
                        <a:rPr lang="de-DE" sz="1400" dirty="0">
                          <a:solidFill>
                            <a:srgbClr val="C00000"/>
                          </a:solidFill>
                          <a:latin typeface="Arial" panose="020B0604020202020204" pitchFamily="34" charset="0"/>
                        </a:rPr>
                        <a:t>(N=425)</a:t>
                      </a:r>
                    </a:p>
                  </a:txBody>
                  <a:tcPr/>
                </a:tc>
                <a:extLst>
                  <a:ext uri="{0D108BD9-81ED-4DB2-BD59-A6C34878D82A}">
                    <a16:rowId xmlns:a16="http://schemas.microsoft.com/office/drawing/2014/main" val="3114860601"/>
                  </a:ext>
                </a:extLst>
              </a:tr>
              <a:tr h="411352">
                <a:tc>
                  <a:txBody>
                    <a:bodyPr/>
                    <a:lstStyle/>
                    <a:p>
                      <a:r>
                        <a:rPr lang="de-DE" sz="1600" b="1" dirty="0">
                          <a:latin typeface="Arial" panose="020B0604020202020204" pitchFamily="34" charset="0"/>
                        </a:rPr>
                        <a:t>T790M</a:t>
                      </a:r>
                    </a:p>
                  </a:txBody>
                  <a:tcPr/>
                </a:tc>
                <a:tc>
                  <a:txBody>
                    <a:bodyPr/>
                    <a:lstStyle/>
                    <a:p>
                      <a:pPr algn="ctr"/>
                      <a:r>
                        <a:rPr lang="de-DE" sz="1600" dirty="0">
                          <a:latin typeface="Arial" panose="020B0604020202020204" pitchFamily="34" charset="0"/>
                        </a:rPr>
                        <a:t>59 (10.1%)</a:t>
                      </a:r>
                    </a:p>
                  </a:txBody>
                  <a:tcPr/>
                </a:tc>
                <a:tc>
                  <a:txBody>
                    <a:bodyPr/>
                    <a:lstStyle/>
                    <a:p>
                      <a:pPr algn="ctr"/>
                      <a:r>
                        <a:rPr lang="de-DE" sz="1600" dirty="0">
                          <a:latin typeface="Arial" panose="020B0604020202020204" pitchFamily="34" charset="0"/>
                        </a:rPr>
                        <a:t>149 (35.1%)</a:t>
                      </a:r>
                    </a:p>
                  </a:txBody>
                  <a:tcPr/>
                </a:tc>
                <a:extLst>
                  <a:ext uri="{0D108BD9-81ED-4DB2-BD59-A6C34878D82A}">
                    <a16:rowId xmlns:a16="http://schemas.microsoft.com/office/drawing/2014/main" val="3220095749"/>
                  </a:ext>
                </a:extLst>
              </a:tr>
              <a:tr h="411352">
                <a:tc>
                  <a:txBody>
                    <a:bodyPr/>
                    <a:lstStyle/>
                    <a:p>
                      <a:r>
                        <a:rPr lang="de-DE" sz="1600" b="1" dirty="0">
                          <a:latin typeface="Arial" panose="020B0604020202020204" pitchFamily="34" charset="0"/>
                        </a:rPr>
                        <a:t>Exon20ins</a:t>
                      </a:r>
                    </a:p>
                  </a:txBody>
                  <a:tcPr/>
                </a:tc>
                <a:tc>
                  <a:txBody>
                    <a:bodyPr/>
                    <a:lstStyle/>
                    <a:p>
                      <a:pPr algn="ctr"/>
                      <a:r>
                        <a:rPr lang="de-DE" sz="1600" dirty="0">
                          <a:latin typeface="Arial" panose="020B0604020202020204" pitchFamily="34" charset="0"/>
                        </a:rPr>
                        <a:t>135 (23.0%)</a:t>
                      </a:r>
                    </a:p>
                  </a:txBody>
                  <a:tcPr/>
                </a:tc>
                <a:tc>
                  <a:txBody>
                    <a:bodyPr/>
                    <a:lstStyle/>
                    <a:p>
                      <a:pPr algn="ctr"/>
                      <a:r>
                        <a:rPr lang="de-DE" sz="1600" dirty="0">
                          <a:latin typeface="Arial" panose="020B0604020202020204" pitchFamily="34" charset="0"/>
                        </a:rPr>
                        <a:t>84 (19.8%)</a:t>
                      </a:r>
                    </a:p>
                  </a:txBody>
                  <a:tcPr/>
                </a:tc>
                <a:extLst>
                  <a:ext uri="{0D108BD9-81ED-4DB2-BD59-A6C34878D82A}">
                    <a16:rowId xmlns:a16="http://schemas.microsoft.com/office/drawing/2014/main" val="3370845764"/>
                  </a:ext>
                </a:extLst>
              </a:tr>
              <a:tr h="912863">
                <a:tc>
                  <a:txBody>
                    <a:bodyPr/>
                    <a:lstStyle/>
                    <a:p>
                      <a:r>
                        <a:rPr lang="vi-VN" sz="1600" dirty="0">
                          <a:solidFill>
                            <a:srgbClr val="C00000"/>
                          </a:solidFill>
                        </a:rPr>
                        <a:t>Đột biến không thường gặp chiếm đa số</a:t>
                      </a:r>
                      <a:endParaRPr lang="de-DE" sz="1600" dirty="0">
                        <a:solidFill>
                          <a:srgbClr val="C00000"/>
                        </a:solidFill>
                        <a:latin typeface="Arial" panose="020B0604020202020204" pitchFamily="34" charset="0"/>
                      </a:endParaRPr>
                    </a:p>
                  </a:txBody>
                  <a:tcPr>
                    <a:solidFill>
                      <a:srgbClr val="FFC000"/>
                    </a:solidFill>
                  </a:tcPr>
                </a:tc>
                <a:tc>
                  <a:txBody>
                    <a:bodyPr/>
                    <a:lstStyle/>
                    <a:p>
                      <a:pPr algn="ctr"/>
                      <a:r>
                        <a:rPr lang="de-DE" sz="1600" dirty="0">
                          <a:latin typeface="Arial" panose="020B0604020202020204" pitchFamily="34" charset="0"/>
                        </a:rPr>
                        <a:t>305 (52.0%)</a:t>
                      </a:r>
                    </a:p>
                  </a:txBody>
                  <a:tcPr>
                    <a:solidFill>
                      <a:schemeClr val="accent2">
                        <a:lumMod val="20000"/>
                        <a:lumOff val="80000"/>
                      </a:schemeClr>
                    </a:solidFill>
                  </a:tcPr>
                </a:tc>
                <a:tc>
                  <a:txBody>
                    <a:bodyPr/>
                    <a:lstStyle/>
                    <a:p>
                      <a:pPr algn="ctr"/>
                      <a:r>
                        <a:rPr lang="de-DE" sz="1600" dirty="0">
                          <a:latin typeface="Arial" panose="020B0604020202020204" pitchFamily="34" charset="0"/>
                        </a:rPr>
                        <a:t>117 (27.5%)</a:t>
                      </a:r>
                    </a:p>
                  </a:txBody>
                  <a:tcPr>
                    <a:solidFill>
                      <a:schemeClr val="accent2">
                        <a:lumMod val="20000"/>
                        <a:lumOff val="80000"/>
                      </a:schemeClr>
                    </a:solidFill>
                  </a:tcPr>
                </a:tc>
                <a:extLst>
                  <a:ext uri="{0D108BD9-81ED-4DB2-BD59-A6C34878D82A}">
                    <a16:rowId xmlns:a16="http://schemas.microsoft.com/office/drawing/2014/main" val="4214908867"/>
                  </a:ext>
                </a:extLst>
              </a:tr>
              <a:tr h="411352">
                <a:tc>
                  <a:txBody>
                    <a:bodyPr/>
                    <a:lstStyle/>
                    <a:p>
                      <a:r>
                        <a:rPr lang="vi-VN" sz="1600" b="1" dirty="0">
                          <a:latin typeface="Arial" panose="020B0604020202020204" pitchFamily="34" charset="0"/>
                        </a:rPr>
                        <a:t>Khác</a:t>
                      </a:r>
                      <a:endParaRPr lang="de-DE" sz="1600" b="1" dirty="0">
                        <a:latin typeface="Arial" panose="020B0604020202020204" pitchFamily="34" charset="0"/>
                      </a:endParaRPr>
                    </a:p>
                  </a:txBody>
                  <a:tcPr/>
                </a:tc>
                <a:tc>
                  <a:txBody>
                    <a:bodyPr/>
                    <a:lstStyle/>
                    <a:p>
                      <a:pPr algn="ctr"/>
                      <a:r>
                        <a:rPr lang="de-DE" sz="1600" dirty="0">
                          <a:latin typeface="Arial" panose="020B0604020202020204" pitchFamily="34" charset="0"/>
                        </a:rPr>
                        <a:t>88 (15.0%)</a:t>
                      </a:r>
                    </a:p>
                  </a:txBody>
                  <a:tcPr/>
                </a:tc>
                <a:tc>
                  <a:txBody>
                    <a:bodyPr/>
                    <a:lstStyle/>
                    <a:p>
                      <a:pPr algn="ctr"/>
                      <a:r>
                        <a:rPr lang="de-DE" sz="1600" dirty="0">
                          <a:latin typeface="Arial" panose="020B0604020202020204" pitchFamily="34" charset="0"/>
                        </a:rPr>
                        <a:t>75 (17.6%)</a:t>
                      </a:r>
                    </a:p>
                  </a:txBody>
                  <a:tcPr/>
                </a:tc>
                <a:extLst>
                  <a:ext uri="{0D108BD9-81ED-4DB2-BD59-A6C34878D82A}">
                    <a16:rowId xmlns:a16="http://schemas.microsoft.com/office/drawing/2014/main" val="2645502984"/>
                  </a:ext>
                </a:extLst>
              </a:tr>
              <a:tr h="411352">
                <a:tc>
                  <a:txBody>
                    <a:bodyPr/>
                    <a:lstStyle/>
                    <a:p>
                      <a:r>
                        <a:rPr lang="de-DE" sz="1400" b="1" i="1" kern="1200" dirty="0">
                          <a:solidFill>
                            <a:schemeClr val="tx1">
                              <a:lumMod val="50000"/>
                              <a:lumOff val="50000"/>
                            </a:schemeClr>
                          </a:solidFill>
                          <a:latin typeface="Arial" panose="020B0604020202020204" pitchFamily="34" charset="0"/>
                          <a:ea typeface="+mn-ea"/>
                          <a:cs typeface="+mn-cs"/>
                        </a:rPr>
                        <a:t>-E709X</a:t>
                      </a:r>
                    </a:p>
                  </a:txBody>
                  <a:tcPr/>
                </a:tc>
                <a:tc>
                  <a:txBody>
                    <a:bodyPr/>
                    <a:lstStyle/>
                    <a:p>
                      <a:pPr algn="ctr"/>
                      <a:r>
                        <a:rPr lang="de-DE" sz="1400" i="1" dirty="0">
                          <a:solidFill>
                            <a:schemeClr val="tx1">
                              <a:lumMod val="50000"/>
                              <a:lumOff val="50000"/>
                            </a:schemeClr>
                          </a:solidFill>
                          <a:latin typeface="Arial" panose="020B0604020202020204" pitchFamily="34" charset="0"/>
                        </a:rPr>
                        <a:t>15 (2.6%)</a:t>
                      </a:r>
                    </a:p>
                  </a:txBody>
                  <a:tcPr/>
                </a:tc>
                <a:tc>
                  <a:txBody>
                    <a:bodyPr/>
                    <a:lstStyle/>
                    <a:p>
                      <a:pPr algn="ctr"/>
                      <a:r>
                        <a:rPr lang="de-DE" sz="1400" i="1" dirty="0">
                          <a:solidFill>
                            <a:schemeClr val="tx1">
                              <a:lumMod val="50000"/>
                              <a:lumOff val="50000"/>
                            </a:schemeClr>
                          </a:solidFill>
                          <a:latin typeface="Arial" panose="020B0604020202020204" pitchFamily="34" charset="0"/>
                        </a:rPr>
                        <a:t>11 (2.6%)</a:t>
                      </a:r>
                    </a:p>
                  </a:txBody>
                  <a:tcPr/>
                </a:tc>
                <a:extLst>
                  <a:ext uri="{0D108BD9-81ED-4DB2-BD59-A6C34878D82A}">
                    <a16:rowId xmlns:a16="http://schemas.microsoft.com/office/drawing/2014/main" val="2593505029"/>
                  </a:ext>
                </a:extLst>
              </a:tr>
              <a:tr h="411352">
                <a:tc>
                  <a:txBody>
                    <a:bodyPr/>
                    <a:lstStyle/>
                    <a:p>
                      <a:r>
                        <a:rPr lang="de-DE" sz="1400" b="1" i="1" kern="1200" dirty="0">
                          <a:solidFill>
                            <a:schemeClr val="tx1">
                              <a:lumMod val="50000"/>
                              <a:lumOff val="50000"/>
                            </a:schemeClr>
                          </a:solidFill>
                          <a:latin typeface="Arial" panose="020B0604020202020204" pitchFamily="34" charset="0"/>
                          <a:ea typeface="+mn-ea"/>
                          <a:cs typeface="+mn-cs"/>
                        </a:rPr>
                        <a:t>-L747X</a:t>
                      </a:r>
                    </a:p>
                  </a:txBody>
                  <a:tcPr/>
                </a:tc>
                <a:tc>
                  <a:txBody>
                    <a:bodyPr/>
                    <a:lstStyle/>
                    <a:p>
                      <a:pPr algn="ctr"/>
                      <a:r>
                        <a:rPr lang="de-DE" sz="1400" i="1" dirty="0">
                          <a:solidFill>
                            <a:schemeClr val="tx1">
                              <a:lumMod val="50000"/>
                              <a:lumOff val="50000"/>
                            </a:schemeClr>
                          </a:solidFill>
                          <a:latin typeface="Arial" panose="020B0604020202020204" pitchFamily="34" charset="0"/>
                        </a:rPr>
                        <a:t>18 (3.1%)</a:t>
                      </a:r>
                    </a:p>
                  </a:txBody>
                  <a:tcPr/>
                </a:tc>
                <a:tc>
                  <a:txBody>
                    <a:bodyPr/>
                    <a:lstStyle/>
                    <a:p>
                      <a:pPr algn="ctr"/>
                      <a:r>
                        <a:rPr lang="de-DE" sz="1400" i="1" dirty="0">
                          <a:solidFill>
                            <a:schemeClr val="tx1">
                              <a:lumMod val="50000"/>
                              <a:lumOff val="50000"/>
                            </a:schemeClr>
                          </a:solidFill>
                          <a:latin typeface="Arial" panose="020B0604020202020204" pitchFamily="34" charset="0"/>
                        </a:rPr>
                        <a:t>4 (0.9%)</a:t>
                      </a:r>
                    </a:p>
                  </a:txBody>
                  <a:tcPr/>
                </a:tc>
                <a:extLst>
                  <a:ext uri="{0D108BD9-81ED-4DB2-BD59-A6C34878D82A}">
                    <a16:rowId xmlns:a16="http://schemas.microsoft.com/office/drawing/2014/main" val="2362070941"/>
                  </a:ext>
                </a:extLst>
              </a:tr>
            </a:tbl>
          </a:graphicData>
        </a:graphic>
      </p:graphicFrame>
      <p:graphicFrame>
        <p:nvGraphicFramePr>
          <p:cNvPr id="6" name="Tabelle 11">
            <a:extLst>
              <a:ext uri="{FF2B5EF4-FFF2-40B4-BE49-F238E27FC236}">
                <a16:creationId xmlns:a16="http://schemas.microsoft.com/office/drawing/2014/main" id="{3A1A9291-1516-48A2-BA44-A2FA3949638E}"/>
              </a:ext>
            </a:extLst>
          </p:cNvPr>
          <p:cNvGraphicFramePr>
            <a:graphicFrameLocks noGrp="1"/>
          </p:cNvGraphicFramePr>
          <p:nvPr/>
        </p:nvGraphicFramePr>
        <p:xfrm>
          <a:off x="6449760" y="1596248"/>
          <a:ext cx="5534759" cy="3949530"/>
        </p:xfrm>
        <a:graphic>
          <a:graphicData uri="http://schemas.openxmlformats.org/drawingml/2006/table">
            <a:tbl>
              <a:tblPr firstRow="1" bandRow="1">
                <a:tableStyleId>{21E4AEA4-8DFA-4A89-87EB-49C32662AFE0}</a:tableStyleId>
              </a:tblPr>
              <a:tblGrid>
                <a:gridCol w="2329777">
                  <a:extLst>
                    <a:ext uri="{9D8B030D-6E8A-4147-A177-3AD203B41FA5}">
                      <a16:colId xmlns:a16="http://schemas.microsoft.com/office/drawing/2014/main" val="1238406176"/>
                    </a:ext>
                  </a:extLst>
                </a:gridCol>
                <a:gridCol w="1744757">
                  <a:extLst>
                    <a:ext uri="{9D8B030D-6E8A-4147-A177-3AD203B41FA5}">
                      <a16:colId xmlns:a16="http://schemas.microsoft.com/office/drawing/2014/main" val="3914113877"/>
                    </a:ext>
                  </a:extLst>
                </a:gridCol>
                <a:gridCol w="1460225">
                  <a:extLst>
                    <a:ext uri="{9D8B030D-6E8A-4147-A177-3AD203B41FA5}">
                      <a16:colId xmlns:a16="http://schemas.microsoft.com/office/drawing/2014/main" val="1990107761"/>
                    </a:ext>
                  </a:extLst>
                </a:gridCol>
              </a:tblGrid>
              <a:tr h="455189">
                <a:tc>
                  <a:txBody>
                    <a:bodyPr/>
                    <a:lstStyle/>
                    <a:p>
                      <a:pPr algn="ctr"/>
                      <a:r>
                        <a:rPr lang="vi-VN" sz="1100" dirty="0">
                          <a:solidFill>
                            <a:schemeClr val="accent1">
                              <a:lumMod val="50000"/>
                            </a:schemeClr>
                          </a:solidFill>
                        </a:rPr>
                        <a:t>Đột biến không thường gặp chiếm đa số</a:t>
                      </a:r>
                      <a:endParaRPr lang="de-DE" sz="1100" dirty="0">
                        <a:solidFill>
                          <a:schemeClr val="accent1">
                            <a:lumMod val="50000"/>
                          </a:schemeClr>
                        </a:solidFill>
                        <a:latin typeface="Arial" panose="020B0604020202020204" pitchFamily="34" charset="0"/>
                      </a:endParaRPr>
                    </a:p>
                  </a:txBody>
                  <a:tcPr anchor="ctr">
                    <a:solidFill>
                      <a:srgbClr val="FFC000"/>
                    </a:solidFill>
                  </a:tcPr>
                </a:tc>
                <a:tc>
                  <a:txBody>
                    <a:bodyPr/>
                    <a:lstStyle/>
                    <a:p>
                      <a:pPr algn="ctr"/>
                      <a:r>
                        <a:rPr lang="vi-VN" sz="1050" dirty="0">
                          <a:solidFill>
                            <a:schemeClr val="accent1">
                              <a:lumMod val="50000"/>
                            </a:schemeClr>
                          </a:solidFill>
                          <a:latin typeface="Arial" panose="020B0604020202020204" pitchFamily="34" charset="0"/>
                        </a:rPr>
                        <a:t>Chưa từng điều trị với TKIs</a:t>
                      </a:r>
                      <a:endParaRPr lang="de-DE" sz="1050" dirty="0">
                        <a:solidFill>
                          <a:schemeClr val="accent1">
                            <a:lumMod val="50000"/>
                          </a:schemeClr>
                        </a:solidFill>
                        <a:latin typeface="Arial" panose="020B0604020202020204" pitchFamily="34" charset="0"/>
                      </a:endParaRPr>
                    </a:p>
                    <a:p>
                      <a:pPr algn="ctr"/>
                      <a:r>
                        <a:rPr lang="de-DE" sz="1050" dirty="0">
                          <a:solidFill>
                            <a:schemeClr val="accent1">
                              <a:lumMod val="50000"/>
                            </a:schemeClr>
                          </a:solidFill>
                          <a:latin typeface="Arial" panose="020B0604020202020204" pitchFamily="34" charset="0"/>
                        </a:rPr>
                        <a:t>(N=</a:t>
                      </a:r>
                      <a:r>
                        <a:rPr lang="vi-VN" sz="1050" dirty="0">
                          <a:solidFill>
                            <a:schemeClr val="accent1">
                              <a:lumMod val="50000"/>
                            </a:schemeClr>
                          </a:solidFill>
                          <a:latin typeface="Arial" panose="020B0604020202020204" pitchFamily="34" charset="0"/>
                        </a:rPr>
                        <a:t>305)</a:t>
                      </a:r>
                      <a:endParaRPr lang="de-DE" sz="1050" dirty="0">
                        <a:solidFill>
                          <a:schemeClr val="accent1">
                            <a:lumMod val="50000"/>
                          </a:schemeClr>
                        </a:solidFill>
                        <a:latin typeface="Arial" panose="020B0604020202020204" pitchFamily="34" charset="0"/>
                      </a:endParaRPr>
                    </a:p>
                  </a:txBody>
                  <a:tcPr anchor="ctr">
                    <a:solidFill>
                      <a:srgbClr val="FFC000"/>
                    </a:solidFill>
                  </a:tcPr>
                </a:tc>
                <a:tc>
                  <a:txBody>
                    <a:bodyPr/>
                    <a:lstStyle/>
                    <a:p>
                      <a:pPr algn="ctr"/>
                      <a:r>
                        <a:rPr lang="vi-VN" sz="1050" dirty="0">
                          <a:solidFill>
                            <a:schemeClr val="accent1">
                              <a:lumMod val="50000"/>
                            </a:schemeClr>
                          </a:solidFill>
                          <a:latin typeface="Arial" panose="020B0604020202020204" pitchFamily="34" charset="0"/>
                        </a:rPr>
                        <a:t>Đã điều trị với </a:t>
                      </a:r>
                      <a:r>
                        <a:rPr lang="de-DE" sz="1050" dirty="0">
                          <a:solidFill>
                            <a:schemeClr val="accent1">
                              <a:lumMod val="50000"/>
                            </a:schemeClr>
                          </a:solidFill>
                          <a:latin typeface="Arial" panose="020B0604020202020204" pitchFamily="34" charset="0"/>
                        </a:rPr>
                        <a:t>TKI</a:t>
                      </a:r>
                      <a:r>
                        <a:rPr lang="vi-VN" sz="1050" dirty="0">
                          <a:solidFill>
                            <a:schemeClr val="accent1">
                              <a:lumMod val="50000"/>
                            </a:schemeClr>
                          </a:solidFill>
                          <a:latin typeface="Arial" panose="020B0604020202020204" pitchFamily="34" charset="0"/>
                        </a:rPr>
                        <a:t> trước đó </a:t>
                      </a:r>
                      <a:r>
                        <a:rPr lang="de-DE" sz="1050" dirty="0">
                          <a:solidFill>
                            <a:schemeClr val="accent1">
                              <a:lumMod val="50000"/>
                            </a:schemeClr>
                          </a:solidFill>
                          <a:latin typeface="Arial" panose="020B0604020202020204" pitchFamily="34" charset="0"/>
                        </a:rPr>
                        <a:t>(N=</a:t>
                      </a:r>
                      <a:r>
                        <a:rPr lang="vi-VN" sz="1050" dirty="0">
                          <a:solidFill>
                            <a:schemeClr val="accent1">
                              <a:lumMod val="50000"/>
                            </a:schemeClr>
                          </a:solidFill>
                          <a:latin typeface="Arial" panose="020B0604020202020204" pitchFamily="34" charset="0"/>
                        </a:rPr>
                        <a:t>117)</a:t>
                      </a:r>
                      <a:endParaRPr lang="de-DE" sz="1050" dirty="0">
                        <a:solidFill>
                          <a:schemeClr val="accent1">
                            <a:lumMod val="50000"/>
                          </a:schemeClr>
                        </a:solidFill>
                        <a:latin typeface="Arial" panose="020B0604020202020204" pitchFamily="34" charset="0"/>
                      </a:endParaRPr>
                    </a:p>
                  </a:txBody>
                  <a:tcPr anchor="ctr">
                    <a:solidFill>
                      <a:srgbClr val="FFC000"/>
                    </a:solidFill>
                  </a:tcPr>
                </a:tc>
                <a:extLst>
                  <a:ext uri="{0D108BD9-81ED-4DB2-BD59-A6C34878D82A}">
                    <a16:rowId xmlns:a16="http://schemas.microsoft.com/office/drawing/2014/main" val="2397738510"/>
                  </a:ext>
                </a:extLst>
              </a:tr>
              <a:tr h="337803">
                <a:tc>
                  <a:txBody>
                    <a:bodyPr/>
                    <a:lstStyle/>
                    <a:p>
                      <a:r>
                        <a:rPr lang="de-DE" sz="1100" b="1" dirty="0"/>
                        <a:t>bất kỳ G719X</a:t>
                      </a:r>
                      <a:endParaRPr lang="de-DE" sz="1100" b="1" dirty="0">
                        <a:latin typeface="Arial" panose="020B0604020202020204" pitchFamily="34" charset="0"/>
                      </a:endParaRPr>
                    </a:p>
                  </a:txBody>
                  <a:tcPr/>
                </a:tc>
                <a:tc>
                  <a:txBody>
                    <a:bodyPr/>
                    <a:lstStyle/>
                    <a:p>
                      <a:pPr algn="ctr"/>
                      <a:r>
                        <a:rPr lang="de-DE" sz="1100" dirty="0"/>
                        <a:t>194 (33.0%)</a:t>
                      </a:r>
                      <a:endParaRPr lang="de-DE" sz="1100" dirty="0">
                        <a:latin typeface="Arial" panose="020B0604020202020204" pitchFamily="34" charset="0"/>
                      </a:endParaRPr>
                    </a:p>
                  </a:txBody>
                  <a:tcPr/>
                </a:tc>
                <a:tc>
                  <a:txBody>
                    <a:bodyPr/>
                    <a:lstStyle/>
                    <a:p>
                      <a:pPr algn="ctr"/>
                      <a:r>
                        <a:rPr lang="de-DE" sz="1100" dirty="0"/>
                        <a:t>81 (19.1%)</a:t>
                      </a:r>
                      <a:endParaRPr lang="de-DE" sz="1100" dirty="0">
                        <a:latin typeface="Arial" panose="020B0604020202020204" pitchFamily="34" charset="0"/>
                      </a:endParaRPr>
                    </a:p>
                  </a:txBody>
                  <a:tcPr/>
                </a:tc>
                <a:extLst>
                  <a:ext uri="{0D108BD9-81ED-4DB2-BD59-A6C34878D82A}">
                    <a16:rowId xmlns:a16="http://schemas.microsoft.com/office/drawing/2014/main" val="566694114"/>
                  </a:ext>
                </a:extLst>
              </a:tr>
              <a:tr h="337803">
                <a:tc>
                  <a:txBody>
                    <a:bodyPr/>
                    <a:lstStyle/>
                    <a:p>
                      <a:r>
                        <a:rPr lang="de-DE" sz="1100" b="1" dirty="0"/>
                        <a:t>G719X</a:t>
                      </a:r>
                      <a:endParaRPr lang="de-DE" sz="1100" b="1" dirty="0">
                        <a:latin typeface="Arial" panose="020B0604020202020204" pitchFamily="34" charset="0"/>
                      </a:endParaRPr>
                    </a:p>
                  </a:txBody>
                  <a:tcPr/>
                </a:tc>
                <a:tc>
                  <a:txBody>
                    <a:bodyPr/>
                    <a:lstStyle/>
                    <a:p>
                      <a:pPr algn="ctr"/>
                      <a:r>
                        <a:rPr lang="de-DE" sz="1100" dirty="0"/>
                        <a:t>145 (24.7%)</a:t>
                      </a:r>
                      <a:endParaRPr lang="de-DE" sz="1100" dirty="0">
                        <a:latin typeface="Arial" panose="020B0604020202020204" pitchFamily="34" charset="0"/>
                      </a:endParaRPr>
                    </a:p>
                  </a:txBody>
                  <a:tcPr/>
                </a:tc>
                <a:tc>
                  <a:txBody>
                    <a:bodyPr/>
                    <a:lstStyle/>
                    <a:p>
                      <a:pPr algn="ctr"/>
                      <a:r>
                        <a:rPr lang="de-DE" sz="1100" dirty="0"/>
                        <a:t>57 (13.4%)</a:t>
                      </a:r>
                      <a:endParaRPr lang="de-DE" sz="1100" dirty="0">
                        <a:latin typeface="Arial" panose="020B0604020202020204" pitchFamily="34" charset="0"/>
                      </a:endParaRPr>
                    </a:p>
                  </a:txBody>
                  <a:tcPr/>
                </a:tc>
                <a:extLst>
                  <a:ext uri="{0D108BD9-81ED-4DB2-BD59-A6C34878D82A}">
                    <a16:rowId xmlns:a16="http://schemas.microsoft.com/office/drawing/2014/main" val="833998658"/>
                  </a:ext>
                </a:extLst>
              </a:tr>
              <a:tr h="337803">
                <a:tc>
                  <a:txBody>
                    <a:bodyPr/>
                    <a:lstStyle/>
                    <a:p>
                      <a:r>
                        <a:rPr lang="de-DE" sz="1100" b="1" dirty="0"/>
                        <a:t>G719X + L861Q</a:t>
                      </a:r>
                      <a:endParaRPr lang="de-DE" sz="1100" b="1" dirty="0">
                        <a:latin typeface="Arial" panose="020B0604020202020204" pitchFamily="34" charset="0"/>
                      </a:endParaRPr>
                    </a:p>
                  </a:txBody>
                  <a:tcPr/>
                </a:tc>
                <a:tc>
                  <a:txBody>
                    <a:bodyPr/>
                    <a:lstStyle/>
                    <a:p>
                      <a:pPr algn="ctr"/>
                      <a:r>
                        <a:rPr lang="de-DE" sz="1100" dirty="0"/>
                        <a:t>16 (2.7%)</a:t>
                      </a:r>
                      <a:endParaRPr lang="de-DE" sz="1100" dirty="0">
                        <a:latin typeface="Arial" panose="020B0604020202020204" pitchFamily="34" charset="0"/>
                      </a:endParaRPr>
                    </a:p>
                  </a:txBody>
                  <a:tcPr/>
                </a:tc>
                <a:tc>
                  <a:txBody>
                    <a:bodyPr/>
                    <a:lstStyle/>
                    <a:p>
                      <a:pPr algn="ctr"/>
                      <a:r>
                        <a:rPr lang="de-DE" sz="1100" dirty="0"/>
                        <a:t>10 (2.4%)</a:t>
                      </a:r>
                      <a:endParaRPr lang="de-DE" sz="1100" dirty="0">
                        <a:latin typeface="Arial" panose="020B0604020202020204" pitchFamily="34" charset="0"/>
                      </a:endParaRPr>
                    </a:p>
                  </a:txBody>
                  <a:tcPr/>
                </a:tc>
                <a:extLst>
                  <a:ext uri="{0D108BD9-81ED-4DB2-BD59-A6C34878D82A}">
                    <a16:rowId xmlns:a16="http://schemas.microsoft.com/office/drawing/2014/main" val="3021833672"/>
                  </a:ext>
                </a:extLst>
              </a:tr>
              <a:tr h="337803">
                <a:tc>
                  <a:txBody>
                    <a:bodyPr/>
                    <a:lstStyle/>
                    <a:p>
                      <a:r>
                        <a:rPr lang="de-DE" sz="1100" b="1" dirty="0"/>
                        <a:t>G719X + S768I</a:t>
                      </a:r>
                      <a:endParaRPr lang="de-DE" sz="1100" b="1" dirty="0">
                        <a:latin typeface="Arial" panose="020B0604020202020204" pitchFamily="34" charset="0"/>
                      </a:endParaRPr>
                    </a:p>
                  </a:txBody>
                  <a:tcPr/>
                </a:tc>
                <a:tc>
                  <a:txBody>
                    <a:bodyPr/>
                    <a:lstStyle/>
                    <a:p>
                      <a:pPr algn="ctr"/>
                      <a:r>
                        <a:rPr lang="de-DE" sz="1100" dirty="0"/>
                        <a:t>32 (5.5%)</a:t>
                      </a:r>
                      <a:endParaRPr lang="de-DE" sz="1100" dirty="0">
                        <a:latin typeface="Arial" panose="020B0604020202020204" pitchFamily="34" charset="0"/>
                      </a:endParaRPr>
                    </a:p>
                  </a:txBody>
                  <a:tcPr/>
                </a:tc>
                <a:tc>
                  <a:txBody>
                    <a:bodyPr/>
                    <a:lstStyle/>
                    <a:p>
                      <a:pPr algn="ctr"/>
                      <a:r>
                        <a:rPr lang="de-DE" sz="1100" dirty="0"/>
                        <a:t>12 (2.8%)</a:t>
                      </a:r>
                      <a:endParaRPr lang="de-DE" sz="1100" dirty="0">
                        <a:latin typeface="Arial" panose="020B0604020202020204" pitchFamily="34" charset="0"/>
                      </a:endParaRPr>
                    </a:p>
                  </a:txBody>
                  <a:tcPr/>
                </a:tc>
                <a:extLst>
                  <a:ext uri="{0D108BD9-81ED-4DB2-BD59-A6C34878D82A}">
                    <a16:rowId xmlns:a16="http://schemas.microsoft.com/office/drawing/2014/main" val="3236254237"/>
                  </a:ext>
                </a:extLst>
              </a:tr>
              <a:tr h="3378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100" b="1" dirty="0"/>
                        <a:t>G719X + L861Q + S768I</a:t>
                      </a:r>
                      <a:endParaRPr lang="de-DE" sz="1100" b="1" dirty="0">
                        <a:latin typeface="Arial" panose="020B0604020202020204" pitchFamily="34" charset="0"/>
                      </a:endParaRPr>
                    </a:p>
                  </a:txBody>
                  <a:tcPr/>
                </a:tc>
                <a:tc>
                  <a:txBody>
                    <a:bodyPr/>
                    <a:lstStyle/>
                    <a:p>
                      <a:pPr algn="ctr"/>
                      <a:r>
                        <a:rPr lang="de-DE" sz="1100" dirty="0"/>
                        <a:t>1 (0.2%)</a:t>
                      </a:r>
                      <a:endParaRPr lang="de-DE" sz="1100" dirty="0">
                        <a:latin typeface="Arial" panose="020B0604020202020204" pitchFamily="34" charset="0"/>
                      </a:endParaRPr>
                    </a:p>
                  </a:txBody>
                  <a:tcPr/>
                </a:tc>
                <a:tc>
                  <a:txBody>
                    <a:bodyPr/>
                    <a:lstStyle/>
                    <a:p>
                      <a:pPr algn="ctr"/>
                      <a:r>
                        <a:rPr lang="de-DE" sz="1100" dirty="0"/>
                        <a:t>2 (0.5%)</a:t>
                      </a:r>
                      <a:endParaRPr lang="de-DE" sz="1100" dirty="0">
                        <a:latin typeface="Arial" panose="020B0604020202020204" pitchFamily="34" charset="0"/>
                      </a:endParaRPr>
                    </a:p>
                  </a:txBody>
                  <a:tcPr/>
                </a:tc>
                <a:extLst>
                  <a:ext uri="{0D108BD9-81ED-4DB2-BD59-A6C34878D82A}">
                    <a16:rowId xmlns:a16="http://schemas.microsoft.com/office/drawing/2014/main" val="4193149302"/>
                  </a:ext>
                </a:extLst>
              </a:tr>
              <a:tr h="337803">
                <a:tc>
                  <a:txBody>
                    <a:bodyPr/>
                    <a:lstStyle/>
                    <a:p>
                      <a:r>
                        <a:rPr lang="de-DE" sz="1100" b="1" dirty="0"/>
                        <a:t>bất kỳ L861Q</a:t>
                      </a:r>
                      <a:endParaRPr lang="de-DE" sz="1100" b="1" dirty="0">
                        <a:latin typeface="Arial" panose="020B0604020202020204" pitchFamily="34" charset="0"/>
                      </a:endParaRPr>
                    </a:p>
                  </a:txBody>
                  <a:tcPr/>
                </a:tc>
                <a:tc>
                  <a:txBody>
                    <a:bodyPr/>
                    <a:lstStyle/>
                    <a:p>
                      <a:pPr algn="ctr"/>
                      <a:r>
                        <a:rPr lang="de-DE" sz="1100" dirty="0"/>
                        <a:t>109 (18.6%)</a:t>
                      </a:r>
                      <a:endParaRPr lang="de-DE" sz="1100" dirty="0">
                        <a:latin typeface="Arial" panose="020B0604020202020204" pitchFamily="34" charset="0"/>
                      </a:endParaRPr>
                    </a:p>
                  </a:txBody>
                  <a:tcPr/>
                </a:tc>
                <a:tc>
                  <a:txBody>
                    <a:bodyPr/>
                    <a:lstStyle/>
                    <a:p>
                      <a:pPr algn="ctr"/>
                      <a:r>
                        <a:rPr lang="de-DE" sz="1100" dirty="0"/>
                        <a:t>45 (10.6%)</a:t>
                      </a:r>
                      <a:endParaRPr lang="de-DE" sz="1100" dirty="0">
                        <a:latin typeface="Arial" panose="020B0604020202020204" pitchFamily="34" charset="0"/>
                      </a:endParaRPr>
                    </a:p>
                  </a:txBody>
                  <a:tcPr/>
                </a:tc>
                <a:extLst>
                  <a:ext uri="{0D108BD9-81ED-4DB2-BD59-A6C34878D82A}">
                    <a16:rowId xmlns:a16="http://schemas.microsoft.com/office/drawing/2014/main" val="3910927070"/>
                  </a:ext>
                </a:extLst>
              </a:tr>
              <a:tr h="337803">
                <a:tc>
                  <a:txBody>
                    <a:bodyPr/>
                    <a:lstStyle/>
                    <a:p>
                      <a:r>
                        <a:rPr lang="de-DE" sz="1100" b="1" dirty="0"/>
                        <a:t>L861Q</a:t>
                      </a:r>
                      <a:endParaRPr lang="de-DE" sz="1100" b="1" dirty="0">
                        <a:latin typeface="Arial" panose="020B0604020202020204" pitchFamily="34" charset="0"/>
                      </a:endParaRPr>
                    </a:p>
                  </a:txBody>
                  <a:tcPr/>
                </a:tc>
                <a:tc>
                  <a:txBody>
                    <a:bodyPr/>
                    <a:lstStyle/>
                    <a:p>
                      <a:pPr algn="ctr"/>
                      <a:r>
                        <a:rPr lang="de-DE" sz="1100" dirty="0"/>
                        <a:t>90 (15.3%)</a:t>
                      </a:r>
                      <a:endParaRPr lang="de-DE" sz="1100" dirty="0">
                        <a:latin typeface="Arial" panose="020B0604020202020204" pitchFamily="34" charset="0"/>
                      </a:endParaRPr>
                    </a:p>
                  </a:txBody>
                  <a:tcPr/>
                </a:tc>
                <a:tc>
                  <a:txBody>
                    <a:bodyPr/>
                    <a:lstStyle/>
                    <a:p>
                      <a:pPr algn="ctr"/>
                      <a:r>
                        <a:rPr lang="de-DE" sz="1100" dirty="0"/>
                        <a:t>32 (7.5%)</a:t>
                      </a:r>
                      <a:endParaRPr lang="de-DE" sz="1100" dirty="0">
                        <a:latin typeface="Arial" panose="020B0604020202020204" pitchFamily="34" charset="0"/>
                      </a:endParaRPr>
                    </a:p>
                  </a:txBody>
                  <a:tcPr/>
                </a:tc>
                <a:extLst>
                  <a:ext uri="{0D108BD9-81ED-4DB2-BD59-A6C34878D82A}">
                    <a16:rowId xmlns:a16="http://schemas.microsoft.com/office/drawing/2014/main" val="3617546010"/>
                  </a:ext>
                </a:extLst>
              </a:tr>
              <a:tr h="337803">
                <a:tc>
                  <a:txBody>
                    <a:bodyPr/>
                    <a:lstStyle/>
                    <a:p>
                      <a:r>
                        <a:rPr lang="de-DE" sz="1100" b="1" dirty="0"/>
                        <a:t>L861Q + S768I</a:t>
                      </a:r>
                      <a:endParaRPr lang="de-DE" sz="1100" b="1" dirty="0">
                        <a:latin typeface="Arial" panose="020B0604020202020204" pitchFamily="34" charset="0"/>
                      </a:endParaRPr>
                    </a:p>
                  </a:txBody>
                  <a:tcPr/>
                </a:tc>
                <a:tc>
                  <a:txBody>
                    <a:bodyPr/>
                    <a:lstStyle/>
                    <a:p>
                      <a:pPr algn="ctr"/>
                      <a:r>
                        <a:rPr lang="de-DE" sz="1100" dirty="0"/>
                        <a:t>2 (0.3%)</a:t>
                      </a:r>
                      <a:endParaRPr lang="de-DE" sz="1100" dirty="0">
                        <a:latin typeface="Arial" panose="020B0604020202020204" pitchFamily="34" charset="0"/>
                      </a:endParaRPr>
                    </a:p>
                  </a:txBody>
                  <a:tcPr/>
                </a:tc>
                <a:tc>
                  <a:txBody>
                    <a:bodyPr/>
                    <a:lstStyle/>
                    <a:p>
                      <a:pPr algn="ctr"/>
                      <a:r>
                        <a:rPr lang="de-DE" sz="1100" dirty="0"/>
                        <a:t>1 (0.2%)</a:t>
                      </a:r>
                      <a:endParaRPr lang="de-DE" sz="1100" dirty="0">
                        <a:latin typeface="Arial" panose="020B0604020202020204" pitchFamily="34" charset="0"/>
                      </a:endParaRPr>
                    </a:p>
                  </a:txBody>
                  <a:tcPr/>
                </a:tc>
                <a:extLst>
                  <a:ext uri="{0D108BD9-81ED-4DB2-BD59-A6C34878D82A}">
                    <a16:rowId xmlns:a16="http://schemas.microsoft.com/office/drawing/2014/main" val="3165190263"/>
                  </a:ext>
                </a:extLst>
              </a:tr>
              <a:tr h="337803">
                <a:tc>
                  <a:txBody>
                    <a:bodyPr/>
                    <a:lstStyle/>
                    <a:p>
                      <a:r>
                        <a:rPr lang="de-DE" sz="1100" b="1" dirty="0"/>
                        <a:t>bất kỳ S768I </a:t>
                      </a:r>
                      <a:endParaRPr lang="de-DE" sz="1100" b="1" dirty="0">
                        <a:latin typeface="Arial" panose="020B0604020202020204" pitchFamily="34" charset="0"/>
                      </a:endParaRPr>
                    </a:p>
                  </a:txBody>
                  <a:tcPr/>
                </a:tc>
                <a:tc>
                  <a:txBody>
                    <a:bodyPr/>
                    <a:lstStyle/>
                    <a:p>
                      <a:pPr algn="ctr"/>
                      <a:r>
                        <a:rPr lang="de-DE" sz="1100" dirty="0"/>
                        <a:t>61 (10.4%)</a:t>
                      </a:r>
                      <a:endParaRPr lang="de-DE" sz="1100" dirty="0">
                        <a:latin typeface="Arial" panose="020B0604020202020204" pitchFamily="34" charset="0"/>
                      </a:endParaRPr>
                    </a:p>
                  </a:txBody>
                  <a:tcPr/>
                </a:tc>
                <a:tc>
                  <a:txBody>
                    <a:bodyPr/>
                    <a:lstStyle/>
                    <a:p>
                      <a:pPr algn="ctr"/>
                      <a:r>
                        <a:rPr lang="de-DE" sz="1100" dirty="0"/>
                        <a:t>34 (8.0%)</a:t>
                      </a:r>
                      <a:endParaRPr lang="de-DE" sz="1100" dirty="0">
                        <a:latin typeface="Arial" panose="020B0604020202020204" pitchFamily="34" charset="0"/>
                      </a:endParaRPr>
                    </a:p>
                  </a:txBody>
                  <a:tcPr/>
                </a:tc>
                <a:extLst>
                  <a:ext uri="{0D108BD9-81ED-4DB2-BD59-A6C34878D82A}">
                    <a16:rowId xmlns:a16="http://schemas.microsoft.com/office/drawing/2014/main" val="1394465536"/>
                  </a:ext>
                </a:extLst>
              </a:tr>
              <a:tr h="337803">
                <a:tc>
                  <a:txBody>
                    <a:bodyPr/>
                    <a:lstStyle/>
                    <a:p>
                      <a:r>
                        <a:rPr lang="de-DE" sz="1100" b="1" dirty="0"/>
                        <a:t>S768I</a:t>
                      </a:r>
                      <a:endParaRPr lang="de-DE" sz="1100" b="1" dirty="0">
                        <a:latin typeface="Arial" panose="020B0604020202020204" pitchFamily="34" charset="0"/>
                      </a:endParaRPr>
                    </a:p>
                  </a:txBody>
                  <a:tcPr/>
                </a:tc>
                <a:tc>
                  <a:txBody>
                    <a:bodyPr/>
                    <a:lstStyle/>
                    <a:p>
                      <a:pPr algn="ctr"/>
                      <a:r>
                        <a:rPr lang="de-DE" sz="1100" dirty="0"/>
                        <a:t>26 (4.4%)</a:t>
                      </a:r>
                      <a:endParaRPr lang="de-DE" sz="1100" dirty="0">
                        <a:latin typeface="Arial" panose="020B0604020202020204" pitchFamily="34" charset="0"/>
                      </a:endParaRPr>
                    </a:p>
                  </a:txBody>
                  <a:tcPr/>
                </a:tc>
                <a:tc>
                  <a:txBody>
                    <a:bodyPr/>
                    <a:lstStyle/>
                    <a:p>
                      <a:pPr algn="ctr"/>
                      <a:r>
                        <a:rPr lang="de-DE" sz="1100" dirty="0"/>
                        <a:t>19 (4.5%)</a:t>
                      </a:r>
                      <a:endParaRPr lang="de-DE" sz="1100" dirty="0">
                        <a:latin typeface="Arial" panose="020B0604020202020204" pitchFamily="34" charset="0"/>
                      </a:endParaRPr>
                    </a:p>
                  </a:txBody>
                  <a:tcPr/>
                </a:tc>
                <a:extLst>
                  <a:ext uri="{0D108BD9-81ED-4DB2-BD59-A6C34878D82A}">
                    <a16:rowId xmlns:a16="http://schemas.microsoft.com/office/drawing/2014/main" val="1776478005"/>
                  </a:ext>
                </a:extLst>
              </a:tr>
            </a:tbl>
          </a:graphicData>
        </a:graphic>
      </p:graphicFrame>
      <p:sp>
        <p:nvSpPr>
          <p:cNvPr id="7" name="Pfeil: nach rechts 3">
            <a:extLst>
              <a:ext uri="{FF2B5EF4-FFF2-40B4-BE49-F238E27FC236}">
                <a16:creationId xmlns:a16="http://schemas.microsoft.com/office/drawing/2014/main" id="{ADFE4903-9478-48D9-87BD-9B166448EA87}"/>
              </a:ext>
            </a:extLst>
          </p:cNvPr>
          <p:cNvSpPr/>
          <p:nvPr/>
        </p:nvSpPr>
        <p:spPr>
          <a:xfrm>
            <a:off x="6009703" y="3680257"/>
            <a:ext cx="219990" cy="445130"/>
          </a:xfrm>
          <a:prstGeom prst="rightArrow">
            <a:avLst/>
          </a:prstGeom>
          <a:solidFill>
            <a:schemeClr val="bg1"/>
          </a:solidFill>
          <a:ln w="1905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Arial" panose="020B0604020202020204" pitchFamily="34" charset="0"/>
            </a:endParaRPr>
          </a:p>
        </p:txBody>
      </p:sp>
      <p:sp>
        <p:nvSpPr>
          <p:cNvPr id="9" name="TextBox 8">
            <a:extLst>
              <a:ext uri="{FF2B5EF4-FFF2-40B4-BE49-F238E27FC236}">
                <a16:creationId xmlns:a16="http://schemas.microsoft.com/office/drawing/2014/main" id="{4E98B61C-9318-428A-83F3-F3D5E6C1E313}"/>
              </a:ext>
            </a:extLst>
          </p:cNvPr>
          <p:cNvSpPr txBox="1"/>
          <p:nvPr/>
        </p:nvSpPr>
        <p:spPr>
          <a:xfrm>
            <a:off x="87892" y="6274851"/>
            <a:ext cx="13494757" cy="430887"/>
          </a:xfrm>
          <a:prstGeom prst="rect">
            <a:avLst/>
          </a:prstGeom>
          <a:noFill/>
        </p:spPr>
        <p:txBody>
          <a:bodyPr wrap="square">
            <a:spAutoFit/>
          </a:bodyPr>
          <a:lstStyle/>
          <a:p>
            <a:r>
              <a:rPr lang="en-US" sz="1050" dirty="0">
                <a:latin typeface="Arial" panose="020B0604020202020204" pitchFamily="34" charset="0"/>
              </a:rPr>
              <a:t>Yang </a:t>
            </a:r>
            <a:r>
              <a:rPr lang="vi-VN" sz="1050" dirty="0"/>
              <a:t>et. Al, </a:t>
            </a:r>
            <a:r>
              <a:rPr lang="en-US" sz="1050" dirty="0">
                <a:latin typeface="Arial" panose="020B0604020202020204" pitchFamily="34" charset="0"/>
              </a:rPr>
              <a:t>Front. Oncol. </a:t>
            </a:r>
            <a:r>
              <a:rPr lang="vi-VN" sz="1050" dirty="0"/>
              <a:t>2022, </a:t>
            </a:r>
            <a:r>
              <a:rPr lang="en-US" sz="1050" dirty="0">
                <a:latin typeface="Arial" panose="020B0604020202020204" pitchFamily="34" charset="0"/>
              </a:rPr>
              <a:t>12:834704.</a:t>
            </a:r>
          </a:p>
          <a:p>
            <a:r>
              <a:rPr lang="en-US" sz="1050" dirty="0" err="1">
                <a:latin typeface="Arial" panose="020B0604020202020204" pitchFamily="34" charset="0"/>
              </a:rPr>
              <a:t>doi</a:t>
            </a:r>
            <a:r>
              <a:rPr lang="en-US" sz="1050" dirty="0">
                <a:latin typeface="Arial" panose="020B0604020202020204" pitchFamily="34" charset="0"/>
              </a:rPr>
              <a:t>: 10.3389/fonc.2022.834704</a:t>
            </a:r>
          </a:p>
        </p:txBody>
      </p:sp>
      <p:sp>
        <p:nvSpPr>
          <p:cNvPr id="10" name="TextBox 9">
            <a:extLst>
              <a:ext uri="{FF2B5EF4-FFF2-40B4-BE49-F238E27FC236}">
                <a16:creationId xmlns:a16="http://schemas.microsoft.com/office/drawing/2014/main" id="{5AC68322-1358-4767-A559-559E3BBD9426}"/>
              </a:ext>
            </a:extLst>
          </p:cNvPr>
          <p:cNvSpPr txBox="1"/>
          <p:nvPr/>
        </p:nvSpPr>
        <p:spPr>
          <a:xfrm>
            <a:off x="1086308" y="5779034"/>
            <a:ext cx="6791324" cy="530915"/>
          </a:xfrm>
          <a:prstGeom prst="rect">
            <a:avLst/>
          </a:prstGeom>
          <a:noFill/>
        </p:spPr>
        <p:txBody>
          <a:bodyPr wrap="square">
            <a:spAutoFit/>
          </a:bodyPr>
          <a:lstStyle/>
          <a:p>
            <a:br>
              <a:rPr lang="en-US" dirty="0">
                <a:latin typeface="Arial" panose="020B0604020202020204" pitchFamily="34" charset="0"/>
              </a:rPr>
            </a:br>
            <a:r>
              <a:rPr lang="vi-VN" sz="1050" dirty="0"/>
              <a:t>* Lưu ý: Dữ liệu này không phải là dữ liệu dịch tễ</a:t>
            </a:r>
            <a:endParaRPr lang="en-US" dirty="0">
              <a:latin typeface="Arial" panose="020B0604020202020204" pitchFamily="34" charset="0"/>
            </a:endParaRPr>
          </a:p>
        </p:txBody>
      </p:sp>
      <p:sp>
        <p:nvSpPr>
          <p:cNvPr id="3" name="Rectangle 2">
            <a:extLst>
              <a:ext uri="{FF2B5EF4-FFF2-40B4-BE49-F238E27FC236}">
                <a16:creationId xmlns:a16="http://schemas.microsoft.com/office/drawing/2014/main" id="{6872A419-D6D1-4724-A08D-023FB86FB844}"/>
              </a:ext>
            </a:extLst>
          </p:cNvPr>
          <p:cNvSpPr/>
          <p:nvPr/>
        </p:nvSpPr>
        <p:spPr>
          <a:xfrm>
            <a:off x="8737422" y="1312448"/>
            <a:ext cx="1824647" cy="446512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322148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19A997DC-EFDD-4A2B-970B-420168D27564}"/>
              </a:ext>
            </a:extLst>
          </p:cNvPr>
          <p:cNvGrpSpPr/>
          <p:nvPr/>
        </p:nvGrpSpPr>
        <p:grpSpPr>
          <a:xfrm>
            <a:off x="-684795" y="293503"/>
            <a:ext cx="13710254" cy="5503837"/>
            <a:chOff x="-514728" y="359418"/>
            <a:chExt cx="13710254" cy="5503837"/>
          </a:xfrm>
        </p:grpSpPr>
        <p:pic>
          <p:nvPicPr>
            <p:cNvPr id="20" name="Picture 19">
              <a:extLst>
                <a:ext uri="{FF2B5EF4-FFF2-40B4-BE49-F238E27FC236}">
                  <a16:creationId xmlns:a16="http://schemas.microsoft.com/office/drawing/2014/main" id="{20249312-CF43-4F2B-B605-404272FEFC77}"/>
                </a:ext>
              </a:extLst>
            </p:cNvPr>
            <p:cNvPicPr>
              <a:picLocks noChangeAspect="1"/>
            </p:cNvPicPr>
            <p:nvPr/>
          </p:nvPicPr>
          <p:blipFill>
            <a:blip r:embed="rId3"/>
            <a:stretch>
              <a:fillRect/>
            </a:stretch>
          </p:blipFill>
          <p:spPr>
            <a:xfrm>
              <a:off x="5800437" y="728078"/>
              <a:ext cx="7395089" cy="4468755"/>
            </a:xfrm>
            <a:prstGeom prst="rect">
              <a:avLst/>
            </a:prstGeom>
          </p:spPr>
        </p:pic>
        <p:grpSp>
          <p:nvGrpSpPr>
            <p:cNvPr id="17" name="Group 16">
              <a:extLst>
                <a:ext uri="{FF2B5EF4-FFF2-40B4-BE49-F238E27FC236}">
                  <a16:creationId xmlns:a16="http://schemas.microsoft.com/office/drawing/2014/main" id="{2609D71B-8647-44F0-ABE0-130821486564}"/>
                </a:ext>
              </a:extLst>
            </p:cNvPr>
            <p:cNvGrpSpPr/>
            <p:nvPr/>
          </p:nvGrpSpPr>
          <p:grpSpPr>
            <a:xfrm>
              <a:off x="-514728" y="928600"/>
              <a:ext cx="12726501" cy="4934655"/>
              <a:chOff x="-368424" y="635992"/>
              <a:chExt cx="12726501" cy="4934655"/>
            </a:xfrm>
          </p:grpSpPr>
          <p:pic>
            <p:nvPicPr>
              <p:cNvPr id="4" name="Picture 3">
                <a:extLst>
                  <a:ext uri="{FF2B5EF4-FFF2-40B4-BE49-F238E27FC236}">
                    <a16:creationId xmlns:a16="http://schemas.microsoft.com/office/drawing/2014/main" id="{B7C03A08-7460-4BB4-9DD5-3334C5A1E55A}"/>
                  </a:ext>
                </a:extLst>
              </p:cNvPr>
              <p:cNvPicPr>
                <a:picLocks noChangeAspect="1"/>
              </p:cNvPicPr>
              <p:nvPr/>
            </p:nvPicPr>
            <p:blipFill>
              <a:blip r:embed="rId4"/>
              <a:stretch>
                <a:fillRect/>
              </a:stretch>
            </p:blipFill>
            <p:spPr>
              <a:xfrm>
                <a:off x="-368424" y="635992"/>
                <a:ext cx="5919729" cy="4602879"/>
              </a:xfrm>
              <a:prstGeom prst="rect">
                <a:avLst/>
              </a:prstGeom>
            </p:spPr>
          </p:pic>
          <p:sp>
            <p:nvSpPr>
              <p:cNvPr id="6" name="Titel 1">
                <a:extLst>
                  <a:ext uri="{FF2B5EF4-FFF2-40B4-BE49-F238E27FC236}">
                    <a16:creationId xmlns:a16="http://schemas.microsoft.com/office/drawing/2014/main" id="{D9E48689-59DE-44E8-9EC6-C345B7D9025C}"/>
                  </a:ext>
                </a:extLst>
              </p:cNvPr>
              <p:cNvSpPr txBox="1">
                <a:spLocks/>
              </p:cNvSpPr>
              <p:nvPr/>
            </p:nvSpPr>
            <p:spPr>
              <a:xfrm>
                <a:off x="3660265" y="1967017"/>
                <a:ext cx="1520042" cy="994172"/>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vi-VN" sz="1400" dirty="0">
                    <a:latin typeface="Arial" panose="020B0604020202020204" pitchFamily="34" charset="0"/>
                  </a:rPr>
                  <a:t>chưa điều trị với TKI trước đó</a:t>
                </a:r>
                <a:endParaRPr lang="de-DE" sz="1400" dirty="0">
                  <a:latin typeface="Arial" panose="020B0604020202020204" pitchFamily="34" charset="0"/>
                </a:endParaRPr>
              </a:p>
            </p:txBody>
          </p:sp>
          <p:grpSp>
            <p:nvGrpSpPr>
              <p:cNvPr id="7" name="Gruppieren 4">
                <a:extLst>
                  <a:ext uri="{FF2B5EF4-FFF2-40B4-BE49-F238E27FC236}">
                    <a16:creationId xmlns:a16="http://schemas.microsoft.com/office/drawing/2014/main" id="{C20F7600-AC18-48BC-BE14-15D1F186742C}"/>
                  </a:ext>
                </a:extLst>
              </p:cNvPr>
              <p:cNvGrpSpPr/>
              <p:nvPr/>
            </p:nvGrpSpPr>
            <p:grpSpPr>
              <a:xfrm>
                <a:off x="5544478" y="1523203"/>
                <a:ext cx="1725452" cy="1384995"/>
                <a:chOff x="214607" y="1056473"/>
                <a:chExt cx="1725452" cy="1384995"/>
              </a:xfrm>
            </p:grpSpPr>
            <p:sp>
              <p:nvSpPr>
                <p:cNvPr id="8" name="Rechteck 2">
                  <a:extLst>
                    <a:ext uri="{FF2B5EF4-FFF2-40B4-BE49-F238E27FC236}">
                      <a16:creationId xmlns:a16="http://schemas.microsoft.com/office/drawing/2014/main" id="{68AA8488-8AED-4801-BD1E-119CD68E3D1D}"/>
                    </a:ext>
                  </a:extLst>
                </p:cNvPr>
                <p:cNvSpPr/>
                <p:nvPr/>
              </p:nvSpPr>
              <p:spPr>
                <a:xfrm>
                  <a:off x="223064" y="1162466"/>
                  <a:ext cx="145143" cy="144000"/>
                </a:xfrm>
                <a:prstGeom prst="rect">
                  <a:avLst/>
                </a:prstGeom>
                <a:solidFill>
                  <a:schemeClr val="accent2"/>
                </a:solidFill>
                <a:ln w="1905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Arial" panose="020B0604020202020204" pitchFamily="34" charset="0"/>
                  </a:endParaRPr>
                </a:p>
              </p:txBody>
            </p:sp>
            <p:sp>
              <p:nvSpPr>
                <p:cNvPr id="9" name="Rechteck 7">
                  <a:extLst>
                    <a:ext uri="{FF2B5EF4-FFF2-40B4-BE49-F238E27FC236}">
                      <a16:creationId xmlns:a16="http://schemas.microsoft.com/office/drawing/2014/main" id="{04A5B400-FC2B-486E-97F6-87AB1A821F38}"/>
                    </a:ext>
                  </a:extLst>
                </p:cNvPr>
                <p:cNvSpPr/>
                <p:nvPr/>
              </p:nvSpPr>
              <p:spPr>
                <a:xfrm>
                  <a:off x="217713" y="1372171"/>
                  <a:ext cx="145143" cy="144000"/>
                </a:xfrm>
                <a:prstGeom prst="rect">
                  <a:avLst/>
                </a:prstGeom>
                <a:solidFill>
                  <a:schemeClr val="accent1"/>
                </a:solidFill>
                <a:ln w="1905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Arial" panose="020B0604020202020204" pitchFamily="34" charset="0"/>
                  </a:endParaRPr>
                </a:p>
              </p:txBody>
            </p:sp>
            <p:sp>
              <p:nvSpPr>
                <p:cNvPr id="10" name="Rechteck 10">
                  <a:extLst>
                    <a:ext uri="{FF2B5EF4-FFF2-40B4-BE49-F238E27FC236}">
                      <a16:creationId xmlns:a16="http://schemas.microsoft.com/office/drawing/2014/main" id="{56F21C3D-ED63-4F19-9E9B-5DAB7AD819FC}"/>
                    </a:ext>
                  </a:extLst>
                </p:cNvPr>
                <p:cNvSpPr/>
                <p:nvPr/>
              </p:nvSpPr>
              <p:spPr>
                <a:xfrm>
                  <a:off x="214607" y="1576912"/>
                  <a:ext cx="145143" cy="144000"/>
                </a:xfrm>
                <a:prstGeom prst="rect">
                  <a:avLst/>
                </a:prstGeom>
                <a:solidFill>
                  <a:srgbClr val="FFCC00"/>
                </a:solidFill>
                <a:ln w="1905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Arial" panose="020B0604020202020204" pitchFamily="34" charset="0"/>
                  </a:endParaRPr>
                </a:p>
              </p:txBody>
            </p:sp>
            <p:sp>
              <p:nvSpPr>
                <p:cNvPr id="11" name="Rechteck 11">
                  <a:extLst>
                    <a:ext uri="{FF2B5EF4-FFF2-40B4-BE49-F238E27FC236}">
                      <a16:creationId xmlns:a16="http://schemas.microsoft.com/office/drawing/2014/main" id="{85F9E20B-1C85-4419-A68C-2D6BD000D96B}"/>
                    </a:ext>
                  </a:extLst>
                </p:cNvPr>
                <p:cNvSpPr/>
                <p:nvPr/>
              </p:nvSpPr>
              <p:spPr>
                <a:xfrm>
                  <a:off x="221435" y="1779087"/>
                  <a:ext cx="145143" cy="144000"/>
                </a:xfrm>
                <a:prstGeom prst="rect">
                  <a:avLst/>
                </a:prstGeom>
                <a:solidFill>
                  <a:schemeClr val="accent3"/>
                </a:solidFill>
                <a:ln w="1905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Arial" panose="020B0604020202020204" pitchFamily="34" charset="0"/>
                  </a:endParaRPr>
                </a:p>
              </p:txBody>
            </p:sp>
            <p:sp>
              <p:nvSpPr>
                <p:cNvPr id="12" name="Rechteck 12">
                  <a:extLst>
                    <a:ext uri="{FF2B5EF4-FFF2-40B4-BE49-F238E27FC236}">
                      <a16:creationId xmlns:a16="http://schemas.microsoft.com/office/drawing/2014/main" id="{F15C1E19-CC78-4C43-9A30-6015C5888D3C}"/>
                    </a:ext>
                  </a:extLst>
                </p:cNvPr>
                <p:cNvSpPr/>
                <p:nvPr/>
              </p:nvSpPr>
              <p:spPr>
                <a:xfrm>
                  <a:off x="217691" y="1997373"/>
                  <a:ext cx="145143" cy="144000"/>
                </a:xfrm>
                <a:prstGeom prst="rect">
                  <a:avLst/>
                </a:prstGeom>
                <a:solidFill>
                  <a:srgbClr val="92D050"/>
                </a:solidFill>
                <a:ln w="1905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Arial" panose="020B0604020202020204" pitchFamily="34" charset="0"/>
                  </a:endParaRPr>
                </a:p>
              </p:txBody>
            </p:sp>
            <p:sp>
              <p:nvSpPr>
                <p:cNvPr id="13" name="Rechteck 13">
                  <a:extLst>
                    <a:ext uri="{FF2B5EF4-FFF2-40B4-BE49-F238E27FC236}">
                      <a16:creationId xmlns:a16="http://schemas.microsoft.com/office/drawing/2014/main" id="{068CA9E9-F12C-46E8-9317-6EB86EE16EBB}"/>
                    </a:ext>
                  </a:extLst>
                </p:cNvPr>
                <p:cNvSpPr/>
                <p:nvPr/>
              </p:nvSpPr>
              <p:spPr>
                <a:xfrm>
                  <a:off x="224948" y="2203118"/>
                  <a:ext cx="145143" cy="144000"/>
                </a:xfrm>
                <a:prstGeom prst="rect">
                  <a:avLst/>
                </a:prstGeom>
                <a:solidFill>
                  <a:schemeClr val="tx1"/>
                </a:solidFill>
                <a:ln w="1905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Arial" panose="020B0604020202020204" pitchFamily="34" charset="0"/>
                  </a:endParaRPr>
                </a:p>
              </p:txBody>
            </p:sp>
            <p:sp>
              <p:nvSpPr>
                <p:cNvPr id="14" name="Textfeld 3">
                  <a:extLst>
                    <a:ext uri="{FF2B5EF4-FFF2-40B4-BE49-F238E27FC236}">
                      <a16:creationId xmlns:a16="http://schemas.microsoft.com/office/drawing/2014/main" id="{17745ADB-E965-4341-9A7D-1B422505AAFD}"/>
                    </a:ext>
                  </a:extLst>
                </p:cNvPr>
                <p:cNvSpPr txBox="1"/>
                <p:nvPr/>
              </p:nvSpPr>
              <p:spPr>
                <a:xfrm>
                  <a:off x="373605" y="1056473"/>
                  <a:ext cx="1566454" cy="1384995"/>
                </a:xfrm>
                <a:prstGeom prst="rect">
                  <a:avLst/>
                </a:prstGeom>
                <a:noFill/>
              </p:spPr>
              <p:txBody>
                <a:bodyPr wrap="none" rtlCol="0">
                  <a:spAutoFit/>
                </a:bodyPr>
                <a:lstStyle/>
                <a:p>
                  <a:r>
                    <a:rPr lang="de-DE" sz="1400" dirty="0" err="1">
                      <a:latin typeface="Arial" panose="020B0604020202020204" pitchFamily="34" charset="0"/>
                    </a:rPr>
                    <a:t>major</a:t>
                  </a:r>
                  <a:r>
                    <a:rPr lang="de-DE" sz="1400" dirty="0">
                      <a:latin typeface="Arial" panose="020B0604020202020204" pitchFamily="34" charset="0"/>
                    </a:rPr>
                    <a:t> </a:t>
                  </a:r>
                  <a:r>
                    <a:rPr lang="de-DE" sz="1400" dirty="0" err="1">
                      <a:latin typeface="Arial" panose="020B0604020202020204" pitchFamily="34" charset="0"/>
                    </a:rPr>
                    <a:t>uncommon</a:t>
                  </a:r>
                  <a:endParaRPr lang="de-DE" sz="1400" dirty="0">
                    <a:latin typeface="Arial" panose="020B0604020202020204" pitchFamily="34" charset="0"/>
                  </a:endParaRPr>
                </a:p>
                <a:p>
                  <a:r>
                    <a:rPr lang="de-DE" sz="1400" dirty="0">
                      <a:latin typeface="Arial" panose="020B0604020202020204" pitchFamily="34" charset="0"/>
                    </a:rPr>
                    <a:t>exon20ins</a:t>
                  </a:r>
                </a:p>
                <a:p>
                  <a:r>
                    <a:rPr lang="de-DE" sz="1400" dirty="0">
                      <a:latin typeface="Arial" panose="020B0604020202020204" pitchFamily="34" charset="0"/>
                    </a:rPr>
                    <a:t>T790M</a:t>
                  </a:r>
                </a:p>
                <a:p>
                  <a:r>
                    <a:rPr lang="de-DE" sz="1400" dirty="0" err="1">
                      <a:latin typeface="Arial" panose="020B0604020202020204" pitchFamily="34" charset="0"/>
                    </a:rPr>
                    <a:t>others</a:t>
                  </a:r>
                  <a:endParaRPr lang="de-DE" sz="1400" dirty="0">
                    <a:latin typeface="Arial" panose="020B0604020202020204" pitchFamily="34" charset="0"/>
                  </a:endParaRPr>
                </a:p>
                <a:p>
                  <a:r>
                    <a:rPr lang="de-DE" sz="1400" dirty="0" err="1">
                      <a:latin typeface="Arial" panose="020B0604020202020204" pitchFamily="34" charset="0"/>
                    </a:rPr>
                    <a:t>common</a:t>
                  </a:r>
                  <a:endParaRPr lang="de-DE" sz="1400" dirty="0">
                    <a:latin typeface="Arial" panose="020B0604020202020204" pitchFamily="34" charset="0"/>
                  </a:endParaRPr>
                </a:p>
                <a:p>
                  <a:r>
                    <a:rPr lang="de-DE" sz="1400" dirty="0">
                      <a:latin typeface="Arial" panose="020B0604020202020204" pitchFamily="34" charset="0"/>
                    </a:rPr>
                    <a:t>non-EGFR</a:t>
                  </a:r>
                  <a:endParaRPr lang="de-DE" dirty="0">
                    <a:latin typeface="Arial" panose="020B0604020202020204" pitchFamily="34" charset="0"/>
                  </a:endParaRPr>
                </a:p>
              </p:txBody>
            </p:sp>
          </p:grpSp>
          <p:sp>
            <p:nvSpPr>
              <p:cNvPr id="15" name="Textfeld 14">
                <a:extLst>
                  <a:ext uri="{FF2B5EF4-FFF2-40B4-BE49-F238E27FC236}">
                    <a16:creationId xmlns:a16="http://schemas.microsoft.com/office/drawing/2014/main" id="{50485FF1-834D-4A48-82A6-2F51A7F23BBE}"/>
                  </a:ext>
                </a:extLst>
              </p:cNvPr>
              <p:cNvSpPr txBox="1"/>
              <p:nvPr/>
            </p:nvSpPr>
            <p:spPr>
              <a:xfrm>
                <a:off x="801196" y="4439568"/>
                <a:ext cx="5559461" cy="1131079"/>
              </a:xfrm>
              <a:prstGeom prst="rect">
                <a:avLst/>
              </a:prstGeom>
              <a:noFill/>
            </p:spPr>
            <p:txBody>
              <a:bodyPr wrap="square" rtlCol="0">
                <a:spAutoFit/>
              </a:bodyPr>
              <a:lstStyle/>
              <a:p>
                <a:pPr marL="171450" indent="-171450">
                  <a:buFont typeface="Arial" panose="020B0604020202020204" pitchFamily="34" charset="0"/>
                  <a:buChar char="•"/>
                </a:pPr>
                <a:r>
                  <a:rPr lang="vi-VN" sz="1350" b="0" i="0" dirty="0">
                    <a:solidFill>
                      <a:srgbClr val="000000"/>
                    </a:solidFill>
                    <a:effectLst/>
                    <a:latin typeface="Arial" panose="020B0604020202020204" pitchFamily="34" charset="0"/>
                  </a:rPr>
                  <a:t>Đa số bệnh nhân có một đột biến không thường gặp đa số (vòng trong).</a:t>
                </a:r>
              </a:p>
              <a:p>
                <a:pPr marL="171450" indent="-171450">
                  <a:buFont typeface="Arial" panose="020B0604020202020204" pitchFamily="34" charset="0"/>
                  <a:buChar char="•"/>
                </a:pPr>
                <a:r>
                  <a:rPr lang="vi-VN" sz="1350" b="0" i="0" dirty="0">
                    <a:solidFill>
                      <a:srgbClr val="000000"/>
                    </a:solidFill>
                    <a:effectLst/>
                    <a:latin typeface="Arial" panose="020B0604020202020204" pitchFamily="34" charset="0"/>
                  </a:rPr>
                  <a:t>Exon20in hiếm khi đi kèm với một đột biến khác, trong khi T790M rất thường đi kèm với một đột biến thường gặp (vòng trong thứ hai). </a:t>
                </a:r>
              </a:p>
              <a:p>
                <a:pPr marL="171450" indent="-171450">
                  <a:buFont typeface="Arial" panose="020B0604020202020204" pitchFamily="34" charset="0"/>
                  <a:buChar char="•"/>
                </a:pPr>
                <a:r>
                  <a:rPr lang="vi-VN" sz="1350" b="0" i="0" dirty="0">
                    <a:solidFill>
                      <a:srgbClr val="000000"/>
                    </a:solidFill>
                    <a:effectLst/>
                    <a:latin typeface="Arial" panose="020B0604020202020204" pitchFamily="34" charset="0"/>
                  </a:rPr>
                  <a:t>Chỉ có một số ít bệnh nhân có đột biến thứ 3 hoặc thậm chí thứ 4.</a:t>
                </a:r>
                <a:endParaRPr lang="vi-VN" sz="1350" dirty="0"/>
              </a:p>
            </p:txBody>
          </p:sp>
          <p:sp>
            <p:nvSpPr>
              <p:cNvPr id="16" name="Textfeld 15">
                <a:extLst>
                  <a:ext uri="{FF2B5EF4-FFF2-40B4-BE49-F238E27FC236}">
                    <a16:creationId xmlns:a16="http://schemas.microsoft.com/office/drawing/2014/main" id="{E1350AFA-3A05-4015-B8CB-114452F85AAD}"/>
                  </a:ext>
                </a:extLst>
              </p:cNvPr>
              <p:cNvSpPr txBox="1"/>
              <p:nvPr/>
            </p:nvSpPr>
            <p:spPr>
              <a:xfrm>
                <a:off x="6930492" y="4522084"/>
                <a:ext cx="5427585" cy="954107"/>
              </a:xfrm>
              <a:prstGeom prst="rect">
                <a:avLst/>
              </a:prstGeom>
              <a:noFill/>
            </p:spPr>
            <p:txBody>
              <a:bodyPr wrap="square" rtlCol="0">
                <a:spAutoFit/>
              </a:bodyPr>
              <a:lstStyle/>
              <a:p>
                <a:pPr marL="171450" indent="-171450">
                  <a:buFont typeface="Arial" panose="020B0604020202020204" pitchFamily="34" charset="0"/>
                  <a:buChar char="•"/>
                </a:pPr>
                <a:r>
                  <a:rPr lang="vi-VN" sz="1400" b="0" i="0" dirty="0">
                    <a:solidFill>
                      <a:srgbClr val="000000"/>
                    </a:solidFill>
                    <a:effectLst/>
                    <a:latin typeface="Arial" panose="020B0604020202020204" pitchFamily="34" charset="0"/>
                  </a:rPr>
                  <a:t>T790M phổ biến hơn ở bệnh nhân đã điều trị TKI trước đó và thường đi kèm với 1 đột biến thường gặp. </a:t>
                </a:r>
              </a:p>
              <a:p>
                <a:pPr marL="171450" indent="-171450">
                  <a:buFont typeface="Arial" panose="020B0604020202020204" pitchFamily="34" charset="0"/>
                  <a:buChar char="•"/>
                </a:pPr>
                <a:r>
                  <a:rPr lang="vi-VN" sz="1400" b="0" i="0" dirty="0">
                    <a:solidFill>
                      <a:srgbClr val="000000"/>
                    </a:solidFill>
                    <a:effectLst/>
                    <a:latin typeface="Arial" panose="020B0604020202020204" pitchFamily="34" charset="0"/>
                  </a:rPr>
                  <a:t>Các exon20in hiếm khi hình thành đột biến kép và không bao giờ đi kèm với các exon20in khác.</a:t>
                </a:r>
                <a:endParaRPr lang="vi-VN" sz="1400" dirty="0"/>
              </a:p>
            </p:txBody>
          </p:sp>
        </p:grpSp>
        <p:sp>
          <p:nvSpPr>
            <p:cNvPr id="18" name="Titel 1">
              <a:extLst>
                <a:ext uri="{FF2B5EF4-FFF2-40B4-BE49-F238E27FC236}">
                  <a16:creationId xmlns:a16="http://schemas.microsoft.com/office/drawing/2014/main" id="{8C90BFF5-B690-4AE5-B607-6165DA067AB5}"/>
                </a:ext>
              </a:extLst>
            </p:cNvPr>
            <p:cNvSpPr txBox="1">
              <a:spLocks/>
            </p:cNvSpPr>
            <p:nvPr/>
          </p:nvSpPr>
          <p:spPr>
            <a:xfrm>
              <a:off x="654892" y="359418"/>
              <a:ext cx="8550003" cy="445507"/>
            </a:xfrm>
            <a:prstGeom prst="rect">
              <a:avLst/>
            </a:prstGeom>
          </p:spPr>
          <p:txBody>
            <a:bodyPr/>
            <a:lstStyle>
              <a:lvl1pPr algn="l" defTabSz="1218072" rtl="0" eaLnBrk="1" latinLnBrk="0" hangingPunct="1">
                <a:lnSpc>
                  <a:spcPct val="90000"/>
                </a:lnSpc>
                <a:spcBef>
                  <a:spcPct val="0"/>
                </a:spcBef>
                <a:buNone/>
                <a:defRPr sz="2800" b="1" kern="1200" baseline="0">
                  <a:solidFill>
                    <a:schemeClr val="accent1"/>
                  </a:solidFill>
                  <a:latin typeface="Arial" panose="020B0604020202020204" pitchFamily="34" charset="0"/>
                  <a:ea typeface="+mj-ea"/>
                  <a:cs typeface="Arial" pitchFamily="34" charset="0"/>
                </a:defRPr>
              </a:lvl1pPr>
            </a:lstStyle>
            <a:p>
              <a:pPr marL="16913" marR="6765" defTabSz="914400">
                <a:lnSpc>
                  <a:spcPct val="100000"/>
                </a:lnSpc>
                <a:spcBef>
                  <a:spcPts val="127"/>
                </a:spcBef>
                <a:tabLst>
                  <a:tab pos="10667616" algn="l"/>
                  <a:tab pos="10980499" algn="l"/>
                </a:tabLst>
              </a:pPr>
              <a:r>
                <a:rPr lang="vi-VN" sz="2600" dirty="0">
                  <a:solidFill>
                    <a:schemeClr val="accent4">
                      <a:lumMod val="75000"/>
                    </a:schemeClr>
                  </a:solidFill>
                  <a:cs typeface="+mj-cs"/>
                </a:rPr>
                <a:t>Phân bố của các loại đột biến</a:t>
              </a:r>
              <a:endParaRPr lang="de-DE" sz="2600" dirty="0">
                <a:solidFill>
                  <a:schemeClr val="accent4">
                    <a:lumMod val="75000"/>
                  </a:schemeClr>
                </a:solidFill>
                <a:cs typeface="+mj-cs"/>
              </a:endParaRPr>
            </a:p>
          </p:txBody>
        </p:sp>
      </p:grpSp>
      <p:sp>
        <p:nvSpPr>
          <p:cNvPr id="19" name="Title 1">
            <a:extLst>
              <a:ext uri="{FF2B5EF4-FFF2-40B4-BE49-F238E27FC236}">
                <a16:creationId xmlns:a16="http://schemas.microsoft.com/office/drawing/2014/main" id="{EDA93A5C-E3D8-402F-88DF-E2F115773DA4}"/>
              </a:ext>
            </a:extLst>
          </p:cNvPr>
          <p:cNvSpPr>
            <a:spLocks noGrp="1"/>
          </p:cNvSpPr>
          <p:nvPr>
            <p:ph type="title"/>
          </p:nvPr>
        </p:nvSpPr>
        <p:spPr>
          <a:xfrm>
            <a:off x="484825" y="442020"/>
            <a:ext cx="11371014" cy="974458"/>
          </a:xfrm>
        </p:spPr>
        <p:txBody>
          <a:bodyPr>
            <a:normAutofit/>
          </a:bodyPr>
          <a:lstStyle/>
          <a:p>
            <a:r>
              <a:rPr lang="vi-VN" sz="1800" dirty="0">
                <a:solidFill>
                  <a:srgbClr val="C00000"/>
                </a:solidFill>
              </a:rPr>
              <a:t>Kết quả của cơ sở dữ liệu 1023 bệnh nhân đột biến không thường gặp điều trị với afatinib</a:t>
            </a:r>
            <a:endParaRPr lang="en-US" sz="1800" dirty="0">
              <a:solidFill>
                <a:srgbClr val="C00000"/>
              </a:solidFill>
            </a:endParaRPr>
          </a:p>
        </p:txBody>
      </p:sp>
      <p:sp>
        <p:nvSpPr>
          <p:cNvPr id="23" name="TextBox 22">
            <a:extLst>
              <a:ext uri="{FF2B5EF4-FFF2-40B4-BE49-F238E27FC236}">
                <a16:creationId xmlns:a16="http://schemas.microsoft.com/office/drawing/2014/main" id="{573B7F3F-281B-4ED5-B66D-459B241020BB}"/>
              </a:ext>
            </a:extLst>
          </p:cNvPr>
          <p:cNvSpPr txBox="1"/>
          <p:nvPr/>
        </p:nvSpPr>
        <p:spPr>
          <a:xfrm>
            <a:off x="87892" y="6274851"/>
            <a:ext cx="13494757" cy="430887"/>
          </a:xfrm>
          <a:prstGeom prst="rect">
            <a:avLst/>
          </a:prstGeom>
          <a:noFill/>
        </p:spPr>
        <p:txBody>
          <a:bodyPr wrap="square">
            <a:spAutoFit/>
          </a:bodyPr>
          <a:lstStyle/>
          <a:p>
            <a:r>
              <a:rPr lang="en-US" sz="1050" dirty="0">
                <a:latin typeface="Arial" panose="020B0604020202020204" pitchFamily="34" charset="0"/>
              </a:rPr>
              <a:t>Yang </a:t>
            </a:r>
            <a:r>
              <a:rPr lang="vi-VN" sz="1050" dirty="0"/>
              <a:t>et. Al, </a:t>
            </a:r>
            <a:r>
              <a:rPr lang="en-US" sz="1050" dirty="0">
                <a:latin typeface="Arial" panose="020B0604020202020204" pitchFamily="34" charset="0"/>
              </a:rPr>
              <a:t>Front. Oncol. </a:t>
            </a:r>
            <a:r>
              <a:rPr lang="vi-VN" sz="1050" dirty="0"/>
              <a:t>2022, </a:t>
            </a:r>
            <a:r>
              <a:rPr lang="en-US" sz="1050" dirty="0">
                <a:latin typeface="Arial" panose="020B0604020202020204" pitchFamily="34" charset="0"/>
              </a:rPr>
              <a:t>12:834704.</a:t>
            </a:r>
          </a:p>
          <a:p>
            <a:r>
              <a:rPr lang="en-US" sz="1050" dirty="0" err="1">
                <a:latin typeface="Arial" panose="020B0604020202020204" pitchFamily="34" charset="0"/>
              </a:rPr>
              <a:t>doi</a:t>
            </a:r>
            <a:r>
              <a:rPr lang="en-US" sz="1050" dirty="0">
                <a:latin typeface="Arial" panose="020B0604020202020204" pitchFamily="34" charset="0"/>
              </a:rPr>
              <a:t>: 10.3389/fonc.2022.834704</a:t>
            </a:r>
          </a:p>
        </p:txBody>
      </p:sp>
      <p:sp>
        <p:nvSpPr>
          <p:cNvPr id="22" name="Titel 1">
            <a:extLst>
              <a:ext uri="{FF2B5EF4-FFF2-40B4-BE49-F238E27FC236}">
                <a16:creationId xmlns:a16="http://schemas.microsoft.com/office/drawing/2014/main" id="{5B2462B5-8A05-428A-AC4D-9382E162DB7B}"/>
              </a:ext>
            </a:extLst>
          </p:cNvPr>
          <p:cNvSpPr txBox="1">
            <a:spLocks/>
          </p:cNvSpPr>
          <p:nvPr/>
        </p:nvSpPr>
        <p:spPr>
          <a:xfrm>
            <a:off x="6611587" y="3495198"/>
            <a:ext cx="1520042" cy="994172"/>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vi-VN" sz="1400" dirty="0">
                <a:latin typeface="Arial" panose="020B0604020202020204" pitchFamily="34" charset="0"/>
              </a:rPr>
              <a:t>Đã điều trị với TKI trước đó</a:t>
            </a:r>
            <a:endParaRPr lang="de-DE" sz="1400" dirty="0">
              <a:latin typeface="Arial" panose="020B0604020202020204" pitchFamily="34" charset="0"/>
            </a:endParaRPr>
          </a:p>
        </p:txBody>
      </p:sp>
    </p:spTree>
    <p:extLst>
      <p:ext uri="{BB962C8B-B14F-4D97-AF65-F5344CB8AC3E}">
        <p14:creationId xmlns:p14="http://schemas.microsoft.com/office/powerpoint/2010/main" val="35790884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D046401-26C0-40C0-A599-B96267C8AE27}"/>
              </a:ext>
            </a:extLst>
          </p:cNvPr>
          <p:cNvPicPr>
            <a:picLocks noChangeAspect="1"/>
          </p:cNvPicPr>
          <p:nvPr/>
        </p:nvPicPr>
        <p:blipFill rotWithShape="1">
          <a:blip r:embed="rId3"/>
          <a:srcRect l="6632" t="21420" r="13039" b="605"/>
          <a:stretch/>
        </p:blipFill>
        <p:spPr>
          <a:xfrm>
            <a:off x="994826" y="3671157"/>
            <a:ext cx="4952755" cy="2767515"/>
          </a:xfrm>
          <a:prstGeom prst="rect">
            <a:avLst/>
          </a:prstGeom>
        </p:spPr>
      </p:pic>
      <p:sp>
        <p:nvSpPr>
          <p:cNvPr id="5" name="Titel 1">
            <a:extLst>
              <a:ext uri="{FF2B5EF4-FFF2-40B4-BE49-F238E27FC236}">
                <a16:creationId xmlns:a16="http://schemas.microsoft.com/office/drawing/2014/main" id="{25C76B5F-A523-46D8-B684-4BE068484981}"/>
              </a:ext>
            </a:extLst>
          </p:cNvPr>
          <p:cNvSpPr txBox="1">
            <a:spLocks/>
          </p:cNvSpPr>
          <p:nvPr/>
        </p:nvSpPr>
        <p:spPr>
          <a:xfrm>
            <a:off x="1258239" y="881452"/>
            <a:ext cx="4440455" cy="445507"/>
          </a:xfrm>
          <a:prstGeom prst="rect">
            <a:avLst/>
          </a:prstGeom>
        </p:spPr>
        <p:txBody>
          <a:bodyPr/>
          <a:lstStyle>
            <a:lvl1pPr algn="l" defTabSz="1218072" rtl="0" eaLnBrk="1" latinLnBrk="0" hangingPunct="1">
              <a:lnSpc>
                <a:spcPct val="90000"/>
              </a:lnSpc>
              <a:spcBef>
                <a:spcPct val="0"/>
              </a:spcBef>
              <a:buNone/>
              <a:defRPr sz="2800" b="1" kern="1200" baseline="0">
                <a:solidFill>
                  <a:schemeClr val="accent1"/>
                </a:solidFill>
                <a:latin typeface="Arial" panose="020B0604020202020204" pitchFamily="34" charset="0"/>
                <a:ea typeface="+mj-ea"/>
                <a:cs typeface="Arial" pitchFamily="34" charset="0"/>
              </a:defRPr>
            </a:lvl1pPr>
          </a:lstStyle>
          <a:p>
            <a:pPr algn="ctr"/>
            <a:r>
              <a:rPr lang="vi-VN" sz="1300" dirty="0">
                <a:solidFill>
                  <a:schemeClr val="tx1"/>
                </a:solidFill>
              </a:rPr>
              <a:t>Thời gian điều trị đến khi thất bại với TKI</a:t>
            </a:r>
            <a:endParaRPr lang="de-DE" sz="1300" dirty="0">
              <a:solidFill>
                <a:schemeClr val="tx1"/>
              </a:solidFill>
            </a:endParaRPr>
          </a:p>
        </p:txBody>
      </p:sp>
      <p:graphicFrame>
        <p:nvGraphicFramePr>
          <p:cNvPr id="6" name="Tabelle 3">
            <a:extLst>
              <a:ext uri="{FF2B5EF4-FFF2-40B4-BE49-F238E27FC236}">
                <a16:creationId xmlns:a16="http://schemas.microsoft.com/office/drawing/2014/main" id="{9E6B2D7C-1D70-46F8-903B-2EC0A3F2F19D}"/>
              </a:ext>
            </a:extLst>
          </p:cNvPr>
          <p:cNvGraphicFramePr>
            <a:graphicFrameLocks noGrp="1"/>
          </p:cNvGraphicFramePr>
          <p:nvPr/>
        </p:nvGraphicFramePr>
        <p:xfrm>
          <a:off x="894327" y="1199836"/>
          <a:ext cx="5153751" cy="2560320"/>
        </p:xfrm>
        <a:graphic>
          <a:graphicData uri="http://schemas.openxmlformats.org/drawingml/2006/table">
            <a:tbl>
              <a:tblPr firstRow="1" bandRow="1">
                <a:tableStyleId>{F5AB1C69-6EDB-4FF4-983F-18BD219EF322}</a:tableStyleId>
              </a:tblPr>
              <a:tblGrid>
                <a:gridCol w="2630355">
                  <a:extLst>
                    <a:ext uri="{9D8B030D-6E8A-4147-A177-3AD203B41FA5}">
                      <a16:colId xmlns:a16="http://schemas.microsoft.com/office/drawing/2014/main" val="4290888995"/>
                    </a:ext>
                  </a:extLst>
                </a:gridCol>
                <a:gridCol w="2523396">
                  <a:extLst>
                    <a:ext uri="{9D8B030D-6E8A-4147-A177-3AD203B41FA5}">
                      <a16:colId xmlns:a16="http://schemas.microsoft.com/office/drawing/2014/main" val="480701120"/>
                    </a:ext>
                  </a:extLst>
                </a:gridCol>
              </a:tblGrid>
              <a:tr h="399823">
                <a:tc>
                  <a:txBody>
                    <a:bodyPr/>
                    <a:lstStyle/>
                    <a:p>
                      <a:endParaRPr lang="de-DE" sz="1400" dirty="0">
                        <a:latin typeface="Arial" panose="020B0604020202020204" pitchFamily="34" charset="0"/>
                      </a:endParaRPr>
                    </a:p>
                  </a:txBody>
                  <a:tcPr/>
                </a:tc>
                <a:tc>
                  <a:txBody>
                    <a:bodyPr/>
                    <a:lstStyle/>
                    <a:p>
                      <a:r>
                        <a:rPr lang="vi-VN" sz="1400" dirty="0">
                          <a:latin typeface="+mn-lt"/>
                        </a:rPr>
                        <a:t>Nhóm chưa điều trị với TKI trước đó</a:t>
                      </a:r>
                      <a:endParaRPr lang="de-DE" sz="1400" dirty="0">
                        <a:latin typeface="Arial" panose="020B0604020202020204" pitchFamily="34" charset="0"/>
                      </a:endParaRPr>
                    </a:p>
                    <a:p>
                      <a:pPr algn="ctr"/>
                      <a:r>
                        <a:rPr lang="de-DE" sz="1400" dirty="0">
                          <a:solidFill>
                            <a:srgbClr val="C00000"/>
                          </a:solidFill>
                        </a:rPr>
                        <a:t>(N=555)</a:t>
                      </a:r>
                      <a:endParaRPr lang="de-DE" sz="1400" dirty="0">
                        <a:solidFill>
                          <a:srgbClr val="C00000"/>
                        </a:solidFill>
                        <a:latin typeface="Arial" panose="020B0604020202020204" pitchFamily="34" charset="0"/>
                      </a:endParaRPr>
                    </a:p>
                  </a:txBody>
                  <a:tcPr/>
                </a:tc>
                <a:extLst>
                  <a:ext uri="{0D108BD9-81ED-4DB2-BD59-A6C34878D82A}">
                    <a16:rowId xmlns:a16="http://schemas.microsoft.com/office/drawing/2014/main" val="3114860601"/>
                  </a:ext>
                </a:extLst>
              </a:tr>
              <a:tr h="235190">
                <a:tc>
                  <a:txBody>
                    <a:bodyPr/>
                    <a:lstStyle/>
                    <a:p>
                      <a:r>
                        <a:rPr lang="de-DE" sz="1400" b="1" dirty="0">
                          <a:solidFill>
                            <a:srgbClr val="FF0000"/>
                          </a:solidFill>
                        </a:rPr>
                        <a:t>T790M (N=44)</a:t>
                      </a:r>
                      <a:endParaRPr lang="de-DE" sz="1400" b="1" dirty="0">
                        <a:solidFill>
                          <a:srgbClr val="FF0000"/>
                        </a:solidFill>
                        <a:latin typeface="Arial" panose="020B0604020202020204" pitchFamily="34" charset="0"/>
                      </a:endParaRPr>
                    </a:p>
                  </a:txBody>
                  <a:tcPr/>
                </a:tc>
                <a:tc>
                  <a:txBody>
                    <a:bodyPr/>
                    <a:lstStyle/>
                    <a:p>
                      <a:pPr algn="ctr"/>
                      <a:r>
                        <a:rPr lang="de-DE" sz="1400" dirty="0">
                          <a:solidFill>
                            <a:srgbClr val="FF0000"/>
                          </a:solidFill>
                        </a:rPr>
                        <a:t>4.7 (2.8-6.5)</a:t>
                      </a:r>
                      <a:endParaRPr lang="de-DE" sz="1400" dirty="0">
                        <a:solidFill>
                          <a:srgbClr val="FF0000"/>
                        </a:solidFill>
                        <a:latin typeface="Arial" panose="020B0604020202020204" pitchFamily="34" charset="0"/>
                      </a:endParaRPr>
                    </a:p>
                  </a:txBody>
                  <a:tcPr/>
                </a:tc>
                <a:extLst>
                  <a:ext uri="{0D108BD9-81ED-4DB2-BD59-A6C34878D82A}">
                    <a16:rowId xmlns:a16="http://schemas.microsoft.com/office/drawing/2014/main" val="3220095749"/>
                  </a:ext>
                </a:extLst>
              </a:tr>
              <a:tr h="235190">
                <a:tc>
                  <a:txBody>
                    <a:bodyPr/>
                    <a:lstStyle/>
                    <a:p>
                      <a:r>
                        <a:rPr lang="de-DE" sz="1400" b="1" dirty="0">
                          <a:solidFill>
                            <a:srgbClr val="FFC000"/>
                          </a:solidFill>
                        </a:rPr>
                        <a:t>Exon20ins (N=107)</a:t>
                      </a:r>
                      <a:endParaRPr lang="de-DE" sz="1400" b="1" dirty="0">
                        <a:solidFill>
                          <a:srgbClr val="FFC000"/>
                        </a:solidFill>
                        <a:latin typeface="Arial" panose="020B0604020202020204" pitchFamily="34" charset="0"/>
                      </a:endParaRPr>
                    </a:p>
                  </a:txBody>
                  <a:tcPr/>
                </a:tc>
                <a:tc>
                  <a:txBody>
                    <a:bodyPr/>
                    <a:lstStyle/>
                    <a:p>
                      <a:pPr algn="ctr"/>
                      <a:r>
                        <a:rPr lang="de-DE" sz="1400" dirty="0">
                          <a:solidFill>
                            <a:srgbClr val="FFC000"/>
                          </a:solidFill>
                        </a:rPr>
                        <a:t>5.7 (4.8-8.3)</a:t>
                      </a:r>
                      <a:endParaRPr lang="de-DE" sz="1400" dirty="0">
                        <a:solidFill>
                          <a:srgbClr val="FFC000"/>
                        </a:solidFill>
                        <a:latin typeface="Arial" panose="020B0604020202020204" pitchFamily="34" charset="0"/>
                      </a:endParaRPr>
                    </a:p>
                  </a:txBody>
                  <a:tcPr/>
                </a:tc>
                <a:extLst>
                  <a:ext uri="{0D108BD9-81ED-4DB2-BD59-A6C34878D82A}">
                    <a16:rowId xmlns:a16="http://schemas.microsoft.com/office/drawing/2014/main" val="3370845764"/>
                  </a:ext>
                </a:extLst>
              </a:tr>
              <a:tr h="242714">
                <a:tc>
                  <a:txBody>
                    <a:bodyPr/>
                    <a:lstStyle/>
                    <a:p>
                      <a:r>
                        <a:rPr lang="vi-VN" sz="1400" b="1" dirty="0">
                          <a:solidFill>
                            <a:srgbClr val="00B0F0"/>
                          </a:solidFill>
                        </a:rPr>
                        <a:t>ĐB hiếm chiếm đa số</a:t>
                      </a:r>
                      <a:r>
                        <a:rPr lang="de-DE" sz="1400" b="1" dirty="0">
                          <a:solidFill>
                            <a:srgbClr val="00B0F0"/>
                          </a:solidFill>
                        </a:rPr>
                        <a:t> (N=202)</a:t>
                      </a:r>
                      <a:endParaRPr lang="de-DE" sz="1400" b="1" dirty="0">
                        <a:solidFill>
                          <a:srgbClr val="00B0F0"/>
                        </a:solidFill>
                        <a:latin typeface="Arial" panose="020B0604020202020204" pitchFamily="34" charset="0"/>
                      </a:endParaRPr>
                    </a:p>
                  </a:txBody>
                  <a:tcPr/>
                </a:tc>
                <a:tc>
                  <a:txBody>
                    <a:bodyPr/>
                    <a:lstStyle/>
                    <a:p>
                      <a:pPr algn="ctr"/>
                      <a:r>
                        <a:rPr lang="de-DE" sz="1400" dirty="0">
                          <a:solidFill>
                            <a:srgbClr val="00B0F0"/>
                          </a:solidFill>
                        </a:rPr>
                        <a:t>12.6 (11.5-15.9)</a:t>
                      </a:r>
                      <a:endParaRPr lang="de-DE" sz="1400" dirty="0">
                        <a:solidFill>
                          <a:srgbClr val="00B0F0"/>
                        </a:solidFill>
                        <a:latin typeface="Arial" panose="020B0604020202020204" pitchFamily="34" charset="0"/>
                      </a:endParaRPr>
                    </a:p>
                  </a:txBody>
                  <a:tcPr/>
                </a:tc>
                <a:extLst>
                  <a:ext uri="{0D108BD9-81ED-4DB2-BD59-A6C34878D82A}">
                    <a16:rowId xmlns:a16="http://schemas.microsoft.com/office/drawing/2014/main" val="4214908867"/>
                  </a:ext>
                </a:extLst>
              </a:tr>
              <a:tr h="235190">
                <a:tc>
                  <a:txBody>
                    <a:bodyPr/>
                    <a:lstStyle/>
                    <a:p>
                      <a:r>
                        <a:rPr lang="vi-VN" sz="1400" b="1" dirty="0">
                          <a:solidFill>
                            <a:srgbClr val="00B050"/>
                          </a:solidFill>
                        </a:rPr>
                        <a:t>Khác</a:t>
                      </a:r>
                      <a:r>
                        <a:rPr lang="de-DE" sz="1400" b="1" dirty="0">
                          <a:solidFill>
                            <a:srgbClr val="00B050"/>
                          </a:solidFill>
                        </a:rPr>
                        <a:t> (N=57)</a:t>
                      </a:r>
                      <a:endParaRPr lang="de-DE" sz="1400" b="1" dirty="0">
                        <a:solidFill>
                          <a:srgbClr val="00B050"/>
                        </a:solidFill>
                        <a:latin typeface="Arial" panose="020B0604020202020204" pitchFamily="34" charset="0"/>
                      </a:endParaRPr>
                    </a:p>
                  </a:txBody>
                  <a:tcPr/>
                </a:tc>
                <a:tc>
                  <a:txBody>
                    <a:bodyPr/>
                    <a:lstStyle/>
                    <a:p>
                      <a:pPr algn="ctr"/>
                      <a:r>
                        <a:rPr lang="de-DE" sz="1400" dirty="0">
                          <a:solidFill>
                            <a:srgbClr val="00B050"/>
                          </a:solidFill>
                        </a:rPr>
                        <a:t>10.7 (7.0-12.0)</a:t>
                      </a:r>
                      <a:endParaRPr lang="de-DE" sz="1400" dirty="0">
                        <a:solidFill>
                          <a:srgbClr val="00B050"/>
                        </a:solidFill>
                        <a:latin typeface="Arial" panose="020B0604020202020204" pitchFamily="34" charset="0"/>
                      </a:endParaRPr>
                    </a:p>
                  </a:txBody>
                  <a:tcPr/>
                </a:tc>
                <a:extLst>
                  <a:ext uri="{0D108BD9-81ED-4DB2-BD59-A6C34878D82A}">
                    <a16:rowId xmlns:a16="http://schemas.microsoft.com/office/drawing/2014/main" val="2645502984"/>
                  </a:ext>
                </a:extLst>
              </a:tr>
              <a:tr h="235190">
                <a:tc>
                  <a:txBody>
                    <a:bodyPr/>
                    <a:lstStyle/>
                    <a:p>
                      <a:pPr lvl="1"/>
                      <a:r>
                        <a:rPr lang="de-DE" sz="1400" b="1" kern="1200" dirty="0">
                          <a:solidFill>
                            <a:schemeClr val="tx1"/>
                          </a:solidFill>
                        </a:rPr>
                        <a:t>- E709X (N=9)</a:t>
                      </a:r>
                      <a:endParaRPr lang="de-DE" sz="1400" b="1" i="1" kern="1200" dirty="0">
                        <a:solidFill>
                          <a:schemeClr val="tx1"/>
                        </a:solidFill>
                        <a:latin typeface="Arial" panose="020B0604020202020204" pitchFamily="34" charset="0"/>
                        <a:ea typeface="+mn-ea"/>
                        <a:cs typeface="+mn-cs"/>
                      </a:endParaRPr>
                    </a:p>
                  </a:txBody>
                  <a:tcPr/>
                </a:tc>
                <a:tc>
                  <a:txBody>
                    <a:bodyPr/>
                    <a:lstStyle/>
                    <a:p>
                      <a:pPr algn="ctr"/>
                      <a:r>
                        <a:rPr lang="de-DE" sz="1400" dirty="0">
                          <a:solidFill>
                            <a:schemeClr val="tx1"/>
                          </a:solidFill>
                        </a:rPr>
                        <a:t>11.4 (3.8-19.2)</a:t>
                      </a:r>
                      <a:endParaRPr lang="de-DE" sz="1400" i="1" dirty="0">
                        <a:solidFill>
                          <a:schemeClr val="tx1"/>
                        </a:solidFill>
                        <a:latin typeface="Arial" panose="020B0604020202020204" pitchFamily="34" charset="0"/>
                      </a:endParaRPr>
                    </a:p>
                  </a:txBody>
                  <a:tcPr/>
                </a:tc>
                <a:extLst>
                  <a:ext uri="{0D108BD9-81ED-4DB2-BD59-A6C34878D82A}">
                    <a16:rowId xmlns:a16="http://schemas.microsoft.com/office/drawing/2014/main" val="2593505029"/>
                  </a:ext>
                </a:extLst>
              </a:tr>
              <a:tr h="235190">
                <a:tc>
                  <a:txBody>
                    <a:bodyPr/>
                    <a:lstStyle/>
                    <a:p>
                      <a:pPr lvl="1"/>
                      <a:r>
                        <a:rPr lang="de-DE" sz="1400" b="1" kern="1200" dirty="0">
                          <a:solidFill>
                            <a:schemeClr val="tx1"/>
                          </a:solidFill>
                        </a:rPr>
                        <a:t>- L747X (N=11)</a:t>
                      </a:r>
                      <a:endParaRPr lang="de-DE" sz="1400" b="1" i="1" kern="1200" dirty="0">
                        <a:solidFill>
                          <a:schemeClr val="tx1"/>
                        </a:solidFill>
                        <a:latin typeface="Arial" panose="020B0604020202020204" pitchFamily="34" charset="0"/>
                        <a:ea typeface="+mn-ea"/>
                        <a:cs typeface="+mn-cs"/>
                      </a:endParaRPr>
                    </a:p>
                  </a:txBody>
                  <a:tcPr/>
                </a:tc>
                <a:tc>
                  <a:txBody>
                    <a:bodyPr/>
                    <a:lstStyle/>
                    <a:p>
                      <a:pPr algn="ctr"/>
                      <a:r>
                        <a:rPr lang="de-DE" sz="1400" dirty="0">
                          <a:solidFill>
                            <a:schemeClr val="tx1"/>
                          </a:solidFill>
                        </a:rPr>
                        <a:t>14.7 (9.0-19.8)</a:t>
                      </a:r>
                      <a:endParaRPr lang="de-DE" sz="1400" i="1" dirty="0">
                        <a:solidFill>
                          <a:schemeClr val="tx1"/>
                        </a:solidFill>
                        <a:latin typeface="Arial" panose="020B0604020202020204" pitchFamily="34" charset="0"/>
                      </a:endParaRPr>
                    </a:p>
                  </a:txBody>
                  <a:tcPr/>
                </a:tc>
                <a:extLst>
                  <a:ext uri="{0D108BD9-81ED-4DB2-BD59-A6C34878D82A}">
                    <a16:rowId xmlns:a16="http://schemas.microsoft.com/office/drawing/2014/main" val="2362070941"/>
                  </a:ext>
                </a:extLst>
              </a:tr>
            </a:tbl>
          </a:graphicData>
        </a:graphic>
      </p:graphicFrame>
      <p:graphicFrame>
        <p:nvGraphicFramePr>
          <p:cNvPr id="7" name="Tabelle 11">
            <a:extLst>
              <a:ext uri="{FF2B5EF4-FFF2-40B4-BE49-F238E27FC236}">
                <a16:creationId xmlns:a16="http://schemas.microsoft.com/office/drawing/2014/main" id="{0ACF78DE-D36E-4997-856F-1735149439B1}"/>
              </a:ext>
            </a:extLst>
          </p:cNvPr>
          <p:cNvGraphicFramePr>
            <a:graphicFrameLocks noGrp="1"/>
          </p:cNvGraphicFramePr>
          <p:nvPr/>
        </p:nvGraphicFramePr>
        <p:xfrm>
          <a:off x="6520112" y="1092529"/>
          <a:ext cx="5157767" cy="5224344"/>
        </p:xfrm>
        <a:graphic>
          <a:graphicData uri="http://schemas.openxmlformats.org/drawingml/2006/table">
            <a:tbl>
              <a:tblPr firstRow="1" bandRow="1">
                <a:tableStyleId>{5C22544A-7EE6-4342-B048-85BDC9FD1C3A}</a:tableStyleId>
              </a:tblPr>
              <a:tblGrid>
                <a:gridCol w="653480">
                  <a:extLst>
                    <a:ext uri="{9D8B030D-6E8A-4147-A177-3AD203B41FA5}">
                      <a16:colId xmlns:a16="http://schemas.microsoft.com/office/drawing/2014/main" val="1238406176"/>
                    </a:ext>
                  </a:extLst>
                </a:gridCol>
                <a:gridCol w="2519877">
                  <a:extLst>
                    <a:ext uri="{9D8B030D-6E8A-4147-A177-3AD203B41FA5}">
                      <a16:colId xmlns:a16="http://schemas.microsoft.com/office/drawing/2014/main" val="2015106012"/>
                    </a:ext>
                  </a:extLst>
                </a:gridCol>
                <a:gridCol w="1984410">
                  <a:extLst>
                    <a:ext uri="{9D8B030D-6E8A-4147-A177-3AD203B41FA5}">
                      <a16:colId xmlns:a16="http://schemas.microsoft.com/office/drawing/2014/main" val="3914113877"/>
                    </a:ext>
                  </a:extLst>
                </a:gridCol>
              </a:tblGrid>
              <a:tr h="554184">
                <a:tc>
                  <a:txBody>
                    <a:bodyPr/>
                    <a:lstStyle/>
                    <a:p>
                      <a:endParaRPr lang="de-DE" sz="1400" dirty="0">
                        <a:latin typeface="Arial" panose="020B0604020202020204" pitchFamily="34" charset="0"/>
                      </a:endParaRPr>
                    </a:p>
                  </a:txBody>
                  <a:tcPr/>
                </a:tc>
                <a:tc>
                  <a:txBody>
                    <a:bodyPr/>
                    <a:lstStyle/>
                    <a:p>
                      <a:endParaRPr lang="de-DE" sz="1400" dirty="0">
                        <a:latin typeface="Arial" panose="020B0604020202020204" pitchFamily="34" charset="0"/>
                      </a:endParaRPr>
                    </a:p>
                  </a:txBody>
                  <a:tcPr/>
                </a:tc>
                <a:tc>
                  <a:txBody>
                    <a:bodyPr/>
                    <a:lstStyle/>
                    <a:p>
                      <a:r>
                        <a:rPr lang="vi-VN" sz="1400" dirty="0">
                          <a:latin typeface="+mn-lt"/>
                        </a:rPr>
                        <a:t>Nhóm chưa điều trị với TKI trước đó</a:t>
                      </a:r>
                      <a:endParaRPr lang="de-DE" sz="1400" dirty="0">
                        <a:latin typeface="Arial" panose="020B0604020202020204" pitchFamily="34" charset="0"/>
                      </a:endParaRPr>
                    </a:p>
                    <a:p>
                      <a:pPr algn="ctr"/>
                      <a:r>
                        <a:rPr lang="de-DE" sz="1400" dirty="0">
                          <a:solidFill>
                            <a:srgbClr val="C00000"/>
                          </a:solidFill>
                          <a:latin typeface="Arial" panose="020B0604020202020204" pitchFamily="34" charset="0"/>
                        </a:rPr>
                        <a:t>(N=587)</a:t>
                      </a:r>
                    </a:p>
                  </a:txBody>
                  <a:tcPr/>
                </a:tc>
                <a:extLst>
                  <a:ext uri="{0D108BD9-81ED-4DB2-BD59-A6C34878D82A}">
                    <a16:rowId xmlns:a16="http://schemas.microsoft.com/office/drawing/2014/main" val="2397738510"/>
                  </a:ext>
                </a:extLst>
              </a:tr>
              <a:tr h="328220">
                <a:tc rowSpan="4">
                  <a:txBody>
                    <a:bodyPr/>
                    <a:lstStyle/>
                    <a:p>
                      <a:pPr algn="ctr"/>
                      <a:r>
                        <a:rPr lang="de-DE" sz="1400" b="1" dirty="0">
                          <a:latin typeface="Arial" panose="020B0604020202020204" pitchFamily="34" charset="0"/>
                        </a:rPr>
                        <a:t>G719X</a:t>
                      </a:r>
                    </a:p>
                  </a:txBody>
                  <a:tcPr vert="vert270"/>
                </a:tc>
                <a:tc>
                  <a:txBody>
                    <a:bodyPr/>
                    <a:lstStyle/>
                    <a:p>
                      <a:r>
                        <a:rPr lang="de-DE" sz="1400" b="1" dirty="0">
                          <a:latin typeface="Arial" panose="020B0604020202020204" pitchFamily="34" charset="0"/>
                        </a:rPr>
                        <a:t>+ Phối hợp (N=124)</a:t>
                      </a:r>
                    </a:p>
                  </a:txBody>
                  <a:tcPr/>
                </a:tc>
                <a:tc>
                  <a:txBody>
                    <a:bodyPr/>
                    <a:lstStyle/>
                    <a:p>
                      <a:pPr algn="ctr"/>
                      <a:r>
                        <a:rPr lang="de-DE" sz="1400" dirty="0">
                          <a:solidFill>
                            <a:schemeClr val="tx1"/>
                          </a:solidFill>
                          <a:latin typeface="Arial" panose="020B0604020202020204" pitchFamily="34" charset="0"/>
                        </a:rPr>
                        <a:t>14.2 (11.5-17.0)</a:t>
                      </a:r>
                    </a:p>
                  </a:txBody>
                  <a:tcPr/>
                </a:tc>
                <a:extLst>
                  <a:ext uri="{0D108BD9-81ED-4DB2-BD59-A6C34878D82A}">
                    <a16:rowId xmlns:a16="http://schemas.microsoft.com/office/drawing/2014/main" val="566694114"/>
                  </a:ext>
                </a:extLst>
              </a:tr>
              <a:tr h="328220">
                <a:tc vMerge="1">
                  <a:txBody>
                    <a:bodyPr/>
                    <a:lstStyle/>
                    <a:p>
                      <a:endParaRPr lang="de-DE" sz="1200" dirty="0"/>
                    </a:p>
                  </a:txBody>
                  <a:tcPr/>
                </a:tc>
                <a:tc>
                  <a:txBody>
                    <a:bodyPr/>
                    <a:lstStyle/>
                    <a:p>
                      <a:r>
                        <a:rPr lang="de-DE" sz="1400" b="1" dirty="0">
                          <a:latin typeface="Arial" panose="020B0604020202020204" pitchFamily="34" charset="0"/>
                        </a:rPr>
                        <a:t>G719X (N=96)</a:t>
                      </a:r>
                    </a:p>
                  </a:txBody>
                  <a:tcPr/>
                </a:tc>
                <a:tc>
                  <a:txBody>
                    <a:bodyPr/>
                    <a:lstStyle/>
                    <a:p>
                      <a:pPr algn="ctr"/>
                      <a:r>
                        <a:rPr lang="de-DE" sz="1400" dirty="0">
                          <a:solidFill>
                            <a:schemeClr val="tx1"/>
                          </a:solidFill>
                          <a:latin typeface="Arial" panose="020B0604020202020204" pitchFamily="34" charset="0"/>
                        </a:rPr>
                        <a:t>12.0 (11.5-16.9)</a:t>
                      </a:r>
                    </a:p>
                  </a:txBody>
                  <a:tcPr/>
                </a:tc>
                <a:extLst>
                  <a:ext uri="{0D108BD9-81ED-4DB2-BD59-A6C34878D82A}">
                    <a16:rowId xmlns:a16="http://schemas.microsoft.com/office/drawing/2014/main" val="833998658"/>
                  </a:ext>
                </a:extLst>
              </a:tr>
              <a:tr h="328220">
                <a:tc vMerge="1">
                  <a:txBody>
                    <a:bodyPr/>
                    <a:lstStyle/>
                    <a:p>
                      <a:endParaRPr lang="de-DE" sz="1200" dirty="0"/>
                    </a:p>
                  </a:txBody>
                  <a:tcPr/>
                </a:tc>
                <a:tc>
                  <a:txBody>
                    <a:bodyPr/>
                    <a:lstStyle/>
                    <a:p>
                      <a:r>
                        <a:rPr lang="de-DE" sz="1400" b="1" dirty="0">
                          <a:latin typeface="Arial" panose="020B0604020202020204" pitchFamily="34" charset="0"/>
                        </a:rPr>
                        <a:t>+ L861Q (N=9)</a:t>
                      </a:r>
                    </a:p>
                  </a:txBody>
                  <a:tcPr/>
                </a:tc>
                <a:tc>
                  <a:txBody>
                    <a:bodyPr/>
                    <a:lstStyle/>
                    <a:p>
                      <a:pPr algn="ctr"/>
                      <a:r>
                        <a:rPr lang="de-DE" sz="1400" dirty="0">
                          <a:solidFill>
                            <a:schemeClr val="tx1"/>
                          </a:solidFill>
                          <a:latin typeface="Arial" panose="020B0604020202020204" pitchFamily="34" charset="0"/>
                        </a:rPr>
                        <a:t>17.1 (8.2-25.3)</a:t>
                      </a:r>
                    </a:p>
                  </a:txBody>
                  <a:tcPr/>
                </a:tc>
                <a:extLst>
                  <a:ext uri="{0D108BD9-81ED-4DB2-BD59-A6C34878D82A}">
                    <a16:rowId xmlns:a16="http://schemas.microsoft.com/office/drawing/2014/main" val="3021833672"/>
                  </a:ext>
                </a:extLst>
              </a:tr>
              <a:tr h="328220">
                <a:tc vMerge="1">
                  <a:txBody>
                    <a:bodyPr/>
                    <a:lstStyle/>
                    <a:p>
                      <a:endParaRPr lang="de-DE" sz="1200" dirty="0"/>
                    </a:p>
                  </a:txBody>
                  <a:tcPr/>
                </a:tc>
                <a:tc>
                  <a:txBody>
                    <a:bodyPr/>
                    <a:lstStyle/>
                    <a:p>
                      <a:r>
                        <a:rPr lang="de-DE" sz="1400" b="1" dirty="0">
                          <a:latin typeface="Arial" panose="020B0604020202020204" pitchFamily="34" charset="0"/>
                        </a:rPr>
                        <a:t>+ S768I (N=18)</a:t>
                      </a:r>
                    </a:p>
                  </a:txBody>
                  <a:tcPr/>
                </a:tc>
                <a:tc>
                  <a:txBody>
                    <a:bodyPr/>
                    <a:lstStyle/>
                    <a:p>
                      <a:pPr algn="ctr"/>
                      <a:r>
                        <a:rPr lang="de-DE" sz="1400" dirty="0">
                          <a:solidFill>
                            <a:schemeClr val="tx1"/>
                          </a:solidFill>
                          <a:latin typeface="Arial" panose="020B0604020202020204" pitchFamily="34" charset="0"/>
                        </a:rPr>
                        <a:t>16.6 (11.5-NE)</a:t>
                      </a:r>
                    </a:p>
                  </a:txBody>
                  <a:tcPr/>
                </a:tc>
                <a:extLst>
                  <a:ext uri="{0D108BD9-81ED-4DB2-BD59-A6C34878D82A}">
                    <a16:rowId xmlns:a16="http://schemas.microsoft.com/office/drawing/2014/main" val="3236254237"/>
                  </a:ext>
                </a:extLst>
              </a:tr>
              <a:tr h="328220">
                <a:tc rowSpan="2">
                  <a:txBody>
                    <a:bodyPr/>
                    <a:lstStyle/>
                    <a:p>
                      <a:pPr algn="ctr"/>
                      <a:r>
                        <a:rPr lang="de-DE" sz="1400" b="1" dirty="0">
                          <a:latin typeface="Arial" panose="020B0604020202020204" pitchFamily="34" charset="0"/>
                        </a:rPr>
                        <a:t>L861Q</a:t>
                      </a:r>
                    </a:p>
                  </a:txBody>
                  <a:tcPr vert="vert270"/>
                </a:tc>
                <a:tc>
                  <a:txBody>
                    <a:bodyPr/>
                    <a:lstStyle/>
                    <a:p>
                      <a:r>
                        <a:rPr lang="de-DE" sz="1400" b="1" dirty="0">
                          <a:latin typeface="Arial" panose="020B0604020202020204" pitchFamily="34" charset="0"/>
                        </a:rPr>
                        <a:t>+ </a:t>
                      </a:r>
                      <a:r>
                        <a:rPr lang="vi-VN" sz="1400" b="1" dirty="0">
                          <a:latin typeface="Arial" panose="020B0604020202020204" pitchFamily="34" charset="0"/>
                        </a:rPr>
                        <a:t>Phối hợp</a:t>
                      </a:r>
                      <a:r>
                        <a:rPr lang="de-DE" sz="1400" b="1" dirty="0">
                          <a:latin typeface="Arial" panose="020B0604020202020204" pitchFamily="34" charset="0"/>
                        </a:rPr>
                        <a:t> (N=78)</a:t>
                      </a:r>
                    </a:p>
                  </a:txBody>
                  <a:tcPr/>
                </a:tc>
                <a:tc>
                  <a:txBody>
                    <a:bodyPr/>
                    <a:lstStyle/>
                    <a:p>
                      <a:pPr algn="ctr"/>
                      <a:r>
                        <a:rPr lang="de-DE" sz="1400" dirty="0">
                          <a:solidFill>
                            <a:schemeClr val="tx1"/>
                          </a:solidFill>
                          <a:latin typeface="Arial" panose="020B0604020202020204" pitchFamily="34" charset="0"/>
                        </a:rPr>
                        <a:t>11.5 (10.5-13.8)</a:t>
                      </a:r>
                    </a:p>
                  </a:txBody>
                  <a:tcPr/>
                </a:tc>
                <a:extLst>
                  <a:ext uri="{0D108BD9-81ED-4DB2-BD59-A6C34878D82A}">
                    <a16:rowId xmlns:a16="http://schemas.microsoft.com/office/drawing/2014/main" val="3910927070"/>
                  </a:ext>
                </a:extLst>
              </a:tr>
              <a:tr h="328220">
                <a:tc vMerge="1">
                  <a:txBody>
                    <a:bodyPr/>
                    <a:lstStyle/>
                    <a:p>
                      <a:endParaRPr lang="de-DE" sz="1200" dirty="0"/>
                    </a:p>
                  </a:txBody>
                  <a:tcPr/>
                </a:tc>
                <a:tc>
                  <a:txBody>
                    <a:bodyPr/>
                    <a:lstStyle/>
                    <a:p>
                      <a:r>
                        <a:rPr lang="de-DE" sz="1400" b="1" dirty="0">
                          <a:latin typeface="Arial" panose="020B0604020202020204" pitchFamily="34" charset="0"/>
                        </a:rPr>
                        <a:t>L861Q (N=67)</a:t>
                      </a:r>
                    </a:p>
                  </a:txBody>
                  <a:tcPr/>
                </a:tc>
                <a:tc>
                  <a:txBody>
                    <a:bodyPr/>
                    <a:lstStyle/>
                    <a:p>
                      <a:pPr algn="ctr"/>
                      <a:r>
                        <a:rPr lang="de-DE" sz="1400" dirty="0">
                          <a:solidFill>
                            <a:schemeClr val="tx1"/>
                          </a:solidFill>
                          <a:latin typeface="Arial" panose="020B0604020202020204" pitchFamily="34" charset="0"/>
                        </a:rPr>
                        <a:t>11.5 (10.0-13.4)</a:t>
                      </a:r>
                    </a:p>
                  </a:txBody>
                  <a:tcPr/>
                </a:tc>
                <a:extLst>
                  <a:ext uri="{0D108BD9-81ED-4DB2-BD59-A6C34878D82A}">
                    <a16:rowId xmlns:a16="http://schemas.microsoft.com/office/drawing/2014/main" val="3617546010"/>
                  </a:ext>
                </a:extLst>
              </a:tr>
              <a:tr h="328220">
                <a:tc rowSpan="2">
                  <a:txBody>
                    <a:bodyPr/>
                    <a:lstStyle/>
                    <a:p>
                      <a:pPr algn="ctr"/>
                      <a:r>
                        <a:rPr lang="de-DE" sz="1400" b="1" dirty="0">
                          <a:latin typeface="Arial" panose="020B0604020202020204" pitchFamily="34" charset="0"/>
                        </a:rPr>
                        <a:t>S768I</a:t>
                      </a:r>
                    </a:p>
                  </a:txBody>
                  <a:tcPr vert="vert270"/>
                </a:tc>
                <a:tc>
                  <a:txBody>
                    <a:bodyPr/>
                    <a:lstStyle/>
                    <a:p>
                      <a:r>
                        <a:rPr lang="de-DE" sz="1400" b="1" dirty="0">
                          <a:latin typeface="Arial" panose="020B0604020202020204" pitchFamily="34" charset="0"/>
                        </a:rPr>
                        <a:t>+ Phối hợp (N=36)</a:t>
                      </a:r>
                    </a:p>
                  </a:txBody>
                  <a:tcPr/>
                </a:tc>
                <a:tc>
                  <a:txBody>
                    <a:bodyPr/>
                    <a:lstStyle/>
                    <a:p>
                      <a:pPr algn="ctr"/>
                      <a:r>
                        <a:rPr lang="de-DE" sz="1400" dirty="0">
                          <a:solidFill>
                            <a:schemeClr val="tx1"/>
                          </a:solidFill>
                          <a:latin typeface="Arial" panose="020B0604020202020204" pitchFamily="34" charset="0"/>
                        </a:rPr>
                        <a:t>15.9 (11.5-20.5)</a:t>
                      </a:r>
                    </a:p>
                  </a:txBody>
                  <a:tcPr/>
                </a:tc>
                <a:extLst>
                  <a:ext uri="{0D108BD9-81ED-4DB2-BD59-A6C34878D82A}">
                    <a16:rowId xmlns:a16="http://schemas.microsoft.com/office/drawing/2014/main" val="1394465536"/>
                  </a:ext>
                </a:extLst>
              </a:tr>
              <a:tr h="328220">
                <a:tc vMerge="1">
                  <a:txBody>
                    <a:bodyPr/>
                    <a:lstStyle/>
                    <a:p>
                      <a:endParaRPr lang="de-DE" sz="1200" dirty="0"/>
                    </a:p>
                  </a:txBody>
                  <a:tcPr/>
                </a:tc>
                <a:tc>
                  <a:txBody>
                    <a:bodyPr/>
                    <a:lstStyle/>
                    <a:p>
                      <a:r>
                        <a:rPr lang="de-DE" sz="1400" b="1" dirty="0">
                          <a:latin typeface="Arial" panose="020B0604020202020204" pitchFamily="34" charset="0"/>
                        </a:rPr>
                        <a:t>S768I (N=16)</a:t>
                      </a:r>
                    </a:p>
                  </a:txBody>
                  <a:tcPr/>
                </a:tc>
                <a:tc>
                  <a:txBody>
                    <a:bodyPr/>
                    <a:lstStyle/>
                    <a:p>
                      <a:pPr algn="ctr"/>
                      <a:r>
                        <a:rPr lang="de-DE" sz="1400" dirty="0">
                          <a:solidFill>
                            <a:schemeClr val="tx1"/>
                          </a:solidFill>
                          <a:latin typeface="Arial" panose="020B0604020202020204" pitchFamily="34" charset="0"/>
                        </a:rPr>
                        <a:t>15.9 (6.0-20.7)</a:t>
                      </a:r>
                    </a:p>
                  </a:txBody>
                  <a:tcPr/>
                </a:tc>
                <a:extLst>
                  <a:ext uri="{0D108BD9-81ED-4DB2-BD59-A6C34878D82A}">
                    <a16:rowId xmlns:a16="http://schemas.microsoft.com/office/drawing/2014/main" val="1776478005"/>
                  </a:ext>
                </a:extLst>
              </a:tr>
              <a:tr h="328220">
                <a:tc rowSpan="5">
                  <a:txBody>
                    <a:bodyPr/>
                    <a:lstStyle/>
                    <a:p>
                      <a:pPr algn="ctr"/>
                      <a:r>
                        <a:rPr lang="vi-VN" sz="1400" b="1" kern="1200" dirty="0">
                          <a:solidFill>
                            <a:schemeClr val="dk1"/>
                          </a:solidFill>
                          <a:latin typeface="Arial" panose="020B0604020202020204" pitchFamily="34" charset="0"/>
                          <a:ea typeface="+mn-ea"/>
                          <a:cs typeface="+mn-cs"/>
                        </a:rPr>
                        <a:t>Phức hợp</a:t>
                      </a:r>
                      <a:endParaRPr lang="de-DE" sz="1400" b="1" kern="1200" dirty="0">
                        <a:solidFill>
                          <a:schemeClr val="dk1"/>
                        </a:solidFill>
                        <a:latin typeface="Arial" panose="020B0604020202020204" pitchFamily="34" charset="0"/>
                        <a:ea typeface="+mn-ea"/>
                        <a:cs typeface="+mn-cs"/>
                      </a:endParaRPr>
                    </a:p>
                  </a:txBody>
                  <a:tcPr vert="vert270"/>
                </a:tc>
                <a:tc>
                  <a:txBody>
                    <a:bodyPr/>
                    <a:lstStyle/>
                    <a:p>
                      <a:r>
                        <a:rPr lang="vi-VN" sz="1400" b="1" dirty="0">
                          <a:latin typeface="Arial" panose="020B0604020202020204" pitchFamily="34" charset="0"/>
                        </a:rPr>
                        <a:t>Phức hợp </a:t>
                      </a:r>
                      <a:r>
                        <a:rPr lang="de-DE" sz="1400" b="1" dirty="0">
                          <a:latin typeface="Arial" panose="020B0604020202020204" pitchFamily="34" charset="0"/>
                        </a:rPr>
                        <a:t>(N=119)</a:t>
                      </a:r>
                    </a:p>
                  </a:txBody>
                  <a:tcPr/>
                </a:tc>
                <a:tc>
                  <a:txBody>
                    <a:bodyPr/>
                    <a:lstStyle/>
                    <a:p>
                      <a:pPr algn="ctr"/>
                      <a:r>
                        <a:rPr lang="de-DE" sz="1400" dirty="0">
                          <a:solidFill>
                            <a:schemeClr val="tx1"/>
                          </a:solidFill>
                          <a:latin typeface="Arial" panose="020B0604020202020204" pitchFamily="34" charset="0"/>
                        </a:rPr>
                        <a:t>11.5 (9.5-13.8)</a:t>
                      </a:r>
                    </a:p>
                  </a:txBody>
                  <a:tcPr/>
                </a:tc>
                <a:extLst>
                  <a:ext uri="{0D108BD9-81ED-4DB2-BD59-A6C34878D82A}">
                    <a16:rowId xmlns:a16="http://schemas.microsoft.com/office/drawing/2014/main" val="2776983721"/>
                  </a:ext>
                </a:extLst>
              </a:tr>
              <a:tr h="554184">
                <a:tc vMerge="1">
                  <a:txBody>
                    <a:bodyPr/>
                    <a:lstStyle/>
                    <a:p>
                      <a:endParaRPr lang="de-DE" dirty="0"/>
                    </a:p>
                  </a:txBody>
                  <a:tcPr/>
                </a:tc>
                <a:tc>
                  <a:txBody>
                    <a:bodyPr/>
                    <a:lstStyle/>
                    <a:p>
                      <a:r>
                        <a:rPr lang="vi-VN" sz="1400" b="1" kern="1200" dirty="0">
                          <a:solidFill>
                            <a:schemeClr val="dk1"/>
                          </a:solidFill>
                          <a:latin typeface="Arial" panose="020B0604020202020204" pitchFamily="34" charset="0"/>
                          <a:ea typeface="+mn-ea"/>
                          <a:cs typeface="+mn-cs"/>
                        </a:rPr>
                        <a:t>Kèm đột biến hiếm đa số </a:t>
                      </a:r>
                      <a:r>
                        <a:rPr lang="de-DE" sz="1400" b="1" kern="1200" dirty="0">
                          <a:solidFill>
                            <a:schemeClr val="dk1"/>
                          </a:solidFill>
                          <a:latin typeface="Arial" panose="020B0604020202020204" pitchFamily="34" charset="0"/>
                          <a:ea typeface="+mn-ea"/>
                          <a:cs typeface="+mn-cs"/>
                        </a:rPr>
                        <a:t>(N=56)</a:t>
                      </a:r>
                    </a:p>
                  </a:txBody>
                  <a:tcPr/>
                </a:tc>
                <a:tc>
                  <a:txBody>
                    <a:bodyPr/>
                    <a:lstStyle/>
                    <a:p>
                      <a:pPr algn="ctr"/>
                      <a:r>
                        <a:rPr lang="de-DE" sz="1400" dirty="0">
                          <a:solidFill>
                            <a:schemeClr val="tx1"/>
                          </a:solidFill>
                          <a:latin typeface="Arial" panose="020B0604020202020204" pitchFamily="34" charset="0"/>
                        </a:rPr>
                        <a:t>16.0 (14.2-20.5)</a:t>
                      </a:r>
                    </a:p>
                  </a:txBody>
                  <a:tcPr/>
                </a:tc>
                <a:extLst>
                  <a:ext uri="{0D108BD9-81ED-4DB2-BD59-A6C34878D82A}">
                    <a16:rowId xmlns:a16="http://schemas.microsoft.com/office/drawing/2014/main" val="2418357078"/>
                  </a:ext>
                </a:extLst>
              </a:tr>
              <a:tr h="328220">
                <a:tc vMerge="1">
                  <a:txBody>
                    <a:bodyPr/>
                    <a:lstStyle/>
                    <a:p>
                      <a:endParaRPr lang="de-DE" dirty="0"/>
                    </a:p>
                  </a:txBody>
                  <a:tcPr/>
                </a:tc>
                <a:tc>
                  <a:txBody>
                    <a:bodyPr/>
                    <a:lstStyle/>
                    <a:p>
                      <a:r>
                        <a:rPr lang="vi-VN" sz="1400" b="1" kern="1200" dirty="0">
                          <a:solidFill>
                            <a:schemeClr val="dk1"/>
                          </a:solidFill>
                          <a:latin typeface="Arial" panose="020B0604020202020204" pitchFamily="34" charset="0"/>
                          <a:ea typeface="+mn-ea"/>
                          <a:cs typeface="+mn-cs"/>
                        </a:rPr>
                        <a:t>Kèm</a:t>
                      </a:r>
                      <a:r>
                        <a:rPr lang="de-DE" sz="1400" b="1" kern="1200" dirty="0">
                          <a:solidFill>
                            <a:schemeClr val="dk1"/>
                          </a:solidFill>
                          <a:latin typeface="Arial" panose="020B0604020202020204" pitchFamily="34" charset="0"/>
                          <a:ea typeface="+mn-ea"/>
                          <a:cs typeface="+mn-cs"/>
                        </a:rPr>
                        <a:t> Exon20ins (N=8)</a:t>
                      </a:r>
                    </a:p>
                  </a:txBody>
                  <a:tcPr/>
                </a:tc>
                <a:tc>
                  <a:txBody>
                    <a:bodyPr/>
                    <a:lstStyle/>
                    <a:p>
                      <a:pPr algn="ctr"/>
                      <a:r>
                        <a:rPr lang="de-DE" sz="1400" dirty="0">
                          <a:solidFill>
                            <a:schemeClr val="tx1"/>
                          </a:solidFill>
                          <a:latin typeface="Arial" panose="020B0604020202020204" pitchFamily="34" charset="0"/>
                        </a:rPr>
                        <a:t>12.5 (3.8-13.1)</a:t>
                      </a:r>
                    </a:p>
                  </a:txBody>
                  <a:tcPr/>
                </a:tc>
                <a:extLst>
                  <a:ext uri="{0D108BD9-81ED-4DB2-BD59-A6C34878D82A}">
                    <a16:rowId xmlns:a16="http://schemas.microsoft.com/office/drawing/2014/main" val="4227538164"/>
                  </a:ext>
                </a:extLst>
              </a:tr>
              <a:tr h="328220">
                <a:tc vMerge="1">
                  <a:txBody>
                    <a:bodyPr/>
                    <a:lstStyle/>
                    <a:p>
                      <a:endParaRPr lang="de-DE" dirty="0"/>
                    </a:p>
                  </a:txBody>
                  <a:tcPr/>
                </a:tc>
                <a:tc>
                  <a:txBody>
                    <a:bodyPr/>
                    <a:lstStyle/>
                    <a:p>
                      <a:r>
                        <a:rPr lang="vi-VN" sz="1400" b="1" kern="1200" dirty="0">
                          <a:solidFill>
                            <a:schemeClr val="dk1"/>
                          </a:solidFill>
                          <a:latin typeface="Arial" panose="020B0604020202020204" pitchFamily="34" charset="0"/>
                          <a:ea typeface="+mn-ea"/>
                          <a:cs typeface="+mn-cs"/>
                        </a:rPr>
                        <a:t>Kèm</a:t>
                      </a:r>
                      <a:r>
                        <a:rPr lang="de-DE" sz="1400" b="1" kern="1200" dirty="0">
                          <a:solidFill>
                            <a:schemeClr val="dk1"/>
                          </a:solidFill>
                          <a:latin typeface="Arial" panose="020B0604020202020204" pitchFamily="34" charset="0"/>
                          <a:ea typeface="+mn-ea"/>
                          <a:cs typeface="+mn-cs"/>
                        </a:rPr>
                        <a:t> T790M (N=35)</a:t>
                      </a:r>
                    </a:p>
                  </a:txBody>
                  <a:tcPr/>
                </a:tc>
                <a:tc>
                  <a:txBody>
                    <a:bodyPr/>
                    <a:lstStyle/>
                    <a:p>
                      <a:pPr algn="ctr"/>
                      <a:r>
                        <a:rPr lang="de-DE" sz="1400" dirty="0">
                          <a:solidFill>
                            <a:schemeClr val="tx1"/>
                          </a:solidFill>
                          <a:latin typeface="Arial" panose="020B0604020202020204" pitchFamily="34" charset="0"/>
                        </a:rPr>
                        <a:t>4.7 (3.0-6.5)</a:t>
                      </a:r>
                    </a:p>
                  </a:txBody>
                  <a:tcPr/>
                </a:tc>
                <a:extLst>
                  <a:ext uri="{0D108BD9-81ED-4DB2-BD59-A6C34878D82A}">
                    <a16:rowId xmlns:a16="http://schemas.microsoft.com/office/drawing/2014/main" val="2244993618"/>
                  </a:ext>
                </a:extLst>
              </a:tr>
              <a:tr h="328220">
                <a:tc vMerge="1">
                  <a:txBody>
                    <a:bodyPr/>
                    <a:lstStyle/>
                    <a:p>
                      <a:endParaRPr lang="de-DE" dirty="0"/>
                    </a:p>
                  </a:txBody>
                  <a:tcPr/>
                </a:tc>
                <a:tc>
                  <a:txBody>
                    <a:bodyPr/>
                    <a:lstStyle/>
                    <a:p>
                      <a:r>
                        <a:rPr lang="vi-VN" sz="1400" b="1" kern="1200" dirty="0">
                          <a:solidFill>
                            <a:schemeClr val="dk1"/>
                          </a:solidFill>
                          <a:latin typeface="Arial" panose="020B0604020202020204" pitchFamily="34" charset="0"/>
                          <a:ea typeface="+mn-ea"/>
                          <a:cs typeface="+mn-cs"/>
                        </a:rPr>
                        <a:t>Kèm đột biến khác </a:t>
                      </a:r>
                      <a:r>
                        <a:rPr lang="de-DE" sz="1400" b="1" kern="1200" dirty="0">
                          <a:solidFill>
                            <a:schemeClr val="dk1"/>
                          </a:solidFill>
                          <a:latin typeface="Arial" panose="020B0604020202020204" pitchFamily="34" charset="0"/>
                          <a:ea typeface="+mn-ea"/>
                          <a:cs typeface="+mn-cs"/>
                        </a:rPr>
                        <a:t>(N=20)</a:t>
                      </a:r>
                    </a:p>
                  </a:txBody>
                  <a:tcPr/>
                </a:tc>
                <a:tc>
                  <a:txBody>
                    <a:bodyPr/>
                    <a:lstStyle/>
                    <a:p>
                      <a:pPr algn="ctr"/>
                      <a:r>
                        <a:rPr lang="de-DE" sz="1400" dirty="0">
                          <a:solidFill>
                            <a:schemeClr val="tx1"/>
                          </a:solidFill>
                          <a:latin typeface="Arial" panose="020B0604020202020204" pitchFamily="34" charset="0"/>
                        </a:rPr>
                        <a:t>11.5 (9.5-13.8)</a:t>
                      </a:r>
                    </a:p>
                  </a:txBody>
                  <a:tcPr/>
                </a:tc>
                <a:extLst>
                  <a:ext uri="{0D108BD9-81ED-4DB2-BD59-A6C34878D82A}">
                    <a16:rowId xmlns:a16="http://schemas.microsoft.com/office/drawing/2014/main" val="2339998380"/>
                  </a:ext>
                </a:extLst>
              </a:tr>
            </a:tbl>
          </a:graphicData>
        </a:graphic>
      </p:graphicFrame>
      <p:sp>
        <p:nvSpPr>
          <p:cNvPr id="10" name="Rechteck: abgerundete Ecken 7">
            <a:extLst>
              <a:ext uri="{FF2B5EF4-FFF2-40B4-BE49-F238E27FC236}">
                <a16:creationId xmlns:a16="http://schemas.microsoft.com/office/drawing/2014/main" id="{30823A90-C2C0-491B-AF50-60AE1D2F3243}"/>
              </a:ext>
            </a:extLst>
          </p:cNvPr>
          <p:cNvSpPr/>
          <p:nvPr/>
        </p:nvSpPr>
        <p:spPr>
          <a:xfrm>
            <a:off x="901592" y="2283055"/>
            <a:ext cx="5153751" cy="526408"/>
          </a:xfrm>
          <a:prstGeom prst="roundRect">
            <a:avLst/>
          </a:prstGeom>
          <a:noFill/>
          <a:ln w="1905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Arial" panose="020B0604020202020204" pitchFamily="34" charset="0"/>
            </a:endParaRPr>
          </a:p>
        </p:txBody>
      </p:sp>
      <p:sp>
        <p:nvSpPr>
          <p:cNvPr id="12" name="Title 1">
            <a:extLst>
              <a:ext uri="{FF2B5EF4-FFF2-40B4-BE49-F238E27FC236}">
                <a16:creationId xmlns:a16="http://schemas.microsoft.com/office/drawing/2014/main" id="{FC2BEBAA-32BE-44E4-A154-7E847557943A}"/>
              </a:ext>
            </a:extLst>
          </p:cNvPr>
          <p:cNvSpPr>
            <a:spLocks noGrp="1"/>
          </p:cNvSpPr>
          <p:nvPr>
            <p:ph type="title"/>
          </p:nvPr>
        </p:nvSpPr>
        <p:spPr>
          <a:xfrm>
            <a:off x="129124" y="38848"/>
            <a:ext cx="12611595" cy="532651"/>
          </a:xfrm>
        </p:spPr>
        <p:txBody>
          <a:bodyPr>
            <a:normAutofit/>
          </a:bodyPr>
          <a:lstStyle/>
          <a:p>
            <a:pPr marL="16913" marR="6765">
              <a:lnSpc>
                <a:spcPct val="100000"/>
              </a:lnSpc>
              <a:spcBef>
                <a:spcPts val="127"/>
              </a:spcBef>
              <a:tabLst>
                <a:tab pos="10667616" algn="l"/>
                <a:tab pos="10980499" algn="l"/>
              </a:tabLst>
            </a:pPr>
            <a:r>
              <a:rPr lang="vi-VN" sz="2400" b="1" dirty="0">
                <a:solidFill>
                  <a:schemeClr val="accent4">
                    <a:lumMod val="75000"/>
                  </a:schemeClr>
                </a:solidFill>
              </a:rPr>
              <a:t>Kết quả TTF theo loại đột biến của nhóm bệnh nhân chưa điều trị TKI trước đó </a:t>
            </a:r>
            <a:endParaRPr lang="en-US" sz="2400" b="1" dirty="0">
              <a:solidFill>
                <a:schemeClr val="accent4">
                  <a:lumMod val="75000"/>
                </a:schemeClr>
              </a:solidFill>
            </a:endParaRPr>
          </a:p>
        </p:txBody>
      </p:sp>
      <p:sp>
        <p:nvSpPr>
          <p:cNvPr id="14" name="Title 1">
            <a:extLst>
              <a:ext uri="{FF2B5EF4-FFF2-40B4-BE49-F238E27FC236}">
                <a16:creationId xmlns:a16="http://schemas.microsoft.com/office/drawing/2014/main" id="{3DBB88D0-212C-4E6A-BF65-DF5E90EC29BA}"/>
              </a:ext>
            </a:extLst>
          </p:cNvPr>
          <p:cNvSpPr txBox="1">
            <a:spLocks/>
          </p:cNvSpPr>
          <p:nvPr/>
        </p:nvSpPr>
        <p:spPr>
          <a:xfrm>
            <a:off x="-57620" y="388836"/>
            <a:ext cx="11512627" cy="7036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vi-VN" sz="2000" dirty="0">
                <a:solidFill>
                  <a:srgbClr val="C00000"/>
                </a:solidFill>
                <a:latin typeface="Arial" panose="020B0604020202020204" pitchFamily="34" charset="0"/>
              </a:rPr>
              <a:t>Kết quả của cơ sở dữ liệu 1023 bệnh nhân đột biến không thường gặp điều trị với afatinib</a:t>
            </a:r>
            <a:endParaRPr lang="en-US" sz="2000" dirty="0">
              <a:solidFill>
                <a:srgbClr val="C00000"/>
              </a:solidFill>
              <a:latin typeface="Arial" panose="020B0604020202020204" pitchFamily="34" charset="0"/>
            </a:endParaRPr>
          </a:p>
        </p:txBody>
      </p:sp>
    </p:spTree>
    <p:extLst>
      <p:ext uri="{BB962C8B-B14F-4D97-AF65-F5344CB8AC3E}">
        <p14:creationId xmlns:p14="http://schemas.microsoft.com/office/powerpoint/2010/main" val="208169648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909" y="705546"/>
            <a:ext cx="11635919" cy="630936"/>
          </a:xfrm>
        </p:spPr>
        <p:txBody>
          <a:bodyPr>
            <a:normAutofit fontScale="90000"/>
          </a:bodyPr>
          <a:lstStyle/>
          <a:p>
            <a:pPr algn="ctr">
              <a:lnSpc>
                <a:spcPct val="100000"/>
              </a:lnSpc>
            </a:pPr>
            <a:r>
              <a:rPr lang="en-US" sz="3200" dirty="0" err="1">
                <a:latin typeface="Arial" panose="020B0604020202020204" pitchFamily="34" charset="0"/>
                <a:ea typeface="Tahoma" panose="020B0604030504040204" pitchFamily="34" charset="0"/>
              </a:rPr>
              <a:t>Tóm</a:t>
            </a:r>
            <a:r>
              <a:rPr lang="en-US" sz="3200" dirty="0">
                <a:latin typeface="Arial" panose="020B0604020202020204" pitchFamily="34" charset="0"/>
                <a:ea typeface="Tahoma" panose="020B0604030504040204" pitchFamily="34" charset="0"/>
              </a:rPr>
              <a:t> </a:t>
            </a:r>
            <a:r>
              <a:rPr lang="en-US" sz="3200" dirty="0" err="1">
                <a:latin typeface="Arial" panose="020B0604020202020204" pitchFamily="34" charset="0"/>
                <a:ea typeface="Tahoma" panose="020B0604030504040204" pitchFamily="34" charset="0"/>
              </a:rPr>
              <a:t>tắt</a:t>
            </a:r>
            <a:r>
              <a:rPr lang="en-US" sz="3200" dirty="0">
                <a:latin typeface="Arial" panose="020B0604020202020204" pitchFamily="34" charset="0"/>
                <a:ea typeface="Tahoma" panose="020B0604030504040204" pitchFamily="34" charset="0"/>
              </a:rPr>
              <a:t> </a:t>
            </a:r>
            <a:r>
              <a:rPr lang="en-US" sz="3200" dirty="0" err="1">
                <a:latin typeface="Arial" panose="020B0604020202020204" pitchFamily="34" charset="0"/>
                <a:ea typeface="Tahoma" panose="020B0604030504040204" pitchFamily="34" charset="0"/>
              </a:rPr>
              <a:t>các</a:t>
            </a:r>
            <a:r>
              <a:rPr lang="en-US" sz="3200" dirty="0">
                <a:latin typeface="Arial" panose="020B0604020202020204" pitchFamily="34" charset="0"/>
                <a:ea typeface="Tahoma" panose="020B0604030504040204" pitchFamily="34" charset="0"/>
              </a:rPr>
              <a:t> </a:t>
            </a:r>
            <a:r>
              <a:rPr lang="en-US" sz="3200" dirty="0" err="1">
                <a:latin typeface="Arial" panose="020B0604020202020204" pitchFamily="34" charset="0"/>
                <a:ea typeface="Tahoma" panose="020B0604030504040204" pitchFamily="34" charset="0"/>
              </a:rPr>
              <a:t>dữ</a:t>
            </a:r>
            <a:r>
              <a:rPr lang="en-US" sz="3200" dirty="0">
                <a:latin typeface="Arial" panose="020B0604020202020204" pitchFamily="34" charset="0"/>
                <a:ea typeface="Tahoma" panose="020B0604030504040204" pitchFamily="34" charset="0"/>
              </a:rPr>
              <a:t> </a:t>
            </a:r>
            <a:r>
              <a:rPr lang="en-US" sz="3200" dirty="0" err="1">
                <a:latin typeface="Arial" panose="020B0604020202020204" pitchFamily="34" charset="0"/>
                <a:ea typeface="Tahoma" panose="020B0604030504040204" pitchFamily="34" charset="0"/>
              </a:rPr>
              <a:t>liệu</a:t>
            </a:r>
            <a:r>
              <a:rPr lang="en-US" sz="3200" dirty="0">
                <a:latin typeface="Arial" panose="020B0604020202020204" pitchFamily="34" charset="0"/>
                <a:ea typeface="Tahoma" panose="020B0604030504040204" pitchFamily="34" charset="0"/>
              </a:rPr>
              <a:t> </a:t>
            </a:r>
            <a:r>
              <a:rPr lang="en-US" sz="3200" dirty="0" err="1">
                <a:latin typeface="Arial" panose="020B0604020202020204" pitchFamily="34" charset="0"/>
                <a:ea typeface="Tahoma" panose="020B0604030504040204" pitchFamily="34" charset="0"/>
              </a:rPr>
              <a:t>đời</a:t>
            </a:r>
            <a:r>
              <a:rPr lang="en-US" sz="3200" dirty="0">
                <a:latin typeface="Arial" panose="020B0604020202020204" pitchFamily="34" charset="0"/>
                <a:ea typeface="Tahoma" panose="020B0604030504040204" pitchFamily="34" charset="0"/>
              </a:rPr>
              <a:t> </a:t>
            </a:r>
            <a:r>
              <a:rPr lang="en-US" sz="3200" dirty="0" err="1">
                <a:latin typeface="Arial" panose="020B0604020202020204" pitchFamily="34" charset="0"/>
                <a:ea typeface="Tahoma" panose="020B0604030504040204" pitchFamily="34" charset="0"/>
              </a:rPr>
              <a:t>thực</a:t>
            </a:r>
            <a:r>
              <a:rPr lang="en-US" sz="3200" dirty="0">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Afatinib</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hiệu</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quả</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trên</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bệnh</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nhân</a:t>
            </a:r>
            <a:r>
              <a:rPr lang="en-US" sz="3200" dirty="0">
                <a:solidFill>
                  <a:schemeClr val="tx1">
                    <a:lumMod val="50000"/>
                  </a:schemeClr>
                </a:solidFill>
                <a:latin typeface="Arial" panose="020B0604020202020204" pitchFamily="34" charset="0"/>
                <a:ea typeface="Tahoma" panose="020B0604030504040204" pitchFamily="34" charset="0"/>
              </a:rPr>
              <a:t> NSCLC EGFR M+ </a:t>
            </a:r>
            <a:r>
              <a:rPr lang="en-US" sz="3200" dirty="0" err="1">
                <a:solidFill>
                  <a:schemeClr val="tx1">
                    <a:lumMod val="50000"/>
                  </a:schemeClr>
                </a:solidFill>
                <a:latin typeface="Arial" panose="020B0604020202020204" pitchFamily="34" charset="0"/>
                <a:ea typeface="Tahoma" panose="020B0604030504040204" pitchFamily="34" charset="0"/>
              </a:rPr>
              <a:t>có</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đột</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biến</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không</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thường</a:t>
            </a:r>
            <a:r>
              <a:rPr lang="en-US" sz="3200" dirty="0">
                <a:solidFill>
                  <a:schemeClr val="tx1">
                    <a:lumMod val="50000"/>
                  </a:schemeClr>
                </a:solidFill>
                <a:latin typeface="Arial" panose="020B0604020202020204" pitchFamily="34" charset="0"/>
                <a:ea typeface="Tahoma" panose="020B0604030504040204" pitchFamily="34" charset="0"/>
              </a:rPr>
              <a:t> </a:t>
            </a:r>
            <a:r>
              <a:rPr lang="en-US" sz="3200" dirty="0" err="1">
                <a:solidFill>
                  <a:schemeClr val="tx1">
                    <a:lumMod val="50000"/>
                  </a:schemeClr>
                </a:solidFill>
                <a:latin typeface="Arial" panose="020B0604020202020204" pitchFamily="34" charset="0"/>
                <a:ea typeface="Tahoma" panose="020B0604030504040204" pitchFamily="34" charset="0"/>
              </a:rPr>
              <a:t>gặp</a:t>
            </a:r>
            <a:endParaRPr lang="vi-VN" sz="3200" dirty="0">
              <a:solidFill>
                <a:schemeClr val="tx1">
                  <a:lumMod val="50000"/>
                </a:schemeClr>
              </a:solidFill>
              <a:latin typeface="Arial" panose="020B0604020202020204" pitchFamily="34" charset="0"/>
              <a:ea typeface="Tahoma" panose="020B0604030504040204" pitchFamily="34" charset="0"/>
            </a:endParaRPr>
          </a:p>
        </p:txBody>
      </p:sp>
      <p:sp>
        <p:nvSpPr>
          <p:cNvPr id="4" name="Footer Placeholder 3"/>
          <p:cNvSpPr>
            <a:spLocks noGrp="1"/>
          </p:cNvSpPr>
          <p:nvPr>
            <p:ph type="ftr" sz="quarter" idx="11"/>
          </p:nvPr>
        </p:nvSpPr>
        <p:spPr>
          <a:xfrm>
            <a:off x="1396544" y="6400800"/>
            <a:ext cx="10424160" cy="457200"/>
          </a:xfrm>
        </p:spPr>
        <p:txBody>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vi-VN"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Tu CY et al. Oncotarget. 2018 24237; 2. Tanaka et al. Lung Cancerr 2019 169; 3. Shen et al Lung Cancer 2017 56</a:t>
            </a:r>
            <a:endParaRPr kumimoji="0" lang="en-US"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endParaRPr>
          </a:p>
        </p:txBody>
      </p:sp>
      <p:graphicFrame>
        <p:nvGraphicFramePr>
          <p:cNvPr id="5" name="Chart 4"/>
          <p:cNvGraphicFramePr>
            <a:graphicFrameLocks/>
          </p:cNvGraphicFramePr>
          <p:nvPr/>
        </p:nvGraphicFramePr>
        <p:xfrm>
          <a:off x="1825610" y="1617786"/>
          <a:ext cx="7737228" cy="4642337"/>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3165231" y="1617786"/>
            <a:ext cx="8538666" cy="783899"/>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Afatinib</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hiệu</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quả</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trên</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nhóm</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đột</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biến</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không</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thường</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gặp</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(PFS: 11 – 19.7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tháng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so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với</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EGFR TKI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thế</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hệ</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1 </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(PFS: 3.6 – 7.5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tháng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a:t>
            </a:r>
            <a:endParaRPr kumimoji="0" lang="vi-VN"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88343180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8C85CB60-015A-4EC6-AB8E-48F7DBD3B985}"/>
              </a:ext>
            </a:extLst>
          </p:cNvPr>
          <p:cNvSpPr>
            <a:spLocks noGrp="1"/>
          </p:cNvSpPr>
          <p:nvPr>
            <p:ph sz="quarter" idx="10"/>
          </p:nvPr>
        </p:nvSpPr>
        <p:spPr>
          <a:xfrm>
            <a:off x="1662802" y="6445182"/>
            <a:ext cx="5511252" cy="233932"/>
          </a:xfrm>
        </p:spPr>
        <p:txBody>
          <a:bodyPr>
            <a:normAutofit fontScale="47500" lnSpcReduction="20000"/>
          </a:bodyPr>
          <a:lstStyle/>
          <a:p>
            <a:r>
              <a:rPr lang="en-US" sz="1200" dirty="0">
                <a:latin typeface="Arial" panose="020B0604020202020204" pitchFamily="34" charset="0"/>
                <a:ea typeface="Tahoma" panose="020B0604030504040204" pitchFamily="34" charset="0"/>
              </a:rPr>
              <a:t>1. Yang J et al. J Clin Oncol. 33, 2015 (suppl; abstr 8073); 2. Schuler M et al. ELCC 2016. #138PD; 3. Hirsh V. J Clin Oncol. 2016;34(suppl; abstr 9046).</a:t>
            </a:r>
          </a:p>
        </p:txBody>
      </p:sp>
      <p:grpSp>
        <p:nvGrpSpPr>
          <p:cNvPr id="2" name="Group 1"/>
          <p:cNvGrpSpPr/>
          <p:nvPr/>
        </p:nvGrpSpPr>
        <p:grpSpPr>
          <a:xfrm>
            <a:off x="7906897" y="794543"/>
            <a:ext cx="3634582" cy="5935979"/>
            <a:chOff x="7158990" y="914401"/>
            <a:chExt cx="3634582" cy="5935979"/>
          </a:xfrm>
        </p:grpSpPr>
        <p:pic>
          <p:nvPicPr>
            <p:cNvPr id="717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58990" y="2895600"/>
              <a:ext cx="3634582" cy="19735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914401"/>
              <a:ext cx="3124042" cy="200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13442" y="4850130"/>
              <a:ext cx="3073400" cy="2000250"/>
            </a:xfrm>
            <a:prstGeom prst="rect">
              <a:avLst/>
            </a:prstGeom>
            <a:solidFill>
              <a:schemeClr val="bg1"/>
            </a:solidFill>
            <a:ln>
              <a:noFill/>
            </a:ln>
            <a:effectLst/>
          </p:spPr>
        </p:pic>
      </p:grpSp>
      <p:pic>
        <p:nvPicPr>
          <p:cNvPr id="7174"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24858" y="1867883"/>
            <a:ext cx="4985543" cy="39823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 name="Title 1"/>
          <p:cNvSpPr txBox="1">
            <a:spLocks/>
          </p:cNvSpPr>
          <p:nvPr/>
        </p:nvSpPr>
        <p:spPr>
          <a:xfrm>
            <a:off x="1090785" y="548074"/>
            <a:ext cx="7195965" cy="630936"/>
          </a:xfrm>
          <a:prstGeom prst="rect">
            <a:avLst/>
          </a:prstGeom>
        </p:spPr>
        <p:txBody>
          <a:bodyPr vert="horz" lIns="0" tIns="0" rIns="0" bIns="0" rtlCol="0" anchor="b"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gn="ctr">
              <a:lnSpc>
                <a:spcPct val="125000"/>
              </a:lnSpc>
            </a:pPr>
            <a:r>
              <a:rPr lang="en-US" dirty="0">
                <a:latin typeface="Arial" panose="020B0604020202020204" pitchFamily="34" charset="0"/>
                <a:ea typeface="Tahoma" panose="020B0604030504040204" pitchFamily="34" charset="0"/>
              </a:rPr>
              <a:t>LUX-Lung 3,6,7: </a:t>
            </a:r>
            <a:r>
              <a:rPr lang="en-US" dirty="0" err="1">
                <a:solidFill>
                  <a:schemeClr val="tx1">
                    <a:lumMod val="50000"/>
                  </a:schemeClr>
                </a:solidFill>
                <a:latin typeface="Arial" panose="020B0604020202020204" pitchFamily="34" charset="0"/>
                <a:ea typeface="Tahoma" panose="020B0604030504040204" pitchFamily="34" charset="0"/>
              </a:rPr>
              <a:t>giảm</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liều</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không</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ảnh</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hưởng</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đến</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hiệu</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quả</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điều</a:t>
            </a:r>
            <a:r>
              <a:rPr lang="en-US" dirty="0">
                <a:solidFill>
                  <a:schemeClr val="tx1">
                    <a:lumMod val="50000"/>
                  </a:schemeClr>
                </a:solidFill>
                <a:latin typeface="Arial" panose="020B0604020202020204" pitchFamily="34" charset="0"/>
                <a:ea typeface="Tahoma" panose="020B0604030504040204" pitchFamily="34" charset="0"/>
              </a:rPr>
              <a:t> </a:t>
            </a:r>
            <a:r>
              <a:rPr lang="en-US" dirty="0" err="1">
                <a:solidFill>
                  <a:schemeClr val="tx1">
                    <a:lumMod val="50000"/>
                  </a:schemeClr>
                </a:solidFill>
                <a:latin typeface="Arial" panose="020B0604020202020204" pitchFamily="34" charset="0"/>
                <a:ea typeface="Tahoma" panose="020B0604030504040204" pitchFamily="34" charset="0"/>
              </a:rPr>
              <a:t>trị</a:t>
            </a:r>
            <a:endParaRPr lang="en-US" dirty="0">
              <a:solidFill>
                <a:schemeClr val="tx1">
                  <a:lumMod val="50000"/>
                </a:schemeClr>
              </a:solidFill>
              <a:latin typeface="Arial" panose="020B0604020202020204" pitchFamily="34" charset="0"/>
              <a:ea typeface="Tahoma" panose="020B0604030504040204" pitchFamily="34" charset="0"/>
            </a:endParaRPr>
          </a:p>
        </p:txBody>
      </p:sp>
      <p:sp>
        <p:nvSpPr>
          <p:cNvPr id="5" name="TextBox 4"/>
          <p:cNvSpPr txBox="1"/>
          <p:nvPr/>
        </p:nvSpPr>
        <p:spPr>
          <a:xfrm>
            <a:off x="1781591" y="1200281"/>
            <a:ext cx="5273673" cy="646331"/>
          </a:xfrm>
          <a:prstGeom prst="rect">
            <a:avLst/>
          </a:prstGeom>
          <a:noFill/>
          <a:ln w="12700">
            <a:noFill/>
          </a:ln>
        </p:spPr>
        <p:txBody>
          <a:bodyPr wrap="square" lIns="45720" rIns="45720" rtlCol="0">
            <a:spAutoFit/>
          </a:bodyPr>
          <a:lstStyle/>
          <a:p>
            <a:r>
              <a:rPr lang="en-US" dirty="0" err="1">
                <a:latin typeface="Arial" panose="020B0604020202020204" pitchFamily="34" charset="0"/>
                <a:ea typeface="Tahoma" panose="020B0604030504040204" pitchFamily="34" charset="0"/>
                <a:cs typeface="Arial" panose="020B0604020202020204" pitchFamily="34" charset="0"/>
              </a:rPr>
              <a:t>Biến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cố</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ngoại</a:t>
            </a:r>
            <a:r>
              <a:rPr lang="en-US" dirty="0">
                <a:latin typeface="Arial" panose="020B0604020202020204" pitchFamily="34" charset="0"/>
                <a:ea typeface="Tahoma" panose="020B0604030504040204" pitchFamily="34" charset="0"/>
                <a:cs typeface="Arial" panose="020B0604020202020204" pitchFamily="34" charset="0"/>
              </a:rPr>
              <a:t> ý </a:t>
            </a:r>
            <a:r>
              <a:rPr lang="en-US" dirty="0" err="1">
                <a:latin typeface="Arial" panose="020B0604020202020204" pitchFamily="34" charset="0"/>
                <a:ea typeface="Tahoma" panose="020B0604030504040204" pitchFamily="34" charset="0"/>
                <a:cs typeface="Arial" panose="020B0604020202020204" pitchFamily="34" charset="0"/>
              </a:rPr>
              <a:t>liên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quan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đến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trị</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liệu</a:t>
            </a:r>
            <a:r>
              <a:rPr lang="en-US" dirty="0">
                <a:latin typeface="Arial" panose="020B0604020202020204" pitchFamily="34" charset="0"/>
                <a:ea typeface="Tahoma" panose="020B0604030504040204" pitchFamily="34" charset="0"/>
                <a:cs typeface="Arial" panose="020B0604020202020204" pitchFamily="34" charset="0"/>
              </a:rPr>
              <a:t> ở </a:t>
            </a:r>
            <a:r>
              <a:rPr lang="en-US" dirty="0" err="1">
                <a:latin typeface="Arial" panose="020B0604020202020204" pitchFamily="34" charset="0"/>
                <a:ea typeface="Tahoma" panose="020B0604030504040204" pitchFamily="34" charset="0"/>
                <a:cs typeface="Arial" panose="020B0604020202020204" pitchFamily="34" charset="0"/>
              </a:rPr>
              <a:t>bệnh</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nhân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giảm</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liều</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trong</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nghiên</a:t>
            </a:r>
            <a:r>
              <a:rPr lang="en-US" dirty="0">
                <a:latin typeface="Arial" panose="020B0604020202020204" pitchFamily="34" charset="0"/>
                <a:ea typeface="Tahoma" panose="020B0604030504040204" pitchFamily="34" charset="0"/>
                <a:cs typeface="Arial" panose="020B0604020202020204" pitchFamily="34" charset="0"/>
              </a:rPr>
              <a:t> </a:t>
            </a:r>
            <a:r>
              <a:rPr lang="en-US" dirty="0" err="1">
                <a:latin typeface="Arial" panose="020B0604020202020204" pitchFamily="34" charset="0"/>
                <a:ea typeface="Tahoma" panose="020B0604030504040204" pitchFamily="34" charset="0"/>
                <a:cs typeface="Arial" panose="020B0604020202020204" pitchFamily="34" charset="0"/>
              </a:rPr>
              <a:t>cứu</a:t>
            </a:r>
            <a:r>
              <a:rPr lang="en-US" dirty="0">
                <a:latin typeface="Arial" panose="020B0604020202020204" pitchFamily="34" charset="0"/>
                <a:ea typeface="Tahoma" panose="020B0604030504040204" pitchFamily="34" charset="0"/>
                <a:cs typeface="Arial" panose="020B0604020202020204" pitchFamily="34" charset="0"/>
              </a:rPr>
              <a:t> Lux-lung 7.</a:t>
            </a:r>
          </a:p>
        </p:txBody>
      </p:sp>
    </p:spTree>
    <p:extLst>
      <p:ext uri="{BB962C8B-B14F-4D97-AF65-F5344CB8AC3E}">
        <p14:creationId xmlns:p14="http://schemas.microsoft.com/office/powerpoint/2010/main" val="415758708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2383691" y="163033"/>
            <a:ext cx="7913077" cy="828047"/>
          </a:xfrm>
        </p:spPr>
        <p:txBody>
          <a:bodyPr>
            <a:normAutofit fontScale="90000"/>
          </a:bodyPr>
          <a:lstStyle/>
          <a:p>
            <a:pPr algn="ctr">
              <a:lnSpc>
                <a:spcPct val="100000"/>
              </a:lnSpc>
            </a:pPr>
            <a:r>
              <a:rPr lang="de-DE" sz="3200" dirty="0">
                <a:latin typeface="Arial" panose="020B0604020202020204" pitchFamily="34" charset="0"/>
                <a:ea typeface="Tahoma" panose="020B0604030504040204" pitchFamily="34" charset="0"/>
              </a:rPr>
              <a:t>RealGiDo: Nghiên cứu điều chỉnh liều  </a:t>
            </a:r>
            <a:br>
              <a:rPr lang="de-DE" b="1" dirty="0">
                <a:solidFill>
                  <a:schemeClr val="tx1"/>
                </a:solidFill>
                <a:latin typeface="Arial" panose="020B0604020202020204" pitchFamily="34" charset="0"/>
                <a:ea typeface="Tahoma" panose="020B0604030504040204" pitchFamily="34" charset="0"/>
              </a:rPr>
            </a:br>
            <a:r>
              <a:rPr lang="de-DE" sz="2400" b="1" i="1" dirty="0">
                <a:solidFill>
                  <a:schemeClr val="tx1"/>
                </a:solidFill>
                <a:latin typeface="Arial" panose="020B0604020202020204" pitchFamily="34" charset="0"/>
                <a:ea typeface="Tahoma" panose="020B0604030504040204" pitchFamily="34" charset="0"/>
              </a:rPr>
              <a:t>228 Bệnh nhân tại 29 trung tâm ở 13 Quốc gia</a:t>
            </a:r>
            <a:endParaRPr lang="en-GB" b="1" i="1" dirty="0">
              <a:solidFill>
                <a:schemeClr val="tx1"/>
              </a:solidFill>
              <a:latin typeface="Arial" panose="020B0604020202020204" pitchFamily="34" charset="0"/>
              <a:ea typeface="Tahoma" panose="020B0604030504040204" pitchFamily="34" charset="0"/>
            </a:endParaRPr>
          </a:p>
        </p:txBody>
      </p:sp>
      <p:sp>
        <p:nvSpPr>
          <p:cNvPr id="3" name="Inhaltsplatzhalter 2"/>
          <p:cNvSpPr>
            <a:spLocks noGrp="1"/>
          </p:cNvSpPr>
          <p:nvPr>
            <p:ph idx="1"/>
          </p:nvPr>
        </p:nvSpPr>
        <p:spPr>
          <a:xfrm>
            <a:off x="2270368" y="1268079"/>
            <a:ext cx="8139724" cy="2528384"/>
          </a:xfrm>
        </p:spPr>
        <p:txBody>
          <a:bodyPr>
            <a:normAutofit fontScale="85000" lnSpcReduction="20000"/>
          </a:bodyPr>
          <a:lstStyle/>
          <a:p>
            <a:pPr marL="0" indent="0">
              <a:buNone/>
            </a:pPr>
            <a:r>
              <a:rPr lang="en-GB" b="1" dirty="0" err="1">
                <a:latin typeface="Arial" panose="020B0604020202020204" pitchFamily="34" charset="0"/>
                <a:ea typeface="Tahoma" panose="020B0604030504040204" pitchFamily="34" charset="0"/>
              </a:rPr>
              <a:t>Tiêu</a:t>
            </a:r>
            <a:r>
              <a:rPr lang="en-GB" b="1" dirty="0">
                <a:latin typeface="Arial" panose="020B0604020202020204" pitchFamily="34" charset="0"/>
                <a:ea typeface="Tahoma" panose="020B0604030504040204" pitchFamily="34" charset="0"/>
              </a:rPr>
              <a:t> </a:t>
            </a:r>
            <a:r>
              <a:rPr lang="en-GB" b="1" dirty="0" err="1">
                <a:latin typeface="Arial" panose="020B0604020202020204" pitchFamily="34" charset="0"/>
                <a:ea typeface="Tahoma" panose="020B0604030504040204" pitchFamily="34" charset="0"/>
              </a:rPr>
              <a:t>chí</a:t>
            </a:r>
            <a:r>
              <a:rPr lang="en-GB" b="1" dirty="0">
                <a:latin typeface="Arial" panose="020B0604020202020204" pitchFamily="34" charset="0"/>
                <a:ea typeface="Tahoma" panose="020B0604030504040204" pitchFamily="34" charset="0"/>
              </a:rPr>
              <a:t> </a:t>
            </a:r>
            <a:r>
              <a:rPr lang="en-GB" b="1" dirty="0" err="1">
                <a:latin typeface="Arial" panose="020B0604020202020204" pitchFamily="34" charset="0"/>
                <a:ea typeface="Tahoma" panose="020B0604030504040204" pitchFamily="34" charset="0"/>
              </a:rPr>
              <a:t>chính</a:t>
            </a:r>
            <a:endParaRPr lang="en-GB" b="1" dirty="0">
              <a:latin typeface="Arial" panose="020B0604020202020204" pitchFamily="34" charset="0"/>
              <a:ea typeface="Tahoma" panose="020B0604030504040204" pitchFamily="34" charset="0"/>
            </a:endParaRPr>
          </a:p>
          <a:p>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Tỷ</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lệ</a:t>
            </a:r>
            <a:r>
              <a:rPr lang="en-GB" dirty="0">
                <a:latin typeface="Arial" panose="020B0604020202020204" pitchFamily="34" charset="0"/>
                <a:ea typeface="Tahoma" panose="020B0604030504040204" pitchFamily="34" charset="0"/>
              </a:rPr>
              <a:t> BN </a:t>
            </a:r>
            <a:r>
              <a:rPr lang="en-GB" dirty="0" err="1">
                <a:latin typeface="Arial" panose="020B0604020202020204" pitchFamily="34" charset="0"/>
                <a:ea typeface="Tahoma" panose="020B0604030504040204" pitchFamily="34" charset="0"/>
              </a:rPr>
              <a:t>gặp</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biến</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cố</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bất</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lợi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nghiêm</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trọng</a:t>
            </a:r>
            <a:r>
              <a:rPr lang="en-GB" dirty="0">
                <a:latin typeface="Arial" panose="020B0604020202020204" pitchFamily="34" charset="0"/>
                <a:ea typeface="Tahoma" panose="020B0604030504040204" pitchFamily="34" charset="0"/>
              </a:rPr>
              <a:t>. </a:t>
            </a:r>
          </a:p>
          <a:p>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Thời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gian</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điều</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trị</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Thời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gian</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đến</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khi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điều</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trị</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thất</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bại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và</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thời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gian</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đến</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khi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tiến</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triển</a:t>
            </a:r>
            <a:r>
              <a:rPr lang="en-GB" dirty="0">
                <a:latin typeface="Arial" panose="020B0604020202020204" pitchFamily="34" charset="0"/>
                <a:ea typeface="Tahoma" panose="020B0604030504040204" pitchFamily="34" charset="0"/>
              </a:rPr>
              <a:t>.</a:t>
            </a:r>
          </a:p>
          <a:p>
            <a:pPr marL="0" indent="0">
              <a:buNone/>
            </a:pPr>
            <a:r>
              <a:rPr lang="en-GB" b="1" dirty="0" err="1">
                <a:latin typeface="Arial" panose="020B0604020202020204" pitchFamily="34" charset="0"/>
                <a:ea typeface="Tahoma" panose="020B0604030504040204" pitchFamily="34" charset="0"/>
              </a:rPr>
              <a:t>Tiêu</a:t>
            </a:r>
            <a:r>
              <a:rPr lang="en-GB" b="1" dirty="0">
                <a:latin typeface="Arial" panose="020B0604020202020204" pitchFamily="34" charset="0"/>
                <a:ea typeface="Tahoma" panose="020B0604030504040204" pitchFamily="34" charset="0"/>
              </a:rPr>
              <a:t> </a:t>
            </a:r>
            <a:r>
              <a:rPr lang="en-GB" b="1" dirty="0" err="1">
                <a:latin typeface="Arial" panose="020B0604020202020204" pitchFamily="34" charset="0"/>
                <a:ea typeface="Tahoma" panose="020B0604030504040204" pitchFamily="34" charset="0"/>
              </a:rPr>
              <a:t>chí</a:t>
            </a:r>
            <a:r>
              <a:rPr lang="en-GB" b="1" dirty="0">
                <a:latin typeface="Arial" panose="020B0604020202020204" pitchFamily="34" charset="0"/>
                <a:ea typeface="Tahoma" panose="020B0604030504040204" pitchFamily="34" charset="0"/>
              </a:rPr>
              <a:t> </a:t>
            </a:r>
            <a:r>
              <a:rPr lang="en-GB" b="1" dirty="0" err="1">
                <a:latin typeface="Arial" panose="020B0604020202020204" pitchFamily="34" charset="0"/>
                <a:ea typeface="Tahoma" panose="020B0604030504040204" pitchFamily="34" charset="0"/>
              </a:rPr>
              <a:t>phụ</a:t>
            </a:r>
            <a:endParaRPr lang="en-GB" b="1" dirty="0">
              <a:latin typeface="Arial" panose="020B0604020202020204" pitchFamily="34" charset="0"/>
              <a:ea typeface="Tahoma" panose="020B0604030504040204" pitchFamily="34" charset="0"/>
            </a:endParaRPr>
          </a:p>
          <a:p>
            <a:r>
              <a:rPr lang="en-GB" dirty="0" err="1">
                <a:latin typeface="Arial" panose="020B0604020202020204" pitchFamily="34" charset="0"/>
                <a:ea typeface="Tahoma" panose="020B0604030504040204" pitchFamily="34" charset="0"/>
              </a:rPr>
              <a:t>Tỷ</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lệ</a:t>
            </a:r>
            <a:r>
              <a:rPr lang="en-GB" dirty="0">
                <a:latin typeface="Arial" panose="020B0604020202020204" pitchFamily="34" charset="0"/>
                <a:ea typeface="Tahoma" panose="020B0604030504040204" pitchFamily="34" charset="0"/>
              </a:rPr>
              <a:t> BN </a:t>
            </a:r>
            <a:r>
              <a:rPr lang="en-GB" dirty="0" err="1">
                <a:latin typeface="Arial" panose="020B0604020202020204" pitchFamily="34" charset="0"/>
                <a:ea typeface="Tahoma" panose="020B0604030504040204" pitchFamily="34" charset="0"/>
              </a:rPr>
              <a:t>phải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điều</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chỉnh</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liều</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khởi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trị</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và</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lý</a:t>
            </a:r>
            <a:r>
              <a:rPr lang="en-GB" dirty="0">
                <a:latin typeface="Arial" panose="020B0604020202020204" pitchFamily="34" charset="0"/>
                <a:ea typeface="Tahoma" panose="020B0604030504040204" pitchFamily="34" charset="0"/>
              </a:rPr>
              <a:t> do </a:t>
            </a:r>
            <a:r>
              <a:rPr lang="en-GB" dirty="0" err="1">
                <a:latin typeface="Arial" panose="020B0604020202020204" pitchFamily="34" charset="0"/>
                <a:ea typeface="Tahoma" panose="020B0604030504040204" pitchFamily="34" charset="0"/>
              </a:rPr>
              <a:t>khởi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trị</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với</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mức</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liều</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khác</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nhau</a:t>
            </a:r>
            <a:r>
              <a:rPr lang="en-GB" dirty="0">
                <a:latin typeface="Arial" panose="020B0604020202020204" pitchFamily="34" charset="0"/>
                <a:ea typeface="Tahoma" panose="020B0604030504040204" pitchFamily="34" charset="0"/>
              </a:rPr>
              <a:t>.</a:t>
            </a:r>
          </a:p>
          <a:p>
            <a:endParaRPr lang="en-GB" dirty="0"/>
          </a:p>
        </p:txBody>
      </p:sp>
      <p:sp>
        <p:nvSpPr>
          <p:cNvPr id="6" name="Foliennummernplatzhalter 5"/>
          <p:cNvSpPr>
            <a:spLocks noGrp="1"/>
          </p:cNvSpPr>
          <p:nvPr>
            <p:ph type="sldNum" sz="quarter" idx="4294967295"/>
          </p:nvPr>
        </p:nvSpPr>
        <p:spPr>
          <a:xfrm>
            <a:off x="10058400" y="6492875"/>
            <a:ext cx="2133600" cy="365125"/>
          </a:xfrm>
          <a:prstGeom prst="rect">
            <a:avLst/>
          </a:prstGeo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77F52A4-604D-42BA-A94F-BB7ADAD781D5}" type="slidenum">
              <a:rPr kumimoji="0" lang="fr-FR"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178</a:t>
            </a:fld>
            <a:endParaRPr kumimoji="0" lang="fr-FR" sz="12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mn-cs"/>
            </a:endParaRPr>
          </a:p>
        </p:txBody>
      </p:sp>
      <p:sp>
        <p:nvSpPr>
          <p:cNvPr id="5" name="Textfeld 4"/>
          <p:cNvSpPr txBox="1"/>
          <p:nvPr/>
        </p:nvSpPr>
        <p:spPr>
          <a:xfrm>
            <a:off x="1175040" y="6080935"/>
            <a:ext cx="73538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Tahoma" panose="020B0604030504040204" pitchFamily="34" charset="0"/>
                <a:cs typeface="Arial" panose="020B0604020202020204" pitchFamily="34" charset="0"/>
              </a:rPr>
              <a:t>* Patients starting with 50mg were added (ie ≥40mg) as long as no direct comparison was made  to LL3</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Tahoma" panose="020B0604030504040204" pitchFamily="34" charset="0"/>
              <a:cs typeface="Arial" panose="020B0604020202020204" pitchFamily="34" charset="0"/>
            </a:endParaRPr>
          </a:p>
        </p:txBody>
      </p:sp>
      <p:grpSp>
        <p:nvGrpSpPr>
          <p:cNvPr id="4" name="Group 3"/>
          <p:cNvGrpSpPr/>
          <p:nvPr/>
        </p:nvGrpSpPr>
        <p:grpSpPr>
          <a:xfrm>
            <a:off x="2270368" y="3112669"/>
            <a:ext cx="8713330" cy="4064000"/>
            <a:chOff x="2270368" y="3003640"/>
            <a:chExt cx="8713330" cy="4064000"/>
          </a:xfrm>
        </p:grpSpPr>
        <p:graphicFrame>
          <p:nvGraphicFramePr>
            <p:cNvPr id="7" name="Diagramm 6"/>
            <p:cNvGraphicFramePr/>
            <p:nvPr/>
          </p:nvGraphicFramePr>
          <p:xfrm>
            <a:off x="2270368" y="3003640"/>
            <a:ext cx="8452828"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Geschweifte Klammer rechts 8"/>
            <p:cNvSpPr/>
            <p:nvPr/>
          </p:nvSpPr>
          <p:spPr>
            <a:xfrm>
              <a:off x="9022300" y="3616913"/>
              <a:ext cx="334850" cy="2266681"/>
            </a:xfrm>
            <a:prstGeom prst="rightBrac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0" name="Inhaltsplatzhalter 3"/>
            <p:cNvSpPr txBox="1">
              <a:spLocks/>
            </p:cNvSpPr>
            <p:nvPr/>
          </p:nvSpPr>
          <p:spPr>
            <a:xfrm>
              <a:off x="9425354" y="4433199"/>
              <a:ext cx="1558344" cy="563231"/>
            </a:xfrm>
            <a:prstGeom prst="rect">
              <a:avLst/>
            </a:prstGeom>
          </p:spPr>
          <p:txBody>
            <a:bodyPr vert="horz" wrap="square" lIns="91440" tIns="45720" rIns="91440" bIns="45720" rtlCol="0">
              <a:spAutoFit/>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85000"/>
                </a:lnSpc>
                <a:spcBef>
                  <a:spcPts val="1200"/>
                </a:spcBef>
                <a:spcAft>
                  <a:spcPts val="0"/>
                </a:spcAft>
                <a:buClr>
                  <a:srgbClr val="1CBECA"/>
                </a:buClr>
                <a:buSzTx/>
                <a:buFont typeface="Arial" pitchFamily="34" charset="0"/>
                <a:buNone/>
                <a:tabLst/>
                <a:defRPr/>
              </a:pPr>
              <a:r>
                <a:rPr kumimoji="0" lang="en-US"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Tahoma" panose="020B0604030504040204" pitchFamily="34" charset="0"/>
                  <a:cs typeface="Arial" panose="020B0604020202020204" pitchFamily="34" charset="0"/>
                </a:rPr>
                <a:t>So </a:t>
              </a:r>
              <a:r>
                <a:rPr kumimoji="0" lang="en-US"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Tahoma" panose="020B0604030504040204" pitchFamily="34" charset="0"/>
                  <a:cs typeface="Arial" panose="020B0604020202020204" pitchFamily="34" charset="0"/>
                </a:rPr>
                <a:t>sánh</a:t>
              </a:r>
              <a:r>
                <a:rPr kumimoji="0" lang="en-US"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Tahoma" panose="020B0604030504040204" pitchFamily="34" charset="0"/>
                  <a:cs typeface="Arial" panose="020B0604020202020204" pitchFamily="34" charset="0"/>
                </a:rPr>
                <a:t>với</a:t>
              </a:r>
              <a:r>
                <a:rPr kumimoji="0" lang="en-US"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Tahoma" panose="020B0604030504040204" pitchFamily="34" charset="0"/>
                  <a:cs typeface="Arial" panose="020B0604020202020204" pitchFamily="34" charset="0"/>
                </a:rPr>
                <a:t> LUX-Lung 3</a:t>
              </a:r>
            </a:p>
          </p:txBody>
        </p:sp>
      </p:grpSp>
      <p:sp>
        <p:nvSpPr>
          <p:cNvPr id="14" name="Rectangle 13"/>
          <p:cNvSpPr/>
          <p:nvPr/>
        </p:nvSpPr>
        <p:spPr>
          <a:xfrm>
            <a:off x="1121113" y="6357934"/>
            <a:ext cx="2692212"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H</a:t>
            </a:r>
            <a:r>
              <a:rPr kumimoji="0" lang="en-US" sz="1200" b="0"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almos</a:t>
            </a:r>
            <a:r>
              <a:rPr kumimoji="0" lang="en-US"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et all, Lung Cancer 2019 103</a:t>
            </a:r>
          </a:p>
        </p:txBody>
      </p:sp>
    </p:spTree>
    <p:extLst>
      <p:ext uri="{BB962C8B-B14F-4D97-AF65-F5344CB8AC3E}">
        <p14:creationId xmlns:p14="http://schemas.microsoft.com/office/powerpoint/2010/main" val="420999260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017708" y="1241066"/>
            <a:ext cx="8295920" cy="123095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just"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Điều</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chỉnh</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liều</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không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ảnh</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hưởng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đến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hiệu</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quả</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điều</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trị</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của</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afatinib</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a:t>
            </a:r>
          </a:p>
          <a:p>
            <a:pPr marL="285750" marR="0" lvl="0" indent="-285750" algn="just"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Thời</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gian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đến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khi</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bệnh</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tiến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triển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(TTP): 20.8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tháng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p>
          <a:p>
            <a:pPr marL="285750" marR="0" lvl="0" indent="-285750" algn="just"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Thời</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gian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điều</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trị</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(TTF): 18.7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tháng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a:t>
            </a:r>
          </a:p>
        </p:txBody>
      </p:sp>
      <p:sp>
        <p:nvSpPr>
          <p:cNvPr id="8" name="Rectangle 7"/>
          <p:cNvSpPr/>
          <p:nvPr/>
        </p:nvSpPr>
        <p:spPr>
          <a:xfrm>
            <a:off x="657393" y="95806"/>
            <a:ext cx="11016550" cy="107721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RealGiDo</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Global real world data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đánh</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giá</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khả</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năng</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dung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nạp</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và</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hiệu</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quả</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khi</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điều</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chỉnh</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liều</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afatinib</a:t>
            </a:r>
            <a:endParaRPr kumimoji="0" lang="vi-VN"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9" name="Rectangle 8"/>
          <p:cNvSpPr/>
          <p:nvPr/>
        </p:nvSpPr>
        <p:spPr>
          <a:xfrm>
            <a:off x="803652" y="6306321"/>
            <a:ext cx="2692212"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H</a:t>
            </a:r>
            <a:r>
              <a:rPr kumimoji="0" lang="en-US" sz="1200" b="0"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almos</a:t>
            </a:r>
            <a:r>
              <a:rPr kumimoji="0" lang="en-US"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et all, Lung Cancer 2019 103</a:t>
            </a:r>
          </a:p>
        </p:txBody>
      </p:sp>
      <p:grpSp>
        <p:nvGrpSpPr>
          <p:cNvPr id="13" name="Group 12"/>
          <p:cNvGrpSpPr/>
          <p:nvPr/>
        </p:nvGrpSpPr>
        <p:grpSpPr>
          <a:xfrm>
            <a:off x="423408" y="2540063"/>
            <a:ext cx="5438709" cy="3359539"/>
            <a:chOff x="439576" y="3151832"/>
            <a:chExt cx="5438709" cy="3359539"/>
          </a:xfrm>
        </p:grpSpPr>
        <p:pic>
          <p:nvPicPr>
            <p:cNvPr id="6" name="Picture 5"/>
            <p:cNvPicPr>
              <a:picLocks noChangeAspect="1"/>
            </p:cNvPicPr>
            <p:nvPr/>
          </p:nvPicPr>
          <p:blipFill>
            <a:blip r:embed="rId3"/>
            <a:stretch>
              <a:fillRect/>
            </a:stretch>
          </p:blipFill>
          <p:spPr>
            <a:xfrm>
              <a:off x="439576" y="3151832"/>
              <a:ext cx="5438709" cy="3359539"/>
            </a:xfrm>
            <a:prstGeom prst="rect">
              <a:avLst/>
            </a:prstGeom>
          </p:spPr>
        </p:pic>
        <p:sp>
          <p:nvSpPr>
            <p:cNvPr id="5" name="Rounded Rectangle 4"/>
            <p:cNvSpPr/>
            <p:nvPr/>
          </p:nvSpPr>
          <p:spPr>
            <a:xfrm>
              <a:off x="953589" y="4428308"/>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Arial" panose="020B0604020202020204" pitchFamily="34" charset="0"/>
                  <a:ea typeface="Tahoma" panose="020B0604030504040204" pitchFamily="34" charset="0"/>
                  <a:cs typeface="Arial" panose="020B0604020202020204" pitchFamily="34" charset="0"/>
                </a:rPr>
                <a:t>Median TTP: 20.8 </a:t>
              </a:r>
              <a:endParaRPr kumimoji="0" lang="vi-VN" sz="1800" b="0" i="0" u="none" strike="noStrike" kern="1200" cap="none" spc="0" normalizeH="0" baseline="0" noProof="0" dirty="0">
                <a:ln>
                  <a:noFill/>
                </a:ln>
                <a:solidFill>
                  <a:srgbClr val="FF0000"/>
                </a:solidFill>
                <a:effectLst/>
                <a:uLnTx/>
                <a:uFillTx/>
                <a:latin typeface="Arial" panose="020B0604020202020204" pitchFamily="34" charset="0"/>
                <a:ea typeface="Tahoma" panose="020B0604030504040204" pitchFamily="34" charset="0"/>
                <a:cs typeface="Arial" panose="020B0604020202020204" pitchFamily="34" charset="0"/>
              </a:endParaRPr>
            </a:p>
          </p:txBody>
        </p:sp>
      </p:grpSp>
      <p:grpSp>
        <p:nvGrpSpPr>
          <p:cNvPr id="12" name="Group 11"/>
          <p:cNvGrpSpPr/>
          <p:nvPr/>
        </p:nvGrpSpPr>
        <p:grpSpPr>
          <a:xfrm>
            <a:off x="5982789" y="2525181"/>
            <a:ext cx="5799910" cy="3301424"/>
            <a:chOff x="5982789" y="2525181"/>
            <a:chExt cx="5799910" cy="3301424"/>
          </a:xfrm>
        </p:grpSpPr>
        <p:pic>
          <p:nvPicPr>
            <p:cNvPr id="2" name="Picture 1"/>
            <p:cNvPicPr>
              <a:picLocks noChangeAspect="1"/>
            </p:cNvPicPr>
            <p:nvPr/>
          </p:nvPicPr>
          <p:blipFill>
            <a:blip r:embed="rId4"/>
            <a:stretch>
              <a:fillRect/>
            </a:stretch>
          </p:blipFill>
          <p:spPr>
            <a:xfrm>
              <a:off x="5982789" y="2525181"/>
              <a:ext cx="5799910" cy="3301424"/>
            </a:xfrm>
            <a:prstGeom prst="rect">
              <a:avLst/>
            </a:prstGeom>
          </p:spPr>
        </p:pic>
        <p:sp>
          <p:nvSpPr>
            <p:cNvPr id="11" name="Rounded Rectangle 10"/>
            <p:cNvSpPr/>
            <p:nvPr/>
          </p:nvSpPr>
          <p:spPr>
            <a:xfrm>
              <a:off x="6553200" y="3862456"/>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Arial" panose="020B0604020202020204" pitchFamily="34" charset="0"/>
                  <a:ea typeface="Tahoma" panose="020B0604030504040204" pitchFamily="34" charset="0"/>
                  <a:cs typeface="Arial" panose="020B0604020202020204" pitchFamily="34" charset="0"/>
                </a:rPr>
                <a:t>Median TTF: 18.7 </a:t>
              </a:r>
              <a:endParaRPr kumimoji="0" lang="vi-VN" sz="1800" b="0" i="0" u="none" strike="noStrike" kern="1200" cap="none" spc="0" normalizeH="0" baseline="0" noProof="0" dirty="0">
                <a:ln>
                  <a:noFill/>
                </a:ln>
                <a:solidFill>
                  <a:srgbClr val="FF0000"/>
                </a:solidFill>
                <a:effectLst/>
                <a:uLnTx/>
                <a:uFillTx/>
                <a:latin typeface="Arial" panose="020B0604020202020204" pitchFamily="34" charset="0"/>
                <a:ea typeface="Tahoma" panose="020B0604030504040204" pitchFamily="34" charset="0"/>
                <a:cs typeface="Arial" panose="020B0604020202020204" pitchFamily="34" charset="0"/>
              </a:endParaRPr>
            </a:p>
          </p:txBody>
        </p:sp>
      </p:grpSp>
    </p:spTree>
    <p:extLst>
      <p:ext uri="{BB962C8B-B14F-4D97-AF65-F5344CB8AC3E}">
        <p14:creationId xmlns:p14="http://schemas.microsoft.com/office/powerpoint/2010/main" val="126588465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8"/>
          <p:cNvSpPr>
            <a:spLocks noGrp="1"/>
          </p:cNvSpPr>
          <p:nvPr>
            <p:ph type="title"/>
          </p:nvPr>
        </p:nvSpPr>
        <p:spPr>
          <a:xfrm>
            <a:off x="2167855" y="534908"/>
            <a:ext cx="7913077" cy="929485"/>
          </a:xfrm>
        </p:spPr>
        <p:txBody>
          <a:bodyPr>
            <a:normAutofit fontScale="90000"/>
          </a:bodyPr>
          <a:lstStyle/>
          <a:p>
            <a:pPr algn="ctr"/>
            <a:r>
              <a:rPr lang="en-GB" sz="3200" b="1" dirty="0">
                <a:solidFill>
                  <a:schemeClr val="accent6">
                    <a:lumMod val="75000"/>
                  </a:schemeClr>
                </a:solidFill>
                <a:latin typeface="Arial" panose="020B0604020202020204" pitchFamily="34" charset="0"/>
                <a:cs typeface="Arial" panose="020B0604020202020204" pitchFamily="34" charset="0"/>
              </a:rPr>
              <a:t>WJTOG3405 (</a:t>
            </a:r>
            <a:r>
              <a:rPr lang="en-GB" sz="3200" b="1" dirty="0" err="1">
                <a:solidFill>
                  <a:schemeClr val="accent6">
                    <a:lumMod val="75000"/>
                  </a:schemeClr>
                </a:solidFill>
                <a:latin typeface="Arial" panose="020B0604020202020204" pitchFamily="34" charset="0"/>
                <a:cs typeface="Arial" panose="020B0604020202020204" pitchFamily="34" charset="0"/>
              </a:rPr>
              <a:t>Nhật</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Bản</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Gefitinib</a:t>
            </a:r>
            <a:r>
              <a:rPr lang="en-GB" sz="3200" b="1" dirty="0">
                <a:solidFill>
                  <a:schemeClr val="accent6">
                    <a:lumMod val="75000"/>
                  </a:schemeClr>
                </a:solidFill>
                <a:latin typeface="Arial" panose="020B0604020202020204" pitchFamily="34" charset="0"/>
                <a:cs typeface="Arial" panose="020B0604020202020204" pitchFamily="34" charset="0"/>
              </a:rPr>
              <a:t> vs cisplatin + docetaxel </a:t>
            </a:r>
          </a:p>
        </p:txBody>
      </p:sp>
      <p:sp>
        <p:nvSpPr>
          <p:cNvPr id="3" name="Espace réservé du numéro de diapositive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
        <p:nvSpPr>
          <p:cNvPr id="13" name="Rounded Rectangle 12"/>
          <p:cNvSpPr/>
          <p:nvPr/>
        </p:nvSpPr>
        <p:spPr>
          <a:xfrm>
            <a:off x="2089080" y="4813157"/>
            <a:ext cx="8070629" cy="1177767"/>
          </a:xfrm>
          <a:prstGeom prst="roundRect">
            <a:avLst>
              <a:gd name="adj" fmla="val 6645"/>
            </a:avLst>
          </a:prstGeom>
          <a:ln>
            <a:headEnd/>
            <a:tailEnd/>
          </a:ln>
        </p:spPr>
        <p:style>
          <a:lnRef idx="2">
            <a:schemeClr val="dk1"/>
          </a:lnRef>
          <a:fillRef idx="1">
            <a:schemeClr val="lt1"/>
          </a:fillRef>
          <a:effectRef idx="0">
            <a:schemeClr val="dk1"/>
          </a:effectRef>
          <a:fontRef idx="minor">
            <a:schemeClr val="dk1"/>
          </a:fontRef>
        </p:style>
        <p:txBody>
          <a:bodyPr wrap="square" anchor="ctr"/>
          <a:lstStyle/>
          <a:p>
            <a:pPr marL="538163" marR="0" lvl="0" indent="-538163" algn="l" defTabSz="342900" rtl="0" eaLnBrk="1" fontAlgn="auto" latinLnBrk="0" hangingPunct="1">
              <a:lnSpc>
                <a:spcPct val="90000"/>
              </a:lnSpc>
              <a:spcBef>
                <a:spcPts val="450"/>
              </a:spcBef>
              <a:spcAft>
                <a:spcPts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Calibri"/>
                <a:ea typeface="+mn-ea"/>
                <a:cs typeface="+mn-cs"/>
              </a:rPr>
              <a:t>Dung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nạp</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Tác</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dụng</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phụ</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thường</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gặp</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là</a:t>
            </a:r>
            <a:r>
              <a:rPr kumimoji="0" lang="en-GB" sz="1600" b="1" i="0" u="none" strike="noStrike" kern="1200" cap="none" spc="0" normalizeH="0" baseline="0" noProof="0" dirty="0">
                <a:ln>
                  <a:noFill/>
                </a:ln>
                <a:solidFill>
                  <a:prstClr val="black"/>
                </a:solidFill>
                <a:effectLst/>
                <a:uLnTx/>
                <a:uFillTx/>
                <a:latin typeface="Calibri"/>
                <a:ea typeface="+mn-ea"/>
                <a:cs typeface="+mn-cs"/>
              </a:rPr>
              <a:t> Ban da</a:t>
            </a:r>
            <a:r>
              <a:rPr kumimoji="0" lang="en-US" sz="1600" b="0" i="0" u="none" strike="noStrike" kern="1200" cap="none" spc="0" normalizeH="0" baseline="0" noProof="0" dirty="0">
                <a:ln>
                  <a:noFill/>
                </a:ln>
                <a:solidFill>
                  <a:prstClr val="black"/>
                </a:solidFill>
                <a:effectLst/>
                <a:uLnTx/>
                <a:uFillTx/>
                <a:latin typeface="Calibri"/>
                <a:ea typeface="+mn-ea"/>
                <a:cs typeface="+mn-cs"/>
              </a:rPr>
              <a:t> (74%; 2%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mức</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độ</a:t>
            </a:r>
            <a:r>
              <a:rPr kumimoji="0" lang="en-US" sz="1600" b="0" i="0" u="none" strike="noStrike" kern="1200" cap="none" spc="0" normalizeH="0" baseline="0" noProof="0" dirty="0">
                <a:ln>
                  <a:noFill/>
                </a:ln>
                <a:solidFill>
                  <a:prstClr val="black"/>
                </a:solidFill>
                <a:effectLst/>
                <a:uLnTx/>
                <a:uFillTx/>
                <a:latin typeface="Calibri"/>
                <a:ea typeface="+mn-ea"/>
                <a:cs typeface="+mn-cs"/>
              </a:rPr>
              <a:t> ≥3), Men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gan</a:t>
            </a:r>
            <a:r>
              <a:rPr kumimoji="0" lang="en-US" sz="1600" b="0" i="0" u="none" strike="noStrike" kern="1200" cap="none" spc="0" normalizeH="0" baseline="0" noProof="0" dirty="0">
                <a:ln>
                  <a:noFill/>
                </a:ln>
                <a:solidFill>
                  <a:prstClr val="black"/>
                </a:solidFill>
                <a:effectLst/>
                <a:uLnTx/>
                <a:uFillTx/>
                <a:latin typeface="Calibri"/>
                <a:ea typeface="+mn-ea"/>
                <a:cs typeface="+mn-cs"/>
              </a:rPr>
              <a:t> AST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và</a:t>
            </a:r>
            <a:r>
              <a:rPr kumimoji="0" lang="en-US" sz="1600" b="0" i="0" u="none" strike="noStrike" kern="1200" cap="none" spc="0" normalizeH="0" baseline="0" noProof="0" dirty="0">
                <a:ln>
                  <a:noFill/>
                </a:ln>
                <a:solidFill>
                  <a:prstClr val="black"/>
                </a:solidFill>
                <a:effectLst/>
                <a:uLnTx/>
                <a:uFillTx/>
                <a:latin typeface="Calibri"/>
                <a:ea typeface="+mn-ea"/>
                <a:cs typeface="+mn-cs"/>
              </a:rPr>
              <a:t> ALT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tăng</a:t>
            </a:r>
            <a:r>
              <a:rPr kumimoji="0" lang="en-US" sz="1600" b="0" i="0" u="none" strike="noStrike" kern="1200" cap="none" spc="0" normalizeH="0" baseline="0" noProof="0" dirty="0">
                <a:ln>
                  <a:noFill/>
                </a:ln>
                <a:solidFill>
                  <a:prstClr val="black"/>
                </a:solidFill>
                <a:effectLst/>
                <a:uLnTx/>
                <a:uFillTx/>
                <a:latin typeface="Calibri"/>
                <a:ea typeface="+mn-ea"/>
                <a:cs typeface="+mn-cs"/>
              </a:rPr>
              <a:t> (61%; 14%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và</a:t>
            </a:r>
            <a:r>
              <a:rPr kumimoji="0" lang="en-US" sz="1600" b="0" i="0" u="none" strike="noStrike" kern="1200" cap="none" spc="0" normalizeH="0" baseline="0" noProof="0" dirty="0">
                <a:ln>
                  <a:noFill/>
                </a:ln>
                <a:solidFill>
                  <a:prstClr val="black"/>
                </a:solidFill>
                <a:effectLst/>
                <a:uLnTx/>
                <a:uFillTx/>
                <a:latin typeface="Calibri"/>
                <a:ea typeface="+mn-ea"/>
                <a:cs typeface="+mn-cs"/>
              </a:rPr>
              <a:t> 24%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mức</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độ</a:t>
            </a:r>
            <a:r>
              <a:rPr kumimoji="0" lang="en-US" sz="1600" b="0" i="0" u="none" strike="noStrike" kern="1200" cap="none" spc="0" normalizeH="0" baseline="0" noProof="0" dirty="0">
                <a:ln>
                  <a:noFill/>
                </a:ln>
                <a:solidFill>
                  <a:prstClr val="black"/>
                </a:solidFill>
                <a:effectLst/>
                <a:uLnTx/>
                <a:uFillTx/>
                <a:latin typeface="Calibri"/>
                <a:ea typeface="+mn-ea"/>
                <a:cs typeface="+mn-cs"/>
              </a:rPr>
              <a:t> ≥3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tương</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ứng</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khô</a:t>
            </a:r>
            <a:r>
              <a:rPr kumimoji="0" lang="en-US" sz="1600" b="0" i="0" u="none" strike="noStrike" kern="1200" cap="none" spc="0" normalizeH="0" baseline="0" noProof="0" dirty="0">
                <a:ln>
                  <a:noFill/>
                </a:ln>
                <a:solidFill>
                  <a:prstClr val="black"/>
                </a:solidFill>
                <a:effectLst/>
                <a:uLnTx/>
                <a:uFillTx/>
                <a:latin typeface="Calibri"/>
                <a:ea typeface="+mn-ea"/>
                <a:cs typeface="+mn-cs"/>
              </a:rPr>
              <a:t> da (47% s;  0%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mức</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độ</a:t>
            </a:r>
            <a:r>
              <a:rPr kumimoji="0" lang="en-US" sz="1600" b="0" i="0" u="none" strike="noStrike" kern="1200" cap="none" spc="0" normalizeH="0" baseline="0" noProof="0" dirty="0">
                <a:ln>
                  <a:noFill/>
                </a:ln>
                <a:solidFill>
                  <a:prstClr val="black"/>
                </a:solidFill>
                <a:effectLst/>
                <a:uLnTx/>
                <a:uFillTx/>
                <a:latin typeface="Calibri"/>
                <a:ea typeface="+mn-ea"/>
                <a:cs typeface="+mn-cs"/>
              </a:rPr>
              <a:t> ≥3)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và</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tiêu</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chảy</a:t>
            </a:r>
            <a:r>
              <a:rPr kumimoji="0" lang="en-US" sz="1600" b="0" i="0" u="none" strike="noStrike" kern="1200" cap="none" spc="0" normalizeH="0" baseline="0" noProof="0" dirty="0">
                <a:ln>
                  <a:noFill/>
                </a:ln>
                <a:solidFill>
                  <a:prstClr val="black"/>
                </a:solidFill>
                <a:effectLst/>
                <a:uLnTx/>
                <a:uFillTx/>
                <a:latin typeface="Calibri"/>
                <a:ea typeface="+mn-ea"/>
                <a:cs typeface="+mn-cs"/>
              </a:rPr>
              <a:t> (47%; 1%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mức</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a:ea typeface="+mn-ea"/>
                <a:cs typeface="+mn-cs"/>
              </a:rPr>
              <a:t>độ</a:t>
            </a:r>
            <a:r>
              <a:rPr kumimoji="0" lang="en-US" sz="1600" b="0" i="0" u="none" strike="noStrike" kern="1200" cap="none" spc="0" normalizeH="0" baseline="0" noProof="0" dirty="0">
                <a:ln>
                  <a:noFill/>
                </a:ln>
                <a:solidFill>
                  <a:prstClr val="black"/>
                </a:solidFill>
                <a:effectLst/>
                <a:uLnTx/>
                <a:uFillTx/>
                <a:latin typeface="Calibri"/>
                <a:ea typeface="+mn-ea"/>
                <a:cs typeface="+mn-cs"/>
              </a:rPr>
              <a:t> ≥3)</a:t>
            </a:r>
          </a:p>
          <a:p>
            <a:pPr marL="538163" marR="0" lvl="0" indent="-538163" algn="l" defTabSz="342900" rtl="0" eaLnBrk="1" fontAlgn="auto" latinLnBrk="0" hangingPunct="1">
              <a:lnSpc>
                <a:spcPct val="90000"/>
              </a:lnSpc>
              <a:spcBef>
                <a:spcPts val="45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Calibri"/>
                <a:ea typeface="+mn-ea"/>
                <a:cs typeface="+mn-cs"/>
              </a:rPr>
              <a:t>Kết</a:t>
            </a:r>
            <a:r>
              <a:rPr kumimoji="0" lang="en-US" sz="1600" b="1" i="0" u="none" strike="noStrike" kern="1200" cap="none" spc="0" normalizeH="0" baseline="0" noProof="0" dirty="0">
                <a:ln>
                  <a:noFill/>
                </a:ln>
                <a:solidFill>
                  <a:prstClr val="black"/>
                </a:solidFill>
                <a:effectLst/>
                <a:uLnTx/>
                <a:uFillTx/>
                <a:latin typeface="Calibri"/>
                <a:ea typeface="+mn-ea"/>
                <a:cs typeface="+mn-cs"/>
              </a:rPr>
              <a:t>  luận: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trong</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điều</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trị</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bước</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một</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với</a:t>
            </a:r>
            <a:r>
              <a:rPr kumimoji="0" lang="en-GB" sz="1600" b="1" i="0" u="none" strike="noStrike" kern="1200" cap="none" spc="0" normalizeH="0" baseline="0" noProof="0" dirty="0">
                <a:ln>
                  <a:noFill/>
                </a:ln>
                <a:solidFill>
                  <a:prstClr val="black"/>
                </a:solidFill>
                <a:effectLst/>
                <a:uLnTx/>
                <a:uFillTx/>
                <a:latin typeface="Calibri"/>
                <a:ea typeface="+mn-ea"/>
                <a:cs typeface="+mn-cs"/>
              </a:rPr>
              <a:t>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gefitinib</a:t>
            </a:r>
            <a:r>
              <a:rPr kumimoji="0" lang="en-GB" sz="1600" b="0" i="0" u="none" strike="noStrike" kern="1200" cap="none" spc="0" normalizeH="0" baseline="0" noProof="0" dirty="0">
                <a:ln>
                  <a:noFill/>
                </a:ln>
                <a:solidFill>
                  <a:prstClr val="black"/>
                </a:solidFill>
                <a:effectLst/>
                <a:uLnTx/>
                <a:uFillTx/>
                <a:latin typeface="Calibri"/>
                <a:ea typeface="+mn-ea"/>
                <a:cs typeface="+mn-cs"/>
              </a:rPr>
              <a:t>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cải</a:t>
            </a:r>
            <a:r>
              <a:rPr kumimoji="0" lang="en-GB" sz="1600" b="0" i="0" u="none" strike="noStrike" kern="1200" cap="none" spc="0" normalizeH="0" baseline="0" noProof="0" dirty="0">
                <a:ln>
                  <a:noFill/>
                </a:ln>
                <a:solidFill>
                  <a:prstClr val="black"/>
                </a:solidFill>
                <a:effectLst/>
                <a:uLnTx/>
                <a:uFillTx/>
                <a:latin typeface="Calibri"/>
                <a:ea typeface="+mn-ea"/>
                <a:cs typeface="+mn-cs"/>
              </a:rPr>
              <a:t>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thiện</a:t>
            </a:r>
            <a:r>
              <a:rPr kumimoji="0" lang="en-GB" sz="1600" b="0" i="0" u="none" strike="noStrike" kern="1200" cap="none" spc="0" normalizeH="0" baseline="0" noProof="0" dirty="0">
                <a:ln>
                  <a:noFill/>
                </a:ln>
                <a:solidFill>
                  <a:prstClr val="black"/>
                </a:solidFill>
                <a:effectLst/>
                <a:uLnTx/>
                <a:uFillTx/>
                <a:latin typeface="Calibri"/>
                <a:ea typeface="+mn-ea"/>
                <a:cs typeface="+mn-cs"/>
              </a:rPr>
              <a:t>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có</a:t>
            </a:r>
            <a:r>
              <a:rPr kumimoji="0" lang="en-GB" sz="1600" b="0" i="0" u="none" strike="noStrike" kern="1200" cap="none" spc="0" normalizeH="0" baseline="0" noProof="0" dirty="0">
                <a:ln>
                  <a:noFill/>
                </a:ln>
                <a:solidFill>
                  <a:prstClr val="black"/>
                </a:solidFill>
                <a:effectLst/>
                <a:uLnTx/>
                <a:uFillTx/>
                <a:latin typeface="Calibri"/>
                <a:ea typeface="+mn-ea"/>
                <a:cs typeface="+mn-cs"/>
              </a:rPr>
              <a:t> ý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nghĩa</a:t>
            </a:r>
            <a:r>
              <a:rPr kumimoji="0" lang="en-GB" sz="1600" b="0" i="0" u="none" strike="noStrike" kern="1200" cap="none" spc="0" normalizeH="0" baseline="0" noProof="0" dirty="0">
                <a:ln>
                  <a:noFill/>
                </a:ln>
                <a:solidFill>
                  <a:prstClr val="black"/>
                </a:solidFill>
                <a:effectLst/>
                <a:uLnTx/>
                <a:uFillTx/>
                <a:latin typeface="Calibri"/>
                <a:ea typeface="+mn-ea"/>
                <a:cs typeface="+mn-cs"/>
              </a:rPr>
              <a:t>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về</a:t>
            </a:r>
            <a:r>
              <a:rPr kumimoji="0" lang="en-GB" sz="1600" b="0" i="0" u="none" strike="noStrike" kern="1200" cap="none" spc="0" normalizeH="0" baseline="0" noProof="0" dirty="0">
                <a:ln>
                  <a:noFill/>
                </a:ln>
                <a:solidFill>
                  <a:prstClr val="black"/>
                </a:solidFill>
                <a:effectLst/>
                <a:uLnTx/>
                <a:uFillTx/>
                <a:latin typeface="Calibri"/>
                <a:ea typeface="+mn-ea"/>
                <a:cs typeface="+mn-cs"/>
              </a:rPr>
              <a:t> PFS so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với</a:t>
            </a:r>
            <a:r>
              <a:rPr kumimoji="0" lang="en-GB" sz="1600" b="0" i="0" u="none" strike="noStrike" kern="1200" cap="none" spc="0" normalizeH="0" baseline="0" noProof="0" dirty="0">
                <a:ln>
                  <a:noFill/>
                </a:ln>
                <a:solidFill>
                  <a:prstClr val="black"/>
                </a:solidFill>
                <a:effectLst/>
                <a:uLnTx/>
                <a:uFillTx/>
                <a:latin typeface="Calibri"/>
                <a:ea typeface="+mn-ea"/>
                <a:cs typeface="+mn-cs"/>
              </a:rPr>
              <a:t>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hóa</a:t>
            </a:r>
            <a:r>
              <a:rPr kumimoji="0" lang="en-GB" sz="1600" b="0" i="0" u="none" strike="noStrike" kern="1200" cap="none" spc="0" normalizeH="0" baseline="0" noProof="0" dirty="0">
                <a:ln>
                  <a:noFill/>
                </a:ln>
                <a:solidFill>
                  <a:prstClr val="black"/>
                </a:solidFill>
                <a:effectLst/>
                <a:uLnTx/>
                <a:uFillTx/>
                <a:latin typeface="Calibri"/>
                <a:ea typeface="+mn-ea"/>
                <a:cs typeface="+mn-cs"/>
              </a:rPr>
              <a:t>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trị</a:t>
            </a:r>
            <a:r>
              <a:rPr kumimoji="0" lang="en-GB" sz="1600" b="0" i="0" u="none" strike="noStrike" kern="1200" cap="none" spc="0" normalizeH="0" baseline="0" noProof="0" dirty="0">
                <a:ln>
                  <a:noFill/>
                </a:ln>
                <a:solidFill>
                  <a:prstClr val="black"/>
                </a:solidFill>
                <a:effectLst/>
                <a:uLnTx/>
                <a:uFillTx/>
                <a:latin typeface="Calibri"/>
                <a:ea typeface="+mn-ea"/>
                <a:cs typeface="+mn-cs"/>
              </a:rPr>
              <a:t> ở BN UTPKTBN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có</a:t>
            </a:r>
            <a:r>
              <a:rPr kumimoji="0" lang="en-GB" sz="1600" b="0" i="0" u="none" strike="noStrike" kern="1200" cap="none" spc="0" normalizeH="0" baseline="0" noProof="0" dirty="0">
                <a:ln>
                  <a:noFill/>
                </a:ln>
                <a:solidFill>
                  <a:prstClr val="black"/>
                </a:solidFill>
                <a:effectLst/>
                <a:uLnTx/>
                <a:uFillTx/>
                <a:latin typeface="Calibri"/>
                <a:ea typeface="+mn-ea"/>
                <a:cs typeface="+mn-cs"/>
              </a:rPr>
              <a:t>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đột</a:t>
            </a:r>
            <a:r>
              <a:rPr kumimoji="0" lang="en-GB" sz="1600" b="0" i="0" u="none" strike="noStrike" kern="1200" cap="none" spc="0" normalizeH="0" baseline="0" noProof="0" dirty="0">
                <a:ln>
                  <a:noFill/>
                </a:ln>
                <a:solidFill>
                  <a:prstClr val="black"/>
                </a:solidFill>
                <a:effectLst/>
                <a:uLnTx/>
                <a:uFillTx/>
                <a:latin typeface="Calibri"/>
                <a:ea typeface="+mn-ea"/>
                <a:cs typeface="+mn-cs"/>
              </a:rPr>
              <a:t> </a:t>
            </a:r>
            <a:r>
              <a:rPr kumimoji="0" lang="en-GB" sz="1600" b="0" i="0" u="none" strike="noStrike" kern="1200" cap="none" spc="0" normalizeH="0" baseline="0" noProof="0" dirty="0" err="1">
                <a:ln>
                  <a:noFill/>
                </a:ln>
                <a:solidFill>
                  <a:prstClr val="black"/>
                </a:solidFill>
                <a:effectLst/>
                <a:uLnTx/>
                <a:uFillTx/>
                <a:latin typeface="Calibri"/>
                <a:ea typeface="+mn-ea"/>
                <a:cs typeface="+mn-cs"/>
              </a:rPr>
              <a:t>biến</a:t>
            </a:r>
            <a:endParaRPr kumimoji="0" lang="en-GB"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 name="TextBox 23"/>
          <p:cNvSpPr txBox="1"/>
          <p:nvPr/>
        </p:nvSpPr>
        <p:spPr>
          <a:xfrm>
            <a:off x="2316001" y="6078239"/>
            <a:ext cx="4394942" cy="249299"/>
          </a:xfrm>
          <a:prstGeom prst="rect">
            <a:avLst/>
          </a:prstGeom>
          <a:noFill/>
        </p:spPr>
        <p:txBody>
          <a:bodyPr wrap="square" rtlCol="0">
            <a:spAutoFit/>
          </a:bodyPr>
          <a:lstStyle>
            <a:defPPr>
              <a:defRPr lang="fr-FR"/>
            </a:defPPr>
            <a:lvl1pPr fontAlgn="base">
              <a:spcBef>
                <a:spcPct val="0"/>
              </a:spcBef>
              <a:spcAft>
                <a:spcPct val="0"/>
              </a:spcAft>
              <a:defRPr sz="1200">
                <a:solidFill>
                  <a:schemeClr val="bg1"/>
                </a:solidFill>
              </a:defRPr>
            </a:lvl1pPr>
          </a:lstStyle>
          <a:p>
            <a:pPr marL="0" marR="0" lvl="0" indent="0" algn="l" defTabSz="685800" rtl="0" eaLnBrk="1" fontAlgn="base" latinLnBrk="0" hangingPunct="1">
              <a:lnSpc>
                <a:spcPct val="85000"/>
              </a:lnSpc>
              <a:spcBef>
                <a:spcPct val="0"/>
              </a:spcBef>
              <a:spcAft>
                <a:spcPct val="0"/>
              </a:spcAft>
              <a:buClrTx/>
              <a:buSzTx/>
              <a:buFontTx/>
              <a:buNone/>
              <a:tabLst/>
              <a:defRPr/>
            </a:pPr>
            <a:r>
              <a:rPr kumimoji="0" lang="en-GB" sz="1200" b="0" i="1" u="none" strike="noStrike" kern="1200" cap="none" spc="0" normalizeH="0" baseline="0" noProof="0" dirty="0">
                <a:ln>
                  <a:noFill/>
                </a:ln>
                <a:solidFill>
                  <a:prstClr val="black"/>
                </a:solidFill>
                <a:effectLst/>
                <a:uLnTx/>
                <a:uFillTx/>
                <a:latin typeface="Calibri"/>
                <a:ea typeface="+mn-ea"/>
                <a:cs typeface="+mn-cs"/>
              </a:rPr>
              <a:t>AST = aspartate aminotransferase; ALT = alanine aminotransferase</a:t>
            </a:r>
          </a:p>
        </p:txBody>
      </p:sp>
      <p:sp>
        <p:nvSpPr>
          <p:cNvPr id="51" name="Rectangle 50"/>
          <p:cNvSpPr/>
          <p:nvPr/>
        </p:nvSpPr>
        <p:spPr>
          <a:xfrm>
            <a:off x="1854939" y="1530891"/>
            <a:ext cx="8092914" cy="369332"/>
          </a:xfrm>
          <a:prstGeom prst="rect">
            <a:avLst/>
          </a:prstGeom>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err="1">
                <a:ln>
                  <a:noFill/>
                </a:ln>
                <a:solidFill>
                  <a:prstClr val="black"/>
                </a:solidFill>
                <a:effectLst/>
                <a:uLnTx/>
                <a:uFillTx/>
                <a:latin typeface="Calibri"/>
                <a:ea typeface="+mn-ea"/>
                <a:cs typeface="+mn-cs"/>
              </a:rPr>
              <a:t>Gefitinib</a:t>
            </a:r>
            <a:r>
              <a:rPr kumimoji="0" lang="en-GB" sz="1800" b="1" i="0" u="none" strike="noStrike" kern="1200" cap="none" spc="0" normalizeH="0" baseline="0" noProof="0" dirty="0">
                <a:ln>
                  <a:noFill/>
                </a:ln>
                <a:solidFill>
                  <a:prstClr val="black"/>
                </a:solidFill>
                <a:effectLst/>
                <a:uLnTx/>
                <a:uFillTx/>
                <a:latin typeface="Calibri"/>
                <a:ea typeface="+mn-ea"/>
                <a:cs typeface="+mn-cs"/>
              </a:rPr>
              <a:t> so </a:t>
            </a:r>
            <a:r>
              <a:rPr kumimoji="0" lang="en-GB" sz="1800" b="1" i="0" u="none" strike="noStrike" kern="1200" cap="none" spc="0" normalizeH="0" baseline="0" noProof="0" dirty="0" err="1">
                <a:ln>
                  <a:noFill/>
                </a:ln>
                <a:solidFill>
                  <a:prstClr val="black"/>
                </a:solidFill>
                <a:effectLst/>
                <a:uLnTx/>
                <a:uFillTx/>
                <a:latin typeface="Calibri"/>
                <a:ea typeface="+mn-ea"/>
                <a:cs typeface="+mn-cs"/>
              </a:rPr>
              <a:t>với</a:t>
            </a:r>
            <a:r>
              <a:rPr kumimoji="0" lang="en-GB" sz="1800" b="1" i="0" u="none" strike="noStrike" kern="1200" cap="none" spc="0" normalizeH="0" baseline="0" noProof="0" dirty="0">
                <a:ln>
                  <a:noFill/>
                </a:ln>
                <a:solidFill>
                  <a:prstClr val="black"/>
                </a:solidFill>
                <a:effectLst/>
                <a:uLnTx/>
                <a:uFillTx/>
                <a:latin typeface="Calibri"/>
                <a:ea typeface="+mn-ea"/>
                <a:cs typeface="+mn-cs"/>
              </a:rPr>
              <a:t>  cisplatin/docetaxel  BN </a:t>
            </a:r>
            <a:r>
              <a:rPr kumimoji="0" lang="en-GB" sz="1800" b="1" i="0" u="none" strike="noStrike" kern="1200" cap="none" spc="0" normalizeH="0" baseline="0" noProof="0" dirty="0" err="1">
                <a:ln>
                  <a:noFill/>
                </a:ln>
                <a:solidFill>
                  <a:prstClr val="black"/>
                </a:solidFill>
                <a:effectLst/>
                <a:uLnTx/>
                <a:uFillTx/>
                <a:latin typeface="Calibri"/>
                <a:ea typeface="+mn-ea"/>
                <a:cs typeface="+mn-cs"/>
              </a:rPr>
              <a:t>Nhật</a:t>
            </a:r>
            <a:r>
              <a:rPr kumimoji="0" lang="en-GB" sz="1800" b="1" i="0" u="none" strike="noStrike" kern="1200" cap="none" spc="0" normalizeH="0" baseline="0" noProof="0" dirty="0">
                <a:ln>
                  <a:noFill/>
                </a:ln>
                <a:solidFill>
                  <a:prstClr val="black"/>
                </a:solidFill>
                <a:effectLst/>
                <a:uLnTx/>
                <a:uFillTx/>
                <a:latin typeface="Calibri"/>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a:ea typeface="+mn-ea"/>
                <a:cs typeface="+mn-cs"/>
              </a:rPr>
              <a:t>bản</a:t>
            </a:r>
            <a:r>
              <a:rPr kumimoji="0" lang="en-GB" sz="1800" b="1" i="0" u="none" strike="noStrike" kern="1200" cap="none" spc="0" normalizeH="0" baseline="0" noProof="0" dirty="0">
                <a:ln>
                  <a:noFill/>
                </a:ln>
                <a:solidFill>
                  <a:prstClr val="black"/>
                </a:solidFill>
                <a:effectLst/>
                <a:uLnTx/>
                <a:uFillTx/>
                <a:latin typeface="Calibri"/>
                <a:ea typeface="+mn-ea"/>
                <a:cs typeface="+mn-cs"/>
              </a:rPr>
              <a:t>, UTPKTBN </a:t>
            </a:r>
            <a:r>
              <a:rPr kumimoji="0" lang="en-GB" sz="1800" b="1" i="0" u="none" strike="noStrike" kern="1200" cap="none" spc="0" normalizeH="0" baseline="0" noProof="0" dirty="0" err="1">
                <a:ln>
                  <a:noFill/>
                </a:ln>
                <a:solidFill>
                  <a:prstClr val="black"/>
                </a:solidFill>
                <a:effectLst/>
                <a:uLnTx/>
                <a:uFillTx/>
                <a:latin typeface="Calibri"/>
                <a:ea typeface="+mn-ea"/>
                <a:cs typeface="+mn-cs"/>
              </a:rPr>
              <a:t>có</a:t>
            </a:r>
            <a:r>
              <a:rPr kumimoji="0" lang="en-GB" sz="1800" b="1" i="0" u="none" strike="noStrike" kern="1200" cap="none" spc="0" normalizeH="0" baseline="0" noProof="0" dirty="0">
                <a:ln>
                  <a:noFill/>
                </a:ln>
                <a:solidFill>
                  <a:prstClr val="black"/>
                </a:solidFill>
                <a:effectLst/>
                <a:uLnTx/>
                <a:uFillTx/>
                <a:latin typeface="Calibri"/>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a:ea typeface="+mn-ea"/>
                <a:cs typeface="+mn-cs"/>
              </a:rPr>
              <a:t>đột</a:t>
            </a:r>
            <a:r>
              <a:rPr kumimoji="0" lang="en-GB" sz="1800" b="1" i="0" u="none" strike="noStrike" kern="1200" cap="none" spc="0" normalizeH="0" baseline="0" noProof="0" dirty="0">
                <a:ln>
                  <a:noFill/>
                </a:ln>
                <a:solidFill>
                  <a:prstClr val="black"/>
                </a:solidFill>
                <a:effectLst/>
                <a:uLnTx/>
                <a:uFillTx/>
                <a:latin typeface="Calibri"/>
                <a:ea typeface="+mn-ea"/>
                <a:cs typeface="+mn-cs"/>
              </a:rPr>
              <a:t> </a:t>
            </a:r>
            <a:r>
              <a:rPr kumimoji="0" lang="en-GB" sz="1800" b="1" i="0" u="none" strike="noStrike" kern="1200" cap="none" spc="0" normalizeH="0" baseline="0" noProof="0" dirty="0" err="1">
                <a:ln>
                  <a:noFill/>
                </a:ln>
                <a:solidFill>
                  <a:prstClr val="black"/>
                </a:solidFill>
                <a:effectLst/>
                <a:uLnTx/>
                <a:uFillTx/>
                <a:latin typeface="Calibri"/>
                <a:ea typeface="+mn-ea"/>
                <a:cs typeface="+mn-cs"/>
              </a:rPr>
              <a:t>biến</a:t>
            </a:r>
            <a:r>
              <a:rPr kumimoji="0" lang="en-GB" sz="1800" b="1" i="0" u="none" strike="noStrike" kern="1200" cap="none" spc="0" normalizeH="0" baseline="0" noProof="0" dirty="0">
                <a:ln>
                  <a:noFill/>
                </a:ln>
                <a:solidFill>
                  <a:prstClr val="black"/>
                </a:solidFill>
                <a:effectLst/>
                <a:uLnTx/>
                <a:uFillTx/>
                <a:latin typeface="Calibri"/>
                <a:ea typeface="+mn-ea"/>
                <a:cs typeface="+mn-cs"/>
              </a:rPr>
              <a:t> EGFR</a:t>
            </a:r>
          </a:p>
        </p:txBody>
      </p:sp>
      <p:grpSp>
        <p:nvGrpSpPr>
          <p:cNvPr id="2" name="Groupe 1"/>
          <p:cNvGrpSpPr/>
          <p:nvPr/>
        </p:nvGrpSpPr>
        <p:grpSpPr>
          <a:xfrm>
            <a:off x="2300940" y="2157134"/>
            <a:ext cx="7646913" cy="2521324"/>
            <a:chOff x="4690413" y="2239176"/>
            <a:chExt cx="3316931" cy="2053522"/>
          </a:xfrm>
        </p:grpSpPr>
        <p:sp>
          <p:nvSpPr>
            <p:cNvPr id="54" name="TextBox 25"/>
            <p:cNvSpPr txBox="1"/>
            <p:nvPr/>
          </p:nvSpPr>
          <p:spPr>
            <a:xfrm rot="16200000">
              <a:off x="4394858" y="3022784"/>
              <a:ext cx="1016005" cy="173552"/>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Proportion without </a:t>
              </a:r>
              <a:b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progression (%)</a:t>
              </a:r>
            </a:p>
          </p:txBody>
        </p:sp>
        <p:sp>
          <p:nvSpPr>
            <p:cNvPr id="55" name="TextBox 28"/>
            <p:cNvSpPr txBox="1"/>
            <p:nvPr/>
          </p:nvSpPr>
          <p:spPr>
            <a:xfrm>
              <a:off x="6478338" y="4077254"/>
              <a:ext cx="217774" cy="200538"/>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tháng</a:t>
              </a:r>
              <a:endPar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6" name="Freeform 6"/>
            <p:cNvSpPr>
              <a:spLocks/>
            </p:cNvSpPr>
            <p:nvPr/>
          </p:nvSpPr>
          <p:spPr bwMode="auto">
            <a:xfrm>
              <a:off x="5351715" y="3174353"/>
              <a:ext cx="552364" cy="757238"/>
            </a:xfrm>
            <a:custGeom>
              <a:avLst/>
              <a:gdLst>
                <a:gd name="T0" fmla="*/ 0 w 562"/>
                <a:gd name="T1" fmla="*/ 0 h 477"/>
                <a:gd name="T2" fmla="*/ 562 w 562"/>
                <a:gd name="T3" fmla="*/ 0 h 477"/>
                <a:gd name="T4" fmla="*/ 562 w 562"/>
                <a:gd name="T5" fmla="*/ 477 h 477"/>
              </a:gdLst>
              <a:ahLst/>
              <a:cxnLst>
                <a:cxn ang="0">
                  <a:pos x="T0" y="T1"/>
                </a:cxn>
                <a:cxn ang="0">
                  <a:pos x="T2" y="T3"/>
                </a:cxn>
                <a:cxn ang="0">
                  <a:pos x="T4" y="T5"/>
                </a:cxn>
              </a:cxnLst>
              <a:rect l="0" t="0" r="r" b="b"/>
              <a:pathLst>
                <a:path w="562" h="477">
                  <a:moveTo>
                    <a:pt x="0" y="0"/>
                  </a:moveTo>
                  <a:lnTo>
                    <a:pt x="562" y="0"/>
                  </a:lnTo>
                  <a:lnTo>
                    <a:pt x="562" y="477"/>
                  </a:lnTo>
                </a:path>
              </a:pathLst>
            </a:custGeom>
            <a:noFill/>
            <a:ln w="9525" cap="rnd">
              <a:solidFill>
                <a:schemeClr val="bg1">
                  <a:lumMod val="5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 name="Line 7"/>
            <p:cNvSpPr>
              <a:spLocks noChangeShapeType="1"/>
            </p:cNvSpPr>
            <p:nvPr/>
          </p:nvSpPr>
          <p:spPr bwMode="auto">
            <a:xfrm>
              <a:off x="5728919" y="3174353"/>
              <a:ext cx="0" cy="757238"/>
            </a:xfrm>
            <a:prstGeom prst="line">
              <a:avLst/>
            </a:prstGeom>
            <a:noFill/>
            <a:ln w="9525" cap="rnd">
              <a:solidFill>
                <a:schemeClr val="bg1">
                  <a:lumMod val="50000"/>
                </a:schemeClr>
              </a:solidFill>
              <a:prstDash val="sysDash"/>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59" name="Freeform 9"/>
            <p:cNvSpPr>
              <a:spLocks/>
            </p:cNvSpPr>
            <p:nvPr/>
          </p:nvSpPr>
          <p:spPr bwMode="auto">
            <a:xfrm>
              <a:off x="5355402" y="2450453"/>
              <a:ext cx="2351088" cy="1481138"/>
            </a:xfrm>
            <a:custGeom>
              <a:avLst/>
              <a:gdLst>
                <a:gd name="T0" fmla="*/ 0 w 1481"/>
                <a:gd name="T1" fmla="*/ 0 h 933"/>
                <a:gd name="T2" fmla="*/ 0 w 1481"/>
                <a:gd name="T3" fmla="*/ 933 h 933"/>
                <a:gd name="T4" fmla="*/ 1481 w 1481"/>
                <a:gd name="T5" fmla="*/ 933 h 933"/>
              </a:gdLst>
              <a:ahLst/>
              <a:cxnLst>
                <a:cxn ang="0">
                  <a:pos x="T0" y="T1"/>
                </a:cxn>
                <a:cxn ang="0">
                  <a:pos x="T2" y="T3"/>
                </a:cxn>
                <a:cxn ang="0">
                  <a:pos x="T4" y="T5"/>
                </a:cxn>
              </a:cxnLst>
              <a:rect l="0" t="0" r="r" b="b"/>
              <a:pathLst>
                <a:path w="1481" h="933">
                  <a:moveTo>
                    <a:pt x="0" y="0"/>
                  </a:moveTo>
                  <a:lnTo>
                    <a:pt x="0" y="933"/>
                  </a:lnTo>
                  <a:lnTo>
                    <a:pt x="1481" y="933"/>
                  </a:ln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0" name="Groupe 59"/>
            <p:cNvGrpSpPr/>
            <p:nvPr/>
          </p:nvGrpSpPr>
          <p:grpSpPr>
            <a:xfrm>
              <a:off x="5315715" y="2450453"/>
              <a:ext cx="36000" cy="1481138"/>
              <a:chOff x="5541963" y="2982756"/>
              <a:chExt cx="36000" cy="1481138"/>
            </a:xfrm>
          </p:grpSpPr>
          <p:sp>
            <p:nvSpPr>
              <p:cNvPr id="88" name="Line 10"/>
              <p:cNvSpPr>
                <a:spLocks noChangeShapeType="1"/>
              </p:cNvSpPr>
              <p:nvPr/>
            </p:nvSpPr>
            <p:spPr bwMode="auto">
              <a:xfrm>
                <a:off x="5541963" y="2982756"/>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Line 11"/>
              <p:cNvSpPr>
                <a:spLocks noChangeShapeType="1"/>
              </p:cNvSpPr>
              <p:nvPr/>
            </p:nvSpPr>
            <p:spPr bwMode="auto">
              <a:xfrm>
                <a:off x="5541963" y="3279619"/>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90" name="Line 12"/>
              <p:cNvSpPr>
                <a:spLocks noChangeShapeType="1"/>
              </p:cNvSpPr>
              <p:nvPr/>
            </p:nvSpPr>
            <p:spPr bwMode="auto">
              <a:xfrm>
                <a:off x="5541963" y="3576481"/>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Line 13"/>
              <p:cNvSpPr>
                <a:spLocks noChangeShapeType="1"/>
              </p:cNvSpPr>
              <p:nvPr/>
            </p:nvSpPr>
            <p:spPr bwMode="auto">
              <a:xfrm>
                <a:off x="5541963" y="3871756"/>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Line 14"/>
              <p:cNvSpPr>
                <a:spLocks noChangeShapeType="1"/>
              </p:cNvSpPr>
              <p:nvPr/>
            </p:nvSpPr>
            <p:spPr bwMode="auto">
              <a:xfrm>
                <a:off x="5541963" y="4168619"/>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93" name="Line 15"/>
              <p:cNvSpPr>
                <a:spLocks noChangeShapeType="1"/>
              </p:cNvSpPr>
              <p:nvPr/>
            </p:nvSpPr>
            <p:spPr bwMode="auto">
              <a:xfrm>
                <a:off x="5541963" y="4463894"/>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1" name="Groupe 60"/>
            <p:cNvGrpSpPr/>
            <p:nvPr/>
          </p:nvGrpSpPr>
          <p:grpSpPr>
            <a:xfrm>
              <a:off x="5354889" y="3931591"/>
              <a:ext cx="2351601" cy="36000"/>
              <a:chOff x="5581137" y="4463894"/>
              <a:chExt cx="2351601" cy="57150"/>
            </a:xfrm>
          </p:grpSpPr>
          <p:sp>
            <p:nvSpPr>
              <p:cNvPr id="81" name="Line 16"/>
              <p:cNvSpPr>
                <a:spLocks noChangeShapeType="1"/>
              </p:cNvSpPr>
              <p:nvPr/>
            </p:nvSpPr>
            <p:spPr bwMode="auto">
              <a:xfrm flipV="1">
                <a:off x="5581137"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82" name="Line 17"/>
              <p:cNvSpPr>
                <a:spLocks noChangeShapeType="1"/>
              </p:cNvSpPr>
              <p:nvPr/>
            </p:nvSpPr>
            <p:spPr bwMode="auto">
              <a:xfrm flipV="1">
                <a:off x="6169037"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83" name="Line 18"/>
              <p:cNvSpPr>
                <a:spLocks noChangeShapeType="1"/>
              </p:cNvSpPr>
              <p:nvPr/>
            </p:nvSpPr>
            <p:spPr bwMode="auto">
              <a:xfrm flipV="1">
                <a:off x="6756937"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Line 19"/>
              <p:cNvSpPr>
                <a:spLocks noChangeShapeType="1"/>
              </p:cNvSpPr>
              <p:nvPr/>
            </p:nvSpPr>
            <p:spPr bwMode="auto">
              <a:xfrm flipV="1">
                <a:off x="7344837"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87" name="Line 22"/>
              <p:cNvSpPr>
                <a:spLocks noChangeShapeType="1"/>
              </p:cNvSpPr>
              <p:nvPr/>
            </p:nvSpPr>
            <p:spPr bwMode="auto">
              <a:xfrm flipV="1">
                <a:off x="7932738"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4" name="Groupe 13"/>
            <p:cNvGrpSpPr/>
            <p:nvPr/>
          </p:nvGrpSpPr>
          <p:grpSpPr>
            <a:xfrm>
              <a:off x="6812511" y="2410445"/>
              <a:ext cx="1194833" cy="509700"/>
              <a:chOff x="6812511" y="2391591"/>
              <a:chExt cx="1194833" cy="509700"/>
            </a:xfrm>
          </p:grpSpPr>
          <p:sp>
            <p:nvSpPr>
              <p:cNvPr id="64" name="TextBox 48"/>
              <p:cNvSpPr txBox="1"/>
              <p:nvPr/>
            </p:nvSpPr>
            <p:spPr>
              <a:xfrm>
                <a:off x="6963508" y="2391591"/>
                <a:ext cx="1043836" cy="50970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225"/>
                  </a:spcAft>
                  <a:buClrTx/>
                  <a:buSzTx/>
                  <a:buFontTx/>
                  <a:buNone/>
                  <a:tabLst/>
                  <a:defRPr/>
                </a:pPr>
                <a:r>
                  <a:rPr kumimoji="0" lang="en-US" sz="1100" b="1" i="0" u="none" strike="noStrike" kern="1200" cap="none" spc="0" normalizeH="0" baseline="0" noProof="1">
                    <a:ln>
                      <a:noFill/>
                    </a:ln>
                    <a:solidFill>
                      <a:prstClr val="black"/>
                    </a:solidFill>
                    <a:effectLst/>
                    <a:uLnTx/>
                    <a:uFillTx/>
                    <a:latin typeface="Calibri"/>
                    <a:ea typeface="+mn-ea"/>
                    <a:cs typeface="+mn-cs"/>
                  </a:rPr>
                  <a:t>Gefitinib </a:t>
                </a:r>
                <a:r>
                  <a:rPr kumimoji="0" lang="en-US" sz="1100" b="0" i="0" u="none" strike="noStrike" kern="1200" cap="none" spc="0" normalizeH="0" baseline="0" noProof="1">
                    <a:ln>
                      <a:noFill/>
                    </a:ln>
                    <a:solidFill>
                      <a:prstClr val="black"/>
                    </a:solidFill>
                    <a:effectLst/>
                    <a:uLnTx/>
                    <a:uFillTx/>
                    <a:latin typeface="Calibri"/>
                    <a:ea typeface="+mn-ea"/>
                    <a:cs typeface="+mn-cs"/>
                  </a:rPr>
                  <a:t> (N=86) 9.2 tháng (8.0–13.0)</a:t>
                </a:r>
              </a:p>
              <a:p>
                <a:pPr marL="0" marR="0" lvl="0" indent="0" algn="l" defTabSz="685800" rtl="0" eaLnBrk="1" fontAlgn="auto" latinLnBrk="0" hangingPunct="1">
                  <a:lnSpc>
                    <a:spcPct val="100000"/>
                  </a:lnSpc>
                  <a:spcBef>
                    <a:spcPts val="0"/>
                  </a:spcBef>
                  <a:spcAft>
                    <a:spcPts val="225"/>
                  </a:spcAft>
                  <a:buClrTx/>
                  <a:buSzTx/>
                  <a:buFontTx/>
                  <a:buNone/>
                  <a:tabLst/>
                  <a:defRPr/>
                </a:pPr>
                <a:r>
                  <a:rPr kumimoji="0" lang="en-US" sz="1100" b="1" i="0" u="none" strike="noStrike" kern="1200" cap="none" spc="0" normalizeH="0" baseline="0" noProof="1">
                    <a:ln>
                      <a:noFill/>
                    </a:ln>
                    <a:solidFill>
                      <a:prstClr val="black"/>
                    </a:solidFill>
                    <a:effectLst/>
                    <a:uLnTx/>
                    <a:uFillTx/>
                    <a:latin typeface="Calibri"/>
                    <a:ea typeface="+mn-ea"/>
                    <a:cs typeface="+mn-cs"/>
                  </a:rPr>
                  <a:t>Cisplatin </a:t>
                </a:r>
                <a:r>
                  <a:rPr kumimoji="0" lang="en-US" sz="1100" b="0" i="0" u="none" strike="noStrike" kern="1200" cap="none" spc="0" normalizeH="0" baseline="0" noProof="1">
                    <a:ln>
                      <a:noFill/>
                    </a:ln>
                    <a:solidFill>
                      <a:prstClr val="black"/>
                    </a:solidFill>
                    <a:effectLst/>
                    <a:uLnTx/>
                    <a:uFillTx/>
                    <a:latin typeface="Calibri"/>
                    <a:ea typeface="+mn-ea"/>
                    <a:cs typeface="+mn-cs"/>
                  </a:rPr>
                  <a:t> (N=86) 6.3 tháng (5.8–7.8)</a:t>
                </a:r>
                <a:br>
                  <a:rPr kumimoji="0" lang="en-US" sz="1100" b="0" i="0" u="none" strike="noStrike" kern="1200" cap="none" spc="0" normalizeH="0" baseline="0" noProof="1">
                    <a:ln>
                      <a:noFill/>
                    </a:ln>
                    <a:solidFill>
                      <a:prstClr val="black"/>
                    </a:solidFill>
                    <a:effectLst/>
                    <a:uLnTx/>
                    <a:uFillTx/>
                    <a:latin typeface="Calibri"/>
                    <a:ea typeface="+mn-ea"/>
                    <a:cs typeface="+mn-cs"/>
                  </a:rPr>
                </a:br>
                <a:r>
                  <a:rPr kumimoji="0" lang="en-US" sz="1100" b="1" i="0" u="none" strike="noStrike" kern="1200" cap="none" spc="0" normalizeH="0" baseline="0" noProof="1">
                    <a:ln>
                      <a:noFill/>
                    </a:ln>
                    <a:solidFill>
                      <a:prstClr val="black"/>
                    </a:solidFill>
                    <a:effectLst/>
                    <a:uLnTx/>
                    <a:uFillTx/>
                    <a:latin typeface="Calibri"/>
                    <a:ea typeface="+mn-ea"/>
                    <a:cs typeface="+mn-cs"/>
                  </a:rPr>
                  <a:t>and docetaxel</a:t>
                </a:r>
              </a:p>
            </p:txBody>
          </p:sp>
          <p:cxnSp>
            <p:nvCxnSpPr>
              <p:cNvPr id="65" name="Straight Connector 49"/>
              <p:cNvCxnSpPr/>
              <p:nvPr/>
            </p:nvCxnSpPr>
            <p:spPr>
              <a:xfrm flipH="1">
                <a:off x="6812511" y="2507521"/>
                <a:ext cx="144000"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50"/>
              <p:cNvCxnSpPr/>
              <p:nvPr/>
            </p:nvCxnSpPr>
            <p:spPr>
              <a:xfrm flipH="1">
                <a:off x="6812511" y="2666906"/>
                <a:ext cx="144000" cy="0"/>
              </a:xfrm>
              <a:prstGeom prst="line">
                <a:avLst/>
              </a:pr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cxnSp>
        </p:grpSp>
        <p:sp>
          <p:nvSpPr>
            <p:cNvPr id="67" name="Rectangle à coins arrondis 66"/>
            <p:cNvSpPr/>
            <p:nvPr/>
          </p:nvSpPr>
          <p:spPr>
            <a:xfrm>
              <a:off x="4690413" y="2239176"/>
              <a:ext cx="3316930" cy="2053522"/>
            </a:xfrm>
            <a:prstGeom prst="roundRect">
              <a:avLst>
                <a:gd name="adj" fmla="val 6061"/>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prstClr val="black"/>
                </a:solidFill>
                <a:effectLst/>
                <a:uLnTx/>
                <a:uFillTx/>
                <a:latin typeface="Calibri"/>
                <a:ea typeface="+mn-ea"/>
                <a:cs typeface="+mn-cs"/>
              </a:endParaRPr>
            </a:p>
          </p:txBody>
        </p:sp>
        <p:sp>
          <p:nvSpPr>
            <p:cNvPr id="68" name="ZoneTexte 67"/>
            <p:cNvSpPr txBox="1"/>
            <p:nvPr/>
          </p:nvSpPr>
          <p:spPr>
            <a:xfrm>
              <a:off x="5339308" y="3963336"/>
              <a:ext cx="31290" cy="137870"/>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0</a:t>
              </a:r>
            </a:p>
          </p:txBody>
        </p:sp>
        <p:sp>
          <p:nvSpPr>
            <p:cNvPr id="69" name="ZoneTexte 68"/>
            <p:cNvSpPr txBox="1"/>
            <p:nvPr/>
          </p:nvSpPr>
          <p:spPr>
            <a:xfrm>
              <a:off x="5910422" y="3963336"/>
              <a:ext cx="62579" cy="137870"/>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10</a:t>
              </a:r>
            </a:p>
          </p:txBody>
        </p:sp>
        <p:sp>
          <p:nvSpPr>
            <p:cNvPr id="70" name="ZoneTexte 69"/>
            <p:cNvSpPr txBox="1"/>
            <p:nvPr/>
          </p:nvSpPr>
          <p:spPr>
            <a:xfrm>
              <a:off x="6501700" y="3963336"/>
              <a:ext cx="62579" cy="137870"/>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20</a:t>
              </a:r>
            </a:p>
          </p:txBody>
        </p:sp>
        <p:sp>
          <p:nvSpPr>
            <p:cNvPr id="71" name="ZoneTexte 70"/>
            <p:cNvSpPr txBox="1"/>
            <p:nvPr/>
          </p:nvSpPr>
          <p:spPr>
            <a:xfrm>
              <a:off x="7089963" y="3963336"/>
              <a:ext cx="62579" cy="137870"/>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30</a:t>
              </a:r>
            </a:p>
          </p:txBody>
        </p:sp>
        <p:sp>
          <p:nvSpPr>
            <p:cNvPr id="74" name="ZoneTexte 73"/>
            <p:cNvSpPr txBox="1"/>
            <p:nvPr/>
          </p:nvSpPr>
          <p:spPr>
            <a:xfrm>
              <a:off x="7675203" y="3963336"/>
              <a:ext cx="62579" cy="137870"/>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40</a:t>
              </a:r>
            </a:p>
          </p:txBody>
        </p:sp>
        <p:sp>
          <p:nvSpPr>
            <p:cNvPr id="75" name="ZoneTexte 74"/>
            <p:cNvSpPr txBox="1"/>
            <p:nvPr/>
          </p:nvSpPr>
          <p:spPr>
            <a:xfrm>
              <a:off x="5251317" y="3870035"/>
              <a:ext cx="31289" cy="137870"/>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0</a:t>
              </a:r>
            </a:p>
          </p:txBody>
        </p:sp>
        <p:sp>
          <p:nvSpPr>
            <p:cNvPr id="76" name="ZoneTexte 75"/>
            <p:cNvSpPr txBox="1"/>
            <p:nvPr/>
          </p:nvSpPr>
          <p:spPr>
            <a:xfrm>
              <a:off x="5220031" y="3574760"/>
              <a:ext cx="62579" cy="137870"/>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20</a:t>
              </a:r>
            </a:p>
          </p:txBody>
        </p:sp>
        <p:sp>
          <p:nvSpPr>
            <p:cNvPr id="77" name="ZoneTexte 76"/>
            <p:cNvSpPr txBox="1"/>
            <p:nvPr/>
          </p:nvSpPr>
          <p:spPr>
            <a:xfrm>
              <a:off x="5220031" y="3277897"/>
              <a:ext cx="62579" cy="137870"/>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40</a:t>
              </a:r>
            </a:p>
          </p:txBody>
        </p:sp>
        <p:sp>
          <p:nvSpPr>
            <p:cNvPr id="78" name="ZoneTexte 77"/>
            <p:cNvSpPr txBox="1"/>
            <p:nvPr/>
          </p:nvSpPr>
          <p:spPr>
            <a:xfrm>
              <a:off x="5220031" y="2982622"/>
              <a:ext cx="62579" cy="137870"/>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60</a:t>
              </a:r>
            </a:p>
          </p:txBody>
        </p:sp>
        <p:sp>
          <p:nvSpPr>
            <p:cNvPr id="79" name="ZoneTexte 78"/>
            <p:cNvSpPr txBox="1"/>
            <p:nvPr/>
          </p:nvSpPr>
          <p:spPr>
            <a:xfrm>
              <a:off x="5220031" y="2685760"/>
              <a:ext cx="62579" cy="137870"/>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80</a:t>
              </a:r>
            </a:p>
          </p:txBody>
        </p:sp>
        <p:sp>
          <p:nvSpPr>
            <p:cNvPr id="80" name="ZoneTexte 79"/>
            <p:cNvSpPr txBox="1"/>
            <p:nvPr/>
          </p:nvSpPr>
          <p:spPr>
            <a:xfrm>
              <a:off x="5188739" y="2388897"/>
              <a:ext cx="93868" cy="137870"/>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black"/>
                  </a:solidFill>
                  <a:effectLst/>
                  <a:uLnTx/>
                  <a:uFillTx/>
                  <a:latin typeface="Calibri"/>
                  <a:ea typeface="+mn-ea"/>
                  <a:cs typeface="+mn-cs"/>
                </a:rPr>
                <a:t>100</a:t>
              </a:r>
            </a:p>
          </p:txBody>
        </p:sp>
        <p:sp>
          <p:nvSpPr>
            <p:cNvPr id="94" name="Freeform 28"/>
            <p:cNvSpPr>
              <a:spLocks/>
            </p:cNvSpPr>
            <p:nvPr/>
          </p:nvSpPr>
          <p:spPr bwMode="auto">
            <a:xfrm>
              <a:off x="5369716" y="2451648"/>
              <a:ext cx="1417638" cy="1463675"/>
            </a:xfrm>
            <a:custGeom>
              <a:avLst/>
              <a:gdLst>
                <a:gd name="T0" fmla="*/ 21 w 893"/>
                <a:gd name="T1" fmla="*/ 0 h 922"/>
                <a:gd name="T2" fmla="*/ 31 w 893"/>
                <a:gd name="T3" fmla="*/ 5 h 922"/>
                <a:gd name="T4" fmla="*/ 38 w 893"/>
                <a:gd name="T5" fmla="*/ 22 h 922"/>
                <a:gd name="T6" fmla="*/ 50 w 893"/>
                <a:gd name="T7" fmla="*/ 52 h 922"/>
                <a:gd name="T8" fmla="*/ 69 w 893"/>
                <a:gd name="T9" fmla="*/ 71 h 922"/>
                <a:gd name="T10" fmla="*/ 73 w 893"/>
                <a:gd name="T11" fmla="*/ 85 h 922"/>
                <a:gd name="T12" fmla="*/ 88 w 893"/>
                <a:gd name="T13" fmla="*/ 95 h 922"/>
                <a:gd name="T14" fmla="*/ 97 w 893"/>
                <a:gd name="T15" fmla="*/ 111 h 922"/>
                <a:gd name="T16" fmla="*/ 107 w 893"/>
                <a:gd name="T17" fmla="*/ 130 h 922"/>
                <a:gd name="T18" fmla="*/ 130 w 893"/>
                <a:gd name="T19" fmla="*/ 149 h 922"/>
                <a:gd name="T20" fmla="*/ 137 w 893"/>
                <a:gd name="T21" fmla="*/ 163 h 922"/>
                <a:gd name="T22" fmla="*/ 144 w 893"/>
                <a:gd name="T23" fmla="*/ 201 h 922"/>
                <a:gd name="T24" fmla="*/ 151 w 893"/>
                <a:gd name="T25" fmla="*/ 213 h 922"/>
                <a:gd name="T26" fmla="*/ 177 w 893"/>
                <a:gd name="T27" fmla="*/ 244 h 922"/>
                <a:gd name="T28" fmla="*/ 182 w 893"/>
                <a:gd name="T29" fmla="*/ 251 h 922"/>
                <a:gd name="T30" fmla="*/ 187 w 893"/>
                <a:gd name="T31" fmla="*/ 291 h 922"/>
                <a:gd name="T32" fmla="*/ 192 w 893"/>
                <a:gd name="T33" fmla="*/ 317 h 922"/>
                <a:gd name="T34" fmla="*/ 206 w 893"/>
                <a:gd name="T35" fmla="*/ 350 h 922"/>
                <a:gd name="T36" fmla="*/ 213 w 893"/>
                <a:gd name="T37" fmla="*/ 357 h 922"/>
                <a:gd name="T38" fmla="*/ 213 w 893"/>
                <a:gd name="T39" fmla="*/ 428 h 922"/>
                <a:gd name="T40" fmla="*/ 220 w 893"/>
                <a:gd name="T41" fmla="*/ 435 h 922"/>
                <a:gd name="T42" fmla="*/ 227 w 893"/>
                <a:gd name="T43" fmla="*/ 475 h 922"/>
                <a:gd name="T44" fmla="*/ 234 w 893"/>
                <a:gd name="T45" fmla="*/ 504 h 922"/>
                <a:gd name="T46" fmla="*/ 244 w 893"/>
                <a:gd name="T47" fmla="*/ 518 h 922"/>
                <a:gd name="T48" fmla="*/ 251 w 893"/>
                <a:gd name="T49" fmla="*/ 530 h 922"/>
                <a:gd name="T50" fmla="*/ 265 w 893"/>
                <a:gd name="T51" fmla="*/ 541 h 922"/>
                <a:gd name="T52" fmla="*/ 272 w 893"/>
                <a:gd name="T53" fmla="*/ 563 h 922"/>
                <a:gd name="T54" fmla="*/ 281 w 893"/>
                <a:gd name="T55" fmla="*/ 570 h 922"/>
                <a:gd name="T56" fmla="*/ 286 w 893"/>
                <a:gd name="T57" fmla="*/ 586 h 922"/>
                <a:gd name="T58" fmla="*/ 286 w 893"/>
                <a:gd name="T59" fmla="*/ 629 h 922"/>
                <a:gd name="T60" fmla="*/ 291 w 893"/>
                <a:gd name="T61" fmla="*/ 643 h 922"/>
                <a:gd name="T62" fmla="*/ 300 w 893"/>
                <a:gd name="T63" fmla="*/ 657 h 922"/>
                <a:gd name="T64" fmla="*/ 312 w 893"/>
                <a:gd name="T65" fmla="*/ 700 h 922"/>
                <a:gd name="T66" fmla="*/ 322 w 893"/>
                <a:gd name="T67" fmla="*/ 718 h 922"/>
                <a:gd name="T68" fmla="*/ 326 w 893"/>
                <a:gd name="T69" fmla="*/ 735 h 922"/>
                <a:gd name="T70" fmla="*/ 338 w 893"/>
                <a:gd name="T71" fmla="*/ 752 h 922"/>
                <a:gd name="T72" fmla="*/ 371 w 893"/>
                <a:gd name="T73" fmla="*/ 766 h 922"/>
                <a:gd name="T74" fmla="*/ 400 w 893"/>
                <a:gd name="T75" fmla="*/ 782 h 922"/>
                <a:gd name="T76" fmla="*/ 430 w 893"/>
                <a:gd name="T77" fmla="*/ 818 h 922"/>
                <a:gd name="T78" fmla="*/ 586 w 893"/>
                <a:gd name="T79" fmla="*/ 834 h 922"/>
                <a:gd name="T80" fmla="*/ 598 w 893"/>
                <a:gd name="T81" fmla="*/ 851 h 922"/>
                <a:gd name="T82" fmla="*/ 657 w 893"/>
                <a:gd name="T83" fmla="*/ 872 h 922"/>
                <a:gd name="T84" fmla="*/ 671 w 893"/>
                <a:gd name="T85" fmla="*/ 889 h 922"/>
                <a:gd name="T86" fmla="*/ 766 w 893"/>
                <a:gd name="T87" fmla="*/ 907 h 922"/>
                <a:gd name="T88" fmla="*/ 889 w 893"/>
                <a:gd name="T89" fmla="*/ 922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3" h="922">
                  <a:moveTo>
                    <a:pt x="0" y="0"/>
                  </a:moveTo>
                  <a:lnTo>
                    <a:pt x="21" y="0"/>
                  </a:lnTo>
                  <a:lnTo>
                    <a:pt x="21" y="5"/>
                  </a:lnTo>
                  <a:lnTo>
                    <a:pt x="31" y="5"/>
                  </a:lnTo>
                  <a:lnTo>
                    <a:pt x="31" y="22"/>
                  </a:lnTo>
                  <a:lnTo>
                    <a:pt x="38" y="22"/>
                  </a:lnTo>
                  <a:lnTo>
                    <a:pt x="38" y="52"/>
                  </a:lnTo>
                  <a:lnTo>
                    <a:pt x="50" y="52"/>
                  </a:lnTo>
                  <a:lnTo>
                    <a:pt x="50" y="71"/>
                  </a:lnTo>
                  <a:lnTo>
                    <a:pt x="69" y="71"/>
                  </a:lnTo>
                  <a:lnTo>
                    <a:pt x="69" y="85"/>
                  </a:lnTo>
                  <a:lnTo>
                    <a:pt x="73" y="85"/>
                  </a:lnTo>
                  <a:lnTo>
                    <a:pt x="73" y="95"/>
                  </a:lnTo>
                  <a:lnTo>
                    <a:pt x="88" y="95"/>
                  </a:lnTo>
                  <a:lnTo>
                    <a:pt x="88" y="111"/>
                  </a:lnTo>
                  <a:lnTo>
                    <a:pt x="97" y="111"/>
                  </a:lnTo>
                  <a:lnTo>
                    <a:pt x="97" y="130"/>
                  </a:lnTo>
                  <a:lnTo>
                    <a:pt x="107" y="130"/>
                  </a:lnTo>
                  <a:lnTo>
                    <a:pt x="107" y="149"/>
                  </a:lnTo>
                  <a:lnTo>
                    <a:pt x="130" y="149"/>
                  </a:lnTo>
                  <a:lnTo>
                    <a:pt x="130" y="163"/>
                  </a:lnTo>
                  <a:lnTo>
                    <a:pt x="137" y="163"/>
                  </a:lnTo>
                  <a:lnTo>
                    <a:pt x="137" y="201"/>
                  </a:lnTo>
                  <a:lnTo>
                    <a:pt x="144" y="201"/>
                  </a:lnTo>
                  <a:lnTo>
                    <a:pt x="144" y="213"/>
                  </a:lnTo>
                  <a:lnTo>
                    <a:pt x="151" y="213"/>
                  </a:lnTo>
                  <a:lnTo>
                    <a:pt x="151" y="244"/>
                  </a:lnTo>
                  <a:lnTo>
                    <a:pt x="177" y="244"/>
                  </a:lnTo>
                  <a:lnTo>
                    <a:pt x="177" y="251"/>
                  </a:lnTo>
                  <a:lnTo>
                    <a:pt x="182" y="251"/>
                  </a:lnTo>
                  <a:lnTo>
                    <a:pt x="182" y="291"/>
                  </a:lnTo>
                  <a:lnTo>
                    <a:pt x="187" y="291"/>
                  </a:lnTo>
                  <a:lnTo>
                    <a:pt x="187" y="317"/>
                  </a:lnTo>
                  <a:lnTo>
                    <a:pt x="192" y="317"/>
                  </a:lnTo>
                  <a:lnTo>
                    <a:pt x="192" y="350"/>
                  </a:lnTo>
                  <a:lnTo>
                    <a:pt x="206" y="350"/>
                  </a:lnTo>
                  <a:lnTo>
                    <a:pt x="206" y="357"/>
                  </a:lnTo>
                  <a:lnTo>
                    <a:pt x="213" y="357"/>
                  </a:lnTo>
                  <a:lnTo>
                    <a:pt x="213" y="414"/>
                  </a:lnTo>
                  <a:lnTo>
                    <a:pt x="213" y="428"/>
                  </a:lnTo>
                  <a:lnTo>
                    <a:pt x="220" y="428"/>
                  </a:lnTo>
                  <a:lnTo>
                    <a:pt x="220" y="435"/>
                  </a:lnTo>
                  <a:lnTo>
                    <a:pt x="227" y="435"/>
                  </a:lnTo>
                  <a:lnTo>
                    <a:pt x="227" y="475"/>
                  </a:lnTo>
                  <a:lnTo>
                    <a:pt x="234" y="475"/>
                  </a:lnTo>
                  <a:lnTo>
                    <a:pt x="234" y="504"/>
                  </a:lnTo>
                  <a:lnTo>
                    <a:pt x="244" y="504"/>
                  </a:lnTo>
                  <a:lnTo>
                    <a:pt x="244" y="518"/>
                  </a:lnTo>
                  <a:lnTo>
                    <a:pt x="251" y="518"/>
                  </a:lnTo>
                  <a:lnTo>
                    <a:pt x="251" y="530"/>
                  </a:lnTo>
                  <a:lnTo>
                    <a:pt x="265" y="530"/>
                  </a:lnTo>
                  <a:lnTo>
                    <a:pt x="265" y="541"/>
                  </a:lnTo>
                  <a:lnTo>
                    <a:pt x="272" y="541"/>
                  </a:lnTo>
                  <a:lnTo>
                    <a:pt x="272" y="563"/>
                  </a:lnTo>
                  <a:lnTo>
                    <a:pt x="272" y="570"/>
                  </a:lnTo>
                  <a:lnTo>
                    <a:pt x="281" y="570"/>
                  </a:lnTo>
                  <a:lnTo>
                    <a:pt x="281" y="586"/>
                  </a:lnTo>
                  <a:lnTo>
                    <a:pt x="286" y="586"/>
                  </a:lnTo>
                  <a:lnTo>
                    <a:pt x="286" y="610"/>
                  </a:lnTo>
                  <a:lnTo>
                    <a:pt x="286" y="629"/>
                  </a:lnTo>
                  <a:lnTo>
                    <a:pt x="291" y="629"/>
                  </a:lnTo>
                  <a:lnTo>
                    <a:pt x="291" y="643"/>
                  </a:lnTo>
                  <a:lnTo>
                    <a:pt x="300" y="643"/>
                  </a:lnTo>
                  <a:lnTo>
                    <a:pt x="300" y="657"/>
                  </a:lnTo>
                  <a:lnTo>
                    <a:pt x="312" y="657"/>
                  </a:lnTo>
                  <a:lnTo>
                    <a:pt x="312" y="700"/>
                  </a:lnTo>
                  <a:lnTo>
                    <a:pt x="322" y="700"/>
                  </a:lnTo>
                  <a:lnTo>
                    <a:pt x="322" y="718"/>
                  </a:lnTo>
                  <a:lnTo>
                    <a:pt x="326" y="718"/>
                  </a:lnTo>
                  <a:lnTo>
                    <a:pt x="326" y="735"/>
                  </a:lnTo>
                  <a:lnTo>
                    <a:pt x="338" y="735"/>
                  </a:lnTo>
                  <a:lnTo>
                    <a:pt x="338" y="752"/>
                  </a:lnTo>
                  <a:lnTo>
                    <a:pt x="371" y="752"/>
                  </a:lnTo>
                  <a:lnTo>
                    <a:pt x="371" y="766"/>
                  </a:lnTo>
                  <a:lnTo>
                    <a:pt x="400" y="766"/>
                  </a:lnTo>
                  <a:lnTo>
                    <a:pt x="400" y="782"/>
                  </a:lnTo>
                  <a:lnTo>
                    <a:pt x="430" y="782"/>
                  </a:lnTo>
                  <a:lnTo>
                    <a:pt x="430" y="818"/>
                  </a:lnTo>
                  <a:lnTo>
                    <a:pt x="586" y="818"/>
                  </a:lnTo>
                  <a:lnTo>
                    <a:pt x="586" y="834"/>
                  </a:lnTo>
                  <a:lnTo>
                    <a:pt x="598" y="834"/>
                  </a:lnTo>
                  <a:lnTo>
                    <a:pt x="598" y="851"/>
                  </a:lnTo>
                  <a:lnTo>
                    <a:pt x="657" y="851"/>
                  </a:lnTo>
                  <a:lnTo>
                    <a:pt x="657" y="872"/>
                  </a:lnTo>
                  <a:lnTo>
                    <a:pt x="671" y="872"/>
                  </a:lnTo>
                  <a:lnTo>
                    <a:pt x="671" y="889"/>
                  </a:lnTo>
                  <a:lnTo>
                    <a:pt x="766" y="889"/>
                  </a:lnTo>
                  <a:lnTo>
                    <a:pt x="766" y="907"/>
                  </a:lnTo>
                  <a:lnTo>
                    <a:pt x="889" y="907"/>
                  </a:lnTo>
                  <a:lnTo>
                    <a:pt x="889" y="922"/>
                  </a:lnTo>
                  <a:lnTo>
                    <a:pt x="893" y="922"/>
                  </a:lnTo>
                </a:path>
              </a:pathLst>
            </a:cu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95" name="Freeform 41"/>
            <p:cNvSpPr>
              <a:spLocks/>
            </p:cNvSpPr>
            <p:nvPr/>
          </p:nvSpPr>
          <p:spPr bwMode="auto">
            <a:xfrm>
              <a:off x="5369716" y="2451648"/>
              <a:ext cx="2322513" cy="1384300"/>
            </a:xfrm>
            <a:custGeom>
              <a:avLst/>
              <a:gdLst>
                <a:gd name="T0" fmla="*/ 31 w 1463"/>
                <a:gd name="T1" fmla="*/ 0 h 872"/>
                <a:gd name="T2" fmla="*/ 45 w 1463"/>
                <a:gd name="T3" fmla="*/ 8 h 872"/>
                <a:gd name="T4" fmla="*/ 71 w 1463"/>
                <a:gd name="T5" fmla="*/ 29 h 872"/>
                <a:gd name="T6" fmla="*/ 102 w 1463"/>
                <a:gd name="T7" fmla="*/ 41 h 872"/>
                <a:gd name="T8" fmla="*/ 114 w 1463"/>
                <a:gd name="T9" fmla="*/ 50 h 872"/>
                <a:gd name="T10" fmla="*/ 149 w 1463"/>
                <a:gd name="T11" fmla="*/ 67 h 872"/>
                <a:gd name="T12" fmla="*/ 166 w 1463"/>
                <a:gd name="T13" fmla="*/ 71 h 872"/>
                <a:gd name="T14" fmla="*/ 175 w 1463"/>
                <a:gd name="T15" fmla="*/ 102 h 872"/>
                <a:gd name="T16" fmla="*/ 192 w 1463"/>
                <a:gd name="T17" fmla="*/ 114 h 872"/>
                <a:gd name="T18" fmla="*/ 210 w 1463"/>
                <a:gd name="T19" fmla="*/ 126 h 872"/>
                <a:gd name="T20" fmla="*/ 218 w 1463"/>
                <a:gd name="T21" fmla="*/ 156 h 872"/>
                <a:gd name="T22" fmla="*/ 234 w 1463"/>
                <a:gd name="T23" fmla="*/ 194 h 872"/>
                <a:gd name="T24" fmla="*/ 244 w 1463"/>
                <a:gd name="T25" fmla="*/ 241 h 872"/>
                <a:gd name="T26" fmla="*/ 251 w 1463"/>
                <a:gd name="T27" fmla="*/ 256 h 872"/>
                <a:gd name="T28" fmla="*/ 258 w 1463"/>
                <a:gd name="T29" fmla="*/ 270 h 872"/>
                <a:gd name="T30" fmla="*/ 258 w 1463"/>
                <a:gd name="T31" fmla="*/ 319 h 872"/>
                <a:gd name="T32" fmla="*/ 281 w 1463"/>
                <a:gd name="T33" fmla="*/ 333 h 872"/>
                <a:gd name="T34" fmla="*/ 288 w 1463"/>
                <a:gd name="T35" fmla="*/ 352 h 872"/>
                <a:gd name="T36" fmla="*/ 293 w 1463"/>
                <a:gd name="T37" fmla="*/ 371 h 872"/>
                <a:gd name="T38" fmla="*/ 312 w 1463"/>
                <a:gd name="T39" fmla="*/ 390 h 872"/>
                <a:gd name="T40" fmla="*/ 322 w 1463"/>
                <a:gd name="T41" fmla="*/ 407 h 872"/>
                <a:gd name="T42" fmla="*/ 331 w 1463"/>
                <a:gd name="T43" fmla="*/ 423 h 872"/>
                <a:gd name="T44" fmla="*/ 338 w 1463"/>
                <a:gd name="T45" fmla="*/ 456 h 872"/>
                <a:gd name="T46" fmla="*/ 348 w 1463"/>
                <a:gd name="T47" fmla="*/ 487 h 872"/>
                <a:gd name="T48" fmla="*/ 352 w 1463"/>
                <a:gd name="T49" fmla="*/ 501 h 872"/>
                <a:gd name="T50" fmla="*/ 359 w 1463"/>
                <a:gd name="T51" fmla="*/ 518 h 872"/>
                <a:gd name="T52" fmla="*/ 390 w 1463"/>
                <a:gd name="T53" fmla="*/ 534 h 872"/>
                <a:gd name="T54" fmla="*/ 397 w 1463"/>
                <a:gd name="T55" fmla="*/ 556 h 872"/>
                <a:gd name="T56" fmla="*/ 475 w 1463"/>
                <a:gd name="T57" fmla="*/ 579 h 872"/>
                <a:gd name="T58" fmla="*/ 489 w 1463"/>
                <a:gd name="T59" fmla="*/ 596 h 872"/>
                <a:gd name="T60" fmla="*/ 501 w 1463"/>
                <a:gd name="T61" fmla="*/ 615 h 872"/>
                <a:gd name="T62" fmla="*/ 513 w 1463"/>
                <a:gd name="T63" fmla="*/ 641 h 872"/>
                <a:gd name="T64" fmla="*/ 553 w 1463"/>
                <a:gd name="T65" fmla="*/ 671 h 872"/>
                <a:gd name="T66" fmla="*/ 643 w 1463"/>
                <a:gd name="T67" fmla="*/ 693 h 872"/>
                <a:gd name="T68" fmla="*/ 709 w 1463"/>
                <a:gd name="T69" fmla="*/ 733 h 872"/>
                <a:gd name="T70" fmla="*/ 754 w 1463"/>
                <a:gd name="T71" fmla="*/ 775 h 872"/>
                <a:gd name="T72" fmla="*/ 1323 w 1463"/>
                <a:gd name="T73" fmla="*/ 818 h 872"/>
                <a:gd name="T74" fmla="*/ 1463 w 1463"/>
                <a:gd name="T75" fmla="*/ 872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3" h="872">
                  <a:moveTo>
                    <a:pt x="0" y="0"/>
                  </a:moveTo>
                  <a:lnTo>
                    <a:pt x="31" y="0"/>
                  </a:lnTo>
                  <a:lnTo>
                    <a:pt x="31" y="8"/>
                  </a:lnTo>
                  <a:lnTo>
                    <a:pt x="45" y="8"/>
                  </a:lnTo>
                  <a:lnTo>
                    <a:pt x="45" y="29"/>
                  </a:lnTo>
                  <a:lnTo>
                    <a:pt x="71" y="29"/>
                  </a:lnTo>
                  <a:lnTo>
                    <a:pt x="71" y="41"/>
                  </a:lnTo>
                  <a:lnTo>
                    <a:pt x="102" y="41"/>
                  </a:lnTo>
                  <a:lnTo>
                    <a:pt x="102" y="50"/>
                  </a:lnTo>
                  <a:lnTo>
                    <a:pt x="114" y="50"/>
                  </a:lnTo>
                  <a:lnTo>
                    <a:pt x="114" y="67"/>
                  </a:lnTo>
                  <a:lnTo>
                    <a:pt x="149" y="67"/>
                  </a:lnTo>
                  <a:lnTo>
                    <a:pt x="149" y="71"/>
                  </a:lnTo>
                  <a:lnTo>
                    <a:pt x="166" y="71"/>
                  </a:lnTo>
                  <a:lnTo>
                    <a:pt x="166" y="102"/>
                  </a:lnTo>
                  <a:lnTo>
                    <a:pt x="175" y="102"/>
                  </a:lnTo>
                  <a:lnTo>
                    <a:pt x="175" y="114"/>
                  </a:lnTo>
                  <a:lnTo>
                    <a:pt x="192" y="114"/>
                  </a:lnTo>
                  <a:lnTo>
                    <a:pt x="192" y="126"/>
                  </a:lnTo>
                  <a:lnTo>
                    <a:pt x="210" y="126"/>
                  </a:lnTo>
                  <a:lnTo>
                    <a:pt x="210" y="156"/>
                  </a:lnTo>
                  <a:lnTo>
                    <a:pt x="218" y="156"/>
                  </a:lnTo>
                  <a:lnTo>
                    <a:pt x="218" y="194"/>
                  </a:lnTo>
                  <a:lnTo>
                    <a:pt x="234" y="194"/>
                  </a:lnTo>
                  <a:lnTo>
                    <a:pt x="234" y="241"/>
                  </a:lnTo>
                  <a:lnTo>
                    <a:pt x="244" y="241"/>
                  </a:lnTo>
                  <a:lnTo>
                    <a:pt x="244" y="256"/>
                  </a:lnTo>
                  <a:lnTo>
                    <a:pt x="251" y="256"/>
                  </a:lnTo>
                  <a:lnTo>
                    <a:pt x="251" y="270"/>
                  </a:lnTo>
                  <a:lnTo>
                    <a:pt x="258" y="270"/>
                  </a:lnTo>
                  <a:lnTo>
                    <a:pt x="258" y="286"/>
                  </a:lnTo>
                  <a:lnTo>
                    <a:pt x="258" y="319"/>
                  </a:lnTo>
                  <a:lnTo>
                    <a:pt x="281" y="319"/>
                  </a:lnTo>
                  <a:lnTo>
                    <a:pt x="281" y="333"/>
                  </a:lnTo>
                  <a:lnTo>
                    <a:pt x="288" y="333"/>
                  </a:lnTo>
                  <a:lnTo>
                    <a:pt x="288" y="352"/>
                  </a:lnTo>
                  <a:lnTo>
                    <a:pt x="288" y="371"/>
                  </a:lnTo>
                  <a:lnTo>
                    <a:pt x="293" y="371"/>
                  </a:lnTo>
                  <a:lnTo>
                    <a:pt x="293" y="390"/>
                  </a:lnTo>
                  <a:lnTo>
                    <a:pt x="312" y="390"/>
                  </a:lnTo>
                  <a:lnTo>
                    <a:pt x="312" y="407"/>
                  </a:lnTo>
                  <a:lnTo>
                    <a:pt x="322" y="407"/>
                  </a:lnTo>
                  <a:lnTo>
                    <a:pt x="322" y="423"/>
                  </a:lnTo>
                  <a:lnTo>
                    <a:pt x="331" y="423"/>
                  </a:lnTo>
                  <a:lnTo>
                    <a:pt x="331" y="456"/>
                  </a:lnTo>
                  <a:lnTo>
                    <a:pt x="338" y="456"/>
                  </a:lnTo>
                  <a:lnTo>
                    <a:pt x="338" y="487"/>
                  </a:lnTo>
                  <a:lnTo>
                    <a:pt x="348" y="487"/>
                  </a:lnTo>
                  <a:lnTo>
                    <a:pt x="348" y="501"/>
                  </a:lnTo>
                  <a:lnTo>
                    <a:pt x="352" y="501"/>
                  </a:lnTo>
                  <a:lnTo>
                    <a:pt x="352" y="518"/>
                  </a:lnTo>
                  <a:lnTo>
                    <a:pt x="359" y="518"/>
                  </a:lnTo>
                  <a:lnTo>
                    <a:pt x="359" y="534"/>
                  </a:lnTo>
                  <a:lnTo>
                    <a:pt x="390" y="534"/>
                  </a:lnTo>
                  <a:lnTo>
                    <a:pt x="390" y="556"/>
                  </a:lnTo>
                  <a:lnTo>
                    <a:pt x="397" y="556"/>
                  </a:lnTo>
                  <a:lnTo>
                    <a:pt x="397" y="579"/>
                  </a:lnTo>
                  <a:lnTo>
                    <a:pt x="475" y="579"/>
                  </a:lnTo>
                  <a:lnTo>
                    <a:pt x="475" y="596"/>
                  </a:lnTo>
                  <a:lnTo>
                    <a:pt x="489" y="596"/>
                  </a:lnTo>
                  <a:lnTo>
                    <a:pt x="489" y="615"/>
                  </a:lnTo>
                  <a:lnTo>
                    <a:pt x="501" y="615"/>
                  </a:lnTo>
                  <a:lnTo>
                    <a:pt x="501" y="641"/>
                  </a:lnTo>
                  <a:lnTo>
                    <a:pt x="513" y="641"/>
                  </a:lnTo>
                  <a:lnTo>
                    <a:pt x="513" y="671"/>
                  </a:lnTo>
                  <a:lnTo>
                    <a:pt x="553" y="671"/>
                  </a:lnTo>
                  <a:lnTo>
                    <a:pt x="553" y="693"/>
                  </a:lnTo>
                  <a:lnTo>
                    <a:pt x="643" y="693"/>
                  </a:lnTo>
                  <a:lnTo>
                    <a:pt x="643" y="733"/>
                  </a:lnTo>
                  <a:lnTo>
                    <a:pt x="709" y="733"/>
                  </a:lnTo>
                  <a:lnTo>
                    <a:pt x="709" y="775"/>
                  </a:lnTo>
                  <a:lnTo>
                    <a:pt x="754" y="775"/>
                  </a:lnTo>
                  <a:lnTo>
                    <a:pt x="754" y="818"/>
                  </a:lnTo>
                  <a:lnTo>
                    <a:pt x="1323" y="818"/>
                  </a:lnTo>
                  <a:lnTo>
                    <a:pt x="1323" y="872"/>
                  </a:lnTo>
                  <a:lnTo>
                    <a:pt x="1463" y="872"/>
                  </a:lnTo>
                </a:path>
              </a:pathLst>
            </a:cu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Calibri"/>
                <a:ea typeface="+mn-ea"/>
                <a:cs typeface="+mn-cs"/>
              </a:endParaRPr>
            </a:p>
          </p:txBody>
        </p:sp>
        <p:sp>
          <p:nvSpPr>
            <p:cNvPr id="96" name="TextBox 44"/>
            <p:cNvSpPr txBox="1"/>
            <p:nvPr/>
          </p:nvSpPr>
          <p:spPr>
            <a:xfrm>
              <a:off x="6965701" y="2976072"/>
              <a:ext cx="646402" cy="21307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225"/>
                </a:spcAft>
                <a:buClrTx/>
                <a:buSzTx/>
                <a:buFontTx/>
                <a:buNone/>
                <a:tabLst>
                  <a:tab pos="1446610" algn="r"/>
                </a:tabLst>
                <a:defRPr/>
              </a:pPr>
              <a:r>
                <a:rPr kumimoji="0" lang="en-GB" sz="1100" b="0" i="0" u="none" strike="noStrike" kern="1200" cap="none" spc="0" normalizeH="0" baseline="0" noProof="0" dirty="0">
                  <a:ln>
                    <a:noFill/>
                  </a:ln>
                  <a:solidFill>
                    <a:prstClr val="black"/>
                  </a:solidFill>
                  <a:effectLst/>
                  <a:uLnTx/>
                  <a:uFillTx/>
                  <a:latin typeface="Calibri"/>
                  <a:ea typeface="+mn-ea"/>
                  <a:cs typeface="+mn-cs"/>
                </a:rPr>
                <a:t>Median PFS (95% CI)</a:t>
              </a:r>
            </a:p>
          </p:txBody>
        </p:sp>
        <p:sp>
          <p:nvSpPr>
            <p:cNvPr id="97" name="TextBox 45"/>
            <p:cNvSpPr txBox="1"/>
            <p:nvPr/>
          </p:nvSpPr>
          <p:spPr>
            <a:xfrm>
              <a:off x="6965654" y="2837791"/>
              <a:ext cx="655743" cy="21307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225"/>
                </a:spcAft>
                <a:buClrTx/>
                <a:buSzTx/>
                <a:buFontTx/>
                <a:buNone/>
                <a:tabLst>
                  <a:tab pos="1446610" algn="r"/>
                </a:tabLst>
                <a:defRPr/>
              </a:pPr>
              <a:r>
                <a:rPr kumimoji="0" lang="en-GB" sz="1100" b="0" i="1" u="none" strike="noStrike" kern="1200" cap="none" spc="0" normalizeH="0" baseline="0" noProof="0" dirty="0">
                  <a:ln>
                    <a:noFill/>
                  </a:ln>
                  <a:solidFill>
                    <a:prstClr val="black"/>
                  </a:solidFill>
                  <a:effectLst/>
                  <a:uLnTx/>
                  <a:uFillTx/>
                  <a:latin typeface="Calibri"/>
                  <a:ea typeface="+mn-ea"/>
                  <a:cs typeface="+mn-cs"/>
                </a:rPr>
                <a:t>p</a:t>
              </a:r>
              <a:r>
                <a:rPr kumimoji="0" lang="en-GB" sz="1100" b="0" i="0" u="none" strike="noStrike" kern="1200" cap="none" spc="0" normalizeH="0" baseline="0" noProof="0" dirty="0">
                  <a:ln>
                    <a:noFill/>
                  </a:ln>
                  <a:solidFill>
                    <a:prstClr val="black"/>
                  </a:solidFill>
                  <a:effectLst/>
                  <a:uLnTx/>
                  <a:uFillTx/>
                  <a:latin typeface="Calibri"/>
                  <a:ea typeface="+mn-ea"/>
                  <a:cs typeface="+mn-cs"/>
                </a:rPr>
                <a:t>&lt;0.0001</a:t>
              </a:r>
            </a:p>
          </p:txBody>
        </p:sp>
      </p:grpSp>
      <p:sp>
        <p:nvSpPr>
          <p:cNvPr id="4" name="TextBox 3"/>
          <p:cNvSpPr txBox="1"/>
          <p:nvPr/>
        </p:nvSpPr>
        <p:spPr>
          <a:xfrm>
            <a:off x="2316001" y="6462682"/>
            <a:ext cx="7354472" cy="9079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solidFill>
                <a:effectLst/>
                <a:uLnTx/>
                <a:uFillTx/>
                <a:latin typeface="Calibri"/>
                <a:ea typeface="+mn-ea"/>
                <a:cs typeface="+mn-cs"/>
              </a:rPr>
              <a:t>1.Mitsudomi T, et al. Lancet </a:t>
            </a:r>
            <a:r>
              <a:rPr kumimoji="0" lang="en-GB" sz="1200" b="0" i="1" u="none" strike="noStrike" kern="1200" cap="none" spc="0" normalizeH="0" baseline="0" noProof="0" dirty="0" err="1">
                <a:ln>
                  <a:noFill/>
                </a:ln>
                <a:solidFill>
                  <a:prstClr val="black"/>
                </a:solidFill>
                <a:effectLst/>
                <a:uLnTx/>
                <a:uFillTx/>
                <a:latin typeface="Calibri"/>
                <a:ea typeface="+mn-ea"/>
                <a:cs typeface="+mn-cs"/>
              </a:rPr>
              <a:t>Oncol</a:t>
            </a:r>
            <a:r>
              <a:rPr kumimoji="0" lang="en-GB" sz="1200" b="0" i="1" u="none" strike="noStrike" kern="1200" cap="none" spc="0" normalizeH="0" baseline="0" noProof="0" dirty="0">
                <a:ln>
                  <a:noFill/>
                </a:ln>
                <a:solidFill>
                  <a:prstClr val="black"/>
                </a:solidFill>
                <a:effectLst/>
                <a:uLnTx/>
                <a:uFillTx/>
                <a:latin typeface="Calibri"/>
                <a:ea typeface="+mn-ea"/>
                <a:cs typeface="+mn-cs"/>
              </a:rPr>
              <a:t> 2010;11:121–128.</a:t>
            </a:r>
          </a:p>
          <a:p>
            <a:pPr marL="0" marR="0" lvl="0" indent="0" algn="l" defTabSz="914400" rtl="0" eaLnBrk="0" fontAlgn="base" latinLnBrk="0" hangingPunct="0">
              <a:lnSpc>
                <a:spcPct val="100000"/>
              </a:lnSpc>
              <a:spcBef>
                <a:spcPct val="0"/>
              </a:spcBef>
              <a:spcAft>
                <a:spcPts val="600"/>
              </a:spcAft>
              <a:buClrTx/>
              <a:buSzTx/>
              <a:buFontTx/>
              <a:buNone/>
              <a:tabLst/>
              <a:defRPr/>
            </a:pPr>
            <a:r>
              <a:rPr kumimoji="0" lang="en-GB" sz="1200" b="0" i="1" u="none" strike="noStrike" kern="1200" cap="none" spc="0" normalizeH="0" baseline="0" noProof="0" dirty="0">
                <a:ln>
                  <a:noFill/>
                </a:ln>
                <a:solidFill>
                  <a:prstClr val="black"/>
                </a:solidFill>
                <a:effectLst/>
                <a:uLnTx/>
                <a:uFillTx/>
                <a:latin typeface="Calibri"/>
                <a:ea typeface="+mn-ea"/>
                <a:cs typeface="+mn-cs"/>
              </a:rPr>
              <a:t>2. </a:t>
            </a:r>
            <a:r>
              <a:rPr kumimoji="0" lang="en-GB" sz="1200" b="0" i="1" u="none" strike="noStrike" kern="1200" cap="none" spc="0" normalizeH="0" baseline="0" noProof="0" dirty="0" err="1">
                <a:ln>
                  <a:noFill/>
                </a:ln>
                <a:solidFill>
                  <a:prstClr val="black"/>
                </a:solidFill>
                <a:effectLst/>
                <a:uLnTx/>
                <a:uFillTx/>
                <a:latin typeface="Calibri"/>
                <a:ea typeface="+mn-ea"/>
                <a:cs typeface="+mn-cs"/>
              </a:rPr>
              <a:t>Mitsudomi</a:t>
            </a:r>
            <a:r>
              <a:rPr kumimoji="0" lang="en-GB" sz="1200" b="0" i="1" u="none" strike="noStrike" kern="1200" cap="none" spc="0" normalizeH="0" baseline="0" noProof="0" dirty="0">
                <a:ln>
                  <a:noFill/>
                </a:ln>
                <a:solidFill>
                  <a:prstClr val="black"/>
                </a:solidFill>
                <a:effectLst/>
                <a:uLnTx/>
                <a:uFillTx/>
                <a:latin typeface="Calibri"/>
                <a:ea typeface="+mn-ea"/>
                <a:cs typeface="+mn-cs"/>
              </a:rPr>
              <a:t> T, et al. J </a:t>
            </a:r>
            <a:r>
              <a:rPr kumimoji="0" lang="en-GB" sz="1200" b="0" i="1" u="none" strike="noStrike" kern="1200" cap="none" spc="0" normalizeH="0" baseline="0" noProof="0" dirty="0" err="1">
                <a:ln>
                  <a:noFill/>
                </a:ln>
                <a:solidFill>
                  <a:prstClr val="black"/>
                </a:solidFill>
                <a:effectLst/>
                <a:uLnTx/>
                <a:uFillTx/>
                <a:latin typeface="Calibri"/>
                <a:ea typeface="+mn-ea"/>
                <a:cs typeface="+mn-cs"/>
              </a:rPr>
              <a:t>Clin</a:t>
            </a:r>
            <a:r>
              <a:rPr kumimoji="0" lang="en-GB" sz="1200" b="0" i="1" u="none" strike="noStrike" kern="1200" cap="none" spc="0" normalizeH="0" baseline="0" noProof="0" dirty="0">
                <a:ln>
                  <a:noFill/>
                </a:ln>
                <a:solidFill>
                  <a:prstClr val="black"/>
                </a:solidFill>
                <a:effectLst/>
                <a:uLnTx/>
                <a:uFillTx/>
                <a:latin typeface="Calibri"/>
                <a:ea typeface="+mn-ea"/>
                <a:cs typeface="+mn-cs"/>
              </a:rPr>
              <a:t> </a:t>
            </a:r>
            <a:r>
              <a:rPr kumimoji="0" lang="en-GB" sz="1200" b="0" i="1" u="none" strike="noStrike" kern="1200" cap="none" spc="0" normalizeH="0" baseline="0" noProof="0" dirty="0" err="1">
                <a:ln>
                  <a:noFill/>
                </a:ln>
                <a:solidFill>
                  <a:prstClr val="black"/>
                </a:solidFill>
                <a:effectLst/>
                <a:uLnTx/>
                <a:uFillTx/>
                <a:latin typeface="Calibri"/>
                <a:ea typeface="+mn-ea"/>
                <a:cs typeface="+mn-cs"/>
              </a:rPr>
              <a:t>Oncol</a:t>
            </a:r>
            <a:r>
              <a:rPr kumimoji="0" lang="en-GB" sz="1200" b="0" i="1" u="none" strike="noStrike" kern="1200" cap="none" spc="0" normalizeH="0" baseline="0" noProof="0" dirty="0">
                <a:ln>
                  <a:noFill/>
                </a:ln>
                <a:solidFill>
                  <a:prstClr val="black"/>
                </a:solidFill>
                <a:effectLst/>
                <a:uLnTx/>
                <a:uFillTx/>
                <a:latin typeface="Calibri"/>
                <a:ea typeface="+mn-ea"/>
                <a:cs typeface="+mn-cs"/>
              </a:rPr>
              <a:t> 2012;30(</a:t>
            </a:r>
            <a:r>
              <a:rPr kumimoji="0" lang="en-GB" sz="1200" b="0" i="1" u="none" strike="noStrike" kern="1200" cap="none" spc="0" normalizeH="0" baseline="0" noProof="0" dirty="0" err="1">
                <a:ln>
                  <a:noFill/>
                </a:ln>
                <a:solidFill>
                  <a:prstClr val="black"/>
                </a:solidFill>
                <a:effectLst/>
                <a:uLnTx/>
                <a:uFillTx/>
                <a:latin typeface="Calibri"/>
                <a:ea typeface="+mn-ea"/>
                <a:cs typeface="+mn-cs"/>
              </a:rPr>
              <a:t>suppl</a:t>
            </a:r>
            <a:r>
              <a:rPr kumimoji="0" lang="en-GB" sz="1200" b="0" i="1" u="none" strike="noStrike" kern="1200" cap="none" spc="0" normalizeH="0" baseline="0" noProof="0" dirty="0">
                <a:ln>
                  <a:noFill/>
                </a:ln>
                <a:solidFill>
                  <a:prstClr val="black"/>
                </a:solidFill>
                <a:effectLst/>
                <a:uLnTx/>
                <a:uFillTx/>
                <a:latin typeface="Calibri"/>
                <a:ea typeface="+mn-ea"/>
                <a:cs typeface="+mn-cs"/>
              </a:rPr>
              <a:t>):Abstract 7521.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1"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200" b="0" i="1"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98042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p:cNvPicPr>
            <a:picLocks noChangeAspect="1"/>
          </p:cNvPicPr>
          <p:nvPr/>
        </p:nvPicPr>
        <p:blipFill>
          <a:blip r:embed="rId3"/>
          <a:stretch>
            <a:fillRect/>
          </a:stretch>
        </p:blipFill>
        <p:spPr>
          <a:xfrm>
            <a:off x="364424" y="2897944"/>
            <a:ext cx="4104171" cy="3278994"/>
          </a:xfrm>
          <a:prstGeom prst="rect">
            <a:avLst/>
          </a:prstGeom>
        </p:spPr>
      </p:pic>
      <p:sp>
        <p:nvSpPr>
          <p:cNvPr id="49" name="Rectangle 48"/>
          <p:cNvSpPr/>
          <p:nvPr/>
        </p:nvSpPr>
        <p:spPr>
          <a:xfrm>
            <a:off x="1545988" y="1483737"/>
            <a:ext cx="9399515" cy="46918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Điều</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chỉnh</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liều</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làm</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giảm</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biến</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cố</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bất</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lợi</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và</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tăng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khả</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năng</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dung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nạp</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của</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800" b="1"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afatinib</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a:t>
            </a:r>
          </a:p>
        </p:txBody>
      </p:sp>
      <p:grpSp>
        <p:nvGrpSpPr>
          <p:cNvPr id="53" name="Group 52"/>
          <p:cNvGrpSpPr/>
          <p:nvPr/>
        </p:nvGrpSpPr>
        <p:grpSpPr>
          <a:xfrm>
            <a:off x="4683204" y="2689064"/>
            <a:ext cx="7099495" cy="3800545"/>
            <a:chOff x="4586067" y="2271409"/>
            <a:chExt cx="7099495" cy="3800545"/>
          </a:xfrm>
        </p:grpSpPr>
        <p:pic>
          <p:nvPicPr>
            <p:cNvPr id="47" name="Picture 46"/>
            <p:cNvPicPr>
              <a:picLocks noChangeAspect="1"/>
            </p:cNvPicPr>
            <p:nvPr/>
          </p:nvPicPr>
          <p:blipFill>
            <a:blip r:embed="rId4"/>
            <a:stretch>
              <a:fillRect/>
            </a:stretch>
          </p:blipFill>
          <p:spPr>
            <a:xfrm>
              <a:off x="4586067" y="2271409"/>
              <a:ext cx="7099495" cy="3800545"/>
            </a:xfrm>
            <a:prstGeom prst="rect">
              <a:avLst/>
            </a:prstGeom>
          </p:spPr>
        </p:pic>
        <p:sp>
          <p:nvSpPr>
            <p:cNvPr id="50" name="Rounded Rectangle 49"/>
            <p:cNvSpPr/>
            <p:nvPr/>
          </p:nvSpPr>
          <p:spPr>
            <a:xfrm>
              <a:off x="5275386" y="2644727"/>
              <a:ext cx="1223888" cy="2686928"/>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51" name="Rounded Rectangle 50"/>
            <p:cNvSpPr/>
            <p:nvPr/>
          </p:nvSpPr>
          <p:spPr>
            <a:xfrm>
              <a:off x="8339799" y="3657600"/>
              <a:ext cx="1223888" cy="1674056"/>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grpSp>
      <p:sp>
        <p:nvSpPr>
          <p:cNvPr id="52" name="Rectangle 51"/>
          <p:cNvSpPr/>
          <p:nvPr/>
        </p:nvSpPr>
        <p:spPr>
          <a:xfrm>
            <a:off x="657393" y="121073"/>
            <a:ext cx="11016550" cy="107721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RealGiDo</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Global real world data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đánh</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giá</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khả</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năng</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dung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nạp</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và</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hiệu</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quả</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khi</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điều</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chỉnh</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liều</a:t>
            </a:r>
            <a:r>
              <a:rPr kumimoji="0" lang="en-US"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3200" b="1" i="0" u="none" strike="noStrike" kern="1200" cap="none" spc="0" normalizeH="0" baseline="0" noProof="0" dirty="0" err="1">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rPr>
              <a:t>afatinib</a:t>
            </a:r>
            <a:endParaRPr kumimoji="0" lang="vi-VN" sz="3200" b="1" i="0" u="none" strike="noStrike" kern="1200" cap="none" spc="0" normalizeH="0" baseline="0" noProof="0" dirty="0">
              <a:ln>
                <a:noFill/>
              </a:ln>
              <a:solidFill>
                <a:srgbClr val="FAA61A"/>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54" name="Rectangle 53"/>
          <p:cNvSpPr/>
          <p:nvPr/>
        </p:nvSpPr>
        <p:spPr>
          <a:xfrm>
            <a:off x="1070403" y="6489609"/>
            <a:ext cx="2692212"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H</a:t>
            </a:r>
            <a:r>
              <a:rPr kumimoji="0" lang="en-US" sz="1200" b="0"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almos</a:t>
            </a:r>
            <a:r>
              <a:rPr kumimoji="0" lang="en-US"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et all, Lung Cancer 2019 103</a:t>
            </a:r>
          </a:p>
        </p:txBody>
      </p:sp>
      <p:sp>
        <p:nvSpPr>
          <p:cNvPr id="11" name="Rounded Rectangle 10"/>
          <p:cNvSpPr/>
          <p:nvPr/>
        </p:nvSpPr>
        <p:spPr>
          <a:xfrm>
            <a:off x="6904729" y="4234374"/>
            <a:ext cx="1223888" cy="1514935"/>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6136690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a:xfrm>
            <a:off x="8508000" y="2494832"/>
            <a:ext cx="1249680" cy="2235828"/>
          </a:xfrm>
          <a:prstGeom prst="downArrow">
            <a:avLst/>
          </a:prstGeom>
          <a:solidFill>
            <a:schemeClr val="bg1"/>
          </a:solidFill>
          <a:ln w="635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03"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5" name="Rounded Rectangle 4"/>
          <p:cNvSpPr/>
          <p:nvPr/>
        </p:nvSpPr>
        <p:spPr>
          <a:xfrm>
            <a:off x="4029745" y="2436494"/>
            <a:ext cx="4048474" cy="1392260"/>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marL="285750" marR="0" lvl="0" indent="-285750" algn="l" defTabSz="91410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Biến cố bất lợi độ ≥3</a:t>
            </a:r>
          </a:p>
          <a:p>
            <a:pPr marL="285750" marR="0" lvl="0" indent="-285750" algn="l" defTabSz="91410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Độ 2 kéo dài (≥7 ngày liên tiếp)</a:t>
            </a:r>
          </a:p>
          <a:p>
            <a:pPr marL="285750" marR="0" lvl="0" indent="-285750" algn="l" defTabSz="91410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Tiêu chảy</a:t>
            </a: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 độ 2 (&gt;48 giờ dù đã chăm sóc tối ưu)</a:t>
            </a:r>
          </a:p>
          <a:p>
            <a:pPr marL="285750" marR="0" lvl="0" indent="-285750" algn="l" defTabSz="91410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Suy thận </a:t>
            </a: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độ 2 nặng thêm</a:t>
            </a:r>
          </a:p>
        </p:txBody>
      </p:sp>
      <p:sp>
        <p:nvSpPr>
          <p:cNvPr id="15" name="Rounded Rectangle 14"/>
          <p:cNvSpPr/>
          <p:nvPr/>
        </p:nvSpPr>
        <p:spPr>
          <a:xfrm>
            <a:off x="3438912" y="5123211"/>
            <a:ext cx="5184576" cy="533400"/>
          </a:xfrm>
          <a:prstGeom prst="roundRect">
            <a:avLst/>
          </a:prstGeom>
          <a:solidFill>
            <a:schemeClr val="accent1"/>
          </a:solidFill>
          <a:ln>
            <a:solidFill>
              <a:schemeClr val="accent1">
                <a:lumMod val="50000"/>
              </a:scheme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914103"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Điều trị trở lại ở mức liều </a:t>
            </a:r>
            <a:r>
              <a:rPr kumimoji="0" lang="en-GB" sz="20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GIẢM</a:t>
            </a:r>
            <a:r>
              <a:rPr kumimoji="0" lang="en-GB" sz="20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GB" sz="2000" b="0" i="0" u="none" strike="noStrike" kern="1200" cap="none" spc="0" normalizeH="0" baseline="0" noProof="0" dirty="0" err="1">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đi</a:t>
            </a:r>
            <a:r>
              <a:rPr kumimoji="0" lang="en-GB" sz="2000" b="0"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 10 mg</a:t>
            </a:r>
          </a:p>
        </p:txBody>
      </p:sp>
      <p:sp>
        <p:nvSpPr>
          <p:cNvPr id="18" name="Rounded Rectangle 17"/>
          <p:cNvSpPr/>
          <p:nvPr/>
        </p:nvSpPr>
        <p:spPr>
          <a:xfrm>
            <a:off x="3461693" y="1392402"/>
            <a:ext cx="5184576" cy="716060"/>
          </a:xfrm>
          <a:prstGeom prst="roundRect">
            <a:avLst/>
          </a:prstGeom>
          <a:solidFill>
            <a:schemeClr val="accent1"/>
          </a:solidFill>
          <a:ln>
            <a:solidFill>
              <a:schemeClr val="accent1">
                <a:lumMod val="50000"/>
              </a:scheme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914103"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Tahoma" panose="020B0604030504040204" pitchFamily="34" charset="0"/>
                <a:cs typeface="Arial" panose="020B0604020202020204" pitchFamily="34" charset="0"/>
              </a:rPr>
              <a:t>Liều chuẩn 40 mg/ngày</a:t>
            </a:r>
          </a:p>
        </p:txBody>
      </p:sp>
      <p:sp>
        <p:nvSpPr>
          <p:cNvPr id="19" name="Title 1"/>
          <p:cNvSpPr>
            <a:spLocks noGrp="1"/>
          </p:cNvSpPr>
          <p:nvPr>
            <p:ph type="title"/>
          </p:nvPr>
        </p:nvSpPr>
        <p:spPr>
          <a:xfrm>
            <a:off x="1373229" y="491966"/>
            <a:ext cx="9361504" cy="455864"/>
          </a:xfrm>
        </p:spPr>
        <p:txBody>
          <a:bodyPr>
            <a:normAutofit fontScale="90000"/>
          </a:bodyPr>
          <a:lstStyle/>
          <a:p>
            <a:pPr algn="ctr"/>
            <a:r>
              <a:rPr lang="en-GB" sz="3200" dirty="0" err="1">
                <a:latin typeface="Arial" panose="020B0604020202020204" pitchFamily="34" charset="0"/>
                <a:ea typeface="Tahoma" panose="020B0604030504040204" pitchFamily="34" charset="0"/>
              </a:rPr>
              <a:t>Hướng</a:t>
            </a:r>
            <a:r>
              <a:rPr lang="en-GB" sz="3200" dirty="0">
                <a:latin typeface="Arial" panose="020B0604020202020204" pitchFamily="34" charset="0"/>
                <a:ea typeface="Tahoma" panose="020B0604030504040204" pitchFamily="34" charset="0"/>
              </a:rPr>
              <a:t> </a:t>
            </a:r>
            <a:r>
              <a:rPr lang="en-GB" sz="3200" dirty="0" err="1">
                <a:latin typeface="Arial" panose="020B0604020202020204" pitchFamily="34" charset="0"/>
                <a:ea typeface="Tahoma" panose="020B0604030504040204" pitchFamily="34" charset="0"/>
              </a:rPr>
              <a:t>dẫn</a:t>
            </a:r>
            <a:r>
              <a:rPr lang="en-GB" sz="3200" dirty="0">
                <a:latin typeface="Arial" panose="020B0604020202020204" pitchFamily="34" charset="0"/>
                <a:ea typeface="Tahoma" panose="020B0604030504040204" pitchFamily="34" charset="0"/>
              </a:rPr>
              <a:t> </a:t>
            </a:r>
            <a:r>
              <a:rPr lang="en-GB" sz="3200" dirty="0" err="1">
                <a:latin typeface="Arial" panose="020B0604020202020204" pitchFamily="34" charset="0"/>
                <a:ea typeface="Tahoma" panose="020B0604030504040204" pitchFamily="34" charset="0"/>
              </a:rPr>
              <a:t>điều</a:t>
            </a:r>
            <a:r>
              <a:rPr lang="en-GB" sz="3200" dirty="0">
                <a:latin typeface="Arial" panose="020B0604020202020204" pitchFamily="34" charset="0"/>
                <a:ea typeface="Tahoma" panose="020B0604030504040204" pitchFamily="34" charset="0"/>
              </a:rPr>
              <a:t> chỉnh liều </a:t>
            </a:r>
            <a:r>
              <a:rPr lang="en-GB" sz="3200" dirty="0" err="1">
                <a:latin typeface="Arial" panose="020B0604020202020204" pitchFamily="34" charset="0"/>
                <a:ea typeface="Tahoma" panose="020B0604030504040204" pitchFamily="34" charset="0"/>
              </a:rPr>
              <a:t>cho</a:t>
            </a:r>
            <a:r>
              <a:rPr lang="en-GB" sz="3200" dirty="0">
                <a:latin typeface="Arial" panose="020B0604020202020204" pitchFamily="34" charset="0"/>
                <a:ea typeface="Tahoma" panose="020B0604030504040204" pitchFamily="34" charset="0"/>
              </a:rPr>
              <a:t> </a:t>
            </a:r>
            <a:r>
              <a:rPr lang="en-GB" sz="3200" dirty="0" err="1">
                <a:latin typeface="Arial" panose="020B0604020202020204" pitchFamily="34" charset="0"/>
                <a:ea typeface="Tahoma" panose="020B0604030504040204" pitchFamily="34" charset="0"/>
              </a:rPr>
              <a:t>afatinib</a:t>
            </a:r>
            <a:endParaRPr lang="en-GB" sz="3200" dirty="0">
              <a:latin typeface="Arial" panose="020B0604020202020204" pitchFamily="34" charset="0"/>
              <a:ea typeface="Tahoma" panose="020B0604030504040204" pitchFamily="34" charset="0"/>
            </a:endParaRPr>
          </a:p>
        </p:txBody>
      </p:sp>
      <p:sp>
        <p:nvSpPr>
          <p:cNvPr id="29" name="Rounded Rectangle 28"/>
          <p:cNvSpPr/>
          <p:nvPr/>
        </p:nvSpPr>
        <p:spPr>
          <a:xfrm>
            <a:off x="4702149" y="4156785"/>
            <a:ext cx="2703665" cy="638394"/>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103"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DỪNG đến khi phục hồi về độ ≤1 hay mức ban đầu</a:t>
            </a:r>
          </a:p>
        </p:txBody>
      </p:sp>
      <p:sp>
        <p:nvSpPr>
          <p:cNvPr id="11" name="TextBox 10"/>
          <p:cNvSpPr txBox="1"/>
          <p:nvPr/>
        </p:nvSpPr>
        <p:spPr>
          <a:xfrm>
            <a:off x="2496273" y="6400801"/>
            <a:ext cx="4166886" cy="276999"/>
          </a:xfrm>
          <a:prstGeom prst="rect">
            <a:avLst/>
          </a:prstGeom>
          <a:noFill/>
        </p:spPr>
        <p:txBody>
          <a:bodyPr wrap="square" rtlCol="0">
            <a:spAutoFit/>
          </a:bodyPr>
          <a:lstStyle/>
          <a:p>
            <a:pPr lvl="0">
              <a:defRPr/>
            </a:pPr>
            <a:r>
              <a:rPr kumimoji="0" lang="en-US" sz="1200" b="0"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Hướng</a:t>
            </a:r>
            <a:r>
              <a:rPr kumimoji="0" lang="en-US"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200" b="0"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dẫn</a:t>
            </a:r>
            <a:r>
              <a:rPr kumimoji="0" lang="en-US"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200" b="0"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sử</a:t>
            </a:r>
            <a:r>
              <a:rPr kumimoji="0" lang="en-US"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1200" b="0" i="0" u="none" strike="noStrike" kern="1200" cap="none" spc="0" normalizeH="0" baseline="0" noProof="0" dirty="0" err="1">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dụng</a:t>
            </a:r>
            <a:r>
              <a:rPr kumimoji="0" lang="en-US"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rPr>
              <a:t> </a:t>
            </a:r>
            <a:r>
              <a:rPr lang="en-US" sz="1200" dirty="0" err="1">
                <a:solidFill>
                  <a:srgbClr val="4D4F51">
                    <a:lumMod val="50000"/>
                  </a:srgbClr>
                </a:solidFill>
                <a:latin typeface="Arial" panose="020B0604020202020204" pitchFamily="34" charset="0"/>
                <a:ea typeface="Tahoma" panose="020B0604030504040204" pitchFamily="34" charset="0"/>
                <a:cs typeface="Arial" panose="020B0604020202020204" pitchFamily="34" charset="0"/>
              </a:rPr>
              <a:t>Afatinib</a:t>
            </a:r>
            <a:r>
              <a:rPr lang="en-US" sz="1200" dirty="0">
                <a:solidFill>
                  <a:srgbClr val="4D4F51">
                    <a:lumMod val="50000"/>
                  </a:srgbClr>
                </a:solidFill>
                <a:latin typeface="Arial" panose="020B0604020202020204" pitchFamily="34" charset="0"/>
                <a:ea typeface="Tahoma" panose="020B0604030504040204" pitchFamily="34" charset="0"/>
                <a:cs typeface="Arial" panose="020B0604020202020204" pitchFamily="34" charset="0"/>
              </a:rPr>
              <a:t> </a:t>
            </a:r>
            <a:r>
              <a:rPr lang="en-US" sz="1200" dirty="0" err="1">
                <a:solidFill>
                  <a:srgbClr val="4D4F51">
                    <a:lumMod val="50000"/>
                  </a:srgbClr>
                </a:solidFill>
                <a:latin typeface="Arial" panose="020B0604020202020204" pitchFamily="34" charset="0"/>
                <a:ea typeface="Tahoma" panose="020B0604030504040204" pitchFamily="34" charset="0"/>
                <a:cs typeface="Arial" panose="020B0604020202020204" pitchFamily="34" charset="0"/>
              </a:rPr>
              <a:t>tại</a:t>
            </a:r>
            <a:r>
              <a:rPr lang="en-US" sz="1200" dirty="0">
                <a:solidFill>
                  <a:srgbClr val="4D4F51">
                    <a:lumMod val="50000"/>
                  </a:srgbClr>
                </a:solidFill>
                <a:latin typeface="Arial" panose="020B0604020202020204" pitchFamily="34" charset="0"/>
                <a:ea typeface="Tahoma" panose="020B0604030504040204" pitchFamily="34" charset="0"/>
                <a:cs typeface="Arial" panose="020B0604020202020204" pitchFamily="34" charset="0"/>
              </a:rPr>
              <a:t> </a:t>
            </a:r>
            <a:r>
              <a:rPr lang="en-US" sz="1200" dirty="0" err="1">
                <a:solidFill>
                  <a:srgbClr val="4D4F51">
                    <a:lumMod val="50000"/>
                  </a:srgbClr>
                </a:solidFill>
                <a:latin typeface="Arial" panose="020B0604020202020204" pitchFamily="34" charset="0"/>
                <a:ea typeface="Tahoma" panose="020B0604030504040204" pitchFamily="34" charset="0"/>
                <a:cs typeface="Arial" panose="020B0604020202020204" pitchFamily="34" charset="0"/>
              </a:rPr>
              <a:t>Việt</a:t>
            </a:r>
            <a:r>
              <a:rPr lang="en-US" sz="1200" dirty="0">
                <a:solidFill>
                  <a:srgbClr val="4D4F51">
                    <a:lumMod val="50000"/>
                  </a:srgbClr>
                </a:solidFill>
                <a:latin typeface="Arial" panose="020B0604020202020204" pitchFamily="34" charset="0"/>
                <a:ea typeface="Tahoma" panose="020B0604030504040204" pitchFamily="34" charset="0"/>
                <a:cs typeface="Arial" panose="020B0604020202020204" pitchFamily="34" charset="0"/>
              </a:rPr>
              <a:t> Nam</a:t>
            </a:r>
            <a:endParaRPr kumimoji="0" lang="en-US" sz="1200" b="0" i="0" u="none" strike="noStrike" kern="1200" cap="none" spc="0" normalizeH="0" baseline="0" noProof="0" dirty="0">
              <a:ln>
                <a:noFill/>
              </a:ln>
              <a:solidFill>
                <a:srgbClr val="4D4F51">
                  <a:lumMod val="50000"/>
                </a:srgb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555149461"/>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01087" y="143691"/>
            <a:ext cx="9217149" cy="630936"/>
          </a:xfrm>
        </p:spPr>
        <p:txBody>
          <a:bodyPr/>
          <a:lstStyle/>
          <a:p>
            <a:pPr algn="ctr"/>
            <a:r>
              <a:rPr lang="en-GB" sz="3600" dirty="0">
                <a:latin typeface="Arial" panose="020B0604020202020204" pitchFamily="34" charset="0"/>
                <a:ea typeface="Tahoma" panose="020B0604030504040204" pitchFamily="34" charset="0"/>
              </a:rPr>
              <a:t>KẾT LUẬN</a:t>
            </a:r>
            <a:endParaRPr lang="vi-VN" sz="3600" dirty="0">
              <a:latin typeface="Arial" panose="020B0604020202020204" pitchFamily="34" charset="0"/>
              <a:ea typeface="Tahoma" panose="020B0604030504040204" pitchFamily="34" charset="0"/>
            </a:endParaRPr>
          </a:p>
        </p:txBody>
      </p:sp>
      <p:sp>
        <p:nvSpPr>
          <p:cNvPr id="3" name="Content Placeholder 2"/>
          <p:cNvSpPr>
            <a:spLocks noGrp="1"/>
          </p:cNvSpPr>
          <p:nvPr>
            <p:ph idx="1"/>
          </p:nvPr>
        </p:nvSpPr>
        <p:spPr>
          <a:xfrm>
            <a:off x="791635" y="905256"/>
            <a:ext cx="10424160" cy="5288510"/>
          </a:xfrm>
        </p:spPr>
        <p:txBody>
          <a:bodyPr>
            <a:normAutofit fontScale="62500" lnSpcReduction="20000"/>
          </a:bodyPr>
          <a:lstStyle/>
          <a:p>
            <a:pPr>
              <a:lnSpc>
                <a:spcPct val="150000"/>
              </a:lnSpc>
            </a:pPr>
            <a:r>
              <a:rPr lang="en-GB" dirty="0">
                <a:latin typeface="Arial" panose="020B0604020202020204" pitchFamily="34" charset="0"/>
                <a:ea typeface="Tahoma" panose="020B0604030504040204" pitchFamily="34" charset="0"/>
              </a:rPr>
              <a:t>10% </a:t>
            </a:r>
            <a:r>
              <a:rPr lang="en-GB" dirty="0" err="1">
                <a:latin typeface="Arial" panose="020B0604020202020204" pitchFamily="34" charset="0"/>
                <a:ea typeface="Tahoma" panose="020B0604030504040204" pitchFamily="34" charset="0"/>
              </a:rPr>
              <a:t>bệnh</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nhân</a:t>
            </a:r>
            <a:r>
              <a:rPr lang="en-GB" dirty="0">
                <a:latin typeface="Arial" panose="020B0604020202020204" pitchFamily="34" charset="0"/>
                <a:ea typeface="Tahoma" panose="020B0604030504040204" pitchFamily="34" charset="0"/>
              </a:rPr>
              <a:t> NSCLC </a:t>
            </a:r>
            <a:r>
              <a:rPr lang="en-GB" dirty="0" err="1">
                <a:latin typeface="Arial" panose="020B0604020202020204" pitchFamily="34" charset="0"/>
                <a:ea typeface="Tahoma" panose="020B0604030504040204" pitchFamily="34" charset="0"/>
              </a:rPr>
              <a:t>với</a:t>
            </a:r>
            <a:r>
              <a:rPr lang="en-GB" dirty="0">
                <a:latin typeface="Arial" panose="020B0604020202020204" pitchFamily="34" charset="0"/>
                <a:ea typeface="Tahoma" panose="020B0604030504040204" pitchFamily="34" charset="0"/>
              </a:rPr>
              <a:t> EGFR M+ </a:t>
            </a:r>
            <a:r>
              <a:rPr lang="en-GB" dirty="0" err="1">
                <a:latin typeface="Arial" panose="020B0604020202020204" pitchFamily="34" charset="0"/>
                <a:ea typeface="Tahoma" panose="020B0604030504040204" pitchFamily="34" charset="0"/>
              </a:rPr>
              <a:t>có</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các</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đột</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biến</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không</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thường</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gặp</a:t>
            </a:r>
            <a:endParaRPr lang="en-GB" dirty="0">
              <a:latin typeface="Arial" panose="020B0604020202020204" pitchFamily="34" charset="0"/>
              <a:ea typeface="Tahoma" panose="020B0604030504040204" pitchFamily="34" charset="0"/>
            </a:endParaRPr>
          </a:p>
          <a:p>
            <a:pPr>
              <a:lnSpc>
                <a:spcPct val="150000"/>
              </a:lnSpc>
            </a:pPr>
            <a:r>
              <a:rPr lang="en-GB" dirty="0" err="1">
                <a:latin typeface="Arial" panose="020B0604020202020204" pitchFamily="34" charset="0"/>
                <a:ea typeface="Tahoma" panose="020B0604030504040204" pitchFamily="34" charset="0"/>
              </a:rPr>
              <a:t>Nghiên</a:t>
            </a:r>
            <a:r>
              <a:rPr lang="en-GB" dirty="0">
                <a:latin typeface="Arial" panose="020B0604020202020204" pitchFamily="34" charset="0"/>
                <a:ea typeface="Tahoma" panose="020B0604030504040204" pitchFamily="34" charset="0"/>
              </a:rPr>
              <a:t> </a:t>
            </a:r>
            <a:r>
              <a:rPr lang="en-GB" dirty="0" err="1">
                <a:latin typeface="Arial" panose="020B0604020202020204" pitchFamily="34" charset="0"/>
                <a:ea typeface="Tahoma" panose="020B0604030504040204" pitchFamily="34" charset="0"/>
              </a:rPr>
              <a:t>cứu</a:t>
            </a:r>
            <a:r>
              <a:rPr lang="en-GB" dirty="0">
                <a:latin typeface="Arial" panose="020B0604020202020204" pitchFamily="34" charset="0"/>
                <a:ea typeface="Tahoma" panose="020B0604030504040204" pitchFamily="34" charset="0"/>
              </a:rPr>
              <a:t> Lux-lung 3 </a:t>
            </a:r>
            <a:r>
              <a:rPr lang="en-GB" dirty="0" err="1">
                <a:latin typeface="Arial" panose="020B0604020202020204" pitchFamily="34" charset="0"/>
                <a:ea typeface="Tahoma" panose="020B0604030504040204" pitchFamily="34" charset="0"/>
              </a:rPr>
              <a:t>và</a:t>
            </a:r>
            <a:r>
              <a:rPr lang="en-GB" dirty="0">
                <a:latin typeface="Arial" panose="020B0604020202020204" pitchFamily="34" charset="0"/>
                <a:ea typeface="Tahoma" panose="020B0604030504040204" pitchFamily="34" charset="0"/>
              </a:rPr>
              <a:t> 6: </a:t>
            </a:r>
            <a:r>
              <a:rPr lang="en-US" b="1" dirty="0" err="1">
                <a:latin typeface="Arial" panose="020B0604020202020204" pitchFamily="34" charset="0"/>
                <a:ea typeface="Tahoma" panose="020B0604030504040204" pitchFamily="34" charset="0"/>
              </a:rPr>
              <a:t>Afatinib</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kéo</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dài</a:t>
            </a:r>
            <a:r>
              <a:rPr lang="en-US" b="1" dirty="0">
                <a:latin typeface="Arial" panose="020B0604020202020204" pitchFamily="34" charset="0"/>
                <a:ea typeface="Tahoma" panose="020B0604030504040204" pitchFamily="34" charset="0"/>
              </a:rPr>
              <a:t> OS </a:t>
            </a:r>
            <a:r>
              <a:rPr lang="en-US" b="1" dirty="0" err="1">
                <a:latin typeface="Arial" panose="020B0604020202020204" pitchFamily="34" charset="0"/>
                <a:ea typeface="Tahoma" panose="020B0604030504040204" pitchFamily="34" charset="0"/>
              </a:rPr>
              <a:t>hơn</a:t>
            </a:r>
            <a:r>
              <a:rPr lang="en-US" b="1" dirty="0">
                <a:latin typeface="Arial" panose="020B0604020202020204" pitchFamily="34" charset="0"/>
                <a:ea typeface="Tahoma" panose="020B0604030504040204" pitchFamily="34" charset="0"/>
              </a:rPr>
              <a:t> 12 </a:t>
            </a:r>
            <a:r>
              <a:rPr lang="en-US" b="1" dirty="0" err="1">
                <a:latin typeface="Arial" panose="020B0604020202020204" pitchFamily="34" charset="0"/>
                <a:ea typeface="Tahoma" panose="020B0604030504040204" pitchFamily="34" charset="0"/>
              </a:rPr>
              <a:t>tháng</a:t>
            </a:r>
            <a:r>
              <a:rPr lang="en-US" b="1" dirty="0">
                <a:latin typeface="Arial" panose="020B0604020202020204" pitchFamily="34" charset="0"/>
                <a:ea typeface="Tahoma" panose="020B0604030504040204" pitchFamily="34" charset="0"/>
              </a:rPr>
              <a:t> </a:t>
            </a:r>
            <a:r>
              <a:rPr lang="en-US" dirty="0">
                <a:latin typeface="Arial" panose="020B0604020202020204" pitchFamily="34" charset="0"/>
                <a:ea typeface="Tahoma" panose="020B0604030504040204" pitchFamily="34" charset="0"/>
              </a:rPr>
              <a:t>so </a:t>
            </a:r>
            <a:r>
              <a:rPr lang="en-US" dirty="0" err="1">
                <a:latin typeface="Arial" panose="020B0604020202020204" pitchFamily="34" charset="0"/>
                <a:ea typeface="Tahoma" panose="020B0604030504040204" pitchFamily="34" charset="0"/>
              </a:rPr>
              <a:t>với</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hoá</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trị</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chuẩn</a:t>
            </a:r>
            <a:r>
              <a:rPr lang="en-US" dirty="0">
                <a:latin typeface="Arial" panose="020B0604020202020204" pitchFamily="34" charset="0"/>
                <a:ea typeface="Tahoma" panose="020B0604030504040204" pitchFamily="34" charset="0"/>
              </a:rPr>
              <a:t> ở </a:t>
            </a:r>
            <a:r>
              <a:rPr lang="en-US" dirty="0" err="1">
                <a:latin typeface="Arial" panose="020B0604020202020204" pitchFamily="34" charset="0"/>
                <a:ea typeface="Tahoma" panose="020B0604030504040204" pitchFamily="34" charset="0"/>
              </a:rPr>
              <a:t>bệnh</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nhân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có</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đột</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biến</a:t>
            </a:r>
            <a:r>
              <a:rPr lang="en-US" dirty="0">
                <a:latin typeface="Arial" panose="020B0604020202020204" pitchFamily="34" charset="0"/>
                <a:ea typeface="Tahoma" panose="020B0604030504040204" pitchFamily="34" charset="0"/>
              </a:rPr>
              <a:t> </a:t>
            </a:r>
            <a:r>
              <a:rPr lang="en-US" b="1" dirty="0">
                <a:latin typeface="Arial" panose="020B0604020202020204" pitchFamily="34" charset="0"/>
                <a:ea typeface="Tahoma" panose="020B0604030504040204" pitchFamily="34" charset="0"/>
              </a:rPr>
              <a:t>Del19</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làm</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giảm</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nguy</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cơ</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bệnh</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tiến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triển</a:t>
            </a:r>
            <a:r>
              <a:rPr lang="en-US" dirty="0">
                <a:latin typeface="Arial" panose="020B0604020202020204" pitchFamily="34" charset="0"/>
                <a:ea typeface="Tahoma" panose="020B0604030504040204" pitchFamily="34" charset="0"/>
              </a:rPr>
              <a:t> 42% </a:t>
            </a:r>
            <a:r>
              <a:rPr lang="en-US" dirty="0" err="1">
                <a:latin typeface="Arial" panose="020B0604020202020204" pitchFamily="34" charset="0"/>
                <a:ea typeface="Tahoma" panose="020B0604030504040204" pitchFamily="34" charset="0"/>
              </a:rPr>
              <a:t>và</a:t>
            </a:r>
            <a:r>
              <a:rPr lang="en-US" dirty="0">
                <a:latin typeface="Arial" panose="020B0604020202020204" pitchFamily="34" charset="0"/>
                <a:ea typeface="Tahoma" panose="020B0604030504040204" pitchFamily="34" charset="0"/>
              </a:rPr>
              <a:t> 72% so </a:t>
            </a:r>
            <a:r>
              <a:rPr lang="en-US" dirty="0" err="1">
                <a:latin typeface="Arial" panose="020B0604020202020204" pitchFamily="34" charset="0"/>
                <a:ea typeface="Tahoma" panose="020B0604030504040204" pitchFamily="34" charset="0"/>
              </a:rPr>
              <a:t>với</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pem</a:t>
            </a:r>
            <a:r>
              <a:rPr lang="en-US" dirty="0">
                <a:latin typeface="Arial" panose="020B0604020202020204" pitchFamily="34" charset="0"/>
                <a:ea typeface="Tahoma" panose="020B0604030504040204" pitchFamily="34" charset="0"/>
              </a:rPr>
              <a:t>/cis </a:t>
            </a:r>
            <a:r>
              <a:rPr lang="en-US" dirty="0" err="1">
                <a:latin typeface="Arial" panose="020B0604020202020204" pitchFamily="34" charset="0"/>
                <a:ea typeface="Tahoma" panose="020B0604030504040204" pitchFamily="34" charset="0"/>
              </a:rPr>
              <a:t>và</a:t>
            </a:r>
            <a:r>
              <a:rPr lang="en-US" dirty="0">
                <a:latin typeface="Arial" panose="020B0604020202020204" pitchFamily="34" charset="0"/>
                <a:ea typeface="Tahoma" panose="020B0604030504040204" pitchFamily="34" charset="0"/>
              </a:rPr>
              <a:t> gem/cis.</a:t>
            </a:r>
          </a:p>
          <a:p>
            <a:pPr>
              <a:lnSpc>
                <a:spcPct val="150000"/>
              </a:lnSpc>
            </a:pPr>
            <a:r>
              <a:rPr lang="en-US" dirty="0" err="1">
                <a:latin typeface="Arial" panose="020B0604020202020204" pitchFamily="34" charset="0"/>
                <a:ea typeface="Tahoma" panose="020B0604030504040204" pitchFamily="34" charset="0"/>
              </a:rPr>
              <a:t>Phân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tích</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hậu</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kiểm</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nghiên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cứu</a:t>
            </a:r>
            <a:r>
              <a:rPr lang="en-US" dirty="0">
                <a:latin typeface="Arial" panose="020B0604020202020204" pitchFamily="34" charset="0"/>
                <a:ea typeface="Tahoma" panose="020B0604030504040204" pitchFamily="34" charset="0"/>
              </a:rPr>
              <a:t> Lux-lung 2, 3, 6: </a:t>
            </a:r>
            <a:r>
              <a:rPr lang="en-US" b="1" dirty="0" err="1">
                <a:latin typeface="Arial" panose="020B0604020202020204" pitchFamily="34" charset="0"/>
                <a:ea typeface="Tahoma" panose="020B0604030504040204" pitchFamily="34" charset="0"/>
              </a:rPr>
              <a:t>Afatinib</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cho</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thấy</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hiệu</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quả</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kiểm</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soát</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bướu</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trên</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nhóm</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bệnh</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nhân</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có</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đột</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biến</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không</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thường</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gặp</a:t>
            </a:r>
            <a:r>
              <a:rPr lang="en-US" b="1" dirty="0">
                <a:latin typeface="Arial" panose="020B0604020202020204" pitchFamily="34" charset="0"/>
                <a:ea typeface="Tahoma" panose="020B0604030504040204" pitchFamily="34" charset="0"/>
              </a:rPr>
              <a:t> (PFS: 8.2 – 14.7 </a:t>
            </a:r>
            <a:r>
              <a:rPr lang="en-US" b="1" dirty="0" err="1">
                <a:latin typeface="Arial" panose="020B0604020202020204" pitchFamily="34" charset="0"/>
                <a:ea typeface="Tahoma" panose="020B0604030504040204" pitchFamily="34" charset="0"/>
              </a:rPr>
              <a:t>tháng</a:t>
            </a:r>
            <a:r>
              <a:rPr lang="en-US" b="1" dirty="0">
                <a:latin typeface="Arial" panose="020B0604020202020204" pitchFamily="34" charset="0"/>
                <a:ea typeface="Tahoma" panose="020B0604030504040204" pitchFamily="34" charset="0"/>
              </a:rPr>
              <a:t>).</a:t>
            </a:r>
          </a:p>
          <a:p>
            <a:pPr>
              <a:lnSpc>
                <a:spcPct val="150000"/>
              </a:lnSpc>
            </a:pPr>
            <a:r>
              <a:rPr lang="en-US" dirty="0">
                <a:latin typeface="Arial" panose="020B0604020202020204" pitchFamily="34" charset="0"/>
                <a:ea typeface="Tahoma" panose="020B0604030504040204" pitchFamily="34" charset="0"/>
              </a:rPr>
              <a:t>FDA </a:t>
            </a:r>
            <a:r>
              <a:rPr lang="en-US" dirty="0" err="1">
                <a:latin typeface="Arial" panose="020B0604020202020204" pitchFamily="34" charset="0"/>
                <a:ea typeface="Tahoma" panose="020B0604030504040204" pitchFamily="34" charset="0"/>
              </a:rPr>
              <a:t>mở</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rộng</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chỉ</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định</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của</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Afatinib</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trên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các</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nhóm</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đột</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biến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không</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thường</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gặp</a:t>
            </a:r>
            <a:r>
              <a:rPr lang="en-US" dirty="0">
                <a:latin typeface="Arial" panose="020B0604020202020204" pitchFamily="34" charset="0"/>
                <a:ea typeface="Tahoma" panose="020B0604030504040204" pitchFamily="34" charset="0"/>
              </a:rPr>
              <a:t> </a:t>
            </a:r>
            <a:r>
              <a:rPr lang="en-US" b="1" dirty="0">
                <a:solidFill>
                  <a:srgbClr val="FF0000"/>
                </a:solidFill>
                <a:latin typeface="Arial" panose="020B0604020202020204" pitchFamily="34" charset="0"/>
                <a:ea typeface="Tahoma" panose="020B0604030504040204" pitchFamily="34" charset="0"/>
              </a:rPr>
              <a:t>S768I, L861Q </a:t>
            </a:r>
            <a:r>
              <a:rPr lang="en-US" b="1" dirty="0" err="1">
                <a:solidFill>
                  <a:srgbClr val="FF0000"/>
                </a:solidFill>
                <a:latin typeface="Arial" panose="020B0604020202020204" pitchFamily="34" charset="0"/>
                <a:ea typeface="Tahoma" panose="020B0604030504040204" pitchFamily="34" charset="0"/>
              </a:rPr>
              <a:t>và</a:t>
            </a:r>
            <a:r>
              <a:rPr lang="en-US" b="1" dirty="0">
                <a:solidFill>
                  <a:srgbClr val="FF0000"/>
                </a:solidFill>
                <a:latin typeface="Arial" panose="020B0604020202020204" pitchFamily="34" charset="0"/>
                <a:ea typeface="Tahoma" panose="020B0604030504040204" pitchFamily="34" charset="0"/>
              </a:rPr>
              <a:t> G719X.</a:t>
            </a:r>
          </a:p>
          <a:p>
            <a:pPr>
              <a:lnSpc>
                <a:spcPct val="150000"/>
              </a:lnSpc>
            </a:pPr>
            <a:r>
              <a:rPr lang="en-US" b="1" dirty="0" err="1">
                <a:latin typeface="Arial" panose="020B0604020202020204" pitchFamily="34" charset="0"/>
                <a:ea typeface="Tahoma" panose="020B0604030504040204" pitchFamily="34" charset="0"/>
              </a:rPr>
              <a:t>Các</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nghiên</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cứu</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đời</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thực</a:t>
            </a:r>
            <a:r>
              <a:rPr lang="en-US" b="1"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theo</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sau</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tiếp</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tục</a:t>
            </a:r>
            <a:r>
              <a:rPr lang="en-US" dirty="0">
                <a:latin typeface="Arial" panose="020B0604020202020204" pitchFamily="34" charset="0"/>
                <a:ea typeface="Tahoma" panose="020B0604030504040204" pitchFamily="34" charset="0"/>
              </a:rPr>
              <a:t> b</a:t>
            </a:r>
            <a:r>
              <a:rPr lang="vi-VN" dirty="0">
                <a:latin typeface="Arial" panose="020B0604020202020204" pitchFamily="34" charset="0"/>
                <a:ea typeface="Tahoma" panose="020B0604030504040204" pitchFamily="34" charset="0"/>
              </a:rPr>
              <a:t>ổ</a:t>
            </a:r>
            <a:r>
              <a:rPr lang="en-US" dirty="0">
                <a:latin typeface="Arial" panose="020B0604020202020204" pitchFamily="34" charset="0"/>
                <a:ea typeface="Tahoma" panose="020B0604030504040204" pitchFamily="34" charset="0"/>
              </a:rPr>
              <a:t> sung </a:t>
            </a:r>
            <a:r>
              <a:rPr lang="en-US" dirty="0" err="1">
                <a:latin typeface="Arial" panose="020B0604020202020204" pitchFamily="34" charset="0"/>
                <a:ea typeface="Tahoma" panose="020B0604030504040204" pitchFamily="34" charset="0"/>
              </a:rPr>
              <a:t>va</a:t>
            </a:r>
            <a:r>
              <a:rPr lang="en-US" dirty="0">
                <a:latin typeface="Arial" panose="020B0604020202020204" pitchFamily="34" charset="0"/>
                <a:ea typeface="Tahoma" panose="020B0604030504040204" pitchFamily="34" charset="0"/>
              </a:rPr>
              <a:t>̀ c</a:t>
            </a:r>
            <a:r>
              <a:rPr lang="vi-VN" dirty="0">
                <a:latin typeface="Arial" panose="020B0604020202020204" pitchFamily="34" charset="0"/>
                <a:ea typeface="Tahoma" panose="020B0604030504040204" pitchFamily="34" charset="0"/>
              </a:rPr>
              <a:t>ủ</a:t>
            </a:r>
            <a:r>
              <a:rPr lang="en-US" dirty="0">
                <a:latin typeface="Arial" panose="020B0604020202020204" pitchFamily="34" charset="0"/>
                <a:ea typeface="Tahoma" panose="020B0604030504040204" pitchFamily="34" charset="0"/>
              </a:rPr>
              <a:t>ng </a:t>
            </a:r>
            <a:r>
              <a:rPr lang="en-US" dirty="0" err="1">
                <a:latin typeface="Arial" panose="020B0604020202020204" pitchFamily="34" charset="0"/>
                <a:ea typeface="Tahoma" panose="020B0604030504040204" pitchFamily="34" charset="0"/>
              </a:rPr>
              <a:t>cô</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hiệu</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quả</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của</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Afatinib</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trên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bệnh</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nhân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với</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đột</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biến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không</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thường</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gặp</a:t>
            </a:r>
            <a:r>
              <a:rPr lang="en-US" dirty="0">
                <a:latin typeface="Arial" panose="020B0604020202020204" pitchFamily="34" charset="0"/>
                <a:ea typeface="Tahoma" panose="020B0604030504040204" pitchFamily="34" charset="0"/>
              </a:rPr>
              <a:t>.</a:t>
            </a:r>
          </a:p>
          <a:p>
            <a:pPr>
              <a:lnSpc>
                <a:spcPct val="150000"/>
              </a:lnSpc>
            </a:pPr>
            <a:r>
              <a:rPr lang="en-US" b="1" dirty="0" err="1">
                <a:latin typeface="Arial" panose="020B0604020202020204" pitchFamily="34" charset="0"/>
                <a:ea typeface="Tahoma" panose="020B0604030504040204" pitchFamily="34" charset="0"/>
              </a:rPr>
              <a:t>Điều</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chỉnh</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liều</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làm</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tăng</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khả</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năng</a:t>
            </a:r>
            <a:r>
              <a:rPr lang="en-US" b="1" dirty="0">
                <a:latin typeface="Arial" panose="020B0604020202020204" pitchFamily="34" charset="0"/>
                <a:ea typeface="Tahoma" panose="020B0604030504040204" pitchFamily="34" charset="0"/>
              </a:rPr>
              <a:t> dung </a:t>
            </a:r>
            <a:r>
              <a:rPr lang="en-US" b="1" dirty="0" err="1">
                <a:latin typeface="Arial" panose="020B0604020202020204" pitchFamily="34" charset="0"/>
                <a:ea typeface="Tahoma" panose="020B0604030504040204" pitchFamily="34" charset="0"/>
              </a:rPr>
              <a:t>nạp</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nhưng</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không</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làm</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giảm</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hiệu</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quả</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điều</a:t>
            </a:r>
            <a:r>
              <a:rPr lang="en-US" b="1" dirty="0">
                <a:latin typeface="Arial" panose="020B0604020202020204" pitchFamily="34" charset="0"/>
                <a:ea typeface="Tahoma" panose="020B0604030504040204" pitchFamily="34" charset="0"/>
              </a:rPr>
              <a:t> </a:t>
            </a:r>
            <a:r>
              <a:rPr lang="en-US" b="1" dirty="0" err="1">
                <a:latin typeface="Arial" panose="020B0604020202020204" pitchFamily="34" charset="0"/>
                <a:ea typeface="Tahoma" panose="020B0604030504040204" pitchFamily="34" charset="0"/>
              </a:rPr>
              <a:t>trị</a:t>
            </a:r>
            <a:r>
              <a:rPr lang="en-US" b="1"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của</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Afatinib</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chứng</a:t>
            </a:r>
            <a:r>
              <a:rPr lang="en-US" dirty="0">
                <a:latin typeface="Arial" panose="020B0604020202020204" pitchFamily="34" charset="0"/>
                <a:ea typeface="Tahoma" panose="020B0604030504040204" pitchFamily="34" charset="0"/>
              </a:rPr>
              <a:t> minh qua </a:t>
            </a:r>
            <a:r>
              <a:rPr lang="en-US" dirty="0" err="1">
                <a:latin typeface="Arial" panose="020B0604020202020204" pitchFamily="34" charset="0"/>
                <a:ea typeface="Tahoma" panose="020B0604030504040204" pitchFamily="34" charset="0"/>
              </a:rPr>
              <a:t>các</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nghiên</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cứu</a:t>
            </a:r>
            <a:r>
              <a:rPr lang="en-US" dirty="0">
                <a:latin typeface="Arial" panose="020B0604020202020204" pitchFamily="34" charset="0"/>
                <a:ea typeface="Tahoma" panose="020B0604030504040204" pitchFamily="34" charset="0"/>
              </a:rPr>
              <a:t> Lux-lung 3, 6, 7 </a:t>
            </a:r>
            <a:r>
              <a:rPr lang="en-US" dirty="0" err="1">
                <a:latin typeface="Arial" panose="020B0604020202020204" pitchFamily="34" charset="0"/>
                <a:ea typeface="Tahoma" panose="020B0604030504040204" pitchFamily="34" charset="0"/>
              </a:rPr>
              <a:t>và</a:t>
            </a:r>
            <a:r>
              <a:rPr lang="en-US" dirty="0">
                <a:latin typeface="Arial" panose="020B0604020202020204" pitchFamily="34" charset="0"/>
                <a:ea typeface="Tahoma" panose="020B0604030504040204" pitchFamily="34" charset="0"/>
              </a:rPr>
              <a:t> </a:t>
            </a:r>
            <a:r>
              <a:rPr lang="en-US" dirty="0" err="1">
                <a:latin typeface="Arial" panose="020B0604020202020204" pitchFamily="34" charset="0"/>
                <a:ea typeface="Tahoma" panose="020B0604030504040204" pitchFamily="34" charset="0"/>
              </a:rPr>
              <a:t>RealGiDo</a:t>
            </a:r>
            <a:r>
              <a:rPr lang="en-US" dirty="0">
                <a:latin typeface="Arial" panose="020B0604020202020204" pitchFamily="34" charset="0"/>
                <a:ea typeface="Tahoma" panose="020B0604030504040204" pitchFamily="34" charset="0"/>
              </a:rPr>
              <a:t>.</a:t>
            </a:r>
            <a:endParaRPr lang="vi-VN" dirty="0">
              <a:latin typeface="Arial" panose="020B0604020202020204" pitchFamily="34" charset="0"/>
              <a:ea typeface="Tahoma" panose="020B0604030504040204" pitchFamily="34" charset="0"/>
            </a:endParaRPr>
          </a:p>
          <a:p>
            <a:endParaRPr lang="en-US" dirty="0">
              <a:latin typeface="Arial" panose="020B0604020202020204" pitchFamily="34" charset="0"/>
              <a:ea typeface="Tahoma" panose="020B0604030504040204" pitchFamily="34" charset="0"/>
            </a:endParaRPr>
          </a:p>
          <a:p>
            <a:endParaRPr lang="en-US" dirty="0">
              <a:latin typeface="Arial" panose="020B0604020202020204" pitchFamily="34" charset="0"/>
              <a:ea typeface="Tahoma" panose="020B0604030504040204" pitchFamily="34" charset="0"/>
            </a:endParaRPr>
          </a:p>
          <a:p>
            <a:endParaRPr lang="en-US" dirty="0">
              <a:latin typeface="Arial" panose="020B0604020202020204" pitchFamily="34" charset="0"/>
              <a:ea typeface="Tahoma" panose="020B0604030504040204" pitchFamily="34" charset="0"/>
            </a:endParaRPr>
          </a:p>
          <a:p>
            <a:endParaRPr lang="vi-VN" dirty="0"/>
          </a:p>
        </p:txBody>
      </p:sp>
      <p:sp>
        <p:nvSpPr>
          <p:cNvPr id="4" name="Footer Placeholder 3"/>
          <p:cNvSpPr>
            <a:spLocks noGrp="1"/>
          </p:cNvSpPr>
          <p:nvPr>
            <p:ph type="ftr" sz="quarter" idx="11"/>
          </p:nvPr>
        </p:nvSpPr>
        <p:spPr>
          <a:xfrm>
            <a:off x="791635" y="6400800"/>
            <a:ext cx="10424160" cy="293298"/>
          </a:xfrm>
        </p:spPr>
        <p:txBody>
          <a:bodyPr/>
          <a:lstStyle/>
          <a:p>
            <a:endParaRPr lang="en-US" dirty="0">
              <a:solidFill>
                <a:srgbClr val="4D4F51"/>
              </a:solidFill>
            </a:endParaRPr>
          </a:p>
        </p:txBody>
      </p:sp>
    </p:spTree>
    <p:extLst>
      <p:ext uri="{BB962C8B-B14F-4D97-AF65-F5344CB8AC3E}">
        <p14:creationId xmlns:p14="http://schemas.microsoft.com/office/powerpoint/2010/main" val="21195220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547446"/>
            <a:ext cx="9144000" cy="3256745"/>
          </a:xfrm>
        </p:spPr>
        <p:txBody>
          <a:bodyPr>
            <a:normAutofit/>
          </a:bodyPr>
          <a:lstStyle/>
          <a:p>
            <a:pPr>
              <a:lnSpc>
                <a:spcPct val="150000"/>
              </a:lnSpc>
            </a:pP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Vai</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trò</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của</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Afatinib</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trong</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điều</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ung</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phổi</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KTBN EGFR(+) </a:t>
            </a:r>
            <a:b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b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US"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endParaRPr lang="vi-VN" sz="44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3" name="Rectangle 2"/>
          <p:cNvSpPr/>
          <p:nvPr/>
        </p:nvSpPr>
        <p:spPr>
          <a:xfrm>
            <a:off x="7413674" y="6414868"/>
            <a:ext cx="4346917" cy="33762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406470160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3"/>
          <p:cNvSpPr>
            <a:spLocks noGrp="1"/>
          </p:cNvSpPr>
          <p:nvPr>
            <p:ph type="ftr" sz="quarter" idx="4294967295"/>
          </p:nvPr>
        </p:nvSpPr>
        <p:spPr>
          <a:xfrm>
            <a:off x="791635" y="6400800"/>
            <a:ext cx="10424160" cy="457200"/>
          </a:xfrm>
          <a:prstGeom prst="rect">
            <a:avLst/>
          </a:prstGeom>
        </p:spPr>
        <p:txBody>
          <a:bodyPr vert="horz" lIns="0" tIns="0" rIns="0" bIns="0" rtlCol="0" anchor="t" anchorCtr="0"/>
          <a:lstStyle>
            <a:defPPr>
              <a:defRPr lang="vi-VN"/>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100" dirty="0">
              <a:solidFill>
                <a:srgbClr val="4D4F51"/>
              </a:solidFill>
              <a:latin typeface="Tahoma" panose="020B0604030504040204" pitchFamily="34" charset="0"/>
              <a:ea typeface="Tahoma" panose="020B0604030504040204" pitchFamily="34" charset="0"/>
              <a:cs typeface="Tahoma" panose="020B0604030504040204" pitchFamily="34" charset="0"/>
            </a:endParaRPr>
          </a:p>
        </p:txBody>
      </p:sp>
      <p:sp>
        <p:nvSpPr>
          <p:cNvPr id="2" name="TextBox 1"/>
          <p:cNvSpPr txBox="1"/>
          <p:nvPr/>
        </p:nvSpPr>
        <p:spPr>
          <a:xfrm>
            <a:off x="422029" y="115049"/>
            <a:ext cx="10803989" cy="1077218"/>
          </a:xfrm>
          <a:prstGeom prst="rect">
            <a:avLst/>
          </a:prstGeom>
          <a:noFill/>
        </p:spPr>
        <p:txBody>
          <a:bodyPr wrap="square" rtlCol="0">
            <a:spAutoFit/>
          </a:bodyPr>
          <a:lstStyle/>
          <a:p>
            <a:pPr marL="0" lvl="1" algn="ctr">
              <a:spcBef>
                <a:spcPct val="0"/>
              </a:spcBef>
            </a:pP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Bệnh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nhân</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ung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thư</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phổi</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có</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tỉ</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lệ</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di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căn</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não</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cao</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nhất</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trong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số</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các</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loại</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bệnh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ung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thư</a:t>
            </a:r>
            <a:endParaRPr lang="vi-VN" sz="3200" b="1" dirty="0">
              <a:solidFill>
                <a:schemeClr val="accent4"/>
              </a:solidFill>
              <a:latin typeface="Tahoma" panose="020B0604030504040204" pitchFamily="34" charset="0"/>
              <a:ea typeface="Tahoma" panose="020B0604030504040204" pitchFamily="34" charset="0"/>
              <a:cs typeface="Tahoma" panose="020B0604030504040204" pitchFamily="34" charset="0"/>
            </a:endParaRPr>
          </a:p>
        </p:txBody>
      </p:sp>
      <p:sp>
        <p:nvSpPr>
          <p:cNvPr id="3" name="Rectangle 2"/>
          <p:cNvSpPr/>
          <p:nvPr/>
        </p:nvSpPr>
        <p:spPr>
          <a:xfrm>
            <a:off x="8904849" y="3938954"/>
            <a:ext cx="126609" cy="1266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aphicFrame>
        <p:nvGraphicFramePr>
          <p:cNvPr id="7" name="Chart 6"/>
          <p:cNvGraphicFramePr>
            <a:graphicFrameLocks/>
          </p:cNvGraphicFramePr>
          <p:nvPr/>
        </p:nvGraphicFramePr>
        <p:xfrm>
          <a:off x="2358739" y="1175731"/>
          <a:ext cx="8412480" cy="524715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7818120" y="2442500"/>
            <a:ext cx="3731455" cy="369332"/>
          </a:xfrm>
          <a:prstGeom prst="rect">
            <a:avLst/>
          </a:prstGeom>
          <a:noFill/>
        </p:spPr>
        <p:txBody>
          <a:bodyPr wrap="square" rtlCol="0">
            <a:spAutoFit/>
          </a:bodyPr>
          <a:lstStyle/>
          <a:p>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Tỉ</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lệ</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ở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các</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loại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ung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endPar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89659935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F8E446-AF36-49F3-BECD-7F197B7249AF}"/>
              </a:ext>
            </a:extLst>
          </p:cNvPr>
          <p:cNvSpPr>
            <a:spLocks noGrp="1"/>
          </p:cNvSpPr>
          <p:nvPr>
            <p:ph type="title"/>
          </p:nvPr>
        </p:nvSpPr>
        <p:spPr>
          <a:xfrm>
            <a:off x="1088053" y="650129"/>
            <a:ext cx="10564697" cy="650062"/>
          </a:xfrm>
        </p:spPr>
        <p:txBody>
          <a:bodyPr>
            <a:normAutofit fontScale="90000"/>
          </a:bodyPr>
          <a:lstStyle/>
          <a:p>
            <a:pPr algn="ctr">
              <a:lnSpc>
                <a:spcPct val="100000"/>
              </a:lnSpc>
            </a:pPr>
            <a:r>
              <a:rPr lang="en-US" sz="3200" dirty="0" err="1">
                <a:latin typeface="Tahoma" panose="020B0604030504040204" pitchFamily="34" charset="0"/>
                <a:ea typeface="Tahoma" panose="020B0604030504040204" pitchFamily="34" charset="0"/>
                <a:cs typeface="Tahoma" panose="020B0604030504040204" pitchFamily="34" charset="0"/>
              </a:rPr>
              <a:t>Mối</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liên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hệ</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giữa</a:t>
            </a:r>
            <a:r>
              <a:rPr lang="en-US" sz="3200" dirty="0">
                <a:latin typeface="Tahoma" panose="020B0604030504040204" pitchFamily="34" charset="0"/>
                <a:ea typeface="Tahoma" panose="020B0604030504040204" pitchFamily="34" charset="0"/>
                <a:cs typeface="Tahoma" panose="020B0604030504040204" pitchFamily="34" charset="0"/>
              </a:rPr>
              <a:t> di </a:t>
            </a:r>
            <a:r>
              <a:rPr lang="en-US" sz="3200" dirty="0" err="1">
                <a:latin typeface="Tahoma" panose="020B0604030504040204" pitchFamily="34" charset="0"/>
                <a:ea typeface="Tahoma" panose="020B0604030504040204" pitchFamily="34" charset="0"/>
                <a:cs typeface="Tahoma" panose="020B0604030504040204" pitchFamily="34" charset="0"/>
              </a:rPr>
              <a:t>căn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não</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và</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đột</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biến</a:t>
            </a:r>
            <a:r>
              <a:rPr lang="en-US" sz="3200" dirty="0">
                <a:latin typeface="Tahoma" panose="020B0604030504040204" pitchFamily="34" charset="0"/>
                <a:ea typeface="Tahoma" panose="020B0604030504040204" pitchFamily="34" charset="0"/>
                <a:cs typeface="Tahoma" panose="020B0604030504040204" pitchFamily="34" charset="0"/>
              </a:rPr>
              <a:t> EGFR ở </a:t>
            </a:r>
            <a:r>
              <a:rPr lang="en-US" sz="3200" dirty="0" err="1">
                <a:latin typeface="Tahoma" panose="020B0604030504040204" pitchFamily="34" charset="0"/>
                <a:ea typeface="Tahoma" panose="020B0604030504040204" pitchFamily="34" charset="0"/>
                <a:cs typeface="Tahoma" panose="020B0604030504040204" pitchFamily="34" charset="0"/>
              </a:rPr>
              <a:t>bệnh</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nhân</a:t>
            </a:r>
            <a:r>
              <a:rPr lang="en-US" sz="3200" dirty="0">
                <a:latin typeface="Tahoma" panose="020B0604030504040204" pitchFamily="34" charset="0"/>
                <a:ea typeface="Tahoma" panose="020B0604030504040204" pitchFamily="34" charset="0"/>
                <a:cs typeface="Tahoma" panose="020B0604030504040204" pitchFamily="34" charset="0"/>
              </a:rPr>
              <a:t> NSCLC</a:t>
            </a:r>
          </a:p>
        </p:txBody>
      </p:sp>
      <p:sp>
        <p:nvSpPr>
          <p:cNvPr id="4" name="Content Placeholder 3"/>
          <p:cNvSpPr>
            <a:spLocks noGrp="1"/>
          </p:cNvSpPr>
          <p:nvPr>
            <p:ph sz="quarter" idx="10"/>
          </p:nvPr>
        </p:nvSpPr>
        <p:spPr>
          <a:xfrm>
            <a:off x="772329" y="6181329"/>
            <a:ext cx="10652825" cy="545595"/>
          </a:xfrm>
        </p:spPr>
        <p:txBody>
          <a:bodyPr>
            <a:normAutofit lnSpcReduction="10000"/>
          </a:bodyPr>
          <a:lstStyle/>
          <a:p>
            <a:r>
              <a:rPr lang="en-US" sz="1200" dirty="0">
                <a:latin typeface="Tahoma" panose="020B0604030504040204" pitchFamily="34" charset="0"/>
                <a:ea typeface="Tahoma" panose="020B0604030504040204" pitchFamily="34" charset="0"/>
                <a:cs typeface="Tahoma" panose="020B0604030504040204" pitchFamily="34" charset="0"/>
              </a:rPr>
              <a:t>1. </a:t>
            </a:r>
            <a:r>
              <a:rPr lang="en-US" sz="1200" dirty="0" err="1">
                <a:latin typeface="Tahoma" panose="020B0604030504040204" pitchFamily="34" charset="0"/>
                <a:ea typeface="Tahoma" panose="020B0604030504040204" pitchFamily="34" charset="0"/>
                <a:cs typeface="Tahoma" panose="020B0604030504040204" pitchFamily="34" charset="0"/>
              </a:rPr>
              <a:t>Vijaya</a:t>
            </a:r>
            <a:r>
              <a:rPr lang="en-US" sz="1200" dirty="0">
                <a:latin typeface="Tahoma" panose="020B0604030504040204" pitchFamily="34" charset="0"/>
                <a:ea typeface="Tahoma" panose="020B0604030504040204" pitchFamily="34" charset="0"/>
                <a:cs typeface="Tahoma" panose="020B0604030504040204" pitchFamily="34" charset="0"/>
              </a:rPr>
              <a:t> et al J </a:t>
            </a:r>
            <a:r>
              <a:rPr lang="en-US" sz="1200" dirty="0" err="1">
                <a:latin typeface="Tahoma" panose="020B0604030504040204" pitchFamily="34" charset="0"/>
                <a:ea typeface="Tahoma" panose="020B0604030504040204" pitchFamily="34" charset="0"/>
                <a:cs typeface="Tahoma" panose="020B0604030504040204" pitchFamily="34" charset="0"/>
              </a:rPr>
              <a:t>Glo</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Onco</a:t>
            </a:r>
            <a:r>
              <a:rPr lang="en-US" sz="1200" dirty="0">
                <a:latin typeface="Tahoma" panose="020B0604030504040204" pitchFamily="34" charset="0"/>
                <a:ea typeface="Tahoma" panose="020B0604030504040204" pitchFamily="34" charset="0"/>
                <a:cs typeface="Tahoma" panose="020B0604030504040204" pitchFamily="34" charset="0"/>
              </a:rPr>
              <a:t> 2016 208</a:t>
            </a:r>
          </a:p>
          <a:p>
            <a:r>
              <a:rPr lang="en-US" sz="1200" dirty="0">
                <a:latin typeface="Tahoma" panose="020B0604030504040204" pitchFamily="34" charset="0"/>
                <a:ea typeface="Tahoma" panose="020B0604030504040204" pitchFamily="34" charset="0"/>
                <a:cs typeface="Tahoma" panose="020B0604030504040204" pitchFamily="34" charset="0"/>
              </a:rPr>
              <a:t>2. Shin et al J </a:t>
            </a:r>
            <a:r>
              <a:rPr lang="en-US" sz="1200" dirty="0" err="1">
                <a:latin typeface="Tahoma" panose="020B0604030504040204" pitchFamily="34" charset="0"/>
                <a:ea typeface="Tahoma" panose="020B0604030504040204" pitchFamily="34" charset="0"/>
                <a:cs typeface="Tahoma" panose="020B0604030504040204" pitchFamily="34" charset="0"/>
              </a:rPr>
              <a:t>Thorac</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Oncol</a:t>
            </a:r>
            <a:r>
              <a:rPr lang="en-US" sz="1200" dirty="0">
                <a:latin typeface="Tahoma" panose="020B0604030504040204" pitchFamily="34" charset="0"/>
                <a:ea typeface="Tahoma" panose="020B0604030504040204" pitchFamily="34" charset="0"/>
                <a:cs typeface="Tahoma" panose="020B0604030504040204" pitchFamily="34" charset="0"/>
              </a:rPr>
              <a:t> 2014 195</a:t>
            </a:r>
          </a:p>
          <a:p>
            <a:r>
              <a:rPr lang="en-US" sz="1200" dirty="0">
                <a:latin typeface="Tahoma" panose="020B0604030504040204" pitchFamily="34" charset="0"/>
                <a:ea typeface="Tahoma" panose="020B0604030504040204" pitchFamily="34" charset="0"/>
                <a:cs typeface="Tahoma" panose="020B0604030504040204" pitchFamily="34" charset="0"/>
              </a:rPr>
              <a:t>3. Fred et al Lung Cancer 2016 101</a:t>
            </a:r>
          </a:p>
        </p:txBody>
      </p:sp>
      <p:graphicFrame>
        <p:nvGraphicFramePr>
          <p:cNvPr id="490" name="Chart 489"/>
          <p:cNvGraphicFramePr>
            <a:graphicFrameLocks/>
          </p:cNvGraphicFramePr>
          <p:nvPr/>
        </p:nvGraphicFramePr>
        <p:xfrm>
          <a:off x="1088053" y="1732605"/>
          <a:ext cx="6431281" cy="38587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94" name="Table 493"/>
          <p:cNvGraphicFramePr>
            <a:graphicFrameLocks noGrp="1"/>
          </p:cNvGraphicFramePr>
          <p:nvPr/>
        </p:nvGraphicFramePr>
        <p:xfrm>
          <a:off x="7148475" y="3586584"/>
          <a:ext cx="4276679" cy="1142037"/>
        </p:xfrm>
        <a:graphic>
          <a:graphicData uri="http://schemas.openxmlformats.org/drawingml/2006/table">
            <a:tbl>
              <a:tblPr/>
              <a:tblGrid>
                <a:gridCol w="1072895">
                  <a:extLst>
                    <a:ext uri="{9D8B030D-6E8A-4147-A177-3AD203B41FA5}">
                      <a16:colId xmlns:a16="http://schemas.microsoft.com/office/drawing/2014/main" val="1183981835"/>
                    </a:ext>
                  </a:extLst>
                </a:gridCol>
                <a:gridCol w="1072895">
                  <a:extLst>
                    <a:ext uri="{9D8B030D-6E8A-4147-A177-3AD203B41FA5}">
                      <a16:colId xmlns:a16="http://schemas.microsoft.com/office/drawing/2014/main" val="3186260508"/>
                    </a:ext>
                  </a:extLst>
                </a:gridCol>
                <a:gridCol w="1132500">
                  <a:extLst>
                    <a:ext uri="{9D8B030D-6E8A-4147-A177-3AD203B41FA5}">
                      <a16:colId xmlns:a16="http://schemas.microsoft.com/office/drawing/2014/main" val="2069380803"/>
                    </a:ext>
                  </a:extLst>
                </a:gridCol>
                <a:gridCol w="998389">
                  <a:extLst>
                    <a:ext uri="{9D8B030D-6E8A-4147-A177-3AD203B41FA5}">
                      <a16:colId xmlns:a16="http://schemas.microsoft.com/office/drawing/2014/main" val="2261422667"/>
                    </a:ext>
                  </a:extLst>
                </a:gridCol>
              </a:tblGrid>
              <a:tr h="428951">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Vijaya et al</a:t>
                      </a:r>
                      <a:r>
                        <a:rPr lang="en-US" sz="1800" b="0" i="0" u="none" strike="noStrike"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rPr>
                        <a:t>1</a:t>
                      </a:r>
                      <a:endParaRPr lang="vi-VN" sz="1800" b="0" i="0" u="none" strike="noStrike"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Shin et al</a:t>
                      </a:r>
                      <a:r>
                        <a:rPr lang="en-US" sz="1800" b="0" i="0" u="none" strike="noStrike" kern="1200"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rPr>
                        <a:t>2</a:t>
                      </a:r>
                      <a:endParaRPr lang="vi-VN" sz="1800" b="0" i="0" u="none" strike="noStrike" kern="1200"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Fred et al</a:t>
                      </a:r>
                      <a:r>
                        <a:rPr lang="vi-VN" sz="1800" b="0" i="0" u="none" strike="noStrike" kern="1200"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rPr>
                        <a:t>3</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624932285"/>
                  </a:ext>
                </a:extLst>
              </a:tr>
              <a:tr h="225140">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EGFR M+</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21%</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24%</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39%</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19633393"/>
                  </a:ext>
                </a:extLst>
              </a:tr>
              <a:tr h="225140">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EGFR Wt</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solidFill>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13%</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10%</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24%</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87139679"/>
                  </a:ext>
                </a:extLst>
              </a:tr>
            </a:tbl>
          </a:graphicData>
        </a:graphic>
      </p:graphicFrame>
      <p:sp>
        <p:nvSpPr>
          <p:cNvPr id="6" name="TextBox 5"/>
          <p:cNvSpPr txBox="1"/>
          <p:nvPr/>
        </p:nvSpPr>
        <p:spPr>
          <a:xfrm>
            <a:off x="1667616" y="5591374"/>
            <a:ext cx="8862250" cy="369332"/>
          </a:xfrm>
          <a:prstGeom prst="rect">
            <a:avLst/>
          </a:prstGeom>
          <a:noFill/>
          <a:ln w="12700">
            <a:noFill/>
          </a:ln>
        </p:spPr>
        <p:txBody>
          <a:bodyPr wrap="square" lIns="45720" rIns="45720" rtlCol="0">
            <a:spAutoFit/>
          </a:bodyPr>
          <a:lstStyle/>
          <a:p>
            <a:r>
              <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Tỉ lệ phần trăm bệnh nhân NSCLC EGFR M+ (xanh) và EGFR Wt (cam) có di căn não</a:t>
            </a:r>
          </a:p>
        </p:txBody>
      </p:sp>
      <p:sp>
        <p:nvSpPr>
          <p:cNvPr id="7" name="TextBox 6"/>
          <p:cNvSpPr txBox="1"/>
          <p:nvPr/>
        </p:nvSpPr>
        <p:spPr>
          <a:xfrm>
            <a:off x="6231988" y="1606432"/>
            <a:ext cx="5193166" cy="923330"/>
          </a:xfrm>
          <a:prstGeom prst="rect">
            <a:avLst/>
          </a:prstGeom>
          <a:noFill/>
          <a:ln w="12700">
            <a:noFill/>
          </a:ln>
        </p:spPr>
        <p:txBody>
          <a:bodyPr wrap="square" lIns="45720" rIns="45720" rtlCol="0">
            <a:spAutoFit/>
          </a:bodyPr>
          <a:lstStyle/>
          <a:p>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NSCLC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EGFR M+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tần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sần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suất</a:t>
            </a:r>
            <a:r>
              <a:rPr lang="en-US" dirty="0">
                <a:latin typeface="Tahoma" panose="020B0604030504040204" pitchFamily="34" charset="0"/>
                <a:ea typeface="Tahoma" panose="020B0604030504040204" pitchFamily="34" charset="0"/>
                <a:cs typeface="Tahoma" panose="020B0604030504040204" pitchFamily="34" charset="0"/>
              </a:rPr>
              <a:t> di </a:t>
            </a:r>
            <a:r>
              <a:rPr lang="en-US" dirty="0" err="1">
                <a:latin typeface="Tahoma" panose="020B0604030504040204" pitchFamily="34" charset="0"/>
                <a:ea typeface="Tahoma" panose="020B0604030504040204" pitchFamily="34" charset="0"/>
                <a:cs typeface="Tahoma" panose="020B0604030504040204" pitchFamily="34" charset="0"/>
              </a:rPr>
              <a:t>căn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não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cao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hơn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từ</a:t>
            </a:r>
            <a:r>
              <a:rPr lang="en-US" dirty="0">
                <a:latin typeface="Tahoma" panose="020B0604030504040204" pitchFamily="34" charset="0"/>
                <a:ea typeface="Tahoma" panose="020B0604030504040204" pitchFamily="34" charset="0"/>
                <a:cs typeface="Tahoma" panose="020B0604030504040204" pitchFamily="34" charset="0"/>
              </a:rPr>
              <a:t> </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1.6 – 2.4 </a:t>
            </a:r>
            <a:r>
              <a:rPr lang="en-US" b="1" dirty="0" err="1">
                <a:solidFill>
                  <a:srgbClr val="FF0000"/>
                </a:solidFill>
                <a:latin typeface="Tahoma" panose="020B0604030504040204" pitchFamily="34" charset="0"/>
                <a:ea typeface="Tahoma" panose="020B0604030504040204" pitchFamily="34" charset="0"/>
                <a:cs typeface="Tahoma" panose="020B0604030504040204" pitchFamily="34" charset="0"/>
              </a:rPr>
              <a:t>lần</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EGFR Wt.</a:t>
            </a:r>
            <a:endParaRPr lang="vi-VN"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02131644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endParaRPr lang="fr-FR" dirty="0"/>
          </a:p>
        </p:txBody>
      </p:sp>
      <p:pic>
        <p:nvPicPr>
          <p:cNvPr id="2050"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854660" y="1330325"/>
            <a:ext cx="8445041" cy="47268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1"/>
          <p:cNvSpPr txBox="1">
            <a:spLocks/>
          </p:cNvSpPr>
          <p:nvPr/>
        </p:nvSpPr>
        <p:spPr>
          <a:xfrm>
            <a:off x="414934" y="182647"/>
            <a:ext cx="11324492" cy="724902"/>
          </a:xfrm>
          <a:prstGeom prst="rect">
            <a:avLst/>
          </a:prstGeom>
        </p:spPr>
        <p:txBody>
          <a:bodyPr vert="horz" wrap="square" lIns="0" tIns="45720" rIns="0" bIns="45720" rtlCol="0" anchor="b">
            <a:no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algn="ctr">
              <a:lnSpc>
                <a:spcPct val="100000"/>
              </a:lnSpc>
            </a:pP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EGFR TKIs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thế</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hệ</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1, 2,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và</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3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trong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NSCLC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có</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EGFR M+</a:t>
            </a:r>
          </a:p>
        </p:txBody>
      </p:sp>
      <p:sp>
        <p:nvSpPr>
          <p:cNvPr id="4" name="TextBox 3"/>
          <p:cNvSpPr txBox="1"/>
          <p:nvPr/>
        </p:nvSpPr>
        <p:spPr>
          <a:xfrm>
            <a:off x="1854660" y="6457890"/>
            <a:ext cx="7785100" cy="430887"/>
          </a:xfrm>
          <a:prstGeom prst="rect">
            <a:avLst/>
          </a:prstGeom>
          <a:noFill/>
        </p:spPr>
        <p:txBody>
          <a:bodyPr wrap="square" rtlCol="0">
            <a:spAutoFit/>
          </a:bodyPr>
          <a:lstStyle/>
          <a:p>
            <a:r>
              <a:rPr lang="en-US" sz="1200" dirty="0">
                <a:latin typeface="Tahoma" panose="020B0604030504040204" pitchFamily="34" charset="0"/>
                <a:ea typeface="Tahoma" panose="020B0604030504040204" pitchFamily="34" charset="0"/>
                <a:cs typeface="Tahoma" panose="020B0604030504040204" pitchFamily="34" charset="0"/>
              </a:rPr>
              <a:t>Nicolas Girard. Future </a:t>
            </a:r>
            <a:r>
              <a:rPr lang="en-US" sz="1200" dirty="0" err="1">
                <a:latin typeface="Tahoma" panose="020B0604030504040204" pitchFamily="34" charset="0"/>
                <a:ea typeface="Tahoma" panose="020B0604030504040204" pitchFamily="34" charset="0"/>
                <a:cs typeface="Tahoma" panose="020B0604030504040204" pitchFamily="34" charset="0"/>
              </a:rPr>
              <a:t>Oncol</a:t>
            </a:r>
            <a:r>
              <a:rPr lang="en-US" sz="1200" dirty="0">
                <a:latin typeface="Tahoma" panose="020B0604030504040204" pitchFamily="34" charset="0"/>
                <a:ea typeface="Tahoma" panose="020B0604030504040204" pitchFamily="34" charset="0"/>
                <a:cs typeface="Tahoma" panose="020B0604030504040204" pitchFamily="34" charset="0"/>
              </a:rPr>
              <a:t>. (2018)</a:t>
            </a:r>
            <a:r>
              <a:rPr lang="fr-FR" sz="1200" u="sng" dirty="0">
                <a:latin typeface="Tahoma" panose="020B0604030504040204" pitchFamily="34" charset="0"/>
                <a:ea typeface="Tahoma" panose="020B0604030504040204" pitchFamily="34" charset="0"/>
                <a:cs typeface="Tahoma" panose="020B0604030504040204" pitchFamily="34" charset="0"/>
              </a:rPr>
              <a:t> https://www.futuremedicine.com/doi/10.2217/fon-2017-0636</a:t>
            </a:r>
            <a:endParaRPr lang="en-US" sz="1200" dirty="0">
              <a:latin typeface="Tahoma" panose="020B0604030504040204" pitchFamily="34" charset="0"/>
              <a:ea typeface="Tahoma" panose="020B0604030504040204" pitchFamily="34" charset="0"/>
              <a:cs typeface="Tahoma" panose="020B0604030504040204" pitchFamily="34" charset="0"/>
            </a:endParaRPr>
          </a:p>
          <a:p>
            <a:endParaRPr lang="en-US" sz="1000" dirty="0"/>
          </a:p>
        </p:txBody>
      </p:sp>
      <p:sp>
        <p:nvSpPr>
          <p:cNvPr id="2" name="Rectangle 1"/>
          <p:cNvSpPr/>
          <p:nvPr/>
        </p:nvSpPr>
        <p:spPr>
          <a:xfrm>
            <a:off x="0" y="41970"/>
            <a:ext cx="1744394" cy="2813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238384837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58818" y="223984"/>
            <a:ext cx="10515600" cy="706029"/>
          </a:xfrm>
        </p:spPr>
        <p:txBody>
          <a:bodyPr>
            <a:noAutofit/>
          </a:bodyPr>
          <a:lstStyle/>
          <a:p>
            <a:pPr algn="ctr">
              <a:lnSpc>
                <a:spcPct val="125000"/>
              </a:lnSpc>
            </a:pPr>
            <a:r>
              <a:rPr lang="en-GB" altLang="de-DE" sz="2800" b="1" dirty="0">
                <a:latin typeface="Tahoma" panose="020B0604030504040204" pitchFamily="34" charset="0"/>
                <a:ea typeface="Tahoma" panose="020B0604030504040204" pitchFamily="34" charset="0"/>
                <a:cs typeface="Tahoma" panose="020B0604030504040204" pitchFamily="34" charset="0"/>
              </a:rPr>
              <a:t>LUX-Lung 3 &amp; 6: </a:t>
            </a:r>
            <a:r>
              <a:rPr lang="en-GB" altLang="de-DE" sz="2800" b="1" dirty="0" err="1">
                <a:latin typeface="Tahoma" panose="020B0604030504040204" pitchFamily="34" charset="0"/>
                <a:ea typeface="Tahoma" panose="020B0604030504040204" pitchFamily="34" charset="0"/>
                <a:cs typeface="Tahoma" panose="020B0604030504040204" pitchFamily="34" charset="0"/>
              </a:rPr>
              <a:t>Afatinib</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cải</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thiện</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tỉ</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lệ</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đáp</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ứng</a:t>
            </a:r>
            <a:r>
              <a:rPr lang="en-GB" altLang="de-DE" sz="2800" b="1" dirty="0">
                <a:latin typeface="Tahoma" panose="020B0604030504040204" pitchFamily="34" charset="0"/>
                <a:ea typeface="Tahoma" panose="020B0604030504040204" pitchFamily="34" charset="0"/>
                <a:cs typeface="Tahoma" panose="020B0604030504040204" pitchFamily="34" charset="0"/>
              </a:rPr>
              <a:t> ở </a:t>
            </a:r>
            <a:r>
              <a:rPr lang="en-GB" altLang="de-DE" sz="2800" b="1" dirty="0" err="1">
                <a:latin typeface="Tahoma" panose="020B0604030504040204" pitchFamily="34" charset="0"/>
                <a:ea typeface="Tahoma" panose="020B0604030504040204" pitchFamily="34" charset="0"/>
                <a:cs typeface="Tahoma" panose="020B0604030504040204" pitchFamily="34" charset="0"/>
              </a:rPr>
              <a:t>bệnh</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nhân</a:t>
            </a:r>
            <a:r>
              <a:rPr lang="en-GB" altLang="de-DE" sz="2800" b="1" dirty="0">
                <a:latin typeface="Tahoma" panose="020B0604030504040204" pitchFamily="34" charset="0"/>
                <a:ea typeface="Tahoma" panose="020B0604030504040204" pitchFamily="34" charset="0"/>
                <a:cs typeface="Tahoma" panose="020B0604030504040204" pitchFamily="34" charset="0"/>
              </a:rPr>
              <a:t> di </a:t>
            </a:r>
            <a:r>
              <a:rPr lang="en-GB" altLang="de-DE" sz="2800" b="1" dirty="0" err="1">
                <a:latin typeface="Tahoma" panose="020B0604030504040204" pitchFamily="34" charset="0"/>
                <a:ea typeface="Tahoma" panose="020B0604030504040204" pitchFamily="34" charset="0"/>
                <a:cs typeface="Tahoma" panose="020B0604030504040204" pitchFamily="34" charset="0"/>
              </a:rPr>
              <a:t>căn</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não</a:t>
            </a:r>
            <a:r>
              <a:rPr lang="en-GB" altLang="de-DE" sz="2800" b="1" dirty="0">
                <a:latin typeface="Tahoma" panose="020B0604030504040204" pitchFamily="34" charset="0"/>
                <a:ea typeface="Tahoma" panose="020B0604030504040204" pitchFamily="34" charset="0"/>
                <a:cs typeface="Tahoma" panose="020B0604030504040204" pitchFamily="34" charset="0"/>
              </a:rPr>
              <a:t> so </a:t>
            </a:r>
            <a:r>
              <a:rPr lang="en-GB" altLang="de-DE" sz="2800" b="1" dirty="0" err="1">
                <a:latin typeface="Tahoma" panose="020B0604030504040204" pitchFamily="34" charset="0"/>
                <a:ea typeface="Tahoma" panose="020B0604030504040204" pitchFamily="34" charset="0"/>
                <a:cs typeface="Tahoma" panose="020B0604030504040204" pitchFamily="34" charset="0"/>
              </a:rPr>
              <a:t>với</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hoá</a:t>
            </a:r>
            <a:r>
              <a:rPr lang="en-GB" altLang="de-DE" sz="2800" b="1" dirty="0">
                <a:latin typeface="Tahoma" panose="020B0604030504040204" pitchFamily="34" charset="0"/>
                <a:ea typeface="Tahoma" panose="020B0604030504040204" pitchFamily="34" charset="0"/>
                <a:cs typeface="Tahoma" panose="020B0604030504040204" pitchFamily="34" charset="0"/>
              </a:rPr>
              <a:t> </a:t>
            </a:r>
            <a:r>
              <a:rPr lang="en-GB" altLang="de-DE" sz="2800" b="1" dirty="0" err="1">
                <a:latin typeface="Tahoma" panose="020B0604030504040204" pitchFamily="34" charset="0"/>
                <a:ea typeface="Tahoma" panose="020B0604030504040204" pitchFamily="34" charset="0"/>
                <a:cs typeface="Tahoma" panose="020B0604030504040204" pitchFamily="34" charset="0"/>
              </a:rPr>
              <a:t>trị</a:t>
            </a:r>
            <a:endParaRPr lang="vi-VN" sz="2800" b="1" dirty="0">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205930" y="1864094"/>
            <a:ext cx="3499772" cy="2528897"/>
          </a:xfrm>
          <a:prstGeom prst="rect">
            <a:avLst/>
          </a:prstGeom>
          <a:noFill/>
        </p:spPr>
        <p:txBody>
          <a:bodyPr wrap="square" rtlCol="0">
            <a:spAutoFit/>
          </a:bodyPr>
          <a:lstStyle/>
          <a:p>
            <a:pPr algn="just">
              <a:lnSpc>
                <a:spcPct val="150000"/>
              </a:lnSpc>
            </a:pPr>
            <a:r>
              <a:rPr lang="en-GB" dirty="0" err="1">
                <a:latin typeface="Tahoma" panose="020B0604030504040204" pitchFamily="34" charset="0"/>
                <a:ea typeface="Tahoma" panose="020B0604030504040204" pitchFamily="34" charset="0"/>
                <a:cs typeface="Tahoma" panose="020B0604030504040204" pitchFamily="34" charset="0"/>
              </a:rPr>
              <a:t>Tương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tự</a:t>
            </a:r>
            <a:r>
              <a:rPr lang="en-GB" dirty="0">
                <a:latin typeface="Tahoma" panose="020B0604030504040204" pitchFamily="34" charset="0"/>
                <a:ea typeface="Tahoma" panose="020B0604030504040204" pitchFamily="34" charset="0"/>
                <a:cs typeface="Tahoma" panose="020B0604030504040204" pitchFamily="34" charset="0"/>
              </a:rPr>
              <a:t> ở </a:t>
            </a:r>
            <a:r>
              <a:rPr lang="en-GB" dirty="0" err="1">
                <a:latin typeface="Tahoma" panose="020B0604030504040204" pitchFamily="34" charset="0"/>
                <a:ea typeface="Tahoma" panose="020B0604030504040204" pitchFamily="34" charset="0"/>
                <a:cs typeface="Tahoma" panose="020B0604030504040204" pitchFamily="34" charset="0"/>
              </a:rPr>
              <a:t>bệnh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nhân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không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có</a:t>
            </a:r>
            <a:r>
              <a:rPr lang="en-GB" dirty="0">
                <a:latin typeface="Tahoma" panose="020B0604030504040204" pitchFamily="34" charset="0"/>
                <a:ea typeface="Tahoma" panose="020B0604030504040204" pitchFamily="34" charset="0"/>
                <a:cs typeface="Tahoma" panose="020B0604030504040204" pitchFamily="34" charset="0"/>
              </a:rPr>
              <a:t> di </a:t>
            </a:r>
            <a:r>
              <a:rPr lang="en-GB" dirty="0" err="1">
                <a:latin typeface="Tahoma" panose="020B0604030504040204" pitchFamily="34" charset="0"/>
                <a:ea typeface="Tahoma" panose="020B0604030504040204" pitchFamily="34" charset="0"/>
                <a:cs typeface="Tahoma" panose="020B0604030504040204" pitchFamily="34" charset="0"/>
              </a:rPr>
              <a:t>căn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não</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bệnh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nhân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có</a:t>
            </a:r>
            <a:r>
              <a:rPr lang="en-GB" dirty="0">
                <a:latin typeface="Tahoma" panose="020B0604030504040204" pitchFamily="34" charset="0"/>
                <a:ea typeface="Tahoma" panose="020B0604030504040204" pitchFamily="34" charset="0"/>
                <a:cs typeface="Tahoma" panose="020B0604030504040204" pitchFamily="34" charset="0"/>
              </a:rPr>
              <a:t> di </a:t>
            </a:r>
            <a:r>
              <a:rPr lang="en-GB" dirty="0" err="1">
                <a:latin typeface="Tahoma" panose="020B0604030504040204" pitchFamily="34" charset="0"/>
                <a:ea typeface="Tahoma" panose="020B0604030504040204" pitchFamily="34" charset="0"/>
                <a:cs typeface="Tahoma" panose="020B0604030504040204" pitchFamily="34" charset="0"/>
              </a:rPr>
              <a:t>căn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não</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sử</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dụng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afatinib</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cho</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tỉ</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lệ</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đáp</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ứng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khách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quan</a:t>
            </a:r>
            <a:r>
              <a:rPr lang="en-GB" dirty="0">
                <a:latin typeface="Tahoma" panose="020B0604030504040204" pitchFamily="34" charset="0"/>
                <a:ea typeface="Tahoma" panose="020B0604030504040204" pitchFamily="34" charset="0"/>
                <a:cs typeface="Tahoma" panose="020B0604030504040204" pitchFamily="34" charset="0"/>
              </a:rPr>
              <a:t> (ORR) </a:t>
            </a:r>
            <a:r>
              <a:rPr lang="en-GB" dirty="0" err="1">
                <a:latin typeface="Tahoma" panose="020B0604030504040204" pitchFamily="34" charset="0"/>
                <a:ea typeface="Tahoma" panose="020B0604030504040204" pitchFamily="34" charset="0"/>
                <a:cs typeface="Tahoma" panose="020B0604030504040204" pitchFamily="34" charset="0"/>
              </a:rPr>
              <a:t>và</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kiểm</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soát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bệnh</a:t>
            </a:r>
            <a:r>
              <a:rPr lang="en-GB" dirty="0">
                <a:latin typeface="Tahoma" panose="020B0604030504040204" pitchFamily="34" charset="0"/>
                <a:ea typeface="Tahoma" panose="020B0604030504040204" pitchFamily="34" charset="0"/>
                <a:cs typeface="Tahoma" panose="020B0604030504040204" pitchFamily="34" charset="0"/>
              </a:rPr>
              <a:t> (DCR) </a:t>
            </a:r>
            <a:r>
              <a:rPr lang="en-GB" dirty="0" err="1">
                <a:latin typeface="Tahoma" panose="020B0604030504040204" pitchFamily="34" charset="0"/>
                <a:ea typeface="Tahoma" panose="020B0604030504040204" pitchFamily="34" charset="0"/>
                <a:cs typeface="Tahoma" panose="020B0604030504040204" pitchFamily="34" charset="0"/>
              </a:rPr>
              <a:t>tốt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hơn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nhóm</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sử</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dụng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hoá</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a:t>
            </a:r>
            <a:endParaRPr lang="vi-VN" dirty="0">
              <a:latin typeface="Tahoma" panose="020B0604030504040204" pitchFamily="34" charset="0"/>
              <a:ea typeface="Tahoma" panose="020B0604030504040204" pitchFamily="34" charset="0"/>
              <a:cs typeface="Tahoma" panose="020B0604030504040204" pitchFamily="34" charset="0"/>
            </a:endParaRPr>
          </a:p>
        </p:txBody>
      </p:sp>
      <p:sp>
        <p:nvSpPr>
          <p:cNvPr id="25" name="TextBox 24"/>
          <p:cNvSpPr txBox="1"/>
          <p:nvPr/>
        </p:nvSpPr>
        <p:spPr>
          <a:xfrm>
            <a:off x="772047" y="6242237"/>
            <a:ext cx="8843105" cy="342900"/>
          </a:xfrm>
          <a:prstGeom prst="rect">
            <a:avLst/>
          </a:prstGeom>
          <a:noFill/>
        </p:spPr>
        <p:txBody>
          <a:bodyPr wrap="square" lIns="0" tIns="0" rIns="0" bIns="0" rtlCol="0" anchor="b" anchorCtr="0">
            <a:noAutofit/>
          </a:bodyPr>
          <a:lstStyle/>
          <a:p>
            <a:pPr marL="11113" indent="-11113" fontAlgn="base">
              <a:spcBef>
                <a:spcPct val="0"/>
              </a:spcBef>
              <a:spcAft>
                <a:spcPts val="300"/>
              </a:spcAft>
            </a:pPr>
            <a:r>
              <a:rPr lang="en-US" alt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Schuler et al. J </a:t>
            </a:r>
            <a:r>
              <a:rPr lang="en-US" alt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Thorac</a:t>
            </a:r>
            <a:r>
              <a:rPr lang="en-US" alt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a:t>
            </a:r>
            <a:r>
              <a:rPr lang="en-US" alt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alt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2016, </a:t>
            </a:r>
            <a:r>
              <a:rPr lang="en-GB" sz="1200" dirty="0">
                <a:solidFill>
                  <a:prstClr val="black"/>
                </a:solidFill>
                <a:latin typeface="Tahoma" panose="020B0604030504040204" pitchFamily="34" charset="0"/>
                <a:ea typeface="Tahoma" panose="020B0604030504040204" pitchFamily="34" charset="0"/>
                <a:cs typeface="Tahoma" panose="020B0604030504040204" pitchFamily="34" charset="0"/>
              </a:rPr>
              <a:t>11(3):380-90.</a:t>
            </a:r>
            <a:endParaRPr lang="en-US" altLang="en-US" sz="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grpSp>
        <p:nvGrpSpPr>
          <p:cNvPr id="26" name="Group 25"/>
          <p:cNvGrpSpPr/>
          <p:nvPr/>
        </p:nvGrpSpPr>
        <p:grpSpPr>
          <a:xfrm>
            <a:off x="4188694" y="1152079"/>
            <a:ext cx="6872422" cy="3875218"/>
            <a:chOff x="163830" y="1541651"/>
            <a:chExt cx="8837991" cy="4831015"/>
          </a:xfrm>
        </p:grpSpPr>
        <p:graphicFrame>
          <p:nvGraphicFramePr>
            <p:cNvPr id="27" name="Chart 26"/>
            <p:cNvGraphicFramePr>
              <a:graphicFrameLocks/>
            </p:cNvGraphicFramePr>
            <p:nvPr/>
          </p:nvGraphicFramePr>
          <p:xfrm>
            <a:off x="199961" y="1917183"/>
            <a:ext cx="8801860" cy="4455483"/>
          </p:xfrm>
          <a:graphic>
            <a:graphicData uri="http://schemas.openxmlformats.org/drawingml/2006/chart">
              <c:chart xmlns:c="http://schemas.openxmlformats.org/drawingml/2006/chart" xmlns:r="http://schemas.openxmlformats.org/officeDocument/2006/relationships" r:id="rId3"/>
            </a:graphicData>
          </a:graphic>
        </p:graphicFrame>
        <p:sp>
          <p:nvSpPr>
            <p:cNvPr id="28" name="Round Same Side Corner Rectangle 27"/>
            <p:cNvSpPr/>
            <p:nvPr/>
          </p:nvSpPr>
          <p:spPr>
            <a:xfrm rot="10800000">
              <a:off x="163830" y="1908247"/>
              <a:ext cx="8804208" cy="4455481"/>
            </a:xfrm>
            <a:prstGeom prst="round2SameRect">
              <a:avLst>
                <a:gd name="adj1" fmla="val 4503"/>
                <a:gd name="adj2" fmla="val 0"/>
              </a:avLst>
            </a:prstGeom>
            <a:no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sp>
          <p:nvSpPr>
            <p:cNvPr id="29" name="Round Same Side Corner Rectangle 28"/>
            <p:cNvSpPr/>
            <p:nvPr/>
          </p:nvSpPr>
          <p:spPr>
            <a:xfrm>
              <a:off x="163834" y="1541651"/>
              <a:ext cx="8804204" cy="366596"/>
            </a:xfrm>
            <a:prstGeom prst="round2SameRect">
              <a:avLst>
                <a:gd name="adj1" fmla="val 50000"/>
                <a:gd name="adj2" fmla="val 0"/>
              </a:avLst>
            </a:prstGeom>
            <a:solidFill>
              <a:srgbClr val="1CBECA"/>
            </a:solidFill>
            <a:ln w="12700" cap="rnd" cmpd="sng" algn="ctr">
              <a:solidFill>
                <a:srgbClr val="C3B600"/>
              </a:solidFill>
              <a:prstDash val="solid"/>
            </a:ln>
            <a:effectLst/>
          </p:spPr>
          <p:txBody>
            <a:bodyPr rtlCol="0" anchor="ctr" anchorCtr="1"/>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altLang="en-US" sz="1200" b="1" i="0" u="none" strike="noStrike" kern="0" cap="none" spc="0" normalizeH="0" baseline="0" noProof="0" dirty="0">
                <a:ln>
                  <a:noFill/>
                </a:ln>
                <a:solidFill>
                  <a:prstClr val="white"/>
                </a:solidFill>
                <a:effectLst/>
                <a:uLnTx/>
                <a:uFillTx/>
                <a:latin typeface="Arial"/>
                <a:ea typeface="+mn-ea"/>
                <a:cs typeface="+mn-cs"/>
              </a:endParaRPr>
            </a:p>
          </p:txBody>
        </p:sp>
        <p:sp>
          <p:nvSpPr>
            <p:cNvPr id="30" name="TextBox 29"/>
            <p:cNvSpPr txBox="1"/>
            <p:nvPr/>
          </p:nvSpPr>
          <p:spPr>
            <a:xfrm>
              <a:off x="1757723" y="5940623"/>
              <a:ext cx="2783404" cy="383688"/>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de-DE" sz="1400" b="0" i="0" u="none" strike="noStrike" kern="0" cap="none" spc="0" normalizeH="0" baseline="0" noProof="0" dirty="0" err="1">
                  <a:ln>
                    <a:noFill/>
                  </a:ln>
                  <a:solidFill>
                    <a:prstClr val="black">
                      <a:lumMod val="75000"/>
                      <a:lumOff val="25000"/>
                    </a:prstClr>
                  </a:solidFill>
                  <a:effectLst/>
                  <a:uLnTx/>
                  <a:uFillTx/>
                  <a:latin typeface="Arial"/>
                </a:rPr>
                <a:t>Bệnh</a:t>
              </a:r>
              <a:r>
                <a:rPr kumimoji="0" lang="de-DE" sz="1400" b="0" i="0" u="none" strike="noStrike" kern="0" cap="none" spc="0" normalizeH="0" noProof="0" dirty="0">
                  <a:ln>
                    <a:noFill/>
                  </a:ln>
                  <a:solidFill>
                    <a:prstClr val="black">
                      <a:lumMod val="75000"/>
                      <a:lumOff val="25000"/>
                    </a:prstClr>
                  </a:solidFill>
                  <a:effectLst/>
                  <a:uLnTx/>
                  <a:uFillTx/>
                  <a:latin typeface="Arial"/>
                </a:rPr>
                <a:t> </a:t>
              </a:r>
              <a:r>
                <a:rPr kumimoji="0" lang="de-DE" sz="1400" b="0" i="0" u="none" strike="noStrike" kern="0" cap="none" spc="0" normalizeH="0" noProof="0" dirty="0" err="1">
                  <a:ln>
                    <a:noFill/>
                  </a:ln>
                  <a:solidFill>
                    <a:prstClr val="black">
                      <a:lumMod val="75000"/>
                      <a:lumOff val="25000"/>
                    </a:prstClr>
                  </a:solidFill>
                  <a:effectLst/>
                  <a:uLnTx/>
                  <a:uFillTx/>
                  <a:latin typeface="Arial"/>
                </a:rPr>
                <a:t>nhân</a:t>
              </a:r>
              <a:r>
                <a:rPr kumimoji="0" lang="de-DE" sz="1400" b="0" i="0" u="none" strike="noStrike" kern="0" cap="none" spc="0" normalizeH="0" noProof="0" dirty="0">
                  <a:ln>
                    <a:noFill/>
                  </a:ln>
                  <a:solidFill>
                    <a:prstClr val="black">
                      <a:lumMod val="75000"/>
                      <a:lumOff val="25000"/>
                    </a:prstClr>
                  </a:solidFill>
                  <a:effectLst/>
                  <a:uLnTx/>
                  <a:uFillTx/>
                  <a:latin typeface="Arial"/>
                </a:rPr>
                <a:t> </a:t>
              </a:r>
              <a:r>
                <a:rPr kumimoji="0" lang="de-DE" sz="1400" b="0" i="0" u="none" strike="noStrike" kern="0" cap="none" spc="0" normalizeH="0" noProof="0" dirty="0" err="1">
                  <a:ln>
                    <a:noFill/>
                  </a:ln>
                  <a:solidFill>
                    <a:prstClr val="black">
                      <a:lumMod val="75000"/>
                      <a:lumOff val="25000"/>
                    </a:prstClr>
                  </a:solidFill>
                  <a:effectLst/>
                  <a:uLnTx/>
                  <a:uFillTx/>
                  <a:latin typeface="Arial"/>
                </a:rPr>
                <a:t>có</a:t>
              </a:r>
              <a:r>
                <a:rPr kumimoji="0" lang="de-DE" sz="1400" b="0" i="0" u="none" strike="noStrike" kern="0" cap="none" spc="0" normalizeH="0" noProof="0" dirty="0">
                  <a:ln>
                    <a:noFill/>
                  </a:ln>
                  <a:solidFill>
                    <a:prstClr val="black">
                      <a:lumMod val="75000"/>
                      <a:lumOff val="25000"/>
                    </a:prstClr>
                  </a:solidFill>
                  <a:effectLst/>
                  <a:uLnTx/>
                  <a:uFillTx/>
                  <a:latin typeface="Arial"/>
                </a:rPr>
                <a:t> di </a:t>
              </a:r>
              <a:r>
                <a:rPr kumimoji="0" lang="de-DE" sz="1400" b="0" i="0" u="none" strike="noStrike" kern="0" cap="none" spc="0" normalizeH="0" noProof="0" dirty="0" err="1">
                  <a:ln>
                    <a:noFill/>
                  </a:ln>
                  <a:solidFill>
                    <a:prstClr val="black">
                      <a:lumMod val="75000"/>
                      <a:lumOff val="25000"/>
                    </a:prstClr>
                  </a:solidFill>
                  <a:effectLst/>
                  <a:uLnTx/>
                  <a:uFillTx/>
                  <a:latin typeface="Arial"/>
                </a:rPr>
                <a:t>căn</a:t>
              </a:r>
              <a:r>
                <a:rPr kumimoji="0" lang="de-DE" sz="1400" b="0" i="0" u="none" strike="noStrike" kern="0" cap="none" spc="0" normalizeH="0" noProof="0" dirty="0">
                  <a:ln>
                    <a:noFill/>
                  </a:ln>
                  <a:solidFill>
                    <a:prstClr val="black">
                      <a:lumMod val="75000"/>
                      <a:lumOff val="25000"/>
                    </a:prstClr>
                  </a:solidFill>
                  <a:effectLst/>
                  <a:uLnTx/>
                  <a:uFillTx/>
                  <a:latin typeface="Arial"/>
                </a:rPr>
                <a:t> </a:t>
              </a:r>
              <a:r>
                <a:rPr kumimoji="0" lang="de-DE" sz="1400" b="0" i="0" u="none" strike="noStrike" kern="0" cap="none" spc="0" normalizeH="0" noProof="0" dirty="0" err="1">
                  <a:ln>
                    <a:noFill/>
                  </a:ln>
                  <a:solidFill>
                    <a:prstClr val="black">
                      <a:lumMod val="75000"/>
                      <a:lumOff val="25000"/>
                    </a:prstClr>
                  </a:solidFill>
                  <a:effectLst/>
                  <a:uLnTx/>
                  <a:uFillTx/>
                  <a:latin typeface="Arial"/>
                </a:rPr>
                <a:t>não</a:t>
              </a:r>
              <a:endParaRPr kumimoji="0" lang="en-GB" sz="1400" b="0" i="0" u="none" strike="noStrike" kern="0" cap="none" spc="0" normalizeH="0" baseline="0" noProof="0" dirty="0">
                <a:ln>
                  <a:noFill/>
                </a:ln>
                <a:solidFill>
                  <a:prstClr val="black">
                    <a:lumMod val="75000"/>
                    <a:lumOff val="25000"/>
                  </a:prstClr>
                </a:solidFill>
                <a:effectLst/>
                <a:uLnTx/>
                <a:uFillTx/>
                <a:latin typeface="Arial"/>
              </a:endParaRPr>
            </a:p>
          </p:txBody>
        </p:sp>
        <p:sp>
          <p:nvSpPr>
            <p:cNvPr id="31" name="TextBox 30"/>
            <p:cNvSpPr txBox="1"/>
            <p:nvPr/>
          </p:nvSpPr>
          <p:spPr>
            <a:xfrm>
              <a:off x="5161961" y="5921860"/>
              <a:ext cx="3473998" cy="383688"/>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de-DE" sz="1400" b="0" i="0" u="none" strike="noStrike" kern="0" cap="none" spc="0" normalizeH="0" baseline="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Bệnh</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nhân</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không</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có</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di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căn</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não</a:t>
              </a:r>
              <a:endParaRPr kumimoji="0" lang="en-GB" sz="1400" b="0" i="0" u="none" strike="noStrike" kern="0" cap="none" spc="0" normalizeH="0" baseline="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cxnSp>
          <p:nvCxnSpPr>
            <p:cNvPr id="32" name="Straight Connector 31"/>
            <p:cNvCxnSpPr/>
            <p:nvPr/>
          </p:nvCxnSpPr>
          <p:spPr>
            <a:xfrm>
              <a:off x="914400" y="5715000"/>
              <a:ext cx="7924800" cy="0"/>
            </a:xfrm>
            <a:prstGeom prst="line">
              <a:avLst/>
            </a:prstGeom>
            <a:noFill/>
            <a:ln w="19050" cap="rnd" cmpd="sng" algn="ctr">
              <a:solidFill>
                <a:sysClr val="windowText" lastClr="000000">
                  <a:lumMod val="75000"/>
                  <a:lumOff val="25000"/>
                </a:sysClr>
              </a:solidFill>
              <a:prstDash val="solid"/>
            </a:ln>
            <a:effectLst/>
          </p:spPr>
        </p:cxnSp>
      </p:grpSp>
      <p:sp>
        <p:nvSpPr>
          <p:cNvPr id="33" name="Round Same Side Corner Rectangle 32"/>
          <p:cNvSpPr/>
          <p:nvPr/>
        </p:nvSpPr>
        <p:spPr>
          <a:xfrm>
            <a:off x="7693001" y="5115028"/>
            <a:ext cx="3374834" cy="646130"/>
          </a:xfrm>
          <a:prstGeom prst="round2SameRect">
            <a:avLst>
              <a:gd name="adj1" fmla="val 24707"/>
              <a:gd name="adj2" fmla="val 0"/>
            </a:avLst>
          </a:prstGeom>
          <a:solidFill>
            <a:srgbClr val="1CBECA"/>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sp>
        <p:nvSpPr>
          <p:cNvPr id="34" name="Round Same Side Corner Rectangle 33"/>
          <p:cNvSpPr/>
          <p:nvPr/>
        </p:nvSpPr>
        <p:spPr>
          <a:xfrm rot="10800000">
            <a:off x="7708037" y="5631213"/>
            <a:ext cx="3359797" cy="848514"/>
          </a:xfrm>
          <a:prstGeom prst="round2SameRect">
            <a:avLst>
              <a:gd name="adj1" fmla="val 5349"/>
              <a:gd name="adj2" fmla="val 0"/>
            </a:avLst>
          </a:prstGeom>
          <a:solidFill>
            <a:sysClr val="window" lastClr="FFFFFF"/>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graphicFrame>
        <p:nvGraphicFramePr>
          <p:cNvPr id="35" name="Table 34"/>
          <p:cNvGraphicFramePr>
            <a:graphicFrameLocks noGrp="1"/>
          </p:cNvGraphicFramePr>
          <p:nvPr/>
        </p:nvGraphicFramePr>
        <p:xfrm>
          <a:off x="7724415" y="5158724"/>
          <a:ext cx="3312005" cy="1321004"/>
        </p:xfrm>
        <a:graphic>
          <a:graphicData uri="http://schemas.openxmlformats.org/drawingml/2006/table">
            <a:tbl>
              <a:tblPr firstRow="1" bandRow="1"/>
              <a:tblGrid>
                <a:gridCol w="990836">
                  <a:extLst>
                    <a:ext uri="{9D8B030D-6E8A-4147-A177-3AD203B41FA5}">
                      <a16:colId xmlns:a16="http://schemas.microsoft.com/office/drawing/2014/main" val="20000"/>
                    </a:ext>
                  </a:extLst>
                </a:gridCol>
                <a:gridCol w="745587">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844062">
                  <a:extLst>
                    <a:ext uri="{9D8B030D-6E8A-4147-A177-3AD203B41FA5}">
                      <a16:colId xmlns:a16="http://schemas.microsoft.com/office/drawing/2014/main" val="20003"/>
                    </a:ext>
                  </a:extLst>
                </a:gridCol>
              </a:tblGrid>
              <a:tr h="498044">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W/o brain </a:t>
                      </a:r>
                      <a:r>
                        <a:rPr kumimoji="0" lang="en-US" sz="1100" b="0" i="0" u="none" strike="noStrike" cap="none" normalizeH="0" baseline="0" dirty="0" err="1">
                          <a:ln>
                            <a:noFill/>
                          </a:ln>
                          <a:solidFill>
                            <a:schemeClr val="bg1"/>
                          </a:solidFill>
                          <a:effectLst/>
                          <a:latin typeface="Arial" panose="020B0604020202020204" pitchFamily="34" charset="0"/>
                          <a:cs typeface="Arial" panose="020B0604020202020204" pitchFamily="34" charset="0"/>
                        </a:rPr>
                        <a:t>mets</a:t>
                      </a:r>
                      <a:endParaRPr kumimoji="0" lang="en-US" sz="1100" b="0"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a:txBody>
                  <a:tcPr marL="91427" marR="91427" marT="45670" marB="45670" anchor="ctr" horzOverflow="overflow">
                    <a:lnL w="12700" cap="flat" cmpd="sng" algn="ctr">
                      <a:noFill/>
                      <a:prstDash val="solid"/>
                      <a:round/>
                      <a:headEnd type="none" w="med" len="med"/>
                      <a:tailEnd type="none" w="med" len="med"/>
                    </a:lnL>
                    <a:lnR w="12700" cmpd="sng">
                      <a:solidFill>
                        <a:sysClr val="window" lastClr="FFFFFF"/>
                      </a:solidFill>
                    </a:lnR>
                    <a:lnT w="12700" cap="flat" cmpd="sng" algn="ctr">
                      <a:no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Afatinib</a:t>
                      </a:r>
                    </a:p>
                  </a:txBody>
                  <a:tcPr marL="91459" marR="91459" marT="45727" marB="45727" anchor="ctr" horzOverflow="overflow">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Chemo</a:t>
                      </a:r>
                    </a:p>
                  </a:txBody>
                  <a:tcPr marL="91459" marR="91459" marT="45727" marB="45727" anchor="ctr" horzOverflow="overflow">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P-</a:t>
                      </a:r>
                      <a:r>
                        <a:rPr kumimoji="0" lang="de-DE" sz="1100" b="1" i="0" u="none" strike="noStrike" cap="none" normalizeH="0" baseline="0" dirty="0" err="1">
                          <a:ln>
                            <a:noFill/>
                          </a:ln>
                          <a:solidFill>
                            <a:srgbClr val="FFFFFF"/>
                          </a:solidFill>
                          <a:effectLst/>
                          <a:latin typeface="Arial" panose="020B0604020202020204" pitchFamily="34" charset="0"/>
                          <a:cs typeface="Arial" panose="020B0604020202020204" pitchFamily="34" charset="0"/>
                        </a:rPr>
                        <a:t>value</a:t>
                      </a:r>
                      <a:endPar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marL="91459" marR="91459" marT="45727" marB="45727" anchor="ctr" horzOverflow="overflow">
                    <a:lnL w="12700" cmpd="sng">
                      <a:solidFill>
                        <a:sysClr val="window" lastClr="FFFFFF"/>
                      </a:solid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6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LUX-Lung 3</a:t>
                      </a:r>
                    </a:p>
                  </a:txBody>
                  <a:tcPr marL="91453" marR="91453" marT="45727" marB="45727" anchor="ctr" horzOverflow="overflow">
                    <a:lnL w="12700" cap="flat" cmpd="sng" algn="ctr">
                      <a:no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kern="1200" cap="none" normalizeH="0" baseline="0" dirty="0">
                          <a:ln>
                            <a:noFill/>
                          </a:ln>
                          <a:solidFill>
                            <a:schemeClr val="tx1"/>
                          </a:solidFill>
                          <a:effectLst/>
                          <a:latin typeface="Arial" panose="020B0604020202020204" pitchFamily="34" charset="0"/>
                          <a:ea typeface="+mn-ea"/>
                          <a:cs typeface="Arial" panose="020B0604020202020204" pitchFamily="34" charset="0"/>
                        </a:rPr>
                        <a:t>60%</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kern="1200" cap="none" normalizeH="0" baseline="0" dirty="0">
                          <a:ln>
                            <a:noFill/>
                          </a:ln>
                          <a:solidFill>
                            <a:schemeClr val="tx1"/>
                          </a:solidFill>
                          <a:effectLst/>
                          <a:latin typeface="Arial" panose="020B0604020202020204" pitchFamily="34" charset="0"/>
                          <a:ea typeface="+mn-ea"/>
                          <a:cs typeface="Arial" panose="020B0604020202020204" pitchFamily="34" charset="0"/>
                        </a:rPr>
                        <a:t>23%</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de-DE"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&lt;0.0001</a:t>
                      </a:r>
                      <a:endParaRPr kumimoji="0" lang="en-GB" sz="1100" b="0" i="0" u="none" strike="noStrike" kern="1200" cap="none" normalizeH="0" baseline="0" dirty="0">
                        <a:ln>
                          <a:noFill/>
                        </a:ln>
                        <a:solidFill>
                          <a:schemeClr val="tx1"/>
                        </a:solidFill>
                        <a:effectLst/>
                        <a:latin typeface="Arial" panose="020B0604020202020204" pitchFamily="34" charset="0"/>
                        <a:ea typeface="+mn-ea"/>
                        <a:cs typeface="Arial" panose="020B0604020202020204" pitchFamily="34" charset="0"/>
                      </a:endParaRP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5720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LUX-Lung 6</a:t>
                      </a:r>
                    </a:p>
                  </a:txBody>
                  <a:tcPr marL="91453" marR="91453" marT="45727" marB="45727" anchor="ctr" horzOverflow="overflow">
                    <a:lnL w="12700" cap="flat" cmpd="sng" algn="ctr">
                      <a:no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rgbClr val="000000"/>
                          </a:solidFill>
                          <a:effectLst/>
                          <a:latin typeface="Arial" panose="020B0604020202020204" pitchFamily="34" charset="0"/>
                          <a:cs typeface="Arial" panose="020B0604020202020204" pitchFamily="34" charset="0"/>
                        </a:rPr>
                        <a:t>67%</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rgbClr val="000000"/>
                          </a:solidFill>
                          <a:effectLst/>
                          <a:latin typeface="Arial" panose="020B0604020202020204" pitchFamily="34" charset="0"/>
                          <a:cs typeface="Arial" panose="020B0604020202020204" pitchFamily="34" charset="0"/>
                        </a:rPr>
                        <a:t>22%</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100" b="0" i="0" u="none" strike="noStrike" cap="none" normalizeH="0" baseline="0" dirty="0">
                          <a:ln>
                            <a:noFill/>
                          </a:ln>
                          <a:solidFill>
                            <a:srgbClr val="000000"/>
                          </a:solidFill>
                          <a:effectLst/>
                          <a:latin typeface="Arial" panose="020B0604020202020204" pitchFamily="34" charset="0"/>
                          <a:cs typeface="Arial" panose="020B0604020202020204" pitchFamily="34" charset="0"/>
                        </a:rPr>
                        <a:t>&lt;0.0001</a:t>
                      </a:r>
                      <a:endParaRPr kumimoji="0" lang="en-GB" sz="11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36" name="Round Same Side Corner Rectangle 35"/>
          <p:cNvSpPr/>
          <p:nvPr/>
        </p:nvSpPr>
        <p:spPr>
          <a:xfrm>
            <a:off x="4221684" y="5116880"/>
            <a:ext cx="3374834" cy="646130"/>
          </a:xfrm>
          <a:prstGeom prst="round2SameRect">
            <a:avLst>
              <a:gd name="adj1" fmla="val 24707"/>
              <a:gd name="adj2" fmla="val 0"/>
            </a:avLst>
          </a:prstGeom>
          <a:solidFill>
            <a:srgbClr val="1CBECA"/>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sp>
        <p:nvSpPr>
          <p:cNvPr id="37" name="Round Same Side Corner Rectangle 36"/>
          <p:cNvSpPr/>
          <p:nvPr/>
        </p:nvSpPr>
        <p:spPr>
          <a:xfrm rot="10800000">
            <a:off x="4236720" y="5633065"/>
            <a:ext cx="3359797" cy="848514"/>
          </a:xfrm>
          <a:prstGeom prst="round2SameRect">
            <a:avLst>
              <a:gd name="adj1" fmla="val 5349"/>
              <a:gd name="adj2" fmla="val 0"/>
            </a:avLst>
          </a:prstGeom>
          <a:solidFill>
            <a:sysClr val="window" lastClr="FFFFFF"/>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graphicFrame>
        <p:nvGraphicFramePr>
          <p:cNvPr id="38" name="Table 37"/>
          <p:cNvGraphicFramePr>
            <a:graphicFrameLocks noGrp="1"/>
          </p:cNvGraphicFramePr>
          <p:nvPr/>
        </p:nvGraphicFramePr>
        <p:xfrm>
          <a:off x="4274705" y="5116880"/>
          <a:ext cx="3312005" cy="1321004"/>
        </p:xfrm>
        <a:graphic>
          <a:graphicData uri="http://schemas.openxmlformats.org/drawingml/2006/table">
            <a:tbl>
              <a:tblPr firstRow="1" bandRow="1"/>
              <a:tblGrid>
                <a:gridCol w="990836">
                  <a:extLst>
                    <a:ext uri="{9D8B030D-6E8A-4147-A177-3AD203B41FA5}">
                      <a16:colId xmlns:a16="http://schemas.microsoft.com/office/drawing/2014/main" val="20000"/>
                    </a:ext>
                  </a:extLst>
                </a:gridCol>
                <a:gridCol w="745587">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844062">
                  <a:extLst>
                    <a:ext uri="{9D8B030D-6E8A-4147-A177-3AD203B41FA5}">
                      <a16:colId xmlns:a16="http://schemas.microsoft.com/office/drawing/2014/main" val="20003"/>
                    </a:ext>
                  </a:extLst>
                </a:gridCol>
              </a:tblGrid>
              <a:tr h="498044">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With brain </a:t>
                      </a:r>
                      <a:r>
                        <a:rPr kumimoji="0" lang="en-US" sz="1100" b="0" i="0" u="none" strike="noStrike" cap="none" normalizeH="0" baseline="0" dirty="0" err="1">
                          <a:ln>
                            <a:noFill/>
                          </a:ln>
                          <a:solidFill>
                            <a:schemeClr val="bg1"/>
                          </a:solidFill>
                          <a:effectLst/>
                          <a:latin typeface="Arial" panose="020B0604020202020204" pitchFamily="34" charset="0"/>
                          <a:cs typeface="Arial" panose="020B0604020202020204" pitchFamily="34" charset="0"/>
                        </a:rPr>
                        <a:t>mets</a:t>
                      </a:r>
                      <a:endParaRPr kumimoji="0" lang="en-US" sz="1100" b="0"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a:txBody>
                  <a:tcPr marL="91427" marR="91427" marT="45670" marB="45670" anchor="ctr" horzOverflow="overflow">
                    <a:lnL w="12700" cap="flat" cmpd="sng" algn="ctr">
                      <a:noFill/>
                      <a:prstDash val="solid"/>
                      <a:round/>
                      <a:headEnd type="none" w="med" len="med"/>
                      <a:tailEnd type="none" w="med" len="med"/>
                    </a:lnL>
                    <a:lnR w="12700" cmpd="sng">
                      <a:solidFill>
                        <a:sysClr val="window" lastClr="FFFFFF"/>
                      </a:solidFill>
                    </a:lnR>
                    <a:lnT w="12700" cap="flat" cmpd="sng" algn="ctr">
                      <a:no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Afatinib</a:t>
                      </a:r>
                    </a:p>
                  </a:txBody>
                  <a:tcPr marL="91459" marR="91459" marT="45727" marB="45727" anchor="ctr" horzOverflow="overflow">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Chemo</a:t>
                      </a:r>
                    </a:p>
                  </a:txBody>
                  <a:tcPr marL="91459" marR="91459" marT="45727" marB="45727" anchor="ctr" horzOverflow="overflow">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P-</a:t>
                      </a:r>
                      <a:r>
                        <a:rPr kumimoji="0" lang="de-DE" sz="1100" b="1" i="0" u="none" strike="noStrike" cap="none" normalizeH="0" baseline="0" dirty="0" err="1">
                          <a:ln>
                            <a:noFill/>
                          </a:ln>
                          <a:solidFill>
                            <a:srgbClr val="FFFFFF"/>
                          </a:solidFill>
                          <a:effectLst/>
                          <a:latin typeface="Arial" panose="020B0604020202020204" pitchFamily="34" charset="0"/>
                          <a:cs typeface="Arial" panose="020B0604020202020204" pitchFamily="34" charset="0"/>
                        </a:rPr>
                        <a:t>value</a:t>
                      </a:r>
                      <a:endPar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marL="91459" marR="91459" marT="45727" marB="45727" anchor="ctr" horzOverflow="overflow">
                    <a:lnL w="12700" cmpd="sng">
                      <a:solidFill>
                        <a:sysClr val="window" lastClr="FFFFFF"/>
                      </a:solid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6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LUX-Lung 3</a:t>
                      </a:r>
                    </a:p>
                  </a:txBody>
                  <a:tcPr marL="91453" marR="91453" marT="45727" marB="45727" anchor="ctr" horzOverflow="overflow">
                    <a:lnL w="12700" cap="flat" cmpd="sng" algn="ctr">
                      <a:no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  70%</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20%</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0.0058</a:t>
                      </a:r>
                      <a:endPar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5720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LUX-Lung 6</a:t>
                      </a:r>
                    </a:p>
                  </a:txBody>
                  <a:tcPr marL="91453" marR="91453" marT="45727" marB="45727" anchor="ctr" horzOverflow="overflow">
                    <a:lnL w="12700" cap="flat" cmpd="sng" algn="ctr">
                      <a:no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75%</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28%</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0.0027</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21173081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60372" y="137799"/>
            <a:ext cx="11620224" cy="1325563"/>
          </a:xfrm>
        </p:spPr>
        <p:txBody>
          <a:bodyPr>
            <a:normAutofit/>
          </a:bodyPr>
          <a:lstStyle/>
          <a:p>
            <a:pPr algn="ctr">
              <a:lnSpc>
                <a:spcPct val="125000"/>
              </a:lnSpc>
            </a:pPr>
            <a:r>
              <a:rPr lang="en-GB" altLang="de-DE" sz="2800" b="1" dirty="0">
                <a:latin typeface="Tahoma" panose="020B0604030504040204" pitchFamily="34" charset="0"/>
                <a:ea typeface="Tahoma" panose="020B0604030504040204" pitchFamily="34" charset="0"/>
                <a:cs typeface="Tahoma" panose="020B0604030504040204" pitchFamily="34" charset="0"/>
              </a:rPr>
              <a:t>LUX-Lung 3 &amp; 6:</a:t>
            </a:r>
            <a:r>
              <a:rPr lang="de-DE" altLang="de-DE" sz="2800" b="1" dirty="0">
                <a:latin typeface="Tahoma" panose="020B0604030504040204" pitchFamily="34" charset="0"/>
                <a:ea typeface="Tahoma" panose="020B0604030504040204" pitchFamily="34" charset="0"/>
                <a:cs typeface="Tahoma" panose="020B0604030504040204" pitchFamily="34" charset="0"/>
              </a:rPr>
              <a:t> </a:t>
            </a:r>
            <a:r>
              <a:rPr lang="de-DE" altLang="de-DE" sz="2800" b="1" dirty="0" err="1">
                <a:latin typeface="Tahoma" panose="020B0604030504040204" pitchFamily="34" charset="0"/>
                <a:ea typeface="Tahoma" panose="020B0604030504040204" pitchFamily="34" charset="0"/>
                <a:cs typeface="Tahoma" panose="020B0604030504040204" pitchFamily="34" charset="0"/>
              </a:rPr>
              <a:t>Afatinib</a:t>
            </a:r>
            <a:r>
              <a:rPr lang="de-DE" altLang="de-DE" sz="2800" b="1" dirty="0">
                <a:latin typeface="Tahoma" panose="020B0604030504040204" pitchFamily="34" charset="0"/>
                <a:ea typeface="Tahoma" panose="020B0604030504040204" pitchFamily="34" charset="0"/>
                <a:cs typeface="Tahoma" panose="020B0604030504040204" pitchFamily="34" charset="0"/>
              </a:rPr>
              <a:t> </a:t>
            </a:r>
            <a:r>
              <a:rPr lang="de-DE" altLang="de-DE" sz="2800" b="1" dirty="0" err="1">
                <a:latin typeface="Tahoma" panose="020B0604030504040204" pitchFamily="34" charset="0"/>
                <a:ea typeface="Tahoma" panose="020B0604030504040204" pitchFamily="34" charset="0"/>
                <a:cs typeface="Tahoma" panose="020B0604030504040204" pitchFamily="34" charset="0"/>
              </a:rPr>
              <a:t>kéo</a:t>
            </a:r>
            <a:r>
              <a:rPr lang="de-DE" altLang="de-DE" sz="2800" b="1" dirty="0">
                <a:latin typeface="Tahoma" panose="020B0604030504040204" pitchFamily="34" charset="0"/>
                <a:ea typeface="Tahoma" panose="020B0604030504040204" pitchFamily="34" charset="0"/>
                <a:cs typeface="Tahoma" panose="020B0604030504040204" pitchFamily="34" charset="0"/>
              </a:rPr>
              <a:t> </a:t>
            </a:r>
            <a:r>
              <a:rPr lang="de-DE" altLang="de-DE" sz="2800" b="1" dirty="0" err="1">
                <a:latin typeface="Tahoma" panose="020B0604030504040204" pitchFamily="34" charset="0"/>
                <a:ea typeface="Tahoma" panose="020B0604030504040204" pitchFamily="34" charset="0"/>
                <a:cs typeface="Tahoma" panose="020B0604030504040204" pitchFamily="34" charset="0"/>
              </a:rPr>
              <a:t>dài</a:t>
            </a:r>
            <a:r>
              <a:rPr lang="de-DE" altLang="de-DE" sz="2800" b="1" dirty="0">
                <a:latin typeface="Tahoma" panose="020B0604030504040204" pitchFamily="34" charset="0"/>
                <a:ea typeface="Tahoma" panose="020B0604030504040204" pitchFamily="34" charset="0"/>
                <a:cs typeface="Tahoma" panose="020B0604030504040204" pitchFamily="34" charset="0"/>
              </a:rPr>
              <a:t> </a:t>
            </a:r>
            <a:r>
              <a:rPr lang="de-DE" altLang="de-DE" sz="2800" b="1" dirty="0" err="1">
                <a:latin typeface="Tahoma" panose="020B0604030504040204" pitchFamily="34" charset="0"/>
                <a:ea typeface="Tahoma" panose="020B0604030504040204" pitchFamily="34" charset="0"/>
                <a:cs typeface="Tahoma" panose="020B0604030504040204" pitchFamily="34" charset="0"/>
              </a:rPr>
              <a:t>t</a:t>
            </a:r>
            <a:r>
              <a:rPr lang="de-DE" sz="2800" b="1" dirty="0" err="1">
                <a:latin typeface="Tahoma" panose="020B0604030504040204" pitchFamily="34" charset="0"/>
                <a:ea typeface="Tahoma" panose="020B0604030504040204" pitchFamily="34" charset="0"/>
                <a:cs typeface="Tahoma" panose="020B0604030504040204" pitchFamily="34" charset="0"/>
              </a:rPr>
              <a:t>hời</a:t>
            </a:r>
            <a:r>
              <a:rPr lang="de-DE" sz="2800" b="1" dirty="0">
                <a:latin typeface="Tahoma" panose="020B0604030504040204" pitchFamily="34" charset="0"/>
                <a:ea typeface="Tahoma" panose="020B0604030504040204" pitchFamily="34" charset="0"/>
                <a:cs typeface="Tahoma" panose="020B0604030504040204" pitchFamily="34" charset="0"/>
              </a:rPr>
              <a:t> </a:t>
            </a:r>
            <a:r>
              <a:rPr lang="de-DE" sz="2800" b="1" dirty="0" err="1">
                <a:latin typeface="Tahoma" panose="020B0604030504040204" pitchFamily="34" charset="0"/>
                <a:ea typeface="Tahoma" panose="020B0604030504040204" pitchFamily="34" charset="0"/>
                <a:cs typeface="Tahoma" panose="020B0604030504040204" pitchFamily="34" charset="0"/>
              </a:rPr>
              <a:t>gian</a:t>
            </a:r>
            <a:r>
              <a:rPr lang="de-DE" sz="2800" b="1" dirty="0">
                <a:latin typeface="Tahoma" panose="020B0604030504040204" pitchFamily="34" charset="0"/>
                <a:ea typeface="Tahoma" panose="020B0604030504040204" pitchFamily="34" charset="0"/>
                <a:cs typeface="Tahoma" panose="020B0604030504040204" pitchFamily="34" charset="0"/>
              </a:rPr>
              <a:t> </a:t>
            </a:r>
            <a:r>
              <a:rPr lang="de-DE" sz="2800" b="1" dirty="0" err="1">
                <a:latin typeface="Tahoma" panose="020B0604030504040204" pitchFamily="34" charset="0"/>
                <a:ea typeface="Tahoma" panose="020B0604030504040204" pitchFamily="34" charset="0"/>
                <a:cs typeface="Tahoma" panose="020B0604030504040204" pitchFamily="34" charset="0"/>
              </a:rPr>
              <a:t>đến</a:t>
            </a:r>
            <a:r>
              <a:rPr lang="de-DE" sz="2800" b="1" dirty="0">
                <a:latin typeface="Tahoma" panose="020B0604030504040204" pitchFamily="34" charset="0"/>
                <a:ea typeface="Tahoma" panose="020B0604030504040204" pitchFamily="34" charset="0"/>
                <a:cs typeface="Tahoma" panose="020B0604030504040204" pitchFamily="34" charset="0"/>
              </a:rPr>
              <a:t> </a:t>
            </a:r>
            <a:r>
              <a:rPr lang="de-DE" sz="2800" b="1" dirty="0" err="1">
                <a:latin typeface="Tahoma" panose="020B0604030504040204" pitchFamily="34" charset="0"/>
                <a:ea typeface="Tahoma" panose="020B0604030504040204" pitchFamily="34" charset="0"/>
                <a:cs typeface="Tahoma" panose="020B0604030504040204" pitchFamily="34" charset="0"/>
              </a:rPr>
              <a:t>khi</a:t>
            </a:r>
            <a:r>
              <a:rPr lang="de-DE" sz="2800" b="1" dirty="0">
                <a:latin typeface="Tahoma" panose="020B0604030504040204" pitchFamily="34" charset="0"/>
                <a:ea typeface="Tahoma" panose="020B0604030504040204" pitchFamily="34" charset="0"/>
                <a:cs typeface="Tahoma" panose="020B0604030504040204" pitchFamily="34" charset="0"/>
              </a:rPr>
              <a:t> </a:t>
            </a:r>
            <a:r>
              <a:rPr lang="de-DE" sz="2800" b="1" dirty="0" err="1">
                <a:latin typeface="Tahoma" panose="020B0604030504040204" pitchFamily="34" charset="0"/>
                <a:ea typeface="Tahoma" panose="020B0604030504040204" pitchFamily="34" charset="0"/>
                <a:cs typeface="Tahoma" panose="020B0604030504040204" pitchFamily="34" charset="0"/>
              </a:rPr>
              <a:t>tiến</a:t>
            </a:r>
            <a:r>
              <a:rPr lang="de-DE" sz="2800" b="1" dirty="0">
                <a:latin typeface="Tahoma" panose="020B0604030504040204" pitchFamily="34" charset="0"/>
                <a:ea typeface="Tahoma" panose="020B0604030504040204" pitchFamily="34" charset="0"/>
                <a:cs typeface="Tahoma" panose="020B0604030504040204" pitchFamily="34" charset="0"/>
              </a:rPr>
              <a:t> </a:t>
            </a:r>
            <a:r>
              <a:rPr lang="de-DE" sz="2800" b="1" dirty="0" err="1">
                <a:latin typeface="Tahoma" panose="020B0604030504040204" pitchFamily="34" charset="0"/>
                <a:ea typeface="Tahoma" panose="020B0604030504040204" pitchFamily="34" charset="0"/>
                <a:cs typeface="Tahoma" panose="020B0604030504040204" pitchFamily="34" charset="0"/>
              </a:rPr>
              <a:t>triển</a:t>
            </a:r>
            <a:r>
              <a:rPr lang="de-DE" sz="2800" b="1" dirty="0">
                <a:latin typeface="Tahoma" panose="020B0604030504040204" pitchFamily="34" charset="0"/>
                <a:ea typeface="Tahoma" panose="020B0604030504040204" pitchFamily="34" charset="0"/>
                <a:cs typeface="Tahoma" panose="020B0604030504040204" pitchFamily="34" charset="0"/>
              </a:rPr>
              <a:t> TKTW so </a:t>
            </a:r>
            <a:r>
              <a:rPr lang="de-DE" sz="2800" b="1" dirty="0" err="1">
                <a:latin typeface="Tahoma" panose="020B0604030504040204" pitchFamily="34" charset="0"/>
                <a:ea typeface="Tahoma" panose="020B0604030504040204" pitchFamily="34" charset="0"/>
                <a:cs typeface="Tahoma" panose="020B0604030504040204" pitchFamily="34" charset="0"/>
              </a:rPr>
              <a:t>với</a:t>
            </a:r>
            <a:r>
              <a:rPr lang="de-DE" sz="2800" b="1" dirty="0">
                <a:latin typeface="Tahoma" panose="020B0604030504040204" pitchFamily="34" charset="0"/>
                <a:ea typeface="Tahoma" panose="020B0604030504040204" pitchFamily="34" charset="0"/>
                <a:cs typeface="Tahoma" panose="020B0604030504040204" pitchFamily="34" charset="0"/>
              </a:rPr>
              <a:t> </a:t>
            </a:r>
            <a:r>
              <a:rPr lang="de-DE" sz="2800" b="1" dirty="0" err="1">
                <a:latin typeface="Tahoma" panose="020B0604030504040204" pitchFamily="34" charset="0"/>
                <a:ea typeface="Tahoma" panose="020B0604030504040204" pitchFamily="34" charset="0"/>
                <a:cs typeface="Tahoma" panose="020B0604030504040204" pitchFamily="34" charset="0"/>
              </a:rPr>
              <a:t>hoá</a:t>
            </a:r>
            <a:r>
              <a:rPr lang="de-DE" sz="2800" b="1" dirty="0">
                <a:latin typeface="Tahoma" panose="020B0604030504040204" pitchFamily="34" charset="0"/>
                <a:ea typeface="Tahoma" panose="020B0604030504040204" pitchFamily="34" charset="0"/>
                <a:cs typeface="Tahoma" panose="020B0604030504040204" pitchFamily="34" charset="0"/>
              </a:rPr>
              <a:t> </a:t>
            </a:r>
            <a:r>
              <a:rPr lang="de-DE" sz="2800" b="1" dirty="0" err="1">
                <a:latin typeface="Tahoma" panose="020B0604030504040204" pitchFamily="34" charset="0"/>
                <a:ea typeface="Tahoma" panose="020B0604030504040204" pitchFamily="34" charset="0"/>
                <a:cs typeface="Tahoma" panose="020B0604030504040204" pitchFamily="34" charset="0"/>
              </a:rPr>
              <a:t>trị</a:t>
            </a:r>
            <a:endParaRPr lang="en-GB" sz="2800" b="1" dirty="0">
              <a:latin typeface="Tahoma" panose="020B0604030504040204" pitchFamily="34" charset="0"/>
              <a:ea typeface="Tahoma" panose="020B0604030504040204" pitchFamily="34" charset="0"/>
              <a:cs typeface="Tahoma" panose="020B0604030504040204" pitchFamily="34" charset="0"/>
            </a:endParaRPr>
          </a:p>
        </p:txBody>
      </p:sp>
      <p:sp>
        <p:nvSpPr>
          <p:cNvPr id="7" name="Round Same Side Corner Rectangle 6"/>
          <p:cNvSpPr/>
          <p:nvPr/>
        </p:nvSpPr>
        <p:spPr>
          <a:xfrm rot="10800000">
            <a:off x="1926354" y="2407924"/>
            <a:ext cx="8157415" cy="1076690"/>
          </a:xfrm>
          <a:prstGeom prst="round2SameRect">
            <a:avLst>
              <a:gd name="adj1" fmla="val 8160"/>
              <a:gd name="adj2" fmla="val 0"/>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ndParaRPr>
          </a:p>
        </p:txBody>
      </p:sp>
      <p:sp>
        <p:nvSpPr>
          <p:cNvPr id="8" name="Round Same Side Corner Rectangle 7"/>
          <p:cNvSpPr/>
          <p:nvPr/>
        </p:nvSpPr>
        <p:spPr>
          <a:xfrm>
            <a:off x="1926366" y="1495120"/>
            <a:ext cx="8157414" cy="1027458"/>
          </a:xfrm>
          <a:prstGeom prst="round2SameRect">
            <a:avLst>
              <a:gd name="adj1" fmla="val 2470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ndParaRPr>
          </a:p>
        </p:txBody>
      </p:sp>
      <p:sp>
        <p:nvSpPr>
          <p:cNvPr id="11" name="TextBox 10"/>
          <p:cNvSpPr txBox="1"/>
          <p:nvPr/>
        </p:nvSpPr>
        <p:spPr>
          <a:xfrm>
            <a:off x="1648932" y="6229348"/>
            <a:ext cx="8843105" cy="342900"/>
          </a:xfrm>
          <a:prstGeom prst="rect">
            <a:avLst/>
          </a:prstGeom>
          <a:noFill/>
        </p:spPr>
        <p:txBody>
          <a:bodyPr wrap="square" lIns="0" tIns="0" rIns="0" bIns="0" rtlCol="0" anchor="b" anchorCtr="0">
            <a:noAutofit/>
          </a:bodyPr>
          <a:lstStyle/>
          <a:p>
            <a:pPr marL="11113" indent="-11113" fontAlgn="base">
              <a:spcBef>
                <a:spcPct val="0"/>
              </a:spcBef>
              <a:spcAft>
                <a:spcPts val="300"/>
              </a:spcAft>
            </a:pPr>
            <a:r>
              <a:rPr lang="en-US" altLang="en-US" sz="1200" dirty="0">
                <a:latin typeface="Tahoma" panose="020B0604030504040204" pitchFamily="34" charset="0"/>
                <a:ea typeface="Tahoma" panose="020B0604030504040204" pitchFamily="34" charset="0"/>
                <a:cs typeface="Tahoma" panose="020B0604030504040204" pitchFamily="34" charset="0"/>
              </a:rPr>
              <a:t>Schuler et al. J </a:t>
            </a:r>
            <a:r>
              <a:rPr lang="en-US" altLang="en-US" sz="1200" dirty="0" err="1">
                <a:latin typeface="Tahoma" panose="020B0604030504040204" pitchFamily="34" charset="0"/>
                <a:ea typeface="Tahoma" panose="020B0604030504040204" pitchFamily="34" charset="0"/>
                <a:cs typeface="Tahoma" panose="020B0604030504040204" pitchFamily="34" charset="0"/>
              </a:rPr>
              <a:t>Thorac</a:t>
            </a:r>
            <a:r>
              <a:rPr lang="en-US" altLang="en-US" sz="1200" dirty="0">
                <a:latin typeface="Tahoma" panose="020B0604030504040204" pitchFamily="34" charset="0"/>
                <a:ea typeface="Tahoma" panose="020B0604030504040204" pitchFamily="34" charset="0"/>
                <a:cs typeface="Tahoma" panose="020B0604030504040204" pitchFamily="34" charset="0"/>
              </a:rPr>
              <a:t> </a:t>
            </a:r>
            <a:r>
              <a:rPr lang="en-US" altLang="en-US" sz="1200" dirty="0" err="1">
                <a:latin typeface="Tahoma" panose="020B0604030504040204" pitchFamily="34" charset="0"/>
                <a:ea typeface="Tahoma" panose="020B0604030504040204" pitchFamily="34" charset="0"/>
                <a:cs typeface="Tahoma" panose="020B0604030504040204" pitchFamily="34" charset="0"/>
              </a:rPr>
              <a:t>Oncol</a:t>
            </a:r>
            <a:r>
              <a:rPr lang="en-US" altLang="en-US" sz="1200" dirty="0">
                <a:latin typeface="Tahoma" panose="020B0604030504040204" pitchFamily="34" charset="0"/>
                <a:ea typeface="Tahoma" panose="020B0604030504040204" pitchFamily="34" charset="0"/>
                <a:cs typeface="Tahoma" panose="020B0604030504040204" pitchFamily="34" charset="0"/>
              </a:rPr>
              <a:t>. 2016, </a:t>
            </a:r>
            <a:r>
              <a:rPr lang="en-GB" sz="1200" dirty="0">
                <a:latin typeface="Tahoma" panose="020B0604030504040204" pitchFamily="34" charset="0"/>
                <a:ea typeface="Tahoma" panose="020B0604030504040204" pitchFamily="34" charset="0"/>
                <a:cs typeface="Tahoma" panose="020B0604030504040204" pitchFamily="34" charset="0"/>
              </a:rPr>
              <a:t>11(3):380-90.</a:t>
            </a:r>
            <a:endParaRPr lang="en-US" altLang="en-US" sz="1200" dirty="0">
              <a:latin typeface="Tahoma" panose="020B0604030504040204" pitchFamily="34" charset="0"/>
              <a:ea typeface="Tahoma" panose="020B0604030504040204" pitchFamily="34" charset="0"/>
              <a:cs typeface="Tahoma" panose="020B0604030504040204" pitchFamily="34" charset="0"/>
            </a:endParaRPr>
          </a:p>
        </p:txBody>
      </p:sp>
      <p:sp>
        <p:nvSpPr>
          <p:cNvPr id="13" name="TextBox 12"/>
          <p:cNvSpPr txBox="1"/>
          <p:nvPr/>
        </p:nvSpPr>
        <p:spPr>
          <a:xfrm>
            <a:off x="1722218" y="3911655"/>
            <a:ext cx="8565685" cy="2062103"/>
          </a:xfrm>
          <a:prstGeom prst="rect">
            <a:avLst/>
          </a:prstGeom>
          <a:noFill/>
        </p:spPr>
        <p:txBody>
          <a:bodyPr wrap="square" rtlCol="0">
            <a:spAutoFit/>
          </a:bodyPr>
          <a:lstStyle/>
          <a:p>
            <a:pPr marL="285750" indent="-285750">
              <a:spcBef>
                <a:spcPts val="600"/>
              </a:spcBef>
              <a:spcAft>
                <a:spcPts val="600"/>
              </a:spcAft>
              <a:buFont typeface="Arial" panose="020B0604020202020204" pitchFamily="34" charset="0"/>
              <a:buChar char="•"/>
            </a:pP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Đa</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số</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tiến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triển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với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afatinib</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phải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là</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nơi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đầu</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tiên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phát</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hiện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p>
          <a:p>
            <a:pPr marL="285750" indent="-285750">
              <a:spcBef>
                <a:spcPts val="600"/>
              </a:spcBef>
              <a:spcAft>
                <a:spcPts val="600"/>
              </a:spcAft>
              <a:buFont typeface="Arial" panose="020B0604020202020204" pitchFamily="34" charset="0"/>
              <a:buChar char="•"/>
            </a:pPr>
            <a:r>
              <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Tỷ lệ tiến triển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trên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hệ</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TKTW</a:t>
            </a:r>
            <a:r>
              <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tương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đương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ở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hoặc</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t>
            </a:r>
          </a:p>
          <a:p>
            <a:pPr marL="285750" indent="-285750">
              <a:spcBef>
                <a:spcPts val="600"/>
              </a:spcBef>
              <a:spcAft>
                <a:spcPts val="600"/>
              </a:spcAft>
              <a:buFont typeface="Arial" panose="020B0604020202020204" pitchFamily="34" charset="0"/>
              <a:buChar char="•"/>
            </a:pP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Thời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gian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trung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vị</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đến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tiến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triển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TKTW ở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nhánh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sử</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dụng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afatinib</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dài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hơn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so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với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nhánh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sử</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dụng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hoá</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cho</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cả</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hoặc</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nền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t>
            </a:r>
          </a:p>
        </p:txBody>
      </p:sp>
      <p:graphicFrame>
        <p:nvGraphicFramePr>
          <p:cNvPr id="14" name="Table 13"/>
          <p:cNvGraphicFramePr>
            <a:graphicFrameLocks noGrp="1"/>
          </p:cNvGraphicFramePr>
          <p:nvPr/>
        </p:nvGraphicFramePr>
        <p:xfrm>
          <a:off x="1938389" y="1495119"/>
          <a:ext cx="8145380" cy="1989495"/>
        </p:xfrm>
        <a:graphic>
          <a:graphicData uri="http://schemas.openxmlformats.org/drawingml/2006/table">
            <a:tbl>
              <a:tblPr/>
              <a:tblGrid>
                <a:gridCol w="2809676">
                  <a:extLst>
                    <a:ext uri="{9D8B030D-6E8A-4147-A177-3AD203B41FA5}">
                      <a16:colId xmlns:a16="http://schemas.microsoft.com/office/drawing/2014/main" val="20000"/>
                    </a:ext>
                  </a:extLst>
                </a:gridCol>
                <a:gridCol w="1333926">
                  <a:extLst>
                    <a:ext uri="{9D8B030D-6E8A-4147-A177-3AD203B41FA5}">
                      <a16:colId xmlns:a16="http://schemas.microsoft.com/office/drawing/2014/main" val="20001"/>
                    </a:ext>
                  </a:extLst>
                </a:gridCol>
                <a:gridCol w="1333926">
                  <a:extLst>
                    <a:ext uri="{9D8B030D-6E8A-4147-A177-3AD203B41FA5}">
                      <a16:colId xmlns:a16="http://schemas.microsoft.com/office/drawing/2014/main" val="20002"/>
                    </a:ext>
                  </a:extLst>
                </a:gridCol>
                <a:gridCol w="1333926">
                  <a:extLst>
                    <a:ext uri="{9D8B030D-6E8A-4147-A177-3AD203B41FA5}">
                      <a16:colId xmlns:a16="http://schemas.microsoft.com/office/drawing/2014/main" val="20003"/>
                    </a:ext>
                  </a:extLst>
                </a:gridCol>
                <a:gridCol w="1333926">
                  <a:extLst>
                    <a:ext uri="{9D8B030D-6E8A-4147-A177-3AD203B41FA5}">
                      <a16:colId xmlns:a16="http://schemas.microsoft.com/office/drawing/2014/main" val="20004"/>
                    </a:ext>
                  </a:extLst>
                </a:gridCol>
              </a:tblGrid>
              <a:tr h="519343">
                <a:tc rowSpan="2">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1"/>
                        </a:solidFill>
                        <a:effectLst/>
                        <a:latin typeface="Arial" pitchFamily="34" charset="0"/>
                        <a:cs typeface="Arial"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1"/>
                        </a:solidFill>
                        <a:effectLst/>
                        <a:latin typeface="Arial" pitchFamily="34" charset="0"/>
                        <a:cs typeface="Arial" pitchFamily="34" charset="0"/>
                      </a:endParaRPr>
                    </a:p>
                  </a:txBody>
                  <a:tcPr marL="91405" marR="91405" marT="45723" marB="45723" horzOverflow="overflow">
                    <a:lnL>
                      <a:noFill/>
                    </a:lnL>
                    <a:lnR w="12700" cap="flat" cmpd="sng" algn="ctr">
                      <a:solidFill>
                        <a:schemeClr val="bg1"/>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de-DE"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LL3</a:t>
                      </a:r>
                      <a:endParaRPr kumimoji="0" lang="en-GB" sz="1600" b="0"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de-DE"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LL6</a:t>
                      </a:r>
                      <a:endPar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127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GB" sz="1200" b="0" i="0" u="none" strike="noStrike" cap="none" normalizeH="0" baseline="0" dirty="0">
                        <a:ln>
                          <a:noFill/>
                        </a:ln>
                        <a:solidFill>
                          <a:schemeClr val="bg1"/>
                        </a:solidFill>
                        <a:effectLst/>
                        <a:latin typeface="Arial" pitchFamily="34" charset="0"/>
                        <a:cs typeface="Arial" pitchFamily="34" charset="0"/>
                      </a:endParaRPr>
                    </a:p>
                  </a:txBody>
                  <a:tcPr marL="91405" marR="91405" marT="45723" marB="45723"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07238">
                <a:tc vMerge="1">
                  <a:txBody>
                    <a:bodyPr/>
                    <a:lstStyle/>
                    <a:p>
                      <a:endParaRPr lang="en-GB"/>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Afatinib</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(n=9) </a:t>
                      </a:r>
                    </a:p>
                  </a:txBody>
                  <a:tcPr marL="91405" marR="91405"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Cis</a:t>
                      </a: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t>
                      </a:r>
                      <a:r>
                        <a:rPr kumimoji="0" lang="en-GB" sz="1600" b="1" i="0" u="none" strike="noStrike"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Pem</a:t>
                      </a:r>
                      <a:endPar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(n=5)</a:t>
                      </a:r>
                    </a:p>
                  </a:txBody>
                  <a:tcPr marL="91405" marR="91405"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Afatinib</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(n=6) </a:t>
                      </a:r>
                    </a:p>
                  </a:txBody>
                  <a:tcPr marL="91405" marR="91405"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Cis</a:t>
                      </a: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/Gem</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(n=5)</a:t>
                      </a:r>
                    </a:p>
                  </a:txBody>
                  <a:tcPr marL="91405" marR="91405" marT="45723" marB="45723" anchor="ctr" horzOverflow="overflow">
                    <a:lnL w="127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86291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Thời</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gian</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đến</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khi</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tiến</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triển</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TKTW,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tháng</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(95% CI) </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a:noFill/>
                    </a:lnL>
                    <a:lnR w="6350" cap="flat" cmpd="sng" algn="ctr">
                      <a:solidFill>
                        <a:srgbClr val="808080"/>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15.2 </a:t>
                      </a:r>
                    </a:p>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(7.7-29.0) </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5.7 </a:t>
                      </a:r>
                    </a:p>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(2.6-8.2)</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15.2 </a:t>
                      </a:r>
                    </a:p>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(3.8-23.7)</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7.3 </a:t>
                      </a:r>
                    </a:p>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(3.7-10.9)</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7240873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1552060" y="307308"/>
            <a:ext cx="8550003" cy="469359"/>
          </a:xfrm>
        </p:spPr>
        <p:txBody>
          <a:bodyPr>
            <a:noAutofit/>
          </a:bodyPr>
          <a:lstStyle/>
          <a:p>
            <a:pPr algn="ctr"/>
            <a:r>
              <a:rPr lang="en-GB" altLang="de-DE" sz="3600" b="1" dirty="0">
                <a:latin typeface="Tahoma" panose="020B0604030504040204" pitchFamily="34" charset="0"/>
                <a:ea typeface="Tahoma" panose="020B0604030504040204" pitchFamily="34" charset="0"/>
                <a:cs typeface="Tahoma" panose="020B0604030504040204" pitchFamily="34" charset="0"/>
              </a:rPr>
              <a:t>LUX-Lung 3:</a:t>
            </a:r>
          </a:p>
        </p:txBody>
      </p:sp>
      <p:sp>
        <p:nvSpPr>
          <p:cNvPr id="154" name="TextBox 153"/>
          <p:cNvSpPr txBox="1"/>
          <p:nvPr/>
        </p:nvSpPr>
        <p:spPr>
          <a:xfrm>
            <a:off x="2851623" y="6549090"/>
            <a:ext cx="1619354" cy="246221"/>
          </a:xfrm>
          <a:prstGeom prst="rect">
            <a:avLst/>
          </a:prstGeom>
          <a:noFill/>
        </p:spPr>
        <p:txBody>
          <a:bodyPr wrap="none" rtlCol="0">
            <a:spAutoFit/>
          </a:bodyPr>
          <a:lstStyle/>
          <a:p>
            <a:r>
              <a:rPr lang="en-US" sz="1000" dirty="0">
                <a:solidFill>
                  <a:schemeClr val="tx1">
                    <a:lumMod val="65000"/>
                    <a:lumOff val="35000"/>
                  </a:schemeClr>
                </a:solidFill>
              </a:rPr>
              <a:t>Schuler M at al, WCLC 2013</a:t>
            </a:r>
          </a:p>
        </p:txBody>
      </p:sp>
      <p:sp>
        <p:nvSpPr>
          <p:cNvPr id="2" name="Rectangle 1"/>
          <p:cNvSpPr/>
          <p:nvPr/>
        </p:nvSpPr>
        <p:spPr>
          <a:xfrm>
            <a:off x="2232422" y="880999"/>
            <a:ext cx="7220186" cy="646331"/>
          </a:xfrm>
          <a:prstGeom prst="rect">
            <a:avLst/>
          </a:prstGeom>
        </p:spPr>
        <p:txBody>
          <a:bodyPr wrap="square">
            <a:spAutoFit/>
          </a:bodyPr>
          <a:lstStyle/>
          <a:p>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PFS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được</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cải</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thiện</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ở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nhánh</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sử</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dụng</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afatinib</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so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với</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nhánh</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sử</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dụng</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hoá</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trị</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bất</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kể</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có hay không có di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căn</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não</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a:t>
            </a:r>
          </a:p>
        </p:txBody>
      </p:sp>
      <p:pic>
        <p:nvPicPr>
          <p:cNvPr id="51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5320" y="1748062"/>
            <a:ext cx="7848913" cy="37765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p:cNvSpPr txBox="1"/>
          <p:nvPr/>
        </p:nvSpPr>
        <p:spPr>
          <a:xfrm>
            <a:off x="3186740" y="1729645"/>
            <a:ext cx="2640323" cy="369332"/>
          </a:xfrm>
          <a:prstGeom prst="rect">
            <a:avLst/>
          </a:prstGeom>
          <a:solidFill>
            <a:schemeClr val="bg1"/>
          </a:solidFill>
        </p:spPr>
        <p:txBody>
          <a:bodyPr wrap="square" rtlCol="0">
            <a:spAutoFit/>
          </a:bodyPr>
          <a:lstStyle/>
          <a:p>
            <a:r>
              <a:rPr lang="en-US" dirty="0" err="1">
                <a:latin typeface="Tahoma" panose="020B0604030504040204" pitchFamily="34" charset="0"/>
                <a:ea typeface="Tahoma" panose="020B0604030504040204" pitchFamily="34" charset="0"/>
                <a:cs typeface="Tahoma" panose="020B0604030504040204" pitchFamily="34" charset="0"/>
              </a:rPr>
              <a:t>Không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di </a:t>
            </a:r>
            <a:r>
              <a:rPr lang="en-US" dirty="0" err="1">
                <a:latin typeface="Tahoma" panose="020B0604030504040204" pitchFamily="34" charset="0"/>
                <a:ea typeface="Tahoma" panose="020B0604030504040204" pitchFamily="34" charset="0"/>
                <a:cs typeface="Tahoma" panose="020B0604030504040204" pitchFamily="34" charset="0"/>
              </a:rPr>
              <a:t>căn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não</a:t>
            </a: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8" name="TextBox 7"/>
          <p:cNvSpPr txBox="1"/>
          <p:nvPr/>
        </p:nvSpPr>
        <p:spPr>
          <a:xfrm>
            <a:off x="6931985" y="1689862"/>
            <a:ext cx="2640323" cy="369332"/>
          </a:xfrm>
          <a:prstGeom prst="rect">
            <a:avLst/>
          </a:prstGeom>
          <a:solidFill>
            <a:schemeClr val="bg1"/>
          </a:solidFill>
        </p:spPr>
        <p:txBody>
          <a:bodyPr wrap="square" rtlCol="0">
            <a:spAutoFit/>
          </a:bodyPr>
          <a:lstStyle/>
          <a:p>
            <a:pPr algn="ct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di </a:t>
            </a:r>
            <a:r>
              <a:rPr lang="en-US" dirty="0" err="1">
                <a:latin typeface="Tahoma" panose="020B0604030504040204" pitchFamily="34" charset="0"/>
                <a:ea typeface="Tahoma" panose="020B0604030504040204" pitchFamily="34" charset="0"/>
                <a:cs typeface="Tahoma" panose="020B0604030504040204" pitchFamily="34" charset="0"/>
              </a:rPr>
              <a:t>căn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não</a:t>
            </a: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9" name="Title 29"/>
          <p:cNvSpPr txBox="1">
            <a:spLocks/>
          </p:cNvSpPr>
          <p:nvPr/>
        </p:nvSpPr>
        <p:spPr>
          <a:xfrm rot="16200000">
            <a:off x="1404034" y="3410326"/>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b="1" dirty="0">
                <a:solidFill>
                  <a:schemeClr val="tx1"/>
                </a:solidFill>
              </a:rPr>
              <a:t>Khả năng PFS ước đoán</a:t>
            </a:r>
            <a:endParaRPr lang="en-US" sz="1200" b="1" dirty="0">
              <a:solidFill>
                <a:schemeClr val="tx1"/>
              </a:solidFill>
            </a:endParaRPr>
          </a:p>
        </p:txBody>
      </p:sp>
      <p:sp>
        <p:nvSpPr>
          <p:cNvPr id="10" name="Title 29"/>
          <p:cNvSpPr txBox="1">
            <a:spLocks/>
          </p:cNvSpPr>
          <p:nvPr/>
        </p:nvSpPr>
        <p:spPr>
          <a:xfrm>
            <a:off x="3428056" y="4916363"/>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dirty="0">
                <a:solidFill>
                  <a:schemeClr val="tx1"/>
                </a:solidFill>
              </a:rPr>
              <a:t>Thời gian PFS (tháng)</a:t>
            </a:r>
            <a:endParaRPr lang="en-US" sz="1200" dirty="0">
              <a:solidFill>
                <a:schemeClr val="tx1"/>
              </a:solidFill>
            </a:endParaRPr>
          </a:p>
        </p:txBody>
      </p:sp>
      <p:sp>
        <p:nvSpPr>
          <p:cNvPr id="11" name="Title 29"/>
          <p:cNvSpPr txBox="1">
            <a:spLocks/>
          </p:cNvSpPr>
          <p:nvPr/>
        </p:nvSpPr>
        <p:spPr>
          <a:xfrm>
            <a:off x="7206723" y="4910004"/>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dirty="0">
                <a:solidFill>
                  <a:schemeClr val="tx1"/>
                </a:solidFill>
              </a:rPr>
              <a:t>Thời gian PFS (tháng)</a:t>
            </a:r>
            <a:endParaRPr lang="en-US" sz="1200" dirty="0">
              <a:solidFill>
                <a:schemeClr val="tx1"/>
              </a:solidFill>
            </a:endParaRPr>
          </a:p>
        </p:txBody>
      </p:sp>
    </p:spTree>
    <p:extLst>
      <p:ext uri="{BB962C8B-B14F-4D97-AF65-F5344CB8AC3E}">
        <p14:creationId xmlns:p14="http://schemas.microsoft.com/office/powerpoint/2010/main" val="385032389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26509" y="608538"/>
            <a:ext cx="8317022" cy="1077218"/>
          </a:xfrm>
        </p:spPr>
        <p:txBody>
          <a:bodyPr/>
          <a:lstStyle/>
          <a:p>
            <a:pPr algn="ctr">
              <a:lnSpc>
                <a:spcPct val="100000"/>
              </a:lnSpc>
            </a:pPr>
            <a:r>
              <a:rPr lang="en-US" altLang="zh-CN" sz="3200" b="1" dirty="0">
                <a:solidFill>
                  <a:schemeClr val="accent6">
                    <a:lumMod val="75000"/>
                  </a:schemeClr>
                </a:solidFill>
                <a:latin typeface="Arial" panose="020B0604020202020204" pitchFamily="34" charset="0"/>
                <a:cs typeface="Arial" panose="020B0604020202020204" pitchFamily="34" charset="0"/>
              </a:rPr>
              <a:t>NEJ002: </a:t>
            </a:r>
            <a:r>
              <a:rPr lang="en-US" altLang="zh-CN" sz="3200" b="1" dirty="0" err="1">
                <a:solidFill>
                  <a:schemeClr val="accent6">
                    <a:lumMod val="75000"/>
                  </a:schemeClr>
                </a:solidFill>
                <a:latin typeface="Arial" panose="020B0604020202020204" pitchFamily="34" charset="0"/>
                <a:cs typeface="Arial" panose="020B0604020202020204" pitchFamily="34" charset="0"/>
              </a:rPr>
              <a:t>Gefitinb</a:t>
            </a:r>
            <a:r>
              <a:rPr lang="en-US" altLang="zh-CN" sz="3200" b="1" dirty="0">
                <a:solidFill>
                  <a:schemeClr val="accent6">
                    <a:lumMod val="75000"/>
                  </a:schemeClr>
                </a:solidFill>
                <a:latin typeface="Arial" panose="020B0604020202020204" pitchFamily="34" charset="0"/>
                <a:cs typeface="Arial" panose="020B0604020202020204" pitchFamily="34" charset="0"/>
              </a:rPr>
              <a:t> vs </a:t>
            </a:r>
            <a:r>
              <a:rPr lang="en-US" altLang="zh-CN" sz="3200" b="1" dirty="0" err="1">
                <a:solidFill>
                  <a:schemeClr val="accent6">
                    <a:lumMod val="75000"/>
                  </a:schemeClr>
                </a:solidFill>
                <a:latin typeface="Arial" panose="020B0604020202020204" pitchFamily="34" charset="0"/>
                <a:cs typeface="Arial" panose="020B0604020202020204" pitchFamily="34" charset="0"/>
              </a:rPr>
              <a:t>hoá</a:t>
            </a:r>
            <a:r>
              <a:rPr lang="en-US" altLang="zh-CN" sz="3200" b="1" dirty="0">
                <a:solidFill>
                  <a:schemeClr val="accent6">
                    <a:lumMod val="75000"/>
                  </a:schemeClr>
                </a:solidFill>
                <a:latin typeface="Arial" panose="020B0604020202020204" pitchFamily="34" charset="0"/>
                <a:cs typeface="Arial" panose="020B0604020202020204" pitchFamily="34" charset="0"/>
              </a:rPr>
              <a:t> </a:t>
            </a:r>
            <a:r>
              <a:rPr lang="en-US" altLang="zh-CN" sz="3200" b="1" dirty="0" err="1">
                <a:solidFill>
                  <a:schemeClr val="accent6">
                    <a:lumMod val="75000"/>
                  </a:schemeClr>
                </a:solidFill>
                <a:latin typeface="Arial" panose="020B0604020202020204" pitchFamily="34" charset="0"/>
                <a:cs typeface="Arial" panose="020B0604020202020204" pitchFamily="34" charset="0"/>
              </a:rPr>
              <a:t>trị</a:t>
            </a:r>
            <a:r>
              <a:rPr lang="en-US" altLang="zh-CN" sz="3200" b="1" dirty="0">
                <a:solidFill>
                  <a:schemeClr val="accent6">
                    <a:lumMod val="75000"/>
                  </a:schemeClr>
                </a:solidFill>
                <a:latin typeface="Arial" panose="020B0604020202020204" pitchFamily="34" charset="0"/>
                <a:cs typeface="Arial" panose="020B0604020202020204" pitchFamily="34" charset="0"/>
              </a:rPr>
              <a:t> </a:t>
            </a:r>
            <a:r>
              <a:rPr lang="en-US" altLang="zh-CN" sz="3200" b="1" dirty="0" err="1">
                <a:solidFill>
                  <a:schemeClr val="accent6">
                    <a:lumMod val="75000"/>
                  </a:schemeClr>
                </a:solidFill>
                <a:latin typeface="Arial" panose="020B0604020202020204" pitchFamily="34" charset="0"/>
                <a:cs typeface="Arial" panose="020B0604020202020204" pitchFamily="34" charset="0"/>
              </a:rPr>
              <a:t>trong</a:t>
            </a:r>
            <a:r>
              <a:rPr lang="en-US" altLang="zh-CN" sz="3200" b="1" dirty="0">
                <a:solidFill>
                  <a:schemeClr val="accent6">
                    <a:lumMod val="75000"/>
                  </a:schemeClr>
                </a:solidFill>
                <a:latin typeface="Arial" panose="020B0604020202020204" pitchFamily="34" charset="0"/>
                <a:cs typeface="Arial" panose="020B0604020202020204" pitchFamily="34" charset="0"/>
              </a:rPr>
              <a:t> </a:t>
            </a:r>
            <a:r>
              <a:rPr lang="en-US" altLang="zh-CN" sz="3200" b="1" dirty="0" err="1">
                <a:solidFill>
                  <a:schemeClr val="accent6">
                    <a:lumMod val="75000"/>
                  </a:schemeClr>
                </a:solidFill>
                <a:latin typeface="Arial" panose="020B0604020202020204" pitchFamily="34" charset="0"/>
                <a:cs typeface="Arial" panose="020B0604020202020204" pitchFamily="34" charset="0"/>
              </a:rPr>
              <a:t>điều</a:t>
            </a:r>
            <a:r>
              <a:rPr lang="en-US" altLang="zh-CN" sz="3200" b="1" dirty="0">
                <a:solidFill>
                  <a:schemeClr val="accent6">
                    <a:lumMod val="75000"/>
                  </a:schemeClr>
                </a:solidFill>
                <a:latin typeface="Arial" panose="020B0604020202020204" pitchFamily="34" charset="0"/>
                <a:cs typeface="Arial" panose="020B0604020202020204" pitchFamily="34" charset="0"/>
              </a:rPr>
              <a:t> </a:t>
            </a:r>
            <a:r>
              <a:rPr lang="en-US" altLang="zh-CN" sz="3200" b="1" dirty="0" err="1">
                <a:solidFill>
                  <a:schemeClr val="accent6">
                    <a:lumMod val="75000"/>
                  </a:schemeClr>
                </a:solidFill>
                <a:latin typeface="Arial" panose="020B0604020202020204" pitchFamily="34" charset="0"/>
                <a:cs typeface="Arial" panose="020B0604020202020204" pitchFamily="34" charset="0"/>
              </a:rPr>
              <a:t>trị</a:t>
            </a:r>
            <a:r>
              <a:rPr lang="en-US" altLang="zh-CN" sz="3200" b="1" dirty="0">
                <a:solidFill>
                  <a:schemeClr val="accent6">
                    <a:lumMod val="75000"/>
                  </a:schemeClr>
                </a:solidFill>
                <a:latin typeface="Arial" panose="020B0604020202020204" pitchFamily="34" charset="0"/>
                <a:cs typeface="Arial" panose="020B0604020202020204" pitchFamily="34" charset="0"/>
              </a:rPr>
              <a:t> UTPKTBN </a:t>
            </a:r>
            <a:r>
              <a:rPr lang="en-US" altLang="zh-CN" sz="3200" b="1" dirty="0" err="1">
                <a:solidFill>
                  <a:schemeClr val="accent6">
                    <a:lumMod val="75000"/>
                  </a:schemeClr>
                </a:solidFill>
                <a:latin typeface="Arial" panose="020B0604020202020204" pitchFamily="34" charset="0"/>
                <a:cs typeface="Arial" panose="020B0604020202020204" pitchFamily="34" charset="0"/>
              </a:rPr>
              <a:t>có</a:t>
            </a:r>
            <a:r>
              <a:rPr lang="en-US" altLang="zh-CN" sz="3200" b="1" dirty="0">
                <a:solidFill>
                  <a:schemeClr val="accent6">
                    <a:lumMod val="75000"/>
                  </a:schemeClr>
                </a:solidFill>
                <a:latin typeface="Arial" panose="020B0604020202020204" pitchFamily="34" charset="0"/>
                <a:cs typeface="Arial" panose="020B0604020202020204" pitchFamily="34" charset="0"/>
              </a:rPr>
              <a:t> </a:t>
            </a:r>
            <a:r>
              <a:rPr lang="en-US" altLang="zh-CN" sz="3200" b="1" dirty="0" err="1">
                <a:solidFill>
                  <a:schemeClr val="accent6">
                    <a:lumMod val="75000"/>
                  </a:schemeClr>
                </a:solidFill>
                <a:latin typeface="Arial" panose="020B0604020202020204" pitchFamily="34" charset="0"/>
                <a:cs typeface="Arial" panose="020B0604020202020204" pitchFamily="34" charset="0"/>
              </a:rPr>
              <a:t>đột</a:t>
            </a:r>
            <a:r>
              <a:rPr lang="en-US" altLang="zh-CN" sz="3200" b="1" dirty="0">
                <a:solidFill>
                  <a:schemeClr val="accent6">
                    <a:lumMod val="75000"/>
                  </a:schemeClr>
                </a:solidFill>
                <a:latin typeface="Arial" panose="020B0604020202020204" pitchFamily="34" charset="0"/>
                <a:cs typeface="Arial" panose="020B0604020202020204" pitchFamily="34" charset="0"/>
              </a:rPr>
              <a:t> </a:t>
            </a:r>
            <a:r>
              <a:rPr lang="en-US" altLang="zh-CN" sz="3200" b="1" dirty="0" err="1">
                <a:solidFill>
                  <a:schemeClr val="accent6">
                    <a:lumMod val="75000"/>
                  </a:schemeClr>
                </a:solidFill>
                <a:latin typeface="Arial" panose="020B0604020202020204" pitchFamily="34" charset="0"/>
                <a:cs typeface="Arial" panose="020B0604020202020204" pitchFamily="34" charset="0"/>
              </a:rPr>
              <a:t>biến</a:t>
            </a:r>
            <a:r>
              <a:rPr lang="en-US" altLang="zh-CN" sz="3200" b="1" dirty="0">
                <a:solidFill>
                  <a:schemeClr val="accent6">
                    <a:lumMod val="75000"/>
                  </a:schemeClr>
                </a:solidFill>
                <a:latin typeface="Arial" panose="020B0604020202020204" pitchFamily="34" charset="0"/>
                <a:cs typeface="Arial" panose="020B0604020202020204" pitchFamily="34" charset="0"/>
              </a:rPr>
              <a:t> EGFR</a:t>
            </a:r>
            <a:endParaRPr lang="en-GB" sz="3200" b="1" dirty="0">
              <a:solidFill>
                <a:schemeClr val="accent6">
                  <a:lumMod val="75000"/>
                </a:schemeClr>
              </a:solidFill>
              <a:latin typeface="Arial" panose="020B0604020202020204" pitchFamily="34" charset="0"/>
              <a:cs typeface="Arial" panose="020B0604020202020204" pitchFamily="34" charset="0"/>
            </a:endParaRPr>
          </a:p>
        </p:txBody>
      </p:sp>
      <p:sp>
        <p:nvSpPr>
          <p:cNvPr id="14" name="Espace réservé du numéro de diapositive 1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
        <p:nvSpPr>
          <p:cNvPr id="11" name="Rounded Rectangle 10"/>
          <p:cNvSpPr/>
          <p:nvPr/>
        </p:nvSpPr>
        <p:spPr>
          <a:xfrm>
            <a:off x="2293545" y="4942236"/>
            <a:ext cx="8017100" cy="916888"/>
          </a:xfrm>
          <a:prstGeom prst="roundRect">
            <a:avLst>
              <a:gd name="adj" fmla="val 8310"/>
            </a:avLst>
          </a:prstGeom>
          <a:ln>
            <a:headEnd/>
            <a:tailEnd/>
          </a:ln>
        </p:spPr>
        <p:style>
          <a:lnRef idx="2">
            <a:schemeClr val="dk1"/>
          </a:lnRef>
          <a:fillRef idx="1">
            <a:schemeClr val="lt1"/>
          </a:fillRef>
          <a:effectRef idx="0">
            <a:schemeClr val="dk1"/>
          </a:effectRef>
          <a:fontRef idx="minor">
            <a:schemeClr val="dk1"/>
          </a:fontRef>
        </p:style>
        <p:txBody>
          <a:bodyPr wrap="square" anchor="ctr"/>
          <a:lstStyle/>
          <a:p>
            <a:pPr marL="538163" marR="0" lvl="0" indent="-538163" algn="l" defTabSz="685800" rtl="0" eaLnBrk="1" fontAlgn="auto" latinLnBrk="0" hangingPunct="1">
              <a:lnSpc>
                <a:spcPct val="90000"/>
              </a:lnSpc>
              <a:spcBef>
                <a:spcPts val="450"/>
              </a:spcBef>
              <a:spcAft>
                <a:spcPts val="0"/>
              </a:spcAft>
              <a:buClrTx/>
              <a:buSzTx/>
              <a:buFontTx/>
              <a:buNone/>
              <a:tabLst/>
              <a:defRPr/>
            </a:pPr>
            <a:r>
              <a:rPr kumimoji="0" lang="en-GB" sz="1350" b="1" i="0" u="none" strike="noStrike" kern="1200" cap="none" spc="0" normalizeH="0" baseline="0" noProof="0" dirty="0">
                <a:ln>
                  <a:noFill/>
                </a:ln>
                <a:solidFill>
                  <a:prstClr val="black"/>
                </a:solidFill>
                <a:effectLst/>
                <a:uLnTx/>
                <a:uFillTx/>
                <a:latin typeface="Calibri"/>
                <a:ea typeface="+mn-ea"/>
                <a:cs typeface="+mn-cs"/>
              </a:rPr>
              <a:t>Dung </a:t>
            </a:r>
            <a:r>
              <a:rPr kumimoji="0" lang="en-GB" sz="1350" b="1" i="0" u="none" strike="noStrike" kern="1200" cap="none" spc="0" normalizeH="0" baseline="0" noProof="0" dirty="0" err="1">
                <a:ln>
                  <a:noFill/>
                </a:ln>
                <a:solidFill>
                  <a:prstClr val="black"/>
                </a:solidFill>
                <a:effectLst/>
                <a:uLnTx/>
                <a:uFillTx/>
                <a:latin typeface="Calibri"/>
                <a:ea typeface="+mn-ea"/>
                <a:cs typeface="+mn-cs"/>
              </a:rPr>
              <a:t>nạp</a:t>
            </a:r>
            <a:r>
              <a:rPr kumimoji="0" lang="en-GB" sz="1350" b="1" i="0" u="none" strike="noStrike" kern="1200" cap="none" spc="0" normalizeH="0" baseline="0" noProof="0" dirty="0">
                <a:ln>
                  <a:noFill/>
                </a:ln>
                <a:solidFill>
                  <a:prstClr val="black"/>
                </a:solidFill>
                <a:effectLst/>
                <a:uLnTx/>
                <a:uFillTx/>
                <a:latin typeface="Calibri"/>
                <a:ea typeface="+mn-ea"/>
                <a:cs typeface="+mn-cs"/>
              </a:rPr>
              <a:t>: </a:t>
            </a:r>
            <a:r>
              <a:rPr kumimoji="0" lang="en-GB" sz="1350" b="1" i="0" u="none" strike="noStrike" kern="1200" cap="none" spc="0" normalizeH="0" baseline="0" noProof="0" dirty="0" err="1">
                <a:ln>
                  <a:noFill/>
                </a:ln>
                <a:solidFill>
                  <a:prstClr val="black"/>
                </a:solidFill>
                <a:effectLst/>
                <a:uLnTx/>
                <a:uFillTx/>
                <a:latin typeface="Calibri"/>
                <a:ea typeface="+mn-ea"/>
                <a:cs typeface="+mn-cs"/>
              </a:rPr>
              <a:t>Tác</a:t>
            </a:r>
            <a:r>
              <a:rPr kumimoji="0" lang="en-GB" sz="1350" b="1" i="0" u="none" strike="noStrike" kern="1200" cap="none" spc="0" normalizeH="0" baseline="0" noProof="0" dirty="0">
                <a:ln>
                  <a:noFill/>
                </a:ln>
                <a:solidFill>
                  <a:prstClr val="black"/>
                </a:solidFill>
                <a:effectLst/>
                <a:uLnTx/>
                <a:uFillTx/>
                <a:latin typeface="Calibri"/>
                <a:ea typeface="+mn-ea"/>
                <a:cs typeface="+mn-cs"/>
              </a:rPr>
              <a:t> </a:t>
            </a:r>
            <a:r>
              <a:rPr kumimoji="0" lang="en-GB" sz="1350" b="1" i="0" u="none" strike="noStrike" kern="1200" cap="none" spc="0" normalizeH="0" baseline="0" noProof="0" dirty="0" err="1">
                <a:ln>
                  <a:noFill/>
                </a:ln>
                <a:solidFill>
                  <a:prstClr val="black"/>
                </a:solidFill>
                <a:effectLst/>
                <a:uLnTx/>
                <a:uFillTx/>
                <a:latin typeface="Calibri"/>
                <a:ea typeface="+mn-ea"/>
                <a:cs typeface="+mn-cs"/>
              </a:rPr>
              <a:t>dụng</a:t>
            </a:r>
            <a:r>
              <a:rPr kumimoji="0" lang="en-GB" sz="1350" b="1" i="0" u="none" strike="noStrike" kern="1200" cap="none" spc="0" normalizeH="0" baseline="0" noProof="0" dirty="0">
                <a:ln>
                  <a:noFill/>
                </a:ln>
                <a:solidFill>
                  <a:prstClr val="black"/>
                </a:solidFill>
                <a:effectLst/>
                <a:uLnTx/>
                <a:uFillTx/>
                <a:latin typeface="Calibri"/>
                <a:ea typeface="+mn-ea"/>
                <a:cs typeface="+mn-cs"/>
              </a:rPr>
              <a:t> </a:t>
            </a:r>
            <a:r>
              <a:rPr kumimoji="0" lang="en-GB" sz="1350" b="1" i="0" u="none" strike="noStrike" kern="1200" cap="none" spc="0" normalizeH="0" baseline="0" noProof="0" dirty="0" err="1">
                <a:ln>
                  <a:noFill/>
                </a:ln>
                <a:solidFill>
                  <a:prstClr val="black"/>
                </a:solidFill>
                <a:effectLst/>
                <a:uLnTx/>
                <a:uFillTx/>
                <a:latin typeface="Calibri"/>
                <a:ea typeface="+mn-ea"/>
                <a:cs typeface="+mn-cs"/>
              </a:rPr>
              <a:t>phụ</a:t>
            </a:r>
            <a:r>
              <a:rPr kumimoji="0" lang="en-GB" sz="1350" b="1" i="0" u="none" strike="noStrike" kern="1200" cap="none" spc="0" normalizeH="0" baseline="0" noProof="0" dirty="0">
                <a:ln>
                  <a:noFill/>
                </a:ln>
                <a:solidFill>
                  <a:prstClr val="black"/>
                </a:solidFill>
                <a:effectLst/>
                <a:uLnTx/>
                <a:uFillTx/>
                <a:latin typeface="Calibri"/>
                <a:ea typeface="+mn-ea"/>
                <a:cs typeface="+mn-cs"/>
              </a:rPr>
              <a:t> </a:t>
            </a:r>
            <a:r>
              <a:rPr kumimoji="0" lang="en-GB" sz="1350" b="1" i="0" u="none" strike="noStrike" kern="1200" cap="none" spc="0" normalizeH="0" baseline="0" noProof="0" dirty="0" err="1">
                <a:ln>
                  <a:noFill/>
                </a:ln>
                <a:solidFill>
                  <a:prstClr val="black"/>
                </a:solidFill>
                <a:effectLst/>
                <a:uLnTx/>
                <a:uFillTx/>
                <a:latin typeface="Calibri"/>
                <a:ea typeface="+mn-ea"/>
                <a:cs typeface="+mn-cs"/>
              </a:rPr>
              <a:t>thường</a:t>
            </a:r>
            <a:r>
              <a:rPr kumimoji="0" lang="en-GB" sz="1350" b="1" i="0" u="none" strike="noStrike" kern="1200" cap="none" spc="0" normalizeH="0" baseline="0" noProof="0" dirty="0">
                <a:ln>
                  <a:noFill/>
                </a:ln>
                <a:solidFill>
                  <a:prstClr val="black"/>
                </a:solidFill>
                <a:effectLst/>
                <a:uLnTx/>
                <a:uFillTx/>
                <a:latin typeface="Calibri"/>
                <a:ea typeface="+mn-ea"/>
                <a:cs typeface="+mn-cs"/>
              </a:rPr>
              <a:t> </a:t>
            </a:r>
            <a:r>
              <a:rPr kumimoji="0" lang="en-GB" sz="1350" b="1" i="0" u="none" strike="noStrike" kern="1200" cap="none" spc="0" normalizeH="0" baseline="0" noProof="0" dirty="0" err="1">
                <a:ln>
                  <a:noFill/>
                </a:ln>
                <a:solidFill>
                  <a:prstClr val="black"/>
                </a:solidFill>
                <a:effectLst/>
                <a:uLnTx/>
                <a:uFillTx/>
                <a:latin typeface="Calibri"/>
                <a:ea typeface="+mn-ea"/>
                <a:cs typeface="+mn-cs"/>
              </a:rPr>
              <a:t>gặp</a:t>
            </a:r>
            <a:r>
              <a:rPr kumimoji="0" lang="en-GB" sz="1350" b="1" i="0" u="none" strike="noStrike" kern="1200" cap="none" spc="0" normalizeH="0" baseline="0" noProof="0" dirty="0">
                <a:ln>
                  <a:noFill/>
                </a:ln>
                <a:solidFill>
                  <a:prstClr val="black"/>
                </a:solidFill>
                <a:effectLst/>
                <a:uLnTx/>
                <a:uFillTx/>
                <a:latin typeface="Calibri"/>
                <a:ea typeface="+mn-ea"/>
                <a:cs typeface="+mn-cs"/>
              </a:rPr>
              <a:t> Ban da</a:t>
            </a:r>
            <a:r>
              <a:rPr kumimoji="0" lang="en-US" sz="1350" b="0" i="0" u="none" strike="noStrike" kern="1200" cap="none" spc="0" normalizeH="0" baseline="0" noProof="0" dirty="0">
                <a:ln>
                  <a:noFill/>
                </a:ln>
                <a:solidFill>
                  <a:prstClr val="black"/>
                </a:solidFill>
                <a:effectLst/>
                <a:uLnTx/>
                <a:uFillTx/>
                <a:latin typeface="Calibri"/>
                <a:ea typeface="+mn-ea"/>
                <a:cs typeface="+mn-cs"/>
              </a:rPr>
              <a:t> (65.8%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độ</a:t>
            </a:r>
            <a:r>
              <a:rPr kumimoji="0" lang="en-US" sz="1350" b="0" i="0" u="none" strike="noStrike" kern="1200" cap="none" spc="0" normalizeH="0" baseline="0" noProof="0" dirty="0">
                <a:ln>
                  <a:noFill/>
                </a:ln>
                <a:solidFill>
                  <a:prstClr val="black"/>
                </a:solidFill>
                <a:effectLst/>
                <a:uLnTx/>
                <a:uFillTx/>
                <a:latin typeface="Calibri"/>
                <a:ea typeface="+mn-ea"/>
                <a:cs typeface="+mn-cs"/>
              </a:rPr>
              <a:t> 1‒2; 5.3%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độ</a:t>
            </a:r>
            <a:r>
              <a:rPr kumimoji="0" lang="en-US" sz="1350" b="0" i="0" u="none" strike="noStrike" kern="1200" cap="none" spc="0" normalizeH="0" baseline="0" noProof="0" dirty="0">
                <a:ln>
                  <a:noFill/>
                </a:ln>
                <a:solidFill>
                  <a:prstClr val="black"/>
                </a:solidFill>
                <a:effectLst/>
                <a:uLnTx/>
                <a:uFillTx/>
                <a:latin typeface="Calibri"/>
                <a:ea typeface="+mn-ea"/>
                <a:cs typeface="+mn-cs"/>
              </a:rPr>
              <a:t> ≥3), </a:t>
            </a:r>
            <a:r>
              <a:rPr kumimoji="0" lang="en-US" sz="1350" b="1" i="0" u="none" strike="noStrike" kern="1200" cap="none" spc="0" normalizeH="0" baseline="0" noProof="0" dirty="0" err="1">
                <a:ln>
                  <a:noFill/>
                </a:ln>
                <a:solidFill>
                  <a:prstClr val="black"/>
                </a:solidFill>
                <a:effectLst/>
                <a:uLnTx/>
                <a:uFillTx/>
                <a:latin typeface="Calibri"/>
                <a:ea typeface="+mn-ea"/>
                <a:cs typeface="+mn-cs"/>
              </a:rPr>
              <a:t>tăng</a:t>
            </a:r>
            <a:r>
              <a:rPr kumimoji="0" lang="en-US" sz="1350" b="1" i="0" u="none" strike="noStrike" kern="1200" cap="none" spc="0" normalizeH="0" baseline="0" noProof="0" dirty="0">
                <a:ln>
                  <a:noFill/>
                </a:ln>
                <a:solidFill>
                  <a:prstClr val="black"/>
                </a:solidFill>
                <a:effectLst/>
                <a:uLnTx/>
                <a:uFillTx/>
                <a:latin typeface="Calibri"/>
                <a:ea typeface="+mn-ea"/>
                <a:cs typeface="+mn-cs"/>
              </a:rPr>
              <a:t> men </a:t>
            </a:r>
            <a:r>
              <a:rPr kumimoji="0" lang="en-US" sz="1350" b="1" i="0" u="none" strike="noStrike" kern="1200" cap="none" spc="0" normalizeH="0" baseline="0" noProof="0" dirty="0" err="1">
                <a:ln>
                  <a:noFill/>
                </a:ln>
                <a:solidFill>
                  <a:prstClr val="black"/>
                </a:solidFill>
                <a:effectLst/>
                <a:uLnTx/>
                <a:uFillTx/>
                <a:latin typeface="Calibri"/>
                <a:ea typeface="+mn-ea"/>
                <a:cs typeface="+mn-cs"/>
              </a:rPr>
              <a:t>gan</a:t>
            </a:r>
            <a:r>
              <a:rPr kumimoji="0" lang="en-US" sz="1350" b="1" i="0" u="none" strike="noStrike" kern="1200" cap="none" spc="0" normalizeH="0" baseline="0" noProof="0" dirty="0">
                <a:ln>
                  <a:noFill/>
                </a:ln>
                <a:solidFill>
                  <a:prstClr val="black"/>
                </a:solidFill>
                <a:effectLst/>
                <a:uLnTx/>
                <a:uFillTx/>
                <a:latin typeface="Calibri"/>
                <a:ea typeface="+mn-ea"/>
                <a:cs typeface="+mn-cs"/>
              </a:rPr>
              <a:t> AST/ALT (28.9% </a:t>
            </a:r>
            <a:r>
              <a:rPr kumimoji="0" lang="en-US" sz="1350" b="1" i="0" u="none" strike="noStrike" kern="1200" cap="none" spc="0" normalizeH="0" baseline="0" noProof="0" dirty="0" err="1">
                <a:ln>
                  <a:noFill/>
                </a:ln>
                <a:solidFill>
                  <a:prstClr val="black"/>
                </a:solidFill>
                <a:effectLst/>
                <a:uLnTx/>
                <a:uFillTx/>
                <a:latin typeface="Calibri"/>
                <a:ea typeface="+mn-ea"/>
                <a:cs typeface="+mn-cs"/>
              </a:rPr>
              <a:t>độ</a:t>
            </a:r>
            <a:r>
              <a:rPr kumimoji="0" lang="en-US" sz="1350" b="1" i="0" u="none" strike="noStrike" kern="1200" cap="none" spc="0" normalizeH="0" baseline="0" noProof="0" dirty="0">
                <a:ln>
                  <a:noFill/>
                </a:ln>
                <a:solidFill>
                  <a:prstClr val="black"/>
                </a:solidFill>
                <a:effectLst/>
                <a:uLnTx/>
                <a:uFillTx/>
                <a:latin typeface="Calibri"/>
                <a:ea typeface="+mn-ea"/>
                <a:cs typeface="+mn-cs"/>
              </a:rPr>
              <a:t> 1‒2; 26.3% </a:t>
            </a:r>
            <a:r>
              <a:rPr kumimoji="0" lang="en-US" sz="1350" b="1" i="0" u="none" strike="noStrike" kern="1200" cap="none" spc="0" normalizeH="0" baseline="0" noProof="0" dirty="0" err="1">
                <a:ln>
                  <a:noFill/>
                </a:ln>
                <a:solidFill>
                  <a:prstClr val="black"/>
                </a:solidFill>
                <a:effectLst/>
                <a:uLnTx/>
                <a:uFillTx/>
                <a:latin typeface="Calibri"/>
                <a:ea typeface="+mn-ea"/>
                <a:cs typeface="+mn-cs"/>
              </a:rPr>
              <a:t>độ</a:t>
            </a:r>
            <a:r>
              <a:rPr kumimoji="0" lang="en-US" sz="1350" b="1" i="0" u="none" strike="noStrike" kern="1200" cap="none" spc="0" normalizeH="0" baseline="0" noProof="0" dirty="0">
                <a:ln>
                  <a:noFill/>
                </a:ln>
                <a:solidFill>
                  <a:prstClr val="black"/>
                </a:solidFill>
                <a:effectLst/>
                <a:uLnTx/>
                <a:uFillTx/>
                <a:latin typeface="Calibri"/>
                <a:ea typeface="+mn-ea"/>
                <a:cs typeface="+mn-cs"/>
              </a:rPr>
              <a:t> ≥3)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và</a:t>
            </a:r>
            <a:r>
              <a:rPr kumimoji="0" lang="en-US" sz="1350" b="0" i="0" u="none" strike="noStrike" kern="1200" cap="none" spc="0" normalizeH="0" baseline="0" noProof="0" dirty="0">
                <a:ln>
                  <a:noFill/>
                </a:ln>
                <a:solidFill>
                  <a:prstClr val="black"/>
                </a:solidFill>
                <a:effectLst/>
                <a:uLnTx/>
                <a:uFillTx/>
                <a:latin typeface="Calibri"/>
                <a:ea typeface="+mn-ea"/>
                <a:cs typeface="+mn-cs"/>
              </a:rPr>
              <a:t>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tiêu</a:t>
            </a:r>
            <a:r>
              <a:rPr kumimoji="0" lang="en-US" sz="1350" b="0" i="0" u="none" strike="noStrike" kern="1200" cap="none" spc="0" normalizeH="0" baseline="0" noProof="0" dirty="0">
                <a:ln>
                  <a:noFill/>
                </a:ln>
                <a:solidFill>
                  <a:prstClr val="black"/>
                </a:solidFill>
                <a:effectLst/>
                <a:uLnTx/>
                <a:uFillTx/>
                <a:latin typeface="Calibri"/>
                <a:ea typeface="+mn-ea"/>
                <a:cs typeface="+mn-cs"/>
              </a:rPr>
              <a:t>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chảy</a:t>
            </a:r>
            <a:r>
              <a:rPr kumimoji="0" lang="en-US" sz="1350" b="0" i="0" u="none" strike="noStrike" kern="1200" cap="none" spc="0" normalizeH="0" baseline="0" noProof="0" dirty="0">
                <a:ln>
                  <a:noFill/>
                </a:ln>
                <a:solidFill>
                  <a:prstClr val="black"/>
                </a:solidFill>
                <a:effectLst/>
                <a:uLnTx/>
                <a:uFillTx/>
                <a:latin typeface="Calibri"/>
                <a:ea typeface="+mn-ea"/>
                <a:cs typeface="+mn-cs"/>
              </a:rPr>
              <a:t> (33.3%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độ</a:t>
            </a:r>
            <a:r>
              <a:rPr kumimoji="0" lang="en-US" sz="1350" b="0" i="0" u="none" strike="noStrike" kern="1200" cap="none" spc="0" normalizeH="0" baseline="0" noProof="0" dirty="0">
                <a:ln>
                  <a:noFill/>
                </a:ln>
                <a:solidFill>
                  <a:prstClr val="black"/>
                </a:solidFill>
                <a:effectLst/>
                <a:uLnTx/>
                <a:uFillTx/>
                <a:latin typeface="Calibri"/>
                <a:ea typeface="+mn-ea"/>
                <a:cs typeface="+mn-cs"/>
              </a:rPr>
              <a:t> 1‒2; &lt;1%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độ</a:t>
            </a:r>
            <a:r>
              <a:rPr kumimoji="0" lang="en-US" sz="1350" b="0" i="0" u="none" strike="noStrike" kern="1200" cap="none" spc="0" normalizeH="0" baseline="0" noProof="0" dirty="0">
                <a:ln>
                  <a:noFill/>
                </a:ln>
                <a:solidFill>
                  <a:prstClr val="black"/>
                </a:solidFill>
                <a:effectLst/>
                <a:uLnTx/>
                <a:uFillTx/>
                <a:latin typeface="Calibri"/>
                <a:ea typeface="+mn-ea"/>
                <a:cs typeface="+mn-cs"/>
              </a:rPr>
              <a:t> ≥3)  6 BN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viêm</a:t>
            </a:r>
            <a:r>
              <a:rPr kumimoji="0" lang="en-US" sz="1350" b="0" i="0" u="none" strike="noStrike" kern="1200" cap="none" spc="0" normalizeH="0" baseline="0" noProof="0" dirty="0">
                <a:ln>
                  <a:noFill/>
                </a:ln>
                <a:solidFill>
                  <a:prstClr val="black"/>
                </a:solidFill>
                <a:effectLst/>
                <a:uLnTx/>
                <a:uFillTx/>
                <a:latin typeface="Calibri"/>
                <a:ea typeface="+mn-ea"/>
                <a:cs typeface="+mn-cs"/>
              </a:rPr>
              <a:t>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phổi</a:t>
            </a:r>
            <a:r>
              <a:rPr kumimoji="0" lang="en-US" sz="1350" b="0" i="0" u="none" strike="noStrike" kern="1200" cap="none" spc="0" normalizeH="0" baseline="0" noProof="0" dirty="0">
                <a:ln>
                  <a:noFill/>
                </a:ln>
                <a:solidFill>
                  <a:prstClr val="black"/>
                </a:solidFill>
                <a:effectLst/>
                <a:uLnTx/>
                <a:uFillTx/>
                <a:latin typeface="Calibri"/>
                <a:ea typeface="+mn-ea"/>
                <a:cs typeface="+mn-cs"/>
              </a:rPr>
              <a:t>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kẽ</a:t>
            </a:r>
            <a:r>
              <a:rPr kumimoji="0" lang="en-US" sz="1350" b="0" i="0" u="none" strike="noStrike" kern="1200" cap="none" spc="0" normalizeH="0" baseline="0" noProof="0" dirty="0">
                <a:ln>
                  <a:noFill/>
                </a:ln>
                <a:solidFill>
                  <a:prstClr val="black"/>
                </a:solidFill>
                <a:effectLst/>
                <a:uLnTx/>
                <a:uFillTx/>
                <a:latin typeface="Calibri"/>
                <a:ea typeface="+mn-ea"/>
                <a:cs typeface="+mn-cs"/>
              </a:rPr>
              <a:t> (5.3%) 3 case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nghiêm</a:t>
            </a:r>
            <a:r>
              <a:rPr kumimoji="0" lang="en-US" sz="1350" b="0" i="0" u="none" strike="noStrike" kern="1200" cap="none" spc="0" normalizeH="0" baseline="0" noProof="0" dirty="0">
                <a:ln>
                  <a:noFill/>
                </a:ln>
                <a:solidFill>
                  <a:prstClr val="black"/>
                </a:solidFill>
                <a:effectLst/>
                <a:uLnTx/>
                <a:uFillTx/>
                <a:latin typeface="Calibri"/>
                <a:ea typeface="+mn-ea"/>
                <a:cs typeface="+mn-cs"/>
              </a:rPr>
              <a:t>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trọng</a:t>
            </a:r>
            <a:r>
              <a:rPr kumimoji="0" lang="en-US" sz="1350" b="0" i="0" u="none" strike="noStrike" kern="1200" cap="none" spc="0" normalizeH="0" baseline="0" noProof="0" dirty="0">
                <a:ln>
                  <a:noFill/>
                </a:ln>
                <a:solidFill>
                  <a:prstClr val="black"/>
                </a:solidFill>
                <a:effectLst/>
                <a:uLnTx/>
                <a:uFillTx/>
                <a:latin typeface="Calibri"/>
                <a:ea typeface="+mn-ea"/>
                <a:cs typeface="+mn-cs"/>
              </a:rPr>
              <a:t>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và</a:t>
            </a:r>
            <a:r>
              <a:rPr kumimoji="0" lang="en-US" sz="1350" b="0" i="0" u="none" strike="noStrike" kern="1200" cap="none" spc="0" normalizeH="0" baseline="0" noProof="0" dirty="0">
                <a:ln>
                  <a:noFill/>
                </a:ln>
                <a:solidFill>
                  <a:prstClr val="black"/>
                </a:solidFill>
                <a:effectLst/>
                <a:uLnTx/>
                <a:uFillTx/>
                <a:latin typeface="Calibri"/>
                <a:ea typeface="+mn-ea"/>
                <a:cs typeface="+mn-cs"/>
              </a:rPr>
              <a:t> 1 case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tử</a:t>
            </a:r>
            <a:r>
              <a:rPr kumimoji="0" lang="en-US" sz="1350" b="0" i="0" u="none" strike="noStrike" kern="1200" cap="none" spc="0" normalizeH="0" baseline="0" noProof="0" dirty="0">
                <a:ln>
                  <a:noFill/>
                </a:ln>
                <a:solidFill>
                  <a:prstClr val="black"/>
                </a:solidFill>
                <a:effectLst/>
                <a:uLnTx/>
                <a:uFillTx/>
                <a:latin typeface="Calibri"/>
                <a:ea typeface="+mn-ea"/>
                <a:cs typeface="+mn-cs"/>
              </a:rPr>
              <a:t> </a:t>
            </a:r>
            <a:r>
              <a:rPr kumimoji="0" lang="en-US" sz="1350" b="0" i="0" u="none" strike="noStrike" kern="1200" cap="none" spc="0" normalizeH="0" baseline="0" noProof="0" dirty="0" err="1">
                <a:ln>
                  <a:noFill/>
                </a:ln>
                <a:solidFill>
                  <a:prstClr val="black"/>
                </a:solidFill>
                <a:effectLst/>
                <a:uLnTx/>
                <a:uFillTx/>
                <a:latin typeface="Calibri"/>
                <a:ea typeface="+mn-ea"/>
                <a:cs typeface="+mn-cs"/>
              </a:rPr>
              <a:t>vong</a:t>
            </a:r>
            <a:endParaRPr kumimoji="0" lang="en-GB" sz="1350" b="1" i="0" u="none" strike="noStrike" kern="1200" cap="none" spc="0" normalizeH="0" baseline="0" noProof="0" dirty="0">
              <a:ln>
                <a:noFill/>
              </a:ln>
              <a:solidFill>
                <a:prstClr val="black"/>
              </a:solidFill>
              <a:effectLst/>
              <a:uLnTx/>
              <a:uFillTx/>
              <a:latin typeface="Calibri"/>
              <a:ea typeface="+mn-ea"/>
              <a:cs typeface="+mn-cs"/>
            </a:endParaRPr>
          </a:p>
          <a:p>
            <a:pPr marL="538163" marR="0" lvl="0" indent="-538163" algn="l" defTabSz="685800" rtl="0" eaLnBrk="1" fontAlgn="auto" latinLnBrk="0" hangingPunct="1">
              <a:lnSpc>
                <a:spcPct val="90000"/>
              </a:lnSpc>
              <a:spcBef>
                <a:spcPts val="450"/>
              </a:spcBef>
              <a:spcAft>
                <a:spcPts val="0"/>
              </a:spcAft>
              <a:buClrTx/>
              <a:buSzTx/>
              <a:buFontTx/>
              <a:buNone/>
              <a:tabLst/>
              <a:defRPr/>
            </a:pPr>
            <a:r>
              <a:rPr kumimoji="0" lang="en-US" sz="1350" b="1" i="0" u="none" strike="noStrike" kern="1200" cap="none" spc="0" normalizeH="0" baseline="0" noProof="0" dirty="0" err="1">
                <a:ln>
                  <a:noFill/>
                </a:ln>
                <a:solidFill>
                  <a:prstClr val="black"/>
                </a:solidFill>
                <a:effectLst/>
                <a:uLnTx/>
                <a:uFillTx/>
                <a:latin typeface="Calibri"/>
                <a:ea typeface="+mn-ea"/>
                <a:cs typeface="+mn-cs"/>
              </a:rPr>
              <a:t>Kết</a:t>
            </a:r>
            <a:r>
              <a:rPr kumimoji="0" lang="en-US" sz="1350" b="1" i="0" u="none" strike="noStrike" kern="1200" cap="none" spc="0" normalizeH="0" baseline="0" noProof="0" dirty="0">
                <a:ln>
                  <a:noFill/>
                </a:ln>
                <a:solidFill>
                  <a:prstClr val="black"/>
                </a:solidFill>
                <a:effectLst/>
                <a:uLnTx/>
                <a:uFillTx/>
                <a:latin typeface="Calibri"/>
                <a:ea typeface="+mn-ea"/>
                <a:cs typeface="+mn-cs"/>
              </a:rPr>
              <a:t> luận: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Điều</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trị</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bước</a:t>
            </a:r>
            <a:r>
              <a:rPr kumimoji="0" lang="en-GB" sz="1350" b="0" i="0" u="none" strike="noStrike" kern="1200" cap="none" spc="0" normalizeH="0" baseline="0" noProof="0" dirty="0">
                <a:ln>
                  <a:noFill/>
                </a:ln>
                <a:solidFill>
                  <a:prstClr val="black"/>
                </a:solidFill>
                <a:effectLst/>
                <a:uLnTx/>
                <a:uFillTx/>
                <a:latin typeface="Calibri"/>
                <a:ea typeface="+mn-ea"/>
                <a:cs typeface="+mn-cs"/>
              </a:rPr>
              <a:t> 1  BN UTP KTBN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có</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đột</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biến</a:t>
            </a:r>
            <a:r>
              <a:rPr kumimoji="0" lang="en-GB" sz="1350" b="0" i="0" u="none" strike="noStrike" kern="1200" cap="none" spc="0" normalizeH="0" baseline="0" noProof="0" dirty="0">
                <a:ln>
                  <a:noFill/>
                </a:ln>
                <a:solidFill>
                  <a:prstClr val="black"/>
                </a:solidFill>
                <a:effectLst/>
                <a:uLnTx/>
                <a:uFillTx/>
                <a:latin typeface="Calibri"/>
                <a:ea typeface="+mn-ea"/>
                <a:cs typeface="+mn-cs"/>
              </a:rPr>
              <a:t> EGFR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với</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gefitinib</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cải</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thiện</a:t>
            </a:r>
            <a:r>
              <a:rPr kumimoji="0" lang="en-GB" sz="1350" b="0" i="0" u="none" strike="noStrike" kern="1200" cap="none" spc="0" normalizeH="0" baseline="0" noProof="0" dirty="0">
                <a:ln>
                  <a:noFill/>
                </a:ln>
                <a:solidFill>
                  <a:prstClr val="black"/>
                </a:solidFill>
                <a:effectLst/>
                <a:uLnTx/>
                <a:uFillTx/>
                <a:latin typeface="Calibri"/>
                <a:ea typeface="+mn-ea"/>
                <a:cs typeface="+mn-cs"/>
              </a:rPr>
              <a:t> PFS so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với</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hóa</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r>
              <a:rPr kumimoji="0" lang="en-GB" sz="1350" b="0" i="0" u="none" strike="noStrike" kern="1200" cap="none" spc="0" normalizeH="0" baseline="0" noProof="0" dirty="0" err="1">
                <a:ln>
                  <a:noFill/>
                </a:ln>
                <a:solidFill>
                  <a:prstClr val="black"/>
                </a:solidFill>
                <a:effectLst/>
                <a:uLnTx/>
                <a:uFillTx/>
                <a:latin typeface="Calibri"/>
                <a:ea typeface="+mn-ea"/>
                <a:cs typeface="+mn-cs"/>
              </a:rPr>
              <a:t>trị</a:t>
            </a:r>
            <a:r>
              <a:rPr kumimoji="0" lang="en-GB" sz="1350" b="0" i="0" u="none" strike="noStrike" kern="1200" cap="none" spc="0" normalizeH="0" baseline="0" noProof="0" dirty="0">
                <a:ln>
                  <a:noFill/>
                </a:ln>
                <a:solidFill>
                  <a:prstClr val="black"/>
                </a:solidFill>
                <a:effectLst/>
                <a:uLnTx/>
                <a:uFillTx/>
                <a:latin typeface="Calibri"/>
                <a:ea typeface="+mn-ea"/>
                <a:cs typeface="+mn-cs"/>
              </a:rPr>
              <a:t> </a:t>
            </a:r>
          </a:p>
        </p:txBody>
      </p:sp>
      <p:sp>
        <p:nvSpPr>
          <p:cNvPr id="20" name="TextBox 19"/>
          <p:cNvSpPr txBox="1"/>
          <p:nvPr/>
        </p:nvSpPr>
        <p:spPr>
          <a:xfrm>
            <a:off x="2122041" y="6022768"/>
            <a:ext cx="3428197" cy="249299"/>
          </a:xfrm>
          <a:prstGeom prst="rect">
            <a:avLst/>
          </a:prstGeom>
          <a:noFill/>
        </p:spPr>
        <p:txBody>
          <a:bodyPr wrap="square" rtlCol="0">
            <a:spAutoFit/>
          </a:bodyPr>
          <a:lstStyle>
            <a:defPPr>
              <a:defRPr lang="fr-FR"/>
            </a:defPPr>
            <a:lvl1pPr fontAlgn="base">
              <a:lnSpc>
                <a:spcPct val="85000"/>
              </a:lnSpc>
              <a:spcBef>
                <a:spcPct val="0"/>
              </a:spcBef>
              <a:spcAft>
                <a:spcPct val="0"/>
              </a:spcAft>
              <a:defRPr sz="1200">
                <a:solidFill>
                  <a:schemeClr val="bg1"/>
                </a:solidFill>
              </a:defRPr>
            </a:lvl1pPr>
          </a:lstStyle>
          <a:p>
            <a:pPr marL="0" marR="0" lvl="0" indent="0" algn="l" defTabSz="685800" rtl="0" eaLnBrk="1" fontAlgn="base" latinLnBrk="0" hangingPunct="1">
              <a:lnSpc>
                <a:spcPct val="85000"/>
              </a:lnSpc>
              <a:spcBef>
                <a:spcPct val="0"/>
              </a:spcBef>
              <a:spcAft>
                <a:spcPct val="0"/>
              </a:spcAft>
              <a:buClrTx/>
              <a:buSzTx/>
              <a:buFontTx/>
              <a:buNone/>
              <a:tabLst/>
              <a:defRPr/>
            </a:pPr>
            <a:r>
              <a:rPr kumimoji="0" lang="en-GB" sz="1200" b="0" i="1" u="none" strike="noStrike" kern="1200" cap="none" spc="0" normalizeH="0" baseline="0" noProof="0" dirty="0">
                <a:ln>
                  <a:noFill/>
                </a:ln>
                <a:solidFill>
                  <a:prstClr val="black"/>
                </a:solidFill>
                <a:effectLst/>
                <a:uLnTx/>
                <a:uFillTx/>
                <a:latin typeface="Calibri"/>
                <a:ea typeface="+mn-ea"/>
                <a:cs typeface="+mn-cs"/>
              </a:rPr>
              <a:t>PNA-LNA = peptide nucleic acid-locked nucleic acid</a:t>
            </a:r>
          </a:p>
        </p:txBody>
      </p:sp>
      <p:grpSp>
        <p:nvGrpSpPr>
          <p:cNvPr id="3" name="Groupe 2"/>
          <p:cNvGrpSpPr/>
          <p:nvPr/>
        </p:nvGrpSpPr>
        <p:grpSpPr>
          <a:xfrm>
            <a:off x="2335981" y="2040369"/>
            <a:ext cx="8129450" cy="2697299"/>
            <a:chOff x="4690413" y="2239176"/>
            <a:chExt cx="4269990" cy="2053522"/>
          </a:xfrm>
        </p:grpSpPr>
        <p:sp>
          <p:nvSpPr>
            <p:cNvPr id="86" name="TextBox 25"/>
            <p:cNvSpPr txBox="1"/>
            <p:nvPr/>
          </p:nvSpPr>
          <p:spPr>
            <a:xfrm rot="16200000">
              <a:off x="4204666" y="3044898"/>
              <a:ext cx="1396389" cy="12932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Progression-free survival (%)</a:t>
              </a:r>
            </a:p>
          </p:txBody>
        </p:sp>
        <p:sp>
          <p:nvSpPr>
            <p:cNvPr id="159" name="TextBox 28"/>
            <p:cNvSpPr txBox="1"/>
            <p:nvPr/>
          </p:nvSpPr>
          <p:spPr>
            <a:xfrm>
              <a:off x="6455377" y="4077254"/>
              <a:ext cx="263707" cy="187454"/>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tháng</a:t>
              </a:r>
              <a:endPar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0" name="Freeform 6"/>
            <p:cNvSpPr>
              <a:spLocks/>
            </p:cNvSpPr>
            <p:nvPr/>
          </p:nvSpPr>
          <p:spPr bwMode="auto">
            <a:xfrm>
              <a:off x="5351714" y="3174353"/>
              <a:ext cx="935751" cy="757238"/>
            </a:xfrm>
            <a:custGeom>
              <a:avLst/>
              <a:gdLst>
                <a:gd name="T0" fmla="*/ 0 w 562"/>
                <a:gd name="T1" fmla="*/ 0 h 477"/>
                <a:gd name="T2" fmla="*/ 562 w 562"/>
                <a:gd name="T3" fmla="*/ 0 h 477"/>
                <a:gd name="T4" fmla="*/ 562 w 562"/>
                <a:gd name="T5" fmla="*/ 477 h 477"/>
              </a:gdLst>
              <a:ahLst/>
              <a:cxnLst>
                <a:cxn ang="0">
                  <a:pos x="T0" y="T1"/>
                </a:cxn>
                <a:cxn ang="0">
                  <a:pos x="T2" y="T3"/>
                </a:cxn>
                <a:cxn ang="0">
                  <a:pos x="T4" y="T5"/>
                </a:cxn>
              </a:cxnLst>
              <a:rect l="0" t="0" r="r" b="b"/>
              <a:pathLst>
                <a:path w="562" h="477">
                  <a:moveTo>
                    <a:pt x="0" y="0"/>
                  </a:moveTo>
                  <a:lnTo>
                    <a:pt x="562" y="0"/>
                  </a:lnTo>
                  <a:lnTo>
                    <a:pt x="562" y="477"/>
                  </a:lnTo>
                </a:path>
              </a:pathLst>
            </a:custGeom>
            <a:noFill/>
            <a:ln w="9525" cap="rnd">
              <a:solidFill>
                <a:schemeClr val="bg1">
                  <a:lumMod val="50000"/>
                </a:schemeClr>
              </a:solidFill>
              <a:prstDash val="sysDash"/>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1" name="Line 7"/>
            <p:cNvSpPr>
              <a:spLocks noChangeShapeType="1"/>
            </p:cNvSpPr>
            <p:nvPr/>
          </p:nvSpPr>
          <p:spPr bwMode="auto">
            <a:xfrm>
              <a:off x="5821655" y="3174353"/>
              <a:ext cx="0" cy="757238"/>
            </a:xfrm>
            <a:prstGeom prst="line">
              <a:avLst/>
            </a:prstGeom>
            <a:noFill/>
            <a:ln w="9525" cap="rnd">
              <a:solidFill>
                <a:schemeClr val="bg1">
                  <a:lumMod val="50000"/>
                </a:schemeClr>
              </a:solidFill>
              <a:prstDash val="sysDash"/>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2" name="Freeform 9"/>
            <p:cNvSpPr>
              <a:spLocks/>
            </p:cNvSpPr>
            <p:nvPr/>
          </p:nvSpPr>
          <p:spPr bwMode="auto">
            <a:xfrm>
              <a:off x="5355402" y="2450453"/>
              <a:ext cx="2351088" cy="1481138"/>
            </a:xfrm>
            <a:custGeom>
              <a:avLst/>
              <a:gdLst>
                <a:gd name="T0" fmla="*/ 0 w 1481"/>
                <a:gd name="T1" fmla="*/ 0 h 933"/>
                <a:gd name="T2" fmla="*/ 0 w 1481"/>
                <a:gd name="T3" fmla="*/ 933 h 933"/>
                <a:gd name="T4" fmla="*/ 1481 w 1481"/>
                <a:gd name="T5" fmla="*/ 933 h 933"/>
              </a:gdLst>
              <a:ahLst/>
              <a:cxnLst>
                <a:cxn ang="0">
                  <a:pos x="T0" y="T1"/>
                </a:cxn>
                <a:cxn ang="0">
                  <a:pos x="T2" y="T3"/>
                </a:cxn>
                <a:cxn ang="0">
                  <a:pos x="T4" y="T5"/>
                </a:cxn>
              </a:cxnLst>
              <a:rect l="0" t="0" r="r" b="b"/>
              <a:pathLst>
                <a:path w="1481" h="933">
                  <a:moveTo>
                    <a:pt x="0" y="0"/>
                  </a:moveTo>
                  <a:lnTo>
                    <a:pt x="0" y="933"/>
                  </a:lnTo>
                  <a:lnTo>
                    <a:pt x="1481" y="933"/>
                  </a:ln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63" name="Groupe 162"/>
            <p:cNvGrpSpPr/>
            <p:nvPr/>
          </p:nvGrpSpPr>
          <p:grpSpPr>
            <a:xfrm>
              <a:off x="5315715" y="2450453"/>
              <a:ext cx="36000" cy="1481138"/>
              <a:chOff x="5541963" y="2982756"/>
              <a:chExt cx="36000" cy="1481138"/>
            </a:xfrm>
          </p:grpSpPr>
          <p:sp>
            <p:nvSpPr>
              <p:cNvPr id="164" name="Line 10"/>
              <p:cNvSpPr>
                <a:spLocks noChangeShapeType="1"/>
              </p:cNvSpPr>
              <p:nvPr/>
            </p:nvSpPr>
            <p:spPr bwMode="auto">
              <a:xfrm>
                <a:off x="5541963" y="2982756"/>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5" name="Line 11"/>
              <p:cNvSpPr>
                <a:spLocks noChangeShapeType="1"/>
              </p:cNvSpPr>
              <p:nvPr/>
            </p:nvSpPr>
            <p:spPr bwMode="auto">
              <a:xfrm>
                <a:off x="5541963" y="3279619"/>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6" name="Line 12"/>
              <p:cNvSpPr>
                <a:spLocks noChangeShapeType="1"/>
              </p:cNvSpPr>
              <p:nvPr/>
            </p:nvSpPr>
            <p:spPr bwMode="auto">
              <a:xfrm>
                <a:off x="5541963" y="3576481"/>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7" name="Line 13"/>
              <p:cNvSpPr>
                <a:spLocks noChangeShapeType="1"/>
              </p:cNvSpPr>
              <p:nvPr/>
            </p:nvSpPr>
            <p:spPr bwMode="auto">
              <a:xfrm>
                <a:off x="5541963" y="3871756"/>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8" name="Line 14"/>
              <p:cNvSpPr>
                <a:spLocks noChangeShapeType="1"/>
              </p:cNvSpPr>
              <p:nvPr/>
            </p:nvSpPr>
            <p:spPr bwMode="auto">
              <a:xfrm>
                <a:off x="5541963" y="4168619"/>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9" name="Line 15"/>
              <p:cNvSpPr>
                <a:spLocks noChangeShapeType="1"/>
              </p:cNvSpPr>
              <p:nvPr/>
            </p:nvSpPr>
            <p:spPr bwMode="auto">
              <a:xfrm>
                <a:off x="5541963" y="4463894"/>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76" name="Groupe 175"/>
            <p:cNvGrpSpPr/>
            <p:nvPr/>
          </p:nvGrpSpPr>
          <p:grpSpPr>
            <a:xfrm>
              <a:off x="6861355" y="2419573"/>
              <a:ext cx="1138140" cy="458873"/>
              <a:chOff x="6861355" y="2400719"/>
              <a:chExt cx="1138140" cy="458873"/>
            </a:xfrm>
          </p:grpSpPr>
          <p:sp>
            <p:nvSpPr>
              <p:cNvPr id="177" name="TextBox 48"/>
              <p:cNvSpPr txBox="1"/>
              <p:nvPr/>
            </p:nvSpPr>
            <p:spPr>
              <a:xfrm>
                <a:off x="7028538" y="2400719"/>
                <a:ext cx="970957" cy="458873"/>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225"/>
                  </a:spcAft>
                  <a:buClrTx/>
                  <a:buSzTx/>
                  <a:buFontTx/>
                  <a:buNone/>
                  <a:tabLst/>
                  <a:defRPr/>
                </a:pPr>
                <a:r>
                  <a:rPr kumimoji="0" lang="en-US" sz="1050" b="1" i="0" u="none" strike="noStrike" kern="1200" cap="none" spc="0" normalizeH="0" baseline="0" noProof="1">
                    <a:ln>
                      <a:noFill/>
                    </a:ln>
                    <a:solidFill>
                      <a:prstClr val="black"/>
                    </a:solidFill>
                    <a:effectLst/>
                    <a:uLnTx/>
                    <a:uFillTx/>
                    <a:latin typeface="Calibri"/>
                    <a:ea typeface="+mn-ea"/>
                    <a:cs typeface="+mn-cs"/>
                  </a:rPr>
                  <a:t>Gefitinib </a:t>
                </a:r>
                <a:r>
                  <a:rPr kumimoji="0" lang="en-US" sz="1050" b="0" i="0" u="none" strike="noStrike" kern="1200" cap="none" spc="0" normalizeH="0" baseline="0" noProof="1">
                    <a:ln>
                      <a:noFill/>
                    </a:ln>
                    <a:solidFill>
                      <a:prstClr val="black"/>
                    </a:solidFill>
                    <a:effectLst/>
                    <a:uLnTx/>
                    <a:uFillTx/>
                    <a:latin typeface="Calibri"/>
                    <a:ea typeface="+mn-ea"/>
                    <a:cs typeface="+mn-cs"/>
                  </a:rPr>
                  <a:t> (N=114) </a:t>
                </a:r>
              </a:p>
              <a:p>
                <a:pPr marL="0" marR="0" lvl="0" indent="0" algn="l" defTabSz="685800" rtl="0" eaLnBrk="1" fontAlgn="auto" latinLnBrk="0" hangingPunct="1">
                  <a:lnSpc>
                    <a:spcPct val="100000"/>
                  </a:lnSpc>
                  <a:spcBef>
                    <a:spcPts val="0"/>
                  </a:spcBef>
                  <a:spcAft>
                    <a:spcPts val="225"/>
                  </a:spcAft>
                  <a:buClrTx/>
                  <a:buSzTx/>
                  <a:buFontTx/>
                  <a:buNone/>
                  <a:tabLst/>
                  <a:defRPr/>
                </a:pPr>
                <a:r>
                  <a:rPr kumimoji="0" lang="en-US" sz="1050" b="1" i="0" u="none" strike="noStrike" kern="1200" cap="none" spc="0" normalizeH="0" baseline="0" noProof="1">
                    <a:ln>
                      <a:noFill/>
                    </a:ln>
                    <a:solidFill>
                      <a:prstClr val="black"/>
                    </a:solidFill>
                    <a:effectLst/>
                    <a:uLnTx/>
                    <a:uFillTx/>
                    <a:latin typeface="Calibri"/>
                    <a:ea typeface="+mn-ea"/>
                    <a:cs typeface="+mn-cs"/>
                  </a:rPr>
                  <a:t>Paclitaxel and carboplatin </a:t>
                </a:r>
                <a:r>
                  <a:rPr kumimoji="0" lang="en-US" sz="1050" b="0" i="0" u="none" strike="noStrike" kern="1200" cap="none" spc="0" normalizeH="0" baseline="0" noProof="1">
                    <a:ln>
                      <a:noFill/>
                    </a:ln>
                    <a:solidFill>
                      <a:prstClr val="black"/>
                    </a:solidFill>
                    <a:effectLst/>
                    <a:uLnTx/>
                    <a:uFillTx/>
                    <a:latin typeface="Calibri"/>
                    <a:ea typeface="+mn-ea"/>
                    <a:cs typeface="+mn-cs"/>
                  </a:rPr>
                  <a:t>(N=110) </a:t>
                </a:r>
                <a:endParaRPr kumimoji="0" lang="en-US" sz="1050" b="1" i="0" u="none" strike="noStrike" kern="1200" cap="none" spc="0" normalizeH="0" baseline="0" noProof="1">
                  <a:ln>
                    <a:noFill/>
                  </a:ln>
                  <a:solidFill>
                    <a:prstClr val="black"/>
                  </a:solidFill>
                  <a:effectLst/>
                  <a:uLnTx/>
                  <a:uFillTx/>
                  <a:latin typeface="Calibri"/>
                  <a:ea typeface="+mn-ea"/>
                  <a:cs typeface="+mn-cs"/>
                </a:endParaRPr>
              </a:p>
            </p:txBody>
          </p:sp>
          <p:cxnSp>
            <p:nvCxnSpPr>
              <p:cNvPr id="178" name="Straight Connector 49"/>
              <p:cNvCxnSpPr/>
              <p:nvPr/>
            </p:nvCxnSpPr>
            <p:spPr>
              <a:xfrm flipH="1">
                <a:off x="6861355" y="2475939"/>
                <a:ext cx="144000"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cxnSp>
          <p:cxnSp>
            <p:nvCxnSpPr>
              <p:cNvPr id="179" name="Straight Connector 50"/>
              <p:cNvCxnSpPr/>
              <p:nvPr/>
            </p:nvCxnSpPr>
            <p:spPr>
              <a:xfrm flipH="1">
                <a:off x="6861355" y="2577153"/>
                <a:ext cx="144000" cy="0"/>
              </a:xfrm>
              <a:prstGeom prst="line">
                <a:avLst/>
              </a:pr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cxnSp>
        </p:grpSp>
        <p:sp>
          <p:nvSpPr>
            <p:cNvPr id="180" name="Rectangle à coins arrondis 179"/>
            <p:cNvSpPr/>
            <p:nvPr/>
          </p:nvSpPr>
          <p:spPr>
            <a:xfrm>
              <a:off x="4690413" y="2239176"/>
              <a:ext cx="3316930" cy="2053522"/>
            </a:xfrm>
            <a:prstGeom prst="roundRect">
              <a:avLst>
                <a:gd name="adj" fmla="val 6061"/>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ZoneTexte 185"/>
            <p:cNvSpPr txBox="1"/>
            <p:nvPr/>
          </p:nvSpPr>
          <p:spPr>
            <a:xfrm>
              <a:off x="5257352" y="3870035"/>
              <a:ext cx="25259" cy="87869"/>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0</a:t>
              </a:r>
            </a:p>
          </p:txBody>
        </p:sp>
        <p:sp>
          <p:nvSpPr>
            <p:cNvPr id="187" name="ZoneTexte 186"/>
            <p:cNvSpPr txBox="1"/>
            <p:nvPr/>
          </p:nvSpPr>
          <p:spPr>
            <a:xfrm>
              <a:off x="5232084" y="3574760"/>
              <a:ext cx="50519" cy="87869"/>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20</a:t>
              </a:r>
            </a:p>
          </p:txBody>
        </p:sp>
        <p:sp>
          <p:nvSpPr>
            <p:cNvPr id="188" name="ZoneTexte 187"/>
            <p:cNvSpPr txBox="1"/>
            <p:nvPr/>
          </p:nvSpPr>
          <p:spPr>
            <a:xfrm>
              <a:off x="5232084" y="3277897"/>
              <a:ext cx="50519" cy="87869"/>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40</a:t>
              </a:r>
            </a:p>
          </p:txBody>
        </p:sp>
        <p:sp>
          <p:nvSpPr>
            <p:cNvPr id="189" name="ZoneTexte 188"/>
            <p:cNvSpPr txBox="1"/>
            <p:nvPr/>
          </p:nvSpPr>
          <p:spPr>
            <a:xfrm>
              <a:off x="5232084" y="2982622"/>
              <a:ext cx="50519" cy="87869"/>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60</a:t>
              </a:r>
            </a:p>
          </p:txBody>
        </p:sp>
        <p:sp>
          <p:nvSpPr>
            <p:cNvPr id="190" name="ZoneTexte 189"/>
            <p:cNvSpPr txBox="1"/>
            <p:nvPr/>
          </p:nvSpPr>
          <p:spPr>
            <a:xfrm>
              <a:off x="5232084" y="2685760"/>
              <a:ext cx="50519" cy="87869"/>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80</a:t>
              </a:r>
            </a:p>
          </p:txBody>
        </p:sp>
        <p:sp>
          <p:nvSpPr>
            <p:cNvPr id="191" name="ZoneTexte 190"/>
            <p:cNvSpPr txBox="1"/>
            <p:nvPr/>
          </p:nvSpPr>
          <p:spPr>
            <a:xfrm>
              <a:off x="5206826" y="2388897"/>
              <a:ext cx="75778" cy="87869"/>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100</a:t>
              </a:r>
            </a:p>
          </p:txBody>
        </p:sp>
        <p:sp>
          <p:nvSpPr>
            <p:cNvPr id="194" name="TextBox 44"/>
            <p:cNvSpPr txBox="1"/>
            <p:nvPr/>
          </p:nvSpPr>
          <p:spPr>
            <a:xfrm>
              <a:off x="8057541" y="3756219"/>
              <a:ext cx="661033" cy="31632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225"/>
                </a:spcAft>
                <a:buClrTx/>
                <a:buSzTx/>
                <a:buFontTx/>
                <a:buNone/>
                <a:tabLst>
                  <a:tab pos="1446610" algn="r"/>
                </a:tabLst>
                <a:defRPr/>
              </a:pPr>
              <a:r>
                <a:rPr kumimoji="0" lang="en-GB" sz="1050" b="0" i="0" u="none" strike="noStrike" kern="1200" cap="none" spc="0" normalizeH="0" baseline="0" noProof="0" dirty="0">
                  <a:ln>
                    <a:noFill/>
                  </a:ln>
                  <a:solidFill>
                    <a:prstClr val="black"/>
                  </a:solidFill>
                  <a:effectLst/>
                  <a:uLnTx/>
                  <a:uFillTx/>
                  <a:latin typeface="Calibri"/>
                  <a:ea typeface="+mn-ea"/>
                  <a:cs typeface="+mn-cs"/>
                </a:rPr>
                <a:t>Median PFS (95% CI)</a:t>
              </a:r>
            </a:p>
          </p:txBody>
        </p:sp>
        <p:sp>
          <p:nvSpPr>
            <p:cNvPr id="195" name="TextBox 45"/>
            <p:cNvSpPr txBox="1"/>
            <p:nvPr/>
          </p:nvSpPr>
          <p:spPr>
            <a:xfrm>
              <a:off x="8051746" y="3191022"/>
              <a:ext cx="839088" cy="54479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tab pos="1446610" algn="r"/>
                </a:tabLst>
                <a:defRPr/>
              </a:pPr>
              <a:r>
                <a:rPr kumimoji="0" lang="en-GB" sz="1350" b="0" i="0" u="none" strike="noStrike" kern="1200" cap="none" spc="0" normalizeH="0" baseline="0" noProof="0" dirty="0">
                  <a:ln>
                    <a:noFill/>
                  </a:ln>
                  <a:solidFill>
                    <a:prstClr val="black"/>
                  </a:solidFill>
                  <a:effectLst/>
                  <a:uLnTx/>
                  <a:uFillTx/>
                  <a:latin typeface="Calibri"/>
                  <a:ea typeface="+mn-ea"/>
                  <a:cs typeface="+mn-cs"/>
                </a:rPr>
                <a:t>HR 0.30 (95% CI 0.22–0.41)</a:t>
              </a:r>
            </a:p>
            <a:p>
              <a:pPr marL="0" marR="0" lvl="0" indent="0" algn="l" defTabSz="685800" rtl="0" eaLnBrk="1" fontAlgn="auto" latinLnBrk="0" hangingPunct="1">
                <a:lnSpc>
                  <a:spcPct val="100000"/>
                </a:lnSpc>
                <a:spcBef>
                  <a:spcPts val="0"/>
                </a:spcBef>
                <a:spcAft>
                  <a:spcPts val="0"/>
                </a:spcAft>
                <a:buClrTx/>
                <a:buSzTx/>
                <a:buFontTx/>
                <a:buNone/>
                <a:tabLst>
                  <a:tab pos="1446610" algn="r"/>
                </a:tabLst>
                <a:defRPr/>
              </a:pPr>
              <a:r>
                <a:rPr kumimoji="0" lang="en-GB" sz="1350" b="0" i="1" u="none" strike="noStrike" kern="1200" cap="none" spc="0" normalizeH="0" baseline="0" noProof="0" dirty="0">
                  <a:ln>
                    <a:noFill/>
                  </a:ln>
                  <a:solidFill>
                    <a:prstClr val="black"/>
                  </a:solidFill>
                  <a:effectLst/>
                  <a:uLnTx/>
                  <a:uFillTx/>
                  <a:latin typeface="Calibri"/>
                  <a:ea typeface="+mn-ea"/>
                  <a:cs typeface="+mn-cs"/>
                </a:rPr>
                <a:t>p</a:t>
              </a:r>
              <a:r>
                <a:rPr kumimoji="0" lang="en-GB" sz="1350" b="0" i="0" u="none" strike="noStrike" kern="1200" cap="none" spc="0" normalizeH="0" baseline="0" noProof="0" dirty="0">
                  <a:ln>
                    <a:noFill/>
                  </a:ln>
                  <a:solidFill>
                    <a:prstClr val="black"/>
                  </a:solidFill>
                  <a:effectLst/>
                  <a:uLnTx/>
                  <a:uFillTx/>
                  <a:latin typeface="Calibri"/>
                  <a:ea typeface="+mn-ea"/>
                  <a:cs typeface="+mn-cs"/>
                </a:rPr>
                <a:t>&lt;0.0001</a:t>
              </a:r>
            </a:p>
          </p:txBody>
        </p:sp>
        <p:grpSp>
          <p:nvGrpSpPr>
            <p:cNvPr id="196" name="Groupe 195"/>
            <p:cNvGrpSpPr/>
            <p:nvPr/>
          </p:nvGrpSpPr>
          <p:grpSpPr>
            <a:xfrm>
              <a:off x="5342355" y="3936789"/>
              <a:ext cx="2389359" cy="119614"/>
              <a:chOff x="5342355" y="4539310"/>
              <a:chExt cx="2389359" cy="119614"/>
            </a:xfrm>
          </p:grpSpPr>
          <p:grpSp>
            <p:nvGrpSpPr>
              <p:cNvPr id="197" name="Groupe 196"/>
              <p:cNvGrpSpPr/>
              <p:nvPr/>
            </p:nvGrpSpPr>
            <p:grpSpPr>
              <a:xfrm>
                <a:off x="5354889" y="4539310"/>
                <a:ext cx="2351601" cy="36000"/>
                <a:chOff x="5581137" y="4463894"/>
                <a:chExt cx="2351601" cy="57150"/>
              </a:xfrm>
            </p:grpSpPr>
            <p:sp>
              <p:nvSpPr>
                <p:cNvPr id="205" name="Line 16"/>
                <p:cNvSpPr>
                  <a:spLocks noChangeShapeType="1"/>
                </p:cNvSpPr>
                <p:nvPr/>
              </p:nvSpPr>
              <p:spPr bwMode="auto">
                <a:xfrm flipV="1">
                  <a:off x="5581137"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6" name="Line 17"/>
                <p:cNvSpPr>
                  <a:spLocks noChangeShapeType="1"/>
                </p:cNvSpPr>
                <p:nvPr/>
              </p:nvSpPr>
              <p:spPr bwMode="auto">
                <a:xfrm flipV="1">
                  <a:off x="6365004"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7" name="Line 18"/>
                <p:cNvSpPr>
                  <a:spLocks noChangeShapeType="1"/>
                </p:cNvSpPr>
                <p:nvPr/>
              </p:nvSpPr>
              <p:spPr bwMode="auto">
                <a:xfrm flipV="1">
                  <a:off x="6626293"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8" name="Line 19"/>
                <p:cNvSpPr>
                  <a:spLocks noChangeShapeType="1"/>
                </p:cNvSpPr>
                <p:nvPr/>
              </p:nvSpPr>
              <p:spPr bwMode="auto">
                <a:xfrm flipV="1">
                  <a:off x="6887582"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9" name="Line 20"/>
                <p:cNvSpPr>
                  <a:spLocks noChangeShapeType="1"/>
                </p:cNvSpPr>
                <p:nvPr/>
              </p:nvSpPr>
              <p:spPr bwMode="auto">
                <a:xfrm flipV="1">
                  <a:off x="7148871"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0" name="Line 21"/>
                <p:cNvSpPr>
                  <a:spLocks noChangeShapeType="1"/>
                </p:cNvSpPr>
                <p:nvPr/>
              </p:nvSpPr>
              <p:spPr bwMode="auto">
                <a:xfrm flipV="1">
                  <a:off x="7410160"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1" name="Line 22"/>
                <p:cNvSpPr>
                  <a:spLocks noChangeShapeType="1"/>
                </p:cNvSpPr>
                <p:nvPr/>
              </p:nvSpPr>
              <p:spPr bwMode="auto">
                <a:xfrm flipV="1">
                  <a:off x="7932738"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2" name="Line 21"/>
                <p:cNvSpPr>
                  <a:spLocks noChangeShapeType="1"/>
                </p:cNvSpPr>
                <p:nvPr/>
              </p:nvSpPr>
              <p:spPr bwMode="auto">
                <a:xfrm flipV="1">
                  <a:off x="7671449"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2" name="Line 17"/>
                <p:cNvSpPr>
                  <a:spLocks noChangeShapeType="1"/>
                </p:cNvSpPr>
                <p:nvPr/>
              </p:nvSpPr>
              <p:spPr bwMode="auto">
                <a:xfrm flipV="1">
                  <a:off x="6103715"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3" name="Line 17"/>
                <p:cNvSpPr>
                  <a:spLocks noChangeShapeType="1"/>
                </p:cNvSpPr>
                <p:nvPr/>
              </p:nvSpPr>
              <p:spPr bwMode="auto">
                <a:xfrm flipV="1">
                  <a:off x="5842426" y="4463894"/>
                  <a:ext cx="0" cy="5715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98" name="ZoneTexte 197"/>
              <p:cNvSpPr txBox="1"/>
              <p:nvPr/>
            </p:nvSpPr>
            <p:spPr>
              <a:xfrm>
                <a:off x="5342355" y="4571055"/>
                <a:ext cx="2525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0</a:t>
                </a:r>
              </a:p>
            </p:txBody>
          </p:sp>
          <p:sp>
            <p:nvSpPr>
              <p:cNvPr id="199" name="ZoneTexte 198"/>
              <p:cNvSpPr txBox="1"/>
              <p:nvPr/>
            </p:nvSpPr>
            <p:spPr>
              <a:xfrm>
                <a:off x="5603576" y="4571055"/>
                <a:ext cx="2525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3</a:t>
                </a:r>
              </a:p>
            </p:txBody>
          </p:sp>
          <p:sp>
            <p:nvSpPr>
              <p:cNvPr id="200" name="ZoneTexte 199"/>
              <p:cNvSpPr txBox="1"/>
              <p:nvPr/>
            </p:nvSpPr>
            <p:spPr>
              <a:xfrm>
                <a:off x="6127023" y="4571055"/>
                <a:ext cx="2525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9</a:t>
                </a:r>
              </a:p>
            </p:txBody>
          </p:sp>
          <p:sp>
            <p:nvSpPr>
              <p:cNvPr id="201" name="ZoneTexte 200"/>
              <p:cNvSpPr txBox="1"/>
              <p:nvPr/>
            </p:nvSpPr>
            <p:spPr>
              <a:xfrm>
                <a:off x="6373901" y="4571055"/>
                <a:ext cx="5051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12</a:t>
                </a:r>
              </a:p>
            </p:txBody>
          </p:sp>
          <p:sp>
            <p:nvSpPr>
              <p:cNvPr id="202" name="ZoneTexte 201"/>
              <p:cNvSpPr txBox="1"/>
              <p:nvPr/>
            </p:nvSpPr>
            <p:spPr>
              <a:xfrm>
                <a:off x="6897001" y="4571055"/>
                <a:ext cx="5051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18</a:t>
                </a:r>
              </a:p>
            </p:txBody>
          </p:sp>
          <p:sp>
            <p:nvSpPr>
              <p:cNvPr id="203" name="ZoneTexte 202"/>
              <p:cNvSpPr txBox="1"/>
              <p:nvPr/>
            </p:nvSpPr>
            <p:spPr>
              <a:xfrm>
                <a:off x="7159213" y="4571055"/>
                <a:ext cx="5051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21</a:t>
                </a:r>
              </a:p>
            </p:txBody>
          </p:sp>
          <p:sp>
            <p:nvSpPr>
              <p:cNvPr id="204" name="ZoneTexte 203"/>
              <p:cNvSpPr txBox="1"/>
              <p:nvPr/>
            </p:nvSpPr>
            <p:spPr>
              <a:xfrm>
                <a:off x="7681195" y="4571055"/>
                <a:ext cx="5051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27</a:t>
                </a:r>
              </a:p>
            </p:txBody>
          </p:sp>
          <p:sp>
            <p:nvSpPr>
              <p:cNvPr id="213" name="ZoneTexte 212"/>
              <p:cNvSpPr txBox="1"/>
              <p:nvPr/>
            </p:nvSpPr>
            <p:spPr>
              <a:xfrm>
                <a:off x="7419905" y="4571055"/>
                <a:ext cx="5051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24</a:t>
                </a:r>
              </a:p>
            </p:txBody>
          </p:sp>
          <p:sp>
            <p:nvSpPr>
              <p:cNvPr id="234" name="ZoneTexte 233"/>
              <p:cNvSpPr txBox="1"/>
              <p:nvPr/>
            </p:nvSpPr>
            <p:spPr>
              <a:xfrm>
                <a:off x="5865829" y="4571055"/>
                <a:ext cx="2525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6</a:t>
                </a:r>
              </a:p>
            </p:txBody>
          </p:sp>
          <p:sp>
            <p:nvSpPr>
              <p:cNvPr id="235" name="ZoneTexte 234"/>
              <p:cNvSpPr txBox="1"/>
              <p:nvPr/>
            </p:nvSpPr>
            <p:spPr>
              <a:xfrm>
                <a:off x="6635853" y="4571055"/>
                <a:ext cx="50519" cy="87869"/>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750" b="0" i="0" u="none" strike="noStrike" kern="1200" cap="none" spc="0" normalizeH="0" baseline="0" noProof="0" dirty="0">
                    <a:ln>
                      <a:noFill/>
                    </a:ln>
                    <a:solidFill>
                      <a:prstClr val="black"/>
                    </a:solidFill>
                    <a:effectLst/>
                    <a:uLnTx/>
                    <a:uFillTx/>
                    <a:latin typeface="Calibri"/>
                    <a:ea typeface="+mn-ea"/>
                    <a:cs typeface="+mn-cs"/>
                  </a:rPr>
                  <a:t>15</a:t>
                </a:r>
              </a:p>
            </p:txBody>
          </p:sp>
        </p:grpSp>
        <p:grpSp>
          <p:nvGrpSpPr>
            <p:cNvPr id="236" name="Group 102"/>
            <p:cNvGrpSpPr/>
            <p:nvPr/>
          </p:nvGrpSpPr>
          <p:grpSpPr>
            <a:xfrm>
              <a:off x="5365219" y="2456116"/>
              <a:ext cx="1885950" cy="1462088"/>
              <a:chOff x="5603082" y="2253456"/>
              <a:chExt cx="1885950" cy="1462088"/>
            </a:xfrm>
          </p:grpSpPr>
          <p:sp>
            <p:nvSpPr>
              <p:cNvPr id="237" name="Freeform 122"/>
              <p:cNvSpPr>
                <a:spLocks/>
              </p:cNvSpPr>
              <p:nvPr/>
            </p:nvSpPr>
            <p:spPr bwMode="auto">
              <a:xfrm>
                <a:off x="5603082" y="2253456"/>
                <a:ext cx="1885950" cy="1458913"/>
              </a:xfrm>
              <a:custGeom>
                <a:avLst/>
                <a:gdLst>
                  <a:gd name="T0" fmla="*/ 21 w 1188"/>
                  <a:gd name="T1" fmla="*/ 0 h 919"/>
                  <a:gd name="T2" fmla="*/ 28 w 1188"/>
                  <a:gd name="T3" fmla="*/ 5 h 919"/>
                  <a:gd name="T4" fmla="*/ 33 w 1188"/>
                  <a:gd name="T5" fmla="*/ 14 h 919"/>
                  <a:gd name="T6" fmla="*/ 40 w 1188"/>
                  <a:gd name="T7" fmla="*/ 31 h 919"/>
                  <a:gd name="T8" fmla="*/ 47 w 1188"/>
                  <a:gd name="T9" fmla="*/ 40 h 919"/>
                  <a:gd name="T10" fmla="*/ 59 w 1188"/>
                  <a:gd name="T11" fmla="*/ 50 h 919"/>
                  <a:gd name="T12" fmla="*/ 68 w 1188"/>
                  <a:gd name="T13" fmla="*/ 71 h 919"/>
                  <a:gd name="T14" fmla="*/ 80 w 1188"/>
                  <a:gd name="T15" fmla="*/ 88 h 919"/>
                  <a:gd name="T16" fmla="*/ 87 w 1188"/>
                  <a:gd name="T17" fmla="*/ 102 h 919"/>
                  <a:gd name="T18" fmla="*/ 94 w 1188"/>
                  <a:gd name="T19" fmla="*/ 111 h 919"/>
                  <a:gd name="T20" fmla="*/ 99 w 1188"/>
                  <a:gd name="T21" fmla="*/ 121 h 919"/>
                  <a:gd name="T22" fmla="*/ 113 w 1188"/>
                  <a:gd name="T23" fmla="*/ 128 h 919"/>
                  <a:gd name="T24" fmla="*/ 118 w 1188"/>
                  <a:gd name="T25" fmla="*/ 140 h 919"/>
                  <a:gd name="T26" fmla="*/ 127 w 1188"/>
                  <a:gd name="T27" fmla="*/ 149 h 919"/>
                  <a:gd name="T28" fmla="*/ 132 w 1188"/>
                  <a:gd name="T29" fmla="*/ 156 h 919"/>
                  <a:gd name="T30" fmla="*/ 144 w 1188"/>
                  <a:gd name="T31" fmla="*/ 166 h 919"/>
                  <a:gd name="T32" fmla="*/ 156 w 1188"/>
                  <a:gd name="T33" fmla="*/ 184 h 919"/>
                  <a:gd name="T34" fmla="*/ 163 w 1188"/>
                  <a:gd name="T35" fmla="*/ 201 h 919"/>
                  <a:gd name="T36" fmla="*/ 187 w 1188"/>
                  <a:gd name="T37" fmla="*/ 229 h 919"/>
                  <a:gd name="T38" fmla="*/ 191 w 1188"/>
                  <a:gd name="T39" fmla="*/ 236 h 919"/>
                  <a:gd name="T40" fmla="*/ 203 w 1188"/>
                  <a:gd name="T41" fmla="*/ 243 h 919"/>
                  <a:gd name="T42" fmla="*/ 215 w 1188"/>
                  <a:gd name="T43" fmla="*/ 255 h 919"/>
                  <a:gd name="T44" fmla="*/ 222 w 1188"/>
                  <a:gd name="T45" fmla="*/ 317 h 919"/>
                  <a:gd name="T46" fmla="*/ 229 w 1188"/>
                  <a:gd name="T47" fmla="*/ 331 h 919"/>
                  <a:gd name="T48" fmla="*/ 229 w 1188"/>
                  <a:gd name="T49" fmla="*/ 354 h 919"/>
                  <a:gd name="T50" fmla="*/ 246 w 1188"/>
                  <a:gd name="T51" fmla="*/ 366 h 919"/>
                  <a:gd name="T52" fmla="*/ 253 w 1188"/>
                  <a:gd name="T53" fmla="*/ 373 h 919"/>
                  <a:gd name="T54" fmla="*/ 257 w 1188"/>
                  <a:gd name="T55" fmla="*/ 383 h 919"/>
                  <a:gd name="T56" fmla="*/ 264 w 1188"/>
                  <a:gd name="T57" fmla="*/ 392 h 919"/>
                  <a:gd name="T58" fmla="*/ 269 w 1188"/>
                  <a:gd name="T59" fmla="*/ 402 h 919"/>
                  <a:gd name="T60" fmla="*/ 274 w 1188"/>
                  <a:gd name="T61" fmla="*/ 425 h 919"/>
                  <a:gd name="T62" fmla="*/ 283 w 1188"/>
                  <a:gd name="T63" fmla="*/ 449 h 919"/>
                  <a:gd name="T64" fmla="*/ 288 w 1188"/>
                  <a:gd name="T65" fmla="*/ 468 h 919"/>
                  <a:gd name="T66" fmla="*/ 295 w 1188"/>
                  <a:gd name="T67" fmla="*/ 489 h 919"/>
                  <a:gd name="T68" fmla="*/ 302 w 1188"/>
                  <a:gd name="T69" fmla="*/ 508 h 919"/>
                  <a:gd name="T70" fmla="*/ 309 w 1188"/>
                  <a:gd name="T71" fmla="*/ 532 h 919"/>
                  <a:gd name="T72" fmla="*/ 316 w 1188"/>
                  <a:gd name="T73" fmla="*/ 553 h 919"/>
                  <a:gd name="T74" fmla="*/ 326 w 1188"/>
                  <a:gd name="T75" fmla="*/ 567 h 919"/>
                  <a:gd name="T76" fmla="*/ 326 w 1188"/>
                  <a:gd name="T77" fmla="*/ 607 h 919"/>
                  <a:gd name="T78" fmla="*/ 335 w 1188"/>
                  <a:gd name="T79" fmla="*/ 610 h 919"/>
                  <a:gd name="T80" fmla="*/ 342 w 1188"/>
                  <a:gd name="T81" fmla="*/ 633 h 919"/>
                  <a:gd name="T82" fmla="*/ 352 w 1188"/>
                  <a:gd name="T83" fmla="*/ 666 h 919"/>
                  <a:gd name="T84" fmla="*/ 368 w 1188"/>
                  <a:gd name="T85" fmla="*/ 683 h 919"/>
                  <a:gd name="T86" fmla="*/ 373 w 1188"/>
                  <a:gd name="T87" fmla="*/ 695 h 919"/>
                  <a:gd name="T88" fmla="*/ 378 w 1188"/>
                  <a:gd name="T89" fmla="*/ 711 h 919"/>
                  <a:gd name="T90" fmla="*/ 411 w 1188"/>
                  <a:gd name="T91" fmla="*/ 728 h 919"/>
                  <a:gd name="T92" fmla="*/ 420 w 1188"/>
                  <a:gd name="T93" fmla="*/ 739 h 919"/>
                  <a:gd name="T94" fmla="*/ 430 w 1188"/>
                  <a:gd name="T95" fmla="*/ 761 h 919"/>
                  <a:gd name="T96" fmla="*/ 439 w 1188"/>
                  <a:gd name="T97" fmla="*/ 775 h 919"/>
                  <a:gd name="T98" fmla="*/ 451 w 1188"/>
                  <a:gd name="T99" fmla="*/ 791 h 919"/>
                  <a:gd name="T100" fmla="*/ 458 w 1188"/>
                  <a:gd name="T101" fmla="*/ 801 h 919"/>
                  <a:gd name="T102" fmla="*/ 470 w 1188"/>
                  <a:gd name="T103" fmla="*/ 813 h 919"/>
                  <a:gd name="T104" fmla="*/ 475 w 1188"/>
                  <a:gd name="T105" fmla="*/ 822 h 919"/>
                  <a:gd name="T106" fmla="*/ 487 w 1188"/>
                  <a:gd name="T107" fmla="*/ 841 h 919"/>
                  <a:gd name="T108" fmla="*/ 501 w 1188"/>
                  <a:gd name="T109" fmla="*/ 850 h 919"/>
                  <a:gd name="T110" fmla="*/ 524 w 1188"/>
                  <a:gd name="T111" fmla="*/ 862 h 919"/>
                  <a:gd name="T112" fmla="*/ 557 w 1188"/>
                  <a:gd name="T113" fmla="*/ 872 h 919"/>
                  <a:gd name="T114" fmla="*/ 605 w 1188"/>
                  <a:gd name="T115" fmla="*/ 881 h 919"/>
                  <a:gd name="T116" fmla="*/ 652 w 1188"/>
                  <a:gd name="T117" fmla="*/ 891 h 919"/>
                  <a:gd name="T118" fmla="*/ 673 w 1188"/>
                  <a:gd name="T119" fmla="*/ 900 h 919"/>
                  <a:gd name="T120" fmla="*/ 881 w 1188"/>
                  <a:gd name="T121" fmla="*/ 912 h 919"/>
                  <a:gd name="T122" fmla="*/ 1188 w 1188"/>
                  <a:gd name="T123" fmla="*/ 91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8" h="919">
                    <a:moveTo>
                      <a:pt x="0" y="0"/>
                    </a:moveTo>
                    <a:lnTo>
                      <a:pt x="21" y="0"/>
                    </a:lnTo>
                    <a:lnTo>
                      <a:pt x="21" y="5"/>
                    </a:lnTo>
                    <a:lnTo>
                      <a:pt x="28" y="5"/>
                    </a:lnTo>
                    <a:lnTo>
                      <a:pt x="28" y="14"/>
                    </a:lnTo>
                    <a:lnTo>
                      <a:pt x="33" y="14"/>
                    </a:lnTo>
                    <a:lnTo>
                      <a:pt x="33" y="31"/>
                    </a:lnTo>
                    <a:lnTo>
                      <a:pt x="40" y="31"/>
                    </a:lnTo>
                    <a:lnTo>
                      <a:pt x="40" y="40"/>
                    </a:lnTo>
                    <a:lnTo>
                      <a:pt x="47" y="40"/>
                    </a:lnTo>
                    <a:lnTo>
                      <a:pt x="47" y="50"/>
                    </a:lnTo>
                    <a:lnTo>
                      <a:pt x="59" y="50"/>
                    </a:lnTo>
                    <a:lnTo>
                      <a:pt x="59" y="71"/>
                    </a:lnTo>
                    <a:lnTo>
                      <a:pt x="68" y="71"/>
                    </a:lnTo>
                    <a:lnTo>
                      <a:pt x="68" y="88"/>
                    </a:lnTo>
                    <a:lnTo>
                      <a:pt x="80" y="88"/>
                    </a:lnTo>
                    <a:lnTo>
                      <a:pt x="80" y="102"/>
                    </a:lnTo>
                    <a:lnTo>
                      <a:pt x="87" y="102"/>
                    </a:lnTo>
                    <a:lnTo>
                      <a:pt x="87" y="111"/>
                    </a:lnTo>
                    <a:lnTo>
                      <a:pt x="94" y="111"/>
                    </a:lnTo>
                    <a:lnTo>
                      <a:pt x="94" y="121"/>
                    </a:lnTo>
                    <a:lnTo>
                      <a:pt x="99" y="121"/>
                    </a:lnTo>
                    <a:lnTo>
                      <a:pt x="99" y="128"/>
                    </a:lnTo>
                    <a:lnTo>
                      <a:pt x="113" y="128"/>
                    </a:lnTo>
                    <a:lnTo>
                      <a:pt x="113" y="140"/>
                    </a:lnTo>
                    <a:lnTo>
                      <a:pt x="118" y="140"/>
                    </a:lnTo>
                    <a:lnTo>
                      <a:pt x="118" y="149"/>
                    </a:lnTo>
                    <a:lnTo>
                      <a:pt x="127" y="149"/>
                    </a:lnTo>
                    <a:lnTo>
                      <a:pt x="127" y="156"/>
                    </a:lnTo>
                    <a:lnTo>
                      <a:pt x="132" y="156"/>
                    </a:lnTo>
                    <a:lnTo>
                      <a:pt x="132" y="166"/>
                    </a:lnTo>
                    <a:lnTo>
                      <a:pt x="144" y="166"/>
                    </a:lnTo>
                    <a:lnTo>
                      <a:pt x="144" y="184"/>
                    </a:lnTo>
                    <a:lnTo>
                      <a:pt x="156" y="184"/>
                    </a:lnTo>
                    <a:lnTo>
                      <a:pt x="156" y="201"/>
                    </a:lnTo>
                    <a:lnTo>
                      <a:pt x="163" y="201"/>
                    </a:lnTo>
                    <a:lnTo>
                      <a:pt x="163" y="229"/>
                    </a:lnTo>
                    <a:lnTo>
                      <a:pt x="187" y="229"/>
                    </a:lnTo>
                    <a:lnTo>
                      <a:pt x="187" y="236"/>
                    </a:lnTo>
                    <a:lnTo>
                      <a:pt x="191" y="236"/>
                    </a:lnTo>
                    <a:lnTo>
                      <a:pt x="191" y="243"/>
                    </a:lnTo>
                    <a:lnTo>
                      <a:pt x="203" y="243"/>
                    </a:lnTo>
                    <a:lnTo>
                      <a:pt x="203" y="255"/>
                    </a:lnTo>
                    <a:lnTo>
                      <a:pt x="215" y="255"/>
                    </a:lnTo>
                    <a:lnTo>
                      <a:pt x="215" y="317"/>
                    </a:lnTo>
                    <a:lnTo>
                      <a:pt x="222" y="317"/>
                    </a:lnTo>
                    <a:lnTo>
                      <a:pt x="222" y="331"/>
                    </a:lnTo>
                    <a:lnTo>
                      <a:pt x="229" y="331"/>
                    </a:lnTo>
                    <a:lnTo>
                      <a:pt x="229" y="343"/>
                    </a:lnTo>
                    <a:lnTo>
                      <a:pt x="229" y="354"/>
                    </a:lnTo>
                    <a:lnTo>
                      <a:pt x="246" y="354"/>
                    </a:lnTo>
                    <a:lnTo>
                      <a:pt x="246" y="366"/>
                    </a:lnTo>
                    <a:lnTo>
                      <a:pt x="253" y="366"/>
                    </a:lnTo>
                    <a:lnTo>
                      <a:pt x="253" y="373"/>
                    </a:lnTo>
                    <a:lnTo>
                      <a:pt x="257" y="373"/>
                    </a:lnTo>
                    <a:lnTo>
                      <a:pt x="257" y="383"/>
                    </a:lnTo>
                    <a:lnTo>
                      <a:pt x="264" y="383"/>
                    </a:lnTo>
                    <a:lnTo>
                      <a:pt x="264" y="392"/>
                    </a:lnTo>
                    <a:lnTo>
                      <a:pt x="269" y="392"/>
                    </a:lnTo>
                    <a:lnTo>
                      <a:pt x="269" y="402"/>
                    </a:lnTo>
                    <a:lnTo>
                      <a:pt x="274" y="402"/>
                    </a:lnTo>
                    <a:lnTo>
                      <a:pt x="274" y="425"/>
                    </a:lnTo>
                    <a:lnTo>
                      <a:pt x="283" y="425"/>
                    </a:lnTo>
                    <a:lnTo>
                      <a:pt x="283" y="449"/>
                    </a:lnTo>
                    <a:lnTo>
                      <a:pt x="288" y="449"/>
                    </a:lnTo>
                    <a:lnTo>
                      <a:pt x="288" y="468"/>
                    </a:lnTo>
                    <a:lnTo>
                      <a:pt x="295" y="468"/>
                    </a:lnTo>
                    <a:lnTo>
                      <a:pt x="295" y="489"/>
                    </a:lnTo>
                    <a:lnTo>
                      <a:pt x="302" y="489"/>
                    </a:lnTo>
                    <a:lnTo>
                      <a:pt x="302" y="508"/>
                    </a:lnTo>
                    <a:lnTo>
                      <a:pt x="309" y="508"/>
                    </a:lnTo>
                    <a:lnTo>
                      <a:pt x="309" y="532"/>
                    </a:lnTo>
                    <a:lnTo>
                      <a:pt x="316" y="532"/>
                    </a:lnTo>
                    <a:lnTo>
                      <a:pt x="316" y="553"/>
                    </a:lnTo>
                    <a:lnTo>
                      <a:pt x="316" y="567"/>
                    </a:lnTo>
                    <a:lnTo>
                      <a:pt x="326" y="567"/>
                    </a:lnTo>
                    <a:lnTo>
                      <a:pt x="326" y="576"/>
                    </a:lnTo>
                    <a:lnTo>
                      <a:pt x="326" y="607"/>
                    </a:lnTo>
                    <a:lnTo>
                      <a:pt x="335" y="607"/>
                    </a:lnTo>
                    <a:lnTo>
                      <a:pt x="335" y="610"/>
                    </a:lnTo>
                    <a:lnTo>
                      <a:pt x="335" y="633"/>
                    </a:lnTo>
                    <a:lnTo>
                      <a:pt x="342" y="633"/>
                    </a:lnTo>
                    <a:lnTo>
                      <a:pt x="342" y="666"/>
                    </a:lnTo>
                    <a:lnTo>
                      <a:pt x="352" y="666"/>
                    </a:lnTo>
                    <a:lnTo>
                      <a:pt x="352" y="683"/>
                    </a:lnTo>
                    <a:lnTo>
                      <a:pt x="368" y="683"/>
                    </a:lnTo>
                    <a:lnTo>
                      <a:pt x="368" y="695"/>
                    </a:lnTo>
                    <a:lnTo>
                      <a:pt x="373" y="695"/>
                    </a:lnTo>
                    <a:lnTo>
                      <a:pt x="373" y="711"/>
                    </a:lnTo>
                    <a:lnTo>
                      <a:pt x="378" y="711"/>
                    </a:lnTo>
                    <a:lnTo>
                      <a:pt x="378" y="728"/>
                    </a:lnTo>
                    <a:lnTo>
                      <a:pt x="411" y="728"/>
                    </a:lnTo>
                    <a:lnTo>
                      <a:pt x="411" y="739"/>
                    </a:lnTo>
                    <a:lnTo>
                      <a:pt x="420" y="739"/>
                    </a:lnTo>
                    <a:lnTo>
                      <a:pt x="420" y="761"/>
                    </a:lnTo>
                    <a:lnTo>
                      <a:pt x="430" y="761"/>
                    </a:lnTo>
                    <a:lnTo>
                      <a:pt x="430" y="775"/>
                    </a:lnTo>
                    <a:lnTo>
                      <a:pt x="439" y="775"/>
                    </a:lnTo>
                    <a:lnTo>
                      <a:pt x="439" y="791"/>
                    </a:lnTo>
                    <a:lnTo>
                      <a:pt x="451" y="791"/>
                    </a:lnTo>
                    <a:lnTo>
                      <a:pt x="451" y="801"/>
                    </a:lnTo>
                    <a:lnTo>
                      <a:pt x="458" y="801"/>
                    </a:lnTo>
                    <a:lnTo>
                      <a:pt x="458" y="813"/>
                    </a:lnTo>
                    <a:lnTo>
                      <a:pt x="470" y="813"/>
                    </a:lnTo>
                    <a:lnTo>
                      <a:pt x="470" y="822"/>
                    </a:lnTo>
                    <a:lnTo>
                      <a:pt x="475" y="822"/>
                    </a:lnTo>
                    <a:lnTo>
                      <a:pt x="475" y="841"/>
                    </a:lnTo>
                    <a:lnTo>
                      <a:pt x="487" y="841"/>
                    </a:lnTo>
                    <a:lnTo>
                      <a:pt x="487" y="850"/>
                    </a:lnTo>
                    <a:lnTo>
                      <a:pt x="501" y="850"/>
                    </a:lnTo>
                    <a:lnTo>
                      <a:pt x="501" y="862"/>
                    </a:lnTo>
                    <a:lnTo>
                      <a:pt x="524" y="862"/>
                    </a:lnTo>
                    <a:lnTo>
                      <a:pt x="524" y="872"/>
                    </a:lnTo>
                    <a:lnTo>
                      <a:pt x="557" y="872"/>
                    </a:lnTo>
                    <a:lnTo>
                      <a:pt x="557" y="881"/>
                    </a:lnTo>
                    <a:lnTo>
                      <a:pt x="605" y="881"/>
                    </a:lnTo>
                    <a:lnTo>
                      <a:pt x="605" y="891"/>
                    </a:lnTo>
                    <a:lnTo>
                      <a:pt x="652" y="891"/>
                    </a:lnTo>
                    <a:lnTo>
                      <a:pt x="652" y="900"/>
                    </a:lnTo>
                    <a:lnTo>
                      <a:pt x="673" y="900"/>
                    </a:lnTo>
                    <a:lnTo>
                      <a:pt x="673" y="912"/>
                    </a:lnTo>
                    <a:lnTo>
                      <a:pt x="881" y="912"/>
                    </a:lnTo>
                    <a:lnTo>
                      <a:pt x="1188" y="912"/>
                    </a:lnTo>
                    <a:lnTo>
                      <a:pt x="1188" y="919"/>
                    </a:lnTo>
                  </a:path>
                </a:pathLst>
              </a:cu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8" name="Line 123"/>
              <p:cNvSpPr>
                <a:spLocks noChangeShapeType="1"/>
              </p:cNvSpPr>
              <p:nvPr/>
            </p:nvSpPr>
            <p:spPr bwMode="auto">
              <a:xfrm>
                <a:off x="7155657" y="3685381"/>
                <a:ext cx="0" cy="30163"/>
              </a:xfrm>
              <a:prstGeom prst="line">
                <a:avLst/>
              </a:pr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9" name="Line 124"/>
              <p:cNvSpPr>
                <a:spLocks noChangeShapeType="1"/>
              </p:cNvSpPr>
              <p:nvPr/>
            </p:nvSpPr>
            <p:spPr bwMode="auto">
              <a:xfrm flipH="1">
                <a:off x="7141369" y="3701256"/>
                <a:ext cx="28575" cy="0"/>
              </a:xfrm>
              <a:prstGeom prst="line">
                <a:avLst/>
              </a:pr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0" name="Line 125"/>
              <p:cNvSpPr>
                <a:spLocks noChangeShapeType="1"/>
              </p:cNvSpPr>
              <p:nvPr/>
            </p:nvSpPr>
            <p:spPr bwMode="auto">
              <a:xfrm>
                <a:off x="5944394" y="2643981"/>
                <a:ext cx="0" cy="25400"/>
              </a:xfrm>
              <a:prstGeom prst="line">
                <a:avLst/>
              </a:pr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1" name="Line 126"/>
              <p:cNvSpPr>
                <a:spLocks noChangeShapeType="1"/>
              </p:cNvSpPr>
              <p:nvPr/>
            </p:nvSpPr>
            <p:spPr bwMode="auto">
              <a:xfrm flipH="1">
                <a:off x="5928519" y="2658269"/>
                <a:ext cx="30163" cy="0"/>
              </a:xfrm>
              <a:prstGeom prst="line">
                <a:avLst/>
              </a:pr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2" name="Line 127"/>
              <p:cNvSpPr>
                <a:spLocks noChangeShapeType="1"/>
              </p:cNvSpPr>
              <p:nvPr/>
            </p:nvSpPr>
            <p:spPr bwMode="auto">
              <a:xfrm>
                <a:off x="5711032" y="2355056"/>
                <a:ext cx="0" cy="25400"/>
              </a:xfrm>
              <a:prstGeom prst="line">
                <a:avLst/>
              </a:pr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3" name="Line 128"/>
              <p:cNvSpPr>
                <a:spLocks noChangeShapeType="1"/>
              </p:cNvSpPr>
              <p:nvPr/>
            </p:nvSpPr>
            <p:spPr bwMode="auto">
              <a:xfrm flipH="1">
                <a:off x="5696744" y="2369344"/>
                <a:ext cx="30163" cy="0"/>
              </a:xfrm>
              <a:prstGeom prst="line">
                <a:avLst/>
              </a:pr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44" name="Group 127"/>
            <p:cNvGrpSpPr/>
            <p:nvPr/>
          </p:nvGrpSpPr>
          <p:grpSpPr>
            <a:xfrm>
              <a:off x="5354106" y="2445004"/>
              <a:ext cx="2332038" cy="1420812"/>
              <a:chOff x="5591969" y="2242344"/>
              <a:chExt cx="2332038" cy="1420812"/>
            </a:xfrm>
          </p:grpSpPr>
          <p:sp>
            <p:nvSpPr>
              <p:cNvPr id="245" name="Freeform 146"/>
              <p:cNvSpPr>
                <a:spLocks/>
              </p:cNvSpPr>
              <p:nvPr/>
            </p:nvSpPr>
            <p:spPr bwMode="auto">
              <a:xfrm>
                <a:off x="5591969" y="2242344"/>
                <a:ext cx="2317750" cy="1406525"/>
              </a:xfrm>
              <a:custGeom>
                <a:avLst/>
                <a:gdLst>
                  <a:gd name="T0" fmla="*/ 583 w 618"/>
                  <a:gd name="T1" fmla="*/ 364 h 375"/>
                  <a:gd name="T2" fmla="*/ 548 w 618"/>
                  <a:gd name="T3" fmla="*/ 357 h 375"/>
                  <a:gd name="T4" fmla="*/ 525 w 618"/>
                  <a:gd name="T5" fmla="*/ 345 h 375"/>
                  <a:gd name="T6" fmla="*/ 496 w 618"/>
                  <a:gd name="T7" fmla="*/ 339 h 375"/>
                  <a:gd name="T8" fmla="*/ 474 w 618"/>
                  <a:gd name="T9" fmla="*/ 326 h 375"/>
                  <a:gd name="T10" fmla="*/ 449 w 618"/>
                  <a:gd name="T11" fmla="*/ 321 h 375"/>
                  <a:gd name="T12" fmla="*/ 426 w 618"/>
                  <a:gd name="T13" fmla="*/ 310 h 375"/>
                  <a:gd name="T14" fmla="*/ 398 w 618"/>
                  <a:gd name="T15" fmla="*/ 305 h 375"/>
                  <a:gd name="T16" fmla="*/ 379 w 618"/>
                  <a:gd name="T17" fmla="*/ 295 h 375"/>
                  <a:gd name="T18" fmla="*/ 370 w 618"/>
                  <a:gd name="T19" fmla="*/ 290 h 375"/>
                  <a:gd name="T20" fmla="*/ 368 w 618"/>
                  <a:gd name="T21" fmla="*/ 278 h 375"/>
                  <a:gd name="T22" fmla="*/ 339 w 618"/>
                  <a:gd name="T23" fmla="*/ 273 h 375"/>
                  <a:gd name="T24" fmla="*/ 328 w 618"/>
                  <a:gd name="T25" fmla="*/ 264 h 375"/>
                  <a:gd name="T26" fmla="*/ 302 w 618"/>
                  <a:gd name="T27" fmla="*/ 254 h 375"/>
                  <a:gd name="T28" fmla="*/ 297 w 618"/>
                  <a:gd name="T29" fmla="*/ 245 h 375"/>
                  <a:gd name="T30" fmla="*/ 288 w 618"/>
                  <a:gd name="T31" fmla="*/ 236 h 375"/>
                  <a:gd name="T32" fmla="*/ 281 w 618"/>
                  <a:gd name="T33" fmla="*/ 227 h 375"/>
                  <a:gd name="T34" fmla="*/ 271 w 618"/>
                  <a:gd name="T35" fmla="*/ 223 h 375"/>
                  <a:gd name="T36" fmla="*/ 265 w 618"/>
                  <a:gd name="T37" fmla="*/ 213 h 375"/>
                  <a:gd name="T38" fmla="*/ 255 w 618"/>
                  <a:gd name="T39" fmla="*/ 209 h 375"/>
                  <a:gd name="T40" fmla="*/ 251 w 618"/>
                  <a:gd name="T41" fmla="*/ 198 h 375"/>
                  <a:gd name="T42" fmla="*/ 247 w 618"/>
                  <a:gd name="T43" fmla="*/ 192 h 375"/>
                  <a:gd name="T44" fmla="*/ 235 w 618"/>
                  <a:gd name="T45" fmla="*/ 189 h 375"/>
                  <a:gd name="T46" fmla="*/ 232 w 618"/>
                  <a:gd name="T47" fmla="*/ 180 h 375"/>
                  <a:gd name="T48" fmla="*/ 217 w 618"/>
                  <a:gd name="T49" fmla="*/ 173 h 375"/>
                  <a:gd name="T50" fmla="*/ 203 w 618"/>
                  <a:gd name="T51" fmla="*/ 170 h 375"/>
                  <a:gd name="T52" fmla="*/ 201 w 618"/>
                  <a:gd name="T53" fmla="*/ 158 h 375"/>
                  <a:gd name="T54" fmla="*/ 184 w 618"/>
                  <a:gd name="T55" fmla="*/ 153 h 375"/>
                  <a:gd name="T56" fmla="*/ 182 w 618"/>
                  <a:gd name="T57" fmla="*/ 134 h 375"/>
                  <a:gd name="T58" fmla="*/ 159 w 618"/>
                  <a:gd name="T59" fmla="*/ 131 h 375"/>
                  <a:gd name="T60" fmla="*/ 156 w 618"/>
                  <a:gd name="T61" fmla="*/ 119 h 375"/>
                  <a:gd name="T62" fmla="*/ 149 w 618"/>
                  <a:gd name="T63" fmla="*/ 113 h 375"/>
                  <a:gd name="T64" fmla="*/ 145 w 618"/>
                  <a:gd name="T65" fmla="*/ 104 h 375"/>
                  <a:gd name="T66" fmla="*/ 143 w 618"/>
                  <a:gd name="T67" fmla="*/ 97 h 375"/>
                  <a:gd name="T68" fmla="*/ 139 w 618"/>
                  <a:gd name="T69" fmla="*/ 93 h 375"/>
                  <a:gd name="T70" fmla="*/ 120 w 618"/>
                  <a:gd name="T71" fmla="*/ 89 h 375"/>
                  <a:gd name="T72" fmla="*/ 109 w 618"/>
                  <a:gd name="T73" fmla="*/ 84 h 375"/>
                  <a:gd name="T74" fmla="*/ 104 w 618"/>
                  <a:gd name="T75" fmla="*/ 76 h 375"/>
                  <a:gd name="T76" fmla="*/ 91 w 618"/>
                  <a:gd name="T77" fmla="*/ 72 h 375"/>
                  <a:gd name="T78" fmla="*/ 74 w 618"/>
                  <a:gd name="T79" fmla="*/ 65 h 375"/>
                  <a:gd name="T80" fmla="*/ 71 w 618"/>
                  <a:gd name="T81" fmla="*/ 62 h 375"/>
                  <a:gd name="T82" fmla="*/ 55 w 618"/>
                  <a:gd name="T83" fmla="*/ 54 h 375"/>
                  <a:gd name="T84" fmla="*/ 52 w 618"/>
                  <a:gd name="T85" fmla="*/ 43 h 375"/>
                  <a:gd name="T86" fmla="*/ 49 w 618"/>
                  <a:gd name="T87" fmla="*/ 36 h 375"/>
                  <a:gd name="T88" fmla="*/ 43 w 618"/>
                  <a:gd name="T89" fmla="*/ 32 h 375"/>
                  <a:gd name="T90" fmla="*/ 38 w 618"/>
                  <a:gd name="T91" fmla="*/ 27 h 375"/>
                  <a:gd name="T92" fmla="*/ 26 w 618"/>
                  <a:gd name="T93" fmla="*/ 19 h 375"/>
                  <a:gd name="T94" fmla="*/ 10 w 618"/>
                  <a:gd name="T95" fmla="*/ 8 h 375"/>
                  <a:gd name="T96" fmla="*/ 6 w 618"/>
                  <a:gd name="T9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8" h="375">
                    <a:moveTo>
                      <a:pt x="618" y="375"/>
                    </a:moveTo>
                    <a:cubicBezTo>
                      <a:pt x="583" y="375"/>
                      <a:pt x="583" y="375"/>
                      <a:pt x="583" y="375"/>
                    </a:cubicBezTo>
                    <a:cubicBezTo>
                      <a:pt x="583" y="364"/>
                      <a:pt x="583" y="364"/>
                      <a:pt x="583" y="364"/>
                    </a:cubicBezTo>
                    <a:cubicBezTo>
                      <a:pt x="550" y="364"/>
                      <a:pt x="550" y="364"/>
                      <a:pt x="550" y="364"/>
                    </a:cubicBezTo>
                    <a:cubicBezTo>
                      <a:pt x="550" y="357"/>
                      <a:pt x="550" y="357"/>
                      <a:pt x="550" y="357"/>
                    </a:cubicBezTo>
                    <a:cubicBezTo>
                      <a:pt x="548" y="357"/>
                      <a:pt x="548" y="357"/>
                      <a:pt x="548" y="357"/>
                    </a:cubicBezTo>
                    <a:cubicBezTo>
                      <a:pt x="548" y="350"/>
                      <a:pt x="548" y="350"/>
                      <a:pt x="548" y="350"/>
                    </a:cubicBezTo>
                    <a:cubicBezTo>
                      <a:pt x="525" y="350"/>
                      <a:pt x="525" y="350"/>
                      <a:pt x="525" y="350"/>
                    </a:cubicBezTo>
                    <a:cubicBezTo>
                      <a:pt x="525" y="345"/>
                      <a:pt x="525" y="345"/>
                      <a:pt x="525" y="345"/>
                    </a:cubicBezTo>
                    <a:cubicBezTo>
                      <a:pt x="519" y="345"/>
                      <a:pt x="519" y="345"/>
                      <a:pt x="519" y="345"/>
                    </a:cubicBezTo>
                    <a:cubicBezTo>
                      <a:pt x="519" y="339"/>
                      <a:pt x="519" y="339"/>
                      <a:pt x="519" y="339"/>
                    </a:cubicBezTo>
                    <a:cubicBezTo>
                      <a:pt x="496" y="339"/>
                      <a:pt x="496" y="339"/>
                      <a:pt x="496" y="339"/>
                    </a:cubicBezTo>
                    <a:cubicBezTo>
                      <a:pt x="496" y="333"/>
                      <a:pt x="496" y="333"/>
                      <a:pt x="496" y="333"/>
                    </a:cubicBezTo>
                    <a:cubicBezTo>
                      <a:pt x="474" y="333"/>
                      <a:pt x="474" y="333"/>
                      <a:pt x="474" y="333"/>
                    </a:cubicBezTo>
                    <a:cubicBezTo>
                      <a:pt x="474" y="326"/>
                      <a:pt x="474" y="326"/>
                      <a:pt x="474" y="326"/>
                    </a:cubicBezTo>
                    <a:cubicBezTo>
                      <a:pt x="472" y="326"/>
                      <a:pt x="472" y="326"/>
                      <a:pt x="472" y="326"/>
                    </a:cubicBezTo>
                    <a:cubicBezTo>
                      <a:pt x="472" y="321"/>
                      <a:pt x="472" y="321"/>
                      <a:pt x="472" y="321"/>
                    </a:cubicBezTo>
                    <a:cubicBezTo>
                      <a:pt x="449" y="321"/>
                      <a:pt x="449" y="321"/>
                      <a:pt x="449" y="321"/>
                    </a:cubicBezTo>
                    <a:cubicBezTo>
                      <a:pt x="449" y="316"/>
                      <a:pt x="449" y="316"/>
                      <a:pt x="449" y="316"/>
                    </a:cubicBezTo>
                    <a:cubicBezTo>
                      <a:pt x="426" y="316"/>
                      <a:pt x="426" y="316"/>
                      <a:pt x="426" y="316"/>
                    </a:cubicBezTo>
                    <a:cubicBezTo>
                      <a:pt x="426" y="310"/>
                      <a:pt x="426" y="310"/>
                      <a:pt x="426" y="310"/>
                    </a:cubicBezTo>
                    <a:cubicBezTo>
                      <a:pt x="417" y="310"/>
                      <a:pt x="417" y="310"/>
                      <a:pt x="417" y="310"/>
                    </a:cubicBezTo>
                    <a:cubicBezTo>
                      <a:pt x="417" y="305"/>
                      <a:pt x="417" y="305"/>
                      <a:pt x="417" y="305"/>
                    </a:cubicBezTo>
                    <a:cubicBezTo>
                      <a:pt x="398" y="305"/>
                      <a:pt x="398" y="305"/>
                      <a:pt x="398" y="305"/>
                    </a:cubicBezTo>
                    <a:cubicBezTo>
                      <a:pt x="398" y="300"/>
                      <a:pt x="398" y="300"/>
                      <a:pt x="398" y="300"/>
                    </a:cubicBezTo>
                    <a:cubicBezTo>
                      <a:pt x="379" y="300"/>
                      <a:pt x="379" y="300"/>
                      <a:pt x="379" y="300"/>
                    </a:cubicBezTo>
                    <a:cubicBezTo>
                      <a:pt x="379" y="295"/>
                      <a:pt x="379" y="295"/>
                      <a:pt x="379" y="295"/>
                    </a:cubicBezTo>
                    <a:cubicBezTo>
                      <a:pt x="376" y="295"/>
                      <a:pt x="376" y="295"/>
                      <a:pt x="376" y="295"/>
                    </a:cubicBezTo>
                    <a:cubicBezTo>
                      <a:pt x="376" y="290"/>
                      <a:pt x="376" y="290"/>
                      <a:pt x="376" y="290"/>
                    </a:cubicBezTo>
                    <a:cubicBezTo>
                      <a:pt x="370" y="290"/>
                      <a:pt x="370" y="290"/>
                      <a:pt x="370" y="290"/>
                    </a:cubicBezTo>
                    <a:cubicBezTo>
                      <a:pt x="370" y="284"/>
                      <a:pt x="370" y="284"/>
                      <a:pt x="370" y="284"/>
                    </a:cubicBezTo>
                    <a:cubicBezTo>
                      <a:pt x="368" y="284"/>
                      <a:pt x="368" y="284"/>
                      <a:pt x="368" y="284"/>
                    </a:cubicBezTo>
                    <a:cubicBezTo>
                      <a:pt x="368" y="278"/>
                      <a:pt x="368" y="278"/>
                      <a:pt x="368" y="278"/>
                    </a:cubicBezTo>
                    <a:cubicBezTo>
                      <a:pt x="346" y="278"/>
                      <a:pt x="346" y="278"/>
                      <a:pt x="346" y="278"/>
                    </a:cubicBezTo>
                    <a:cubicBezTo>
                      <a:pt x="346" y="273"/>
                      <a:pt x="346" y="273"/>
                      <a:pt x="346" y="273"/>
                    </a:cubicBezTo>
                    <a:cubicBezTo>
                      <a:pt x="339" y="273"/>
                      <a:pt x="339" y="273"/>
                      <a:pt x="339" y="273"/>
                    </a:cubicBezTo>
                    <a:cubicBezTo>
                      <a:pt x="339" y="269"/>
                      <a:pt x="339" y="269"/>
                      <a:pt x="339" y="269"/>
                    </a:cubicBezTo>
                    <a:cubicBezTo>
                      <a:pt x="328" y="269"/>
                      <a:pt x="328" y="269"/>
                      <a:pt x="328" y="269"/>
                    </a:cubicBezTo>
                    <a:cubicBezTo>
                      <a:pt x="328" y="264"/>
                      <a:pt x="328" y="264"/>
                      <a:pt x="328" y="264"/>
                    </a:cubicBezTo>
                    <a:cubicBezTo>
                      <a:pt x="324" y="264"/>
                      <a:pt x="324" y="264"/>
                      <a:pt x="324" y="264"/>
                    </a:cubicBezTo>
                    <a:cubicBezTo>
                      <a:pt x="324" y="254"/>
                      <a:pt x="324" y="254"/>
                      <a:pt x="324" y="254"/>
                    </a:cubicBezTo>
                    <a:cubicBezTo>
                      <a:pt x="302" y="254"/>
                      <a:pt x="302" y="254"/>
                      <a:pt x="302" y="254"/>
                    </a:cubicBezTo>
                    <a:cubicBezTo>
                      <a:pt x="302" y="250"/>
                      <a:pt x="302" y="250"/>
                      <a:pt x="302" y="250"/>
                    </a:cubicBezTo>
                    <a:cubicBezTo>
                      <a:pt x="297" y="250"/>
                      <a:pt x="297" y="250"/>
                      <a:pt x="297" y="250"/>
                    </a:cubicBezTo>
                    <a:cubicBezTo>
                      <a:pt x="297" y="245"/>
                      <a:pt x="297" y="245"/>
                      <a:pt x="297" y="245"/>
                    </a:cubicBezTo>
                    <a:cubicBezTo>
                      <a:pt x="290" y="245"/>
                      <a:pt x="290" y="245"/>
                      <a:pt x="290" y="245"/>
                    </a:cubicBezTo>
                    <a:cubicBezTo>
                      <a:pt x="290" y="236"/>
                      <a:pt x="290" y="236"/>
                      <a:pt x="290" y="236"/>
                    </a:cubicBezTo>
                    <a:cubicBezTo>
                      <a:pt x="288" y="236"/>
                      <a:pt x="288" y="236"/>
                      <a:pt x="288" y="236"/>
                    </a:cubicBezTo>
                    <a:cubicBezTo>
                      <a:pt x="288" y="232"/>
                      <a:pt x="288" y="232"/>
                      <a:pt x="288" y="232"/>
                    </a:cubicBezTo>
                    <a:cubicBezTo>
                      <a:pt x="281" y="232"/>
                      <a:pt x="281" y="232"/>
                      <a:pt x="281" y="232"/>
                    </a:cubicBezTo>
                    <a:cubicBezTo>
                      <a:pt x="281" y="227"/>
                      <a:pt x="281" y="227"/>
                      <a:pt x="281" y="227"/>
                    </a:cubicBezTo>
                    <a:cubicBezTo>
                      <a:pt x="275" y="227"/>
                      <a:pt x="275" y="227"/>
                      <a:pt x="275" y="227"/>
                    </a:cubicBezTo>
                    <a:cubicBezTo>
                      <a:pt x="275" y="223"/>
                      <a:pt x="275" y="223"/>
                      <a:pt x="275" y="223"/>
                    </a:cubicBezTo>
                    <a:cubicBezTo>
                      <a:pt x="271" y="223"/>
                      <a:pt x="271" y="223"/>
                      <a:pt x="271" y="223"/>
                    </a:cubicBezTo>
                    <a:cubicBezTo>
                      <a:pt x="271" y="218"/>
                      <a:pt x="271" y="218"/>
                      <a:pt x="271" y="218"/>
                    </a:cubicBezTo>
                    <a:cubicBezTo>
                      <a:pt x="265" y="218"/>
                      <a:pt x="265" y="218"/>
                      <a:pt x="265" y="218"/>
                    </a:cubicBezTo>
                    <a:cubicBezTo>
                      <a:pt x="265" y="213"/>
                      <a:pt x="265" y="213"/>
                      <a:pt x="265" y="213"/>
                    </a:cubicBezTo>
                    <a:cubicBezTo>
                      <a:pt x="259" y="213"/>
                      <a:pt x="259" y="213"/>
                      <a:pt x="259" y="213"/>
                    </a:cubicBezTo>
                    <a:cubicBezTo>
                      <a:pt x="259" y="209"/>
                      <a:pt x="259" y="209"/>
                      <a:pt x="259" y="209"/>
                    </a:cubicBezTo>
                    <a:cubicBezTo>
                      <a:pt x="255" y="209"/>
                      <a:pt x="255" y="209"/>
                      <a:pt x="255" y="209"/>
                    </a:cubicBezTo>
                    <a:cubicBezTo>
                      <a:pt x="255" y="204"/>
                      <a:pt x="255" y="204"/>
                      <a:pt x="255" y="204"/>
                    </a:cubicBezTo>
                    <a:cubicBezTo>
                      <a:pt x="255" y="198"/>
                      <a:pt x="255" y="198"/>
                      <a:pt x="255" y="198"/>
                    </a:cubicBezTo>
                    <a:cubicBezTo>
                      <a:pt x="251" y="198"/>
                      <a:pt x="251" y="198"/>
                      <a:pt x="251" y="198"/>
                    </a:cubicBezTo>
                    <a:cubicBezTo>
                      <a:pt x="251" y="196"/>
                      <a:pt x="251" y="196"/>
                      <a:pt x="251" y="196"/>
                    </a:cubicBezTo>
                    <a:cubicBezTo>
                      <a:pt x="247" y="196"/>
                      <a:pt x="247" y="196"/>
                      <a:pt x="247" y="196"/>
                    </a:cubicBezTo>
                    <a:cubicBezTo>
                      <a:pt x="247" y="192"/>
                      <a:pt x="247" y="192"/>
                      <a:pt x="247" y="192"/>
                    </a:cubicBezTo>
                    <a:cubicBezTo>
                      <a:pt x="242" y="192"/>
                      <a:pt x="242" y="192"/>
                      <a:pt x="242" y="192"/>
                    </a:cubicBezTo>
                    <a:cubicBezTo>
                      <a:pt x="242" y="189"/>
                      <a:pt x="242" y="189"/>
                      <a:pt x="242" y="189"/>
                    </a:cubicBezTo>
                    <a:cubicBezTo>
                      <a:pt x="235" y="189"/>
                      <a:pt x="235" y="189"/>
                      <a:pt x="235" y="189"/>
                    </a:cubicBezTo>
                    <a:cubicBezTo>
                      <a:pt x="235" y="184"/>
                      <a:pt x="235" y="184"/>
                      <a:pt x="235" y="184"/>
                    </a:cubicBezTo>
                    <a:cubicBezTo>
                      <a:pt x="235" y="180"/>
                      <a:pt x="235" y="180"/>
                      <a:pt x="235" y="180"/>
                    </a:cubicBezTo>
                    <a:cubicBezTo>
                      <a:pt x="232" y="180"/>
                      <a:pt x="232" y="180"/>
                      <a:pt x="232" y="180"/>
                    </a:cubicBezTo>
                    <a:cubicBezTo>
                      <a:pt x="232" y="177"/>
                      <a:pt x="232" y="177"/>
                      <a:pt x="232" y="177"/>
                    </a:cubicBezTo>
                    <a:cubicBezTo>
                      <a:pt x="217" y="177"/>
                      <a:pt x="217" y="177"/>
                      <a:pt x="217" y="177"/>
                    </a:cubicBezTo>
                    <a:cubicBezTo>
                      <a:pt x="217" y="173"/>
                      <a:pt x="217" y="173"/>
                      <a:pt x="217" y="173"/>
                    </a:cubicBezTo>
                    <a:cubicBezTo>
                      <a:pt x="210" y="173"/>
                      <a:pt x="210" y="173"/>
                      <a:pt x="210" y="173"/>
                    </a:cubicBezTo>
                    <a:cubicBezTo>
                      <a:pt x="210" y="170"/>
                      <a:pt x="210" y="170"/>
                      <a:pt x="210" y="170"/>
                    </a:cubicBezTo>
                    <a:cubicBezTo>
                      <a:pt x="203" y="170"/>
                      <a:pt x="203" y="170"/>
                      <a:pt x="203" y="170"/>
                    </a:cubicBezTo>
                    <a:cubicBezTo>
                      <a:pt x="203" y="165"/>
                      <a:pt x="203" y="165"/>
                      <a:pt x="203" y="165"/>
                    </a:cubicBezTo>
                    <a:cubicBezTo>
                      <a:pt x="201" y="165"/>
                      <a:pt x="201" y="165"/>
                      <a:pt x="201" y="165"/>
                    </a:cubicBezTo>
                    <a:cubicBezTo>
                      <a:pt x="201" y="158"/>
                      <a:pt x="201" y="158"/>
                      <a:pt x="201" y="158"/>
                    </a:cubicBezTo>
                    <a:cubicBezTo>
                      <a:pt x="194" y="158"/>
                      <a:pt x="194" y="158"/>
                      <a:pt x="194" y="158"/>
                    </a:cubicBezTo>
                    <a:cubicBezTo>
                      <a:pt x="194" y="153"/>
                      <a:pt x="194" y="153"/>
                      <a:pt x="194" y="153"/>
                    </a:cubicBezTo>
                    <a:cubicBezTo>
                      <a:pt x="184" y="153"/>
                      <a:pt x="184" y="153"/>
                      <a:pt x="184" y="153"/>
                    </a:cubicBezTo>
                    <a:cubicBezTo>
                      <a:pt x="184" y="138"/>
                      <a:pt x="184" y="138"/>
                      <a:pt x="184" y="138"/>
                    </a:cubicBezTo>
                    <a:cubicBezTo>
                      <a:pt x="182" y="138"/>
                      <a:pt x="182" y="138"/>
                      <a:pt x="182" y="138"/>
                    </a:cubicBezTo>
                    <a:cubicBezTo>
                      <a:pt x="182" y="134"/>
                      <a:pt x="182" y="134"/>
                      <a:pt x="182" y="134"/>
                    </a:cubicBezTo>
                    <a:cubicBezTo>
                      <a:pt x="165" y="134"/>
                      <a:pt x="165" y="134"/>
                      <a:pt x="165" y="134"/>
                    </a:cubicBezTo>
                    <a:cubicBezTo>
                      <a:pt x="165" y="131"/>
                      <a:pt x="165" y="131"/>
                      <a:pt x="165" y="131"/>
                    </a:cubicBezTo>
                    <a:cubicBezTo>
                      <a:pt x="159" y="131"/>
                      <a:pt x="159" y="131"/>
                      <a:pt x="159" y="131"/>
                    </a:cubicBezTo>
                    <a:cubicBezTo>
                      <a:pt x="159" y="127"/>
                      <a:pt x="159" y="127"/>
                      <a:pt x="159" y="127"/>
                    </a:cubicBezTo>
                    <a:cubicBezTo>
                      <a:pt x="156" y="127"/>
                      <a:pt x="156" y="127"/>
                      <a:pt x="156" y="127"/>
                    </a:cubicBezTo>
                    <a:cubicBezTo>
                      <a:pt x="156" y="119"/>
                      <a:pt x="156" y="119"/>
                      <a:pt x="156" y="119"/>
                    </a:cubicBezTo>
                    <a:cubicBezTo>
                      <a:pt x="151" y="119"/>
                      <a:pt x="151" y="119"/>
                      <a:pt x="151" y="119"/>
                    </a:cubicBezTo>
                    <a:cubicBezTo>
                      <a:pt x="151" y="113"/>
                      <a:pt x="151" y="113"/>
                      <a:pt x="151" y="113"/>
                    </a:cubicBezTo>
                    <a:cubicBezTo>
                      <a:pt x="149" y="113"/>
                      <a:pt x="149" y="113"/>
                      <a:pt x="149" y="113"/>
                    </a:cubicBezTo>
                    <a:cubicBezTo>
                      <a:pt x="149" y="108"/>
                      <a:pt x="149" y="108"/>
                      <a:pt x="149" y="108"/>
                    </a:cubicBezTo>
                    <a:cubicBezTo>
                      <a:pt x="145" y="108"/>
                      <a:pt x="145" y="108"/>
                      <a:pt x="145" y="108"/>
                    </a:cubicBezTo>
                    <a:cubicBezTo>
                      <a:pt x="145" y="104"/>
                      <a:pt x="145" y="104"/>
                      <a:pt x="145" y="104"/>
                    </a:cubicBezTo>
                    <a:cubicBezTo>
                      <a:pt x="145" y="99"/>
                      <a:pt x="145" y="99"/>
                      <a:pt x="145" y="99"/>
                    </a:cubicBezTo>
                    <a:cubicBezTo>
                      <a:pt x="143" y="99"/>
                      <a:pt x="143" y="99"/>
                      <a:pt x="143" y="99"/>
                    </a:cubicBezTo>
                    <a:cubicBezTo>
                      <a:pt x="143" y="97"/>
                      <a:pt x="143" y="97"/>
                      <a:pt x="143" y="97"/>
                    </a:cubicBezTo>
                    <a:cubicBezTo>
                      <a:pt x="141" y="97"/>
                      <a:pt x="141" y="97"/>
                      <a:pt x="141" y="97"/>
                    </a:cubicBezTo>
                    <a:cubicBezTo>
                      <a:pt x="141" y="93"/>
                      <a:pt x="141" y="93"/>
                      <a:pt x="141" y="93"/>
                    </a:cubicBezTo>
                    <a:cubicBezTo>
                      <a:pt x="139" y="93"/>
                      <a:pt x="139" y="93"/>
                      <a:pt x="139" y="93"/>
                    </a:cubicBezTo>
                    <a:cubicBezTo>
                      <a:pt x="139" y="90"/>
                      <a:pt x="139" y="90"/>
                      <a:pt x="139" y="90"/>
                    </a:cubicBezTo>
                    <a:cubicBezTo>
                      <a:pt x="120" y="90"/>
                      <a:pt x="120" y="90"/>
                      <a:pt x="120" y="90"/>
                    </a:cubicBezTo>
                    <a:cubicBezTo>
                      <a:pt x="120" y="89"/>
                      <a:pt x="120" y="89"/>
                      <a:pt x="120" y="89"/>
                    </a:cubicBezTo>
                    <a:cubicBezTo>
                      <a:pt x="118" y="89"/>
                      <a:pt x="118" y="89"/>
                      <a:pt x="118" y="89"/>
                    </a:cubicBezTo>
                    <a:cubicBezTo>
                      <a:pt x="118" y="84"/>
                      <a:pt x="118" y="84"/>
                      <a:pt x="118" y="84"/>
                    </a:cubicBezTo>
                    <a:cubicBezTo>
                      <a:pt x="109" y="84"/>
                      <a:pt x="109" y="84"/>
                      <a:pt x="109" y="84"/>
                    </a:cubicBezTo>
                    <a:cubicBezTo>
                      <a:pt x="109" y="80"/>
                      <a:pt x="109" y="80"/>
                      <a:pt x="109" y="80"/>
                    </a:cubicBezTo>
                    <a:cubicBezTo>
                      <a:pt x="104" y="80"/>
                      <a:pt x="104" y="80"/>
                      <a:pt x="104" y="80"/>
                    </a:cubicBezTo>
                    <a:cubicBezTo>
                      <a:pt x="104" y="76"/>
                      <a:pt x="104" y="76"/>
                      <a:pt x="104" y="76"/>
                    </a:cubicBezTo>
                    <a:cubicBezTo>
                      <a:pt x="100" y="76"/>
                      <a:pt x="100" y="76"/>
                      <a:pt x="100" y="76"/>
                    </a:cubicBezTo>
                    <a:cubicBezTo>
                      <a:pt x="100" y="72"/>
                      <a:pt x="100" y="72"/>
                      <a:pt x="100" y="72"/>
                    </a:cubicBezTo>
                    <a:cubicBezTo>
                      <a:pt x="91" y="72"/>
                      <a:pt x="91" y="72"/>
                      <a:pt x="91" y="72"/>
                    </a:cubicBezTo>
                    <a:cubicBezTo>
                      <a:pt x="91" y="70"/>
                      <a:pt x="91" y="70"/>
                      <a:pt x="91" y="70"/>
                    </a:cubicBezTo>
                    <a:cubicBezTo>
                      <a:pt x="74" y="70"/>
                      <a:pt x="74" y="70"/>
                      <a:pt x="74" y="70"/>
                    </a:cubicBezTo>
                    <a:cubicBezTo>
                      <a:pt x="74" y="65"/>
                      <a:pt x="74" y="65"/>
                      <a:pt x="74" y="65"/>
                    </a:cubicBezTo>
                    <a:cubicBezTo>
                      <a:pt x="72" y="65"/>
                      <a:pt x="72" y="65"/>
                      <a:pt x="72" y="65"/>
                    </a:cubicBezTo>
                    <a:cubicBezTo>
                      <a:pt x="71" y="65"/>
                      <a:pt x="71" y="65"/>
                      <a:pt x="71" y="65"/>
                    </a:cubicBezTo>
                    <a:cubicBezTo>
                      <a:pt x="71" y="62"/>
                      <a:pt x="71" y="62"/>
                      <a:pt x="71" y="62"/>
                    </a:cubicBezTo>
                    <a:cubicBezTo>
                      <a:pt x="59" y="62"/>
                      <a:pt x="59" y="62"/>
                      <a:pt x="59" y="62"/>
                    </a:cubicBezTo>
                    <a:cubicBezTo>
                      <a:pt x="59" y="54"/>
                      <a:pt x="59" y="54"/>
                      <a:pt x="59" y="54"/>
                    </a:cubicBezTo>
                    <a:cubicBezTo>
                      <a:pt x="55" y="54"/>
                      <a:pt x="55" y="54"/>
                      <a:pt x="55" y="54"/>
                    </a:cubicBezTo>
                    <a:cubicBezTo>
                      <a:pt x="55" y="48"/>
                      <a:pt x="55" y="48"/>
                      <a:pt x="55" y="48"/>
                    </a:cubicBezTo>
                    <a:cubicBezTo>
                      <a:pt x="52" y="48"/>
                      <a:pt x="52" y="48"/>
                      <a:pt x="52" y="48"/>
                    </a:cubicBezTo>
                    <a:cubicBezTo>
                      <a:pt x="52" y="43"/>
                      <a:pt x="52" y="43"/>
                      <a:pt x="52" y="43"/>
                    </a:cubicBezTo>
                    <a:cubicBezTo>
                      <a:pt x="49" y="43"/>
                      <a:pt x="49" y="43"/>
                      <a:pt x="49" y="43"/>
                    </a:cubicBezTo>
                    <a:cubicBezTo>
                      <a:pt x="49" y="39"/>
                      <a:pt x="49" y="39"/>
                      <a:pt x="49" y="39"/>
                    </a:cubicBezTo>
                    <a:cubicBezTo>
                      <a:pt x="49" y="36"/>
                      <a:pt x="49" y="36"/>
                      <a:pt x="49" y="36"/>
                    </a:cubicBezTo>
                    <a:cubicBezTo>
                      <a:pt x="48" y="36"/>
                      <a:pt x="48" y="36"/>
                      <a:pt x="48" y="36"/>
                    </a:cubicBezTo>
                    <a:cubicBezTo>
                      <a:pt x="48" y="32"/>
                      <a:pt x="48" y="32"/>
                      <a:pt x="48" y="32"/>
                    </a:cubicBezTo>
                    <a:cubicBezTo>
                      <a:pt x="43" y="32"/>
                      <a:pt x="43" y="32"/>
                      <a:pt x="43" y="32"/>
                    </a:cubicBezTo>
                    <a:cubicBezTo>
                      <a:pt x="43" y="30"/>
                      <a:pt x="43" y="30"/>
                      <a:pt x="43" y="30"/>
                    </a:cubicBezTo>
                    <a:cubicBezTo>
                      <a:pt x="38" y="30"/>
                      <a:pt x="38" y="30"/>
                      <a:pt x="38" y="30"/>
                    </a:cubicBezTo>
                    <a:cubicBezTo>
                      <a:pt x="38" y="27"/>
                      <a:pt x="38" y="27"/>
                      <a:pt x="38" y="27"/>
                    </a:cubicBezTo>
                    <a:cubicBezTo>
                      <a:pt x="36" y="27"/>
                      <a:pt x="36" y="27"/>
                      <a:pt x="36" y="27"/>
                    </a:cubicBezTo>
                    <a:cubicBezTo>
                      <a:pt x="36" y="19"/>
                      <a:pt x="36" y="19"/>
                      <a:pt x="36" y="19"/>
                    </a:cubicBezTo>
                    <a:cubicBezTo>
                      <a:pt x="26" y="19"/>
                      <a:pt x="26" y="19"/>
                      <a:pt x="26" y="19"/>
                    </a:cubicBezTo>
                    <a:cubicBezTo>
                      <a:pt x="26" y="13"/>
                      <a:pt x="26" y="13"/>
                      <a:pt x="26" y="13"/>
                    </a:cubicBezTo>
                    <a:cubicBezTo>
                      <a:pt x="10" y="13"/>
                      <a:pt x="10" y="13"/>
                      <a:pt x="10" y="13"/>
                    </a:cubicBezTo>
                    <a:cubicBezTo>
                      <a:pt x="10" y="8"/>
                      <a:pt x="10" y="8"/>
                      <a:pt x="10" y="8"/>
                    </a:cubicBezTo>
                    <a:cubicBezTo>
                      <a:pt x="7" y="8"/>
                      <a:pt x="7" y="8"/>
                      <a:pt x="7" y="8"/>
                    </a:cubicBezTo>
                    <a:cubicBezTo>
                      <a:pt x="7" y="8"/>
                      <a:pt x="7" y="8"/>
                      <a:pt x="7" y="0"/>
                    </a:cubicBezTo>
                    <a:cubicBezTo>
                      <a:pt x="6" y="0"/>
                      <a:pt x="6" y="0"/>
                      <a:pt x="6" y="0"/>
                    </a:cubicBezTo>
                    <a:cubicBezTo>
                      <a:pt x="0" y="0"/>
                      <a:pt x="0" y="0"/>
                      <a:pt x="0" y="0"/>
                    </a:cubicBezTo>
                  </a:path>
                </a:pathLst>
              </a:cu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6" name="Line 147"/>
              <p:cNvSpPr>
                <a:spLocks noChangeShapeType="1"/>
              </p:cNvSpPr>
              <p:nvPr/>
            </p:nvSpPr>
            <p:spPr bwMode="auto">
              <a:xfrm>
                <a:off x="7909719" y="3637756"/>
                <a:ext cx="0" cy="2540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7" name="Line 148"/>
              <p:cNvSpPr>
                <a:spLocks noChangeShapeType="1"/>
              </p:cNvSpPr>
              <p:nvPr/>
            </p:nvSpPr>
            <p:spPr bwMode="auto">
              <a:xfrm flipH="1">
                <a:off x="7898607" y="3648869"/>
                <a:ext cx="25400"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8" name="Line 149"/>
              <p:cNvSpPr>
                <a:spLocks noChangeShapeType="1"/>
              </p:cNvSpPr>
              <p:nvPr/>
            </p:nvSpPr>
            <p:spPr bwMode="auto">
              <a:xfrm>
                <a:off x="7706519" y="3591719"/>
                <a:ext cx="0" cy="30163"/>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9" name="Line 150"/>
              <p:cNvSpPr>
                <a:spLocks noChangeShapeType="1"/>
              </p:cNvSpPr>
              <p:nvPr/>
            </p:nvSpPr>
            <p:spPr bwMode="auto">
              <a:xfrm flipH="1">
                <a:off x="7692232" y="3607594"/>
                <a:ext cx="30163"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0" name="Line 151"/>
              <p:cNvSpPr>
                <a:spLocks noChangeShapeType="1"/>
              </p:cNvSpPr>
              <p:nvPr/>
            </p:nvSpPr>
            <p:spPr bwMode="auto">
              <a:xfrm>
                <a:off x="7635082" y="3539331"/>
                <a:ext cx="0" cy="30163"/>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 name="Line 152"/>
              <p:cNvSpPr>
                <a:spLocks noChangeShapeType="1"/>
              </p:cNvSpPr>
              <p:nvPr/>
            </p:nvSpPr>
            <p:spPr bwMode="auto">
              <a:xfrm flipH="1">
                <a:off x="7620794" y="3555206"/>
                <a:ext cx="30163"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 name="Line 153"/>
              <p:cNvSpPr>
                <a:spLocks noChangeShapeType="1"/>
              </p:cNvSpPr>
              <p:nvPr/>
            </p:nvSpPr>
            <p:spPr bwMode="auto">
              <a:xfrm>
                <a:off x="6863557" y="3236119"/>
                <a:ext cx="0" cy="26988"/>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 name="Line 154"/>
              <p:cNvSpPr>
                <a:spLocks noChangeShapeType="1"/>
              </p:cNvSpPr>
              <p:nvPr/>
            </p:nvSpPr>
            <p:spPr bwMode="auto">
              <a:xfrm flipH="1">
                <a:off x="6847682" y="3250406"/>
                <a:ext cx="30163"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4" name="Line 155"/>
              <p:cNvSpPr>
                <a:spLocks noChangeShapeType="1"/>
              </p:cNvSpPr>
              <p:nvPr/>
            </p:nvSpPr>
            <p:spPr bwMode="auto">
              <a:xfrm>
                <a:off x="6841332" y="3236119"/>
                <a:ext cx="0" cy="26988"/>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5" name="Line 156"/>
              <p:cNvSpPr>
                <a:spLocks noChangeShapeType="1"/>
              </p:cNvSpPr>
              <p:nvPr/>
            </p:nvSpPr>
            <p:spPr bwMode="auto">
              <a:xfrm flipH="1">
                <a:off x="6825457" y="3250406"/>
                <a:ext cx="30163"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6" name="Line 157"/>
              <p:cNvSpPr>
                <a:spLocks noChangeShapeType="1"/>
              </p:cNvSpPr>
              <p:nvPr/>
            </p:nvSpPr>
            <p:spPr bwMode="auto">
              <a:xfrm>
                <a:off x="6806407" y="3205956"/>
                <a:ext cx="0" cy="26988"/>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7" name="Line 158"/>
              <p:cNvSpPr>
                <a:spLocks noChangeShapeType="1"/>
              </p:cNvSpPr>
              <p:nvPr/>
            </p:nvSpPr>
            <p:spPr bwMode="auto">
              <a:xfrm flipH="1">
                <a:off x="6792119" y="3217069"/>
                <a:ext cx="30163"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 name="Line 159"/>
              <p:cNvSpPr>
                <a:spLocks noChangeShapeType="1"/>
              </p:cNvSpPr>
              <p:nvPr/>
            </p:nvSpPr>
            <p:spPr bwMode="auto">
              <a:xfrm>
                <a:off x="6404769" y="2880519"/>
                <a:ext cx="0" cy="2540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9" name="Line 160"/>
              <p:cNvSpPr>
                <a:spLocks noChangeShapeType="1"/>
              </p:cNvSpPr>
              <p:nvPr/>
            </p:nvSpPr>
            <p:spPr bwMode="auto">
              <a:xfrm flipH="1">
                <a:off x="6390482" y="2891631"/>
                <a:ext cx="26988"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0" name="Line 161"/>
              <p:cNvSpPr>
                <a:spLocks noChangeShapeType="1"/>
              </p:cNvSpPr>
              <p:nvPr/>
            </p:nvSpPr>
            <p:spPr bwMode="auto">
              <a:xfrm>
                <a:off x="6258719" y="2734469"/>
                <a:ext cx="0" cy="2540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1" name="Line 162"/>
              <p:cNvSpPr>
                <a:spLocks noChangeShapeType="1"/>
              </p:cNvSpPr>
              <p:nvPr/>
            </p:nvSpPr>
            <p:spPr bwMode="auto">
              <a:xfrm flipH="1">
                <a:off x="6244432" y="2745581"/>
                <a:ext cx="25400"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2" name="Line 163"/>
              <p:cNvSpPr>
                <a:spLocks noChangeShapeType="1"/>
              </p:cNvSpPr>
              <p:nvPr/>
            </p:nvSpPr>
            <p:spPr bwMode="auto">
              <a:xfrm>
                <a:off x="6211094" y="2718594"/>
                <a:ext cx="0" cy="30163"/>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3" name="Line 164"/>
              <p:cNvSpPr>
                <a:spLocks noChangeShapeType="1"/>
              </p:cNvSpPr>
              <p:nvPr/>
            </p:nvSpPr>
            <p:spPr bwMode="auto">
              <a:xfrm flipH="1">
                <a:off x="6195219" y="2734469"/>
                <a:ext cx="26988"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4" name="Line 165"/>
              <p:cNvSpPr>
                <a:spLocks noChangeShapeType="1"/>
              </p:cNvSpPr>
              <p:nvPr/>
            </p:nvSpPr>
            <p:spPr bwMode="auto">
              <a:xfrm>
                <a:off x="6192044" y="2718594"/>
                <a:ext cx="0" cy="30163"/>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5" name="Line 166"/>
              <p:cNvSpPr>
                <a:spLocks noChangeShapeType="1"/>
              </p:cNvSpPr>
              <p:nvPr/>
            </p:nvSpPr>
            <p:spPr bwMode="auto">
              <a:xfrm flipH="1">
                <a:off x="6176169" y="2734469"/>
                <a:ext cx="30163"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6" name="Line 167"/>
              <p:cNvSpPr>
                <a:spLocks noChangeShapeType="1"/>
              </p:cNvSpPr>
              <p:nvPr/>
            </p:nvSpPr>
            <p:spPr bwMode="auto">
              <a:xfrm>
                <a:off x="6112669" y="2572544"/>
                <a:ext cx="0" cy="30163"/>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 name="Line 168"/>
              <p:cNvSpPr>
                <a:spLocks noChangeShapeType="1"/>
              </p:cNvSpPr>
              <p:nvPr/>
            </p:nvSpPr>
            <p:spPr bwMode="auto">
              <a:xfrm flipH="1">
                <a:off x="6098382" y="2586831"/>
                <a:ext cx="25400"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8" name="Line 169"/>
              <p:cNvSpPr>
                <a:spLocks noChangeShapeType="1"/>
              </p:cNvSpPr>
              <p:nvPr/>
            </p:nvSpPr>
            <p:spPr bwMode="auto">
              <a:xfrm>
                <a:off x="5845969" y="2459831"/>
                <a:ext cx="0" cy="30163"/>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 name="Line 170"/>
              <p:cNvSpPr>
                <a:spLocks noChangeShapeType="1"/>
              </p:cNvSpPr>
              <p:nvPr/>
            </p:nvSpPr>
            <p:spPr bwMode="auto">
              <a:xfrm flipH="1">
                <a:off x="5831682" y="2475706"/>
                <a:ext cx="26988"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0" name="Line 171"/>
              <p:cNvSpPr>
                <a:spLocks noChangeShapeType="1"/>
              </p:cNvSpPr>
              <p:nvPr/>
            </p:nvSpPr>
            <p:spPr bwMode="auto">
              <a:xfrm>
                <a:off x="5688807" y="2275681"/>
                <a:ext cx="0" cy="26988"/>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1" name="Line 172"/>
              <p:cNvSpPr>
                <a:spLocks noChangeShapeType="1"/>
              </p:cNvSpPr>
              <p:nvPr/>
            </p:nvSpPr>
            <p:spPr bwMode="auto">
              <a:xfrm flipH="1">
                <a:off x="5674519" y="2291556"/>
                <a:ext cx="30163"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2" name="Groupe 271"/>
            <p:cNvGrpSpPr/>
            <p:nvPr/>
          </p:nvGrpSpPr>
          <p:grpSpPr>
            <a:xfrm>
              <a:off x="5417044" y="2456116"/>
              <a:ext cx="2288694" cy="1432763"/>
              <a:chOff x="5417044" y="2503251"/>
              <a:chExt cx="2288694" cy="1432763"/>
            </a:xfrm>
          </p:grpSpPr>
          <p:grpSp>
            <p:nvGrpSpPr>
              <p:cNvPr id="273" name="Groupe 272"/>
              <p:cNvGrpSpPr>
                <a:grpSpLocks noChangeAspect="1"/>
              </p:cNvGrpSpPr>
              <p:nvPr/>
            </p:nvGrpSpPr>
            <p:grpSpPr>
              <a:xfrm>
                <a:off x="6564492" y="3463408"/>
                <a:ext cx="72000" cy="72000"/>
                <a:chOff x="6282047" y="4266615"/>
                <a:chExt cx="144000" cy="144000"/>
              </a:xfrm>
            </p:grpSpPr>
            <p:sp>
              <p:nvSpPr>
                <p:cNvPr id="307"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308"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4" name="Groupe 273"/>
              <p:cNvGrpSpPr>
                <a:grpSpLocks noChangeAspect="1"/>
              </p:cNvGrpSpPr>
              <p:nvPr/>
            </p:nvGrpSpPr>
            <p:grpSpPr>
              <a:xfrm>
                <a:off x="7633738" y="3864014"/>
                <a:ext cx="72000" cy="72000"/>
                <a:chOff x="6282047" y="4266615"/>
                <a:chExt cx="144000" cy="144000"/>
              </a:xfrm>
            </p:grpSpPr>
            <p:sp>
              <p:nvSpPr>
                <p:cNvPr id="305"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306"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5" name="Groupe 274"/>
              <p:cNvGrpSpPr>
                <a:grpSpLocks noChangeAspect="1"/>
              </p:cNvGrpSpPr>
              <p:nvPr/>
            </p:nvGrpSpPr>
            <p:grpSpPr>
              <a:xfrm>
                <a:off x="7433450" y="3824609"/>
                <a:ext cx="72000" cy="72000"/>
                <a:chOff x="6282047" y="4266615"/>
                <a:chExt cx="144000" cy="144000"/>
              </a:xfrm>
            </p:grpSpPr>
            <p:sp>
              <p:nvSpPr>
                <p:cNvPr id="303"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304"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6" name="Groupe 275"/>
              <p:cNvGrpSpPr>
                <a:grpSpLocks noChangeAspect="1"/>
              </p:cNvGrpSpPr>
              <p:nvPr/>
            </p:nvGrpSpPr>
            <p:grpSpPr>
              <a:xfrm>
                <a:off x="7362012" y="3770865"/>
                <a:ext cx="72000" cy="72000"/>
                <a:chOff x="6282047" y="4266615"/>
                <a:chExt cx="144000" cy="144000"/>
              </a:xfrm>
            </p:grpSpPr>
            <p:sp>
              <p:nvSpPr>
                <p:cNvPr id="301"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302"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7" name="Groupe 276"/>
              <p:cNvGrpSpPr>
                <a:grpSpLocks noChangeAspect="1"/>
              </p:cNvGrpSpPr>
              <p:nvPr/>
            </p:nvGrpSpPr>
            <p:grpSpPr>
              <a:xfrm>
                <a:off x="6587594" y="3463408"/>
                <a:ext cx="72000" cy="72000"/>
                <a:chOff x="6282047" y="4266615"/>
                <a:chExt cx="144000" cy="144000"/>
              </a:xfrm>
            </p:grpSpPr>
            <p:sp>
              <p:nvSpPr>
                <p:cNvPr id="299"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300"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8" name="Groupe 277"/>
              <p:cNvGrpSpPr>
                <a:grpSpLocks noChangeAspect="1"/>
              </p:cNvGrpSpPr>
              <p:nvPr/>
            </p:nvGrpSpPr>
            <p:grpSpPr>
              <a:xfrm>
                <a:off x="6530988" y="3433245"/>
                <a:ext cx="72000" cy="72000"/>
                <a:chOff x="6282047" y="4266615"/>
                <a:chExt cx="144000" cy="144000"/>
              </a:xfrm>
            </p:grpSpPr>
            <p:sp>
              <p:nvSpPr>
                <p:cNvPr id="297"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298"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9" name="Groupe 278"/>
              <p:cNvGrpSpPr>
                <a:grpSpLocks noChangeAspect="1"/>
              </p:cNvGrpSpPr>
              <p:nvPr/>
            </p:nvGrpSpPr>
            <p:grpSpPr>
              <a:xfrm>
                <a:off x="6130906" y="3105426"/>
                <a:ext cx="72000" cy="72000"/>
                <a:chOff x="6282047" y="4266615"/>
                <a:chExt cx="144000" cy="144000"/>
              </a:xfrm>
            </p:grpSpPr>
            <p:sp>
              <p:nvSpPr>
                <p:cNvPr id="295"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296"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80" name="Groupe 279"/>
              <p:cNvGrpSpPr>
                <a:grpSpLocks noChangeAspect="1"/>
              </p:cNvGrpSpPr>
              <p:nvPr/>
            </p:nvGrpSpPr>
            <p:grpSpPr>
              <a:xfrm>
                <a:off x="5983269" y="2962552"/>
                <a:ext cx="72000" cy="72000"/>
                <a:chOff x="6282047" y="4266615"/>
                <a:chExt cx="144000" cy="144000"/>
              </a:xfrm>
            </p:grpSpPr>
            <p:sp>
              <p:nvSpPr>
                <p:cNvPr id="293"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294"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81" name="Groupe 280"/>
              <p:cNvGrpSpPr>
                <a:grpSpLocks noChangeAspect="1"/>
              </p:cNvGrpSpPr>
              <p:nvPr/>
            </p:nvGrpSpPr>
            <p:grpSpPr>
              <a:xfrm>
                <a:off x="5938306" y="2948264"/>
                <a:ext cx="72000" cy="72000"/>
                <a:chOff x="6282047" y="4266615"/>
                <a:chExt cx="144000" cy="144000"/>
              </a:xfrm>
            </p:grpSpPr>
            <p:sp>
              <p:nvSpPr>
                <p:cNvPr id="291"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292"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82" name="Groupe 281"/>
              <p:cNvGrpSpPr>
                <a:grpSpLocks noChangeAspect="1"/>
              </p:cNvGrpSpPr>
              <p:nvPr/>
            </p:nvGrpSpPr>
            <p:grpSpPr>
              <a:xfrm>
                <a:off x="5838806" y="2801420"/>
                <a:ext cx="72000" cy="72000"/>
                <a:chOff x="6282047" y="4266615"/>
                <a:chExt cx="144000" cy="144000"/>
              </a:xfrm>
            </p:grpSpPr>
            <p:sp>
              <p:nvSpPr>
                <p:cNvPr id="289"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83" name="Groupe 282"/>
              <p:cNvGrpSpPr>
                <a:grpSpLocks noChangeAspect="1"/>
              </p:cNvGrpSpPr>
              <p:nvPr/>
            </p:nvGrpSpPr>
            <p:grpSpPr>
              <a:xfrm>
                <a:off x="5572106" y="2689501"/>
                <a:ext cx="72000" cy="72000"/>
                <a:chOff x="6282047" y="4266615"/>
                <a:chExt cx="144000" cy="144000"/>
              </a:xfrm>
            </p:grpSpPr>
            <p:sp>
              <p:nvSpPr>
                <p:cNvPr id="287"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288"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84" name="Groupe 283"/>
              <p:cNvGrpSpPr>
                <a:grpSpLocks noChangeAspect="1"/>
              </p:cNvGrpSpPr>
              <p:nvPr/>
            </p:nvGrpSpPr>
            <p:grpSpPr>
              <a:xfrm>
                <a:off x="5417044" y="2503251"/>
                <a:ext cx="72000" cy="72000"/>
                <a:chOff x="6282047" y="4266615"/>
                <a:chExt cx="144000" cy="144000"/>
              </a:xfrm>
            </p:grpSpPr>
            <p:sp>
              <p:nvSpPr>
                <p:cNvPr id="285" name="Line 128"/>
                <p:cNvSpPr>
                  <a:spLocks noChangeShapeType="1"/>
                </p:cNvSpPr>
                <p:nvPr/>
              </p:nvSpPr>
              <p:spPr bwMode="auto">
                <a:xfrm>
                  <a:off x="6354047" y="4266615"/>
                  <a:ext cx="0" cy="14400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sp>
              <p:nvSpPr>
                <p:cNvPr id="286" name="Line 129"/>
                <p:cNvSpPr>
                  <a:spLocks noChangeShapeType="1"/>
                </p:cNvSpPr>
                <p:nvPr/>
              </p:nvSpPr>
              <p:spPr bwMode="auto">
                <a:xfrm>
                  <a:off x="6282047" y="4338615"/>
                  <a:ext cx="144000" cy="0"/>
                </a:xfrm>
                <a:prstGeom prst="line">
                  <a:avLst/>
                </a:prstGeom>
                <a:noFill/>
                <a:ln w="12700" cap="flat">
                  <a:solidFill>
                    <a:srgbClr val="00B05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09" name="TextBox 156"/>
            <p:cNvSpPr txBox="1"/>
            <p:nvPr/>
          </p:nvSpPr>
          <p:spPr>
            <a:xfrm>
              <a:off x="5623995" y="3699585"/>
              <a:ext cx="160144" cy="158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750" b="0" i="0" u="none" strike="noStrike" kern="1200" cap="none" spc="0" normalizeH="0" baseline="0" noProof="0" dirty="0">
                  <a:ln>
                    <a:noFill/>
                  </a:ln>
                  <a:solidFill>
                    <a:prstClr val="black"/>
                  </a:solidFill>
                  <a:effectLst/>
                  <a:uLnTx/>
                  <a:uFillTx/>
                  <a:latin typeface="Calibri"/>
                  <a:ea typeface="+mn-ea"/>
                  <a:cs typeface="+mn-cs"/>
                </a:rPr>
                <a:t>5.4</a:t>
              </a:r>
            </a:p>
          </p:txBody>
        </p:sp>
        <p:sp>
          <p:nvSpPr>
            <p:cNvPr id="310" name="TextBox 157"/>
            <p:cNvSpPr txBox="1"/>
            <p:nvPr/>
          </p:nvSpPr>
          <p:spPr>
            <a:xfrm>
              <a:off x="6342955" y="3699585"/>
              <a:ext cx="185404" cy="1581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750" b="0" i="0" u="none" strike="noStrike" kern="1200" cap="none" spc="0" normalizeH="0" baseline="0" noProof="0" dirty="0">
                  <a:ln>
                    <a:noFill/>
                  </a:ln>
                  <a:solidFill>
                    <a:prstClr val="black"/>
                  </a:solidFill>
                  <a:effectLst/>
                  <a:uLnTx/>
                  <a:uFillTx/>
                  <a:latin typeface="Calibri"/>
                  <a:ea typeface="+mn-ea"/>
                  <a:cs typeface="+mn-cs"/>
                </a:rPr>
                <a:t>10.8</a:t>
              </a:r>
            </a:p>
          </p:txBody>
        </p:sp>
        <p:sp>
          <p:nvSpPr>
            <p:cNvPr id="311" name="Textfeld 25"/>
            <p:cNvSpPr txBox="1">
              <a:spLocks noChangeArrowheads="1"/>
            </p:cNvSpPr>
            <p:nvPr/>
          </p:nvSpPr>
          <p:spPr bwMode="auto">
            <a:xfrm>
              <a:off x="8014831" y="2714366"/>
              <a:ext cx="945572" cy="228460"/>
            </a:xfrm>
            <a:prstGeom prst="rect">
              <a:avLst/>
            </a:prstGeom>
            <a:noFill/>
            <a:ln w="9525">
              <a:noFill/>
              <a:miter lim="800000"/>
              <a:headEnd/>
              <a:tailEnd/>
            </a:ln>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1350" b="1" i="0" u="none" strike="noStrike" kern="1200" cap="none" spc="0" normalizeH="0" baseline="0" noProof="0" dirty="0">
                  <a:ln>
                    <a:noFill/>
                  </a:ln>
                  <a:solidFill>
                    <a:prstClr val="black"/>
                  </a:solidFill>
                  <a:effectLst/>
                  <a:uLnTx/>
                  <a:uFillTx/>
                  <a:latin typeface="Calibri"/>
                  <a:ea typeface="+mn-ea"/>
                  <a:cs typeface="+mn-cs"/>
                </a:rPr>
                <a:t>PFS: 10.8 </a:t>
              </a:r>
              <a:r>
                <a:rPr kumimoji="0" lang="de-DE" sz="1350" b="1" i="1" u="none" strike="noStrike" kern="1200" cap="none" spc="0" normalizeH="0" baseline="0" noProof="0" dirty="0">
                  <a:ln>
                    <a:noFill/>
                  </a:ln>
                  <a:solidFill>
                    <a:prstClr val="black"/>
                  </a:solidFill>
                  <a:effectLst/>
                  <a:uLnTx/>
                  <a:uFillTx/>
                  <a:latin typeface="Calibri"/>
                  <a:ea typeface="+mn-ea"/>
                  <a:cs typeface="+mn-cs"/>
                </a:rPr>
                <a:t>vs</a:t>
              </a:r>
              <a:r>
                <a:rPr kumimoji="0" lang="de-DE" sz="1350" b="1" i="0" u="none" strike="noStrike" kern="1200" cap="none" spc="0" normalizeH="0" baseline="0" noProof="0" dirty="0">
                  <a:ln>
                    <a:noFill/>
                  </a:ln>
                  <a:solidFill>
                    <a:prstClr val="black"/>
                  </a:solidFill>
                  <a:effectLst/>
                  <a:uLnTx/>
                  <a:uFillTx/>
                  <a:latin typeface="Calibri"/>
                  <a:ea typeface="+mn-ea"/>
                  <a:cs typeface="+mn-cs"/>
                </a:rPr>
                <a:t> 5.4 tháng</a:t>
              </a:r>
            </a:p>
          </p:txBody>
        </p:sp>
      </p:grpSp>
      <p:sp>
        <p:nvSpPr>
          <p:cNvPr id="4" name="TextBox 3"/>
          <p:cNvSpPr txBox="1"/>
          <p:nvPr/>
        </p:nvSpPr>
        <p:spPr>
          <a:xfrm>
            <a:off x="1022970" y="6462682"/>
            <a:ext cx="655863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err="1">
                <a:ln>
                  <a:noFill/>
                </a:ln>
                <a:solidFill>
                  <a:prstClr val="black"/>
                </a:solidFill>
                <a:effectLst/>
                <a:uLnTx/>
                <a:uFillTx/>
                <a:latin typeface="Calibri"/>
                <a:ea typeface="+mn-ea"/>
                <a:cs typeface="+mn-cs"/>
              </a:rPr>
              <a:t>Maemondo</a:t>
            </a:r>
            <a:r>
              <a:rPr kumimoji="0" lang="en-GB" sz="1200" b="0" i="0" u="none" strike="noStrike" kern="1200" cap="none" spc="0" normalizeH="0" baseline="0" noProof="0" dirty="0">
                <a:ln>
                  <a:noFill/>
                </a:ln>
                <a:solidFill>
                  <a:prstClr val="black"/>
                </a:solidFill>
                <a:effectLst/>
                <a:uLnTx/>
                <a:uFillTx/>
                <a:latin typeface="Calibri"/>
                <a:ea typeface="+mn-ea"/>
                <a:cs typeface="+mn-cs"/>
              </a:rPr>
              <a:t> M, et al. N </a:t>
            </a:r>
            <a:r>
              <a:rPr kumimoji="0" lang="en-GB" sz="1200" b="0" i="0" u="none" strike="noStrike" kern="1200" cap="none" spc="0" normalizeH="0" baseline="0" noProof="0" dirty="0" err="1">
                <a:ln>
                  <a:noFill/>
                </a:ln>
                <a:solidFill>
                  <a:prstClr val="black"/>
                </a:solidFill>
                <a:effectLst/>
                <a:uLnTx/>
                <a:uFillTx/>
                <a:latin typeface="Calibri"/>
                <a:ea typeface="+mn-ea"/>
                <a:cs typeface="+mn-cs"/>
              </a:rPr>
              <a:t>Engl</a:t>
            </a:r>
            <a:r>
              <a:rPr kumimoji="0" lang="en-GB" sz="1200" b="0" i="0" u="none" strike="noStrike" kern="1200" cap="none" spc="0" normalizeH="0" baseline="0" noProof="0" dirty="0">
                <a:ln>
                  <a:noFill/>
                </a:ln>
                <a:solidFill>
                  <a:prstClr val="black"/>
                </a:solidFill>
                <a:effectLst/>
                <a:uLnTx/>
                <a:uFillTx/>
                <a:latin typeface="Calibri"/>
                <a:ea typeface="+mn-ea"/>
                <a:cs typeface="+mn-cs"/>
              </a:rPr>
              <a:t> J Med 2010;362:2380–2388.</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200" b="0" i="1"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4156642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161505"/>
            <a:ext cx="10515600" cy="640715"/>
          </a:xfrm>
        </p:spPr>
        <p:txBody>
          <a:bodyPr>
            <a:normAutofit/>
          </a:bodyPr>
          <a:lstStyle/>
          <a:p>
            <a:pPr algn="ctr"/>
            <a:r>
              <a:rPr lang="en-GB" altLang="de-DE" sz="3600" b="1" dirty="0">
                <a:latin typeface="Tahoma" panose="020B0604030504040204" pitchFamily="34" charset="0"/>
                <a:ea typeface="Tahoma" panose="020B0604030504040204" pitchFamily="34" charset="0"/>
                <a:cs typeface="Tahoma" panose="020B0604030504040204" pitchFamily="34" charset="0"/>
              </a:rPr>
              <a:t>LUX-Lung</a:t>
            </a:r>
            <a:r>
              <a:rPr lang="en-GB" altLang="de-DE" sz="3600" dirty="0">
                <a:latin typeface="Tahoma" panose="020B0604030504040204" pitchFamily="34" charset="0"/>
                <a:ea typeface="Tahoma" panose="020B0604030504040204" pitchFamily="34" charset="0"/>
                <a:cs typeface="Tahoma" panose="020B0604030504040204" pitchFamily="34" charset="0"/>
              </a:rPr>
              <a:t> </a:t>
            </a:r>
            <a:r>
              <a:rPr lang="en-GB" altLang="de-DE" sz="3600" b="1" dirty="0">
                <a:latin typeface="Tahoma" panose="020B0604030504040204" pitchFamily="34" charset="0"/>
                <a:ea typeface="Tahoma" panose="020B0604030504040204" pitchFamily="34" charset="0"/>
                <a:cs typeface="Tahoma" panose="020B0604030504040204" pitchFamily="34" charset="0"/>
              </a:rPr>
              <a:t>6</a:t>
            </a:r>
            <a:r>
              <a:rPr lang="en-GB" altLang="de-DE" sz="3600" dirty="0">
                <a:latin typeface="Tahoma" panose="020B0604030504040204" pitchFamily="34" charset="0"/>
                <a:ea typeface="Tahoma" panose="020B0604030504040204" pitchFamily="34" charset="0"/>
                <a:cs typeface="Tahoma" panose="020B0604030504040204" pitchFamily="34" charset="0"/>
              </a:rPr>
              <a:t>:</a:t>
            </a:r>
            <a:endParaRPr lang="vi-VN" sz="3600" dirty="0">
              <a:latin typeface="Tahoma" panose="020B0604030504040204" pitchFamily="34" charset="0"/>
              <a:ea typeface="Tahoma" panose="020B0604030504040204" pitchFamily="34" charset="0"/>
              <a:cs typeface="Tahoma" panose="020B0604030504040204" pitchFamily="34" charset="0"/>
            </a:endParaRPr>
          </a:p>
        </p:txBody>
      </p:sp>
      <p:grpSp>
        <p:nvGrpSpPr>
          <p:cNvPr id="12" name="Group 11"/>
          <p:cNvGrpSpPr/>
          <p:nvPr/>
        </p:nvGrpSpPr>
        <p:grpSpPr>
          <a:xfrm>
            <a:off x="838200" y="1729645"/>
            <a:ext cx="10163742" cy="4584865"/>
            <a:chOff x="838200" y="1729645"/>
            <a:chExt cx="10163742" cy="4584865"/>
          </a:xfrm>
        </p:grpSpPr>
        <p:pic>
          <p:nvPicPr>
            <p:cNvPr id="3" name="Picture 2"/>
            <p:cNvPicPr>
              <a:picLocks noChangeAspect="1"/>
            </p:cNvPicPr>
            <p:nvPr/>
          </p:nvPicPr>
          <p:blipFill>
            <a:blip r:embed="rId3"/>
            <a:stretch>
              <a:fillRect/>
            </a:stretch>
          </p:blipFill>
          <p:spPr>
            <a:xfrm>
              <a:off x="5827063" y="2137934"/>
              <a:ext cx="5174879" cy="4176576"/>
            </a:xfrm>
            <a:prstGeom prst="rect">
              <a:avLst/>
            </a:prstGeom>
          </p:spPr>
        </p:pic>
        <p:pic>
          <p:nvPicPr>
            <p:cNvPr id="5" name="Picture 4"/>
            <p:cNvPicPr>
              <a:picLocks noChangeAspect="1"/>
            </p:cNvPicPr>
            <p:nvPr/>
          </p:nvPicPr>
          <p:blipFill>
            <a:blip r:embed="rId4"/>
            <a:stretch>
              <a:fillRect/>
            </a:stretch>
          </p:blipFill>
          <p:spPr>
            <a:xfrm>
              <a:off x="838200" y="2137934"/>
              <a:ext cx="5055855" cy="4176576"/>
            </a:xfrm>
            <a:prstGeom prst="rect">
              <a:avLst/>
            </a:prstGeom>
          </p:spPr>
        </p:pic>
        <p:sp>
          <p:nvSpPr>
            <p:cNvPr id="6" name="TextBox 5"/>
            <p:cNvSpPr txBox="1"/>
            <p:nvPr/>
          </p:nvSpPr>
          <p:spPr>
            <a:xfrm>
              <a:off x="3186740" y="1729645"/>
              <a:ext cx="2640323" cy="369332"/>
            </a:xfrm>
            <a:prstGeom prst="rect">
              <a:avLst/>
            </a:prstGeom>
            <a:solidFill>
              <a:schemeClr val="bg1"/>
            </a:solidFill>
          </p:spPr>
          <p:txBody>
            <a:bodyPr wrap="square" rtlCol="0">
              <a:spAutoFit/>
            </a:bodyPr>
            <a:lstStyle/>
            <a:p>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endPar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8042328" y="1774181"/>
              <a:ext cx="2640323" cy="369332"/>
            </a:xfrm>
            <a:prstGeom prst="rect">
              <a:avLst/>
            </a:prstGeom>
            <a:solidFill>
              <a:schemeClr val="bg1"/>
            </a:solidFill>
          </p:spPr>
          <p:txBody>
            <a:bodyPr wrap="square" rtlCol="0">
              <a:spAutoFit/>
            </a:bodyPr>
            <a:lstStyle/>
            <a:p>
              <a:pPr algn="ct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endPar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8" name="Title 29"/>
            <p:cNvSpPr txBox="1">
              <a:spLocks/>
            </p:cNvSpPr>
            <p:nvPr/>
          </p:nvSpPr>
          <p:spPr>
            <a:xfrm rot="16200000">
              <a:off x="620262" y="3736897"/>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b="1" dirty="0">
                  <a:solidFill>
                    <a:schemeClr val="tx1"/>
                  </a:solidFill>
                </a:rPr>
                <a:t>Khả năng PFS ước đoán</a:t>
              </a:r>
              <a:endParaRPr lang="en-US" sz="1200" b="1" dirty="0">
                <a:solidFill>
                  <a:schemeClr val="tx1"/>
                </a:solidFill>
              </a:endParaRPr>
            </a:p>
          </p:txBody>
        </p:sp>
        <p:sp>
          <p:nvSpPr>
            <p:cNvPr id="9" name="Title 29"/>
            <p:cNvSpPr txBox="1">
              <a:spLocks/>
            </p:cNvSpPr>
            <p:nvPr/>
          </p:nvSpPr>
          <p:spPr>
            <a:xfrm>
              <a:off x="3075358" y="5425815"/>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dirty="0">
                  <a:solidFill>
                    <a:schemeClr val="tx1"/>
                  </a:solidFill>
                </a:rPr>
                <a:t>Thời gian PFS (tháng)</a:t>
              </a:r>
              <a:endParaRPr lang="en-US" sz="1200" dirty="0">
                <a:solidFill>
                  <a:schemeClr val="tx1"/>
                </a:solidFill>
              </a:endParaRPr>
            </a:p>
          </p:txBody>
        </p:sp>
        <p:sp>
          <p:nvSpPr>
            <p:cNvPr id="10" name="Title 29"/>
            <p:cNvSpPr txBox="1">
              <a:spLocks/>
            </p:cNvSpPr>
            <p:nvPr/>
          </p:nvSpPr>
          <p:spPr>
            <a:xfrm>
              <a:off x="8131213" y="5425814"/>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dirty="0">
                  <a:solidFill>
                    <a:schemeClr val="tx1"/>
                  </a:solidFill>
                </a:rPr>
                <a:t>Thời gian PFS (tháng)</a:t>
              </a:r>
              <a:endParaRPr lang="en-US" sz="1200" dirty="0">
                <a:solidFill>
                  <a:schemeClr val="tx1"/>
                </a:solidFill>
              </a:endParaRPr>
            </a:p>
          </p:txBody>
        </p:sp>
        <p:sp>
          <p:nvSpPr>
            <p:cNvPr id="11" name="Title 29"/>
            <p:cNvSpPr txBox="1">
              <a:spLocks/>
            </p:cNvSpPr>
            <p:nvPr/>
          </p:nvSpPr>
          <p:spPr>
            <a:xfrm rot="16200000">
              <a:off x="5606598" y="3736897"/>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b="1" dirty="0">
                  <a:solidFill>
                    <a:schemeClr val="tx1"/>
                  </a:solidFill>
                </a:rPr>
                <a:t>Khả năng PFS ước đoán</a:t>
              </a:r>
              <a:endParaRPr lang="en-US" sz="1200" b="1" dirty="0">
                <a:solidFill>
                  <a:schemeClr val="tx1"/>
                </a:solidFill>
              </a:endParaRPr>
            </a:p>
          </p:txBody>
        </p:sp>
      </p:grpSp>
      <p:sp>
        <p:nvSpPr>
          <p:cNvPr id="13" name="Rectangle 12"/>
          <p:cNvSpPr/>
          <p:nvPr/>
        </p:nvSpPr>
        <p:spPr>
          <a:xfrm>
            <a:off x="9145686" y="6581001"/>
            <a:ext cx="1948419" cy="276999"/>
          </a:xfrm>
          <a:prstGeom prst="rect">
            <a:avLst/>
          </a:prstGeom>
        </p:spPr>
        <p:txBody>
          <a:bodyPr wrap="none">
            <a:spAutoFit/>
          </a:bodyPr>
          <a:lstStyle/>
          <a:p>
            <a:r>
              <a:rPr lang="vi-VN"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J Thorac Oncol. 2016 380</a:t>
            </a:r>
          </a:p>
        </p:txBody>
      </p:sp>
      <p:sp>
        <p:nvSpPr>
          <p:cNvPr id="14" name="Rectangle 13"/>
          <p:cNvSpPr/>
          <p:nvPr/>
        </p:nvSpPr>
        <p:spPr>
          <a:xfrm>
            <a:off x="1863159" y="926463"/>
            <a:ext cx="8465682" cy="646331"/>
          </a:xfrm>
          <a:prstGeom prst="rect">
            <a:avLst/>
          </a:prstGeom>
        </p:spPr>
        <p:txBody>
          <a:bodyPr wrap="square">
            <a:spAutoFit/>
          </a:bodyPr>
          <a:lstStyle/>
          <a:p>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Tương</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tự</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ở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nghiên</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cứu</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Lux-lung 3, PFS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được</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cải</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thiện</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ở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nhánh</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sử</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dụng</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afatinib</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so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với</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nhánh</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sử</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dụng</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hoá</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trị</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bất</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kể</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có hay không có di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căn</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accent1"/>
                </a:solidFill>
                <a:latin typeface="Tahoma" panose="020B0604030504040204" pitchFamily="34" charset="0"/>
                <a:ea typeface="Tahoma" panose="020B0604030504040204" pitchFamily="34" charset="0"/>
                <a:cs typeface="Tahoma" panose="020B0604030504040204" pitchFamily="34" charset="0"/>
              </a:rPr>
              <a:t>não</a:t>
            </a:r>
            <a:r>
              <a:rPr lang="en-US" b="1" dirty="0">
                <a:solidFill>
                  <a:schemeClr val="accent1"/>
                </a:solidFill>
                <a:latin typeface="Tahoma" panose="020B0604030504040204" pitchFamily="34" charset="0"/>
                <a:ea typeface="Tahoma" panose="020B0604030504040204" pitchFamily="34" charset="0"/>
                <a:cs typeface="Tahoma" panose="020B0604030504040204" pitchFamily="34" charset="0"/>
              </a:rPr>
              <a:t>.</a:t>
            </a:r>
          </a:p>
        </p:txBody>
      </p:sp>
    </p:spTree>
    <p:extLst>
      <p:ext uri="{BB962C8B-B14F-4D97-AF65-F5344CB8AC3E}">
        <p14:creationId xmlns:p14="http://schemas.microsoft.com/office/powerpoint/2010/main" val="639619914"/>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06210" y="386482"/>
            <a:ext cx="10396331" cy="630936"/>
          </a:xfrm>
        </p:spPr>
        <p:txBody>
          <a:bodyPr>
            <a:normAutofit fontScale="90000"/>
          </a:bodyPr>
          <a:lstStyle/>
          <a:p>
            <a:pPr algn="ctr">
              <a:lnSpc>
                <a:spcPct val="125000"/>
              </a:lnSpc>
            </a:pPr>
            <a:r>
              <a:rPr lang="en-US" sz="3200" dirty="0" err="1">
                <a:latin typeface="Tahoma" panose="020B0604030504040204" pitchFamily="34" charset="0"/>
                <a:ea typeface="Tahoma" panose="020B0604030504040204" pitchFamily="34" charset="0"/>
                <a:cs typeface="Tahoma" panose="020B0604030504040204" pitchFamily="34" charset="0"/>
              </a:rPr>
              <a:t>Phân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tích</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gộp</a:t>
            </a:r>
            <a:r>
              <a:rPr lang="en-US" sz="3200" dirty="0">
                <a:latin typeface="Tahoma" panose="020B0604030504040204" pitchFamily="34" charset="0"/>
                <a:ea typeface="Tahoma" panose="020B0604030504040204" pitchFamily="34" charset="0"/>
                <a:cs typeface="Tahoma" panose="020B0604030504040204" pitchFamily="34" charset="0"/>
              </a:rPr>
              <a:t> lux-lung 3 </a:t>
            </a:r>
            <a:r>
              <a:rPr lang="en-US" sz="3200" dirty="0" err="1">
                <a:latin typeface="Tahoma" panose="020B0604030504040204" pitchFamily="34" charset="0"/>
                <a:ea typeface="Tahoma" panose="020B0604030504040204" pitchFamily="34" charset="0"/>
                <a:cs typeface="Tahoma" panose="020B0604030504040204" pitchFamily="34" charset="0"/>
              </a:rPr>
              <a:t>và</a:t>
            </a:r>
            <a:r>
              <a:rPr lang="en-US" sz="3200" dirty="0">
                <a:latin typeface="Tahoma" panose="020B0604030504040204" pitchFamily="34" charset="0"/>
                <a:ea typeface="Tahoma" panose="020B0604030504040204" pitchFamily="34" charset="0"/>
                <a:cs typeface="Tahoma" panose="020B0604030504040204" pitchFamily="34" charset="0"/>
              </a:rPr>
              <a:t> 6: </a:t>
            </a:r>
            <a:r>
              <a:rPr lang="en-US" sz="3200" dirty="0" err="1">
                <a:latin typeface="Tahoma" panose="020B0604030504040204" pitchFamily="34" charset="0"/>
                <a:ea typeface="Tahoma" panose="020B0604030504040204" pitchFamily="34" charset="0"/>
                <a:cs typeface="Tahoma" panose="020B0604030504040204" pitchFamily="34" charset="0"/>
              </a:rPr>
              <a:t>afatinib</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cải</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thiện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đáng</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kể</a:t>
            </a:r>
            <a:r>
              <a:rPr lang="en-US" sz="3200" dirty="0">
                <a:latin typeface="Tahoma" panose="020B0604030504040204" pitchFamily="34" charset="0"/>
                <a:ea typeface="Tahoma" panose="020B0604030504040204" pitchFamily="34" charset="0"/>
                <a:cs typeface="Tahoma" panose="020B0604030504040204" pitchFamily="34" charset="0"/>
              </a:rPr>
              <a:t> PFS ở </a:t>
            </a:r>
            <a:r>
              <a:rPr lang="en-US" sz="3200" dirty="0" err="1">
                <a:latin typeface="Tahoma" panose="020B0604030504040204" pitchFamily="34" charset="0"/>
                <a:ea typeface="Tahoma" panose="020B0604030504040204" pitchFamily="34" charset="0"/>
                <a:cs typeface="Tahoma" panose="020B0604030504040204" pitchFamily="34" charset="0"/>
              </a:rPr>
              <a:t>bệnh</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nhân</a:t>
            </a:r>
            <a:r>
              <a:rPr lang="en-US" sz="3200" dirty="0">
                <a:latin typeface="Tahoma" panose="020B0604030504040204" pitchFamily="34" charset="0"/>
                <a:ea typeface="Tahoma" panose="020B0604030504040204" pitchFamily="34" charset="0"/>
                <a:cs typeface="Tahoma" panose="020B0604030504040204" pitchFamily="34" charset="0"/>
              </a:rPr>
              <a:t> di </a:t>
            </a:r>
            <a:r>
              <a:rPr lang="en-US" sz="3200" dirty="0" err="1">
                <a:latin typeface="Tahoma" panose="020B0604030504040204" pitchFamily="34" charset="0"/>
                <a:ea typeface="Tahoma" panose="020B0604030504040204" pitchFamily="34" charset="0"/>
                <a:cs typeface="Tahoma" panose="020B0604030504040204" pitchFamily="34" charset="0"/>
              </a:rPr>
              <a:t>căn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não</a:t>
            </a:r>
            <a:r>
              <a:rPr lang="en-US" sz="3200" dirty="0">
                <a:latin typeface="Tahoma" panose="020B0604030504040204" pitchFamily="34" charset="0"/>
                <a:ea typeface="Tahoma" panose="020B0604030504040204" pitchFamily="34" charset="0"/>
                <a:cs typeface="Tahoma" panose="020B0604030504040204" pitchFamily="34" charset="0"/>
              </a:rPr>
              <a:t> so </a:t>
            </a:r>
            <a:r>
              <a:rPr lang="en-US" sz="3200" dirty="0" err="1">
                <a:latin typeface="Tahoma" panose="020B0604030504040204" pitchFamily="34" charset="0"/>
                <a:ea typeface="Tahoma" panose="020B0604030504040204" pitchFamily="34" charset="0"/>
                <a:cs typeface="Tahoma" panose="020B0604030504040204" pitchFamily="34" charset="0"/>
              </a:rPr>
              <a:t>với</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hoá</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trị</a:t>
            </a:r>
            <a:endParaRPr lang="vi-VN" sz="3200" dirty="0">
              <a:latin typeface="Tahoma" panose="020B0604030504040204" pitchFamily="34" charset="0"/>
              <a:ea typeface="Tahoma" panose="020B0604030504040204" pitchFamily="34" charset="0"/>
              <a:cs typeface="Tahoma" panose="020B0604030504040204" pitchFamily="34" charset="0"/>
            </a:endParaRPr>
          </a:p>
        </p:txBody>
      </p:sp>
      <p:sp>
        <p:nvSpPr>
          <p:cNvPr id="9" name="Round Same Side Corner Rectangle 8"/>
          <p:cNvSpPr/>
          <p:nvPr/>
        </p:nvSpPr>
        <p:spPr>
          <a:xfrm rot="10800000">
            <a:off x="1772114" y="1939010"/>
            <a:ext cx="6664993" cy="4032113"/>
          </a:xfrm>
          <a:prstGeom prst="round2SameRect">
            <a:avLst>
              <a:gd name="adj1" fmla="val 4503"/>
              <a:gd name="adj2" fmla="val 0"/>
            </a:avLst>
          </a:prstGeom>
          <a:solidFill>
            <a:sysClr val="window" lastClr="FFFFFF"/>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sp>
        <p:nvSpPr>
          <p:cNvPr id="10" name="Round Same Side Corner Rectangle 9"/>
          <p:cNvSpPr/>
          <p:nvPr/>
        </p:nvSpPr>
        <p:spPr>
          <a:xfrm>
            <a:off x="1772122" y="1386278"/>
            <a:ext cx="6664993" cy="546391"/>
          </a:xfrm>
          <a:prstGeom prst="round2SameRect">
            <a:avLst>
              <a:gd name="adj1" fmla="val 50000"/>
              <a:gd name="adj2" fmla="val 0"/>
            </a:avLst>
          </a:prstGeom>
          <a:solidFill>
            <a:srgbClr val="1CBECA"/>
          </a:solidFill>
          <a:ln w="12700" cap="rnd" cmpd="sng" algn="ctr">
            <a:solidFill>
              <a:srgbClr val="C3B600"/>
            </a:solidFill>
            <a:prstDash val="solid"/>
          </a:ln>
          <a:effectLst/>
        </p:spPr>
        <p:txBody>
          <a:bodyPr tIns="91440" bIns="0" rtlCol="0" anchor="b" anchorCtr="1"/>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altLang="en-US" sz="1400" b="1" i="0" u="none" strike="noStrike" kern="0" cap="none" spc="0" normalizeH="0" baseline="0" noProof="0" dirty="0">
              <a:ln>
                <a:noFill/>
              </a:ln>
              <a:solidFill>
                <a:prstClr val="white"/>
              </a:solidFill>
              <a:effectLst/>
              <a:uLnTx/>
              <a:uFillTx/>
              <a:latin typeface="Arial"/>
              <a:ea typeface="+mn-ea"/>
              <a:cs typeface="+mn-cs"/>
            </a:endParaRPr>
          </a:p>
        </p:txBody>
      </p:sp>
      <p:sp>
        <p:nvSpPr>
          <p:cNvPr id="11" name="TextBox 28"/>
          <p:cNvSpPr txBox="1">
            <a:spLocks noChangeArrowheads="1"/>
          </p:cNvSpPr>
          <p:nvPr/>
        </p:nvSpPr>
        <p:spPr bwMode="auto">
          <a:xfrm>
            <a:off x="3635798" y="5663347"/>
            <a:ext cx="33800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altLang="de-DE" sz="1400" b="0" i="0" u="none" strike="noStrike" kern="0" cap="none" spc="0" normalizeH="0" baseline="0" noProof="0" dirty="0" err="1">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Thời</a:t>
            </a:r>
            <a:r>
              <a:rPr kumimoji="0" lang="en-GB" altLang="de-DE" sz="1400" b="0" i="0" u="none" strike="noStrike" kern="0" cap="none" spc="0" normalizeH="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GB" altLang="de-DE" sz="1400" b="0" i="0" u="none" strike="noStrike" kern="0" cap="none" spc="0" normalizeH="0" noProof="0" dirty="0" err="1">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gian</a:t>
            </a:r>
            <a:r>
              <a:rPr kumimoji="0" lang="en-GB" altLang="de-DE" sz="1400" b="0" i="0" u="none" strike="noStrike" kern="0" cap="none" spc="0" normalizeH="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GB" altLang="de-DE" sz="1400" b="0" i="0" u="none" strike="noStrike" kern="0" cap="none" spc="0" normalizeH="0" noProof="0" dirty="0" err="1">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tháng</a:t>
            </a:r>
            <a:r>
              <a:rPr kumimoji="0" lang="en-GB" altLang="de-DE" sz="1400" b="0" i="0" u="none" strike="noStrike" kern="0" cap="none" spc="0" normalizeH="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a:t>
            </a:r>
            <a:endParaRPr kumimoji="0" lang="en-GB" altLang="de-DE" sz="1400"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2" name="Round Same Side Corner Rectangle 11"/>
          <p:cNvSpPr/>
          <p:nvPr/>
        </p:nvSpPr>
        <p:spPr>
          <a:xfrm rot="10800000">
            <a:off x="4890702" y="2278372"/>
            <a:ext cx="3473246" cy="916969"/>
          </a:xfrm>
          <a:prstGeom prst="round2SameRect">
            <a:avLst>
              <a:gd name="adj1" fmla="val 14252"/>
              <a:gd name="adj2" fmla="val 0"/>
            </a:avLst>
          </a:prstGeom>
          <a:solidFill>
            <a:sysClr val="window" lastClr="FFFFFF"/>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latin typeface="Arial"/>
              <a:ea typeface="+mn-ea"/>
              <a:cs typeface="+mn-cs"/>
            </a:endParaRPr>
          </a:p>
        </p:txBody>
      </p:sp>
      <p:sp>
        <p:nvSpPr>
          <p:cNvPr id="13" name="Round Same Side Corner Rectangle 12"/>
          <p:cNvSpPr/>
          <p:nvPr/>
        </p:nvSpPr>
        <p:spPr>
          <a:xfrm>
            <a:off x="4890702" y="1989898"/>
            <a:ext cx="3473247" cy="468804"/>
          </a:xfrm>
          <a:prstGeom prst="round2SameRect">
            <a:avLst>
              <a:gd name="adj1" fmla="val 24062"/>
              <a:gd name="adj2" fmla="val 0"/>
            </a:avLst>
          </a:prstGeom>
          <a:solidFill>
            <a:srgbClr val="1CBECA"/>
          </a:solidFill>
          <a:ln w="12700" cap="rnd" cmpd="sng" algn="ctr">
            <a:solidFill>
              <a:srgbClr val="C3B600"/>
            </a:solidFill>
            <a:prstDash val="solid"/>
          </a:ln>
          <a:effectLst/>
        </p:spPr>
        <p:txBody>
          <a:bodyPr rtlCol="0" anchor="ctr" anchorCtr="1"/>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de-DE" altLang="en-US" sz="1100" b="1" i="0" u="none" strike="noStrike" kern="0" cap="none" spc="0" normalizeH="0" baseline="0" noProof="0">
              <a:ln>
                <a:noFill/>
              </a:ln>
              <a:solidFill>
                <a:prstClr val="white"/>
              </a:solidFill>
              <a:effectLst/>
              <a:uLnTx/>
              <a:uFillTx/>
              <a:latin typeface="Arial"/>
              <a:ea typeface="+mn-ea"/>
              <a:cs typeface="+mn-cs"/>
            </a:endParaRPr>
          </a:p>
        </p:txBody>
      </p:sp>
      <p:grpSp>
        <p:nvGrpSpPr>
          <p:cNvPr id="14" name="Group 83052"/>
          <p:cNvGrpSpPr>
            <a:grpSpLocks/>
          </p:cNvGrpSpPr>
          <p:nvPr/>
        </p:nvGrpSpPr>
        <p:grpSpPr bwMode="auto">
          <a:xfrm>
            <a:off x="2602507" y="2183887"/>
            <a:ext cx="5462224" cy="3304969"/>
            <a:chOff x="5130800" y="2359025"/>
            <a:chExt cx="3581408" cy="2703513"/>
          </a:xfrm>
        </p:grpSpPr>
        <p:sp>
          <p:nvSpPr>
            <p:cNvPr id="15" name="Freeform 14"/>
            <p:cNvSpPr>
              <a:spLocks/>
            </p:cNvSpPr>
            <p:nvPr/>
          </p:nvSpPr>
          <p:spPr bwMode="auto">
            <a:xfrm>
              <a:off x="5203825" y="2359025"/>
              <a:ext cx="3508383" cy="2628900"/>
            </a:xfrm>
            <a:custGeom>
              <a:avLst/>
              <a:gdLst>
                <a:gd name="T0" fmla="*/ 0 w 2101"/>
                <a:gd name="T1" fmla="*/ 0 h 1656"/>
                <a:gd name="T2" fmla="*/ 0 w 2101"/>
                <a:gd name="T3" fmla="*/ 2147483647 h 1656"/>
                <a:gd name="T4" fmla="*/ 2147483647 w 2101"/>
                <a:gd name="T5" fmla="*/ 2147483647 h 1656"/>
                <a:gd name="T6" fmla="*/ 0 60000 65536"/>
                <a:gd name="T7" fmla="*/ 0 60000 65536"/>
                <a:gd name="T8" fmla="*/ 0 60000 65536"/>
              </a:gdLst>
              <a:ahLst/>
              <a:cxnLst>
                <a:cxn ang="T6">
                  <a:pos x="T0" y="T1"/>
                </a:cxn>
                <a:cxn ang="T7">
                  <a:pos x="T2" y="T3"/>
                </a:cxn>
                <a:cxn ang="T8">
                  <a:pos x="T4" y="T5"/>
                </a:cxn>
              </a:cxnLst>
              <a:rect l="0" t="0" r="r" b="b"/>
              <a:pathLst>
                <a:path w="2101" h="1656">
                  <a:moveTo>
                    <a:pt x="0" y="0"/>
                  </a:moveTo>
                  <a:lnTo>
                    <a:pt x="0" y="1656"/>
                  </a:lnTo>
                  <a:lnTo>
                    <a:pt x="2101" y="1656"/>
                  </a:lnTo>
                </a:path>
              </a:pathLst>
            </a:custGeom>
            <a:noFill/>
            <a:ln w="19050" cap="sq">
              <a:solidFill>
                <a:sysClr val="windowText" lastClr="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16" name="Line 43"/>
            <p:cNvSpPr>
              <a:spLocks noChangeShapeType="1"/>
            </p:cNvSpPr>
            <p:nvPr/>
          </p:nvSpPr>
          <p:spPr bwMode="auto">
            <a:xfrm>
              <a:off x="5130800" y="2359025"/>
              <a:ext cx="73025" cy="0"/>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17" name="Line 44"/>
            <p:cNvSpPr>
              <a:spLocks noChangeShapeType="1"/>
            </p:cNvSpPr>
            <p:nvPr/>
          </p:nvSpPr>
          <p:spPr bwMode="auto">
            <a:xfrm>
              <a:off x="5130800" y="2887663"/>
              <a:ext cx="73025" cy="0"/>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18" name="Line 45"/>
            <p:cNvSpPr>
              <a:spLocks noChangeShapeType="1"/>
            </p:cNvSpPr>
            <p:nvPr/>
          </p:nvSpPr>
          <p:spPr bwMode="auto">
            <a:xfrm>
              <a:off x="5130800" y="3411538"/>
              <a:ext cx="73025" cy="0"/>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19" name="Line 46"/>
            <p:cNvSpPr>
              <a:spLocks noChangeShapeType="1"/>
            </p:cNvSpPr>
            <p:nvPr/>
          </p:nvSpPr>
          <p:spPr bwMode="auto">
            <a:xfrm>
              <a:off x="5130800" y="3937000"/>
              <a:ext cx="73025" cy="0"/>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0" name="Line 47"/>
            <p:cNvSpPr>
              <a:spLocks noChangeShapeType="1"/>
            </p:cNvSpPr>
            <p:nvPr/>
          </p:nvSpPr>
          <p:spPr bwMode="auto">
            <a:xfrm>
              <a:off x="5130800" y="4460875"/>
              <a:ext cx="73025" cy="0"/>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1" name="Line 48"/>
            <p:cNvSpPr>
              <a:spLocks noChangeShapeType="1"/>
            </p:cNvSpPr>
            <p:nvPr/>
          </p:nvSpPr>
          <p:spPr bwMode="auto">
            <a:xfrm>
              <a:off x="5130800" y="4987925"/>
              <a:ext cx="73025" cy="0"/>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2" name="Line 49"/>
            <p:cNvSpPr>
              <a:spLocks noChangeShapeType="1"/>
            </p:cNvSpPr>
            <p:nvPr/>
          </p:nvSpPr>
          <p:spPr bwMode="auto">
            <a:xfrm flipV="1">
              <a:off x="5203825"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3" name="Line 50"/>
            <p:cNvSpPr>
              <a:spLocks noChangeShapeType="1"/>
            </p:cNvSpPr>
            <p:nvPr/>
          </p:nvSpPr>
          <p:spPr bwMode="auto">
            <a:xfrm flipV="1">
              <a:off x="5573713"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4" name="Line 51"/>
            <p:cNvSpPr>
              <a:spLocks noChangeShapeType="1"/>
            </p:cNvSpPr>
            <p:nvPr/>
          </p:nvSpPr>
          <p:spPr bwMode="auto">
            <a:xfrm flipV="1">
              <a:off x="5943600"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5" name="Line 52"/>
            <p:cNvSpPr>
              <a:spLocks noChangeShapeType="1"/>
            </p:cNvSpPr>
            <p:nvPr/>
          </p:nvSpPr>
          <p:spPr bwMode="auto">
            <a:xfrm flipV="1">
              <a:off x="6315075"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6" name="Line 53"/>
            <p:cNvSpPr>
              <a:spLocks noChangeShapeType="1"/>
            </p:cNvSpPr>
            <p:nvPr/>
          </p:nvSpPr>
          <p:spPr bwMode="auto">
            <a:xfrm flipV="1">
              <a:off x="6684963"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7" name="Line 54"/>
            <p:cNvSpPr>
              <a:spLocks noChangeShapeType="1"/>
            </p:cNvSpPr>
            <p:nvPr/>
          </p:nvSpPr>
          <p:spPr bwMode="auto">
            <a:xfrm flipV="1">
              <a:off x="7054850"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8" name="Line 55"/>
            <p:cNvSpPr>
              <a:spLocks noChangeShapeType="1"/>
            </p:cNvSpPr>
            <p:nvPr/>
          </p:nvSpPr>
          <p:spPr bwMode="auto">
            <a:xfrm flipV="1">
              <a:off x="7424738"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29" name="Line 56"/>
            <p:cNvSpPr>
              <a:spLocks noChangeShapeType="1"/>
            </p:cNvSpPr>
            <p:nvPr/>
          </p:nvSpPr>
          <p:spPr bwMode="auto">
            <a:xfrm flipV="1">
              <a:off x="7796213"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30" name="Line 57"/>
            <p:cNvSpPr>
              <a:spLocks noChangeShapeType="1"/>
            </p:cNvSpPr>
            <p:nvPr/>
          </p:nvSpPr>
          <p:spPr bwMode="auto">
            <a:xfrm flipV="1">
              <a:off x="8166100"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endParaRPr>
            </a:p>
          </p:txBody>
        </p:sp>
        <p:sp>
          <p:nvSpPr>
            <p:cNvPr id="31" name="Line 58"/>
            <p:cNvSpPr>
              <a:spLocks noChangeShapeType="1"/>
            </p:cNvSpPr>
            <p:nvPr/>
          </p:nvSpPr>
          <p:spPr bwMode="auto">
            <a:xfrm flipV="1">
              <a:off x="8539163" y="4987925"/>
              <a:ext cx="0" cy="74613"/>
            </a:xfrm>
            <a:prstGeom prst="line">
              <a:avLst/>
            </a:prstGeom>
            <a:noFill/>
            <a:ln w="19050" cap="sq">
              <a:solidFill>
                <a:sysClr val="windowText" lastClr="000000"/>
              </a:solidFill>
              <a:miter lim="800000"/>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de-DE" sz="1800" b="0" i="0" u="none" strike="noStrike" kern="0" cap="none" spc="0" normalizeH="0" baseline="0" noProof="0" dirty="0">
                  <a:ln>
                    <a:noFill/>
                  </a:ln>
                  <a:solidFill>
                    <a:prstClr val="black"/>
                  </a:solidFill>
                  <a:effectLst/>
                  <a:uLnTx/>
                  <a:uFillTx/>
                </a:rPr>
                <a:t>  </a:t>
              </a:r>
              <a:endParaRPr kumimoji="0" lang="en-GB" sz="1800" b="0" i="0" u="none" strike="noStrike" kern="0" cap="none" spc="0" normalizeH="0" baseline="0" noProof="0" dirty="0">
                <a:ln>
                  <a:noFill/>
                </a:ln>
                <a:solidFill>
                  <a:prstClr val="black"/>
                </a:solidFill>
                <a:effectLst/>
                <a:uLnTx/>
                <a:uFillTx/>
              </a:endParaRPr>
            </a:p>
          </p:txBody>
        </p:sp>
      </p:grpSp>
      <p:sp>
        <p:nvSpPr>
          <p:cNvPr id="32" name="TextBox 154"/>
          <p:cNvSpPr txBox="1">
            <a:spLocks noChangeArrowheads="1"/>
          </p:cNvSpPr>
          <p:nvPr/>
        </p:nvSpPr>
        <p:spPr bwMode="auto">
          <a:xfrm>
            <a:off x="2321977" y="2086510"/>
            <a:ext cx="21319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1.0</a:t>
            </a:r>
          </a:p>
        </p:txBody>
      </p:sp>
      <p:sp>
        <p:nvSpPr>
          <p:cNvPr id="34" name="TextBox 154"/>
          <p:cNvSpPr txBox="1">
            <a:spLocks noChangeArrowheads="1"/>
          </p:cNvSpPr>
          <p:nvPr/>
        </p:nvSpPr>
        <p:spPr bwMode="auto">
          <a:xfrm>
            <a:off x="2321976" y="2722235"/>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0.8</a:t>
            </a:r>
          </a:p>
        </p:txBody>
      </p:sp>
      <p:sp>
        <p:nvSpPr>
          <p:cNvPr id="35" name="TextBox 154"/>
          <p:cNvSpPr txBox="1">
            <a:spLocks noChangeArrowheads="1"/>
          </p:cNvSpPr>
          <p:nvPr/>
        </p:nvSpPr>
        <p:spPr bwMode="auto">
          <a:xfrm>
            <a:off x="2321976" y="3366669"/>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0.6</a:t>
            </a:r>
          </a:p>
        </p:txBody>
      </p:sp>
      <p:sp>
        <p:nvSpPr>
          <p:cNvPr id="36" name="TextBox 154"/>
          <p:cNvSpPr txBox="1">
            <a:spLocks noChangeArrowheads="1"/>
          </p:cNvSpPr>
          <p:nvPr/>
        </p:nvSpPr>
        <p:spPr bwMode="auto">
          <a:xfrm>
            <a:off x="2321976" y="4002395"/>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0.4</a:t>
            </a:r>
          </a:p>
        </p:txBody>
      </p:sp>
      <p:sp>
        <p:nvSpPr>
          <p:cNvPr id="37" name="TextBox 154"/>
          <p:cNvSpPr txBox="1">
            <a:spLocks noChangeArrowheads="1"/>
          </p:cNvSpPr>
          <p:nvPr/>
        </p:nvSpPr>
        <p:spPr bwMode="auto">
          <a:xfrm>
            <a:off x="2321976" y="4646829"/>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0.2</a:t>
            </a:r>
          </a:p>
        </p:txBody>
      </p:sp>
      <p:sp>
        <p:nvSpPr>
          <p:cNvPr id="38" name="TextBox 154"/>
          <p:cNvSpPr txBox="1">
            <a:spLocks noChangeArrowheads="1"/>
          </p:cNvSpPr>
          <p:nvPr/>
        </p:nvSpPr>
        <p:spPr bwMode="auto">
          <a:xfrm>
            <a:off x="2450216" y="5282554"/>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0</a:t>
            </a:r>
          </a:p>
        </p:txBody>
      </p:sp>
      <p:sp>
        <p:nvSpPr>
          <p:cNvPr id="39" name="TextBox 154"/>
          <p:cNvSpPr txBox="1">
            <a:spLocks noChangeArrowheads="1"/>
          </p:cNvSpPr>
          <p:nvPr/>
        </p:nvSpPr>
        <p:spPr bwMode="auto">
          <a:xfrm>
            <a:off x="2667929" y="551768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0</a:t>
            </a:r>
          </a:p>
        </p:txBody>
      </p:sp>
      <p:sp>
        <p:nvSpPr>
          <p:cNvPr id="40" name="TextBox 154"/>
          <p:cNvSpPr txBox="1">
            <a:spLocks noChangeArrowheads="1"/>
          </p:cNvSpPr>
          <p:nvPr/>
        </p:nvSpPr>
        <p:spPr bwMode="auto">
          <a:xfrm>
            <a:off x="3233987" y="551768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3</a:t>
            </a:r>
          </a:p>
        </p:txBody>
      </p:sp>
      <p:sp>
        <p:nvSpPr>
          <p:cNvPr id="41" name="TextBox 154"/>
          <p:cNvSpPr txBox="1">
            <a:spLocks noChangeArrowheads="1"/>
          </p:cNvSpPr>
          <p:nvPr/>
        </p:nvSpPr>
        <p:spPr bwMode="auto">
          <a:xfrm>
            <a:off x="3800044" y="551768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6</a:t>
            </a:r>
          </a:p>
        </p:txBody>
      </p:sp>
      <p:sp>
        <p:nvSpPr>
          <p:cNvPr id="42" name="TextBox 154"/>
          <p:cNvSpPr txBox="1">
            <a:spLocks noChangeArrowheads="1"/>
          </p:cNvSpPr>
          <p:nvPr/>
        </p:nvSpPr>
        <p:spPr bwMode="auto">
          <a:xfrm>
            <a:off x="4357393" y="551768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9</a:t>
            </a:r>
          </a:p>
        </p:txBody>
      </p:sp>
      <p:sp>
        <p:nvSpPr>
          <p:cNvPr id="43" name="TextBox 154"/>
          <p:cNvSpPr txBox="1">
            <a:spLocks noChangeArrowheads="1"/>
          </p:cNvSpPr>
          <p:nvPr/>
        </p:nvSpPr>
        <p:spPr bwMode="auto">
          <a:xfrm>
            <a:off x="4889680" y="551768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12</a:t>
            </a:r>
          </a:p>
        </p:txBody>
      </p:sp>
      <p:sp>
        <p:nvSpPr>
          <p:cNvPr id="44" name="TextBox 154"/>
          <p:cNvSpPr txBox="1">
            <a:spLocks noChangeArrowheads="1"/>
          </p:cNvSpPr>
          <p:nvPr/>
        </p:nvSpPr>
        <p:spPr bwMode="auto">
          <a:xfrm>
            <a:off x="5447028" y="551768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15</a:t>
            </a:r>
          </a:p>
        </p:txBody>
      </p:sp>
      <p:sp>
        <p:nvSpPr>
          <p:cNvPr id="45" name="TextBox 154"/>
          <p:cNvSpPr txBox="1">
            <a:spLocks noChangeArrowheads="1"/>
          </p:cNvSpPr>
          <p:nvPr/>
        </p:nvSpPr>
        <p:spPr bwMode="auto">
          <a:xfrm>
            <a:off x="6004377" y="551768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18</a:t>
            </a:r>
          </a:p>
        </p:txBody>
      </p:sp>
      <p:sp>
        <p:nvSpPr>
          <p:cNvPr id="46" name="TextBox 154"/>
          <p:cNvSpPr txBox="1">
            <a:spLocks noChangeArrowheads="1"/>
          </p:cNvSpPr>
          <p:nvPr/>
        </p:nvSpPr>
        <p:spPr bwMode="auto">
          <a:xfrm>
            <a:off x="6570434" y="551768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21</a:t>
            </a:r>
          </a:p>
        </p:txBody>
      </p:sp>
      <p:sp>
        <p:nvSpPr>
          <p:cNvPr id="47" name="TextBox 154"/>
          <p:cNvSpPr txBox="1">
            <a:spLocks noChangeArrowheads="1"/>
          </p:cNvSpPr>
          <p:nvPr/>
        </p:nvSpPr>
        <p:spPr bwMode="auto">
          <a:xfrm>
            <a:off x="7136491" y="551768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24</a:t>
            </a:r>
          </a:p>
        </p:txBody>
      </p:sp>
      <p:sp>
        <p:nvSpPr>
          <p:cNvPr id="48" name="TextBox 154"/>
          <p:cNvSpPr txBox="1">
            <a:spLocks noChangeArrowheads="1"/>
          </p:cNvSpPr>
          <p:nvPr/>
        </p:nvSpPr>
        <p:spPr bwMode="auto">
          <a:xfrm>
            <a:off x="7728675" y="551768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eaLnBrk="1" fontAlgn="auto" latinLnBrk="0" hangingPunct="1">
              <a:lnSpc>
                <a:spcPct val="100000"/>
              </a:lnSpc>
              <a:spcBef>
                <a:spcPts val="0"/>
              </a:spcBef>
              <a:spcAft>
                <a:spcPts val="2400"/>
              </a:spcAft>
              <a:buClrTx/>
              <a:buSzTx/>
              <a:buFontTx/>
              <a:buNone/>
              <a:tabLst/>
              <a:defRPr/>
            </a:pPr>
            <a:r>
              <a:rPr kumimoji="0" lang="en-GB" sz="1200" b="0" i="0" u="none" strike="noStrike" kern="0" cap="none" spc="0" normalizeH="0" baseline="0" noProof="0" dirty="0">
                <a:ln>
                  <a:noFill/>
                </a:ln>
                <a:solidFill>
                  <a:srgbClr val="000000"/>
                </a:solidFill>
                <a:effectLst/>
                <a:uLnTx/>
                <a:uFillTx/>
                <a:latin typeface="Arial" pitchFamily="34" charset="0"/>
                <a:cs typeface="Arial" pitchFamily="34" charset="0"/>
              </a:rPr>
              <a:t>27</a:t>
            </a:r>
          </a:p>
        </p:txBody>
      </p:sp>
      <p:sp>
        <p:nvSpPr>
          <p:cNvPr id="49" name="Freeform 48"/>
          <p:cNvSpPr/>
          <p:nvPr/>
        </p:nvSpPr>
        <p:spPr>
          <a:xfrm>
            <a:off x="2730253" y="2176952"/>
            <a:ext cx="3506135" cy="3186376"/>
          </a:xfrm>
          <a:custGeom>
            <a:avLst/>
            <a:gdLst>
              <a:gd name="connsiteX0" fmla="*/ 0 w 3506135"/>
              <a:gd name="connsiteY0" fmla="*/ 0 h 3186376"/>
              <a:gd name="connsiteX1" fmla="*/ 230002 w 3506135"/>
              <a:gd name="connsiteY1" fmla="*/ 0 h 3186376"/>
              <a:gd name="connsiteX2" fmla="*/ 230002 w 3506135"/>
              <a:gd name="connsiteY2" fmla="*/ 123416 h 3186376"/>
              <a:gd name="connsiteX3" fmla="*/ 297320 w 3506135"/>
              <a:gd name="connsiteY3" fmla="*/ 123416 h 3186376"/>
              <a:gd name="connsiteX4" fmla="*/ 297320 w 3506135"/>
              <a:gd name="connsiteY4" fmla="*/ 258052 h 3186376"/>
              <a:gd name="connsiteX5" fmla="*/ 403907 w 3506135"/>
              <a:gd name="connsiteY5" fmla="*/ 258052 h 3186376"/>
              <a:gd name="connsiteX6" fmla="*/ 403907 w 3506135"/>
              <a:gd name="connsiteY6" fmla="*/ 510494 h 3186376"/>
              <a:gd name="connsiteX7" fmla="*/ 589031 w 3506135"/>
              <a:gd name="connsiteY7" fmla="*/ 510494 h 3186376"/>
              <a:gd name="connsiteX8" fmla="*/ 589031 w 3506135"/>
              <a:gd name="connsiteY8" fmla="*/ 633909 h 3186376"/>
              <a:gd name="connsiteX9" fmla="*/ 661958 w 3506135"/>
              <a:gd name="connsiteY9" fmla="*/ 633909 h 3186376"/>
              <a:gd name="connsiteX10" fmla="*/ 661958 w 3506135"/>
              <a:gd name="connsiteY10" fmla="*/ 779765 h 3186376"/>
              <a:gd name="connsiteX11" fmla="*/ 667568 w 3506135"/>
              <a:gd name="connsiteY11" fmla="*/ 774155 h 3186376"/>
              <a:gd name="connsiteX12" fmla="*/ 667568 w 3506135"/>
              <a:gd name="connsiteY12" fmla="*/ 1077085 h 3186376"/>
              <a:gd name="connsiteX13" fmla="*/ 841472 w 3506135"/>
              <a:gd name="connsiteY13" fmla="*/ 1077085 h 3186376"/>
              <a:gd name="connsiteX14" fmla="*/ 841472 w 3506135"/>
              <a:gd name="connsiteY14" fmla="*/ 1228550 h 3186376"/>
              <a:gd name="connsiteX15" fmla="*/ 992937 w 3506135"/>
              <a:gd name="connsiteY15" fmla="*/ 1228550 h 3186376"/>
              <a:gd name="connsiteX16" fmla="*/ 992937 w 3506135"/>
              <a:gd name="connsiteY16" fmla="*/ 1408064 h 3186376"/>
              <a:gd name="connsiteX17" fmla="*/ 1049036 w 3506135"/>
              <a:gd name="connsiteY17" fmla="*/ 1408064 h 3186376"/>
              <a:gd name="connsiteX18" fmla="*/ 1049036 w 3506135"/>
              <a:gd name="connsiteY18" fmla="*/ 1581968 h 3186376"/>
              <a:gd name="connsiteX19" fmla="*/ 1144402 w 3506135"/>
              <a:gd name="connsiteY19" fmla="*/ 1581968 h 3186376"/>
              <a:gd name="connsiteX20" fmla="*/ 1144402 w 3506135"/>
              <a:gd name="connsiteY20" fmla="*/ 1755873 h 3186376"/>
              <a:gd name="connsiteX21" fmla="*/ 1155621 w 3506135"/>
              <a:gd name="connsiteY21" fmla="*/ 1767092 h 3186376"/>
              <a:gd name="connsiteX22" fmla="*/ 1155621 w 3506135"/>
              <a:gd name="connsiteY22" fmla="*/ 1969046 h 3186376"/>
              <a:gd name="connsiteX23" fmla="*/ 1200501 w 3506135"/>
              <a:gd name="connsiteY23" fmla="*/ 1969046 h 3186376"/>
              <a:gd name="connsiteX24" fmla="*/ 1200501 w 3506135"/>
              <a:gd name="connsiteY24" fmla="*/ 2165389 h 3186376"/>
              <a:gd name="connsiteX25" fmla="*/ 1957826 w 3506135"/>
              <a:gd name="connsiteY25" fmla="*/ 2165389 h 3186376"/>
              <a:gd name="connsiteX26" fmla="*/ 1957826 w 3506135"/>
              <a:gd name="connsiteY26" fmla="*/ 2507588 h 3186376"/>
              <a:gd name="connsiteX27" fmla="*/ 2199048 w 3506135"/>
              <a:gd name="connsiteY27" fmla="*/ 2507588 h 3186376"/>
              <a:gd name="connsiteX28" fmla="*/ 2199048 w 3506135"/>
              <a:gd name="connsiteY28" fmla="*/ 2855397 h 3186376"/>
              <a:gd name="connsiteX29" fmla="*/ 3506135 w 3506135"/>
              <a:gd name="connsiteY29" fmla="*/ 2855397 h 3186376"/>
              <a:gd name="connsiteX30" fmla="*/ 3506135 w 3506135"/>
              <a:gd name="connsiteY30" fmla="*/ 3186376 h 318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06135" h="3186376">
                <a:moveTo>
                  <a:pt x="0" y="0"/>
                </a:moveTo>
                <a:lnTo>
                  <a:pt x="230002" y="0"/>
                </a:lnTo>
                <a:lnTo>
                  <a:pt x="230002" y="123416"/>
                </a:lnTo>
                <a:lnTo>
                  <a:pt x="297320" y="123416"/>
                </a:lnTo>
                <a:lnTo>
                  <a:pt x="297320" y="258052"/>
                </a:lnTo>
                <a:lnTo>
                  <a:pt x="403907" y="258052"/>
                </a:lnTo>
                <a:lnTo>
                  <a:pt x="403907" y="510494"/>
                </a:lnTo>
                <a:lnTo>
                  <a:pt x="589031" y="510494"/>
                </a:lnTo>
                <a:lnTo>
                  <a:pt x="589031" y="633909"/>
                </a:lnTo>
                <a:lnTo>
                  <a:pt x="661958" y="633909"/>
                </a:lnTo>
                <a:lnTo>
                  <a:pt x="661958" y="779765"/>
                </a:lnTo>
                <a:lnTo>
                  <a:pt x="667568" y="774155"/>
                </a:lnTo>
                <a:lnTo>
                  <a:pt x="667568" y="1077085"/>
                </a:lnTo>
                <a:lnTo>
                  <a:pt x="841472" y="1077085"/>
                </a:lnTo>
                <a:lnTo>
                  <a:pt x="841472" y="1228550"/>
                </a:lnTo>
                <a:lnTo>
                  <a:pt x="992937" y="1228550"/>
                </a:lnTo>
                <a:lnTo>
                  <a:pt x="992937" y="1408064"/>
                </a:lnTo>
                <a:lnTo>
                  <a:pt x="1049036" y="1408064"/>
                </a:lnTo>
                <a:lnTo>
                  <a:pt x="1049036" y="1581968"/>
                </a:lnTo>
                <a:lnTo>
                  <a:pt x="1144402" y="1581968"/>
                </a:lnTo>
                <a:lnTo>
                  <a:pt x="1144402" y="1755873"/>
                </a:lnTo>
                <a:lnTo>
                  <a:pt x="1155621" y="1767092"/>
                </a:lnTo>
                <a:lnTo>
                  <a:pt x="1155621" y="1969046"/>
                </a:lnTo>
                <a:lnTo>
                  <a:pt x="1200501" y="1969046"/>
                </a:lnTo>
                <a:lnTo>
                  <a:pt x="1200501" y="2165389"/>
                </a:lnTo>
                <a:lnTo>
                  <a:pt x="1957826" y="2165389"/>
                </a:lnTo>
                <a:lnTo>
                  <a:pt x="1957826" y="2507588"/>
                </a:lnTo>
                <a:lnTo>
                  <a:pt x="2199048" y="2507588"/>
                </a:lnTo>
                <a:lnTo>
                  <a:pt x="2199048" y="2855397"/>
                </a:lnTo>
                <a:lnTo>
                  <a:pt x="3506135" y="2855397"/>
                </a:lnTo>
                <a:lnTo>
                  <a:pt x="3506135" y="3186376"/>
                </a:lnTo>
              </a:path>
            </a:pathLst>
          </a:custGeom>
          <a:noFill/>
          <a:ln w="28575" cap="rnd" cmpd="sng" algn="ctr">
            <a:solidFill>
              <a:srgbClr val="71707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sp>
        <p:nvSpPr>
          <p:cNvPr id="50" name="Freeform 49"/>
          <p:cNvSpPr/>
          <p:nvPr/>
        </p:nvSpPr>
        <p:spPr>
          <a:xfrm>
            <a:off x="2797571" y="2205001"/>
            <a:ext cx="5262007" cy="2580516"/>
          </a:xfrm>
          <a:custGeom>
            <a:avLst/>
            <a:gdLst>
              <a:gd name="connsiteX0" fmla="*/ 0 w 5262007"/>
              <a:gd name="connsiteY0" fmla="*/ 0 h 2580516"/>
              <a:gd name="connsiteX1" fmla="*/ 297320 w 5262007"/>
              <a:gd name="connsiteY1" fmla="*/ 0 h 2580516"/>
              <a:gd name="connsiteX2" fmla="*/ 297320 w 5262007"/>
              <a:gd name="connsiteY2" fmla="*/ 129026 h 2580516"/>
              <a:gd name="connsiteX3" fmla="*/ 398297 w 5262007"/>
              <a:gd name="connsiteY3" fmla="*/ 129026 h 2580516"/>
              <a:gd name="connsiteX4" fmla="*/ 398297 w 5262007"/>
              <a:gd name="connsiteY4" fmla="*/ 274881 h 2580516"/>
              <a:gd name="connsiteX5" fmla="*/ 510493 w 5262007"/>
              <a:gd name="connsiteY5" fmla="*/ 274881 h 2580516"/>
              <a:gd name="connsiteX6" fmla="*/ 510493 w 5262007"/>
              <a:gd name="connsiteY6" fmla="*/ 302930 h 2580516"/>
              <a:gd name="connsiteX7" fmla="*/ 577811 w 5262007"/>
              <a:gd name="connsiteY7" fmla="*/ 302930 h 2580516"/>
              <a:gd name="connsiteX8" fmla="*/ 577811 w 5262007"/>
              <a:gd name="connsiteY8" fmla="*/ 330979 h 2580516"/>
              <a:gd name="connsiteX9" fmla="*/ 617080 w 5262007"/>
              <a:gd name="connsiteY9" fmla="*/ 330979 h 2580516"/>
              <a:gd name="connsiteX10" fmla="*/ 617080 w 5262007"/>
              <a:gd name="connsiteY10" fmla="*/ 409517 h 2580516"/>
              <a:gd name="connsiteX11" fmla="*/ 774154 w 5262007"/>
              <a:gd name="connsiteY11" fmla="*/ 409517 h 2580516"/>
              <a:gd name="connsiteX12" fmla="*/ 774154 w 5262007"/>
              <a:gd name="connsiteY12" fmla="*/ 555372 h 2580516"/>
              <a:gd name="connsiteX13" fmla="*/ 813423 w 5262007"/>
              <a:gd name="connsiteY13" fmla="*/ 555372 h 2580516"/>
              <a:gd name="connsiteX14" fmla="*/ 813423 w 5262007"/>
              <a:gd name="connsiteY14" fmla="*/ 645129 h 2580516"/>
              <a:gd name="connsiteX15" fmla="*/ 813423 w 5262007"/>
              <a:gd name="connsiteY15" fmla="*/ 684398 h 2580516"/>
              <a:gd name="connsiteX16" fmla="*/ 852692 w 5262007"/>
              <a:gd name="connsiteY16" fmla="*/ 684398 h 2580516"/>
              <a:gd name="connsiteX17" fmla="*/ 852692 w 5262007"/>
              <a:gd name="connsiteY17" fmla="*/ 768545 h 2580516"/>
              <a:gd name="connsiteX18" fmla="*/ 897570 w 5262007"/>
              <a:gd name="connsiteY18" fmla="*/ 768545 h 2580516"/>
              <a:gd name="connsiteX19" fmla="*/ 897570 w 5262007"/>
              <a:gd name="connsiteY19" fmla="*/ 852692 h 2580516"/>
              <a:gd name="connsiteX20" fmla="*/ 953668 w 5262007"/>
              <a:gd name="connsiteY20" fmla="*/ 852692 h 2580516"/>
              <a:gd name="connsiteX21" fmla="*/ 953668 w 5262007"/>
              <a:gd name="connsiteY21" fmla="*/ 920010 h 2580516"/>
              <a:gd name="connsiteX22" fmla="*/ 1043426 w 5262007"/>
              <a:gd name="connsiteY22" fmla="*/ 920010 h 2580516"/>
              <a:gd name="connsiteX23" fmla="*/ 1043426 w 5262007"/>
              <a:gd name="connsiteY23" fmla="*/ 1116354 h 2580516"/>
              <a:gd name="connsiteX24" fmla="*/ 1099524 w 5262007"/>
              <a:gd name="connsiteY24" fmla="*/ 1116354 h 2580516"/>
              <a:gd name="connsiteX25" fmla="*/ 1099524 w 5262007"/>
              <a:gd name="connsiteY25" fmla="*/ 1295868 h 2580516"/>
              <a:gd name="connsiteX26" fmla="*/ 1301477 w 5262007"/>
              <a:gd name="connsiteY26" fmla="*/ 1295868 h 2580516"/>
              <a:gd name="connsiteX27" fmla="*/ 1301477 w 5262007"/>
              <a:gd name="connsiteY27" fmla="*/ 1335137 h 2580516"/>
              <a:gd name="connsiteX28" fmla="*/ 1335136 w 5262007"/>
              <a:gd name="connsiteY28" fmla="*/ 1335137 h 2580516"/>
              <a:gd name="connsiteX29" fmla="*/ 1335136 w 5262007"/>
              <a:gd name="connsiteY29" fmla="*/ 1391235 h 2580516"/>
              <a:gd name="connsiteX30" fmla="*/ 1357575 w 5262007"/>
              <a:gd name="connsiteY30" fmla="*/ 1391235 h 2580516"/>
              <a:gd name="connsiteX31" fmla="*/ 1357575 w 5262007"/>
              <a:gd name="connsiteY31" fmla="*/ 1452943 h 2580516"/>
              <a:gd name="connsiteX32" fmla="*/ 1413673 w 5262007"/>
              <a:gd name="connsiteY32" fmla="*/ 1452943 h 2580516"/>
              <a:gd name="connsiteX33" fmla="*/ 1413673 w 5262007"/>
              <a:gd name="connsiteY33" fmla="*/ 1531480 h 2580516"/>
              <a:gd name="connsiteX34" fmla="*/ 1615627 w 5262007"/>
              <a:gd name="connsiteY34" fmla="*/ 1531480 h 2580516"/>
              <a:gd name="connsiteX35" fmla="*/ 1615627 w 5262007"/>
              <a:gd name="connsiteY35" fmla="*/ 1677335 h 2580516"/>
              <a:gd name="connsiteX36" fmla="*/ 1856849 w 5262007"/>
              <a:gd name="connsiteY36" fmla="*/ 1677335 h 2580516"/>
              <a:gd name="connsiteX37" fmla="*/ 1856849 w 5262007"/>
              <a:gd name="connsiteY37" fmla="*/ 1761483 h 2580516"/>
              <a:gd name="connsiteX38" fmla="*/ 2165389 w 5262007"/>
              <a:gd name="connsiteY38" fmla="*/ 1761483 h 2580516"/>
              <a:gd name="connsiteX39" fmla="*/ 2165389 w 5262007"/>
              <a:gd name="connsiteY39" fmla="*/ 1834410 h 2580516"/>
              <a:gd name="connsiteX40" fmla="*/ 2468319 w 5262007"/>
              <a:gd name="connsiteY40" fmla="*/ 1834410 h 2580516"/>
              <a:gd name="connsiteX41" fmla="*/ 2468319 w 5262007"/>
              <a:gd name="connsiteY41" fmla="*/ 1924167 h 2580516"/>
              <a:gd name="connsiteX42" fmla="*/ 2636613 w 5262007"/>
              <a:gd name="connsiteY42" fmla="*/ 1924167 h 2580516"/>
              <a:gd name="connsiteX43" fmla="*/ 2636613 w 5262007"/>
              <a:gd name="connsiteY43" fmla="*/ 1997095 h 2580516"/>
              <a:gd name="connsiteX44" fmla="*/ 2692711 w 5262007"/>
              <a:gd name="connsiteY44" fmla="*/ 1997095 h 2580516"/>
              <a:gd name="connsiteX45" fmla="*/ 2692711 w 5262007"/>
              <a:gd name="connsiteY45" fmla="*/ 2154170 h 2580516"/>
              <a:gd name="connsiteX46" fmla="*/ 3214424 w 5262007"/>
              <a:gd name="connsiteY46" fmla="*/ 2154170 h 2580516"/>
              <a:gd name="connsiteX47" fmla="*/ 3214424 w 5262007"/>
              <a:gd name="connsiteY47" fmla="*/ 2221487 h 2580516"/>
              <a:gd name="connsiteX48" fmla="*/ 3231254 w 5262007"/>
              <a:gd name="connsiteY48" fmla="*/ 2238317 h 2580516"/>
              <a:gd name="connsiteX49" fmla="*/ 3231254 w 5262007"/>
              <a:gd name="connsiteY49" fmla="*/ 2322464 h 2580516"/>
              <a:gd name="connsiteX50" fmla="*/ 3741747 w 5262007"/>
              <a:gd name="connsiteY50" fmla="*/ 2322464 h 2580516"/>
              <a:gd name="connsiteX51" fmla="*/ 3741747 w 5262007"/>
              <a:gd name="connsiteY51" fmla="*/ 2401002 h 2580516"/>
              <a:gd name="connsiteX52" fmla="*/ 3797845 w 5262007"/>
              <a:gd name="connsiteY52" fmla="*/ 2401002 h 2580516"/>
              <a:gd name="connsiteX53" fmla="*/ 3797845 w 5262007"/>
              <a:gd name="connsiteY53" fmla="*/ 2473929 h 2580516"/>
              <a:gd name="connsiteX54" fmla="*/ 4285899 w 5262007"/>
              <a:gd name="connsiteY54" fmla="*/ 2473929 h 2580516"/>
              <a:gd name="connsiteX55" fmla="*/ 4285899 w 5262007"/>
              <a:gd name="connsiteY55" fmla="*/ 2580516 h 2580516"/>
              <a:gd name="connsiteX56" fmla="*/ 5262007 w 5262007"/>
              <a:gd name="connsiteY56" fmla="*/ 2580516 h 258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262007" h="2580516">
                <a:moveTo>
                  <a:pt x="0" y="0"/>
                </a:moveTo>
                <a:lnTo>
                  <a:pt x="297320" y="0"/>
                </a:lnTo>
                <a:lnTo>
                  <a:pt x="297320" y="129026"/>
                </a:lnTo>
                <a:lnTo>
                  <a:pt x="398297" y="129026"/>
                </a:lnTo>
                <a:lnTo>
                  <a:pt x="398297" y="274881"/>
                </a:lnTo>
                <a:lnTo>
                  <a:pt x="510493" y="274881"/>
                </a:lnTo>
                <a:lnTo>
                  <a:pt x="510493" y="302930"/>
                </a:lnTo>
                <a:lnTo>
                  <a:pt x="577811" y="302930"/>
                </a:lnTo>
                <a:lnTo>
                  <a:pt x="577811" y="330979"/>
                </a:lnTo>
                <a:lnTo>
                  <a:pt x="617080" y="330979"/>
                </a:lnTo>
                <a:lnTo>
                  <a:pt x="617080" y="409517"/>
                </a:lnTo>
                <a:lnTo>
                  <a:pt x="774154" y="409517"/>
                </a:lnTo>
                <a:lnTo>
                  <a:pt x="774154" y="555372"/>
                </a:lnTo>
                <a:lnTo>
                  <a:pt x="813423" y="555372"/>
                </a:lnTo>
                <a:lnTo>
                  <a:pt x="813423" y="645129"/>
                </a:lnTo>
                <a:lnTo>
                  <a:pt x="813423" y="684398"/>
                </a:lnTo>
                <a:lnTo>
                  <a:pt x="852692" y="684398"/>
                </a:lnTo>
                <a:lnTo>
                  <a:pt x="852692" y="768545"/>
                </a:lnTo>
                <a:lnTo>
                  <a:pt x="897570" y="768545"/>
                </a:lnTo>
                <a:lnTo>
                  <a:pt x="897570" y="852692"/>
                </a:lnTo>
                <a:lnTo>
                  <a:pt x="953668" y="852692"/>
                </a:lnTo>
                <a:lnTo>
                  <a:pt x="953668" y="920010"/>
                </a:lnTo>
                <a:lnTo>
                  <a:pt x="1043426" y="920010"/>
                </a:lnTo>
                <a:lnTo>
                  <a:pt x="1043426" y="1116354"/>
                </a:lnTo>
                <a:lnTo>
                  <a:pt x="1099524" y="1116354"/>
                </a:lnTo>
                <a:lnTo>
                  <a:pt x="1099524" y="1295868"/>
                </a:lnTo>
                <a:lnTo>
                  <a:pt x="1301477" y="1295868"/>
                </a:lnTo>
                <a:lnTo>
                  <a:pt x="1301477" y="1335137"/>
                </a:lnTo>
                <a:lnTo>
                  <a:pt x="1335136" y="1335137"/>
                </a:lnTo>
                <a:lnTo>
                  <a:pt x="1335136" y="1391235"/>
                </a:lnTo>
                <a:lnTo>
                  <a:pt x="1357575" y="1391235"/>
                </a:lnTo>
                <a:lnTo>
                  <a:pt x="1357575" y="1452943"/>
                </a:lnTo>
                <a:lnTo>
                  <a:pt x="1413673" y="1452943"/>
                </a:lnTo>
                <a:lnTo>
                  <a:pt x="1413673" y="1531480"/>
                </a:lnTo>
                <a:lnTo>
                  <a:pt x="1615627" y="1531480"/>
                </a:lnTo>
                <a:lnTo>
                  <a:pt x="1615627" y="1677335"/>
                </a:lnTo>
                <a:lnTo>
                  <a:pt x="1856849" y="1677335"/>
                </a:lnTo>
                <a:lnTo>
                  <a:pt x="1856849" y="1761483"/>
                </a:lnTo>
                <a:lnTo>
                  <a:pt x="2165389" y="1761483"/>
                </a:lnTo>
                <a:lnTo>
                  <a:pt x="2165389" y="1834410"/>
                </a:lnTo>
                <a:lnTo>
                  <a:pt x="2468319" y="1834410"/>
                </a:lnTo>
                <a:lnTo>
                  <a:pt x="2468319" y="1924167"/>
                </a:lnTo>
                <a:lnTo>
                  <a:pt x="2636613" y="1924167"/>
                </a:lnTo>
                <a:lnTo>
                  <a:pt x="2636613" y="1997095"/>
                </a:lnTo>
                <a:lnTo>
                  <a:pt x="2692711" y="1997095"/>
                </a:lnTo>
                <a:lnTo>
                  <a:pt x="2692711" y="2154170"/>
                </a:lnTo>
                <a:lnTo>
                  <a:pt x="3214424" y="2154170"/>
                </a:lnTo>
                <a:lnTo>
                  <a:pt x="3214424" y="2221487"/>
                </a:lnTo>
                <a:lnTo>
                  <a:pt x="3231254" y="2238317"/>
                </a:lnTo>
                <a:lnTo>
                  <a:pt x="3231254" y="2322464"/>
                </a:lnTo>
                <a:lnTo>
                  <a:pt x="3741747" y="2322464"/>
                </a:lnTo>
                <a:lnTo>
                  <a:pt x="3741747" y="2401002"/>
                </a:lnTo>
                <a:lnTo>
                  <a:pt x="3797845" y="2401002"/>
                </a:lnTo>
                <a:lnTo>
                  <a:pt x="3797845" y="2473929"/>
                </a:lnTo>
                <a:lnTo>
                  <a:pt x="4285899" y="2473929"/>
                </a:lnTo>
                <a:lnTo>
                  <a:pt x="4285899" y="2580516"/>
                </a:lnTo>
                <a:lnTo>
                  <a:pt x="5262007" y="2580516"/>
                </a:lnTo>
              </a:path>
            </a:pathLst>
          </a:custGeom>
          <a:noFill/>
          <a:ln w="28575" cap="rnd" cmpd="sng" algn="ctr">
            <a:solidFill>
              <a:srgbClr val="1CBECA"/>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grpSp>
        <p:nvGrpSpPr>
          <p:cNvPr id="51" name="Group 50"/>
          <p:cNvGrpSpPr/>
          <p:nvPr/>
        </p:nvGrpSpPr>
        <p:grpSpPr>
          <a:xfrm>
            <a:off x="4395263" y="4326468"/>
            <a:ext cx="45243" cy="45243"/>
            <a:chOff x="3509964" y="4585112"/>
            <a:chExt cx="45243" cy="45243"/>
          </a:xfrm>
        </p:grpSpPr>
        <p:cxnSp>
          <p:nvCxnSpPr>
            <p:cNvPr id="52" name="Straight Connector 51"/>
            <p:cNvCxnSpPr/>
            <p:nvPr/>
          </p:nvCxnSpPr>
          <p:spPr>
            <a:xfrm rot="5400000">
              <a:off x="3509963" y="4607734"/>
              <a:ext cx="45243" cy="0"/>
            </a:xfrm>
            <a:prstGeom prst="line">
              <a:avLst/>
            </a:prstGeom>
            <a:noFill/>
            <a:ln w="19050" cap="rnd" cmpd="sng" algn="ctr">
              <a:solidFill>
                <a:srgbClr val="717073"/>
              </a:solidFill>
              <a:prstDash val="solid"/>
            </a:ln>
            <a:effectLst/>
          </p:spPr>
        </p:cxnSp>
        <p:cxnSp>
          <p:nvCxnSpPr>
            <p:cNvPr id="53" name="Straight Connector 52"/>
            <p:cNvCxnSpPr/>
            <p:nvPr/>
          </p:nvCxnSpPr>
          <p:spPr>
            <a:xfrm rot="10800000">
              <a:off x="3509964" y="4607735"/>
              <a:ext cx="45243" cy="0"/>
            </a:xfrm>
            <a:prstGeom prst="line">
              <a:avLst/>
            </a:prstGeom>
            <a:noFill/>
            <a:ln w="19050" cap="rnd" cmpd="sng" algn="ctr">
              <a:solidFill>
                <a:srgbClr val="717073"/>
              </a:solidFill>
              <a:prstDash val="solid"/>
            </a:ln>
            <a:effectLst/>
          </p:spPr>
        </p:cxnSp>
      </p:grpSp>
      <p:grpSp>
        <p:nvGrpSpPr>
          <p:cNvPr id="54" name="Group 53"/>
          <p:cNvGrpSpPr/>
          <p:nvPr/>
        </p:nvGrpSpPr>
        <p:grpSpPr>
          <a:xfrm>
            <a:off x="4092333" y="4326468"/>
            <a:ext cx="45243" cy="45243"/>
            <a:chOff x="3509964" y="4585112"/>
            <a:chExt cx="45243" cy="45243"/>
          </a:xfrm>
        </p:grpSpPr>
        <p:cxnSp>
          <p:nvCxnSpPr>
            <p:cNvPr id="55" name="Straight Connector 54"/>
            <p:cNvCxnSpPr/>
            <p:nvPr/>
          </p:nvCxnSpPr>
          <p:spPr>
            <a:xfrm rot="5400000">
              <a:off x="3509963" y="4607734"/>
              <a:ext cx="45243" cy="0"/>
            </a:xfrm>
            <a:prstGeom prst="line">
              <a:avLst/>
            </a:prstGeom>
            <a:noFill/>
            <a:ln w="19050" cap="rnd" cmpd="sng" algn="ctr">
              <a:solidFill>
                <a:srgbClr val="717073"/>
              </a:solidFill>
              <a:prstDash val="solid"/>
            </a:ln>
            <a:effectLst/>
          </p:spPr>
        </p:cxnSp>
        <p:cxnSp>
          <p:nvCxnSpPr>
            <p:cNvPr id="56" name="Straight Connector 55"/>
            <p:cNvCxnSpPr/>
            <p:nvPr/>
          </p:nvCxnSpPr>
          <p:spPr>
            <a:xfrm rot="10800000">
              <a:off x="3509964" y="4607735"/>
              <a:ext cx="45243" cy="0"/>
            </a:xfrm>
            <a:prstGeom prst="line">
              <a:avLst/>
            </a:prstGeom>
            <a:noFill/>
            <a:ln w="19050" cap="rnd" cmpd="sng" algn="ctr">
              <a:solidFill>
                <a:srgbClr val="717073"/>
              </a:solidFill>
              <a:prstDash val="solid"/>
            </a:ln>
            <a:effectLst/>
          </p:spPr>
        </p:cxnSp>
      </p:grpSp>
      <p:grpSp>
        <p:nvGrpSpPr>
          <p:cNvPr id="57" name="Group 56"/>
          <p:cNvGrpSpPr/>
          <p:nvPr/>
        </p:nvGrpSpPr>
        <p:grpSpPr>
          <a:xfrm>
            <a:off x="3839891" y="3916951"/>
            <a:ext cx="45243" cy="45243"/>
            <a:chOff x="3509964" y="4585112"/>
            <a:chExt cx="45243" cy="45243"/>
          </a:xfrm>
        </p:grpSpPr>
        <p:cxnSp>
          <p:nvCxnSpPr>
            <p:cNvPr id="58" name="Straight Connector 57"/>
            <p:cNvCxnSpPr/>
            <p:nvPr/>
          </p:nvCxnSpPr>
          <p:spPr>
            <a:xfrm rot="5400000">
              <a:off x="3509963" y="4607734"/>
              <a:ext cx="45243" cy="0"/>
            </a:xfrm>
            <a:prstGeom prst="line">
              <a:avLst/>
            </a:prstGeom>
            <a:noFill/>
            <a:ln w="19050" cap="rnd" cmpd="sng" algn="ctr">
              <a:solidFill>
                <a:srgbClr val="717073"/>
              </a:solidFill>
              <a:prstDash val="solid"/>
            </a:ln>
            <a:effectLst/>
          </p:spPr>
        </p:cxnSp>
        <p:cxnSp>
          <p:nvCxnSpPr>
            <p:cNvPr id="59" name="Straight Connector 58"/>
            <p:cNvCxnSpPr/>
            <p:nvPr/>
          </p:nvCxnSpPr>
          <p:spPr>
            <a:xfrm rot="10800000">
              <a:off x="3509964" y="4607735"/>
              <a:ext cx="45243" cy="0"/>
            </a:xfrm>
            <a:prstGeom prst="line">
              <a:avLst/>
            </a:prstGeom>
            <a:noFill/>
            <a:ln w="19050" cap="rnd" cmpd="sng" algn="ctr">
              <a:solidFill>
                <a:srgbClr val="717073"/>
              </a:solidFill>
              <a:prstDash val="solid"/>
            </a:ln>
            <a:effectLst/>
          </p:spPr>
        </p:cxnSp>
      </p:grpSp>
      <p:grpSp>
        <p:nvGrpSpPr>
          <p:cNvPr id="60" name="Group 59"/>
          <p:cNvGrpSpPr/>
          <p:nvPr/>
        </p:nvGrpSpPr>
        <p:grpSpPr>
          <a:xfrm>
            <a:off x="3664045" y="3369316"/>
            <a:ext cx="45243" cy="45243"/>
            <a:chOff x="3509964" y="4585112"/>
            <a:chExt cx="45243" cy="45243"/>
          </a:xfrm>
        </p:grpSpPr>
        <p:cxnSp>
          <p:nvCxnSpPr>
            <p:cNvPr id="61" name="Straight Connector 60"/>
            <p:cNvCxnSpPr/>
            <p:nvPr/>
          </p:nvCxnSpPr>
          <p:spPr>
            <a:xfrm rot="5400000">
              <a:off x="3509963" y="4607734"/>
              <a:ext cx="45243" cy="0"/>
            </a:xfrm>
            <a:prstGeom prst="line">
              <a:avLst/>
            </a:prstGeom>
            <a:noFill/>
            <a:ln w="19050" cap="rnd" cmpd="sng" algn="ctr">
              <a:solidFill>
                <a:srgbClr val="717073"/>
              </a:solidFill>
              <a:prstDash val="solid"/>
            </a:ln>
            <a:effectLst/>
          </p:spPr>
        </p:cxnSp>
        <p:cxnSp>
          <p:nvCxnSpPr>
            <p:cNvPr id="62" name="Straight Connector 61"/>
            <p:cNvCxnSpPr/>
            <p:nvPr/>
          </p:nvCxnSpPr>
          <p:spPr>
            <a:xfrm rot="10800000">
              <a:off x="3509964" y="4607735"/>
              <a:ext cx="45243" cy="0"/>
            </a:xfrm>
            <a:prstGeom prst="line">
              <a:avLst/>
            </a:prstGeom>
            <a:noFill/>
            <a:ln w="19050" cap="rnd" cmpd="sng" algn="ctr">
              <a:solidFill>
                <a:srgbClr val="717073"/>
              </a:solidFill>
              <a:prstDash val="solid"/>
            </a:ln>
            <a:effectLst/>
          </p:spPr>
        </p:cxnSp>
      </p:grpSp>
      <p:grpSp>
        <p:nvGrpSpPr>
          <p:cNvPr id="63" name="Group 62"/>
          <p:cNvGrpSpPr/>
          <p:nvPr/>
        </p:nvGrpSpPr>
        <p:grpSpPr>
          <a:xfrm>
            <a:off x="3608779" y="3369316"/>
            <a:ext cx="45243" cy="45243"/>
            <a:chOff x="3509964" y="4585112"/>
            <a:chExt cx="45243" cy="45243"/>
          </a:xfrm>
        </p:grpSpPr>
        <p:cxnSp>
          <p:nvCxnSpPr>
            <p:cNvPr id="64" name="Straight Connector 63"/>
            <p:cNvCxnSpPr/>
            <p:nvPr/>
          </p:nvCxnSpPr>
          <p:spPr>
            <a:xfrm rot="5400000">
              <a:off x="3509963" y="4607734"/>
              <a:ext cx="45243" cy="0"/>
            </a:xfrm>
            <a:prstGeom prst="line">
              <a:avLst/>
            </a:prstGeom>
            <a:noFill/>
            <a:ln w="19050" cap="rnd" cmpd="sng" algn="ctr">
              <a:solidFill>
                <a:srgbClr val="717073"/>
              </a:solidFill>
              <a:prstDash val="solid"/>
            </a:ln>
            <a:effectLst/>
          </p:spPr>
        </p:cxnSp>
        <p:cxnSp>
          <p:nvCxnSpPr>
            <p:cNvPr id="65" name="Straight Connector 64"/>
            <p:cNvCxnSpPr/>
            <p:nvPr/>
          </p:nvCxnSpPr>
          <p:spPr>
            <a:xfrm rot="10800000">
              <a:off x="3509964" y="4607735"/>
              <a:ext cx="45243" cy="0"/>
            </a:xfrm>
            <a:prstGeom prst="line">
              <a:avLst/>
            </a:prstGeom>
            <a:noFill/>
            <a:ln w="19050" cap="rnd" cmpd="sng" algn="ctr">
              <a:solidFill>
                <a:srgbClr val="717073"/>
              </a:solidFill>
              <a:prstDash val="solid"/>
            </a:ln>
            <a:effectLst/>
          </p:spPr>
        </p:cxnSp>
      </p:grpSp>
      <p:grpSp>
        <p:nvGrpSpPr>
          <p:cNvPr id="66" name="Group 65"/>
          <p:cNvGrpSpPr/>
          <p:nvPr/>
        </p:nvGrpSpPr>
        <p:grpSpPr>
          <a:xfrm>
            <a:off x="3362594" y="2917141"/>
            <a:ext cx="45243" cy="45243"/>
            <a:chOff x="3509964" y="4585112"/>
            <a:chExt cx="45243" cy="45243"/>
          </a:xfrm>
        </p:grpSpPr>
        <p:cxnSp>
          <p:nvCxnSpPr>
            <p:cNvPr id="67" name="Straight Connector 66"/>
            <p:cNvCxnSpPr/>
            <p:nvPr/>
          </p:nvCxnSpPr>
          <p:spPr>
            <a:xfrm rot="5400000">
              <a:off x="3509963" y="4607734"/>
              <a:ext cx="45243" cy="0"/>
            </a:xfrm>
            <a:prstGeom prst="line">
              <a:avLst/>
            </a:prstGeom>
            <a:noFill/>
            <a:ln w="19050" cap="rnd" cmpd="sng" algn="ctr">
              <a:solidFill>
                <a:srgbClr val="717073"/>
              </a:solidFill>
              <a:prstDash val="solid"/>
            </a:ln>
            <a:effectLst/>
          </p:spPr>
        </p:cxnSp>
        <p:cxnSp>
          <p:nvCxnSpPr>
            <p:cNvPr id="68" name="Straight Connector 67"/>
            <p:cNvCxnSpPr/>
            <p:nvPr/>
          </p:nvCxnSpPr>
          <p:spPr>
            <a:xfrm rot="10800000">
              <a:off x="3509964" y="4607735"/>
              <a:ext cx="45243" cy="0"/>
            </a:xfrm>
            <a:prstGeom prst="line">
              <a:avLst/>
            </a:prstGeom>
            <a:noFill/>
            <a:ln w="19050" cap="rnd" cmpd="sng" algn="ctr">
              <a:solidFill>
                <a:srgbClr val="717073"/>
              </a:solidFill>
              <a:prstDash val="solid"/>
            </a:ln>
            <a:effectLst/>
          </p:spPr>
        </p:cxnSp>
      </p:grpSp>
      <p:grpSp>
        <p:nvGrpSpPr>
          <p:cNvPr id="69" name="Group 68"/>
          <p:cNvGrpSpPr/>
          <p:nvPr/>
        </p:nvGrpSpPr>
        <p:grpSpPr>
          <a:xfrm>
            <a:off x="3277183" y="2655883"/>
            <a:ext cx="45243" cy="45243"/>
            <a:chOff x="3509964" y="4585112"/>
            <a:chExt cx="45243" cy="45243"/>
          </a:xfrm>
        </p:grpSpPr>
        <p:cxnSp>
          <p:nvCxnSpPr>
            <p:cNvPr id="70" name="Straight Connector 69"/>
            <p:cNvCxnSpPr/>
            <p:nvPr/>
          </p:nvCxnSpPr>
          <p:spPr>
            <a:xfrm rot="5400000">
              <a:off x="3509963" y="4607734"/>
              <a:ext cx="45243" cy="0"/>
            </a:xfrm>
            <a:prstGeom prst="line">
              <a:avLst/>
            </a:prstGeom>
            <a:noFill/>
            <a:ln w="19050" cap="rnd" cmpd="sng" algn="ctr">
              <a:solidFill>
                <a:srgbClr val="717073"/>
              </a:solidFill>
              <a:prstDash val="solid"/>
            </a:ln>
            <a:effectLst/>
          </p:spPr>
        </p:cxnSp>
        <p:cxnSp>
          <p:nvCxnSpPr>
            <p:cNvPr id="71" name="Straight Connector 70"/>
            <p:cNvCxnSpPr/>
            <p:nvPr/>
          </p:nvCxnSpPr>
          <p:spPr>
            <a:xfrm rot="10800000">
              <a:off x="3509964" y="4607735"/>
              <a:ext cx="45243" cy="0"/>
            </a:xfrm>
            <a:prstGeom prst="line">
              <a:avLst/>
            </a:prstGeom>
            <a:noFill/>
            <a:ln w="19050" cap="rnd" cmpd="sng" algn="ctr">
              <a:solidFill>
                <a:srgbClr val="717073"/>
              </a:solidFill>
              <a:prstDash val="solid"/>
            </a:ln>
            <a:effectLst/>
          </p:spPr>
        </p:cxnSp>
      </p:grpSp>
      <p:grpSp>
        <p:nvGrpSpPr>
          <p:cNvPr id="72" name="Group 71"/>
          <p:cNvGrpSpPr/>
          <p:nvPr/>
        </p:nvGrpSpPr>
        <p:grpSpPr>
          <a:xfrm>
            <a:off x="3061143" y="2394626"/>
            <a:ext cx="45243" cy="45243"/>
            <a:chOff x="3509964" y="4585112"/>
            <a:chExt cx="45243" cy="45243"/>
          </a:xfrm>
        </p:grpSpPr>
        <p:cxnSp>
          <p:nvCxnSpPr>
            <p:cNvPr id="73" name="Straight Connector 72"/>
            <p:cNvCxnSpPr/>
            <p:nvPr/>
          </p:nvCxnSpPr>
          <p:spPr>
            <a:xfrm rot="5400000">
              <a:off x="3509963" y="4607734"/>
              <a:ext cx="45243" cy="0"/>
            </a:xfrm>
            <a:prstGeom prst="line">
              <a:avLst/>
            </a:prstGeom>
            <a:noFill/>
            <a:ln w="19050" cap="rnd" cmpd="sng" algn="ctr">
              <a:solidFill>
                <a:srgbClr val="717073"/>
              </a:solidFill>
              <a:prstDash val="solid"/>
            </a:ln>
            <a:effectLst/>
          </p:spPr>
        </p:cxnSp>
        <p:cxnSp>
          <p:nvCxnSpPr>
            <p:cNvPr id="74" name="Straight Connector 73"/>
            <p:cNvCxnSpPr/>
            <p:nvPr/>
          </p:nvCxnSpPr>
          <p:spPr>
            <a:xfrm rot="10800000">
              <a:off x="3509964" y="4607735"/>
              <a:ext cx="45243" cy="0"/>
            </a:xfrm>
            <a:prstGeom prst="line">
              <a:avLst/>
            </a:prstGeom>
            <a:noFill/>
            <a:ln w="19050" cap="rnd" cmpd="sng" algn="ctr">
              <a:solidFill>
                <a:srgbClr val="717073"/>
              </a:solidFill>
              <a:prstDash val="solid"/>
            </a:ln>
            <a:effectLst/>
          </p:spPr>
        </p:cxnSp>
      </p:grpSp>
      <p:grpSp>
        <p:nvGrpSpPr>
          <p:cNvPr id="75" name="Group 74"/>
          <p:cNvGrpSpPr/>
          <p:nvPr/>
        </p:nvGrpSpPr>
        <p:grpSpPr>
          <a:xfrm>
            <a:off x="2709451" y="2153466"/>
            <a:ext cx="45243" cy="45243"/>
            <a:chOff x="3509964" y="4585112"/>
            <a:chExt cx="45243" cy="45243"/>
          </a:xfrm>
        </p:grpSpPr>
        <p:cxnSp>
          <p:nvCxnSpPr>
            <p:cNvPr id="76" name="Straight Connector 75"/>
            <p:cNvCxnSpPr/>
            <p:nvPr/>
          </p:nvCxnSpPr>
          <p:spPr>
            <a:xfrm rot="5400000">
              <a:off x="3509963" y="4607734"/>
              <a:ext cx="45243" cy="0"/>
            </a:xfrm>
            <a:prstGeom prst="line">
              <a:avLst/>
            </a:prstGeom>
            <a:noFill/>
            <a:ln w="19050" cap="rnd" cmpd="sng" algn="ctr">
              <a:solidFill>
                <a:srgbClr val="717073"/>
              </a:solidFill>
              <a:prstDash val="solid"/>
            </a:ln>
            <a:effectLst/>
          </p:spPr>
        </p:cxnSp>
        <p:cxnSp>
          <p:nvCxnSpPr>
            <p:cNvPr id="77" name="Straight Connector 76"/>
            <p:cNvCxnSpPr/>
            <p:nvPr/>
          </p:nvCxnSpPr>
          <p:spPr>
            <a:xfrm rot="10800000">
              <a:off x="3509964" y="4607735"/>
              <a:ext cx="45243" cy="0"/>
            </a:xfrm>
            <a:prstGeom prst="line">
              <a:avLst/>
            </a:prstGeom>
            <a:noFill/>
            <a:ln w="19050" cap="rnd" cmpd="sng" algn="ctr">
              <a:solidFill>
                <a:srgbClr val="717073"/>
              </a:solidFill>
              <a:prstDash val="solid"/>
            </a:ln>
            <a:effectLst/>
          </p:spPr>
        </p:cxnSp>
      </p:grpSp>
      <p:grpSp>
        <p:nvGrpSpPr>
          <p:cNvPr id="78" name="Group 77"/>
          <p:cNvGrpSpPr/>
          <p:nvPr/>
        </p:nvGrpSpPr>
        <p:grpSpPr>
          <a:xfrm>
            <a:off x="3558537" y="2811633"/>
            <a:ext cx="45243" cy="45243"/>
            <a:chOff x="3509964" y="4585112"/>
            <a:chExt cx="45243" cy="45243"/>
          </a:xfrm>
        </p:grpSpPr>
        <p:cxnSp>
          <p:nvCxnSpPr>
            <p:cNvPr id="79" name="Straight Connector 78"/>
            <p:cNvCxnSpPr/>
            <p:nvPr/>
          </p:nvCxnSpPr>
          <p:spPr>
            <a:xfrm rot="5400000">
              <a:off x="3509963" y="4607734"/>
              <a:ext cx="45243" cy="0"/>
            </a:xfrm>
            <a:prstGeom prst="line">
              <a:avLst/>
            </a:prstGeom>
            <a:noFill/>
            <a:ln w="19050" cap="rnd" cmpd="sng" algn="ctr">
              <a:solidFill>
                <a:srgbClr val="1CBECA"/>
              </a:solidFill>
              <a:prstDash val="solid"/>
            </a:ln>
            <a:effectLst/>
          </p:spPr>
        </p:cxnSp>
        <p:cxnSp>
          <p:nvCxnSpPr>
            <p:cNvPr id="80" name="Straight Connector 79"/>
            <p:cNvCxnSpPr/>
            <p:nvPr/>
          </p:nvCxnSpPr>
          <p:spPr>
            <a:xfrm rot="10800000">
              <a:off x="3509964" y="4607735"/>
              <a:ext cx="45243" cy="0"/>
            </a:xfrm>
            <a:prstGeom prst="line">
              <a:avLst/>
            </a:prstGeom>
            <a:noFill/>
            <a:ln w="19050" cap="rnd" cmpd="sng" algn="ctr">
              <a:solidFill>
                <a:srgbClr val="1CBECA"/>
              </a:solidFill>
              <a:prstDash val="solid"/>
            </a:ln>
            <a:effectLst/>
          </p:spPr>
        </p:cxnSp>
      </p:grpSp>
      <p:grpSp>
        <p:nvGrpSpPr>
          <p:cNvPr id="81" name="Group 80"/>
          <p:cNvGrpSpPr/>
          <p:nvPr/>
        </p:nvGrpSpPr>
        <p:grpSpPr>
          <a:xfrm>
            <a:off x="6552946" y="4655506"/>
            <a:ext cx="45243" cy="45243"/>
            <a:chOff x="3509964" y="4585112"/>
            <a:chExt cx="45243" cy="45243"/>
          </a:xfrm>
        </p:grpSpPr>
        <p:cxnSp>
          <p:nvCxnSpPr>
            <p:cNvPr id="82" name="Straight Connector 81"/>
            <p:cNvCxnSpPr/>
            <p:nvPr/>
          </p:nvCxnSpPr>
          <p:spPr>
            <a:xfrm rot="5400000">
              <a:off x="3509963" y="4607734"/>
              <a:ext cx="45243" cy="0"/>
            </a:xfrm>
            <a:prstGeom prst="line">
              <a:avLst/>
            </a:prstGeom>
            <a:noFill/>
            <a:ln w="19050" cap="rnd" cmpd="sng" algn="ctr">
              <a:solidFill>
                <a:srgbClr val="1CBECA"/>
              </a:solidFill>
              <a:prstDash val="solid"/>
            </a:ln>
            <a:effectLst/>
          </p:spPr>
        </p:cxnSp>
        <p:cxnSp>
          <p:nvCxnSpPr>
            <p:cNvPr id="83" name="Straight Connector 82"/>
            <p:cNvCxnSpPr/>
            <p:nvPr/>
          </p:nvCxnSpPr>
          <p:spPr>
            <a:xfrm rot="10800000">
              <a:off x="3509964" y="4607735"/>
              <a:ext cx="45243" cy="0"/>
            </a:xfrm>
            <a:prstGeom prst="line">
              <a:avLst/>
            </a:prstGeom>
            <a:noFill/>
            <a:ln w="19050" cap="rnd" cmpd="sng" algn="ctr">
              <a:solidFill>
                <a:srgbClr val="1CBECA"/>
              </a:solidFill>
              <a:prstDash val="solid"/>
            </a:ln>
            <a:effectLst/>
          </p:spPr>
        </p:cxnSp>
      </p:grpSp>
      <p:grpSp>
        <p:nvGrpSpPr>
          <p:cNvPr id="84" name="Group 83"/>
          <p:cNvGrpSpPr/>
          <p:nvPr/>
        </p:nvGrpSpPr>
        <p:grpSpPr>
          <a:xfrm>
            <a:off x="5735016" y="3419761"/>
            <a:ext cx="1002743" cy="406265"/>
            <a:chOff x="2474821" y="3347509"/>
            <a:chExt cx="455032" cy="406265"/>
          </a:xfrm>
        </p:grpSpPr>
        <p:sp>
          <p:nvSpPr>
            <p:cNvPr id="85" name="TextBox 304"/>
            <p:cNvSpPr txBox="1">
              <a:spLocks noChangeArrowheads="1"/>
            </p:cNvSpPr>
            <p:nvPr/>
          </p:nvSpPr>
          <p:spPr bwMode="auto">
            <a:xfrm>
              <a:off x="2636383" y="3347509"/>
              <a:ext cx="293470" cy="40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marL="0" marR="0" lvl="0" indent="0" defTabSz="914400" eaLnBrk="1" fontAlgn="auto" latinLnBrk="0" hangingPunct="1">
                <a:lnSpc>
                  <a:spcPct val="110000"/>
                </a:lnSpc>
                <a:spcBef>
                  <a:spcPts val="0"/>
                </a:spcBef>
                <a:spcAft>
                  <a:spcPts val="0"/>
                </a:spcAft>
                <a:buClrTx/>
                <a:buSzTx/>
                <a:buFontTx/>
                <a:buNone/>
                <a:tabLst>
                  <a:tab pos="742950" algn="l"/>
                </a:tabLst>
                <a:defRPr/>
              </a:pPr>
              <a:r>
                <a:rPr kumimoji="0" lang="en-GB" sz="1200" b="0" i="0" u="none" strike="noStrike" kern="0" cap="none" spc="0" normalizeH="0" baseline="0" noProof="0" dirty="0" err="1">
                  <a:ln>
                    <a:noFill/>
                  </a:ln>
                  <a:solidFill>
                    <a:srgbClr val="1CBECA"/>
                  </a:solidFill>
                  <a:effectLst/>
                  <a:uLnTx/>
                  <a:uFillTx/>
                  <a:latin typeface="Tahoma" panose="020B0604030504040204" pitchFamily="34" charset="0"/>
                  <a:ea typeface="Tahoma" panose="020B0604030504040204" pitchFamily="34" charset="0"/>
                  <a:cs typeface="Tahoma" panose="020B0604030504040204" pitchFamily="34" charset="0"/>
                </a:rPr>
                <a:t>Afatinib</a:t>
              </a:r>
              <a:endParaRPr kumimoji="0" lang="en-GB" sz="1200" b="0" i="0" u="none" strike="noStrike" kern="0" cap="none" spc="0" normalizeH="0" baseline="0" noProof="0" dirty="0">
                <a:ln>
                  <a:noFill/>
                </a:ln>
                <a:solidFill>
                  <a:srgbClr val="1CBECA"/>
                </a:solidFill>
                <a:effectLst/>
                <a:uLnTx/>
                <a:uFillTx/>
                <a:latin typeface="Tahoma" panose="020B0604030504040204" pitchFamily="34" charset="0"/>
                <a:ea typeface="Tahoma" panose="020B0604030504040204" pitchFamily="34" charset="0"/>
                <a:cs typeface="Tahoma" panose="020B0604030504040204" pitchFamily="34" charset="0"/>
              </a:endParaRPr>
            </a:p>
            <a:p>
              <a:pPr marL="0" marR="0" lvl="0" indent="0" defTabSz="914400" eaLnBrk="1" fontAlgn="auto" latinLnBrk="0" hangingPunct="1">
                <a:lnSpc>
                  <a:spcPct val="110000"/>
                </a:lnSpc>
                <a:spcBef>
                  <a:spcPts val="0"/>
                </a:spcBef>
                <a:spcAft>
                  <a:spcPts val="0"/>
                </a:spcAft>
                <a:buClrTx/>
                <a:buSzTx/>
                <a:buFontTx/>
                <a:buNone/>
                <a:tabLst>
                  <a:tab pos="742950" algn="l"/>
                </a:tabLst>
                <a:defRPr/>
              </a:pPr>
              <a:r>
                <a:rPr kumimoji="0" lang="de-CH" sz="1200" b="0" i="0" u="none" strike="noStrike" kern="0" cap="none" spc="0" normalizeH="0" baseline="0" noProof="0" dirty="0">
                  <a:ln>
                    <a:noFill/>
                  </a:ln>
                  <a:solidFill>
                    <a:prstClr val="black">
                      <a:lumMod val="65000"/>
                      <a:lumOff val="35000"/>
                    </a:prstClr>
                  </a:solidFill>
                  <a:effectLst/>
                  <a:uLnTx/>
                  <a:uFillTx/>
                  <a:latin typeface="Tahoma" panose="020B0604030504040204" pitchFamily="34" charset="0"/>
                  <a:ea typeface="Tahoma" panose="020B0604030504040204" pitchFamily="34" charset="0"/>
                  <a:cs typeface="Tahoma" panose="020B0604030504040204" pitchFamily="34" charset="0"/>
                </a:rPr>
                <a:t>Chemo</a:t>
              </a:r>
              <a:endParaRPr kumimoji="0" lang="en-GB" sz="1200" b="0" i="0" u="none" strike="noStrike" kern="0" cap="none" spc="0" normalizeH="0" baseline="0" noProof="0" dirty="0">
                <a:ln>
                  <a:noFill/>
                </a:ln>
                <a:solidFill>
                  <a:srgbClr val="717073"/>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86" name="Line 81"/>
            <p:cNvSpPr>
              <a:spLocks noChangeShapeType="1"/>
            </p:cNvSpPr>
            <p:nvPr/>
          </p:nvSpPr>
          <p:spPr bwMode="auto">
            <a:xfrm rot="5400000" flipV="1">
              <a:off x="2540618" y="3572007"/>
              <a:ext cx="0" cy="129151"/>
            </a:xfrm>
            <a:prstGeom prst="line">
              <a:avLst/>
            </a:prstGeom>
            <a:noFill/>
            <a:ln w="19050" cap="flat">
              <a:solidFill>
                <a:srgbClr val="717073"/>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0000"/>
                </a:solidFill>
                <a:effectLst/>
                <a:uLnTx/>
                <a:uFillTx/>
              </a:endParaRPr>
            </a:p>
          </p:txBody>
        </p:sp>
        <p:sp>
          <p:nvSpPr>
            <p:cNvPr id="87" name="Line 81"/>
            <p:cNvSpPr>
              <a:spLocks noChangeShapeType="1"/>
            </p:cNvSpPr>
            <p:nvPr/>
          </p:nvSpPr>
          <p:spPr bwMode="auto">
            <a:xfrm rot="5400000" flipV="1">
              <a:off x="2539397" y="3439111"/>
              <a:ext cx="0" cy="129151"/>
            </a:xfrm>
            <a:prstGeom prst="line">
              <a:avLst/>
            </a:prstGeom>
            <a:noFill/>
            <a:ln w="19050" cap="flat" cmpd="sng">
              <a:solidFill>
                <a:srgbClr val="1CBECA"/>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0000"/>
                </a:solidFill>
                <a:effectLst/>
                <a:uLnTx/>
                <a:uFillTx/>
              </a:endParaRPr>
            </a:p>
          </p:txBody>
        </p:sp>
      </p:grpSp>
      <p:graphicFrame>
        <p:nvGraphicFramePr>
          <p:cNvPr id="88" name="Table 87"/>
          <p:cNvGraphicFramePr>
            <a:graphicFrameLocks noGrp="1"/>
          </p:cNvGraphicFramePr>
          <p:nvPr/>
        </p:nvGraphicFramePr>
        <p:xfrm>
          <a:off x="4935530" y="1988763"/>
          <a:ext cx="3464322" cy="1232455"/>
        </p:xfrm>
        <a:graphic>
          <a:graphicData uri="http://schemas.openxmlformats.org/drawingml/2006/table">
            <a:tbl>
              <a:tblPr/>
              <a:tblGrid>
                <a:gridCol w="1626883">
                  <a:extLst>
                    <a:ext uri="{9D8B030D-6E8A-4147-A177-3AD203B41FA5}">
                      <a16:colId xmlns:a16="http://schemas.microsoft.com/office/drawing/2014/main" val="278521625"/>
                    </a:ext>
                  </a:extLst>
                </a:gridCol>
                <a:gridCol w="879179">
                  <a:extLst>
                    <a:ext uri="{9D8B030D-6E8A-4147-A177-3AD203B41FA5}">
                      <a16:colId xmlns:a16="http://schemas.microsoft.com/office/drawing/2014/main" val="4245299235"/>
                    </a:ext>
                  </a:extLst>
                </a:gridCol>
                <a:gridCol w="958260">
                  <a:extLst>
                    <a:ext uri="{9D8B030D-6E8A-4147-A177-3AD203B41FA5}">
                      <a16:colId xmlns:a16="http://schemas.microsoft.com/office/drawing/2014/main" val="1058613945"/>
                    </a:ext>
                  </a:extLst>
                </a:gridCol>
              </a:tblGrid>
              <a:tr h="470687">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de-DE" sz="12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Combined LUX-Lung 3 / 6</a:t>
                      </a:r>
                      <a:endParaRPr kumimoji="0" lang="en-GB" sz="1200" b="0"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b" horzOverflow="overflow">
                    <a:lnL w="635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Afatinib</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(n=48)</a:t>
                      </a:r>
                    </a:p>
                  </a:txBody>
                  <a:tcPr marL="91405" marR="91405" marT="45723" marB="45723"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Chemo</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(n=33)</a:t>
                      </a:r>
                    </a:p>
                  </a:txBody>
                  <a:tcPr marL="91405" marR="91405" marT="45723" marB="45723" anchor="b" horzOverflow="overflow">
                    <a:lnL w="127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49069992"/>
                  </a:ext>
                </a:extLst>
              </a:tr>
              <a:tr h="304562">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Median, </a:t>
                      </a:r>
                      <a:r>
                        <a:rPr kumimoji="0" lang="en-GB" sz="12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mo</a:t>
                      </a:r>
                      <a:endParaRPr kumimoji="0" lang="en-GB" sz="12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6350" cap="flat" cmpd="sng" algn="ctr">
                      <a:noFill/>
                      <a:prstDash val="solid"/>
                      <a:round/>
                      <a:headEnd type="none" w="med" len="med"/>
                      <a:tailEnd type="none" w="med" len="med"/>
                    </a:lnL>
                    <a:lnR w="6350" cap="flat" cmpd="sng" algn="ctr">
                      <a:solidFill>
                        <a:srgbClr val="808080"/>
                      </a:solidFill>
                      <a:prstDash val="solid"/>
                      <a:round/>
                      <a:headEnd type="none" w="med" len="med"/>
                      <a:tailEnd type="none" w="med" len="med"/>
                    </a:lnR>
                    <a:lnT>
                      <a:noFill/>
                    </a:lnT>
                    <a:lnB w="6350" cap="flat" cmpd="sng" algn="ctr">
                      <a:solidFill>
                        <a:srgbClr val="80808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8.2</a:t>
                      </a: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a:noFill/>
                    </a:lnT>
                    <a:lnB w="6350" cap="flat" cmpd="sng" algn="ctr">
                      <a:solidFill>
                        <a:srgbClr val="80808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5.4</a:t>
                      </a: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a:noFill/>
                    </a:lnT>
                    <a:lnB w="6350" cap="flat" cmpd="sng" algn="ctr">
                      <a:solidFill>
                        <a:srgbClr val="80808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261339367"/>
                  </a:ext>
                </a:extLst>
              </a:tr>
              <a:tr h="43926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HR</a:t>
                      </a:r>
                      <a:r>
                        <a:rPr kumimoji="0" lang="en-GB" sz="12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(95% CI)</a:t>
                      </a:r>
                      <a:br>
                        <a:rPr kumimoji="0" lang="en-GB" sz="12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br>
                      <a:r>
                        <a:rPr kumimoji="0" lang="en-GB" sz="1200" b="1" i="1"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a:t>
                      </a:r>
                      <a:r>
                        <a:rPr kumimoji="0" lang="en-GB" sz="12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-value </a:t>
                      </a:r>
                    </a:p>
                  </a:txBody>
                  <a:tcPr marL="91405" marR="91405" marT="45723" marB="45723" anchor="ctr" horzOverflow="overflow">
                    <a:lnL w="6350" cap="flat" cmpd="sng" algn="ctr">
                      <a:no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0.50 </a:t>
                      </a:r>
                      <a:r>
                        <a:rPr kumimoji="0" lang="en-GB" sz="12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(0.27-0.95)  </a:t>
                      </a:r>
                      <a:br>
                        <a:rPr kumimoji="0" lang="en-GB" sz="12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br>
                      <a:r>
                        <a:rPr kumimoji="0" lang="en-GB" sz="1200" b="1" i="1"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P</a:t>
                      </a:r>
                      <a:r>
                        <a:rPr kumimoji="0" lang="en-GB" sz="12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=0.03</a:t>
                      </a: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2453776847"/>
                  </a:ext>
                </a:extLst>
              </a:tr>
            </a:tbl>
          </a:graphicData>
        </a:graphic>
      </p:graphicFrame>
      <p:sp>
        <p:nvSpPr>
          <p:cNvPr id="89" name="Title 29"/>
          <p:cNvSpPr txBox="1">
            <a:spLocks/>
          </p:cNvSpPr>
          <p:nvPr/>
        </p:nvSpPr>
        <p:spPr>
          <a:xfrm rot="16200000">
            <a:off x="1080763" y="3940839"/>
            <a:ext cx="1933775" cy="307777"/>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4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Khả năng PFS ước đoán</a:t>
            </a:r>
            <a:endParaRPr lang="en-US" sz="14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90" name="Rounded Rectangular Callout 89"/>
          <p:cNvSpPr/>
          <p:nvPr/>
        </p:nvSpPr>
        <p:spPr>
          <a:xfrm>
            <a:off x="7136491" y="3540075"/>
            <a:ext cx="1134469" cy="646986"/>
          </a:xfrm>
          <a:prstGeom prst="wedgeRoundRectCallout">
            <a:avLst>
              <a:gd name="adj1" fmla="val -54205"/>
              <a:gd name="adj2" fmla="val 121789"/>
              <a:gd name="adj3" fmla="val 16667"/>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r>
              <a:rPr lang="en-US" sz="1600" b="1" dirty="0">
                <a:solidFill>
                  <a:srgbClr val="FF0000"/>
                </a:solidFill>
                <a:latin typeface="Tahoma" panose="020B0604030504040204" pitchFamily="34" charset="0"/>
                <a:ea typeface="Tahoma" panose="020B0604030504040204" pitchFamily="34" charset="0"/>
                <a:cs typeface="Tahoma" panose="020B0604030504040204" pitchFamily="34" charset="0"/>
              </a:rPr>
              <a:t>PFS: 8.2 </a:t>
            </a:r>
            <a:r>
              <a:rPr lang="en-US" sz="1600" b="1" dirty="0" err="1">
                <a:solidFill>
                  <a:srgbClr val="FF0000"/>
                </a:solidFill>
                <a:latin typeface="Tahoma" panose="020B0604030504040204" pitchFamily="34" charset="0"/>
                <a:ea typeface="Tahoma" panose="020B0604030504040204" pitchFamily="34" charset="0"/>
                <a:cs typeface="Tahoma" panose="020B0604030504040204" pitchFamily="34" charset="0"/>
              </a:rPr>
              <a:t>tháng</a:t>
            </a:r>
            <a:endParaRPr lang="vi-VN" sz="1600" b="1" dirty="0" err="1">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sp>
        <p:nvSpPr>
          <p:cNvPr id="91" name="Down Arrow 90"/>
          <p:cNvSpPr/>
          <p:nvPr/>
        </p:nvSpPr>
        <p:spPr>
          <a:xfrm>
            <a:off x="8775169" y="2642913"/>
            <a:ext cx="2289606" cy="2295704"/>
          </a:xfrm>
          <a:prstGeom prst="downArrow">
            <a:avLst>
              <a:gd name="adj1" fmla="val 71613"/>
              <a:gd name="adj2" fmla="val 48400"/>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r>
              <a:rPr lang="en-US" sz="6000" dirty="0">
                <a:solidFill>
                  <a:srgbClr val="FF0000"/>
                </a:solidFill>
                <a:latin typeface="Tahoma" panose="020B0604030504040204" pitchFamily="34" charset="0"/>
                <a:ea typeface="Tahoma" panose="020B0604030504040204" pitchFamily="34" charset="0"/>
                <a:cs typeface="Tahoma" panose="020B0604030504040204" pitchFamily="34" charset="0"/>
              </a:rPr>
              <a:t>50</a:t>
            </a:r>
            <a:r>
              <a:rPr lang="en-US" sz="6000" baseline="30000" dirty="0">
                <a:solidFill>
                  <a:srgbClr val="FF0000"/>
                </a:solidFill>
                <a:latin typeface="Tahoma" panose="020B0604030504040204" pitchFamily="34" charset="0"/>
                <a:ea typeface="Tahoma" panose="020B0604030504040204" pitchFamily="34" charset="0"/>
                <a:cs typeface="Tahoma" panose="020B0604030504040204" pitchFamily="34" charset="0"/>
              </a:rPr>
              <a:t>%</a:t>
            </a:r>
            <a:r>
              <a:rPr lang="en-US" sz="4000" dirty="0"/>
              <a:t>: </a:t>
            </a:r>
            <a:r>
              <a:rPr lang="en-US" sz="1600" b="1" dirty="0" err="1">
                <a:solidFill>
                  <a:srgbClr val="FF0000"/>
                </a:solidFill>
                <a:latin typeface="Tahoma" panose="020B0604030504040204" pitchFamily="34" charset="0"/>
                <a:ea typeface="Tahoma" panose="020B0604030504040204" pitchFamily="34" charset="0"/>
                <a:cs typeface="Tahoma" panose="020B0604030504040204" pitchFamily="34" charset="0"/>
              </a:rPr>
              <a:t>giảm</a:t>
            </a:r>
            <a:r>
              <a:rPr lang="en-US" sz="1600"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rgbClr val="FF0000"/>
                </a:solidFill>
                <a:latin typeface="Tahoma" panose="020B0604030504040204" pitchFamily="34" charset="0"/>
                <a:ea typeface="Tahoma" panose="020B0604030504040204" pitchFamily="34" charset="0"/>
                <a:cs typeface="Tahoma" panose="020B0604030504040204" pitchFamily="34" charset="0"/>
              </a:rPr>
              <a:t>nguy</a:t>
            </a:r>
            <a:r>
              <a:rPr lang="en-US" sz="1600"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rgbClr val="FF0000"/>
                </a:solidFill>
                <a:latin typeface="Tahoma" panose="020B0604030504040204" pitchFamily="34" charset="0"/>
                <a:ea typeface="Tahoma" panose="020B0604030504040204" pitchFamily="34" charset="0"/>
                <a:cs typeface="Tahoma" panose="020B0604030504040204" pitchFamily="34" charset="0"/>
              </a:rPr>
              <a:t>cơ</a:t>
            </a:r>
            <a:r>
              <a:rPr lang="en-US" sz="1600"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rgbClr val="FF0000"/>
                </a:solidFill>
                <a:latin typeface="Tahoma" panose="020B0604030504040204" pitchFamily="34" charset="0"/>
                <a:ea typeface="Tahoma" panose="020B0604030504040204" pitchFamily="34" charset="0"/>
                <a:cs typeface="Tahoma" panose="020B0604030504040204" pitchFamily="34" charset="0"/>
              </a:rPr>
              <a:t>bệnh</a:t>
            </a:r>
            <a:r>
              <a:rPr lang="en-US" sz="1600"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rgbClr val="FF0000"/>
                </a:solidFill>
                <a:latin typeface="Tahoma" panose="020B0604030504040204" pitchFamily="34" charset="0"/>
                <a:ea typeface="Tahoma" panose="020B0604030504040204" pitchFamily="34" charset="0"/>
                <a:cs typeface="Tahoma" panose="020B0604030504040204" pitchFamily="34" charset="0"/>
              </a:rPr>
              <a:t>tiến</a:t>
            </a:r>
            <a:r>
              <a:rPr lang="en-US" sz="1600"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rgbClr val="FF0000"/>
                </a:solidFill>
                <a:latin typeface="Tahoma" panose="020B0604030504040204" pitchFamily="34" charset="0"/>
                <a:ea typeface="Tahoma" panose="020B0604030504040204" pitchFamily="34" charset="0"/>
                <a:cs typeface="Tahoma" panose="020B0604030504040204" pitchFamily="34" charset="0"/>
              </a:rPr>
              <a:t>triển</a:t>
            </a:r>
            <a:endParaRPr lang="vi-VN" sz="1600" b="1" dirty="0" err="1">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sp>
        <p:nvSpPr>
          <p:cNvPr id="92" name="TextBox 91"/>
          <p:cNvSpPr txBox="1"/>
          <p:nvPr/>
        </p:nvSpPr>
        <p:spPr>
          <a:xfrm>
            <a:off x="1582824" y="6259442"/>
            <a:ext cx="8843105" cy="342900"/>
          </a:xfrm>
          <a:prstGeom prst="rect">
            <a:avLst/>
          </a:prstGeom>
          <a:noFill/>
        </p:spPr>
        <p:txBody>
          <a:bodyPr wrap="square" lIns="0" tIns="0" rIns="0" bIns="0" rtlCol="0" anchor="b" anchorCtr="0">
            <a:noAutofit/>
          </a:bodyPr>
          <a:lstStyle/>
          <a:p>
            <a:pPr marL="11113" indent="-11113" fontAlgn="base">
              <a:spcBef>
                <a:spcPct val="0"/>
              </a:spcBef>
              <a:spcAft>
                <a:spcPts val="300"/>
              </a:spcAft>
            </a:pPr>
            <a:r>
              <a:rPr lang="en-US" alt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Schuler et al. J </a:t>
            </a:r>
            <a:r>
              <a:rPr lang="en-US" alt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Thorac</a:t>
            </a:r>
            <a:r>
              <a:rPr lang="en-US" alt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alt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Oncol</a:t>
            </a:r>
            <a:r>
              <a:rPr lang="en-US" alt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2016, </a:t>
            </a:r>
            <a:r>
              <a:rPr lang="en-GB"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11(3):380-90.</a:t>
            </a:r>
            <a:endParaRPr lang="en-US" alt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639813448"/>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68A1718-002F-43A1-8C92-6DF937E43F97}"/>
              </a:ext>
            </a:extLst>
          </p:cNvPr>
          <p:cNvSpPr>
            <a:spLocks noGrp="1"/>
          </p:cNvSpPr>
          <p:nvPr>
            <p:ph idx="1"/>
          </p:nvPr>
        </p:nvSpPr>
        <p:spPr>
          <a:xfrm>
            <a:off x="795453" y="1217856"/>
            <a:ext cx="10974830" cy="4719822"/>
          </a:xfrm>
        </p:spPr>
        <p:txBody>
          <a:bodyPr>
            <a:normAutofit/>
          </a:bodyPr>
          <a:lstStyle/>
          <a:p>
            <a:pPr>
              <a:spcBef>
                <a:spcPts val="799"/>
              </a:spcBef>
            </a:pPr>
            <a:r>
              <a:rPr lang="en-US" sz="1800" dirty="0" err="1">
                <a:latin typeface="Tahoma" panose="020B0604030504040204" pitchFamily="34" charset="0"/>
                <a:ea typeface="Tahoma" panose="020B0604030504040204" pitchFamily="34" charset="0"/>
                <a:cs typeface="Tahoma" panose="020B0604030504040204" pitchFamily="34" charset="0"/>
              </a:rPr>
              <a:t>Nghiên</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cứu</a:t>
            </a:r>
            <a:r>
              <a:rPr lang="en-US" sz="1800" dirty="0">
                <a:latin typeface="Tahoma" panose="020B0604030504040204" pitchFamily="34" charset="0"/>
                <a:ea typeface="Tahoma" panose="020B0604030504040204" pitchFamily="34" charset="0"/>
                <a:cs typeface="Tahoma" panose="020B0604030504040204" pitchFamily="34" charset="0"/>
              </a:rPr>
              <a:t> phase 3b </a:t>
            </a:r>
            <a:r>
              <a:rPr lang="en-US" sz="1800" dirty="0" err="1">
                <a:latin typeface="Tahoma" panose="020B0604030504040204" pitchFamily="34" charset="0"/>
                <a:ea typeface="Tahoma" panose="020B0604030504040204" pitchFamily="34" charset="0"/>
                <a:cs typeface="Tahoma" panose="020B0604030504040204" pitchFamily="34" charset="0"/>
              </a:rPr>
              <a:t>nhãn</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mở</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afatinib</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với</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dân</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số</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châu</a:t>
            </a:r>
            <a:r>
              <a:rPr lang="en-US" sz="1800" dirty="0">
                <a:latin typeface="Tahoma" panose="020B0604030504040204" pitchFamily="34" charset="0"/>
                <a:ea typeface="Tahoma" panose="020B0604030504040204" pitchFamily="34" charset="0"/>
                <a:cs typeface="Tahoma" panose="020B0604030504040204" pitchFamily="34" charset="0"/>
              </a:rPr>
              <a:t> Á (N=479) </a:t>
            </a:r>
            <a:r>
              <a:rPr lang="en-US" sz="1800" dirty="0" err="1">
                <a:latin typeface="Tahoma" panose="020B0604030504040204" pitchFamily="34" charset="0"/>
                <a:ea typeface="Tahoma" panose="020B0604030504040204" pitchFamily="34" charset="0"/>
                <a:cs typeface="Tahoma" panose="020B0604030504040204" pitchFamily="34" charset="0"/>
              </a:rPr>
              <a:t>chưa</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sử</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dụng</a:t>
            </a:r>
            <a:r>
              <a:rPr lang="en-US" sz="1800" dirty="0">
                <a:latin typeface="Tahoma" panose="020B0604030504040204" pitchFamily="34" charset="0"/>
                <a:ea typeface="Tahoma" panose="020B0604030504040204" pitchFamily="34" charset="0"/>
                <a:cs typeface="Tahoma" panose="020B0604030504040204" pitchFamily="34" charset="0"/>
              </a:rPr>
              <a:t> EGFR TKI</a:t>
            </a:r>
          </a:p>
          <a:p>
            <a:pPr>
              <a:spcBef>
                <a:spcPts val="533"/>
              </a:spcBef>
            </a:pPr>
            <a:r>
              <a:rPr lang="en-US" sz="1800" dirty="0">
                <a:latin typeface="Tahoma" panose="020B0604030504040204" pitchFamily="34" charset="0"/>
                <a:ea typeface="Tahoma" panose="020B0604030504040204" pitchFamily="34" charset="0"/>
                <a:cs typeface="Tahoma" panose="020B0604030504040204" pitchFamily="34" charset="0"/>
              </a:rPr>
              <a:t>92 (19.2%) </a:t>
            </a:r>
            <a:r>
              <a:rPr lang="en-US" sz="1800" b="1" dirty="0" err="1">
                <a:latin typeface="Tahoma" panose="020B0604030504040204" pitchFamily="34" charset="0"/>
                <a:ea typeface="Tahoma" panose="020B0604030504040204" pitchFamily="34" charset="0"/>
                <a:cs typeface="Tahoma" panose="020B0604030504040204" pitchFamily="34" charset="0"/>
              </a:rPr>
              <a:t>bệnh</a:t>
            </a:r>
            <a:r>
              <a:rPr lang="en-US" sz="1800" b="1" dirty="0">
                <a:latin typeface="Tahoma" panose="020B0604030504040204" pitchFamily="34" charset="0"/>
                <a:ea typeface="Tahoma" panose="020B0604030504040204" pitchFamily="34" charset="0"/>
                <a:cs typeface="Tahoma" panose="020B0604030504040204" pitchFamily="34" charset="0"/>
              </a:rPr>
              <a:t> </a:t>
            </a:r>
            <a:r>
              <a:rPr lang="en-US" sz="1800" b="1" dirty="0" err="1">
                <a:latin typeface="Tahoma" panose="020B0604030504040204" pitchFamily="34" charset="0"/>
                <a:ea typeface="Tahoma" panose="020B0604030504040204" pitchFamily="34" charset="0"/>
                <a:cs typeface="Tahoma" panose="020B0604030504040204" pitchFamily="34" charset="0"/>
              </a:rPr>
              <a:t>nhân</a:t>
            </a:r>
            <a:r>
              <a:rPr lang="en-US" sz="1800" b="1" dirty="0">
                <a:latin typeface="Tahoma" panose="020B0604030504040204" pitchFamily="34" charset="0"/>
                <a:ea typeface="Tahoma" panose="020B0604030504040204" pitchFamily="34" charset="0"/>
                <a:cs typeface="Tahoma" panose="020B0604030504040204" pitchFamily="34" charset="0"/>
              </a:rPr>
              <a:t> </a:t>
            </a:r>
            <a:r>
              <a:rPr lang="en-US" sz="1800" b="1" dirty="0" err="1">
                <a:latin typeface="Tahoma" panose="020B0604030504040204" pitchFamily="34" charset="0"/>
                <a:ea typeface="Tahoma" panose="020B0604030504040204" pitchFamily="34" charset="0"/>
                <a:cs typeface="Tahoma" panose="020B0604030504040204" pitchFamily="34" charset="0"/>
              </a:rPr>
              <a:t>có</a:t>
            </a:r>
            <a:r>
              <a:rPr lang="en-US" sz="1800" b="1" dirty="0">
                <a:latin typeface="Tahoma" panose="020B0604030504040204" pitchFamily="34" charset="0"/>
                <a:ea typeface="Tahoma" panose="020B0604030504040204" pitchFamily="34" charset="0"/>
                <a:cs typeface="Tahoma" panose="020B0604030504040204" pitchFamily="34" charset="0"/>
              </a:rPr>
              <a:t> di </a:t>
            </a:r>
            <a:r>
              <a:rPr lang="en-US" sz="1800" b="1" dirty="0" err="1">
                <a:latin typeface="Tahoma" panose="020B0604030504040204" pitchFamily="34" charset="0"/>
                <a:ea typeface="Tahoma" panose="020B0604030504040204" pitchFamily="34" charset="0"/>
                <a:cs typeface="Tahoma" panose="020B0604030504040204" pitchFamily="34" charset="0"/>
              </a:rPr>
              <a:t>căn</a:t>
            </a:r>
            <a:r>
              <a:rPr lang="en-US" sz="1800" b="1" dirty="0">
                <a:latin typeface="Tahoma" panose="020B0604030504040204" pitchFamily="34" charset="0"/>
                <a:ea typeface="Tahoma" panose="020B0604030504040204" pitchFamily="34" charset="0"/>
                <a:cs typeface="Tahoma" panose="020B0604030504040204" pitchFamily="34" charset="0"/>
              </a:rPr>
              <a:t> </a:t>
            </a:r>
            <a:r>
              <a:rPr lang="en-US" sz="1800" b="1" dirty="0" err="1">
                <a:latin typeface="Tahoma" panose="020B0604030504040204" pitchFamily="34" charset="0"/>
                <a:ea typeface="Tahoma" panose="020B0604030504040204" pitchFamily="34" charset="0"/>
                <a:cs typeface="Tahoma" panose="020B0604030504040204" pitchFamily="34" charset="0"/>
              </a:rPr>
              <a:t>não</a:t>
            </a:r>
            <a:r>
              <a:rPr lang="en-US" sz="1800" b="1"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khi</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chẩn</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đoán</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với</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b="1" dirty="0">
                <a:solidFill>
                  <a:srgbClr val="FF0000"/>
                </a:solidFill>
                <a:latin typeface="Tahoma" panose="020B0604030504040204" pitchFamily="34" charset="0"/>
                <a:ea typeface="Tahoma" panose="020B0604030504040204" pitchFamily="34" charset="0"/>
                <a:cs typeface="Tahoma" panose="020B0604030504040204" pitchFamily="34" charset="0"/>
              </a:rPr>
              <a:t>PFS = 11 </a:t>
            </a:r>
            <a:r>
              <a:rPr lang="en-US" sz="1800" b="1" dirty="0" err="1">
                <a:solidFill>
                  <a:srgbClr val="FF0000"/>
                </a:solidFill>
                <a:latin typeface="Tahoma" panose="020B0604030504040204" pitchFamily="34" charset="0"/>
                <a:ea typeface="Tahoma" panose="020B0604030504040204" pitchFamily="34" charset="0"/>
                <a:cs typeface="Tahoma" panose="020B0604030504040204" pitchFamily="34" charset="0"/>
              </a:rPr>
              <a:t>tháng</a:t>
            </a:r>
            <a:r>
              <a:rPr lang="en-US" sz="1800" b="1" dirty="0">
                <a:solidFill>
                  <a:srgbClr val="FF0000"/>
                </a:solidFill>
                <a:latin typeface="Tahoma" panose="020B0604030504040204" pitchFamily="34" charset="0"/>
                <a:ea typeface="Tahoma" panose="020B0604030504040204" pitchFamily="34" charset="0"/>
                <a:cs typeface="Tahoma" panose="020B0604030504040204" pitchFamily="34" charset="0"/>
              </a:rPr>
              <a:t>.</a:t>
            </a:r>
          </a:p>
        </p:txBody>
      </p:sp>
      <p:sp>
        <p:nvSpPr>
          <p:cNvPr id="2" name="Title 1">
            <a:extLst>
              <a:ext uri="{FF2B5EF4-FFF2-40B4-BE49-F238E27FC236}">
                <a16:creationId xmlns:a16="http://schemas.microsoft.com/office/drawing/2014/main" id="{EEF8E446-AF36-49F3-BECD-7F197B7249AF}"/>
              </a:ext>
            </a:extLst>
          </p:cNvPr>
          <p:cNvSpPr>
            <a:spLocks noGrp="1"/>
          </p:cNvSpPr>
          <p:nvPr>
            <p:ph type="title"/>
          </p:nvPr>
        </p:nvSpPr>
        <p:spPr>
          <a:xfrm>
            <a:off x="766509" y="284742"/>
            <a:ext cx="10564697" cy="650062"/>
          </a:xfrm>
        </p:spPr>
        <p:txBody>
          <a:bodyPr>
            <a:noAutofit/>
          </a:bodyPr>
          <a:lstStyle/>
          <a:p>
            <a:pPr algn="ctr">
              <a:lnSpc>
                <a:spcPct val="125000"/>
              </a:lnSpc>
            </a:pPr>
            <a:r>
              <a:rPr lang="en-US" sz="2800" dirty="0" err="1">
                <a:latin typeface="Tahoma" panose="020B0604030504040204" pitchFamily="34" charset="0"/>
                <a:ea typeface="Tahoma" panose="020B0604030504040204" pitchFamily="34" charset="0"/>
                <a:cs typeface="Tahoma" panose="020B0604030504040204" pitchFamily="34" charset="0"/>
              </a:rPr>
              <a:t>Nghiên</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cứu</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lâm</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sàng</a:t>
            </a:r>
            <a:r>
              <a:rPr lang="en-US" sz="2800" dirty="0">
                <a:latin typeface="Tahoma" panose="020B0604030504040204" pitchFamily="34" charset="0"/>
                <a:ea typeface="Tahoma" panose="020B0604030504040204" pitchFamily="34" charset="0"/>
                <a:cs typeface="Tahoma" panose="020B0604030504040204" pitchFamily="34" charset="0"/>
              </a:rPr>
              <a:t> phase 3b: </a:t>
            </a:r>
            <a:r>
              <a:rPr lang="en-US" sz="2800" dirty="0" err="1">
                <a:latin typeface="Tahoma" panose="020B0604030504040204" pitchFamily="34" charset="0"/>
                <a:ea typeface="Tahoma" panose="020B0604030504040204" pitchFamily="34" charset="0"/>
                <a:cs typeface="Tahoma" panose="020B0604030504040204" pitchFamily="34" charset="0"/>
              </a:rPr>
              <a:t>hiệu</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quả</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của</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afatinib</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trên</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bệnh</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nhân</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Châu</a:t>
            </a:r>
            <a:r>
              <a:rPr lang="en-US" sz="2800" dirty="0">
                <a:latin typeface="Tahoma" panose="020B0604030504040204" pitchFamily="34" charset="0"/>
                <a:ea typeface="Tahoma" panose="020B0604030504040204" pitchFamily="34" charset="0"/>
                <a:cs typeface="Tahoma" panose="020B0604030504040204" pitchFamily="34" charset="0"/>
              </a:rPr>
              <a:t> Á </a:t>
            </a:r>
            <a:r>
              <a:rPr lang="en-US" sz="2800" dirty="0" err="1">
                <a:latin typeface="Tahoma" panose="020B0604030504040204" pitchFamily="34" charset="0"/>
                <a:ea typeface="Tahoma" panose="020B0604030504040204" pitchFamily="34" charset="0"/>
                <a:cs typeface="Tahoma" panose="020B0604030504040204" pitchFamily="34" charset="0"/>
              </a:rPr>
              <a:t>có</a:t>
            </a:r>
            <a:r>
              <a:rPr lang="en-US" sz="2800" dirty="0">
                <a:latin typeface="Tahoma" panose="020B0604030504040204" pitchFamily="34" charset="0"/>
                <a:ea typeface="Tahoma" panose="020B0604030504040204" pitchFamily="34" charset="0"/>
                <a:cs typeface="Tahoma" panose="020B0604030504040204" pitchFamily="34" charset="0"/>
              </a:rPr>
              <a:t> di </a:t>
            </a:r>
            <a:r>
              <a:rPr lang="en-US" sz="2800" dirty="0" err="1">
                <a:latin typeface="Tahoma" panose="020B0604030504040204" pitchFamily="34" charset="0"/>
                <a:ea typeface="Tahoma" panose="020B0604030504040204" pitchFamily="34" charset="0"/>
                <a:cs typeface="Tahoma" panose="020B0604030504040204" pitchFamily="34" charset="0"/>
              </a:rPr>
              <a:t>căn</a:t>
            </a:r>
            <a:r>
              <a:rPr lang="en-US" sz="2800" dirty="0">
                <a:latin typeface="Tahoma" panose="020B0604030504040204" pitchFamily="34" charset="0"/>
                <a:ea typeface="Tahoma" panose="020B0604030504040204" pitchFamily="34" charset="0"/>
                <a:cs typeface="Tahoma" panose="020B0604030504040204" pitchFamily="34" charset="0"/>
              </a:rPr>
              <a:t> </a:t>
            </a:r>
            <a:r>
              <a:rPr lang="en-US" sz="2800" dirty="0" err="1">
                <a:latin typeface="Tahoma" panose="020B0604030504040204" pitchFamily="34" charset="0"/>
                <a:ea typeface="Tahoma" panose="020B0604030504040204" pitchFamily="34" charset="0"/>
                <a:cs typeface="Tahoma" panose="020B0604030504040204" pitchFamily="34" charset="0"/>
              </a:rPr>
              <a:t>não</a:t>
            </a:r>
            <a:endParaRPr lang="en-US" sz="2800" dirty="0">
              <a:latin typeface="Tahoma" panose="020B0604030504040204" pitchFamily="34" charset="0"/>
              <a:ea typeface="Tahoma" panose="020B0604030504040204" pitchFamily="34" charset="0"/>
              <a:cs typeface="Tahoma" panose="020B0604030504040204" pitchFamily="34" charset="0"/>
            </a:endParaRPr>
          </a:p>
        </p:txBody>
      </p:sp>
      <p:sp>
        <p:nvSpPr>
          <p:cNvPr id="4" name="Content Placeholder 3"/>
          <p:cNvSpPr>
            <a:spLocks noGrp="1"/>
          </p:cNvSpPr>
          <p:nvPr>
            <p:ph sz="quarter" idx="10"/>
          </p:nvPr>
        </p:nvSpPr>
        <p:spPr>
          <a:xfrm>
            <a:off x="773695" y="6165656"/>
            <a:ext cx="10652825" cy="545595"/>
          </a:xfrm>
        </p:spPr>
        <p:txBody>
          <a:bodyPr/>
          <a:lstStyle/>
          <a:p>
            <a:pPr defTabSz="1216945">
              <a:buClrTx/>
              <a:defRPr/>
            </a:pPr>
            <a:r>
              <a:rPr lang="en-US" dirty="0">
                <a:solidFill>
                  <a:srgbClr val="58595B"/>
                </a:solidFill>
                <a:cs typeface="+mn-cs"/>
              </a:rPr>
              <a:t>*</a:t>
            </a:r>
            <a:r>
              <a:rPr lang="en-US" sz="1000" dirty="0">
                <a:solidFill>
                  <a:srgbClr val="58595B"/>
                </a:solidFill>
                <a:latin typeface="Tahoma" panose="020B0604030504040204" pitchFamily="34" charset="0"/>
                <a:ea typeface="Tahoma" panose="020B0604030504040204" pitchFamily="34" charset="0"/>
                <a:cs typeface="Tahoma" panose="020B0604030504040204" pitchFamily="34" charset="0"/>
              </a:rPr>
              <a:t>China, India, Taiwan, Hong Kong, Singapore. </a:t>
            </a:r>
          </a:p>
          <a:p>
            <a:pPr defTabSz="1216945">
              <a:buClrTx/>
              <a:defRPr/>
            </a:pPr>
            <a:r>
              <a:rPr lang="en-US" sz="1000" dirty="0">
                <a:solidFill>
                  <a:srgbClr val="58595B"/>
                </a:solidFill>
                <a:latin typeface="Tahoma" panose="020B0604030504040204" pitchFamily="34" charset="0"/>
                <a:ea typeface="Tahoma" panose="020B0604030504040204" pitchFamily="34" charset="0"/>
                <a:cs typeface="Tahoma" panose="020B0604030504040204" pitchFamily="34" charset="0"/>
              </a:rPr>
              <a:t>PFS = progression-free survival; TTSP = time to symptomatic progression.</a:t>
            </a:r>
          </a:p>
          <a:p>
            <a:pPr defTabSz="1216945">
              <a:buClrTx/>
              <a:defRPr/>
            </a:pPr>
            <a:r>
              <a:rPr lang="en-US" sz="1200" dirty="0">
                <a:solidFill>
                  <a:srgbClr val="58595B"/>
                </a:solidFill>
                <a:latin typeface="Tahoma" panose="020B0604030504040204" pitchFamily="34" charset="0"/>
                <a:ea typeface="Tahoma" panose="020B0604030504040204" pitchFamily="34" charset="0"/>
                <a:cs typeface="Tahoma" panose="020B0604030504040204" pitchFamily="34" charset="0"/>
              </a:rPr>
              <a:t>1. Wu et al. WCLC 2018. Abstract 12096.</a:t>
            </a:r>
          </a:p>
          <a:p>
            <a:endParaRPr lang="en-US" dirty="0"/>
          </a:p>
        </p:txBody>
      </p:sp>
      <p:grpSp>
        <p:nvGrpSpPr>
          <p:cNvPr id="563" name="Group 562"/>
          <p:cNvGrpSpPr/>
          <p:nvPr/>
        </p:nvGrpSpPr>
        <p:grpSpPr>
          <a:xfrm>
            <a:off x="221953" y="4830839"/>
            <a:ext cx="5724450" cy="737911"/>
            <a:chOff x="162426" y="3582661"/>
            <a:chExt cx="4298433" cy="554459"/>
          </a:xfrm>
        </p:grpSpPr>
        <p:sp>
          <p:nvSpPr>
            <p:cNvPr id="564" name="TextBox 563"/>
            <p:cNvSpPr txBox="1"/>
            <p:nvPr/>
          </p:nvSpPr>
          <p:spPr>
            <a:xfrm>
              <a:off x="162426" y="3582661"/>
              <a:ext cx="447769" cy="103971"/>
            </a:xfrm>
            <a:prstGeom prst="rect">
              <a:avLst/>
            </a:prstGeom>
            <a:noFill/>
            <a:ln w="12700">
              <a:noFill/>
            </a:ln>
          </p:spPr>
          <p:txBody>
            <a:bodyPr wrap="none" lIns="0" tIns="0" rIns="0" bIns="0" rtlCol="0" anchor="ctr" anchorCtr="0">
              <a:spAutoFit/>
            </a:bodyPr>
            <a:lstStyle/>
            <a:p>
              <a:pPr defTabSz="913554">
                <a:defRPr/>
              </a:pPr>
              <a:r>
                <a:rPr lang="en-US" sz="899" b="1" dirty="0">
                  <a:solidFill>
                    <a:srgbClr val="58595B"/>
                  </a:solidFill>
                  <a:latin typeface="Arial"/>
                  <a:cs typeface="Arial" pitchFamily="34" charset="0"/>
                </a:rPr>
                <a:t>No. at risk:</a:t>
              </a:r>
            </a:p>
          </p:txBody>
        </p:sp>
        <p:grpSp>
          <p:nvGrpSpPr>
            <p:cNvPr id="565" name="Group 564"/>
            <p:cNvGrpSpPr/>
            <p:nvPr/>
          </p:nvGrpSpPr>
          <p:grpSpPr>
            <a:xfrm>
              <a:off x="162426" y="3760465"/>
              <a:ext cx="4298433" cy="138499"/>
              <a:chOff x="162426" y="3760465"/>
              <a:chExt cx="4298433" cy="138499"/>
            </a:xfrm>
          </p:grpSpPr>
          <p:sp>
            <p:nvSpPr>
              <p:cNvPr id="589" name="TextBox 588"/>
              <p:cNvSpPr txBox="1"/>
              <p:nvPr/>
            </p:nvSpPr>
            <p:spPr>
              <a:xfrm>
                <a:off x="162426" y="3782931"/>
                <a:ext cx="346660" cy="93564"/>
              </a:xfrm>
              <a:prstGeom prst="rect">
                <a:avLst/>
              </a:prstGeom>
              <a:noFill/>
              <a:ln w="12700">
                <a:noFill/>
              </a:ln>
            </p:spPr>
            <p:txBody>
              <a:bodyPr wrap="none" lIns="0" tIns="0" rIns="0" bIns="0" rtlCol="0" anchor="ctr" anchorCtr="0">
                <a:spAutoFit/>
              </a:bodyPr>
              <a:lstStyle/>
              <a:p>
                <a:pPr defTabSz="913554">
                  <a:lnSpc>
                    <a:spcPct val="90000"/>
                  </a:lnSpc>
                  <a:defRPr/>
                </a:pPr>
                <a:r>
                  <a:rPr lang="en-US" sz="899" b="1" dirty="0">
                    <a:solidFill>
                      <a:srgbClr val="0066CC"/>
                    </a:solidFill>
                    <a:latin typeface="Arial"/>
                    <a:cs typeface="Arial" pitchFamily="34" charset="0"/>
                  </a:rPr>
                  <a:t>With BM</a:t>
                </a:r>
              </a:p>
            </p:txBody>
          </p:sp>
          <p:sp>
            <p:nvSpPr>
              <p:cNvPr id="590" name="TextBox 589"/>
              <p:cNvSpPr txBox="1"/>
              <p:nvPr/>
            </p:nvSpPr>
            <p:spPr>
              <a:xfrm>
                <a:off x="294645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591" name="TextBox 590"/>
              <p:cNvSpPr txBox="1"/>
              <p:nvPr/>
            </p:nvSpPr>
            <p:spPr>
              <a:xfrm>
                <a:off x="86721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92</a:t>
                </a:r>
              </a:p>
            </p:txBody>
          </p:sp>
          <p:sp>
            <p:nvSpPr>
              <p:cNvPr id="592" name="TextBox 591"/>
              <p:cNvSpPr txBox="1"/>
              <p:nvPr/>
            </p:nvSpPr>
            <p:spPr>
              <a:xfrm>
                <a:off x="138702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51</a:t>
                </a:r>
              </a:p>
            </p:txBody>
          </p:sp>
          <p:sp>
            <p:nvSpPr>
              <p:cNvPr id="593" name="TextBox 592"/>
              <p:cNvSpPr txBox="1"/>
              <p:nvPr/>
            </p:nvSpPr>
            <p:spPr>
              <a:xfrm>
                <a:off x="190683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29</a:t>
                </a:r>
              </a:p>
            </p:txBody>
          </p:sp>
          <p:sp>
            <p:nvSpPr>
              <p:cNvPr id="594" name="TextBox 593"/>
              <p:cNvSpPr txBox="1"/>
              <p:nvPr/>
            </p:nvSpPr>
            <p:spPr>
              <a:xfrm>
                <a:off x="346626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595" name="TextBox 594"/>
              <p:cNvSpPr txBox="1"/>
              <p:nvPr/>
            </p:nvSpPr>
            <p:spPr>
              <a:xfrm>
                <a:off x="242664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15</a:t>
                </a:r>
              </a:p>
            </p:txBody>
          </p:sp>
          <p:sp>
            <p:nvSpPr>
              <p:cNvPr id="596" name="TextBox 595"/>
              <p:cNvSpPr txBox="1"/>
              <p:nvPr/>
            </p:nvSpPr>
            <p:spPr>
              <a:xfrm>
                <a:off x="4332619"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597" name="TextBox 596"/>
              <p:cNvSpPr txBox="1"/>
              <p:nvPr/>
            </p:nvSpPr>
            <p:spPr>
              <a:xfrm>
                <a:off x="104048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69</a:t>
                </a:r>
              </a:p>
            </p:txBody>
          </p:sp>
          <p:sp>
            <p:nvSpPr>
              <p:cNvPr id="598" name="TextBox 597"/>
              <p:cNvSpPr txBox="1"/>
              <p:nvPr/>
            </p:nvSpPr>
            <p:spPr>
              <a:xfrm>
                <a:off x="121375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59</a:t>
                </a:r>
              </a:p>
            </p:txBody>
          </p:sp>
          <p:sp>
            <p:nvSpPr>
              <p:cNvPr id="599" name="TextBox 598"/>
              <p:cNvSpPr txBox="1"/>
              <p:nvPr/>
            </p:nvSpPr>
            <p:spPr>
              <a:xfrm>
                <a:off x="156029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44</a:t>
                </a:r>
              </a:p>
            </p:txBody>
          </p:sp>
          <p:sp>
            <p:nvSpPr>
              <p:cNvPr id="600" name="TextBox 599"/>
              <p:cNvSpPr txBox="1"/>
              <p:nvPr/>
            </p:nvSpPr>
            <p:spPr>
              <a:xfrm>
                <a:off x="173356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34</a:t>
                </a:r>
              </a:p>
            </p:txBody>
          </p:sp>
          <p:sp>
            <p:nvSpPr>
              <p:cNvPr id="601" name="TextBox 600"/>
              <p:cNvSpPr txBox="1"/>
              <p:nvPr/>
            </p:nvSpPr>
            <p:spPr>
              <a:xfrm>
                <a:off x="208010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23</a:t>
                </a:r>
              </a:p>
            </p:txBody>
          </p:sp>
          <p:sp>
            <p:nvSpPr>
              <p:cNvPr id="602" name="TextBox 601"/>
              <p:cNvSpPr txBox="1"/>
              <p:nvPr/>
            </p:nvSpPr>
            <p:spPr>
              <a:xfrm>
                <a:off x="225337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19</a:t>
                </a:r>
              </a:p>
            </p:txBody>
          </p:sp>
          <p:sp>
            <p:nvSpPr>
              <p:cNvPr id="603" name="TextBox 602"/>
              <p:cNvSpPr txBox="1"/>
              <p:nvPr/>
            </p:nvSpPr>
            <p:spPr>
              <a:xfrm>
                <a:off x="259991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8</a:t>
                </a:r>
              </a:p>
            </p:txBody>
          </p:sp>
          <p:sp>
            <p:nvSpPr>
              <p:cNvPr id="604" name="TextBox 603"/>
              <p:cNvSpPr txBox="1"/>
              <p:nvPr/>
            </p:nvSpPr>
            <p:spPr>
              <a:xfrm>
                <a:off x="277318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a:t>
                </a:r>
              </a:p>
            </p:txBody>
          </p:sp>
          <p:sp>
            <p:nvSpPr>
              <p:cNvPr id="605" name="TextBox 604"/>
              <p:cNvSpPr txBox="1"/>
              <p:nvPr/>
            </p:nvSpPr>
            <p:spPr>
              <a:xfrm>
                <a:off x="311972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606" name="TextBox 605"/>
              <p:cNvSpPr txBox="1"/>
              <p:nvPr/>
            </p:nvSpPr>
            <p:spPr>
              <a:xfrm>
                <a:off x="329299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607" name="TextBox 606"/>
              <p:cNvSpPr txBox="1"/>
              <p:nvPr/>
            </p:nvSpPr>
            <p:spPr>
              <a:xfrm>
                <a:off x="363953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608" name="TextBox 607"/>
              <p:cNvSpPr txBox="1"/>
              <p:nvPr/>
            </p:nvSpPr>
            <p:spPr>
              <a:xfrm>
                <a:off x="398607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609" name="TextBox 608"/>
              <p:cNvSpPr txBox="1"/>
              <p:nvPr/>
            </p:nvSpPr>
            <p:spPr>
              <a:xfrm>
                <a:off x="381280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610" name="TextBox 609"/>
              <p:cNvSpPr txBox="1"/>
              <p:nvPr/>
            </p:nvSpPr>
            <p:spPr>
              <a:xfrm>
                <a:off x="415934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grpSp>
        <p:grpSp>
          <p:nvGrpSpPr>
            <p:cNvPr id="566" name="Group 565"/>
            <p:cNvGrpSpPr/>
            <p:nvPr/>
          </p:nvGrpSpPr>
          <p:grpSpPr>
            <a:xfrm>
              <a:off x="162426" y="3998621"/>
              <a:ext cx="4298433" cy="138499"/>
              <a:chOff x="162426" y="3998621"/>
              <a:chExt cx="4298433" cy="138499"/>
            </a:xfrm>
          </p:grpSpPr>
          <p:sp>
            <p:nvSpPr>
              <p:cNvPr id="567" name="TextBox 566"/>
              <p:cNvSpPr txBox="1"/>
              <p:nvPr/>
            </p:nvSpPr>
            <p:spPr>
              <a:xfrm>
                <a:off x="162426" y="4021087"/>
                <a:ext cx="481472" cy="93564"/>
              </a:xfrm>
              <a:prstGeom prst="rect">
                <a:avLst/>
              </a:prstGeom>
              <a:noFill/>
              <a:ln w="12700">
                <a:noFill/>
              </a:ln>
            </p:spPr>
            <p:txBody>
              <a:bodyPr wrap="none" lIns="0" tIns="0" rIns="0" bIns="0" rtlCol="0" anchor="ctr" anchorCtr="0">
                <a:spAutoFit/>
              </a:bodyPr>
              <a:lstStyle/>
              <a:p>
                <a:pPr defTabSz="913554">
                  <a:lnSpc>
                    <a:spcPct val="90000"/>
                  </a:lnSpc>
                  <a:defRPr/>
                </a:pPr>
                <a:r>
                  <a:rPr lang="en-US" sz="899" b="1" dirty="0">
                    <a:solidFill>
                      <a:srgbClr val="FF0000">
                        <a:lumMod val="75000"/>
                      </a:srgbClr>
                    </a:solidFill>
                    <a:latin typeface="Arial"/>
                    <a:cs typeface="Arial" pitchFamily="34" charset="0"/>
                  </a:rPr>
                  <a:t>Without BM</a:t>
                </a:r>
              </a:p>
            </p:txBody>
          </p:sp>
          <p:sp>
            <p:nvSpPr>
              <p:cNvPr id="568" name="TextBox 567"/>
              <p:cNvSpPr txBox="1"/>
              <p:nvPr/>
            </p:nvSpPr>
            <p:spPr>
              <a:xfrm>
                <a:off x="294645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34</a:t>
                </a:r>
              </a:p>
            </p:txBody>
          </p:sp>
          <p:sp>
            <p:nvSpPr>
              <p:cNvPr id="569" name="TextBox 568"/>
              <p:cNvSpPr txBox="1"/>
              <p:nvPr/>
            </p:nvSpPr>
            <p:spPr>
              <a:xfrm>
                <a:off x="86721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387</a:t>
                </a:r>
              </a:p>
            </p:txBody>
          </p:sp>
          <p:sp>
            <p:nvSpPr>
              <p:cNvPr id="570" name="TextBox 569"/>
              <p:cNvSpPr txBox="1"/>
              <p:nvPr/>
            </p:nvSpPr>
            <p:spPr>
              <a:xfrm>
                <a:off x="138702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227</a:t>
                </a:r>
              </a:p>
            </p:txBody>
          </p:sp>
          <p:sp>
            <p:nvSpPr>
              <p:cNvPr id="571" name="TextBox 570"/>
              <p:cNvSpPr txBox="1"/>
              <p:nvPr/>
            </p:nvSpPr>
            <p:spPr>
              <a:xfrm>
                <a:off x="190683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140</a:t>
                </a:r>
              </a:p>
            </p:txBody>
          </p:sp>
          <p:sp>
            <p:nvSpPr>
              <p:cNvPr id="572" name="TextBox 571"/>
              <p:cNvSpPr txBox="1"/>
              <p:nvPr/>
            </p:nvSpPr>
            <p:spPr>
              <a:xfrm>
                <a:off x="346626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8</a:t>
                </a:r>
              </a:p>
            </p:txBody>
          </p:sp>
          <p:sp>
            <p:nvSpPr>
              <p:cNvPr id="573" name="TextBox 572"/>
              <p:cNvSpPr txBox="1"/>
              <p:nvPr/>
            </p:nvSpPr>
            <p:spPr>
              <a:xfrm>
                <a:off x="242664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94</a:t>
                </a:r>
              </a:p>
            </p:txBody>
          </p:sp>
          <p:sp>
            <p:nvSpPr>
              <p:cNvPr id="574" name="TextBox 573"/>
              <p:cNvSpPr txBox="1"/>
              <p:nvPr/>
            </p:nvSpPr>
            <p:spPr>
              <a:xfrm>
                <a:off x="4332619"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575" name="TextBox 574"/>
              <p:cNvSpPr txBox="1"/>
              <p:nvPr/>
            </p:nvSpPr>
            <p:spPr>
              <a:xfrm>
                <a:off x="104048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322</a:t>
                </a:r>
              </a:p>
            </p:txBody>
          </p:sp>
          <p:sp>
            <p:nvSpPr>
              <p:cNvPr id="576" name="TextBox 575"/>
              <p:cNvSpPr txBox="1"/>
              <p:nvPr/>
            </p:nvSpPr>
            <p:spPr>
              <a:xfrm>
                <a:off x="121375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276</a:t>
                </a:r>
              </a:p>
            </p:txBody>
          </p:sp>
          <p:sp>
            <p:nvSpPr>
              <p:cNvPr id="577" name="TextBox 576"/>
              <p:cNvSpPr txBox="1"/>
              <p:nvPr/>
            </p:nvSpPr>
            <p:spPr>
              <a:xfrm>
                <a:off x="156029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208</a:t>
                </a:r>
              </a:p>
            </p:txBody>
          </p:sp>
          <p:sp>
            <p:nvSpPr>
              <p:cNvPr id="578" name="TextBox 577"/>
              <p:cNvSpPr txBox="1"/>
              <p:nvPr/>
            </p:nvSpPr>
            <p:spPr>
              <a:xfrm>
                <a:off x="173356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168</a:t>
                </a:r>
              </a:p>
            </p:txBody>
          </p:sp>
          <p:sp>
            <p:nvSpPr>
              <p:cNvPr id="579" name="TextBox 578"/>
              <p:cNvSpPr txBox="1"/>
              <p:nvPr/>
            </p:nvSpPr>
            <p:spPr>
              <a:xfrm>
                <a:off x="208010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121</a:t>
                </a:r>
              </a:p>
            </p:txBody>
          </p:sp>
          <p:sp>
            <p:nvSpPr>
              <p:cNvPr id="580" name="TextBox 579"/>
              <p:cNvSpPr txBox="1"/>
              <p:nvPr/>
            </p:nvSpPr>
            <p:spPr>
              <a:xfrm>
                <a:off x="225337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107</a:t>
                </a:r>
              </a:p>
            </p:txBody>
          </p:sp>
          <p:sp>
            <p:nvSpPr>
              <p:cNvPr id="581" name="TextBox 580"/>
              <p:cNvSpPr txBox="1"/>
              <p:nvPr/>
            </p:nvSpPr>
            <p:spPr>
              <a:xfrm>
                <a:off x="259991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74</a:t>
                </a:r>
              </a:p>
            </p:txBody>
          </p:sp>
          <p:sp>
            <p:nvSpPr>
              <p:cNvPr id="582" name="TextBox 581"/>
              <p:cNvSpPr txBox="1"/>
              <p:nvPr/>
            </p:nvSpPr>
            <p:spPr>
              <a:xfrm>
                <a:off x="277318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59</a:t>
                </a:r>
              </a:p>
            </p:txBody>
          </p:sp>
          <p:sp>
            <p:nvSpPr>
              <p:cNvPr id="583" name="TextBox 582"/>
              <p:cNvSpPr txBox="1"/>
              <p:nvPr/>
            </p:nvSpPr>
            <p:spPr>
              <a:xfrm>
                <a:off x="311972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14</a:t>
                </a:r>
              </a:p>
            </p:txBody>
          </p:sp>
          <p:sp>
            <p:nvSpPr>
              <p:cNvPr id="584" name="TextBox 583"/>
              <p:cNvSpPr txBox="1"/>
              <p:nvPr/>
            </p:nvSpPr>
            <p:spPr>
              <a:xfrm>
                <a:off x="329299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11</a:t>
                </a:r>
              </a:p>
            </p:txBody>
          </p:sp>
          <p:sp>
            <p:nvSpPr>
              <p:cNvPr id="585" name="TextBox 584"/>
              <p:cNvSpPr txBox="1"/>
              <p:nvPr/>
            </p:nvSpPr>
            <p:spPr>
              <a:xfrm>
                <a:off x="363953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6</a:t>
                </a:r>
              </a:p>
            </p:txBody>
          </p:sp>
          <p:sp>
            <p:nvSpPr>
              <p:cNvPr id="586" name="TextBox 585"/>
              <p:cNvSpPr txBox="1"/>
              <p:nvPr/>
            </p:nvSpPr>
            <p:spPr>
              <a:xfrm>
                <a:off x="398607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a:t>
                </a:r>
              </a:p>
            </p:txBody>
          </p:sp>
          <p:sp>
            <p:nvSpPr>
              <p:cNvPr id="587" name="TextBox 586"/>
              <p:cNvSpPr txBox="1"/>
              <p:nvPr/>
            </p:nvSpPr>
            <p:spPr>
              <a:xfrm>
                <a:off x="381280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a:t>
                </a:r>
              </a:p>
            </p:txBody>
          </p:sp>
          <p:sp>
            <p:nvSpPr>
              <p:cNvPr id="588" name="TextBox 587"/>
              <p:cNvSpPr txBox="1"/>
              <p:nvPr/>
            </p:nvSpPr>
            <p:spPr>
              <a:xfrm>
                <a:off x="415934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grpSp>
      </p:grpSp>
      <p:cxnSp>
        <p:nvCxnSpPr>
          <p:cNvPr id="612" name="Straight Connector 611"/>
          <p:cNvCxnSpPr/>
          <p:nvPr/>
        </p:nvCxnSpPr>
        <p:spPr>
          <a:xfrm>
            <a:off x="1279286" y="2461521"/>
            <a:ext cx="0" cy="216374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a:off x="1279285" y="4625264"/>
            <a:ext cx="461506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a:off x="4048320"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15" name="TextBox 614"/>
          <p:cNvSpPr txBox="1"/>
          <p:nvPr/>
        </p:nvSpPr>
        <p:spPr>
          <a:xfrm>
            <a:off x="396292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24</a:t>
            </a:r>
          </a:p>
        </p:txBody>
      </p:sp>
      <p:cxnSp>
        <p:nvCxnSpPr>
          <p:cNvPr id="616" name="Straight Connector 615"/>
          <p:cNvCxnSpPr/>
          <p:nvPr/>
        </p:nvCxnSpPr>
        <p:spPr>
          <a:xfrm>
            <a:off x="1279286"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17" name="TextBox 616"/>
          <p:cNvSpPr txBox="1"/>
          <p:nvPr/>
        </p:nvSpPr>
        <p:spPr>
          <a:xfrm>
            <a:off x="119389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0</a:t>
            </a:r>
          </a:p>
        </p:txBody>
      </p:sp>
      <p:cxnSp>
        <p:nvCxnSpPr>
          <p:cNvPr id="618" name="Straight Connector 617"/>
          <p:cNvCxnSpPr/>
          <p:nvPr/>
        </p:nvCxnSpPr>
        <p:spPr>
          <a:xfrm>
            <a:off x="1971544"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19" name="TextBox 618"/>
          <p:cNvSpPr txBox="1"/>
          <p:nvPr/>
        </p:nvSpPr>
        <p:spPr>
          <a:xfrm>
            <a:off x="1886152"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6</a:t>
            </a:r>
          </a:p>
        </p:txBody>
      </p:sp>
      <p:cxnSp>
        <p:nvCxnSpPr>
          <p:cNvPr id="620" name="Straight Connector 619"/>
          <p:cNvCxnSpPr/>
          <p:nvPr/>
        </p:nvCxnSpPr>
        <p:spPr>
          <a:xfrm>
            <a:off x="2663803"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1" name="TextBox 620"/>
          <p:cNvSpPr txBox="1"/>
          <p:nvPr/>
        </p:nvSpPr>
        <p:spPr>
          <a:xfrm>
            <a:off x="2578411"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12</a:t>
            </a:r>
          </a:p>
        </p:txBody>
      </p:sp>
      <p:cxnSp>
        <p:nvCxnSpPr>
          <p:cNvPr id="622" name="Straight Connector 621"/>
          <p:cNvCxnSpPr/>
          <p:nvPr/>
        </p:nvCxnSpPr>
        <p:spPr>
          <a:xfrm>
            <a:off x="4971332"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3" name="TextBox 622"/>
          <p:cNvSpPr txBox="1"/>
          <p:nvPr/>
        </p:nvSpPr>
        <p:spPr>
          <a:xfrm>
            <a:off x="488593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32</a:t>
            </a:r>
          </a:p>
        </p:txBody>
      </p:sp>
      <p:cxnSp>
        <p:nvCxnSpPr>
          <p:cNvPr id="624" name="Straight Connector 623"/>
          <p:cNvCxnSpPr/>
          <p:nvPr/>
        </p:nvCxnSpPr>
        <p:spPr>
          <a:xfrm rot="5400000">
            <a:off x="1248843" y="4162066"/>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5" name="TextBox 624"/>
          <p:cNvSpPr txBox="1"/>
          <p:nvPr/>
        </p:nvSpPr>
        <p:spPr>
          <a:xfrm>
            <a:off x="1014315" y="4123324"/>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0.2</a:t>
            </a:r>
          </a:p>
        </p:txBody>
      </p:sp>
      <p:cxnSp>
        <p:nvCxnSpPr>
          <p:cNvPr id="626" name="Straight Connector 625"/>
          <p:cNvCxnSpPr/>
          <p:nvPr/>
        </p:nvCxnSpPr>
        <p:spPr>
          <a:xfrm rot="5400000">
            <a:off x="1248843" y="3729319"/>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7" name="TextBox 626"/>
          <p:cNvSpPr txBox="1"/>
          <p:nvPr/>
        </p:nvSpPr>
        <p:spPr>
          <a:xfrm>
            <a:off x="1014315" y="3690577"/>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0.4</a:t>
            </a:r>
          </a:p>
        </p:txBody>
      </p:sp>
      <p:cxnSp>
        <p:nvCxnSpPr>
          <p:cNvPr id="628" name="Straight Connector 627"/>
          <p:cNvCxnSpPr/>
          <p:nvPr/>
        </p:nvCxnSpPr>
        <p:spPr>
          <a:xfrm rot="5400000">
            <a:off x="1248843" y="3296571"/>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9" name="TextBox 628"/>
          <p:cNvSpPr txBox="1"/>
          <p:nvPr/>
        </p:nvSpPr>
        <p:spPr>
          <a:xfrm>
            <a:off x="1014315" y="3257829"/>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0.6</a:t>
            </a:r>
          </a:p>
        </p:txBody>
      </p:sp>
      <p:cxnSp>
        <p:nvCxnSpPr>
          <p:cNvPr id="630" name="Straight Connector 629"/>
          <p:cNvCxnSpPr/>
          <p:nvPr/>
        </p:nvCxnSpPr>
        <p:spPr>
          <a:xfrm rot="5400000">
            <a:off x="1248843" y="2863824"/>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31" name="TextBox 630"/>
          <p:cNvSpPr txBox="1"/>
          <p:nvPr/>
        </p:nvSpPr>
        <p:spPr>
          <a:xfrm>
            <a:off x="1014315" y="2825082"/>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0.8</a:t>
            </a:r>
          </a:p>
        </p:txBody>
      </p:sp>
      <p:cxnSp>
        <p:nvCxnSpPr>
          <p:cNvPr id="632" name="Straight Connector 631"/>
          <p:cNvCxnSpPr/>
          <p:nvPr/>
        </p:nvCxnSpPr>
        <p:spPr>
          <a:xfrm rot="5400000">
            <a:off x="1248843" y="2431075"/>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33" name="TextBox 632"/>
          <p:cNvSpPr txBox="1"/>
          <p:nvPr/>
        </p:nvSpPr>
        <p:spPr>
          <a:xfrm>
            <a:off x="1014315" y="2392335"/>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1.0</a:t>
            </a:r>
          </a:p>
        </p:txBody>
      </p:sp>
      <p:sp>
        <p:nvSpPr>
          <p:cNvPr id="634" name="TextBox 633"/>
          <p:cNvSpPr txBox="1"/>
          <p:nvPr/>
        </p:nvSpPr>
        <p:spPr>
          <a:xfrm>
            <a:off x="2503199" y="4950342"/>
            <a:ext cx="2167260" cy="169149"/>
          </a:xfrm>
          <a:prstGeom prst="rect">
            <a:avLst/>
          </a:prstGeom>
          <a:noFill/>
          <a:ln w="12700">
            <a:noFill/>
          </a:ln>
        </p:spPr>
        <p:txBody>
          <a:bodyPr wrap="none" lIns="0" tIns="0" rIns="0" bIns="0" rtlCol="0" anchor="ctr" anchorCtr="0">
            <a:spAutoFit/>
          </a:bodyPr>
          <a:lstStyle/>
          <a:p>
            <a:pPr algn="ctr" defTabSz="913554">
              <a:defRPr/>
            </a:pPr>
            <a:r>
              <a:rPr lang="en-US" sz="1099" b="1" dirty="0">
                <a:solidFill>
                  <a:srgbClr val="58595B"/>
                </a:solidFill>
                <a:latin typeface="Arial"/>
                <a:cs typeface="Arial" pitchFamily="34" charset="0"/>
              </a:rPr>
              <a:t>Months Since Start of Treatment</a:t>
            </a:r>
          </a:p>
        </p:txBody>
      </p:sp>
      <p:sp>
        <p:nvSpPr>
          <p:cNvPr id="635" name="TextBox 634"/>
          <p:cNvSpPr txBox="1"/>
          <p:nvPr/>
        </p:nvSpPr>
        <p:spPr>
          <a:xfrm rot="16200000">
            <a:off x="-428106" y="3458819"/>
            <a:ext cx="2433358" cy="169149"/>
          </a:xfrm>
          <a:prstGeom prst="rect">
            <a:avLst/>
          </a:prstGeom>
          <a:noFill/>
          <a:ln w="12700">
            <a:noFill/>
          </a:ln>
        </p:spPr>
        <p:txBody>
          <a:bodyPr wrap="none" lIns="0" tIns="0" rIns="0" bIns="0" rtlCol="0" anchor="ctr" anchorCtr="0">
            <a:spAutoFit/>
          </a:bodyPr>
          <a:lstStyle/>
          <a:p>
            <a:pPr algn="ctr" defTabSz="913554">
              <a:defRPr/>
            </a:pPr>
            <a:r>
              <a:rPr lang="en-US" sz="1099" b="1" dirty="0">
                <a:solidFill>
                  <a:srgbClr val="58595B"/>
                </a:solidFill>
                <a:latin typeface="Arial"/>
                <a:cs typeface="Arial" pitchFamily="34" charset="0"/>
              </a:rPr>
              <a:t>Estimated Survival Probability (PFS)</a:t>
            </a:r>
          </a:p>
        </p:txBody>
      </p:sp>
      <p:cxnSp>
        <p:nvCxnSpPr>
          <p:cNvPr id="636" name="Straight Connector 635"/>
          <p:cNvCxnSpPr/>
          <p:nvPr/>
        </p:nvCxnSpPr>
        <p:spPr>
          <a:xfrm rot="5400000">
            <a:off x="1248843" y="4594820"/>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37" name="TextBox 636"/>
          <p:cNvSpPr txBox="1"/>
          <p:nvPr/>
        </p:nvSpPr>
        <p:spPr>
          <a:xfrm>
            <a:off x="1014315" y="455607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0.0</a:t>
            </a:r>
          </a:p>
        </p:txBody>
      </p:sp>
      <p:cxnSp>
        <p:nvCxnSpPr>
          <p:cNvPr id="638" name="Straight Connector 637"/>
          <p:cNvCxnSpPr/>
          <p:nvPr/>
        </p:nvCxnSpPr>
        <p:spPr>
          <a:xfrm>
            <a:off x="335606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39" name="TextBox 638"/>
          <p:cNvSpPr txBox="1"/>
          <p:nvPr/>
        </p:nvSpPr>
        <p:spPr>
          <a:xfrm>
            <a:off x="3270670"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18</a:t>
            </a:r>
          </a:p>
        </p:txBody>
      </p:sp>
      <p:cxnSp>
        <p:nvCxnSpPr>
          <p:cNvPr id="640" name="Straight Connector 639"/>
          <p:cNvCxnSpPr/>
          <p:nvPr/>
        </p:nvCxnSpPr>
        <p:spPr>
          <a:xfrm>
            <a:off x="589435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1" name="TextBox 640"/>
          <p:cNvSpPr txBox="1"/>
          <p:nvPr/>
        </p:nvSpPr>
        <p:spPr>
          <a:xfrm>
            <a:off x="580895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40</a:t>
            </a:r>
          </a:p>
        </p:txBody>
      </p:sp>
      <p:cxnSp>
        <p:nvCxnSpPr>
          <p:cNvPr id="642" name="Straight Connector 641"/>
          <p:cNvCxnSpPr/>
          <p:nvPr/>
        </p:nvCxnSpPr>
        <p:spPr>
          <a:xfrm>
            <a:off x="1510038"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3" name="TextBox 642"/>
          <p:cNvSpPr txBox="1"/>
          <p:nvPr/>
        </p:nvSpPr>
        <p:spPr>
          <a:xfrm>
            <a:off x="1424647"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a:t>
            </a:r>
          </a:p>
        </p:txBody>
      </p:sp>
      <p:cxnSp>
        <p:nvCxnSpPr>
          <p:cNvPr id="644" name="Straight Connector 643"/>
          <p:cNvCxnSpPr/>
          <p:nvPr/>
        </p:nvCxnSpPr>
        <p:spPr>
          <a:xfrm>
            <a:off x="174079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5" name="TextBox 644"/>
          <p:cNvSpPr txBox="1"/>
          <p:nvPr/>
        </p:nvSpPr>
        <p:spPr>
          <a:xfrm>
            <a:off x="1655400"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4</a:t>
            </a:r>
          </a:p>
        </p:txBody>
      </p:sp>
      <p:cxnSp>
        <p:nvCxnSpPr>
          <p:cNvPr id="646" name="Straight Connector 645"/>
          <p:cNvCxnSpPr/>
          <p:nvPr/>
        </p:nvCxnSpPr>
        <p:spPr>
          <a:xfrm>
            <a:off x="220229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7" name="TextBox 646"/>
          <p:cNvSpPr txBox="1"/>
          <p:nvPr/>
        </p:nvSpPr>
        <p:spPr>
          <a:xfrm>
            <a:off x="2116906"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8</a:t>
            </a:r>
          </a:p>
        </p:txBody>
      </p:sp>
      <p:cxnSp>
        <p:nvCxnSpPr>
          <p:cNvPr id="648" name="Straight Connector 647"/>
          <p:cNvCxnSpPr/>
          <p:nvPr/>
        </p:nvCxnSpPr>
        <p:spPr>
          <a:xfrm>
            <a:off x="2433050"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9" name="TextBox 648"/>
          <p:cNvSpPr txBox="1"/>
          <p:nvPr/>
        </p:nvSpPr>
        <p:spPr>
          <a:xfrm>
            <a:off x="234765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10</a:t>
            </a:r>
          </a:p>
        </p:txBody>
      </p:sp>
      <p:cxnSp>
        <p:nvCxnSpPr>
          <p:cNvPr id="650" name="Straight Connector 649"/>
          <p:cNvCxnSpPr/>
          <p:nvPr/>
        </p:nvCxnSpPr>
        <p:spPr>
          <a:xfrm>
            <a:off x="289455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1" name="TextBox 650"/>
          <p:cNvSpPr txBox="1"/>
          <p:nvPr/>
        </p:nvSpPr>
        <p:spPr>
          <a:xfrm>
            <a:off x="280916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14</a:t>
            </a:r>
          </a:p>
        </p:txBody>
      </p:sp>
      <p:cxnSp>
        <p:nvCxnSpPr>
          <p:cNvPr id="652" name="Straight Connector 651"/>
          <p:cNvCxnSpPr/>
          <p:nvPr/>
        </p:nvCxnSpPr>
        <p:spPr>
          <a:xfrm>
            <a:off x="312530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3" name="TextBox 652"/>
          <p:cNvSpPr txBox="1"/>
          <p:nvPr/>
        </p:nvSpPr>
        <p:spPr>
          <a:xfrm>
            <a:off x="3039917"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16</a:t>
            </a:r>
          </a:p>
        </p:txBody>
      </p:sp>
      <p:cxnSp>
        <p:nvCxnSpPr>
          <p:cNvPr id="654" name="Straight Connector 653"/>
          <p:cNvCxnSpPr/>
          <p:nvPr/>
        </p:nvCxnSpPr>
        <p:spPr>
          <a:xfrm>
            <a:off x="3586814"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5" name="TextBox 654"/>
          <p:cNvSpPr txBox="1"/>
          <p:nvPr/>
        </p:nvSpPr>
        <p:spPr>
          <a:xfrm>
            <a:off x="3501423"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20</a:t>
            </a:r>
          </a:p>
        </p:txBody>
      </p:sp>
      <p:cxnSp>
        <p:nvCxnSpPr>
          <p:cNvPr id="656" name="Straight Connector 655"/>
          <p:cNvCxnSpPr/>
          <p:nvPr/>
        </p:nvCxnSpPr>
        <p:spPr>
          <a:xfrm>
            <a:off x="381756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7" name="TextBox 656"/>
          <p:cNvSpPr txBox="1"/>
          <p:nvPr/>
        </p:nvSpPr>
        <p:spPr>
          <a:xfrm>
            <a:off x="373217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22</a:t>
            </a:r>
          </a:p>
        </p:txBody>
      </p:sp>
      <p:cxnSp>
        <p:nvCxnSpPr>
          <p:cNvPr id="658" name="Straight Connector 657"/>
          <p:cNvCxnSpPr/>
          <p:nvPr/>
        </p:nvCxnSpPr>
        <p:spPr>
          <a:xfrm>
            <a:off x="4279073"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9" name="TextBox 658"/>
          <p:cNvSpPr txBox="1"/>
          <p:nvPr/>
        </p:nvSpPr>
        <p:spPr>
          <a:xfrm>
            <a:off x="4193680"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26</a:t>
            </a:r>
          </a:p>
        </p:txBody>
      </p:sp>
      <p:cxnSp>
        <p:nvCxnSpPr>
          <p:cNvPr id="660" name="Straight Connector 659"/>
          <p:cNvCxnSpPr/>
          <p:nvPr/>
        </p:nvCxnSpPr>
        <p:spPr>
          <a:xfrm>
            <a:off x="474057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1" name="TextBox 660"/>
          <p:cNvSpPr txBox="1"/>
          <p:nvPr/>
        </p:nvSpPr>
        <p:spPr>
          <a:xfrm>
            <a:off x="465518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30</a:t>
            </a:r>
          </a:p>
        </p:txBody>
      </p:sp>
      <p:cxnSp>
        <p:nvCxnSpPr>
          <p:cNvPr id="662" name="Straight Connector 661"/>
          <p:cNvCxnSpPr/>
          <p:nvPr/>
        </p:nvCxnSpPr>
        <p:spPr>
          <a:xfrm>
            <a:off x="520208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3" name="TextBox 662"/>
          <p:cNvSpPr txBox="1"/>
          <p:nvPr/>
        </p:nvSpPr>
        <p:spPr>
          <a:xfrm>
            <a:off x="5116692"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34</a:t>
            </a:r>
          </a:p>
        </p:txBody>
      </p:sp>
      <p:cxnSp>
        <p:nvCxnSpPr>
          <p:cNvPr id="664" name="Straight Connector 663"/>
          <p:cNvCxnSpPr/>
          <p:nvPr/>
        </p:nvCxnSpPr>
        <p:spPr>
          <a:xfrm>
            <a:off x="543283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5" name="TextBox 664"/>
          <p:cNvSpPr txBox="1"/>
          <p:nvPr/>
        </p:nvSpPr>
        <p:spPr>
          <a:xfrm>
            <a:off x="5347445"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36</a:t>
            </a:r>
          </a:p>
        </p:txBody>
      </p:sp>
      <p:cxnSp>
        <p:nvCxnSpPr>
          <p:cNvPr id="666" name="Straight Connector 665"/>
          <p:cNvCxnSpPr/>
          <p:nvPr/>
        </p:nvCxnSpPr>
        <p:spPr>
          <a:xfrm>
            <a:off x="4509826"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7" name="TextBox 666"/>
          <p:cNvSpPr txBox="1"/>
          <p:nvPr/>
        </p:nvSpPr>
        <p:spPr>
          <a:xfrm>
            <a:off x="4424433"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28</a:t>
            </a:r>
          </a:p>
        </p:txBody>
      </p:sp>
      <p:cxnSp>
        <p:nvCxnSpPr>
          <p:cNvPr id="668" name="Straight Connector 667"/>
          <p:cNvCxnSpPr/>
          <p:nvPr/>
        </p:nvCxnSpPr>
        <p:spPr>
          <a:xfrm>
            <a:off x="566359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9" name="TextBox 668"/>
          <p:cNvSpPr txBox="1"/>
          <p:nvPr/>
        </p:nvSpPr>
        <p:spPr>
          <a:xfrm>
            <a:off x="557819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38</a:t>
            </a:r>
          </a:p>
        </p:txBody>
      </p:sp>
      <p:cxnSp>
        <p:nvCxnSpPr>
          <p:cNvPr id="671" name="Straight Connector 670"/>
          <p:cNvCxnSpPr/>
          <p:nvPr/>
        </p:nvCxnSpPr>
        <p:spPr>
          <a:xfrm rot="5400000">
            <a:off x="1248843" y="2647451"/>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72" name="TextBox 671"/>
          <p:cNvSpPr txBox="1"/>
          <p:nvPr/>
        </p:nvSpPr>
        <p:spPr>
          <a:xfrm>
            <a:off x="1014315" y="260870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0.9</a:t>
            </a:r>
          </a:p>
        </p:txBody>
      </p:sp>
      <p:cxnSp>
        <p:nvCxnSpPr>
          <p:cNvPr id="673" name="Straight Connector 672"/>
          <p:cNvCxnSpPr/>
          <p:nvPr/>
        </p:nvCxnSpPr>
        <p:spPr>
          <a:xfrm rot="5400000">
            <a:off x="1248843" y="3080198"/>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74" name="TextBox 673"/>
          <p:cNvSpPr txBox="1"/>
          <p:nvPr/>
        </p:nvSpPr>
        <p:spPr>
          <a:xfrm>
            <a:off x="1014315" y="3041455"/>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0.7</a:t>
            </a:r>
          </a:p>
        </p:txBody>
      </p:sp>
      <p:cxnSp>
        <p:nvCxnSpPr>
          <p:cNvPr id="675" name="Straight Connector 674"/>
          <p:cNvCxnSpPr/>
          <p:nvPr/>
        </p:nvCxnSpPr>
        <p:spPr>
          <a:xfrm rot="5400000">
            <a:off x="1248843" y="3512946"/>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76" name="TextBox 675"/>
          <p:cNvSpPr txBox="1"/>
          <p:nvPr/>
        </p:nvSpPr>
        <p:spPr>
          <a:xfrm>
            <a:off x="1014315" y="3474204"/>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0.5</a:t>
            </a:r>
          </a:p>
        </p:txBody>
      </p:sp>
      <p:cxnSp>
        <p:nvCxnSpPr>
          <p:cNvPr id="677" name="Straight Connector 676"/>
          <p:cNvCxnSpPr/>
          <p:nvPr/>
        </p:nvCxnSpPr>
        <p:spPr>
          <a:xfrm rot="5400000">
            <a:off x="1248843" y="3945693"/>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78" name="TextBox 677"/>
          <p:cNvSpPr txBox="1"/>
          <p:nvPr/>
        </p:nvSpPr>
        <p:spPr>
          <a:xfrm>
            <a:off x="1014315" y="3906951"/>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0.3</a:t>
            </a:r>
          </a:p>
        </p:txBody>
      </p:sp>
      <p:cxnSp>
        <p:nvCxnSpPr>
          <p:cNvPr id="679" name="Straight Connector 678"/>
          <p:cNvCxnSpPr/>
          <p:nvPr/>
        </p:nvCxnSpPr>
        <p:spPr>
          <a:xfrm rot="5400000">
            <a:off x="1248843" y="4378440"/>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80" name="TextBox 679"/>
          <p:cNvSpPr txBox="1"/>
          <p:nvPr/>
        </p:nvSpPr>
        <p:spPr>
          <a:xfrm>
            <a:off x="1014315" y="433969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0.1</a:t>
            </a:r>
          </a:p>
        </p:txBody>
      </p:sp>
      <p:grpSp>
        <p:nvGrpSpPr>
          <p:cNvPr id="681" name="Group 680"/>
          <p:cNvGrpSpPr/>
          <p:nvPr/>
        </p:nvGrpSpPr>
        <p:grpSpPr>
          <a:xfrm>
            <a:off x="6276595" y="4950328"/>
            <a:ext cx="5724450" cy="737911"/>
            <a:chOff x="162426" y="3582661"/>
            <a:chExt cx="4298433" cy="554459"/>
          </a:xfrm>
        </p:grpSpPr>
        <p:sp>
          <p:nvSpPr>
            <p:cNvPr id="682" name="TextBox 681"/>
            <p:cNvSpPr txBox="1"/>
            <p:nvPr/>
          </p:nvSpPr>
          <p:spPr>
            <a:xfrm>
              <a:off x="162426" y="3582661"/>
              <a:ext cx="447769" cy="103971"/>
            </a:xfrm>
            <a:prstGeom prst="rect">
              <a:avLst/>
            </a:prstGeom>
            <a:noFill/>
            <a:ln w="12700">
              <a:noFill/>
            </a:ln>
          </p:spPr>
          <p:txBody>
            <a:bodyPr wrap="none" lIns="0" tIns="0" rIns="0" bIns="0" rtlCol="0" anchor="ctr" anchorCtr="0">
              <a:spAutoFit/>
            </a:bodyPr>
            <a:lstStyle/>
            <a:p>
              <a:pPr defTabSz="913554">
                <a:defRPr/>
              </a:pPr>
              <a:r>
                <a:rPr lang="en-US" sz="899" b="1" dirty="0">
                  <a:solidFill>
                    <a:srgbClr val="58595B"/>
                  </a:solidFill>
                  <a:latin typeface="Arial"/>
                  <a:cs typeface="Arial" pitchFamily="34" charset="0"/>
                </a:rPr>
                <a:t>No. at risk:</a:t>
              </a:r>
            </a:p>
          </p:txBody>
        </p:sp>
        <p:grpSp>
          <p:nvGrpSpPr>
            <p:cNvPr id="683" name="Group 682"/>
            <p:cNvGrpSpPr/>
            <p:nvPr/>
          </p:nvGrpSpPr>
          <p:grpSpPr>
            <a:xfrm>
              <a:off x="162426" y="3760465"/>
              <a:ext cx="4298433" cy="138499"/>
              <a:chOff x="162426" y="3760465"/>
              <a:chExt cx="4298433" cy="138499"/>
            </a:xfrm>
          </p:grpSpPr>
          <p:sp>
            <p:nvSpPr>
              <p:cNvPr id="707" name="TextBox 706"/>
              <p:cNvSpPr txBox="1"/>
              <p:nvPr/>
            </p:nvSpPr>
            <p:spPr>
              <a:xfrm>
                <a:off x="162426" y="3782931"/>
                <a:ext cx="346660" cy="93564"/>
              </a:xfrm>
              <a:prstGeom prst="rect">
                <a:avLst/>
              </a:prstGeom>
              <a:noFill/>
              <a:ln w="12700">
                <a:noFill/>
              </a:ln>
            </p:spPr>
            <p:txBody>
              <a:bodyPr wrap="none" lIns="0" tIns="0" rIns="0" bIns="0" rtlCol="0" anchor="ctr" anchorCtr="0">
                <a:spAutoFit/>
              </a:bodyPr>
              <a:lstStyle/>
              <a:p>
                <a:pPr defTabSz="913554">
                  <a:lnSpc>
                    <a:spcPct val="90000"/>
                  </a:lnSpc>
                  <a:defRPr/>
                </a:pPr>
                <a:r>
                  <a:rPr lang="en-US" sz="899" b="1" dirty="0">
                    <a:solidFill>
                      <a:srgbClr val="0066CC"/>
                    </a:solidFill>
                    <a:latin typeface="Arial"/>
                    <a:cs typeface="Arial" pitchFamily="34" charset="0"/>
                  </a:rPr>
                  <a:t>With BM</a:t>
                </a:r>
              </a:p>
            </p:txBody>
          </p:sp>
          <p:sp>
            <p:nvSpPr>
              <p:cNvPr id="708" name="TextBox 707"/>
              <p:cNvSpPr txBox="1"/>
              <p:nvPr/>
            </p:nvSpPr>
            <p:spPr>
              <a:xfrm>
                <a:off x="294645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a:t>
                </a:r>
              </a:p>
            </p:txBody>
          </p:sp>
          <p:sp>
            <p:nvSpPr>
              <p:cNvPr id="709" name="TextBox 708"/>
              <p:cNvSpPr txBox="1"/>
              <p:nvPr/>
            </p:nvSpPr>
            <p:spPr>
              <a:xfrm>
                <a:off x="86721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92</a:t>
                </a:r>
              </a:p>
            </p:txBody>
          </p:sp>
          <p:sp>
            <p:nvSpPr>
              <p:cNvPr id="710" name="TextBox 709"/>
              <p:cNvSpPr txBox="1"/>
              <p:nvPr/>
            </p:nvSpPr>
            <p:spPr>
              <a:xfrm>
                <a:off x="138702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56</a:t>
                </a:r>
              </a:p>
            </p:txBody>
          </p:sp>
          <p:sp>
            <p:nvSpPr>
              <p:cNvPr id="711" name="TextBox 710"/>
              <p:cNvSpPr txBox="1"/>
              <p:nvPr/>
            </p:nvSpPr>
            <p:spPr>
              <a:xfrm>
                <a:off x="190683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32</a:t>
                </a:r>
              </a:p>
            </p:txBody>
          </p:sp>
          <p:sp>
            <p:nvSpPr>
              <p:cNvPr id="712" name="TextBox 711"/>
              <p:cNvSpPr txBox="1"/>
              <p:nvPr/>
            </p:nvSpPr>
            <p:spPr>
              <a:xfrm>
                <a:off x="346626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13" name="TextBox 712"/>
              <p:cNvSpPr txBox="1"/>
              <p:nvPr/>
            </p:nvSpPr>
            <p:spPr>
              <a:xfrm>
                <a:off x="242664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17</a:t>
                </a:r>
              </a:p>
            </p:txBody>
          </p:sp>
          <p:sp>
            <p:nvSpPr>
              <p:cNvPr id="714" name="TextBox 713"/>
              <p:cNvSpPr txBox="1"/>
              <p:nvPr/>
            </p:nvSpPr>
            <p:spPr>
              <a:xfrm>
                <a:off x="4332619"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715" name="TextBox 714"/>
              <p:cNvSpPr txBox="1"/>
              <p:nvPr/>
            </p:nvSpPr>
            <p:spPr>
              <a:xfrm>
                <a:off x="104048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70</a:t>
                </a:r>
              </a:p>
            </p:txBody>
          </p:sp>
          <p:sp>
            <p:nvSpPr>
              <p:cNvPr id="716" name="TextBox 715"/>
              <p:cNvSpPr txBox="1"/>
              <p:nvPr/>
            </p:nvSpPr>
            <p:spPr>
              <a:xfrm>
                <a:off x="121375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64</a:t>
                </a:r>
              </a:p>
            </p:txBody>
          </p:sp>
          <p:sp>
            <p:nvSpPr>
              <p:cNvPr id="717" name="TextBox 716"/>
              <p:cNvSpPr txBox="1"/>
              <p:nvPr/>
            </p:nvSpPr>
            <p:spPr>
              <a:xfrm>
                <a:off x="156029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49</a:t>
                </a:r>
              </a:p>
            </p:txBody>
          </p:sp>
          <p:sp>
            <p:nvSpPr>
              <p:cNvPr id="718" name="TextBox 717"/>
              <p:cNvSpPr txBox="1"/>
              <p:nvPr/>
            </p:nvSpPr>
            <p:spPr>
              <a:xfrm>
                <a:off x="173356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41</a:t>
                </a:r>
              </a:p>
            </p:txBody>
          </p:sp>
          <p:sp>
            <p:nvSpPr>
              <p:cNvPr id="719" name="TextBox 718"/>
              <p:cNvSpPr txBox="1"/>
              <p:nvPr/>
            </p:nvSpPr>
            <p:spPr>
              <a:xfrm>
                <a:off x="208010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26</a:t>
                </a:r>
              </a:p>
            </p:txBody>
          </p:sp>
          <p:sp>
            <p:nvSpPr>
              <p:cNvPr id="720" name="TextBox 719"/>
              <p:cNvSpPr txBox="1"/>
              <p:nvPr/>
            </p:nvSpPr>
            <p:spPr>
              <a:xfrm>
                <a:off x="225337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21</a:t>
                </a:r>
              </a:p>
            </p:txBody>
          </p:sp>
          <p:sp>
            <p:nvSpPr>
              <p:cNvPr id="721" name="TextBox 720"/>
              <p:cNvSpPr txBox="1"/>
              <p:nvPr/>
            </p:nvSpPr>
            <p:spPr>
              <a:xfrm>
                <a:off x="259991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12</a:t>
                </a:r>
              </a:p>
            </p:txBody>
          </p:sp>
          <p:sp>
            <p:nvSpPr>
              <p:cNvPr id="722" name="TextBox 721"/>
              <p:cNvSpPr txBox="1"/>
              <p:nvPr/>
            </p:nvSpPr>
            <p:spPr>
              <a:xfrm>
                <a:off x="277318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a:t>
                </a:r>
              </a:p>
            </p:txBody>
          </p:sp>
          <p:sp>
            <p:nvSpPr>
              <p:cNvPr id="723" name="TextBox 722"/>
              <p:cNvSpPr txBox="1"/>
              <p:nvPr/>
            </p:nvSpPr>
            <p:spPr>
              <a:xfrm>
                <a:off x="311972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24" name="TextBox 723"/>
              <p:cNvSpPr txBox="1"/>
              <p:nvPr/>
            </p:nvSpPr>
            <p:spPr>
              <a:xfrm>
                <a:off x="329299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25" name="TextBox 724"/>
              <p:cNvSpPr txBox="1"/>
              <p:nvPr/>
            </p:nvSpPr>
            <p:spPr>
              <a:xfrm>
                <a:off x="363953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26" name="TextBox 725"/>
              <p:cNvSpPr txBox="1"/>
              <p:nvPr/>
            </p:nvSpPr>
            <p:spPr>
              <a:xfrm>
                <a:off x="398607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727" name="TextBox 726"/>
              <p:cNvSpPr txBox="1"/>
              <p:nvPr/>
            </p:nvSpPr>
            <p:spPr>
              <a:xfrm>
                <a:off x="381280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728" name="TextBox 727"/>
              <p:cNvSpPr txBox="1"/>
              <p:nvPr/>
            </p:nvSpPr>
            <p:spPr>
              <a:xfrm>
                <a:off x="415934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grpSp>
        <p:grpSp>
          <p:nvGrpSpPr>
            <p:cNvPr id="684" name="Group 683"/>
            <p:cNvGrpSpPr/>
            <p:nvPr/>
          </p:nvGrpSpPr>
          <p:grpSpPr>
            <a:xfrm>
              <a:off x="162426" y="3998621"/>
              <a:ext cx="4298433" cy="138499"/>
              <a:chOff x="162426" y="3998621"/>
              <a:chExt cx="4298433" cy="138499"/>
            </a:xfrm>
          </p:grpSpPr>
          <p:sp>
            <p:nvSpPr>
              <p:cNvPr id="685" name="TextBox 684"/>
              <p:cNvSpPr txBox="1"/>
              <p:nvPr/>
            </p:nvSpPr>
            <p:spPr>
              <a:xfrm>
                <a:off x="162426" y="4021087"/>
                <a:ext cx="481472" cy="93564"/>
              </a:xfrm>
              <a:prstGeom prst="rect">
                <a:avLst/>
              </a:prstGeom>
              <a:noFill/>
              <a:ln w="12700">
                <a:noFill/>
              </a:ln>
            </p:spPr>
            <p:txBody>
              <a:bodyPr wrap="none" lIns="0" tIns="0" rIns="0" bIns="0" rtlCol="0" anchor="ctr" anchorCtr="0">
                <a:spAutoFit/>
              </a:bodyPr>
              <a:lstStyle/>
              <a:p>
                <a:pPr defTabSz="913554">
                  <a:lnSpc>
                    <a:spcPct val="90000"/>
                  </a:lnSpc>
                  <a:defRPr/>
                </a:pPr>
                <a:r>
                  <a:rPr lang="en-US" sz="899" b="1" dirty="0">
                    <a:solidFill>
                      <a:srgbClr val="FF0000">
                        <a:lumMod val="75000"/>
                      </a:srgbClr>
                    </a:solidFill>
                    <a:latin typeface="Arial"/>
                    <a:cs typeface="Arial" pitchFamily="34" charset="0"/>
                  </a:rPr>
                  <a:t>Without BM</a:t>
                </a:r>
              </a:p>
            </p:txBody>
          </p:sp>
          <p:sp>
            <p:nvSpPr>
              <p:cNvPr id="686" name="TextBox 685"/>
              <p:cNvSpPr txBox="1"/>
              <p:nvPr/>
            </p:nvSpPr>
            <p:spPr>
              <a:xfrm>
                <a:off x="294645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55</a:t>
                </a:r>
              </a:p>
            </p:txBody>
          </p:sp>
          <p:sp>
            <p:nvSpPr>
              <p:cNvPr id="687" name="TextBox 686"/>
              <p:cNvSpPr txBox="1"/>
              <p:nvPr/>
            </p:nvSpPr>
            <p:spPr>
              <a:xfrm>
                <a:off x="86721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387</a:t>
                </a:r>
              </a:p>
            </p:txBody>
          </p:sp>
          <p:sp>
            <p:nvSpPr>
              <p:cNvPr id="688" name="TextBox 687"/>
              <p:cNvSpPr txBox="1"/>
              <p:nvPr/>
            </p:nvSpPr>
            <p:spPr>
              <a:xfrm>
                <a:off x="138702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252</a:t>
                </a:r>
              </a:p>
            </p:txBody>
          </p:sp>
          <p:sp>
            <p:nvSpPr>
              <p:cNvPr id="689" name="TextBox 688"/>
              <p:cNvSpPr txBox="1"/>
              <p:nvPr/>
            </p:nvSpPr>
            <p:spPr>
              <a:xfrm>
                <a:off x="190683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155</a:t>
                </a:r>
              </a:p>
            </p:txBody>
          </p:sp>
          <p:sp>
            <p:nvSpPr>
              <p:cNvPr id="690" name="TextBox 689"/>
              <p:cNvSpPr txBox="1"/>
              <p:nvPr/>
            </p:nvSpPr>
            <p:spPr>
              <a:xfrm>
                <a:off x="346626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8</a:t>
                </a:r>
              </a:p>
            </p:txBody>
          </p:sp>
          <p:sp>
            <p:nvSpPr>
              <p:cNvPr id="691" name="TextBox 690"/>
              <p:cNvSpPr txBox="1"/>
              <p:nvPr/>
            </p:nvSpPr>
            <p:spPr>
              <a:xfrm>
                <a:off x="242664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110</a:t>
                </a:r>
              </a:p>
            </p:txBody>
          </p:sp>
          <p:sp>
            <p:nvSpPr>
              <p:cNvPr id="692" name="TextBox 691"/>
              <p:cNvSpPr txBox="1"/>
              <p:nvPr/>
            </p:nvSpPr>
            <p:spPr>
              <a:xfrm>
                <a:off x="4332619"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693" name="TextBox 692"/>
              <p:cNvSpPr txBox="1"/>
              <p:nvPr/>
            </p:nvSpPr>
            <p:spPr>
              <a:xfrm>
                <a:off x="104048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335</a:t>
                </a:r>
              </a:p>
            </p:txBody>
          </p:sp>
          <p:sp>
            <p:nvSpPr>
              <p:cNvPr id="694" name="TextBox 693"/>
              <p:cNvSpPr txBox="1"/>
              <p:nvPr/>
            </p:nvSpPr>
            <p:spPr>
              <a:xfrm>
                <a:off x="121375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288</a:t>
                </a:r>
              </a:p>
            </p:txBody>
          </p:sp>
          <p:sp>
            <p:nvSpPr>
              <p:cNvPr id="695" name="TextBox 694"/>
              <p:cNvSpPr txBox="1"/>
              <p:nvPr/>
            </p:nvSpPr>
            <p:spPr>
              <a:xfrm>
                <a:off x="156029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222</a:t>
                </a:r>
              </a:p>
            </p:txBody>
          </p:sp>
          <p:sp>
            <p:nvSpPr>
              <p:cNvPr id="696" name="TextBox 695"/>
              <p:cNvSpPr txBox="1"/>
              <p:nvPr/>
            </p:nvSpPr>
            <p:spPr>
              <a:xfrm>
                <a:off x="173356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186</a:t>
                </a:r>
              </a:p>
            </p:txBody>
          </p:sp>
          <p:sp>
            <p:nvSpPr>
              <p:cNvPr id="697" name="TextBox 696"/>
              <p:cNvSpPr txBox="1"/>
              <p:nvPr/>
            </p:nvSpPr>
            <p:spPr>
              <a:xfrm>
                <a:off x="208010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135</a:t>
                </a:r>
              </a:p>
            </p:txBody>
          </p:sp>
          <p:sp>
            <p:nvSpPr>
              <p:cNvPr id="698" name="TextBox 697"/>
              <p:cNvSpPr txBox="1"/>
              <p:nvPr/>
            </p:nvSpPr>
            <p:spPr>
              <a:xfrm>
                <a:off x="225337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126</a:t>
                </a:r>
              </a:p>
            </p:txBody>
          </p:sp>
          <p:sp>
            <p:nvSpPr>
              <p:cNvPr id="699" name="TextBox 698"/>
              <p:cNvSpPr txBox="1"/>
              <p:nvPr/>
            </p:nvSpPr>
            <p:spPr>
              <a:xfrm>
                <a:off x="259991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99</a:t>
                </a:r>
              </a:p>
            </p:txBody>
          </p:sp>
          <p:sp>
            <p:nvSpPr>
              <p:cNvPr id="700" name="TextBox 699"/>
              <p:cNvSpPr txBox="1"/>
              <p:nvPr/>
            </p:nvSpPr>
            <p:spPr>
              <a:xfrm>
                <a:off x="277318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77</a:t>
                </a:r>
              </a:p>
            </p:txBody>
          </p:sp>
          <p:sp>
            <p:nvSpPr>
              <p:cNvPr id="701" name="TextBox 700"/>
              <p:cNvSpPr txBox="1"/>
              <p:nvPr/>
            </p:nvSpPr>
            <p:spPr>
              <a:xfrm>
                <a:off x="311972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21</a:t>
                </a:r>
              </a:p>
            </p:txBody>
          </p:sp>
          <p:sp>
            <p:nvSpPr>
              <p:cNvPr id="702" name="TextBox 701"/>
              <p:cNvSpPr txBox="1"/>
              <p:nvPr/>
            </p:nvSpPr>
            <p:spPr>
              <a:xfrm>
                <a:off x="329299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17</a:t>
                </a:r>
              </a:p>
            </p:txBody>
          </p:sp>
          <p:sp>
            <p:nvSpPr>
              <p:cNvPr id="703" name="TextBox 702"/>
              <p:cNvSpPr txBox="1"/>
              <p:nvPr/>
            </p:nvSpPr>
            <p:spPr>
              <a:xfrm>
                <a:off x="363953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8</a:t>
                </a:r>
              </a:p>
            </p:txBody>
          </p:sp>
          <p:sp>
            <p:nvSpPr>
              <p:cNvPr id="704" name="TextBox 703"/>
              <p:cNvSpPr txBox="1"/>
              <p:nvPr/>
            </p:nvSpPr>
            <p:spPr>
              <a:xfrm>
                <a:off x="398607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05" name="TextBox 704"/>
              <p:cNvSpPr txBox="1"/>
              <p:nvPr/>
            </p:nvSpPr>
            <p:spPr>
              <a:xfrm>
                <a:off x="381280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a:t>
                </a:r>
              </a:p>
            </p:txBody>
          </p:sp>
          <p:sp>
            <p:nvSpPr>
              <p:cNvPr id="706" name="TextBox 705"/>
              <p:cNvSpPr txBox="1"/>
              <p:nvPr/>
            </p:nvSpPr>
            <p:spPr>
              <a:xfrm>
                <a:off x="415934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grpSp>
      </p:grpSp>
      <p:cxnSp>
        <p:nvCxnSpPr>
          <p:cNvPr id="729" name="Straight Connector 728"/>
          <p:cNvCxnSpPr/>
          <p:nvPr/>
        </p:nvCxnSpPr>
        <p:spPr>
          <a:xfrm>
            <a:off x="7300586" y="2461521"/>
            <a:ext cx="0" cy="216374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p:cNvCxnSpPr/>
          <p:nvPr/>
        </p:nvCxnSpPr>
        <p:spPr>
          <a:xfrm>
            <a:off x="7300586" y="4625264"/>
            <a:ext cx="461506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1" name="Straight Connector 730"/>
          <p:cNvCxnSpPr/>
          <p:nvPr/>
        </p:nvCxnSpPr>
        <p:spPr>
          <a:xfrm>
            <a:off x="1006961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32" name="TextBox 731"/>
          <p:cNvSpPr txBox="1"/>
          <p:nvPr/>
        </p:nvSpPr>
        <p:spPr>
          <a:xfrm>
            <a:off x="998422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24</a:t>
            </a:r>
          </a:p>
        </p:txBody>
      </p:sp>
      <p:cxnSp>
        <p:nvCxnSpPr>
          <p:cNvPr id="733" name="Straight Connector 732"/>
          <p:cNvCxnSpPr/>
          <p:nvPr/>
        </p:nvCxnSpPr>
        <p:spPr>
          <a:xfrm>
            <a:off x="7300586"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34" name="TextBox 733"/>
          <p:cNvSpPr txBox="1"/>
          <p:nvPr/>
        </p:nvSpPr>
        <p:spPr>
          <a:xfrm>
            <a:off x="7215193"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0</a:t>
            </a:r>
          </a:p>
        </p:txBody>
      </p:sp>
      <p:cxnSp>
        <p:nvCxnSpPr>
          <p:cNvPr id="735" name="Straight Connector 734"/>
          <p:cNvCxnSpPr/>
          <p:nvPr/>
        </p:nvCxnSpPr>
        <p:spPr>
          <a:xfrm>
            <a:off x="799284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36" name="TextBox 735"/>
          <p:cNvSpPr txBox="1"/>
          <p:nvPr/>
        </p:nvSpPr>
        <p:spPr>
          <a:xfrm>
            <a:off x="7907452"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6</a:t>
            </a:r>
          </a:p>
        </p:txBody>
      </p:sp>
      <p:cxnSp>
        <p:nvCxnSpPr>
          <p:cNvPr id="737" name="Straight Connector 736"/>
          <p:cNvCxnSpPr/>
          <p:nvPr/>
        </p:nvCxnSpPr>
        <p:spPr>
          <a:xfrm>
            <a:off x="8685103"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38" name="TextBox 737"/>
          <p:cNvSpPr txBox="1"/>
          <p:nvPr/>
        </p:nvSpPr>
        <p:spPr>
          <a:xfrm>
            <a:off x="8599711"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12</a:t>
            </a:r>
          </a:p>
        </p:txBody>
      </p:sp>
      <p:cxnSp>
        <p:nvCxnSpPr>
          <p:cNvPr id="739" name="Straight Connector 738"/>
          <p:cNvCxnSpPr/>
          <p:nvPr/>
        </p:nvCxnSpPr>
        <p:spPr>
          <a:xfrm>
            <a:off x="1099263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0" name="TextBox 739"/>
          <p:cNvSpPr txBox="1"/>
          <p:nvPr/>
        </p:nvSpPr>
        <p:spPr>
          <a:xfrm>
            <a:off x="1090723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32</a:t>
            </a:r>
          </a:p>
        </p:txBody>
      </p:sp>
      <p:cxnSp>
        <p:nvCxnSpPr>
          <p:cNvPr id="741" name="Straight Connector 740"/>
          <p:cNvCxnSpPr/>
          <p:nvPr/>
        </p:nvCxnSpPr>
        <p:spPr>
          <a:xfrm rot="5400000">
            <a:off x="7270142" y="4162066"/>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2" name="TextBox 741"/>
          <p:cNvSpPr txBox="1"/>
          <p:nvPr/>
        </p:nvSpPr>
        <p:spPr>
          <a:xfrm>
            <a:off x="7035615" y="4123324"/>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0.2</a:t>
            </a:r>
          </a:p>
        </p:txBody>
      </p:sp>
      <p:cxnSp>
        <p:nvCxnSpPr>
          <p:cNvPr id="743" name="Straight Connector 742"/>
          <p:cNvCxnSpPr/>
          <p:nvPr/>
        </p:nvCxnSpPr>
        <p:spPr>
          <a:xfrm rot="5400000">
            <a:off x="7270142" y="3729319"/>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4" name="TextBox 743"/>
          <p:cNvSpPr txBox="1"/>
          <p:nvPr/>
        </p:nvSpPr>
        <p:spPr>
          <a:xfrm>
            <a:off x="7035615" y="3690577"/>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0.4</a:t>
            </a:r>
          </a:p>
        </p:txBody>
      </p:sp>
      <p:cxnSp>
        <p:nvCxnSpPr>
          <p:cNvPr id="745" name="Straight Connector 744"/>
          <p:cNvCxnSpPr/>
          <p:nvPr/>
        </p:nvCxnSpPr>
        <p:spPr>
          <a:xfrm rot="5400000">
            <a:off x="7270142" y="3207133"/>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6" name="TextBox 745"/>
          <p:cNvSpPr txBox="1"/>
          <p:nvPr/>
        </p:nvSpPr>
        <p:spPr>
          <a:xfrm>
            <a:off x="7035615" y="3257829"/>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0.6</a:t>
            </a:r>
          </a:p>
        </p:txBody>
      </p:sp>
      <p:cxnSp>
        <p:nvCxnSpPr>
          <p:cNvPr id="747" name="Straight Connector 746"/>
          <p:cNvCxnSpPr/>
          <p:nvPr/>
        </p:nvCxnSpPr>
        <p:spPr>
          <a:xfrm rot="5400000">
            <a:off x="7270142" y="2834682"/>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8" name="TextBox 747"/>
          <p:cNvSpPr txBox="1"/>
          <p:nvPr/>
        </p:nvSpPr>
        <p:spPr>
          <a:xfrm>
            <a:off x="7035615" y="2795941"/>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0.8</a:t>
            </a:r>
          </a:p>
        </p:txBody>
      </p:sp>
      <p:cxnSp>
        <p:nvCxnSpPr>
          <p:cNvPr id="749" name="Straight Connector 748"/>
          <p:cNvCxnSpPr/>
          <p:nvPr/>
        </p:nvCxnSpPr>
        <p:spPr>
          <a:xfrm rot="5400000">
            <a:off x="7270142" y="2431075"/>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50" name="TextBox 749"/>
          <p:cNvSpPr txBox="1"/>
          <p:nvPr/>
        </p:nvSpPr>
        <p:spPr>
          <a:xfrm>
            <a:off x="7035615" y="2392335"/>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1.0</a:t>
            </a:r>
          </a:p>
        </p:txBody>
      </p:sp>
      <p:sp>
        <p:nvSpPr>
          <p:cNvPr id="751" name="TextBox 750"/>
          <p:cNvSpPr txBox="1"/>
          <p:nvPr/>
        </p:nvSpPr>
        <p:spPr>
          <a:xfrm>
            <a:off x="8524500" y="4950342"/>
            <a:ext cx="2167260" cy="169149"/>
          </a:xfrm>
          <a:prstGeom prst="rect">
            <a:avLst/>
          </a:prstGeom>
          <a:noFill/>
          <a:ln w="12700">
            <a:noFill/>
          </a:ln>
        </p:spPr>
        <p:txBody>
          <a:bodyPr wrap="none" lIns="0" tIns="0" rIns="0" bIns="0" rtlCol="0" anchor="ctr" anchorCtr="0">
            <a:spAutoFit/>
          </a:bodyPr>
          <a:lstStyle/>
          <a:p>
            <a:pPr algn="ctr" defTabSz="913554">
              <a:defRPr/>
            </a:pPr>
            <a:r>
              <a:rPr lang="en-US" sz="1099" b="1" dirty="0">
                <a:solidFill>
                  <a:srgbClr val="58595B"/>
                </a:solidFill>
                <a:latin typeface="Arial"/>
                <a:cs typeface="Arial" pitchFamily="34" charset="0"/>
              </a:rPr>
              <a:t>Months Since Start of Treatment</a:t>
            </a:r>
          </a:p>
        </p:txBody>
      </p:sp>
      <p:sp>
        <p:nvSpPr>
          <p:cNvPr id="752" name="TextBox 751"/>
          <p:cNvSpPr txBox="1"/>
          <p:nvPr/>
        </p:nvSpPr>
        <p:spPr>
          <a:xfrm rot="16200000">
            <a:off x="5549914" y="3458819"/>
            <a:ext cx="2519921" cy="169149"/>
          </a:xfrm>
          <a:prstGeom prst="rect">
            <a:avLst/>
          </a:prstGeom>
          <a:noFill/>
          <a:ln w="12700">
            <a:noFill/>
          </a:ln>
        </p:spPr>
        <p:txBody>
          <a:bodyPr wrap="none" lIns="0" tIns="0" rIns="0" bIns="0" rtlCol="0" anchor="ctr" anchorCtr="0">
            <a:spAutoFit/>
          </a:bodyPr>
          <a:lstStyle/>
          <a:p>
            <a:pPr algn="ctr" defTabSz="913554">
              <a:defRPr/>
            </a:pPr>
            <a:r>
              <a:rPr lang="en-US" sz="1099" b="1" dirty="0">
                <a:solidFill>
                  <a:srgbClr val="58595B"/>
                </a:solidFill>
                <a:latin typeface="Arial"/>
                <a:cs typeface="Arial" pitchFamily="34" charset="0"/>
              </a:rPr>
              <a:t>Estimated Survival Probability (TTSP)</a:t>
            </a:r>
          </a:p>
        </p:txBody>
      </p:sp>
      <p:cxnSp>
        <p:nvCxnSpPr>
          <p:cNvPr id="753" name="Straight Connector 752"/>
          <p:cNvCxnSpPr/>
          <p:nvPr/>
        </p:nvCxnSpPr>
        <p:spPr>
          <a:xfrm rot="5400000">
            <a:off x="7270142" y="4594820"/>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54" name="TextBox 753"/>
          <p:cNvSpPr txBox="1"/>
          <p:nvPr/>
        </p:nvSpPr>
        <p:spPr>
          <a:xfrm>
            <a:off x="7035615" y="455607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0.0</a:t>
            </a:r>
          </a:p>
        </p:txBody>
      </p:sp>
      <p:cxnSp>
        <p:nvCxnSpPr>
          <p:cNvPr id="755" name="Straight Connector 754"/>
          <p:cNvCxnSpPr/>
          <p:nvPr/>
        </p:nvCxnSpPr>
        <p:spPr>
          <a:xfrm>
            <a:off x="9377362"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56" name="TextBox 755"/>
          <p:cNvSpPr txBox="1"/>
          <p:nvPr/>
        </p:nvSpPr>
        <p:spPr>
          <a:xfrm>
            <a:off x="9291970"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18</a:t>
            </a:r>
          </a:p>
        </p:txBody>
      </p:sp>
      <p:cxnSp>
        <p:nvCxnSpPr>
          <p:cNvPr id="757" name="Straight Connector 756"/>
          <p:cNvCxnSpPr/>
          <p:nvPr/>
        </p:nvCxnSpPr>
        <p:spPr>
          <a:xfrm>
            <a:off x="11915650"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58" name="TextBox 757"/>
          <p:cNvSpPr txBox="1"/>
          <p:nvPr/>
        </p:nvSpPr>
        <p:spPr>
          <a:xfrm>
            <a:off x="1183025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40</a:t>
            </a:r>
          </a:p>
        </p:txBody>
      </p:sp>
      <p:cxnSp>
        <p:nvCxnSpPr>
          <p:cNvPr id="759" name="Straight Connector 758"/>
          <p:cNvCxnSpPr/>
          <p:nvPr/>
        </p:nvCxnSpPr>
        <p:spPr>
          <a:xfrm>
            <a:off x="753133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0" name="TextBox 759"/>
          <p:cNvSpPr txBox="1"/>
          <p:nvPr/>
        </p:nvSpPr>
        <p:spPr>
          <a:xfrm>
            <a:off x="744594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a:t>
            </a:r>
          </a:p>
        </p:txBody>
      </p:sp>
      <p:cxnSp>
        <p:nvCxnSpPr>
          <p:cNvPr id="761" name="Straight Connector 760"/>
          <p:cNvCxnSpPr/>
          <p:nvPr/>
        </p:nvCxnSpPr>
        <p:spPr>
          <a:xfrm>
            <a:off x="7762092"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2" name="TextBox 761"/>
          <p:cNvSpPr txBox="1"/>
          <p:nvPr/>
        </p:nvSpPr>
        <p:spPr>
          <a:xfrm>
            <a:off x="767669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4</a:t>
            </a:r>
          </a:p>
        </p:txBody>
      </p:sp>
      <p:cxnSp>
        <p:nvCxnSpPr>
          <p:cNvPr id="763" name="Straight Connector 762"/>
          <p:cNvCxnSpPr/>
          <p:nvPr/>
        </p:nvCxnSpPr>
        <p:spPr>
          <a:xfrm>
            <a:off x="822359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TextBox 763"/>
          <p:cNvSpPr txBox="1"/>
          <p:nvPr/>
        </p:nvSpPr>
        <p:spPr>
          <a:xfrm>
            <a:off x="8138205"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8</a:t>
            </a:r>
          </a:p>
        </p:txBody>
      </p:sp>
      <p:cxnSp>
        <p:nvCxnSpPr>
          <p:cNvPr id="765" name="Straight Connector 764"/>
          <p:cNvCxnSpPr/>
          <p:nvPr/>
        </p:nvCxnSpPr>
        <p:spPr>
          <a:xfrm>
            <a:off x="845435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6" name="TextBox 765"/>
          <p:cNvSpPr txBox="1"/>
          <p:nvPr/>
        </p:nvSpPr>
        <p:spPr>
          <a:xfrm>
            <a:off x="836895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10</a:t>
            </a:r>
          </a:p>
        </p:txBody>
      </p:sp>
      <p:cxnSp>
        <p:nvCxnSpPr>
          <p:cNvPr id="767" name="Straight Connector 766"/>
          <p:cNvCxnSpPr/>
          <p:nvPr/>
        </p:nvCxnSpPr>
        <p:spPr>
          <a:xfrm>
            <a:off x="8915856"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8" name="TextBox 767"/>
          <p:cNvSpPr txBox="1"/>
          <p:nvPr/>
        </p:nvSpPr>
        <p:spPr>
          <a:xfrm>
            <a:off x="883046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14</a:t>
            </a:r>
          </a:p>
        </p:txBody>
      </p:sp>
      <p:cxnSp>
        <p:nvCxnSpPr>
          <p:cNvPr id="769" name="Straight Connector 768"/>
          <p:cNvCxnSpPr/>
          <p:nvPr/>
        </p:nvCxnSpPr>
        <p:spPr>
          <a:xfrm>
            <a:off x="914660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TextBox 769"/>
          <p:cNvSpPr txBox="1"/>
          <p:nvPr/>
        </p:nvSpPr>
        <p:spPr>
          <a:xfrm>
            <a:off x="9061216"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16</a:t>
            </a:r>
          </a:p>
        </p:txBody>
      </p:sp>
      <p:cxnSp>
        <p:nvCxnSpPr>
          <p:cNvPr id="771" name="Straight Connector 770"/>
          <p:cNvCxnSpPr/>
          <p:nvPr/>
        </p:nvCxnSpPr>
        <p:spPr>
          <a:xfrm>
            <a:off x="960811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2" name="TextBox 771"/>
          <p:cNvSpPr txBox="1"/>
          <p:nvPr/>
        </p:nvSpPr>
        <p:spPr>
          <a:xfrm>
            <a:off x="9522722"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20</a:t>
            </a:r>
          </a:p>
        </p:txBody>
      </p:sp>
      <p:cxnSp>
        <p:nvCxnSpPr>
          <p:cNvPr id="773" name="Straight Connector 772"/>
          <p:cNvCxnSpPr/>
          <p:nvPr/>
        </p:nvCxnSpPr>
        <p:spPr>
          <a:xfrm>
            <a:off x="9838868"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4" name="TextBox 773"/>
          <p:cNvSpPr txBox="1"/>
          <p:nvPr/>
        </p:nvSpPr>
        <p:spPr>
          <a:xfrm>
            <a:off x="9753475"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22</a:t>
            </a:r>
          </a:p>
        </p:txBody>
      </p:sp>
      <p:cxnSp>
        <p:nvCxnSpPr>
          <p:cNvPr id="775" name="Straight Connector 774"/>
          <p:cNvCxnSpPr/>
          <p:nvPr/>
        </p:nvCxnSpPr>
        <p:spPr>
          <a:xfrm>
            <a:off x="10300374"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6" name="TextBox 775"/>
          <p:cNvSpPr txBox="1"/>
          <p:nvPr/>
        </p:nvSpPr>
        <p:spPr>
          <a:xfrm>
            <a:off x="10214981"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26</a:t>
            </a:r>
          </a:p>
        </p:txBody>
      </p:sp>
      <p:cxnSp>
        <p:nvCxnSpPr>
          <p:cNvPr id="777" name="Straight Connector 776"/>
          <p:cNvCxnSpPr/>
          <p:nvPr/>
        </p:nvCxnSpPr>
        <p:spPr>
          <a:xfrm>
            <a:off x="10761878"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8" name="TextBox 777"/>
          <p:cNvSpPr txBox="1"/>
          <p:nvPr/>
        </p:nvSpPr>
        <p:spPr>
          <a:xfrm>
            <a:off x="10676487"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30</a:t>
            </a:r>
          </a:p>
        </p:txBody>
      </p:sp>
      <p:cxnSp>
        <p:nvCxnSpPr>
          <p:cNvPr id="779" name="Straight Connector 778"/>
          <p:cNvCxnSpPr/>
          <p:nvPr/>
        </p:nvCxnSpPr>
        <p:spPr>
          <a:xfrm>
            <a:off x="11223384"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0" name="TextBox 779"/>
          <p:cNvSpPr txBox="1"/>
          <p:nvPr/>
        </p:nvSpPr>
        <p:spPr>
          <a:xfrm>
            <a:off x="11137993"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34</a:t>
            </a:r>
          </a:p>
        </p:txBody>
      </p:sp>
      <p:cxnSp>
        <p:nvCxnSpPr>
          <p:cNvPr id="781" name="Straight Connector 780"/>
          <p:cNvCxnSpPr/>
          <p:nvPr/>
        </p:nvCxnSpPr>
        <p:spPr>
          <a:xfrm>
            <a:off x="1145413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2" name="TextBox 781"/>
          <p:cNvSpPr txBox="1"/>
          <p:nvPr/>
        </p:nvSpPr>
        <p:spPr>
          <a:xfrm>
            <a:off x="11368745"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36</a:t>
            </a:r>
          </a:p>
        </p:txBody>
      </p:sp>
      <p:cxnSp>
        <p:nvCxnSpPr>
          <p:cNvPr id="783" name="Straight Connector 782"/>
          <p:cNvCxnSpPr/>
          <p:nvPr/>
        </p:nvCxnSpPr>
        <p:spPr>
          <a:xfrm>
            <a:off x="1053112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4" name="TextBox 783"/>
          <p:cNvSpPr txBox="1"/>
          <p:nvPr/>
        </p:nvSpPr>
        <p:spPr>
          <a:xfrm>
            <a:off x="1044573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28</a:t>
            </a:r>
          </a:p>
        </p:txBody>
      </p:sp>
      <p:cxnSp>
        <p:nvCxnSpPr>
          <p:cNvPr id="785" name="Straight Connector 784"/>
          <p:cNvCxnSpPr/>
          <p:nvPr/>
        </p:nvCxnSpPr>
        <p:spPr>
          <a:xfrm>
            <a:off x="11684890"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6" name="TextBox 785"/>
          <p:cNvSpPr txBox="1"/>
          <p:nvPr/>
        </p:nvSpPr>
        <p:spPr>
          <a:xfrm>
            <a:off x="1159949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38</a:t>
            </a:r>
          </a:p>
        </p:txBody>
      </p:sp>
      <p:cxnSp>
        <p:nvCxnSpPr>
          <p:cNvPr id="787" name="Straight Connector 786"/>
          <p:cNvCxnSpPr/>
          <p:nvPr/>
        </p:nvCxnSpPr>
        <p:spPr>
          <a:xfrm rot="5400000">
            <a:off x="7270142" y="2834682"/>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8" name="TextBox 787"/>
          <p:cNvSpPr txBox="1"/>
          <p:nvPr/>
        </p:nvSpPr>
        <p:spPr>
          <a:xfrm>
            <a:off x="7035615" y="260870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0.9</a:t>
            </a:r>
          </a:p>
        </p:txBody>
      </p:sp>
      <p:cxnSp>
        <p:nvCxnSpPr>
          <p:cNvPr id="789" name="Straight Connector 788"/>
          <p:cNvCxnSpPr/>
          <p:nvPr/>
        </p:nvCxnSpPr>
        <p:spPr>
          <a:xfrm rot="5400000">
            <a:off x="7270142" y="3207133"/>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90" name="TextBox 789"/>
          <p:cNvSpPr txBox="1"/>
          <p:nvPr/>
        </p:nvSpPr>
        <p:spPr>
          <a:xfrm>
            <a:off x="7035615" y="3168392"/>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0.7</a:t>
            </a:r>
          </a:p>
        </p:txBody>
      </p:sp>
      <p:cxnSp>
        <p:nvCxnSpPr>
          <p:cNvPr id="791" name="Straight Connector 790"/>
          <p:cNvCxnSpPr/>
          <p:nvPr/>
        </p:nvCxnSpPr>
        <p:spPr>
          <a:xfrm rot="5400000">
            <a:off x="7270142" y="3512946"/>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92" name="TextBox 791"/>
          <p:cNvSpPr txBox="1"/>
          <p:nvPr/>
        </p:nvSpPr>
        <p:spPr>
          <a:xfrm>
            <a:off x="7035615" y="3474204"/>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0.5</a:t>
            </a:r>
          </a:p>
        </p:txBody>
      </p:sp>
      <p:cxnSp>
        <p:nvCxnSpPr>
          <p:cNvPr id="793" name="Straight Connector 792"/>
          <p:cNvCxnSpPr/>
          <p:nvPr/>
        </p:nvCxnSpPr>
        <p:spPr>
          <a:xfrm rot="5400000">
            <a:off x="7270142" y="3945693"/>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94" name="TextBox 793"/>
          <p:cNvSpPr txBox="1"/>
          <p:nvPr/>
        </p:nvSpPr>
        <p:spPr>
          <a:xfrm>
            <a:off x="7035615" y="3906951"/>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0.3</a:t>
            </a:r>
          </a:p>
        </p:txBody>
      </p:sp>
      <p:cxnSp>
        <p:nvCxnSpPr>
          <p:cNvPr id="795" name="Straight Connector 794"/>
          <p:cNvCxnSpPr/>
          <p:nvPr/>
        </p:nvCxnSpPr>
        <p:spPr>
          <a:xfrm rot="5400000">
            <a:off x="7270142" y="4378440"/>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96" name="TextBox 795"/>
          <p:cNvSpPr txBox="1"/>
          <p:nvPr/>
        </p:nvSpPr>
        <p:spPr>
          <a:xfrm>
            <a:off x="7035615" y="433969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0.1</a:t>
            </a:r>
          </a:p>
        </p:txBody>
      </p:sp>
      <p:cxnSp>
        <p:nvCxnSpPr>
          <p:cNvPr id="797" name="Straight Connector 796"/>
          <p:cNvCxnSpPr/>
          <p:nvPr/>
        </p:nvCxnSpPr>
        <p:spPr>
          <a:xfrm>
            <a:off x="2993784" y="2865126"/>
            <a:ext cx="142071"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a:off x="2993784" y="3237577"/>
            <a:ext cx="142071" cy="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799" name="Tabella 3"/>
          <p:cNvGraphicFramePr>
            <a:graphicFrameLocks noGrp="1"/>
          </p:cNvGraphicFramePr>
          <p:nvPr/>
        </p:nvGraphicFramePr>
        <p:xfrm>
          <a:off x="9101291" y="2228481"/>
          <a:ext cx="3155003" cy="1243314"/>
        </p:xfrm>
        <a:graphic>
          <a:graphicData uri="http://schemas.openxmlformats.org/drawingml/2006/table">
            <a:tbl>
              <a:tblPr firstRow="1" bandRow="1">
                <a:tableStyleId>{5C22544A-7EE6-4342-B048-85BDC9FD1C3A}</a:tableStyleId>
              </a:tblPr>
              <a:tblGrid>
                <a:gridCol w="973615">
                  <a:extLst>
                    <a:ext uri="{9D8B030D-6E8A-4147-A177-3AD203B41FA5}">
                      <a16:colId xmlns:a16="http://schemas.microsoft.com/office/drawing/2014/main" val="20000"/>
                    </a:ext>
                  </a:extLst>
                </a:gridCol>
                <a:gridCol w="995027">
                  <a:extLst>
                    <a:ext uri="{9D8B030D-6E8A-4147-A177-3AD203B41FA5}">
                      <a16:colId xmlns:a16="http://schemas.microsoft.com/office/drawing/2014/main" val="20002"/>
                    </a:ext>
                  </a:extLst>
                </a:gridCol>
                <a:gridCol w="1186361">
                  <a:extLst>
                    <a:ext uri="{9D8B030D-6E8A-4147-A177-3AD203B41FA5}">
                      <a16:colId xmlns:a16="http://schemas.microsoft.com/office/drawing/2014/main" val="426030407"/>
                    </a:ext>
                  </a:extLst>
                </a:gridCol>
              </a:tblGrid>
              <a:tr h="406541">
                <a:tc>
                  <a:txBody>
                    <a:bodyPr/>
                    <a:lstStyle>
                      <a:lvl1pPr>
                        <a:spcBef>
                          <a:spcPct val="20000"/>
                        </a:spcBef>
                        <a:defRPr sz="2800">
                          <a:solidFill>
                            <a:schemeClr val="tx1"/>
                          </a:solidFill>
                          <a:latin typeface="Arial" charset="0"/>
                          <a:ea typeface="MS PGothic" charset="-128"/>
                        </a:defRPr>
                      </a:lvl1pPr>
                      <a:lvl2pPr marL="742950" indent="-285750">
                        <a:spcBef>
                          <a:spcPct val="20000"/>
                        </a:spcBef>
                        <a:defRPr sz="2400">
                          <a:solidFill>
                            <a:schemeClr val="tx1"/>
                          </a:solidFill>
                          <a:latin typeface="Arial" charset="0"/>
                          <a:ea typeface="MS PGothic" charset="-128"/>
                        </a:defRPr>
                      </a:lvl2pPr>
                      <a:lvl3pPr marL="1143000" indent="-228600">
                        <a:spcBef>
                          <a:spcPct val="20000"/>
                        </a:spcBef>
                        <a:defRPr sz="2000">
                          <a:solidFill>
                            <a:schemeClr val="tx1"/>
                          </a:solidFill>
                          <a:latin typeface="Arial" charset="0"/>
                          <a:ea typeface="MS PGothic" charset="-128"/>
                        </a:defRPr>
                      </a:lvl3pPr>
                      <a:lvl4pPr marL="1600200" indent="-228600">
                        <a:spcBef>
                          <a:spcPct val="20000"/>
                        </a:spcBef>
                        <a:defRPr>
                          <a:solidFill>
                            <a:schemeClr val="tx1"/>
                          </a:solidFill>
                          <a:latin typeface="Arial" charset="0"/>
                          <a:ea typeface="MS PGothic" charset="-128"/>
                        </a:defRPr>
                      </a:lvl4pPr>
                      <a:lvl5pPr marL="2057400" indent="-228600">
                        <a:spcBef>
                          <a:spcPct val="20000"/>
                        </a:spcBef>
                        <a:defRPr>
                          <a:solidFill>
                            <a:schemeClr val="tx1"/>
                          </a:solidFill>
                          <a:latin typeface="Arial" charset="0"/>
                          <a:ea typeface="MS PGothic" charset="-128"/>
                        </a:defRPr>
                      </a:lvl5pPr>
                      <a:lvl6pPr marL="2514600" indent="-228600" eaLnBrk="0" fontAlgn="base" hangingPunct="0">
                        <a:spcBef>
                          <a:spcPct val="20000"/>
                        </a:spcBef>
                        <a:spcAft>
                          <a:spcPct val="0"/>
                        </a:spcAft>
                        <a:defRPr>
                          <a:solidFill>
                            <a:schemeClr val="tx1"/>
                          </a:solidFill>
                          <a:latin typeface="Arial" charset="0"/>
                          <a:ea typeface="MS PGothic" charset="-128"/>
                        </a:defRPr>
                      </a:lvl6pPr>
                      <a:lvl7pPr marL="2971800" indent="-228600" eaLnBrk="0" fontAlgn="base" hangingPunct="0">
                        <a:spcBef>
                          <a:spcPct val="20000"/>
                        </a:spcBef>
                        <a:spcAft>
                          <a:spcPct val="0"/>
                        </a:spcAft>
                        <a:defRPr>
                          <a:solidFill>
                            <a:schemeClr val="tx1"/>
                          </a:solidFill>
                          <a:latin typeface="Arial" charset="0"/>
                          <a:ea typeface="MS PGothic" charset="-128"/>
                        </a:defRPr>
                      </a:lvl7pPr>
                      <a:lvl8pPr marL="3429000" indent="-228600" eaLnBrk="0" fontAlgn="base" hangingPunct="0">
                        <a:spcBef>
                          <a:spcPct val="20000"/>
                        </a:spcBef>
                        <a:spcAft>
                          <a:spcPct val="0"/>
                        </a:spcAft>
                        <a:defRPr>
                          <a:solidFill>
                            <a:schemeClr val="tx1"/>
                          </a:solidFill>
                          <a:latin typeface="Arial" charset="0"/>
                          <a:ea typeface="MS PGothic" charset="-128"/>
                        </a:defRPr>
                      </a:lvl8pPr>
                      <a:lvl9pPr marL="3886200" indent="-228600" eaLnBrk="0" fontAlgn="base" hangingPunct="0">
                        <a:spcBef>
                          <a:spcPct val="20000"/>
                        </a:spcBef>
                        <a:spcAft>
                          <a:spcPct val="0"/>
                        </a:spcAft>
                        <a:defRPr>
                          <a:solidFill>
                            <a:schemeClr val="tx1"/>
                          </a:solidFill>
                          <a:latin typeface="Arial" charset="0"/>
                          <a:ea typeface="MS PGothic"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altLang="fr-FR" sz="1200" b="1" i="0" u="none" strike="noStrike" cap="none" normalizeH="0" baseline="0" dirty="0">
                        <a:ln>
                          <a:noFill/>
                        </a:ln>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Median</a:t>
                      </a: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HR (95% CI)</a:t>
                      </a:r>
                      <a:b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br>
                      <a:r>
                        <a:rPr kumimoji="0" lang="en-GB" sz="1200" b="1" i="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P</a:t>
                      </a:r>
                      <a: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  value </a:t>
                      </a:r>
                      <a:endParaRPr kumimoji="0" lang="en-GB" sz="12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373497">
                <a:tc>
                  <a:txBody>
                    <a:bodyPr/>
                    <a:lstStyle>
                      <a:lvl1pPr>
                        <a:spcBef>
                          <a:spcPct val="20000"/>
                        </a:spcBef>
                        <a:defRPr sz="2800">
                          <a:solidFill>
                            <a:schemeClr val="tx1"/>
                          </a:solidFill>
                          <a:latin typeface="Arial" charset="0"/>
                          <a:ea typeface="MS PGothic" charset="-128"/>
                        </a:defRPr>
                      </a:lvl1pPr>
                      <a:lvl2pPr marL="742950" indent="-285750">
                        <a:spcBef>
                          <a:spcPct val="20000"/>
                        </a:spcBef>
                        <a:defRPr sz="2400">
                          <a:solidFill>
                            <a:schemeClr val="tx1"/>
                          </a:solidFill>
                          <a:latin typeface="Arial" charset="0"/>
                          <a:ea typeface="MS PGothic" charset="-128"/>
                        </a:defRPr>
                      </a:lvl2pPr>
                      <a:lvl3pPr marL="1143000" indent="-228600">
                        <a:spcBef>
                          <a:spcPct val="20000"/>
                        </a:spcBef>
                        <a:defRPr sz="2000">
                          <a:solidFill>
                            <a:schemeClr val="tx1"/>
                          </a:solidFill>
                          <a:latin typeface="Arial" charset="0"/>
                          <a:ea typeface="MS PGothic" charset="-128"/>
                        </a:defRPr>
                      </a:lvl3pPr>
                      <a:lvl4pPr marL="1600200" indent="-228600">
                        <a:spcBef>
                          <a:spcPct val="20000"/>
                        </a:spcBef>
                        <a:defRPr>
                          <a:solidFill>
                            <a:schemeClr val="tx1"/>
                          </a:solidFill>
                          <a:latin typeface="Arial" charset="0"/>
                          <a:ea typeface="MS PGothic" charset="-128"/>
                        </a:defRPr>
                      </a:lvl4pPr>
                      <a:lvl5pPr marL="2057400" indent="-228600">
                        <a:spcBef>
                          <a:spcPct val="20000"/>
                        </a:spcBef>
                        <a:defRPr>
                          <a:solidFill>
                            <a:schemeClr val="tx1"/>
                          </a:solidFill>
                          <a:latin typeface="Arial" charset="0"/>
                          <a:ea typeface="MS PGothic" charset="-128"/>
                        </a:defRPr>
                      </a:lvl5pPr>
                      <a:lvl6pPr marL="2514600" indent="-228600" eaLnBrk="0" fontAlgn="base" hangingPunct="0">
                        <a:spcBef>
                          <a:spcPct val="20000"/>
                        </a:spcBef>
                        <a:spcAft>
                          <a:spcPct val="0"/>
                        </a:spcAft>
                        <a:defRPr>
                          <a:solidFill>
                            <a:schemeClr val="tx1"/>
                          </a:solidFill>
                          <a:latin typeface="Arial" charset="0"/>
                          <a:ea typeface="MS PGothic" charset="-128"/>
                        </a:defRPr>
                      </a:lvl6pPr>
                      <a:lvl7pPr marL="2971800" indent="-228600" eaLnBrk="0" fontAlgn="base" hangingPunct="0">
                        <a:spcBef>
                          <a:spcPct val="20000"/>
                        </a:spcBef>
                        <a:spcAft>
                          <a:spcPct val="0"/>
                        </a:spcAft>
                        <a:defRPr>
                          <a:solidFill>
                            <a:schemeClr val="tx1"/>
                          </a:solidFill>
                          <a:latin typeface="Arial" charset="0"/>
                          <a:ea typeface="MS PGothic" charset="-128"/>
                        </a:defRPr>
                      </a:lvl7pPr>
                      <a:lvl8pPr marL="3429000" indent="-228600" eaLnBrk="0" fontAlgn="base" hangingPunct="0">
                        <a:spcBef>
                          <a:spcPct val="20000"/>
                        </a:spcBef>
                        <a:spcAft>
                          <a:spcPct val="0"/>
                        </a:spcAft>
                        <a:defRPr>
                          <a:solidFill>
                            <a:schemeClr val="tx1"/>
                          </a:solidFill>
                          <a:latin typeface="Arial" charset="0"/>
                          <a:ea typeface="MS PGothic" charset="-128"/>
                        </a:defRPr>
                      </a:lvl8pPr>
                      <a:lvl9pPr marL="3886200" indent="-228600" eaLnBrk="0" fontAlgn="base" hangingPunct="0">
                        <a:spcBef>
                          <a:spcPct val="20000"/>
                        </a:spcBef>
                        <a:spcAft>
                          <a:spcPct val="0"/>
                        </a:spcAft>
                        <a:defRPr>
                          <a:solidFill>
                            <a:schemeClr val="tx1"/>
                          </a:solidFill>
                          <a:latin typeface="Arial" charset="0"/>
                          <a:ea typeface="MS PGothic"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altLang="fr-FR" sz="1200" b="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With BM</a:t>
                      </a: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14.8</a:t>
                      </a:r>
                    </a:p>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(12.7-20.7)</a:t>
                      </a: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1.0 (0.7-1.4)</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i="1"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P</a:t>
                      </a:r>
                      <a:r>
                        <a:rPr kumimoji="0" lang="en-GB" sz="12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a:t>
                      </a:r>
                      <a:r>
                        <a:rPr kumimoji="0" lang="en-US" sz="12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1.0</a:t>
                      </a:r>
                      <a:endPar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3734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altLang="fr-FR" sz="1200" b="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Without BM</a:t>
                      </a:r>
                      <a:endParaRPr kumimoji="0" lang="it-IT" altLang="fr-FR" sz="1200" b="0" i="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15.4</a:t>
                      </a:r>
                    </a:p>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(12.9-18.0)</a:t>
                      </a:r>
                    </a:p>
                  </a:txBody>
                  <a:tcPr marL="60888" marR="60888" marT="24339" marB="24339"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it-IT" altLang="fr-FR" sz="900" b="0" i="0" u="none" strike="noStrike" cap="none" normalizeH="0" baseline="0" dirty="0">
                        <a:ln>
                          <a:noFill/>
                        </a:ln>
                        <a:solidFill>
                          <a:schemeClr val="tx1"/>
                        </a:solidFill>
                        <a:effectLst/>
                        <a:latin typeface="+mn-lt"/>
                        <a:ea typeface="MS PGothic" charset="-128"/>
                      </a:endParaRPr>
                    </a:p>
                  </a:txBody>
                  <a:tcPr marL="45708" marR="45708" marT="18271" marB="18271"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cxnSp>
        <p:nvCxnSpPr>
          <p:cNvPr id="800" name="Straight Connector 799"/>
          <p:cNvCxnSpPr/>
          <p:nvPr/>
        </p:nvCxnSpPr>
        <p:spPr>
          <a:xfrm>
            <a:off x="8905889" y="2865126"/>
            <a:ext cx="142071"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01" name="Straight Connector 800"/>
          <p:cNvCxnSpPr/>
          <p:nvPr/>
        </p:nvCxnSpPr>
        <p:spPr>
          <a:xfrm>
            <a:off x="8905889" y="3237577"/>
            <a:ext cx="142071" cy="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nvGrpSpPr>
          <p:cNvPr id="802" name="Group 801"/>
          <p:cNvGrpSpPr/>
          <p:nvPr/>
        </p:nvGrpSpPr>
        <p:grpSpPr>
          <a:xfrm>
            <a:off x="1257818" y="2445266"/>
            <a:ext cx="4311966" cy="1994636"/>
            <a:chOff x="-7324725" y="4146550"/>
            <a:chExt cx="6780212" cy="3138488"/>
          </a:xfrm>
          <a:solidFill>
            <a:schemeClr val="accent2">
              <a:lumMod val="75000"/>
            </a:schemeClr>
          </a:solidFill>
        </p:grpSpPr>
        <p:sp>
          <p:nvSpPr>
            <p:cNvPr id="803" name="Freeform 185"/>
            <p:cNvSpPr>
              <a:spLocks/>
            </p:cNvSpPr>
            <p:nvPr/>
          </p:nvSpPr>
          <p:spPr bwMode="auto">
            <a:xfrm>
              <a:off x="-7316788" y="4173538"/>
              <a:ext cx="6750050" cy="3081338"/>
            </a:xfrm>
            <a:custGeom>
              <a:avLst/>
              <a:gdLst>
                <a:gd name="T0" fmla="*/ 73 w 4252"/>
                <a:gd name="T1" fmla="*/ 16 h 1941"/>
                <a:gd name="T2" fmla="*/ 113 w 4252"/>
                <a:gd name="T3" fmla="*/ 45 h 1941"/>
                <a:gd name="T4" fmla="*/ 149 w 4252"/>
                <a:gd name="T5" fmla="*/ 68 h 1941"/>
                <a:gd name="T6" fmla="*/ 215 w 4252"/>
                <a:gd name="T7" fmla="*/ 102 h 1941"/>
                <a:gd name="T8" fmla="*/ 298 w 4252"/>
                <a:gd name="T9" fmla="*/ 123 h 1941"/>
                <a:gd name="T10" fmla="*/ 333 w 4252"/>
                <a:gd name="T11" fmla="*/ 156 h 1941"/>
                <a:gd name="T12" fmla="*/ 359 w 4252"/>
                <a:gd name="T13" fmla="*/ 243 h 1941"/>
                <a:gd name="T14" fmla="*/ 402 w 4252"/>
                <a:gd name="T15" fmla="*/ 262 h 1941"/>
                <a:gd name="T16" fmla="*/ 430 w 4252"/>
                <a:gd name="T17" fmla="*/ 288 h 1941"/>
                <a:gd name="T18" fmla="*/ 498 w 4252"/>
                <a:gd name="T19" fmla="*/ 312 h 1941"/>
                <a:gd name="T20" fmla="*/ 529 w 4252"/>
                <a:gd name="T21" fmla="*/ 347 h 1941"/>
                <a:gd name="T22" fmla="*/ 581 w 4252"/>
                <a:gd name="T23" fmla="*/ 373 h 1941"/>
                <a:gd name="T24" fmla="*/ 633 w 4252"/>
                <a:gd name="T25" fmla="*/ 399 h 1941"/>
                <a:gd name="T26" fmla="*/ 650 w 4252"/>
                <a:gd name="T27" fmla="*/ 458 h 1941"/>
                <a:gd name="T28" fmla="*/ 661 w 4252"/>
                <a:gd name="T29" fmla="*/ 520 h 1941"/>
                <a:gd name="T30" fmla="*/ 749 w 4252"/>
                <a:gd name="T31" fmla="*/ 546 h 1941"/>
                <a:gd name="T32" fmla="*/ 801 w 4252"/>
                <a:gd name="T33" fmla="*/ 576 h 1941"/>
                <a:gd name="T34" fmla="*/ 869 w 4252"/>
                <a:gd name="T35" fmla="*/ 600 h 1941"/>
                <a:gd name="T36" fmla="*/ 895 w 4252"/>
                <a:gd name="T37" fmla="*/ 621 h 1941"/>
                <a:gd name="T38" fmla="*/ 924 w 4252"/>
                <a:gd name="T39" fmla="*/ 635 h 1941"/>
                <a:gd name="T40" fmla="*/ 950 w 4252"/>
                <a:gd name="T41" fmla="*/ 659 h 1941"/>
                <a:gd name="T42" fmla="*/ 971 w 4252"/>
                <a:gd name="T43" fmla="*/ 683 h 1941"/>
                <a:gd name="T44" fmla="*/ 1002 w 4252"/>
                <a:gd name="T45" fmla="*/ 723 h 1941"/>
                <a:gd name="T46" fmla="*/ 1039 w 4252"/>
                <a:gd name="T47" fmla="*/ 742 h 1941"/>
                <a:gd name="T48" fmla="*/ 1061 w 4252"/>
                <a:gd name="T49" fmla="*/ 784 h 1941"/>
                <a:gd name="T50" fmla="*/ 1091 w 4252"/>
                <a:gd name="T51" fmla="*/ 824 h 1941"/>
                <a:gd name="T52" fmla="*/ 1150 w 4252"/>
                <a:gd name="T53" fmla="*/ 857 h 1941"/>
                <a:gd name="T54" fmla="*/ 1172 w 4252"/>
                <a:gd name="T55" fmla="*/ 874 h 1941"/>
                <a:gd name="T56" fmla="*/ 1200 w 4252"/>
                <a:gd name="T57" fmla="*/ 895 h 1941"/>
                <a:gd name="T58" fmla="*/ 1250 w 4252"/>
                <a:gd name="T59" fmla="*/ 928 h 1941"/>
                <a:gd name="T60" fmla="*/ 1280 w 4252"/>
                <a:gd name="T61" fmla="*/ 997 h 1941"/>
                <a:gd name="T62" fmla="*/ 1382 w 4252"/>
                <a:gd name="T63" fmla="*/ 1049 h 1941"/>
                <a:gd name="T64" fmla="*/ 1420 w 4252"/>
                <a:gd name="T65" fmla="*/ 1068 h 1941"/>
                <a:gd name="T66" fmla="*/ 1450 w 4252"/>
                <a:gd name="T67" fmla="*/ 1089 h 1941"/>
                <a:gd name="T68" fmla="*/ 1561 w 4252"/>
                <a:gd name="T69" fmla="*/ 1115 h 1941"/>
                <a:gd name="T70" fmla="*/ 1580 w 4252"/>
                <a:gd name="T71" fmla="*/ 1153 h 1941"/>
                <a:gd name="T72" fmla="*/ 1599 w 4252"/>
                <a:gd name="T73" fmla="*/ 1169 h 1941"/>
                <a:gd name="T74" fmla="*/ 1651 w 4252"/>
                <a:gd name="T75" fmla="*/ 1207 h 1941"/>
                <a:gd name="T76" fmla="*/ 1689 w 4252"/>
                <a:gd name="T77" fmla="*/ 1221 h 1941"/>
                <a:gd name="T78" fmla="*/ 1720 w 4252"/>
                <a:gd name="T79" fmla="*/ 1247 h 1941"/>
                <a:gd name="T80" fmla="*/ 1800 w 4252"/>
                <a:gd name="T81" fmla="*/ 1268 h 1941"/>
                <a:gd name="T82" fmla="*/ 1819 w 4252"/>
                <a:gd name="T83" fmla="*/ 1287 h 1941"/>
                <a:gd name="T84" fmla="*/ 1878 w 4252"/>
                <a:gd name="T85" fmla="*/ 1316 h 1941"/>
                <a:gd name="T86" fmla="*/ 1920 w 4252"/>
                <a:gd name="T87" fmla="*/ 1339 h 1941"/>
                <a:gd name="T88" fmla="*/ 1968 w 4252"/>
                <a:gd name="T89" fmla="*/ 1356 h 1941"/>
                <a:gd name="T90" fmla="*/ 2010 w 4252"/>
                <a:gd name="T91" fmla="*/ 1377 h 1941"/>
                <a:gd name="T92" fmla="*/ 2100 w 4252"/>
                <a:gd name="T93" fmla="*/ 1393 h 1941"/>
                <a:gd name="T94" fmla="*/ 2140 w 4252"/>
                <a:gd name="T95" fmla="*/ 1431 h 1941"/>
                <a:gd name="T96" fmla="*/ 2258 w 4252"/>
                <a:gd name="T97" fmla="*/ 1457 h 1941"/>
                <a:gd name="T98" fmla="*/ 2341 w 4252"/>
                <a:gd name="T99" fmla="*/ 1483 h 1941"/>
                <a:gd name="T100" fmla="*/ 2513 w 4252"/>
                <a:gd name="T101" fmla="*/ 1512 h 1941"/>
                <a:gd name="T102" fmla="*/ 2532 w 4252"/>
                <a:gd name="T103" fmla="*/ 1554 h 1941"/>
                <a:gd name="T104" fmla="*/ 2558 w 4252"/>
                <a:gd name="T105" fmla="*/ 1582 h 1941"/>
                <a:gd name="T106" fmla="*/ 2605 w 4252"/>
                <a:gd name="T107" fmla="*/ 1606 h 1941"/>
                <a:gd name="T108" fmla="*/ 2662 w 4252"/>
                <a:gd name="T109" fmla="*/ 1623 h 1941"/>
                <a:gd name="T110" fmla="*/ 2749 w 4252"/>
                <a:gd name="T111" fmla="*/ 1651 h 1941"/>
                <a:gd name="T112" fmla="*/ 2979 w 4252"/>
                <a:gd name="T113" fmla="*/ 1672 h 1941"/>
                <a:gd name="T114" fmla="*/ 3460 w 4252"/>
                <a:gd name="T115" fmla="*/ 1741 h 1941"/>
                <a:gd name="T116" fmla="*/ 3973 w 4252"/>
                <a:gd name="T117" fmla="*/ 1840 h 1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2" h="1941">
                  <a:moveTo>
                    <a:pt x="0" y="0"/>
                  </a:moveTo>
                  <a:lnTo>
                    <a:pt x="40" y="0"/>
                  </a:lnTo>
                  <a:lnTo>
                    <a:pt x="40" y="16"/>
                  </a:lnTo>
                  <a:lnTo>
                    <a:pt x="73" y="16"/>
                  </a:lnTo>
                  <a:lnTo>
                    <a:pt x="73" y="28"/>
                  </a:lnTo>
                  <a:lnTo>
                    <a:pt x="92" y="28"/>
                  </a:lnTo>
                  <a:lnTo>
                    <a:pt x="92" y="45"/>
                  </a:lnTo>
                  <a:lnTo>
                    <a:pt x="113" y="45"/>
                  </a:lnTo>
                  <a:lnTo>
                    <a:pt x="113" y="59"/>
                  </a:lnTo>
                  <a:lnTo>
                    <a:pt x="128" y="59"/>
                  </a:lnTo>
                  <a:lnTo>
                    <a:pt x="128" y="68"/>
                  </a:lnTo>
                  <a:lnTo>
                    <a:pt x="149" y="68"/>
                  </a:lnTo>
                  <a:lnTo>
                    <a:pt x="149" y="87"/>
                  </a:lnTo>
                  <a:lnTo>
                    <a:pt x="201" y="87"/>
                  </a:lnTo>
                  <a:lnTo>
                    <a:pt x="201" y="102"/>
                  </a:lnTo>
                  <a:lnTo>
                    <a:pt x="215" y="102"/>
                  </a:lnTo>
                  <a:lnTo>
                    <a:pt x="215" y="116"/>
                  </a:lnTo>
                  <a:lnTo>
                    <a:pt x="232" y="116"/>
                  </a:lnTo>
                  <a:lnTo>
                    <a:pt x="232" y="123"/>
                  </a:lnTo>
                  <a:lnTo>
                    <a:pt x="298" y="123"/>
                  </a:lnTo>
                  <a:lnTo>
                    <a:pt x="298" y="137"/>
                  </a:lnTo>
                  <a:lnTo>
                    <a:pt x="317" y="137"/>
                  </a:lnTo>
                  <a:lnTo>
                    <a:pt x="317" y="156"/>
                  </a:lnTo>
                  <a:lnTo>
                    <a:pt x="333" y="156"/>
                  </a:lnTo>
                  <a:lnTo>
                    <a:pt x="333" y="231"/>
                  </a:lnTo>
                  <a:lnTo>
                    <a:pt x="347" y="231"/>
                  </a:lnTo>
                  <a:lnTo>
                    <a:pt x="347" y="243"/>
                  </a:lnTo>
                  <a:lnTo>
                    <a:pt x="359" y="243"/>
                  </a:lnTo>
                  <a:lnTo>
                    <a:pt x="359" y="250"/>
                  </a:lnTo>
                  <a:lnTo>
                    <a:pt x="380" y="250"/>
                  </a:lnTo>
                  <a:lnTo>
                    <a:pt x="380" y="262"/>
                  </a:lnTo>
                  <a:lnTo>
                    <a:pt x="402" y="262"/>
                  </a:lnTo>
                  <a:lnTo>
                    <a:pt x="402" y="274"/>
                  </a:lnTo>
                  <a:lnTo>
                    <a:pt x="416" y="274"/>
                  </a:lnTo>
                  <a:lnTo>
                    <a:pt x="416" y="288"/>
                  </a:lnTo>
                  <a:lnTo>
                    <a:pt x="430" y="288"/>
                  </a:lnTo>
                  <a:lnTo>
                    <a:pt x="430" y="302"/>
                  </a:lnTo>
                  <a:lnTo>
                    <a:pt x="439" y="302"/>
                  </a:lnTo>
                  <a:lnTo>
                    <a:pt x="439" y="312"/>
                  </a:lnTo>
                  <a:lnTo>
                    <a:pt x="498" y="312"/>
                  </a:lnTo>
                  <a:lnTo>
                    <a:pt x="498" y="333"/>
                  </a:lnTo>
                  <a:lnTo>
                    <a:pt x="520" y="333"/>
                  </a:lnTo>
                  <a:lnTo>
                    <a:pt x="520" y="347"/>
                  </a:lnTo>
                  <a:lnTo>
                    <a:pt x="529" y="347"/>
                  </a:lnTo>
                  <a:lnTo>
                    <a:pt x="529" y="359"/>
                  </a:lnTo>
                  <a:lnTo>
                    <a:pt x="541" y="359"/>
                  </a:lnTo>
                  <a:lnTo>
                    <a:pt x="541" y="373"/>
                  </a:lnTo>
                  <a:lnTo>
                    <a:pt x="581" y="373"/>
                  </a:lnTo>
                  <a:lnTo>
                    <a:pt x="581" y="390"/>
                  </a:lnTo>
                  <a:lnTo>
                    <a:pt x="600" y="390"/>
                  </a:lnTo>
                  <a:lnTo>
                    <a:pt x="600" y="399"/>
                  </a:lnTo>
                  <a:lnTo>
                    <a:pt x="633" y="399"/>
                  </a:lnTo>
                  <a:lnTo>
                    <a:pt x="633" y="425"/>
                  </a:lnTo>
                  <a:lnTo>
                    <a:pt x="643" y="425"/>
                  </a:lnTo>
                  <a:lnTo>
                    <a:pt x="643" y="458"/>
                  </a:lnTo>
                  <a:lnTo>
                    <a:pt x="650" y="458"/>
                  </a:lnTo>
                  <a:lnTo>
                    <a:pt x="650" y="491"/>
                  </a:lnTo>
                  <a:lnTo>
                    <a:pt x="659" y="491"/>
                  </a:lnTo>
                  <a:lnTo>
                    <a:pt x="659" y="520"/>
                  </a:lnTo>
                  <a:lnTo>
                    <a:pt x="661" y="520"/>
                  </a:lnTo>
                  <a:lnTo>
                    <a:pt x="661" y="536"/>
                  </a:lnTo>
                  <a:lnTo>
                    <a:pt x="683" y="536"/>
                  </a:lnTo>
                  <a:lnTo>
                    <a:pt x="683" y="546"/>
                  </a:lnTo>
                  <a:lnTo>
                    <a:pt x="749" y="546"/>
                  </a:lnTo>
                  <a:lnTo>
                    <a:pt x="749" y="569"/>
                  </a:lnTo>
                  <a:lnTo>
                    <a:pt x="780" y="569"/>
                  </a:lnTo>
                  <a:lnTo>
                    <a:pt x="780" y="576"/>
                  </a:lnTo>
                  <a:lnTo>
                    <a:pt x="801" y="576"/>
                  </a:lnTo>
                  <a:lnTo>
                    <a:pt x="801" y="583"/>
                  </a:lnTo>
                  <a:lnTo>
                    <a:pt x="860" y="583"/>
                  </a:lnTo>
                  <a:lnTo>
                    <a:pt x="860" y="600"/>
                  </a:lnTo>
                  <a:lnTo>
                    <a:pt x="869" y="600"/>
                  </a:lnTo>
                  <a:lnTo>
                    <a:pt x="869" y="614"/>
                  </a:lnTo>
                  <a:lnTo>
                    <a:pt x="881" y="614"/>
                  </a:lnTo>
                  <a:lnTo>
                    <a:pt x="881" y="621"/>
                  </a:lnTo>
                  <a:lnTo>
                    <a:pt x="895" y="621"/>
                  </a:lnTo>
                  <a:lnTo>
                    <a:pt x="895" y="631"/>
                  </a:lnTo>
                  <a:lnTo>
                    <a:pt x="907" y="631"/>
                  </a:lnTo>
                  <a:lnTo>
                    <a:pt x="907" y="635"/>
                  </a:lnTo>
                  <a:lnTo>
                    <a:pt x="924" y="635"/>
                  </a:lnTo>
                  <a:lnTo>
                    <a:pt x="924" y="647"/>
                  </a:lnTo>
                  <a:lnTo>
                    <a:pt x="943" y="647"/>
                  </a:lnTo>
                  <a:lnTo>
                    <a:pt x="943" y="659"/>
                  </a:lnTo>
                  <a:lnTo>
                    <a:pt x="950" y="659"/>
                  </a:lnTo>
                  <a:lnTo>
                    <a:pt x="950" y="671"/>
                  </a:lnTo>
                  <a:lnTo>
                    <a:pt x="961" y="671"/>
                  </a:lnTo>
                  <a:lnTo>
                    <a:pt x="961" y="683"/>
                  </a:lnTo>
                  <a:lnTo>
                    <a:pt x="971" y="683"/>
                  </a:lnTo>
                  <a:lnTo>
                    <a:pt x="971" y="716"/>
                  </a:lnTo>
                  <a:lnTo>
                    <a:pt x="978" y="716"/>
                  </a:lnTo>
                  <a:lnTo>
                    <a:pt x="978" y="723"/>
                  </a:lnTo>
                  <a:lnTo>
                    <a:pt x="1002" y="723"/>
                  </a:lnTo>
                  <a:lnTo>
                    <a:pt x="1002" y="732"/>
                  </a:lnTo>
                  <a:lnTo>
                    <a:pt x="1018" y="732"/>
                  </a:lnTo>
                  <a:lnTo>
                    <a:pt x="1018" y="742"/>
                  </a:lnTo>
                  <a:lnTo>
                    <a:pt x="1039" y="742"/>
                  </a:lnTo>
                  <a:lnTo>
                    <a:pt x="1039" y="756"/>
                  </a:lnTo>
                  <a:lnTo>
                    <a:pt x="1051" y="756"/>
                  </a:lnTo>
                  <a:lnTo>
                    <a:pt x="1051" y="784"/>
                  </a:lnTo>
                  <a:lnTo>
                    <a:pt x="1061" y="784"/>
                  </a:lnTo>
                  <a:lnTo>
                    <a:pt x="1061" y="794"/>
                  </a:lnTo>
                  <a:lnTo>
                    <a:pt x="1070" y="794"/>
                  </a:lnTo>
                  <a:lnTo>
                    <a:pt x="1070" y="824"/>
                  </a:lnTo>
                  <a:lnTo>
                    <a:pt x="1091" y="824"/>
                  </a:lnTo>
                  <a:lnTo>
                    <a:pt x="1091" y="841"/>
                  </a:lnTo>
                  <a:lnTo>
                    <a:pt x="1101" y="841"/>
                  </a:lnTo>
                  <a:lnTo>
                    <a:pt x="1101" y="857"/>
                  </a:lnTo>
                  <a:lnTo>
                    <a:pt x="1150" y="857"/>
                  </a:lnTo>
                  <a:lnTo>
                    <a:pt x="1150" y="867"/>
                  </a:lnTo>
                  <a:lnTo>
                    <a:pt x="1160" y="867"/>
                  </a:lnTo>
                  <a:lnTo>
                    <a:pt x="1160" y="874"/>
                  </a:lnTo>
                  <a:lnTo>
                    <a:pt x="1172" y="874"/>
                  </a:lnTo>
                  <a:lnTo>
                    <a:pt x="1172" y="888"/>
                  </a:lnTo>
                  <a:lnTo>
                    <a:pt x="1191" y="888"/>
                  </a:lnTo>
                  <a:lnTo>
                    <a:pt x="1191" y="895"/>
                  </a:lnTo>
                  <a:lnTo>
                    <a:pt x="1200" y="895"/>
                  </a:lnTo>
                  <a:lnTo>
                    <a:pt x="1200" y="909"/>
                  </a:lnTo>
                  <a:lnTo>
                    <a:pt x="1231" y="909"/>
                  </a:lnTo>
                  <a:lnTo>
                    <a:pt x="1231" y="928"/>
                  </a:lnTo>
                  <a:lnTo>
                    <a:pt x="1250" y="928"/>
                  </a:lnTo>
                  <a:lnTo>
                    <a:pt x="1250" y="975"/>
                  </a:lnTo>
                  <a:lnTo>
                    <a:pt x="1261" y="975"/>
                  </a:lnTo>
                  <a:lnTo>
                    <a:pt x="1261" y="997"/>
                  </a:lnTo>
                  <a:lnTo>
                    <a:pt x="1280" y="997"/>
                  </a:lnTo>
                  <a:lnTo>
                    <a:pt x="1280" y="1020"/>
                  </a:lnTo>
                  <a:lnTo>
                    <a:pt x="1302" y="1020"/>
                  </a:lnTo>
                  <a:lnTo>
                    <a:pt x="1302" y="1049"/>
                  </a:lnTo>
                  <a:lnTo>
                    <a:pt x="1382" y="1049"/>
                  </a:lnTo>
                  <a:lnTo>
                    <a:pt x="1382" y="1058"/>
                  </a:lnTo>
                  <a:lnTo>
                    <a:pt x="1410" y="1058"/>
                  </a:lnTo>
                  <a:lnTo>
                    <a:pt x="1410" y="1068"/>
                  </a:lnTo>
                  <a:lnTo>
                    <a:pt x="1420" y="1068"/>
                  </a:lnTo>
                  <a:lnTo>
                    <a:pt x="1420" y="1075"/>
                  </a:lnTo>
                  <a:lnTo>
                    <a:pt x="1441" y="1075"/>
                  </a:lnTo>
                  <a:lnTo>
                    <a:pt x="1441" y="1089"/>
                  </a:lnTo>
                  <a:lnTo>
                    <a:pt x="1450" y="1089"/>
                  </a:lnTo>
                  <a:lnTo>
                    <a:pt x="1450" y="1098"/>
                  </a:lnTo>
                  <a:lnTo>
                    <a:pt x="1521" y="1098"/>
                  </a:lnTo>
                  <a:lnTo>
                    <a:pt x="1521" y="1115"/>
                  </a:lnTo>
                  <a:lnTo>
                    <a:pt x="1561" y="1115"/>
                  </a:lnTo>
                  <a:lnTo>
                    <a:pt x="1561" y="1129"/>
                  </a:lnTo>
                  <a:lnTo>
                    <a:pt x="1568" y="1129"/>
                  </a:lnTo>
                  <a:lnTo>
                    <a:pt x="1568" y="1153"/>
                  </a:lnTo>
                  <a:lnTo>
                    <a:pt x="1580" y="1153"/>
                  </a:lnTo>
                  <a:lnTo>
                    <a:pt x="1580" y="1162"/>
                  </a:lnTo>
                  <a:lnTo>
                    <a:pt x="1587" y="1162"/>
                  </a:lnTo>
                  <a:lnTo>
                    <a:pt x="1587" y="1169"/>
                  </a:lnTo>
                  <a:lnTo>
                    <a:pt x="1599" y="1169"/>
                  </a:lnTo>
                  <a:lnTo>
                    <a:pt x="1599" y="1200"/>
                  </a:lnTo>
                  <a:lnTo>
                    <a:pt x="1611" y="1200"/>
                  </a:lnTo>
                  <a:lnTo>
                    <a:pt x="1611" y="1207"/>
                  </a:lnTo>
                  <a:lnTo>
                    <a:pt x="1651" y="1207"/>
                  </a:lnTo>
                  <a:lnTo>
                    <a:pt x="1651" y="1214"/>
                  </a:lnTo>
                  <a:lnTo>
                    <a:pt x="1661" y="1214"/>
                  </a:lnTo>
                  <a:lnTo>
                    <a:pt x="1661" y="1221"/>
                  </a:lnTo>
                  <a:lnTo>
                    <a:pt x="1689" y="1221"/>
                  </a:lnTo>
                  <a:lnTo>
                    <a:pt x="1689" y="1238"/>
                  </a:lnTo>
                  <a:lnTo>
                    <a:pt x="1701" y="1238"/>
                  </a:lnTo>
                  <a:lnTo>
                    <a:pt x="1701" y="1247"/>
                  </a:lnTo>
                  <a:lnTo>
                    <a:pt x="1720" y="1247"/>
                  </a:lnTo>
                  <a:lnTo>
                    <a:pt x="1720" y="1261"/>
                  </a:lnTo>
                  <a:lnTo>
                    <a:pt x="1781" y="1261"/>
                  </a:lnTo>
                  <a:lnTo>
                    <a:pt x="1781" y="1268"/>
                  </a:lnTo>
                  <a:lnTo>
                    <a:pt x="1800" y="1268"/>
                  </a:lnTo>
                  <a:lnTo>
                    <a:pt x="1800" y="1278"/>
                  </a:lnTo>
                  <a:lnTo>
                    <a:pt x="1809" y="1278"/>
                  </a:lnTo>
                  <a:lnTo>
                    <a:pt x="1809" y="1287"/>
                  </a:lnTo>
                  <a:lnTo>
                    <a:pt x="1819" y="1287"/>
                  </a:lnTo>
                  <a:lnTo>
                    <a:pt x="1819" y="1299"/>
                  </a:lnTo>
                  <a:lnTo>
                    <a:pt x="1840" y="1299"/>
                  </a:lnTo>
                  <a:lnTo>
                    <a:pt x="1840" y="1316"/>
                  </a:lnTo>
                  <a:lnTo>
                    <a:pt x="1878" y="1316"/>
                  </a:lnTo>
                  <a:lnTo>
                    <a:pt x="1878" y="1330"/>
                  </a:lnTo>
                  <a:lnTo>
                    <a:pt x="1899" y="1330"/>
                  </a:lnTo>
                  <a:lnTo>
                    <a:pt x="1899" y="1339"/>
                  </a:lnTo>
                  <a:lnTo>
                    <a:pt x="1920" y="1339"/>
                  </a:lnTo>
                  <a:lnTo>
                    <a:pt x="1920" y="1349"/>
                  </a:lnTo>
                  <a:lnTo>
                    <a:pt x="1939" y="1349"/>
                  </a:lnTo>
                  <a:lnTo>
                    <a:pt x="1939" y="1356"/>
                  </a:lnTo>
                  <a:lnTo>
                    <a:pt x="1968" y="1356"/>
                  </a:lnTo>
                  <a:lnTo>
                    <a:pt x="1968" y="1370"/>
                  </a:lnTo>
                  <a:lnTo>
                    <a:pt x="1989" y="1370"/>
                  </a:lnTo>
                  <a:lnTo>
                    <a:pt x="1989" y="1377"/>
                  </a:lnTo>
                  <a:lnTo>
                    <a:pt x="2010" y="1377"/>
                  </a:lnTo>
                  <a:lnTo>
                    <a:pt x="2010" y="1386"/>
                  </a:lnTo>
                  <a:lnTo>
                    <a:pt x="2060" y="1386"/>
                  </a:lnTo>
                  <a:lnTo>
                    <a:pt x="2060" y="1393"/>
                  </a:lnTo>
                  <a:lnTo>
                    <a:pt x="2100" y="1393"/>
                  </a:lnTo>
                  <a:lnTo>
                    <a:pt x="2100" y="1408"/>
                  </a:lnTo>
                  <a:lnTo>
                    <a:pt x="2109" y="1408"/>
                  </a:lnTo>
                  <a:lnTo>
                    <a:pt x="2109" y="1431"/>
                  </a:lnTo>
                  <a:lnTo>
                    <a:pt x="2140" y="1431"/>
                  </a:lnTo>
                  <a:lnTo>
                    <a:pt x="2140" y="1441"/>
                  </a:lnTo>
                  <a:lnTo>
                    <a:pt x="2209" y="1441"/>
                  </a:lnTo>
                  <a:lnTo>
                    <a:pt x="2209" y="1457"/>
                  </a:lnTo>
                  <a:lnTo>
                    <a:pt x="2258" y="1457"/>
                  </a:lnTo>
                  <a:lnTo>
                    <a:pt x="2258" y="1471"/>
                  </a:lnTo>
                  <a:lnTo>
                    <a:pt x="2324" y="1471"/>
                  </a:lnTo>
                  <a:lnTo>
                    <a:pt x="2324" y="1483"/>
                  </a:lnTo>
                  <a:lnTo>
                    <a:pt x="2341" y="1483"/>
                  </a:lnTo>
                  <a:lnTo>
                    <a:pt x="2341" y="1488"/>
                  </a:lnTo>
                  <a:lnTo>
                    <a:pt x="2438" y="1488"/>
                  </a:lnTo>
                  <a:lnTo>
                    <a:pt x="2438" y="1512"/>
                  </a:lnTo>
                  <a:lnTo>
                    <a:pt x="2513" y="1512"/>
                  </a:lnTo>
                  <a:lnTo>
                    <a:pt x="2513" y="1540"/>
                  </a:lnTo>
                  <a:lnTo>
                    <a:pt x="2520" y="1540"/>
                  </a:lnTo>
                  <a:lnTo>
                    <a:pt x="2520" y="1554"/>
                  </a:lnTo>
                  <a:lnTo>
                    <a:pt x="2532" y="1554"/>
                  </a:lnTo>
                  <a:lnTo>
                    <a:pt x="2532" y="1566"/>
                  </a:lnTo>
                  <a:lnTo>
                    <a:pt x="2549" y="1566"/>
                  </a:lnTo>
                  <a:lnTo>
                    <a:pt x="2549" y="1582"/>
                  </a:lnTo>
                  <a:lnTo>
                    <a:pt x="2558" y="1582"/>
                  </a:lnTo>
                  <a:lnTo>
                    <a:pt x="2558" y="1597"/>
                  </a:lnTo>
                  <a:lnTo>
                    <a:pt x="2589" y="1597"/>
                  </a:lnTo>
                  <a:lnTo>
                    <a:pt x="2589" y="1606"/>
                  </a:lnTo>
                  <a:lnTo>
                    <a:pt x="2605" y="1606"/>
                  </a:lnTo>
                  <a:lnTo>
                    <a:pt x="2605" y="1613"/>
                  </a:lnTo>
                  <a:lnTo>
                    <a:pt x="2629" y="1613"/>
                  </a:lnTo>
                  <a:lnTo>
                    <a:pt x="2629" y="1623"/>
                  </a:lnTo>
                  <a:lnTo>
                    <a:pt x="2662" y="1623"/>
                  </a:lnTo>
                  <a:lnTo>
                    <a:pt x="2662" y="1637"/>
                  </a:lnTo>
                  <a:lnTo>
                    <a:pt x="2728" y="1637"/>
                  </a:lnTo>
                  <a:lnTo>
                    <a:pt x="2728" y="1651"/>
                  </a:lnTo>
                  <a:lnTo>
                    <a:pt x="2749" y="1651"/>
                  </a:lnTo>
                  <a:lnTo>
                    <a:pt x="2749" y="1665"/>
                  </a:lnTo>
                  <a:lnTo>
                    <a:pt x="2827" y="1665"/>
                  </a:lnTo>
                  <a:lnTo>
                    <a:pt x="2827" y="1672"/>
                  </a:lnTo>
                  <a:lnTo>
                    <a:pt x="2979" y="1672"/>
                  </a:lnTo>
                  <a:lnTo>
                    <a:pt x="2979" y="1715"/>
                  </a:lnTo>
                  <a:lnTo>
                    <a:pt x="3144" y="1715"/>
                  </a:lnTo>
                  <a:lnTo>
                    <a:pt x="3144" y="1741"/>
                  </a:lnTo>
                  <a:lnTo>
                    <a:pt x="3460" y="1741"/>
                  </a:lnTo>
                  <a:lnTo>
                    <a:pt x="3460" y="1790"/>
                  </a:lnTo>
                  <a:lnTo>
                    <a:pt x="3680" y="1790"/>
                  </a:lnTo>
                  <a:lnTo>
                    <a:pt x="3680" y="1840"/>
                  </a:lnTo>
                  <a:lnTo>
                    <a:pt x="3973" y="1840"/>
                  </a:lnTo>
                  <a:lnTo>
                    <a:pt x="3973" y="1941"/>
                  </a:lnTo>
                  <a:lnTo>
                    <a:pt x="4252" y="1941"/>
                  </a:lnTo>
                </a:path>
              </a:pathLst>
            </a:custGeom>
            <a:noFill/>
            <a:ln w="12700"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nvGrpSpPr>
            <p:cNvPr id="804" name="Group 803"/>
            <p:cNvGrpSpPr/>
            <p:nvPr/>
          </p:nvGrpSpPr>
          <p:grpSpPr>
            <a:xfrm>
              <a:off x="-7324725" y="4146550"/>
              <a:ext cx="6780212" cy="3138488"/>
              <a:chOff x="-7324725" y="4146550"/>
              <a:chExt cx="6780212" cy="3138488"/>
            </a:xfrm>
            <a:grpFill/>
          </p:grpSpPr>
          <p:sp>
            <p:nvSpPr>
              <p:cNvPr id="805" name="Oval 186"/>
              <p:cNvSpPr>
                <a:spLocks noChangeArrowheads="1"/>
              </p:cNvSpPr>
              <p:nvPr/>
            </p:nvSpPr>
            <p:spPr bwMode="auto">
              <a:xfrm>
                <a:off x="-4175125" y="6337300"/>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06" name="Oval 187"/>
              <p:cNvSpPr>
                <a:spLocks noChangeArrowheads="1"/>
              </p:cNvSpPr>
              <p:nvPr/>
            </p:nvSpPr>
            <p:spPr bwMode="auto">
              <a:xfrm>
                <a:off x="-4241800" y="63039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07" name="Oval 188"/>
              <p:cNvSpPr>
                <a:spLocks noChangeArrowheads="1"/>
              </p:cNvSpPr>
              <p:nvPr/>
            </p:nvSpPr>
            <p:spPr bwMode="auto">
              <a:xfrm>
                <a:off x="-4335463" y="6262688"/>
                <a:ext cx="60325"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08" name="Oval 189"/>
              <p:cNvSpPr>
                <a:spLocks noChangeArrowheads="1"/>
              </p:cNvSpPr>
              <p:nvPr/>
            </p:nvSpPr>
            <p:spPr bwMode="auto">
              <a:xfrm>
                <a:off x="-5238750" y="5803900"/>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09" name="Oval 190"/>
              <p:cNvSpPr>
                <a:spLocks noChangeArrowheads="1"/>
              </p:cNvSpPr>
              <p:nvPr/>
            </p:nvSpPr>
            <p:spPr bwMode="auto">
              <a:xfrm>
                <a:off x="-5332413" y="5721350"/>
                <a:ext cx="55562"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0" name="Oval 191"/>
              <p:cNvSpPr>
                <a:spLocks noChangeArrowheads="1"/>
              </p:cNvSpPr>
              <p:nvPr/>
            </p:nvSpPr>
            <p:spPr bwMode="auto">
              <a:xfrm>
                <a:off x="-5373688" y="5613400"/>
                <a:ext cx="58737"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1" name="Oval 192"/>
              <p:cNvSpPr>
                <a:spLocks noChangeArrowheads="1"/>
              </p:cNvSpPr>
              <p:nvPr/>
            </p:nvSpPr>
            <p:spPr bwMode="auto">
              <a:xfrm>
                <a:off x="-5480050" y="5549900"/>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2" name="Oval 193"/>
              <p:cNvSpPr>
                <a:spLocks noChangeArrowheads="1"/>
              </p:cNvSpPr>
              <p:nvPr/>
            </p:nvSpPr>
            <p:spPr bwMode="auto">
              <a:xfrm>
                <a:off x="-5749925" y="5302250"/>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3" name="Oval 194"/>
              <p:cNvSpPr>
                <a:spLocks noChangeArrowheads="1"/>
              </p:cNvSpPr>
              <p:nvPr/>
            </p:nvSpPr>
            <p:spPr bwMode="auto">
              <a:xfrm>
                <a:off x="-5816600" y="523398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4" name="Oval 195"/>
              <p:cNvSpPr>
                <a:spLocks noChangeArrowheads="1"/>
              </p:cNvSpPr>
              <p:nvPr/>
            </p:nvSpPr>
            <p:spPr bwMode="auto">
              <a:xfrm>
                <a:off x="-5835650" y="5208588"/>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5" name="Oval 196"/>
              <p:cNvSpPr>
                <a:spLocks noChangeArrowheads="1"/>
              </p:cNvSpPr>
              <p:nvPr/>
            </p:nvSpPr>
            <p:spPr bwMode="auto">
              <a:xfrm>
                <a:off x="-5865813" y="5170488"/>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6" name="Oval 197"/>
              <p:cNvSpPr>
                <a:spLocks noChangeArrowheads="1"/>
              </p:cNvSpPr>
              <p:nvPr/>
            </p:nvSpPr>
            <p:spPr bwMode="auto">
              <a:xfrm>
                <a:off x="-5943600" y="5126038"/>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7" name="Oval 198"/>
              <p:cNvSpPr>
                <a:spLocks noChangeArrowheads="1"/>
              </p:cNvSpPr>
              <p:nvPr/>
            </p:nvSpPr>
            <p:spPr bwMode="auto">
              <a:xfrm>
                <a:off x="-5989638" y="50847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8" name="Oval 199"/>
              <p:cNvSpPr>
                <a:spLocks noChangeArrowheads="1"/>
              </p:cNvSpPr>
              <p:nvPr/>
            </p:nvSpPr>
            <p:spPr bwMode="auto">
              <a:xfrm>
                <a:off x="-5967413" y="5103813"/>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9" name="Oval 200"/>
              <p:cNvSpPr>
                <a:spLocks noChangeArrowheads="1"/>
              </p:cNvSpPr>
              <p:nvPr/>
            </p:nvSpPr>
            <p:spPr bwMode="auto">
              <a:xfrm>
                <a:off x="-6176963" y="5010150"/>
                <a:ext cx="60325"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0" name="Oval 201"/>
              <p:cNvSpPr>
                <a:spLocks noChangeArrowheads="1"/>
              </p:cNvSpPr>
              <p:nvPr/>
            </p:nvSpPr>
            <p:spPr bwMode="auto">
              <a:xfrm>
                <a:off x="-6367463" y="4768850"/>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1" name="Oval 202"/>
              <p:cNvSpPr>
                <a:spLocks noChangeArrowheads="1"/>
              </p:cNvSpPr>
              <p:nvPr/>
            </p:nvSpPr>
            <p:spPr bwMode="auto">
              <a:xfrm>
                <a:off x="-6337300" y="4818063"/>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2" name="Oval 203"/>
              <p:cNvSpPr>
                <a:spLocks noChangeArrowheads="1"/>
              </p:cNvSpPr>
              <p:nvPr/>
            </p:nvSpPr>
            <p:spPr bwMode="auto">
              <a:xfrm>
                <a:off x="-6323013" y="4867275"/>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3" name="Oval 204"/>
              <p:cNvSpPr>
                <a:spLocks noChangeArrowheads="1"/>
              </p:cNvSpPr>
              <p:nvPr/>
            </p:nvSpPr>
            <p:spPr bwMode="auto">
              <a:xfrm>
                <a:off x="-6315075" y="4905375"/>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4" name="Oval 205"/>
              <p:cNvSpPr>
                <a:spLocks noChangeArrowheads="1"/>
              </p:cNvSpPr>
              <p:nvPr/>
            </p:nvSpPr>
            <p:spPr bwMode="auto">
              <a:xfrm>
                <a:off x="-6296025" y="4941888"/>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5" name="Oval 206"/>
              <p:cNvSpPr>
                <a:spLocks noChangeArrowheads="1"/>
              </p:cNvSpPr>
              <p:nvPr/>
            </p:nvSpPr>
            <p:spPr bwMode="auto">
              <a:xfrm>
                <a:off x="-6270625" y="500221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6" name="Oval 207"/>
              <p:cNvSpPr>
                <a:spLocks noChangeArrowheads="1"/>
              </p:cNvSpPr>
              <p:nvPr/>
            </p:nvSpPr>
            <p:spPr bwMode="auto">
              <a:xfrm>
                <a:off x="-6292850" y="4972050"/>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7" name="Oval 208"/>
              <p:cNvSpPr>
                <a:spLocks noChangeArrowheads="1"/>
              </p:cNvSpPr>
              <p:nvPr/>
            </p:nvSpPr>
            <p:spPr bwMode="auto">
              <a:xfrm>
                <a:off x="-6650038" y="4638675"/>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8" name="Oval 209"/>
              <p:cNvSpPr>
                <a:spLocks noChangeArrowheads="1"/>
              </p:cNvSpPr>
              <p:nvPr/>
            </p:nvSpPr>
            <p:spPr bwMode="auto">
              <a:xfrm>
                <a:off x="-6675438" y="4616450"/>
                <a:ext cx="55562"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9" name="Oval 210"/>
              <p:cNvSpPr>
                <a:spLocks noChangeArrowheads="1"/>
              </p:cNvSpPr>
              <p:nvPr/>
            </p:nvSpPr>
            <p:spPr bwMode="auto">
              <a:xfrm>
                <a:off x="-6694488" y="4592638"/>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0" name="Oval 211"/>
              <p:cNvSpPr>
                <a:spLocks noChangeArrowheads="1"/>
              </p:cNvSpPr>
              <p:nvPr/>
            </p:nvSpPr>
            <p:spPr bwMode="auto">
              <a:xfrm>
                <a:off x="-6713538" y="45751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1" name="Oval 212"/>
              <p:cNvSpPr>
                <a:spLocks noChangeArrowheads="1"/>
              </p:cNvSpPr>
              <p:nvPr/>
            </p:nvSpPr>
            <p:spPr bwMode="auto">
              <a:xfrm>
                <a:off x="-6818313" y="4506913"/>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2" name="Oval 213"/>
              <p:cNvSpPr>
                <a:spLocks noChangeArrowheads="1"/>
              </p:cNvSpPr>
              <p:nvPr/>
            </p:nvSpPr>
            <p:spPr bwMode="auto">
              <a:xfrm>
                <a:off x="-6818313" y="44735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3" name="Oval 214"/>
              <p:cNvSpPr>
                <a:spLocks noChangeArrowheads="1"/>
              </p:cNvSpPr>
              <p:nvPr/>
            </p:nvSpPr>
            <p:spPr bwMode="auto">
              <a:xfrm>
                <a:off x="-6832600" y="4391025"/>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4" name="Oval 215"/>
              <p:cNvSpPr>
                <a:spLocks noChangeArrowheads="1"/>
              </p:cNvSpPr>
              <p:nvPr/>
            </p:nvSpPr>
            <p:spPr bwMode="auto">
              <a:xfrm>
                <a:off x="-6859588" y="4371975"/>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5" name="Oval 216"/>
              <p:cNvSpPr>
                <a:spLocks noChangeArrowheads="1"/>
              </p:cNvSpPr>
              <p:nvPr/>
            </p:nvSpPr>
            <p:spPr bwMode="auto">
              <a:xfrm>
                <a:off x="-6983413" y="4327525"/>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6" name="Oval 217"/>
              <p:cNvSpPr>
                <a:spLocks noChangeArrowheads="1"/>
              </p:cNvSpPr>
              <p:nvPr/>
            </p:nvSpPr>
            <p:spPr bwMode="auto">
              <a:xfrm>
                <a:off x="-7002463" y="4316413"/>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7" name="Oval 218"/>
              <p:cNvSpPr>
                <a:spLocks noChangeArrowheads="1"/>
              </p:cNvSpPr>
              <p:nvPr/>
            </p:nvSpPr>
            <p:spPr bwMode="auto">
              <a:xfrm>
                <a:off x="-7031038" y="4297363"/>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8" name="Oval 219"/>
              <p:cNvSpPr>
                <a:spLocks noChangeArrowheads="1"/>
              </p:cNvSpPr>
              <p:nvPr/>
            </p:nvSpPr>
            <p:spPr bwMode="auto">
              <a:xfrm>
                <a:off x="-7324725" y="41465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9" name="Oval 220"/>
              <p:cNvSpPr>
                <a:spLocks noChangeArrowheads="1"/>
              </p:cNvSpPr>
              <p:nvPr/>
            </p:nvSpPr>
            <p:spPr bwMode="auto">
              <a:xfrm>
                <a:off x="-7192963" y="4203700"/>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0" name="Oval 221"/>
              <p:cNvSpPr>
                <a:spLocks noChangeArrowheads="1"/>
              </p:cNvSpPr>
              <p:nvPr/>
            </p:nvSpPr>
            <p:spPr bwMode="auto">
              <a:xfrm>
                <a:off x="-7165975" y="4233863"/>
                <a:ext cx="58737"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1" name="Oval 222"/>
              <p:cNvSpPr>
                <a:spLocks noChangeArrowheads="1"/>
              </p:cNvSpPr>
              <p:nvPr/>
            </p:nvSpPr>
            <p:spPr bwMode="auto">
              <a:xfrm>
                <a:off x="-7137400" y="4252913"/>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2" name="Oval 223"/>
              <p:cNvSpPr>
                <a:spLocks noChangeArrowheads="1"/>
              </p:cNvSpPr>
              <p:nvPr/>
            </p:nvSpPr>
            <p:spPr bwMode="auto">
              <a:xfrm>
                <a:off x="-7107238" y="4281488"/>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3" name="Oval 224"/>
              <p:cNvSpPr>
                <a:spLocks noChangeArrowheads="1"/>
              </p:cNvSpPr>
              <p:nvPr/>
            </p:nvSpPr>
            <p:spPr bwMode="auto">
              <a:xfrm>
                <a:off x="-3975100" y="6403975"/>
                <a:ext cx="58737"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4" name="Oval 225"/>
              <p:cNvSpPr>
                <a:spLocks noChangeArrowheads="1"/>
              </p:cNvSpPr>
              <p:nvPr/>
            </p:nvSpPr>
            <p:spPr bwMode="auto">
              <a:xfrm>
                <a:off x="-3889375" y="64309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5" name="Oval 226"/>
              <p:cNvSpPr>
                <a:spLocks noChangeArrowheads="1"/>
              </p:cNvSpPr>
              <p:nvPr/>
            </p:nvSpPr>
            <p:spPr bwMode="auto">
              <a:xfrm>
                <a:off x="-3836988" y="64309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6" name="Oval 227"/>
              <p:cNvSpPr>
                <a:spLocks noChangeArrowheads="1"/>
              </p:cNvSpPr>
              <p:nvPr/>
            </p:nvSpPr>
            <p:spPr bwMode="auto">
              <a:xfrm>
                <a:off x="-3814763" y="6456363"/>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7" name="Oval 228"/>
              <p:cNvSpPr>
                <a:spLocks noChangeArrowheads="1"/>
              </p:cNvSpPr>
              <p:nvPr/>
            </p:nvSpPr>
            <p:spPr bwMode="auto">
              <a:xfrm>
                <a:off x="-3721100" y="648335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8" name="Oval 229"/>
              <p:cNvSpPr>
                <a:spLocks noChangeArrowheads="1"/>
              </p:cNvSpPr>
              <p:nvPr/>
            </p:nvSpPr>
            <p:spPr bwMode="auto">
              <a:xfrm>
                <a:off x="-3671888" y="6483350"/>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9" name="Oval 230"/>
              <p:cNvSpPr>
                <a:spLocks noChangeArrowheads="1"/>
              </p:cNvSpPr>
              <p:nvPr/>
            </p:nvSpPr>
            <p:spPr bwMode="auto">
              <a:xfrm>
                <a:off x="-3481388" y="65325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0" name="Oval 231"/>
              <p:cNvSpPr>
                <a:spLocks noChangeArrowheads="1"/>
              </p:cNvSpPr>
              <p:nvPr/>
            </p:nvSpPr>
            <p:spPr bwMode="auto">
              <a:xfrm>
                <a:off x="-3375025" y="6543675"/>
                <a:ext cx="58737"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1" name="Oval 232"/>
              <p:cNvSpPr>
                <a:spLocks noChangeArrowheads="1"/>
              </p:cNvSpPr>
              <p:nvPr/>
            </p:nvSpPr>
            <p:spPr bwMode="auto">
              <a:xfrm>
                <a:off x="-3352800" y="6584950"/>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2" name="Oval 233"/>
              <p:cNvSpPr>
                <a:spLocks noChangeArrowheads="1"/>
              </p:cNvSpPr>
              <p:nvPr/>
            </p:nvSpPr>
            <p:spPr bwMode="auto">
              <a:xfrm>
                <a:off x="-3330575" y="6618288"/>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3" name="Oval 234"/>
              <p:cNvSpPr>
                <a:spLocks noChangeArrowheads="1"/>
              </p:cNvSpPr>
              <p:nvPr/>
            </p:nvSpPr>
            <p:spPr bwMode="auto">
              <a:xfrm>
                <a:off x="-3305175" y="663733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4" name="Oval 235"/>
              <p:cNvSpPr>
                <a:spLocks noChangeArrowheads="1"/>
              </p:cNvSpPr>
              <p:nvPr/>
            </p:nvSpPr>
            <p:spPr bwMode="auto">
              <a:xfrm>
                <a:off x="-3267075" y="6684963"/>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5" name="Oval 236"/>
              <p:cNvSpPr>
                <a:spLocks noChangeArrowheads="1"/>
              </p:cNvSpPr>
              <p:nvPr/>
            </p:nvSpPr>
            <p:spPr bwMode="auto">
              <a:xfrm>
                <a:off x="-3154363" y="6719888"/>
                <a:ext cx="55562"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6" name="Oval 237"/>
              <p:cNvSpPr>
                <a:spLocks noChangeArrowheads="1"/>
              </p:cNvSpPr>
              <p:nvPr/>
            </p:nvSpPr>
            <p:spPr bwMode="auto">
              <a:xfrm>
                <a:off x="-3124200" y="6731000"/>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7" name="Oval 238"/>
              <p:cNvSpPr>
                <a:spLocks noChangeArrowheads="1"/>
              </p:cNvSpPr>
              <p:nvPr/>
            </p:nvSpPr>
            <p:spPr bwMode="auto">
              <a:xfrm>
                <a:off x="-3033713" y="6742113"/>
                <a:ext cx="58737"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8" name="Oval 239"/>
              <p:cNvSpPr>
                <a:spLocks noChangeArrowheads="1"/>
              </p:cNvSpPr>
              <p:nvPr/>
            </p:nvSpPr>
            <p:spPr bwMode="auto">
              <a:xfrm>
                <a:off x="-2974975" y="678338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9" name="Oval 240"/>
              <p:cNvSpPr>
                <a:spLocks noChangeArrowheads="1"/>
              </p:cNvSpPr>
              <p:nvPr/>
            </p:nvSpPr>
            <p:spPr bwMode="auto">
              <a:xfrm>
                <a:off x="-2895600" y="6783388"/>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0" name="Oval 241"/>
              <p:cNvSpPr>
                <a:spLocks noChangeArrowheads="1"/>
              </p:cNvSpPr>
              <p:nvPr/>
            </p:nvSpPr>
            <p:spPr bwMode="auto">
              <a:xfrm>
                <a:off x="-2835275" y="6783388"/>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1" name="Oval 242"/>
              <p:cNvSpPr>
                <a:spLocks noChangeArrowheads="1"/>
              </p:cNvSpPr>
              <p:nvPr/>
            </p:nvSpPr>
            <p:spPr bwMode="auto">
              <a:xfrm>
                <a:off x="-2813050" y="6805613"/>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2" name="Oval 243"/>
              <p:cNvSpPr>
                <a:spLocks noChangeArrowheads="1"/>
              </p:cNvSpPr>
              <p:nvPr/>
            </p:nvSpPr>
            <p:spPr bwMode="auto">
              <a:xfrm>
                <a:off x="-2716213" y="6805613"/>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3" name="Oval 244"/>
              <p:cNvSpPr>
                <a:spLocks noChangeArrowheads="1"/>
              </p:cNvSpPr>
              <p:nvPr/>
            </p:nvSpPr>
            <p:spPr bwMode="auto">
              <a:xfrm>
                <a:off x="-2636838" y="680561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4" name="Oval 245"/>
              <p:cNvSpPr>
                <a:spLocks noChangeArrowheads="1"/>
              </p:cNvSpPr>
              <p:nvPr/>
            </p:nvSpPr>
            <p:spPr bwMode="auto">
              <a:xfrm>
                <a:off x="-2270125" y="6910388"/>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5" name="Oval 246"/>
              <p:cNvSpPr>
                <a:spLocks noChangeArrowheads="1"/>
              </p:cNvSpPr>
              <p:nvPr/>
            </p:nvSpPr>
            <p:spPr bwMode="auto">
              <a:xfrm>
                <a:off x="-2105025" y="691038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6" name="Oval 247"/>
              <p:cNvSpPr>
                <a:spLocks noChangeArrowheads="1"/>
              </p:cNvSpPr>
              <p:nvPr/>
            </p:nvSpPr>
            <p:spPr bwMode="auto">
              <a:xfrm>
                <a:off x="-2055813" y="691038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7" name="Oval 248"/>
              <p:cNvSpPr>
                <a:spLocks noChangeArrowheads="1"/>
              </p:cNvSpPr>
              <p:nvPr/>
            </p:nvSpPr>
            <p:spPr bwMode="auto">
              <a:xfrm>
                <a:off x="-1471613" y="7067550"/>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8" name="Oval 249"/>
              <p:cNvSpPr>
                <a:spLocks noChangeArrowheads="1"/>
              </p:cNvSpPr>
              <p:nvPr/>
            </p:nvSpPr>
            <p:spPr bwMode="auto">
              <a:xfrm>
                <a:off x="-1306513" y="70675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9" name="Oval 250"/>
              <p:cNvSpPr>
                <a:spLocks noChangeArrowheads="1"/>
              </p:cNvSpPr>
              <p:nvPr/>
            </p:nvSpPr>
            <p:spPr bwMode="auto">
              <a:xfrm>
                <a:off x="-1155700" y="7067550"/>
                <a:ext cx="55562"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0" name="Oval 251"/>
              <p:cNvSpPr>
                <a:spLocks noChangeArrowheads="1"/>
              </p:cNvSpPr>
              <p:nvPr/>
            </p:nvSpPr>
            <p:spPr bwMode="auto">
              <a:xfrm>
                <a:off x="-874713" y="7226300"/>
                <a:ext cx="55562"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1" name="Oval 252"/>
              <p:cNvSpPr>
                <a:spLocks noChangeArrowheads="1"/>
              </p:cNvSpPr>
              <p:nvPr/>
            </p:nvSpPr>
            <p:spPr bwMode="auto">
              <a:xfrm>
                <a:off x="-601663" y="7226300"/>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grpSp>
      <p:grpSp>
        <p:nvGrpSpPr>
          <p:cNvPr id="872" name="Group 871"/>
          <p:cNvGrpSpPr/>
          <p:nvPr/>
        </p:nvGrpSpPr>
        <p:grpSpPr>
          <a:xfrm>
            <a:off x="1270503" y="2442731"/>
            <a:ext cx="3911159" cy="1887691"/>
            <a:chOff x="-7219950" y="1093788"/>
            <a:chExt cx="6149975" cy="2970212"/>
          </a:xfrm>
          <a:solidFill>
            <a:schemeClr val="accent1"/>
          </a:solidFill>
        </p:grpSpPr>
        <p:sp>
          <p:nvSpPr>
            <p:cNvPr id="873" name="Freeform 152"/>
            <p:cNvSpPr>
              <a:spLocks/>
            </p:cNvSpPr>
            <p:nvPr/>
          </p:nvSpPr>
          <p:spPr bwMode="auto">
            <a:xfrm>
              <a:off x="-7219950" y="1120775"/>
              <a:ext cx="6126163" cy="2921000"/>
            </a:xfrm>
            <a:custGeom>
              <a:avLst/>
              <a:gdLst>
                <a:gd name="T0" fmla="*/ 40 w 3859"/>
                <a:gd name="T1" fmla="*/ 0 h 1840"/>
                <a:gd name="T2" fmla="*/ 50 w 3859"/>
                <a:gd name="T3" fmla="*/ 24 h 1840"/>
                <a:gd name="T4" fmla="*/ 111 w 3859"/>
                <a:gd name="T5" fmla="*/ 71 h 1840"/>
                <a:gd name="T6" fmla="*/ 142 w 3859"/>
                <a:gd name="T7" fmla="*/ 149 h 1840"/>
                <a:gd name="T8" fmla="*/ 217 w 3859"/>
                <a:gd name="T9" fmla="*/ 201 h 1840"/>
                <a:gd name="T10" fmla="*/ 250 w 3859"/>
                <a:gd name="T11" fmla="*/ 279 h 1840"/>
                <a:gd name="T12" fmla="*/ 316 w 3859"/>
                <a:gd name="T13" fmla="*/ 312 h 1840"/>
                <a:gd name="T14" fmla="*/ 373 w 3859"/>
                <a:gd name="T15" fmla="*/ 364 h 1840"/>
                <a:gd name="T16" fmla="*/ 411 w 3859"/>
                <a:gd name="T17" fmla="*/ 390 h 1840"/>
                <a:gd name="T18" fmla="*/ 560 w 3859"/>
                <a:gd name="T19" fmla="*/ 420 h 1840"/>
                <a:gd name="T20" fmla="*/ 628 w 3859"/>
                <a:gd name="T21" fmla="*/ 444 h 1840"/>
                <a:gd name="T22" fmla="*/ 635 w 3859"/>
                <a:gd name="T23" fmla="*/ 470 h 1840"/>
                <a:gd name="T24" fmla="*/ 650 w 3859"/>
                <a:gd name="T25" fmla="*/ 510 h 1840"/>
                <a:gd name="T26" fmla="*/ 661 w 3859"/>
                <a:gd name="T27" fmla="*/ 536 h 1840"/>
                <a:gd name="T28" fmla="*/ 709 w 3859"/>
                <a:gd name="T29" fmla="*/ 567 h 1840"/>
                <a:gd name="T30" fmla="*/ 751 w 3859"/>
                <a:gd name="T31" fmla="*/ 600 h 1840"/>
                <a:gd name="T32" fmla="*/ 779 w 3859"/>
                <a:gd name="T33" fmla="*/ 631 h 1840"/>
                <a:gd name="T34" fmla="*/ 820 w 3859"/>
                <a:gd name="T35" fmla="*/ 661 h 1840"/>
                <a:gd name="T36" fmla="*/ 850 w 3859"/>
                <a:gd name="T37" fmla="*/ 692 h 1840"/>
                <a:gd name="T38" fmla="*/ 860 w 3859"/>
                <a:gd name="T39" fmla="*/ 754 h 1840"/>
                <a:gd name="T40" fmla="*/ 949 w 3859"/>
                <a:gd name="T41" fmla="*/ 777 h 1840"/>
                <a:gd name="T42" fmla="*/ 959 w 3859"/>
                <a:gd name="T43" fmla="*/ 810 h 1840"/>
                <a:gd name="T44" fmla="*/ 968 w 3859"/>
                <a:gd name="T45" fmla="*/ 827 h 1840"/>
                <a:gd name="T46" fmla="*/ 1030 w 3859"/>
                <a:gd name="T47" fmla="*/ 850 h 1840"/>
                <a:gd name="T48" fmla="*/ 1051 w 3859"/>
                <a:gd name="T49" fmla="*/ 881 h 1840"/>
                <a:gd name="T50" fmla="*/ 1058 w 3859"/>
                <a:gd name="T51" fmla="*/ 950 h 1840"/>
                <a:gd name="T52" fmla="*/ 1169 w 3859"/>
                <a:gd name="T53" fmla="*/ 983 h 1840"/>
                <a:gd name="T54" fmla="*/ 1221 w 3859"/>
                <a:gd name="T55" fmla="*/ 1020 h 1840"/>
                <a:gd name="T56" fmla="*/ 1259 w 3859"/>
                <a:gd name="T57" fmla="*/ 1051 h 1840"/>
                <a:gd name="T58" fmla="*/ 1360 w 3859"/>
                <a:gd name="T59" fmla="*/ 1091 h 1840"/>
                <a:gd name="T60" fmla="*/ 1391 w 3859"/>
                <a:gd name="T61" fmla="*/ 1122 h 1840"/>
                <a:gd name="T62" fmla="*/ 1460 w 3859"/>
                <a:gd name="T63" fmla="*/ 1153 h 1840"/>
                <a:gd name="T64" fmla="*/ 1502 w 3859"/>
                <a:gd name="T65" fmla="*/ 1191 h 1840"/>
                <a:gd name="T66" fmla="*/ 1568 w 3859"/>
                <a:gd name="T67" fmla="*/ 1269 h 1840"/>
                <a:gd name="T68" fmla="*/ 1649 w 3859"/>
                <a:gd name="T69" fmla="*/ 1299 h 1840"/>
                <a:gd name="T70" fmla="*/ 1670 w 3859"/>
                <a:gd name="T71" fmla="*/ 1337 h 1840"/>
                <a:gd name="T72" fmla="*/ 1701 w 3859"/>
                <a:gd name="T73" fmla="*/ 1377 h 1840"/>
                <a:gd name="T74" fmla="*/ 1880 w 3859"/>
                <a:gd name="T75" fmla="*/ 1448 h 1840"/>
                <a:gd name="T76" fmla="*/ 2078 w 3859"/>
                <a:gd name="T77" fmla="*/ 1486 h 1840"/>
                <a:gd name="T78" fmla="*/ 2208 w 3859"/>
                <a:gd name="T79" fmla="*/ 1528 h 1840"/>
                <a:gd name="T80" fmla="*/ 2218 w 3859"/>
                <a:gd name="T81" fmla="*/ 1583 h 1840"/>
                <a:gd name="T82" fmla="*/ 2378 w 3859"/>
                <a:gd name="T83" fmla="*/ 1625 h 1840"/>
                <a:gd name="T84" fmla="*/ 2499 w 3859"/>
                <a:gd name="T85" fmla="*/ 1689 h 1840"/>
                <a:gd name="T86" fmla="*/ 2598 w 3859"/>
                <a:gd name="T87" fmla="*/ 1753 h 1840"/>
                <a:gd name="T88" fmla="*/ 3810 w 3859"/>
                <a:gd name="T89" fmla="*/ 184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59" h="1840">
                  <a:moveTo>
                    <a:pt x="0" y="0"/>
                  </a:moveTo>
                  <a:lnTo>
                    <a:pt x="40" y="0"/>
                  </a:lnTo>
                  <a:lnTo>
                    <a:pt x="40" y="24"/>
                  </a:lnTo>
                  <a:lnTo>
                    <a:pt x="50" y="24"/>
                  </a:lnTo>
                  <a:lnTo>
                    <a:pt x="50" y="71"/>
                  </a:lnTo>
                  <a:lnTo>
                    <a:pt x="111" y="71"/>
                  </a:lnTo>
                  <a:lnTo>
                    <a:pt x="111" y="149"/>
                  </a:lnTo>
                  <a:lnTo>
                    <a:pt x="142" y="149"/>
                  </a:lnTo>
                  <a:lnTo>
                    <a:pt x="142" y="201"/>
                  </a:lnTo>
                  <a:lnTo>
                    <a:pt x="217" y="201"/>
                  </a:lnTo>
                  <a:lnTo>
                    <a:pt x="217" y="279"/>
                  </a:lnTo>
                  <a:lnTo>
                    <a:pt x="250" y="279"/>
                  </a:lnTo>
                  <a:lnTo>
                    <a:pt x="250" y="312"/>
                  </a:lnTo>
                  <a:lnTo>
                    <a:pt x="316" y="312"/>
                  </a:lnTo>
                  <a:lnTo>
                    <a:pt x="316" y="364"/>
                  </a:lnTo>
                  <a:lnTo>
                    <a:pt x="373" y="364"/>
                  </a:lnTo>
                  <a:lnTo>
                    <a:pt x="373" y="390"/>
                  </a:lnTo>
                  <a:lnTo>
                    <a:pt x="411" y="390"/>
                  </a:lnTo>
                  <a:lnTo>
                    <a:pt x="411" y="420"/>
                  </a:lnTo>
                  <a:lnTo>
                    <a:pt x="560" y="420"/>
                  </a:lnTo>
                  <a:lnTo>
                    <a:pt x="560" y="444"/>
                  </a:lnTo>
                  <a:lnTo>
                    <a:pt x="628" y="444"/>
                  </a:lnTo>
                  <a:lnTo>
                    <a:pt x="628" y="470"/>
                  </a:lnTo>
                  <a:lnTo>
                    <a:pt x="635" y="470"/>
                  </a:lnTo>
                  <a:lnTo>
                    <a:pt x="635" y="510"/>
                  </a:lnTo>
                  <a:lnTo>
                    <a:pt x="650" y="510"/>
                  </a:lnTo>
                  <a:lnTo>
                    <a:pt x="650" y="536"/>
                  </a:lnTo>
                  <a:lnTo>
                    <a:pt x="661" y="536"/>
                  </a:lnTo>
                  <a:lnTo>
                    <a:pt x="661" y="567"/>
                  </a:lnTo>
                  <a:lnTo>
                    <a:pt x="709" y="567"/>
                  </a:lnTo>
                  <a:lnTo>
                    <a:pt x="709" y="600"/>
                  </a:lnTo>
                  <a:lnTo>
                    <a:pt x="751" y="600"/>
                  </a:lnTo>
                  <a:lnTo>
                    <a:pt x="751" y="631"/>
                  </a:lnTo>
                  <a:lnTo>
                    <a:pt x="779" y="631"/>
                  </a:lnTo>
                  <a:lnTo>
                    <a:pt x="779" y="661"/>
                  </a:lnTo>
                  <a:lnTo>
                    <a:pt x="820" y="661"/>
                  </a:lnTo>
                  <a:lnTo>
                    <a:pt x="820" y="692"/>
                  </a:lnTo>
                  <a:lnTo>
                    <a:pt x="850" y="692"/>
                  </a:lnTo>
                  <a:lnTo>
                    <a:pt x="850" y="754"/>
                  </a:lnTo>
                  <a:lnTo>
                    <a:pt x="860" y="754"/>
                  </a:lnTo>
                  <a:lnTo>
                    <a:pt x="860" y="777"/>
                  </a:lnTo>
                  <a:lnTo>
                    <a:pt x="949" y="777"/>
                  </a:lnTo>
                  <a:lnTo>
                    <a:pt x="949" y="810"/>
                  </a:lnTo>
                  <a:lnTo>
                    <a:pt x="959" y="810"/>
                  </a:lnTo>
                  <a:lnTo>
                    <a:pt x="959" y="827"/>
                  </a:lnTo>
                  <a:lnTo>
                    <a:pt x="968" y="827"/>
                  </a:lnTo>
                  <a:lnTo>
                    <a:pt x="968" y="850"/>
                  </a:lnTo>
                  <a:lnTo>
                    <a:pt x="1030" y="850"/>
                  </a:lnTo>
                  <a:lnTo>
                    <a:pt x="1030" y="881"/>
                  </a:lnTo>
                  <a:lnTo>
                    <a:pt x="1051" y="881"/>
                  </a:lnTo>
                  <a:lnTo>
                    <a:pt x="1051" y="950"/>
                  </a:lnTo>
                  <a:lnTo>
                    <a:pt x="1058" y="950"/>
                  </a:lnTo>
                  <a:lnTo>
                    <a:pt x="1058" y="983"/>
                  </a:lnTo>
                  <a:lnTo>
                    <a:pt x="1169" y="983"/>
                  </a:lnTo>
                  <a:lnTo>
                    <a:pt x="1169" y="1020"/>
                  </a:lnTo>
                  <a:lnTo>
                    <a:pt x="1221" y="1020"/>
                  </a:lnTo>
                  <a:lnTo>
                    <a:pt x="1221" y="1051"/>
                  </a:lnTo>
                  <a:lnTo>
                    <a:pt x="1259" y="1051"/>
                  </a:lnTo>
                  <a:lnTo>
                    <a:pt x="1259" y="1091"/>
                  </a:lnTo>
                  <a:lnTo>
                    <a:pt x="1360" y="1091"/>
                  </a:lnTo>
                  <a:lnTo>
                    <a:pt x="1360" y="1122"/>
                  </a:lnTo>
                  <a:lnTo>
                    <a:pt x="1391" y="1122"/>
                  </a:lnTo>
                  <a:lnTo>
                    <a:pt x="1391" y="1153"/>
                  </a:lnTo>
                  <a:lnTo>
                    <a:pt x="1460" y="1153"/>
                  </a:lnTo>
                  <a:lnTo>
                    <a:pt x="1460" y="1191"/>
                  </a:lnTo>
                  <a:lnTo>
                    <a:pt x="1502" y="1191"/>
                  </a:lnTo>
                  <a:lnTo>
                    <a:pt x="1502" y="1269"/>
                  </a:lnTo>
                  <a:lnTo>
                    <a:pt x="1568" y="1269"/>
                  </a:lnTo>
                  <a:lnTo>
                    <a:pt x="1568" y="1299"/>
                  </a:lnTo>
                  <a:lnTo>
                    <a:pt x="1649" y="1299"/>
                  </a:lnTo>
                  <a:lnTo>
                    <a:pt x="1649" y="1337"/>
                  </a:lnTo>
                  <a:lnTo>
                    <a:pt x="1670" y="1337"/>
                  </a:lnTo>
                  <a:lnTo>
                    <a:pt x="1670" y="1377"/>
                  </a:lnTo>
                  <a:lnTo>
                    <a:pt x="1701" y="1377"/>
                  </a:lnTo>
                  <a:lnTo>
                    <a:pt x="1701" y="1448"/>
                  </a:lnTo>
                  <a:lnTo>
                    <a:pt x="1880" y="1448"/>
                  </a:lnTo>
                  <a:lnTo>
                    <a:pt x="1880" y="1486"/>
                  </a:lnTo>
                  <a:lnTo>
                    <a:pt x="2078" y="1486"/>
                  </a:lnTo>
                  <a:lnTo>
                    <a:pt x="2078" y="1528"/>
                  </a:lnTo>
                  <a:lnTo>
                    <a:pt x="2208" y="1528"/>
                  </a:lnTo>
                  <a:lnTo>
                    <a:pt x="2208" y="1583"/>
                  </a:lnTo>
                  <a:lnTo>
                    <a:pt x="2218" y="1583"/>
                  </a:lnTo>
                  <a:lnTo>
                    <a:pt x="2218" y="1625"/>
                  </a:lnTo>
                  <a:lnTo>
                    <a:pt x="2378" y="1625"/>
                  </a:lnTo>
                  <a:lnTo>
                    <a:pt x="2378" y="1689"/>
                  </a:lnTo>
                  <a:lnTo>
                    <a:pt x="2499" y="1689"/>
                  </a:lnTo>
                  <a:lnTo>
                    <a:pt x="2499" y="1753"/>
                  </a:lnTo>
                  <a:lnTo>
                    <a:pt x="2598" y="1753"/>
                  </a:lnTo>
                  <a:lnTo>
                    <a:pt x="2598" y="1840"/>
                  </a:lnTo>
                  <a:lnTo>
                    <a:pt x="3810" y="1840"/>
                  </a:lnTo>
                  <a:lnTo>
                    <a:pt x="3859" y="1840"/>
                  </a:lnTo>
                </a:path>
              </a:pathLst>
            </a:custGeom>
            <a:noFill/>
            <a:ln w="12700"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nvGrpSpPr>
            <p:cNvPr id="874" name="Group 873"/>
            <p:cNvGrpSpPr/>
            <p:nvPr/>
          </p:nvGrpSpPr>
          <p:grpSpPr>
            <a:xfrm>
              <a:off x="-7219950" y="1093788"/>
              <a:ext cx="6149975" cy="2970212"/>
              <a:chOff x="-7219950" y="1093788"/>
              <a:chExt cx="6149975" cy="2970212"/>
            </a:xfrm>
            <a:grpFill/>
          </p:grpSpPr>
          <p:sp>
            <p:nvSpPr>
              <p:cNvPr id="875" name="Oval 153"/>
              <p:cNvSpPr>
                <a:spLocks noChangeArrowheads="1"/>
              </p:cNvSpPr>
              <p:nvPr/>
            </p:nvSpPr>
            <p:spPr bwMode="auto">
              <a:xfrm>
                <a:off x="-5243513" y="2822575"/>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6" name="Oval 154"/>
              <p:cNvSpPr>
                <a:spLocks noChangeArrowheads="1"/>
              </p:cNvSpPr>
              <p:nvPr/>
            </p:nvSpPr>
            <p:spPr bwMode="auto">
              <a:xfrm>
                <a:off x="-4243388" y="3452813"/>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7" name="Oval 155"/>
              <p:cNvSpPr>
                <a:spLocks noChangeArrowheads="1"/>
              </p:cNvSpPr>
              <p:nvPr/>
            </p:nvSpPr>
            <p:spPr bwMode="auto">
              <a:xfrm>
                <a:off x="-4092575" y="3452813"/>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8" name="Oval 156"/>
              <p:cNvSpPr>
                <a:spLocks noChangeArrowheads="1"/>
              </p:cNvSpPr>
              <p:nvPr/>
            </p:nvSpPr>
            <p:spPr bwMode="auto">
              <a:xfrm>
                <a:off x="-4891088" y="2984500"/>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9" name="Oval 157"/>
              <p:cNvSpPr>
                <a:spLocks noChangeArrowheads="1"/>
              </p:cNvSpPr>
              <p:nvPr/>
            </p:nvSpPr>
            <p:spPr bwMode="auto">
              <a:xfrm>
                <a:off x="-3935413" y="3521075"/>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0" name="Oval 158"/>
              <p:cNvSpPr>
                <a:spLocks noChangeArrowheads="1"/>
              </p:cNvSpPr>
              <p:nvPr/>
            </p:nvSpPr>
            <p:spPr bwMode="auto">
              <a:xfrm>
                <a:off x="-3714750" y="3670300"/>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1" name="Oval 159"/>
              <p:cNvSpPr>
                <a:spLocks noChangeArrowheads="1"/>
              </p:cNvSpPr>
              <p:nvPr/>
            </p:nvSpPr>
            <p:spPr bwMode="auto">
              <a:xfrm>
                <a:off x="-3279775" y="3873500"/>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2" name="Oval 160"/>
              <p:cNvSpPr>
                <a:spLocks noChangeArrowheads="1"/>
              </p:cNvSpPr>
              <p:nvPr/>
            </p:nvSpPr>
            <p:spPr bwMode="auto">
              <a:xfrm>
                <a:off x="-3095625" y="4005263"/>
                <a:ext cx="60325"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3" name="Oval 161"/>
              <p:cNvSpPr>
                <a:spLocks noChangeArrowheads="1"/>
              </p:cNvSpPr>
              <p:nvPr/>
            </p:nvSpPr>
            <p:spPr bwMode="auto">
              <a:xfrm>
                <a:off x="-3065463" y="4005263"/>
                <a:ext cx="60325"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4" name="Oval 162"/>
              <p:cNvSpPr>
                <a:spLocks noChangeArrowheads="1"/>
              </p:cNvSpPr>
              <p:nvPr/>
            </p:nvSpPr>
            <p:spPr bwMode="auto">
              <a:xfrm>
                <a:off x="-1374775" y="4005263"/>
                <a:ext cx="60325"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5" name="Oval 163"/>
              <p:cNvSpPr>
                <a:spLocks noChangeArrowheads="1"/>
              </p:cNvSpPr>
              <p:nvPr/>
            </p:nvSpPr>
            <p:spPr bwMode="auto">
              <a:xfrm>
                <a:off x="-1250950" y="4005263"/>
                <a:ext cx="60325"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6" name="Oval 164"/>
              <p:cNvSpPr>
                <a:spLocks noChangeArrowheads="1"/>
              </p:cNvSpPr>
              <p:nvPr/>
            </p:nvSpPr>
            <p:spPr bwMode="auto">
              <a:xfrm>
                <a:off x="-1127125" y="4005263"/>
                <a:ext cx="57150"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7" name="Oval 165"/>
              <p:cNvSpPr>
                <a:spLocks noChangeArrowheads="1"/>
              </p:cNvSpPr>
              <p:nvPr/>
            </p:nvSpPr>
            <p:spPr bwMode="auto">
              <a:xfrm>
                <a:off x="-5683250" y="2439988"/>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8" name="Oval 166"/>
              <p:cNvSpPr>
                <a:spLocks noChangeArrowheads="1"/>
              </p:cNvSpPr>
              <p:nvPr/>
            </p:nvSpPr>
            <p:spPr bwMode="auto">
              <a:xfrm>
                <a:off x="-5708650" y="2439988"/>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9" name="Oval 167"/>
              <p:cNvSpPr>
                <a:spLocks noChangeArrowheads="1"/>
              </p:cNvSpPr>
              <p:nvPr/>
            </p:nvSpPr>
            <p:spPr bwMode="auto">
              <a:xfrm>
                <a:off x="-5730875" y="2381250"/>
                <a:ext cx="55563"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0" name="Oval 168"/>
              <p:cNvSpPr>
                <a:spLocks noChangeArrowheads="1"/>
              </p:cNvSpPr>
              <p:nvPr/>
            </p:nvSpPr>
            <p:spPr bwMode="auto">
              <a:xfrm>
                <a:off x="-5768975" y="2332038"/>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1" name="Oval 169"/>
              <p:cNvSpPr>
                <a:spLocks noChangeArrowheads="1"/>
              </p:cNvSpPr>
              <p:nvPr/>
            </p:nvSpPr>
            <p:spPr bwMode="auto">
              <a:xfrm>
                <a:off x="-6184900" y="1987550"/>
                <a:ext cx="55563"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2" name="Oval 170"/>
              <p:cNvSpPr>
                <a:spLocks noChangeArrowheads="1"/>
              </p:cNvSpPr>
              <p:nvPr/>
            </p:nvSpPr>
            <p:spPr bwMode="auto">
              <a:xfrm>
                <a:off x="-6215063" y="1938338"/>
                <a:ext cx="55563"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3" name="Oval 171"/>
              <p:cNvSpPr>
                <a:spLocks noChangeArrowheads="1"/>
              </p:cNvSpPr>
              <p:nvPr/>
            </p:nvSpPr>
            <p:spPr bwMode="auto">
              <a:xfrm>
                <a:off x="-6229350" y="1878013"/>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4" name="Oval 172"/>
              <p:cNvSpPr>
                <a:spLocks noChangeArrowheads="1"/>
              </p:cNvSpPr>
              <p:nvPr/>
            </p:nvSpPr>
            <p:spPr bwMode="auto">
              <a:xfrm>
                <a:off x="-6245225" y="1822450"/>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5" name="Oval 173"/>
              <p:cNvSpPr>
                <a:spLocks noChangeArrowheads="1"/>
              </p:cNvSpPr>
              <p:nvPr/>
            </p:nvSpPr>
            <p:spPr bwMode="auto">
              <a:xfrm>
                <a:off x="-6575425" y="1758950"/>
                <a:ext cx="57150"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6" name="Oval 174"/>
              <p:cNvSpPr>
                <a:spLocks noChangeArrowheads="1"/>
              </p:cNvSpPr>
              <p:nvPr/>
            </p:nvSpPr>
            <p:spPr bwMode="auto">
              <a:xfrm>
                <a:off x="-6597650" y="1712913"/>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7" name="Oval 175"/>
              <p:cNvSpPr>
                <a:spLocks noChangeArrowheads="1"/>
              </p:cNvSpPr>
              <p:nvPr/>
            </p:nvSpPr>
            <p:spPr bwMode="auto">
              <a:xfrm>
                <a:off x="-6729413" y="1668463"/>
                <a:ext cx="57150"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8" name="Oval 176"/>
              <p:cNvSpPr>
                <a:spLocks noChangeArrowheads="1"/>
              </p:cNvSpPr>
              <p:nvPr/>
            </p:nvSpPr>
            <p:spPr bwMode="auto">
              <a:xfrm>
                <a:off x="-6911975" y="1412875"/>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9" name="Oval 177"/>
              <p:cNvSpPr>
                <a:spLocks noChangeArrowheads="1"/>
              </p:cNvSpPr>
              <p:nvPr/>
            </p:nvSpPr>
            <p:spPr bwMode="auto">
              <a:xfrm>
                <a:off x="-7065963" y="1327150"/>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0" name="Oval 178"/>
              <p:cNvSpPr>
                <a:spLocks noChangeArrowheads="1"/>
              </p:cNvSpPr>
              <p:nvPr/>
            </p:nvSpPr>
            <p:spPr bwMode="auto">
              <a:xfrm>
                <a:off x="-7065963" y="1285875"/>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1" name="Oval 179"/>
              <p:cNvSpPr>
                <a:spLocks noChangeArrowheads="1"/>
              </p:cNvSpPr>
              <p:nvPr/>
            </p:nvSpPr>
            <p:spPr bwMode="auto">
              <a:xfrm>
                <a:off x="-7112000" y="1206500"/>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2" name="Oval 180"/>
              <p:cNvSpPr>
                <a:spLocks noChangeArrowheads="1"/>
              </p:cNvSpPr>
              <p:nvPr/>
            </p:nvSpPr>
            <p:spPr bwMode="auto">
              <a:xfrm>
                <a:off x="-7219950" y="1093788"/>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grpSp>
      <p:grpSp>
        <p:nvGrpSpPr>
          <p:cNvPr id="903" name="Group 902"/>
          <p:cNvGrpSpPr/>
          <p:nvPr/>
        </p:nvGrpSpPr>
        <p:grpSpPr>
          <a:xfrm>
            <a:off x="7281733" y="2438685"/>
            <a:ext cx="4330139" cy="1882645"/>
            <a:chOff x="10763250" y="3870325"/>
            <a:chExt cx="6808788" cy="2962275"/>
          </a:xfrm>
          <a:solidFill>
            <a:schemeClr val="accent2">
              <a:lumMod val="75000"/>
            </a:schemeClr>
          </a:solidFill>
        </p:grpSpPr>
        <p:sp>
          <p:nvSpPr>
            <p:cNvPr id="904" name="Freeform 51"/>
            <p:cNvSpPr>
              <a:spLocks/>
            </p:cNvSpPr>
            <p:nvPr/>
          </p:nvSpPr>
          <p:spPr bwMode="auto">
            <a:xfrm>
              <a:off x="10782300" y="3900488"/>
              <a:ext cx="6767513" cy="2905125"/>
            </a:xfrm>
            <a:custGeom>
              <a:avLst/>
              <a:gdLst>
                <a:gd name="T0" fmla="*/ 54 w 4263"/>
                <a:gd name="T1" fmla="*/ 26 h 1830"/>
                <a:gd name="T2" fmla="*/ 141 w 4263"/>
                <a:gd name="T3" fmla="*/ 59 h 1830"/>
                <a:gd name="T4" fmla="*/ 184 w 4263"/>
                <a:gd name="T5" fmla="*/ 87 h 1830"/>
                <a:gd name="T6" fmla="*/ 276 w 4263"/>
                <a:gd name="T7" fmla="*/ 103 h 1830"/>
                <a:gd name="T8" fmla="*/ 300 w 4263"/>
                <a:gd name="T9" fmla="*/ 129 h 1830"/>
                <a:gd name="T10" fmla="*/ 323 w 4263"/>
                <a:gd name="T11" fmla="*/ 177 h 1830"/>
                <a:gd name="T12" fmla="*/ 373 w 4263"/>
                <a:gd name="T13" fmla="*/ 207 h 1830"/>
                <a:gd name="T14" fmla="*/ 427 w 4263"/>
                <a:gd name="T15" fmla="*/ 236 h 1830"/>
                <a:gd name="T16" fmla="*/ 456 w 4263"/>
                <a:gd name="T17" fmla="*/ 266 h 1830"/>
                <a:gd name="T18" fmla="*/ 508 w 4263"/>
                <a:gd name="T19" fmla="*/ 290 h 1830"/>
                <a:gd name="T20" fmla="*/ 534 w 4263"/>
                <a:gd name="T21" fmla="*/ 314 h 1830"/>
                <a:gd name="T22" fmla="*/ 609 w 4263"/>
                <a:gd name="T23" fmla="*/ 335 h 1830"/>
                <a:gd name="T24" fmla="*/ 637 w 4263"/>
                <a:gd name="T25" fmla="*/ 389 h 1830"/>
                <a:gd name="T26" fmla="*/ 685 w 4263"/>
                <a:gd name="T27" fmla="*/ 415 h 1830"/>
                <a:gd name="T28" fmla="*/ 737 w 4263"/>
                <a:gd name="T29" fmla="*/ 446 h 1830"/>
                <a:gd name="T30" fmla="*/ 805 w 4263"/>
                <a:gd name="T31" fmla="*/ 458 h 1830"/>
                <a:gd name="T32" fmla="*/ 850 w 4263"/>
                <a:gd name="T33" fmla="*/ 489 h 1830"/>
                <a:gd name="T34" fmla="*/ 900 w 4263"/>
                <a:gd name="T35" fmla="*/ 507 h 1830"/>
                <a:gd name="T36" fmla="*/ 942 w 4263"/>
                <a:gd name="T37" fmla="*/ 576 h 1830"/>
                <a:gd name="T38" fmla="*/ 1001 w 4263"/>
                <a:gd name="T39" fmla="*/ 626 h 1830"/>
                <a:gd name="T40" fmla="*/ 1060 w 4263"/>
                <a:gd name="T41" fmla="*/ 680 h 1830"/>
                <a:gd name="T42" fmla="*/ 1100 w 4263"/>
                <a:gd name="T43" fmla="*/ 694 h 1830"/>
                <a:gd name="T44" fmla="*/ 1126 w 4263"/>
                <a:gd name="T45" fmla="*/ 718 h 1830"/>
                <a:gd name="T46" fmla="*/ 1181 w 4263"/>
                <a:gd name="T47" fmla="*/ 737 h 1830"/>
                <a:gd name="T48" fmla="*/ 1216 w 4263"/>
                <a:gd name="T49" fmla="*/ 772 h 1830"/>
                <a:gd name="T50" fmla="*/ 1259 w 4263"/>
                <a:gd name="T51" fmla="*/ 819 h 1830"/>
                <a:gd name="T52" fmla="*/ 1270 w 4263"/>
                <a:gd name="T53" fmla="*/ 857 h 1830"/>
                <a:gd name="T54" fmla="*/ 1351 w 4263"/>
                <a:gd name="T55" fmla="*/ 883 h 1830"/>
                <a:gd name="T56" fmla="*/ 1396 w 4263"/>
                <a:gd name="T57" fmla="*/ 907 h 1830"/>
                <a:gd name="T58" fmla="*/ 1448 w 4263"/>
                <a:gd name="T59" fmla="*/ 921 h 1830"/>
                <a:gd name="T60" fmla="*/ 1493 w 4263"/>
                <a:gd name="T61" fmla="*/ 970 h 1830"/>
                <a:gd name="T62" fmla="*/ 1561 w 4263"/>
                <a:gd name="T63" fmla="*/ 994 h 1830"/>
                <a:gd name="T64" fmla="*/ 1587 w 4263"/>
                <a:gd name="T65" fmla="*/ 1030 h 1830"/>
                <a:gd name="T66" fmla="*/ 1644 w 4263"/>
                <a:gd name="T67" fmla="*/ 1044 h 1830"/>
                <a:gd name="T68" fmla="*/ 1752 w 4263"/>
                <a:gd name="T69" fmla="*/ 1067 h 1830"/>
                <a:gd name="T70" fmla="*/ 1814 w 4263"/>
                <a:gd name="T71" fmla="*/ 1098 h 1830"/>
                <a:gd name="T72" fmla="*/ 1847 w 4263"/>
                <a:gd name="T73" fmla="*/ 1129 h 1830"/>
                <a:gd name="T74" fmla="*/ 1911 w 4263"/>
                <a:gd name="T75" fmla="*/ 1143 h 1830"/>
                <a:gd name="T76" fmla="*/ 1934 w 4263"/>
                <a:gd name="T77" fmla="*/ 1169 h 1830"/>
                <a:gd name="T78" fmla="*/ 2007 w 4263"/>
                <a:gd name="T79" fmla="*/ 1181 h 1830"/>
                <a:gd name="T80" fmla="*/ 2066 w 4263"/>
                <a:gd name="T81" fmla="*/ 1202 h 1830"/>
                <a:gd name="T82" fmla="*/ 2111 w 4263"/>
                <a:gd name="T83" fmla="*/ 1226 h 1830"/>
                <a:gd name="T84" fmla="*/ 2168 w 4263"/>
                <a:gd name="T85" fmla="*/ 1256 h 1830"/>
                <a:gd name="T86" fmla="*/ 2220 w 4263"/>
                <a:gd name="T87" fmla="*/ 1270 h 1830"/>
                <a:gd name="T88" fmla="*/ 2322 w 4263"/>
                <a:gd name="T89" fmla="*/ 1301 h 1830"/>
                <a:gd name="T90" fmla="*/ 2480 w 4263"/>
                <a:gd name="T91" fmla="*/ 1327 h 1830"/>
                <a:gd name="T92" fmla="*/ 2499 w 4263"/>
                <a:gd name="T93" fmla="*/ 1358 h 1830"/>
                <a:gd name="T94" fmla="*/ 2529 w 4263"/>
                <a:gd name="T95" fmla="*/ 1410 h 1830"/>
                <a:gd name="T96" fmla="*/ 2614 w 4263"/>
                <a:gd name="T97" fmla="*/ 1450 h 1830"/>
                <a:gd name="T98" fmla="*/ 2721 w 4263"/>
                <a:gd name="T99" fmla="*/ 1476 h 1830"/>
                <a:gd name="T100" fmla="*/ 2839 w 4263"/>
                <a:gd name="T101" fmla="*/ 1535 h 1830"/>
                <a:gd name="T102" fmla="*/ 2962 w 4263"/>
                <a:gd name="T103" fmla="*/ 1573 h 1830"/>
                <a:gd name="T104" fmla="*/ 3028 w 4263"/>
                <a:gd name="T105" fmla="*/ 1627 h 1830"/>
                <a:gd name="T106" fmla="*/ 3767 w 4263"/>
                <a:gd name="T107" fmla="*/ 170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1830">
                  <a:moveTo>
                    <a:pt x="0" y="0"/>
                  </a:moveTo>
                  <a:lnTo>
                    <a:pt x="33" y="0"/>
                  </a:lnTo>
                  <a:lnTo>
                    <a:pt x="33" y="11"/>
                  </a:lnTo>
                  <a:lnTo>
                    <a:pt x="54" y="11"/>
                  </a:lnTo>
                  <a:lnTo>
                    <a:pt x="54" y="26"/>
                  </a:lnTo>
                  <a:lnTo>
                    <a:pt x="82" y="26"/>
                  </a:lnTo>
                  <a:lnTo>
                    <a:pt x="82" y="42"/>
                  </a:lnTo>
                  <a:lnTo>
                    <a:pt x="108" y="42"/>
                  </a:lnTo>
                  <a:lnTo>
                    <a:pt x="108" y="59"/>
                  </a:lnTo>
                  <a:lnTo>
                    <a:pt x="141" y="59"/>
                  </a:lnTo>
                  <a:lnTo>
                    <a:pt x="141" y="73"/>
                  </a:lnTo>
                  <a:lnTo>
                    <a:pt x="153" y="73"/>
                  </a:lnTo>
                  <a:lnTo>
                    <a:pt x="153" y="80"/>
                  </a:lnTo>
                  <a:lnTo>
                    <a:pt x="184" y="80"/>
                  </a:lnTo>
                  <a:lnTo>
                    <a:pt x="184" y="87"/>
                  </a:lnTo>
                  <a:lnTo>
                    <a:pt x="200" y="87"/>
                  </a:lnTo>
                  <a:lnTo>
                    <a:pt x="200" y="96"/>
                  </a:lnTo>
                  <a:lnTo>
                    <a:pt x="219" y="96"/>
                  </a:lnTo>
                  <a:lnTo>
                    <a:pt x="219" y="103"/>
                  </a:lnTo>
                  <a:lnTo>
                    <a:pt x="276" y="103"/>
                  </a:lnTo>
                  <a:lnTo>
                    <a:pt x="276" y="113"/>
                  </a:lnTo>
                  <a:lnTo>
                    <a:pt x="288" y="113"/>
                  </a:lnTo>
                  <a:lnTo>
                    <a:pt x="288" y="120"/>
                  </a:lnTo>
                  <a:lnTo>
                    <a:pt x="300" y="120"/>
                  </a:lnTo>
                  <a:lnTo>
                    <a:pt x="300" y="129"/>
                  </a:lnTo>
                  <a:lnTo>
                    <a:pt x="307" y="129"/>
                  </a:lnTo>
                  <a:lnTo>
                    <a:pt x="307" y="137"/>
                  </a:lnTo>
                  <a:lnTo>
                    <a:pt x="316" y="137"/>
                  </a:lnTo>
                  <a:lnTo>
                    <a:pt x="316" y="177"/>
                  </a:lnTo>
                  <a:lnTo>
                    <a:pt x="323" y="177"/>
                  </a:lnTo>
                  <a:lnTo>
                    <a:pt x="323" y="186"/>
                  </a:lnTo>
                  <a:lnTo>
                    <a:pt x="342" y="186"/>
                  </a:lnTo>
                  <a:lnTo>
                    <a:pt x="342" y="193"/>
                  </a:lnTo>
                  <a:lnTo>
                    <a:pt x="373" y="193"/>
                  </a:lnTo>
                  <a:lnTo>
                    <a:pt x="373" y="207"/>
                  </a:lnTo>
                  <a:lnTo>
                    <a:pt x="394" y="207"/>
                  </a:lnTo>
                  <a:lnTo>
                    <a:pt x="394" y="217"/>
                  </a:lnTo>
                  <a:lnTo>
                    <a:pt x="413" y="217"/>
                  </a:lnTo>
                  <a:lnTo>
                    <a:pt x="413" y="236"/>
                  </a:lnTo>
                  <a:lnTo>
                    <a:pt x="427" y="236"/>
                  </a:lnTo>
                  <a:lnTo>
                    <a:pt x="427" y="248"/>
                  </a:lnTo>
                  <a:lnTo>
                    <a:pt x="441" y="248"/>
                  </a:lnTo>
                  <a:lnTo>
                    <a:pt x="441" y="259"/>
                  </a:lnTo>
                  <a:lnTo>
                    <a:pt x="456" y="259"/>
                  </a:lnTo>
                  <a:lnTo>
                    <a:pt x="456" y="266"/>
                  </a:lnTo>
                  <a:lnTo>
                    <a:pt x="472" y="266"/>
                  </a:lnTo>
                  <a:lnTo>
                    <a:pt x="472" y="278"/>
                  </a:lnTo>
                  <a:lnTo>
                    <a:pt x="489" y="278"/>
                  </a:lnTo>
                  <a:lnTo>
                    <a:pt x="489" y="290"/>
                  </a:lnTo>
                  <a:lnTo>
                    <a:pt x="508" y="290"/>
                  </a:lnTo>
                  <a:lnTo>
                    <a:pt x="508" y="295"/>
                  </a:lnTo>
                  <a:lnTo>
                    <a:pt x="512" y="295"/>
                  </a:lnTo>
                  <a:lnTo>
                    <a:pt x="512" y="309"/>
                  </a:lnTo>
                  <a:lnTo>
                    <a:pt x="534" y="309"/>
                  </a:lnTo>
                  <a:lnTo>
                    <a:pt x="534" y="314"/>
                  </a:lnTo>
                  <a:lnTo>
                    <a:pt x="569" y="314"/>
                  </a:lnTo>
                  <a:lnTo>
                    <a:pt x="569" y="323"/>
                  </a:lnTo>
                  <a:lnTo>
                    <a:pt x="595" y="323"/>
                  </a:lnTo>
                  <a:lnTo>
                    <a:pt x="595" y="335"/>
                  </a:lnTo>
                  <a:lnTo>
                    <a:pt x="609" y="335"/>
                  </a:lnTo>
                  <a:lnTo>
                    <a:pt x="609" y="340"/>
                  </a:lnTo>
                  <a:lnTo>
                    <a:pt x="628" y="340"/>
                  </a:lnTo>
                  <a:lnTo>
                    <a:pt x="628" y="356"/>
                  </a:lnTo>
                  <a:lnTo>
                    <a:pt x="637" y="356"/>
                  </a:lnTo>
                  <a:lnTo>
                    <a:pt x="637" y="389"/>
                  </a:lnTo>
                  <a:lnTo>
                    <a:pt x="647" y="389"/>
                  </a:lnTo>
                  <a:lnTo>
                    <a:pt x="647" y="408"/>
                  </a:lnTo>
                  <a:lnTo>
                    <a:pt x="663" y="408"/>
                  </a:lnTo>
                  <a:lnTo>
                    <a:pt x="663" y="415"/>
                  </a:lnTo>
                  <a:lnTo>
                    <a:pt x="685" y="415"/>
                  </a:lnTo>
                  <a:lnTo>
                    <a:pt x="685" y="432"/>
                  </a:lnTo>
                  <a:lnTo>
                    <a:pt x="711" y="432"/>
                  </a:lnTo>
                  <a:lnTo>
                    <a:pt x="711" y="439"/>
                  </a:lnTo>
                  <a:lnTo>
                    <a:pt x="737" y="439"/>
                  </a:lnTo>
                  <a:lnTo>
                    <a:pt x="737" y="446"/>
                  </a:lnTo>
                  <a:lnTo>
                    <a:pt x="756" y="446"/>
                  </a:lnTo>
                  <a:lnTo>
                    <a:pt x="756" y="453"/>
                  </a:lnTo>
                  <a:lnTo>
                    <a:pt x="774" y="453"/>
                  </a:lnTo>
                  <a:lnTo>
                    <a:pt x="774" y="458"/>
                  </a:lnTo>
                  <a:lnTo>
                    <a:pt x="805" y="458"/>
                  </a:lnTo>
                  <a:lnTo>
                    <a:pt x="805" y="467"/>
                  </a:lnTo>
                  <a:lnTo>
                    <a:pt x="822" y="467"/>
                  </a:lnTo>
                  <a:lnTo>
                    <a:pt x="822" y="479"/>
                  </a:lnTo>
                  <a:lnTo>
                    <a:pt x="850" y="479"/>
                  </a:lnTo>
                  <a:lnTo>
                    <a:pt x="850" y="489"/>
                  </a:lnTo>
                  <a:lnTo>
                    <a:pt x="867" y="489"/>
                  </a:lnTo>
                  <a:lnTo>
                    <a:pt x="867" y="500"/>
                  </a:lnTo>
                  <a:lnTo>
                    <a:pt x="888" y="500"/>
                  </a:lnTo>
                  <a:lnTo>
                    <a:pt x="888" y="507"/>
                  </a:lnTo>
                  <a:lnTo>
                    <a:pt x="900" y="507"/>
                  </a:lnTo>
                  <a:lnTo>
                    <a:pt x="900" y="522"/>
                  </a:lnTo>
                  <a:lnTo>
                    <a:pt x="930" y="522"/>
                  </a:lnTo>
                  <a:lnTo>
                    <a:pt x="930" y="545"/>
                  </a:lnTo>
                  <a:lnTo>
                    <a:pt x="942" y="545"/>
                  </a:lnTo>
                  <a:lnTo>
                    <a:pt x="942" y="576"/>
                  </a:lnTo>
                  <a:lnTo>
                    <a:pt x="956" y="576"/>
                  </a:lnTo>
                  <a:lnTo>
                    <a:pt x="956" y="604"/>
                  </a:lnTo>
                  <a:lnTo>
                    <a:pt x="963" y="604"/>
                  </a:lnTo>
                  <a:lnTo>
                    <a:pt x="963" y="626"/>
                  </a:lnTo>
                  <a:lnTo>
                    <a:pt x="1001" y="626"/>
                  </a:lnTo>
                  <a:lnTo>
                    <a:pt x="1001" y="633"/>
                  </a:lnTo>
                  <a:lnTo>
                    <a:pt x="1044" y="633"/>
                  </a:lnTo>
                  <a:lnTo>
                    <a:pt x="1044" y="642"/>
                  </a:lnTo>
                  <a:lnTo>
                    <a:pt x="1060" y="642"/>
                  </a:lnTo>
                  <a:lnTo>
                    <a:pt x="1060" y="680"/>
                  </a:lnTo>
                  <a:lnTo>
                    <a:pt x="1065" y="680"/>
                  </a:lnTo>
                  <a:lnTo>
                    <a:pt x="1065" y="689"/>
                  </a:lnTo>
                  <a:lnTo>
                    <a:pt x="1082" y="689"/>
                  </a:lnTo>
                  <a:lnTo>
                    <a:pt x="1082" y="694"/>
                  </a:lnTo>
                  <a:lnTo>
                    <a:pt x="1100" y="694"/>
                  </a:lnTo>
                  <a:lnTo>
                    <a:pt x="1100" y="699"/>
                  </a:lnTo>
                  <a:lnTo>
                    <a:pt x="1117" y="699"/>
                  </a:lnTo>
                  <a:lnTo>
                    <a:pt x="1117" y="706"/>
                  </a:lnTo>
                  <a:lnTo>
                    <a:pt x="1126" y="706"/>
                  </a:lnTo>
                  <a:lnTo>
                    <a:pt x="1126" y="718"/>
                  </a:lnTo>
                  <a:lnTo>
                    <a:pt x="1143" y="718"/>
                  </a:lnTo>
                  <a:lnTo>
                    <a:pt x="1143" y="727"/>
                  </a:lnTo>
                  <a:lnTo>
                    <a:pt x="1157" y="727"/>
                  </a:lnTo>
                  <a:lnTo>
                    <a:pt x="1157" y="737"/>
                  </a:lnTo>
                  <a:lnTo>
                    <a:pt x="1181" y="737"/>
                  </a:lnTo>
                  <a:lnTo>
                    <a:pt x="1181" y="746"/>
                  </a:lnTo>
                  <a:lnTo>
                    <a:pt x="1197" y="746"/>
                  </a:lnTo>
                  <a:lnTo>
                    <a:pt x="1197" y="763"/>
                  </a:lnTo>
                  <a:lnTo>
                    <a:pt x="1216" y="763"/>
                  </a:lnTo>
                  <a:lnTo>
                    <a:pt x="1216" y="772"/>
                  </a:lnTo>
                  <a:lnTo>
                    <a:pt x="1240" y="772"/>
                  </a:lnTo>
                  <a:lnTo>
                    <a:pt x="1240" y="786"/>
                  </a:lnTo>
                  <a:lnTo>
                    <a:pt x="1252" y="786"/>
                  </a:lnTo>
                  <a:lnTo>
                    <a:pt x="1252" y="819"/>
                  </a:lnTo>
                  <a:lnTo>
                    <a:pt x="1259" y="819"/>
                  </a:lnTo>
                  <a:lnTo>
                    <a:pt x="1259" y="829"/>
                  </a:lnTo>
                  <a:lnTo>
                    <a:pt x="1266" y="829"/>
                  </a:lnTo>
                  <a:lnTo>
                    <a:pt x="1266" y="852"/>
                  </a:lnTo>
                  <a:lnTo>
                    <a:pt x="1270" y="852"/>
                  </a:lnTo>
                  <a:lnTo>
                    <a:pt x="1270" y="857"/>
                  </a:lnTo>
                  <a:lnTo>
                    <a:pt x="1275" y="857"/>
                  </a:lnTo>
                  <a:lnTo>
                    <a:pt x="1275" y="867"/>
                  </a:lnTo>
                  <a:lnTo>
                    <a:pt x="1327" y="867"/>
                  </a:lnTo>
                  <a:lnTo>
                    <a:pt x="1327" y="883"/>
                  </a:lnTo>
                  <a:lnTo>
                    <a:pt x="1351" y="883"/>
                  </a:lnTo>
                  <a:lnTo>
                    <a:pt x="1351" y="893"/>
                  </a:lnTo>
                  <a:lnTo>
                    <a:pt x="1379" y="893"/>
                  </a:lnTo>
                  <a:lnTo>
                    <a:pt x="1379" y="902"/>
                  </a:lnTo>
                  <a:lnTo>
                    <a:pt x="1396" y="902"/>
                  </a:lnTo>
                  <a:lnTo>
                    <a:pt x="1396" y="907"/>
                  </a:lnTo>
                  <a:lnTo>
                    <a:pt x="1403" y="907"/>
                  </a:lnTo>
                  <a:lnTo>
                    <a:pt x="1403" y="914"/>
                  </a:lnTo>
                  <a:lnTo>
                    <a:pt x="1417" y="914"/>
                  </a:lnTo>
                  <a:lnTo>
                    <a:pt x="1417" y="921"/>
                  </a:lnTo>
                  <a:lnTo>
                    <a:pt x="1448" y="921"/>
                  </a:lnTo>
                  <a:lnTo>
                    <a:pt x="1448" y="940"/>
                  </a:lnTo>
                  <a:lnTo>
                    <a:pt x="1478" y="940"/>
                  </a:lnTo>
                  <a:lnTo>
                    <a:pt x="1478" y="963"/>
                  </a:lnTo>
                  <a:lnTo>
                    <a:pt x="1493" y="963"/>
                  </a:lnTo>
                  <a:lnTo>
                    <a:pt x="1493" y="970"/>
                  </a:lnTo>
                  <a:lnTo>
                    <a:pt x="1537" y="970"/>
                  </a:lnTo>
                  <a:lnTo>
                    <a:pt x="1537" y="980"/>
                  </a:lnTo>
                  <a:lnTo>
                    <a:pt x="1556" y="980"/>
                  </a:lnTo>
                  <a:lnTo>
                    <a:pt x="1556" y="994"/>
                  </a:lnTo>
                  <a:lnTo>
                    <a:pt x="1561" y="994"/>
                  </a:lnTo>
                  <a:lnTo>
                    <a:pt x="1561" y="1004"/>
                  </a:lnTo>
                  <a:lnTo>
                    <a:pt x="1582" y="1004"/>
                  </a:lnTo>
                  <a:lnTo>
                    <a:pt x="1582" y="1013"/>
                  </a:lnTo>
                  <a:lnTo>
                    <a:pt x="1587" y="1013"/>
                  </a:lnTo>
                  <a:lnTo>
                    <a:pt x="1587" y="1030"/>
                  </a:lnTo>
                  <a:lnTo>
                    <a:pt x="1601" y="1030"/>
                  </a:lnTo>
                  <a:lnTo>
                    <a:pt x="1601" y="1034"/>
                  </a:lnTo>
                  <a:lnTo>
                    <a:pt x="1630" y="1034"/>
                  </a:lnTo>
                  <a:lnTo>
                    <a:pt x="1630" y="1044"/>
                  </a:lnTo>
                  <a:lnTo>
                    <a:pt x="1644" y="1044"/>
                  </a:lnTo>
                  <a:lnTo>
                    <a:pt x="1644" y="1056"/>
                  </a:lnTo>
                  <a:lnTo>
                    <a:pt x="1715" y="1056"/>
                  </a:lnTo>
                  <a:lnTo>
                    <a:pt x="1715" y="1058"/>
                  </a:lnTo>
                  <a:lnTo>
                    <a:pt x="1752" y="1058"/>
                  </a:lnTo>
                  <a:lnTo>
                    <a:pt x="1752" y="1067"/>
                  </a:lnTo>
                  <a:lnTo>
                    <a:pt x="1769" y="1067"/>
                  </a:lnTo>
                  <a:lnTo>
                    <a:pt x="1769" y="1084"/>
                  </a:lnTo>
                  <a:lnTo>
                    <a:pt x="1795" y="1084"/>
                  </a:lnTo>
                  <a:lnTo>
                    <a:pt x="1795" y="1098"/>
                  </a:lnTo>
                  <a:lnTo>
                    <a:pt x="1814" y="1098"/>
                  </a:lnTo>
                  <a:lnTo>
                    <a:pt x="1814" y="1103"/>
                  </a:lnTo>
                  <a:lnTo>
                    <a:pt x="1828" y="1103"/>
                  </a:lnTo>
                  <a:lnTo>
                    <a:pt x="1828" y="1115"/>
                  </a:lnTo>
                  <a:lnTo>
                    <a:pt x="1847" y="1115"/>
                  </a:lnTo>
                  <a:lnTo>
                    <a:pt x="1847" y="1129"/>
                  </a:lnTo>
                  <a:lnTo>
                    <a:pt x="1852" y="1129"/>
                  </a:lnTo>
                  <a:lnTo>
                    <a:pt x="1852" y="1138"/>
                  </a:lnTo>
                  <a:lnTo>
                    <a:pt x="1896" y="1138"/>
                  </a:lnTo>
                  <a:lnTo>
                    <a:pt x="1896" y="1143"/>
                  </a:lnTo>
                  <a:lnTo>
                    <a:pt x="1911" y="1143"/>
                  </a:lnTo>
                  <a:lnTo>
                    <a:pt x="1911" y="1152"/>
                  </a:lnTo>
                  <a:lnTo>
                    <a:pt x="1922" y="1152"/>
                  </a:lnTo>
                  <a:lnTo>
                    <a:pt x="1922" y="1162"/>
                  </a:lnTo>
                  <a:lnTo>
                    <a:pt x="1934" y="1162"/>
                  </a:lnTo>
                  <a:lnTo>
                    <a:pt x="1934" y="1169"/>
                  </a:lnTo>
                  <a:lnTo>
                    <a:pt x="1958" y="1169"/>
                  </a:lnTo>
                  <a:lnTo>
                    <a:pt x="1958" y="1171"/>
                  </a:lnTo>
                  <a:lnTo>
                    <a:pt x="1979" y="1171"/>
                  </a:lnTo>
                  <a:lnTo>
                    <a:pt x="1979" y="1181"/>
                  </a:lnTo>
                  <a:lnTo>
                    <a:pt x="2007" y="1181"/>
                  </a:lnTo>
                  <a:lnTo>
                    <a:pt x="2007" y="1190"/>
                  </a:lnTo>
                  <a:lnTo>
                    <a:pt x="2029" y="1190"/>
                  </a:lnTo>
                  <a:lnTo>
                    <a:pt x="2029" y="1197"/>
                  </a:lnTo>
                  <a:lnTo>
                    <a:pt x="2066" y="1197"/>
                  </a:lnTo>
                  <a:lnTo>
                    <a:pt x="2066" y="1202"/>
                  </a:lnTo>
                  <a:lnTo>
                    <a:pt x="2088" y="1202"/>
                  </a:lnTo>
                  <a:lnTo>
                    <a:pt x="2088" y="1211"/>
                  </a:lnTo>
                  <a:lnTo>
                    <a:pt x="2100" y="1211"/>
                  </a:lnTo>
                  <a:lnTo>
                    <a:pt x="2100" y="1226"/>
                  </a:lnTo>
                  <a:lnTo>
                    <a:pt x="2111" y="1226"/>
                  </a:lnTo>
                  <a:lnTo>
                    <a:pt x="2111" y="1240"/>
                  </a:lnTo>
                  <a:lnTo>
                    <a:pt x="2118" y="1240"/>
                  </a:lnTo>
                  <a:lnTo>
                    <a:pt x="2118" y="1247"/>
                  </a:lnTo>
                  <a:lnTo>
                    <a:pt x="2168" y="1247"/>
                  </a:lnTo>
                  <a:lnTo>
                    <a:pt x="2168" y="1256"/>
                  </a:lnTo>
                  <a:lnTo>
                    <a:pt x="2192" y="1256"/>
                  </a:lnTo>
                  <a:lnTo>
                    <a:pt x="2192" y="1261"/>
                  </a:lnTo>
                  <a:lnTo>
                    <a:pt x="2206" y="1261"/>
                  </a:lnTo>
                  <a:lnTo>
                    <a:pt x="2206" y="1270"/>
                  </a:lnTo>
                  <a:lnTo>
                    <a:pt x="2220" y="1270"/>
                  </a:lnTo>
                  <a:lnTo>
                    <a:pt x="2220" y="1282"/>
                  </a:lnTo>
                  <a:lnTo>
                    <a:pt x="2270" y="1282"/>
                  </a:lnTo>
                  <a:lnTo>
                    <a:pt x="2270" y="1292"/>
                  </a:lnTo>
                  <a:lnTo>
                    <a:pt x="2322" y="1292"/>
                  </a:lnTo>
                  <a:lnTo>
                    <a:pt x="2322" y="1301"/>
                  </a:lnTo>
                  <a:lnTo>
                    <a:pt x="2404" y="1301"/>
                  </a:lnTo>
                  <a:lnTo>
                    <a:pt x="2404" y="1318"/>
                  </a:lnTo>
                  <a:lnTo>
                    <a:pt x="2437" y="1318"/>
                  </a:lnTo>
                  <a:lnTo>
                    <a:pt x="2437" y="1327"/>
                  </a:lnTo>
                  <a:lnTo>
                    <a:pt x="2480" y="1327"/>
                  </a:lnTo>
                  <a:lnTo>
                    <a:pt x="2480" y="1337"/>
                  </a:lnTo>
                  <a:lnTo>
                    <a:pt x="2485" y="1337"/>
                  </a:lnTo>
                  <a:lnTo>
                    <a:pt x="2485" y="1346"/>
                  </a:lnTo>
                  <a:lnTo>
                    <a:pt x="2499" y="1346"/>
                  </a:lnTo>
                  <a:lnTo>
                    <a:pt x="2499" y="1358"/>
                  </a:lnTo>
                  <a:lnTo>
                    <a:pt x="2506" y="1358"/>
                  </a:lnTo>
                  <a:lnTo>
                    <a:pt x="2506" y="1393"/>
                  </a:lnTo>
                  <a:lnTo>
                    <a:pt x="2515" y="1393"/>
                  </a:lnTo>
                  <a:lnTo>
                    <a:pt x="2515" y="1410"/>
                  </a:lnTo>
                  <a:lnTo>
                    <a:pt x="2529" y="1410"/>
                  </a:lnTo>
                  <a:lnTo>
                    <a:pt x="2529" y="1419"/>
                  </a:lnTo>
                  <a:lnTo>
                    <a:pt x="2534" y="1419"/>
                  </a:lnTo>
                  <a:lnTo>
                    <a:pt x="2534" y="1438"/>
                  </a:lnTo>
                  <a:lnTo>
                    <a:pt x="2614" y="1438"/>
                  </a:lnTo>
                  <a:lnTo>
                    <a:pt x="2614" y="1450"/>
                  </a:lnTo>
                  <a:lnTo>
                    <a:pt x="2624" y="1450"/>
                  </a:lnTo>
                  <a:lnTo>
                    <a:pt x="2624" y="1462"/>
                  </a:lnTo>
                  <a:lnTo>
                    <a:pt x="2678" y="1462"/>
                  </a:lnTo>
                  <a:lnTo>
                    <a:pt x="2678" y="1476"/>
                  </a:lnTo>
                  <a:lnTo>
                    <a:pt x="2721" y="1476"/>
                  </a:lnTo>
                  <a:lnTo>
                    <a:pt x="2721" y="1500"/>
                  </a:lnTo>
                  <a:lnTo>
                    <a:pt x="2749" y="1500"/>
                  </a:lnTo>
                  <a:lnTo>
                    <a:pt x="2749" y="1507"/>
                  </a:lnTo>
                  <a:lnTo>
                    <a:pt x="2839" y="1507"/>
                  </a:lnTo>
                  <a:lnTo>
                    <a:pt x="2839" y="1535"/>
                  </a:lnTo>
                  <a:lnTo>
                    <a:pt x="2877" y="1535"/>
                  </a:lnTo>
                  <a:lnTo>
                    <a:pt x="2877" y="1552"/>
                  </a:lnTo>
                  <a:lnTo>
                    <a:pt x="2910" y="1552"/>
                  </a:lnTo>
                  <a:lnTo>
                    <a:pt x="2910" y="1573"/>
                  </a:lnTo>
                  <a:lnTo>
                    <a:pt x="2962" y="1573"/>
                  </a:lnTo>
                  <a:lnTo>
                    <a:pt x="2962" y="1582"/>
                  </a:lnTo>
                  <a:lnTo>
                    <a:pt x="2971" y="1582"/>
                  </a:lnTo>
                  <a:lnTo>
                    <a:pt x="2971" y="1601"/>
                  </a:lnTo>
                  <a:lnTo>
                    <a:pt x="3028" y="1601"/>
                  </a:lnTo>
                  <a:lnTo>
                    <a:pt x="3028" y="1627"/>
                  </a:lnTo>
                  <a:lnTo>
                    <a:pt x="3151" y="1627"/>
                  </a:lnTo>
                  <a:lnTo>
                    <a:pt x="3151" y="1656"/>
                  </a:lnTo>
                  <a:lnTo>
                    <a:pt x="3363" y="1656"/>
                  </a:lnTo>
                  <a:lnTo>
                    <a:pt x="3363" y="1700"/>
                  </a:lnTo>
                  <a:lnTo>
                    <a:pt x="3767" y="1700"/>
                  </a:lnTo>
                  <a:lnTo>
                    <a:pt x="3767" y="1767"/>
                  </a:lnTo>
                  <a:lnTo>
                    <a:pt x="3800" y="1767"/>
                  </a:lnTo>
                  <a:lnTo>
                    <a:pt x="3800" y="1830"/>
                  </a:lnTo>
                  <a:lnTo>
                    <a:pt x="4263" y="1830"/>
                  </a:lnTo>
                </a:path>
              </a:pathLst>
            </a:custGeom>
            <a:noFill/>
            <a:ln w="12700"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nvGrpSpPr>
            <p:cNvPr id="905" name="Group 904"/>
            <p:cNvGrpSpPr/>
            <p:nvPr/>
          </p:nvGrpSpPr>
          <p:grpSpPr>
            <a:xfrm>
              <a:off x="10763250" y="3870325"/>
              <a:ext cx="6808788" cy="2962275"/>
              <a:chOff x="10763250" y="3870325"/>
              <a:chExt cx="6808788" cy="2962275"/>
            </a:xfrm>
            <a:grpFill/>
          </p:grpSpPr>
          <p:sp>
            <p:nvSpPr>
              <p:cNvPr id="906" name="Oval 52"/>
              <p:cNvSpPr>
                <a:spLocks noChangeArrowheads="1"/>
              </p:cNvSpPr>
              <p:nvPr/>
            </p:nvSpPr>
            <p:spPr bwMode="auto">
              <a:xfrm>
                <a:off x="10763250" y="3870325"/>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7" name="Oval 53"/>
              <p:cNvSpPr>
                <a:spLocks noChangeArrowheads="1"/>
              </p:cNvSpPr>
              <p:nvPr/>
            </p:nvSpPr>
            <p:spPr bwMode="auto">
              <a:xfrm>
                <a:off x="10785475" y="3870325"/>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8" name="Oval 54"/>
              <p:cNvSpPr>
                <a:spLocks noChangeArrowheads="1"/>
              </p:cNvSpPr>
              <p:nvPr/>
            </p:nvSpPr>
            <p:spPr bwMode="auto">
              <a:xfrm>
                <a:off x="10818813" y="3887788"/>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9" name="Oval 55"/>
              <p:cNvSpPr>
                <a:spLocks noChangeArrowheads="1"/>
              </p:cNvSpPr>
              <p:nvPr/>
            </p:nvSpPr>
            <p:spPr bwMode="auto">
              <a:xfrm>
                <a:off x="10848975" y="39147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0" name="Oval 56"/>
              <p:cNvSpPr>
                <a:spLocks noChangeArrowheads="1"/>
              </p:cNvSpPr>
              <p:nvPr/>
            </p:nvSpPr>
            <p:spPr bwMode="auto">
              <a:xfrm>
                <a:off x="10887075" y="3925888"/>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1" name="Oval 57"/>
              <p:cNvSpPr>
                <a:spLocks noChangeArrowheads="1"/>
              </p:cNvSpPr>
              <p:nvPr/>
            </p:nvSpPr>
            <p:spPr bwMode="auto">
              <a:xfrm>
                <a:off x="10906125" y="3933825"/>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2" name="Oval 58"/>
              <p:cNvSpPr>
                <a:spLocks noChangeArrowheads="1"/>
              </p:cNvSpPr>
              <p:nvPr/>
            </p:nvSpPr>
            <p:spPr bwMode="auto">
              <a:xfrm>
                <a:off x="10923588" y="3948113"/>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3" name="Oval 59"/>
              <p:cNvSpPr>
                <a:spLocks noChangeArrowheads="1"/>
              </p:cNvSpPr>
              <p:nvPr/>
            </p:nvSpPr>
            <p:spPr bwMode="auto">
              <a:xfrm>
                <a:off x="10988675" y="3986213"/>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4" name="Oval 60"/>
              <p:cNvSpPr>
                <a:spLocks noChangeArrowheads="1"/>
              </p:cNvSpPr>
              <p:nvPr/>
            </p:nvSpPr>
            <p:spPr bwMode="auto">
              <a:xfrm>
                <a:off x="11022013" y="3994150"/>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5" name="Oval 61"/>
              <p:cNvSpPr>
                <a:spLocks noChangeArrowheads="1"/>
              </p:cNvSpPr>
              <p:nvPr/>
            </p:nvSpPr>
            <p:spPr bwMode="auto">
              <a:xfrm>
                <a:off x="11055350" y="4011613"/>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6" name="Oval 62"/>
              <p:cNvSpPr>
                <a:spLocks noChangeArrowheads="1"/>
              </p:cNvSpPr>
              <p:nvPr/>
            </p:nvSpPr>
            <p:spPr bwMode="auto">
              <a:xfrm>
                <a:off x="11082338" y="4022725"/>
                <a:ext cx="58738"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7" name="Oval 63"/>
              <p:cNvSpPr>
                <a:spLocks noChangeArrowheads="1"/>
              </p:cNvSpPr>
              <p:nvPr/>
            </p:nvSpPr>
            <p:spPr bwMode="auto">
              <a:xfrm>
                <a:off x="11126788" y="403066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8" name="Oval 64"/>
              <p:cNvSpPr>
                <a:spLocks noChangeArrowheads="1"/>
              </p:cNvSpPr>
              <p:nvPr/>
            </p:nvSpPr>
            <p:spPr bwMode="auto">
              <a:xfrm>
                <a:off x="11171238" y="40354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9" name="Oval 65"/>
              <p:cNvSpPr>
                <a:spLocks noChangeArrowheads="1"/>
              </p:cNvSpPr>
              <p:nvPr/>
            </p:nvSpPr>
            <p:spPr bwMode="auto">
              <a:xfrm>
                <a:off x="11206163" y="404653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0" name="Oval 66"/>
              <p:cNvSpPr>
                <a:spLocks noChangeArrowheads="1"/>
              </p:cNvSpPr>
              <p:nvPr/>
            </p:nvSpPr>
            <p:spPr bwMode="auto">
              <a:xfrm>
                <a:off x="11231563" y="4071938"/>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1" name="Oval 67"/>
              <p:cNvSpPr>
                <a:spLocks noChangeArrowheads="1"/>
              </p:cNvSpPr>
              <p:nvPr/>
            </p:nvSpPr>
            <p:spPr bwMode="auto">
              <a:xfrm>
                <a:off x="11317288" y="417353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2" name="Oval 68"/>
              <p:cNvSpPr>
                <a:spLocks noChangeArrowheads="1"/>
              </p:cNvSpPr>
              <p:nvPr/>
            </p:nvSpPr>
            <p:spPr bwMode="auto">
              <a:xfrm>
                <a:off x="11407775" y="423386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3" name="Oval 69"/>
              <p:cNvSpPr>
                <a:spLocks noChangeArrowheads="1"/>
              </p:cNvSpPr>
              <p:nvPr/>
            </p:nvSpPr>
            <p:spPr bwMode="auto">
              <a:xfrm>
                <a:off x="11430000" y="427037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4" name="Oval 70"/>
              <p:cNvSpPr>
                <a:spLocks noChangeArrowheads="1"/>
              </p:cNvSpPr>
              <p:nvPr/>
            </p:nvSpPr>
            <p:spPr bwMode="auto">
              <a:xfrm>
                <a:off x="11456988" y="427831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5" name="Oval 71"/>
              <p:cNvSpPr>
                <a:spLocks noChangeArrowheads="1"/>
              </p:cNvSpPr>
              <p:nvPr/>
            </p:nvSpPr>
            <p:spPr bwMode="auto">
              <a:xfrm>
                <a:off x="11487150" y="4297363"/>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6" name="Oval 72"/>
              <p:cNvSpPr>
                <a:spLocks noChangeArrowheads="1"/>
              </p:cNvSpPr>
              <p:nvPr/>
            </p:nvSpPr>
            <p:spPr bwMode="auto">
              <a:xfrm>
                <a:off x="11512550" y="43084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7" name="Oval 73"/>
              <p:cNvSpPr>
                <a:spLocks noChangeArrowheads="1"/>
              </p:cNvSpPr>
              <p:nvPr/>
            </p:nvSpPr>
            <p:spPr bwMode="auto">
              <a:xfrm>
                <a:off x="11630025" y="4364038"/>
                <a:ext cx="58738"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8" name="Oval 74"/>
              <p:cNvSpPr>
                <a:spLocks noChangeArrowheads="1"/>
              </p:cNvSpPr>
              <p:nvPr/>
            </p:nvSpPr>
            <p:spPr bwMode="auto">
              <a:xfrm>
                <a:off x="11666538" y="437991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9" name="Oval 75"/>
              <p:cNvSpPr>
                <a:spLocks noChangeArrowheads="1"/>
              </p:cNvSpPr>
              <p:nvPr/>
            </p:nvSpPr>
            <p:spPr bwMode="auto">
              <a:xfrm>
                <a:off x="11712575" y="4394200"/>
                <a:ext cx="58738"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0" name="Oval 76"/>
              <p:cNvSpPr>
                <a:spLocks noChangeArrowheads="1"/>
              </p:cNvSpPr>
              <p:nvPr/>
            </p:nvSpPr>
            <p:spPr bwMode="auto">
              <a:xfrm>
                <a:off x="11745913" y="4421188"/>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1" name="Oval 77"/>
              <p:cNvSpPr>
                <a:spLocks noChangeArrowheads="1"/>
              </p:cNvSpPr>
              <p:nvPr/>
            </p:nvSpPr>
            <p:spPr bwMode="auto">
              <a:xfrm>
                <a:off x="11764963" y="4470400"/>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2" name="Oval 78"/>
              <p:cNvSpPr>
                <a:spLocks noChangeArrowheads="1"/>
              </p:cNvSpPr>
              <p:nvPr/>
            </p:nvSpPr>
            <p:spPr bwMode="auto">
              <a:xfrm>
                <a:off x="11776075" y="4511675"/>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3" name="Oval 79"/>
              <p:cNvSpPr>
                <a:spLocks noChangeArrowheads="1"/>
              </p:cNvSpPr>
              <p:nvPr/>
            </p:nvSpPr>
            <p:spPr bwMode="auto">
              <a:xfrm>
                <a:off x="11823700" y="453390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4" name="Oval 80"/>
              <p:cNvSpPr>
                <a:spLocks noChangeArrowheads="1"/>
              </p:cNvSpPr>
              <p:nvPr/>
            </p:nvSpPr>
            <p:spPr bwMode="auto">
              <a:xfrm>
                <a:off x="11850688" y="4556125"/>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5" name="Oval 81"/>
              <p:cNvSpPr>
                <a:spLocks noChangeArrowheads="1"/>
              </p:cNvSpPr>
              <p:nvPr/>
            </p:nvSpPr>
            <p:spPr bwMode="auto">
              <a:xfrm>
                <a:off x="11880850" y="4567238"/>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6" name="Oval 82"/>
              <p:cNvSpPr>
                <a:spLocks noChangeArrowheads="1"/>
              </p:cNvSpPr>
              <p:nvPr/>
            </p:nvSpPr>
            <p:spPr bwMode="auto">
              <a:xfrm>
                <a:off x="11917363" y="45783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7" name="Oval 83"/>
              <p:cNvSpPr>
                <a:spLocks noChangeArrowheads="1"/>
              </p:cNvSpPr>
              <p:nvPr/>
            </p:nvSpPr>
            <p:spPr bwMode="auto">
              <a:xfrm>
                <a:off x="11963400" y="4594225"/>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8" name="Oval 84"/>
              <p:cNvSpPr>
                <a:spLocks noChangeArrowheads="1"/>
              </p:cNvSpPr>
              <p:nvPr/>
            </p:nvSpPr>
            <p:spPr bwMode="auto">
              <a:xfrm>
                <a:off x="12004675" y="460057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9" name="Oval 85"/>
              <p:cNvSpPr>
                <a:spLocks noChangeArrowheads="1"/>
              </p:cNvSpPr>
              <p:nvPr/>
            </p:nvSpPr>
            <p:spPr bwMode="auto">
              <a:xfrm>
                <a:off x="12052300" y="4619625"/>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0" name="Oval 86"/>
              <p:cNvSpPr>
                <a:spLocks noChangeArrowheads="1"/>
              </p:cNvSpPr>
              <p:nvPr/>
            </p:nvSpPr>
            <p:spPr bwMode="auto">
              <a:xfrm>
                <a:off x="12087225" y="4635500"/>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1" name="Oval 87"/>
              <p:cNvSpPr>
                <a:spLocks noChangeArrowheads="1"/>
              </p:cNvSpPr>
              <p:nvPr/>
            </p:nvSpPr>
            <p:spPr bwMode="auto">
              <a:xfrm>
                <a:off x="12120563" y="4652963"/>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2" name="Oval 88"/>
              <p:cNvSpPr>
                <a:spLocks noChangeArrowheads="1"/>
              </p:cNvSpPr>
              <p:nvPr/>
            </p:nvSpPr>
            <p:spPr bwMode="auto">
              <a:xfrm>
                <a:off x="12145963" y="466883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3" name="Oval 89"/>
              <p:cNvSpPr>
                <a:spLocks noChangeArrowheads="1"/>
              </p:cNvSpPr>
              <p:nvPr/>
            </p:nvSpPr>
            <p:spPr bwMode="auto">
              <a:xfrm>
                <a:off x="12172950" y="4679950"/>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4" name="Oval 90"/>
              <p:cNvSpPr>
                <a:spLocks noChangeArrowheads="1"/>
              </p:cNvSpPr>
              <p:nvPr/>
            </p:nvSpPr>
            <p:spPr bwMode="auto">
              <a:xfrm>
                <a:off x="12228513" y="4713288"/>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5" name="Oval 91"/>
              <p:cNvSpPr>
                <a:spLocks noChangeArrowheads="1"/>
              </p:cNvSpPr>
              <p:nvPr/>
            </p:nvSpPr>
            <p:spPr bwMode="auto">
              <a:xfrm>
                <a:off x="12252325" y="4784725"/>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6" name="Oval 92"/>
              <p:cNvSpPr>
                <a:spLocks noChangeArrowheads="1"/>
              </p:cNvSpPr>
              <p:nvPr/>
            </p:nvSpPr>
            <p:spPr bwMode="auto">
              <a:xfrm>
                <a:off x="12277725" y="4845050"/>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7" name="Oval 93"/>
              <p:cNvSpPr>
                <a:spLocks noChangeArrowheads="1"/>
              </p:cNvSpPr>
              <p:nvPr/>
            </p:nvSpPr>
            <p:spPr bwMode="auto">
              <a:xfrm>
                <a:off x="12349163" y="4878388"/>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8" name="Oval 94"/>
              <p:cNvSpPr>
                <a:spLocks noChangeArrowheads="1"/>
              </p:cNvSpPr>
              <p:nvPr/>
            </p:nvSpPr>
            <p:spPr bwMode="auto">
              <a:xfrm>
                <a:off x="12412663" y="4889500"/>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9" name="Oval 95"/>
              <p:cNvSpPr>
                <a:spLocks noChangeArrowheads="1"/>
              </p:cNvSpPr>
              <p:nvPr/>
            </p:nvSpPr>
            <p:spPr bwMode="auto">
              <a:xfrm>
                <a:off x="12434888" y="4946650"/>
                <a:ext cx="60325"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0" name="Oval 96"/>
              <p:cNvSpPr>
                <a:spLocks noChangeArrowheads="1"/>
              </p:cNvSpPr>
              <p:nvPr/>
            </p:nvSpPr>
            <p:spPr bwMode="auto">
              <a:xfrm>
                <a:off x="12499975" y="4983163"/>
                <a:ext cx="58738"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1" name="Oval 97"/>
              <p:cNvSpPr>
                <a:spLocks noChangeArrowheads="1"/>
              </p:cNvSpPr>
              <p:nvPr/>
            </p:nvSpPr>
            <p:spPr bwMode="auto">
              <a:xfrm>
                <a:off x="12558713" y="501015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2" name="Oval 98"/>
              <p:cNvSpPr>
                <a:spLocks noChangeArrowheads="1"/>
              </p:cNvSpPr>
              <p:nvPr/>
            </p:nvSpPr>
            <p:spPr bwMode="auto">
              <a:xfrm>
                <a:off x="12596813" y="5032375"/>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3" name="Oval 99"/>
              <p:cNvSpPr>
                <a:spLocks noChangeArrowheads="1"/>
              </p:cNvSpPr>
              <p:nvPr/>
            </p:nvSpPr>
            <p:spPr bwMode="auto">
              <a:xfrm>
                <a:off x="12630150" y="5051425"/>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4" name="Oval 100"/>
              <p:cNvSpPr>
                <a:spLocks noChangeArrowheads="1"/>
              </p:cNvSpPr>
              <p:nvPr/>
            </p:nvSpPr>
            <p:spPr bwMode="auto">
              <a:xfrm>
                <a:off x="12660313" y="507682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5" name="Oval 101"/>
              <p:cNvSpPr>
                <a:spLocks noChangeArrowheads="1"/>
              </p:cNvSpPr>
              <p:nvPr/>
            </p:nvSpPr>
            <p:spPr bwMode="auto">
              <a:xfrm>
                <a:off x="12679363" y="509587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6" name="Oval 102"/>
              <p:cNvSpPr>
                <a:spLocks noChangeArrowheads="1"/>
              </p:cNvSpPr>
              <p:nvPr/>
            </p:nvSpPr>
            <p:spPr bwMode="auto">
              <a:xfrm>
                <a:off x="12709525" y="5103813"/>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7" name="Oval 103"/>
              <p:cNvSpPr>
                <a:spLocks noChangeArrowheads="1"/>
              </p:cNvSpPr>
              <p:nvPr/>
            </p:nvSpPr>
            <p:spPr bwMode="auto">
              <a:xfrm>
                <a:off x="12720638" y="5122863"/>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8" name="Oval 104"/>
              <p:cNvSpPr>
                <a:spLocks noChangeArrowheads="1"/>
              </p:cNvSpPr>
              <p:nvPr/>
            </p:nvSpPr>
            <p:spPr bwMode="auto">
              <a:xfrm>
                <a:off x="12742863" y="5170488"/>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9" name="Oval 105"/>
              <p:cNvSpPr>
                <a:spLocks noChangeArrowheads="1"/>
              </p:cNvSpPr>
              <p:nvPr/>
            </p:nvSpPr>
            <p:spPr bwMode="auto">
              <a:xfrm>
                <a:off x="12885738" y="5283200"/>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0" name="Oval 106"/>
              <p:cNvSpPr>
                <a:spLocks noChangeArrowheads="1"/>
              </p:cNvSpPr>
              <p:nvPr/>
            </p:nvSpPr>
            <p:spPr bwMode="auto">
              <a:xfrm>
                <a:off x="13095288" y="5376863"/>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1" name="Oval 107"/>
              <p:cNvSpPr>
                <a:spLocks noChangeArrowheads="1"/>
              </p:cNvSpPr>
              <p:nvPr/>
            </p:nvSpPr>
            <p:spPr bwMode="auto">
              <a:xfrm>
                <a:off x="13287375" y="5508625"/>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2" name="Oval 108"/>
              <p:cNvSpPr>
                <a:spLocks noChangeArrowheads="1"/>
              </p:cNvSpPr>
              <p:nvPr/>
            </p:nvSpPr>
            <p:spPr bwMode="auto">
              <a:xfrm>
                <a:off x="13774738" y="5718175"/>
                <a:ext cx="58738"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3" name="Oval 109"/>
              <p:cNvSpPr>
                <a:spLocks noChangeArrowheads="1"/>
              </p:cNvSpPr>
              <p:nvPr/>
            </p:nvSpPr>
            <p:spPr bwMode="auto">
              <a:xfrm>
                <a:off x="13871575" y="5729288"/>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4" name="Oval 110"/>
              <p:cNvSpPr>
                <a:spLocks noChangeArrowheads="1"/>
              </p:cNvSpPr>
              <p:nvPr/>
            </p:nvSpPr>
            <p:spPr bwMode="auto">
              <a:xfrm>
                <a:off x="13920788" y="5740400"/>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5" name="Oval 111"/>
              <p:cNvSpPr>
                <a:spLocks noChangeArrowheads="1"/>
              </p:cNvSpPr>
              <p:nvPr/>
            </p:nvSpPr>
            <p:spPr bwMode="auto">
              <a:xfrm>
                <a:off x="13995400" y="5770563"/>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6" name="Oval 112"/>
              <p:cNvSpPr>
                <a:spLocks noChangeArrowheads="1"/>
              </p:cNvSpPr>
              <p:nvPr/>
            </p:nvSpPr>
            <p:spPr bwMode="auto">
              <a:xfrm>
                <a:off x="14100175" y="579755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7" name="Oval 113"/>
              <p:cNvSpPr>
                <a:spLocks noChangeArrowheads="1"/>
              </p:cNvSpPr>
              <p:nvPr/>
            </p:nvSpPr>
            <p:spPr bwMode="auto">
              <a:xfrm>
                <a:off x="14351000" y="591661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8" name="Oval 114"/>
              <p:cNvSpPr>
                <a:spLocks noChangeArrowheads="1"/>
              </p:cNvSpPr>
              <p:nvPr/>
            </p:nvSpPr>
            <p:spPr bwMode="auto">
              <a:xfrm>
                <a:off x="14422438" y="59245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9" name="Oval 115"/>
              <p:cNvSpPr>
                <a:spLocks noChangeArrowheads="1"/>
              </p:cNvSpPr>
              <p:nvPr/>
            </p:nvSpPr>
            <p:spPr bwMode="auto">
              <a:xfrm>
                <a:off x="14554200" y="5943600"/>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0" name="Oval 116"/>
              <p:cNvSpPr>
                <a:spLocks noChangeArrowheads="1"/>
              </p:cNvSpPr>
              <p:nvPr/>
            </p:nvSpPr>
            <p:spPr bwMode="auto">
              <a:xfrm>
                <a:off x="14625638" y="5976938"/>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1" name="Oval 117"/>
              <p:cNvSpPr>
                <a:spLocks noChangeArrowheads="1"/>
              </p:cNvSpPr>
              <p:nvPr/>
            </p:nvSpPr>
            <p:spPr bwMode="auto">
              <a:xfrm>
                <a:off x="14681200" y="5976938"/>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2" name="Oval 118"/>
              <p:cNvSpPr>
                <a:spLocks noChangeArrowheads="1"/>
              </p:cNvSpPr>
              <p:nvPr/>
            </p:nvSpPr>
            <p:spPr bwMode="auto">
              <a:xfrm>
                <a:off x="14711363" y="6003925"/>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3" name="Oval 119"/>
              <p:cNvSpPr>
                <a:spLocks noChangeArrowheads="1"/>
              </p:cNvSpPr>
              <p:nvPr/>
            </p:nvSpPr>
            <p:spPr bwMode="auto">
              <a:xfrm>
                <a:off x="14838363" y="615791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4" name="Oval 120"/>
              <p:cNvSpPr>
                <a:spLocks noChangeArrowheads="1"/>
              </p:cNvSpPr>
              <p:nvPr/>
            </p:nvSpPr>
            <p:spPr bwMode="auto">
              <a:xfrm>
                <a:off x="14879638" y="6157913"/>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5" name="Oval 121"/>
              <p:cNvSpPr>
                <a:spLocks noChangeArrowheads="1"/>
              </p:cNvSpPr>
              <p:nvPr/>
            </p:nvSpPr>
            <p:spPr bwMode="auto">
              <a:xfrm>
                <a:off x="14966950" y="6191250"/>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6" name="Oval 122"/>
              <p:cNvSpPr>
                <a:spLocks noChangeArrowheads="1"/>
              </p:cNvSpPr>
              <p:nvPr/>
            </p:nvSpPr>
            <p:spPr bwMode="auto">
              <a:xfrm>
                <a:off x="15044738" y="621030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7" name="Oval 123"/>
              <p:cNvSpPr>
                <a:spLocks noChangeArrowheads="1"/>
              </p:cNvSpPr>
              <p:nvPr/>
            </p:nvSpPr>
            <p:spPr bwMode="auto">
              <a:xfrm>
                <a:off x="15097125" y="626268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8" name="Oval 124"/>
              <p:cNvSpPr>
                <a:spLocks noChangeArrowheads="1"/>
              </p:cNvSpPr>
              <p:nvPr/>
            </p:nvSpPr>
            <p:spPr bwMode="auto">
              <a:xfrm>
                <a:off x="15127288" y="626268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9" name="Oval 125"/>
              <p:cNvSpPr>
                <a:spLocks noChangeArrowheads="1"/>
              </p:cNvSpPr>
              <p:nvPr/>
            </p:nvSpPr>
            <p:spPr bwMode="auto">
              <a:xfrm>
                <a:off x="15154275" y="626268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0" name="Oval 126"/>
              <p:cNvSpPr>
                <a:spLocks noChangeArrowheads="1"/>
              </p:cNvSpPr>
              <p:nvPr/>
            </p:nvSpPr>
            <p:spPr bwMode="auto">
              <a:xfrm>
                <a:off x="15184438" y="6262688"/>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1" name="Oval 127"/>
              <p:cNvSpPr>
                <a:spLocks noChangeArrowheads="1"/>
              </p:cNvSpPr>
              <p:nvPr/>
            </p:nvSpPr>
            <p:spPr bwMode="auto">
              <a:xfrm>
                <a:off x="15214600" y="626268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2" name="Oval 128"/>
              <p:cNvSpPr>
                <a:spLocks noChangeArrowheads="1"/>
              </p:cNvSpPr>
              <p:nvPr/>
            </p:nvSpPr>
            <p:spPr bwMode="auto">
              <a:xfrm>
                <a:off x="15244763" y="6262688"/>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3" name="Oval 129"/>
              <p:cNvSpPr>
                <a:spLocks noChangeArrowheads="1"/>
              </p:cNvSpPr>
              <p:nvPr/>
            </p:nvSpPr>
            <p:spPr bwMode="auto">
              <a:xfrm>
                <a:off x="15281275" y="63150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4" name="Oval 130"/>
              <p:cNvSpPr>
                <a:spLocks noChangeArrowheads="1"/>
              </p:cNvSpPr>
              <p:nvPr/>
            </p:nvSpPr>
            <p:spPr bwMode="auto">
              <a:xfrm>
                <a:off x="15314613" y="63150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5" name="Oval 131"/>
              <p:cNvSpPr>
                <a:spLocks noChangeArrowheads="1"/>
              </p:cNvSpPr>
              <p:nvPr/>
            </p:nvSpPr>
            <p:spPr bwMode="auto">
              <a:xfrm>
                <a:off x="15341600" y="6337300"/>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6" name="Oval 132"/>
              <p:cNvSpPr>
                <a:spLocks noChangeArrowheads="1"/>
              </p:cNvSpPr>
              <p:nvPr/>
            </p:nvSpPr>
            <p:spPr bwMode="auto">
              <a:xfrm>
                <a:off x="15371763" y="635952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7" name="Oval 133"/>
              <p:cNvSpPr>
                <a:spLocks noChangeArrowheads="1"/>
              </p:cNvSpPr>
              <p:nvPr/>
            </p:nvSpPr>
            <p:spPr bwMode="auto">
              <a:xfrm>
                <a:off x="15393988" y="636746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8" name="Oval 134"/>
              <p:cNvSpPr>
                <a:spLocks noChangeArrowheads="1"/>
              </p:cNvSpPr>
              <p:nvPr/>
            </p:nvSpPr>
            <p:spPr bwMode="auto">
              <a:xfrm>
                <a:off x="15435263" y="6367463"/>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9" name="Oval 135"/>
              <p:cNvSpPr>
                <a:spLocks noChangeArrowheads="1"/>
              </p:cNvSpPr>
              <p:nvPr/>
            </p:nvSpPr>
            <p:spPr bwMode="auto">
              <a:xfrm>
                <a:off x="15540038" y="64166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0" name="Oval 136"/>
              <p:cNvSpPr>
                <a:spLocks noChangeArrowheads="1"/>
              </p:cNvSpPr>
              <p:nvPr/>
            </p:nvSpPr>
            <p:spPr bwMode="auto">
              <a:xfrm>
                <a:off x="15768638" y="64992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1" name="Oval 137"/>
              <p:cNvSpPr>
                <a:spLocks noChangeArrowheads="1"/>
              </p:cNvSpPr>
              <p:nvPr/>
            </p:nvSpPr>
            <p:spPr bwMode="auto">
              <a:xfrm>
                <a:off x="15851188" y="64992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2" name="Oval 138"/>
              <p:cNvSpPr>
                <a:spLocks noChangeArrowheads="1"/>
              </p:cNvSpPr>
              <p:nvPr/>
            </p:nvSpPr>
            <p:spPr bwMode="auto">
              <a:xfrm>
                <a:off x="15873413" y="64992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3" name="Oval 139"/>
              <p:cNvSpPr>
                <a:spLocks noChangeArrowheads="1"/>
              </p:cNvSpPr>
              <p:nvPr/>
            </p:nvSpPr>
            <p:spPr bwMode="auto">
              <a:xfrm>
                <a:off x="15986125" y="64992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4" name="Oval 140"/>
              <p:cNvSpPr>
                <a:spLocks noChangeArrowheads="1"/>
              </p:cNvSpPr>
              <p:nvPr/>
            </p:nvSpPr>
            <p:spPr bwMode="auto">
              <a:xfrm>
                <a:off x="16054388" y="6499225"/>
                <a:ext cx="60325"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5" name="Oval 141"/>
              <p:cNvSpPr>
                <a:spLocks noChangeArrowheads="1"/>
              </p:cNvSpPr>
              <p:nvPr/>
            </p:nvSpPr>
            <p:spPr bwMode="auto">
              <a:xfrm>
                <a:off x="16114713" y="657383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6" name="Oval 142"/>
              <p:cNvSpPr>
                <a:spLocks noChangeArrowheads="1"/>
              </p:cNvSpPr>
              <p:nvPr/>
            </p:nvSpPr>
            <p:spPr bwMode="auto">
              <a:xfrm>
                <a:off x="16154400" y="657383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7" name="Oval 143"/>
              <p:cNvSpPr>
                <a:spLocks noChangeArrowheads="1"/>
              </p:cNvSpPr>
              <p:nvPr/>
            </p:nvSpPr>
            <p:spPr bwMode="auto">
              <a:xfrm>
                <a:off x="16613188" y="657383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8" name="Oval 144"/>
              <p:cNvSpPr>
                <a:spLocks noChangeArrowheads="1"/>
              </p:cNvSpPr>
              <p:nvPr/>
            </p:nvSpPr>
            <p:spPr bwMode="auto">
              <a:xfrm>
                <a:off x="17089438" y="6775450"/>
                <a:ext cx="58738"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9" name="Oval 145"/>
              <p:cNvSpPr>
                <a:spLocks noChangeArrowheads="1"/>
              </p:cNvSpPr>
              <p:nvPr/>
            </p:nvSpPr>
            <p:spPr bwMode="auto">
              <a:xfrm>
                <a:off x="17130713" y="6775450"/>
                <a:ext cx="58738"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0" name="Oval 146"/>
              <p:cNvSpPr>
                <a:spLocks noChangeArrowheads="1"/>
              </p:cNvSpPr>
              <p:nvPr/>
            </p:nvSpPr>
            <p:spPr bwMode="auto">
              <a:xfrm>
                <a:off x="17230725" y="67754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1" name="Oval 147"/>
              <p:cNvSpPr>
                <a:spLocks noChangeArrowheads="1"/>
              </p:cNvSpPr>
              <p:nvPr/>
            </p:nvSpPr>
            <p:spPr bwMode="auto">
              <a:xfrm>
                <a:off x="17516475" y="6775450"/>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grpSp>
      <p:grpSp>
        <p:nvGrpSpPr>
          <p:cNvPr id="1002" name="Group 1001"/>
          <p:cNvGrpSpPr/>
          <p:nvPr/>
        </p:nvGrpSpPr>
        <p:grpSpPr>
          <a:xfrm>
            <a:off x="7276657" y="2443755"/>
            <a:ext cx="3951544" cy="1553737"/>
            <a:chOff x="9756775" y="1160463"/>
            <a:chExt cx="6213476" cy="2444751"/>
          </a:xfrm>
          <a:solidFill>
            <a:schemeClr val="accent1"/>
          </a:solidFill>
        </p:grpSpPr>
        <p:sp>
          <p:nvSpPr>
            <p:cNvPr id="1003" name="Freeform 7"/>
            <p:cNvSpPr>
              <a:spLocks/>
            </p:cNvSpPr>
            <p:nvPr/>
          </p:nvSpPr>
          <p:spPr bwMode="auto">
            <a:xfrm>
              <a:off x="9786938" y="1190626"/>
              <a:ext cx="6154738" cy="2389188"/>
            </a:xfrm>
            <a:custGeom>
              <a:avLst/>
              <a:gdLst>
                <a:gd name="T0" fmla="*/ 24 w 3877"/>
                <a:gd name="T1" fmla="*/ 0 h 1505"/>
                <a:gd name="T2" fmla="*/ 40 w 3877"/>
                <a:gd name="T3" fmla="*/ 18 h 1505"/>
                <a:gd name="T4" fmla="*/ 64 w 3877"/>
                <a:gd name="T5" fmla="*/ 37 h 1505"/>
                <a:gd name="T6" fmla="*/ 102 w 3877"/>
                <a:gd name="T7" fmla="*/ 49 h 1505"/>
                <a:gd name="T8" fmla="*/ 109 w 3877"/>
                <a:gd name="T9" fmla="*/ 118 h 1505"/>
                <a:gd name="T10" fmla="*/ 210 w 3877"/>
                <a:gd name="T11" fmla="*/ 146 h 1505"/>
                <a:gd name="T12" fmla="*/ 215 w 3877"/>
                <a:gd name="T13" fmla="*/ 177 h 1505"/>
                <a:gd name="T14" fmla="*/ 319 w 3877"/>
                <a:gd name="T15" fmla="*/ 255 h 1505"/>
                <a:gd name="T16" fmla="*/ 331 w 3877"/>
                <a:gd name="T17" fmla="*/ 281 h 1505"/>
                <a:gd name="T18" fmla="*/ 409 w 3877"/>
                <a:gd name="T19" fmla="*/ 309 h 1505"/>
                <a:gd name="T20" fmla="*/ 562 w 3877"/>
                <a:gd name="T21" fmla="*/ 337 h 1505"/>
                <a:gd name="T22" fmla="*/ 609 w 3877"/>
                <a:gd name="T23" fmla="*/ 366 h 1505"/>
                <a:gd name="T24" fmla="*/ 621 w 3877"/>
                <a:gd name="T25" fmla="*/ 378 h 1505"/>
                <a:gd name="T26" fmla="*/ 626 w 3877"/>
                <a:gd name="T27" fmla="*/ 387 h 1505"/>
                <a:gd name="T28" fmla="*/ 633 w 3877"/>
                <a:gd name="T29" fmla="*/ 394 h 1505"/>
                <a:gd name="T30" fmla="*/ 645 w 3877"/>
                <a:gd name="T31" fmla="*/ 427 h 1505"/>
                <a:gd name="T32" fmla="*/ 702 w 3877"/>
                <a:gd name="T33" fmla="*/ 456 h 1505"/>
                <a:gd name="T34" fmla="*/ 751 w 3877"/>
                <a:gd name="T35" fmla="*/ 486 h 1505"/>
                <a:gd name="T36" fmla="*/ 803 w 3877"/>
                <a:gd name="T37" fmla="*/ 517 h 1505"/>
                <a:gd name="T38" fmla="*/ 817 w 3877"/>
                <a:gd name="T39" fmla="*/ 548 h 1505"/>
                <a:gd name="T40" fmla="*/ 938 w 3877"/>
                <a:gd name="T41" fmla="*/ 581 h 1505"/>
                <a:gd name="T42" fmla="*/ 950 w 3877"/>
                <a:gd name="T43" fmla="*/ 611 h 1505"/>
                <a:gd name="T44" fmla="*/ 957 w 3877"/>
                <a:gd name="T45" fmla="*/ 630 h 1505"/>
                <a:gd name="T46" fmla="*/ 1037 w 3877"/>
                <a:gd name="T47" fmla="*/ 675 h 1505"/>
                <a:gd name="T48" fmla="*/ 1058 w 3877"/>
                <a:gd name="T49" fmla="*/ 708 h 1505"/>
                <a:gd name="T50" fmla="*/ 1132 w 3877"/>
                <a:gd name="T51" fmla="*/ 744 h 1505"/>
                <a:gd name="T52" fmla="*/ 1264 w 3877"/>
                <a:gd name="T53" fmla="*/ 782 h 1505"/>
                <a:gd name="T54" fmla="*/ 1453 w 3877"/>
                <a:gd name="T55" fmla="*/ 826 h 1505"/>
                <a:gd name="T56" fmla="*/ 1462 w 3877"/>
                <a:gd name="T57" fmla="*/ 871 h 1505"/>
                <a:gd name="T58" fmla="*/ 1479 w 3877"/>
                <a:gd name="T59" fmla="*/ 919 h 1505"/>
                <a:gd name="T60" fmla="*/ 1606 w 3877"/>
                <a:gd name="T61" fmla="*/ 963 h 1505"/>
                <a:gd name="T62" fmla="*/ 1642 w 3877"/>
                <a:gd name="T63" fmla="*/ 1011 h 1505"/>
                <a:gd name="T64" fmla="*/ 1687 w 3877"/>
                <a:gd name="T65" fmla="*/ 1065 h 1505"/>
                <a:gd name="T66" fmla="*/ 1694 w 3877"/>
                <a:gd name="T67" fmla="*/ 1110 h 1505"/>
                <a:gd name="T68" fmla="*/ 1883 w 3877"/>
                <a:gd name="T69" fmla="*/ 1162 h 1505"/>
                <a:gd name="T70" fmla="*/ 1949 w 3877"/>
                <a:gd name="T71" fmla="*/ 1214 h 1505"/>
                <a:gd name="T72" fmla="*/ 2199 w 3877"/>
                <a:gd name="T73" fmla="*/ 1339 h 1505"/>
                <a:gd name="T74" fmla="*/ 2365 w 3877"/>
                <a:gd name="T75" fmla="*/ 1412 h 1505"/>
                <a:gd name="T76" fmla="*/ 2639 w 3877"/>
                <a:gd name="T77" fmla="*/ 1505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77" h="1505">
                  <a:moveTo>
                    <a:pt x="0" y="0"/>
                  </a:moveTo>
                  <a:lnTo>
                    <a:pt x="24" y="0"/>
                  </a:lnTo>
                  <a:lnTo>
                    <a:pt x="24" y="18"/>
                  </a:lnTo>
                  <a:lnTo>
                    <a:pt x="40" y="18"/>
                  </a:lnTo>
                  <a:lnTo>
                    <a:pt x="40" y="37"/>
                  </a:lnTo>
                  <a:lnTo>
                    <a:pt x="64" y="37"/>
                  </a:lnTo>
                  <a:lnTo>
                    <a:pt x="64" y="49"/>
                  </a:lnTo>
                  <a:lnTo>
                    <a:pt x="102" y="49"/>
                  </a:lnTo>
                  <a:lnTo>
                    <a:pt x="102" y="118"/>
                  </a:lnTo>
                  <a:lnTo>
                    <a:pt x="109" y="118"/>
                  </a:lnTo>
                  <a:lnTo>
                    <a:pt x="109" y="146"/>
                  </a:lnTo>
                  <a:lnTo>
                    <a:pt x="210" y="146"/>
                  </a:lnTo>
                  <a:lnTo>
                    <a:pt x="210" y="177"/>
                  </a:lnTo>
                  <a:lnTo>
                    <a:pt x="215" y="177"/>
                  </a:lnTo>
                  <a:lnTo>
                    <a:pt x="215" y="255"/>
                  </a:lnTo>
                  <a:lnTo>
                    <a:pt x="319" y="255"/>
                  </a:lnTo>
                  <a:lnTo>
                    <a:pt x="319" y="281"/>
                  </a:lnTo>
                  <a:lnTo>
                    <a:pt x="331" y="281"/>
                  </a:lnTo>
                  <a:lnTo>
                    <a:pt x="331" y="309"/>
                  </a:lnTo>
                  <a:lnTo>
                    <a:pt x="409" y="309"/>
                  </a:lnTo>
                  <a:lnTo>
                    <a:pt x="409" y="337"/>
                  </a:lnTo>
                  <a:lnTo>
                    <a:pt x="562" y="337"/>
                  </a:lnTo>
                  <a:lnTo>
                    <a:pt x="562" y="366"/>
                  </a:lnTo>
                  <a:lnTo>
                    <a:pt x="609" y="366"/>
                  </a:lnTo>
                  <a:lnTo>
                    <a:pt x="609" y="378"/>
                  </a:lnTo>
                  <a:lnTo>
                    <a:pt x="621" y="378"/>
                  </a:lnTo>
                  <a:lnTo>
                    <a:pt x="621" y="387"/>
                  </a:lnTo>
                  <a:lnTo>
                    <a:pt x="626" y="387"/>
                  </a:lnTo>
                  <a:lnTo>
                    <a:pt x="626" y="394"/>
                  </a:lnTo>
                  <a:lnTo>
                    <a:pt x="633" y="394"/>
                  </a:lnTo>
                  <a:lnTo>
                    <a:pt x="633" y="427"/>
                  </a:lnTo>
                  <a:lnTo>
                    <a:pt x="645" y="427"/>
                  </a:lnTo>
                  <a:lnTo>
                    <a:pt x="645" y="456"/>
                  </a:lnTo>
                  <a:lnTo>
                    <a:pt x="702" y="456"/>
                  </a:lnTo>
                  <a:lnTo>
                    <a:pt x="702" y="486"/>
                  </a:lnTo>
                  <a:lnTo>
                    <a:pt x="751" y="486"/>
                  </a:lnTo>
                  <a:lnTo>
                    <a:pt x="751" y="517"/>
                  </a:lnTo>
                  <a:lnTo>
                    <a:pt x="803" y="517"/>
                  </a:lnTo>
                  <a:lnTo>
                    <a:pt x="803" y="548"/>
                  </a:lnTo>
                  <a:lnTo>
                    <a:pt x="817" y="548"/>
                  </a:lnTo>
                  <a:lnTo>
                    <a:pt x="817" y="581"/>
                  </a:lnTo>
                  <a:lnTo>
                    <a:pt x="938" y="581"/>
                  </a:lnTo>
                  <a:lnTo>
                    <a:pt x="938" y="611"/>
                  </a:lnTo>
                  <a:lnTo>
                    <a:pt x="950" y="611"/>
                  </a:lnTo>
                  <a:lnTo>
                    <a:pt x="950" y="630"/>
                  </a:lnTo>
                  <a:lnTo>
                    <a:pt x="957" y="630"/>
                  </a:lnTo>
                  <a:lnTo>
                    <a:pt x="957" y="675"/>
                  </a:lnTo>
                  <a:lnTo>
                    <a:pt x="1037" y="675"/>
                  </a:lnTo>
                  <a:lnTo>
                    <a:pt x="1037" y="708"/>
                  </a:lnTo>
                  <a:lnTo>
                    <a:pt x="1058" y="708"/>
                  </a:lnTo>
                  <a:lnTo>
                    <a:pt x="1058" y="744"/>
                  </a:lnTo>
                  <a:lnTo>
                    <a:pt x="1132" y="744"/>
                  </a:lnTo>
                  <a:lnTo>
                    <a:pt x="1264" y="744"/>
                  </a:lnTo>
                  <a:lnTo>
                    <a:pt x="1264" y="782"/>
                  </a:lnTo>
                  <a:lnTo>
                    <a:pt x="1453" y="782"/>
                  </a:lnTo>
                  <a:lnTo>
                    <a:pt x="1453" y="826"/>
                  </a:lnTo>
                  <a:lnTo>
                    <a:pt x="1462" y="826"/>
                  </a:lnTo>
                  <a:lnTo>
                    <a:pt x="1462" y="871"/>
                  </a:lnTo>
                  <a:lnTo>
                    <a:pt x="1479" y="871"/>
                  </a:lnTo>
                  <a:lnTo>
                    <a:pt x="1479" y="919"/>
                  </a:lnTo>
                  <a:lnTo>
                    <a:pt x="1606" y="919"/>
                  </a:lnTo>
                  <a:lnTo>
                    <a:pt x="1606" y="963"/>
                  </a:lnTo>
                  <a:lnTo>
                    <a:pt x="1642" y="963"/>
                  </a:lnTo>
                  <a:lnTo>
                    <a:pt x="1642" y="1011"/>
                  </a:lnTo>
                  <a:lnTo>
                    <a:pt x="1687" y="1011"/>
                  </a:lnTo>
                  <a:lnTo>
                    <a:pt x="1687" y="1065"/>
                  </a:lnTo>
                  <a:lnTo>
                    <a:pt x="1694" y="1065"/>
                  </a:lnTo>
                  <a:lnTo>
                    <a:pt x="1694" y="1110"/>
                  </a:lnTo>
                  <a:lnTo>
                    <a:pt x="1883" y="1110"/>
                  </a:lnTo>
                  <a:lnTo>
                    <a:pt x="1883" y="1162"/>
                  </a:lnTo>
                  <a:lnTo>
                    <a:pt x="1949" y="1162"/>
                  </a:lnTo>
                  <a:lnTo>
                    <a:pt x="1949" y="1214"/>
                  </a:lnTo>
                  <a:lnTo>
                    <a:pt x="2199" y="1214"/>
                  </a:lnTo>
                  <a:lnTo>
                    <a:pt x="2199" y="1339"/>
                  </a:lnTo>
                  <a:lnTo>
                    <a:pt x="2365" y="1339"/>
                  </a:lnTo>
                  <a:lnTo>
                    <a:pt x="2365" y="1412"/>
                  </a:lnTo>
                  <a:lnTo>
                    <a:pt x="2639" y="1412"/>
                  </a:lnTo>
                  <a:lnTo>
                    <a:pt x="2639" y="1505"/>
                  </a:lnTo>
                  <a:lnTo>
                    <a:pt x="3877" y="1505"/>
                  </a:lnTo>
                </a:path>
              </a:pathLst>
            </a:custGeom>
            <a:noFill/>
            <a:ln w="12700"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nvGrpSpPr>
            <p:cNvPr id="1004" name="Group 1003"/>
            <p:cNvGrpSpPr/>
            <p:nvPr/>
          </p:nvGrpSpPr>
          <p:grpSpPr>
            <a:xfrm>
              <a:off x="9756775" y="1160463"/>
              <a:ext cx="6213476" cy="2444751"/>
              <a:chOff x="9756775" y="1160463"/>
              <a:chExt cx="6213476" cy="2444751"/>
            </a:xfrm>
            <a:grpFill/>
          </p:grpSpPr>
          <p:sp>
            <p:nvSpPr>
              <p:cNvPr id="1005" name="Line 6"/>
              <p:cNvSpPr>
                <a:spLocks noChangeShapeType="1"/>
              </p:cNvSpPr>
              <p:nvPr/>
            </p:nvSpPr>
            <p:spPr bwMode="auto">
              <a:xfrm>
                <a:off x="11699875" y="2416176"/>
                <a:ext cx="0" cy="0"/>
              </a:xfrm>
              <a:prstGeom prst="lin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6" name="Oval 8"/>
              <p:cNvSpPr>
                <a:spLocks noChangeArrowheads="1"/>
              </p:cNvSpPr>
              <p:nvPr/>
            </p:nvSpPr>
            <p:spPr bwMode="auto">
              <a:xfrm>
                <a:off x="15914688" y="3549651"/>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7" name="Oval 9"/>
              <p:cNvSpPr>
                <a:spLocks noChangeArrowheads="1"/>
              </p:cNvSpPr>
              <p:nvPr/>
            </p:nvSpPr>
            <p:spPr bwMode="auto">
              <a:xfrm>
                <a:off x="15771813" y="3549651"/>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8" name="Oval 10"/>
              <p:cNvSpPr>
                <a:spLocks noChangeArrowheads="1"/>
              </p:cNvSpPr>
              <p:nvPr/>
            </p:nvSpPr>
            <p:spPr bwMode="auto">
              <a:xfrm>
                <a:off x="14400213" y="3549651"/>
                <a:ext cx="58738"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9" name="Oval 11"/>
              <p:cNvSpPr>
                <a:spLocks noChangeArrowheads="1"/>
              </p:cNvSpPr>
              <p:nvPr/>
            </p:nvSpPr>
            <p:spPr bwMode="auto">
              <a:xfrm>
                <a:off x="13982700" y="3549651"/>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0" name="Oval 12"/>
              <p:cNvSpPr>
                <a:spLocks noChangeArrowheads="1"/>
              </p:cNvSpPr>
              <p:nvPr/>
            </p:nvSpPr>
            <p:spPr bwMode="auto">
              <a:xfrm>
                <a:off x="14039850" y="3549651"/>
                <a:ext cx="60325"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1" name="Oval 13"/>
              <p:cNvSpPr>
                <a:spLocks noChangeArrowheads="1"/>
              </p:cNvSpPr>
              <p:nvPr/>
            </p:nvSpPr>
            <p:spPr bwMode="auto">
              <a:xfrm>
                <a:off x="13855700" y="3402013"/>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2" name="Oval 14"/>
              <p:cNvSpPr>
                <a:spLocks noChangeArrowheads="1"/>
              </p:cNvSpPr>
              <p:nvPr/>
            </p:nvSpPr>
            <p:spPr bwMode="auto">
              <a:xfrm>
                <a:off x="13585825" y="3402013"/>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3" name="Oval 15"/>
              <p:cNvSpPr>
                <a:spLocks noChangeArrowheads="1"/>
              </p:cNvSpPr>
              <p:nvPr/>
            </p:nvSpPr>
            <p:spPr bwMode="auto">
              <a:xfrm>
                <a:off x="13431838" y="3290888"/>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4" name="Oval 16"/>
              <p:cNvSpPr>
                <a:spLocks noChangeArrowheads="1"/>
              </p:cNvSpPr>
              <p:nvPr/>
            </p:nvSpPr>
            <p:spPr bwMode="auto">
              <a:xfrm>
                <a:off x="13354050" y="3290888"/>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5" name="Oval 17"/>
              <p:cNvSpPr>
                <a:spLocks noChangeArrowheads="1"/>
              </p:cNvSpPr>
              <p:nvPr/>
            </p:nvSpPr>
            <p:spPr bwMode="auto">
              <a:xfrm>
                <a:off x="13120688" y="3087688"/>
                <a:ext cx="60325"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6" name="Oval 18"/>
              <p:cNvSpPr>
                <a:spLocks noChangeArrowheads="1"/>
              </p:cNvSpPr>
              <p:nvPr/>
            </p:nvSpPr>
            <p:spPr bwMode="auto">
              <a:xfrm>
                <a:off x="13095288" y="3087688"/>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7" name="Oval 19"/>
              <p:cNvSpPr>
                <a:spLocks noChangeArrowheads="1"/>
              </p:cNvSpPr>
              <p:nvPr/>
            </p:nvSpPr>
            <p:spPr bwMode="auto">
              <a:xfrm>
                <a:off x="12947650" y="3087688"/>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8" name="Oval 20"/>
              <p:cNvSpPr>
                <a:spLocks noChangeArrowheads="1"/>
              </p:cNvSpPr>
              <p:nvPr/>
            </p:nvSpPr>
            <p:spPr bwMode="auto">
              <a:xfrm>
                <a:off x="12782550" y="3005138"/>
                <a:ext cx="60325"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9" name="Oval 21"/>
              <p:cNvSpPr>
                <a:spLocks noChangeArrowheads="1"/>
              </p:cNvSpPr>
              <p:nvPr/>
            </p:nvSpPr>
            <p:spPr bwMode="auto">
              <a:xfrm>
                <a:off x="12352338" y="2690813"/>
                <a:ext cx="60325"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0" name="Oval 22"/>
              <p:cNvSpPr>
                <a:spLocks noChangeArrowheads="1"/>
              </p:cNvSpPr>
              <p:nvPr/>
            </p:nvSpPr>
            <p:spPr bwMode="auto">
              <a:xfrm>
                <a:off x="12112625" y="2614613"/>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1" name="Oval 23"/>
              <p:cNvSpPr>
                <a:spLocks noChangeArrowheads="1"/>
              </p:cNvSpPr>
              <p:nvPr/>
            </p:nvSpPr>
            <p:spPr bwMode="auto">
              <a:xfrm>
                <a:off x="11958638" y="2405063"/>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2" name="Oval 24"/>
              <p:cNvSpPr>
                <a:spLocks noChangeArrowheads="1"/>
              </p:cNvSpPr>
              <p:nvPr/>
            </p:nvSpPr>
            <p:spPr bwMode="auto">
              <a:xfrm>
                <a:off x="11785600" y="2405063"/>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3" name="Oval 25"/>
              <p:cNvSpPr>
                <a:spLocks noChangeArrowheads="1"/>
              </p:cNvSpPr>
              <p:nvPr/>
            </p:nvSpPr>
            <p:spPr bwMode="auto">
              <a:xfrm>
                <a:off x="11755438" y="2344738"/>
                <a:ext cx="57150"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4" name="Oval 26"/>
              <p:cNvSpPr>
                <a:spLocks noChangeArrowheads="1"/>
              </p:cNvSpPr>
              <p:nvPr/>
            </p:nvSpPr>
            <p:spPr bwMode="auto">
              <a:xfrm>
                <a:off x="11706225" y="2344738"/>
                <a:ext cx="57150"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5" name="Oval 27"/>
              <p:cNvSpPr>
                <a:spLocks noChangeArrowheads="1"/>
              </p:cNvSpPr>
              <p:nvPr/>
            </p:nvSpPr>
            <p:spPr bwMode="auto">
              <a:xfrm>
                <a:off x="11576050" y="2344738"/>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6" name="Oval 28"/>
              <p:cNvSpPr>
                <a:spLocks noChangeArrowheads="1"/>
              </p:cNvSpPr>
              <p:nvPr/>
            </p:nvSpPr>
            <p:spPr bwMode="auto">
              <a:xfrm>
                <a:off x="11452225" y="2344738"/>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7" name="Oval 29"/>
              <p:cNvSpPr>
                <a:spLocks noChangeArrowheads="1"/>
              </p:cNvSpPr>
              <p:nvPr/>
            </p:nvSpPr>
            <p:spPr bwMode="auto">
              <a:xfrm>
                <a:off x="11347450" y="2232026"/>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8" name="Oval 30"/>
              <p:cNvSpPr>
                <a:spLocks noChangeArrowheads="1"/>
              </p:cNvSpPr>
              <p:nvPr/>
            </p:nvSpPr>
            <p:spPr bwMode="auto">
              <a:xfrm>
                <a:off x="11264900" y="2179638"/>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9" name="Oval 31"/>
              <p:cNvSpPr>
                <a:spLocks noChangeArrowheads="1"/>
              </p:cNvSpPr>
              <p:nvPr/>
            </p:nvSpPr>
            <p:spPr bwMode="auto">
              <a:xfrm>
                <a:off x="11182350" y="2082801"/>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0" name="Oval 32"/>
              <p:cNvSpPr>
                <a:spLocks noChangeArrowheads="1"/>
              </p:cNvSpPr>
              <p:nvPr/>
            </p:nvSpPr>
            <p:spPr bwMode="auto">
              <a:xfrm>
                <a:off x="11042650" y="2025651"/>
                <a:ext cx="57150"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1" name="Oval 33"/>
              <p:cNvSpPr>
                <a:spLocks noChangeArrowheads="1"/>
              </p:cNvSpPr>
              <p:nvPr/>
            </p:nvSpPr>
            <p:spPr bwMode="auto">
              <a:xfrm>
                <a:off x="10934700" y="1936751"/>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2" name="Oval 34"/>
              <p:cNvSpPr>
                <a:spLocks noChangeArrowheads="1"/>
              </p:cNvSpPr>
              <p:nvPr/>
            </p:nvSpPr>
            <p:spPr bwMode="auto">
              <a:xfrm>
                <a:off x="10717213" y="1741488"/>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3" name="Oval 35"/>
              <p:cNvSpPr>
                <a:spLocks noChangeArrowheads="1"/>
              </p:cNvSpPr>
              <p:nvPr/>
            </p:nvSpPr>
            <p:spPr bwMode="auto">
              <a:xfrm>
                <a:off x="10758488" y="1785938"/>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4" name="Oval 36"/>
              <p:cNvSpPr>
                <a:spLocks noChangeArrowheads="1"/>
              </p:cNvSpPr>
              <p:nvPr/>
            </p:nvSpPr>
            <p:spPr bwMode="auto">
              <a:xfrm>
                <a:off x="10585450" y="1695451"/>
                <a:ext cx="57150"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5" name="Oval 37"/>
              <p:cNvSpPr>
                <a:spLocks noChangeArrowheads="1"/>
              </p:cNvSpPr>
              <p:nvPr/>
            </p:nvSpPr>
            <p:spPr bwMode="auto">
              <a:xfrm>
                <a:off x="10461625" y="1695451"/>
                <a:ext cx="57150"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6" name="Oval 38"/>
              <p:cNvSpPr>
                <a:spLocks noChangeArrowheads="1"/>
              </p:cNvSpPr>
              <p:nvPr/>
            </p:nvSpPr>
            <p:spPr bwMode="auto">
              <a:xfrm>
                <a:off x="10296525" y="1651001"/>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7" name="Oval 39"/>
              <p:cNvSpPr>
                <a:spLocks noChangeArrowheads="1"/>
              </p:cNvSpPr>
              <p:nvPr/>
            </p:nvSpPr>
            <p:spPr bwMode="auto">
              <a:xfrm>
                <a:off x="10083800" y="1395413"/>
                <a:ext cx="58738"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8" name="Oval 40"/>
              <p:cNvSpPr>
                <a:spLocks noChangeArrowheads="1"/>
              </p:cNvSpPr>
              <p:nvPr/>
            </p:nvSpPr>
            <p:spPr bwMode="auto">
              <a:xfrm>
                <a:off x="9963150" y="1395413"/>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9" name="Oval 41"/>
              <p:cNvSpPr>
                <a:spLocks noChangeArrowheads="1"/>
              </p:cNvSpPr>
              <p:nvPr/>
            </p:nvSpPr>
            <p:spPr bwMode="auto">
              <a:xfrm>
                <a:off x="9929813" y="1354138"/>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0" name="Oval 42"/>
              <p:cNvSpPr>
                <a:spLocks noChangeArrowheads="1"/>
              </p:cNvSpPr>
              <p:nvPr/>
            </p:nvSpPr>
            <p:spPr bwMode="auto">
              <a:xfrm>
                <a:off x="9899650" y="1238251"/>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1" name="Oval 43"/>
              <p:cNvSpPr>
                <a:spLocks noChangeArrowheads="1"/>
              </p:cNvSpPr>
              <p:nvPr/>
            </p:nvSpPr>
            <p:spPr bwMode="auto">
              <a:xfrm>
                <a:off x="9869488" y="1238251"/>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2" name="Oval 44"/>
              <p:cNvSpPr>
                <a:spLocks noChangeArrowheads="1"/>
              </p:cNvSpPr>
              <p:nvPr/>
            </p:nvSpPr>
            <p:spPr bwMode="auto">
              <a:xfrm>
                <a:off x="9847263" y="1238251"/>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3" name="Oval 45"/>
              <p:cNvSpPr>
                <a:spLocks noChangeArrowheads="1"/>
              </p:cNvSpPr>
              <p:nvPr/>
            </p:nvSpPr>
            <p:spPr bwMode="auto">
              <a:xfrm>
                <a:off x="9825038" y="1238251"/>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4" name="Oval 46"/>
              <p:cNvSpPr>
                <a:spLocks noChangeArrowheads="1"/>
              </p:cNvSpPr>
              <p:nvPr/>
            </p:nvSpPr>
            <p:spPr bwMode="auto">
              <a:xfrm>
                <a:off x="9756775" y="1160463"/>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grpSp>
      <p:sp>
        <p:nvSpPr>
          <p:cNvPr id="492" name="CuadroTexto 21"/>
          <p:cNvSpPr txBox="1"/>
          <p:nvPr/>
        </p:nvSpPr>
        <p:spPr>
          <a:xfrm>
            <a:off x="1013989" y="2000863"/>
            <a:ext cx="4600189" cy="246093"/>
          </a:xfrm>
          <a:prstGeom prst="rect">
            <a:avLst/>
          </a:prstGeom>
          <a:noFill/>
          <a:ln w="12700">
            <a:noFill/>
          </a:ln>
        </p:spPr>
        <p:txBody>
          <a:bodyPr wrap="square" lIns="0" tIns="0" rIns="0" bIns="0" rtlCol="0">
            <a:spAutoFit/>
          </a:bodyPr>
          <a:lstStyle/>
          <a:p>
            <a:pPr algn="ctr" defTabSz="1218072">
              <a:defRPr/>
            </a:pP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Thời</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gian</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không</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bệnh</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tiến</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triển</a:t>
            </a:r>
            <a:endPar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endParaRPr>
          </a:p>
        </p:txBody>
      </p:sp>
      <p:sp>
        <p:nvSpPr>
          <p:cNvPr id="493" name="CuadroTexto 21"/>
          <p:cNvSpPr txBox="1"/>
          <p:nvPr/>
        </p:nvSpPr>
        <p:spPr>
          <a:xfrm>
            <a:off x="7056349" y="1908044"/>
            <a:ext cx="4600189" cy="246093"/>
          </a:xfrm>
          <a:prstGeom prst="rect">
            <a:avLst/>
          </a:prstGeom>
          <a:noFill/>
          <a:ln w="12700">
            <a:noFill/>
          </a:ln>
        </p:spPr>
        <p:txBody>
          <a:bodyPr wrap="square" lIns="0" tIns="0" rIns="0" bIns="0" rtlCol="0">
            <a:spAutoFit/>
          </a:bodyPr>
          <a:lstStyle/>
          <a:p>
            <a:pPr algn="ctr" defTabSz="1218072">
              <a:defRPr/>
            </a:pP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Thời</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gian</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đến</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khi</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triệu</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chứng</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nặng</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thêm</a:t>
            </a:r>
            <a:endPar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endParaRPr>
          </a:p>
        </p:txBody>
      </p:sp>
      <p:graphicFrame>
        <p:nvGraphicFramePr>
          <p:cNvPr id="491" name="Tabella 3">
            <a:extLst>
              <a:ext uri="{FF2B5EF4-FFF2-40B4-BE49-F238E27FC236}">
                <a16:creationId xmlns:a16="http://schemas.microsoft.com/office/drawing/2014/main" id="{BA34FE8C-62ED-478C-8A30-BDD7E2BA3E1B}"/>
              </a:ext>
            </a:extLst>
          </p:cNvPr>
          <p:cNvGraphicFramePr>
            <a:graphicFrameLocks noGrp="1"/>
          </p:cNvGraphicFramePr>
          <p:nvPr/>
        </p:nvGraphicFramePr>
        <p:xfrm>
          <a:off x="3191450" y="2271307"/>
          <a:ext cx="3125239" cy="1243314"/>
        </p:xfrm>
        <a:graphic>
          <a:graphicData uri="http://schemas.openxmlformats.org/drawingml/2006/table">
            <a:tbl>
              <a:tblPr firstRow="1" bandRow="1">
                <a:tableStyleId>{5C22544A-7EE6-4342-B048-85BDC9FD1C3A}</a:tableStyleId>
              </a:tblPr>
              <a:tblGrid>
                <a:gridCol w="964430">
                  <a:extLst>
                    <a:ext uri="{9D8B030D-6E8A-4147-A177-3AD203B41FA5}">
                      <a16:colId xmlns:a16="http://schemas.microsoft.com/office/drawing/2014/main" val="20000"/>
                    </a:ext>
                  </a:extLst>
                </a:gridCol>
                <a:gridCol w="985640">
                  <a:extLst>
                    <a:ext uri="{9D8B030D-6E8A-4147-A177-3AD203B41FA5}">
                      <a16:colId xmlns:a16="http://schemas.microsoft.com/office/drawing/2014/main" val="20002"/>
                    </a:ext>
                  </a:extLst>
                </a:gridCol>
                <a:gridCol w="1175169">
                  <a:extLst>
                    <a:ext uri="{9D8B030D-6E8A-4147-A177-3AD203B41FA5}">
                      <a16:colId xmlns:a16="http://schemas.microsoft.com/office/drawing/2014/main" val="426030407"/>
                    </a:ext>
                  </a:extLst>
                </a:gridCol>
              </a:tblGrid>
              <a:tr h="406541">
                <a:tc>
                  <a:txBody>
                    <a:bodyPr/>
                    <a:lstStyle>
                      <a:lvl1pPr>
                        <a:spcBef>
                          <a:spcPct val="20000"/>
                        </a:spcBef>
                        <a:defRPr sz="2800">
                          <a:solidFill>
                            <a:schemeClr val="tx1"/>
                          </a:solidFill>
                          <a:latin typeface="Arial" charset="0"/>
                          <a:ea typeface="MS PGothic" charset="-128"/>
                        </a:defRPr>
                      </a:lvl1pPr>
                      <a:lvl2pPr marL="742950" indent="-285750">
                        <a:spcBef>
                          <a:spcPct val="20000"/>
                        </a:spcBef>
                        <a:defRPr sz="2400">
                          <a:solidFill>
                            <a:schemeClr val="tx1"/>
                          </a:solidFill>
                          <a:latin typeface="Arial" charset="0"/>
                          <a:ea typeface="MS PGothic" charset="-128"/>
                        </a:defRPr>
                      </a:lvl2pPr>
                      <a:lvl3pPr marL="1143000" indent="-228600">
                        <a:spcBef>
                          <a:spcPct val="20000"/>
                        </a:spcBef>
                        <a:defRPr sz="2000">
                          <a:solidFill>
                            <a:schemeClr val="tx1"/>
                          </a:solidFill>
                          <a:latin typeface="Arial" charset="0"/>
                          <a:ea typeface="MS PGothic" charset="-128"/>
                        </a:defRPr>
                      </a:lvl3pPr>
                      <a:lvl4pPr marL="1600200" indent="-228600">
                        <a:spcBef>
                          <a:spcPct val="20000"/>
                        </a:spcBef>
                        <a:defRPr>
                          <a:solidFill>
                            <a:schemeClr val="tx1"/>
                          </a:solidFill>
                          <a:latin typeface="Arial" charset="0"/>
                          <a:ea typeface="MS PGothic" charset="-128"/>
                        </a:defRPr>
                      </a:lvl4pPr>
                      <a:lvl5pPr marL="2057400" indent="-228600">
                        <a:spcBef>
                          <a:spcPct val="20000"/>
                        </a:spcBef>
                        <a:defRPr>
                          <a:solidFill>
                            <a:schemeClr val="tx1"/>
                          </a:solidFill>
                          <a:latin typeface="Arial" charset="0"/>
                          <a:ea typeface="MS PGothic" charset="-128"/>
                        </a:defRPr>
                      </a:lvl5pPr>
                      <a:lvl6pPr marL="2514600" indent="-228600" eaLnBrk="0" fontAlgn="base" hangingPunct="0">
                        <a:spcBef>
                          <a:spcPct val="20000"/>
                        </a:spcBef>
                        <a:spcAft>
                          <a:spcPct val="0"/>
                        </a:spcAft>
                        <a:defRPr>
                          <a:solidFill>
                            <a:schemeClr val="tx1"/>
                          </a:solidFill>
                          <a:latin typeface="Arial" charset="0"/>
                          <a:ea typeface="MS PGothic" charset="-128"/>
                        </a:defRPr>
                      </a:lvl6pPr>
                      <a:lvl7pPr marL="2971800" indent="-228600" eaLnBrk="0" fontAlgn="base" hangingPunct="0">
                        <a:spcBef>
                          <a:spcPct val="20000"/>
                        </a:spcBef>
                        <a:spcAft>
                          <a:spcPct val="0"/>
                        </a:spcAft>
                        <a:defRPr>
                          <a:solidFill>
                            <a:schemeClr val="tx1"/>
                          </a:solidFill>
                          <a:latin typeface="Arial" charset="0"/>
                          <a:ea typeface="MS PGothic" charset="-128"/>
                        </a:defRPr>
                      </a:lvl7pPr>
                      <a:lvl8pPr marL="3429000" indent="-228600" eaLnBrk="0" fontAlgn="base" hangingPunct="0">
                        <a:spcBef>
                          <a:spcPct val="20000"/>
                        </a:spcBef>
                        <a:spcAft>
                          <a:spcPct val="0"/>
                        </a:spcAft>
                        <a:defRPr>
                          <a:solidFill>
                            <a:schemeClr val="tx1"/>
                          </a:solidFill>
                          <a:latin typeface="Arial" charset="0"/>
                          <a:ea typeface="MS PGothic" charset="-128"/>
                        </a:defRPr>
                      </a:lvl8pPr>
                      <a:lvl9pPr marL="3886200" indent="-228600" eaLnBrk="0" fontAlgn="base" hangingPunct="0">
                        <a:spcBef>
                          <a:spcPct val="20000"/>
                        </a:spcBef>
                        <a:spcAft>
                          <a:spcPct val="0"/>
                        </a:spcAft>
                        <a:defRPr>
                          <a:solidFill>
                            <a:schemeClr val="tx1"/>
                          </a:solidFill>
                          <a:latin typeface="Arial" charset="0"/>
                          <a:ea typeface="MS PGothic"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altLang="fr-FR" sz="1200" b="1" i="0" u="none" strike="noStrike" cap="none" normalizeH="0" baseline="0" dirty="0">
                        <a:ln>
                          <a:noFill/>
                        </a:ln>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Median</a:t>
                      </a: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HR (95% CI)</a:t>
                      </a:r>
                      <a:b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br>
                      <a:r>
                        <a:rPr kumimoji="0" lang="en-GB" sz="1200" b="1" i="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P </a:t>
                      </a:r>
                      <a: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 value </a:t>
                      </a:r>
                      <a:endParaRPr kumimoji="0" lang="en-GB" sz="12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373497">
                <a:tc>
                  <a:txBody>
                    <a:bodyPr/>
                    <a:lstStyle>
                      <a:lvl1pPr>
                        <a:spcBef>
                          <a:spcPct val="20000"/>
                        </a:spcBef>
                        <a:defRPr sz="2800">
                          <a:solidFill>
                            <a:schemeClr val="tx1"/>
                          </a:solidFill>
                          <a:latin typeface="Arial" charset="0"/>
                          <a:ea typeface="MS PGothic" charset="-128"/>
                        </a:defRPr>
                      </a:lvl1pPr>
                      <a:lvl2pPr marL="742950" indent="-285750">
                        <a:spcBef>
                          <a:spcPct val="20000"/>
                        </a:spcBef>
                        <a:defRPr sz="2400">
                          <a:solidFill>
                            <a:schemeClr val="tx1"/>
                          </a:solidFill>
                          <a:latin typeface="Arial" charset="0"/>
                          <a:ea typeface="MS PGothic" charset="-128"/>
                        </a:defRPr>
                      </a:lvl2pPr>
                      <a:lvl3pPr marL="1143000" indent="-228600">
                        <a:spcBef>
                          <a:spcPct val="20000"/>
                        </a:spcBef>
                        <a:defRPr sz="2000">
                          <a:solidFill>
                            <a:schemeClr val="tx1"/>
                          </a:solidFill>
                          <a:latin typeface="Arial" charset="0"/>
                          <a:ea typeface="MS PGothic" charset="-128"/>
                        </a:defRPr>
                      </a:lvl3pPr>
                      <a:lvl4pPr marL="1600200" indent="-228600">
                        <a:spcBef>
                          <a:spcPct val="20000"/>
                        </a:spcBef>
                        <a:defRPr>
                          <a:solidFill>
                            <a:schemeClr val="tx1"/>
                          </a:solidFill>
                          <a:latin typeface="Arial" charset="0"/>
                          <a:ea typeface="MS PGothic" charset="-128"/>
                        </a:defRPr>
                      </a:lvl4pPr>
                      <a:lvl5pPr marL="2057400" indent="-228600">
                        <a:spcBef>
                          <a:spcPct val="20000"/>
                        </a:spcBef>
                        <a:defRPr>
                          <a:solidFill>
                            <a:schemeClr val="tx1"/>
                          </a:solidFill>
                          <a:latin typeface="Arial" charset="0"/>
                          <a:ea typeface="MS PGothic" charset="-128"/>
                        </a:defRPr>
                      </a:lvl5pPr>
                      <a:lvl6pPr marL="2514600" indent="-228600" eaLnBrk="0" fontAlgn="base" hangingPunct="0">
                        <a:spcBef>
                          <a:spcPct val="20000"/>
                        </a:spcBef>
                        <a:spcAft>
                          <a:spcPct val="0"/>
                        </a:spcAft>
                        <a:defRPr>
                          <a:solidFill>
                            <a:schemeClr val="tx1"/>
                          </a:solidFill>
                          <a:latin typeface="Arial" charset="0"/>
                          <a:ea typeface="MS PGothic" charset="-128"/>
                        </a:defRPr>
                      </a:lvl6pPr>
                      <a:lvl7pPr marL="2971800" indent="-228600" eaLnBrk="0" fontAlgn="base" hangingPunct="0">
                        <a:spcBef>
                          <a:spcPct val="20000"/>
                        </a:spcBef>
                        <a:spcAft>
                          <a:spcPct val="0"/>
                        </a:spcAft>
                        <a:defRPr>
                          <a:solidFill>
                            <a:schemeClr val="tx1"/>
                          </a:solidFill>
                          <a:latin typeface="Arial" charset="0"/>
                          <a:ea typeface="MS PGothic" charset="-128"/>
                        </a:defRPr>
                      </a:lvl7pPr>
                      <a:lvl8pPr marL="3429000" indent="-228600" eaLnBrk="0" fontAlgn="base" hangingPunct="0">
                        <a:spcBef>
                          <a:spcPct val="20000"/>
                        </a:spcBef>
                        <a:spcAft>
                          <a:spcPct val="0"/>
                        </a:spcAft>
                        <a:defRPr>
                          <a:solidFill>
                            <a:schemeClr val="tx1"/>
                          </a:solidFill>
                          <a:latin typeface="Arial" charset="0"/>
                          <a:ea typeface="MS PGothic" charset="-128"/>
                        </a:defRPr>
                      </a:lvl8pPr>
                      <a:lvl9pPr marL="3886200" indent="-228600" eaLnBrk="0" fontAlgn="base" hangingPunct="0">
                        <a:spcBef>
                          <a:spcPct val="20000"/>
                        </a:spcBef>
                        <a:spcAft>
                          <a:spcPct val="0"/>
                        </a:spcAft>
                        <a:defRPr>
                          <a:solidFill>
                            <a:schemeClr val="tx1"/>
                          </a:solidFill>
                          <a:latin typeface="Arial" charset="0"/>
                          <a:ea typeface="MS PGothic"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altLang="fr-FR" sz="1200" b="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With BM</a:t>
                      </a: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10.9</a:t>
                      </a:r>
                    </a:p>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(8.3-14.3)</a:t>
                      </a: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1.2 (0.9-1.6)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GB" sz="1200" i="1"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P</a:t>
                      </a:r>
                      <a:r>
                        <a:rPr kumimoji="0" lang="en-GB" sz="12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=0.18</a:t>
                      </a:r>
                      <a:endPar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pPr marL="0" marR="0" lvl="0" indent="0" algn="ctr" defTabSz="914400" rtl="0" eaLnBrk="1" fontAlgn="base" latinLnBrk="0" hangingPunct="1">
                        <a:lnSpc>
                          <a:spcPct val="100000"/>
                        </a:lnSpc>
                        <a:spcBef>
                          <a:spcPts val="0"/>
                        </a:spcBef>
                        <a:spcAft>
                          <a:spcPct val="0"/>
                        </a:spcAft>
                        <a:buClrTx/>
                        <a:buSzTx/>
                        <a:buFontTx/>
                        <a:buNone/>
                        <a:tabLst/>
                      </a:pPr>
                      <a:endPar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3734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altLang="fr-FR" sz="1200" b="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Without BM</a:t>
                      </a:r>
                      <a:endParaRPr kumimoji="0" lang="it-IT" altLang="fr-FR" sz="1200" b="0" i="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12.4</a:t>
                      </a:r>
                    </a:p>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(10.8-13.9)</a:t>
                      </a:r>
                    </a:p>
                  </a:txBody>
                  <a:tcPr marL="60888" marR="60888" marT="24339" marB="24339"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ts val="0"/>
                        </a:spcBef>
                        <a:spcAft>
                          <a:spcPct val="0"/>
                        </a:spcAft>
                        <a:buClrTx/>
                        <a:buSzTx/>
                        <a:buFontTx/>
                        <a:buNone/>
                        <a:tabLst/>
                      </a:pPr>
                      <a:endParaRPr kumimoji="0" lang="it-IT" altLang="fr-FR" sz="900" b="0" i="0" u="none" strike="noStrike" cap="none" normalizeH="0" baseline="0" dirty="0">
                        <a:ln>
                          <a:noFill/>
                        </a:ln>
                        <a:solidFill>
                          <a:schemeClr val="tx1"/>
                        </a:solidFill>
                        <a:effectLst/>
                        <a:latin typeface="+mn-lt"/>
                        <a:ea typeface="MS PGothic" charset="-128"/>
                      </a:endParaRPr>
                    </a:p>
                  </a:txBody>
                  <a:tcPr marL="45708" marR="45708" marT="18271" marB="18271"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95107355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그룹 8"/>
          <p:cNvGrpSpPr/>
          <p:nvPr/>
        </p:nvGrpSpPr>
        <p:grpSpPr>
          <a:xfrm>
            <a:off x="6185566" y="2233320"/>
            <a:ext cx="6000797" cy="3560395"/>
            <a:chOff x="6185647" y="2232212"/>
            <a:chExt cx="6006353" cy="3563692"/>
          </a:xfrm>
        </p:grpSpPr>
        <p:pic>
          <p:nvPicPr>
            <p:cNvPr id="15" name="Picture 3" descr="Product-Limit Survival Curves">
              <a:extLst>
                <a:ext uri="{FF2B5EF4-FFF2-40B4-BE49-F238E27FC236}">
                  <a16:creationId xmlns:a16="http://schemas.microsoft.com/office/drawing/2014/main" id="{00000000-0008-0000-0500-000003040000}"/>
                </a:ext>
              </a:extLst>
            </p:cNvPr>
            <p:cNvPicPr>
              <a:picLocks noChangeAspect="1" noChangeArrowheads="1"/>
            </p:cNvPicPr>
            <p:nvPr/>
          </p:nvPicPr>
          <p:blipFill rotWithShape="1">
            <a:blip r:embed="rId3" cstate="print"/>
            <a:srcRect l="1243" t="8144" r="2119" b="11574"/>
            <a:stretch/>
          </p:blipFill>
          <p:spPr bwMode="auto">
            <a:xfrm>
              <a:off x="6185647" y="2232432"/>
              <a:ext cx="5930153" cy="3563472"/>
            </a:xfrm>
            <a:prstGeom prst="rect">
              <a:avLst/>
            </a:prstGeom>
            <a:noFill/>
          </p:spPr>
        </p:pic>
        <p:sp>
          <p:nvSpPr>
            <p:cNvPr id="8" name="직사각형 7"/>
            <p:cNvSpPr/>
            <p:nvPr/>
          </p:nvSpPr>
          <p:spPr>
            <a:xfrm>
              <a:off x="11389659" y="2232212"/>
              <a:ext cx="802341" cy="282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798"/>
            </a:p>
          </p:txBody>
        </p:sp>
      </p:grpSp>
      <p:grpSp>
        <p:nvGrpSpPr>
          <p:cNvPr id="5" name="그룹 4"/>
          <p:cNvGrpSpPr/>
          <p:nvPr/>
        </p:nvGrpSpPr>
        <p:grpSpPr>
          <a:xfrm>
            <a:off x="139985" y="2394096"/>
            <a:ext cx="5750019" cy="3604847"/>
            <a:chOff x="1788457" y="1815352"/>
            <a:chExt cx="7207625" cy="4636655"/>
          </a:xfrm>
        </p:grpSpPr>
        <p:pic>
          <p:nvPicPr>
            <p:cNvPr id="12" name="Picture 4" descr="Product-Limit Survival Curves">
              <a:extLst>
                <a:ext uri="{FF2B5EF4-FFF2-40B4-BE49-F238E27FC236}">
                  <a16:creationId xmlns:a16="http://schemas.microsoft.com/office/drawing/2014/main" id="{00000000-0008-0000-0500-000004040000}"/>
                </a:ext>
              </a:extLst>
            </p:cNvPr>
            <p:cNvPicPr>
              <a:picLocks noChangeAspect="1" noChangeArrowheads="1"/>
            </p:cNvPicPr>
            <p:nvPr/>
          </p:nvPicPr>
          <p:blipFill rotWithShape="1">
            <a:blip r:embed="rId4" cstate="print"/>
            <a:srcRect l="1702" t="8290" r="2064" b="7372"/>
            <a:stretch/>
          </p:blipFill>
          <p:spPr bwMode="auto">
            <a:xfrm>
              <a:off x="1788457" y="1815352"/>
              <a:ext cx="7207625" cy="4561393"/>
            </a:xfrm>
            <a:prstGeom prst="rect">
              <a:avLst/>
            </a:prstGeom>
            <a:noFill/>
          </p:spPr>
        </p:pic>
        <p:sp>
          <p:nvSpPr>
            <p:cNvPr id="3" name="TextBox 2"/>
            <p:cNvSpPr txBox="1"/>
            <p:nvPr/>
          </p:nvSpPr>
          <p:spPr>
            <a:xfrm>
              <a:off x="5294660" y="6095723"/>
              <a:ext cx="887506" cy="356284"/>
            </a:xfrm>
            <a:prstGeom prst="rect">
              <a:avLst/>
            </a:prstGeom>
            <a:solidFill>
              <a:schemeClr val="bg1"/>
            </a:solidFill>
          </p:spPr>
          <p:txBody>
            <a:bodyPr wrap="square" rtlCol="0">
              <a:spAutoFit/>
            </a:bodyPr>
            <a:lstStyle/>
            <a:p>
              <a:pPr algn="ctr"/>
              <a:r>
                <a:rPr lang="en-US" altLang="ko-KR" sz="1200" b="1" dirty="0">
                  <a:latin typeface="Tahoma" panose="020B0604030504040204" pitchFamily="34" charset="0"/>
                  <a:ea typeface="Tahoma" panose="020B0604030504040204" pitchFamily="34" charset="0"/>
                  <a:cs typeface="Tahoma" panose="020B0604030504040204" pitchFamily="34" charset="0"/>
                </a:rPr>
                <a:t>Days</a:t>
              </a:r>
              <a:endParaRPr lang="ko-KR" altLang="en-US" sz="2000" b="1" dirty="0">
                <a:latin typeface="Tahoma" panose="020B0604030504040204" pitchFamily="34" charset="0"/>
                <a:cs typeface="Tahoma" panose="020B0604030504040204" pitchFamily="34" charset="0"/>
              </a:endParaRPr>
            </a:p>
          </p:txBody>
        </p:sp>
      </p:grpSp>
      <p:graphicFrame>
        <p:nvGraphicFramePr>
          <p:cNvPr id="4" name="표 3"/>
          <p:cNvGraphicFramePr>
            <a:graphicFrameLocks noGrp="1"/>
          </p:cNvGraphicFramePr>
          <p:nvPr/>
        </p:nvGraphicFramePr>
        <p:xfrm>
          <a:off x="1859619" y="2382702"/>
          <a:ext cx="4030385" cy="1100584"/>
        </p:xfrm>
        <a:graphic>
          <a:graphicData uri="http://schemas.openxmlformats.org/drawingml/2006/table">
            <a:tbl>
              <a:tblPr>
                <a:tableStyleId>{5C22544A-7EE6-4342-B048-85BDC9FD1C3A}</a:tableStyleId>
              </a:tblPr>
              <a:tblGrid>
                <a:gridCol w="1012148">
                  <a:extLst>
                    <a:ext uri="{9D8B030D-6E8A-4147-A177-3AD203B41FA5}">
                      <a16:colId xmlns:a16="http://schemas.microsoft.com/office/drawing/2014/main" val="3579470480"/>
                    </a:ext>
                  </a:extLst>
                </a:gridCol>
                <a:gridCol w="643852">
                  <a:extLst>
                    <a:ext uri="{9D8B030D-6E8A-4147-A177-3AD203B41FA5}">
                      <a16:colId xmlns:a16="http://schemas.microsoft.com/office/drawing/2014/main" val="4174048623"/>
                    </a:ext>
                  </a:extLst>
                </a:gridCol>
                <a:gridCol w="1645400">
                  <a:extLst>
                    <a:ext uri="{9D8B030D-6E8A-4147-A177-3AD203B41FA5}">
                      <a16:colId xmlns:a16="http://schemas.microsoft.com/office/drawing/2014/main" val="482543538"/>
                    </a:ext>
                  </a:extLst>
                </a:gridCol>
                <a:gridCol w="728985">
                  <a:extLst>
                    <a:ext uri="{9D8B030D-6E8A-4147-A177-3AD203B41FA5}">
                      <a16:colId xmlns:a16="http://schemas.microsoft.com/office/drawing/2014/main" val="2750469432"/>
                    </a:ext>
                  </a:extLst>
                </a:gridCol>
              </a:tblGrid>
              <a:tr h="414470">
                <a:tc>
                  <a:txBody>
                    <a:bodyPr/>
                    <a:lstStyle/>
                    <a:p>
                      <a:pPr algn="ctr" fontAlgn="ct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Total</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Median PFS</a:t>
                      </a:r>
                    </a:p>
                    <a:p>
                      <a:pPr algn="ctr" fontAlgn="ct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Months (95% CI)</a:t>
                      </a:r>
                    </a:p>
                  </a:txBody>
                  <a:tcPr marL="8446" marR="8446" marT="844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P-value</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9386105"/>
                  </a:ext>
                </a:extLst>
              </a:tr>
              <a:tr h="211458">
                <a:tc>
                  <a:txBody>
                    <a:bodyPr/>
                    <a:lstStyle/>
                    <a:p>
                      <a:pPr algn="ctr" fontAlgn="ctr"/>
                      <a:r>
                        <a:rPr lang="en-US" altLang="ko-KR" sz="1400" b="0" i="0" u="none" strike="noStrike" dirty="0">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rPr>
                        <a:t>Brain</a:t>
                      </a:r>
                      <a:r>
                        <a:rPr lang="en-US" altLang="ko-KR" sz="1400" b="0" i="0" u="none" strike="noStrike" baseline="0" dirty="0">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rPr>
                        <a:t> met(-)</a:t>
                      </a:r>
                      <a:endParaRPr lang="en-US" altLang="ko-KR" sz="1400" b="0" i="0" u="none" strike="noStrike" dirty="0">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196</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23.2 (18.0, 32.9)</a:t>
                      </a: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0.0121</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071384049"/>
                  </a:ext>
                </a:extLst>
              </a:tr>
              <a:tr h="211458">
                <a:tc>
                  <a:txBody>
                    <a:bodyPr/>
                    <a:lstStyle/>
                    <a:p>
                      <a:pPr algn="ctr" fontAlgn="ctr"/>
                      <a:r>
                        <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rPr>
                        <a:t>Brain</a:t>
                      </a:r>
                      <a:r>
                        <a:rPr lang="en-US" altLang="ko-KR" sz="1400" b="0" i="0" u="none" strike="noStrike" baseline="0" dirty="0">
                          <a:solidFill>
                            <a:srgbClr val="FF0000"/>
                          </a:solidFill>
                          <a:effectLst/>
                          <a:latin typeface="Tahoma" panose="020B0604030504040204" pitchFamily="34" charset="0"/>
                          <a:ea typeface="Tahoma" panose="020B0604030504040204" pitchFamily="34" charset="0"/>
                          <a:cs typeface="Tahoma" panose="020B0604030504040204" pitchFamily="34" charset="0"/>
                        </a:rPr>
                        <a:t> met(+)</a:t>
                      </a:r>
                      <a:endPar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153</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ko-KR" sz="140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rPr>
                        <a:t>14.8 (12.6, 18.4)</a:t>
                      </a:r>
                      <a:endPar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ko-KR" altLang="en-US" sz="1400" u="none" strike="noStrike" dirty="0">
                          <a:effectLst/>
                          <a:latin typeface="Tahoma" panose="020B0604030504040204" pitchFamily="34" charset="0"/>
                          <a:cs typeface="Tahoma" panose="020B0604030504040204" pitchFamily="34" charset="0"/>
                        </a:rPr>
                        <a:t>　</a:t>
                      </a:r>
                      <a:endParaRPr lang="ko-KR" altLang="en-US" sz="14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8446" marR="8446" marT="8446" marB="0" anchor="ct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59663147"/>
                  </a:ext>
                </a:extLst>
              </a:tr>
              <a:tr h="211458">
                <a:tc>
                  <a:txBody>
                    <a:bodyPr/>
                    <a:lstStyle/>
                    <a:p>
                      <a:pPr algn="ctr" fontAlgn="ctr"/>
                      <a:r>
                        <a:rPr lang="ko-KR" altLang="en-US" sz="1400" u="none" strike="noStrike" dirty="0">
                          <a:effectLst/>
                          <a:latin typeface="Tahoma" panose="020B0604030504040204" pitchFamily="34" charset="0"/>
                          <a:cs typeface="Tahoma" panose="020B0604030504040204" pitchFamily="34" charset="0"/>
                        </a:rPr>
                        <a:t>　</a:t>
                      </a:r>
                      <a:endParaRPr lang="ko-KR" altLang="en-US" sz="14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ko-KR" altLang="en-US" sz="1400" u="none" strike="noStrike">
                          <a:effectLst/>
                          <a:latin typeface="Tahoma" panose="020B0604030504040204" pitchFamily="34" charset="0"/>
                          <a:cs typeface="Tahoma" panose="020B0604030504040204" pitchFamily="34" charset="0"/>
                        </a:rPr>
                        <a:t>　</a:t>
                      </a:r>
                      <a:endParaRPr lang="ko-KR" altLang="en-US" sz="14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ko-KR" altLang="en-US" sz="1400" u="none" strike="noStrike" dirty="0">
                          <a:effectLst/>
                          <a:latin typeface="Tahoma" panose="020B0604030504040204" pitchFamily="34" charset="0"/>
                          <a:cs typeface="Tahoma" panose="020B0604030504040204" pitchFamily="34" charset="0"/>
                        </a:rPr>
                        <a:t>　</a:t>
                      </a:r>
                      <a:endParaRPr lang="ko-KR" altLang="en-US" sz="14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575536031"/>
                  </a:ext>
                </a:extLst>
              </a:tr>
            </a:tbl>
          </a:graphicData>
        </a:graphic>
      </p:graphicFrame>
      <p:graphicFrame>
        <p:nvGraphicFramePr>
          <p:cNvPr id="6" name="표 5"/>
          <p:cNvGraphicFramePr>
            <a:graphicFrameLocks noGrp="1"/>
          </p:cNvGraphicFramePr>
          <p:nvPr/>
        </p:nvGraphicFramePr>
        <p:xfrm>
          <a:off x="6810726" y="4380635"/>
          <a:ext cx="5215538" cy="1178701"/>
        </p:xfrm>
        <a:graphic>
          <a:graphicData uri="http://schemas.openxmlformats.org/drawingml/2006/table">
            <a:tbl>
              <a:tblPr>
                <a:tableStyleId>{5C22544A-7EE6-4342-B048-85BDC9FD1C3A}</a:tableStyleId>
              </a:tblPr>
              <a:tblGrid>
                <a:gridCol w="1178165">
                  <a:extLst>
                    <a:ext uri="{9D8B030D-6E8A-4147-A177-3AD203B41FA5}">
                      <a16:colId xmlns:a16="http://schemas.microsoft.com/office/drawing/2014/main" val="3127305751"/>
                    </a:ext>
                  </a:extLst>
                </a:gridCol>
                <a:gridCol w="495489">
                  <a:extLst>
                    <a:ext uri="{9D8B030D-6E8A-4147-A177-3AD203B41FA5}">
                      <a16:colId xmlns:a16="http://schemas.microsoft.com/office/drawing/2014/main" val="3993221004"/>
                    </a:ext>
                  </a:extLst>
                </a:gridCol>
                <a:gridCol w="57341">
                  <a:extLst>
                    <a:ext uri="{9D8B030D-6E8A-4147-A177-3AD203B41FA5}">
                      <a16:colId xmlns:a16="http://schemas.microsoft.com/office/drawing/2014/main" val="3367541303"/>
                    </a:ext>
                  </a:extLst>
                </a:gridCol>
                <a:gridCol w="692948">
                  <a:extLst>
                    <a:ext uri="{9D8B030D-6E8A-4147-A177-3AD203B41FA5}">
                      <a16:colId xmlns:a16="http://schemas.microsoft.com/office/drawing/2014/main" val="2570142739"/>
                    </a:ext>
                  </a:extLst>
                </a:gridCol>
                <a:gridCol w="815770">
                  <a:extLst>
                    <a:ext uri="{9D8B030D-6E8A-4147-A177-3AD203B41FA5}">
                      <a16:colId xmlns:a16="http://schemas.microsoft.com/office/drawing/2014/main" val="2073543679"/>
                    </a:ext>
                  </a:extLst>
                </a:gridCol>
                <a:gridCol w="681236">
                  <a:extLst>
                    <a:ext uri="{9D8B030D-6E8A-4147-A177-3AD203B41FA5}">
                      <a16:colId xmlns:a16="http://schemas.microsoft.com/office/drawing/2014/main" val="2037956399"/>
                    </a:ext>
                  </a:extLst>
                </a:gridCol>
                <a:gridCol w="686348">
                  <a:extLst>
                    <a:ext uri="{9D8B030D-6E8A-4147-A177-3AD203B41FA5}">
                      <a16:colId xmlns:a16="http://schemas.microsoft.com/office/drawing/2014/main" val="476786202"/>
                    </a:ext>
                  </a:extLst>
                </a:gridCol>
                <a:gridCol w="608241">
                  <a:extLst>
                    <a:ext uri="{9D8B030D-6E8A-4147-A177-3AD203B41FA5}">
                      <a16:colId xmlns:a16="http://schemas.microsoft.com/office/drawing/2014/main" val="3361001355"/>
                    </a:ext>
                  </a:extLst>
                </a:gridCol>
              </a:tblGrid>
              <a:tr h="453520">
                <a:tc>
                  <a:txBody>
                    <a:bodyPr/>
                    <a:lstStyle/>
                    <a:p>
                      <a:pPr algn="ctr" fontAlgn="ct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Total</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Median OS </a:t>
                      </a:r>
                    </a:p>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Months (95% CI)</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fontAlgn="ctr"/>
                      <a:endParaRPr lang="en-US"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tc>
                <a:tc hMerge="1">
                  <a:txBody>
                    <a:bodyPr/>
                    <a:lstStyle/>
                    <a:p>
                      <a:pPr latinLnBrk="1"/>
                      <a:endParaRPr lang="ko-KR" altLang="en-US"/>
                    </a:p>
                  </a:txBody>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3yr</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5yr</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P-value</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32633192"/>
                  </a:ext>
                </a:extLst>
              </a:tr>
              <a:tr h="241727">
                <a:tc>
                  <a:txBody>
                    <a:bodyPr/>
                    <a:lstStyle/>
                    <a:p>
                      <a:pPr algn="ctr" fontAlgn="ctr"/>
                      <a:r>
                        <a:rPr lang="en-US" altLang="ko-KR" sz="1400" b="0" i="0" u="none" strike="noStrike" dirty="0">
                          <a:solidFill>
                            <a:srgbClr val="0070C0"/>
                          </a:solidFill>
                          <a:effectLst/>
                          <a:latin typeface="Tahoma" panose="020B0604030504040204" pitchFamily="34" charset="0"/>
                          <a:ea typeface="Tahoma" panose="020B0604030504040204" pitchFamily="34" charset="0"/>
                          <a:cs typeface="Tahoma" panose="020B0604030504040204" pitchFamily="34" charset="0"/>
                        </a:rPr>
                        <a:t>Brain met(-)</a:t>
                      </a: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196</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gridSpan="3">
                  <a:txBody>
                    <a:bodyPr/>
                    <a:lstStyle/>
                    <a:p>
                      <a:pPr algn="ctr" fontAlgn="ct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hMerge="1">
                  <a:txBody>
                    <a:bodyPr/>
                    <a:lstStyle/>
                    <a:p>
                      <a:pPr algn="l" fontAlgn="ctr"/>
                      <a:endParaRPr lang="ko-KR" altLang="en-US"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l" fontAlgn="ctr"/>
                      <a:endParaRPr lang="ko-KR" altLang="en-US"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0.70</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0.60</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ctr" fontAlgn="ctr"/>
                      <a:r>
                        <a:rPr lang="en-US" altLang="ko-KR" sz="1400" u="none" strike="noStrike">
                          <a:effectLst/>
                          <a:latin typeface="Tahoma" panose="020B0604030504040204" pitchFamily="34" charset="0"/>
                          <a:ea typeface="Tahoma" panose="020B0604030504040204" pitchFamily="34" charset="0"/>
                          <a:cs typeface="Tahoma" panose="020B0604030504040204" pitchFamily="34" charset="0"/>
                        </a:rPr>
                        <a:t>0.0518</a:t>
                      </a:r>
                      <a:endParaRPr lang="en-US" altLang="ko-KR"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808440949"/>
                  </a:ext>
                </a:extLst>
              </a:tr>
              <a:tr h="241727">
                <a:tc>
                  <a:txBody>
                    <a:bodyPr/>
                    <a:lstStyle/>
                    <a:p>
                      <a:pPr algn="ctr" fontAlgn="ctr"/>
                      <a:r>
                        <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rPr>
                        <a:t>Brain</a:t>
                      </a:r>
                      <a:r>
                        <a:rPr lang="en-US" altLang="ko-KR" sz="1400" b="0" i="0" u="none" strike="noStrike" baseline="0" dirty="0">
                          <a:solidFill>
                            <a:srgbClr val="FF0000"/>
                          </a:solidFill>
                          <a:effectLst/>
                          <a:latin typeface="Tahoma" panose="020B0604030504040204" pitchFamily="34" charset="0"/>
                          <a:ea typeface="Tahoma" panose="020B0604030504040204" pitchFamily="34" charset="0"/>
                          <a:cs typeface="Tahoma" panose="020B0604030504040204" pitchFamily="34" charset="0"/>
                        </a:rPr>
                        <a:t> met(+)</a:t>
                      </a:r>
                      <a:endPar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tc>
                  <a:txBody>
                    <a:bodyPr/>
                    <a:lstStyle/>
                    <a:p>
                      <a:pPr algn="ctr" fontAlgn="ctr"/>
                      <a:r>
                        <a:rPr lang="en-US" altLang="ko-KR" sz="1400" u="none" strike="noStrike">
                          <a:effectLst/>
                          <a:latin typeface="Tahoma" panose="020B0604030504040204" pitchFamily="34" charset="0"/>
                          <a:ea typeface="Tahoma" panose="020B0604030504040204" pitchFamily="34" charset="0"/>
                          <a:cs typeface="Tahoma" panose="020B0604030504040204" pitchFamily="34" charset="0"/>
                        </a:rPr>
                        <a:t>153</a:t>
                      </a:r>
                      <a:endParaRPr lang="en-US" altLang="ko-KR"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tc gridSpan="3">
                  <a:txBody>
                    <a:bodyPr/>
                    <a:lstStyle/>
                    <a:p>
                      <a:pPr algn="ctr" fontAlgn="ctr"/>
                      <a:r>
                        <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30.6</a:t>
                      </a:r>
                    </a:p>
                  </a:txBody>
                  <a:tcPr marL="7312" marR="7312" marT="7312" marB="0" anchor="ctr">
                    <a:lnB w="12700" cap="flat" cmpd="sng" algn="ctr">
                      <a:solidFill>
                        <a:schemeClr val="tx1"/>
                      </a:solidFill>
                      <a:prstDash val="solid"/>
                      <a:round/>
                      <a:headEnd type="none" w="med" len="med"/>
                      <a:tailEnd type="none" w="med" len="med"/>
                    </a:lnB>
                    <a:noFill/>
                  </a:tcPr>
                </a:tc>
                <a:tc hMerge="1">
                  <a:txBody>
                    <a:bodyPr/>
                    <a:lstStyle/>
                    <a:p>
                      <a:pPr algn="l" fontAlgn="ctr"/>
                      <a:endParaRPr lang="en-US" altLang="ko-KR"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B w="12700" cap="flat" cmpd="sng" algn="ctr">
                      <a:solidFill>
                        <a:schemeClr val="tx1"/>
                      </a:solidFill>
                      <a:prstDash val="solid"/>
                      <a:round/>
                      <a:headEnd type="none" w="med" len="med"/>
                      <a:tailEnd type="none" w="med" len="med"/>
                    </a:lnB>
                  </a:tcPr>
                </a:tc>
                <a:tc hMerge="1">
                  <a:txBody>
                    <a:bodyPr/>
                    <a:lstStyle/>
                    <a:p>
                      <a:pPr algn="l" fontAlgn="ctr"/>
                      <a:endParaRPr lang="en-US" altLang="ko-KR"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0.49</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0.49</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tc>
                  <a:txBody>
                    <a:bodyPr/>
                    <a:lstStyle/>
                    <a:p>
                      <a:pPr algn="ctr" fontAlgn="ctr"/>
                      <a:r>
                        <a:rPr lang="ko-KR" altLang="en-US" sz="1400" u="none" strike="noStrike" dirty="0">
                          <a:effectLst/>
                          <a:latin typeface="Tahoma" panose="020B0604030504040204" pitchFamily="34" charset="0"/>
                          <a:cs typeface="Tahoma" panose="020B0604030504040204" pitchFamily="34" charset="0"/>
                        </a:rPr>
                        <a:t>　</a:t>
                      </a:r>
                      <a:endParaRPr lang="ko-KR" altLang="en-US" sz="14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82934193"/>
                  </a:ext>
                </a:extLst>
              </a:tr>
              <a:tr h="241727">
                <a:tc>
                  <a:txBody>
                    <a:bodyPr/>
                    <a:lstStyle/>
                    <a:p>
                      <a:pPr algn="ctr" fontAlgn="ctr"/>
                      <a:r>
                        <a:rPr lang="ko-KR" altLang="en-US" sz="1200" u="none" strike="noStrike">
                          <a:effectLst/>
                          <a:latin typeface="Tahoma" panose="020B0604030504040204" pitchFamily="34" charset="0"/>
                          <a:cs typeface="Tahoma" panose="020B0604030504040204" pitchFamily="34" charset="0"/>
                        </a:rPr>
                        <a:t>　</a:t>
                      </a:r>
                      <a:endParaRPr lang="ko-KR" altLang="en-US" sz="12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r" fontAlgn="ctr"/>
                      <a:endParaRPr lang="en-US" altLang="ko-KR" sz="12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endParaRPr lang="ko-KR" altLang="en-US" sz="12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dirty="0">
                          <a:effectLst/>
                          <a:latin typeface="Tahoma" panose="020B0604030504040204" pitchFamily="34" charset="0"/>
                          <a:cs typeface="Tahoma" panose="020B0604030504040204" pitchFamily="34" charset="0"/>
                        </a:rPr>
                        <a:t>　</a:t>
                      </a:r>
                      <a:endParaRPr lang="ko-KR" altLang="en-US" sz="12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a:effectLst/>
                          <a:latin typeface="Tahoma" panose="020B0604030504040204" pitchFamily="34" charset="0"/>
                          <a:cs typeface="Tahoma" panose="020B0604030504040204" pitchFamily="34" charset="0"/>
                        </a:rPr>
                        <a:t>　</a:t>
                      </a:r>
                      <a:endParaRPr lang="ko-KR" altLang="en-US" sz="12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a:effectLst/>
                          <a:latin typeface="Tahoma" panose="020B0604030504040204" pitchFamily="34" charset="0"/>
                          <a:cs typeface="Tahoma" panose="020B0604030504040204" pitchFamily="34" charset="0"/>
                        </a:rPr>
                        <a:t>　</a:t>
                      </a:r>
                      <a:endParaRPr lang="ko-KR" altLang="en-US" sz="12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a:effectLst/>
                          <a:latin typeface="Tahoma" panose="020B0604030504040204" pitchFamily="34" charset="0"/>
                          <a:cs typeface="Tahoma" panose="020B0604030504040204" pitchFamily="34" charset="0"/>
                        </a:rPr>
                        <a:t>　</a:t>
                      </a:r>
                      <a:endParaRPr lang="ko-KR" altLang="en-US" sz="12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dirty="0">
                          <a:effectLst/>
                          <a:latin typeface="Tahoma" panose="020B0604030504040204" pitchFamily="34" charset="0"/>
                          <a:cs typeface="Tahoma" panose="020B0604030504040204" pitchFamily="34" charset="0"/>
                        </a:rPr>
                        <a:t>　</a:t>
                      </a:r>
                      <a:endParaRPr lang="ko-KR" altLang="en-US" sz="12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2601614626"/>
                  </a:ext>
                </a:extLst>
              </a:tr>
            </a:tbl>
          </a:graphicData>
        </a:graphic>
      </p:graphicFrame>
      <p:sp>
        <p:nvSpPr>
          <p:cNvPr id="18" name="TextBox 17"/>
          <p:cNvSpPr txBox="1"/>
          <p:nvPr/>
        </p:nvSpPr>
        <p:spPr>
          <a:xfrm>
            <a:off x="9630501" y="5843219"/>
            <a:ext cx="708024" cy="307648"/>
          </a:xfrm>
          <a:prstGeom prst="rect">
            <a:avLst/>
          </a:prstGeom>
          <a:solidFill>
            <a:schemeClr val="bg1"/>
          </a:solidFill>
        </p:spPr>
        <p:txBody>
          <a:bodyPr wrap="square" rtlCol="0">
            <a:spAutoFit/>
          </a:bodyPr>
          <a:lstStyle/>
          <a:p>
            <a:pPr algn="ctr"/>
            <a:r>
              <a:rPr lang="en-US" altLang="ko-KR" sz="1399" b="1" dirty="0"/>
              <a:t>Days</a:t>
            </a:r>
          </a:p>
        </p:txBody>
      </p:sp>
      <p:sp>
        <p:nvSpPr>
          <p:cNvPr id="13" name="직사각형 12"/>
          <p:cNvSpPr/>
          <p:nvPr/>
        </p:nvSpPr>
        <p:spPr>
          <a:xfrm>
            <a:off x="2793635" y="1719381"/>
            <a:ext cx="851515" cy="584327"/>
          </a:xfrm>
          <a:prstGeom prst="rect">
            <a:avLst/>
          </a:prstGeom>
        </p:spPr>
        <p:txBody>
          <a:bodyPr wrap="none">
            <a:spAutoFit/>
          </a:bodyPr>
          <a:lstStyle/>
          <a:p>
            <a:pPr algn="ctr"/>
            <a:r>
              <a:rPr lang="en-US" altLang="ko-KR" sz="3197" dirty="0">
                <a:latin typeface="Tahoma" panose="020B0604030504040204" pitchFamily="34" charset="0"/>
                <a:ea typeface="Tahoma" panose="020B0604030504040204" pitchFamily="34" charset="0"/>
                <a:cs typeface="Tahoma" panose="020B0604030504040204" pitchFamily="34" charset="0"/>
              </a:rPr>
              <a:t>PFS</a:t>
            </a:r>
            <a:endParaRPr lang="ko-KR" altLang="en-US" sz="3197" dirty="0">
              <a:latin typeface="Tahoma" panose="020B0604030504040204" pitchFamily="34" charset="0"/>
              <a:cs typeface="Tahoma" panose="020B0604030504040204" pitchFamily="34" charset="0"/>
            </a:endParaRPr>
          </a:p>
        </p:txBody>
      </p:sp>
      <p:sp>
        <p:nvSpPr>
          <p:cNvPr id="14" name="직사각형 13"/>
          <p:cNvSpPr/>
          <p:nvPr/>
        </p:nvSpPr>
        <p:spPr>
          <a:xfrm>
            <a:off x="9147899" y="1744032"/>
            <a:ext cx="702435" cy="584327"/>
          </a:xfrm>
          <a:prstGeom prst="rect">
            <a:avLst/>
          </a:prstGeom>
        </p:spPr>
        <p:txBody>
          <a:bodyPr wrap="none">
            <a:spAutoFit/>
          </a:bodyPr>
          <a:lstStyle/>
          <a:p>
            <a:pPr algn="ctr"/>
            <a:r>
              <a:rPr lang="en-US" altLang="ko-KR" sz="3197" dirty="0">
                <a:latin typeface="Tahoma" panose="020B0604030504040204" pitchFamily="34" charset="0"/>
                <a:ea typeface="Tahoma" panose="020B0604030504040204" pitchFamily="34" charset="0"/>
                <a:cs typeface="Tahoma" panose="020B0604030504040204" pitchFamily="34" charset="0"/>
              </a:rPr>
              <a:t>OS</a:t>
            </a:r>
            <a:endParaRPr lang="ko-KR" altLang="en-US" sz="3197" dirty="0">
              <a:latin typeface="Tahoma" panose="020B0604030504040204" pitchFamily="34" charset="0"/>
              <a:cs typeface="Tahoma" panose="020B0604030504040204" pitchFamily="34" charset="0"/>
            </a:endParaRPr>
          </a:p>
        </p:txBody>
      </p:sp>
      <p:sp>
        <p:nvSpPr>
          <p:cNvPr id="16" name="TextBox 15"/>
          <p:cNvSpPr txBox="1"/>
          <p:nvPr/>
        </p:nvSpPr>
        <p:spPr>
          <a:xfrm>
            <a:off x="705297" y="5503459"/>
            <a:ext cx="5524559" cy="276999"/>
          </a:xfrm>
          <a:prstGeom prst="rect">
            <a:avLst/>
          </a:prstGeom>
          <a:solidFill>
            <a:schemeClr val="bg1"/>
          </a:solidFill>
        </p:spPr>
        <p:txBody>
          <a:bodyPr wrap="square" rtlCol="0" anchor="t">
            <a:spAutoFit/>
          </a:bodyPr>
          <a:lstStyle/>
          <a:p>
            <a:r>
              <a:rPr lang="en-US" altLang="ko-KR" sz="1200" b="1" dirty="0">
                <a:latin typeface="Tahoma" panose="020B0604030504040204" pitchFamily="34" charset="0"/>
                <a:ea typeface="Tahoma" panose="020B0604030504040204" pitchFamily="34" charset="0"/>
                <a:cs typeface="Tahoma" panose="020B0604030504040204" pitchFamily="34" charset="0"/>
              </a:rPr>
              <a:t>  0                      500                    1000                 1500                   2000    </a:t>
            </a:r>
            <a:endParaRPr lang="ko-KR" altLang="en-US" sz="1200" b="1" dirty="0">
              <a:latin typeface="Tahoma" panose="020B0604030504040204" pitchFamily="34" charset="0"/>
              <a:cs typeface="Tahoma" panose="020B0604030504040204" pitchFamily="34" charset="0"/>
            </a:endParaRPr>
          </a:p>
        </p:txBody>
      </p:sp>
      <p:sp>
        <p:nvSpPr>
          <p:cNvPr id="17" name="TextBox 16"/>
          <p:cNvSpPr txBox="1"/>
          <p:nvPr/>
        </p:nvSpPr>
        <p:spPr>
          <a:xfrm>
            <a:off x="6810726" y="5553680"/>
            <a:ext cx="5375637" cy="276999"/>
          </a:xfrm>
          <a:prstGeom prst="rect">
            <a:avLst/>
          </a:prstGeom>
          <a:solidFill>
            <a:schemeClr val="bg1"/>
          </a:solidFill>
        </p:spPr>
        <p:txBody>
          <a:bodyPr wrap="square" rtlCol="0" anchor="t">
            <a:spAutoFit/>
          </a:bodyPr>
          <a:lstStyle/>
          <a:p>
            <a:r>
              <a:rPr lang="en-US" altLang="ko-KR" sz="1200" b="1" dirty="0">
                <a:latin typeface="Tahoma" panose="020B0604030504040204" pitchFamily="34" charset="0"/>
                <a:ea typeface="Tahoma" panose="020B0604030504040204" pitchFamily="34" charset="0"/>
                <a:cs typeface="Tahoma" panose="020B0604030504040204" pitchFamily="34" charset="0"/>
              </a:rPr>
              <a:t>  0                   500             1000              1500              2000           2500</a:t>
            </a:r>
            <a:endParaRPr lang="ko-KR" altLang="en-US" sz="1200" b="1" dirty="0">
              <a:latin typeface="Tahoma" panose="020B0604030504040204" pitchFamily="34" charset="0"/>
              <a:cs typeface="Tahoma" panose="020B0604030504040204" pitchFamily="34" charset="0"/>
            </a:endParaRPr>
          </a:p>
        </p:txBody>
      </p:sp>
      <p:sp>
        <p:nvSpPr>
          <p:cNvPr id="19" name="Footer Placeholder 3"/>
          <p:cNvSpPr>
            <a:spLocks noGrp="1"/>
          </p:cNvSpPr>
          <p:nvPr>
            <p:ph type="ftr" sz="quarter" idx="11"/>
          </p:nvPr>
        </p:nvSpPr>
        <p:spPr/>
        <p:txBody>
          <a:bodyPr/>
          <a:lstStyle/>
          <a:p>
            <a:r>
              <a:rPr lang="vi-VN" sz="1200" dirty="0">
                <a:solidFill>
                  <a:srgbClr val="4D4F51"/>
                </a:solidFill>
                <a:latin typeface="Tahoma" panose="020B0604030504040204" pitchFamily="34" charset="0"/>
                <a:ea typeface="Tahoma" panose="020B0604030504040204" pitchFamily="34" charset="0"/>
                <a:cs typeface="Tahoma" panose="020B0604030504040204" pitchFamily="34" charset="0"/>
              </a:rPr>
              <a:t>Sung YL et al </a:t>
            </a:r>
            <a:r>
              <a:rPr lang="vi-VN" sz="1200" dirty="0">
                <a:latin typeface="Tahoma" panose="020B0604030504040204" pitchFamily="34" charset="0"/>
                <a:ea typeface="Tahoma" panose="020B0604030504040204" pitchFamily="34" charset="0"/>
                <a:cs typeface="Tahoma" panose="020B0604030504040204" pitchFamily="34" charset="0"/>
              </a:rPr>
              <a:t>KALC 2018 Oral Presentation</a:t>
            </a:r>
            <a:endParaRPr lang="en-US" sz="1200" dirty="0">
              <a:solidFill>
                <a:srgbClr val="4D4F51"/>
              </a:solidFill>
              <a:latin typeface="Tahoma" panose="020B0604030504040204" pitchFamily="34" charset="0"/>
              <a:ea typeface="Tahoma" panose="020B0604030504040204" pitchFamily="34" charset="0"/>
              <a:cs typeface="Tahoma" panose="020B0604030504040204" pitchFamily="34" charset="0"/>
            </a:endParaRPr>
          </a:p>
        </p:txBody>
      </p:sp>
      <p:sp>
        <p:nvSpPr>
          <p:cNvPr id="2" name="TextBox 1"/>
          <p:cNvSpPr txBox="1"/>
          <p:nvPr/>
        </p:nvSpPr>
        <p:spPr>
          <a:xfrm>
            <a:off x="148217" y="64143"/>
            <a:ext cx="11714997" cy="1108637"/>
          </a:xfrm>
          <a:prstGeom prst="rect">
            <a:avLst/>
          </a:prstGeom>
          <a:noFill/>
          <a:ln w="12700">
            <a:noFill/>
          </a:ln>
        </p:spPr>
        <p:txBody>
          <a:bodyPr wrap="square" lIns="45720" rIns="45720" rtlCol="0">
            <a:spAutoFit/>
          </a:bodyPr>
          <a:lstStyle/>
          <a:p>
            <a:pPr algn="ctr">
              <a:lnSpc>
                <a:spcPct val="125000"/>
              </a:lnSpc>
              <a:spcBef>
                <a:spcPct val="0"/>
              </a:spcBef>
            </a:pP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Nghiên</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cứu</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đời</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thực</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tại</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Hàn</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Quốc</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của</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tác</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giả</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Sung et al: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nhóm</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bệnh</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nhân</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NSCLC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kèm</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di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căn</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não</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có</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trung</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vị</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PFS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là</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14.8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tháng</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endParaRPr lang="vi-VN" sz="2800" b="1" dirty="0" err="1">
              <a:solidFill>
                <a:schemeClr val="accent4"/>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13466659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oter Placeholder 3"/>
          <p:cNvSpPr>
            <a:spLocks noGrp="1"/>
          </p:cNvSpPr>
          <p:nvPr>
            <p:ph type="ftr" sz="quarter" idx="11"/>
          </p:nvPr>
        </p:nvSpPr>
        <p:spPr>
          <a:xfrm>
            <a:off x="1828800" y="6553200"/>
            <a:ext cx="7818438" cy="228600"/>
          </a:xfrm>
        </p:spPr>
        <p:txBody>
          <a:bodyPr/>
          <a:lstStyle/>
          <a:p>
            <a:r>
              <a:rPr lang="en-US" sz="1200" dirty="0">
                <a:solidFill>
                  <a:srgbClr val="4D4F51"/>
                </a:solidFill>
                <a:latin typeface="Tahoma" panose="020B0604030504040204" pitchFamily="34" charset="0"/>
                <a:ea typeface="Tahoma" panose="020B0604030504040204" pitchFamily="34" charset="0"/>
                <a:cs typeface="Tahoma" panose="020B0604030504040204" pitchFamily="34" charset="0"/>
              </a:rPr>
              <a:t>Liang SK et al., </a:t>
            </a:r>
            <a:r>
              <a:rPr lang="en-US" sz="1200" dirty="0" err="1">
                <a:solidFill>
                  <a:srgbClr val="4D4F51"/>
                </a:solidFill>
                <a:latin typeface="Tahoma" panose="020B0604030504040204" pitchFamily="34" charset="0"/>
                <a:ea typeface="Tahoma" panose="020B0604030504040204" pitchFamily="34" charset="0"/>
                <a:cs typeface="Tahoma" panose="020B0604030504040204" pitchFamily="34" charset="0"/>
              </a:rPr>
              <a:t>Oncotarget</a:t>
            </a:r>
            <a:r>
              <a:rPr lang="en-US" sz="1200" dirty="0">
                <a:solidFill>
                  <a:srgbClr val="4D4F51"/>
                </a:solidFill>
                <a:latin typeface="Tahoma" panose="020B0604030504040204" pitchFamily="34" charset="0"/>
                <a:ea typeface="Tahoma" panose="020B0604030504040204" pitchFamily="34" charset="0"/>
                <a:cs typeface="Tahoma" panose="020B0604030504040204" pitchFamily="34" charset="0"/>
              </a:rPr>
              <a:t>, 2018;9(34):23749-23760.</a:t>
            </a:r>
          </a:p>
        </p:txBody>
      </p:sp>
      <p:pic>
        <p:nvPicPr>
          <p:cNvPr id="5123"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291" t="11019" r="2691" b="2530"/>
          <a:stretch/>
        </p:blipFill>
        <p:spPr bwMode="auto">
          <a:xfrm>
            <a:off x="878708" y="2294185"/>
            <a:ext cx="4949067" cy="34233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127" name="Picture 7"/>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221" t="10918" r="2530" b="2329"/>
          <a:stretch/>
        </p:blipFill>
        <p:spPr bwMode="auto">
          <a:xfrm>
            <a:off x="6049557" y="2315586"/>
            <a:ext cx="4997454" cy="340197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1"/>
          <p:cNvSpPr txBox="1"/>
          <p:nvPr/>
        </p:nvSpPr>
        <p:spPr>
          <a:xfrm>
            <a:off x="2078020" y="1964932"/>
            <a:ext cx="2754921" cy="307777"/>
          </a:xfrm>
          <a:prstGeom prst="rect">
            <a:avLst/>
          </a:prstGeom>
          <a:noFill/>
          <a:ln w="12700">
            <a:noFill/>
          </a:ln>
        </p:spPr>
        <p:txBody>
          <a:bodyPr wrap="none" lIns="45720" rIns="45720" rtlCol="0">
            <a:spAutoFit/>
          </a:bodyPr>
          <a:lstStyle/>
          <a:p>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OS ở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bệnh</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nhân</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có</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di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căn</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não</a:t>
            </a:r>
            <a:endPar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4" name="TextBox 13"/>
          <p:cNvSpPr txBox="1"/>
          <p:nvPr/>
        </p:nvSpPr>
        <p:spPr>
          <a:xfrm>
            <a:off x="6636665" y="1978640"/>
            <a:ext cx="4575431" cy="307777"/>
          </a:xfrm>
          <a:prstGeom prst="rect">
            <a:avLst/>
          </a:prstGeom>
          <a:noFill/>
          <a:ln w="12700">
            <a:noFill/>
          </a:ln>
        </p:spPr>
        <p:txBody>
          <a:bodyPr wrap="square" lIns="45720" rIns="45720" rtlCol="0">
            <a:spAutoFit/>
          </a:bodyPr>
          <a:lstStyle/>
          <a:p>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Os</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ở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bệnh</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nhân</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có</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di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căn</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não</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kết</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hợp</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với</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xạ</a:t>
            </a:r>
            <a:r>
              <a:rPr lang="en-US" sz="1400" b="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trị</a:t>
            </a:r>
            <a:endPar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6" name="TextBox 15"/>
          <p:cNvSpPr txBox="1"/>
          <p:nvPr/>
        </p:nvSpPr>
        <p:spPr>
          <a:xfrm>
            <a:off x="5028796" y="2265875"/>
            <a:ext cx="824906" cy="789960"/>
          </a:xfrm>
          <a:prstGeom prst="rect">
            <a:avLst/>
          </a:prstGeom>
          <a:noFill/>
          <a:ln w="12700">
            <a:noFill/>
          </a:ln>
        </p:spPr>
        <p:txBody>
          <a:bodyPr wrap="none" lIns="45720" rIns="45720" rtlCol="0">
            <a:spAutoFit/>
          </a:bodyPr>
          <a:lstStyle/>
          <a:p>
            <a:pPr algn="ctr">
              <a:spcBef>
                <a:spcPts val="200"/>
              </a:spcBef>
            </a:pPr>
            <a:r>
              <a:rPr lang="en-US" sz="1400" b="1" u="sng" dirty="0" err="1">
                <a:solidFill>
                  <a:srgbClr val="4D4F51"/>
                </a:solidFill>
                <a:latin typeface="Tahoma" panose="020B0604030504040204" pitchFamily="34" charset="0"/>
                <a:ea typeface="Tahoma" panose="020B0604030504040204" pitchFamily="34" charset="0"/>
                <a:cs typeface="Tahoma" panose="020B0604030504040204" pitchFamily="34" charset="0"/>
              </a:rPr>
              <a:t>mOS</a:t>
            </a:r>
            <a:endParaRPr lang="en-US" sz="1400" b="1" u="sng" dirty="0">
              <a:solidFill>
                <a:srgbClr val="4D4F51"/>
              </a:solidFill>
              <a:latin typeface="Tahoma" panose="020B0604030504040204" pitchFamily="34" charset="0"/>
              <a:ea typeface="Tahoma" panose="020B0604030504040204" pitchFamily="34" charset="0"/>
              <a:cs typeface="Tahoma" panose="020B0604030504040204" pitchFamily="34" charset="0"/>
            </a:endParaRPr>
          </a:p>
          <a:p>
            <a:pPr algn="ctr">
              <a:spcBef>
                <a:spcPts val="200"/>
              </a:spcBef>
            </a:pPr>
            <a:r>
              <a:rPr lang="en-US" sz="1400" b="1" dirty="0">
                <a:solidFill>
                  <a:srgbClr val="0070C0"/>
                </a:solidFill>
                <a:latin typeface="Tahoma" panose="020B0604030504040204" pitchFamily="34" charset="0"/>
                <a:ea typeface="Tahoma" panose="020B0604030504040204" pitchFamily="34" charset="0"/>
                <a:cs typeface="Tahoma" panose="020B0604030504040204" pitchFamily="34" charset="0"/>
              </a:rPr>
              <a:t>NR</a:t>
            </a:r>
          </a:p>
          <a:p>
            <a:pPr algn="ctr">
              <a:spcBef>
                <a:spcPts val="200"/>
              </a:spcBef>
            </a:pPr>
            <a:r>
              <a:rPr lang="en-US" sz="1400" b="1" dirty="0">
                <a:solidFill>
                  <a:srgbClr val="B96407"/>
                </a:solidFill>
                <a:latin typeface="Tahoma" panose="020B0604030504040204" pitchFamily="34" charset="0"/>
                <a:ea typeface="Tahoma" panose="020B0604030504040204" pitchFamily="34" charset="0"/>
                <a:cs typeface="Tahoma" panose="020B0604030504040204" pitchFamily="34" charset="0"/>
              </a:rPr>
              <a:t>33.8</a:t>
            </a:r>
            <a:r>
              <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solidFill>
                <a:latin typeface="Tahoma" panose="020B0604030504040204" pitchFamily="34" charset="0"/>
                <a:ea typeface="Tahoma" panose="020B0604030504040204" pitchFamily="34" charset="0"/>
                <a:cs typeface="Tahoma" panose="020B0604030504040204" pitchFamily="34" charset="0"/>
              </a:rPr>
              <a:t>mo</a:t>
            </a:r>
            <a:endPar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a:off x="9241080" y="2438123"/>
            <a:ext cx="1525419" cy="548868"/>
          </a:xfrm>
          <a:prstGeom prst="rect">
            <a:avLst/>
          </a:prstGeom>
          <a:noFill/>
          <a:ln w="12700">
            <a:noFill/>
          </a:ln>
        </p:spPr>
        <p:txBody>
          <a:bodyPr wrap="none" lIns="45720" rIns="45720" rtlCol="0">
            <a:spAutoFit/>
          </a:bodyPr>
          <a:lstStyle/>
          <a:p>
            <a:pPr algn="ctr">
              <a:spcBef>
                <a:spcPts val="200"/>
              </a:spcBef>
            </a:pPr>
            <a:r>
              <a:rPr lang="en-US" sz="1400" b="1" u="sng" dirty="0" err="1">
                <a:solidFill>
                  <a:srgbClr val="4D4F51"/>
                </a:solidFill>
                <a:latin typeface="Tahoma" panose="020B0604030504040204" pitchFamily="34" charset="0"/>
                <a:ea typeface="Tahoma" panose="020B0604030504040204" pitchFamily="34" charset="0"/>
                <a:cs typeface="Tahoma" panose="020B0604030504040204" pitchFamily="34" charset="0"/>
              </a:rPr>
              <a:t>mOS</a:t>
            </a:r>
            <a:endParaRPr lang="en-US" sz="1400" b="1" u="sng" dirty="0">
              <a:solidFill>
                <a:srgbClr val="4D4F51"/>
              </a:solidFill>
              <a:latin typeface="Tahoma" panose="020B0604030504040204" pitchFamily="34" charset="0"/>
              <a:ea typeface="Tahoma" panose="020B0604030504040204" pitchFamily="34" charset="0"/>
              <a:cs typeface="Tahoma" panose="020B0604030504040204" pitchFamily="34" charset="0"/>
            </a:endParaRPr>
          </a:p>
          <a:p>
            <a:pPr algn="ctr">
              <a:spcBef>
                <a:spcPts val="200"/>
              </a:spcBef>
            </a:pPr>
            <a:r>
              <a:rPr lang="en-US" sz="1400" b="1" dirty="0">
                <a:solidFill>
                  <a:srgbClr val="B96407"/>
                </a:solidFill>
                <a:latin typeface="Tahoma" panose="020B0604030504040204" pitchFamily="34" charset="0"/>
                <a:ea typeface="Tahoma" panose="020B0604030504040204" pitchFamily="34" charset="0"/>
                <a:cs typeface="Tahoma" panose="020B0604030504040204" pitchFamily="34" charset="0"/>
              </a:rPr>
              <a:t>36.7</a:t>
            </a:r>
            <a:r>
              <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rPr>
              <a:t> vs </a:t>
            </a:r>
            <a:r>
              <a:rPr lang="en-US" sz="1400" b="1" dirty="0">
                <a:solidFill>
                  <a:srgbClr val="0070C0"/>
                </a:solidFill>
                <a:latin typeface="Tahoma" panose="020B0604030504040204" pitchFamily="34" charset="0"/>
                <a:ea typeface="Tahoma" panose="020B0604030504040204" pitchFamily="34" charset="0"/>
                <a:cs typeface="Tahoma" panose="020B0604030504040204" pitchFamily="34" charset="0"/>
              </a:rPr>
              <a:t>19.5</a:t>
            </a:r>
            <a:r>
              <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solidFill>
                <a:latin typeface="Tahoma" panose="020B0604030504040204" pitchFamily="34" charset="0"/>
                <a:ea typeface="Tahoma" panose="020B0604030504040204" pitchFamily="34" charset="0"/>
                <a:cs typeface="Tahoma" panose="020B0604030504040204" pitchFamily="34" charset="0"/>
              </a:rPr>
              <a:t>mo</a:t>
            </a:r>
            <a:endPar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endParaRPr>
          </a:p>
        </p:txBody>
      </p:sp>
      <p:pic>
        <p:nvPicPr>
          <p:cNvPr id="2051"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1" y="6248401"/>
            <a:ext cx="4968881" cy="207963"/>
          </a:xfrm>
          <a:prstGeom prst="rect">
            <a:avLst/>
          </a:prstGeom>
          <a:solidFill>
            <a:schemeClr val="bg1"/>
          </a:solidFill>
          <a:ln>
            <a:noFill/>
          </a:ln>
          <a:effectLst/>
        </p:spPr>
      </p:pic>
      <p:sp>
        <p:nvSpPr>
          <p:cNvPr id="21" name="Title 1"/>
          <p:cNvSpPr txBox="1">
            <a:spLocks/>
          </p:cNvSpPr>
          <p:nvPr/>
        </p:nvSpPr>
        <p:spPr>
          <a:xfrm>
            <a:off x="267285" y="170231"/>
            <a:ext cx="11465169" cy="995363"/>
          </a:xfrm>
          <a:prstGeom prst="rect">
            <a:avLst/>
          </a:prstGeom>
        </p:spPr>
        <p:txBody>
          <a:bodyPr vert="horz" lIns="0" tIns="0" rIns="0" bIns="0" rtlCol="0" anchor="ctr"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gn="ctr">
              <a:lnSpc>
                <a:spcPct val="125000"/>
              </a:lnSpc>
            </a:pP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với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afatinib</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giúp</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di </a:t>
            </a:r>
            <a:r>
              <a:rPr lang="en-US" dirty="0" err="1">
                <a:latin typeface="Tahoma" panose="020B0604030504040204" pitchFamily="34" charset="0"/>
                <a:ea typeface="Tahoma" panose="020B0604030504040204" pitchFamily="34" charset="0"/>
                <a:cs typeface="Tahoma" panose="020B0604030504040204" pitchFamily="34" charset="0"/>
              </a:rPr>
              <a:t>căn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não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kéo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dài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thời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sống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còn</a:t>
            </a:r>
            <a:r>
              <a:rPr lang="en-US" dirty="0">
                <a:latin typeface="Tahoma" panose="020B0604030504040204" pitchFamily="34" charset="0"/>
                <a:ea typeface="Tahoma" panose="020B0604030504040204" pitchFamily="34" charset="0"/>
                <a:cs typeface="Tahoma" panose="020B0604030504040204" pitchFamily="34" charset="0"/>
              </a:rPr>
              <a:t> (OS) </a:t>
            </a:r>
            <a:r>
              <a:rPr lang="en-US" dirty="0" err="1">
                <a:latin typeface="Tahoma" panose="020B0604030504040204" pitchFamily="34" charset="0"/>
                <a:ea typeface="Tahoma" panose="020B0604030504040204" pitchFamily="34" charset="0"/>
                <a:cs typeface="Tahoma" panose="020B0604030504040204" pitchFamily="34" charset="0"/>
              </a:rPr>
              <a:t>lên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33.8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 </a:t>
            </a:r>
          </a:p>
        </p:txBody>
      </p:sp>
      <p:sp>
        <p:nvSpPr>
          <p:cNvPr id="18" name="TextBox 17"/>
          <p:cNvSpPr txBox="1"/>
          <p:nvPr/>
        </p:nvSpPr>
        <p:spPr>
          <a:xfrm>
            <a:off x="1974263" y="1260247"/>
            <a:ext cx="8051212" cy="646331"/>
          </a:xfrm>
          <a:prstGeom prst="rect">
            <a:avLst/>
          </a:prstGeom>
          <a:noFill/>
          <a:ln w="12700">
            <a:noFill/>
          </a:ln>
        </p:spPr>
        <p:txBody>
          <a:bodyPr wrap="square" lIns="45720" rIns="45720" rtlCol="0">
            <a:spAutoFit/>
          </a:bodyPr>
          <a:lstStyle/>
          <a:p>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N=259 (May’14-Jun’17): 61%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Nữ</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80%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đột</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biến</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thường</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gặp</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32% di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căn</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não</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và</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khởi</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trị</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bằng</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liều</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40 mg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hoặc</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30 mg.</a:t>
            </a:r>
          </a:p>
        </p:txBody>
      </p:sp>
      <p:sp>
        <p:nvSpPr>
          <p:cNvPr id="4" name="Rounded Rectangle 3"/>
          <p:cNvSpPr/>
          <p:nvPr/>
        </p:nvSpPr>
        <p:spPr>
          <a:xfrm>
            <a:off x="5054723" y="2220531"/>
            <a:ext cx="773052" cy="820716"/>
          </a:xfrm>
          <a:prstGeom prst="roundRect">
            <a:avLst/>
          </a:prstGeom>
          <a:noFill/>
          <a:ln w="28575">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algn="ctr"/>
            <a:endParaRPr lang="vi-VN" dirty="0" err="1"/>
          </a:p>
        </p:txBody>
      </p:sp>
    </p:spTree>
    <p:extLst>
      <p:ext uri="{BB962C8B-B14F-4D97-AF65-F5344CB8AC3E}">
        <p14:creationId xmlns:p14="http://schemas.microsoft.com/office/powerpoint/2010/main" val="257362502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elle 8"/>
          <p:cNvGraphicFramePr>
            <a:graphicFrameLocks noGrp="1"/>
          </p:cNvGraphicFramePr>
          <p:nvPr/>
        </p:nvGraphicFramePr>
        <p:xfrm>
          <a:off x="6567177" y="2756054"/>
          <a:ext cx="5273220" cy="2742444"/>
        </p:xfrm>
        <a:graphic>
          <a:graphicData uri="http://schemas.openxmlformats.org/drawingml/2006/table">
            <a:tbl>
              <a:tblPr firstRow="1" bandRow="1">
                <a:tableStyleId>{5C22544A-7EE6-4342-B048-85BDC9FD1C3A}</a:tableStyleId>
              </a:tblPr>
              <a:tblGrid>
                <a:gridCol w="3662221">
                  <a:extLst>
                    <a:ext uri="{9D8B030D-6E8A-4147-A177-3AD203B41FA5}">
                      <a16:colId xmlns:a16="http://schemas.microsoft.com/office/drawing/2014/main" val="20000"/>
                    </a:ext>
                  </a:extLst>
                </a:gridCol>
                <a:gridCol w="1610999">
                  <a:extLst>
                    <a:ext uri="{9D8B030D-6E8A-4147-A177-3AD203B41FA5}">
                      <a16:colId xmlns:a16="http://schemas.microsoft.com/office/drawing/2014/main" val="20001"/>
                    </a:ext>
                  </a:extLst>
                </a:gridCol>
              </a:tblGrid>
              <a:tr h="292337">
                <a:tc>
                  <a:txBody>
                    <a:bodyPr/>
                    <a:lstStyle/>
                    <a:p>
                      <a:pPr algn="ctr">
                        <a:lnSpc>
                          <a:spcPct val="100000"/>
                        </a:lnSpc>
                      </a:pPr>
                      <a:r>
                        <a:rPr lang="en-GB" sz="1400" b="1" dirty="0">
                          <a:solidFill>
                            <a:schemeClr val="bg1"/>
                          </a:solidFill>
                          <a:latin typeface="Tahoma" panose="020B0604030504040204" pitchFamily="34" charset="0"/>
                          <a:ea typeface="Tahoma" panose="020B0604030504040204" pitchFamily="34" charset="0"/>
                          <a:cs typeface="Tahoma" panose="020B0604030504040204" pitchFamily="34" charset="0"/>
                        </a:rPr>
                        <a:t>Brain Tumour Response to Afatinib </a:t>
                      </a:r>
                    </a:p>
                  </a:txBody>
                  <a:tcPr marL="121807" marR="121807" marT="45678" marB="45678">
                    <a:lnR w="12700" cap="flat" cmpd="sng" algn="ctr">
                      <a:solidFill>
                        <a:schemeClr val="bg1">
                          <a:lumMod val="75000"/>
                        </a:schemeClr>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lnSpc>
                          <a:spcPct val="100000"/>
                        </a:lnSpc>
                      </a:pPr>
                      <a:r>
                        <a:rPr lang="en-GB" sz="1400" b="1" i="0" u="none" strike="noStrike"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n (%)</a:t>
                      </a:r>
                    </a:p>
                  </a:txBody>
                  <a:tcPr marL="121807" marR="121807" marT="45678" marB="45678">
                    <a:lnL w="12700" cap="flat" cmpd="sng" algn="ctr">
                      <a:solidFill>
                        <a:schemeClr val="bg1">
                          <a:lumMod val="75000"/>
                        </a:schemeClr>
                      </a:solidFill>
                      <a:prstDash val="solid"/>
                      <a:round/>
                      <a:headEnd type="none" w="med" len="med"/>
                      <a:tailEnd type="none" w="med" len="med"/>
                    </a:lnL>
                    <a:lnB w="12700" cap="flat" cmpd="sng" algn="ctr">
                      <a:solidFill>
                        <a:schemeClr val="bg1">
                          <a:lumMod val="7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3061719654"/>
                  </a:ext>
                </a:extLst>
              </a:tr>
              <a:tr h="292337">
                <a:tc>
                  <a:txBody>
                    <a:bodyPr/>
                    <a:lstStyle/>
                    <a:p>
                      <a:pPr algn="ctr">
                        <a:lnSpc>
                          <a:spcPct val="100000"/>
                        </a:lnSpc>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Di </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căn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xạ</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trị</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39</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1"/>
                  </a:ext>
                </a:extLst>
              </a:tr>
              <a:tr h="292337">
                <a:tc>
                  <a:txBody>
                    <a:bodyPr/>
                    <a:lstStyle/>
                    <a:p>
                      <a:pPr algn="ctr">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theo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dõi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MRI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10</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292337">
                <a:tc>
                  <a:txBody>
                    <a:bodyPr/>
                    <a:lstStyle/>
                    <a:p>
                      <a:pPr algn="ctr">
                        <a:lnSpc>
                          <a:spcPct val="100000"/>
                        </a:lnSpc>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Di </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căn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xạ</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trị</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theo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dõi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bằng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MRI </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29 (100%)</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292337">
                <a:tc>
                  <a:txBody>
                    <a:bodyPr/>
                    <a:lstStyle/>
                    <a:p>
                      <a:pPr marL="119063" indent="0" algn="ctr">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Biến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mất</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6 (20.7%)</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292337">
                <a:tc>
                  <a:txBody>
                    <a:bodyPr/>
                    <a:lstStyle/>
                    <a:p>
                      <a:pPr marL="119063" indent="0" algn="ctr">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Giảm</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đáng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kể</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lnSpc>
                          <a:spcPct val="100000"/>
                        </a:lnSpc>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16 (55.2%)</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92337">
                <a:tc>
                  <a:txBody>
                    <a:bodyPr/>
                    <a:lstStyle/>
                    <a:p>
                      <a:pPr marL="119063" indent="0" algn="ctr">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thay</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đổi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đáng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kể</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5 (17.2%)</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292337">
                <a:tc>
                  <a:txBody>
                    <a:bodyPr/>
                    <a:lstStyle/>
                    <a:p>
                      <a:pPr marL="119063" marR="0" indent="0" algn="ctr" defTabSz="914400" rtl="0" eaLnBrk="1" fontAlgn="auto" latinLnBrk="0" hangingPunct="1">
                        <a:lnSpc>
                          <a:spcPct val="100000"/>
                        </a:lnSpc>
                        <a:spcBef>
                          <a:spcPts val="0"/>
                        </a:spcBef>
                        <a:spcAft>
                          <a:spcPts val="0"/>
                        </a:spcAft>
                        <a:buClrTx/>
                        <a:buSzTx/>
                        <a:buFontTx/>
                        <a:buNone/>
                        <a:tabLst/>
                        <a:defRPr/>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Tiến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triển</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2 (6.9%)</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r h="29233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Tỉ</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lệ</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đáp</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ứng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với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afatinib</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22 (75.9%)</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solidFill>
                      <a:srgbClr val="FFFF00"/>
                    </a:solidFill>
                  </a:tcPr>
                </a:tc>
                <a:extLst>
                  <a:ext uri="{0D108BD9-81ED-4DB2-BD59-A6C34878D82A}">
                    <a16:rowId xmlns:a16="http://schemas.microsoft.com/office/drawing/2014/main" val="10008"/>
                  </a:ext>
                </a:extLst>
              </a:tr>
            </a:tbl>
          </a:graphicData>
        </a:graphic>
      </p:graphicFrame>
      <p:sp>
        <p:nvSpPr>
          <p:cNvPr id="2" name="Title 1">
            <a:extLst>
              <a:ext uri="{FF2B5EF4-FFF2-40B4-BE49-F238E27FC236}">
                <a16:creationId xmlns:a16="http://schemas.microsoft.com/office/drawing/2014/main" id="{EEF8E446-AF36-49F3-BECD-7F197B7249AF}"/>
              </a:ext>
            </a:extLst>
          </p:cNvPr>
          <p:cNvSpPr>
            <a:spLocks noGrp="1"/>
          </p:cNvSpPr>
          <p:nvPr>
            <p:ph type="title"/>
          </p:nvPr>
        </p:nvSpPr>
        <p:spPr>
          <a:xfrm>
            <a:off x="202954" y="300658"/>
            <a:ext cx="11791565" cy="778535"/>
          </a:xfrm>
        </p:spPr>
        <p:txBody>
          <a:bodyPr>
            <a:normAutofit fontScale="90000"/>
          </a:bodyPr>
          <a:lstStyle/>
          <a:p>
            <a:pPr algn="ctr">
              <a:lnSpc>
                <a:spcPct val="100000"/>
              </a:lnSpc>
            </a:pPr>
            <a:r>
              <a:rPr lang="en-US" sz="3200" dirty="0" err="1">
                <a:latin typeface="Tahoma" panose="020B0604030504040204" pitchFamily="34" charset="0"/>
                <a:ea typeface="Tahoma" panose="020B0604030504040204" pitchFamily="34" charset="0"/>
                <a:cs typeface="Tahoma" panose="020B0604030504040204" pitchFamily="34" charset="0"/>
              </a:rPr>
              <a:t>Kinh</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nghiêm</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thực</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tế</a:t>
            </a:r>
            <a:r>
              <a:rPr lang="en-US" sz="3200" dirty="0">
                <a:latin typeface="Tahoma" panose="020B0604030504040204" pitchFamily="34" charset="0"/>
                <a:ea typeface="Tahoma" panose="020B0604030504040204" pitchFamily="34" charset="0"/>
                <a:cs typeface="Tahoma" panose="020B0604030504040204" pitchFamily="34" charset="0"/>
              </a:rPr>
              <a:t> ở </a:t>
            </a:r>
            <a:r>
              <a:rPr lang="en-US" sz="3200" dirty="0" err="1">
                <a:latin typeface="Tahoma" panose="020B0604030504040204" pitchFamily="34" charset="0"/>
                <a:ea typeface="Tahoma" panose="020B0604030504040204" pitchFamily="34" charset="0"/>
                <a:cs typeface="Tahoma" panose="020B0604030504040204" pitchFamily="34" charset="0"/>
              </a:rPr>
              <a:t>Hàn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Quốc</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của</a:t>
            </a:r>
            <a:r>
              <a:rPr lang="en-US" sz="3200" dirty="0">
                <a:latin typeface="Tahoma" panose="020B0604030504040204" pitchFamily="34" charset="0"/>
                <a:ea typeface="Tahoma" panose="020B0604030504040204" pitchFamily="34" charset="0"/>
                <a:cs typeface="Tahoma" panose="020B0604030504040204" pitchFamily="34" charset="0"/>
              </a:rPr>
              <a:t> Kim et al </a:t>
            </a:r>
            <a:r>
              <a:rPr lang="en-US" sz="3200" dirty="0" err="1">
                <a:latin typeface="Tahoma" panose="020B0604030504040204" pitchFamily="34" charset="0"/>
                <a:ea typeface="Tahoma" panose="020B0604030504040204" pitchFamily="34" charset="0"/>
                <a:cs typeface="Tahoma" panose="020B0604030504040204" pitchFamily="34" charset="0"/>
              </a:rPr>
              <a:t>Afatinib</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cải</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thiện</a:t>
            </a:r>
            <a:r>
              <a:rPr lang="en-US" sz="3200" dirty="0">
                <a:latin typeface="Tahoma" panose="020B0604030504040204" pitchFamily="34" charset="0"/>
                <a:ea typeface="Tahoma" panose="020B0604030504040204" pitchFamily="34" charset="0"/>
                <a:cs typeface="Tahoma" panose="020B0604030504040204" pitchFamily="34" charset="0"/>
              </a:rPr>
              <a:t> PFS ở </a:t>
            </a:r>
            <a:r>
              <a:rPr lang="en-US" sz="3200" dirty="0" err="1">
                <a:latin typeface="Tahoma" panose="020B0604030504040204" pitchFamily="34" charset="0"/>
                <a:ea typeface="Tahoma" panose="020B0604030504040204" pitchFamily="34" charset="0"/>
                <a:cs typeface="Tahoma" panose="020B0604030504040204" pitchFamily="34" charset="0"/>
              </a:rPr>
              <a:t>bệnh</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nhân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có</a:t>
            </a:r>
            <a:r>
              <a:rPr lang="en-US" sz="3200" dirty="0">
                <a:latin typeface="Tahoma" panose="020B0604030504040204" pitchFamily="34" charset="0"/>
                <a:ea typeface="Tahoma" panose="020B0604030504040204" pitchFamily="34" charset="0"/>
                <a:cs typeface="Tahoma" panose="020B0604030504040204" pitchFamily="34" charset="0"/>
              </a:rPr>
              <a:t> di </a:t>
            </a:r>
            <a:r>
              <a:rPr lang="en-US" sz="3200" dirty="0" err="1">
                <a:latin typeface="Tahoma" panose="020B0604030504040204" pitchFamily="34" charset="0"/>
                <a:ea typeface="Tahoma" panose="020B0604030504040204" pitchFamily="34" charset="0"/>
                <a:cs typeface="Tahoma" panose="020B0604030504040204" pitchFamily="34" charset="0"/>
              </a:rPr>
              <a:t>căn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não</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đạt</a:t>
            </a:r>
            <a:r>
              <a:rPr lang="en-US" sz="3200" dirty="0">
                <a:latin typeface="Tahoma" panose="020B0604030504040204" pitchFamily="34" charset="0"/>
                <a:ea typeface="Tahoma" panose="020B0604030504040204" pitchFamily="34" charset="0"/>
                <a:cs typeface="Tahoma" panose="020B0604030504040204" pitchFamily="34" charset="0"/>
              </a:rPr>
              <a:t> 15.7 </a:t>
            </a:r>
            <a:r>
              <a:rPr lang="en-US" sz="3200" dirty="0" err="1">
                <a:latin typeface="Tahoma" panose="020B0604030504040204" pitchFamily="34" charset="0"/>
                <a:ea typeface="Tahoma" panose="020B0604030504040204" pitchFamily="34" charset="0"/>
                <a:cs typeface="Tahoma" panose="020B0604030504040204" pitchFamily="34" charset="0"/>
              </a:rPr>
              <a:t>tháng</a:t>
            </a:r>
            <a:r>
              <a:rPr lang="en-US" sz="3200" dirty="0">
                <a:latin typeface="Tahoma" panose="020B0604030504040204" pitchFamily="34" charset="0"/>
                <a:ea typeface="Tahoma" panose="020B0604030504040204" pitchFamily="34" charset="0"/>
                <a:cs typeface="Tahoma" panose="020B0604030504040204" pitchFamily="34" charset="0"/>
              </a:rPr>
              <a:t>.</a:t>
            </a:r>
          </a:p>
        </p:txBody>
      </p:sp>
      <p:sp>
        <p:nvSpPr>
          <p:cNvPr id="3" name="Content Placeholder 2">
            <a:extLst>
              <a:ext uri="{FF2B5EF4-FFF2-40B4-BE49-F238E27FC236}">
                <a16:creationId xmlns:a16="http://schemas.microsoft.com/office/drawing/2014/main" id="{A68A1718-002F-43A1-8C92-6DF937E43F97}"/>
              </a:ext>
            </a:extLst>
          </p:cNvPr>
          <p:cNvSpPr>
            <a:spLocks noGrp="1"/>
          </p:cNvSpPr>
          <p:nvPr>
            <p:ph idx="1"/>
          </p:nvPr>
        </p:nvSpPr>
        <p:spPr>
          <a:xfrm>
            <a:off x="646750" y="1141146"/>
            <a:ext cx="10903975" cy="4566006"/>
          </a:xfrm>
        </p:spPr>
        <p:txBody>
          <a:bodyPr>
            <a:normAutofit/>
          </a:bodyPr>
          <a:lstStyle/>
          <a:p>
            <a:pPr marL="0" indent="0">
              <a:lnSpc>
                <a:spcPct val="150000"/>
              </a:lnSpc>
              <a:buNone/>
            </a:pPr>
            <a:r>
              <a:rPr lang="en-US" sz="1600" dirty="0" err="1">
                <a:latin typeface="Tahoma" panose="020B0604030504040204" pitchFamily="34" charset="0"/>
                <a:ea typeface="Tahoma" panose="020B0604030504040204" pitchFamily="34" charset="0"/>
                <a:cs typeface="Tahoma" panose="020B0604030504040204" pitchFamily="34" charset="0"/>
              </a:rPr>
              <a:t>Nghiên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cứu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hồi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cứu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gồm</a:t>
            </a:r>
            <a:r>
              <a:rPr lang="en-US" sz="1600" dirty="0">
                <a:latin typeface="Tahoma" panose="020B0604030504040204" pitchFamily="34" charset="0"/>
                <a:ea typeface="Tahoma" panose="020B0604030504040204" pitchFamily="34" charset="0"/>
                <a:cs typeface="Tahoma" panose="020B0604030504040204" pitchFamily="34" charset="0"/>
              </a:rPr>
              <a:t> 165 </a:t>
            </a:r>
            <a:r>
              <a:rPr lang="en-US" sz="1600" dirty="0" err="1">
                <a:latin typeface="Tahoma" panose="020B0604030504040204" pitchFamily="34" charset="0"/>
                <a:ea typeface="Tahoma" panose="020B0604030504040204" pitchFamily="34" charset="0"/>
                <a:cs typeface="Tahoma" panose="020B0604030504040204" pitchFamily="34" charset="0"/>
              </a:rPr>
              <a:t>bệnh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nhân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sử</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dụng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afatinib</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bước</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một</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tại</a:t>
            </a:r>
            <a:r>
              <a:rPr lang="en-US" sz="1600" dirty="0">
                <a:latin typeface="Tahoma" panose="020B0604030504040204" pitchFamily="34" charset="0"/>
                <a:ea typeface="Tahoma" panose="020B0604030504040204" pitchFamily="34" charset="0"/>
                <a:cs typeface="Tahoma" panose="020B0604030504040204" pitchFamily="34" charset="0"/>
              </a:rPr>
              <a:t> Samsung Medical Center, </a:t>
            </a:r>
            <a:r>
              <a:rPr lang="en-US" sz="1600" dirty="0" err="1">
                <a:latin typeface="Tahoma" panose="020B0604030504040204" pitchFamily="34" charset="0"/>
                <a:ea typeface="Tahoma" panose="020B0604030504040204" pitchFamily="34" charset="0"/>
                <a:cs typeface="Tahoma" panose="020B0604030504040204" pitchFamily="34" charset="0"/>
              </a:rPr>
              <a:t>Hàn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Quốc</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với</a:t>
            </a:r>
            <a:r>
              <a:rPr lang="en-US" sz="1600" dirty="0">
                <a:latin typeface="Tahoma" panose="020B0604030504040204" pitchFamily="34" charset="0"/>
                <a:ea typeface="Tahoma" panose="020B0604030504040204" pitchFamily="34" charset="0"/>
                <a:cs typeface="Tahoma" panose="020B0604030504040204" pitchFamily="34" charset="0"/>
              </a:rPr>
              <a:t> 71 </a:t>
            </a:r>
            <a:r>
              <a:rPr lang="en-US" sz="1600" dirty="0" err="1">
                <a:latin typeface="Tahoma" panose="020B0604030504040204" pitchFamily="34" charset="0"/>
                <a:ea typeface="Tahoma" panose="020B0604030504040204" pitchFamily="34" charset="0"/>
                <a:cs typeface="Tahoma" panose="020B0604030504040204" pitchFamily="34" charset="0"/>
              </a:rPr>
              <a:t>bệnh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nhân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có</a:t>
            </a:r>
            <a:r>
              <a:rPr lang="en-US" sz="1600" dirty="0">
                <a:latin typeface="Tahoma" panose="020B0604030504040204" pitchFamily="34" charset="0"/>
                <a:ea typeface="Tahoma" panose="020B0604030504040204" pitchFamily="34" charset="0"/>
                <a:cs typeface="Tahoma" panose="020B0604030504040204" pitchFamily="34" charset="0"/>
              </a:rPr>
              <a:t> di </a:t>
            </a:r>
            <a:r>
              <a:rPr lang="en-US" sz="1600" dirty="0" err="1">
                <a:latin typeface="Tahoma" panose="020B0604030504040204" pitchFamily="34" charset="0"/>
                <a:ea typeface="Tahoma" panose="020B0604030504040204" pitchFamily="34" charset="0"/>
                <a:cs typeface="Tahoma" panose="020B0604030504040204" pitchFamily="34" charset="0"/>
              </a:rPr>
              <a:t>căn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não</a:t>
            </a:r>
            <a:r>
              <a:rPr lang="en-US" sz="1600" dirty="0">
                <a:latin typeface="Tahoma" panose="020B0604030504040204" pitchFamily="34" charset="0"/>
                <a:ea typeface="Tahoma" panose="020B0604030504040204" pitchFamily="34" charset="0"/>
                <a:cs typeface="Tahoma" panose="020B0604030504040204" pitchFamily="34" charset="0"/>
              </a:rPr>
              <a:t>. </a:t>
            </a:r>
            <a:endParaRPr lang="en-US" sz="1600"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graphicFrame>
        <p:nvGraphicFramePr>
          <p:cNvPr id="15" name="Tabelle 8"/>
          <p:cNvGraphicFramePr>
            <a:graphicFrameLocks noGrp="1"/>
          </p:cNvGraphicFramePr>
          <p:nvPr/>
        </p:nvGraphicFramePr>
        <p:xfrm>
          <a:off x="415797" y="4311428"/>
          <a:ext cx="5916856" cy="1828296"/>
        </p:xfrm>
        <a:graphic>
          <a:graphicData uri="http://schemas.openxmlformats.org/drawingml/2006/table">
            <a:tbl>
              <a:tblPr firstRow="1" bandRow="1">
                <a:tableStyleId>{5C22544A-7EE6-4342-B048-85BDC9FD1C3A}</a:tableStyleId>
              </a:tblPr>
              <a:tblGrid>
                <a:gridCol w="3339181">
                  <a:extLst>
                    <a:ext uri="{9D8B030D-6E8A-4147-A177-3AD203B41FA5}">
                      <a16:colId xmlns:a16="http://schemas.microsoft.com/office/drawing/2014/main" val="20000"/>
                    </a:ext>
                  </a:extLst>
                </a:gridCol>
                <a:gridCol w="1268247">
                  <a:extLst>
                    <a:ext uri="{9D8B030D-6E8A-4147-A177-3AD203B41FA5}">
                      <a16:colId xmlns:a16="http://schemas.microsoft.com/office/drawing/2014/main" val="20001"/>
                    </a:ext>
                  </a:extLst>
                </a:gridCol>
                <a:gridCol w="1309428">
                  <a:extLst>
                    <a:ext uri="{9D8B030D-6E8A-4147-A177-3AD203B41FA5}">
                      <a16:colId xmlns:a16="http://schemas.microsoft.com/office/drawing/2014/main" val="20002"/>
                    </a:ext>
                  </a:extLst>
                </a:gridCol>
              </a:tblGrid>
              <a:tr h="304518">
                <a:tc>
                  <a:txBody>
                    <a:bodyPr/>
                    <a:lstStyle/>
                    <a:p>
                      <a:pPr>
                        <a:lnSpc>
                          <a:spcPct val="100000"/>
                        </a:lnSpc>
                      </a:pPr>
                      <a:r>
                        <a:rPr lang="en-GB" sz="1400" b="1" dirty="0">
                          <a:solidFill>
                            <a:schemeClr val="bg1"/>
                          </a:solidFill>
                          <a:latin typeface="Tahoma" panose="020B0604030504040204" pitchFamily="34" charset="0"/>
                          <a:ea typeface="Tahoma" panose="020B0604030504040204" pitchFamily="34" charset="0"/>
                          <a:cs typeface="Tahoma" panose="020B0604030504040204" pitchFamily="34" charset="0"/>
                        </a:rPr>
                        <a:t>N=165</a:t>
                      </a:r>
                    </a:p>
                  </a:txBody>
                  <a:tcPr marL="121807" marR="121807" marT="45678" marB="45678" anchor="ctr">
                    <a:lnR w="12700" cap="flat" cmpd="sng" algn="ctr">
                      <a:solidFill>
                        <a:schemeClr val="bg1">
                          <a:lumMod val="75000"/>
                        </a:schemeClr>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lnSpc>
                          <a:spcPct val="100000"/>
                        </a:lnSpc>
                      </a:pPr>
                      <a:r>
                        <a:rPr lang="en-GB" sz="1400" b="1" i="0" u="none" strike="noStrike"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n (%)</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lnSpc>
                          <a:spcPct val="100000"/>
                        </a:lnSpc>
                      </a:pPr>
                      <a:r>
                        <a:rPr lang="en-GB" sz="1400" b="1" i="0" u="none" strike="noStrike"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PFS (</a:t>
                      </a:r>
                      <a:r>
                        <a:rPr lang="en-GB" sz="1400" b="1" i="0" u="none" strike="noStrike" kern="1200" baseline="0" dirty="0" err="1">
                          <a:solidFill>
                            <a:schemeClr val="bg1"/>
                          </a:solidFill>
                          <a:latin typeface="Tahoma" panose="020B0604030504040204" pitchFamily="34" charset="0"/>
                          <a:ea typeface="Tahoma" panose="020B0604030504040204" pitchFamily="34" charset="0"/>
                          <a:cs typeface="Tahoma" panose="020B0604030504040204" pitchFamily="34" charset="0"/>
                        </a:rPr>
                        <a:t>mo</a:t>
                      </a:r>
                      <a:r>
                        <a:rPr lang="en-GB" sz="1400" b="1" i="0" u="none" strike="noStrike"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121807" marR="121807" marT="45678" marB="45678" anchor="ctr">
                    <a:lnL w="12700" cap="flat" cmpd="sng" algn="ctr">
                      <a:solidFill>
                        <a:schemeClr val="bg1">
                          <a:lumMod val="75000"/>
                        </a:schemeClr>
                      </a:solidFill>
                      <a:prstDash val="solid"/>
                      <a:round/>
                      <a:headEnd type="none" w="med" len="med"/>
                      <a:tailEnd type="none" w="med" len="med"/>
                    </a:lnL>
                    <a:lnB w="12700" cap="flat" cmpd="sng" algn="ctr">
                      <a:solidFill>
                        <a:schemeClr val="bg1">
                          <a:lumMod val="7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3415628080"/>
                  </a:ext>
                </a:extLst>
              </a:tr>
              <a:tr h="304518">
                <a:tc>
                  <a:txBody>
                    <a:bodyPr/>
                    <a:lstStyle/>
                    <a:p>
                      <a:pPr>
                        <a:lnSpc>
                          <a:spcPct val="100000"/>
                        </a:lnSpc>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No BM</a:t>
                      </a: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94 (57.0)</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Not reached</a:t>
                      </a: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04518">
                <a:tc>
                  <a:txBody>
                    <a:bodyPr/>
                    <a:lstStyle/>
                    <a:p>
                      <a:pPr>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Bệnh</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nhân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có</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di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căn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71 (43.0)</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endPar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304518">
                <a:tc>
                  <a:txBody>
                    <a:bodyPr/>
                    <a:lstStyle/>
                    <a:p>
                      <a:pPr marL="112713" indent="0">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xạ</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trị</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39 (23.6)</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15.7</a:t>
                      </a: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FFF00"/>
                    </a:solidFill>
                  </a:tcPr>
                </a:tc>
                <a:extLst>
                  <a:ext uri="{0D108BD9-81ED-4DB2-BD59-A6C34878D82A}">
                    <a16:rowId xmlns:a16="http://schemas.microsoft.com/office/drawing/2014/main" val="10003"/>
                  </a:ext>
                </a:extLst>
              </a:tr>
              <a:tr h="304518">
                <a:tc>
                  <a:txBody>
                    <a:bodyPr/>
                    <a:lstStyle/>
                    <a:p>
                      <a:pPr marL="119063" indent="0">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Phẫu</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thuận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dao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gamma (GSK)</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25 (15.2%)</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15.6</a:t>
                      </a: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304518">
                <a:tc>
                  <a:txBody>
                    <a:bodyPr/>
                    <a:lstStyle/>
                    <a:p>
                      <a:pPr marL="119063" indent="0">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Xạ</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trị</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toàn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bộ</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(WBRT)</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lnSpc>
                          <a:spcPct val="100000"/>
                        </a:lnSpc>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7 (4.2%)</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lnSpc>
                          <a:spcPct val="100000"/>
                        </a:lnSpc>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11.5</a:t>
                      </a: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22" name="TextBox 21"/>
          <p:cNvSpPr txBox="1"/>
          <p:nvPr/>
        </p:nvSpPr>
        <p:spPr>
          <a:xfrm>
            <a:off x="3783419" y="1985829"/>
            <a:ext cx="1960334" cy="656077"/>
          </a:xfrm>
          <a:prstGeom prst="rect">
            <a:avLst/>
          </a:prstGeom>
          <a:noFill/>
        </p:spPr>
        <p:txBody>
          <a:bodyPr wrap="square" lIns="0" tIns="0" rIns="0" bIns="0" rtlCol="0">
            <a:spAutoFit/>
          </a:bodyPr>
          <a:lstStyle/>
          <a:p>
            <a:pPr>
              <a:defRPr/>
            </a:pPr>
            <a:r>
              <a:rPr lang="en-US" sz="1066" dirty="0">
                <a:solidFill>
                  <a:prstClr val="black"/>
                </a:solidFill>
                <a:latin typeface="Tahoma" panose="020B0604030504040204" pitchFamily="34" charset="0"/>
                <a:ea typeface="Tahoma" panose="020B0604030504040204" pitchFamily="34" charset="0"/>
                <a:cs typeface="Tahoma" panose="020B0604030504040204" pitchFamily="34" charset="0"/>
              </a:rPr>
              <a:t>No BM</a:t>
            </a:r>
          </a:p>
          <a:p>
            <a:pPr>
              <a:defRPr/>
            </a:pPr>
            <a:r>
              <a:rPr lang="en-US" sz="1066" dirty="0">
                <a:solidFill>
                  <a:prstClr val="black"/>
                </a:solidFill>
                <a:latin typeface="Tahoma" panose="020B0604030504040204" pitchFamily="34" charset="0"/>
                <a:ea typeface="Tahoma" panose="020B0604030504040204" pitchFamily="34" charset="0"/>
                <a:cs typeface="Tahoma" panose="020B0604030504040204" pitchFamily="34" charset="0"/>
              </a:rPr>
              <a:t>Non-irradiated BM</a:t>
            </a:r>
          </a:p>
          <a:p>
            <a:pPr>
              <a:defRPr/>
            </a:pPr>
            <a:r>
              <a:rPr lang="en-US" sz="1066" dirty="0">
                <a:solidFill>
                  <a:prstClr val="black"/>
                </a:solidFill>
                <a:latin typeface="Tahoma" panose="020B0604030504040204" pitchFamily="34" charset="0"/>
                <a:ea typeface="Tahoma" panose="020B0604030504040204" pitchFamily="34" charset="0"/>
                <a:cs typeface="Tahoma" panose="020B0604030504040204" pitchFamily="34" charset="0"/>
              </a:rPr>
              <a:t>GKS</a:t>
            </a:r>
          </a:p>
          <a:p>
            <a:pPr>
              <a:defRPr/>
            </a:pPr>
            <a:r>
              <a:rPr lang="en-US" sz="1066" dirty="0">
                <a:solidFill>
                  <a:prstClr val="black"/>
                </a:solidFill>
                <a:latin typeface="Tahoma" panose="020B0604030504040204" pitchFamily="34" charset="0"/>
                <a:ea typeface="Tahoma" panose="020B0604030504040204" pitchFamily="34" charset="0"/>
                <a:cs typeface="Tahoma" panose="020B0604030504040204" pitchFamily="34" charset="0"/>
              </a:rPr>
              <a:t>WBRT</a:t>
            </a:r>
          </a:p>
        </p:txBody>
      </p:sp>
      <p:grpSp>
        <p:nvGrpSpPr>
          <p:cNvPr id="40" name="Group 39"/>
          <p:cNvGrpSpPr/>
          <p:nvPr/>
        </p:nvGrpSpPr>
        <p:grpSpPr>
          <a:xfrm>
            <a:off x="1216959" y="2064144"/>
            <a:ext cx="4202773" cy="1837079"/>
            <a:chOff x="992787" y="1640487"/>
            <a:chExt cx="3154998" cy="1838783"/>
          </a:xfrm>
        </p:grpSpPr>
        <p:sp>
          <p:nvSpPr>
            <p:cNvPr id="21" name="Freeform 20"/>
            <p:cNvSpPr/>
            <p:nvPr/>
          </p:nvSpPr>
          <p:spPr>
            <a:xfrm>
              <a:off x="1040414" y="1640876"/>
              <a:ext cx="3105148" cy="1792224"/>
            </a:xfrm>
            <a:custGeom>
              <a:avLst/>
              <a:gdLst>
                <a:gd name="connsiteX0" fmla="*/ 0 w 2347912"/>
                <a:gd name="connsiteY0" fmla="*/ 0 h 1781175"/>
                <a:gd name="connsiteX1" fmla="*/ 0 w 2347912"/>
                <a:gd name="connsiteY1" fmla="*/ 1781175 h 1781175"/>
                <a:gd name="connsiteX2" fmla="*/ 2347912 w 2347912"/>
                <a:gd name="connsiteY2" fmla="*/ 1781175 h 1781175"/>
              </a:gdLst>
              <a:ahLst/>
              <a:cxnLst>
                <a:cxn ang="0">
                  <a:pos x="connsiteX0" y="connsiteY0"/>
                </a:cxn>
                <a:cxn ang="0">
                  <a:pos x="connsiteX1" y="connsiteY1"/>
                </a:cxn>
                <a:cxn ang="0">
                  <a:pos x="connsiteX2" y="connsiteY2"/>
                </a:cxn>
              </a:cxnLst>
              <a:rect l="l" t="t" r="r" b="b"/>
              <a:pathLst>
                <a:path w="2347912" h="1781175">
                  <a:moveTo>
                    <a:pt x="0" y="0"/>
                  </a:moveTo>
                  <a:lnTo>
                    <a:pt x="0" y="1781175"/>
                  </a:lnTo>
                  <a:lnTo>
                    <a:pt x="2347912" y="1781175"/>
                  </a:ln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cxnSp>
          <p:nvCxnSpPr>
            <p:cNvPr id="24" name="Straight Connector 23"/>
            <p:cNvCxnSpPr/>
            <p:nvPr/>
          </p:nvCxnSpPr>
          <p:spPr>
            <a:xfrm>
              <a:off x="992787" y="1640487"/>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992787" y="1818215"/>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992787" y="1998519"/>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992787" y="2173672"/>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92787" y="2353976"/>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92787" y="2534281"/>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992787" y="27120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2787" y="2892314"/>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992787" y="3070042"/>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992787" y="3250346"/>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992787" y="3433226"/>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6200000">
              <a:off x="1018542" y="3453834"/>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a:off x="1793849" y="34564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2574308" y="34564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6200000">
              <a:off x="3354768" y="34564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6200000">
              <a:off x="4124925" y="34564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grpSp>
      <p:sp>
        <p:nvSpPr>
          <p:cNvPr id="41" name="TextBox 40"/>
          <p:cNvSpPr txBox="1"/>
          <p:nvPr/>
        </p:nvSpPr>
        <p:spPr>
          <a:xfrm>
            <a:off x="903239" y="1950956"/>
            <a:ext cx="271064" cy="184538"/>
          </a:xfrm>
          <a:prstGeom prst="rect">
            <a:avLst/>
          </a:prstGeom>
          <a:noFill/>
        </p:spPr>
        <p:txBody>
          <a:bodyPr wrap="square" lIns="0" tIns="0" rIns="0" bIns="0" rtlCol="0" anchor="b" anchorCtr="0">
            <a:spAutoFit/>
          </a:bodyPr>
          <a:lstStyle/>
          <a:p>
            <a:pPr algn="r">
              <a:defRPr/>
            </a:pPr>
            <a:r>
              <a:rPr lang="en-US" sz="1199" dirty="0">
                <a:latin typeface="Arial"/>
              </a:rPr>
              <a:t>100</a:t>
            </a:r>
          </a:p>
        </p:txBody>
      </p:sp>
      <p:sp>
        <p:nvSpPr>
          <p:cNvPr id="42" name="TextBox 41"/>
          <p:cNvSpPr txBox="1"/>
          <p:nvPr/>
        </p:nvSpPr>
        <p:spPr>
          <a:xfrm>
            <a:off x="903239" y="2131093"/>
            <a:ext cx="271064" cy="184538"/>
          </a:xfrm>
          <a:prstGeom prst="rect">
            <a:avLst/>
          </a:prstGeom>
          <a:noFill/>
        </p:spPr>
        <p:txBody>
          <a:bodyPr wrap="square" lIns="0" tIns="0" rIns="0" bIns="0" rtlCol="0" anchor="b" anchorCtr="0">
            <a:spAutoFit/>
          </a:bodyPr>
          <a:lstStyle/>
          <a:p>
            <a:pPr algn="r">
              <a:defRPr/>
            </a:pPr>
            <a:r>
              <a:rPr lang="en-US" sz="1199" dirty="0">
                <a:latin typeface="Arial"/>
              </a:rPr>
              <a:t>90</a:t>
            </a:r>
          </a:p>
        </p:txBody>
      </p:sp>
      <p:sp>
        <p:nvSpPr>
          <p:cNvPr id="43" name="TextBox 42"/>
          <p:cNvSpPr txBox="1"/>
          <p:nvPr/>
        </p:nvSpPr>
        <p:spPr>
          <a:xfrm>
            <a:off x="903239" y="2311230"/>
            <a:ext cx="271064" cy="184538"/>
          </a:xfrm>
          <a:prstGeom prst="rect">
            <a:avLst/>
          </a:prstGeom>
          <a:noFill/>
        </p:spPr>
        <p:txBody>
          <a:bodyPr wrap="square" lIns="0" tIns="0" rIns="0" bIns="0" rtlCol="0" anchor="b" anchorCtr="0">
            <a:spAutoFit/>
          </a:bodyPr>
          <a:lstStyle/>
          <a:p>
            <a:pPr algn="r">
              <a:defRPr/>
            </a:pPr>
            <a:r>
              <a:rPr lang="en-US" sz="1199" dirty="0">
                <a:latin typeface="Arial"/>
              </a:rPr>
              <a:t>80</a:t>
            </a:r>
          </a:p>
        </p:txBody>
      </p:sp>
      <p:sp>
        <p:nvSpPr>
          <p:cNvPr id="44" name="TextBox 43"/>
          <p:cNvSpPr txBox="1"/>
          <p:nvPr/>
        </p:nvSpPr>
        <p:spPr>
          <a:xfrm>
            <a:off x="903239" y="2481075"/>
            <a:ext cx="271064" cy="184538"/>
          </a:xfrm>
          <a:prstGeom prst="rect">
            <a:avLst/>
          </a:prstGeom>
          <a:noFill/>
        </p:spPr>
        <p:txBody>
          <a:bodyPr wrap="square" lIns="0" tIns="0" rIns="0" bIns="0" rtlCol="0" anchor="b" anchorCtr="0">
            <a:spAutoFit/>
          </a:bodyPr>
          <a:lstStyle/>
          <a:p>
            <a:pPr algn="r">
              <a:defRPr/>
            </a:pPr>
            <a:r>
              <a:rPr lang="en-US" sz="1199" dirty="0">
                <a:latin typeface="Arial"/>
              </a:rPr>
              <a:t>70</a:t>
            </a:r>
          </a:p>
        </p:txBody>
      </p:sp>
      <p:sp>
        <p:nvSpPr>
          <p:cNvPr id="45" name="TextBox 44"/>
          <p:cNvSpPr txBox="1"/>
          <p:nvPr/>
        </p:nvSpPr>
        <p:spPr>
          <a:xfrm>
            <a:off x="903239" y="2663785"/>
            <a:ext cx="271064" cy="184538"/>
          </a:xfrm>
          <a:prstGeom prst="rect">
            <a:avLst/>
          </a:prstGeom>
          <a:noFill/>
        </p:spPr>
        <p:txBody>
          <a:bodyPr wrap="square" lIns="0" tIns="0" rIns="0" bIns="0" rtlCol="0" anchor="b" anchorCtr="0">
            <a:spAutoFit/>
          </a:bodyPr>
          <a:lstStyle/>
          <a:p>
            <a:pPr algn="r">
              <a:defRPr/>
            </a:pPr>
            <a:r>
              <a:rPr lang="en-US" sz="1199" dirty="0">
                <a:latin typeface="Arial"/>
              </a:rPr>
              <a:t>60</a:t>
            </a:r>
          </a:p>
        </p:txBody>
      </p:sp>
      <p:sp>
        <p:nvSpPr>
          <p:cNvPr id="46" name="TextBox 45"/>
          <p:cNvSpPr txBox="1"/>
          <p:nvPr/>
        </p:nvSpPr>
        <p:spPr>
          <a:xfrm>
            <a:off x="903239" y="2846496"/>
            <a:ext cx="271064" cy="184538"/>
          </a:xfrm>
          <a:prstGeom prst="rect">
            <a:avLst/>
          </a:prstGeom>
          <a:noFill/>
        </p:spPr>
        <p:txBody>
          <a:bodyPr wrap="square" lIns="0" tIns="0" rIns="0" bIns="0" rtlCol="0" anchor="b" anchorCtr="0">
            <a:spAutoFit/>
          </a:bodyPr>
          <a:lstStyle/>
          <a:p>
            <a:pPr algn="r">
              <a:defRPr/>
            </a:pPr>
            <a:r>
              <a:rPr lang="en-US" sz="1199" dirty="0">
                <a:latin typeface="Arial"/>
              </a:rPr>
              <a:t>50</a:t>
            </a:r>
          </a:p>
        </p:txBody>
      </p:sp>
      <p:sp>
        <p:nvSpPr>
          <p:cNvPr id="47" name="TextBox 46"/>
          <p:cNvSpPr txBox="1"/>
          <p:nvPr/>
        </p:nvSpPr>
        <p:spPr>
          <a:xfrm>
            <a:off x="903239" y="3021486"/>
            <a:ext cx="271064" cy="184538"/>
          </a:xfrm>
          <a:prstGeom prst="rect">
            <a:avLst/>
          </a:prstGeom>
          <a:noFill/>
        </p:spPr>
        <p:txBody>
          <a:bodyPr wrap="square" lIns="0" tIns="0" rIns="0" bIns="0" rtlCol="0" anchor="b" anchorCtr="0">
            <a:spAutoFit/>
          </a:bodyPr>
          <a:lstStyle/>
          <a:p>
            <a:pPr algn="r">
              <a:defRPr/>
            </a:pPr>
            <a:r>
              <a:rPr lang="en-US" sz="1199" dirty="0">
                <a:latin typeface="Arial"/>
              </a:rPr>
              <a:t>40</a:t>
            </a:r>
          </a:p>
        </p:txBody>
      </p:sp>
      <p:sp>
        <p:nvSpPr>
          <p:cNvPr id="48" name="TextBox 47"/>
          <p:cNvSpPr txBox="1"/>
          <p:nvPr/>
        </p:nvSpPr>
        <p:spPr>
          <a:xfrm>
            <a:off x="903239" y="3199049"/>
            <a:ext cx="271064" cy="184538"/>
          </a:xfrm>
          <a:prstGeom prst="rect">
            <a:avLst/>
          </a:prstGeom>
          <a:noFill/>
        </p:spPr>
        <p:txBody>
          <a:bodyPr wrap="square" lIns="0" tIns="0" rIns="0" bIns="0" rtlCol="0" anchor="b" anchorCtr="0">
            <a:spAutoFit/>
          </a:bodyPr>
          <a:lstStyle/>
          <a:p>
            <a:pPr algn="r">
              <a:defRPr/>
            </a:pPr>
            <a:r>
              <a:rPr lang="en-US" sz="1199" dirty="0">
                <a:latin typeface="Arial"/>
              </a:rPr>
              <a:t>30</a:t>
            </a:r>
          </a:p>
        </p:txBody>
      </p:sp>
      <p:sp>
        <p:nvSpPr>
          <p:cNvPr id="49" name="TextBox 48"/>
          <p:cNvSpPr txBox="1"/>
          <p:nvPr/>
        </p:nvSpPr>
        <p:spPr>
          <a:xfrm>
            <a:off x="903239" y="3379185"/>
            <a:ext cx="271064" cy="184538"/>
          </a:xfrm>
          <a:prstGeom prst="rect">
            <a:avLst/>
          </a:prstGeom>
          <a:noFill/>
        </p:spPr>
        <p:txBody>
          <a:bodyPr wrap="square" lIns="0" tIns="0" rIns="0" bIns="0" rtlCol="0" anchor="b" anchorCtr="0">
            <a:spAutoFit/>
          </a:bodyPr>
          <a:lstStyle/>
          <a:p>
            <a:pPr algn="r">
              <a:defRPr/>
            </a:pPr>
            <a:r>
              <a:rPr lang="en-US" sz="1199" dirty="0">
                <a:latin typeface="Arial"/>
              </a:rPr>
              <a:t>20</a:t>
            </a:r>
          </a:p>
        </p:txBody>
      </p:sp>
      <p:sp>
        <p:nvSpPr>
          <p:cNvPr id="50" name="TextBox 49"/>
          <p:cNvSpPr txBox="1"/>
          <p:nvPr/>
        </p:nvSpPr>
        <p:spPr>
          <a:xfrm>
            <a:off x="903239" y="3559322"/>
            <a:ext cx="271064" cy="184538"/>
          </a:xfrm>
          <a:prstGeom prst="rect">
            <a:avLst/>
          </a:prstGeom>
          <a:noFill/>
        </p:spPr>
        <p:txBody>
          <a:bodyPr wrap="square" lIns="0" tIns="0" rIns="0" bIns="0" rtlCol="0" anchor="b" anchorCtr="0">
            <a:spAutoFit/>
          </a:bodyPr>
          <a:lstStyle/>
          <a:p>
            <a:pPr algn="r">
              <a:defRPr/>
            </a:pPr>
            <a:r>
              <a:rPr lang="en-US" sz="1199" dirty="0">
                <a:latin typeface="Arial"/>
              </a:rPr>
              <a:t>10</a:t>
            </a:r>
          </a:p>
        </p:txBody>
      </p:sp>
      <p:sp>
        <p:nvSpPr>
          <p:cNvPr id="51" name="TextBox 50"/>
          <p:cNvSpPr txBox="1"/>
          <p:nvPr/>
        </p:nvSpPr>
        <p:spPr>
          <a:xfrm>
            <a:off x="903239" y="3739461"/>
            <a:ext cx="271064" cy="184538"/>
          </a:xfrm>
          <a:prstGeom prst="rect">
            <a:avLst/>
          </a:prstGeom>
          <a:noFill/>
        </p:spPr>
        <p:txBody>
          <a:bodyPr wrap="square" lIns="0" tIns="0" rIns="0" bIns="0" rtlCol="0" anchor="b" anchorCtr="0">
            <a:spAutoFit/>
          </a:bodyPr>
          <a:lstStyle/>
          <a:p>
            <a:pPr algn="r">
              <a:defRPr/>
            </a:pPr>
            <a:r>
              <a:rPr lang="en-US" sz="1199" dirty="0">
                <a:latin typeface="Arial"/>
              </a:rPr>
              <a:t>0</a:t>
            </a:r>
          </a:p>
        </p:txBody>
      </p:sp>
      <p:sp>
        <p:nvSpPr>
          <p:cNvPr id="52" name="TextBox 51"/>
          <p:cNvSpPr txBox="1"/>
          <p:nvPr/>
        </p:nvSpPr>
        <p:spPr>
          <a:xfrm>
            <a:off x="1146857"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0</a:t>
            </a:r>
          </a:p>
        </p:txBody>
      </p:sp>
      <p:sp>
        <p:nvSpPr>
          <p:cNvPr id="53" name="TextBox 52"/>
          <p:cNvSpPr txBox="1"/>
          <p:nvPr/>
        </p:nvSpPr>
        <p:spPr>
          <a:xfrm rot="16200000">
            <a:off x="-205804" y="2858408"/>
            <a:ext cx="1758316" cy="204993"/>
          </a:xfrm>
          <a:prstGeom prst="rect">
            <a:avLst/>
          </a:prstGeom>
          <a:noFill/>
        </p:spPr>
        <p:txBody>
          <a:bodyPr wrap="square" lIns="0" tIns="0" rIns="0" bIns="0" rtlCol="0" anchor="b" anchorCtr="0">
            <a:spAutoFit/>
          </a:bodyPr>
          <a:lstStyle/>
          <a:p>
            <a:pPr algn="ctr">
              <a:defRPr/>
            </a:pPr>
            <a:r>
              <a:rPr lang="en-US" sz="1332" b="1" dirty="0">
                <a:latin typeface="Tahoma" panose="020B0604030504040204" pitchFamily="34" charset="0"/>
                <a:ea typeface="Tahoma" panose="020B0604030504040204" pitchFamily="34" charset="0"/>
                <a:cs typeface="Tahoma" panose="020B0604030504040204" pitchFamily="34" charset="0"/>
              </a:rPr>
              <a:t>PFS (%)</a:t>
            </a:r>
          </a:p>
        </p:txBody>
      </p:sp>
      <p:sp>
        <p:nvSpPr>
          <p:cNvPr id="54" name="TextBox 53"/>
          <p:cNvSpPr txBox="1"/>
          <p:nvPr/>
        </p:nvSpPr>
        <p:spPr>
          <a:xfrm>
            <a:off x="2179646"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10</a:t>
            </a:r>
          </a:p>
        </p:txBody>
      </p:sp>
      <p:sp>
        <p:nvSpPr>
          <p:cNvPr id="55" name="TextBox 54"/>
          <p:cNvSpPr txBox="1"/>
          <p:nvPr/>
        </p:nvSpPr>
        <p:spPr>
          <a:xfrm>
            <a:off x="3215865"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20</a:t>
            </a:r>
          </a:p>
        </p:txBody>
      </p:sp>
      <p:sp>
        <p:nvSpPr>
          <p:cNvPr id="56" name="TextBox 55"/>
          <p:cNvSpPr txBox="1"/>
          <p:nvPr/>
        </p:nvSpPr>
        <p:spPr>
          <a:xfrm>
            <a:off x="4262378"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30</a:t>
            </a:r>
          </a:p>
        </p:txBody>
      </p:sp>
      <p:sp>
        <p:nvSpPr>
          <p:cNvPr id="57" name="TextBox 56"/>
          <p:cNvSpPr txBox="1"/>
          <p:nvPr/>
        </p:nvSpPr>
        <p:spPr>
          <a:xfrm>
            <a:off x="5284872"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40</a:t>
            </a:r>
          </a:p>
        </p:txBody>
      </p:sp>
      <p:sp>
        <p:nvSpPr>
          <p:cNvPr id="58" name="TextBox 57"/>
          <p:cNvSpPr txBox="1"/>
          <p:nvPr/>
        </p:nvSpPr>
        <p:spPr>
          <a:xfrm>
            <a:off x="2177468" y="4044312"/>
            <a:ext cx="2344425" cy="204993"/>
          </a:xfrm>
          <a:prstGeom prst="rect">
            <a:avLst/>
          </a:prstGeom>
          <a:noFill/>
        </p:spPr>
        <p:txBody>
          <a:bodyPr wrap="square" lIns="0" tIns="0" rIns="0" bIns="0" rtlCol="0" anchor="b" anchorCtr="0">
            <a:spAutoFit/>
          </a:bodyPr>
          <a:lstStyle/>
          <a:p>
            <a:pPr algn="ctr">
              <a:defRPr/>
            </a:pPr>
            <a:r>
              <a:rPr lang="en-US" sz="1332" b="1" dirty="0">
                <a:latin typeface="Tahoma" panose="020B0604030504040204" pitchFamily="34" charset="0"/>
                <a:ea typeface="Tahoma" panose="020B0604030504040204" pitchFamily="34" charset="0"/>
                <a:cs typeface="Tahoma" panose="020B0604030504040204" pitchFamily="34" charset="0"/>
              </a:rPr>
              <a:t>Months since </a:t>
            </a:r>
            <a:r>
              <a:rPr lang="en-US" sz="1332" b="1" dirty="0" err="1">
                <a:latin typeface="Tahoma" panose="020B0604030504040204" pitchFamily="34" charset="0"/>
                <a:ea typeface="Tahoma" panose="020B0604030504040204" pitchFamily="34" charset="0"/>
                <a:cs typeface="Tahoma" panose="020B0604030504040204" pitchFamily="34" charset="0"/>
              </a:rPr>
              <a:t>afatinib</a:t>
            </a:r>
            <a:endParaRPr lang="en-US" sz="1332" b="1" dirty="0">
              <a:latin typeface="Tahoma" panose="020B0604030504040204" pitchFamily="34" charset="0"/>
              <a:ea typeface="Tahoma" panose="020B0604030504040204" pitchFamily="34" charset="0"/>
              <a:cs typeface="Tahoma" panose="020B0604030504040204" pitchFamily="34" charset="0"/>
            </a:endParaRPr>
          </a:p>
        </p:txBody>
      </p:sp>
      <p:grpSp>
        <p:nvGrpSpPr>
          <p:cNvPr id="72" name="Group 71"/>
          <p:cNvGrpSpPr/>
          <p:nvPr/>
        </p:nvGrpSpPr>
        <p:grpSpPr>
          <a:xfrm>
            <a:off x="3501103" y="2383042"/>
            <a:ext cx="243614" cy="21412"/>
            <a:chOff x="2638425" y="2095499"/>
            <a:chExt cx="182880" cy="21432"/>
          </a:xfrm>
        </p:grpSpPr>
        <p:cxnSp>
          <p:nvCxnSpPr>
            <p:cNvPr id="73" name="Straight Connector 72"/>
            <p:cNvCxnSpPr/>
            <p:nvPr/>
          </p:nvCxnSpPr>
          <p:spPr>
            <a:xfrm>
              <a:off x="2729865" y="2095499"/>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638425" y="2116931"/>
              <a:ext cx="182880" cy="0"/>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grpSp>
      <p:grpSp>
        <p:nvGrpSpPr>
          <p:cNvPr id="75" name="Group 74"/>
          <p:cNvGrpSpPr/>
          <p:nvPr/>
        </p:nvGrpSpPr>
        <p:grpSpPr>
          <a:xfrm>
            <a:off x="3486929" y="2528677"/>
            <a:ext cx="243614" cy="21412"/>
            <a:chOff x="2638425" y="2095499"/>
            <a:chExt cx="182880" cy="21432"/>
          </a:xfrm>
        </p:grpSpPr>
        <p:cxnSp>
          <p:nvCxnSpPr>
            <p:cNvPr id="76" name="Straight Connector 75"/>
            <p:cNvCxnSpPr/>
            <p:nvPr/>
          </p:nvCxnSpPr>
          <p:spPr>
            <a:xfrm>
              <a:off x="2729865" y="2095499"/>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638425" y="2116931"/>
              <a:ext cx="182880" cy="0"/>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grpSp>
      <p:grpSp>
        <p:nvGrpSpPr>
          <p:cNvPr id="78" name="Group 77"/>
          <p:cNvGrpSpPr/>
          <p:nvPr/>
        </p:nvGrpSpPr>
        <p:grpSpPr>
          <a:xfrm>
            <a:off x="3501103" y="2050688"/>
            <a:ext cx="243614" cy="21412"/>
            <a:chOff x="2638425" y="2095499"/>
            <a:chExt cx="182880" cy="21432"/>
          </a:xfrm>
        </p:grpSpPr>
        <p:cxnSp>
          <p:nvCxnSpPr>
            <p:cNvPr id="79" name="Straight Connector 78"/>
            <p:cNvCxnSpPr/>
            <p:nvPr/>
          </p:nvCxnSpPr>
          <p:spPr>
            <a:xfrm>
              <a:off x="2729865" y="209549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638425" y="2116931"/>
              <a:ext cx="182880" cy="0"/>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3472877" y="2224161"/>
            <a:ext cx="243614" cy="21412"/>
            <a:chOff x="2638425" y="2095499"/>
            <a:chExt cx="182880" cy="21432"/>
          </a:xfrm>
        </p:grpSpPr>
        <p:cxnSp>
          <p:nvCxnSpPr>
            <p:cNvPr id="82" name="Straight Connector 81"/>
            <p:cNvCxnSpPr/>
            <p:nvPr/>
          </p:nvCxnSpPr>
          <p:spPr>
            <a:xfrm>
              <a:off x="2729865" y="2095499"/>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638425" y="2116931"/>
              <a:ext cx="182880" cy="0"/>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96" name="Group 95"/>
          <p:cNvGrpSpPr/>
          <p:nvPr/>
        </p:nvGrpSpPr>
        <p:grpSpPr>
          <a:xfrm>
            <a:off x="1293349" y="2066718"/>
            <a:ext cx="3111797" cy="744640"/>
            <a:chOff x="1050131" y="1643063"/>
            <a:chExt cx="2336009" cy="745331"/>
          </a:xfrm>
        </p:grpSpPr>
        <p:cxnSp>
          <p:nvCxnSpPr>
            <p:cNvPr id="97" name="Straight Connector 96"/>
            <p:cNvCxnSpPr/>
            <p:nvPr/>
          </p:nvCxnSpPr>
          <p:spPr>
            <a:xfrm>
              <a:off x="3386140"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359946"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3350421"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3340896"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3331371"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119440"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109915"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052765"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3043240"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2983709"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974184"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874171"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864646"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2864646"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855121"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2612234"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602709"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2574134"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2564609"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nvGrpSpPr>
            <p:cNvPr id="116" name="Group 115"/>
            <p:cNvGrpSpPr/>
            <p:nvPr/>
          </p:nvGrpSpPr>
          <p:grpSpPr>
            <a:xfrm>
              <a:off x="2474122" y="2252662"/>
              <a:ext cx="9525" cy="18288"/>
              <a:chOff x="2474122" y="2252662"/>
              <a:chExt cx="9525" cy="18288"/>
            </a:xfrm>
          </p:grpSpPr>
          <p:cxnSp>
            <p:nvCxnSpPr>
              <p:cNvPr id="241" name="Straight Connector 24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17" name="Group 116"/>
            <p:cNvGrpSpPr/>
            <p:nvPr/>
          </p:nvGrpSpPr>
          <p:grpSpPr>
            <a:xfrm>
              <a:off x="2455072" y="2252662"/>
              <a:ext cx="9525" cy="18288"/>
              <a:chOff x="2474122" y="2252662"/>
              <a:chExt cx="9525" cy="18288"/>
            </a:xfrm>
          </p:grpSpPr>
          <p:cxnSp>
            <p:nvCxnSpPr>
              <p:cNvPr id="239" name="Straight Connector 23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18" name="Group 117"/>
            <p:cNvGrpSpPr/>
            <p:nvPr/>
          </p:nvGrpSpPr>
          <p:grpSpPr>
            <a:xfrm>
              <a:off x="2440785" y="2252662"/>
              <a:ext cx="9525" cy="18288"/>
              <a:chOff x="2474122" y="2252662"/>
              <a:chExt cx="9525" cy="18288"/>
            </a:xfrm>
          </p:grpSpPr>
          <p:cxnSp>
            <p:nvCxnSpPr>
              <p:cNvPr id="237" name="Straight Connector 23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19" name="Group 118"/>
            <p:cNvGrpSpPr/>
            <p:nvPr/>
          </p:nvGrpSpPr>
          <p:grpSpPr>
            <a:xfrm>
              <a:off x="2431260" y="2252662"/>
              <a:ext cx="9525" cy="18288"/>
              <a:chOff x="2474122" y="2252662"/>
              <a:chExt cx="9525" cy="18288"/>
            </a:xfrm>
          </p:grpSpPr>
          <p:cxnSp>
            <p:nvCxnSpPr>
              <p:cNvPr id="235" name="Straight Connector 23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0" name="Group 119"/>
            <p:cNvGrpSpPr/>
            <p:nvPr/>
          </p:nvGrpSpPr>
          <p:grpSpPr>
            <a:xfrm>
              <a:off x="2405066" y="2252662"/>
              <a:ext cx="9525" cy="18288"/>
              <a:chOff x="2474122" y="2252662"/>
              <a:chExt cx="9525" cy="18288"/>
            </a:xfrm>
          </p:grpSpPr>
          <p:cxnSp>
            <p:nvCxnSpPr>
              <p:cNvPr id="233" name="Straight Connector 23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1" name="Group 120"/>
            <p:cNvGrpSpPr/>
            <p:nvPr/>
          </p:nvGrpSpPr>
          <p:grpSpPr>
            <a:xfrm>
              <a:off x="2393160" y="2252662"/>
              <a:ext cx="9525" cy="18288"/>
              <a:chOff x="2474122" y="2252662"/>
              <a:chExt cx="9525" cy="18288"/>
            </a:xfrm>
          </p:grpSpPr>
          <p:cxnSp>
            <p:nvCxnSpPr>
              <p:cNvPr id="231" name="Straight Connector 23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2" name="Group 121"/>
            <p:cNvGrpSpPr/>
            <p:nvPr/>
          </p:nvGrpSpPr>
          <p:grpSpPr>
            <a:xfrm>
              <a:off x="2386016" y="2252662"/>
              <a:ext cx="9525" cy="18288"/>
              <a:chOff x="2474122" y="2252662"/>
              <a:chExt cx="9525" cy="18288"/>
            </a:xfrm>
          </p:grpSpPr>
          <p:cxnSp>
            <p:nvCxnSpPr>
              <p:cNvPr id="229" name="Straight Connector 22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3" name="Group 122"/>
            <p:cNvGrpSpPr/>
            <p:nvPr/>
          </p:nvGrpSpPr>
          <p:grpSpPr>
            <a:xfrm>
              <a:off x="2362206" y="2181224"/>
              <a:ext cx="9525" cy="18288"/>
              <a:chOff x="2474122" y="2252662"/>
              <a:chExt cx="9525" cy="18288"/>
            </a:xfrm>
          </p:grpSpPr>
          <p:cxnSp>
            <p:nvCxnSpPr>
              <p:cNvPr id="227" name="Straight Connector 22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4" name="Group 123"/>
            <p:cNvGrpSpPr/>
            <p:nvPr/>
          </p:nvGrpSpPr>
          <p:grpSpPr>
            <a:xfrm>
              <a:off x="2333631" y="2181224"/>
              <a:ext cx="9525" cy="18288"/>
              <a:chOff x="2474122" y="2252662"/>
              <a:chExt cx="9525" cy="18288"/>
            </a:xfrm>
          </p:grpSpPr>
          <p:cxnSp>
            <p:nvCxnSpPr>
              <p:cNvPr id="225" name="Straight Connector 22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5" name="Group 124"/>
            <p:cNvGrpSpPr/>
            <p:nvPr/>
          </p:nvGrpSpPr>
          <p:grpSpPr>
            <a:xfrm>
              <a:off x="2312200" y="2181224"/>
              <a:ext cx="9525" cy="18288"/>
              <a:chOff x="2474122" y="2252662"/>
              <a:chExt cx="9525" cy="18288"/>
            </a:xfrm>
          </p:grpSpPr>
          <p:cxnSp>
            <p:nvCxnSpPr>
              <p:cNvPr id="223" name="Straight Connector 22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a:off x="2297912" y="2181224"/>
              <a:ext cx="9525" cy="18288"/>
              <a:chOff x="2474122" y="2252662"/>
              <a:chExt cx="9525" cy="18288"/>
            </a:xfrm>
          </p:grpSpPr>
          <p:cxnSp>
            <p:nvCxnSpPr>
              <p:cNvPr id="221" name="Straight Connector 22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a:off x="2252669" y="2119311"/>
              <a:ext cx="9525" cy="18288"/>
              <a:chOff x="2474122" y="2252662"/>
              <a:chExt cx="9525" cy="18288"/>
            </a:xfrm>
          </p:grpSpPr>
          <p:cxnSp>
            <p:nvCxnSpPr>
              <p:cNvPr id="219" name="Straight Connector 21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8" name="Group 127"/>
            <p:cNvGrpSpPr/>
            <p:nvPr/>
          </p:nvGrpSpPr>
          <p:grpSpPr>
            <a:xfrm>
              <a:off x="2243144" y="2119311"/>
              <a:ext cx="9525" cy="18288"/>
              <a:chOff x="2474122" y="2252662"/>
              <a:chExt cx="9525" cy="18288"/>
            </a:xfrm>
          </p:grpSpPr>
          <p:cxnSp>
            <p:nvCxnSpPr>
              <p:cNvPr id="217" name="Straight Connector 21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9" name="Group 128"/>
            <p:cNvGrpSpPr/>
            <p:nvPr/>
          </p:nvGrpSpPr>
          <p:grpSpPr>
            <a:xfrm>
              <a:off x="2238381" y="2119311"/>
              <a:ext cx="9525" cy="18288"/>
              <a:chOff x="2474122" y="2252662"/>
              <a:chExt cx="9525" cy="18288"/>
            </a:xfrm>
          </p:grpSpPr>
          <p:cxnSp>
            <p:nvCxnSpPr>
              <p:cNvPr id="215" name="Straight Connector 21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0" name="Group 129"/>
            <p:cNvGrpSpPr/>
            <p:nvPr/>
          </p:nvGrpSpPr>
          <p:grpSpPr>
            <a:xfrm>
              <a:off x="2126462" y="2014536"/>
              <a:ext cx="9525" cy="18288"/>
              <a:chOff x="2474122" y="2252662"/>
              <a:chExt cx="9525" cy="18288"/>
            </a:xfrm>
          </p:grpSpPr>
          <p:cxnSp>
            <p:nvCxnSpPr>
              <p:cNvPr id="213" name="Straight Connector 21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1" name="Group 130"/>
            <p:cNvGrpSpPr/>
            <p:nvPr/>
          </p:nvGrpSpPr>
          <p:grpSpPr>
            <a:xfrm>
              <a:off x="2114556" y="2014536"/>
              <a:ext cx="9525" cy="18288"/>
              <a:chOff x="2474122" y="2252662"/>
              <a:chExt cx="9525" cy="18288"/>
            </a:xfrm>
          </p:grpSpPr>
          <p:cxnSp>
            <p:nvCxnSpPr>
              <p:cNvPr id="211" name="Straight Connector 21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2" name="Group 131"/>
            <p:cNvGrpSpPr/>
            <p:nvPr/>
          </p:nvGrpSpPr>
          <p:grpSpPr>
            <a:xfrm>
              <a:off x="2081219" y="2014536"/>
              <a:ext cx="9525" cy="18288"/>
              <a:chOff x="2474122" y="2252662"/>
              <a:chExt cx="9525" cy="18288"/>
            </a:xfrm>
          </p:grpSpPr>
          <p:cxnSp>
            <p:nvCxnSpPr>
              <p:cNvPr id="209" name="Straight Connector 20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066931" y="2014536"/>
              <a:ext cx="9525" cy="18288"/>
              <a:chOff x="2474122" y="2252662"/>
              <a:chExt cx="9525" cy="18288"/>
            </a:xfrm>
          </p:grpSpPr>
          <p:cxnSp>
            <p:nvCxnSpPr>
              <p:cNvPr id="207" name="Straight Connector 20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4" name="Group 133"/>
            <p:cNvGrpSpPr/>
            <p:nvPr/>
          </p:nvGrpSpPr>
          <p:grpSpPr>
            <a:xfrm>
              <a:off x="2057406" y="2014536"/>
              <a:ext cx="9525" cy="18288"/>
              <a:chOff x="2474122" y="2252662"/>
              <a:chExt cx="9525" cy="18288"/>
            </a:xfrm>
          </p:grpSpPr>
          <p:cxnSp>
            <p:nvCxnSpPr>
              <p:cNvPr id="205" name="Straight Connector 20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5" name="Group 134"/>
            <p:cNvGrpSpPr/>
            <p:nvPr/>
          </p:nvGrpSpPr>
          <p:grpSpPr>
            <a:xfrm>
              <a:off x="2047881" y="2014536"/>
              <a:ext cx="9525" cy="18288"/>
              <a:chOff x="2474122" y="2252662"/>
              <a:chExt cx="9525" cy="18288"/>
            </a:xfrm>
          </p:grpSpPr>
          <p:cxnSp>
            <p:nvCxnSpPr>
              <p:cNvPr id="203" name="Straight Connector 20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6" name="Group 135"/>
            <p:cNvGrpSpPr/>
            <p:nvPr/>
          </p:nvGrpSpPr>
          <p:grpSpPr>
            <a:xfrm>
              <a:off x="2033594" y="2014536"/>
              <a:ext cx="9525" cy="18288"/>
              <a:chOff x="2474122" y="2252662"/>
              <a:chExt cx="9525" cy="18288"/>
            </a:xfrm>
          </p:grpSpPr>
          <p:cxnSp>
            <p:nvCxnSpPr>
              <p:cNvPr id="201" name="Straight Connector 20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1945488" y="1974055"/>
              <a:ext cx="9525" cy="18288"/>
              <a:chOff x="2474122" y="2252662"/>
              <a:chExt cx="9525" cy="18288"/>
            </a:xfrm>
          </p:grpSpPr>
          <p:cxnSp>
            <p:nvCxnSpPr>
              <p:cNvPr id="199" name="Straight Connector 19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8" name="Group 137"/>
            <p:cNvGrpSpPr/>
            <p:nvPr/>
          </p:nvGrpSpPr>
          <p:grpSpPr>
            <a:xfrm>
              <a:off x="1878813" y="1974055"/>
              <a:ext cx="9525" cy="18288"/>
              <a:chOff x="2474122" y="2252662"/>
              <a:chExt cx="9525" cy="18288"/>
            </a:xfrm>
          </p:grpSpPr>
          <p:cxnSp>
            <p:nvCxnSpPr>
              <p:cNvPr id="197" name="Straight Connector 19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9" name="Group 138"/>
            <p:cNvGrpSpPr/>
            <p:nvPr/>
          </p:nvGrpSpPr>
          <p:grpSpPr>
            <a:xfrm>
              <a:off x="1850238" y="1974055"/>
              <a:ext cx="9525" cy="18288"/>
              <a:chOff x="2474122" y="2252662"/>
              <a:chExt cx="9525" cy="18288"/>
            </a:xfrm>
          </p:grpSpPr>
          <p:cxnSp>
            <p:nvCxnSpPr>
              <p:cNvPr id="195" name="Straight Connector 19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0" name="Group 139"/>
            <p:cNvGrpSpPr/>
            <p:nvPr/>
          </p:nvGrpSpPr>
          <p:grpSpPr>
            <a:xfrm>
              <a:off x="1838332" y="1974055"/>
              <a:ext cx="9525" cy="18288"/>
              <a:chOff x="2474122" y="2252662"/>
              <a:chExt cx="9525" cy="18288"/>
            </a:xfrm>
          </p:grpSpPr>
          <p:cxnSp>
            <p:nvCxnSpPr>
              <p:cNvPr id="193" name="Straight Connector 19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1790707" y="1974055"/>
              <a:ext cx="9525" cy="18288"/>
              <a:chOff x="2474122" y="2252662"/>
              <a:chExt cx="9525" cy="18288"/>
            </a:xfrm>
          </p:grpSpPr>
          <p:cxnSp>
            <p:nvCxnSpPr>
              <p:cNvPr id="191" name="Straight Connector 19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2" name="Group 141"/>
            <p:cNvGrpSpPr/>
            <p:nvPr/>
          </p:nvGrpSpPr>
          <p:grpSpPr>
            <a:xfrm>
              <a:off x="1697838" y="1943099"/>
              <a:ext cx="9525" cy="18288"/>
              <a:chOff x="2474122" y="2252662"/>
              <a:chExt cx="9525" cy="18288"/>
            </a:xfrm>
          </p:grpSpPr>
          <p:cxnSp>
            <p:nvCxnSpPr>
              <p:cNvPr id="189" name="Straight Connector 18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3" name="Group 142"/>
            <p:cNvGrpSpPr/>
            <p:nvPr/>
          </p:nvGrpSpPr>
          <p:grpSpPr>
            <a:xfrm>
              <a:off x="1681170" y="1943099"/>
              <a:ext cx="9525" cy="18288"/>
              <a:chOff x="2474122" y="2252662"/>
              <a:chExt cx="9525" cy="18288"/>
            </a:xfrm>
          </p:grpSpPr>
          <p:cxnSp>
            <p:nvCxnSpPr>
              <p:cNvPr id="187" name="Straight Connector 18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4" name="Group 143"/>
            <p:cNvGrpSpPr/>
            <p:nvPr/>
          </p:nvGrpSpPr>
          <p:grpSpPr>
            <a:xfrm>
              <a:off x="1659739" y="1914524"/>
              <a:ext cx="9525" cy="18288"/>
              <a:chOff x="2474122" y="2252662"/>
              <a:chExt cx="9525" cy="18288"/>
            </a:xfrm>
          </p:grpSpPr>
          <p:cxnSp>
            <p:nvCxnSpPr>
              <p:cNvPr id="185" name="Straight Connector 18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5" name="Group 144"/>
            <p:cNvGrpSpPr/>
            <p:nvPr/>
          </p:nvGrpSpPr>
          <p:grpSpPr>
            <a:xfrm>
              <a:off x="1647833" y="1914524"/>
              <a:ext cx="9525" cy="18288"/>
              <a:chOff x="2474122" y="2252662"/>
              <a:chExt cx="9525" cy="18288"/>
            </a:xfrm>
          </p:grpSpPr>
          <p:cxnSp>
            <p:nvCxnSpPr>
              <p:cNvPr id="183" name="Straight Connector 18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6" name="Group 145"/>
            <p:cNvGrpSpPr/>
            <p:nvPr/>
          </p:nvGrpSpPr>
          <p:grpSpPr>
            <a:xfrm>
              <a:off x="1602589" y="1914524"/>
              <a:ext cx="9525" cy="18288"/>
              <a:chOff x="2474122" y="2252662"/>
              <a:chExt cx="9525" cy="18288"/>
            </a:xfrm>
          </p:grpSpPr>
          <p:cxnSp>
            <p:nvCxnSpPr>
              <p:cNvPr id="181" name="Straight Connector 18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7" name="Group 146"/>
            <p:cNvGrpSpPr/>
            <p:nvPr/>
          </p:nvGrpSpPr>
          <p:grpSpPr>
            <a:xfrm>
              <a:off x="1564489" y="1914524"/>
              <a:ext cx="9525" cy="18288"/>
              <a:chOff x="2474122" y="2252662"/>
              <a:chExt cx="9525" cy="18288"/>
            </a:xfrm>
          </p:grpSpPr>
          <p:cxnSp>
            <p:nvCxnSpPr>
              <p:cNvPr id="179" name="Straight Connector 17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8" name="Group 147"/>
            <p:cNvGrpSpPr/>
            <p:nvPr/>
          </p:nvGrpSpPr>
          <p:grpSpPr>
            <a:xfrm>
              <a:off x="1490670" y="1869280"/>
              <a:ext cx="9525" cy="18288"/>
              <a:chOff x="2474122" y="2252662"/>
              <a:chExt cx="9525" cy="18288"/>
            </a:xfrm>
          </p:grpSpPr>
          <p:cxnSp>
            <p:nvCxnSpPr>
              <p:cNvPr id="177" name="Straight Connector 17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1483527" y="1871662"/>
              <a:ext cx="9525" cy="18288"/>
              <a:chOff x="2474122" y="2252662"/>
              <a:chExt cx="9525" cy="18288"/>
            </a:xfrm>
          </p:grpSpPr>
          <p:cxnSp>
            <p:nvCxnSpPr>
              <p:cNvPr id="175" name="Straight Connector 17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0" name="Group 149"/>
            <p:cNvGrpSpPr/>
            <p:nvPr/>
          </p:nvGrpSpPr>
          <p:grpSpPr>
            <a:xfrm>
              <a:off x="1452570" y="1831180"/>
              <a:ext cx="9525" cy="18288"/>
              <a:chOff x="2474122" y="2252662"/>
              <a:chExt cx="9525" cy="18288"/>
            </a:xfrm>
          </p:grpSpPr>
          <p:cxnSp>
            <p:nvCxnSpPr>
              <p:cNvPr id="173" name="Straight Connector 17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1" name="Group 150"/>
            <p:cNvGrpSpPr/>
            <p:nvPr/>
          </p:nvGrpSpPr>
          <p:grpSpPr>
            <a:xfrm>
              <a:off x="1438283" y="1831180"/>
              <a:ext cx="9525" cy="18288"/>
              <a:chOff x="2474122" y="2252662"/>
              <a:chExt cx="9525" cy="18288"/>
            </a:xfrm>
          </p:grpSpPr>
          <p:cxnSp>
            <p:nvCxnSpPr>
              <p:cNvPr id="171" name="Straight Connector 17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2" name="Group 151"/>
            <p:cNvGrpSpPr/>
            <p:nvPr/>
          </p:nvGrpSpPr>
          <p:grpSpPr>
            <a:xfrm>
              <a:off x="1416852" y="1831180"/>
              <a:ext cx="9525" cy="18288"/>
              <a:chOff x="2474122" y="2252662"/>
              <a:chExt cx="9525" cy="18288"/>
            </a:xfrm>
          </p:grpSpPr>
          <p:cxnSp>
            <p:nvCxnSpPr>
              <p:cNvPr id="169" name="Straight Connector 16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3" name="Group 152"/>
            <p:cNvGrpSpPr/>
            <p:nvPr/>
          </p:nvGrpSpPr>
          <p:grpSpPr>
            <a:xfrm>
              <a:off x="1378752" y="1831180"/>
              <a:ext cx="9525" cy="18288"/>
              <a:chOff x="2474122" y="2252662"/>
              <a:chExt cx="9525" cy="18288"/>
            </a:xfrm>
          </p:grpSpPr>
          <p:cxnSp>
            <p:nvCxnSpPr>
              <p:cNvPr id="167" name="Straight Connector 16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4" name="Group 153"/>
            <p:cNvGrpSpPr/>
            <p:nvPr/>
          </p:nvGrpSpPr>
          <p:grpSpPr>
            <a:xfrm>
              <a:off x="1321602" y="1812130"/>
              <a:ext cx="9525" cy="18288"/>
              <a:chOff x="2474122" y="2252662"/>
              <a:chExt cx="9525" cy="18288"/>
            </a:xfrm>
          </p:grpSpPr>
          <p:cxnSp>
            <p:nvCxnSpPr>
              <p:cNvPr id="165" name="Straight Connector 16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5" name="Group 154"/>
            <p:cNvGrpSpPr/>
            <p:nvPr/>
          </p:nvGrpSpPr>
          <p:grpSpPr>
            <a:xfrm>
              <a:off x="1309696" y="1793080"/>
              <a:ext cx="9525" cy="18288"/>
              <a:chOff x="2474122" y="2252662"/>
              <a:chExt cx="9525" cy="18288"/>
            </a:xfrm>
          </p:grpSpPr>
          <p:cxnSp>
            <p:nvCxnSpPr>
              <p:cNvPr id="163" name="Straight Connector 16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6" name="Group 155"/>
            <p:cNvGrpSpPr/>
            <p:nvPr/>
          </p:nvGrpSpPr>
          <p:grpSpPr>
            <a:xfrm>
              <a:off x="1300171" y="1771649"/>
              <a:ext cx="9525" cy="18288"/>
              <a:chOff x="2474122" y="2252662"/>
              <a:chExt cx="9525" cy="18288"/>
            </a:xfrm>
          </p:grpSpPr>
          <p:cxnSp>
            <p:nvCxnSpPr>
              <p:cNvPr id="161" name="Straight Connector 16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7" name="Group 156"/>
            <p:cNvGrpSpPr/>
            <p:nvPr/>
          </p:nvGrpSpPr>
          <p:grpSpPr>
            <a:xfrm>
              <a:off x="1185871" y="1726405"/>
              <a:ext cx="9525" cy="18288"/>
              <a:chOff x="2474122" y="2252662"/>
              <a:chExt cx="9525" cy="18288"/>
            </a:xfrm>
          </p:grpSpPr>
          <p:cxnSp>
            <p:nvCxnSpPr>
              <p:cNvPr id="159" name="Straight Connector 15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sp>
          <p:nvSpPr>
            <p:cNvPr id="158" name="Freeform 157"/>
            <p:cNvSpPr/>
            <p:nvPr/>
          </p:nvSpPr>
          <p:spPr>
            <a:xfrm>
              <a:off x="1050131" y="1643063"/>
              <a:ext cx="2333625" cy="745331"/>
            </a:xfrm>
            <a:custGeom>
              <a:avLst/>
              <a:gdLst>
                <a:gd name="connsiteX0" fmla="*/ 2333625 w 2333625"/>
                <a:gd name="connsiteY0" fmla="*/ 745331 h 745331"/>
                <a:gd name="connsiteX1" fmla="*/ 1473994 w 2333625"/>
                <a:gd name="connsiteY1" fmla="*/ 745331 h 745331"/>
                <a:gd name="connsiteX2" fmla="*/ 1473994 w 2333625"/>
                <a:gd name="connsiteY2" fmla="*/ 623887 h 745331"/>
                <a:gd name="connsiteX3" fmla="*/ 1321594 w 2333625"/>
                <a:gd name="connsiteY3" fmla="*/ 623887 h 745331"/>
                <a:gd name="connsiteX4" fmla="*/ 1321594 w 2333625"/>
                <a:gd name="connsiteY4" fmla="*/ 554831 h 745331"/>
                <a:gd name="connsiteX5" fmla="*/ 1235869 w 2333625"/>
                <a:gd name="connsiteY5" fmla="*/ 554831 h 745331"/>
                <a:gd name="connsiteX6" fmla="*/ 1235869 w 2333625"/>
                <a:gd name="connsiteY6" fmla="*/ 495300 h 745331"/>
                <a:gd name="connsiteX7" fmla="*/ 1176338 w 2333625"/>
                <a:gd name="connsiteY7" fmla="*/ 495300 h 745331"/>
                <a:gd name="connsiteX8" fmla="*/ 1176338 w 2333625"/>
                <a:gd name="connsiteY8" fmla="*/ 433387 h 745331"/>
                <a:gd name="connsiteX9" fmla="*/ 1150144 w 2333625"/>
                <a:gd name="connsiteY9" fmla="*/ 433387 h 745331"/>
                <a:gd name="connsiteX10" fmla="*/ 1150144 w 2333625"/>
                <a:gd name="connsiteY10" fmla="*/ 392906 h 745331"/>
                <a:gd name="connsiteX11" fmla="*/ 962025 w 2333625"/>
                <a:gd name="connsiteY11" fmla="*/ 392906 h 745331"/>
                <a:gd name="connsiteX12" fmla="*/ 962025 w 2333625"/>
                <a:gd name="connsiteY12" fmla="*/ 350043 h 745331"/>
                <a:gd name="connsiteX13" fmla="*/ 702469 w 2333625"/>
                <a:gd name="connsiteY13" fmla="*/ 350043 h 745331"/>
                <a:gd name="connsiteX14" fmla="*/ 702469 w 2333625"/>
                <a:gd name="connsiteY14" fmla="*/ 323850 h 745331"/>
                <a:gd name="connsiteX15" fmla="*/ 616744 w 2333625"/>
                <a:gd name="connsiteY15" fmla="*/ 323850 h 745331"/>
                <a:gd name="connsiteX16" fmla="*/ 616744 w 2333625"/>
                <a:gd name="connsiteY16" fmla="*/ 283368 h 745331"/>
                <a:gd name="connsiteX17" fmla="*/ 502444 w 2333625"/>
                <a:gd name="connsiteY17" fmla="*/ 283368 h 745331"/>
                <a:gd name="connsiteX18" fmla="*/ 502444 w 2333625"/>
                <a:gd name="connsiteY18" fmla="*/ 261937 h 745331"/>
                <a:gd name="connsiteX19" fmla="*/ 452438 w 2333625"/>
                <a:gd name="connsiteY19" fmla="*/ 261937 h 745331"/>
                <a:gd name="connsiteX20" fmla="*/ 452438 w 2333625"/>
                <a:gd name="connsiteY20" fmla="*/ 247650 h 745331"/>
                <a:gd name="connsiteX21" fmla="*/ 419100 w 2333625"/>
                <a:gd name="connsiteY21" fmla="*/ 247650 h 745331"/>
                <a:gd name="connsiteX22" fmla="*/ 419100 w 2333625"/>
                <a:gd name="connsiteY22" fmla="*/ 207168 h 745331"/>
                <a:gd name="connsiteX23" fmla="*/ 314325 w 2333625"/>
                <a:gd name="connsiteY23" fmla="*/ 207168 h 745331"/>
                <a:gd name="connsiteX24" fmla="*/ 314325 w 2333625"/>
                <a:gd name="connsiteY24" fmla="*/ 188118 h 745331"/>
                <a:gd name="connsiteX25" fmla="*/ 264319 w 2333625"/>
                <a:gd name="connsiteY25" fmla="*/ 188118 h 745331"/>
                <a:gd name="connsiteX26" fmla="*/ 264319 w 2333625"/>
                <a:gd name="connsiteY26" fmla="*/ 169068 h 745331"/>
                <a:gd name="connsiteX27" fmla="*/ 250032 w 2333625"/>
                <a:gd name="connsiteY27" fmla="*/ 169068 h 745331"/>
                <a:gd name="connsiteX28" fmla="*/ 250032 w 2333625"/>
                <a:gd name="connsiteY28" fmla="*/ 133350 h 745331"/>
                <a:gd name="connsiteX29" fmla="*/ 233363 w 2333625"/>
                <a:gd name="connsiteY29" fmla="*/ 133350 h 745331"/>
                <a:gd name="connsiteX30" fmla="*/ 233363 w 2333625"/>
                <a:gd name="connsiteY30" fmla="*/ 107156 h 745331"/>
                <a:gd name="connsiteX31" fmla="*/ 126207 w 2333625"/>
                <a:gd name="connsiteY31" fmla="*/ 107156 h 745331"/>
                <a:gd name="connsiteX32" fmla="*/ 126207 w 2333625"/>
                <a:gd name="connsiteY32" fmla="*/ 73818 h 745331"/>
                <a:gd name="connsiteX33" fmla="*/ 114300 w 2333625"/>
                <a:gd name="connsiteY33" fmla="*/ 73818 h 745331"/>
                <a:gd name="connsiteX34" fmla="*/ 114300 w 2333625"/>
                <a:gd name="connsiteY34" fmla="*/ 54768 h 745331"/>
                <a:gd name="connsiteX35" fmla="*/ 83344 w 2333625"/>
                <a:gd name="connsiteY35" fmla="*/ 54768 h 745331"/>
                <a:gd name="connsiteX36" fmla="*/ 83344 w 2333625"/>
                <a:gd name="connsiteY36" fmla="*/ 19050 h 745331"/>
                <a:gd name="connsiteX37" fmla="*/ 0 w 2333625"/>
                <a:gd name="connsiteY37" fmla="*/ 19050 h 745331"/>
                <a:gd name="connsiteX38" fmla="*/ 0 w 2333625"/>
                <a:gd name="connsiteY38" fmla="*/ 0 h 74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33625" h="745331">
                  <a:moveTo>
                    <a:pt x="2333625" y="745331"/>
                  </a:moveTo>
                  <a:lnTo>
                    <a:pt x="1473994" y="745331"/>
                  </a:lnTo>
                  <a:lnTo>
                    <a:pt x="1473994" y="623887"/>
                  </a:lnTo>
                  <a:lnTo>
                    <a:pt x="1321594" y="623887"/>
                  </a:lnTo>
                  <a:lnTo>
                    <a:pt x="1321594" y="554831"/>
                  </a:lnTo>
                  <a:lnTo>
                    <a:pt x="1235869" y="554831"/>
                  </a:lnTo>
                  <a:lnTo>
                    <a:pt x="1235869" y="495300"/>
                  </a:lnTo>
                  <a:lnTo>
                    <a:pt x="1176338" y="495300"/>
                  </a:lnTo>
                  <a:lnTo>
                    <a:pt x="1176338" y="433387"/>
                  </a:lnTo>
                  <a:lnTo>
                    <a:pt x="1150144" y="433387"/>
                  </a:lnTo>
                  <a:lnTo>
                    <a:pt x="1150144" y="392906"/>
                  </a:lnTo>
                  <a:lnTo>
                    <a:pt x="962025" y="392906"/>
                  </a:lnTo>
                  <a:lnTo>
                    <a:pt x="962025" y="350043"/>
                  </a:lnTo>
                  <a:lnTo>
                    <a:pt x="702469" y="350043"/>
                  </a:lnTo>
                  <a:lnTo>
                    <a:pt x="702469" y="323850"/>
                  </a:lnTo>
                  <a:lnTo>
                    <a:pt x="616744" y="323850"/>
                  </a:lnTo>
                  <a:lnTo>
                    <a:pt x="616744" y="283368"/>
                  </a:lnTo>
                  <a:lnTo>
                    <a:pt x="502444" y="283368"/>
                  </a:lnTo>
                  <a:lnTo>
                    <a:pt x="502444" y="261937"/>
                  </a:lnTo>
                  <a:lnTo>
                    <a:pt x="452438" y="261937"/>
                  </a:lnTo>
                  <a:lnTo>
                    <a:pt x="452438" y="247650"/>
                  </a:lnTo>
                  <a:lnTo>
                    <a:pt x="419100" y="247650"/>
                  </a:lnTo>
                  <a:lnTo>
                    <a:pt x="419100" y="207168"/>
                  </a:lnTo>
                  <a:lnTo>
                    <a:pt x="314325" y="207168"/>
                  </a:lnTo>
                  <a:lnTo>
                    <a:pt x="314325" y="188118"/>
                  </a:lnTo>
                  <a:lnTo>
                    <a:pt x="264319" y="188118"/>
                  </a:lnTo>
                  <a:lnTo>
                    <a:pt x="264319" y="169068"/>
                  </a:lnTo>
                  <a:lnTo>
                    <a:pt x="250032" y="169068"/>
                  </a:lnTo>
                  <a:lnTo>
                    <a:pt x="250032" y="133350"/>
                  </a:lnTo>
                  <a:lnTo>
                    <a:pt x="233363" y="133350"/>
                  </a:lnTo>
                  <a:lnTo>
                    <a:pt x="233363" y="107156"/>
                  </a:lnTo>
                  <a:lnTo>
                    <a:pt x="126207" y="107156"/>
                  </a:lnTo>
                  <a:lnTo>
                    <a:pt x="126207" y="73818"/>
                  </a:lnTo>
                  <a:lnTo>
                    <a:pt x="114300" y="73818"/>
                  </a:lnTo>
                  <a:lnTo>
                    <a:pt x="114300" y="54768"/>
                  </a:lnTo>
                  <a:lnTo>
                    <a:pt x="83344" y="54768"/>
                  </a:lnTo>
                  <a:lnTo>
                    <a:pt x="83344" y="19050"/>
                  </a:lnTo>
                  <a:lnTo>
                    <a:pt x="0" y="19050"/>
                  </a:lnTo>
                  <a:lnTo>
                    <a:pt x="0" y="0"/>
                  </a:lnTo>
                </a:path>
              </a:pathLst>
            </a:custGeom>
            <a:noFill/>
            <a:ln w="1905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grpSp>
      <p:grpSp>
        <p:nvGrpSpPr>
          <p:cNvPr id="286" name="Group 285"/>
          <p:cNvGrpSpPr/>
          <p:nvPr/>
        </p:nvGrpSpPr>
        <p:grpSpPr>
          <a:xfrm>
            <a:off x="1499534" y="2061958"/>
            <a:ext cx="1960338" cy="1019848"/>
            <a:chOff x="1204913" y="1638300"/>
            <a:chExt cx="1471615" cy="1020794"/>
          </a:xfrm>
        </p:grpSpPr>
        <p:cxnSp>
          <p:nvCxnSpPr>
            <p:cNvPr id="244" name="Straight Connector 243"/>
            <p:cNvCxnSpPr/>
            <p:nvPr/>
          </p:nvCxnSpPr>
          <p:spPr>
            <a:xfrm>
              <a:off x="2676528" y="2640806"/>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sp>
          <p:nvSpPr>
            <p:cNvPr id="245" name="Freeform 244"/>
            <p:cNvSpPr/>
            <p:nvPr/>
          </p:nvSpPr>
          <p:spPr>
            <a:xfrm>
              <a:off x="1204913" y="1638300"/>
              <a:ext cx="1466850" cy="1019175"/>
            </a:xfrm>
            <a:custGeom>
              <a:avLst/>
              <a:gdLst>
                <a:gd name="connsiteX0" fmla="*/ 0 w 1466850"/>
                <a:gd name="connsiteY0" fmla="*/ 0 h 1019175"/>
                <a:gd name="connsiteX1" fmla="*/ 164306 w 1466850"/>
                <a:gd name="connsiteY1" fmla="*/ 0 h 1019175"/>
                <a:gd name="connsiteX2" fmla="*/ 164306 w 1466850"/>
                <a:gd name="connsiteY2" fmla="*/ 254794 h 1019175"/>
                <a:gd name="connsiteX3" fmla="*/ 733425 w 1466850"/>
                <a:gd name="connsiteY3" fmla="*/ 254794 h 1019175"/>
                <a:gd name="connsiteX4" fmla="*/ 733425 w 1466850"/>
                <a:gd name="connsiteY4" fmla="*/ 1019175 h 1019175"/>
                <a:gd name="connsiteX5" fmla="*/ 1466850 w 1466850"/>
                <a:gd name="connsiteY5" fmla="*/ 1019175 h 1019175"/>
                <a:gd name="connsiteX0" fmla="*/ 0 w 1466850"/>
                <a:gd name="connsiteY0" fmla="*/ 0 h 1019175"/>
                <a:gd name="connsiteX1" fmla="*/ 164306 w 1466850"/>
                <a:gd name="connsiteY1" fmla="*/ 0 h 1019175"/>
                <a:gd name="connsiteX2" fmla="*/ 164306 w 1466850"/>
                <a:gd name="connsiteY2" fmla="*/ 254794 h 1019175"/>
                <a:gd name="connsiteX3" fmla="*/ 723900 w 1466850"/>
                <a:gd name="connsiteY3" fmla="*/ 252412 h 1019175"/>
                <a:gd name="connsiteX4" fmla="*/ 733425 w 1466850"/>
                <a:gd name="connsiteY4" fmla="*/ 1019175 h 1019175"/>
                <a:gd name="connsiteX5" fmla="*/ 1466850 w 1466850"/>
                <a:gd name="connsiteY5" fmla="*/ 1019175 h 1019175"/>
                <a:gd name="connsiteX0" fmla="*/ 0 w 1466850"/>
                <a:gd name="connsiteY0" fmla="*/ 0 h 1019175"/>
                <a:gd name="connsiteX1" fmla="*/ 164306 w 1466850"/>
                <a:gd name="connsiteY1" fmla="*/ 0 h 1019175"/>
                <a:gd name="connsiteX2" fmla="*/ 164306 w 1466850"/>
                <a:gd name="connsiteY2" fmla="*/ 254794 h 1019175"/>
                <a:gd name="connsiteX3" fmla="*/ 723900 w 1466850"/>
                <a:gd name="connsiteY3" fmla="*/ 252412 h 1019175"/>
                <a:gd name="connsiteX4" fmla="*/ 726281 w 1466850"/>
                <a:gd name="connsiteY4" fmla="*/ 1019175 h 1019175"/>
                <a:gd name="connsiteX5" fmla="*/ 1466850 w 1466850"/>
                <a:gd name="connsiteY5" fmla="*/ 1019175 h 1019175"/>
                <a:gd name="connsiteX0" fmla="*/ 0 w 1466850"/>
                <a:gd name="connsiteY0" fmla="*/ 0 h 1019175"/>
                <a:gd name="connsiteX1" fmla="*/ 164306 w 1466850"/>
                <a:gd name="connsiteY1" fmla="*/ 0 h 1019175"/>
                <a:gd name="connsiteX2" fmla="*/ 164306 w 1466850"/>
                <a:gd name="connsiteY2" fmla="*/ 254794 h 1019175"/>
                <a:gd name="connsiteX3" fmla="*/ 728662 w 1466850"/>
                <a:gd name="connsiteY3" fmla="*/ 252412 h 1019175"/>
                <a:gd name="connsiteX4" fmla="*/ 726281 w 1466850"/>
                <a:gd name="connsiteY4" fmla="*/ 1019175 h 1019175"/>
                <a:gd name="connsiteX5" fmla="*/ 1466850 w 1466850"/>
                <a:gd name="connsiteY5" fmla="*/ 1019175 h 1019175"/>
                <a:gd name="connsiteX0" fmla="*/ 0 w 1466850"/>
                <a:gd name="connsiteY0" fmla="*/ 0 h 1019175"/>
                <a:gd name="connsiteX1" fmla="*/ 164306 w 1466850"/>
                <a:gd name="connsiteY1" fmla="*/ 0 h 1019175"/>
                <a:gd name="connsiteX2" fmla="*/ 164306 w 1466850"/>
                <a:gd name="connsiteY2" fmla="*/ 254794 h 1019175"/>
                <a:gd name="connsiteX3" fmla="*/ 728662 w 1466850"/>
                <a:gd name="connsiteY3" fmla="*/ 252412 h 1019175"/>
                <a:gd name="connsiteX4" fmla="*/ 731044 w 1466850"/>
                <a:gd name="connsiteY4" fmla="*/ 1019175 h 1019175"/>
                <a:gd name="connsiteX5" fmla="*/ 1466850 w 1466850"/>
                <a:gd name="connsiteY5" fmla="*/ 1019175 h 10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850" h="1019175">
                  <a:moveTo>
                    <a:pt x="0" y="0"/>
                  </a:moveTo>
                  <a:lnTo>
                    <a:pt x="164306" y="0"/>
                  </a:lnTo>
                  <a:lnTo>
                    <a:pt x="164306" y="254794"/>
                  </a:lnTo>
                  <a:lnTo>
                    <a:pt x="728662" y="252412"/>
                  </a:lnTo>
                  <a:lnTo>
                    <a:pt x="731044" y="1019175"/>
                  </a:lnTo>
                  <a:lnTo>
                    <a:pt x="1466850" y="1019175"/>
                  </a:lnTo>
                </a:path>
              </a:pathLst>
            </a:custGeom>
            <a:noFill/>
            <a:ln w="19050" cap="rnd">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cxnSp>
          <p:nvCxnSpPr>
            <p:cNvPr id="246" name="Straight Connector 245"/>
            <p:cNvCxnSpPr/>
            <p:nvPr/>
          </p:nvCxnSpPr>
          <p:spPr>
            <a:xfrm>
              <a:off x="2667003" y="2640806"/>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a:off x="1824041" y="1874043"/>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a:off x="1919291" y="1874043"/>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a:off x="1931197" y="1874043"/>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1650209" y="1874043"/>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grpSp>
      <p:grpSp>
        <p:nvGrpSpPr>
          <p:cNvPr id="71" name="Group 70"/>
          <p:cNvGrpSpPr/>
          <p:nvPr/>
        </p:nvGrpSpPr>
        <p:grpSpPr>
          <a:xfrm>
            <a:off x="1287533" y="2064424"/>
            <a:ext cx="2902786" cy="1466831"/>
            <a:chOff x="1045765" y="1640768"/>
            <a:chExt cx="2179105" cy="1468192"/>
          </a:xfrm>
        </p:grpSpPr>
        <p:sp>
          <p:nvSpPr>
            <p:cNvPr id="59" name="Freeform 58"/>
            <p:cNvSpPr/>
            <p:nvPr/>
          </p:nvSpPr>
          <p:spPr>
            <a:xfrm>
              <a:off x="1045765" y="1640768"/>
              <a:ext cx="2179105" cy="1468192"/>
            </a:xfrm>
            <a:custGeom>
              <a:avLst/>
              <a:gdLst>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71977 w 2179105"/>
                <a:gd name="connsiteY15" fmla="*/ 677429 h 1468192"/>
                <a:gd name="connsiteX16" fmla="*/ 1171977 w 2179105"/>
                <a:gd name="connsiteY16" fmla="*/ 803642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71977 w 2179105"/>
                <a:gd name="connsiteY15" fmla="*/ 677429 h 1468192"/>
                <a:gd name="connsiteX16" fmla="*/ 1159098 w 2179105"/>
                <a:gd name="connsiteY16" fmla="*/ 806218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66826 w 2179105"/>
                <a:gd name="connsiteY15" fmla="*/ 677429 h 1468192"/>
                <a:gd name="connsiteX16" fmla="*/ 1159098 w 2179105"/>
                <a:gd name="connsiteY16" fmla="*/ 806218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66826 w 2179105"/>
                <a:gd name="connsiteY15" fmla="*/ 677429 h 1468192"/>
                <a:gd name="connsiteX16" fmla="*/ 1166825 w 2179105"/>
                <a:gd name="connsiteY16" fmla="*/ 806218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66826 w 2179105"/>
                <a:gd name="connsiteY15" fmla="*/ 677429 h 1468192"/>
                <a:gd name="connsiteX16" fmla="*/ 1166825 w 2179105"/>
                <a:gd name="connsiteY16" fmla="*/ 803642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79105" h="1468192">
                  <a:moveTo>
                    <a:pt x="0" y="0"/>
                  </a:moveTo>
                  <a:lnTo>
                    <a:pt x="164849" y="0"/>
                  </a:lnTo>
                  <a:lnTo>
                    <a:pt x="164849" y="72122"/>
                  </a:lnTo>
                  <a:lnTo>
                    <a:pt x="203486" y="72122"/>
                  </a:lnTo>
                  <a:lnTo>
                    <a:pt x="203486" y="141668"/>
                  </a:lnTo>
                  <a:lnTo>
                    <a:pt x="236971" y="141668"/>
                  </a:lnTo>
                  <a:lnTo>
                    <a:pt x="236971" y="216366"/>
                  </a:lnTo>
                  <a:lnTo>
                    <a:pt x="363184" y="216366"/>
                  </a:lnTo>
                  <a:lnTo>
                    <a:pt x="363184" y="352882"/>
                  </a:lnTo>
                  <a:lnTo>
                    <a:pt x="909248" y="352882"/>
                  </a:lnTo>
                  <a:lnTo>
                    <a:pt x="909248" y="453337"/>
                  </a:lnTo>
                  <a:lnTo>
                    <a:pt x="958188" y="453337"/>
                  </a:lnTo>
                  <a:lnTo>
                    <a:pt x="958188" y="582126"/>
                  </a:lnTo>
                  <a:lnTo>
                    <a:pt x="965915" y="582126"/>
                  </a:lnTo>
                  <a:lnTo>
                    <a:pt x="965915" y="677429"/>
                  </a:lnTo>
                  <a:lnTo>
                    <a:pt x="1166826" y="677429"/>
                  </a:lnTo>
                  <a:cubicBezTo>
                    <a:pt x="1166826" y="720359"/>
                    <a:pt x="1166825" y="760712"/>
                    <a:pt x="1166825" y="803642"/>
                  </a:cubicBezTo>
                  <a:lnTo>
                    <a:pt x="1205462" y="803642"/>
                  </a:lnTo>
                  <a:lnTo>
                    <a:pt x="1205462" y="927279"/>
                  </a:lnTo>
                  <a:lnTo>
                    <a:pt x="1470767" y="927279"/>
                  </a:lnTo>
                  <a:lnTo>
                    <a:pt x="1470767" y="1146220"/>
                  </a:lnTo>
                  <a:lnTo>
                    <a:pt x="1826224" y="1146220"/>
                  </a:lnTo>
                  <a:lnTo>
                    <a:pt x="1826224" y="1468192"/>
                  </a:lnTo>
                  <a:lnTo>
                    <a:pt x="2179105" y="1468192"/>
                  </a:lnTo>
                </a:path>
              </a:pathLst>
            </a:custGeom>
            <a:noFill/>
            <a:ln w="1905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cxnSp>
          <p:nvCxnSpPr>
            <p:cNvPr id="60" name="Straight Connector 59"/>
            <p:cNvCxnSpPr/>
            <p:nvPr/>
          </p:nvCxnSpPr>
          <p:spPr>
            <a:xfrm>
              <a:off x="3224213" y="3083719"/>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528889" y="2762250"/>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440783" y="25455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2407446" y="25455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2395539" y="25455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381252" y="25455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24065" y="2295525"/>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1974059" y="2078831"/>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1964534" y="2078831"/>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1902621" y="19740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1826421" y="19740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grpSp>
      <p:grpSp>
        <p:nvGrpSpPr>
          <p:cNvPr id="251" name="Group 250"/>
          <p:cNvGrpSpPr/>
          <p:nvPr/>
        </p:nvGrpSpPr>
        <p:grpSpPr>
          <a:xfrm>
            <a:off x="1283832" y="2069095"/>
            <a:ext cx="1795391" cy="1220449"/>
            <a:chOff x="1042988" y="1645444"/>
            <a:chExt cx="1347790" cy="1221581"/>
          </a:xfrm>
        </p:grpSpPr>
        <p:cxnSp>
          <p:nvCxnSpPr>
            <p:cNvPr id="252" name="Straight Connector 251"/>
            <p:cNvCxnSpPr/>
            <p:nvPr/>
          </p:nvCxnSpPr>
          <p:spPr>
            <a:xfrm>
              <a:off x="2378872"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sp>
          <p:nvSpPr>
            <p:cNvPr id="253" name="Freeform 252"/>
            <p:cNvSpPr/>
            <p:nvPr/>
          </p:nvSpPr>
          <p:spPr>
            <a:xfrm>
              <a:off x="1042988" y="1645444"/>
              <a:ext cx="1340643" cy="1221581"/>
            </a:xfrm>
            <a:custGeom>
              <a:avLst/>
              <a:gdLst>
                <a:gd name="connsiteX0" fmla="*/ 1340643 w 1340643"/>
                <a:gd name="connsiteY0" fmla="*/ 1221581 h 1221581"/>
                <a:gd name="connsiteX1" fmla="*/ 1226343 w 1340643"/>
                <a:gd name="connsiteY1" fmla="*/ 1221581 h 1221581"/>
                <a:gd name="connsiteX2" fmla="*/ 1226343 w 1340643"/>
                <a:gd name="connsiteY2" fmla="*/ 1028700 h 1221581"/>
                <a:gd name="connsiteX3" fmla="*/ 1212056 w 1340643"/>
                <a:gd name="connsiteY3" fmla="*/ 1028700 h 1221581"/>
                <a:gd name="connsiteX4" fmla="*/ 1212056 w 1340643"/>
                <a:gd name="connsiteY4" fmla="*/ 845344 h 1221581"/>
                <a:gd name="connsiteX5" fmla="*/ 1081087 w 1340643"/>
                <a:gd name="connsiteY5" fmla="*/ 845344 h 1221581"/>
                <a:gd name="connsiteX6" fmla="*/ 1081087 w 1340643"/>
                <a:gd name="connsiteY6" fmla="*/ 757237 h 1221581"/>
                <a:gd name="connsiteX7" fmla="*/ 1042987 w 1340643"/>
                <a:gd name="connsiteY7" fmla="*/ 757237 h 1221581"/>
                <a:gd name="connsiteX8" fmla="*/ 1042987 w 1340643"/>
                <a:gd name="connsiteY8" fmla="*/ 666750 h 1221581"/>
                <a:gd name="connsiteX9" fmla="*/ 942975 w 1340643"/>
                <a:gd name="connsiteY9" fmla="*/ 666750 h 1221581"/>
                <a:gd name="connsiteX10" fmla="*/ 942975 w 1340643"/>
                <a:gd name="connsiteY10" fmla="*/ 585787 h 1221581"/>
                <a:gd name="connsiteX11" fmla="*/ 762000 w 1340643"/>
                <a:gd name="connsiteY11" fmla="*/ 585787 h 1221581"/>
                <a:gd name="connsiteX12" fmla="*/ 762000 w 1340643"/>
                <a:gd name="connsiteY12" fmla="*/ 497681 h 1221581"/>
                <a:gd name="connsiteX13" fmla="*/ 728662 w 1340643"/>
                <a:gd name="connsiteY13" fmla="*/ 497681 h 1221581"/>
                <a:gd name="connsiteX14" fmla="*/ 728662 w 1340643"/>
                <a:gd name="connsiteY14" fmla="*/ 419100 h 1221581"/>
                <a:gd name="connsiteX15" fmla="*/ 707231 w 1340643"/>
                <a:gd name="connsiteY15" fmla="*/ 419100 h 1221581"/>
                <a:gd name="connsiteX16" fmla="*/ 707231 w 1340643"/>
                <a:gd name="connsiteY16" fmla="*/ 342900 h 1221581"/>
                <a:gd name="connsiteX17" fmla="*/ 600075 w 1340643"/>
                <a:gd name="connsiteY17" fmla="*/ 342900 h 1221581"/>
                <a:gd name="connsiteX18" fmla="*/ 600075 w 1340643"/>
                <a:gd name="connsiteY18" fmla="*/ 285750 h 1221581"/>
                <a:gd name="connsiteX19" fmla="*/ 583406 w 1340643"/>
                <a:gd name="connsiteY19" fmla="*/ 285750 h 1221581"/>
                <a:gd name="connsiteX20" fmla="*/ 583406 w 1340643"/>
                <a:gd name="connsiteY20" fmla="*/ 233362 h 1221581"/>
                <a:gd name="connsiteX21" fmla="*/ 507206 w 1340643"/>
                <a:gd name="connsiteY21" fmla="*/ 233362 h 1221581"/>
                <a:gd name="connsiteX22" fmla="*/ 507206 w 1340643"/>
                <a:gd name="connsiteY22" fmla="*/ 180975 h 1221581"/>
                <a:gd name="connsiteX23" fmla="*/ 488156 w 1340643"/>
                <a:gd name="connsiteY23" fmla="*/ 180975 h 1221581"/>
                <a:gd name="connsiteX24" fmla="*/ 488156 w 1340643"/>
                <a:gd name="connsiteY24" fmla="*/ 128587 h 1221581"/>
                <a:gd name="connsiteX25" fmla="*/ 359568 w 1340643"/>
                <a:gd name="connsiteY25" fmla="*/ 128587 h 1221581"/>
                <a:gd name="connsiteX26" fmla="*/ 359568 w 1340643"/>
                <a:gd name="connsiteY26" fmla="*/ 85725 h 1221581"/>
                <a:gd name="connsiteX27" fmla="*/ 302418 w 1340643"/>
                <a:gd name="connsiteY27" fmla="*/ 85725 h 1221581"/>
                <a:gd name="connsiteX28" fmla="*/ 302418 w 1340643"/>
                <a:gd name="connsiteY28" fmla="*/ 42862 h 1221581"/>
                <a:gd name="connsiteX29" fmla="*/ 26193 w 1340643"/>
                <a:gd name="connsiteY29" fmla="*/ 42862 h 1221581"/>
                <a:gd name="connsiteX30" fmla="*/ 26193 w 1340643"/>
                <a:gd name="connsiteY30" fmla="*/ 0 h 1221581"/>
                <a:gd name="connsiteX31" fmla="*/ 0 w 1340643"/>
                <a:gd name="connsiteY31" fmla="*/ 0 h 122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40643" h="1221581">
                  <a:moveTo>
                    <a:pt x="1340643" y="1221581"/>
                  </a:moveTo>
                  <a:lnTo>
                    <a:pt x="1226343" y="1221581"/>
                  </a:lnTo>
                  <a:lnTo>
                    <a:pt x="1226343" y="1028700"/>
                  </a:lnTo>
                  <a:lnTo>
                    <a:pt x="1212056" y="1028700"/>
                  </a:lnTo>
                  <a:lnTo>
                    <a:pt x="1212056" y="845344"/>
                  </a:lnTo>
                  <a:lnTo>
                    <a:pt x="1081087" y="845344"/>
                  </a:lnTo>
                  <a:lnTo>
                    <a:pt x="1081087" y="757237"/>
                  </a:lnTo>
                  <a:lnTo>
                    <a:pt x="1042987" y="757237"/>
                  </a:lnTo>
                  <a:lnTo>
                    <a:pt x="1042987" y="666750"/>
                  </a:lnTo>
                  <a:lnTo>
                    <a:pt x="942975" y="666750"/>
                  </a:lnTo>
                  <a:lnTo>
                    <a:pt x="942975" y="585787"/>
                  </a:lnTo>
                  <a:lnTo>
                    <a:pt x="762000" y="585787"/>
                  </a:lnTo>
                  <a:lnTo>
                    <a:pt x="762000" y="497681"/>
                  </a:lnTo>
                  <a:lnTo>
                    <a:pt x="728662" y="497681"/>
                  </a:lnTo>
                  <a:lnTo>
                    <a:pt x="728662" y="419100"/>
                  </a:lnTo>
                  <a:lnTo>
                    <a:pt x="707231" y="419100"/>
                  </a:lnTo>
                  <a:lnTo>
                    <a:pt x="707231" y="342900"/>
                  </a:lnTo>
                  <a:lnTo>
                    <a:pt x="600075" y="342900"/>
                  </a:lnTo>
                  <a:lnTo>
                    <a:pt x="600075" y="285750"/>
                  </a:lnTo>
                  <a:lnTo>
                    <a:pt x="583406" y="285750"/>
                  </a:lnTo>
                  <a:lnTo>
                    <a:pt x="583406" y="233362"/>
                  </a:lnTo>
                  <a:lnTo>
                    <a:pt x="507206" y="233362"/>
                  </a:lnTo>
                  <a:lnTo>
                    <a:pt x="507206" y="180975"/>
                  </a:lnTo>
                  <a:lnTo>
                    <a:pt x="488156" y="180975"/>
                  </a:lnTo>
                  <a:lnTo>
                    <a:pt x="488156" y="128587"/>
                  </a:lnTo>
                  <a:lnTo>
                    <a:pt x="359568" y="128587"/>
                  </a:lnTo>
                  <a:lnTo>
                    <a:pt x="359568" y="85725"/>
                  </a:lnTo>
                  <a:lnTo>
                    <a:pt x="302418" y="85725"/>
                  </a:lnTo>
                  <a:lnTo>
                    <a:pt x="302418" y="42862"/>
                  </a:lnTo>
                  <a:lnTo>
                    <a:pt x="26193" y="42862"/>
                  </a:lnTo>
                  <a:lnTo>
                    <a:pt x="26193" y="0"/>
                  </a:lnTo>
                  <a:lnTo>
                    <a:pt x="0" y="0"/>
                  </a:lnTo>
                </a:path>
              </a:pathLst>
            </a:custGeom>
            <a:noFill/>
            <a:ln w="1905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cxnSp>
          <p:nvCxnSpPr>
            <p:cNvPr id="254" name="Straight Connector 253"/>
            <p:cNvCxnSpPr/>
            <p:nvPr/>
          </p:nvCxnSpPr>
          <p:spPr>
            <a:xfrm>
              <a:off x="2390778"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a:off x="2309815"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a:off x="2300290"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7" name="Straight Connector 256"/>
            <p:cNvCxnSpPr/>
            <p:nvPr/>
          </p:nvCxnSpPr>
          <p:spPr>
            <a:xfrm>
              <a:off x="2288384"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a:off x="2207422"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a:off x="2197897"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a:off x="2171704"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a:off x="2162178"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a:off x="2155034"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a:off x="2147890"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4" name="Straight Connector 263"/>
            <p:cNvCxnSpPr/>
            <p:nvPr/>
          </p:nvCxnSpPr>
          <p:spPr>
            <a:xfrm>
              <a:off x="2107409" y="2381250"/>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a:off x="2095502" y="2381250"/>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a:off x="1978821" y="22074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a:off x="1966915" y="22074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nvGrpSpPr>
            <p:cNvPr id="268" name="Group 267"/>
            <p:cNvGrpSpPr/>
            <p:nvPr/>
          </p:nvGrpSpPr>
          <p:grpSpPr>
            <a:xfrm>
              <a:off x="1604965" y="1862138"/>
              <a:ext cx="11906" cy="18288"/>
              <a:chOff x="1604965" y="1862138"/>
              <a:chExt cx="11906" cy="18288"/>
            </a:xfrm>
          </p:grpSpPr>
          <p:cxnSp>
            <p:nvCxnSpPr>
              <p:cNvPr id="284" name="Straight Connector 283"/>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69" name="Group 268"/>
            <p:cNvGrpSpPr/>
            <p:nvPr/>
          </p:nvGrpSpPr>
          <p:grpSpPr>
            <a:xfrm>
              <a:off x="1588296" y="1862138"/>
              <a:ext cx="11906" cy="18288"/>
              <a:chOff x="1604965" y="1862138"/>
              <a:chExt cx="11906" cy="18288"/>
            </a:xfrm>
          </p:grpSpPr>
          <p:cxnSp>
            <p:nvCxnSpPr>
              <p:cNvPr id="282" name="Straight Connector 281"/>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83" name="Straight Connector 282"/>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70" name="Group 269"/>
            <p:cNvGrpSpPr/>
            <p:nvPr/>
          </p:nvGrpSpPr>
          <p:grpSpPr>
            <a:xfrm>
              <a:off x="1585915" y="1862138"/>
              <a:ext cx="11906" cy="18288"/>
              <a:chOff x="1604965" y="1862138"/>
              <a:chExt cx="11906" cy="18288"/>
            </a:xfrm>
          </p:grpSpPr>
          <p:cxnSp>
            <p:nvCxnSpPr>
              <p:cNvPr id="280" name="Straight Connector 279"/>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71" name="Group 270"/>
            <p:cNvGrpSpPr/>
            <p:nvPr/>
          </p:nvGrpSpPr>
          <p:grpSpPr>
            <a:xfrm>
              <a:off x="1519240" y="1754982"/>
              <a:ext cx="11906" cy="18288"/>
              <a:chOff x="1604965" y="1862138"/>
              <a:chExt cx="11906" cy="18288"/>
            </a:xfrm>
          </p:grpSpPr>
          <p:cxnSp>
            <p:nvCxnSpPr>
              <p:cNvPr id="278" name="Straight Connector 277"/>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79" name="Straight Connector 278"/>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72" name="Group 271"/>
            <p:cNvGrpSpPr/>
            <p:nvPr/>
          </p:nvGrpSpPr>
          <p:grpSpPr>
            <a:xfrm>
              <a:off x="1481140" y="1754982"/>
              <a:ext cx="11906" cy="18288"/>
              <a:chOff x="1604965" y="1862138"/>
              <a:chExt cx="11906" cy="18288"/>
            </a:xfrm>
          </p:grpSpPr>
          <p:cxnSp>
            <p:nvCxnSpPr>
              <p:cNvPr id="276" name="Straight Connector 275"/>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73" name="Group 272"/>
            <p:cNvGrpSpPr/>
            <p:nvPr/>
          </p:nvGrpSpPr>
          <p:grpSpPr>
            <a:xfrm>
              <a:off x="1426371" y="1754982"/>
              <a:ext cx="11906" cy="18288"/>
              <a:chOff x="1604965" y="1862138"/>
              <a:chExt cx="11906" cy="18288"/>
            </a:xfrm>
          </p:grpSpPr>
          <p:cxnSp>
            <p:nvCxnSpPr>
              <p:cNvPr id="274" name="Straight Connector 273"/>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75" name="Straight Connector 274"/>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sp>
        <p:nvSpPr>
          <p:cNvPr id="287" name="TextBox 286"/>
          <p:cNvSpPr txBox="1"/>
          <p:nvPr/>
        </p:nvSpPr>
        <p:spPr>
          <a:xfrm>
            <a:off x="4479512" y="3200840"/>
            <a:ext cx="890984" cy="184538"/>
          </a:xfrm>
          <a:prstGeom prst="rect">
            <a:avLst/>
          </a:prstGeom>
          <a:noFill/>
        </p:spPr>
        <p:txBody>
          <a:bodyPr wrap="square" lIns="0" tIns="0" rIns="0" bIns="0" rtlCol="0" anchor="b" anchorCtr="0">
            <a:spAutoFit/>
          </a:bodyPr>
          <a:lstStyle/>
          <a:p>
            <a:pPr algn="ctr">
              <a:defRPr/>
            </a:pPr>
            <a:r>
              <a:rPr lang="en-US" sz="1199" i="1" dirty="0">
                <a:solidFill>
                  <a:prstClr val="black"/>
                </a:solidFill>
                <a:latin typeface="Tahoma" panose="020B0604030504040204" pitchFamily="34" charset="0"/>
                <a:ea typeface="Tahoma" panose="020B0604030504040204" pitchFamily="34" charset="0"/>
                <a:cs typeface="Tahoma" panose="020B0604030504040204" pitchFamily="34" charset="0"/>
              </a:rPr>
              <a:t>P</a:t>
            </a:r>
            <a:r>
              <a:rPr lang="en-US" sz="1199" dirty="0">
                <a:solidFill>
                  <a:prstClr val="black"/>
                </a:solidFill>
                <a:latin typeface="Tahoma" panose="020B0604030504040204" pitchFamily="34" charset="0"/>
                <a:ea typeface="Tahoma" panose="020B0604030504040204" pitchFamily="34" charset="0"/>
                <a:cs typeface="Tahoma" panose="020B0604030504040204" pitchFamily="34" charset="0"/>
              </a:rPr>
              <a:t>=0.21</a:t>
            </a:r>
          </a:p>
        </p:txBody>
      </p:sp>
      <p:sp>
        <p:nvSpPr>
          <p:cNvPr id="4" name="Rechteck 3"/>
          <p:cNvSpPr/>
          <p:nvPr/>
        </p:nvSpPr>
        <p:spPr>
          <a:xfrm>
            <a:off x="409621" y="5232618"/>
            <a:ext cx="5903833" cy="274061"/>
          </a:xfrm>
          <a:prstGeom prst="rect">
            <a:avLst/>
          </a:prstGeom>
          <a:noFill/>
          <a:ln w="19050" cap="rnd">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2398" dirty="0">
              <a:solidFill>
                <a:prstClr val="white"/>
              </a:solidFill>
              <a:latin typeface="Arial"/>
            </a:endParaRPr>
          </a:p>
        </p:txBody>
      </p:sp>
      <p:sp>
        <p:nvSpPr>
          <p:cNvPr id="290" name="Rechteck 289"/>
          <p:cNvSpPr/>
          <p:nvPr/>
        </p:nvSpPr>
        <p:spPr>
          <a:xfrm>
            <a:off x="6577093" y="4265053"/>
            <a:ext cx="5253388" cy="291035"/>
          </a:xfrm>
          <a:prstGeom prst="rect">
            <a:avLst/>
          </a:prstGeom>
          <a:noFill/>
          <a:ln w="19050" cap="rnd">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2398" dirty="0">
              <a:solidFill>
                <a:prstClr val="white"/>
              </a:solidFill>
              <a:latin typeface="Arial"/>
            </a:endParaRPr>
          </a:p>
        </p:txBody>
      </p:sp>
      <p:sp>
        <p:nvSpPr>
          <p:cNvPr id="295" name="Content Placeholder 3">
            <a:extLst>
              <a:ext uri="{FF2B5EF4-FFF2-40B4-BE49-F238E27FC236}">
                <a16:creationId xmlns:a16="http://schemas.microsoft.com/office/drawing/2014/main" id="{1F52CEEA-AB05-4363-B9A5-D725AF146BE6}"/>
              </a:ext>
            </a:extLst>
          </p:cNvPr>
          <p:cNvSpPr txBox="1">
            <a:spLocks/>
          </p:cNvSpPr>
          <p:nvPr/>
        </p:nvSpPr>
        <p:spPr>
          <a:xfrm>
            <a:off x="777253" y="6277813"/>
            <a:ext cx="10642971" cy="545595"/>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0"/>
              </a:spcAft>
              <a:buClr>
                <a:schemeClr val="accent4"/>
              </a:buClr>
              <a:buFont typeface="Arial" panose="020B0604020202020204" pitchFamily="34" charset="0"/>
              <a:buNone/>
              <a:defRPr sz="800" b="0" i="0" kern="1200" baseline="0">
                <a:solidFill>
                  <a:schemeClr val="tx1"/>
                </a:solidFill>
                <a:latin typeface="+mn-lt"/>
                <a:ea typeface="+mn-ea"/>
                <a:cs typeface="Arial" pitchFamily="34" charset="0"/>
              </a:defRPr>
            </a:lvl1pPr>
            <a:lvl2pPr marL="571500" indent="-228600" algn="l" defTabSz="914400" rtl="0" eaLnBrk="1" latinLnBrk="0" hangingPunct="1">
              <a:lnSpc>
                <a:spcPct val="100000"/>
              </a:lnSpc>
              <a:spcBef>
                <a:spcPts val="300"/>
              </a:spcBef>
              <a:spcAft>
                <a:spcPts val="0"/>
              </a:spcAft>
              <a:buClr>
                <a:schemeClr val="accent4"/>
              </a:buClr>
              <a:buSzPct val="85000"/>
              <a:buFont typeface="Arial" pitchFamily="34" charset="0"/>
              <a:buChar char="–"/>
              <a:tabLst/>
              <a:defRPr sz="1600" kern="1200">
                <a:solidFill>
                  <a:schemeClr val="tx1"/>
                </a:solidFill>
                <a:latin typeface="+mn-lt"/>
                <a:ea typeface="+mn-ea"/>
                <a:cs typeface="Arial" pitchFamily="34" charset="0"/>
              </a:defRPr>
            </a:lvl2pPr>
            <a:lvl3pPr marL="914400" indent="-228600" algn="l" defTabSz="914400" rtl="0" eaLnBrk="1" latinLnBrk="0" hangingPunct="1">
              <a:lnSpc>
                <a:spcPct val="100000"/>
              </a:lnSpc>
              <a:spcBef>
                <a:spcPts val="300"/>
              </a:spcBef>
              <a:spcAft>
                <a:spcPts val="0"/>
              </a:spcAft>
              <a:buClr>
                <a:schemeClr val="accent4"/>
              </a:buClr>
              <a:buFont typeface="Wingdings" panose="05000000000000000000" pitchFamily="2" charset="2"/>
              <a:buChar char="§"/>
              <a:defRPr sz="1400" kern="1200">
                <a:solidFill>
                  <a:schemeClr val="tx1"/>
                </a:solidFill>
                <a:latin typeface="+mn-lt"/>
                <a:ea typeface="+mn-ea"/>
                <a:cs typeface="Arial" pitchFamily="34" charset="0"/>
              </a:defRPr>
            </a:lvl3pPr>
            <a:lvl4pPr marL="1257300" indent="-227013" algn="l" defTabSz="914400" rtl="0" eaLnBrk="1" latinLnBrk="0" hangingPunct="1">
              <a:lnSpc>
                <a:spcPct val="100000"/>
              </a:lnSpc>
              <a:spcBef>
                <a:spcPts val="300"/>
              </a:spcBef>
              <a:spcAft>
                <a:spcPts val="0"/>
              </a:spcAft>
              <a:buClr>
                <a:schemeClr val="accent4"/>
              </a:buClr>
              <a:buSzPct val="85000"/>
              <a:buFont typeface="Arial" pitchFamily="34" charset="0"/>
              <a:buChar char="»"/>
              <a:defRPr sz="1200" kern="1200">
                <a:solidFill>
                  <a:schemeClr val="tx1"/>
                </a:solidFill>
                <a:latin typeface="+mn-lt"/>
                <a:ea typeface="+mn-ea"/>
                <a:cs typeface="Arial" pitchFamily="34" charset="0"/>
              </a:defRPr>
            </a:lvl4pPr>
            <a:lvl5pPr marL="1543050" indent="-169863" algn="l" defTabSz="914400" rtl="0" eaLnBrk="1" latinLnBrk="0" hangingPunct="1">
              <a:lnSpc>
                <a:spcPct val="100000"/>
              </a:lnSpc>
              <a:spcBef>
                <a:spcPts val="300"/>
              </a:spcBef>
              <a:spcAft>
                <a:spcPts val="0"/>
              </a:spcAft>
              <a:buClr>
                <a:schemeClr val="accent4"/>
              </a:buClr>
              <a:buFont typeface="Wingdings" panose="05000000000000000000" pitchFamily="2" charset="2"/>
              <a:buChar char="Ø"/>
              <a:defRPr sz="1000" kern="1200">
                <a:solidFill>
                  <a:schemeClr val="tx1"/>
                </a:solidFill>
                <a:latin typeface="+mn-lt"/>
                <a:ea typeface="+mn-ea"/>
                <a:cs typeface="Arial" pitchFamily="34" charset="0"/>
              </a:defRPr>
            </a:lvl5pPr>
            <a:lvl6pPr marL="1257300" indent="-173038" algn="l" defTabSz="914400" rtl="0" eaLnBrk="1" latinLnBrk="0" hangingPunct="1">
              <a:lnSpc>
                <a:spcPct val="90000"/>
              </a:lnSpc>
              <a:spcBef>
                <a:spcPts val="0"/>
              </a:spcBef>
              <a:spcAft>
                <a:spcPts val="600"/>
              </a:spcAft>
              <a:buClr>
                <a:schemeClr val="tx1"/>
              </a:buClr>
              <a:buSzPct val="85000"/>
              <a:buFont typeface="Arial" pitchFamily="34" charset="0"/>
              <a:buChar char="–"/>
              <a:defRPr sz="1200" kern="1200" baseline="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16945">
              <a:buClrTx/>
              <a:defRPr/>
            </a:pPr>
            <a:r>
              <a:rPr lang="en-US" sz="1066" dirty="0">
                <a:solidFill>
                  <a:srgbClr val="58595B"/>
                </a:solidFill>
                <a:latin typeface="Arial"/>
              </a:rPr>
              <a:t>GKS = gamma knife surgery; WBRT = whole brain radiotherapy</a:t>
            </a:r>
          </a:p>
          <a:p>
            <a:pPr defTabSz="1216945">
              <a:buClrTx/>
              <a:defRPr/>
            </a:pPr>
            <a:r>
              <a:rPr lang="es-ES" sz="1200" dirty="0">
                <a:solidFill>
                  <a:srgbClr val="58595B"/>
                </a:solidFill>
                <a:latin typeface="Tahoma" panose="020B0604030504040204" pitchFamily="34" charset="0"/>
                <a:ea typeface="Tahoma" panose="020B0604030504040204" pitchFamily="34" charset="0"/>
                <a:cs typeface="Tahoma" panose="020B0604030504040204" pitchFamily="34" charset="0"/>
              </a:rPr>
              <a:t>Kim Y, et al. J </a:t>
            </a:r>
            <a:r>
              <a:rPr lang="es-ES" sz="1200" dirty="0" err="1">
                <a:solidFill>
                  <a:srgbClr val="58595B"/>
                </a:solidFill>
                <a:latin typeface="Tahoma" panose="020B0604030504040204" pitchFamily="34" charset="0"/>
                <a:ea typeface="Tahoma" panose="020B0604030504040204" pitchFamily="34" charset="0"/>
                <a:cs typeface="Tahoma" panose="020B0604030504040204" pitchFamily="34" charset="0"/>
              </a:rPr>
              <a:t>Thorac</a:t>
            </a:r>
            <a:r>
              <a:rPr lang="es-ES" sz="1200" dirty="0">
                <a:solidFill>
                  <a:srgbClr val="58595B"/>
                </a:solidFill>
                <a:latin typeface="Tahoma" panose="020B0604030504040204" pitchFamily="34" charset="0"/>
                <a:ea typeface="Tahoma" panose="020B0604030504040204" pitchFamily="34" charset="0"/>
                <a:cs typeface="Tahoma" panose="020B0604030504040204" pitchFamily="34" charset="0"/>
              </a:rPr>
              <a:t> Oncol. 2017;12:S2209</a:t>
            </a:r>
          </a:p>
        </p:txBody>
      </p:sp>
      <p:sp>
        <p:nvSpPr>
          <p:cNvPr id="5" name="TextBox 4"/>
          <p:cNvSpPr txBox="1"/>
          <p:nvPr/>
        </p:nvSpPr>
        <p:spPr>
          <a:xfrm>
            <a:off x="5678818" y="1661773"/>
            <a:ext cx="6423626" cy="923330"/>
          </a:xfrm>
          <a:prstGeom prst="rect">
            <a:avLst/>
          </a:prstGeom>
          <a:noFill/>
          <a:ln w="12700">
            <a:noFill/>
          </a:ln>
        </p:spPr>
        <p:txBody>
          <a:bodyPr wrap="square" lIns="45720" rIns="45720" rtlCol="0">
            <a:spAutoFit/>
          </a:bodyPr>
          <a:lstStyle/>
          <a:p>
            <a:pPr>
              <a:lnSpc>
                <a:spcPct val="150000"/>
              </a:lnSpc>
            </a:pPr>
            <a:r>
              <a:rPr lang="en-US" dirty="0">
                <a:latin typeface="Tahoma" panose="020B0604030504040204" pitchFamily="34" charset="0"/>
                <a:ea typeface="Tahoma" panose="020B0604030504040204" pitchFamily="34" charset="0"/>
                <a:cs typeface="Tahoma" panose="020B0604030504040204" pitchFamily="34" charset="0"/>
              </a:rPr>
              <a:t>Ở </a:t>
            </a:r>
            <a:r>
              <a:rPr lang="en-US" dirty="0" err="1">
                <a:latin typeface="Tahoma" panose="020B0604030504040204" pitchFamily="34" charset="0"/>
                <a:ea typeface="Tahoma" panose="020B0604030504040204" pitchFamily="34" charset="0"/>
                <a:cs typeface="Tahoma" panose="020B0604030504040204" pitchFamily="34" charset="0"/>
              </a:rPr>
              <a:t>nhóm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xạ</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PFS </a:t>
            </a:r>
            <a:r>
              <a:rPr lang="en-US" dirty="0" err="1">
                <a:latin typeface="Tahoma" panose="020B0604030504040204" pitchFamily="34" charset="0"/>
                <a:ea typeface="Tahoma" panose="020B0604030504040204" pitchFamily="34" charset="0"/>
                <a:cs typeface="Tahoma" panose="020B0604030504040204" pitchFamily="34" charset="0"/>
              </a:rPr>
              <a:t>đạt</a:t>
            </a:r>
            <a:r>
              <a:rPr lang="en-US" dirty="0">
                <a:latin typeface="Tahoma" panose="020B0604030504040204" pitchFamily="34" charset="0"/>
                <a:ea typeface="Tahoma" panose="020B0604030504040204" pitchFamily="34" charset="0"/>
                <a:cs typeface="Tahoma" panose="020B0604030504040204" pitchFamily="34" charset="0"/>
              </a:rPr>
              <a:t> 11.5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 (WBRT) hay 15.6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 (GSK).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Afatinib</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có</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thể</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dùng</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kết</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hợp</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với</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xạ</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trị</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a:t>
            </a:r>
            <a:endParaRPr lang="vi-VN"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5152893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1127099" y="272533"/>
            <a:ext cx="9799370" cy="630936"/>
          </a:xfrm>
        </p:spPr>
        <p:txBody>
          <a:bodyPr>
            <a:normAutofit fontScale="90000"/>
          </a:bodyPr>
          <a:lstStyle/>
          <a:p>
            <a:pPr algn="ctr">
              <a:lnSpc>
                <a:spcPct val="125000"/>
              </a:lnSpc>
            </a:pPr>
            <a:r>
              <a:rPr lang="en-US" sz="3200" dirty="0" err="1">
                <a:latin typeface="Tahoma" panose="020B0604030504040204" pitchFamily="34" charset="0"/>
                <a:ea typeface="Tahoma" panose="020B0604030504040204" pitchFamily="34" charset="0"/>
                <a:cs typeface="Tahoma" panose="020B0604030504040204" pitchFamily="34" charset="0"/>
              </a:rPr>
              <a:t>Kinh</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nghiêm</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thực</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tế</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sử</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dụng</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afatinib</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bước</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một</a:t>
            </a:r>
            <a:r>
              <a:rPr lang="en-US" sz="3200" dirty="0">
                <a:latin typeface="Tahoma" panose="020B0604030504040204" pitchFamily="34" charset="0"/>
                <a:ea typeface="Tahoma" panose="020B0604030504040204" pitchFamily="34" charset="0"/>
                <a:cs typeface="Tahoma" panose="020B0604030504040204" pitchFamily="34" charset="0"/>
              </a:rPr>
              <a:t> ở National Cancer Center, Singapore</a:t>
            </a:r>
          </a:p>
        </p:txBody>
      </p:sp>
      <p:sp>
        <p:nvSpPr>
          <p:cNvPr id="10" name="Content Placeholder 9"/>
          <p:cNvSpPr>
            <a:spLocks noGrp="1"/>
          </p:cNvSpPr>
          <p:nvPr>
            <p:ph idx="1"/>
          </p:nvPr>
        </p:nvSpPr>
        <p:spPr>
          <a:xfrm>
            <a:off x="962415" y="1621660"/>
            <a:ext cx="10128739" cy="1371600"/>
          </a:xfrm>
        </p:spPr>
        <p:txBody>
          <a:bodyPr>
            <a:normAutofit fontScale="92500"/>
          </a:bodyPr>
          <a:lstStyle/>
          <a:p>
            <a:pPr>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Với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chưa</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di </a:t>
            </a:r>
            <a:r>
              <a:rPr lang="en-US" dirty="0" err="1">
                <a:latin typeface="Tahoma" panose="020B0604030504040204" pitchFamily="34" charset="0"/>
                <a:ea typeface="Tahoma" panose="020B0604030504040204" pitchFamily="34" charset="0"/>
                <a:cs typeface="Tahoma" panose="020B0604030504040204" pitchFamily="34" charset="0"/>
              </a:rPr>
              <a:t>căn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não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trước</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đó</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không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sự</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khác</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biệt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giữa</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nhóm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khởi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với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30 mg hay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40 mg.</a:t>
            </a:r>
            <a:endParaRPr lang="en-US" sz="1400" dirty="0"/>
          </a:p>
        </p:txBody>
      </p:sp>
      <p:sp>
        <p:nvSpPr>
          <p:cNvPr id="6" name="Footer Placeholder 6"/>
          <p:cNvSpPr txBox="1">
            <a:spLocks noGrp="1"/>
          </p:cNvSpPr>
          <p:nvPr>
            <p:ph type="ftr" sz="quarter" idx="11"/>
          </p:nvPr>
        </p:nvSpPr>
        <p:spPr>
          <a:xfrm>
            <a:off x="2117726" y="6400801"/>
            <a:ext cx="7818120" cy="184666"/>
          </a:xfrm>
          <a:prstGeom prst="rect">
            <a:avLst/>
          </a:prstGeom>
          <a:noFill/>
          <a:ln w="12700">
            <a:noFill/>
          </a:ln>
        </p:spPr>
        <p:txBody>
          <a:bodyPr vert="horz" wrap="square" lIns="45720" tIns="0" rIns="45720" bIns="0" rtlCol="0" anchor="t" anchorCtr="0">
            <a:spAutoFit/>
          </a:bodyPr>
          <a:lstStyle/>
          <a:p>
            <a:r>
              <a:rPr lang="en-US" sz="1200" dirty="0">
                <a:solidFill>
                  <a:srgbClr val="4D4F51"/>
                </a:solidFill>
                <a:latin typeface="Tahoma" panose="020B0604030504040204" pitchFamily="34" charset="0"/>
                <a:ea typeface="Tahoma" panose="020B0604030504040204" pitchFamily="34" charset="0"/>
                <a:cs typeface="Tahoma" panose="020B0604030504040204" pitchFamily="34" charset="0"/>
              </a:rPr>
              <a:t>Tan WL et al., CSCO 2017 (Poster# B0129)</a:t>
            </a:r>
          </a:p>
        </p:txBody>
      </p:sp>
      <p:graphicFrame>
        <p:nvGraphicFramePr>
          <p:cNvPr id="8" name="Content Placeholder 5">
            <a:extLst>
              <a:ext uri="{FF2B5EF4-FFF2-40B4-BE49-F238E27FC236}">
                <a16:creationId xmlns:a16="http://schemas.microsoft.com/office/drawing/2014/main" id="{68DB2769-2690-42FE-9905-602D0E588E0B}"/>
              </a:ext>
            </a:extLst>
          </p:cNvPr>
          <p:cNvGraphicFramePr>
            <a:graphicFrameLocks/>
          </p:cNvGraphicFramePr>
          <p:nvPr/>
        </p:nvGraphicFramePr>
        <p:xfrm>
          <a:off x="2001401" y="2661854"/>
          <a:ext cx="8077200" cy="3345864"/>
        </p:xfrm>
        <a:graphic>
          <a:graphicData uri="http://schemas.openxmlformats.org/drawingml/2006/table">
            <a:tbl>
              <a:tblPr firstRow="1" firstCol="1" bandRow="1"/>
              <a:tblGrid>
                <a:gridCol w="3124200">
                  <a:extLst>
                    <a:ext uri="{9D8B030D-6E8A-4147-A177-3AD203B41FA5}">
                      <a16:colId xmlns:a16="http://schemas.microsoft.com/office/drawing/2014/main" val="3755225258"/>
                    </a:ext>
                  </a:extLst>
                </a:gridCol>
                <a:gridCol w="1026953">
                  <a:extLst>
                    <a:ext uri="{9D8B030D-6E8A-4147-A177-3AD203B41FA5}">
                      <a16:colId xmlns:a16="http://schemas.microsoft.com/office/drawing/2014/main" val="2852688015"/>
                    </a:ext>
                  </a:extLst>
                </a:gridCol>
                <a:gridCol w="1585519">
                  <a:extLst>
                    <a:ext uri="{9D8B030D-6E8A-4147-A177-3AD203B41FA5}">
                      <a16:colId xmlns:a16="http://schemas.microsoft.com/office/drawing/2014/main" val="1302352306"/>
                    </a:ext>
                  </a:extLst>
                </a:gridCol>
                <a:gridCol w="1510018">
                  <a:extLst>
                    <a:ext uri="{9D8B030D-6E8A-4147-A177-3AD203B41FA5}">
                      <a16:colId xmlns:a16="http://schemas.microsoft.com/office/drawing/2014/main" val="3955321500"/>
                    </a:ext>
                  </a:extLst>
                </a:gridCol>
                <a:gridCol w="830510">
                  <a:extLst>
                    <a:ext uri="{9D8B030D-6E8A-4147-A177-3AD203B41FA5}">
                      <a16:colId xmlns:a16="http://schemas.microsoft.com/office/drawing/2014/main" val="4047643184"/>
                    </a:ext>
                  </a:extLst>
                </a:gridCol>
              </a:tblGrid>
              <a:tr h="825754">
                <a:tc>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l">
                        <a:lnSpc>
                          <a:spcPct val="107000"/>
                        </a:lnSpc>
                        <a:spcAft>
                          <a:spcPts val="0"/>
                        </a:spcAft>
                      </a:pPr>
                      <a:r>
                        <a:rPr lang="en-SG" sz="1400" dirty="0">
                          <a:solidFill>
                            <a:schemeClr val="bg1"/>
                          </a:solidFill>
                          <a:effectLst/>
                          <a:latin typeface="Tahoma" panose="020B0604030504040204" pitchFamily="34" charset="0"/>
                          <a:ea typeface="Tahoma" panose="020B0604030504040204" pitchFamily="34" charset="0"/>
                          <a:cs typeface="Tahoma" panose="020B0604030504040204" pitchFamily="34" charset="0"/>
                        </a:rPr>
                        <a:t> </a:t>
                      </a:r>
                    </a:p>
                  </a:txBody>
                  <a:tcPr marL="73025" marR="73025" marT="0" marB="0" anchor="ctr">
                    <a:lnL w="12700" cmpd="sng">
                      <a:solidFill>
                        <a:srgbClr val="A5A5A5"/>
                      </a:solid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70AD47">
                        <a:lumMod val="75000"/>
                      </a:srgbClr>
                    </a:solidFill>
                  </a:tcPr>
                </a:tc>
                <a:tc>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ctr">
                        <a:lnSpc>
                          <a:spcPct val="107000"/>
                        </a:lnSpc>
                        <a:spcAft>
                          <a:spcPts val="0"/>
                        </a:spcAft>
                      </a:pPr>
                      <a:r>
                        <a:rPr lang="en-SG" sz="1400" dirty="0">
                          <a:solidFill>
                            <a:schemeClr val="bg1"/>
                          </a:solidFill>
                          <a:effectLst/>
                          <a:latin typeface="Tahoma" panose="020B0604030504040204" pitchFamily="34" charset="0"/>
                          <a:ea typeface="Tahoma" panose="020B0604030504040204" pitchFamily="34" charset="0"/>
                          <a:cs typeface="Tahoma" panose="020B0604030504040204" pitchFamily="34" charset="0"/>
                        </a:rPr>
                        <a:t>Events/ patient</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70AD47">
                        <a:lumMod val="75000"/>
                      </a:srgbClr>
                    </a:solidFill>
                  </a:tcPr>
                </a:tc>
                <a:tc>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ctr">
                        <a:lnSpc>
                          <a:spcPct val="107000"/>
                        </a:lnSpc>
                        <a:spcAft>
                          <a:spcPts val="0"/>
                        </a:spcAft>
                      </a:pPr>
                      <a:r>
                        <a:rPr lang="en-SG" sz="1400" dirty="0">
                          <a:solidFill>
                            <a:schemeClr val="bg1"/>
                          </a:solidFill>
                          <a:effectLst/>
                          <a:latin typeface="Tahoma" panose="020B0604030504040204" pitchFamily="34" charset="0"/>
                          <a:ea typeface="Tahoma" panose="020B0604030504040204" pitchFamily="34" charset="0"/>
                          <a:cs typeface="Tahoma" panose="020B0604030504040204" pitchFamily="34" charset="0"/>
                        </a:rPr>
                        <a:t>Median PFS</a:t>
                      </a:r>
                      <a:r>
                        <a:rPr lang="en-SG" sz="1400" baseline="0" dirty="0">
                          <a:solidFill>
                            <a:schemeClr val="bg1"/>
                          </a:solidFill>
                          <a:effectLst/>
                          <a:latin typeface="Tahoma" panose="020B0604030504040204" pitchFamily="34" charset="0"/>
                          <a:ea typeface="Tahoma" panose="020B0604030504040204" pitchFamily="34" charset="0"/>
                          <a:cs typeface="Tahoma" panose="020B0604030504040204" pitchFamily="34" charset="0"/>
                        </a:rPr>
                        <a:t> month</a:t>
                      </a:r>
                      <a:r>
                        <a:rPr lang="en-SG" sz="1400" dirty="0">
                          <a:solidFill>
                            <a:schemeClr val="bg1"/>
                          </a:solidFill>
                          <a:effectLst/>
                          <a:latin typeface="Tahoma" panose="020B0604030504040204" pitchFamily="34" charset="0"/>
                          <a:ea typeface="Tahoma" panose="020B0604030504040204" pitchFamily="34" charset="0"/>
                          <a:cs typeface="Tahoma" panose="020B0604030504040204" pitchFamily="34" charset="0"/>
                        </a:rPr>
                        <a:t> (95% CI)</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70AD47">
                        <a:lumMod val="75000"/>
                      </a:srgbClr>
                    </a:solidFill>
                  </a:tcPr>
                </a:tc>
                <a:tc>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ctr">
                        <a:lnSpc>
                          <a:spcPct val="107000"/>
                        </a:lnSpc>
                        <a:spcAft>
                          <a:spcPts val="0"/>
                        </a:spcAft>
                      </a:pPr>
                      <a:r>
                        <a:rPr lang="en-SG" sz="1400" dirty="0">
                          <a:solidFill>
                            <a:schemeClr val="bg1"/>
                          </a:solidFill>
                          <a:effectLst/>
                          <a:latin typeface="Tahoma" panose="020B0604030504040204" pitchFamily="34" charset="0"/>
                          <a:ea typeface="Tahoma" panose="020B0604030504040204" pitchFamily="34" charset="0"/>
                          <a:cs typeface="Tahoma" panose="020B0604030504040204" pitchFamily="34" charset="0"/>
                        </a:rPr>
                        <a:t>Hazard ratio</a:t>
                      </a:r>
                    </a:p>
                    <a:p>
                      <a:pPr algn="ctr">
                        <a:lnSpc>
                          <a:spcPct val="107000"/>
                        </a:lnSpc>
                        <a:spcAft>
                          <a:spcPts val="0"/>
                        </a:spcAft>
                      </a:pPr>
                      <a:r>
                        <a:rPr lang="en-SG" sz="1400" dirty="0">
                          <a:solidFill>
                            <a:schemeClr val="bg1"/>
                          </a:solidFill>
                          <a:effectLst/>
                          <a:latin typeface="Tahoma" panose="020B0604030504040204" pitchFamily="34" charset="0"/>
                          <a:ea typeface="Tahoma" panose="020B0604030504040204" pitchFamily="34" charset="0"/>
                          <a:cs typeface="Tahoma" panose="020B0604030504040204" pitchFamily="34" charset="0"/>
                        </a:rPr>
                        <a:t>(95% CI)</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70AD47">
                        <a:lumMod val="75000"/>
                      </a:srgbClr>
                    </a:solidFill>
                  </a:tcPr>
                </a:tc>
                <a:tc>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ctr">
                        <a:lnSpc>
                          <a:spcPct val="107000"/>
                        </a:lnSpc>
                        <a:spcAft>
                          <a:spcPts val="0"/>
                        </a:spcAft>
                      </a:pPr>
                      <a:r>
                        <a:rPr lang="en-SG" sz="1400" dirty="0">
                          <a:solidFill>
                            <a:schemeClr val="bg1"/>
                          </a:solidFill>
                          <a:effectLst/>
                          <a:latin typeface="Tahoma" panose="020B0604030504040204" pitchFamily="34" charset="0"/>
                          <a:ea typeface="Tahoma" panose="020B0604030504040204" pitchFamily="34" charset="0"/>
                          <a:cs typeface="Tahoma" panose="020B0604030504040204" pitchFamily="34" charset="0"/>
                        </a:rPr>
                        <a:t>p-value</a:t>
                      </a:r>
                    </a:p>
                  </a:txBody>
                  <a:tcPr marL="73025" marR="73025" marT="0" marB="0" anchor="ctr">
                    <a:lnL>
                      <a:noFill/>
                    </a:lnL>
                    <a:lnR w="12700" cmpd="sng">
                      <a:solidFill>
                        <a:srgbClr val="A5A5A5"/>
                      </a:solid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70AD47">
                        <a:lumMod val="75000"/>
                      </a:srgbClr>
                    </a:solidFill>
                  </a:tcPr>
                </a:tc>
                <a:extLst>
                  <a:ext uri="{0D108BD9-81ED-4DB2-BD59-A6C34878D82A}">
                    <a16:rowId xmlns:a16="http://schemas.microsoft.com/office/drawing/2014/main" val="3217431292"/>
                  </a:ext>
                </a:extLst>
              </a:tr>
              <a:tr h="469646">
                <a:tc>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l">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No brain mets; 30 mg starting dose</a:t>
                      </a:r>
                    </a:p>
                  </a:txBody>
                  <a:tcPr marL="73025" marR="73025" marT="0" marB="0" anchor="ctr">
                    <a:lnL w="12700" cmpd="sng">
                      <a:solidFill>
                        <a:srgbClr val="A5A5A5"/>
                      </a:solid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10 / 35</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Not reached</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a:effectLst/>
                          <a:latin typeface="Tahoma" panose="020B0604030504040204" pitchFamily="34" charset="0"/>
                          <a:ea typeface="Tahoma" panose="020B0604030504040204" pitchFamily="34" charset="0"/>
                          <a:cs typeface="Tahoma" panose="020B0604030504040204" pitchFamily="34" charset="0"/>
                        </a:rPr>
                        <a:t>1</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 </a:t>
                      </a:r>
                    </a:p>
                  </a:txBody>
                  <a:tcPr marL="73025" marR="73025" marT="0" marB="0" anchor="ctr">
                    <a:lnL>
                      <a:noFill/>
                    </a:lnL>
                    <a:lnR w="12700" cmpd="sng">
                      <a:solidFill>
                        <a:srgbClr val="A5A5A5"/>
                      </a:solid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2344619145"/>
                  </a:ext>
                </a:extLst>
              </a:tr>
              <a:tr h="457200">
                <a:tc>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l">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No brain mets; 40 mg starting dose</a:t>
                      </a:r>
                    </a:p>
                  </a:txBody>
                  <a:tcPr marL="73025" marR="73025" marT="0" marB="0" anchor="ctr">
                    <a:lnL w="12700" cmpd="sng">
                      <a:solidFill>
                        <a:srgbClr val="A5A5A5"/>
                      </a:solid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30 / 44</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15.0 (10.8, 22.1)</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1.07 (0.51, 2.26)</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a:effectLst/>
                          <a:latin typeface="Tahoma" panose="020B0604030504040204" pitchFamily="34" charset="0"/>
                          <a:ea typeface="Tahoma" panose="020B0604030504040204" pitchFamily="34" charset="0"/>
                          <a:cs typeface="Tahoma" panose="020B0604030504040204" pitchFamily="34" charset="0"/>
                        </a:rPr>
                        <a:t>0.852</a:t>
                      </a:r>
                    </a:p>
                  </a:txBody>
                  <a:tcPr marL="73025" marR="73025" marT="0" marB="0" anchor="ctr">
                    <a:lnL>
                      <a:noFill/>
                    </a:lnL>
                    <a:lnR w="12700" cmpd="sng">
                      <a:solidFill>
                        <a:srgbClr val="A5A5A5"/>
                      </a:solid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124974737"/>
                  </a:ext>
                </a:extLst>
              </a:tr>
              <a:tr h="457200">
                <a:tc>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l">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Brain mets; 30 mg starting dose</a:t>
                      </a:r>
                    </a:p>
                  </a:txBody>
                  <a:tcPr marL="73025" marR="73025" marT="0" marB="0" anchor="ctr">
                    <a:lnL w="12700" cmpd="sng">
                      <a:solidFill>
                        <a:srgbClr val="A5A5A5"/>
                      </a:solid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13 / 23</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5.3 (3.1, 10.7)</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3.10 (1.35, 7.08)</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0.007</a:t>
                      </a:r>
                    </a:p>
                  </a:txBody>
                  <a:tcPr marL="73025" marR="73025" marT="0" marB="0" anchor="ctr">
                    <a:lnL>
                      <a:noFill/>
                    </a:lnL>
                    <a:lnR w="12700" cmpd="sng">
                      <a:solidFill>
                        <a:srgbClr val="A5A5A5"/>
                      </a:solid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2311791011"/>
                  </a:ext>
                </a:extLst>
              </a:tr>
              <a:tr h="457200">
                <a:tc>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l">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Brain mets; 40 mg starting dose</a:t>
                      </a:r>
                    </a:p>
                  </a:txBody>
                  <a:tcPr marL="73025" marR="73025" marT="0" marB="0" anchor="ctr">
                    <a:lnL w="12700" cmpd="sng">
                      <a:solidFill>
                        <a:srgbClr val="A5A5A5"/>
                      </a:solid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7 / 17</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13.3 (6.5, UD)</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0.83 (0.31, 2.23)</a:t>
                      </a:r>
                    </a:p>
                  </a:txBody>
                  <a:tcPr marL="73025" marR="73025" marT="0" marB="0" anchor="ctr">
                    <a:lnL>
                      <a:noFill/>
                    </a:lnL>
                    <a:lnR>
                      <a:no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tc>
                  <a:txBody>
                    <a:bodyPr/>
                    <a:lstStyle>
                      <a:lvl1pPr marL="0" algn="l" defTabSz="3455975" rtl="0" eaLnBrk="1" latinLnBrk="0" hangingPunct="1">
                        <a:defRPr sz="6803" kern="1200">
                          <a:solidFill>
                            <a:schemeClr val="tx1"/>
                          </a:solidFill>
                          <a:latin typeface="Arial"/>
                        </a:defRPr>
                      </a:lvl1pPr>
                      <a:lvl2pPr marL="1727987" algn="l" defTabSz="3455975" rtl="0" eaLnBrk="1" latinLnBrk="0" hangingPunct="1">
                        <a:defRPr sz="6803" kern="1200">
                          <a:solidFill>
                            <a:schemeClr val="tx1"/>
                          </a:solidFill>
                          <a:latin typeface="Arial"/>
                        </a:defRPr>
                      </a:lvl2pPr>
                      <a:lvl3pPr marL="3455975" algn="l" defTabSz="3455975" rtl="0" eaLnBrk="1" latinLnBrk="0" hangingPunct="1">
                        <a:defRPr sz="6803" kern="1200">
                          <a:solidFill>
                            <a:schemeClr val="tx1"/>
                          </a:solidFill>
                          <a:latin typeface="Arial"/>
                        </a:defRPr>
                      </a:lvl3pPr>
                      <a:lvl4pPr marL="5183962" algn="l" defTabSz="3455975" rtl="0" eaLnBrk="1" latinLnBrk="0" hangingPunct="1">
                        <a:defRPr sz="6803" kern="1200">
                          <a:solidFill>
                            <a:schemeClr val="tx1"/>
                          </a:solidFill>
                          <a:latin typeface="Arial"/>
                        </a:defRPr>
                      </a:lvl4pPr>
                      <a:lvl5pPr marL="6911950" algn="l" defTabSz="3455975" rtl="0" eaLnBrk="1" latinLnBrk="0" hangingPunct="1">
                        <a:defRPr sz="6803" kern="1200">
                          <a:solidFill>
                            <a:schemeClr val="tx1"/>
                          </a:solidFill>
                          <a:latin typeface="Arial"/>
                        </a:defRPr>
                      </a:lvl5pPr>
                      <a:lvl6pPr marL="8639937" algn="l" defTabSz="3455975" rtl="0" eaLnBrk="1" latinLnBrk="0" hangingPunct="1">
                        <a:defRPr sz="6803" kern="1200">
                          <a:solidFill>
                            <a:schemeClr val="tx1"/>
                          </a:solidFill>
                          <a:latin typeface="Arial"/>
                        </a:defRPr>
                      </a:lvl6pPr>
                      <a:lvl7pPr marL="10367924" algn="l" defTabSz="3455975" rtl="0" eaLnBrk="1" latinLnBrk="0" hangingPunct="1">
                        <a:defRPr sz="6803" kern="1200">
                          <a:solidFill>
                            <a:schemeClr val="tx1"/>
                          </a:solidFill>
                          <a:latin typeface="Arial"/>
                        </a:defRPr>
                      </a:lvl7pPr>
                      <a:lvl8pPr marL="12095912" algn="l" defTabSz="3455975" rtl="0" eaLnBrk="1" latinLnBrk="0" hangingPunct="1">
                        <a:defRPr sz="6803" kern="1200">
                          <a:solidFill>
                            <a:schemeClr val="tx1"/>
                          </a:solidFill>
                          <a:latin typeface="Arial"/>
                        </a:defRPr>
                      </a:lvl8pPr>
                      <a:lvl9pPr marL="13823899" algn="l" defTabSz="3455975" rtl="0" eaLnBrk="1" latinLnBrk="0" hangingPunct="1">
                        <a:defRPr sz="6803" kern="1200">
                          <a:solidFill>
                            <a:schemeClr val="tx1"/>
                          </a:solidFill>
                          <a:latin typeface="Arial"/>
                        </a:defRPr>
                      </a:lvl9pPr>
                    </a:lstStyle>
                    <a:p>
                      <a:pPr algn="ctr">
                        <a:lnSpc>
                          <a:spcPct val="107000"/>
                        </a:lnSpc>
                        <a:spcAft>
                          <a:spcPts val="0"/>
                        </a:spcAft>
                      </a:pPr>
                      <a:r>
                        <a:rPr lang="en-SG" sz="1400" dirty="0">
                          <a:effectLst/>
                          <a:latin typeface="Tahoma" panose="020B0604030504040204" pitchFamily="34" charset="0"/>
                          <a:ea typeface="Tahoma" panose="020B0604030504040204" pitchFamily="34" charset="0"/>
                          <a:cs typeface="Tahoma" panose="020B0604030504040204" pitchFamily="34" charset="0"/>
                        </a:rPr>
                        <a:t>0.020*</a:t>
                      </a:r>
                    </a:p>
                  </a:txBody>
                  <a:tcPr marL="73025" marR="73025" marT="0" marB="0" anchor="ctr">
                    <a:lnL>
                      <a:noFill/>
                    </a:lnL>
                    <a:lnR w="12700" cmpd="sng">
                      <a:solidFill>
                        <a:srgbClr val="A5A5A5"/>
                      </a:solidFill>
                    </a:lnR>
                    <a:lnT w="12700" cmpd="sng">
                      <a:solidFill>
                        <a:srgbClr val="A5A5A5"/>
                      </a:solidFill>
                    </a:lnT>
                    <a:lnB w="12700" cmpd="sng">
                      <a:solidFill>
                        <a:srgbClr val="A5A5A5"/>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4243746179"/>
                  </a:ext>
                </a:extLst>
              </a:tr>
              <a:tr h="678864">
                <a:tc gridSpan="5">
                  <a:txBody>
                    <a:bodyPr/>
                    <a:lstStyle>
                      <a:lvl1pPr marL="0" algn="l" defTabSz="3455975" rtl="0" eaLnBrk="1" latinLnBrk="0" hangingPunct="1">
                        <a:defRPr sz="6803" b="1" kern="1200">
                          <a:solidFill>
                            <a:schemeClr val="tx1"/>
                          </a:solidFill>
                          <a:latin typeface="Arial"/>
                        </a:defRPr>
                      </a:lvl1pPr>
                      <a:lvl2pPr marL="1727987" algn="l" defTabSz="3455975" rtl="0" eaLnBrk="1" latinLnBrk="0" hangingPunct="1">
                        <a:defRPr sz="6803" b="1" kern="1200">
                          <a:solidFill>
                            <a:schemeClr val="tx1"/>
                          </a:solidFill>
                          <a:latin typeface="Arial"/>
                        </a:defRPr>
                      </a:lvl2pPr>
                      <a:lvl3pPr marL="3455975" algn="l" defTabSz="3455975" rtl="0" eaLnBrk="1" latinLnBrk="0" hangingPunct="1">
                        <a:defRPr sz="6803" b="1" kern="1200">
                          <a:solidFill>
                            <a:schemeClr val="tx1"/>
                          </a:solidFill>
                          <a:latin typeface="Arial"/>
                        </a:defRPr>
                      </a:lvl3pPr>
                      <a:lvl4pPr marL="5183962" algn="l" defTabSz="3455975" rtl="0" eaLnBrk="1" latinLnBrk="0" hangingPunct="1">
                        <a:defRPr sz="6803" b="1" kern="1200">
                          <a:solidFill>
                            <a:schemeClr val="tx1"/>
                          </a:solidFill>
                          <a:latin typeface="Arial"/>
                        </a:defRPr>
                      </a:lvl4pPr>
                      <a:lvl5pPr marL="6911950" algn="l" defTabSz="3455975" rtl="0" eaLnBrk="1" latinLnBrk="0" hangingPunct="1">
                        <a:defRPr sz="6803" b="1" kern="1200">
                          <a:solidFill>
                            <a:schemeClr val="tx1"/>
                          </a:solidFill>
                          <a:latin typeface="Arial"/>
                        </a:defRPr>
                      </a:lvl5pPr>
                      <a:lvl6pPr marL="8639937" algn="l" defTabSz="3455975" rtl="0" eaLnBrk="1" latinLnBrk="0" hangingPunct="1">
                        <a:defRPr sz="6803" b="1" kern="1200">
                          <a:solidFill>
                            <a:schemeClr val="tx1"/>
                          </a:solidFill>
                          <a:latin typeface="Arial"/>
                        </a:defRPr>
                      </a:lvl6pPr>
                      <a:lvl7pPr marL="10367924" algn="l" defTabSz="3455975" rtl="0" eaLnBrk="1" latinLnBrk="0" hangingPunct="1">
                        <a:defRPr sz="6803" b="1" kern="1200">
                          <a:solidFill>
                            <a:schemeClr val="tx1"/>
                          </a:solidFill>
                          <a:latin typeface="Arial"/>
                        </a:defRPr>
                      </a:lvl7pPr>
                      <a:lvl8pPr marL="12095912" algn="l" defTabSz="3455975" rtl="0" eaLnBrk="1" latinLnBrk="0" hangingPunct="1">
                        <a:defRPr sz="6803" b="1" kern="1200">
                          <a:solidFill>
                            <a:schemeClr val="tx1"/>
                          </a:solidFill>
                          <a:latin typeface="Arial"/>
                        </a:defRPr>
                      </a:lvl8pPr>
                      <a:lvl9pPr marL="13823899" algn="l" defTabSz="3455975" rtl="0" eaLnBrk="1" latinLnBrk="0" hangingPunct="1">
                        <a:defRPr sz="6803" b="1" kern="1200">
                          <a:solidFill>
                            <a:schemeClr val="tx1"/>
                          </a:solidFill>
                          <a:latin typeface="Arial"/>
                        </a:defRPr>
                      </a:lvl9pPr>
                    </a:lstStyle>
                    <a:p>
                      <a:pPr algn="l">
                        <a:lnSpc>
                          <a:spcPct val="107000"/>
                        </a:lnSpc>
                        <a:spcAft>
                          <a:spcPts val="0"/>
                        </a:spcAft>
                      </a:pPr>
                      <a:r>
                        <a:rPr lang="en-SG" sz="1200" b="0" dirty="0">
                          <a:effectLst/>
                          <a:latin typeface="Tahoma" panose="020B0604030504040204" pitchFamily="34" charset="0"/>
                          <a:ea typeface="Tahoma" panose="020B0604030504040204" pitchFamily="34" charset="0"/>
                          <a:cs typeface="Tahoma" panose="020B0604030504040204" pitchFamily="34" charset="0"/>
                        </a:rPr>
                        <a:t>*This is the p-value for the interaction between brain mets and starting dose.</a:t>
                      </a:r>
                    </a:p>
                    <a:p>
                      <a:pPr algn="l">
                        <a:lnSpc>
                          <a:spcPct val="107000"/>
                        </a:lnSpc>
                        <a:spcAft>
                          <a:spcPts val="0"/>
                        </a:spcAft>
                      </a:pPr>
                      <a:r>
                        <a:rPr lang="en-SG" sz="1200" b="0" dirty="0">
                          <a:effectLst/>
                          <a:latin typeface="Tahoma" panose="020B0604030504040204" pitchFamily="34" charset="0"/>
                          <a:ea typeface="Tahoma" panose="020B0604030504040204" pitchFamily="34" charset="0"/>
                          <a:cs typeface="Tahoma" panose="020B0604030504040204" pitchFamily="34" charset="0"/>
                        </a:rPr>
                        <a:t>UD, undefined.</a:t>
                      </a:r>
                    </a:p>
                  </a:txBody>
                  <a:tcPr marL="73025" marR="73025" marT="0" marB="0" anchor="ctr">
                    <a:lnL w="12700" cmpd="sng">
                      <a:solidFill>
                        <a:srgbClr val="A5A5A5"/>
                      </a:solidFill>
                    </a:lnL>
                    <a:lnR w="12700" cmpd="sng">
                      <a:solidFill>
                        <a:srgbClr val="A5A5A5"/>
                      </a:solidFill>
                    </a:lnR>
                    <a:lnT w="12700" cmpd="sng">
                      <a:solidFill>
                        <a:srgbClr val="A5A5A5"/>
                      </a:solidFill>
                    </a:lnT>
                    <a:lnB w="12700" cmpd="sng">
                      <a:solidFill>
                        <a:srgbClr val="A5A5A5"/>
                      </a:solidFill>
                    </a:lnB>
                    <a:lnTlToBr w="12700" cmpd="sng">
                      <a:noFill/>
                      <a:prstDash val="solid"/>
                    </a:lnTlToBr>
                    <a:lnBlToTr w="12700" cmpd="sng">
                      <a:noFill/>
                      <a:prstDash val="solid"/>
                    </a:lnBlToTr>
                    <a:solidFill>
                      <a:srgbClr val="A5A5A5">
                        <a:tint val="20000"/>
                      </a:srgbClr>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19120220"/>
                  </a:ext>
                </a:extLst>
              </a:tr>
            </a:tbl>
          </a:graphicData>
        </a:graphic>
      </p:graphicFrame>
      <p:sp>
        <p:nvSpPr>
          <p:cNvPr id="7" name="TextBox 6"/>
          <p:cNvSpPr txBox="1"/>
          <p:nvPr/>
        </p:nvSpPr>
        <p:spPr>
          <a:xfrm>
            <a:off x="847906" y="1271230"/>
            <a:ext cx="10384189" cy="307777"/>
          </a:xfrm>
          <a:prstGeom prst="rect">
            <a:avLst/>
          </a:prstGeom>
          <a:noFill/>
          <a:ln w="12700">
            <a:noFill/>
          </a:ln>
        </p:spPr>
        <p:txBody>
          <a:bodyPr wrap="none" lIns="45720" rIns="45720" rtlCol="0">
            <a:spAutoFit/>
          </a:bodyPr>
          <a:lstStyle/>
          <a:p>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N=125 NSCLC EGFR+(Jan’12-Feb’17): 49%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nữ</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91%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đột</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biến</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thường</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gặp</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34% di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căn</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não</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và</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dùng</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liều</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khởi</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đầu</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30 </a:t>
            </a:r>
            <a:r>
              <a:rPr lang="en-US" sz="1400" dirty="0" err="1">
                <a:solidFill>
                  <a:srgbClr val="4D4F51"/>
                </a:solidFill>
                <a:latin typeface="Tahoma" panose="020B0604030504040204" pitchFamily="34" charset="0"/>
                <a:ea typeface="Tahoma" panose="020B0604030504040204" pitchFamily="34" charset="0"/>
                <a:cs typeface="Tahoma" panose="020B0604030504040204" pitchFamily="34" charset="0"/>
              </a:rPr>
              <a:t>hoặc</a:t>
            </a:r>
            <a:r>
              <a:rPr lang="en-US" sz="1400" dirty="0">
                <a:solidFill>
                  <a:srgbClr val="4D4F51"/>
                </a:solidFill>
                <a:latin typeface="Tahoma" panose="020B0604030504040204" pitchFamily="34" charset="0"/>
                <a:ea typeface="Tahoma" panose="020B0604030504040204" pitchFamily="34" charset="0"/>
                <a:cs typeface="Tahoma" panose="020B0604030504040204" pitchFamily="34" charset="0"/>
              </a:rPr>
              <a:t> 40 mg</a:t>
            </a:r>
          </a:p>
        </p:txBody>
      </p:sp>
      <p:sp>
        <p:nvSpPr>
          <p:cNvPr id="11" name="TextBox 10"/>
          <p:cNvSpPr txBox="1"/>
          <p:nvPr/>
        </p:nvSpPr>
        <p:spPr>
          <a:xfrm>
            <a:off x="1393053" y="6548550"/>
            <a:ext cx="9293896" cy="276999"/>
          </a:xfrm>
          <a:prstGeom prst="rect">
            <a:avLst/>
          </a:prstGeom>
          <a:noFill/>
        </p:spPr>
        <p:txBody>
          <a:bodyPr wrap="square" rtlCol="0">
            <a:spAutoFit/>
          </a:bodyPr>
          <a:lstStyle/>
          <a:p>
            <a:r>
              <a:rPr lang="en-US" sz="1200" i="1" dirty="0" err="1"/>
              <a:t>Thông</a:t>
            </a:r>
            <a:r>
              <a:rPr lang="en-US" sz="1200" i="1" dirty="0"/>
              <a:t> tin </a:t>
            </a:r>
            <a:r>
              <a:rPr lang="en-US" sz="1200" i="1" dirty="0" err="1"/>
              <a:t>dành</a:t>
            </a:r>
            <a:r>
              <a:rPr lang="en-US" sz="1200" i="1" dirty="0"/>
              <a:t> </a:t>
            </a:r>
            <a:r>
              <a:rPr lang="en-US" sz="1200" i="1" dirty="0" err="1"/>
              <a:t>cho</a:t>
            </a:r>
            <a:r>
              <a:rPr lang="en-US" sz="1200" i="1" dirty="0"/>
              <a:t> </a:t>
            </a:r>
            <a:r>
              <a:rPr lang="en-US" sz="1200" i="1" dirty="0" err="1"/>
              <a:t>mục</a:t>
            </a:r>
            <a:r>
              <a:rPr lang="en-US" sz="1200" i="1" dirty="0"/>
              <a:t> </a:t>
            </a:r>
            <a:r>
              <a:rPr lang="en-US" sz="1200" i="1" dirty="0" err="1"/>
              <a:t>đích</a:t>
            </a:r>
            <a:r>
              <a:rPr lang="en-US" sz="1200" i="1" dirty="0"/>
              <a:t> </a:t>
            </a:r>
            <a:r>
              <a:rPr lang="en-US" sz="1200" i="1" dirty="0" err="1"/>
              <a:t>cập</a:t>
            </a:r>
            <a:r>
              <a:rPr lang="en-US" sz="1200" i="1" dirty="0"/>
              <a:t> </a:t>
            </a:r>
            <a:r>
              <a:rPr lang="en-US" sz="1200" i="1" dirty="0" err="1"/>
              <a:t>nhật</a:t>
            </a:r>
            <a:r>
              <a:rPr lang="en-US" sz="1200" i="1" dirty="0"/>
              <a:t> </a:t>
            </a:r>
            <a:r>
              <a:rPr lang="en-US" sz="1200" i="1" dirty="0" err="1"/>
              <a:t>khoa</a:t>
            </a:r>
            <a:r>
              <a:rPr lang="en-US" sz="1200" i="1" dirty="0"/>
              <a:t> </a:t>
            </a:r>
            <a:r>
              <a:rPr lang="en-US" sz="1200" i="1" dirty="0" err="1"/>
              <a:t>học</a:t>
            </a:r>
            <a:r>
              <a:rPr lang="en-US" sz="1200" i="1" dirty="0"/>
              <a:t>. Xin </a:t>
            </a:r>
            <a:r>
              <a:rPr lang="en-US" sz="1200" i="1" dirty="0" err="1"/>
              <a:t>vui</a:t>
            </a:r>
            <a:r>
              <a:rPr lang="en-US" sz="1200" i="1" dirty="0"/>
              <a:t> </a:t>
            </a:r>
            <a:r>
              <a:rPr lang="en-US" sz="1200" i="1" dirty="0" err="1"/>
              <a:t>lòng</a:t>
            </a:r>
            <a:r>
              <a:rPr lang="en-US" sz="1200" i="1" dirty="0"/>
              <a:t> </a:t>
            </a:r>
            <a:r>
              <a:rPr lang="en-US" sz="1200" i="1" dirty="0" err="1"/>
              <a:t>tham</a:t>
            </a:r>
            <a:r>
              <a:rPr lang="en-US" sz="1200" i="1" dirty="0"/>
              <a:t> </a:t>
            </a:r>
            <a:r>
              <a:rPr lang="en-US" sz="1200" i="1" dirty="0" err="1"/>
              <a:t>khảo</a:t>
            </a:r>
            <a:r>
              <a:rPr lang="en-US" sz="1200" i="1" dirty="0"/>
              <a:t> </a:t>
            </a:r>
            <a:r>
              <a:rPr lang="en-US" sz="1200" i="1" dirty="0" err="1"/>
              <a:t>chỉ</a:t>
            </a:r>
            <a:r>
              <a:rPr lang="en-US" sz="1200" i="1" dirty="0"/>
              <a:t> </a:t>
            </a:r>
            <a:r>
              <a:rPr lang="en-US" sz="1200" i="1" dirty="0" err="1"/>
              <a:t>định</a:t>
            </a:r>
            <a:r>
              <a:rPr lang="en-US" sz="1200" i="1" dirty="0"/>
              <a:t> </a:t>
            </a:r>
            <a:r>
              <a:rPr lang="en-US" sz="1200" i="1" dirty="0" err="1"/>
              <a:t>trong</a:t>
            </a:r>
            <a:r>
              <a:rPr lang="en-US" sz="1200" i="1" dirty="0"/>
              <a:t> </a:t>
            </a:r>
            <a:r>
              <a:rPr lang="en-US" sz="1200" i="1" dirty="0" err="1"/>
              <a:t>tờ</a:t>
            </a:r>
            <a:r>
              <a:rPr lang="en-US" sz="1200" i="1" dirty="0"/>
              <a:t> </a:t>
            </a:r>
            <a:r>
              <a:rPr lang="en-US" sz="1200" i="1" dirty="0" err="1"/>
              <a:t>Hướng</a:t>
            </a:r>
            <a:r>
              <a:rPr lang="en-US" sz="1200" i="1" dirty="0"/>
              <a:t> </a:t>
            </a:r>
            <a:r>
              <a:rPr lang="en-US" sz="1200" i="1" dirty="0" err="1"/>
              <a:t>dẫn</a:t>
            </a:r>
            <a:r>
              <a:rPr lang="en-US" sz="1200" i="1" dirty="0"/>
              <a:t> </a:t>
            </a:r>
            <a:r>
              <a:rPr lang="en-US" sz="1200" i="1" dirty="0" err="1"/>
              <a:t>sử</a:t>
            </a:r>
            <a:r>
              <a:rPr lang="en-US" sz="1200" i="1" dirty="0"/>
              <a:t> </a:t>
            </a:r>
            <a:r>
              <a:rPr lang="en-US" sz="1200" i="1" dirty="0" err="1"/>
              <a:t>dụng</a:t>
            </a:r>
            <a:r>
              <a:rPr lang="en-US" sz="1200" i="1" dirty="0"/>
              <a:t> </a:t>
            </a:r>
            <a:r>
              <a:rPr lang="en-US" sz="1200" i="1" dirty="0" err="1"/>
              <a:t>sản</a:t>
            </a:r>
            <a:r>
              <a:rPr lang="en-US" sz="1200" i="1" dirty="0"/>
              <a:t> </a:t>
            </a:r>
            <a:r>
              <a:rPr lang="en-US" sz="1200" i="1" dirty="0" err="1"/>
              <a:t>phẩm</a:t>
            </a:r>
            <a:r>
              <a:rPr lang="en-US" sz="1200" i="1" dirty="0"/>
              <a:t> </a:t>
            </a:r>
            <a:r>
              <a:rPr lang="en-US" sz="1200" i="1" dirty="0" err="1"/>
              <a:t>tại</a:t>
            </a:r>
            <a:r>
              <a:rPr lang="en-US" sz="1200" i="1" dirty="0"/>
              <a:t> </a:t>
            </a:r>
            <a:r>
              <a:rPr lang="en-US" sz="1200" i="1" dirty="0" err="1"/>
              <a:t>Việt</a:t>
            </a:r>
            <a:r>
              <a:rPr lang="en-US" sz="1200" i="1" dirty="0"/>
              <a:t> Nam</a:t>
            </a:r>
            <a:endParaRPr lang="vi-VN" sz="1200" i="1" dirty="0"/>
          </a:p>
        </p:txBody>
      </p:sp>
    </p:spTree>
    <p:extLst>
      <p:ext uri="{BB962C8B-B14F-4D97-AF65-F5344CB8AC3E}">
        <p14:creationId xmlns:p14="http://schemas.microsoft.com/office/powerpoint/2010/main" val="427654033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993125" y="207465"/>
            <a:ext cx="10393586" cy="803433"/>
          </a:xfrm>
        </p:spPr>
        <p:txBody>
          <a:bodyPr>
            <a:noAutofit/>
          </a:bodyPr>
          <a:lstStyle/>
          <a:p>
            <a:pPr algn="ctr">
              <a:lnSpc>
                <a:spcPct val="125000"/>
              </a:lnSpc>
            </a:pPr>
            <a:r>
              <a:rPr lang="en-US" sz="2400" dirty="0" err="1">
                <a:latin typeface="Tahoma" panose="020B0604030504040204" pitchFamily="34" charset="0"/>
                <a:ea typeface="Tahoma" panose="020B0604030504040204" pitchFamily="34" charset="0"/>
                <a:cs typeface="Tahoma" panose="020B0604030504040204" pitchFamily="34" charset="0"/>
              </a:rPr>
              <a:t>Kinh</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nghiêm</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thực</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tế</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sử</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dụng</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afatinib</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bước</a:t>
            </a:r>
            <a:r>
              <a:rPr lang="en-US" sz="2400" dirty="0">
                <a:latin typeface="Tahoma" panose="020B0604030504040204" pitchFamily="34" charset="0"/>
                <a:ea typeface="Tahoma" panose="020B0604030504040204" pitchFamily="34" charset="0"/>
                <a:cs typeface="Tahoma" panose="020B0604030504040204" pitchFamily="34" charset="0"/>
              </a:rPr>
              <a:t> </a:t>
            </a:r>
            <a:r>
              <a:rPr lang="en-US" sz="2400" dirty="0" err="1">
                <a:latin typeface="Tahoma" panose="020B0604030504040204" pitchFamily="34" charset="0"/>
                <a:ea typeface="Tahoma" panose="020B0604030504040204" pitchFamily="34" charset="0"/>
                <a:cs typeface="Tahoma" panose="020B0604030504040204" pitchFamily="34" charset="0"/>
              </a:rPr>
              <a:t>một</a:t>
            </a:r>
            <a:r>
              <a:rPr lang="en-US" sz="2400" dirty="0">
                <a:latin typeface="Tahoma" panose="020B0604030504040204" pitchFamily="34" charset="0"/>
                <a:ea typeface="Tahoma" panose="020B0604030504040204" pitchFamily="34" charset="0"/>
                <a:cs typeface="Tahoma" panose="020B0604030504040204" pitchFamily="34" charset="0"/>
              </a:rPr>
              <a:t> ở National Cancer Center, Singapore</a:t>
            </a:r>
          </a:p>
        </p:txBody>
      </p:sp>
      <p:sp>
        <p:nvSpPr>
          <p:cNvPr id="4" name="Footer Placeholder 3"/>
          <p:cNvSpPr>
            <a:spLocks noGrp="1"/>
          </p:cNvSpPr>
          <p:nvPr>
            <p:ph type="ftr" sz="quarter" idx="11"/>
          </p:nvPr>
        </p:nvSpPr>
        <p:spPr/>
        <p:txBody>
          <a:bodyPr/>
          <a:lstStyle/>
          <a:p>
            <a:r>
              <a:rPr lang="vi-VN" sz="1200" dirty="0">
                <a:solidFill>
                  <a:srgbClr val="4D4F51"/>
                </a:solidFill>
                <a:latin typeface="Tahoma" panose="020B0604030504040204" pitchFamily="34" charset="0"/>
                <a:ea typeface="Tahoma" panose="020B0604030504040204" pitchFamily="34" charset="0"/>
                <a:cs typeface="Tahoma" panose="020B0604030504040204" pitchFamily="34" charset="0"/>
              </a:rPr>
              <a:t>Tan WL et al </a:t>
            </a:r>
            <a:r>
              <a:rPr lang="vi-VN" sz="1200" dirty="0">
                <a:latin typeface="Tahoma" panose="020B0604030504040204" pitchFamily="34" charset="0"/>
                <a:ea typeface="Tahoma" panose="020B0604030504040204" pitchFamily="34" charset="0"/>
                <a:cs typeface="Tahoma" panose="020B0604030504040204" pitchFamily="34" charset="0"/>
              </a:rPr>
              <a:t>BMC Cancer 2018 1198</a:t>
            </a:r>
            <a:endParaRPr lang="en-US" sz="1200" dirty="0">
              <a:solidFill>
                <a:srgbClr val="4D4F51"/>
              </a:solidFill>
              <a:latin typeface="Tahoma" panose="020B0604030504040204" pitchFamily="34" charset="0"/>
              <a:ea typeface="Tahoma" panose="020B0604030504040204" pitchFamily="34" charset="0"/>
              <a:cs typeface="Tahoma" panose="020B0604030504040204" pitchFamily="34" charset="0"/>
            </a:endParaRPr>
          </a:p>
        </p:txBody>
      </p:sp>
      <p:grpSp>
        <p:nvGrpSpPr>
          <p:cNvPr id="3" name="Group 2"/>
          <p:cNvGrpSpPr/>
          <p:nvPr/>
        </p:nvGrpSpPr>
        <p:grpSpPr>
          <a:xfrm>
            <a:off x="2261204" y="1200588"/>
            <a:ext cx="7485019" cy="5200212"/>
            <a:chOff x="2624587" y="975999"/>
            <a:chExt cx="7485019" cy="5200212"/>
          </a:xfrm>
        </p:grpSpPr>
        <p:grpSp>
          <p:nvGrpSpPr>
            <p:cNvPr id="9" name="Group 8"/>
            <p:cNvGrpSpPr/>
            <p:nvPr/>
          </p:nvGrpSpPr>
          <p:grpSpPr>
            <a:xfrm>
              <a:off x="2624587" y="1779806"/>
              <a:ext cx="7485019" cy="4396405"/>
              <a:chOff x="2327033" y="1617753"/>
              <a:chExt cx="7353364" cy="4260533"/>
            </a:xfrm>
          </p:grpSpPr>
          <p:pic>
            <p:nvPicPr>
              <p:cNvPr id="5" name="Picture 4"/>
              <p:cNvPicPr>
                <a:picLocks noChangeAspect="1"/>
              </p:cNvPicPr>
              <p:nvPr/>
            </p:nvPicPr>
            <p:blipFill>
              <a:blip r:embed="rId3"/>
              <a:stretch>
                <a:fillRect/>
              </a:stretch>
            </p:blipFill>
            <p:spPr>
              <a:xfrm>
                <a:off x="2327033" y="1617753"/>
                <a:ext cx="7353364" cy="4260533"/>
              </a:xfrm>
              <a:prstGeom prst="rect">
                <a:avLst/>
              </a:prstGeom>
            </p:spPr>
          </p:pic>
          <p:sp>
            <p:nvSpPr>
              <p:cNvPr id="7" name="Title 29"/>
              <p:cNvSpPr txBox="1">
                <a:spLocks/>
              </p:cNvSpPr>
              <p:nvPr/>
            </p:nvSpPr>
            <p:spPr>
              <a:xfrm rot="16200000">
                <a:off x="2566627" y="3031503"/>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b="1" dirty="0">
                    <a:solidFill>
                      <a:schemeClr val="tx1"/>
                    </a:solidFill>
                  </a:rPr>
                  <a:t>Khả năng PFS ước đoán</a:t>
                </a:r>
                <a:endParaRPr lang="en-US" sz="1200" b="1" dirty="0">
                  <a:solidFill>
                    <a:schemeClr val="tx1"/>
                  </a:solidFill>
                </a:endParaRPr>
              </a:p>
            </p:txBody>
          </p:sp>
          <p:sp>
            <p:nvSpPr>
              <p:cNvPr id="8" name="Title 29"/>
              <p:cNvSpPr txBox="1">
                <a:spLocks/>
              </p:cNvSpPr>
              <p:nvPr/>
            </p:nvSpPr>
            <p:spPr>
              <a:xfrm>
                <a:off x="5400210" y="4714061"/>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dirty="0">
                    <a:solidFill>
                      <a:schemeClr val="tx1"/>
                    </a:solidFill>
                  </a:rPr>
                  <a:t>Thời gian PFS (tháng)</a:t>
                </a:r>
                <a:endParaRPr lang="en-US" sz="1200" dirty="0">
                  <a:solidFill>
                    <a:schemeClr val="tx1"/>
                  </a:solidFill>
                </a:endParaRPr>
              </a:p>
            </p:txBody>
          </p:sp>
        </p:grpSp>
        <p:sp>
          <p:nvSpPr>
            <p:cNvPr id="2" name="Rounded Rectangle 1"/>
            <p:cNvSpPr/>
            <p:nvPr/>
          </p:nvSpPr>
          <p:spPr>
            <a:xfrm>
              <a:off x="2624588" y="975999"/>
              <a:ext cx="7485017" cy="7150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r>
                <a:rPr lang="de-DE" dirty="0" err="1">
                  <a:latin typeface="Tahoma" panose="020B0604030504040204" pitchFamily="34" charset="0"/>
                  <a:ea typeface="Tahoma" panose="020B0604030504040204" pitchFamily="34" charset="0"/>
                  <a:cs typeface="Tahoma" panose="020B0604030504040204" pitchFamily="34" charset="0"/>
                </a:rPr>
                <a:t>Trung</a:t>
              </a:r>
              <a:r>
                <a:rPr lang="de-DE" dirty="0">
                  <a:latin typeface="Tahoma" panose="020B0604030504040204" pitchFamily="34" charset="0"/>
                  <a:ea typeface="Tahoma" panose="020B0604030504040204" pitchFamily="34" charset="0"/>
                  <a:cs typeface="Tahoma" panose="020B0604030504040204" pitchFamily="34" charset="0"/>
                </a:rPr>
                <a:t> </a:t>
              </a:r>
              <a:r>
                <a:rPr lang="de-DE" dirty="0" err="1">
                  <a:latin typeface="Tahoma" panose="020B0604030504040204" pitchFamily="34" charset="0"/>
                  <a:ea typeface="Tahoma" panose="020B0604030504040204" pitchFamily="34" charset="0"/>
                  <a:cs typeface="Tahoma" panose="020B0604030504040204" pitchFamily="34" charset="0"/>
                </a:rPr>
                <a:t>vị</a:t>
              </a:r>
              <a:r>
                <a:rPr lang="de-DE" dirty="0">
                  <a:latin typeface="Tahoma" panose="020B0604030504040204" pitchFamily="34" charset="0"/>
                  <a:ea typeface="Tahoma" panose="020B0604030504040204" pitchFamily="34" charset="0"/>
                  <a:cs typeface="Tahoma" panose="020B0604030504040204" pitchFamily="34" charset="0"/>
                </a:rPr>
                <a:t> PFS BM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sử</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dụng</a:t>
              </a:r>
              <a:r>
                <a:rPr lang="en-US" dirty="0">
                  <a:latin typeface="Tahoma" panose="020B0604030504040204" pitchFamily="34" charset="0"/>
                  <a:ea typeface="Tahoma" panose="020B0604030504040204" pitchFamily="34" charset="0"/>
                  <a:cs typeface="Tahoma" panose="020B0604030504040204" pitchFamily="34" charset="0"/>
                </a:rPr>
                <a:t> 40 mg: 13.3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Với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di </a:t>
              </a:r>
              <a:r>
                <a:rPr lang="en-US" dirty="0" err="1">
                  <a:latin typeface="Tahoma" panose="020B0604030504040204" pitchFamily="34" charset="0"/>
                  <a:ea typeface="Tahoma" panose="020B0604030504040204" pitchFamily="34" charset="0"/>
                  <a:cs typeface="Tahoma" panose="020B0604030504040204" pitchFamily="34" charset="0"/>
                </a:rPr>
                <a:t>căn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não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nên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khởi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với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40 mg.</a:t>
              </a:r>
              <a:endParaRPr lang="vi-VN" dirty="0">
                <a:latin typeface="Tahoma" panose="020B0604030504040204" pitchFamily="34" charset="0"/>
                <a:ea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8902776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D53D5E-15EA-4143-B8DE-16FC7CE6D943}"/>
              </a:ext>
            </a:extLst>
          </p:cNvPr>
          <p:cNvSpPr>
            <a:spLocks noGrp="1"/>
          </p:cNvSpPr>
          <p:nvPr>
            <p:ph type="title"/>
          </p:nvPr>
        </p:nvSpPr>
        <p:spPr>
          <a:xfrm>
            <a:off x="791636" y="309201"/>
            <a:ext cx="10424159" cy="737616"/>
          </a:xfrm>
        </p:spPr>
        <p:txBody>
          <a:bodyPr>
            <a:normAutofit fontScale="90000"/>
          </a:bodyPr>
          <a:lstStyle/>
          <a:p>
            <a:pPr algn="ctr">
              <a:lnSpc>
                <a:spcPct val="100000"/>
              </a:lnSpc>
            </a:pPr>
            <a:r>
              <a:rPr lang="en-US" sz="3200" dirty="0"/>
              <a:t>TOAST: NC </a:t>
            </a:r>
            <a:r>
              <a:rPr lang="en-US" sz="3200" dirty="0" err="1"/>
              <a:t>đánh</a:t>
            </a:r>
            <a:r>
              <a:rPr lang="en-US" sz="3200" dirty="0"/>
              <a:t> </a:t>
            </a:r>
            <a:r>
              <a:rPr lang="en-US" sz="3200" dirty="0" err="1"/>
              <a:t>giá</a:t>
            </a:r>
            <a:r>
              <a:rPr lang="en-US" sz="3200" dirty="0"/>
              <a:t> </a:t>
            </a:r>
            <a:r>
              <a:rPr lang="en-US" sz="3200" dirty="0" err="1"/>
              <a:t>hiệu</a:t>
            </a:r>
            <a:r>
              <a:rPr lang="en-US" sz="3200" dirty="0"/>
              <a:t> </a:t>
            </a:r>
            <a:r>
              <a:rPr lang="en-US" sz="3200" dirty="0" err="1"/>
              <a:t>quả</a:t>
            </a:r>
            <a:r>
              <a:rPr lang="en-US" sz="3200" dirty="0"/>
              <a:t> </a:t>
            </a:r>
            <a:r>
              <a:rPr lang="en-US" sz="3200" dirty="0" err="1"/>
              <a:t>của</a:t>
            </a:r>
            <a:r>
              <a:rPr lang="en-US" sz="3200" dirty="0"/>
              <a:t> </a:t>
            </a:r>
            <a:r>
              <a:rPr lang="en-US" sz="3200" dirty="0" err="1"/>
              <a:t>các</a:t>
            </a:r>
            <a:r>
              <a:rPr lang="en-US" sz="3200" dirty="0"/>
              <a:t> </a:t>
            </a:r>
            <a:r>
              <a:rPr lang="en-US" sz="3200" dirty="0" err="1"/>
              <a:t>trình</a:t>
            </a:r>
            <a:r>
              <a:rPr lang="en-US" sz="3200" dirty="0"/>
              <a:t> </a:t>
            </a:r>
            <a:r>
              <a:rPr lang="en-US" sz="3200" dirty="0" err="1"/>
              <a:t>tự</a:t>
            </a:r>
            <a:r>
              <a:rPr lang="en-US" sz="3200" dirty="0"/>
              <a:t> </a:t>
            </a:r>
            <a:r>
              <a:rPr lang="en-US" sz="3200" dirty="0" err="1"/>
              <a:t>điều</a:t>
            </a:r>
            <a:r>
              <a:rPr lang="en-US" sz="3200" dirty="0"/>
              <a:t> </a:t>
            </a:r>
            <a:r>
              <a:rPr lang="en-US" sz="3200" dirty="0" err="1"/>
              <a:t>trị</a:t>
            </a:r>
            <a:r>
              <a:rPr lang="en-US" sz="3200" dirty="0"/>
              <a:t> </a:t>
            </a:r>
            <a:r>
              <a:rPr lang="en-US" sz="3200" dirty="0" err="1"/>
              <a:t>khởi</a:t>
            </a:r>
            <a:r>
              <a:rPr lang="en-US" sz="3200" dirty="0"/>
              <a:t> </a:t>
            </a:r>
            <a:r>
              <a:rPr lang="en-US" sz="3200" dirty="0" err="1"/>
              <a:t>đầu</a:t>
            </a:r>
            <a:r>
              <a:rPr lang="en-US" sz="3200" dirty="0"/>
              <a:t> </a:t>
            </a:r>
            <a:r>
              <a:rPr lang="en-US" sz="3200" dirty="0" err="1"/>
              <a:t>bằng</a:t>
            </a:r>
            <a:r>
              <a:rPr lang="en-US" sz="3200" dirty="0"/>
              <a:t> </a:t>
            </a:r>
            <a:r>
              <a:rPr lang="en-US" sz="3200" dirty="0" err="1"/>
              <a:t>afatinib</a:t>
            </a:r>
            <a:endParaRPr lang="vi-VN" sz="3200" dirty="0"/>
          </a:p>
        </p:txBody>
      </p:sp>
      <p:sp>
        <p:nvSpPr>
          <p:cNvPr id="3" name="Content Placeholder 2">
            <a:extLst>
              <a:ext uri="{FF2B5EF4-FFF2-40B4-BE49-F238E27FC236}">
                <a16:creationId xmlns:a16="http://schemas.microsoft.com/office/drawing/2014/main" id="{383E0048-6DB5-47B4-A43D-B51D74525B0B}"/>
              </a:ext>
            </a:extLst>
          </p:cNvPr>
          <p:cNvSpPr>
            <a:spLocks noGrp="1"/>
          </p:cNvSpPr>
          <p:nvPr>
            <p:ph idx="1"/>
          </p:nvPr>
        </p:nvSpPr>
        <p:spPr>
          <a:xfrm>
            <a:off x="791635" y="1165008"/>
            <a:ext cx="10424160" cy="973999"/>
          </a:xfrm>
        </p:spPr>
        <p:txBody>
          <a:bodyPr>
            <a:normAutofit lnSpcReduction="10000"/>
          </a:bodyPr>
          <a:lstStyle/>
          <a:p>
            <a:pPr marL="0" indent="0" algn="just">
              <a:buNone/>
            </a:pPr>
            <a:r>
              <a:rPr lang="en-US" sz="2200" dirty="0">
                <a:latin typeface="+mj-lt"/>
              </a:rPr>
              <a:t>NC TOAST </a:t>
            </a:r>
            <a:r>
              <a:rPr lang="en-US" sz="2200" dirty="0" err="1">
                <a:latin typeface="+mj-lt"/>
              </a:rPr>
              <a:t>với</a:t>
            </a:r>
            <a:r>
              <a:rPr lang="en-US" sz="2200" dirty="0">
                <a:latin typeface="+mj-lt"/>
              </a:rPr>
              <a:t> 287 BN </a:t>
            </a:r>
            <a:r>
              <a:rPr lang="en-US" sz="2200" dirty="0" err="1">
                <a:latin typeface="+mj-lt"/>
              </a:rPr>
              <a:t>có</a:t>
            </a:r>
            <a:r>
              <a:rPr lang="en-US" sz="2200" dirty="0">
                <a:latin typeface="+mj-lt"/>
              </a:rPr>
              <a:t> di </a:t>
            </a:r>
            <a:r>
              <a:rPr lang="en-US" sz="2200" dirty="0" err="1">
                <a:latin typeface="+mj-lt"/>
              </a:rPr>
              <a:t>căn</a:t>
            </a:r>
            <a:r>
              <a:rPr lang="en-US" sz="2200" dirty="0">
                <a:latin typeface="+mj-lt"/>
              </a:rPr>
              <a:t> </a:t>
            </a:r>
            <a:r>
              <a:rPr lang="en-US" sz="2200" dirty="0" err="1">
                <a:latin typeface="+mj-lt"/>
              </a:rPr>
              <a:t>não</a:t>
            </a:r>
            <a:r>
              <a:rPr lang="en-US" sz="2200" dirty="0">
                <a:latin typeface="+mj-lt"/>
              </a:rPr>
              <a:t> </a:t>
            </a:r>
            <a:r>
              <a:rPr lang="en-US" sz="2200" dirty="0" err="1">
                <a:latin typeface="+mj-lt"/>
              </a:rPr>
              <a:t>nền</a:t>
            </a:r>
            <a:r>
              <a:rPr lang="en-US" sz="2200" dirty="0">
                <a:latin typeface="+mj-lt"/>
              </a:rPr>
              <a:t> </a:t>
            </a:r>
            <a:r>
              <a:rPr lang="en-US" sz="2200" dirty="0" err="1">
                <a:latin typeface="+mj-lt"/>
              </a:rPr>
              <a:t>cho</a:t>
            </a:r>
            <a:r>
              <a:rPr lang="en-US" sz="2200" dirty="0">
                <a:latin typeface="+mj-lt"/>
              </a:rPr>
              <a:t> </a:t>
            </a:r>
            <a:r>
              <a:rPr lang="en-US" sz="2200" dirty="0" err="1">
                <a:latin typeface="+mj-lt"/>
              </a:rPr>
              <a:t>thấy</a:t>
            </a:r>
            <a:r>
              <a:rPr lang="en-US" sz="2200" dirty="0">
                <a:latin typeface="+mj-lt"/>
              </a:rPr>
              <a:t> </a:t>
            </a:r>
            <a:r>
              <a:rPr lang="en-US" sz="2200" dirty="0" err="1">
                <a:latin typeface="+mj-lt"/>
              </a:rPr>
              <a:t>hiệu</a:t>
            </a:r>
            <a:r>
              <a:rPr lang="en-US" sz="2200" dirty="0">
                <a:latin typeface="+mj-lt"/>
              </a:rPr>
              <a:t> </a:t>
            </a:r>
            <a:r>
              <a:rPr lang="en-US" sz="2200" dirty="0" err="1">
                <a:latin typeface="+mj-lt"/>
              </a:rPr>
              <a:t>quả</a:t>
            </a:r>
            <a:r>
              <a:rPr lang="en-US" sz="2200" dirty="0">
                <a:latin typeface="+mj-lt"/>
              </a:rPr>
              <a:t> </a:t>
            </a:r>
            <a:r>
              <a:rPr lang="en-US" sz="2200" dirty="0" err="1">
                <a:latin typeface="+mj-lt"/>
              </a:rPr>
              <a:t>của</a:t>
            </a:r>
            <a:r>
              <a:rPr lang="en-US" sz="2200" dirty="0">
                <a:latin typeface="+mj-lt"/>
              </a:rPr>
              <a:t> </a:t>
            </a:r>
            <a:r>
              <a:rPr lang="en-US" sz="2200" dirty="0" err="1">
                <a:latin typeface="+mj-lt"/>
              </a:rPr>
              <a:t>afatinib</a:t>
            </a:r>
            <a:r>
              <a:rPr lang="en-US" sz="2200" dirty="0">
                <a:latin typeface="+mj-lt"/>
              </a:rPr>
              <a:t> </a:t>
            </a:r>
            <a:r>
              <a:rPr lang="en-US" sz="2200" dirty="0" err="1">
                <a:latin typeface="+mj-lt"/>
              </a:rPr>
              <a:t>trên</a:t>
            </a:r>
            <a:r>
              <a:rPr lang="en-US" sz="2200" dirty="0">
                <a:latin typeface="+mj-lt"/>
              </a:rPr>
              <a:t> </a:t>
            </a:r>
            <a:r>
              <a:rPr lang="en-US" sz="2200" dirty="0" err="1">
                <a:latin typeface="+mj-lt"/>
              </a:rPr>
              <a:t>nhóm</a:t>
            </a:r>
            <a:r>
              <a:rPr lang="en-US" sz="2200" dirty="0">
                <a:latin typeface="+mj-lt"/>
              </a:rPr>
              <a:t> </a:t>
            </a:r>
            <a:r>
              <a:rPr lang="en-US" sz="2200" dirty="0" err="1">
                <a:latin typeface="+mj-lt"/>
              </a:rPr>
              <a:t>đối</a:t>
            </a:r>
            <a:r>
              <a:rPr lang="en-US" sz="2200" dirty="0">
                <a:latin typeface="+mj-lt"/>
              </a:rPr>
              <a:t> </a:t>
            </a:r>
            <a:r>
              <a:rPr lang="en-US" sz="2200" dirty="0" err="1">
                <a:latin typeface="+mj-lt"/>
              </a:rPr>
              <a:t>tượng</a:t>
            </a:r>
            <a:r>
              <a:rPr lang="en-US" sz="2200" dirty="0">
                <a:latin typeface="+mj-lt"/>
              </a:rPr>
              <a:t> </a:t>
            </a:r>
            <a:r>
              <a:rPr lang="en-US" sz="2200" dirty="0" err="1">
                <a:latin typeface="+mj-lt"/>
              </a:rPr>
              <a:t>này</a:t>
            </a:r>
            <a:r>
              <a:rPr lang="en-US" sz="2200" dirty="0">
                <a:latin typeface="+mj-lt"/>
              </a:rPr>
              <a:t> </a:t>
            </a:r>
            <a:r>
              <a:rPr lang="en-US" sz="2200" dirty="0" err="1">
                <a:latin typeface="+mj-lt"/>
              </a:rPr>
              <a:t>với</a:t>
            </a:r>
            <a:r>
              <a:rPr lang="en-US" sz="2200" dirty="0">
                <a:latin typeface="+mj-lt"/>
              </a:rPr>
              <a:t> </a:t>
            </a:r>
            <a:r>
              <a:rPr lang="en-US" sz="2200" b="0" i="0" dirty="0">
                <a:solidFill>
                  <a:srgbClr val="212121"/>
                </a:solidFill>
                <a:effectLst/>
                <a:latin typeface="+mj-lt"/>
              </a:rPr>
              <a:t>CNS-ORR </a:t>
            </a:r>
            <a:r>
              <a:rPr lang="en-US" sz="2200" b="0" i="0" dirty="0" err="1">
                <a:solidFill>
                  <a:srgbClr val="212121"/>
                </a:solidFill>
                <a:effectLst/>
                <a:latin typeface="+mj-lt"/>
              </a:rPr>
              <a:t>đạt</a:t>
            </a:r>
            <a:r>
              <a:rPr lang="en-US" sz="2200" b="0" i="0" dirty="0">
                <a:solidFill>
                  <a:srgbClr val="212121"/>
                </a:solidFill>
                <a:effectLst/>
                <a:latin typeface="+mj-lt"/>
              </a:rPr>
              <a:t> 66.98% </a:t>
            </a:r>
            <a:r>
              <a:rPr lang="en-US" sz="2200" b="0" i="0" dirty="0" err="1">
                <a:solidFill>
                  <a:srgbClr val="212121"/>
                </a:solidFill>
                <a:effectLst/>
                <a:latin typeface="+mj-lt"/>
              </a:rPr>
              <a:t>và</a:t>
            </a:r>
            <a:r>
              <a:rPr lang="en-US" sz="2200" b="0" i="0" dirty="0">
                <a:solidFill>
                  <a:srgbClr val="212121"/>
                </a:solidFill>
                <a:effectLst/>
                <a:latin typeface="+mj-lt"/>
              </a:rPr>
              <a:t> </a:t>
            </a:r>
            <a:r>
              <a:rPr lang="en-US" sz="2200" b="0" i="0" dirty="0" err="1">
                <a:solidFill>
                  <a:srgbClr val="212121"/>
                </a:solidFill>
                <a:effectLst/>
                <a:latin typeface="+mj-lt"/>
              </a:rPr>
              <a:t>trung</a:t>
            </a:r>
            <a:r>
              <a:rPr lang="en-US" sz="2200" b="0" i="0" dirty="0">
                <a:solidFill>
                  <a:srgbClr val="212121"/>
                </a:solidFill>
                <a:effectLst/>
                <a:latin typeface="+mj-lt"/>
              </a:rPr>
              <a:t> </a:t>
            </a:r>
            <a:r>
              <a:rPr lang="en-US" sz="2200" b="0" i="0" dirty="0" err="1">
                <a:solidFill>
                  <a:srgbClr val="212121"/>
                </a:solidFill>
                <a:effectLst/>
                <a:latin typeface="+mj-lt"/>
              </a:rPr>
              <a:t>vị</a:t>
            </a:r>
            <a:r>
              <a:rPr lang="en-US" sz="2200" b="0" i="0" dirty="0">
                <a:solidFill>
                  <a:srgbClr val="212121"/>
                </a:solidFill>
                <a:effectLst/>
                <a:latin typeface="+mj-lt"/>
              </a:rPr>
              <a:t> CNS-PFS </a:t>
            </a:r>
            <a:r>
              <a:rPr lang="en-US" sz="2200" b="0" i="0" dirty="0" err="1">
                <a:solidFill>
                  <a:srgbClr val="212121"/>
                </a:solidFill>
                <a:effectLst/>
                <a:latin typeface="+mj-lt"/>
              </a:rPr>
              <a:t>đạt</a:t>
            </a:r>
            <a:r>
              <a:rPr lang="en-US" sz="2200" b="0" i="0" dirty="0">
                <a:solidFill>
                  <a:srgbClr val="212121"/>
                </a:solidFill>
                <a:effectLst/>
                <a:latin typeface="+mj-lt"/>
              </a:rPr>
              <a:t> 24.70 </a:t>
            </a:r>
            <a:r>
              <a:rPr lang="en-US" sz="2200" b="0" i="0" dirty="0" err="1">
                <a:solidFill>
                  <a:srgbClr val="212121"/>
                </a:solidFill>
                <a:effectLst/>
                <a:latin typeface="+mj-lt"/>
              </a:rPr>
              <a:t>tháng</a:t>
            </a:r>
            <a:r>
              <a:rPr lang="en-US" sz="2200" b="0" i="0" dirty="0">
                <a:solidFill>
                  <a:srgbClr val="212121"/>
                </a:solidFill>
                <a:effectLst/>
                <a:latin typeface="+mj-lt"/>
              </a:rPr>
              <a:t> (95% CI: 19.84–33.15 </a:t>
            </a:r>
            <a:r>
              <a:rPr lang="en-US" sz="2200" b="0" i="0" dirty="0" err="1">
                <a:solidFill>
                  <a:srgbClr val="212121"/>
                </a:solidFill>
                <a:effectLst/>
                <a:latin typeface="+mj-lt"/>
              </a:rPr>
              <a:t>tháng</a:t>
            </a:r>
            <a:r>
              <a:rPr lang="en-US" sz="2200" b="0" i="0" dirty="0">
                <a:solidFill>
                  <a:srgbClr val="212121"/>
                </a:solidFill>
                <a:effectLst/>
                <a:latin typeface="+mj-lt"/>
              </a:rPr>
              <a:t>)</a:t>
            </a:r>
            <a:endParaRPr lang="vi-VN" sz="2200" dirty="0">
              <a:latin typeface="+mj-lt"/>
            </a:endParaRPr>
          </a:p>
        </p:txBody>
      </p:sp>
      <p:sp>
        <p:nvSpPr>
          <p:cNvPr id="4" name="Footer Placeholder 3">
            <a:extLst>
              <a:ext uri="{FF2B5EF4-FFF2-40B4-BE49-F238E27FC236}">
                <a16:creationId xmlns:a16="http://schemas.microsoft.com/office/drawing/2014/main" id="{AEB128DD-6E80-4C0C-B261-DD4A058C9B33}"/>
              </a:ext>
            </a:extLst>
          </p:cNvPr>
          <p:cNvSpPr>
            <a:spLocks noGrp="1"/>
          </p:cNvSpPr>
          <p:nvPr>
            <p:ph type="ftr" sz="quarter" idx="11"/>
          </p:nvPr>
        </p:nvSpPr>
        <p:spPr/>
        <p:txBody>
          <a:bodyPr/>
          <a:lstStyle/>
          <a:p>
            <a:r>
              <a:rPr lang="en-US" sz="1000" dirty="0" err="1">
                <a:solidFill>
                  <a:srgbClr val="4D4F51"/>
                </a:solidFill>
              </a:rPr>
              <a:t>Transl</a:t>
            </a:r>
            <a:r>
              <a:rPr lang="en-US" sz="1000" dirty="0">
                <a:solidFill>
                  <a:srgbClr val="4D4F51"/>
                </a:solidFill>
              </a:rPr>
              <a:t> Lung Cancer Res. 2022 Jul; 11(7): 1369–1379</a:t>
            </a:r>
          </a:p>
        </p:txBody>
      </p:sp>
      <p:pic>
        <p:nvPicPr>
          <p:cNvPr id="6" name="Picture 5">
            <a:extLst>
              <a:ext uri="{FF2B5EF4-FFF2-40B4-BE49-F238E27FC236}">
                <a16:creationId xmlns:a16="http://schemas.microsoft.com/office/drawing/2014/main" id="{735B8DB7-5DDE-4234-9C1D-67163D14042D}"/>
              </a:ext>
            </a:extLst>
          </p:cNvPr>
          <p:cNvPicPr>
            <a:picLocks noChangeAspect="1"/>
          </p:cNvPicPr>
          <p:nvPr/>
        </p:nvPicPr>
        <p:blipFill>
          <a:blip r:embed="rId2"/>
          <a:stretch>
            <a:fillRect/>
          </a:stretch>
        </p:blipFill>
        <p:spPr>
          <a:xfrm>
            <a:off x="2812441" y="2139007"/>
            <a:ext cx="6567118" cy="4220808"/>
          </a:xfrm>
          <a:prstGeom prst="rect">
            <a:avLst/>
          </a:prstGeom>
        </p:spPr>
      </p:pic>
    </p:spTree>
    <p:extLst>
      <p:ext uri="{BB962C8B-B14F-4D97-AF65-F5344CB8AC3E}">
        <p14:creationId xmlns:p14="http://schemas.microsoft.com/office/powerpoint/2010/main" val="169332450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838200" y="116849"/>
            <a:ext cx="10516737" cy="732391"/>
          </a:xfrm>
        </p:spPr>
        <p:txBody>
          <a:bodyPr>
            <a:noAutofit/>
          </a:bodyPr>
          <a:lstStyle/>
          <a:p>
            <a:pPr>
              <a:spcBef>
                <a:spcPts val="600"/>
              </a:spcBef>
              <a:spcAft>
                <a:spcPts val="600"/>
              </a:spcAft>
            </a:pPr>
            <a:r>
              <a:rPr lang="en-US" sz="2600"/>
              <a:t>D</a:t>
            </a:r>
            <a:r>
              <a:rPr lang="vi-VN" sz="2600"/>
              <a:t>ữ</a:t>
            </a:r>
            <a:r>
              <a:rPr lang="en-US" sz="2600"/>
              <a:t> liệu đ</a:t>
            </a:r>
            <a:r>
              <a:rPr lang="vi-VN" sz="2600"/>
              <a:t>ờ</a:t>
            </a:r>
            <a:r>
              <a:rPr lang="en-US" sz="2600"/>
              <a:t>i th</a:t>
            </a:r>
            <a:r>
              <a:rPr lang="vi-VN" sz="2600"/>
              <a:t>ự</a:t>
            </a:r>
            <a:r>
              <a:rPr lang="en-US" sz="2600"/>
              <a:t>c tại BV Samsung: Hiệu qu</a:t>
            </a:r>
            <a:r>
              <a:rPr lang="vi-VN" sz="2600"/>
              <a:t>ả</a:t>
            </a:r>
            <a:r>
              <a:rPr lang="en-US" sz="2600"/>
              <a:t> trên TKT</a:t>
            </a:r>
            <a:r>
              <a:rPr lang="vi-VN" sz="2600"/>
              <a:t>Ư</a:t>
            </a:r>
            <a:r>
              <a:rPr lang="en-US" sz="2600"/>
              <a:t> c</a:t>
            </a:r>
            <a:r>
              <a:rPr lang="vi-VN" sz="2600"/>
              <a:t>ủ</a:t>
            </a:r>
            <a:r>
              <a:rPr lang="en-US" sz="2600"/>
              <a:t>a Afatinib so v</a:t>
            </a:r>
            <a:r>
              <a:rPr lang="vi-VN" sz="2600"/>
              <a:t>ớ</a:t>
            </a:r>
            <a:r>
              <a:rPr lang="en-US" sz="2600"/>
              <a:t>i EGFR TKI thế hệ 1</a:t>
            </a:r>
            <a:endParaRPr lang="en-US" sz="2600" b="1" dirty="0"/>
          </a:p>
        </p:txBody>
      </p:sp>
      <p:sp>
        <p:nvSpPr>
          <p:cNvPr id="5" name="TextBox 4"/>
          <p:cNvSpPr txBox="1"/>
          <p:nvPr/>
        </p:nvSpPr>
        <p:spPr>
          <a:xfrm>
            <a:off x="821183" y="868963"/>
            <a:ext cx="10550770" cy="584775"/>
          </a:xfrm>
          <a:prstGeom prst="rect">
            <a:avLst/>
          </a:prstGeom>
          <a:noFill/>
          <a:ln w="12700">
            <a:noFill/>
          </a:ln>
        </p:spPr>
        <p:txBody>
          <a:bodyPr wrap="square" lIns="45720" rIns="45720" rtlCol="0">
            <a:spAutoFit/>
          </a:bodyPr>
          <a:lstStyle/>
          <a:p>
            <a:pPr marL="166688" indent="-166688">
              <a:buClr>
                <a:schemeClr val="accent1"/>
              </a:buClr>
              <a:buFont typeface="Wingdings" panose="05000000000000000000" pitchFamily="2" charset="2"/>
              <a:buChar char="§"/>
            </a:pPr>
            <a:r>
              <a:rPr lang="en-US" sz="1600" dirty="0">
                <a:latin typeface="Calibri" panose="020F0502020204030204" pitchFamily="34" charset="0"/>
                <a:cs typeface="Calibri" panose="020F0502020204030204" pitchFamily="34" charset="0"/>
              </a:rPr>
              <a:t>N=198 (Afatinib: 72; </a:t>
            </a:r>
            <a:r>
              <a:rPr lang="en-US" sz="1600" dirty="0" err="1">
                <a:latin typeface="Calibri" panose="020F0502020204030204" pitchFamily="34" charset="0"/>
                <a:cs typeface="Calibri" panose="020F0502020204030204" pitchFamily="34" charset="0"/>
              </a:rPr>
              <a:t>Gefitinib</a:t>
            </a:r>
            <a:r>
              <a:rPr lang="en-US" sz="1600" dirty="0">
                <a:latin typeface="Calibri" panose="020F0502020204030204" pitchFamily="34" charset="0"/>
                <a:cs typeface="Calibri" panose="020F0502020204030204" pitchFamily="34" charset="0"/>
              </a:rPr>
              <a:t>: 68; </a:t>
            </a:r>
            <a:r>
              <a:rPr lang="en-US" sz="1600" dirty="0" err="1">
                <a:latin typeface="Calibri" panose="020F0502020204030204" pitchFamily="34" charset="0"/>
                <a:cs typeface="Calibri" panose="020F0502020204030204" pitchFamily="34" charset="0"/>
              </a:rPr>
              <a:t>Erlotinib</a:t>
            </a:r>
            <a:r>
              <a:rPr lang="en-US" sz="1600" dirty="0">
                <a:latin typeface="Calibri" panose="020F0502020204030204" pitchFamily="34" charset="0"/>
                <a:cs typeface="Calibri" panose="020F0502020204030204" pitchFamily="34" charset="0"/>
              </a:rPr>
              <a:t>: 58) (Oct’14-Dec’16): EGFR M+ NSCLC with brain metastases from Samsung Medical Center, Seoul, Korea</a:t>
            </a:r>
          </a:p>
        </p:txBody>
      </p:sp>
      <p:pic>
        <p:nvPicPr>
          <p:cNvPr id="7" name="그림 3">
            <a:extLst>
              <a:ext uri="{FF2B5EF4-FFF2-40B4-BE49-F238E27FC236}">
                <a16:creationId xmlns:a16="http://schemas.microsoft.com/office/drawing/2014/main" id="{CD8D3475-B77B-4276-A78D-AFDE4DC49C0F}"/>
              </a:ext>
            </a:extLst>
          </p:cNvPr>
          <p:cNvPicPr>
            <a:picLocks noChangeAspect="1"/>
          </p:cNvPicPr>
          <p:nvPr/>
        </p:nvPicPr>
        <p:blipFill>
          <a:blip r:embed="rId2"/>
          <a:stretch>
            <a:fillRect/>
          </a:stretch>
        </p:blipFill>
        <p:spPr>
          <a:xfrm>
            <a:off x="1387983" y="1550259"/>
            <a:ext cx="4821321" cy="3830754"/>
          </a:xfrm>
          <a:prstGeom prst="rect">
            <a:avLst/>
          </a:prstGeom>
        </p:spPr>
      </p:pic>
      <p:pic>
        <p:nvPicPr>
          <p:cNvPr id="8" name="그림 4">
            <a:extLst>
              <a:ext uri="{FF2B5EF4-FFF2-40B4-BE49-F238E27FC236}">
                <a16:creationId xmlns:a16="http://schemas.microsoft.com/office/drawing/2014/main" id="{B029506A-5B8F-4F47-8DAE-897265425557}"/>
              </a:ext>
            </a:extLst>
          </p:cNvPr>
          <p:cNvPicPr>
            <a:picLocks noChangeAspect="1"/>
          </p:cNvPicPr>
          <p:nvPr/>
        </p:nvPicPr>
        <p:blipFill rotWithShape="1">
          <a:blip r:embed="rId3"/>
          <a:srcRect l="1479" t="2680"/>
          <a:stretch/>
        </p:blipFill>
        <p:spPr>
          <a:xfrm>
            <a:off x="6342184" y="1419070"/>
            <a:ext cx="4648199" cy="3925217"/>
          </a:xfrm>
          <a:prstGeom prst="rect">
            <a:avLst/>
          </a:prstGeom>
        </p:spPr>
      </p:pic>
      <p:cxnSp>
        <p:nvCxnSpPr>
          <p:cNvPr id="11" name="직선 화살표 연결선 10">
            <a:extLst>
              <a:ext uri="{FF2B5EF4-FFF2-40B4-BE49-F238E27FC236}">
                <a16:creationId xmlns:a16="http://schemas.microsoft.com/office/drawing/2014/main" id="{D10DEF75-BCF4-4AF5-9D1A-6B1B9938166F}"/>
              </a:ext>
            </a:extLst>
          </p:cNvPr>
          <p:cNvCxnSpPr/>
          <p:nvPr/>
        </p:nvCxnSpPr>
        <p:spPr>
          <a:xfrm flipH="1" flipV="1">
            <a:off x="10128739" y="4080773"/>
            <a:ext cx="87923" cy="211014"/>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9872730" y="4276045"/>
            <a:ext cx="849913" cy="307777"/>
          </a:xfrm>
          <a:prstGeom prst="rect">
            <a:avLst/>
          </a:prstGeom>
          <a:noFill/>
        </p:spPr>
        <p:txBody>
          <a:bodyPr wrap="none" rtlCol="0">
            <a:spAutoFit/>
          </a:bodyPr>
          <a:lstStyle/>
          <a:p>
            <a:r>
              <a:rPr lang="en-US" sz="1400" b="1" dirty="0">
                <a:solidFill>
                  <a:srgbClr val="3333FF"/>
                </a:solidFill>
              </a:rPr>
              <a:t>Afatinib</a:t>
            </a:r>
          </a:p>
        </p:txBody>
      </p:sp>
      <p:sp>
        <p:nvSpPr>
          <p:cNvPr id="17" name="TextBox 16"/>
          <p:cNvSpPr txBox="1"/>
          <p:nvPr/>
        </p:nvSpPr>
        <p:spPr>
          <a:xfrm>
            <a:off x="4267793" y="2806683"/>
            <a:ext cx="849913" cy="307777"/>
          </a:xfrm>
          <a:prstGeom prst="rect">
            <a:avLst/>
          </a:prstGeom>
          <a:noFill/>
        </p:spPr>
        <p:txBody>
          <a:bodyPr wrap="none" rtlCol="0">
            <a:spAutoFit/>
          </a:bodyPr>
          <a:lstStyle/>
          <a:p>
            <a:r>
              <a:rPr lang="en-US" sz="1400" b="1" dirty="0">
                <a:solidFill>
                  <a:srgbClr val="3333FF"/>
                </a:solidFill>
              </a:rPr>
              <a:t>Afatinib</a:t>
            </a:r>
          </a:p>
        </p:txBody>
      </p:sp>
      <p:cxnSp>
        <p:nvCxnSpPr>
          <p:cNvPr id="18" name="직선 화살표 연결선 10">
            <a:extLst>
              <a:ext uri="{FF2B5EF4-FFF2-40B4-BE49-F238E27FC236}">
                <a16:creationId xmlns:a16="http://schemas.microsoft.com/office/drawing/2014/main" id="{D10DEF75-BCF4-4AF5-9D1A-6B1B9938166F}"/>
              </a:ext>
            </a:extLst>
          </p:cNvPr>
          <p:cNvCxnSpPr/>
          <p:nvPr/>
        </p:nvCxnSpPr>
        <p:spPr>
          <a:xfrm flipH="1">
            <a:off x="4024997" y="3062711"/>
            <a:ext cx="242796" cy="111403"/>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25" name="Table 24"/>
          <p:cNvGraphicFramePr>
            <a:graphicFrameLocks noGrp="1"/>
          </p:cNvGraphicFramePr>
          <p:nvPr/>
        </p:nvGraphicFramePr>
        <p:xfrm>
          <a:off x="1255103" y="5358016"/>
          <a:ext cx="4779089" cy="849390"/>
        </p:xfrm>
        <a:graphic>
          <a:graphicData uri="http://schemas.openxmlformats.org/drawingml/2006/table">
            <a:tbl>
              <a:tblPr firstRow="1" bandRow="1">
                <a:tableStyleId>{5C22544A-7EE6-4342-B048-85BDC9FD1C3A}</a:tableStyleId>
              </a:tblPr>
              <a:tblGrid>
                <a:gridCol w="1544996">
                  <a:extLst>
                    <a:ext uri="{9D8B030D-6E8A-4147-A177-3AD203B41FA5}">
                      <a16:colId xmlns:a16="http://schemas.microsoft.com/office/drawing/2014/main" val="2341683606"/>
                    </a:ext>
                  </a:extLst>
                </a:gridCol>
                <a:gridCol w="1091821">
                  <a:extLst>
                    <a:ext uri="{9D8B030D-6E8A-4147-A177-3AD203B41FA5}">
                      <a16:colId xmlns:a16="http://schemas.microsoft.com/office/drawing/2014/main" val="3388904181"/>
                    </a:ext>
                  </a:extLst>
                </a:gridCol>
                <a:gridCol w="1078173">
                  <a:extLst>
                    <a:ext uri="{9D8B030D-6E8A-4147-A177-3AD203B41FA5}">
                      <a16:colId xmlns:a16="http://schemas.microsoft.com/office/drawing/2014/main" val="201231838"/>
                    </a:ext>
                  </a:extLst>
                </a:gridCol>
                <a:gridCol w="1064099">
                  <a:extLst>
                    <a:ext uri="{9D8B030D-6E8A-4147-A177-3AD203B41FA5}">
                      <a16:colId xmlns:a16="http://schemas.microsoft.com/office/drawing/2014/main" val="3376203748"/>
                    </a:ext>
                  </a:extLst>
                </a:gridCol>
              </a:tblGrid>
              <a:tr h="283130">
                <a:tc>
                  <a:txBody>
                    <a:bodyPr/>
                    <a:lstStyle/>
                    <a:p>
                      <a:pPr algn="ctr"/>
                      <a:r>
                        <a:rPr lang="en-US" sz="1200" b="1" dirty="0">
                          <a:solidFill>
                            <a:schemeClr val="tx1"/>
                          </a:solidFill>
                          <a:latin typeface="Arial Narrow" panose="020B0606020202030204" pitchFamily="34" charset="0"/>
                        </a:rPr>
                        <a:t>CNS</a:t>
                      </a:r>
                      <a:r>
                        <a:rPr lang="en-US" sz="1200" b="1" baseline="0" dirty="0">
                          <a:solidFill>
                            <a:schemeClr val="tx1"/>
                          </a:solidFill>
                          <a:latin typeface="Arial Narrow" panose="020B0606020202030204" pitchFamily="34" charset="0"/>
                        </a:rPr>
                        <a:t> effectiveness</a:t>
                      </a:r>
                      <a:endParaRPr lang="en-US" sz="1200" b="1" dirty="0">
                        <a:solidFill>
                          <a:schemeClr val="tx1"/>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a:solidFill>
                            <a:srgbClr val="3333FF"/>
                          </a:solidFill>
                          <a:latin typeface="Arial Narrow" panose="020B0606020202030204" pitchFamily="34" charset="0"/>
                        </a:rPr>
                        <a:t>Afatinib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err="1">
                          <a:solidFill>
                            <a:srgbClr val="DAA600"/>
                          </a:solidFill>
                          <a:latin typeface="Arial Narrow" panose="020B0606020202030204" pitchFamily="34" charset="0"/>
                        </a:rPr>
                        <a:t>Gefitinib</a:t>
                      </a:r>
                      <a:endParaRPr lang="en-US" sz="1200" b="1" dirty="0">
                        <a:solidFill>
                          <a:srgbClr val="DAA600"/>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err="1">
                          <a:solidFill>
                            <a:srgbClr val="C00000"/>
                          </a:solidFill>
                          <a:latin typeface="Arial Narrow" panose="020B0606020202030204" pitchFamily="34" charset="0"/>
                        </a:rPr>
                        <a:t>Erlotinib</a:t>
                      </a:r>
                      <a:endParaRPr lang="en-US" sz="1200" b="1" dirty="0">
                        <a:solidFill>
                          <a:srgbClr val="C00000"/>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22087020"/>
                  </a:ext>
                </a:extLst>
              </a:tr>
              <a:tr h="283130">
                <a:tc>
                  <a:txBody>
                    <a:bodyPr/>
                    <a:lstStyle/>
                    <a:p>
                      <a:pPr algn="ctr"/>
                      <a:r>
                        <a:rPr lang="en-US" sz="1200" b="1" dirty="0" err="1">
                          <a:solidFill>
                            <a:schemeClr val="tx1"/>
                          </a:solidFill>
                          <a:latin typeface="Arial Narrow" panose="020B0606020202030204" pitchFamily="34" charset="0"/>
                        </a:rPr>
                        <a:t>mPFS</a:t>
                      </a:r>
                      <a:r>
                        <a:rPr lang="en-US" sz="1200" b="1" dirty="0">
                          <a:solidFill>
                            <a:schemeClr val="tx1"/>
                          </a:solidFill>
                          <a:latin typeface="Arial Narrow" panose="020B0606020202030204" pitchFamily="34" charset="0"/>
                        </a:rPr>
                        <a:t>, month (95% CI)</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3333FF"/>
                          </a:solidFill>
                          <a:latin typeface="Arial Narrow" panose="020B0606020202030204" pitchFamily="34" charset="0"/>
                        </a:rPr>
                        <a:t>23.3 (16.4-30.2)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DAA600"/>
                          </a:solidFill>
                          <a:latin typeface="Arial Narrow" panose="020B0606020202030204" pitchFamily="34" charset="0"/>
                        </a:rPr>
                        <a:t>17.3 (13.7-20.8)</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C00000"/>
                          </a:solidFill>
                          <a:latin typeface="Arial Narrow" panose="020B0606020202030204" pitchFamily="34" charset="0"/>
                        </a:rPr>
                        <a:t>12.4 (9.3-15.5)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64390270"/>
                  </a:ext>
                </a:extLst>
              </a:tr>
              <a:tr h="283130">
                <a:tc>
                  <a:txBody>
                    <a:bodyPr/>
                    <a:lstStyle/>
                    <a:p>
                      <a:pPr algn="ctr"/>
                      <a:r>
                        <a:rPr lang="en-US" sz="1200" b="1" dirty="0">
                          <a:solidFill>
                            <a:schemeClr val="tx1"/>
                          </a:solidFill>
                          <a:latin typeface="Arial Narrow" panose="020B0606020202030204" pitchFamily="34" charset="0"/>
                        </a:rPr>
                        <a:t>ORR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3333FF"/>
                          </a:solidFill>
                          <a:latin typeface="Arial Narrow" panose="020B0606020202030204" pitchFamily="34" charset="0"/>
                        </a:rPr>
                        <a:t>72.9%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DAA600"/>
                          </a:solidFill>
                          <a:latin typeface="Arial Narrow" panose="020B0606020202030204" pitchFamily="34" charset="0"/>
                        </a:rPr>
                        <a:t>64.7%</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C00000"/>
                          </a:solidFill>
                          <a:latin typeface="Arial Narrow" panose="020B0606020202030204" pitchFamily="34" charset="0"/>
                        </a:rPr>
                        <a:t>68.2%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8112685"/>
                  </a:ext>
                </a:extLst>
              </a:tr>
            </a:tbl>
          </a:graphicData>
        </a:graphic>
      </p:graphicFrame>
      <p:graphicFrame>
        <p:nvGraphicFramePr>
          <p:cNvPr id="26" name="Table 25"/>
          <p:cNvGraphicFramePr>
            <a:graphicFrameLocks noGrp="1"/>
          </p:cNvGraphicFramePr>
          <p:nvPr/>
        </p:nvGraphicFramePr>
        <p:xfrm>
          <a:off x="6400799" y="5358016"/>
          <a:ext cx="4589584" cy="849390"/>
        </p:xfrm>
        <a:graphic>
          <a:graphicData uri="http://schemas.openxmlformats.org/drawingml/2006/table">
            <a:tbl>
              <a:tblPr firstRow="1" bandRow="1">
                <a:tableStyleId>{5C22544A-7EE6-4342-B048-85BDC9FD1C3A}</a:tableStyleId>
              </a:tblPr>
              <a:tblGrid>
                <a:gridCol w="1460181">
                  <a:extLst>
                    <a:ext uri="{9D8B030D-6E8A-4147-A177-3AD203B41FA5}">
                      <a16:colId xmlns:a16="http://schemas.microsoft.com/office/drawing/2014/main" val="2341683606"/>
                    </a:ext>
                  </a:extLst>
                </a:gridCol>
                <a:gridCol w="1056478">
                  <a:extLst>
                    <a:ext uri="{9D8B030D-6E8A-4147-A177-3AD203B41FA5}">
                      <a16:colId xmlns:a16="http://schemas.microsoft.com/office/drawing/2014/main" val="3388904181"/>
                    </a:ext>
                  </a:extLst>
                </a:gridCol>
                <a:gridCol w="1043272">
                  <a:extLst>
                    <a:ext uri="{9D8B030D-6E8A-4147-A177-3AD203B41FA5}">
                      <a16:colId xmlns:a16="http://schemas.microsoft.com/office/drawing/2014/main" val="201231838"/>
                    </a:ext>
                  </a:extLst>
                </a:gridCol>
                <a:gridCol w="1029653">
                  <a:extLst>
                    <a:ext uri="{9D8B030D-6E8A-4147-A177-3AD203B41FA5}">
                      <a16:colId xmlns:a16="http://schemas.microsoft.com/office/drawing/2014/main" val="3376203748"/>
                    </a:ext>
                  </a:extLst>
                </a:gridCol>
              </a:tblGrid>
              <a:tr h="283130">
                <a:tc>
                  <a:txBody>
                    <a:bodyPr/>
                    <a:lstStyle/>
                    <a:p>
                      <a:pPr algn="ctr"/>
                      <a:r>
                        <a:rPr lang="en-US" sz="1200" b="1" dirty="0">
                          <a:solidFill>
                            <a:schemeClr val="tx1"/>
                          </a:solidFill>
                          <a:latin typeface="Arial Narrow" panose="020B0606020202030204" pitchFamily="34" charset="0"/>
                        </a:rPr>
                        <a:t> CNS</a:t>
                      </a:r>
                      <a:r>
                        <a:rPr lang="en-US" sz="1200" b="1" baseline="0" dirty="0">
                          <a:solidFill>
                            <a:schemeClr val="tx1"/>
                          </a:solidFill>
                          <a:latin typeface="Arial Narrow" panose="020B0606020202030204" pitchFamily="34" charset="0"/>
                        </a:rPr>
                        <a:t> failure rate</a:t>
                      </a:r>
                      <a:endParaRPr lang="en-US" sz="1200" b="1" dirty="0">
                        <a:solidFill>
                          <a:schemeClr val="tx1"/>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a:solidFill>
                            <a:srgbClr val="3333FF"/>
                          </a:solidFill>
                          <a:latin typeface="Arial Narrow" panose="020B0606020202030204" pitchFamily="34" charset="0"/>
                        </a:rPr>
                        <a:t>Afatinib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err="1">
                          <a:solidFill>
                            <a:srgbClr val="DAA600"/>
                          </a:solidFill>
                          <a:latin typeface="Arial Narrow" panose="020B0606020202030204" pitchFamily="34" charset="0"/>
                        </a:rPr>
                        <a:t>Gefitinib</a:t>
                      </a:r>
                      <a:endParaRPr lang="en-US" sz="1200" b="1" dirty="0">
                        <a:solidFill>
                          <a:srgbClr val="DAA600"/>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err="1">
                          <a:solidFill>
                            <a:srgbClr val="C00000"/>
                          </a:solidFill>
                          <a:latin typeface="Arial Narrow" panose="020B0606020202030204" pitchFamily="34" charset="0"/>
                        </a:rPr>
                        <a:t>Erlotinib</a:t>
                      </a:r>
                      <a:endParaRPr lang="en-US" sz="1200" b="1" dirty="0">
                        <a:solidFill>
                          <a:srgbClr val="C00000"/>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22087020"/>
                  </a:ext>
                </a:extLst>
              </a:tr>
              <a:tr h="283130">
                <a:tc>
                  <a:txBody>
                    <a:bodyPr/>
                    <a:lstStyle/>
                    <a:p>
                      <a:pPr algn="ctr"/>
                      <a:r>
                        <a:rPr lang="en-US" sz="1200" b="0" dirty="0">
                          <a:solidFill>
                            <a:schemeClr val="tx1"/>
                          </a:solidFill>
                          <a:latin typeface="Arial Narrow" panose="020B0606020202030204" pitchFamily="34" charset="0"/>
                        </a:rPr>
                        <a:t>12-month cumulative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3333FF"/>
                          </a:solidFill>
                          <a:latin typeface="Arial Narrow" panose="020B0606020202030204" pitchFamily="34" charset="0"/>
                        </a:rPr>
                        <a:t>10.2%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DAA600"/>
                          </a:solidFill>
                          <a:latin typeface="Arial Narrow" panose="020B0606020202030204" pitchFamily="34" charset="0"/>
                        </a:rPr>
                        <a:t>16.1%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C00000"/>
                          </a:solidFill>
                          <a:latin typeface="Arial Narrow" panose="020B0606020202030204" pitchFamily="34" charset="0"/>
                        </a:rPr>
                        <a:t>16.1%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64390270"/>
                  </a:ext>
                </a:extLst>
              </a:tr>
              <a:tr h="283130">
                <a:tc>
                  <a:txBody>
                    <a:bodyPr/>
                    <a:lstStyle/>
                    <a:p>
                      <a:pPr algn="ctr"/>
                      <a:r>
                        <a:rPr lang="en-US" sz="1200" b="0" dirty="0">
                          <a:solidFill>
                            <a:schemeClr val="tx1"/>
                          </a:solidFill>
                          <a:latin typeface="Arial Narrow" panose="020B0606020202030204" pitchFamily="34" charset="0"/>
                        </a:rPr>
                        <a:t>36-month cumulative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3333FF"/>
                          </a:solidFill>
                          <a:latin typeface="Arial Narrow" panose="020B0606020202030204" pitchFamily="34" charset="0"/>
                        </a:rPr>
                        <a:t>21.5%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DAA600"/>
                          </a:solidFill>
                          <a:latin typeface="Arial Narrow" panose="020B0606020202030204" pitchFamily="34" charset="0"/>
                        </a:rPr>
                        <a:t>28.6%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C00000"/>
                          </a:solidFill>
                          <a:latin typeface="Arial Narrow" panose="020B0606020202030204" pitchFamily="34" charset="0"/>
                        </a:rPr>
                        <a:t>30.2%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91687443"/>
                  </a:ext>
                </a:extLst>
              </a:tr>
            </a:tbl>
          </a:graphicData>
        </a:graphic>
      </p:graphicFrame>
      <p:sp>
        <p:nvSpPr>
          <p:cNvPr id="27" name="Footer Placeholder 15"/>
          <p:cNvSpPr txBox="1">
            <a:spLocks noGrp="1"/>
          </p:cNvSpPr>
          <p:nvPr>
            <p:ph type="ftr" sz="quarter" idx="11"/>
          </p:nvPr>
        </p:nvSpPr>
        <p:spPr>
          <a:xfrm>
            <a:off x="838200" y="6518615"/>
            <a:ext cx="5656385" cy="246221"/>
          </a:xfrm>
          <a:prstGeom prst="rect">
            <a:avLst/>
          </a:prstGeom>
          <a:noFill/>
          <a:ln w="12700">
            <a:noFill/>
          </a:ln>
        </p:spPr>
        <p:txBody>
          <a:bodyPr vert="horz" wrap="square" lIns="45720" tIns="60960" rIns="45720" bIns="60960" rtlCol="0" anchor="ctr">
            <a:spAutoFit/>
          </a:bodyPr>
          <a:lstStyle/>
          <a:p>
            <a:pPr algn="l"/>
            <a:r>
              <a:rPr lang="nb-NO" sz="800" dirty="0">
                <a:solidFill>
                  <a:schemeClr val="bg1">
                    <a:lumMod val="50000"/>
                  </a:schemeClr>
                </a:solidFill>
                <a:cs typeface="Arial" pitchFamily="34" charset="0"/>
              </a:rPr>
              <a:t>Jung HE et al., </a:t>
            </a:r>
            <a:r>
              <a:rPr lang="en-US" sz="800" dirty="0" err="1">
                <a:solidFill>
                  <a:schemeClr val="bg1">
                    <a:lumMod val="50000"/>
                  </a:schemeClr>
                </a:solidFill>
                <a:cs typeface="Arial" pitchFamily="34" charset="0"/>
              </a:rPr>
              <a:t>Transl</a:t>
            </a:r>
            <a:r>
              <a:rPr lang="en-US" sz="800" dirty="0">
                <a:solidFill>
                  <a:schemeClr val="bg1">
                    <a:lumMod val="50000"/>
                  </a:schemeClr>
                </a:solidFill>
                <a:cs typeface="Arial" pitchFamily="34" charset="0"/>
              </a:rPr>
              <a:t> Lung Cancer Res 2020 Publish ahead of print (http://dx.doi.org/10.21037/tlcr-20-379)</a:t>
            </a:r>
            <a:r>
              <a:rPr lang="nb-NO" sz="800" dirty="0">
                <a:solidFill>
                  <a:schemeClr val="bg1">
                    <a:lumMod val="50000"/>
                  </a:schemeClr>
                </a:solidFill>
                <a:cs typeface="Arial" pitchFamily="34" charset="0"/>
              </a:rPr>
              <a:t>.</a:t>
            </a:r>
          </a:p>
        </p:txBody>
      </p:sp>
      <p:sp>
        <p:nvSpPr>
          <p:cNvPr id="28" name="Slide Number Placeholder 4"/>
          <p:cNvSpPr txBox="1">
            <a:spLocks/>
          </p:cNvSpPr>
          <p:nvPr/>
        </p:nvSpPr>
        <p:spPr>
          <a:xfrm>
            <a:off x="1" y="6504886"/>
            <a:ext cx="102606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D152835D-7D37-404B-A795-5E090F301A3C}" type="slidenum">
              <a:rPr lang="en-GB" sz="1200" smtClean="0"/>
              <a:pPr algn="ctr"/>
              <a:t>199</a:t>
            </a:fld>
            <a:endParaRPr lang="en-GB" sz="1200" dirty="0"/>
          </a:p>
        </p:txBody>
      </p:sp>
    </p:spTree>
    <p:extLst>
      <p:ext uri="{BB962C8B-B14F-4D97-AF65-F5344CB8AC3E}">
        <p14:creationId xmlns:p14="http://schemas.microsoft.com/office/powerpoint/2010/main" val="270503501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8776D2-E1FB-4378-A42A-3816DF6D3C54}"/>
              </a:ext>
            </a:extLst>
          </p:cNvPr>
          <p:cNvSpPr>
            <a:spLocks noGrp="1"/>
          </p:cNvSpPr>
          <p:nvPr>
            <p:ph type="title"/>
          </p:nvPr>
        </p:nvSpPr>
        <p:spPr/>
        <p:txBody>
          <a:bodyPr>
            <a:normAutofit/>
          </a:bodyPr>
          <a:lstStyle/>
          <a:p>
            <a:r>
              <a:rPr lang="en-US" sz="3600" dirty="0" err="1">
                <a:latin typeface="Arial" panose="020B0604020202020204" pitchFamily="34" charset="0"/>
                <a:cs typeface="Arial" panose="020B0604020202020204" pitchFamily="34" charset="0"/>
              </a:rPr>
              <a:t>Nội</a:t>
            </a:r>
            <a:r>
              <a:rPr lang="en-US" sz="3600" dirty="0">
                <a:latin typeface="Arial" panose="020B0604020202020204" pitchFamily="34" charset="0"/>
                <a:cs typeface="Arial" panose="020B0604020202020204" pitchFamily="34" charset="0"/>
              </a:rPr>
              <a:t> dung</a:t>
            </a:r>
            <a:endParaRPr lang="vi-VN" sz="3600" dirty="0">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CAD503B9-517B-45E8-AF94-0E835FFD3119}"/>
              </a:ext>
            </a:extLst>
          </p:cNvPr>
          <p:cNvSpPr>
            <a:spLocks noGrp="1"/>
          </p:cNvSpPr>
          <p:nvPr>
            <p:ph idx="1"/>
          </p:nvPr>
        </p:nvSpPr>
        <p:spPr/>
        <p:txBody>
          <a:bodyPr/>
          <a:lstStyle/>
          <a:p>
            <a:r>
              <a:rPr lang="en-US" dirty="0">
                <a:latin typeface="Arial" panose="020B0604020202020204" pitchFamily="34" charset="0"/>
                <a:cs typeface="Arial" panose="020B0604020202020204" pitchFamily="34" charset="0"/>
              </a:rPr>
              <a:t>Slide 3-48: </a:t>
            </a:r>
            <a:r>
              <a:rPr lang="en-US" dirty="0" err="1">
                <a:latin typeface="Arial" panose="020B0604020202020204" pitchFamily="34" charset="0"/>
                <a:cs typeface="Arial" panose="020B0604020202020204" pitchFamily="34" charset="0"/>
              </a:rPr>
              <a:t>tổng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quan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UTPKTBN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biến</a:t>
            </a:r>
            <a:r>
              <a:rPr lang="en-US" dirty="0">
                <a:latin typeface="Arial" panose="020B0604020202020204" pitchFamily="34" charset="0"/>
                <a:cs typeface="Arial" panose="020B0604020202020204" pitchFamily="34" charset="0"/>
              </a:rPr>
              <a:t> EGFR</a:t>
            </a:r>
          </a:p>
          <a:p>
            <a:r>
              <a:rPr lang="en-US" dirty="0">
                <a:latin typeface="Arial" panose="020B0604020202020204" pitchFamily="34" charset="0"/>
                <a:cs typeface="Arial" panose="020B0604020202020204" pitchFamily="34" charset="0"/>
              </a:rPr>
              <a:t>Slide 49-121: </a:t>
            </a:r>
            <a:r>
              <a:rPr lang="en-US" dirty="0" err="1">
                <a:latin typeface="Arial" panose="020B0604020202020204" pitchFamily="34" charset="0"/>
                <a:cs typeface="Arial" panose="020B0604020202020204" pitchFamily="34" charset="0"/>
              </a:rPr>
              <a:t>Afatinib</a:t>
            </a:r>
            <a:r>
              <a:rPr lang="en-US" dirty="0">
                <a:latin typeface="Arial" panose="020B0604020202020204" pitchFamily="34" charset="0"/>
                <a:cs typeface="Arial" panose="020B0604020202020204" pitchFamily="34" charset="0"/>
              </a:rPr>
              <a:t> 2</a:t>
            </a:r>
            <a:r>
              <a:rPr lang="en-US" baseline="30000" dirty="0">
                <a:latin typeface="Arial" panose="020B0604020202020204" pitchFamily="34" charset="0"/>
                <a:cs typeface="Arial" panose="020B0604020202020204" pitchFamily="34" charset="0"/>
              </a:rPr>
              <a:t>nd</a:t>
            </a:r>
            <a:r>
              <a:rPr lang="en-US" dirty="0">
                <a:latin typeface="Arial" panose="020B0604020202020204" pitchFamily="34" charset="0"/>
                <a:cs typeface="Arial" panose="020B0604020202020204" pitchFamily="34" charset="0"/>
              </a:rPr>
              <a:t> EGFR TKI</a:t>
            </a:r>
          </a:p>
          <a:p>
            <a:r>
              <a:rPr lang="en-US" dirty="0">
                <a:latin typeface="Arial" panose="020B0604020202020204" pitchFamily="34" charset="0"/>
                <a:cs typeface="Arial" panose="020B0604020202020204" pitchFamily="34" charset="0"/>
              </a:rPr>
              <a:t>Slide 122-160: </a:t>
            </a:r>
            <a:r>
              <a:rPr lang="en-US" dirty="0" err="1">
                <a:latin typeface="Arial" panose="020B0604020202020204" pitchFamily="34" charset="0"/>
                <a:cs typeface="Arial" panose="020B0604020202020204" pitchFamily="34" charset="0"/>
              </a:rPr>
              <a:t>lựa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chọn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biến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thường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gặp</a:t>
            </a:r>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Slide 161-183: </a:t>
            </a:r>
            <a:r>
              <a:rPr lang="en-US" dirty="0" err="1">
                <a:latin typeface="Arial" panose="020B0604020202020204" pitchFamily="34" charset="0"/>
                <a:cs typeface="Arial" panose="020B0604020202020204" pitchFamily="34" charset="0"/>
              </a:rPr>
              <a:t>lựa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chọn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biến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thường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gặp</a:t>
            </a:r>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Slide 184-212: </a:t>
            </a:r>
            <a:r>
              <a:rPr lang="en-US" dirty="0" err="1">
                <a:latin typeface="Arial" panose="020B0604020202020204" pitchFamily="34" charset="0"/>
                <a:cs typeface="Arial" panose="020B0604020202020204" pitchFamily="34" charset="0"/>
              </a:rPr>
              <a:t>lựa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chọn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ở </a:t>
            </a:r>
            <a:r>
              <a:rPr lang="en-US" dirty="0" err="1">
                <a:latin typeface="Arial" panose="020B0604020202020204" pitchFamily="34" charset="0"/>
                <a:cs typeface="Arial" panose="020B0604020202020204" pitchFamily="34" charset="0"/>
              </a:rPr>
              <a:t>bệnh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nhân</a:t>
            </a:r>
            <a:r>
              <a:rPr lang="en-US" dirty="0">
                <a:latin typeface="Arial" panose="020B0604020202020204" pitchFamily="34" charset="0"/>
                <a:cs typeface="Arial" panose="020B0604020202020204" pitchFamily="34" charset="0"/>
              </a:rPr>
              <a:t> di </a:t>
            </a:r>
            <a:r>
              <a:rPr lang="en-US" dirty="0" err="1">
                <a:latin typeface="Arial" panose="020B0604020202020204" pitchFamily="34" charset="0"/>
                <a:cs typeface="Arial" panose="020B0604020202020204" pitchFamily="34" charset="0"/>
              </a:rPr>
              <a:t>căn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não</a:t>
            </a:r>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Slide 213-241: </a:t>
            </a:r>
            <a:r>
              <a:rPr lang="en-US" dirty="0" err="1">
                <a:latin typeface="Arial" panose="020B0604020202020204" pitchFamily="34" charset="0"/>
                <a:cs typeface="Arial" panose="020B0604020202020204" pitchFamily="34" charset="0"/>
              </a:rPr>
              <a:t>lựa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chọn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ở </a:t>
            </a:r>
            <a:r>
              <a:rPr lang="en-US" dirty="0" err="1">
                <a:latin typeface="Arial" panose="020B0604020202020204" pitchFamily="34" charset="0"/>
                <a:cs typeface="Arial" panose="020B0604020202020204" pitchFamily="34" charset="0"/>
              </a:rPr>
              <a:t>bệnh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vảy</a:t>
            </a:r>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Slide 242-283: </a:t>
            </a:r>
            <a:r>
              <a:rPr lang="en-US" dirty="0" err="1">
                <a:latin typeface="Arial" panose="020B0604020202020204" pitchFamily="34" charset="0"/>
                <a:cs typeface="Arial" panose="020B0604020202020204" pitchFamily="34" charset="0"/>
              </a:rPr>
              <a:t>xử</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trí</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dụng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phụ</a:t>
            </a:r>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Slide 284-313: </a:t>
            </a:r>
            <a:r>
              <a:rPr lang="en-US" dirty="0" err="1">
                <a:latin typeface="Arial" panose="020B0604020202020204" pitchFamily="34" charset="0"/>
                <a:cs typeface="Arial" panose="020B0604020202020204" pitchFamily="34" charset="0"/>
              </a:rPr>
              <a:t>hiệu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quả</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tự</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endParaRPr lang="en-US" dirty="0">
              <a:latin typeface="Arial" panose="020B0604020202020204" pitchFamily="34" charset="0"/>
              <a:cs typeface="Arial" panose="020B0604020202020204" pitchFamily="34" charset="0"/>
            </a:endParaRPr>
          </a:p>
          <a:p>
            <a:endParaRPr lang="en-US" dirty="0"/>
          </a:p>
          <a:p>
            <a:endParaRPr lang="en-US" dirty="0"/>
          </a:p>
          <a:p>
            <a:endParaRPr lang="en-US" dirty="0"/>
          </a:p>
          <a:p>
            <a:endParaRPr lang="vi-VN" dirty="0"/>
          </a:p>
        </p:txBody>
      </p:sp>
      <p:sp>
        <p:nvSpPr>
          <p:cNvPr id="6" name="Subtitle 2">
            <a:extLst>
              <a:ext uri="{FF2B5EF4-FFF2-40B4-BE49-F238E27FC236}">
                <a16:creationId xmlns:a16="http://schemas.microsoft.com/office/drawing/2014/main" id="{81ED59D0-D9F6-40BE-860A-428C2A6F4A30}"/>
              </a:ext>
            </a:extLst>
          </p:cNvPr>
          <p:cNvSpPr txBox="1">
            <a:spLocks/>
          </p:cNvSpPr>
          <p:nvPr/>
        </p:nvSpPr>
        <p:spPr>
          <a:xfrm>
            <a:off x="5214937" y="6391275"/>
            <a:ext cx="1762125" cy="46672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base"/>
            <a:r>
              <a:rPr lang="vi-VN" sz="1200" dirty="0">
                <a:solidFill>
                  <a:srgbClr val="303030"/>
                </a:solidFill>
              </a:rPr>
              <a:t>SC-VN-02753</a:t>
            </a:r>
          </a:p>
          <a:p>
            <a:br>
              <a:rPr lang="vi-VN" sz="1200" dirty="0">
                <a:solidFill>
                  <a:srgbClr val="303030"/>
                </a:solidFill>
              </a:rPr>
            </a:br>
            <a:endParaRPr lang="vi-VN" sz="1200" dirty="0"/>
          </a:p>
        </p:txBody>
      </p:sp>
    </p:spTree>
    <p:extLst>
      <p:ext uri="{BB962C8B-B14F-4D97-AF65-F5344CB8AC3E}">
        <p14:creationId xmlns:p14="http://schemas.microsoft.com/office/powerpoint/2010/main" val="395628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10618" y="547817"/>
            <a:ext cx="10247218" cy="1117270"/>
          </a:xfrm>
        </p:spPr>
        <p:txBody>
          <a:bodyPr/>
          <a:lstStyle/>
          <a:p>
            <a:pPr algn="ctr">
              <a:lnSpc>
                <a:spcPct val="100000"/>
              </a:lnSpc>
            </a:pPr>
            <a:r>
              <a:rPr lang="en-US" altLang="zh-CN" sz="3200" b="1" dirty="0">
                <a:solidFill>
                  <a:schemeClr val="accent6">
                    <a:lumMod val="75000"/>
                  </a:schemeClr>
                </a:solidFill>
                <a:latin typeface="Arial" panose="020B0604020202020204" pitchFamily="34" charset="0"/>
                <a:cs typeface="Arial" panose="020B0604020202020204" pitchFamily="34" charset="0"/>
              </a:rPr>
              <a:t>EURTAC: </a:t>
            </a:r>
            <a:r>
              <a:rPr lang="en-GB" sz="3200" b="1" dirty="0" err="1">
                <a:solidFill>
                  <a:schemeClr val="accent6">
                    <a:lumMod val="75000"/>
                  </a:schemeClr>
                </a:solidFill>
                <a:latin typeface="Arial" panose="020B0604020202020204" pitchFamily="34" charset="0"/>
                <a:cs typeface="Arial" panose="020B0604020202020204" pitchFamily="34" charset="0"/>
              </a:rPr>
              <a:t>Erlotinib</a:t>
            </a:r>
            <a:r>
              <a:rPr lang="en-GB" sz="3200" b="1" dirty="0">
                <a:solidFill>
                  <a:schemeClr val="accent6">
                    <a:lumMod val="75000"/>
                  </a:schemeClr>
                </a:solidFill>
                <a:latin typeface="Arial" panose="020B0604020202020204" pitchFamily="34" charset="0"/>
                <a:cs typeface="Arial" panose="020B0604020202020204" pitchFamily="34" charset="0"/>
              </a:rPr>
              <a:t> so </a:t>
            </a:r>
            <a:r>
              <a:rPr lang="en-GB" sz="3200" b="1" dirty="0" err="1">
                <a:solidFill>
                  <a:schemeClr val="accent6">
                    <a:lumMod val="75000"/>
                  </a:schemeClr>
                </a:solidFill>
                <a:latin typeface="Arial" panose="020B0604020202020204" pitchFamily="34" charset="0"/>
                <a:cs typeface="Arial" panose="020B0604020202020204" pitchFamily="34" charset="0"/>
              </a:rPr>
              <a:t>với</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bộ</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đôi</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hóa</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trị</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có</a:t>
            </a:r>
            <a:r>
              <a:rPr lang="en-GB" sz="3200" b="1" dirty="0">
                <a:solidFill>
                  <a:schemeClr val="accent6">
                    <a:lumMod val="75000"/>
                  </a:schemeClr>
                </a:solidFill>
                <a:latin typeface="Arial" panose="020B0604020202020204" pitchFamily="34" charset="0"/>
                <a:cs typeface="Arial" panose="020B0604020202020204" pitchFamily="34" charset="0"/>
              </a:rPr>
              <a:t> platinum </a:t>
            </a:r>
            <a:r>
              <a:rPr lang="en-GB" sz="3200" b="1" dirty="0" err="1">
                <a:solidFill>
                  <a:schemeClr val="accent6">
                    <a:lumMod val="75000"/>
                  </a:schemeClr>
                </a:solidFill>
                <a:latin typeface="Arial" panose="020B0604020202020204" pitchFamily="34" charset="0"/>
                <a:cs typeface="Arial" panose="020B0604020202020204" pitchFamily="34" charset="0"/>
              </a:rPr>
              <a:t>trong</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điều</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trị</a:t>
            </a:r>
            <a:r>
              <a:rPr lang="en-GB" sz="3200" b="1" dirty="0">
                <a:solidFill>
                  <a:schemeClr val="accent6">
                    <a:lumMod val="75000"/>
                  </a:schemeClr>
                </a:solidFill>
                <a:latin typeface="Arial" panose="020B0604020202020204" pitchFamily="34" charset="0"/>
                <a:cs typeface="Arial" panose="020B0604020202020204" pitchFamily="34" charset="0"/>
              </a:rPr>
              <a:t> BN UTPKTBN </a:t>
            </a:r>
            <a:r>
              <a:rPr lang="en-GB" sz="3200" b="1" dirty="0" err="1">
                <a:solidFill>
                  <a:schemeClr val="accent6">
                    <a:lumMod val="75000"/>
                  </a:schemeClr>
                </a:solidFill>
                <a:latin typeface="Arial" panose="020B0604020202020204" pitchFamily="34" charset="0"/>
                <a:cs typeface="Arial" panose="020B0604020202020204" pitchFamily="34" charset="0"/>
              </a:rPr>
              <a:t>có</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đột</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biến</a:t>
            </a:r>
            <a:r>
              <a:rPr lang="en-GB" sz="3200" b="1" dirty="0">
                <a:solidFill>
                  <a:schemeClr val="accent6">
                    <a:lumMod val="75000"/>
                  </a:schemeClr>
                </a:solidFill>
                <a:latin typeface="Arial" panose="020B0604020202020204" pitchFamily="34" charset="0"/>
                <a:cs typeface="Arial" panose="020B0604020202020204" pitchFamily="34" charset="0"/>
              </a:rPr>
              <a:t> EGFR</a:t>
            </a:r>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A136809-4A20-46B7-B54D-1E14E39749E2}" type="slidenum">
              <a:rPr kumimoji="0" lang="en-GB"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20</a:t>
            </a:fld>
            <a:endParaRPr kumimoji="0" lang="en-GB" sz="12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
        <p:nvSpPr>
          <p:cNvPr id="18" name="Text Box 12"/>
          <p:cNvSpPr txBox="1">
            <a:spLocks noChangeArrowheads="1"/>
          </p:cNvSpPr>
          <p:nvPr/>
        </p:nvSpPr>
        <p:spPr bwMode="auto">
          <a:xfrm>
            <a:off x="7481777" y="5654553"/>
            <a:ext cx="3186259" cy="369332"/>
          </a:xfrm>
          <a:prstGeom prst="rect">
            <a:avLst/>
          </a:prstGeom>
          <a:noFill/>
        </p:spPr>
        <p:txBody>
          <a:bodyPr wrap="square" rtlCol="0">
            <a:spAutoFit/>
          </a:bodyPr>
          <a:lstStyle>
            <a:defPPr>
              <a:defRPr lang="fr-FR"/>
            </a:defPPr>
            <a:lvl1pPr fontAlgn="base">
              <a:spcBef>
                <a:spcPct val="0"/>
              </a:spcBef>
              <a:spcAft>
                <a:spcPct val="0"/>
              </a:spcAft>
              <a:defRPr sz="1200">
                <a:solidFill>
                  <a:schemeClr val="bg1"/>
                </a:solidFill>
              </a:defRPr>
            </a:lvl1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dirty="0">
                <a:ln>
                  <a:noFill/>
                </a:ln>
                <a:solidFill>
                  <a:prstClr val="white"/>
                </a:solidFill>
                <a:effectLst/>
                <a:uLnTx/>
                <a:uFillTx/>
                <a:latin typeface="Calibri"/>
                <a:ea typeface="+mn-ea"/>
                <a:cs typeface="+mn-cs"/>
              </a:rPr>
              <a:t>Sponsor:</a:t>
            </a:r>
            <a:br>
              <a:rPr kumimoji="0" lang="en-GB" sz="900" b="0" i="0" u="none" strike="noStrike" kern="1200" cap="none" spc="0" normalizeH="0" baseline="0" noProof="0" dirty="0">
                <a:ln>
                  <a:noFill/>
                </a:ln>
                <a:solidFill>
                  <a:prstClr val="white"/>
                </a:solidFill>
                <a:effectLst/>
                <a:uLnTx/>
                <a:uFillTx/>
                <a:latin typeface="Calibri"/>
                <a:ea typeface="+mn-ea"/>
                <a:cs typeface="+mn-cs"/>
              </a:rPr>
            </a:br>
            <a:r>
              <a:rPr kumimoji="0" lang="en-GB" sz="900" b="0" i="0" u="none" strike="noStrike" kern="1200" cap="none" spc="0" normalizeH="0" baseline="0" noProof="0" dirty="0">
                <a:ln>
                  <a:noFill/>
                </a:ln>
                <a:solidFill>
                  <a:prstClr val="white"/>
                </a:solidFill>
                <a:effectLst/>
                <a:uLnTx/>
                <a:uFillTx/>
                <a:latin typeface="Calibri"/>
                <a:ea typeface="+mn-ea"/>
                <a:cs typeface="+mn-cs"/>
              </a:rPr>
              <a:t>Spanish Lung Cancer Group/Hoffman – La Roche</a:t>
            </a:r>
          </a:p>
        </p:txBody>
      </p:sp>
      <p:sp>
        <p:nvSpPr>
          <p:cNvPr id="105" name="Rounded Rectangle 10"/>
          <p:cNvSpPr/>
          <p:nvPr/>
        </p:nvSpPr>
        <p:spPr>
          <a:xfrm>
            <a:off x="2132964" y="4975559"/>
            <a:ext cx="8202526" cy="1398432"/>
          </a:xfrm>
          <a:prstGeom prst="roundRect">
            <a:avLst>
              <a:gd name="adj" fmla="val 11962"/>
            </a:avLst>
          </a:prstGeom>
          <a:solidFill>
            <a:schemeClr val="accent1"/>
          </a:solidFill>
          <a:ln w="9525">
            <a:solidFill>
              <a:srgbClr val="FFFFFF"/>
            </a:solidFill>
            <a:round/>
            <a:headEnd/>
            <a:tailEnd/>
          </a:ln>
        </p:spPr>
        <p:txBody>
          <a:bodyPr wrap="square" anchor="ctr"/>
          <a:lstStyle/>
          <a:p>
            <a:pPr marL="0" marR="0" lvl="0" indent="0" algn="l" defTabSz="566738" rtl="0" eaLnBrk="1" fontAlgn="auto" latinLnBrk="0" hangingPunct="1">
              <a:lnSpc>
                <a:spcPct val="90000"/>
              </a:lnSpc>
              <a:spcBef>
                <a:spcPts val="450"/>
              </a:spcBef>
              <a:spcAft>
                <a:spcPts val="0"/>
              </a:spcAft>
              <a:buClrTx/>
              <a:buSzTx/>
              <a:buFontTx/>
              <a:buNone/>
              <a:tabLst/>
              <a:defRPr/>
            </a:pPr>
            <a:r>
              <a:rPr kumimoji="0" lang="en-GB" sz="1800" b="1" i="0" u="none" strike="noStrike" kern="1200" cap="none" spc="0" normalizeH="0" baseline="0" noProof="0" dirty="0">
                <a:ln>
                  <a:noFill/>
                </a:ln>
                <a:solidFill>
                  <a:srgbClr val="1CBECA">
                    <a:lumMod val="50000"/>
                  </a:srgbClr>
                </a:solidFill>
                <a:effectLst/>
                <a:uLnTx/>
                <a:uFillTx/>
                <a:latin typeface="Calibri"/>
                <a:ea typeface="+mn-ea"/>
                <a:cs typeface="+mn-cs"/>
              </a:rPr>
              <a:t>Dung </a:t>
            </a:r>
            <a:r>
              <a:rPr kumimoji="0" lang="en-GB" sz="1800" b="1" i="0" u="none" strike="noStrike" kern="1200" cap="none" spc="0" normalizeH="0" baseline="0" noProof="0" dirty="0" err="1">
                <a:ln>
                  <a:noFill/>
                </a:ln>
                <a:solidFill>
                  <a:srgbClr val="1CBECA">
                    <a:lumMod val="50000"/>
                  </a:srgbClr>
                </a:solidFill>
                <a:effectLst/>
                <a:uLnTx/>
                <a:uFillTx/>
                <a:latin typeface="Calibri"/>
                <a:ea typeface="+mn-ea"/>
                <a:cs typeface="+mn-cs"/>
              </a:rPr>
              <a:t>nạp</a:t>
            </a:r>
            <a:r>
              <a:rPr kumimoji="0" lang="en-GB" sz="1800" b="1" i="0" u="none" strike="noStrike" kern="1200" cap="none" spc="0" normalizeH="0" baseline="0" noProof="0" dirty="0">
                <a:ln>
                  <a:noFill/>
                </a:ln>
                <a:solidFill>
                  <a:srgbClr val="1CBECA">
                    <a:lumMod val="50000"/>
                  </a:srgbClr>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Tác</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dụng</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phụ</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thường</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gặp</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là</a:t>
            </a:r>
            <a:r>
              <a:rPr kumimoji="0" lang="en-GB" sz="1800" b="0" i="0" u="none" strike="noStrike" kern="1200" cap="none" spc="0" normalizeH="0" baseline="0" noProof="0" dirty="0">
                <a:ln>
                  <a:noFill/>
                </a:ln>
                <a:solidFill>
                  <a:prstClr val="white"/>
                </a:solidFill>
                <a:effectLst/>
                <a:uLnTx/>
                <a:uFillTx/>
                <a:latin typeface="Calibri"/>
                <a:ea typeface="+mn-ea"/>
                <a:cs typeface="+mn-cs"/>
              </a:rPr>
              <a:t> ban da (67%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mức</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độ</a:t>
            </a:r>
            <a:r>
              <a:rPr kumimoji="0" lang="en-US" sz="1800" b="0" i="0" u="none" strike="noStrike" kern="1200" cap="none" spc="0" normalizeH="0" baseline="0" noProof="0" dirty="0">
                <a:ln>
                  <a:noFill/>
                </a:ln>
                <a:solidFill>
                  <a:prstClr val="white"/>
                </a:solidFill>
                <a:effectLst/>
                <a:uLnTx/>
                <a:uFillTx/>
                <a:latin typeface="Calibri"/>
                <a:ea typeface="+mn-ea"/>
                <a:cs typeface="+mn-cs"/>
              </a:rPr>
              <a:t> 1‒2; 13% </a:t>
            </a:r>
            <a:r>
              <a:rPr kumimoji="0" lang="vi-VN" sz="1800" b="0" i="0" u="none" strike="noStrike" kern="1200" cap="none" spc="0" normalizeH="0" baseline="0" noProof="0" dirty="0">
                <a:ln>
                  <a:noFill/>
                </a:ln>
                <a:solidFill>
                  <a:prstClr val="white"/>
                </a:solidFill>
                <a:effectLst/>
                <a:uLnTx/>
                <a:uFillTx/>
                <a:latin typeface="Calibri"/>
                <a:ea typeface="+mn-ea"/>
                <a:cs typeface="+mn-cs"/>
              </a:rPr>
              <a:t>mức độ </a:t>
            </a:r>
            <a:r>
              <a:rPr kumimoji="0" lang="en-US" sz="1800" b="0" i="0" u="none" strike="noStrike" kern="1200" cap="none" spc="0" normalizeH="0" baseline="0" noProof="0" dirty="0">
                <a:ln>
                  <a:noFill/>
                </a:ln>
                <a:solidFill>
                  <a:prstClr val="white"/>
                </a:solidFill>
                <a:effectLst/>
                <a:uLnTx/>
                <a:uFillTx/>
                <a:latin typeface="Calibri"/>
                <a:ea typeface="+mn-ea"/>
                <a:cs typeface="+mn-cs"/>
              </a:rPr>
              <a:t> 3)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và</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tiêu</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chảy</a:t>
            </a:r>
            <a:r>
              <a:rPr kumimoji="0" lang="en-GB" sz="1800" b="0" i="0" u="none" strike="noStrike" kern="1200" cap="none" spc="0" normalizeH="0" baseline="0" noProof="0" dirty="0">
                <a:ln>
                  <a:noFill/>
                </a:ln>
                <a:solidFill>
                  <a:prstClr val="white"/>
                </a:solidFill>
                <a:effectLst/>
                <a:uLnTx/>
                <a:uFillTx/>
                <a:latin typeface="Calibri"/>
                <a:ea typeface="+mn-ea"/>
                <a:cs typeface="+mn-cs"/>
              </a:rPr>
              <a:t> (52% </a:t>
            </a:r>
            <a:r>
              <a:rPr kumimoji="0" lang="vi-VN" sz="1800" b="0" i="0" u="none" strike="noStrike" kern="1200" cap="none" spc="0" normalizeH="0" baseline="0" noProof="0" dirty="0">
                <a:ln>
                  <a:noFill/>
                </a:ln>
                <a:solidFill>
                  <a:prstClr val="white"/>
                </a:solidFill>
                <a:effectLst/>
                <a:uLnTx/>
                <a:uFillTx/>
                <a:latin typeface="Calibri"/>
                <a:ea typeface="+mn-ea"/>
                <a:cs typeface="+mn-cs"/>
              </a:rPr>
              <a:t>mức độ </a:t>
            </a:r>
            <a:r>
              <a:rPr kumimoji="0" lang="en-US" sz="1800" b="0" i="0" u="none" strike="noStrike" kern="1200" cap="none" spc="0" normalizeH="0" baseline="0" noProof="0" dirty="0">
                <a:ln>
                  <a:noFill/>
                </a:ln>
                <a:solidFill>
                  <a:prstClr val="white"/>
                </a:solidFill>
                <a:effectLst/>
                <a:uLnTx/>
                <a:uFillTx/>
                <a:latin typeface="Calibri"/>
                <a:ea typeface="+mn-ea"/>
                <a:cs typeface="+mn-cs"/>
              </a:rPr>
              <a:t> 1‒2; 5% </a:t>
            </a:r>
            <a:r>
              <a:rPr kumimoji="0" lang="vi-VN" sz="1800" b="0" i="0" u="none" strike="noStrike" kern="1200" cap="none" spc="0" normalizeH="0" baseline="0" noProof="0" dirty="0">
                <a:ln>
                  <a:noFill/>
                </a:ln>
                <a:solidFill>
                  <a:prstClr val="white"/>
                </a:solidFill>
                <a:effectLst/>
                <a:uLnTx/>
                <a:uFillTx/>
                <a:latin typeface="Calibri"/>
                <a:ea typeface="+mn-ea"/>
                <a:cs typeface="+mn-cs"/>
              </a:rPr>
              <a:t>mức độ </a:t>
            </a:r>
            <a:r>
              <a:rPr kumimoji="0" lang="en-US" sz="1800" b="0" i="0" u="none" strike="noStrike" kern="1200" cap="none" spc="0" normalizeH="0" baseline="0" noProof="0" dirty="0">
                <a:ln>
                  <a:noFill/>
                </a:ln>
                <a:solidFill>
                  <a:prstClr val="white"/>
                </a:solidFill>
                <a:effectLst/>
                <a:uLnTx/>
                <a:uFillTx/>
                <a:latin typeface="Calibri"/>
                <a:ea typeface="+mn-ea"/>
                <a:cs typeface="+mn-cs"/>
              </a:rPr>
              <a:t> 3)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và</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mệt</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mỏi</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a:ln>
                  <a:noFill/>
                </a:ln>
                <a:solidFill>
                  <a:prstClr val="white"/>
                </a:solidFill>
                <a:effectLst/>
                <a:uLnTx/>
                <a:uFillTx/>
                <a:latin typeface="Calibri"/>
                <a:ea typeface="+mn-ea"/>
                <a:cs typeface="+mn-cs"/>
              </a:rPr>
              <a:t>51% </a:t>
            </a:r>
            <a:r>
              <a:rPr kumimoji="0" lang="vi-VN" sz="1800" b="0" i="0" u="none" strike="noStrike" kern="1200" cap="none" spc="0" normalizeH="0" baseline="0" noProof="0" dirty="0">
                <a:ln>
                  <a:noFill/>
                </a:ln>
                <a:solidFill>
                  <a:prstClr val="white"/>
                </a:solidFill>
                <a:effectLst/>
                <a:uLnTx/>
                <a:uFillTx/>
                <a:latin typeface="Calibri"/>
                <a:ea typeface="+mn-ea"/>
                <a:cs typeface="+mn-cs"/>
              </a:rPr>
              <a:t>mức độ </a:t>
            </a:r>
            <a:r>
              <a:rPr kumimoji="0" lang="en-US" sz="1800" b="0" i="0" u="none" strike="noStrike" kern="1200" cap="none" spc="0" normalizeH="0" baseline="0" noProof="0" dirty="0">
                <a:ln>
                  <a:noFill/>
                </a:ln>
                <a:solidFill>
                  <a:prstClr val="white"/>
                </a:solidFill>
                <a:effectLst/>
                <a:uLnTx/>
                <a:uFillTx/>
                <a:latin typeface="Calibri"/>
                <a:ea typeface="+mn-ea"/>
                <a:cs typeface="+mn-cs"/>
              </a:rPr>
              <a:t> 1‒2; 6% </a:t>
            </a:r>
            <a:r>
              <a:rPr kumimoji="0" lang="vi-VN" sz="1800" b="0" i="0" u="none" strike="noStrike" kern="1200" cap="none" spc="0" normalizeH="0" baseline="0" noProof="0" dirty="0">
                <a:ln>
                  <a:noFill/>
                </a:ln>
                <a:solidFill>
                  <a:prstClr val="white"/>
                </a:solidFill>
                <a:effectLst/>
                <a:uLnTx/>
                <a:uFillTx/>
                <a:latin typeface="Calibri"/>
                <a:ea typeface="+mn-ea"/>
                <a:cs typeface="+mn-cs"/>
              </a:rPr>
              <a:t>mức độ </a:t>
            </a:r>
            <a:r>
              <a:rPr kumimoji="0" lang="en-US" sz="1800" b="0" i="0" u="none" strike="noStrike" kern="1200" cap="none" spc="0" normalizeH="0" baseline="0" noProof="0" dirty="0">
                <a:ln>
                  <a:noFill/>
                </a:ln>
                <a:solidFill>
                  <a:prstClr val="white"/>
                </a:solidFill>
                <a:effectLst/>
                <a:uLnTx/>
                <a:uFillTx/>
                <a:latin typeface="Calibri"/>
                <a:ea typeface="+mn-ea"/>
                <a:cs typeface="+mn-cs"/>
              </a:rPr>
              <a:t> 3)</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p>
          <a:p>
            <a:pPr marL="0" marR="0" lvl="0" indent="0" algn="l" defTabSz="566738" rtl="0" eaLnBrk="1" fontAlgn="auto" latinLnBrk="0" hangingPunct="1">
              <a:lnSpc>
                <a:spcPct val="90000"/>
              </a:lnSpc>
              <a:spcBef>
                <a:spcPts val="450"/>
              </a:spcBef>
              <a:spcAft>
                <a:spcPts val="0"/>
              </a:spcAft>
              <a:buClrTx/>
              <a:buSzTx/>
              <a:buFontTx/>
              <a:buNone/>
              <a:tabLst/>
              <a:defRPr/>
            </a:pPr>
            <a:r>
              <a:rPr kumimoji="0" lang="en-GB" sz="1800" b="1" i="0" u="none" strike="noStrike" kern="1200" cap="none" spc="0" normalizeH="0" baseline="0" noProof="0" dirty="0" err="1">
                <a:ln>
                  <a:noFill/>
                </a:ln>
                <a:solidFill>
                  <a:srgbClr val="1CBECA">
                    <a:lumMod val="50000"/>
                  </a:srgbClr>
                </a:solidFill>
                <a:effectLst/>
                <a:uLnTx/>
                <a:uFillTx/>
                <a:latin typeface="Calibri"/>
                <a:ea typeface="+mn-ea"/>
                <a:cs typeface="+mn-cs"/>
              </a:rPr>
              <a:t>Kết</a:t>
            </a:r>
            <a:r>
              <a:rPr kumimoji="0" lang="en-GB" sz="1800" b="1" i="0" u="none" strike="noStrike" kern="1200" cap="none" spc="0" normalizeH="0" baseline="0" noProof="0" dirty="0">
                <a:ln>
                  <a:noFill/>
                </a:ln>
                <a:solidFill>
                  <a:srgbClr val="1CBECA">
                    <a:lumMod val="50000"/>
                  </a:srgbClr>
                </a:solidFill>
                <a:effectLst/>
                <a:uLnTx/>
                <a:uFillTx/>
                <a:latin typeface="Calibri"/>
                <a:ea typeface="+mn-ea"/>
                <a:cs typeface="+mn-cs"/>
              </a:rPr>
              <a:t> luận :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Điều</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trị</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bước</a:t>
            </a:r>
            <a:r>
              <a:rPr kumimoji="0" lang="en-GB" sz="1800" b="0" i="0" u="none" strike="noStrike" kern="1200" cap="none" spc="0" normalizeH="0" baseline="0" noProof="0" dirty="0">
                <a:ln>
                  <a:noFill/>
                </a:ln>
                <a:solidFill>
                  <a:prstClr val="white"/>
                </a:solidFill>
                <a:effectLst/>
                <a:uLnTx/>
                <a:uFillTx/>
                <a:latin typeface="Calibri"/>
                <a:ea typeface="+mn-ea"/>
                <a:cs typeface="+mn-cs"/>
              </a:rPr>
              <a:t> 1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với</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erlotinib</a:t>
            </a:r>
            <a:r>
              <a:rPr kumimoji="0" lang="en-GB" sz="1800" b="0" i="0" u="none" strike="noStrike" kern="1200" cap="none" spc="0" normalizeH="0" baseline="0" noProof="0" dirty="0">
                <a:ln>
                  <a:noFill/>
                </a:ln>
                <a:solidFill>
                  <a:prstClr val="white"/>
                </a:solidFill>
                <a:effectLst/>
                <a:uLnTx/>
                <a:uFillTx/>
                <a:latin typeface="Calibri"/>
                <a:ea typeface="+mn-ea"/>
                <a:cs typeface="+mn-cs"/>
              </a:rPr>
              <a:t> ở BN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có</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đột</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biến</a:t>
            </a:r>
            <a:r>
              <a:rPr kumimoji="0" lang="en-GB" sz="1800" b="0" i="0" u="none" strike="noStrike" kern="1200" cap="none" spc="0" normalizeH="0" baseline="0" noProof="0" dirty="0">
                <a:ln>
                  <a:noFill/>
                </a:ln>
                <a:solidFill>
                  <a:prstClr val="white"/>
                </a:solidFill>
                <a:effectLst/>
                <a:uLnTx/>
                <a:uFillTx/>
                <a:latin typeface="Calibri"/>
                <a:ea typeface="+mn-ea"/>
                <a:cs typeface="+mn-cs"/>
              </a:rPr>
              <a:t> EGFR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cải</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thiện</a:t>
            </a:r>
            <a:r>
              <a:rPr kumimoji="0" lang="en-GB" sz="1800" b="0" i="0" u="none" strike="noStrike" kern="1200" cap="none" spc="0" normalizeH="0" baseline="0" noProof="0" dirty="0">
                <a:ln>
                  <a:noFill/>
                </a:ln>
                <a:solidFill>
                  <a:prstClr val="white"/>
                </a:solidFill>
                <a:effectLst/>
                <a:uLnTx/>
                <a:uFillTx/>
                <a:latin typeface="Calibri"/>
                <a:ea typeface="+mn-ea"/>
                <a:cs typeface="+mn-cs"/>
              </a:rPr>
              <a:t>  PFS  so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với</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bộ</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đôi</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hóa</a:t>
            </a:r>
            <a:r>
              <a:rPr kumimoji="0" lang="en-GB" sz="1800" b="0" i="0" u="none" strike="noStrike" kern="1200" cap="none" spc="0" normalizeH="0" baseline="0" noProof="0" dirty="0">
                <a:ln>
                  <a:noFill/>
                </a:ln>
                <a:solidFill>
                  <a:prstClr val="white"/>
                </a:solidFill>
                <a:effectLst/>
                <a:uLnTx/>
                <a:uFillTx/>
                <a:latin typeface="Calibri"/>
                <a:ea typeface="+mn-ea"/>
                <a:cs typeface="+mn-cs"/>
              </a:rPr>
              <a:t> </a:t>
            </a:r>
            <a:r>
              <a:rPr kumimoji="0" lang="en-GB" sz="1800" b="0" i="0" u="none" strike="noStrike" kern="1200" cap="none" spc="0" normalizeH="0" baseline="0" noProof="0" dirty="0" err="1">
                <a:ln>
                  <a:noFill/>
                </a:ln>
                <a:solidFill>
                  <a:prstClr val="white"/>
                </a:solidFill>
                <a:effectLst/>
                <a:uLnTx/>
                <a:uFillTx/>
                <a:latin typeface="Calibri"/>
                <a:ea typeface="+mn-ea"/>
                <a:cs typeface="+mn-cs"/>
              </a:rPr>
              <a:t>trị</a:t>
            </a:r>
            <a:endParaRPr kumimoji="0" lang="en-GB"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 name="Groupe 3"/>
          <p:cNvGrpSpPr/>
          <p:nvPr/>
        </p:nvGrpSpPr>
        <p:grpSpPr>
          <a:xfrm>
            <a:off x="2297930" y="1929544"/>
            <a:ext cx="7344835" cy="2919289"/>
            <a:chOff x="4690413" y="2239176"/>
            <a:chExt cx="3316930" cy="2053522"/>
          </a:xfrm>
        </p:grpSpPr>
        <p:sp>
          <p:nvSpPr>
            <p:cNvPr id="60" name="TextBox 25"/>
            <p:cNvSpPr txBox="1"/>
            <p:nvPr/>
          </p:nvSpPr>
          <p:spPr>
            <a:xfrm rot="16200000">
              <a:off x="4340639" y="3019215"/>
              <a:ext cx="1124448" cy="18069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Progression-free survival</a:t>
              </a:r>
              <a:b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(probability)</a:t>
              </a:r>
            </a:p>
          </p:txBody>
        </p:sp>
        <p:sp>
          <p:nvSpPr>
            <p:cNvPr id="61" name="TextBox 28"/>
            <p:cNvSpPr txBox="1"/>
            <p:nvPr/>
          </p:nvSpPr>
          <p:spPr>
            <a:xfrm>
              <a:off x="6381924" y="4077254"/>
              <a:ext cx="410605" cy="17320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Time (</a:t>
              </a:r>
              <a:r>
                <a:rPr kumimoji="0" lang="en-GB"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tháng</a:t>
              </a: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64" name="Freeform 9"/>
            <p:cNvSpPr>
              <a:spLocks/>
            </p:cNvSpPr>
            <p:nvPr/>
          </p:nvSpPr>
          <p:spPr bwMode="auto">
            <a:xfrm>
              <a:off x="5355402" y="2450453"/>
              <a:ext cx="2351088" cy="1481138"/>
            </a:xfrm>
            <a:custGeom>
              <a:avLst/>
              <a:gdLst>
                <a:gd name="T0" fmla="*/ 0 w 1481"/>
                <a:gd name="T1" fmla="*/ 0 h 933"/>
                <a:gd name="T2" fmla="*/ 0 w 1481"/>
                <a:gd name="T3" fmla="*/ 933 h 933"/>
                <a:gd name="T4" fmla="*/ 1481 w 1481"/>
                <a:gd name="T5" fmla="*/ 933 h 933"/>
              </a:gdLst>
              <a:ahLst/>
              <a:cxnLst>
                <a:cxn ang="0">
                  <a:pos x="T0" y="T1"/>
                </a:cxn>
                <a:cxn ang="0">
                  <a:pos x="T2" y="T3"/>
                </a:cxn>
                <a:cxn ang="0">
                  <a:pos x="T4" y="T5"/>
                </a:cxn>
              </a:cxnLst>
              <a:rect l="0" t="0" r="r" b="b"/>
              <a:pathLst>
                <a:path w="1481" h="933">
                  <a:moveTo>
                    <a:pt x="0" y="0"/>
                  </a:moveTo>
                  <a:lnTo>
                    <a:pt x="0" y="933"/>
                  </a:lnTo>
                  <a:lnTo>
                    <a:pt x="1481" y="933"/>
                  </a:ln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65" name="Groupe 64"/>
            <p:cNvGrpSpPr/>
            <p:nvPr/>
          </p:nvGrpSpPr>
          <p:grpSpPr>
            <a:xfrm>
              <a:off x="5315715" y="2450453"/>
              <a:ext cx="36000" cy="1481138"/>
              <a:chOff x="5541963" y="2982756"/>
              <a:chExt cx="36000" cy="1481138"/>
            </a:xfrm>
          </p:grpSpPr>
          <p:sp>
            <p:nvSpPr>
              <p:cNvPr id="66" name="Line 10"/>
              <p:cNvSpPr>
                <a:spLocks noChangeShapeType="1"/>
              </p:cNvSpPr>
              <p:nvPr/>
            </p:nvSpPr>
            <p:spPr bwMode="auto">
              <a:xfrm>
                <a:off x="5541963" y="2982756"/>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7" name="Line 11"/>
              <p:cNvSpPr>
                <a:spLocks noChangeShapeType="1"/>
              </p:cNvSpPr>
              <p:nvPr/>
            </p:nvSpPr>
            <p:spPr bwMode="auto">
              <a:xfrm>
                <a:off x="5541963" y="3279619"/>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8" name="Line 12"/>
              <p:cNvSpPr>
                <a:spLocks noChangeShapeType="1"/>
              </p:cNvSpPr>
              <p:nvPr/>
            </p:nvSpPr>
            <p:spPr bwMode="auto">
              <a:xfrm>
                <a:off x="5541963" y="3576481"/>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9" name="Line 13"/>
              <p:cNvSpPr>
                <a:spLocks noChangeShapeType="1"/>
              </p:cNvSpPr>
              <p:nvPr/>
            </p:nvSpPr>
            <p:spPr bwMode="auto">
              <a:xfrm>
                <a:off x="5541963" y="3871756"/>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0" name="Line 14"/>
              <p:cNvSpPr>
                <a:spLocks noChangeShapeType="1"/>
              </p:cNvSpPr>
              <p:nvPr/>
            </p:nvSpPr>
            <p:spPr bwMode="auto">
              <a:xfrm>
                <a:off x="5541963" y="4168619"/>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1" name="Line 15"/>
              <p:cNvSpPr>
                <a:spLocks noChangeShapeType="1"/>
              </p:cNvSpPr>
              <p:nvPr/>
            </p:nvSpPr>
            <p:spPr bwMode="auto">
              <a:xfrm>
                <a:off x="5541963" y="4463894"/>
                <a:ext cx="36000"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82" name="Rectangle à coins arrondis 81"/>
            <p:cNvSpPr/>
            <p:nvPr/>
          </p:nvSpPr>
          <p:spPr>
            <a:xfrm>
              <a:off x="4690413" y="2239176"/>
              <a:ext cx="3316930" cy="2053522"/>
            </a:xfrm>
            <a:prstGeom prst="roundRect">
              <a:avLst>
                <a:gd name="adj" fmla="val 6061"/>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a:ea typeface="+mn-ea"/>
                <a:cs typeface="+mn-cs"/>
              </a:endParaRPr>
            </a:p>
          </p:txBody>
        </p:sp>
        <p:sp>
          <p:nvSpPr>
            <p:cNvPr id="83" name="ZoneTexte 82"/>
            <p:cNvSpPr txBox="1"/>
            <p:nvPr/>
          </p:nvSpPr>
          <p:spPr>
            <a:xfrm>
              <a:off x="5343014" y="3963336"/>
              <a:ext cx="23890"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0</a:t>
              </a:r>
            </a:p>
          </p:txBody>
        </p:sp>
        <p:sp>
          <p:nvSpPr>
            <p:cNvPr id="84" name="ZoneTexte 83"/>
            <p:cNvSpPr txBox="1"/>
            <p:nvPr/>
          </p:nvSpPr>
          <p:spPr>
            <a:xfrm>
              <a:off x="5929769" y="3963336"/>
              <a:ext cx="23890"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9</a:t>
              </a:r>
            </a:p>
          </p:txBody>
        </p:sp>
        <p:sp>
          <p:nvSpPr>
            <p:cNvPr id="85" name="ZoneTexte 84"/>
            <p:cNvSpPr txBox="1"/>
            <p:nvPr/>
          </p:nvSpPr>
          <p:spPr>
            <a:xfrm>
              <a:off x="6509100" y="3963336"/>
              <a:ext cx="47778"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18</a:t>
              </a:r>
            </a:p>
          </p:txBody>
        </p:sp>
        <p:sp>
          <p:nvSpPr>
            <p:cNvPr id="86" name="ZoneTexte 85"/>
            <p:cNvSpPr txBox="1"/>
            <p:nvPr/>
          </p:nvSpPr>
          <p:spPr>
            <a:xfrm>
              <a:off x="7097362" y="3963336"/>
              <a:ext cx="47778"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27</a:t>
              </a:r>
            </a:p>
          </p:txBody>
        </p:sp>
        <p:sp>
          <p:nvSpPr>
            <p:cNvPr id="87" name="ZoneTexte 86"/>
            <p:cNvSpPr txBox="1"/>
            <p:nvPr/>
          </p:nvSpPr>
          <p:spPr>
            <a:xfrm>
              <a:off x="7682601" y="3963336"/>
              <a:ext cx="47778"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36</a:t>
              </a:r>
            </a:p>
          </p:txBody>
        </p:sp>
        <p:sp>
          <p:nvSpPr>
            <p:cNvPr id="88" name="ZoneTexte 87"/>
            <p:cNvSpPr txBox="1"/>
            <p:nvPr/>
          </p:nvSpPr>
          <p:spPr>
            <a:xfrm>
              <a:off x="5258719" y="3870035"/>
              <a:ext cx="23889" cy="89306"/>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0</a:t>
              </a:r>
            </a:p>
          </p:txBody>
        </p:sp>
        <p:sp>
          <p:nvSpPr>
            <p:cNvPr id="89" name="ZoneTexte 88"/>
            <p:cNvSpPr txBox="1"/>
            <p:nvPr/>
          </p:nvSpPr>
          <p:spPr>
            <a:xfrm>
              <a:off x="5234833" y="3574760"/>
              <a:ext cx="47778" cy="89306"/>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20</a:t>
              </a:r>
            </a:p>
          </p:txBody>
        </p:sp>
        <p:sp>
          <p:nvSpPr>
            <p:cNvPr id="90" name="ZoneTexte 89"/>
            <p:cNvSpPr txBox="1"/>
            <p:nvPr/>
          </p:nvSpPr>
          <p:spPr>
            <a:xfrm>
              <a:off x="5234833" y="3277897"/>
              <a:ext cx="47778" cy="89306"/>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40</a:t>
              </a:r>
            </a:p>
          </p:txBody>
        </p:sp>
        <p:sp>
          <p:nvSpPr>
            <p:cNvPr id="91" name="ZoneTexte 90"/>
            <p:cNvSpPr txBox="1"/>
            <p:nvPr/>
          </p:nvSpPr>
          <p:spPr>
            <a:xfrm>
              <a:off x="5234833" y="2982622"/>
              <a:ext cx="47778" cy="89306"/>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60</a:t>
              </a:r>
            </a:p>
          </p:txBody>
        </p:sp>
        <p:sp>
          <p:nvSpPr>
            <p:cNvPr id="92" name="ZoneTexte 91"/>
            <p:cNvSpPr txBox="1"/>
            <p:nvPr/>
          </p:nvSpPr>
          <p:spPr>
            <a:xfrm>
              <a:off x="5234833" y="2685760"/>
              <a:ext cx="47778" cy="89306"/>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80</a:t>
              </a:r>
            </a:p>
          </p:txBody>
        </p:sp>
        <p:sp>
          <p:nvSpPr>
            <p:cNvPr id="93" name="ZoneTexte 92"/>
            <p:cNvSpPr txBox="1"/>
            <p:nvPr/>
          </p:nvSpPr>
          <p:spPr>
            <a:xfrm>
              <a:off x="5210942" y="2388897"/>
              <a:ext cx="71668" cy="89306"/>
            </a:xfrm>
            <a:prstGeom prst="rect">
              <a:avLst/>
            </a:prstGeom>
            <a:noFill/>
          </p:spPr>
          <p:txBody>
            <a:bodyPr wrap="none" lIns="0" tIns="0" rIns="0" bIns="0"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100</a:t>
              </a:r>
            </a:p>
          </p:txBody>
        </p:sp>
        <p:grpSp>
          <p:nvGrpSpPr>
            <p:cNvPr id="106" name="Groupe 105"/>
            <p:cNvGrpSpPr/>
            <p:nvPr/>
          </p:nvGrpSpPr>
          <p:grpSpPr>
            <a:xfrm>
              <a:off x="7047628" y="2406310"/>
              <a:ext cx="856604" cy="310097"/>
              <a:chOff x="7047628" y="2480834"/>
              <a:chExt cx="856604" cy="310097"/>
            </a:xfrm>
          </p:grpSpPr>
          <p:sp>
            <p:nvSpPr>
              <p:cNvPr id="107" name="TextBox 48"/>
              <p:cNvSpPr txBox="1"/>
              <p:nvPr/>
            </p:nvSpPr>
            <p:spPr>
              <a:xfrm>
                <a:off x="7222532" y="2480834"/>
                <a:ext cx="681700" cy="310097"/>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225"/>
                  </a:spcAft>
                  <a:buClrTx/>
                  <a:buSzTx/>
                  <a:buFontTx/>
                  <a:buNone/>
                  <a:tabLst/>
                  <a:defRPr/>
                </a:pPr>
                <a:r>
                  <a:rPr kumimoji="0" lang="en-US" sz="1000" b="1" i="0" u="none" strike="noStrike" kern="1200" cap="none" spc="0" normalizeH="0" baseline="0" noProof="1">
                    <a:ln>
                      <a:noFill/>
                    </a:ln>
                    <a:solidFill>
                      <a:srgbClr val="000000"/>
                    </a:solidFill>
                    <a:effectLst/>
                    <a:uLnTx/>
                    <a:uFillTx/>
                    <a:latin typeface="Calibri"/>
                    <a:ea typeface="+mn-ea"/>
                    <a:cs typeface="+mn-cs"/>
                  </a:rPr>
                  <a:t>Erlotinib </a:t>
                </a:r>
                <a:r>
                  <a:rPr kumimoji="0" lang="en-US" sz="1000" b="0" i="0" u="none" strike="noStrike" kern="1200" cap="none" spc="0" normalizeH="0" baseline="0" noProof="1">
                    <a:ln>
                      <a:noFill/>
                    </a:ln>
                    <a:solidFill>
                      <a:srgbClr val="000000"/>
                    </a:solidFill>
                    <a:effectLst/>
                    <a:uLnTx/>
                    <a:uFillTx/>
                    <a:latin typeface="Calibri"/>
                    <a:ea typeface="+mn-ea"/>
                    <a:cs typeface="+mn-cs"/>
                  </a:rPr>
                  <a:t>(N=86)</a:t>
                </a:r>
              </a:p>
              <a:p>
                <a:pPr marL="0" marR="0" lvl="0" indent="0" algn="l" defTabSz="685800" rtl="0" eaLnBrk="1" fontAlgn="auto" latinLnBrk="0" hangingPunct="1">
                  <a:lnSpc>
                    <a:spcPct val="100000"/>
                  </a:lnSpc>
                  <a:spcBef>
                    <a:spcPts val="0"/>
                  </a:spcBef>
                  <a:spcAft>
                    <a:spcPts val="225"/>
                  </a:spcAft>
                  <a:buClrTx/>
                  <a:buSzTx/>
                  <a:buFontTx/>
                  <a:buNone/>
                  <a:tabLst/>
                  <a:defRPr/>
                </a:pPr>
                <a:r>
                  <a:rPr kumimoji="0" lang="en-US" sz="1000" b="1" i="0" u="none" strike="noStrike" kern="1200" cap="none" spc="0" normalizeH="0" baseline="0" noProof="1">
                    <a:ln>
                      <a:noFill/>
                    </a:ln>
                    <a:solidFill>
                      <a:srgbClr val="000000"/>
                    </a:solidFill>
                    <a:effectLst/>
                    <a:uLnTx/>
                    <a:uFillTx/>
                    <a:latin typeface="Calibri"/>
                    <a:ea typeface="+mn-ea"/>
                    <a:cs typeface="+mn-cs"/>
                  </a:rPr>
                  <a:t>Chemotherapy </a:t>
                </a:r>
                <a:r>
                  <a:rPr kumimoji="0" lang="en-US" sz="1000" b="0" i="0" u="none" strike="noStrike" kern="1200" cap="none" spc="0" normalizeH="0" baseline="0" noProof="1">
                    <a:ln>
                      <a:noFill/>
                    </a:ln>
                    <a:solidFill>
                      <a:srgbClr val="000000"/>
                    </a:solidFill>
                    <a:effectLst/>
                    <a:uLnTx/>
                    <a:uFillTx/>
                    <a:latin typeface="Calibri"/>
                    <a:ea typeface="+mn-ea"/>
                    <a:cs typeface="+mn-cs"/>
                  </a:rPr>
                  <a:t>(N=87)</a:t>
                </a:r>
              </a:p>
            </p:txBody>
          </p:sp>
          <p:cxnSp>
            <p:nvCxnSpPr>
              <p:cNvPr id="108" name="Straight Connector 49"/>
              <p:cNvCxnSpPr/>
              <p:nvPr/>
            </p:nvCxnSpPr>
            <p:spPr>
              <a:xfrm flipH="1">
                <a:off x="7047628" y="2580178"/>
                <a:ext cx="144000" cy="0"/>
              </a:xfrm>
              <a:prstGeom prst="line">
                <a:avLst/>
              </a:pr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50"/>
              <p:cNvCxnSpPr/>
              <p:nvPr/>
            </p:nvCxnSpPr>
            <p:spPr>
              <a:xfrm flipH="1">
                <a:off x="7047628" y="2671000"/>
                <a:ext cx="144000" cy="0"/>
              </a:xfrm>
              <a:prstGeom prst="line">
                <a:avLst/>
              </a:pr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cxnSp>
        </p:grpSp>
        <p:sp>
          <p:nvSpPr>
            <p:cNvPr id="110" name="TextBox 45"/>
            <p:cNvSpPr txBox="1"/>
            <p:nvPr/>
          </p:nvSpPr>
          <p:spPr>
            <a:xfrm>
              <a:off x="7191628" y="3032459"/>
              <a:ext cx="795131" cy="503363"/>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tab pos="1446610" algn="r"/>
                </a:tabLst>
                <a:defRPr/>
              </a:pPr>
              <a:r>
                <a:rPr kumimoji="0" lang="en-GB" sz="1350" b="0" i="0" u="none" strike="noStrike" kern="1200" cap="none" spc="0" normalizeH="0" baseline="0" noProof="0" dirty="0">
                  <a:ln>
                    <a:noFill/>
                  </a:ln>
                  <a:solidFill>
                    <a:prstClr val="black"/>
                  </a:solidFill>
                  <a:effectLst/>
                  <a:uLnTx/>
                  <a:uFillTx/>
                  <a:latin typeface="Calibri"/>
                  <a:ea typeface="+mn-ea"/>
                  <a:cs typeface="+mn-cs"/>
                </a:rPr>
                <a:t>HR 0.37 (95% CI 0.25–0.54)</a:t>
              </a:r>
            </a:p>
            <a:p>
              <a:pPr marL="0" marR="0" lvl="0" indent="0" algn="l" defTabSz="685800" rtl="0" eaLnBrk="1" fontAlgn="auto" latinLnBrk="0" hangingPunct="1">
                <a:lnSpc>
                  <a:spcPct val="100000"/>
                </a:lnSpc>
                <a:spcBef>
                  <a:spcPts val="0"/>
                </a:spcBef>
                <a:spcAft>
                  <a:spcPts val="0"/>
                </a:spcAft>
                <a:buClrTx/>
                <a:buSzTx/>
                <a:buFontTx/>
                <a:buNone/>
                <a:tabLst>
                  <a:tab pos="1446610" algn="r"/>
                </a:tabLst>
                <a:defRPr/>
              </a:pPr>
              <a:r>
                <a:rPr kumimoji="0" lang="en-GB" sz="1350" b="0" i="0" u="none" strike="noStrike" kern="1200" cap="none" spc="0" normalizeH="0" baseline="0" noProof="0" dirty="0">
                  <a:ln>
                    <a:noFill/>
                  </a:ln>
                  <a:solidFill>
                    <a:prstClr val="black"/>
                  </a:solidFill>
                  <a:effectLst/>
                  <a:uLnTx/>
                  <a:uFillTx/>
                  <a:latin typeface="Calibri"/>
                  <a:ea typeface="+mn-ea"/>
                  <a:cs typeface="+mn-cs"/>
                </a:rPr>
                <a:t>Log rank </a:t>
              </a:r>
              <a:r>
                <a:rPr kumimoji="0" lang="en-GB" sz="1350" b="0" i="1" u="none" strike="noStrike" kern="1200" cap="none" spc="0" normalizeH="0" baseline="0" noProof="0" dirty="0">
                  <a:ln>
                    <a:noFill/>
                  </a:ln>
                  <a:solidFill>
                    <a:prstClr val="black"/>
                  </a:solidFill>
                  <a:effectLst/>
                  <a:uLnTx/>
                  <a:uFillTx/>
                  <a:latin typeface="Calibri"/>
                  <a:ea typeface="+mn-ea"/>
                  <a:cs typeface="+mn-cs"/>
                </a:rPr>
                <a:t>p</a:t>
              </a:r>
              <a:r>
                <a:rPr kumimoji="0" lang="en-GB" sz="1350" b="0" i="0" u="none" strike="noStrike" kern="1200" cap="none" spc="0" normalizeH="0" baseline="0" noProof="0" dirty="0">
                  <a:ln>
                    <a:noFill/>
                  </a:ln>
                  <a:solidFill>
                    <a:prstClr val="black"/>
                  </a:solidFill>
                  <a:effectLst/>
                  <a:uLnTx/>
                  <a:uFillTx/>
                  <a:latin typeface="Calibri"/>
                  <a:ea typeface="+mn-ea"/>
                  <a:cs typeface="+mn-cs"/>
                </a:rPr>
                <a:t>&lt;0.001</a:t>
              </a:r>
            </a:p>
          </p:txBody>
        </p:sp>
        <p:sp>
          <p:nvSpPr>
            <p:cNvPr id="111" name="Textfeld 25"/>
            <p:cNvSpPr txBox="1">
              <a:spLocks noChangeArrowheads="1"/>
            </p:cNvSpPr>
            <p:nvPr/>
          </p:nvSpPr>
          <p:spPr bwMode="auto">
            <a:xfrm>
              <a:off x="7204785" y="2684902"/>
              <a:ext cx="692046" cy="357225"/>
            </a:xfrm>
            <a:prstGeom prst="rect">
              <a:avLst/>
            </a:prstGeom>
            <a:noFill/>
            <a:ln w="9525">
              <a:noFill/>
              <a:miter lim="800000"/>
              <a:headEnd/>
              <a:tailEnd/>
            </a:ln>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1350" b="1" i="0" u="none" strike="noStrike" kern="1200" cap="none" spc="0" normalizeH="0" baseline="0" noProof="0" dirty="0">
                  <a:ln>
                    <a:noFill/>
                  </a:ln>
                  <a:solidFill>
                    <a:srgbClr val="000000"/>
                  </a:solidFill>
                  <a:effectLst/>
                  <a:uLnTx/>
                  <a:uFillTx/>
                  <a:latin typeface="Calibri"/>
                  <a:ea typeface="+mn-ea"/>
                  <a:cs typeface="+mn-cs"/>
                </a:rPr>
                <a:t>PFS: 9.7 </a:t>
              </a:r>
              <a:r>
                <a:rPr kumimoji="0" lang="de-DE" sz="1350" b="1" i="1" u="none" strike="noStrike" kern="1200" cap="none" spc="0" normalizeH="0" baseline="0" noProof="0" dirty="0">
                  <a:ln>
                    <a:noFill/>
                  </a:ln>
                  <a:solidFill>
                    <a:srgbClr val="000000"/>
                  </a:solidFill>
                  <a:effectLst/>
                  <a:uLnTx/>
                  <a:uFillTx/>
                  <a:latin typeface="Calibri"/>
                  <a:ea typeface="+mn-ea"/>
                  <a:cs typeface="+mn-cs"/>
                </a:rPr>
                <a:t>vs</a:t>
              </a:r>
              <a:r>
                <a:rPr kumimoji="0" lang="de-DE" sz="1350" b="1" i="0" u="none" strike="noStrike" kern="1200" cap="none" spc="0" normalizeH="0" baseline="0" noProof="0" dirty="0">
                  <a:ln>
                    <a:noFill/>
                  </a:ln>
                  <a:solidFill>
                    <a:srgbClr val="000000"/>
                  </a:solidFill>
                  <a:effectLst/>
                  <a:uLnTx/>
                  <a:uFillTx/>
                  <a:latin typeface="Calibri"/>
                  <a:ea typeface="+mn-ea"/>
                  <a:cs typeface="+mn-cs"/>
                </a:rPr>
                <a:t> 5.2 tháng</a:t>
              </a:r>
            </a:p>
          </p:txBody>
        </p:sp>
        <p:grpSp>
          <p:nvGrpSpPr>
            <p:cNvPr id="14" name="Groupe 13"/>
            <p:cNvGrpSpPr/>
            <p:nvPr/>
          </p:nvGrpSpPr>
          <p:grpSpPr>
            <a:xfrm>
              <a:off x="5354889" y="3931591"/>
              <a:ext cx="2351601" cy="36000"/>
              <a:chOff x="5354889" y="3931591"/>
              <a:chExt cx="2351601" cy="36000"/>
            </a:xfrm>
          </p:grpSpPr>
          <p:sp>
            <p:nvSpPr>
              <p:cNvPr id="73" name="Line 16"/>
              <p:cNvSpPr>
                <a:spLocks noChangeShapeType="1"/>
              </p:cNvSpPr>
              <p:nvPr/>
            </p:nvSpPr>
            <p:spPr bwMode="auto">
              <a:xfrm flipV="1">
                <a:off x="5354889"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4" name="Line 17"/>
              <p:cNvSpPr>
                <a:spLocks noChangeShapeType="1"/>
              </p:cNvSpPr>
              <p:nvPr/>
            </p:nvSpPr>
            <p:spPr bwMode="auto">
              <a:xfrm flipV="1">
                <a:off x="5942790"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5" name="Line 18"/>
              <p:cNvSpPr>
                <a:spLocks noChangeShapeType="1"/>
              </p:cNvSpPr>
              <p:nvPr/>
            </p:nvSpPr>
            <p:spPr bwMode="auto">
              <a:xfrm flipV="1">
                <a:off x="6530691"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6" name="Line 19"/>
              <p:cNvSpPr>
                <a:spLocks noChangeShapeType="1"/>
              </p:cNvSpPr>
              <p:nvPr/>
            </p:nvSpPr>
            <p:spPr bwMode="auto">
              <a:xfrm flipV="1">
                <a:off x="7118592"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7" name="Line 22"/>
              <p:cNvSpPr>
                <a:spLocks noChangeShapeType="1"/>
              </p:cNvSpPr>
              <p:nvPr/>
            </p:nvSpPr>
            <p:spPr bwMode="auto">
              <a:xfrm flipV="1">
                <a:off x="7706490"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12" name="Line 17"/>
              <p:cNvSpPr>
                <a:spLocks noChangeShapeType="1"/>
              </p:cNvSpPr>
              <p:nvPr/>
            </p:nvSpPr>
            <p:spPr bwMode="auto">
              <a:xfrm flipV="1">
                <a:off x="5550856"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13" name="Line 18"/>
              <p:cNvSpPr>
                <a:spLocks noChangeShapeType="1"/>
              </p:cNvSpPr>
              <p:nvPr/>
            </p:nvSpPr>
            <p:spPr bwMode="auto">
              <a:xfrm flipV="1">
                <a:off x="6138757"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14" name="Line 19"/>
              <p:cNvSpPr>
                <a:spLocks noChangeShapeType="1"/>
              </p:cNvSpPr>
              <p:nvPr/>
            </p:nvSpPr>
            <p:spPr bwMode="auto">
              <a:xfrm flipV="1">
                <a:off x="6726658"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15" name="Line 22"/>
              <p:cNvSpPr>
                <a:spLocks noChangeShapeType="1"/>
              </p:cNvSpPr>
              <p:nvPr/>
            </p:nvSpPr>
            <p:spPr bwMode="auto">
              <a:xfrm flipV="1">
                <a:off x="7314559"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16" name="Line 17"/>
              <p:cNvSpPr>
                <a:spLocks noChangeShapeType="1"/>
              </p:cNvSpPr>
              <p:nvPr/>
            </p:nvSpPr>
            <p:spPr bwMode="auto">
              <a:xfrm flipV="1">
                <a:off x="5746823"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17" name="Line 18"/>
              <p:cNvSpPr>
                <a:spLocks noChangeShapeType="1"/>
              </p:cNvSpPr>
              <p:nvPr/>
            </p:nvSpPr>
            <p:spPr bwMode="auto">
              <a:xfrm flipV="1">
                <a:off x="6334724"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18" name="Line 19"/>
              <p:cNvSpPr>
                <a:spLocks noChangeShapeType="1"/>
              </p:cNvSpPr>
              <p:nvPr/>
            </p:nvSpPr>
            <p:spPr bwMode="auto">
              <a:xfrm flipV="1">
                <a:off x="6922625"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19" name="Line 22"/>
              <p:cNvSpPr>
                <a:spLocks noChangeShapeType="1"/>
              </p:cNvSpPr>
              <p:nvPr/>
            </p:nvSpPr>
            <p:spPr bwMode="auto">
              <a:xfrm flipV="1">
                <a:off x="7510526" y="3931591"/>
                <a:ext cx="0" cy="360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120" name="ZoneTexte 119"/>
            <p:cNvSpPr txBox="1"/>
            <p:nvPr/>
          </p:nvSpPr>
          <p:spPr>
            <a:xfrm>
              <a:off x="5538912" y="3963336"/>
              <a:ext cx="23890"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3</a:t>
              </a:r>
            </a:p>
          </p:txBody>
        </p:sp>
        <p:sp>
          <p:nvSpPr>
            <p:cNvPr id="121" name="ZoneTexte 120"/>
            <p:cNvSpPr txBox="1"/>
            <p:nvPr/>
          </p:nvSpPr>
          <p:spPr>
            <a:xfrm>
              <a:off x="5734878" y="3963336"/>
              <a:ext cx="23890"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6</a:t>
              </a:r>
            </a:p>
          </p:txBody>
        </p:sp>
        <p:sp>
          <p:nvSpPr>
            <p:cNvPr id="122" name="ZoneTexte 121"/>
            <p:cNvSpPr txBox="1"/>
            <p:nvPr/>
          </p:nvSpPr>
          <p:spPr>
            <a:xfrm>
              <a:off x="6115738" y="3963336"/>
              <a:ext cx="47778"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12</a:t>
              </a:r>
            </a:p>
          </p:txBody>
        </p:sp>
        <p:sp>
          <p:nvSpPr>
            <p:cNvPr id="123" name="ZoneTexte 122"/>
            <p:cNvSpPr txBox="1"/>
            <p:nvPr/>
          </p:nvSpPr>
          <p:spPr>
            <a:xfrm>
              <a:off x="6310495" y="3963336"/>
              <a:ext cx="47778"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15</a:t>
              </a:r>
            </a:p>
          </p:txBody>
        </p:sp>
        <p:sp>
          <p:nvSpPr>
            <p:cNvPr id="124" name="ZoneTexte 123"/>
            <p:cNvSpPr txBox="1"/>
            <p:nvPr/>
          </p:nvSpPr>
          <p:spPr>
            <a:xfrm>
              <a:off x="6702768" y="3963336"/>
              <a:ext cx="47778"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21</a:t>
              </a:r>
            </a:p>
          </p:txBody>
        </p:sp>
        <p:sp>
          <p:nvSpPr>
            <p:cNvPr id="125" name="ZoneTexte 124"/>
            <p:cNvSpPr txBox="1"/>
            <p:nvPr/>
          </p:nvSpPr>
          <p:spPr>
            <a:xfrm>
              <a:off x="6898736" y="3963336"/>
              <a:ext cx="47778"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24</a:t>
              </a:r>
            </a:p>
          </p:txBody>
        </p:sp>
        <p:sp>
          <p:nvSpPr>
            <p:cNvPr id="126" name="ZoneTexte 125"/>
            <p:cNvSpPr txBox="1"/>
            <p:nvPr/>
          </p:nvSpPr>
          <p:spPr>
            <a:xfrm>
              <a:off x="7290670" y="3963336"/>
              <a:ext cx="47778"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30</a:t>
              </a:r>
            </a:p>
          </p:txBody>
        </p:sp>
        <p:sp>
          <p:nvSpPr>
            <p:cNvPr id="127" name="ZoneTexte 126"/>
            <p:cNvSpPr txBox="1"/>
            <p:nvPr/>
          </p:nvSpPr>
          <p:spPr>
            <a:xfrm>
              <a:off x="7486638" y="3963336"/>
              <a:ext cx="47778" cy="89306"/>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825" b="0" i="0" u="none" strike="noStrike" kern="1200" cap="none" spc="0" normalizeH="0" baseline="0" noProof="0" dirty="0">
                  <a:ln>
                    <a:noFill/>
                  </a:ln>
                  <a:solidFill>
                    <a:prstClr val="white">
                      <a:lumMod val="50000"/>
                    </a:prstClr>
                  </a:solidFill>
                  <a:effectLst/>
                  <a:uLnTx/>
                  <a:uFillTx/>
                  <a:latin typeface="Calibri"/>
                  <a:ea typeface="+mn-ea"/>
                  <a:cs typeface="+mn-cs"/>
                </a:rPr>
                <a:t>33</a:t>
              </a:r>
            </a:p>
          </p:txBody>
        </p:sp>
        <p:sp>
          <p:nvSpPr>
            <p:cNvPr id="157" name="Freeform 26"/>
            <p:cNvSpPr>
              <a:spLocks/>
            </p:cNvSpPr>
            <p:nvPr/>
          </p:nvSpPr>
          <p:spPr bwMode="auto">
            <a:xfrm>
              <a:off x="5361752" y="2447758"/>
              <a:ext cx="2122488" cy="1290638"/>
            </a:xfrm>
            <a:custGeom>
              <a:avLst/>
              <a:gdLst>
                <a:gd name="T0" fmla="*/ 7 w 1337"/>
                <a:gd name="T1" fmla="*/ 0 h 813"/>
                <a:gd name="T2" fmla="*/ 19 w 1337"/>
                <a:gd name="T3" fmla="*/ 12 h 813"/>
                <a:gd name="T4" fmla="*/ 24 w 1337"/>
                <a:gd name="T5" fmla="*/ 24 h 813"/>
                <a:gd name="T6" fmla="*/ 40 w 1337"/>
                <a:gd name="T7" fmla="*/ 41 h 813"/>
                <a:gd name="T8" fmla="*/ 43 w 1337"/>
                <a:gd name="T9" fmla="*/ 50 h 813"/>
                <a:gd name="T10" fmla="*/ 54 w 1337"/>
                <a:gd name="T11" fmla="*/ 62 h 813"/>
                <a:gd name="T12" fmla="*/ 62 w 1337"/>
                <a:gd name="T13" fmla="*/ 83 h 813"/>
                <a:gd name="T14" fmla="*/ 69 w 1337"/>
                <a:gd name="T15" fmla="*/ 97 h 813"/>
                <a:gd name="T16" fmla="*/ 78 w 1337"/>
                <a:gd name="T17" fmla="*/ 109 h 813"/>
                <a:gd name="T18" fmla="*/ 95 w 1337"/>
                <a:gd name="T19" fmla="*/ 119 h 813"/>
                <a:gd name="T20" fmla="*/ 106 w 1337"/>
                <a:gd name="T21" fmla="*/ 130 h 813"/>
                <a:gd name="T22" fmla="*/ 109 w 1337"/>
                <a:gd name="T23" fmla="*/ 140 h 813"/>
                <a:gd name="T24" fmla="*/ 114 w 1337"/>
                <a:gd name="T25" fmla="*/ 159 h 813"/>
                <a:gd name="T26" fmla="*/ 123 w 1337"/>
                <a:gd name="T27" fmla="*/ 168 h 813"/>
                <a:gd name="T28" fmla="*/ 154 w 1337"/>
                <a:gd name="T29" fmla="*/ 178 h 813"/>
                <a:gd name="T30" fmla="*/ 213 w 1337"/>
                <a:gd name="T31" fmla="*/ 187 h 813"/>
                <a:gd name="T32" fmla="*/ 232 w 1337"/>
                <a:gd name="T33" fmla="*/ 204 h 813"/>
                <a:gd name="T34" fmla="*/ 236 w 1337"/>
                <a:gd name="T35" fmla="*/ 215 h 813"/>
                <a:gd name="T36" fmla="*/ 239 w 1337"/>
                <a:gd name="T37" fmla="*/ 230 h 813"/>
                <a:gd name="T38" fmla="*/ 279 w 1337"/>
                <a:gd name="T39" fmla="*/ 241 h 813"/>
                <a:gd name="T40" fmla="*/ 288 w 1337"/>
                <a:gd name="T41" fmla="*/ 251 h 813"/>
                <a:gd name="T42" fmla="*/ 293 w 1337"/>
                <a:gd name="T43" fmla="*/ 279 h 813"/>
                <a:gd name="T44" fmla="*/ 310 w 1337"/>
                <a:gd name="T45" fmla="*/ 298 h 813"/>
                <a:gd name="T46" fmla="*/ 314 w 1337"/>
                <a:gd name="T47" fmla="*/ 310 h 813"/>
                <a:gd name="T48" fmla="*/ 326 w 1337"/>
                <a:gd name="T49" fmla="*/ 324 h 813"/>
                <a:gd name="T50" fmla="*/ 340 w 1337"/>
                <a:gd name="T51" fmla="*/ 341 h 813"/>
                <a:gd name="T52" fmla="*/ 345 w 1337"/>
                <a:gd name="T53" fmla="*/ 357 h 813"/>
                <a:gd name="T54" fmla="*/ 357 w 1337"/>
                <a:gd name="T55" fmla="*/ 367 h 813"/>
                <a:gd name="T56" fmla="*/ 362 w 1337"/>
                <a:gd name="T57" fmla="*/ 400 h 813"/>
                <a:gd name="T58" fmla="*/ 366 w 1337"/>
                <a:gd name="T59" fmla="*/ 421 h 813"/>
                <a:gd name="T60" fmla="*/ 385 w 1337"/>
                <a:gd name="T61" fmla="*/ 430 h 813"/>
                <a:gd name="T62" fmla="*/ 399 w 1337"/>
                <a:gd name="T63" fmla="*/ 447 h 813"/>
                <a:gd name="T64" fmla="*/ 404 w 1337"/>
                <a:gd name="T65" fmla="*/ 463 h 813"/>
                <a:gd name="T66" fmla="*/ 430 w 1337"/>
                <a:gd name="T67" fmla="*/ 480 h 813"/>
                <a:gd name="T68" fmla="*/ 442 w 1337"/>
                <a:gd name="T69" fmla="*/ 494 h 813"/>
                <a:gd name="T70" fmla="*/ 444 w 1337"/>
                <a:gd name="T71" fmla="*/ 511 h 813"/>
                <a:gd name="T72" fmla="*/ 451 w 1337"/>
                <a:gd name="T73" fmla="*/ 532 h 813"/>
                <a:gd name="T74" fmla="*/ 463 w 1337"/>
                <a:gd name="T75" fmla="*/ 548 h 813"/>
                <a:gd name="T76" fmla="*/ 508 w 1337"/>
                <a:gd name="T77" fmla="*/ 565 h 813"/>
                <a:gd name="T78" fmla="*/ 520 w 1337"/>
                <a:gd name="T79" fmla="*/ 584 h 813"/>
                <a:gd name="T80" fmla="*/ 565 w 1337"/>
                <a:gd name="T81" fmla="*/ 600 h 813"/>
                <a:gd name="T82" fmla="*/ 636 w 1337"/>
                <a:gd name="T83" fmla="*/ 617 h 813"/>
                <a:gd name="T84" fmla="*/ 648 w 1337"/>
                <a:gd name="T85" fmla="*/ 638 h 813"/>
                <a:gd name="T86" fmla="*/ 657 w 1337"/>
                <a:gd name="T87" fmla="*/ 659 h 813"/>
                <a:gd name="T88" fmla="*/ 673 w 1337"/>
                <a:gd name="T89" fmla="*/ 676 h 813"/>
                <a:gd name="T90" fmla="*/ 709 w 1337"/>
                <a:gd name="T91" fmla="*/ 695 h 813"/>
                <a:gd name="T92" fmla="*/ 900 w 1337"/>
                <a:gd name="T93" fmla="*/ 711 h 813"/>
                <a:gd name="T94" fmla="*/ 981 w 1337"/>
                <a:gd name="T95" fmla="*/ 749 h 813"/>
                <a:gd name="T96" fmla="*/ 985 w 1337"/>
                <a:gd name="T97" fmla="*/ 775 h 813"/>
                <a:gd name="T98" fmla="*/ 1337 w 1337"/>
                <a:gd name="T99"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37" h="813">
                  <a:moveTo>
                    <a:pt x="0" y="0"/>
                  </a:moveTo>
                  <a:lnTo>
                    <a:pt x="7" y="0"/>
                  </a:lnTo>
                  <a:lnTo>
                    <a:pt x="7" y="12"/>
                  </a:lnTo>
                  <a:lnTo>
                    <a:pt x="19" y="12"/>
                  </a:lnTo>
                  <a:lnTo>
                    <a:pt x="19" y="24"/>
                  </a:lnTo>
                  <a:lnTo>
                    <a:pt x="24" y="24"/>
                  </a:lnTo>
                  <a:lnTo>
                    <a:pt x="24" y="41"/>
                  </a:lnTo>
                  <a:lnTo>
                    <a:pt x="40" y="41"/>
                  </a:lnTo>
                  <a:lnTo>
                    <a:pt x="40" y="50"/>
                  </a:lnTo>
                  <a:lnTo>
                    <a:pt x="43" y="50"/>
                  </a:lnTo>
                  <a:lnTo>
                    <a:pt x="43" y="62"/>
                  </a:lnTo>
                  <a:lnTo>
                    <a:pt x="54" y="62"/>
                  </a:lnTo>
                  <a:lnTo>
                    <a:pt x="54" y="83"/>
                  </a:lnTo>
                  <a:lnTo>
                    <a:pt x="62" y="83"/>
                  </a:lnTo>
                  <a:lnTo>
                    <a:pt x="62" y="97"/>
                  </a:lnTo>
                  <a:lnTo>
                    <a:pt x="69" y="97"/>
                  </a:lnTo>
                  <a:lnTo>
                    <a:pt x="69" y="109"/>
                  </a:lnTo>
                  <a:lnTo>
                    <a:pt x="78" y="109"/>
                  </a:lnTo>
                  <a:lnTo>
                    <a:pt x="78" y="119"/>
                  </a:lnTo>
                  <a:lnTo>
                    <a:pt x="95" y="119"/>
                  </a:lnTo>
                  <a:lnTo>
                    <a:pt x="95" y="130"/>
                  </a:lnTo>
                  <a:lnTo>
                    <a:pt x="106" y="130"/>
                  </a:lnTo>
                  <a:lnTo>
                    <a:pt x="106" y="140"/>
                  </a:lnTo>
                  <a:lnTo>
                    <a:pt x="109" y="140"/>
                  </a:lnTo>
                  <a:lnTo>
                    <a:pt x="109" y="159"/>
                  </a:lnTo>
                  <a:lnTo>
                    <a:pt x="114" y="159"/>
                  </a:lnTo>
                  <a:lnTo>
                    <a:pt x="114" y="168"/>
                  </a:lnTo>
                  <a:lnTo>
                    <a:pt x="123" y="168"/>
                  </a:lnTo>
                  <a:lnTo>
                    <a:pt x="123" y="178"/>
                  </a:lnTo>
                  <a:lnTo>
                    <a:pt x="154" y="178"/>
                  </a:lnTo>
                  <a:lnTo>
                    <a:pt x="154" y="187"/>
                  </a:lnTo>
                  <a:lnTo>
                    <a:pt x="213" y="187"/>
                  </a:lnTo>
                  <a:lnTo>
                    <a:pt x="213" y="204"/>
                  </a:lnTo>
                  <a:lnTo>
                    <a:pt x="232" y="204"/>
                  </a:lnTo>
                  <a:lnTo>
                    <a:pt x="232" y="215"/>
                  </a:lnTo>
                  <a:lnTo>
                    <a:pt x="236" y="215"/>
                  </a:lnTo>
                  <a:lnTo>
                    <a:pt x="236" y="230"/>
                  </a:lnTo>
                  <a:lnTo>
                    <a:pt x="239" y="230"/>
                  </a:lnTo>
                  <a:lnTo>
                    <a:pt x="239" y="241"/>
                  </a:lnTo>
                  <a:lnTo>
                    <a:pt x="279" y="241"/>
                  </a:lnTo>
                  <a:lnTo>
                    <a:pt x="279" y="251"/>
                  </a:lnTo>
                  <a:lnTo>
                    <a:pt x="288" y="251"/>
                  </a:lnTo>
                  <a:lnTo>
                    <a:pt x="288" y="279"/>
                  </a:lnTo>
                  <a:lnTo>
                    <a:pt x="293" y="279"/>
                  </a:lnTo>
                  <a:lnTo>
                    <a:pt x="293" y="298"/>
                  </a:lnTo>
                  <a:lnTo>
                    <a:pt x="310" y="298"/>
                  </a:lnTo>
                  <a:lnTo>
                    <a:pt x="310" y="310"/>
                  </a:lnTo>
                  <a:lnTo>
                    <a:pt x="314" y="310"/>
                  </a:lnTo>
                  <a:lnTo>
                    <a:pt x="314" y="324"/>
                  </a:lnTo>
                  <a:lnTo>
                    <a:pt x="326" y="324"/>
                  </a:lnTo>
                  <a:lnTo>
                    <a:pt x="326" y="341"/>
                  </a:lnTo>
                  <a:lnTo>
                    <a:pt x="340" y="341"/>
                  </a:lnTo>
                  <a:lnTo>
                    <a:pt x="340" y="357"/>
                  </a:lnTo>
                  <a:lnTo>
                    <a:pt x="345" y="357"/>
                  </a:lnTo>
                  <a:lnTo>
                    <a:pt x="345" y="367"/>
                  </a:lnTo>
                  <a:lnTo>
                    <a:pt x="357" y="367"/>
                  </a:lnTo>
                  <a:lnTo>
                    <a:pt x="357" y="400"/>
                  </a:lnTo>
                  <a:lnTo>
                    <a:pt x="362" y="400"/>
                  </a:lnTo>
                  <a:lnTo>
                    <a:pt x="362" y="421"/>
                  </a:lnTo>
                  <a:lnTo>
                    <a:pt x="366" y="421"/>
                  </a:lnTo>
                  <a:lnTo>
                    <a:pt x="366" y="430"/>
                  </a:lnTo>
                  <a:lnTo>
                    <a:pt x="385" y="430"/>
                  </a:lnTo>
                  <a:lnTo>
                    <a:pt x="385" y="447"/>
                  </a:lnTo>
                  <a:lnTo>
                    <a:pt x="399" y="447"/>
                  </a:lnTo>
                  <a:lnTo>
                    <a:pt x="399" y="463"/>
                  </a:lnTo>
                  <a:lnTo>
                    <a:pt x="404" y="463"/>
                  </a:lnTo>
                  <a:lnTo>
                    <a:pt x="404" y="480"/>
                  </a:lnTo>
                  <a:lnTo>
                    <a:pt x="430" y="480"/>
                  </a:lnTo>
                  <a:lnTo>
                    <a:pt x="430" y="494"/>
                  </a:lnTo>
                  <a:lnTo>
                    <a:pt x="442" y="494"/>
                  </a:lnTo>
                  <a:lnTo>
                    <a:pt x="442" y="511"/>
                  </a:lnTo>
                  <a:lnTo>
                    <a:pt x="444" y="511"/>
                  </a:lnTo>
                  <a:lnTo>
                    <a:pt x="444" y="532"/>
                  </a:lnTo>
                  <a:lnTo>
                    <a:pt x="451" y="532"/>
                  </a:lnTo>
                  <a:lnTo>
                    <a:pt x="451" y="548"/>
                  </a:lnTo>
                  <a:lnTo>
                    <a:pt x="463" y="548"/>
                  </a:lnTo>
                  <a:lnTo>
                    <a:pt x="463" y="565"/>
                  </a:lnTo>
                  <a:lnTo>
                    <a:pt x="508" y="565"/>
                  </a:lnTo>
                  <a:lnTo>
                    <a:pt x="508" y="584"/>
                  </a:lnTo>
                  <a:lnTo>
                    <a:pt x="520" y="584"/>
                  </a:lnTo>
                  <a:lnTo>
                    <a:pt x="520" y="600"/>
                  </a:lnTo>
                  <a:lnTo>
                    <a:pt x="565" y="600"/>
                  </a:lnTo>
                  <a:lnTo>
                    <a:pt x="565" y="617"/>
                  </a:lnTo>
                  <a:lnTo>
                    <a:pt x="636" y="617"/>
                  </a:lnTo>
                  <a:lnTo>
                    <a:pt x="636" y="638"/>
                  </a:lnTo>
                  <a:lnTo>
                    <a:pt x="648" y="638"/>
                  </a:lnTo>
                  <a:lnTo>
                    <a:pt x="648" y="659"/>
                  </a:lnTo>
                  <a:lnTo>
                    <a:pt x="657" y="659"/>
                  </a:lnTo>
                  <a:lnTo>
                    <a:pt x="657" y="676"/>
                  </a:lnTo>
                  <a:lnTo>
                    <a:pt x="673" y="676"/>
                  </a:lnTo>
                  <a:lnTo>
                    <a:pt x="673" y="695"/>
                  </a:lnTo>
                  <a:lnTo>
                    <a:pt x="709" y="695"/>
                  </a:lnTo>
                  <a:lnTo>
                    <a:pt x="709" y="711"/>
                  </a:lnTo>
                  <a:lnTo>
                    <a:pt x="900" y="711"/>
                  </a:lnTo>
                  <a:lnTo>
                    <a:pt x="900" y="749"/>
                  </a:lnTo>
                  <a:lnTo>
                    <a:pt x="981" y="749"/>
                  </a:lnTo>
                  <a:lnTo>
                    <a:pt x="981" y="775"/>
                  </a:lnTo>
                  <a:lnTo>
                    <a:pt x="985" y="775"/>
                  </a:lnTo>
                  <a:lnTo>
                    <a:pt x="985" y="813"/>
                  </a:lnTo>
                  <a:lnTo>
                    <a:pt x="1337" y="813"/>
                  </a:lnTo>
                </a:path>
              </a:pathLst>
            </a:custGeom>
            <a:ln w="19050" cap="rnd">
              <a:solidFill>
                <a:srgbClr val="00B050"/>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58" name="Freeform 5"/>
            <p:cNvSpPr>
              <a:spLocks/>
            </p:cNvSpPr>
            <p:nvPr/>
          </p:nvSpPr>
          <p:spPr bwMode="auto">
            <a:xfrm>
              <a:off x="5361752" y="2452521"/>
              <a:ext cx="1530350" cy="1473200"/>
            </a:xfrm>
            <a:custGeom>
              <a:avLst/>
              <a:gdLst>
                <a:gd name="T0" fmla="*/ 12 w 964"/>
                <a:gd name="T1" fmla="*/ 0 h 928"/>
                <a:gd name="T2" fmla="*/ 26 w 964"/>
                <a:gd name="T3" fmla="*/ 21 h 928"/>
                <a:gd name="T4" fmla="*/ 33 w 964"/>
                <a:gd name="T5" fmla="*/ 38 h 928"/>
                <a:gd name="T6" fmla="*/ 38 w 964"/>
                <a:gd name="T7" fmla="*/ 52 h 928"/>
                <a:gd name="T8" fmla="*/ 45 w 964"/>
                <a:gd name="T9" fmla="*/ 75 h 928"/>
                <a:gd name="T10" fmla="*/ 50 w 964"/>
                <a:gd name="T11" fmla="*/ 85 h 928"/>
                <a:gd name="T12" fmla="*/ 54 w 964"/>
                <a:gd name="T13" fmla="*/ 94 h 928"/>
                <a:gd name="T14" fmla="*/ 57 w 964"/>
                <a:gd name="T15" fmla="*/ 111 h 928"/>
                <a:gd name="T16" fmla="*/ 59 w 964"/>
                <a:gd name="T17" fmla="*/ 137 h 928"/>
                <a:gd name="T18" fmla="*/ 73 w 964"/>
                <a:gd name="T19" fmla="*/ 163 h 928"/>
                <a:gd name="T20" fmla="*/ 99 w 964"/>
                <a:gd name="T21" fmla="*/ 179 h 928"/>
                <a:gd name="T22" fmla="*/ 118 w 964"/>
                <a:gd name="T23" fmla="*/ 198 h 928"/>
                <a:gd name="T24" fmla="*/ 130 w 964"/>
                <a:gd name="T25" fmla="*/ 205 h 928"/>
                <a:gd name="T26" fmla="*/ 154 w 964"/>
                <a:gd name="T27" fmla="*/ 222 h 928"/>
                <a:gd name="T28" fmla="*/ 163 w 964"/>
                <a:gd name="T29" fmla="*/ 238 h 928"/>
                <a:gd name="T30" fmla="*/ 166 w 964"/>
                <a:gd name="T31" fmla="*/ 255 h 928"/>
                <a:gd name="T32" fmla="*/ 170 w 964"/>
                <a:gd name="T33" fmla="*/ 271 h 928"/>
                <a:gd name="T34" fmla="*/ 173 w 964"/>
                <a:gd name="T35" fmla="*/ 281 h 928"/>
                <a:gd name="T36" fmla="*/ 177 w 964"/>
                <a:gd name="T37" fmla="*/ 297 h 928"/>
                <a:gd name="T38" fmla="*/ 180 w 964"/>
                <a:gd name="T39" fmla="*/ 328 h 928"/>
                <a:gd name="T40" fmla="*/ 182 w 964"/>
                <a:gd name="T41" fmla="*/ 354 h 928"/>
                <a:gd name="T42" fmla="*/ 187 w 964"/>
                <a:gd name="T43" fmla="*/ 361 h 928"/>
                <a:gd name="T44" fmla="*/ 196 w 964"/>
                <a:gd name="T45" fmla="*/ 385 h 928"/>
                <a:gd name="T46" fmla="*/ 203 w 964"/>
                <a:gd name="T47" fmla="*/ 408 h 928"/>
                <a:gd name="T48" fmla="*/ 206 w 964"/>
                <a:gd name="T49" fmla="*/ 418 h 928"/>
                <a:gd name="T50" fmla="*/ 210 w 964"/>
                <a:gd name="T51" fmla="*/ 434 h 928"/>
                <a:gd name="T52" fmla="*/ 213 w 964"/>
                <a:gd name="T53" fmla="*/ 451 h 928"/>
                <a:gd name="T54" fmla="*/ 220 w 964"/>
                <a:gd name="T55" fmla="*/ 489 h 928"/>
                <a:gd name="T56" fmla="*/ 225 w 964"/>
                <a:gd name="T57" fmla="*/ 515 h 928"/>
                <a:gd name="T58" fmla="*/ 227 w 964"/>
                <a:gd name="T59" fmla="*/ 536 h 928"/>
                <a:gd name="T60" fmla="*/ 239 w 964"/>
                <a:gd name="T61" fmla="*/ 550 h 928"/>
                <a:gd name="T62" fmla="*/ 246 w 964"/>
                <a:gd name="T63" fmla="*/ 583 h 928"/>
                <a:gd name="T64" fmla="*/ 260 w 964"/>
                <a:gd name="T65" fmla="*/ 614 h 928"/>
                <a:gd name="T66" fmla="*/ 272 w 964"/>
                <a:gd name="T67" fmla="*/ 649 h 928"/>
                <a:gd name="T68" fmla="*/ 279 w 964"/>
                <a:gd name="T69" fmla="*/ 668 h 928"/>
                <a:gd name="T70" fmla="*/ 284 w 964"/>
                <a:gd name="T71" fmla="*/ 682 h 928"/>
                <a:gd name="T72" fmla="*/ 291 w 964"/>
                <a:gd name="T73" fmla="*/ 699 h 928"/>
                <a:gd name="T74" fmla="*/ 317 w 964"/>
                <a:gd name="T75" fmla="*/ 713 h 928"/>
                <a:gd name="T76" fmla="*/ 331 w 964"/>
                <a:gd name="T77" fmla="*/ 751 h 928"/>
                <a:gd name="T78" fmla="*/ 338 w 964"/>
                <a:gd name="T79" fmla="*/ 767 h 928"/>
                <a:gd name="T80" fmla="*/ 343 w 964"/>
                <a:gd name="T81" fmla="*/ 784 h 928"/>
                <a:gd name="T82" fmla="*/ 373 w 964"/>
                <a:gd name="T83" fmla="*/ 798 h 928"/>
                <a:gd name="T84" fmla="*/ 435 w 964"/>
                <a:gd name="T85" fmla="*/ 815 h 928"/>
                <a:gd name="T86" fmla="*/ 558 w 964"/>
                <a:gd name="T87" fmla="*/ 836 h 928"/>
                <a:gd name="T88" fmla="*/ 633 w 964"/>
                <a:gd name="T89" fmla="*/ 857 h 928"/>
                <a:gd name="T90" fmla="*/ 799 w 964"/>
                <a:gd name="T91" fmla="*/ 878 h 928"/>
                <a:gd name="T92" fmla="*/ 964 w 964"/>
                <a:gd name="T93" fmla="*/ 90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4" h="928">
                  <a:moveTo>
                    <a:pt x="0" y="0"/>
                  </a:moveTo>
                  <a:lnTo>
                    <a:pt x="12" y="0"/>
                  </a:lnTo>
                  <a:lnTo>
                    <a:pt x="12" y="21"/>
                  </a:lnTo>
                  <a:lnTo>
                    <a:pt x="26" y="21"/>
                  </a:lnTo>
                  <a:lnTo>
                    <a:pt x="26" y="38"/>
                  </a:lnTo>
                  <a:lnTo>
                    <a:pt x="33" y="38"/>
                  </a:lnTo>
                  <a:lnTo>
                    <a:pt x="33" y="52"/>
                  </a:lnTo>
                  <a:lnTo>
                    <a:pt x="38" y="52"/>
                  </a:lnTo>
                  <a:lnTo>
                    <a:pt x="38" y="75"/>
                  </a:lnTo>
                  <a:lnTo>
                    <a:pt x="45" y="75"/>
                  </a:lnTo>
                  <a:lnTo>
                    <a:pt x="45" y="85"/>
                  </a:lnTo>
                  <a:lnTo>
                    <a:pt x="50" y="85"/>
                  </a:lnTo>
                  <a:lnTo>
                    <a:pt x="50" y="94"/>
                  </a:lnTo>
                  <a:lnTo>
                    <a:pt x="54" y="94"/>
                  </a:lnTo>
                  <a:lnTo>
                    <a:pt x="54" y="111"/>
                  </a:lnTo>
                  <a:lnTo>
                    <a:pt x="57" y="111"/>
                  </a:lnTo>
                  <a:lnTo>
                    <a:pt x="57" y="137"/>
                  </a:lnTo>
                  <a:lnTo>
                    <a:pt x="59" y="137"/>
                  </a:lnTo>
                  <a:lnTo>
                    <a:pt x="59" y="163"/>
                  </a:lnTo>
                  <a:lnTo>
                    <a:pt x="73" y="163"/>
                  </a:lnTo>
                  <a:lnTo>
                    <a:pt x="73" y="179"/>
                  </a:lnTo>
                  <a:lnTo>
                    <a:pt x="99" y="179"/>
                  </a:lnTo>
                  <a:lnTo>
                    <a:pt x="99" y="198"/>
                  </a:lnTo>
                  <a:lnTo>
                    <a:pt x="118" y="198"/>
                  </a:lnTo>
                  <a:lnTo>
                    <a:pt x="118" y="205"/>
                  </a:lnTo>
                  <a:lnTo>
                    <a:pt x="130" y="205"/>
                  </a:lnTo>
                  <a:lnTo>
                    <a:pt x="130" y="222"/>
                  </a:lnTo>
                  <a:lnTo>
                    <a:pt x="154" y="222"/>
                  </a:lnTo>
                  <a:lnTo>
                    <a:pt x="154" y="238"/>
                  </a:lnTo>
                  <a:lnTo>
                    <a:pt x="163" y="238"/>
                  </a:lnTo>
                  <a:lnTo>
                    <a:pt x="163" y="255"/>
                  </a:lnTo>
                  <a:lnTo>
                    <a:pt x="166" y="255"/>
                  </a:lnTo>
                  <a:lnTo>
                    <a:pt x="166" y="271"/>
                  </a:lnTo>
                  <a:lnTo>
                    <a:pt x="170" y="271"/>
                  </a:lnTo>
                  <a:lnTo>
                    <a:pt x="170" y="281"/>
                  </a:lnTo>
                  <a:lnTo>
                    <a:pt x="173" y="281"/>
                  </a:lnTo>
                  <a:lnTo>
                    <a:pt x="173" y="297"/>
                  </a:lnTo>
                  <a:lnTo>
                    <a:pt x="177" y="297"/>
                  </a:lnTo>
                  <a:lnTo>
                    <a:pt x="177" y="328"/>
                  </a:lnTo>
                  <a:lnTo>
                    <a:pt x="180" y="328"/>
                  </a:lnTo>
                  <a:lnTo>
                    <a:pt x="180" y="354"/>
                  </a:lnTo>
                  <a:lnTo>
                    <a:pt x="182" y="354"/>
                  </a:lnTo>
                  <a:lnTo>
                    <a:pt x="182" y="361"/>
                  </a:lnTo>
                  <a:lnTo>
                    <a:pt x="187" y="361"/>
                  </a:lnTo>
                  <a:lnTo>
                    <a:pt x="187" y="385"/>
                  </a:lnTo>
                  <a:lnTo>
                    <a:pt x="196" y="385"/>
                  </a:lnTo>
                  <a:lnTo>
                    <a:pt x="196" y="408"/>
                  </a:lnTo>
                  <a:lnTo>
                    <a:pt x="203" y="408"/>
                  </a:lnTo>
                  <a:lnTo>
                    <a:pt x="203" y="418"/>
                  </a:lnTo>
                  <a:lnTo>
                    <a:pt x="206" y="418"/>
                  </a:lnTo>
                  <a:lnTo>
                    <a:pt x="206" y="434"/>
                  </a:lnTo>
                  <a:lnTo>
                    <a:pt x="210" y="434"/>
                  </a:lnTo>
                  <a:lnTo>
                    <a:pt x="210" y="451"/>
                  </a:lnTo>
                  <a:lnTo>
                    <a:pt x="213" y="451"/>
                  </a:lnTo>
                  <a:lnTo>
                    <a:pt x="213" y="489"/>
                  </a:lnTo>
                  <a:lnTo>
                    <a:pt x="220" y="489"/>
                  </a:lnTo>
                  <a:lnTo>
                    <a:pt x="220" y="515"/>
                  </a:lnTo>
                  <a:lnTo>
                    <a:pt x="225" y="515"/>
                  </a:lnTo>
                  <a:lnTo>
                    <a:pt x="225" y="536"/>
                  </a:lnTo>
                  <a:lnTo>
                    <a:pt x="227" y="536"/>
                  </a:lnTo>
                  <a:lnTo>
                    <a:pt x="227" y="550"/>
                  </a:lnTo>
                  <a:lnTo>
                    <a:pt x="239" y="550"/>
                  </a:lnTo>
                  <a:lnTo>
                    <a:pt x="239" y="583"/>
                  </a:lnTo>
                  <a:lnTo>
                    <a:pt x="246" y="583"/>
                  </a:lnTo>
                  <a:lnTo>
                    <a:pt x="246" y="614"/>
                  </a:lnTo>
                  <a:lnTo>
                    <a:pt x="260" y="614"/>
                  </a:lnTo>
                  <a:lnTo>
                    <a:pt x="260" y="649"/>
                  </a:lnTo>
                  <a:lnTo>
                    <a:pt x="272" y="649"/>
                  </a:lnTo>
                  <a:lnTo>
                    <a:pt x="272" y="668"/>
                  </a:lnTo>
                  <a:lnTo>
                    <a:pt x="279" y="668"/>
                  </a:lnTo>
                  <a:lnTo>
                    <a:pt x="279" y="682"/>
                  </a:lnTo>
                  <a:lnTo>
                    <a:pt x="284" y="682"/>
                  </a:lnTo>
                  <a:lnTo>
                    <a:pt x="284" y="699"/>
                  </a:lnTo>
                  <a:lnTo>
                    <a:pt x="291" y="699"/>
                  </a:lnTo>
                  <a:lnTo>
                    <a:pt x="291" y="713"/>
                  </a:lnTo>
                  <a:lnTo>
                    <a:pt x="317" y="713"/>
                  </a:lnTo>
                  <a:lnTo>
                    <a:pt x="317" y="751"/>
                  </a:lnTo>
                  <a:lnTo>
                    <a:pt x="331" y="751"/>
                  </a:lnTo>
                  <a:lnTo>
                    <a:pt x="331" y="767"/>
                  </a:lnTo>
                  <a:lnTo>
                    <a:pt x="338" y="767"/>
                  </a:lnTo>
                  <a:lnTo>
                    <a:pt x="338" y="784"/>
                  </a:lnTo>
                  <a:lnTo>
                    <a:pt x="343" y="784"/>
                  </a:lnTo>
                  <a:lnTo>
                    <a:pt x="343" y="798"/>
                  </a:lnTo>
                  <a:lnTo>
                    <a:pt x="373" y="798"/>
                  </a:lnTo>
                  <a:lnTo>
                    <a:pt x="373" y="815"/>
                  </a:lnTo>
                  <a:lnTo>
                    <a:pt x="435" y="815"/>
                  </a:lnTo>
                  <a:lnTo>
                    <a:pt x="435" y="836"/>
                  </a:lnTo>
                  <a:lnTo>
                    <a:pt x="558" y="836"/>
                  </a:lnTo>
                  <a:lnTo>
                    <a:pt x="558" y="857"/>
                  </a:lnTo>
                  <a:lnTo>
                    <a:pt x="633" y="857"/>
                  </a:lnTo>
                  <a:lnTo>
                    <a:pt x="633" y="878"/>
                  </a:lnTo>
                  <a:lnTo>
                    <a:pt x="799" y="878"/>
                  </a:lnTo>
                  <a:lnTo>
                    <a:pt x="799" y="900"/>
                  </a:lnTo>
                  <a:lnTo>
                    <a:pt x="964" y="900"/>
                  </a:lnTo>
                  <a:lnTo>
                    <a:pt x="964" y="928"/>
                  </a:lnTo>
                </a:path>
              </a:pathLst>
            </a:custGeom>
            <a:ln w="1905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5" name="TextBox 4"/>
          <p:cNvSpPr txBox="1"/>
          <p:nvPr/>
        </p:nvSpPr>
        <p:spPr>
          <a:xfrm>
            <a:off x="2293546" y="6462682"/>
            <a:ext cx="5224077" cy="615553"/>
          </a:xfrm>
          <a:prstGeom prst="rect">
            <a:avLst/>
          </a:prstGeom>
          <a:noFill/>
        </p:spPr>
        <p:txBody>
          <a:bodyPr wrap="square" rtlCol="0">
            <a:spAutoFit/>
          </a:bodyPr>
          <a:lstStyle/>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Rossell</a:t>
            </a: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R, et al. Lancet </a:t>
            </a:r>
            <a:r>
              <a:rPr kumimoji="0" lang="en-GB"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Oncol</a:t>
            </a:r>
            <a:r>
              <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2012;13:239–246.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1"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200" b="0" i="1"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7718435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E18A2EA-0E45-4623-9B5D-755742C4F06C}"/>
              </a:ext>
            </a:extLst>
          </p:cNvPr>
          <p:cNvSpPr>
            <a:spLocks noGrp="1"/>
          </p:cNvSpPr>
          <p:nvPr>
            <p:ph type="title"/>
          </p:nvPr>
        </p:nvSpPr>
        <p:spPr>
          <a:xfrm>
            <a:off x="1109919" y="140569"/>
            <a:ext cx="9972160" cy="1049219"/>
          </a:xfrm>
        </p:spPr>
        <p:txBody>
          <a:bodyPr>
            <a:normAutofit fontScale="90000"/>
          </a:bodyPr>
          <a:lstStyle/>
          <a:p>
            <a:pPr algn="ctr">
              <a:lnSpc>
                <a:spcPct val="100000"/>
              </a:lnSpc>
            </a:pPr>
            <a:r>
              <a:rPr lang="en-US" dirty="0"/>
              <a:t>GIOSWING: </a:t>
            </a:r>
            <a:r>
              <a:rPr lang="en-US" dirty="0" err="1"/>
              <a:t>Hiệu</a:t>
            </a:r>
            <a:r>
              <a:rPr lang="en-US" dirty="0"/>
              <a:t> </a:t>
            </a:r>
            <a:r>
              <a:rPr lang="en-US" dirty="0" err="1"/>
              <a:t>quả</a:t>
            </a:r>
            <a:r>
              <a:rPr lang="en-US" dirty="0"/>
              <a:t> </a:t>
            </a:r>
            <a:r>
              <a:rPr lang="en-US" dirty="0" err="1"/>
              <a:t>của</a:t>
            </a:r>
            <a:r>
              <a:rPr lang="en-US" dirty="0"/>
              <a:t> </a:t>
            </a:r>
            <a:r>
              <a:rPr lang="en-US" dirty="0" err="1"/>
              <a:t>trình</a:t>
            </a:r>
            <a:r>
              <a:rPr lang="en-US" dirty="0"/>
              <a:t> </a:t>
            </a:r>
            <a:r>
              <a:rPr lang="en-US" dirty="0" err="1"/>
              <a:t>tự</a:t>
            </a:r>
            <a:r>
              <a:rPr lang="en-US" dirty="0"/>
              <a:t> </a:t>
            </a:r>
            <a:r>
              <a:rPr lang="en-US" dirty="0" err="1"/>
              <a:t>điều</a:t>
            </a:r>
            <a:r>
              <a:rPr lang="en-US" dirty="0"/>
              <a:t> </a:t>
            </a:r>
            <a:r>
              <a:rPr lang="en-US" dirty="0" err="1"/>
              <a:t>trị</a:t>
            </a:r>
            <a:r>
              <a:rPr lang="en-US" dirty="0"/>
              <a:t> </a:t>
            </a:r>
            <a:r>
              <a:rPr lang="en-US" dirty="0" err="1"/>
              <a:t>Afatinib</a:t>
            </a:r>
            <a:r>
              <a:rPr lang="en-US" dirty="0"/>
              <a:t>-Osimertinib ở BN </a:t>
            </a:r>
            <a:r>
              <a:rPr lang="en-US" dirty="0" err="1"/>
              <a:t>châu</a:t>
            </a:r>
            <a:r>
              <a:rPr lang="en-US" dirty="0"/>
              <a:t> Á </a:t>
            </a:r>
            <a:r>
              <a:rPr lang="en-US" dirty="0" err="1"/>
              <a:t>có</a:t>
            </a:r>
            <a:r>
              <a:rPr lang="en-US" dirty="0"/>
              <a:t> di </a:t>
            </a:r>
            <a:r>
              <a:rPr lang="en-US" dirty="0" err="1"/>
              <a:t>căn</a:t>
            </a:r>
            <a:r>
              <a:rPr lang="en-US" dirty="0"/>
              <a:t> </a:t>
            </a:r>
            <a:r>
              <a:rPr lang="en-US" dirty="0" err="1"/>
              <a:t>não</a:t>
            </a:r>
            <a:r>
              <a:rPr lang="en-US" dirty="0"/>
              <a:t> </a:t>
            </a:r>
            <a:r>
              <a:rPr lang="en-US" dirty="0" err="1"/>
              <a:t>nền</a:t>
            </a:r>
            <a:endParaRPr lang="vi-VN" dirty="0"/>
          </a:p>
        </p:txBody>
      </p:sp>
      <p:sp>
        <p:nvSpPr>
          <p:cNvPr id="4" name="Content Placeholder 3">
            <a:extLst>
              <a:ext uri="{FF2B5EF4-FFF2-40B4-BE49-F238E27FC236}">
                <a16:creationId xmlns:a16="http://schemas.microsoft.com/office/drawing/2014/main" id="{88B1B0A0-1514-4E8B-B379-77C580654A6D}"/>
              </a:ext>
            </a:extLst>
          </p:cNvPr>
          <p:cNvSpPr>
            <a:spLocks noGrp="1"/>
          </p:cNvSpPr>
          <p:nvPr>
            <p:ph sz="quarter" idx="10"/>
          </p:nvPr>
        </p:nvSpPr>
        <p:spPr>
          <a:xfrm>
            <a:off x="772329" y="6354012"/>
            <a:ext cx="10652825" cy="545595"/>
          </a:xfrm>
        </p:spPr>
        <p:txBody>
          <a:bodyPr/>
          <a:lstStyle/>
          <a:p>
            <a:r>
              <a:rPr lang="en-US" sz="1000" dirty="0" err="1"/>
              <a:t>Onco</a:t>
            </a:r>
            <a:r>
              <a:rPr lang="en-US" sz="1000" dirty="0"/>
              <a:t> Targets </a:t>
            </a:r>
            <a:r>
              <a:rPr lang="en-US" sz="1000" dirty="0" err="1"/>
              <a:t>Ther</a:t>
            </a:r>
            <a:r>
              <a:rPr lang="en-US" sz="1000" dirty="0"/>
              <a:t> . 2022 Aug 22;15:873-882. </a:t>
            </a:r>
            <a:r>
              <a:rPr lang="en-US" sz="1000" dirty="0" err="1"/>
              <a:t>doi</a:t>
            </a:r>
            <a:r>
              <a:rPr lang="en-US" sz="1000" dirty="0"/>
              <a:t>: 10.2147/OTT.S362535</a:t>
            </a:r>
            <a:endParaRPr lang="vi-VN" sz="1000" dirty="0"/>
          </a:p>
        </p:txBody>
      </p:sp>
      <p:pic>
        <p:nvPicPr>
          <p:cNvPr id="58" name="Picture 57">
            <a:extLst>
              <a:ext uri="{FF2B5EF4-FFF2-40B4-BE49-F238E27FC236}">
                <a16:creationId xmlns:a16="http://schemas.microsoft.com/office/drawing/2014/main" id="{77CC3D35-1262-4B8F-A7F9-16FF7CC974E9}"/>
              </a:ext>
            </a:extLst>
          </p:cNvPr>
          <p:cNvPicPr>
            <a:picLocks noChangeAspect="1"/>
          </p:cNvPicPr>
          <p:nvPr/>
        </p:nvPicPr>
        <p:blipFill>
          <a:blip r:embed="rId2"/>
          <a:stretch>
            <a:fillRect/>
          </a:stretch>
        </p:blipFill>
        <p:spPr>
          <a:xfrm>
            <a:off x="2319532" y="1935480"/>
            <a:ext cx="7552933" cy="4183800"/>
          </a:xfrm>
          <a:prstGeom prst="rect">
            <a:avLst/>
          </a:prstGeom>
        </p:spPr>
      </p:pic>
      <p:sp>
        <p:nvSpPr>
          <p:cNvPr id="61" name="TextBox 60">
            <a:extLst>
              <a:ext uri="{FF2B5EF4-FFF2-40B4-BE49-F238E27FC236}">
                <a16:creationId xmlns:a16="http://schemas.microsoft.com/office/drawing/2014/main" id="{139E8BFC-ED25-4CBB-934C-C34BF0401F23}"/>
              </a:ext>
            </a:extLst>
          </p:cNvPr>
          <p:cNvSpPr txBox="1"/>
          <p:nvPr/>
        </p:nvSpPr>
        <p:spPr>
          <a:xfrm>
            <a:off x="1109919" y="1189788"/>
            <a:ext cx="9375201" cy="646331"/>
          </a:xfrm>
          <a:prstGeom prst="rect">
            <a:avLst/>
          </a:prstGeom>
          <a:noFill/>
          <a:ln w="12700">
            <a:noFill/>
          </a:ln>
        </p:spPr>
        <p:txBody>
          <a:bodyPr wrap="square" lIns="45720" rIns="45720" rtlCol="0">
            <a:spAutoFit/>
          </a:bodyPr>
          <a:lstStyle/>
          <a:p>
            <a:r>
              <a:rPr lang="en-US" dirty="0">
                <a:cs typeface="Arial" pitchFamily="34" charset="0"/>
              </a:rPr>
              <a:t>Trung </a:t>
            </a:r>
            <a:r>
              <a:rPr lang="en-US" dirty="0" err="1">
                <a:cs typeface="Arial" pitchFamily="34" charset="0"/>
              </a:rPr>
              <a:t>vị</a:t>
            </a:r>
            <a:r>
              <a:rPr lang="en-US" dirty="0">
                <a:cs typeface="Arial" pitchFamily="34" charset="0"/>
              </a:rPr>
              <a:t> TOT </a:t>
            </a:r>
            <a:r>
              <a:rPr lang="en-US" dirty="0" err="1">
                <a:cs typeface="Arial" pitchFamily="34" charset="0"/>
              </a:rPr>
              <a:t>của</a:t>
            </a:r>
            <a:r>
              <a:rPr lang="en-US" dirty="0">
                <a:cs typeface="Arial" pitchFamily="34" charset="0"/>
              </a:rPr>
              <a:t> </a:t>
            </a:r>
            <a:r>
              <a:rPr lang="en-US" dirty="0" err="1">
                <a:cs typeface="Arial" pitchFamily="34" charset="0"/>
              </a:rPr>
              <a:t>trình</a:t>
            </a:r>
            <a:r>
              <a:rPr lang="en-US" dirty="0">
                <a:cs typeface="Arial" pitchFamily="34" charset="0"/>
              </a:rPr>
              <a:t> </a:t>
            </a:r>
            <a:r>
              <a:rPr lang="en-US" dirty="0" err="1">
                <a:cs typeface="Arial" pitchFamily="34" charset="0"/>
              </a:rPr>
              <a:t>tự</a:t>
            </a:r>
            <a:r>
              <a:rPr lang="en-US" dirty="0">
                <a:cs typeface="Arial" pitchFamily="34" charset="0"/>
              </a:rPr>
              <a:t> </a:t>
            </a:r>
            <a:r>
              <a:rPr lang="en-US" dirty="0" err="1">
                <a:cs typeface="Arial" pitchFamily="34" charset="0"/>
              </a:rPr>
              <a:t>điều</a:t>
            </a:r>
            <a:r>
              <a:rPr lang="en-US" dirty="0">
                <a:cs typeface="Arial" pitchFamily="34" charset="0"/>
              </a:rPr>
              <a:t> </a:t>
            </a:r>
            <a:r>
              <a:rPr lang="en-US" dirty="0" err="1">
                <a:cs typeface="Arial" pitchFamily="34" charset="0"/>
              </a:rPr>
              <a:t>trị</a:t>
            </a:r>
            <a:r>
              <a:rPr lang="en-US" dirty="0">
                <a:cs typeface="Arial" pitchFamily="34" charset="0"/>
              </a:rPr>
              <a:t> </a:t>
            </a:r>
            <a:r>
              <a:rPr lang="en-US" dirty="0" err="1">
                <a:cs typeface="Arial" pitchFamily="34" charset="0"/>
              </a:rPr>
              <a:t>afatinib</a:t>
            </a:r>
            <a:r>
              <a:rPr lang="en-US" dirty="0">
                <a:cs typeface="Arial" pitchFamily="34" charset="0"/>
              </a:rPr>
              <a:t>-Osimertinib </a:t>
            </a:r>
            <a:r>
              <a:rPr lang="en-US" dirty="0" err="1">
                <a:cs typeface="Arial" pitchFamily="34" charset="0"/>
              </a:rPr>
              <a:t>đạt</a:t>
            </a:r>
            <a:r>
              <a:rPr lang="en-US" dirty="0">
                <a:cs typeface="Arial" pitchFamily="34" charset="0"/>
              </a:rPr>
              <a:t> 23.9 </a:t>
            </a:r>
            <a:r>
              <a:rPr lang="en-US" dirty="0" err="1">
                <a:cs typeface="Arial" pitchFamily="34" charset="0"/>
              </a:rPr>
              <a:t>tháng</a:t>
            </a:r>
            <a:r>
              <a:rPr lang="en-US" dirty="0">
                <a:cs typeface="Arial" pitchFamily="34" charset="0"/>
              </a:rPr>
              <a:t> ở BN </a:t>
            </a:r>
            <a:r>
              <a:rPr lang="en-US" dirty="0" err="1">
                <a:cs typeface="Arial" pitchFamily="34" charset="0"/>
              </a:rPr>
              <a:t>châu</a:t>
            </a:r>
            <a:r>
              <a:rPr lang="en-US" dirty="0">
                <a:cs typeface="Arial" pitchFamily="34" charset="0"/>
              </a:rPr>
              <a:t> Á </a:t>
            </a:r>
            <a:r>
              <a:rPr lang="en-US" dirty="0" err="1">
                <a:cs typeface="Arial" pitchFamily="34" charset="0"/>
              </a:rPr>
              <a:t>có</a:t>
            </a:r>
            <a:r>
              <a:rPr lang="en-US" dirty="0">
                <a:cs typeface="Arial" pitchFamily="34" charset="0"/>
              </a:rPr>
              <a:t> di </a:t>
            </a:r>
            <a:r>
              <a:rPr lang="en-US" dirty="0" err="1">
                <a:cs typeface="Arial" pitchFamily="34" charset="0"/>
              </a:rPr>
              <a:t>căn</a:t>
            </a:r>
            <a:r>
              <a:rPr lang="en-US" dirty="0">
                <a:cs typeface="Arial" pitchFamily="34" charset="0"/>
              </a:rPr>
              <a:t> </a:t>
            </a:r>
            <a:r>
              <a:rPr lang="en-US" dirty="0" err="1">
                <a:cs typeface="Arial" pitchFamily="34" charset="0"/>
              </a:rPr>
              <a:t>não</a:t>
            </a:r>
            <a:r>
              <a:rPr lang="en-US" dirty="0">
                <a:cs typeface="Arial" pitchFamily="34" charset="0"/>
              </a:rPr>
              <a:t> </a:t>
            </a:r>
            <a:r>
              <a:rPr lang="en-US" dirty="0" err="1">
                <a:cs typeface="Arial" pitchFamily="34" charset="0"/>
              </a:rPr>
              <a:t>nền</a:t>
            </a:r>
            <a:r>
              <a:rPr lang="en-US" dirty="0">
                <a:cs typeface="Arial" pitchFamily="34" charset="0"/>
              </a:rPr>
              <a:t> </a:t>
            </a:r>
            <a:r>
              <a:rPr lang="en-US" dirty="0" err="1">
                <a:cs typeface="Arial" pitchFamily="34" charset="0"/>
              </a:rPr>
              <a:t>trong</a:t>
            </a:r>
            <a:r>
              <a:rPr lang="en-US" dirty="0">
                <a:cs typeface="Arial" pitchFamily="34" charset="0"/>
              </a:rPr>
              <a:t> NC </a:t>
            </a:r>
            <a:r>
              <a:rPr lang="en-US" dirty="0" err="1">
                <a:cs typeface="Arial" pitchFamily="34" charset="0"/>
              </a:rPr>
              <a:t>GioSwing</a:t>
            </a:r>
            <a:endParaRPr lang="vi-VN" dirty="0">
              <a:cs typeface="Arial" pitchFamily="34" charset="0"/>
            </a:endParaRPr>
          </a:p>
        </p:txBody>
      </p:sp>
    </p:spTree>
    <p:extLst>
      <p:ext uri="{BB962C8B-B14F-4D97-AF65-F5344CB8AC3E}">
        <p14:creationId xmlns:p14="http://schemas.microsoft.com/office/powerpoint/2010/main" val="418510823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8035F1B-5F12-486B-8AA9-259C269B25D5}"/>
              </a:ext>
            </a:extLst>
          </p:cNvPr>
          <p:cNvSpPr>
            <a:spLocks noGrp="1"/>
          </p:cNvSpPr>
          <p:nvPr>
            <p:ph type="title"/>
          </p:nvPr>
        </p:nvSpPr>
        <p:spPr/>
        <p:txBody>
          <a:bodyPr/>
          <a:lstStyle/>
          <a:p>
            <a:r>
              <a:rPr lang="en-US" dirty="0"/>
              <a:t> </a:t>
            </a:r>
            <a:endParaRPr lang="vi-VN" dirty="0"/>
          </a:p>
        </p:txBody>
      </p:sp>
      <p:sp>
        <p:nvSpPr>
          <p:cNvPr id="4" name="Content Placeholder 3">
            <a:extLst>
              <a:ext uri="{FF2B5EF4-FFF2-40B4-BE49-F238E27FC236}">
                <a16:creationId xmlns:a16="http://schemas.microsoft.com/office/drawing/2014/main" id="{175E9E48-4489-4B80-BB43-1178008F5B50}"/>
              </a:ext>
            </a:extLst>
          </p:cNvPr>
          <p:cNvSpPr>
            <a:spLocks noGrp="1"/>
          </p:cNvSpPr>
          <p:nvPr>
            <p:ph sz="quarter" idx="10"/>
          </p:nvPr>
        </p:nvSpPr>
        <p:spPr>
          <a:xfrm>
            <a:off x="772329" y="6338772"/>
            <a:ext cx="10652825" cy="545595"/>
          </a:xfrm>
        </p:spPr>
        <p:txBody>
          <a:bodyPr/>
          <a:lstStyle/>
          <a:p>
            <a:r>
              <a:rPr lang="vi-VN" sz="1000" dirty="0"/>
              <a:t>Cancer Med . 2021 Sep;10(17):5809-5822. doi: 10.1002/cam4.4127</a:t>
            </a:r>
          </a:p>
        </p:txBody>
      </p:sp>
      <p:pic>
        <p:nvPicPr>
          <p:cNvPr id="6" name="Picture 5">
            <a:extLst>
              <a:ext uri="{FF2B5EF4-FFF2-40B4-BE49-F238E27FC236}">
                <a16:creationId xmlns:a16="http://schemas.microsoft.com/office/drawing/2014/main" id="{9F791630-E310-4910-8119-159BC4A62421}"/>
              </a:ext>
            </a:extLst>
          </p:cNvPr>
          <p:cNvPicPr>
            <a:picLocks noChangeAspect="1"/>
          </p:cNvPicPr>
          <p:nvPr/>
        </p:nvPicPr>
        <p:blipFill>
          <a:blip r:embed="rId2"/>
          <a:stretch>
            <a:fillRect/>
          </a:stretch>
        </p:blipFill>
        <p:spPr>
          <a:xfrm>
            <a:off x="343852" y="2694635"/>
            <a:ext cx="6218873" cy="2871683"/>
          </a:xfrm>
          <a:prstGeom prst="rect">
            <a:avLst/>
          </a:prstGeom>
        </p:spPr>
      </p:pic>
      <p:pic>
        <p:nvPicPr>
          <p:cNvPr id="8" name="Picture 7">
            <a:extLst>
              <a:ext uri="{FF2B5EF4-FFF2-40B4-BE49-F238E27FC236}">
                <a16:creationId xmlns:a16="http://schemas.microsoft.com/office/drawing/2014/main" id="{FBBBC706-03F2-4D6C-8C67-5CBA5DE8E40C}"/>
              </a:ext>
            </a:extLst>
          </p:cNvPr>
          <p:cNvPicPr>
            <a:picLocks noChangeAspect="1"/>
          </p:cNvPicPr>
          <p:nvPr/>
        </p:nvPicPr>
        <p:blipFill>
          <a:blip r:embed="rId3"/>
          <a:stretch>
            <a:fillRect/>
          </a:stretch>
        </p:blipFill>
        <p:spPr>
          <a:xfrm>
            <a:off x="6562725" y="3097013"/>
            <a:ext cx="5162550" cy="2066925"/>
          </a:xfrm>
          <a:prstGeom prst="rect">
            <a:avLst/>
          </a:prstGeom>
        </p:spPr>
      </p:pic>
      <p:sp>
        <p:nvSpPr>
          <p:cNvPr id="9" name="Rectangle: Rounded Corners 8">
            <a:extLst>
              <a:ext uri="{FF2B5EF4-FFF2-40B4-BE49-F238E27FC236}">
                <a16:creationId xmlns:a16="http://schemas.microsoft.com/office/drawing/2014/main" id="{7B5C387D-49C0-48EA-8E52-FBBC570F2EF6}"/>
              </a:ext>
            </a:extLst>
          </p:cNvPr>
          <p:cNvSpPr/>
          <p:nvPr/>
        </p:nvSpPr>
        <p:spPr>
          <a:xfrm>
            <a:off x="343852" y="4297680"/>
            <a:ext cx="6218873" cy="624840"/>
          </a:xfrm>
          <a:prstGeom prst="round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10" name="Title 2">
            <a:extLst>
              <a:ext uri="{FF2B5EF4-FFF2-40B4-BE49-F238E27FC236}">
                <a16:creationId xmlns:a16="http://schemas.microsoft.com/office/drawing/2014/main" id="{9A685D2F-BD4B-46EB-BC50-035BD279C543}"/>
              </a:ext>
            </a:extLst>
          </p:cNvPr>
          <p:cNvSpPr txBox="1">
            <a:spLocks/>
          </p:cNvSpPr>
          <p:nvPr/>
        </p:nvSpPr>
        <p:spPr>
          <a:xfrm>
            <a:off x="1109919" y="140569"/>
            <a:ext cx="9972160" cy="1049219"/>
          </a:xfrm>
          <a:prstGeom prst="rect">
            <a:avLst/>
          </a:prstGeom>
        </p:spPr>
        <p:txBody>
          <a:bodyPr vert="horz" lIns="0" tIns="0" rIns="0" bIns="0" rtlCol="0" anchor="b" anchorCtr="0">
            <a:noAutofit/>
          </a:bodyPr>
          <a:lstStyle>
            <a:lvl1pPr algn="l" defTabSz="914400" rtl="0" eaLnBrk="1" latinLnBrk="0" hangingPunct="1">
              <a:lnSpc>
                <a:spcPct val="75000"/>
              </a:lnSpc>
              <a:spcBef>
                <a:spcPct val="0"/>
              </a:spcBef>
              <a:buNone/>
              <a:defRPr sz="3197" b="1" kern="1200" baseline="0">
                <a:solidFill>
                  <a:schemeClr val="accent4"/>
                </a:solidFill>
                <a:latin typeface="+mj-lt"/>
                <a:ea typeface="+mj-ea"/>
                <a:cs typeface="Arial" pitchFamily="34" charset="0"/>
              </a:defRPr>
            </a:lvl1pPr>
          </a:lstStyle>
          <a:p>
            <a:pPr algn="ctr">
              <a:lnSpc>
                <a:spcPct val="100000"/>
              </a:lnSpc>
            </a:pPr>
            <a:r>
              <a:rPr lang="en-US" dirty="0"/>
              <a:t>RESET: </a:t>
            </a:r>
            <a:r>
              <a:rPr lang="en-US" dirty="0" err="1"/>
              <a:t>Hiệu</a:t>
            </a:r>
            <a:r>
              <a:rPr lang="en-US" dirty="0"/>
              <a:t> </a:t>
            </a:r>
            <a:r>
              <a:rPr lang="en-US" dirty="0" err="1"/>
              <a:t>quả</a:t>
            </a:r>
            <a:r>
              <a:rPr lang="en-US" dirty="0"/>
              <a:t> </a:t>
            </a:r>
            <a:r>
              <a:rPr lang="en-US" dirty="0" err="1"/>
              <a:t>của</a:t>
            </a:r>
            <a:r>
              <a:rPr lang="en-US" dirty="0"/>
              <a:t> </a:t>
            </a:r>
            <a:r>
              <a:rPr lang="en-US" dirty="0" err="1"/>
              <a:t>trình</a:t>
            </a:r>
            <a:r>
              <a:rPr lang="en-US" dirty="0"/>
              <a:t> </a:t>
            </a:r>
            <a:r>
              <a:rPr lang="en-US" dirty="0" err="1"/>
              <a:t>tự</a:t>
            </a:r>
            <a:r>
              <a:rPr lang="en-US" dirty="0"/>
              <a:t> </a:t>
            </a:r>
            <a:r>
              <a:rPr lang="en-US" dirty="0" err="1"/>
              <a:t>điều</a:t>
            </a:r>
            <a:r>
              <a:rPr lang="en-US" dirty="0"/>
              <a:t> </a:t>
            </a:r>
            <a:r>
              <a:rPr lang="en-US" dirty="0" err="1"/>
              <a:t>trị</a:t>
            </a:r>
            <a:r>
              <a:rPr lang="en-US" dirty="0"/>
              <a:t> </a:t>
            </a:r>
            <a:r>
              <a:rPr lang="en-US" dirty="0" err="1"/>
              <a:t>Afatinib</a:t>
            </a:r>
            <a:r>
              <a:rPr lang="en-US" dirty="0"/>
              <a:t>-Osimertinib ở BN </a:t>
            </a:r>
            <a:r>
              <a:rPr lang="en-US" dirty="0" err="1"/>
              <a:t>châu</a:t>
            </a:r>
            <a:r>
              <a:rPr lang="en-US" dirty="0"/>
              <a:t> Á </a:t>
            </a:r>
            <a:r>
              <a:rPr lang="en-US" dirty="0" err="1"/>
              <a:t>có</a:t>
            </a:r>
            <a:r>
              <a:rPr lang="en-US" dirty="0"/>
              <a:t> di </a:t>
            </a:r>
            <a:r>
              <a:rPr lang="en-US" dirty="0" err="1"/>
              <a:t>căn</a:t>
            </a:r>
            <a:r>
              <a:rPr lang="en-US" dirty="0"/>
              <a:t> </a:t>
            </a:r>
            <a:r>
              <a:rPr lang="en-US" dirty="0" err="1"/>
              <a:t>não</a:t>
            </a:r>
            <a:r>
              <a:rPr lang="en-US" dirty="0"/>
              <a:t> </a:t>
            </a:r>
            <a:r>
              <a:rPr lang="en-US" dirty="0" err="1"/>
              <a:t>nền</a:t>
            </a:r>
            <a:endParaRPr lang="vi-VN" dirty="0"/>
          </a:p>
        </p:txBody>
      </p:sp>
      <p:sp>
        <p:nvSpPr>
          <p:cNvPr id="11" name="TextBox 10">
            <a:extLst>
              <a:ext uri="{FF2B5EF4-FFF2-40B4-BE49-F238E27FC236}">
                <a16:creationId xmlns:a16="http://schemas.microsoft.com/office/drawing/2014/main" id="{9ACAF3A1-178D-4A36-A4CE-F6622287136D}"/>
              </a:ext>
            </a:extLst>
          </p:cNvPr>
          <p:cNvSpPr txBox="1"/>
          <p:nvPr/>
        </p:nvSpPr>
        <p:spPr>
          <a:xfrm>
            <a:off x="1325880" y="1386840"/>
            <a:ext cx="9144000" cy="707886"/>
          </a:xfrm>
          <a:prstGeom prst="rect">
            <a:avLst/>
          </a:prstGeom>
          <a:noFill/>
          <a:ln w="12700">
            <a:noFill/>
          </a:ln>
        </p:spPr>
        <p:txBody>
          <a:bodyPr wrap="square" lIns="45720" rIns="45720" rtlCol="0">
            <a:spAutoFit/>
          </a:bodyPr>
          <a:lstStyle/>
          <a:p>
            <a:r>
              <a:rPr lang="en-US" sz="2000" dirty="0" err="1">
                <a:cs typeface="Arial" pitchFamily="34" charset="0"/>
              </a:rPr>
              <a:t>Trong</a:t>
            </a:r>
            <a:r>
              <a:rPr lang="en-US" sz="2000" dirty="0">
                <a:cs typeface="Arial" pitchFamily="34" charset="0"/>
              </a:rPr>
              <a:t> NC RESET, </a:t>
            </a:r>
            <a:r>
              <a:rPr lang="en-US" sz="2000" dirty="0" err="1">
                <a:cs typeface="Arial" pitchFamily="34" charset="0"/>
              </a:rPr>
              <a:t>trung</a:t>
            </a:r>
            <a:r>
              <a:rPr lang="en-US" sz="2000" dirty="0">
                <a:cs typeface="Arial" pitchFamily="34" charset="0"/>
              </a:rPr>
              <a:t> </a:t>
            </a:r>
            <a:r>
              <a:rPr lang="en-US" sz="2000" dirty="0" err="1">
                <a:cs typeface="Arial" pitchFamily="34" charset="0"/>
              </a:rPr>
              <a:t>vị</a:t>
            </a:r>
            <a:r>
              <a:rPr lang="en-US" sz="2000" dirty="0">
                <a:cs typeface="Arial" pitchFamily="34" charset="0"/>
              </a:rPr>
              <a:t> TOT ở BN </a:t>
            </a:r>
            <a:r>
              <a:rPr lang="en-US" sz="2000" dirty="0" err="1">
                <a:cs typeface="Arial" pitchFamily="34" charset="0"/>
              </a:rPr>
              <a:t>có</a:t>
            </a:r>
            <a:r>
              <a:rPr lang="en-US" sz="2000" dirty="0">
                <a:cs typeface="Arial" pitchFamily="34" charset="0"/>
              </a:rPr>
              <a:t> di </a:t>
            </a:r>
            <a:r>
              <a:rPr lang="en-US" sz="2000" dirty="0" err="1">
                <a:cs typeface="Arial" pitchFamily="34" charset="0"/>
              </a:rPr>
              <a:t>căn</a:t>
            </a:r>
            <a:r>
              <a:rPr lang="en-US" sz="2000" dirty="0">
                <a:cs typeface="Arial" pitchFamily="34" charset="0"/>
              </a:rPr>
              <a:t> </a:t>
            </a:r>
            <a:r>
              <a:rPr lang="en-US" sz="2000" dirty="0" err="1">
                <a:cs typeface="Arial" pitchFamily="34" charset="0"/>
              </a:rPr>
              <a:t>não</a:t>
            </a:r>
            <a:r>
              <a:rPr lang="en-US" sz="2000" dirty="0">
                <a:cs typeface="Arial" pitchFamily="34" charset="0"/>
              </a:rPr>
              <a:t> </a:t>
            </a:r>
            <a:r>
              <a:rPr lang="en-US" sz="2000" dirty="0" err="1">
                <a:cs typeface="Arial" pitchFamily="34" charset="0"/>
              </a:rPr>
              <a:t>nền</a:t>
            </a:r>
            <a:r>
              <a:rPr lang="en-US" sz="2000" dirty="0">
                <a:cs typeface="Arial" pitchFamily="34" charset="0"/>
              </a:rPr>
              <a:t> </a:t>
            </a:r>
            <a:r>
              <a:rPr lang="en-US" sz="2000" dirty="0" err="1">
                <a:cs typeface="Arial" pitchFamily="34" charset="0"/>
              </a:rPr>
              <a:t>đạt</a:t>
            </a:r>
            <a:r>
              <a:rPr lang="en-US" sz="2000" dirty="0">
                <a:cs typeface="Arial" pitchFamily="34" charset="0"/>
              </a:rPr>
              <a:t> 33.7 </a:t>
            </a:r>
            <a:r>
              <a:rPr lang="en-US" sz="2000" dirty="0" err="1">
                <a:cs typeface="Arial" pitchFamily="34" charset="0"/>
              </a:rPr>
              <a:t>tháng</a:t>
            </a:r>
            <a:r>
              <a:rPr lang="en-US" sz="2000" dirty="0">
                <a:cs typeface="Arial" pitchFamily="34" charset="0"/>
              </a:rPr>
              <a:t> ở </a:t>
            </a:r>
            <a:r>
              <a:rPr lang="en-US" sz="2000" dirty="0" err="1">
                <a:cs typeface="Arial" pitchFamily="34" charset="0"/>
              </a:rPr>
              <a:t>nhóm</a:t>
            </a:r>
            <a:r>
              <a:rPr lang="en-US" sz="2000" dirty="0">
                <a:cs typeface="Arial" pitchFamily="34" charset="0"/>
              </a:rPr>
              <a:t> A (</a:t>
            </a:r>
            <a:r>
              <a:rPr lang="en-US" sz="2000" dirty="0" err="1">
                <a:cs typeface="Arial" pitchFamily="34" charset="0"/>
              </a:rPr>
              <a:t>nhóm</a:t>
            </a:r>
            <a:r>
              <a:rPr lang="en-US" sz="2000" dirty="0">
                <a:cs typeface="Arial" pitchFamily="34" charset="0"/>
              </a:rPr>
              <a:t> </a:t>
            </a:r>
            <a:r>
              <a:rPr lang="en-US" sz="2000" dirty="0" err="1">
                <a:cs typeface="Arial" pitchFamily="34" charset="0"/>
              </a:rPr>
              <a:t>Afatinib</a:t>
            </a:r>
            <a:r>
              <a:rPr lang="en-US" sz="2000" dirty="0">
                <a:cs typeface="Arial" pitchFamily="34" charset="0"/>
              </a:rPr>
              <a:t>-Osimertinib) </a:t>
            </a:r>
            <a:r>
              <a:rPr lang="en-US" sz="2000" dirty="0" err="1">
                <a:cs typeface="Arial" pitchFamily="34" charset="0"/>
              </a:rPr>
              <a:t>và</a:t>
            </a:r>
            <a:r>
              <a:rPr lang="en-US" sz="2000" dirty="0">
                <a:cs typeface="Arial" pitchFamily="34" charset="0"/>
              </a:rPr>
              <a:t> 21.7 </a:t>
            </a:r>
            <a:r>
              <a:rPr lang="en-US" sz="2000" dirty="0" err="1">
                <a:cs typeface="Arial" pitchFamily="34" charset="0"/>
              </a:rPr>
              <a:t>tháng</a:t>
            </a:r>
            <a:r>
              <a:rPr lang="en-US" sz="2000" dirty="0">
                <a:cs typeface="Arial" pitchFamily="34" charset="0"/>
              </a:rPr>
              <a:t> ở </a:t>
            </a:r>
            <a:r>
              <a:rPr lang="en-US" sz="2000" dirty="0" err="1">
                <a:cs typeface="Arial" pitchFamily="34" charset="0"/>
              </a:rPr>
              <a:t>nhóm</a:t>
            </a:r>
            <a:r>
              <a:rPr lang="en-US" sz="2000" dirty="0">
                <a:cs typeface="Arial" pitchFamily="34" charset="0"/>
              </a:rPr>
              <a:t> B (</a:t>
            </a:r>
            <a:r>
              <a:rPr lang="en-US" sz="2000" dirty="0" err="1">
                <a:cs typeface="Arial" pitchFamily="34" charset="0"/>
              </a:rPr>
              <a:t>nhóm</a:t>
            </a:r>
            <a:r>
              <a:rPr lang="en-US" sz="2000" dirty="0">
                <a:cs typeface="Arial" pitchFamily="34" charset="0"/>
              </a:rPr>
              <a:t> </a:t>
            </a:r>
            <a:r>
              <a:rPr lang="en-US" sz="2000" dirty="0" err="1">
                <a:cs typeface="Arial" pitchFamily="34" charset="0"/>
              </a:rPr>
              <a:t>Afatinib-hóa</a:t>
            </a:r>
            <a:r>
              <a:rPr lang="en-US" sz="2000" dirty="0">
                <a:cs typeface="Arial" pitchFamily="34" charset="0"/>
              </a:rPr>
              <a:t> </a:t>
            </a:r>
            <a:r>
              <a:rPr lang="en-US" sz="2000" dirty="0" err="1">
                <a:cs typeface="Arial" pitchFamily="34" charset="0"/>
              </a:rPr>
              <a:t>trị</a:t>
            </a:r>
            <a:r>
              <a:rPr lang="en-US" sz="2000" dirty="0">
                <a:cs typeface="Arial" pitchFamily="34" charset="0"/>
              </a:rPr>
              <a:t>)</a:t>
            </a:r>
            <a:endParaRPr lang="vi-VN" sz="2000" dirty="0">
              <a:cs typeface="Arial" pitchFamily="34" charset="0"/>
            </a:endParaRPr>
          </a:p>
        </p:txBody>
      </p:sp>
    </p:spTree>
    <p:extLst>
      <p:ext uri="{BB962C8B-B14F-4D97-AF65-F5344CB8AC3E}">
        <p14:creationId xmlns:p14="http://schemas.microsoft.com/office/powerpoint/2010/main" val="167699128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nvPr>
        </p:nvGraphicFramePr>
        <p:xfrm>
          <a:off x="1039595" y="1630156"/>
          <a:ext cx="10011564" cy="5084282"/>
        </p:xfrm>
        <a:graphic>
          <a:graphicData uri="http://schemas.openxmlformats.org/drawingml/2006/table">
            <a:tbl>
              <a:tblPr firstRow="1" firstCol="1" bandRow="1">
                <a:tableStyleId>{5C22544A-7EE6-4342-B048-85BDC9FD1C3A}</a:tableStyleId>
              </a:tblPr>
              <a:tblGrid>
                <a:gridCol w="1789610">
                  <a:extLst>
                    <a:ext uri="{9D8B030D-6E8A-4147-A177-3AD203B41FA5}">
                      <a16:colId xmlns:a16="http://schemas.microsoft.com/office/drawing/2014/main" val="3577375461"/>
                    </a:ext>
                  </a:extLst>
                </a:gridCol>
                <a:gridCol w="1251151">
                  <a:extLst>
                    <a:ext uri="{9D8B030D-6E8A-4147-A177-3AD203B41FA5}">
                      <a16:colId xmlns:a16="http://schemas.microsoft.com/office/drawing/2014/main" val="3093524025"/>
                    </a:ext>
                  </a:extLst>
                </a:gridCol>
                <a:gridCol w="1361324">
                  <a:extLst>
                    <a:ext uri="{9D8B030D-6E8A-4147-A177-3AD203B41FA5}">
                      <a16:colId xmlns:a16="http://schemas.microsoft.com/office/drawing/2014/main" val="2429955394"/>
                    </a:ext>
                  </a:extLst>
                </a:gridCol>
                <a:gridCol w="1353015">
                  <a:extLst>
                    <a:ext uri="{9D8B030D-6E8A-4147-A177-3AD203B41FA5}">
                      <a16:colId xmlns:a16="http://schemas.microsoft.com/office/drawing/2014/main" val="3668208619"/>
                    </a:ext>
                  </a:extLst>
                </a:gridCol>
                <a:gridCol w="1455677">
                  <a:extLst>
                    <a:ext uri="{9D8B030D-6E8A-4147-A177-3AD203B41FA5}">
                      <a16:colId xmlns:a16="http://schemas.microsoft.com/office/drawing/2014/main" val="164950832"/>
                    </a:ext>
                  </a:extLst>
                </a:gridCol>
                <a:gridCol w="2800787">
                  <a:extLst>
                    <a:ext uri="{9D8B030D-6E8A-4147-A177-3AD203B41FA5}">
                      <a16:colId xmlns:a16="http://schemas.microsoft.com/office/drawing/2014/main" val="4286179952"/>
                    </a:ext>
                  </a:extLst>
                </a:gridCol>
              </a:tblGrid>
              <a:tr h="847627">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Study</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pt-PT" sz="1600" dirty="0">
                          <a:effectLst/>
                          <a:latin typeface="Tahoma" panose="020B0604030504040204" pitchFamily="34" charset="0"/>
                          <a:ea typeface="Tahoma" panose="020B0604030504040204" pitchFamily="34" charset="0"/>
                          <a:cs typeface="Tahoma" panose="020B0604030504040204" pitchFamily="34" charset="0"/>
                        </a:rPr>
                        <a:t>No of patients</a:t>
                      </a:r>
                      <a:r>
                        <a:rPr lang="pt-PT" sz="1600" baseline="0" dirty="0">
                          <a:effectLst/>
                          <a:latin typeface="Tahoma" panose="020B0604030504040204" pitchFamily="34" charset="0"/>
                          <a:ea typeface="Tahoma" panose="020B0604030504040204" pitchFamily="34" charset="0"/>
                          <a:cs typeface="Tahoma" panose="020B0604030504040204" pitchFamily="34" charset="0"/>
                        </a:rPr>
                        <a:t> with BM</a:t>
                      </a:r>
                      <a:r>
                        <a:rPr lang="en-US" sz="1600" baseline="0" dirty="0">
                          <a:effectLst/>
                          <a:latin typeface="Tahoma" panose="020B0604030504040204" pitchFamily="34" charset="0"/>
                          <a:ea typeface="Tahoma" panose="020B0604030504040204" pitchFamily="34" charset="0"/>
                          <a:cs typeface="Tahoma" panose="020B0604030504040204" pitchFamily="34" charset="0"/>
                        </a:rPr>
                        <a:t>+</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pt-PT" sz="1600" dirty="0">
                          <a:effectLst/>
                          <a:latin typeface="Tahoma" panose="020B0604030504040204" pitchFamily="34" charset="0"/>
                          <a:ea typeface="Tahoma" panose="020B0604030504040204" pitchFamily="34" charset="0"/>
                          <a:cs typeface="Tahoma" panose="020B0604030504040204" pitchFamily="34" charset="0"/>
                        </a:rPr>
                        <a:t>PFS</a:t>
                      </a:r>
                      <a:endParaRPr lang="vi-VN" sz="1600" dirty="0">
                        <a:effectLst/>
                        <a:latin typeface="Tahoma" panose="020B0604030504040204" pitchFamily="34" charset="0"/>
                        <a:ea typeface="Tahoma" panose="020B0604030504040204" pitchFamily="34" charset="0"/>
                        <a:cs typeface="Tahoma" panose="020B0604030504040204" pitchFamily="34" charset="0"/>
                      </a:endParaRPr>
                    </a:p>
                    <a:p>
                      <a:pPr marL="0" marR="0" algn="ctr">
                        <a:lnSpc>
                          <a:spcPct val="107000"/>
                        </a:lnSpc>
                        <a:spcBef>
                          <a:spcPts val="0"/>
                        </a:spcBef>
                        <a:spcAft>
                          <a:spcPts val="0"/>
                        </a:spcAft>
                      </a:pPr>
                      <a:r>
                        <a:rPr lang="pt-PT" sz="1600" dirty="0">
                          <a:effectLst/>
                          <a:latin typeface="Tahoma" panose="020B0604030504040204" pitchFamily="34" charset="0"/>
                          <a:ea typeface="Tahoma" panose="020B0604030504040204" pitchFamily="34" charset="0"/>
                          <a:cs typeface="Tahoma" panose="020B0604030504040204" pitchFamily="34" charset="0"/>
                        </a:rPr>
                        <a:t>(months)</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OS </a:t>
                      </a:r>
                      <a:r>
                        <a:rPr lang="pt-PT" sz="1600" dirty="0">
                          <a:effectLst/>
                          <a:latin typeface="Tahoma" panose="020B0604030504040204" pitchFamily="34" charset="0"/>
                          <a:ea typeface="Tahoma" panose="020B0604030504040204" pitchFamily="34" charset="0"/>
                          <a:cs typeface="Tahoma" panose="020B0604030504040204" pitchFamily="34" charset="0"/>
                        </a:rPr>
                        <a:t>(months)</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Country</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Reference</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3662131792"/>
                  </a:ext>
                </a:extLst>
              </a:tr>
              <a:tr h="640127">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Kim Y et al</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71</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15.6</a:t>
                      </a:r>
                      <a:endParaRPr lang="vi-VN" sz="160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vi-VN" sz="1600" dirty="0">
                          <a:effectLst/>
                          <a:latin typeface="Tahoma" panose="020B0604030504040204" pitchFamily="34" charset="0"/>
                          <a:ea typeface="Tahoma" panose="020B0604030504040204" pitchFamily="34" charset="0"/>
                          <a:cs typeface="Tahoma" panose="020B0604030504040204" pitchFamily="34" charset="0"/>
                        </a:rPr>
                        <a:t> </a:t>
                      </a: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Korea</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J </a:t>
                      </a:r>
                      <a:r>
                        <a:rPr lang="en-US" sz="1600" dirty="0" err="1">
                          <a:effectLst/>
                          <a:latin typeface="Tahoma" panose="020B0604030504040204" pitchFamily="34" charset="0"/>
                          <a:ea typeface="Tahoma" panose="020B0604030504040204" pitchFamily="34" charset="0"/>
                          <a:cs typeface="Tahoma" panose="020B0604030504040204" pitchFamily="34" charset="0"/>
                        </a:rPr>
                        <a:t>Thorac</a:t>
                      </a:r>
                      <a:r>
                        <a:rPr lang="en-US" sz="1600" dirty="0">
                          <a:effectLst/>
                          <a:latin typeface="Tahoma" panose="020B0604030504040204" pitchFamily="34" charset="0"/>
                          <a:ea typeface="Tahoma" panose="020B0604030504040204" pitchFamily="34" charset="0"/>
                          <a:cs typeface="Tahoma" panose="020B0604030504040204" pitchFamily="34" charset="0"/>
                        </a:rPr>
                        <a:t> </a:t>
                      </a:r>
                      <a:r>
                        <a:rPr lang="en-US" sz="1600" dirty="0" err="1">
                          <a:effectLst/>
                          <a:latin typeface="Tahoma" panose="020B0604030504040204" pitchFamily="34" charset="0"/>
                          <a:ea typeface="Tahoma" panose="020B0604030504040204" pitchFamily="34" charset="0"/>
                          <a:cs typeface="Tahoma" panose="020B0604030504040204" pitchFamily="34" charset="0"/>
                        </a:rPr>
                        <a:t>Oncol</a:t>
                      </a:r>
                      <a:r>
                        <a:rPr lang="en-US" sz="1600" dirty="0">
                          <a:effectLst/>
                          <a:latin typeface="Tahoma" panose="020B0604030504040204" pitchFamily="34" charset="0"/>
                          <a:ea typeface="Tahoma" panose="020B0604030504040204" pitchFamily="34" charset="0"/>
                          <a:cs typeface="Tahoma" panose="020B0604030504040204" pitchFamily="34" charset="0"/>
                        </a:rPr>
                        <a:t>. 2017;</a:t>
                      </a:r>
                      <a:r>
                        <a:rPr lang="en-GB" sz="1600" dirty="0">
                          <a:effectLst/>
                          <a:latin typeface="Tahoma" panose="020B0604030504040204" pitchFamily="34" charset="0"/>
                          <a:ea typeface="Tahoma" panose="020B0604030504040204" pitchFamily="34" charset="0"/>
                          <a:cs typeface="Tahoma" panose="020B0604030504040204" pitchFamily="34" charset="0"/>
                        </a:rPr>
                        <a:t>12(11):S2209</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38856393"/>
                  </a:ext>
                </a:extLst>
              </a:tr>
              <a:tr h="640127">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Tan WL et al</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17</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13.3</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vi-VN" sz="1600">
                          <a:effectLst/>
                          <a:latin typeface="Tahoma" panose="020B0604030504040204" pitchFamily="34" charset="0"/>
                          <a:ea typeface="Tahoma" panose="020B0604030504040204" pitchFamily="34" charset="0"/>
                          <a:cs typeface="Tahoma" panose="020B0604030504040204" pitchFamily="34" charset="0"/>
                        </a:rPr>
                        <a:t> </a:t>
                      </a: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Singapore</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CSCO 2017 (Poster# B0129)</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3581458061"/>
                  </a:ext>
                </a:extLst>
              </a:tr>
              <a:tr h="640127">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Liang SK et al</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82</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 </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33.8</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Taiwan</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err="1">
                          <a:effectLst/>
                          <a:latin typeface="Tahoma" panose="020B0604030504040204" pitchFamily="34" charset="0"/>
                          <a:ea typeface="Tahoma" panose="020B0604030504040204" pitchFamily="34" charset="0"/>
                          <a:cs typeface="Tahoma" panose="020B0604030504040204" pitchFamily="34" charset="0"/>
                        </a:rPr>
                        <a:t>Oncotarget</a:t>
                      </a:r>
                      <a:r>
                        <a:rPr lang="en-US" sz="1600" dirty="0">
                          <a:effectLst/>
                          <a:latin typeface="Tahoma" panose="020B0604030504040204" pitchFamily="34" charset="0"/>
                          <a:ea typeface="Tahoma" panose="020B0604030504040204" pitchFamily="34" charset="0"/>
                          <a:cs typeface="Tahoma" panose="020B0604030504040204" pitchFamily="34" charset="0"/>
                        </a:rPr>
                        <a:t>, 2018 23749</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1406830842"/>
                  </a:ext>
                </a:extLst>
              </a:tr>
              <a:tr h="546659">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Liang SK et al</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42</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9.2</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 </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Taiwan</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err="1">
                          <a:effectLst/>
                          <a:latin typeface="Tahoma" panose="020B0604030504040204" pitchFamily="34" charset="0"/>
                          <a:ea typeface="Tahoma" panose="020B0604030504040204" pitchFamily="34" charset="0"/>
                          <a:cs typeface="Tahoma" panose="020B0604030504040204" pitchFamily="34" charset="0"/>
                        </a:rPr>
                        <a:t>Oncotarget</a:t>
                      </a:r>
                      <a:r>
                        <a:rPr lang="en-US" sz="1600" dirty="0">
                          <a:effectLst/>
                          <a:latin typeface="Tahoma" panose="020B0604030504040204" pitchFamily="34" charset="0"/>
                          <a:ea typeface="Tahoma" panose="020B0604030504040204" pitchFamily="34" charset="0"/>
                          <a:cs typeface="Tahoma" panose="020B0604030504040204" pitchFamily="34" charset="0"/>
                        </a:rPr>
                        <a:t> 2017 90430</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459696476"/>
                  </a:ext>
                </a:extLst>
              </a:tr>
              <a:tr h="640127">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Wu et al</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92</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a:effectLst/>
                          <a:latin typeface="Tahoma" panose="020B0604030504040204" pitchFamily="34" charset="0"/>
                          <a:ea typeface="Tahoma" panose="020B0604030504040204" pitchFamily="34" charset="0"/>
                          <a:cs typeface="Tahoma" panose="020B0604030504040204" pitchFamily="34" charset="0"/>
                        </a:rPr>
                        <a:t>10.9</a:t>
                      </a:r>
                      <a:endParaRPr lang="vi-VN" sz="160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 </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Multicenter</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WCLC 2018. Abstract 12096</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905690357"/>
                  </a:ext>
                </a:extLst>
              </a:tr>
              <a:tr h="489361">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Sung YL et al</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153</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14.8</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vi-VN" sz="1600" dirty="0">
                          <a:effectLst/>
                          <a:latin typeface="Tahoma" panose="020B0604030504040204" pitchFamily="34" charset="0"/>
                          <a:ea typeface="Tahoma" panose="020B0604030504040204" pitchFamily="34" charset="0"/>
                          <a:cs typeface="Tahoma" panose="020B0604030504040204" pitchFamily="34" charset="0"/>
                        </a:rPr>
                        <a:t>30.6</a:t>
                      </a: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Korea</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vi-VN" sz="1600" dirty="0">
                          <a:effectLst/>
                          <a:latin typeface="Tahoma" panose="020B0604030504040204" pitchFamily="34" charset="0"/>
                          <a:ea typeface="Tahoma" panose="020B0604030504040204" pitchFamily="34" charset="0"/>
                          <a:cs typeface="Tahoma" panose="020B0604030504040204" pitchFamily="34" charset="0"/>
                        </a:rPr>
                        <a:t>KALC 2018 Oral Presentation</a:t>
                      </a:r>
                    </a:p>
                  </a:txBody>
                  <a:tcPr marL="93404" marR="93404" marT="0" marB="0" anchor="ctr"/>
                </a:tc>
                <a:extLst>
                  <a:ext uri="{0D108BD9-81ED-4DB2-BD59-A6C34878D82A}">
                    <a16:rowId xmlns:a16="http://schemas.microsoft.com/office/drawing/2014/main" val="1378608187"/>
                  </a:ext>
                </a:extLst>
              </a:tr>
              <a:tr h="640127">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Thu Hoang et al</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14</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1</a:t>
                      </a:r>
                      <a:r>
                        <a:rPr lang="en-US" sz="1600" kern="1200" dirty="0">
                          <a:solidFill>
                            <a:schemeClr val="dk1"/>
                          </a:solidFill>
                          <a:effectLst/>
                          <a:latin typeface="Tahoma" panose="020B0604030504040204" pitchFamily="34" charset="0"/>
                          <a:ea typeface="Tahoma" panose="020B0604030504040204" pitchFamily="34" charset="0"/>
                          <a:cs typeface="Tahoma" panose="020B0604030504040204" pitchFamily="34" charset="0"/>
                        </a:rPr>
                        <a:t>6.0</a:t>
                      </a:r>
                      <a:r>
                        <a:rPr lang="en-US" sz="1600" baseline="30000" dirty="0">
                          <a:effectLst/>
                          <a:latin typeface="Tahoma" panose="020B0604030504040204" pitchFamily="34" charset="0"/>
                          <a:ea typeface="Tahoma" panose="020B0604030504040204" pitchFamily="34" charset="0"/>
                          <a:cs typeface="Tahoma" panose="020B0604030504040204" pitchFamily="34" charset="0"/>
                        </a:rPr>
                        <a:t>TTF</a:t>
                      </a:r>
                      <a:endParaRPr lang="vi-VN" sz="1600" baseline="300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Vietnam</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600" dirty="0">
                          <a:effectLst/>
                          <a:latin typeface="Tahoma" panose="020B0604030504040204" pitchFamily="34" charset="0"/>
                          <a:ea typeface="Tahoma" panose="020B0604030504040204" pitchFamily="34" charset="0"/>
                          <a:cs typeface="Tahoma" panose="020B0604030504040204" pitchFamily="34" charset="0"/>
                        </a:rPr>
                        <a:t>ESMO Asia 381P</a:t>
                      </a:r>
                      <a:endParaRPr lang="vi-VN" sz="16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3149945040"/>
                  </a:ext>
                </a:extLst>
              </a:tr>
            </a:tbl>
          </a:graphicData>
        </a:graphic>
      </p:graphicFrame>
      <p:sp>
        <p:nvSpPr>
          <p:cNvPr id="3" name="Title 2"/>
          <p:cNvSpPr>
            <a:spLocks noGrp="1"/>
          </p:cNvSpPr>
          <p:nvPr>
            <p:ph type="title"/>
          </p:nvPr>
        </p:nvSpPr>
        <p:spPr>
          <a:xfrm>
            <a:off x="1463372" y="143561"/>
            <a:ext cx="9164010" cy="624687"/>
          </a:xfrm>
        </p:spPr>
        <p:txBody>
          <a:bodyPr>
            <a:normAutofit fontScale="90000"/>
          </a:bodyPr>
          <a:lstStyle/>
          <a:p>
            <a:pPr algn="ctr">
              <a:lnSpc>
                <a:spcPct val="125000"/>
              </a:lnSpc>
            </a:pPr>
            <a:r>
              <a:rPr lang="vi-VN" sz="3200" dirty="0">
                <a:latin typeface="Tahoma" panose="020B0604030504040204" pitchFamily="34" charset="0"/>
                <a:ea typeface="Tahoma" panose="020B0604030504040204" pitchFamily="34" charset="0"/>
                <a:cs typeface="Tahoma" panose="020B0604030504040204" pitchFamily="34" charset="0"/>
              </a:rPr>
              <a:t>Tóm tắt kết quả dữ liệu đời thực của afatinib </a:t>
            </a:r>
          </a:p>
        </p:txBody>
      </p:sp>
      <p:sp>
        <p:nvSpPr>
          <p:cNvPr id="6" name="TextBox 5"/>
          <p:cNvSpPr txBox="1"/>
          <p:nvPr/>
        </p:nvSpPr>
        <p:spPr>
          <a:xfrm>
            <a:off x="1039595" y="876036"/>
            <a:ext cx="9703490" cy="646331"/>
          </a:xfrm>
          <a:prstGeom prst="rect">
            <a:avLst/>
          </a:prstGeom>
          <a:noFill/>
          <a:ln w="12700">
            <a:noFill/>
          </a:ln>
        </p:spPr>
        <p:txBody>
          <a:bodyPr wrap="square" lIns="45720" rIns="45720" rtlCol="0">
            <a:spAutoFit/>
          </a:bodyPr>
          <a:lstStyle/>
          <a:p>
            <a:r>
              <a:rPr lang="vi-VN" dirty="0">
                <a:latin typeface="Tahoma" panose="020B0604030504040204" pitchFamily="34" charset="0"/>
                <a:ea typeface="Tahoma" panose="020B0604030504040204" pitchFamily="34" charset="0"/>
                <a:cs typeface="Tahoma" panose="020B0604030504040204" pitchFamily="34" charset="0"/>
              </a:rPr>
              <a:t>457 bệnh nhân </a:t>
            </a:r>
            <a:r>
              <a:rPr lang="vi-VN" b="1" dirty="0">
                <a:solidFill>
                  <a:srgbClr val="FF0000"/>
                </a:solidFill>
                <a:latin typeface="Tahoma" panose="020B0604030504040204" pitchFamily="34" charset="0"/>
                <a:ea typeface="Tahoma" panose="020B0604030504040204" pitchFamily="34" charset="0"/>
                <a:cs typeface="Tahoma" panose="020B0604030504040204" pitchFamily="34" charset="0"/>
              </a:rPr>
              <a:t>NSCLC EGFR+ có di căn </a:t>
            </a:r>
            <a:r>
              <a:rPr lang="vi-VN" dirty="0">
                <a:latin typeface="Tahoma" panose="020B0604030504040204" pitchFamily="34" charset="0"/>
                <a:ea typeface="Tahoma" panose="020B0604030504040204" pitchFamily="34" charset="0"/>
                <a:cs typeface="Tahoma" panose="020B0604030504040204" pitchFamily="34" charset="0"/>
              </a:rPr>
              <a:t>não được báo cáo trong các nghiên cứu đời thực </a:t>
            </a:r>
            <a:r>
              <a:rPr lang="vi-VN" b="1" dirty="0">
                <a:solidFill>
                  <a:srgbClr val="FF0000"/>
                </a:solidFill>
                <a:latin typeface="Tahoma" panose="020B0604030504040204" pitchFamily="34" charset="0"/>
                <a:ea typeface="Tahoma" panose="020B0604030504040204" pitchFamily="34" charset="0"/>
                <a:cs typeface="Tahoma" panose="020B0604030504040204" pitchFamily="34" charset="0"/>
              </a:rPr>
              <a:t>điều trị với afatinib bước một đạt trung vị PFS = 9.2 tới 15.6 tháng.</a:t>
            </a:r>
          </a:p>
        </p:txBody>
      </p:sp>
      <p:sp>
        <p:nvSpPr>
          <p:cNvPr id="7" name="Rectangle: Rounded Corners 6">
            <a:extLst>
              <a:ext uri="{FF2B5EF4-FFF2-40B4-BE49-F238E27FC236}">
                <a16:creationId xmlns:a16="http://schemas.microsoft.com/office/drawing/2014/main" id="{560DF965-3BB0-4AE8-958A-7DC8384CA041}"/>
              </a:ext>
            </a:extLst>
          </p:cNvPr>
          <p:cNvSpPr/>
          <p:nvPr/>
        </p:nvSpPr>
        <p:spPr>
          <a:xfrm>
            <a:off x="1140841" y="6156960"/>
            <a:ext cx="9910318" cy="557477"/>
          </a:xfrm>
          <a:prstGeom prst="roundRect">
            <a:avLst/>
          </a:prstGeom>
          <a:noFill/>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algn="ctr"/>
            <a:endParaRPr lang="vi-VN" dirty="0" err="1">
              <a:highlight>
                <a:srgbClr val="FFFF00"/>
              </a:highlight>
            </a:endParaRPr>
          </a:p>
        </p:txBody>
      </p:sp>
    </p:spTree>
    <p:extLst>
      <p:ext uri="{BB962C8B-B14F-4D97-AF65-F5344CB8AC3E}">
        <p14:creationId xmlns:p14="http://schemas.microsoft.com/office/powerpoint/2010/main" val="258532583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8C85CB60-015A-4EC6-AB8E-48F7DBD3B985}"/>
              </a:ext>
            </a:extLst>
          </p:cNvPr>
          <p:cNvSpPr>
            <a:spLocks noGrp="1"/>
          </p:cNvSpPr>
          <p:nvPr>
            <p:ph sz="quarter" idx="10"/>
          </p:nvPr>
        </p:nvSpPr>
        <p:spPr>
          <a:xfrm>
            <a:off x="1662802" y="6445182"/>
            <a:ext cx="5511252" cy="233932"/>
          </a:xfrm>
        </p:spPr>
        <p:txBody>
          <a:bodyPr>
            <a:normAutofit fontScale="47500" lnSpcReduction="20000"/>
          </a:bodyPr>
          <a:lstStyle/>
          <a:p>
            <a:r>
              <a:rPr lang="en-US" sz="1200" dirty="0">
                <a:latin typeface="Tahoma" panose="020B0604030504040204" pitchFamily="34" charset="0"/>
                <a:ea typeface="Tahoma" panose="020B0604030504040204" pitchFamily="34" charset="0"/>
                <a:cs typeface="Tahoma" panose="020B0604030504040204" pitchFamily="34" charset="0"/>
              </a:rPr>
              <a:t>1. Yang J et al. J Clin Oncol. 33, 2015 (suppl; abstr 8073); 2. Schuler M et al. ELCC 2016. #138PD; 3. Hirsh V. J Clin Oncol. 2016;34(suppl; abstr 9046).</a:t>
            </a:r>
          </a:p>
        </p:txBody>
      </p:sp>
      <p:grpSp>
        <p:nvGrpSpPr>
          <p:cNvPr id="2" name="Group 1"/>
          <p:cNvGrpSpPr/>
          <p:nvPr/>
        </p:nvGrpSpPr>
        <p:grpSpPr>
          <a:xfrm>
            <a:off x="7906897" y="794543"/>
            <a:ext cx="3634582" cy="5935979"/>
            <a:chOff x="7158990" y="914401"/>
            <a:chExt cx="3634582" cy="5935979"/>
          </a:xfrm>
        </p:grpSpPr>
        <p:pic>
          <p:nvPicPr>
            <p:cNvPr id="717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58990" y="2895600"/>
              <a:ext cx="3634582" cy="19735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914401"/>
              <a:ext cx="3124042" cy="200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13442" y="4850130"/>
              <a:ext cx="3073400" cy="2000250"/>
            </a:xfrm>
            <a:prstGeom prst="rect">
              <a:avLst/>
            </a:prstGeom>
            <a:solidFill>
              <a:schemeClr val="bg1"/>
            </a:solidFill>
            <a:ln>
              <a:noFill/>
            </a:ln>
            <a:effectLst/>
          </p:spPr>
        </p:pic>
      </p:grpSp>
      <p:pic>
        <p:nvPicPr>
          <p:cNvPr id="7174"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24858" y="1867883"/>
            <a:ext cx="4985543" cy="39823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 name="Title 1"/>
          <p:cNvSpPr txBox="1">
            <a:spLocks/>
          </p:cNvSpPr>
          <p:nvPr/>
        </p:nvSpPr>
        <p:spPr>
          <a:xfrm>
            <a:off x="1090785" y="548074"/>
            <a:ext cx="7712073" cy="630936"/>
          </a:xfrm>
          <a:prstGeom prst="rect">
            <a:avLst/>
          </a:prstGeom>
        </p:spPr>
        <p:txBody>
          <a:bodyPr vert="horz" lIns="0" tIns="0" rIns="0" bIns="0" rtlCol="0" anchor="b"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gn="ctr">
              <a:lnSpc>
                <a:spcPct val="125000"/>
              </a:lnSpc>
            </a:pPr>
            <a:r>
              <a:rPr lang="en-US" sz="3200" dirty="0">
                <a:latin typeface="Tahoma" panose="020B0604030504040204" pitchFamily="34" charset="0"/>
                <a:ea typeface="Tahoma" panose="020B0604030504040204" pitchFamily="34" charset="0"/>
                <a:cs typeface="Tahoma" panose="020B0604030504040204" pitchFamily="34" charset="0"/>
              </a:rPr>
              <a:t>LUX-Lung 3,6,7: </a:t>
            </a:r>
            <a:r>
              <a:rPr lang="en-US" sz="3200" dirty="0" err="1">
                <a:latin typeface="Tahoma" panose="020B0604030504040204" pitchFamily="34" charset="0"/>
                <a:ea typeface="Tahoma" panose="020B0604030504040204" pitchFamily="34" charset="0"/>
                <a:cs typeface="Tahoma" panose="020B0604030504040204" pitchFamily="34" charset="0"/>
              </a:rPr>
              <a:t>giảm</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liều</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không</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ảnh</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hưởng</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đến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hiệu</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quả</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điều</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trị</a:t>
            </a:r>
            <a:endParaRPr lang="en-US" sz="3200" dirty="0">
              <a:latin typeface="Tahoma" panose="020B0604030504040204" pitchFamily="34" charset="0"/>
              <a:ea typeface="Tahoma" panose="020B0604030504040204" pitchFamily="34" charset="0"/>
              <a:cs typeface="Tahoma" panose="020B0604030504040204" pitchFamily="34" charset="0"/>
            </a:endParaRPr>
          </a:p>
        </p:txBody>
      </p:sp>
      <p:sp>
        <p:nvSpPr>
          <p:cNvPr id="5" name="TextBox 4"/>
          <p:cNvSpPr txBox="1"/>
          <p:nvPr/>
        </p:nvSpPr>
        <p:spPr>
          <a:xfrm>
            <a:off x="1781591" y="1200281"/>
            <a:ext cx="5273673" cy="646331"/>
          </a:xfrm>
          <a:prstGeom prst="rect">
            <a:avLst/>
          </a:prstGeom>
          <a:noFill/>
          <a:ln w="12700">
            <a:noFill/>
          </a:ln>
        </p:spPr>
        <p:txBody>
          <a:bodyPr wrap="square" lIns="45720" rIns="45720" rtlCol="0">
            <a:spAutoFit/>
          </a:bodyPr>
          <a:lstStyle/>
          <a:p>
            <a:r>
              <a:rPr lang="en-US" dirty="0" err="1">
                <a:latin typeface="Tahoma" panose="020B0604030504040204" pitchFamily="34" charset="0"/>
                <a:ea typeface="Tahoma" panose="020B0604030504040204" pitchFamily="34" charset="0"/>
                <a:cs typeface="Tahoma" panose="020B0604030504040204" pitchFamily="34" charset="0"/>
              </a:rPr>
              <a:t>Biến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cố</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ngoại</a:t>
            </a:r>
            <a:r>
              <a:rPr lang="en-US" dirty="0">
                <a:latin typeface="Tahoma" panose="020B0604030504040204" pitchFamily="34" charset="0"/>
                <a:ea typeface="Tahoma" panose="020B0604030504040204" pitchFamily="34" charset="0"/>
                <a:cs typeface="Tahoma" panose="020B0604030504040204" pitchFamily="34" charset="0"/>
              </a:rPr>
              <a:t> ý </a:t>
            </a:r>
            <a:r>
              <a:rPr lang="en-US" dirty="0" err="1">
                <a:latin typeface="Tahoma" panose="020B0604030504040204" pitchFamily="34" charset="0"/>
                <a:ea typeface="Tahoma" panose="020B0604030504040204" pitchFamily="34" charset="0"/>
                <a:cs typeface="Tahoma" panose="020B0604030504040204" pitchFamily="34" charset="0"/>
              </a:rPr>
              <a:t>liên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quan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liệu</a:t>
            </a:r>
            <a:r>
              <a:rPr lang="en-US" dirty="0">
                <a:latin typeface="Tahoma" panose="020B0604030504040204" pitchFamily="34" charset="0"/>
                <a:ea typeface="Tahoma" panose="020B0604030504040204" pitchFamily="34" charset="0"/>
                <a:cs typeface="Tahoma" panose="020B0604030504040204" pitchFamily="34" charset="0"/>
              </a:rPr>
              <a:t> ở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giảm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trong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nghiên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cứu</a:t>
            </a:r>
            <a:r>
              <a:rPr lang="en-US" dirty="0">
                <a:latin typeface="Tahoma" panose="020B0604030504040204" pitchFamily="34" charset="0"/>
                <a:ea typeface="Tahoma" panose="020B0604030504040204" pitchFamily="34" charset="0"/>
                <a:cs typeface="Tahoma" panose="020B0604030504040204" pitchFamily="34" charset="0"/>
              </a:rPr>
              <a:t> Lux-lung 7.</a:t>
            </a:r>
          </a:p>
        </p:txBody>
      </p:sp>
    </p:spTree>
    <p:extLst>
      <p:ext uri="{BB962C8B-B14F-4D97-AF65-F5344CB8AC3E}">
        <p14:creationId xmlns:p14="http://schemas.microsoft.com/office/powerpoint/2010/main" val="418878806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1981201" y="380554"/>
            <a:ext cx="7913077" cy="828047"/>
          </a:xfrm>
        </p:spPr>
        <p:txBody>
          <a:bodyPr>
            <a:normAutofit fontScale="90000"/>
          </a:bodyPr>
          <a:lstStyle/>
          <a:p>
            <a:pPr algn="ctr">
              <a:lnSpc>
                <a:spcPct val="100000"/>
              </a:lnSpc>
            </a:pPr>
            <a:r>
              <a:rPr lang="de-DE" sz="3200" dirty="0">
                <a:latin typeface="Tahoma" panose="020B0604030504040204" pitchFamily="34" charset="0"/>
                <a:ea typeface="Tahoma" panose="020B0604030504040204" pitchFamily="34" charset="0"/>
                <a:cs typeface="Tahoma" panose="020B0604030504040204" pitchFamily="34" charset="0"/>
              </a:rPr>
              <a:t>RealGiDo: Nghiên cứu điều chỉnh liều  </a:t>
            </a:r>
            <a:br>
              <a:rPr lang="de-DE" b="1" dirty="0">
                <a:solidFill>
                  <a:schemeClr val="tx1"/>
                </a:solidFill>
                <a:latin typeface="Tahoma" panose="020B0604030504040204" pitchFamily="34" charset="0"/>
                <a:ea typeface="Tahoma" panose="020B0604030504040204" pitchFamily="34" charset="0"/>
                <a:cs typeface="Tahoma" panose="020B0604030504040204" pitchFamily="34" charset="0"/>
              </a:rPr>
            </a:br>
            <a:r>
              <a:rPr lang="de-DE" sz="2400" b="1" i="1" dirty="0">
                <a:solidFill>
                  <a:schemeClr val="tx1"/>
                </a:solidFill>
                <a:latin typeface="Tahoma" panose="020B0604030504040204" pitchFamily="34" charset="0"/>
                <a:ea typeface="Tahoma" panose="020B0604030504040204" pitchFamily="34" charset="0"/>
                <a:cs typeface="Tahoma" panose="020B0604030504040204" pitchFamily="34" charset="0"/>
              </a:rPr>
              <a:t>228 Bệnh nhân tại 29 trung tâm ở 13 Quốc gia</a:t>
            </a:r>
            <a:endParaRPr lang="en-GB" b="1" i="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3" name="Inhaltsplatzhalter 2"/>
          <p:cNvSpPr>
            <a:spLocks noGrp="1"/>
          </p:cNvSpPr>
          <p:nvPr>
            <p:ph idx="1"/>
          </p:nvPr>
        </p:nvSpPr>
        <p:spPr>
          <a:xfrm>
            <a:off x="2270368" y="1268079"/>
            <a:ext cx="8139724" cy="2528384"/>
          </a:xfrm>
        </p:spPr>
        <p:txBody>
          <a:bodyPr>
            <a:normAutofit fontScale="85000" lnSpcReduction="20000"/>
          </a:bodyPr>
          <a:lstStyle/>
          <a:p>
            <a:pPr marL="0" indent="0">
              <a:buNone/>
            </a:pPr>
            <a:r>
              <a:rPr lang="en-GB" b="1" dirty="0" err="1">
                <a:latin typeface="Tahoma" panose="020B0604030504040204" pitchFamily="34" charset="0"/>
                <a:ea typeface="Tahoma" panose="020B0604030504040204" pitchFamily="34" charset="0"/>
                <a:cs typeface="Tahoma" panose="020B0604030504040204" pitchFamily="34" charset="0"/>
              </a:rPr>
              <a:t>Tiêu</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chí</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chính</a:t>
            </a:r>
            <a:endParaRPr lang="en-GB" b="1" dirty="0">
              <a:latin typeface="Tahoma" panose="020B0604030504040204" pitchFamily="34" charset="0"/>
              <a:ea typeface="Tahoma" panose="020B0604030504040204" pitchFamily="34" charset="0"/>
              <a:cs typeface="Tahoma" panose="020B0604030504040204" pitchFamily="34" charset="0"/>
            </a:endParaRPr>
          </a:p>
          <a:p>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Tỷ</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lệ</a:t>
            </a:r>
            <a:r>
              <a:rPr lang="en-GB" dirty="0">
                <a:latin typeface="Tahoma" panose="020B0604030504040204" pitchFamily="34" charset="0"/>
                <a:ea typeface="Tahoma" panose="020B0604030504040204" pitchFamily="34" charset="0"/>
                <a:cs typeface="Tahoma" panose="020B0604030504040204" pitchFamily="34" charset="0"/>
              </a:rPr>
              <a:t> BN </a:t>
            </a:r>
            <a:r>
              <a:rPr lang="en-GB" dirty="0" err="1">
                <a:latin typeface="Tahoma" panose="020B0604030504040204" pitchFamily="34" charset="0"/>
                <a:ea typeface="Tahoma" panose="020B0604030504040204" pitchFamily="34" charset="0"/>
                <a:cs typeface="Tahoma" panose="020B0604030504040204" pitchFamily="34" charset="0"/>
              </a:rPr>
              <a:t>gặp</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biến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cố</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bất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lợi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nghiêm</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trọng</a:t>
            </a:r>
            <a:r>
              <a:rPr lang="en-GB" dirty="0">
                <a:latin typeface="Tahoma" panose="020B0604030504040204" pitchFamily="34" charset="0"/>
                <a:ea typeface="Tahoma" panose="020B0604030504040204" pitchFamily="34" charset="0"/>
                <a:cs typeface="Tahoma" panose="020B0604030504040204" pitchFamily="34" charset="0"/>
              </a:rPr>
              <a:t>. </a:t>
            </a:r>
          </a:p>
          <a:p>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Thời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gian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Thời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gian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thất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bại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và</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thời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gian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tiến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triển</a:t>
            </a:r>
            <a:r>
              <a:rPr lang="en-GB" dirty="0">
                <a:latin typeface="Tahoma" panose="020B0604030504040204" pitchFamily="34" charset="0"/>
                <a:ea typeface="Tahoma" panose="020B0604030504040204" pitchFamily="34" charset="0"/>
                <a:cs typeface="Tahoma" panose="020B0604030504040204" pitchFamily="34" charset="0"/>
              </a:rPr>
              <a:t>.</a:t>
            </a:r>
          </a:p>
          <a:p>
            <a:pPr marL="0" indent="0">
              <a:buNone/>
            </a:pPr>
            <a:r>
              <a:rPr lang="en-GB" b="1" dirty="0" err="1">
                <a:latin typeface="Tahoma" panose="020B0604030504040204" pitchFamily="34" charset="0"/>
                <a:ea typeface="Tahoma" panose="020B0604030504040204" pitchFamily="34" charset="0"/>
                <a:cs typeface="Tahoma" panose="020B0604030504040204" pitchFamily="34" charset="0"/>
              </a:rPr>
              <a:t>Tiêu</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chí</a:t>
            </a:r>
            <a:r>
              <a:rPr lang="en-GB" b="1" dirty="0">
                <a:latin typeface="Tahoma" panose="020B0604030504040204" pitchFamily="34" charset="0"/>
                <a:ea typeface="Tahoma" panose="020B0604030504040204" pitchFamily="34" charset="0"/>
                <a:cs typeface="Tahoma" panose="020B0604030504040204" pitchFamily="34" charset="0"/>
              </a:rPr>
              <a:t> </a:t>
            </a:r>
            <a:r>
              <a:rPr lang="en-GB" b="1" dirty="0" err="1">
                <a:latin typeface="Tahoma" panose="020B0604030504040204" pitchFamily="34" charset="0"/>
                <a:ea typeface="Tahoma" panose="020B0604030504040204" pitchFamily="34" charset="0"/>
                <a:cs typeface="Tahoma" panose="020B0604030504040204" pitchFamily="34" charset="0"/>
              </a:rPr>
              <a:t>phụ</a:t>
            </a:r>
            <a:endParaRPr lang="en-GB" b="1" dirty="0">
              <a:latin typeface="Tahoma" panose="020B0604030504040204" pitchFamily="34" charset="0"/>
              <a:ea typeface="Tahoma" panose="020B0604030504040204" pitchFamily="34" charset="0"/>
              <a:cs typeface="Tahoma" panose="020B0604030504040204" pitchFamily="34" charset="0"/>
            </a:endParaRPr>
          </a:p>
          <a:p>
            <a:r>
              <a:rPr lang="en-GB" dirty="0" err="1">
                <a:latin typeface="Tahoma" panose="020B0604030504040204" pitchFamily="34" charset="0"/>
                <a:ea typeface="Tahoma" panose="020B0604030504040204" pitchFamily="34" charset="0"/>
                <a:cs typeface="Tahoma" panose="020B0604030504040204" pitchFamily="34" charset="0"/>
              </a:rPr>
              <a:t>Tỷ</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lệ</a:t>
            </a:r>
            <a:r>
              <a:rPr lang="en-GB" dirty="0">
                <a:latin typeface="Tahoma" panose="020B0604030504040204" pitchFamily="34" charset="0"/>
                <a:ea typeface="Tahoma" panose="020B0604030504040204" pitchFamily="34" charset="0"/>
                <a:cs typeface="Tahoma" panose="020B0604030504040204" pitchFamily="34" charset="0"/>
              </a:rPr>
              <a:t> BN </a:t>
            </a:r>
            <a:r>
              <a:rPr lang="en-GB" dirty="0" err="1">
                <a:latin typeface="Tahoma" panose="020B0604030504040204" pitchFamily="34" charset="0"/>
                <a:ea typeface="Tahoma" panose="020B0604030504040204" pitchFamily="34" charset="0"/>
                <a:cs typeface="Tahoma" panose="020B0604030504040204" pitchFamily="34" charset="0"/>
              </a:rPr>
              <a:t>phải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chỉnh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khởi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và</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lý</a:t>
            </a:r>
            <a:r>
              <a:rPr lang="en-GB" dirty="0">
                <a:latin typeface="Tahoma" panose="020B0604030504040204" pitchFamily="34" charset="0"/>
                <a:ea typeface="Tahoma" panose="020B0604030504040204" pitchFamily="34" charset="0"/>
                <a:cs typeface="Tahoma" panose="020B0604030504040204" pitchFamily="34" charset="0"/>
              </a:rPr>
              <a:t> do </a:t>
            </a:r>
            <a:r>
              <a:rPr lang="en-GB" dirty="0" err="1">
                <a:latin typeface="Tahoma" panose="020B0604030504040204" pitchFamily="34" charset="0"/>
                <a:ea typeface="Tahoma" panose="020B0604030504040204" pitchFamily="34" charset="0"/>
                <a:cs typeface="Tahoma" panose="020B0604030504040204" pitchFamily="34" charset="0"/>
              </a:rPr>
              <a:t>khởi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với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mức</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khác</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nhau</a:t>
            </a:r>
            <a:r>
              <a:rPr lang="en-GB" dirty="0">
                <a:latin typeface="Tahoma" panose="020B0604030504040204" pitchFamily="34" charset="0"/>
                <a:ea typeface="Tahoma" panose="020B0604030504040204" pitchFamily="34" charset="0"/>
                <a:cs typeface="Tahoma" panose="020B0604030504040204" pitchFamily="34" charset="0"/>
              </a:rPr>
              <a:t>.</a:t>
            </a:r>
          </a:p>
          <a:p>
            <a:endParaRPr lang="en-GB" dirty="0"/>
          </a:p>
        </p:txBody>
      </p:sp>
      <p:sp>
        <p:nvSpPr>
          <p:cNvPr id="6" name="Foliennummernplatzhalter 5"/>
          <p:cNvSpPr>
            <a:spLocks noGrp="1"/>
          </p:cNvSpPr>
          <p:nvPr>
            <p:ph type="sldNum" sz="quarter" idx="4294967295"/>
          </p:nvPr>
        </p:nvSpPr>
        <p:spPr>
          <a:xfrm>
            <a:off x="10058400" y="6492875"/>
            <a:ext cx="2133600" cy="365125"/>
          </a:xfrm>
          <a:prstGeom prst="rect">
            <a:avLst/>
          </a:prstGeom>
        </p:spPr>
        <p:txBody>
          <a:bodyPr/>
          <a:lstStyle/>
          <a:p>
            <a:pPr algn="ctr">
              <a:defRPr/>
            </a:pPr>
            <a:fld id="{677F52A4-604D-42BA-A94F-BB7ADAD781D5}" type="slidenum">
              <a:rPr lang="fr-FR" sz="1200">
                <a:solidFill>
                  <a:prstClr val="black">
                    <a:tint val="75000"/>
                  </a:prstClr>
                </a:solidFill>
                <a:latin typeface="Calibri"/>
              </a:rPr>
              <a:pPr algn="ctr">
                <a:defRPr/>
              </a:pPr>
              <a:t>204</a:t>
            </a:fld>
            <a:endParaRPr lang="fr-FR" sz="1200">
              <a:solidFill>
                <a:prstClr val="black">
                  <a:tint val="75000"/>
                </a:prstClr>
              </a:solidFill>
              <a:latin typeface="Calibri"/>
            </a:endParaRPr>
          </a:p>
        </p:txBody>
      </p:sp>
      <p:sp>
        <p:nvSpPr>
          <p:cNvPr id="5" name="Textfeld 4"/>
          <p:cNvSpPr txBox="1"/>
          <p:nvPr/>
        </p:nvSpPr>
        <p:spPr>
          <a:xfrm>
            <a:off x="1175040" y="6080935"/>
            <a:ext cx="7353837" cy="276999"/>
          </a:xfrm>
          <a:prstGeom prst="rect">
            <a:avLst/>
          </a:prstGeom>
          <a:noFill/>
        </p:spPr>
        <p:txBody>
          <a:bodyPr wrap="square" rtlCol="0">
            <a:spAutoFit/>
          </a:bodyPr>
          <a:lstStyle/>
          <a:p>
            <a:pPr>
              <a:defRPr/>
            </a:pPr>
            <a:r>
              <a:rPr lang="de-DE" sz="12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 Patients starting with 50mg were added (ie ≥40mg) as long as no direct comparison was made  to LL3</a:t>
            </a:r>
            <a:endParaRPr lang="en-GB" sz="12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endParaRPr>
          </a:p>
        </p:txBody>
      </p:sp>
      <p:grpSp>
        <p:nvGrpSpPr>
          <p:cNvPr id="4" name="Group 3"/>
          <p:cNvGrpSpPr/>
          <p:nvPr/>
        </p:nvGrpSpPr>
        <p:grpSpPr>
          <a:xfrm>
            <a:off x="2270368" y="2965186"/>
            <a:ext cx="8477701" cy="4064000"/>
            <a:chOff x="2270368" y="3003640"/>
            <a:chExt cx="8477701" cy="4064000"/>
          </a:xfrm>
        </p:grpSpPr>
        <p:graphicFrame>
          <p:nvGraphicFramePr>
            <p:cNvPr id="7" name="Diagramm 6"/>
            <p:cNvGraphicFramePr/>
            <p:nvPr/>
          </p:nvGraphicFramePr>
          <p:xfrm>
            <a:off x="2270368" y="3003640"/>
            <a:ext cx="8452828"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Geschweifte Klammer rechts 8"/>
            <p:cNvSpPr/>
            <p:nvPr/>
          </p:nvSpPr>
          <p:spPr>
            <a:xfrm>
              <a:off x="8780256" y="3561526"/>
              <a:ext cx="334850" cy="2266681"/>
            </a:xfrm>
            <a:prstGeom prst="rightBrac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en-GB">
                <a:solidFill>
                  <a:prstClr val="black"/>
                </a:solidFill>
                <a:latin typeface="Calibri"/>
              </a:endParaRPr>
            </a:p>
          </p:txBody>
        </p:sp>
        <p:sp>
          <p:nvSpPr>
            <p:cNvPr id="10" name="Inhaltsplatzhalter 3"/>
            <p:cNvSpPr txBox="1">
              <a:spLocks/>
            </p:cNvSpPr>
            <p:nvPr/>
          </p:nvSpPr>
          <p:spPr>
            <a:xfrm>
              <a:off x="9189725" y="4413250"/>
              <a:ext cx="1558344" cy="563231"/>
            </a:xfrm>
            <a:prstGeom prst="rect">
              <a:avLst/>
            </a:prstGeom>
          </p:spPr>
          <p:txBody>
            <a:bodyPr vert="horz" wrap="square" lIns="91440" tIns="45720" rIns="91440" bIns="45720" rtlCol="0">
              <a:spAutoFit/>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8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So </a:t>
              </a:r>
              <a:r>
                <a:rPr lang="en-US" sz="1800" dirty="0" err="1">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sánh</a:t>
              </a:r>
              <a:r>
                <a:rPr lang="en-US" sz="18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 </a:t>
              </a:r>
              <a:r>
                <a:rPr lang="en-US" sz="1800" dirty="0" err="1">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với</a:t>
              </a:r>
              <a:r>
                <a:rPr lang="en-US" sz="1800" dirty="0">
                  <a:solidFill>
                    <a:prstClr val="black">
                      <a:lumMod val="65000"/>
                      <a:lumOff val="35000"/>
                    </a:prstClr>
                  </a:solidFill>
                  <a:latin typeface="Tahoma" panose="020B0604030504040204" pitchFamily="34" charset="0"/>
                  <a:ea typeface="Tahoma" panose="020B0604030504040204" pitchFamily="34" charset="0"/>
                  <a:cs typeface="Tahoma" panose="020B0604030504040204" pitchFamily="34" charset="0"/>
                </a:rPr>
                <a:t> LUX-Lung 3</a:t>
              </a:r>
            </a:p>
          </p:txBody>
        </p:sp>
      </p:grpSp>
      <p:sp>
        <p:nvSpPr>
          <p:cNvPr id="11" name="TextBox 10"/>
          <p:cNvSpPr txBox="1"/>
          <p:nvPr/>
        </p:nvSpPr>
        <p:spPr>
          <a:xfrm>
            <a:off x="1121113" y="6188657"/>
            <a:ext cx="8304241" cy="446276"/>
          </a:xfrm>
          <a:prstGeom prst="rect">
            <a:avLst/>
          </a:prstGeom>
          <a:noFill/>
        </p:spPr>
        <p:txBody>
          <a:bodyPr wrap="square" rtlCol="0">
            <a:spAutoFit/>
          </a:bodyPr>
          <a:lstStyle/>
          <a:p>
            <a:pPr>
              <a:defRPr/>
            </a:pPr>
            <a:endParaRPr lang="en-US" sz="1100" dirty="0">
              <a:solidFill>
                <a:prstClr val="black"/>
              </a:solidFill>
              <a:latin typeface="Calibri"/>
            </a:endParaRPr>
          </a:p>
          <a:p>
            <a:pPr>
              <a:defRPr/>
            </a:pP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ASCO Annual Meeting.; 1 5 June 2018; Chicago, Illinois, USA. J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Clin</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36, 2018. Abstract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nr</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e21060</a:t>
            </a:r>
          </a:p>
        </p:txBody>
      </p:sp>
      <p:sp>
        <p:nvSpPr>
          <p:cNvPr id="13" name="TextBox 12"/>
          <p:cNvSpPr txBox="1"/>
          <p:nvPr/>
        </p:nvSpPr>
        <p:spPr>
          <a:xfrm>
            <a:off x="1121113" y="6580725"/>
            <a:ext cx="9293896" cy="276999"/>
          </a:xfrm>
          <a:prstGeom prst="rect">
            <a:avLst/>
          </a:prstGeom>
          <a:noFill/>
        </p:spPr>
        <p:txBody>
          <a:bodyPr wrap="square" rtlCol="0">
            <a:spAutoFit/>
          </a:bodyPr>
          <a:lstStyle/>
          <a:p>
            <a:r>
              <a:rPr lang="en-US" sz="1200" i="1" dirty="0" err="1">
                <a:latin typeface="Tahoma" panose="020B0604030504040204" pitchFamily="34" charset="0"/>
                <a:ea typeface="Tahoma" panose="020B0604030504040204" pitchFamily="34" charset="0"/>
                <a:cs typeface="Tahoma" panose="020B0604030504040204" pitchFamily="34" charset="0"/>
              </a:rPr>
              <a:t>Thông</a:t>
            </a:r>
            <a:r>
              <a:rPr lang="en-US" sz="1200" i="1" dirty="0">
                <a:latin typeface="Tahoma" panose="020B0604030504040204" pitchFamily="34" charset="0"/>
                <a:ea typeface="Tahoma" panose="020B0604030504040204" pitchFamily="34" charset="0"/>
                <a:cs typeface="Tahoma" panose="020B0604030504040204" pitchFamily="34" charset="0"/>
              </a:rPr>
              <a:t> tin </a:t>
            </a:r>
            <a:r>
              <a:rPr lang="en-US" sz="1200" i="1" dirty="0" err="1">
                <a:latin typeface="Tahoma" panose="020B0604030504040204" pitchFamily="34" charset="0"/>
                <a:ea typeface="Tahoma" panose="020B0604030504040204" pitchFamily="34" charset="0"/>
                <a:cs typeface="Tahoma" panose="020B0604030504040204" pitchFamily="34" charset="0"/>
              </a:rPr>
              <a:t>dành</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cho</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mục</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đích</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cập</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nhật</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khoa</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học</a:t>
            </a:r>
            <a:r>
              <a:rPr lang="en-US" sz="1200" i="1" dirty="0">
                <a:latin typeface="Tahoma" panose="020B0604030504040204" pitchFamily="34" charset="0"/>
                <a:ea typeface="Tahoma" panose="020B0604030504040204" pitchFamily="34" charset="0"/>
                <a:cs typeface="Tahoma" panose="020B0604030504040204" pitchFamily="34" charset="0"/>
              </a:rPr>
              <a:t>. Xin </a:t>
            </a:r>
            <a:r>
              <a:rPr lang="en-US" sz="1200" i="1" dirty="0" err="1">
                <a:latin typeface="Tahoma" panose="020B0604030504040204" pitchFamily="34" charset="0"/>
                <a:ea typeface="Tahoma" panose="020B0604030504040204" pitchFamily="34" charset="0"/>
                <a:cs typeface="Tahoma" panose="020B0604030504040204" pitchFamily="34" charset="0"/>
              </a:rPr>
              <a:t>vui</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lòng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tham</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khảo</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chỉ</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định</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trong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tờ</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Hướng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dẫn</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sử</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dụng</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sản</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phẩm</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tại</a:t>
            </a:r>
            <a:r>
              <a:rPr lang="en-US" sz="1200" i="1" dirty="0">
                <a:latin typeface="Tahoma" panose="020B0604030504040204" pitchFamily="34" charset="0"/>
                <a:ea typeface="Tahoma" panose="020B0604030504040204" pitchFamily="34" charset="0"/>
                <a:cs typeface="Tahoma" panose="020B0604030504040204" pitchFamily="34" charset="0"/>
              </a:rPr>
              <a:t> </a:t>
            </a:r>
            <a:r>
              <a:rPr lang="en-US" sz="1200" i="1" dirty="0" err="1">
                <a:latin typeface="Tahoma" panose="020B0604030504040204" pitchFamily="34" charset="0"/>
                <a:ea typeface="Tahoma" panose="020B0604030504040204" pitchFamily="34" charset="0"/>
                <a:cs typeface="Tahoma" panose="020B0604030504040204" pitchFamily="34" charset="0"/>
              </a:rPr>
              <a:t>Việt</a:t>
            </a:r>
            <a:r>
              <a:rPr lang="en-US" sz="1200" i="1" dirty="0">
                <a:latin typeface="Tahoma" panose="020B0604030504040204" pitchFamily="34" charset="0"/>
                <a:ea typeface="Tahoma" panose="020B0604030504040204" pitchFamily="34" charset="0"/>
                <a:cs typeface="Tahoma" panose="020B0604030504040204" pitchFamily="34" charset="0"/>
              </a:rPr>
              <a:t> Nam</a:t>
            </a:r>
            <a:endParaRPr lang="vi-VN" sz="1200" i="1"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87391473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558023" y="1233625"/>
            <a:ext cx="7215290" cy="12309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chỉnh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không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ảnh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hưởng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hiệu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quả</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của</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afatinib</a:t>
            </a:r>
            <a:r>
              <a:rPr lang="en-US" dirty="0">
                <a:latin typeface="Tahoma" panose="020B0604030504040204" pitchFamily="34" charset="0"/>
                <a:ea typeface="Tahoma" panose="020B0604030504040204" pitchFamily="34" charset="0"/>
                <a:cs typeface="Tahoma" panose="020B0604030504040204" pitchFamily="34" charset="0"/>
              </a:rPr>
              <a:t>.</a:t>
            </a:r>
          </a:p>
          <a:p>
            <a:pPr algn="just">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Thời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triển</a:t>
            </a:r>
            <a:r>
              <a:rPr lang="en-US" dirty="0">
                <a:latin typeface="Tahoma" panose="020B0604030504040204" pitchFamily="34" charset="0"/>
                <a:ea typeface="Tahoma" panose="020B0604030504040204" pitchFamily="34" charset="0"/>
                <a:cs typeface="Tahoma" panose="020B0604030504040204" pitchFamily="34" charset="0"/>
              </a:rPr>
              <a:t> (TTP): 20.8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 </a:t>
            </a:r>
          </a:p>
          <a:p>
            <a:pPr algn="just">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Thời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(TTF): 18.7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a:t>
            </a:r>
          </a:p>
        </p:txBody>
      </p:sp>
      <p:sp>
        <p:nvSpPr>
          <p:cNvPr id="8" name="Rectangle 7"/>
          <p:cNvSpPr/>
          <p:nvPr/>
        </p:nvSpPr>
        <p:spPr>
          <a:xfrm>
            <a:off x="766149" y="95806"/>
            <a:ext cx="11016550" cy="954107"/>
          </a:xfrm>
          <a:prstGeom prst="rect">
            <a:avLst/>
          </a:prstGeom>
        </p:spPr>
        <p:txBody>
          <a:bodyPr wrap="square">
            <a:spAutoFit/>
          </a:bodyPr>
          <a:lstStyle/>
          <a:p>
            <a:pPr algn="just"/>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RealGiDo</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Global real world data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đánh</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giá</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khả</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năng</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dung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nạp</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và</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hiệu</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quả</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khi</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điều</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chỉnh</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liều</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afatinib</a:t>
            </a:r>
            <a:endParaRPr lang="vi-VN" sz="2800" b="1" dirty="0">
              <a:solidFill>
                <a:schemeClr val="accent4"/>
              </a:solidFill>
              <a:latin typeface="Tahoma" panose="020B0604030504040204" pitchFamily="34" charset="0"/>
              <a:ea typeface="Tahoma" panose="020B0604030504040204" pitchFamily="34" charset="0"/>
              <a:cs typeface="Tahoma" panose="020B0604030504040204" pitchFamily="34" charset="0"/>
            </a:endParaRPr>
          </a:p>
        </p:txBody>
      </p:sp>
      <p:sp>
        <p:nvSpPr>
          <p:cNvPr id="9" name="Rectangle 8"/>
          <p:cNvSpPr/>
          <p:nvPr/>
        </p:nvSpPr>
        <p:spPr>
          <a:xfrm>
            <a:off x="9773313" y="6511371"/>
            <a:ext cx="2394053" cy="276999"/>
          </a:xfrm>
          <a:prstGeom prst="rect">
            <a:avLst/>
          </a:prstGeom>
        </p:spPr>
        <p:txBody>
          <a:bodyPr wrap="none">
            <a:spAutoFit/>
          </a:bodyPr>
          <a:lstStyle/>
          <a:p>
            <a:r>
              <a:rPr lang="fr-FR" sz="1200" dirty="0">
                <a:latin typeface="Tahoma" panose="020B0604030504040204" pitchFamily="34" charset="0"/>
                <a:ea typeface="Tahoma" panose="020B0604030504040204" pitchFamily="34" charset="0"/>
                <a:cs typeface="Tahoma" panose="020B0604030504040204" pitchFamily="34" charset="0"/>
              </a:rPr>
              <a:t>H</a:t>
            </a:r>
            <a:r>
              <a:rPr lang="en-US" sz="1200" dirty="0" err="1">
                <a:latin typeface="Tahoma" panose="020B0604030504040204" pitchFamily="34" charset="0"/>
                <a:ea typeface="Tahoma" panose="020B0604030504040204" pitchFamily="34" charset="0"/>
                <a:cs typeface="Tahoma" panose="020B0604030504040204" pitchFamily="34" charset="0"/>
              </a:rPr>
              <a:t>almos</a:t>
            </a:r>
            <a:r>
              <a:rPr lang="en-US" sz="1200" dirty="0">
                <a:latin typeface="Tahoma" panose="020B0604030504040204" pitchFamily="34" charset="0"/>
                <a:ea typeface="Tahoma" panose="020B0604030504040204" pitchFamily="34" charset="0"/>
                <a:cs typeface="Tahoma" panose="020B0604030504040204" pitchFamily="34" charset="0"/>
              </a:rPr>
              <a:t> et all, Lung Cancer 2019</a:t>
            </a:r>
          </a:p>
        </p:txBody>
      </p:sp>
      <p:grpSp>
        <p:nvGrpSpPr>
          <p:cNvPr id="13" name="Group 12"/>
          <p:cNvGrpSpPr/>
          <p:nvPr/>
        </p:nvGrpSpPr>
        <p:grpSpPr>
          <a:xfrm>
            <a:off x="439576" y="3151832"/>
            <a:ext cx="5438709" cy="3359539"/>
            <a:chOff x="439576" y="3151832"/>
            <a:chExt cx="5438709" cy="3359539"/>
          </a:xfrm>
        </p:grpSpPr>
        <p:pic>
          <p:nvPicPr>
            <p:cNvPr id="6" name="Picture 5"/>
            <p:cNvPicPr>
              <a:picLocks noChangeAspect="1"/>
            </p:cNvPicPr>
            <p:nvPr/>
          </p:nvPicPr>
          <p:blipFill>
            <a:blip r:embed="rId3"/>
            <a:stretch>
              <a:fillRect/>
            </a:stretch>
          </p:blipFill>
          <p:spPr>
            <a:xfrm>
              <a:off x="439576" y="3151832"/>
              <a:ext cx="5438709" cy="3359539"/>
            </a:xfrm>
            <a:prstGeom prst="rect">
              <a:avLst/>
            </a:prstGeom>
          </p:spPr>
        </p:pic>
        <p:sp>
          <p:nvSpPr>
            <p:cNvPr id="5" name="Rounded Rectangle 4"/>
            <p:cNvSpPr/>
            <p:nvPr/>
          </p:nvSpPr>
          <p:spPr>
            <a:xfrm>
              <a:off x="953589" y="4428308"/>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Median TTP: 20.8 </a:t>
              </a:r>
              <a:endParaRPr lang="vi-VN"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2" name="Group 11"/>
          <p:cNvGrpSpPr/>
          <p:nvPr/>
        </p:nvGrpSpPr>
        <p:grpSpPr>
          <a:xfrm>
            <a:off x="5982789" y="2525181"/>
            <a:ext cx="5799910" cy="3301424"/>
            <a:chOff x="5982789" y="2525181"/>
            <a:chExt cx="5799910" cy="3301424"/>
          </a:xfrm>
        </p:grpSpPr>
        <p:pic>
          <p:nvPicPr>
            <p:cNvPr id="2" name="Picture 1"/>
            <p:cNvPicPr>
              <a:picLocks noChangeAspect="1"/>
            </p:cNvPicPr>
            <p:nvPr/>
          </p:nvPicPr>
          <p:blipFill>
            <a:blip r:embed="rId4"/>
            <a:stretch>
              <a:fillRect/>
            </a:stretch>
          </p:blipFill>
          <p:spPr>
            <a:xfrm>
              <a:off x="5982789" y="2525181"/>
              <a:ext cx="5799910" cy="3301424"/>
            </a:xfrm>
            <a:prstGeom prst="rect">
              <a:avLst/>
            </a:prstGeom>
          </p:spPr>
        </p:pic>
        <p:sp>
          <p:nvSpPr>
            <p:cNvPr id="11" name="Rounded Rectangle 10"/>
            <p:cNvSpPr/>
            <p:nvPr/>
          </p:nvSpPr>
          <p:spPr>
            <a:xfrm>
              <a:off x="6553200" y="3862456"/>
              <a:ext cx="1395429" cy="61395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Median TTF: 18.7 </a:t>
              </a:r>
              <a:endParaRPr lang="vi-VN"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4" name="TextBox 13"/>
          <p:cNvSpPr txBox="1"/>
          <p:nvPr/>
        </p:nvSpPr>
        <p:spPr>
          <a:xfrm>
            <a:off x="0" y="6503676"/>
            <a:ext cx="9293896" cy="276999"/>
          </a:xfrm>
          <a:prstGeom prst="rect">
            <a:avLst/>
          </a:prstGeom>
          <a:noFill/>
        </p:spPr>
        <p:txBody>
          <a:bodyPr wrap="square" rtlCol="0">
            <a:spAutoFit/>
          </a:bodyPr>
          <a:lstStyle/>
          <a:p>
            <a:r>
              <a:rPr lang="en-US" sz="1200" i="1" dirty="0" err="1"/>
              <a:t>Thông</a:t>
            </a:r>
            <a:r>
              <a:rPr lang="en-US" sz="1200" i="1" dirty="0"/>
              <a:t> tin </a:t>
            </a:r>
            <a:r>
              <a:rPr lang="en-US" sz="1200" i="1" dirty="0" err="1"/>
              <a:t>dành</a:t>
            </a:r>
            <a:r>
              <a:rPr lang="en-US" sz="1200" i="1" dirty="0"/>
              <a:t> </a:t>
            </a:r>
            <a:r>
              <a:rPr lang="en-US" sz="1200" i="1" dirty="0" err="1"/>
              <a:t>cho</a:t>
            </a:r>
            <a:r>
              <a:rPr lang="en-US" sz="1200" i="1" dirty="0"/>
              <a:t> </a:t>
            </a:r>
            <a:r>
              <a:rPr lang="en-US" sz="1200" i="1" dirty="0" err="1"/>
              <a:t>mục</a:t>
            </a:r>
            <a:r>
              <a:rPr lang="en-US" sz="1200" i="1" dirty="0"/>
              <a:t> </a:t>
            </a:r>
            <a:r>
              <a:rPr lang="en-US" sz="1200" i="1" dirty="0" err="1"/>
              <a:t>đích</a:t>
            </a:r>
            <a:r>
              <a:rPr lang="en-US" sz="1200" i="1" dirty="0"/>
              <a:t> </a:t>
            </a:r>
            <a:r>
              <a:rPr lang="en-US" sz="1200" i="1" dirty="0" err="1"/>
              <a:t>cập</a:t>
            </a:r>
            <a:r>
              <a:rPr lang="en-US" sz="1200" i="1" dirty="0"/>
              <a:t> </a:t>
            </a:r>
            <a:r>
              <a:rPr lang="en-US" sz="1200" i="1" dirty="0" err="1"/>
              <a:t>nhật</a:t>
            </a:r>
            <a:r>
              <a:rPr lang="en-US" sz="1200" i="1" dirty="0"/>
              <a:t> </a:t>
            </a:r>
            <a:r>
              <a:rPr lang="en-US" sz="1200" i="1" dirty="0" err="1"/>
              <a:t>khoa</a:t>
            </a:r>
            <a:r>
              <a:rPr lang="en-US" sz="1200" i="1" dirty="0"/>
              <a:t> </a:t>
            </a:r>
            <a:r>
              <a:rPr lang="en-US" sz="1200" i="1" dirty="0" err="1"/>
              <a:t>học</a:t>
            </a:r>
            <a:r>
              <a:rPr lang="en-US" sz="1200" i="1" dirty="0"/>
              <a:t>. Xin </a:t>
            </a:r>
            <a:r>
              <a:rPr lang="en-US" sz="1200" i="1" dirty="0" err="1"/>
              <a:t>vui</a:t>
            </a:r>
            <a:r>
              <a:rPr lang="en-US" sz="1200" i="1" dirty="0"/>
              <a:t> </a:t>
            </a:r>
            <a:r>
              <a:rPr lang="en-US" sz="1200" i="1" dirty="0" err="1"/>
              <a:t>lòng</a:t>
            </a:r>
            <a:r>
              <a:rPr lang="en-US" sz="1200" i="1" dirty="0"/>
              <a:t> </a:t>
            </a:r>
            <a:r>
              <a:rPr lang="en-US" sz="1200" i="1" dirty="0" err="1"/>
              <a:t>tham</a:t>
            </a:r>
            <a:r>
              <a:rPr lang="en-US" sz="1200" i="1" dirty="0"/>
              <a:t> </a:t>
            </a:r>
            <a:r>
              <a:rPr lang="en-US" sz="1200" i="1" dirty="0" err="1"/>
              <a:t>khảo</a:t>
            </a:r>
            <a:r>
              <a:rPr lang="en-US" sz="1200" i="1" dirty="0"/>
              <a:t> </a:t>
            </a:r>
            <a:r>
              <a:rPr lang="en-US" sz="1200" i="1" dirty="0" err="1"/>
              <a:t>chỉ</a:t>
            </a:r>
            <a:r>
              <a:rPr lang="en-US" sz="1200" i="1" dirty="0"/>
              <a:t> </a:t>
            </a:r>
            <a:r>
              <a:rPr lang="en-US" sz="1200" i="1" dirty="0" err="1"/>
              <a:t>định</a:t>
            </a:r>
            <a:r>
              <a:rPr lang="en-US" sz="1200" i="1" dirty="0"/>
              <a:t> </a:t>
            </a:r>
            <a:r>
              <a:rPr lang="en-US" sz="1200" i="1" dirty="0" err="1"/>
              <a:t>trong</a:t>
            </a:r>
            <a:r>
              <a:rPr lang="en-US" sz="1200" i="1" dirty="0"/>
              <a:t> </a:t>
            </a:r>
            <a:r>
              <a:rPr lang="en-US" sz="1200" i="1" dirty="0" err="1"/>
              <a:t>tờ</a:t>
            </a:r>
            <a:r>
              <a:rPr lang="en-US" sz="1200" i="1" dirty="0"/>
              <a:t> </a:t>
            </a:r>
            <a:r>
              <a:rPr lang="en-US" sz="1200" i="1" dirty="0" err="1"/>
              <a:t>Hướng</a:t>
            </a:r>
            <a:r>
              <a:rPr lang="en-US" sz="1200" i="1" dirty="0"/>
              <a:t> </a:t>
            </a:r>
            <a:r>
              <a:rPr lang="en-US" sz="1200" i="1" dirty="0" err="1"/>
              <a:t>dẫn</a:t>
            </a:r>
            <a:r>
              <a:rPr lang="en-US" sz="1200" i="1" dirty="0"/>
              <a:t> </a:t>
            </a:r>
            <a:r>
              <a:rPr lang="en-US" sz="1200" i="1" dirty="0" err="1"/>
              <a:t>sử</a:t>
            </a:r>
            <a:r>
              <a:rPr lang="en-US" sz="1200" i="1" dirty="0"/>
              <a:t> </a:t>
            </a:r>
            <a:r>
              <a:rPr lang="en-US" sz="1200" i="1" dirty="0" err="1"/>
              <a:t>dụng</a:t>
            </a:r>
            <a:r>
              <a:rPr lang="en-US" sz="1200" i="1" dirty="0"/>
              <a:t> </a:t>
            </a:r>
            <a:r>
              <a:rPr lang="en-US" sz="1200" i="1" dirty="0" err="1"/>
              <a:t>sản</a:t>
            </a:r>
            <a:r>
              <a:rPr lang="en-US" sz="1200" i="1" dirty="0"/>
              <a:t> </a:t>
            </a:r>
            <a:r>
              <a:rPr lang="en-US" sz="1200" i="1" dirty="0" err="1"/>
              <a:t>phẩm</a:t>
            </a:r>
            <a:r>
              <a:rPr lang="en-US" sz="1200" i="1" dirty="0"/>
              <a:t> </a:t>
            </a:r>
            <a:r>
              <a:rPr lang="en-US" sz="1200" i="1" dirty="0" err="1"/>
              <a:t>tại</a:t>
            </a:r>
            <a:r>
              <a:rPr lang="en-US" sz="1200" i="1" dirty="0"/>
              <a:t> </a:t>
            </a:r>
            <a:r>
              <a:rPr lang="en-US" sz="1200" i="1" dirty="0" err="1"/>
              <a:t>Việt</a:t>
            </a:r>
            <a:r>
              <a:rPr lang="en-US" sz="1200" i="1" dirty="0"/>
              <a:t> Nam</a:t>
            </a:r>
            <a:endParaRPr lang="vi-VN" sz="1200" i="1" dirty="0"/>
          </a:p>
        </p:txBody>
      </p:sp>
    </p:spTree>
    <p:extLst>
      <p:ext uri="{BB962C8B-B14F-4D97-AF65-F5344CB8AC3E}">
        <p14:creationId xmlns:p14="http://schemas.microsoft.com/office/powerpoint/2010/main" val="27482391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p:cNvPicPr>
            <a:picLocks noChangeAspect="1"/>
          </p:cNvPicPr>
          <p:nvPr/>
        </p:nvPicPr>
        <p:blipFill>
          <a:blip r:embed="rId3"/>
          <a:stretch>
            <a:fillRect/>
          </a:stretch>
        </p:blipFill>
        <p:spPr>
          <a:xfrm>
            <a:off x="364424" y="2897944"/>
            <a:ext cx="4104171" cy="3278994"/>
          </a:xfrm>
          <a:prstGeom prst="rect">
            <a:avLst/>
          </a:prstGeom>
        </p:spPr>
      </p:pic>
      <p:sp>
        <p:nvSpPr>
          <p:cNvPr id="49" name="Rectangle 48"/>
          <p:cNvSpPr/>
          <p:nvPr/>
        </p:nvSpPr>
        <p:spPr>
          <a:xfrm>
            <a:off x="2558023" y="1338853"/>
            <a:ext cx="7215290" cy="8440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Điều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chỉnh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làm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giảm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cố</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bất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lợi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và</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tăng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khả</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năng</a:t>
            </a:r>
            <a:r>
              <a:rPr lang="en-US" dirty="0">
                <a:latin typeface="Tahoma" panose="020B0604030504040204" pitchFamily="34" charset="0"/>
                <a:ea typeface="Tahoma" panose="020B0604030504040204" pitchFamily="34" charset="0"/>
                <a:cs typeface="Tahoma" panose="020B0604030504040204" pitchFamily="34" charset="0"/>
              </a:rPr>
              <a:t> dung </a:t>
            </a:r>
            <a:r>
              <a:rPr lang="en-US" dirty="0" err="1">
                <a:latin typeface="Tahoma" panose="020B0604030504040204" pitchFamily="34" charset="0"/>
                <a:ea typeface="Tahoma" panose="020B0604030504040204" pitchFamily="34" charset="0"/>
                <a:cs typeface="Tahoma" panose="020B0604030504040204" pitchFamily="34" charset="0"/>
              </a:rPr>
              <a:t>nạp</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của</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afatinib</a:t>
            </a:r>
            <a:r>
              <a:rPr lang="en-US" dirty="0">
                <a:latin typeface="Tahoma" panose="020B0604030504040204" pitchFamily="34" charset="0"/>
                <a:ea typeface="Tahoma" panose="020B0604030504040204" pitchFamily="34" charset="0"/>
                <a:cs typeface="Tahoma" panose="020B0604030504040204" pitchFamily="34" charset="0"/>
              </a:rPr>
              <a:t>.</a:t>
            </a:r>
          </a:p>
        </p:txBody>
      </p:sp>
      <p:grpSp>
        <p:nvGrpSpPr>
          <p:cNvPr id="53" name="Group 52"/>
          <p:cNvGrpSpPr/>
          <p:nvPr/>
        </p:nvGrpSpPr>
        <p:grpSpPr>
          <a:xfrm>
            <a:off x="4683204" y="2689064"/>
            <a:ext cx="7099495" cy="3800545"/>
            <a:chOff x="4586067" y="2271409"/>
            <a:chExt cx="7099495" cy="3800545"/>
          </a:xfrm>
        </p:grpSpPr>
        <p:pic>
          <p:nvPicPr>
            <p:cNvPr id="47" name="Picture 46"/>
            <p:cNvPicPr>
              <a:picLocks noChangeAspect="1"/>
            </p:cNvPicPr>
            <p:nvPr/>
          </p:nvPicPr>
          <p:blipFill>
            <a:blip r:embed="rId4"/>
            <a:stretch>
              <a:fillRect/>
            </a:stretch>
          </p:blipFill>
          <p:spPr>
            <a:xfrm>
              <a:off x="4586067" y="2271409"/>
              <a:ext cx="7099495" cy="3800545"/>
            </a:xfrm>
            <a:prstGeom prst="rect">
              <a:avLst/>
            </a:prstGeom>
          </p:spPr>
        </p:pic>
        <p:sp>
          <p:nvSpPr>
            <p:cNvPr id="50" name="Rounded Rectangle 49"/>
            <p:cNvSpPr/>
            <p:nvPr/>
          </p:nvSpPr>
          <p:spPr>
            <a:xfrm>
              <a:off x="5275386" y="2644727"/>
              <a:ext cx="1223888" cy="2686928"/>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51" name="Rounded Rectangle 50"/>
            <p:cNvSpPr/>
            <p:nvPr/>
          </p:nvSpPr>
          <p:spPr>
            <a:xfrm>
              <a:off x="8339799" y="3657600"/>
              <a:ext cx="1223888" cy="1674056"/>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52" name="Rectangle 51"/>
          <p:cNvSpPr/>
          <p:nvPr/>
        </p:nvSpPr>
        <p:spPr>
          <a:xfrm>
            <a:off x="766149" y="173143"/>
            <a:ext cx="11016550" cy="954107"/>
          </a:xfrm>
          <a:prstGeom prst="rect">
            <a:avLst/>
          </a:prstGeom>
        </p:spPr>
        <p:txBody>
          <a:bodyPr wrap="square">
            <a:spAutoFit/>
          </a:bodyPr>
          <a:lstStyle/>
          <a:p>
            <a:pPr algn="just"/>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RealGiDo</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Global real world data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đánh</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giá</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khả</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năng</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dung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nạp</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và</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hiệu</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quả</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khi</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điều</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chỉnh</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liều</a:t>
            </a:r>
            <a:r>
              <a:rPr lang="en-US" sz="28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2800" b="1" dirty="0" err="1">
                <a:solidFill>
                  <a:schemeClr val="accent4"/>
                </a:solidFill>
                <a:latin typeface="Tahoma" panose="020B0604030504040204" pitchFamily="34" charset="0"/>
                <a:ea typeface="Tahoma" panose="020B0604030504040204" pitchFamily="34" charset="0"/>
                <a:cs typeface="Tahoma" panose="020B0604030504040204" pitchFamily="34" charset="0"/>
              </a:rPr>
              <a:t>afatinib</a:t>
            </a:r>
            <a:endParaRPr lang="vi-VN" sz="2800" b="1" dirty="0">
              <a:solidFill>
                <a:schemeClr val="accent4"/>
              </a:solidFill>
              <a:latin typeface="Tahoma" panose="020B0604030504040204" pitchFamily="34" charset="0"/>
              <a:ea typeface="Tahoma" panose="020B0604030504040204" pitchFamily="34" charset="0"/>
              <a:cs typeface="Tahoma" panose="020B0604030504040204" pitchFamily="34" charset="0"/>
            </a:endParaRPr>
          </a:p>
        </p:txBody>
      </p:sp>
      <p:sp>
        <p:nvSpPr>
          <p:cNvPr id="54" name="Rectangle 53"/>
          <p:cNvSpPr/>
          <p:nvPr/>
        </p:nvSpPr>
        <p:spPr>
          <a:xfrm>
            <a:off x="928468" y="6365395"/>
            <a:ext cx="2692212" cy="276999"/>
          </a:xfrm>
          <a:prstGeom prst="rect">
            <a:avLst/>
          </a:prstGeom>
        </p:spPr>
        <p:txBody>
          <a:bodyPr wrap="none">
            <a:spAutoFit/>
          </a:bodyPr>
          <a:lstStyle/>
          <a:p>
            <a:r>
              <a:rPr lang="fr-FR" sz="1200" dirty="0">
                <a:latin typeface="Tahoma" panose="020B0604030504040204" pitchFamily="34" charset="0"/>
                <a:ea typeface="Tahoma" panose="020B0604030504040204" pitchFamily="34" charset="0"/>
                <a:cs typeface="Tahoma" panose="020B0604030504040204" pitchFamily="34" charset="0"/>
              </a:rPr>
              <a:t>H</a:t>
            </a:r>
            <a:r>
              <a:rPr lang="en-US" sz="1200" dirty="0" err="1">
                <a:latin typeface="Tahoma" panose="020B0604030504040204" pitchFamily="34" charset="0"/>
                <a:ea typeface="Tahoma" panose="020B0604030504040204" pitchFamily="34" charset="0"/>
                <a:cs typeface="Tahoma" panose="020B0604030504040204" pitchFamily="34" charset="0"/>
              </a:rPr>
              <a:t>almos</a:t>
            </a:r>
            <a:r>
              <a:rPr lang="en-US" sz="1200" dirty="0">
                <a:latin typeface="Tahoma" panose="020B0604030504040204" pitchFamily="34" charset="0"/>
                <a:ea typeface="Tahoma" panose="020B0604030504040204" pitchFamily="34" charset="0"/>
                <a:cs typeface="Tahoma" panose="020B0604030504040204" pitchFamily="34" charset="0"/>
              </a:rPr>
              <a:t> et all, Lung Cancer 2019 103</a:t>
            </a:r>
          </a:p>
        </p:txBody>
      </p:sp>
      <p:sp>
        <p:nvSpPr>
          <p:cNvPr id="10" name="TextBox 9"/>
          <p:cNvSpPr txBox="1"/>
          <p:nvPr/>
        </p:nvSpPr>
        <p:spPr>
          <a:xfrm>
            <a:off x="928468" y="6550256"/>
            <a:ext cx="9293896" cy="276999"/>
          </a:xfrm>
          <a:prstGeom prst="rect">
            <a:avLst/>
          </a:prstGeom>
          <a:noFill/>
        </p:spPr>
        <p:txBody>
          <a:bodyPr wrap="square" rtlCol="0">
            <a:spAutoFit/>
          </a:bodyPr>
          <a:lstStyle/>
          <a:p>
            <a:r>
              <a:rPr lang="en-US" sz="1200" i="1" dirty="0" err="1"/>
              <a:t>Thông</a:t>
            </a:r>
            <a:r>
              <a:rPr lang="en-US" sz="1200" i="1" dirty="0"/>
              <a:t> tin </a:t>
            </a:r>
            <a:r>
              <a:rPr lang="en-US" sz="1200" i="1" dirty="0" err="1"/>
              <a:t>dành</a:t>
            </a:r>
            <a:r>
              <a:rPr lang="en-US" sz="1200" i="1" dirty="0"/>
              <a:t> </a:t>
            </a:r>
            <a:r>
              <a:rPr lang="en-US" sz="1200" i="1" dirty="0" err="1"/>
              <a:t>cho</a:t>
            </a:r>
            <a:r>
              <a:rPr lang="en-US" sz="1200" i="1" dirty="0"/>
              <a:t> </a:t>
            </a:r>
            <a:r>
              <a:rPr lang="en-US" sz="1200" i="1" dirty="0" err="1"/>
              <a:t>mục</a:t>
            </a:r>
            <a:r>
              <a:rPr lang="en-US" sz="1200" i="1" dirty="0"/>
              <a:t> </a:t>
            </a:r>
            <a:r>
              <a:rPr lang="en-US" sz="1200" i="1" dirty="0" err="1"/>
              <a:t>đích</a:t>
            </a:r>
            <a:r>
              <a:rPr lang="en-US" sz="1200" i="1" dirty="0"/>
              <a:t> </a:t>
            </a:r>
            <a:r>
              <a:rPr lang="en-US" sz="1200" i="1" dirty="0" err="1"/>
              <a:t>cập</a:t>
            </a:r>
            <a:r>
              <a:rPr lang="en-US" sz="1200" i="1" dirty="0"/>
              <a:t> </a:t>
            </a:r>
            <a:r>
              <a:rPr lang="en-US" sz="1200" i="1" dirty="0" err="1"/>
              <a:t>nhật</a:t>
            </a:r>
            <a:r>
              <a:rPr lang="en-US" sz="1200" i="1" dirty="0"/>
              <a:t> </a:t>
            </a:r>
            <a:r>
              <a:rPr lang="en-US" sz="1200" i="1" dirty="0" err="1"/>
              <a:t>khoa</a:t>
            </a:r>
            <a:r>
              <a:rPr lang="en-US" sz="1200" i="1" dirty="0"/>
              <a:t> </a:t>
            </a:r>
            <a:r>
              <a:rPr lang="en-US" sz="1200" i="1" dirty="0" err="1"/>
              <a:t>học</a:t>
            </a:r>
            <a:r>
              <a:rPr lang="en-US" sz="1200" i="1" dirty="0"/>
              <a:t>. Xin </a:t>
            </a:r>
            <a:r>
              <a:rPr lang="en-US" sz="1200" i="1" dirty="0" err="1"/>
              <a:t>vui</a:t>
            </a:r>
            <a:r>
              <a:rPr lang="en-US" sz="1200" i="1" dirty="0"/>
              <a:t> </a:t>
            </a:r>
            <a:r>
              <a:rPr lang="en-US" sz="1200" i="1" dirty="0" err="1"/>
              <a:t>lòng</a:t>
            </a:r>
            <a:r>
              <a:rPr lang="en-US" sz="1200" i="1" dirty="0"/>
              <a:t> </a:t>
            </a:r>
            <a:r>
              <a:rPr lang="en-US" sz="1200" i="1" dirty="0" err="1"/>
              <a:t>tham</a:t>
            </a:r>
            <a:r>
              <a:rPr lang="en-US" sz="1200" i="1" dirty="0"/>
              <a:t> </a:t>
            </a:r>
            <a:r>
              <a:rPr lang="en-US" sz="1200" i="1" dirty="0" err="1"/>
              <a:t>khảo</a:t>
            </a:r>
            <a:r>
              <a:rPr lang="en-US" sz="1200" i="1" dirty="0"/>
              <a:t> </a:t>
            </a:r>
            <a:r>
              <a:rPr lang="en-US" sz="1200" i="1" dirty="0" err="1"/>
              <a:t>chỉ</a:t>
            </a:r>
            <a:r>
              <a:rPr lang="en-US" sz="1200" i="1" dirty="0"/>
              <a:t> </a:t>
            </a:r>
            <a:r>
              <a:rPr lang="en-US" sz="1200" i="1" dirty="0" err="1"/>
              <a:t>định</a:t>
            </a:r>
            <a:r>
              <a:rPr lang="en-US" sz="1200" i="1" dirty="0"/>
              <a:t> </a:t>
            </a:r>
            <a:r>
              <a:rPr lang="en-US" sz="1200" i="1" dirty="0" err="1"/>
              <a:t>trong</a:t>
            </a:r>
            <a:r>
              <a:rPr lang="en-US" sz="1200" i="1" dirty="0"/>
              <a:t> </a:t>
            </a:r>
            <a:r>
              <a:rPr lang="en-US" sz="1200" i="1" dirty="0" err="1"/>
              <a:t>tờ</a:t>
            </a:r>
            <a:r>
              <a:rPr lang="en-US" sz="1200" i="1" dirty="0"/>
              <a:t> </a:t>
            </a:r>
            <a:r>
              <a:rPr lang="en-US" sz="1200" i="1" dirty="0" err="1"/>
              <a:t>Hướng</a:t>
            </a:r>
            <a:r>
              <a:rPr lang="en-US" sz="1200" i="1" dirty="0"/>
              <a:t> </a:t>
            </a:r>
            <a:r>
              <a:rPr lang="en-US" sz="1200" i="1" dirty="0" err="1"/>
              <a:t>dẫn</a:t>
            </a:r>
            <a:r>
              <a:rPr lang="en-US" sz="1200" i="1" dirty="0"/>
              <a:t> </a:t>
            </a:r>
            <a:r>
              <a:rPr lang="en-US" sz="1200" i="1" dirty="0" err="1"/>
              <a:t>sử</a:t>
            </a:r>
            <a:r>
              <a:rPr lang="en-US" sz="1200" i="1" dirty="0"/>
              <a:t> </a:t>
            </a:r>
            <a:r>
              <a:rPr lang="en-US" sz="1200" i="1" dirty="0" err="1"/>
              <a:t>dụng</a:t>
            </a:r>
            <a:r>
              <a:rPr lang="en-US" sz="1200" i="1" dirty="0"/>
              <a:t> </a:t>
            </a:r>
            <a:r>
              <a:rPr lang="en-US" sz="1200" i="1" dirty="0" err="1"/>
              <a:t>sản</a:t>
            </a:r>
            <a:r>
              <a:rPr lang="en-US" sz="1200" i="1" dirty="0"/>
              <a:t> </a:t>
            </a:r>
            <a:r>
              <a:rPr lang="en-US" sz="1200" i="1" dirty="0" err="1"/>
              <a:t>phẩm</a:t>
            </a:r>
            <a:r>
              <a:rPr lang="en-US" sz="1200" i="1" dirty="0"/>
              <a:t> </a:t>
            </a:r>
            <a:r>
              <a:rPr lang="en-US" sz="1200" i="1" dirty="0" err="1"/>
              <a:t>tại</a:t>
            </a:r>
            <a:r>
              <a:rPr lang="en-US" sz="1200" i="1" dirty="0"/>
              <a:t> </a:t>
            </a:r>
            <a:r>
              <a:rPr lang="en-US" sz="1200" i="1" dirty="0" err="1"/>
              <a:t>Việt</a:t>
            </a:r>
            <a:r>
              <a:rPr lang="en-US" sz="1200" i="1" dirty="0"/>
              <a:t> Nam</a:t>
            </a:r>
            <a:endParaRPr lang="vi-VN" sz="1200" i="1" dirty="0"/>
          </a:p>
        </p:txBody>
      </p:sp>
    </p:spTree>
    <p:extLst>
      <p:ext uri="{BB962C8B-B14F-4D97-AF65-F5344CB8AC3E}">
        <p14:creationId xmlns:p14="http://schemas.microsoft.com/office/powerpoint/2010/main" val="137129440"/>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a:xfrm>
            <a:off x="8508000" y="2494832"/>
            <a:ext cx="1249680" cy="2235828"/>
          </a:xfrm>
          <a:prstGeom prst="downArrow">
            <a:avLst/>
          </a:prstGeom>
          <a:solidFill>
            <a:schemeClr val="bg1"/>
          </a:solidFill>
          <a:ln w="635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GB">
              <a:solidFill>
                <a:prstClr val="white"/>
              </a:solidFill>
            </a:endParaRPr>
          </a:p>
        </p:txBody>
      </p:sp>
      <p:sp>
        <p:nvSpPr>
          <p:cNvPr id="5" name="Rounded Rectangle 4"/>
          <p:cNvSpPr/>
          <p:nvPr/>
        </p:nvSpPr>
        <p:spPr>
          <a:xfrm>
            <a:off x="4029745" y="2436494"/>
            <a:ext cx="4048474" cy="1392260"/>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marL="285750" indent="-285750" defTabSz="914103">
              <a:buFont typeface="Arial" panose="020B0604020202020204" pitchFamily="34" charset="0"/>
              <a:buChar char="•"/>
              <a:defRPr/>
            </a:pP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Biến cố bất lợi độ ≥3</a:t>
            </a:r>
          </a:p>
          <a:p>
            <a:pPr marL="285750" indent="-285750" defTabSz="914103">
              <a:buFont typeface="Arial" panose="020B0604020202020204" pitchFamily="34" charset="0"/>
              <a:buChar char="•"/>
              <a:defRPr/>
            </a:pP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Độ 2 kéo dài (≥7 ngày liên tiếp)</a:t>
            </a:r>
          </a:p>
          <a:p>
            <a:pPr marL="285750" indent="-285750" defTabSz="914103">
              <a:buFont typeface="Arial" panose="020B0604020202020204" pitchFamily="34" charset="0"/>
              <a:buChar char="•"/>
              <a:defRPr/>
            </a:pPr>
            <a:r>
              <a:rPr lang="en-GB" sz="1600" b="1" dirty="0">
                <a:solidFill>
                  <a:srgbClr val="000000"/>
                </a:solidFill>
                <a:latin typeface="Tahoma" panose="020B0604030504040204" pitchFamily="34" charset="0"/>
                <a:ea typeface="Tahoma" panose="020B0604030504040204" pitchFamily="34" charset="0"/>
                <a:cs typeface="Tahoma" panose="020B0604030504040204" pitchFamily="34" charset="0"/>
              </a:rPr>
              <a:t>Tiêu chảy</a:t>
            </a: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 độ 2 (&gt;48 giờ dù đã chăm sóc tối ưu)</a:t>
            </a:r>
          </a:p>
          <a:p>
            <a:pPr marL="285750" indent="-285750" defTabSz="914103">
              <a:buFont typeface="Arial" panose="020B0604020202020204" pitchFamily="34" charset="0"/>
              <a:buChar char="•"/>
              <a:defRPr/>
            </a:pPr>
            <a:r>
              <a:rPr lang="en-GB" sz="1600" b="1" dirty="0">
                <a:solidFill>
                  <a:srgbClr val="000000"/>
                </a:solidFill>
                <a:latin typeface="Tahoma" panose="020B0604030504040204" pitchFamily="34" charset="0"/>
                <a:ea typeface="Tahoma" panose="020B0604030504040204" pitchFamily="34" charset="0"/>
                <a:cs typeface="Tahoma" panose="020B0604030504040204" pitchFamily="34" charset="0"/>
              </a:rPr>
              <a:t>Suy thận </a:t>
            </a: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độ 2 nặng thêm</a:t>
            </a:r>
          </a:p>
        </p:txBody>
      </p:sp>
      <p:sp>
        <p:nvSpPr>
          <p:cNvPr id="15" name="Rounded Rectangle 14"/>
          <p:cNvSpPr/>
          <p:nvPr/>
        </p:nvSpPr>
        <p:spPr>
          <a:xfrm>
            <a:off x="3438912" y="5123211"/>
            <a:ext cx="5184576" cy="533400"/>
          </a:xfrm>
          <a:prstGeom prst="roundRect">
            <a:avLst/>
          </a:prstGeom>
          <a:solidFill>
            <a:schemeClr val="accent1"/>
          </a:solidFill>
          <a:ln>
            <a:solidFill>
              <a:schemeClr val="accent1">
                <a:lumMod val="50000"/>
              </a:scheme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000" dirty="0">
                <a:solidFill>
                  <a:srgbClr val="FFFFFF"/>
                </a:solidFill>
                <a:latin typeface="Tahoma" panose="020B0604030504040204" pitchFamily="34" charset="0"/>
                <a:ea typeface="Tahoma" panose="020B0604030504040204" pitchFamily="34" charset="0"/>
                <a:cs typeface="Tahoma" panose="020B0604030504040204" pitchFamily="34" charset="0"/>
              </a:rPr>
              <a:t>Điều trị trở lại ở mức liều </a:t>
            </a:r>
            <a:r>
              <a:rPr lang="en-GB" sz="2000" b="1" dirty="0">
                <a:solidFill>
                  <a:srgbClr val="FFFFFF"/>
                </a:solidFill>
                <a:latin typeface="Tahoma" panose="020B0604030504040204" pitchFamily="34" charset="0"/>
                <a:ea typeface="Tahoma" panose="020B0604030504040204" pitchFamily="34" charset="0"/>
                <a:cs typeface="Tahoma" panose="020B0604030504040204" pitchFamily="34" charset="0"/>
              </a:rPr>
              <a:t>GIẢM</a:t>
            </a:r>
            <a:r>
              <a:rPr lang="en-GB" sz="2000" dirty="0">
                <a:solidFill>
                  <a:srgbClr val="FFFFFF"/>
                </a:solidFill>
                <a:latin typeface="Tahoma" panose="020B0604030504040204" pitchFamily="34" charset="0"/>
                <a:ea typeface="Tahoma" panose="020B0604030504040204" pitchFamily="34" charset="0"/>
                <a:cs typeface="Tahoma" panose="020B0604030504040204" pitchFamily="34" charset="0"/>
              </a:rPr>
              <a:t> </a:t>
            </a:r>
            <a:r>
              <a:rPr lang="en-GB" sz="2000" dirty="0" err="1">
                <a:solidFill>
                  <a:srgbClr val="FFFFFF"/>
                </a:solidFill>
                <a:latin typeface="Tahoma" panose="020B0604030504040204" pitchFamily="34" charset="0"/>
                <a:ea typeface="Tahoma" panose="020B0604030504040204" pitchFamily="34" charset="0"/>
                <a:cs typeface="Tahoma" panose="020B0604030504040204" pitchFamily="34" charset="0"/>
              </a:rPr>
              <a:t>đi</a:t>
            </a:r>
            <a:r>
              <a:rPr lang="en-GB" sz="2000" dirty="0">
                <a:solidFill>
                  <a:srgbClr val="FFFFFF"/>
                </a:solidFill>
                <a:latin typeface="Tahoma" panose="020B0604030504040204" pitchFamily="34" charset="0"/>
                <a:ea typeface="Tahoma" panose="020B0604030504040204" pitchFamily="34" charset="0"/>
                <a:cs typeface="Tahoma" panose="020B0604030504040204" pitchFamily="34" charset="0"/>
              </a:rPr>
              <a:t> 10 mg</a:t>
            </a:r>
          </a:p>
        </p:txBody>
      </p:sp>
      <p:sp>
        <p:nvSpPr>
          <p:cNvPr id="18" name="Rounded Rectangle 17"/>
          <p:cNvSpPr/>
          <p:nvPr/>
        </p:nvSpPr>
        <p:spPr>
          <a:xfrm>
            <a:off x="3461693" y="1392402"/>
            <a:ext cx="5184576" cy="716060"/>
          </a:xfrm>
          <a:prstGeom prst="roundRect">
            <a:avLst/>
          </a:prstGeom>
          <a:solidFill>
            <a:schemeClr val="accent1"/>
          </a:solidFill>
          <a:ln>
            <a:solidFill>
              <a:schemeClr val="accent1">
                <a:lumMod val="50000"/>
              </a:scheme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400" b="1" dirty="0">
                <a:solidFill>
                  <a:srgbClr val="FFFFFF"/>
                </a:solidFill>
                <a:latin typeface="Tahoma" panose="020B0604030504040204" pitchFamily="34" charset="0"/>
                <a:ea typeface="Tahoma" panose="020B0604030504040204" pitchFamily="34" charset="0"/>
                <a:cs typeface="Tahoma" panose="020B0604030504040204" pitchFamily="34" charset="0"/>
              </a:rPr>
              <a:t>Liều chuẩn 40 mg/ngày</a:t>
            </a:r>
          </a:p>
        </p:txBody>
      </p:sp>
      <p:sp>
        <p:nvSpPr>
          <p:cNvPr id="19" name="Title 1"/>
          <p:cNvSpPr>
            <a:spLocks noGrp="1"/>
          </p:cNvSpPr>
          <p:nvPr>
            <p:ph type="title"/>
          </p:nvPr>
        </p:nvSpPr>
        <p:spPr>
          <a:xfrm>
            <a:off x="1373229" y="491966"/>
            <a:ext cx="9361504" cy="455864"/>
          </a:xfrm>
        </p:spPr>
        <p:txBody>
          <a:bodyPr>
            <a:normAutofit fontScale="90000"/>
          </a:bodyPr>
          <a:lstStyle/>
          <a:p>
            <a:pPr algn="ctr"/>
            <a:r>
              <a:rPr lang="en-GB" sz="3200" dirty="0" err="1">
                <a:latin typeface="Tahoma" panose="020B0604030504040204" pitchFamily="34" charset="0"/>
                <a:ea typeface="Tahoma" panose="020B0604030504040204" pitchFamily="34" charset="0"/>
                <a:cs typeface="Tahoma" panose="020B0604030504040204" pitchFamily="34" charset="0"/>
              </a:rPr>
              <a:t>Hướng</a:t>
            </a:r>
            <a:r>
              <a:rPr lang="en-GB" sz="3200" dirty="0">
                <a:latin typeface="Tahoma" panose="020B0604030504040204" pitchFamily="34" charset="0"/>
                <a:ea typeface="Tahoma" panose="020B0604030504040204" pitchFamily="34" charset="0"/>
                <a:cs typeface="Tahoma" panose="020B0604030504040204" pitchFamily="34" charset="0"/>
              </a:rPr>
              <a:t> </a:t>
            </a:r>
            <a:r>
              <a:rPr lang="en-GB" sz="3200" dirty="0" err="1">
                <a:latin typeface="Tahoma" panose="020B0604030504040204" pitchFamily="34" charset="0"/>
                <a:ea typeface="Tahoma" panose="020B0604030504040204" pitchFamily="34" charset="0"/>
                <a:cs typeface="Tahoma" panose="020B0604030504040204" pitchFamily="34" charset="0"/>
              </a:rPr>
              <a:t>dẫn</a:t>
            </a:r>
            <a:r>
              <a:rPr lang="en-GB" sz="3200" dirty="0">
                <a:latin typeface="Tahoma" panose="020B0604030504040204" pitchFamily="34" charset="0"/>
                <a:ea typeface="Tahoma" panose="020B0604030504040204" pitchFamily="34" charset="0"/>
                <a:cs typeface="Tahoma" panose="020B0604030504040204" pitchFamily="34" charset="0"/>
              </a:rPr>
              <a:t> </a:t>
            </a:r>
            <a:r>
              <a:rPr lang="en-GB" sz="3200" dirty="0" err="1">
                <a:latin typeface="Tahoma" panose="020B0604030504040204" pitchFamily="34" charset="0"/>
                <a:ea typeface="Tahoma" panose="020B0604030504040204" pitchFamily="34" charset="0"/>
                <a:cs typeface="Tahoma" panose="020B0604030504040204" pitchFamily="34" charset="0"/>
              </a:rPr>
              <a:t>điều</a:t>
            </a:r>
            <a:r>
              <a:rPr lang="en-GB" sz="3200" dirty="0">
                <a:latin typeface="Tahoma" panose="020B0604030504040204" pitchFamily="34" charset="0"/>
                <a:ea typeface="Tahoma" panose="020B0604030504040204" pitchFamily="34" charset="0"/>
                <a:cs typeface="Tahoma" panose="020B0604030504040204" pitchFamily="34" charset="0"/>
              </a:rPr>
              <a:t> chỉnh liều </a:t>
            </a:r>
            <a:r>
              <a:rPr lang="en-GB" sz="3200" dirty="0" err="1">
                <a:latin typeface="Tahoma" panose="020B0604030504040204" pitchFamily="34" charset="0"/>
                <a:ea typeface="Tahoma" panose="020B0604030504040204" pitchFamily="34" charset="0"/>
                <a:cs typeface="Tahoma" panose="020B0604030504040204" pitchFamily="34" charset="0"/>
              </a:rPr>
              <a:t>cho</a:t>
            </a:r>
            <a:r>
              <a:rPr lang="en-GB" sz="3200" dirty="0">
                <a:latin typeface="Tahoma" panose="020B0604030504040204" pitchFamily="34" charset="0"/>
                <a:ea typeface="Tahoma" panose="020B0604030504040204" pitchFamily="34" charset="0"/>
                <a:cs typeface="Tahoma" panose="020B0604030504040204" pitchFamily="34" charset="0"/>
              </a:rPr>
              <a:t> </a:t>
            </a:r>
            <a:r>
              <a:rPr lang="en-GB" sz="3200" dirty="0" err="1">
                <a:latin typeface="Tahoma" panose="020B0604030504040204" pitchFamily="34" charset="0"/>
                <a:ea typeface="Tahoma" panose="020B0604030504040204" pitchFamily="34" charset="0"/>
                <a:cs typeface="Tahoma" panose="020B0604030504040204" pitchFamily="34" charset="0"/>
              </a:rPr>
              <a:t>afatinib</a:t>
            </a:r>
            <a:endParaRPr lang="en-GB" sz="3200" dirty="0">
              <a:latin typeface="Tahoma" panose="020B0604030504040204" pitchFamily="34" charset="0"/>
              <a:ea typeface="Tahoma" panose="020B0604030504040204" pitchFamily="34" charset="0"/>
              <a:cs typeface="Tahoma" panose="020B0604030504040204" pitchFamily="34" charset="0"/>
            </a:endParaRPr>
          </a:p>
        </p:txBody>
      </p:sp>
      <p:sp>
        <p:nvSpPr>
          <p:cNvPr id="29" name="Rounded Rectangle 28"/>
          <p:cNvSpPr/>
          <p:nvPr/>
        </p:nvSpPr>
        <p:spPr>
          <a:xfrm>
            <a:off x="4702149" y="4156785"/>
            <a:ext cx="2703665" cy="638394"/>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algn="ctr" defTabSz="914103">
              <a:defRPr/>
            </a:pPr>
            <a:r>
              <a:rPr lang="en-GB" sz="1600" dirty="0">
                <a:solidFill>
                  <a:srgbClr val="000000"/>
                </a:solidFill>
                <a:latin typeface="Tahoma" panose="020B0604030504040204" pitchFamily="34" charset="0"/>
                <a:ea typeface="Tahoma" panose="020B0604030504040204" pitchFamily="34" charset="0"/>
                <a:cs typeface="Tahoma" panose="020B0604030504040204" pitchFamily="34" charset="0"/>
              </a:rPr>
              <a:t>DỪNG đến khi phục hồi về độ ≤1 hay mức ban đầu</a:t>
            </a:r>
          </a:p>
        </p:txBody>
      </p:sp>
      <p:sp>
        <p:nvSpPr>
          <p:cNvPr id="11" name="TextBox 10"/>
          <p:cNvSpPr txBox="1"/>
          <p:nvPr/>
        </p:nvSpPr>
        <p:spPr>
          <a:xfrm>
            <a:off x="2496273" y="6400801"/>
            <a:ext cx="4166886" cy="276999"/>
          </a:xfrm>
          <a:prstGeom prst="rect">
            <a:avLst/>
          </a:prstGeom>
          <a:noFill/>
        </p:spPr>
        <p:txBody>
          <a:bodyPr wrap="square" rtlCol="0">
            <a:spAutoFit/>
          </a:bodyPr>
          <a:lstStyle/>
          <a:p>
            <a:r>
              <a:rPr lang="en-US" sz="1200" dirty="0" err="1">
                <a:latin typeface="Tahoma" panose="020B0604030504040204" pitchFamily="34" charset="0"/>
                <a:ea typeface="Tahoma" panose="020B0604030504040204" pitchFamily="34" charset="0"/>
                <a:cs typeface="Tahoma" panose="020B0604030504040204" pitchFamily="34" charset="0"/>
              </a:rPr>
              <a:t>Hướng</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dẫn</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sử</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dụng</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afatinib</a:t>
            </a:r>
            <a:endParaRPr lang="en-US" sz="12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799347786"/>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95139" y="51701"/>
            <a:ext cx="9217149" cy="630936"/>
          </a:xfrm>
        </p:spPr>
        <p:txBody>
          <a:bodyPr/>
          <a:lstStyle/>
          <a:p>
            <a:pPr algn="ctr"/>
            <a:r>
              <a:rPr lang="en-US" sz="3200" dirty="0" err="1">
                <a:latin typeface="Tahoma" panose="020B0604030504040204" pitchFamily="34" charset="0"/>
                <a:ea typeface="Tahoma" panose="020B0604030504040204" pitchFamily="34" charset="0"/>
                <a:cs typeface="Tahoma" panose="020B0604030504040204" pitchFamily="34" charset="0"/>
              </a:rPr>
              <a:t>Kết</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luận</a:t>
            </a:r>
            <a:endParaRPr lang="vi-VN" sz="3200" dirty="0">
              <a:latin typeface="Tahoma" panose="020B0604030504040204" pitchFamily="34" charset="0"/>
              <a:ea typeface="Tahoma" panose="020B0604030504040204" pitchFamily="34" charset="0"/>
              <a:cs typeface="Tahoma" panose="020B0604030504040204" pitchFamily="34" charset="0"/>
            </a:endParaRPr>
          </a:p>
        </p:txBody>
      </p:sp>
      <p:sp>
        <p:nvSpPr>
          <p:cNvPr id="3" name="Content Placeholder 2"/>
          <p:cNvSpPr>
            <a:spLocks noGrp="1"/>
          </p:cNvSpPr>
          <p:nvPr>
            <p:ph idx="1"/>
          </p:nvPr>
        </p:nvSpPr>
        <p:spPr>
          <a:xfrm>
            <a:off x="791635" y="831402"/>
            <a:ext cx="10424160" cy="5569398"/>
          </a:xfrm>
        </p:spPr>
        <p:txBody>
          <a:bodyPr/>
          <a:lstStyle/>
          <a:p>
            <a:pPr>
              <a:lnSpc>
                <a:spcPct val="150000"/>
              </a:lnSpc>
            </a:pPr>
            <a:r>
              <a:rPr lang="en-US" sz="1600" dirty="0">
                <a:latin typeface="Tahoma" panose="020B0604030504040204" pitchFamily="34" charset="0"/>
                <a:ea typeface="Tahoma" panose="020B0604030504040204" pitchFamily="34" charset="0"/>
                <a:cs typeface="Tahoma" panose="020B0604030504040204" pitchFamily="34" charset="0"/>
              </a:rPr>
              <a:t>Ung </a:t>
            </a:r>
            <a:r>
              <a:rPr lang="en-US" sz="1600" dirty="0" err="1">
                <a:latin typeface="Tahoma" panose="020B0604030504040204" pitchFamily="34" charset="0"/>
                <a:ea typeface="Tahoma" panose="020B0604030504040204" pitchFamily="34" charset="0"/>
                <a:cs typeface="Tahoma" panose="020B0604030504040204" pitchFamily="34" charset="0"/>
              </a:rPr>
              <a:t>thư</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phổi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có</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tỉ</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lệ</a:t>
            </a:r>
            <a:r>
              <a:rPr lang="en-US" sz="1600" dirty="0">
                <a:latin typeface="Tahoma" panose="020B0604030504040204" pitchFamily="34" charset="0"/>
                <a:ea typeface="Tahoma" panose="020B0604030504040204" pitchFamily="34" charset="0"/>
                <a:cs typeface="Tahoma" panose="020B0604030504040204" pitchFamily="34" charset="0"/>
              </a:rPr>
              <a:t> di </a:t>
            </a:r>
            <a:r>
              <a:rPr lang="en-US" sz="1600" dirty="0" err="1">
                <a:latin typeface="Tahoma" panose="020B0604030504040204" pitchFamily="34" charset="0"/>
                <a:ea typeface="Tahoma" panose="020B0604030504040204" pitchFamily="34" charset="0"/>
                <a:cs typeface="Tahoma" panose="020B0604030504040204" pitchFamily="34" charset="0"/>
              </a:rPr>
              <a:t>căn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não</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cao</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nhất</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trong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số</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các</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loại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bệnh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ung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thư</a:t>
            </a:r>
            <a:r>
              <a:rPr lang="en-US" sz="1600" dirty="0">
                <a:latin typeface="Tahoma" panose="020B0604030504040204" pitchFamily="34" charset="0"/>
                <a:ea typeface="Tahoma" panose="020B0604030504040204" pitchFamily="34" charset="0"/>
                <a:cs typeface="Tahoma" panose="020B0604030504040204" pitchFamily="34" charset="0"/>
              </a:rPr>
              <a:t>.</a:t>
            </a:r>
          </a:p>
          <a:p>
            <a:pPr>
              <a:lnSpc>
                <a:spcPct val="150000"/>
              </a:lnSpc>
            </a:pPr>
            <a:r>
              <a:rPr lang="en-US" sz="1600" dirty="0" err="1">
                <a:latin typeface="Tahoma" panose="020B0604030504040204" pitchFamily="34" charset="0"/>
                <a:ea typeface="Tahoma" panose="020B0604030504040204" pitchFamily="34" charset="0"/>
                <a:cs typeface="Tahoma" panose="020B0604030504040204" pitchFamily="34" charset="0"/>
              </a:rPr>
              <a:t>Afatinib</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có</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thể</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vượt</a:t>
            </a:r>
            <a:r>
              <a:rPr lang="en-US" sz="1600" dirty="0">
                <a:latin typeface="Tahoma" panose="020B0604030504040204" pitchFamily="34" charset="0"/>
                <a:ea typeface="Tahoma" panose="020B0604030504040204" pitchFamily="34" charset="0"/>
                <a:cs typeface="Tahoma" panose="020B0604030504040204" pitchFamily="34" charset="0"/>
              </a:rPr>
              <a:t> qua </a:t>
            </a:r>
            <a:r>
              <a:rPr lang="en-US" sz="1600" dirty="0" err="1">
                <a:latin typeface="Tahoma" panose="020B0604030504040204" pitchFamily="34" charset="0"/>
                <a:ea typeface="Tahoma" panose="020B0604030504040204" pitchFamily="34" charset="0"/>
                <a:cs typeface="Tahoma" panose="020B0604030504040204" pitchFamily="34" charset="0"/>
              </a:rPr>
              <a:t>hàng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rào</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máu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não</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với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nồng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độ</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đủ</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cho</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hoạt</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tính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kháng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khối</a:t>
            </a:r>
            <a:r>
              <a:rPr lang="en-US" sz="1600" dirty="0">
                <a:latin typeface="Tahoma" panose="020B0604030504040204" pitchFamily="34" charset="0"/>
                <a:ea typeface="Tahoma" panose="020B0604030504040204" pitchFamily="34" charset="0"/>
                <a:cs typeface="Tahoma" panose="020B0604030504040204" pitchFamily="34" charset="0"/>
              </a:rPr>
              <a:t> u.</a:t>
            </a:r>
            <a:r>
              <a:rPr lang="en-US" sz="1600" baseline="30000" dirty="0">
                <a:latin typeface="Tahoma" panose="020B0604030504040204" pitchFamily="34" charset="0"/>
                <a:ea typeface="Tahoma" panose="020B0604030504040204" pitchFamily="34" charset="0"/>
                <a:cs typeface="Tahoma" panose="020B0604030504040204" pitchFamily="34" charset="0"/>
              </a:rPr>
              <a:t>1</a:t>
            </a:r>
            <a:r>
              <a:rPr lang="en-US" sz="1600" dirty="0">
                <a:latin typeface="Tahoma" panose="020B0604030504040204" pitchFamily="34" charset="0"/>
                <a:ea typeface="Tahoma" panose="020B0604030504040204" pitchFamily="34" charset="0"/>
                <a:cs typeface="Tahoma" panose="020B0604030504040204" pitchFamily="34" charset="0"/>
              </a:rPr>
              <a:t> </a:t>
            </a:r>
            <a:endParaRPr lang="vi-VN" sz="1600" dirty="0">
              <a:latin typeface="Tahoma" panose="020B0604030504040204" pitchFamily="34" charset="0"/>
              <a:ea typeface="Tahoma" panose="020B0604030504040204" pitchFamily="34" charset="0"/>
              <a:cs typeface="Tahoma" panose="020B0604030504040204" pitchFamily="34" charset="0"/>
            </a:endParaRPr>
          </a:p>
          <a:p>
            <a:pPr>
              <a:lnSpc>
                <a:spcPct val="150000"/>
              </a:lnSpc>
            </a:pPr>
            <a:r>
              <a:rPr lang="en-US" sz="1600" dirty="0" err="1">
                <a:latin typeface="Tahoma" panose="020B0604030504040204" pitchFamily="34" charset="0"/>
                <a:ea typeface="Tahoma" panose="020B0604030504040204" pitchFamily="34" charset="0"/>
                <a:cs typeface="Tahoma" panose="020B0604030504040204" pitchFamily="34" charset="0"/>
              </a:rPr>
              <a:t>Afatinib</a:t>
            </a:r>
            <a:r>
              <a:rPr lang="en-US" sz="1600" dirty="0">
                <a:latin typeface="Tahoma" panose="020B0604030504040204" pitchFamily="34" charset="0"/>
                <a:ea typeface="Tahoma" panose="020B0604030504040204" pitchFamily="34" charset="0"/>
                <a:cs typeface="Tahoma" panose="020B0604030504040204" pitchFamily="34" charset="0"/>
              </a:rPr>
              <a:t> (TKI </a:t>
            </a:r>
            <a:r>
              <a:rPr lang="en-US" sz="1600" dirty="0" err="1">
                <a:latin typeface="Tahoma" panose="020B0604030504040204" pitchFamily="34" charset="0"/>
                <a:ea typeface="Tahoma" panose="020B0604030504040204" pitchFamily="34" charset="0"/>
                <a:cs typeface="Tahoma" panose="020B0604030504040204" pitchFamily="34" charset="0"/>
              </a:rPr>
              <a:t>thế</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hệ</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hai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cải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thiện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được</a:t>
            </a:r>
            <a:r>
              <a:rPr lang="en-US" sz="1600" dirty="0">
                <a:latin typeface="Tahoma" panose="020B0604030504040204" pitchFamily="34" charset="0"/>
                <a:ea typeface="Tahoma" panose="020B0604030504040204" pitchFamily="34" charset="0"/>
                <a:cs typeface="Tahoma" panose="020B0604030504040204" pitchFamily="34" charset="0"/>
              </a:rPr>
              <a:t> ORR so </a:t>
            </a:r>
            <a:r>
              <a:rPr lang="en-US" sz="1600" dirty="0" err="1">
                <a:latin typeface="Tahoma" panose="020B0604030504040204" pitchFamily="34" charset="0"/>
                <a:ea typeface="Tahoma" panose="020B0604030504040204" pitchFamily="34" charset="0"/>
                <a:cs typeface="Tahoma" panose="020B0604030504040204" pitchFamily="34" charset="0"/>
              </a:rPr>
              <a:t>với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nhánh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sử</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dụng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hoá</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trị</a:t>
            </a:r>
            <a:r>
              <a:rPr lang="en-US" sz="1600" dirty="0">
                <a:latin typeface="Tahoma" panose="020B0604030504040204" pitchFamily="34" charset="0"/>
                <a:ea typeface="Tahoma" panose="020B0604030504040204" pitchFamily="34" charset="0"/>
                <a:cs typeface="Tahoma" panose="020B0604030504040204" pitchFamily="34" charset="0"/>
              </a:rPr>
              <a:t> (70% vs 20% ở </a:t>
            </a:r>
            <a:r>
              <a:rPr lang="en-US" sz="1600" dirty="0" err="1">
                <a:latin typeface="Tahoma" panose="020B0604030504040204" pitchFamily="34" charset="0"/>
                <a:ea typeface="Tahoma" panose="020B0604030504040204" pitchFamily="34" charset="0"/>
                <a:cs typeface="Tahoma" panose="020B0604030504040204" pitchFamily="34" charset="0"/>
              </a:rPr>
              <a:t>nghiên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cứu</a:t>
            </a:r>
            <a:r>
              <a:rPr lang="en-US" sz="1600" dirty="0">
                <a:latin typeface="Tahoma" panose="020B0604030504040204" pitchFamily="34" charset="0"/>
                <a:ea typeface="Tahoma" panose="020B0604030504040204" pitchFamily="34" charset="0"/>
                <a:cs typeface="Tahoma" panose="020B0604030504040204" pitchFamily="34" charset="0"/>
              </a:rPr>
              <a:t> lux-lung 3, 75% vs 25.8% ở </a:t>
            </a:r>
            <a:r>
              <a:rPr lang="en-US" sz="1600" dirty="0" err="1">
                <a:latin typeface="Tahoma" panose="020B0604030504040204" pitchFamily="34" charset="0"/>
                <a:ea typeface="Tahoma" panose="020B0604030504040204" pitchFamily="34" charset="0"/>
                <a:cs typeface="Tahoma" panose="020B0604030504040204" pitchFamily="34" charset="0"/>
              </a:rPr>
              <a:t>nghiên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cứu</a:t>
            </a:r>
            <a:r>
              <a:rPr lang="en-US" sz="1600" dirty="0">
                <a:latin typeface="Tahoma" panose="020B0604030504040204" pitchFamily="34" charset="0"/>
                <a:ea typeface="Tahoma" panose="020B0604030504040204" pitchFamily="34" charset="0"/>
                <a:cs typeface="Tahoma" panose="020B0604030504040204" pitchFamily="34" charset="0"/>
              </a:rPr>
              <a:t> lux-lung 6).</a:t>
            </a:r>
          </a:p>
          <a:p>
            <a:pPr>
              <a:lnSpc>
                <a:spcPct val="150000"/>
              </a:lnSpc>
            </a:pPr>
            <a:r>
              <a:rPr lang="en-US" sz="1600" dirty="0" err="1">
                <a:latin typeface="Tahoma" panose="020B0604030504040204" pitchFamily="34" charset="0"/>
                <a:ea typeface="Tahoma" panose="020B0604030504040204" pitchFamily="34" charset="0"/>
                <a:cs typeface="Tahoma" panose="020B0604030504040204" pitchFamily="34" charset="0"/>
              </a:rPr>
              <a:t>Afatinib</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cải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thiện</a:t>
            </a:r>
            <a:r>
              <a:rPr lang="en-US" sz="1600" dirty="0">
                <a:latin typeface="Tahoma" panose="020B0604030504040204" pitchFamily="34" charset="0"/>
                <a:ea typeface="Tahoma" panose="020B0604030504040204" pitchFamily="34" charset="0"/>
                <a:cs typeface="Tahoma" panose="020B0604030504040204" pitchFamily="34" charset="0"/>
              </a:rPr>
              <a:t> PFS </a:t>
            </a:r>
            <a:r>
              <a:rPr lang="en-US" sz="1600" dirty="0" err="1">
                <a:latin typeface="Tahoma" panose="020B0604030504040204" pitchFamily="34" charset="0"/>
                <a:ea typeface="Tahoma" panose="020B0604030504040204" pitchFamily="34" charset="0"/>
                <a:cs typeface="Tahoma" panose="020B0604030504040204" pitchFamily="34" charset="0"/>
              </a:rPr>
              <a:t>trên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nhóm</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bệnh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nhân</a:t>
            </a:r>
            <a:r>
              <a:rPr lang="en-US" sz="1600" dirty="0">
                <a:latin typeface="Tahoma" panose="020B0604030504040204" pitchFamily="34" charset="0"/>
                <a:ea typeface="Tahoma" panose="020B0604030504040204" pitchFamily="34" charset="0"/>
                <a:cs typeface="Tahoma" panose="020B0604030504040204" pitchFamily="34" charset="0"/>
              </a:rPr>
              <a:t> NSCLC </a:t>
            </a:r>
            <a:r>
              <a:rPr lang="en-US" sz="1600" dirty="0" err="1">
                <a:latin typeface="Tahoma" panose="020B0604030504040204" pitchFamily="34" charset="0"/>
                <a:ea typeface="Tahoma" panose="020B0604030504040204" pitchFamily="34" charset="0"/>
                <a:cs typeface="Tahoma" panose="020B0604030504040204" pitchFamily="34" charset="0"/>
              </a:rPr>
              <a:t>có</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đột</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biến</a:t>
            </a:r>
            <a:r>
              <a:rPr lang="en-US" sz="1600" dirty="0">
                <a:latin typeface="Tahoma" panose="020B0604030504040204" pitchFamily="34" charset="0"/>
                <a:ea typeface="Tahoma" panose="020B0604030504040204" pitchFamily="34" charset="0"/>
                <a:cs typeface="Tahoma" panose="020B0604030504040204" pitchFamily="34" charset="0"/>
              </a:rPr>
              <a:t> EGFR </a:t>
            </a:r>
            <a:r>
              <a:rPr lang="en-US" sz="1600" dirty="0" err="1">
                <a:latin typeface="Tahoma" panose="020B0604030504040204" pitchFamily="34" charset="0"/>
                <a:ea typeface="Tahoma" panose="020B0604030504040204" pitchFamily="34" charset="0"/>
                <a:cs typeface="Tahoma" panose="020B0604030504040204" pitchFamily="34" charset="0"/>
              </a:rPr>
              <a:t>kèm</a:t>
            </a:r>
            <a:r>
              <a:rPr lang="en-US" sz="1600" dirty="0">
                <a:latin typeface="Tahoma" panose="020B0604030504040204" pitchFamily="34" charset="0"/>
                <a:ea typeface="Tahoma" panose="020B0604030504040204" pitchFamily="34" charset="0"/>
                <a:cs typeface="Tahoma" panose="020B0604030504040204" pitchFamily="34" charset="0"/>
              </a:rPr>
              <a:t> di </a:t>
            </a:r>
            <a:r>
              <a:rPr lang="en-US" sz="1600" dirty="0" err="1">
                <a:latin typeface="Tahoma" panose="020B0604030504040204" pitchFamily="34" charset="0"/>
                <a:ea typeface="Tahoma" panose="020B0604030504040204" pitchFamily="34" charset="0"/>
                <a:cs typeface="Tahoma" panose="020B0604030504040204" pitchFamily="34" charset="0"/>
              </a:rPr>
              <a:t>căn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não</a:t>
            </a:r>
            <a:r>
              <a:rPr lang="en-US" sz="1600" dirty="0">
                <a:latin typeface="Tahoma" panose="020B0604030504040204" pitchFamily="34" charset="0"/>
                <a:ea typeface="Tahoma" panose="020B0604030504040204" pitchFamily="34" charset="0"/>
                <a:cs typeface="Tahoma" panose="020B0604030504040204" pitchFamily="34" charset="0"/>
              </a:rPr>
              <a:t> so </a:t>
            </a:r>
            <a:r>
              <a:rPr lang="en-US" sz="1600" dirty="0" err="1">
                <a:latin typeface="Tahoma" panose="020B0604030504040204" pitchFamily="34" charset="0"/>
                <a:ea typeface="Tahoma" panose="020B0604030504040204" pitchFamily="34" charset="0"/>
                <a:cs typeface="Tahoma" panose="020B0604030504040204" pitchFamily="34" charset="0"/>
              </a:rPr>
              <a:t>với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hoá</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trị</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trong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các</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thử</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nghiệm</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lâm</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sàng</a:t>
            </a:r>
            <a:r>
              <a:rPr lang="en-US" sz="1600" dirty="0">
                <a:latin typeface="Tahoma" panose="020B0604030504040204" pitchFamily="34" charset="0"/>
                <a:ea typeface="Tahoma" panose="020B0604030504040204" pitchFamily="34" charset="0"/>
                <a:cs typeface="Tahoma" panose="020B0604030504040204" pitchFamily="34" charset="0"/>
              </a:rPr>
              <a:t> Lux-lung 3 &amp; 6 (PFS </a:t>
            </a:r>
            <a:r>
              <a:rPr lang="en-US" sz="1600" dirty="0" err="1">
                <a:latin typeface="Tahoma" panose="020B0604030504040204" pitchFamily="34" charset="0"/>
                <a:ea typeface="Tahoma" panose="020B0604030504040204" pitchFamily="34" charset="0"/>
                <a:cs typeface="Tahoma" panose="020B0604030504040204" pitchFamily="34" charset="0"/>
              </a:rPr>
              <a:t>đạt</a:t>
            </a:r>
            <a:r>
              <a:rPr lang="en-US" sz="1600" dirty="0">
                <a:latin typeface="Tahoma" panose="020B0604030504040204" pitchFamily="34" charset="0"/>
                <a:ea typeface="Tahoma" panose="020B0604030504040204" pitchFamily="34" charset="0"/>
                <a:cs typeface="Tahoma" panose="020B0604030504040204" pitchFamily="34" charset="0"/>
              </a:rPr>
              <a:t> 8.2 </a:t>
            </a:r>
            <a:r>
              <a:rPr lang="en-US" sz="1600" dirty="0" err="1">
                <a:latin typeface="Tahoma" panose="020B0604030504040204" pitchFamily="34" charset="0"/>
                <a:ea typeface="Tahoma" panose="020B0604030504040204" pitchFamily="34" charset="0"/>
                <a:cs typeface="Tahoma" panose="020B0604030504040204" pitchFamily="34" charset="0"/>
              </a:rPr>
              <a:t>tháng</a:t>
            </a:r>
            <a:r>
              <a:rPr lang="en-US" sz="1600" dirty="0">
                <a:latin typeface="Tahoma" panose="020B0604030504040204" pitchFamily="34" charset="0"/>
                <a:ea typeface="Tahoma" panose="020B0604030504040204" pitchFamily="34" charset="0"/>
                <a:cs typeface="Tahoma" panose="020B0604030504040204" pitchFamily="34" charset="0"/>
              </a:rPr>
              <a:t> so </a:t>
            </a:r>
            <a:r>
              <a:rPr lang="en-US" sz="1600" dirty="0" err="1">
                <a:latin typeface="Tahoma" panose="020B0604030504040204" pitchFamily="34" charset="0"/>
                <a:ea typeface="Tahoma" panose="020B0604030504040204" pitchFamily="34" charset="0"/>
                <a:cs typeface="Tahoma" panose="020B0604030504040204" pitchFamily="34" charset="0"/>
              </a:rPr>
              <a:t>với</a:t>
            </a:r>
            <a:r>
              <a:rPr lang="en-US" sz="1600" dirty="0">
                <a:latin typeface="Tahoma" panose="020B0604030504040204" pitchFamily="34" charset="0"/>
                <a:ea typeface="Tahoma" panose="020B0604030504040204" pitchFamily="34" charset="0"/>
                <a:cs typeface="Tahoma" panose="020B0604030504040204" pitchFamily="34" charset="0"/>
              </a:rPr>
              <a:t> 5.2 </a:t>
            </a:r>
            <a:r>
              <a:rPr lang="en-US" sz="1600" dirty="0" err="1">
                <a:latin typeface="Tahoma" panose="020B0604030504040204" pitchFamily="34" charset="0"/>
                <a:ea typeface="Tahoma" panose="020B0604030504040204" pitchFamily="34" charset="0"/>
                <a:cs typeface="Tahoma" panose="020B0604030504040204" pitchFamily="34" charset="0"/>
              </a:rPr>
              <a:t>tháng</a:t>
            </a:r>
            <a:r>
              <a:rPr lang="en-US" sz="1600" dirty="0">
                <a:latin typeface="Tahoma" panose="020B0604030504040204" pitchFamily="34" charset="0"/>
                <a:ea typeface="Tahoma" panose="020B0604030504040204" pitchFamily="34" charset="0"/>
                <a:cs typeface="Tahoma" panose="020B0604030504040204" pitchFamily="34" charset="0"/>
              </a:rPr>
              <a:t>).</a:t>
            </a:r>
          </a:p>
          <a:p>
            <a:pPr>
              <a:lnSpc>
                <a:spcPct val="150000"/>
              </a:lnSpc>
            </a:pPr>
            <a:r>
              <a:rPr lang="en-US" sz="1600" dirty="0" err="1">
                <a:latin typeface="Tahoma" panose="020B0604030504040204" pitchFamily="34" charset="0"/>
                <a:ea typeface="Tahoma" panose="020B0604030504040204" pitchFamily="34" charset="0"/>
                <a:cs typeface="Tahoma" panose="020B0604030504040204" pitchFamily="34" charset="0"/>
              </a:rPr>
              <a:t>Afatinib</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làm</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trì</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hoãn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thời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gian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đến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tiến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triển</a:t>
            </a:r>
            <a:r>
              <a:rPr lang="en-US" sz="1600" dirty="0">
                <a:latin typeface="Tahoma" panose="020B0604030504040204" pitchFamily="34" charset="0"/>
                <a:ea typeface="Tahoma" panose="020B0604030504040204" pitchFamily="34" charset="0"/>
                <a:cs typeface="Tahoma" panose="020B0604030504040204" pitchFamily="34" charset="0"/>
              </a:rPr>
              <a:t> TKTW (15.2 </a:t>
            </a:r>
            <a:r>
              <a:rPr lang="en-US" sz="1600" dirty="0" err="1">
                <a:latin typeface="Tahoma" panose="020B0604030504040204" pitchFamily="34" charset="0"/>
                <a:ea typeface="Tahoma" panose="020B0604030504040204" pitchFamily="34" charset="0"/>
                <a:cs typeface="Tahoma" panose="020B0604030504040204" pitchFamily="34" charset="0"/>
              </a:rPr>
              <a:t>tháng</a:t>
            </a:r>
            <a:r>
              <a:rPr lang="en-US" sz="1600" dirty="0">
                <a:latin typeface="Tahoma" panose="020B0604030504040204" pitchFamily="34" charset="0"/>
                <a:ea typeface="Tahoma" panose="020B0604030504040204" pitchFamily="34" charset="0"/>
                <a:cs typeface="Tahoma" panose="020B0604030504040204" pitchFamily="34" charset="0"/>
              </a:rPr>
              <a:t> so </a:t>
            </a:r>
            <a:r>
              <a:rPr lang="en-US" sz="1600" dirty="0" err="1">
                <a:latin typeface="Tahoma" panose="020B0604030504040204" pitchFamily="34" charset="0"/>
                <a:ea typeface="Tahoma" panose="020B0604030504040204" pitchFamily="34" charset="0"/>
                <a:cs typeface="Tahoma" panose="020B0604030504040204" pitchFamily="34" charset="0"/>
              </a:rPr>
              <a:t>với</a:t>
            </a:r>
            <a:r>
              <a:rPr lang="en-US" sz="1600" dirty="0">
                <a:latin typeface="Tahoma" panose="020B0604030504040204" pitchFamily="34" charset="0"/>
                <a:ea typeface="Tahoma" panose="020B0604030504040204" pitchFamily="34" charset="0"/>
                <a:cs typeface="Tahoma" panose="020B0604030504040204" pitchFamily="34" charset="0"/>
              </a:rPr>
              <a:t> 5.3 </a:t>
            </a:r>
            <a:r>
              <a:rPr lang="en-US" sz="1600" dirty="0" err="1">
                <a:latin typeface="Tahoma" panose="020B0604030504040204" pitchFamily="34" charset="0"/>
                <a:ea typeface="Tahoma" panose="020B0604030504040204" pitchFamily="34" charset="0"/>
                <a:cs typeface="Tahoma" panose="020B0604030504040204" pitchFamily="34" charset="0"/>
              </a:rPr>
              <a:t>tháng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của</a:t>
            </a:r>
            <a:r>
              <a:rPr lang="en-US" sz="1600" dirty="0">
                <a:latin typeface="Tahoma" panose="020B0604030504040204" pitchFamily="34" charset="0"/>
                <a:ea typeface="Tahoma" panose="020B0604030504040204" pitchFamily="34" charset="0"/>
                <a:cs typeface="Tahoma" panose="020B0604030504040204" pitchFamily="34" charset="0"/>
              </a:rPr>
              <a:t> Cis/</a:t>
            </a:r>
            <a:r>
              <a:rPr lang="en-US" sz="1600" dirty="0" err="1">
                <a:latin typeface="Tahoma" panose="020B0604030504040204" pitchFamily="34" charset="0"/>
                <a:ea typeface="Tahoma" panose="020B0604030504040204" pitchFamily="34" charset="0"/>
                <a:cs typeface="Tahoma" panose="020B0604030504040204" pitchFamily="34" charset="0"/>
              </a:rPr>
              <a:t>Pem</a:t>
            </a:r>
            <a:r>
              <a:rPr lang="en-US" sz="1600" dirty="0">
                <a:latin typeface="Tahoma" panose="020B0604030504040204" pitchFamily="34" charset="0"/>
                <a:ea typeface="Tahoma" panose="020B0604030504040204" pitchFamily="34" charset="0"/>
                <a:cs typeface="Tahoma" panose="020B0604030504040204" pitchFamily="34" charset="0"/>
              </a:rPr>
              <a:t>, hay 15.2 </a:t>
            </a:r>
            <a:r>
              <a:rPr lang="en-US" sz="1600" dirty="0" err="1">
                <a:latin typeface="Tahoma" panose="020B0604030504040204" pitchFamily="34" charset="0"/>
                <a:ea typeface="Tahoma" panose="020B0604030504040204" pitchFamily="34" charset="0"/>
                <a:cs typeface="Tahoma" panose="020B0604030504040204" pitchFamily="34" charset="0"/>
              </a:rPr>
              <a:t>tháng</a:t>
            </a:r>
            <a:r>
              <a:rPr lang="en-US" sz="1600" dirty="0">
                <a:latin typeface="Tahoma" panose="020B0604030504040204" pitchFamily="34" charset="0"/>
                <a:ea typeface="Tahoma" panose="020B0604030504040204" pitchFamily="34" charset="0"/>
                <a:cs typeface="Tahoma" panose="020B0604030504040204" pitchFamily="34" charset="0"/>
              </a:rPr>
              <a:t> so </a:t>
            </a:r>
            <a:r>
              <a:rPr lang="en-US" sz="1600" dirty="0" err="1">
                <a:latin typeface="Tahoma" panose="020B0604030504040204" pitchFamily="34" charset="0"/>
                <a:ea typeface="Tahoma" panose="020B0604030504040204" pitchFamily="34" charset="0"/>
                <a:cs typeface="Tahoma" panose="020B0604030504040204" pitchFamily="34" charset="0"/>
              </a:rPr>
              <a:t>với</a:t>
            </a:r>
            <a:r>
              <a:rPr lang="en-US" sz="1600" dirty="0">
                <a:latin typeface="Tahoma" panose="020B0604030504040204" pitchFamily="34" charset="0"/>
                <a:ea typeface="Tahoma" panose="020B0604030504040204" pitchFamily="34" charset="0"/>
                <a:cs typeface="Tahoma" panose="020B0604030504040204" pitchFamily="34" charset="0"/>
              </a:rPr>
              <a:t> 7.8 </a:t>
            </a:r>
            <a:r>
              <a:rPr lang="en-US" sz="1600" dirty="0" err="1">
                <a:latin typeface="Tahoma" panose="020B0604030504040204" pitchFamily="34" charset="0"/>
                <a:ea typeface="Tahoma" panose="020B0604030504040204" pitchFamily="34" charset="0"/>
                <a:cs typeface="Tahoma" panose="020B0604030504040204" pitchFamily="34" charset="0"/>
              </a:rPr>
              <a:t>tháng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của</a:t>
            </a:r>
            <a:r>
              <a:rPr lang="en-US" sz="1600" dirty="0">
                <a:latin typeface="Tahoma" panose="020B0604030504040204" pitchFamily="34" charset="0"/>
                <a:ea typeface="Tahoma" panose="020B0604030504040204" pitchFamily="34" charset="0"/>
                <a:cs typeface="Tahoma" panose="020B0604030504040204" pitchFamily="34" charset="0"/>
              </a:rPr>
              <a:t> Cis/Gem) ở </a:t>
            </a:r>
            <a:r>
              <a:rPr lang="en-US" sz="1600" dirty="0" err="1">
                <a:latin typeface="Tahoma" panose="020B0604030504040204" pitchFamily="34" charset="0"/>
                <a:ea typeface="Tahoma" panose="020B0604030504040204" pitchFamily="34" charset="0"/>
                <a:cs typeface="Tahoma" panose="020B0604030504040204" pitchFamily="34" charset="0"/>
              </a:rPr>
              <a:t>nghiên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cứu</a:t>
            </a:r>
            <a:r>
              <a:rPr lang="en-US" sz="1600" dirty="0">
                <a:latin typeface="Tahoma" panose="020B0604030504040204" pitchFamily="34" charset="0"/>
                <a:ea typeface="Tahoma" panose="020B0604030504040204" pitchFamily="34" charset="0"/>
                <a:cs typeface="Tahoma" panose="020B0604030504040204" pitchFamily="34" charset="0"/>
              </a:rPr>
              <a:t> lux-lung 3 &amp; 6.</a:t>
            </a:r>
          </a:p>
          <a:p>
            <a:pPr>
              <a:lnSpc>
                <a:spcPct val="150000"/>
              </a:lnSpc>
            </a:pPr>
            <a:r>
              <a:rPr lang="en-US" sz="1600" dirty="0" err="1">
                <a:latin typeface="Tahoma" panose="020B0604030504040204" pitchFamily="34" charset="0"/>
                <a:ea typeface="Tahoma" panose="020B0604030504040204" pitchFamily="34" charset="0"/>
                <a:cs typeface="Tahoma" panose="020B0604030504040204" pitchFamily="34" charset="0"/>
              </a:rPr>
              <a:t>Afatinib</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chứng</a:t>
            </a:r>
            <a:r>
              <a:rPr lang="en-US" sz="1600" dirty="0">
                <a:latin typeface="Tahoma" panose="020B0604030504040204" pitchFamily="34" charset="0"/>
                <a:ea typeface="Tahoma" panose="020B0604030504040204" pitchFamily="34" charset="0"/>
                <a:cs typeface="Tahoma" panose="020B0604030504040204" pitchFamily="34" charset="0"/>
              </a:rPr>
              <a:t> minh </a:t>
            </a:r>
            <a:r>
              <a:rPr lang="en-US" sz="1600" dirty="0" err="1">
                <a:latin typeface="Tahoma" panose="020B0604030504040204" pitchFamily="34" charset="0"/>
                <a:ea typeface="Tahoma" panose="020B0604030504040204" pitchFamily="34" charset="0"/>
                <a:cs typeface="Tahoma" panose="020B0604030504040204" pitchFamily="34" charset="0"/>
              </a:rPr>
              <a:t>hiệu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quả</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trên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bệnh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nhân</a:t>
            </a:r>
            <a:r>
              <a:rPr lang="en-US" sz="1600" dirty="0">
                <a:latin typeface="Tahoma" panose="020B0604030504040204" pitchFamily="34" charset="0"/>
                <a:ea typeface="Tahoma" panose="020B0604030504040204" pitchFamily="34" charset="0"/>
                <a:cs typeface="Tahoma" panose="020B0604030504040204" pitchFamily="34" charset="0"/>
              </a:rPr>
              <a:t> NSCLC EGFR+ </a:t>
            </a:r>
            <a:r>
              <a:rPr lang="en-US" sz="1600" dirty="0" err="1">
                <a:latin typeface="Tahoma" panose="020B0604030504040204" pitchFamily="34" charset="0"/>
                <a:ea typeface="Tahoma" panose="020B0604030504040204" pitchFamily="34" charset="0"/>
                <a:cs typeface="Tahoma" panose="020B0604030504040204" pitchFamily="34" charset="0"/>
              </a:rPr>
              <a:t>có</a:t>
            </a:r>
            <a:r>
              <a:rPr lang="en-US" sz="1600" dirty="0">
                <a:latin typeface="Tahoma" panose="020B0604030504040204" pitchFamily="34" charset="0"/>
                <a:ea typeface="Tahoma" panose="020B0604030504040204" pitchFamily="34" charset="0"/>
                <a:cs typeface="Tahoma" panose="020B0604030504040204" pitchFamily="34" charset="0"/>
              </a:rPr>
              <a:t> di </a:t>
            </a:r>
            <a:r>
              <a:rPr lang="en-US" sz="1600" dirty="0" err="1">
                <a:latin typeface="Tahoma" panose="020B0604030504040204" pitchFamily="34" charset="0"/>
                <a:ea typeface="Tahoma" panose="020B0604030504040204" pitchFamily="34" charset="0"/>
                <a:cs typeface="Tahoma" panose="020B0604030504040204" pitchFamily="34" charset="0"/>
              </a:rPr>
              <a:t>căn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não</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với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b="1" dirty="0">
                <a:solidFill>
                  <a:srgbClr val="FF0000"/>
                </a:solidFill>
                <a:latin typeface="Tahoma" panose="020B0604030504040204" pitchFamily="34" charset="0"/>
                <a:ea typeface="Tahoma" panose="020B0604030504040204" pitchFamily="34" charset="0"/>
                <a:cs typeface="Tahoma" panose="020B0604030504040204" pitchFamily="34" charset="0"/>
              </a:rPr>
              <a:t>PFS = 9.2 – 15.6 </a:t>
            </a:r>
            <a:r>
              <a:rPr lang="en-US" sz="1600" b="1" dirty="0" err="1">
                <a:solidFill>
                  <a:srgbClr val="FF0000"/>
                </a:solidFill>
                <a:latin typeface="Tahoma" panose="020B0604030504040204" pitchFamily="34" charset="0"/>
                <a:ea typeface="Tahoma" panose="020B0604030504040204" pitchFamily="34" charset="0"/>
                <a:cs typeface="Tahoma" panose="020B0604030504040204" pitchFamily="34" charset="0"/>
              </a:rPr>
              <a:t>tháng</a:t>
            </a:r>
            <a:r>
              <a:rPr lang="en-US" sz="1600"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1600" dirty="0">
                <a:latin typeface="Tahoma" panose="020B0604030504040204" pitchFamily="34" charset="0"/>
                <a:ea typeface="Tahoma" panose="020B0604030504040204" pitchFamily="34" charset="0"/>
                <a:cs typeface="Tahoma" panose="020B0604030504040204" pitchFamily="34" charset="0"/>
              </a:rPr>
              <a:t>hay </a:t>
            </a:r>
            <a:r>
              <a:rPr lang="en-US" sz="1600" b="1" dirty="0">
                <a:solidFill>
                  <a:srgbClr val="FF0000"/>
                </a:solidFill>
                <a:latin typeface="Tahoma" panose="020B0604030504040204" pitchFamily="34" charset="0"/>
                <a:ea typeface="Tahoma" panose="020B0604030504040204" pitchFamily="34" charset="0"/>
                <a:cs typeface="Tahoma" panose="020B0604030504040204" pitchFamily="34" charset="0"/>
              </a:rPr>
              <a:t>OS = 30.6 – 33.8 </a:t>
            </a:r>
            <a:r>
              <a:rPr lang="en-US" sz="1600" b="1" dirty="0" err="1">
                <a:solidFill>
                  <a:srgbClr val="FF0000"/>
                </a:solidFill>
                <a:latin typeface="Tahoma" panose="020B0604030504040204" pitchFamily="34" charset="0"/>
                <a:ea typeface="Tahoma" panose="020B0604030504040204" pitchFamily="34" charset="0"/>
                <a:cs typeface="Tahoma" panose="020B0604030504040204" pitchFamily="34" charset="0"/>
              </a:rPr>
              <a:t>tháng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theo</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các</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nghiên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cứu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đời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thực</a:t>
            </a:r>
            <a:r>
              <a:rPr lang="en-US" sz="1600" dirty="0">
                <a:latin typeface="Tahoma" panose="020B0604030504040204" pitchFamily="34" charset="0"/>
                <a:ea typeface="Tahoma" panose="020B0604030504040204" pitchFamily="34" charset="0"/>
                <a:cs typeface="Tahoma" panose="020B0604030504040204" pitchFamily="34" charset="0"/>
              </a:rPr>
              <a:t>.</a:t>
            </a:r>
          </a:p>
          <a:p>
            <a:pPr>
              <a:lnSpc>
                <a:spcPct val="150000"/>
              </a:lnSpc>
            </a:pPr>
            <a:r>
              <a:rPr lang="en-US" sz="1600" dirty="0" err="1">
                <a:latin typeface="Tahoma" panose="020B0604030504040204" pitchFamily="34" charset="0"/>
                <a:ea typeface="Tahoma" panose="020B0604030504040204" pitchFamily="34" charset="0"/>
                <a:cs typeface="Tahoma" panose="020B0604030504040204" pitchFamily="34" charset="0"/>
              </a:rPr>
              <a:t>Điều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chỉnh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liều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làm</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tăng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khả</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năng</a:t>
            </a:r>
            <a:r>
              <a:rPr lang="en-US" sz="1600" dirty="0">
                <a:latin typeface="Tahoma" panose="020B0604030504040204" pitchFamily="34" charset="0"/>
                <a:ea typeface="Tahoma" panose="020B0604030504040204" pitchFamily="34" charset="0"/>
                <a:cs typeface="Tahoma" panose="020B0604030504040204" pitchFamily="34" charset="0"/>
              </a:rPr>
              <a:t> dung </a:t>
            </a:r>
            <a:r>
              <a:rPr lang="en-US" sz="1600" dirty="0" err="1">
                <a:latin typeface="Tahoma" panose="020B0604030504040204" pitchFamily="34" charset="0"/>
                <a:ea typeface="Tahoma" panose="020B0604030504040204" pitchFamily="34" charset="0"/>
                <a:cs typeface="Tahoma" panose="020B0604030504040204" pitchFamily="34" charset="0"/>
              </a:rPr>
              <a:t>nạp</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nhưng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không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làm</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giảm</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hiệu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quả</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điều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trị</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của</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afatinib</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chứng</a:t>
            </a:r>
            <a:r>
              <a:rPr lang="en-US" sz="1600" dirty="0">
                <a:latin typeface="Tahoma" panose="020B0604030504040204" pitchFamily="34" charset="0"/>
                <a:ea typeface="Tahoma" panose="020B0604030504040204" pitchFamily="34" charset="0"/>
                <a:cs typeface="Tahoma" panose="020B0604030504040204" pitchFamily="34" charset="0"/>
              </a:rPr>
              <a:t> minh qua </a:t>
            </a:r>
            <a:r>
              <a:rPr lang="en-US" sz="1600" dirty="0" err="1">
                <a:latin typeface="Tahoma" panose="020B0604030504040204" pitchFamily="34" charset="0"/>
                <a:ea typeface="Tahoma" panose="020B0604030504040204" pitchFamily="34" charset="0"/>
                <a:cs typeface="Tahoma" panose="020B0604030504040204" pitchFamily="34" charset="0"/>
              </a:rPr>
              <a:t>các</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nghiên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cứu</a:t>
            </a:r>
            <a:r>
              <a:rPr lang="en-US" sz="1600" dirty="0">
                <a:latin typeface="Tahoma" panose="020B0604030504040204" pitchFamily="34" charset="0"/>
                <a:ea typeface="Tahoma" panose="020B0604030504040204" pitchFamily="34" charset="0"/>
                <a:cs typeface="Tahoma" panose="020B0604030504040204" pitchFamily="34" charset="0"/>
              </a:rPr>
              <a:t> Lux-lung 3, 6, 7 </a:t>
            </a:r>
            <a:r>
              <a:rPr lang="en-US" sz="1600" dirty="0" err="1">
                <a:latin typeface="Tahoma" panose="020B0604030504040204" pitchFamily="34" charset="0"/>
                <a:ea typeface="Tahoma" panose="020B0604030504040204" pitchFamily="34" charset="0"/>
                <a:cs typeface="Tahoma" panose="020B0604030504040204" pitchFamily="34" charset="0"/>
              </a:rPr>
              <a:t>và</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RealGiDo</a:t>
            </a:r>
            <a:r>
              <a:rPr lang="en-US" sz="1600" dirty="0">
                <a:latin typeface="Tahoma" panose="020B0604030504040204" pitchFamily="34" charset="0"/>
                <a:ea typeface="Tahoma" panose="020B0604030504040204" pitchFamily="34" charset="0"/>
                <a:cs typeface="Tahoma" panose="020B0604030504040204" pitchFamily="34" charset="0"/>
              </a:rPr>
              <a:t>.</a:t>
            </a:r>
            <a:endParaRPr lang="vi-VN" sz="1600" dirty="0">
              <a:latin typeface="Tahoma" panose="020B0604030504040204" pitchFamily="34" charset="0"/>
              <a:ea typeface="Tahoma" panose="020B0604030504040204" pitchFamily="34" charset="0"/>
              <a:cs typeface="Tahoma" panose="020B0604030504040204" pitchFamily="34" charset="0"/>
            </a:endParaRPr>
          </a:p>
        </p:txBody>
      </p:sp>
      <p:sp>
        <p:nvSpPr>
          <p:cNvPr id="4" name="Footer Placeholder 3"/>
          <p:cNvSpPr>
            <a:spLocks noGrp="1"/>
          </p:cNvSpPr>
          <p:nvPr>
            <p:ph type="ftr" sz="quarter" idx="11"/>
          </p:nvPr>
        </p:nvSpPr>
        <p:spPr/>
        <p:txBody>
          <a:bodyPr/>
          <a:lstStyle/>
          <a:p>
            <a:r>
              <a:rPr lang="en-US" sz="1050" dirty="0">
                <a:latin typeface="Tahoma" panose="020B0604030504040204" pitchFamily="34" charset="0"/>
                <a:ea typeface="Tahoma" panose="020B0604030504040204" pitchFamily="34" charset="0"/>
                <a:cs typeface="Tahoma" panose="020B0604030504040204" pitchFamily="34" charset="0"/>
              </a:rPr>
              <a:t>1. </a:t>
            </a:r>
            <a:r>
              <a:rPr lang="en-US" sz="1050" dirty="0" err="1">
                <a:latin typeface="Tahoma" panose="020B0604030504040204" pitchFamily="34" charset="0"/>
                <a:ea typeface="Tahoma" panose="020B0604030504040204" pitchFamily="34" charset="0"/>
                <a:cs typeface="Tahoma" panose="020B0604030504040204" pitchFamily="34" charset="0"/>
              </a:rPr>
              <a:t>Preusser</a:t>
            </a:r>
            <a:r>
              <a:rPr lang="en-US" sz="1050" dirty="0">
                <a:latin typeface="Tahoma" panose="020B0604030504040204" pitchFamily="34" charset="0"/>
                <a:ea typeface="Tahoma" panose="020B0604030504040204" pitchFamily="34" charset="0"/>
                <a:cs typeface="Tahoma" panose="020B0604030504040204" pitchFamily="34" charset="0"/>
              </a:rPr>
              <a:t> et al ESMO Open 2018 e000262</a:t>
            </a:r>
            <a:endParaRPr lang="en-US" sz="1050" dirty="0">
              <a:solidFill>
                <a:srgbClr val="4D4F51"/>
              </a:solidFill>
              <a:latin typeface="Tahoma" panose="020B0604030504040204" pitchFamily="34" charset="0"/>
              <a:ea typeface="Tahoma" panose="020B0604030504040204" pitchFamily="34" charset="0"/>
              <a:cs typeface="Tahoma" panose="020B0604030504040204" pitchFamily="34" charset="0"/>
            </a:endParaRPr>
          </a:p>
          <a:p>
            <a:endParaRPr lang="en-US" dirty="0">
              <a:solidFill>
                <a:srgbClr val="4D4F51"/>
              </a:solidFill>
            </a:endParaRPr>
          </a:p>
        </p:txBody>
      </p:sp>
    </p:spTree>
    <p:extLst>
      <p:ext uri="{BB962C8B-B14F-4D97-AF65-F5344CB8AC3E}">
        <p14:creationId xmlns:p14="http://schemas.microsoft.com/office/powerpoint/2010/main" val="2411953460"/>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95140" y="2693963"/>
            <a:ext cx="9217149" cy="630936"/>
          </a:xfrm>
        </p:spPr>
        <p:txBody>
          <a:bodyPr>
            <a:normAutofit fontScale="90000"/>
          </a:bodyPr>
          <a:lstStyle/>
          <a:p>
            <a:pPr algn="ctr"/>
            <a:r>
              <a:rPr lang="en-US" sz="4200" dirty="0" err="1">
                <a:latin typeface="Tahoma" panose="020B0604030504040204" pitchFamily="34" charset="0"/>
                <a:ea typeface="Tahoma" panose="020B0604030504040204" pitchFamily="34" charset="0"/>
                <a:cs typeface="Tahoma" panose="020B0604030504040204" pitchFamily="34" charset="0"/>
              </a:rPr>
              <a:t>Trân</a:t>
            </a:r>
            <a:r>
              <a:rPr lang="en-US" sz="4200" dirty="0">
                <a:latin typeface="Tahoma" panose="020B0604030504040204" pitchFamily="34" charset="0"/>
                <a:ea typeface="Tahoma" panose="020B0604030504040204" pitchFamily="34" charset="0"/>
                <a:cs typeface="Tahoma" panose="020B0604030504040204" pitchFamily="34" charset="0"/>
              </a:rPr>
              <a:t> </a:t>
            </a:r>
            <a:r>
              <a:rPr lang="en-US" sz="4200" dirty="0" err="1">
                <a:latin typeface="Tahoma" panose="020B0604030504040204" pitchFamily="34" charset="0"/>
                <a:ea typeface="Tahoma" panose="020B0604030504040204" pitchFamily="34" charset="0"/>
                <a:cs typeface="Tahoma" panose="020B0604030504040204" pitchFamily="34" charset="0"/>
              </a:rPr>
              <a:t>trọng</a:t>
            </a:r>
            <a:r>
              <a:rPr lang="en-US" sz="4200" dirty="0">
                <a:latin typeface="Tahoma" panose="020B0604030504040204" pitchFamily="34" charset="0"/>
                <a:ea typeface="Tahoma" panose="020B0604030504040204" pitchFamily="34" charset="0"/>
                <a:cs typeface="Tahoma" panose="020B0604030504040204" pitchFamily="34" charset="0"/>
              </a:rPr>
              <a:t> </a:t>
            </a:r>
            <a:r>
              <a:rPr lang="en-US" sz="4200" dirty="0" err="1">
                <a:latin typeface="Tahoma" panose="020B0604030504040204" pitchFamily="34" charset="0"/>
                <a:ea typeface="Tahoma" panose="020B0604030504040204" pitchFamily="34" charset="0"/>
                <a:cs typeface="Tahoma" panose="020B0604030504040204" pitchFamily="34" charset="0"/>
              </a:rPr>
              <a:t>cám</a:t>
            </a:r>
            <a:r>
              <a:rPr lang="en-US" sz="4200" dirty="0">
                <a:latin typeface="Tahoma" panose="020B0604030504040204" pitchFamily="34" charset="0"/>
                <a:ea typeface="Tahoma" panose="020B0604030504040204" pitchFamily="34" charset="0"/>
                <a:cs typeface="Tahoma" panose="020B0604030504040204" pitchFamily="34" charset="0"/>
              </a:rPr>
              <a:t> </a:t>
            </a:r>
            <a:r>
              <a:rPr lang="en-US" sz="4200" dirty="0" err="1">
                <a:latin typeface="Tahoma" panose="020B0604030504040204" pitchFamily="34" charset="0"/>
                <a:ea typeface="Tahoma" panose="020B0604030504040204" pitchFamily="34" charset="0"/>
                <a:cs typeface="Tahoma" panose="020B0604030504040204" pitchFamily="34" charset="0"/>
              </a:rPr>
              <a:t>ơn</a:t>
            </a:r>
            <a:endParaRPr lang="vi-VN" sz="4200" dirty="0">
              <a:latin typeface="Tahoma" panose="020B0604030504040204" pitchFamily="34" charset="0"/>
              <a:ea typeface="Tahoma" panose="020B0604030504040204" pitchFamily="34" charset="0"/>
              <a:cs typeface="Tahoma" panose="020B0604030504040204" pitchFamily="34" charset="0"/>
            </a:endParaRPr>
          </a:p>
        </p:txBody>
      </p:sp>
      <p:sp>
        <p:nvSpPr>
          <p:cNvPr id="4" name="Footer Placeholder 3"/>
          <p:cNvSpPr>
            <a:spLocks noGrp="1"/>
          </p:cNvSpPr>
          <p:nvPr>
            <p:ph type="ftr" sz="quarter" idx="11"/>
          </p:nvPr>
        </p:nvSpPr>
        <p:spPr/>
        <p:txBody>
          <a:bodyPr/>
          <a:lstStyle/>
          <a:p>
            <a:endParaRPr lang="en-US" dirty="0">
              <a:solidFill>
                <a:srgbClr val="4D4F51"/>
              </a:solidFill>
            </a:endParaRPr>
          </a:p>
        </p:txBody>
      </p:sp>
    </p:spTree>
    <p:extLst>
      <p:ext uri="{BB962C8B-B14F-4D97-AF65-F5344CB8AC3E}">
        <p14:creationId xmlns:p14="http://schemas.microsoft.com/office/powerpoint/2010/main" val="361322026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88626" y="428201"/>
            <a:ext cx="7913077" cy="1569660"/>
          </a:xfrm>
        </p:spPr>
        <p:txBody>
          <a:bodyPr/>
          <a:lstStyle/>
          <a:p>
            <a:pPr algn="ctr">
              <a:lnSpc>
                <a:spcPct val="100000"/>
              </a:lnSpc>
            </a:pPr>
            <a:r>
              <a:rPr lang="en-US" altLang="zh-CN" sz="3200" b="1" dirty="0">
                <a:solidFill>
                  <a:schemeClr val="accent6">
                    <a:lumMod val="75000"/>
                  </a:schemeClr>
                </a:solidFill>
                <a:latin typeface="Arial" panose="020B0604020202020204" pitchFamily="34" charset="0"/>
                <a:cs typeface="Arial" panose="020B0604020202020204" pitchFamily="34" charset="0"/>
              </a:rPr>
              <a:t>OPTIMAL: </a:t>
            </a:r>
            <a:r>
              <a:rPr lang="en-GB" sz="3200" b="1" dirty="0" err="1">
                <a:solidFill>
                  <a:schemeClr val="accent6">
                    <a:lumMod val="75000"/>
                  </a:schemeClr>
                </a:solidFill>
                <a:latin typeface="Arial" panose="020B0604020202020204" pitchFamily="34" charset="0"/>
                <a:cs typeface="Arial" panose="020B0604020202020204" pitchFamily="34" charset="0"/>
              </a:rPr>
              <a:t>Erlotinib</a:t>
            </a:r>
            <a:r>
              <a:rPr lang="en-GB" sz="3200" b="1" dirty="0">
                <a:solidFill>
                  <a:schemeClr val="accent6">
                    <a:lumMod val="75000"/>
                  </a:schemeClr>
                </a:solidFill>
                <a:latin typeface="Arial" panose="020B0604020202020204" pitchFamily="34" charset="0"/>
                <a:cs typeface="Arial" panose="020B0604020202020204" pitchFamily="34" charset="0"/>
              </a:rPr>
              <a:t> so </a:t>
            </a:r>
            <a:r>
              <a:rPr lang="en-GB" sz="3200" b="1" dirty="0" err="1">
                <a:solidFill>
                  <a:schemeClr val="accent6">
                    <a:lumMod val="75000"/>
                  </a:schemeClr>
                </a:solidFill>
                <a:latin typeface="Arial" panose="020B0604020202020204" pitchFamily="34" charset="0"/>
                <a:cs typeface="Arial" panose="020B0604020202020204" pitchFamily="34" charset="0"/>
              </a:rPr>
              <a:t>với</a:t>
            </a:r>
            <a:r>
              <a:rPr lang="en-GB" sz="3200" b="1" dirty="0">
                <a:solidFill>
                  <a:schemeClr val="accent6">
                    <a:lumMod val="75000"/>
                  </a:schemeClr>
                </a:solidFill>
                <a:latin typeface="Arial" panose="020B0604020202020204" pitchFamily="34" charset="0"/>
                <a:cs typeface="Arial" panose="020B0604020202020204" pitchFamily="34" charset="0"/>
              </a:rPr>
              <a:t> gemcitabine/carboplatin </a:t>
            </a:r>
            <a:r>
              <a:rPr lang="en-GB" sz="3200" b="1" dirty="0" err="1">
                <a:solidFill>
                  <a:schemeClr val="accent6">
                    <a:lumMod val="75000"/>
                  </a:schemeClr>
                </a:solidFill>
                <a:latin typeface="Arial" panose="020B0604020202020204" pitchFamily="34" charset="0"/>
                <a:cs typeface="Arial" panose="020B0604020202020204" pitchFamily="34" charset="0"/>
              </a:rPr>
              <a:t>trong</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điều</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trị</a:t>
            </a:r>
            <a:r>
              <a:rPr lang="en-GB" sz="3200" b="1" dirty="0">
                <a:solidFill>
                  <a:schemeClr val="accent6">
                    <a:lumMod val="75000"/>
                  </a:schemeClr>
                </a:solidFill>
                <a:latin typeface="Arial" panose="020B0604020202020204" pitchFamily="34" charset="0"/>
                <a:cs typeface="Arial" panose="020B0604020202020204" pitchFamily="34" charset="0"/>
              </a:rPr>
              <a:t> BN UTPKTBN </a:t>
            </a:r>
            <a:r>
              <a:rPr lang="en-GB" sz="3200" b="1" dirty="0" err="1">
                <a:solidFill>
                  <a:schemeClr val="accent6">
                    <a:lumMod val="75000"/>
                  </a:schemeClr>
                </a:solidFill>
                <a:latin typeface="Arial" panose="020B0604020202020204" pitchFamily="34" charset="0"/>
                <a:cs typeface="Arial" panose="020B0604020202020204" pitchFamily="34" charset="0"/>
              </a:rPr>
              <a:t>có</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đột</a:t>
            </a:r>
            <a:r>
              <a:rPr lang="en-GB" sz="3200" b="1" dirty="0">
                <a:solidFill>
                  <a:schemeClr val="accent6">
                    <a:lumMod val="75000"/>
                  </a:schemeClr>
                </a:solidFill>
                <a:latin typeface="Arial" panose="020B0604020202020204" pitchFamily="34" charset="0"/>
                <a:cs typeface="Arial" panose="020B0604020202020204" pitchFamily="34" charset="0"/>
              </a:rPr>
              <a:t> </a:t>
            </a:r>
            <a:r>
              <a:rPr lang="en-GB" sz="3200" b="1" dirty="0" err="1">
                <a:solidFill>
                  <a:schemeClr val="accent6">
                    <a:lumMod val="75000"/>
                  </a:schemeClr>
                </a:solidFill>
                <a:latin typeface="Arial" panose="020B0604020202020204" pitchFamily="34" charset="0"/>
                <a:cs typeface="Arial" panose="020B0604020202020204" pitchFamily="34" charset="0"/>
              </a:rPr>
              <a:t>biến</a:t>
            </a:r>
            <a:r>
              <a:rPr lang="en-GB" sz="3200" b="1" dirty="0">
                <a:solidFill>
                  <a:schemeClr val="accent6">
                    <a:lumMod val="75000"/>
                  </a:schemeClr>
                </a:solidFill>
                <a:latin typeface="Arial" panose="020B0604020202020204" pitchFamily="34" charset="0"/>
                <a:cs typeface="Arial" panose="020B0604020202020204" pitchFamily="34" charset="0"/>
              </a:rPr>
              <a:t> EGFR</a:t>
            </a:r>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A136809-4A20-46B7-B54D-1E14E39749E2}" type="slidenum">
              <a:rPr kumimoji="0" lang="en-GB"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21</a:t>
            </a:fld>
            <a:endParaRPr kumimoji="0" lang="en-GB" sz="12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
        <p:nvSpPr>
          <p:cNvPr id="19" name="Text Box 12"/>
          <p:cNvSpPr txBox="1">
            <a:spLocks noChangeArrowheads="1"/>
          </p:cNvSpPr>
          <p:nvPr/>
        </p:nvSpPr>
        <p:spPr bwMode="auto">
          <a:xfrm>
            <a:off x="7255498" y="5657193"/>
            <a:ext cx="3412502" cy="340478"/>
          </a:xfrm>
          <a:prstGeom prst="rect">
            <a:avLst/>
          </a:prstGeom>
          <a:noFill/>
        </p:spPr>
        <p:txBody>
          <a:bodyPr wrap="square" bIns="0" rtlCol="0">
            <a:spAutoFit/>
          </a:bodyPr>
          <a:lstStyle>
            <a:defPPr>
              <a:defRPr lang="fr-FR"/>
            </a:defPPr>
            <a:lvl1pPr fontAlgn="base">
              <a:spcBef>
                <a:spcPct val="0"/>
              </a:spcBef>
              <a:spcAft>
                <a:spcPct val="0"/>
              </a:spcAft>
              <a:defRPr sz="1200">
                <a:solidFill>
                  <a:schemeClr val="bg1"/>
                </a:solidFill>
              </a:defRPr>
            </a:lvl1pPr>
          </a:lstStyle>
          <a:p>
            <a:pPr marL="0" marR="0" lvl="0" indent="0" algn="l" defTabSz="685800" rtl="0" eaLnBrk="1" fontAlgn="base" latinLnBrk="0" hangingPunct="1">
              <a:lnSpc>
                <a:spcPct val="85000"/>
              </a:lnSpc>
              <a:spcBef>
                <a:spcPct val="0"/>
              </a:spcBef>
              <a:spcAft>
                <a:spcPct val="0"/>
              </a:spcAft>
              <a:buClrTx/>
              <a:buSzTx/>
              <a:buFontTx/>
              <a:buNone/>
              <a:tabLst/>
              <a:defRPr/>
            </a:pPr>
            <a:r>
              <a:rPr kumimoji="0" lang="en-GB" sz="750" b="0" i="0" u="none" strike="noStrike" kern="1200" cap="none" spc="0" normalizeH="0" baseline="0" noProof="0" dirty="0">
                <a:ln>
                  <a:noFill/>
                </a:ln>
                <a:solidFill>
                  <a:prstClr val="white"/>
                </a:solidFill>
                <a:effectLst/>
                <a:uLnTx/>
                <a:uFillTx/>
                <a:latin typeface="Calibri"/>
                <a:ea typeface="+mn-ea"/>
                <a:cs typeface="+mn-cs"/>
              </a:rPr>
              <a:t>Sponsor:</a:t>
            </a:r>
            <a:br>
              <a:rPr kumimoji="0" lang="en-GB" sz="750" b="0" i="0" u="none" strike="noStrike" kern="1200" cap="none" spc="0" normalizeH="0" baseline="0" noProof="0" dirty="0">
                <a:ln>
                  <a:noFill/>
                </a:ln>
                <a:solidFill>
                  <a:prstClr val="white"/>
                </a:solidFill>
                <a:effectLst/>
                <a:uLnTx/>
                <a:uFillTx/>
                <a:latin typeface="Calibri"/>
                <a:ea typeface="+mn-ea"/>
                <a:cs typeface="+mn-cs"/>
              </a:rPr>
            </a:br>
            <a:r>
              <a:rPr kumimoji="0" lang="en-GB" sz="750" b="0" i="0" u="none" strike="noStrike" kern="1200" cap="none" spc="0" normalizeH="0" baseline="0" noProof="0" dirty="0">
                <a:ln>
                  <a:noFill/>
                </a:ln>
                <a:solidFill>
                  <a:prstClr val="white"/>
                </a:solidFill>
                <a:effectLst/>
                <a:uLnTx/>
                <a:uFillTx/>
                <a:latin typeface="Calibri"/>
                <a:ea typeface="+mn-ea"/>
                <a:cs typeface="+mn-cs"/>
              </a:rPr>
              <a:t>Science and Technology Commission</a:t>
            </a:r>
            <a:br>
              <a:rPr kumimoji="0" lang="en-GB" sz="750" b="0" i="0" u="none" strike="noStrike" kern="1200" cap="none" spc="0" normalizeH="0" baseline="0" noProof="0" dirty="0">
                <a:ln>
                  <a:noFill/>
                </a:ln>
                <a:solidFill>
                  <a:prstClr val="white"/>
                </a:solidFill>
                <a:effectLst/>
                <a:uLnTx/>
                <a:uFillTx/>
                <a:latin typeface="Calibri"/>
                <a:ea typeface="+mn-ea"/>
                <a:cs typeface="+mn-cs"/>
              </a:rPr>
            </a:br>
            <a:r>
              <a:rPr kumimoji="0" lang="en-GB" sz="750" b="0" i="0" u="none" strike="noStrike" kern="1200" cap="none" spc="0" normalizeH="0" baseline="0" noProof="0" dirty="0">
                <a:ln>
                  <a:noFill/>
                </a:ln>
                <a:solidFill>
                  <a:prstClr val="white"/>
                </a:solidFill>
                <a:effectLst/>
                <a:uLnTx/>
                <a:uFillTx/>
                <a:latin typeface="Calibri"/>
                <a:ea typeface="+mn-ea"/>
                <a:cs typeface="+mn-cs"/>
              </a:rPr>
              <a:t>of Shanghai Municipality/F. Hoffmann – La Roche Ltd. (China)</a:t>
            </a:r>
          </a:p>
        </p:txBody>
      </p:sp>
      <p:sp>
        <p:nvSpPr>
          <p:cNvPr id="22" name="TextBox 21"/>
          <p:cNvSpPr txBox="1"/>
          <p:nvPr/>
        </p:nvSpPr>
        <p:spPr>
          <a:xfrm>
            <a:off x="2316017" y="5658084"/>
            <a:ext cx="4330571" cy="242374"/>
          </a:xfrm>
          <a:prstGeom prst="rect">
            <a:avLst/>
          </a:prstGeom>
          <a:noFill/>
        </p:spPr>
        <p:txBody>
          <a:bodyPr wrap="square" bIns="0" rtlCol="0">
            <a:spAutoFit/>
          </a:bodyPr>
          <a:lstStyle>
            <a:defPPr>
              <a:defRPr lang="fr-FR"/>
            </a:defPPr>
            <a:lvl1pPr fontAlgn="base">
              <a:lnSpc>
                <a:spcPct val="85000"/>
              </a:lnSpc>
              <a:spcBef>
                <a:spcPct val="0"/>
              </a:spcBef>
              <a:spcAft>
                <a:spcPct val="0"/>
              </a:spcAft>
              <a:defRPr sz="1200">
                <a:solidFill>
                  <a:schemeClr val="bg1"/>
                </a:solidFill>
              </a:defRPr>
            </a:lvl1pPr>
          </a:lstStyle>
          <a:p>
            <a:pPr marL="0" marR="0" lvl="0" indent="0" algn="l" defTabSz="685800" rtl="0" eaLnBrk="1" fontAlgn="base" latinLnBrk="0" hangingPunct="1">
              <a:lnSpc>
                <a:spcPct val="85000"/>
              </a:lnSpc>
              <a:spcBef>
                <a:spcPct val="0"/>
              </a:spcBef>
              <a:spcAft>
                <a:spcPct val="0"/>
              </a:spcAft>
              <a:buClrTx/>
              <a:buSzTx/>
              <a:buFontTx/>
              <a:buNone/>
              <a:tabLst/>
              <a:defRPr/>
            </a:pPr>
            <a:r>
              <a:rPr kumimoji="0" lang="en-GB" sz="750" b="0" i="0" u="none" strike="noStrike" kern="1200" cap="none" spc="0" normalizeH="0" baseline="0" noProof="0" dirty="0">
                <a:ln>
                  <a:noFill/>
                </a:ln>
                <a:solidFill>
                  <a:prstClr val="white"/>
                </a:solidFill>
                <a:effectLst/>
                <a:uLnTx/>
                <a:uFillTx/>
                <a:latin typeface="Calibri"/>
                <a:ea typeface="+mn-ea"/>
                <a:cs typeface="+mn-cs"/>
              </a:rPr>
              <a:t>* The OPTIMAL study has not been accepted for registration of erlotinib in EGFR mutation-positive NSCLC. </a:t>
            </a:r>
            <a:r>
              <a:rPr kumimoji="0" lang="en-GB" sz="750" b="0" i="0" u="none" strike="noStrike" kern="1200" cap="none" spc="0" normalizeH="0" baseline="0" noProof="0">
                <a:ln>
                  <a:noFill/>
                </a:ln>
                <a:solidFill>
                  <a:prstClr val="white"/>
                </a:solidFill>
                <a:effectLst/>
                <a:uLnTx/>
                <a:uFillTx/>
                <a:latin typeface="Calibri"/>
                <a:ea typeface="+mn-ea"/>
                <a:cs typeface="+mn-cs"/>
              </a:rPr>
              <a:t>The European </a:t>
            </a:r>
            <a:r>
              <a:rPr kumimoji="0" lang="en-GB" sz="750" b="0" i="0" u="none" strike="noStrike" kern="1200" cap="none" spc="0" normalizeH="0" baseline="0" noProof="0" dirty="0">
                <a:ln>
                  <a:noFill/>
                </a:ln>
                <a:solidFill>
                  <a:prstClr val="white"/>
                </a:solidFill>
                <a:effectLst/>
                <a:uLnTx/>
                <a:uFillTx/>
                <a:latin typeface="Calibri"/>
                <a:ea typeface="+mn-ea"/>
                <a:cs typeface="+mn-cs"/>
              </a:rPr>
              <a:t>Medicines Authority state that, in the absence of a CSR, the results cannot be discussed.</a:t>
            </a:r>
          </a:p>
        </p:txBody>
      </p:sp>
      <p:sp>
        <p:nvSpPr>
          <p:cNvPr id="201" name="Rounded Rectangle 10"/>
          <p:cNvSpPr/>
          <p:nvPr/>
        </p:nvSpPr>
        <p:spPr>
          <a:xfrm>
            <a:off x="2005308" y="5409916"/>
            <a:ext cx="8292220" cy="968991"/>
          </a:xfrm>
          <a:prstGeom prst="roundRect">
            <a:avLst>
              <a:gd name="adj" fmla="val 10303"/>
            </a:avLst>
          </a:prstGeom>
          <a:solidFill>
            <a:schemeClr val="accent1"/>
          </a:solidFill>
          <a:ln w="9525">
            <a:solidFill>
              <a:srgbClr val="FFFFFF"/>
            </a:solidFill>
            <a:round/>
            <a:headEnd/>
            <a:tailEnd/>
          </a:ln>
        </p:spPr>
        <p:txBody>
          <a:bodyPr wrap="square" anchor="ctr"/>
          <a:lstStyle/>
          <a:p>
            <a:pPr marL="0" marR="0" lvl="0" indent="0" algn="l" defTabSz="566738" rtl="0" eaLnBrk="1" fontAlgn="auto" latinLnBrk="0" hangingPunct="1">
              <a:lnSpc>
                <a:spcPct val="90000"/>
              </a:lnSpc>
              <a:spcBef>
                <a:spcPts val="450"/>
              </a:spcBef>
              <a:spcAft>
                <a:spcPts val="0"/>
              </a:spcAft>
              <a:buClrTx/>
              <a:buSzTx/>
              <a:buFontTx/>
              <a:buNone/>
              <a:tabLst/>
              <a:defRPr/>
            </a:pP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Dung </a:t>
            </a:r>
            <a:r>
              <a:rPr kumimoji="0" lang="en-GB" sz="15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nạp</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Tác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dụng</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phụ</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thường</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gặp</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ban da (73%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các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vi-VN"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mức độ </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2%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mức</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độ</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≥3</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tiêu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chảy</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(25%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các</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vi-VN"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mức độ </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1%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độ</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≥3)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và</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tăng</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ALT (37%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các</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vi-VN"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mức độ </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4%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độ</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≥3) </a:t>
            </a:r>
            <a:endPar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566738" rtl="0" eaLnBrk="1" fontAlgn="auto" latinLnBrk="0" hangingPunct="1">
              <a:lnSpc>
                <a:spcPct val="90000"/>
              </a:lnSpc>
              <a:spcBef>
                <a:spcPts val="450"/>
              </a:spcBef>
              <a:spcAft>
                <a:spcPts val="0"/>
              </a:spcAft>
              <a:buClrTx/>
              <a:buSzTx/>
              <a:buFontTx/>
              <a:buNone/>
              <a:tabLst/>
              <a:defRPr/>
            </a:pPr>
            <a:r>
              <a:rPr kumimoji="0" lang="en-GB" sz="15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Kết</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luận :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Điều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bước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một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erlotinib</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ở BN UTPKTBN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có</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đột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biến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EGFR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PFS* so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hóa</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endPar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p:cNvSpPr txBox="1"/>
          <p:nvPr/>
        </p:nvSpPr>
        <p:spPr>
          <a:xfrm>
            <a:off x="2438400" y="6462682"/>
            <a:ext cx="7426036" cy="6924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 Zhou C, et al. Lancet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Oncol</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2011;12:735‒742.</a:t>
            </a:r>
          </a:p>
          <a:p>
            <a:pPr marL="0" marR="0" lvl="0" indent="0" algn="l" defTabSz="914400" rtl="0" eaLnBrk="0" fontAlgn="base" latinLnBrk="0" hangingPunct="0">
              <a:lnSpc>
                <a:spcPct val="100000"/>
              </a:lnSpc>
              <a:spcBef>
                <a:spcPct val="0"/>
              </a:spcBef>
              <a:spcAft>
                <a:spcPts val="600"/>
              </a:spcAft>
              <a:buClrTx/>
              <a:buSzTx/>
              <a:buFontTx/>
              <a:buNone/>
              <a:tabLst/>
              <a:defRPr/>
            </a:pPr>
            <a:r>
              <a:rPr kumimoji="0" lang="de-DE"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 Zhou C, et al. J </a:t>
            </a:r>
            <a:r>
              <a:rPr kumimoji="0" lang="de-DE"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Clin</a:t>
            </a:r>
            <a:r>
              <a:rPr kumimoji="0" lang="de-DE"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de-DE"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Oncol</a:t>
            </a:r>
            <a:r>
              <a:rPr kumimoji="0" lang="de-DE"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2012;30(</a:t>
            </a:r>
            <a:r>
              <a:rPr kumimoji="0" lang="de-DE"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suppl</a:t>
            </a:r>
            <a:r>
              <a:rPr kumimoji="0" lang="de-DE"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):Abstract 7520</a:t>
            </a:r>
            <a:r>
              <a:rPr kumimoji="0" lang="de-DE" sz="1200" b="0" i="1" u="none" strike="noStrike" kern="1200" cap="none" spc="0" normalizeH="0" baseline="0" noProof="0" dirty="0">
                <a:ln>
                  <a:noFill/>
                </a:ln>
                <a:solidFill>
                  <a:prstClr val="black"/>
                </a:solidFill>
                <a:effectLst/>
                <a:uLnTx/>
                <a:uFillTx/>
                <a:latin typeface="Calibri"/>
                <a:ea typeface="+mn-ea"/>
                <a:cs typeface="+mn-cs"/>
              </a:rPr>
              <a:t>.</a:t>
            </a:r>
            <a:endParaRPr kumimoji="0" lang="en-GB" sz="1200" b="0" i="1"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200" b="0" i="1"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pic>
        <p:nvPicPr>
          <p:cNvPr id="6" name="Picture 5"/>
          <p:cNvPicPr>
            <a:picLocks noChangeAspect="1"/>
          </p:cNvPicPr>
          <p:nvPr/>
        </p:nvPicPr>
        <p:blipFill>
          <a:blip r:embed="rId3"/>
          <a:stretch>
            <a:fillRect/>
          </a:stretch>
        </p:blipFill>
        <p:spPr>
          <a:xfrm>
            <a:off x="1674937" y="2217815"/>
            <a:ext cx="4815593" cy="3076040"/>
          </a:xfrm>
          <a:prstGeom prst="rect">
            <a:avLst/>
          </a:prstGeom>
        </p:spPr>
      </p:pic>
      <p:pic>
        <p:nvPicPr>
          <p:cNvPr id="7" name="Picture 6"/>
          <p:cNvPicPr>
            <a:picLocks noChangeAspect="1"/>
          </p:cNvPicPr>
          <p:nvPr/>
        </p:nvPicPr>
        <p:blipFill>
          <a:blip r:embed="rId4"/>
          <a:stretch>
            <a:fillRect/>
          </a:stretch>
        </p:blipFill>
        <p:spPr>
          <a:xfrm>
            <a:off x="6646587" y="2113921"/>
            <a:ext cx="3457846" cy="3178987"/>
          </a:xfrm>
          <a:prstGeom prst="rect">
            <a:avLst/>
          </a:prstGeom>
        </p:spPr>
      </p:pic>
    </p:spTree>
    <p:extLst>
      <p:ext uri="{BB962C8B-B14F-4D97-AF65-F5344CB8AC3E}">
        <p14:creationId xmlns:p14="http://schemas.microsoft.com/office/powerpoint/2010/main" val="92158213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2132190" y="260649"/>
            <a:ext cx="7913077" cy="469359"/>
          </a:xfrm>
        </p:spPr>
        <p:txBody>
          <a:bodyPr>
            <a:normAutofit fontScale="90000"/>
          </a:bodyPr>
          <a:lstStyle/>
          <a:p>
            <a:pPr algn="ctr">
              <a:lnSpc>
                <a:spcPct val="100000"/>
              </a:lnSpc>
            </a:pPr>
            <a:r>
              <a:rPr lang="en-US" dirty="0">
                <a:solidFill>
                  <a:srgbClr val="0070C0"/>
                </a:solidFill>
              </a:rPr>
              <a:t>LUX-Lung 3&amp;6</a:t>
            </a:r>
            <a:endParaRPr lang="en-US" sz="2400" dirty="0">
              <a:solidFill>
                <a:srgbClr val="0070C0"/>
              </a:solidFill>
            </a:endParaRPr>
          </a:p>
        </p:txBody>
      </p:sp>
      <p:cxnSp>
        <p:nvCxnSpPr>
          <p:cNvPr id="52" name="Straight Connector 51"/>
          <p:cNvCxnSpPr>
            <a:stCxn id="65" idx="0"/>
            <a:endCxn id="65" idx="2"/>
          </p:cNvCxnSpPr>
          <p:nvPr/>
        </p:nvCxnSpPr>
        <p:spPr>
          <a:xfrm>
            <a:off x="6061770" y="1519064"/>
            <a:ext cx="0" cy="685800"/>
          </a:xfrm>
          <a:prstGeom prst="line">
            <a:avLst/>
          </a:prstGeom>
          <a:ln w="28575">
            <a:solidFill>
              <a:schemeClr val="accent1"/>
            </a:solidFill>
          </a:ln>
          <a:effectLst/>
        </p:spPr>
        <p:style>
          <a:lnRef idx="1">
            <a:schemeClr val="accent1"/>
          </a:lnRef>
          <a:fillRef idx="0">
            <a:schemeClr val="accent1"/>
          </a:fillRef>
          <a:effectRef idx="0">
            <a:schemeClr val="accent1"/>
          </a:effectRef>
          <a:fontRef idx="minor">
            <a:schemeClr val="tx1"/>
          </a:fontRef>
        </p:style>
      </p:cxnSp>
      <p:sp>
        <p:nvSpPr>
          <p:cNvPr id="54" name="AutoShape 8"/>
          <p:cNvSpPr>
            <a:spLocks noChangeArrowheads="1"/>
          </p:cNvSpPr>
          <p:nvPr/>
        </p:nvSpPr>
        <p:spPr bwMode="auto">
          <a:xfrm>
            <a:off x="1908463" y="3505944"/>
            <a:ext cx="2670349" cy="792088"/>
          </a:xfrm>
          <a:prstGeom prst="roundRect">
            <a:avLst>
              <a:gd name="adj" fmla="val 16667"/>
            </a:avLst>
          </a:prstGeom>
          <a:ln>
            <a:headEnd/>
            <a:tailEnd/>
          </a:ln>
          <a:effectLst/>
        </p:spPr>
        <p:style>
          <a:lnRef idx="2">
            <a:schemeClr val="accent1"/>
          </a:lnRef>
          <a:fillRef idx="1">
            <a:schemeClr val="lt1"/>
          </a:fillRef>
          <a:effectRef idx="0">
            <a:schemeClr val="accent1"/>
          </a:effectRef>
          <a:fontRef idx="minor">
            <a:schemeClr val="dk1"/>
          </a:fontRef>
        </p:style>
        <p:txBody>
          <a:bodyPr wrap="square" lIns="18288" tIns="18288" rIns="18288" bIns="18288" anchor="ctr" anchorCtr="0">
            <a:noAutofit/>
          </a:bodyPr>
          <a:lstStyle/>
          <a:p>
            <a:pPr algn="ctr" eaLnBrk="0" fontAlgn="base" hangingPunct="0">
              <a:lnSpc>
                <a:spcPct val="80000"/>
              </a:lnSpc>
              <a:spcBef>
                <a:spcPct val="0"/>
              </a:spcBef>
              <a:spcAft>
                <a:spcPct val="0"/>
              </a:spcAft>
            </a:pPr>
            <a:r>
              <a:rPr lang="en-GB" altLang="zh-TW" sz="1600" b="1" dirty="0">
                <a:solidFill>
                  <a:srgbClr val="000000"/>
                </a:solidFill>
                <a:ea typeface="新細明體" charset="-120"/>
              </a:rPr>
              <a:t>Cisplatin + Pemetrexed</a:t>
            </a:r>
          </a:p>
          <a:p>
            <a:pPr algn="ctr" eaLnBrk="0" fontAlgn="base" hangingPunct="0">
              <a:lnSpc>
                <a:spcPct val="80000"/>
              </a:lnSpc>
              <a:spcBef>
                <a:spcPct val="0"/>
              </a:spcBef>
              <a:spcAft>
                <a:spcPct val="0"/>
              </a:spcAft>
            </a:pPr>
            <a:r>
              <a:rPr lang="en-GB" altLang="zh-TW" sz="1100" b="1" dirty="0">
                <a:solidFill>
                  <a:srgbClr val="000000"/>
                </a:solidFill>
                <a:ea typeface="新細明體" charset="-120"/>
              </a:rPr>
              <a:t>75 mg/m</a:t>
            </a:r>
            <a:r>
              <a:rPr lang="en-GB" altLang="zh-TW" sz="1100" b="1" baseline="30000" dirty="0">
                <a:solidFill>
                  <a:srgbClr val="000000"/>
                </a:solidFill>
                <a:ea typeface="新細明體" charset="-120"/>
              </a:rPr>
              <a:t>2 </a:t>
            </a:r>
            <a:r>
              <a:rPr lang="en-GB" altLang="zh-TW" sz="1100" b="1" dirty="0">
                <a:solidFill>
                  <a:srgbClr val="000000"/>
                </a:solidFill>
                <a:ea typeface="新細明體" charset="-120"/>
              </a:rPr>
              <a:t>+ 500 mg/m</a:t>
            </a:r>
            <a:r>
              <a:rPr lang="en-GB" altLang="zh-TW" sz="1100" b="1" baseline="30000" dirty="0">
                <a:solidFill>
                  <a:srgbClr val="000000"/>
                </a:solidFill>
                <a:ea typeface="新細明體" charset="-120"/>
              </a:rPr>
              <a:t>2</a:t>
            </a:r>
            <a:endParaRPr lang="en-GB" altLang="zh-TW" sz="1100" b="1" dirty="0">
              <a:solidFill>
                <a:srgbClr val="000000"/>
              </a:solidFill>
              <a:ea typeface="新細明體" charset="-120"/>
            </a:endParaRPr>
          </a:p>
          <a:p>
            <a:pPr algn="ctr" eaLnBrk="0" fontAlgn="base" hangingPunct="0">
              <a:lnSpc>
                <a:spcPct val="80000"/>
              </a:lnSpc>
              <a:spcBef>
                <a:spcPct val="0"/>
              </a:spcBef>
              <a:spcAft>
                <a:spcPct val="0"/>
              </a:spcAft>
            </a:pPr>
            <a:r>
              <a:rPr lang="en-GB" altLang="zh-TW" sz="1100" b="1" dirty="0">
                <a:solidFill>
                  <a:srgbClr val="000000"/>
                </a:solidFill>
                <a:ea typeface="新細明體" charset="-120"/>
              </a:rPr>
              <a:t> TTM mỗi 21 ngày, tới 6 chu kỳ</a:t>
            </a:r>
          </a:p>
        </p:txBody>
      </p:sp>
      <p:sp>
        <p:nvSpPr>
          <p:cNvPr id="55" name="AutoShape 4"/>
          <p:cNvSpPr>
            <a:spLocks noChangeArrowheads="1"/>
          </p:cNvSpPr>
          <p:nvPr/>
        </p:nvSpPr>
        <p:spPr bwMode="auto">
          <a:xfrm>
            <a:off x="2051508" y="985444"/>
            <a:ext cx="8314418" cy="474355"/>
          </a:xfrm>
          <a:prstGeom prst="roundRect">
            <a:avLst/>
          </a:prstGeom>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ctr" anchorCtr="0" compatLnSpc="1">
            <a:prstTxWarp prst="textNoShape">
              <a:avLst/>
            </a:prstTxWarp>
          </a:bodyPr>
          <a:lstStyle/>
          <a:p>
            <a:pPr algn="ctr" fontAlgn="base">
              <a:lnSpc>
                <a:spcPct val="90000"/>
              </a:lnSpc>
              <a:spcBef>
                <a:spcPct val="0"/>
              </a:spcBef>
              <a:spcAft>
                <a:spcPct val="0"/>
              </a:spcAft>
            </a:pPr>
            <a:r>
              <a:rPr lang="en-GB" altLang="zh-TW" sz="2000" b="1" dirty="0">
                <a:solidFill>
                  <a:srgbClr val="FFFFFF"/>
                </a:solidFill>
              </a:rPr>
              <a:t>UTBM tuyến của phổi giai </a:t>
            </a:r>
            <a:r>
              <a:rPr lang="en-GB" altLang="zh-TW" sz="2000" b="1" dirty="0" err="1">
                <a:solidFill>
                  <a:srgbClr val="FFFFFF"/>
                </a:solidFill>
              </a:rPr>
              <a:t>đoạn</a:t>
            </a:r>
            <a:r>
              <a:rPr lang="en-GB" altLang="zh-TW" sz="2000" b="1" dirty="0">
                <a:solidFill>
                  <a:srgbClr val="FFFFFF"/>
                </a:solidFill>
              </a:rPr>
              <a:t> IIIB/IV </a:t>
            </a:r>
            <a:r>
              <a:rPr lang="en-GB" altLang="zh-TW" sz="2000" b="1" dirty="0" err="1">
                <a:solidFill>
                  <a:srgbClr val="FFFFFF"/>
                </a:solidFill>
              </a:rPr>
              <a:t>có</a:t>
            </a:r>
            <a:r>
              <a:rPr lang="en-GB" altLang="zh-TW" sz="2000" b="1" dirty="0">
                <a:solidFill>
                  <a:srgbClr val="FFFFFF"/>
                </a:solidFill>
              </a:rPr>
              <a:t> đột </a:t>
            </a:r>
            <a:r>
              <a:rPr lang="en-GB" altLang="zh-TW" sz="2000" b="1" dirty="0" err="1">
                <a:solidFill>
                  <a:srgbClr val="FFFFFF"/>
                </a:solidFill>
              </a:rPr>
              <a:t>biến</a:t>
            </a:r>
            <a:r>
              <a:rPr lang="en-GB" altLang="zh-TW" sz="2000" b="1" dirty="0">
                <a:solidFill>
                  <a:srgbClr val="FFFFFF"/>
                </a:solidFill>
              </a:rPr>
              <a:t> EGFR*</a:t>
            </a:r>
          </a:p>
        </p:txBody>
      </p:sp>
      <p:sp>
        <p:nvSpPr>
          <p:cNvPr id="65" name="AutoShape 5"/>
          <p:cNvSpPr>
            <a:spLocks noChangeArrowheads="1"/>
          </p:cNvSpPr>
          <p:nvPr/>
        </p:nvSpPr>
        <p:spPr bwMode="auto">
          <a:xfrm>
            <a:off x="4301346" y="1519064"/>
            <a:ext cx="3520863" cy="685800"/>
          </a:xfrm>
          <a:prstGeom prst="roundRect">
            <a:avLst>
              <a:gd name="adj" fmla="val 16667"/>
            </a:avLst>
          </a:prstGeom>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ctr" anchorCtr="0" compatLnSpc="1">
            <a:prstTxWarp prst="textNoShape">
              <a:avLst/>
            </a:prstTxWarp>
          </a:bodyPr>
          <a:lstStyle/>
          <a:p>
            <a:pPr algn="ctr" fontAlgn="base">
              <a:lnSpc>
                <a:spcPct val="90000"/>
              </a:lnSpc>
              <a:spcBef>
                <a:spcPct val="0"/>
              </a:spcBef>
              <a:spcAft>
                <a:spcPct val="0"/>
              </a:spcAft>
            </a:pPr>
            <a:r>
              <a:rPr lang="en-GB" altLang="zh-TW" sz="1400" b="1" dirty="0">
                <a:solidFill>
                  <a:srgbClr val="FFFFFF"/>
                </a:solidFill>
              </a:rPr>
              <a:t>Chia ngẫu nhiên 2:1 </a:t>
            </a:r>
          </a:p>
          <a:p>
            <a:pPr algn="ctr" fontAlgn="base">
              <a:lnSpc>
                <a:spcPct val="90000"/>
              </a:lnSpc>
              <a:spcBef>
                <a:spcPct val="0"/>
              </a:spcBef>
              <a:spcAft>
                <a:spcPct val="0"/>
              </a:spcAft>
            </a:pPr>
            <a:r>
              <a:rPr lang="en-GB" altLang="zh-TW" sz="1400" b="1" dirty="0">
                <a:solidFill>
                  <a:srgbClr val="FFFFFF"/>
                </a:solidFill>
              </a:rPr>
              <a:t>Phân tầng theo đột biến EGFR </a:t>
            </a:r>
          </a:p>
          <a:p>
            <a:pPr algn="ctr" fontAlgn="base">
              <a:lnSpc>
                <a:spcPct val="90000"/>
              </a:lnSpc>
              <a:spcBef>
                <a:spcPct val="0"/>
              </a:spcBef>
              <a:spcAft>
                <a:spcPct val="0"/>
              </a:spcAft>
            </a:pPr>
            <a:r>
              <a:rPr lang="en-GB" altLang="zh-TW" sz="1400" b="1" dirty="0">
                <a:solidFill>
                  <a:srgbClr val="FFFFFF"/>
                </a:solidFill>
              </a:rPr>
              <a:t>(Del19/L858R/khác)</a:t>
            </a:r>
          </a:p>
        </p:txBody>
      </p:sp>
      <p:sp>
        <p:nvSpPr>
          <p:cNvPr id="66" name="TextBox 65"/>
          <p:cNvSpPr txBox="1"/>
          <p:nvPr/>
        </p:nvSpPr>
        <p:spPr>
          <a:xfrm>
            <a:off x="2002362" y="4419493"/>
            <a:ext cx="8314418" cy="670641"/>
          </a:xfrm>
          <a:prstGeom prst="roundRect">
            <a:avLst/>
          </a:pr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ctr" anchorCtr="0" compatLnSpc="1">
            <a:prstTxWarp prst="textNoShape">
              <a:avLst/>
            </a:prstTxWarp>
          </a:bodyPr>
          <a:lstStyle>
            <a:defPPr>
              <a:defRPr lang="fr-FR"/>
            </a:defPPr>
            <a:lvl1pPr marR="0" lvl="0" indent="0" algn="ctr" fontAlgn="base">
              <a:lnSpc>
                <a:spcPct val="90000"/>
              </a:lnSpc>
              <a:spcBef>
                <a:spcPct val="0"/>
              </a:spcBef>
              <a:spcAft>
                <a:spcPct val="0"/>
              </a:spcAft>
              <a:buClrTx/>
              <a:buSzTx/>
              <a:buFontTx/>
              <a:buNone/>
              <a:tabLst/>
              <a:defRPr kumimoji="0" b="1" i="0" u="none" strike="noStrike" cap="none" normalizeH="0" baseline="0">
                <a:ln>
                  <a:noFill/>
                </a:ln>
                <a:solidFill>
                  <a:schemeClr val="bg1"/>
                </a:solidFill>
                <a:latin typeface="Arial" pitchFamily="34" charset="0"/>
                <a:cs typeface="Arial" pitchFamily="34" charset="0"/>
              </a:defRPr>
            </a:lvl1pPr>
          </a:lstStyle>
          <a:p>
            <a:r>
              <a:rPr lang="en-GB" dirty="0">
                <a:solidFill>
                  <a:srgbClr val="ED1C29"/>
                </a:solidFill>
              </a:rPr>
              <a:t>Kết cục chính</a:t>
            </a:r>
            <a:r>
              <a:rPr lang="en-US" dirty="0">
                <a:solidFill>
                  <a:srgbClr val="ED1C29"/>
                </a:solidFill>
              </a:rPr>
              <a:t>: PFS (RECIST 1.1, khảo sát độc lập)</a:t>
            </a:r>
            <a:r>
              <a:rPr lang="en-US" baseline="30000" dirty="0">
                <a:solidFill>
                  <a:srgbClr val="ED1C29"/>
                </a:solidFill>
              </a:rPr>
              <a:t>c</a:t>
            </a:r>
          </a:p>
          <a:p>
            <a:r>
              <a:rPr lang="en-US" dirty="0">
                <a:solidFill>
                  <a:srgbClr val="4D4F51"/>
                </a:solidFill>
              </a:rPr>
              <a:t>Kết cục phụ: </a:t>
            </a:r>
            <a:r>
              <a:rPr lang="en-US" dirty="0">
                <a:solidFill>
                  <a:srgbClr val="ED1C29"/>
                </a:solidFill>
              </a:rPr>
              <a:t>OS</a:t>
            </a:r>
            <a:r>
              <a:rPr lang="en-US" dirty="0">
                <a:solidFill>
                  <a:srgbClr val="4D4F51"/>
                </a:solidFill>
              </a:rPr>
              <a:t>, PRO</a:t>
            </a:r>
            <a:r>
              <a:rPr lang="en-US" baseline="30000" dirty="0">
                <a:solidFill>
                  <a:srgbClr val="4D4F51"/>
                </a:solidFill>
              </a:rPr>
              <a:t>d</a:t>
            </a:r>
            <a:r>
              <a:rPr lang="en-US" dirty="0">
                <a:solidFill>
                  <a:srgbClr val="4D4F51"/>
                </a:solidFill>
              </a:rPr>
              <a:t>, ORR, DCR, DOR, mức </a:t>
            </a:r>
            <a:r>
              <a:rPr lang="en-US" dirty="0" err="1">
                <a:solidFill>
                  <a:srgbClr val="4D4F51"/>
                </a:solidFill>
              </a:rPr>
              <a:t>giảm</a:t>
            </a:r>
            <a:r>
              <a:rPr lang="en-US" dirty="0">
                <a:solidFill>
                  <a:srgbClr val="4D4F51"/>
                </a:solidFill>
              </a:rPr>
              <a:t> u, tính an toàn</a:t>
            </a:r>
          </a:p>
        </p:txBody>
      </p:sp>
      <p:sp>
        <p:nvSpPr>
          <p:cNvPr id="20" name="Rectangle 1"/>
          <p:cNvSpPr>
            <a:spLocks noChangeArrowheads="1"/>
          </p:cNvSpPr>
          <p:nvPr/>
        </p:nvSpPr>
        <p:spPr bwMode="auto">
          <a:xfrm>
            <a:off x="1708152" y="5338662"/>
            <a:ext cx="8890360" cy="859160"/>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vert="horz" wrap="square" lIns="0" tIns="0" rIns="0" bIns="0" numCol="1" anchor="b" anchorCtr="0" compatLnSpc="1">
            <a:prstTxWarp prst="textNoShape">
              <a:avLst/>
            </a:prstTxWarp>
            <a:noAutofit/>
          </a:bodyPr>
          <a:lstStyle/>
          <a:p>
            <a:pPr marL="66675" indent="-66675" fontAlgn="base">
              <a:lnSpc>
                <a:spcPct val="90000"/>
              </a:lnSpc>
              <a:spcBef>
                <a:spcPct val="0"/>
              </a:spcBef>
              <a:spcAft>
                <a:spcPct val="0"/>
              </a:spcAft>
            </a:pPr>
            <a:r>
              <a:rPr lang="en-GB" sz="1400" i="1" baseline="30000" dirty="0" err="1">
                <a:solidFill>
                  <a:srgbClr val="000000">
                    <a:lumMod val="50000"/>
                  </a:srgbClr>
                </a:solidFill>
              </a:rPr>
              <a:t>b</a:t>
            </a:r>
            <a:r>
              <a:rPr lang="en-GB" sz="1400" i="1" dirty="0" err="1">
                <a:solidFill>
                  <a:srgbClr val="000000">
                    <a:lumMod val="50000"/>
                  </a:srgbClr>
                </a:solidFill>
              </a:rPr>
              <a:t>Liều</a:t>
            </a:r>
            <a:r>
              <a:rPr lang="en-GB" sz="1400" i="1" dirty="0">
                <a:solidFill>
                  <a:srgbClr val="000000">
                    <a:lumMod val="50000"/>
                  </a:srgbClr>
                </a:solidFill>
              </a:rPr>
              <a:t>: </a:t>
            </a:r>
            <a:r>
              <a:rPr lang="en-GB" sz="1400" i="1" dirty="0" err="1">
                <a:solidFill>
                  <a:srgbClr val="000000">
                    <a:lumMod val="50000"/>
                  </a:srgbClr>
                </a:solidFill>
              </a:rPr>
              <a:t>tăng</a:t>
            </a:r>
            <a:r>
              <a:rPr lang="en-GB" sz="1400" i="1" dirty="0">
                <a:solidFill>
                  <a:srgbClr val="000000">
                    <a:lumMod val="50000"/>
                  </a:srgbClr>
                </a:solidFill>
              </a:rPr>
              <a:t> </a:t>
            </a:r>
            <a:r>
              <a:rPr lang="en-GB" sz="1400" i="1" dirty="0" err="1">
                <a:solidFill>
                  <a:srgbClr val="000000">
                    <a:lumMod val="50000"/>
                  </a:srgbClr>
                </a:solidFill>
              </a:rPr>
              <a:t>đến</a:t>
            </a:r>
            <a:r>
              <a:rPr lang="en-GB" sz="1400" i="1" dirty="0">
                <a:solidFill>
                  <a:srgbClr val="000000">
                    <a:lumMod val="50000"/>
                  </a:srgbClr>
                </a:solidFill>
              </a:rPr>
              <a:t> 50 mg, </a:t>
            </a:r>
            <a:r>
              <a:rPr lang="en-GB" sz="1400" i="1" dirty="0" err="1">
                <a:solidFill>
                  <a:srgbClr val="000000">
                    <a:lumMod val="50000"/>
                  </a:srgbClr>
                </a:solidFill>
              </a:rPr>
              <a:t>nếu</a:t>
            </a:r>
            <a:r>
              <a:rPr lang="en-GB" sz="1400" i="1" dirty="0">
                <a:solidFill>
                  <a:srgbClr val="000000">
                    <a:lumMod val="50000"/>
                  </a:srgbClr>
                </a:solidFill>
              </a:rPr>
              <a:t> AE </a:t>
            </a:r>
            <a:r>
              <a:rPr lang="en-GB" sz="1400" i="1" dirty="0" err="1">
                <a:solidFill>
                  <a:srgbClr val="000000">
                    <a:lumMod val="50000"/>
                  </a:srgbClr>
                </a:solidFill>
              </a:rPr>
              <a:t>ít</a:t>
            </a:r>
            <a:r>
              <a:rPr lang="en-GB" sz="1400" i="1" dirty="0">
                <a:solidFill>
                  <a:srgbClr val="000000">
                    <a:lumMod val="50000"/>
                  </a:srgbClr>
                </a:solidFill>
              </a:rPr>
              <a:t> ở </a:t>
            </a:r>
            <a:r>
              <a:rPr lang="en-GB" sz="1400" i="1" dirty="0" err="1">
                <a:solidFill>
                  <a:srgbClr val="000000">
                    <a:lumMod val="50000"/>
                  </a:srgbClr>
                </a:solidFill>
              </a:rPr>
              <a:t>chu</a:t>
            </a:r>
            <a:r>
              <a:rPr lang="en-GB" sz="1400" i="1" dirty="0">
                <a:solidFill>
                  <a:srgbClr val="000000">
                    <a:lumMod val="50000"/>
                  </a:srgbClr>
                </a:solidFill>
              </a:rPr>
              <a:t> </a:t>
            </a:r>
            <a:r>
              <a:rPr lang="en-GB" sz="1400" i="1" dirty="0" err="1">
                <a:solidFill>
                  <a:srgbClr val="000000">
                    <a:lumMod val="50000"/>
                  </a:srgbClr>
                </a:solidFill>
              </a:rPr>
              <a:t>kỳ</a:t>
            </a:r>
            <a:r>
              <a:rPr lang="en-GB" sz="1400" i="1" dirty="0">
                <a:solidFill>
                  <a:srgbClr val="000000">
                    <a:lumMod val="50000"/>
                  </a:srgbClr>
                </a:solidFill>
              </a:rPr>
              <a:t> 1. </a:t>
            </a:r>
            <a:r>
              <a:rPr lang="en-GB" sz="1400" i="1" dirty="0" err="1">
                <a:solidFill>
                  <a:srgbClr val="000000">
                    <a:lumMod val="50000"/>
                  </a:srgbClr>
                </a:solidFill>
              </a:rPr>
              <a:t>Giảm</a:t>
            </a:r>
            <a:r>
              <a:rPr lang="en-GB" sz="1400" i="1" dirty="0">
                <a:solidFill>
                  <a:srgbClr val="000000">
                    <a:lumMod val="50000"/>
                  </a:srgbClr>
                </a:solidFill>
              </a:rPr>
              <a:t> </a:t>
            </a:r>
            <a:r>
              <a:rPr lang="en-GB" sz="1400" i="1" dirty="0" err="1">
                <a:solidFill>
                  <a:srgbClr val="000000">
                    <a:lumMod val="50000"/>
                  </a:srgbClr>
                </a:solidFill>
              </a:rPr>
              <a:t>mỗi</a:t>
            </a:r>
            <a:r>
              <a:rPr lang="en-GB" sz="1400" i="1" dirty="0">
                <a:solidFill>
                  <a:srgbClr val="000000">
                    <a:lumMod val="50000"/>
                  </a:srgbClr>
                </a:solidFill>
              </a:rPr>
              <a:t> 10mg </a:t>
            </a:r>
            <a:r>
              <a:rPr lang="en-GB" sz="1400" i="1" dirty="0" err="1">
                <a:solidFill>
                  <a:srgbClr val="000000">
                    <a:lumMod val="50000"/>
                  </a:srgbClr>
                </a:solidFill>
              </a:rPr>
              <a:t>nếu</a:t>
            </a:r>
            <a:r>
              <a:rPr lang="en-GB" sz="1400" i="1" dirty="0">
                <a:solidFill>
                  <a:srgbClr val="000000">
                    <a:lumMod val="50000"/>
                  </a:srgbClr>
                </a:solidFill>
              </a:rPr>
              <a:t> </a:t>
            </a:r>
            <a:r>
              <a:rPr lang="en-GB" sz="1400" i="1" dirty="0" err="1">
                <a:solidFill>
                  <a:srgbClr val="000000">
                    <a:lumMod val="50000"/>
                  </a:srgbClr>
                </a:solidFill>
              </a:rPr>
              <a:t>gặp</a:t>
            </a:r>
            <a:r>
              <a:rPr lang="en-GB" sz="1400" i="1" dirty="0">
                <a:solidFill>
                  <a:srgbClr val="000000">
                    <a:lumMod val="50000"/>
                  </a:srgbClr>
                </a:solidFill>
              </a:rPr>
              <a:t> </a:t>
            </a:r>
            <a:r>
              <a:rPr lang="en-GB" sz="1400" i="1" dirty="0" err="1">
                <a:solidFill>
                  <a:srgbClr val="000000">
                    <a:lumMod val="50000"/>
                  </a:srgbClr>
                </a:solidFill>
              </a:rPr>
              <a:t>biến</a:t>
            </a:r>
            <a:r>
              <a:rPr lang="en-GB" sz="1400" i="1" dirty="0">
                <a:solidFill>
                  <a:srgbClr val="000000">
                    <a:lumMod val="50000"/>
                  </a:srgbClr>
                </a:solidFill>
              </a:rPr>
              <a:t> </a:t>
            </a:r>
            <a:r>
              <a:rPr lang="en-GB" sz="1400" i="1" dirty="0" err="1">
                <a:solidFill>
                  <a:srgbClr val="000000">
                    <a:lumMod val="50000"/>
                  </a:srgbClr>
                </a:solidFill>
              </a:rPr>
              <a:t>cố</a:t>
            </a:r>
            <a:r>
              <a:rPr lang="en-GB" sz="1400" i="1" dirty="0">
                <a:solidFill>
                  <a:srgbClr val="000000">
                    <a:lumMod val="50000"/>
                  </a:srgbClr>
                </a:solidFill>
              </a:rPr>
              <a:t> </a:t>
            </a:r>
            <a:r>
              <a:rPr lang="en-GB" sz="1400" i="1" dirty="0" err="1">
                <a:solidFill>
                  <a:srgbClr val="000000">
                    <a:lumMod val="50000"/>
                  </a:srgbClr>
                </a:solidFill>
              </a:rPr>
              <a:t>độ</a:t>
            </a:r>
            <a:r>
              <a:rPr lang="en-GB" sz="1400" i="1" dirty="0">
                <a:solidFill>
                  <a:srgbClr val="000000">
                    <a:lumMod val="50000"/>
                  </a:srgbClr>
                </a:solidFill>
              </a:rPr>
              <a:t> 2, 3 </a:t>
            </a:r>
            <a:r>
              <a:rPr lang="en-GB" sz="1400" i="1" dirty="0" err="1">
                <a:solidFill>
                  <a:srgbClr val="000000">
                    <a:lumMod val="50000"/>
                  </a:srgbClr>
                </a:solidFill>
              </a:rPr>
              <a:t>kéo</a:t>
            </a:r>
            <a:r>
              <a:rPr lang="en-GB" sz="1400" i="1" dirty="0">
                <a:solidFill>
                  <a:srgbClr val="000000">
                    <a:lumMod val="50000"/>
                  </a:srgbClr>
                </a:solidFill>
              </a:rPr>
              <a:t> </a:t>
            </a:r>
            <a:r>
              <a:rPr lang="en-GB" sz="1400" i="1" dirty="0" err="1">
                <a:solidFill>
                  <a:srgbClr val="000000">
                    <a:lumMod val="50000"/>
                  </a:srgbClr>
                </a:solidFill>
              </a:rPr>
              <a:t>dài</a:t>
            </a:r>
            <a:r>
              <a:rPr lang="en-GB" sz="1400" i="1" dirty="0">
                <a:solidFill>
                  <a:srgbClr val="000000">
                    <a:lumMod val="50000"/>
                  </a:srgbClr>
                </a:solidFill>
              </a:rPr>
              <a:t>.</a:t>
            </a:r>
          </a:p>
          <a:p>
            <a:pPr marL="66675" indent="-66675" fontAlgn="base">
              <a:lnSpc>
                <a:spcPct val="90000"/>
              </a:lnSpc>
              <a:spcBef>
                <a:spcPct val="0"/>
              </a:spcBef>
              <a:spcAft>
                <a:spcPct val="0"/>
              </a:spcAft>
            </a:pPr>
            <a:r>
              <a:rPr lang="en-GB" sz="1400" i="1" baseline="30000" dirty="0" err="1">
                <a:solidFill>
                  <a:srgbClr val="000000">
                    <a:lumMod val="50000"/>
                  </a:srgbClr>
                </a:solidFill>
              </a:rPr>
              <a:t>c</a:t>
            </a:r>
            <a:r>
              <a:rPr lang="en-GB" sz="1400" i="1" dirty="0" err="1">
                <a:solidFill>
                  <a:srgbClr val="000000">
                    <a:lumMod val="50000"/>
                  </a:srgbClr>
                </a:solidFill>
              </a:rPr>
              <a:t>Đánh</a:t>
            </a:r>
            <a:r>
              <a:rPr lang="en-GB" sz="1400" i="1" dirty="0">
                <a:solidFill>
                  <a:srgbClr val="000000">
                    <a:lumMod val="50000"/>
                  </a:srgbClr>
                </a:solidFill>
              </a:rPr>
              <a:t> </a:t>
            </a:r>
            <a:r>
              <a:rPr lang="en-GB" sz="1400" i="1" dirty="0" err="1">
                <a:solidFill>
                  <a:srgbClr val="000000">
                    <a:lumMod val="50000"/>
                  </a:srgbClr>
                </a:solidFill>
              </a:rPr>
              <a:t>giá</a:t>
            </a:r>
            <a:r>
              <a:rPr lang="en-GB" sz="1400" i="1" dirty="0">
                <a:solidFill>
                  <a:srgbClr val="000000">
                    <a:lumMod val="50000"/>
                  </a:srgbClr>
                </a:solidFill>
              </a:rPr>
              <a:t> u: </a:t>
            </a:r>
            <a:r>
              <a:rPr lang="en-GB" sz="1400" i="1" dirty="0" err="1">
                <a:solidFill>
                  <a:srgbClr val="000000">
                    <a:lumMod val="50000"/>
                  </a:srgbClr>
                </a:solidFill>
              </a:rPr>
              <a:t>mỗi</a:t>
            </a:r>
            <a:r>
              <a:rPr lang="en-GB" sz="1400" i="1" dirty="0">
                <a:solidFill>
                  <a:srgbClr val="000000">
                    <a:lumMod val="50000"/>
                  </a:srgbClr>
                </a:solidFill>
              </a:rPr>
              <a:t> 6 </a:t>
            </a:r>
            <a:r>
              <a:rPr lang="en-GB" sz="1400" i="1" dirty="0" err="1">
                <a:solidFill>
                  <a:srgbClr val="000000">
                    <a:lumMod val="50000"/>
                  </a:srgbClr>
                </a:solidFill>
              </a:rPr>
              <a:t>đến</a:t>
            </a:r>
            <a:r>
              <a:rPr lang="en-GB" sz="1400" i="1" dirty="0">
                <a:solidFill>
                  <a:srgbClr val="000000">
                    <a:lumMod val="50000"/>
                  </a:srgbClr>
                </a:solidFill>
              </a:rPr>
              <a:t> 48 </a:t>
            </a:r>
            <a:r>
              <a:rPr lang="en-GB" sz="1400" i="1" dirty="0" err="1">
                <a:solidFill>
                  <a:srgbClr val="000000">
                    <a:lumMod val="50000"/>
                  </a:srgbClr>
                </a:solidFill>
              </a:rPr>
              <a:t>và</a:t>
            </a:r>
            <a:r>
              <a:rPr lang="en-GB" sz="1400" i="1" dirty="0">
                <a:solidFill>
                  <a:srgbClr val="000000">
                    <a:lumMod val="50000"/>
                  </a:srgbClr>
                </a:solidFill>
              </a:rPr>
              <a:t> </a:t>
            </a:r>
            <a:r>
              <a:rPr lang="en-GB" sz="1400" i="1" dirty="0" err="1">
                <a:solidFill>
                  <a:srgbClr val="000000">
                    <a:lumMod val="50000"/>
                  </a:srgbClr>
                </a:solidFill>
              </a:rPr>
              <a:t>mỗi</a:t>
            </a:r>
            <a:r>
              <a:rPr lang="en-GB" sz="1400" i="1" dirty="0">
                <a:solidFill>
                  <a:srgbClr val="000000">
                    <a:lumMod val="50000"/>
                  </a:srgbClr>
                </a:solidFill>
              </a:rPr>
              <a:t> 12 </a:t>
            </a:r>
            <a:r>
              <a:rPr lang="en-GB" sz="1400" i="1" dirty="0" err="1">
                <a:solidFill>
                  <a:srgbClr val="000000">
                    <a:lumMod val="50000"/>
                  </a:srgbClr>
                </a:solidFill>
              </a:rPr>
              <a:t>tuần</a:t>
            </a:r>
            <a:r>
              <a:rPr lang="en-GB" sz="1400" i="1" dirty="0">
                <a:solidFill>
                  <a:srgbClr val="000000">
                    <a:lumMod val="50000"/>
                  </a:srgbClr>
                </a:solidFill>
              </a:rPr>
              <a:t> </a:t>
            </a:r>
            <a:r>
              <a:rPr lang="en-GB" sz="1400" i="1" dirty="0" err="1">
                <a:solidFill>
                  <a:srgbClr val="000000">
                    <a:lumMod val="50000"/>
                  </a:srgbClr>
                </a:solidFill>
              </a:rPr>
              <a:t>sau</a:t>
            </a:r>
            <a:r>
              <a:rPr lang="en-GB" sz="1400" i="1" dirty="0">
                <a:solidFill>
                  <a:srgbClr val="000000">
                    <a:lumMod val="50000"/>
                  </a:srgbClr>
                </a:solidFill>
              </a:rPr>
              <a:t> </a:t>
            </a:r>
            <a:r>
              <a:rPr lang="en-GB" sz="1400" i="1" dirty="0" err="1">
                <a:solidFill>
                  <a:srgbClr val="000000">
                    <a:lumMod val="50000"/>
                  </a:srgbClr>
                </a:solidFill>
              </a:rPr>
              <a:t>đó</a:t>
            </a:r>
            <a:r>
              <a:rPr lang="en-GB" sz="1400" i="1" dirty="0">
                <a:solidFill>
                  <a:srgbClr val="000000">
                    <a:lumMod val="50000"/>
                  </a:srgbClr>
                </a:solidFill>
              </a:rPr>
              <a:t> </a:t>
            </a:r>
            <a:r>
              <a:rPr lang="en-GB" sz="1400" i="1" dirty="0" err="1">
                <a:solidFill>
                  <a:srgbClr val="000000">
                    <a:lumMod val="50000"/>
                  </a:srgbClr>
                </a:solidFill>
              </a:rPr>
              <a:t>cho</a:t>
            </a:r>
            <a:r>
              <a:rPr lang="en-GB" sz="1400" i="1" dirty="0">
                <a:solidFill>
                  <a:srgbClr val="000000">
                    <a:lumMod val="50000"/>
                  </a:srgbClr>
                </a:solidFill>
              </a:rPr>
              <a:t> </a:t>
            </a:r>
            <a:r>
              <a:rPr lang="en-GB" sz="1400" i="1" dirty="0" err="1">
                <a:solidFill>
                  <a:srgbClr val="000000">
                    <a:lumMod val="50000"/>
                  </a:srgbClr>
                </a:solidFill>
              </a:rPr>
              <a:t>đến</a:t>
            </a:r>
            <a:r>
              <a:rPr lang="en-GB" sz="1400" i="1" dirty="0">
                <a:solidFill>
                  <a:srgbClr val="000000">
                    <a:lumMod val="50000"/>
                  </a:srgbClr>
                </a:solidFill>
              </a:rPr>
              <a:t> </a:t>
            </a:r>
            <a:r>
              <a:rPr lang="en-GB" sz="1400" i="1" dirty="0" err="1">
                <a:solidFill>
                  <a:srgbClr val="000000">
                    <a:lumMod val="50000"/>
                  </a:srgbClr>
                </a:solidFill>
              </a:rPr>
              <a:t>khi</a:t>
            </a:r>
            <a:r>
              <a:rPr lang="en-GB" sz="1400" i="1" dirty="0">
                <a:solidFill>
                  <a:srgbClr val="000000">
                    <a:lumMod val="50000"/>
                  </a:srgbClr>
                </a:solidFill>
              </a:rPr>
              <a:t> </a:t>
            </a:r>
            <a:r>
              <a:rPr lang="en-GB" sz="1400" i="1" dirty="0" err="1">
                <a:solidFill>
                  <a:srgbClr val="000000">
                    <a:lumMod val="50000"/>
                  </a:srgbClr>
                </a:solidFill>
              </a:rPr>
              <a:t>bệnh</a:t>
            </a:r>
            <a:r>
              <a:rPr lang="en-GB" sz="1400" i="1" dirty="0">
                <a:solidFill>
                  <a:srgbClr val="000000">
                    <a:lumMod val="50000"/>
                  </a:srgbClr>
                </a:solidFill>
              </a:rPr>
              <a:t> </a:t>
            </a:r>
            <a:r>
              <a:rPr lang="en-GB" sz="1400" i="1" dirty="0" err="1">
                <a:solidFill>
                  <a:srgbClr val="000000">
                    <a:lumMod val="50000"/>
                  </a:srgbClr>
                </a:solidFill>
              </a:rPr>
              <a:t>tiến</a:t>
            </a:r>
            <a:r>
              <a:rPr lang="en-GB" sz="1400" i="1" dirty="0">
                <a:solidFill>
                  <a:srgbClr val="000000">
                    <a:lumMod val="50000"/>
                  </a:srgbClr>
                </a:solidFill>
              </a:rPr>
              <a:t> </a:t>
            </a:r>
            <a:r>
              <a:rPr lang="en-GB" sz="1400" i="1" dirty="0" err="1">
                <a:solidFill>
                  <a:srgbClr val="000000">
                    <a:lumMod val="50000"/>
                  </a:srgbClr>
                </a:solidFill>
              </a:rPr>
              <a:t>triển</a:t>
            </a:r>
            <a:r>
              <a:rPr lang="en-GB" sz="1400" i="1" dirty="0">
                <a:solidFill>
                  <a:srgbClr val="000000">
                    <a:lumMod val="50000"/>
                  </a:srgbClr>
                </a:solidFill>
              </a:rPr>
              <a:t>/ </a:t>
            </a:r>
            <a:r>
              <a:rPr lang="en-GB" sz="1400" i="1" dirty="0" err="1">
                <a:solidFill>
                  <a:srgbClr val="000000">
                    <a:lumMod val="50000"/>
                  </a:srgbClr>
                </a:solidFill>
              </a:rPr>
              <a:t>bắt</a:t>
            </a:r>
            <a:r>
              <a:rPr lang="en-GB" sz="1400" i="1" dirty="0">
                <a:solidFill>
                  <a:srgbClr val="000000">
                    <a:lumMod val="50000"/>
                  </a:srgbClr>
                </a:solidFill>
              </a:rPr>
              <a:t> </a:t>
            </a:r>
            <a:r>
              <a:rPr lang="en-GB" sz="1400" i="1" dirty="0" err="1">
                <a:solidFill>
                  <a:srgbClr val="000000">
                    <a:lumMod val="50000"/>
                  </a:srgbClr>
                </a:solidFill>
              </a:rPr>
              <a:t>đầu</a:t>
            </a:r>
            <a:r>
              <a:rPr lang="en-GB" sz="1400" i="1" dirty="0">
                <a:solidFill>
                  <a:srgbClr val="000000">
                    <a:lumMod val="50000"/>
                  </a:srgbClr>
                </a:solidFill>
              </a:rPr>
              <a:t> </a:t>
            </a:r>
            <a:r>
              <a:rPr lang="en-GB" sz="1400" i="1" dirty="0" err="1">
                <a:solidFill>
                  <a:srgbClr val="000000">
                    <a:lumMod val="50000"/>
                  </a:srgbClr>
                </a:solidFill>
              </a:rPr>
              <a:t>điều</a:t>
            </a:r>
            <a:r>
              <a:rPr lang="en-GB" sz="1400" i="1" dirty="0">
                <a:solidFill>
                  <a:srgbClr val="000000">
                    <a:lumMod val="50000"/>
                  </a:srgbClr>
                </a:solidFill>
              </a:rPr>
              <a:t> </a:t>
            </a:r>
            <a:r>
              <a:rPr lang="en-GB" sz="1400" i="1" dirty="0" err="1">
                <a:solidFill>
                  <a:srgbClr val="000000">
                    <a:lumMod val="50000"/>
                  </a:srgbClr>
                </a:solidFill>
              </a:rPr>
              <a:t>trị</a:t>
            </a:r>
            <a:r>
              <a:rPr lang="en-GB" sz="1400" i="1" dirty="0">
                <a:solidFill>
                  <a:srgbClr val="000000">
                    <a:lumMod val="50000"/>
                  </a:srgbClr>
                </a:solidFill>
              </a:rPr>
              <a:t> </a:t>
            </a:r>
            <a:r>
              <a:rPr lang="en-GB" sz="1400" i="1" dirty="0" err="1">
                <a:solidFill>
                  <a:srgbClr val="000000">
                    <a:lumMod val="50000"/>
                  </a:srgbClr>
                </a:solidFill>
              </a:rPr>
              <a:t>mới</a:t>
            </a:r>
            <a:r>
              <a:rPr lang="en-GB" sz="1400" i="1" dirty="0">
                <a:solidFill>
                  <a:srgbClr val="000000">
                    <a:lumMod val="50000"/>
                  </a:srgbClr>
                </a:solidFill>
              </a:rPr>
              <a:t>.  </a:t>
            </a:r>
          </a:p>
          <a:p>
            <a:pPr marL="66675" indent="-66675" fontAlgn="base">
              <a:lnSpc>
                <a:spcPct val="90000"/>
              </a:lnSpc>
              <a:spcBef>
                <a:spcPct val="0"/>
              </a:spcBef>
              <a:spcAft>
                <a:spcPct val="0"/>
              </a:spcAft>
            </a:pPr>
            <a:r>
              <a:rPr lang="en-GB" sz="1400" i="1" dirty="0">
                <a:solidFill>
                  <a:srgbClr val="000000">
                    <a:lumMod val="50000"/>
                  </a:srgbClr>
                </a:solidFill>
              </a:rPr>
              <a:t>*</a:t>
            </a:r>
            <a:r>
              <a:rPr lang="en-GB" sz="1400" i="1" dirty="0" err="1">
                <a:solidFill>
                  <a:srgbClr val="000000">
                    <a:lumMod val="50000"/>
                  </a:srgbClr>
                </a:solidFill>
              </a:rPr>
              <a:t>Đột</a:t>
            </a:r>
            <a:r>
              <a:rPr lang="en-GB" sz="1400" i="1" dirty="0">
                <a:solidFill>
                  <a:srgbClr val="000000">
                    <a:lumMod val="50000"/>
                  </a:srgbClr>
                </a:solidFill>
              </a:rPr>
              <a:t> </a:t>
            </a:r>
            <a:r>
              <a:rPr lang="en-GB" sz="1400" i="1" dirty="0" err="1">
                <a:solidFill>
                  <a:srgbClr val="000000">
                    <a:lumMod val="50000"/>
                  </a:srgbClr>
                </a:solidFill>
              </a:rPr>
              <a:t>biến</a:t>
            </a:r>
            <a:r>
              <a:rPr lang="en-GB" sz="1400" i="1" dirty="0">
                <a:solidFill>
                  <a:srgbClr val="000000">
                    <a:lumMod val="50000"/>
                  </a:srgbClr>
                </a:solidFill>
              </a:rPr>
              <a:t> </a:t>
            </a:r>
            <a:r>
              <a:rPr lang="en-GB" sz="1400" i="1" dirty="0" err="1">
                <a:solidFill>
                  <a:srgbClr val="000000">
                    <a:lumMod val="50000"/>
                  </a:srgbClr>
                </a:solidFill>
              </a:rPr>
              <a:t>mất</a:t>
            </a:r>
            <a:r>
              <a:rPr lang="en-GB" sz="1400" i="1" dirty="0">
                <a:solidFill>
                  <a:srgbClr val="000000">
                    <a:lumMod val="50000"/>
                  </a:srgbClr>
                </a:solidFill>
              </a:rPr>
              <a:t> </a:t>
            </a:r>
            <a:r>
              <a:rPr lang="en-GB" sz="1400" i="1" dirty="0" err="1">
                <a:solidFill>
                  <a:srgbClr val="000000">
                    <a:lumMod val="50000"/>
                  </a:srgbClr>
                </a:solidFill>
              </a:rPr>
              <a:t>đoạn</a:t>
            </a:r>
            <a:r>
              <a:rPr lang="en-GB" sz="1400" i="1" dirty="0">
                <a:solidFill>
                  <a:srgbClr val="000000">
                    <a:lumMod val="50000"/>
                  </a:srgbClr>
                </a:solidFill>
              </a:rPr>
              <a:t> 19 </a:t>
            </a:r>
            <a:r>
              <a:rPr lang="en-GB" sz="1400" i="1" dirty="0" err="1">
                <a:solidFill>
                  <a:srgbClr val="000000">
                    <a:lumMod val="50000"/>
                  </a:srgbClr>
                </a:solidFill>
              </a:rPr>
              <a:t>trên</a:t>
            </a:r>
            <a:r>
              <a:rPr lang="en-GB" sz="1400" i="1" dirty="0">
                <a:solidFill>
                  <a:srgbClr val="000000">
                    <a:lumMod val="50000"/>
                  </a:srgbClr>
                </a:solidFill>
              </a:rPr>
              <a:t> exon 19, 3 </a:t>
            </a:r>
            <a:r>
              <a:rPr lang="en-GB" sz="1400" i="1" dirty="0" err="1">
                <a:solidFill>
                  <a:srgbClr val="000000">
                    <a:lumMod val="50000"/>
                  </a:srgbClr>
                </a:solidFill>
              </a:rPr>
              <a:t>chèn</a:t>
            </a:r>
            <a:r>
              <a:rPr lang="en-GB" sz="1400" i="1" dirty="0">
                <a:solidFill>
                  <a:srgbClr val="000000">
                    <a:lumMod val="50000"/>
                  </a:srgbClr>
                </a:solidFill>
              </a:rPr>
              <a:t> </a:t>
            </a:r>
            <a:r>
              <a:rPr lang="en-GB" sz="1400" i="1" dirty="0" err="1">
                <a:solidFill>
                  <a:srgbClr val="000000">
                    <a:lumMod val="50000"/>
                  </a:srgbClr>
                </a:solidFill>
              </a:rPr>
              <a:t>đoạn</a:t>
            </a:r>
            <a:r>
              <a:rPr lang="en-GB" sz="1400" i="1" dirty="0">
                <a:solidFill>
                  <a:srgbClr val="000000">
                    <a:lumMod val="50000"/>
                  </a:srgbClr>
                </a:solidFill>
              </a:rPr>
              <a:t> </a:t>
            </a:r>
            <a:r>
              <a:rPr lang="en-GB" sz="1400" i="1" dirty="0" err="1">
                <a:solidFill>
                  <a:srgbClr val="000000">
                    <a:lumMod val="50000"/>
                  </a:srgbClr>
                </a:solidFill>
              </a:rPr>
              <a:t>trên</a:t>
            </a:r>
            <a:r>
              <a:rPr lang="en-GB" sz="1400" i="1" dirty="0">
                <a:solidFill>
                  <a:srgbClr val="000000">
                    <a:lumMod val="50000"/>
                  </a:srgbClr>
                </a:solidFill>
              </a:rPr>
              <a:t> exon 20, L858R, L861Q, T790M, G719S, G719A </a:t>
            </a:r>
            <a:r>
              <a:rPr lang="en-GB" sz="1400" i="1" dirty="0" err="1">
                <a:solidFill>
                  <a:srgbClr val="000000">
                    <a:lumMod val="50000"/>
                  </a:srgbClr>
                </a:solidFill>
              </a:rPr>
              <a:t>và</a:t>
            </a:r>
            <a:r>
              <a:rPr lang="en-GB" sz="1400" i="1" dirty="0">
                <a:solidFill>
                  <a:srgbClr val="000000">
                    <a:lumMod val="50000"/>
                  </a:srgbClr>
                </a:solidFill>
              </a:rPr>
              <a:t> G719C (hay G719X), S768I</a:t>
            </a:r>
          </a:p>
        </p:txBody>
      </p:sp>
      <p:grpSp>
        <p:nvGrpSpPr>
          <p:cNvPr id="2" name="Group 1"/>
          <p:cNvGrpSpPr/>
          <p:nvPr/>
        </p:nvGrpSpPr>
        <p:grpSpPr>
          <a:xfrm>
            <a:off x="2373740" y="2156023"/>
            <a:ext cx="8075018" cy="2142023"/>
            <a:chOff x="1245624" y="2580522"/>
            <a:chExt cx="8433367" cy="1748830"/>
          </a:xfrm>
        </p:grpSpPr>
        <p:sp>
          <p:nvSpPr>
            <p:cNvPr id="53" name="AutoShape 7"/>
            <p:cNvSpPr>
              <a:spLocks noChangeArrowheads="1"/>
            </p:cNvSpPr>
            <p:nvPr/>
          </p:nvSpPr>
          <p:spPr bwMode="auto">
            <a:xfrm>
              <a:off x="3887224" y="3698416"/>
              <a:ext cx="2476500" cy="630936"/>
            </a:xfrm>
            <a:prstGeom prst="roundRect">
              <a:avLst>
                <a:gd name="adj" fmla="val 16667"/>
              </a:avLst>
            </a:prstGeom>
            <a:ln/>
            <a:effectLst/>
          </p:spPr>
          <p:style>
            <a:lnRef idx="2">
              <a:schemeClr val="accent1"/>
            </a:lnRef>
            <a:fillRef idx="1">
              <a:schemeClr val="lt1"/>
            </a:fillRef>
            <a:effectRef idx="0">
              <a:schemeClr val="accent1"/>
            </a:effectRef>
            <a:fontRef idx="minor">
              <a:schemeClr val="dk1"/>
            </a:fontRef>
          </p:style>
          <p:txBody>
            <a:bodyPr wrap="square" lIns="18288" tIns="18288" rIns="18288" bIns="18288" anchor="ctr" anchorCtr="0">
              <a:noAutofit/>
            </a:bodyPr>
            <a:lstStyle/>
            <a:p>
              <a:pPr algn="ctr" eaLnBrk="0" fontAlgn="base" hangingPunct="0">
                <a:lnSpc>
                  <a:spcPct val="80000"/>
                </a:lnSpc>
                <a:spcBef>
                  <a:spcPct val="0"/>
                </a:spcBef>
                <a:spcAft>
                  <a:spcPct val="0"/>
                </a:spcAft>
                <a:defRPr/>
              </a:pPr>
              <a:r>
                <a:rPr lang="en-GB" altLang="zh-TW" sz="1600" b="1" dirty="0">
                  <a:solidFill>
                    <a:srgbClr val="000000"/>
                  </a:solidFill>
                  <a:ea typeface="新細明體" charset="-120"/>
                </a:rPr>
                <a:t>Afatinib </a:t>
              </a:r>
            </a:p>
            <a:p>
              <a:pPr algn="ctr" eaLnBrk="0" fontAlgn="base" hangingPunct="0">
                <a:lnSpc>
                  <a:spcPct val="80000"/>
                </a:lnSpc>
                <a:spcBef>
                  <a:spcPct val="0"/>
                </a:spcBef>
                <a:spcAft>
                  <a:spcPct val="0"/>
                </a:spcAft>
                <a:defRPr/>
              </a:pPr>
              <a:r>
                <a:rPr lang="en-GB" altLang="zh-TW" sz="1200" b="1" dirty="0">
                  <a:solidFill>
                    <a:srgbClr val="000000"/>
                  </a:solidFill>
                  <a:ea typeface="新細明體" charset="-120"/>
                </a:rPr>
                <a:t>40 mg/ngày</a:t>
              </a:r>
              <a:r>
                <a:rPr lang="en-GB" altLang="zh-TW" sz="1200" b="1" baseline="30000" dirty="0">
                  <a:solidFill>
                    <a:srgbClr val="000000"/>
                  </a:solidFill>
                  <a:ea typeface="新細明體" charset="-120"/>
                </a:rPr>
                <a:t>b</a:t>
              </a:r>
            </a:p>
          </p:txBody>
        </p:sp>
        <p:sp>
          <p:nvSpPr>
            <p:cNvPr id="56" name="AutoShape 8"/>
            <p:cNvSpPr>
              <a:spLocks noChangeArrowheads="1"/>
            </p:cNvSpPr>
            <p:nvPr/>
          </p:nvSpPr>
          <p:spPr bwMode="auto">
            <a:xfrm>
              <a:off x="6776474" y="3698416"/>
              <a:ext cx="2902517" cy="630936"/>
            </a:xfrm>
            <a:prstGeom prst="roundRect">
              <a:avLst>
                <a:gd name="adj" fmla="val 16667"/>
              </a:avLst>
            </a:prstGeom>
            <a:ln>
              <a:solidFill>
                <a:srgbClr val="717073"/>
              </a:solidFill>
              <a:headEnd/>
              <a:tailEnd/>
            </a:ln>
            <a:effectLst/>
          </p:spPr>
          <p:style>
            <a:lnRef idx="2">
              <a:schemeClr val="accent6"/>
            </a:lnRef>
            <a:fillRef idx="1">
              <a:schemeClr val="lt1"/>
            </a:fillRef>
            <a:effectRef idx="0">
              <a:schemeClr val="accent6"/>
            </a:effectRef>
            <a:fontRef idx="minor">
              <a:schemeClr val="dk1"/>
            </a:fontRef>
          </p:style>
          <p:txBody>
            <a:bodyPr wrap="square" lIns="18288" tIns="18288" rIns="18288" bIns="18288" anchor="ctr" anchorCtr="0">
              <a:noAutofit/>
            </a:bodyPr>
            <a:lstStyle/>
            <a:p>
              <a:pPr algn="ctr" eaLnBrk="0" fontAlgn="base" hangingPunct="0">
                <a:lnSpc>
                  <a:spcPct val="80000"/>
                </a:lnSpc>
                <a:spcBef>
                  <a:spcPct val="0"/>
                </a:spcBef>
                <a:spcAft>
                  <a:spcPct val="0"/>
                </a:spcAft>
              </a:pPr>
              <a:r>
                <a:rPr lang="en-GB" sz="1600" b="1" dirty="0">
                  <a:solidFill>
                    <a:srgbClr val="000000"/>
                  </a:solidFill>
                </a:rPr>
                <a:t>Cisplatin + Gemcitabine</a:t>
              </a:r>
            </a:p>
            <a:p>
              <a:pPr algn="ctr" eaLnBrk="0" fontAlgn="base" hangingPunct="0">
                <a:lnSpc>
                  <a:spcPct val="80000"/>
                </a:lnSpc>
                <a:spcBef>
                  <a:spcPct val="0"/>
                </a:spcBef>
                <a:spcAft>
                  <a:spcPct val="0"/>
                </a:spcAft>
              </a:pPr>
              <a:r>
                <a:rPr lang="en-GB" sz="1100" b="1" dirty="0">
                  <a:solidFill>
                    <a:srgbClr val="000000"/>
                  </a:solidFill>
                </a:rPr>
                <a:t>75 mg/m</a:t>
              </a:r>
              <a:r>
                <a:rPr lang="en-GB" sz="1100" b="1" baseline="30000" dirty="0">
                  <a:solidFill>
                    <a:srgbClr val="000000"/>
                  </a:solidFill>
                </a:rPr>
                <a:t>2 </a:t>
              </a:r>
              <a:r>
                <a:rPr lang="en-GB" sz="1100" b="1" dirty="0">
                  <a:solidFill>
                    <a:srgbClr val="000000"/>
                  </a:solidFill>
                </a:rPr>
                <a:t>+ 1000 mg/m</a:t>
              </a:r>
              <a:r>
                <a:rPr lang="en-GB" sz="1100" b="1" baseline="30000" dirty="0">
                  <a:solidFill>
                    <a:srgbClr val="000000"/>
                  </a:solidFill>
                </a:rPr>
                <a:t>2 </a:t>
              </a:r>
              <a:r>
                <a:rPr lang="en-GB" sz="1100" b="1" dirty="0">
                  <a:solidFill>
                    <a:srgbClr val="000000"/>
                  </a:solidFill>
                </a:rPr>
                <a:t>D1, D8 </a:t>
              </a:r>
            </a:p>
            <a:p>
              <a:pPr algn="ctr" eaLnBrk="0" fontAlgn="base" hangingPunct="0">
                <a:lnSpc>
                  <a:spcPct val="80000"/>
                </a:lnSpc>
                <a:spcBef>
                  <a:spcPct val="0"/>
                </a:spcBef>
                <a:spcAft>
                  <a:spcPct val="0"/>
                </a:spcAft>
              </a:pPr>
              <a:r>
                <a:rPr lang="en-GB" sz="1100" b="1" dirty="0">
                  <a:solidFill>
                    <a:srgbClr val="000000"/>
                  </a:solidFill>
                </a:rPr>
                <a:t> </a:t>
              </a:r>
              <a:r>
                <a:rPr lang="en-GB" altLang="zh-TW" sz="1100" b="1" dirty="0">
                  <a:solidFill>
                    <a:srgbClr val="000000"/>
                  </a:solidFill>
                  <a:ea typeface="新細明體" charset="-120"/>
                </a:rPr>
                <a:t> TTM mỗi 21 ngày, tới 6 chu kỳ</a:t>
              </a:r>
            </a:p>
          </p:txBody>
        </p:sp>
        <p:cxnSp>
          <p:nvCxnSpPr>
            <p:cNvPr id="59" name="Elbow Connector 58"/>
            <p:cNvCxnSpPr>
              <a:endCxn id="57" idx="0"/>
            </p:cNvCxnSpPr>
            <p:nvPr/>
          </p:nvCxnSpPr>
          <p:spPr>
            <a:xfrm rot="5400000">
              <a:off x="3826765" y="1645315"/>
              <a:ext cx="313134" cy="2183548"/>
            </a:xfrm>
            <a:prstGeom prst="bentConnector3">
              <a:avLst>
                <a:gd name="adj1" fmla="val 50000"/>
              </a:avLst>
            </a:prstGeom>
            <a:ln w="2857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0" name="Elbow Connector 59"/>
            <p:cNvCxnSpPr>
              <a:endCxn id="58" idx="0"/>
            </p:cNvCxnSpPr>
            <p:nvPr/>
          </p:nvCxnSpPr>
          <p:spPr>
            <a:xfrm rot="16200000" flipH="1">
              <a:off x="6102272" y="1553356"/>
              <a:ext cx="312502" cy="2366835"/>
            </a:xfrm>
            <a:prstGeom prst="bentConnector3">
              <a:avLst>
                <a:gd name="adj1" fmla="val 50000"/>
              </a:avLst>
            </a:prstGeom>
            <a:ln w="28575">
              <a:solidFill>
                <a:srgbClr val="717073"/>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1" name="Elbow Connector 60"/>
            <p:cNvCxnSpPr>
              <a:endCxn id="54" idx="0"/>
            </p:cNvCxnSpPr>
            <p:nvPr/>
          </p:nvCxnSpPr>
          <p:spPr>
            <a:xfrm rot="10800000" flipV="1">
              <a:off x="2154121" y="3236721"/>
              <a:ext cx="737450" cy="156020"/>
            </a:xfrm>
            <a:prstGeom prst="bentConnector2">
              <a:avLst/>
            </a:prstGeom>
            <a:ln w="2857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2" name="Elbow Connector 61"/>
            <p:cNvCxnSpPr>
              <a:endCxn id="53" idx="0"/>
            </p:cNvCxnSpPr>
            <p:nvPr/>
          </p:nvCxnSpPr>
          <p:spPr>
            <a:xfrm rot="16200000" flipH="1">
              <a:off x="3856248" y="2429183"/>
              <a:ext cx="304555" cy="2233917"/>
            </a:xfrm>
            <a:prstGeom prst="bentConnector3">
              <a:avLst>
                <a:gd name="adj1" fmla="val 50000"/>
              </a:avLst>
            </a:prstGeom>
            <a:ln w="2857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3" name="Elbow Connector 62"/>
            <p:cNvCxnSpPr>
              <a:endCxn id="56" idx="0"/>
            </p:cNvCxnSpPr>
            <p:nvPr/>
          </p:nvCxnSpPr>
          <p:spPr>
            <a:xfrm rot="16200000" flipH="1">
              <a:off x="7682885" y="3153558"/>
              <a:ext cx="303923" cy="785792"/>
            </a:xfrm>
            <a:prstGeom prst="bentConnector3">
              <a:avLst>
                <a:gd name="adj1" fmla="val 50000"/>
              </a:avLst>
            </a:prstGeom>
            <a:ln w="28575">
              <a:solidFill>
                <a:srgbClr val="717073"/>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4" name="Elbow Connector 63"/>
            <p:cNvCxnSpPr>
              <a:endCxn id="53" idx="0"/>
            </p:cNvCxnSpPr>
            <p:nvPr/>
          </p:nvCxnSpPr>
          <p:spPr>
            <a:xfrm rot="5400000">
              <a:off x="6131756" y="2388223"/>
              <a:ext cx="303923" cy="2316467"/>
            </a:xfrm>
            <a:prstGeom prst="bentConnector3">
              <a:avLst>
                <a:gd name="adj1" fmla="val 50000"/>
              </a:avLst>
            </a:prstGeom>
            <a:ln w="28575">
              <a:solidFill>
                <a:srgbClr val="717073"/>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57" name="AutoShape 7"/>
            <p:cNvSpPr>
              <a:spLocks noChangeArrowheads="1"/>
            </p:cNvSpPr>
            <p:nvPr/>
          </p:nvSpPr>
          <p:spPr bwMode="auto">
            <a:xfrm>
              <a:off x="1245624" y="2893655"/>
              <a:ext cx="3291867" cy="518312"/>
            </a:xfrm>
            <a:prstGeom prst="roundRect">
              <a:avLst>
                <a:gd name="adj" fmla="val 16667"/>
              </a:avLst>
            </a:prstGeom>
            <a:ln/>
            <a:effectLst/>
          </p:spPr>
          <p:style>
            <a:lnRef idx="2">
              <a:schemeClr val="accent1"/>
            </a:lnRef>
            <a:fillRef idx="1">
              <a:schemeClr val="lt1"/>
            </a:fillRef>
            <a:effectRef idx="0">
              <a:schemeClr val="accent1"/>
            </a:effectRef>
            <a:fontRef idx="minor">
              <a:schemeClr val="dk1"/>
            </a:fontRef>
          </p:style>
          <p:txBody>
            <a:bodyPr wrap="square" lIns="18288" tIns="18288" rIns="18288" bIns="18288" anchor="ctr" anchorCtr="0">
              <a:noAutofit/>
            </a:bodyPr>
            <a:lstStyle/>
            <a:p>
              <a:pPr algn="ctr" eaLnBrk="0" fontAlgn="base" hangingPunct="0">
                <a:spcBef>
                  <a:spcPct val="0"/>
                </a:spcBef>
                <a:spcAft>
                  <a:spcPct val="0"/>
                </a:spcAft>
                <a:defRPr/>
              </a:pPr>
              <a:r>
                <a:rPr lang="en-GB" altLang="zh-TW" sz="1600" b="1" dirty="0">
                  <a:solidFill>
                    <a:srgbClr val="000000"/>
                  </a:solidFill>
                  <a:ea typeface="新細明體" charset="-120"/>
                </a:rPr>
                <a:t>LUX-Lung 3</a:t>
              </a:r>
              <a:r>
                <a:rPr lang="en-GB" altLang="zh-TW" sz="1600" baseline="50000" dirty="0">
                  <a:solidFill>
                    <a:srgbClr val="000000"/>
                  </a:solidFill>
                  <a:ea typeface="新細明體" charset="-120"/>
                </a:rPr>
                <a:t>1</a:t>
              </a:r>
              <a:endParaRPr lang="en-GB" altLang="zh-TW" sz="1600" b="1" baseline="50000" dirty="0">
                <a:solidFill>
                  <a:srgbClr val="000000"/>
                </a:solidFill>
                <a:ea typeface="新細明體" charset="-120"/>
              </a:endParaRPr>
            </a:p>
            <a:p>
              <a:pPr algn="ctr" eaLnBrk="0" fontAlgn="base" hangingPunct="0">
                <a:spcBef>
                  <a:spcPct val="0"/>
                </a:spcBef>
                <a:spcAft>
                  <a:spcPct val="0"/>
                </a:spcAft>
                <a:defRPr/>
              </a:pPr>
              <a:r>
                <a:rPr lang="en-GB" altLang="zh-TW" sz="1200" b="1" dirty="0">
                  <a:solidFill>
                    <a:srgbClr val="000000"/>
                  </a:solidFill>
                  <a:ea typeface="新細明體" charset="-120"/>
                </a:rPr>
                <a:t>(n=345)</a:t>
              </a:r>
              <a:r>
                <a:rPr lang="en-GB" altLang="zh-TW" sz="1600" b="1" dirty="0">
                  <a:solidFill>
                    <a:srgbClr val="000000"/>
                  </a:solidFill>
                  <a:ea typeface="新細明體" charset="-120"/>
                </a:rPr>
                <a:t> </a:t>
              </a:r>
            </a:p>
          </p:txBody>
        </p:sp>
        <p:sp>
          <p:nvSpPr>
            <p:cNvPr id="58" name="AutoShape 7"/>
            <p:cNvSpPr>
              <a:spLocks noChangeArrowheads="1"/>
            </p:cNvSpPr>
            <p:nvPr/>
          </p:nvSpPr>
          <p:spPr bwMode="auto">
            <a:xfrm>
              <a:off x="5796014" y="2893023"/>
              <a:ext cx="3291867" cy="519576"/>
            </a:xfrm>
            <a:prstGeom prst="roundRect">
              <a:avLst>
                <a:gd name="adj" fmla="val 16667"/>
              </a:avLst>
            </a:prstGeom>
            <a:ln/>
          </p:spPr>
          <p:style>
            <a:lnRef idx="1">
              <a:schemeClr val="accent3"/>
            </a:lnRef>
            <a:fillRef idx="2">
              <a:schemeClr val="accent3"/>
            </a:fillRef>
            <a:effectRef idx="1">
              <a:schemeClr val="accent3"/>
            </a:effectRef>
            <a:fontRef idx="minor">
              <a:schemeClr val="dk1"/>
            </a:fontRef>
          </p:style>
          <p:txBody>
            <a:bodyPr wrap="square" lIns="18288" tIns="18288" rIns="18288" bIns="18288" anchor="ctr" anchorCtr="0">
              <a:noAutofit/>
            </a:bodyPr>
            <a:lstStyle/>
            <a:p>
              <a:pPr algn="ctr" eaLnBrk="0" fontAlgn="base" hangingPunct="0">
                <a:spcBef>
                  <a:spcPct val="0"/>
                </a:spcBef>
                <a:spcAft>
                  <a:spcPct val="0"/>
                </a:spcAft>
                <a:defRPr/>
              </a:pPr>
              <a:r>
                <a:rPr lang="en-GB" altLang="zh-TW" sz="1600" b="1" dirty="0">
                  <a:solidFill>
                    <a:srgbClr val="000000"/>
                  </a:solidFill>
                  <a:ea typeface="新細明體" charset="-120"/>
                </a:rPr>
                <a:t>LUX-Lung 6</a:t>
              </a:r>
              <a:r>
                <a:rPr lang="en-GB" altLang="zh-TW" sz="1600" baseline="50000" dirty="0">
                  <a:solidFill>
                    <a:srgbClr val="000000"/>
                  </a:solidFill>
                  <a:ea typeface="新細明體" charset="-120"/>
                </a:rPr>
                <a:t>2</a:t>
              </a:r>
              <a:r>
                <a:rPr lang="en-GB" altLang="zh-TW" sz="1600" b="1" dirty="0">
                  <a:solidFill>
                    <a:srgbClr val="000000"/>
                  </a:solidFill>
                  <a:ea typeface="新細明體" charset="-120"/>
                </a:rPr>
                <a:t> </a:t>
              </a:r>
            </a:p>
            <a:p>
              <a:pPr algn="ctr" eaLnBrk="0" fontAlgn="base" hangingPunct="0">
                <a:spcBef>
                  <a:spcPct val="0"/>
                </a:spcBef>
                <a:spcAft>
                  <a:spcPct val="0"/>
                </a:spcAft>
                <a:defRPr/>
              </a:pPr>
              <a:r>
                <a:rPr lang="en-GB" altLang="zh-TW" sz="1200" b="1" dirty="0">
                  <a:solidFill>
                    <a:srgbClr val="FF0000"/>
                  </a:solidFill>
                  <a:ea typeface="新細明體" charset="-120"/>
                </a:rPr>
                <a:t>(n=364; bệnh nhân châu Á)</a:t>
              </a:r>
              <a:r>
                <a:rPr lang="en-GB" altLang="zh-TW" sz="1200" b="1" dirty="0">
                  <a:solidFill>
                    <a:srgbClr val="000000"/>
                  </a:solidFill>
                  <a:ea typeface="新細明體" charset="-120"/>
                </a:rPr>
                <a:t>  </a:t>
              </a:r>
            </a:p>
          </p:txBody>
        </p:sp>
      </p:grpSp>
      <p:sp>
        <p:nvSpPr>
          <p:cNvPr id="22" name="TextBox 21"/>
          <p:cNvSpPr txBox="1"/>
          <p:nvPr/>
        </p:nvSpPr>
        <p:spPr>
          <a:xfrm>
            <a:off x="2312043" y="6525344"/>
            <a:ext cx="7699294" cy="265092"/>
          </a:xfrm>
          <a:prstGeom prst="rect">
            <a:avLst/>
          </a:prstGeom>
          <a:noFill/>
        </p:spPr>
        <p:txBody>
          <a:bodyPr wrap="square" lIns="0" tIns="0" rIns="0" bIns="0" rtlCol="0" anchor="b" anchorCtr="0">
            <a:noAutofit/>
          </a:bodyPr>
          <a:lstStyle/>
          <a:p>
            <a:pPr marL="60325" indent="-60325" fontAlgn="base">
              <a:spcBef>
                <a:spcPts val="300"/>
              </a:spcBef>
              <a:spcAft>
                <a:spcPct val="0"/>
              </a:spcAft>
            </a:pPr>
            <a:r>
              <a:rPr lang="en-GB" sz="1000" dirty="0">
                <a:solidFill>
                  <a:srgbClr val="000000">
                    <a:lumMod val="50000"/>
                  </a:srgbClr>
                </a:solidFill>
              </a:rPr>
              <a:t>1. Sequist et al. </a:t>
            </a:r>
            <a:r>
              <a:rPr lang="en-GB" sz="1000" i="1" dirty="0">
                <a:solidFill>
                  <a:srgbClr val="000000">
                    <a:lumMod val="50000"/>
                  </a:srgbClr>
                </a:solidFill>
              </a:rPr>
              <a:t>J Clin Oncol</a:t>
            </a:r>
            <a:r>
              <a:rPr lang="en-GB" sz="1000" dirty="0">
                <a:solidFill>
                  <a:srgbClr val="000000">
                    <a:lumMod val="50000"/>
                  </a:srgbClr>
                </a:solidFill>
              </a:rPr>
              <a:t>. 2013;31:3327; 2. Wu et al. </a:t>
            </a:r>
            <a:r>
              <a:rPr lang="en-GB" altLang="en-US" sz="1000" i="1" dirty="0">
                <a:solidFill>
                  <a:srgbClr val="000000"/>
                </a:solidFill>
              </a:rPr>
              <a:t>Lancet Oncol</a:t>
            </a:r>
            <a:r>
              <a:rPr lang="en-GB" altLang="en-US" sz="1000" dirty="0">
                <a:solidFill>
                  <a:srgbClr val="000000"/>
                </a:solidFill>
              </a:rPr>
              <a:t>. 2014;15:213</a:t>
            </a:r>
            <a:r>
              <a:rPr lang="en-GB" sz="1000" dirty="0">
                <a:solidFill>
                  <a:srgbClr val="000000">
                    <a:lumMod val="50000"/>
                  </a:srgbClr>
                </a:solidFill>
              </a:rPr>
              <a:t>.</a:t>
            </a:r>
          </a:p>
        </p:txBody>
      </p:sp>
    </p:spTree>
    <p:extLst>
      <p:ext uri="{BB962C8B-B14F-4D97-AF65-F5344CB8AC3E}">
        <p14:creationId xmlns:p14="http://schemas.microsoft.com/office/powerpoint/2010/main" val="399380786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 name="Round Same Side Corner Rectangle 369"/>
          <p:cNvSpPr/>
          <p:nvPr/>
        </p:nvSpPr>
        <p:spPr>
          <a:xfrm rot="10800000">
            <a:off x="1756458" y="1752333"/>
            <a:ext cx="8665549" cy="4443814"/>
          </a:xfrm>
          <a:prstGeom prst="round2SameRect">
            <a:avLst>
              <a:gd name="adj1" fmla="val 4503"/>
              <a:gd name="adj2" fmla="val 0"/>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1" name="Round Same Side Corner Rectangle 370"/>
          <p:cNvSpPr/>
          <p:nvPr/>
        </p:nvSpPr>
        <p:spPr>
          <a:xfrm>
            <a:off x="1756460" y="1373445"/>
            <a:ext cx="8665549" cy="378919"/>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5350">
              <a:buClr>
                <a:srgbClr val="000000"/>
              </a:buClr>
            </a:pPr>
            <a:r>
              <a:rPr lang="en-GB" sz="1600" dirty="0">
                <a:solidFill>
                  <a:srgbClr val="FFFFFF"/>
                </a:solidFill>
                <a:cs typeface="Arial" charset="0"/>
              </a:rPr>
              <a:t>PFS theo đánh giá độc lập trong LUX-Lung 3 và 6 (kết cục chính)</a:t>
            </a:r>
          </a:p>
        </p:txBody>
      </p:sp>
      <p:sp>
        <p:nvSpPr>
          <p:cNvPr id="352" name="Round Same Side Corner Rectangle 351"/>
          <p:cNvSpPr/>
          <p:nvPr/>
        </p:nvSpPr>
        <p:spPr>
          <a:xfrm>
            <a:off x="5840789" y="1816246"/>
            <a:ext cx="4505470" cy="423185"/>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aseline="30000">
              <a:solidFill>
                <a:prstClr val="white"/>
              </a:solidFill>
            </a:endParaRPr>
          </a:p>
        </p:txBody>
      </p:sp>
      <p:sp>
        <p:nvSpPr>
          <p:cNvPr id="353" name="Round Same Side Corner Rectangle 352"/>
          <p:cNvSpPr/>
          <p:nvPr/>
        </p:nvSpPr>
        <p:spPr>
          <a:xfrm rot="10800000">
            <a:off x="5840786" y="2239458"/>
            <a:ext cx="4505470" cy="709975"/>
          </a:xfrm>
          <a:prstGeom prst="round2SameRect">
            <a:avLst>
              <a:gd name="adj1" fmla="val 20976"/>
              <a:gd name="adj2" fmla="val 0"/>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a:solidFill>
                  <a:prstClr val="white"/>
                </a:solidFill>
              </a:rPr>
              <a:t>PFS in overall population</a:t>
            </a:r>
            <a:endParaRPr lang="de-DE" altLang="en-US" sz="1400" baseline="30000">
              <a:solidFill>
                <a:prstClr val="white"/>
              </a:solidFill>
            </a:endParaRPr>
          </a:p>
        </p:txBody>
      </p:sp>
      <p:sp>
        <p:nvSpPr>
          <p:cNvPr id="7" name="TextBox 5"/>
          <p:cNvSpPr txBox="1">
            <a:spLocks noChangeArrowheads="1"/>
          </p:cNvSpPr>
          <p:nvPr/>
        </p:nvSpPr>
        <p:spPr bwMode="auto">
          <a:xfrm rot="16200000">
            <a:off x="2114934" y="3389037"/>
            <a:ext cx="1260280"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200" kern="0" dirty="0">
                <a:solidFill>
                  <a:srgbClr val="000000"/>
                </a:solidFill>
              </a:rPr>
              <a:t>PFS (khả năng)</a:t>
            </a:r>
          </a:p>
        </p:txBody>
      </p:sp>
      <p:sp>
        <p:nvSpPr>
          <p:cNvPr id="8" name="TextBox 6"/>
          <p:cNvSpPr txBox="1">
            <a:spLocks noChangeArrowheads="1"/>
          </p:cNvSpPr>
          <p:nvPr/>
        </p:nvSpPr>
        <p:spPr bwMode="auto">
          <a:xfrm>
            <a:off x="2898066" y="1954122"/>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1,0</a:t>
            </a:r>
          </a:p>
        </p:txBody>
      </p:sp>
      <p:sp>
        <p:nvSpPr>
          <p:cNvPr id="9" name="TextBox 7"/>
          <p:cNvSpPr txBox="1">
            <a:spLocks noChangeArrowheads="1"/>
          </p:cNvSpPr>
          <p:nvPr/>
        </p:nvSpPr>
        <p:spPr bwMode="auto">
          <a:xfrm>
            <a:off x="2898066" y="2505808"/>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0,8</a:t>
            </a:r>
          </a:p>
        </p:txBody>
      </p:sp>
      <p:sp>
        <p:nvSpPr>
          <p:cNvPr id="10" name="TextBox 8"/>
          <p:cNvSpPr txBox="1">
            <a:spLocks noChangeArrowheads="1"/>
          </p:cNvSpPr>
          <p:nvPr/>
        </p:nvSpPr>
        <p:spPr bwMode="auto">
          <a:xfrm>
            <a:off x="2898066" y="3020555"/>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0,6</a:t>
            </a:r>
          </a:p>
        </p:txBody>
      </p:sp>
      <p:sp>
        <p:nvSpPr>
          <p:cNvPr id="11" name="TextBox 9"/>
          <p:cNvSpPr txBox="1">
            <a:spLocks noChangeArrowheads="1"/>
          </p:cNvSpPr>
          <p:nvPr/>
        </p:nvSpPr>
        <p:spPr bwMode="auto">
          <a:xfrm>
            <a:off x="2898066" y="3553138"/>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0,4</a:t>
            </a:r>
          </a:p>
        </p:txBody>
      </p:sp>
      <p:sp>
        <p:nvSpPr>
          <p:cNvPr id="12" name="TextBox 10"/>
          <p:cNvSpPr txBox="1">
            <a:spLocks noChangeArrowheads="1"/>
          </p:cNvSpPr>
          <p:nvPr/>
        </p:nvSpPr>
        <p:spPr bwMode="auto">
          <a:xfrm>
            <a:off x="2898066" y="4086928"/>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0,2</a:t>
            </a:r>
          </a:p>
        </p:txBody>
      </p:sp>
      <p:sp>
        <p:nvSpPr>
          <p:cNvPr id="13" name="TextBox 11"/>
          <p:cNvSpPr txBox="1">
            <a:spLocks noChangeArrowheads="1"/>
          </p:cNvSpPr>
          <p:nvPr/>
        </p:nvSpPr>
        <p:spPr bwMode="auto">
          <a:xfrm>
            <a:off x="2898066" y="4625914"/>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0,0</a:t>
            </a:r>
          </a:p>
        </p:txBody>
      </p:sp>
      <p:sp>
        <p:nvSpPr>
          <p:cNvPr id="14" name="TextBox 13"/>
          <p:cNvSpPr txBox="1">
            <a:spLocks noChangeArrowheads="1"/>
          </p:cNvSpPr>
          <p:nvPr/>
        </p:nvSpPr>
        <p:spPr bwMode="auto">
          <a:xfrm>
            <a:off x="3418160" y="5051364"/>
            <a:ext cx="6267450" cy="276999"/>
          </a:xfrm>
          <a:prstGeom prst="rect">
            <a:avLst/>
          </a:prstGeom>
          <a:no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200" kern="0" dirty="0">
                <a:solidFill>
                  <a:srgbClr val="000000"/>
                </a:solidFill>
              </a:rPr>
              <a:t>Tháng </a:t>
            </a:r>
          </a:p>
        </p:txBody>
      </p:sp>
      <p:sp>
        <p:nvSpPr>
          <p:cNvPr id="15" name="TextBox 14"/>
          <p:cNvSpPr txBox="1">
            <a:spLocks noChangeArrowheads="1"/>
          </p:cNvSpPr>
          <p:nvPr/>
        </p:nvSpPr>
        <p:spPr bwMode="auto">
          <a:xfrm>
            <a:off x="3251477" y="4822764"/>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	0</a:t>
            </a:r>
          </a:p>
        </p:txBody>
      </p:sp>
      <p:grpSp>
        <p:nvGrpSpPr>
          <p:cNvPr id="2" name="Group 1"/>
          <p:cNvGrpSpPr/>
          <p:nvPr/>
        </p:nvGrpSpPr>
        <p:grpSpPr>
          <a:xfrm>
            <a:off x="8426023" y="3080538"/>
            <a:ext cx="2058818" cy="372410"/>
            <a:chOff x="6948292" y="3441755"/>
            <a:chExt cx="2058818" cy="372410"/>
          </a:xfrm>
        </p:grpSpPr>
        <p:sp>
          <p:nvSpPr>
            <p:cNvPr id="5" name="Line 81"/>
            <p:cNvSpPr>
              <a:spLocks noChangeShapeType="1"/>
            </p:cNvSpPr>
            <p:nvPr/>
          </p:nvSpPr>
          <p:spPr bwMode="auto">
            <a:xfrm rot="5400000" flipV="1">
              <a:off x="7127680" y="3363371"/>
              <a:ext cx="0" cy="358775"/>
            </a:xfrm>
            <a:prstGeom prst="line">
              <a:avLst/>
            </a:prstGeom>
            <a:noFill/>
            <a:ln w="31750" cap="flat">
              <a:solidFill>
                <a:srgbClr val="00B0F0"/>
              </a:solidFill>
              <a:prstDash val="solid"/>
              <a:miter lim="800000"/>
              <a:headEnd/>
              <a:tailEnd/>
            </a:ln>
          </p:spPr>
          <p:txBody>
            <a:bodyPr/>
            <a:lstStyle/>
            <a:p>
              <a:pPr>
                <a:defRPr/>
              </a:pPr>
              <a:endParaRPr lang="en-GB" dirty="0">
                <a:solidFill>
                  <a:srgbClr val="000000"/>
                </a:solidFill>
              </a:endParaRPr>
            </a:p>
          </p:txBody>
        </p:sp>
        <p:sp>
          <p:nvSpPr>
            <p:cNvPr id="6" name="Line 81"/>
            <p:cNvSpPr>
              <a:spLocks noChangeShapeType="1"/>
            </p:cNvSpPr>
            <p:nvPr/>
          </p:nvSpPr>
          <p:spPr bwMode="auto">
            <a:xfrm rot="5400000" flipV="1">
              <a:off x="7127680" y="3548317"/>
              <a:ext cx="0" cy="358775"/>
            </a:xfrm>
            <a:prstGeom prst="line">
              <a:avLst/>
            </a:prstGeom>
            <a:noFill/>
            <a:ln w="31750" cap="flat" cmpd="sng">
              <a:solidFill>
                <a:srgbClr val="FF0000"/>
              </a:solidFill>
              <a:prstDash val="dash"/>
              <a:miter lim="800000"/>
              <a:headEnd/>
              <a:tailEnd/>
            </a:ln>
          </p:spPr>
          <p:txBody>
            <a:bodyPr/>
            <a:lstStyle/>
            <a:p>
              <a:pPr>
                <a:defRPr/>
              </a:pPr>
              <a:endParaRPr lang="en-GB" dirty="0">
                <a:solidFill>
                  <a:srgbClr val="000000"/>
                </a:solidFill>
              </a:endParaRPr>
            </a:p>
          </p:txBody>
        </p:sp>
        <p:sp>
          <p:nvSpPr>
            <p:cNvPr id="16" name="TextBox 304"/>
            <p:cNvSpPr txBox="1">
              <a:spLocks noChangeArrowheads="1"/>
            </p:cNvSpPr>
            <p:nvPr/>
          </p:nvSpPr>
          <p:spPr bwMode="auto">
            <a:xfrm>
              <a:off x="7346585" y="3441755"/>
              <a:ext cx="1660525" cy="372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pPr>
              <a:r>
                <a:rPr lang="en-GB" sz="1100" b="1" dirty="0">
                  <a:solidFill>
                    <a:srgbClr val="00B0F0"/>
                  </a:solidFill>
                </a:rPr>
                <a:t>Afatinib LUX-Lung 3</a:t>
              </a:r>
              <a:endParaRPr lang="en-GB" sz="1100" b="1" dirty="0">
                <a:solidFill>
                  <a:srgbClr val="00B0F0"/>
                </a:solidFill>
                <a:sym typeface="Symbol" pitchFamily="18" charset="2"/>
              </a:endParaRPr>
            </a:p>
            <a:p>
              <a:pPr eaLnBrk="1" hangingPunct="1">
                <a:lnSpc>
                  <a:spcPct val="110000"/>
                </a:lnSpc>
              </a:pPr>
              <a:r>
                <a:rPr lang="en-IE" sz="1100" b="1" dirty="0">
                  <a:solidFill>
                    <a:srgbClr val="FF0000"/>
                  </a:solidFill>
                </a:rPr>
                <a:t>Cis/pem </a:t>
              </a:r>
              <a:r>
                <a:rPr lang="en-GB" sz="1100" b="1" dirty="0">
                  <a:solidFill>
                    <a:srgbClr val="FF0000"/>
                  </a:solidFill>
                </a:rPr>
                <a:t> LUX-Lung 3</a:t>
              </a:r>
              <a:endParaRPr lang="en-GB" sz="1100" b="1" dirty="0">
                <a:solidFill>
                  <a:srgbClr val="FF0000"/>
                </a:solidFill>
                <a:sym typeface="Symbol" pitchFamily="18" charset="2"/>
              </a:endParaRPr>
            </a:p>
          </p:txBody>
        </p:sp>
      </p:grpSp>
      <p:sp>
        <p:nvSpPr>
          <p:cNvPr id="17" name="Freeform 7"/>
          <p:cNvSpPr>
            <a:spLocks/>
          </p:cNvSpPr>
          <p:nvPr/>
        </p:nvSpPr>
        <p:spPr bwMode="auto">
          <a:xfrm>
            <a:off x="3406557" y="2087447"/>
            <a:ext cx="6252066" cy="2670339"/>
          </a:xfrm>
          <a:custGeom>
            <a:avLst/>
            <a:gdLst>
              <a:gd name="T0" fmla="*/ 0 w 4311"/>
              <a:gd name="T1" fmla="*/ 0 h 2374"/>
              <a:gd name="T2" fmla="*/ 0 w 4311"/>
              <a:gd name="T3" fmla="*/ 2147483647 h 2374"/>
              <a:gd name="T4" fmla="*/ 2147483647 w 4311"/>
              <a:gd name="T5" fmla="*/ 2147483647 h 2374"/>
              <a:gd name="T6" fmla="*/ 0 60000 65536"/>
              <a:gd name="T7" fmla="*/ 0 60000 65536"/>
              <a:gd name="T8" fmla="*/ 0 60000 65536"/>
              <a:gd name="T9" fmla="*/ 0 w 4311"/>
              <a:gd name="T10" fmla="*/ 0 h 2374"/>
              <a:gd name="T11" fmla="*/ 4311 w 4311"/>
              <a:gd name="T12" fmla="*/ 2374 h 2374"/>
            </a:gdLst>
            <a:ahLst/>
            <a:cxnLst>
              <a:cxn ang="T6">
                <a:pos x="T0" y="T1"/>
              </a:cxn>
              <a:cxn ang="T7">
                <a:pos x="T2" y="T3"/>
              </a:cxn>
              <a:cxn ang="T8">
                <a:pos x="T4" y="T5"/>
              </a:cxn>
            </a:cxnLst>
            <a:rect l="T9" t="T10" r="T11" b="T12"/>
            <a:pathLst>
              <a:path w="4311" h="2374">
                <a:moveTo>
                  <a:pt x="0" y="0"/>
                </a:moveTo>
                <a:lnTo>
                  <a:pt x="0" y="2374"/>
                </a:lnTo>
                <a:lnTo>
                  <a:pt x="4311" y="2374"/>
                </a:lnTo>
              </a:path>
            </a:pathLst>
          </a:custGeom>
          <a:noFill/>
          <a:ln w="12700" cap="flat">
            <a:solidFill>
              <a:srgbClr val="000000"/>
            </a:solidFill>
            <a:prstDash val="solid"/>
            <a:miter lim="800000"/>
            <a:headEnd/>
            <a:tailEnd/>
          </a:ln>
        </p:spPr>
        <p:txBody>
          <a:bodyPr/>
          <a:lstStyle/>
          <a:p>
            <a:pPr>
              <a:defRPr/>
            </a:pPr>
            <a:endParaRPr lang="en-GB" kern="0" dirty="0">
              <a:solidFill>
                <a:srgbClr val="003366"/>
              </a:solidFill>
            </a:endParaRPr>
          </a:p>
        </p:txBody>
      </p:sp>
      <p:sp>
        <p:nvSpPr>
          <p:cNvPr id="148" name="Line 8"/>
          <p:cNvSpPr>
            <a:spLocks noChangeShapeType="1"/>
          </p:cNvSpPr>
          <p:nvPr/>
        </p:nvSpPr>
        <p:spPr bwMode="auto">
          <a:xfrm>
            <a:off x="3324476" y="2095278"/>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49" name="Line 9"/>
          <p:cNvSpPr>
            <a:spLocks noChangeShapeType="1"/>
          </p:cNvSpPr>
          <p:nvPr/>
        </p:nvSpPr>
        <p:spPr bwMode="auto">
          <a:xfrm>
            <a:off x="3324476" y="2646141"/>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0" name="Line 10"/>
          <p:cNvSpPr>
            <a:spLocks noChangeShapeType="1"/>
          </p:cNvSpPr>
          <p:nvPr/>
        </p:nvSpPr>
        <p:spPr bwMode="auto">
          <a:xfrm>
            <a:off x="3324476" y="3163414"/>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1" name="Line 11"/>
          <p:cNvSpPr>
            <a:spLocks noChangeShapeType="1"/>
          </p:cNvSpPr>
          <p:nvPr/>
        </p:nvSpPr>
        <p:spPr bwMode="auto">
          <a:xfrm>
            <a:off x="3324476" y="3682927"/>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2" name="Line 12"/>
          <p:cNvSpPr>
            <a:spLocks noChangeShapeType="1"/>
          </p:cNvSpPr>
          <p:nvPr/>
        </p:nvSpPr>
        <p:spPr bwMode="auto">
          <a:xfrm>
            <a:off x="3324476" y="4229311"/>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3" name="Line 13"/>
          <p:cNvSpPr>
            <a:spLocks noChangeShapeType="1"/>
          </p:cNvSpPr>
          <p:nvPr/>
        </p:nvSpPr>
        <p:spPr bwMode="auto">
          <a:xfrm>
            <a:off x="3324476" y="4757780"/>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4" name="Line 14"/>
          <p:cNvSpPr>
            <a:spLocks noChangeShapeType="1"/>
          </p:cNvSpPr>
          <p:nvPr/>
        </p:nvSpPr>
        <p:spPr bwMode="auto">
          <a:xfrm flipV="1">
            <a:off x="3406557"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5" name="Line 15"/>
          <p:cNvSpPr>
            <a:spLocks noChangeShapeType="1"/>
          </p:cNvSpPr>
          <p:nvPr/>
        </p:nvSpPr>
        <p:spPr bwMode="auto">
          <a:xfrm flipV="1">
            <a:off x="4121633"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6" name="Line 16"/>
          <p:cNvSpPr>
            <a:spLocks noChangeShapeType="1"/>
          </p:cNvSpPr>
          <p:nvPr/>
        </p:nvSpPr>
        <p:spPr bwMode="auto">
          <a:xfrm flipV="1">
            <a:off x="4809839"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7" name="Line 17"/>
          <p:cNvSpPr>
            <a:spLocks noChangeShapeType="1"/>
          </p:cNvSpPr>
          <p:nvPr/>
        </p:nvSpPr>
        <p:spPr bwMode="auto">
          <a:xfrm flipV="1">
            <a:off x="5511479"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8" name="Line 18"/>
          <p:cNvSpPr>
            <a:spLocks noChangeShapeType="1"/>
          </p:cNvSpPr>
          <p:nvPr/>
        </p:nvSpPr>
        <p:spPr bwMode="auto">
          <a:xfrm flipV="1">
            <a:off x="6192220"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9" name="Line 19"/>
          <p:cNvSpPr>
            <a:spLocks noChangeShapeType="1"/>
          </p:cNvSpPr>
          <p:nvPr/>
        </p:nvSpPr>
        <p:spPr bwMode="auto">
          <a:xfrm flipV="1">
            <a:off x="6887889"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0" name="Line 20"/>
          <p:cNvSpPr>
            <a:spLocks noChangeShapeType="1"/>
          </p:cNvSpPr>
          <p:nvPr/>
        </p:nvSpPr>
        <p:spPr bwMode="auto">
          <a:xfrm flipV="1">
            <a:off x="7586544"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1" name="Line 21"/>
          <p:cNvSpPr>
            <a:spLocks noChangeShapeType="1"/>
          </p:cNvSpPr>
          <p:nvPr/>
        </p:nvSpPr>
        <p:spPr bwMode="auto">
          <a:xfrm flipV="1">
            <a:off x="8261313"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2" name="Line 22"/>
          <p:cNvSpPr>
            <a:spLocks noChangeShapeType="1"/>
          </p:cNvSpPr>
          <p:nvPr/>
        </p:nvSpPr>
        <p:spPr bwMode="auto">
          <a:xfrm flipV="1">
            <a:off x="8956982"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3" name="Line 23"/>
          <p:cNvSpPr>
            <a:spLocks noChangeShapeType="1"/>
          </p:cNvSpPr>
          <p:nvPr/>
        </p:nvSpPr>
        <p:spPr bwMode="auto">
          <a:xfrm flipV="1">
            <a:off x="9646680" y="4757826"/>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298" name="TextBox 14"/>
          <p:cNvSpPr txBox="1">
            <a:spLocks noChangeArrowheads="1"/>
          </p:cNvSpPr>
          <p:nvPr/>
        </p:nvSpPr>
        <p:spPr bwMode="auto">
          <a:xfrm>
            <a:off x="3949985" y="4822764"/>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	3</a:t>
            </a:r>
          </a:p>
        </p:txBody>
      </p:sp>
      <p:sp>
        <p:nvSpPr>
          <p:cNvPr id="299" name="TextBox 14"/>
          <p:cNvSpPr txBox="1">
            <a:spLocks noChangeArrowheads="1"/>
          </p:cNvSpPr>
          <p:nvPr/>
        </p:nvSpPr>
        <p:spPr bwMode="auto">
          <a:xfrm>
            <a:off x="4661189" y="4822764"/>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6</a:t>
            </a:r>
          </a:p>
        </p:txBody>
      </p:sp>
      <p:sp>
        <p:nvSpPr>
          <p:cNvPr id="300" name="TextBox 14"/>
          <p:cNvSpPr txBox="1">
            <a:spLocks noChangeArrowheads="1"/>
          </p:cNvSpPr>
          <p:nvPr/>
        </p:nvSpPr>
        <p:spPr bwMode="auto">
          <a:xfrm>
            <a:off x="5359699" y="4822764"/>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9</a:t>
            </a:r>
          </a:p>
        </p:txBody>
      </p:sp>
      <p:sp>
        <p:nvSpPr>
          <p:cNvPr id="301" name="TextBox 14"/>
          <p:cNvSpPr txBox="1">
            <a:spLocks noChangeArrowheads="1"/>
          </p:cNvSpPr>
          <p:nvPr/>
        </p:nvSpPr>
        <p:spPr bwMode="auto">
          <a:xfrm>
            <a:off x="6007412" y="4822764"/>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12</a:t>
            </a:r>
          </a:p>
        </p:txBody>
      </p:sp>
      <p:sp>
        <p:nvSpPr>
          <p:cNvPr id="302" name="TextBox 14"/>
          <p:cNvSpPr txBox="1">
            <a:spLocks noChangeArrowheads="1"/>
          </p:cNvSpPr>
          <p:nvPr/>
        </p:nvSpPr>
        <p:spPr bwMode="auto">
          <a:xfrm>
            <a:off x="6686844" y="4822764"/>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15</a:t>
            </a:r>
          </a:p>
        </p:txBody>
      </p:sp>
      <p:sp>
        <p:nvSpPr>
          <p:cNvPr id="303" name="TextBox 14"/>
          <p:cNvSpPr txBox="1">
            <a:spLocks noChangeArrowheads="1"/>
          </p:cNvSpPr>
          <p:nvPr/>
        </p:nvSpPr>
        <p:spPr bwMode="auto">
          <a:xfrm>
            <a:off x="7398057" y="4822764"/>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18</a:t>
            </a:r>
          </a:p>
        </p:txBody>
      </p:sp>
      <p:sp>
        <p:nvSpPr>
          <p:cNvPr id="304" name="TextBox 14"/>
          <p:cNvSpPr txBox="1">
            <a:spLocks noChangeArrowheads="1"/>
          </p:cNvSpPr>
          <p:nvPr/>
        </p:nvSpPr>
        <p:spPr bwMode="auto">
          <a:xfrm>
            <a:off x="8083839" y="4822764"/>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21</a:t>
            </a:r>
          </a:p>
        </p:txBody>
      </p:sp>
      <p:sp>
        <p:nvSpPr>
          <p:cNvPr id="305" name="TextBox 14"/>
          <p:cNvSpPr txBox="1">
            <a:spLocks noChangeArrowheads="1"/>
          </p:cNvSpPr>
          <p:nvPr/>
        </p:nvSpPr>
        <p:spPr bwMode="auto">
          <a:xfrm>
            <a:off x="8763297" y="4822764"/>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24</a:t>
            </a:r>
          </a:p>
        </p:txBody>
      </p:sp>
      <p:sp>
        <p:nvSpPr>
          <p:cNvPr id="306" name="TextBox 14"/>
          <p:cNvSpPr txBox="1">
            <a:spLocks noChangeArrowheads="1"/>
          </p:cNvSpPr>
          <p:nvPr/>
        </p:nvSpPr>
        <p:spPr bwMode="auto">
          <a:xfrm>
            <a:off x="9455448" y="4822764"/>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27</a:t>
            </a:r>
          </a:p>
        </p:txBody>
      </p:sp>
      <p:graphicFrame>
        <p:nvGraphicFramePr>
          <p:cNvPr id="307" name="Table 306"/>
          <p:cNvGraphicFramePr>
            <a:graphicFrameLocks noGrp="1"/>
          </p:cNvGraphicFramePr>
          <p:nvPr/>
        </p:nvGraphicFramePr>
        <p:xfrm>
          <a:off x="5882373" y="1816245"/>
          <a:ext cx="4424433" cy="1133811"/>
        </p:xfrm>
        <a:graphic>
          <a:graphicData uri="http://schemas.openxmlformats.org/drawingml/2006/table">
            <a:tbl>
              <a:tblPr firstRow="1">
                <a:tableStyleId>{5C22544A-7EE6-4342-B048-85BDC9FD1C3A}</a:tableStyleId>
              </a:tblPr>
              <a:tblGrid>
                <a:gridCol w="1192700">
                  <a:extLst>
                    <a:ext uri="{9D8B030D-6E8A-4147-A177-3AD203B41FA5}">
                      <a16:colId xmlns:a16="http://schemas.microsoft.com/office/drawing/2014/main" val="20000"/>
                    </a:ext>
                  </a:extLst>
                </a:gridCol>
                <a:gridCol w="1588052">
                  <a:extLst>
                    <a:ext uri="{9D8B030D-6E8A-4147-A177-3AD203B41FA5}">
                      <a16:colId xmlns:a16="http://schemas.microsoft.com/office/drawing/2014/main" val="20001"/>
                    </a:ext>
                  </a:extLst>
                </a:gridCol>
                <a:gridCol w="1643681">
                  <a:extLst>
                    <a:ext uri="{9D8B030D-6E8A-4147-A177-3AD203B41FA5}">
                      <a16:colId xmlns:a16="http://schemas.microsoft.com/office/drawing/2014/main" val="20002"/>
                    </a:ext>
                  </a:extLst>
                </a:gridCol>
              </a:tblGrid>
              <a:tr h="425151">
                <a:tc>
                  <a:txBody>
                    <a:bodyPr/>
                    <a:lstStyle/>
                    <a:p>
                      <a:endParaRPr lang="en-GB" sz="1100" b="1" dirty="0">
                        <a:latin typeface="+mn-lt"/>
                      </a:endParaRPr>
                    </a:p>
                  </a:txBody>
                  <a:tcPr marT="34290" marB="34290">
                    <a:lnL w="12700" cmpd="sng">
                      <a:noFill/>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GB" sz="1100" dirty="0"/>
                        <a:t>LUX-Lung 3</a:t>
                      </a:r>
                      <a:r>
                        <a:rPr lang="en-GB" sz="1100" baseline="30000" dirty="0"/>
                        <a:t>1</a:t>
                      </a:r>
                      <a:r>
                        <a:rPr lang="en-GB" sz="1100" dirty="0"/>
                        <a:t> (n=345)</a:t>
                      </a:r>
                    </a:p>
                    <a:p>
                      <a:pPr algn="ctr"/>
                      <a:r>
                        <a:rPr lang="en-GB" sz="1100" dirty="0"/>
                        <a:t> Afatinib vs Cis/Pem</a:t>
                      </a:r>
                      <a:endParaRPr lang="en-GB" sz="1100" b="1" dirty="0">
                        <a:latin typeface="+mn-lt"/>
                      </a:endParaRPr>
                    </a:p>
                  </a:txBody>
                  <a:tcPr marT="34290" marB="3429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GB" sz="1100" dirty="0"/>
                        <a:t>LUX-Lung 6</a:t>
                      </a:r>
                      <a:r>
                        <a:rPr lang="en-GB" sz="1100" baseline="30000" dirty="0"/>
                        <a:t>2</a:t>
                      </a:r>
                      <a:r>
                        <a:rPr lang="en-GB" sz="1100" dirty="0"/>
                        <a:t> (n=364)</a:t>
                      </a:r>
                    </a:p>
                    <a:p>
                      <a:pPr algn="ctr"/>
                      <a:r>
                        <a:rPr lang="en-GB" sz="1100" dirty="0"/>
                        <a:t>Afatinib vs Cis/Gem</a:t>
                      </a:r>
                      <a:endParaRPr lang="en-GB" sz="1100" b="1" dirty="0">
                        <a:latin typeface="+mn-lt"/>
                      </a:endParaRPr>
                    </a:p>
                  </a:txBody>
                  <a:tcPr marT="34290" marB="34290">
                    <a:lnL w="6350" cap="flat" cmpd="sng" algn="ctr">
                      <a:solidFill>
                        <a:schemeClr val="bg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38354">
                <a:tc>
                  <a:txBody>
                    <a:bodyPr/>
                    <a:lstStyle/>
                    <a:p>
                      <a:r>
                        <a:rPr lang="en-GB" sz="1100" b="1" dirty="0"/>
                        <a:t>Trung vị PFS </a:t>
                      </a:r>
                      <a:endParaRPr lang="en-GB" sz="1100" b="1" dirty="0">
                        <a:latin typeface="+mn-lt"/>
                      </a:endParaRPr>
                    </a:p>
                  </a:txBody>
                  <a:tcPr marT="34290" marB="34290">
                    <a:lnL w="12700" cmpd="sng">
                      <a:noFill/>
                    </a:lnL>
                    <a:lnR w="6350" cap="flat" cmpd="sng" algn="ctr">
                      <a:solidFill>
                        <a:srgbClr val="595959"/>
                      </a:solidFill>
                      <a:prstDash val="solid"/>
                      <a:round/>
                      <a:headEnd type="none" w="med" len="med"/>
                      <a:tailEnd type="none" w="med" len="med"/>
                    </a:lnR>
                    <a:lnT w="38100" cmpd="sng">
                      <a:noFill/>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t>11,1 vs 6,9</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38100" cmpd="sng">
                      <a:noFill/>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t>11,0 vs 5,6 </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12700" cmpd="sng">
                      <a:noFill/>
                    </a:lnR>
                    <a:lnT w="38100" cmpd="sng">
                      <a:noFill/>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38354">
                <a:tc>
                  <a:txBody>
                    <a:bodyPr/>
                    <a:lstStyle/>
                    <a:p>
                      <a:r>
                        <a:rPr lang="en-GB" sz="1100" b="1" dirty="0">
                          <a:solidFill>
                            <a:schemeClr val="accent2"/>
                          </a:solidFill>
                        </a:rPr>
                        <a:t>HR cho PFS</a:t>
                      </a:r>
                      <a:endParaRPr lang="en-GB" sz="1100" b="1" dirty="0">
                        <a:solidFill>
                          <a:schemeClr val="accent2"/>
                        </a:solidFill>
                        <a:latin typeface="+mn-lt"/>
                      </a:endParaRPr>
                    </a:p>
                  </a:txBody>
                  <a:tcPr marT="34290" marB="34290">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accent2"/>
                          </a:solidFill>
                        </a:rPr>
                        <a:t>0,58,</a:t>
                      </a:r>
                      <a:r>
                        <a:rPr lang="en-GB" sz="1100" dirty="0">
                          <a:solidFill>
                            <a:schemeClr val="accent2"/>
                          </a:solidFill>
                        </a:rPr>
                        <a:t> </a:t>
                      </a:r>
                      <a:r>
                        <a:rPr lang="en-GB" sz="1100" i="1" dirty="0">
                          <a:solidFill>
                            <a:schemeClr val="accent2"/>
                          </a:solidFill>
                        </a:rPr>
                        <a:t>P</a:t>
                      </a:r>
                      <a:r>
                        <a:rPr lang="en-GB" sz="1100" dirty="0">
                          <a:solidFill>
                            <a:schemeClr val="accent2"/>
                          </a:solidFill>
                        </a:rPr>
                        <a:t>&lt;0,001</a:t>
                      </a:r>
                      <a:endParaRPr lang="en-GB" sz="1100" b="1" dirty="0">
                        <a:solidFill>
                          <a:schemeClr val="accent2"/>
                        </a:solidFill>
                        <a:latin typeface="+mn-lt"/>
                      </a:endParaRPr>
                    </a:p>
                  </a:txBody>
                  <a:tcPr marT="34290" marB="34290">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accent2"/>
                          </a:solidFill>
                        </a:rPr>
                        <a:t>0,28,</a:t>
                      </a:r>
                      <a:r>
                        <a:rPr lang="en-GB" sz="1100" dirty="0">
                          <a:solidFill>
                            <a:schemeClr val="accent2"/>
                          </a:solidFill>
                        </a:rPr>
                        <a:t> </a:t>
                      </a:r>
                      <a:r>
                        <a:rPr lang="en-GB" sz="1100" i="1" dirty="0">
                          <a:solidFill>
                            <a:schemeClr val="accent2"/>
                          </a:solidFill>
                        </a:rPr>
                        <a:t>P</a:t>
                      </a:r>
                      <a:r>
                        <a:rPr lang="en-GB" sz="1100" dirty="0">
                          <a:solidFill>
                            <a:schemeClr val="accent2"/>
                          </a:solidFill>
                        </a:rPr>
                        <a:t>&lt;0,0001</a:t>
                      </a:r>
                      <a:endParaRPr lang="en-GB" sz="1100" b="1" dirty="0">
                        <a:solidFill>
                          <a:schemeClr val="accent2"/>
                        </a:solidFill>
                        <a:latin typeface="+mn-lt"/>
                      </a:endParaRPr>
                    </a:p>
                  </a:txBody>
                  <a:tcPr marT="34290" marB="34290">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8354">
                <a:tc>
                  <a:txBody>
                    <a:bodyPr/>
                    <a:lstStyle/>
                    <a:p>
                      <a:r>
                        <a:rPr lang="en-GB" sz="1100" b="1" dirty="0"/>
                        <a:t>PFS 12 tháng </a:t>
                      </a:r>
                      <a:r>
                        <a:rPr lang="en-GB" sz="1100" b="1" baseline="30000" dirty="0"/>
                        <a:t>3</a:t>
                      </a:r>
                      <a:endParaRPr lang="en-GB" sz="1100" b="1" dirty="0">
                        <a:latin typeface="+mn-lt"/>
                      </a:endParaRPr>
                    </a:p>
                  </a:txBody>
                  <a:tcPr marT="34290" marB="34290">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100" b="1" dirty="0"/>
                        <a:t>47% vs 22%</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100" b="1" dirty="0"/>
                        <a:t>47% vs 2%</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308" name="TextBox 12"/>
          <p:cNvSpPr txBox="1">
            <a:spLocks noChangeArrowheads="1"/>
          </p:cNvSpPr>
          <p:nvPr/>
        </p:nvSpPr>
        <p:spPr bwMode="auto">
          <a:xfrm>
            <a:off x="2120242" y="5226828"/>
            <a:ext cx="8432800" cy="507831"/>
          </a:xfrm>
          <a:prstGeom prst="rect">
            <a:avLst/>
          </a:prstGeom>
          <a:noFill/>
          <a:ln>
            <a:noFill/>
          </a:ln>
        </p:spPr>
        <p:txBody>
          <a:bodyPr>
            <a:spAutoFit/>
          </a:bodyPr>
          <a:lstStyle>
            <a:lvl1pPr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1pPr>
            <a:lvl2pPr marL="742950" indent="-28575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2pPr>
            <a:lvl3pPr marL="11430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3pPr>
            <a:lvl4pPr marL="16002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4pPr>
            <a:lvl5pPr marL="20574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5pPr>
            <a:lvl6pPr marL="25146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6pPr>
            <a:lvl7pPr marL="29718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7pPr>
            <a:lvl8pPr marL="34290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8pPr>
            <a:lvl9pPr marL="38862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9pPr>
          </a:lstStyle>
          <a:p>
            <a:pPr marL="60325" eaLnBrk="1" hangingPunct="1">
              <a:tabLst>
                <a:tab pos="1625600" algn="ctr"/>
                <a:tab pos="2324100" algn="ctr"/>
                <a:tab pos="3016250" algn="ctr"/>
                <a:tab pos="3721100" algn="ctr"/>
                <a:tab pos="4413250" algn="ctr"/>
                <a:tab pos="5105400" algn="ctr"/>
                <a:tab pos="5797550" algn="ctr"/>
                <a:tab pos="6470650" algn="ctr"/>
                <a:tab pos="7162800" algn="ctr"/>
                <a:tab pos="7861300" algn="ctr"/>
              </a:tabLst>
            </a:pPr>
            <a:r>
              <a:rPr lang="en-GB" sz="900" b="1" dirty="0">
                <a:solidFill>
                  <a:srgbClr val="000000"/>
                </a:solidFill>
              </a:rPr>
              <a:t>Số có nguy cơ:</a:t>
            </a:r>
            <a:br>
              <a:rPr lang="en-GB" sz="900" b="1" dirty="0">
                <a:solidFill>
                  <a:srgbClr val="000000"/>
                </a:solidFill>
              </a:rPr>
            </a:br>
            <a:r>
              <a:rPr lang="en-GB" sz="900" b="1" dirty="0">
                <a:solidFill>
                  <a:srgbClr val="00B0F0"/>
                </a:solidFill>
              </a:rPr>
              <a:t>Afatinib (LL3) 	230	180	151	120	77	50	31	10	3	0</a:t>
            </a:r>
            <a:br>
              <a:rPr lang="en-GB" sz="900" b="1" dirty="0">
                <a:solidFill>
                  <a:srgbClr val="00B0F0"/>
                </a:solidFill>
              </a:rPr>
            </a:br>
            <a:r>
              <a:rPr lang="en-GB" sz="900" b="1" dirty="0">
                <a:solidFill>
                  <a:srgbClr val="FF0000"/>
                </a:solidFill>
              </a:rPr>
              <a:t>Cis/pem (LL3)	115	72	41	21	11	7	3	2	0	0</a:t>
            </a:r>
          </a:p>
        </p:txBody>
      </p:sp>
      <p:sp>
        <p:nvSpPr>
          <p:cNvPr id="312" name="Rectangle 1"/>
          <p:cNvSpPr>
            <a:spLocks noChangeArrowheads="1"/>
          </p:cNvSpPr>
          <p:nvPr/>
        </p:nvSpPr>
        <p:spPr bwMode="auto">
          <a:xfrm>
            <a:off x="2314777" y="5980838"/>
            <a:ext cx="6853775" cy="877163"/>
          </a:xfrm>
          <a:prstGeom prst="rect">
            <a:avLst/>
          </a:prstGeom>
          <a:noFill/>
          <a:ln w="9525">
            <a:noFill/>
            <a:miter lim="800000"/>
            <a:headEnd/>
            <a:tailEnd/>
          </a:ln>
        </p:spPr>
        <p:txBody>
          <a:bodyPr wrap="square" lIns="0" tIns="0" rIns="0" bIns="0" anchor="b" anchorCtr="0">
            <a:noAutofit/>
          </a:bodyPr>
          <a:lstStyle/>
          <a:p>
            <a:pPr>
              <a:spcAft>
                <a:spcPts val="300"/>
              </a:spcAft>
            </a:pPr>
            <a:r>
              <a:rPr lang="en-US" sz="1200" dirty="0">
                <a:solidFill>
                  <a:srgbClr val="000000"/>
                </a:solidFill>
              </a:rPr>
              <a:t>PFS = sống còn bệnh không tiến triển.</a:t>
            </a:r>
          </a:p>
          <a:p>
            <a:pPr>
              <a:spcAft>
                <a:spcPts val="300"/>
              </a:spcAft>
            </a:pPr>
            <a:r>
              <a:rPr lang="en-GB" sz="1000" dirty="0">
                <a:solidFill>
                  <a:srgbClr val="000000">
                    <a:lumMod val="50000"/>
                  </a:srgbClr>
                </a:solidFill>
              </a:rPr>
              <a:t>1. Sequist et al. </a:t>
            </a:r>
            <a:r>
              <a:rPr lang="en-GB" sz="1000" i="1" dirty="0">
                <a:solidFill>
                  <a:srgbClr val="000000">
                    <a:lumMod val="50000"/>
                  </a:srgbClr>
                </a:solidFill>
              </a:rPr>
              <a:t>J Clin Oncol</a:t>
            </a:r>
            <a:r>
              <a:rPr lang="en-GB" sz="1000" dirty="0">
                <a:solidFill>
                  <a:srgbClr val="000000">
                    <a:lumMod val="50000"/>
                  </a:srgbClr>
                </a:solidFill>
              </a:rPr>
              <a:t>. 2013;31:3327; 2. Wu et al. </a:t>
            </a:r>
            <a:r>
              <a:rPr lang="en-GB" altLang="en-US" sz="1000" i="1" dirty="0">
                <a:solidFill>
                  <a:prstClr val="black"/>
                </a:solidFill>
              </a:rPr>
              <a:t>Lancet Oncol</a:t>
            </a:r>
            <a:r>
              <a:rPr lang="en-GB" altLang="en-US" sz="1000" dirty="0">
                <a:solidFill>
                  <a:prstClr val="black"/>
                </a:solidFill>
              </a:rPr>
              <a:t>. 2014;15:213. </a:t>
            </a:r>
          </a:p>
        </p:txBody>
      </p:sp>
      <p:grpSp>
        <p:nvGrpSpPr>
          <p:cNvPr id="19" name="Group 18"/>
          <p:cNvGrpSpPr/>
          <p:nvPr/>
        </p:nvGrpSpPr>
        <p:grpSpPr>
          <a:xfrm>
            <a:off x="8432182" y="3461538"/>
            <a:ext cx="1996879" cy="372410"/>
            <a:chOff x="6947364" y="3041159"/>
            <a:chExt cx="1996879" cy="372410"/>
          </a:xfrm>
        </p:grpSpPr>
        <p:sp>
          <p:nvSpPr>
            <p:cNvPr id="321" name="TextBox 304"/>
            <p:cNvSpPr txBox="1">
              <a:spLocks noChangeArrowheads="1"/>
            </p:cNvSpPr>
            <p:nvPr/>
          </p:nvSpPr>
          <p:spPr bwMode="auto">
            <a:xfrm>
              <a:off x="7346891" y="3041159"/>
              <a:ext cx="1597352" cy="372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pPr>
              <a:r>
                <a:rPr lang="en-GB" sz="1100" b="1" dirty="0">
                  <a:solidFill>
                    <a:srgbClr val="0070C0"/>
                  </a:solidFill>
                </a:rPr>
                <a:t>Afatinib LUX-Lung 6</a:t>
              </a:r>
              <a:endParaRPr lang="en-GB" sz="1100" b="1" dirty="0">
                <a:solidFill>
                  <a:srgbClr val="0070C0"/>
                </a:solidFill>
                <a:sym typeface="Symbol" pitchFamily="18" charset="2"/>
              </a:endParaRPr>
            </a:p>
            <a:p>
              <a:pPr eaLnBrk="1" hangingPunct="1">
                <a:lnSpc>
                  <a:spcPct val="110000"/>
                </a:lnSpc>
              </a:pPr>
              <a:r>
                <a:rPr lang="en-GB" sz="1100" b="1" dirty="0">
                  <a:solidFill>
                    <a:srgbClr val="C00000"/>
                  </a:solidFill>
                </a:rPr>
                <a:t>Cis/gem LUX-Lung 6</a:t>
              </a:r>
            </a:p>
          </p:txBody>
        </p:sp>
        <p:sp>
          <p:nvSpPr>
            <p:cNvPr id="322" name="Line 81"/>
            <p:cNvSpPr>
              <a:spLocks noChangeShapeType="1"/>
            </p:cNvSpPr>
            <p:nvPr/>
          </p:nvSpPr>
          <p:spPr bwMode="auto">
            <a:xfrm rot="5400000" flipV="1">
              <a:off x="7116057" y="2967338"/>
              <a:ext cx="0" cy="337385"/>
            </a:xfrm>
            <a:prstGeom prst="line">
              <a:avLst/>
            </a:prstGeom>
            <a:noFill/>
            <a:ln w="31750" cap="flat">
              <a:solidFill>
                <a:srgbClr val="0070C0"/>
              </a:solidFill>
              <a:prstDash val="solid"/>
              <a:miter lim="800000"/>
              <a:headEnd/>
              <a:tailEnd/>
            </a:ln>
          </p:spPr>
          <p:txBody>
            <a:bodyPr/>
            <a:lstStyle/>
            <a:p>
              <a:pPr>
                <a:defRPr/>
              </a:pPr>
              <a:endParaRPr lang="en-GB" dirty="0">
                <a:solidFill>
                  <a:srgbClr val="000000"/>
                </a:solidFill>
              </a:endParaRPr>
            </a:p>
          </p:txBody>
        </p:sp>
        <p:sp>
          <p:nvSpPr>
            <p:cNvPr id="323" name="Line 81"/>
            <p:cNvSpPr>
              <a:spLocks noChangeShapeType="1"/>
            </p:cNvSpPr>
            <p:nvPr/>
          </p:nvSpPr>
          <p:spPr bwMode="auto">
            <a:xfrm rot="5400000" flipV="1">
              <a:off x="7116057" y="3154734"/>
              <a:ext cx="0" cy="337385"/>
            </a:xfrm>
            <a:prstGeom prst="line">
              <a:avLst/>
            </a:prstGeom>
            <a:noFill/>
            <a:ln w="31750" cap="flat" cmpd="sng">
              <a:solidFill>
                <a:srgbClr val="C00000"/>
              </a:solidFill>
              <a:prstDash val="solid"/>
              <a:miter lim="800000"/>
              <a:headEnd/>
              <a:tailEnd/>
            </a:ln>
          </p:spPr>
          <p:txBody>
            <a:bodyPr/>
            <a:lstStyle/>
            <a:p>
              <a:pPr>
                <a:defRPr/>
              </a:pPr>
              <a:endParaRPr lang="en-GB" dirty="0">
                <a:solidFill>
                  <a:srgbClr val="000000"/>
                </a:solidFill>
              </a:endParaRPr>
            </a:p>
          </p:txBody>
        </p:sp>
      </p:grpSp>
      <p:grpSp>
        <p:nvGrpSpPr>
          <p:cNvPr id="23" name="Group 22"/>
          <p:cNvGrpSpPr/>
          <p:nvPr/>
        </p:nvGrpSpPr>
        <p:grpSpPr>
          <a:xfrm>
            <a:off x="3412531" y="2103118"/>
            <a:ext cx="5753452" cy="2643467"/>
            <a:chOff x="1927720" y="1958603"/>
            <a:chExt cx="5753452" cy="2643467"/>
          </a:xfrm>
        </p:grpSpPr>
        <p:sp>
          <p:nvSpPr>
            <p:cNvPr id="41" name="Freeform 173"/>
            <p:cNvSpPr>
              <a:spLocks/>
            </p:cNvSpPr>
            <p:nvPr/>
          </p:nvSpPr>
          <p:spPr bwMode="auto">
            <a:xfrm>
              <a:off x="1929212" y="1958603"/>
              <a:ext cx="5751960" cy="2219124"/>
            </a:xfrm>
            <a:custGeom>
              <a:avLst/>
              <a:gdLst>
                <a:gd name="T0" fmla="*/ 3401 w 3853"/>
                <a:gd name="T1" fmla="*/ 1934 h 1982"/>
                <a:gd name="T2" fmla="*/ 2975 w 3853"/>
                <a:gd name="T3" fmla="*/ 1873 h 1982"/>
                <a:gd name="T4" fmla="*/ 2968 w 3853"/>
                <a:gd name="T5" fmla="*/ 1811 h 1982"/>
                <a:gd name="T6" fmla="*/ 2952 w 3853"/>
                <a:gd name="T7" fmla="*/ 1790 h 1982"/>
                <a:gd name="T8" fmla="*/ 2924 w 3853"/>
                <a:gd name="T9" fmla="*/ 1745 h 1982"/>
                <a:gd name="T10" fmla="*/ 2554 w 3853"/>
                <a:gd name="T11" fmla="*/ 1719 h 1982"/>
                <a:gd name="T12" fmla="*/ 2547 w 3853"/>
                <a:gd name="T13" fmla="*/ 1650 h 1982"/>
                <a:gd name="T14" fmla="*/ 2533 w 3853"/>
                <a:gd name="T15" fmla="*/ 1612 h 1982"/>
                <a:gd name="T16" fmla="*/ 2505 w 3853"/>
                <a:gd name="T17" fmla="*/ 1574 h 1982"/>
                <a:gd name="T18" fmla="*/ 2133 w 3853"/>
                <a:gd name="T19" fmla="*/ 1560 h 1982"/>
                <a:gd name="T20" fmla="*/ 2124 w 3853"/>
                <a:gd name="T21" fmla="*/ 1432 h 1982"/>
                <a:gd name="T22" fmla="*/ 2112 w 3853"/>
                <a:gd name="T23" fmla="*/ 1352 h 1982"/>
                <a:gd name="T24" fmla="*/ 2093 w 3853"/>
                <a:gd name="T25" fmla="*/ 1302 h 1982"/>
                <a:gd name="T26" fmla="*/ 1920 w 3853"/>
                <a:gd name="T27" fmla="*/ 1297 h 1982"/>
                <a:gd name="T28" fmla="*/ 1895 w 3853"/>
                <a:gd name="T29" fmla="*/ 1267 h 1982"/>
                <a:gd name="T30" fmla="*/ 1712 w 3853"/>
                <a:gd name="T31" fmla="*/ 1257 h 1982"/>
                <a:gd name="T32" fmla="*/ 1700 w 3853"/>
                <a:gd name="T33" fmla="*/ 1186 h 1982"/>
                <a:gd name="T34" fmla="*/ 1665 w 3853"/>
                <a:gd name="T35" fmla="*/ 1151 h 1982"/>
                <a:gd name="T36" fmla="*/ 1532 w 3853"/>
                <a:gd name="T37" fmla="*/ 1106 h 1982"/>
                <a:gd name="T38" fmla="*/ 1485 w 3853"/>
                <a:gd name="T39" fmla="*/ 1091 h 1982"/>
                <a:gd name="T40" fmla="*/ 1478 w 3853"/>
                <a:gd name="T41" fmla="*/ 992 h 1982"/>
                <a:gd name="T42" fmla="*/ 1466 w 3853"/>
                <a:gd name="T43" fmla="*/ 980 h 1982"/>
                <a:gd name="T44" fmla="*/ 1464 w 3853"/>
                <a:gd name="T45" fmla="*/ 945 h 1982"/>
                <a:gd name="T46" fmla="*/ 1296 w 3853"/>
                <a:gd name="T47" fmla="*/ 933 h 1982"/>
                <a:gd name="T48" fmla="*/ 1282 w 3853"/>
                <a:gd name="T49" fmla="*/ 907 h 1982"/>
                <a:gd name="T50" fmla="*/ 1265 w 3853"/>
                <a:gd name="T51" fmla="*/ 836 h 1982"/>
                <a:gd name="T52" fmla="*/ 1258 w 3853"/>
                <a:gd name="T53" fmla="*/ 769 h 1982"/>
                <a:gd name="T54" fmla="*/ 1197 w 3853"/>
                <a:gd name="T55" fmla="*/ 724 h 1982"/>
                <a:gd name="T56" fmla="*/ 1109 w 3853"/>
                <a:gd name="T57" fmla="*/ 698 h 1982"/>
                <a:gd name="T58" fmla="*/ 1076 w 3853"/>
                <a:gd name="T59" fmla="*/ 686 h 1982"/>
                <a:gd name="T60" fmla="*/ 1071 w 3853"/>
                <a:gd name="T61" fmla="*/ 611 h 1982"/>
                <a:gd name="T62" fmla="*/ 1048 w 3853"/>
                <a:gd name="T63" fmla="*/ 573 h 1982"/>
                <a:gd name="T64" fmla="*/ 1031 w 3853"/>
                <a:gd name="T65" fmla="*/ 556 h 1982"/>
                <a:gd name="T66" fmla="*/ 868 w 3853"/>
                <a:gd name="T67" fmla="*/ 542 h 1982"/>
                <a:gd name="T68" fmla="*/ 858 w 3853"/>
                <a:gd name="T69" fmla="*/ 452 h 1982"/>
                <a:gd name="T70" fmla="*/ 837 w 3853"/>
                <a:gd name="T71" fmla="*/ 421 h 1982"/>
                <a:gd name="T72" fmla="*/ 833 w 3853"/>
                <a:gd name="T73" fmla="*/ 381 h 1982"/>
                <a:gd name="T74" fmla="*/ 818 w 3853"/>
                <a:gd name="T75" fmla="*/ 367 h 1982"/>
                <a:gd name="T76" fmla="*/ 730 w 3853"/>
                <a:gd name="T77" fmla="*/ 346 h 1982"/>
                <a:gd name="T78" fmla="*/ 683 w 3853"/>
                <a:gd name="T79" fmla="*/ 338 h 1982"/>
                <a:gd name="T80" fmla="*/ 666 w 3853"/>
                <a:gd name="T81" fmla="*/ 322 h 1982"/>
                <a:gd name="T82" fmla="*/ 655 w 3853"/>
                <a:gd name="T83" fmla="*/ 312 h 1982"/>
                <a:gd name="T84" fmla="*/ 643 w 3853"/>
                <a:gd name="T85" fmla="*/ 253 h 1982"/>
                <a:gd name="T86" fmla="*/ 620 w 3853"/>
                <a:gd name="T87" fmla="*/ 215 h 1982"/>
                <a:gd name="T88" fmla="*/ 610 w 3853"/>
                <a:gd name="T89" fmla="*/ 170 h 1982"/>
                <a:gd name="T90" fmla="*/ 421 w 3853"/>
                <a:gd name="T91" fmla="*/ 156 h 1982"/>
                <a:gd name="T92" fmla="*/ 411 w 3853"/>
                <a:gd name="T93" fmla="*/ 111 h 1982"/>
                <a:gd name="T94" fmla="*/ 234 w 3853"/>
                <a:gd name="T95" fmla="*/ 102 h 1982"/>
                <a:gd name="T96" fmla="*/ 220 w 3853"/>
                <a:gd name="T97" fmla="*/ 90 h 1982"/>
                <a:gd name="T98" fmla="*/ 203 w 3853"/>
                <a:gd name="T99" fmla="*/ 52 h 1982"/>
                <a:gd name="T100" fmla="*/ 194 w 3853"/>
                <a:gd name="T101" fmla="*/ 19 h 1982"/>
                <a:gd name="T102" fmla="*/ 44 w 3853"/>
                <a:gd name="T103" fmla="*/ 12 h 1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53" h="1982">
                  <a:moveTo>
                    <a:pt x="3853" y="1982"/>
                  </a:moveTo>
                  <a:lnTo>
                    <a:pt x="3401" y="1982"/>
                  </a:lnTo>
                  <a:lnTo>
                    <a:pt x="3401" y="1934"/>
                  </a:lnTo>
                  <a:lnTo>
                    <a:pt x="3380" y="1934"/>
                  </a:lnTo>
                  <a:lnTo>
                    <a:pt x="3380" y="1873"/>
                  </a:lnTo>
                  <a:lnTo>
                    <a:pt x="2975" y="1873"/>
                  </a:lnTo>
                  <a:lnTo>
                    <a:pt x="2975" y="1840"/>
                  </a:lnTo>
                  <a:lnTo>
                    <a:pt x="2968" y="1840"/>
                  </a:lnTo>
                  <a:lnTo>
                    <a:pt x="2968" y="1811"/>
                  </a:lnTo>
                  <a:lnTo>
                    <a:pt x="2964" y="1811"/>
                  </a:lnTo>
                  <a:lnTo>
                    <a:pt x="2964" y="1790"/>
                  </a:lnTo>
                  <a:lnTo>
                    <a:pt x="2952" y="1790"/>
                  </a:lnTo>
                  <a:lnTo>
                    <a:pt x="2952" y="1754"/>
                  </a:lnTo>
                  <a:lnTo>
                    <a:pt x="2924" y="1754"/>
                  </a:lnTo>
                  <a:lnTo>
                    <a:pt x="2924" y="1745"/>
                  </a:lnTo>
                  <a:lnTo>
                    <a:pt x="2678" y="1745"/>
                  </a:lnTo>
                  <a:lnTo>
                    <a:pt x="2678" y="1719"/>
                  </a:lnTo>
                  <a:lnTo>
                    <a:pt x="2554" y="1719"/>
                  </a:lnTo>
                  <a:lnTo>
                    <a:pt x="2554" y="1686"/>
                  </a:lnTo>
                  <a:lnTo>
                    <a:pt x="2547" y="1686"/>
                  </a:lnTo>
                  <a:lnTo>
                    <a:pt x="2547" y="1650"/>
                  </a:lnTo>
                  <a:lnTo>
                    <a:pt x="2540" y="1650"/>
                  </a:lnTo>
                  <a:lnTo>
                    <a:pt x="2540" y="1612"/>
                  </a:lnTo>
                  <a:lnTo>
                    <a:pt x="2533" y="1612"/>
                  </a:lnTo>
                  <a:lnTo>
                    <a:pt x="2533" y="1593"/>
                  </a:lnTo>
                  <a:lnTo>
                    <a:pt x="2505" y="1593"/>
                  </a:lnTo>
                  <a:lnTo>
                    <a:pt x="2505" y="1574"/>
                  </a:lnTo>
                  <a:lnTo>
                    <a:pt x="2262" y="1574"/>
                  </a:lnTo>
                  <a:lnTo>
                    <a:pt x="2262" y="1560"/>
                  </a:lnTo>
                  <a:lnTo>
                    <a:pt x="2133" y="1560"/>
                  </a:lnTo>
                  <a:lnTo>
                    <a:pt x="2133" y="1499"/>
                  </a:lnTo>
                  <a:lnTo>
                    <a:pt x="2124" y="1499"/>
                  </a:lnTo>
                  <a:lnTo>
                    <a:pt x="2124" y="1432"/>
                  </a:lnTo>
                  <a:lnTo>
                    <a:pt x="2119" y="1432"/>
                  </a:lnTo>
                  <a:lnTo>
                    <a:pt x="2119" y="1352"/>
                  </a:lnTo>
                  <a:lnTo>
                    <a:pt x="2112" y="1352"/>
                  </a:lnTo>
                  <a:lnTo>
                    <a:pt x="2112" y="1328"/>
                  </a:lnTo>
                  <a:lnTo>
                    <a:pt x="2093" y="1328"/>
                  </a:lnTo>
                  <a:lnTo>
                    <a:pt x="2093" y="1302"/>
                  </a:lnTo>
                  <a:lnTo>
                    <a:pt x="2009" y="1302"/>
                  </a:lnTo>
                  <a:lnTo>
                    <a:pt x="2009" y="1297"/>
                  </a:lnTo>
                  <a:lnTo>
                    <a:pt x="1920" y="1297"/>
                  </a:lnTo>
                  <a:lnTo>
                    <a:pt x="1920" y="1281"/>
                  </a:lnTo>
                  <a:lnTo>
                    <a:pt x="1895" y="1281"/>
                  </a:lnTo>
                  <a:lnTo>
                    <a:pt x="1895" y="1267"/>
                  </a:lnTo>
                  <a:lnTo>
                    <a:pt x="1803" y="1267"/>
                  </a:lnTo>
                  <a:lnTo>
                    <a:pt x="1803" y="1257"/>
                  </a:lnTo>
                  <a:lnTo>
                    <a:pt x="1712" y="1257"/>
                  </a:lnTo>
                  <a:lnTo>
                    <a:pt x="1712" y="1248"/>
                  </a:lnTo>
                  <a:lnTo>
                    <a:pt x="1700" y="1248"/>
                  </a:lnTo>
                  <a:lnTo>
                    <a:pt x="1700" y="1186"/>
                  </a:lnTo>
                  <a:lnTo>
                    <a:pt x="1693" y="1186"/>
                  </a:lnTo>
                  <a:lnTo>
                    <a:pt x="1693" y="1151"/>
                  </a:lnTo>
                  <a:lnTo>
                    <a:pt x="1665" y="1151"/>
                  </a:lnTo>
                  <a:lnTo>
                    <a:pt x="1665" y="1122"/>
                  </a:lnTo>
                  <a:lnTo>
                    <a:pt x="1532" y="1122"/>
                  </a:lnTo>
                  <a:lnTo>
                    <a:pt x="1532" y="1106"/>
                  </a:lnTo>
                  <a:lnTo>
                    <a:pt x="1490" y="1106"/>
                  </a:lnTo>
                  <a:lnTo>
                    <a:pt x="1490" y="1091"/>
                  </a:lnTo>
                  <a:lnTo>
                    <a:pt x="1485" y="1091"/>
                  </a:lnTo>
                  <a:lnTo>
                    <a:pt x="1485" y="1061"/>
                  </a:lnTo>
                  <a:lnTo>
                    <a:pt x="1478" y="1061"/>
                  </a:lnTo>
                  <a:lnTo>
                    <a:pt x="1478" y="992"/>
                  </a:lnTo>
                  <a:lnTo>
                    <a:pt x="1471" y="992"/>
                  </a:lnTo>
                  <a:lnTo>
                    <a:pt x="1471" y="980"/>
                  </a:lnTo>
                  <a:lnTo>
                    <a:pt x="1466" y="980"/>
                  </a:lnTo>
                  <a:lnTo>
                    <a:pt x="1466" y="956"/>
                  </a:lnTo>
                  <a:lnTo>
                    <a:pt x="1464" y="956"/>
                  </a:lnTo>
                  <a:lnTo>
                    <a:pt x="1464" y="945"/>
                  </a:lnTo>
                  <a:lnTo>
                    <a:pt x="1457" y="945"/>
                  </a:lnTo>
                  <a:lnTo>
                    <a:pt x="1457" y="933"/>
                  </a:lnTo>
                  <a:lnTo>
                    <a:pt x="1296" y="933"/>
                  </a:lnTo>
                  <a:lnTo>
                    <a:pt x="1296" y="926"/>
                  </a:lnTo>
                  <a:lnTo>
                    <a:pt x="1282" y="926"/>
                  </a:lnTo>
                  <a:lnTo>
                    <a:pt x="1282" y="907"/>
                  </a:lnTo>
                  <a:lnTo>
                    <a:pt x="1272" y="907"/>
                  </a:lnTo>
                  <a:lnTo>
                    <a:pt x="1272" y="836"/>
                  </a:lnTo>
                  <a:lnTo>
                    <a:pt x="1265" y="836"/>
                  </a:lnTo>
                  <a:lnTo>
                    <a:pt x="1265" y="821"/>
                  </a:lnTo>
                  <a:lnTo>
                    <a:pt x="1258" y="821"/>
                  </a:lnTo>
                  <a:lnTo>
                    <a:pt x="1258" y="769"/>
                  </a:lnTo>
                  <a:lnTo>
                    <a:pt x="1242" y="769"/>
                  </a:lnTo>
                  <a:lnTo>
                    <a:pt x="1242" y="724"/>
                  </a:lnTo>
                  <a:lnTo>
                    <a:pt x="1197" y="724"/>
                  </a:lnTo>
                  <a:lnTo>
                    <a:pt x="1197" y="710"/>
                  </a:lnTo>
                  <a:lnTo>
                    <a:pt x="1109" y="710"/>
                  </a:lnTo>
                  <a:lnTo>
                    <a:pt x="1109" y="698"/>
                  </a:lnTo>
                  <a:lnTo>
                    <a:pt x="1092" y="698"/>
                  </a:lnTo>
                  <a:lnTo>
                    <a:pt x="1092" y="686"/>
                  </a:lnTo>
                  <a:lnTo>
                    <a:pt x="1076" y="686"/>
                  </a:lnTo>
                  <a:lnTo>
                    <a:pt x="1076" y="663"/>
                  </a:lnTo>
                  <a:lnTo>
                    <a:pt x="1071" y="663"/>
                  </a:lnTo>
                  <a:lnTo>
                    <a:pt x="1071" y="611"/>
                  </a:lnTo>
                  <a:lnTo>
                    <a:pt x="1057" y="611"/>
                  </a:lnTo>
                  <a:lnTo>
                    <a:pt x="1057" y="573"/>
                  </a:lnTo>
                  <a:lnTo>
                    <a:pt x="1048" y="573"/>
                  </a:lnTo>
                  <a:lnTo>
                    <a:pt x="1048" y="563"/>
                  </a:lnTo>
                  <a:lnTo>
                    <a:pt x="1031" y="563"/>
                  </a:lnTo>
                  <a:lnTo>
                    <a:pt x="1031" y="556"/>
                  </a:lnTo>
                  <a:lnTo>
                    <a:pt x="898" y="556"/>
                  </a:lnTo>
                  <a:lnTo>
                    <a:pt x="898" y="542"/>
                  </a:lnTo>
                  <a:lnTo>
                    <a:pt x="868" y="542"/>
                  </a:lnTo>
                  <a:lnTo>
                    <a:pt x="868" y="518"/>
                  </a:lnTo>
                  <a:lnTo>
                    <a:pt x="858" y="518"/>
                  </a:lnTo>
                  <a:lnTo>
                    <a:pt x="858" y="452"/>
                  </a:lnTo>
                  <a:lnTo>
                    <a:pt x="851" y="452"/>
                  </a:lnTo>
                  <a:lnTo>
                    <a:pt x="851" y="421"/>
                  </a:lnTo>
                  <a:lnTo>
                    <a:pt x="837" y="421"/>
                  </a:lnTo>
                  <a:lnTo>
                    <a:pt x="837" y="398"/>
                  </a:lnTo>
                  <a:lnTo>
                    <a:pt x="833" y="398"/>
                  </a:lnTo>
                  <a:lnTo>
                    <a:pt x="833" y="381"/>
                  </a:lnTo>
                  <a:lnTo>
                    <a:pt x="828" y="381"/>
                  </a:lnTo>
                  <a:lnTo>
                    <a:pt x="828" y="367"/>
                  </a:lnTo>
                  <a:lnTo>
                    <a:pt x="818" y="367"/>
                  </a:lnTo>
                  <a:lnTo>
                    <a:pt x="818" y="360"/>
                  </a:lnTo>
                  <a:lnTo>
                    <a:pt x="730" y="360"/>
                  </a:lnTo>
                  <a:lnTo>
                    <a:pt x="730" y="346"/>
                  </a:lnTo>
                  <a:lnTo>
                    <a:pt x="692" y="346"/>
                  </a:lnTo>
                  <a:lnTo>
                    <a:pt x="692" y="338"/>
                  </a:lnTo>
                  <a:lnTo>
                    <a:pt x="683" y="338"/>
                  </a:lnTo>
                  <a:lnTo>
                    <a:pt x="683" y="329"/>
                  </a:lnTo>
                  <a:lnTo>
                    <a:pt x="666" y="329"/>
                  </a:lnTo>
                  <a:lnTo>
                    <a:pt x="666" y="322"/>
                  </a:lnTo>
                  <a:lnTo>
                    <a:pt x="662" y="322"/>
                  </a:lnTo>
                  <a:lnTo>
                    <a:pt x="662" y="312"/>
                  </a:lnTo>
                  <a:lnTo>
                    <a:pt x="655" y="312"/>
                  </a:lnTo>
                  <a:lnTo>
                    <a:pt x="655" y="305"/>
                  </a:lnTo>
                  <a:lnTo>
                    <a:pt x="643" y="305"/>
                  </a:lnTo>
                  <a:lnTo>
                    <a:pt x="643" y="253"/>
                  </a:lnTo>
                  <a:lnTo>
                    <a:pt x="634" y="253"/>
                  </a:lnTo>
                  <a:lnTo>
                    <a:pt x="634" y="215"/>
                  </a:lnTo>
                  <a:lnTo>
                    <a:pt x="620" y="215"/>
                  </a:lnTo>
                  <a:lnTo>
                    <a:pt x="620" y="201"/>
                  </a:lnTo>
                  <a:lnTo>
                    <a:pt x="610" y="201"/>
                  </a:lnTo>
                  <a:lnTo>
                    <a:pt x="610" y="170"/>
                  </a:lnTo>
                  <a:lnTo>
                    <a:pt x="435" y="170"/>
                  </a:lnTo>
                  <a:lnTo>
                    <a:pt x="435" y="156"/>
                  </a:lnTo>
                  <a:lnTo>
                    <a:pt x="421" y="156"/>
                  </a:lnTo>
                  <a:lnTo>
                    <a:pt x="421" y="132"/>
                  </a:lnTo>
                  <a:lnTo>
                    <a:pt x="411" y="132"/>
                  </a:lnTo>
                  <a:lnTo>
                    <a:pt x="411" y="111"/>
                  </a:lnTo>
                  <a:lnTo>
                    <a:pt x="395" y="111"/>
                  </a:lnTo>
                  <a:lnTo>
                    <a:pt x="395" y="102"/>
                  </a:lnTo>
                  <a:lnTo>
                    <a:pt x="234" y="102"/>
                  </a:lnTo>
                  <a:lnTo>
                    <a:pt x="234" y="95"/>
                  </a:lnTo>
                  <a:lnTo>
                    <a:pt x="220" y="95"/>
                  </a:lnTo>
                  <a:lnTo>
                    <a:pt x="220" y="90"/>
                  </a:lnTo>
                  <a:lnTo>
                    <a:pt x="210" y="90"/>
                  </a:lnTo>
                  <a:lnTo>
                    <a:pt x="210" y="52"/>
                  </a:lnTo>
                  <a:lnTo>
                    <a:pt x="203" y="52"/>
                  </a:lnTo>
                  <a:lnTo>
                    <a:pt x="203" y="40"/>
                  </a:lnTo>
                  <a:lnTo>
                    <a:pt x="194" y="40"/>
                  </a:lnTo>
                  <a:lnTo>
                    <a:pt x="194" y="19"/>
                  </a:lnTo>
                  <a:lnTo>
                    <a:pt x="156" y="19"/>
                  </a:lnTo>
                  <a:lnTo>
                    <a:pt x="156" y="12"/>
                  </a:lnTo>
                  <a:lnTo>
                    <a:pt x="44" y="12"/>
                  </a:lnTo>
                  <a:lnTo>
                    <a:pt x="44" y="0"/>
                  </a:lnTo>
                  <a:lnTo>
                    <a:pt x="0" y="0"/>
                  </a:lnTo>
                </a:path>
              </a:pathLst>
            </a:custGeom>
            <a:noFill/>
            <a:ln w="28575" cap="flat">
              <a:solidFill>
                <a:srgbClr val="0070C0"/>
              </a:solidFill>
              <a:prstDash val="solid"/>
              <a:miter lim="800000"/>
              <a:headEnd/>
              <a:tailEnd/>
            </a:ln>
          </p:spPr>
          <p:txBody>
            <a:bodyPr/>
            <a:lstStyle/>
            <a:p>
              <a:pPr>
                <a:defRPr/>
              </a:pPr>
              <a:endParaRPr lang="en-GB" kern="0" dirty="0">
                <a:solidFill>
                  <a:srgbClr val="003366"/>
                </a:solidFill>
              </a:endParaRPr>
            </a:p>
          </p:txBody>
        </p:sp>
        <p:grpSp>
          <p:nvGrpSpPr>
            <p:cNvPr id="40" name="Group 258"/>
            <p:cNvGrpSpPr>
              <a:grpSpLocks/>
            </p:cNvGrpSpPr>
            <p:nvPr/>
          </p:nvGrpSpPr>
          <p:grpSpPr bwMode="auto">
            <a:xfrm>
              <a:off x="1927720" y="1958603"/>
              <a:ext cx="3488795" cy="2643467"/>
              <a:chOff x="1835784" y="1389056"/>
              <a:chExt cx="3709940" cy="3747922"/>
            </a:xfrm>
          </p:grpSpPr>
          <p:sp>
            <p:nvSpPr>
              <p:cNvPr id="105" name="Line 223"/>
              <p:cNvSpPr>
                <a:spLocks noChangeShapeType="1"/>
              </p:cNvSpPr>
              <p:nvPr/>
            </p:nvSpPr>
            <p:spPr bwMode="auto">
              <a:xfrm>
                <a:off x="2664449" y="2038314"/>
                <a:ext cx="0" cy="95246"/>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06" name="Line 226"/>
              <p:cNvSpPr>
                <a:spLocks noChangeShapeType="1"/>
              </p:cNvSpPr>
              <p:nvPr/>
            </p:nvSpPr>
            <p:spPr bwMode="auto">
              <a:xfrm flipH="1">
                <a:off x="2672385" y="2136735"/>
                <a:ext cx="93662"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07" name="Group 257"/>
              <p:cNvGrpSpPr>
                <a:grpSpLocks/>
              </p:cNvGrpSpPr>
              <p:nvPr/>
            </p:nvGrpSpPr>
            <p:grpSpPr bwMode="auto">
              <a:xfrm>
                <a:off x="1835784" y="1389056"/>
                <a:ext cx="3709940" cy="3747922"/>
                <a:chOff x="1835784" y="1389056"/>
                <a:chExt cx="3709940" cy="3747922"/>
              </a:xfrm>
            </p:grpSpPr>
            <p:sp>
              <p:nvSpPr>
                <p:cNvPr id="108" name="Line 211"/>
                <p:cNvSpPr>
                  <a:spLocks noChangeShapeType="1"/>
                </p:cNvSpPr>
                <p:nvPr/>
              </p:nvSpPr>
              <p:spPr bwMode="auto">
                <a:xfrm>
                  <a:off x="2519987" y="1817662"/>
                  <a:ext cx="0" cy="93658"/>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09" name="Line 220"/>
                <p:cNvSpPr>
                  <a:spLocks noChangeShapeType="1"/>
                </p:cNvSpPr>
                <p:nvPr/>
              </p:nvSpPr>
              <p:spPr bwMode="auto">
                <a:xfrm flipH="1">
                  <a:off x="2546975" y="203196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10" name="Group 256"/>
                <p:cNvGrpSpPr>
                  <a:grpSpLocks/>
                </p:cNvGrpSpPr>
                <p:nvPr/>
              </p:nvGrpSpPr>
              <p:grpSpPr bwMode="auto">
                <a:xfrm>
                  <a:off x="1835784" y="1389056"/>
                  <a:ext cx="3709940" cy="3747922"/>
                  <a:chOff x="1835784" y="1389056"/>
                  <a:chExt cx="3709940" cy="3747922"/>
                </a:xfrm>
              </p:grpSpPr>
              <p:sp>
                <p:nvSpPr>
                  <p:cNvPr id="111" name="Line 207"/>
                  <p:cNvSpPr>
                    <a:spLocks noChangeShapeType="1"/>
                  </p:cNvSpPr>
                  <p:nvPr/>
                </p:nvSpPr>
                <p:spPr bwMode="auto">
                  <a:xfrm>
                    <a:off x="2259641" y="1652569"/>
                    <a:ext cx="0" cy="88896"/>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12" name="Group 255"/>
                  <p:cNvGrpSpPr>
                    <a:grpSpLocks/>
                  </p:cNvGrpSpPr>
                  <p:nvPr/>
                </p:nvGrpSpPr>
                <p:grpSpPr bwMode="auto">
                  <a:xfrm>
                    <a:off x="1835784" y="1389056"/>
                    <a:ext cx="3709940" cy="3747922"/>
                    <a:chOff x="1835784" y="1389056"/>
                    <a:chExt cx="3709940" cy="3747922"/>
                  </a:xfrm>
                </p:grpSpPr>
                <p:sp>
                  <p:nvSpPr>
                    <p:cNvPr id="113" name="Line 202"/>
                    <p:cNvSpPr>
                      <a:spLocks noChangeShapeType="1"/>
                    </p:cNvSpPr>
                    <p:nvPr/>
                  </p:nvSpPr>
                  <p:spPr bwMode="auto">
                    <a:xfrm flipH="1">
                      <a:off x="2115180" y="1501763"/>
                      <a:ext cx="93661"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4" name="Line 205"/>
                    <p:cNvSpPr>
                      <a:spLocks noChangeShapeType="1"/>
                    </p:cNvSpPr>
                    <p:nvPr/>
                  </p:nvSpPr>
                  <p:spPr bwMode="auto">
                    <a:xfrm>
                      <a:off x="2223129" y="1535100"/>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5" name="Line 206"/>
                    <p:cNvSpPr>
                      <a:spLocks noChangeShapeType="1"/>
                    </p:cNvSpPr>
                    <p:nvPr/>
                  </p:nvSpPr>
                  <p:spPr bwMode="auto">
                    <a:xfrm flipH="1">
                      <a:off x="2178680" y="158113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6" name="Line 209"/>
                    <p:cNvSpPr>
                      <a:spLocks noChangeShapeType="1"/>
                    </p:cNvSpPr>
                    <p:nvPr/>
                  </p:nvSpPr>
                  <p:spPr bwMode="auto">
                    <a:xfrm>
                      <a:off x="2464426" y="1735116"/>
                      <a:ext cx="0" cy="88896"/>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7" name="Line 210"/>
                    <p:cNvSpPr>
                      <a:spLocks noChangeShapeType="1"/>
                    </p:cNvSpPr>
                    <p:nvPr/>
                  </p:nvSpPr>
                  <p:spPr bwMode="auto">
                    <a:xfrm flipH="1">
                      <a:off x="2416802" y="1779564"/>
                      <a:ext cx="92074"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8" name="Line 212"/>
                    <p:cNvSpPr>
                      <a:spLocks noChangeShapeType="1"/>
                    </p:cNvSpPr>
                    <p:nvPr/>
                  </p:nvSpPr>
                  <p:spPr bwMode="auto">
                    <a:xfrm flipH="1">
                      <a:off x="2475538" y="1866872"/>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9" name="Line 215"/>
                    <p:cNvSpPr>
                      <a:spLocks noChangeShapeType="1"/>
                    </p:cNvSpPr>
                    <p:nvPr/>
                  </p:nvSpPr>
                  <p:spPr bwMode="auto">
                    <a:xfrm>
                      <a:off x="2553325" y="1900208"/>
                      <a:ext cx="0" cy="93658"/>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0" name="Line 216"/>
                    <p:cNvSpPr>
                      <a:spLocks noChangeShapeType="1"/>
                    </p:cNvSpPr>
                    <p:nvPr/>
                  </p:nvSpPr>
                  <p:spPr bwMode="auto">
                    <a:xfrm flipH="1">
                      <a:off x="2508875" y="1949418"/>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1" name="Line 221"/>
                    <p:cNvSpPr>
                      <a:spLocks noChangeShapeType="1"/>
                    </p:cNvSpPr>
                    <p:nvPr/>
                  </p:nvSpPr>
                  <p:spPr bwMode="auto">
                    <a:xfrm>
                      <a:off x="2627936" y="1985930"/>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2" name="Line 222"/>
                    <p:cNvSpPr>
                      <a:spLocks noChangeShapeType="1"/>
                    </p:cNvSpPr>
                    <p:nvPr/>
                  </p:nvSpPr>
                  <p:spPr bwMode="auto">
                    <a:xfrm flipH="1">
                      <a:off x="2583487" y="203196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23" name="Group 9340"/>
                    <p:cNvGrpSpPr>
                      <a:grpSpLocks/>
                    </p:cNvGrpSpPr>
                    <p:nvPr/>
                  </p:nvGrpSpPr>
                  <p:grpSpPr bwMode="auto">
                    <a:xfrm>
                      <a:off x="1835784" y="1389056"/>
                      <a:ext cx="3709940" cy="3747922"/>
                      <a:chOff x="1835784" y="1389056"/>
                      <a:chExt cx="3709940" cy="3747922"/>
                    </a:xfrm>
                  </p:grpSpPr>
                  <p:sp>
                    <p:nvSpPr>
                      <p:cNvPr id="124" name="Line 227"/>
                      <p:cNvSpPr>
                        <a:spLocks noChangeShapeType="1"/>
                      </p:cNvSpPr>
                      <p:nvPr/>
                    </p:nvSpPr>
                    <p:spPr bwMode="auto">
                      <a:xfrm>
                        <a:off x="2805734" y="2287541"/>
                        <a:ext cx="0" cy="93658"/>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nvGrpSpPr>
                      <p:cNvPr id="125" name="Group 9331"/>
                      <p:cNvGrpSpPr>
                        <a:grpSpLocks/>
                      </p:cNvGrpSpPr>
                      <p:nvPr/>
                    </p:nvGrpSpPr>
                    <p:grpSpPr bwMode="auto">
                      <a:xfrm>
                        <a:off x="1835784" y="1389056"/>
                        <a:ext cx="3709940" cy="3747922"/>
                        <a:chOff x="1835784" y="1389056"/>
                        <a:chExt cx="3709940" cy="3747922"/>
                      </a:xfrm>
                    </p:grpSpPr>
                    <p:sp>
                      <p:nvSpPr>
                        <p:cNvPr id="126" name="Line 235"/>
                        <p:cNvSpPr>
                          <a:spLocks noChangeShapeType="1"/>
                        </p:cNvSpPr>
                        <p:nvPr/>
                      </p:nvSpPr>
                      <p:spPr bwMode="auto">
                        <a:xfrm>
                          <a:off x="3151804" y="2947912"/>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7" name="Line 237"/>
                        <p:cNvSpPr>
                          <a:spLocks noChangeShapeType="1"/>
                        </p:cNvSpPr>
                        <p:nvPr/>
                      </p:nvSpPr>
                      <p:spPr bwMode="auto">
                        <a:xfrm>
                          <a:off x="3174029" y="3005060"/>
                          <a:ext cx="0" cy="93658"/>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nvGrpSpPr>
                        <p:cNvPr id="128" name="Group 9330"/>
                        <p:cNvGrpSpPr>
                          <a:grpSpLocks/>
                        </p:cNvGrpSpPr>
                        <p:nvPr/>
                      </p:nvGrpSpPr>
                      <p:grpSpPr bwMode="auto">
                        <a:xfrm>
                          <a:off x="1835784" y="1389056"/>
                          <a:ext cx="3709940" cy="3747922"/>
                          <a:chOff x="1828888" y="1389056"/>
                          <a:chExt cx="3709940" cy="3747922"/>
                        </a:xfrm>
                      </p:grpSpPr>
                      <p:sp>
                        <p:nvSpPr>
                          <p:cNvPr id="129" name="Line 225"/>
                          <p:cNvSpPr>
                            <a:spLocks noChangeShapeType="1"/>
                          </p:cNvSpPr>
                          <p:nvPr/>
                        </p:nvSpPr>
                        <p:spPr bwMode="auto">
                          <a:xfrm>
                            <a:off x="2719464" y="2092287"/>
                            <a:ext cx="0" cy="93659"/>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0" name="Line 228"/>
                          <p:cNvSpPr>
                            <a:spLocks noChangeShapeType="1"/>
                          </p:cNvSpPr>
                          <p:nvPr/>
                        </p:nvSpPr>
                        <p:spPr bwMode="auto">
                          <a:xfrm flipH="1">
                            <a:off x="2760738" y="2331989"/>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31" name="Group 9329"/>
                          <p:cNvGrpSpPr>
                            <a:grpSpLocks/>
                          </p:cNvGrpSpPr>
                          <p:nvPr/>
                        </p:nvGrpSpPr>
                        <p:grpSpPr bwMode="auto">
                          <a:xfrm>
                            <a:off x="1828888" y="1389056"/>
                            <a:ext cx="3709940" cy="3747922"/>
                            <a:chOff x="1828888" y="1389056"/>
                            <a:chExt cx="3709940" cy="3747922"/>
                          </a:xfrm>
                        </p:grpSpPr>
                        <p:sp>
                          <p:nvSpPr>
                            <p:cNvPr id="132" name="Line 229"/>
                            <p:cNvSpPr>
                              <a:spLocks noChangeShapeType="1"/>
                            </p:cNvSpPr>
                            <p:nvPr/>
                          </p:nvSpPr>
                          <p:spPr bwMode="auto">
                            <a:xfrm>
                              <a:off x="2871862" y="2549467"/>
                              <a:ext cx="0" cy="90484"/>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3" name="Line 230"/>
                            <p:cNvSpPr>
                              <a:spLocks noChangeShapeType="1"/>
                            </p:cNvSpPr>
                            <p:nvPr/>
                          </p:nvSpPr>
                          <p:spPr bwMode="auto">
                            <a:xfrm flipH="1">
                              <a:off x="2824237" y="2595503"/>
                              <a:ext cx="92074"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4" name="Line 231"/>
                            <p:cNvSpPr>
                              <a:spLocks noChangeShapeType="1"/>
                            </p:cNvSpPr>
                            <p:nvPr/>
                          </p:nvSpPr>
                          <p:spPr bwMode="auto">
                            <a:xfrm>
                              <a:off x="2946474" y="2659000"/>
                              <a:ext cx="0" cy="93658"/>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5" name="Line 232"/>
                            <p:cNvSpPr>
                              <a:spLocks noChangeShapeType="1"/>
                            </p:cNvSpPr>
                            <p:nvPr/>
                          </p:nvSpPr>
                          <p:spPr bwMode="auto">
                            <a:xfrm flipH="1">
                              <a:off x="2902024" y="270503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6" name="Line 233"/>
                            <p:cNvSpPr>
                              <a:spLocks noChangeShapeType="1"/>
                            </p:cNvSpPr>
                            <p:nvPr/>
                          </p:nvSpPr>
                          <p:spPr bwMode="auto">
                            <a:xfrm>
                              <a:off x="2987748" y="2768532"/>
                              <a:ext cx="0" cy="93659"/>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7" name="Line 234"/>
                            <p:cNvSpPr>
                              <a:spLocks noChangeShapeType="1"/>
                            </p:cNvSpPr>
                            <p:nvPr/>
                          </p:nvSpPr>
                          <p:spPr bwMode="auto">
                            <a:xfrm flipH="1">
                              <a:off x="2938536" y="2812980"/>
                              <a:ext cx="93662"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38" name="Line 236"/>
                            <p:cNvSpPr>
                              <a:spLocks noChangeShapeType="1"/>
                            </p:cNvSpPr>
                            <p:nvPr/>
                          </p:nvSpPr>
                          <p:spPr bwMode="auto">
                            <a:xfrm flipH="1">
                              <a:off x="3102047" y="2993947"/>
                              <a:ext cx="93661"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9" name="Line 238"/>
                            <p:cNvSpPr>
                              <a:spLocks noChangeShapeType="1"/>
                            </p:cNvSpPr>
                            <p:nvPr/>
                          </p:nvSpPr>
                          <p:spPr bwMode="auto">
                            <a:xfrm flipH="1">
                              <a:off x="3129034" y="3054270"/>
                              <a:ext cx="88899"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nvGrpSpPr>
                            <p:cNvPr id="140" name="Group 9328"/>
                            <p:cNvGrpSpPr>
                              <a:grpSpLocks/>
                            </p:cNvGrpSpPr>
                            <p:nvPr/>
                          </p:nvGrpSpPr>
                          <p:grpSpPr bwMode="auto">
                            <a:xfrm>
                              <a:off x="1828888" y="1389056"/>
                              <a:ext cx="3709940" cy="3747922"/>
                              <a:chOff x="1828888" y="1389056"/>
                              <a:chExt cx="3709940" cy="3747922"/>
                            </a:xfrm>
                          </p:grpSpPr>
                          <p:sp>
                            <p:nvSpPr>
                              <p:cNvPr id="141" name="Line 245"/>
                              <p:cNvSpPr>
                                <a:spLocks noChangeShapeType="1"/>
                              </p:cNvSpPr>
                              <p:nvPr/>
                            </p:nvSpPr>
                            <p:spPr bwMode="auto">
                              <a:xfrm>
                                <a:off x="5491204" y="5046495"/>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42" name="Group 9327"/>
                              <p:cNvGrpSpPr>
                                <a:grpSpLocks/>
                              </p:cNvGrpSpPr>
                              <p:nvPr/>
                            </p:nvGrpSpPr>
                            <p:grpSpPr bwMode="auto">
                              <a:xfrm>
                                <a:off x="1828888" y="1389056"/>
                                <a:ext cx="3709940" cy="3701887"/>
                                <a:chOff x="1828888" y="1389056"/>
                                <a:chExt cx="3709940" cy="3701887"/>
                              </a:xfrm>
                            </p:grpSpPr>
                            <p:sp>
                              <p:nvSpPr>
                                <p:cNvPr id="143" name="Freeform 172"/>
                                <p:cNvSpPr>
                                  <a:spLocks/>
                                </p:cNvSpPr>
                                <p:nvPr/>
                              </p:nvSpPr>
                              <p:spPr bwMode="auto">
                                <a:xfrm>
                                  <a:off x="1828888" y="1389056"/>
                                  <a:ext cx="3706766" cy="3701887"/>
                                </a:xfrm>
                                <a:custGeom>
                                  <a:avLst/>
                                  <a:gdLst>
                                    <a:gd name="T0" fmla="*/ 2711450 w 2335"/>
                                    <a:gd name="T1" fmla="*/ 3702050 h 2332"/>
                                    <a:gd name="T2" fmla="*/ 2506663 w 2335"/>
                                    <a:gd name="T3" fmla="*/ 3622675 h 2332"/>
                                    <a:gd name="T4" fmla="*/ 2328863 w 2335"/>
                                    <a:gd name="T5" fmla="*/ 3548063 h 2332"/>
                                    <a:gd name="T6" fmla="*/ 2309813 w 2335"/>
                                    <a:gd name="T7" fmla="*/ 3462338 h 2332"/>
                                    <a:gd name="T8" fmla="*/ 2251075 w 2335"/>
                                    <a:gd name="T9" fmla="*/ 3303588 h 2332"/>
                                    <a:gd name="T10" fmla="*/ 2217738 w 2335"/>
                                    <a:gd name="T11" fmla="*/ 3221038 h 2332"/>
                                    <a:gd name="T12" fmla="*/ 2068513 w 2335"/>
                                    <a:gd name="T13" fmla="*/ 3152775 h 2332"/>
                                    <a:gd name="T14" fmla="*/ 2032000 w 2335"/>
                                    <a:gd name="T15" fmla="*/ 3063875 h 2332"/>
                                    <a:gd name="T16" fmla="*/ 2012950 w 2335"/>
                                    <a:gd name="T17" fmla="*/ 2992438 h 2332"/>
                                    <a:gd name="T18" fmla="*/ 1979613 w 2335"/>
                                    <a:gd name="T19" fmla="*/ 2921000 h 2332"/>
                                    <a:gd name="T20" fmla="*/ 1727200 w 2335"/>
                                    <a:gd name="T21" fmla="*/ 2789238 h 2332"/>
                                    <a:gd name="T22" fmla="*/ 1704975 w 2335"/>
                                    <a:gd name="T23" fmla="*/ 2717800 h 2332"/>
                                    <a:gd name="T24" fmla="*/ 1663700 w 2335"/>
                                    <a:gd name="T25" fmla="*/ 2427288 h 2332"/>
                                    <a:gd name="T26" fmla="*/ 1649413 w 2335"/>
                                    <a:gd name="T27" fmla="*/ 2371725 h 2332"/>
                                    <a:gd name="T28" fmla="*/ 1522413 w 2335"/>
                                    <a:gd name="T29" fmla="*/ 2297113 h 2332"/>
                                    <a:gd name="T30" fmla="*/ 1485900 w 2335"/>
                                    <a:gd name="T31" fmla="*/ 2239963 h 2332"/>
                                    <a:gd name="T32" fmla="*/ 1422400 w 2335"/>
                                    <a:gd name="T33" fmla="*/ 2160588 h 2332"/>
                                    <a:gd name="T34" fmla="*/ 1385888 w 2335"/>
                                    <a:gd name="T35" fmla="*/ 2108200 h 2332"/>
                                    <a:gd name="T36" fmla="*/ 1370013 w 2335"/>
                                    <a:gd name="T37" fmla="*/ 2047875 h 2332"/>
                                    <a:gd name="T38" fmla="*/ 1344613 w 2335"/>
                                    <a:gd name="T39" fmla="*/ 1665288 h 2332"/>
                                    <a:gd name="T40" fmla="*/ 1317625 w 2335"/>
                                    <a:gd name="T41" fmla="*/ 1604963 h 2332"/>
                                    <a:gd name="T42" fmla="*/ 1306513 w 2335"/>
                                    <a:gd name="T43" fmla="*/ 1574800 h 2332"/>
                                    <a:gd name="T44" fmla="*/ 1270000 w 2335"/>
                                    <a:gd name="T45" fmla="*/ 1544638 h 2332"/>
                                    <a:gd name="T46" fmla="*/ 1244600 w 2335"/>
                                    <a:gd name="T47" fmla="*/ 1484313 h 2332"/>
                                    <a:gd name="T48" fmla="*/ 1158875 w 2335"/>
                                    <a:gd name="T49" fmla="*/ 1428750 h 2332"/>
                                    <a:gd name="T50" fmla="*/ 1128713 w 2335"/>
                                    <a:gd name="T51" fmla="*/ 1371600 h 2332"/>
                                    <a:gd name="T52" fmla="*/ 1117600 w 2335"/>
                                    <a:gd name="T53" fmla="*/ 1319213 h 2332"/>
                                    <a:gd name="T54" fmla="*/ 1076325 w 2335"/>
                                    <a:gd name="T55" fmla="*/ 1255713 h 2332"/>
                                    <a:gd name="T56" fmla="*/ 1039813 w 2335"/>
                                    <a:gd name="T57" fmla="*/ 1206500 h 2332"/>
                                    <a:gd name="T58" fmla="*/ 1028700 w 2335"/>
                                    <a:gd name="T59" fmla="*/ 1149350 h 2332"/>
                                    <a:gd name="T60" fmla="*/ 1014413 w 2335"/>
                                    <a:gd name="T61" fmla="*/ 1052513 h 2332"/>
                                    <a:gd name="T62" fmla="*/ 992188 w 2335"/>
                                    <a:gd name="T63" fmla="*/ 989013 h 2332"/>
                                    <a:gd name="T64" fmla="*/ 976313 w 2335"/>
                                    <a:gd name="T65" fmla="*/ 965200 h 2332"/>
                                    <a:gd name="T66" fmla="*/ 969963 w 2335"/>
                                    <a:gd name="T67" fmla="*/ 928688 h 2332"/>
                                    <a:gd name="T68" fmla="*/ 958850 w 2335"/>
                                    <a:gd name="T69" fmla="*/ 893763 h 2332"/>
                                    <a:gd name="T70" fmla="*/ 928688 w 2335"/>
                                    <a:gd name="T71" fmla="*/ 846138 h 2332"/>
                                    <a:gd name="T72" fmla="*/ 917575 w 2335"/>
                                    <a:gd name="T73" fmla="*/ 800100 h 2332"/>
                                    <a:gd name="T74" fmla="*/ 884238 w 2335"/>
                                    <a:gd name="T75" fmla="*/ 747713 h 2332"/>
                                    <a:gd name="T76" fmla="*/ 876300 w 2335"/>
                                    <a:gd name="T77" fmla="*/ 717550 h 2332"/>
                                    <a:gd name="T78" fmla="*/ 809625 w 2335"/>
                                    <a:gd name="T79" fmla="*/ 695325 h 2332"/>
                                    <a:gd name="T80" fmla="*/ 757238 w 2335"/>
                                    <a:gd name="T81" fmla="*/ 642938 h 2332"/>
                                    <a:gd name="T82" fmla="*/ 735013 w 2335"/>
                                    <a:gd name="T83" fmla="*/ 608013 h 2332"/>
                                    <a:gd name="T84" fmla="*/ 698500 w 2335"/>
                                    <a:gd name="T85" fmla="*/ 560388 h 2332"/>
                                    <a:gd name="T86" fmla="*/ 679450 w 2335"/>
                                    <a:gd name="T87" fmla="*/ 469900 h 2332"/>
                                    <a:gd name="T88" fmla="*/ 623888 w 2335"/>
                                    <a:gd name="T89" fmla="*/ 393700 h 2332"/>
                                    <a:gd name="T90" fmla="*/ 565150 w 2335"/>
                                    <a:gd name="T91" fmla="*/ 346075 h 2332"/>
                                    <a:gd name="T92" fmla="*/ 430213 w 2335"/>
                                    <a:gd name="T93" fmla="*/ 307975 h 2332"/>
                                    <a:gd name="T94" fmla="*/ 415925 w 2335"/>
                                    <a:gd name="T95" fmla="*/ 222250 h 2332"/>
                                    <a:gd name="T96" fmla="*/ 357188 w 2335"/>
                                    <a:gd name="T97" fmla="*/ 192088 h 2332"/>
                                    <a:gd name="T98" fmla="*/ 334963 w 2335"/>
                                    <a:gd name="T99" fmla="*/ 142875 h 2332"/>
                                    <a:gd name="T100" fmla="*/ 307975 w 2335"/>
                                    <a:gd name="T101" fmla="*/ 112713 h 2332"/>
                                    <a:gd name="T102" fmla="*/ 255588 w 2335"/>
                                    <a:gd name="T103" fmla="*/ 79375 h 2332"/>
                                    <a:gd name="T104" fmla="*/ 144463 w 2335"/>
                                    <a:gd name="T105" fmla="*/ 44450 h 2332"/>
                                    <a:gd name="T106" fmla="*/ 0 w 2335"/>
                                    <a:gd name="T107" fmla="*/ 0 h 23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35" h="2332">
                                      <a:moveTo>
                                        <a:pt x="2335" y="2332"/>
                                      </a:moveTo>
                                      <a:lnTo>
                                        <a:pt x="1708" y="2332"/>
                                      </a:lnTo>
                                      <a:lnTo>
                                        <a:pt x="1708" y="2282"/>
                                      </a:lnTo>
                                      <a:lnTo>
                                        <a:pt x="1579" y="2282"/>
                                      </a:lnTo>
                                      <a:lnTo>
                                        <a:pt x="1579" y="2235"/>
                                      </a:lnTo>
                                      <a:lnTo>
                                        <a:pt x="1467" y="2235"/>
                                      </a:lnTo>
                                      <a:lnTo>
                                        <a:pt x="1467" y="2181"/>
                                      </a:lnTo>
                                      <a:lnTo>
                                        <a:pt x="1455" y="2181"/>
                                      </a:lnTo>
                                      <a:lnTo>
                                        <a:pt x="1455" y="2081"/>
                                      </a:lnTo>
                                      <a:lnTo>
                                        <a:pt x="1418" y="2081"/>
                                      </a:lnTo>
                                      <a:lnTo>
                                        <a:pt x="1418" y="2029"/>
                                      </a:lnTo>
                                      <a:lnTo>
                                        <a:pt x="1397" y="2029"/>
                                      </a:lnTo>
                                      <a:lnTo>
                                        <a:pt x="1397" y="1986"/>
                                      </a:lnTo>
                                      <a:lnTo>
                                        <a:pt x="1303" y="1986"/>
                                      </a:lnTo>
                                      <a:lnTo>
                                        <a:pt x="1303" y="1930"/>
                                      </a:lnTo>
                                      <a:lnTo>
                                        <a:pt x="1280" y="1930"/>
                                      </a:lnTo>
                                      <a:lnTo>
                                        <a:pt x="1280" y="1885"/>
                                      </a:lnTo>
                                      <a:lnTo>
                                        <a:pt x="1268" y="1885"/>
                                      </a:lnTo>
                                      <a:lnTo>
                                        <a:pt x="1268" y="1840"/>
                                      </a:lnTo>
                                      <a:lnTo>
                                        <a:pt x="1247" y="1840"/>
                                      </a:lnTo>
                                      <a:lnTo>
                                        <a:pt x="1247" y="1757"/>
                                      </a:lnTo>
                                      <a:lnTo>
                                        <a:pt x="1088" y="1757"/>
                                      </a:lnTo>
                                      <a:lnTo>
                                        <a:pt x="1088" y="1712"/>
                                      </a:lnTo>
                                      <a:lnTo>
                                        <a:pt x="1074" y="1712"/>
                                      </a:lnTo>
                                      <a:lnTo>
                                        <a:pt x="1074" y="1529"/>
                                      </a:lnTo>
                                      <a:lnTo>
                                        <a:pt x="1048" y="1529"/>
                                      </a:lnTo>
                                      <a:lnTo>
                                        <a:pt x="1048" y="1494"/>
                                      </a:lnTo>
                                      <a:lnTo>
                                        <a:pt x="1039" y="1494"/>
                                      </a:lnTo>
                                      <a:lnTo>
                                        <a:pt x="1039" y="1447"/>
                                      </a:lnTo>
                                      <a:lnTo>
                                        <a:pt x="959" y="1447"/>
                                      </a:lnTo>
                                      <a:lnTo>
                                        <a:pt x="959" y="1411"/>
                                      </a:lnTo>
                                      <a:lnTo>
                                        <a:pt x="936" y="1411"/>
                                      </a:lnTo>
                                      <a:lnTo>
                                        <a:pt x="936" y="1361"/>
                                      </a:lnTo>
                                      <a:lnTo>
                                        <a:pt x="896" y="1361"/>
                                      </a:lnTo>
                                      <a:lnTo>
                                        <a:pt x="896" y="1328"/>
                                      </a:lnTo>
                                      <a:lnTo>
                                        <a:pt x="873" y="1328"/>
                                      </a:lnTo>
                                      <a:lnTo>
                                        <a:pt x="873" y="1290"/>
                                      </a:lnTo>
                                      <a:lnTo>
                                        <a:pt x="863" y="1290"/>
                                      </a:lnTo>
                                      <a:lnTo>
                                        <a:pt x="863" y="1049"/>
                                      </a:lnTo>
                                      <a:lnTo>
                                        <a:pt x="847" y="1049"/>
                                      </a:lnTo>
                                      <a:lnTo>
                                        <a:pt x="847" y="1011"/>
                                      </a:lnTo>
                                      <a:lnTo>
                                        <a:pt x="830" y="1011"/>
                                      </a:lnTo>
                                      <a:lnTo>
                                        <a:pt x="830" y="992"/>
                                      </a:lnTo>
                                      <a:lnTo>
                                        <a:pt x="823" y="992"/>
                                      </a:lnTo>
                                      <a:lnTo>
                                        <a:pt x="823" y="973"/>
                                      </a:lnTo>
                                      <a:lnTo>
                                        <a:pt x="800" y="973"/>
                                      </a:lnTo>
                                      <a:lnTo>
                                        <a:pt x="800" y="935"/>
                                      </a:lnTo>
                                      <a:lnTo>
                                        <a:pt x="784" y="935"/>
                                      </a:lnTo>
                                      <a:lnTo>
                                        <a:pt x="784" y="900"/>
                                      </a:lnTo>
                                      <a:lnTo>
                                        <a:pt x="730" y="900"/>
                                      </a:lnTo>
                                      <a:lnTo>
                                        <a:pt x="730" y="864"/>
                                      </a:lnTo>
                                      <a:lnTo>
                                        <a:pt x="711" y="864"/>
                                      </a:lnTo>
                                      <a:lnTo>
                                        <a:pt x="711" y="831"/>
                                      </a:lnTo>
                                      <a:lnTo>
                                        <a:pt x="704" y="831"/>
                                      </a:lnTo>
                                      <a:lnTo>
                                        <a:pt x="704" y="791"/>
                                      </a:lnTo>
                                      <a:lnTo>
                                        <a:pt x="678" y="791"/>
                                      </a:lnTo>
                                      <a:lnTo>
                                        <a:pt x="678" y="760"/>
                                      </a:lnTo>
                                      <a:lnTo>
                                        <a:pt x="655" y="760"/>
                                      </a:lnTo>
                                      <a:lnTo>
                                        <a:pt x="655" y="724"/>
                                      </a:lnTo>
                                      <a:lnTo>
                                        <a:pt x="648" y="724"/>
                                      </a:lnTo>
                                      <a:lnTo>
                                        <a:pt x="648" y="663"/>
                                      </a:lnTo>
                                      <a:lnTo>
                                        <a:pt x="639" y="663"/>
                                      </a:lnTo>
                                      <a:lnTo>
                                        <a:pt x="639" y="623"/>
                                      </a:lnTo>
                                      <a:lnTo>
                                        <a:pt x="625" y="623"/>
                                      </a:lnTo>
                                      <a:lnTo>
                                        <a:pt x="625" y="608"/>
                                      </a:lnTo>
                                      <a:lnTo>
                                        <a:pt x="615" y="608"/>
                                      </a:lnTo>
                                      <a:lnTo>
                                        <a:pt x="615" y="585"/>
                                      </a:lnTo>
                                      <a:lnTo>
                                        <a:pt x="611" y="585"/>
                                      </a:lnTo>
                                      <a:lnTo>
                                        <a:pt x="611" y="563"/>
                                      </a:lnTo>
                                      <a:lnTo>
                                        <a:pt x="604" y="563"/>
                                      </a:lnTo>
                                      <a:lnTo>
                                        <a:pt x="604" y="533"/>
                                      </a:lnTo>
                                      <a:lnTo>
                                        <a:pt x="585" y="533"/>
                                      </a:lnTo>
                                      <a:lnTo>
                                        <a:pt x="585" y="504"/>
                                      </a:lnTo>
                                      <a:lnTo>
                                        <a:pt x="578" y="504"/>
                                      </a:lnTo>
                                      <a:lnTo>
                                        <a:pt x="578" y="471"/>
                                      </a:lnTo>
                                      <a:lnTo>
                                        <a:pt x="557" y="471"/>
                                      </a:lnTo>
                                      <a:lnTo>
                                        <a:pt x="557" y="452"/>
                                      </a:lnTo>
                                      <a:lnTo>
                                        <a:pt x="552" y="452"/>
                                      </a:lnTo>
                                      <a:lnTo>
                                        <a:pt x="552" y="438"/>
                                      </a:lnTo>
                                      <a:lnTo>
                                        <a:pt x="510" y="438"/>
                                      </a:lnTo>
                                      <a:lnTo>
                                        <a:pt x="510" y="405"/>
                                      </a:lnTo>
                                      <a:lnTo>
                                        <a:pt x="477" y="405"/>
                                      </a:lnTo>
                                      <a:lnTo>
                                        <a:pt x="477" y="383"/>
                                      </a:lnTo>
                                      <a:lnTo>
                                        <a:pt x="463" y="383"/>
                                      </a:lnTo>
                                      <a:lnTo>
                                        <a:pt x="463" y="353"/>
                                      </a:lnTo>
                                      <a:lnTo>
                                        <a:pt x="440" y="353"/>
                                      </a:lnTo>
                                      <a:lnTo>
                                        <a:pt x="440" y="296"/>
                                      </a:lnTo>
                                      <a:lnTo>
                                        <a:pt x="428" y="296"/>
                                      </a:lnTo>
                                      <a:lnTo>
                                        <a:pt x="428" y="248"/>
                                      </a:lnTo>
                                      <a:lnTo>
                                        <a:pt x="393" y="248"/>
                                      </a:lnTo>
                                      <a:lnTo>
                                        <a:pt x="393" y="218"/>
                                      </a:lnTo>
                                      <a:lnTo>
                                        <a:pt x="356" y="218"/>
                                      </a:lnTo>
                                      <a:lnTo>
                                        <a:pt x="356" y="194"/>
                                      </a:lnTo>
                                      <a:lnTo>
                                        <a:pt x="271" y="194"/>
                                      </a:lnTo>
                                      <a:lnTo>
                                        <a:pt x="271" y="140"/>
                                      </a:lnTo>
                                      <a:lnTo>
                                        <a:pt x="262" y="140"/>
                                      </a:lnTo>
                                      <a:lnTo>
                                        <a:pt x="262" y="121"/>
                                      </a:lnTo>
                                      <a:lnTo>
                                        <a:pt x="225" y="121"/>
                                      </a:lnTo>
                                      <a:lnTo>
                                        <a:pt x="225" y="90"/>
                                      </a:lnTo>
                                      <a:lnTo>
                                        <a:pt x="211" y="90"/>
                                      </a:lnTo>
                                      <a:lnTo>
                                        <a:pt x="211" y="71"/>
                                      </a:lnTo>
                                      <a:lnTo>
                                        <a:pt x="194" y="71"/>
                                      </a:lnTo>
                                      <a:lnTo>
                                        <a:pt x="194" y="50"/>
                                      </a:lnTo>
                                      <a:lnTo>
                                        <a:pt x="161" y="50"/>
                                      </a:lnTo>
                                      <a:lnTo>
                                        <a:pt x="161" y="28"/>
                                      </a:lnTo>
                                      <a:lnTo>
                                        <a:pt x="91" y="28"/>
                                      </a:lnTo>
                                      <a:lnTo>
                                        <a:pt x="91" y="0"/>
                                      </a:lnTo>
                                      <a:lnTo>
                                        <a:pt x="0" y="0"/>
                                      </a:lnTo>
                                    </a:path>
                                  </a:pathLst>
                                </a:custGeom>
                                <a:noFill/>
                                <a:ln w="25400" cap="flat">
                                  <a:solidFill>
                                    <a:srgbClr val="C00000"/>
                                  </a:solidFill>
                                  <a:prstDash val="solid"/>
                                  <a:miter lim="800000"/>
                                  <a:headEnd/>
                                  <a:tailEnd/>
                                </a:ln>
                              </p:spPr>
                              <p:txBody>
                                <a:bodyPr/>
                                <a:lstStyle/>
                                <a:p>
                                  <a:pPr>
                                    <a:defRPr/>
                                  </a:pPr>
                                  <a:endParaRPr lang="en-GB" kern="0" dirty="0">
                                    <a:solidFill>
                                      <a:srgbClr val="003366"/>
                                    </a:solidFill>
                                  </a:endParaRPr>
                                </a:p>
                              </p:txBody>
                            </p:sp>
                            <p:sp>
                              <p:nvSpPr>
                                <p:cNvPr id="144" name="Line 240"/>
                                <p:cNvSpPr>
                                  <a:spLocks noChangeShapeType="1"/>
                                </p:cNvSpPr>
                                <p:nvPr/>
                              </p:nvSpPr>
                              <p:spPr bwMode="auto">
                                <a:xfrm flipH="1">
                                  <a:off x="3354456" y="3686067"/>
                                  <a:ext cx="93662"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45" name="Line 242"/>
                                <p:cNvSpPr>
                                  <a:spLocks noChangeShapeType="1"/>
                                </p:cNvSpPr>
                                <p:nvPr/>
                              </p:nvSpPr>
                              <p:spPr bwMode="auto">
                                <a:xfrm flipH="1">
                                  <a:off x="3448117" y="3816236"/>
                                  <a:ext cx="88899"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46" name="Line 244"/>
                                <p:cNvSpPr>
                                  <a:spLocks noChangeShapeType="1"/>
                                </p:cNvSpPr>
                                <p:nvPr/>
                              </p:nvSpPr>
                              <p:spPr bwMode="auto">
                                <a:xfrm flipH="1">
                                  <a:off x="3816413" y="4452796"/>
                                  <a:ext cx="88899"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47" name="Line 246"/>
                                <p:cNvSpPr>
                                  <a:spLocks noChangeShapeType="1"/>
                                </p:cNvSpPr>
                                <p:nvPr/>
                              </p:nvSpPr>
                              <p:spPr bwMode="auto">
                                <a:xfrm flipH="1">
                                  <a:off x="5446754" y="5090943"/>
                                  <a:ext cx="92074"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grpSp>
                      </p:grpSp>
                    </p:grpSp>
                  </p:grpSp>
                </p:grpSp>
              </p:grpSp>
            </p:grpSp>
          </p:grpSp>
        </p:grpSp>
      </p:grpSp>
      <p:grpSp>
        <p:nvGrpSpPr>
          <p:cNvPr id="24" name="Group 23"/>
          <p:cNvGrpSpPr/>
          <p:nvPr/>
        </p:nvGrpSpPr>
        <p:grpSpPr>
          <a:xfrm>
            <a:off x="3415517" y="2128869"/>
            <a:ext cx="5689260" cy="2619956"/>
            <a:chOff x="1930706" y="1984355"/>
            <a:chExt cx="5689260" cy="2619956"/>
          </a:xfrm>
        </p:grpSpPr>
        <p:sp>
          <p:nvSpPr>
            <p:cNvPr id="169" name="Freeform 25"/>
            <p:cNvSpPr>
              <a:spLocks/>
            </p:cNvSpPr>
            <p:nvPr/>
          </p:nvSpPr>
          <p:spPr bwMode="auto">
            <a:xfrm>
              <a:off x="2026248" y="1984355"/>
              <a:ext cx="5593718" cy="2619956"/>
            </a:xfrm>
            <a:custGeom>
              <a:avLst/>
              <a:gdLst>
                <a:gd name="T0" fmla="*/ 0 w 3857"/>
                <a:gd name="T1" fmla="*/ 2147483647 h 2340"/>
                <a:gd name="T2" fmla="*/ 2147483647 w 3857"/>
                <a:gd name="T3" fmla="*/ 2147483647 h 2340"/>
                <a:gd name="T4" fmla="*/ 2147483647 w 3857"/>
                <a:gd name="T5" fmla="*/ 2147483647 h 2340"/>
                <a:gd name="T6" fmla="*/ 2147483647 w 3857"/>
                <a:gd name="T7" fmla="*/ 2147483647 h 2340"/>
                <a:gd name="T8" fmla="*/ 2147483647 w 3857"/>
                <a:gd name="T9" fmla="*/ 2147483647 h 2340"/>
                <a:gd name="T10" fmla="*/ 2147483647 w 3857"/>
                <a:gd name="T11" fmla="*/ 2147483647 h 2340"/>
                <a:gd name="T12" fmla="*/ 2147483647 w 3857"/>
                <a:gd name="T13" fmla="*/ 2147483647 h 2340"/>
                <a:gd name="T14" fmla="*/ 2147483647 w 3857"/>
                <a:gd name="T15" fmla="*/ 2147483647 h 2340"/>
                <a:gd name="T16" fmla="*/ 2147483647 w 3857"/>
                <a:gd name="T17" fmla="*/ 2147483647 h 2340"/>
                <a:gd name="T18" fmla="*/ 2147483647 w 3857"/>
                <a:gd name="T19" fmla="*/ 2147483647 h 2340"/>
                <a:gd name="T20" fmla="*/ 2147483647 w 3857"/>
                <a:gd name="T21" fmla="*/ 2147483647 h 2340"/>
                <a:gd name="T22" fmla="*/ 2147483647 w 3857"/>
                <a:gd name="T23" fmla="*/ 2147483647 h 2340"/>
                <a:gd name="T24" fmla="*/ 2147483647 w 3857"/>
                <a:gd name="T25" fmla="*/ 2147483647 h 2340"/>
                <a:gd name="T26" fmla="*/ 2147483647 w 3857"/>
                <a:gd name="T27" fmla="*/ 2147483647 h 2340"/>
                <a:gd name="T28" fmla="*/ 2147483647 w 3857"/>
                <a:gd name="T29" fmla="*/ 2147483647 h 2340"/>
                <a:gd name="T30" fmla="*/ 2147483647 w 3857"/>
                <a:gd name="T31" fmla="*/ 2147483647 h 2340"/>
                <a:gd name="T32" fmla="*/ 2147483647 w 3857"/>
                <a:gd name="T33" fmla="*/ 2147483647 h 2340"/>
                <a:gd name="T34" fmla="*/ 2147483647 w 3857"/>
                <a:gd name="T35" fmla="*/ 2147483647 h 2340"/>
                <a:gd name="T36" fmla="*/ 2147483647 w 3857"/>
                <a:gd name="T37" fmla="*/ 2147483647 h 2340"/>
                <a:gd name="T38" fmla="*/ 2147483647 w 3857"/>
                <a:gd name="T39" fmla="*/ 2147483647 h 2340"/>
                <a:gd name="T40" fmla="*/ 2147483647 w 3857"/>
                <a:gd name="T41" fmla="*/ 2147483647 h 2340"/>
                <a:gd name="T42" fmla="*/ 2147483647 w 3857"/>
                <a:gd name="T43" fmla="*/ 2147483647 h 2340"/>
                <a:gd name="T44" fmla="*/ 2147483647 w 3857"/>
                <a:gd name="T45" fmla="*/ 2147483647 h 2340"/>
                <a:gd name="T46" fmla="*/ 2147483647 w 3857"/>
                <a:gd name="T47" fmla="*/ 2147483647 h 2340"/>
                <a:gd name="T48" fmla="*/ 2147483647 w 3857"/>
                <a:gd name="T49" fmla="*/ 2147483647 h 2340"/>
                <a:gd name="T50" fmla="*/ 2147483647 w 3857"/>
                <a:gd name="T51" fmla="*/ 2147483647 h 2340"/>
                <a:gd name="T52" fmla="*/ 2147483647 w 3857"/>
                <a:gd name="T53" fmla="*/ 2147483647 h 2340"/>
                <a:gd name="T54" fmla="*/ 2147483647 w 3857"/>
                <a:gd name="T55" fmla="*/ 2147483647 h 2340"/>
                <a:gd name="T56" fmla="*/ 2147483647 w 3857"/>
                <a:gd name="T57" fmla="*/ 2147483647 h 2340"/>
                <a:gd name="T58" fmla="*/ 2147483647 w 3857"/>
                <a:gd name="T59" fmla="*/ 2147483647 h 2340"/>
                <a:gd name="T60" fmla="*/ 2147483647 w 3857"/>
                <a:gd name="T61" fmla="*/ 2147483647 h 2340"/>
                <a:gd name="T62" fmla="*/ 2147483647 w 3857"/>
                <a:gd name="T63" fmla="*/ 2147483647 h 2340"/>
                <a:gd name="T64" fmla="*/ 2147483647 w 3857"/>
                <a:gd name="T65" fmla="*/ 2147483647 h 2340"/>
                <a:gd name="T66" fmla="*/ 2147483647 w 3857"/>
                <a:gd name="T67" fmla="*/ 2147483647 h 2340"/>
                <a:gd name="T68" fmla="*/ 2147483647 w 3857"/>
                <a:gd name="T69" fmla="*/ 2147483647 h 2340"/>
                <a:gd name="T70" fmla="*/ 2147483647 w 3857"/>
                <a:gd name="T71" fmla="*/ 2147483647 h 2340"/>
                <a:gd name="T72" fmla="*/ 2147483647 w 3857"/>
                <a:gd name="T73" fmla="*/ 2147483647 h 2340"/>
                <a:gd name="T74" fmla="*/ 2147483647 w 3857"/>
                <a:gd name="T75" fmla="*/ 2147483647 h 2340"/>
                <a:gd name="T76" fmla="*/ 2147483647 w 3857"/>
                <a:gd name="T77" fmla="*/ 2147483647 h 2340"/>
                <a:gd name="T78" fmla="*/ 2147483647 w 3857"/>
                <a:gd name="T79" fmla="*/ 2147483647 h 2340"/>
                <a:gd name="T80" fmla="*/ 2147483647 w 3857"/>
                <a:gd name="T81" fmla="*/ 2147483647 h 2340"/>
                <a:gd name="T82" fmla="*/ 2147483647 w 3857"/>
                <a:gd name="T83" fmla="*/ 2147483647 h 2340"/>
                <a:gd name="T84" fmla="*/ 2147483647 w 3857"/>
                <a:gd name="T85" fmla="*/ 2147483647 h 2340"/>
                <a:gd name="T86" fmla="*/ 2147483647 w 3857"/>
                <a:gd name="T87" fmla="*/ 2147483647 h 2340"/>
                <a:gd name="T88" fmla="*/ 2147483647 w 3857"/>
                <a:gd name="T89" fmla="*/ 2147483647 h 2340"/>
                <a:gd name="T90" fmla="*/ 2147483647 w 3857"/>
                <a:gd name="T91" fmla="*/ 2147483647 h 2340"/>
                <a:gd name="T92" fmla="*/ 2147483647 w 3857"/>
                <a:gd name="T93" fmla="*/ 2147483647 h 2340"/>
                <a:gd name="T94" fmla="*/ 2147483647 w 3857"/>
                <a:gd name="T95" fmla="*/ 2147483647 h 2340"/>
                <a:gd name="T96" fmla="*/ 2147483647 w 3857"/>
                <a:gd name="T97" fmla="*/ 2147483647 h 2340"/>
                <a:gd name="T98" fmla="*/ 2147483647 w 3857"/>
                <a:gd name="T99" fmla="*/ 2147483647 h 2340"/>
                <a:gd name="T100" fmla="*/ 2147483647 w 3857"/>
                <a:gd name="T101" fmla="*/ 2147483647 h 2340"/>
                <a:gd name="T102" fmla="*/ 2147483647 w 3857"/>
                <a:gd name="T103" fmla="*/ 2147483647 h 2340"/>
                <a:gd name="T104" fmla="*/ 2147483647 w 3857"/>
                <a:gd name="T105" fmla="*/ 2147483647 h 2340"/>
                <a:gd name="T106" fmla="*/ 2147483647 w 3857"/>
                <a:gd name="T107" fmla="*/ 2147483647 h 2340"/>
                <a:gd name="T108" fmla="*/ 2147483647 w 3857"/>
                <a:gd name="T109" fmla="*/ 2147483647 h 2340"/>
                <a:gd name="T110" fmla="*/ 2147483647 w 3857"/>
                <a:gd name="T111" fmla="*/ 2147483647 h 2340"/>
                <a:gd name="T112" fmla="*/ 2147483647 w 3857"/>
                <a:gd name="T113" fmla="*/ 2147483647 h 2340"/>
                <a:gd name="T114" fmla="*/ 2147483647 w 3857"/>
                <a:gd name="T115" fmla="*/ 2147483647 h 2340"/>
                <a:gd name="T116" fmla="*/ 2147483647 w 3857"/>
                <a:gd name="T117" fmla="*/ 2147483647 h 2340"/>
                <a:gd name="T118" fmla="*/ 2147483647 w 3857"/>
                <a:gd name="T119" fmla="*/ 2147483647 h 2340"/>
                <a:gd name="T120" fmla="*/ 2147483647 w 3857"/>
                <a:gd name="T121" fmla="*/ 2147483647 h 2340"/>
                <a:gd name="T122" fmla="*/ 2147483647 w 3857"/>
                <a:gd name="T123" fmla="*/ 2147483647 h 2340"/>
                <a:gd name="T124" fmla="*/ 2147483647 w 3857"/>
                <a:gd name="T125" fmla="*/ 2147483647 h 23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57"/>
                <a:gd name="T190" fmla="*/ 0 h 2340"/>
                <a:gd name="T191" fmla="*/ 3857 w 3857"/>
                <a:gd name="T192" fmla="*/ 2340 h 23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57" h="2340">
                  <a:moveTo>
                    <a:pt x="0" y="0"/>
                  </a:moveTo>
                  <a:lnTo>
                    <a:pt x="0" y="18"/>
                  </a:lnTo>
                  <a:lnTo>
                    <a:pt x="52" y="18"/>
                  </a:lnTo>
                  <a:lnTo>
                    <a:pt x="52" y="32"/>
                  </a:lnTo>
                  <a:lnTo>
                    <a:pt x="64" y="32"/>
                  </a:lnTo>
                  <a:lnTo>
                    <a:pt x="64" y="40"/>
                  </a:lnTo>
                  <a:lnTo>
                    <a:pt x="128" y="40"/>
                  </a:lnTo>
                  <a:lnTo>
                    <a:pt x="128" y="94"/>
                  </a:lnTo>
                  <a:lnTo>
                    <a:pt x="148" y="94"/>
                  </a:lnTo>
                  <a:lnTo>
                    <a:pt x="148" y="148"/>
                  </a:lnTo>
                  <a:lnTo>
                    <a:pt x="172" y="148"/>
                  </a:lnTo>
                  <a:lnTo>
                    <a:pt x="172" y="182"/>
                  </a:lnTo>
                  <a:lnTo>
                    <a:pt x="254" y="182"/>
                  </a:lnTo>
                  <a:lnTo>
                    <a:pt x="254" y="210"/>
                  </a:lnTo>
                  <a:lnTo>
                    <a:pt x="351" y="210"/>
                  </a:lnTo>
                  <a:lnTo>
                    <a:pt x="351" y="218"/>
                  </a:lnTo>
                  <a:lnTo>
                    <a:pt x="359" y="218"/>
                  </a:lnTo>
                  <a:lnTo>
                    <a:pt x="359" y="298"/>
                  </a:lnTo>
                  <a:lnTo>
                    <a:pt x="371" y="298"/>
                  </a:lnTo>
                  <a:lnTo>
                    <a:pt x="371" y="318"/>
                  </a:lnTo>
                  <a:lnTo>
                    <a:pt x="387" y="318"/>
                  </a:lnTo>
                  <a:lnTo>
                    <a:pt x="387" y="368"/>
                  </a:lnTo>
                  <a:lnTo>
                    <a:pt x="399" y="368"/>
                  </a:lnTo>
                  <a:lnTo>
                    <a:pt x="399" y="380"/>
                  </a:lnTo>
                  <a:lnTo>
                    <a:pt x="427" y="380"/>
                  </a:lnTo>
                  <a:lnTo>
                    <a:pt x="427" y="412"/>
                  </a:lnTo>
                  <a:lnTo>
                    <a:pt x="573" y="412"/>
                  </a:lnTo>
                  <a:lnTo>
                    <a:pt x="573" y="442"/>
                  </a:lnTo>
                  <a:lnTo>
                    <a:pt x="589" y="442"/>
                  </a:lnTo>
                  <a:lnTo>
                    <a:pt x="589" y="478"/>
                  </a:lnTo>
                  <a:lnTo>
                    <a:pt x="613" y="478"/>
                  </a:lnTo>
                  <a:lnTo>
                    <a:pt x="613" y="502"/>
                  </a:lnTo>
                  <a:lnTo>
                    <a:pt x="635" y="502"/>
                  </a:lnTo>
                  <a:lnTo>
                    <a:pt x="635" y="522"/>
                  </a:lnTo>
                  <a:lnTo>
                    <a:pt x="793" y="522"/>
                  </a:lnTo>
                  <a:lnTo>
                    <a:pt x="793" y="582"/>
                  </a:lnTo>
                  <a:lnTo>
                    <a:pt x="817" y="582"/>
                  </a:lnTo>
                  <a:lnTo>
                    <a:pt x="817" y="624"/>
                  </a:lnTo>
                  <a:lnTo>
                    <a:pt x="945" y="624"/>
                  </a:lnTo>
                  <a:lnTo>
                    <a:pt x="945" y="636"/>
                  </a:lnTo>
                  <a:lnTo>
                    <a:pt x="997" y="636"/>
                  </a:lnTo>
                  <a:lnTo>
                    <a:pt x="997" y="652"/>
                  </a:lnTo>
                  <a:lnTo>
                    <a:pt x="1015" y="652"/>
                  </a:lnTo>
                  <a:lnTo>
                    <a:pt x="1015" y="696"/>
                  </a:lnTo>
                  <a:lnTo>
                    <a:pt x="1041" y="696"/>
                  </a:lnTo>
                  <a:lnTo>
                    <a:pt x="1041" y="714"/>
                  </a:lnTo>
                  <a:lnTo>
                    <a:pt x="1049" y="714"/>
                  </a:lnTo>
                  <a:lnTo>
                    <a:pt x="1049" y="740"/>
                  </a:lnTo>
                  <a:lnTo>
                    <a:pt x="1157" y="740"/>
                  </a:lnTo>
                  <a:lnTo>
                    <a:pt x="1157" y="750"/>
                  </a:lnTo>
                  <a:lnTo>
                    <a:pt x="1207" y="750"/>
                  </a:lnTo>
                  <a:lnTo>
                    <a:pt x="1207" y="762"/>
                  </a:lnTo>
                  <a:lnTo>
                    <a:pt x="1215" y="762"/>
                  </a:lnTo>
                  <a:lnTo>
                    <a:pt x="1215" y="776"/>
                  </a:lnTo>
                  <a:lnTo>
                    <a:pt x="1239" y="776"/>
                  </a:lnTo>
                  <a:lnTo>
                    <a:pt x="1239" y="812"/>
                  </a:lnTo>
                  <a:lnTo>
                    <a:pt x="1247" y="812"/>
                  </a:lnTo>
                  <a:lnTo>
                    <a:pt x="1247" y="834"/>
                  </a:lnTo>
                  <a:lnTo>
                    <a:pt x="1255" y="834"/>
                  </a:lnTo>
                  <a:lnTo>
                    <a:pt x="1255" y="854"/>
                  </a:lnTo>
                  <a:lnTo>
                    <a:pt x="1255" y="884"/>
                  </a:lnTo>
                  <a:lnTo>
                    <a:pt x="1267" y="884"/>
                  </a:lnTo>
                  <a:lnTo>
                    <a:pt x="1267" y="922"/>
                  </a:lnTo>
                  <a:lnTo>
                    <a:pt x="1291" y="922"/>
                  </a:lnTo>
                  <a:lnTo>
                    <a:pt x="1291" y="932"/>
                  </a:lnTo>
                  <a:lnTo>
                    <a:pt x="1355" y="932"/>
                  </a:lnTo>
                  <a:lnTo>
                    <a:pt x="1355" y="942"/>
                  </a:lnTo>
                  <a:lnTo>
                    <a:pt x="1439" y="942"/>
                  </a:lnTo>
                  <a:lnTo>
                    <a:pt x="1439" y="958"/>
                  </a:lnTo>
                  <a:lnTo>
                    <a:pt x="1451" y="958"/>
                  </a:lnTo>
                  <a:lnTo>
                    <a:pt x="1451" y="990"/>
                  </a:lnTo>
                  <a:lnTo>
                    <a:pt x="1477" y="990"/>
                  </a:lnTo>
                  <a:lnTo>
                    <a:pt x="1477" y="1046"/>
                  </a:lnTo>
                  <a:lnTo>
                    <a:pt x="1517" y="1046"/>
                  </a:lnTo>
                  <a:lnTo>
                    <a:pt x="1517" y="1058"/>
                  </a:lnTo>
                  <a:lnTo>
                    <a:pt x="1589" y="1058"/>
                  </a:lnTo>
                  <a:lnTo>
                    <a:pt x="1589" y="1074"/>
                  </a:lnTo>
                  <a:lnTo>
                    <a:pt x="1667" y="1074"/>
                  </a:lnTo>
                  <a:lnTo>
                    <a:pt x="1667" y="1108"/>
                  </a:lnTo>
                  <a:lnTo>
                    <a:pt x="1689" y="1108"/>
                  </a:lnTo>
                  <a:lnTo>
                    <a:pt x="1689" y="1138"/>
                  </a:lnTo>
                  <a:lnTo>
                    <a:pt x="1703" y="1138"/>
                  </a:lnTo>
                  <a:lnTo>
                    <a:pt x="1703" y="1158"/>
                  </a:lnTo>
                  <a:lnTo>
                    <a:pt x="1713" y="1158"/>
                  </a:lnTo>
                  <a:lnTo>
                    <a:pt x="1713" y="1188"/>
                  </a:lnTo>
                  <a:lnTo>
                    <a:pt x="1733" y="1188"/>
                  </a:lnTo>
                  <a:lnTo>
                    <a:pt x="1733" y="1196"/>
                  </a:lnTo>
                  <a:lnTo>
                    <a:pt x="1747" y="1196"/>
                  </a:lnTo>
                  <a:lnTo>
                    <a:pt x="1747" y="1216"/>
                  </a:lnTo>
                  <a:lnTo>
                    <a:pt x="1761" y="1216"/>
                  </a:lnTo>
                  <a:lnTo>
                    <a:pt x="1761" y="1230"/>
                  </a:lnTo>
                  <a:lnTo>
                    <a:pt x="1819" y="1230"/>
                  </a:lnTo>
                  <a:lnTo>
                    <a:pt x="1819" y="1242"/>
                  </a:lnTo>
                  <a:lnTo>
                    <a:pt x="1875" y="1242"/>
                  </a:lnTo>
                  <a:lnTo>
                    <a:pt x="1955" y="1242"/>
                  </a:lnTo>
                  <a:lnTo>
                    <a:pt x="1955" y="1254"/>
                  </a:lnTo>
                  <a:lnTo>
                    <a:pt x="2106" y="1254"/>
                  </a:lnTo>
                  <a:lnTo>
                    <a:pt x="2106" y="1302"/>
                  </a:lnTo>
                  <a:lnTo>
                    <a:pt x="2118" y="1302"/>
                  </a:lnTo>
                  <a:lnTo>
                    <a:pt x="2118" y="1342"/>
                  </a:lnTo>
                  <a:lnTo>
                    <a:pt x="2128" y="1342"/>
                  </a:lnTo>
                  <a:lnTo>
                    <a:pt x="2128" y="1390"/>
                  </a:lnTo>
                  <a:lnTo>
                    <a:pt x="2128" y="1444"/>
                  </a:lnTo>
                  <a:lnTo>
                    <a:pt x="2142" y="1444"/>
                  </a:lnTo>
                  <a:lnTo>
                    <a:pt x="2142" y="1468"/>
                  </a:lnTo>
                  <a:lnTo>
                    <a:pt x="2396" y="1468"/>
                  </a:lnTo>
                  <a:lnTo>
                    <a:pt x="2396" y="1490"/>
                  </a:lnTo>
                  <a:lnTo>
                    <a:pt x="2542" y="1490"/>
                  </a:lnTo>
                  <a:lnTo>
                    <a:pt x="2542" y="1558"/>
                  </a:lnTo>
                  <a:lnTo>
                    <a:pt x="2556" y="1558"/>
                  </a:lnTo>
                  <a:lnTo>
                    <a:pt x="2556" y="1584"/>
                  </a:lnTo>
                  <a:lnTo>
                    <a:pt x="2572" y="1584"/>
                  </a:lnTo>
                  <a:lnTo>
                    <a:pt x="2572" y="1686"/>
                  </a:lnTo>
                  <a:lnTo>
                    <a:pt x="2756" y="1686"/>
                  </a:lnTo>
                  <a:lnTo>
                    <a:pt x="2756" y="1708"/>
                  </a:lnTo>
                  <a:lnTo>
                    <a:pt x="2946" y="1708"/>
                  </a:lnTo>
                  <a:lnTo>
                    <a:pt x="2946" y="1730"/>
                  </a:lnTo>
                  <a:lnTo>
                    <a:pt x="2980" y="1730"/>
                  </a:lnTo>
                  <a:lnTo>
                    <a:pt x="2980" y="1798"/>
                  </a:lnTo>
                  <a:lnTo>
                    <a:pt x="2996" y="1798"/>
                  </a:lnTo>
                  <a:lnTo>
                    <a:pt x="2996" y="1846"/>
                  </a:lnTo>
                  <a:lnTo>
                    <a:pt x="3014" y="1846"/>
                  </a:lnTo>
                  <a:lnTo>
                    <a:pt x="3014" y="1950"/>
                  </a:lnTo>
                  <a:lnTo>
                    <a:pt x="3414" y="1950"/>
                  </a:lnTo>
                  <a:lnTo>
                    <a:pt x="3414" y="1988"/>
                  </a:lnTo>
                  <a:lnTo>
                    <a:pt x="3857" y="1988"/>
                  </a:lnTo>
                  <a:lnTo>
                    <a:pt x="3857" y="2340"/>
                  </a:lnTo>
                </a:path>
              </a:pathLst>
            </a:custGeom>
            <a:noFill/>
            <a:ln w="25400" cap="flat">
              <a:solidFill>
                <a:srgbClr val="00B0F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dirty="0">
                <a:solidFill>
                  <a:srgbClr val="000000"/>
                </a:solidFill>
              </a:endParaRPr>
            </a:p>
          </p:txBody>
        </p:sp>
        <p:sp>
          <p:nvSpPr>
            <p:cNvPr id="168" name="Freeform 24"/>
            <p:cNvSpPr>
              <a:spLocks/>
            </p:cNvSpPr>
            <p:nvPr/>
          </p:nvSpPr>
          <p:spPr bwMode="auto">
            <a:xfrm>
              <a:off x="1930706" y="1984355"/>
              <a:ext cx="5107049" cy="2389310"/>
            </a:xfrm>
            <a:custGeom>
              <a:avLst/>
              <a:gdLst>
                <a:gd name="T0" fmla="*/ 2147483647 w 3522"/>
                <a:gd name="T1" fmla="*/ 0 h 2134"/>
                <a:gd name="T2" fmla="*/ 2147483647 w 3522"/>
                <a:gd name="T3" fmla="*/ 2147483647 h 2134"/>
                <a:gd name="T4" fmla="*/ 2147483647 w 3522"/>
                <a:gd name="T5" fmla="*/ 2147483647 h 2134"/>
                <a:gd name="T6" fmla="*/ 2147483647 w 3522"/>
                <a:gd name="T7" fmla="*/ 2147483647 h 2134"/>
                <a:gd name="T8" fmla="*/ 2147483647 w 3522"/>
                <a:gd name="T9" fmla="*/ 2147483647 h 2134"/>
                <a:gd name="T10" fmla="*/ 2147483647 w 3522"/>
                <a:gd name="T11" fmla="*/ 2147483647 h 2134"/>
                <a:gd name="T12" fmla="*/ 2147483647 w 3522"/>
                <a:gd name="T13" fmla="*/ 2147483647 h 2134"/>
                <a:gd name="T14" fmla="*/ 2147483647 w 3522"/>
                <a:gd name="T15" fmla="*/ 2147483647 h 2134"/>
                <a:gd name="T16" fmla="*/ 2147483647 w 3522"/>
                <a:gd name="T17" fmla="*/ 2147483647 h 2134"/>
                <a:gd name="T18" fmla="*/ 2147483647 w 3522"/>
                <a:gd name="T19" fmla="*/ 2147483647 h 2134"/>
                <a:gd name="T20" fmla="*/ 2147483647 w 3522"/>
                <a:gd name="T21" fmla="*/ 2147483647 h 2134"/>
                <a:gd name="T22" fmla="*/ 2147483647 w 3522"/>
                <a:gd name="T23" fmla="*/ 2147483647 h 2134"/>
                <a:gd name="T24" fmla="*/ 2147483647 w 3522"/>
                <a:gd name="T25" fmla="*/ 2147483647 h 2134"/>
                <a:gd name="T26" fmla="*/ 2147483647 w 3522"/>
                <a:gd name="T27" fmla="*/ 2147483647 h 2134"/>
                <a:gd name="T28" fmla="*/ 2147483647 w 3522"/>
                <a:gd name="T29" fmla="*/ 2147483647 h 2134"/>
                <a:gd name="T30" fmla="*/ 2147483647 w 3522"/>
                <a:gd name="T31" fmla="*/ 2147483647 h 2134"/>
                <a:gd name="T32" fmla="*/ 2147483647 w 3522"/>
                <a:gd name="T33" fmla="*/ 2147483647 h 2134"/>
                <a:gd name="T34" fmla="*/ 2147483647 w 3522"/>
                <a:gd name="T35" fmla="*/ 2147483647 h 2134"/>
                <a:gd name="T36" fmla="*/ 2147483647 w 3522"/>
                <a:gd name="T37" fmla="*/ 2147483647 h 2134"/>
                <a:gd name="T38" fmla="*/ 2147483647 w 3522"/>
                <a:gd name="T39" fmla="*/ 2147483647 h 2134"/>
                <a:gd name="T40" fmla="*/ 2147483647 w 3522"/>
                <a:gd name="T41" fmla="*/ 2147483647 h 2134"/>
                <a:gd name="T42" fmla="*/ 2147483647 w 3522"/>
                <a:gd name="T43" fmla="*/ 2147483647 h 2134"/>
                <a:gd name="T44" fmla="*/ 2147483647 w 3522"/>
                <a:gd name="T45" fmla="*/ 2147483647 h 2134"/>
                <a:gd name="T46" fmla="*/ 2147483647 w 3522"/>
                <a:gd name="T47" fmla="*/ 2147483647 h 2134"/>
                <a:gd name="T48" fmla="*/ 2147483647 w 3522"/>
                <a:gd name="T49" fmla="*/ 2147483647 h 2134"/>
                <a:gd name="T50" fmla="*/ 2147483647 w 3522"/>
                <a:gd name="T51" fmla="*/ 2147483647 h 2134"/>
                <a:gd name="T52" fmla="*/ 2147483647 w 3522"/>
                <a:gd name="T53" fmla="*/ 2147483647 h 2134"/>
                <a:gd name="T54" fmla="*/ 2147483647 w 3522"/>
                <a:gd name="T55" fmla="*/ 2147483647 h 2134"/>
                <a:gd name="T56" fmla="*/ 2147483647 w 3522"/>
                <a:gd name="T57" fmla="*/ 2147483647 h 2134"/>
                <a:gd name="T58" fmla="*/ 2147483647 w 3522"/>
                <a:gd name="T59" fmla="*/ 2147483647 h 2134"/>
                <a:gd name="T60" fmla="*/ 2147483647 w 3522"/>
                <a:gd name="T61" fmla="*/ 2147483647 h 2134"/>
                <a:gd name="T62" fmla="*/ 2147483647 w 3522"/>
                <a:gd name="T63" fmla="*/ 2147483647 h 2134"/>
                <a:gd name="T64" fmla="*/ 2147483647 w 3522"/>
                <a:gd name="T65" fmla="*/ 2147483647 h 2134"/>
                <a:gd name="T66" fmla="*/ 2147483647 w 3522"/>
                <a:gd name="T67" fmla="*/ 2147483647 h 2134"/>
                <a:gd name="T68" fmla="*/ 2147483647 w 3522"/>
                <a:gd name="T69" fmla="*/ 2147483647 h 2134"/>
                <a:gd name="T70" fmla="*/ 2147483647 w 3522"/>
                <a:gd name="T71" fmla="*/ 2147483647 h 2134"/>
                <a:gd name="T72" fmla="*/ 2147483647 w 3522"/>
                <a:gd name="T73" fmla="*/ 2147483647 h 2134"/>
                <a:gd name="T74" fmla="*/ 2147483647 w 3522"/>
                <a:gd name="T75" fmla="*/ 2147483647 h 2134"/>
                <a:gd name="T76" fmla="*/ 2147483647 w 3522"/>
                <a:gd name="T77" fmla="*/ 2147483647 h 2134"/>
                <a:gd name="T78" fmla="*/ 2147483647 w 3522"/>
                <a:gd name="T79" fmla="*/ 2147483647 h 2134"/>
                <a:gd name="T80" fmla="*/ 2147483647 w 3522"/>
                <a:gd name="T81" fmla="*/ 2147483647 h 2134"/>
                <a:gd name="T82" fmla="*/ 2147483647 w 3522"/>
                <a:gd name="T83" fmla="*/ 2147483647 h 2134"/>
                <a:gd name="T84" fmla="*/ 2147483647 w 3522"/>
                <a:gd name="T85" fmla="*/ 2147483647 h 2134"/>
                <a:gd name="T86" fmla="*/ 2147483647 w 3522"/>
                <a:gd name="T87" fmla="*/ 2147483647 h 2134"/>
                <a:gd name="T88" fmla="*/ 2147483647 w 3522"/>
                <a:gd name="T89" fmla="*/ 2147483647 h 2134"/>
                <a:gd name="T90" fmla="*/ 2147483647 w 3522"/>
                <a:gd name="T91" fmla="*/ 2147483647 h 2134"/>
                <a:gd name="T92" fmla="*/ 2147483647 w 3522"/>
                <a:gd name="T93" fmla="*/ 2147483647 h 2134"/>
                <a:gd name="T94" fmla="*/ 2147483647 w 3522"/>
                <a:gd name="T95" fmla="*/ 2147483647 h 21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22"/>
                <a:gd name="T145" fmla="*/ 0 h 2134"/>
                <a:gd name="T146" fmla="*/ 3522 w 3522"/>
                <a:gd name="T147" fmla="*/ 2134 h 21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22" h="2134">
                  <a:moveTo>
                    <a:pt x="0" y="0"/>
                  </a:moveTo>
                  <a:lnTo>
                    <a:pt x="114" y="0"/>
                  </a:lnTo>
                  <a:lnTo>
                    <a:pt x="114" y="20"/>
                  </a:lnTo>
                  <a:lnTo>
                    <a:pt x="140" y="20"/>
                  </a:lnTo>
                  <a:lnTo>
                    <a:pt x="140" y="38"/>
                  </a:lnTo>
                  <a:lnTo>
                    <a:pt x="152" y="38"/>
                  </a:lnTo>
                  <a:lnTo>
                    <a:pt x="152" y="62"/>
                  </a:lnTo>
                  <a:lnTo>
                    <a:pt x="200" y="62"/>
                  </a:lnTo>
                  <a:lnTo>
                    <a:pt x="200" y="110"/>
                  </a:lnTo>
                  <a:lnTo>
                    <a:pt x="222" y="110"/>
                  </a:lnTo>
                  <a:lnTo>
                    <a:pt x="222" y="134"/>
                  </a:lnTo>
                  <a:lnTo>
                    <a:pt x="242" y="134"/>
                  </a:lnTo>
                  <a:lnTo>
                    <a:pt x="242" y="190"/>
                  </a:lnTo>
                  <a:lnTo>
                    <a:pt x="252" y="200"/>
                  </a:lnTo>
                  <a:lnTo>
                    <a:pt x="252" y="250"/>
                  </a:lnTo>
                  <a:lnTo>
                    <a:pt x="339" y="250"/>
                  </a:lnTo>
                  <a:lnTo>
                    <a:pt x="339" y="276"/>
                  </a:lnTo>
                  <a:lnTo>
                    <a:pt x="391" y="276"/>
                  </a:lnTo>
                  <a:lnTo>
                    <a:pt x="391" y="298"/>
                  </a:lnTo>
                  <a:lnTo>
                    <a:pt x="405" y="298"/>
                  </a:lnTo>
                  <a:lnTo>
                    <a:pt x="405" y="316"/>
                  </a:lnTo>
                  <a:lnTo>
                    <a:pt x="427" y="316"/>
                  </a:lnTo>
                  <a:lnTo>
                    <a:pt x="427" y="456"/>
                  </a:lnTo>
                  <a:lnTo>
                    <a:pt x="439" y="456"/>
                  </a:lnTo>
                  <a:lnTo>
                    <a:pt x="439" y="484"/>
                  </a:lnTo>
                  <a:lnTo>
                    <a:pt x="459" y="484"/>
                  </a:lnTo>
                  <a:lnTo>
                    <a:pt x="459" y="534"/>
                  </a:lnTo>
                  <a:lnTo>
                    <a:pt x="473" y="534"/>
                  </a:lnTo>
                  <a:lnTo>
                    <a:pt x="473" y="558"/>
                  </a:lnTo>
                  <a:lnTo>
                    <a:pt x="485" y="558"/>
                  </a:lnTo>
                  <a:lnTo>
                    <a:pt x="485" y="588"/>
                  </a:lnTo>
                  <a:lnTo>
                    <a:pt x="503" y="588"/>
                  </a:lnTo>
                  <a:lnTo>
                    <a:pt x="503" y="606"/>
                  </a:lnTo>
                  <a:lnTo>
                    <a:pt x="547" y="606"/>
                  </a:lnTo>
                  <a:lnTo>
                    <a:pt x="547" y="634"/>
                  </a:lnTo>
                  <a:lnTo>
                    <a:pt x="631" y="634"/>
                  </a:lnTo>
                  <a:lnTo>
                    <a:pt x="631" y="674"/>
                  </a:lnTo>
                  <a:lnTo>
                    <a:pt x="695" y="674"/>
                  </a:lnTo>
                  <a:lnTo>
                    <a:pt x="695" y="710"/>
                  </a:lnTo>
                  <a:lnTo>
                    <a:pt x="809" y="710"/>
                  </a:lnTo>
                  <a:lnTo>
                    <a:pt x="809" y="736"/>
                  </a:lnTo>
                  <a:lnTo>
                    <a:pt x="843" y="736"/>
                  </a:lnTo>
                  <a:lnTo>
                    <a:pt x="843" y="764"/>
                  </a:lnTo>
                  <a:lnTo>
                    <a:pt x="873" y="764"/>
                  </a:lnTo>
                  <a:lnTo>
                    <a:pt x="873" y="920"/>
                  </a:lnTo>
                  <a:lnTo>
                    <a:pt x="901" y="920"/>
                  </a:lnTo>
                  <a:lnTo>
                    <a:pt x="901" y="992"/>
                  </a:lnTo>
                  <a:lnTo>
                    <a:pt x="935" y="992"/>
                  </a:lnTo>
                  <a:lnTo>
                    <a:pt x="935" y="1020"/>
                  </a:lnTo>
                  <a:lnTo>
                    <a:pt x="945" y="1020"/>
                  </a:lnTo>
                  <a:lnTo>
                    <a:pt x="945" y="1054"/>
                  </a:lnTo>
                  <a:lnTo>
                    <a:pt x="1083" y="1054"/>
                  </a:lnTo>
                  <a:lnTo>
                    <a:pt x="1083" y="1108"/>
                  </a:lnTo>
                  <a:lnTo>
                    <a:pt x="1115" y="1108"/>
                  </a:lnTo>
                  <a:lnTo>
                    <a:pt x="1115" y="1154"/>
                  </a:lnTo>
                  <a:lnTo>
                    <a:pt x="1123" y="1154"/>
                  </a:lnTo>
                  <a:lnTo>
                    <a:pt x="1123" y="1186"/>
                  </a:lnTo>
                  <a:lnTo>
                    <a:pt x="1131" y="1186"/>
                  </a:lnTo>
                  <a:lnTo>
                    <a:pt x="1131" y="1224"/>
                  </a:lnTo>
                  <a:lnTo>
                    <a:pt x="1197" y="1224"/>
                  </a:lnTo>
                  <a:lnTo>
                    <a:pt x="1197" y="1254"/>
                  </a:lnTo>
                  <a:lnTo>
                    <a:pt x="1305" y="1254"/>
                  </a:lnTo>
                  <a:lnTo>
                    <a:pt x="1305" y="1352"/>
                  </a:lnTo>
                  <a:lnTo>
                    <a:pt x="1321" y="1352"/>
                  </a:lnTo>
                  <a:lnTo>
                    <a:pt x="1321" y="1394"/>
                  </a:lnTo>
                  <a:lnTo>
                    <a:pt x="1333" y="1394"/>
                  </a:lnTo>
                  <a:lnTo>
                    <a:pt x="1333" y="1436"/>
                  </a:lnTo>
                  <a:lnTo>
                    <a:pt x="1343" y="1436"/>
                  </a:lnTo>
                  <a:lnTo>
                    <a:pt x="1343" y="1476"/>
                  </a:lnTo>
                  <a:lnTo>
                    <a:pt x="1419" y="1476"/>
                  </a:lnTo>
                  <a:lnTo>
                    <a:pt x="1419" y="1514"/>
                  </a:lnTo>
                  <a:lnTo>
                    <a:pt x="1525" y="1514"/>
                  </a:lnTo>
                  <a:lnTo>
                    <a:pt x="1525" y="1592"/>
                  </a:lnTo>
                  <a:lnTo>
                    <a:pt x="1537" y="1592"/>
                  </a:lnTo>
                  <a:lnTo>
                    <a:pt x="1537" y="1630"/>
                  </a:lnTo>
                  <a:lnTo>
                    <a:pt x="1565" y="1630"/>
                  </a:lnTo>
                  <a:lnTo>
                    <a:pt x="1565" y="1672"/>
                  </a:lnTo>
                  <a:lnTo>
                    <a:pt x="1601" y="1672"/>
                  </a:lnTo>
                  <a:lnTo>
                    <a:pt x="1601" y="1706"/>
                  </a:lnTo>
                  <a:lnTo>
                    <a:pt x="1683" y="1706"/>
                  </a:lnTo>
                  <a:lnTo>
                    <a:pt x="1683" y="1748"/>
                  </a:lnTo>
                  <a:lnTo>
                    <a:pt x="1745" y="1748"/>
                  </a:lnTo>
                  <a:lnTo>
                    <a:pt x="1745" y="1784"/>
                  </a:lnTo>
                  <a:lnTo>
                    <a:pt x="1761" y="1784"/>
                  </a:lnTo>
                  <a:lnTo>
                    <a:pt x="1761" y="1822"/>
                  </a:lnTo>
                  <a:lnTo>
                    <a:pt x="1977" y="1822"/>
                  </a:lnTo>
                  <a:lnTo>
                    <a:pt x="1977" y="1872"/>
                  </a:lnTo>
                  <a:lnTo>
                    <a:pt x="2202" y="1872"/>
                  </a:lnTo>
                  <a:lnTo>
                    <a:pt x="2202" y="1916"/>
                  </a:lnTo>
                  <a:lnTo>
                    <a:pt x="2220" y="1916"/>
                  </a:lnTo>
                  <a:lnTo>
                    <a:pt x="2220" y="1962"/>
                  </a:lnTo>
                  <a:lnTo>
                    <a:pt x="2628" y="1962"/>
                  </a:lnTo>
                  <a:lnTo>
                    <a:pt x="2628" y="2066"/>
                  </a:lnTo>
                  <a:lnTo>
                    <a:pt x="2828" y="2066"/>
                  </a:lnTo>
                  <a:lnTo>
                    <a:pt x="2828" y="2134"/>
                  </a:lnTo>
                  <a:lnTo>
                    <a:pt x="3522" y="2134"/>
                  </a:lnTo>
                </a:path>
              </a:pathLst>
            </a:custGeom>
            <a:noFill/>
            <a:ln w="25400" cap="flat">
              <a:solidFill>
                <a:srgbClr val="FF0000"/>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dirty="0">
                <a:solidFill>
                  <a:srgbClr val="000000"/>
                </a:solidFill>
              </a:endParaRPr>
            </a:p>
          </p:txBody>
        </p:sp>
      </p:grpSp>
      <p:sp>
        <p:nvSpPr>
          <p:cNvPr id="167" name="TextBox 12"/>
          <p:cNvSpPr txBox="1">
            <a:spLocks noChangeArrowheads="1"/>
          </p:cNvSpPr>
          <p:nvPr/>
        </p:nvSpPr>
        <p:spPr bwMode="auto">
          <a:xfrm>
            <a:off x="2107870" y="5657672"/>
            <a:ext cx="8432800" cy="369332"/>
          </a:xfrm>
          <a:prstGeom prst="rect">
            <a:avLst/>
          </a:prstGeom>
          <a:noFill/>
          <a:ln>
            <a:noFill/>
          </a:ln>
        </p:spPr>
        <p:txBody>
          <a:bodyPr>
            <a:spAutoFit/>
          </a:bodyPr>
          <a:lstStyle>
            <a:lvl1pPr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1pPr>
            <a:lvl2pPr marL="742950" indent="-28575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2pPr>
            <a:lvl3pPr marL="11430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3pPr>
            <a:lvl4pPr marL="16002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4pPr>
            <a:lvl5pPr marL="20574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5pPr>
            <a:lvl6pPr marL="25146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6pPr>
            <a:lvl7pPr marL="29718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7pPr>
            <a:lvl8pPr marL="34290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8pPr>
            <a:lvl9pPr marL="38862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9pPr>
          </a:lstStyle>
          <a:p>
            <a:pPr marL="60325" eaLnBrk="1" hangingPunct="1">
              <a:tabLst>
                <a:tab pos="1625600" algn="ctr"/>
                <a:tab pos="2324100" algn="ctr"/>
                <a:tab pos="3016250" algn="ctr"/>
                <a:tab pos="3721100" algn="ctr"/>
                <a:tab pos="4413250" algn="ctr"/>
                <a:tab pos="5105400" algn="ctr"/>
                <a:tab pos="5797550" algn="ctr"/>
                <a:tab pos="6470650" algn="ctr"/>
                <a:tab pos="7162800" algn="ctr"/>
                <a:tab pos="7861300" algn="ctr"/>
              </a:tabLst>
            </a:pPr>
            <a:r>
              <a:rPr lang="en-GB" sz="900" b="1" dirty="0">
                <a:solidFill>
                  <a:srgbClr val="0070C0"/>
                </a:solidFill>
              </a:rPr>
              <a:t>Afatinib (LL6) 	242	208	166	126	89	60	35	12	4	0</a:t>
            </a:r>
          </a:p>
          <a:p>
            <a:pPr marL="60325" eaLnBrk="1" hangingPunct="1">
              <a:tabLst>
                <a:tab pos="1625600" algn="ctr"/>
                <a:tab pos="2324100" algn="ctr"/>
                <a:tab pos="3016250" algn="ctr"/>
                <a:tab pos="3721100" algn="ctr"/>
                <a:tab pos="4413250" algn="ctr"/>
                <a:tab pos="5105400" algn="ctr"/>
                <a:tab pos="5797550" algn="ctr"/>
                <a:tab pos="6470650" algn="ctr"/>
                <a:tab pos="7162800" algn="ctr"/>
                <a:tab pos="7861300" algn="ctr"/>
              </a:tabLst>
            </a:pPr>
            <a:r>
              <a:rPr lang="en-GB" sz="900" b="1" dirty="0">
                <a:solidFill>
                  <a:srgbClr val="C00000"/>
                </a:solidFill>
              </a:rPr>
              <a:t>Cis/gem (LL6)	122	70	25	8	1	0	0	0	0	0</a:t>
            </a:r>
          </a:p>
        </p:txBody>
      </p:sp>
      <p:sp>
        <p:nvSpPr>
          <p:cNvPr id="164" name="Title 1"/>
          <p:cNvSpPr txBox="1">
            <a:spLocks/>
          </p:cNvSpPr>
          <p:nvPr/>
        </p:nvSpPr>
        <p:spPr>
          <a:xfrm>
            <a:off x="1756462" y="221863"/>
            <a:ext cx="8911543" cy="830997"/>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algn="ctr">
              <a:lnSpc>
                <a:spcPct val="100000"/>
              </a:lnSpc>
            </a:pPr>
            <a:r>
              <a:rPr lang="en-GB" sz="2400" b="1" dirty="0" err="1">
                <a:solidFill>
                  <a:srgbClr val="0070C0"/>
                </a:solidFill>
                <a:cs typeface="Arial" pitchFamily="34" charset="0"/>
              </a:rPr>
              <a:t>Afatinib</a:t>
            </a:r>
            <a:r>
              <a:rPr lang="en-GB" sz="2400" b="1" dirty="0">
                <a:solidFill>
                  <a:srgbClr val="0070C0"/>
                </a:solidFill>
                <a:cs typeface="Arial" pitchFamily="34" charset="0"/>
              </a:rPr>
              <a:t> </a:t>
            </a:r>
            <a:r>
              <a:rPr lang="en-GB" sz="2400" b="1" dirty="0" err="1">
                <a:solidFill>
                  <a:srgbClr val="0070C0"/>
                </a:solidFill>
                <a:cs typeface="Arial" pitchFamily="34" charset="0"/>
              </a:rPr>
              <a:t>kéo</a:t>
            </a:r>
            <a:r>
              <a:rPr lang="en-GB" sz="2400" b="1" dirty="0">
                <a:solidFill>
                  <a:srgbClr val="0070C0"/>
                </a:solidFill>
                <a:cs typeface="Arial" pitchFamily="34" charset="0"/>
              </a:rPr>
              <a:t> </a:t>
            </a:r>
            <a:r>
              <a:rPr lang="en-GB" sz="2400" b="1" dirty="0" err="1">
                <a:solidFill>
                  <a:srgbClr val="0070C0"/>
                </a:solidFill>
                <a:cs typeface="Arial" pitchFamily="34" charset="0"/>
              </a:rPr>
              <a:t>dài</a:t>
            </a:r>
            <a:r>
              <a:rPr lang="en-GB" sz="2400" b="1" dirty="0">
                <a:solidFill>
                  <a:srgbClr val="0070C0"/>
                </a:solidFill>
                <a:cs typeface="Arial" pitchFamily="34" charset="0"/>
              </a:rPr>
              <a:t> </a:t>
            </a:r>
            <a:r>
              <a:rPr lang="en-GB" sz="2400" b="1" dirty="0" err="1">
                <a:solidFill>
                  <a:srgbClr val="0070C0"/>
                </a:solidFill>
                <a:cs typeface="Arial" pitchFamily="34" charset="0"/>
              </a:rPr>
              <a:t>thời</a:t>
            </a:r>
            <a:r>
              <a:rPr lang="en-GB" sz="2400" b="1" dirty="0">
                <a:solidFill>
                  <a:srgbClr val="0070C0"/>
                </a:solidFill>
                <a:cs typeface="Arial" pitchFamily="34" charset="0"/>
              </a:rPr>
              <a:t> </a:t>
            </a:r>
            <a:r>
              <a:rPr lang="en-GB" sz="2400" b="1" dirty="0" err="1">
                <a:solidFill>
                  <a:srgbClr val="0070C0"/>
                </a:solidFill>
                <a:cs typeface="Arial" pitchFamily="34" charset="0"/>
              </a:rPr>
              <a:t>gian</a:t>
            </a:r>
            <a:r>
              <a:rPr lang="en-GB" sz="2400" b="1" dirty="0">
                <a:solidFill>
                  <a:srgbClr val="0070C0"/>
                </a:solidFill>
                <a:cs typeface="Arial" pitchFamily="34" charset="0"/>
              </a:rPr>
              <a:t> </a:t>
            </a:r>
            <a:r>
              <a:rPr lang="en-GB" sz="2400" b="1" dirty="0" err="1">
                <a:solidFill>
                  <a:srgbClr val="0070C0"/>
                </a:solidFill>
                <a:cs typeface="Arial" pitchFamily="34" charset="0"/>
              </a:rPr>
              <a:t>sống</a:t>
            </a:r>
            <a:r>
              <a:rPr lang="en-GB" sz="2400" b="1" dirty="0">
                <a:solidFill>
                  <a:srgbClr val="0070C0"/>
                </a:solidFill>
                <a:cs typeface="Arial" pitchFamily="34" charset="0"/>
              </a:rPr>
              <a:t> </a:t>
            </a:r>
            <a:r>
              <a:rPr lang="en-GB" sz="2400" b="1" dirty="0" err="1">
                <a:solidFill>
                  <a:srgbClr val="0070C0"/>
                </a:solidFill>
                <a:cs typeface="Arial" pitchFamily="34" charset="0"/>
              </a:rPr>
              <a:t>không</a:t>
            </a:r>
            <a:r>
              <a:rPr lang="en-GB" sz="2400" b="1" dirty="0">
                <a:solidFill>
                  <a:srgbClr val="0070C0"/>
                </a:solidFill>
                <a:cs typeface="Arial" pitchFamily="34" charset="0"/>
              </a:rPr>
              <a:t> </a:t>
            </a:r>
            <a:r>
              <a:rPr lang="en-GB" sz="2400" b="1" dirty="0" err="1">
                <a:solidFill>
                  <a:srgbClr val="0070C0"/>
                </a:solidFill>
                <a:cs typeface="Arial" pitchFamily="34" charset="0"/>
              </a:rPr>
              <a:t>bệnh</a:t>
            </a:r>
            <a:r>
              <a:rPr lang="en-GB" sz="2400" b="1" dirty="0">
                <a:solidFill>
                  <a:srgbClr val="0070C0"/>
                </a:solidFill>
                <a:cs typeface="Arial" pitchFamily="34" charset="0"/>
              </a:rPr>
              <a:t> </a:t>
            </a:r>
            <a:r>
              <a:rPr lang="en-GB" sz="2400" b="1" dirty="0" err="1">
                <a:solidFill>
                  <a:srgbClr val="0070C0"/>
                </a:solidFill>
                <a:cs typeface="Arial" pitchFamily="34" charset="0"/>
              </a:rPr>
              <a:t>tiến</a:t>
            </a:r>
            <a:r>
              <a:rPr lang="en-GB" sz="2400" b="1" dirty="0">
                <a:solidFill>
                  <a:srgbClr val="0070C0"/>
                </a:solidFill>
                <a:cs typeface="Arial" pitchFamily="34" charset="0"/>
              </a:rPr>
              <a:t> </a:t>
            </a:r>
            <a:r>
              <a:rPr lang="en-GB" sz="2400" b="1" dirty="0" err="1">
                <a:solidFill>
                  <a:srgbClr val="0070C0"/>
                </a:solidFill>
                <a:cs typeface="Arial" pitchFamily="34" charset="0"/>
              </a:rPr>
              <a:t>triển</a:t>
            </a:r>
            <a:r>
              <a:rPr lang="en-GB" sz="2400" b="1" dirty="0">
                <a:solidFill>
                  <a:srgbClr val="0070C0"/>
                </a:solidFill>
                <a:cs typeface="Arial" pitchFamily="34" charset="0"/>
              </a:rPr>
              <a:t> </a:t>
            </a:r>
          </a:p>
          <a:p>
            <a:pPr algn="ctr">
              <a:lnSpc>
                <a:spcPct val="100000"/>
              </a:lnSpc>
            </a:pPr>
            <a:r>
              <a:rPr lang="en-GB" sz="2400" b="1" dirty="0">
                <a:solidFill>
                  <a:srgbClr val="0070C0"/>
                </a:solidFill>
                <a:cs typeface="Arial" pitchFamily="34" charset="0"/>
              </a:rPr>
              <a:t>so </a:t>
            </a:r>
            <a:r>
              <a:rPr lang="en-GB" sz="2400" b="1" dirty="0" err="1">
                <a:solidFill>
                  <a:srgbClr val="0070C0"/>
                </a:solidFill>
                <a:cs typeface="Arial" pitchFamily="34" charset="0"/>
              </a:rPr>
              <a:t>với</a:t>
            </a:r>
            <a:r>
              <a:rPr lang="en-GB" sz="2400" b="1" dirty="0">
                <a:solidFill>
                  <a:srgbClr val="0070C0"/>
                </a:solidFill>
                <a:cs typeface="Arial" pitchFamily="34" charset="0"/>
              </a:rPr>
              <a:t> </a:t>
            </a:r>
            <a:r>
              <a:rPr lang="en-GB" sz="2400" b="1" dirty="0" err="1">
                <a:solidFill>
                  <a:srgbClr val="0070C0"/>
                </a:solidFill>
                <a:cs typeface="Arial" pitchFamily="34" charset="0"/>
              </a:rPr>
              <a:t>hóa</a:t>
            </a:r>
            <a:r>
              <a:rPr lang="en-GB" sz="2400" b="1" dirty="0">
                <a:solidFill>
                  <a:srgbClr val="0070C0"/>
                </a:solidFill>
                <a:cs typeface="Arial" pitchFamily="34" charset="0"/>
              </a:rPr>
              <a:t> </a:t>
            </a:r>
            <a:r>
              <a:rPr lang="en-GB" sz="2400" b="1" dirty="0" err="1">
                <a:solidFill>
                  <a:srgbClr val="0070C0"/>
                </a:solidFill>
                <a:cs typeface="Arial" pitchFamily="34" charset="0"/>
              </a:rPr>
              <a:t>trị</a:t>
            </a:r>
            <a:endParaRPr lang="en-GB" sz="2400" b="1" dirty="0">
              <a:solidFill>
                <a:srgbClr val="0070C0"/>
              </a:solidFill>
              <a:cs typeface="Arial" pitchFamily="34" charset="0"/>
            </a:endParaRPr>
          </a:p>
        </p:txBody>
      </p:sp>
    </p:spTree>
    <p:extLst>
      <p:ext uri="{BB962C8B-B14F-4D97-AF65-F5344CB8AC3E}">
        <p14:creationId xmlns:p14="http://schemas.microsoft.com/office/powerpoint/2010/main" val="411804058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45177" y="1987360"/>
            <a:ext cx="9901646" cy="1367041"/>
          </a:xfrm>
        </p:spPr>
        <p:txBody>
          <a:bodyPr vert="horz" wrap="square" lIns="0" tIns="12700" rIns="0" bIns="0" rtlCol="0" anchor="t" anchorCtr="0">
            <a:spAutoFit/>
          </a:bodyPr>
          <a:lstStyle/>
          <a:p>
            <a:pPr marL="38100" algn="ctr">
              <a:lnSpc>
                <a:spcPct val="100000"/>
              </a:lnSpc>
              <a:spcBef>
                <a:spcPts val="100"/>
              </a:spcBef>
            </a:pPr>
            <a:r>
              <a:rPr lang="vi-VN" sz="4400" dirty="0">
                <a:solidFill>
                  <a:schemeClr val="accent1"/>
                </a:solidFill>
                <a:latin typeface="+mn-lt"/>
                <a:cs typeface="Arial"/>
              </a:rPr>
              <a:t>Vai trò của afatinib trong điều trị ung thư phổi tế bào vảy</a:t>
            </a:r>
            <a:endParaRPr lang="en-US" sz="4400" dirty="0">
              <a:solidFill>
                <a:schemeClr val="accent1"/>
              </a:solidFill>
              <a:latin typeface="+mn-lt"/>
              <a:cs typeface="Arial"/>
            </a:endParaRPr>
          </a:p>
        </p:txBody>
      </p:sp>
      <p:pic>
        <p:nvPicPr>
          <p:cNvPr id="3" name="Picture 4" descr="D:\Dossier en cours\Publicis life brand\Module ppt Geotrif\photoshop\Logo BI.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83195" y="582190"/>
            <a:ext cx="1453499" cy="4382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76810633"/>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
          <p:cNvSpPr>
            <a:spLocks noGrp="1"/>
          </p:cNvSpPr>
          <p:nvPr>
            <p:ph type="title"/>
          </p:nvPr>
        </p:nvSpPr>
        <p:spPr>
          <a:xfrm>
            <a:off x="870010" y="250006"/>
            <a:ext cx="10653183" cy="566822"/>
          </a:xfrm>
        </p:spPr>
        <p:txBody>
          <a:bodyPr vert="horz" wrap="square" lIns="0" tIns="12700" rIns="0" bIns="0" rtlCol="0" anchor="t" anchorCtr="0">
            <a:spAutoFit/>
          </a:bodyPr>
          <a:lstStyle/>
          <a:p>
            <a:pPr marL="38100" defTabSz="914400">
              <a:lnSpc>
                <a:spcPct val="100000"/>
              </a:lnSpc>
              <a:spcBef>
                <a:spcPts val="100"/>
              </a:spcBef>
            </a:pPr>
            <a:r>
              <a:rPr lang="en-US" sz="3600" dirty="0" err="1">
                <a:solidFill>
                  <a:srgbClr val="004D99"/>
                </a:solidFill>
                <a:latin typeface="+mn-lt"/>
                <a:cs typeface="Arial"/>
              </a:rPr>
              <a:t>Tổng</a:t>
            </a:r>
            <a:r>
              <a:rPr lang="en-US" sz="3600" dirty="0">
                <a:solidFill>
                  <a:srgbClr val="004D99"/>
                </a:solidFill>
                <a:latin typeface="+mn-lt"/>
                <a:cs typeface="Arial"/>
              </a:rPr>
              <a:t> </a:t>
            </a:r>
            <a:r>
              <a:rPr lang="en-US" sz="3600" dirty="0" err="1">
                <a:solidFill>
                  <a:srgbClr val="004D99"/>
                </a:solidFill>
                <a:latin typeface="+mn-lt"/>
                <a:cs typeface="Arial"/>
              </a:rPr>
              <a:t>quan</a:t>
            </a:r>
            <a:r>
              <a:rPr lang="en-US" sz="3600" dirty="0">
                <a:solidFill>
                  <a:srgbClr val="004D99"/>
                </a:solidFill>
                <a:latin typeface="+mn-lt"/>
                <a:cs typeface="Arial"/>
              </a:rPr>
              <a:t> </a:t>
            </a:r>
            <a:r>
              <a:rPr lang="en-US" sz="3600" dirty="0" err="1">
                <a:solidFill>
                  <a:srgbClr val="004D99"/>
                </a:solidFill>
                <a:latin typeface="+mn-lt"/>
                <a:cs typeface="Arial"/>
              </a:rPr>
              <a:t>về</a:t>
            </a:r>
            <a:r>
              <a:rPr lang="en-US" sz="3600" dirty="0">
                <a:solidFill>
                  <a:srgbClr val="004D99"/>
                </a:solidFill>
                <a:latin typeface="+mn-lt"/>
                <a:cs typeface="Arial"/>
              </a:rPr>
              <a:t> </a:t>
            </a:r>
            <a:r>
              <a:rPr lang="en-US" sz="3600" dirty="0" err="1">
                <a:solidFill>
                  <a:srgbClr val="004D99"/>
                </a:solidFill>
                <a:latin typeface="+mn-lt"/>
                <a:cs typeface="Arial"/>
              </a:rPr>
              <a:t>ung</a:t>
            </a:r>
            <a:r>
              <a:rPr lang="en-US" sz="3600" dirty="0">
                <a:solidFill>
                  <a:srgbClr val="004D99"/>
                </a:solidFill>
                <a:latin typeface="+mn-lt"/>
                <a:cs typeface="Arial"/>
              </a:rPr>
              <a:t> </a:t>
            </a:r>
            <a:r>
              <a:rPr lang="en-US" sz="3600" dirty="0" err="1">
                <a:solidFill>
                  <a:srgbClr val="004D99"/>
                </a:solidFill>
                <a:latin typeface="+mn-lt"/>
                <a:cs typeface="Arial"/>
              </a:rPr>
              <a:t>thư</a:t>
            </a:r>
            <a:r>
              <a:rPr lang="en-US" sz="3600" dirty="0">
                <a:solidFill>
                  <a:srgbClr val="004D99"/>
                </a:solidFill>
                <a:latin typeface="+mn-lt"/>
                <a:cs typeface="Arial"/>
              </a:rPr>
              <a:t> </a:t>
            </a:r>
            <a:r>
              <a:rPr lang="en-US" sz="3600" dirty="0" err="1">
                <a:solidFill>
                  <a:srgbClr val="004D99"/>
                </a:solidFill>
                <a:latin typeface="+mn-lt"/>
                <a:cs typeface="Arial"/>
              </a:rPr>
              <a:t>phổi</a:t>
            </a:r>
            <a:endParaRPr lang="en-US" sz="3600" dirty="0">
              <a:solidFill>
                <a:srgbClr val="004D99"/>
              </a:solidFill>
              <a:latin typeface="+mn-lt"/>
              <a:cs typeface="Arial"/>
            </a:endParaRPr>
          </a:p>
        </p:txBody>
      </p:sp>
      <p:sp>
        <p:nvSpPr>
          <p:cNvPr id="23" name="TextBox 22"/>
          <p:cNvSpPr txBox="1"/>
          <p:nvPr/>
        </p:nvSpPr>
        <p:spPr>
          <a:xfrm>
            <a:off x="830275" y="6396395"/>
            <a:ext cx="5265725" cy="307777"/>
          </a:xfrm>
          <a:prstGeom prst="rect">
            <a:avLst/>
          </a:prstGeom>
          <a:noFill/>
        </p:spPr>
        <p:txBody>
          <a:bodyPr wrap="square" lIns="0" tIns="0" rIns="0" bIns="0" rtlCol="0" anchor="b" anchorCtr="0">
            <a:spAutoFit/>
          </a:bodyPr>
          <a:lstStyle/>
          <a:p>
            <a:pPr marL="114300" indent="-114300"/>
            <a:r>
              <a:rPr lang="en-US" sz="1000" dirty="0">
                <a:solidFill>
                  <a:srgbClr val="000000"/>
                </a:solidFill>
                <a:ea typeface="Tahoma" panose="020B0604030504040204" pitchFamily="34" charset="0"/>
                <a:cs typeface="Tahoma" panose="020B0604030504040204" pitchFamily="34" charset="0"/>
              </a:rPr>
              <a:t>1. http://www.cancer.org/cancer/lungcancer-non-smallcell/. Accessed March 9, 2015.</a:t>
            </a:r>
          </a:p>
          <a:p>
            <a:r>
              <a:rPr lang="pt-BR" sz="1000" dirty="0">
                <a:solidFill>
                  <a:srgbClr val="000000"/>
                </a:solidFill>
                <a:ea typeface="Tahoma" panose="020B0604030504040204" pitchFamily="34" charset="0"/>
                <a:cs typeface="Tahoma" panose="020B0604030504040204" pitchFamily="34" charset="0"/>
              </a:rPr>
              <a:t>2. NCCN Clinical Practice Guidelines in Oncology–NSCLC. Version 5.2015.</a:t>
            </a:r>
          </a:p>
        </p:txBody>
      </p:sp>
      <p:grpSp>
        <p:nvGrpSpPr>
          <p:cNvPr id="2" name="Group 1"/>
          <p:cNvGrpSpPr/>
          <p:nvPr/>
        </p:nvGrpSpPr>
        <p:grpSpPr>
          <a:xfrm>
            <a:off x="1184859" y="1677358"/>
            <a:ext cx="8468982" cy="4257538"/>
            <a:chOff x="1393475" y="1812338"/>
            <a:chExt cx="8468982" cy="4257538"/>
          </a:xfrm>
        </p:grpSpPr>
        <p:grpSp>
          <p:nvGrpSpPr>
            <p:cNvPr id="32" name="Group 31"/>
            <p:cNvGrpSpPr/>
            <p:nvPr/>
          </p:nvGrpSpPr>
          <p:grpSpPr>
            <a:xfrm>
              <a:off x="5227256" y="4308145"/>
              <a:ext cx="1929832" cy="1737360"/>
              <a:chOff x="3175568" y="4140200"/>
              <a:chExt cx="1929832" cy="1737360"/>
            </a:xfrm>
          </p:grpSpPr>
          <p:pic>
            <p:nvPicPr>
              <p:cNvPr id="22" name="Picture 21" descr="Screen Shot 2015-02-27 at 11.08.49 PM.png"/>
              <p:cNvPicPr>
                <a:picLocks noChangeAspect="1"/>
              </p:cNvPicPr>
              <p:nvPr/>
            </p:nvPicPr>
            <p:blipFill>
              <a:blip r:embed="rId2"/>
              <a:srcRect l="42475" t="4403" r="37478" b="71512"/>
              <a:stretch>
                <a:fillRect/>
              </a:stretch>
            </p:blipFill>
            <p:spPr>
              <a:xfrm>
                <a:off x="3222143" y="4140200"/>
                <a:ext cx="1883257" cy="1737360"/>
              </a:xfrm>
              <a:prstGeom prst="rect">
                <a:avLst/>
              </a:prstGeom>
              <a:scene3d>
                <a:camera prst="orthographicFront">
                  <a:rot lat="0" lon="0" rev="11760000"/>
                </a:camera>
                <a:lightRig rig="threePt" dir="t"/>
              </a:scene3d>
            </p:spPr>
          </p:pic>
          <p:sp>
            <p:nvSpPr>
              <p:cNvPr id="24" name="Oval 23"/>
              <p:cNvSpPr/>
              <p:nvPr/>
            </p:nvSpPr>
            <p:spPr bwMode="auto">
              <a:xfrm>
                <a:off x="3175568" y="5143503"/>
                <a:ext cx="152400" cy="15240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a typeface="Tahoma" panose="020B0604030504040204" pitchFamily="34" charset="0"/>
                  <a:cs typeface="Tahoma" panose="020B0604030504040204" pitchFamily="34" charset="0"/>
                </a:endParaRPr>
              </a:p>
            </p:txBody>
          </p:sp>
        </p:grpSp>
        <p:grpSp>
          <p:nvGrpSpPr>
            <p:cNvPr id="30" name="Group 29"/>
            <p:cNvGrpSpPr/>
            <p:nvPr/>
          </p:nvGrpSpPr>
          <p:grpSpPr>
            <a:xfrm>
              <a:off x="7736477" y="4308145"/>
              <a:ext cx="1737360" cy="1737360"/>
              <a:chOff x="6324600" y="4152900"/>
              <a:chExt cx="1737360" cy="1737360"/>
            </a:xfrm>
          </p:grpSpPr>
          <p:pic>
            <p:nvPicPr>
              <p:cNvPr id="21" name="Picture 20" descr="Screen Shot 2015-02-27 at 11.08.49 PM.png"/>
              <p:cNvPicPr>
                <a:picLocks noChangeAspect="1"/>
              </p:cNvPicPr>
              <p:nvPr/>
            </p:nvPicPr>
            <p:blipFill>
              <a:blip r:embed="rId2"/>
              <a:srcRect l="57511" t="67650" r="23444" b="7548"/>
              <a:stretch>
                <a:fillRect/>
              </a:stretch>
            </p:blipFill>
            <p:spPr>
              <a:xfrm>
                <a:off x="6324600" y="4152900"/>
                <a:ext cx="1737360" cy="1737360"/>
              </a:xfrm>
              <a:prstGeom prst="rect">
                <a:avLst/>
              </a:prstGeom>
              <a:scene3d>
                <a:camera prst="orthographicFront">
                  <a:rot lat="0" lon="0" rev="18900000"/>
                </a:camera>
                <a:lightRig rig="threePt" dir="t"/>
              </a:scene3d>
            </p:spPr>
          </p:pic>
          <p:sp>
            <p:nvSpPr>
              <p:cNvPr id="29" name="Oval 28"/>
              <p:cNvSpPr/>
              <p:nvPr/>
            </p:nvSpPr>
            <p:spPr bwMode="auto">
              <a:xfrm>
                <a:off x="7772406" y="5549901"/>
                <a:ext cx="152400" cy="15240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a typeface="Tahoma" panose="020B0604030504040204" pitchFamily="34" charset="0"/>
                  <a:cs typeface="Tahoma" panose="020B0604030504040204" pitchFamily="34" charset="0"/>
                </a:endParaRPr>
              </a:p>
            </p:txBody>
          </p:sp>
        </p:grpSp>
        <p:pic>
          <p:nvPicPr>
            <p:cNvPr id="13" name="Picture 12" descr="Screen Shot 2015-02-27 at 11.08.49 PM.png"/>
            <p:cNvPicPr>
              <a:picLocks noChangeAspect="1"/>
            </p:cNvPicPr>
            <p:nvPr/>
          </p:nvPicPr>
          <p:blipFill rotWithShape="1">
            <a:blip r:embed="rId2">
              <a:clrChange>
                <a:clrFrom>
                  <a:srgbClr val="FEFFFF"/>
                </a:clrFrom>
                <a:clrTo>
                  <a:srgbClr val="FEFFFF">
                    <a:alpha val="0"/>
                  </a:srgbClr>
                </a:clrTo>
              </a:clrChange>
            </a:blip>
            <a:srcRect l="5388" t="40128" r="75688" b="34961"/>
            <a:stretch/>
          </p:blipFill>
          <p:spPr>
            <a:xfrm>
              <a:off x="1393475" y="1978960"/>
              <a:ext cx="1726344" cy="1744980"/>
            </a:xfrm>
            <a:prstGeom prst="rect">
              <a:avLst/>
            </a:prstGeom>
          </p:spPr>
        </p:pic>
        <p:pic>
          <p:nvPicPr>
            <p:cNvPr id="20" name="Picture 19" descr="Screen Shot 2015-02-27 at 11.08.49 PM.png"/>
            <p:cNvPicPr>
              <a:picLocks noChangeAspect="1"/>
            </p:cNvPicPr>
            <p:nvPr/>
          </p:nvPicPr>
          <p:blipFill>
            <a:blip r:embed="rId2"/>
            <a:srcRect l="18419" t="71566" r="62536" b="3631"/>
            <a:stretch>
              <a:fillRect/>
            </a:stretch>
          </p:blipFill>
          <p:spPr>
            <a:xfrm>
              <a:off x="3095897" y="4332516"/>
              <a:ext cx="1737360" cy="1737360"/>
            </a:xfrm>
            <a:prstGeom prst="rect">
              <a:avLst/>
            </a:prstGeom>
            <a:scene3d>
              <a:camera prst="orthographicFront">
                <a:rot lat="0" lon="0" rev="1980000"/>
              </a:camera>
              <a:lightRig rig="threePt" dir="t"/>
            </a:scene3d>
          </p:spPr>
        </p:pic>
        <p:sp>
          <p:nvSpPr>
            <p:cNvPr id="16" name="TextBox 15"/>
            <p:cNvSpPr txBox="1"/>
            <p:nvPr/>
          </p:nvSpPr>
          <p:spPr>
            <a:xfrm>
              <a:off x="3089133" y="3608320"/>
              <a:ext cx="2057400" cy="578882"/>
            </a:xfrm>
            <a:prstGeom prst="roundRect">
              <a:avLst/>
            </a:prstGeom>
            <a:solidFill>
              <a:srgbClr val="002060"/>
            </a:solidFill>
            <a:ln w="38100" cap="flat" cmpd="sng" algn="ctr">
              <a:solidFill>
                <a:schemeClr val="tx1">
                  <a:lumMod val="50000"/>
                  <a:lumOff val="50000"/>
                </a:schemeClr>
              </a:solidFill>
              <a:prstDash val="solid"/>
              <a:round/>
              <a:headEnd type="none" w="med" len="med"/>
              <a:tailEnd type="none" w="med" len="med"/>
            </a:ln>
          </p:spPr>
          <p:txBody>
            <a:bodyPr wrap="square" rtlCol="0">
              <a:spAutoFit/>
            </a:bodyPr>
            <a:lstStyle>
              <a:defPPr>
                <a:defRPr lang="en-US"/>
              </a:defPPr>
              <a:lvl1pPr algn="ctr">
                <a:defRPr sz="1400">
                  <a:solidFill>
                    <a:schemeClr val="tx1">
                      <a:lumMod val="65000"/>
                      <a:lumOff val="35000"/>
                    </a:schemeClr>
                  </a:solidFill>
                </a:defRPr>
              </a:lvl1pPr>
            </a:lstStyle>
            <a:p>
              <a:r>
                <a:rPr lang="en-US" dirty="0" err="1">
                  <a:solidFill>
                    <a:schemeClr val="bg1"/>
                  </a:solidFill>
                  <a:ea typeface="Tahoma" panose="020B0604030504040204" pitchFamily="34" charset="0"/>
                  <a:cs typeface="Tahoma" panose="020B0604030504040204" pitchFamily="34" charset="0"/>
                </a:rPr>
                <a:t>Tế</a:t>
              </a:r>
              <a:r>
                <a:rPr lang="en-US" dirty="0">
                  <a:solidFill>
                    <a:schemeClr val="bg1"/>
                  </a:solidFill>
                  <a:ea typeface="Tahoma" panose="020B0604030504040204" pitchFamily="34" charset="0"/>
                  <a:cs typeface="Tahoma" panose="020B0604030504040204" pitchFamily="34" charset="0"/>
                </a:rPr>
                <a:t> </a:t>
              </a:r>
              <a:r>
                <a:rPr lang="en-US" dirty="0" err="1">
                  <a:solidFill>
                    <a:schemeClr val="bg1"/>
                  </a:solidFill>
                  <a:ea typeface="Tahoma" panose="020B0604030504040204" pitchFamily="34" charset="0"/>
                  <a:cs typeface="Tahoma" panose="020B0604030504040204" pitchFamily="34" charset="0"/>
                </a:rPr>
                <a:t>bào</a:t>
              </a:r>
              <a:r>
                <a:rPr lang="en-US" dirty="0">
                  <a:solidFill>
                    <a:schemeClr val="bg1"/>
                  </a:solidFill>
                  <a:ea typeface="Tahoma" panose="020B0604030504040204" pitchFamily="34" charset="0"/>
                  <a:cs typeface="Tahoma" panose="020B0604030504040204" pitchFamily="34" charset="0"/>
                </a:rPr>
                <a:t> </a:t>
              </a:r>
              <a:r>
                <a:rPr lang="en-US" dirty="0" err="1">
                  <a:solidFill>
                    <a:schemeClr val="bg1"/>
                  </a:solidFill>
                  <a:ea typeface="Tahoma" panose="020B0604030504040204" pitchFamily="34" charset="0"/>
                  <a:cs typeface="Tahoma" panose="020B0604030504040204" pitchFamily="34" charset="0"/>
                </a:rPr>
                <a:t>lớn</a:t>
              </a:r>
              <a:endParaRPr lang="en-US" dirty="0">
                <a:solidFill>
                  <a:schemeClr val="bg1"/>
                </a:solidFill>
                <a:ea typeface="Tahoma" panose="020B0604030504040204" pitchFamily="34" charset="0"/>
                <a:cs typeface="Tahoma" panose="020B0604030504040204" pitchFamily="34" charset="0"/>
              </a:endParaRPr>
            </a:p>
            <a:p>
              <a:r>
                <a:rPr lang="en-US" dirty="0">
                  <a:solidFill>
                    <a:schemeClr val="bg1"/>
                  </a:solidFill>
                  <a:ea typeface="Tahoma" panose="020B0604030504040204" pitchFamily="34" charset="0"/>
                  <a:cs typeface="Tahoma" panose="020B0604030504040204" pitchFamily="34" charset="0"/>
                </a:rPr>
                <a:t>(15%)</a:t>
              </a:r>
            </a:p>
          </p:txBody>
        </p:sp>
        <p:sp>
          <p:nvSpPr>
            <p:cNvPr id="17" name="TextBox 16"/>
            <p:cNvSpPr txBox="1"/>
            <p:nvPr/>
          </p:nvSpPr>
          <p:spPr>
            <a:xfrm>
              <a:off x="5256595" y="3608320"/>
              <a:ext cx="1981200" cy="578882"/>
            </a:xfrm>
            <a:prstGeom prst="roundRect">
              <a:avLst/>
            </a:prstGeom>
            <a:solidFill>
              <a:srgbClr val="002060"/>
            </a:solidFill>
            <a:ln w="38100" cap="flat" cmpd="sng" algn="ctr">
              <a:solidFill>
                <a:schemeClr val="tx1">
                  <a:lumMod val="50000"/>
                  <a:lumOff val="50000"/>
                </a:schemeClr>
              </a:solidFill>
              <a:prstDash val="solid"/>
              <a:round/>
              <a:headEnd type="none" w="med" len="med"/>
              <a:tailEnd type="none" w="med" len="med"/>
            </a:ln>
          </p:spPr>
          <p:txBody>
            <a:bodyPr wrap="square" rtlCol="0">
              <a:spAutoFit/>
            </a:bodyPr>
            <a:lstStyle/>
            <a:p>
              <a:pPr algn="ctr"/>
              <a:r>
                <a:rPr lang="en-US" sz="1400" dirty="0" err="1">
                  <a:solidFill>
                    <a:schemeClr val="bg1"/>
                  </a:solidFill>
                  <a:ea typeface="Tahoma" panose="020B0604030504040204" pitchFamily="34" charset="0"/>
                  <a:cs typeface="Tahoma" panose="020B0604030504040204" pitchFamily="34" charset="0"/>
                </a:rPr>
                <a:t>Tế</a:t>
              </a:r>
              <a:r>
                <a:rPr lang="en-US" sz="1400" dirty="0">
                  <a:solidFill>
                    <a:schemeClr val="bg1"/>
                  </a:solidFill>
                  <a:ea typeface="Tahoma" panose="020B0604030504040204" pitchFamily="34" charset="0"/>
                  <a:cs typeface="Tahoma" panose="020B0604030504040204" pitchFamily="34" charset="0"/>
                </a:rPr>
                <a:t> </a:t>
              </a:r>
              <a:r>
                <a:rPr lang="en-US" sz="1400" dirty="0" err="1">
                  <a:solidFill>
                    <a:schemeClr val="bg1"/>
                  </a:solidFill>
                  <a:ea typeface="Tahoma" panose="020B0604030504040204" pitchFamily="34" charset="0"/>
                  <a:cs typeface="Tahoma" panose="020B0604030504040204" pitchFamily="34" charset="0"/>
                </a:rPr>
                <a:t>bào</a:t>
              </a:r>
              <a:r>
                <a:rPr lang="en-US" sz="1400" dirty="0">
                  <a:solidFill>
                    <a:schemeClr val="bg1"/>
                  </a:solidFill>
                  <a:ea typeface="Tahoma" panose="020B0604030504040204" pitchFamily="34" charset="0"/>
                  <a:cs typeface="Tahoma" panose="020B0604030504040204" pitchFamily="34" charset="0"/>
                </a:rPr>
                <a:t> </a:t>
              </a:r>
              <a:r>
                <a:rPr lang="en-US" sz="1400" dirty="0" err="1">
                  <a:solidFill>
                    <a:schemeClr val="bg1"/>
                  </a:solidFill>
                  <a:ea typeface="Tahoma" panose="020B0604030504040204" pitchFamily="34" charset="0"/>
                  <a:cs typeface="Tahoma" panose="020B0604030504040204" pitchFamily="34" charset="0"/>
                </a:rPr>
                <a:t>tuyến</a:t>
              </a:r>
              <a:endParaRPr lang="en-US" sz="1400" dirty="0">
                <a:solidFill>
                  <a:schemeClr val="bg1"/>
                </a:solidFill>
                <a:ea typeface="Tahoma" panose="020B0604030504040204" pitchFamily="34" charset="0"/>
                <a:cs typeface="Tahoma" panose="020B0604030504040204" pitchFamily="34" charset="0"/>
              </a:endParaRPr>
            </a:p>
            <a:p>
              <a:pPr algn="ctr"/>
              <a:r>
                <a:rPr lang="en-US" sz="1400" dirty="0">
                  <a:solidFill>
                    <a:schemeClr val="bg1"/>
                  </a:solidFill>
                  <a:ea typeface="Tahoma" panose="020B0604030504040204" pitchFamily="34" charset="0"/>
                  <a:cs typeface="Tahoma" panose="020B0604030504040204" pitchFamily="34" charset="0"/>
                </a:rPr>
                <a:t>(50%)</a:t>
              </a:r>
            </a:p>
          </p:txBody>
        </p:sp>
        <p:sp>
          <p:nvSpPr>
            <p:cNvPr id="18" name="TextBox 17"/>
            <p:cNvSpPr txBox="1"/>
            <p:nvPr/>
          </p:nvSpPr>
          <p:spPr>
            <a:xfrm>
              <a:off x="7347857" y="3608320"/>
              <a:ext cx="2514600" cy="578882"/>
            </a:xfrm>
            <a:prstGeom prst="roundRect">
              <a:avLst/>
            </a:prstGeom>
            <a:solidFill>
              <a:srgbClr val="002060"/>
            </a:solidFill>
            <a:ln w="38100" cap="flat" cmpd="sng" algn="ctr">
              <a:solidFill>
                <a:schemeClr val="tx1">
                  <a:lumMod val="50000"/>
                  <a:lumOff val="50000"/>
                </a:schemeClr>
              </a:solidFill>
              <a:prstDash val="solid"/>
              <a:round/>
              <a:headEnd type="none" w="med" len="med"/>
              <a:tailEnd type="none" w="med" len="med"/>
            </a:ln>
          </p:spPr>
          <p:txBody>
            <a:bodyPr wrap="square" rtlCol="0">
              <a:spAutoFit/>
            </a:bodyPr>
            <a:lstStyle>
              <a:defPPr>
                <a:defRPr lang="en-US"/>
              </a:defPPr>
              <a:lvl1pPr algn="ctr">
                <a:defRPr sz="1400">
                  <a:solidFill>
                    <a:schemeClr val="tx1">
                      <a:lumMod val="65000"/>
                      <a:lumOff val="35000"/>
                    </a:schemeClr>
                  </a:solidFill>
                </a:defRPr>
              </a:lvl1pPr>
            </a:lstStyle>
            <a:p>
              <a:r>
                <a:rPr lang="en-US" dirty="0" err="1">
                  <a:solidFill>
                    <a:schemeClr val="bg1"/>
                  </a:solidFill>
                  <a:ea typeface="Tahoma" panose="020B0604030504040204" pitchFamily="34" charset="0"/>
                  <a:cs typeface="Tahoma" panose="020B0604030504040204" pitchFamily="34" charset="0"/>
                </a:rPr>
                <a:t>Tế</a:t>
              </a:r>
              <a:r>
                <a:rPr lang="en-US" dirty="0">
                  <a:solidFill>
                    <a:schemeClr val="bg1"/>
                  </a:solidFill>
                  <a:ea typeface="Tahoma" panose="020B0604030504040204" pitchFamily="34" charset="0"/>
                  <a:cs typeface="Tahoma" panose="020B0604030504040204" pitchFamily="34" charset="0"/>
                </a:rPr>
                <a:t> </a:t>
              </a:r>
              <a:r>
                <a:rPr lang="en-US" dirty="0" err="1">
                  <a:solidFill>
                    <a:schemeClr val="bg1"/>
                  </a:solidFill>
                  <a:ea typeface="Tahoma" panose="020B0604030504040204" pitchFamily="34" charset="0"/>
                  <a:cs typeface="Tahoma" panose="020B0604030504040204" pitchFamily="34" charset="0"/>
                </a:rPr>
                <a:t>bào</a:t>
              </a:r>
              <a:r>
                <a:rPr lang="en-US" dirty="0">
                  <a:solidFill>
                    <a:schemeClr val="bg1"/>
                  </a:solidFill>
                  <a:ea typeface="Tahoma" panose="020B0604030504040204" pitchFamily="34" charset="0"/>
                  <a:cs typeface="Tahoma" panose="020B0604030504040204" pitchFamily="34" charset="0"/>
                </a:rPr>
                <a:t> </a:t>
              </a:r>
              <a:r>
                <a:rPr lang="en-US" dirty="0" err="1">
                  <a:solidFill>
                    <a:schemeClr val="bg1"/>
                  </a:solidFill>
                  <a:ea typeface="Tahoma" panose="020B0604030504040204" pitchFamily="34" charset="0"/>
                  <a:cs typeface="Tahoma" panose="020B0604030504040204" pitchFamily="34" charset="0"/>
                </a:rPr>
                <a:t>vảy</a:t>
              </a:r>
              <a:br>
                <a:rPr lang="en-US" dirty="0">
                  <a:solidFill>
                    <a:schemeClr val="bg1"/>
                  </a:solidFill>
                  <a:ea typeface="Tahoma" panose="020B0604030504040204" pitchFamily="34" charset="0"/>
                  <a:cs typeface="Tahoma" panose="020B0604030504040204" pitchFamily="34" charset="0"/>
                </a:rPr>
              </a:br>
              <a:r>
                <a:rPr lang="en-US" u="sng" dirty="0">
                  <a:solidFill>
                    <a:schemeClr val="bg1"/>
                  </a:solidFill>
                  <a:ea typeface="Tahoma" panose="020B0604030504040204" pitchFamily="34" charset="0"/>
                  <a:cs typeface="Tahoma" panose="020B0604030504040204" pitchFamily="34" charset="0"/>
                </a:rPr>
                <a:t>(20%-30%)</a:t>
              </a:r>
            </a:p>
          </p:txBody>
        </p:sp>
        <p:sp>
          <p:nvSpPr>
            <p:cNvPr id="37" name="Freeform 36"/>
            <p:cNvSpPr/>
            <p:nvPr/>
          </p:nvSpPr>
          <p:spPr>
            <a:xfrm>
              <a:off x="3964577" y="2392408"/>
              <a:ext cx="4815840" cy="182880"/>
            </a:xfrm>
            <a:custGeom>
              <a:avLst/>
              <a:gdLst>
                <a:gd name="connsiteX0" fmla="*/ 0 w 4815840"/>
                <a:gd name="connsiteY0" fmla="*/ 167640 h 182880"/>
                <a:gd name="connsiteX1" fmla="*/ 0 w 4815840"/>
                <a:gd name="connsiteY1" fmla="*/ 0 h 182880"/>
                <a:gd name="connsiteX2" fmla="*/ 4815840 w 4815840"/>
                <a:gd name="connsiteY2" fmla="*/ 0 h 182880"/>
                <a:gd name="connsiteX3" fmla="*/ 4815840 w 4815840"/>
                <a:gd name="connsiteY3" fmla="*/ 182880 h 182880"/>
              </a:gdLst>
              <a:ahLst/>
              <a:cxnLst>
                <a:cxn ang="0">
                  <a:pos x="connsiteX0" y="connsiteY0"/>
                </a:cxn>
                <a:cxn ang="0">
                  <a:pos x="connsiteX1" y="connsiteY1"/>
                </a:cxn>
                <a:cxn ang="0">
                  <a:pos x="connsiteX2" y="connsiteY2"/>
                </a:cxn>
                <a:cxn ang="0">
                  <a:pos x="connsiteX3" y="connsiteY3"/>
                </a:cxn>
              </a:cxnLst>
              <a:rect l="l" t="t" r="r" b="b"/>
              <a:pathLst>
                <a:path w="4815840" h="182880">
                  <a:moveTo>
                    <a:pt x="0" y="167640"/>
                  </a:moveTo>
                  <a:lnTo>
                    <a:pt x="0" y="0"/>
                  </a:lnTo>
                  <a:lnTo>
                    <a:pt x="4815840" y="0"/>
                  </a:lnTo>
                  <a:lnTo>
                    <a:pt x="4815840" y="18288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Tahoma" panose="020B0604030504040204" pitchFamily="34" charset="0"/>
                <a:cs typeface="Tahoma" panose="020B0604030504040204" pitchFamily="34" charset="0"/>
              </a:endParaRPr>
            </a:p>
          </p:txBody>
        </p:sp>
        <p:sp>
          <p:nvSpPr>
            <p:cNvPr id="38" name="Freeform 37"/>
            <p:cNvSpPr/>
            <p:nvPr/>
          </p:nvSpPr>
          <p:spPr>
            <a:xfrm>
              <a:off x="6197237" y="2400028"/>
              <a:ext cx="0" cy="175260"/>
            </a:xfrm>
            <a:custGeom>
              <a:avLst/>
              <a:gdLst>
                <a:gd name="connsiteX0" fmla="*/ 0 w 0"/>
                <a:gd name="connsiteY0" fmla="*/ 0 h 175260"/>
                <a:gd name="connsiteX1" fmla="*/ 0 w 0"/>
                <a:gd name="connsiteY1" fmla="*/ 175260 h 175260"/>
              </a:gdLst>
              <a:ahLst/>
              <a:cxnLst>
                <a:cxn ang="0">
                  <a:pos x="connsiteX0" y="connsiteY0"/>
                </a:cxn>
                <a:cxn ang="0">
                  <a:pos x="connsiteX1" y="connsiteY1"/>
                </a:cxn>
              </a:cxnLst>
              <a:rect l="l" t="t" r="r" b="b"/>
              <a:pathLst>
                <a:path h="175260">
                  <a:moveTo>
                    <a:pt x="0" y="0"/>
                  </a:moveTo>
                  <a:lnTo>
                    <a:pt x="0" y="17526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Tahoma" panose="020B0604030504040204" pitchFamily="34" charset="0"/>
                <a:cs typeface="Tahoma" panose="020B0604030504040204" pitchFamily="34" charset="0"/>
              </a:endParaRPr>
            </a:p>
          </p:txBody>
        </p:sp>
        <p:sp>
          <p:nvSpPr>
            <p:cNvPr id="39" name="Freeform 38"/>
            <p:cNvSpPr/>
            <p:nvPr/>
          </p:nvSpPr>
          <p:spPr>
            <a:xfrm>
              <a:off x="6197237" y="2099041"/>
              <a:ext cx="0" cy="243840"/>
            </a:xfrm>
            <a:custGeom>
              <a:avLst/>
              <a:gdLst>
                <a:gd name="connsiteX0" fmla="*/ 0 w 0"/>
                <a:gd name="connsiteY0" fmla="*/ 0 h 243840"/>
                <a:gd name="connsiteX1" fmla="*/ 0 w 0"/>
                <a:gd name="connsiteY1" fmla="*/ 243840 h 243840"/>
              </a:gdLst>
              <a:ahLst/>
              <a:cxnLst>
                <a:cxn ang="0">
                  <a:pos x="connsiteX0" y="connsiteY0"/>
                </a:cxn>
                <a:cxn ang="0">
                  <a:pos x="connsiteX1" y="connsiteY1"/>
                </a:cxn>
              </a:cxnLst>
              <a:rect l="l" t="t" r="r" b="b"/>
              <a:pathLst>
                <a:path h="243840">
                  <a:moveTo>
                    <a:pt x="0" y="0"/>
                  </a:moveTo>
                  <a:lnTo>
                    <a:pt x="0" y="24384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Tahoma" panose="020B0604030504040204" pitchFamily="34" charset="0"/>
                <a:cs typeface="Tahoma" panose="020B0604030504040204" pitchFamily="34" charset="0"/>
              </a:endParaRPr>
            </a:p>
          </p:txBody>
        </p:sp>
        <p:sp>
          <p:nvSpPr>
            <p:cNvPr id="5" name="TextBox 4"/>
            <p:cNvSpPr txBox="1"/>
            <p:nvPr/>
          </p:nvSpPr>
          <p:spPr>
            <a:xfrm>
              <a:off x="5099688" y="1812338"/>
              <a:ext cx="2057400" cy="408623"/>
            </a:xfrm>
            <a:prstGeom prst="roundRect">
              <a:avLst/>
            </a:prstGeom>
            <a:solidFill>
              <a:srgbClr val="002060"/>
            </a:solidFill>
            <a:ln w="38100" cap="flat" cmpd="sng" algn="ctr">
              <a:solidFill>
                <a:schemeClr val="bg1">
                  <a:lumMod val="75000"/>
                </a:schemeClr>
              </a:solidFill>
              <a:prstDash val="solid"/>
              <a:round/>
              <a:headEnd type="none" w="med" len="med"/>
              <a:tailEnd type="none" w="med" len="med"/>
            </a:ln>
          </p:spPr>
          <p:txBody>
            <a:bodyPr wrap="square" rtlCol="0">
              <a:spAutoFit/>
            </a:bodyPr>
            <a:lstStyle/>
            <a:p>
              <a:pPr algn="ctr"/>
              <a:r>
                <a:rPr lang="en-US" dirty="0">
                  <a:solidFill>
                    <a:schemeClr val="bg1"/>
                  </a:solidFill>
                  <a:ea typeface="Tahoma" panose="020B0604030504040204" pitchFamily="34" charset="0"/>
                  <a:cs typeface="Tahoma" panose="020B0604030504040204" pitchFamily="34" charset="0"/>
                </a:rPr>
                <a:t>Ung </a:t>
              </a:r>
              <a:r>
                <a:rPr lang="en-US" dirty="0" err="1">
                  <a:solidFill>
                    <a:schemeClr val="bg1"/>
                  </a:solidFill>
                  <a:ea typeface="Tahoma" panose="020B0604030504040204" pitchFamily="34" charset="0"/>
                  <a:cs typeface="Tahoma" panose="020B0604030504040204" pitchFamily="34" charset="0"/>
                </a:rPr>
                <a:t>thư</a:t>
              </a:r>
              <a:r>
                <a:rPr lang="en-US" dirty="0">
                  <a:solidFill>
                    <a:schemeClr val="bg1"/>
                  </a:solidFill>
                  <a:ea typeface="Tahoma" panose="020B0604030504040204" pitchFamily="34" charset="0"/>
                  <a:cs typeface="Tahoma" panose="020B0604030504040204" pitchFamily="34" charset="0"/>
                </a:rPr>
                <a:t> </a:t>
              </a:r>
              <a:r>
                <a:rPr lang="en-US" dirty="0" err="1">
                  <a:solidFill>
                    <a:schemeClr val="bg1"/>
                  </a:solidFill>
                  <a:ea typeface="Tahoma" panose="020B0604030504040204" pitchFamily="34" charset="0"/>
                  <a:cs typeface="Tahoma" panose="020B0604030504040204" pitchFamily="34" charset="0"/>
                </a:rPr>
                <a:t>phổi</a:t>
              </a:r>
              <a:endParaRPr lang="en-US" dirty="0">
                <a:solidFill>
                  <a:schemeClr val="bg1"/>
                </a:solidFill>
                <a:ea typeface="Tahoma" panose="020B0604030504040204" pitchFamily="34" charset="0"/>
                <a:cs typeface="Tahoma" panose="020B0604030504040204" pitchFamily="34" charset="0"/>
              </a:endParaRPr>
            </a:p>
          </p:txBody>
        </p:sp>
        <p:sp>
          <p:nvSpPr>
            <p:cNvPr id="14" name="TextBox 13"/>
            <p:cNvSpPr txBox="1"/>
            <p:nvPr/>
          </p:nvSpPr>
          <p:spPr>
            <a:xfrm>
              <a:off x="3302940" y="2602340"/>
              <a:ext cx="1515524" cy="578882"/>
            </a:xfrm>
            <a:prstGeom prst="roundRect">
              <a:avLst/>
            </a:prstGeom>
            <a:solidFill>
              <a:schemeClr val="bg2"/>
            </a:solidFill>
            <a:ln w="38100" cap="flat" cmpd="sng" algn="ctr">
              <a:noFill/>
              <a:prstDash val="solid"/>
              <a:round/>
              <a:headEnd type="none" w="med" len="med"/>
              <a:tailEnd type="none" w="med" len="med"/>
            </a:ln>
          </p:spPr>
          <p:txBody>
            <a:bodyPr wrap="square" rtlCol="0">
              <a:spAutoFit/>
            </a:bodyPr>
            <a:lstStyle/>
            <a:p>
              <a:pPr algn="ctr"/>
              <a:r>
                <a:rPr lang="en-US" sz="1400" dirty="0" err="1">
                  <a:solidFill>
                    <a:srgbClr val="000000"/>
                  </a:solidFill>
                  <a:ea typeface="Tahoma" panose="020B0604030504040204" pitchFamily="34" charset="0"/>
                  <a:cs typeface="Tahoma" panose="020B0604030504040204" pitchFamily="34" charset="0"/>
                </a:rPr>
                <a:t>Tế</a:t>
              </a:r>
              <a:r>
                <a:rPr lang="en-US" sz="1400" dirty="0">
                  <a:solidFill>
                    <a:srgbClr val="000000"/>
                  </a:solidFill>
                  <a:ea typeface="Tahoma" panose="020B0604030504040204" pitchFamily="34" charset="0"/>
                  <a:cs typeface="Tahoma" panose="020B0604030504040204" pitchFamily="34" charset="0"/>
                </a:rPr>
                <a:t> </a:t>
              </a:r>
              <a:r>
                <a:rPr lang="en-US" sz="1400" dirty="0" err="1">
                  <a:solidFill>
                    <a:srgbClr val="000000"/>
                  </a:solidFill>
                  <a:ea typeface="Tahoma" panose="020B0604030504040204" pitchFamily="34" charset="0"/>
                  <a:cs typeface="Tahoma" panose="020B0604030504040204" pitchFamily="34" charset="0"/>
                </a:rPr>
                <a:t>bào</a:t>
              </a:r>
              <a:r>
                <a:rPr lang="en-US" sz="1400" dirty="0">
                  <a:solidFill>
                    <a:srgbClr val="000000"/>
                  </a:solidFill>
                  <a:ea typeface="Tahoma" panose="020B0604030504040204" pitchFamily="34" charset="0"/>
                  <a:cs typeface="Tahoma" panose="020B0604030504040204" pitchFamily="34" charset="0"/>
                </a:rPr>
                <a:t> </a:t>
              </a:r>
              <a:r>
                <a:rPr lang="en-US" sz="1400" dirty="0" err="1">
                  <a:solidFill>
                    <a:srgbClr val="000000"/>
                  </a:solidFill>
                  <a:ea typeface="Tahoma" panose="020B0604030504040204" pitchFamily="34" charset="0"/>
                  <a:cs typeface="Tahoma" panose="020B0604030504040204" pitchFamily="34" charset="0"/>
                </a:rPr>
                <a:t>nhỏ</a:t>
              </a:r>
              <a:r>
                <a:rPr lang="en-US" sz="1400" dirty="0">
                  <a:solidFill>
                    <a:srgbClr val="000000"/>
                  </a:solidFill>
                  <a:ea typeface="Tahoma" panose="020B0604030504040204" pitchFamily="34" charset="0"/>
                  <a:cs typeface="Tahoma" panose="020B0604030504040204" pitchFamily="34" charset="0"/>
                </a:rPr>
                <a:t> (≈10%-15%)</a:t>
              </a:r>
            </a:p>
          </p:txBody>
        </p:sp>
        <p:sp>
          <p:nvSpPr>
            <p:cNvPr id="34" name="TextBox 33"/>
            <p:cNvSpPr txBox="1"/>
            <p:nvPr/>
          </p:nvSpPr>
          <p:spPr>
            <a:xfrm>
              <a:off x="7881257" y="2557320"/>
              <a:ext cx="1981200" cy="578882"/>
            </a:xfrm>
            <a:prstGeom prst="roundRect">
              <a:avLst/>
            </a:prstGeom>
            <a:solidFill>
              <a:schemeClr val="bg2"/>
            </a:solidFill>
            <a:ln w="38100" cap="flat" cmpd="sng" algn="ctr">
              <a:noFill/>
              <a:prstDash val="solid"/>
              <a:round/>
              <a:headEnd type="none" w="med" len="med"/>
              <a:tailEnd type="none" w="med" len="med"/>
            </a:ln>
          </p:spPr>
          <p:txBody>
            <a:bodyPr wrap="square" rtlCol="0">
              <a:spAutoFit/>
            </a:bodyPr>
            <a:lstStyle/>
            <a:p>
              <a:pPr algn="ctr"/>
              <a:r>
                <a:rPr lang="en-US" sz="1400" dirty="0" err="1">
                  <a:solidFill>
                    <a:srgbClr val="000000"/>
                  </a:solidFill>
                  <a:ea typeface="Tahoma" panose="020B0604030504040204" pitchFamily="34" charset="0"/>
                  <a:cs typeface="Tahoma" panose="020B0604030504040204" pitchFamily="34" charset="0"/>
                </a:rPr>
                <a:t>Khác</a:t>
              </a:r>
              <a:r>
                <a:rPr lang="en-US" sz="1400" dirty="0">
                  <a:solidFill>
                    <a:srgbClr val="000000"/>
                  </a:solidFill>
                  <a:ea typeface="Tahoma" panose="020B0604030504040204" pitchFamily="34" charset="0"/>
                  <a:cs typeface="Tahoma" panose="020B0604030504040204" pitchFamily="34" charset="0"/>
                </a:rPr>
                <a:t> (&lt;5%)</a:t>
              </a:r>
            </a:p>
            <a:p>
              <a:pPr algn="ctr"/>
              <a:r>
                <a:rPr lang="en-US" sz="1400" dirty="0">
                  <a:solidFill>
                    <a:srgbClr val="000000"/>
                  </a:solidFill>
                  <a:ea typeface="Tahoma" panose="020B0604030504040204" pitchFamily="34" charset="0"/>
                  <a:cs typeface="Tahoma" panose="020B0604030504040204" pitchFamily="34" charset="0"/>
                </a:rPr>
                <a:t>(eg, carcinoid)</a:t>
              </a:r>
            </a:p>
          </p:txBody>
        </p:sp>
        <p:sp>
          <p:nvSpPr>
            <p:cNvPr id="40" name="Freeform 39"/>
            <p:cNvSpPr/>
            <p:nvPr/>
          </p:nvSpPr>
          <p:spPr>
            <a:xfrm>
              <a:off x="3964577" y="3429253"/>
              <a:ext cx="4815840" cy="182880"/>
            </a:xfrm>
            <a:custGeom>
              <a:avLst/>
              <a:gdLst>
                <a:gd name="connsiteX0" fmla="*/ 0 w 4815840"/>
                <a:gd name="connsiteY0" fmla="*/ 167640 h 182880"/>
                <a:gd name="connsiteX1" fmla="*/ 0 w 4815840"/>
                <a:gd name="connsiteY1" fmla="*/ 0 h 182880"/>
                <a:gd name="connsiteX2" fmla="*/ 4815840 w 4815840"/>
                <a:gd name="connsiteY2" fmla="*/ 0 h 182880"/>
                <a:gd name="connsiteX3" fmla="*/ 4815840 w 4815840"/>
                <a:gd name="connsiteY3" fmla="*/ 182880 h 182880"/>
              </a:gdLst>
              <a:ahLst/>
              <a:cxnLst>
                <a:cxn ang="0">
                  <a:pos x="connsiteX0" y="connsiteY0"/>
                </a:cxn>
                <a:cxn ang="0">
                  <a:pos x="connsiteX1" y="connsiteY1"/>
                </a:cxn>
                <a:cxn ang="0">
                  <a:pos x="connsiteX2" y="connsiteY2"/>
                </a:cxn>
                <a:cxn ang="0">
                  <a:pos x="connsiteX3" y="connsiteY3"/>
                </a:cxn>
              </a:cxnLst>
              <a:rect l="l" t="t" r="r" b="b"/>
              <a:pathLst>
                <a:path w="4815840" h="182880">
                  <a:moveTo>
                    <a:pt x="0" y="167640"/>
                  </a:moveTo>
                  <a:lnTo>
                    <a:pt x="0" y="0"/>
                  </a:lnTo>
                  <a:lnTo>
                    <a:pt x="4815840" y="0"/>
                  </a:lnTo>
                  <a:lnTo>
                    <a:pt x="4815840" y="18288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Tahoma" panose="020B0604030504040204" pitchFamily="34" charset="0"/>
                <a:cs typeface="Tahoma" panose="020B0604030504040204" pitchFamily="34" charset="0"/>
              </a:endParaRPr>
            </a:p>
          </p:txBody>
        </p:sp>
        <p:sp>
          <p:nvSpPr>
            <p:cNvPr id="41" name="Freeform 40"/>
            <p:cNvSpPr/>
            <p:nvPr/>
          </p:nvSpPr>
          <p:spPr>
            <a:xfrm>
              <a:off x="6197237" y="3036011"/>
              <a:ext cx="45719" cy="393242"/>
            </a:xfrm>
            <a:custGeom>
              <a:avLst/>
              <a:gdLst>
                <a:gd name="connsiteX0" fmla="*/ 0 w 0"/>
                <a:gd name="connsiteY0" fmla="*/ 0 h 175260"/>
                <a:gd name="connsiteX1" fmla="*/ 0 w 0"/>
                <a:gd name="connsiteY1" fmla="*/ 175260 h 175260"/>
              </a:gdLst>
              <a:ahLst/>
              <a:cxnLst>
                <a:cxn ang="0">
                  <a:pos x="connsiteX0" y="connsiteY0"/>
                </a:cxn>
                <a:cxn ang="0">
                  <a:pos x="connsiteX1" y="connsiteY1"/>
                </a:cxn>
              </a:cxnLst>
              <a:rect l="l" t="t" r="r" b="b"/>
              <a:pathLst>
                <a:path h="175260">
                  <a:moveTo>
                    <a:pt x="0" y="0"/>
                  </a:moveTo>
                  <a:lnTo>
                    <a:pt x="0" y="17526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Tahoma" panose="020B0604030504040204" pitchFamily="34" charset="0"/>
                <a:cs typeface="Tahoma" panose="020B0604030504040204" pitchFamily="34" charset="0"/>
              </a:endParaRPr>
            </a:p>
          </p:txBody>
        </p:sp>
        <p:sp>
          <p:nvSpPr>
            <p:cNvPr id="15" name="TextBox 14"/>
            <p:cNvSpPr txBox="1"/>
            <p:nvPr/>
          </p:nvSpPr>
          <p:spPr>
            <a:xfrm>
              <a:off x="4723195" y="2557320"/>
              <a:ext cx="3048000" cy="578882"/>
            </a:xfrm>
            <a:prstGeom prst="roundRect">
              <a:avLst/>
            </a:prstGeom>
            <a:solidFill>
              <a:schemeClr val="bg2"/>
            </a:solidFill>
            <a:ln w="38100" cap="flat" cmpd="sng" algn="ctr">
              <a:noFill/>
              <a:prstDash val="solid"/>
              <a:round/>
              <a:headEnd type="none" w="med" len="med"/>
              <a:tailEnd type="none" w="med" len="med"/>
            </a:ln>
          </p:spPr>
          <p:txBody>
            <a:bodyPr wrap="square" rtlCol="0">
              <a:spAutoFit/>
            </a:bodyPr>
            <a:lstStyle/>
            <a:p>
              <a:pPr algn="ctr"/>
              <a:r>
                <a:rPr lang="en-US" sz="1400" dirty="0" err="1">
                  <a:solidFill>
                    <a:srgbClr val="000000"/>
                  </a:solidFill>
                  <a:ea typeface="Tahoma" panose="020B0604030504040204" pitchFamily="34" charset="0"/>
                  <a:cs typeface="Tahoma" panose="020B0604030504040204" pitchFamily="34" charset="0"/>
                </a:rPr>
                <a:t>Không</a:t>
              </a:r>
              <a:r>
                <a:rPr lang="en-US" sz="1400" dirty="0">
                  <a:solidFill>
                    <a:srgbClr val="000000"/>
                  </a:solidFill>
                  <a:ea typeface="Tahoma" panose="020B0604030504040204" pitchFamily="34" charset="0"/>
                  <a:cs typeface="Tahoma" panose="020B0604030504040204" pitchFamily="34" charset="0"/>
                </a:rPr>
                <a:t> </a:t>
              </a:r>
              <a:r>
                <a:rPr lang="en-US" sz="1400" dirty="0" err="1">
                  <a:solidFill>
                    <a:srgbClr val="000000"/>
                  </a:solidFill>
                  <a:ea typeface="Tahoma" panose="020B0604030504040204" pitchFamily="34" charset="0"/>
                  <a:cs typeface="Tahoma" panose="020B0604030504040204" pitchFamily="34" charset="0"/>
                </a:rPr>
                <a:t>tế</a:t>
              </a:r>
              <a:r>
                <a:rPr lang="en-US" sz="1400" dirty="0">
                  <a:solidFill>
                    <a:srgbClr val="000000"/>
                  </a:solidFill>
                  <a:ea typeface="Tahoma" panose="020B0604030504040204" pitchFamily="34" charset="0"/>
                  <a:cs typeface="Tahoma" panose="020B0604030504040204" pitchFamily="34" charset="0"/>
                </a:rPr>
                <a:t> </a:t>
              </a:r>
              <a:r>
                <a:rPr lang="en-US" sz="1400" dirty="0" err="1">
                  <a:solidFill>
                    <a:srgbClr val="000000"/>
                  </a:solidFill>
                  <a:ea typeface="Tahoma" panose="020B0604030504040204" pitchFamily="34" charset="0"/>
                  <a:cs typeface="Tahoma" panose="020B0604030504040204" pitchFamily="34" charset="0"/>
                </a:rPr>
                <a:t>bào</a:t>
              </a:r>
              <a:r>
                <a:rPr lang="en-US" sz="1400" dirty="0">
                  <a:solidFill>
                    <a:srgbClr val="000000"/>
                  </a:solidFill>
                  <a:ea typeface="Tahoma" panose="020B0604030504040204" pitchFamily="34" charset="0"/>
                  <a:cs typeface="Tahoma" panose="020B0604030504040204" pitchFamily="34" charset="0"/>
                </a:rPr>
                <a:t> </a:t>
              </a:r>
              <a:r>
                <a:rPr lang="en-US" sz="1400" dirty="0" err="1">
                  <a:solidFill>
                    <a:srgbClr val="000000"/>
                  </a:solidFill>
                  <a:ea typeface="Tahoma" panose="020B0604030504040204" pitchFamily="34" charset="0"/>
                  <a:cs typeface="Tahoma" panose="020B0604030504040204" pitchFamily="34" charset="0"/>
                </a:rPr>
                <a:t>nhỏ</a:t>
              </a:r>
              <a:br>
                <a:rPr lang="en-US" sz="1400" dirty="0">
                  <a:solidFill>
                    <a:srgbClr val="000000"/>
                  </a:solidFill>
                  <a:ea typeface="Tahoma" panose="020B0604030504040204" pitchFamily="34" charset="0"/>
                  <a:cs typeface="Tahoma" panose="020B0604030504040204" pitchFamily="34" charset="0"/>
                </a:rPr>
              </a:br>
              <a:r>
                <a:rPr lang="en-US" sz="1400" dirty="0">
                  <a:solidFill>
                    <a:srgbClr val="000000"/>
                  </a:solidFill>
                  <a:ea typeface="Tahoma" panose="020B0604030504040204" pitchFamily="34" charset="0"/>
                  <a:cs typeface="Tahoma" panose="020B0604030504040204" pitchFamily="34" charset="0"/>
                </a:rPr>
                <a:t>(85%-90%)</a:t>
              </a:r>
              <a:r>
                <a:rPr lang="en-US" sz="1400" baseline="30000" dirty="0">
                  <a:solidFill>
                    <a:srgbClr val="000000"/>
                  </a:solidFill>
                  <a:ea typeface="Tahoma" panose="020B0604030504040204" pitchFamily="34" charset="0"/>
                  <a:cs typeface="Tahoma" panose="020B0604030504040204" pitchFamily="34" charset="0"/>
                </a:rPr>
                <a:t>1</a:t>
              </a:r>
              <a:endParaRPr lang="en-US" sz="1400" dirty="0">
                <a:solidFill>
                  <a:srgbClr val="000000"/>
                </a:solidFill>
                <a:ea typeface="Tahoma" panose="020B0604030504040204" pitchFamily="34" charset="0"/>
                <a:cs typeface="Tahoma" panose="020B0604030504040204" pitchFamily="34" charset="0"/>
              </a:endParaRPr>
            </a:p>
          </p:txBody>
        </p:sp>
      </p:grpSp>
      <p:sp>
        <p:nvSpPr>
          <p:cNvPr id="4" name="Rectangle 3"/>
          <p:cNvSpPr/>
          <p:nvPr/>
        </p:nvSpPr>
        <p:spPr>
          <a:xfrm>
            <a:off x="953166" y="1000512"/>
            <a:ext cx="9598600" cy="456535"/>
          </a:xfrm>
          <a:prstGeom prst="rect">
            <a:avLst/>
          </a:prstGeom>
        </p:spPr>
        <p:txBody>
          <a:bodyPr wrap="square">
            <a:spAutoFit/>
          </a:bodyPr>
          <a:lstStyle/>
          <a:p>
            <a:pPr marL="285750" indent="-285750">
              <a:lnSpc>
                <a:spcPct val="150000"/>
              </a:lnSpc>
              <a:buFont typeface="Wingdings" panose="05000000000000000000" pitchFamily="2" charset="2"/>
              <a:buChar char="§"/>
            </a:pPr>
            <a:r>
              <a:rPr lang="en-US" dirty="0" err="1">
                <a:solidFill>
                  <a:schemeClr val="tx1">
                    <a:lumMod val="50000"/>
                  </a:schemeClr>
                </a:solidFill>
                <a:ea typeface="Tahoma" panose="020B0604030504040204" pitchFamily="34" charset="0"/>
                <a:cs typeface="Tahoma" panose="020B0604030504040204" pitchFamily="34" charset="0"/>
              </a:rPr>
              <a:t>Ước</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tính</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có</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khoảng</a:t>
            </a:r>
            <a:r>
              <a:rPr lang="en-US" dirty="0">
                <a:solidFill>
                  <a:schemeClr val="tx1">
                    <a:lumMod val="50000"/>
                  </a:schemeClr>
                </a:solidFill>
                <a:ea typeface="Tahoma" panose="020B0604030504040204" pitchFamily="34" charset="0"/>
                <a:cs typeface="Tahoma" panose="020B0604030504040204" pitchFamily="34" charset="0"/>
              </a:rPr>
              <a:t> 1.8 </a:t>
            </a:r>
            <a:r>
              <a:rPr lang="en-US" dirty="0" err="1">
                <a:solidFill>
                  <a:schemeClr val="tx1">
                    <a:lumMod val="50000"/>
                  </a:schemeClr>
                </a:solidFill>
                <a:ea typeface="Tahoma" panose="020B0604030504040204" pitchFamily="34" charset="0"/>
                <a:cs typeface="Tahoma" panose="020B0604030504040204" pitchFamily="34" charset="0"/>
              </a:rPr>
              <a:t>triệu</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trường</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hợp</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mắc</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mới</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ung</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thư</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phổi</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mỗi</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năm</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trên</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toàn</a:t>
            </a:r>
            <a:r>
              <a:rPr lang="en-US" dirty="0">
                <a:solidFill>
                  <a:schemeClr val="tx1">
                    <a:lumMod val="50000"/>
                  </a:schemeClr>
                </a:solidFill>
                <a:ea typeface="Tahoma" panose="020B0604030504040204" pitchFamily="34" charset="0"/>
                <a:cs typeface="Tahoma" panose="020B0604030504040204" pitchFamily="34" charset="0"/>
              </a:rPr>
              <a:t> </a:t>
            </a:r>
            <a:r>
              <a:rPr lang="en-US" dirty="0" err="1">
                <a:solidFill>
                  <a:schemeClr val="tx1">
                    <a:lumMod val="50000"/>
                  </a:schemeClr>
                </a:solidFill>
                <a:ea typeface="Tahoma" panose="020B0604030504040204" pitchFamily="34" charset="0"/>
                <a:cs typeface="Tahoma" panose="020B0604030504040204" pitchFamily="34" charset="0"/>
              </a:rPr>
              <a:t>cầu</a:t>
            </a:r>
            <a:r>
              <a:rPr lang="en-US" dirty="0">
                <a:solidFill>
                  <a:schemeClr val="tx1">
                    <a:lumMod val="50000"/>
                  </a:schemeClr>
                </a:solidFill>
                <a:ea typeface="Tahoma" panose="020B0604030504040204" pitchFamily="34" charset="0"/>
                <a:cs typeface="Tahoma" panose="020B0604030504040204" pitchFamily="34" charset="0"/>
              </a:rPr>
              <a:t>.</a:t>
            </a:r>
          </a:p>
        </p:txBody>
      </p:sp>
      <p:sp>
        <p:nvSpPr>
          <p:cNvPr id="26" name="TextBox 25">
            <a:extLst>
              <a:ext uri="{FF2B5EF4-FFF2-40B4-BE49-F238E27FC236}">
                <a16:creationId xmlns:a16="http://schemas.microsoft.com/office/drawing/2014/main" id="{24AF3142-C68A-481C-83D4-EABFC06916E0}"/>
              </a:ext>
            </a:extLst>
          </p:cNvPr>
          <p:cNvSpPr txBox="1"/>
          <p:nvPr/>
        </p:nvSpPr>
        <p:spPr>
          <a:xfrm>
            <a:off x="7093915" y="6353399"/>
            <a:ext cx="4429278" cy="307777"/>
          </a:xfrm>
          <a:prstGeom prst="rect">
            <a:avLst/>
          </a:prstGeom>
          <a:noFill/>
        </p:spPr>
        <p:txBody>
          <a:bodyPr wrap="square" lIns="0" tIns="0" rIns="0" bIns="0" rtlCol="0" anchor="b" anchorCtr="0">
            <a:spAutoFit/>
          </a:bodyPr>
          <a:lstStyle/>
          <a:p>
            <a:r>
              <a:rPr lang="pt-BR" sz="1000" dirty="0">
                <a:solidFill>
                  <a:srgbClr val="000000"/>
                </a:solidFill>
                <a:ea typeface="Tahoma" panose="020B0604030504040204" pitchFamily="34" charset="0"/>
                <a:cs typeface="Tahoma" panose="020B0604030504040204" pitchFamily="34" charset="0"/>
              </a:rPr>
              <a:t>3. </a:t>
            </a:r>
            <a:r>
              <a:rPr lang="pt-BR" sz="1000" i="1" dirty="0">
                <a:solidFill>
                  <a:srgbClr val="000000"/>
                </a:solidFill>
                <a:ea typeface="Tahoma" panose="020B0604030504040204" pitchFamily="34" charset="0"/>
                <a:cs typeface="Tahoma" panose="020B0604030504040204" pitchFamily="34" charset="0"/>
              </a:rPr>
              <a:t>Mod Pathol</a:t>
            </a:r>
            <a:r>
              <a:rPr lang="pt-BR" sz="1000" dirty="0">
                <a:solidFill>
                  <a:srgbClr val="000000"/>
                </a:solidFill>
                <a:ea typeface="Tahoma" panose="020B0604030504040204" pitchFamily="34" charset="0"/>
                <a:cs typeface="Tahoma" panose="020B0604030504040204" pitchFamily="34" charset="0"/>
              </a:rPr>
              <a:t>. 2011 1348.</a:t>
            </a:r>
          </a:p>
          <a:p>
            <a:r>
              <a:rPr lang="pt-BR" sz="1000" dirty="0">
                <a:solidFill>
                  <a:srgbClr val="000000"/>
                </a:solidFill>
                <a:ea typeface="Tahoma" panose="020B0604030504040204" pitchFamily="34" charset="0"/>
                <a:cs typeface="Tahoma" panose="020B0604030504040204" pitchFamily="34" charset="0"/>
              </a:rPr>
              <a:t>4. </a:t>
            </a:r>
            <a:r>
              <a:rPr lang="en-US" sz="1000" dirty="0">
                <a:solidFill>
                  <a:schemeClr val="tx1">
                    <a:lumMod val="50000"/>
                  </a:schemeClr>
                </a:solidFill>
                <a:ea typeface="Tahoma" panose="020B0604030504040204" pitchFamily="34" charset="0"/>
                <a:cs typeface="Tahoma" panose="020B0604030504040204" pitchFamily="34" charset="0"/>
              </a:rPr>
              <a:t>Nat Rev  Disease Prime 2015 Volume 1</a:t>
            </a:r>
          </a:p>
        </p:txBody>
      </p:sp>
    </p:spTree>
    <p:extLst>
      <p:ext uri="{BB962C8B-B14F-4D97-AF65-F5344CB8AC3E}">
        <p14:creationId xmlns:p14="http://schemas.microsoft.com/office/powerpoint/2010/main" val="348902531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4998" y="250440"/>
            <a:ext cx="9492185" cy="566822"/>
          </a:xfrm>
        </p:spPr>
        <p:txBody>
          <a:bodyPr vert="horz" wrap="square" lIns="0" tIns="12700" rIns="0" bIns="0" rtlCol="0" anchor="t" anchorCtr="0">
            <a:spAutoFit/>
          </a:bodyPr>
          <a:lstStyle/>
          <a:p>
            <a:pPr marL="38100" defTabSz="914400">
              <a:lnSpc>
                <a:spcPct val="100000"/>
              </a:lnSpc>
              <a:spcBef>
                <a:spcPts val="100"/>
              </a:spcBef>
            </a:pPr>
            <a:r>
              <a:rPr lang="en-US" sz="3600" dirty="0" err="1">
                <a:solidFill>
                  <a:srgbClr val="004D99"/>
                </a:solidFill>
                <a:latin typeface="+mn-lt"/>
                <a:cs typeface="Arial"/>
              </a:rPr>
              <a:t>Cách</a:t>
            </a:r>
            <a:r>
              <a:rPr lang="en-US" sz="3600" dirty="0">
                <a:solidFill>
                  <a:srgbClr val="004D99"/>
                </a:solidFill>
                <a:latin typeface="+mn-lt"/>
                <a:cs typeface="Arial"/>
              </a:rPr>
              <a:t> </a:t>
            </a:r>
            <a:r>
              <a:rPr lang="en-US" sz="3600" dirty="0" err="1">
                <a:solidFill>
                  <a:srgbClr val="004D99"/>
                </a:solidFill>
                <a:latin typeface="+mn-lt"/>
                <a:cs typeface="Arial"/>
              </a:rPr>
              <a:t>mạng</a:t>
            </a:r>
            <a:r>
              <a:rPr lang="en-US" sz="3600" dirty="0">
                <a:solidFill>
                  <a:srgbClr val="004D99"/>
                </a:solidFill>
                <a:latin typeface="+mn-lt"/>
                <a:cs typeface="Arial"/>
              </a:rPr>
              <a:t> </a:t>
            </a:r>
            <a:r>
              <a:rPr lang="en-US" sz="3600" dirty="0" err="1">
                <a:solidFill>
                  <a:srgbClr val="004D99"/>
                </a:solidFill>
                <a:latin typeface="+mn-lt"/>
                <a:cs typeface="Arial"/>
              </a:rPr>
              <a:t>trong</a:t>
            </a:r>
            <a:r>
              <a:rPr lang="en-US" sz="3600" dirty="0">
                <a:solidFill>
                  <a:srgbClr val="004D99"/>
                </a:solidFill>
                <a:latin typeface="+mn-lt"/>
                <a:cs typeface="Arial"/>
              </a:rPr>
              <a:t> </a:t>
            </a:r>
            <a:r>
              <a:rPr lang="en-US" sz="3600" dirty="0" err="1">
                <a:solidFill>
                  <a:srgbClr val="004D99"/>
                </a:solidFill>
                <a:latin typeface="+mn-lt"/>
                <a:cs typeface="Arial"/>
              </a:rPr>
              <a:t>điều</a:t>
            </a:r>
            <a:r>
              <a:rPr lang="en-US" sz="3600" dirty="0">
                <a:solidFill>
                  <a:srgbClr val="004D99"/>
                </a:solidFill>
                <a:latin typeface="+mn-lt"/>
                <a:cs typeface="Arial"/>
              </a:rPr>
              <a:t> </a:t>
            </a:r>
            <a:r>
              <a:rPr lang="en-US" sz="3600" dirty="0" err="1">
                <a:solidFill>
                  <a:srgbClr val="004D99"/>
                </a:solidFill>
                <a:latin typeface="+mn-lt"/>
                <a:cs typeface="Arial"/>
              </a:rPr>
              <a:t>trị</a:t>
            </a:r>
            <a:r>
              <a:rPr lang="en-US" sz="3600" dirty="0">
                <a:solidFill>
                  <a:srgbClr val="004D99"/>
                </a:solidFill>
                <a:latin typeface="+mn-lt"/>
                <a:cs typeface="Arial"/>
              </a:rPr>
              <a:t> </a:t>
            </a:r>
            <a:r>
              <a:rPr lang="en-US" sz="3600" dirty="0" err="1">
                <a:solidFill>
                  <a:srgbClr val="004D99"/>
                </a:solidFill>
                <a:latin typeface="+mn-lt"/>
                <a:cs typeface="Arial"/>
              </a:rPr>
              <a:t>ung</a:t>
            </a:r>
            <a:r>
              <a:rPr lang="en-US" sz="3600" dirty="0">
                <a:solidFill>
                  <a:srgbClr val="004D99"/>
                </a:solidFill>
                <a:latin typeface="+mn-lt"/>
                <a:cs typeface="Arial"/>
              </a:rPr>
              <a:t> </a:t>
            </a:r>
            <a:r>
              <a:rPr lang="en-US" sz="3600" dirty="0" err="1">
                <a:solidFill>
                  <a:srgbClr val="004D99"/>
                </a:solidFill>
                <a:latin typeface="+mn-lt"/>
                <a:cs typeface="Arial"/>
              </a:rPr>
              <a:t>thư</a:t>
            </a:r>
            <a:r>
              <a:rPr lang="en-US" sz="3600" dirty="0">
                <a:solidFill>
                  <a:srgbClr val="004D99"/>
                </a:solidFill>
                <a:latin typeface="+mn-lt"/>
                <a:cs typeface="Arial"/>
              </a:rPr>
              <a:t> </a:t>
            </a:r>
            <a:r>
              <a:rPr lang="en-US" sz="3600" dirty="0" err="1">
                <a:solidFill>
                  <a:srgbClr val="004D99"/>
                </a:solidFill>
                <a:latin typeface="+mn-lt"/>
                <a:cs typeface="Arial"/>
              </a:rPr>
              <a:t>phổi</a:t>
            </a:r>
            <a:endParaRPr lang="vi-VN" sz="3600" dirty="0">
              <a:solidFill>
                <a:srgbClr val="004D99"/>
              </a:solidFill>
              <a:latin typeface="+mn-lt"/>
              <a:cs typeface="Arial"/>
            </a:endParaRPr>
          </a:p>
        </p:txBody>
      </p:sp>
      <p:sp>
        <p:nvSpPr>
          <p:cNvPr id="4" name="Footer Placeholder 3"/>
          <p:cNvSpPr>
            <a:spLocks noGrp="1"/>
          </p:cNvSpPr>
          <p:nvPr>
            <p:ph type="ftr" sz="quarter" idx="11"/>
          </p:nvPr>
        </p:nvSpPr>
        <p:spPr/>
        <p:txBody>
          <a:bodyPr/>
          <a:lstStyle/>
          <a:p>
            <a:r>
              <a:rPr lang="fr-FR" sz="1100" dirty="0">
                <a:latin typeface="+mn-lt"/>
                <a:ea typeface="Tahoma" panose="020B0604030504040204" pitchFamily="34" charset="0"/>
                <a:cs typeface="Tahoma" panose="020B0604030504040204" pitchFamily="34" charset="0"/>
              </a:rPr>
              <a:t>Lancet 201</a:t>
            </a:r>
            <a:r>
              <a:rPr lang="en-US" sz="1100" dirty="0">
                <a:latin typeface="+mn-lt"/>
                <a:ea typeface="Tahoma" panose="020B0604030504040204" pitchFamily="34" charset="0"/>
                <a:cs typeface="Tahoma" panose="020B0604030504040204" pitchFamily="34" charset="0"/>
              </a:rPr>
              <a:t>3 709</a:t>
            </a:r>
          </a:p>
        </p:txBody>
      </p:sp>
      <p:sp>
        <p:nvSpPr>
          <p:cNvPr id="3" name="Rounded Rectangle 2"/>
          <p:cNvSpPr/>
          <p:nvPr/>
        </p:nvSpPr>
        <p:spPr>
          <a:xfrm>
            <a:off x="9039497" y="4558495"/>
            <a:ext cx="2155372" cy="340519"/>
          </a:xfrm>
          <a:prstGeom prst="roundRect">
            <a:avLst/>
          </a:prstGeom>
        </p:spPr>
        <p:txBody>
          <a:bodyPr wrap="square" lIns="45720" rIns="45720" rtlCol="0" anchor="ctr">
            <a:spAutoFit/>
          </a:bodyPr>
          <a:lstStyle/>
          <a:p>
            <a:pPr algn="ctr" defTabSz="341710">
              <a:tabLst>
                <a:tab pos="1546225" algn="r"/>
              </a:tabLst>
            </a:pPr>
            <a:endParaRPr lang="vi-VN" sz="1400" b="1" dirty="0" err="1"/>
          </a:p>
        </p:txBody>
      </p:sp>
      <p:sp>
        <p:nvSpPr>
          <p:cNvPr id="11" name="TextBox 10"/>
          <p:cNvSpPr txBox="1"/>
          <p:nvPr/>
        </p:nvSpPr>
        <p:spPr>
          <a:xfrm>
            <a:off x="9085059" y="3294390"/>
            <a:ext cx="2741181" cy="830997"/>
          </a:xfrm>
          <a:prstGeom prst="rect">
            <a:avLst/>
          </a:prstGeom>
          <a:noFill/>
          <a:ln w="12700">
            <a:noFill/>
          </a:ln>
        </p:spPr>
        <p:txBody>
          <a:bodyPr wrap="square" lIns="45720" rIns="45720" rtlCol="0">
            <a:spAutoFit/>
          </a:bodyPr>
          <a:lstStyle/>
          <a:p>
            <a:pPr algn="just"/>
            <a:r>
              <a:rPr lang="en-US" sz="1600" dirty="0" err="1">
                <a:ea typeface="Tahoma" panose="020B0604030504040204" pitchFamily="34" charset="0"/>
                <a:cs typeface="Tahoma" panose="020B0604030504040204" pitchFamily="34" charset="0"/>
              </a:rPr>
              <a:t>Thay</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đổi</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chủ</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yếu</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trong</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việc</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dự</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đoán</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tỉ</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lệ</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đáp</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ứng</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và</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tiên</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lượng</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khi</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điều</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trị</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với</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hoá</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trị</a:t>
            </a:r>
            <a:endParaRPr lang="vi-VN" sz="1600" dirty="0" err="1">
              <a:ea typeface="Tahoma" panose="020B0604030504040204" pitchFamily="34" charset="0"/>
              <a:cs typeface="Tahoma" panose="020B0604030504040204" pitchFamily="34" charset="0"/>
            </a:endParaRPr>
          </a:p>
        </p:txBody>
      </p:sp>
      <p:grpSp>
        <p:nvGrpSpPr>
          <p:cNvPr id="14" name="Group 13"/>
          <p:cNvGrpSpPr/>
          <p:nvPr/>
        </p:nvGrpSpPr>
        <p:grpSpPr>
          <a:xfrm>
            <a:off x="624998" y="1050016"/>
            <a:ext cx="8187490" cy="4885435"/>
            <a:chOff x="624998" y="1050016"/>
            <a:chExt cx="8187490" cy="4885435"/>
          </a:xfrm>
        </p:grpSpPr>
        <p:pic>
          <p:nvPicPr>
            <p:cNvPr id="5" name="Picture 4"/>
            <p:cNvPicPr>
              <a:picLocks noChangeAspect="1"/>
            </p:cNvPicPr>
            <p:nvPr/>
          </p:nvPicPr>
          <p:blipFill>
            <a:blip r:embed="rId2"/>
            <a:stretch>
              <a:fillRect/>
            </a:stretch>
          </p:blipFill>
          <p:spPr>
            <a:xfrm>
              <a:off x="624998" y="1050016"/>
              <a:ext cx="7774419" cy="4885435"/>
            </a:xfrm>
            <a:prstGeom prst="rect">
              <a:avLst/>
            </a:prstGeom>
          </p:spPr>
        </p:pic>
        <p:sp>
          <p:nvSpPr>
            <p:cNvPr id="10" name="Right Brace 9"/>
            <p:cNvSpPr/>
            <p:nvPr/>
          </p:nvSpPr>
          <p:spPr>
            <a:xfrm>
              <a:off x="8551231" y="2161768"/>
              <a:ext cx="261257" cy="2913018"/>
            </a:xfrm>
            <a:prstGeom prst="rightBrace">
              <a:avLst/>
            </a:prstGeom>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vi-VN"/>
            </a:p>
          </p:txBody>
        </p:sp>
        <p:sp>
          <p:nvSpPr>
            <p:cNvPr id="12" name="Right Brace 11"/>
            <p:cNvSpPr/>
            <p:nvPr/>
          </p:nvSpPr>
          <p:spPr>
            <a:xfrm>
              <a:off x="8551231" y="1062810"/>
              <a:ext cx="261257" cy="1007518"/>
            </a:xfrm>
            <a:prstGeom prst="rightBrace">
              <a:avLst/>
            </a:prstGeom>
            <a:solidFill>
              <a:schemeClr val="bg1"/>
            </a:solidFill>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vi-VN"/>
            </a:p>
          </p:txBody>
        </p:sp>
      </p:grpSp>
      <p:sp>
        <p:nvSpPr>
          <p:cNvPr id="13" name="TextBox 12"/>
          <p:cNvSpPr txBox="1"/>
          <p:nvPr/>
        </p:nvSpPr>
        <p:spPr>
          <a:xfrm>
            <a:off x="9008853" y="1151070"/>
            <a:ext cx="2741181" cy="830997"/>
          </a:xfrm>
          <a:prstGeom prst="rect">
            <a:avLst/>
          </a:prstGeom>
          <a:noFill/>
          <a:ln w="12700">
            <a:noFill/>
          </a:ln>
        </p:spPr>
        <p:txBody>
          <a:bodyPr wrap="square" lIns="45720" rIns="45720" rtlCol="0">
            <a:spAutoFit/>
          </a:bodyPr>
          <a:lstStyle/>
          <a:p>
            <a:pPr algn="just">
              <a:spcBef>
                <a:spcPts val="600"/>
              </a:spcBef>
            </a:pPr>
            <a:r>
              <a:rPr lang="en-US" sz="1600" dirty="0" err="1">
                <a:ea typeface="Tahoma" panose="020B0604030504040204" pitchFamily="34" charset="0"/>
                <a:cs typeface="Tahoma" panose="020B0604030504040204" pitchFamily="34" charset="0"/>
              </a:rPr>
              <a:t>Thay</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đổi</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trong</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phương</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pháp</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tiếp</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cận</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điều</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trị</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theo</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từng</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dạng</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đột</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biến</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quan</a:t>
            </a:r>
            <a:r>
              <a:rPr lang="en-US" sz="1600" dirty="0">
                <a:ea typeface="Tahoma" panose="020B0604030504040204" pitchFamily="34" charset="0"/>
                <a:cs typeface="Tahoma" panose="020B0604030504040204" pitchFamily="34" charset="0"/>
              </a:rPr>
              <a:t> </a:t>
            </a:r>
            <a:r>
              <a:rPr lang="en-US" sz="1600" dirty="0" err="1">
                <a:ea typeface="Tahoma" panose="020B0604030504040204" pitchFamily="34" charset="0"/>
                <a:cs typeface="Tahoma" panose="020B0604030504040204" pitchFamily="34" charset="0"/>
              </a:rPr>
              <a:t>trọng</a:t>
            </a:r>
            <a:endParaRPr lang="vi-VN" sz="1600" dirty="0" err="1">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0083150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91633" y="324658"/>
            <a:ext cx="10653183" cy="566822"/>
          </a:xfrm>
        </p:spPr>
        <p:txBody>
          <a:bodyPr vert="horz" wrap="square" lIns="0" tIns="12700" rIns="0" bIns="0" rtlCol="0" anchor="t" anchorCtr="0">
            <a:spAutoFit/>
          </a:bodyPr>
          <a:lstStyle/>
          <a:p>
            <a:pPr marL="38100" defTabSz="914400">
              <a:lnSpc>
                <a:spcPct val="100000"/>
              </a:lnSpc>
              <a:spcBef>
                <a:spcPts val="100"/>
              </a:spcBef>
            </a:pPr>
            <a:r>
              <a:rPr lang="en-US" sz="3600" dirty="0">
                <a:solidFill>
                  <a:srgbClr val="004D99"/>
                </a:solidFill>
                <a:latin typeface="+mn-lt"/>
                <a:cs typeface="Arial"/>
              </a:rPr>
              <a:t>Ung </a:t>
            </a:r>
            <a:r>
              <a:rPr lang="en-US" sz="3600" dirty="0" err="1">
                <a:solidFill>
                  <a:srgbClr val="004D99"/>
                </a:solidFill>
                <a:latin typeface="+mn-lt"/>
                <a:cs typeface="Arial"/>
              </a:rPr>
              <a:t>thư</a:t>
            </a:r>
            <a:r>
              <a:rPr lang="en-US" sz="3600" dirty="0">
                <a:solidFill>
                  <a:srgbClr val="004D99"/>
                </a:solidFill>
                <a:latin typeface="+mn-lt"/>
                <a:cs typeface="Arial"/>
              </a:rPr>
              <a:t> </a:t>
            </a:r>
            <a:r>
              <a:rPr lang="en-US" sz="3600" dirty="0" err="1">
                <a:solidFill>
                  <a:srgbClr val="004D99"/>
                </a:solidFill>
                <a:latin typeface="+mn-lt"/>
                <a:cs typeface="Arial"/>
              </a:rPr>
              <a:t>phổi</a:t>
            </a:r>
            <a:r>
              <a:rPr lang="en-US" sz="3600" dirty="0">
                <a:solidFill>
                  <a:srgbClr val="004D99"/>
                </a:solidFill>
                <a:latin typeface="+mn-lt"/>
                <a:cs typeface="Arial"/>
              </a:rPr>
              <a:t> </a:t>
            </a:r>
            <a:r>
              <a:rPr lang="en-US" sz="3600" dirty="0" err="1">
                <a:solidFill>
                  <a:srgbClr val="004D99"/>
                </a:solidFill>
                <a:latin typeface="+mn-lt"/>
                <a:cs typeface="Arial"/>
              </a:rPr>
              <a:t>tế</a:t>
            </a:r>
            <a:r>
              <a:rPr lang="en-US" sz="3600" dirty="0">
                <a:solidFill>
                  <a:srgbClr val="004D99"/>
                </a:solidFill>
                <a:latin typeface="+mn-lt"/>
                <a:cs typeface="Arial"/>
              </a:rPr>
              <a:t> </a:t>
            </a:r>
            <a:r>
              <a:rPr lang="en-US" sz="3600" dirty="0" err="1">
                <a:solidFill>
                  <a:srgbClr val="004D99"/>
                </a:solidFill>
                <a:latin typeface="+mn-lt"/>
                <a:cs typeface="Arial"/>
              </a:rPr>
              <a:t>bào</a:t>
            </a:r>
            <a:r>
              <a:rPr lang="en-US" sz="3600" dirty="0">
                <a:solidFill>
                  <a:srgbClr val="004D99"/>
                </a:solidFill>
                <a:latin typeface="+mn-lt"/>
                <a:cs typeface="Arial"/>
              </a:rPr>
              <a:t> </a:t>
            </a:r>
            <a:r>
              <a:rPr lang="en-US" sz="3600" dirty="0" err="1">
                <a:solidFill>
                  <a:srgbClr val="004D99"/>
                </a:solidFill>
                <a:latin typeface="+mn-lt"/>
                <a:cs typeface="Arial"/>
              </a:rPr>
              <a:t>vảy</a:t>
            </a:r>
            <a:endParaRPr lang="vi-VN" sz="3600" dirty="0">
              <a:solidFill>
                <a:srgbClr val="004D99"/>
              </a:solidFill>
              <a:latin typeface="+mn-lt"/>
              <a:cs typeface="Arial"/>
            </a:endParaRPr>
          </a:p>
        </p:txBody>
      </p:sp>
      <p:sp>
        <p:nvSpPr>
          <p:cNvPr id="4" name="Footer Placeholder 3"/>
          <p:cNvSpPr>
            <a:spLocks noGrp="1"/>
          </p:cNvSpPr>
          <p:nvPr>
            <p:ph type="ftr" sz="quarter" idx="11"/>
          </p:nvPr>
        </p:nvSpPr>
        <p:spPr/>
        <p:txBody>
          <a:bodyPr/>
          <a:lstStyle/>
          <a:p>
            <a:pPr marL="228600" indent="-228600">
              <a:buAutoNum type="arabicPeriod"/>
            </a:pPr>
            <a:r>
              <a:rPr lang="en-US" sz="1000" dirty="0">
                <a:latin typeface="+mn-lt"/>
                <a:ea typeface="Tahoma" panose="020B0604030504040204" pitchFamily="34" charset="0"/>
                <a:cs typeface="Tahoma" panose="020B0604030504040204" pitchFamily="34" charset="0"/>
              </a:rPr>
              <a:t>Lancet </a:t>
            </a:r>
            <a:r>
              <a:rPr lang="en-US" sz="1000" dirty="0" err="1">
                <a:latin typeface="+mn-lt"/>
                <a:ea typeface="Tahoma" panose="020B0604030504040204" pitchFamily="34" charset="0"/>
                <a:cs typeface="Tahoma" panose="020B0604030504040204" pitchFamily="34" charset="0"/>
              </a:rPr>
              <a:t>Oncol</a:t>
            </a:r>
            <a:r>
              <a:rPr lang="en-US" sz="1000" dirty="0">
                <a:latin typeface="+mn-lt"/>
                <a:ea typeface="Tahoma" panose="020B0604030504040204" pitchFamily="34" charset="0"/>
                <a:cs typeface="Tahoma" panose="020B0604030504040204" pitchFamily="34" charset="0"/>
              </a:rPr>
              <a:t> 2012 e418</a:t>
            </a:r>
          </a:p>
          <a:p>
            <a:pPr marL="228600" indent="-228600">
              <a:buAutoNum type="arabicPeriod"/>
            </a:pPr>
            <a:r>
              <a:rPr lang="en-US" sz="1000" dirty="0">
                <a:latin typeface="+mn-lt"/>
                <a:ea typeface="Tahoma" panose="020B0604030504040204" pitchFamily="34" charset="0"/>
                <a:cs typeface="Tahoma" panose="020B0604030504040204" pitchFamily="34" charset="0"/>
              </a:rPr>
              <a:t>J </a:t>
            </a:r>
            <a:r>
              <a:rPr lang="en-US" sz="1000" dirty="0" err="1">
                <a:latin typeface="+mn-lt"/>
                <a:ea typeface="Tahoma" panose="020B0604030504040204" pitchFamily="34" charset="0"/>
                <a:cs typeface="Tahoma" panose="020B0604030504040204" pitchFamily="34" charset="0"/>
              </a:rPr>
              <a:t>Thorac</a:t>
            </a:r>
            <a:r>
              <a:rPr lang="en-US" sz="1000" dirty="0">
                <a:latin typeface="+mn-lt"/>
                <a:ea typeface="Tahoma" panose="020B0604030504040204" pitchFamily="34" charset="0"/>
                <a:cs typeface="Tahoma" panose="020B0604030504040204" pitchFamily="34" charset="0"/>
              </a:rPr>
              <a:t> </a:t>
            </a:r>
            <a:r>
              <a:rPr lang="en-US" sz="1000" dirty="0" err="1">
                <a:latin typeface="+mn-lt"/>
                <a:ea typeface="Tahoma" panose="020B0604030504040204" pitchFamily="34" charset="0"/>
                <a:cs typeface="Tahoma" panose="020B0604030504040204" pitchFamily="34" charset="0"/>
              </a:rPr>
              <a:t>Onco</a:t>
            </a:r>
            <a:r>
              <a:rPr lang="en-US" sz="1000" dirty="0">
                <a:latin typeface="+mn-lt"/>
                <a:ea typeface="Tahoma" panose="020B0604030504040204" pitchFamily="34" charset="0"/>
                <a:cs typeface="Tahoma" panose="020B0604030504040204" pitchFamily="34" charset="0"/>
              </a:rPr>
              <a:t> 2018 165</a:t>
            </a:r>
          </a:p>
          <a:p>
            <a:pPr marL="228600" indent="-228600">
              <a:buAutoNum type="arabicPeriod"/>
            </a:pPr>
            <a:r>
              <a:rPr lang="en-US" sz="1000" dirty="0">
                <a:latin typeface="+mn-lt"/>
                <a:ea typeface="Tahoma" panose="020B0604030504040204" pitchFamily="34" charset="0"/>
                <a:cs typeface="Tahoma" panose="020B0604030504040204" pitchFamily="34" charset="0"/>
              </a:rPr>
              <a:t>Lungevity.org</a:t>
            </a:r>
          </a:p>
        </p:txBody>
      </p:sp>
      <p:grpSp>
        <p:nvGrpSpPr>
          <p:cNvPr id="3" name="Group 2"/>
          <p:cNvGrpSpPr/>
          <p:nvPr/>
        </p:nvGrpSpPr>
        <p:grpSpPr>
          <a:xfrm>
            <a:off x="1244415" y="2816699"/>
            <a:ext cx="9721652" cy="3400426"/>
            <a:chOff x="1038242" y="1497351"/>
            <a:chExt cx="9721652" cy="3400426"/>
          </a:xfrm>
        </p:grpSpPr>
        <p:pic>
          <p:nvPicPr>
            <p:cNvPr id="5" name="Picture 4"/>
            <p:cNvPicPr>
              <a:picLocks noChangeAspect="1"/>
            </p:cNvPicPr>
            <p:nvPr/>
          </p:nvPicPr>
          <p:blipFill>
            <a:blip r:embed="rId2"/>
            <a:stretch>
              <a:fillRect/>
            </a:stretch>
          </p:blipFill>
          <p:spPr>
            <a:xfrm>
              <a:off x="1038242" y="1593669"/>
              <a:ext cx="5066999" cy="3207791"/>
            </a:xfrm>
            <a:prstGeom prst="rect">
              <a:avLst/>
            </a:prstGeom>
          </p:spPr>
        </p:pic>
        <p:pic>
          <p:nvPicPr>
            <p:cNvPr id="2050" name="Picture 2" descr="Image result for squamous cell lung canc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78444" y="1497351"/>
              <a:ext cx="3981450" cy="3400426"/>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TextBox 5"/>
          <p:cNvSpPr txBox="1"/>
          <p:nvPr/>
        </p:nvSpPr>
        <p:spPr>
          <a:xfrm>
            <a:off x="791633" y="1040777"/>
            <a:ext cx="9602954" cy="1477328"/>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en-US" dirty="0">
                <a:ea typeface="Tahoma" panose="020B0604030504040204" pitchFamily="34" charset="0"/>
                <a:cs typeface="Tahoma" panose="020B0604030504040204" pitchFamily="34" charset="0"/>
              </a:rPr>
              <a:t>Ung </a:t>
            </a:r>
            <a:r>
              <a:rPr lang="en-US" dirty="0" err="1">
                <a:ea typeface="Tahoma" panose="020B0604030504040204" pitchFamily="34" charset="0"/>
                <a:cs typeface="Tahoma" panose="020B0604030504040204" pitchFamily="34" charset="0"/>
              </a:rPr>
              <a:t>thư</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phổi</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tế</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bào</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vảy</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chiếm</a:t>
            </a:r>
            <a:r>
              <a:rPr lang="en-US" dirty="0">
                <a:ea typeface="Tahoma" panose="020B0604030504040204" pitchFamily="34" charset="0"/>
                <a:cs typeface="Tahoma" panose="020B0604030504040204" pitchFamily="34" charset="0"/>
              </a:rPr>
              <a:t> 20 – 30% </a:t>
            </a:r>
            <a:r>
              <a:rPr lang="en-US" dirty="0" err="1">
                <a:ea typeface="Tahoma" panose="020B0604030504040204" pitchFamily="34" charset="0"/>
                <a:cs typeface="Tahoma" panose="020B0604030504040204" pitchFamily="34" charset="0"/>
              </a:rPr>
              <a:t>số</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bệnh</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nhân</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ung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thư</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phổi</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không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tế</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bào</a:t>
            </a:r>
            <a:r>
              <a:rPr lang="en-US" dirty="0">
                <a:ea typeface="Tahoma" panose="020B0604030504040204" pitchFamily="34" charset="0"/>
                <a:cs typeface="Tahoma" panose="020B0604030504040204" pitchFamily="34" charset="0"/>
              </a:rPr>
              <a:t> nhỏ.</a:t>
            </a:r>
            <a:r>
              <a:rPr lang="en-US" baseline="30000" dirty="0">
                <a:ea typeface="Tahoma" panose="020B0604030504040204" pitchFamily="34" charset="0"/>
                <a:cs typeface="Tahoma" panose="020B0604030504040204" pitchFamily="34" charset="0"/>
              </a:rPr>
              <a:t>1</a:t>
            </a:r>
          </a:p>
          <a:p>
            <a:pPr marL="285750" indent="-285750">
              <a:buFont typeface="Wingdings" panose="05000000000000000000" pitchFamily="2" charset="2"/>
              <a:buChar char="§"/>
            </a:pPr>
            <a:r>
              <a:rPr lang="en-US" dirty="0" err="1">
                <a:ea typeface="Tahoma" panose="020B0604030504040204" pitchFamily="34" charset="0"/>
                <a:cs typeface="Tahoma" panose="020B0604030504040204" pitchFamily="34" charset="0"/>
              </a:rPr>
              <a:t>Thường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gặp</a:t>
            </a:r>
            <a:r>
              <a:rPr lang="en-US" dirty="0">
                <a:ea typeface="Tahoma" panose="020B0604030504040204" pitchFamily="34" charset="0"/>
                <a:cs typeface="Tahoma" panose="020B0604030504040204" pitchFamily="34" charset="0"/>
              </a:rPr>
              <a:t> ở </a:t>
            </a:r>
            <a:r>
              <a:rPr lang="en-US" dirty="0" err="1">
                <a:ea typeface="Tahoma" panose="020B0604030504040204" pitchFamily="34" charset="0"/>
                <a:cs typeface="Tahoma" panose="020B0604030504040204" pitchFamily="34" charset="0"/>
              </a:rPr>
              <a:t>bệnh</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nhân</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hút</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thuốc</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lá</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nặng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lớn</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tuổi</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và</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có</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nhiều</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bệnh</a:t>
            </a:r>
            <a:r>
              <a:rPr lang="en-US" dirty="0">
                <a:ea typeface="Tahoma" panose="020B0604030504040204" pitchFamily="34" charset="0"/>
                <a:cs typeface="Tahoma" panose="020B0604030504040204" pitchFamily="34" charset="0"/>
              </a:rPr>
              <a:t> kèm.</a:t>
            </a:r>
            <a:r>
              <a:rPr lang="en-US" baseline="30000" dirty="0">
                <a:ea typeface="Tahoma" panose="020B0604030504040204" pitchFamily="34" charset="0"/>
                <a:cs typeface="Tahoma" panose="020B0604030504040204" pitchFamily="34" charset="0"/>
              </a:rPr>
              <a:t>1</a:t>
            </a:r>
          </a:p>
          <a:p>
            <a:pPr marL="285750" indent="-285750">
              <a:buFont typeface="Wingdings" panose="05000000000000000000" pitchFamily="2" charset="2"/>
              <a:buChar char="§"/>
            </a:pPr>
            <a:r>
              <a:rPr lang="en-US" dirty="0" err="1">
                <a:ea typeface="Tahoma" panose="020B0604030504040204" pitchFamily="34" charset="0"/>
                <a:cs typeface="Tahoma" panose="020B0604030504040204" pitchFamily="34" charset="0"/>
              </a:rPr>
              <a:t>Khối</a:t>
            </a:r>
            <a:r>
              <a:rPr lang="en-US" dirty="0">
                <a:ea typeface="Tahoma" panose="020B0604030504040204" pitchFamily="34" charset="0"/>
                <a:cs typeface="Tahoma" panose="020B0604030504040204" pitchFamily="34" charset="0"/>
              </a:rPr>
              <a:t> u </a:t>
            </a:r>
            <a:r>
              <a:rPr lang="en-US" dirty="0" err="1">
                <a:ea typeface="Tahoma" panose="020B0604030504040204" pitchFamily="34" charset="0"/>
                <a:cs typeface="Tahoma" panose="020B0604030504040204" pitchFamily="34" charset="0"/>
              </a:rPr>
              <a:t>thường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gặp</a:t>
            </a:r>
            <a:r>
              <a:rPr lang="en-US" dirty="0">
                <a:ea typeface="Tahoma" panose="020B0604030504040204" pitchFamily="34" charset="0"/>
                <a:cs typeface="Tahoma" panose="020B0604030504040204" pitchFamily="34" charset="0"/>
              </a:rPr>
              <a:t> ở </a:t>
            </a:r>
            <a:r>
              <a:rPr lang="en-US" dirty="0" err="1">
                <a:ea typeface="Tahoma" panose="020B0604030504040204" pitchFamily="34" charset="0"/>
                <a:cs typeface="Tahoma" panose="020B0604030504040204" pitchFamily="34" charset="0"/>
              </a:rPr>
              <a:t>trung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tâm</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xuất</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phát</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từ</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các</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phế</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quản</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gần</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và</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có</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xu</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hướng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xâm</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chiếm</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các</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mạch</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máu</a:t>
            </a:r>
            <a:r>
              <a:rPr lang="en-US" dirty="0">
                <a:ea typeface="Tahoma" panose="020B0604030504040204" pitchFamily="34" charset="0"/>
                <a:cs typeface="Tahoma" panose="020B0604030504040204" pitchFamily="34" charset="0"/>
              </a:rPr>
              <a:t> lớn.</a:t>
            </a:r>
            <a:r>
              <a:rPr lang="en-US" baseline="30000" dirty="0">
                <a:ea typeface="Tahoma" panose="020B0604030504040204" pitchFamily="34" charset="0"/>
                <a:cs typeface="Tahoma" panose="020B0604030504040204" pitchFamily="34" charset="0"/>
              </a:rPr>
              <a:t>2</a:t>
            </a:r>
          </a:p>
          <a:p>
            <a:pPr marL="285750" indent="-285750">
              <a:buFont typeface="Wingdings" panose="05000000000000000000" pitchFamily="2" charset="2"/>
              <a:buChar char="§"/>
            </a:pPr>
            <a:r>
              <a:rPr lang="en-US" dirty="0" err="1">
                <a:ea typeface="Tahoma" panose="020B0604030504040204" pitchFamily="34" charset="0"/>
                <a:cs typeface="Tahoma" panose="020B0604030504040204" pitchFamily="34" charset="0"/>
              </a:rPr>
              <a:t>Tiên</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lượng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xấu</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hơn</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dạng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ung</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thư</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tế</a:t>
            </a:r>
            <a:r>
              <a:rPr lang="en-US" dirty="0">
                <a:ea typeface="Tahoma" panose="020B0604030504040204" pitchFamily="34" charset="0"/>
                <a:cs typeface="Tahoma" panose="020B0604030504040204" pitchFamily="34" charset="0"/>
              </a:rPr>
              <a:t> </a:t>
            </a:r>
            <a:r>
              <a:rPr lang="en-US" dirty="0" err="1">
                <a:ea typeface="Tahoma" panose="020B0604030504040204" pitchFamily="34" charset="0"/>
                <a:cs typeface="Tahoma" panose="020B0604030504040204" pitchFamily="34" charset="0"/>
              </a:rPr>
              <a:t>bào</a:t>
            </a:r>
            <a:r>
              <a:rPr lang="en-US" dirty="0">
                <a:ea typeface="Tahoma" panose="020B0604030504040204" pitchFamily="34" charset="0"/>
                <a:cs typeface="Tahoma" panose="020B0604030504040204" pitchFamily="34" charset="0"/>
              </a:rPr>
              <a:t> tuyến.</a:t>
            </a:r>
            <a:r>
              <a:rPr lang="en-US" baseline="30000" dirty="0">
                <a:ea typeface="Tahoma" panose="020B0604030504040204" pitchFamily="34" charset="0"/>
                <a:cs typeface="Tahoma" panose="020B0604030504040204" pitchFamily="34" charset="0"/>
              </a:rPr>
              <a:t>2</a:t>
            </a:r>
            <a:endParaRPr lang="vi-VN" baseline="30000" dirty="0" err="1">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87508544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91633" y="135388"/>
            <a:ext cx="10653183" cy="1120820"/>
          </a:xfrm>
        </p:spPr>
        <p:txBody>
          <a:bodyPr vert="horz" wrap="square" lIns="0" tIns="12700" rIns="0" bIns="0" rtlCol="0" anchor="t" anchorCtr="0">
            <a:spAutoFit/>
          </a:bodyPr>
          <a:lstStyle/>
          <a:p>
            <a:pPr marL="38100" defTabSz="914400">
              <a:lnSpc>
                <a:spcPct val="100000"/>
              </a:lnSpc>
              <a:spcBef>
                <a:spcPts val="100"/>
              </a:spcBef>
            </a:pPr>
            <a:r>
              <a:rPr lang="en-US" sz="3600" dirty="0" err="1">
                <a:solidFill>
                  <a:srgbClr val="004D99"/>
                </a:solidFill>
                <a:latin typeface="+mj-lt"/>
                <a:cs typeface="Arial"/>
              </a:rPr>
              <a:t>Những</a:t>
            </a:r>
            <a:r>
              <a:rPr lang="en-US" sz="3600" dirty="0">
                <a:solidFill>
                  <a:srgbClr val="004D99"/>
                </a:solidFill>
                <a:latin typeface="+mj-lt"/>
                <a:cs typeface="Arial"/>
              </a:rPr>
              <a:t> </a:t>
            </a:r>
            <a:r>
              <a:rPr lang="en-US" sz="3600" dirty="0" err="1">
                <a:solidFill>
                  <a:srgbClr val="004D99"/>
                </a:solidFill>
                <a:latin typeface="+mj-lt"/>
                <a:cs typeface="Arial"/>
              </a:rPr>
              <a:t>đột</a:t>
            </a:r>
            <a:r>
              <a:rPr lang="en-US" sz="3600" dirty="0">
                <a:solidFill>
                  <a:srgbClr val="004D99"/>
                </a:solidFill>
                <a:latin typeface="+mj-lt"/>
                <a:cs typeface="Arial"/>
              </a:rPr>
              <a:t> </a:t>
            </a:r>
            <a:r>
              <a:rPr lang="en-US" sz="3600" dirty="0" err="1">
                <a:solidFill>
                  <a:srgbClr val="004D99"/>
                </a:solidFill>
                <a:latin typeface="+mj-lt"/>
                <a:cs typeface="Arial"/>
              </a:rPr>
              <a:t>biến</a:t>
            </a:r>
            <a:r>
              <a:rPr lang="en-US" sz="3600" dirty="0">
                <a:solidFill>
                  <a:srgbClr val="004D99"/>
                </a:solidFill>
                <a:latin typeface="+mj-lt"/>
                <a:cs typeface="Arial"/>
              </a:rPr>
              <a:t> </a:t>
            </a:r>
            <a:r>
              <a:rPr lang="en-US" sz="3600" dirty="0" err="1">
                <a:solidFill>
                  <a:srgbClr val="004D99"/>
                </a:solidFill>
                <a:latin typeface="+mj-lt"/>
                <a:cs typeface="Arial"/>
              </a:rPr>
              <a:t>quan</a:t>
            </a:r>
            <a:r>
              <a:rPr lang="en-US" sz="3600" dirty="0">
                <a:solidFill>
                  <a:srgbClr val="004D99"/>
                </a:solidFill>
                <a:latin typeface="+mj-lt"/>
                <a:cs typeface="Arial"/>
              </a:rPr>
              <a:t> </a:t>
            </a:r>
            <a:r>
              <a:rPr lang="en-US" sz="3600" dirty="0" err="1">
                <a:solidFill>
                  <a:srgbClr val="004D99"/>
                </a:solidFill>
                <a:latin typeface="+mj-lt"/>
                <a:cs typeface="Arial"/>
              </a:rPr>
              <a:t>trọng</a:t>
            </a:r>
            <a:r>
              <a:rPr lang="en-US" sz="3600" dirty="0">
                <a:solidFill>
                  <a:srgbClr val="004D99"/>
                </a:solidFill>
                <a:latin typeface="+mj-lt"/>
                <a:cs typeface="Arial"/>
              </a:rPr>
              <a:t> </a:t>
            </a:r>
            <a:r>
              <a:rPr lang="en-US" sz="3600" dirty="0" err="1">
                <a:solidFill>
                  <a:srgbClr val="004D99"/>
                </a:solidFill>
                <a:latin typeface="+mj-lt"/>
                <a:cs typeface="Arial"/>
              </a:rPr>
              <a:t>trong</a:t>
            </a:r>
            <a:r>
              <a:rPr lang="en-US" sz="3600" dirty="0">
                <a:solidFill>
                  <a:srgbClr val="004D99"/>
                </a:solidFill>
                <a:latin typeface="+mj-lt"/>
                <a:cs typeface="Arial"/>
              </a:rPr>
              <a:t> </a:t>
            </a:r>
            <a:r>
              <a:rPr lang="en-US" sz="3600" dirty="0" err="1">
                <a:solidFill>
                  <a:srgbClr val="004D99"/>
                </a:solidFill>
                <a:latin typeface="+mj-lt"/>
                <a:cs typeface="Arial"/>
              </a:rPr>
              <a:t>ung</a:t>
            </a:r>
            <a:r>
              <a:rPr lang="en-US" sz="3600" dirty="0">
                <a:solidFill>
                  <a:srgbClr val="004D99"/>
                </a:solidFill>
                <a:latin typeface="+mj-lt"/>
                <a:cs typeface="Arial"/>
              </a:rPr>
              <a:t> </a:t>
            </a:r>
            <a:r>
              <a:rPr lang="en-US" sz="3600" dirty="0" err="1">
                <a:solidFill>
                  <a:srgbClr val="004D99"/>
                </a:solidFill>
                <a:latin typeface="+mj-lt"/>
                <a:cs typeface="Arial"/>
              </a:rPr>
              <a:t>thư</a:t>
            </a:r>
            <a:r>
              <a:rPr lang="en-US" sz="3600" dirty="0">
                <a:solidFill>
                  <a:srgbClr val="004D99"/>
                </a:solidFill>
                <a:latin typeface="+mj-lt"/>
                <a:cs typeface="Arial"/>
              </a:rPr>
              <a:t> </a:t>
            </a:r>
            <a:r>
              <a:rPr lang="en-US" sz="3600" dirty="0" err="1">
                <a:solidFill>
                  <a:srgbClr val="004D99"/>
                </a:solidFill>
                <a:latin typeface="+mj-lt"/>
                <a:cs typeface="Arial"/>
              </a:rPr>
              <a:t>phổi</a:t>
            </a:r>
            <a:r>
              <a:rPr lang="en-US" sz="3600" dirty="0">
                <a:solidFill>
                  <a:srgbClr val="004D99"/>
                </a:solidFill>
                <a:latin typeface="+mj-lt"/>
                <a:cs typeface="Arial"/>
              </a:rPr>
              <a:t> </a:t>
            </a:r>
            <a:r>
              <a:rPr lang="en-US" sz="3600" dirty="0" err="1">
                <a:solidFill>
                  <a:srgbClr val="004D99"/>
                </a:solidFill>
                <a:latin typeface="+mj-lt"/>
                <a:cs typeface="Arial"/>
              </a:rPr>
              <a:t>tế</a:t>
            </a:r>
            <a:r>
              <a:rPr lang="en-US" sz="3600" dirty="0">
                <a:solidFill>
                  <a:srgbClr val="004D99"/>
                </a:solidFill>
                <a:latin typeface="+mj-lt"/>
                <a:cs typeface="Arial"/>
              </a:rPr>
              <a:t> </a:t>
            </a:r>
            <a:r>
              <a:rPr lang="en-US" sz="3600" dirty="0" err="1">
                <a:solidFill>
                  <a:srgbClr val="004D99"/>
                </a:solidFill>
                <a:latin typeface="+mj-lt"/>
                <a:cs typeface="Arial"/>
              </a:rPr>
              <a:t>bào</a:t>
            </a:r>
            <a:r>
              <a:rPr lang="en-US" sz="3600" dirty="0">
                <a:solidFill>
                  <a:srgbClr val="004D99"/>
                </a:solidFill>
                <a:latin typeface="+mj-lt"/>
                <a:cs typeface="Arial"/>
              </a:rPr>
              <a:t> </a:t>
            </a:r>
            <a:r>
              <a:rPr lang="en-US" sz="3600" dirty="0" err="1">
                <a:solidFill>
                  <a:srgbClr val="004D99"/>
                </a:solidFill>
                <a:latin typeface="+mj-lt"/>
                <a:cs typeface="Arial"/>
              </a:rPr>
              <a:t>vảy</a:t>
            </a:r>
            <a:r>
              <a:rPr lang="en-US" sz="3600" dirty="0">
                <a:solidFill>
                  <a:srgbClr val="004D99"/>
                </a:solidFill>
                <a:latin typeface="+mj-lt"/>
                <a:cs typeface="Arial"/>
              </a:rPr>
              <a:t> </a:t>
            </a:r>
            <a:r>
              <a:rPr lang="en-US" sz="3600" dirty="0" err="1">
                <a:solidFill>
                  <a:srgbClr val="004D99"/>
                </a:solidFill>
                <a:latin typeface="+mj-lt"/>
                <a:cs typeface="Arial"/>
              </a:rPr>
              <a:t>và</a:t>
            </a:r>
            <a:r>
              <a:rPr lang="en-US" sz="3600" dirty="0">
                <a:solidFill>
                  <a:srgbClr val="004D99"/>
                </a:solidFill>
                <a:latin typeface="+mj-lt"/>
                <a:cs typeface="Arial"/>
              </a:rPr>
              <a:t> </a:t>
            </a:r>
            <a:r>
              <a:rPr lang="en-US" sz="3600" dirty="0" err="1">
                <a:solidFill>
                  <a:srgbClr val="004D99"/>
                </a:solidFill>
                <a:latin typeface="+mj-lt"/>
                <a:cs typeface="Arial"/>
              </a:rPr>
              <a:t>tế</a:t>
            </a:r>
            <a:r>
              <a:rPr lang="en-US" sz="3600" dirty="0">
                <a:solidFill>
                  <a:srgbClr val="004D99"/>
                </a:solidFill>
                <a:latin typeface="+mj-lt"/>
                <a:cs typeface="Arial"/>
              </a:rPr>
              <a:t> </a:t>
            </a:r>
            <a:r>
              <a:rPr lang="en-US" sz="3600" dirty="0" err="1">
                <a:solidFill>
                  <a:srgbClr val="004D99"/>
                </a:solidFill>
                <a:latin typeface="+mj-lt"/>
                <a:cs typeface="Arial"/>
              </a:rPr>
              <a:t>bào</a:t>
            </a:r>
            <a:r>
              <a:rPr lang="en-US" sz="3600" dirty="0">
                <a:solidFill>
                  <a:srgbClr val="004D99"/>
                </a:solidFill>
                <a:latin typeface="+mj-lt"/>
                <a:cs typeface="Arial"/>
              </a:rPr>
              <a:t> </a:t>
            </a:r>
            <a:r>
              <a:rPr lang="en-US" sz="3600" dirty="0" err="1">
                <a:solidFill>
                  <a:srgbClr val="004D99"/>
                </a:solidFill>
                <a:latin typeface="+mj-lt"/>
                <a:cs typeface="Arial"/>
              </a:rPr>
              <a:t>tuyến</a:t>
            </a:r>
            <a:r>
              <a:rPr lang="en-US" sz="3600" dirty="0">
                <a:solidFill>
                  <a:srgbClr val="004D99"/>
                </a:solidFill>
                <a:latin typeface="+mj-lt"/>
                <a:cs typeface="Arial"/>
              </a:rPr>
              <a:t> </a:t>
            </a:r>
            <a:endParaRPr lang="vi-VN" sz="3600" dirty="0">
              <a:solidFill>
                <a:srgbClr val="004D99"/>
              </a:solidFill>
              <a:latin typeface="+mj-lt"/>
              <a:cs typeface="Arial"/>
            </a:endParaRPr>
          </a:p>
        </p:txBody>
      </p:sp>
      <p:sp>
        <p:nvSpPr>
          <p:cNvPr id="4" name="Footer Placeholder 3"/>
          <p:cNvSpPr>
            <a:spLocks noGrp="1"/>
          </p:cNvSpPr>
          <p:nvPr>
            <p:ph type="ftr" sz="quarter" idx="11"/>
          </p:nvPr>
        </p:nvSpPr>
        <p:spPr>
          <a:xfrm>
            <a:off x="791633" y="6309226"/>
            <a:ext cx="10627216" cy="333622"/>
          </a:xfrm>
        </p:spPr>
        <p:txBody>
          <a:bodyPr/>
          <a:lstStyle/>
          <a:p>
            <a:r>
              <a:rPr lang="en-US" sz="1000" dirty="0">
                <a:latin typeface="Tahoma" panose="020B0604030504040204" pitchFamily="34" charset="0"/>
                <a:ea typeface="Tahoma" panose="020B0604030504040204" pitchFamily="34" charset="0"/>
                <a:cs typeface="Tahoma" panose="020B0604030504040204" pitchFamily="34" charset="0"/>
              </a:rPr>
              <a:t>Nature 2012 519</a:t>
            </a:r>
          </a:p>
          <a:p>
            <a:r>
              <a:rPr lang="fr-FR" sz="1000" dirty="0">
                <a:latin typeface="Tahoma" panose="020B0604030504040204" pitchFamily="34" charset="0"/>
                <a:ea typeface="Tahoma" panose="020B0604030504040204" pitchFamily="34" charset="0"/>
                <a:cs typeface="Tahoma" panose="020B0604030504040204" pitchFamily="34" charset="0"/>
              </a:rPr>
              <a:t>Lancet 2016 101</a:t>
            </a:r>
            <a:endParaRPr lang="en-US" sz="1000" dirty="0">
              <a:latin typeface="Tahoma" panose="020B0604030504040204" pitchFamily="34" charset="0"/>
              <a:ea typeface="Tahoma" panose="020B0604030504040204" pitchFamily="34" charset="0"/>
              <a:cs typeface="Tahoma" panose="020B0604030504040204" pitchFamily="34" charset="0"/>
            </a:endParaRPr>
          </a:p>
        </p:txBody>
      </p:sp>
      <p:grpSp>
        <p:nvGrpSpPr>
          <p:cNvPr id="8" name="Group 7"/>
          <p:cNvGrpSpPr/>
          <p:nvPr/>
        </p:nvGrpSpPr>
        <p:grpSpPr>
          <a:xfrm>
            <a:off x="664594" y="1349555"/>
            <a:ext cx="10342743" cy="4771666"/>
            <a:chOff x="1463040" y="1731652"/>
            <a:chExt cx="9778225" cy="4511223"/>
          </a:xfrm>
        </p:grpSpPr>
        <p:pic>
          <p:nvPicPr>
            <p:cNvPr id="5" name="Picture 4"/>
            <p:cNvPicPr>
              <a:picLocks noChangeAspect="1"/>
            </p:cNvPicPr>
            <p:nvPr/>
          </p:nvPicPr>
          <p:blipFill>
            <a:blip r:embed="rId2"/>
            <a:stretch>
              <a:fillRect/>
            </a:stretch>
          </p:blipFill>
          <p:spPr>
            <a:xfrm>
              <a:off x="1463040" y="2062363"/>
              <a:ext cx="4221942" cy="3306470"/>
            </a:xfrm>
            <a:prstGeom prst="rect">
              <a:avLst/>
            </a:prstGeom>
          </p:spPr>
        </p:pic>
        <p:pic>
          <p:nvPicPr>
            <p:cNvPr id="6" name="Picture 5"/>
            <p:cNvPicPr>
              <a:picLocks noChangeAspect="1"/>
            </p:cNvPicPr>
            <p:nvPr/>
          </p:nvPicPr>
          <p:blipFill>
            <a:blip r:embed="rId3"/>
            <a:stretch>
              <a:fillRect/>
            </a:stretch>
          </p:blipFill>
          <p:spPr>
            <a:xfrm>
              <a:off x="5974522" y="1731652"/>
              <a:ext cx="5266743" cy="4511223"/>
            </a:xfrm>
            <a:prstGeom prst="rect">
              <a:avLst/>
            </a:prstGeom>
          </p:spPr>
        </p:pic>
        <p:sp>
          <p:nvSpPr>
            <p:cNvPr id="3" name="TextBox 2"/>
            <p:cNvSpPr txBox="1"/>
            <p:nvPr/>
          </p:nvSpPr>
          <p:spPr>
            <a:xfrm>
              <a:off x="2162070" y="1777593"/>
              <a:ext cx="3209170" cy="349173"/>
            </a:xfrm>
            <a:prstGeom prst="rect">
              <a:avLst/>
            </a:prstGeom>
            <a:noFill/>
            <a:ln w="12700">
              <a:noFill/>
            </a:ln>
          </p:spPr>
          <p:txBody>
            <a:bodyPr wrap="square" lIns="45720" rIns="45720" rtlCol="0">
              <a:spAutoFit/>
            </a:bodyPr>
            <a:lstStyle/>
            <a:p>
              <a:r>
                <a:rPr lang="en-US" b="1" dirty="0">
                  <a:latin typeface="Tahoma" panose="020B0604030504040204" pitchFamily="34" charset="0"/>
                  <a:ea typeface="Tahoma" panose="020B0604030504040204" pitchFamily="34" charset="0"/>
                  <a:cs typeface="Tahoma" panose="020B0604030504040204" pitchFamily="34" charset="0"/>
                </a:rPr>
                <a:t>Squamous cell carcinoma</a:t>
              </a:r>
              <a:endParaRPr lang="vi-VN" b="1" dirty="0" err="1">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6524556" y="1795183"/>
              <a:ext cx="2823882" cy="349173"/>
            </a:xfrm>
            <a:prstGeom prst="rect">
              <a:avLst/>
            </a:prstGeom>
            <a:noFill/>
            <a:ln w="12700">
              <a:noFill/>
            </a:ln>
          </p:spPr>
          <p:txBody>
            <a:bodyPr wrap="square" lIns="45720" rIns="45720" rtlCol="0">
              <a:spAutoFit/>
            </a:bodyPr>
            <a:lstStyle/>
            <a:p>
              <a:pPr algn="ctr"/>
              <a:r>
                <a:rPr lang="en-US" b="1" dirty="0">
                  <a:latin typeface="Tahoma" panose="020B0604030504040204" pitchFamily="34" charset="0"/>
                  <a:ea typeface="Tahoma" panose="020B0604030504040204" pitchFamily="34" charset="0"/>
                  <a:cs typeface="Tahoma" panose="020B0604030504040204" pitchFamily="34" charset="0"/>
                </a:rPr>
                <a:t>Adenocarcinoma</a:t>
              </a:r>
              <a:endParaRPr lang="vi-VN" b="1" dirty="0" err="1">
                <a:latin typeface="Tahoma" panose="020B0604030504040204" pitchFamily="34" charset="0"/>
                <a:ea typeface="Tahoma" panose="020B0604030504040204" pitchFamily="34" charset="0"/>
                <a:cs typeface="Tahoma" panose="020B0604030504040204" pitchFamily="34" charset="0"/>
              </a:endParaRPr>
            </a:p>
          </p:txBody>
        </p:sp>
      </p:grpSp>
      <p:sp>
        <p:nvSpPr>
          <p:cNvPr id="9" name="TextBox 8"/>
          <p:cNvSpPr txBox="1"/>
          <p:nvPr/>
        </p:nvSpPr>
        <p:spPr>
          <a:xfrm>
            <a:off x="980349" y="5429807"/>
            <a:ext cx="6531429" cy="646331"/>
          </a:xfrm>
          <a:prstGeom prst="rect">
            <a:avLst/>
          </a:prstGeom>
          <a:noFill/>
          <a:ln w="12700">
            <a:noFill/>
          </a:ln>
        </p:spPr>
        <p:txBody>
          <a:bodyPr wrap="square" lIns="45720" rIns="45720" rtlCol="0">
            <a:spAutoFit/>
          </a:bodyPr>
          <a:lstStyle/>
          <a:p>
            <a:pPr marL="285750" indent="-285750" algn="just">
              <a:buFont typeface="Wingdings" panose="05000000000000000000" pitchFamily="2" charset="2"/>
              <a:buChar char="§"/>
            </a:pPr>
            <a:r>
              <a:rPr lang="en-US" dirty="0" err="1">
                <a:latin typeface="Tahoma" panose="020B0604030504040204" pitchFamily="34" charset="0"/>
                <a:ea typeface="Tahoma" panose="020B0604030504040204" pitchFamily="34" charset="0"/>
                <a:cs typeface="Tahoma" panose="020B0604030504040204" pitchFamily="34" charset="0"/>
              </a:rPr>
              <a:t>Kiểu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đột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thường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gặp</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trong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ung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thư</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phổi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tế</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bào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vảy</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hoàn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toàn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khác</a:t>
            </a:r>
            <a:r>
              <a:rPr lang="en-US" dirty="0">
                <a:latin typeface="Tahoma" panose="020B0604030504040204" pitchFamily="34" charset="0"/>
                <a:ea typeface="Tahoma" panose="020B0604030504040204" pitchFamily="34" charset="0"/>
                <a:cs typeface="Tahoma" panose="020B0604030504040204" pitchFamily="34" charset="0"/>
              </a:rPr>
              <a:t> so </a:t>
            </a:r>
            <a:r>
              <a:rPr lang="en-US" dirty="0" err="1">
                <a:latin typeface="Tahoma" panose="020B0604030504040204" pitchFamily="34" charset="0"/>
                <a:ea typeface="Tahoma" panose="020B0604030504040204" pitchFamily="34" charset="0"/>
                <a:cs typeface="Tahoma" panose="020B0604030504040204" pitchFamily="34" charset="0"/>
              </a:rPr>
              <a:t>với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ung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thư</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phổi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tế</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bào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tuyến</a:t>
            </a:r>
            <a:r>
              <a:rPr lang="en-US" dirty="0">
                <a:latin typeface="Tahoma" panose="020B0604030504040204" pitchFamily="34" charset="0"/>
                <a:ea typeface="Tahoma" panose="020B0604030504040204" pitchFamily="34" charset="0"/>
                <a:cs typeface="Tahoma" panose="020B0604030504040204" pitchFamily="34" charset="0"/>
              </a:rPr>
              <a:t>.</a:t>
            </a:r>
            <a:endParaRPr lang="vi-VN" dirty="0" err="1">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47302832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5667" y="210807"/>
            <a:ext cx="10653183" cy="1120820"/>
          </a:xfrm>
        </p:spPr>
        <p:txBody>
          <a:bodyPr vert="horz" wrap="square" lIns="0" tIns="12700" rIns="0" bIns="0" rtlCol="0" anchor="t" anchorCtr="0">
            <a:spAutoFit/>
          </a:bodyPr>
          <a:lstStyle/>
          <a:p>
            <a:pPr marL="38100" defTabSz="914400">
              <a:lnSpc>
                <a:spcPct val="100000"/>
              </a:lnSpc>
              <a:spcBef>
                <a:spcPts val="100"/>
              </a:spcBef>
            </a:pPr>
            <a:r>
              <a:rPr lang="vi-VN" sz="3600" dirty="0">
                <a:solidFill>
                  <a:srgbClr val="004D99"/>
                </a:solidFill>
                <a:latin typeface="+mn-lt"/>
                <a:cs typeface="Arial"/>
              </a:rPr>
              <a:t>Kết quả nghiên cứu một số trị liệu hướng đích trên BN ung thư phổi tế bào vảy</a:t>
            </a:r>
          </a:p>
        </p:txBody>
      </p:sp>
      <p:sp>
        <p:nvSpPr>
          <p:cNvPr id="4" name="Footer Placeholder 3"/>
          <p:cNvSpPr>
            <a:spLocks noGrp="1"/>
          </p:cNvSpPr>
          <p:nvPr>
            <p:ph type="ftr" sz="quarter" idx="11"/>
          </p:nvPr>
        </p:nvSpPr>
        <p:spPr>
          <a:xfrm>
            <a:off x="791634" y="6413755"/>
            <a:ext cx="10627216" cy="233438"/>
          </a:xfrm>
        </p:spPr>
        <p:txBody>
          <a:bodyPr/>
          <a:lstStyle/>
          <a:p>
            <a:r>
              <a:rPr lang="en-US" sz="1000" dirty="0">
                <a:latin typeface="+mn-lt"/>
                <a:ea typeface="Tahoma" panose="020B0604030504040204" pitchFamily="34" charset="0"/>
                <a:cs typeface="Tahoma" panose="020B0604030504040204" pitchFamily="34" charset="0"/>
              </a:rPr>
              <a:t>ASCO 2017 abstract 9054; </a:t>
            </a:r>
            <a:r>
              <a:rPr lang="vi-VN" sz="1000" dirty="0">
                <a:latin typeface="+mn-lt"/>
                <a:ea typeface="Tahoma" panose="020B0604030504040204" pitchFamily="34" charset="0"/>
                <a:cs typeface="Tahoma" panose="020B0604030504040204" pitchFamily="34" charset="0"/>
              </a:rPr>
              <a:t>Clin Cancer Res. 2017 5366; Cancer Discov 2016 740; </a:t>
            </a:r>
            <a:r>
              <a:rPr lang="en-US" sz="1000" dirty="0">
                <a:latin typeface="+mn-lt"/>
                <a:ea typeface="Tahoma" panose="020B0604030504040204" pitchFamily="34" charset="0"/>
                <a:cs typeface="Tahoma" panose="020B0604030504040204" pitchFamily="34" charset="0"/>
              </a:rPr>
              <a:t>J </a:t>
            </a:r>
            <a:r>
              <a:rPr lang="en-US" sz="1000" dirty="0" err="1">
                <a:latin typeface="+mn-lt"/>
                <a:ea typeface="Tahoma" panose="020B0604030504040204" pitchFamily="34" charset="0"/>
                <a:cs typeface="Tahoma" panose="020B0604030504040204" pitchFamily="34" charset="0"/>
              </a:rPr>
              <a:t>Thorac</a:t>
            </a:r>
            <a:r>
              <a:rPr lang="en-US" sz="1000" dirty="0">
                <a:latin typeface="+mn-lt"/>
                <a:ea typeface="Tahoma" panose="020B0604030504040204" pitchFamily="34" charset="0"/>
                <a:cs typeface="Tahoma" panose="020B0604030504040204" pitchFamily="34" charset="0"/>
              </a:rPr>
              <a:t> </a:t>
            </a:r>
            <a:r>
              <a:rPr lang="en-US" sz="1000" dirty="0" err="1">
                <a:latin typeface="+mn-lt"/>
                <a:ea typeface="Tahoma" panose="020B0604030504040204" pitchFamily="34" charset="0"/>
                <a:cs typeface="Tahoma" panose="020B0604030504040204" pitchFamily="34" charset="0"/>
              </a:rPr>
              <a:t>Oncol</a:t>
            </a:r>
            <a:r>
              <a:rPr lang="en-US" sz="1000" dirty="0">
                <a:latin typeface="+mn-lt"/>
                <a:ea typeface="Tahoma" panose="020B0604030504040204" pitchFamily="34" charset="0"/>
                <a:cs typeface="Tahoma" panose="020B0604030504040204" pitchFamily="34" charset="0"/>
              </a:rPr>
              <a:t> 2015 1319</a:t>
            </a:r>
          </a:p>
        </p:txBody>
      </p:sp>
      <p:pic>
        <p:nvPicPr>
          <p:cNvPr id="5" name="Picture 4"/>
          <p:cNvPicPr>
            <a:picLocks noChangeAspect="1"/>
          </p:cNvPicPr>
          <p:nvPr/>
        </p:nvPicPr>
        <p:blipFill>
          <a:blip r:embed="rId2"/>
          <a:stretch>
            <a:fillRect/>
          </a:stretch>
        </p:blipFill>
        <p:spPr>
          <a:xfrm>
            <a:off x="765667" y="2280226"/>
            <a:ext cx="4682266" cy="3666979"/>
          </a:xfrm>
          <a:prstGeom prst="rect">
            <a:avLst/>
          </a:prstGeom>
        </p:spPr>
      </p:pic>
      <p:graphicFrame>
        <p:nvGraphicFramePr>
          <p:cNvPr id="6" name="Table 5"/>
          <p:cNvGraphicFramePr>
            <a:graphicFrameLocks noGrp="1"/>
          </p:cNvGraphicFramePr>
          <p:nvPr/>
        </p:nvGraphicFramePr>
        <p:xfrm>
          <a:off x="5447933" y="2389916"/>
          <a:ext cx="6091516" cy="3175000"/>
        </p:xfrm>
        <a:graphic>
          <a:graphicData uri="http://schemas.openxmlformats.org/drawingml/2006/table">
            <a:tbl>
              <a:tblPr firstRow="1" bandRow="1">
                <a:tableStyleId>{5C22544A-7EE6-4342-B048-85BDC9FD1C3A}</a:tableStyleId>
              </a:tblPr>
              <a:tblGrid>
                <a:gridCol w="2004286">
                  <a:extLst>
                    <a:ext uri="{9D8B030D-6E8A-4147-A177-3AD203B41FA5}">
                      <a16:colId xmlns:a16="http://schemas.microsoft.com/office/drawing/2014/main" val="3169078030"/>
                    </a:ext>
                  </a:extLst>
                </a:gridCol>
                <a:gridCol w="1603429">
                  <a:extLst>
                    <a:ext uri="{9D8B030D-6E8A-4147-A177-3AD203B41FA5}">
                      <a16:colId xmlns:a16="http://schemas.microsoft.com/office/drawing/2014/main" val="2548016506"/>
                    </a:ext>
                  </a:extLst>
                </a:gridCol>
                <a:gridCol w="1621061">
                  <a:extLst>
                    <a:ext uri="{9D8B030D-6E8A-4147-A177-3AD203B41FA5}">
                      <a16:colId xmlns:a16="http://schemas.microsoft.com/office/drawing/2014/main" val="561291182"/>
                    </a:ext>
                  </a:extLst>
                </a:gridCol>
                <a:gridCol w="862740">
                  <a:extLst>
                    <a:ext uri="{9D8B030D-6E8A-4147-A177-3AD203B41FA5}">
                      <a16:colId xmlns:a16="http://schemas.microsoft.com/office/drawing/2014/main" val="4196195132"/>
                    </a:ext>
                  </a:extLst>
                </a:gridCol>
              </a:tblGrid>
              <a:tr h="370840">
                <a:tc>
                  <a:txBody>
                    <a:bodyPr/>
                    <a:lstStyle/>
                    <a:p>
                      <a:pPr marL="0" algn="ctr" defTabSz="1218072" rtl="0" eaLnBrk="1" latinLnBrk="0" hangingPunct="1"/>
                      <a:r>
                        <a:rPr lang="en-US" sz="1600" b="1" kern="1200" dirty="0">
                          <a:solidFill>
                            <a:schemeClr val="bg1"/>
                          </a:solidFill>
                          <a:latin typeface="+mn-lt"/>
                          <a:ea typeface="Tahoma" panose="020B0604030504040204" pitchFamily="34" charset="0"/>
                          <a:cs typeface="Tahoma" panose="020B0604030504040204" pitchFamily="34" charset="0"/>
                        </a:rPr>
                        <a:t>Target</a:t>
                      </a:r>
                      <a:endParaRPr lang="vi-VN" sz="1600" b="1" kern="1200" dirty="0">
                        <a:solidFill>
                          <a:schemeClr val="bg1"/>
                        </a:solidFill>
                        <a:latin typeface="+mn-lt"/>
                        <a:ea typeface="Tahoma" panose="020B0604030504040204" pitchFamily="34" charset="0"/>
                        <a:cs typeface="Tahoma" panose="020B0604030504040204" pitchFamily="34" charset="0"/>
                      </a:endParaRPr>
                    </a:p>
                  </a:txBody>
                  <a:tcPr anchor="ctr">
                    <a:solidFill>
                      <a:srgbClr val="002060"/>
                    </a:solidFill>
                  </a:tcPr>
                </a:tc>
                <a:tc>
                  <a:txBody>
                    <a:bodyPr/>
                    <a:lstStyle/>
                    <a:p>
                      <a:pPr marL="0" algn="ctr" defTabSz="1218072" rtl="0" eaLnBrk="1" latinLnBrk="0" hangingPunct="1"/>
                      <a:r>
                        <a:rPr lang="en-US" sz="1600" b="1" kern="1200" dirty="0" err="1">
                          <a:solidFill>
                            <a:schemeClr val="bg1"/>
                          </a:solidFill>
                          <a:latin typeface="+mn-lt"/>
                          <a:ea typeface="Tahoma" panose="020B0604030504040204" pitchFamily="34" charset="0"/>
                          <a:cs typeface="Tahoma" panose="020B0604030504040204" pitchFamily="34" charset="0"/>
                        </a:rPr>
                        <a:t>Thuốc</a:t>
                      </a:r>
                      <a:endParaRPr lang="vi-VN" sz="1600" b="1" kern="1200" dirty="0">
                        <a:solidFill>
                          <a:schemeClr val="bg1"/>
                        </a:solidFill>
                        <a:latin typeface="+mn-lt"/>
                        <a:ea typeface="Tahoma" panose="020B0604030504040204" pitchFamily="34" charset="0"/>
                        <a:cs typeface="Tahoma" panose="020B0604030504040204" pitchFamily="34" charset="0"/>
                      </a:endParaRPr>
                    </a:p>
                  </a:txBody>
                  <a:tcPr anchor="ctr">
                    <a:solidFill>
                      <a:srgbClr val="002060"/>
                    </a:solidFill>
                  </a:tcPr>
                </a:tc>
                <a:tc>
                  <a:txBody>
                    <a:bodyPr/>
                    <a:lstStyle/>
                    <a:p>
                      <a:pPr algn="ctr"/>
                      <a:r>
                        <a:rPr lang="en-US" sz="1600" dirty="0" err="1">
                          <a:solidFill>
                            <a:schemeClr val="bg1"/>
                          </a:solidFill>
                          <a:latin typeface="+mn-lt"/>
                          <a:ea typeface="Tahoma" panose="020B0604030504040204" pitchFamily="34" charset="0"/>
                          <a:cs typeface="Tahoma" panose="020B0604030504040204" pitchFamily="34" charset="0"/>
                        </a:rPr>
                        <a:t>Kết</a:t>
                      </a:r>
                      <a:r>
                        <a:rPr lang="en-US" sz="1600" baseline="0" dirty="0">
                          <a:solidFill>
                            <a:schemeClr val="bg1"/>
                          </a:solidFill>
                          <a:latin typeface="+mn-lt"/>
                          <a:ea typeface="Tahoma" panose="020B0604030504040204" pitchFamily="34" charset="0"/>
                          <a:cs typeface="Tahoma" panose="020B0604030504040204" pitchFamily="34" charset="0"/>
                        </a:rPr>
                        <a:t> </a:t>
                      </a:r>
                      <a:r>
                        <a:rPr lang="en-US" sz="1600" baseline="0" dirty="0" err="1">
                          <a:solidFill>
                            <a:schemeClr val="bg1"/>
                          </a:solidFill>
                          <a:latin typeface="+mn-lt"/>
                          <a:ea typeface="Tahoma" panose="020B0604030504040204" pitchFamily="34" charset="0"/>
                          <a:cs typeface="Tahoma" panose="020B0604030504040204" pitchFamily="34" charset="0"/>
                        </a:rPr>
                        <a:t>quả</a:t>
                      </a:r>
                      <a:endParaRPr lang="vi-VN" sz="1600" dirty="0">
                        <a:solidFill>
                          <a:schemeClr val="bg1"/>
                        </a:solidFill>
                        <a:latin typeface="+mn-lt"/>
                        <a:ea typeface="Tahoma" panose="020B0604030504040204" pitchFamily="34" charset="0"/>
                        <a:cs typeface="Tahoma" panose="020B0604030504040204" pitchFamily="34" charset="0"/>
                      </a:endParaRPr>
                    </a:p>
                  </a:txBody>
                  <a:tcPr anchor="ctr">
                    <a:solidFill>
                      <a:srgbClr val="002060"/>
                    </a:solidFill>
                  </a:tcPr>
                </a:tc>
                <a:tc>
                  <a:txBody>
                    <a:bodyPr/>
                    <a:lstStyle/>
                    <a:p>
                      <a:pPr algn="ctr"/>
                      <a:r>
                        <a:rPr lang="en-US" sz="1600" dirty="0">
                          <a:solidFill>
                            <a:schemeClr val="bg1"/>
                          </a:solidFill>
                          <a:latin typeface="+mn-lt"/>
                          <a:ea typeface="Tahoma" panose="020B0604030504040204" pitchFamily="34" charset="0"/>
                          <a:cs typeface="Tahoma" panose="020B0604030504040204" pitchFamily="34" charset="0"/>
                        </a:rPr>
                        <a:t>ORR</a:t>
                      </a:r>
                    </a:p>
                    <a:p>
                      <a:pPr algn="ctr"/>
                      <a:r>
                        <a:rPr lang="en-US" sz="1600" dirty="0">
                          <a:solidFill>
                            <a:schemeClr val="bg1"/>
                          </a:solidFill>
                          <a:latin typeface="+mn-lt"/>
                          <a:ea typeface="Tahoma" panose="020B0604030504040204" pitchFamily="34" charset="0"/>
                          <a:cs typeface="Tahoma" panose="020B0604030504040204" pitchFamily="34" charset="0"/>
                        </a:rPr>
                        <a:t>(%)</a:t>
                      </a:r>
                      <a:endParaRPr lang="vi-VN" sz="1600" dirty="0">
                        <a:solidFill>
                          <a:schemeClr val="bg1"/>
                        </a:solidFill>
                        <a:latin typeface="+mn-lt"/>
                        <a:ea typeface="Tahoma" panose="020B0604030504040204" pitchFamily="34" charset="0"/>
                        <a:cs typeface="Tahoma" panose="020B0604030504040204" pitchFamily="34" charset="0"/>
                      </a:endParaRPr>
                    </a:p>
                  </a:txBody>
                  <a:tcPr>
                    <a:solidFill>
                      <a:srgbClr val="002060"/>
                    </a:solidFill>
                  </a:tcPr>
                </a:tc>
                <a:extLst>
                  <a:ext uri="{0D108BD9-81ED-4DB2-BD59-A6C34878D82A}">
                    <a16:rowId xmlns:a16="http://schemas.microsoft.com/office/drawing/2014/main" val="565395142"/>
                  </a:ext>
                </a:extLst>
              </a:tr>
              <a:tr h="370840">
                <a:tc rowSpan="3">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FGFR1</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a:txBody>
                    <a:bodyPr/>
                    <a:lstStyle/>
                    <a:p>
                      <a:pPr algn="ctr"/>
                      <a:r>
                        <a:rPr lang="en-US" sz="1600" kern="1200" dirty="0">
                          <a:solidFill>
                            <a:schemeClr val="tx1">
                              <a:lumMod val="50000"/>
                            </a:schemeClr>
                          </a:solidFill>
                          <a:latin typeface="+mn-lt"/>
                          <a:ea typeface="Tahoma" panose="020B0604030504040204" pitchFamily="34" charset="0"/>
                          <a:cs typeface="Tahoma" panose="020B0604030504040204" pitchFamily="34" charset="0"/>
                        </a:rPr>
                        <a:t>AZD4547</a:t>
                      </a:r>
                      <a:endParaRPr lang="vi-VN" sz="1600" kern="12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rowSpan="6">
                  <a:txBody>
                    <a:bodyPr/>
                    <a:lstStyle/>
                    <a:p>
                      <a:pPr algn="ctr"/>
                      <a:r>
                        <a:rPr lang="en-US" sz="1600" kern="1200" dirty="0" err="1">
                          <a:solidFill>
                            <a:schemeClr val="tx1">
                              <a:lumMod val="50000"/>
                            </a:schemeClr>
                          </a:solidFill>
                          <a:latin typeface="+mn-lt"/>
                          <a:ea typeface="Tahoma" panose="020B0604030504040204" pitchFamily="34" charset="0"/>
                          <a:cs typeface="Tahoma" panose="020B0604030504040204" pitchFamily="34" charset="0"/>
                        </a:rPr>
                        <a:t>Thất</a:t>
                      </a:r>
                      <a:r>
                        <a:rPr lang="en-US" sz="1600" kern="1200" dirty="0">
                          <a:solidFill>
                            <a:schemeClr val="tx1">
                              <a:lumMod val="50000"/>
                            </a:schemeClr>
                          </a:solidFill>
                          <a:latin typeface="+mn-lt"/>
                          <a:ea typeface="Tahoma" panose="020B0604030504040204" pitchFamily="34" charset="0"/>
                          <a:cs typeface="Tahoma" panose="020B0604030504040204" pitchFamily="34" charset="0"/>
                        </a:rPr>
                        <a:t> </a:t>
                      </a:r>
                      <a:r>
                        <a:rPr lang="en-US" sz="1600" kern="1200" dirty="0" err="1">
                          <a:solidFill>
                            <a:schemeClr val="tx1">
                              <a:lumMod val="50000"/>
                            </a:schemeClr>
                          </a:solidFill>
                          <a:latin typeface="+mn-lt"/>
                          <a:ea typeface="Tahoma" panose="020B0604030504040204" pitchFamily="34" charset="0"/>
                          <a:cs typeface="Tahoma" panose="020B0604030504040204" pitchFamily="34" charset="0"/>
                        </a:rPr>
                        <a:t>bại</a:t>
                      </a:r>
                      <a:endParaRPr lang="vi-VN" sz="1600" kern="12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8</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tc>
                <a:extLst>
                  <a:ext uri="{0D108BD9-81ED-4DB2-BD59-A6C34878D82A}">
                    <a16:rowId xmlns:a16="http://schemas.microsoft.com/office/drawing/2014/main" val="1140882950"/>
                  </a:ext>
                </a:extLst>
              </a:tr>
              <a:tr h="370840">
                <a:tc vMerge="1">
                  <a:txBody>
                    <a:bodyPr/>
                    <a:lstStyle/>
                    <a:p>
                      <a:endParaRPr lang="vi-VN" sz="1800" dirty="0">
                        <a:latin typeface="Tahoma" panose="020B0604030504040204" pitchFamily="34" charset="0"/>
                        <a:ea typeface="Tahoma" panose="020B0604030504040204" pitchFamily="34" charset="0"/>
                        <a:cs typeface="Tahoma" panose="020B0604030504040204" pitchFamily="34" charset="0"/>
                      </a:endParaRPr>
                    </a:p>
                  </a:txBody>
                  <a:tcPr/>
                </a:tc>
                <a:tc>
                  <a:txBody>
                    <a:bodyPr/>
                    <a:lstStyle/>
                    <a:p>
                      <a:pPr algn="ctr"/>
                      <a:r>
                        <a:rPr lang="en-US" sz="1600" kern="1200" dirty="0">
                          <a:solidFill>
                            <a:schemeClr val="tx1">
                              <a:lumMod val="50000"/>
                            </a:schemeClr>
                          </a:solidFill>
                          <a:latin typeface="+mn-lt"/>
                          <a:ea typeface="Tahoma" panose="020B0604030504040204" pitchFamily="34" charset="0"/>
                          <a:cs typeface="Tahoma" panose="020B0604030504040204" pitchFamily="34" charset="0"/>
                        </a:rPr>
                        <a:t>BG5398</a:t>
                      </a:r>
                      <a:endParaRPr lang="vi-VN" sz="1600" kern="12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vMerge="1">
                  <a:txBody>
                    <a:bodyPr/>
                    <a:lstStyle/>
                    <a:p>
                      <a:endParaRPr lang="vi-VN" dirty="0"/>
                    </a:p>
                  </a:txBody>
                  <a:tcPr/>
                </a:tc>
                <a:tc>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15</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tc>
                <a:extLst>
                  <a:ext uri="{0D108BD9-81ED-4DB2-BD59-A6C34878D82A}">
                    <a16:rowId xmlns:a16="http://schemas.microsoft.com/office/drawing/2014/main" val="1524630332"/>
                  </a:ext>
                </a:extLst>
              </a:tr>
              <a:tr h="370840">
                <a:tc vMerge="1">
                  <a:txBody>
                    <a:bodyPr/>
                    <a:lstStyle/>
                    <a:p>
                      <a:endParaRPr lang="vi-VN" sz="1800" dirty="0">
                        <a:latin typeface="Tahoma" panose="020B0604030504040204" pitchFamily="34" charset="0"/>
                        <a:ea typeface="Tahoma" panose="020B0604030504040204" pitchFamily="34" charset="0"/>
                        <a:cs typeface="Tahoma" panose="020B0604030504040204" pitchFamily="34" charset="0"/>
                      </a:endParaRPr>
                    </a:p>
                  </a:txBody>
                  <a:tcPr/>
                </a:tc>
                <a:tc>
                  <a:txBody>
                    <a:bodyPr/>
                    <a:lstStyle/>
                    <a:p>
                      <a:pPr algn="ctr"/>
                      <a:r>
                        <a:rPr lang="en-US" sz="1600" dirty="0" err="1">
                          <a:solidFill>
                            <a:schemeClr val="tx1">
                              <a:lumMod val="50000"/>
                            </a:schemeClr>
                          </a:solidFill>
                          <a:latin typeface="+mn-lt"/>
                          <a:ea typeface="Tahoma" panose="020B0604030504040204" pitchFamily="34" charset="0"/>
                          <a:cs typeface="Tahoma" panose="020B0604030504040204" pitchFamily="34" charset="0"/>
                        </a:rPr>
                        <a:t>Dovitinib</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tc>
                <a:tc vMerge="1">
                  <a:txBody>
                    <a:bodyPr/>
                    <a:lstStyle/>
                    <a:p>
                      <a:endParaRPr lang="vi-VN" dirty="0"/>
                    </a:p>
                  </a:txBody>
                  <a:tcPr/>
                </a:tc>
                <a:tc>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11.5</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tc>
                <a:extLst>
                  <a:ext uri="{0D108BD9-81ED-4DB2-BD59-A6C34878D82A}">
                    <a16:rowId xmlns:a16="http://schemas.microsoft.com/office/drawing/2014/main" val="4033298063"/>
                  </a:ext>
                </a:extLst>
              </a:tr>
              <a:tr h="370840">
                <a:tc rowSpan="2">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PTEN/PIK3CA</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a:txBody>
                    <a:bodyPr/>
                    <a:lstStyle/>
                    <a:p>
                      <a:pPr algn="ctr"/>
                      <a:r>
                        <a:rPr lang="en-US" sz="1600" dirty="0" err="1">
                          <a:solidFill>
                            <a:schemeClr val="tx1">
                              <a:lumMod val="50000"/>
                            </a:schemeClr>
                          </a:solidFill>
                          <a:latin typeface="+mn-lt"/>
                          <a:ea typeface="Tahoma" panose="020B0604030504040204" pitchFamily="34" charset="0"/>
                          <a:cs typeface="Tahoma" panose="020B0604030504040204" pitchFamily="34" charset="0"/>
                        </a:rPr>
                        <a:t>Buparlisb</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vMerge="1">
                  <a:txBody>
                    <a:bodyPr/>
                    <a:lstStyle/>
                    <a:p>
                      <a:endParaRPr lang="vi-VN" dirty="0"/>
                    </a:p>
                  </a:txBody>
                  <a:tcPr anchor="ctr"/>
                </a:tc>
                <a:tc>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4.5</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extLst>
                  <a:ext uri="{0D108BD9-81ED-4DB2-BD59-A6C34878D82A}">
                    <a16:rowId xmlns:a16="http://schemas.microsoft.com/office/drawing/2014/main" val="2926060466"/>
                  </a:ext>
                </a:extLst>
              </a:tr>
              <a:tr h="370840">
                <a:tc vMerge="1">
                  <a:txBody>
                    <a:bodyPr/>
                    <a:lstStyle/>
                    <a:p>
                      <a:endParaRPr lang="vi-VN" sz="1800" dirty="0">
                        <a:latin typeface="Tahoma" panose="020B0604030504040204" pitchFamily="34" charset="0"/>
                        <a:ea typeface="Tahoma" panose="020B0604030504040204" pitchFamily="34" charset="0"/>
                        <a:cs typeface="Tahoma" panose="020B0604030504040204" pitchFamily="34" charset="0"/>
                      </a:endParaRPr>
                    </a:p>
                  </a:txBody>
                  <a:tcPr/>
                </a:tc>
                <a:tc>
                  <a:txBody>
                    <a:bodyPr/>
                    <a:lstStyle/>
                    <a:p>
                      <a:pPr algn="ctr"/>
                      <a:r>
                        <a:rPr lang="en-US" sz="1600" dirty="0" err="1">
                          <a:solidFill>
                            <a:schemeClr val="tx1">
                              <a:lumMod val="50000"/>
                            </a:schemeClr>
                          </a:solidFill>
                          <a:latin typeface="+mn-lt"/>
                          <a:ea typeface="Tahoma" panose="020B0604030504040204" pitchFamily="34" charset="0"/>
                          <a:cs typeface="Tahoma" panose="020B0604030504040204" pitchFamily="34" charset="0"/>
                        </a:rPr>
                        <a:t>Taselisib</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vMerge="1">
                  <a:txBody>
                    <a:bodyPr/>
                    <a:lstStyle/>
                    <a:p>
                      <a:endParaRPr lang="vi-VN" dirty="0"/>
                    </a:p>
                  </a:txBody>
                  <a:tcPr anchor="ctr"/>
                </a:tc>
                <a:tc>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5</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extLst>
                  <a:ext uri="{0D108BD9-81ED-4DB2-BD59-A6C34878D82A}">
                    <a16:rowId xmlns:a16="http://schemas.microsoft.com/office/drawing/2014/main" val="1752964357"/>
                  </a:ext>
                </a:extLst>
              </a:tr>
              <a:tr h="370840">
                <a:tc>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G1/S checkpoint</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a:txBody>
                    <a:bodyPr/>
                    <a:lstStyle/>
                    <a:p>
                      <a:pPr algn="ctr"/>
                      <a:r>
                        <a:rPr lang="en-US" sz="1600" dirty="0" err="1">
                          <a:solidFill>
                            <a:schemeClr val="tx1">
                              <a:lumMod val="50000"/>
                            </a:schemeClr>
                          </a:solidFill>
                          <a:latin typeface="+mn-lt"/>
                          <a:ea typeface="Tahoma" panose="020B0604030504040204" pitchFamily="34" charset="0"/>
                          <a:cs typeface="Tahoma" panose="020B0604030504040204" pitchFamily="34" charset="0"/>
                        </a:rPr>
                        <a:t>Abemaciclib</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vMerge="1">
                  <a:txBody>
                    <a:bodyPr/>
                    <a:lstStyle/>
                    <a:p>
                      <a:endParaRPr lang="vi-VN" dirty="0"/>
                    </a:p>
                  </a:txBody>
                  <a:tcPr anchor="ctr"/>
                </a:tc>
                <a:tc>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17</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extLst>
                  <a:ext uri="{0D108BD9-81ED-4DB2-BD59-A6C34878D82A}">
                    <a16:rowId xmlns:a16="http://schemas.microsoft.com/office/drawing/2014/main" val="1916752083"/>
                  </a:ext>
                </a:extLst>
              </a:tr>
              <a:tr h="370840">
                <a:tc>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NFE2L2/KEAP1</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nchor="ctr"/>
                </a:tc>
                <a:tc>
                  <a:txBody>
                    <a:bodyPr/>
                    <a:lstStyle/>
                    <a:p>
                      <a:pPr algn="ctr"/>
                      <a:r>
                        <a:rPr lang="en-US" sz="1600" dirty="0">
                          <a:solidFill>
                            <a:schemeClr val="tx1">
                              <a:lumMod val="50000"/>
                            </a:schemeClr>
                          </a:solidFill>
                          <a:latin typeface="+mn-lt"/>
                          <a:ea typeface="Tahoma" panose="020B0604030504040204" pitchFamily="34" charset="0"/>
                          <a:cs typeface="Tahoma" panose="020B0604030504040204" pitchFamily="34" charset="0"/>
                        </a:rPr>
                        <a:t>MLN0128</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tc>
                <a:tc>
                  <a:txBody>
                    <a:bodyPr/>
                    <a:lstStyle/>
                    <a:p>
                      <a:pPr marL="0" marR="0" lvl="0" indent="0" algn="ctr" defTabSz="1218072" rtl="0" eaLnBrk="1" fontAlgn="auto" latinLnBrk="0" hangingPunct="1">
                        <a:lnSpc>
                          <a:spcPct val="100000"/>
                        </a:lnSpc>
                        <a:spcBef>
                          <a:spcPts val="0"/>
                        </a:spcBef>
                        <a:spcAft>
                          <a:spcPts val="0"/>
                        </a:spcAft>
                        <a:buClrTx/>
                        <a:buSzTx/>
                        <a:buFontTx/>
                        <a:buNone/>
                        <a:tabLst/>
                        <a:defRPr/>
                      </a:pPr>
                      <a:r>
                        <a:rPr lang="en-US" sz="1600" dirty="0" err="1">
                          <a:solidFill>
                            <a:schemeClr val="tx1">
                              <a:lumMod val="50000"/>
                            </a:schemeClr>
                          </a:solidFill>
                          <a:latin typeface="+mn-lt"/>
                          <a:ea typeface="Tahoma" panose="020B0604030504040204" pitchFamily="34" charset="0"/>
                          <a:cs typeface="Tahoma" panose="020B0604030504040204" pitchFamily="34" charset="0"/>
                        </a:rPr>
                        <a:t>Đang</a:t>
                      </a:r>
                      <a:r>
                        <a:rPr lang="en-US" sz="1600" baseline="0" dirty="0">
                          <a:solidFill>
                            <a:schemeClr val="tx1">
                              <a:lumMod val="50000"/>
                            </a:schemeClr>
                          </a:solidFill>
                          <a:latin typeface="+mn-lt"/>
                          <a:ea typeface="Tahoma" panose="020B0604030504040204" pitchFamily="34" charset="0"/>
                          <a:cs typeface="Tahoma" panose="020B0604030504040204" pitchFamily="34" charset="0"/>
                        </a:rPr>
                        <a:t> </a:t>
                      </a:r>
                      <a:r>
                        <a:rPr lang="en-US" sz="1600" baseline="0" dirty="0" err="1">
                          <a:solidFill>
                            <a:schemeClr val="tx1">
                              <a:lumMod val="50000"/>
                            </a:schemeClr>
                          </a:solidFill>
                          <a:latin typeface="+mn-lt"/>
                          <a:ea typeface="Tahoma" panose="020B0604030504040204" pitchFamily="34" charset="0"/>
                          <a:cs typeface="Tahoma" panose="020B0604030504040204" pitchFamily="34" charset="0"/>
                        </a:rPr>
                        <a:t>tiến</a:t>
                      </a:r>
                      <a:r>
                        <a:rPr lang="en-US" sz="1600" baseline="0" dirty="0">
                          <a:solidFill>
                            <a:schemeClr val="tx1">
                              <a:lumMod val="50000"/>
                            </a:schemeClr>
                          </a:solidFill>
                          <a:latin typeface="+mn-lt"/>
                          <a:ea typeface="Tahoma" panose="020B0604030504040204" pitchFamily="34" charset="0"/>
                          <a:cs typeface="Tahoma" panose="020B0604030504040204" pitchFamily="34" charset="0"/>
                        </a:rPr>
                        <a:t> </a:t>
                      </a:r>
                      <a:r>
                        <a:rPr lang="en-US" sz="1600" baseline="0" dirty="0" err="1">
                          <a:solidFill>
                            <a:schemeClr val="tx1">
                              <a:lumMod val="50000"/>
                            </a:schemeClr>
                          </a:solidFill>
                          <a:latin typeface="+mn-lt"/>
                          <a:ea typeface="Tahoma" panose="020B0604030504040204" pitchFamily="34" charset="0"/>
                          <a:cs typeface="Tahoma" panose="020B0604030504040204" pitchFamily="34" charset="0"/>
                        </a:rPr>
                        <a:t>hành</a:t>
                      </a: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tc>
                <a:tc>
                  <a:txBody>
                    <a:bodyPr/>
                    <a:lstStyle/>
                    <a:p>
                      <a:pPr algn="ctr"/>
                      <a:endParaRPr lang="vi-VN" sz="1600" dirty="0">
                        <a:solidFill>
                          <a:schemeClr val="tx1">
                            <a:lumMod val="50000"/>
                          </a:schemeClr>
                        </a:solidFill>
                        <a:latin typeface="+mn-lt"/>
                        <a:ea typeface="Tahoma" panose="020B0604030504040204" pitchFamily="34" charset="0"/>
                        <a:cs typeface="Tahoma" panose="020B0604030504040204" pitchFamily="34" charset="0"/>
                      </a:endParaRPr>
                    </a:p>
                  </a:txBody>
                  <a:tcPr/>
                </a:tc>
                <a:extLst>
                  <a:ext uri="{0D108BD9-81ED-4DB2-BD59-A6C34878D82A}">
                    <a16:rowId xmlns:a16="http://schemas.microsoft.com/office/drawing/2014/main" val="275111768"/>
                  </a:ext>
                </a:extLst>
              </a:tr>
            </a:tbl>
          </a:graphicData>
        </a:graphic>
      </p:graphicFrame>
      <p:sp>
        <p:nvSpPr>
          <p:cNvPr id="7" name="TextBox 6"/>
          <p:cNvSpPr txBox="1"/>
          <p:nvPr/>
        </p:nvSpPr>
        <p:spPr>
          <a:xfrm>
            <a:off x="791634" y="1455757"/>
            <a:ext cx="10330454" cy="646331"/>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vi-VN" dirty="0">
                <a:solidFill>
                  <a:schemeClr val="tx1">
                    <a:lumMod val="50000"/>
                  </a:schemeClr>
                </a:solidFill>
                <a:ea typeface="Tahoma" panose="020B0604030504040204" pitchFamily="34" charset="0"/>
                <a:cs typeface="Tahoma" panose="020B0604030504040204" pitchFamily="34" charset="0"/>
              </a:rPr>
              <a:t>Ngoại trừ EGFR, hầu như tất cả các trị liệu hướng đích khác đều thất bại trong việc chứng minh hiệu quả trên bệnh nhân ung thư phổi tế bào vảy.</a:t>
            </a:r>
          </a:p>
        </p:txBody>
      </p:sp>
    </p:spTree>
    <p:extLst>
      <p:ext uri="{BB962C8B-B14F-4D97-AF65-F5344CB8AC3E}">
        <p14:creationId xmlns:p14="http://schemas.microsoft.com/office/powerpoint/2010/main" val="276542178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7034" y="115792"/>
            <a:ext cx="11161788" cy="566822"/>
          </a:xfrm>
        </p:spPr>
        <p:txBody>
          <a:bodyPr vert="horz" wrap="square" lIns="0" tIns="12700" rIns="0" bIns="0" rtlCol="0" anchor="t" anchorCtr="0">
            <a:spAutoFit/>
          </a:bodyPr>
          <a:lstStyle/>
          <a:p>
            <a:pPr marL="38100" defTabSz="914400">
              <a:lnSpc>
                <a:spcPct val="100000"/>
              </a:lnSpc>
              <a:spcBef>
                <a:spcPts val="100"/>
              </a:spcBef>
            </a:pPr>
            <a:r>
              <a:rPr lang="en-US" sz="3600" dirty="0" err="1">
                <a:solidFill>
                  <a:srgbClr val="004D99"/>
                </a:solidFill>
                <a:latin typeface="+mn-lt"/>
                <a:cs typeface="Arial"/>
              </a:rPr>
              <a:t>Hướng</a:t>
            </a:r>
            <a:r>
              <a:rPr lang="en-US" sz="3600" dirty="0">
                <a:solidFill>
                  <a:srgbClr val="004D99"/>
                </a:solidFill>
                <a:latin typeface="+mn-lt"/>
                <a:cs typeface="Arial"/>
              </a:rPr>
              <a:t> </a:t>
            </a:r>
            <a:r>
              <a:rPr lang="en-US" sz="3600" dirty="0" err="1">
                <a:solidFill>
                  <a:srgbClr val="004D99"/>
                </a:solidFill>
                <a:latin typeface="+mn-lt"/>
                <a:cs typeface="Arial"/>
              </a:rPr>
              <a:t>điều</a:t>
            </a:r>
            <a:r>
              <a:rPr lang="en-US" sz="3600" dirty="0">
                <a:solidFill>
                  <a:srgbClr val="004D99"/>
                </a:solidFill>
                <a:latin typeface="+mn-lt"/>
                <a:cs typeface="Arial"/>
              </a:rPr>
              <a:t> </a:t>
            </a:r>
            <a:r>
              <a:rPr lang="en-US" sz="3600" dirty="0" err="1">
                <a:solidFill>
                  <a:srgbClr val="004D99"/>
                </a:solidFill>
                <a:latin typeface="+mn-lt"/>
                <a:cs typeface="Arial"/>
              </a:rPr>
              <a:t>trị</a:t>
            </a:r>
            <a:r>
              <a:rPr lang="en-US" sz="3600" dirty="0">
                <a:solidFill>
                  <a:srgbClr val="004D99"/>
                </a:solidFill>
                <a:latin typeface="+mn-lt"/>
                <a:cs typeface="Arial"/>
              </a:rPr>
              <a:t> </a:t>
            </a:r>
            <a:r>
              <a:rPr lang="en-US" sz="3600" dirty="0" err="1">
                <a:solidFill>
                  <a:srgbClr val="004D99"/>
                </a:solidFill>
                <a:latin typeface="+mn-lt"/>
                <a:cs typeface="Arial"/>
              </a:rPr>
              <a:t>ung</a:t>
            </a:r>
            <a:r>
              <a:rPr lang="en-US" sz="3600" dirty="0">
                <a:solidFill>
                  <a:srgbClr val="004D99"/>
                </a:solidFill>
                <a:latin typeface="+mn-lt"/>
                <a:cs typeface="Arial"/>
              </a:rPr>
              <a:t> </a:t>
            </a:r>
            <a:r>
              <a:rPr lang="en-US" sz="3600" dirty="0" err="1">
                <a:solidFill>
                  <a:srgbClr val="004D99"/>
                </a:solidFill>
                <a:latin typeface="+mn-lt"/>
                <a:cs typeface="Arial"/>
              </a:rPr>
              <a:t>thư</a:t>
            </a:r>
            <a:r>
              <a:rPr lang="en-US" sz="3600" dirty="0">
                <a:solidFill>
                  <a:srgbClr val="004D99"/>
                </a:solidFill>
                <a:latin typeface="+mn-lt"/>
                <a:cs typeface="Arial"/>
              </a:rPr>
              <a:t> </a:t>
            </a:r>
            <a:r>
              <a:rPr lang="en-US" sz="3600" dirty="0" err="1">
                <a:solidFill>
                  <a:srgbClr val="004D99"/>
                </a:solidFill>
                <a:latin typeface="+mn-lt"/>
                <a:cs typeface="Arial"/>
              </a:rPr>
              <a:t>phổi</a:t>
            </a:r>
            <a:r>
              <a:rPr lang="en-US" sz="3600" dirty="0">
                <a:solidFill>
                  <a:srgbClr val="004D99"/>
                </a:solidFill>
                <a:latin typeface="+mn-lt"/>
                <a:cs typeface="Arial"/>
              </a:rPr>
              <a:t> </a:t>
            </a:r>
            <a:r>
              <a:rPr lang="en-US" sz="3600" dirty="0" err="1">
                <a:solidFill>
                  <a:srgbClr val="004D99"/>
                </a:solidFill>
                <a:latin typeface="+mn-lt"/>
                <a:cs typeface="Arial"/>
              </a:rPr>
              <a:t>tế</a:t>
            </a:r>
            <a:r>
              <a:rPr lang="en-US" sz="3600" dirty="0">
                <a:solidFill>
                  <a:srgbClr val="004D99"/>
                </a:solidFill>
                <a:latin typeface="+mn-lt"/>
                <a:cs typeface="Arial"/>
              </a:rPr>
              <a:t> </a:t>
            </a:r>
            <a:r>
              <a:rPr lang="en-US" sz="3600" dirty="0" err="1">
                <a:solidFill>
                  <a:srgbClr val="004D99"/>
                </a:solidFill>
                <a:latin typeface="+mn-lt"/>
                <a:cs typeface="Arial"/>
              </a:rPr>
              <a:t>bào</a:t>
            </a:r>
            <a:r>
              <a:rPr lang="en-US" sz="3600" dirty="0">
                <a:solidFill>
                  <a:srgbClr val="004D99"/>
                </a:solidFill>
                <a:latin typeface="+mn-lt"/>
                <a:cs typeface="Arial"/>
              </a:rPr>
              <a:t> </a:t>
            </a:r>
            <a:r>
              <a:rPr lang="en-US" sz="3600" dirty="0" err="1">
                <a:solidFill>
                  <a:srgbClr val="004D99"/>
                </a:solidFill>
                <a:latin typeface="+mn-lt"/>
                <a:cs typeface="Arial"/>
              </a:rPr>
              <a:t>vảy</a:t>
            </a:r>
            <a:r>
              <a:rPr lang="en-US" sz="3600" dirty="0">
                <a:solidFill>
                  <a:srgbClr val="004D99"/>
                </a:solidFill>
                <a:latin typeface="+mn-lt"/>
                <a:cs typeface="Arial"/>
              </a:rPr>
              <a:t> </a:t>
            </a:r>
            <a:r>
              <a:rPr lang="en-US" sz="3600" dirty="0" err="1">
                <a:solidFill>
                  <a:srgbClr val="004D99"/>
                </a:solidFill>
                <a:latin typeface="+mn-lt"/>
                <a:cs typeface="Arial"/>
              </a:rPr>
              <a:t>theo</a:t>
            </a:r>
            <a:r>
              <a:rPr lang="en-US" sz="3600" dirty="0">
                <a:solidFill>
                  <a:srgbClr val="004D99"/>
                </a:solidFill>
                <a:latin typeface="+mn-lt"/>
                <a:cs typeface="Arial"/>
              </a:rPr>
              <a:t> ESMO</a:t>
            </a:r>
            <a:endParaRPr lang="vi-VN" sz="3600" dirty="0">
              <a:solidFill>
                <a:srgbClr val="004D99"/>
              </a:solidFill>
              <a:latin typeface="+mn-lt"/>
              <a:cs typeface="Arial"/>
            </a:endParaRPr>
          </a:p>
        </p:txBody>
      </p:sp>
      <p:sp>
        <p:nvSpPr>
          <p:cNvPr id="4" name="Footer Placeholder 3"/>
          <p:cNvSpPr>
            <a:spLocks noGrp="1"/>
          </p:cNvSpPr>
          <p:nvPr>
            <p:ph type="ftr" sz="quarter" idx="11"/>
          </p:nvPr>
        </p:nvSpPr>
        <p:spPr>
          <a:xfrm>
            <a:off x="827313" y="6335188"/>
            <a:ext cx="10627216" cy="239784"/>
          </a:xfrm>
        </p:spPr>
        <p:txBody>
          <a:bodyPr/>
          <a:lstStyle/>
          <a:p>
            <a:r>
              <a:rPr lang="it-IT" sz="1000" dirty="0" err="1">
                <a:latin typeface="+mn-lt"/>
              </a:rPr>
              <a:t>Ann</a:t>
            </a:r>
            <a:r>
              <a:rPr lang="it-IT" sz="1000" dirty="0">
                <a:latin typeface="+mn-lt"/>
              </a:rPr>
              <a:t> </a:t>
            </a:r>
            <a:r>
              <a:rPr lang="it-IT" sz="1000" dirty="0" err="1">
                <a:latin typeface="+mn-lt"/>
              </a:rPr>
              <a:t>Oncol</a:t>
            </a:r>
            <a:r>
              <a:rPr lang="it-IT" sz="1000" dirty="0">
                <a:latin typeface="+mn-lt"/>
              </a:rPr>
              <a:t> 2019 </a:t>
            </a:r>
            <a:r>
              <a:rPr lang="it-IT" sz="1000" dirty="0" err="1">
                <a:latin typeface="+mn-lt"/>
              </a:rPr>
              <a:t>suppl</a:t>
            </a:r>
            <a:r>
              <a:rPr lang="it-IT" sz="1000" dirty="0">
                <a:latin typeface="+mn-lt"/>
              </a:rPr>
              <a:t> 4 iv192</a:t>
            </a:r>
            <a:endParaRPr lang="en-US" sz="1000" dirty="0">
              <a:latin typeface="+mn-lt"/>
              <a:ea typeface="Tahoma" panose="020B0604030504040204" pitchFamily="34" charset="0"/>
              <a:cs typeface="Tahoma" panose="020B0604030504040204" pitchFamily="34" charset="0"/>
            </a:endParaRPr>
          </a:p>
        </p:txBody>
      </p:sp>
      <p:pic>
        <p:nvPicPr>
          <p:cNvPr id="3" name="Picture 2"/>
          <p:cNvPicPr>
            <a:picLocks noChangeAspect="1"/>
          </p:cNvPicPr>
          <p:nvPr/>
        </p:nvPicPr>
        <p:blipFill>
          <a:blip r:embed="rId2"/>
          <a:stretch>
            <a:fillRect/>
          </a:stretch>
        </p:blipFill>
        <p:spPr>
          <a:xfrm>
            <a:off x="1471747" y="726159"/>
            <a:ext cx="8856617" cy="549277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9307325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782392" y="6388659"/>
            <a:ext cx="10627216" cy="158868"/>
          </a:xfrm>
        </p:spPr>
        <p:txBody>
          <a:bodyPr/>
          <a:lstStyle/>
          <a:p>
            <a:r>
              <a:rPr lang="it-IT" sz="1000" dirty="0" err="1"/>
              <a:t>Ann</a:t>
            </a:r>
            <a:r>
              <a:rPr lang="it-IT" sz="1000" dirty="0"/>
              <a:t> </a:t>
            </a:r>
            <a:r>
              <a:rPr lang="it-IT" sz="1000" dirty="0" err="1"/>
              <a:t>Oncol</a:t>
            </a:r>
            <a:r>
              <a:rPr lang="it-IT" sz="1000" dirty="0"/>
              <a:t> 2019 </a:t>
            </a:r>
            <a:r>
              <a:rPr lang="it-IT" sz="1000" dirty="0" err="1"/>
              <a:t>suppl</a:t>
            </a:r>
            <a:r>
              <a:rPr lang="it-IT" sz="1000" dirty="0"/>
              <a:t> 4 iv192</a:t>
            </a:r>
            <a:endParaRPr lang="en-US" sz="1000" dirty="0">
              <a:latin typeface="Tahoma" panose="020B0604030504040204" pitchFamily="34" charset="0"/>
              <a:ea typeface="Tahoma" panose="020B0604030504040204" pitchFamily="34" charset="0"/>
              <a:cs typeface="Tahoma" panose="020B0604030504040204" pitchFamily="34" charset="0"/>
            </a:endParaRPr>
          </a:p>
          <a:p>
            <a:endParaRPr lang="en-US" sz="1000" dirty="0">
              <a:latin typeface="Tahoma" panose="020B0604030504040204" pitchFamily="34" charset="0"/>
              <a:ea typeface="Tahoma" panose="020B0604030504040204" pitchFamily="34" charset="0"/>
              <a:cs typeface="Tahoma" panose="020B0604030504040204" pitchFamily="34" charset="0"/>
            </a:endParaRPr>
          </a:p>
        </p:txBody>
      </p:sp>
      <p:sp>
        <p:nvSpPr>
          <p:cNvPr id="10" name="Title 1"/>
          <p:cNvSpPr>
            <a:spLocks noGrp="1"/>
          </p:cNvSpPr>
          <p:nvPr>
            <p:ph type="title"/>
          </p:nvPr>
        </p:nvSpPr>
        <p:spPr>
          <a:xfrm>
            <a:off x="242239" y="267613"/>
            <a:ext cx="11707521" cy="566822"/>
          </a:xfrm>
        </p:spPr>
        <p:txBody>
          <a:bodyPr vert="horz" wrap="square" lIns="0" tIns="12700" rIns="0" bIns="0" rtlCol="0" anchor="t" anchorCtr="0">
            <a:spAutoFit/>
          </a:bodyPr>
          <a:lstStyle/>
          <a:p>
            <a:pPr marL="38100" algn="ctr" defTabSz="914400">
              <a:lnSpc>
                <a:spcPct val="100000"/>
              </a:lnSpc>
              <a:spcBef>
                <a:spcPts val="100"/>
              </a:spcBef>
            </a:pPr>
            <a:r>
              <a:rPr lang="en-US" sz="3600" dirty="0" err="1">
                <a:solidFill>
                  <a:srgbClr val="004D99"/>
                </a:solidFill>
                <a:latin typeface="+mn-lt"/>
                <a:cs typeface="Arial"/>
              </a:rPr>
              <a:t>Hướng</a:t>
            </a:r>
            <a:r>
              <a:rPr lang="en-US" sz="3600" dirty="0">
                <a:solidFill>
                  <a:srgbClr val="004D99"/>
                </a:solidFill>
                <a:latin typeface="+mn-lt"/>
                <a:cs typeface="Arial"/>
              </a:rPr>
              <a:t> </a:t>
            </a:r>
            <a:r>
              <a:rPr lang="en-US" sz="3600" dirty="0" err="1">
                <a:solidFill>
                  <a:srgbClr val="004D99"/>
                </a:solidFill>
                <a:latin typeface="+mn-lt"/>
                <a:cs typeface="Arial"/>
              </a:rPr>
              <a:t>điều</a:t>
            </a:r>
            <a:r>
              <a:rPr lang="en-US" sz="3600" dirty="0">
                <a:solidFill>
                  <a:srgbClr val="004D99"/>
                </a:solidFill>
                <a:latin typeface="+mn-lt"/>
                <a:cs typeface="Arial"/>
              </a:rPr>
              <a:t> </a:t>
            </a:r>
            <a:r>
              <a:rPr lang="en-US" sz="3600" dirty="0" err="1">
                <a:solidFill>
                  <a:srgbClr val="004D99"/>
                </a:solidFill>
                <a:latin typeface="+mn-lt"/>
                <a:cs typeface="Arial"/>
              </a:rPr>
              <a:t>trị</a:t>
            </a:r>
            <a:r>
              <a:rPr lang="en-US" sz="3600" dirty="0">
                <a:solidFill>
                  <a:srgbClr val="004D99"/>
                </a:solidFill>
                <a:latin typeface="+mn-lt"/>
                <a:cs typeface="Arial"/>
              </a:rPr>
              <a:t> </a:t>
            </a:r>
            <a:r>
              <a:rPr lang="en-US" sz="3600" dirty="0" err="1">
                <a:solidFill>
                  <a:srgbClr val="004D99"/>
                </a:solidFill>
                <a:latin typeface="+mn-lt"/>
                <a:cs typeface="Arial"/>
              </a:rPr>
              <a:t>ung</a:t>
            </a:r>
            <a:r>
              <a:rPr lang="en-US" sz="3600" dirty="0">
                <a:solidFill>
                  <a:srgbClr val="004D99"/>
                </a:solidFill>
                <a:latin typeface="+mn-lt"/>
                <a:cs typeface="Arial"/>
              </a:rPr>
              <a:t> </a:t>
            </a:r>
            <a:r>
              <a:rPr lang="en-US" sz="3600" dirty="0" err="1">
                <a:solidFill>
                  <a:srgbClr val="004D99"/>
                </a:solidFill>
                <a:latin typeface="+mn-lt"/>
                <a:cs typeface="Arial"/>
              </a:rPr>
              <a:t>thư</a:t>
            </a:r>
            <a:r>
              <a:rPr lang="en-US" sz="3600" dirty="0">
                <a:solidFill>
                  <a:srgbClr val="004D99"/>
                </a:solidFill>
                <a:latin typeface="+mn-lt"/>
                <a:cs typeface="Arial"/>
              </a:rPr>
              <a:t> </a:t>
            </a:r>
            <a:r>
              <a:rPr lang="en-US" sz="3600" dirty="0" err="1">
                <a:solidFill>
                  <a:srgbClr val="004D99"/>
                </a:solidFill>
                <a:latin typeface="+mn-lt"/>
                <a:cs typeface="Arial"/>
              </a:rPr>
              <a:t>phổi</a:t>
            </a:r>
            <a:r>
              <a:rPr lang="en-US" sz="3600" dirty="0">
                <a:solidFill>
                  <a:srgbClr val="004D99"/>
                </a:solidFill>
                <a:latin typeface="+mn-lt"/>
                <a:cs typeface="Arial"/>
              </a:rPr>
              <a:t> </a:t>
            </a:r>
            <a:r>
              <a:rPr lang="en-US" sz="3600" dirty="0" err="1">
                <a:solidFill>
                  <a:srgbClr val="004D99"/>
                </a:solidFill>
                <a:latin typeface="+mn-lt"/>
                <a:cs typeface="Arial"/>
              </a:rPr>
              <a:t>tế</a:t>
            </a:r>
            <a:r>
              <a:rPr lang="en-US" sz="3600" dirty="0">
                <a:solidFill>
                  <a:srgbClr val="004D99"/>
                </a:solidFill>
                <a:latin typeface="+mn-lt"/>
                <a:cs typeface="Arial"/>
              </a:rPr>
              <a:t> </a:t>
            </a:r>
            <a:r>
              <a:rPr lang="en-US" sz="3600" dirty="0" err="1">
                <a:solidFill>
                  <a:srgbClr val="004D99"/>
                </a:solidFill>
                <a:latin typeface="+mn-lt"/>
                <a:cs typeface="Arial"/>
              </a:rPr>
              <a:t>bào</a:t>
            </a:r>
            <a:r>
              <a:rPr lang="en-US" sz="3600" dirty="0">
                <a:solidFill>
                  <a:srgbClr val="004D99"/>
                </a:solidFill>
                <a:latin typeface="+mn-lt"/>
                <a:cs typeface="Arial"/>
              </a:rPr>
              <a:t> </a:t>
            </a:r>
            <a:r>
              <a:rPr lang="en-US" sz="3600" dirty="0" err="1">
                <a:solidFill>
                  <a:srgbClr val="004D99"/>
                </a:solidFill>
                <a:latin typeface="+mn-lt"/>
                <a:cs typeface="Arial"/>
              </a:rPr>
              <a:t>vảy</a:t>
            </a:r>
            <a:r>
              <a:rPr lang="en-US" sz="3600" dirty="0">
                <a:solidFill>
                  <a:srgbClr val="004D99"/>
                </a:solidFill>
                <a:latin typeface="+mn-lt"/>
                <a:cs typeface="Arial"/>
              </a:rPr>
              <a:t> </a:t>
            </a:r>
            <a:r>
              <a:rPr lang="en-US" sz="3600" dirty="0" err="1">
                <a:solidFill>
                  <a:srgbClr val="004D99"/>
                </a:solidFill>
                <a:latin typeface="+mn-lt"/>
                <a:cs typeface="Arial"/>
              </a:rPr>
              <a:t>theo</a:t>
            </a:r>
            <a:r>
              <a:rPr lang="en-US" sz="3600" dirty="0">
                <a:solidFill>
                  <a:srgbClr val="004D99"/>
                </a:solidFill>
                <a:latin typeface="+mn-lt"/>
                <a:cs typeface="Arial"/>
              </a:rPr>
              <a:t> ESMO</a:t>
            </a:r>
            <a:endParaRPr lang="vi-VN" sz="3600" dirty="0">
              <a:solidFill>
                <a:srgbClr val="004D99"/>
              </a:solidFill>
              <a:latin typeface="+mn-lt"/>
              <a:cs typeface="Arial"/>
            </a:endParaRPr>
          </a:p>
        </p:txBody>
      </p:sp>
      <p:sp>
        <p:nvSpPr>
          <p:cNvPr id="3" name="TextBox 2"/>
          <p:cNvSpPr txBox="1"/>
          <p:nvPr/>
        </p:nvSpPr>
        <p:spPr>
          <a:xfrm>
            <a:off x="1008529" y="1042027"/>
            <a:ext cx="9708776" cy="923330"/>
          </a:xfrm>
          <a:prstGeom prst="rect">
            <a:avLst/>
          </a:prstGeom>
          <a:noFill/>
          <a:ln w="12700">
            <a:noFill/>
          </a:ln>
        </p:spPr>
        <p:txBody>
          <a:bodyPr wrap="square" lIns="45720" rIns="45720" rtlCol="0">
            <a:spAutoFit/>
          </a:bodyPr>
          <a:lstStyle/>
          <a:p>
            <a:pPr marL="285750" indent="-285750">
              <a:buClr>
                <a:schemeClr val="accent4"/>
              </a:buClr>
              <a:buFont typeface="Arial" panose="020B0604020202020204" pitchFamily="34" charset="0"/>
              <a:buChar char="•"/>
            </a:pP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Hoá</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và</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điều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miễn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dịch</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là</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nền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tảng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của</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điều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ung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phổi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tế</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bào</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vảy</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t>
            </a:r>
          </a:p>
          <a:p>
            <a:pPr marL="285750" indent="-285750">
              <a:buClr>
                <a:schemeClr val="accent4"/>
              </a:buClr>
              <a:buFont typeface="Arial" panose="020B0604020202020204" pitchFamily="34" charset="0"/>
              <a:buChar char="•"/>
            </a:pP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EGFR TKI, VGEF, hay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docetacel</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là</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những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lựa</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chọn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điều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tiếp theo</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sau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thất</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bại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với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hoá</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và</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hoặc</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điều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miễn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dịch</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t>
            </a:r>
            <a:endParaRPr lang="vi-VN"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grpSp>
        <p:nvGrpSpPr>
          <p:cNvPr id="14" name="Group 13"/>
          <p:cNvGrpSpPr/>
          <p:nvPr/>
        </p:nvGrpSpPr>
        <p:grpSpPr>
          <a:xfrm>
            <a:off x="639755" y="1983913"/>
            <a:ext cx="10051942" cy="4229779"/>
            <a:chOff x="639755" y="2140667"/>
            <a:chExt cx="10051942" cy="4229779"/>
          </a:xfrm>
        </p:grpSpPr>
        <p:grpSp>
          <p:nvGrpSpPr>
            <p:cNvPr id="12" name="Group 11"/>
            <p:cNvGrpSpPr/>
            <p:nvPr/>
          </p:nvGrpSpPr>
          <p:grpSpPr>
            <a:xfrm>
              <a:off x="639755" y="2140667"/>
              <a:ext cx="10051942" cy="4229779"/>
              <a:chOff x="665364" y="2163072"/>
              <a:chExt cx="10051942" cy="4229779"/>
            </a:xfrm>
          </p:grpSpPr>
          <p:graphicFrame>
            <p:nvGraphicFramePr>
              <p:cNvPr id="11" name="Diagram 10"/>
              <p:cNvGraphicFramePr/>
              <p:nvPr/>
            </p:nvGraphicFramePr>
            <p:xfrm>
              <a:off x="665364" y="3672540"/>
              <a:ext cx="8133340" cy="12329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2" name="Group 1"/>
              <p:cNvGrpSpPr/>
              <p:nvPr/>
            </p:nvGrpSpPr>
            <p:grpSpPr>
              <a:xfrm>
                <a:off x="1147839" y="2163072"/>
                <a:ext cx="9569467" cy="4229779"/>
                <a:chOff x="485930" y="1694623"/>
                <a:chExt cx="10903741" cy="4899266"/>
              </a:xfrm>
            </p:grpSpPr>
            <p:graphicFrame>
              <p:nvGraphicFramePr>
                <p:cNvPr id="5" name="Diagram 4"/>
                <p:cNvGraphicFramePr/>
                <p:nvPr/>
              </p:nvGraphicFramePr>
              <p:xfrm>
                <a:off x="2122298" y="4804277"/>
                <a:ext cx="9267373" cy="178961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6" name="Diagram 5"/>
                <p:cNvGraphicFramePr/>
                <p:nvPr/>
              </p:nvGraphicFramePr>
              <p:xfrm>
                <a:off x="2122297" y="1694623"/>
                <a:ext cx="9267373" cy="197221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7" name="TextBox 6"/>
                <p:cNvSpPr txBox="1"/>
                <p:nvPr/>
              </p:nvSpPr>
              <p:spPr>
                <a:xfrm>
                  <a:off x="485930" y="3029425"/>
                  <a:ext cx="1296855" cy="748632"/>
                </a:xfrm>
                <a:prstGeom prst="rect">
                  <a:avLst/>
                </a:prstGeom>
                <a:noFill/>
                <a:ln w="12700">
                  <a:noFill/>
                </a:ln>
              </p:spPr>
              <p:txBody>
                <a:bodyPr wrap="square" lIns="45720" rIns="45720" rtlCol="0">
                  <a:spAutoFit/>
                </a:bodyPr>
                <a:lstStyle/>
                <a:p>
                  <a:pPr algn="ctr"/>
                  <a:r>
                    <a:rPr lang="en-US" b="1" dirty="0">
                      <a:ea typeface="Tahoma" panose="020B0604030504040204" pitchFamily="34" charset="0"/>
                      <a:cs typeface="Tahoma" panose="020B0604030504040204" pitchFamily="34" charset="0"/>
                    </a:rPr>
                    <a:t>PD-L1 &lt; 50%</a:t>
                  </a:r>
                  <a:endParaRPr lang="vi-VN" b="1" dirty="0" err="1">
                    <a:ea typeface="Tahoma" panose="020B0604030504040204" pitchFamily="34" charset="0"/>
                    <a:cs typeface="Tahoma" panose="020B0604030504040204" pitchFamily="34" charset="0"/>
                  </a:endParaRPr>
                </a:p>
              </p:txBody>
            </p:sp>
            <p:sp>
              <p:nvSpPr>
                <p:cNvPr id="8" name="TextBox 7"/>
                <p:cNvSpPr txBox="1"/>
                <p:nvPr/>
              </p:nvSpPr>
              <p:spPr>
                <a:xfrm>
                  <a:off x="485930" y="5363751"/>
                  <a:ext cx="1265160" cy="748632"/>
                </a:xfrm>
                <a:prstGeom prst="rect">
                  <a:avLst/>
                </a:prstGeom>
                <a:noFill/>
                <a:ln w="12700">
                  <a:noFill/>
                </a:ln>
              </p:spPr>
              <p:txBody>
                <a:bodyPr wrap="square" lIns="45720" rIns="45720" rtlCol="0">
                  <a:spAutoFit/>
                </a:bodyPr>
                <a:lstStyle/>
                <a:p>
                  <a:pPr algn="ctr"/>
                  <a:r>
                    <a:rPr lang="en-US" b="1" dirty="0">
                      <a:ea typeface="Tahoma" panose="020B0604030504040204" pitchFamily="34" charset="0"/>
                      <a:cs typeface="Tahoma" panose="020B0604030504040204" pitchFamily="34" charset="0"/>
                    </a:rPr>
                    <a:t>PD-L1 </a:t>
                  </a:r>
                  <a:r>
                    <a:rPr lang="en-US" b="1" dirty="0">
                      <a:ea typeface="Tahoma" panose="020B0604030504040204" pitchFamily="34" charset="0"/>
                      <a:cs typeface="Calibri" panose="020F0502020204030204" pitchFamily="34" charset="0"/>
                    </a:rPr>
                    <a:t>≥</a:t>
                  </a:r>
                  <a:r>
                    <a:rPr lang="en-US" b="1" dirty="0">
                      <a:ea typeface="Tahoma" panose="020B0604030504040204" pitchFamily="34" charset="0"/>
                      <a:cs typeface="Tahoma" panose="020B0604030504040204" pitchFamily="34" charset="0"/>
                    </a:rPr>
                    <a:t> 50%</a:t>
                  </a:r>
                  <a:endParaRPr lang="vi-VN" b="1" dirty="0" err="1">
                    <a:ea typeface="Tahoma" panose="020B0604030504040204" pitchFamily="34" charset="0"/>
                    <a:cs typeface="Tahoma" panose="020B0604030504040204" pitchFamily="34" charset="0"/>
                  </a:endParaRPr>
                </a:p>
              </p:txBody>
            </p:sp>
          </p:grpSp>
        </p:grpSp>
        <p:sp>
          <p:nvSpPr>
            <p:cNvPr id="13" name="Left Brace 12"/>
            <p:cNvSpPr/>
            <p:nvPr/>
          </p:nvSpPr>
          <p:spPr>
            <a:xfrm>
              <a:off x="2259873" y="2429687"/>
              <a:ext cx="297966" cy="2395698"/>
            </a:xfrm>
            <a:prstGeom prst="leftBrace">
              <a:avLst/>
            </a:prstGeom>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vi-VN">
                <a:solidFill>
                  <a:srgbClr val="002060"/>
                </a:solidFill>
              </a:endParaRPr>
            </a:p>
          </p:txBody>
        </p:sp>
      </p:grpSp>
      <p:sp>
        <p:nvSpPr>
          <p:cNvPr id="15" name="Left Brace 14">
            <a:extLst>
              <a:ext uri="{FF2B5EF4-FFF2-40B4-BE49-F238E27FC236}">
                <a16:creationId xmlns:a16="http://schemas.microsoft.com/office/drawing/2014/main" id="{C20D013C-907B-4D47-AFB4-BEEF8702EA3C}"/>
              </a:ext>
            </a:extLst>
          </p:cNvPr>
          <p:cNvSpPr/>
          <p:nvPr/>
        </p:nvSpPr>
        <p:spPr>
          <a:xfrm>
            <a:off x="2260391" y="4846728"/>
            <a:ext cx="297966" cy="1264334"/>
          </a:xfrm>
          <a:prstGeom prst="leftBrace">
            <a:avLst/>
          </a:prstGeom>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vi-VN">
              <a:solidFill>
                <a:srgbClr val="002060"/>
              </a:solidFill>
            </a:endParaRPr>
          </a:p>
        </p:txBody>
      </p:sp>
      <p:graphicFrame>
        <p:nvGraphicFramePr>
          <p:cNvPr id="16" name="Diagram 15">
            <a:extLst>
              <a:ext uri="{FF2B5EF4-FFF2-40B4-BE49-F238E27FC236}">
                <a16:creationId xmlns:a16="http://schemas.microsoft.com/office/drawing/2014/main" id="{9629B3D5-B68E-4EAB-A777-468DBD45924B}"/>
              </a:ext>
            </a:extLst>
          </p:cNvPr>
          <p:cNvGraphicFramePr/>
          <p:nvPr/>
        </p:nvGraphicFramePr>
        <p:xfrm>
          <a:off x="5188900" y="3511588"/>
          <a:ext cx="8133340" cy="1232914"/>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Tree>
    <p:extLst>
      <p:ext uri="{BB962C8B-B14F-4D97-AF65-F5344CB8AC3E}">
        <p14:creationId xmlns:p14="http://schemas.microsoft.com/office/powerpoint/2010/main" val="14112877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83358" y="494911"/>
            <a:ext cx="7572768" cy="929485"/>
          </a:xfrm>
        </p:spPr>
        <p:txBody>
          <a:bodyPr>
            <a:normAutofit fontScale="90000"/>
          </a:bodyPr>
          <a:lstStyle/>
          <a:p>
            <a:pPr algn="ctr"/>
            <a:r>
              <a:rPr lang="de-DE" sz="3200" b="1" dirty="0">
                <a:solidFill>
                  <a:schemeClr val="accent6">
                    <a:lumMod val="75000"/>
                  </a:schemeClr>
                </a:solidFill>
                <a:latin typeface="Arial" panose="020B0604020202020204" pitchFamily="34" charset="0"/>
                <a:cs typeface="Arial" panose="020B0604020202020204" pitchFamily="34" charset="0"/>
              </a:rPr>
              <a:t>LUX-Lung 7 </a:t>
            </a:r>
            <a:r>
              <a:rPr lang="en-US" sz="3200" b="1" dirty="0">
                <a:solidFill>
                  <a:schemeClr val="accent6">
                    <a:lumMod val="75000"/>
                  </a:schemeClr>
                </a:solidFill>
                <a:latin typeface="Arial" panose="020B0604020202020204" pitchFamily="34" charset="0"/>
                <a:cs typeface="Arial" panose="020B0604020202020204" pitchFamily="34" charset="0"/>
              </a:rPr>
              <a:t>(</a:t>
            </a:r>
            <a:r>
              <a:rPr lang="en-US" sz="3200" b="1" dirty="0" err="1">
                <a:solidFill>
                  <a:schemeClr val="accent6">
                    <a:lumMod val="75000"/>
                  </a:schemeClr>
                </a:solidFill>
                <a:latin typeface="Arial" panose="020B0604020202020204" pitchFamily="34" charset="0"/>
                <a:cs typeface="Arial" panose="020B0604020202020204" pitchFamily="34" charset="0"/>
              </a:rPr>
              <a:t>nghi</a:t>
            </a:r>
            <a:r>
              <a:rPr lang="de-DE" sz="3200" b="1" dirty="0" err="1">
                <a:solidFill>
                  <a:schemeClr val="accent6">
                    <a:lumMod val="75000"/>
                  </a:schemeClr>
                </a:solidFill>
                <a:latin typeface="Arial" panose="020B0604020202020204" pitchFamily="34" charset="0"/>
                <a:cs typeface="Arial" panose="020B0604020202020204" pitchFamily="34" charset="0"/>
              </a:rPr>
              <a:t>ên</a:t>
            </a:r>
            <a:r>
              <a:rPr lang="de-DE" sz="3200" b="1" dirty="0">
                <a:solidFill>
                  <a:schemeClr val="accent6">
                    <a:lumMod val="75000"/>
                  </a:schemeClr>
                </a:solidFill>
                <a:latin typeface="Arial" panose="020B0604020202020204" pitchFamily="34" charset="0"/>
                <a:cs typeface="Arial" panose="020B0604020202020204" pitchFamily="34" charset="0"/>
              </a:rPr>
              <a:t> </a:t>
            </a:r>
            <a:r>
              <a:rPr lang="de-DE" sz="3200" b="1" dirty="0" err="1">
                <a:solidFill>
                  <a:schemeClr val="accent6">
                    <a:lumMod val="75000"/>
                  </a:schemeClr>
                </a:solidFill>
                <a:latin typeface="Arial" panose="020B0604020202020204" pitchFamily="34" charset="0"/>
                <a:cs typeface="Arial" panose="020B0604020202020204" pitchFamily="34" charset="0"/>
              </a:rPr>
              <a:t>cứ</a:t>
            </a:r>
            <a:r>
              <a:rPr lang="de-DE" sz="3200" b="1" dirty="0">
                <a:solidFill>
                  <a:schemeClr val="accent6">
                    <a:lumMod val="75000"/>
                  </a:schemeClr>
                </a:solidFill>
                <a:latin typeface="Arial" panose="020B0604020202020204" pitchFamily="34" charset="0"/>
                <a:cs typeface="Arial" panose="020B0604020202020204" pitchFamily="34" charset="0"/>
              </a:rPr>
              <a:t> </a:t>
            </a:r>
            <a:r>
              <a:rPr lang="de-DE" sz="3200" b="1" dirty="0" err="1">
                <a:solidFill>
                  <a:schemeClr val="accent6">
                    <a:lumMod val="75000"/>
                  </a:schemeClr>
                </a:solidFill>
                <a:latin typeface="Arial" panose="020B0604020202020204" pitchFamily="34" charset="0"/>
                <a:cs typeface="Arial" panose="020B0604020202020204" pitchFamily="34" charset="0"/>
              </a:rPr>
              <a:t>pha</a:t>
            </a:r>
            <a:r>
              <a:rPr lang="de-DE" sz="3200" b="1" dirty="0">
                <a:solidFill>
                  <a:schemeClr val="accent6">
                    <a:lumMod val="75000"/>
                  </a:schemeClr>
                </a:solidFill>
                <a:latin typeface="Arial" panose="020B0604020202020204" pitchFamily="34" charset="0"/>
                <a:cs typeface="Arial" panose="020B0604020202020204" pitchFamily="34" charset="0"/>
              </a:rPr>
              <a:t> </a:t>
            </a:r>
            <a:r>
              <a:rPr lang="de-DE" sz="3200" b="1" dirty="0" err="1">
                <a:solidFill>
                  <a:schemeClr val="accent6">
                    <a:lumMod val="75000"/>
                  </a:schemeClr>
                </a:solidFill>
                <a:latin typeface="Arial" panose="020B0604020202020204" pitchFamily="34" charset="0"/>
                <a:cs typeface="Arial" panose="020B0604020202020204" pitchFamily="34" charset="0"/>
              </a:rPr>
              <a:t>IIb</a:t>
            </a:r>
            <a:r>
              <a:rPr lang="en-US" sz="3200" b="1" dirty="0">
                <a:solidFill>
                  <a:schemeClr val="accent6">
                    <a:lumMod val="75000"/>
                  </a:schemeClr>
                </a:solidFill>
                <a:latin typeface="Arial" panose="020B0604020202020204" pitchFamily="34" charset="0"/>
                <a:cs typeface="Arial" panose="020B0604020202020204" pitchFamily="34" charset="0"/>
              </a:rPr>
              <a:t>)</a:t>
            </a:r>
            <a:r>
              <a:rPr lang="de-DE" sz="3200" b="1" dirty="0">
                <a:solidFill>
                  <a:schemeClr val="accent6">
                    <a:lumMod val="75000"/>
                  </a:schemeClr>
                </a:solidFill>
                <a:latin typeface="Arial" panose="020B0604020202020204" pitchFamily="34" charset="0"/>
                <a:cs typeface="Arial" panose="020B0604020202020204" pitchFamily="34" charset="0"/>
              </a:rPr>
              <a:t>: </a:t>
            </a:r>
            <a:r>
              <a:rPr lang="de-DE" sz="3200" b="1" dirty="0" err="1">
                <a:solidFill>
                  <a:schemeClr val="accent6">
                    <a:lumMod val="75000"/>
                  </a:schemeClr>
                </a:solidFill>
                <a:latin typeface="Arial" panose="020B0604020202020204" pitchFamily="34" charset="0"/>
                <a:cs typeface="Arial" panose="020B0604020202020204" pitchFamily="34" charset="0"/>
              </a:rPr>
              <a:t>Afatinib</a:t>
            </a:r>
            <a:r>
              <a:rPr lang="de-DE" sz="3200" b="1" dirty="0">
                <a:solidFill>
                  <a:schemeClr val="accent6">
                    <a:lumMod val="75000"/>
                  </a:schemeClr>
                </a:solidFill>
                <a:latin typeface="Arial" panose="020B0604020202020204" pitchFamily="34" charset="0"/>
                <a:cs typeface="Arial" panose="020B0604020202020204" pitchFamily="34" charset="0"/>
              </a:rPr>
              <a:t> so với gefitinib </a:t>
            </a:r>
          </a:p>
        </p:txBody>
      </p:sp>
      <p:sp>
        <p:nvSpPr>
          <p:cNvPr id="250" name="TextBox 249"/>
          <p:cNvSpPr txBox="1"/>
          <p:nvPr/>
        </p:nvSpPr>
        <p:spPr>
          <a:xfrm>
            <a:off x="2280538" y="6587924"/>
            <a:ext cx="835102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Park K et al. </a:t>
            </a:r>
            <a:r>
              <a:rPr kumimoji="0" lang="es-E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Lancet</a:t>
            </a:r>
            <a:r>
              <a:rPr kumimoji="0" lang="es-E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s-E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Oncol</a:t>
            </a:r>
            <a:r>
              <a:rPr kumimoji="0" lang="es-E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2016;17(5):577-89</a:t>
            </a:r>
            <a:r>
              <a:rPr kumimoji="0" lang="es-E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 </a:t>
            </a:r>
            <a:r>
              <a:rPr kumimoji="0" lang="de-DE"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P=0.0176</a:t>
            </a:r>
            <a:r>
              <a:rPr kumimoji="0" lang="es-E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de-DE"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P=0.0184</a:t>
            </a:r>
            <a:endParaRPr kumimoji="0" lang="es-ES" sz="10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pic>
        <p:nvPicPr>
          <p:cNvPr id="332" name="Picture 331"/>
          <p:cNvPicPr>
            <a:picLocks noChangeAspect="1"/>
          </p:cNvPicPr>
          <p:nvPr/>
        </p:nvPicPr>
        <p:blipFill>
          <a:blip r:embed="rId3"/>
          <a:stretch>
            <a:fillRect/>
          </a:stretch>
        </p:blipFill>
        <p:spPr>
          <a:xfrm>
            <a:off x="2360929" y="1521501"/>
            <a:ext cx="7017626" cy="4626550"/>
          </a:xfrm>
          <a:prstGeom prst="rect">
            <a:avLst/>
          </a:prstGeom>
        </p:spPr>
      </p:pic>
    </p:spTree>
    <p:extLst>
      <p:ext uri="{BB962C8B-B14F-4D97-AF65-F5344CB8AC3E}">
        <p14:creationId xmlns:p14="http://schemas.microsoft.com/office/powerpoint/2010/main" val="3934209254"/>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5351" y="423733"/>
            <a:ext cx="10164204" cy="505267"/>
          </a:xfrm>
        </p:spPr>
        <p:txBody>
          <a:bodyPr vert="horz" wrap="square" lIns="0" tIns="12700" rIns="0" bIns="0" rtlCol="0" anchor="t" anchorCtr="0">
            <a:spAutoFit/>
          </a:bodyPr>
          <a:lstStyle/>
          <a:p>
            <a:pPr marL="38100" defTabSz="914400">
              <a:lnSpc>
                <a:spcPct val="100000"/>
              </a:lnSpc>
              <a:spcBef>
                <a:spcPts val="100"/>
              </a:spcBef>
            </a:pPr>
            <a:r>
              <a:rPr lang="en-US" sz="3200" dirty="0">
                <a:solidFill>
                  <a:srgbClr val="004D99"/>
                </a:solidFill>
                <a:latin typeface="+mn-lt"/>
                <a:cs typeface="Arial"/>
              </a:rPr>
              <a:t>IO so </a:t>
            </a:r>
            <a:r>
              <a:rPr lang="vi-VN" sz="3200" dirty="0">
                <a:solidFill>
                  <a:srgbClr val="004D99"/>
                </a:solidFill>
                <a:latin typeface="+mn-lt"/>
                <a:cs typeface="Arial"/>
              </a:rPr>
              <a:t>với</a:t>
            </a:r>
            <a:r>
              <a:rPr lang="en-US" sz="3200" dirty="0">
                <a:solidFill>
                  <a:srgbClr val="004D99"/>
                </a:solidFill>
                <a:latin typeface="+mn-lt"/>
                <a:cs typeface="Arial"/>
              </a:rPr>
              <a:t> docetaxel </a:t>
            </a:r>
            <a:r>
              <a:rPr lang="en-US" sz="3200" dirty="0" err="1">
                <a:solidFill>
                  <a:srgbClr val="004D99"/>
                </a:solidFill>
                <a:latin typeface="+mn-lt"/>
                <a:cs typeface="Arial"/>
              </a:rPr>
              <a:t>khi</a:t>
            </a:r>
            <a:r>
              <a:rPr lang="en-US" sz="3200" dirty="0">
                <a:solidFill>
                  <a:srgbClr val="004D99"/>
                </a:solidFill>
                <a:latin typeface="+mn-lt"/>
                <a:cs typeface="Arial"/>
              </a:rPr>
              <a:t> </a:t>
            </a:r>
            <a:r>
              <a:rPr lang="en-US" sz="3200" dirty="0" err="1">
                <a:solidFill>
                  <a:srgbClr val="004D99"/>
                </a:solidFill>
                <a:latin typeface="+mn-lt"/>
                <a:cs typeface="Arial"/>
              </a:rPr>
              <a:t>điều</a:t>
            </a:r>
            <a:r>
              <a:rPr lang="en-US" sz="3200" dirty="0">
                <a:solidFill>
                  <a:srgbClr val="004D99"/>
                </a:solidFill>
                <a:latin typeface="+mn-lt"/>
                <a:cs typeface="Arial"/>
              </a:rPr>
              <a:t> </a:t>
            </a:r>
            <a:r>
              <a:rPr lang="en-US" sz="3200" dirty="0" err="1">
                <a:solidFill>
                  <a:srgbClr val="004D99"/>
                </a:solidFill>
                <a:latin typeface="+mn-lt"/>
                <a:cs typeface="Arial"/>
              </a:rPr>
              <a:t>trị</a:t>
            </a:r>
            <a:r>
              <a:rPr lang="en-US" sz="3200" dirty="0">
                <a:solidFill>
                  <a:srgbClr val="004D99"/>
                </a:solidFill>
                <a:latin typeface="+mn-lt"/>
                <a:cs typeface="Arial"/>
              </a:rPr>
              <a:t> </a:t>
            </a:r>
            <a:r>
              <a:rPr lang="en-US" sz="3200" dirty="0" err="1">
                <a:solidFill>
                  <a:srgbClr val="004D99"/>
                </a:solidFill>
                <a:latin typeface="+mn-lt"/>
                <a:cs typeface="Arial"/>
              </a:rPr>
              <a:t>bước</a:t>
            </a:r>
            <a:r>
              <a:rPr lang="en-US" sz="3200" dirty="0">
                <a:solidFill>
                  <a:srgbClr val="004D99"/>
                </a:solidFill>
                <a:latin typeface="+mn-lt"/>
                <a:cs typeface="Arial"/>
              </a:rPr>
              <a:t> 2 ở BN NSCLC</a:t>
            </a:r>
            <a:endParaRPr lang="vi-VN" sz="3200" dirty="0">
              <a:solidFill>
                <a:srgbClr val="004D99"/>
              </a:solidFill>
              <a:latin typeface="+mn-lt"/>
              <a:cs typeface="Arial"/>
            </a:endParaRPr>
          </a:p>
        </p:txBody>
      </p:sp>
      <p:sp>
        <p:nvSpPr>
          <p:cNvPr id="4" name="Footer Placeholder 3"/>
          <p:cNvSpPr>
            <a:spLocks noGrp="1"/>
          </p:cNvSpPr>
          <p:nvPr>
            <p:ph type="ftr" sz="quarter" idx="11"/>
          </p:nvPr>
        </p:nvSpPr>
        <p:spPr>
          <a:xfrm>
            <a:off x="1007593" y="6297548"/>
            <a:ext cx="5112778" cy="364510"/>
          </a:xfrm>
        </p:spPr>
        <p:txBody>
          <a:bodyPr/>
          <a:lstStyle/>
          <a:p>
            <a:r>
              <a:rPr lang="de-DE" sz="1000" dirty="0">
                <a:latin typeface="Tahoma" panose="020B0604030504040204" pitchFamily="34" charset="0"/>
                <a:ea typeface="Tahoma" panose="020B0604030504040204" pitchFamily="34" charset="0"/>
                <a:cs typeface="Tahoma" panose="020B0604030504040204" pitchFamily="34" charset="0"/>
              </a:rPr>
              <a:t>1. N Engl J Med. </a:t>
            </a:r>
            <a:r>
              <a:rPr lang="en-US" sz="1000" dirty="0">
                <a:latin typeface="Tahoma" panose="020B0604030504040204" pitchFamily="34" charset="0"/>
                <a:ea typeface="Tahoma" panose="020B0604030504040204" pitchFamily="34" charset="0"/>
                <a:cs typeface="Tahoma" panose="020B0604030504040204" pitchFamily="34" charset="0"/>
              </a:rPr>
              <a:t>2015 123                                                         3. Lancet. 2016 1540</a:t>
            </a:r>
          </a:p>
          <a:p>
            <a:r>
              <a:rPr lang="en-US" sz="1000" dirty="0">
                <a:latin typeface="Tahoma" panose="020B0604030504040204" pitchFamily="34" charset="0"/>
                <a:ea typeface="Tahoma" panose="020B0604030504040204" pitchFamily="34" charset="0"/>
                <a:cs typeface="Tahoma" panose="020B0604030504040204" pitchFamily="34" charset="0"/>
              </a:rPr>
              <a:t>2. AACR 2018. Abstract CT114;;                                                 4. Lancet. 2017 255</a:t>
            </a:r>
          </a:p>
          <a:p>
            <a:endParaRPr lang="en-US" dirty="0"/>
          </a:p>
        </p:txBody>
      </p:sp>
      <p:graphicFrame>
        <p:nvGraphicFramePr>
          <p:cNvPr id="8" name="Table 7"/>
          <p:cNvGraphicFramePr>
            <a:graphicFrameLocks noGrp="1"/>
          </p:cNvGraphicFramePr>
          <p:nvPr/>
        </p:nvGraphicFramePr>
        <p:xfrm>
          <a:off x="1007593" y="1705981"/>
          <a:ext cx="9880722" cy="4341776"/>
        </p:xfrm>
        <a:graphic>
          <a:graphicData uri="http://schemas.openxmlformats.org/drawingml/2006/table">
            <a:tbl>
              <a:tblPr firstRow="1" bandRow="1"/>
              <a:tblGrid>
                <a:gridCol w="1651121">
                  <a:extLst>
                    <a:ext uri="{9D8B030D-6E8A-4147-A177-3AD203B41FA5}">
                      <a16:colId xmlns:a16="http://schemas.microsoft.com/office/drawing/2014/main" val="3664372638"/>
                    </a:ext>
                  </a:extLst>
                </a:gridCol>
                <a:gridCol w="1084217">
                  <a:extLst>
                    <a:ext uri="{9D8B030D-6E8A-4147-A177-3AD203B41FA5}">
                      <a16:colId xmlns:a16="http://schemas.microsoft.com/office/drawing/2014/main" val="423594677"/>
                    </a:ext>
                  </a:extLst>
                </a:gridCol>
                <a:gridCol w="1626820">
                  <a:extLst>
                    <a:ext uri="{9D8B030D-6E8A-4147-A177-3AD203B41FA5}">
                      <a16:colId xmlns:a16="http://schemas.microsoft.com/office/drawing/2014/main" val="659137140"/>
                    </a:ext>
                  </a:extLst>
                </a:gridCol>
                <a:gridCol w="1198918">
                  <a:extLst>
                    <a:ext uri="{9D8B030D-6E8A-4147-A177-3AD203B41FA5}">
                      <a16:colId xmlns:a16="http://schemas.microsoft.com/office/drawing/2014/main" val="1934801279"/>
                    </a:ext>
                  </a:extLst>
                </a:gridCol>
                <a:gridCol w="1330097">
                  <a:extLst>
                    <a:ext uri="{9D8B030D-6E8A-4147-A177-3AD203B41FA5}">
                      <a16:colId xmlns:a16="http://schemas.microsoft.com/office/drawing/2014/main" val="1387601692"/>
                    </a:ext>
                  </a:extLst>
                </a:gridCol>
                <a:gridCol w="1346822">
                  <a:extLst>
                    <a:ext uri="{9D8B030D-6E8A-4147-A177-3AD203B41FA5}">
                      <a16:colId xmlns:a16="http://schemas.microsoft.com/office/drawing/2014/main" val="4148651777"/>
                    </a:ext>
                  </a:extLst>
                </a:gridCol>
                <a:gridCol w="1642727">
                  <a:extLst>
                    <a:ext uri="{9D8B030D-6E8A-4147-A177-3AD203B41FA5}">
                      <a16:colId xmlns:a16="http://schemas.microsoft.com/office/drawing/2014/main" val="646705688"/>
                    </a:ext>
                  </a:extLst>
                </a:gridCol>
              </a:tblGrid>
              <a:tr h="584028">
                <a:tc>
                  <a:txBody>
                    <a:bodyPr/>
                    <a:lstStyle>
                      <a:lvl1pPr marL="0" algn="l" defTabSz="1218072" rtl="0" eaLnBrk="1" latinLnBrk="0" hangingPunct="1">
                        <a:defRPr sz="2398" b="1" kern="1200">
                          <a:solidFill>
                            <a:schemeClr val="tx1"/>
                          </a:solidFill>
                          <a:latin typeface="Arial"/>
                        </a:defRPr>
                      </a:lvl1pPr>
                      <a:lvl2pPr marL="609036" algn="l" defTabSz="1218072" rtl="0" eaLnBrk="1" latinLnBrk="0" hangingPunct="1">
                        <a:defRPr sz="2398" b="1" kern="1200">
                          <a:solidFill>
                            <a:schemeClr val="tx1"/>
                          </a:solidFill>
                          <a:latin typeface="Arial"/>
                        </a:defRPr>
                      </a:lvl2pPr>
                      <a:lvl3pPr marL="1218072" algn="l" defTabSz="1218072" rtl="0" eaLnBrk="1" latinLnBrk="0" hangingPunct="1">
                        <a:defRPr sz="2398" b="1" kern="1200">
                          <a:solidFill>
                            <a:schemeClr val="tx1"/>
                          </a:solidFill>
                          <a:latin typeface="Arial"/>
                        </a:defRPr>
                      </a:lvl3pPr>
                      <a:lvl4pPr marL="1827108" algn="l" defTabSz="1218072" rtl="0" eaLnBrk="1" latinLnBrk="0" hangingPunct="1">
                        <a:defRPr sz="2398" b="1" kern="1200">
                          <a:solidFill>
                            <a:schemeClr val="tx1"/>
                          </a:solidFill>
                          <a:latin typeface="Arial"/>
                        </a:defRPr>
                      </a:lvl4pPr>
                      <a:lvl5pPr marL="2436144" algn="l" defTabSz="1218072" rtl="0" eaLnBrk="1" latinLnBrk="0" hangingPunct="1">
                        <a:defRPr sz="2398" b="1" kern="1200">
                          <a:solidFill>
                            <a:schemeClr val="tx1"/>
                          </a:solidFill>
                          <a:latin typeface="Arial"/>
                        </a:defRPr>
                      </a:lvl5pPr>
                      <a:lvl6pPr marL="3045181" algn="l" defTabSz="1218072" rtl="0" eaLnBrk="1" latinLnBrk="0" hangingPunct="1">
                        <a:defRPr sz="2398" b="1" kern="1200">
                          <a:solidFill>
                            <a:schemeClr val="tx1"/>
                          </a:solidFill>
                          <a:latin typeface="Arial"/>
                        </a:defRPr>
                      </a:lvl6pPr>
                      <a:lvl7pPr marL="3654217" algn="l" defTabSz="1218072" rtl="0" eaLnBrk="1" latinLnBrk="0" hangingPunct="1">
                        <a:defRPr sz="2398" b="1" kern="1200">
                          <a:solidFill>
                            <a:schemeClr val="tx1"/>
                          </a:solidFill>
                          <a:latin typeface="Arial"/>
                        </a:defRPr>
                      </a:lvl7pPr>
                      <a:lvl8pPr marL="4263253" algn="l" defTabSz="1218072" rtl="0" eaLnBrk="1" latinLnBrk="0" hangingPunct="1">
                        <a:defRPr sz="2398" b="1" kern="1200">
                          <a:solidFill>
                            <a:schemeClr val="tx1"/>
                          </a:solidFill>
                          <a:latin typeface="Arial"/>
                        </a:defRPr>
                      </a:lvl8pPr>
                      <a:lvl9pPr marL="4872289" algn="l" defTabSz="1218072" rtl="0" eaLnBrk="1" latinLnBrk="0" hangingPunct="1">
                        <a:defRPr sz="2398" b="1" kern="1200">
                          <a:solidFill>
                            <a:schemeClr val="tx1"/>
                          </a:solidFill>
                          <a:latin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b="1" i="0" kern="1200" spc="0" dirty="0">
                          <a:solidFill>
                            <a:schemeClr val="bg1"/>
                          </a:solidFill>
                          <a:latin typeface="+mn-lt"/>
                          <a:ea typeface="Tahoma" panose="020B0604030504040204" pitchFamily="34" charset="0"/>
                          <a:cs typeface="Tahoma" panose="020B0604030504040204" pitchFamily="34" charset="0"/>
                        </a:rPr>
                        <a:t>Trial Name</a:t>
                      </a:r>
                    </a:p>
                  </a:txBody>
                  <a:tcPr marL="18288" marR="18288" marT="36576" marB="3657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lvl1pPr marL="0" algn="l" defTabSz="1218072" rtl="0" eaLnBrk="1" latinLnBrk="0" hangingPunct="1">
                        <a:defRPr sz="2398" b="1" kern="1200">
                          <a:solidFill>
                            <a:schemeClr val="tx1"/>
                          </a:solidFill>
                          <a:latin typeface="Arial"/>
                        </a:defRPr>
                      </a:lvl1pPr>
                      <a:lvl2pPr marL="609036" algn="l" defTabSz="1218072" rtl="0" eaLnBrk="1" latinLnBrk="0" hangingPunct="1">
                        <a:defRPr sz="2398" b="1" kern="1200">
                          <a:solidFill>
                            <a:schemeClr val="tx1"/>
                          </a:solidFill>
                          <a:latin typeface="Arial"/>
                        </a:defRPr>
                      </a:lvl2pPr>
                      <a:lvl3pPr marL="1218072" algn="l" defTabSz="1218072" rtl="0" eaLnBrk="1" latinLnBrk="0" hangingPunct="1">
                        <a:defRPr sz="2398" b="1" kern="1200">
                          <a:solidFill>
                            <a:schemeClr val="tx1"/>
                          </a:solidFill>
                          <a:latin typeface="Arial"/>
                        </a:defRPr>
                      </a:lvl3pPr>
                      <a:lvl4pPr marL="1827108" algn="l" defTabSz="1218072" rtl="0" eaLnBrk="1" latinLnBrk="0" hangingPunct="1">
                        <a:defRPr sz="2398" b="1" kern="1200">
                          <a:solidFill>
                            <a:schemeClr val="tx1"/>
                          </a:solidFill>
                          <a:latin typeface="Arial"/>
                        </a:defRPr>
                      </a:lvl4pPr>
                      <a:lvl5pPr marL="2436144" algn="l" defTabSz="1218072" rtl="0" eaLnBrk="1" latinLnBrk="0" hangingPunct="1">
                        <a:defRPr sz="2398" b="1" kern="1200">
                          <a:solidFill>
                            <a:schemeClr val="tx1"/>
                          </a:solidFill>
                          <a:latin typeface="Arial"/>
                        </a:defRPr>
                      </a:lvl5pPr>
                      <a:lvl6pPr marL="3045181" algn="l" defTabSz="1218072" rtl="0" eaLnBrk="1" latinLnBrk="0" hangingPunct="1">
                        <a:defRPr sz="2398" b="1" kern="1200">
                          <a:solidFill>
                            <a:schemeClr val="tx1"/>
                          </a:solidFill>
                          <a:latin typeface="Arial"/>
                        </a:defRPr>
                      </a:lvl6pPr>
                      <a:lvl7pPr marL="3654217" algn="l" defTabSz="1218072" rtl="0" eaLnBrk="1" latinLnBrk="0" hangingPunct="1">
                        <a:defRPr sz="2398" b="1" kern="1200">
                          <a:solidFill>
                            <a:schemeClr val="tx1"/>
                          </a:solidFill>
                          <a:latin typeface="Arial"/>
                        </a:defRPr>
                      </a:lvl7pPr>
                      <a:lvl8pPr marL="4263253" algn="l" defTabSz="1218072" rtl="0" eaLnBrk="1" latinLnBrk="0" hangingPunct="1">
                        <a:defRPr sz="2398" b="1" kern="1200">
                          <a:solidFill>
                            <a:schemeClr val="tx1"/>
                          </a:solidFill>
                          <a:latin typeface="Arial"/>
                        </a:defRPr>
                      </a:lvl8pPr>
                      <a:lvl9pPr marL="4872289" algn="l" defTabSz="1218072" rtl="0" eaLnBrk="1" latinLnBrk="0" hangingPunct="1">
                        <a:defRPr sz="2398" b="1" kern="1200">
                          <a:solidFill>
                            <a:schemeClr val="tx1"/>
                          </a:solidFill>
                          <a:latin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b="1" i="0" spc="0" dirty="0">
                          <a:solidFill>
                            <a:schemeClr val="bg1"/>
                          </a:solidFill>
                          <a:latin typeface="+mn-lt"/>
                          <a:ea typeface="Tahoma" panose="020B0604030504040204" pitchFamily="34" charset="0"/>
                          <a:cs typeface="Tahoma" panose="020B0604030504040204" pitchFamily="34" charset="0"/>
                        </a:rPr>
                        <a:t>Histology</a:t>
                      </a:r>
                    </a:p>
                  </a:txBody>
                  <a:tcPr marL="18288" marR="18288" marT="36576" marB="3657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lvl1pPr marL="0" algn="l" defTabSz="1218072" rtl="0" eaLnBrk="1" latinLnBrk="0" hangingPunct="1">
                        <a:defRPr sz="2398" b="1" kern="1200">
                          <a:solidFill>
                            <a:schemeClr val="tx1"/>
                          </a:solidFill>
                          <a:latin typeface="Arial"/>
                        </a:defRPr>
                      </a:lvl1pPr>
                      <a:lvl2pPr marL="609036" algn="l" defTabSz="1218072" rtl="0" eaLnBrk="1" latinLnBrk="0" hangingPunct="1">
                        <a:defRPr sz="2398" b="1" kern="1200">
                          <a:solidFill>
                            <a:schemeClr val="tx1"/>
                          </a:solidFill>
                          <a:latin typeface="Arial"/>
                        </a:defRPr>
                      </a:lvl2pPr>
                      <a:lvl3pPr marL="1218072" algn="l" defTabSz="1218072" rtl="0" eaLnBrk="1" latinLnBrk="0" hangingPunct="1">
                        <a:defRPr sz="2398" b="1" kern="1200">
                          <a:solidFill>
                            <a:schemeClr val="tx1"/>
                          </a:solidFill>
                          <a:latin typeface="Arial"/>
                        </a:defRPr>
                      </a:lvl3pPr>
                      <a:lvl4pPr marL="1827108" algn="l" defTabSz="1218072" rtl="0" eaLnBrk="1" latinLnBrk="0" hangingPunct="1">
                        <a:defRPr sz="2398" b="1" kern="1200">
                          <a:solidFill>
                            <a:schemeClr val="tx1"/>
                          </a:solidFill>
                          <a:latin typeface="Arial"/>
                        </a:defRPr>
                      </a:lvl4pPr>
                      <a:lvl5pPr marL="2436144" algn="l" defTabSz="1218072" rtl="0" eaLnBrk="1" latinLnBrk="0" hangingPunct="1">
                        <a:defRPr sz="2398" b="1" kern="1200">
                          <a:solidFill>
                            <a:schemeClr val="tx1"/>
                          </a:solidFill>
                          <a:latin typeface="Arial"/>
                        </a:defRPr>
                      </a:lvl5pPr>
                      <a:lvl6pPr marL="3045181" algn="l" defTabSz="1218072" rtl="0" eaLnBrk="1" latinLnBrk="0" hangingPunct="1">
                        <a:defRPr sz="2398" b="1" kern="1200">
                          <a:solidFill>
                            <a:schemeClr val="tx1"/>
                          </a:solidFill>
                          <a:latin typeface="Arial"/>
                        </a:defRPr>
                      </a:lvl6pPr>
                      <a:lvl7pPr marL="3654217" algn="l" defTabSz="1218072" rtl="0" eaLnBrk="1" latinLnBrk="0" hangingPunct="1">
                        <a:defRPr sz="2398" b="1" kern="1200">
                          <a:solidFill>
                            <a:schemeClr val="tx1"/>
                          </a:solidFill>
                          <a:latin typeface="Arial"/>
                        </a:defRPr>
                      </a:lvl7pPr>
                      <a:lvl8pPr marL="4263253" algn="l" defTabSz="1218072" rtl="0" eaLnBrk="1" latinLnBrk="0" hangingPunct="1">
                        <a:defRPr sz="2398" b="1" kern="1200">
                          <a:solidFill>
                            <a:schemeClr val="tx1"/>
                          </a:solidFill>
                          <a:latin typeface="Arial"/>
                        </a:defRPr>
                      </a:lvl8pPr>
                      <a:lvl9pPr marL="4872289" algn="l" defTabSz="1218072" rtl="0" eaLnBrk="1" latinLnBrk="0" hangingPunct="1">
                        <a:defRPr sz="2398" b="1" kern="1200">
                          <a:solidFill>
                            <a:schemeClr val="tx1"/>
                          </a:solidFill>
                          <a:latin typeface="Arial"/>
                        </a:defRPr>
                      </a:lvl9pPr>
                    </a:lstStyle>
                    <a:p>
                      <a:pPr marL="0" marR="0" indent="0" algn="ctr" defTabSz="914400" rtl="0" eaLnBrk="1" fontAlgn="auto" latinLnBrk="0" hangingPunct="1">
                        <a:lnSpc>
                          <a:spcPct val="100000"/>
                        </a:lnSpc>
                        <a:spcBef>
                          <a:spcPts val="0"/>
                        </a:spcBef>
                        <a:spcAft>
                          <a:spcPts val="600"/>
                        </a:spcAft>
                        <a:buClrTx/>
                        <a:buSzTx/>
                        <a:buFontTx/>
                        <a:buNone/>
                        <a:tabLst/>
                        <a:defRPr/>
                      </a:pPr>
                      <a:r>
                        <a:rPr lang="en-US" sz="1400" b="1" i="0" spc="0" dirty="0">
                          <a:solidFill>
                            <a:schemeClr val="bg1"/>
                          </a:solidFill>
                          <a:latin typeface="+mn-lt"/>
                          <a:ea typeface="Tahoma" panose="020B0604030504040204" pitchFamily="34" charset="0"/>
                          <a:cs typeface="Tahoma" panose="020B0604030504040204" pitchFamily="34" charset="0"/>
                        </a:rPr>
                        <a:t>Treatment Arms</a:t>
                      </a:r>
                    </a:p>
                  </a:txBody>
                  <a:tcPr marL="18288" marR="18288" marT="36576" marB="3657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marR="0" indent="0" algn="ctr" defTabSz="914400" rtl="0" eaLnBrk="1" fontAlgn="auto" latinLnBrk="0" hangingPunct="1">
                        <a:lnSpc>
                          <a:spcPct val="100000"/>
                        </a:lnSpc>
                        <a:spcBef>
                          <a:spcPts val="0"/>
                        </a:spcBef>
                        <a:spcAft>
                          <a:spcPts val="600"/>
                        </a:spcAft>
                        <a:buClrTx/>
                        <a:buSzTx/>
                        <a:buFontTx/>
                        <a:buNone/>
                        <a:tabLst/>
                        <a:defRPr/>
                      </a:pPr>
                      <a:r>
                        <a:rPr lang="en-US" sz="1400" b="1" i="0" spc="0" dirty="0">
                          <a:solidFill>
                            <a:schemeClr val="bg1"/>
                          </a:solidFill>
                          <a:latin typeface="+mn-lt"/>
                          <a:ea typeface="Tahoma" panose="020B0604030504040204" pitchFamily="34" charset="0"/>
                          <a:cs typeface="Tahoma" panose="020B0604030504040204" pitchFamily="34" charset="0"/>
                        </a:rPr>
                        <a:t>OS </a:t>
                      </a:r>
                    </a:p>
                    <a:p>
                      <a:pPr marL="0" marR="0" indent="0" algn="ctr" defTabSz="914400" rtl="0" eaLnBrk="1" fontAlgn="auto" latinLnBrk="0" hangingPunct="1">
                        <a:lnSpc>
                          <a:spcPct val="100000"/>
                        </a:lnSpc>
                        <a:spcBef>
                          <a:spcPts val="0"/>
                        </a:spcBef>
                        <a:spcAft>
                          <a:spcPts val="600"/>
                        </a:spcAft>
                        <a:buClrTx/>
                        <a:buSzTx/>
                        <a:buFontTx/>
                        <a:buNone/>
                        <a:tabLst/>
                        <a:defRPr/>
                      </a:pPr>
                      <a:r>
                        <a:rPr lang="en-US" sz="1400" b="1" i="0" spc="0" dirty="0">
                          <a:solidFill>
                            <a:schemeClr val="bg1"/>
                          </a:solidFill>
                          <a:latin typeface="+mn-lt"/>
                          <a:ea typeface="Tahoma" panose="020B0604030504040204" pitchFamily="34" charset="0"/>
                          <a:cs typeface="Tahoma" panose="020B0604030504040204" pitchFamily="34" charset="0"/>
                        </a:rPr>
                        <a:t>(months)</a:t>
                      </a:r>
                    </a:p>
                  </a:txBody>
                  <a:tcPr marL="18288" marR="18288" marT="36576" marB="3657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lang="en-US" sz="1400" b="1" i="0" kern="1200" spc="0" dirty="0">
                          <a:solidFill>
                            <a:schemeClr val="bg1"/>
                          </a:solidFill>
                          <a:latin typeface="+mn-lt"/>
                          <a:ea typeface="Tahoma" panose="020B0604030504040204" pitchFamily="34" charset="0"/>
                          <a:cs typeface="Tahoma" panose="020B0604030504040204" pitchFamily="34" charset="0"/>
                        </a:rPr>
                        <a:t>p value</a:t>
                      </a:r>
                    </a:p>
                  </a:txBody>
                  <a:tcPr marL="18288" marR="18288" marT="36576" marB="3657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marR="0" indent="0" algn="ctr" defTabSz="914400" rtl="0" eaLnBrk="1" fontAlgn="auto" latinLnBrk="0" hangingPunct="1">
                        <a:lnSpc>
                          <a:spcPct val="100000"/>
                        </a:lnSpc>
                        <a:spcBef>
                          <a:spcPts val="0"/>
                        </a:spcBef>
                        <a:spcAft>
                          <a:spcPts val="600"/>
                        </a:spcAft>
                        <a:buClrTx/>
                        <a:buSzTx/>
                        <a:buFontTx/>
                        <a:buNone/>
                        <a:tabLst/>
                        <a:defRPr/>
                      </a:pPr>
                      <a:r>
                        <a:rPr lang="en-US" sz="1400" b="1" i="0" spc="0" dirty="0">
                          <a:solidFill>
                            <a:schemeClr val="bg1"/>
                          </a:solidFill>
                          <a:latin typeface="+mn-lt"/>
                          <a:ea typeface="Tahoma" panose="020B0604030504040204" pitchFamily="34" charset="0"/>
                          <a:cs typeface="Tahoma" panose="020B0604030504040204" pitchFamily="34" charset="0"/>
                        </a:rPr>
                        <a:t>PFS</a:t>
                      </a:r>
                    </a:p>
                    <a:p>
                      <a:pPr marL="0" marR="0" indent="0" algn="ctr" defTabSz="914400" rtl="0" eaLnBrk="1" fontAlgn="auto" latinLnBrk="0" hangingPunct="1">
                        <a:lnSpc>
                          <a:spcPct val="100000"/>
                        </a:lnSpc>
                        <a:spcBef>
                          <a:spcPts val="0"/>
                        </a:spcBef>
                        <a:spcAft>
                          <a:spcPts val="600"/>
                        </a:spcAft>
                        <a:buClrTx/>
                        <a:buSzTx/>
                        <a:buFontTx/>
                        <a:buNone/>
                        <a:tabLst/>
                        <a:defRPr/>
                      </a:pPr>
                      <a:r>
                        <a:rPr lang="en-US" sz="1400" b="1" i="0" spc="0" dirty="0">
                          <a:solidFill>
                            <a:schemeClr val="bg1"/>
                          </a:solidFill>
                          <a:latin typeface="+mn-lt"/>
                          <a:ea typeface="Tahoma" panose="020B0604030504040204" pitchFamily="34" charset="0"/>
                          <a:cs typeface="Tahoma" panose="020B0604030504040204" pitchFamily="34" charset="0"/>
                        </a:rPr>
                        <a:t>(months)</a:t>
                      </a:r>
                    </a:p>
                  </a:txBody>
                  <a:tcPr marL="18288" marR="18288" marT="36576" marB="3657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marR="0" indent="0" algn="ctr" defTabSz="914400" rtl="0" eaLnBrk="1" fontAlgn="auto" latinLnBrk="0" hangingPunct="1">
                        <a:lnSpc>
                          <a:spcPct val="100000"/>
                        </a:lnSpc>
                        <a:spcBef>
                          <a:spcPts val="0"/>
                        </a:spcBef>
                        <a:spcAft>
                          <a:spcPts val="600"/>
                        </a:spcAft>
                        <a:buClrTx/>
                        <a:buSzTx/>
                        <a:buFontTx/>
                        <a:buNone/>
                        <a:tabLst/>
                        <a:defRPr/>
                      </a:pPr>
                      <a:r>
                        <a:rPr lang="en-US" sz="1400" b="1" i="0" spc="0" dirty="0">
                          <a:solidFill>
                            <a:schemeClr val="bg1"/>
                          </a:solidFill>
                          <a:latin typeface="+mn-lt"/>
                          <a:ea typeface="Tahoma" panose="020B0604030504040204" pitchFamily="34" charset="0"/>
                          <a:cs typeface="Tahoma" panose="020B0604030504040204" pitchFamily="34" charset="0"/>
                        </a:rPr>
                        <a:t>p value</a:t>
                      </a:r>
                    </a:p>
                  </a:txBody>
                  <a:tcPr marL="18288" marR="18288" marT="36576" marB="3657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2109624505"/>
                  </a:ext>
                </a:extLst>
              </a:tr>
              <a:tr h="518160">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274320" indent="-457200" algn="ctr" defTabSz="914400" rtl="0" eaLnBrk="1" latinLnBrk="0" hangingPunct="1"/>
                      <a:r>
                        <a:rPr lang="en-US" sz="1400" b="1" kern="1200" dirty="0">
                          <a:solidFill>
                            <a:schemeClr val="bg1"/>
                          </a:solidFill>
                          <a:latin typeface="+mn-lt"/>
                          <a:ea typeface="Tahoma" panose="020B0604030504040204" pitchFamily="34" charset="0"/>
                          <a:cs typeface="Tahoma" panose="020B0604030504040204" pitchFamily="34" charset="0"/>
                        </a:rPr>
                        <a:t>Checkmate 017</a:t>
                      </a:r>
                      <a:r>
                        <a:rPr lang="en-US" sz="1400" b="1" kern="1200" baseline="30000" dirty="0">
                          <a:solidFill>
                            <a:schemeClr val="bg1"/>
                          </a:solidFill>
                          <a:latin typeface="+mn-lt"/>
                          <a:ea typeface="Tahoma" panose="020B0604030504040204" pitchFamily="34" charset="0"/>
                          <a:cs typeface="Tahoma" panose="020B0604030504040204" pitchFamily="34" charset="0"/>
                        </a:rPr>
                        <a:t>1</a:t>
                      </a:r>
                    </a:p>
                  </a:txBody>
                  <a:tcPr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algn="ctr" defTabSz="914400" rtl="0" eaLnBrk="1" latinLnBrk="0" hangingPunct="1"/>
                      <a:r>
                        <a:rPr lang="en-US" sz="1400" kern="1200" dirty="0">
                          <a:solidFill>
                            <a:srgbClr val="FF0000"/>
                          </a:solidFill>
                          <a:latin typeface="+mn-lt"/>
                          <a:ea typeface="Tahoma" panose="020B0604030504040204" pitchFamily="34" charset="0"/>
                          <a:cs typeface="Tahoma" panose="020B0604030504040204" pitchFamily="34" charset="0"/>
                        </a:rPr>
                        <a:t>Squamous</a:t>
                      </a:r>
                      <a:r>
                        <a:rPr lang="en-US" sz="1400" kern="1200" dirty="0">
                          <a:solidFill>
                            <a:schemeClr val="tx1"/>
                          </a:solidFill>
                          <a:latin typeface="+mn-lt"/>
                          <a:ea typeface="Tahoma" panose="020B0604030504040204" pitchFamily="34" charset="0"/>
                          <a:cs typeface="Tahoma" panose="020B0604030504040204" pitchFamily="34" charset="0"/>
                        </a:rPr>
                        <a:t> (N=272)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182880" algn="l"/>
                      <a:r>
                        <a:rPr lang="en-US" sz="1400" kern="1200" dirty="0">
                          <a:solidFill>
                            <a:schemeClr val="tx1"/>
                          </a:solidFill>
                          <a:latin typeface="+mn-lt"/>
                          <a:ea typeface="Tahoma" panose="020B0604030504040204" pitchFamily="34" charset="0"/>
                          <a:cs typeface="Tahoma" panose="020B0604030504040204" pitchFamily="34" charset="0"/>
                        </a:rPr>
                        <a:t>  </a:t>
                      </a:r>
                      <a:r>
                        <a:rPr lang="en-US" sz="1400" kern="1200" dirty="0" err="1">
                          <a:solidFill>
                            <a:schemeClr val="tx1"/>
                          </a:solidFill>
                          <a:latin typeface="+mn-lt"/>
                          <a:ea typeface="Tahoma" panose="020B0604030504040204" pitchFamily="34" charset="0"/>
                          <a:cs typeface="Tahoma" panose="020B0604030504040204" pitchFamily="34" charset="0"/>
                        </a:rPr>
                        <a:t>Nivolumab</a:t>
                      </a:r>
                      <a:endParaRPr lang="en-US" sz="1400"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9.2</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400" dirty="0">
                          <a:solidFill>
                            <a:schemeClr val="tx1"/>
                          </a:solidFill>
                          <a:latin typeface="+mn-lt"/>
                          <a:ea typeface="Tahoma" panose="020B0604030504040204" pitchFamily="34" charset="0"/>
                          <a:cs typeface="Tahoma" panose="020B0604030504040204" pitchFamily="34" charset="0"/>
                        </a:rPr>
                        <a:t> &lt;</a:t>
                      </a:r>
                      <a:r>
                        <a:rPr lang="en-US" sz="1400" baseline="0" dirty="0">
                          <a:solidFill>
                            <a:schemeClr val="tx1"/>
                          </a:solidFill>
                          <a:latin typeface="+mn-lt"/>
                          <a:ea typeface="Tahoma" panose="020B0604030504040204" pitchFamily="34" charset="0"/>
                          <a:cs typeface="Tahoma" panose="020B0604030504040204" pitchFamily="34" charset="0"/>
                        </a:rPr>
                        <a:t> 0.001</a:t>
                      </a:r>
                      <a:endParaRPr lang="vi-VN" sz="14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3.5</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400" dirty="0">
                          <a:solidFill>
                            <a:schemeClr val="tx1"/>
                          </a:solidFill>
                          <a:latin typeface="+mn-lt"/>
                          <a:ea typeface="Tahoma" panose="020B0604030504040204" pitchFamily="34" charset="0"/>
                          <a:cs typeface="Tahoma" panose="020B0604030504040204" pitchFamily="34" charset="0"/>
                        </a:rPr>
                        <a:t>    &lt;</a:t>
                      </a:r>
                      <a:r>
                        <a:rPr lang="en-US" sz="1400" baseline="0" dirty="0">
                          <a:solidFill>
                            <a:schemeClr val="tx1"/>
                          </a:solidFill>
                          <a:latin typeface="+mn-lt"/>
                          <a:ea typeface="Tahoma" panose="020B0604030504040204" pitchFamily="34" charset="0"/>
                          <a:cs typeface="Tahoma" panose="020B0604030504040204" pitchFamily="34" charset="0"/>
                        </a:rPr>
                        <a:t> 0.001</a:t>
                      </a:r>
                      <a:endParaRPr lang="vi-VN" sz="14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14374021"/>
                  </a:ext>
                </a:extLst>
              </a:tr>
              <a:tr h="387531">
                <a:tc vMerge="1">
                  <a:txBody>
                    <a:bodyPr/>
                    <a:lstStyle/>
                    <a:p>
                      <a:pPr marL="274320" indent="-457200" algn="l" defTabSz="914400" rtl="0" eaLnBrk="1" latinLnBrk="0" hangingPunct="1"/>
                      <a:endParaRPr lang="en-US" sz="1400" b="0" kern="1200" baseline="30000" dirty="0">
                        <a:solidFill>
                          <a:schemeClr val="tx1">
                            <a:lumMod val="65000"/>
                            <a:lumOff val="35000"/>
                          </a:schemeClr>
                        </a:solidFill>
                        <a:latin typeface="+mj-lt"/>
                        <a:ea typeface="+mn-ea"/>
                        <a:cs typeface="+mn-cs"/>
                      </a:endParaRPr>
                    </a:p>
                  </a:txBody>
                  <a:tcPr marT="0" marB="0" anchor="ctr">
                    <a:lnL>
                      <a:noFill/>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ctr" defTabSz="914400" rtl="0" eaLnBrk="1" latinLnBrk="0" hangingPunct="1"/>
                      <a:endParaRPr lang="en-US" sz="1400" kern="1200" dirty="0">
                        <a:solidFill>
                          <a:schemeClr val="tx1">
                            <a:lumMod val="65000"/>
                            <a:lumOff val="35000"/>
                          </a:schemeClr>
                        </a:solidFill>
                        <a:latin typeface="+mj-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algn="l"/>
                      <a:r>
                        <a:rPr lang="en-US" sz="1400" kern="1200" dirty="0">
                          <a:solidFill>
                            <a:schemeClr val="tx1"/>
                          </a:solidFill>
                          <a:latin typeface="+mn-lt"/>
                          <a:ea typeface="Tahoma" panose="020B0604030504040204" pitchFamily="34" charset="0"/>
                          <a:cs typeface="Tahoma" panose="020B0604030504040204" pitchFamily="34" charset="0"/>
                        </a:rPr>
                        <a:t>   Docetaxel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6.0</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182880" algn="ct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2.8</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182880" algn="ct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76900568"/>
                  </a:ext>
                </a:extLst>
              </a:tr>
              <a:tr h="518160">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274320" marR="0" lvl="0" indent="-45720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bg1"/>
                          </a:solidFill>
                          <a:latin typeface="+mn-lt"/>
                          <a:ea typeface="Tahoma" panose="020B0604030504040204" pitchFamily="34" charset="0"/>
                          <a:cs typeface="Tahoma" panose="020B0604030504040204" pitchFamily="34" charset="0"/>
                        </a:rPr>
                        <a:t>Checkmate</a:t>
                      </a:r>
                      <a:r>
                        <a:rPr lang="en-US" sz="1400" b="1" kern="1200" baseline="0" dirty="0">
                          <a:solidFill>
                            <a:schemeClr val="bg1"/>
                          </a:solidFill>
                          <a:latin typeface="+mn-lt"/>
                          <a:ea typeface="Tahoma" panose="020B0604030504040204" pitchFamily="34" charset="0"/>
                          <a:cs typeface="Tahoma" panose="020B0604030504040204" pitchFamily="34" charset="0"/>
                        </a:rPr>
                        <a:t> </a:t>
                      </a:r>
                      <a:r>
                        <a:rPr lang="en-US" sz="1400" b="1" kern="1200" dirty="0">
                          <a:solidFill>
                            <a:schemeClr val="bg1"/>
                          </a:solidFill>
                          <a:latin typeface="+mn-lt"/>
                          <a:ea typeface="Tahoma" panose="020B0604030504040204" pitchFamily="34" charset="0"/>
                          <a:cs typeface="Tahoma" panose="020B0604030504040204" pitchFamily="34" charset="0"/>
                        </a:rPr>
                        <a:t>078</a:t>
                      </a:r>
                      <a:r>
                        <a:rPr lang="en-US" sz="1400" b="1" kern="1200" baseline="30000" dirty="0">
                          <a:solidFill>
                            <a:schemeClr val="bg1"/>
                          </a:solidFill>
                          <a:latin typeface="+mn-lt"/>
                          <a:ea typeface="Tahoma" panose="020B0604030504040204" pitchFamily="34" charset="0"/>
                          <a:cs typeface="Tahoma" panose="020B0604030504040204" pitchFamily="34" charset="0"/>
                        </a:rPr>
                        <a:t>2</a:t>
                      </a:r>
                    </a:p>
                  </a:txBody>
                  <a:tcPr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algn="ctr" defTabSz="914400" rtl="0" eaLnBrk="1" latinLnBrk="0" hangingPunct="1"/>
                      <a:r>
                        <a:rPr lang="en-US" sz="1400" kern="1200" dirty="0">
                          <a:solidFill>
                            <a:schemeClr val="tx1"/>
                          </a:solidFill>
                          <a:latin typeface="+mn-lt"/>
                          <a:ea typeface="Tahoma" panose="020B0604030504040204" pitchFamily="34" charset="0"/>
                          <a:cs typeface="Tahoma" panose="020B0604030504040204" pitchFamily="34" charset="0"/>
                        </a:rPr>
                        <a:t>Mixed (N=504)</a:t>
                      </a:r>
                    </a:p>
                    <a:p>
                      <a:pPr marL="0" algn="ctr" defTabSz="914400" rtl="0" eaLnBrk="1" latinLnBrk="0" hangingPunct="1"/>
                      <a:r>
                        <a:rPr lang="en-US" sz="1400" kern="1200" dirty="0">
                          <a:solidFill>
                            <a:srgbClr val="FF0000"/>
                          </a:solidFill>
                          <a:latin typeface="+mn-lt"/>
                          <a:ea typeface="Tahoma" panose="020B0604030504040204" pitchFamily="34" charset="0"/>
                          <a:cs typeface="Tahoma" panose="020B0604030504040204" pitchFamily="34" charset="0"/>
                        </a:rPr>
                        <a:t>Squamous </a:t>
                      </a:r>
                      <a:r>
                        <a:rPr lang="en-US" sz="1400" kern="1200" dirty="0">
                          <a:solidFill>
                            <a:schemeClr val="tx1"/>
                          </a:solidFill>
                          <a:latin typeface="+mn-lt"/>
                          <a:ea typeface="Tahoma" panose="020B0604030504040204" pitchFamily="34" charset="0"/>
                          <a:cs typeface="Tahoma" panose="020B0604030504040204" pitchFamily="34" charset="0"/>
                        </a:rPr>
                        <a:t>(n=200)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182880" algn="l"/>
                      <a:r>
                        <a:rPr lang="en-US" sz="1400" kern="1200" dirty="0">
                          <a:solidFill>
                            <a:schemeClr val="tx1"/>
                          </a:solidFill>
                          <a:latin typeface="+mn-lt"/>
                          <a:ea typeface="Tahoma" panose="020B0604030504040204" pitchFamily="34" charset="0"/>
                          <a:cs typeface="Tahoma" panose="020B0604030504040204" pitchFamily="34" charset="0"/>
                        </a:rPr>
                        <a:t>  </a:t>
                      </a:r>
                      <a:r>
                        <a:rPr lang="en-US" sz="1400" kern="1200" dirty="0" err="1">
                          <a:solidFill>
                            <a:schemeClr val="tx1"/>
                          </a:solidFill>
                          <a:latin typeface="+mn-lt"/>
                          <a:ea typeface="Tahoma" panose="020B0604030504040204" pitchFamily="34" charset="0"/>
                          <a:cs typeface="Tahoma" panose="020B0604030504040204" pitchFamily="34" charset="0"/>
                        </a:rPr>
                        <a:t>Nivolumab</a:t>
                      </a:r>
                      <a:endParaRPr lang="en-US" sz="1400"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12.0</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400" dirty="0">
                          <a:solidFill>
                            <a:schemeClr val="tx1"/>
                          </a:solidFill>
                          <a:latin typeface="+mn-lt"/>
                          <a:ea typeface="Tahoma" panose="020B0604030504040204" pitchFamily="34" charset="0"/>
                          <a:cs typeface="Tahoma" panose="020B0604030504040204" pitchFamily="34" charset="0"/>
                        </a:rPr>
                        <a:t> &lt;</a:t>
                      </a:r>
                      <a:r>
                        <a:rPr lang="en-US" sz="1400" baseline="0" dirty="0">
                          <a:solidFill>
                            <a:schemeClr val="tx1"/>
                          </a:solidFill>
                          <a:latin typeface="+mn-lt"/>
                          <a:ea typeface="Tahoma" panose="020B0604030504040204" pitchFamily="34" charset="0"/>
                          <a:cs typeface="Tahoma" panose="020B0604030504040204" pitchFamily="34" charset="0"/>
                        </a:rPr>
                        <a:t> 0.001</a:t>
                      </a:r>
                      <a:endParaRPr lang="vi-VN" sz="14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2.8</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400" kern="1200" dirty="0">
                          <a:solidFill>
                            <a:schemeClr val="tx1"/>
                          </a:solidFill>
                          <a:latin typeface="+mn-lt"/>
                          <a:ea typeface="Tahoma" panose="020B0604030504040204" pitchFamily="34" charset="0"/>
                          <a:cs typeface="Tahoma" panose="020B0604030504040204" pitchFamily="34" charset="0"/>
                        </a:rPr>
                        <a:t>     0.0147</a:t>
                      </a:r>
                      <a:endParaRPr lang="vi-VN" sz="14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4334404"/>
                  </a:ext>
                </a:extLst>
              </a:tr>
              <a:tr h="422366">
                <a:tc vMerge="1">
                  <a:txBody>
                    <a:bodyPr/>
                    <a:lstStyle/>
                    <a:p>
                      <a:pPr marL="274320" marR="0" lvl="0" indent="-457200" algn="l" defTabSz="914400" rtl="0" eaLnBrk="1" fontAlgn="auto" latinLnBrk="0" hangingPunct="1">
                        <a:lnSpc>
                          <a:spcPct val="100000"/>
                        </a:lnSpc>
                        <a:spcBef>
                          <a:spcPts val="0"/>
                        </a:spcBef>
                        <a:spcAft>
                          <a:spcPts val="0"/>
                        </a:spcAft>
                        <a:buClrTx/>
                        <a:buSzTx/>
                        <a:buFontTx/>
                        <a:buNone/>
                        <a:tabLst/>
                        <a:defRPr/>
                      </a:pPr>
                      <a:endParaRPr lang="en-US" sz="1400" b="0" kern="1200" baseline="30000" dirty="0">
                        <a:solidFill>
                          <a:schemeClr val="tx1">
                            <a:lumMod val="65000"/>
                            <a:lumOff val="35000"/>
                          </a:schemeClr>
                        </a:solidFill>
                        <a:latin typeface="+mj-lt"/>
                        <a:ea typeface="+mn-ea"/>
                        <a:cs typeface="+mn-cs"/>
                      </a:endParaRPr>
                    </a:p>
                  </a:txBody>
                  <a:tcPr marT="0" marB="0" anchor="ctr">
                    <a:lnL>
                      <a:noFill/>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ctr" defTabSz="914400" rtl="0" eaLnBrk="1" latinLnBrk="0" hangingPunct="1"/>
                      <a:endParaRPr lang="en-US" sz="1400" kern="1200" dirty="0">
                        <a:solidFill>
                          <a:schemeClr val="tx1">
                            <a:lumMod val="65000"/>
                            <a:lumOff val="35000"/>
                          </a:schemeClr>
                        </a:solidFill>
                        <a:latin typeface="+mj-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400" kern="1200" dirty="0">
                          <a:solidFill>
                            <a:schemeClr val="tx1"/>
                          </a:solidFill>
                          <a:latin typeface="+mn-lt"/>
                          <a:ea typeface="Tahoma" panose="020B0604030504040204" pitchFamily="34" charset="0"/>
                          <a:cs typeface="Tahoma" panose="020B0604030504040204" pitchFamily="34" charset="0"/>
                        </a:rPr>
                        <a:t>   Docetaxel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9.6</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182880" algn="ct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2.8</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182880" algn="ct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6425847"/>
                  </a:ext>
                </a:extLst>
              </a:tr>
              <a:tr h="518160">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274320" marR="0" lvl="0" indent="-457200" algn="ctr" defTabSz="914400" rtl="0" eaLnBrk="1" fontAlgn="auto" latinLnBrk="0" hangingPunct="1">
                        <a:lnSpc>
                          <a:spcPct val="100000"/>
                        </a:lnSpc>
                        <a:spcBef>
                          <a:spcPts val="0"/>
                        </a:spcBef>
                        <a:spcAft>
                          <a:spcPts val="0"/>
                        </a:spcAft>
                        <a:buClrTx/>
                        <a:buSzTx/>
                        <a:buFontTx/>
                        <a:buNone/>
                        <a:tabLst/>
                        <a:defRPr/>
                      </a:pPr>
                      <a:r>
                        <a:rPr lang="en-US" sz="1400" b="1" kern="1200" baseline="0" dirty="0">
                          <a:solidFill>
                            <a:schemeClr val="bg1"/>
                          </a:solidFill>
                          <a:latin typeface="+mn-lt"/>
                          <a:ea typeface="Tahoma" panose="020B0604030504040204" pitchFamily="34" charset="0"/>
                          <a:cs typeface="Tahoma" panose="020B0604030504040204" pitchFamily="34" charset="0"/>
                        </a:rPr>
                        <a:t>KEYNOTE-010</a:t>
                      </a:r>
                      <a:r>
                        <a:rPr lang="en-US" sz="1400" b="1" kern="1200" baseline="30000" dirty="0">
                          <a:solidFill>
                            <a:schemeClr val="bg1"/>
                          </a:solidFill>
                          <a:latin typeface="+mn-lt"/>
                          <a:ea typeface="Tahoma" panose="020B0604030504040204" pitchFamily="34" charset="0"/>
                          <a:cs typeface="Tahoma" panose="020B0604030504040204" pitchFamily="34" charset="0"/>
                        </a:rPr>
                        <a:t>3</a:t>
                      </a:r>
                    </a:p>
                  </a:txBody>
                  <a:tcPr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algn="ctr" defTabSz="914400" rtl="0" eaLnBrk="1" latinLnBrk="0" hangingPunct="1"/>
                      <a:r>
                        <a:rPr lang="en-US" sz="1400" kern="1200" dirty="0">
                          <a:solidFill>
                            <a:schemeClr val="tx1"/>
                          </a:solidFill>
                          <a:latin typeface="+mn-lt"/>
                          <a:ea typeface="Tahoma" panose="020B0604030504040204" pitchFamily="34" charset="0"/>
                          <a:cs typeface="Tahoma" panose="020B0604030504040204" pitchFamily="34" charset="0"/>
                        </a:rPr>
                        <a:t>Mixed (N=1033)</a:t>
                      </a:r>
                    </a:p>
                    <a:p>
                      <a:pPr marL="0" algn="ctr" defTabSz="914400" rtl="0" eaLnBrk="1" latinLnBrk="0" hangingPunct="1"/>
                      <a:r>
                        <a:rPr lang="en-US" sz="1400" kern="1200" dirty="0">
                          <a:solidFill>
                            <a:srgbClr val="FF0000"/>
                          </a:solidFill>
                          <a:latin typeface="+mn-lt"/>
                          <a:ea typeface="Tahoma" panose="020B0604030504040204" pitchFamily="34" charset="0"/>
                          <a:cs typeface="Tahoma" panose="020B0604030504040204" pitchFamily="34" charset="0"/>
                        </a:rPr>
                        <a:t>Squamous</a:t>
                      </a:r>
                      <a:r>
                        <a:rPr lang="en-US" sz="1400" kern="1200" dirty="0">
                          <a:solidFill>
                            <a:schemeClr val="tx1"/>
                          </a:solidFill>
                          <a:latin typeface="+mn-lt"/>
                          <a:ea typeface="Tahoma" panose="020B0604030504040204" pitchFamily="34" charset="0"/>
                          <a:cs typeface="Tahoma" panose="020B0604030504040204" pitchFamily="34" charset="0"/>
                        </a:rPr>
                        <a:t> (n=222)</a:t>
                      </a:r>
                      <a:endParaRPr lang="en-US" sz="1400" kern="1200" baseline="300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dirty="0" err="1">
                          <a:solidFill>
                            <a:schemeClr val="tx1"/>
                          </a:solidFill>
                          <a:latin typeface="+mn-lt"/>
                          <a:ea typeface="Tahoma" panose="020B0604030504040204" pitchFamily="34" charset="0"/>
                          <a:cs typeface="Tahoma" panose="020B0604030504040204" pitchFamily="34" charset="0"/>
                        </a:rPr>
                        <a:t>Pembrolizumab</a:t>
                      </a:r>
                      <a:endParaRPr lang="en-US" sz="1400"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10.4</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1400" dirty="0">
                          <a:solidFill>
                            <a:schemeClr val="tx1"/>
                          </a:solidFill>
                          <a:latin typeface="+mn-lt"/>
                          <a:ea typeface="Tahoma" panose="020B0604030504040204" pitchFamily="34" charset="0"/>
                          <a:cs typeface="Tahoma" panose="020B0604030504040204" pitchFamily="34" charset="0"/>
                        </a:rPr>
                        <a:t>0·0008</a:t>
                      </a:r>
                      <a:endParaRPr lang="en-US" sz="1400"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5</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latin typeface="+mn-lt"/>
                          <a:ea typeface="Tahoma" panose="020B0604030504040204" pitchFamily="34" charset="0"/>
                          <a:cs typeface="Tahoma" panose="020B0604030504040204" pitchFamily="34" charset="0"/>
                        </a:rPr>
                        <a:t>&lt;</a:t>
                      </a:r>
                      <a:r>
                        <a:rPr lang="en-US" sz="1400" baseline="0" dirty="0">
                          <a:solidFill>
                            <a:schemeClr val="tx1"/>
                          </a:solidFill>
                          <a:latin typeface="+mn-lt"/>
                          <a:ea typeface="Tahoma" panose="020B0604030504040204" pitchFamily="34" charset="0"/>
                          <a:cs typeface="Tahoma" panose="020B0604030504040204" pitchFamily="34" charset="0"/>
                        </a:rPr>
                        <a:t> 0.0001</a:t>
                      </a:r>
                      <a:endParaRPr lang="vi-VN" sz="14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25679993"/>
                  </a:ext>
                </a:extLst>
              </a:tr>
              <a:tr h="444137">
                <a:tc vMerge="1">
                  <a:txBody>
                    <a:bodyPr/>
                    <a:lstStyle/>
                    <a:p>
                      <a:pPr marL="274320" marR="0" lvl="0" indent="-457200" algn="l" defTabSz="914400" rtl="0" eaLnBrk="1" fontAlgn="auto" latinLnBrk="0" hangingPunct="1">
                        <a:lnSpc>
                          <a:spcPct val="100000"/>
                        </a:lnSpc>
                        <a:spcBef>
                          <a:spcPts val="0"/>
                        </a:spcBef>
                        <a:spcAft>
                          <a:spcPts val="0"/>
                        </a:spcAft>
                        <a:buClrTx/>
                        <a:buSzTx/>
                        <a:buFontTx/>
                        <a:buNone/>
                        <a:tabLst/>
                        <a:defRPr/>
                      </a:pPr>
                      <a:endParaRPr lang="en-US" sz="1400" b="0" kern="1200" baseline="30000" dirty="0">
                        <a:solidFill>
                          <a:schemeClr val="tx1">
                            <a:lumMod val="65000"/>
                            <a:lumOff val="35000"/>
                          </a:schemeClr>
                        </a:solidFill>
                        <a:latin typeface="+mj-lt"/>
                        <a:ea typeface="+mn-ea"/>
                        <a:cs typeface="+mn-cs"/>
                      </a:endParaRPr>
                    </a:p>
                  </a:txBody>
                  <a:tcPr marT="0" marB="0" anchor="ctr">
                    <a:lnL>
                      <a:noFill/>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ctr" defTabSz="914400" rtl="0" eaLnBrk="1" latinLnBrk="0" hangingPunct="1"/>
                      <a:endParaRPr lang="en-US" sz="1400" kern="1200" baseline="300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dirty="0">
                          <a:solidFill>
                            <a:schemeClr val="tx1"/>
                          </a:solidFill>
                          <a:latin typeface="+mn-lt"/>
                          <a:ea typeface="Tahoma" panose="020B0604030504040204" pitchFamily="34" charset="0"/>
                          <a:cs typeface="Tahoma" panose="020B0604030504040204" pitchFamily="34" charset="0"/>
                        </a:rPr>
                        <a:t>Docetaxel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8.5</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4.1</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1108407"/>
                  </a:ext>
                </a:extLst>
              </a:tr>
              <a:tr h="518160">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274320" marR="0" lvl="0" indent="-457200" algn="ctr" defTabSz="914400" rtl="0" eaLnBrk="1" fontAlgn="auto" latinLnBrk="0" hangingPunct="1">
                        <a:lnSpc>
                          <a:spcPct val="100000"/>
                        </a:lnSpc>
                        <a:spcBef>
                          <a:spcPts val="0"/>
                        </a:spcBef>
                        <a:spcAft>
                          <a:spcPts val="0"/>
                        </a:spcAft>
                        <a:buClrTx/>
                        <a:buSzTx/>
                        <a:buFontTx/>
                        <a:buNone/>
                        <a:tabLst/>
                        <a:defRPr/>
                      </a:pPr>
                      <a:r>
                        <a:rPr lang="en-US" sz="1400" b="1" kern="1200" baseline="0" dirty="0">
                          <a:solidFill>
                            <a:schemeClr val="bg1"/>
                          </a:solidFill>
                          <a:latin typeface="+mn-lt"/>
                          <a:ea typeface="Tahoma" panose="020B0604030504040204" pitchFamily="34" charset="0"/>
                          <a:cs typeface="Tahoma" panose="020B0604030504040204" pitchFamily="34" charset="0"/>
                        </a:rPr>
                        <a:t>OAK</a:t>
                      </a:r>
                      <a:r>
                        <a:rPr lang="en-US" sz="1400" b="1" kern="1200" baseline="30000" dirty="0">
                          <a:solidFill>
                            <a:schemeClr val="bg1"/>
                          </a:solidFill>
                          <a:latin typeface="+mn-lt"/>
                          <a:ea typeface="Tahoma" panose="020B0604030504040204" pitchFamily="34" charset="0"/>
                          <a:cs typeface="Tahoma" panose="020B0604030504040204" pitchFamily="34" charset="0"/>
                        </a:rPr>
                        <a:t>4</a:t>
                      </a:r>
                    </a:p>
                  </a:txBody>
                  <a:tcPr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algn="ctr" defTabSz="914400" rtl="0" eaLnBrk="1" latinLnBrk="0" hangingPunct="1"/>
                      <a:r>
                        <a:rPr lang="en-US" sz="1400" kern="1200" dirty="0">
                          <a:solidFill>
                            <a:schemeClr val="tx1"/>
                          </a:solidFill>
                          <a:latin typeface="+mn-lt"/>
                          <a:ea typeface="Tahoma" panose="020B0604030504040204" pitchFamily="34" charset="0"/>
                          <a:cs typeface="Tahoma" panose="020B0604030504040204" pitchFamily="34" charset="0"/>
                        </a:rPr>
                        <a:t>Mixed (N=850)</a:t>
                      </a:r>
                    </a:p>
                    <a:p>
                      <a:pPr marL="0" algn="ctr" defTabSz="914400" rtl="0" eaLnBrk="1" latinLnBrk="0" hangingPunct="1"/>
                      <a:r>
                        <a:rPr lang="en-US" sz="1400" kern="1200" dirty="0">
                          <a:solidFill>
                            <a:srgbClr val="FF0000"/>
                          </a:solidFill>
                          <a:latin typeface="+mn-lt"/>
                          <a:ea typeface="Tahoma" panose="020B0604030504040204" pitchFamily="34" charset="0"/>
                          <a:cs typeface="Tahoma" panose="020B0604030504040204" pitchFamily="34" charset="0"/>
                        </a:rPr>
                        <a:t>Squamous </a:t>
                      </a:r>
                      <a:r>
                        <a:rPr lang="en-US" sz="1400" kern="1200" dirty="0">
                          <a:solidFill>
                            <a:schemeClr val="tx1"/>
                          </a:solidFill>
                          <a:latin typeface="+mn-lt"/>
                          <a:ea typeface="Tahoma" panose="020B0604030504040204" pitchFamily="34" charset="0"/>
                          <a:cs typeface="Tahoma" panose="020B0604030504040204" pitchFamily="34" charset="0"/>
                        </a:rPr>
                        <a:t>(n=222)</a:t>
                      </a:r>
                      <a:endParaRPr lang="en-US" sz="1400" kern="1200" baseline="300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dirty="0" err="1">
                          <a:solidFill>
                            <a:schemeClr val="tx1"/>
                          </a:solidFill>
                          <a:latin typeface="+mn-lt"/>
                          <a:ea typeface="Tahoma" panose="020B0604030504040204" pitchFamily="34" charset="0"/>
                          <a:cs typeface="Tahoma" panose="020B0604030504040204" pitchFamily="34" charset="0"/>
                        </a:rPr>
                        <a:t>Atezolizumab</a:t>
                      </a:r>
                      <a:r>
                        <a:rPr lang="en-US" sz="1400" kern="1200" dirty="0">
                          <a:solidFill>
                            <a:schemeClr val="tx1"/>
                          </a:solidFill>
                          <a:latin typeface="+mn-lt"/>
                          <a:ea typeface="Tahoma" panose="020B0604030504040204" pitchFamily="34" charset="0"/>
                          <a:cs typeface="Tahoma" panose="020B0604030504040204" pitchFamily="34" charset="0"/>
                        </a:rPr>
                        <a:t>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13.8</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1400" dirty="0">
                          <a:solidFill>
                            <a:schemeClr val="tx1"/>
                          </a:solidFill>
                          <a:latin typeface="+mn-lt"/>
                          <a:ea typeface="Tahoma" panose="020B0604030504040204" pitchFamily="34" charset="0"/>
                          <a:cs typeface="Tahoma" panose="020B0604030504040204" pitchFamily="34" charset="0"/>
                        </a:rPr>
                        <a:t>0</a:t>
                      </a:r>
                      <a:r>
                        <a:rPr lang="en-US" sz="1400" dirty="0">
                          <a:solidFill>
                            <a:schemeClr val="tx1"/>
                          </a:solidFill>
                          <a:latin typeface="+mn-lt"/>
                          <a:ea typeface="Tahoma" panose="020B0604030504040204" pitchFamily="34" charset="0"/>
                          <a:cs typeface="Tahoma" panose="020B0604030504040204" pitchFamily="34" charset="0"/>
                        </a:rPr>
                        <a:t>.</a:t>
                      </a:r>
                      <a:r>
                        <a:rPr lang="vi-VN" sz="1400" dirty="0">
                          <a:solidFill>
                            <a:schemeClr val="tx1"/>
                          </a:solidFill>
                          <a:latin typeface="+mn-lt"/>
                          <a:ea typeface="Tahoma" panose="020B0604030504040204" pitchFamily="34" charset="0"/>
                          <a:cs typeface="Tahoma" panose="020B0604030504040204" pitchFamily="34" charset="0"/>
                        </a:rPr>
                        <a:t>0003</a:t>
                      </a:r>
                      <a:endParaRPr lang="en-US" sz="1400"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2.8</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dirty="0">
                          <a:solidFill>
                            <a:schemeClr val="tx1"/>
                          </a:solidFill>
                          <a:latin typeface="+mn-lt"/>
                          <a:ea typeface="Tahoma" panose="020B0604030504040204" pitchFamily="34" charset="0"/>
                          <a:cs typeface="Tahoma" panose="020B0604030504040204" pitchFamily="34" charset="0"/>
                        </a:rPr>
                        <a:t>0.2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43368234"/>
                  </a:ext>
                </a:extLst>
              </a:tr>
              <a:tr h="357451">
                <a:tc vMerge="1">
                  <a:txBody>
                    <a:bodyPr/>
                    <a:lstStyle/>
                    <a:p>
                      <a:pPr marL="274320" marR="0" lvl="0" indent="-457200" algn="l" defTabSz="9144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tx1">
                            <a:lumMod val="65000"/>
                            <a:lumOff val="35000"/>
                          </a:schemeClr>
                        </a:solidFill>
                        <a:latin typeface="+mj-lt"/>
                        <a:ea typeface="+mn-ea"/>
                        <a:cs typeface="+mn-cs"/>
                      </a:endParaRPr>
                    </a:p>
                  </a:txBody>
                  <a:tcPr marT="0" marB="0" anchor="ctr">
                    <a:lnL>
                      <a:noFill/>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ctr" defTabSz="914400" rtl="0" eaLnBrk="1" latinLnBrk="0" hangingPunct="1"/>
                      <a:endParaRPr lang="en-US" sz="1400" kern="1200" baseline="300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dirty="0">
                          <a:solidFill>
                            <a:schemeClr val="tx1"/>
                          </a:solidFill>
                          <a:latin typeface="+mn-lt"/>
                          <a:ea typeface="Tahoma" panose="020B0604030504040204" pitchFamily="34" charset="0"/>
                          <a:cs typeface="Tahoma" panose="020B0604030504040204" pitchFamily="34" charset="0"/>
                        </a:rPr>
                        <a:t>Docetaxel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9.6</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tx1"/>
                          </a:solidFill>
                          <a:latin typeface="+mn-lt"/>
                          <a:ea typeface="Tahoma" panose="020B0604030504040204" pitchFamily="34" charset="0"/>
                          <a:cs typeface="Tahoma" panose="020B0604030504040204" pitchFamily="34" charset="0"/>
                        </a:rPr>
                        <a:t>4.0</a:t>
                      </a:r>
                      <a:endParaRPr lang="vi-VN" sz="1400" b="1" kern="1200" dirty="0">
                        <a:solidFill>
                          <a:schemeClr val="tx1"/>
                        </a:solidFill>
                        <a:latin typeface="+mn-lt"/>
                        <a:ea typeface="Tahoma" panose="020B0604030504040204" pitchFamily="34" charset="0"/>
                        <a:cs typeface="Tahoma" panose="020B060403050404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5204321"/>
                  </a:ext>
                </a:extLst>
              </a:tr>
            </a:tbl>
          </a:graphicData>
        </a:graphic>
      </p:graphicFrame>
      <p:sp>
        <p:nvSpPr>
          <p:cNvPr id="9" name="TextBox 8"/>
          <p:cNvSpPr txBox="1"/>
          <p:nvPr/>
        </p:nvSpPr>
        <p:spPr>
          <a:xfrm>
            <a:off x="965350" y="1064883"/>
            <a:ext cx="9880722" cy="369332"/>
          </a:xfrm>
          <a:prstGeom prst="rect">
            <a:avLst/>
          </a:prstGeom>
          <a:noFill/>
          <a:ln w="12700">
            <a:noFill/>
          </a:ln>
        </p:spPr>
        <p:txBody>
          <a:bodyPr wrap="square" lIns="45720" rIns="45720" rtlCol="0">
            <a:spAutoFit/>
          </a:bodyPr>
          <a:lstStyle/>
          <a:p>
            <a:pPr marL="285750" indent="-285750">
              <a:buClr>
                <a:schemeClr val="accent4"/>
              </a:buClr>
              <a:buFont typeface="Arial" panose="020B0604020202020204" pitchFamily="34" charset="0"/>
              <a:buChar char="•"/>
            </a:pPr>
            <a:r>
              <a:rPr lang="en-US" dirty="0">
                <a:latin typeface="+mj-lt"/>
                <a:ea typeface="Tahoma" panose="020B0604030504040204" pitchFamily="34" charset="0"/>
                <a:cs typeface="Tahoma" panose="020B0604030504040204" pitchFamily="34" charset="0"/>
              </a:rPr>
              <a:t>IO </a:t>
            </a:r>
            <a:r>
              <a:rPr lang="en-US" dirty="0" err="1">
                <a:latin typeface="+mj-lt"/>
                <a:ea typeface="Tahoma" panose="020B0604030504040204" pitchFamily="34" charset="0"/>
                <a:cs typeface="Tahoma" panose="020B0604030504040204" pitchFamily="34" charset="0"/>
              </a:rPr>
              <a:t>cải</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thiện</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đáng</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kể</a:t>
            </a:r>
            <a:r>
              <a:rPr lang="en-US" dirty="0">
                <a:latin typeface="+mj-lt"/>
                <a:ea typeface="Tahoma" panose="020B0604030504040204" pitchFamily="34" charset="0"/>
                <a:cs typeface="Tahoma" panose="020B0604030504040204" pitchFamily="34" charset="0"/>
              </a:rPr>
              <a:t> OS </a:t>
            </a:r>
            <a:r>
              <a:rPr lang="en-US" dirty="0" err="1">
                <a:latin typeface="+mj-lt"/>
                <a:ea typeface="Tahoma" panose="020B0604030504040204" pitchFamily="34" charset="0"/>
                <a:cs typeface="Tahoma" panose="020B0604030504040204" pitchFamily="34" charset="0"/>
              </a:rPr>
              <a:t>khi</a:t>
            </a:r>
            <a:r>
              <a:rPr lang="en-US" dirty="0">
                <a:latin typeface="+mj-lt"/>
                <a:ea typeface="Tahoma" panose="020B0604030504040204" pitchFamily="34" charset="0"/>
                <a:cs typeface="Tahoma" panose="020B0604030504040204" pitchFamily="34" charset="0"/>
              </a:rPr>
              <a:t> so </a:t>
            </a:r>
            <a:r>
              <a:rPr lang="en-US" dirty="0" err="1">
                <a:latin typeface="+mj-lt"/>
                <a:ea typeface="Tahoma" panose="020B0604030504040204" pitchFamily="34" charset="0"/>
                <a:cs typeface="Tahoma" panose="020B0604030504040204" pitchFamily="34" charset="0"/>
              </a:rPr>
              <a:t>với</a:t>
            </a:r>
            <a:r>
              <a:rPr lang="en-US" dirty="0">
                <a:latin typeface="+mj-lt"/>
                <a:ea typeface="Tahoma" panose="020B0604030504040204" pitchFamily="34" charset="0"/>
                <a:cs typeface="Tahoma" panose="020B0604030504040204" pitchFamily="34" charset="0"/>
              </a:rPr>
              <a:t> docetaxel </a:t>
            </a:r>
            <a:r>
              <a:rPr lang="en-US" dirty="0" err="1">
                <a:latin typeface="+mj-lt"/>
                <a:ea typeface="Tahoma" panose="020B0604030504040204" pitchFamily="34" charset="0"/>
                <a:cs typeface="Tahoma" panose="020B0604030504040204" pitchFamily="34" charset="0"/>
              </a:rPr>
              <a:t>trong</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điều</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trị</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bước</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hai</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ung</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thư</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phổi</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tế</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bào</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vảy</a:t>
            </a:r>
            <a:r>
              <a:rPr lang="en-US" dirty="0">
                <a:latin typeface="+mj-lt"/>
                <a:ea typeface="Tahoma" panose="020B0604030504040204" pitchFamily="34" charset="0"/>
                <a:cs typeface="Tahoma" panose="020B0604030504040204" pitchFamily="34" charset="0"/>
              </a:rPr>
              <a:t>. </a:t>
            </a:r>
            <a:endParaRPr lang="vi-VN" dirty="0" err="1">
              <a:latin typeface="+mj-lt"/>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86960600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75507" y="206621"/>
            <a:ext cx="10259466" cy="997709"/>
          </a:xfrm>
        </p:spPr>
        <p:txBody>
          <a:bodyPr vert="horz" wrap="square" lIns="0" tIns="12700" rIns="0" bIns="0" rtlCol="0" anchor="t" anchorCtr="0">
            <a:spAutoFit/>
          </a:bodyPr>
          <a:lstStyle/>
          <a:p>
            <a:pPr marL="38100" defTabSz="914400">
              <a:lnSpc>
                <a:spcPct val="100000"/>
              </a:lnSpc>
              <a:spcBef>
                <a:spcPts val="100"/>
              </a:spcBef>
            </a:pPr>
            <a:r>
              <a:rPr lang="vi-VN" sz="3200" dirty="0">
                <a:solidFill>
                  <a:srgbClr val="004D99"/>
                </a:solidFill>
                <a:latin typeface="+mn-lt"/>
                <a:cs typeface="Arial"/>
              </a:rPr>
              <a:t>Docetaxel so với chăm sóc nâng đỡ trong điều trị duy trì bệnh nhân NSCLC bước hai</a:t>
            </a:r>
          </a:p>
        </p:txBody>
      </p:sp>
      <p:sp>
        <p:nvSpPr>
          <p:cNvPr id="4" name="Footer Placeholder 3"/>
          <p:cNvSpPr>
            <a:spLocks noGrp="1"/>
          </p:cNvSpPr>
          <p:nvPr>
            <p:ph type="ftr" sz="quarter" idx="11"/>
          </p:nvPr>
        </p:nvSpPr>
        <p:spPr/>
        <p:txBody>
          <a:bodyPr/>
          <a:lstStyle/>
          <a:p>
            <a:r>
              <a:rPr lang="vi-VN" sz="1000" dirty="0">
                <a:latin typeface="Tahoma" panose="020B0604030504040204" pitchFamily="34" charset="0"/>
                <a:ea typeface="Tahoma" panose="020B0604030504040204" pitchFamily="34" charset="0"/>
                <a:cs typeface="Tahoma" panose="020B0604030504040204" pitchFamily="34" charset="0"/>
              </a:rPr>
              <a:t>J Clin Oncol 2000 2095</a:t>
            </a:r>
            <a:endParaRPr lang="en-US" sz="1000" dirty="0">
              <a:latin typeface="Tahoma" panose="020B0604030504040204" pitchFamily="34" charset="0"/>
              <a:ea typeface="Tahoma" panose="020B0604030504040204" pitchFamily="34" charset="0"/>
              <a:cs typeface="Tahoma" panose="020B0604030504040204" pitchFamily="34" charset="0"/>
            </a:endParaRPr>
          </a:p>
        </p:txBody>
      </p:sp>
      <p:pic>
        <p:nvPicPr>
          <p:cNvPr id="5" name="Picture 4"/>
          <p:cNvPicPr>
            <a:picLocks noChangeAspect="1"/>
          </p:cNvPicPr>
          <p:nvPr/>
        </p:nvPicPr>
        <p:blipFill>
          <a:blip r:embed="rId2"/>
          <a:stretch>
            <a:fillRect/>
          </a:stretch>
        </p:blipFill>
        <p:spPr>
          <a:xfrm>
            <a:off x="1443180" y="1586648"/>
            <a:ext cx="4662060" cy="4494147"/>
          </a:xfrm>
          <a:prstGeom prst="rect">
            <a:avLst/>
          </a:prstGeom>
        </p:spPr>
      </p:pic>
      <p:graphicFrame>
        <p:nvGraphicFramePr>
          <p:cNvPr id="6" name="Table 5"/>
          <p:cNvGraphicFramePr>
            <a:graphicFrameLocks noGrp="1"/>
          </p:cNvGraphicFramePr>
          <p:nvPr/>
        </p:nvGraphicFramePr>
        <p:xfrm>
          <a:off x="7637538" y="2649535"/>
          <a:ext cx="3075385" cy="1077056"/>
        </p:xfrm>
        <a:graphic>
          <a:graphicData uri="http://schemas.openxmlformats.org/drawingml/2006/table">
            <a:tbl>
              <a:tblPr firstRow="1" bandRow="1">
                <a:tableStyleId>{5C22544A-7EE6-4342-B048-85BDC9FD1C3A}</a:tableStyleId>
              </a:tblPr>
              <a:tblGrid>
                <a:gridCol w="1229007">
                  <a:extLst>
                    <a:ext uri="{9D8B030D-6E8A-4147-A177-3AD203B41FA5}">
                      <a16:colId xmlns:a16="http://schemas.microsoft.com/office/drawing/2014/main" val="20000"/>
                    </a:ext>
                  </a:extLst>
                </a:gridCol>
                <a:gridCol w="923189">
                  <a:extLst>
                    <a:ext uri="{9D8B030D-6E8A-4147-A177-3AD203B41FA5}">
                      <a16:colId xmlns:a16="http://schemas.microsoft.com/office/drawing/2014/main" val="20001"/>
                    </a:ext>
                  </a:extLst>
                </a:gridCol>
                <a:gridCol w="923189">
                  <a:extLst>
                    <a:ext uri="{9D8B030D-6E8A-4147-A177-3AD203B41FA5}">
                      <a16:colId xmlns:a16="http://schemas.microsoft.com/office/drawing/2014/main" val="20002"/>
                    </a:ext>
                  </a:extLst>
                </a:gridCol>
              </a:tblGrid>
              <a:tr h="407001">
                <a:tc>
                  <a:txBody>
                    <a:bodyPr/>
                    <a:lstStyle/>
                    <a:p>
                      <a:endParaRPr lang="en-US" sz="1200" dirty="0"/>
                    </a:p>
                  </a:txBody>
                  <a:tcPr marL="91355" marR="91355" marT="45678" marB="4567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dirty="0"/>
                        <a:t>Docetaxel</a:t>
                      </a:r>
                      <a:br>
                        <a:rPr lang="en-US" sz="1200" dirty="0"/>
                      </a:br>
                      <a:r>
                        <a:rPr lang="en-US" sz="1200" b="0" dirty="0"/>
                        <a:t>(n=104)</a:t>
                      </a:r>
                    </a:p>
                  </a:txBody>
                  <a:tcPr marL="91355" marR="91355" marT="45678" marB="45678">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n-US" sz="1200" dirty="0"/>
                        <a:t>BSC</a:t>
                      </a:r>
                      <a:br>
                        <a:rPr lang="en-US" sz="1200" dirty="0"/>
                      </a:br>
                      <a:r>
                        <a:rPr lang="en-US" sz="1200" b="0" dirty="0"/>
                        <a:t>(n=100)</a:t>
                      </a: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244171">
                <a:tc>
                  <a:txBody>
                    <a:bodyPr/>
                    <a:lstStyle/>
                    <a:p>
                      <a:r>
                        <a:rPr lang="en-US" sz="1200" b="1" dirty="0">
                          <a:solidFill>
                            <a:schemeClr val="bg1"/>
                          </a:solidFill>
                        </a:rPr>
                        <a:t>Median, mo</a:t>
                      </a:r>
                    </a:p>
                  </a:txBody>
                  <a:tcPr marL="91355" marR="91355" marT="45678" marB="4567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a:txBody>
                    <a:bodyPr/>
                    <a:lstStyle/>
                    <a:p>
                      <a:pPr algn="ctr"/>
                      <a:r>
                        <a:rPr lang="en-US" sz="1200" dirty="0">
                          <a:solidFill>
                            <a:schemeClr val="tx1"/>
                          </a:solidFill>
                        </a:rPr>
                        <a:t>7.0</a:t>
                      </a:r>
                    </a:p>
                  </a:txBody>
                  <a:tcPr marL="91355" marR="91355" marT="45678" marB="45678">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dirty="0">
                          <a:solidFill>
                            <a:schemeClr val="tx1"/>
                          </a:solidFill>
                        </a:rPr>
                        <a:t>4.6</a:t>
                      </a: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45704">
                <a:tc>
                  <a:txBody>
                    <a:bodyPr/>
                    <a:lstStyle/>
                    <a:p>
                      <a:r>
                        <a:rPr lang="en-US" sz="1200" b="1" i="1" dirty="0">
                          <a:solidFill>
                            <a:schemeClr val="bg1"/>
                          </a:solidFill>
                        </a:rPr>
                        <a:t>P</a:t>
                      </a:r>
                      <a:r>
                        <a:rPr lang="en-US" sz="1200" b="1" dirty="0">
                          <a:solidFill>
                            <a:schemeClr val="bg1"/>
                          </a:solidFill>
                        </a:rPr>
                        <a:t> value</a:t>
                      </a:r>
                    </a:p>
                  </a:txBody>
                  <a:tcPr marL="91355" marR="91355" marT="45678" marB="4567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gridSpan="2">
                  <a:txBody>
                    <a:bodyPr/>
                    <a:lstStyle/>
                    <a:p>
                      <a:pPr algn="ctr"/>
                      <a:r>
                        <a:rPr lang="en-US" sz="1200" b="0" i="0" dirty="0">
                          <a:solidFill>
                            <a:schemeClr val="tx1"/>
                          </a:solidFill>
                        </a:rPr>
                        <a:t>0.047</a:t>
                      </a:r>
                      <a:endParaRPr lang="en-US" sz="1200" b="0" i="0" baseline="30000" dirty="0">
                        <a:solidFill>
                          <a:schemeClr val="tx1"/>
                        </a:solidFill>
                      </a:endParaRP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dirty="0"/>
                    </a:p>
                  </a:txBody>
                  <a:tcPr/>
                </a:tc>
                <a:extLst>
                  <a:ext uri="{0D108BD9-81ED-4DB2-BD59-A6C34878D82A}">
                    <a16:rowId xmlns:a16="http://schemas.microsoft.com/office/drawing/2014/main" val="10002"/>
                  </a:ext>
                </a:extLst>
              </a:tr>
            </a:tbl>
          </a:graphicData>
        </a:graphic>
      </p:graphicFrame>
      <p:sp>
        <p:nvSpPr>
          <p:cNvPr id="3" name="TextBox 2"/>
          <p:cNvSpPr txBox="1"/>
          <p:nvPr/>
        </p:nvSpPr>
        <p:spPr>
          <a:xfrm>
            <a:off x="5363840" y="1497775"/>
            <a:ext cx="5522358" cy="923330"/>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vi-VN" dirty="0">
                <a:solidFill>
                  <a:schemeClr val="tx1">
                    <a:lumMod val="50000"/>
                  </a:schemeClr>
                </a:solidFill>
                <a:ea typeface="Tahoma" panose="020B0604030504040204" pitchFamily="34" charset="0"/>
                <a:cs typeface="Tahoma" panose="020B0604030504040204" pitchFamily="34" charset="0"/>
              </a:rPr>
              <a:t>Docetaxel giúp cải thiện OS so với chăm sóc nâng đỡ ở bệnh nhân NSCLC sau khi thất bại khi điều trị với bộ đôi hoá trị ở bước 1.</a:t>
            </a:r>
          </a:p>
        </p:txBody>
      </p:sp>
    </p:spTree>
    <p:extLst>
      <p:ext uri="{BB962C8B-B14F-4D97-AF65-F5344CB8AC3E}">
        <p14:creationId xmlns:p14="http://schemas.microsoft.com/office/powerpoint/2010/main" val="125988036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70442" y="372622"/>
            <a:ext cx="11392112" cy="997709"/>
          </a:xfrm>
        </p:spPr>
        <p:txBody>
          <a:bodyPr vert="horz" wrap="square" lIns="0" tIns="12700" rIns="0" bIns="0" rtlCol="0" anchor="t" anchorCtr="0">
            <a:spAutoFit/>
          </a:bodyPr>
          <a:lstStyle/>
          <a:p>
            <a:pPr marL="38100" defTabSz="914400">
              <a:lnSpc>
                <a:spcPct val="100000"/>
              </a:lnSpc>
              <a:spcBef>
                <a:spcPts val="100"/>
              </a:spcBef>
            </a:pPr>
            <a:r>
              <a:rPr lang="en-US" sz="3200" dirty="0" err="1">
                <a:solidFill>
                  <a:srgbClr val="004D99"/>
                </a:solidFill>
                <a:latin typeface="+mn-lt"/>
                <a:cs typeface="Arial"/>
              </a:rPr>
              <a:t>Nghiên</a:t>
            </a:r>
            <a:r>
              <a:rPr lang="en-US" sz="3200" dirty="0">
                <a:solidFill>
                  <a:srgbClr val="004D99"/>
                </a:solidFill>
                <a:latin typeface="+mn-lt"/>
                <a:cs typeface="Arial"/>
              </a:rPr>
              <a:t> </a:t>
            </a:r>
            <a:r>
              <a:rPr lang="en-US" sz="3200" dirty="0" err="1">
                <a:solidFill>
                  <a:srgbClr val="004D99"/>
                </a:solidFill>
                <a:latin typeface="+mn-lt"/>
                <a:cs typeface="Arial"/>
              </a:rPr>
              <a:t>cứu</a:t>
            </a:r>
            <a:r>
              <a:rPr lang="en-US" sz="3200" dirty="0">
                <a:solidFill>
                  <a:srgbClr val="004D99"/>
                </a:solidFill>
                <a:latin typeface="+mn-lt"/>
                <a:cs typeface="Arial"/>
              </a:rPr>
              <a:t> </a:t>
            </a:r>
            <a:r>
              <a:rPr lang="vi-VN" sz="3200" dirty="0">
                <a:solidFill>
                  <a:srgbClr val="004D99"/>
                </a:solidFill>
                <a:latin typeface="+mn-lt"/>
                <a:cs typeface="Arial"/>
              </a:rPr>
              <a:t>BR 21: Erlotinib vs placebo trong điều trị NSCLC bước hai </a:t>
            </a:r>
          </a:p>
        </p:txBody>
      </p:sp>
      <p:sp>
        <p:nvSpPr>
          <p:cNvPr id="4" name="Footer Placeholder 3"/>
          <p:cNvSpPr>
            <a:spLocks noGrp="1"/>
          </p:cNvSpPr>
          <p:nvPr>
            <p:ph type="ftr" sz="quarter" idx="11"/>
          </p:nvPr>
        </p:nvSpPr>
        <p:spPr>
          <a:xfrm>
            <a:off x="791633" y="6309226"/>
            <a:ext cx="10627216" cy="326706"/>
          </a:xfrm>
        </p:spPr>
        <p:txBody>
          <a:bodyPr/>
          <a:lstStyle/>
          <a:p>
            <a:r>
              <a:rPr lang="vi-VN" sz="1000" dirty="0">
                <a:solidFill>
                  <a:schemeClr val="tx1">
                    <a:lumMod val="50000"/>
                  </a:schemeClr>
                </a:solidFill>
                <a:latin typeface="+mn-lt"/>
                <a:ea typeface="Tahoma" panose="020B0604030504040204" pitchFamily="34" charset="0"/>
                <a:cs typeface="Tahoma" panose="020B0604030504040204" pitchFamily="34" charset="0"/>
              </a:rPr>
              <a:t>1. N Engl J Med. 2005 123</a:t>
            </a:r>
          </a:p>
          <a:p>
            <a:r>
              <a:rPr lang="vi-VN" sz="1000" dirty="0">
                <a:solidFill>
                  <a:schemeClr val="tx1">
                    <a:lumMod val="50000"/>
                  </a:schemeClr>
                </a:solidFill>
                <a:latin typeface="+mn-lt"/>
                <a:ea typeface="Tahoma" panose="020B0604030504040204" pitchFamily="34" charset="0"/>
                <a:cs typeface="Tahoma" panose="020B0604030504040204" pitchFamily="34" charset="0"/>
              </a:rPr>
              <a:t>2. Mol Oncol. 2008 406. </a:t>
            </a:r>
            <a:endParaRPr lang="en-US" sz="1000" dirty="0">
              <a:solidFill>
                <a:schemeClr val="tx1">
                  <a:lumMod val="50000"/>
                </a:schemeClr>
              </a:solidFill>
              <a:latin typeface="+mn-lt"/>
              <a:ea typeface="Tahoma" panose="020B0604030504040204" pitchFamily="34" charset="0"/>
              <a:cs typeface="Tahoma" panose="020B0604030504040204" pitchFamily="34" charset="0"/>
            </a:endParaRPr>
          </a:p>
        </p:txBody>
      </p:sp>
      <p:grpSp>
        <p:nvGrpSpPr>
          <p:cNvPr id="9" name="Group 8"/>
          <p:cNvGrpSpPr/>
          <p:nvPr/>
        </p:nvGrpSpPr>
        <p:grpSpPr>
          <a:xfrm>
            <a:off x="1313078" y="1528354"/>
            <a:ext cx="9058831" cy="4328297"/>
            <a:chOff x="1809466" y="1458549"/>
            <a:chExt cx="8591550" cy="3914775"/>
          </a:xfrm>
        </p:grpSpPr>
        <p:pic>
          <p:nvPicPr>
            <p:cNvPr id="5" name="Picture 4"/>
            <p:cNvPicPr>
              <a:picLocks noChangeAspect="1"/>
            </p:cNvPicPr>
            <p:nvPr/>
          </p:nvPicPr>
          <p:blipFill>
            <a:blip r:embed="rId2"/>
            <a:stretch>
              <a:fillRect/>
            </a:stretch>
          </p:blipFill>
          <p:spPr>
            <a:xfrm>
              <a:off x="1809466" y="1458549"/>
              <a:ext cx="8591550" cy="3914775"/>
            </a:xfrm>
            <a:prstGeom prst="rect">
              <a:avLst/>
            </a:prstGeom>
          </p:spPr>
        </p:pic>
        <p:sp>
          <p:nvSpPr>
            <p:cNvPr id="6" name="TextBox 5"/>
            <p:cNvSpPr txBox="1"/>
            <p:nvPr/>
          </p:nvSpPr>
          <p:spPr>
            <a:xfrm>
              <a:off x="7303757" y="2071890"/>
              <a:ext cx="2865999" cy="250535"/>
            </a:xfrm>
            <a:prstGeom prst="rect">
              <a:avLst/>
            </a:prstGeom>
            <a:solidFill>
              <a:schemeClr val="bg1"/>
            </a:solidFill>
            <a:ln w="12700">
              <a:noFill/>
            </a:ln>
          </p:spPr>
          <p:txBody>
            <a:bodyPr wrap="square" lIns="45720" rIns="45720" rtlCol="0">
              <a:spAutoFit/>
            </a:bodyPr>
            <a:lstStyle/>
            <a:p>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OS ở </a:t>
              </a:r>
              <a:r>
                <a:rPr 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ung</a:t>
              </a: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a:t>
              </a: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phổi</a:t>
              </a: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tế</a:t>
              </a: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bào</a:t>
              </a: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vảy</a:t>
              </a:r>
              <a:endParaRPr lang="vi-VN"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grpSp>
      <p:sp>
        <p:nvSpPr>
          <p:cNvPr id="7" name="Rounded Rectangle 6"/>
          <p:cNvSpPr/>
          <p:nvPr/>
        </p:nvSpPr>
        <p:spPr>
          <a:xfrm>
            <a:off x="9457509" y="1619794"/>
            <a:ext cx="914400" cy="914400"/>
          </a:xfrm>
          <a:prstGeom prst="roundRect">
            <a:avLst/>
          </a:prstGeom>
        </p:spPr>
        <p:txBody>
          <a:bodyPr wrap="square" lIns="45720" rIns="45720" rtlCol="0" anchor="ctr">
            <a:spAutoFit/>
          </a:bodyPr>
          <a:lstStyle/>
          <a:p>
            <a:pPr algn="ctr" defTabSz="341710">
              <a:tabLst>
                <a:tab pos="1546225" algn="r"/>
              </a:tabLst>
            </a:pPr>
            <a:endParaRPr lang="vi-VN" sz="1400" b="1" dirty="0" err="1">
              <a:latin typeface="+mj-lt"/>
            </a:endParaRPr>
          </a:p>
        </p:txBody>
      </p:sp>
      <p:sp>
        <p:nvSpPr>
          <p:cNvPr id="8" name="Rounded Rectangle 7"/>
          <p:cNvSpPr/>
          <p:nvPr/>
        </p:nvSpPr>
        <p:spPr>
          <a:xfrm>
            <a:off x="3004457" y="1528354"/>
            <a:ext cx="6244046" cy="509452"/>
          </a:xfrm>
          <a:prstGeom prst="roundRect">
            <a:avLst/>
          </a:prstGeom>
        </p:spPr>
        <p:txBody>
          <a:bodyPr wrap="square" lIns="45720" rIns="45720" rtlCol="0" anchor="ctr">
            <a:spAutoFit/>
          </a:bodyPr>
          <a:lstStyle/>
          <a:p>
            <a:pPr algn="ctr" defTabSz="341710">
              <a:tabLst>
                <a:tab pos="1546225" algn="r"/>
              </a:tabLst>
            </a:pPr>
            <a:endParaRPr lang="vi-VN" sz="1400" b="1" dirty="0" err="1">
              <a:latin typeface="+mj-lt"/>
            </a:endParaRPr>
          </a:p>
        </p:txBody>
      </p:sp>
      <p:sp>
        <p:nvSpPr>
          <p:cNvPr id="10" name="Rectangle 9"/>
          <p:cNvSpPr/>
          <p:nvPr/>
        </p:nvSpPr>
        <p:spPr>
          <a:xfrm>
            <a:off x="695834" y="6033930"/>
            <a:ext cx="6096000" cy="246221"/>
          </a:xfrm>
          <a:prstGeom prst="rect">
            <a:avLst/>
          </a:prstGeom>
        </p:spPr>
        <p:txBody>
          <a:bodyPr>
            <a:spAutoFit/>
          </a:bodyPr>
          <a:lstStyle/>
          <a:p>
            <a:r>
              <a:rPr lang="en-US" sz="1000" dirty="0">
                <a:solidFill>
                  <a:schemeClr val="tx1">
                    <a:lumMod val="50000"/>
                  </a:schemeClr>
                </a:solidFill>
                <a:ea typeface="Tahoma" panose="020B0604030504040204" pitchFamily="34" charset="0"/>
                <a:cs typeface="Tahoma" panose="020B0604030504040204" pitchFamily="34" charset="0"/>
              </a:rPr>
              <a:t>CI = confidence interval; HR = hazard ratio; OS = overall survival; QD = once daily. </a:t>
            </a:r>
            <a:endParaRPr lang="vi-VN" sz="1000" dirty="0">
              <a:solidFill>
                <a:schemeClr val="tx1">
                  <a:lumMod val="50000"/>
                </a:schemeClr>
              </a:solidFill>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17279023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91634" y="207385"/>
            <a:ext cx="10446630" cy="997709"/>
          </a:xfrm>
        </p:spPr>
        <p:txBody>
          <a:bodyPr vert="horz" wrap="square" lIns="0" tIns="12700" rIns="0" bIns="0" rtlCol="0" anchor="t" anchorCtr="0">
            <a:spAutoFit/>
          </a:bodyPr>
          <a:lstStyle/>
          <a:p>
            <a:pPr marL="38100" defTabSz="914400">
              <a:lnSpc>
                <a:spcPct val="100000"/>
              </a:lnSpc>
              <a:spcBef>
                <a:spcPts val="100"/>
              </a:spcBef>
            </a:pPr>
            <a:r>
              <a:rPr lang="en-US" sz="3200" dirty="0" err="1">
                <a:solidFill>
                  <a:srgbClr val="004D99"/>
                </a:solidFill>
                <a:latin typeface="+mn-lt"/>
                <a:cs typeface="Arial"/>
              </a:rPr>
              <a:t>Phân</a:t>
            </a:r>
            <a:r>
              <a:rPr lang="en-US" sz="3200" dirty="0">
                <a:solidFill>
                  <a:srgbClr val="004D99"/>
                </a:solidFill>
                <a:latin typeface="+mn-lt"/>
                <a:cs typeface="Arial"/>
              </a:rPr>
              <a:t> </a:t>
            </a:r>
            <a:r>
              <a:rPr lang="en-US" sz="3200" dirty="0" err="1">
                <a:solidFill>
                  <a:srgbClr val="004D99"/>
                </a:solidFill>
                <a:latin typeface="+mn-lt"/>
                <a:cs typeface="Arial"/>
              </a:rPr>
              <a:t>tích</a:t>
            </a:r>
            <a:r>
              <a:rPr lang="en-US" sz="3200" dirty="0">
                <a:solidFill>
                  <a:srgbClr val="004D99"/>
                </a:solidFill>
                <a:latin typeface="+mn-lt"/>
                <a:cs typeface="Arial"/>
              </a:rPr>
              <a:t> </a:t>
            </a:r>
            <a:r>
              <a:rPr lang="en-US" sz="3200" dirty="0" err="1">
                <a:solidFill>
                  <a:srgbClr val="004D99"/>
                </a:solidFill>
                <a:latin typeface="+mn-lt"/>
                <a:cs typeface="Arial"/>
              </a:rPr>
              <a:t>gộp</a:t>
            </a:r>
            <a:r>
              <a:rPr lang="en-US" sz="3200" dirty="0">
                <a:solidFill>
                  <a:srgbClr val="004D99"/>
                </a:solidFill>
                <a:latin typeface="+mn-lt"/>
                <a:cs typeface="Arial"/>
              </a:rPr>
              <a:t>: So </a:t>
            </a:r>
            <a:r>
              <a:rPr lang="en-US" sz="3200" dirty="0" err="1">
                <a:solidFill>
                  <a:srgbClr val="004D99"/>
                </a:solidFill>
                <a:latin typeface="+mn-lt"/>
                <a:cs typeface="Arial"/>
              </a:rPr>
              <a:t>sánh</a:t>
            </a:r>
            <a:r>
              <a:rPr lang="en-US" sz="3200" dirty="0">
                <a:solidFill>
                  <a:srgbClr val="004D99"/>
                </a:solidFill>
                <a:latin typeface="+mn-lt"/>
                <a:cs typeface="Arial"/>
              </a:rPr>
              <a:t> </a:t>
            </a:r>
            <a:r>
              <a:rPr lang="en-US" sz="3200" dirty="0" err="1">
                <a:solidFill>
                  <a:srgbClr val="004D99"/>
                </a:solidFill>
                <a:latin typeface="+mn-lt"/>
                <a:cs typeface="Arial"/>
              </a:rPr>
              <a:t>hiệu</a:t>
            </a:r>
            <a:r>
              <a:rPr lang="en-US" sz="3200" dirty="0">
                <a:solidFill>
                  <a:srgbClr val="004D99"/>
                </a:solidFill>
                <a:latin typeface="+mn-lt"/>
                <a:cs typeface="Arial"/>
              </a:rPr>
              <a:t> </a:t>
            </a:r>
            <a:r>
              <a:rPr lang="en-US" sz="3200" dirty="0" err="1">
                <a:solidFill>
                  <a:srgbClr val="004D99"/>
                </a:solidFill>
                <a:latin typeface="+mn-lt"/>
                <a:cs typeface="Arial"/>
              </a:rPr>
              <a:t>quả</a:t>
            </a:r>
            <a:r>
              <a:rPr lang="en-US" sz="3200" dirty="0">
                <a:solidFill>
                  <a:srgbClr val="004D99"/>
                </a:solidFill>
                <a:latin typeface="+mn-lt"/>
                <a:cs typeface="Arial"/>
              </a:rPr>
              <a:t> </a:t>
            </a:r>
            <a:r>
              <a:rPr lang="en-US" sz="3200" dirty="0" err="1">
                <a:solidFill>
                  <a:srgbClr val="004D99"/>
                </a:solidFill>
                <a:latin typeface="+mn-lt"/>
                <a:cs typeface="Arial"/>
              </a:rPr>
              <a:t>của</a:t>
            </a:r>
            <a:r>
              <a:rPr lang="en-US" sz="3200" dirty="0">
                <a:solidFill>
                  <a:srgbClr val="004D99"/>
                </a:solidFill>
                <a:latin typeface="+mn-lt"/>
                <a:cs typeface="Arial"/>
              </a:rPr>
              <a:t> erlotinib </a:t>
            </a:r>
            <a:r>
              <a:rPr lang="en-US" sz="3200" dirty="0" err="1">
                <a:solidFill>
                  <a:srgbClr val="004D99"/>
                </a:solidFill>
                <a:latin typeface="+mn-lt"/>
                <a:cs typeface="Arial"/>
              </a:rPr>
              <a:t>và</a:t>
            </a:r>
            <a:r>
              <a:rPr lang="en-US" sz="3200" dirty="0">
                <a:solidFill>
                  <a:srgbClr val="004D99"/>
                </a:solidFill>
                <a:latin typeface="+mn-lt"/>
                <a:cs typeface="Arial"/>
              </a:rPr>
              <a:t> </a:t>
            </a:r>
            <a:r>
              <a:rPr lang="en-US" sz="3200" dirty="0" err="1">
                <a:solidFill>
                  <a:srgbClr val="004D99"/>
                </a:solidFill>
                <a:latin typeface="+mn-lt"/>
                <a:cs typeface="Arial"/>
              </a:rPr>
              <a:t>hoá</a:t>
            </a:r>
            <a:r>
              <a:rPr lang="en-US" sz="3200" dirty="0">
                <a:solidFill>
                  <a:srgbClr val="004D99"/>
                </a:solidFill>
                <a:latin typeface="+mn-lt"/>
                <a:cs typeface="Arial"/>
              </a:rPr>
              <a:t> </a:t>
            </a:r>
            <a:r>
              <a:rPr lang="en-US" sz="3200" dirty="0" err="1">
                <a:solidFill>
                  <a:srgbClr val="004D99"/>
                </a:solidFill>
                <a:latin typeface="+mn-lt"/>
                <a:cs typeface="Arial"/>
              </a:rPr>
              <a:t>trị</a:t>
            </a:r>
            <a:r>
              <a:rPr lang="en-US" sz="3200" dirty="0">
                <a:solidFill>
                  <a:srgbClr val="004D99"/>
                </a:solidFill>
                <a:latin typeface="+mn-lt"/>
                <a:cs typeface="Arial"/>
              </a:rPr>
              <a:t> </a:t>
            </a:r>
            <a:r>
              <a:rPr lang="en-US" sz="3200" dirty="0" err="1">
                <a:solidFill>
                  <a:srgbClr val="004D99"/>
                </a:solidFill>
                <a:latin typeface="+mn-lt"/>
                <a:cs typeface="Arial"/>
              </a:rPr>
              <a:t>trong</a:t>
            </a:r>
            <a:r>
              <a:rPr lang="en-US" sz="3200" dirty="0">
                <a:solidFill>
                  <a:srgbClr val="004D99"/>
                </a:solidFill>
                <a:latin typeface="+mn-lt"/>
                <a:cs typeface="Arial"/>
              </a:rPr>
              <a:t> </a:t>
            </a:r>
            <a:r>
              <a:rPr lang="en-US" sz="3200" dirty="0" err="1">
                <a:solidFill>
                  <a:srgbClr val="004D99"/>
                </a:solidFill>
                <a:latin typeface="+mn-lt"/>
                <a:cs typeface="Arial"/>
              </a:rPr>
              <a:t>điều</a:t>
            </a:r>
            <a:r>
              <a:rPr lang="en-US" sz="3200" dirty="0">
                <a:solidFill>
                  <a:srgbClr val="004D99"/>
                </a:solidFill>
                <a:latin typeface="+mn-lt"/>
                <a:cs typeface="Arial"/>
              </a:rPr>
              <a:t> </a:t>
            </a:r>
            <a:r>
              <a:rPr lang="en-US" sz="3200" dirty="0" err="1">
                <a:solidFill>
                  <a:srgbClr val="004D99"/>
                </a:solidFill>
                <a:latin typeface="+mn-lt"/>
                <a:cs typeface="Arial"/>
              </a:rPr>
              <a:t>trị</a:t>
            </a:r>
            <a:r>
              <a:rPr lang="en-US" sz="3200" dirty="0">
                <a:solidFill>
                  <a:srgbClr val="004D99"/>
                </a:solidFill>
                <a:latin typeface="+mn-lt"/>
                <a:cs typeface="Arial"/>
              </a:rPr>
              <a:t> </a:t>
            </a:r>
            <a:r>
              <a:rPr lang="en-US" sz="3200" dirty="0" err="1">
                <a:solidFill>
                  <a:srgbClr val="004D99"/>
                </a:solidFill>
                <a:latin typeface="+mn-lt"/>
                <a:cs typeface="Arial"/>
              </a:rPr>
              <a:t>duy</a:t>
            </a:r>
            <a:r>
              <a:rPr lang="en-US" sz="3200" dirty="0">
                <a:solidFill>
                  <a:srgbClr val="004D99"/>
                </a:solidFill>
                <a:latin typeface="+mn-lt"/>
                <a:cs typeface="Arial"/>
              </a:rPr>
              <a:t> </a:t>
            </a:r>
            <a:r>
              <a:rPr lang="en-US" sz="3200" dirty="0" err="1">
                <a:solidFill>
                  <a:srgbClr val="004D99"/>
                </a:solidFill>
                <a:latin typeface="+mn-lt"/>
                <a:cs typeface="Arial"/>
              </a:rPr>
              <a:t>trì</a:t>
            </a:r>
            <a:r>
              <a:rPr lang="en-US" sz="3200" dirty="0">
                <a:solidFill>
                  <a:srgbClr val="004D99"/>
                </a:solidFill>
                <a:latin typeface="+mn-lt"/>
                <a:cs typeface="Arial"/>
              </a:rPr>
              <a:t> </a:t>
            </a:r>
            <a:r>
              <a:rPr lang="en-US" sz="3200" dirty="0" err="1">
                <a:solidFill>
                  <a:srgbClr val="004D99"/>
                </a:solidFill>
                <a:latin typeface="+mn-lt"/>
                <a:cs typeface="Arial"/>
              </a:rPr>
              <a:t>bước</a:t>
            </a:r>
            <a:r>
              <a:rPr lang="en-US" sz="3200" dirty="0">
                <a:solidFill>
                  <a:srgbClr val="004D99"/>
                </a:solidFill>
                <a:latin typeface="+mn-lt"/>
                <a:cs typeface="Arial"/>
              </a:rPr>
              <a:t> </a:t>
            </a:r>
            <a:r>
              <a:rPr lang="en-US" sz="3200" dirty="0" err="1">
                <a:solidFill>
                  <a:srgbClr val="004D99"/>
                </a:solidFill>
                <a:latin typeface="+mn-lt"/>
                <a:cs typeface="Arial"/>
              </a:rPr>
              <a:t>hai</a:t>
            </a:r>
            <a:endParaRPr lang="vi-VN" sz="3200" dirty="0">
              <a:solidFill>
                <a:srgbClr val="004D99"/>
              </a:solidFill>
              <a:latin typeface="+mn-lt"/>
              <a:cs typeface="Arial"/>
            </a:endParaRPr>
          </a:p>
        </p:txBody>
      </p:sp>
      <p:sp>
        <p:nvSpPr>
          <p:cNvPr id="4" name="Footer Placeholder 3"/>
          <p:cNvSpPr>
            <a:spLocks noGrp="1"/>
          </p:cNvSpPr>
          <p:nvPr>
            <p:ph type="ftr" sz="quarter" idx="11"/>
          </p:nvPr>
        </p:nvSpPr>
        <p:spPr>
          <a:xfrm>
            <a:off x="717600" y="6303262"/>
            <a:ext cx="10627216" cy="347353"/>
          </a:xfrm>
        </p:spPr>
        <p:txBody>
          <a:bodyPr/>
          <a:lstStyle/>
          <a:p>
            <a:r>
              <a:rPr lang="en-US" sz="1000" dirty="0">
                <a:latin typeface="Tahoma" panose="020B0604030504040204" pitchFamily="34" charset="0"/>
                <a:ea typeface="Tahoma" panose="020B0604030504040204" pitchFamily="34" charset="0"/>
                <a:cs typeface="Tahoma" panose="020B0604030504040204" pitchFamily="34" charset="0"/>
              </a:rPr>
              <a:t>1.</a:t>
            </a:r>
            <a:r>
              <a:rPr lang="en-US" sz="1000" b="1" i="1" dirty="0">
                <a:latin typeface="Tahoma" panose="020B0604030504040204" pitchFamily="34" charset="0"/>
                <a:ea typeface="Tahoma" panose="020B0604030504040204" pitchFamily="34" charset="0"/>
                <a:cs typeface="Tahoma" panose="020B0604030504040204" pitchFamily="34" charset="0"/>
              </a:rPr>
              <a:t> </a:t>
            </a:r>
            <a:r>
              <a:rPr lang="en-US" sz="1000" dirty="0">
                <a:latin typeface="Tahoma" panose="020B0604030504040204" pitchFamily="34" charset="0"/>
                <a:ea typeface="Tahoma" panose="020B0604030504040204" pitchFamily="34" charset="0"/>
                <a:cs typeface="Tahoma" panose="020B0604030504040204" pitchFamily="34" charset="0"/>
              </a:rPr>
              <a:t>Lung Cancer 2014 66              2. L</a:t>
            </a:r>
            <a:r>
              <a:rPr lang="fr-FR" sz="1000" dirty="0" err="1">
                <a:latin typeface="Tahoma" panose="020B0604030504040204" pitchFamily="34" charset="0"/>
                <a:ea typeface="Tahoma" panose="020B0604030504040204" pitchFamily="34" charset="0"/>
                <a:cs typeface="Tahoma" panose="020B0604030504040204" pitchFamily="34" charset="0"/>
              </a:rPr>
              <a:t>ancet</a:t>
            </a:r>
            <a:r>
              <a:rPr lang="fr-FR" sz="1000" dirty="0">
                <a:latin typeface="Tahoma" panose="020B0604030504040204" pitchFamily="34" charset="0"/>
                <a:ea typeface="Tahoma" panose="020B0604030504040204" pitchFamily="34" charset="0"/>
                <a:cs typeface="Tahoma" panose="020B0604030504040204" pitchFamily="34" charset="0"/>
              </a:rPr>
              <a:t> </a:t>
            </a:r>
            <a:r>
              <a:rPr lang="fr-FR" sz="1000" dirty="0" err="1">
                <a:latin typeface="Tahoma" panose="020B0604030504040204" pitchFamily="34" charset="0"/>
                <a:ea typeface="Tahoma" panose="020B0604030504040204" pitchFamily="34" charset="0"/>
                <a:cs typeface="Tahoma" panose="020B0604030504040204" pitchFamily="34" charset="0"/>
              </a:rPr>
              <a:t>Oncol</a:t>
            </a:r>
            <a:r>
              <a:rPr lang="fr-FR" sz="1000" dirty="0">
                <a:latin typeface="Tahoma" panose="020B0604030504040204" pitchFamily="34" charset="0"/>
                <a:ea typeface="Tahoma" panose="020B0604030504040204" pitchFamily="34" charset="0"/>
                <a:cs typeface="Tahoma" panose="020B0604030504040204" pitchFamily="34" charset="0"/>
              </a:rPr>
              <a:t> 2012 300</a:t>
            </a:r>
          </a:p>
          <a:p>
            <a:r>
              <a:rPr lang="vi-VN" sz="1000" dirty="0">
                <a:latin typeface="Tahoma" panose="020B0604030504040204" pitchFamily="34" charset="0"/>
                <a:ea typeface="Tahoma" panose="020B0604030504040204" pitchFamily="34" charset="0"/>
                <a:cs typeface="Tahoma" panose="020B0604030504040204" pitchFamily="34" charset="0"/>
              </a:rPr>
              <a:t>3. Clin Oncol 2013 1902              4.</a:t>
            </a:r>
            <a:r>
              <a:rPr lang="fr-FR" sz="1000" dirty="0">
                <a:latin typeface="Tahoma" panose="020B0604030504040204" pitchFamily="34" charset="0"/>
                <a:ea typeface="Tahoma" panose="020B0604030504040204" pitchFamily="34" charset="0"/>
                <a:cs typeface="Tahoma" panose="020B0604030504040204" pitchFamily="34" charset="0"/>
              </a:rPr>
              <a:t> Lancet </a:t>
            </a:r>
            <a:r>
              <a:rPr lang="fr-FR" sz="1000" dirty="0" err="1">
                <a:latin typeface="Tahoma" panose="020B0604030504040204" pitchFamily="34" charset="0"/>
                <a:ea typeface="Tahoma" panose="020B0604030504040204" pitchFamily="34" charset="0"/>
                <a:cs typeface="Tahoma" panose="020B0604030504040204" pitchFamily="34" charset="0"/>
              </a:rPr>
              <a:t>Oncol</a:t>
            </a:r>
            <a:r>
              <a:rPr lang="fr-FR" sz="1000" dirty="0">
                <a:latin typeface="Tahoma" panose="020B0604030504040204" pitchFamily="34" charset="0"/>
                <a:ea typeface="Tahoma" panose="020B0604030504040204" pitchFamily="34" charset="0"/>
                <a:cs typeface="Tahoma" panose="020B0604030504040204" pitchFamily="34" charset="0"/>
              </a:rPr>
              <a:t> 2013 981</a:t>
            </a:r>
            <a:endParaRPr lang="en-US" sz="1000" dirty="0">
              <a:latin typeface="Tahoma" panose="020B0604030504040204" pitchFamily="34" charset="0"/>
              <a:ea typeface="Tahoma" panose="020B0604030504040204" pitchFamily="34" charset="0"/>
              <a:cs typeface="Tahoma" panose="020B0604030504040204" pitchFamily="34" charset="0"/>
            </a:endParaRPr>
          </a:p>
        </p:txBody>
      </p:sp>
      <p:graphicFrame>
        <p:nvGraphicFramePr>
          <p:cNvPr id="9" name="Table 8"/>
          <p:cNvGraphicFramePr>
            <a:graphicFrameLocks noGrp="1"/>
          </p:cNvGraphicFramePr>
          <p:nvPr/>
        </p:nvGraphicFramePr>
        <p:xfrm>
          <a:off x="1043133" y="4521022"/>
          <a:ext cx="8843215" cy="1630680"/>
        </p:xfrm>
        <a:graphic>
          <a:graphicData uri="http://schemas.openxmlformats.org/drawingml/2006/table">
            <a:tbl>
              <a:tblPr firstRow="1" bandRow="1">
                <a:tableStyleId>{5C22544A-7EE6-4342-B048-85BDC9FD1C3A}</a:tableStyleId>
              </a:tblPr>
              <a:tblGrid>
                <a:gridCol w="1976717">
                  <a:extLst>
                    <a:ext uri="{9D8B030D-6E8A-4147-A177-3AD203B41FA5}">
                      <a16:colId xmlns:a16="http://schemas.microsoft.com/office/drawing/2014/main" val="1011011019"/>
                    </a:ext>
                  </a:extLst>
                </a:gridCol>
                <a:gridCol w="1560569">
                  <a:extLst>
                    <a:ext uri="{9D8B030D-6E8A-4147-A177-3AD203B41FA5}">
                      <a16:colId xmlns:a16="http://schemas.microsoft.com/office/drawing/2014/main" val="1358973310"/>
                    </a:ext>
                  </a:extLst>
                </a:gridCol>
                <a:gridCol w="1768643">
                  <a:extLst>
                    <a:ext uri="{9D8B030D-6E8A-4147-A177-3AD203B41FA5}">
                      <a16:colId xmlns:a16="http://schemas.microsoft.com/office/drawing/2014/main" val="2619994982"/>
                    </a:ext>
                  </a:extLst>
                </a:gridCol>
                <a:gridCol w="1768643">
                  <a:extLst>
                    <a:ext uri="{9D8B030D-6E8A-4147-A177-3AD203B41FA5}">
                      <a16:colId xmlns:a16="http://schemas.microsoft.com/office/drawing/2014/main" val="2152023096"/>
                    </a:ext>
                  </a:extLst>
                </a:gridCol>
                <a:gridCol w="1768643">
                  <a:extLst>
                    <a:ext uri="{9D8B030D-6E8A-4147-A177-3AD203B41FA5}">
                      <a16:colId xmlns:a16="http://schemas.microsoft.com/office/drawing/2014/main" val="537840386"/>
                    </a:ext>
                  </a:extLst>
                </a:gridCol>
              </a:tblGrid>
              <a:tr h="370840">
                <a:tc>
                  <a:txBody>
                    <a:bodyPr/>
                    <a:lstStyle/>
                    <a:p>
                      <a:pPr algn="ctr"/>
                      <a:r>
                        <a:rPr lang="en-US" sz="1400" dirty="0" err="1">
                          <a:latin typeface="+mj-lt"/>
                          <a:ea typeface="Tahoma" panose="020B0604030504040204" pitchFamily="34" charset="0"/>
                          <a:cs typeface="Tahoma" panose="020B0604030504040204" pitchFamily="34" charset="0"/>
                        </a:rPr>
                        <a:t>Nghiên</a:t>
                      </a:r>
                      <a:r>
                        <a:rPr lang="en-US" sz="1400" baseline="0" dirty="0">
                          <a:latin typeface="+mj-lt"/>
                          <a:ea typeface="Tahoma" panose="020B0604030504040204" pitchFamily="34" charset="0"/>
                          <a:cs typeface="Tahoma" panose="020B0604030504040204" pitchFamily="34" charset="0"/>
                        </a:rPr>
                        <a:t> </a:t>
                      </a:r>
                      <a:r>
                        <a:rPr lang="en-US" sz="1400" baseline="0" dirty="0" err="1">
                          <a:latin typeface="+mj-lt"/>
                          <a:ea typeface="Tahoma" panose="020B0604030504040204" pitchFamily="34" charset="0"/>
                          <a:cs typeface="Tahoma" panose="020B0604030504040204" pitchFamily="34" charset="0"/>
                        </a:rPr>
                        <a:t>cứu</a:t>
                      </a:r>
                      <a:endParaRPr lang="vi-VN" sz="1400" dirty="0">
                        <a:latin typeface="+mj-lt"/>
                        <a:ea typeface="Tahoma" panose="020B0604030504040204" pitchFamily="34" charset="0"/>
                        <a:cs typeface="Tahoma" panose="020B0604030504040204" pitchFamily="34" charset="0"/>
                      </a:endParaRPr>
                    </a:p>
                  </a:txBody>
                  <a:tcPr anchor="ctr">
                    <a:solidFill>
                      <a:srgbClr val="002060"/>
                    </a:solidFill>
                  </a:tcPr>
                </a:tc>
                <a:tc>
                  <a:txBody>
                    <a:bodyPr/>
                    <a:lstStyle/>
                    <a:p>
                      <a:pPr algn="ctr"/>
                      <a:r>
                        <a:rPr lang="en-US" sz="1400" dirty="0" err="1">
                          <a:latin typeface="+mj-lt"/>
                          <a:ea typeface="Tahoma" panose="020B0604030504040204" pitchFamily="34" charset="0"/>
                          <a:cs typeface="Tahoma" panose="020B0604030504040204" pitchFamily="34" charset="0"/>
                        </a:rPr>
                        <a:t>Bệnh</a:t>
                      </a:r>
                      <a:r>
                        <a:rPr lang="en-US" sz="1400" baseline="0" dirty="0">
                          <a:latin typeface="+mj-lt"/>
                          <a:ea typeface="Tahoma" panose="020B0604030504040204" pitchFamily="34" charset="0"/>
                          <a:cs typeface="Tahoma" panose="020B0604030504040204" pitchFamily="34" charset="0"/>
                        </a:rPr>
                        <a:t> </a:t>
                      </a:r>
                      <a:r>
                        <a:rPr lang="en-US" sz="1400" baseline="0" dirty="0" err="1">
                          <a:latin typeface="+mj-lt"/>
                          <a:ea typeface="Tahoma" panose="020B0604030504040204" pitchFamily="34" charset="0"/>
                          <a:cs typeface="Tahoma" panose="020B0604030504040204" pitchFamily="34" charset="0"/>
                        </a:rPr>
                        <a:t>nhân</a:t>
                      </a:r>
                      <a:endParaRPr lang="en-US" sz="1400" baseline="0" dirty="0">
                        <a:latin typeface="+mj-lt"/>
                        <a:ea typeface="Tahoma" panose="020B0604030504040204" pitchFamily="34" charset="0"/>
                        <a:cs typeface="Tahoma" panose="020B0604030504040204" pitchFamily="34" charset="0"/>
                      </a:endParaRPr>
                    </a:p>
                    <a:p>
                      <a:pPr algn="ctr"/>
                      <a:r>
                        <a:rPr lang="en-US" sz="1400" baseline="0" dirty="0">
                          <a:latin typeface="+mj-lt"/>
                          <a:ea typeface="Tahoma" panose="020B0604030504040204" pitchFamily="34" charset="0"/>
                          <a:cs typeface="Tahoma" panose="020B0604030504040204" pitchFamily="34" charset="0"/>
                        </a:rPr>
                        <a:t>(n)</a:t>
                      </a:r>
                      <a:endParaRPr lang="vi-VN" sz="1400" dirty="0">
                        <a:latin typeface="+mj-lt"/>
                        <a:ea typeface="Tahoma" panose="020B0604030504040204" pitchFamily="34" charset="0"/>
                        <a:cs typeface="Tahoma" panose="020B0604030504040204" pitchFamily="34" charset="0"/>
                      </a:endParaRPr>
                    </a:p>
                  </a:txBody>
                  <a:tcPr anchor="ctr">
                    <a:solidFill>
                      <a:srgbClr val="002060"/>
                    </a:solidFill>
                  </a:tcPr>
                </a:tc>
                <a:tc>
                  <a:txBody>
                    <a:bodyPr/>
                    <a:lstStyle/>
                    <a:p>
                      <a:pPr algn="ctr"/>
                      <a:r>
                        <a:rPr lang="en-US" sz="1400" dirty="0">
                          <a:latin typeface="+mj-lt"/>
                          <a:ea typeface="Tahoma" panose="020B0604030504040204" pitchFamily="34" charset="0"/>
                          <a:cs typeface="Tahoma" panose="020B0604030504040204" pitchFamily="34" charset="0"/>
                        </a:rPr>
                        <a:t>OS</a:t>
                      </a:r>
                    </a:p>
                    <a:p>
                      <a:pPr algn="ctr"/>
                      <a:r>
                        <a:rPr lang="en-US" sz="1400" dirty="0" err="1">
                          <a:latin typeface="+mj-lt"/>
                          <a:ea typeface="Tahoma" panose="020B0604030504040204" pitchFamily="34" charset="0"/>
                          <a:cs typeface="Tahoma" panose="020B0604030504040204" pitchFamily="34" charset="0"/>
                        </a:rPr>
                        <a:t>Erlotinib</a:t>
                      </a:r>
                      <a:endParaRPr lang="vi-VN" sz="1400" dirty="0">
                        <a:latin typeface="+mj-lt"/>
                        <a:ea typeface="Tahoma" panose="020B0604030504040204" pitchFamily="34" charset="0"/>
                        <a:cs typeface="Tahoma" panose="020B0604030504040204" pitchFamily="34" charset="0"/>
                      </a:endParaRPr>
                    </a:p>
                  </a:txBody>
                  <a:tcPr anchor="ctr">
                    <a:solidFill>
                      <a:srgbClr val="002060"/>
                    </a:solidFill>
                  </a:tcPr>
                </a:tc>
                <a:tc>
                  <a:txBody>
                    <a:bodyPr/>
                    <a:lstStyle/>
                    <a:p>
                      <a:pPr algn="ctr"/>
                      <a:r>
                        <a:rPr lang="en-US" sz="1400" dirty="0">
                          <a:latin typeface="+mj-lt"/>
                          <a:ea typeface="Tahoma" panose="020B0604030504040204" pitchFamily="34" charset="0"/>
                          <a:cs typeface="Tahoma" panose="020B0604030504040204" pitchFamily="34" charset="0"/>
                        </a:rPr>
                        <a:t>OS</a:t>
                      </a:r>
                    </a:p>
                    <a:p>
                      <a:pPr algn="ctr"/>
                      <a:r>
                        <a:rPr lang="en-US" sz="1400" dirty="0" err="1">
                          <a:latin typeface="+mj-lt"/>
                          <a:ea typeface="Tahoma" panose="020B0604030504040204" pitchFamily="34" charset="0"/>
                          <a:cs typeface="Tahoma" panose="020B0604030504040204" pitchFamily="34" charset="0"/>
                        </a:rPr>
                        <a:t>Hoá</a:t>
                      </a:r>
                      <a:r>
                        <a:rPr lang="en-US" sz="1400" baseline="0" dirty="0">
                          <a:latin typeface="+mj-lt"/>
                          <a:ea typeface="Tahoma" panose="020B0604030504040204" pitchFamily="34" charset="0"/>
                          <a:cs typeface="Tahoma" panose="020B0604030504040204" pitchFamily="34" charset="0"/>
                        </a:rPr>
                        <a:t> </a:t>
                      </a:r>
                      <a:r>
                        <a:rPr lang="en-US" sz="1400" baseline="0" dirty="0" err="1">
                          <a:latin typeface="+mj-lt"/>
                          <a:ea typeface="Tahoma" panose="020B0604030504040204" pitchFamily="34" charset="0"/>
                          <a:cs typeface="Tahoma" panose="020B0604030504040204" pitchFamily="34" charset="0"/>
                        </a:rPr>
                        <a:t>trị</a:t>
                      </a:r>
                      <a:endParaRPr lang="vi-VN" sz="1400" dirty="0">
                        <a:latin typeface="+mj-lt"/>
                        <a:ea typeface="Tahoma" panose="020B0604030504040204" pitchFamily="34" charset="0"/>
                        <a:cs typeface="Tahoma" panose="020B0604030504040204" pitchFamily="34" charset="0"/>
                      </a:endParaRPr>
                    </a:p>
                  </a:txBody>
                  <a:tcPr anchor="ctr">
                    <a:solidFill>
                      <a:srgbClr val="002060"/>
                    </a:solidFill>
                  </a:tcPr>
                </a:tc>
                <a:tc>
                  <a:txBody>
                    <a:bodyPr/>
                    <a:lstStyle/>
                    <a:p>
                      <a:pPr algn="ctr"/>
                      <a:r>
                        <a:rPr lang="en-US" sz="1400" dirty="0" err="1">
                          <a:latin typeface="+mj-lt"/>
                          <a:ea typeface="Tahoma" panose="020B0604030504040204" pitchFamily="34" charset="0"/>
                          <a:cs typeface="Tahoma" panose="020B0604030504040204" pitchFamily="34" charset="0"/>
                        </a:rPr>
                        <a:t>Giá</a:t>
                      </a:r>
                      <a:r>
                        <a:rPr lang="en-US" sz="1400" baseline="0" dirty="0">
                          <a:latin typeface="+mj-lt"/>
                          <a:ea typeface="Tahoma" panose="020B0604030504040204" pitchFamily="34" charset="0"/>
                          <a:cs typeface="Tahoma" panose="020B0604030504040204" pitchFamily="34" charset="0"/>
                        </a:rPr>
                        <a:t> </a:t>
                      </a:r>
                      <a:r>
                        <a:rPr lang="en-US" sz="1400" baseline="0" dirty="0" err="1">
                          <a:latin typeface="+mj-lt"/>
                          <a:ea typeface="Tahoma" panose="020B0604030504040204" pitchFamily="34" charset="0"/>
                          <a:cs typeface="Tahoma" panose="020B0604030504040204" pitchFamily="34" charset="0"/>
                        </a:rPr>
                        <a:t>trị</a:t>
                      </a:r>
                      <a:r>
                        <a:rPr lang="en-US" sz="1400" baseline="0" dirty="0">
                          <a:latin typeface="+mj-lt"/>
                          <a:ea typeface="Tahoma" panose="020B0604030504040204" pitchFamily="34" charset="0"/>
                          <a:cs typeface="Tahoma" panose="020B0604030504040204" pitchFamily="34" charset="0"/>
                        </a:rPr>
                        <a:t> p</a:t>
                      </a:r>
                      <a:endParaRPr lang="vi-VN" sz="1400" dirty="0">
                        <a:latin typeface="+mj-lt"/>
                        <a:ea typeface="Tahoma" panose="020B0604030504040204" pitchFamily="34" charset="0"/>
                        <a:cs typeface="Tahoma" panose="020B0604030504040204" pitchFamily="34" charset="0"/>
                      </a:endParaRPr>
                    </a:p>
                  </a:txBody>
                  <a:tcPr anchor="ctr">
                    <a:solidFill>
                      <a:srgbClr val="002060"/>
                    </a:solidFill>
                  </a:tcPr>
                </a:tc>
                <a:extLst>
                  <a:ext uri="{0D108BD9-81ED-4DB2-BD59-A6C34878D82A}">
                    <a16:rowId xmlns:a16="http://schemas.microsoft.com/office/drawing/2014/main" val="4168744633"/>
                  </a:ext>
                </a:extLst>
              </a:tr>
              <a:tr h="370840">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TITAN</a:t>
                      </a:r>
                      <a:r>
                        <a:rPr lang="en-US" sz="1400" baseline="30000" dirty="0">
                          <a:solidFill>
                            <a:schemeClr val="tx1">
                              <a:lumMod val="50000"/>
                            </a:schemeClr>
                          </a:solidFill>
                          <a:latin typeface="+mj-lt"/>
                          <a:ea typeface="Tahoma" panose="020B0604030504040204" pitchFamily="34" charset="0"/>
                          <a:cs typeface="Tahoma" panose="020B0604030504040204" pitchFamily="34" charset="0"/>
                        </a:rPr>
                        <a:t>2</a:t>
                      </a:r>
                      <a:endParaRPr lang="vi-VN" sz="1400" baseline="300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159</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6.6</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4.4</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0.37</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extLst>
                  <a:ext uri="{0D108BD9-81ED-4DB2-BD59-A6C34878D82A}">
                    <a16:rowId xmlns:a16="http://schemas.microsoft.com/office/drawing/2014/main" val="1485612096"/>
                  </a:ext>
                </a:extLst>
              </a:tr>
              <a:tr h="370840">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DELTA</a:t>
                      </a:r>
                      <a:r>
                        <a:rPr lang="en-US" sz="1400" kern="1200" baseline="30000" dirty="0">
                          <a:solidFill>
                            <a:schemeClr val="tx1">
                              <a:lumMod val="50000"/>
                            </a:schemeClr>
                          </a:solidFill>
                          <a:latin typeface="+mj-lt"/>
                          <a:ea typeface="Tahoma" panose="020B0604030504040204" pitchFamily="34" charset="0"/>
                          <a:cs typeface="Tahoma" panose="020B0604030504040204" pitchFamily="34" charset="0"/>
                        </a:rPr>
                        <a:t>3</a:t>
                      </a:r>
                      <a:endParaRPr lang="vi-VN" sz="1400" kern="1200" baseline="300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149</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9.0</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10.1</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0.91</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extLst>
                  <a:ext uri="{0D108BD9-81ED-4DB2-BD59-A6C34878D82A}">
                    <a16:rowId xmlns:a16="http://schemas.microsoft.com/office/drawing/2014/main" val="628683827"/>
                  </a:ext>
                </a:extLst>
              </a:tr>
              <a:tr h="370840">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TAILOR</a:t>
                      </a:r>
                      <a:r>
                        <a:rPr lang="en-US" sz="1400" kern="1200" baseline="30000" dirty="0">
                          <a:solidFill>
                            <a:schemeClr val="tx1">
                              <a:lumMod val="50000"/>
                            </a:schemeClr>
                          </a:solidFill>
                          <a:latin typeface="+mj-lt"/>
                          <a:ea typeface="Tahoma" panose="020B0604030504040204" pitchFamily="34" charset="0"/>
                          <a:cs typeface="Tahoma" panose="020B0604030504040204" pitchFamily="34" charset="0"/>
                        </a:rPr>
                        <a:t>4</a:t>
                      </a:r>
                      <a:endParaRPr lang="vi-VN" sz="1400" kern="1200" baseline="300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219</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5.4</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8.2</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tc>
                  <a:txBody>
                    <a:bodyPr/>
                    <a:lstStyle/>
                    <a:p>
                      <a:pPr algn="ctr"/>
                      <a:r>
                        <a:rPr lang="en-US" sz="1400" dirty="0">
                          <a:solidFill>
                            <a:schemeClr val="tx1">
                              <a:lumMod val="50000"/>
                            </a:schemeClr>
                          </a:solidFill>
                          <a:latin typeface="+mj-lt"/>
                          <a:ea typeface="Tahoma" panose="020B0604030504040204" pitchFamily="34" charset="0"/>
                          <a:cs typeface="Tahoma" panose="020B0604030504040204" pitchFamily="34" charset="0"/>
                        </a:rPr>
                        <a:t>0.05</a:t>
                      </a:r>
                      <a:endParaRPr lang="vi-VN" sz="1400" dirty="0">
                        <a:solidFill>
                          <a:schemeClr val="tx1">
                            <a:lumMod val="50000"/>
                          </a:schemeClr>
                        </a:solidFill>
                        <a:latin typeface="+mj-lt"/>
                        <a:ea typeface="Tahoma" panose="020B0604030504040204" pitchFamily="34" charset="0"/>
                        <a:cs typeface="Tahoma" panose="020B0604030504040204" pitchFamily="34" charset="0"/>
                      </a:endParaRPr>
                    </a:p>
                  </a:txBody>
                  <a:tcPr anchor="ctr"/>
                </a:tc>
                <a:extLst>
                  <a:ext uri="{0D108BD9-81ED-4DB2-BD59-A6C34878D82A}">
                    <a16:rowId xmlns:a16="http://schemas.microsoft.com/office/drawing/2014/main" val="2189301310"/>
                  </a:ext>
                </a:extLst>
              </a:tr>
            </a:tbl>
          </a:graphicData>
        </a:graphic>
      </p:graphicFrame>
      <p:grpSp>
        <p:nvGrpSpPr>
          <p:cNvPr id="12" name="Group 11"/>
          <p:cNvGrpSpPr/>
          <p:nvPr/>
        </p:nvGrpSpPr>
        <p:grpSpPr>
          <a:xfrm>
            <a:off x="1264935" y="2566329"/>
            <a:ext cx="10079881" cy="1877192"/>
            <a:chOff x="1596618" y="1977233"/>
            <a:chExt cx="10079881" cy="1877192"/>
          </a:xfrm>
        </p:grpSpPr>
        <p:pic>
          <p:nvPicPr>
            <p:cNvPr id="8" name="Picture 7"/>
            <p:cNvPicPr>
              <a:picLocks noChangeAspect="1"/>
            </p:cNvPicPr>
            <p:nvPr/>
          </p:nvPicPr>
          <p:blipFill>
            <a:blip r:embed="rId2"/>
            <a:stretch>
              <a:fillRect/>
            </a:stretch>
          </p:blipFill>
          <p:spPr>
            <a:xfrm>
              <a:off x="9115986" y="1977233"/>
              <a:ext cx="1409700" cy="390525"/>
            </a:xfrm>
            <a:prstGeom prst="rect">
              <a:avLst/>
            </a:prstGeom>
          </p:spPr>
        </p:pic>
        <p:grpSp>
          <p:nvGrpSpPr>
            <p:cNvPr id="11" name="Group 10"/>
            <p:cNvGrpSpPr/>
            <p:nvPr/>
          </p:nvGrpSpPr>
          <p:grpSpPr>
            <a:xfrm>
              <a:off x="1596618" y="1981413"/>
              <a:ext cx="10079881" cy="1873012"/>
              <a:chOff x="1583634" y="2258862"/>
              <a:chExt cx="10079881" cy="1873012"/>
            </a:xfrm>
          </p:grpSpPr>
          <p:grpSp>
            <p:nvGrpSpPr>
              <p:cNvPr id="7" name="Group 6"/>
              <p:cNvGrpSpPr/>
              <p:nvPr/>
            </p:nvGrpSpPr>
            <p:grpSpPr>
              <a:xfrm>
                <a:off x="1583634" y="2258862"/>
                <a:ext cx="9070110" cy="1722979"/>
                <a:chOff x="1583170" y="1909482"/>
                <a:chExt cx="9070110" cy="1722979"/>
              </a:xfrm>
            </p:grpSpPr>
            <p:pic>
              <p:nvPicPr>
                <p:cNvPr id="5" name="Picture 4"/>
                <p:cNvPicPr>
                  <a:picLocks noChangeAspect="1"/>
                </p:cNvPicPr>
                <p:nvPr/>
              </p:nvPicPr>
              <p:blipFill>
                <a:blip r:embed="rId3"/>
                <a:stretch>
                  <a:fillRect/>
                </a:stretch>
              </p:blipFill>
              <p:spPr>
                <a:xfrm>
                  <a:off x="1583170" y="2310167"/>
                  <a:ext cx="9070110" cy="1322294"/>
                </a:xfrm>
                <a:prstGeom prst="rect">
                  <a:avLst/>
                </a:prstGeom>
              </p:spPr>
            </p:pic>
            <p:pic>
              <p:nvPicPr>
                <p:cNvPr id="6" name="Picture 5"/>
                <p:cNvPicPr>
                  <a:picLocks noChangeAspect="1"/>
                </p:cNvPicPr>
                <p:nvPr/>
              </p:nvPicPr>
              <p:blipFill>
                <a:blip r:embed="rId4"/>
                <a:stretch>
                  <a:fillRect/>
                </a:stretch>
              </p:blipFill>
              <p:spPr>
                <a:xfrm>
                  <a:off x="1777532" y="1909482"/>
                  <a:ext cx="6647278" cy="400686"/>
                </a:xfrm>
                <a:prstGeom prst="rect">
                  <a:avLst/>
                </a:prstGeom>
              </p:spPr>
            </p:pic>
          </p:grpSp>
          <p:sp>
            <p:nvSpPr>
              <p:cNvPr id="3" name="TextBox 2"/>
              <p:cNvSpPr txBox="1"/>
              <p:nvPr/>
            </p:nvSpPr>
            <p:spPr>
              <a:xfrm>
                <a:off x="8425274" y="3824097"/>
                <a:ext cx="1385047" cy="307777"/>
              </a:xfrm>
              <a:prstGeom prst="rect">
                <a:avLst/>
              </a:prstGeom>
              <a:noFill/>
              <a:ln w="12700">
                <a:noFill/>
              </a:ln>
            </p:spPr>
            <p:txBody>
              <a:bodyPr wrap="square" lIns="45720" rIns="45720" rtlCol="0">
                <a:spAutoFit/>
              </a:bodyPr>
              <a:lstStyle/>
              <a:p>
                <a:r>
                  <a:rPr lang="en-US" sz="1400" dirty="0" err="1">
                    <a:solidFill>
                      <a:schemeClr val="tx1">
                        <a:lumMod val="50000"/>
                      </a:schemeClr>
                    </a:solidFill>
                    <a:ea typeface="Tahoma" panose="020B0604030504040204" pitchFamily="34" charset="0"/>
                    <a:cs typeface="Tahoma" panose="020B0604030504040204" pitchFamily="34" charset="0"/>
                  </a:rPr>
                  <a:t>Erlotinib</a:t>
                </a:r>
                <a:endParaRPr lang="vi-VN" sz="1400" dirty="0" err="1">
                  <a:solidFill>
                    <a:schemeClr val="tx1">
                      <a:lumMod val="50000"/>
                    </a:schemeClr>
                  </a:solidFill>
                  <a:ea typeface="Tahoma" panose="020B0604030504040204" pitchFamily="34" charset="0"/>
                  <a:cs typeface="Tahoma" panose="020B0604030504040204" pitchFamily="34" charset="0"/>
                </a:endParaRPr>
              </a:p>
            </p:txBody>
          </p:sp>
          <p:sp>
            <p:nvSpPr>
              <p:cNvPr id="10" name="TextBox 9"/>
              <p:cNvSpPr txBox="1"/>
              <p:nvPr/>
            </p:nvSpPr>
            <p:spPr>
              <a:xfrm>
                <a:off x="10278468" y="3824097"/>
                <a:ext cx="1385047" cy="307777"/>
              </a:xfrm>
              <a:prstGeom prst="rect">
                <a:avLst/>
              </a:prstGeom>
              <a:noFill/>
              <a:ln w="12700">
                <a:noFill/>
              </a:ln>
            </p:spPr>
            <p:txBody>
              <a:bodyPr wrap="square" lIns="45720" rIns="45720" rtlCol="0">
                <a:spAutoFit/>
              </a:bodyPr>
              <a:lstStyle/>
              <a:p>
                <a:r>
                  <a:rPr lang="en-US" sz="1400" dirty="0" err="1">
                    <a:solidFill>
                      <a:schemeClr val="tx1">
                        <a:lumMod val="50000"/>
                      </a:schemeClr>
                    </a:solidFill>
                    <a:ea typeface="Tahoma" panose="020B0604030504040204" pitchFamily="34" charset="0"/>
                    <a:cs typeface="Tahoma" panose="020B0604030504040204" pitchFamily="34" charset="0"/>
                  </a:rPr>
                  <a:t>Hoá</a:t>
                </a:r>
                <a:r>
                  <a:rPr lang="en-US" sz="1400" dirty="0">
                    <a:solidFill>
                      <a:schemeClr val="tx1">
                        <a:lumMod val="50000"/>
                      </a:schemeClr>
                    </a:solidFill>
                    <a:ea typeface="Tahoma" panose="020B0604030504040204" pitchFamily="34" charset="0"/>
                    <a:cs typeface="Tahoma" panose="020B0604030504040204" pitchFamily="34" charset="0"/>
                  </a:rPr>
                  <a:t> </a:t>
                </a:r>
                <a:r>
                  <a:rPr lang="en-US" sz="1400" dirty="0" err="1">
                    <a:solidFill>
                      <a:schemeClr val="tx1">
                        <a:lumMod val="50000"/>
                      </a:schemeClr>
                    </a:solidFill>
                    <a:ea typeface="Tahoma" panose="020B0604030504040204" pitchFamily="34" charset="0"/>
                    <a:cs typeface="Tahoma" panose="020B0604030504040204" pitchFamily="34" charset="0"/>
                  </a:rPr>
                  <a:t>trị</a:t>
                </a:r>
                <a:endParaRPr lang="vi-VN" sz="1400" dirty="0" err="1">
                  <a:solidFill>
                    <a:schemeClr val="tx1">
                      <a:lumMod val="50000"/>
                    </a:schemeClr>
                  </a:solidFill>
                  <a:ea typeface="Tahoma" panose="020B0604030504040204" pitchFamily="34" charset="0"/>
                  <a:cs typeface="Tahoma" panose="020B0604030504040204" pitchFamily="34" charset="0"/>
                </a:endParaRPr>
              </a:p>
            </p:txBody>
          </p:sp>
        </p:grpSp>
      </p:grpSp>
      <p:sp>
        <p:nvSpPr>
          <p:cNvPr id="13" name="TextBox 12"/>
          <p:cNvSpPr txBox="1"/>
          <p:nvPr/>
        </p:nvSpPr>
        <p:spPr>
          <a:xfrm>
            <a:off x="788092" y="1268310"/>
            <a:ext cx="10023796" cy="1000274"/>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Một</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phân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tích</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gộp</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của</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3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nghiên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cứu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RCT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lớn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cho</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thấy</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hoá</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trị</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docetacel</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cho</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hiệu</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quả</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tương</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đương</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về</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OS so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với</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erlotinib</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trong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điều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bước</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2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NSCLC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đột</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biến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EGFR.</a:t>
            </a:r>
            <a:r>
              <a:rPr lang="en-US" baseline="300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1</a:t>
            </a:r>
            <a:endPar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p>
            <a:pPr marL="285750" indent="-285750">
              <a:spcBef>
                <a:spcPts val="600"/>
              </a:spcBef>
              <a:buFont typeface="Wingdings" panose="05000000000000000000" pitchFamily="2" charset="2"/>
              <a:buChar char="§"/>
            </a:pP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xu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hướng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dung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nạp</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tốt</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hơn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với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erlotinib</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t>
            </a:r>
            <a:r>
              <a:rPr lang="en-US" baseline="300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1</a:t>
            </a:r>
            <a:endParaRPr lang="vi-VN"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64936508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249681" y="473534"/>
            <a:ext cx="9749246" cy="566822"/>
          </a:xfrm>
        </p:spPr>
        <p:txBody>
          <a:bodyPr vert="horz" wrap="square" lIns="0" tIns="12700" rIns="0" bIns="0" rtlCol="0" anchor="t" anchorCtr="0">
            <a:spAutoFit/>
          </a:bodyPr>
          <a:lstStyle/>
          <a:p>
            <a:pPr marL="38100" defTabSz="914400">
              <a:lnSpc>
                <a:spcPct val="100000"/>
              </a:lnSpc>
              <a:spcBef>
                <a:spcPts val="100"/>
              </a:spcBef>
            </a:pPr>
            <a:r>
              <a:rPr lang="en-US" sz="3600" dirty="0">
                <a:solidFill>
                  <a:srgbClr val="004D99"/>
                </a:solidFill>
                <a:highlight>
                  <a:srgbClr val="FFFF00"/>
                </a:highlight>
                <a:latin typeface="+mn-lt"/>
                <a:cs typeface="Arial"/>
              </a:rPr>
              <a:t>LUX-Lung 8</a:t>
            </a:r>
            <a:r>
              <a:rPr lang="en-US" sz="3600" dirty="0">
                <a:solidFill>
                  <a:srgbClr val="004D99"/>
                </a:solidFill>
                <a:latin typeface="+mn-lt"/>
                <a:cs typeface="Arial"/>
              </a:rPr>
              <a:t>: </a:t>
            </a:r>
            <a:r>
              <a:rPr lang="en-US" sz="3600" dirty="0" err="1">
                <a:solidFill>
                  <a:srgbClr val="004D99"/>
                </a:solidFill>
                <a:latin typeface="+mn-lt"/>
                <a:cs typeface="Arial"/>
              </a:rPr>
              <a:t>Thiết</a:t>
            </a:r>
            <a:r>
              <a:rPr lang="en-US" sz="3600" dirty="0">
                <a:solidFill>
                  <a:srgbClr val="004D99"/>
                </a:solidFill>
                <a:latin typeface="+mn-lt"/>
                <a:cs typeface="Arial"/>
              </a:rPr>
              <a:t> </a:t>
            </a:r>
            <a:r>
              <a:rPr lang="en-US" sz="3600" dirty="0" err="1">
                <a:solidFill>
                  <a:srgbClr val="004D99"/>
                </a:solidFill>
                <a:latin typeface="+mn-lt"/>
                <a:cs typeface="Arial"/>
              </a:rPr>
              <a:t>kế</a:t>
            </a:r>
            <a:r>
              <a:rPr lang="en-US" sz="3600" dirty="0">
                <a:solidFill>
                  <a:srgbClr val="004D99"/>
                </a:solidFill>
                <a:latin typeface="+mn-lt"/>
                <a:cs typeface="Arial"/>
              </a:rPr>
              <a:t> </a:t>
            </a:r>
            <a:r>
              <a:rPr lang="en-US" sz="3600" dirty="0" err="1">
                <a:solidFill>
                  <a:srgbClr val="004D99"/>
                </a:solidFill>
                <a:latin typeface="+mn-lt"/>
                <a:cs typeface="Arial"/>
              </a:rPr>
              <a:t>nghiên</a:t>
            </a:r>
            <a:r>
              <a:rPr lang="en-US" sz="3600" dirty="0">
                <a:solidFill>
                  <a:srgbClr val="004D99"/>
                </a:solidFill>
                <a:latin typeface="+mn-lt"/>
                <a:cs typeface="Arial"/>
              </a:rPr>
              <a:t> </a:t>
            </a:r>
            <a:r>
              <a:rPr lang="en-US" sz="3600" dirty="0" err="1">
                <a:solidFill>
                  <a:srgbClr val="004D99"/>
                </a:solidFill>
                <a:latin typeface="+mn-lt"/>
                <a:cs typeface="Arial"/>
              </a:rPr>
              <a:t>cứu</a:t>
            </a:r>
            <a:endParaRPr lang="en-US" sz="3600" dirty="0">
              <a:solidFill>
                <a:srgbClr val="004D99"/>
              </a:solidFill>
              <a:latin typeface="+mn-lt"/>
              <a:cs typeface="Arial"/>
            </a:endParaRPr>
          </a:p>
        </p:txBody>
      </p:sp>
      <p:grpSp>
        <p:nvGrpSpPr>
          <p:cNvPr id="2" name="Group 1">
            <a:extLst>
              <a:ext uri="{FF2B5EF4-FFF2-40B4-BE49-F238E27FC236}">
                <a16:creationId xmlns:a16="http://schemas.microsoft.com/office/drawing/2014/main" id="{43512AB5-0613-48D0-A49F-9BD9A11029BD}"/>
              </a:ext>
            </a:extLst>
          </p:cNvPr>
          <p:cNvGrpSpPr/>
          <p:nvPr/>
        </p:nvGrpSpPr>
        <p:grpSpPr>
          <a:xfrm>
            <a:off x="1249680" y="1497876"/>
            <a:ext cx="9618617" cy="4115302"/>
            <a:chOff x="1687430" y="1838902"/>
            <a:chExt cx="8573390" cy="3425932"/>
          </a:xfrm>
        </p:grpSpPr>
        <p:grpSp>
          <p:nvGrpSpPr>
            <p:cNvPr id="16" name="Group 15"/>
            <p:cNvGrpSpPr/>
            <p:nvPr/>
          </p:nvGrpSpPr>
          <p:grpSpPr>
            <a:xfrm>
              <a:off x="5910707" y="3124566"/>
              <a:ext cx="585239" cy="1086727"/>
              <a:chOff x="4260656" y="1740367"/>
              <a:chExt cx="608460" cy="1061405"/>
            </a:xfrm>
            <a:effectLst/>
          </p:grpSpPr>
          <p:cxnSp>
            <p:nvCxnSpPr>
              <p:cNvPr id="9" name="Elbow Connector 8"/>
              <p:cNvCxnSpPr/>
              <p:nvPr/>
            </p:nvCxnSpPr>
            <p:spPr>
              <a:xfrm>
                <a:off x="4260656" y="1740367"/>
                <a:ext cx="607088" cy="534612"/>
              </a:xfrm>
              <a:prstGeom prst="bentConnector3">
                <a:avLst/>
              </a:prstGeom>
              <a:ln w="38100" cap="sq">
                <a:solidFill>
                  <a:schemeClr val="tx1">
                    <a:lumMod val="65000"/>
                    <a:lumOff val="35000"/>
                  </a:schemeClr>
                </a:solidFill>
                <a:miter lim="800000"/>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28" name="Elbow Connector 27"/>
              <p:cNvCxnSpPr/>
              <p:nvPr/>
            </p:nvCxnSpPr>
            <p:spPr>
              <a:xfrm flipV="1">
                <a:off x="4262028" y="2267160"/>
                <a:ext cx="607088" cy="534612"/>
              </a:xfrm>
              <a:prstGeom prst="bentConnector3">
                <a:avLst/>
              </a:prstGeom>
              <a:ln w="38100" cap="sq">
                <a:solidFill>
                  <a:schemeClr val="tx1">
                    <a:lumMod val="65000"/>
                    <a:lumOff val="35000"/>
                  </a:schemeClr>
                </a:solidFill>
                <a:miter lim="800000"/>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grpSp>
        <p:sp>
          <p:nvSpPr>
            <p:cNvPr id="19" name="AutoShape 20"/>
            <p:cNvSpPr>
              <a:spLocks noChangeArrowheads="1"/>
            </p:cNvSpPr>
            <p:nvPr/>
          </p:nvSpPr>
          <p:spPr bwMode="blackWhite">
            <a:xfrm>
              <a:off x="8352820" y="2531370"/>
              <a:ext cx="1908000" cy="2304000"/>
            </a:xfrm>
            <a:prstGeom prst="roundRect">
              <a:avLst>
                <a:gd name="adj" fmla="val 16667"/>
              </a:avLst>
            </a:prstGeom>
            <a:solidFill>
              <a:schemeClr val="bg1">
                <a:lumMod val="95000"/>
              </a:schemeClr>
            </a:solidFill>
            <a:ln w="38100" algn="ctr">
              <a:noFill/>
              <a:round/>
              <a:headEnd/>
              <a:tailEnd/>
            </a:ln>
          </p:spPr>
          <p:txBody>
            <a:bodyPr wrap="none" anchor="ctr"/>
            <a:lstStyle/>
            <a:p>
              <a:pPr algn="ctr"/>
              <a:r>
                <a:rPr lang="en-US" sz="1400" b="1" u="sng" kern="0" dirty="0" err="1">
                  <a:latin typeface="+mj-lt"/>
                  <a:ea typeface="Tahoma" panose="020B0604030504040204" pitchFamily="34" charset="0"/>
                  <a:cs typeface="Tahoma" panose="020B0604030504040204" pitchFamily="34" charset="0"/>
                </a:rPr>
                <a:t>Tiêu</a:t>
              </a:r>
              <a:r>
                <a:rPr lang="en-US" sz="1400" b="1" u="sng" kern="0" dirty="0">
                  <a:latin typeface="+mj-lt"/>
                  <a:ea typeface="Tahoma" panose="020B0604030504040204" pitchFamily="34" charset="0"/>
                  <a:cs typeface="Tahoma" panose="020B0604030504040204" pitchFamily="34" charset="0"/>
                </a:rPr>
                <a:t> </a:t>
              </a:r>
              <a:r>
                <a:rPr lang="en-US" sz="1400" b="1" u="sng" kern="0" dirty="0" err="1">
                  <a:latin typeface="+mj-lt"/>
                  <a:ea typeface="Tahoma" panose="020B0604030504040204" pitchFamily="34" charset="0"/>
                  <a:cs typeface="Tahoma" panose="020B0604030504040204" pitchFamily="34" charset="0"/>
                </a:rPr>
                <a:t>chí</a:t>
              </a:r>
              <a:r>
                <a:rPr lang="en-US" sz="1400" b="1" u="sng" kern="0" dirty="0">
                  <a:latin typeface="+mj-lt"/>
                  <a:ea typeface="Tahoma" panose="020B0604030504040204" pitchFamily="34" charset="0"/>
                  <a:cs typeface="Tahoma" panose="020B0604030504040204" pitchFamily="34" charset="0"/>
                </a:rPr>
                <a:t> </a:t>
              </a:r>
              <a:r>
                <a:rPr lang="en-US" sz="1400" b="1" u="sng" kern="0" dirty="0" err="1">
                  <a:latin typeface="+mj-lt"/>
                  <a:ea typeface="Tahoma" panose="020B0604030504040204" pitchFamily="34" charset="0"/>
                  <a:cs typeface="Tahoma" panose="020B0604030504040204" pitchFamily="34" charset="0"/>
                </a:rPr>
                <a:t>phụ</a:t>
              </a:r>
              <a:r>
                <a:rPr lang="en-US" sz="1400" b="1" u="sng" kern="0" dirty="0">
                  <a:latin typeface="+mj-lt"/>
                  <a:ea typeface="Tahoma" panose="020B0604030504040204" pitchFamily="34" charset="0"/>
                  <a:cs typeface="Tahoma" panose="020B0604030504040204" pitchFamily="34" charset="0"/>
                </a:rPr>
                <a:t> </a:t>
              </a:r>
              <a:r>
                <a:rPr lang="en-US" sz="1400" b="1" u="sng" kern="0" dirty="0" err="1">
                  <a:latin typeface="+mj-lt"/>
                  <a:ea typeface="Tahoma" panose="020B0604030504040204" pitchFamily="34" charset="0"/>
                  <a:cs typeface="Tahoma" panose="020B0604030504040204" pitchFamily="34" charset="0"/>
                </a:rPr>
                <a:t>chính</a:t>
              </a:r>
              <a:endParaRPr lang="en-US" sz="1400" b="1" u="sng" kern="0" dirty="0">
                <a:latin typeface="+mj-lt"/>
                <a:ea typeface="Tahoma" panose="020B0604030504040204" pitchFamily="34" charset="0"/>
                <a:cs typeface="Tahoma" panose="020B0604030504040204" pitchFamily="34" charset="0"/>
              </a:endParaRPr>
            </a:p>
            <a:p>
              <a:pPr algn="ctr"/>
              <a:r>
                <a:rPr lang="en-US" sz="1400" b="1" kern="0" dirty="0">
                  <a:latin typeface="+mj-lt"/>
                  <a:ea typeface="Tahoma" panose="020B0604030504040204" pitchFamily="34" charset="0"/>
                  <a:cs typeface="Tahoma" panose="020B0604030504040204" pitchFamily="34" charset="0"/>
                </a:rPr>
                <a:t>OS</a:t>
              </a:r>
            </a:p>
            <a:p>
              <a:pPr algn="ctr"/>
              <a:endParaRPr lang="en-US" sz="1400" b="1" kern="0" dirty="0">
                <a:latin typeface="+mj-lt"/>
                <a:ea typeface="Tahoma" panose="020B0604030504040204" pitchFamily="34" charset="0"/>
                <a:cs typeface="Tahoma" panose="020B0604030504040204" pitchFamily="34" charset="0"/>
              </a:endParaRPr>
            </a:p>
            <a:p>
              <a:pPr algn="ctr"/>
              <a:r>
                <a:rPr lang="en-US" sz="1400" b="1" kern="0" dirty="0" err="1">
                  <a:latin typeface="+mj-lt"/>
                  <a:ea typeface="Tahoma" panose="020B0604030504040204" pitchFamily="34" charset="0"/>
                  <a:cs typeface="Tahoma" panose="020B0604030504040204" pitchFamily="34" charset="0"/>
                </a:rPr>
                <a:t>Tiêu</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chí</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phụ</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khác</a:t>
              </a:r>
              <a:endParaRPr lang="en-US" sz="1400" b="1" kern="0" dirty="0">
                <a:latin typeface="+mj-lt"/>
                <a:ea typeface="Tahoma" panose="020B0604030504040204" pitchFamily="34" charset="0"/>
                <a:cs typeface="Tahoma" panose="020B0604030504040204" pitchFamily="34" charset="0"/>
              </a:endParaRPr>
            </a:p>
            <a:p>
              <a:pPr algn="ctr"/>
              <a:endParaRPr lang="en-US" sz="1400" b="1" kern="0" dirty="0">
                <a:latin typeface="+mj-lt"/>
                <a:ea typeface="Tahoma" panose="020B0604030504040204" pitchFamily="34" charset="0"/>
                <a:cs typeface="Tahoma" panose="020B0604030504040204" pitchFamily="34" charset="0"/>
              </a:endParaRPr>
            </a:p>
            <a:p>
              <a:pPr algn="ctr"/>
              <a:r>
                <a:rPr lang="en-US" sz="1400" b="1" kern="0" dirty="0">
                  <a:latin typeface="+mj-lt"/>
                  <a:ea typeface="Tahoma" panose="020B0604030504040204" pitchFamily="34" charset="0"/>
                  <a:cs typeface="Tahoma" panose="020B0604030504040204" pitchFamily="34" charset="0"/>
                </a:rPr>
                <a:t>ORR, DCR, </a:t>
              </a:r>
            </a:p>
            <a:p>
              <a:pPr algn="ctr"/>
              <a:r>
                <a:rPr lang="en-US" sz="1400" b="1" kern="0" dirty="0" err="1">
                  <a:latin typeface="+mj-lt"/>
                  <a:ea typeface="Tahoma" panose="020B0604030504040204" pitchFamily="34" charset="0"/>
                  <a:cs typeface="Tahoma" panose="020B0604030504040204" pitchFamily="34" charset="0"/>
                </a:rPr>
                <a:t>Độ</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giảm</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khối</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bứu</a:t>
              </a:r>
              <a:r>
                <a:rPr lang="en-US" sz="1400" b="1" kern="0" dirty="0">
                  <a:latin typeface="+mj-lt"/>
                  <a:ea typeface="Tahoma" panose="020B0604030504040204" pitchFamily="34" charset="0"/>
                  <a:cs typeface="Tahoma" panose="020B0604030504040204" pitchFamily="34" charset="0"/>
                </a:rPr>
                <a:t>,</a:t>
              </a:r>
            </a:p>
            <a:p>
              <a:pPr algn="ctr"/>
              <a:r>
                <a:rPr lang="en-US" sz="1400" b="1" kern="0" dirty="0">
                  <a:latin typeface="+mj-lt"/>
                  <a:ea typeface="Tahoma" panose="020B0604030504040204" pitchFamily="34" charset="0"/>
                  <a:cs typeface="Tahoma" panose="020B0604030504040204" pitchFamily="34" charset="0"/>
                </a:rPr>
                <a:t>an </a:t>
              </a:r>
              <a:r>
                <a:rPr lang="en-US" sz="1400" b="1" kern="0" dirty="0" err="1">
                  <a:latin typeface="+mj-lt"/>
                  <a:ea typeface="Tahoma" panose="020B0604030504040204" pitchFamily="34" charset="0"/>
                  <a:cs typeface="Tahoma" panose="020B0604030504040204" pitchFamily="34" charset="0"/>
                </a:rPr>
                <a:t>toàn</a:t>
              </a:r>
              <a:endParaRPr lang="en-US" sz="1400" b="1" kern="0" dirty="0">
                <a:latin typeface="+mj-lt"/>
                <a:ea typeface="Tahoma" panose="020B0604030504040204" pitchFamily="34" charset="0"/>
                <a:cs typeface="Tahoma" panose="020B0604030504040204" pitchFamily="34" charset="0"/>
              </a:endParaRPr>
            </a:p>
          </p:txBody>
        </p:sp>
        <p:grpSp>
          <p:nvGrpSpPr>
            <p:cNvPr id="22" name="Group 21"/>
            <p:cNvGrpSpPr/>
            <p:nvPr/>
          </p:nvGrpSpPr>
          <p:grpSpPr>
            <a:xfrm>
              <a:off x="3623566" y="3136581"/>
              <a:ext cx="1207500" cy="1061827"/>
              <a:chOff x="2430902" y="1948710"/>
              <a:chExt cx="975238" cy="982202"/>
            </a:xfrm>
          </p:grpSpPr>
          <p:cxnSp>
            <p:nvCxnSpPr>
              <p:cNvPr id="8" name="Elbow Connector 7"/>
              <p:cNvCxnSpPr/>
              <p:nvPr/>
            </p:nvCxnSpPr>
            <p:spPr>
              <a:xfrm flipV="1">
                <a:off x="2430902" y="1948710"/>
                <a:ext cx="975238" cy="494522"/>
              </a:xfrm>
              <a:prstGeom prst="bentConnector3">
                <a:avLst/>
              </a:prstGeom>
              <a:ln w="38100" cap="sq">
                <a:solidFill>
                  <a:schemeClr val="tx1">
                    <a:lumMod val="65000"/>
                    <a:lumOff val="35000"/>
                  </a:schemeClr>
                </a:solidFill>
                <a:miter lim="800000"/>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21" name="Elbow Connector 20"/>
              <p:cNvCxnSpPr/>
              <p:nvPr/>
            </p:nvCxnSpPr>
            <p:spPr>
              <a:xfrm>
                <a:off x="2430902" y="2436390"/>
                <a:ext cx="975238" cy="494522"/>
              </a:xfrm>
              <a:prstGeom prst="bentConnector3">
                <a:avLst/>
              </a:prstGeom>
              <a:ln w="38100" cap="sq">
                <a:solidFill>
                  <a:schemeClr val="tx1">
                    <a:lumMod val="65000"/>
                    <a:lumOff val="35000"/>
                  </a:schemeClr>
                </a:solidFill>
                <a:miter lim="800000"/>
                <a:tailEnd type="triangle" w="lg" len="lg"/>
              </a:ln>
              <a:effectLst/>
            </p:spPr>
            <p:style>
              <a:lnRef idx="2">
                <a:schemeClr val="accent1"/>
              </a:lnRef>
              <a:fillRef idx="0">
                <a:schemeClr val="accent1"/>
              </a:fillRef>
              <a:effectRef idx="1">
                <a:schemeClr val="accent1"/>
              </a:effectRef>
              <a:fontRef idx="minor">
                <a:schemeClr val="tx1"/>
              </a:fontRef>
            </p:style>
          </p:cxnSp>
        </p:grpSp>
        <p:sp>
          <p:nvSpPr>
            <p:cNvPr id="23" name="TextBox 22"/>
            <p:cNvSpPr txBox="1"/>
            <p:nvPr/>
          </p:nvSpPr>
          <p:spPr>
            <a:xfrm>
              <a:off x="4238002" y="3442258"/>
              <a:ext cx="442750" cy="307777"/>
            </a:xfrm>
            <a:prstGeom prst="rect">
              <a:avLst/>
            </a:prstGeom>
            <a:noFill/>
          </p:spPr>
          <p:txBody>
            <a:bodyPr wrap="none" rtlCol="0">
              <a:spAutoFit/>
            </a:bodyPr>
            <a:lstStyle/>
            <a:p>
              <a:r>
                <a:rPr lang="en-GB" sz="1400" b="1" dirty="0">
                  <a:solidFill>
                    <a:schemeClr val="tx1">
                      <a:lumMod val="65000"/>
                      <a:lumOff val="35000"/>
                    </a:schemeClr>
                  </a:solidFill>
                  <a:latin typeface="+mj-lt"/>
                  <a:ea typeface="Tahoma" panose="020B0604030504040204" pitchFamily="34" charset="0"/>
                  <a:cs typeface="Tahoma" panose="020B0604030504040204" pitchFamily="34" charset="0"/>
                </a:rPr>
                <a:t>1:1</a:t>
              </a:r>
            </a:p>
          </p:txBody>
        </p:sp>
        <p:sp>
          <p:nvSpPr>
            <p:cNvPr id="24" name="TextBox 23"/>
            <p:cNvSpPr txBox="1"/>
            <p:nvPr/>
          </p:nvSpPr>
          <p:spPr>
            <a:xfrm>
              <a:off x="4035201" y="1838902"/>
              <a:ext cx="2520000" cy="817245"/>
            </a:xfrm>
            <a:prstGeom prst="roundRect">
              <a:avLst/>
            </a:prstGeom>
            <a:solidFill>
              <a:schemeClr val="bg1">
                <a:lumMod val="95000"/>
              </a:schemeClr>
            </a:solidFill>
            <a:ln>
              <a:noFill/>
            </a:ln>
            <a:effectLst/>
          </p:spPr>
          <p:style>
            <a:lnRef idx="1">
              <a:schemeClr val="dk1"/>
            </a:lnRef>
            <a:fillRef idx="2">
              <a:schemeClr val="dk1"/>
            </a:fillRef>
            <a:effectRef idx="1">
              <a:schemeClr val="dk1"/>
            </a:effectRef>
            <a:fontRef idx="minor">
              <a:schemeClr val="dk1"/>
            </a:fontRef>
          </p:style>
          <p:txBody>
            <a:bodyPr wrap="square" rtlCol="0">
              <a:spAutoFit/>
            </a:bodyPr>
            <a:lstStyle/>
            <a:p>
              <a:pPr algn="ctr"/>
              <a:r>
                <a:rPr lang="en-GB" sz="1400" b="1" dirty="0" err="1">
                  <a:solidFill>
                    <a:schemeClr val="tx1"/>
                  </a:solidFill>
                  <a:latin typeface="+mj-lt"/>
                  <a:ea typeface="Tahoma" panose="020B0604030504040204" pitchFamily="34" charset="0"/>
                  <a:cs typeface="Tahoma" panose="020B0604030504040204" pitchFamily="34" charset="0"/>
                </a:rPr>
                <a:t>Phân</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nhóm</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thành</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bệnh</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nhân</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châu</a:t>
              </a:r>
              <a:r>
                <a:rPr lang="en-GB" sz="1400" b="1" dirty="0">
                  <a:solidFill>
                    <a:schemeClr val="tx1"/>
                  </a:solidFill>
                  <a:latin typeface="+mj-lt"/>
                  <a:ea typeface="Tahoma" panose="020B0604030504040204" pitchFamily="34" charset="0"/>
                  <a:cs typeface="Tahoma" panose="020B0604030504040204" pitchFamily="34" charset="0"/>
                </a:rPr>
                <a:t> Á </a:t>
              </a:r>
              <a:r>
                <a:rPr lang="en-GB" sz="1400" b="1" dirty="0" err="1">
                  <a:solidFill>
                    <a:schemeClr val="tx1"/>
                  </a:solidFill>
                  <a:latin typeface="+mj-lt"/>
                  <a:ea typeface="Tahoma" panose="020B0604030504040204" pitchFamily="34" charset="0"/>
                  <a:cs typeface="Tahoma" panose="020B0604030504040204" pitchFamily="34" charset="0"/>
                </a:rPr>
                <a:t>và</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bệnh</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nhân</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không</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phải</a:t>
              </a:r>
              <a:r>
                <a:rPr lang="en-GB" sz="1400" b="1" dirty="0">
                  <a:solidFill>
                    <a:schemeClr val="tx1"/>
                  </a:solidFill>
                  <a:latin typeface="+mj-lt"/>
                  <a:ea typeface="Tahoma" panose="020B0604030504040204" pitchFamily="34" charset="0"/>
                  <a:cs typeface="Tahoma" panose="020B0604030504040204" pitchFamily="34" charset="0"/>
                </a:rPr>
                <a:t> </a:t>
              </a:r>
              <a:r>
                <a:rPr lang="en-GB" sz="1400" b="1" dirty="0" err="1">
                  <a:solidFill>
                    <a:schemeClr val="tx1"/>
                  </a:solidFill>
                  <a:latin typeface="+mj-lt"/>
                  <a:ea typeface="Tahoma" panose="020B0604030504040204" pitchFamily="34" charset="0"/>
                  <a:cs typeface="Tahoma" panose="020B0604030504040204" pitchFamily="34" charset="0"/>
                </a:rPr>
                <a:t>châu</a:t>
              </a:r>
              <a:r>
                <a:rPr lang="en-GB" sz="1400" b="1" dirty="0">
                  <a:solidFill>
                    <a:schemeClr val="tx1"/>
                  </a:solidFill>
                  <a:latin typeface="+mj-lt"/>
                  <a:ea typeface="Tahoma" panose="020B0604030504040204" pitchFamily="34" charset="0"/>
                  <a:cs typeface="Tahoma" panose="020B0604030504040204" pitchFamily="34" charset="0"/>
                </a:rPr>
                <a:t> Á</a:t>
              </a:r>
            </a:p>
          </p:txBody>
        </p:sp>
        <p:cxnSp>
          <p:nvCxnSpPr>
            <p:cNvPr id="25" name="Straight Arrow Connector 24"/>
            <p:cNvCxnSpPr/>
            <p:nvPr/>
          </p:nvCxnSpPr>
          <p:spPr>
            <a:xfrm flipV="1">
              <a:off x="7616779" y="3719834"/>
              <a:ext cx="738685" cy="3007"/>
            </a:xfrm>
            <a:prstGeom prst="straightConnector1">
              <a:avLst/>
            </a:prstGeom>
            <a:ln w="38100">
              <a:solidFill>
                <a:schemeClr val="tx1">
                  <a:lumMod val="65000"/>
                  <a:lumOff val="35000"/>
                </a:schemeClr>
              </a:solidFill>
              <a:tailEnd type="triangle" w="lg" len="lg"/>
            </a:ln>
            <a:effectLst/>
          </p:spPr>
          <p:style>
            <a:lnRef idx="2">
              <a:schemeClr val="accent1"/>
            </a:lnRef>
            <a:fillRef idx="0">
              <a:schemeClr val="accent1"/>
            </a:fillRef>
            <a:effectRef idx="1">
              <a:schemeClr val="accent1"/>
            </a:effectRef>
            <a:fontRef idx="minor">
              <a:schemeClr val="tx1"/>
            </a:fontRef>
          </p:style>
        </p:cxnSp>
        <p:sp>
          <p:nvSpPr>
            <p:cNvPr id="13" name="AutoShape 20"/>
            <p:cNvSpPr>
              <a:spLocks noChangeArrowheads="1"/>
            </p:cNvSpPr>
            <p:nvPr/>
          </p:nvSpPr>
          <p:spPr bwMode="blackWhite">
            <a:xfrm>
              <a:off x="4818482" y="2716202"/>
              <a:ext cx="1080000" cy="828000"/>
            </a:xfrm>
            <a:prstGeom prst="roundRect">
              <a:avLst>
                <a:gd name="adj" fmla="val 16667"/>
              </a:avLst>
            </a:prstGeom>
            <a:solidFill>
              <a:srgbClr val="002060"/>
            </a:solidFill>
            <a:ln w="38100" algn="ctr">
              <a:noFill/>
              <a:round/>
              <a:headEnd/>
              <a:tailEnd/>
            </a:ln>
          </p:spPr>
          <p:txBody>
            <a:bodyPr wrap="none" anchor="ctr"/>
            <a:lstStyle/>
            <a:p>
              <a:pPr algn="ctr" fontAlgn="base">
                <a:spcBef>
                  <a:spcPct val="0"/>
                </a:spcBef>
                <a:spcAft>
                  <a:spcPct val="0"/>
                </a:spcAft>
              </a:pPr>
              <a:r>
                <a:rPr lang="en-US" sz="1400" b="1" dirty="0">
                  <a:solidFill>
                    <a:schemeClr val="bg1"/>
                  </a:solidFill>
                  <a:latin typeface="+mj-lt"/>
                  <a:ea typeface="Tahoma" panose="020B0604030504040204" pitchFamily="34" charset="0"/>
                  <a:cs typeface="Tahoma" panose="020B0604030504040204" pitchFamily="34" charset="0"/>
                </a:rPr>
                <a:t>Afatinib</a:t>
              </a:r>
            </a:p>
            <a:p>
              <a:pPr algn="ctr" fontAlgn="base">
                <a:spcBef>
                  <a:spcPct val="0"/>
                </a:spcBef>
                <a:spcAft>
                  <a:spcPct val="0"/>
                </a:spcAft>
              </a:pPr>
              <a:r>
                <a:rPr lang="en-US" sz="1400" b="1" dirty="0">
                  <a:solidFill>
                    <a:schemeClr val="bg1"/>
                  </a:solidFill>
                  <a:latin typeface="+mj-lt"/>
                  <a:ea typeface="Tahoma" panose="020B0604030504040204" pitchFamily="34" charset="0"/>
                  <a:cs typeface="Tahoma" panose="020B0604030504040204" pitchFamily="34" charset="0"/>
                </a:rPr>
                <a:t>40 mg</a:t>
              </a:r>
            </a:p>
          </p:txBody>
        </p:sp>
        <p:sp>
          <p:nvSpPr>
            <p:cNvPr id="14" name="AutoShape 21"/>
            <p:cNvSpPr>
              <a:spLocks noChangeArrowheads="1"/>
            </p:cNvSpPr>
            <p:nvPr/>
          </p:nvSpPr>
          <p:spPr bwMode="ltGray">
            <a:xfrm>
              <a:off x="4818482" y="3797292"/>
              <a:ext cx="1080000" cy="828001"/>
            </a:xfrm>
            <a:prstGeom prst="roundRect">
              <a:avLst>
                <a:gd name="adj" fmla="val 16667"/>
              </a:avLst>
            </a:prstGeom>
            <a:solidFill>
              <a:srgbClr val="717073"/>
            </a:solidFill>
            <a:ln w="38100" algn="ctr">
              <a:noFill/>
              <a:round/>
              <a:headEnd/>
              <a:tailEnd/>
            </a:ln>
          </p:spPr>
          <p:txBody>
            <a:bodyPr wrap="none" anchor="ctr"/>
            <a:lstStyle/>
            <a:p>
              <a:pPr algn="ctr"/>
              <a:r>
                <a:rPr lang="en-US" sz="1400" b="1" dirty="0">
                  <a:solidFill>
                    <a:schemeClr val="bg1"/>
                  </a:solidFill>
                  <a:latin typeface="+mj-lt"/>
                  <a:ea typeface="Tahoma" panose="020B0604030504040204" pitchFamily="34" charset="0"/>
                  <a:cs typeface="Tahoma" panose="020B0604030504040204" pitchFamily="34" charset="0"/>
                </a:rPr>
                <a:t>Erlotinib</a:t>
              </a:r>
              <a:br>
                <a:rPr lang="en-US" sz="1400" b="1" dirty="0">
                  <a:solidFill>
                    <a:schemeClr val="bg1"/>
                  </a:solidFill>
                  <a:latin typeface="+mj-lt"/>
                  <a:ea typeface="Tahoma" panose="020B0604030504040204" pitchFamily="34" charset="0"/>
                  <a:cs typeface="Tahoma" panose="020B0604030504040204" pitchFamily="34" charset="0"/>
                </a:rPr>
              </a:br>
              <a:r>
                <a:rPr lang="en-US" sz="1400" b="1" dirty="0">
                  <a:solidFill>
                    <a:schemeClr val="bg1"/>
                  </a:solidFill>
                  <a:latin typeface="+mj-lt"/>
                  <a:ea typeface="Tahoma" panose="020B0604030504040204" pitchFamily="34" charset="0"/>
                  <a:cs typeface="Tahoma" panose="020B0604030504040204" pitchFamily="34" charset="0"/>
                </a:rPr>
                <a:t>150 mg</a:t>
              </a:r>
            </a:p>
          </p:txBody>
        </p:sp>
        <p:sp>
          <p:nvSpPr>
            <p:cNvPr id="12" name="AutoShape 17"/>
            <p:cNvSpPr>
              <a:spLocks noChangeArrowheads="1"/>
            </p:cNvSpPr>
            <p:nvPr/>
          </p:nvSpPr>
          <p:spPr bwMode="blackWhite">
            <a:xfrm>
              <a:off x="1687430" y="2174833"/>
              <a:ext cx="2169620" cy="3090001"/>
            </a:xfrm>
            <a:prstGeom prst="roundRect">
              <a:avLst>
                <a:gd name="adj" fmla="val 11509"/>
              </a:avLst>
            </a:prstGeom>
            <a:solidFill>
              <a:schemeClr val="bg1">
                <a:lumMod val="95000"/>
              </a:schemeClr>
            </a:solidFill>
            <a:ln w="38100" algn="ctr">
              <a:noFill/>
              <a:round/>
              <a:headEnd/>
              <a:tailEnd/>
            </a:ln>
          </p:spPr>
          <p:txBody>
            <a:bodyPr wrap="square" tIns="91440" bIns="109728" anchor="ctr">
              <a:spAutoFit/>
            </a:bodyPr>
            <a:lstStyle/>
            <a:p>
              <a:pPr algn="ctr">
                <a:spcAft>
                  <a:spcPts val="300"/>
                </a:spcAft>
                <a:defRPr/>
              </a:pPr>
              <a:r>
                <a:rPr lang="en-US" sz="1400" b="1" dirty="0">
                  <a:latin typeface="+mj-lt"/>
                  <a:ea typeface="Tahoma" panose="020B0604030504040204" pitchFamily="34" charset="0"/>
                  <a:cs typeface="Tahoma" panose="020B0604030504040204" pitchFamily="34" charset="0"/>
                </a:rPr>
                <a:t>Ung </a:t>
              </a:r>
              <a:r>
                <a:rPr lang="en-US" sz="1400" b="1" dirty="0" err="1">
                  <a:latin typeface="+mj-lt"/>
                  <a:ea typeface="Tahoma" panose="020B0604030504040204" pitchFamily="34" charset="0"/>
                  <a:cs typeface="Tahoma" panose="020B0604030504040204" pitchFamily="34" charset="0"/>
                </a:rPr>
                <a:t>thư</a:t>
              </a:r>
              <a:r>
                <a:rPr lang="en-US" sz="1400" b="1" dirty="0">
                  <a:latin typeface="+mj-lt"/>
                  <a:ea typeface="Tahoma" panose="020B0604030504040204" pitchFamily="34" charset="0"/>
                  <a:cs typeface="Tahoma" panose="020B0604030504040204" pitchFamily="34" charset="0"/>
                </a:rPr>
                <a:t> </a:t>
              </a:r>
              <a:r>
                <a:rPr lang="en-US" sz="1400" b="1" dirty="0" err="1">
                  <a:latin typeface="+mj-lt"/>
                  <a:ea typeface="Tahoma" panose="020B0604030504040204" pitchFamily="34" charset="0"/>
                  <a:cs typeface="Tahoma" panose="020B0604030504040204" pitchFamily="34" charset="0"/>
                </a:rPr>
                <a:t>phổi</a:t>
              </a:r>
              <a:r>
                <a:rPr lang="en-US" sz="1400" b="1" dirty="0">
                  <a:latin typeface="+mj-lt"/>
                  <a:ea typeface="Tahoma" panose="020B0604030504040204" pitchFamily="34" charset="0"/>
                  <a:cs typeface="Tahoma" panose="020B0604030504040204" pitchFamily="34" charset="0"/>
                </a:rPr>
                <a:t> </a:t>
              </a:r>
              <a:r>
                <a:rPr lang="en-US" sz="1400" b="1" dirty="0" err="1">
                  <a:latin typeface="+mj-lt"/>
                  <a:ea typeface="Tahoma" panose="020B0604030504040204" pitchFamily="34" charset="0"/>
                  <a:cs typeface="Tahoma" panose="020B0604030504040204" pitchFamily="34" charset="0"/>
                </a:rPr>
                <a:t>tế</a:t>
              </a:r>
              <a:r>
                <a:rPr lang="en-US" sz="1400" b="1" dirty="0">
                  <a:latin typeface="+mj-lt"/>
                  <a:ea typeface="Tahoma" panose="020B0604030504040204" pitchFamily="34" charset="0"/>
                  <a:cs typeface="Tahoma" panose="020B0604030504040204" pitchFamily="34" charset="0"/>
                </a:rPr>
                <a:t> </a:t>
              </a:r>
              <a:r>
                <a:rPr lang="en-US" sz="1400" b="1" dirty="0" err="1">
                  <a:latin typeface="+mj-lt"/>
                  <a:ea typeface="Tahoma" panose="020B0604030504040204" pitchFamily="34" charset="0"/>
                  <a:cs typeface="Tahoma" panose="020B0604030504040204" pitchFamily="34" charset="0"/>
                </a:rPr>
                <a:t>bào</a:t>
              </a:r>
              <a:r>
                <a:rPr lang="en-US" sz="1400" b="1" dirty="0">
                  <a:latin typeface="+mj-lt"/>
                  <a:ea typeface="Tahoma" panose="020B0604030504040204" pitchFamily="34" charset="0"/>
                  <a:cs typeface="Tahoma" panose="020B0604030504040204" pitchFamily="34" charset="0"/>
                </a:rPr>
                <a:t> </a:t>
              </a:r>
              <a:r>
                <a:rPr lang="en-US" sz="1400" b="1" dirty="0" err="1">
                  <a:latin typeface="+mj-lt"/>
                  <a:ea typeface="Tahoma" panose="020B0604030504040204" pitchFamily="34" charset="0"/>
                  <a:cs typeface="Tahoma" panose="020B0604030504040204" pitchFamily="34" charset="0"/>
                </a:rPr>
                <a:t>vảy</a:t>
              </a:r>
              <a:r>
                <a:rPr lang="en-US" sz="1400" b="1" dirty="0">
                  <a:latin typeface="+mj-lt"/>
                  <a:ea typeface="Tahoma" panose="020B0604030504040204" pitchFamily="34" charset="0"/>
                  <a:cs typeface="Tahoma" panose="020B0604030504040204" pitchFamily="34" charset="0"/>
                </a:rPr>
                <a:t>(GĐ IIIB/IV)</a:t>
              </a:r>
              <a:endParaRPr lang="en-US" sz="1400" b="1" baseline="30000" dirty="0">
                <a:latin typeface="+mj-lt"/>
                <a:ea typeface="Tahoma" panose="020B0604030504040204" pitchFamily="34" charset="0"/>
                <a:cs typeface="Tahoma" panose="020B0604030504040204" pitchFamily="34" charset="0"/>
              </a:endParaRPr>
            </a:p>
            <a:p>
              <a:pPr algn="ctr">
                <a:spcAft>
                  <a:spcPts val="300"/>
                </a:spcAft>
                <a:defRPr/>
              </a:pPr>
              <a:endParaRPr lang="en-US" sz="1400" b="1" kern="0" baseline="30000" dirty="0">
                <a:latin typeface="+mj-lt"/>
                <a:ea typeface="Tahoma" panose="020B0604030504040204" pitchFamily="34" charset="0"/>
                <a:cs typeface="Tahoma" panose="020B0604030504040204" pitchFamily="34" charset="0"/>
              </a:endParaRPr>
            </a:p>
            <a:p>
              <a:pPr algn="ctr">
                <a:spcAft>
                  <a:spcPts val="300"/>
                </a:spcAft>
                <a:defRPr/>
              </a:pPr>
              <a:r>
                <a:rPr lang="en-US" sz="1400" b="1" kern="0" dirty="0" err="1">
                  <a:latin typeface="+mj-lt"/>
                  <a:ea typeface="Tahoma" panose="020B0604030504040204" pitchFamily="34" charset="0"/>
                  <a:cs typeface="Tahoma" panose="020B0604030504040204" pitchFamily="34" charset="0"/>
                </a:rPr>
                <a:t>Tiến</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triển</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sau</a:t>
              </a:r>
              <a:br>
                <a:rPr lang="en-US" sz="1400" b="1" kern="0" dirty="0">
                  <a:latin typeface="+mj-lt"/>
                  <a:ea typeface="Tahoma" panose="020B0604030504040204" pitchFamily="34" charset="0"/>
                  <a:cs typeface="Tahoma" panose="020B0604030504040204" pitchFamily="34" charset="0"/>
                </a:rPr>
              </a:br>
              <a:r>
                <a:rPr lang="en-US" sz="1400" b="1" kern="0" dirty="0">
                  <a:latin typeface="+mj-lt"/>
                  <a:ea typeface="Tahoma" panose="020B0604030504040204" pitchFamily="34" charset="0"/>
                  <a:cs typeface="Tahoma" panose="020B0604030504040204" pitchFamily="34" charset="0"/>
                </a:rPr>
                <a:t>≥4 </a:t>
              </a:r>
              <a:r>
                <a:rPr lang="en-US" sz="1400" b="1" kern="0" dirty="0" err="1">
                  <a:latin typeface="+mj-lt"/>
                  <a:ea typeface="Tahoma" panose="020B0604030504040204" pitchFamily="34" charset="0"/>
                  <a:cs typeface="Tahoma" panose="020B0604030504040204" pitchFamily="34" charset="0"/>
                </a:rPr>
                <a:t>chu</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kỳ</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với</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bộ</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đôi</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hoá</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trị</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có</a:t>
              </a:r>
              <a:r>
                <a:rPr lang="en-US" sz="1400" b="1" kern="0" dirty="0">
                  <a:latin typeface="+mj-lt"/>
                  <a:ea typeface="Tahoma" panose="020B0604030504040204" pitchFamily="34" charset="0"/>
                  <a:cs typeface="Tahoma" panose="020B0604030504040204" pitchFamily="34" charset="0"/>
                </a:rPr>
                <a:t> platinum</a:t>
              </a:r>
            </a:p>
            <a:p>
              <a:pPr algn="ctr">
                <a:spcAft>
                  <a:spcPts val="300"/>
                </a:spcAft>
                <a:defRPr/>
              </a:pPr>
              <a:endParaRPr lang="en-US" sz="1400" b="1" kern="0" dirty="0">
                <a:latin typeface="+mj-lt"/>
                <a:ea typeface="Tahoma" panose="020B0604030504040204" pitchFamily="34" charset="0"/>
                <a:cs typeface="Tahoma" panose="020B0604030504040204" pitchFamily="34" charset="0"/>
              </a:endParaRPr>
            </a:p>
            <a:p>
              <a:pPr algn="ctr">
                <a:spcAft>
                  <a:spcPts val="300"/>
                </a:spcAft>
                <a:defRPr/>
              </a:pPr>
              <a:r>
                <a:rPr lang="en-US" sz="1400" b="1" kern="0" dirty="0">
                  <a:latin typeface="+mj-lt"/>
                  <a:ea typeface="Tahoma" panose="020B0604030504040204" pitchFamily="34" charset="0"/>
                  <a:cs typeface="Tahoma" panose="020B0604030504040204" pitchFamily="34" charset="0"/>
                </a:rPr>
                <a:t>ECOG PS 0–1</a:t>
              </a:r>
            </a:p>
            <a:p>
              <a:pPr algn="ctr">
                <a:spcAft>
                  <a:spcPts val="300"/>
                </a:spcAft>
                <a:defRPr/>
              </a:pPr>
              <a:endParaRPr lang="en-US" sz="1400" b="1" kern="0" dirty="0">
                <a:latin typeface="+mj-lt"/>
                <a:ea typeface="Tahoma" panose="020B0604030504040204" pitchFamily="34" charset="0"/>
                <a:cs typeface="Tahoma" panose="020B0604030504040204" pitchFamily="34" charset="0"/>
              </a:endParaRPr>
            </a:p>
            <a:p>
              <a:pPr algn="ctr">
                <a:spcAft>
                  <a:spcPts val="300"/>
                </a:spcAft>
                <a:defRPr/>
              </a:pPr>
              <a:r>
                <a:rPr lang="en-US" sz="1400" b="1" kern="0" dirty="0" err="1">
                  <a:latin typeface="+mj-lt"/>
                  <a:ea typeface="Tahoma" panose="020B0604030504040204" pitchFamily="34" charset="0"/>
                  <a:cs typeface="Tahoma" panose="020B0604030504040204" pitchFamily="34" charset="0"/>
                </a:rPr>
                <a:t>Chức</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năng</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các</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cơ</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quan</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còn</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bình</a:t>
              </a:r>
              <a:r>
                <a:rPr lang="en-US" sz="1400" b="1" kern="0" dirty="0">
                  <a:latin typeface="+mj-lt"/>
                  <a:ea typeface="Tahoma" panose="020B0604030504040204" pitchFamily="34" charset="0"/>
                  <a:cs typeface="Tahoma" panose="020B0604030504040204" pitchFamily="34" charset="0"/>
                </a:rPr>
                <a:t> </a:t>
              </a:r>
              <a:r>
                <a:rPr lang="en-US" sz="1400" b="1" kern="0" dirty="0" err="1">
                  <a:latin typeface="+mj-lt"/>
                  <a:ea typeface="Tahoma" panose="020B0604030504040204" pitchFamily="34" charset="0"/>
                  <a:cs typeface="Tahoma" panose="020B0604030504040204" pitchFamily="34" charset="0"/>
                </a:rPr>
                <a:t>thường</a:t>
              </a:r>
              <a:endParaRPr lang="en-US" sz="1400" b="1" kern="0" dirty="0">
                <a:latin typeface="+mj-lt"/>
                <a:ea typeface="Tahoma" panose="020B0604030504040204" pitchFamily="34" charset="0"/>
                <a:cs typeface="Tahoma" panose="020B0604030504040204" pitchFamily="34" charset="0"/>
              </a:endParaRPr>
            </a:p>
          </p:txBody>
        </p:sp>
        <p:sp>
          <p:nvSpPr>
            <p:cNvPr id="15" name="AutoShape 20"/>
            <p:cNvSpPr>
              <a:spLocks noChangeArrowheads="1"/>
            </p:cNvSpPr>
            <p:nvPr/>
          </p:nvSpPr>
          <p:spPr bwMode="blackWhite">
            <a:xfrm>
              <a:off x="6555201" y="2866250"/>
              <a:ext cx="1452330" cy="1634247"/>
            </a:xfrm>
            <a:prstGeom prst="roundRect">
              <a:avLst>
                <a:gd name="adj" fmla="val 16667"/>
              </a:avLst>
            </a:prstGeom>
            <a:solidFill>
              <a:schemeClr val="accent4">
                <a:lumMod val="20000"/>
                <a:lumOff val="80000"/>
              </a:schemeClr>
            </a:solidFill>
            <a:ln w="38100" algn="ctr">
              <a:noFill/>
              <a:round/>
              <a:headEnd/>
              <a:tailEnd/>
            </a:ln>
          </p:spPr>
          <p:txBody>
            <a:bodyPr wrap="none" anchor="ctr"/>
            <a:lstStyle/>
            <a:p>
              <a:pPr algn="ctr"/>
              <a:r>
                <a:rPr lang="en-GB" sz="1400" b="1" u="sng" kern="0" dirty="0" err="1">
                  <a:latin typeface="+mj-lt"/>
                  <a:ea typeface="Tahoma" panose="020B0604030504040204" pitchFamily="34" charset="0"/>
                  <a:cs typeface="Tahoma" panose="020B0604030504040204" pitchFamily="34" charset="0"/>
                </a:rPr>
                <a:t>Tiêu</a:t>
              </a:r>
              <a:r>
                <a:rPr lang="en-GB" sz="1400" b="1" u="sng" kern="0" dirty="0">
                  <a:latin typeface="+mj-lt"/>
                  <a:ea typeface="Tahoma" panose="020B0604030504040204" pitchFamily="34" charset="0"/>
                  <a:cs typeface="Tahoma" panose="020B0604030504040204" pitchFamily="34" charset="0"/>
                </a:rPr>
                <a:t> </a:t>
              </a:r>
              <a:r>
                <a:rPr lang="en-GB" sz="1400" b="1" u="sng" kern="0" dirty="0" err="1">
                  <a:latin typeface="+mj-lt"/>
                  <a:ea typeface="Tahoma" panose="020B0604030504040204" pitchFamily="34" charset="0"/>
                  <a:cs typeface="Tahoma" panose="020B0604030504040204" pitchFamily="34" charset="0"/>
                </a:rPr>
                <a:t>chí</a:t>
              </a:r>
              <a:r>
                <a:rPr lang="en-GB" sz="1400" b="1" u="sng" kern="0" dirty="0">
                  <a:latin typeface="+mj-lt"/>
                  <a:ea typeface="Tahoma" panose="020B0604030504040204" pitchFamily="34" charset="0"/>
                  <a:cs typeface="Tahoma" panose="020B0604030504040204" pitchFamily="34" charset="0"/>
                </a:rPr>
                <a:t> </a:t>
              </a:r>
              <a:r>
                <a:rPr lang="en-GB" sz="1400" b="1" u="sng" kern="0" dirty="0" err="1">
                  <a:latin typeface="+mj-lt"/>
                  <a:ea typeface="Tahoma" panose="020B0604030504040204" pitchFamily="34" charset="0"/>
                  <a:cs typeface="Tahoma" panose="020B0604030504040204" pitchFamily="34" charset="0"/>
                </a:rPr>
                <a:t>chính</a:t>
              </a:r>
              <a:endParaRPr lang="en-GB" sz="1400" b="1" kern="0" dirty="0">
                <a:latin typeface="+mj-lt"/>
                <a:ea typeface="Tahoma" panose="020B0604030504040204" pitchFamily="34" charset="0"/>
                <a:cs typeface="Tahoma" panose="020B0604030504040204" pitchFamily="34" charset="0"/>
              </a:endParaRPr>
            </a:p>
            <a:p>
              <a:pPr algn="ctr"/>
              <a:r>
                <a:rPr lang="en-GB" sz="1400" b="1" kern="0" dirty="0">
                  <a:latin typeface="+mj-lt"/>
                  <a:ea typeface="Tahoma" panose="020B0604030504040204" pitchFamily="34" charset="0"/>
                  <a:cs typeface="Tahoma" panose="020B0604030504040204" pitchFamily="34" charset="0"/>
                </a:rPr>
                <a:t>PFS </a:t>
              </a:r>
            </a:p>
            <a:p>
              <a:pPr algn="ctr"/>
              <a:r>
                <a:rPr lang="en-GB" sz="1400" b="1" kern="0" dirty="0" err="1">
                  <a:latin typeface="+mj-lt"/>
                  <a:ea typeface="Tahoma" panose="020B0604030504040204" pitchFamily="34" charset="0"/>
                  <a:cs typeface="Tahoma" panose="020B0604030504040204" pitchFamily="34" charset="0"/>
                </a:rPr>
                <a:t>đánh</a:t>
              </a:r>
              <a:r>
                <a:rPr lang="en-GB" sz="1400" b="1" kern="0" dirty="0">
                  <a:latin typeface="+mj-lt"/>
                  <a:ea typeface="Tahoma" panose="020B0604030504040204" pitchFamily="34" charset="0"/>
                  <a:cs typeface="Tahoma" panose="020B0604030504040204" pitchFamily="34" charset="0"/>
                </a:rPr>
                <a:t> </a:t>
              </a:r>
              <a:r>
                <a:rPr lang="en-GB" sz="1400" b="1" kern="0" dirty="0" err="1">
                  <a:latin typeface="+mj-lt"/>
                  <a:ea typeface="Tahoma" panose="020B0604030504040204" pitchFamily="34" charset="0"/>
                  <a:cs typeface="Tahoma" panose="020B0604030504040204" pitchFamily="34" charset="0"/>
                </a:rPr>
                <a:t>giá</a:t>
              </a:r>
              <a:r>
                <a:rPr lang="en-GB" sz="1400" b="1" kern="0" dirty="0">
                  <a:latin typeface="+mj-lt"/>
                  <a:ea typeface="Tahoma" panose="020B0604030504040204" pitchFamily="34" charset="0"/>
                  <a:cs typeface="Tahoma" panose="020B0604030504040204" pitchFamily="34" charset="0"/>
                </a:rPr>
                <a:t> </a:t>
              </a:r>
              <a:r>
                <a:rPr lang="en-GB" sz="1400" b="1" kern="0" dirty="0" err="1">
                  <a:latin typeface="+mj-lt"/>
                  <a:ea typeface="Tahoma" panose="020B0604030504040204" pitchFamily="34" charset="0"/>
                  <a:cs typeface="Tahoma" panose="020B0604030504040204" pitchFamily="34" charset="0"/>
                </a:rPr>
                <a:t>độc</a:t>
              </a:r>
              <a:r>
                <a:rPr lang="en-GB" sz="1400" b="1" kern="0" dirty="0">
                  <a:latin typeface="+mj-lt"/>
                  <a:ea typeface="Tahoma" panose="020B0604030504040204" pitchFamily="34" charset="0"/>
                  <a:cs typeface="Tahoma" panose="020B0604030504040204" pitchFamily="34" charset="0"/>
                </a:rPr>
                <a:t> </a:t>
              </a:r>
              <a:r>
                <a:rPr lang="en-GB" sz="1400" b="1" kern="0" dirty="0" err="1">
                  <a:latin typeface="+mj-lt"/>
                  <a:ea typeface="Tahoma" panose="020B0604030504040204" pitchFamily="34" charset="0"/>
                  <a:cs typeface="Tahoma" panose="020B0604030504040204" pitchFamily="34" charset="0"/>
                </a:rPr>
                <a:t>lập</a:t>
              </a:r>
              <a:endParaRPr lang="en-US" sz="1400" b="1" dirty="0">
                <a:latin typeface="+mj-lt"/>
                <a:ea typeface="Tahoma" panose="020B0604030504040204" pitchFamily="34" charset="0"/>
                <a:cs typeface="Tahoma" panose="020B0604030504040204" pitchFamily="34" charset="0"/>
              </a:endParaRPr>
            </a:p>
          </p:txBody>
        </p:sp>
      </p:grpSp>
      <p:sp>
        <p:nvSpPr>
          <p:cNvPr id="20" name="Rectangle 19"/>
          <p:cNvSpPr/>
          <p:nvPr/>
        </p:nvSpPr>
        <p:spPr>
          <a:xfrm>
            <a:off x="1249680" y="6341299"/>
            <a:ext cx="1499128" cy="246221"/>
          </a:xfrm>
          <a:prstGeom prst="rect">
            <a:avLst/>
          </a:prstGeom>
        </p:spPr>
        <p:txBody>
          <a:bodyPr wrap="none">
            <a:spAutoFit/>
          </a:bodyPr>
          <a:lstStyle/>
          <a:p>
            <a:r>
              <a:rPr lang="en-GB" sz="1000" dirty="0">
                <a:ea typeface="Tahoma" panose="020B0604030504040204" pitchFamily="34" charset="0"/>
                <a:cs typeface="Tahoma" panose="020B0604030504040204" pitchFamily="34" charset="0"/>
              </a:rPr>
              <a:t>Lancet Oncol 2015 897</a:t>
            </a:r>
            <a:endParaRPr lang="en-US" sz="1000" dirty="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783681684"/>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8103" y="196362"/>
            <a:ext cx="7913077" cy="566822"/>
          </a:xfrm>
        </p:spPr>
        <p:txBody>
          <a:bodyPr vert="horz" wrap="square" lIns="0" tIns="12700" rIns="0" bIns="0" rtlCol="0" anchor="t" anchorCtr="0">
            <a:spAutoFit/>
          </a:bodyPr>
          <a:lstStyle/>
          <a:p>
            <a:pPr marL="38100" defTabSz="914400">
              <a:lnSpc>
                <a:spcPct val="100000"/>
              </a:lnSpc>
              <a:spcBef>
                <a:spcPts val="100"/>
              </a:spcBef>
            </a:pPr>
            <a:r>
              <a:rPr lang="en-GB" sz="3600" dirty="0">
                <a:solidFill>
                  <a:srgbClr val="004D99"/>
                </a:solidFill>
                <a:highlight>
                  <a:srgbClr val="FFFF00"/>
                </a:highlight>
                <a:latin typeface="+mn-lt"/>
                <a:cs typeface="Arial"/>
              </a:rPr>
              <a:t>LUX-Lung 8</a:t>
            </a:r>
            <a:r>
              <a:rPr lang="en-GB" sz="3600" dirty="0">
                <a:solidFill>
                  <a:srgbClr val="004D99"/>
                </a:solidFill>
                <a:latin typeface="+mn-lt"/>
                <a:cs typeface="Arial"/>
              </a:rPr>
              <a:t>: </a:t>
            </a:r>
            <a:r>
              <a:rPr lang="en-GB" sz="3600" dirty="0" err="1">
                <a:solidFill>
                  <a:srgbClr val="004D99"/>
                </a:solidFill>
                <a:latin typeface="+mn-lt"/>
                <a:cs typeface="Arial"/>
              </a:rPr>
              <a:t>Dân</a:t>
            </a:r>
            <a:r>
              <a:rPr lang="en-GB" sz="3600" dirty="0">
                <a:solidFill>
                  <a:srgbClr val="004D99"/>
                </a:solidFill>
                <a:latin typeface="+mn-lt"/>
                <a:cs typeface="Arial"/>
              </a:rPr>
              <a:t> số nghiên cứu</a:t>
            </a:r>
          </a:p>
        </p:txBody>
      </p:sp>
      <p:graphicFrame>
        <p:nvGraphicFramePr>
          <p:cNvPr id="7" name="Table 6"/>
          <p:cNvGraphicFramePr>
            <a:graphicFrameLocks noGrp="1"/>
          </p:cNvGraphicFramePr>
          <p:nvPr/>
        </p:nvGraphicFramePr>
        <p:xfrm>
          <a:off x="1143000" y="975360"/>
          <a:ext cx="9124405" cy="5141046"/>
        </p:xfrm>
        <a:graphic>
          <a:graphicData uri="http://schemas.openxmlformats.org/drawingml/2006/table">
            <a:tbl>
              <a:tblPr/>
              <a:tblGrid>
                <a:gridCol w="1548306">
                  <a:extLst>
                    <a:ext uri="{9D8B030D-6E8A-4147-A177-3AD203B41FA5}">
                      <a16:colId xmlns:a16="http://schemas.microsoft.com/office/drawing/2014/main" val="20000"/>
                    </a:ext>
                  </a:extLst>
                </a:gridCol>
                <a:gridCol w="3232432">
                  <a:extLst>
                    <a:ext uri="{9D8B030D-6E8A-4147-A177-3AD203B41FA5}">
                      <a16:colId xmlns:a16="http://schemas.microsoft.com/office/drawing/2014/main" val="20001"/>
                    </a:ext>
                  </a:extLst>
                </a:gridCol>
                <a:gridCol w="2260923">
                  <a:extLst>
                    <a:ext uri="{9D8B030D-6E8A-4147-A177-3AD203B41FA5}">
                      <a16:colId xmlns:a16="http://schemas.microsoft.com/office/drawing/2014/main" val="20002"/>
                    </a:ext>
                  </a:extLst>
                </a:gridCol>
                <a:gridCol w="2082744">
                  <a:extLst>
                    <a:ext uri="{9D8B030D-6E8A-4147-A177-3AD203B41FA5}">
                      <a16:colId xmlns:a16="http://schemas.microsoft.com/office/drawing/2014/main" val="20003"/>
                    </a:ext>
                  </a:extLst>
                </a:gridCol>
              </a:tblGrid>
              <a:tr h="329129">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800" b="1" i="0" u="none" strike="noStrike" cap="none" normalizeH="0" baseline="0" dirty="0">
                        <a:ln>
                          <a:noFill/>
                        </a:ln>
                        <a:solidFill>
                          <a:schemeClr val="bg1"/>
                        </a:solidFill>
                        <a:effectLst/>
                        <a:latin typeface="+mn-lt"/>
                        <a:ea typeface="SimSun" pitchFamily="2" charset="-122"/>
                        <a:cs typeface="SimSun" pitchFamily="2" charset="-122"/>
                      </a:endParaRPr>
                    </a:p>
                  </a:txBody>
                  <a:tcPr marL="18233" marR="18233" marT="0" marB="0"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2060"/>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800" b="1" i="0" u="none" strike="noStrike" cap="none" normalizeH="0" baseline="0" dirty="0">
                          <a:ln>
                            <a:noFill/>
                          </a:ln>
                          <a:solidFill>
                            <a:schemeClr val="bg1"/>
                          </a:solidFill>
                          <a:effectLst/>
                          <a:latin typeface="+mn-lt"/>
                          <a:cs typeface="Arial" pitchFamily="34" charset="0"/>
                        </a:rPr>
                        <a:t> </a:t>
                      </a:r>
                      <a:endParaRPr kumimoji="0" lang="en-US" sz="1800" b="1" i="0" u="none" strike="noStrike" cap="none" normalizeH="0" baseline="0" dirty="0">
                        <a:ln>
                          <a:noFill/>
                        </a:ln>
                        <a:solidFill>
                          <a:schemeClr val="bg1"/>
                        </a:solidFill>
                        <a:effectLst/>
                        <a:latin typeface="+mn-lt"/>
                        <a:ea typeface="SimSun" pitchFamily="2" charset="-122"/>
                        <a:cs typeface="SimSun" pitchFamily="2" charset="-122"/>
                      </a:endParaRPr>
                    </a:p>
                  </a:txBody>
                  <a:tcPr marL="18233" marR="18233" marT="0" marB="0"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2060"/>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800" b="1" i="0" u="none" strike="noStrike" cap="none" normalizeH="0" baseline="0" dirty="0">
                          <a:ln>
                            <a:noFill/>
                          </a:ln>
                          <a:solidFill>
                            <a:schemeClr val="bg1"/>
                          </a:solidFill>
                          <a:effectLst/>
                          <a:latin typeface="+mn-lt"/>
                          <a:cs typeface="Arial" pitchFamily="34" charset="0"/>
                        </a:rPr>
                        <a:t>Afatinib  </a:t>
                      </a:r>
                    </a:p>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800" b="1" i="0" u="none" strike="noStrike" cap="none" normalizeH="0" baseline="0" dirty="0">
                          <a:ln>
                            <a:noFill/>
                          </a:ln>
                          <a:solidFill>
                            <a:schemeClr val="bg1"/>
                          </a:solidFill>
                          <a:effectLst/>
                          <a:latin typeface="+mn-lt"/>
                          <a:ea typeface="SimSun" pitchFamily="2" charset="-122"/>
                          <a:cs typeface="Arial" pitchFamily="34" charset="0"/>
                        </a:rPr>
                        <a:t>N=398 (%)</a:t>
                      </a:r>
                    </a:p>
                  </a:txBody>
                  <a:tcPr marL="18233" marR="18233" marT="0" marB="0"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2060"/>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800" b="1" i="0" u="none" strike="noStrike" cap="none" normalizeH="0" baseline="0" dirty="0">
                          <a:ln>
                            <a:noFill/>
                          </a:ln>
                          <a:solidFill>
                            <a:schemeClr val="bg1"/>
                          </a:solidFill>
                          <a:effectLst/>
                          <a:latin typeface="+mn-lt"/>
                          <a:cs typeface="Arial" pitchFamily="34" charset="0"/>
                        </a:rPr>
                        <a:t>Erlotinib </a:t>
                      </a:r>
                    </a:p>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800" b="1" i="0" u="none" strike="noStrike" cap="none" normalizeH="0" baseline="0" dirty="0">
                          <a:ln>
                            <a:noFill/>
                          </a:ln>
                          <a:solidFill>
                            <a:schemeClr val="bg1"/>
                          </a:solidFill>
                          <a:effectLst/>
                          <a:latin typeface="+mn-lt"/>
                          <a:ea typeface="SimSun" pitchFamily="2" charset="-122"/>
                          <a:cs typeface="Arial" pitchFamily="34" charset="0"/>
                        </a:rPr>
                        <a:t>N=397 (%) </a:t>
                      </a:r>
                    </a:p>
                  </a:txBody>
                  <a:tcPr marL="18233" marR="18233" marT="0" marB="0"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2060"/>
                    </a:solidFill>
                  </a:tcPr>
                </a:tc>
                <a:extLst>
                  <a:ext uri="{0D108BD9-81ED-4DB2-BD59-A6C34878D82A}">
                    <a16:rowId xmlns:a16="http://schemas.microsoft.com/office/drawing/2014/main" val="10000"/>
                  </a:ext>
                </a:extLst>
              </a:tr>
              <a:tr h="241629">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lumMod val="50000"/>
                            </a:schemeClr>
                          </a:solidFill>
                          <a:effectLst/>
                          <a:latin typeface="+mn-lt"/>
                          <a:ea typeface="SimSun" pitchFamily="2" charset="-122"/>
                          <a:cs typeface="SimSun" pitchFamily="2" charset="-122"/>
                        </a:rPr>
                        <a:t>Tuổi</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Trung vị  (Min-Max)</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65,0 (36-84) </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64,0 (35-88) </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1"/>
                  </a:ext>
                </a:extLst>
              </a:tr>
              <a:tr h="76782">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68496">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lumMod val="50000"/>
                            </a:schemeClr>
                          </a:solidFill>
                          <a:effectLst/>
                          <a:latin typeface="+mn-lt"/>
                          <a:ea typeface="SimSun" pitchFamily="2" charset="-122"/>
                          <a:cs typeface="SimSun" pitchFamily="2" charset="-122"/>
                        </a:rPr>
                        <a:t>Giới</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Nam</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335 (84,2)</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331</a:t>
                      </a:r>
                      <a:r>
                        <a:rPr kumimoji="0" lang="en-US" sz="1400" b="0" i="0" u="none" strike="noStrike" cap="none" normalizeH="0" baseline="0" dirty="0">
                          <a:ln>
                            <a:noFill/>
                          </a:ln>
                          <a:solidFill>
                            <a:schemeClr val="tx1">
                              <a:lumMod val="50000"/>
                            </a:schemeClr>
                          </a:solidFill>
                          <a:effectLst/>
                          <a:latin typeface="+mn-lt"/>
                          <a:ea typeface="SimSun" pitchFamily="2" charset="-122"/>
                          <a:cs typeface="Arial" pitchFamily="34" charset="0"/>
                        </a:rPr>
                        <a:t> </a:t>
                      </a:r>
                      <a:r>
                        <a:rPr kumimoji="0" lang="en-US" sz="1400" b="0" i="0" u="none" strike="noStrike" cap="none" normalizeH="0" baseline="0" dirty="0">
                          <a:ln>
                            <a:noFill/>
                          </a:ln>
                          <a:solidFill>
                            <a:schemeClr val="tx1">
                              <a:lumMod val="50000"/>
                            </a:schemeClr>
                          </a:solidFill>
                          <a:effectLst/>
                          <a:latin typeface="+mn-lt"/>
                          <a:cs typeface="Arial" pitchFamily="34" charset="0"/>
                        </a:rPr>
                        <a:t>(83,4)</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3"/>
                  </a:ext>
                </a:extLst>
              </a:tr>
              <a:tr h="76782">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68496">
                <a:tc rowSpan="2">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lumMod val="50000"/>
                            </a:schemeClr>
                          </a:solidFill>
                          <a:effectLst/>
                          <a:latin typeface="+mn-lt"/>
                          <a:ea typeface="SimSun" pitchFamily="2" charset="-122"/>
                          <a:cs typeface="SimSun" pitchFamily="2" charset="-122"/>
                        </a:rPr>
                        <a:t>ECOG ban đầu*</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0</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126 (31,7)</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134 (33,8)</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5"/>
                  </a:ext>
                </a:extLst>
              </a:tr>
              <a:tr h="264345">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1</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mn-ea"/>
                          <a:cs typeface="Arial" pitchFamily="34" charset="0"/>
                        </a:rPr>
                        <a:t>269 (67,6)</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mn-ea"/>
                          <a:cs typeface="Arial" pitchFamily="34" charset="0"/>
                        </a:rPr>
                        <a:t>262 (66,0)</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6"/>
                  </a:ext>
                </a:extLst>
              </a:tr>
              <a:tr h="46021">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300" b="0" i="0" u="none" strike="noStrike" kern="1200"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68496">
                <a:tc rowSpan="4">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lumMod val="50000"/>
                            </a:schemeClr>
                          </a:solidFill>
                          <a:effectLst/>
                          <a:latin typeface="+mn-lt"/>
                          <a:ea typeface="SimSun" pitchFamily="2" charset="-122"/>
                          <a:cs typeface="SimSun" pitchFamily="2" charset="-122"/>
                        </a:rPr>
                        <a:t>Chủng tộc</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err="1">
                          <a:ln>
                            <a:noFill/>
                          </a:ln>
                          <a:solidFill>
                            <a:schemeClr val="tx1">
                              <a:lumMod val="50000"/>
                            </a:schemeClr>
                          </a:solidFill>
                          <a:effectLst/>
                          <a:latin typeface="+mn-lt"/>
                          <a:ea typeface="SimSun" pitchFamily="2" charset="-122"/>
                          <a:cs typeface="SimSun" pitchFamily="2" charset="-122"/>
                        </a:rPr>
                        <a:t>Mỹ,Ấn</a:t>
                      </a: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,/Dân Alaska</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2 (0,5)</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2 (0,5)</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8"/>
                  </a:ext>
                </a:extLst>
              </a:tr>
              <a:tr h="268496">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Châu Á</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97 (24,4)</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94 (23,7)</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9"/>
                  </a:ext>
                </a:extLst>
              </a:tr>
              <a:tr h="268496">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dirty="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Mỹ gốc Phi/ da đen,</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7 (1,8)</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8 (2,0)</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0"/>
                  </a:ext>
                </a:extLst>
              </a:tr>
              <a:tr h="268496">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1" i="0" u="none" strike="noStrike" cap="none" normalizeH="0" baseline="0" dirty="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 Da trắng</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288 (72,4)</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291 (73,3)</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1"/>
                  </a:ext>
                </a:extLst>
              </a:tr>
              <a:tr h="76782">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68496">
                <a:tc rowSpan="2">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lumMod val="50000"/>
                            </a:schemeClr>
                          </a:solidFill>
                          <a:effectLst/>
                          <a:latin typeface="+mn-lt"/>
                          <a:ea typeface="SimSun" pitchFamily="2" charset="-122"/>
                          <a:cs typeface="SimSun" pitchFamily="2" charset="-122"/>
                        </a:rPr>
                        <a:t>Phân tầng theo chủng tộc</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defRPr/>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 Không phải  Đông Á</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312 (78,4)</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311 (78,3)</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3"/>
                  </a:ext>
                </a:extLst>
              </a:tr>
              <a:tr h="268496">
                <a:tc vMerge="1">
                  <a:txBody>
                    <a:bodyPr/>
                    <a:lstStyle/>
                    <a:p>
                      <a:endParaRPr lang="en-GB"/>
                    </a:p>
                  </a:txBody>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 Đông Á</a:t>
                      </a: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86 (21,6)</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86 (21,7)</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4"/>
                  </a:ext>
                </a:extLst>
              </a:tr>
              <a:tr h="92102">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00" b="1"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600" b="0" i="0" u="none" strike="noStrike" kern="1200" cap="none" normalizeH="0" baseline="0" dirty="0">
                        <a:ln>
                          <a:noFill/>
                        </a:ln>
                        <a:solidFill>
                          <a:schemeClr val="tx1">
                            <a:lumMod val="50000"/>
                          </a:schemeClr>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1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68496">
                <a:tc rowSpan="3">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1" i="0" u="none" strike="noStrike" cap="none" normalizeH="0" baseline="0" dirty="0">
                          <a:ln>
                            <a:noFill/>
                          </a:ln>
                          <a:solidFill>
                            <a:schemeClr val="tx1">
                              <a:lumMod val="50000"/>
                            </a:schemeClr>
                          </a:solidFill>
                          <a:effectLst/>
                          <a:latin typeface="+mn-lt"/>
                          <a:cs typeface="Arial" pitchFamily="34" charset="0"/>
                        </a:rPr>
                        <a:t> Tiền sử hút thuốc</a:t>
                      </a:r>
                      <a:endParaRPr kumimoji="0" lang="en-US" sz="1400" b="1"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Chưa từng hút</a:t>
                      </a: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26 (6,5)</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18 (4,5)</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6"/>
                  </a:ext>
                </a:extLst>
              </a:tr>
              <a:tr h="268496">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0" i="0" u="none" strike="noStrike" cap="none" normalizeH="0" baseline="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Hút ít </a:t>
                      </a:r>
                      <a:r>
                        <a:rPr lang="en-US" sz="1400" b="0" baseline="30000" dirty="0">
                          <a:solidFill>
                            <a:schemeClr val="tx1">
                              <a:lumMod val="50000"/>
                            </a:schemeClr>
                          </a:solidFill>
                          <a:latin typeface="+mn-lt"/>
                        </a:rPr>
                        <a:t>†</a:t>
                      </a: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 </a:t>
                      </a: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11 (2,8)</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12 (3,0)</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7"/>
                  </a:ext>
                </a:extLst>
              </a:tr>
              <a:tr h="271514">
                <a:tc vMerge="1">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600" b="0" i="0" u="none" strike="noStrike" cap="none" normalizeH="0" baseline="0">
                        <a:ln>
                          <a:noFill/>
                        </a:ln>
                        <a:solidFill>
                          <a:schemeClr val="tx1"/>
                        </a:solidFill>
                        <a:effectLst/>
                        <a:latin typeface="BISansBaCond" panose="02000006050000020004" pitchFamily="2" charset="-70"/>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Những người đã/đang hút khác</a:t>
                      </a: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361 (90,7)</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b="0" i="0" u="none" strike="noStrike" cap="none" normalizeH="0" baseline="0" dirty="0">
                          <a:ln>
                            <a:noFill/>
                          </a:ln>
                          <a:solidFill>
                            <a:schemeClr val="tx1">
                              <a:lumMod val="50000"/>
                            </a:schemeClr>
                          </a:solidFill>
                          <a:effectLst/>
                          <a:latin typeface="+mn-lt"/>
                          <a:cs typeface="Arial" pitchFamily="34" charset="0"/>
                        </a:rPr>
                        <a:t>367 (92,4)</a:t>
                      </a:r>
                      <a:endParaRPr kumimoji="0" lang="en-US" sz="1400" b="0"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25368" marR="25368"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18"/>
                  </a:ext>
                </a:extLst>
              </a:tr>
              <a:tr h="76782">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1"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endParaRPr kumimoji="0" lang="en-US" sz="500" b="0" i="0" u="none" strike="noStrike" kern="1200" cap="none" normalizeH="0" baseline="0" dirty="0">
                        <a:ln>
                          <a:noFill/>
                        </a:ln>
                        <a:solidFill>
                          <a:schemeClr val="tx1">
                            <a:lumMod val="50000"/>
                          </a:schemeClr>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defRPr/>
                      </a:pPr>
                      <a:endParaRPr kumimoji="0" lang="en-US" sz="500" b="0" i="0" u="none" strike="noStrike" kern="1200" cap="none" normalizeH="0" baseline="0" dirty="0">
                        <a:ln>
                          <a:noFill/>
                        </a:ln>
                        <a:solidFill>
                          <a:schemeClr val="tx1">
                            <a:lumMod val="50000"/>
                          </a:schemeClr>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68496">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lang="en-US" sz="1400" b="1" baseline="0" dirty="0">
                          <a:solidFill>
                            <a:schemeClr val="tx1">
                              <a:lumMod val="50000"/>
                            </a:schemeClr>
                          </a:solidFill>
                          <a:latin typeface="+mn-lt"/>
                        </a:rPr>
                        <a:t>Giai đoạn</a:t>
                      </a:r>
                      <a:r>
                        <a:rPr lang="en-US" sz="1400" baseline="30000" dirty="0">
                          <a:solidFill>
                            <a:schemeClr val="tx1">
                              <a:lumMod val="50000"/>
                            </a:schemeClr>
                          </a:solidFill>
                          <a:latin typeface="+mn-lt"/>
                        </a:rPr>
                        <a:t>  ‡</a:t>
                      </a:r>
                      <a:endParaRPr kumimoji="0" lang="en-US" sz="1400" b="1"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         IIIB</a:t>
                      </a: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GB" sz="1400" b="0" i="0" u="none" strike="noStrike" kern="1200" cap="none" normalizeH="0" baseline="0" dirty="0">
                          <a:ln>
                            <a:noFill/>
                          </a:ln>
                          <a:solidFill>
                            <a:schemeClr val="tx1">
                              <a:lumMod val="50000"/>
                            </a:schemeClr>
                          </a:solidFill>
                          <a:effectLst/>
                          <a:latin typeface="+mn-lt"/>
                          <a:ea typeface="+mn-ea"/>
                          <a:cs typeface="Arial" pitchFamily="34" charset="0"/>
                        </a:rPr>
                        <a:t>48 (12,1)</a:t>
                      </a:r>
                      <a:endParaRPr kumimoji="0" lang="en-US" sz="1400" b="0" i="0" u="none" strike="noStrike" kern="1200" cap="none" normalizeH="0" baseline="0" dirty="0">
                        <a:ln>
                          <a:noFill/>
                        </a:ln>
                        <a:solidFill>
                          <a:schemeClr val="tx1">
                            <a:lumMod val="50000"/>
                          </a:schemeClr>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defRPr/>
                      </a:pPr>
                      <a:r>
                        <a:rPr kumimoji="0" lang="en-GB" sz="1400" b="0" i="0" u="none" strike="noStrike" kern="1200" cap="none" normalizeH="0" baseline="0" dirty="0">
                          <a:ln>
                            <a:noFill/>
                          </a:ln>
                          <a:solidFill>
                            <a:schemeClr val="tx1">
                              <a:lumMod val="50000"/>
                            </a:schemeClr>
                          </a:solidFill>
                          <a:effectLst/>
                          <a:latin typeface="+mn-lt"/>
                          <a:ea typeface="+mn-ea"/>
                          <a:cs typeface="Arial" pitchFamily="34" charset="0"/>
                        </a:rPr>
                        <a:t>48 (12,1)</a:t>
                      </a:r>
                      <a:endParaRPr kumimoji="0" lang="en-US" sz="1400" b="0" i="0" u="none" strike="noStrike" kern="1200" cap="none" normalizeH="0" baseline="0" dirty="0">
                        <a:ln>
                          <a:noFill/>
                        </a:ln>
                        <a:solidFill>
                          <a:schemeClr val="tx1">
                            <a:lumMod val="50000"/>
                          </a:schemeClr>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20"/>
                  </a:ext>
                </a:extLst>
              </a:tr>
              <a:tr h="268496">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endParaRPr kumimoji="0" lang="en-US" sz="1400" b="1" i="0" u="none" strike="noStrike" cap="none" normalizeH="0" baseline="0" dirty="0">
                        <a:ln>
                          <a:noFill/>
                        </a:ln>
                        <a:solidFill>
                          <a:schemeClr val="tx1">
                            <a:lumMod val="50000"/>
                          </a:schemeClr>
                        </a:solidFill>
                        <a:effectLst/>
                        <a:latin typeface="+mn-lt"/>
                        <a:ea typeface="SimSun" pitchFamily="2" charset="-122"/>
                        <a:cs typeface="SimSun" pitchFamily="2" charset="-122"/>
                      </a:endParaRPr>
                    </a:p>
                  </a:txBody>
                  <a:tcPr marL="18233" marR="18233" marT="0" marB="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b="0" i="0" u="none" strike="noStrike" kern="1200" cap="none" normalizeH="0" baseline="0" dirty="0">
                          <a:ln>
                            <a:noFill/>
                          </a:ln>
                          <a:solidFill>
                            <a:schemeClr val="tx1">
                              <a:lumMod val="50000"/>
                            </a:schemeClr>
                          </a:solidFill>
                          <a:effectLst/>
                          <a:latin typeface="+mn-lt"/>
                          <a:ea typeface="SimSun" pitchFamily="2" charset="-122"/>
                          <a:cs typeface="SimSun" pitchFamily="2" charset="-122"/>
                        </a:rPr>
                        <a:t>         IV</a:t>
                      </a: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GB" sz="1400" b="0" i="0" u="none" strike="noStrike" kern="1200" cap="none" normalizeH="0" baseline="0" dirty="0">
                          <a:ln>
                            <a:noFill/>
                          </a:ln>
                          <a:solidFill>
                            <a:schemeClr val="tx1">
                              <a:lumMod val="50000"/>
                            </a:schemeClr>
                          </a:solidFill>
                          <a:effectLst/>
                          <a:latin typeface="+mn-lt"/>
                          <a:ea typeface="+mn-ea"/>
                          <a:cs typeface="Arial" pitchFamily="34" charset="0"/>
                        </a:rPr>
                        <a:t>349 (87,7)</a:t>
                      </a:r>
                      <a:endParaRPr kumimoji="0" lang="en-US" sz="1400" b="0" i="0" u="none" strike="noStrike" kern="1200" cap="none" normalizeH="0" baseline="0" dirty="0">
                        <a:ln>
                          <a:noFill/>
                        </a:ln>
                        <a:solidFill>
                          <a:schemeClr val="tx1">
                            <a:lumMod val="50000"/>
                          </a:schemeClr>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GB" sz="1400" b="0" i="0" u="none" strike="noStrike" kern="1200" cap="none" normalizeH="0" baseline="0" dirty="0">
                          <a:ln>
                            <a:noFill/>
                          </a:ln>
                          <a:solidFill>
                            <a:schemeClr val="tx1">
                              <a:lumMod val="50000"/>
                            </a:schemeClr>
                          </a:solidFill>
                          <a:effectLst/>
                          <a:latin typeface="+mn-lt"/>
                          <a:ea typeface="+mn-ea"/>
                          <a:cs typeface="Arial" pitchFamily="34" charset="0"/>
                        </a:rPr>
                        <a:t>345 (86,9)</a:t>
                      </a:r>
                      <a:endParaRPr kumimoji="0" lang="en-US" sz="1400" b="0" i="0" u="none" strike="noStrike" kern="1200" cap="none" normalizeH="0" baseline="0" dirty="0">
                        <a:ln>
                          <a:noFill/>
                        </a:ln>
                        <a:solidFill>
                          <a:schemeClr val="tx1">
                            <a:lumMod val="50000"/>
                          </a:schemeClr>
                        </a:solidFill>
                        <a:effectLst/>
                        <a:latin typeface="+mn-lt"/>
                        <a:ea typeface="+mn-ea"/>
                        <a:cs typeface="Arial" pitchFamily="34" charset="0"/>
                      </a:endParaRPr>
                    </a:p>
                  </a:txBody>
                  <a:tcPr marL="18233" marR="18233"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21"/>
                  </a:ext>
                </a:extLst>
              </a:tr>
            </a:tbl>
          </a:graphicData>
        </a:graphic>
      </p:graphicFrame>
      <p:sp>
        <p:nvSpPr>
          <p:cNvPr id="3" name="Rectangle 2"/>
          <p:cNvSpPr/>
          <p:nvPr/>
        </p:nvSpPr>
        <p:spPr>
          <a:xfrm>
            <a:off x="1143000" y="6280174"/>
            <a:ext cx="7010400" cy="553998"/>
          </a:xfrm>
          <a:prstGeom prst="rect">
            <a:avLst/>
          </a:prstGeom>
          <a:noFill/>
        </p:spPr>
        <p:txBody>
          <a:bodyPr wrap="square">
            <a:spAutoFit/>
          </a:bodyPr>
          <a:lstStyle/>
          <a:p>
            <a:r>
              <a:rPr lang="en-GB" sz="1000" dirty="0">
                <a:solidFill>
                  <a:srgbClr val="000000"/>
                </a:solidFill>
              </a:rPr>
              <a:t>*&lt;1% là ECOG PS 2</a:t>
            </a:r>
          </a:p>
          <a:p>
            <a:r>
              <a:rPr lang="en-US" sz="1000" baseline="30000" dirty="0">
                <a:solidFill>
                  <a:srgbClr val="000000"/>
                </a:solidFill>
              </a:rPr>
              <a:t>†</a:t>
            </a:r>
            <a:r>
              <a:rPr lang="en-US" sz="1000" dirty="0">
                <a:solidFill>
                  <a:srgbClr val="000000"/>
                </a:solidFill>
              </a:rPr>
              <a:t>&lt;15 gói-năm và dừng &gt;1 năm trước chẩn đoán</a:t>
            </a:r>
          </a:p>
          <a:p>
            <a:r>
              <a:rPr lang="en-US" sz="1000" baseline="30000" dirty="0">
                <a:solidFill>
                  <a:srgbClr val="000000"/>
                </a:solidFill>
              </a:rPr>
              <a:t>‡</a:t>
            </a:r>
            <a:r>
              <a:rPr lang="en-GB" sz="1000" dirty="0">
                <a:solidFill>
                  <a:srgbClr val="000000"/>
                </a:solidFill>
              </a:rPr>
              <a:t>&lt;1% là giai đoạn </a:t>
            </a:r>
            <a:r>
              <a:rPr lang="en-US" sz="1000" dirty="0">
                <a:solidFill>
                  <a:srgbClr val="000000"/>
                </a:solidFill>
              </a:rPr>
              <a:t>IIIA </a:t>
            </a:r>
            <a:endParaRPr lang="en-GB" sz="1000" dirty="0">
              <a:solidFill>
                <a:prstClr val="black"/>
              </a:solidFill>
            </a:endParaRPr>
          </a:p>
        </p:txBody>
      </p:sp>
    </p:spTree>
    <p:extLst>
      <p:ext uri="{BB962C8B-B14F-4D97-AF65-F5344CB8AC3E}">
        <p14:creationId xmlns:p14="http://schemas.microsoft.com/office/powerpoint/2010/main" val="141030215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791633" y="6309225"/>
            <a:ext cx="10627216" cy="485327"/>
          </a:xfrm>
          <a:prstGeom prst="rect">
            <a:avLst/>
          </a:prstGeom>
        </p:spPr>
        <p:txBody>
          <a:bodyPr vert="horz" lIns="0" tIns="0" rIns="0" bIns="0" rtlCol="0" anchor="t" anchorCtr="0"/>
          <a:lstStyle>
            <a:defPPr>
              <a:defRPr lang="vi-VN"/>
            </a:defPPr>
            <a:lvl1pPr marL="0" algn="l" defTabSz="914400" rtl="0" eaLnBrk="1" latinLnBrk="0" hangingPunct="1">
              <a:defRPr sz="1066" kern="1200" baseline="0">
                <a:solidFill>
                  <a:schemeClr val="tx1"/>
                </a:solidFill>
                <a:latin typeface="Arial" panose="020B0604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000" dirty="0"/>
          </a:p>
        </p:txBody>
      </p:sp>
      <p:sp>
        <p:nvSpPr>
          <p:cNvPr id="7" name="Title 2"/>
          <p:cNvSpPr>
            <a:spLocks noGrp="1"/>
          </p:cNvSpPr>
          <p:nvPr>
            <p:ph type="title"/>
          </p:nvPr>
        </p:nvSpPr>
        <p:spPr>
          <a:xfrm>
            <a:off x="882992" y="151241"/>
            <a:ext cx="10653183" cy="1120820"/>
          </a:xfrm>
        </p:spPr>
        <p:txBody>
          <a:bodyPr vert="horz" wrap="square" lIns="0" tIns="12700" rIns="0" bIns="0" rtlCol="0" anchor="t" anchorCtr="0">
            <a:spAutoFit/>
          </a:bodyPr>
          <a:lstStyle/>
          <a:p>
            <a:pPr marL="38100" defTabSz="914400">
              <a:lnSpc>
                <a:spcPct val="100000"/>
              </a:lnSpc>
              <a:spcBef>
                <a:spcPts val="100"/>
              </a:spcBef>
            </a:pPr>
            <a:r>
              <a:rPr lang="en-US" sz="3600" dirty="0">
                <a:solidFill>
                  <a:srgbClr val="004D99"/>
                </a:solidFill>
                <a:highlight>
                  <a:srgbClr val="FFFF00"/>
                </a:highlight>
                <a:latin typeface="+mn-lt"/>
                <a:cs typeface="Arial"/>
              </a:rPr>
              <a:t>LUX-Lung 8</a:t>
            </a:r>
            <a:r>
              <a:rPr lang="en-US" sz="3600" dirty="0">
                <a:solidFill>
                  <a:srgbClr val="004D99"/>
                </a:solidFill>
                <a:latin typeface="+mn-lt"/>
                <a:cs typeface="Arial"/>
              </a:rPr>
              <a:t>: Afatinib </a:t>
            </a:r>
            <a:r>
              <a:rPr lang="en-US" sz="3600" dirty="0" err="1">
                <a:solidFill>
                  <a:srgbClr val="004D99"/>
                </a:solidFill>
                <a:latin typeface="+mn-lt"/>
                <a:cs typeface="Arial"/>
              </a:rPr>
              <a:t>cải</a:t>
            </a:r>
            <a:r>
              <a:rPr lang="en-US" sz="3600" dirty="0">
                <a:solidFill>
                  <a:srgbClr val="004D99"/>
                </a:solidFill>
                <a:latin typeface="+mn-lt"/>
                <a:cs typeface="Arial"/>
              </a:rPr>
              <a:t> </a:t>
            </a:r>
            <a:r>
              <a:rPr lang="en-US" sz="3600" dirty="0" err="1">
                <a:solidFill>
                  <a:srgbClr val="004D99"/>
                </a:solidFill>
                <a:latin typeface="+mn-lt"/>
                <a:cs typeface="Arial"/>
              </a:rPr>
              <a:t>thiện</a:t>
            </a:r>
            <a:r>
              <a:rPr lang="en-US" sz="3600" dirty="0">
                <a:solidFill>
                  <a:srgbClr val="004D99"/>
                </a:solidFill>
                <a:latin typeface="+mn-lt"/>
                <a:cs typeface="Arial"/>
              </a:rPr>
              <a:t> </a:t>
            </a:r>
            <a:r>
              <a:rPr lang="en-US" sz="3600" dirty="0" err="1">
                <a:solidFill>
                  <a:srgbClr val="004D99"/>
                </a:solidFill>
                <a:latin typeface="+mn-lt"/>
                <a:cs typeface="Arial"/>
              </a:rPr>
              <a:t>có</a:t>
            </a:r>
            <a:r>
              <a:rPr lang="en-US" sz="3600" dirty="0">
                <a:solidFill>
                  <a:srgbClr val="004D99"/>
                </a:solidFill>
                <a:latin typeface="+mn-lt"/>
                <a:cs typeface="Arial"/>
              </a:rPr>
              <a:t> ý </a:t>
            </a:r>
            <a:r>
              <a:rPr lang="en-US" sz="3600" dirty="0" err="1">
                <a:solidFill>
                  <a:srgbClr val="004D99"/>
                </a:solidFill>
                <a:latin typeface="+mn-lt"/>
                <a:cs typeface="Arial"/>
              </a:rPr>
              <a:t>nghĩa</a:t>
            </a:r>
            <a:r>
              <a:rPr lang="en-US" sz="3600" dirty="0">
                <a:solidFill>
                  <a:srgbClr val="004D99"/>
                </a:solidFill>
                <a:latin typeface="+mn-lt"/>
                <a:cs typeface="Arial"/>
              </a:rPr>
              <a:t> PFS so </a:t>
            </a:r>
            <a:r>
              <a:rPr lang="en-US" sz="3600" dirty="0" err="1">
                <a:solidFill>
                  <a:srgbClr val="004D99"/>
                </a:solidFill>
                <a:latin typeface="+mn-lt"/>
                <a:cs typeface="Arial"/>
              </a:rPr>
              <a:t>với</a:t>
            </a:r>
            <a:r>
              <a:rPr lang="en-US" sz="3600" dirty="0">
                <a:solidFill>
                  <a:srgbClr val="004D99"/>
                </a:solidFill>
                <a:latin typeface="+mn-lt"/>
                <a:cs typeface="Arial"/>
              </a:rPr>
              <a:t> erlotinib</a:t>
            </a:r>
          </a:p>
        </p:txBody>
      </p:sp>
      <p:grpSp>
        <p:nvGrpSpPr>
          <p:cNvPr id="8" name="Group 7"/>
          <p:cNvGrpSpPr/>
          <p:nvPr/>
        </p:nvGrpSpPr>
        <p:grpSpPr>
          <a:xfrm>
            <a:off x="1804958" y="1485525"/>
            <a:ext cx="8600561" cy="4552592"/>
            <a:chOff x="1804960" y="1610023"/>
            <a:chExt cx="8600561" cy="4552592"/>
          </a:xfrm>
        </p:grpSpPr>
        <p:pic>
          <p:nvPicPr>
            <p:cNvPr id="5" name="Picture 4"/>
            <p:cNvPicPr>
              <a:picLocks noChangeAspect="1"/>
            </p:cNvPicPr>
            <p:nvPr/>
          </p:nvPicPr>
          <p:blipFill>
            <a:blip r:embed="rId2"/>
            <a:stretch>
              <a:fillRect/>
            </a:stretch>
          </p:blipFill>
          <p:spPr>
            <a:xfrm>
              <a:off x="1804960" y="1620552"/>
              <a:ext cx="8600561" cy="4542063"/>
            </a:xfrm>
            <a:prstGeom prst="rect">
              <a:avLst/>
            </a:prstGeom>
          </p:spPr>
        </p:pic>
        <p:sp>
          <p:nvSpPr>
            <p:cNvPr id="4" name="TextBox 3"/>
            <p:cNvSpPr txBox="1"/>
            <p:nvPr/>
          </p:nvSpPr>
          <p:spPr>
            <a:xfrm>
              <a:off x="3049665" y="1610023"/>
              <a:ext cx="7139366" cy="400110"/>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Afatinib</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giảm</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19%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nguy</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cơ</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bệnh</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tiến</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triển</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so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với</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erlotinib</a:t>
              </a:r>
              <a:endParaRPr lang="vi-VN" sz="2000" dirty="0" err="1">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grpSp>
      <p:graphicFrame>
        <p:nvGraphicFramePr>
          <p:cNvPr id="6" name="Table 5"/>
          <p:cNvGraphicFramePr>
            <a:graphicFrameLocks noGrp="1"/>
          </p:cNvGraphicFramePr>
          <p:nvPr/>
        </p:nvGraphicFramePr>
        <p:xfrm>
          <a:off x="8034565" y="2291128"/>
          <a:ext cx="3075385" cy="1188468"/>
        </p:xfrm>
        <a:graphic>
          <a:graphicData uri="http://schemas.openxmlformats.org/drawingml/2006/table">
            <a:tbl>
              <a:tblPr firstRow="1" bandRow="1">
                <a:tableStyleId>{5C22544A-7EE6-4342-B048-85BDC9FD1C3A}</a:tableStyleId>
              </a:tblPr>
              <a:tblGrid>
                <a:gridCol w="1229007">
                  <a:extLst>
                    <a:ext uri="{9D8B030D-6E8A-4147-A177-3AD203B41FA5}">
                      <a16:colId xmlns:a16="http://schemas.microsoft.com/office/drawing/2014/main" val="20000"/>
                    </a:ext>
                  </a:extLst>
                </a:gridCol>
                <a:gridCol w="923189">
                  <a:extLst>
                    <a:ext uri="{9D8B030D-6E8A-4147-A177-3AD203B41FA5}">
                      <a16:colId xmlns:a16="http://schemas.microsoft.com/office/drawing/2014/main" val="20001"/>
                    </a:ext>
                  </a:extLst>
                </a:gridCol>
                <a:gridCol w="923189">
                  <a:extLst>
                    <a:ext uri="{9D8B030D-6E8A-4147-A177-3AD203B41FA5}">
                      <a16:colId xmlns:a16="http://schemas.microsoft.com/office/drawing/2014/main" val="20002"/>
                    </a:ext>
                  </a:extLst>
                </a:gridCol>
              </a:tblGrid>
              <a:tr h="407001">
                <a:tc>
                  <a:txBody>
                    <a:bodyPr/>
                    <a:lstStyle/>
                    <a:p>
                      <a:endParaRPr lang="en-US" sz="1200" dirty="0">
                        <a:latin typeface="Tahoma" panose="020B0604030504040204" pitchFamily="34" charset="0"/>
                        <a:ea typeface="Tahoma" panose="020B0604030504040204" pitchFamily="34" charset="0"/>
                        <a:cs typeface="Tahoma" panose="020B0604030504040204" pitchFamily="34" charset="0"/>
                      </a:endParaRPr>
                    </a:p>
                  </a:txBody>
                  <a:tcPr marL="91355" marR="91355" marT="45678" marB="4567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Afatinib</a:t>
                      </a:r>
                      <a:br>
                        <a:rPr lang="en-US" sz="1200" dirty="0">
                          <a:latin typeface="Tahoma" panose="020B0604030504040204" pitchFamily="34" charset="0"/>
                          <a:ea typeface="Tahoma" panose="020B0604030504040204" pitchFamily="34" charset="0"/>
                          <a:cs typeface="Tahoma" panose="020B0604030504040204" pitchFamily="34" charset="0"/>
                        </a:rPr>
                      </a:br>
                      <a:r>
                        <a:rPr lang="en-US" sz="1200" b="0" dirty="0">
                          <a:latin typeface="Tahoma" panose="020B0604030504040204" pitchFamily="34" charset="0"/>
                          <a:ea typeface="Tahoma" panose="020B0604030504040204" pitchFamily="34" charset="0"/>
                          <a:cs typeface="Tahoma" panose="020B0604030504040204" pitchFamily="34" charset="0"/>
                        </a:rPr>
                        <a:t>(n=398)</a:t>
                      </a:r>
                    </a:p>
                  </a:txBody>
                  <a:tcPr marL="91355" marR="91355" marT="45678" marB="45678">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Erlotinib</a:t>
                      </a:r>
                      <a:br>
                        <a:rPr lang="en-US" sz="1200" dirty="0">
                          <a:latin typeface="Tahoma" panose="020B0604030504040204" pitchFamily="34" charset="0"/>
                          <a:ea typeface="Tahoma" panose="020B0604030504040204" pitchFamily="34" charset="0"/>
                          <a:cs typeface="Tahoma" panose="020B0604030504040204" pitchFamily="34" charset="0"/>
                        </a:rPr>
                      </a:br>
                      <a:r>
                        <a:rPr lang="en-US" sz="1200" b="0" dirty="0">
                          <a:latin typeface="Tahoma" panose="020B0604030504040204" pitchFamily="34" charset="0"/>
                          <a:ea typeface="Tahoma" panose="020B0604030504040204" pitchFamily="34" charset="0"/>
                          <a:cs typeface="Tahoma" panose="020B0604030504040204" pitchFamily="34" charset="0"/>
                        </a:rPr>
                        <a:t>(n=397)</a:t>
                      </a: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4171">
                <a:tc>
                  <a:txBody>
                    <a:bodyPr/>
                    <a:lstStyle/>
                    <a:p>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Median, mo</a:t>
                      </a:r>
                    </a:p>
                  </a:txBody>
                  <a:tcPr marL="91355" marR="91355" marT="45678" marB="4567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schemeClr>
                    </a:solidFill>
                  </a:tcPr>
                </a:tc>
                <a:tc>
                  <a:txBody>
                    <a:bodyPr/>
                    <a:lstStyle/>
                    <a:p>
                      <a:pPr algn="ct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2.6</a:t>
                      </a:r>
                    </a:p>
                  </a:txBody>
                  <a:tcPr marL="91355" marR="91355" marT="45678" marB="45678">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1.9</a:t>
                      </a: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45704">
                <a:tc>
                  <a:txBody>
                    <a:bodyPr/>
                    <a:lstStyle/>
                    <a:p>
                      <a:r>
                        <a:rPr lang="en-US" sz="1200" b="1" i="1" dirty="0">
                          <a:solidFill>
                            <a:schemeClr val="bg1"/>
                          </a:solidFill>
                          <a:latin typeface="Tahoma" panose="020B0604030504040204" pitchFamily="34" charset="0"/>
                          <a:ea typeface="Tahoma" panose="020B0604030504040204" pitchFamily="34" charset="0"/>
                          <a:cs typeface="Tahoma" panose="020B0604030504040204" pitchFamily="34" charset="0"/>
                        </a:rPr>
                        <a:t>HR</a:t>
                      </a:r>
                    </a:p>
                    <a:p>
                      <a:r>
                        <a:rPr lang="en-US" sz="1200" b="1" i="1" dirty="0">
                          <a:solidFill>
                            <a:schemeClr val="bg1"/>
                          </a:solidFill>
                          <a:latin typeface="Tahoma" panose="020B0604030504040204" pitchFamily="34" charset="0"/>
                          <a:ea typeface="Tahoma" panose="020B0604030504040204" pitchFamily="34" charset="0"/>
                          <a:cs typeface="Tahoma" panose="020B0604030504040204" pitchFamily="34" charset="0"/>
                        </a:rPr>
                        <a:t>P</a:t>
                      </a: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 value</a:t>
                      </a:r>
                    </a:p>
                  </a:txBody>
                  <a:tcPr marL="91355" marR="91355" marT="45678" marB="4567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50000"/>
                      </a:schemeClr>
                    </a:solidFill>
                  </a:tcPr>
                </a:tc>
                <a:tc gridSpan="2">
                  <a:txBody>
                    <a:bodyPr/>
                    <a:lstStyle/>
                    <a:p>
                      <a:pPr algn="ctr"/>
                      <a:r>
                        <a:rPr lang="en-US" sz="1200" b="0" i="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0.81</a:t>
                      </a:r>
                    </a:p>
                    <a:p>
                      <a:pPr algn="ctr"/>
                      <a:r>
                        <a:rPr lang="en-US" sz="1200" b="0" i="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0.01</a:t>
                      </a:r>
                      <a:endParaRPr lang="en-US" sz="1200" b="0" i="0" baseline="300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dirty="0"/>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50869853"/>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07159" y="154463"/>
            <a:ext cx="10653183" cy="1120820"/>
          </a:xfrm>
        </p:spPr>
        <p:txBody>
          <a:bodyPr vert="horz" wrap="square" lIns="0" tIns="12700" rIns="0" bIns="0" rtlCol="0" anchor="t" anchorCtr="0">
            <a:spAutoFit/>
          </a:bodyPr>
          <a:lstStyle/>
          <a:p>
            <a:pPr marL="38100" defTabSz="914400">
              <a:lnSpc>
                <a:spcPct val="100000"/>
              </a:lnSpc>
              <a:spcBef>
                <a:spcPts val="100"/>
              </a:spcBef>
            </a:pPr>
            <a:r>
              <a:rPr lang="en-US" sz="3600" dirty="0">
                <a:solidFill>
                  <a:srgbClr val="004D99"/>
                </a:solidFill>
                <a:highlight>
                  <a:srgbClr val="FFFF00"/>
                </a:highlight>
                <a:latin typeface="+mn-lt"/>
                <a:cs typeface="Arial"/>
              </a:rPr>
              <a:t>LUX-Lung 8</a:t>
            </a:r>
            <a:r>
              <a:rPr lang="en-US" sz="3600" dirty="0">
                <a:solidFill>
                  <a:srgbClr val="004D99"/>
                </a:solidFill>
                <a:latin typeface="+mn-lt"/>
                <a:cs typeface="Arial"/>
              </a:rPr>
              <a:t>: Afatinib </a:t>
            </a:r>
            <a:r>
              <a:rPr lang="en-US" sz="3600" dirty="0" err="1">
                <a:solidFill>
                  <a:srgbClr val="004D99"/>
                </a:solidFill>
                <a:latin typeface="+mn-lt"/>
                <a:cs typeface="Arial"/>
              </a:rPr>
              <a:t>cải</a:t>
            </a:r>
            <a:r>
              <a:rPr lang="en-US" sz="3600" dirty="0">
                <a:solidFill>
                  <a:srgbClr val="004D99"/>
                </a:solidFill>
                <a:latin typeface="+mn-lt"/>
                <a:cs typeface="Arial"/>
              </a:rPr>
              <a:t> </a:t>
            </a:r>
            <a:r>
              <a:rPr lang="en-US" sz="3600" dirty="0" err="1">
                <a:solidFill>
                  <a:srgbClr val="004D99"/>
                </a:solidFill>
                <a:latin typeface="+mn-lt"/>
                <a:cs typeface="Arial"/>
              </a:rPr>
              <a:t>thiện</a:t>
            </a:r>
            <a:r>
              <a:rPr lang="en-US" sz="3600" dirty="0">
                <a:solidFill>
                  <a:srgbClr val="004D99"/>
                </a:solidFill>
                <a:latin typeface="+mn-lt"/>
                <a:cs typeface="Arial"/>
              </a:rPr>
              <a:t> </a:t>
            </a:r>
            <a:r>
              <a:rPr lang="en-US" sz="3600" dirty="0" err="1">
                <a:solidFill>
                  <a:srgbClr val="004D99"/>
                </a:solidFill>
                <a:latin typeface="+mn-lt"/>
                <a:cs typeface="Arial"/>
              </a:rPr>
              <a:t>có</a:t>
            </a:r>
            <a:r>
              <a:rPr lang="en-US" sz="3600" dirty="0">
                <a:solidFill>
                  <a:srgbClr val="004D99"/>
                </a:solidFill>
                <a:latin typeface="+mn-lt"/>
                <a:cs typeface="Arial"/>
              </a:rPr>
              <a:t> ý </a:t>
            </a:r>
            <a:r>
              <a:rPr lang="en-US" sz="3600" dirty="0" err="1">
                <a:solidFill>
                  <a:srgbClr val="004D99"/>
                </a:solidFill>
                <a:latin typeface="+mn-lt"/>
                <a:cs typeface="Arial"/>
              </a:rPr>
              <a:t>nghĩa</a:t>
            </a:r>
            <a:r>
              <a:rPr lang="en-US" sz="3600" dirty="0">
                <a:solidFill>
                  <a:srgbClr val="004D99"/>
                </a:solidFill>
                <a:latin typeface="+mn-lt"/>
                <a:cs typeface="Arial"/>
              </a:rPr>
              <a:t> OS so </a:t>
            </a:r>
            <a:r>
              <a:rPr lang="en-US" sz="3600" dirty="0" err="1">
                <a:solidFill>
                  <a:srgbClr val="004D99"/>
                </a:solidFill>
                <a:latin typeface="+mn-lt"/>
                <a:cs typeface="Arial"/>
              </a:rPr>
              <a:t>với</a:t>
            </a:r>
            <a:r>
              <a:rPr lang="en-US" sz="3600" dirty="0">
                <a:solidFill>
                  <a:srgbClr val="004D99"/>
                </a:solidFill>
                <a:latin typeface="+mn-lt"/>
                <a:cs typeface="Arial"/>
              </a:rPr>
              <a:t> erlotinib</a:t>
            </a:r>
            <a:endParaRPr lang="vi-VN" sz="3600" dirty="0">
              <a:solidFill>
                <a:srgbClr val="004D99"/>
              </a:solidFill>
              <a:latin typeface="+mn-lt"/>
              <a:cs typeface="Arial"/>
            </a:endParaRPr>
          </a:p>
        </p:txBody>
      </p:sp>
      <p:sp>
        <p:nvSpPr>
          <p:cNvPr id="3" name="Footer Placeholder 2"/>
          <p:cNvSpPr>
            <a:spLocks noGrp="1"/>
          </p:cNvSpPr>
          <p:nvPr>
            <p:ph type="ftr" sz="quarter" idx="11"/>
          </p:nvPr>
        </p:nvSpPr>
        <p:spPr>
          <a:xfrm>
            <a:off x="791633" y="6309225"/>
            <a:ext cx="10627216" cy="485327"/>
          </a:xfrm>
          <a:prstGeom prst="rect">
            <a:avLst/>
          </a:prstGeom>
        </p:spPr>
        <p:txBody>
          <a:bodyPr vert="horz" lIns="0" tIns="0" rIns="0" bIns="0" rtlCol="0" anchor="t" anchorCtr="0"/>
          <a:lstStyle>
            <a:defPPr>
              <a:defRPr lang="vi-VN"/>
            </a:defPPr>
            <a:lvl1pPr marL="0" algn="l" defTabSz="914400" rtl="0" eaLnBrk="1" latinLnBrk="0" hangingPunct="1">
              <a:defRPr sz="1066" kern="1200" baseline="0">
                <a:solidFill>
                  <a:schemeClr val="tx1"/>
                </a:solidFill>
                <a:latin typeface="Arial" panose="020B0604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pic>
        <p:nvPicPr>
          <p:cNvPr id="4" name="Picture 3"/>
          <p:cNvPicPr>
            <a:picLocks noChangeAspect="1"/>
          </p:cNvPicPr>
          <p:nvPr/>
        </p:nvPicPr>
        <p:blipFill>
          <a:blip r:embed="rId2"/>
          <a:stretch>
            <a:fillRect/>
          </a:stretch>
        </p:blipFill>
        <p:spPr>
          <a:xfrm>
            <a:off x="1390366" y="1411004"/>
            <a:ext cx="9429750" cy="4762500"/>
          </a:xfrm>
          <a:prstGeom prst="rect">
            <a:avLst/>
          </a:prstGeom>
        </p:spPr>
      </p:pic>
      <p:graphicFrame>
        <p:nvGraphicFramePr>
          <p:cNvPr id="6" name="Table 5"/>
          <p:cNvGraphicFramePr>
            <a:graphicFrameLocks noGrp="1"/>
          </p:cNvGraphicFramePr>
          <p:nvPr/>
        </p:nvGraphicFramePr>
        <p:xfrm>
          <a:off x="7939125" y="1943889"/>
          <a:ext cx="3075385" cy="1188468"/>
        </p:xfrm>
        <a:graphic>
          <a:graphicData uri="http://schemas.openxmlformats.org/drawingml/2006/table">
            <a:tbl>
              <a:tblPr firstRow="1" bandRow="1">
                <a:tableStyleId>{5C22544A-7EE6-4342-B048-85BDC9FD1C3A}</a:tableStyleId>
              </a:tblPr>
              <a:tblGrid>
                <a:gridCol w="1229007">
                  <a:extLst>
                    <a:ext uri="{9D8B030D-6E8A-4147-A177-3AD203B41FA5}">
                      <a16:colId xmlns:a16="http://schemas.microsoft.com/office/drawing/2014/main" val="20000"/>
                    </a:ext>
                  </a:extLst>
                </a:gridCol>
                <a:gridCol w="923189">
                  <a:extLst>
                    <a:ext uri="{9D8B030D-6E8A-4147-A177-3AD203B41FA5}">
                      <a16:colId xmlns:a16="http://schemas.microsoft.com/office/drawing/2014/main" val="20001"/>
                    </a:ext>
                  </a:extLst>
                </a:gridCol>
                <a:gridCol w="923189">
                  <a:extLst>
                    <a:ext uri="{9D8B030D-6E8A-4147-A177-3AD203B41FA5}">
                      <a16:colId xmlns:a16="http://schemas.microsoft.com/office/drawing/2014/main" val="20002"/>
                    </a:ext>
                  </a:extLst>
                </a:gridCol>
              </a:tblGrid>
              <a:tr h="407001">
                <a:tc>
                  <a:txBody>
                    <a:bodyPr/>
                    <a:lstStyle/>
                    <a:p>
                      <a:endParaRPr lang="en-US" sz="1200" dirty="0">
                        <a:latin typeface="Tahoma" panose="020B0604030504040204" pitchFamily="34" charset="0"/>
                        <a:ea typeface="Tahoma" panose="020B0604030504040204" pitchFamily="34" charset="0"/>
                        <a:cs typeface="Tahoma" panose="020B0604030504040204" pitchFamily="34" charset="0"/>
                      </a:endParaRPr>
                    </a:p>
                  </a:txBody>
                  <a:tcPr marL="91355" marR="91355" marT="45678" marB="4567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Afatinib</a:t>
                      </a:r>
                      <a:br>
                        <a:rPr lang="en-US" sz="1200" dirty="0">
                          <a:latin typeface="Tahoma" panose="020B0604030504040204" pitchFamily="34" charset="0"/>
                          <a:ea typeface="Tahoma" panose="020B0604030504040204" pitchFamily="34" charset="0"/>
                          <a:cs typeface="Tahoma" panose="020B0604030504040204" pitchFamily="34" charset="0"/>
                        </a:rPr>
                      </a:br>
                      <a:r>
                        <a:rPr lang="en-US" sz="1200" b="0" dirty="0">
                          <a:latin typeface="Tahoma" panose="020B0604030504040204" pitchFamily="34" charset="0"/>
                          <a:ea typeface="Tahoma" panose="020B0604030504040204" pitchFamily="34" charset="0"/>
                          <a:cs typeface="Tahoma" panose="020B0604030504040204" pitchFamily="34" charset="0"/>
                        </a:rPr>
                        <a:t>(n=398)</a:t>
                      </a:r>
                    </a:p>
                  </a:txBody>
                  <a:tcPr marL="91355" marR="91355" marT="45678" marB="45678">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Erlotinib</a:t>
                      </a:r>
                      <a:br>
                        <a:rPr lang="en-US" sz="1200" dirty="0">
                          <a:latin typeface="Tahoma" panose="020B0604030504040204" pitchFamily="34" charset="0"/>
                          <a:ea typeface="Tahoma" panose="020B0604030504040204" pitchFamily="34" charset="0"/>
                          <a:cs typeface="Tahoma" panose="020B0604030504040204" pitchFamily="34" charset="0"/>
                        </a:rPr>
                      </a:br>
                      <a:r>
                        <a:rPr lang="en-US" sz="1200" b="0" dirty="0">
                          <a:latin typeface="Tahoma" panose="020B0604030504040204" pitchFamily="34" charset="0"/>
                          <a:ea typeface="Tahoma" panose="020B0604030504040204" pitchFamily="34" charset="0"/>
                          <a:cs typeface="Tahoma" panose="020B0604030504040204" pitchFamily="34" charset="0"/>
                        </a:rPr>
                        <a:t>(n=397)</a:t>
                      </a: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4171">
                <a:tc>
                  <a:txBody>
                    <a:bodyPr/>
                    <a:lstStyle/>
                    <a:p>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Median, mo</a:t>
                      </a:r>
                    </a:p>
                  </a:txBody>
                  <a:tcPr marL="91355" marR="91355" marT="45678" marB="4567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50000"/>
                      </a:schemeClr>
                    </a:solidFill>
                  </a:tcPr>
                </a:tc>
                <a:tc>
                  <a:txBody>
                    <a:bodyPr/>
                    <a:lstStyle/>
                    <a:p>
                      <a:pPr algn="ct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7.9</a:t>
                      </a:r>
                    </a:p>
                  </a:txBody>
                  <a:tcPr marL="91355" marR="91355" marT="45678" marB="45678">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6.8</a:t>
                      </a: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90688">
                <a:tc>
                  <a:txBody>
                    <a:bodyPr/>
                    <a:lstStyle/>
                    <a:p>
                      <a:r>
                        <a:rPr lang="en-US" sz="1200" b="1" i="1" dirty="0">
                          <a:solidFill>
                            <a:schemeClr val="bg1"/>
                          </a:solidFill>
                          <a:latin typeface="Tahoma" panose="020B0604030504040204" pitchFamily="34" charset="0"/>
                          <a:ea typeface="Tahoma" panose="020B0604030504040204" pitchFamily="34" charset="0"/>
                          <a:cs typeface="Tahoma" panose="020B0604030504040204" pitchFamily="34" charset="0"/>
                        </a:rPr>
                        <a:t>HR</a:t>
                      </a:r>
                    </a:p>
                    <a:p>
                      <a:r>
                        <a:rPr lang="en-US" sz="1200" b="1" i="1" dirty="0">
                          <a:solidFill>
                            <a:schemeClr val="bg1"/>
                          </a:solidFill>
                          <a:latin typeface="Tahoma" panose="020B0604030504040204" pitchFamily="34" charset="0"/>
                          <a:ea typeface="Tahoma" panose="020B0604030504040204" pitchFamily="34" charset="0"/>
                          <a:cs typeface="Tahoma" panose="020B0604030504040204" pitchFamily="34" charset="0"/>
                        </a:rPr>
                        <a:t>P</a:t>
                      </a: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 value</a:t>
                      </a:r>
                    </a:p>
                  </a:txBody>
                  <a:tcPr marL="91355" marR="91355" marT="45678" marB="4567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50000"/>
                      </a:schemeClr>
                    </a:solidFill>
                  </a:tcPr>
                </a:tc>
                <a:tc gridSpan="2">
                  <a:txBody>
                    <a:bodyPr/>
                    <a:lstStyle/>
                    <a:p>
                      <a:pPr algn="ctr"/>
                      <a:r>
                        <a:rPr lang="en-US" sz="1200" b="0" i="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0.81</a:t>
                      </a:r>
                    </a:p>
                    <a:p>
                      <a:pPr algn="ctr"/>
                      <a:r>
                        <a:rPr lang="en-US" sz="1200" b="0" i="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0.007</a:t>
                      </a:r>
                      <a:endParaRPr lang="en-US" sz="1200" b="0" i="0" baseline="300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marL="91355" marR="91355" marT="45678" marB="4567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dirty="0"/>
                    </a:p>
                  </a:txBody>
                  <a:tcPr/>
                </a:tc>
                <a:extLst>
                  <a:ext uri="{0D108BD9-81ED-4DB2-BD59-A6C34878D82A}">
                    <a16:rowId xmlns:a16="http://schemas.microsoft.com/office/drawing/2014/main" val="10002"/>
                  </a:ext>
                </a:extLst>
              </a:tr>
            </a:tbl>
          </a:graphicData>
        </a:graphic>
      </p:graphicFrame>
      <p:sp>
        <p:nvSpPr>
          <p:cNvPr id="7" name="TextBox 6"/>
          <p:cNvSpPr txBox="1"/>
          <p:nvPr/>
        </p:nvSpPr>
        <p:spPr>
          <a:xfrm>
            <a:off x="3087991" y="1387576"/>
            <a:ext cx="6091517" cy="400110"/>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Afatinib</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giảm</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19%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nguy</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cơ</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tử</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vong</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so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với</a:t>
            </a:r>
            <a:r>
              <a:rPr lang="en-US" sz="2000"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sz="2000" dirty="0" err="1">
                <a:solidFill>
                  <a:srgbClr val="FF0000"/>
                </a:solidFill>
                <a:latin typeface="Tahoma" panose="020B0604030504040204" pitchFamily="34" charset="0"/>
                <a:ea typeface="Tahoma" panose="020B0604030504040204" pitchFamily="34" charset="0"/>
                <a:cs typeface="Tahoma" panose="020B0604030504040204" pitchFamily="34" charset="0"/>
              </a:rPr>
              <a:t>erlotinib</a:t>
            </a:r>
            <a:endParaRPr lang="vi-VN" sz="2000" dirty="0" err="1">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50399097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791633" y="6309225"/>
            <a:ext cx="10627216" cy="485327"/>
          </a:xfrm>
          <a:prstGeom prst="rect">
            <a:avLst/>
          </a:prstGeom>
        </p:spPr>
        <p:txBody>
          <a:bodyPr vert="horz" lIns="0" tIns="0" rIns="0" bIns="0" rtlCol="0" anchor="t" anchorCtr="0"/>
          <a:lstStyle>
            <a:defPPr>
              <a:defRPr lang="vi-VN"/>
            </a:defPPr>
            <a:lvl1pPr marL="0" algn="l" defTabSz="914400" rtl="0" eaLnBrk="1" latinLnBrk="0" hangingPunct="1">
              <a:defRPr sz="1066" kern="1200" baseline="0">
                <a:solidFill>
                  <a:schemeClr val="tx1"/>
                </a:solidFill>
                <a:latin typeface="Arial" panose="020B0604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199" name="Title 1"/>
          <p:cNvSpPr txBox="1">
            <a:spLocks/>
          </p:cNvSpPr>
          <p:nvPr/>
        </p:nvSpPr>
        <p:spPr>
          <a:xfrm>
            <a:off x="683486" y="250660"/>
            <a:ext cx="11090503" cy="1120820"/>
          </a:xfrm>
          <a:prstGeom prst="rect">
            <a:avLst/>
          </a:prstGeom>
        </p:spPr>
        <p:txBody>
          <a:bodyPr vert="horz" wrap="square" lIns="0" tIns="12700" rIns="0" bIns="0" rtlCol="0" anchor="t" anchorCtr="0">
            <a:spAutoFit/>
          </a:bodyPr>
          <a:lstStyle>
            <a:lvl1pPr marL="38100">
              <a:lnSpc>
                <a:spcPct val="100000"/>
              </a:lnSpc>
              <a:spcBef>
                <a:spcPts val="100"/>
              </a:spcBef>
              <a:buNone/>
              <a:defRPr sz="3600" b="1" baseline="0">
                <a:solidFill>
                  <a:srgbClr val="004D99"/>
                </a:solidFill>
                <a:ea typeface="+mj-ea"/>
                <a:cs typeface="Arial"/>
              </a:defRPr>
            </a:lvl1pPr>
          </a:lstStyle>
          <a:p>
            <a:r>
              <a:rPr lang="en-GB" dirty="0">
                <a:highlight>
                  <a:srgbClr val="FFFF00"/>
                </a:highlight>
              </a:rPr>
              <a:t>LUX-Lung 8</a:t>
            </a:r>
            <a:r>
              <a:rPr lang="en-GB" dirty="0"/>
              <a:t>: Afatinib </a:t>
            </a:r>
            <a:r>
              <a:rPr lang="en-GB" dirty="0" err="1"/>
              <a:t>cải</a:t>
            </a:r>
            <a:r>
              <a:rPr lang="en-GB" dirty="0"/>
              <a:t> </a:t>
            </a:r>
            <a:r>
              <a:rPr lang="en-GB" dirty="0" err="1"/>
              <a:t>thiện</a:t>
            </a:r>
            <a:r>
              <a:rPr lang="en-GB" dirty="0"/>
              <a:t> </a:t>
            </a:r>
            <a:r>
              <a:rPr lang="en-GB" dirty="0" err="1"/>
              <a:t>tỉ</a:t>
            </a:r>
            <a:r>
              <a:rPr lang="en-GB" dirty="0"/>
              <a:t> </a:t>
            </a:r>
            <a:r>
              <a:rPr lang="en-GB" dirty="0" err="1"/>
              <a:t>lệ</a:t>
            </a:r>
            <a:r>
              <a:rPr lang="en-GB" dirty="0"/>
              <a:t> </a:t>
            </a:r>
            <a:r>
              <a:rPr lang="en-GB" dirty="0" err="1"/>
              <a:t>đáp</a:t>
            </a:r>
            <a:r>
              <a:rPr lang="en-GB" dirty="0"/>
              <a:t> </a:t>
            </a:r>
            <a:r>
              <a:rPr lang="en-GB" dirty="0" err="1"/>
              <a:t>ứng</a:t>
            </a:r>
            <a:r>
              <a:rPr lang="en-GB" dirty="0"/>
              <a:t> </a:t>
            </a:r>
            <a:r>
              <a:rPr lang="en-GB" dirty="0" err="1"/>
              <a:t>bướu</a:t>
            </a:r>
            <a:r>
              <a:rPr lang="en-GB" dirty="0"/>
              <a:t> </a:t>
            </a:r>
            <a:r>
              <a:rPr lang="en-GB" dirty="0" err="1"/>
              <a:t>và</a:t>
            </a:r>
            <a:r>
              <a:rPr lang="en-GB" dirty="0"/>
              <a:t> </a:t>
            </a:r>
            <a:r>
              <a:rPr lang="en-GB" dirty="0" err="1"/>
              <a:t>tỉ</a:t>
            </a:r>
            <a:r>
              <a:rPr lang="en-GB" dirty="0"/>
              <a:t> </a:t>
            </a:r>
            <a:r>
              <a:rPr lang="en-GB" dirty="0" err="1"/>
              <a:t>lệ</a:t>
            </a:r>
            <a:r>
              <a:rPr lang="en-GB" dirty="0"/>
              <a:t> </a:t>
            </a:r>
            <a:r>
              <a:rPr lang="en-GB" dirty="0" err="1"/>
              <a:t>kiểm</a:t>
            </a:r>
            <a:r>
              <a:rPr lang="en-GB" dirty="0"/>
              <a:t> </a:t>
            </a:r>
            <a:r>
              <a:rPr lang="en-GB" dirty="0" err="1"/>
              <a:t>soát</a:t>
            </a:r>
            <a:r>
              <a:rPr lang="en-GB" dirty="0"/>
              <a:t> </a:t>
            </a:r>
            <a:r>
              <a:rPr lang="en-GB" dirty="0" err="1"/>
              <a:t>bệnh</a:t>
            </a:r>
            <a:r>
              <a:rPr lang="en-GB" dirty="0"/>
              <a:t> so </a:t>
            </a:r>
            <a:r>
              <a:rPr lang="vi-VN" dirty="0"/>
              <a:t>vớo erlotinib</a:t>
            </a:r>
            <a:endParaRPr lang="en-GB" dirty="0"/>
          </a:p>
        </p:txBody>
      </p:sp>
      <p:graphicFrame>
        <p:nvGraphicFramePr>
          <p:cNvPr id="1200" name="Chart 1199"/>
          <p:cNvGraphicFramePr/>
          <p:nvPr/>
        </p:nvGraphicFramePr>
        <p:xfrm>
          <a:off x="2295241" y="1760848"/>
          <a:ext cx="7620000"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1201" name="TextBox 1200"/>
          <p:cNvSpPr txBox="1"/>
          <p:nvPr/>
        </p:nvSpPr>
        <p:spPr>
          <a:xfrm>
            <a:off x="7787729" y="4244954"/>
            <a:ext cx="859531" cy="307777"/>
          </a:xfrm>
          <a:prstGeom prst="rect">
            <a:avLst/>
          </a:prstGeom>
          <a:noFill/>
        </p:spPr>
        <p:txBody>
          <a:bodyPr wrap="none" rtlCol="0">
            <a:spAutoFit/>
          </a:bodyPr>
          <a:lstStyle/>
          <a:p>
            <a:r>
              <a:rPr lang="en-US" sz="1400" i="1" dirty="0">
                <a:solidFill>
                  <a:srgbClr val="000000"/>
                </a:solidFill>
                <a:latin typeface="Tahoma" panose="020B0604030504040204" pitchFamily="34" charset="0"/>
                <a:ea typeface="Tahoma" panose="020B0604030504040204" pitchFamily="34" charset="0"/>
                <a:cs typeface="Tahoma" panose="020B0604030504040204" pitchFamily="34" charset="0"/>
              </a:rPr>
              <a:t>P</a:t>
            </a: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=0,055</a:t>
            </a:r>
          </a:p>
        </p:txBody>
      </p:sp>
      <p:sp>
        <p:nvSpPr>
          <p:cNvPr id="1202" name="TextBox 1201"/>
          <p:cNvSpPr txBox="1"/>
          <p:nvPr/>
        </p:nvSpPr>
        <p:spPr>
          <a:xfrm>
            <a:off x="4317309" y="1979978"/>
            <a:ext cx="859531" cy="307777"/>
          </a:xfrm>
          <a:prstGeom prst="rect">
            <a:avLst/>
          </a:prstGeom>
          <a:noFill/>
        </p:spPr>
        <p:txBody>
          <a:bodyPr wrap="none" rtlCol="0">
            <a:spAutoFit/>
          </a:bodyPr>
          <a:lstStyle/>
          <a:p>
            <a:r>
              <a:rPr lang="en-US" sz="1400" i="1" dirty="0">
                <a:solidFill>
                  <a:srgbClr val="000000"/>
                </a:solidFill>
                <a:latin typeface="Tahoma" panose="020B0604030504040204" pitchFamily="34" charset="0"/>
                <a:ea typeface="Tahoma" panose="020B0604030504040204" pitchFamily="34" charset="0"/>
                <a:cs typeface="Tahoma" panose="020B0604030504040204" pitchFamily="34" charset="0"/>
              </a:rPr>
              <a:t>P</a:t>
            </a: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=0,002</a:t>
            </a:r>
          </a:p>
        </p:txBody>
      </p:sp>
      <p:sp>
        <p:nvSpPr>
          <p:cNvPr id="1203" name="Content Placeholder 2"/>
          <p:cNvSpPr txBox="1">
            <a:spLocks/>
          </p:cNvSpPr>
          <p:nvPr/>
        </p:nvSpPr>
        <p:spPr>
          <a:xfrm>
            <a:off x="6566421" y="2932535"/>
            <a:ext cx="3657600" cy="1162995"/>
          </a:xfrm>
          <a:prstGeom prst="rect">
            <a:avLst/>
          </a:prstGeom>
          <a:solidFill>
            <a:schemeClr val="bg1"/>
          </a:solidFill>
        </p:spPr>
        <p:txBody>
          <a:bodyPr/>
          <a:lstStyle>
            <a:lvl1pPr marL="302404" indent="-302404" algn="l" defTabSz="1218072" rtl="0" eaLnBrk="1" latinLnBrk="0" hangingPunct="1">
              <a:lnSpc>
                <a:spcPct val="90000"/>
              </a:lnSpc>
              <a:spcBef>
                <a:spcPts val="799"/>
              </a:spcBef>
              <a:spcAft>
                <a:spcPts val="799"/>
              </a:spcAft>
              <a:buClr>
                <a:schemeClr val="accent4"/>
              </a:buClr>
              <a:buFont typeface="Arial" panose="020B0604020202020204" pitchFamily="34" charset="0"/>
              <a:buChar char="•"/>
              <a:defRPr sz="2398" b="0" i="0" kern="1200" baseline="0">
                <a:solidFill>
                  <a:schemeClr val="tx1"/>
                </a:solidFill>
                <a:latin typeface="+mn-lt"/>
                <a:ea typeface="+mn-ea"/>
                <a:cs typeface="Arial" pitchFamily="34" charset="0"/>
              </a:defRPr>
            </a:lvl1pPr>
            <a:lvl2pPr marL="611151" indent="-308747" algn="l" defTabSz="1218072" rtl="0" eaLnBrk="1" latinLnBrk="0" hangingPunct="1">
              <a:lnSpc>
                <a:spcPct val="90000"/>
              </a:lnSpc>
              <a:spcBef>
                <a:spcPts val="0"/>
              </a:spcBef>
              <a:spcAft>
                <a:spcPts val="799"/>
              </a:spcAft>
              <a:buClr>
                <a:schemeClr val="accent4"/>
              </a:buClr>
              <a:buSzPct val="85000"/>
              <a:buFont typeface="Arial" pitchFamily="34" charset="0"/>
              <a:buChar char="–"/>
              <a:tabLst/>
              <a:defRPr sz="2131" kern="1200">
                <a:solidFill>
                  <a:schemeClr val="tx1"/>
                </a:solidFill>
                <a:latin typeface="+mn-lt"/>
                <a:ea typeface="+mn-ea"/>
                <a:cs typeface="Arial" pitchFamily="34" charset="0"/>
              </a:defRPr>
            </a:lvl2pPr>
            <a:lvl3pPr marL="915670" indent="-304518" algn="l" defTabSz="1218072" rtl="0" eaLnBrk="1" latinLnBrk="0" hangingPunct="1">
              <a:lnSpc>
                <a:spcPct val="90000"/>
              </a:lnSpc>
              <a:spcBef>
                <a:spcPts val="0"/>
              </a:spcBef>
              <a:spcAft>
                <a:spcPts val="799"/>
              </a:spcAft>
              <a:buClr>
                <a:schemeClr val="accent4"/>
              </a:buClr>
              <a:buFont typeface="Arial" pitchFamily="34" charset="0"/>
              <a:buChar char="•"/>
              <a:defRPr sz="2131" kern="1200">
                <a:solidFill>
                  <a:schemeClr val="tx1"/>
                </a:solidFill>
                <a:latin typeface="+mn-lt"/>
                <a:ea typeface="+mn-ea"/>
                <a:cs typeface="Arial" pitchFamily="34" charset="0"/>
              </a:defRPr>
            </a:lvl3pPr>
            <a:lvl4pPr marL="1218072" indent="-302404" algn="l" defTabSz="1218072" rtl="0" eaLnBrk="1" latinLnBrk="0" hangingPunct="1">
              <a:lnSpc>
                <a:spcPct val="90000"/>
              </a:lnSpc>
              <a:spcBef>
                <a:spcPts val="0"/>
              </a:spcBef>
              <a:spcAft>
                <a:spcPts val="799"/>
              </a:spcAft>
              <a:buClr>
                <a:schemeClr val="accent4"/>
              </a:buClr>
              <a:buSzPct val="85000"/>
              <a:buFont typeface="Arial" pitchFamily="34" charset="0"/>
              <a:buChar char="–"/>
              <a:defRPr sz="1865" kern="1200">
                <a:solidFill>
                  <a:schemeClr val="tx1"/>
                </a:solidFill>
                <a:latin typeface="+mn-lt"/>
                <a:ea typeface="+mn-ea"/>
                <a:cs typeface="Arial" pitchFamily="34" charset="0"/>
              </a:defRPr>
            </a:lvl4pPr>
            <a:lvl5pPr marL="1444347" indent="-226275" algn="l" defTabSz="1218072" rtl="0" eaLnBrk="1" latinLnBrk="0" hangingPunct="1">
              <a:lnSpc>
                <a:spcPct val="90000"/>
              </a:lnSpc>
              <a:spcBef>
                <a:spcPts val="0"/>
              </a:spcBef>
              <a:spcAft>
                <a:spcPts val="799"/>
              </a:spcAft>
              <a:buClr>
                <a:schemeClr val="accent4"/>
              </a:buClr>
              <a:buFont typeface="Arial" pitchFamily="34" charset="0"/>
              <a:buChar char="•"/>
              <a:defRPr sz="1599" kern="1200">
                <a:solidFill>
                  <a:schemeClr val="tx1"/>
                </a:solidFill>
                <a:latin typeface="+mn-lt"/>
                <a:ea typeface="+mn-ea"/>
                <a:cs typeface="Arial" pitchFamily="34" charset="0"/>
              </a:defRPr>
            </a:lvl5pPr>
            <a:lvl6pPr marL="1674849" indent="-230504" algn="l" defTabSz="1218072" rtl="0" eaLnBrk="1" latinLnBrk="0" hangingPunct="1">
              <a:lnSpc>
                <a:spcPct val="90000"/>
              </a:lnSpc>
              <a:spcBef>
                <a:spcPts val="0"/>
              </a:spcBef>
              <a:spcAft>
                <a:spcPts val="799"/>
              </a:spcAft>
              <a:buClr>
                <a:schemeClr val="tx1"/>
              </a:buClr>
              <a:buSzPct val="85000"/>
              <a:buFont typeface="Arial" pitchFamily="34" charset="0"/>
              <a:buChar char="–"/>
              <a:defRPr sz="1599" kern="1200" baseline="0">
                <a:solidFill>
                  <a:schemeClr val="tx1"/>
                </a:solidFill>
                <a:latin typeface="+mn-lt"/>
                <a:ea typeface="+mn-ea"/>
                <a:cs typeface="+mn-cs"/>
              </a:defRPr>
            </a:lvl6pPr>
            <a:lvl7pPr marL="3958735" indent="-304518" algn="l" defTabSz="1218072" rtl="0" eaLnBrk="1" latinLnBrk="0" hangingPunct="1">
              <a:spcBef>
                <a:spcPct val="20000"/>
              </a:spcBef>
              <a:buFont typeface="Arial" pitchFamily="34" charset="0"/>
              <a:buChar char="•"/>
              <a:defRPr sz="2664" kern="1200">
                <a:solidFill>
                  <a:schemeClr val="tx1"/>
                </a:solidFill>
                <a:latin typeface="+mn-lt"/>
                <a:ea typeface="+mn-ea"/>
                <a:cs typeface="+mn-cs"/>
              </a:defRPr>
            </a:lvl7pPr>
            <a:lvl8pPr marL="4567771" indent="-304518" algn="l" defTabSz="1218072" rtl="0" eaLnBrk="1" latinLnBrk="0" hangingPunct="1">
              <a:spcBef>
                <a:spcPct val="20000"/>
              </a:spcBef>
              <a:buFont typeface="Arial" pitchFamily="34" charset="0"/>
              <a:buChar char="•"/>
              <a:defRPr sz="2664" kern="1200">
                <a:solidFill>
                  <a:schemeClr val="tx1"/>
                </a:solidFill>
                <a:latin typeface="+mn-lt"/>
                <a:ea typeface="+mn-ea"/>
                <a:cs typeface="+mn-cs"/>
              </a:defRPr>
            </a:lvl8pPr>
            <a:lvl9pPr marL="5176807" indent="-304518" algn="l" defTabSz="1218072" rtl="0" eaLnBrk="1" latinLnBrk="0" hangingPunct="1">
              <a:spcBef>
                <a:spcPct val="20000"/>
              </a:spcBef>
              <a:buFont typeface="Arial" pitchFamily="34" charset="0"/>
              <a:buChar char="•"/>
              <a:defRPr sz="2664" kern="1200">
                <a:solidFill>
                  <a:schemeClr val="tx1"/>
                </a:solidFill>
                <a:latin typeface="+mn-lt"/>
                <a:ea typeface="+mn-ea"/>
                <a:cs typeface="+mn-cs"/>
              </a:defRPr>
            </a:lvl9pPr>
          </a:lstStyle>
          <a:p>
            <a:pPr marL="0" indent="0">
              <a:lnSpc>
                <a:spcPct val="100000"/>
              </a:lnSpc>
              <a:buFont typeface="Arial" panose="020B0604020202020204" pitchFamily="34" charset="0"/>
              <a:buNone/>
            </a:pPr>
            <a:r>
              <a:rPr lang="en-US" sz="1800" dirty="0" err="1">
                <a:latin typeface="Tahoma" panose="020B0604030504040204" pitchFamily="34" charset="0"/>
                <a:ea typeface="Tahoma" panose="020B0604030504040204" pitchFamily="34" charset="0"/>
                <a:cs typeface="Tahoma" panose="020B0604030504040204" pitchFamily="34" charset="0"/>
              </a:rPr>
              <a:t>Khoảng</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thời</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gian</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đáp</a:t>
            </a:r>
            <a:r>
              <a:rPr lang="en-US" sz="1800" dirty="0">
                <a:latin typeface="Tahoma" panose="020B0604030504040204" pitchFamily="34" charset="0"/>
                <a:ea typeface="Tahoma" panose="020B0604030504040204" pitchFamily="34" charset="0"/>
                <a:cs typeface="Tahoma" panose="020B0604030504040204" pitchFamily="34" charset="0"/>
              </a:rPr>
              <a:t> </a:t>
            </a:r>
            <a:r>
              <a:rPr lang="en-US" sz="1800" dirty="0" err="1">
                <a:latin typeface="Tahoma" panose="020B0604030504040204" pitchFamily="34" charset="0"/>
                <a:ea typeface="Tahoma" panose="020B0604030504040204" pitchFamily="34" charset="0"/>
                <a:cs typeface="Tahoma" panose="020B0604030504040204" pitchFamily="34" charset="0"/>
              </a:rPr>
              <a:t>ứng</a:t>
            </a:r>
            <a:r>
              <a:rPr lang="en-US" sz="1800" dirty="0">
                <a:latin typeface="Tahoma" panose="020B0604030504040204" pitchFamily="34" charset="0"/>
                <a:ea typeface="Tahoma" panose="020B0604030504040204" pitchFamily="34" charset="0"/>
                <a:cs typeface="Tahoma" panose="020B0604030504040204" pitchFamily="34" charset="0"/>
              </a:rPr>
              <a:t>:</a:t>
            </a:r>
          </a:p>
          <a:p>
            <a:pPr lvl="1">
              <a:lnSpc>
                <a:spcPct val="100000"/>
              </a:lnSpc>
              <a:buFont typeface="Arial" panose="020B0604020202020204" pitchFamily="34" charset="0"/>
              <a:buChar char="•"/>
            </a:pPr>
            <a:r>
              <a:rPr lang="en-US" sz="1800" dirty="0" err="1">
                <a:latin typeface="Tahoma" panose="020B0604030504040204" pitchFamily="34" charset="0"/>
                <a:ea typeface="Tahoma" panose="020B0604030504040204" pitchFamily="34" charset="0"/>
                <a:cs typeface="Tahoma" panose="020B0604030504040204" pitchFamily="34" charset="0"/>
              </a:rPr>
              <a:t>Afatinib</a:t>
            </a:r>
            <a:r>
              <a:rPr lang="en-US" sz="1800" dirty="0">
                <a:latin typeface="Tahoma" panose="020B0604030504040204" pitchFamily="34" charset="0"/>
                <a:ea typeface="Tahoma" panose="020B0604030504040204" pitchFamily="34" charset="0"/>
                <a:cs typeface="Tahoma" panose="020B0604030504040204" pitchFamily="34" charset="0"/>
              </a:rPr>
              <a:t>: 7,29 </a:t>
            </a:r>
            <a:r>
              <a:rPr lang="en-US" sz="1800" dirty="0" err="1">
                <a:latin typeface="Tahoma" panose="020B0604030504040204" pitchFamily="34" charset="0"/>
                <a:ea typeface="Tahoma" panose="020B0604030504040204" pitchFamily="34" charset="0"/>
                <a:cs typeface="Tahoma" panose="020B0604030504040204" pitchFamily="34" charset="0"/>
              </a:rPr>
              <a:t>tháng</a:t>
            </a:r>
            <a:r>
              <a:rPr lang="en-US" sz="1800" dirty="0">
                <a:latin typeface="Tahoma" panose="020B0604030504040204" pitchFamily="34" charset="0"/>
                <a:ea typeface="Tahoma" panose="020B0604030504040204" pitchFamily="34" charset="0"/>
                <a:cs typeface="Tahoma" panose="020B0604030504040204" pitchFamily="34" charset="0"/>
              </a:rPr>
              <a:t> </a:t>
            </a:r>
          </a:p>
          <a:p>
            <a:pPr lvl="1">
              <a:lnSpc>
                <a:spcPct val="100000"/>
              </a:lnSpc>
              <a:buFont typeface="Arial" panose="020B0604020202020204" pitchFamily="34" charset="0"/>
              <a:buChar char="•"/>
            </a:pPr>
            <a:r>
              <a:rPr lang="en-US" sz="1800" dirty="0" err="1">
                <a:latin typeface="Tahoma" panose="020B0604030504040204" pitchFamily="34" charset="0"/>
                <a:ea typeface="Tahoma" panose="020B0604030504040204" pitchFamily="34" charset="0"/>
                <a:cs typeface="Tahoma" panose="020B0604030504040204" pitchFamily="34" charset="0"/>
              </a:rPr>
              <a:t>Erlotinib</a:t>
            </a:r>
            <a:r>
              <a:rPr lang="en-US" sz="1800" dirty="0">
                <a:latin typeface="Tahoma" panose="020B0604030504040204" pitchFamily="34" charset="0"/>
                <a:ea typeface="Tahoma" panose="020B0604030504040204" pitchFamily="34" charset="0"/>
                <a:cs typeface="Tahoma" panose="020B0604030504040204" pitchFamily="34" charset="0"/>
              </a:rPr>
              <a:t>: 3,71 </a:t>
            </a:r>
            <a:r>
              <a:rPr lang="en-US" sz="1800" dirty="0" err="1">
                <a:latin typeface="Tahoma" panose="020B0604030504040204" pitchFamily="34" charset="0"/>
                <a:ea typeface="Tahoma" panose="020B0604030504040204" pitchFamily="34" charset="0"/>
                <a:cs typeface="Tahoma" panose="020B0604030504040204" pitchFamily="34" charset="0"/>
              </a:rPr>
              <a:t>tháng</a:t>
            </a:r>
            <a:r>
              <a:rPr lang="en-US" sz="1800" dirty="0">
                <a:latin typeface="Tahoma" panose="020B0604030504040204" pitchFamily="34" charset="0"/>
                <a:ea typeface="Tahoma" panose="020B0604030504040204" pitchFamily="34" charset="0"/>
                <a:cs typeface="Tahoma" panose="020B0604030504040204" pitchFamily="34" charset="0"/>
              </a:rPr>
              <a:t> </a:t>
            </a:r>
          </a:p>
        </p:txBody>
      </p:sp>
      <p:cxnSp>
        <p:nvCxnSpPr>
          <p:cNvPr id="1204" name="Elbow Connector 1203"/>
          <p:cNvCxnSpPr/>
          <p:nvPr/>
        </p:nvCxnSpPr>
        <p:spPr>
          <a:xfrm rot="5400000" flipH="1" flipV="1">
            <a:off x="4661479" y="2169208"/>
            <a:ext cx="12700" cy="548640"/>
          </a:xfrm>
          <a:prstGeom prst="bentConnector3">
            <a:avLst>
              <a:gd name="adj1" fmla="val 800000"/>
            </a:avLst>
          </a:prstGeom>
          <a:ln w="19050">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205" name="Elbow Connector 1204"/>
          <p:cNvCxnSpPr/>
          <p:nvPr/>
        </p:nvCxnSpPr>
        <p:spPr>
          <a:xfrm rot="5400000" flipH="1" flipV="1">
            <a:off x="8114551" y="4434184"/>
            <a:ext cx="12700" cy="548640"/>
          </a:xfrm>
          <a:prstGeom prst="bentConnector3">
            <a:avLst>
              <a:gd name="adj1" fmla="val 800000"/>
            </a:avLst>
          </a:prstGeom>
          <a:ln w="19050">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706627669"/>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829943" y="106703"/>
            <a:ext cx="10653183" cy="997709"/>
          </a:xfrm>
        </p:spPr>
        <p:txBody>
          <a:bodyPr vert="horz" wrap="square" lIns="0" tIns="12700" rIns="0" bIns="0" rtlCol="0" anchor="t" anchorCtr="0">
            <a:spAutoFit/>
          </a:bodyPr>
          <a:lstStyle/>
          <a:p>
            <a:pPr marL="38100" defTabSz="914400">
              <a:lnSpc>
                <a:spcPct val="100000"/>
              </a:lnSpc>
              <a:spcBef>
                <a:spcPts val="100"/>
              </a:spcBef>
            </a:pPr>
            <a:r>
              <a:rPr lang="en-US" sz="3200" dirty="0">
                <a:solidFill>
                  <a:srgbClr val="004D99"/>
                </a:solidFill>
                <a:highlight>
                  <a:srgbClr val="FFFF00"/>
                </a:highlight>
                <a:latin typeface="+mn-lt"/>
                <a:cs typeface="Arial"/>
              </a:rPr>
              <a:t>LUX-Lung 8</a:t>
            </a:r>
            <a:r>
              <a:rPr lang="en-US" sz="3200" dirty="0">
                <a:solidFill>
                  <a:srgbClr val="004D99"/>
                </a:solidFill>
                <a:latin typeface="+mn-lt"/>
                <a:cs typeface="Arial"/>
              </a:rPr>
              <a:t>: Afatinib </a:t>
            </a:r>
            <a:r>
              <a:rPr lang="en-US" sz="3200" dirty="0" err="1">
                <a:solidFill>
                  <a:srgbClr val="004D99"/>
                </a:solidFill>
                <a:latin typeface="+mn-lt"/>
                <a:cs typeface="Arial"/>
              </a:rPr>
              <a:t>cải</a:t>
            </a:r>
            <a:r>
              <a:rPr lang="en-US" sz="3200" dirty="0">
                <a:solidFill>
                  <a:srgbClr val="004D99"/>
                </a:solidFill>
                <a:latin typeface="+mn-lt"/>
                <a:cs typeface="Arial"/>
              </a:rPr>
              <a:t> </a:t>
            </a:r>
            <a:r>
              <a:rPr lang="en-US" sz="3200" dirty="0" err="1">
                <a:solidFill>
                  <a:srgbClr val="004D99"/>
                </a:solidFill>
                <a:latin typeface="+mn-lt"/>
                <a:cs typeface="Arial"/>
              </a:rPr>
              <a:t>thiện</a:t>
            </a:r>
            <a:r>
              <a:rPr lang="en-US" sz="3200" dirty="0">
                <a:solidFill>
                  <a:srgbClr val="004D99"/>
                </a:solidFill>
                <a:latin typeface="+mn-lt"/>
                <a:cs typeface="Arial"/>
              </a:rPr>
              <a:t> </a:t>
            </a:r>
            <a:r>
              <a:rPr lang="en-US" sz="3200" dirty="0" err="1">
                <a:solidFill>
                  <a:srgbClr val="004D99"/>
                </a:solidFill>
                <a:latin typeface="+mn-lt"/>
                <a:cs typeface="Arial"/>
              </a:rPr>
              <a:t>triệu</a:t>
            </a:r>
            <a:r>
              <a:rPr lang="en-US" sz="3200" dirty="0">
                <a:solidFill>
                  <a:srgbClr val="004D99"/>
                </a:solidFill>
                <a:latin typeface="+mn-lt"/>
                <a:cs typeface="Arial"/>
              </a:rPr>
              <a:t> </a:t>
            </a:r>
            <a:r>
              <a:rPr lang="en-US" sz="3200" dirty="0" err="1">
                <a:solidFill>
                  <a:srgbClr val="004D99"/>
                </a:solidFill>
                <a:latin typeface="+mn-lt"/>
                <a:cs typeface="Arial"/>
              </a:rPr>
              <a:t>chứng</a:t>
            </a:r>
            <a:r>
              <a:rPr lang="en-US" sz="3200" dirty="0">
                <a:solidFill>
                  <a:srgbClr val="004D99"/>
                </a:solidFill>
                <a:latin typeface="+mn-lt"/>
                <a:cs typeface="Arial"/>
              </a:rPr>
              <a:t> Ho, </a:t>
            </a:r>
            <a:br>
              <a:rPr lang="en-US" sz="3200" dirty="0">
                <a:solidFill>
                  <a:srgbClr val="004D99"/>
                </a:solidFill>
                <a:latin typeface="+mn-lt"/>
                <a:cs typeface="Arial"/>
              </a:rPr>
            </a:br>
            <a:r>
              <a:rPr lang="en-US" sz="3200" dirty="0" err="1">
                <a:solidFill>
                  <a:srgbClr val="004D99"/>
                </a:solidFill>
                <a:latin typeface="+mn-lt"/>
                <a:cs typeface="Arial"/>
              </a:rPr>
              <a:t>Khó</a:t>
            </a:r>
            <a:r>
              <a:rPr lang="en-US" sz="3200" dirty="0">
                <a:solidFill>
                  <a:srgbClr val="004D99"/>
                </a:solidFill>
                <a:latin typeface="+mn-lt"/>
                <a:cs typeface="Arial"/>
              </a:rPr>
              <a:t> </a:t>
            </a:r>
            <a:r>
              <a:rPr lang="en-US" sz="3200" dirty="0" err="1">
                <a:solidFill>
                  <a:srgbClr val="004D99"/>
                </a:solidFill>
                <a:latin typeface="+mn-lt"/>
                <a:cs typeface="Arial"/>
              </a:rPr>
              <a:t>thở</a:t>
            </a:r>
            <a:r>
              <a:rPr lang="en-US" sz="3200" dirty="0">
                <a:solidFill>
                  <a:srgbClr val="004D99"/>
                </a:solidFill>
                <a:latin typeface="+mn-lt"/>
                <a:cs typeface="Arial"/>
              </a:rPr>
              <a:t>, </a:t>
            </a:r>
            <a:r>
              <a:rPr lang="en-US" sz="3200" dirty="0" err="1">
                <a:solidFill>
                  <a:srgbClr val="004D99"/>
                </a:solidFill>
                <a:latin typeface="+mn-lt"/>
                <a:cs typeface="Arial"/>
              </a:rPr>
              <a:t>Đau</a:t>
            </a:r>
            <a:r>
              <a:rPr lang="en-US" sz="3200" dirty="0">
                <a:solidFill>
                  <a:srgbClr val="004D99"/>
                </a:solidFill>
                <a:latin typeface="+mn-lt"/>
                <a:cs typeface="Arial"/>
              </a:rPr>
              <a:t> &amp; </a:t>
            </a:r>
            <a:r>
              <a:rPr lang="en-US" sz="3200" dirty="0" err="1">
                <a:solidFill>
                  <a:srgbClr val="004D99"/>
                </a:solidFill>
                <a:latin typeface="+mn-lt"/>
                <a:cs typeface="Arial"/>
              </a:rPr>
              <a:t>Tình</a:t>
            </a:r>
            <a:r>
              <a:rPr lang="en-US" sz="3200" dirty="0">
                <a:solidFill>
                  <a:srgbClr val="004D99"/>
                </a:solidFill>
                <a:latin typeface="+mn-lt"/>
                <a:cs typeface="Arial"/>
              </a:rPr>
              <a:t> </a:t>
            </a:r>
            <a:r>
              <a:rPr lang="en-US" sz="3200" dirty="0" err="1">
                <a:solidFill>
                  <a:srgbClr val="004D99"/>
                </a:solidFill>
                <a:latin typeface="+mn-lt"/>
                <a:cs typeface="Arial"/>
              </a:rPr>
              <a:t>trạng</a:t>
            </a:r>
            <a:r>
              <a:rPr lang="en-US" sz="3200" dirty="0">
                <a:solidFill>
                  <a:srgbClr val="004D99"/>
                </a:solidFill>
                <a:latin typeface="+mn-lt"/>
                <a:cs typeface="Arial"/>
              </a:rPr>
              <a:t> </a:t>
            </a:r>
            <a:r>
              <a:rPr lang="en-US" sz="3200" dirty="0" err="1">
                <a:solidFill>
                  <a:srgbClr val="004D99"/>
                </a:solidFill>
                <a:latin typeface="+mn-lt"/>
                <a:cs typeface="Arial"/>
              </a:rPr>
              <a:t>sức</a:t>
            </a:r>
            <a:r>
              <a:rPr lang="en-US" sz="3200" dirty="0">
                <a:solidFill>
                  <a:srgbClr val="004D99"/>
                </a:solidFill>
                <a:latin typeface="+mn-lt"/>
                <a:cs typeface="Arial"/>
              </a:rPr>
              <a:t> </a:t>
            </a:r>
            <a:r>
              <a:rPr lang="en-US" sz="3200" dirty="0" err="1">
                <a:solidFill>
                  <a:srgbClr val="004D99"/>
                </a:solidFill>
                <a:latin typeface="+mn-lt"/>
                <a:cs typeface="Arial"/>
              </a:rPr>
              <a:t>khỏe</a:t>
            </a:r>
            <a:r>
              <a:rPr lang="en-US" sz="3200" dirty="0">
                <a:solidFill>
                  <a:srgbClr val="004D99"/>
                </a:solidFill>
                <a:latin typeface="+mn-lt"/>
                <a:cs typeface="Arial"/>
              </a:rPr>
              <a:t> </a:t>
            </a:r>
            <a:r>
              <a:rPr lang="en-US" sz="3200" dirty="0" err="1">
                <a:solidFill>
                  <a:srgbClr val="004D99"/>
                </a:solidFill>
                <a:latin typeface="+mn-lt"/>
                <a:cs typeface="Arial"/>
              </a:rPr>
              <a:t>tổng</a:t>
            </a:r>
            <a:r>
              <a:rPr lang="en-US" sz="3200" dirty="0">
                <a:solidFill>
                  <a:srgbClr val="004D99"/>
                </a:solidFill>
                <a:latin typeface="+mn-lt"/>
                <a:cs typeface="Arial"/>
              </a:rPr>
              <a:t> </a:t>
            </a:r>
            <a:r>
              <a:rPr lang="en-US" sz="3200" dirty="0" err="1">
                <a:solidFill>
                  <a:srgbClr val="004D99"/>
                </a:solidFill>
                <a:latin typeface="+mn-lt"/>
                <a:cs typeface="Arial"/>
              </a:rPr>
              <a:t>quát</a:t>
            </a:r>
            <a:r>
              <a:rPr lang="en-US" sz="3200" dirty="0">
                <a:solidFill>
                  <a:srgbClr val="004D99"/>
                </a:solidFill>
                <a:latin typeface="+mn-lt"/>
                <a:cs typeface="Arial"/>
              </a:rPr>
              <a:t> /QoL</a:t>
            </a:r>
            <a:endParaRPr lang="en-GB" sz="3200" dirty="0">
              <a:solidFill>
                <a:srgbClr val="004D99"/>
              </a:solidFill>
              <a:latin typeface="+mn-lt"/>
              <a:cs typeface="Arial"/>
            </a:endParaRPr>
          </a:p>
        </p:txBody>
      </p:sp>
      <p:sp>
        <p:nvSpPr>
          <p:cNvPr id="76" name="Text Placeholder 4"/>
          <p:cNvSpPr txBox="1">
            <a:spLocks/>
          </p:cNvSpPr>
          <p:nvPr/>
        </p:nvSpPr>
        <p:spPr>
          <a:xfrm>
            <a:off x="831586" y="6331397"/>
            <a:ext cx="6912004" cy="428202"/>
          </a:xfrm>
          <a:prstGeom prst="rect">
            <a:avLst/>
          </a:prstGeom>
        </p:spPr>
        <p:txBody>
          <a:bodyPr vert="horz" wrap="square" lIns="91440" tIns="45720" rIns="91440" bIns="45720" rtlCol="0" anchor="b">
            <a:noAutofit/>
          </a:bodyPr>
          <a:lstStyle>
            <a:lvl1pPr marL="233363" indent="-233363" algn="l" defTabSz="914400" rtl="0" eaLnBrk="1" latinLnBrk="0" hangingPunct="1">
              <a:lnSpc>
                <a:spcPct val="100000"/>
              </a:lnSpc>
              <a:spcBef>
                <a:spcPts val="1400"/>
              </a:spcBef>
              <a:buClr>
                <a:srgbClr val="1CBECA"/>
              </a:buClr>
              <a:buFont typeface="Arial" pitchFamily="34" charset="0"/>
              <a:buChar char="•"/>
              <a:defRPr sz="2200" kern="1200">
                <a:solidFill>
                  <a:schemeClr val="tx1">
                    <a:lumMod val="65000"/>
                    <a:lumOff val="35000"/>
                  </a:schemeClr>
                </a:solidFill>
                <a:latin typeface="+mn-lt"/>
                <a:ea typeface="+mn-ea"/>
                <a:cs typeface="+mn-cs"/>
              </a:defRPr>
            </a:lvl1pPr>
            <a:lvl2pPr marL="573088" indent="-231775" algn="l" defTabSz="914400" rtl="0" eaLnBrk="1" latinLnBrk="0" hangingPunct="1">
              <a:lnSpc>
                <a:spcPct val="100000"/>
              </a:lnSpc>
              <a:spcBef>
                <a:spcPts val="400"/>
              </a:spcBef>
              <a:buClr>
                <a:schemeClr val="accent1"/>
              </a:buClr>
              <a:buFont typeface="Arial" pitchFamily="34" charset="0"/>
              <a:buChar char="‒"/>
              <a:defRPr sz="1800" kern="1200">
                <a:solidFill>
                  <a:schemeClr val="tx1">
                    <a:lumMod val="65000"/>
                    <a:lumOff val="35000"/>
                  </a:schemeClr>
                </a:solidFill>
                <a:latin typeface="+mn-lt"/>
                <a:ea typeface="+mn-ea"/>
                <a:cs typeface="+mn-cs"/>
              </a:defRPr>
            </a:lvl2pPr>
            <a:lvl3pPr marL="914400" indent="-223838" algn="l" defTabSz="914400" rtl="0" eaLnBrk="1" latinLnBrk="0" hangingPunct="1">
              <a:lnSpc>
                <a:spcPct val="100000"/>
              </a:lnSpc>
              <a:spcBef>
                <a:spcPts val="400"/>
              </a:spcBef>
              <a:buClr>
                <a:srgbClr val="1CBECA"/>
              </a:buClr>
              <a:buFont typeface="Wingdings" pitchFamily="2" charset="2"/>
              <a:buChar char="§"/>
              <a:defRPr sz="1600" kern="1200">
                <a:solidFill>
                  <a:schemeClr val="tx1">
                    <a:lumMod val="65000"/>
                    <a:lumOff val="35000"/>
                  </a:schemeClr>
                </a:solidFill>
                <a:latin typeface="+mn-lt"/>
                <a:ea typeface="+mn-ea"/>
                <a:cs typeface="+mn-cs"/>
              </a:defRPr>
            </a:lvl3pPr>
            <a:lvl4pPr marL="1255713" indent="-225425" algn="l" defTabSz="914400" rtl="0" eaLnBrk="1" latinLnBrk="0" hangingPunct="1">
              <a:lnSpc>
                <a:spcPct val="100000"/>
              </a:lnSpc>
              <a:spcBef>
                <a:spcPts val="40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604963" indent="-233363" algn="l" defTabSz="914400" rtl="0" eaLnBrk="1" latinLnBrk="0" hangingPunct="1">
              <a:lnSpc>
                <a:spcPct val="100000"/>
              </a:lnSpc>
              <a:spcBef>
                <a:spcPts val="400"/>
              </a:spcBef>
              <a:buClr>
                <a:srgbClr val="1CBECA"/>
              </a:buClr>
              <a:buFont typeface="Wingdings" pitchFamily="2" charset="2"/>
              <a:buChar char="Ø"/>
              <a:defRPr sz="12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7150" indent="0">
              <a:spcBef>
                <a:spcPts val="300"/>
              </a:spcBef>
              <a:buNone/>
            </a:pPr>
            <a:r>
              <a:rPr lang="en-US" sz="1000" dirty="0">
                <a:solidFill>
                  <a:schemeClr val="tx1"/>
                </a:solidFill>
                <a:latin typeface="+mj-lt"/>
              </a:rPr>
              <a:t>GHS/</a:t>
            </a:r>
            <a:r>
              <a:rPr lang="en-US" sz="1000" dirty="0" err="1">
                <a:solidFill>
                  <a:schemeClr val="tx1"/>
                </a:solidFill>
                <a:latin typeface="+mj-lt"/>
              </a:rPr>
              <a:t>QoL</a:t>
            </a:r>
            <a:r>
              <a:rPr lang="en-US" sz="1000" dirty="0">
                <a:solidFill>
                  <a:schemeClr val="tx1"/>
                </a:solidFill>
                <a:latin typeface="+mj-lt"/>
              </a:rPr>
              <a:t> = </a:t>
            </a:r>
            <a:r>
              <a:rPr lang="en-US" sz="1000" dirty="0" err="1">
                <a:solidFill>
                  <a:schemeClr val="tx1"/>
                </a:solidFill>
                <a:latin typeface="+mj-lt"/>
              </a:rPr>
              <a:t>chất</a:t>
            </a:r>
            <a:r>
              <a:rPr lang="en-US" sz="1000" dirty="0">
                <a:solidFill>
                  <a:schemeClr val="tx1"/>
                </a:solidFill>
                <a:latin typeface="+mj-lt"/>
              </a:rPr>
              <a:t> </a:t>
            </a:r>
            <a:r>
              <a:rPr lang="en-US" sz="1000" dirty="0" err="1">
                <a:solidFill>
                  <a:schemeClr val="tx1"/>
                </a:solidFill>
                <a:latin typeface="+mj-lt"/>
              </a:rPr>
              <a:t>lượng</a:t>
            </a:r>
            <a:r>
              <a:rPr lang="en-US" sz="1000" dirty="0">
                <a:solidFill>
                  <a:schemeClr val="tx1"/>
                </a:solidFill>
                <a:latin typeface="+mj-lt"/>
              </a:rPr>
              <a:t> </a:t>
            </a:r>
            <a:r>
              <a:rPr lang="en-US" sz="1000" dirty="0" err="1">
                <a:solidFill>
                  <a:schemeClr val="tx1"/>
                </a:solidFill>
                <a:latin typeface="+mj-lt"/>
              </a:rPr>
              <a:t>cuộc</a:t>
            </a:r>
            <a:r>
              <a:rPr lang="en-US" sz="1000" dirty="0">
                <a:solidFill>
                  <a:schemeClr val="tx1"/>
                </a:solidFill>
                <a:latin typeface="+mj-lt"/>
              </a:rPr>
              <a:t> </a:t>
            </a:r>
            <a:r>
              <a:rPr lang="en-US" sz="1000" dirty="0" err="1">
                <a:solidFill>
                  <a:schemeClr val="tx1"/>
                </a:solidFill>
                <a:latin typeface="+mj-lt"/>
              </a:rPr>
              <a:t>sống</a:t>
            </a:r>
            <a:endParaRPr lang="en-US" sz="1000" dirty="0">
              <a:solidFill>
                <a:schemeClr val="tx1"/>
              </a:solidFill>
              <a:latin typeface="+mj-lt"/>
            </a:endParaRPr>
          </a:p>
          <a:p>
            <a:pPr marL="0" indent="0">
              <a:spcBef>
                <a:spcPts val="0"/>
              </a:spcBef>
              <a:buNone/>
            </a:pPr>
            <a:r>
              <a:rPr lang="en-GB" sz="1000" dirty="0">
                <a:solidFill>
                  <a:schemeClr val="tx1"/>
                </a:solidFill>
                <a:latin typeface="+mj-lt"/>
                <a:ea typeface="Tahoma" panose="020B0604030504040204" pitchFamily="34" charset="0"/>
                <a:cs typeface="Tahoma" panose="020B0604030504040204" pitchFamily="34" charset="0"/>
              </a:rPr>
              <a:t>  Clinical Lung Cancer 2018 74</a:t>
            </a:r>
          </a:p>
        </p:txBody>
      </p:sp>
      <p:sp>
        <p:nvSpPr>
          <p:cNvPr id="6" name="Rounded Rectangle 5"/>
          <p:cNvSpPr/>
          <p:nvPr/>
        </p:nvSpPr>
        <p:spPr>
          <a:xfrm>
            <a:off x="7550331" y="1719947"/>
            <a:ext cx="535578" cy="666206"/>
          </a:xfrm>
          <a:prstGeom prst="roundRect">
            <a:avLst/>
          </a:prstGeom>
        </p:spPr>
        <p:txBody>
          <a:bodyPr wrap="square" lIns="45720" rIns="45720" rtlCol="0" anchor="ctr">
            <a:spAutoFit/>
          </a:bodyPr>
          <a:lstStyle/>
          <a:p>
            <a:pPr algn="ctr" defTabSz="341710">
              <a:tabLst>
                <a:tab pos="1546225" algn="r"/>
              </a:tabLst>
            </a:pPr>
            <a:endParaRPr lang="vi-VN" sz="1400" b="1" dirty="0" err="1">
              <a:latin typeface="+mj-lt"/>
            </a:endParaRPr>
          </a:p>
        </p:txBody>
      </p:sp>
      <p:sp>
        <p:nvSpPr>
          <p:cNvPr id="8" name="Rounded Rectangle 7"/>
          <p:cNvSpPr/>
          <p:nvPr/>
        </p:nvSpPr>
        <p:spPr>
          <a:xfrm>
            <a:off x="10277503" y="1005840"/>
            <a:ext cx="1914497" cy="1397726"/>
          </a:xfrm>
          <a:prstGeom prst="roundRect">
            <a:avLst/>
          </a:prstGeom>
        </p:spPr>
        <p:txBody>
          <a:bodyPr wrap="square" lIns="45720" rIns="45720" rtlCol="0" anchor="ctr">
            <a:spAutoFit/>
          </a:bodyPr>
          <a:lstStyle/>
          <a:p>
            <a:pPr algn="ctr" defTabSz="341710">
              <a:tabLst>
                <a:tab pos="1546225" algn="r"/>
              </a:tabLst>
            </a:pPr>
            <a:endParaRPr lang="vi-VN" sz="1400" b="1" dirty="0" err="1">
              <a:latin typeface="+mj-lt"/>
            </a:endParaRPr>
          </a:p>
        </p:txBody>
      </p:sp>
      <p:sp>
        <p:nvSpPr>
          <p:cNvPr id="2" name="TextBox 1"/>
          <p:cNvSpPr txBox="1"/>
          <p:nvPr/>
        </p:nvSpPr>
        <p:spPr>
          <a:xfrm>
            <a:off x="819863" y="1182594"/>
            <a:ext cx="9789282" cy="707886"/>
          </a:xfrm>
          <a:prstGeom prst="rect">
            <a:avLst/>
          </a:prstGeom>
          <a:noFill/>
          <a:ln w="12700">
            <a:noFill/>
          </a:ln>
        </p:spPr>
        <p:txBody>
          <a:bodyPr wrap="square" lIns="45720" rIns="45720" rtlCol="0">
            <a:spAutoFit/>
          </a:bodyPr>
          <a:lstStyle/>
          <a:p>
            <a:pPr marL="342900" indent="-342900">
              <a:buClr>
                <a:schemeClr val="accent4"/>
              </a:buClr>
              <a:buFont typeface="Arial" panose="020B0604020202020204" pitchFamily="34" charset="0"/>
              <a:buChar char="•"/>
            </a:pPr>
            <a:r>
              <a:rPr lang="en-US" sz="2000" dirty="0" err="1">
                <a:ea typeface="Tahoma" panose="020B0604030504040204" pitchFamily="34" charset="0"/>
                <a:cs typeface="Tahoma" panose="020B0604030504040204" pitchFamily="34" charset="0"/>
              </a:rPr>
              <a:t>Kết</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quả</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tự</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đánh</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giá</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của</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bệnh</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nhân</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afatinib</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giúp</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giảm</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trình</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trạng</a:t>
            </a:r>
            <a:r>
              <a:rPr lang="en-US" sz="2000" dirty="0">
                <a:ea typeface="Tahoma" panose="020B0604030504040204" pitchFamily="34" charset="0"/>
                <a:cs typeface="Tahoma" panose="020B0604030504040204" pitchFamily="34" charset="0"/>
              </a:rPr>
              <a:t> ho </a:t>
            </a:r>
            <a:r>
              <a:rPr lang="en-US" sz="2000" dirty="0" err="1">
                <a:ea typeface="Tahoma" panose="020B0604030504040204" pitchFamily="34" charset="0"/>
                <a:cs typeface="Tahoma" panose="020B0604030504040204" pitchFamily="34" charset="0"/>
              </a:rPr>
              <a:t>và</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nâng</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cao</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đáng</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kể</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chất</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lượng</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cuộc</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sống</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của</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bệnh</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nhân</a:t>
            </a:r>
            <a:r>
              <a:rPr lang="en-US" sz="2000" dirty="0">
                <a:ea typeface="Tahoma" panose="020B0604030504040204" pitchFamily="34" charset="0"/>
                <a:cs typeface="Tahoma" panose="020B0604030504040204" pitchFamily="34" charset="0"/>
              </a:rPr>
              <a:t> so </a:t>
            </a:r>
            <a:r>
              <a:rPr lang="en-US" sz="2000" dirty="0" err="1">
                <a:ea typeface="Tahoma" panose="020B0604030504040204" pitchFamily="34" charset="0"/>
                <a:cs typeface="Tahoma" panose="020B0604030504040204" pitchFamily="34" charset="0"/>
              </a:rPr>
              <a:t>với</a:t>
            </a:r>
            <a:r>
              <a:rPr lang="en-US" sz="2000" dirty="0">
                <a:ea typeface="Tahoma" panose="020B0604030504040204" pitchFamily="34" charset="0"/>
                <a:cs typeface="Tahoma" panose="020B0604030504040204" pitchFamily="34" charset="0"/>
              </a:rPr>
              <a:t> </a:t>
            </a:r>
            <a:r>
              <a:rPr lang="en-US" sz="2000" dirty="0" err="1">
                <a:ea typeface="Tahoma" panose="020B0604030504040204" pitchFamily="34" charset="0"/>
                <a:cs typeface="Tahoma" panose="020B0604030504040204" pitchFamily="34" charset="0"/>
              </a:rPr>
              <a:t>erlotinib</a:t>
            </a:r>
            <a:r>
              <a:rPr lang="en-US" sz="2000" dirty="0">
                <a:ea typeface="Tahoma" panose="020B0604030504040204" pitchFamily="34" charset="0"/>
                <a:cs typeface="Tahoma" panose="020B0604030504040204" pitchFamily="34" charset="0"/>
              </a:rPr>
              <a:t>.</a:t>
            </a:r>
            <a:endParaRPr lang="vi-VN" sz="2000" dirty="0" err="1">
              <a:ea typeface="Tahoma" panose="020B0604030504040204" pitchFamily="34" charset="0"/>
              <a:cs typeface="Tahoma" panose="020B0604030504040204" pitchFamily="34" charset="0"/>
            </a:endParaRPr>
          </a:p>
        </p:txBody>
      </p:sp>
      <p:grpSp>
        <p:nvGrpSpPr>
          <p:cNvPr id="11" name="Group 10">
            <a:extLst>
              <a:ext uri="{FF2B5EF4-FFF2-40B4-BE49-F238E27FC236}">
                <a16:creationId xmlns:a16="http://schemas.microsoft.com/office/drawing/2014/main" id="{52480BAD-A108-4C7D-936B-DA18616BAC51}"/>
              </a:ext>
            </a:extLst>
          </p:cNvPr>
          <p:cNvGrpSpPr/>
          <p:nvPr/>
        </p:nvGrpSpPr>
        <p:grpSpPr>
          <a:xfrm>
            <a:off x="995698" y="1902474"/>
            <a:ext cx="9077739" cy="3990045"/>
            <a:chOff x="685800" y="1923838"/>
            <a:chExt cx="7772400" cy="3867362"/>
          </a:xfrm>
        </p:grpSpPr>
        <p:graphicFrame>
          <p:nvGraphicFramePr>
            <p:cNvPr id="12" name="Chart 11">
              <a:extLst>
                <a:ext uri="{FF2B5EF4-FFF2-40B4-BE49-F238E27FC236}">
                  <a16:creationId xmlns:a16="http://schemas.microsoft.com/office/drawing/2014/main" id="{AC5693FF-B0AC-4364-946E-FB1FEB32BBB4}"/>
                </a:ext>
              </a:extLst>
            </p:cNvPr>
            <p:cNvGraphicFramePr>
              <a:graphicFrameLocks/>
            </p:cNvGraphicFramePr>
            <p:nvPr/>
          </p:nvGraphicFramePr>
          <p:xfrm>
            <a:off x="685800" y="1981200"/>
            <a:ext cx="7772400" cy="3810000"/>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Elbow Connector 5">
              <a:extLst>
                <a:ext uri="{FF2B5EF4-FFF2-40B4-BE49-F238E27FC236}">
                  <a16:creationId xmlns:a16="http://schemas.microsoft.com/office/drawing/2014/main" id="{EE313A72-9BC8-4A1E-8233-8AE179044D3B}"/>
                </a:ext>
              </a:extLst>
            </p:cNvPr>
            <p:cNvCxnSpPr/>
            <p:nvPr/>
          </p:nvCxnSpPr>
          <p:spPr>
            <a:xfrm rot="5400000" flipH="1" flipV="1">
              <a:off x="1843309" y="2669206"/>
              <a:ext cx="12700" cy="246110"/>
            </a:xfrm>
            <a:prstGeom prst="bentConnector3">
              <a:avLst>
                <a:gd name="adj1" fmla="val 800000"/>
              </a:avLst>
            </a:prstGeom>
            <a:ln w="19050">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4" name="TextBox 100">
              <a:extLst>
                <a:ext uri="{FF2B5EF4-FFF2-40B4-BE49-F238E27FC236}">
                  <a16:creationId xmlns:a16="http://schemas.microsoft.com/office/drawing/2014/main" id="{B81369E1-8816-4F70-96F6-3F9F9DA1ED3F}"/>
                </a:ext>
              </a:extLst>
            </p:cNvPr>
            <p:cNvSpPr txBox="1"/>
            <p:nvPr/>
          </p:nvSpPr>
          <p:spPr>
            <a:xfrm>
              <a:off x="1479606" y="2366482"/>
              <a:ext cx="756938"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457200" fontAlgn="base">
                <a:spcBef>
                  <a:spcPct val="0"/>
                </a:spcBef>
                <a:spcAft>
                  <a:spcPct val="0"/>
                </a:spcAft>
              </a:pPr>
              <a:r>
                <a:rPr lang="en-GB" sz="1400" b="1" i="1" dirty="0">
                  <a:solidFill>
                    <a:srgbClr val="000000"/>
                  </a:solidFill>
                </a:rPr>
                <a:t>P</a:t>
              </a:r>
              <a:r>
                <a:rPr lang="en-GB" sz="1400" b="1" dirty="0">
                  <a:solidFill>
                    <a:srgbClr val="000000"/>
                  </a:solidFill>
                </a:rPr>
                <a:t>=0,03</a:t>
              </a:r>
            </a:p>
          </p:txBody>
        </p:sp>
        <p:cxnSp>
          <p:nvCxnSpPr>
            <p:cNvPr id="15" name="Elbow Connector 7">
              <a:extLst>
                <a:ext uri="{FF2B5EF4-FFF2-40B4-BE49-F238E27FC236}">
                  <a16:creationId xmlns:a16="http://schemas.microsoft.com/office/drawing/2014/main" id="{5B926595-F39D-4BB8-AF4E-E238A655E225}"/>
                </a:ext>
              </a:extLst>
            </p:cNvPr>
            <p:cNvCxnSpPr/>
            <p:nvPr/>
          </p:nvCxnSpPr>
          <p:spPr>
            <a:xfrm rot="5400000" flipH="1" flipV="1">
              <a:off x="3438195" y="2204399"/>
              <a:ext cx="12700" cy="246110"/>
            </a:xfrm>
            <a:prstGeom prst="bentConnector3">
              <a:avLst>
                <a:gd name="adj1" fmla="val 800000"/>
              </a:avLst>
            </a:prstGeom>
            <a:ln w="19050">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6" name="TextBox 100">
              <a:extLst>
                <a:ext uri="{FF2B5EF4-FFF2-40B4-BE49-F238E27FC236}">
                  <a16:creationId xmlns:a16="http://schemas.microsoft.com/office/drawing/2014/main" id="{C7CF7287-983F-4CD7-A7E0-1627999477AC}"/>
                </a:ext>
              </a:extLst>
            </p:cNvPr>
            <p:cNvSpPr txBox="1"/>
            <p:nvPr/>
          </p:nvSpPr>
          <p:spPr>
            <a:xfrm>
              <a:off x="3125862" y="1923838"/>
              <a:ext cx="756938"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457200" fontAlgn="base">
                <a:spcBef>
                  <a:spcPct val="0"/>
                </a:spcBef>
                <a:spcAft>
                  <a:spcPct val="0"/>
                </a:spcAft>
              </a:pPr>
              <a:r>
                <a:rPr lang="en-GB" sz="1400" b="1" i="1" dirty="0">
                  <a:solidFill>
                    <a:srgbClr val="000000"/>
                  </a:solidFill>
                </a:rPr>
                <a:t>P</a:t>
              </a:r>
              <a:r>
                <a:rPr lang="en-GB" sz="1400" b="1" dirty="0">
                  <a:solidFill>
                    <a:srgbClr val="000000"/>
                  </a:solidFill>
                </a:rPr>
                <a:t>=0,06</a:t>
              </a:r>
            </a:p>
          </p:txBody>
        </p:sp>
        <p:cxnSp>
          <p:nvCxnSpPr>
            <p:cNvPr id="17" name="Elbow Connector 9">
              <a:extLst>
                <a:ext uri="{FF2B5EF4-FFF2-40B4-BE49-F238E27FC236}">
                  <a16:creationId xmlns:a16="http://schemas.microsoft.com/office/drawing/2014/main" id="{0DA837DC-2E92-4C23-B2F7-0BA28970008E}"/>
                </a:ext>
              </a:extLst>
            </p:cNvPr>
            <p:cNvCxnSpPr/>
            <p:nvPr/>
          </p:nvCxnSpPr>
          <p:spPr>
            <a:xfrm rot="5400000" flipH="1" flipV="1">
              <a:off x="5069217" y="2751915"/>
              <a:ext cx="12700" cy="246110"/>
            </a:xfrm>
            <a:prstGeom prst="bentConnector3">
              <a:avLst>
                <a:gd name="adj1" fmla="val 800000"/>
              </a:avLst>
            </a:prstGeom>
            <a:ln w="19050">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9" name="TextBox 100">
              <a:extLst>
                <a:ext uri="{FF2B5EF4-FFF2-40B4-BE49-F238E27FC236}">
                  <a16:creationId xmlns:a16="http://schemas.microsoft.com/office/drawing/2014/main" id="{97A6C93D-4869-4C73-A5A1-610E2558CC72}"/>
                </a:ext>
              </a:extLst>
            </p:cNvPr>
            <p:cNvSpPr txBox="1"/>
            <p:nvPr/>
          </p:nvSpPr>
          <p:spPr>
            <a:xfrm>
              <a:off x="4726062" y="2469739"/>
              <a:ext cx="756938"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457200" fontAlgn="base">
                <a:spcBef>
                  <a:spcPct val="0"/>
                </a:spcBef>
                <a:spcAft>
                  <a:spcPct val="0"/>
                </a:spcAft>
              </a:pPr>
              <a:r>
                <a:rPr lang="en-GB" sz="1400" b="1" i="1" dirty="0">
                  <a:solidFill>
                    <a:srgbClr val="000000"/>
                  </a:solidFill>
                </a:rPr>
                <a:t>P</a:t>
              </a:r>
              <a:r>
                <a:rPr lang="en-GB" sz="1400" b="1" dirty="0">
                  <a:solidFill>
                    <a:srgbClr val="000000"/>
                  </a:solidFill>
                </a:rPr>
                <a:t>=0,78</a:t>
              </a:r>
            </a:p>
          </p:txBody>
        </p:sp>
        <p:cxnSp>
          <p:nvCxnSpPr>
            <p:cNvPr id="20" name="Elbow Connector 11">
              <a:extLst>
                <a:ext uri="{FF2B5EF4-FFF2-40B4-BE49-F238E27FC236}">
                  <a16:creationId xmlns:a16="http://schemas.microsoft.com/office/drawing/2014/main" id="{EB5570D6-A79C-4A21-8E36-BA174725B2B4}"/>
                </a:ext>
              </a:extLst>
            </p:cNvPr>
            <p:cNvCxnSpPr/>
            <p:nvPr/>
          </p:nvCxnSpPr>
          <p:spPr>
            <a:xfrm rot="5400000" flipH="1" flipV="1">
              <a:off x="6732281" y="3035126"/>
              <a:ext cx="12700" cy="246110"/>
            </a:xfrm>
            <a:prstGeom prst="bentConnector3">
              <a:avLst>
                <a:gd name="adj1" fmla="val 800000"/>
              </a:avLst>
            </a:prstGeom>
            <a:ln w="19050">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1" name="TextBox 100">
              <a:extLst>
                <a:ext uri="{FF2B5EF4-FFF2-40B4-BE49-F238E27FC236}">
                  <a16:creationId xmlns:a16="http://schemas.microsoft.com/office/drawing/2014/main" id="{FDC2B3B2-5EC6-44CD-84E8-9EADC0799A0D}"/>
                </a:ext>
              </a:extLst>
            </p:cNvPr>
            <p:cNvSpPr txBox="1"/>
            <p:nvPr/>
          </p:nvSpPr>
          <p:spPr>
            <a:xfrm>
              <a:off x="6404203" y="2763224"/>
              <a:ext cx="756938"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457200" fontAlgn="base">
                <a:spcBef>
                  <a:spcPct val="0"/>
                </a:spcBef>
                <a:spcAft>
                  <a:spcPct val="0"/>
                </a:spcAft>
              </a:pPr>
              <a:r>
                <a:rPr lang="en-GB" sz="1400" b="1" i="1" dirty="0">
                  <a:solidFill>
                    <a:srgbClr val="000000"/>
                  </a:solidFill>
                </a:rPr>
                <a:t>P</a:t>
              </a:r>
              <a:r>
                <a:rPr lang="en-GB" sz="1400" b="1" dirty="0">
                  <a:solidFill>
                    <a:srgbClr val="000000"/>
                  </a:solidFill>
                </a:rPr>
                <a:t>=0,04</a:t>
              </a:r>
            </a:p>
          </p:txBody>
        </p:sp>
      </p:grpSp>
      <p:sp>
        <p:nvSpPr>
          <p:cNvPr id="22" name="TextBox 21">
            <a:extLst>
              <a:ext uri="{FF2B5EF4-FFF2-40B4-BE49-F238E27FC236}">
                <a16:creationId xmlns:a16="http://schemas.microsoft.com/office/drawing/2014/main" id="{511F1502-0F96-4660-8C35-D4107F5BB6B7}"/>
              </a:ext>
            </a:extLst>
          </p:cNvPr>
          <p:cNvSpPr txBox="1"/>
          <p:nvPr/>
        </p:nvSpPr>
        <p:spPr>
          <a:xfrm>
            <a:off x="2498743" y="5901464"/>
            <a:ext cx="6840760" cy="338554"/>
          </a:xfrm>
          <a:prstGeom prst="rect">
            <a:avLst/>
          </a:prstGeom>
          <a:noFill/>
        </p:spPr>
        <p:txBody>
          <a:bodyPr wrap="square" rtlCol="0">
            <a:spAutoFit/>
          </a:bodyPr>
          <a:lstStyle/>
          <a:p>
            <a:pPr algn="ctr"/>
            <a:r>
              <a:rPr lang="en-GB" sz="1600" dirty="0">
                <a:solidFill>
                  <a:prstClr val="black"/>
                </a:solidFill>
              </a:rPr>
              <a:t>% số bệnh nhân có cải thiện triệu chứng</a:t>
            </a:r>
          </a:p>
        </p:txBody>
      </p:sp>
      <p:sp>
        <p:nvSpPr>
          <p:cNvPr id="23" name="TextBox 22">
            <a:extLst>
              <a:ext uri="{FF2B5EF4-FFF2-40B4-BE49-F238E27FC236}">
                <a16:creationId xmlns:a16="http://schemas.microsoft.com/office/drawing/2014/main" id="{18277640-6472-4607-A31F-34A0BF3ABEA4}"/>
              </a:ext>
            </a:extLst>
          </p:cNvPr>
          <p:cNvSpPr txBox="1"/>
          <p:nvPr/>
        </p:nvSpPr>
        <p:spPr>
          <a:xfrm>
            <a:off x="1882623" y="5584742"/>
            <a:ext cx="944796" cy="307777"/>
          </a:xfrm>
          <a:prstGeom prst="rect">
            <a:avLst/>
          </a:prstGeom>
          <a:solidFill>
            <a:schemeClr val="bg1"/>
          </a:solidFill>
        </p:spPr>
        <p:txBody>
          <a:bodyPr wrap="square" rtlCol="0">
            <a:spAutoFit/>
          </a:bodyPr>
          <a:lstStyle/>
          <a:p>
            <a:r>
              <a:rPr lang="en-US" sz="1400" dirty="0"/>
              <a:t>Ho (Q1)</a:t>
            </a:r>
          </a:p>
        </p:txBody>
      </p:sp>
      <p:sp>
        <p:nvSpPr>
          <p:cNvPr id="24" name="TextBox 23">
            <a:extLst>
              <a:ext uri="{FF2B5EF4-FFF2-40B4-BE49-F238E27FC236}">
                <a16:creationId xmlns:a16="http://schemas.microsoft.com/office/drawing/2014/main" id="{C40244CA-798E-489A-95A2-108460714D52}"/>
              </a:ext>
            </a:extLst>
          </p:cNvPr>
          <p:cNvSpPr txBox="1"/>
          <p:nvPr/>
        </p:nvSpPr>
        <p:spPr>
          <a:xfrm>
            <a:off x="3254782" y="5584741"/>
            <a:ext cx="1925957" cy="307777"/>
          </a:xfrm>
          <a:prstGeom prst="rect">
            <a:avLst/>
          </a:prstGeom>
          <a:solidFill>
            <a:schemeClr val="bg1"/>
          </a:solidFill>
        </p:spPr>
        <p:txBody>
          <a:bodyPr wrap="square" rtlCol="0">
            <a:spAutoFit/>
          </a:bodyPr>
          <a:lstStyle/>
          <a:p>
            <a:r>
              <a:rPr lang="en-US" sz="1400" dirty="0" err="1"/>
              <a:t>Khó</a:t>
            </a:r>
            <a:r>
              <a:rPr lang="en-US" sz="1400" dirty="0"/>
              <a:t> </a:t>
            </a:r>
            <a:r>
              <a:rPr lang="en-US" sz="1400" dirty="0" err="1"/>
              <a:t>thở</a:t>
            </a:r>
            <a:r>
              <a:rPr lang="en-US" sz="1400" dirty="0"/>
              <a:t> (Q3-5, LC13)</a:t>
            </a:r>
          </a:p>
        </p:txBody>
      </p:sp>
      <p:sp>
        <p:nvSpPr>
          <p:cNvPr id="25" name="TextBox 24">
            <a:extLst>
              <a:ext uri="{FF2B5EF4-FFF2-40B4-BE49-F238E27FC236}">
                <a16:creationId xmlns:a16="http://schemas.microsoft.com/office/drawing/2014/main" id="{D999A965-3B07-4854-860C-7DB0E2962735}"/>
              </a:ext>
            </a:extLst>
          </p:cNvPr>
          <p:cNvSpPr txBox="1"/>
          <p:nvPr/>
        </p:nvSpPr>
        <p:spPr>
          <a:xfrm>
            <a:off x="5481848" y="5587523"/>
            <a:ext cx="1569159" cy="307777"/>
          </a:xfrm>
          <a:prstGeom prst="rect">
            <a:avLst/>
          </a:prstGeom>
          <a:solidFill>
            <a:schemeClr val="bg1"/>
          </a:solidFill>
        </p:spPr>
        <p:txBody>
          <a:bodyPr wrap="square" rtlCol="0">
            <a:spAutoFit/>
          </a:bodyPr>
          <a:lstStyle/>
          <a:p>
            <a:r>
              <a:rPr lang="en-US" sz="1400" dirty="0" err="1"/>
              <a:t>Đau</a:t>
            </a:r>
            <a:r>
              <a:rPr lang="en-US" sz="1400" dirty="0"/>
              <a:t> (Q19, C30)</a:t>
            </a:r>
          </a:p>
        </p:txBody>
      </p:sp>
    </p:spTree>
    <p:extLst>
      <p:ext uri="{BB962C8B-B14F-4D97-AF65-F5344CB8AC3E}">
        <p14:creationId xmlns:p14="http://schemas.microsoft.com/office/powerpoint/2010/main" val="117881310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49440" y="456537"/>
            <a:ext cx="7913077" cy="929485"/>
          </a:xfrm>
        </p:spPr>
        <p:txBody>
          <a:bodyPr>
            <a:normAutofit fontScale="90000"/>
          </a:bodyPr>
          <a:lstStyle/>
          <a:p>
            <a:pPr algn="ctr"/>
            <a:r>
              <a:rPr lang="de-DE" sz="3200" b="1" dirty="0">
                <a:solidFill>
                  <a:schemeClr val="accent6">
                    <a:lumMod val="75000"/>
                  </a:schemeClr>
                </a:solidFill>
                <a:latin typeface="Arial" panose="020B0604020202020204" pitchFamily="34" charset="0"/>
                <a:cs typeface="Arial" panose="020B0604020202020204" pitchFamily="34" charset="0"/>
              </a:rPr>
              <a:t>ARCHER 1050 </a:t>
            </a:r>
            <a:r>
              <a:rPr lang="en-US" sz="3200" b="1" dirty="0">
                <a:solidFill>
                  <a:schemeClr val="accent6">
                    <a:lumMod val="75000"/>
                  </a:schemeClr>
                </a:solidFill>
                <a:latin typeface="Arial" panose="020B0604020202020204" pitchFamily="34" charset="0"/>
                <a:cs typeface="Arial" panose="020B0604020202020204" pitchFamily="34" charset="0"/>
              </a:rPr>
              <a:t>(</a:t>
            </a:r>
            <a:r>
              <a:rPr lang="de-DE" sz="3200" b="1" dirty="0" err="1">
                <a:solidFill>
                  <a:schemeClr val="accent6">
                    <a:lumMod val="75000"/>
                  </a:schemeClr>
                </a:solidFill>
                <a:latin typeface="Arial" panose="020B0604020202020204" pitchFamily="34" charset="0"/>
                <a:cs typeface="Arial" panose="020B0604020202020204" pitchFamily="34" charset="0"/>
              </a:rPr>
              <a:t>nghiên</a:t>
            </a:r>
            <a:r>
              <a:rPr lang="de-DE" sz="3200" b="1" dirty="0">
                <a:solidFill>
                  <a:schemeClr val="accent6">
                    <a:lumMod val="75000"/>
                  </a:schemeClr>
                </a:solidFill>
                <a:latin typeface="Arial" panose="020B0604020202020204" pitchFamily="34" charset="0"/>
                <a:cs typeface="Arial" panose="020B0604020202020204" pitchFamily="34" charset="0"/>
              </a:rPr>
              <a:t> </a:t>
            </a:r>
            <a:r>
              <a:rPr lang="de-DE" sz="3200" b="1" dirty="0" err="1">
                <a:solidFill>
                  <a:schemeClr val="accent6">
                    <a:lumMod val="75000"/>
                  </a:schemeClr>
                </a:solidFill>
                <a:latin typeface="Arial" panose="020B0604020202020204" pitchFamily="34" charset="0"/>
                <a:cs typeface="Arial" panose="020B0604020202020204" pitchFamily="34" charset="0"/>
              </a:rPr>
              <a:t>cứu</a:t>
            </a:r>
            <a:r>
              <a:rPr lang="de-DE" sz="3200" b="1" dirty="0">
                <a:solidFill>
                  <a:schemeClr val="accent6">
                    <a:lumMod val="75000"/>
                  </a:schemeClr>
                </a:solidFill>
                <a:latin typeface="Arial" panose="020B0604020202020204" pitchFamily="34" charset="0"/>
                <a:cs typeface="Arial" panose="020B0604020202020204" pitchFamily="34" charset="0"/>
              </a:rPr>
              <a:t> </a:t>
            </a:r>
            <a:r>
              <a:rPr lang="de-DE" sz="3200" b="1" dirty="0" err="1">
                <a:solidFill>
                  <a:schemeClr val="accent6">
                    <a:lumMod val="75000"/>
                  </a:schemeClr>
                </a:solidFill>
                <a:latin typeface="Arial" panose="020B0604020202020204" pitchFamily="34" charset="0"/>
                <a:cs typeface="Arial" panose="020B0604020202020204" pitchFamily="34" charset="0"/>
              </a:rPr>
              <a:t>pha</a:t>
            </a:r>
            <a:r>
              <a:rPr lang="de-DE" sz="3200" b="1" dirty="0">
                <a:solidFill>
                  <a:schemeClr val="accent6">
                    <a:lumMod val="75000"/>
                  </a:schemeClr>
                </a:solidFill>
                <a:latin typeface="Arial" panose="020B0604020202020204" pitchFamily="34" charset="0"/>
                <a:cs typeface="Arial" panose="020B0604020202020204" pitchFamily="34" charset="0"/>
              </a:rPr>
              <a:t> III</a:t>
            </a:r>
            <a:r>
              <a:rPr lang="en-US" sz="3200" b="1" dirty="0">
                <a:solidFill>
                  <a:schemeClr val="accent6">
                    <a:lumMod val="75000"/>
                  </a:schemeClr>
                </a:solidFill>
                <a:latin typeface="Arial" panose="020B0604020202020204" pitchFamily="34" charset="0"/>
                <a:cs typeface="Arial" panose="020B0604020202020204" pitchFamily="34" charset="0"/>
              </a:rPr>
              <a:t>)</a:t>
            </a:r>
            <a:r>
              <a:rPr lang="de-DE" sz="3200" b="1" dirty="0">
                <a:solidFill>
                  <a:schemeClr val="accent6">
                    <a:lumMod val="75000"/>
                  </a:schemeClr>
                </a:solidFill>
                <a:latin typeface="Arial" panose="020B0604020202020204" pitchFamily="34" charset="0"/>
                <a:cs typeface="Arial" panose="020B0604020202020204" pitchFamily="34" charset="0"/>
              </a:rPr>
              <a:t>: </a:t>
            </a:r>
            <a:r>
              <a:rPr lang="de-DE" sz="3200" b="1" dirty="0" err="1">
                <a:solidFill>
                  <a:schemeClr val="accent6">
                    <a:lumMod val="75000"/>
                  </a:schemeClr>
                </a:solidFill>
                <a:latin typeface="Arial" panose="020B0604020202020204" pitchFamily="34" charset="0"/>
                <a:cs typeface="Arial" panose="020B0604020202020204" pitchFamily="34" charset="0"/>
              </a:rPr>
              <a:t>Dacomitinib</a:t>
            </a:r>
            <a:r>
              <a:rPr lang="de-DE" sz="3200" b="1" dirty="0">
                <a:solidFill>
                  <a:schemeClr val="accent6">
                    <a:lumMod val="75000"/>
                  </a:schemeClr>
                </a:solidFill>
                <a:latin typeface="Arial" panose="020B0604020202020204" pitchFamily="34" charset="0"/>
                <a:cs typeface="Arial" panose="020B0604020202020204" pitchFamily="34" charset="0"/>
              </a:rPr>
              <a:t> so </a:t>
            </a:r>
            <a:r>
              <a:rPr lang="de-DE" sz="3200" b="1" dirty="0" err="1">
                <a:solidFill>
                  <a:schemeClr val="accent6">
                    <a:lumMod val="75000"/>
                  </a:schemeClr>
                </a:solidFill>
                <a:latin typeface="Arial" panose="020B0604020202020204" pitchFamily="34" charset="0"/>
                <a:cs typeface="Arial" panose="020B0604020202020204" pitchFamily="34" charset="0"/>
              </a:rPr>
              <a:t>với</a:t>
            </a:r>
            <a:r>
              <a:rPr lang="de-DE" sz="3200" b="1" dirty="0">
                <a:solidFill>
                  <a:schemeClr val="accent6">
                    <a:lumMod val="75000"/>
                  </a:schemeClr>
                </a:solidFill>
                <a:latin typeface="Arial" panose="020B0604020202020204" pitchFamily="34" charset="0"/>
                <a:cs typeface="Arial" panose="020B0604020202020204" pitchFamily="34" charset="0"/>
              </a:rPr>
              <a:t> </a:t>
            </a:r>
            <a:r>
              <a:rPr lang="de-DE" sz="3200" b="1" dirty="0" err="1">
                <a:solidFill>
                  <a:schemeClr val="accent6">
                    <a:lumMod val="75000"/>
                  </a:schemeClr>
                </a:solidFill>
                <a:latin typeface="Arial" panose="020B0604020202020204" pitchFamily="34" charset="0"/>
                <a:cs typeface="Arial" panose="020B0604020202020204" pitchFamily="34" charset="0"/>
              </a:rPr>
              <a:t>gefitinib</a:t>
            </a:r>
            <a:r>
              <a:rPr lang="de-DE" sz="3200" b="1" dirty="0">
                <a:solidFill>
                  <a:schemeClr val="accent6">
                    <a:lumMod val="75000"/>
                  </a:schemeClr>
                </a:solidFill>
                <a:latin typeface="Arial" panose="020B0604020202020204" pitchFamily="34" charset="0"/>
                <a:cs typeface="Arial" panose="020B0604020202020204" pitchFamily="34" charset="0"/>
              </a:rPr>
              <a:t> </a:t>
            </a:r>
            <a:endParaRPr lang="vi-VN" sz="3200" b="1" dirty="0">
              <a:solidFill>
                <a:schemeClr val="accent6">
                  <a:lumMod val="75000"/>
                </a:schemeClr>
              </a:solidFill>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23</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8" name="Picture 7"/>
          <p:cNvPicPr>
            <a:picLocks noChangeAspect="1"/>
          </p:cNvPicPr>
          <p:nvPr/>
        </p:nvPicPr>
        <p:blipFill>
          <a:blip r:embed="rId2"/>
          <a:stretch>
            <a:fillRect/>
          </a:stretch>
        </p:blipFill>
        <p:spPr>
          <a:xfrm>
            <a:off x="2864229" y="2262819"/>
            <a:ext cx="6283496" cy="3876917"/>
          </a:xfrm>
          <a:prstGeom prst="rect">
            <a:avLst/>
          </a:prstGeom>
        </p:spPr>
      </p:pic>
      <p:sp>
        <p:nvSpPr>
          <p:cNvPr id="10" name="TextBox 9"/>
          <p:cNvSpPr txBox="1"/>
          <p:nvPr/>
        </p:nvSpPr>
        <p:spPr>
          <a:xfrm>
            <a:off x="2438400" y="1501255"/>
            <a:ext cx="732884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1200" cap="none" spc="0" normalizeH="0" baseline="0" noProof="0" dirty="0" err="1">
                <a:ln>
                  <a:noFill/>
                </a:ln>
                <a:solidFill>
                  <a:prstClr val="black"/>
                </a:solidFill>
                <a:effectLst/>
                <a:uLnTx/>
                <a:uFillTx/>
                <a:latin typeface="Calibri"/>
                <a:ea typeface="+mn-ea"/>
                <a:cs typeface="+mn-cs"/>
              </a:rPr>
              <a:t>Dacomitinib</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cải</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thiện</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rõ</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rệt</a:t>
            </a:r>
            <a:r>
              <a:rPr kumimoji="0" lang="de-DE" sz="1800" b="0" i="0" u="none" strike="noStrike" kern="1200" cap="none" spc="0" normalizeH="0" baseline="0" noProof="0" dirty="0">
                <a:ln>
                  <a:noFill/>
                </a:ln>
                <a:solidFill>
                  <a:prstClr val="black"/>
                </a:solidFill>
                <a:effectLst/>
                <a:uLnTx/>
                <a:uFillTx/>
                <a:latin typeface="Calibri"/>
                <a:ea typeface="+mn-ea"/>
                <a:cs typeface="+mn-cs"/>
              </a:rPr>
              <a:t> PFS so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với</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Gefitinib</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en-US" sz="1800" b="0" i="0" u="none" strike="noStrike" kern="1200" cap="none" spc="0" normalizeH="0" baseline="0" noProof="0" dirty="0">
                <a:ln>
                  <a:noFill/>
                </a:ln>
                <a:solidFill>
                  <a:prstClr val="black"/>
                </a:solidFill>
                <a:effectLst/>
                <a:uLnTx/>
                <a:uFillTx/>
                <a:latin typeface="Calibri"/>
                <a:ea typeface="+mn-ea"/>
                <a:cs typeface="+mn-cs"/>
              </a:rPr>
              <a:t>(</a:t>
            </a:r>
            <a:r>
              <a:rPr kumimoji="0" lang="de-DE" sz="1800" b="0" i="0" u="none" strike="noStrike" kern="1200" cap="none" spc="0" normalizeH="0" baseline="0" noProof="0" dirty="0">
                <a:ln>
                  <a:noFill/>
                </a:ln>
                <a:solidFill>
                  <a:prstClr val="black"/>
                </a:solidFill>
                <a:effectLst/>
                <a:uLnTx/>
                <a:uFillTx/>
                <a:latin typeface="Calibri"/>
                <a:ea typeface="+mn-ea"/>
                <a:cs typeface="+mn-cs"/>
              </a:rPr>
              <a:t>ở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bệnh</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nhân</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không</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có</a:t>
            </a:r>
            <a:r>
              <a:rPr kumimoji="0" lang="de-DE" sz="1800" b="0" i="0" u="none" strike="noStrike" kern="1200" cap="none" spc="0" normalizeH="0" baseline="0" noProof="0" dirty="0">
                <a:ln>
                  <a:noFill/>
                </a:ln>
                <a:solidFill>
                  <a:prstClr val="black"/>
                </a:solidFill>
                <a:effectLst/>
                <a:uLnTx/>
                <a:uFillTx/>
                <a:latin typeface="Calibri"/>
                <a:ea typeface="+mn-ea"/>
                <a:cs typeface="+mn-cs"/>
              </a:rPr>
              <a:t> di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căn</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não</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nền</a:t>
            </a:r>
            <a:r>
              <a:rPr kumimoji="0" lang="en-US" sz="1800" b="0" i="0" u="none" strike="noStrike" kern="1200" cap="none" spc="0" normalizeH="0" baseline="0" noProof="0" dirty="0">
                <a:ln>
                  <a:noFill/>
                </a:ln>
                <a:solidFill>
                  <a:prstClr val="black"/>
                </a:solidFill>
                <a:effectLst/>
                <a:uLnTx/>
                <a:uFillTx/>
                <a:latin typeface="Calibri"/>
                <a:ea typeface="+mn-ea"/>
                <a:cs typeface="+mn-cs"/>
              </a:rPr>
              <a:t>)</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1" name="Rectangle 10"/>
          <p:cNvSpPr/>
          <p:nvPr/>
        </p:nvSpPr>
        <p:spPr>
          <a:xfrm>
            <a:off x="2438400" y="6458475"/>
            <a:ext cx="2319866"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solidFill>
                <a:effectLst/>
                <a:uLnTx/>
                <a:uFillTx/>
                <a:latin typeface="Arial"/>
                <a:ea typeface="+mn-ea"/>
                <a:cs typeface="+mn-cs"/>
              </a:rPr>
              <a:t>Wu et al. Lancet </a:t>
            </a:r>
            <a:r>
              <a:rPr kumimoji="0" lang="fr-FR" sz="1000" b="0" i="0" u="none" strike="noStrike" kern="1200" cap="none" spc="0" normalizeH="0" baseline="0" noProof="0" dirty="0" err="1">
                <a:ln>
                  <a:noFill/>
                </a:ln>
                <a:solidFill>
                  <a:prstClr val="black"/>
                </a:solidFill>
                <a:effectLst/>
                <a:uLnTx/>
                <a:uFillTx/>
                <a:latin typeface="Arial"/>
                <a:ea typeface="+mn-ea"/>
                <a:cs typeface="+mn-cs"/>
              </a:rPr>
              <a:t>Oncol</a:t>
            </a:r>
            <a:r>
              <a:rPr kumimoji="0" lang="fr-FR" sz="1000" b="0" i="0" u="none" strike="noStrike" kern="1200" cap="none" spc="0" normalizeH="0" baseline="0" noProof="0" dirty="0">
                <a:ln>
                  <a:noFill/>
                </a:ln>
                <a:solidFill>
                  <a:prstClr val="black"/>
                </a:solidFill>
                <a:effectLst/>
                <a:uLnTx/>
                <a:uFillTx/>
                <a:latin typeface="Arial"/>
                <a:ea typeface="+mn-ea"/>
                <a:cs typeface="+mn-cs"/>
              </a:rPr>
              <a:t>. 2017;18:1454</a:t>
            </a:r>
            <a:endPar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70438713"/>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 Same Side Corner Rectangle 6"/>
          <p:cNvSpPr/>
          <p:nvPr/>
        </p:nvSpPr>
        <p:spPr>
          <a:xfrm rot="10800000">
            <a:off x="757327" y="2790250"/>
            <a:ext cx="8176839" cy="2914115"/>
          </a:xfrm>
          <a:prstGeom prst="round2SameRect">
            <a:avLst>
              <a:gd name="adj1" fmla="val 6715"/>
              <a:gd name="adj2" fmla="val 0"/>
            </a:avLst>
          </a:prstGeom>
          <a:solidFill>
            <a:schemeClr val="bg1"/>
          </a:solidFill>
          <a:ln w="28575" cap="rnd">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aphicFrame>
        <p:nvGraphicFramePr>
          <p:cNvPr id="14" name="Table 13"/>
          <p:cNvGraphicFramePr>
            <a:graphicFrameLocks noGrp="1"/>
          </p:cNvGraphicFramePr>
          <p:nvPr/>
        </p:nvGraphicFramePr>
        <p:xfrm>
          <a:off x="748616" y="1812245"/>
          <a:ext cx="8185550" cy="3838234"/>
        </p:xfrm>
        <a:graphic>
          <a:graphicData uri="http://schemas.openxmlformats.org/drawingml/2006/table">
            <a:tbl>
              <a:tblPr firstRow="1" bandRow="1">
                <a:tableStyleId>{0E3FDE45-AF77-4B5C-9715-49D594BDF05E}</a:tableStyleId>
              </a:tblPr>
              <a:tblGrid>
                <a:gridCol w="3799647">
                  <a:extLst>
                    <a:ext uri="{9D8B030D-6E8A-4147-A177-3AD203B41FA5}">
                      <a16:colId xmlns:a16="http://schemas.microsoft.com/office/drawing/2014/main" val="20000"/>
                    </a:ext>
                  </a:extLst>
                </a:gridCol>
                <a:gridCol w="2085691">
                  <a:extLst>
                    <a:ext uri="{9D8B030D-6E8A-4147-A177-3AD203B41FA5}">
                      <a16:colId xmlns:a16="http://schemas.microsoft.com/office/drawing/2014/main" val="20001"/>
                    </a:ext>
                  </a:extLst>
                </a:gridCol>
                <a:gridCol w="2300212">
                  <a:extLst>
                    <a:ext uri="{9D8B030D-6E8A-4147-A177-3AD203B41FA5}">
                      <a16:colId xmlns:a16="http://schemas.microsoft.com/office/drawing/2014/main" val="20002"/>
                    </a:ext>
                  </a:extLst>
                </a:gridCol>
              </a:tblGrid>
              <a:tr h="964544">
                <a:tc>
                  <a:txBody>
                    <a:bodyPr/>
                    <a:lstStyle/>
                    <a:p>
                      <a:pPr marL="0" marR="0" algn="ctr">
                        <a:lnSpc>
                          <a:spcPct val="100000"/>
                        </a:lnSpc>
                        <a:spcBef>
                          <a:spcPts val="0"/>
                        </a:spcBef>
                        <a:spcAft>
                          <a:spcPts val="0"/>
                        </a:spcAft>
                      </a:pPr>
                      <a:r>
                        <a:rPr lang="en-US" sz="2000" b="1" noProof="0" dirty="0" err="1">
                          <a:solidFill>
                            <a:schemeClr val="bg1"/>
                          </a:solidFill>
                          <a:effectLst/>
                          <a:latin typeface="+mn-lt"/>
                        </a:rPr>
                        <a:t>Biến</a:t>
                      </a:r>
                      <a:r>
                        <a:rPr lang="en-US" sz="2000" b="1" baseline="0" noProof="0" dirty="0">
                          <a:solidFill>
                            <a:schemeClr val="bg1"/>
                          </a:solidFill>
                          <a:effectLst/>
                          <a:latin typeface="+mn-lt"/>
                        </a:rPr>
                        <a:t> </a:t>
                      </a:r>
                      <a:r>
                        <a:rPr lang="en-US" sz="2000" b="1" baseline="0" noProof="0" dirty="0" err="1">
                          <a:solidFill>
                            <a:schemeClr val="bg1"/>
                          </a:solidFill>
                          <a:effectLst/>
                          <a:latin typeface="+mn-lt"/>
                        </a:rPr>
                        <a:t>cố</a:t>
                      </a:r>
                      <a:endParaRPr lang="en-US" sz="2000" b="1" noProof="0" dirty="0">
                        <a:solidFill>
                          <a:schemeClr val="bg1"/>
                        </a:solidFill>
                        <a:effectLst/>
                        <a:latin typeface="+mn-lt"/>
                        <a:ea typeface="SimSun"/>
                        <a:cs typeface="Arial" panose="020B0604020202020204" pitchFamily="34" charset="0"/>
                      </a:endParaRPr>
                    </a:p>
                  </a:txBody>
                  <a:tcPr anchor="ctr">
                    <a:lnL>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b="1" noProof="0" dirty="0">
                          <a:solidFill>
                            <a:schemeClr val="bg1"/>
                          </a:solidFill>
                          <a:effectLst/>
                          <a:latin typeface="+mn-lt"/>
                        </a:rPr>
                        <a:t>Afatinib </a:t>
                      </a:r>
                    </a:p>
                    <a:p>
                      <a:pPr marL="0" marR="0" indent="0" algn="ctr" defTabSz="914400" rtl="0" eaLnBrk="1" fontAlgn="auto" latinLnBrk="0" hangingPunct="1">
                        <a:lnSpc>
                          <a:spcPct val="100000"/>
                        </a:lnSpc>
                        <a:spcBef>
                          <a:spcPts val="0"/>
                        </a:spcBef>
                        <a:spcAft>
                          <a:spcPts val="0"/>
                        </a:spcAft>
                        <a:buClrTx/>
                        <a:buSzTx/>
                        <a:buFontTx/>
                        <a:buNone/>
                        <a:tabLst/>
                        <a:defRPr/>
                      </a:pPr>
                      <a:r>
                        <a:rPr lang="en-US" sz="2000" b="1" noProof="0" dirty="0">
                          <a:solidFill>
                            <a:schemeClr val="bg1"/>
                          </a:solidFill>
                          <a:effectLst/>
                          <a:latin typeface="+mn-lt"/>
                        </a:rPr>
                        <a:t>(n=392)</a:t>
                      </a:r>
                    </a:p>
                    <a:p>
                      <a:pPr marL="0" marR="0" indent="0" algn="ctr" defTabSz="914400" rtl="0" eaLnBrk="1" fontAlgn="auto" latinLnBrk="0" hangingPunct="1">
                        <a:lnSpc>
                          <a:spcPct val="100000"/>
                        </a:lnSpc>
                        <a:spcBef>
                          <a:spcPts val="0"/>
                        </a:spcBef>
                        <a:spcAft>
                          <a:spcPts val="0"/>
                        </a:spcAft>
                        <a:buClrTx/>
                        <a:buSzTx/>
                        <a:buFontTx/>
                        <a:buNone/>
                        <a:tabLst/>
                        <a:defRPr/>
                      </a:pPr>
                      <a:r>
                        <a:rPr lang="en-US" sz="2000" b="1" noProof="0" dirty="0">
                          <a:solidFill>
                            <a:schemeClr val="bg1"/>
                          </a:solidFill>
                          <a:effectLst/>
                          <a:latin typeface="+mn-lt"/>
                        </a:rPr>
                        <a:t>(%)</a:t>
                      </a:r>
                    </a:p>
                  </a:txBody>
                  <a:tcPr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2000" b="1" kern="1200" noProof="0" dirty="0">
                          <a:solidFill>
                            <a:schemeClr val="bg1"/>
                          </a:solidFill>
                          <a:effectLst/>
                          <a:latin typeface="+mn-lt"/>
                        </a:rPr>
                        <a:t>Erlotinib </a:t>
                      </a:r>
                    </a:p>
                    <a:p>
                      <a:pPr marL="0" marR="0" indent="0" algn="ctr" defTabSz="914400" rtl="0" eaLnBrk="1" fontAlgn="auto" latinLnBrk="0" hangingPunct="1">
                        <a:lnSpc>
                          <a:spcPct val="100000"/>
                        </a:lnSpc>
                        <a:spcBef>
                          <a:spcPts val="0"/>
                        </a:spcBef>
                        <a:spcAft>
                          <a:spcPts val="0"/>
                        </a:spcAft>
                        <a:buClrTx/>
                        <a:buSzTx/>
                        <a:buFontTx/>
                        <a:buNone/>
                        <a:tabLst/>
                        <a:defRPr/>
                      </a:pPr>
                      <a:r>
                        <a:rPr lang="en-US" sz="2000" b="1" noProof="0" dirty="0">
                          <a:solidFill>
                            <a:schemeClr val="bg1"/>
                          </a:solidFill>
                          <a:effectLst/>
                          <a:latin typeface="+mn-lt"/>
                        </a:rPr>
                        <a:t>(n=395)</a:t>
                      </a:r>
                    </a:p>
                    <a:p>
                      <a:pPr marL="0" marR="0" indent="0" algn="ctr" defTabSz="914400" rtl="0" eaLnBrk="1" fontAlgn="auto" latinLnBrk="0" hangingPunct="1">
                        <a:lnSpc>
                          <a:spcPct val="100000"/>
                        </a:lnSpc>
                        <a:spcBef>
                          <a:spcPts val="0"/>
                        </a:spcBef>
                        <a:spcAft>
                          <a:spcPts val="0"/>
                        </a:spcAft>
                        <a:buClrTx/>
                        <a:buSzTx/>
                        <a:buFontTx/>
                        <a:buNone/>
                        <a:tabLst/>
                        <a:defRPr/>
                      </a:pPr>
                      <a:r>
                        <a:rPr lang="en-US" sz="2000" b="1" noProof="0" dirty="0">
                          <a:solidFill>
                            <a:schemeClr val="bg1"/>
                          </a:solidFill>
                          <a:effectLst/>
                          <a:latin typeface="+mn-lt"/>
                        </a:rPr>
                        <a:t>(%)</a:t>
                      </a:r>
                    </a:p>
                  </a:txBody>
                  <a:tcPr anchor="b">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06572">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mn-lt"/>
                          <a:ea typeface="Tahoma" panose="020B0604030504040204" pitchFamily="34" charset="0"/>
                          <a:cs typeface="Tahoma" panose="020B0604030504040204" pitchFamily="34" charset="0"/>
                        </a:rPr>
                        <a:t>Tất</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cả</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biến</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cố</a:t>
                      </a:r>
                      <a:endParaRPr lang="en-US" sz="1600" b="0" noProof="0" dirty="0">
                        <a:solidFill>
                          <a:schemeClr val="tx1">
                            <a:lumMod val="50000"/>
                          </a:schemeClr>
                        </a:solidFill>
                        <a:effectLst/>
                        <a:latin typeface="+mn-lt"/>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99.5</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97.5</a:t>
                      </a:r>
                    </a:p>
                  </a:txBody>
                  <a:tcPr anchor="ctr">
                    <a:lnL w="12700" cap="flat" cmpd="sng" algn="ctr">
                      <a:solidFill>
                        <a:schemeClr val="bg1">
                          <a:lumMod val="75000"/>
                        </a:schemeClr>
                      </a:solidFill>
                      <a:prstDash val="solid"/>
                      <a:round/>
                      <a:headEnd type="none" w="med" len="med"/>
                      <a:tailEnd type="none" w="med" len="med"/>
                    </a:lnL>
                    <a:lnR>
                      <a:noFill/>
                    </a:lnR>
                    <a:lnT w="635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06572">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mn-lt"/>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liên</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quan</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đến</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thuốc</a:t>
                      </a:r>
                      <a:endParaRPr lang="en-US" sz="1600" b="0" noProof="0" dirty="0">
                        <a:solidFill>
                          <a:schemeClr val="tx1">
                            <a:lumMod val="50000"/>
                          </a:schemeClr>
                        </a:solidFill>
                        <a:effectLst/>
                        <a:latin typeface="+mn-lt"/>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93.4</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81.3</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06572">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mn-lt"/>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phải</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giảm</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liều</a:t>
                      </a:r>
                      <a:endParaRPr lang="en-US" sz="1600" b="0" noProof="0" dirty="0">
                        <a:solidFill>
                          <a:schemeClr val="tx1">
                            <a:lumMod val="50000"/>
                          </a:schemeClr>
                        </a:solidFill>
                        <a:effectLst/>
                        <a:latin typeface="+mn-lt"/>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26.5</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14.2</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06572">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mn-lt"/>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phải</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ngưng</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trị</a:t>
                      </a:r>
                      <a:endParaRPr lang="en-US" sz="1600" b="0" noProof="0" dirty="0">
                        <a:solidFill>
                          <a:schemeClr val="tx1">
                            <a:lumMod val="50000"/>
                          </a:schemeClr>
                        </a:solidFill>
                        <a:effectLst/>
                        <a:latin typeface="+mn-lt"/>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20.2</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17.0</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06572">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mn-lt"/>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độ</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3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trở</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lên</a:t>
                      </a:r>
                      <a:endParaRPr lang="en-US" sz="1600" b="0" noProof="0" dirty="0">
                        <a:solidFill>
                          <a:schemeClr val="tx1">
                            <a:lumMod val="50000"/>
                          </a:schemeClr>
                        </a:solidFill>
                        <a:effectLst/>
                        <a:latin typeface="+mn-lt"/>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57.1</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57.4</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06572">
                <a:tc>
                  <a:txBody>
                    <a:bodyPr/>
                    <a:lstStyle/>
                    <a:p>
                      <a:pPr marL="0" marR="0" algn="l">
                        <a:lnSpc>
                          <a:spcPct val="100000"/>
                        </a:lnSpc>
                        <a:spcBef>
                          <a:spcPts val="200"/>
                        </a:spcBef>
                        <a:spcAft>
                          <a:spcPts val="200"/>
                        </a:spcAft>
                      </a:pPr>
                      <a:r>
                        <a:rPr lang="en-US" sz="1600" b="0" noProof="0" dirty="0" err="1">
                          <a:solidFill>
                            <a:schemeClr val="tx1">
                              <a:lumMod val="50000"/>
                            </a:schemeClr>
                          </a:solidFill>
                          <a:effectLst/>
                          <a:latin typeface="+mn-lt"/>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nghiêm</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trọng</a:t>
                      </a:r>
                      <a:endParaRPr lang="en-US" sz="1600" b="0" noProof="0" dirty="0">
                        <a:solidFill>
                          <a:schemeClr val="tx1">
                            <a:lumMod val="50000"/>
                          </a:schemeClr>
                        </a:solidFill>
                        <a:effectLst/>
                        <a:latin typeface="+mn-lt"/>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44.1</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00000"/>
                        </a:lnSpc>
                        <a:spcBef>
                          <a:spcPts val="200"/>
                        </a:spcBef>
                        <a:spcAft>
                          <a:spcPts val="200"/>
                        </a:spcAft>
                        <a:tabLst>
                          <a:tab pos="31750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44.1</a:t>
                      </a: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92962">
                <a:tc>
                  <a:txBody>
                    <a:bodyPr/>
                    <a:lstStyle/>
                    <a:p>
                      <a:pPr marL="0" marR="0" indent="0" algn="l">
                        <a:lnSpc>
                          <a:spcPct val="100000"/>
                        </a:lnSpc>
                        <a:spcBef>
                          <a:spcPts val="200"/>
                        </a:spcBef>
                        <a:spcAft>
                          <a:spcPts val="200"/>
                        </a:spcAft>
                        <a:tabLst>
                          <a:tab pos="898525" algn="l"/>
                        </a:tabLst>
                      </a:pPr>
                      <a:r>
                        <a:rPr lang="en-US" sz="1600" b="0" noProof="0" dirty="0" err="1">
                          <a:solidFill>
                            <a:schemeClr val="tx1">
                              <a:lumMod val="50000"/>
                            </a:schemeClr>
                          </a:solidFill>
                          <a:effectLst/>
                          <a:latin typeface="+mn-lt"/>
                          <a:ea typeface="Tahoma" panose="020B0604030504040204" pitchFamily="34" charset="0"/>
                          <a:cs typeface="Tahoma" panose="020B0604030504040204" pitchFamily="34" charset="0"/>
                        </a:rPr>
                        <a:t>Tử</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vong</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do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tác</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dụng</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phụ</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của</a:t>
                      </a:r>
                      <a:r>
                        <a:rPr lang="en-US" sz="1600" b="0" baseline="0" noProof="0" dirty="0">
                          <a:solidFill>
                            <a:schemeClr val="tx1">
                              <a:lumMod val="50000"/>
                            </a:schemeClr>
                          </a:solidFill>
                          <a:effectLst/>
                          <a:latin typeface="+mn-lt"/>
                          <a:ea typeface="Tahoma" panose="020B0604030504040204" pitchFamily="34" charset="0"/>
                          <a:cs typeface="Tahoma" panose="020B0604030504040204" pitchFamily="34" charset="0"/>
                        </a:rPr>
                        <a:t> </a:t>
                      </a:r>
                      <a:r>
                        <a:rPr lang="en-US" sz="1600" b="0" baseline="0" noProof="0" dirty="0" err="1">
                          <a:solidFill>
                            <a:schemeClr val="tx1">
                              <a:lumMod val="50000"/>
                            </a:schemeClr>
                          </a:solidFill>
                          <a:effectLst/>
                          <a:latin typeface="+mn-lt"/>
                          <a:ea typeface="Tahoma" panose="020B0604030504040204" pitchFamily="34" charset="0"/>
                          <a:cs typeface="Tahoma" panose="020B0604030504040204" pitchFamily="34" charset="0"/>
                        </a:rPr>
                        <a:t>thuốc</a:t>
                      </a:r>
                      <a:endParaRPr lang="en-US" sz="1600" b="0" noProof="0" dirty="0">
                        <a:solidFill>
                          <a:schemeClr val="tx1">
                            <a:lumMod val="50000"/>
                          </a:schemeClr>
                        </a:solidFill>
                        <a:effectLst/>
                        <a:latin typeface="+mn-lt"/>
                        <a:ea typeface="Tahoma" panose="020B0604030504040204" pitchFamily="34" charset="0"/>
                        <a:cs typeface="Tahoma" panose="020B0604030504040204" pitchFamily="34" charset="0"/>
                      </a:endParaRPr>
                    </a:p>
                  </a:txBody>
                  <a:tcPr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200"/>
                        </a:spcBef>
                        <a:spcAft>
                          <a:spcPts val="200"/>
                        </a:spcAft>
                        <a:tabLst>
                          <a:tab pos="984250" algn="dec"/>
                        </a:tabLst>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1.5</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200"/>
                        </a:spcBef>
                        <a:spcAft>
                          <a:spcPts val="200"/>
                        </a:spcAft>
                        <a:buClrTx/>
                        <a:buSzTx/>
                        <a:buFontTx/>
                        <a:buNone/>
                        <a:tabLst>
                          <a:tab pos="317500" algn="dec"/>
                        </a:tabLst>
                        <a:defRPr/>
                      </a:pPr>
                      <a:r>
                        <a:rPr lang="en-US" sz="1600" b="0" noProof="0" dirty="0">
                          <a:solidFill>
                            <a:schemeClr val="tx1">
                              <a:lumMod val="50000"/>
                            </a:schemeClr>
                          </a:solidFill>
                          <a:effectLst/>
                          <a:latin typeface="+mn-lt"/>
                          <a:ea typeface="Tahoma" panose="020B0604030504040204" pitchFamily="34" charset="0"/>
                          <a:cs typeface="Tahoma" panose="020B0604030504040204" pitchFamily="34" charset="0"/>
                        </a:rPr>
                        <a:t>1.3</a:t>
                      </a:r>
                      <a:endParaRPr lang="en-US" sz="1600" b="0" baseline="30000" dirty="0">
                        <a:solidFill>
                          <a:schemeClr val="tx1">
                            <a:lumMod val="50000"/>
                          </a:schemeClr>
                        </a:solidFill>
                        <a:effectLst/>
                        <a:latin typeface="+mn-lt"/>
                        <a:ea typeface="Tahoma" panose="020B0604030504040204" pitchFamily="34" charset="0"/>
                        <a:cs typeface="Tahoma" panose="020B0604030504040204" pitchFamily="34" charset="0"/>
                      </a:endParaRPr>
                    </a:p>
                  </a:txBody>
                  <a:tcPr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3" name="Title 2"/>
          <p:cNvSpPr>
            <a:spLocks noGrp="1"/>
          </p:cNvSpPr>
          <p:nvPr>
            <p:ph type="title"/>
          </p:nvPr>
        </p:nvSpPr>
        <p:spPr>
          <a:xfrm>
            <a:off x="757326" y="403988"/>
            <a:ext cx="10653183" cy="1120820"/>
          </a:xfrm>
        </p:spPr>
        <p:txBody>
          <a:bodyPr vert="horz" wrap="square" lIns="0" tIns="12700" rIns="0" bIns="0" rtlCol="0" anchor="t" anchorCtr="0">
            <a:spAutoFit/>
          </a:bodyPr>
          <a:lstStyle/>
          <a:p>
            <a:pPr marL="38100" defTabSz="914400">
              <a:lnSpc>
                <a:spcPct val="100000"/>
              </a:lnSpc>
              <a:spcBef>
                <a:spcPts val="100"/>
              </a:spcBef>
            </a:pPr>
            <a:r>
              <a:rPr lang="en-US" sz="3600" dirty="0">
                <a:solidFill>
                  <a:srgbClr val="004D99"/>
                </a:solidFill>
                <a:highlight>
                  <a:srgbClr val="FFFF00"/>
                </a:highlight>
                <a:latin typeface="+mn-lt"/>
                <a:cs typeface="Arial"/>
              </a:rPr>
              <a:t>LUX-Lung 8</a:t>
            </a:r>
            <a:r>
              <a:rPr lang="en-US" sz="3600" dirty="0">
                <a:solidFill>
                  <a:srgbClr val="004D99"/>
                </a:solidFill>
                <a:latin typeface="+mn-lt"/>
                <a:cs typeface="Arial"/>
              </a:rPr>
              <a:t>: Afatinib </a:t>
            </a:r>
            <a:r>
              <a:rPr lang="en-US" sz="3600" dirty="0" err="1">
                <a:solidFill>
                  <a:srgbClr val="004D99"/>
                </a:solidFill>
                <a:latin typeface="+mn-lt"/>
                <a:cs typeface="Arial"/>
              </a:rPr>
              <a:t>có</a:t>
            </a:r>
            <a:r>
              <a:rPr lang="en-US" sz="3600" dirty="0">
                <a:solidFill>
                  <a:srgbClr val="004D99"/>
                </a:solidFill>
                <a:latin typeface="+mn-lt"/>
                <a:cs typeface="Arial"/>
              </a:rPr>
              <a:t> </a:t>
            </a:r>
            <a:r>
              <a:rPr lang="en-US" sz="3600" dirty="0" err="1">
                <a:solidFill>
                  <a:srgbClr val="004D99"/>
                </a:solidFill>
                <a:latin typeface="+mn-lt"/>
                <a:cs typeface="Arial"/>
              </a:rPr>
              <a:t>tỉ</a:t>
            </a:r>
            <a:r>
              <a:rPr lang="en-US" sz="3600" dirty="0">
                <a:solidFill>
                  <a:srgbClr val="004D99"/>
                </a:solidFill>
                <a:latin typeface="+mn-lt"/>
                <a:cs typeface="Arial"/>
              </a:rPr>
              <a:t> </a:t>
            </a:r>
            <a:r>
              <a:rPr lang="en-US" sz="3600" dirty="0" err="1">
                <a:solidFill>
                  <a:srgbClr val="004D99"/>
                </a:solidFill>
                <a:latin typeface="+mn-lt"/>
                <a:cs typeface="Arial"/>
              </a:rPr>
              <a:t>lệ</a:t>
            </a:r>
            <a:r>
              <a:rPr lang="en-US" sz="3600" dirty="0">
                <a:solidFill>
                  <a:srgbClr val="004D99"/>
                </a:solidFill>
                <a:latin typeface="+mn-lt"/>
                <a:cs typeface="Arial"/>
              </a:rPr>
              <a:t> </a:t>
            </a:r>
            <a:r>
              <a:rPr lang="en-US" sz="3600" dirty="0" err="1">
                <a:solidFill>
                  <a:srgbClr val="004D99"/>
                </a:solidFill>
                <a:latin typeface="+mn-lt"/>
                <a:cs typeface="Arial"/>
              </a:rPr>
              <a:t>biến</a:t>
            </a:r>
            <a:r>
              <a:rPr lang="en-US" sz="3600" dirty="0">
                <a:solidFill>
                  <a:srgbClr val="004D99"/>
                </a:solidFill>
                <a:latin typeface="+mn-lt"/>
                <a:cs typeface="Arial"/>
              </a:rPr>
              <a:t> </a:t>
            </a:r>
            <a:r>
              <a:rPr lang="vi-VN" sz="3600" dirty="0">
                <a:solidFill>
                  <a:srgbClr val="004D99"/>
                </a:solidFill>
                <a:latin typeface="+mn-lt"/>
                <a:cs typeface="Arial"/>
              </a:rPr>
              <a:t>cố</a:t>
            </a:r>
            <a:r>
              <a:rPr lang="en-US" sz="3600" dirty="0">
                <a:solidFill>
                  <a:srgbClr val="004D99"/>
                </a:solidFill>
                <a:latin typeface="+mn-lt"/>
                <a:cs typeface="Arial"/>
              </a:rPr>
              <a:t> </a:t>
            </a:r>
            <a:r>
              <a:rPr lang="en-US" sz="3600" dirty="0" err="1">
                <a:solidFill>
                  <a:srgbClr val="004D99"/>
                </a:solidFill>
                <a:latin typeface="+mn-lt"/>
                <a:cs typeface="Arial"/>
              </a:rPr>
              <a:t>ngoại</a:t>
            </a:r>
            <a:r>
              <a:rPr lang="en-US" sz="3600" dirty="0">
                <a:solidFill>
                  <a:srgbClr val="004D99"/>
                </a:solidFill>
                <a:latin typeface="+mn-lt"/>
                <a:cs typeface="Arial"/>
              </a:rPr>
              <a:t> ý </a:t>
            </a:r>
            <a:r>
              <a:rPr lang="en-US" sz="3600" dirty="0" err="1">
                <a:solidFill>
                  <a:srgbClr val="004D99"/>
                </a:solidFill>
                <a:latin typeface="+mn-lt"/>
                <a:cs typeface="Arial"/>
              </a:rPr>
              <a:t>tương</a:t>
            </a:r>
            <a:r>
              <a:rPr lang="en-US" sz="3600" dirty="0">
                <a:solidFill>
                  <a:srgbClr val="004D99"/>
                </a:solidFill>
                <a:latin typeface="+mn-lt"/>
                <a:cs typeface="Arial"/>
              </a:rPr>
              <a:t> </a:t>
            </a:r>
            <a:r>
              <a:rPr lang="en-US" sz="3600" dirty="0" err="1">
                <a:solidFill>
                  <a:srgbClr val="004D99"/>
                </a:solidFill>
                <a:latin typeface="+mn-lt"/>
                <a:cs typeface="Arial"/>
              </a:rPr>
              <a:t>đương</a:t>
            </a:r>
            <a:r>
              <a:rPr lang="en-US" sz="3600" dirty="0">
                <a:solidFill>
                  <a:srgbClr val="004D99"/>
                </a:solidFill>
                <a:latin typeface="+mn-lt"/>
                <a:cs typeface="Arial"/>
              </a:rPr>
              <a:t> </a:t>
            </a:r>
            <a:r>
              <a:rPr lang="en-US" sz="3600" dirty="0" err="1">
                <a:solidFill>
                  <a:srgbClr val="004D99"/>
                </a:solidFill>
                <a:latin typeface="+mn-lt"/>
                <a:cs typeface="Arial"/>
              </a:rPr>
              <a:t>với</a:t>
            </a:r>
            <a:r>
              <a:rPr lang="en-US" sz="3600" dirty="0">
                <a:solidFill>
                  <a:srgbClr val="004D99"/>
                </a:solidFill>
                <a:latin typeface="+mn-lt"/>
                <a:cs typeface="Arial"/>
              </a:rPr>
              <a:t> erlotinib</a:t>
            </a:r>
          </a:p>
        </p:txBody>
      </p:sp>
      <p:sp>
        <p:nvSpPr>
          <p:cNvPr id="10" name="Rectangle 9"/>
          <p:cNvSpPr/>
          <p:nvPr/>
        </p:nvSpPr>
        <p:spPr>
          <a:xfrm>
            <a:off x="757326" y="6382263"/>
            <a:ext cx="8347915" cy="246221"/>
          </a:xfrm>
          <a:prstGeom prst="rect">
            <a:avLst/>
          </a:prstGeom>
        </p:spPr>
        <p:txBody>
          <a:bodyPr wrap="square" anchor="b">
            <a:spAutoFit/>
          </a:bodyPr>
          <a:lstStyle/>
          <a:p>
            <a:pPr marL="52388" indent="-52388">
              <a:spcBef>
                <a:spcPts val="300"/>
              </a:spcBef>
            </a:pPr>
            <a:r>
              <a:rPr lang="en-US" sz="1000" dirty="0">
                <a:latin typeface="Tahoma" panose="020B0604030504040204" pitchFamily="34" charset="0"/>
                <a:ea typeface="Tahoma" panose="020B0604030504040204" pitchFamily="34" charset="0"/>
                <a:cs typeface="Tahoma" panose="020B0604030504040204" pitchFamily="34" charset="0"/>
              </a:rPr>
              <a:t> </a:t>
            </a:r>
            <a:r>
              <a:rPr lang="en-GB" sz="1000" dirty="0">
                <a:latin typeface="Tahoma" panose="020B0604030504040204" pitchFamily="34" charset="0"/>
                <a:ea typeface="Tahoma" panose="020B0604030504040204" pitchFamily="34" charset="0"/>
                <a:cs typeface="Tahoma" panose="020B0604030504040204" pitchFamily="34" charset="0"/>
              </a:rPr>
              <a:t>Lancet </a:t>
            </a:r>
            <a:r>
              <a:rPr lang="en-GB" sz="1000" dirty="0" err="1">
                <a:latin typeface="Tahoma" panose="020B0604030504040204" pitchFamily="34" charset="0"/>
                <a:ea typeface="Tahoma" panose="020B0604030504040204" pitchFamily="34" charset="0"/>
                <a:cs typeface="Tahoma" panose="020B0604030504040204" pitchFamily="34" charset="0"/>
              </a:rPr>
              <a:t>Oncol</a:t>
            </a:r>
            <a:r>
              <a:rPr lang="en-GB" sz="1000" dirty="0">
                <a:latin typeface="Tahoma" panose="020B0604030504040204" pitchFamily="34" charset="0"/>
                <a:ea typeface="Tahoma" panose="020B0604030504040204" pitchFamily="34" charset="0"/>
                <a:cs typeface="Tahoma" panose="020B0604030504040204" pitchFamily="34" charset="0"/>
              </a:rPr>
              <a:t> 2015 897</a:t>
            </a:r>
            <a:endParaRPr lang="en-US" sz="10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315743970"/>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8931BE7A-D992-4C47-B984-AF4070343116}"/>
              </a:ext>
            </a:extLst>
          </p:cNvPr>
          <p:cNvSpPr txBox="1">
            <a:spLocks/>
          </p:cNvSpPr>
          <p:nvPr/>
        </p:nvSpPr>
        <p:spPr>
          <a:xfrm>
            <a:off x="574431" y="295411"/>
            <a:ext cx="11400004" cy="566822"/>
          </a:xfrm>
          <a:prstGeom prst="rect">
            <a:avLst/>
          </a:prstGeom>
        </p:spPr>
        <p:txBody>
          <a:bodyPr vert="horz" wrap="square" lIns="0" tIns="12700" rIns="0" bIns="0" rtlCol="0" anchor="t" anchorCtr="0">
            <a:spAutoFit/>
          </a:bodyPr>
          <a:lstStyle>
            <a:lvl1pPr marL="38100">
              <a:lnSpc>
                <a:spcPct val="100000"/>
              </a:lnSpc>
              <a:spcBef>
                <a:spcPts val="100"/>
              </a:spcBef>
              <a:buNone/>
              <a:defRPr sz="3600" b="1" baseline="0">
                <a:solidFill>
                  <a:srgbClr val="004D99"/>
                </a:solidFill>
                <a:ea typeface="+mj-ea"/>
                <a:cs typeface="Arial"/>
              </a:defRPr>
            </a:lvl1pPr>
          </a:lstStyle>
          <a:p>
            <a:r>
              <a:rPr lang="en-GB" dirty="0" err="1"/>
              <a:t>Phân</a:t>
            </a:r>
            <a:r>
              <a:rPr lang="en-GB" dirty="0"/>
              <a:t> </a:t>
            </a:r>
            <a:r>
              <a:rPr lang="en-GB" dirty="0" err="1"/>
              <a:t>tích</a:t>
            </a:r>
            <a:r>
              <a:rPr lang="en-GB" dirty="0"/>
              <a:t> </a:t>
            </a:r>
            <a:r>
              <a:rPr lang="en-GB" dirty="0" err="1"/>
              <a:t>hậu</a:t>
            </a:r>
            <a:r>
              <a:rPr lang="en-GB" dirty="0"/>
              <a:t> </a:t>
            </a:r>
            <a:r>
              <a:rPr lang="en-GB" dirty="0" err="1"/>
              <a:t>kiểm</a:t>
            </a:r>
            <a:r>
              <a:rPr lang="en-GB" dirty="0"/>
              <a:t> </a:t>
            </a:r>
            <a:r>
              <a:rPr lang="en-GB" dirty="0">
                <a:highlight>
                  <a:srgbClr val="FFFF00"/>
                </a:highlight>
              </a:rPr>
              <a:t>LUX-Lung 8</a:t>
            </a:r>
          </a:p>
        </p:txBody>
      </p:sp>
      <p:sp>
        <p:nvSpPr>
          <p:cNvPr id="5" name="Content Placeholder 2">
            <a:extLst>
              <a:ext uri="{FF2B5EF4-FFF2-40B4-BE49-F238E27FC236}">
                <a16:creationId xmlns:a16="http://schemas.microsoft.com/office/drawing/2014/main" id="{A18A5576-8843-4ADE-A416-7FA15CDC7E47}"/>
              </a:ext>
            </a:extLst>
          </p:cNvPr>
          <p:cNvSpPr txBox="1">
            <a:spLocks/>
          </p:cNvSpPr>
          <p:nvPr/>
        </p:nvSpPr>
        <p:spPr>
          <a:xfrm>
            <a:off x="574430" y="1337543"/>
            <a:ext cx="11617569" cy="4294000"/>
          </a:xfrm>
          <a:prstGeom prst="rect">
            <a:avLst/>
          </a:prstGeom>
        </p:spPr>
        <p:txBody>
          <a:bodyPr/>
          <a:lstStyle>
            <a:lvl1pPr marL="302404" indent="-302404" algn="l" defTabSz="1218072" rtl="0" eaLnBrk="1" latinLnBrk="0" hangingPunct="1">
              <a:lnSpc>
                <a:spcPct val="90000"/>
              </a:lnSpc>
              <a:spcBef>
                <a:spcPts val="799"/>
              </a:spcBef>
              <a:spcAft>
                <a:spcPts val="799"/>
              </a:spcAft>
              <a:buClr>
                <a:schemeClr val="accent4"/>
              </a:buClr>
              <a:buFont typeface="Arial" panose="020B0604020202020204" pitchFamily="34" charset="0"/>
              <a:buChar char="•"/>
              <a:defRPr sz="2398" b="0" i="0" kern="1200" baseline="0">
                <a:solidFill>
                  <a:schemeClr val="tx1"/>
                </a:solidFill>
                <a:latin typeface="+mn-lt"/>
                <a:ea typeface="+mn-ea"/>
                <a:cs typeface="Arial" pitchFamily="34" charset="0"/>
              </a:defRPr>
            </a:lvl1pPr>
            <a:lvl2pPr marL="611151" indent="-308747" algn="l" defTabSz="1218072" rtl="0" eaLnBrk="1" latinLnBrk="0" hangingPunct="1">
              <a:lnSpc>
                <a:spcPct val="90000"/>
              </a:lnSpc>
              <a:spcBef>
                <a:spcPts val="0"/>
              </a:spcBef>
              <a:spcAft>
                <a:spcPts val="799"/>
              </a:spcAft>
              <a:buClr>
                <a:schemeClr val="accent4"/>
              </a:buClr>
              <a:buSzPct val="85000"/>
              <a:buFont typeface="Arial" pitchFamily="34" charset="0"/>
              <a:buChar char="–"/>
              <a:tabLst/>
              <a:defRPr sz="2131" kern="1200">
                <a:solidFill>
                  <a:schemeClr val="tx1"/>
                </a:solidFill>
                <a:latin typeface="+mn-lt"/>
                <a:ea typeface="+mn-ea"/>
                <a:cs typeface="Arial" pitchFamily="34" charset="0"/>
              </a:defRPr>
            </a:lvl2pPr>
            <a:lvl3pPr marL="915670" indent="-304518" algn="l" defTabSz="1218072" rtl="0" eaLnBrk="1" latinLnBrk="0" hangingPunct="1">
              <a:lnSpc>
                <a:spcPct val="90000"/>
              </a:lnSpc>
              <a:spcBef>
                <a:spcPts val="0"/>
              </a:spcBef>
              <a:spcAft>
                <a:spcPts val="799"/>
              </a:spcAft>
              <a:buClr>
                <a:schemeClr val="accent4"/>
              </a:buClr>
              <a:buFont typeface="Arial" pitchFamily="34" charset="0"/>
              <a:buChar char="•"/>
              <a:defRPr sz="2131" kern="1200">
                <a:solidFill>
                  <a:schemeClr val="tx1"/>
                </a:solidFill>
                <a:latin typeface="+mn-lt"/>
                <a:ea typeface="+mn-ea"/>
                <a:cs typeface="Arial" pitchFamily="34" charset="0"/>
              </a:defRPr>
            </a:lvl3pPr>
            <a:lvl4pPr marL="1218072" indent="-302404" algn="l" defTabSz="1218072" rtl="0" eaLnBrk="1" latinLnBrk="0" hangingPunct="1">
              <a:lnSpc>
                <a:spcPct val="90000"/>
              </a:lnSpc>
              <a:spcBef>
                <a:spcPts val="0"/>
              </a:spcBef>
              <a:spcAft>
                <a:spcPts val="799"/>
              </a:spcAft>
              <a:buClr>
                <a:schemeClr val="accent4"/>
              </a:buClr>
              <a:buSzPct val="85000"/>
              <a:buFont typeface="Arial" pitchFamily="34" charset="0"/>
              <a:buChar char="–"/>
              <a:defRPr sz="1865" kern="1200">
                <a:solidFill>
                  <a:schemeClr val="tx1"/>
                </a:solidFill>
                <a:latin typeface="+mn-lt"/>
                <a:ea typeface="+mn-ea"/>
                <a:cs typeface="Arial" pitchFamily="34" charset="0"/>
              </a:defRPr>
            </a:lvl4pPr>
            <a:lvl5pPr marL="1444347" indent="-226275" algn="l" defTabSz="1218072" rtl="0" eaLnBrk="1" latinLnBrk="0" hangingPunct="1">
              <a:lnSpc>
                <a:spcPct val="90000"/>
              </a:lnSpc>
              <a:spcBef>
                <a:spcPts val="0"/>
              </a:spcBef>
              <a:spcAft>
                <a:spcPts val="799"/>
              </a:spcAft>
              <a:buClr>
                <a:schemeClr val="accent4"/>
              </a:buClr>
              <a:buFont typeface="Arial" pitchFamily="34" charset="0"/>
              <a:buChar char="•"/>
              <a:defRPr sz="1599" kern="1200">
                <a:solidFill>
                  <a:schemeClr val="tx1"/>
                </a:solidFill>
                <a:latin typeface="+mn-lt"/>
                <a:ea typeface="+mn-ea"/>
                <a:cs typeface="Arial" pitchFamily="34" charset="0"/>
              </a:defRPr>
            </a:lvl5pPr>
            <a:lvl6pPr marL="1674849" indent="-230504" algn="l" defTabSz="1218072" rtl="0" eaLnBrk="1" latinLnBrk="0" hangingPunct="1">
              <a:lnSpc>
                <a:spcPct val="90000"/>
              </a:lnSpc>
              <a:spcBef>
                <a:spcPts val="0"/>
              </a:spcBef>
              <a:spcAft>
                <a:spcPts val="799"/>
              </a:spcAft>
              <a:buClr>
                <a:schemeClr val="tx1"/>
              </a:buClr>
              <a:buSzPct val="85000"/>
              <a:buFont typeface="Arial" pitchFamily="34" charset="0"/>
              <a:buChar char="–"/>
              <a:defRPr sz="1599" kern="1200" baseline="0">
                <a:solidFill>
                  <a:schemeClr val="tx1"/>
                </a:solidFill>
                <a:latin typeface="+mn-lt"/>
                <a:ea typeface="+mn-ea"/>
                <a:cs typeface="+mn-cs"/>
              </a:defRPr>
            </a:lvl6pPr>
            <a:lvl7pPr marL="3958735" indent="-304518" algn="l" defTabSz="1218072" rtl="0" eaLnBrk="1" latinLnBrk="0" hangingPunct="1">
              <a:spcBef>
                <a:spcPct val="20000"/>
              </a:spcBef>
              <a:buFont typeface="Arial" pitchFamily="34" charset="0"/>
              <a:buChar char="•"/>
              <a:defRPr sz="2664" kern="1200">
                <a:solidFill>
                  <a:schemeClr val="tx1"/>
                </a:solidFill>
                <a:latin typeface="+mn-lt"/>
                <a:ea typeface="+mn-ea"/>
                <a:cs typeface="+mn-cs"/>
              </a:defRPr>
            </a:lvl7pPr>
            <a:lvl8pPr marL="4567771" indent="-304518" algn="l" defTabSz="1218072" rtl="0" eaLnBrk="1" latinLnBrk="0" hangingPunct="1">
              <a:spcBef>
                <a:spcPct val="20000"/>
              </a:spcBef>
              <a:buFont typeface="Arial" pitchFamily="34" charset="0"/>
              <a:buChar char="•"/>
              <a:defRPr sz="2664" kern="1200">
                <a:solidFill>
                  <a:schemeClr val="tx1"/>
                </a:solidFill>
                <a:latin typeface="+mn-lt"/>
                <a:ea typeface="+mn-ea"/>
                <a:cs typeface="+mn-cs"/>
              </a:defRPr>
            </a:lvl8pPr>
            <a:lvl9pPr marL="5176807" indent="-304518" algn="l" defTabSz="1218072" rtl="0" eaLnBrk="1" latinLnBrk="0" hangingPunct="1">
              <a:spcBef>
                <a:spcPct val="20000"/>
              </a:spcBef>
              <a:buFont typeface="Arial" pitchFamily="34" charset="0"/>
              <a:buChar char="•"/>
              <a:defRPr sz="2664" kern="1200">
                <a:solidFill>
                  <a:schemeClr val="tx1"/>
                </a:solidFill>
                <a:latin typeface="+mn-lt"/>
                <a:ea typeface="+mn-ea"/>
                <a:cs typeface="+mn-cs"/>
              </a:defRPr>
            </a:lvl9pPr>
          </a:lstStyle>
          <a:p>
            <a:r>
              <a:rPr lang="en-GB" altLang="en-US" sz="2400" dirty="0"/>
              <a:t>22% BN </a:t>
            </a:r>
            <a:r>
              <a:rPr lang="en-GB" altLang="en-US" sz="2400" dirty="0" err="1"/>
              <a:t>trong</a:t>
            </a:r>
            <a:r>
              <a:rPr lang="en-GB" altLang="en-US" sz="2400" dirty="0"/>
              <a:t> </a:t>
            </a:r>
            <a:r>
              <a:rPr lang="en-GB" altLang="en-US" sz="2400" dirty="0" err="1"/>
              <a:t>nghiên</a:t>
            </a:r>
            <a:r>
              <a:rPr lang="en-GB" altLang="en-US" sz="2400" dirty="0"/>
              <a:t> </a:t>
            </a:r>
            <a:r>
              <a:rPr lang="en-GB" altLang="en-US" sz="2400" dirty="0" err="1"/>
              <a:t>cứu</a:t>
            </a:r>
            <a:r>
              <a:rPr lang="en-GB" altLang="en-US" sz="2400" dirty="0"/>
              <a:t> LUX-Lung 8 </a:t>
            </a:r>
            <a:r>
              <a:rPr lang="en-GB" altLang="en-US" sz="2400" dirty="0" err="1"/>
              <a:t>có</a:t>
            </a:r>
            <a:r>
              <a:rPr lang="en-GB" altLang="en-US" sz="2400" dirty="0"/>
              <a:t> </a:t>
            </a:r>
            <a:r>
              <a:rPr lang="en-GB" altLang="en-US" sz="2400" dirty="0" err="1"/>
              <a:t>đột</a:t>
            </a:r>
            <a:r>
              <a:rPr lang="en-GB" altLang="en-US" sz="2400" dirty="0"/>
              <a:t> </a:t>
            </a:r>
            <a:r>
              <a:rPr lang="en-GB" altLang="en-US" sz="2400" dirty="0" err="1"/>
              <a:t>biến</a:t>
            </a:r>
            <a:r>
              <a:rPr lang="en-GB" altLang="en-US" sz="2400" dirty="0"/>
              <a:t> ERBB</a:t>
            </a:r>
            <a:endParaRPr lang="en-GB" sz="2400" dirty="0"/>
          </a:p>
        </p:txBody>
      </p:sp>
      <p:sp>
        <p:nvSpPr>
          <p:cNvPr id="6" name="Text Placeholder 17">
            <a:extLst>
              <a:ext uri="{FF2B5EF4-FFF2-40B4-BE49-F238E27FC236}">
                <a16:creationId xmlns:a16="http://schemas.microsoft.com/office/drawing/2014/main" id="{EBFE7B51-C085-4173-AF8E-E3C190D7904C}"/>
              </a:ext>
            </a:extLst>
          </p:cNvPr>
          <p:cNvSpPr txBox="1">
            <a:spLocks/>
          </p:cNvSpPr>
          <p:nvPr/>
        </p:nvSpPr>
        <p:spPr>
          <a:xfrm>
            <a:off x="834896" y="6310737"/>
            <a:ext cx="9685058" cy="272834"/>
          </a:xfrm>
          <a:prstGeom prst="rect">
            <a:avLst/>
          </a:prstGeom>
        </p:spPr>
        <p:txBody>
          <a:bodyPr/>
          <a:lstStyle>
            <a:lvl1pPr marL="302404" indent="-302404" algn="l" defTabSz="1218072" rtl="0" eaLnBrk="1" latinLnBrk="0" hangingPunct="1">
              <a:lnSpc>
                <a:spcPct val="90000"/>
              </a:lnSpc>
              <a:spcBef>
                <a:spcPts val="799"/>
              </a:spcBef>
              <a:spcAft>
                <a:spcPts val="799"/>
              </a:spcAft>
              <a:buClr>
                <a:schemeClr val="accent4"/>
              </a:buClr>
              <a:buFont typeface="Arial" panose="020B0604020202020204" pitchFamily="34" charset="0"/>
              <a:buChar char="•"/>
              <a:defRPr sz="2398" b="0" i="0" kern="1200" baseline="0">
                <a:solidFill>
                  <a:schemeClr val="tx1"/>
                </a:solidFill>
                <a:latin typeface="+mn-lt"/>
                <a:ea typeface="+mn-ea"/>
                <a:cs typeface="Arial" pitchFamily="34" charset="0"/>
              </a:defRPr>
            </a:lvl1pPr>
            <a:lvl2pPr marL="611151" indent="-308747" algn="l" defTabSz="1218072" rtl="0" eaLnBrk="1" latinLnBrk="0" hangingPunct="1">
              <a:lnSpc>
                <a:spcPct val="90000"/>
              </a:lnSpc>
              <a:spcBef>
                <a:spcPts val="0"/>
              </a:spcBef>
              <a:spcAft>
                <a:spcPts val="799"/>
              </a:spcAft>
              <a:buClr>
                <a:schemeClr val="accent4"/>
              </a:buClr>
              <a:buSzPct val="85000"/>
              <a:buFont typeface="Arial" pitchFamily="34" charset="0"/>
              <a:buChar char="–"/>
              <a:tabLst/>
              <a:defRPr sz="2131" kern="1200">
                <a:solidFill>
                  <a:schemeClr val="tx1"/>
                </a:solidFill>
                <a:latin typeface="+mn-lt"/>
                <a:ea typeface="+mn-ea"/>
                <a:cs typeface="Arial" pitchFamily="34" charset="0"/>
              </a:defRPr>
            </a:lvl2pPr>
            <a:lvl3pPr marL="915670" indent="-304518" algn="l" defTabSz="1218072" rtl="0" eaLnBrk="1" latinLnBrk="0" hangingPunct="1">
              <a:lnSpc>
                <a:spcPct val="90000"/>
              </a:lnSpc>
              <a:spcBef>
                <a:spcPts val="0"/>
              </a:spcBef>
              <a:spcAft>
                <a:spcPts val="799"/>
              </a:spcAft>
              <a:buClr>
                <a:schemeClr val="accent4"/>
              </a:buClr>
              <a:buFont typeface="Arial" pitchFamily="34" charset="0"/>
              <a:buChar char="•"/>
              <a:defRPr sz="2131" kern="1200">
                <a:solidFill>
                  <a:schemeClr val="tx1"/>
                </a:solidFill>
                <a:latin typeface="+mn-lt"/>
                <a:ea typeface="+mn-ea"/>
                <a:cs typeface="Arial" pitchFamily="34" charset="0"/>
              </a:defRPr>
            </a:lvl3pPr>
            <a:lvl4pPr marL="1218072" indent="-302404" algn="l" defTabSz="1218072" rtl="0" eaLnBrk="1" latinLnBrk="0" hangingPunct="1">
              <a:lnSpc>
                <a:spcPct val="90000"/>
              </a:lnSpc>
              <a:spcBef>
                <a:spcPts val="0"/>
              </a:spcBef>
              <a:spcAft>
                <a:spcPts val="799"/>
              </a:spcAft>
              <a:buClr>
                <a:schemeClr val="accent4"/>
              </a:buClr>
              <a:buSzPct val="85000"/>
              <a:buFont typeface="Arial" pitchFamily="34" charset="0"/>
              <a:buChar char="–"/>
              <a:defRPr sz="1865" kern="1200">
                <a:solidFill>
                  <a:schemeClr val="tx1"/>
                </a:solidFill>
                <a:latin typeface="+mn-lt"/>
                <a:ea typeface="+mn-ea"/>
                <a:cs typeface="Arial" pitchFamily="34" charset="0"/>
              </a:defRPr>
            </a:lvl4pPr>
            <a:lvl5pPr marL="1444347" indent="-226275" algn="l" defTabSz="1218072" rtl="0" eaLnBrk="1" latinLnBrk="0" hangingPunct="1">
              <a:lnSpc>
                <a:spcPct val="90000"/>
              </a:lnSpc>
              <a:spcBef>
                <a:spcPts val="0"/>
              </a:spcBef>
              <a:spcAft>
                <a:spcPts val="799"/>
              </a:spcAft>
              <a:buClr>
                <a:schemeClr val="accent4"/>
              </a:buClr>
              <a:buFont typeface="Arial" pitchFamily="34" charset="0"/>
              <a:buChar char="•"/>
              <a:defRPr sz="1599" kern="1200">
                <a:solidFill>
                  <a:schemeClr val="tx1"/>
                </a:solidFill>
                <a:latin typeface="+mn-lt"/>
                <a:ea typeface="+mn-ea"/>
                <a:cs typeface="Arial" pitchFamily="34" charset="0"/>
              </a:defRPr>
            </a:lvl5pPr>
            <a:lvl6pPr marL="1674849" indent="-230504" algn="l" defTabSz="1218072" rtl="0" eaLnBrk="1" latinLnBrk="0" hangingPunct="1">
              <a:lnSpc>
                <a:spcPct val="90000"/>
              </a:lnSpc>
              <a:spcBef>
                <a:spcPts val="0"/>
              </a:spcBef>
              <a:spcAft>
                <a:spcPts val="799"/>
              </a:spcAft>
              <a:buClr>
                <a:schemeClr val="tx1"/>
              </a:buClr>
              <a:buSzPct val="85000"/>
              <a:buFont typeface="Arial" pitchFamily="34" charset="0"/>
              <a:buChar char="–"/>
              <a:defRPr sz="1599" kern="1200" baseline="0">
                <a:solidFill>
                  <a:schemeClr val="tx1"/>
                </a:solidFill>
                <a:latin typeface="+mn-lt"/>
                <a:ea typeface="+mn-ea"/>
                <a:cs typeface="+mn-cs"/>
              </a:defRPr>
            </a:lvl6pPr>
            <a:lvl7pPr marL="3958735" indent="-304518" algn="l" defTabSz="1218072" rtl="0" eaLnBrk="1" latinLnBrk="0" hangingPunct="1">
              <a:spcBef>
                <a:spcPct val="20000"/>
              </a:spcBef>
              <a:buFont typeface="Arial" pitchFamily="34" charset="0"/>
              <a:buChar char="•"/>
              <a:defRPr sz="2664" kern="1200">
                <a:solidFill>
                  <a:schemeClr val="tx1"/>
                </a:solidFill>
                <a:latin typeface="+mn-lt"/>
                <a:ea typeface="+mn-ea"/>
                <a:cs typeface="+mn-cs"/>
              </a:defRPr>
            </a:lvl7pPr>
            <a:lvl8pPr marL="4567771" indent="-304518" algn="l" defTabSz="1218072" rtl="0" eaLnBrk="1" latinLnBrk="0" hangingPunct="1">
              <a:spcBef>
                <a:spcPct val="20000"/>
              </a:spcBef>
              <a:buFont typeface="Arial" pitchFamily="34" charset="0"/>
              <a:buChar char="•"/>
              <a:defRPr sz="2664" kern="1200">
                <a:solidFill>
                  <a:schemeClr val="tx1"/>
                </a:solidFill>
                <a:latin typeface="+mn-lt"/>
                <a:ea typeface="+mn-ea"/>
                <a:cs typeface="+mn-cs"/>
              </a:defRPr>
            </a:lvl8pPr>
            <a:lvl9pPr marL="5176807" indent="-304518" algn="l" defTabSz="1218072" rtl="0" eaLnBrk="1" latinLnBrk="0" hangingPunct="1">
              <a:spcBef>
                <a:spcPct val="20000"/>
              </a:spcBef>
              <a:buFont typeface="Arial" pitchFamily="34" charset="0"/>
              <a:buChar char="•"/>
              <a:defRPr sz="2664" kern="1200">
                <a:solidFill>
                  <a:schemeClr val="tx1"/>
                </a:solidFill>
                <a:latin typeface="+mn-lt"/>
                <a:ea typeface="+mn-ea"/>
                <a:cs typeface="+mn-cs"/>
              </a:defRPr>
            </a:lvl9pPr>
          </a:lstStyle>
          <a:p>
            <a:pPr marL="0" indent="0">
              <a:buNone/>
            </a:pPr>
            <a:r>
              <a:rPr lang="en-US" sz="1000" dirty="0"/>
              <a:t>EGFR, epidermal growth factor receptor; HER, human epidermal growth factor receptor 2; HR, hazard ratio; PFS, progression-free survival; WT, wild-type</a:t>
            </a:r>
            <a:endParaRPr lang="en-GB" sz="1000" dirty="0"/>
          </a:p>
        </p:txBody>
      </p:sp>
      <p:grpSp>
        <p:nvGrpSpPr>
          <p:cNvPr id="7" name="Group 6">
            <a:extLst>
              <a:ext uri="{FF2B5EF4-FFF2-40B4-BE49-F238E27FC236}">
                <a16:creationId xmlns:a16="http://schemas.microsoft.com/office/drawing/2014/main" id="{1F2E242E-38A3-4566-B0C8-0C7CAECD98B8}"/>
              </a:ext>
            </a:extLst>
          </p:cNvPr>
          <p:cNvGrpSpPr/>
          <p:nvPr/>
        </p:nvGrpSpPr>
        <p:grpSpPr>
          <a:xfrm>
            <a:off x="6014413" y="1469210"/>
            <a:ext cx="5603156" cy="4457066"/>
            <a:chOff x="5371676" y="1143000"/>
            <a:chExt cx="6312348" cy="5021197"/>
          </a:xfrm>
        </p:grpSpPr>
        <p:graphicFrame>
          <p:nvGraphicFramePr>
            <p:cNvPr id="8" name="Chart 7">
              <a:extLst>
                <a:ext uri="{FF2B5EF4-FFF2-40B4-BE49-F238E27FC236}">
                  <a16:creationId xmlns:a16="http://schemas.microsoft.com/office/drawing/2014/main" id="{0F171436-8225-4B23-B39F-045ADDCE62B6}"/>
                </a:ext>
              </a:extLst>
            </p:cNvPr>
            <p:cNvGraphicFramePr/>
            <p:nvPr/>
          </p:nvGraphicFramePr>
          <p:xfrm>
            <a:off x="5779376" y="1143000"/>
            <a:ext cx="5904648" cy="4953620"/>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a:extLst>
                <a:ext uri="{FF2B5EF4-FFF2-40B4-BE49-F238E27FC236}">
                  <a16:creationId xmlns:a16="http://schemas.microsoft.com/office/drawing/2014/main" id="{53A101D2-ED2F-4F59-AC0A-46F7D6FA493D}"/>
                </a:ext>
              </a:extLst>
            </p:cNvPr>
            <p:cNvSpPr txBox="1"/>
            <p:nvPr/>
          </p:nvSpPr>
          <p:spPr>
            <a:xfrm>
              <a:off x="5946108" y="1753220"/>
              <a:ext cx="5393736" cy="400061"/>
            </a:xfrm>
            <a:prstGeom prst="rect">
              <a:avLst/>
            </a:prstGeom>
            <a:noFill/>
            <a:ln w="12700">
              <a:noFill/>
            </a:ln>
          </p:spPr>
          <p:txBody>
            <a:bodyPr wrap="none" lIns="45702" tIns="45702" rIns="45702" bIns="45702" rtlCol="0">
              <a:spAutoFit/>
            </a:bodyPr>
            <a:lstStyle/>
            <a:p>
              <a:r>
                <a:rPr lang="en-GB" sz="1350" b="1" dirty="0">
                  <a:solidFill>
                    <a:prstClr val="black"/>
                  </a:solidFill>
                  <a:latin typeface="Arial"/>
                  <a:cs typeface="Arial" pitchFamily="34" charset="0"/>
                </a:rPr>
                <a:t>22% of patients in the TGS had </a:t>
              </a:r>
              <a:r>
                <a:rPr lang="en-GB" sz="1350" b="1" i="1" dirty="0">
                  <a:solidFill>
                    <a:prstClr val="black"/>
                  </a:solidFill>
                  <a:latin typeface="Arial"/>
                  <a:cs typeface="Arial" pitchFamily="34" charset="0"/>
                </a:rPr>
                <a:t>ERBB</a:t>
              </a:r>
              <a:r>
                <a:rPr lang="en-GB" sz="1350" b="1" dirty="0">
                  <a:solidFill>
                    <a:prstClr val="black"/>
                  </a:solidFill>
                  <a:latin typeface="Arial"/>
                  <a:cs typeface="Arial" pitchFamily="34" charset="0"/>
                </a:rPr>
                <a:t> mutations</a:t>
              </a:r>
            </a:p>
          </p:txBody>
        </p:sp>
        <p:sp>
          <p:nvSpPr>
            <p:cNvPr id="10" name="TextBox 9">
              <a:extLst>
                <a:ext uri="{FF2B5EF4-FFF2-40B4-BE49-F238E27FC236}">
                  <a16:creationId xmlns:a16="http://schemas.microsoft.com/office/drawing/2014/main" id="{8935CFA8-144F-4D12-AAFB-B194D55C38DA}"/>
                </a:ext>
              </a:extLst>
            </p:cNvPr>
            <p:cNvSpPr txBox="1"/>
            <p:nvPr/>
          </p:nvSpPr>
          <p:spPr>
            <a:xfrm>
              <a:off x="5371676" y="2671443"/>
              <a:ext cx="1981381" cy="723227"/>
            </a:xfrm>
            <a:prstGeom prst="rect">
              <a:avLst/>
            </a:prstGeom>
            <a:noFill/>
            <a:ln w="12700">
              <a:noFill/>
            </a:ln>
          </p:spPr>
          <p:txBody>
            <a:bodyPr wrap="square" lIns="45702" tIns="45702" rIns="45702" bIns="45702" rtlCol="0">
              <a:spAutoFit/>
            </a:bodyPr>
            <a:lstStyle/>
            <a:p>
              <a:pPr algn="r"/>
              <a:r>
                <a:rPr lang="en-GB" sz="975" dirty="0">
                  <a:solidFill>
                    <a:prstClr val="black"/>
                  </a:solidFill>
                  <a:latin typeface="Arial"/>
                  <a:cs typeface="Arial" pitchFamily="34" charset="0"/>
                </a:rPr>
                <a:t>1 patient (0.4%) </a:t>
              </a:r>
              <a:r>
                <a:rPr lang="en-GB" sz="975">
                  <a:solidFill>
                    <a:prstClr val="black"/>
                  </a:solidFill>
                  <a:latin typeface="Arial"/>
                  <a:cs typeface="Arial" pitchFamily="34" charset="0"/>
                </a:rPr>
                <a:t>had </a:t>
              </a:r>
              <a:r>
                <a:rPr lang="en-GB" sz="975" i="1">
                  <a:solidFill>
                    <a:prstClr val="black"/>
                  </a:solidFill>
                  <a:latin typeface="Arial"/>
                  <a:cs typeface="Arial" pitchFamily="34" charset="0"/>
                </a:rPr>
                <a:t>EGFR</a:t>
              </a:r>
              <a:r>
                <a:rPr lang="en-GB" sz="975">
                  <a:solidFill>
                    <a:prstClr val="black"/>
                  </a:solidFill>
                  <a:latin typeface="Arial"/>
                  <a:cs typeface="Arial" pitchFamily="34" charset="0"/>
                </a:rPr>
                <a:t>, </a:t>
              </a:r>
              <a:r>
                <a:rPr lang="en-GB" sz="975" i="1" dirty="0">
                  <a:solidFill>
                    <a:prstClr val="black"/>
                  </a:solidFill>
                  <a:latin typeface="Arial"/>
                  <a:cs typeface="Arial" pitchFamily="34" charset="0"/>
                </a:rPr>
                <a:t>HER2</a:t>
              </a:r>
              <a:r>
                <a:rPr lang="en-GB" sz="975" dirty="0">
                  <a:solidFill>
                    <a:prstClr val="black"/>
                  </a:solidFill>
                  <a:latin typeface="Arial"/>
                  <a:cs typeface="Arial" pitchFamily="34" charset="0"/>
                </a:rPr>
                <a:t> and </a:t>
              </a:r>
              <a:r>
                <a:rPr lang="en-GB" sz="975" i="1" dirty="0">
                  <a:solidFill>
                    <a:prstClr val="black"/>
                  </a:solidFill>
                  <a:latin typeface="Arial"/>
                  <a:cs typeface="Arial" pitchFamily="34" charset="0"/>
                </a:rPr>
                <a:t>HER3</a:t>
              </a:r>
              <a:r>
                <a:rPr lang="en-GB" sz="975" dirty="0">
                  <a:solidFill>
                    <a:prstClr val="black"/>
                  </a:solidFill>
                  <a:latin typeface="Arial"/>
                  <a:cs typeface="Arial" pitchFamily="34" charset="0"/>
                </a:rPr>
                <a:t> mutations</a:t>
              </a:r>
            </a:p>
          </p:txBody>
        </p:sp>
        <p:sp>
          <p:nvSpPr>
            <p:cNvPr id="11" name="TextBox 10">
              <a:extLst>
                <a:ext uri="{FF2B5EF4-FFF2-40B4-BE49-F238E27FC236}">
                  <a16:creationId xmlns:a16="http://schemas.microsoft.com/office/drawing/2014/main" id="{9F60A89E-AC25-47C4-B25C-332DB95C1A27}"/>
                </a:ext>
              </a:extLst>
            </p:cNvPr>
            <p:cNvSpPr txBox="1"/>
            <p:nvPr/>
          </p:nvSpPr>
          <p:spPr>
            <a:xfrm>
              <a:off x="7320656" y="2143211"/>
              <a:ext cx="2333461" cy="553949"/>
            </a:xfrm>
            <a:prstGeom prst="rect">
              <a:avLst/>
            </a:prstGeom>
            <a:noFill/>
            <a:ln w="12700">
              <a:noFill/>
            </a:ln>
          </p:spPr>
          <p:txBody>
            <a:bodyPr wrap="square" lIns="45702" tIns="45702" rIns="45702" bIns="45702" rtlCol="0">
              <a:spAutoFit/>
            </a:bodyPr>
            <a:lstStyle/>
            <a:p>
              <a:pPr algn="ctr"/>
              <a:r>
                <a:rPr lang="en-GB" sz="1050" dirty="0">
                  <a:solidFill>
                    <a:prstClr val="black"/>
                  </a:solidFill>
                  <a:latin typeface="Arial"/>
                  <a:cs typeface="Arial" pitchFamily="34" charset="0"/>
                </a:rPr>
                <a:t>2 patients (0.8%) had </a:t>
              </a:r>
              <a:r>
                <a:rPr lang="en-GB" sz="1050" i="1" dirty="0">
                  <a:solidFill>
                    <a:prstClr val="black"/>
                  </a:solidFill>
                  <a:latin typeface="Arial"/>
                  <a:cs typeface="Arial" pitchFamily="34" charset="0"/>
                </a:rPr>
                <a:t>HER3</a:t>
              </a:r>
              <a:r>
                <a:rPr lang="en-GB" sz="1050" dirty="0">
                  <a:solidFill>
                    <a:prstClr val="black"/>
                  </a:solidFill>
                  <a:latin typeface="Arial"/>
                  <a:cs typeface="Arial" pitchFamily="34" charset="0"/>
                </a:rPr>
                <a:t> and </a:t>
              </a:r>
              <a:r>
                <a:rPr lang="en-GB" sz="1050" i="1" dirty="0">
                  <a:solidFill>
                    <a:prstClr val="black"/>
                  </a:solidFill>
                  <a:latin typeface="Arial"/>
                  <a:cs typeface="Arial" pitchFamily="34" charset="0"/>
                </a:rPr>
                <a:t>HER4</a:t>
              </a:r>
              <a:r>
                <a:rPr lang="en-GB" sz="1050" dirty="0">
                  <a:solidFill>
                    <a:prstClr val="black"/>
                  </a:solidFill>
                  <a:latin typeface="Arial"/>
                  <a:cs typeface="Arial" pitchFamily="34" charset="0"/>
                </a:rPr>
                <a:t> mutations</a:t>
              </a:r>
            </a:p>
          </p:txBody>
        </p:sp>
        <p:cxnSp>
          <p:nvCxnSpPr>
            <p:cNvPr id="12" name="Straight Connector 11">
              <a:extLst>
                <a:ext uri="{FF2B5EF4-FFF2-40B4-BE49-F238E27FC236}">
                  <a16:creationId xmlns:a16="http://schemas.microsoft.com/office/drawing/2014/main" id="{5371F105-8430-48D3-9E0D-F4E97B4D7413}"/>
                </a:ext>
              </a:extLst>
            </p:cNvPr>
            <p:cNvCxnSpPr/>
            <p:nvPr/>
          </p:nvCxnSpPr>
          <p:spPr>
            <a:xfrm flipV="1">
              <a:off x="8481483" y="2670235"/>
              <a:ext cx="0" cy="22310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30E771B-EF67-449D-88FB-50AF4DF2CC06}"/>
                </a:ext>
              </a:extLst>
            </p:cNvPr>
            <p:cNvCxnSpPr/>
            <p:nvPr/>
          </p:nvCxnSpPr>
          <p:spPr>
            <a:xfrm flipH="1">
              <a:off x="7362826" y="3035023"/>
              <a:ext cx="4222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Arc 13">
              <a:extLst>
                <a:ext uri="{FF2B5EF4-FFF2-40B4-BE49-F238E27FC236}">
                  <a16:creationId xmlns:a16="http://schemas.microsoft.com/office/drawing/2014/main" id="{A463F4C4-89C4-41A5-962C-6DE8EC7E273C}"/>
                </a:ext>
              </a:extLst>
            </p:cNvPr>
            <p:cNvSpPr/>
            <p:nvPr/>
          </p:nvSpPr>
          <p:spPr>
            <a:xfrm rot="19247454">
              <a:off x="7027333" y="2790344"/>
              <a:ext cx="3234267" cy="3197439"/>
            </a:xfrm>
            <a:prstGeom prst="arc">
              <a:avLst>
                <a:gd name="adj1" fmla="val 16200000"/>
                <a:gd name="adj2" fmla="val 18439562"/>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3" tIns="45702" rIns="91403" bIns="45702" rtlCol="0" anchor="ctr"/>
            <a:lstStyle/>
            <a:p>
              <a:pPr algn="ctr"/>
              <a:endParaRPr lang="en-GB" sz="1350">
                <a:solidFill>
                  <a:prstClr val="black"/>
                </a:solidFill>
                <a:latin typeface="Arial"/>
              </a:endParaRPr>
            </a:p>
          </p:txBody>
        </p:sp>
        <p:sp>
          <p:nvSpPr>
            <p:cNvPr id="15" name="Arc 14">
              <a:extLst>
                <a:ext uri="{FF2B5EF4-FFF2-40B4-BE49-F238E27FC236}">
                  <a16:creationId xmlns:a16="http://schemas.microsoft.com/office/drawing/2014/main" id="{016C232E-5696-4664-9F5F-4F2716DFB76E}"/>
                </a:ext>
              </a:extLst>
            </p:cNvPr>
            <p:cNvSpPr/>
            <p:nvPr/>
          </p:nvSpPr>
          <p:spPr>
            <a:xfrm rot="19247454">
              <a:off x="6939291" y="2814739"/>
              <a:ext cx="3388037" cy="3349458"/>
            </a:xfrm>
            <a:prstGeom prst="arc">
              <a:avLst>
                <a:gd name="adj1" fmla="val 13561658"/>
                <a:gd name="adj2" fmla="val 17169676"/>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3" tIns="45702" rIns="91403" bIns="45702" rtlCol="0" anchor="ctr"/>
            <a:lstStyle/>
            <a:p>
              <a:pPr algn="ctr"/>
              <a:endParaRPr lang="en-GB" sz="1350">
                <a:solidFill>
                  <a:prstClr val="black"/>
                </a:solidFill>
                <a:latin typeface="Arial"/>
              </a:endParaRPr>
            </a:p>
          </p:txBody>
        </p:sp>
      </p:grpSp>
      <p:pic>
        <p:nvPicPr>
          <p:cNvPr id="16" name="Picture 15">
            <a:extLst>
              <a:ext uri="{FF2B5EF4-FFF2-40B4-BE49-F238E27FC236}">
                <a16:creationId xmlns:a16="http://schemas.microsoft.com/office/drawing/2014/main" id="{4B5098FB-39C0-459D-8072-9E17EA9F00E9}"/>
              </a:ext>
            </a:extLst>
          </p:cNvPr>
          <p:cNvPicPr>
            <a:picLocks noChangeAspect="1"/>
          </p:cNvPicPr>
          <p:nvPr/>
        </p:nvPicPr>
        <p:blipFill>
          <a:blip r:embed="rId3"/>
          <a:stretch>
            <a:fillRect/>
          </a:stretch>
        </p:blipFill>
        <p:spPr>
          <a:xfrm>
            <a:off x="1220587" y="1991860"/>
            <a:ext cx="4846282" cy="3835049"/>
          </a:xfrm>
          <a:prstGeom prst="rect">
            <a:avLst/>
          </a:prstGeom>
        </p:spPr>
      </p:pic>
      <p:sp>
        <p:nvSpPr>
          <p:cNvPr id="17" name="Rectangle 16">
            <a:extLst>
              <a:ext uri="{FF2B5EF4-FFF2-40B4-BE49-F238E27FC236}">
                <a16:creationId xmlns:a16="http://schemas.microsoft.com/office/drawing/2014/main" id="{07940366-AF24-4A91-BEE6-3126F008085E}"/>
              </a:ext>
            </a:extLst>
          </p:cNvPr>
          <p:cNvSpPr/>
          <p:nvPr/>
        </p:nvSpPr>
        <p:spPr>
          <a:xfrm>
            <a:off x="834896" y="6542021"/>
            <a:ext cx="3207929" cy="246221"/>
          </a:xfrm>
          <a:prstGeom prst="rect">
            <a:avLst/>
          </a:prstGeom>
        </p:spPr>
        <p:txBody>
          <a:bodyPr wrap="none">
            <a:spAutoFit/>
          </a:bodyPr>
          <a:lstStyle/>
          <a:p>
            <a:r>
              <a:rPr lang="vi-VN" sz="1000" dirty="0"/>
              <a:t>Gross et al. JAMA Oncol. 2018 Sep 1;4(9):1189-1197</a:t>
            </a:r>
          </a:p>
        </p:txBody>
      </p:sp>
    </p:spTree>
    <p:extLst>
      <p:ext uri="{BB962C8B-B14F-4D97-AF65-F5344CB8AC3E}">
        <p14:creationId xmlns:p14="http://schemas.microsoft.com/office/powerpoint/2010/main" val="384018952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a:extLst>
              <a:ext uri="{FF2B5EF4-FFF2-40B4-BE49-F238E27FC236}">
                <a16:creationId xmlns:a16="http://schemas.microsoft.com/office/drawing/2014/main" id="{E74411A6-ADF9-404C-8685-D7EE41C0161B}"/>
              </a:ext>
            </a:extLst>
          </p:cNvPr>
          <p:cNvGraphicFramePr>
            <a:graphicFrameLocks noGrp="1"/>
          </p:cNvGraphicFramePr>
          <p:nvPr/>
        </p:nvGraphicFramePr>
        <p:xfrm>
          <a:off x="6321130" y="4423284"/>
          <a:ext cx="5160785" cy="1643370"/>
        </p:xfrm>
        <a:graphic>
          <a:graphicData uri="http://schemas.openxmlformats.org/drawingml/2006/table">
            <a:tbl>
              <a:tblPr firstRow="1" bandRow="1">
                <a:tableStyleId>{5C22544A-7EE6-4342-B048-85BDC9FD1C3A}</a:tableStyleId>
              </a:tblPr>
              <a:tblGrid>
                <a:gridCol w="1032157">
                  <a:extLst>
                    <a:ext uri="{9D8B030D-6E8A-4147-A177-3AD203B41FA5}">
                      <a16:colId xmlns:a16="http://schemas.microsoft.com/office/drawing/2014/main" val="20000"/>
                    </a:ext>
                  </a:extLst>
                </a:gridCol>
                <a:gridCol w="1032157">
                  <a:extLst>
                    <a:ext uri="{9D8B030D-6E8A-4147-A177-3AD203B41FA5}">
                      <a16:colId xmlns:a16="http://schemas.microsoft.com/office/drawing/2014/main" val="20001"/>
                    </a:ext>
                  </a:extLst>
                </a:gridCol>
                <a:gridCol w="1032157">
                  <a:extLst>
                    <a:ext uri="{9D8B030D-6E8A-4147-A177-3AD203B41FA5}">
                      <a16:colId xmlns:a16="http://schemas.microsoft.com/office/drawing/2014/main" val="20002"/>
                    </a:ext>
                  </a:extLst>
                </a:gridCol>
                <a:gridCol w="1032157">
                  <a:extLst>
                    <a:ext uri="{9D8B030D-6E8A-4147-A177-3AD203B41FA5}">
                      <a16:colId xmlns:a16="http://schemas.microsoft.com/office/drawing/2014/main" val="20003"/>
                    </a:ext>
                  </a:extLst>
                </a:gridCol>
                <a:gridCol w="1032157">
                  <a:extLst>
                    <a:ext uri="{9D8B030D-6E8A-4147-A177-3AD203B41FA5}">
                      <a16:colId xmlns:a16="http://schemas.microsoft.com/office/drawing/2014/main" val="20004"/>
                    </a:ext>
                  </a:extLst>
                </a:gridCol>
              </a:tblGrid>
              <a:tr h="501645">
                <a:tc>
                  <a:txBody>
                    <a:bodyPr/>
                    <a:lstStyle/>
                    <a:p>
                      <a:pPr algn="ctr"/>
                      <a:endParaRPr lang="en-US" sz="1200" dirty="0"/>
                    </a:p>
                  </a:txBody>
                  <a:tcPr>
                    <a:solidFill>
                      <a:srgbClr val="002060"/>
                    </a:solidFill>
                  </a:tcPr>
                </a:tc>
                <a:tc>
                  <a:txBody>
                    <a:bodyPr/>
                    <a:lstStyle/>
                    <a:p>
                      <a:pPr algn="ctr"/>
                      <a:r>
                        <a:rPr lang="en-US" sz="1200" dirty="0"/>
                        <a:t>Median </a:t>
                      </a:r>
                    </a:p>
                    <a:p>
                      <a:pPr algn="ctr"/>
                      <a:r>
                        <a:rPr lang="en-US" sz="1200" dirty="0"/>
                        <a:t>OS</a:t>
                      </a:r>
                      <a:r>
                        <a:rPr lang="en-US" sz="1200" baseline="0" dirty="0"/>
                        <a:t> </a:t>
                      </a:r>
                    </a:p>
                    <a:p>
                      <a:pPr algn="ctr"/>
                      <a:r>
                        <a:rPr lang="en-US" sz="1200" baseline="0" dirty="0" err="1"/>
                        <a:t>Afatinib</a:t>
                      </a:r>
                      <a:endParaRPr lang="en-US" sz="1200" dirty="0"/>
                    </a:p>
                  </a:txBody>
                  <a:tcPr>
                    <a:solidFill>
                      <a:srgbClr val="002060"/>
                    </a:solidFill>
                  </a:tcPr>
                </a:tc>
                <a:tc>
                  <a:txBody>
                    <a:bodyPr/>
                    <a:lstStyle/>
                    <a:p>
                      <a:pPr algn="ctr"/>
                      <a:r>
                        <a:rPr lang="en-US" sz="1200" dirty="0"/>
                        <a:t>Median </a:t>
                      </a:r>
                    </a:p>
                    <a:p>
                      <a:pPr algn="ctr"/>
                      <a:r>
                        <a:rPr lang="en-US" sz="1200" dirty="0"/>
                        <a:t>OS</a:t>
                      </a:r>
                      <a:r>
                        <a:rPr lang="en-US" sz="1200" baseline="0" dirty="0"/>
                        <a:t> </a:t>
                      </a:r>
                      <a:r>
                        <a:rPr lang="en-US" sz="1200" baseline="0" dirty="0" err="1"/>
                        <a:t>Erlotinib</a:t>
                      </a:r>
                      <a:endParaRPr lang="en-US" sz="1200" dirty="0"/>
                    </a:p>
                  </a:txBody>
                  <a:tcPr>
                    <a:solidFill>
                      <a:srgbClr val="002060"/>
                    </a:solidFill>
                  </a:tcPr>
                </a:tc>
                <a:tc>
                  <a:txBody>
                    <a:bodyPr/>
                    <a:lstStyle/>
                    <a:p>
                      <a:pPr algn="ctr"/>
                      <a:r>
                        <a:rPr lang="en-US" sz="1200" dirty="0"/>
                        <a:t>Hazard</a:t>
                      </a:r>
                      <a:r>
                        <a:rPr lang="en-US" sz="1200" baseline="0" dirty="0"/>
                        <a:t> Ratio</a:t>
                      </a:r>
                      <a:endParaRPr lang="en-US" sz="1200" dirty="0"/>
                    </a:p>
                  </a:txBody>
                  <a:tcPr>
                    <a:solidFill>
                      <a:srgbClr val="002060"/>
                    </a:solidFill>
                  </a:tcPr>
                </a:tc>
                <a:tc>
                  <a:txBody>
                    <a:bodyPr/>
                    <a:lstStyle/>
                    <a:p>
                      <a:pPr algn="ctr"/>
                      <a:r>
                        <a:rPr lang="en-US" sz="1200" dirty="0"/>
                        <a:t>Interaction p-value</a:t>
                      </a:r>
                    </a:p>
                  </a:txBody>
                  <a:tcPr>
                    <a:solidFill>
                      <a:srgbClr val="002060"/>
                    </a:solidFill>
                  </a:tcPr>
                </a:tc>
                <a:extLst>
                  <a:ext uri="{0D108BD9-81ED-4DB2-BD59-A6C34878D82A}">
                    <a16:rowId xmlns:a16="http://schemas.microsoft.com/office/drawing/2014/main" val="10000"/>
                  </a:ext>
                </a:extLst>
              </a:tr>
              <a:tr h="501645">
                <a:tc>
                  <a:txBody>
                    <a:bodyPr/>
                    <a:lstStyle/>
                    <a:p>
                      <a:pPr algn="ctr"/>
                      <a:r>
                        <a:rPr lang="en-US" sz="1200" dirty="0"/>
                        <a:t>Mutation absent</a:t>
                      </a:r>
                    </a:p>
                  </a:txBody>
                  <a:tcPr/>
                </a:tc>
                <a:tc>
                  <a:txBody>
                    <a:bodyPr/>
                    <a:lstStyle/>
                    <a:p>
                      <a:pPr algn="ctr"/>
                      <a:r>
                        <a:rPr lang="en-US" sz="1200" dirty="0"/>
                        <a:t>8.05</a:t>
                      </a:r>
                    </a:p>
                    <a:p>
                      <a:pPr algn="ctr"/>
                      <a:r>
                        <a:rPr lang="en-US" sz="1200" dirty="0"/>
                        <a:t>[6.08;9.82]</a:t>
                      </a:r>
                    </a:p>
                  </a:txBody>
                  <a:tcPr/>
                </a:tc>
                <a:tc>
                  <a:txBody>
                    <a:bodyPr/>
                    <a:lstStyle/>
                    <a:p>
                      <a:pPr algn="ctr"/>
                      <a:r>
                        <a:rPr lang="en-US" sz="1200" dirty="0"/>
                        <a:t>6.37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t>[</a:t>
                      </a:r>
                      <a:r>
                        <a:rPr lang="en-US" sz="1200" kern="1200" dirty="0"/>
                        <a:t>4.73;7.43]</a:t>
                      </a:r>
                      <a:endParaRPr lang="en-US" sz="1200" kern="1200" dirty="0">
                        <a:solidFill>
                          <a:schemeClr val="dk1"/>
                        </a:solidFill>
                        <a:latin typeface="+mn-lt"/>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t>0.81</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t>[0.60;1.09]</a:t>
                      </a:r>
                      <a:endParaRPr lang="en-US" sz="1200" kern="1200" dirty="0">
                        <a:solidFill>
                          <a:schemeClr val="dk1"/>
                        </a:solidFill>
                        <a:latin typeface="+mn-lt"/>
                        <a:ea typeface="+mn-ea"/>
                        <a:cs typeface="+mn-cs"/>
                      </a:endParaRPr>
                    </a:p>
                  </a:txBody>
                  <a:tcPr/>
                </a:tc>
                <a:tc rowSpan="2">
                  <a:txBody>
                    <a:bodyPr/>
                    <a:lstStyle/>
                    <a:p>
                      <a:pPr algn="ctr"/>
                      <a:endParaRPr lang="en-US" sz="1200" dirty="0"/>
                    </a:p>
                    <a:p>
                      <a:pPr algn="ctr"/>
                      <a:endParaRPr lang="en-US" sz="12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t>0.673</a:t>
                      </a:r>
                      <a:endParaRPr lang="en-US" sz="12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501645">
                <a:tc>
                  <a:txBody>
                    <a:bodyPr/>
                    <a:lstStyle/>
                    <a:p>
                      <a:pPr algn="ctr"/>
                      <a:r>
                        <a:rPr lang="en-US" sz="1200" dirty="0"/>
                        <a:t>Mutation present</a:t>
                      </a:r>
                    </a:p>
                  </a:txBody>
                  <a:tcPr/>
                </a:tc>
                <a:tc>
                  <a:txBody>
                    <a:bodyPr/>
                    <a:lstStyle/>
                    <a:p>
                      <a:pPr algn="ctr"/>
                      <a:r>
                        <a:rPr lang="en-US" sz="1200" dirty="0"/>
                        <a:t>10.61</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t>[5.45;18.99]</a:t>
                      </a:r>
                    </a:p>
                  </a:txBody>
                  <a:tcPr/>
                </a:tc>
                <a:tc>
                  <a:txBody>
                    <a:bodyPr/>
                    <a:lstStyle/>
                    <a:p>
                      <a:pPr algn="ctr"/>
                      <a:r>
                        <a:rPr lang="en-US" sz="1200" dirty="0"/>
                        <a:t>7.20</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t>[3.84;10.18]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t>0.72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t>[0.41;1.26]</a:t>
                      </a:r>
                      <a:endParaRPr lang="en-US" sz="1200" kern="1200" dirty="0">
                        <a:solidFill>
                          <a:schemeClr val="dk1"/>
                        </a:solidFill>
                        <a:latin typeface="+mn-lt"/>
                        <a:ea typeface="+mn-ea"/>
                        <a:cs typeface="+mn-cs"/>
                      </a:endParaRPr>
                    </a:p>
                  </a:txBody>
                  <a:tcPr/>
                </a:tc>
                <a:tc vMerge="1">
                  <a:txBody>
                    <a:bodyPr/>
                    <a:lstStyle/>
                    <a:p>
                      <a:endParaRPr lang="en-US" dirty="0"/>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4" name="Rounded Rectangle 9">
            <a:extLst>
              <a:ext uri="{FF2B5EF4-FFF2-40B4-BE49-F238E27FC236}">
                <a16:creationId xmlns:a16="http://schemas.microsoft.com/office/drawing/2014/main" id="{23FDA05D-29EE-4B86-9EA0-B8AD32513871}"/>
              </a:ext>
            </a:extLst>
          </p:cNvPr>
          <p:cNvSpPr/>
          <p:nvPr/>
        </p:nvSpPr>
        <p:spPr>
          <a:xfrm>
            <a:off x="6418973" y="5101620"/>
            <a:ext cx="4013896" cy="40862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defPPr>
              <a:defRPr lang="da-DK"/>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dirty="0">
              <a:solidFill>
                <a:srgbClr val="FFFFFF"/>
              </a:solidFill>
              <a:latin typeface="Arial"/>
            </a:endParaRPr>
          </a:p>
        </p:txBody>
      </p:sp>
      <p:pic>
        <p:nvPicPr>
          <p:cNvPr id="6" name="Grafik 2">
            <a:extLst>
              <a:ext uri="{FF2B5EF4-FFF2-40B4-BE49-F238E27FC236}">
                <a16:creationId xmlns:a16="http://schemas.microsoft.com/office/drawing/2014/main" id="{43DB4B46-1196-4502-B8FF-E6C25F96425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89518" y="1076155"/>
            <a:ext cx="5062500" cy="3240000"/>
          </a:xfrm>
          <a:prstGeom prst="rect">
            <a:avLst/>
          </a:prstGeom>
        </p:spPr>
      </p:pic>
      <p:pic>
        <p:nvPicPr>
          <p:cNvPr id="10" name="Grafik 2">
            <a:extLst>
              <a:ext uri="{FF2B5EF4-FFF2-40B4-BE49-F238E27FC236}">
                <a16:creationId xmlns:a16="http://schemas.microsoft.com/office/drawing/2014/main" id="{A9DD3142-8331-45B7-91E3-79E4B517B7E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6650" y="1010262"/>
            <a:ext cx="5062500" cy="3240000"/>
          </a:xfrm>
          <a:prstGeom prst="rect">
            <a:avLst/>
          </a:prstGeom>
        </p:spPr>
      </p:pic>
      <p:graphicFrame>
        <p:nvGraphicFramePr>
          <p:cNvPr id="11" name="Table 10">
            <a:extLst>
              <a:ext uri="{FF2B5EF4-FFF2-40B4-BE49-F238E27FC236}">
                <a16:creationId xmlns:a16="http://schemas.microsoft.com/office/drawing/2014/main" id="{181A7030-0EEC-4018-903B-97B507DC200C}"/>
              </a:ext>
            </a:extLst>
          </p:cNvPr>
          <p:cNvGraphicFramePr>
            <a:graphicFrameLocks noGrp="1"/>
          </p:cNvGraphicFramePr>
          <p:nvPr/>
        </p:nvGraphicFramePr>
        <p:xfrm>
          <a:off x="710085" y="4423284"/>
          <a:ext cx="5259065" cy="1643370"/>
        </p:xfrm>
        <a:graphic>
          <a:graphicData uri="http://schemas.openxmlformats.org/drawingml/2006/table">
            <a:tbl>
              <a:tblPr firstRow="1" bandRow="1">
                <a:tableStyleId>{5C22544A-7EE6-4342-B048-85BDC9FD1C3A}</a:tableStyleId>
              </a:tblPr>
              <a:tblGrid>
                <a:gridCol w="1051813">
                  <a:extLst>
                    <a:ext uri="{9D8B030D-6E8A-4147-A177-3AD203B41FA5}">
                      <a16:colId xmlns:a16="http://schemas.microsoft.com/office/drawing/2014/main" val="20000"/>
                    </a:ext>
                  </a:extLst>
                </a:gridCol>
                <a:gridCol w="1051813">
                  <a:extLst>
                    <a:ext uri="{9D8B030D-6E8A-4147-A177-3AD203B41FA5}">
                      <a16:colId xmlns:a16="http://schemas.microsoft.com/office/drawing/2014/main" val="20001"/>
                    </a:ext>
                  </a:extLst>
                </a:gridCol>
                <a:gridCol w="1051813">
                  <a:extLst>
                    <a:ext uri="{9D8B030D-6E8A-4147-A177-3AD203B41FA5}">
                      <a16:colId xmlns:a16="http://schemas.microsoft.com/office/drawing/2014/main" val="20002"/>
                    </a:ext>
                  </a:extLst>
                </a:gridCol>
                <a:gridCol w="1051813">
                  <a:extLst>
                    <a:ext uri="{9D8B030D-6E8A-4147-A177-3AD203B41FA5}">
                      <a16:colId xmlns:a16="http://schemas.microsoft.com/office/drawing/2014/main" val="20003"/>
                    </a:ext>
                  </a:extLst>
                </a:gridCol>
                <a:gridCol w="1051813">
                  <a:extLst>
                    <a:ext uri="{9D8B030D-6E8A-4147-A177-3AD203B41FA5}">
                      <a16:colId xmlns:a16="http://schemas.microsoft.com/office/drawing/2014/main" val="20004"/>
                    </a:ext>
                  </a:extLst>
                </a:gridCol>
              </a:tblGrid>
              <a:tr h="501645">
                <a:tc>
                  <a:txBody>
                    <a:bodyPr/>
                    <a:lstStyle/>
                    <a:p>
                      <a:pPr algn="ctr"/>
                      <a:endParaRPr lang="en-US" sz="1200" dirty="0"/>
                    </a:p>
                  </a:txBody>
                  <a:tcPr>
                    <a:solidFill>
                      <a:srgbClr val="002060"/>
                    </a:solidFill>
                  </a:tcPr>
                </a:tc>
                <a:tc>
                  <a:txBody>
                    <a:bodyPr/>
                    <a:lstStyle/>
                    <a:p>
                      <a:pPr algn="ctr"/>
                      <a:r>
                        <a:rPr lang="en-US" sz="1200" dirty="0"/>
                        <a:t>Median </a:t>
                      </a:r>
                    </a:p>
                    <a:p>
                      <a:pPr algn="ctr"/>
                      <a:r>
                        <a:rPr lang="en-US" sz="1200" dirty="0"/>
                        <a:t>PFS</a:t>
                      </a:r>
                    </a:p>
                    <a:p>
                      <a:pPr algn="ctr"/>
                      <a:r>
                        <a:rPr lang="en-US" sz="1200" baseline="0" dirty="0" err="1"/>
                        <a:t>Afatinib</a:t>
                      </a:r>
                      <a:endParaRPr lang="en-US" sz="1200" dirty="0"/>
                    </a:p>
                  </a:txBody>
                  <a:tcPr>
                    <a:solidFill>
                      <a:srgbClr val="002060"/>
                    </a:solidFill>
                  </a:tcPr>
                </a:tc>
                <a:tc>
                  <a:txBody>
                    <a:bodyPr/>
                    <a:lstStyle/>
                    <a:p>
                      <a:pPr algn="ctr"/>
                      <a:r>
                        <a:rPr lang="en-US" sz="1200" dirty="0"/>
                        <a:t>Median </a:t>
                      </a:r>
                    </a:p>
                    <a:p>
                      <a:pPr algn="ctr"/>
                      <a:r>
                        <a:rPr lang="en-US" sz="1200" dirty="0"/>
                        <a:t>PFS</a:t>
                      </a:r>
                      <a:r>
                        <a:rPr lang="en-US" sz="1200" baseline="0" dirty="0"/>
                        <a:t> </a:t>
                      </a:r>
                      <a:r>
                        <a:rPr lang="en-US" sz="1200" baseline="0" dirty="0" err="1"/>
                        <a:t>Erlotinib</a:t>
                      </a:r>
                      <a:endParaRPr lang="en-US" sz="1200" dirty="0"/>
                    </a:p>
                  </a:txBody>
                  <a:tcPr>
                    <a:solidFill>
                      <a:srgbClr val="002060"/>
                    </a:solidFill>
                  </a:tcPr>
                </a:tc>
                <a:tc>
                  <a:txBody>
                    <a:bodyPr/>
                    <a:lstStyle/>
                    <a:p>
                      <a:pPr algn="ctr"/>
                      <a:r>
                        <a:rPr lang="en-US" sz="1200" dirty="0"/>
                        <a:t>Hazard</a:t>
                      </a:r>
                      <a:r>
                        <a:rPr lang="en-US" sz="1200" baseline="0" dirty="0"/>
                        <a:t> Ratio</a:t>
                      </a:r>
                      <a:endParaRPr lang="en-US" sz="1200" dirty="0"/>
                    </a:p>
                  </a:txBody>
                  <a:tcPr>
                    <a:solidFill>
                      <a:srgbClr val="002060"/>
                    </a:solidFill>
                  </a:tcPr>
                </a:tc>
                <a:tc>
                  <a:txBody>
                    <a:bodyPr/>
                    <a:lstStyle/>
                    <a:p>
                      <a:pPr algn="ctr"/>
                      <a:r>
                        <a:rPr lang="en-US" sz="1200" dirty="0"/>
                        <a:t>Interaction p-value</a:t>
                      </a:r>
                    </a:p>
                  </a:txBody>
                  <a:tcPr>
                    <a:solidFill>
                      <a:srgbClr val="002060"/>
                    </a:solidFill>
                  </a:tcPr>
                </a:tc>
                <a:extLst>
                  <a:ext uri="{0D108BD9-81ED-4DB2-BD59-A6C34878D82A}">
                    <a16:rowId xmlns:a16="http://schemas.microsoft.com/office/drawing/2014/main" val="10000"/>
                  </a:ext>
                </a:extLst>
              </a:tr>
              <a:tr h="501645">
                <a:tc>
                  <a:txBody>
                    <a:bodyPr/>
                    <a:lstStyle/>
                    <a:p>
                      <a:pPr algn="ctr"/>
                      <a:r>
                        <a:rPr lang="en-US" sz="1200" dirty="0"/>
                        <a:t>Mutation absent</a:t>
                      </a:r>
                    </a:p>
                  </a:txBody>
                  <a:tcPr/>
                </a:tc>
                <a:tc>
                  <a:txBody>
                    <a:bodyPr/>
                    <a:lstStyle/>
                    <a:p>
                      <a:pPr algn="ctr"/>
                      <a:r>
                        <a:rPr lang="en-US" sz="1200" dirty="0"/>
                        <a:t>3.02</a:t>
                      </a:r>
                    </a:p>
                    <a:p>
                      <a:pPr algn="ctr"/>
                      <a:r>
                        <a:rPr lang="en-US" sz="1200" dirty="0"/>
                        <a:t>[2.60;3.75]</a:t>
                      </a:r>
                    </a:p>
                  </a:txBody>
                  <a:tcPr/>
                </a:tc>
                <a:tc>
                  <a:txBody>
                    <a:bodyPr/>
                    <a:lstStyle/>
                    <a:p>
                      <a:pPr algn="ctr"/>
                      <a:r>
                        <a:rPr lang="en-US" sz="1200" dirty="0"/>
                        <a:t>2.37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t>[1.87;2.83]</a:t>
                      </a:r>
                    </a:p>
                  </a:txBody>
                  <a:tcPr/>
                </a:tc>
                <a:tc>
                  <a:txBody>
                    <a:bodyPr/>
                    <a:lstStyle/>
                    <a:p>
                      <a:pPr marL="0" algn="ctr" defTabSz="914400" rtl="0" eaLnBrk="1" latinLnBrk="0" hangingPunct="1"/>
                      <a:r>
                        <a:rPr lang="en-US" sz="1200" kern="1200" dirty="0"/>
                        <a:t>0.70</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t>[0.50;0.97]</a:t>
                      </a:r>
                      <a:endParaRPr lang="en-US" sz="1200" kern="1200" dirty="0">
                        <a:solidFill>
                          <a:schemeClr val="dk1"/>
                        </a:solidFill>
                        <a:latin typeface="+mn-lt"/>
                        <a:ea typeface="+mn-ea"/>
                        <a:cs typeface="+mn-cs"/>
                      </a:endParaRPr>
                    </a:p>
                  </a:txBody>
                  <a:tcPr/>
                </a:tc>
                <a:tc rowSpan="2">
                  <a:txBody>
                    <a:bodyPr/>
                    <a:lstStyle/>
                    <a:p>
                      <a:pPr algn="ctr"/>
                      <a:endParaRPr lang="en-US" sz="1200" dirty="0"/>
                    </a:p>
                    <a:p>
                      <a:pPr algn="ctr"/>
                      <a:endParaRPr lang="en-US" sz="1200" dirty="0"/>
                    </a:p>
                    <a:p>
                      <a:pPr marL="0" algn="ctr" defTabSz="914400" rtl="0" eaLnBrk="1" latinLnBrk="0" hangingPunct="1"/>
                      <a:r>
                        <a:rPr lang="en-US" sz="1200" kern="1200" dirty="0"/>
                        <a:t>0.7185</a:t>
                      </a:r>
                      <a:endParaRPr lang="en-US" sz="12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501645">
                <a:tc>
                  <a:txBody>
                    <a:bodyPr/>
                    <a:lstStyle/>
                    <a:p>
                      <a:pPr algn="ctr"/>
                      <a:r>
                        <a:rPr lang="en-US" sz="1200" dirty="0"/>
                        <a:t>Mutation present</a:t>
                      </a:r>
                    </a:p>
                  </a:txBody>
                  <a:tcPr/>
                </a:tc>
                <a:tc>
                  <a:txBody>
                    <a:bodyPr/>
                    <a:lstStyle/>
                    <a:p>
                      <a:pPr algn="ctr"/>
                      <a:r>
                        <a:rPr lang="en-US" sz="1200" dirty="0"/>
                        <a:t>4.93</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t>[2.46;11.01]</a:t>
                      </a:r>
                    </a:p>
                  </a:txBody>
                  <a:tcPr/>
                </a:tc>
                <a:tc>
                  <a:txBody>
                    <a:bodyPr/>
                    <a:lstStyle/>
                    <a:p>
                      <a:pPr algn="ctr"/>
                      <a:r>
                        <a:rPr lang="en-US" sz="1200" dirty="0"/>
                        <a:t>2.66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t>[1.87;5.36]</a:t>
                      </a:r>
                    </a:p>
                  </a:txBody>
                  <a:tcPr/>
                </a:tc>
                <a:tc>
                  <a:txBody>
                    <a:bodyPr/>
                    <a:lstStyle/>
                    <a:p>
                      <a:pPr marL="0" algn="ctr" defTabSz="914400" rtl="0" eaLnBrk="1" latinLnBrk="0" hangingPunct="1"/>
                      <a:r>
                        <a:rPr lang="en-US" sz="1200" kern="1200" dirty="0"/>
                        <a:t>0.56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t>[0.29;1.08]</a:t>
                      </a:r>
                      <a:endParaRPr lang="en-US" sz="1200" kern="1200" dirty="0">
                        <a:solidFill>
                          <a:schemeClr val="dk1"/>
                        </a:solidFill>
                        <a:latin typeface="+mn-lt"/>
                        <a:ea typeface="+mn-ea"/>
                        <a:cs typeface="+mn-cs"/>
                      </a:endParaRPr>
                    </a:p>
                  </a:txBody>
                  <a:tcPr/>
                </a:tc>
                <a:tc vMerge="1">
                  <a:txBody>
                    <a:bodyPr/>
                    <a:lstStyle/>
                    <a:p>
                      <a:endParaRPr lang="en-US" dirty="0"/>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12" name="Title 1">
            <a:extLst>
              <a:ext uri="{FF2B5EF4-FFF2-40B4-BE49-F238E27FC236}">
                <a16:creationId xmlns:a16="http://schemas.microsoft.com/office/drawing/2014/main" id="{20300C46-61E9-4C21-AE58-05F462F7B169}"/>
              </a:ext>
            </a:extLst>
          </p:cNvPr>
          <p:cNvSpPr txBox="1">
            <a:spLocks/>
          </p:cNvSpPr>
          <p:nvPr/>
        </p:nvSpPr>
        <p:spPr>
          <a:xfrm>
            <a:off x="574431" y="295411"/>
            <a:ext cx="11400004" cy="566822"/>
          </a:xfrm>
          <a:prstGeom prst="rect">
            <a:avLst/>
          </a:prstGeom>
        </p:spPr>
        <p:txBody>
          <a:bodyPr vert="horz" wrap="square" lIns="0" tIns="12700" rIns="0" bIns="0" rtlCol="0" anchor="t" anchorCtr="0">
            <a:spAutoFit/>
          </a:bodyPr>
          <a:lstStyle>
            <a:lvl1pPr marL="38100">
              <a:lnSpc>
                <a:spcPct val="100000"/>
              </a:lnSpc>
              <a:spcBef>
                <a:spcPts val="100"/>
              </a:spcBef>
              <a:buNone/>
              <a:defRPr sz="3600" b="1" baseline="0">
                <a:solidFill>
                  <a:srgbClr val="004D99"/>
                </a:solidFill>
                <a:ea typeface="+mj-ea"/>
                <a:cs typeface="Arial"/>
              </a:defRPr>
            </a:lvl1pPr>
          </a:lstStyle>
          <a:p>
            <a:r>
              <a:rPr lang="en-GB" dirty="0" err="1"/>
              <a:t>Phân</a:t>
            </a:r>
            <a:r>
              <a:rPr lang="en-GB" dirty="0"/>
              <a:t> </a:t>
            </a:r>
            <a:r>
              <a:rPr lang="en-GB" dirty="0" err="1"/>
              <a:t>tích</a:t>
            </a:r>
            <a:r>
              <a:rPr lang="en-GB" dirty="0"/>
              <a:t> </a:t>
            </a:r>
            <a:r>
              <a:rPr lang="en-GB" dirty="0" err="1"/>
              <a:t>hậu</a:t>
            </a:r>
            <a:r>
              <a:rPr lang="en-GB" dirty="0"/>
              <a:t> </a:t>
            </a:r>
            <a:r>
              <a:rPr lang="en-GB" dirty="0" err="1"/>
              <a:t>kiểm</a:t>
            </a:r>
            <a:r>
              <a:rPr lang="en-GB" dirty="0"/>
              <a:t> </a:t>
            </a:r>
            <a:r>
              <a:rPr lang="en-GB" dirty="0">
                <a:highlight>
                  <a:srgbClr val="FFFF00"/>
                </a:highlight>
              </a:rPr>
              <a:t>LUX-Lung 8</a:t>
            </a:r>
          </a:p>
        </p:txBody>
      </p:sp>
      <p:sp>
        <p:nvSpPr>
          <p:cNvPr id="13" name="Rectangle 12">
            <a:extLst>
              <a:ext uri="{FF2B5EF4-FFF2-40B4-BE49-F238E27FC236}">
                <a16:creationId xmlns:a16="http://schemas.microsoft.com/office/drawing/2014/main" id="{C7768412-7A96-4A89-ACD7-9C32A8659C9A}"/>
              </a:ext>
            </a:extLst>
          </p:cNvPr>
          <p:cNvSpPr/>
          <p:nvPr/>
        </p:nvSpPr>
        <p:spPr>
          <a:xfrm>
            <a:off x="574431" y="6370313"/>
            <a:ext cx="3207929" cy="246221"/>
          </a:xfrm>
          <a:prstGeom prst="rect">
            <a:avLst/>
          </a:prstGeom>
        </p:spPr>
        <p:txBody>
          <a:bodyPr wrap="none">
            <a:spAutoFit/>
          </a:bodyPr>
          <a:lstStyle/>
          <a:p>
            <a:r>
              <a:rPr lang="vi-VN" sz="1000" dirty="0"/>
              <a:t>Gross et al. JAMA Oncol. 2018 Sep 1;4(9):1189-1197</a:t>
            </a:r>
          </a:p>
        </p:txBody>
      </p:sp>
      <p:sp>
        <p:nvSpPr>
          <p:cNvPr id="14" name="Rounded Rectangle 9">
            <a:extLst>
              <a:ext uri="{FF2B5EF4-FFF2-40B4-BE49-F238E27FC236}">
                <a16:creationId xmlns:a16="http://schemas.microsoft.com/office/drawing/2014/main" id="{22593026-E224-4183-A318-BB4A9193817E}"/>
              </a:ext>
            </a:extLst>
          </p:cNvPr>
          <p:cNvSpPr/>
          <p:nvPr/>
        </p:nvSpPr>
        <p:spPr>
          <a:xfrm>
            <a:off x="6418973" y="5603660"/>
            <a:ext cx="4013896" cy="40862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defPPr>
              <a:defRPr lang="da-DK"/>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dirty="0">
              <a:solidFill>
                <a:srgbClr val="FFFFFF"/>
              </a:solidFill>
              <a:latin typeface="Arial"/>
            </a:endParaRPr>
          </a:p>
        </p:txBody>
      </p:sp>
    </p:spTree>
    <p:extLst>
      <p:ext uri="{BB962C8B-B14F-4D97-AF65-F5344CB8AC3E}">
        <p14:creationId xmlns:p14="http://schemas.microsoft.com/office/powerpoint/2010/main" val="3994422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D64C130-BFB7-4BC5-B1A3-DF53D58C71FC}"/>
              </a:ext>
            </a:extLst>
          </p:cNvPr>
          <p:cNvPicPr>
            <a:picLocks noChangeAspect="1"/>
          </p:cNvPicPr>
          <p:nvPr/>
        </p:nvPicPr>
        <p:blipFill>
          <a:blip r:embed="rId2"/>
          <a:stretch>
            <a:fillRect/>
          </a:stretch>
        </p:blipFill>
        <p:spPr>
          <a:xfrm>
            <a:off x="574431" y="1169073"/>
            <a:ext cx="5776752" cy="4706980"/>
          </a:xfrm>
          <a:prstGeom prst="rect">
            <a:avLst/>
          </a:prstGeom>
        </p:spPr>
      </p:pic>
      <p:pic>
        <p:nvPicPr>
          <p:cNvPr id="5" name="Picture 4">
            <a:extLst>
              <a:ext uri="{FF2B5EF4-FFF2-40B4-BE49-F238E27FC236}">
                <a16:creationId xmlns:a16="http://schemas.microsoft.com/office/drawing/2014/main" id="{0E6A5DED-363A-4E48-B04C-383478281827}"/>
              </a:ext>
            </a:extLst>
          </p:cNvPr>
          <p:cNvPicPr>
            <a:picLocks noChangeAspect="1"/>
          </p:cNvPicPr>
          <p:nvPr/>
        </p:nvPicPr>
        <p:blipFill>
          <a:blip r:embed="rId3"/>
          <a:stretch>
            <a:fillRect/>
          </a:stretch>
        </p:blipFill>
        <p:spPr>
          <a:xfrm>
            <a:off x="5974054" y="984070"/>
            <a:ext cx="5465420" cy="4651735"/>
          </a:xfrm>
          <a:prstGeom prst="rect">
            <a:avLst/>
          </a:prstGeom>
        </p:spPr>
      </p:pic>
      <p:sp>
        <p:nvSpPr>
          <p:cNvPr id="6" name="Rectangle 5">
            <a:extLst>
              <a:ext uri="{FF2B5EF4-FFF2-40B4-BE49-F238E27FC236}">
                <a16:creationId xmlns:a16="http://schemas.microsoft.com/office/drawing/2014/main" id="{B6142F1B-DC1D-43F1-982B-B78781BF0BFA}"/>
              </a:ext>
            </a:extLst>
          </p:cNvPr>
          <p:cNvSpPr/>
          <p:nvPr/>
        </p:nvSpPr>
        <p:spPr>
          <a:xfrm>
            <a:off x="683661" y="6358829"/>
            <a:ext cx="3207929" cy="246221"/>
          </a:xfrm>
          <a:prstGeom prst="rect">
            <a:avLst/>
          </a:prstGeom>
        </p:spPr>
        <p:txBody>
          <a:bodyPr wrap="none">
            <a:spAutoFit/>
          </a:bodyPr>
          <a:lstStyle/>
          <a:p>
            <a:r>
              <a:rPr lang="vi-VN" sz="1000" dirty="0"/>
              <a:t>Gross et al. JAMA Oncol. 2018 Sep 1;4(9):1189-1197</a:t>
            </a:r>
          </a:p>
        </p:txBody>
      </p:sp>
      <p:sp>
        <p:nvSpPr>
          <p:cNvPr id="7" name="Title 1">
            <a:extLst>
              <a:ext uri="{FF2B5EF4-FFF2-40B4-BE49-F238E27FC236}">
                <a16:creationId xmlns:a16="http://schemas.microsoft.com/office/drawing/2014/main" id="{F0716C9B-2018-470B-89C4-0005AB4A0BE7}"/>
              </a:ext>
            </a:extLst>
          </p:cNvPr>
          <p:cNvSpPr txBox="1">
            <a:spLocks/>
          </p:cNvSpPr>
          <p:nvPr/>
        </p:nvSpPr>
        <p:spPr>
          <a:xfrm>
            <a:off x="574431" y="252950"/>
            <a:ext cx="11400004" cy="566822"/>
          </a:xfrm>
          <a:prstGeom prst="rect">
            <a:avLst/>
          </a:prstGeom>
        </p:spPr>
        <p:txBody>
          <a:bodyPr vert="horz" wrap="square" lIns="0" tIns="12700" rIns="0" bIns="0" rtlCol="0" anchor="t" anchorCtr="0">
            <a:spAutoFit/>
          </a:bodyPr>
          <a:lstStyle>
            <a:lvl1pPr marL="38100">
              <a:lnSpc>
                <a:spcPct val="100000"/>
              </a:lnSpc>
              <a:spcBef>
                <a:spcPts val="100"/>
              </a:spcBef>
              <a:buNone/>
              <a:defRPr sz="3600" b="1" baseline="0">
                <a:solidFill>
                  <a:srgbClr val="004D99"/>
                </a:solidFill>
                <a:ea typeface="+mj-ea"/>
                <a:cs typeface="Arial"/>
              </a:defRPr>
            </a:lvl1pPr>
          </a:lstStyle>
          <a:p>
            <a:r>
              <a:rPr lang="en-GB" dirty="0" err="1"/>
              <a:t>Phân</a:t>
            </a:r>
            <a:r>
              <a:rPr lang="en-GB" dirty="0"/>
              <a:t> </a:t>
            </a:r>
            <a:r>
              <a:rPr lang="en-GB" dirty="0" err="1"/>
              <a:t>tích</a:t>
            </a:r>
            <a:r>
              <a:rPr lang="en-GB" dirty="0"/>
              <a:t> </a:t>
            </a:r>
            <a:r>
              <a:rPr lang="en-GB" dirty="0" err="1"/>
              <a:t>hậu</a:t>
            </a:r>
            <a:r>
              <a:rPr lang="en-GB" dirty="0"/>
              <a:t> </a:t>
            </a:r>
            <a:r>
              <a:rPr lang="en-GB" dirty="0" err="1"/>
              <a:t>kiểm</a:t>
            </a:r>
            <a:r>
              <a:rPr lang="en-GB" dirty="0"/>
              <a:t> </a:t>
            </a:r>
            <a:r>
              <a:rPr lang="en-GB" dirty="0">
                <a:highlight>
                  <a:srgbClr val="FFFF00"/>
                </a:highlight>
              </a:rPr>
              <a:t>LUX-Lung 8</a:t>
            </a:r>
          </a:p>
        </p:txBody>
      </p:sp>
      <p:pic>
        <p:nvPicPr>
          <p:cNvPr id="8" name="Picture 7">
            <a:extLst>
              <a:ext uri="{FF2B5EF4-FFF2-40B4-BE49-F238E27FC236}">
                <a16:creationId xmlns:a16="http://schemas.microsoft.com/office/drawing/2014/main" id="{F7EBD0EC-5FE4-433F-9478-5EFD86E190B7}"/>
              </a:ext>
            </a:extLst>
          </p:cNvPr>
          <p:cNvPicPr>
            <a:picLocks noChangeAspect="1"/>
          </p:cNvPicPr>
          <p:nvPr/>
        </p:nvPicPr>
        <p:blipFill>
          <a:blip r:embed="rId4"/>
          <a:stretch>
            <a:fillRect/>
          </a:stretch>
        </p:blipFill>
        <p:spPr>
          <a:xfrm>
            <a:off x="8928462" y="5516743"/>
            <a:ext cx="2511012" cy="476250"/>
          </a:xfrm>
          <a:prstGeom prst="rect">
            <a:avLst/>
          </a:prstGeom>
        </p:spPr>
      </p:pic>
      <p:sp>
        <p:nvSpPr>
          <p:cNvPr id="12" name="Oval 11">
            <a:extLst>
              <a:ext uri="{FF2B5EF4-FFF2-40B4-BE49-F238E27FC236}">
                <a16:creationId xmlns:a16="http://schemas.microsoft.com/office/drawing/2014/main" id="{C066408A-5C55-4D50-92A5-72456AC79084}"/>
              </a:ext>
            </a:extLst>
          </p:cNvPr>
          <p:cNvSpPr/>
          <p:nvPr/>
        </p:nvSpPr>
        <p:spPr>
          <a:xfrm>
            <a:off x="8083972" y="940525"/>
            <a:ext cx="478489" cy="418010"/>
          </a:xfrm>
          <a:prstGeom prst="ellipse">
            <a:avLst/>
          </a:prstGeom>
          <a:ln w="38100">
            <a:solidFill>
              <a:schemeClr val="accent2"/>
            </a:solidFill>
          </a:ln>
        </p:spPr>
        <p:txBody>
          <a:bodyPr wrap="square" lIns="45720" rIns="45720" rtlCol="0" anchor="ctr">
            <a:spAutoFit/>
          </a:bodyPr>
          <a:lstStyle/>
          <a:p>
            <a:pPr algn="ctr" defTabSz="341710">
              <a:tabLst>
                <a:tab pos="1546225" algn="r"/>
              </a:tabLst>
            </a:pPr>
            <a:endParaRPr lang="vi-VN" sz="1400" b="1" dirty="0" err="1">
              <a:latin typeface="+mj-lt"/>
            </a:endParaRPr>
          </a:p>
        </p:txBody>
      </p:sp>
      <p:sp>
        <p:nvSpPr>
          <p:cNvPr id="14" name="Oval 13">
            <a:extLst>
              <a:ext uri="{FF2B5EF4-FFF2-40B4-BE49-F238E27FC236}">
                <a16:creationId xmlns:a16="http://schemas.microsoft.com/office/drawing/2014/main" id="{B8FBDC00-E0FF-4C17-AA13-A2CD7EEB6904}"/>
              </a:ext>
            </a:extLst>
          </p:cNvPr>
          <p:cNvSpPr/>
          <p:nvPr/>
        </p:nvSpPr>
        <p:spPr>
          <a:xfrm>
            <a:off x="2287626" y="1075391"/>
            <a:ext cx="478489" cy="418010"/>
          </a:xfrm>
          <a:prstGeom prst="ellipse">
            <a:avLst/>
          </a:prstGeom>
          <a:ln w="38100">
            <a:solidFill>
              <a:schemeClr val="accent2"/>
            </a:solidFill>
          </a:ln>
        </p:spPr>
        <p:txBody>
          <a:bodyPr wrap="square" lIns="45720" rIns="45720" rtlCol="0" anchor="ctr">
            <a:spAutoFit/>
          </a:bodyPr>
          <a:lstStyle/>
          <a:p>
            <a:pPr algn="ctr" defTabSz="341710">
              <a:tabLst>
                <a:tab pos="1546225" algn="r"/>
              </a:tabLst>
            </a:pPr>
            <a:endParaRPr lang="vi-VN" sz="1400" b="1" dirty="0" err="1">
              <a:latin typeface="+mj-lt"/>
            </a:endParaRPr>
          </a:p>
        </p:txBody>
      </p:sp>
    </p:spTree>
    <p:extLst>
      <p:ext uri="{BB962C8B-B14F-4D97-AF65-F5344CB8AC3E}">
        <p14:creationId xmlns:p14="http://schemas.microsoft.com/office/powerpoint/2010/main" val="2508246038"/>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3447" y="98524"/>
            <a:ext cx="11565106" cy="566822"/>
          </a:xfrm>
        </p:spPr>
        <p:txBody>
          <a:bodyPr vert="horz" wrap="square" lIns="0" tIns="12700" rIns="0" bIns="0" rtlCol="0" anchor="t" anchorCtr="0">
            <a:spAutoFit/>
          </a:bodyPr>
          <a:lstStyle/>
          <a:p>
            <a:pPr marL="38100" defTabSz="914400">
              <a:lnSpc>
                <a:spcPct val="100000"/>
              </a:lnSpc>
              <a:spcBef>
                <a:spcPts val="100"/>
              </a:spcBef>
            </a:pPr>
            <a:r>
              <a:rPr lang="en-US" sz="3600" dirty="0" err="1">
                <a:solidFill>
                  <a:srgbClr val="004D99"/>
                </a:solidFill>
                <a:latin typeface="+mn-lt"/>
                <a:cs typeface="Arial"/>
              </a:rPr>
              <a:t>Vai</a:t>
            </a:r>
            <a:r>
              <a:rPr lang="en-US" sz="3600" dirty="0">
                <a:solidFill>
                  <a:srgbClr val="004D99"/>
                </a:solidFill>
                <a:latin typeface="+mn-lt"/>
                <a:cs typeface="Arial"/>
              </a:rPr>
              <a:t> </a:t>
            </a:r>
            <a:r>
              <a:rPr lang="en-US" sz="3600" dirty="0" err="1">
                <a:solidFill>
                  <a:srgbClr val="004D99"/>
                </a:solidFill>
                <a:latin typeface="+mn-lt"/>
                <a:cs typeface="Arial"/>
              </a:rPr>
              <a:t>trò</a:t>
            </a:r>
            <a:r>
              <a:rPr lang="en-US" sz="3600" dirty="0">
                <a:solidFill>
                  <a:srgbClr val="004D99"/>
                </a:solidFill>
                <a:latin typeface="+mn-lt"/>
                <a:cs typeface="Arial"/>
              </a:rPr>
              <a:t> </a:t>
            </a:r>
            <a:r>
              <a:rPr lang="en-US" sz="3600" dirty="0" err="1">
                <a:solidFill>
                  <a:srgbClr val="004D99"/>
                </a:solidFill>
                <a:latin typeface="+mn-lt"/>
                <a:cs typeface="Arial"/>
              </a:rPr>
              <a:t>của</a:t>
            </a:r>
            <a:r>
              <a:rPr lang="en-US" sz="3600" dirty="0">
                <a:solidFill>
                  <a:srgbClr val="004D99"/>
                </a:solidFill>
                <a:latin typeface="+mn-lt"/>
                <a:cs typeface="Arial"/>
              </a:rPr>
              <a:t> </a:t>
            </a:r>
            <a:r>
              <a:rPr lang="en-US" sz="3600" dirty="0" err="1">
                <a:solidFill>
                  <a:srgbClr val="004D99"/>
                </a:solidFill>
                <a:latin typeface="+mn-lt"/>
                <a:cs typeface="Arial"/>
              </a:rPr>
              <a:t>afatinib</a:t>
            </a:r>
            <a:r>
              <a:rPr lang="en-US" sz="3600" dirty="0">
                <a:solidFill>
                  <a:srgbClr val="004D99"/>
                </a:solidFill>
                <a:latin typeface="+mn-lt"/>
                <a:cs typeface="Arial"/>
              </a:rPr>
              <a:t> </a:t>
            </a:r>
            <a:r>
              <a:rPr lang="en-US" sz="3600" dirty="0" err="1">
                <a:solidFill>
                  <a:srgbClr val="004D99"/>
                </a:solidFill>
                <a:latin typeface="+mn-lt"/>
                <a:cs typeface="Arial"/>
              </a:rPr>
              <a:t>trong</a:t>
            </a:r>
            <a:r>
              <a:rPr lang="en-US" sz="3600" dirty="0">
                <a:solidFill>
                  <a:srgbClr val="004D99"/>
                </a:solidFill>
                <a:latin typeface="+mn-lt"/>
                <a:cs typeface="Arial"/>
              </a:rPr>
              <a:t> </a:t>
            </a:r>
            <a:r>
              <a:rPr lang="en-US" sz="3600" dirty="0" err="1">
                <a:solidFill>
                  <a:srgbClr val="004D99"/>
                </a:solidFill>
                <a:latin typeface="+mn-lt"/>
                <a:cs typeface="Arial"/>
              </a:rPr>
              <a:t>điều</a:t>
            </a:r>
            <a:r>
              <a:rPr lang="en-US" sz="3600" dirty="0">
                <a:solidFill>
                  <a:srgbClr val="004D99"/>
                </a:solidFill>
                <a:latin typeface="+mn-lt"/>
                <a:cs typeface="Arial"/>
              </a:rPr>
              <a:t> </a:t>
            </a:r>
            <a:r>
              <a:rPr lang="en-US" sz="3600" dirty="0" err="1">
                <a:solidFill>
                  <a:srgbClr val="004D99"/>
                </a:solidFill>
                <a:latin typeface="+mn-lt"/>
                <a:cs typeface="Arial"/>
              </a:rPr>
              <a:t>trị</a:t>
            </a:r>
            <a:r>
              <a:rPr lang="en-US" sz="3600" dirty="0">
                <a:solidFill>
                  <a:srgbClr val="004D99"/>
                </a:solidFill>
                <a:latin typeface="+mn-lt"/>
                <a:cs typeface="Arial"/>
              </a:rPr>
              <a:t> SqCC </a:t>
            </a:r>
            <a:r>
              <a:rPr lang="en-US" sz="3600" dirty="0" err="1">
                <a:solidFill>
                  <a:srgbClr val="004D99"/>
                </a:solidFill>
                <a:latin typeface="+mn-lt"/>
                <a:cs typeface="Arial"/>
              </a:rPr>
              <a:t>theo</a:t>
            </a:r>
            <a:r>
              <a:rPr lang="en-US" sz="3600" dirty="0">
                <a:solidFill>
                  <a:srgbClr val="004D99"/>
                </a:solidFill>
                <a:latin typeface="+mn-lt"/>
                <a:cs typeface="Arial"/>
              </a:rPr>
              <a:t> ESMO</a:t>
            </a:r>
            <a:endParaRPr lang="vi-VN" sz="3600" dirty="0">
              <a:solidFill>
                <a:srgbClr val="004D99"/>
              </a:solidFill>
              <a:latin typeface="+mn-lt"/>
              <a:cs typeface="Arial"/>
            </a:endParaRPr>
          </a:p>
        </p:txBody>
      </p:sp>
      <p:sp>
        <p:nvSpPr>
          <p:cNvPr id="4" name="Footer Placeholder 3"/>
          <p:cNvSpPr>
            <a:spLocks noGrp="1"/>
          </p:cNvSpPr>
          <p:nvPr>
            <p:ph type="ftr" sz="quarter" idx="11"/>
          </p:nvPr>
        </p:nvSpPr>
        <p:spPr>
          <a:xfrm>
            <a:off x="658906" y="6335188"/>
            <a:ext cx="10627216" cy="204949"/>
          </a:xfrm>
        </p:spPr>
        <p:txBody>
          <a:bodyPr/>
          <a:lstStyle/>
          <a:p>
            <a:r>
              <a:rPr lang="it-IT" sz="1000" dirty="0" err="1"/>
              <a:t>Ann</a:t>
            </a:r>
            <a:r>
              <a:rPr lang="it-IT" sz="1000" dirty="0"/>
              <a:t> </a:t>
            </a:r>
            <a:r>
              <a:rPr lang="it-IT" sz="1000" dirty="0" err="1"/>
              <a:t>Oncol</a:t>
            </a:r>
            <a:r>
              <a:rPr lang="it-IT" sz="1000" dirty="0"/>
              <a:t> 2019 </a:t>
            </a:r>
            <a:r>
              <a:rPr lang="it-IT" sz="1000" dirty="0" err="1"/>
              <a:t>suppl</a:t>
            </a:r>
            <a:r>
              <a:rPr lang="it-IT" sz="1000" dirty="0"/>
              <a:t> 4 iv192</a:t>
            </a:r>
            <a:endParaRPr lang="en-US" sz="1000" dirty="0">
              <a:latin typeface="Tahoma" panose="020B0604030504040204" pitchFamily="34" charset="0"/>
              <a:ea typeface="Tahoma" panose="020B0604030504040204" pitchFamily="34" charset="0"/>
              <a:cs typeface="Tahoma" panose="020B0604030504040204" pitchFamily="34" charset="0"/>
            </a:endParaRPr>
          </a:p>
        </p:txBody>
      </p:sp>
      <p:pic>
        <p:nvPicPr>
          <p:cNvPr id="3" name="Picture 2"/>
          <p:cNvPicPr>
            <a:picLocks noChangeAspect="1"/>
          </p:cNvPicPr>
          <p:nvPr/>
        </p:nvPicPr>
        <p:blipFill>
          <a:blip r:embed="rId2"/>
          <a:stretch>
            <a:fillRect/>
          </a:stretch>
        </p:blipFill>
        <p:spPr>
          <a:xfrm>
            <a:off x="4244454" y="870013"/>
            <a:ext cx="7656961" cy="5214578"/>
          </a:xfrm>
          <a:prstGeom prst="rect">
            <a:avLst/>
          </a:prstGeom>
          <a:effectLst>
            <a:outerShdw blurRad="50800" dist="38100" dir="2700000" algn="tl" rotWithShape="0">
              <a:prstClr val="black">
                <a:alpha val="40000"/>
              </a:prstClr>
            </a:outerShdw>
          </a:effectLst>
        </p:spPr>
      </p:pic>
      <p:pic>
        <p:nvPicPr>
          <p:cNvPr id="5" name="Picture 4"/>
          <p:cNvPicPr>
            <a:picLocks noChangeAspect="1"/>
          </p:cNvPicPr>
          <p:nvPr/>
        </p:nvPicPr>
        <p:blipFill>
          <a:blip r:embed="rId3"/>
          <a:stretch>
            <a:fillRect/>
          </a:stretch>
        </p:blipFill>
        <p:spPr>
          <a:xfrm>
            <a:off x="234372" y="2115561"/>
            <a:ext cx="4010082" cy="2729552"/>
          </a:xfrm>
          <a:prstGeom prst="rect">
            <a:avLst/>
          </a:prstGeom>
        </p:spPr>
      </p:pic>
      <p:sp>
        <p:nvSpPr>
          <p:cNvPr id="6" name="Rounded Rectangle 5"/>
          <p:cNvSpPr/>
          <p:nvPr/>
        </p:nvSpPr>
        <p:spPr>
          <a:xfrm>
            <a:off x="7519916" y="4845113"/>
            <a:ext cx="1965278" cy="1239478"/>
          </a:xfrm>
          <a:prstGeom prst="roundRect">
            <a:avLst/>
          </a:prstGeom>
          <a:ln w="28575">
            <a:solidFill>
              <a:srgbClr val="FF0000"/>
            </a:solidFill>
            <a:prstDash val="sysDot"/>
          </a:ln>
        </p:spPr>
        <p:txBody>
          <a:bodyPr wrap="square" lIns="45720" rIns="45720" rtlCol="0" anchor="ctr">
            <a:spAutoFit/>
          </a:bodyPr>
          <a:lstStyle/>
          <a:p>
            <a:pPr algn="ctr" defTabSz="341710">
              <a:tabLst>
                <a:tab pos="1546225" algn="r"/>
              </a:tabLst>
            </a:pPr>
            <a:endParaRPr lang="vi-VN" sz="1400" b="1" dirty="0" err="1">
              <a:latin typeface="+mj-lt"/>
            </a:endParaRPr>
          </a:p>
        </p:txBody>
      </p:sp>
      <p:cxnSp>
        <p:nvCxnSpPr>
          <p:cNvPr id="8" name="Straight Arrow Connector 7"/>
          <p:cNvCxnSpPr>
            <a:stCxn id="6" idx="1"/>
            <a:endCxn id="9" idx="3"/>
          </p:cNvCxnSpPr>
          <p:nvPr/>
        </p:nvCxnSpPr>
        <p:spPr>
          <a:xfrm flipH="1" flipV="1">
            <a:off x="4353636" y="3516854"/>
            <a:ext cx="3166280" cy="1947998"/>
          </a:xfrm>
          <a:prstGeom prst="straightConnector1">
            <a:avLst/>
          </a:prstGeom>
          <a:ln w="28575">
            <a:solidFill>
              <a:srgbClr val="FF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234371" y="2065923"/>
            <a:ext cx="4119265" cy="2901861"/>
          </a:xfrm>
          <a:prstGeom prst="roundRect">
            <a:avLst/>
          </a:prstGeom>
          <a:ln w="38100">
            <a:solidFill>
              <a:srgbClr val="FF0000"/>
            </a:solidFill>
            <a:prstDash val="sysDot"/>
          </a:ln>
        </p:spPr>
        <p:txBody>
          <a:bodyPr wrap="square" lIns="45720" rIns="45720" rtlCol="0" anchor="ctr">
            <a:spAutoFit/>
          </a:bodyPr>
          <a:lstStyle/>
          <a:p>
            <a:pPr algn="ctr" defTabSz="341710">
              <a:tabLst>
                <a:tab pos="1546225" algn="r"/>
              </a:tabLst>
            </a:pPr>
            <a:endParaRPr lang="vi-VN" sz="1400" b="1" dirty="0" err="1">
              <a:latin typeface="+mj-lt"/>
            </a:endParaRPr>
          </a:p>
        </p:txBody>
      </p:sp>
      <p:sp>
        <p:nvSpPr>
          <p:cNvPr id="11" name="Rounded Rectangle 10"/>
          <p:cNvSpPr/>
          <p:nvPr/>
        </p:nvSpPr>
        <p:spPr>
          <a:xfrm>
            <a:off x="968991" y="4449170"/>
            <a:ext cx="1596788" cy="286603"/>
          </a:xfrm>
          <a:prstGeom prst="roundRect">
            <a:avLst/>
          </a:prstGeom>
          <a:ln w="38100">
            <a:solidFill>
              <a:srgbClr val="FF0000"/>
            </a:solidFill>
            <a:prstDash val="sysDot"/>
          </a:ln>
        </p:spPr>
        <p:txBody>
          <a:bodyPr wrap="square" lIns="45720" rIns="45720" rtlCol="0" anchor="ctr">
            <a:spAutoFit/>
          </a:bodyPr>
          <a:lstStyle/>
          <a:p>
            <a:pPr algn="ctr" defTabSz="341710">
              <a:tabLst>
                <a:tab pos="1546225" algn="r"/>
              </a:tabLst>
            </a:pPr>
            <a:endParaRPr lang="vi-VN" sz="1400" b="1" dirty="0" err="1">
              <a:latin typeface="+mj-lt"/>
            </a:endParaRPr>
          </a:p>
        </p:txBody>
      </p:sp>
    </p:spTree>
    <p:extLst>
      <p:ext uri="{BB962C8B-B14F-4D97-AF65-F5344CB8AC3E}">
        <p14:creationId xmlns:p14="http://schemas.microsoft.com/office/powerpoint/2010/main" val="244891342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91632" y="210192"/>
            <a:ext cx="10653183" cy="566822"/>
          </a:xfrm>
        </p:spPr>
        <p:txBody>
          <a:bodyPr vert="horz" wrap="square" lIns="0" tIns="12700" rIns="0" bIns="0" rtlCol="0" anchor="t" anchorCtr="0">
            <a:spAutoFit/>
          </a:bodyPr>
          <a:lstStyle/>
          <a:p>
            <a:pPr marL="38100" defTabSz="914400">
              <a:lnSpc>
                <a:spcPct val="100000"/>
              </a:lnSpc>
              <a:spcBef>
                <a:spcPts val="100"/>
              </a:spcBef>
            </a:pPr>
            <a:r>
              <a:rPr lang="vi-VN" sz="3600" dirty="0">
                <a:solidFill>
                  <a:srgbClr val="004D99"/>
                </a:solidFill>
                <a:latin typeface="+mn-lt"/>
                <a:cs typeface="Arial"/>
              </a:rPr>
              <a:t>Khuyến cáo của Bộ Y tế 2018</a:t>
            </a:r>
          </a:p>
        </p:txBody>
      </p:sp>
      <p:sp>
        <p:nvSpPr>
          <p:cNvPr id="3" name="Footer Placeholder 2"/>
          <p:cNvSpPr>
            <a:spLocks noGrp="1"/>
          </p:cNvSpPr>
          <p:nvPr>
            <p:ph type="ftr" sz="quarter" idx="11"/>
          </p:nvPr>
        </p:nvSpPr>
        <p:spPr>
          <a:xfrm>
            <a:off x="791633" y="6309225"/>
            <a:ext cx="10627216" cy="485327"/>
          </a:xfrm>
          <a:prstGeom prst="rect">
            <a:avLst/>
          </a:prstGeom>
        </p:spPr>
        <p:txBody>
          <a:bodyPr vert="horz" lIns="0" tIns="0" rIns="0" bIns="0" rtlCol="0" anchor="t" anchorCtr="0"/>
          <a:lstStyle>
            <a:defPPr>
              <a:defRPr lang="vi-VN"/>
            </a:defPPr>
            <a:lvl1pPr marL="0" algn="l" defTabSz="914400" rtl="0" eaLnBrk="1" latinLnBrk="0" hangingPunct="1">
              <a:defRPr sz="1066" kern="1200" baseline="0">
                <a:solidFill>
                  <a:schemeClr val="tx1"/>
                </a:solidFill>
                <a:latin typeface="Arial" panose="020B0604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000" dirty="0">
              <a:latin typeface="Tahoma" panose="020B0604030504040204" pitchFamily="34" charset="0"/>
              <a:ea typeface="Tahoma" panose="020B0604030504040204" pitchFamily="34" charset="0"/>
              <a:cs typeface="Tahoma" panose="020B0604030504040204" pitchFamily="34" charset="0"/>
            </a:endParaRPr>
          </a:p>
        </p:txBody>
      </p:sp>
      <p:grpSp>
        <p:nvGrpSpPr>
          <p:cNvPr id="5" name="Group 4"/>
          <p:cNvGrpSpPr/>
          <p:nvPr/>
        </p:nvGrpSpPr>
        <p:grpSpPr>
          <a:xfrm>
            <a:off x="5642579" y="777014"/>
            <a:ext cx="5292679" cy="5458323"/>
            <a:chOff x="5212081" y="743075"/>
            <a:chExt cx="5292679" cy="5595659"/>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12081" y="743075"/>
              <a:ext cx="5292679" cy="5595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ounded Rectangle 3"/>
            <p:cNvSpPr/>
            <p:nvPr/>
          </p:nvSpPr>
          <p:spPr>
            <a:xfrm>
              <a:off x="6596743" y="5843493"/>
              <a:ext cx="574766" cy="267755"/>
            </a:xfrm>
            <a:prstGeom prst="roundRect">
              <a:avLst/>
            </a:prstGeom>
            <a:ln w="38100">
              <a:solidFill>
                <a:srgbClr val="FF0000"/>
              </a:solidFill>
              <a:prstDash val="sysDot"/>
            </a:ln>
          </p:spPr>
          <p:txBody>
            <a:bodyPr wrap="square" lIns="45720" rIns="45720" rtlCol="0" anchor="ctr">
              <a:spAutoFit/>
            </a:bodyPr>
            <a:lstStyle/>
            <a:p>
              <a:pPr algn="ctr" defTabSz="341710">
                <a:tabLst>
                  <a:tab pos="1546225" algn="r"/>
                </a:tabLst>
              </a:pPr>
              <a:endParaRPr lang="vi-VN" sz="1400" b="1" dirty="0" err="1">
                <a:latin typeface="+mj-lt"/>
              </a:endParaRPr>
            </a:p>
          </p:txBody>
        </p:sp>
      </p:grpSp>
      <p:sp>
        <p:nvSpPr>
          <p:cNvPr id="6" name="TextBox 5"/>
          <p:cNvSpPr txBox="1"/>
          <p:nvPr/>
        </p:nvSpPr>
        <p:spPr>
          <a:xfrm>
            <a:off x="1018327" y="1631842"/>
            <a:ext cx="4311319" cy="1631216"/>
          </a:xfrm>
          <a:prstGeom prst="rect">
            <a:avLst/>
          </a:prstGeom>
          <a:noFill/>
          <a:ln w="12700">
            <a:noFill/>
          </a:ln>
        </p:spPr>
        <p:txBody>
          <a:bodyPr wrap="square" lIns="45720" rIns="45720" rtlCol="0">
            <a:spAutoFit/>
          </a:bodyPr>
          <a:lstStyle/>
          <a:p>
            <a:pPr marL="342900" indent="-342900" algn="just">
              <a:buClr>
                <a:schemeClr val="accent4"/>
              </a:buClr>
              <a:buFont typeface="Arial" panose="020B0604020202020204" pitchFamily="34" charset="0"/>
              <a:buChar char="•"/>
            </a:pPr>
            <a:r>
              <a:rPr lang="vi-VN" sz="20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Afatinib được bổ sung vào khuyến cáo của bộ Y tế 2018 trong điều trị ung thư phổi tế bào vảy bước hai, sau khi thất bại với bộ đôi hoá trị.</a:t>
            </a:r>
          </a:p>
        </p:txBody>
      </p:sp>
    </p:spTree>
    <p:extLst>
      <p:ext uri="{BB962C8B-B14F-4D97-AF65-F5344CB8AC3E}">
        <p14:creationId xmlns:p14="http://schemas.microsoft.com/office/powerpoint/2010/main" val="1169106631"/>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2EB6A102-E8F9-4A11-8AD3-683BF5193C7B}"/>
              </a:ext>
            </a:extLst>
          </p:cNvPr>
          <p:cNvSpPr/>
          <p:nvPr/>
        </p:nvSpPr>
        <p:spPr>
          <a:xfrm>
            <a:off x="809924" y="6389771"/>
            <a:ext cx="4101711" cy="246221"/>
          </a:xfrm>
          <a:prstGeom prst="rect">
            <a:avLst/>
          </a:prstGeom>
        </p:spPr>
        <p:txBody>
          <a:bodyPr wrap="square">
            <a:spAutoFit/>
          </a:bodyPr>
          <a:lstStyle/>
          <a:p>
            <a:r>
              <a:rPr lang="vi-VN" sz="1000" dirty="0"/>
              <a:t>Kim et al. Clin Lung Cancer . 2021 Jul;22(4):292-300.e1</a:t>
            </a:r>
          </a:p>
        </p:txBody>
      </p:sp>
      <p:sp>
        <p:nvSpPr>
          <p:cNvPr id="22" name="Round Same Side Corner Rectangle 10">
            <a:extLst>
              <a:ext uri="{FF2B5EF4-FFF2-40B4-BE49-F238E27FC236}">
                <a16:creationId xmlns:a16="http://schemas.microsoft.com/office/drawing/2014/main" id="{25F99A21-A0A6-4EC0-8C67-A4BD41817607}"/>
              </a:ext>
            </a:extLst>
          </p:cNvPr>
          <p:cNvSpPr/>
          <p:nvPr/>
        </p:nvSpPr>
        <p:spPr>
          <a:xfrm>
            <a:off x="893118" y="1720455"/>
            <a:ext cx="8854735" cy="454424"/>
          </a:xfrm>
          <a:prstGeom prst="round2SameRect">
            <a:avLst>
              <a:gd name="adj1" fmla="val 24707"/>
              <a:gd name="adj2" fmla="val 0"/>
            </a:avLst>
          </a:prstGeom>
          <a:solidFill>
            <a:srgbClr val="1CBECA"/>
          </a:solidFill>
          <a:ln w="19050" cap="rnd" cmpd="sng" algn="ctr">
            <a:solidFill>
              <a:srgbClr val="C3B600"/>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prstClr val="white"/>
              </a:solidFill>
              <a:effectLst/>
              <a:uLnTx/>
              <a:uFillTx/>
              <a:latin typeface="Arial"/>
              <a:ea typeface="+mn-ea"/>
              <a:cs typeface="+mn-cs"/>
            </a:endParaRPr>
          </a:p>
        </p:txBody>
      </p:sp>
      <p:sp>
        <p:nvSpPr>
          <p:cNvPr id="23" name="Round Same Side Corner Rectangle 9">
            <a:extLst>
              <a:ext uri="{FF2B5EF4-FFF2-40B4-BE49-F238E27FC236}">
                <a16:creationId xmlns:a16="http://schemas.microsoft.com/office/drawing/2014/main" id="{2F2864FD-0967-4F08-820F-AA9E5B330CE1}"/>
              </a:ext>
            </a:extLst>
          </p:cNvPr>
          <p:cNvSpPr/>
          <p:nvPr/>
        </p:nvSpPr>
        <p:spPr>
          <a:xfrm rot="10800000">
            <a:off x="893118" y="2174879"/>
            <a:ext cx="8854735" cy="4055262"/>
          </a:xfrm>
          <a:prstGeom prst="round2SameRect">
            <a:avLst>
              <a:gd name="adj1" fmla="val 6715"/>
              <a:gd name="adj2" fmla="val 0"/>
            </a:avLst>
          </a:prstGeom>
          <a:solidFill>
            <a:sysClr val="window" lastClr="FFFFFF"/>
          </a:solidFill>
          <a:ln w="19050" cap="rnd" cmpd="sng" algn="ctr">
            <a:solidFill>
              <a:srgbClr val="C3B600"/>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latin typeface="Arial"/>
              <a:ea typeface="+mn-ea"/>
              <a:cs typeface="+mn-cs"/>
            </a:endParaRPr>
          </a:p>
        </p:txBody>
      </p:sp>
      <p:graphicFrame>
        <p:nvGraphicFramePr>
          <p:cNvPr id="24" name="Table 23">
            <a:extLst>
              <a:ext uri="{FF2B5EF4-FFF2-40B4-BE49-F238E27FC236}">
                <a16:creationId xmlns:a16="http://schemas.microsoft.com/office/drawing/2014/main" id="{4715483E-494B-43E7-9EE4-F827F82420AE}"/>
              </a:ext>
            </a:extLst>
          </p:cNvPr>
          <p:cNvGraphicFramePr>
            <a:graphicFrameLocks noGrp="1"/>
          </p:cNvGraphicFramePr>
          <p:nvPr/>
        </p:nvGraphicFramePr>
        <p:xfrm>
          <a:off x="879813" y="1715587"/>
          <a:ext cx="8856369" cy="4565378"/>
        </p:xfrm>
        <a:graphic>
          <a:graphicData uri="http://schemas.openxmlformats.org/drawingml/2006/table">
            <a:tbl>
              <a:tblPr firstRow="1" bandRow="1"/>
              <a:tblGrid>
                <a:gridCol w="2952123">
                  <a:extLst>
                    <a:ext uri="{9D8B030D-6E8A-4147-A177-3AD203B41FA5}">
                      <a16:colId xmlns:a16="http://schemas.microsoft.com/office/drawing/2014/main" val="20000"/>
                    </a:ext>
                  </a:extLst>
                </a:gridCol>
                <a:gridCol w="2952123">
                  <a:extLst>
                    <a:ext uri="{9D8B030D-6E8A-4147-A177-3AD203B41FA5}">
                      <a16:colId xmlns:a16="http://schemas.microsoft.com/office/drawing/2014/main" val="20002"/>
                    </a:ext>
                  </a:extLst>
                </a:gridCol>
                <a:gridCol w="2952123">
                  <a:extLst>
                    <a:ext uri="{9D8B030D-6E8A-4147-A177-3AD203B41FA5}">
                      <a16:colId xmlns:a16="http://schemas.microsoft.com/office/drawing/2014/main" val="576915822"/>
                    </a:ext>
                  </a:extLst>
                </a:gridCol>
              </a:tblGrid>
              <a:tr h="439342">
                <a:tc>
                  <a:txBody>
                    <a:bodyPr/>
                    <a:lstStyle>
                      <a:lvl1pPr marL="0" algn="l" defTabSz="1218072" rtl="0" eaLnBrk="1" latinLnBrk="0" hangingPunct="1">
                        <a:defRPr sz="2398" b="1" kern="1200">
                          <a:solidFill>
                            <a:schemeClr val="tx1"/>
                          </a:solidFill>
                          <a:latin typeface="Arial"/>
                        </a:defRPr>
                      </a:lvl1pPr>
                      <a:lvl2pPr marL="609036" algn="l" defTabSz="1218072" rtl="0" eaLnBrk="1" latinLnBrk="0" hangingPunct="1">
                        <a:defRPr sz="2398" b="1" kern="1200">
                          <a:solidFill>
                            <a:schemeClr val="tx1"/>
                          </a:solidFill>
                          <a:latin typeface="Arial"/>
                        </a:defRPr>
                      </a:lvl2pPr>
                      <a:lvl3pPr marL="1218072" algn="l" defTabSz="1218072" rtl="0" eaLnBrk="1" latinLnBrk="0" hangingPunct="1">
                        <a:defRPr sz="2398" b="1" kern="1200">
                          <a:solidFill>
                            <a:schemeClr val="tx1"/>
                          </a:solidFill>
                          <a:latin typeface="Arial"/>
                        </a:defRPr>
                      </a:lvl3pPr>
                      <a:lvl4pPr marL="1827108" algn="l" defTabSz="1218072" rtl="0" eaLnBrk="1" latinLnBrk="0" hangingPunct="1">
                        <a:defRPr sz="2398" b="1" kern="1200">
                          <a:solidFill>
                            <a:schemeClr val="tx1"/>
                          </a:solidFill>
                          <a:latin typeface="Arial"/>
                        </a:defRPr>
                      </a:lvl4pPr>
                      <a:lvl5pPr marL="2436144" algn="l" defTabSz="1218072" rtl="0" eaLnBrk="1" latinLnBrk="0" hangingPunct="1">
                        <a:defRPr sz="2398" b="1" kern="1200">
                          <a:solidFill>
                            <a:schemeClr val="tx1"/>
                          </a:solidFill>
                          <a:latin typeface="Arial"/>
                        </a:defRPr>
                      </a:lvl5pPr>
                      <a:lvl6pPr marL="3045181" algn="l" defTabSz="1218072" rtl="0" eaLnBrk="1" latinLnBrk="0" hangingPunct="1">
                        <a:defRPr sz="2398" b="1" kern="1200">
                          <a:solidFill>
                            <a:schemeClr val="tx1"/>
                          </a:solidFill>
                          <a:latin typeface="Arial"/>
                        </a:defRPr>
                      </a:lvl6pPr>
                      <a:lvl7pPr marL="3654217" algn="l" defTabSz="1218072" rtl="0" eaLnBrk="1" latinLnBrk="0" hangingPunct="1">
                        <a:defRPr sz="2398" b="1" kern="1200">
                          <a:solidFill>
                            <a:schemeClr val="tx1"/>
                          </a:solidFill>
                          <a:latin typeface="Arial"/>
                        </a:defRPr>
                      </a:lvl7pPr>
                      <a:lvl8pPr marL="4263253" algn="l" defTabSz="1218072" rtl="0" eaLnBrk="1" latinLnBrk="0" hangingPunct="1">
                        <a:defRPr sz="2398" b="1" kern="1200">
                          <a:solidFill>
                            <a:schemeClr val="tx1"/>
                          </a:solidFill>
                          <a:latin typeface="Arial"/>
                        </a:defRPr>
                      </a:lvl8pPr>
                      <a:lvl9pPr marL="4872289" algn="l" defTabSz="1218072" rtl="0" eaLnBrk="1" latinLnBrk="0" hangingPunct="1">
                        <a:defRPr sz="2398" b="1" kern="1200">
                          <a:solidFill>
                            <a:schemeClr val="tx1"/>
                          </a:solidFill>
                          <a:latin typeface="Arial"/>
                        </a:defRPr>
                      </a:lvl9pPr>
                    </a:lstStyle>
                    <a:p>
                      <a:pPr algn="ctr"/>
                      <a:endParaRPr lang="en-PH" sz="1200" dirty="0"/>
                    </a:p>
                  </a:txBody>
                  <a:tcPr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b="1" kern="1200">
                          <a:solidFill>
                            <a:schemeClr val="tx1"/>
                          </a:solidFill>
                          <a:latin typeface="Arial"/>
                        </a:defRPr>
                      </a:lvl1pPr>
                      <a:lvl2pPr marL="609036" algn="l" defTabSz="1218072" rtl="0" eaLnBrk="1" latinLnBrk="0" hangingPunct="1">
                        <a:defRPr sz="2398" b="1" kern="1200">
                          <a:solidFill>
                            <a:schemeClr val="tx1"/>
                          </a:solidFill>
                          <a:latin typeface="Arial"/>
                        </a:defRPr>
                      </a:lvl2pPr>
                      <a:lvl3pPr marL="1218072" algn="l" defTabSz="1218072" rtl="0" eaLnBrk="1" latinLnBrk="0" hangingPunct="1">
                        <a:defRPr sz="2398" b="1" kern="1200">
                          <a:solidFill>
                            <a:schemeClr val="tx1"/>
                          </a:solidFill>
                          <a:latin typeface="Arial"/>
                        </a:defRPr>
                      </a:lvl3pPr>
                      <a:lvl4pPr marL="1827108" algn="l" defTabSz="1218072" rtl="0" eaLnBrk="1" latinLnBrk="0" hangingPunct="1">
                        <a:defRPr sz="2398" b="1" kern="1200">
                          <a:solidFill>
                            <a:schemeClr val="tx1"/>
                          </a:solidFill>
                          <a:latin typeface="Arial"/>
                        </a:defRPr>
                      </a:lvl4pPr>
                      <a:lvl5pPr marL="2436144" algn="l" defTabSz="1218072" rtl="0" eaLnBrk="1" latinLnBrk="0" hangingPunct="1">
                        <a:defRPr sz="2398" b="1" kern="1200">
                          <a:solidFill>
                            <a:schemeClr val="tx1"/>
                          </a:solidFill>
                          <a:latin typeface="Arial"/>
                        </a:defRPr>
                      </a:lvl5pPr>
                      <a:lvl6pPr marL="3045181" algn="l" defTabSz="1218072" rtl="0" eaLnBrk="1" latinLnBrk="0" hangingPunct="1">
                        <a:defRPr sz="2398" b="1" kern="1200">
                          <a:solidFill>
                            <a:schemeClr val="tx1"/>
                          </a:solidFill>
                          <a:latin typeface="Arial"/>
                        </a:defRPr>
                      </a:lvl6pPr>
                      <a:lvl7pPr marL="3654217" algn="l" defTabSz="1218072" rtl="0" eaLnBrk="1" latinLnBrk="0" hangingPunct="1">
                        <a:defRPr sz="2398" b="1" kern="1200">
                          <a:solidFill>
                            <a:schemeClr val="tx1"/>
                          </a:solidFill>
                          <a:latin typeface="Arial"/>
                        </a:defRPr>
                      </a:lvl7pPr>
                      <a:lvl8pPr marL="4263253" algn="l" defTabSz="1218072" rtl="0" eaLnBrk="1" latinLnBrk="0" hangingPunct="1">
                        <a:defRPr sz="2398" b="1" kern="1200">
                          <a:solidFill>
                            <a:schemeClr val="tx1"/>
                          </a:solidFill>
                          <a:latin typeface="Arial"/>
                        </a:defRPr>
                      </a:lvl8pPr>
                      <a:lvl9pPr marL="4872289" algn="l" defTabSz="1218072" rtl="0" eaLnBrk="1" latinLnBrk="0" hangingPunct="1">
                        <a:defRPr sz="2398" b="1" kern="1200">
                          <a:solidFill>
                            <a:schemeClr val="tx1"/>
                          </a:solidFill>
                          <a:latin typeface="Arial"/>
                        </a:defRPr>
                      </a:lvl9pPr>
                    </a:lstStyle>
                    <a:p>
                      <a:pPr algn="ctr"/>
                      <a:r>
                        <a:rPr lang="en-US" sz="1200" dirty="0">
                          <a:solidFill>
                            <a:schemeClr val="bg1"/>
                          </a:solidFill>
                        </a:rPr>
                        <a:t>2L Afatinib</a:t>
                      </a:r>
                    </a:p>
                    <a:p>
                      <a:pPr algn="ctr"/>
                      <a:r>
                        <a:rPr lang="en-US" sz="1200" dirty="0">
                          <a:solidFill>
                            <a:schemeClr val="bg1"/>
                          </a:solidFill>
                        </a:rPr>
                        <a:t>n=99</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b="1" kern="1200">
                          <a:solidFill>
                            <a:schemeClr val="tx1"/>
                          </a:solidFill>
                          <a:latin typeface="Arial"/>
                        </a:defRPr>
                      </a:lvl1pPr>
                      <a:lvl2pPr marL="609036" algn="l" defTabSz="1218072" rtl="0" eaLnBrk="1" latinLnBrk="0" hangingPunct="1">
                        <a:defRPr sz="2398" b="1" kern="1200">
                          <a:solidFill>
                            <a:schemeClr val="tx1"/>
                          </a:solidFill>
                          <a:latin typeface="Arial"/>
                        </a:defRPr>
                      </a:lvl2pPr>
                      <a:lvl3pPr marL="1218072" algn="l" defTabSz="1218072" rtl="0" eaLnBrk="1" latinLnBrk="0" hangingPunct="1">
                        <a:defRPr sz="2398" b="1" kern="1200">
                          <a:solidFill>
                            <a:schemeClr val="tx1"/>
                          </a:solidFill>
                          <a:latin typeface="Arial"/>
                        </a:defRPr>
                      </a:lvl3pPr>
                      <a:lvl4pPr marL="1827108" algn="l" defTabSz="1218072" rtl="0" eaLnBrk="1" latinLnBrk="0" hangingPunct="1">
                        <a:defRPr sz="2398" b="1" kern="1200">
                          <a:solidFill>
                            <a:schemeClr val="tx1"/>
                          </a:solidFill>
                          <a:latin typeface="Arial"/>
                        </a:defRPr>
                      </a:lvl4pPr>
                      <a:lvl5pPr marL="2436144" algn="l" defTabSz="1218072" rtl="0" eaLnBrk="1" latinLnBrk="0" hangingPunct="1">
                        <a:defRPr sz="2398" b="1" kern="1200">
                          <a:solidFill>
                            <a:schemeClr val="tx1"/>
                          </a:solidFill>
                          <a:latin typeface="Arial"/>
                        </a:defRPr>
                      </a:lvl5pPr>
                      <a:lvl6pPr marL="3045181" algn="l" defTabSz="1218072" rtl="0" eaLnBrk="1" latinLnBrk="0" hangingPunct="1">
                        <a:defRPr sz="2398" b="1" kern="1200">
                          <a:solidFill>
                            <a:schemeClr val="tx1"/>
                          </a:solidFill>
                          <a:latin typeface="Arial"/>
                        </a:defRPr>
                      </a:lvl6pPr>
                      <a:lvl7pPr marL="3654217" algn="l" defTabSz="1218072" rtl="0" eaLnBrk="1" latinLnBrk="0" hangingPunct="1">
                        <a:defRPr sz="2398" b="1" kern="1200">
                          <a:solidFill>
                            <a:schemeClr val="tx1"/>
                          </a:solidFill>
                          <a:latin typeface="Arial"/>
                        </a:defRPr>
                      </a:lvl7pPr>
                      <a:lvl8pPr marL="4263253" algn="l" defTabSz="1218072" rtl="0" eaLnBrk="1" latinLnBrk="0" hangingPunct="1">
                        <a:defRPr sz="2398" b="1" kern="1200">
                          <a:solidFill>
                            <a:schemeClr val="tx1"/>
                          </a:solidFill>
                          <a:latin typeface="Arial"/>
                        </a:defRPr>
                      </a:lvl8pPr>
                      <a:lvl9pPr marL="4872289" algn="l" defTabSz="1218072" rtl="0" eaLnBrk="1" latinLnBrk="0" hangingPunct="1">
                        <a:defRPr sz="2398" b="1" kern="1200">
                          <a:solidFill>
                            <a:schemeClr val="tx1"/>
                          </a:solidFill>
                          <a:latin typeface="Arial"/>
                        </a:defRPr>
                      </a:lvl9pPr>
                    </a:lstStyle>
                    <a:p>
                      <a:pPr algn="ctr"/>
                      <a:r>
                        <a:rPr lang="en-US" sz="1200" dirty="0">
                          <a:solidFill>
                            <a:schemeClr val="bg1"/>
                          </a:solidFill>
                        </a:rPr>
                        <a:t>2L Non-Afatinib</a:t>
                      </a:r>
                    </a:p>
                    <a:p>
                      <a:pPr algn="ctr"/>
                      <a:r>
                        <a:rPr lang="en-US" sz="1200" dirty="0">
                          <a:solidFill>
                            <a:schemeClr val="bg1"/>
                          </a:solidFill>
                        </a:rPr>
                        <a:t>n=101</a:t>
                      </a:r>
                    </a:p>
                  </a:txBody>
                  <a:tcPr anchor="ctr">
                    <a:lnL w="12700"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15079">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r>
                        <a:rPr lang="en-US" sz="1200" b="1" dirty="0">
                          <a:solidFill>
                            <a:schemeClr val="tx1">
                              <a:lumMod val="65000"/>
                              <a:lumOff val="35000"/>
                            </a:schemeClr>
                          </a:solidFill>
                        </a:rPr>
                        <a:t>Histology,</a:t>
                      </a:r>
                      <a:r>
                        <a:rPr lang="en-PH" sz="1200" b="1" dirty="0">
                          <a:solidFill>
                            <a:schemeClr val="tx1">
                              <a:lumMod val="65000"/>
                              <a:lumOff val="35000"/>
                            </a:schemeClr>
                          </a:solidFill>
                        </a:rPr>
                        <a:t> n (%)</a:t>
                      </a:r>
                      <a:endParaRPr lang="en-PH" sz="1200" b="1" baseline="30000" dirty="0">
                        <a:solidFill>
                          <a:schemeClr val="tx1">
                            <a:lumMod val="65000"/>
                            <a:lumOff val="35000"/>
                          </a:schemeClr>
                        </a:solidFill>
                      </a:endParaRPr>
                    </a:p>
                    <a:p>
                      <a:pPr marL="182880"/>
                      <a:r>
                        <a:rPr lang="en-US" sz="1200" baseline="0" dirty="0">
                          <a:solidFill>
                            <a:schemeClr val="tx1">
                              <a:lumMod val="65000"/>
                              <a:lumOff val="35000"/>
                            </a:schemeClr>
                          </a:solidFill>
                        </a:rPr>
                        <a:t>SqCC</a:t>
                      </a:r>
                    </a:p>
                    <a:p>
                      <a:pPr marL="182880"/>
                      <a:r>
                        <a:rPr lang="en-US" sz="1200" baseline="0" dirty="0">
                          <a:solidFill>
                            <a:schemeClr val="tx1">
                              <a:lumMod val="65000"/>
                              <a:lumOff val="35000"/>
                            </a:schemeClr>
                          </a:solidFill>
                        </a:rPr>
                        <a:t>Mixed</a:t>
                      </a:r>
                    </a:p>
                  </a:txBody>
                  <a:tcPr>
                    <a:lnL w="12700" cap="flat" cmpd="sng" algn="ctr">
                      <a:no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US" sz="1200" dirty="0">
                        <a:solidFill>
                          <a:schemeClr val="tx1">
                            <a:lumMod val="65000"/>
                            <a:lumOff val="35000"/>
                          </a:schemeClr>
                        </a:solidFill>
                      </a:endParaRPr>
                    </a:p>
                    <a:p>
                      <a:pPr algn="ctr"/>
                      <a:r>
                        <a:rPr lang="en-US" sz="1200" dirty="0">
                          <a:solidFill>
                            <a:schemeClr val="tx1">
                              <a:lumMod val="65000"/>
                              <a:lumOff val="35000"/>
                            </a:schemeClr>
                          </a:solidFill>
                        </a:rPr>
                        <a:t>64 (65)</a:t>
                      </a:r>
                    </a:p>
                    <a:p>
                      <a:pPr algn="ctr"/>
                      <a:r>
                        <a:rPr lang="en-US" sz="1200" dirty="0">
                          <a:solidFill>
                            <a:schemeClr val="tx1">
                              <a:lumMod val="65000"/>
                              <a:lumOff val="35000"/>
                            </a:schemeClr>
                          </a:solidFill>
                        </a:rPr>
                        <a:t>35 (35)</a:t>
                      </a:r>
                      <a:endParaRPr lang="en-PH" sz="1200" dirty="0">
                        <a:solidFill>
                          <a:schemeClr val="tx1">
                            <a:lumMod val="65000"/>
                            <a:lumOff val="35000"/>
                          </a:schemeClr>
                        </a:solidFill>
                      </a:endParaRPr>
                    </a:p>
                  </a:txBody>
                  <a:tcP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US" sz="1200" dirty="0">
                        <a:solidFill>
                          <a:schemeClr val="tx1">
                            <a:lumMod val="65000"/>
                            <a:lumOff val="35000"/>
                          </a:schemeClr>
                        </a:solidFill>
                      </a:endParaRPr>
                    </a:p>
                    <a:p>
                      <a:pPr algn="ctr"/>
                      <a:r>
                        <a:rPr lang="en-PH" sz="1200" dirty="0">
                          <a:solidFill>
                            <a:schemeClr val="tx1">
                              <a:lumMod val="65000"/>
                              <a:lumOff val="35000"/>
                            </a:schemeClr>
                          </a:solidFill>
                        </a:rPr>
                        <a:t>98 (97)</a:t>
                      </a:r>
                    </a:p>
                    <a:p>
                      <a:pPr algn="ctr"/>
                      <a:r>
                        <a:rPr lang="en-PH" sz="1200" dirty="0">
                          <a:solidFill>
                            <a:schemeClr val="tx1">
                              <a:lumMod val="65000"/>
                              <a:lumOff val="35000"/>
                            </a:schemeClr>
                          </a:solidFill>
                        </a:rPr>
                        <a:t>3 (3)</a:t>
                      </a:r>
                    </a:p>
                  </a:txBody>
                  <a:tcPr>
                    <a:lnL w="12700" cap="flat" cmpd="sng" algn="ctr">
                      <a:solidFill>
                        <a:srgbClr val="7F7F7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7696684"/>
                  </a:ext>
                </a:extLst>
              </a:tr>
              <a:tr h="615079">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algn="l" defTabSz="914400" rtl="0" eaLnBrk="1" latinLnBrk="0" hangingPunct="1"/>
                      <a:r>
                        <a:rPr lang="en-US" sz="1200" b="1" kern="1200" dirty="0">
                          <a:solidFill>
                            <a:schemeClr val="tx1">
                              <a:lumMod val="65000"/>
                              <a:lumOff val="35000"/>
                            </a:schemeClr>
                          </a:solidFill>
                          <a:latin typeface="+mn-lt"/>
                          <a:ea typeface="+mn-ea"/>
                          <a:cs typeface="+mn-cs"/>
                        </a:rPr>
                        <a:t>Stage at diagnosis, n (%)</a:t>
                      </a:r>
                    </a:p>
                    <a:p>
                      <a:pPr marL="182880" algn="l" defTabSz="914400" rtl="0" eaLnBrk="1" latinLnBrk="0" hangingPunct="1"/>
                      <a:r>
                        <a:rPr lang="en-US" sz="1200" kern="1200" dirty="0">
                          <a:solidFill>
                            <a:schemeClr val="tx1">
                              <a:lumMod val="65000"/>
                              <a:lumOff val="35000"/>
                            </a:schemeClr>
                          </a:solidFill>
                          <a:latin typeface="+mn-lt"/>
                          <a:ea typeface="+mn-ea"/>
                          <a:cs typeface="+mn-cs"/>
                        </a:rPr>
                        <a:t>IIIB</a:t>
                      </a:r>
                    </a:p>
                    <a:p>
                      <a:pPr marL="182880" algn="l" defTabSz="914400" rtl="0" eaLnBrk="1" latinLnBrk="0" hangingPunct="1"/>
                      <a:r>
                        <a:rPr lang="en-US" sz="1200" kern="1200" dirty="0">
                          <a:solidFill>
                            <a:schemeClr val="tx1">
                              <a:lumMod val="65000"/>
                              <a:lumOff val="35000"/>
                            </a:schemeClr>
                          </a:solidFill>
                          <a:latin typeface="+mn-lt"/>
                          <a:ea typeface="+mn-ea"/>
                          <a:cs typeface="+mn-cs"/>
                        </a:rPr>
                        <a:t>IV</a:t>
                      </a:r>
                    </a:p>
                  </a:txBody>
                  <a:tcPr>
                    <a:lnL w="12700" cap="flat" cmpd="sng" algn="ctr">
                      <a:no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US" sz="1200" dirty="0">
                        <a:solidFill>
                          <a:schemeClr val="tx1">
                            <a:lumMod val="65000"/>
                            <a:lumOff val="35000"/>
                          </a:schemeClr>
                        </a:solidFill>
                      </a:endParaRPr>
                    </a:p>
                    <a:p>
                      <a:pPr algn="ctr"/>
                      <a:r>
                        <a:rPr lang="en-US" sz="1200" dirty="0">
                          <a:solidFill>
                            <a:schemeClr val="tx1">
                              <a:lumMod val="65000"/>
                              <a:lumOff val="35000"/>
                            </a:schemeClr>
                          </a:solidFill>
                        </a:rPr>
                        <a:t>7 (7)</a:t>
                      </a:r>
                    </a:p>
                    <a:p>
                      <a:pPr algn="ctr"/>
                      <a:r>
                        <a:rPr lang="en-US" sz="1200" dirty="0">
                          <a:solidFill>
                            <a:schemeClr val="tx1">
                              <a:lumMod val="65000"/>
                              <a:lumOff val="35000"/>
                            </a:schemeClr>
                          </a:solidFill>
                        </a:rPr>
                        <a:t>79 (80)</a:t>
                      </a:r>
                    </a:p>
                  </a:txBody>
                  <a:tcP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US" sz="1200" dirty="0">
                        <a:solidFill>
                          <a:schemeClr val="tx1">
                            <a:lumMod val="65000"/>
                            <a:lumOff val="35000"/>
                          </a:schemeClr>
                        </a:solidFill>
                      </a:endParaRPr>
                    </a:p>
                    <a:p>
                      <a:pPr algn="ctr"/>
                      <a:r>
                        <a:rPr lang="en-PH" sz="1200" dirty="0">
                          <a:solidFill>
                            <a:schemeClr val="tx1">
                              <a:lumMod val="65000"/>
                              <a:lumOff val="35000"/>
                            </a:schemeClr>
                          </a:solidFill>
                        </a:rPr>
                        <a:t>3 (3)</a:t>
                      </a:r>
                    </a:p>
                    <a:p>
                      <a:pPr algn="ctr"/>
                      <a:r>
                        <a:rPr lang="en-PH" sz="1200" dirty="0">
                          <a:solidFill>
                            <a:schemeClr val="tx1">
                              <a:lumMod val="65000"/>
                              <a:lumOff val="35000"/>
                            </a:schemeClr>
                          </a:solidFill>
                        </a:rPr>
                        <a:t>90 (89)</a:t>
                      </a:r>
                    </a:p>
                  </a:txBody>
                  <a:tcPr>
                    <a:lnL w="12700" cap="flat" cmpd="sng" algn="ctr">
                      <a:solidFill>
                        <a:srgbClr val="7F7F7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6893046"/>
                  </a:ext>
                </a:extLst>
              </a:tr>
              <a:tr h="355424">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marR="0" algn="l" defTabSz="914400" rtl="0" eaLnBrk="1" latinLnBrk="0" hangingPunct="1">
                        <a:lnSpc>
                          <a:spcPct val="150000"/>
                        </a:lnSpc>
                        <a:spcBef>
                          <a:spcPts val="0"/>
                        </a:spcBef>
                        <a:spcAft>
                          <a:spcPts val="0"/>
                        </a:spcAft>
                      </a:pPr>
                      <a:r>
                        <a:rPr lang="en-US" sz="1200" b="1" i="1" kern="1200" dirty="0">
                          <a:solidFill>
                            <a:schemeClr val="tx1">
                              <a:lumMod val="65000"/>
                              <a:lumOff val="35000"/>
                            </a:schemeClr>
                          </a:solidFill>
                          <a:latin typeface="+mn-lt"/>
                          <a:ea typeface="+mn-ea"/>
                          <a:cs typeface="+mn-cs"/>
                        </a:rPr>
                        <a:t>EGFR </a:t>
                      </a:r>
                      <a:r>
                        <a:rPr lang="en-US" sz="1200" b="1" i="0" kern="1200" dirty="0">
                          <a:solidFill>
                            <a:schemeClr val="tx1">
                              <a:lumMod val="65000"/>
                              <a:lumOff val="35000"/>
                            </a:schemeClr>
                          </a:solidFill>
                          <a:latin typeface="+mn-lt"/>
                          <a:ea typeface="+mn-ea"/>
                          <a:cs typeface="+mn-cs"/>
                        </a:rPr>
                        <a:t>mutation</a:t>
                      </a:r>
                      <a:r>
                        <a:rPr lang="en-US" sz="1200" b="1" i="0" kern="1200" dirty="0">
                          <a:solidFill>
                            <a:schemeClr val="tx1">
                              <a:lumMod val="65000"/>
                              <a:lumOff val="35000"/>
                            </a:schemeClr>
                          </a:solidFill>
                          <a:latin typeface="Arial" panose="020B0604020202020204" pitchFamily="34" charset="0"/>
                          <a:ea typeface="+mn-ea"/>
                          <a:cs typeface="Arial" panose="020B0604020202020204" pitchFamily="34" charset="0"/>
                        </a:rPr>
                        <a:t>–</a:t>
                      </a:r>
                      <a:r>
                        <a:rPr lang="en-US" sz="1200" b="1" i="0" kern="1200" dirty="0">
                          <a:solidFill>
                            <a:schemeClr val="tx1">
                              <a:lumMod val="65000"/>
                              <a:lumOff val="35000"/>
                            </a:schemeClr>
                          </a:solidFill>
                          <a:latin typeface="+mn-lt"/>
                          <a:ea typeface="+mn-ea"/>
                          <a:cs typeface="+mn-cs"/>
                        </a:rPr>
                        <a:t>positive, </a:t>
                      </a:r>
                      <a:r>
                        <a:rPr lang="en-US" sz="1200" b="1" kern="1200" dirty="0">
                          <a:solidFill>
                            <a:schemeClr val="tx1">
                              <a:lumMod val="65000"/>
                              <a:lumOff val="35000"/>
                            </a:schemeClr>
                          </a:solidFill>
                          <a:latin typeface="+mn-lt"/>
                          <a:ea typeface="+mn-ea"/>
                          <a:cs typeface="+mn-cs"/>
                        </a:rPr>
                        <a:t>n (%)</a:t>
                      </a:r>
                    </a:p>
                  </a:txBody>
                  <a:tcPr marL="68580" marR="68580" marT="0" marB="0" anchor="ctr">
                    <a:lnL w="12700" cap="flat" cmpd="sng" algn="ctr">
                      <a:no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marR="0" algn="ctr" defTabSz="914400" rtl="0" eaLnBrk="1" latinLnBrk="0" hangingPunct="1">
                        <a:lnSpc>
                          <a:spcPct val="150000"/>
                        </a:lnSpc>
                        <a:spcBef>
                          <a:spcPts val="0"/>
                        </a:spcBef>
                        <a:spcAft>
                          <a:spcPts val="0"/>
                        </a:spcAft>
                      </a:pPr>
                      <a:r>
                        <a:rPr lang="en-US" sz="1200" kern="1200" dirty="0">
                          <a:solidFill>
                            <a:schemeClr val="tx1">
                              <a:lumMod val="65000"/>
                              <a:lumOff val="35000"/>
                            </a:schemeClr>
                          </a:solidFill>
                          <a:latin typeface="+mn-lt"/>
                          <a:ea typeface="+mn-ea"/>
                          <a:cs typeface="+mn-cs"/>
                        </a:rPr>
                        <a:t>39 (39.4)</a:t>
                      </a:r>
                    </a:p>
                  </a:txBody>
                  <a:tcPr marL="68580" marR="68580" marT="0" marB="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marR="0" algn="ctr" defTabSz="914400" rtl="0" eaLnBrk="1" latinLnBrk="0" hangingPunct="1">
                        <a:lnSpc>
                          <a:spcPct val="150000"/>
                        </a:lnSpc>
                        <a:spcBef>
                          <a:spcPts val="0"/>
                        </a:spcBef>
                        <a:spcAft>
                          <a:spcPts val="0"/>
                        </a:spcAft>
                      </a:pPr>
                      <a:r>
                        <a:rPr lang="en-US" sz="1200" kern="1200" dirty="0">
                          <a:solidFill>
                            <a:schemeClr val="tx1">
                              <a:lumMod val="65000"/>
                              <a:lumOff val="35000"/>
                            </a:schemeClr>
                          </a:solidFill>
                          <a:latin typeface="+mn-lt"/>
                          <a:ea typeface="+mn-ea"/>
                          <a:cs typeface="+mn-cs"/>
                        </a:rPr>
                        <a:t>5 (5.0)</a:t>
                      </a:r>
                    </a:p>
                  </a:txBody>
                  <a:tcPr marL="68580" marR="68580" marT="0" marB="0" anchor="ctr">
                    <a:lnL w="12700" cap="flat" cmpd="sng" algn="ctr">
                      <a:solidFill>
                        <a:srgbClr val="7F7F7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398379"/>
                  </a:ext>
                </a:extLst>
              </a:tr>
              <a:tr h="479076">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r>
                        <a:rPr lang="en-US" sz="1200" b="1" dirty="0">
                          <a:solidFill>
                            <a:schemeClr val="tx1">
                              <a:lumMod val="65000"/>
                              <a:lumOff val="35000"/>
                            </a:schemeClr>
                          </a:solidFill>
                        </a:rPr>
                        <a:t>Median age at initiation of 2L, </a:t>
                      </a:r>
                      <a:br>
                        <a:rPr lang="en-US" sz="1200" b="1" dirty="0">
                          <a:solidFill>
                            <a:schemeClr val="tx1">
                              <a:lumMod val="65000"/>
                              <a:lumOff val="35000"/>
                            </a:schemeClr>
                          </a:solidFill>
                        </a:rPr>
                      </a:br>
                      <a:r>
                        <a:rPr lang="en-US" sz="1200" b="1" dirty="0">
                          <a:solidFill>
                            <a:schemeClr val="tx1">
                              <a:lumMod val="65000"/>
                              <a:lumOff val="35000"/>
                            </a:schemeClr>
                          </a:solidFill>
                        </a:rPr>
                        <a:t>years (range)</a:t>
                      </a:r>
                      <a:endParaRPr lang="en-PH" sz="1200" b="1" dirty="0">
                        <a:solidFill>
                          <a:schemeClr val="tx1">
                            <a:lumMod val="65000"/>
                            <a:lumOff val="35000"/>
                          </a:schemeClr>
                        </a:solidFill>
                      </a:endParaRPr>
                    </a:p>
                  </a:txBody>
                  <a:tcPr>
                    <a:lnL w="12700" cap="flat" cmpd="sng" algn="ctr">
                      <a:no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ysClr val="windowText" lastClr="000000">
                          <a:lumMod val="50000"/>
                          <a:lumOff val="50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PH" sz="1200" dirty="0">
                        <a:solidFill>
                          <a:schemeClr val="tx1">
                            <a:lumMod val="65000"/>
                            <a:lumOff val="35000"/>
                          </a:schemeClr>
                        </a:solidFill>
                      </a:endParaRPr>
                    </a:p>
                    <a:p>
                      <a:pPr algn="ctr"/>
                      <a:r>
                        <a:rPr lang="en-PH" sz="1200" dirty="0">
                          <a:solidFill>
                            <a:schemeClr val="tx1">
                              <a:lumMod val="65000"/>
                              <a:lumOff val="35000"/>
                            </a:schemeClr>
                          </a:solidFill>
                        </a:rPr>
                        <a:t>68 (61-73)</a:t>
                      </a:r>
                    </a:p>
                  </a:txBody>
                  <a:tcP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ysClr val="windowText" lastClr="000000">
                          <a:lumMod val="50000"/>
                          <a:lumOff val="50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US" sz="1200" dirty="0">
                        <a:solidFill>
                          <a:schemeClr val="tx1">
                            <a:lumMod val="65000"/>
                            <a:lumOff val="35000"/>
                          </a:schemeClr>
                        </a:solidFill>
                      </a:endParaRPr>
                    </a:p>
                    <a:p>
                      <a:pPr algn="ctr"/>
                      <a:r>
                        <a:rPr lang="en-US" sz="1200" dirty="0">
                          <a:solidFill>
                            <a:schemeClr val="tx1">
                              <a:lumMod val="65000"/>
                              <a:lumOff val="35000"/>
                            </a:schemeClr>
                          </a:solidFill>
                        </a:rPr>
                        <a:t>66 (61-70)</a:t>
                      </a:r>
                      <a:endParaRPr lang="en-PH" sz="1200" dirty="0">
                        <a:solidFill>
                          <a:schemeClr val="tx1">
                            <a:lumMod val="65000"/>
                            <a:lumOff val="35000"/>
                          </a:schemeClr>
                        </a:solidFill>
                      </a:endParaRPr>
                    </a:p>
                  </a:txBody>
                  <a:tcPr>
                    <a:lnL w="12700" cap="flat" cmpd="sng" algn="ctr">
                      <a:solidFill>
                        <a:srgbClr val="7F7F7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6040508"/>
                  </a:ext>
                </a:extLst>
              </a:tr>
              <a:tr h="308220">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r>
                        <a:rPr lang="en-US" sz="1200" b="1" dirty="0">
                          <a:solidFill>
                            <a:schemeClr val="tx1">
                              <a:lumMod val="65000"/>
                              <a:lumOff val="35000"/>
                            </a:schemeClr>
                          </a:solidFill>
                        </a:rPr>
                        <a:t>Male, n (%)</a:t>
                      </a:r>
                      <a:endParaRPr lang="en-PH" sz="1200" b="1" dirty="0">
                        <a:solidFill>
                          <a:schemeClr val="tx1">
                            <a:lumMod val="65000"/>
                            <a:lumOff val="35000"/>
                          </a:schemeClr>
                        </a:solidFill>
                      </a:endParaRPr>
                    </a:p>
                  </a:txBody>
                  <a:tcPr>
                    <a:lnL w="12700" cap="flat" cmpd="sng" algn="ctr">
                      <a:noFill/>
                      <a:prstDash val="solid"/>
                      <a:round/>
                      <a:headEnd type="none" w="med" len="med"/>
                      <a:tailEnd type="none" w="med" len="med"/>
                    </a:lnL>
                    <a:lnR w="12700" cap="flat" cmpd="sng" algn="ctr">
                      <a:solidFill>
                        <a:sysClr val="windowText" lastClr="000000">
                          <a:lumMod val="50000"/>
                          <a:lumOff val="50000"/>
                        </a:sysClr>
                      </a:solidFill>
                      <a:prstDash val="solid"/>
                      <a:round/>
                      <a:headEnd type="none" w="med" len="med"/>
                      <a:tailEnd type="none" w="med" len="med"/>
                    </a:lnR>
                    <a:lnT w="12700" cap="flat" cmpd="sng" algn="ctr">
                      <a:solidFill>
                        <a:sysClr val="windowText" lastClr="000000">
                          <a:lumMod val="50000"/>
                          <a:lumOff val="50000"/>
                        </a:sysClr>
                      </a:solidFill>
                      <a:prstDash val="solid"/>
                      <a:round/>
                      <a:headEnd type="none" w="med" len="med"/>
                      <a:tailEnd type="none" w="med" len="med"/>
                    </a:lnT>
                    <a:lnB w="12700" cap="flat" cmpd="sng" algn="ctr">
                      <a:solidFill>
                        <a:sysClr val="windowText" lastClr="000000">
                          <a:lumMod val="50000"/>
                          <a:lumOff val="50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r>
                        <a:rPr lang="en-US" sz="1200" dirty="0">
                          <a:solidFill>
                            <a:schemeClr val="tx1">
                              <a:lumMod val="65000"/>
                              <a:lumOff val="35000"/>
                            </a:schemeClr>
                          </a:solidFill>
                        </a:rPr>
                        <a:t>56 (57)</a:t>
                      </a:r>
                      <a:endParaRPr lang="en-PH" sz="1200" dirty="0">
                        <a:solidFill>
                          <a:schemeClr val="tx1">
                            <a:lumMod val="65000"/>
                            <a:lumOff val="35000"/>
                          </a:schemeClr>
                        </a:solidFill>
                      </a:endParaRPr>
                    </a:p>
                  </a:txBody>
                  <a:tcPr>
                    <a:lnL w="12700" cap="flat" cmpd="sng" algn="ctr">
                      <a:solidFill>
                        <a:sysClr val="windowText" lastClr="000000">
                          <a:lumMod val="50000"/>
                          <a:lumOff val="50000"/>
                        </a:sysClr>
                      </a:solidFill>
                      <a:prstDash val="solid"/>
                      <a:round/>
                      <a:headEnd type="none" w="med" len="med"/>
                      <a:tailEnd type="none" w="med" len="med"/>
                    </a:lnL>
                    <a:lnR w="12700" cap="flat" cmpd="sng" algn="ctr">
                      <a:solidFill>
                        <a:sysClr val="windowText" lastClr="000000">
                          <a:lumMod val="50000"/>
                          <a:lumOff val="50000"/>
                        </a:sysClr>
                      </a:solidFill>
                      <a:prstDash val="solid"/>
                      <a:round/>
                      <a:headEnd type="none" w="med" len="med"/>
                      <a:tailEnd type="none" w="med" len="med"/>
                    </a:lnR>
                    <a:lnT w="12700" cap="flat" cmpd="sng" algn="ctr">
                      <a:solidFill>
                        <a:sysClr val="windowText" lastClr="000000">
                          <a:lumMod val="50000"/>
                          <a:lumOff val="50000"/>
                        </a:sysClr>
                      </a:solidFill>
                      <a:prstDash val="solid"/>
                      <a:round/>
                      <a:headEnd type="none" w="med" len="med"/>
                      <a:tailEnd type="none" w="med" len="med"/>
                    </a:lnT>
                    <a:lnB w="12700" cap="flat" cmpd="sng" algn="ctr">
                      <a:solidFill>
                        <a:sysClr val="windowText" lastClr="000000">
                          <a:lumMod val="50000"/>
                          <a:lumOff val="50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r>
                        <a:rPr lang="en-US" sz="1200" dirty="0">
                          <a:solidFill>
                            <a:schemeClr val="tx1">
                              <a:lumMod val="65000"/>
                              <a:lumOff val="35000"/>
                            </a:schemeClr>
                          </a:solidFill>
                        </a:rPr>
                        <a:t>67 (66)</a:t>
                      </a:r>
                      <a:endParaRPr lang="en-PH" sz="1200" dirty="0">
                        <a:solidFill>
                          <a:schemeClr val="tx1">
                            <a:lumMod val="65000"/>
                            <a:lumOff val="35000"/>
                          </a:schemeClr>
                        </a:solidFill>
                      </a:endParaRPr>
                    </a:p>
                  </a:txBody>
                  <a:tcPr>
                    <a:lnL w="12700" cap="flat" cmpd="sng" algn="ctr">
                      <a:solidFill>
                        <a:sysClr val="windowText" lastClr="000000">
                          <a:lumMod val="50000"/>
                          <a:lumOff val="50000"/>
                        </a:sys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11706268"/>
                  </a:ext>
                </a:extLst>
              </a:tr>
              <a:tr h="790816">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r>
                        <a:rPr lang="en-US" sz="1200" b="1" dirty="0">
                          <a:solidFill>
                            <a:schemeClr val="tx1">
                              <a:lumMod val="65000"/>
                              <a:lumOff val="35000"/>
                            </a:schemeClr>
                          </a:solidFill>
                        </a:rPr>
                        <a:t>Smoking history, n (%)</a:t>
                      </a:r>
                    </a:p>
                    <a:p>
                      <a:pPr marL="182880"/>
                      <a:r>
                        <a:rPr lang="en-US" sz="1200" dirty="0">
                          <a:solidFill>
                            <a:schemeClr val="tx1">
                              <a:lumMod val="65000"/>
                              <a:lumOff val="35000"/>
                            </a:schemeClr>
                          </a:solidFill>
                        </a:rPr>
                        <a:t>Never</a:t>
                      </a:r>
                    </a:p>
                    <a:p>
                      <a:pPr marL="182880"/>
                      <a:r>
                        <a:rPr lang="en-US" sz="1200" dirty="0">
                          <a:solidFill>
                            <a:schemeClr val="tx1">
                              <a:lumMod val="65000"/>
                              <a:lumOff val="35000"/>
                            </a:schemeClr>
                          </a:solidFill>
                        </a:rPr>
                        <a:t>Ex</a:t>
                      </a:r>
                    </a:p>
                    <a:p>
                      <a:pPr marL="182880"/>
                      <a:r>
                        <a:rPr lang="en-US" sz="1200" dirty="0">
                          <a:solidFill>
                            <a:schemeClr val="tx1">
                              <a:lumMod val="65000"/>
                              <a:lumOff val="35000"/>
                            </a:schemeClr>
                          </a:solidFill>
                        </a:rPr>
                        <a:t>Current</a:t>
                      </a:r>
                      <a:endParaRPr lang="en-PH" sz="1200" dirty="0">
                        <a:solidFill>
                          <a:schemeClr val="tx1">
                            <a:lumMod val="65000"/>
                            <a:lumOff val="35000"/>
                          </a:schemeClr>
                        </a:solidFill>
                      </a:endParaRPr>
                    </a:p>
                  </a:txBody>
                  <a:tcPr>
                    <a:lnL w="12700" cap="flat" cmpd="sng" algn="ctr">
                      <a:noFill/>
                      <a:prstDash val="solid"/>
                      <a:round/>
                      <a:headEnd type="none" w="med" len="med"/>
                      <a:tailEnd type="none" w="med" len="med"/>
                    </a:lnL>
                    <a:lnR w="12700" cap="flat" cmpd="sng" algn="ctr">
                      <a:solidFill>
                        <a:sysClr val="windowText" lastClr="000000">
                          <a:lumMod val="50000"/>
                          <a:lumOff val="50000"/>
                        </a:sysClr>
                      </a:solidFill>
                      <a:prstDash val="solid"/>
                      <a:round/>
                      <a:headEnd type="none" w="med" len="med"/>
                      <a:tailEnd type="none" w="med" len="med"/>
                    </a:lnR>
                    <a:lnT w="12700" cap="flat" cmpd="sng" algn="ctr">
                      <a:solidFill>
                        <a:sysClr val="windowText" lastClr="000000">
                          <a:lumMod val="50000"/>
                          <a:lumOff val="50000"/>
                        </a:sysClr>
                      </a:solidFill>
                      <a:prstDash val="solid"/>
                      <a:round/>
                      <a:headEnd type="none" w="med" len="med"/>
                      <a:tailEnd type="none" w="med" len="med"/>
                    </a:lnT>
                    <a:lnB w="12700" cap="flat" cmpd="sng" algn="ctr">
                      <a:solidFill>
                        <a:sysClr val="windowText" lastClr="000000">
                          <a:lumMod val="50000"/>
                          <a:lumOff val="50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US" sz="1200" dirty="0">
                        <a:solidFill>
                          <a:schemeClr val="tx1">
                            <a:lumMod val="65000"/>
                            <a:lumOff val="35000"/>
                          </a:schemeClr>
                        </a:solidFill>
                      </a:endParaRPr>
                    </a:p>
                    <a:p>
                      <a:pPr algn="ctr"/>
                      <a:r>
                        <a:rPr lang="en-PH" sz="1200" dirty="0">
                          <a:solidFill>
                            <a:schemeClr val="tx1">
                              <a:lumMod val="65000"/>
                              <a:lumOff val="35000"/>
                            </a:schemeClr>
                          </a:solidFill>
                        </a:rPr>
                        <a:t>12 (12)</a:t>
                      </a:r>
                    </a:p>
                    <a:p>
                      <a:pPr algn="ctr"/>
                      <a:r>
                        <a:rPr lang="en-PH" sz="1200" dirty="0">
                          <a:solidFill>
                            <a:schemeClr val="tx1">
                              <a:lumMod val="65000"/>
                              <a:lumOff val="35000"/>
                            </a:schemeClr>
                          </a:solidFill>
                        </a:rPr>
                        <a:t>71 (72)</a:t>
                      </a:r>
                    </a:p>
                    <a:p>
                      <a:pPr algn="ctr"/>
                      <a:r>
                        <a:rPr lang="en-PH" sz="1200" dirty="0">
                          <a:solidFill>
                            <a:schemeClr val="tx1">
                              <a:lumMod val="65000"/>
                              <a:lumOff val="35000"/>
                            </a:schemeClr>
                          </a:solidFill>
                        </a:rPr>
                        <a:t>16 (16)</a:t>
                      </a:r>
                      <a:endParaRPr lang="en-US" sz="1200" dirty="0">
                        <a:solidFill>
                          <a:schemeClr val="tx1">
                            <a:lumMod val="65000"/>
                            <a:lumOff val="35000"/>
                          </a:schemeClr>
                        </a:solidFill>
                      </a:endParaRPr>
                    </a:p>
                  </a:txBody>
                  <a:tcPr>
                    <a:lnL w="12700" cap="flat" cmpd="sng" algn="ctr">
                      <a:solidFill>
                        <a:sysClr val="windowText" lastClr="000000">
                          <a:lumMod val="50000"/>
                          <a:lumOff val="50000"/>
                        </a:sysClr>
                      </a:solidFill>
                      <a:prstDash val="solid"/>
                      <a:round/>
                      <a:headEnd type="none" w="med" len="med"/>
                      <a:tailEnd type="none" w="med" len="med"/>
                    </a:lnL>
                    <a:lnR w="12700" cap="flat" cmpd="sng" algn="ctr">
                      <a:solidFill>
                        <a:sysClr val="windowText" lastClr="000000">
                          <a:lumMod val="50000"/>
                          <a:lumOff val="50000"/>
                        </a:sysClr>
                      </a:solidFill>
                      <a:prstDash val="solid"/>
                      <a:round/>
                      <a:headEnd type="none" w="med" len="med"/>
                      <a:tailEnd type="none" w="med" len="med"/>
                    </a:lnR>
                    <a:lnT w="12700" cap="flat" cmpd="sng" algn="ctr">
                      <a:solidFill>
                        <a:sysClr val="windowText" lastClr="000000">
                          <a:lumMod val="50000"/>
                          <a:lumOff val="50000"/>
                        </a:sysClr>
                      </a:solidFill>
                      <a:prstDash val="solid"/>
                      <a:round/>
                      <a:headEnd type="none" w="med" len="med"/>
                      <a:tailEnd type="none" w="med" len="med"/>
                    </a:lnT>
                    <a:lnB w="12700" cap="flat" cmpd="sng" algn="ctr">
                      <a:solidFill>
                        <a:sysClr val="windowText" lastClr="000000">
                          <a:lumMod val="50000"/>
                          <a:lumOff val="50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US" sz="1200" dirty="0">
                        <a:solidFill>
                          <a:schemeClr val="tx1">
                            <a:lumMod val="65000"/>
                            <a:lumOff val="35000"/>
                          </a:schemeClr>
                        </a:solidFill>
                      </a:endParaRPr>
                    </a:p>
                    <a:p>
                      <a:pPr algn="ctr"/>
                      <a:r>
                        <a:rPr lang="en-PH" sz="1200" dirty="0">
                          <a:solidFill>
                            <a:schemeClr val="tx1">
                              <a:lumMod val="65000"/>
                              <a:lumOff val="35000"/>
                            </a:schemeClr>
                          </a:solidFill>
                        </a:rPr>
                        <a:t>0 (0)</a:t>
                      </a:r>
                    </a:p>
                    <a:p>
                      <a:pPr algn="ctr"/>
                      <a:r>
                        <a:rPr lang="en-PH" sz="1200" dirty="0">
                          <a:solidFill>
                            <a:schemeClr val="tx1">
                              <a:lumMod val="65000"/>
                              <a:lumOff val="35000"/>
                            </a:schemeClr>
                          </a:solidFill>
                        </a:rPr>
                        <a:t>82 (81)</a:t>
                      </a:r>
                    </a:p>
                    <a:p>
                      <a:pPr algn="ctr"/>
                      <a:r>
                        <a:rPr lang="en-PH" sz="1200" dirty="0">
                          <a:solidFill>
                            <a:schemeClr val="tx1">
                              <a:lumMod val="65000"/>
                              <a:lumOff val="35000"/>
                            </a:schemeClr>
                          </a:solidFill>
                        </a:rPr>
                        <a:t>19 (19)</a:t>
                      </a:r>
                    </a:p>
                  </a:txBody>
                  <a:tcPr>
                    <a:lnL w="12700" cap="flat" cmpd="sng" algn="ctr">
                      <a:solidFill>
                        <a:sysClr val="windowText" lastClr="000000">
                          <a:lumMod val="50000"/>
                          <a:lumOff val="50000"/>
                        </a:sys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7293149"/>
                  </a:ext>
                </a:extLst>
              </a:tr>
              <a:tr h="862338">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r>
                        <a:rPr lang="en-US" sz="1200" b="1" dirty="0">
                          <a:solidFill>
                            <a:schemeClr val="tx1">
                              <a:lumMod val="65000"/>
                              <a:lumOff val="35000"/>
                            </a:schemeClr>
                          </a:solidFill>
                        </a:rPr>
                        <a:t>Patient race, n (%)</a:t>
                      </a:r>
                    </a:p>
                    <a:p>
                      <a:pPr marL="182880">
                        <a:spcBef>
                          <a:spcPts val="0"/>
                        </a:spcBef>
                      </a:pPr>
                      <a:r>
                        <a:rPr lang="en-US" sz="1200" dirty="0">
                          <a:solidFill>
                            <a:schemeClr val="tx1">
                              <a:lumMod val="65000"/>
                              <a:lumOff val="35000"/>
                            </a:schemeClr>
                          </a:solidFill>
                        </a:rPr>
                        <a:t>White</a:t>
                      </a:r>
                    </a:p>
                    <a:p>
                      <a:pPr marL="182880">
                        <a:spcBef>
                          <a:spcPts val="0"/>
                        </a:spcBef>
                      </a:pPr>
                      <a:r>
                        <a:rPr lang="en-US" sz="1200" dirty="0">
                          <a:solidFill>
                            <a:schemeClr val="tx1">
                              <a:lumMod val="65000"/>
                              <a:lumOff val="35000"/>
                            </a:schemeClr>
                          </a:solidFill>
                        </a:rPr>
                        <a:t>Asian</a:t>
                      </a:r>
                    </a:p>
                    <a:p>
                      <a:pPr marL="182880">
                        <a:spcBef>
                          <a:spcPts val="0"/>
                        </a:spcBef>
                      </a:pPr>
                      <a:r>
                        <a:rPr lang="en-US" sz="1200" dirty="0">
                          <a:solidFill>
                            <a:schemeClr val="tx1">
                              <a:lumMod val="65000"/>
                              <a:lumOff val="35000"/>
                            </a:schemeClr>
                          </a:solidFill>
                        </a:rPr>
                        <a:t>Black/African American</a:t>
                      </a:r>
                      <a:endParaRPr lang="en-PH" sz="1200" dirty="0">
                        <a:solidFill>
                          <a:schemeClr val="tx1">
                            <a:lumMod val="65000"/>
                            <a:lumOff val="35000"/>
                          </a:schemeClr>
                        </a:solidFill>
                      </a:endParaRPr>
                    </a:p>
                  </a:txBody>
                  <a:tcPr>
                    <a:lnL w="12700" cap="flat" cmpd="sng" algn="ctr">
                      <a:noFill/>
                      <a:prstDash val="solid"/>
                      <a:round/>
                      <a:headEnd type="none" w="med" len="med"/>
                      <a:tailEnd type="none" w="med" len="med"/>
                    </a:lnL>
                    <a:lnR w="12700" cap="flat" cmpd="sng" algn="ctr">
                      <a:solidFill>
                        <a:sysClr val="windowText" lastClr="000000">
                          <a:lumMod val="50000"/>
                          <a:lumOff val="50000"/>
                        </a:sysClr>
                      </a:solidFill>
                      <a:prstDash val="solid"/>
                      <a:round/>
                      <a:headEnd type="none" w="med" len="med"/>
                      <a:tailEnd type="none" w="med" len="med"/>
                    </a:lnR>
                    <a:lnT w="12700" cap="flat" cmpd="sng" algn="ctr">
                      <a:solidFill>
                        <a:sysClr val="windowText" lastClr="000000">
                          <a:lumMod val="50000"/>
                          <a:lumOff val="50000"/>
                        </a:sys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US" sz="1200" dirty="0">
                        <a:solidFill>
                          <a:schemeClr val="tx1">
                            <a:lumMod val="65000"/>
                            <a:lumOff val="35000"/>
                          </a:schemeClr>
                        </a:solidFill>
                      </a:endParaRPr>
                    </a:p>
                    <a:p>
                      <a:pPr algn="ctr"/>
                      <a:r>
                        <a:rPr lang="en-PH" sz="1200" dirty="0">
                          <a:solidFill>
                            <a:schemeClr val="tx1">
                              <a:lumMod val="65000"/>
                              <a:lumOff val="35000"/>
                            </a:schemeClr>
                          </a:solidFill>
                        </a:rPr>
                        <a:t>59 (60)</a:t>
                      </a:r>
                    </a:p>
                    <a:p>
                      <a:pPr algn="ctr"/>
                      <a:r>
                        <a:rPr lang="en-PH" sz="1200" dirty="0">
                          <a:solidFill>
                            <a:schemeClr val="tx1">
                              <a:lumMod val="65000"/>
                              <a:lumOff val="35000"/>
                            </a:schemeClr>
                          </a:solidFill>
                        </a:rPr>
                        <a:t>6 (6)</a:t>
                      </a:r>
                    </a:p>
                    <a:p>
                      <a:pPr algn="ctr"/>
                      <a:r>
                        <a:rPr lang="en-PH" sz="1200" dirty="0">
                          <a:solidFill>
                            <a:schemeClr val="tx1">
                              <a:lumMod val="65000"/>
                              <a:lumOff val="35000"/>
                            </a:schemeClr>
                          </a:solidFill>
                        </a:rPr>
                        <a:t>30 (30)</a:t>
                      </a:r>
                    </a:p>
                  </a:txBody>
                  <a:tcPr>
                    <a:lnL w="12700" cap="flat" cmpd="sng" algn="ctr">
                      <a:solidFill>
                        <a:sysClr val="windowText" lastClr="000000">
                          <a:lumMod val="50000"/>
                          <a:lumOff val="50000"/>
                        </a:sysClr>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ysClr val="windowText" lastClr="000000">
                          <a:lumMod val="50000"/>
                          <a:lumOff val="50000"/>
                        </a:sys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algn="ctr"/>
                      <a:endParaRPr lang="en-US" sz="1200" dirty="0">
                        <a:solidFill>
                          <a:schemeClr val="tx1">
                            <a:lumMod val="65000"/>
                            <a:lumOff val="35000"/>
                          </a:schemeClr>
                        </a:solidFill>
                      </a:endParaRPr>
                    </a:p>
                    <a:p>
                      <a:pPr algn="ctr"/>
                      <a:r>
                        <a:rPr lang="en-PH" sz="1200" dirty="0">
                          <a:solidFill>
                            <a:schemeClr val="tx1">
                              <a:lumMod val="65000"/>
                              <a:lumOff val="35000"/>
                            </a:schemeClr>
                          </a:solidFill>
                        </a:rPr>
                        <a:t>73 (72)</a:t>
                      </a:r>
                    </a:p>
                    <a:p>
                      <a:pPr algn="ctr"/>
                      <a:r>
                        <a:rPr lang="en-PH" sz="1200" dirty="0">
                          <a:solidFill>
                            <a:schemeClr val="tx1">
                              <a:lumMod val="65000"/>
                              <a:lumOff val="35000"/>
                            </a:schemeClr>
                          </a:solidFill>
                        </a:rPr>
                        <a:t>1 (1)</a:t>
                      </a:r>
                    </a:p>
                    <a:p>
                      <a:pPr algn="ctr"/>
                      <a:r>
                        <a:rPr lang="en-PH" sz="1200" dirty="0">
                          <a:solidFill>
                            <a:schemeClr val="tx1">
                              <a:lumMod val="65000"/>
                              <a:lumOff val="35000"/>
                            </a:schemeClr>
                          </a:solidFill>
                        </a:rPr>
                        <a:t>23 (23)</a:t>
                      </a:r>
                    </a:p>
                  </a:txBody>
                  <a:tcPr>
                    <a:lnL w="12700" cap="flat" cmpd="sng" algn="ctr">
                      <a:solidFill>
                        <a:srgbClr val="71707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4045739"/>
                  </a:ext>
                </a:extLst>
              </a:tr>
            </a:tbl>
          </a:graphicData>
        </a:graphic>
      </p:graphicFrame>
      <p:sp>
        <p:nvSpPr>
          <p:cNvPr id="28" name="object 8">
            <a:extLst>
              <a:ext uri="{FF2B5EF4-FFF2-40B4-BE49-F238E27FC236}">
                <a16:creationId xmlns:a16="http://schemas.microsoft.com/office/drawing/2014/main" id="{268CEBF7-11B0-4D45-8AFD-748D82B01146}"/>
              </a:ext>
            </a:extLst>
          </p:cNvPr>
          <p:cNvSpPr txBox="1"/>
          <p:nvPr/>
        </p:nvSpPr>
        <p:spPr>
          <a:xfrm>
            <a:off x="809924" y="756613"/>
            <a:ext cx="9593792" cy="836126"/>
          </a:xfrm>
          <a:prstGeom prst="rect">
            <a:avLst/>
          </a:prstGeom>
        </p:spPr>
        <p:txBody>
          <a:bodyPr vert="horz" wrap="square" lIns="0" tIns="45720" rIns="0" bIns="0" rtlCol="0">
            <a:spAutoFit/>
          </a:bodyPr>
          <a:lstStyle/>
          <a:p>
            <a:pPr marL="241300" marR="5080" indent="-228600">
              <a:spcBef>
                <a:spcPts val="360"/>
              </a:spcBef>
              <a:buClr>
                <a:srgbClr val="FF9900"/>
              </a:buClr>
              <a:buFont typeface="Arial"/>
              <a:buChar char="•"/>
              <a:tabLst>
                <a:tab pos="240665" algn="l"/>
                <a:tab pos="241300" algn="l"/>
              </a:tabLst>
            </a:pPr>
            <a:r>
              <a:rPr lang="vi-VN" sz="1600" spc="-5" dirty="0">
                <a:latin typeface="+mj-lt"/>
                <a:cs typeface="Calibri"/>
              </a:rPr>
              <a:t>Nghiên cứu đời thực tại Mỹ ở BN Ung thư phổi tế bào vảy đánh giá hiệu quả của </a:t>
            </a:r>
            <a:r>
              <a:rPr lang="vi-VN" sz="1600" b="1" spc="-5" dirty="0">
                <a:solidFill>
                  <a:schemeClr val="accent2"/>
                </a:solidFill>
                <a:latin typeface="+mj-lt"/>
                <a:cs typeface="Calibri"/>
              </a:rPr>
              <a:t>afatinib</a:t>
            </a:r>
            <a:r>
              <a:rPr lang="vi-VN" sz="1600" spc="-5" dirty="0">
                <a:latin typeface="+mj-lt"/>
                <a:cs typeface="Calibri"/>
              </a:rPr>
              <a:t> hay hóa trị ở bước 2 </a:t>
            </a:r>
            <a:r>
              <a:rPr lang="vi-VN" sz="1600" b="1" spc="-5" dirty="0">
                <a:solidFill>
                  <a:schemeClr val="accent2"/>
                </a:solidFill>
                <a:latin typeface="+mj-lt"/>
                <a:cs typeface="Calibri"/>
              </a:rPr>
              <a:t>sau khi thất bại với phối hợp hóa trị miễn dịch ở bước 1</a:t>
            </a:r>
          </a:p>
          <a:p>
            <a:pPr marL="241300" marR="5080" indent="-228600">
              <a:spcBef>
                <a:spcPts val="360"/>
              </a:spcBef>
              <a:buClr>
                <a:srgbClr val="FF9900"/>
              </a:buClr>
              <a:buFont typeface="Arial"/>
              <a:buChar char="•"/>
              <a:tabLst>
                <a:tab pos="240665" algn="l"/>
                <a:tab pos="241300" algn="l"/>
              </a:tabLst>
            </a:pPr>
            <a:r>
              <a:rPr lang="vi-VN" sz="1600" dirty="0">
                <a:latin typeface="+mj-lt"/>
                <a:cs typeface="Calibri"/>
              </a:rPr>
              <a:t>Bao gồm 99 BN điều trị bước 2 với afatinib và 101 BN điều trị bước 2 với hóa trị</a:t>
            </a:r>
            <a:endParaRPr sz="1600" dirty="0">
              <a:latin typeface="+mj-lt"/>
              <a:cs typeface="Calibri"/>
            </a:endParaRPr>
          </a:p>
        </p:txBody>
      </p:sp>
      <p:sp>
        <p:nvSpPr>
          <p:cNvPr id="30" name="Title 1">
            <a:extLst>
              <a:ext uri="{FF2B5EF4-FFF2-40B4-BE49-F238E27FC236}">
                <a16:creationId xmlns:a16="http://schemas.microsoft.com/office/drawing/2014/main" id="{4F7E7B12-AF69-4225-8C17-5E54744743D4}"/>
              </a:ext>
            </a:extLst>
          </p:cNvPr>
          <p:cNvSpPr>
            <a:spLocks noGrp="1"/>
          </p:cNvSpPr>
          <p:nvPr>
            <p:ph type="title"/>
          </p:nvPr>
        </p:nvSpPr>
        <p:spPr>
          <a:xfrm>
            <a:off x="809924" y="135388"/>
            <a:ext cx="10653183" cy="566822"/>
          </a:xfrm>
        </p:spPr>
        <p:txBody>
          <a:bodyPr vert="horz" wrap="square" lIns="0" tIns="12700" rIns="0" bIns="0" rtlCol="0" anchor="t" anchorCtr="0">
            <a:spAutoFit/>
          </a:bodyPr>
          <a:lstStyle/>
          <a:p>
            <a:pPr marL="38100" defTabSz="914400">
              <a:lnSpc>
                <a:spcPct val="100000"/>
              </a:lnSpc>
              <a:spcBef>
                <a:spcPts val="100"/>
              </a:spcBef>
            </a:pPr>
            <a:r>
              <a:rPr lang="en-US" sz="3600" dirty="0">
                <a:solidFill>
                  <a:srgbClr val="004D99"/>
                </a:solidFill>
                <a:highlight>
                  <a:srgbClr val="FFFF00"/>
                </a:highlight>
                <a:latin typeface="+mn-lt"/>
                <a:cs typeface="Arial"/>
              </a:rPr>
              <a:t>RWD </a:t>
            </a:r>
            <a:r>
              <a:rPr lang="vi-VN" sz="3600" dirty="0">
                <a:solidFill>
                  <a:srgbClr val="004D99"/>
                </a:solidFill>
                <a:highlight>
                  <a:srgbClr val="FFFF00"/>
                </a:highlight>
                <a:latin typeface="+mn-lt"/>
                <a:cs typeface="Arial"/>
              </a:rPr>
              <a:t>từ Mỹ</a:t>
            </a:r>
            <a:r>
              <a:rPr lang="vi-VN" sz="3600" dirty="0">
                <a:solidFill>
                  <a:srgbClr val="004D99"/>
                </a:solidFill>
                <a:latin typeface="+mn-lt"/>
                <a:cs typeface="Arial"/>
              </a:rPr>
              <a:t>: </a:t>
            </a:r>
            <a:r>
              <a:rPr lang="en-US" sz="3600" dirty="0">
                <a:solidFill>
                  <a:srgbClr val="004D99"/>
                </a:solidFill>
                <a:latin typeface="+mn-lt"/>
                <a:cs typeface="Arial"/>
              </a:rPr>
              <a:t>Afatinib </a:t>
            </a:r>
            <a:r>
              <a:rPr lang="vi-VN" sz="3600" dirty="0">
                <a:solidFill>
                  <a:srgbClr val="004D99"/>
                </a:solidFill>
                <a:latin typeface="+mn-lt"/>
                <a:cs typeface="Arial"/>
              </a:rPr>
              <a:t>bước 2 ở </a:t>
            </a:r>
            <a:r>
              <a:rPr lang="en-US" sz="3600" dirty="0">
                <a:solidFill>
                  <a:srgbClr val="004D99"/>
                </a:solidFill>
                <a:latin typeface="+mn-lt"/>
                <a:cs typeface="Arial"/>
              </a:rPr>
              <a:t>UTP </a:t>
            </a:r>
            <a:r>
              <a:rPr lang="vi-VN" sz="3600" dirty="0">
                <a:solidFill>
                  <a:srgbClr val="004D99"/>
                </a:solidFill>
                <a:latin typeface="+mn-lt"/>
                <a:cs typeface="Arial"/>
              </a:rPr>
              <a:t>tế bào vảy</a:t>
            </a:r>
          </a:p>
        </p:txBody>
      </p:sp>
    </p:spTree>
    <p:extLst>
      <p:ext uri="{BB962C8B-B14F-4D97-AF65-F5344CB8AC3E}">
        <p14:creationId xmlns:p14="http://schemas.microsoft.com/office/powerpoint/2010/main" val="149085565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AFFDE62-0FCB-43B2-9D40-4268E4DBFA1F}"/>
              </a:ext>
            </a:extLst>
          </p:cNvPr>
          <p:cNvPicPr>
            <a:picLocks noChangeAspect="1"/>
          </p:cNvPicPr>
          <p:nvPr/>
        </p:nvPicPr>
        <p:blipFill>
          <a:blip r:embed="rId2"/>
          <a:stretch>
            <a:fillRect/>
          </a:stretch>
        </p:blipFill>
        <p:spPr>
          <a:xfrm>
            <a:off x="897353" y="1638928"/>
            <a:ext cx="5220872" cy="4512957"/>
          </a:xfrm>
          <a:prstGeom prst="rect">
            <a:avLst/>
          </a:prstGeom>
        </p:spPr>
      </p:pic>
      <p:pic>
        <p:nvPicPr>
          <p:cNvPr id="6" name="Picture 5">
            <a:extLst>
              <a:ext uri="{FF2B5EF4-FFF2-40B4-BE49-F238E27FC236}">
                <a16:creationId xmlns:a16="http://schemas.microsoft.com/office/drawing/2014/main" id="{3DACDB12-D26E-4E89-BB34-C4865153B159}"/>
              </a:ext>
            </a:extLst>
          </p:cNvPr>
          <p:cNvPicPr>
            <a:picLocks noChangeAspect="1"/>
          </p:cNvPicPr>
          <p:nvPr/>
        </p:nvPicPr>
        <p:blipFill>
          <a:blip r:embed="rId3"/>
          <a:stretch>
            <a:fillRect/>
          </a:stretch>
        </p:blipFill>
        <p:spPr>
          <a:xfrm>
            <a:off x="6400800" y="1636314"/>
            <a:ext cx="4932715" cy="4515572"/>
          </a:xfrm>
          <a:prstGeom prst="rect">
            <a:avLst/>
          </a:prstGeom>
        </p:spPr>
      </p:pic>
      <p:sp>
        <p:nvSpPr>
          <p:cNvPr id="7" name="TextBox 6">
            <a:extLst>
              <a:ext uri="{FF2B5EF4-FFF2-40B4-BE49-F238E27FC236}">
                <a16:creationId xmlns:a16="http://schemas.microsoft.com/office/drawing/2014/main" id="{F2C2B1C0-BE54-4EBC-9A39-916313A34F43}"/>
              </a:ext>
            </a:extLst>
          </p:cNvPr>
          <p:cNvSpPr txBox="1"/>
          <p:nvPr/>
        </p:nvSpPr>
        <p:spPr>
          <a:xfrm>
            <a:off x="858485" y="928428"/>
            <a:ext cx="9927675" cy="707886"/>
          </a:xfrm>
          <a:prstGeom prst="rect">
            <a:avLst/>
          </a:prstGeom>
          <a:noFill/>
          <a:ln w="12700">
            <a:noFill/>
          </a:ln>
        </p:spPr>
        <p:txBody>
          <a:bodyPr wrap="square" lIns="45720" rIns="45720" rtlCol="0">
            <a:spAutoFit/>
          </a:bodyPr>
          <a:lstStyle/>
          <a:p>
            <a:pPr marL="342900" indent="-342900">
              <a:buClr>
                <a:schemeClr val="accent4"/>
              </a:buClr>
              <a:buFont typeface="Arial" panose="020B0604020202020204" pitchFamily="34" charset="0"/>
              <a:buChar char="•"/>
            </a:pPr>
            <a:r>
              <a:rPr lang="en-US" sz="2000" dirty="0">
                <a:cs typeface="Arial" pitchFamily="34" charset="0"/>
              </a:rPr>
              <a:t>Trung </a:t>
            </a:r>
            <a:r>
              <a:rPr lang="en-US" sz="2000" dirty="0" err="1">
                <a:cs typeface="Arial" pitchFamily="34" charset="0"/>
              </a:rPr>
              <a:t>vị</a:t>
            </a:r>
            <a:r>
              <a:rPr lang="en-US" sz="2000" dirty="0">
                <a:cs typeface="Arial" pitchFamily="34" charset="0"/>
              </a:rPr>
              <a:t> </a:t>
            </a:r>
            <a:r>
              <a:rPr lang="en-US" sz="2000" dirty="0" err="1">
                <a:cs typeface="Arial" pitchFamily="34" charset="0"/>
              </a:rPr>
              <a:t>thời</a:t>
            </a:r>
            <a:r>
              <a:rPr lang="en-US" sz="2000" dirty="0">
                <a:cs typeface="Arial" pitchFamily="34" charset="0"/>
              </a:rPr>
              <a:t> </a:t>
            </a:r>
            <a:r>
              <a:rPr lang="en-US" sz="2000" dirty="0" err="1">
                <a:cs typeface="Arial" pitchFamily="34" charset="0"/>
              </a:rPr>
              <a:t>gian</a:t>
            </a:r>
            <a:r>
              <a:rPr lang="en-US" sz="2000" dirty="0">
                <a:cs typeface="Arial" pitchFamily="34" charset="0"/>
              </a:rPr>
              <a:t> </a:t>
            </a:r>
            <a:r>
              <a:rPr lang="en-US" sz="2000" dirty="0" err="1">
                <a:cs typeface="Arial" pitchFamily="34" charset="0"/>
              </a:rPr>
              <a:t>điều</a:t>
            </a:r>
            <a:r>
              <a:rPr lang="en-US" sz="2000" dirty="0">
                <a:cs typeface="Arial" pitchFamily="34" charset="0"/>
              </a:rPr>
              <a:t> </a:t>
            </a:r>
            <a:r>
              <a:rPr lang="en-US" sz="2000" dirty="0" err="1">
                <a:cs typeface="Arial" pitchFamily="34" charset="0"/>
              </a:rPr>
              <a:t>trị</a:t>
            </a:r>
            <a:r>
              <a:rPr lang="en-US" sz="2000" dirty="0">
                <a:cs typeface="Arial" pitchFamily="34" charset="0"/>
              </a:rPr>
              <a:t> ở </a:t>
            </a:r>
            <a:r>
              <a:rPr lang="en-US" sz="2000" dirty="0" err="1">
                <a:cs typeface="Arial" pitchFamily="34" charset="0"/>
              </a:rPr>
              <a:t>nhóm</a:t>
            </a:r>
            <a:r>
              <a:rPr lang="en-US" sz="2000" dirty="0">
                <a:cs typeface="Arial" pitchFamily="34" charset="0"/>
              </a:rPr>
              <a:t> </a:t>
            </a:r>
            <a:r>
              <a:rPr lang="en-US" sz="2000" dirty="0" err="1">
                <a:cs typeface="Arial" pitchFamily="34" charset="0"/>
              </a:rPr>
              <a:t>điều</a:t>
            </a:r>
            <a:r>
              <a:rPr lang="en-US" sz="2000" dirty="0">
                <a:cs typeface="Arial" pitchFamily="34" charset="0"/>
              </a:rPr>
              <a:t> </a:t>
            </a:r>
            <a:r>
              <a:rPr lang="en-US" sz="2000" dirty="0" err="1">
                <a:cs typeface="Arial" pitchFamily="34" charset="0"/>
              </a:rPr>
              <a:t>trị</a:t>
            </a:r>
            <a:r>
              <a:rPr lang="en-US" sz="2000" dirty="0">
                <a:cs typeface="Arial" pitchFamily="34" charset="0"/>
              </a:rPr>
              <a:t> </a:t>
            </a:r>
            <a:r>
              <a:rPr lang="en-US" sz="2000" dirty="0" err="1">
                <a:cs typeface="Arial" pitchFamily="34" charset="0"/>
              </a:rPr>
              <a:t>với</a:t>
            </a:r>
            <a:r>
              <a:rPr lang="en-US" sz="2000" dirty="0">
                <a:cs typeface="Arial" pitchFamily="34" charset="0"/>
              </a:rPr>
              <a:t> </a:t>
            </a:r>
            <a:r>
              <a:rPr lang="en-US" sz="2000" dirty="0" err="1">
                <a:cs typeface="Arial" pitchFamily="34" charset="0"/>
              </a:rPr>
              <a:t>afatinib</a:t>
            </a:r>
            <a:r>
              <a:rPr lang="en-US" sz="2000" dirty="0">
                <a:cs typeface="Arial" pitchFamily="34" charset="0"/>
              </a:rPr>
              <a:t> </a:t>
            </a:r>
            <a:r>
              <a:rPr lang="en-US" sz="2000" dirty="0" err="1">
                <a:cs typeface="Arial" pitchFamily="34" charset="0"/>
              </a:rPr>
              <a:t>đạt</a:t>
            </a:r>
            <a:r>
              <a:rPr lang="en-US" sz="2000" dirty="0">
                <a:cs typeface="Arial" pitchFamily="34" charset="0"/>
              </a:rPr>
              <a:t> 7.3 </a:t>
            </a:r>
            <a:r>
              <a:rPr lang="en-US" sz="2000" dirty="0" err="1">
                <a:cs typeface="Arial" pitchFamily="34" charset="0"/>
              </a:rPr>
              <a:t>tháng</a:t>
            </a:r>
            <a:r>
              <a:rPr lang="en-US" sz="2000" dirty="0">
                <a:cs typeface="Arial" pitchFamily="34" charset="0"/>
              </a:rPr>
              <a:t> </a:t>
            </a:r>
            <a:r>
              <a:rPr lang="en-US" sz="2000" dirty="0" err="1">
                <a:cs typeface="Arial" pitchFamily="34" charset="0"/>
              </a:rPr>
              <a:t>và</a:t>
            </a:r>
            <a:r>
              <a:rPr lang="en-US" sz="2000" dirty="0">
                <a:cs typeface="Arial" pitchFamily="34" charset="0"/>
              </a:rPr>
              <a:t> </a:t>
            </a:r>
            <a:r>
              <a:rPr lang="en-US" sz="2000" dirty="0" err="1">
                <a:cs typeface="Arial" pitchFamily="34" charset="0"/>
              </a:rPr>
              <a:t>nhóm</a:t>
            </a:r>
            <a:r>
              <a:rPr lang="en-US" sz="2000" dirty="0">
                <a:cs typeface="Arial" pitchFamily="34" charset="0"/>
              </a:rPr>
              <a:t> </a:t>
            </a:r>
            <a:r>
              <a:rPr lang="en-US" sz="2000" dirty="0" err="1">
                <a:cs typeface="Arial" pitchFamily="34" charset="0"/>
              </a:rPr>
              <a:t>sử</a:t>
            </a:r>
            <a:r>
              <a:rPr lang="en-US" sz="2000" dirty="0">
                <a:cs typeface="Arial" pitchFamily="34" charset="0"/>
              </a:rPr>
              <a:t> </a:t>
            </a:r>
            <a:r>
              <a:rPr lang="en-US" sz="2000" dirty="0" err="1">
                <a:cs typeface="Arial" pitchFamily="34" charset="0"/>
              </a:rPr>
              <a:t>dụng</a:t>
            </a:r>
            <a:r>
              <a:rPr lang="en-US" sz="2000" dirty="0">
                <a:cs typeface="Arial" pitchFamily="34" charset="0"/>
              </a:rPr>
              <a:t> </a:t>
            </a:r>
            <a:r>
              <a:rPr lang="en-US" sz="2000" dirty="0" err="1">
                <a:cs typeface="Arial" pitchFamily="34" charset="0"/>
              </a:rPr>
              <a:t>hóa</a:t>
            </a:r>
            <a:r>
              <a:rPr lang="en-US" sz="2000" dirty="0">
                <a:cs typeface="Arial" pitchFamily="34" charset="0"/>
              </a:rPr>
              <a:t> </a:t>
            </a:r>
            <a:r>
              <a:rPr lang="en-US" sz="2000" dirty="0" err="1">
                <a:cs typeface="Arial" pitchFamily="34" charset="0"/>
              </a:rPr>
              <a:t>trị</a:t>
            </a:r>
            <a:r>
              <a:rPr lang="en-US" sz="2000" dirty="0">
                <a:cs typeface="Arial" pitchFamily="34" charset="0"/>
              </a:rPr>
              <a:t> </a:t>
            </a:r>
            <a:r>
              <a:rPr lang="en-US" sz="2000" dirty="0" err="1">
                <a:cs typeface="Arial" pitchFamily="34" charset="0"/>
              </a:rPr>
              <a:t>đạt</a:t>
            </a:r>
            <a:r>
              <a:rPr lang="en-US" sz="2000" dirty="0">
                <a:cs typeface="Arial" pitchFamily="34" charset="0"/>
              </a:rPr>
              <a:t> 4.2 </a:t>
            </a:r>
            <a:r>
              <a:rPr lang="en-US" sz="2000" dirty="0" err="1">
                <a:cs typeface="Arial" pitchFamily="34" charset="0"/>
              </a:rPr>
              <a:t>tháng</a:t>
            </a:r>
            <a:r>
              <a:rPr lang="en-US" sz="2000" dirty="0">
                <a:cs typeface="Arial" pitchFamily="34" charset="0"/>
              </a:rPr>
              <a:t>.</a:t>
            </a:r>
            <a:endParaRPr lang="vi-VN" sz="2000" dirty="0" err="1">
              <a:cs typeface="Arial" pitchFamily="34" charset="0"/>
            </a:endParaRPr>
          </a:p>
        </p:txBody>
      </p:sp>
      <p:sp>
        <p:nvSpPr>
          <p:cNvPr id="11" name="Rectangle 10">
            <a:extLst>
              <a:ext uri="{FF2B5EF4-FFF2-40B4-BE49-F238E27FC236}">
                <a16:creationId xmlns:a16="http://schemas.microsoft.com/office/drawing/2014/main" id="{D60F571B-37AD-4E19-8851-D3801CE526C4}"/>
              </a:ext>
            </a:extLst>
          </p:cNvPr>
          <p:cNvSpPr/>
          <p:nvPr/>
        </p:nvSpPr>
        <p:spPr>
          <a:xfrm>
            <a:off x="997966" y="6393010"/>
            <a:ext cx="3336170" cy="246221"/>
          </a:xfrm>
          <a:prstGeom prst="rect">
            <a:avLst/>
          </a:prstGeom>
        </p:spPr>
        <p:txBody>
          <a:bodyPr wrap="square">
            <a:spAutoFit/>
          </a:bodyPr>
          <a:lstStyle/>
          <a:p>
            <a:r>
              <a:rPr lang="vi-VN" sz="1000" dirty="0"/>
              <a:t>Kim et al. Clin Lung Cancer . 2021 Jul;22(4):292-300.e1</a:t>
            </a:r>
          </a:p>
        </p:txBody>
      </p:sp>
      <p:sp>
        <p:nvSpPr>
          <p:cNvPr id="9" name="Title 1">
            <a:extLst>
              <a:ext uri="{FF2B5EF4-FFF2-40B4-BE49-F238E27FC236}">
                <a16:creationId xmlns:a16="http://schemas.microsoft.com/office/drawing/2014/main" id="{18E7FA8E-B5CE-4145-8EAB-68AF3D9AA877}"/>
              </a:ext>
            </a:extLst>
          </p:cNvPr>
          <p:cNvSpPr>
            <a:spLocks noGrp="1"/>
          </p:cNvSpPr>
          <p:nvPr>
            <p:ph type="title"/>
          </p:nvPr>
        </p:nvSpPr>
        <p:spPr>
          <a:xfrm>
            <a:off x="791633" y="218769"/>
            <a:ext cx="10653183" cy="566822"/>
          </a:xfrm>
        </p:spPr>
        <p:txBody>
          <a:bodyPr vert="horz" wrap="square" lIns="0" tIns="12700" rIns="0" bIns="0" rtlCol="0" anchor="t" anchorCtr="0">
            <a:spAutoFit/>
          </a:bodyPr>
          <a:lstStyle/>
          <a:p>
            <a:pPr marL="38100" defTabSz="914400">
              <a:lnSpc>
                <a:spcPct val="100000"/>
              </a:lnSpc>
              <a:spcBef>
                <a:spcPts val="100"/>
              </a:spcBef>
            </a:pPr>
            <a:r>
              <a:rPr lang="en-US" sz="3600" dirty="0">
                <a:solidFill>
                  <a:srgbClr val="004D99"/>
                </a:solidFill>
                <a:highlight>
                  <a:srgbClr val="FFFF00"/>
                </a:highlight>
                <a:latin typeface="+mn-lt"/>
                <a:cs typeface="Arial"/>
              </a:rPr>
              <a:t>RWD </a:t>
            </a:r>
            <a:r>
              <a:rPr lang="vi-VN" sz="3600" dirty="0">
                <a:solidFill>
                  <a:srgbClr val="004D99"/>
                </a:solidFill>
                <a:highlight>
                  <a:srgbClr val="FFFF00"/>
                </a:highlight>
                <a:latin typeface="+mn-lt"/>
                <a:cs typeface="Arial"/>
              </a:rPr>
              <a:t>từ Mỹ</a:t>
            </a:r>
            <a:r>
              <a:rPr lang="vi-VN" sz="3600" dirty="0">
                <a:solidFill>
                  <a:srgbClr val="004D99"/>
                </a:solidFill>
                <a:latin typeface="+mn-lt"/>
                <a:cs typeface="Arial"/>
              </a:rPr>
              <a:t>: </a:t>
            </a:r>
            <a:r>
              <a:rPr lang="en-US" sz="3600" dirty="0">
                <a:solidFill>
                  <a:srgbClr val="004D99"/>
                </a:solidFill>
                <a:latin typeface="+mn-lt"/>
                <a:cs typeface="Arial"/>
              </a:rPr>
              <a:t>Afatinib </a:t>
            </a:r>
            <a:r>
              <a:rPr lang="vi-VN" sz="3600" dirty="0">
                <a:solidFill>
                  <a:srgbClr val="004D99"/>
                </a:solidFill>
                <a:latin typeface="+mn-lt"/>
                <a:cs typeface="Arial"/>
              </a:rPr>
              <a:t>bước 2 ở </a:t>
            </a:r>
            <a:r>
              <a:rPr lang="en-US" sz="3600" dirty="0">
                <a:solidFill>
                  <a:srgbClr val="004D99"/>
                </a:solidFill>
                <a:latin typeface="+mn-lt"/>
                <a:cs typeface="Arial"/>
              </a:rPr>
              <a:t>UTP </a:t>
            </a:r>
            <a:r>
              <a:rPr lang="vi-VN" sz="3600" dirty="0">
                <a:solidFill>
                  <a:srgbClr val="004D99"/>
                </a:solidFill>
                <a:latin typeface="+mn-lt"/>
                <a:cs typeface="Arial"/>
              </a:rPr>
              <a:t>tế bào vảy</a:t>
            </a:r>
          </a:p>
        </p:txBody>
      </p:sp>
    </p:spTree>
    <p:extLst>
      <p:ext uri="{BB962C8B-B14F-4D97-AF65-F5344CB8AC3E}">
        <p14:creationId xmlns:p14="http://schemas.microsoft.com/office/powerpoint/2010/main" val="1474814439"/>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28730" y="456010"/>
            <a:ext cx="9162758" cy="566822"/>
          </a:xfrm>
        </p:spPr>
        <p:txBody>
          <a:bodyPr vert="horz" wrap="square" lIns="0" tIns="12700" rIns="0" bIns="0" rtlCol="0" anchor="t" anchorCtr="0">
            <a:spAutoFit/>
          </a:bodyPr>
          <a:lstStyle/>
          <a:p>
            <a:pPr marL="38100" defTabSz="914400">
              <a:lnSpc>
                <a:spcPct val="100000"/>
              </a:lnSpc>
              <a:spcBef>
                <a:spcPts val="100"/>
              </a:spcBef>
            </a:pPr>
            <a:r>
              <a:rPr lang="en-US" sz="3600" dirty="0" err="1">
                <a:solidFill>
                  <a:srgbClr val="004D99"/>
                </a:solidFill>
                <a:latin typeface="+mn-lt"/>
                <a:cs typeface="Arial"/>
              </a:rPr>
              <a:t>Chỉ</a:t>
            </a:r>
            <a:r>
              <a:rPr lang="en-US" sz="3600" dirty="0">
                <a:solidFill>
                  <a:srgbClr val="004D99"/>
                </a:solidFill>
                <a:latin typeface="+mn-lt"/>
                <a:cs typeface="Arial"/>
              </a:rPr>
              <a:t> </a:t>
            </a:r>
            <a:r>
              <a:rPr lang="en-US" sz="3600" dirty="0" err="1">
                <a:solidFill>
                  <a:srgbClr val="004D99"/>
                </a:solidFill>
                <a:latin typeface="+mn-lt"/>
                <a:cs typeface="Arial"/>
              </a:rPr>
              <a:t>định</a:t>
            </a:r>
            <a:r>
              <a:rPr lang="en-US" sz="3600" dirty="0">
                <a:solidFill>
                  <a:srgbClr val="004D99"/>
                </a:solidFill>
                <a:latin typeface="+mn-lt"/>
                <a:cs typeface="Arial"/>
              </a:rPr>
              <a:t> </a:t>
            </a:r>
            <a:r>
              <a:rPr lang="vi-VN" sz="3600" dirty="0">
                <a:solidFill>
                  <a:srgbClr val="004D99"/>
                </a:solidFill>
                <a:latin typeface="+mn-lt"/>
                <a:cs typeface="Arial"/>
              </a:rPr>
              <a:t>và</a:t>
            </a:r>
            <a:r>
              <a:rPr lang="en-US" sz="3600" dirty="0">
                <a:solidFill>
                  <a:srgbClr val="004D99"/>
                </a:solidFill>
                <a:latin typeface="+mn-lt"/>
                <a:cs typeface="Arial"/>
              </a:rPr>
              <a:t> </a:t>
            </a:r>
            <a:r>
              <a:rPr lang="en-US" sz="3600" dirty="0" err="1">
                <a:solidFill>
                  <a:srgbClr val="004D99"/>
                </a:solidFill>
                <a:latin typeface="+mn-lt"/>
                <a:cs typeface="Arial"/>
              </a:rPr>
              <a:t>chống</a:t>
            </a:r>
            <a:r>
              <a:rPr lang="en-US" sz="3600" dirty="0">
                <a:solidFill>
                  <a:srgbClr val="004D99"/>
                </a:solidFill>
                <a:latin typeface="+mn-lt"/>
                <a:cs typeface="Arial"/>
              </a:rPr>
              <a:t> </a:t>
            </a:r>
            <a:r>
              <a:rPr lang="en-US" sz="3600" dirty="0" err="1">
                <a:solidFill>
                  <a:srgbClr val="004D99"/>
                </a:solidFill>
                <a:latin typeface="+mn-lt"/>
                <a:cs typeface="Arial"/>
              </a:rPr>
              <a:t>chỉ</a:t>
            </a:r>
            <a:r>
              <a:rPr lang="en-US" sz="3600" dirty="0">
                <a:solidFill>
                  <a:srgbClr val="004D99"/>
                </a:solidFill>
                <a:latin typeface="+mn-lt"/>
                <a:cs typeface="Arial"/>
              </a:rPr>
              <a:t> </a:t>
            </a:r>
            <a:r>
              <a:rPr lang="en-US" sz="3600" dirty="0" err="1">
                <a:solidFill>
                  <a:srgbClr val="004D99"/>
                </a:solidFill>
                <a:latin typeface="+mn-lt"/>
                <a:cs typeface="Arial"/>
              </a:rPr>
              <a:t>định</a:t>
            </a:r>
            <a:r>
              <a:rPr lang="en-US" sz="3600" dirty="0">
                <a:solidFill>
                  <a:srgbClr val="004D99"/>
                </a:solidFill>
                <a:latin typeface="+mn-lt"/>
                <a:cs typeface="Arial"/>
              </a:rPr>
              <a:t> </a:t>
            </a:r>
            <a:r>
              <a:rPr lang="en-US" sz="3600" dirty="0" err="1">
                <a:solidFill>
                  <a:srgbClr val="004D99"/>
                </a:solidFill>
                <a:latin typeface="+mn-lt"/>
                <a:cs typeface="Arial"/>
              </a:rPr>
              <a:t>tại</a:t>
            </a:r>
            <a:r>
              <a:rPr lang="en-US" sz="3600" dirty="0">
                <a:solidFill>
                  <a:srgbClr val="004D99"/>
                </a:solidFill>
                <a:latin typeface="+mn-lt"/>
                <a:cs typeface="Arial"/>
              </a:rPr>
              <a:t> </a:t>
            </a:r>
            <a:r>
              <a:rPr lang="en-US" sz="3600" dirty="0" err="1">
                <a:solidFill>
                  <a:srgbClr val="004D99"/>
                </a:solidFill>
                <a:latin typeface="+mn-lt"/>
                <a:cs typeface="Arial"/>
              </a:rPr>
              <a:t>Việt</a:t>
            </a:r>
            <a:r>
              <a:rPr lang="en-US" sz="3600" dirty="0">
                <a:solidFill>
                  <a:srgbClr val="004D99"/>
                </a:solidFill>
                <a:latin typeface="+mn-lt"/>
                <a:cs typeface="Arial"/>
              </a:rPr>
              <a:t> Nam</a:t>
            </a:r>
          </a:p>
        </p:txBody>
      </p:sp>
      <p:sp>
        <p:nvSpPr>
          <p:cNvPr id="3" name="Content Placeholder 2"/>
          <p:cNvSpPr>
            <a:spLocks noGrp="1"/>
          </p:cNvSpPr>
          <p:nvPr>
            <p:ph idx="1"/>
          </p:nvPr>
        </p:nvSpPr>
        <p:spPr>
          <a:xfrm>
            <a:off x="969167" y="1336375"/>
            <a:ext cx="10177804" cy="4628960"/>
          </a:xfrm>
          <a:solidFill>
            <a:schemeClr val="accent5">
              <a:lumMod val="40000"/>
              <a:lumOff val="60000"/>
            </a:schemeClr>
          </a:solidFill>
        </p:spPr>
        <p:txBody>
          <a:bodyPr/>
          <a:lstStyle/>
          <a:p>
            <a:pPr>
              <a:lnSpc>
                <a:spcPct val="100000"/>
              </a:lnSpc>
            </a:pPr>
            <a:r>
              <a:rPr lang="en-GB" sz="1800" b="1" dirty="0" err="1">
                <a:latin typeface="+mj-lt"/>
                <a:ea typeface="Tahoma" panose="020B0604030504040204" pitchFamily="34" charset="0"/>
                <a:cs typeface="Tahoma" panose="020B0604030504040204" pitchFamily="34" charset="0"/>
              </a:rPr>
              <a:t>Chỉ</a:t>
            </a:r>
            <a:r>
              <a:rPr lang="en-GB" sz="1800" b="1" dirty="0">
                <a:latin typeface="+mj-lt"/>
                <a:ea typeface="Tahoma" panose="020B0604030504040204" pitchFamily="34" charset="0"/>
                <a:cs typeface="Tahoma" panose="020B0604030504040204" pitchFamily="34" charset="0"/>
              </a:rPr>
              <a:t> </a:t>
            </a:r>
            <a:r>
              <a:rPr lang="en-GB" sz="1800" b="1" dirty="0" err="1">
                <a:latin typeface="+mj-lt"/>
                <a:ea typeface="Tahoma" panose="020B0604030504040204" pitchFamily="34" charset="0"/>
                <a:cs typeface="Tahoma" panose="020B0604030504040204" pitchFamily="34" charset="0"/>
              </a:rPr>
              <a:t>định</a:t>
            </a:r>
            <a:r>
              <a:rPr lang="en-GB" sz="1800" b="1" dirty="0">
                <a:latin typeface="+mj-lt"/>
                <a:ea typeface="Tahoma" panose="020B0604030504040204" pitchFamily="34" charset="0"/>
                <a:cs typeface="Tahoma" panose="020B0604030504040204" pitchFamily="34" charset="0"/>
              </a:rPr>
              <a:t>: </a:t>
            </a:r>
            <a:endParaRPr lang="en-GB" sz="1800" b="1" dirty="0">
              <a:solidFill>
                <a:srgbClr val="009999"/>
              </a:solidFill>
              <a:latin typeface="+mj-lt"/>
              <a:ea typeface="Tahoma" panose="020B0604030504040204" pitchFamily="34" charset="0"/>
              <a:cs typeface="Tahoma" panose="020B0604030504040204" pitchFamily="34" charset="0"/>
            </a:endParaRPr>
          </a:p>
          <a:p>
            <a:pPr marL="269875" indent="0">
              <a:lnSpc>
                <a:spcPct val="100000"/>
              </a:lnSpc>
              <a:buNone/>
            </a:pPr>
            <a:r>
              <a:rPr lang="en-GB" sz="1800" b="1" dirty="0">
                <a:solidFill>
                  <a:srgbClr val="0070C0"/>
                </a:solidFill>
                <a:latin typeface="+mj-lt"/>
                <a:ea typeface="Tahoma" panose="020B0604030504040204" pitchFamily="34" charset="0"/>
                <a:cs typeface="Tahoma" panose="020B0604030504040204" pitchFamily="34" charset="0"/>
              </a:rPr>
              <a:t>1. Afatinib </a:t>
            </a:r>
            <a:r>
              <a:rPr lang="en-GB" sz="1800" b="1" dirty="0" err="1">
                <a:solidFill>
                  <a:srgbClr val="0070C0"/>
                </a:solidFill>
                <a:latin typeface="+mj-lt"/>
                <a:ea typeface="Tahoma" panose="020B0604030504040204" pitchFamily="34" charset="0"/>
                <a:cs typeface="Tahoma" panose="020B0604030504040204" pitchFamily="34" charset="0"/>
              </a:rPr>
              <a:t>đơn</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trị</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liệu</a:t>
            </a:r>
            <a:r>
              <a:rPr lang="en-GB" sz="1800" b="1" dirty="0">
                <a:solidFill>
                  <a:srgbClr val="0070C0"/>
                </a:solidFill>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được</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chỉ</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định</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điều</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trị</a:t>
            </a:r>
            <a:r>
              <a:rPr lang="en-GB" sz="1800" dirty="0">
                <a:latin typeface="+mj-lt"/>
                <a:ea typeface="Tahoma" panose="020B0604030504040204" pitchFamily="34" charset="0"/>
                <a:cs typeface="Tahoma" panose="020B0604030504040204" pitchFamily="34" charset="0"/>
              </a:rPr>
              <a:t> </a:t>
            </a:r>
            <a:r>
              <a:rPr lang="en-GB" sz="1800" b="1" dirty="0">
                <a:solidFill>
                  <a:srgbClr val="0070C0"/>
                </a:solidFill>
                <a:latin typeface="+mj-lt"/>
                <a:ea typeface="Tahoma" panose="020B0604030504040204" pitchFamily="34" charset="0"/>
                <a:cs typeface="Tahoma" panose="020B0604030504040204" pitchFamily="34" charset="0"/>
              </a:rPr>
              <a:t>Ung </a:t>
            </a:r>
            <a:r>
              <a:rPr lang="en-GB" sz="1800" b="1" dirty="0" err="1">
                <a:solidFill>
                  <a:srgbClr val="0070C0"/>
                </a:solidFill>
                <a:latin typeface="+mj-lt"/>
                <a:ea typeface="Tahoma" panose="020B0604030504040204" pitchFamily="34" charset="0"/>
                <a:cs typeface="Tahoma" panose="020B0604030504040204" pitchFamily="34" charset="0"/>
              </a:rPr>
              <a:t>thư</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phổi</a:t>
            </a:r>
            <a:r>
              <a:rPr lang="en-GB" sz="1800" b="1" dirty="0">
                <a:solidFill>
                  <a:srgbClr val="0070C0"/>
                </a:solidFill>
                <a:latin typeface="+mj-lt"/>
                <a:ea typeface="Tahoma" panose="020B0604030504040204" pitchFamily="34" charset="0"/>
                <a:cs typeface="Tahoma" panose="020B0604030504040204" pitchFamily="34" charset="0"/>
              </a:rPr>
              <a:t> KTBN </a:t>
            </a:r>
            <a:r>
              <a:rPr lang="en-GB" sz="1800" b="1" dirty="0" err="1">
                <a:solidFill>
                  <a:srgbClr val="0070C0"/>
                </a:solidFill>
                <a:latin typeface="+mj-lt"/>
                <a:ea typeface="Tahoma" panose="020B0604030504040204" pitchFamily="34" charset="0"/>
                <a:cs typeface="Tahoma" panose="020B0604030504040204" pitchFamily="34" charset="0"/>
              </a:rPr>
              <a:t>tiến</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xa</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tại</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chỗ</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hoặc</a:t>
            </a:r>
            <a:r>
              <a:rPr lang="en-GB" sz="1800" b="1" dirty="0">
                <a:solidFill>
                  <a:srgbClr val="0070C0"/>
                </a:solidFill>
                <a:latin typeface="+mj-lt"/>
                <a:ea typeface="Tahoma" panose="020B0604030504040204" pitchFamily="34" charset="0"/>
                <a:cs typeface="Tahoma" panose="020B0604030504040204" pitchFamily="34" charset="0"/>
              </a:rPr>
              <a:t> di </a:t>
            </a:r>
            <a:r>
              <a:rPr lang="en-GB" sz="1800" b="1" dirty="0" err="1">
                <a:solidFill>
                  <a:srgbClr val="0070C0"/>
                </a:solidFill>
                <a:latin typeface="+mj-lt"/>
                <a:ea typeface="Tahoma" panose="020B0604030504040204" pitchFamily="34" charset="0"/>
                <a:cs typeface="Tahoma" panose="020B0604030504040204" pitchFamily="34" charset="0"/>
              </a:rPr>
              <a:t>căn</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có</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đột</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biến</a:t>
            </a:r>
            <a:r>
              <a:rPr lang="en-GB" sz="1800" b="1" dirty="0">
                <a:solidFill>
                  <a:srgbClr val="0070C0"/>
                </a:solidFill>
                <a:latin typeface="+mj-lt"/>
                <a:ea typeface="Tahoma" panose="020B0604030504040204" pitchFamily="34" charset="0"/>
                <a:cs typeface="Tahoma" panose="020B0604030504040204" pitchFamily="34" charset="0"/>
              </a:rPr>
              <a:t> EGFR</a:t>
            </a:r>
            <a:r>
              <a:rPr lang="en-GB" sz="1800" b="1" dirty="0">
                <a:solidFill>
                  <a:srgbClr val="FF0000"/>
                </a:solidFill>
                <a:latin typeface="+mj-lt"/>
                <a:ea typeface="Tahoma" panose="020B0604030504040204" pitchFamily="34" charset="0"/>
                <a:cs typeface="Tahoma" panose="020B0604030504040204" pitchFamily="34" charset="0"/>
              </a:rPr>
              <a:t> </a:t>
            </a:r>
            <a:r>
              <a:rPr lang="en-GB" sz="1800" dirty="0">
                <a:latin typeface="+mj-lt"/>
                <a:ea typeface="Tahoma" panose="020B0604030504040204" pitchFamily="34" charset="0"/>
                <a:cs typeface="Tahoma" panose="020B0604030504040204" pitchFamily="34" charset="0"/>
              </a:rPr>
              <a:t>(</a:t>
            </a:r>
            <a:r>
              <a:rPr lang="en-GB" sz="1800" dirty="0" err="1">
                <a:latin typeface="+mj-lt"/>
                <a:ea typeface="Tahoma" panose="020B0604030504040204" pitchFamily="34" charset="0"/>
                <a:cs typeface="Tahoma" panose="020B0604030504040204" pitchFamily="34" charset="0"/>
              </a:rPr>
              <a:t>thụ</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thể</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yếu</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tố</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tăng</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trưởng</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biểu</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bì</a:t>
            </a:r>
            <a:r>
              <a:rPr lang="en-GB" sz="1800" dirty="0">
                <a:latin typeface="+mj-lt"/>
                <a:ea typeface="Tahoma" panose="020B0604030504040204" pitchFamily="34" charset="0"/>
                <a:cs typeface="Tahoma" panose="020B0604030504040204" pitchFamily="34" charset="0"/>
              </a:rPr>
              <a:t>)</a:t>
            </a:r>
            <a:r>
              <a:rPr lang="vi-VN"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cho</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bệnh</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nhân</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trưởng</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thành</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chưa</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được</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điều</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trị</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trước</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đó</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bằng</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thuốc</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ức</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chế</a:t>
            </a:r>
            <a:r>
              <a:rPr lang="en-GB" sz="1800" dirty="0">
                <a:latin typeface="+mj-lt"/>
                <a:ea typeface="Tahoma" panose="020B0604030504040204" pitchFamily="34" charset="0"/>
                <a:cs typeface="Tahoma" panose="020B0604030504040204" pitchFamily="34" charset="0"/>
              </a:rPr>
              <a:t> EGFR Tyrosine Kinase</a:t>
            </a:r>
            <a:r>
              <a:rPr lang="en-GB" sz="1800" i="1" dirty="0">
                <a:latin typeface="+mj-lt"/>
                <a:ea typeface="Tahoma" panose="020B0604030504040204" pitchFamily="34" charset="0"/>
                <a:cs typeface="Tahoma" panose="020B0604030504040204" pitchFamily="34" charset="0"/>
              </a:rPr>
              <a:t>.</a:t>
            </a:r>
          </a:p>
          <a:p>
            <a:pPr marL="269875" indent="0">
              <a:lnSpc>
                <a:spcPct val="100000"/>
              </a:lnSpc>
              <a:buNone/>
            </a:pPr>
            <a:r>
              <a:rPr lang="en-GB" sz="1800" b="1" dirty="0">
                <a:solidFill>
                  <a:srgbClr val="0070C0"/>
                </a:solidFill>
                <a:latin typeface="+mj-lt"/>
                <a:ea typeface="Tahoma" panose="020B0604030504040204" pitchFamily="34" charset="0"/>
                <a:cs typeface="Tahoma" panose="020B0604030504040204" pitchFamily="34" charset="0"/>
              </a:rPr>
              <a:t>2. Afatinib </a:t>
            </a:r>
            <a:r>
              <a:rPr lang="en-GB" sz="1800" dirty="0" err="1">
                <a:latin typeface="+mj-lt"/>
                <a:ea typeface="Tahoma" panose="020B0604030504040204" pitchFamily="34" charset="0"/>
                <a:cs typeface="Tahoma" panose="020B0604030504040204" pitchFamily="34" charset="0"/>
              </a:rPr>
              <a:t>được</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chỉ</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định</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điều</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trị</a:t>
            </a:r>
            <a:r>
              <a:rPr lang="en-GB" sz="1800" dirty="0">
                <a:latin typeface="+mj-lt"/>
                <a:ea typeface="Tahoma" panose="020B0604030504040204" pitchFamily="34" charset="0"/>
                <a:cs typeface="Tahoma" panose="020B0604030504040204" pitchFamily="34" charset="0"/>
              </a:rPr>
              <a:t> </a:t>
            </a:r>
            <a:r>
              <a:rPr lang="en-GB" sz="1800" b="1" dirty="0">
                <a:solidFill>
                  <a:srgbClr val="0070C0"/>
                </a:solidFill>
                <a:latin typeface="+mj-lt"/>
                <a:ea typeface="Tahoma" panose="020B0604030504040204" pitchFamily="34" charset="0"/>
                <a:cs typeface="Tahoma" panose="020B0604030504040204" pitchFamily="34" charset="0"/>
              </a:rPr>
              <a:t>Ung </a:t>
            </a:r>
            <a:r>
              <a:rPr lang="en-GB" sz="1800" b="1" dirty="0" err="1">
                <a:solidFill>
                  <a:srgbClr val="0070C0"/>
                </a:solidFill>
                <a:latin typeface="+mj-lt"/>
                <a:ea typeface="Tahoma" panose="020B0604030504040204" pitchFamily="34" charset="0"/>
                <a:cs typeface="Tahoma" panose="020B0604030504040204" pitchFamily="34" charset="0"/>
              </a:rPr>
              <a:t>thư</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phổi</a:t>
            </a:r>
            <a:r>
              <a:rPr lang="en-GB" sz="1800" b="1" dirty="0">
                <a:solidFill>
                  <a:srgbClr val="0070C0"/>
                </a:solidFill>
                <a:latin typeface="+mj-lt"/>
                <a:ea typeface="Tahoma" panose="020B0604030504040204" pitchFamily="34" charset="0"/>
                <a:cs typeface="Tahoma" panose="020B0604030504040204" pitchFamily="34" charset="0"/>
              </a:rPr>
              <a:t> KTBN,</a:t>
            </a:r>
            <a:r>
              <a:rPr lang="vi-VN"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thuộc</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loại</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tế</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bào</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vảy</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tiến</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xa</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tại</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chỗ</a:t>
            </a:r>
            <a:r>
              <a:rPr lang="en-GB" sz="1800" b="1" dirty="0">
                <a:solidFill>
                  <a:srgbClr val="0070C0"/>
                </a:solidFill>
                <a:latin typeface="+mj-lt"/>
                <a:ea typeface="Tahoma" panose="020B0604030504040204" pitchFamily="34" charset="0"/>
                <a:cs typeface="Tahoma" panose="020B0604030504040204" pitchFamily="34" charset="0"/>
              </a:rPr>
              <a:t> </a:t>
            </a:r>
            <a:r>
              <a:rPr lang="en-GB" sz="1800" b="1" dirty="0" err="1">
                <a:solidFill>
                  <a:srgbClr val="0070C0"/>
                </a:solidFill>
                <a:latin typeface="+mj-lt"/>
                <a:ea typeface="Tahoma" panose="020B0604030504040204" pitchFamily="34" charset="0"/>
                <a:cs typeface="Tahoma" panose="020B0604030504040204" pitchFamily="34" charset="0"/>
              </a:rPr>
              <a:t>hoặc</a:t>
            </a:r>
            <a:r>
              <a:rPr lang="en-GB" sz="1800" b="1" dirty="0">
                <a:solidFill>
                  <a:srgbClr val="0070C0"/>
                </a:solidFill>
                <a:latin typeface="+mj-lt"/>
                <a:ea typeface="Tahoma" panose="020B0604030504040204" pitchFamily="34" charset="0"/>
                <a:cs typeface="Tahoma" panose="020B0604030504040204" pitchFamily="34" charset="0"/>
              </a:rPr>
              <a:t> di </a:t>
            </a:r>
            <a:r>
              <a:rPr lang="en-GB" sz="1800" b="1" dirty="0" err="1">
                <a:solidFill>
                  <a:srgbClr val="0070C0"/>
                </a:solidFill>
                <a:latin typeface="+mj-lt"/>
                <a:ea typeface="Tahoma" panose="020B0604030504040204" pitchFamily="34" charset="0"/>
                <a:cs typeface="Tahoma" panose="020B0604030504040204" pitchFamily="34" charset="0"/>
              </a:rPr>
              <a:t>căn</a:t>
            </a:r>
            <a:r>
              <a:rPr lang="vi-VN" sz="1800" dirty="0">
                <a:solidFill>
                  <a:srgbClr val="0070C0"/>
                </a:solidFill>
                <a:latin typeface="+mj-lt"/>
                <a:ea typeface="Tahoma" panose="020B0604030504040204" pitchFamily="34" charset="0"/>
                <a:cs typeface="Tahoma" panose="020B0604030504040204" pitchFamily="34" charset="0"/>
              </a:rPr>
              <a:t>, đang hoặc đã được hóa trị liệu bằng các dẫn chất của platin. </a:t>
            </a:r>
            <a:endParaRPr lang="en-GB" sz="1800" b="1" dirty="0">
              <a:solidFill>
                <a:srgbClr val="0070C0"/>
              </a:solidFill>
              <a:latin typeface="+mj-lt"/>
              <a:ea typeface="Tahoma" panose="020B0604030504040204" pitchFamily="34" charset="0"/>
              <a:cs typeface="Tahoma" panose="020B0604030504040204" pitchFamily="34" charset="0"/>
            </a:endParaRPr>
          </a:p>
          <a:p>
            <a:pPr>
              <a:lnSpc>
                <a:spcPct val="100000"/>
              </a:lnSpc>
            </a:pPr>
            <a:r>
              <a:rPr lang="en-US" sz="1800" b="1" dirty="0" err="1">
                <a:latin typeface="+mj-lt"/>
                <a:ea typeface="Tahoma" panose="020B0604030504040204" pitchFamily="34" charset="0"/>
                <a:cs typeface="Tahoma" panose="020B0604030504040204" pitchFamily="34" charset="0"/>
              </a:rPr>
              <a:t>Chống</a:t>
            </a:r>
            <a:r>
              <a:rPr lang="en-US" sz="1800" b="1" dirty="0">
                <a:latin typeface="+mj-lt"/>
                <a:ea typeface="Tahoma" panose="020B0604030504040204" pitchFamily="34" charset="0"/>
                <a:cs typeface="Tahoma" panose="020B0604030504040204" pitchFamily="34" charset="0"/>
              </a:rPr>
              <a:t> </a:t>
            </a:r>
            <a:r>
              <a:rPr lang="en-US" sz="1800" b="1" dirty="0" err="1">
                <a:latin typeface="+mj-lt"/>
                <a:ea typeface="Tahoma" panose="020B0604030504040204" pitchFamily="34" charset="0"/>
                <a:cs typeface="Tahoma" panose="020B0604030504040204" pitchFamily="34" charset="0"/>
              </a:rPr>
              <a:t>chỉ</a:t>
            </a:r>
            <a:r>
              <a:rPr lang="en-US" sz="1800" b="1" dirty="0">
                <a:latin typeface="+mj-lt"/>
                <a:ea typeface="Tahoma" panose="020B0604030504040204" pitchFamily="34" charset="0"/>
                <a:cs typeface="Tahoma" panose="020B0604030504040204" pitchFamily="34" charset="0"/>
              </a:rPr>
              <a:t> </a:t>
            </a:r>
            <a:r>
              <a:rPr lang="en-US" sz="1800" b="1" dirty="0" err="1">
                <a:latin typeface="+mj-lt"/>
                <a:ea typeface="Tahoma" panose="020B0604030504040204" pitchFamily="34" charset="0"/>
                <a:cs typeface="Tahoma" panose="020B0604030504040204" pitchFamily="34" charset="0"/>
              </a:rPr>
              <a:t>định</a:t>
            </a:r>
            <a:r>
              <a:rPr lang="en-US" sz="1800" b="1" dirty="0">
                <a:latin typeface="+mj-lt"/>
                <a:ea typeface="Tahoma" panose="020B0604030504040204" pitchFamily="34" charset="0"/>
                <a:cs typeface="Tahoma" panose="020B0604030504040204" pitchFamily="34" charset="0"/>
              </a:rPr>
              <a:t>: </a:t>
            </a:r>
            <a:r>
              <a:rPr lang="vi-VN" sz="1800" dirty="0">
                <a:latin typeface="+mj-lt"/>
                <a:ea typeface="Tahoma" panose="020B0604030504040204" pitchFamily="34" charset="0"/>
                <a:cs typeface="Tahoma" panose="020B0604030504040204" pitchFamily="34" charset="0"/>
              </a:rPr>
              <a:t>Ở</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những</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bệnh</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nhân</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quá</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mẫn</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với</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afatinib</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hoặc</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với</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bất</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kỳ</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tá</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dược</a:t>
            </a:r>
            <a:r>
              <a:rPr lang="en-GB" sz="1800" dirty="0">
                <a:latin typeface="+mj-lt"/>
                <a:ea typeface="Tahoma" panose="020B0604030504040204" pitchFamily="34" charset="0"/>
                <a:cs typeface="Tahoma" panose="020B0604030504040204" pitchFamily="34" charset="0"/>
              </a:rPr>
              <a:t> </a:t>
            </a:r>
            <a:r>
              <a:rPr lang="en-GB" sz="1800" dirty="0" err="1">
                <a:latin typeface="+mj-lt"/>
                <a:ea typeface="Tahoma" panose="020B0604030504040204" pitchFamily="34" charset="0"/>
                <a:cs typeface="Tahoma" panose="020B0604030504040204" pitchFamily="34" charset="0"/>
              </a:rPr>
              <a:t>nào</a:t>
            </a:r>
            <a:endParaRPr lang="en-GB" sz="1800" dirty="0">
              <a:latin typeface="+mj-lt"/>
              <a:ea typeface="Tahoma" panose="020B0604030504040204" pitchFamily="34" charset="0"/>
              <a:cs typeface="Tahoma" panose="020B0604030504040204" pitchFamily="34" charset="0"/>
            </a:endParaRPr>
          </a:p>
          <a:p>
            <a:pPr>
              <a:lnSpc>
                <a:spcPct val="150000"/>
              </a:lnSpc>
              <a:spcBef>
                <a:spcPts val="0"/>
              </a:spcBef>
              <a:spcAft>
                <a:spcPts val="0"/>
              </a:spcAft>
            </a:pPr>
            <a:r>
              <a:rPr lang="en-US" sz="1800" b="1" dirty="0" err="1">
                <a:ea typeface="Tahoma" panose="020B0604030504040204" pitchFamily="34" charset="0"/>
                <a:cs typeface="Tahoma" panose="020B0604030504040204" pitchFamily="34" charset="0"/>
              </a:rPr>
              <a:t>Liều</a:t>
            </a:r>
            <a:r>
              <a:rPr lang="en-US" sz="1800" b="1" dirty="0">
                <a:ea typeface="Tahoma" panose="020B0604030504040204" pitchFamily="34" charset="0"/>
                <a:cs typeface="Tahoma" panose="020B0604030504040204" pitchFamily="34" charset="0"/>
              </a:rPr>
              <a:t> </a:t>
            </a:r>
            <a:r>
              <a:rPr lang="en-US" sz="1800" b="1" dirty="0" err="1">
                <a:ea typeface="Tahoma" panose="020B0604030504040204" pitchFamily="34" charset="0"/>
                <a:cs typeface="Tahoma" panose="020B0604030504040204" pitchFamily="34" charset="0"/>
              </a:rPr>
              <a:t>tiêu</a:t>
            </a:r>
            <a:r>
              <a:rPr lang="en-US" sz="1800" b="1" dirty="0">
                <a:ea typeface="Tahoma" panose="020B0604030504040204" pitchFamily="34" charset="0"/>
                <a:cs typeface="Tahoma" panose="020B0604030504040204" pitchFamily="34" charset="0"/>
              </a:rPr>
              <a:t> </a:t>
            </a:r>
            <a:r>
              <a:rPr lang="en-US" sz="1800" b="1" dirty="0" err="1">
                <a:ea typeface="Tahoma" panose="020B0604030504040204" pitchFamily="34" charset="0"/>
                <a:cs typeface="Tahoma" panose="020B0604030504040204" pitchFamily="34" charset="0"/>
              </a:rPr>
              <a:t>chuẩn</a:t>
            </a:r>
            <a:r>
              <a:rPr lang="en-US" sz="1800" b="1" dirty="0">
                <a:ea typeface="Tahoma" panose="020B0604030504040204" pitchFamily="34" charset="0"/>
                <a:cs typeface="Tahoma" panose="020B0604030504040204" pitchFamily="34" charset="0"/>
              </a:rPr>
              <a:t>: </a:t>
            </a:r>
            <a:r>
              <a:rPr lang="en-US" sz="1800" dirty="0">
                <a:ea typeface="Tahoma" panose="020B0604030504040204" pitchFamily="34" charset="0"/>
                <a:cs typeface="Tahoma" panose="020B0604030504040204" pitchFamily="34" charset="0"/>
              </a:rPr>
              <a:t>40 mg </a:t>
            </a:r>
            <a:r>
              <a:rPr lang="en-US" sz="1800" dirty="0" err="1">
                <a:ea typeface="Tahoma" panose="020B0604030504040204" pitchFamily="34" charset="0"/>
                <a:cs typeface="Tahoma" panose="020B0604030504040204" pitchFamily="34" charset="0"/>
              </a:rPr>
              <a:t>một</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lần</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mỗi</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ngày</a:t>
            </a:r>
            <a:r>
              <a:rPr lang="en-US" sz="1800" dirty="0">
                <a:ea typeface="Tahoma" panose="020B0604030504040204" pitchFamily="34" charset="0"/>
                <a:cs typeface="Tahoma" panose="020B0604030504040204" pitchFamily="34" charset="0"/>
              </a:rPr>
              <a:t> </a:t>
            </a:r>
          </a:p>
          <a:p>
            <a:pPr>
              <a:lnSpc>
                <a:spcPct val="150000"/>
              </a:lnSpc>
              <a:spcBef>
                <a:spcPts val="0"/>
              </a:spcBef>
              <a:spcAft>
                <a:spcPts val="0"/>
              </a:spcAft>
            </a:pPr>
            <a:r>
              <a:rPr lang="en-US" sz="1800" b="1" dirty="0" err="1">
                <a:ea typeface="Tahoma" panose="020B0604030504040204" pitchFamily="34" charset="0"/>
                <a:cs typeface="Tahoma" panose="020B0604030504040204" pitchFamily="34" charset="0"/>
              </a:rPr>
              <a:t>Sử</a:t>
            </a:r>
            <a:r>
              <a:rPr lang="en-US" sz="1800" b="1" dirty="0">
                <a:ea typeface="Tahoma" panose="020B0604030504040204" pitchFamily="34" charset="0"/>
                <a:cs typeface="Tahoma" panose="020B0604030504040204" pitchFamily="34" charset="0"/>
              </a:rPr>
              <a:t> </a:t>
            </a:r>
            <a:r>
              <a:rPr lang="en-US" sz="1800" b="1" dirty="0" err="1">
                <a:ea typeface="Tahoma" panose="020B0604030504040204" pitchFamily="34" charset="0"/>
                <a:cs typeface="Tahoma" panose="020B0604030504040204" pitchFamily="34" charset="0"/>
              </a:rPr>
              <a:t>dụng</a:t>
            </a:r>
            <a:r>
              <a:rPr lang="en-US" sz="1800" b="1" dirty="0">
                <a:ea typeface="Tahoma" panose="020B0604030504040204" pitchFamily="34" charset="0"/>
                <a:cs typeface="Tahoma" panose="020B0604030504040204" pitchFamily="34" charset="0"/>
              </a:rPr>
              <a:t>: </a:t>
            </a:r>
          </a:p>
          <a:p>
            <a:pPr lvl="1">
              <a:lnSpc>
                <a:spcPct val="100000"/>
              </a:lnSpc>
              <a:spcAft>
                <a:spcPts val="0"/>
              </a:spcAft>
              <a:buFont typeface="Wingdings" panose="05000000000000000000" pitchFamily="2" charset="2"/>
              <a:buChar char="§"/>
            </a:pPr>
            <a:r>
              <a:rPr lang="en-US" sz="1800" dirty="0" err="1">
                <a:ea typeface="Tahoma" panose="020B0604030504040204" pitchFamily="34" charset="0"/>
                <a:cs typeface="Tahoma" panose="020B0604030504040204" pitchFamily="34" charset="0"/>
              </a:rPr>
              <a:t>Uống</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viên</a:t>
            </a:r>
            <a:r>
              <a:rPr lang="en-US" sz="1800" dirty="0">
                <a:ea typeface="Tahoma" panose="020B0604030504040204" pitchFamily="34" charset="0"/>
                <a:cs typeface="Tahoma" panose="020B0604030504040204" pitchFamily="34" charset="0"/>
              </a:rPr>
              <a:t> bao film) </a:t>
            </a:r>
            <a:r>
              <a:rPr lang="en-US" sz="1800" dirty="0" err="1">
                <a:ea typeface="Tahoma" panose="020B0604030504040204" pitchFamily="34" charset="0"/>
                <a:cs typeface="Tahoma" panose="020B0604030504040204" pitchFamily="34" charset="0"/>
              </a:rPr>
              <a:t>với</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một</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ly</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đầy</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nước</a:t>
            </a:r>
            <a:endParaRPr lang="en-US" sz="1800" dirty="0">
              <a:ea typeface="Tahoma" panose="020B0604030504040204" pitchFamily="34" charset="0"/>
              <a:cs typeface="Tahoma" panose="020B0604030504040204" pitchFamily="34" charset="0"/>
            </a:endParaRPr>
          </a:p>
          <a:p>
            <a:pPr lvl="1">
              <a:lnSpc>
                <a:spcPct val="100000"/>
              </a:lnSpc>
              <a:spcAft>
                <a:spcPts val="0"/>
              </a:spcAft>
              <a:buFont typeface="Wingdings" panose="05000000000000000000" pitchFamily="2" charset="2"/>
              <a:buChar char="§"/>
            </a:pPr>
            <a:r>
              <a:rPr lang="en-GB" sz="1800" dirty="0" err="1">
                <a:ea typeface="Tahoma" panose="020B0604030504040204" pitchFamily="34" charset="0"/>
                <a:cs typeface="Tahoma" panose="020B0604030504040204" pitchFamily="34" charset="0"/>
              </a:rPr>
              <a:t>Không</a:t>
            </a:r>
            <a:r>
              <a:rPr lang="en-GB" sz="1800" dirty="0">
                <a:ea typeface="Tahoma" panose="020B0604030504040204" pitchFamily="34" charset="0"/>
                <a:cs typeface="Tahoma" panose="020B0604030504040204" pitchFamily="34" charset="0"/>
              </a:rPr>
              <a:t> </a:t>
            </a:r>
            <a:r>
              <a:rPr lang="en-GB" sz="1800" dirty="0" err="1">
                <a:ea typeface="Tahoma" panose="020B0604030504040204" pitchFamily="34" charset="0"/>
                <a:cs typeface="Tahoma" panose="020B0604030504040204" pitchFamily="34" charset="0"/>
              </a:rPr>
              <a:t>quá</a:t>
            </a:r>
            <a:r>
              <a:rPr lang="en-GB" sz="1800" dirty="0">
                <a:ea typeface="Tahoma" panose="020B0604030504040204" pitchFamily="34" charset="0"/>
                <a:cs typeface="Tahoma" panose="020B0604030504040204" pitchFamily="34" charset="0"/>
              </a:rPr>
              <a:t> </a:t>
            </a:r>
            <a:r>
              <a:rPr lang="en-GB" sz="1800" dirty="0" err="1">
                <a:ea typeface="Tahoma" panose="020B0604030504040204" pitchFamily="34" charset="0"/>
                <a:cs typeface="Tahoma" panose="020B0604030504040204" pitchFamily="34" charset="0"/>
              </a:rPr>
              <a:t>gần</a:t>
            </a:r>
            <a:r>
              <a:rPr lang="en-GB" sz="1800" dirty="0">
                <a:ea typeface="Tahoma" panose="020B0604030504040204" pitchFamily="34" charset="0"/>
                <a:cs typeface="Tahoma" panose="020B0604030504040204" pitchFamily="34" charset="0"/>
              </a:rPr>
              <a:t> </a:t>
            </a:r>
            <a:r>
              <a:rPr lang="en-GB" sz="1800" dirty="0" err="1">
                <a:ea typeface="Tahoma" panose="020B0604030504040204" pitchFamily="34" charset="0"/>
                <a:cs typeface="Tahoma" panose="020B0604030504040204" pitchFamily="34" charset="0"/>
              </a:rPr>
              <a:t>bữa</a:t>
            </a:r>
            <a:r>
              <a:rPr lang="en-GB" sz="1800" dirty="0">
                <a:ea typeface="Tahoma" panose="020B0604030504040204" pitchFamily="34" charset="0"/>
                <a:cs typeface="Tahoma" panose="020B0604030504040204" pitchFamily="34" charset="0"/>
              </a:rPr>
              <a:t> </a:t>
            </a:r>
            <a:r>
              <a:rPr lang="en-GB" sz="1800" dirty="0" err="1">
                <a:ea typeface="Tahoma" panose="020B0604030504040204" pitchFamily="34" charset="0"/>
                <a:cs typeface="Tahoma" panose="020B0604030504040204" pitchFamily="34" charset="0"/>
              </a:rPr>
              <a:t>ăn</a:t>
            </a:r>
            <a:endParaRPr lang="en-GB" sz="1800" dirty="0">
              <a:ea typeface="Tahoma" panose="020B0604030504040204" pitchFamily="34" charset="0"/>
              <a:cs typeface="Tahoma" panose="020B0604030504040204" pitchFamily="34" charset="0"/>
            </a:endParaRPr>
          </a:p>
          <a:p>
            <a:pPr>
              <a:lnSpc>
                <a:spcPct val="100000"/>
              </a:lnSpc>
            </a:pPr>
            <a:r>
              <a:rPr lang="en-US" sz="1800" dirty="0" err="1">
                <a:ea typeface="Tahoma" panose="020B0604030504040204" pitchFamily="34" charset="0"/>
                <a:cs typeface="Tahoma" panose="020B0604030504040204" pitchFamily="34" charset="0"/>
              </a:rPr>
              <a:t>Nhiều</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hàm</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lượng</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khác</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nhau</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giúp</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thuận</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tiện</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điều</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chỉnh</a:t>
            </a:r>
            <a:r>
              <a:rPr lang="en-US" sz="1800" dirty="0">
                <a:ea typeface="Tahoma" panose="020B0604030504040204" pitchFamily="34" charset="0"/>
                <a:cs typeface="Tahoma" panose="020B0604030504040204" pitchFamily="34" charset="0"/>
              </a:rPr>
              <a:t> </a:t>
            </a:r>
            <a:r>
              <a:rPr lang="en-US" sz="1800" dirty="0" err="1">
                <a:ea typeface="Tahoma" panose="020B0604030504040204" pitchFamily="34" charset="0"/>
                <a:cs typeface="Tahoma" panose="020B0604030504040204" pitchFamily="34" charset="0"/>
              </a:rPr>
              <a:t>liều</a:t>
            </a:r>
            <a:r>
              <a:rPr lang="en-US" sz="1800" dirty="0">
                <a:ea typeface="Tahoma" panose="020B0604030504040204" pitchFamily="34" charset="0"/>
                <a:cs typeface="Tahoma" panose="020B0604030504040204" pitchFamily="34" charset="0"/>
              </a:rPr>
              <a:t>: 40mg, 30mg, 20mg</a:t>
            </a:r>
          </a:p>
          <a:p>
            <a:pPr>
              <a:lnSpc>
                <a:spcPct val="100000"/>
              </a:lnSpc>
            </a:pPr>
            <a:endParaRPr lang="en-US" sz="1800" dirty="0">
              <a:latin typeface="+mj-lt"/>
              <a:ea typeface="Tahoma" panose="020B0604030504040204" pitchFamily="34" charset="0"/>
              <a:cs typeface="Tahoma" panose="020B0604030504040204" pitchFamily="34" charset="0"/>
            </a:endParaRPr>
          </a:p>
        </p:txBody>
      </p:sp>
      <p:sp>
        <p:nvSpPr>
          <p:cNvPr id="6" name="TextBox 5"/>
          <p:cNvSpPr txBox="1"/>
          <p:nvPr/>
        </p:nvSpPr>
        <p:spPr>
          <a:xfrm>
            <a:off x="841645" y="6288777"/>
            <a:ext cx="4166886" cy="246221"/>
          </a:xfrm>
          <a:prstGeom prst="rect">
            <a:avLst/>
          </a:prstGeom>
          <a:noFill/>
        </p:spPr>
        <p:txBody>
          <a:bodyPr wrap="square" rtlCol="0">
            <a:spAutoFit/>
          </a:bodyPr>
          <a:lstStyle/>
          <a:p>
            <a:r>
              <a:rPr lang="en-US" sz="1000" dirty="0" err="1">
                <a:latin typeface="+mj-lt"/>
                <a:ea typeface="Tahoma" panose="020B0604030504040204" pitchFamily="34" charset="0"/>
                <a:cs typeface="Tahoma" panose="020B0604030504040204" pitchFamily="34" charset="0"/>
              </a:rPr>
              <a:t>Hướng</a:t>
            </a:r>
            <a:r>
              <a:rPr lang="en-US" sz="1000" dirty="0">
                <a:latin typeface="+mj-lt"/>
                <a:ea typeface="Tahoma" panose="020B0604030504040204" pitchFamily="34" charset="0"/>
                <a:cs typeface="Tahoma" panose="020B0604030504040204" pitchFamily="34" charset="0"/>
              </a:rPr>
              <a:t> </a:t>
            </a:r>
            <a:r>
              <a:rPr lang="en-US" sz="1000" dirty="0" err="1">
                <a:latin typeface="+mj-lt"/>
                <a:ea typeface="Tahoma" panose="020B0604030504040204" pitchFamily="34" charset="0"/>
                <a:cs typeface="Tahoma" panose="020B0604030504040204" pitchFamily="34" charset="0"/>
              </a:rPr>
              <a:t>dẫn</a:t>
            </a:r>
            <a:r>
              <a:rPr lang="en-US" sz="1000" dirty="0">
                <a:latin typeface="+mj-lt"/>
                <a:ea typeface="Tahoma" panose="020B0604030504040204" pitchFamily="34" charset="0"/>
                <a:cs typeface="Tahoma" panose="020B0604030504040204" pitchFamily="34" charset="0"/>
              </a:rPr>
              <a:t> </a:t>
            </a:r>
            <a:r>
              <a:rPr lang="en-US" sz="1000" dirty="0" err="1">
                <a:latin typeface="+mj-lt"/>
                <a:ea typeface="Tahoma" panose="020B0604030504040204" pitchFamily="34" charset="0"/>
                <a:cs typeface="Tahoma" panose="020B0604030504040204" pitchFamily="34" charset="0"/>
              </a:rPr>
              <a:t>sử</a:t>
            </a:r>
            <a:r>
              <a:rPr lang="en-US" sz="1000" dirty="0">
                <a:latin typeface="+mj-lt"/>
                <a:ea typeface="Tahoma" panose="020B0604030504040204" pitchFamily="34" charset="0"/>
                <a:cs typeface="Tahoma" panose="020B0604030504040204" pitchFamily="34" charset="0"/>
              </a:rPr>
              <a:t> </a:t>
            </a:r>
            <a:r>
              <a:rPr lang="en-US" sz="1000" dirty="0" err="1">
                <a:latin typeface="+mj-lt"/>
                <a:ea typeface="Tahoma" panose="020B0604030504040204" pitchFamily="34" charset="0"/>
                <a:cs typeface="Tahoma" panose="020B0604030504040204" pitchFamily="34" charset="0"/>
              </a:rPr>
              <a:t>dụng</a:t>
            </a:r>
            <a:r>
              <a:rPr lang="en-US" sz="1000" dirty="0">
                <a:latin typeface="+mj-lt"/>
                <a:ea typeface="Tahoma" panose="020B0604030504040204" pitchFamily="34" charset="0"/>
                <a:cs typeface="Tahoma" panose="020B0604030504040204" pitchFamily="34" charset="0"/>
              </a:rPr>
              <a:t> </a:t>
            </a:r>
            <a:r>
              <a:rPr lang="en-US" sz="1000" dirty="0" err="1">
                <a:latin typeface="+mj-lt"/>
                <a:ea typeface="Tahoma" panose="020B0604030504040204" pitchFamily="34" charset="0"/>
                <a:cs typeface="Tahoma" panose="020B0604030504040204" pitchFamily="34" charset="0"/>
              </a:rPr>
              <a:t>thuốc</a:t>
            </a:r>
            <a:r>
              <a:rPr lang="en-US" sz="1000" dirty="0">
                <a:latin typeface="+mj-lt"/>
                <a:ea typeface="Tahoma" panose="020B0604030504040204" pitchFamily="34" charset="0"/>
                <a:cs typeface="Tahoma" panose="020B0604030504040204" pitchFamily="34" charset="0"/>
              </a:rPr>
              <a:t> Afatinib</a:t>
            </a:r>
          </a:p>
        </p:txBody>
      </p:sp>
    </p:spTree>
    <p:extLst>
      <p:ext uri="{BB962C8B-B14F-4D97-AF65-F5344CB8AC3E}">
        <p14:creationId xmlns:p14="http://schemas.microsoft.com/office/powerpoint/2010/main" val="628017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D210C3F-F39E-41D3-84A0-253C35A85133}"/>
              </a:ext>
            </a:extLst>
          </p:cNvPr>
          <p:cNvSpPr/>
          <p:nvPr/>
        </p:nvSpPr>
        <p:spPr>
          <a:xfrm>
            <a:off x="853440" y="1175652"/>
            <a:ext cx="8937323" cy="4772297"/>
          </a:xfrm>
          <a:prstGeom prst="rect">
            <a:avLst/>
          </a:prstGeom>
          <a:solidFill>
            <a:schemeClr val="accent5">
              <a:lumMod val="40000"/>
              <a:lumOff val="60000"/>
            </a:schemeClr>
          </a:solidFill>
        </p:spPr>
        <p:txBody>
          <a:bodyPr wrap="square" lIns="45720" rIns="45720" rtlCol="0" anchor="ctr">
            <a:spAutoFit/>
          </a:bodyPr>
          <a:lstStyle/>
          <a:p>
            <a:pPr algn="ctr" defTabSz="341710">
              <a:tabLst>
                <a:tab pos="1546225" algn="r"/>
              </a:tabLst>
            </a:pPr>
            <a:endParaRPr lang="vi-VN" sz="1400" b="1" dirty="0" err="1">
              <a:latin typeface="+mj-lt"/>
            </a:endParaRPr>
          </a:p>
        </p:txBody>
      </p:sp>
      <p:sp>
        <p:nvSpPr>
          <p:cNvPr id="3" name="Down Arrow 2"/>
          <p:cNvSpPr/>
          <p:nvPr/>
        </p:nvSpPr>
        <p:spPr>
          <a:xfrm>
            <a:off x="7837708" y="2380757"/>
            <a:ext cx="931543" cy="2235828"/>
          </a:xfrm>
          <a:prstGeom prst="downArrow">
            <a:avLst/>
          </a:prstGeom>
          <a:solidFill>
            <a:schemeClr val="bg1"/>
          </a:solidFill>
          <a:ln w="63500" cap="rnd">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GB">
              <a:solidFill>
                <a:prstClr val="white"/>
              </a:solidFill>
            </a:endParaRPr>
          </a:p>
        </p:txBody>
      </p:sp>
      <p:sp>
        <p:nvSpPr>
          <p:cNvPr id="5" name="Rounded Rectangle 4"/>
          <p:cNvSpPr/>
          <p:nvPr/>
        </p:nvSpPr>
        <p:spPr>
          <a:xfrm>
            <a:off x="2401237" y="2524333"/>
            <a:ext cx="4048474" cy="1283514"/>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marL="285750" indent="-285750" defTabSz="914103">
              <a:buFont typeface="Arial" panose="020B0604020202020204" pitchFamily="34" charset="0"/>
              <a:buChar char="•"/>
              <a:defRPr/>
            </a:pPr>
            <a:r>
              <a:rPr lang="en-GB" sz="1600" dirty="0">
                <a:solidFill>
                  <a:srgbClr val="000000"/>
                </a:solidFill>
              </a:rPr>
              <a:t>Biến cố bất lợi độ ≥3</a:t>
            </a:r>
          </a:p>
          <a:p>
            <a:pPr marL="285750" indent="-285750" defTabSz="914103">
              <a:buFont typeface="Arial" panose="020B0604020202020204" pitchFamily="34" charset="0"/>
              <a:buChar char="•"/>
              <a:defRPr/>
            </a:pPr>
            <a:r>
              <a:rPr lang="en-GB" sz="1600" dirty="0">
                <a:solidFill>
                  <a:srgbClr val="000000"/>
                </a:solidFill>
              </a:rPr>
              <a:t>Độ 2 kéo dài (≥7 ngày liên tiếp)</a:t>
            </a:r>
          </a:p>
          <a:p>
            <a:pPr marL="285750" indent="-285750" defTabSz="914103">
              <a:buFont typeface="Arial" panose="020B0604020202020204" pitchFamily="34" charset="0"/>
              <a:buChar char="•"/>
              <a:defRPr/>
            </a:pPr>
            <a:r>
              <a:rPr lang="en-GB" sz="1600" b="1" dirty="0">
                <a:solidFill>
                  <a:srgbClr val="000000"/>
                </a:solidFill>
              </a:rPr>
              <a:t>Tiêu chảy</a:t>
            </a:r>
            <a:r>
              <a:rPr lang="en-GB" sz="1600" dirty="0">
                <a:solidFill>
                  <a:srgbClr val="000000"/>
                </a:solidFill>
              </a:rPr>
              <a:t> độ 2 (&gt;48 giờ dù đã chăm sóc tối ưu)</a:t>
            </a:r>
          </a:p>
          <a:p>
            <a:pPr marL="285750" indent="-285750" defTabSz="914103">
              <a:buFont typeface="Arial" panose="020B0604020202020204" pitchFamily="34" charset="0"/>
              <a:buChar char="•"/>
              <a:defRPr/>
            </a:pPr>
            <a:r>
              <a:rPr lang="en-GB" sz="1600" b="1" dirty="0">
                <a:solidFill>
                  <a:srgbClr val="000000"/>
                </a:solidFill>
              </a:rPr>
              <a:t>Suy thận </a:t>
            </a:r>
            <a:r>
              <a:rPr lang="en-GB" sz="1600" dirty="0">
                <a:solidFill>
                  <a:srgbClr val="000000"/>
                </a:solidFill>
              </a:rPr>
              <a:t>độ 2 nặng thêm</a:t>
            </a:r>
          </a:p>
        </p:txBody>
      </p:sp>
      <p:sp>
        <p:nvSpPr>
          <p:cNvPr id="15" name="Rounded Rectangle 14"/>
          <p:cNvSpPr/>
          <p:nvPr/>
        </p:nvSpPr>
        <p:spPr>
          <a:xfrm>
            <a:off x="1810404" y="4952253"/>
            <a:ext cx="5184576" cy="533400"/>
          </a:xfrm>
          <a:prstGeom prst="roundRect">
            <a:avLst/>
          </a:prstGeom>
          <a:solidFill>
            <a:schemeClr val="accent1">
              <a:lumMod val="50000"/>
            </a:schemeClr>
          </a:solidFill>
          <a:ln>
            <a:solidFill>
              <a:schemeClr val="accent1">
                <a:lumMod val="50000"/>
              </a:scheme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000" dirty="0">
                <a:solidFill>
                  <a:srgbClr val="FFFFFF"/>
                </a:solidFill>
              </a:rPr>
              <a:t>Điều trị trở lại ở mức liều </a:t>
            </a:r>
            <a:r>
              <a:rPr lang="en-GB" sz="2000" b="1" dirty="0">
                <a:solidFill>
                  <a:srgbClr val="FF0000"/>
                </a:solidFill>
              </a:rPr>
              <a:t>GIẢM</a:t>
            </a:r>
            <a:r>
              <a:rPr lang="en-GB" sz="2000" dirty="0">
                <a:solidFill>
                  <a:srgbClr val="FFFFFF"/>
                </a:solidFill>
              </a:rPr>
              <a:t> </a:t>
            </a:r>
            <a:r>
              <a:rPr lang="en-GB" sz="2000" dirty="0" err="1">
                <a:solidFill>
                  <a:srgbClr val="FFFFFF"/>
                </a:solidFill>
              </a:rPr>
              <a:t>đi</a:t>
            </a:r>
            <a:r>
              <a:rPr lang="en-GB" sz="2000" dirty="0">
                <a:solidFill>
                  <a:srgbClr val="FFFFFF"/>
                </a:solidFill>
              </a:rPr>
              <a:t> 10 mg</a:t>
            </a:r>
          </a:p>
        </p:txBody>
      </p:sp>
      <p:sp>
        <p:nvSpPr>
          <p:cNvPr id="18" name="Rounded Rectangle 17"/>
          <p:cNvSpPr/>
          <p:nvPr/>
        </p:nvSpPr>
        <p:spPr>
          <a:xfrm>
            <a:off x="1833186" y="1573568"/>
            <a:ext cx="5184576" cy="716060"/>
          </a:xfrm>
          <a:prstGeom prst="roundRect">
            <a:avLst/>
          </a:prstGeom>
          <a:solidFill>
            <a:schemeClr val="accent1">
              <a:lumMod val="50000"/>
            </a:schemeClr>
          </a:solidFill>
          <a:ln>
            <a:solidFill>
              <a:schemeClr val="accent1">
                <a:lumMod val="50000"/>
              </a:scheme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400" b="1" dirty="0">
                <a:solidFill>
                  <a:srgbClr val="FFFFFF"/>
                </a:solidFill>
              </a:rPr>
              <a:t>Liều chuẩn 40 mg/ngày</a:t>
            </a:r>
          </a:p>
        </p:txBody>
      </p:sp>
      <p:sp>
        <p:nvSpPr>
          <p:cNvPr id="19" name="Title 1"/>
          <p:cNvSpPr>
            <a:spLocks noGrp="1"/>
          </p:cNvSpPr>
          <p:nvPr>
            <p:ph type="title"/>
          </p:nvPr>
        </p:nvSpPr>
        <p:spPr>
          <a:xfrm>
            <a:off x="770641" y="388281"/>
            <a:ext cx="8242902" cy="566822"/>
          </a:xfrm>
        </p:spPr>
        <p:txBody>
          <a:bodyPr vert="horz" wrap="square" lIns="0" tIns="12700" rIns="0" bIns="0" rtlCol="0" anchor="t" anchorCtr="0">
            <a:spAutoFit/>
          </a:bodyPr>
          <a:lstStyle/>
          <a:p>
            <a:pPr marL="38100" defTabSz="914400">
              <a:lnSpc>
                <a:spcPct val="100000"/>
              </a:lnSpc>
              <a:spcBef>
                <a:spcPts val="100"/>
              </a:spcBef>
            </a:pPr>
            <a:r>
              <a:rPr lang="en-GB" sz="3600" dirty="0">
                <a:solidFill>
                  <a:srgbClr val="004D99"/>
                </a:solidFill>
                <a:latin typeface="+mn-lt"/>
                <a:cs typeface="Arial"/>
              </a:rPr>
              <a:t>Sơ đồ điều chỉnh </a:t>
            </a:r>
            <a:r>
              <a:rPr lang="en-GB" sz="3600" dirty="0" err="1">
                <a:solidFill>
                  <a:srgbClr val="004D99"/>
                </a:solidFill>
                <a:latin typeface="+mn-lt"/>
                <a:cs typeface="Arial"/>
              </a:rPr>
              <a:t>liều</a:t>
            </a:r>
            <a:r>
              <a:rPr lang="en-GB" sz="3600" dirty="0">
                <a:solidFill>
                  <a:srgbClr val="004D99"/>
                </a:solidFill>
                <a:latin typeface="+mn-lt"/>
                <a:cs typeface="Arial"/>
              </a:rPr>
              <a:t> </a:t>
            </a:r>
            <a:r>
              <a:rPr lang="en-GB" sz="3600" dirty="0" err="1">
                <a:solidFill>
                  <a:srgbClr val="004D99"/>
                </a:solidFill>
                <a:latin typeface="+mn-lt"/>
                <a:cs typeface="Arial"/>
              </a:rPr>
              <a:t>cho</a:t>
            </a:r>
            <a:r>
              <a:rPr lang="en-GB" sz="3600" dirty="0">
                <a:solidFill>
                  <a:srgbClr val="004D99"/>
                </a:solidFill>
                <a:latin typeface="+mn-lt"/>
                <a:cs typeface="Arial"/>
              </a:rPr>
              <a:t> </a:t>
            </a:r>
            <a:r>
              <a:rPr lang="en-GB" sz="3600" dirty="0" err="1">
                <a:solidFill>
                  <a:srgbClr val="004D99"/>
                </a:solidFill>
                <a:latin typeface="+mn-lt"/>
                <a:cs typeface="Arial"/>
              </a:rPr>
              <a:t>afatinib</a:t>
            </a:r>
            <a:endParaRPr lang="en-GB" sz="3600" dirty="0">
              <a:solidFill>
                <a:srgbClr val="004D99"/>
              </a:solidFill>
              <a:latin typeface="+mn-lt"/>
              <a:cs typeface="Arial"/>
            </a:endParaRPr>
          </a:p>
        </p:txBody>
      </p:sp>
      <p:sp>
        <p:nvSpPr>
          <p:cNvPr id="29" name="Rounded Rectangle 28"/>
          <p:cNvSpPr/>
          <p:nvPr/>
        </p:nvSpPr>
        <p:spPr>
          <a:xfrm>
            <a:off x="3137772" y="3986904"/>
            <a:ext cx="2529840" cy="775355"/>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algn="ctr" defTabSz="914103">
              <a:defRPr/>
            </a:pPr>
            <a:r>
              <a:rPr lang="en-GB" sz="1600" dirty="0">
                <a:solidFill>
                  <a:srgbClr val="000000"/>
                </a:solidFill>
              </a:rPr>
              <a:t>DỪNG đến khi phục hồi về độ ≤1 hay mức ban đầu</a:t>
            </a:r>
          </a:p>
        </p:txBody>
      </p:sp>
      <p:sp>
        <p:nvSpPr>
          <p:cNvPr id="11" name="TextBox 10"/>
          <p:cNvSpPr txBox="1"/>
          <p:nvPr/>
        </p:nvSpPr>
        <p:spPr>
          <a:xfrm>
            <a:off x="770641" y="6345865"/>
            <a:ext cx="4166886" cy="246221"/>
          </a:xfrm>
          <a:prstGeom prst="rect">
            <a:avLst/>
          </a:prstGeom>
          <a:noFill/>
        </p:spPr>
        <p:txBody>
          <a:bodyPr wrap="square" rtlCol="0">
            <a:spAutoFit/>
          </a:bodyPr>
          <a:lstStyle/>
          <a:p>
            <a:r>
              <a:rPr lang="en-US" sz="1000" dirty="0" err="1">
                <a:latin typeface="+mj-lt"/>
                <a:ea typeface="Tahoma" panose="020B0604030504040204" pitchFamily="34" charset="0"/>
                <a:cs typeface="Tahoma" panose="020B0604030504040204" pitchFamily="34" charset="0"/>
              </a:rPr>
              <a:t>Hướng</a:t>
            </a:r>
            <a:r>
              <a:rPr lang="en-US" sz="1000" dirty="0">
                <a:latin typeface="+mj-lt"/>
                <a:ea typeface="Tahoma" panose="020B0604030504040204" pitchFamily="34" charset="0"/>
                <a:cs typeface="Tahoma" panose="020B0604030504040204" pitchFamily="34" charset="0"/>
              </a:rPr>
              <a:t> </a:t>
            </a:r>
            <a:r>
              <a:rPr lang="en-US" sz="1000" dirty="0" err="1">
                <a:latin typeface="+mj-lt"/>
                <a:ea typeface="Tahoma" panose="020B0604030504040204" pitchFamily="34" charset="0"/>
                <a:cs typeface="Tahoma" panose="020B0604030504040204" pitchFamily="34" charset="0"/>
              </a:rPr>
              <a:t>dẫn</a:t>
            </a:r>
            <a:r>
              <a:rPr lang="en-US" sz="1000" dirty="0">
                <a:latin typeface="+mj-lt"/>
                <a:ea typeface="Tahoma" panose="020B0604030504040204" pitchFamily="34" charset="0"/>
                <a:cs typeface="Tahoma" panose="020B0604030504040204" pitchFamily="34" charset="0"/>
              </a:rPr>
              <a:t> </a:t>
            </a:r>
            <a:r>
              <a:rPr lang="en-US" sz="1000" dirty="0" err="1">
                <a:latin typeface="+mj-lt"/>
                <a:ea typeface="Tahoma" panose="020B0604030504040204" pitchFamily="34" charset="0"/>
                <a:cs typeface="Tahoma" panose="020B0604030504040204" pitchFamily="34" charset="0"/>
              </a:rPr>
              <a:t>sử</a:t>
            </a:r>
            <a:r>
              <a:rPr lang="en-US" sz="1000" dirty="0">
                <a:latin typeface="+mj-lt"/>
                <a:ea typeface="Tahoma" panose="020B0604030504040204" pitchFamily="34" charset="0"/>
                <a:cs typeface="Tahoma" panose="020B0604030504040204" pitchFamily="34" charset="0"/>
              </a:rPr>
              <a:t> </a:t>
            </a:r>
            <a:r>
              <a:rPr lang="en-US" sz="1000" dirty="0" err="1">
                <a:latin typeface="+mj-lt"/>
                <a:ea typeface="Tahoma" panose="020B0604030504040204" pitchFamily="34" charset="0"/>
                <a:cs typeface="Tahoma" panose="020B0604030504040204" pitchFamily="34" charset="0"/>
              </a:rPr>
              <a:t>dụng</a:t>
            </a:r>
            <a:r>
              <a:rPr lang="en-US" sz="1000" dirty="0">
                <a:latin typeface="+mj-lt"/>
                <a:ea typeface="Tahoma" panose="020B0604030504040204" pitchFamily="34" charset="0"/>
                <a:cs typeface="Tahoma" panose="020B0604030504040204" pitchFamily="34" charset="0"/>
              </a:rPr>
              <a:t> </a:t>
            </a:r>
            <a:r>
              <a:rPr lang="en-US" sz="1000" dirty="0" err="1">
                <a:latin typeface="+mj-lt"/>
                <a:ea typeface="Tahoma" panose="020B0604030504040204" pitchFamily="34" charset="0"/>
                <a:cs typeface="Tahoma" panose="020B0604030504040204" pitchFamily="34" charset="0"/>
              </a:rPr>
              <a:t>thuốc</a:t>
            </a:r>
            <a:r>
              <a:rPr lang="en-US" sz="1000" dirty="0">
                <a:latin typeface="+mj-lt"/>
                <a:ea typeface="Tahoma" panose="020B0604030504040204" pitchFamily="34" charset="0"/>
                <a:cs typeface="Tahoma" panose="020B0604030504040204" pitchFamily="34" charset="0"/>
              </a:rPr>
              <a:t> </a:t>
            </a:r>
            <a:r>
              <a:rPr lang="en-US" sz="1000" dirty="0" err="1">
                <a:latin typeface="+mj-lt"/>
                <a:ea typeface="Tahoma" panose="020B0604030504040204" pitchFamily="34" charset="0"/>
                <a:cs typeface="Tahoma" panose="020B0604030504040204" pitchFamily="34" charset="0"/>
              </a:rPr>
              <a:t>afatinib</a:t>
            </a:r>
            <a:endParaRPr lang="en-US" sz="1000" dirty="0">
              <a:latin typeface="+mj-lt"/>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091931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Footer Placeholder 3"/>
          <p:cNvSpPr>
            <a:spLocks noGrp="1" noChangeArrowheads="1"/>
          </p:cNvSpPr>
          <p:nvPr>
            <p:ph type="ftr" sz="quarter" idx="10"/>
          </p:nvPr>
        </p:nvSpPr>
        <p:spPr bwMode="auto">
          <a:xfrm>
            <a:off x="2406808" y="6524976"/>
            <a:ext cx="7970044" cy="4857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144">
              <a:spcBef>
                <a:spcPts val="1004"/>
              </a:spcBef>
              <a:buClr>
                <a:srgbClr val="FF9900"/>
              </a:buClr>
              <a:buFont typeface="Arial" pitchFamily="34" charset="0"/>
              <a:buChar char="•"/>
              <a:defRPr sz="1725">
                <a:solidFill>
                  <a:schemeClr val="tx1"/>
                </a:solidFill>
                <a:latin typeface="Arial" pitchFamily="34" charset="0"/>
                <a:cs typeface="Arial" pitchFamily="34" charset="0"/>
              </a:defRPr>
            </a:lvl1pPr>
            <a:lvl2pPr marL="556561" indent="-214065" defTabSz="912144">
              <a:spcBef>
                <a:spcPts val="404"/>
              </a:spcBef>
              <a:buClr>
                <a:srgbClr val="FF9900"/>
              </a:buClr>
              <a:buSzPct val="85000"/>
              <a:buFont typeface="Arial" pitchFamily="34" charset="0"/>
              <a:buChar char="–"/>
              <a:defRPr sz="1575">
                <a:solidFill>
                  <a:schemeClr val="tx1"/>
                </a:solidFill>
                <a:latin typeface="Arial" pitchFamily="34" charset="0"/>
                <a:cs typeface="Arial" pitchFamily="34" charset="0"/>
              </a:defRPr>
            </a:lvl2pPr>
            <a:lvl3pPr marL="856253" indent="-171250" defTabSz="912144">
              <a:spcBef>
                <a:spcPts val="404"/>
              </a:spcBef>
              <a:buClr>
                <a:srgbClr val="FF9900"/>
              </a:buClr>
              <a:buFont typeface="Wingdings" pitchFamily="2" charset="2"/>
              <a:buChar char="§"/>
              <a:defRPr>
                <a:solidFill>
                  <a:schemeClr val="tx1"/>
                </a:solidFill>
                <a:latin typeface="Arial" pitchFamily="34" charset="0"/>
                <a:cs typeface="Arial" pitchFamily="34" charset="0"/>
              </a:defRPr>
            </a:lvl3pPr>
            <a:lvl4pPr marL="1198749" indent="-171250" defTabSz="912144">
              <a:spcBef>
                <a:spcPts val="404"/>
              </a:spcBef>
              <a:buClr>
                <a:srgbClr val="FF9900"/>
              </a:buClr>
              <a:buSzPct val="85000"/>
              <a:buFont typeface="Arial" pitchFamily="34" charset="0"/>
              <a:buChar char="»"/>
              <a:defRPr sz="1125">
                <a:solidFill>
                  <a:schemeClr val="tx1"/>
                </a:solidFill>
                <a:latin typeface="Arial" pitchFamily="34" charset="0"/>
                <a:cs typeface="Arial" pitchFamily="34" charset="0"/>
              </a:defRPr>
            </a:lvl4pPr>
            <a:lvl5pPr marL="1541246" indent="-171250" defTabSz="912144">
              <a:spcBef>
                <a:spcPts val="404"/>
              </a:spcBef>
              <a:buClr>
                <a:srgbClr val="FF9900"/>
              </a:buClr>
              <a:buFont typeface="Wingdings" pitchFamily="2" charset="2"/>
              <a:buChar char="Ø"/>
              <a:defRPr sz="975">
                <a:solidFill>
                  <a:schemeClr val="tx1"/>
                </a:solidFill>
                <a:latin typeface="Arial" pitchFamily="34" charset="0"/>
                <a:cs typeface="Arial" pitchFamily="34" charset="0"/>
              </a:defRPr>
            </a:lvl5pPr>
            <a:lvl6pPr marL="1883749" indent="-171250" defTabSz="912144" eaLnBrk="0" fontAlgn="base" hangingPunct="0">
              <a:spcBef>
                <a:spcPts val="404"/>
              </a:spcBef>
              <a:spcAft>
                <a:spcPct val="0"/>
              </a:spcAft>
              <a:buClr>
                <a:srgbClr val="FF9900"/>
              </a:buClr>
              <a:buFont typeface="Wingdings" pitchFamily="2" charset="2"/>
              <a:buChar char="Ø"/>
              <a:defRPr sz="975">
                <a:solidFill>
                  <a:schemeClr val="tx1"/>
                </a:solidFill>
                <a:latin typeface="Arial" pitchFamily="34" charset="0"/>
                <a:cs typeface="Arial" pitchFamily="34" charset="0"/>
              </a:defRPr>
            </a:lvl6pPr>
            <a:lvl7pPr marL="2226249" indent="-171250" defTabSz="912144" eaLnBrk="0" fontAlgn="base" hangingPunct="0">
              <a:spcBef>
                <a:spcPts val="404"/>
              </a:spcBef>
              <a:spcAft>
                <a:spcPct val="0"/>
              </a:spcAft>
              <a:buClr>
                <a:srgbClr val="FF9900"/>
              </a:buClr>
              <a:buFont typeface="Wingdings" pitchFamily="2" charset="2"/>
              <a:buChar char="Ø"/>
              <a:defRPr sz="975">
                <a:solidFill>
                  <a:schemeClr val="tx1"/>
                </a:solidFill>
                <a:latin typeface="Arial" pitchFamily="34" charset="0"/>
                <a:cs typeface="Arial" pitchFamily="34" charset="0"/>
              </a:defRPr>
            </a:lvl7pPr>
            <a:lvl8pPr marL="2568751" indent="-171250" defTabSz="912144" eaLnBrk="0" fontAlgn="base" hangingPunct="0">
              <a:spcBef>
                <a:spcPts val="404"/>
              </a:spcBef>
              <a:spcAft>
                <a:spcPct val="0"/>
              </a:spcAft>
              <a:buClr>
                <a:srgbClr val="FF9900"/>
              </a:buClr>
              <a:buFont typeface="Wingdings" pitchFamily="2" charset="2"/>
              <a:buChar char="Ø"/>
              <a:defRPr sz="975">
                <a:solidFill>
                  <a:schemeClr val="tx1"/>
                </a:solidFill>
                <a:latin typeface="Arial" pitchFamily="34" charset="0"/>
                <a:cs typeface="Arial" pitchFamily="34" charset="0"/>
              </a:defRPr>
            </a:lvl8pPr>
            <a:lvl9pPr marL="2911250" indent="-171250" defTabSz="912144" eaLnBrk="0" fontAlgn="base" hangingPunct="0">
              <a:spcBef>
                <a:spcPts val="404"/>
              </a:spcBef>
              <a:spcAft>
                <a:spcPct val="0"/>
              </a:spcAft>
              <a:buClr>
                <a:srgbClr val="FF9900"/>
              </a:buClr>
              <a:buFont typeface="Wingdings" pitchFamily="2" charset="2"/>
              <a:buChar char="Ø"/>
              <a:defRPr sz="975">
                <a:solidFill>
                  <a:schemeClr val="tx1"/>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0" lang="en-GB" sz="1000" b="0" i="0" u="none" strike="noStrike" kern="1200" cap="none" spc="0" normalizeH="0" baseline="0" noProof="0" dirty="0">
                <a:ln>
                  <a:noFill/>
                </a:ln>
                <a:solidFill>
                  <a:prstClr val="black"/>
                </a:solidFill>
                <a:effectLst/>
                <a:uLnTx/>
                <a:uFillTx/>
                <a:latin typeface="Arial"/>
                <a:ea typeface="+mn-ea"/>
                <a:cs typeface="Arial" pitchFamily="34" charset="0"/>
              </a:rPr>
              <a:t>Soria et al. N </a:t>
            </a:r>
            <a:r>
              <a:rPr kumimoji="0" lang="en-GB" sz="1000" b="0" i="0" u="none" strike="noStrike" kern="1200" cap="none" spc="0" normalizeH="0" baseline="0" noProof="0" dirty="0" err="1">
                <a:ln>
                  <a:noFill/>
                </a:ln>
                <a:solidFill>
                  <a:prstClr val="black"/>
                </a:solidFill>
                <a:effectLst/>
                <a:uLnTx/>
                <a:uFillTx/>
                <a:latin typeface="Arial"/>
                <a:ea typeface="+mn-ea"/>
                <a:cs typeface="Arial" pitchFamily="34" charset="0"/>
              </a:rPr>
              <a:t>Engl</a:t>
            </a:r>
            <a:r>
              <a:rPr kumimoji="0" lang="en-GB" sz="1000" b="0" i="0" u="none" strike="noStrike" kern="1200" cap="none" spc="0" normalizeH="0" baseline="0" noProof="0" dirty="0">
                <a:ln>
                  <a:noFill/>
                </a:ln>
                <a:solidFill>
                  <a:prstClr val="black"/>
                </a:solidFill>
                <a:effectLst/>
                <a:uLnTx/>
                <a:uFillTx/>
                <a:latin typeface="Arial"/>
                <a:ea typeface="+mn-ea"/>
                <a:cs typeface="Arial" pitchFamily="34" charset="0"/>
              </a:rPr>
              <a:t> J Med. 2018;378:113.</a:t>
            </a:r>
            <a:endParaRPr kumimoji="0" lang="en-US" sz="1000" b="0" i="0" u="none" strike="noStrike" kern="1200" cap="none" spc="0" normalizeH="0" baseline="0" noProof="0" dirty="0">
              <a:ln>
                <a:noFill/>
              </a:ln>
              <a:solidFill>
                <a:prstClr val="black"/>
              </a:solidFill>
              <a:effectLst/>
              <a:uLnTx/>
              <a:uFillTx/>
              <a:latin typeface="Arial"/>
              <a:ea typeface="+mn-ea"/>
              <a:cs typeface="Arial" pitchFamily="34" charset="0"/>
            </a:endParaRPr>
          </a:p>
          <a:p>
            <a:pPr marL="0" marR="0" lvl="0" indent="0" algn="l" defTabSz="912144" rtl="0" eaLnBrk="1" fontAlgn="base" latinLnBrk="0" hangingPunct="1">
              <a:lnSpc>
                <a:spcPct val="100000"/>
              </a:lnSpc>
              <a:spcBef>
                <a:spcPct val="0"/>
              </a:spcBef>
              <a:spcAft>
                <a:spcPct val="0"/>
              </a:spcAft>
              <a:buClrTx/>
              <a:buSzTx/>
              <a:buFont typeface="Arial" pitchFamily="34" charset="0"/>
              <a:buNone/>
              <a:tabLst/>
              <a:defRPr/>
            </a:pPr>
            <a:endParaRPr kumimoji="0" lang="en-US" altLang="ko-KR" sz="1200" b="0" i="1" u="none" strike="noStrike" kern="1200" cap="none" spc="0" normalizeH="0" baseline="0" noProof="0" dirty="0">
              <a:ln>
                <a:noFill/>
              </a:ln>
              <a:solidFill>
                <a:prstClr val="black"/>
              </a:solidFill>
              <a:effectLst/>
              <a:uLnTx/>
              <a:uFillTx/>
              <a:latin typeface="Arial" pitchFamily="34" charset="0"/>
              <a:ea typeface="굴림" pitchFamily="50" charset="-127"/>
              <a:cs typeface="Arial" pitchFamily="34" charset="0"/>
            </a:endParaRPr>
          </a:p>
        </p:txBody>
      </p:sp>
      <p:sp>
        <p:nvSpPr>
          <p:cNvPr id="261174" name="Title 6"/>
          <p:cNvSpPr txBox="1">
            <a:spLocks/>
          </p:cNvSpPr>
          <p:nvPr/>
        </p:nvSpPr>
        <p:spPr bwMode="auto">
          <a:xfrm>
            <a:off x="2867654" y="988000"/>
            <a:ext cx="6546541" cy="584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defTabSz="1217613">
              <a:spcBef>
                <a:spcPts val="1338"/>
              </a:spcBef>
              <a:buClr>
                <a:srgbClr val="FF9900"/>
              </a:buClr>
              <a:buFont typeface="Arial" pitchFamily="34" charset="0"/>
              <a:buChar char="•"/>
              <a:defRPr sz="2300">
                <a:solidFill>
                  <a:schemeClr val="tx1"/>
                </a:solidFill>
                <a:latin typeface="Arial" pitchFamily="34" charset="0"/>
                <a:cs typeface="Arial" pitchFamily="34" charset="0"/>
              </a:defRPr>
            </a:lvl1pPr>
            <a:lvl2pPr marL="742950" indent="-285750" defTabSz="1217613">
              <a:spcBef>
                <a:spcPts val="538"/>
              </a:spcBef>
              <a:buClr>
                <a:srgbClr val="FF9900"/>
              </a:buClr>
              <a:buSzPct val="85000"/>
              <a:buFont typeface="Arial" pitchFamily="34" charset="0"/>
              <a:buChar char="–"/>
              <a:defRPr sz="2100">
                <a:solidFill>
                  <a:schemeClr val="tx1"/>
                </a:solidFill>
                <a:latin typeface="Arial" pitchFamily="34" charset="0"/>
                <a:cs typeface="Arial" pitchFamily="34" charset="0"/>
              </a:defRPr>
            </a:lvl2pPr>
            <a:lvl3pPr marL="1143000" indent="-228600" defTabSz="1217613">
              <a:spcBef>
                <a:spcPts val="538"/>
              </a:spcBef>
              <a:buClr>
                <a:srgbClr val="FF9900"/>
              </a:buClr>
              <a:buFont typeface="Wingdings" pitchFamily="2" charset="2"/>
              <a:buChar char="§"/>
              <a:defRPr>
                <a:solidFill>
                  <a:schemeClr val="tx1"/>
                </a:solidFill>
                <a:latin typeface="Arial" pitchFamily="34" charset="0"/>
                <a:cs typeface="Arial" pitchFamily="34" charset="0"/>
              </a:defRPr>
            </a:lvl3pPr>
            <a:lvl4pPr marL="1600200" indent="-228600" defTabSz="1217613">
              <a:spcBef>
                <a:spcPts val="538"/>
              </a:spcBef>
              <a:buClr>
                <a:srgbClr val="FF9900"/>
              </a:buClr>
              <a:buSzPct val="85000"/>
              <a:buFont typeface="Arial" pitchFamily="34" charset="0"/>
              <a:buChar char="»"/>
              <a:defRPr sz="1500">
                <a:solidFill>
                  <a:schemeClr val="tx1"/>
                </a:solidFill>
                <a:latin typeface="Arial" pitchFamily="34" charset="0"/>
                <a:cs typeface="Arial" pitchFamily="34" charset="0"/>
              </a:defRPr>
            </a:lvl4pPr>
            <a:lvl5pPr marL="2057400" indent="-228600" defTabSz="1217613">
              <a:spcBef>
                <a:spcPts val="538"/>
              </a:spcBef>
              <a:buClr>
                <a:srgbClr val="FF9900"/>
              </a:buClr>
              <a:buFont typeface="Wingdings" pitchFamily="2" charset="2"/>
              <a:buChar char="Ø"/>
              <a:defRPr sz="1300">
                <a:solidFill>
                  <a:schemeClr val="tx1"/>
                </a:solidFill>
                <a:latin typeface="Arial" pitchFamily="34" charset="0"/>
                <a:cs typeface="Arial" pitchFamily="34" charset="0"/>
              </a:defRPr>
            </a:lvl5pPr>
            <a:lvl6pPr marL="2514600" indent="-228600" defTabSz="1217613" eaLnBrk="0" fontAlgn="base" hangingPunct="0">
              <a:spcBef>
                <a:spcPts val="538"/>
              </a:spcBef>
              <a:spcAft>
                <a:spcPct val="0"/>
              </a:spcAft>
              <a:buClr>
                <a:srgbClr val="FF9900"/>
              </a:buClr>
              <a:buFont typeface="Wingdings" pitchFamily="2" charset="2"/>
              <a:buChar char="Ø"/>
              <a:defRPr sz="1300">
                <a:solidFill>
                  <a:schemeClr val="tx1"/>
                </a:solidFill>
                <a:latin typeface="Arial" pitchFamily="34" charset="0"/>
                <a:cs typeface="Arial" pitchFamily="34" charset="0"/>
              </a:defRPr>
            </a:lvl6pPr>
            <a:lvl7pPr marL="2971800" indent="-228600" defTabSz="1217613" eaLnBrk="0" fontAlgn="base" hangingPunct="0">
              <a:spcBef>
                <a:spcPts val="538"/>
              </a:spcBef>
              <a:spcAft>
                <a:spcPct val="0"/>
              </a:spcAft>
              <a:buClr>
                <a:srgbClr val="FF9900"/>
              </a:buClr>
              <a:buFont typeface="Wingdings" pitchFamily="2" charset="2"/>
              <a:buChar char="Ø"/>
              <a:defRPr sz="1300">
                <a:solidFill>
                  <a:schemeClr val="tx1"/>
                </a:solidFill>
                <a:latin typeface="Arial" pitchFamily="34" charset="0"/>
                <a:cs typeface="Arial" pitchFamily="34" charset="0"/>
              </a:defRPr>
            </a:lvl7pPr>
            <a:lvl8pPr marL="3429000" indent="-228600" defTabSz="1217613" eaLnBrk="0" fontAlgn="base" hangingPunct="0">
              <a:spcBef>
                <a:spcPts val="538"/>
              </a:spcBef>
              <a:spcAft>
                <a:spcPct val="0"/>
              </a:spcAft>
              <a:buClr>
                <a:srgbClr val="FF9900"/>
              </a:buClr>
              <a:buFont typeface="Wingdings" pitchFamily="2" charset="2"/>
              <a:buChar char="Ø"/>
              <a:defRPr sz="1300">
                <a:solidFill>
                  <a:schemeClr val="tx1"/>
                </a:solidFill>
                <a:latin typeface="Arial" pitchFamily="34" charset="0"/>
                <a:cs typeface="Arial" pitchFamily="34" charset="0"/>
              </a:defRPr>
            </a:lvl8pPr>
            <a:lvl9pPr marL="3886200" indent="-228600" defTabSz="1217613" eaLnBrk="0" fontAlgn="base" hangingPunct="0">
              <a:spcBef>
                <a:spcPts val="538"/>
              </a:spcBef>
              <a:spcAft>
                <a:spcPct val="0"/>
              </a:spcAft>
              <a:buClr>
                <a:srgbClr val="FF9900"/>
              </a:buClr>
              <a:buFont typeface="Wingdings" pitchFamily="2" charset="2"/>
              <a:buChar char="Ø"/>
              <a:defRPr sz="1300">
                <a:solidFill>
                  <a:schemeClr val="tx1"/>
                </a:solidFill>
                <a:latin typeface="Arial" pitchFamily="34" charset="0"/>
                <a:cs typeface="Arial" pitchFamily="34" charset="0"/>
              </a:defRPr>
            </a:lvl9pPr>
          </a:lstStyle>
          <a:p>
            <a:pPr marL="0" marR="0" lvl="0" indent="0" algn="ctr" defTabSz="913210" rtl="0" eaLnBrk="1" fontAlgn="base" latinLnBrk="0" hangingPunct="1">
              <a:lnSpc>
                <a:spcPct val="100000"/>
              </a:lnSpc>
              <a:spcBef>
                <a:spcPts val="1004"/>
              </a:spcBef>
              <a:spcAft>
                <a:spcPct val="0"/>
              </a:spcAft>
              <a:buClr>
                <a:srgbClr val="FF9900"/>
              </a:buClr>
              <a:buSzTx/>
              <a:buFont typeface="Arial" pitchFamily="34" charset="0"/>
              <a:buNone/>
              <a:tabLst/>
              <a:defRPr/>
            </a:pPr>
            <a:r>
              <a:rPr kumimoji="0" lang="en-US" altLang="ko-KR" sz="3200" b="1" i="0" u="none" strike="noStrike" kern="1200" cap="none" spc="0" normalizeH="0" baseline="0" noProof="0" dirty="0">
                <a:ln>
                  <a:noFill/>
                </a:ln>
                <a:solidFill>
                  <a:srgbClr val="F79646">
                    <a:lumMod val="75000"/>
                  </a:srgbClr>
                </a:solidFill>
                <a:effectLst/>
                <a:uLnTx/>
                <a:uFillTx/>
                <a:latin typeface="Arial" pitchFamily="34" charset="0"/>
                <a:ea typeface="맑은 고딕" panose="020B0503020000020004" pitchFamily="34" charset="-127"/>
                <a:cs typeface="Arial" pitchFamily="34" charset="0"/>
              </a:rPr>
              <a:t>FLAURA: </a:t>
            </a:r>
            <a:r>
              <a:rPr kumimoji="0" lang="en-US" altLang="ko-KR" sz="3200" b="1" i="0" u="none" strike="noStrike" kern="1200" cap="none" spc="0" normalizeH="0" baseline="0" noProof="0" dirty="0" err="1">
                <a:ln>
                  <a:noFill/>
                </a:ln>
                <a:solidFill>
                  <a:srgbClr val="F79646">
                    <a:lumMod val="75000"/>
                  </a:srgbClr>
                </a:solidFill>
                <a:effectLst/>
                <a:uLnTx/>
                <a:uFillTx/>
                <a:latin typeface="Arial" pitchFamily="34" charset="0"/>
                <a:ea typeface="맑은 고딕" panose="020B0503020000020004" pitchFamily="34" charset="-127"/>
                <a:cs typeface="Arial" pitchFamily="34" charset="0"/>
              </a:rPr>
              <a:t>Osimertinib</a:t>
            </a:r>
            <a:r>
              <a:rPr kumimoji="0" lang="en-US" altLang="ko-KR" sz="3200" b="1" i="0" u="none" strike="noStrike" kern="1200" cap="none" spc="0" normalizeH="0" baseline="0" noProof="0" dirty="0">
                <a:ln>
                  <a:noFill/>
                </a:ln>
                <a:solidFill>
                  <a:srgbClr val="F79646">
                    <a:lumMod val="75000"/>
                  </a:srgbClr>
                </a:solidFill>
                <a:effectLst/>
                <a:uLnTx/>
                <a:uFillTx/>
                <a:latin typeface="Arial" pitchFamily="34" charset="0"/>
                <a:ea typeface="맑은 고딕" panose="020B0503020000020004" pitchFamily="34" charset="-127"/>
                <a:cs typeface="Arial" pitchFamily="34" charset="0"/>
              </a:rPr>
              <a:t> so </a:t>
            </a:r>
            <a:r>
              <a:rPr kumimoji="0" lang="en-US" altLang="ko-KR" sz="3200" b="1" i="0" u="none" strike="noStrike" kern="1200" cap="none" spc="0" normalizeH="0" baseline="0" noProof="0" dirty="0" err="1">
                <a:ln>
                  <a:noFill/>
                </a:ln>
                <a:solidFill>
                  <a:srgbClr val="F79646">
                    <a:lumMod val="75000"/>
                  </a:srgbClr>
                </a:solidFill>
                <a:effectLst/>
                <a:uLnTx/>
                <a:uFillTx/>
                <a:latin typeface="Arial" pitchFamily="34" charset="0"/>
                <a:ea typeface="맑은 고딕" panose="020B0503020000020004" pitchFamily="34" charset="-127"/>
                <a:cs typeface="Arial" pitchFamily="34" charset="0"/>
              </a:rPr>
              <a:t>với</a:t>
            </a:r>
            <a:r>
              <a:rPr kumimoji="0" lang="en-US" altLang="ko-KR" sz="3200" b="1" i="0" u="none" strike="noStrike" kern="1200" cap="none" spc="0" normalizeH="0" baseline="0" noProof="0" dirty="0">
                <a:ln>
                  <a:noFill/>
                </a:ln>
                <a:solidFill>
                  <a:srgbClr val="F79646">
                    <a:lumMod val="75000"/>
                  </a:srgbClr>
                </a:solidFill>
                <a:effectLst/>
                <a:uLnTx/>
                <a:uFillTx/>
                <a:latin typeface="Arial" pitchFamily="34" charset="0"/>
                <a:ea typeface="맑은 고딕" panose="020B0503020000020004" pitchFamily="34" charset="-127"/>
                <a:cs typeface="Arial" pitchFamily="34" charset="0"/>
              </a:rPr>
              <a:t> </a:t>
            </a:r>
            <a:r>
              <a:rPr kumimoji="0" lang="en-US" altLang="ko-KR" sz="3200" b="1" i="0" u="none" strike="noStrike" kern="1200" cap="none" spc="0" normalizeH="0" baseline="0" noProof="0" dirty="0" err="1">
                <a:ln>
                  <a:noFill/>
                </a:ln>
                <a:solidFill>
                  <a:srgbClr val="F79646">
                    <a:lumMod val="75000"/>
                  </a:srgbClr>
                </a:solidFill>
                <a:effectLst/>
                <a:uLnTx/>
                <a:uFillTx/>
                <a:latin typeface="Arial" pitchFamily="34" charset="0"/>
                <a:ea typeface="맑은 고딕" panose="020B0503020000020004" pitchFamily="34" charset="-127"/>
                <a:cs typeface="Arial" pitchFamily="34" charset="0"/>
              </a:rPr>
              <a:t>Gefitinib</a:t>
            </a:r>
            <a:r>
              <a:rPr kumimoji="0" lang="en-US" altLang="ko-KR" sz="3200" b="1" i="0" u="none" strike="noStrike" kern="1200" cap="none" spc="0" normalizeH="0" baseline="0" noProof="0" dirty="0">
                <a:ln>
                  <a:noFill/>
                </a:ln>
                <a:solidFill>
                  <a:srgbClr val="F79646">
                    <a:lumMod val="75000"/>
                  </a:srgbClr>
                </a:solidFill>
                <a:effectLst/>
                <a:uLnTx/>
                <a:uFillTx/>
                <a:latin typeface="Arial" pitchFamily="34" charset="0"/>
                <a:ea typeface="맑은 고딕" panose="020B0503020000020004" pitchFamily="34" charset="-127"/>
                <a:cs typeface="Arial" pitchFamily="34" charset="0"/>
              </a:rPr>
              <a:t> / </a:t>
            </a:r>
            <a:r>
              <a:rPr kumimoji="0" lang="en-US" altLang="ko-KR" sz="3200" b="1" i="0" u="none" strike="noStrike" kern="1200" cap="none" spc="0" normalizeH="0" baseline="0" noProof="0" dirty="0" err="1">
                <a:ln>
                  <a:noFill/>
                </a:ln>
                <a:solidFill>
                  <a:srgbClr val="F79646">
                    <a:lumMod val="75000"/>
                  </a:srgbClr>
                </a:solidFill>
                <a:effectLst/>
                <a:uLnTx/>
                <a:uFillTx/>
                <a:latin typeface="Arial" pitchFamily="34" charset="0"/>
                <a:ea typeface="맑은 고딕" panose="020B0503020000020004" pitchFamily="34" charset="-127"/>
                <a:cs typeface="Arial" pitchFamily="34" charset="0"/>
              </a:rPr>
              <a:t>Erlotinib</a:t>
            </a:r>
            <a:endParaRPr kumimoji="0" lang="en-US" altLang="ko-KR" sz="3200" b="1" i="0" u="none" strike="noStrike" kern="1200" cap="none" spc="0" normalizeH="0" baseline="0" noProof="0" dirty="0">
              <a:ln>
                <a:noFill/>
              </a:ln>
              <a:solidFill>
                <a:srgbClr val="F79646">
                  <a:lumMod val="75000"/>
                </a:srgbClr>
              </a:solidFill>
              <a:effectLst/>
              <a:uLnTx/>
              <a:uFillTx/>
              <a:latin typeface="Arial" pitchFamily="34" charset="0"/>
              <a:ea typeface="맑은 고딕" panose="020B0503020000020004" pitchFamily="34" charset="-127"/>
              <a:cs typeface="Arial" pitchFamily="34" charset="0"/>
            </a:endParaRPr>
          </a:p>
        </p:txBody>
      </p:sp>
      <p:pic>
        <p:nvPicPr>
          <p:cNvPr id="90" name="Picture 89">
            <a:extLst>
              <a:ext uri="{FF2B5EF4-FFF2-40B4-BE49-F238E27FC236}">
                <a16:creationId xmlns:a16="http://schemas.microsoft.com/office/drawing/2014/main" id="{54473437-4C1F-420A-83C1-E28737E60065}"/>
              </a:ext>
            </a:extLst>
          </p:cNvPr>
          <p:cNvPicPr>
            <a:picLocks noChangeAspect="1"/>
          </p:cNvPicPr>
          <p:nvPr/>
        </p:nvPicPr>
        <p:blipFill>
          <a:blip r:embed="rId3"/>
          <a:stretch>
            <a:fillRect/>
          </a:stretch>
        </p:blipFill>
        <p:spPr>
          <a:xfrm>
            <a:off x="1839100" y="2298110"/>
            <a:ext cx="8603650" cy="3804978"/>
          </a:xfrm>
          <a:prstGeom prst="rect">
            <a:avLst/>
          </a:prstGeom>
        </p:spPr>
      </p:pic>
      <p:sp>
        <p:nvSpPr>
          <p:cNvPr id="2" name="Rectangle 1"/>
          <p:cNvSpPr/>
          <p:nvPr/>
        </p:nvSpPr>
        <p:spPr>
          <a:xfrm>
            <a:off x="2445794" y="1691324"/>
            <a:ext cx="739026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1200" cap="none" spc="0" normalizeH="0" baseline="0" noProof="0" dirty="0" err="1">
                <a:ln>
                  <a:noFill/>
                </a:ln>
                <a:solidFill>
                  <a:prstClr val="black"/>
                </a:solidFill>
                <a:effectLst/>
                <a:uLnTx/>
                <a:uFillTx/>
                <a:latin typeface="Calibri"/>
                <a:ea typeface="+mn-ea"/>
                <a:cs typeface="+mn-cs"/>
              </a:rPr>
              <a:t>Osimertinib</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cải</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thiện</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rõ</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rệt</a:t>
            </a:r>
            <a:r>
              <a:rPr kumimoji="0" lang="de-DE" sz="1800" b="0" i="0" u="none" strike="noStrike" kern="1200" cap="none" spc="0" normalizeH="0" baseline="0" noProof="0" dirty="0">
                <a:ln>
                  <a:noFill/>
                </a:ln>
                <a:solidFill>
                  <a:prstClr val="black"/>
                </a:solidFill>
                <a:effectLst/>
                <a:uLnTx/>
                <a:uFillTx/>
                <a:latin typeface="Calibri"/>
                <a:ea typeface="+mn-ea"/>
                <a:cs typeface="+mn-cs"/>
              </a:rPr>
              <a:t> PFS so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với</a:t>
            </a:r>
            <a:r>
              <a:rPr kumimoji="0" lang="de-DE" sz="1800" b="0" i="0" u="none" strike="noStrike" kern="1200" cap="none" spc="0" normalizeH="0" baseline="0" noProof="0" dirty="0">
                <a:ln>
                  <a:noFill/>
                </a:ln>
                <a:solidFill>
                  <a:prstClr val="black"/>
                </a:solidFill>
                <a:effectLst/>
                <a:uLnTx/>
                <a:uFillTx/>
                <a:latin typeface="Calibri"/>
                <a:ea typeface="+mn-ea"/>
                <a:cs typeface="+mn-cs"/>
              </a:rPr>
              <a:t> </a:t>
            </a:r>
            <a:r>
              <a:rPr kumimoji="0" lang="de-DE" sz="1800" b="0" i="0" u="none" strike="noStrike" kern="1200" cap="none" spc="0" normalizeH="0" baseline="0" noProof="0" dirty="0" err="1">
                <a:ln>
                  <a:noFill/>
                </a:ln>
                <a:solidFill>
                  <a:prstClr val="black"/>
                </a:solidFill>
                <a:effectLst/>
                <a:uLnTx/>
                <a:uFillTx/>
                <a:latin typeface="Calibri"/>
                <a:ea typeface="+mn-ea"/>
                <a:cs typeface="+mn-cs"/>
              </a:rPr>
              <a:t>Gefitini</a:t>
            </a:r>
            <a:r>
              <a:rPr kumimoji="0" lang="en-US" sz="1800" b="0" i="0" u="none" strike="noStrike" kern="1200" cap="none" spc="0" normalizeH="0" baseline="0" noProof="0" dirty="0">
                <a:ln>
                  <a:noFill/>
                </a:ln>
                <a:solidFill>
                  <a:prstClr val="black"/>
                </a:solidFill>
                <a:effectLst/>
                <a:uLnTx/>
                <a:uFillTx/>
                <a:latin typeface="Calibri"/>
                <a:ea typeface="+mn-ea"/>
                <a:cs typeface="+mn-cs"/>
              </a:rPr>
              <a:t>/</a:t>
            </a:r>
            <a:r>
              <a:rPr kumimoji="0" lang="en-US" sz="1800" b="0" i="0" u="none" strike="noStrike" kern="1200" cap="none" spc="0" normalizeH="0" baseline="0" noProof="0" dirty="0" err="1">
                <a:ln>
                  <a:noFill/>
                </a:ln>
                <a:solidFill>
                  <a:prstClr val="black"/>
                </a:solidFill>
                <a:effectLst/>
                <a:uLnTx/>
                <a:uFillTx/>
                <a:latin typeface="Calibri"/>
                <a:ea typeface="+mn-ea"/>
                <a:cs typeface="+mn-cs"/>
              </a:rPr>
              <a:t>Erlotinib</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9445895"/>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671" y="417629"/>
            <a:ext cx="10653183" cy="566822"/>
          </a:xfrm>
        </p:spPr>
        <p:txBody>
          <a:bodyPr vert="horz" wrap="square" lIns="0" tIns="12700" rIns="0" bIns="0" rtlCol="0" anchor="t" anchorCtr="0">
            <a:spAutoFit/>
          </a:bodyPr>
          <a:lstStyle/>
          <a:p>
            <a:pPr marL="38100" defTabSz="914400">
              <a:lnSpc>
                <a:spcPct val="100000"/>
              </a:lnSpc>
              <a:spcBef>
                <a:spcPts val="100"/>
              </a:spcBef>
            </a:pPr>
            <a:r>
              <a:rPr lang="en-US" sz="3600" dirty="0" err="1">
                <a:solidFill>
                  <a:srgbClr val="004D99"/>
                </a:solidFill>
                <a:latin typeface="+mn-lt"/>
                <a:cs typeface="Arial"/>
              </a:rPr>
              <a:t>Kết</a:t>
            </a:r>
            <a:r>
              <a:rPr lang="en-US" sz="3600" dirty="0">
                <a:solidFill>
                  <a:srgbClr val="004D99"/>
                </a:solidFill>
                <a:latin typeface="+mn-lt"/>
                <a:cs typeface="Arial"/>
              </a:rPr>
              <a:t> </a:t>
            </a:r>
            <a:r>
              <a:rPr lang="en-US" sz="3600" dirty="0" err="1">
                <a:solidFill>
                  <a:srgbClr val="004D99"/>
                </a:solidFill>
                <a:latin typeface="+mn-lt"/>
                <a:cs typeface="Arial"/>
              </a:rPr>
              <a:t>luận</a:t>
            </a:r>
            <a:endParaRPr lang="vi-VN" sz="3600" dirty="0">
              <a:solidFill>
                <a:srgbClr val="004D99"/>
              </a:solidFill>
              <a:latin typeface="+mn-lt"/>
              <a:cs typeface="Arial"/>
            </a:endParaRPr>
          </a:p>
        </p:txBody>
      </p:sp>
      <p:sp>
        <p:nvSpPr>
          <p:cNvPr id="3" name="Content Placeholder 2"/>
          <p:cNvSpPr>
            <a:spLocks noGrp="1"/>
          </p:cNvSpPr>
          <p:nvPr>
            <p:ph idx="1"/>
          </p:nvPr>
        </p:nvSpPr>
        <p:spPr>
          <a:xfrm>
            <a:off x="838671" y="1188719"/>
            <a:ext cx="10572181" cy="4968241"/>
          </a:xfrm>
        </p:spPr>
        <p:txBody>
          <a:bodyPr/>
          <a:lstStyle/>
          <a:p>
            <a:pPr algn="just"/>
            <a:r>
              <a:rPr lang="de-DE" altLang="en-US" sz="2200" dirty="0" err="1">
                <a:latin typeface="+mj-lt"/>
                <a:ea typeface="Tahoma" panose="020B0604030504040204" pitchFamily="34" charset="0"/>
                <a:cs typeface="Tahoma" panose="020B0604030504040204" pitchFamily="34" charset="0"/>
              </a:rPr>
              <a:t>Ung</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thư</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phổi</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tế</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bào</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vảy</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chiếm</a:t>
            </a:r>
            <a:r>
              <a:rPr lang="de-DE" altLang="en-US" sz="2200" dirty="0">
                <a:latin typeface="+mj-lt"/>
                <a:ea typeface="Tahoma" panose="020B0604030504040204" pitchFamily="34" charset="0"/>
                <a:cs typeface="Tahoma" panose="020B0604030504040204" pitchFamily="34" charset="0"/>
              </a:rPr>
              <a:t> 30% </a:t>
            </a:r>
            <a:r>
              <a:rPr lang="de-DE" altLang="en-US" sz="2200" dirty="0" err="1">
                <a:latin typeface="+mj-lt"/>
                <a:ea typeface="Tahoma" panose="020B0604030504040204" pitchFamily="34" charset="0"/>
                <a:cs typeface="Tahoma" panose="020B0604030504040204" pitchFamily="34" charset="0"/>
              </a:rPr>
              <a:t>số</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bệnh</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nhân</a:t>
            </a:r>
            <a:r>
              <a:rPr lang="de-DE" altLang="en-US" sz="2200" dirty="0">
                <a:latin typeface="+mj-lt"/>
                <a:ea typeface="Tahoma" panose="020B0604030504040204" pitchFamily="34" charset="0"/>
                <a:cs typeface="Tahoma" panose="020B0604030504040204" pitchFamily="34" charset="0"/>
              </a:rPr>
              <a:t> NSCLC, </a:t>
            </a:r>
            <a:r>
              <a:rPr lang="de-DE" altLang="en-US" sz="2200" dirty="0" err="1">
                <a:latin typeface="+mj-lt"/>
                <a:ea typeface="Tahoma" panose="020B0604030504040204" pitchFamily="34" charset="0"/>
                <a:cs typeface="Tahoma" panose="020B0604030504040204" pitchFamily="34" charset="0"/>
              </a:rPr>
              <a:t>thường</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có</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tiên</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lượng</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kém</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hơn</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ung</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thư</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phổi</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tế</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bào</a:t>
            </a:r>
            <a:r>
              <a:rPr lang="de-DE" altLang="en-US" sz="2200" dirty="0">
                <a:latin typeface="+mj-lt"/>
                <a:ea typeface="Tahoma" panose="020B0604030504040204" pitchFamily="34" charset="0"/>
                <a:cs typeface="Tahoma" panose="020B0604030504040204" pitchFamily="34" charset="0"/>
              </a:rPr>
              <a:t> tu</a:t>
            </a:r>
            <a:r>
              <a:rPr lang="en-US" altLang="en-US" sz="2200" dirty="0">
                <a:latin typeface="+mj-lt"/>
                <a:ea typeface="Tahoma" panose="020B0604030504040204" pitchFamily="34" charset="0"/>
                <a:cs typeface="Tahoma" panose="020B0604030504040204" pitchFamily="34" charset="0"/>
              </a:rPr>
              <a:t>y</a:t>
            </a:r>
            <a:r>
              <a:rPr lang="de-DE" altLang="en-US" sz="2200" dirty="0" err="1">
                <a:latin typeface="+mj-lt"/>
                <a:ea typeface="Tahoma" panose="020B0604030504040204" pitchFamily="34" charset="0"/>
                <a:cs typeface="Tahoma" panose="020B0604030504040204" pitchFamily="34" charset="0"/>
              </a:rPr>
              <a:t>ến</a:t>
            </a:r>
            <a:r>
              <a:rPr lang="de-DE" altLang="en-US" sz="2200" dirty="0">
                <a:latin typeface="+mj-lt"/>
                <a:ea typeface="Tahoma" panose="020B0604030504040204" pitchFamily="34" charset="0"/>
                <a:cs typeface="Tahoma" panose="020B0604030504040204" pitchFamily="34" charset="0"/>
              </a:rPr>
              <a:t>.</a:t>
            </a:r>
          </a:p>
          <a:p>
            <a:pPr algn="just"/>
            <a:r>
              <a:rPr lang="de-DE" altLang="en-US" sz="2200" dirty="0" err="1">
                <a:latin typeface="+mj-lt"/>
                <a:ea typeface="Tahoma" panose="020B0604030504040204" pitchFamily="34" charset="0"/>
                <a:cs typeface="Tahoma" panose="020B0604030504040204" pitchFamily="34" charset="0"/>
              </a:rPr>
              <a:t>Trong</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ung</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thư</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phổi</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không</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tế</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bào</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nhỏ</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tế</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bào</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vảy</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có</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sự</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khác</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biệt</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hoàn</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toàn</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với</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tế</a:t>
            </a:r>
            <a:r>
              <a:rPr lang="de-DE" altLang="en-US" sz="2200" dirty="0">
                <a:latin typeface="+mj-lt"/>
                <a:ea typeface="Tahoma" panose="020B0604030504040204" pitchFamily="34" charset="0"/>
                <a:cs typeface="Tahoma" panose="020B0604030504040204" pitchFamily="34" charset="0"/>
              </a:rPr>
              <a:t> </a:t>
            </a:r>
            <a:r>
              <a:rPr lang="de-DE" altLang="en-US" sz="2200" dirty="0" err="1">
                <a:latin typeface="+mj-lt"/>
                <a:ea typeface="Tahoma" panose="020B0604030504040204" pitchFamily="34" charset="0"/>
                <a:cs typeface="Tahoma" panose="020B0604030504040204" pitchFamily="34" charset="0"/>
              </a:rPr>
              <a:t>bào</a:t>
            </a:r>
            <a:r>
              <a:rPr lang="de-DE" altLang="en-US" sz="2200" dirty="0">
                <a:latin typeface="+mj-lt"/>
                <a:ea typeface="Tahoma" panose="020B0604030504040204" pitchFamily="34" charset="0"/>
                <a:cs typeface="Tahoma" panose="020B0604030504040204" pitchFamily="34" charset="0"/>
              </a:rPr>
              <a:t> tu</a:t>
            </a:r>
            <a:r>
              <a:rPr lang="en-US" altLang="en-US" sz="2200" dirty="0" err="1">
                <a:latin typeface="+mj-lt"/>
                <a:ea typeface="Tahoma" panose="020B0604030504040204" pitchFamily="34" charset="0"/>
                <a:cs typeface="Tahoma" panose="020B0604030504040204" pitchFamily="34" charset="0"/>
              </a:rPr>
              <a:t>yến</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về</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các</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loại</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đột</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biến</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quan</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trọng</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cũng</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như</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điều</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trị</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hướng</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đích</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hiện</a:t>
            </a:r>
            <a:r>
              <a:rPr lang="en-US" altLang="en-US" sz="2200" dirty="0">
                <a:latin typeface="+mj-lt"/>
                <a:ea typeface="Tahoma" panose="020B0604030504040204" pitchFamily="34" charset="0"/>
                <a:cs typeface="Tahoma" panose="020B0604030504040204" pitchFamily="34" charset="0"/>
              </a:rPr>
              <a:t> </a:t>
            </a:r>
            <a:r>
              <a:rPr lang="en-US" altLang="en-US" sz="2200" dirty="0" err="1">
                <a:latin typeface="+mj-lt"/>
                <a:ea typeface="Tahoma" panose="020B0604030504040204" pitchFamily="34" charset="0"/>
                <a:cs typeface="Tahoma" panose="020B0604030504040204" pitchFamily="34" charset="0"/>
              </a:rPr>
              <a:t>tại</a:t>
            </a:r>
            <a:r>
              <a:rPr lang="en-US" altLang="en-US" sz="2200" dirty="0">
                <a:latin typeface="+mj-lt"/>
                <a:ea typeface="Tahoma" panose="020B0604030504040204" pitchFamily="34" charset="0"/>
                <a:cs typeface="Tahoma" panose="020B0604030504040204" pitchFamily="34" charset="0"/>
              </a:rPr>
              <a:t>.</a:t>
            </a:r>
          </a:p>
          <a:p>
            <a:pPr algn="just"/>
            <a:r>
              <a:rPr lang="de-DE" altLang="en-US" sz="2200" dirty="0">
                <a:latin typeface="+mj-lt"/>
                <a:ea typeface="Tahoma" panose="020B0604030504040204" pitchFamily="34" charset="0"/>
                <a:cs typeface="Tahoma" panose="020B0604030504040204" pitchFamily="34" charset="0"/>
              </a:rPr>
              <a:t>LUX-Lung 8 </a:t>
            </a:r>
            <a:endParaRPr lang="en-US" sz="2200" dirty="0">
              <a:latin typeface="+mj-lt"/>
              <a:ea typeface="Tahoma" panose="020B0604030504040204" pitchFamily="34" charset="0"/>
              <a:cs typeface="Tahoma" panose="020B0604030504040204" pitchFamily="34" charset="0"/>
            </a:endParaRPr>
          </a:p>
          <a:p>
            <a:pPr lvl="1" algn="just">
              <a:buFont typeface="Arial" panose="020B0604020202020204" pitchFamily="34" charset="0"/>
              <a:buChar char="•"/>
            </a:pPr>
            <a:r>
              <a:rPr lang="en-US" sz="2000" dirty="0" err="1">
                <a:latin typeface="+mj-lt"/>
                <a:ea typeface="Tahoma" panose="020B0604030504040204" pitchFamily="34" charset="0"/>
                <a:cs typeface="Tahoma" panose="020B0604030504040204" pitchFamily="34" charset="0"/>
              </a:rPr>
              <a:t>Afatinib</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cải</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thiện</a:t>
            </a:r>
            <a:r>
              <a:rPr lang="en-US" sz="2000" dirty="0">
                <a:latin typeface="+mj-lt"/>
                <a:ea typeface="Tahoma" panose="020B0604030504040204" pitchFamily="34" charset="0"/>
                <a:cs typeface="Tahoma" panose="020B0604030504040204" pitchFamily="34" charset="0"/>
              </a:rPr>
              <a:t> PFS (HR 0.81; </a:t>
            </a:r>
            <a:r>
              <a:rPr lang="en-US" sz="2000" i="1" dirty="0">
                <a:latin typeface="+mj-lt"/>
                <a:ea typeface="Tahoma" panose="020B0604030504040204" pitchFamily="34" charset="0"/>
                <a:cs typeface="Tahoma" panose="020B0604030504040204" pitchFamily="34" charset="0"/>
              </a:rPr>
              <a:t>P</a:t>
            </a:r>
            <a:r>
              <a:rPr lang="en-US" sz="2000" dirty="0">
                <a:latin typeface="+mj-lt"/>
                <a:ea typeface="Tahoma" panose="020B0604030504040204" pitchFamily="34" charset="0"/>
                <a:cs typeface="Tahoma" panose="020B0604030504040204" pitchFamily="34" charset="0"/>
              </a:rPr>
              <a:t>=0.0427) </a:t>
            </a:r>
            <a:r>
              <a:rPr lang="en-US" sz="2000" dirty="0" err="1">
                <a:latin typeface="+mj-lt"/>
                <a:ea typeface="Tahoma" panose="020B0604030504040204" pitchFamily="34" charset="0"/>
                <a:cs typeface="Tahoma" panose="020B0604030504040204" pitchFamily="34" charset="0"/>
              </a:rPr>
              <a:t>và</a:t>
            </a:r>
            <a:r>
              <a:rPr lang="en-US" sz="2000" dirty="0">
                <a:latin typeface="+mj-lt"/>
                <a:ea typeface="Tahoma" panose="020B0604030504040204" pitchFamily="34" charset="0"/>
                <a:cs typeface="Tahoma" panose="020B0604030504040204" pitchFamily="34" charset="0"/>
              </a:rPr>
              <a:t> OS (HR 0.81; </a:t>
            </a:r>
            <a:r>
              <a:rPr lang="en-US" sz="2000" i="1" dirty="0">
                <a:latin typeface="+mj-lt"/>
                <a:ea typeface="Tahoma" panose="020B0604030504040204" pitchFamily="34" charset="0"/>
                <a:cs typeface="Tahoma" panose="020B0604030504040204" pitchFamily="34" charset="0"/>
              </a:rPr>
              <a:t>P</a:t>
            </a:r>
            <a:r>
              <a:rPr lang="en-US" sz="2000" dirty="0">
                <a:latin typeface="+mj-lt"/>
                <a:ea typeface="Tahoma" panose="020B0604030504040204" pitchFamily="34" charset="0"/>
                <a:cs typeface="Tahoma" panose="020B0604030504040204" pitchFamily="34" charset="0"/>
              </a:rPr>
              <a:t>=0.0077) so </a:t>
            </a:r>
            <a:r>
              <a:rPr lang="en-US" sz="2000" dirty="0" err="1">
                <a:latin typeface="+mj-lt"/>
                <a:ea typeface="Tahoma" panose="020B0604030504040204" pitchFamily="34" charset="0"/>
                <a:cs typeface="Tahoma" panose="020B0604030504040204" pitchFamily="34" charset="0"/>
              </a:rPr>
              <a:t>với</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erlotinib</a:t>
            </a:r>
            <a:r>
              <a:rPr lang="en-US" sz="2000" dirty="0">
                <a:latin typeface="+mj-lt"/>
                <a:ea typeface="Tahoma" panose="020B0604030504040204" pitchFamily="34" charset="0"/>
                <a:cs typeface="Tahoma" panose="020B0604030504040204" pitchFamily="34" charset="0"/>
              </a:rPr>
              <a:t>.</a:t>
            </a:r>
          </a:p>
          <a:p>
            <a:pPr lvl="1" algn="just">
              <a:buFont typeface="Arial" panose="020B0604020202020204" pitchFamily="34" charset="0"/>
              <a:buChar char="•"/>
            </a:pPr>
            <a:r>
              <a:rPr lang="en-US" sz="2000" dirty="0">
                <a:latin typeface="+mj-lt"/>
                <a:ea typeface="Tahoma" panose="020B0604030504040204" pitchFamily="34" charset="0"/>
                <a:cs typeface="Tahoma" panose="020B0604030504040204" pitchFamily="34" charset="0"/>
              </a:rPr>
              <a:t>Afatinib </a:t>
            </a:r>
            <a:r>
              <a:rPr lang="en-US" sz="2000" dirty="0" err="1">
                <a:latin typeface="+mj-lt"/>
                <a:ea typeface="Tahoma" panose="020B0604030504040204" pitchFamily="34" charset="0"/>
                <a:cs typeface="Tahoma" panose="020B0604030504040204" pitchFamily="34" charset="0"/>
              </a:rPr>
              <a:t>giúp</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giảm</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trình</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trạng</a:t>
            </a:r>
            <a:r>
              <a:rPr lang="en-US" sz="2000" dirty="0">
                <a:latin typeface="+mj-lt"/>
                <a:ea typeface="Tahoma" panose="020B0604030504040204" pitchFamily="34" charset="0"/>
                <a:cs typeface="Tahoma" panose="020B0604030504040204" pitchFamily="34" charset="0"/>
              </a:rPr>
              <a:t> ho </a:t>
            </a:r>
            <a:r>
              <a:rPr lang="en-US" sz="2000" dirty="0" err="1">
                <a:latin typeface="+mj-lt"/>
                <a:ea typeface="Tahoma" panose="020B0604030504040204" pitchFamily="34" charset="0"/>
                <a:cs typeface="Tahoma" panose="020B0604030504040204" pitchFamily="34" charset="0"/>
              </a:rPr>
              <a:t>và</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nâng</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cao</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đáng</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kể</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chất</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lượng</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cuộc</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sống</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của</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bệnh</a:t>
            </a:r>
            <a:r>
              <a:rPr lang="en-US" sz="2000" dirty="0">
                <a:latin typeface="+mj-lt"/>
                <a:ea typeface="Tahoma" panose="020B0604030504040204" pitchFamily="34" charset="0"/>
                <a:cs typeface="Tahoma" panose="020B0604030504040204" pitchFamily="34" charset="0"/>
              </a:rPr>
              <a:t> </a:t>
            </a:r>
            <a:r>
              <a:rPr lang="en-US" sz="2000" dirty="0" err="1">
                <a:latin typeface="+mj-lt"/>
                <a:ea typeface="Tahoma" panose="020B0604030504040204" pitchFamily="34" charset="0"/>
                <a:cs typeface="Tahoma" panose="020B0604030504040204" pitchFamily="34" charset="0"/>
              </a:rPr>
              <a:t>nhân</a:t>
            </a:r>
            <a:r>
              <a:rPr lang="en-US" sz="2000" dirty="0">
                <a:latin typeface="+mj-lt"/>
                <a:ea typeface="Tahoma" panose="020B0604030504040204" pitchFamily="34" charset="0"/>
                <a:cs typeface="Tahoma" panose="020B0604030504040204" pitchFamily="34" charset="0"/>
              </a:rPr>
              <a:t> so </a:t>
            </a:r>
            <a:r>
              <a:rPr lang="en-US" sz="2000" dirty="0" err="1">
                <a:latin typeface="+mj-lt"/>
                <a:ea typeface="Tahoma" panose="020B0604030504040204" pitchFamily="34" charset="0"/>
                <a:cs typeface="Tahoma" panose="020B0604030504040204" pitchFamily="34" charset="0"/>
              </a:rPr>
              <a:t>với</a:t>
            </a:r>
            <a:r>
              <a:rPr lang="en-US" sz="2000" dirty="0">
                <a:latin typeface="+mj-lt"/>
                <a:ea typeface="Tahoma" panose="020B0604030504040204" pitchFamily="34" charset="0"/>
                <a:cs typeface="Tahoma" panose="020B0604030504040204" pitchFamily="34" charset="0"/>
              </a:rPr>
              <a:t> erlotinib.</a:t>
            </a:r>
          </a:p>
          <a:p>
            <a:pPr algn="just"/>
            <a:r>
              <a:rPr lang="de-DE" altLang="en-US" sz="2200" dirty="0">
                <a:ea typeface="Tahoma" panose="020B0604030504040204" pitchFamily="34" charset="0"/>
                <a:cs typeface="Tahoma" panose="020B0604030504040204" pitchFamily="34" charset="0"/>
              </a:rPr>
              <a:t>RWD </a:t>
            </a:r>
            <a:r>
              <a:rPr lang="vi-VN" altLang="en-US" sz="2200" dirty="0">
                <a:ea typeface="Tahoma" panose="020B0604030504040204" pitchFamily="34" charset="0"/>
                <a:cs typeface="Tahoma" panose="020B0604030504040204" pitchFamily="34" charset="0"/>
              </a:rPr>
              <a:t>từ Mỹ: </a:t>
            </a:r>
            <a:r>
              <a:rPr lang="vi-VN" altLang="en-US" sz="2200" dirty="0"/>
              <a:t>S</a:t>
            </a:r>
            <a:r>
              <a:rPr lang="vi-VN" sz="2200" dirty="0"/>
              <a:t>au khi thất bại với phối hợp hóa trị miễn dịch ở bước 1, </a:t>
            </a:r>
            <a:r>
              <a:rPr lang="en-US" sz="2200" dirty="0" err="1"/>
              <a:t>trung</a:t>
            </a:r>
            <a:r>
              <a:rPr lang="en-US" sz="2200" dirty="0"/>
              <a:t> </a:t>
            </a:r>
            <a:r>
              <a:rPr lang="en-US" sz="2200" dirty="0" err="1"/>
              <a:t>vị</a:t>
            </a:r>
            <a:r>
              <a:rPr lang="en-US" sz="2200" dirty="0"/>
              <a:t> </a:t>
            </a:r>
            <a:r>
              <a:rPr lang="en-US" sz="2200" dirty="0" err="1"/>
              <a:t>thời</a:t>
            </a:r>
            <a:r>
              <a:rPr lang="en-US" sz="2200" dirty="0"/>
              <a:t> </a:t>
            </a:r>
            <a:r>
              <a:rPr lang="en-US" sz="2200" dirty="0" err="1"/>
              <a:t>gian</a:t>
            </a:r>
            <a:r>
              <a:rPr lang="en-US" sz="2200" dirty="0"/>
              <a:t> </a:t>
            </a:r>
            <a:r>
              <a:rPr lang="en-US" sz="2200" dirty="0" err="1"/>
              <a:t>điều</a:t>
            </a:r>
            <a:r>
              <a:rPr lang="en-US" sz="2200" dirty="0"/>
              <a:t> </a:t>
            </a:r>
            <a:r>
              <a:rPr lang="en-US" sz="2200" dirty="0" err="1"/>
              <a:t>trị</a:t>
            </a:r>
            <a:r>
              <a:rPr lang="en-US" sz="2200" dirty="0"/>
              <a:t> ở </a:t>
            </a:r>
            <a:r>
              <a:rPr lang="en-US" sz="2200" dirty="0" err="1"/>
              <a:t>nhóm</a:t>
            </a:r>
            <a:r>
              <a:rPr lang="en-US" sz="2200" dirty="0"/>
              <a:t> </a:t>
            </a:r>
            <a:r>
              <a:rPr lang="en-US" sz="2200" dirty="0" err="1"/>
              <a:t>điều</a:t>
            </a:r>
            <a:r>
              <a:rPr lang="en-US" sz="2200" dirty="0"/>
              <a:t> </a:t>
            </a:r>
            <a:r>
              <a:rPr lang="en-US" sz="2200" dirty="0" err="1"/>
              <a:t>trị</a:t>
            </a:r>
            <a:r>
              <a:rPr lang="en-US" sz="2200" dirty="0"/>
              <a:t> </a:t>
            </a:r>
            <a:r>
              <a:rPr lang="en-US" sz="2200" dirty="0" err="1"/>
              <a:t>với</a:t>
            </a:r>
            <a:r>
              <a:rPr lang="en-US" sz="2200" dirty="0"/>
              <a:t> </a:t>
            </a:r>
            <a:r>
              <a:rPr lang="en-US" sz="2200" dirty="0" err="1"/>
              <a:t>afatinib</a:t>
            </a:r>
            <a:r>
              <a:rPr lang="en-US" sz="2200" dirty="0"/>
              <a:t> </a:t>
            </a:r>
            <a:r>
              <a:rPr lang="vi-VN" sz="2200" dirty="0"/>
              <a:t>ở bước 2</a:t>
            </a:r>
            <a:r>
              <a:rPr lang="en-US" sz="2200" dirty="0"/>
              <a:t> </a:t>
            </a:r>
            <a:r>
              <a:rPr lang="en-US" sz="2200" dirty="0" err="1"/>
              <a:t>đạt</a:t>
            </a:r>
            <a:r>
              <a:rPr lang="en-US" sz="2200" dirty="0"/>
              <a:t> 7.3 </a:t>
            </a:r>
            <a:r>
              <a:rPr lang="en-US" sz="2200" dirty="0" err="1"/>
              <a:t>tháng</a:t>
            </a:r>
            <a:r>
              <a:rPr lang="en-US" sz="2200" dirty="0"/>
              <a:t> so </a:t>
            </a:r>
            <a:r>
              <a:rPr lang="vi-VN" sz="2200" dirty="0"/>
              <a:t>với </a:t>
            </a:r>
            <a:r>
              <a:rPr lang="en-US" sz="2200" dirty="0" err="1"/>
              <a:t>nhóm</a:t>
            </a:r>
            <a:r>
              <a:rPr lang="en-US" sz="2200" dirty="0"/>
              <a:t> </a:t>
            </a:r>
            <a:r>
              <a:rPr lang="en-US" sz="2200" dirty="0" err="1"/>
              <a:t>sử</a:t>
            </a:r>
            <a:r>
              <a:rPr lang="en-US" sz="2200" dirty="0"/>
              <a:t> </a:t>
            </a:r>
            <a:r>
              <a:rPr lang="en-US" sz="2200" dirty="0" err="1"/>
              <a:t>dụng</a:t>
            </a:r>
            <a:r>
              <a:rPr lang="en-US" sz="2200" dirty="0"/>
              <a:t> </a:t>
            </a:r>
            <a:r>
              <a:rPr lang="en-US" sz="2200" dirty="0" err="1"/>
              <a:t>hóa</a:t>
            </a:r>
            <a:r>
              <a:rPr lang="en-US" sz="2200" dirty="0"/>
              <a:t> </a:t>
            </a:r>
            <a:r>
              <a:rPr lang="en-US" sz="2200" dirty="0" err="1"/>
              <a:t>trị</a:t>
            </a:r>
            <a:r>
              <a:rPr lang="en-US" sz="2200" dirty="0"/>
              <a:t> </a:t>
            </a:r>
            <a:r>
              <a:rPr lang="en-US" sz="2200" dirty="0" err="1"/>
              <a:t>đạt</a:t>
            </a:r>
            <a:r>
              <a:rPr lang="en-US" sz="2200" dirty="0"/>
              <a:t> 4.2 </a:t>
            </a:r>
            <a:r>
              <a:rPr lang="en-US" sz="2200" dirty="0" err="1"/>
              <a:t>tháng</a:t>
            </a:r>
            <a:r>
              <a:rPr lang="en-US" sz="2200" dirty="0"/>
              <a:t>.</a:t>
            </a:r>
            <a:endParaRPr lang="en-US" sz="2200" dirty="0">
              <a:latin typeface="+mj-lt"/>
              <a:ea typeface="Tahoma" panose="020B0604030504040204" pitchFamily="34" charset="0"/>
              <a:cs typeface="Tahoma" panose="020B0604030504040204" pitchFamily="34" charset="0"/>
            </a:endParaRPr>
          </a:p>
          <a:p>
            <a:pPr algn="just"/>
            <a:r>
              <a:rPr lang="en-US" sz="2200" dirty="0">
                <a:latin typeface="+mj-lt"/>
                <a:ea typeface="Tahoma" panose="020B0604030504040204" pitchFamily="34" charset="0"/>
                <a:cs typeface="Tahoma" panose="020B0604030504040204" pitchFamily="34" charset="0"/>
              </a:rPr>
              <a:t>Afatinib </a:t>
            </a:r>
            <a:r>
              <a:rPr lang="en-US" sz="2200" dirty="0" err="1">
                <a:latin typeface="+mj-lt"/>
                <a:ea typeface="Tahoma" panose="020B0604030504040204" pitchFamily="34" charset="0"/>
                <a:cs typeface="Tahoma" panose="020B0604030504040204" pitchFamily="34" charset="0"/>
              </a:rPr>
              <a:t>là</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một</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lựa</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chọn</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trong</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điều</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trị</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ung</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thư</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phổi</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tế</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bào</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vảy</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trên</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đối</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tượng</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bệnh</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nhân</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không</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phù</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hợp</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với</a:t>
            </a:r>
            <a:r>
              <a:rPr lang="en-US" sz="2200" dirty="0">
                <a:latin typeface="+mj-lt"/>
                <a:ea typeface="Tahoma" panose="020B0604030504040204" pitchFamily="34" charset="0"/>
                <a:cs typeface="Tahoma" panose="020B0604030504040204" pitchFamily="34" charset="0"/>
              </a:rPr>
              <a:t> IO </a:t>
            </a:r>
            <a:r>
              <a:rPr lang="en-US" sz="2200" dirty="0" err="1">
                <a:latin typeface="+mj-lt"/>
                <a:ea typeface="Tahoma" panose="020B0604030504040204" pitchFamily="34" charset="0"/>
                <a:cs typeface="Tahoma" panose="020B0604030504040204" pitchFamily="34" charset="0"/>
              </a:rPr>
              <a:t>hoặc</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thất</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bại</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khi</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điều</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trị</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với</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hoá</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trị</a:t>
            </a:r>
            <a:r>
              <a:rPr lang="en-US" sz="2200" dirty="0">
                <a:latin typeface="+mj-lt"/>
                <a:ea typeface="Tahoma" panose="020B0604030504040204" pitchFamily="34" charset="0"/>
                <a:cs typeface="Tahoma" panose="020B0604030504040204" pitchFamily="34" charset="0"/>
              </a:rPr>
              <a:t> </a:t>
            </a:r>
            <a:r>
              <a:rPr lang="en-US" sz="2200" dirty="0" err="1">
                <a:latin typeface="+mj-lt"/>
                <a:ea typeface="Tahoma" panose="020B0604030504040204" pitchFamily="34" charset="0"/>
                <a:cs typeface="Tahoma" panose="020B0604030504040204" pitchFamily="34" charset="0"/>
              </a:rPr>
              <a:t>và</a:t>
            </a:r>
            <a:r>
              <a:rPr lang="en-US" sz="2200" dirty="0">
                <a:latin typeface="+mj-lt"/>
                <a:ea typeface="Tahoma" panose="020B0604030504040204" pitchFamily="34" charset="0"/>
                <a:cs typeface="Tahoma" panose="020B0604030504040204" pitchFamily="34" charset="0"/>
              </a:rPr>
              <a:t> IO </a:t>
            </a:r>
            <a:endParaRPr lang="de-DE" altLang="en-US" sz="2200" dirty="0">
              <a:latin typeface="+mj-lt"/>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07733310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60678" y="1581393"/>
            <a:ext cx="11707861" cy="4311821"/>
          </a:xfrm>
        </p:spPr>
        <p:txBody>
          <a:bodyPr>
            <a:noAutofit/>
          </a:bodyPr>
          <a:lstStyle/>
          <a:p>
            <a:pPr>
              <a:lnSpc>
                <a:spcPct val="150000"/>
              </a:lnSpc>
            </a:pPr>
            <a:r>
              <a:rPr lang="vi-VN" sz="4400" dirty="0">
                <a:latin typeface="Tahoma" panose="020B0604030504040204" pitchFamily="34" charset="0"/>
                <a:ea typeface="Tahoma" panose="020B0604030504040204" pitchFamily="34" charset="0"/>
                <a:cs typeface="Tahoma" panose="020B0604030504040204" pitchFamily="34" charset="0"/>
              </a:rPr>
              <a:t>Xử trí tác dụng phụ của Afatinib </a:t>
            </a:r>
            <a:br>
              <a:rPr lang="vi-VN" sz="4400" dirty="0">
                <a:latin typeface="Tahoma" panose="020B0604030504040204" pitchFamily="34" charset="0"/>
                <a:ea typeface="Tahoma" panose="020B0604030504040204" pitchFamily="34" charset="0"/>
                <a:cs typeface="Tahoma" panose="020B0604030504040204" pitchFamily="34" charset="0"/>
              </a:rPr>
            </a:br>
            <a:r>
              <a:rPr lang="vi-VN" sz="4400" dirty="0">
                <a:latin typeface="Tahoma" panose="020B0604030504040204" pitchFamily="34" charset="0"/>
                <a:ea typeface="Tahoma" panose="020B0604030504040204" pitchFamily="34" charset="0"/>
                <a:cs typeface="Tahoma" panose="020B0604030504040204" pitchFamily="34" charset="0"/>
              </a:rPr>
              <a:t>ở bệnh nhân UTP KTBN có đột biến EGFR</a:t>
            </a:r>
            <a:r>
              <a:rPr lang="en-US" sz="4400" dirty="0">
                <a:latin typeface="Tahoma" panose="020B0604030504040204" pitchFamily="34" charset="0"/>
                <a:ea typeface="Tahoma" panose="020B0604030504040204" pitchFamily="34" charset="0"/>
                <a:cs typeface="Tahoma" panose="020B0604030504040204" pitchFamily="34" charset="0"/>
              </a:rPr>
              <a:t> </a:t>
            </a:r>
            <a:br>
              <a:rPr lang="en-US" sz="5400" dirty="0">
                <a:latin typeface="Tahoma" panose="020B0604030504040204" pitchFamily="34" charset="0"/>
                <a:ea typeface="Tahoma" panose="020B0604030504040204" pitchFamily="34" charset="0"/>
                <a:cs typeface="Tahoma" panose="020B0604030504040204" pitchFamily="34" charset="0"/>
              </a:rPr>
            </a:br>
            <a:endParaRPr lang="vi-VN" sz="5400" dirty="0">
              <a:latin typeface="Tahoma" panose="020B0604030504040204" pitchFamily="34" charset="0"/>
              <a:ea typeface="Tahoma" panose="020B0604030504040204" pitchFamily="34" charset="0"/>
              <a:cs typeface="Tahoma" panose="020B0604030504040204" pitchFamily="34" charset="0"/>
            </a:endParaRPr>
          </a:p>
        </p:txBody>
      </p:sp>
      <p:sp>
        <p:nvSpPr>
          <p:cNvPr id="3" name="Rectangle 2"/>
          <p:cNvSpPr/>
          <p:nvPr/>
        </p:nvSpPr>
        <p:spPr>
          <a:xfrm>
            <a:off x="7413674" y="6414868"/>
            <a:ext cx="4346917" cy="33762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11902611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17521" y="782554"/>
            <a:ext cx="7913078" cy="721801"/>
          </a:xfrm>
        </p:spPr>
        <p:txBody>
          <a:bodyPr>
            <a:normAutofit fontScale="90000"/>
          </a:bodyPr>
          <a:lstStyle/>
          <a:p>
            <a:pPr algn="ctr"/>
            <a:r>
              <a:rPr lang="en-GB" sz="4800" dirty="0"/>
              <a:t>NỘI DUNG TRÌNH BÀY</a:t>
            </a:r>
            <a:endParaRPr lang="vi-VN" sz="4800" dirty="0"/>
          </a:p>
        </p:txBody>
      </p:sp>
      <p:sp>
        <p:nvSpPr>
          <p:cNvPr id="3" name="Content Placeholder 2"/>
          <p:cNvSpPr>
            <a:spLocks noGrp="1"/>
          </p:cNvSpPr>
          <p:nvPr>
            <p:ph idx="1"/>
          </p:nvPr>
        </p:nvSpPr>
        <p:spPr>
          <a:xfrm>
            <a:off x="2215785" y="2208837"/>
            <a:ext cx="7948080" cy="2779222"/>
          </a:xfrm>
        </p:spPr>
        <p:txBody>
          <a:bodyPr/>
          <a:lstStyle/>
          <a:p>
            <a:pPr>
              <a:lnSpc>
                <a:spcPct val="90000"/>
              </a:lnSpc>
            </a:pPr>
            <a:r>
              <a:rPr lang="en-US" altLang="vi-VN" sz="3600" dirty="0"/>
              <a:t> </a:t>
            </a:r>
            <a:r>
              <a:rPr lang="en-US" altLang="vi-VN" sz="3600" dirty="0" err="1">
                <a:solidFill>
                  <a:srgbClr val="0070C0"/>
                </a:solidFill>
              </a:rPr>
              <a:t>Cơ</a:t>
            </a:r>
            <a:r>
              <a:rPr lang="en-US" altLang="vi-VN" sz="3600" dirty="0">
                <a:solidFill>
                  <a:srgbClr val="0070C0"/>
                </a:solidFill>
              </a:rPr>
              <a:t> </a:t>
            </a:r>
            <a:r>
              <a:rPr lang="en-US" altLang="vi-VN" sz="3600" dirty="0" err="1">
                <a:solidFill>
                  <a:srgbClr val="0070C0"/>
                </a:solidFill>
              </a:rPr>
              <a:t>chế</a:t>
            </a:r>
            <a:r>
              <a:rPr lang="en-US" altLang="vi-VN" sz="3600" dirty="0">
                <a:solidFill>
                  <a:srgbClr val="0070C0"/>
                </a:solidFill>
              </a:rPr>
              <a:t> </a:t>
            </a:r>
            <a:r>
              <a:rPr lang="en-US" altLang="vi-VN" sz="3600" dirty="0" err="1">
                <a:solidFill>
                  <a:srgbClr val="0070C0"/>
                </a:solidFill>
              </a:rPr>
              <a:t>tác</a:t>
            </a:r>
            <a:r>
              <a:rPr lang="en-US" altLang="vi-VN" sz="3600" dirty="0">
                <a:solidFill>
                  <a:srgbClr val="0070C0"/>
                </a:solidFill>
              </a:rPr>
              <a:t> </a:t>
            </a:r>
            <a:r>
              <a:rPr lang="en-US" altLang="vi-VN" sz="3600" dirty="0" err="1">
                <a:solidFill>
                  <a:srgbClr val="0070C0"/>
                </a:solidFill>
              </a:rPr>
              <a:t>dụng</a:t>
            </a:r>
            <a:r>
              <a:rPr lang="en-US" altLang="vi-VN" sz="3600" dirty="0">
                <a:solidFill>
                  <a:srgbClr val="0070C0"/>
                </a:solidFill>
              </a:rPr>
              <a:t> </a:t>
            </a:r>
          </a:p>
          <a:p>
            <a:pPr>
              <a:lnSpc>
                <a:spcPct val="90000"/>
              </a:lnSpc>
            </a:pPr>
            <a:r>
              <a:rPr lang="en-US" altLang="vi-VN" sz="3600" dirty="0"/>
              <a:t> </a:t>
            </a:r>
            <a:r>
              <a:rPr lang="en-US" altLang="vi-VN" sz="3600" dirty="0" err="1"/>
              <a:t>Hiệu</a:t>
            </a:r>
            <a:r>
              <a:rPr lang="en-US" altLang="vi-VN" sz="3600" dirty="0"/>
              <a:t> </a:t>
            </a:r>
            <a:r>
              <a:rPr lang="en-US" altLang="vi-VN" sz="3600" dirty="0" err="1"/>
              <a:t>quả</a:t>
            </a:r>
            <a:r>
              <a:rPr lang="en-US" altLang="vi-VN" sz="3600" dirty="0"/>
              <a:t> </a:t>
            </a:r>
            <a:r>
              <a:rPr lang="en-US" altLang="vi-VN" sz="3600" dirty="0" err="1"/>
              <a:t>điều</a:t>
            </a:r>
            <a:r>
              <a:rPr lang="en-US" altLang="vi-VN" sz="3600" dirty="0"/>
              <a:t> </a:t>
            </a:r>
            <a:r>
              <a:rPr lang="en-US" altLang="vi-VN" sz="3600" dirty="0" err="1"/>
              <a:t>trị</a:t>
            </a:r>
            <a:endParaRPr lang="en-US" altLang="vi-VN" sz="3600" dirty="0"/>
          </a:p>
          <a:p>
            <a:pPr>
              <a:lnSpc>
                <a:spcPct val="90000"/>
              </a:lnSpc>
            </a:pPr>
            <a:r>
              <a:rPr lang="en-US" altLang="vi-VN" sz="3600" dirty="0"/>
              <a:t> </a:t>
            </a:r>
            <a:r>
              <a:rPr lang="en-US" altLang="vi-VN" sz="3600" dirty="0" err="1"/>
              <a:t>Xử</a:t>
            </a:r>
            <a:r>
              <a:rPr lang="en-US" altLang="vi-VN" sz="3600" dirty="0"/>
              <a:t> </a:t>
            </a:r>
            <a:r>
              <a:rPr lang="en-US" altLang="vi-VN" sz="3600" dirty="0" err="1"/>
              <a:t>trí</a:t>
            </a:r>
            <a:r>
              <a:rPr lang="en-US" altLang="vi-VN" sz="3600" dirty="0"/>
              <a:t> </a:t>
            </a:r>
            <a:r>
              <a:rPr lang="en-US" altLang="vi-VN" sz="3600" dirty="0" err="1"/>
              <a:t>tác</a:t>
            </a:r>
            <a:r>
              <a:rPr lang="en-US" altLang="vi-VN" sz="3600" dirty="0"/>
              <a:t> </a:t>
            </a:r>
            <a:r>
              <a:rPr lang="en-US" altLang="vi-VN" sz="3600" dirty="0" err="1"/>
              <a:t>dụng</a:t>
            </a:r>
            <a:r>
              <a:rPr lang="en-US" altLang="vi-VN" sz="3600" dirty="0"/>
              <a:t> </a:t>
            </a:r>
            <a:r>
              <a:rPr lang="en-US" altLang="vi-VN" sz="3600" dirty="0" err="1"/>
              <a:t>phụ</a:t>
            </a:r>
            <a:endParaRPr lang="en-US" altLang="vi-VN" sz="3600" dirty="0"/>
          </a:p>
          <a:p>
            <a:pPr>
              <a:lnSpc>
                <a:spcPct val="90000"/>
              </a:lnSpc>
            </a:pPr>
            <a:r>
              <a:rPr lang="en-US" altLang="vi-VN" sz="3600" dirty="0"/>
              <a:t> </a:t>
            </a:r>
            <a:r>
              <a:rPr lang="en-US" altLang="vi-VN" sz="3600" dirty="0" err="1"/>
              <a:t>Kết</a:t>
            </a:r>
            <a:r>
              <a:rPr lang="en-US" altLang="vi-VN" sz="3600" dirty="0"/>
              <a:t> </a:t>
            </a:r>
            <a:r>
              <a:rPr lang="en-US" altLang="vi-VN" sz="3600" dirty="0" err="1"/>
              <a:t>luận</a:t>
            </a:r>
            <a:endParaRPr lang="en-US" altLang="vi-VN" sz="3600" dirty="0"/>
          </a:p>
        </p:txBody>
      </p:sp>
    </p:spTree>
    <p:extLst>
      <p:ext uri="{BB962C8B-B14F-4D97-AF65-F5344CB8AC3E}">
        <p14:creationId xmlns:p14="http://schemas.microsoft.com/office/powerpoint/2010/main" val="2793388489"/>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1" y="52323"/>
            <a:ext cx="8349673" cy="1243417"/>
          </a:xfrm>
        </p:spPr>
        <p:txBody>
          <a:bodyPr>
            <a:noAutofit/>
          </a:bodyPr>
          <a:lstStyle/>
          <a:p>
            <a:pPr algn="ctr"/>
            <a:r>
              <a:rPr lang="en-US" sz="2800" b="1" dirty="0">
                <a:latin typeface="Arial" panose="020B0604020202020204" pitchFamily="34" charset="0"/>
                <a:cs typeface="Arial" panose="020B0604020202020204" pitchFamily="34" charset="0"/>
              </a:rPr>
              <a:t>C</a:t>
            </a:r>
            <a:r>
              <a:rPr lang="vi-VN" sz="2800" b="1" dirty="0">
                <a:latin typeface="Arial" panose="020B0604020202020204" pitchFamily="34" charset="0"/>
                <a:cs typeface="Arial" panose="020B0604020202020204" pitchFamily="34" charset="0"/>
              </a:rPr>
              <a:t>ơ</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chế</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tác</a:t>
            </a:r>
            <a:r>
              <a:rPr lang="en-US" sz="2800" b="1" dirty="0">
                <a:latin typeface="Arial" panose="020B0604020202020204" pitchFamily="34" charset="0"/>
                <a:cs typeface="Arial" panose="020B0604020202020204" pitchFamily="34" charset="0"/>
              </a:rPr>
              <a:t> </a:t>
            </a:r>
            <a:r>
              <a:rPr lang="en-US" sz="2800" b="1" dirty="0" err="1">
                <a:latin typeface="Arial" panose="020B0604020202020204" pitchFamily="34" charset="0"/>
                <a:cs typeface="Arial" panose="020B0604020202020204" pitchFamily="34" charset="0"/>
              </a:rPr>
              <a:t>dụng</a:t>
            </a:r>
            <a:br>
              <a:rPr lang="en-US" sz="2800" dirty="0">
                <a:latin typeface="Arial" panose="020B0604020202020204" pitchFamily="34" charset="0"/>
                <a:cs typeface="Arial" panose="020B0604020202020204" pitchFamily="34" charset="0"/>
              </a:rPr>
            </a:br>
            <a:r>
              <a:rPr lang="en-US" sz="2800" dirty="0">
                <a:solidFill>
                  <a:schemeClr val="accent1"/>
                </a:solidFill>
                <a:latin typeface="Arial" panose="020B0604020202020204" pitchFamily="34" charset="0"/>
                <a:cs typeface="Arial" panose="020B0604020202020204" pitchFamily="34" charset="0"/>
              </a:rPr>
              <a:t>A</a:t>
            </a:r>
            <a:r>
              <a:rPr lang="en-US" sz="2800" b="1" dirty="0">
                <a:solidFill>
                  <a:schemeClr val="accent1"/>
                </a:solidFill>
                <a:latin typeface="Arial" panose="020B0604020202020204" pitchFamily="34" charset="0"/>
                <a:cs typeface="Arial" panose="020B0604020202020204" pitchFamily="34" charset="0"/>
              </a:rPr>
              <a:t>fatinib </a:t>
            </a:r>
            <a:r>
              <a:rPr lang="en-US" sz="2800" b="1" dirty="0" err="1">
                <a:solidFill>
                  <a:schemeClr val="accent1"/>
                </a:solidFill>
                <a:latin typeface="Arial" panose="020B0604020202020204" pitchFamily="34" charset="0"/>
                <a:cs typeface="Arial" panose="020B0604020202020204" pitchFamily="34" charset="0"/>
              </a:rPr>
              <a:t>là</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chất</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ức</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chế</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toàn</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bộ</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nhóm</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ErbB</a:t>
            </a:r>
            <a:r>
              <a:rPr lang="en-US" sz="2800" b="1" dirty="0">
                <a:solidFill>
                  <a:schemeClr val="accent1"/>
                </a:solidFill>
                <a:latin typeface="Arial" panose="020B0604020202020204" pitchFamily="34" charset="0"/>
                <a:cs typeface="Arial" panose="020B0604020202020204" pitchFamily="34" charset="0"/>
              </a:rPr>
              <a:t> </a:t>
            </a:r>
            <a:br>
              <a:rPr lang="en-US" sz="2800" b="1" dirty="0">
                <a:solidFill>
                  <a:schemeClr val="accent1"/>
                </a:solidFill>
                <a:latin typeface="Arial" panose="020B0604020202020204" pitchFamily="34" charset="0"/>
                <a:cs typeface="Arial" panose="020B0604020202020204" pitchFamily="34" charset="0"/>
              </a:rPr>
            </a:br>
            <a:r>
              <a:rPr lang="en-US" sz="2800" b="1" dirty="0" err="1">
                <a:solidFill>
                  <a:schemeClr val="accent1"/>
                </a:solidFill>
                <a:latin typeface="Arial" panose="020B0604020202020204" pitchFamily="34" charset="0"/>
                <a:cs typeface="Arial" panose="020B0604020202020204" pitchFamily="34" charset="0"/>
              </a:rPr>
              <a:t>có</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tác</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dụng</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mạnh</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chọn</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lọc</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và</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không</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hồi</a:t>
            </a:r>
            <a:r>
              <a:rPr lang="en-US" sz="2800" b="1" dirty="0">
                <a:solidFill>
                  <a:schemeClr val="accent1"/>
                </a:solidFill>
                <a:latin typeface="Arial" panose="020B0604020202020204" pitchFamily="34" charset="0"/>
                <a:cs typeface="Arial" panose="020B0604020202020204" pitchFamily="34" charset="0"/>
              </a:rPr>
              <a:t> </a:t>
            </a:r>
            <a:r>
              <a:rPr lang="en-US" sz="2800" b="1" dirty="0" err="1">
                <a:solidFill>
                  <a:schemeClr val="accent1"/>
                </a:solidFill>
                <a:latin typeface="Arial" panose="020B0604020202020204" pitchFamily="34" charset="0"/>
                <a:cs typeface="Arial" panose="020B0604020202020204" pitchFamily="34" charset="0"/>
              </a:rPr>
              <a:t>phục</a:t>
            </a:r>
            <a:endParaRPr lang="en-US" sz="2800" b="1" dirty="0">
              <a:solidFill>
                <a:schemeClr val="accent1"/>
              </a:solidFill>
              <a:latin typeface="Arial" panose="020B0604020202020204" pitchFamily="34" charset="0"/>
              <a:cs typeface="Arial" panose="020B0604020202020204" pitchFamily="34" charset="0"/>
            </a:endParaRPr>
          </a:p>
        </p:txBody>
      </p:sp>
      <p:pic>
        <p:nvPicPr>
          <p:cNvPr id="4" name="Picture 4"/>
          <p:cNvPicPr>
            <a:picLocks noChangeAspect="1" noChangeArrowheads="1"/>
          </p:cNvPicPr>
          <p:nvPr/>
        </p:nvPicPr>
        <p:blipFill>
          <a:blip r:embed="rId3" cstate="print"/>
          <a:srcRect/>
          <a:stretch>
            <a:fillRect/>
          </a:stretch>
        </p:blipFill>
        <p:spPr bwMode="auto">
          <a:xfrm>
            <a:off x="2054067" y="1377399"/>
            <a:ext cx="3861541" cy="4658885"/>
          </a:xfrm>
          <a:prstGeom prst="rect">
            <a:avLst/>
          </a:prstGeom>
          <a:noFill/>
          <a:ln w="9525">
            <a:noFill/>
            <a:miter lim="800000"/>
            <a:headEnd/>
            <a:tailEnd/>
          </a:ln>
        </p:spPr>
      </p:pic>
      <p:sp>
        <p:nvSpPr>
          <p:cNvPr id="5" name="Rounded Rectangle 7"/>
          <p:cNvSpPr/>
          <p:nvPr/>
        </p:nvSpPr>
        <p:spPr>
          <a:xfrm>
            <a:off x="6535812" y="2024271"/>
            <a:ext cx="3710214" cy="1589787"/>
          </a:xfrm>
          <a:prstGeom prst="roundRect">
            <a:avLst/>
          </a:prstGeom>
          <a:solidFill>
            <a:srgbClr val="DFD8D3"/>
          </a:solidFill>
          <a:ln>
            <a:noFill/>
          </a:ln>
          <a:effectLst/>
        </p:spPr>
        <p:style>
          <a:lnRef idx="1">
            <a:schemeClr val="accent1"/>
          </a:lnRef>
          <a:fillRef idx="3">
            <a:schemeClr val="accent1"/>
          </a:fillRef>
          <a:effectRef idx="2">
            <a:schemeClr val="accent1"/>
          </a:effectRef>
          <a:fontRef idx="minor">
            <a:schemeClr val="lt1"/>
          </a:fontRef>
        </p:style>
        <p:txBody>
          <a:bodyPr anchor="ctr" anchorCtr="1"/>
          <a:lstStyle/>
          <a:p>
            <a:pPr algn="ctr">
              <a:defRPr/>
            </a:pPr>
            <a:r>
              <a:rPr lang="en-US" sz="2000" dirty="0" err="1">
                <a:solidFill>
                  <a:prstClr val="black"/>
                </a:solidFill>
              </a:rPr>
              <a:t>Afatinib</a:t>
            </a:r>
            <a:r>
              <a:rPr lang="en-US" sz="2000" dirty="0">
                <a:solidFill>
                  <a:prstClr val="black"/>
                </a:solidFill>
              </a:rPr>
              <a:t> </a:t>
            </a:r>
            <a:r>
              <a:rPr lang="en-GB" sz="2000" dirty="0" err="1">
                <a:solidFill>
                  <a:prstClr val="black"/>
                </a:solidFill>
              </a:rPr>
              <a:t>ức</a:t>
            </a:r>
            <a:r>
              <a:rPr lang="en-GB" sz="2000" dirty="0">
                <a:solidFill>
                  <a:prstClr val="black"/>
                </a:solidFill>
              </a:rPr>
              <a:t> </a:t>
            </a:r>
            <a:r>
              <a:rPr lang="en-GB" sz="2000" dirty="0" err="1">
                <a:solidFill>
                  <a:prstClr val="black"/>
                </a:solidFill>
              </a:rPr>
              <a:t>chế</a:t>
            </a:r>
            <a:r>
              <a:rPr lang="en-GB" sz="2000" dirty="0">
                <a:solidFill>
                  <a:prstClr val="black"/>
                </a:solidFill>
              </a:rPr>
              <a:t> </a:t>
            </a:r>
            <a:r>
              <a:rPr lang="en-GB" sz="2000" dirty="0" err="1">
                <a:solidFill>
                  <a:prstClr val="black"/>
                </a:solidFill>
              </a:rPr>
              <a:t>không</a:t>
            </a:r>
            <a:r>
              <a:rPr lang="en-GB" sz="2000" dirty="0">
                <a:solidFill>
                  <a:prstClr val="black"/>
                </a:solidFill>
              </a:rPr>
              <a:t> </a:t>
            </a:r>
            <a:r>
              <a:rPr lang="en-GB" sz="2000" dirty="0" err="1">
                <a:solidFill>
                  <a:prstClr val="black"/>
                </a:solidFill>
              </a:rPr>
              <a:t>hồi</a:t>
            </a:r>
            <a:r>
              <a:rPr lang="en-GB" sz="2000" dirty="0">
                <a:solidFill>
                  <a:prstClr val="black"/>
                </a:solidFill>
              </a:rPr>
              <a:t> </a:t>
            </a:r>
            <a:r>
              <a:rPr lang="en-GB" sz="2000" dirty="0" err="1">
                <a:solidFill>
                  <a:prstClr val="black"/>
                </a:solidFill>
              </a:rPr>
              <a:t>phục</a:t>
            </a:r>
            <a:r>
              <a:rPr lang="en-GB" sz="2000" dirty="0">
                <a:solidFill>
                  <a:prstClr val="black"/>
                </a:solidFill>
              </a:rPr>
              <a:t> </a:t>
            </a:r>
            <a:r>
              <a:rPr lang="en-GB" sz="2000" dirty="0" err="1">
                <a:solidFill>
                  <a:prstClr val="black"/>
                </a:solidFill>
              </a:rPr>
              <a:t>toàn</a:t>
            </a:r>
            <a:r>
              <a:rPr lang="en-GB" sz="2000" dirty="0">
                <a:solidFill>
                  <a:prstClr val="black"/>
                </a:solidFill>
              </a:rPr>
              <a:t> </a:t>
            </a:r>
            <a:r>
              <a:rPr lang="en-GB" sz="2000" dirty="0" err="1">
                <a:solidFill>
                  <a:prstClr val="black"/>
                </a:solidFill>
              </a:rPr>
              <a:t>bộ</a:t>
            </a:r>
            <a:r>
              <a:rPr lang="en-GB" sz="2000" dirty="0">
                <a:solidFill>
                  <a:prstClr val="black"/>
                </a:solidFill>
              </a:rPr>
              <a:t> 4 </a:t>
            </a:r>
            <a:r>
              <a:rPr lang="en-GB" sz="2000" dirty="0" err="1">
                <a:solidFill>
                  <a:prstClr val="black"/>
                </a:solidFill>
              </a:rPr>
              <a:t>thụ</a:t>
            </a:r>
            <a:r>
              <a:rPr lang="en-GB" sz="2000" dirty="0">
                <a:solidFill>
                  <a:prstClr val="black"/>
                </a:solidFill>
              </a:rPr>
              <a:t> </a:t>
            </a:r>
            <a:r>
              <a:rPr lang="en-GB" sz="2000" dirty="0" err="1">
                <a:solidFill>
                  <a:prstClr val="black"/>
                </a:solidFill>
              </a:rPr>
              <a:t>thể</a:t>
            </a:r>
            <a:r>
              <a:rPr lang="en-GB" sz="2000" dirty="0">
                <a:solidFill>
                  <a:prstClr val="black"/>
                </a:solidFill>
              </a:rPr>
              <a:t> </a:t>
            </a:r>
            <a:r>
              <a:rPr lang="en-GB" sz="2000" dirty="0" err="1">
                <a:solidFill>
                  <a:prstClr val="black"/>
                </a:solidFill>
              </a:rPr>
              <a:t>nhóm</a:t>
            </a:r>
            <a:r>
              <a:rPr lang="en-GB" sz="2000" dirty="0">
                <a:solidFill>
                  <a:prstClr val="black"/>
                </a:solidFill>
              </a:rPr>
              <a:t> </a:t>
            </a:r>
            <a:r>
              <a:rPr lang="en-GB" sz="2000" dirty="0" err="1">
                <a:solidFill>
                  <a:prstClr val="black"/>
                </a:solidFill>
              </a:rPr>
              <a:t>ErbB</a:t>
            </a:r>
            <a:r>
              <a:rPr lang="en-GB" sz="2000" dirty="0">
                <a:solidFill>
                  <a:prstClr val="black"/>
                </a:solidFill>
              </a:rPr>
              <a:t> (EGFR,HER2, ErbB3, ErbB4)</a:t>
            </a:r>
            <a:r>
              <a:rPr lang="en-GB" sz="2000" baseline="30000" dirty="0">
                <a:solidFill>
                  <a:prstClr val="black"/>
                </a:solidFill>
              </a:rPr>
              <a:t>1</a:t>
            </a:r>
            <a:endParaRPr lang="en-GB" sz="2000" dirty="0">
              <a:solidFill>
                <a:schemeClr val="tx1"/>
              </a:solidFill>
            </a:endParaRPr>
          </a:p>
        </p:txBody>
      </p:sp>
      <p:sp>
        <p:nvSpPr>
          <p:cNvPr id="7" name="Rechteck 158"/>
          <p:cNvSpPr/>
          <p:nvPr/>
        </p:nvSpPr>
        <p:spPr>
          <a:xfrm>
            <a:off x="3660498" y="6503509"/>
            <a:ext cx="6807200" cy="211701"/>
          </a:xfrm>
          <a:prstGeom prst="rect">
            <a:avLst/>
          </a:prstGeom>
        </p:spPr>
        <p:txBody>
          <a:bodyPr wrap="square" lIns="0" tIns="0" rIns="0" bIns="0" anchor="b" anchorCtr="0">
            <a:noAutofit/>
          </a:bodyPr>
          <a:lstStyle/>
          <a:p>
            <a:pPr marL="228600" indent="-228600">
              <a:buAutoNum type="arabicPeriod"/>
              <a:defRPr/>
            </a:pPr>
            <a:r>
              <a:rPr lang="en-GB" sz="1100" dirty="0">
                <a:cs typeface="Arial" charset="0"/>
              </a:rPr>
              <a:t>Li et al. </a:t>
            </a:r>
            <a:r>
              <a:rPr lang="en-GB" sz="1100" i="1" dirty="0">
                <a:cs typeface="Arial" charset="0"/>
              </a:rPr>
              <a:t>Oncogene.</a:t>
            </a:r>
            <a:r>
              <a:rPr lang="en-GB" sz="1100" dirty="0">
                <a:cs typeface="Arial" charset="0"/>
              </a:rPr>
              <a:t> 2008;27:4702; Solca et al. </a:t>
            </a:r>
            <a:r>
              <a:rPr lang="en-US" sz="1100" i="1" dirty="0"/>
              <a:t>J Pharmacol Exp Ther</a:t>
            </a:r>
            <a:r>
              <a:rPr lang="en-US" sz="1100" dirty="0"/>
              <a:t>. 2012;343:342.</a:t>
            </a:r>
          </a:p>
        </p:txBody>
      </p:sp>
      <p:sp>
        <p:nvSpPr>
          <p:cNvPr id="8" name="Rounded Rectangle 7"/>
          <p:cNvSpPr/>
          <p:nvPr/>
        </p:nvSpPr>
        <p:spPr>
          <a:xfrm>
            <a:off x="6535812" y="4066756"/>
            <a:ext cx="3710214" cy="1396999"/>
          </a:xfrm>
          <a:prstGeom prst="roundRect">
            <a:avLst/>
          </a:prstGeom>
          <a:solidFill>
            <a:schemeClr val="bg1"/>
          </a:solidFill>
          <a:ln w="19050">
            <a:solidFill>
              <a:schemeClr val="accent1"/>
            </a:solidFill>
          </a:ln>
          <a:effectLst>
            <a:innerShdw blurRad="203200">
              <a:schemeClr val="accent1">
                <a:lumMod val="60000"/>
                <a:lumOff val="40000"/>
                <a:alpha val="92000"/>
              </a:schemeClr>
            </a:innerShdw>
          </a:effectLst>
        </p:spPr>
        <p:txBody>
          <a:bodyPr vert="horz" wrap="square" lIns="72000" tIns="45720" rIns="72000" bIns="45720" rtlCol="0" anchor="ctr">
            <a:noAutofit/>
          </a:bodyPr>
          <a:lstStyle/>
          <a:p>
            <a:pPr algn="ctr">
              <a:lnSpc>
                <a:spcPct val="85000"/>
              </a:lnSpc>
              <a:spcBef>
                <a:spcPts val="200"/>
              </a:spcBef>
              <a:buClr>
                <a:srgbClr val="1CBECA"/>
              </a:buClr>
            </a:pPr>
            <a:r>
              <a:rPr lang="en-GB" sz="2000" dirty="0" err="1"/>
              <a:t>Các</a:t>
            </a:r>
            <a:r>
              <a:rPr lang="en-GB" sz="2000" dirty="0"/>
              <a:t> TKI </a:t>
            </a:r>
            <a:r>
              <a:rPr lang="en-GB" sz="2000" dirty="0" err="1"/>
              <a:t>thế</a:t>
            </a:r>
            <a:r>
              <a:rPr lang="en-GB" sz="2000" dirty="0"/>
              <a:t> </a:t>
            </a:r>
            <a:r>
              <a:rPr lang="en-GB" sz="2000" dirty="0" err="1"/>
              <a:t>hệ</a:t>
            </a:r>
            <a:r>
              <a:rPr lang="en-GB" sz="2000" dirty="0"/>
              <a:t> 1 (</a:t>
            </a:r>
            <a:r>
              <a:rPr lang="en-GB" sz="2000" dirty="0" err="1"/>
              <a:t>erlotinib</a:t>
            </a:r>
            <a:r>
              <a:rPr lang="en-GB" sz="2000" dirty="0"/>
              <a:t> </a:t>
            </a:r>
            <a:r>
              <a:rPr lang="en-GB" sz="2000" dirty="0" err="1"/>
              <a:t>và</a:t>
            </a:r>
            <a:r>
              <a:rPr lang="en-GB" sz="2000" dirty="0"/>
              <a:t> </a:t>
            </a:r>
            <a:r>
              <a:rPr lang="en-GB" sz="2000" dirty="0" err="1"/>
              <a:t>gefitinib</a:t>
            </a:r>
            <a:r>
              <a:rPr lang="en-GB" sz="2000" dirty="0"/>
              <a:t>) </a:t>
            </a:r>
            <a:r>
              <a:rPr lang="en-GB" sz="2000" dirty="0" err="1"/>
              <a:t>chỉ</a:t>
            </a:r>
            <a:r>
              <a:rPr lang="en-GB" sz="2000" dirty="0"/>
              <a:t> </a:t>
            </a:r>
            <a:r>
              <a:rPr lang="en-GB" sz="2000" dirty="0" err="1"/>
              <a:t>ức</a:t>
            </a:r>
            <a:r>
              <a:rPr lang="en-GB" sz="2000" dirty="0"/>
              <a:t> </a:t>
            </a:r>
            <a:r>
              <a:rPr lang="en-GB" sz="2000" dirty="0" err="1"/>
              <a:t>chế</a:t>
            </a:r>
            <a:r>
              <a:rPr lang="en-GB" sz="2000" dirty="0"/>
              <a:t> 1 </a:t>
            </a:r>
            <a:r>
              <a:rPr lang="en-GB" sz="2000" dirty="0" err="1"/>
              <a:t>thụ</a:t>
            </a:r>
            <a:r>
              <a:rPr lang="en-GB" sz="2000" dirty="0"/>
              <a:t> </a:t>
            </a:r>
            <a:r>
              <a:rPr lang="en-GB" sz="2000" dirty="0" err="1"/>
              <a:t>thể</a:t>
            </a:r>
            <a:r>
              <a:rPr lang="en-GB" sz="2000" dirty="0"/>
              <a:t> EGFR </a:t>
            </a:r>
            <a:r>
              <a:rPr lang="en-GB" sz="2000" dirty="0" err="1"/>
              <a:t>của</a:t>
            </a:r>
            <a:r>
              <a:rPr lang="en-GB" sz="2000" dirty="0"/>
              <a:t> </a:t>
            </a:r>
            <a:r>
              <a:rPr lang="en-GB" sz="2000" dirty="0" err="1"/>
              <a:t>nhóm</a:t>
            </a:r>
            <a:r>
              <a:rPr lang="en-GB" sz="2000" dirty="0"/>
              <a:t> </a:t>
            </a:r>
            <a:r>
              <a:rPr lang="en-GB" sz="2000" dirty="0" err="1"/>
              <a:t>ErbB</a:t>
            </a:r>
            <a:r>
              <a:rPr lang="en-GB" sz="2000" dirty="0"/>
              <a:t> </a:t>
            </a:r>
            <a:r>
              <a:rPr lang="en-GB" sz="2000" dirty="0" err="1"/>
              <a:t>và</a:t>
            </a:r>
            <a:r>
              <a:rPr lang="en-GB" sz="2000" dirty="0"/>
              <a:t> </a:t>
            </a:r>
            <a:r>
              <a:rPr lang="en-GB" sz="2000" dirty="0" err="1"/>
              <a:t>ức</a:t>
            </a:r>
            <a:r>
              <a:rPr lang="en-GB" sz="2000" dirty="0"/>
              <a:t> </a:t>
            </a:r>
            <a:r>
              <a:rPr lang="en-GB" sz="2000" dirty="0" err="1"/>
              <a:t>chế</a:t>
            </a:r>
            <a:r>
              <a:rPr lang="en-GB" sz="2000" dirty="0"/>
              <a:t> </a:t>
            </a:r>
            <a:r>
              <a:rPr lang="en-GB" sz="2000" dirty="0" err="1"/>
              <a:t>có</a:t>
            </a:r>
            <a:r>
              <a:rPr lang="en-GB" sz="2000" dirty="0"/>
              <a:t> </a:t>
            </a:r>
            <a:r>
              <a:rPr lang="en-GB" sz="2000" dirty="0" err="1"/>
              <a:t>hồi</a:t>
            </a:r>
            <a:r>
              <a:rPr lang="en-GB" sz="2000" dirty="0"/>
              <a:t> </a:t>
            </a:r>
            <a:r>
              <a:rPr lang="en-GB" sz="2000" dirty="0" err="1"/>
              <a:t>phục</a:t>
            </a:r>
            <a:r>
              <a:rPr lang="en-GB" sz="2000" dirty="0"/>
              <a:t> </a:t>
            </a:r>
            <a:r>
              <a:rPr lang="en-GB" sz="2000" baseline="30000" dirty="0"/>
              <a:t>1</a:t>
            </a:r>
            <a:endParaRPr lang="en-GB" sz="2000" dirty="0"/>
          </a:p>
        </p:txBody>
      </p:sp>
    </p:spTree>
    <p:extLst>
      <p:ext uri="{BB962C8B-B14F-4D97-AF65-F5344CB8AC3E}">
        <p14:creationId xmlns:p14="http://schemas.microsoft.com/office/powerpoint/2010/main" val="2257480109"/>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44256" y="736182"/>
            <a:ext cx="7913077" cy="721801"/>
          </a:xfrm>
        </p:spPr>
        <p:txBody>
          <a:bodyPr>
            <a:normAutofit fontScale="90000"/>
          </a:bodyPr>
          <a:lstStyle/>
          <a:p>
            <a:pPr algn="ctr"/>
            <a:r>
              <a:rPr lang="en-GB" sz="4800" dirty="0"/>
              <a:t>NỘI DUNG TRÌNH BÀY</a:t>
            </a:r>
            <a:endParaRPr lang="vi-VN" sz="4800" dirty="0"/>
          </a:p>
        </p:txBody>
      </p:sp>
      <p:sp>
        <p:nvSpPr>
          <p:cNvPr id="3" name="Content Placeholder 2"/>
          <p:cNvSpPr>
            <a:spLocks noGrp="1"/>
          </p:cNvSpPr>
          <p:nvPr>
            <p:ph idx="1"/>
          </p:nvPr>
        </p:nvSpPr>
        <p:spPr>
          <a:xfrm>
            <a:off x="2221548" y="2114683"/>
            <a:ext cx="7948080" cy="2779222"/>
          </a:xfrm>
        </p:spPr>
        <p:txBody>
          <a:bodyPr/>
          <a:lstStyle/>
          <a:p>
            <a:pPr>
              <a:lnSpc>
                <a:spcPct val="90000"/>
              </a:lnSpc>
            </a:pPr>
            <a:r>
              <a:rPr lang="en-US" altLang="vi-VN" sz="3600" dirty="0"/>
              <a:t> </a:t>
            </a:r>
            <a:r>
              <a:rPr lang="en-US" altLang="vi-VN" sz="3600" dirty="0" err="1"/>
              <a:t>Cơ</a:t>
            </a:r>
            <a:r>
              <a:rPr lang="en-US" altLang="vi-VN" sz="3600" dirty="0"/>
              <a:t> </a:t>
            </a:r>
            <a:r>
              <a:rPr lang="en-US" altLang="vi-VN" sz="3600" dirty="0" err="1"/>
              <a:t>chế</a:t>
            </a:r>
            <a:r>
              <a:rPr lang="en-US" altLang="vi-VN" sz="3600" dirty="0"/>
              <a:t> </a:t>
            </a:r>
            <a:r>
              <a:rPr lang="en-US" altLang="vi-VN" sz="3600" dirty="0" err="1"/>
              <a:t>tác</a:t>
            </a:r>
            <a:r>
              <a:rPr lang="en-US" altLang="vi-VN" sz="3600" dirty="0"/>
              <a:t> </a:t>
            </a:r>
            <a:r>
              <a:rPr lang="en-US" altLang="vi-VN" sz="3600" dirty="0" err="1"/>
              <a:t>dụng</a:t>
            </a:r>
            <a:r>
              <a:rPr lang="en-US" altLang="vi-VN" sz="3600" dirty="0"/>
              <a:t> </a:t>
            </a:r>
          </a:p>
          <a:p>
            <a:pPr>
              <a:lnSpc>
                <a:spcPct val="90000"/>
              </a:lnSpc>
            </a:pPr>
            <a:r>
              <a:rPr lang="en-US" altLang="vi-VN" sz="3600" dirty="0"/>
              <a:t> </a:t>
            </a:r>
            <a:r>
              <a:rPr lang="en-US" altLang="vi-VN" sz="3600" dirty="0" err="1">
                <a:solidFill>
                  <a:schemeClr val="accent1"/>
                </a:solidFill>
              </a:rPr>
              <a:t>Hiệu</a:t>
            </a:r>
            <a:r>
              <a:rPr lang="en-US" altLang="vi-VN" sz="3600" dirty="0">
                <a:solidFill>
                  <a:schemeClr val="accent1"/>
                </a:solidFill>
              </a:rPr>
              <a:t> </a:t>
            </a:r>
            <a:r>
              <a:rPr lang="en-US" altLang="vi-VN" sz="3600" dirty="0" err="1">
                <a:solidFill>
                  <a:schemeClr val="accent1"/>
                </a:solidFill>
              </a:rPr>
              <a:t>quả</a:t>
            </a:r>
            <a:r>
              <a:rPr lang="en-US" altLang="vi-VN" sz="3600" dirty="0">
                <a:solidFill>
                  <a:schemeClr val="accent1"/>
                </a:solidFill>
              </a:rPr>
              <a:t> </a:t>
            </a:r>
            <a:r>
              <a:rPr lang="en-US" altLang="vi-VN" sz="3600" dirty="0" err="1">
                <a:solidFill>
                  <a:schemeClr val="accent1"/>
                </a:solidFill>
              </a:rPr>
              <a:t>điều</a:t>
            </a:r>
            <a:r>
              <a:rPr lang="en-US" altLang="vi-VN" sz="3600" dirty="0">
                <a:solidFill>
                  <a:schemeClr val="accent1"/>
                </a:solidFill>
              </a:rPr>
              <a:t> </a:t>
            </a:r>
            <a:r>
              <a:rPr lang="en-US" altLang="vi-VN" sz="3600" dirty="0" err="1">
                <a:solidFill>
                  <a:schemeClr val="accent1"/>
                </a:solidFill>
              </a:rPr>
              <a:t>trị</a:t>
            </a:r>
            <a:endParaRPr lang="en-US" altLang="vi-VN" sz="3600" dirty="0">
              <a:solidFill>
                <a:schemeClr val="accent1"/>
              </a:solidFill>
            </a:endParaRPr>
          </a:p>
          <a:p>
            <a:pPr>
              <a:lnSpc>
                <a:spcPct val="90000"/>
              </a:lnSpc>
            </a:pPr>
            <a:r>
              <a:rPr lang="en-US" altLang="vi-VN" sz="3600" dirty="0"/>
              <a:t> </a:t>
            </a:r>
            <a:r>
              <a:rPr lang="en-US" altLang="vi-VN" sz="3600" dirty="0" err="1"/>
              <a:t>Xử</a:t>
            </a:r>
            <a:r>
              <a:rPr lang="en-US" altLang="vi-VN" sz="3600" dirty="0"/>
              <a:t> </a:t>
            </a:r>
            <a:r>
              <a:rPr lang="en-US" altLang="vi-VN" sz="3600" dirty="0" err="1"/>
              <a:t>trí</a:t>
            </a:r>
            <a:r>
              <a:rPr lang="en-US" altLang="vi-VN" sz="3600" dirty="0"/>
              <a:t> </a:t>
            </a:r>
            <a:r>
              <a:rPr lang="en-US" altLang="vi-VN" sz="3600" dirty="0" err="1"/>
              <a:t>tác</a:t>
            </a:r>
            <a:r>
              <a:rPr lang="en-US" altLang="vi-VN" sz="3600" dirty="0"/>
              <a:t> </a:t>
            </a:r>
            <a:r>
              <a:rPr lang="en-US" altLang="vi-VN" sz="3600" dirty="0" err="1"/>
              <a:t>dụng</a:t>
            </a:r>
            <a:r>
              <a:rPr lang="en-US" altLang="vi-VN" sz="3600" dirty="0"/>
              <a:t> </a:t>
            </a:r>
            <a:r>
              <a:rPr lang="en-US" altLang="vi-VN" sz="3600" dirty="0" err="1"/>
              <a:t>phụ</a:t>
            </a:r>
            <a:endParaRPr lang="en-US" altLang="vi-VN" sz="3600" dirty="0"/>
          </a:p>
          <a:p>
            <a:pPr>
              <a:lnSpc>
                <a:spcPct val="90000"/>
              </a:lnSpc>
            </a:pPr>
            <a:r>
              <a:rPr lang="en-US" altLang="vi-VN" sz="3600" dirty="0"/>
              <a:t> </a:t>
            </a:r>
            <a:r>
              <a:rPr lang="en-US" altLang="vi-VN" sz="3600" dirty="0" err="1"/>
              <a:t>Kết</a:t>
            </a:r>
            <a:r>
              <a:rPr lang="en-US" altLang="vi-VN" sz="3600" dirty="0"/>
              <a:t> </a:t>
            </a:r>
            <a:r>
              <a:rPr lang="en-US" altLang="vi-VN" sz="3600" dirty="0" err="1"/>
              <a:t>luận</a:t>
            </a:r>
            <a:endParaRPr lang="en-US" altLang="vi-VN" sz="3600" dirty="0"/>
          </a:p>
        </p:txBody>
      </p:sp>
    </p:spTree>
    <p:extLst>
      <p:ext uri="{BB962C8B-B14F-4D97-AF65-F5344CB8AC3E}">
        <p14:creationId xmlns:p14="http://schemas.microsoft.com/office/powerpoint/2010/main" val="3059906597"/>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999736" y="158620"/>
            <a:ext cx="7913077" cy="770043"/>
          </a:xfrm>
        </p:spPr>
        <p:txBody>
          <a:bodyPr>
            <a:normAutofit fontScale="90000"/>
          </a:bodyPr>
          <a:lstStyle/>
          <a:p>
            <a:pPr algn="ctr">
              <a:lnSpc>
                <a:spcPct val="100000"/>
              </a:lnSpc>
              <a:spcAft>
                <a:spcPts val="600"/>
              </a:spcAft>
            </a:pPr>
            <a:r>
              <a:rPr lang="en-US" sz="3200" dirty="0"/>
              <a:t>LUX-Lung 3 và LUX-Lung 6 </a:t>
            </a:r>
            <a:br>
              <a:rPr lang="en-US" dirty="0">
                <a:solidFill>
                  <a:schemeClr val="tx1">
                    <a:lumMod val="50000"/>
                  </a:schemeClr>
                </a:solidFill>
              </a:rPr>
            </a:br>
            <a:r>
              <a:rPr lang="en-US" dirty="0" err="1">
                <a:solidFill>
                  <a:schemeClr val="accent1"/>
                </a:solidFill>
              </a:rPr>
              <a:t>Thiết</a:t>
            </a:r>
            <a:r>
              <a:rPr lang="en-US" dirty="0">
                <a:solidFill>
                  <a:schemeClr val="accent1"/>
                </a:solidFill>
              </a:rPr>
              <a:t> kế nghiên cứu</a:t>
            </a:r>
          </a:p>
        </p:txBody>
      </p:sp>
      <p:cxnSp>
        <p:nvCxnSpPr>
          <p:cNvPr id="52" name="Straight Connector 51"/>
          <p:cNvCxnSpPr>
            <a:endCxn id="65" idx="2"/>
          </p:cNvCxnSpPr>
          <p:nvPr/>
        </p:nvCxnSpPr>
        <p:spPr>
          <a:xfrm>
            <a:off x="6200283" y="1358679"/>
            <a:ext cx="8430" cy="1235495"/>
          </a:xfrm>
          <a:prstGeom prst="line">
            <a:avLst/>
          </a:prstGeom>
          <a:ln w="28575">
            <a:solidFill>
              <a:schemeClr val="accent1"/>
            </a:solidFill>
          </a:ln>
          <a:effectLst/>
        </p:spPr>
        <p:style>
          <a:lnRef idx="1">
            <a:schemeClr val="accent1"/>
          </a:lnRef>
          <a:fillRef idx="0">
            <a:schemeClr val="accent1"/>
          </a:fillRef>
          <a:effectRef idx="0">
            <a:schemeClr val="accent1"/>
          </a:effectRef>
          <a:fontRef idx="minor">
            <a:schemeClr val="tx1"/>
          </a:fontRef>
        </p:style>
      </p:cxnSp>
      <p:sp>
        <p:nvSpPr>
          <p:cNvPr id="53" name="AutoShape 7"/>
          <p:cNvSpPr>
            <a:spLocks noChangeArrowheads="1"/>
          </p:cNvSpPr>
          <p:nvPr/>
        </p:nvSpPr>
        <p:spPr bwMode="auto">
          <a:xfrm>
            <a:off x="5112207" y="3679941"/>
            <a:ext cx="2286000" cy="630936"/>
          </a:xfrm>
          <a:prstGeom prst="roundRect">
            <a:avLst>
              <a:gd name="adj" fmla="val 16667"/>
            </a:avLst>
          </a:prstGeom>
          <a:ln/>
          <a:effectLst/>
        </p:spPr>
        <p:style>
          <a:lnRef idx="2">
            <a:schemeClr val="accent1"/>
          </a:lnRef>
          <a:fillRef idx="1">
            <a:schemeClr val="lt1"/>
          </a:fillRef>
          <a:effectRef idx="0">
            <a:schemeClr val="accent1"/>
          </a:effectRef>
          <a:fontRef idx="minor">
            <a:schemeClr val="dk1"/>
          </a:fontRef>
        </p:style>
        <p:txBody>
          <a:bodyPr wrap="square" lIns="18288" tIns="18288" rIns="18288" bIns="18288" anchor="ctr" anchorCtr="0">
            <a:noAutofit/>
          </a:bodyPr>
          <a:lstStyle/>
          <a:p>
            <a:pPr algn="ctr" eaLnBrk="0" fontAlgn="base" hangingPunct="0">
              <a:lnSpc>
                <a:spcPct val="80000"/>
              </a:lnSpc>
              <a:spcBef>
                <a:spcPct val="0"/>
              </a:spcBef>
              <a:spcAft>
                <a:spcPct val="0"/>
              </a:spcAft>
              <a:defRPr/>
            </a:pPr>
            <a:r>
              <a:rPr lang="en-GB" altLang="zh-TW" sz="1600" b="1" dirty="0">
                <a:solidFill>
                  <a:srgbClr val="000000"/>
                </a:solidFill>
                <a:ea typeface="新細明體" charset="-120"/>
              </a:rPr>
              <a:t>Afatinib </a:t>
            </a:r>
          </a:p>
          <a:p>
            <a:pPr algn="ctr" eaLnBrk="0" fontAlgn="base" hangingPunct="0">
              <a:lnSpc>
                <a:spcPct val="80000"/>
              </a:lnSpc>
              <a:spcBef>
                <a:spcPct val="0"/>
              </a:spcBef>
              <a:spcAft>
                <a:spcPct val="0"/>
              </a:spcAft>
              <a:defRPr/>
            </a:pPr>
            <a:r>
              <a:rPr lang="en-GB" altLang="zh-TW" sz="1200" b="1" dirty="0">
                <a:solidFill>
                  <a:srgbClr val="000000"/>
                </a:solidFill>
                <a:ea typeface="新細明體" charset="-120"/>
              </a:rPr>
              <a:t>40 mg/ngày</a:t>
            </a:r>
            <a:r>
              <a:rPr lang="en-GB" altLang="zh-TW" sz="1200" b="1" baseline="30000" dirty="0">
                <a:solidFill>
                  <a:srgbClr val="000000"/>
                </a:solidFill>
                <a:ea typeface="新細明體" charset="-120"/>
              </a:rPr>
              <a:t>b</a:t>
            </a:r>
          </a:p>
        </p:txBody>
      </p:sp>
      <p:sp>
        <p:nvSpPr>
          <p:cNvPr id="54" name="AutoShape 8"/>
          <p:cNvSpPr>
            <a:spLocks noChangeArrowheads="1"/>
          </p:cNvSpPr>
          <p:nvPr/>
        </p:nvSpPr>
        <p:spPr bwMode="auto">
          <a:xfrm>
            <a:off x="1869625" y="3679941"/>
            <a:ext cx="2709182" cy="630936"/>
          </a:xfrm>
          <a:prstGeom prst="roundRect">
            <a:avLst>
              <a:gd name="adj" fmla="val 16667"/>
            </a:avLst>
          </a:prstGeom>
          <a:ln>
            <a:headEnd/>
            <a:tailEnd/>
          </a:ln>
          <a:effectLst/>
        </p:spPr>
        <p:style>
          <a:lnRef idx="2">
            <a:schemeClr val="accent1"/>
          </a:lnRef>
          <a:fillRef idx="1">
            <a:schemeClr val="lt1"/>
          </a:fillRef>
          <a:effectRef idx="0">
            <a:schemeClr val="accent1"/>
          </a:effectRef>
          <a:fontRef idx="minor">
            <a:schemeClr val="dk1"/>
          </a:fontRef>
        </p:style>
        <p:txBody>
          <a:bodyPr wrap="square" lIns="18288" tIns="18288" rIns="18288" bIns="18288" anchor="ctr" anchorCtr="0">
            <a:noAutofit/>
          </a:bodyPr>
          <a:lstStyle/>
          <a:p>
            <a:pPr algn="ctr" eaLnBrk="0" fontAlgn="base" hangingPunct="0">
              <a:lnSpc>
                <a:spcPct val="80000"/>
              </a:lnSpc>
              <a:spcBef>
                <a:spcPct val="0"/>
              </a:spcBef>
              <a:spcAft>
                <a:spcPct val="0"/>
              </a:spcAft>
            </a:pPr>
            <a:r>
              <a:rPr lang="en-GB" altLang="zh-TW" sz="1600" b="1" dirty="0">
                <a:solidFill>
                  <a:srgbClr val="000000"/>
                </a:solidFill>
                <a:ea typeface="新細明體" charset="-120"/>
              </a:rPr>
              <a:t>Cisplatin + Pemetrexed</a:t>
            </a:r>
          </a:p>
          <a:p>
            <a:pPr algn="ctr" eaLnBrk="0" fontAlgn="base" hangingPunct="0">
              <a:lnSpc>
                <a:spcPct val="80000"/>
              </a:lnSpc>
              <a:spcBef>
                <a:spcPct val="0"/>
              </a:spcBef>
              <a:spcAft>
                <a:spcPct val="0"/>
              </a:spcAft>
            </a:pPr>
            <a:r>
              <a:rPr lang="en-GB" altLang="zh-TW" sz="1100" b="1" dirty="0">
                <a:solidFill>
                  <a:srgbClr val="000000"/>
                </a:solidFill>
                <a:ea typeface="新細明體" charset="-120"/>
              </a:rPr>
              <a:t>75 mg/m</a:t>
            </a:r>
            <a:r>
              <a:rPr lang="en-GB" altLang="zh-TW" sz="1100" b="1" baseline="30000" dirty="0">
                <a:solidFill>
                  <a:srgbClr val="000000"/>
                </a:solidFill>
                <a:ea typeface="新細明體" charset="-120"/>
              </a:rPr>
              <a:t>2 </a:t>
            </a:r>
            <a:r>
              <a:rPr lang="en-GB" altLang="zh-TW" sz="1100" b="1" dirty="0">
                <a:solidFill>
                  <a:srgbClr val="000000"/>
                </a:solidFill>
                <a:ea typeface="新細明體" charset="-120"/>
              </a:rPr>
              <a:t>+ 500 mg/m</a:t>
            </a:r>
            <a:r>
              <a:rPr lang="en-GB" altLang="zh-TW" sz="1100" b="1" baseline="30000" dirty="0">
                <a:solidFill>
                  <a:srgbClr val="000000"/>
                </a:solidFill>
                <a:ea typeface="新細明體" charset="-120"/>
              </a:rPr>
              <a:t>2</a:t>
            </a:r>
            <a:endParaRPr lang="en-GB" altLang="zh-TW" sz="1100" b="1" dirty="0">
              <a:solidFill>
                <a:srgbClr val="000000"/>
              </a:solidFill>
              <a:ea typeface="新細明體" charset="-120"/>
            </a:endParaRPr>
          </a:p>
          <a:p>
            <a:pPr algn="ctr" eaLnBrk="0" fontAlgn="base" hangingPunct="0">
              <a:lnSpc>
                <a:spcPct val="80000"/>
              </a:lnSpc>
              <a:spcBef>
                <a:spcPct val="0"/>
              </a:spcBef>
              <a:spcAft>
                <a:spcPct val="0"/>
              </a:spcAft>
            </a:pPr>
            <a:r>
              <a:rPr lang="en-GB" altLang="zh-TW" sz="1100" b="1" dirty="0">
                <a:solidFill>
                  <a:srgbClr val="000000"/>
                </a:solidFill>
                <a:ea typeface="新細明體" charset="-120"/>
              </a:rPr>
              <a:t> TTM mỗi 21 ngày, tới 6 chu kỳ</a:t>
            </a:r>
          </a:p>
        </p:txBody>
      </p:sp>
      <p:sp>
        <p:nvSpPr>
          <p:cNvPr id="55" name="AutoShape 4"/>
          <p:cNvSpPr>
            <a:spLocks noChangeArrowheads="1"/>
          </p:cNvSpPr>
          <p:nvPr/>
        </p:nvSpPr>
        <p:spPr bwMode="auto">
          <a:xfrm>
            <a:off x="2453022" y="1083225"/>
            <a:ext cx="7523408" cy="749808"/>
          </a:xfrm>
          <a:prstGeom prst="roundRect">
            <a:avLst/>
          </a:prstGeom>
          <a:solidFill>
            <a:schemeClr val="accent1">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ctr" anchorCtr="0" compatLnSpc="1">
            <a:prstTxWarp prst="textNoShape">
              <a:avLst/>
            </a:prstTxWarp>
          </a:bodyPr>
          <a:lstStyle/>
          <a:p>
            <a:pPr algn="ctr" fontAlgn="base">
              <a:lnSpc>
                <a:spcPct val="90000"/>
              </a:lnSpc>
              <a:spcBef>
                <a:spcPct val="0"/>
              </a:spcBef>
              <a:spcAft>
                <a:spcPct val="0"/>
              </a:spcAft>
            </a:pPr>
            <a:r>
              <a:rPr lang="en-GB" altLang="zh-TW" sz="1600" b="1" dirty="0">
                <a:solidFill>
                  <a:schemeClr val="tx1"/>
                </a:solidFill>
              </a:rPr>
              <a:t>Carcinôm tuyến của phổi giai đoạn IIIB (ướt)/IV</a:t>
            </a:r>
          </a:p>
          <a:p>
            <a:pPr algn="ctr" fontAlgn="base">
              <a:lnSpc>
                <a:spcPct val="90000"/>
              </a:lnSpc>
              <a:spcBef>
                <a:spcPct val="0"/>
              </a:spcBef>
              <a:spcAft>
                <a:spcPct val="0"/>
              </a:spcAft>
            </a:pPr>
            <a:r>
              <a:rPr lang="en-GB" altLang="zh-TW" sz="1600" b="1" dirty="0">
                <a:solidFill>
                  <a:schemeClr val="tx1"/>
                </a:solidFill>
              </a:rPr>
              <a:t>Bướu có đột biến EGFR </a:t>
            </a:r>
          </a:p>
          <a:p>
            <a:pPr algn="ctr" fontAlgn="base">
              <a:lnSpc>
                <a:spcPct val="90000"/>
              </a:lnSpc>
              <a:spcBef>
                <a:spcPct val="0"/>
              </a:spcBef>
              <a:spcAft>
                <a:spcPct val="0"/>
              </a:spcAft>
            </a:pPr>
            <a:r>
              <a:rPr lang="en-GB" altLang="zh-TW" sz="1600" b="1" dirty="0">
                <a:solidFill>
                  <a:schemeClr val="tx1"/>
                </a:solidFill>
              </a:rPr>
              <a:t>(xét nghiệm tập trung; TheraScreen</a:t>
            </a:r>
            <a:r>
              <a:rPr lang="en-GB" altLang="zh-TW" sz="1600" b="1" baseline="30000" dirty="0">
                <a:solidFill>
                  <a:schemeClr val="tx1"/>
                </a:solidFill>
              </a:rPr>
              <a:t>®</a:t>
            </a:r>
            <a:r>
              <a:rPr lang="en-GB" altLang="zh-TW" sz="1600" b="1" dirty="0">
                <a:solidFill>
                  <a:schemeClr val="tx1"/>
                </a:solidFill>
              </a:rPr>
              <a:t> EGFR29</a:t>
            </a:r>
            <a:r>
              <a:rPr lang="en-GB" altLang="zh-TW" sz="1600" b="1" baseline="30000" dirty="0">
                <a:solidFill>
                  <a:schemeClr val="tx1"/>
                </a:solidFill>
              </a:rPr>
              <a:t>a</a:t>
            </a:r>
            <a:r>
              <a:rPr lang="en-GB" altLang="zh-TW" sz="1600" b="1" dirty="0">
                <a:solidFill>
                  <a:schemeClr val="tx1"/>
                </a:solidFill>
              </a:rPr>
              <a:t> RGQ PCR) </a:t>
            </a:r>
          </a:p>
        </p:txBody>
      </p:sp>
      <p:sp>
        <p:nvSpPr>
          <p:cNvPr id="56" name="AutoShape 8"/>
          <p:cNvSpPr>
            <a:spLocks noChangeArrowheads="1"/>
          </p:cNvSpPr>
          <p:nvPr/>
        </p:nvSpPr>
        <p:spPr bwMode="auto">
          <a:xfrm>
            <a:off x="7779207" y="3679941"/>
            <a:ext cx="2679246" cy="630936"/>
          </a:xfrm>
          <a:prstGeom prst="roundRect">
            <a:avLst>
              <a:gd name="adj" fmla="val 16667"/>
            </a:avLst>
          </a:prstGeom>
          <a:ln>
            <a:solidFill>
              <a:srgbClr val="717073"/>
            </a:solidFill>
            <a:headEnd/>
            <a:tailEnd/>
          </a:ln>
          <a:effectLst/>
        </p:spPr>
        <p:style>
          <a:lnRef idx="2">
            <a:schemeClr val="accent6"/>
          </a:lnRef>
          <a:fillRef idx="1">
            <a:schemeClr val="lt1"/>
          </a:fillRef>
          <a:effectRef idx="0">
            <a:schemeClr val="accent6"/>
          </a:effectRef>
          <a:fontRef idx="minor">
            <a:schemeClr val="dk1"/>
          </a:fontRef>
        </p:style>
        <p:txBody>
          <a:bodyPr wrap="square" lIns="18288" tIns="18288" rIns="18288" bIns="18288" anchor="ctr" anchorCtr="0">
            <a:noAutofit/>
          </a:bodyPr>
          <a:lstStyle/>
          <a:p>
            <a:pPr algn="ctr" eaLnBrk="0" fontAlgn="base" hangingPunct="0">
              <a:lnSpc>
                <a:spcPct val="80000"/>
              </a:lnSpc>
              <a:spcBef>
                <a:spcPct val="0"/>
              </a:spcBef>
              <a:spcAft>
                <a:spcPct val="0"/>
              </a:spcAft>
            </a:pPr>
            <a:r>
              <a:rPr lang="en-GB" sz="1600" b="1" dirty="0">
                <a:solidFill>
                  <a:srgbClr val="000000"/>
                </a:solidFill>
              </a:rPr>
              <a:t>Cisplatin + Gemcitabine</a:t>
            </a:r>
          </a:p>
          <a:p>
            <a:pPr algn="ctr" eaLnBrk="0" fontAlgn="base" hangingPunct="0">
              <a:lnSpc>
                <a:spcPct val="80000"/>
              </a:lnSpc>
              <a:spcBef>
                <a:spcPct val="0"/>
              </a:spcBef>
              <a:spcAft>
                <a:spcPct val="0"/>
              </a:spcAft>
            </a:pPr>
            <a:r>
              <a:rPr lang="en-GB" sz="1100" b="1" dirty="0">
                <a:solidFill>
                  <a:srgbClr val="000000"/>
                </a:solidFill>
              </a:rPr>
              <a:t>75 mg/m</a:t>
            </a:r>
            <a:r>
              <a:rPr lang="en-GB" sz="1100" b="1" baseline="30000" dirty="0">
                <a:solidFill>
                  <a:srgbClr val="000000"/>
                </a:solidFill>
              </a:rPr>
              <a:t>2 </a:t>
            </a:r>
            <a:r>
              <a:rPr lang="en-GB" sz="1100" b="1" dirty="0">
                <a:solidFill>
                  <a:srgbClr val="000000"/>
                </a:solidFill>
              </a:rPr>
              <a:t>+ 1000 mg/m</a:t>
            </a:r>
            <a:r>
              <a:rPr lang="en-GB" sz="1100" b="1" baseline="30000" dirty="0">
                <a:solidFill>
                  <a:srgbClr val="000000"/>
                </a:solidFill>
              </a:rPr>
              <a:t>2 </a:t>
            </a:r>
            <a:r>
              <a:rPr lang="en-GB" sz="1100" b="1" dirty="0">
                <a:solidFill>
                  <a:srgbClr val="000000"/>
                </a:solidFill>
              </a:rPr>
              <a:t>D1, D8 </a:t>
            </a:r>
          </a:p>
          <a:p>
            <a:pPr algn="ctr" eaLnBrk="0" fontAlgn="base" hangingPunct="0">
              <a:lnSpc>
                <a:spcPct val="80000"/>
              </a:lnSpc>
              <a:spcBef>
                <a:spcPct val="0"/>
              </a:spcBef>
              <a:spcAft>
                <a:spcPct val="0"/>
              </a:spcAft>
            </a:pPr>
            <a:r>
              <a:rPr lang="en-GB" sz="1100" b="1" dirty="0">
                <a:solidFill>
                  <a:srgbClr val="000000"/>
                </a:solidFill>
              </a:rPr>
              <a:t> </a:t>
            </a:r>
            <a:r>
              <a:rPr lang="en-GB" altLang="zh-TW" sz="1100" b="1" dirty="0">
                <a:solidFill>
                  <a:srgbClr val="000000"/>
                </a:solidFill>
                <a:ea typeface="新細明體" charset="-120"/>
              </a:rPr>
              <a:t> TTM mỗi 21 ngày, tới 6 chu kỳ</a:t>
            </a:r>
          </a:p>
        </p:txBody>
      </p:sp>
      <p:cxnSp>
        <p:nvCxnSpPr>
          <p:cNvPr id="59" name="Elbow Connector 58"/>
          <p:cNvCxnSpPr>
            <a:endCxn id="57" idx="0"/>
          </p:cNvCxnSpPr>
          <p:nvPr/>
        </p:nvCxnSpPr>
        <p:spPr>
          <a:xfrm rot="5400000">
            <a:off x="5044355" y="1710823"/>
            <a:ext cx="313134" cy="2015583"/>
          </a:xfrm>
          <a:prstGeom prst="bentConnector3">
            <a:avLst>
              <a:gd name="adj1" fmla="val 50000"/>
            </a:avLst>
          </a:prstGeom>
          <a:ln w="2857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0" name="Elbow Connector 59"/>
          <p:cNvCxnSpPr>
            <a:endCxn id="58" idx="0"/>
          </p:cNvCxnSpPr>
          <p:nvPr/>
        </p:nvCxnSpPr>
        <p:spPr>
          <a:xfrm rot="16200000" flipH="1">
            <a:off x="7144847" y="1625914"/>
            <a:ext cx="312502" cy="2184771"/>
          </a:xfrm>
          <a:prstGeom prst="bentConnector3">
            <a:avLst>
              <a:gd name="adj1" fmla="val 50000"/>
            </a:avLst>
          </a:prstGeom>
          <a:ln w="28575">
            <a:solidFill>
              <a:srgbClr val="717073"/>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1" name="Elbow Connector 60"/>
          <p:cNvCxnSpPr>
            <a:endCxn id="54" idx="0"/>
          </p:cNvCxnSpPr>
          <p:nvPr/>
        </p:nvCxnSpPr>
        <p:spPr>
          <a:xfrm rot="5400000">
            <a:off x="3556402" y="3043210"/>
            <a:ext cx="304555" cy="968914"/>
          </a:xfrm>
          <a:prstGeom prst="bentConnector3">
            <a:avLst>
              <a:gd name="adj1" fmla="val 50000"/>
            </a:avLst>
          </a:prstGeom>
          <a:ln w="2857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2" name="Elbow Connector 61"/>
          <p:cNvCxnSpPr>
            <a:endCxn id="53" idx="0"/>
          </p:cNvCxnSpPr>
          <p:nvPr/>
        </p:nvCxnSpPr>
        <p:spPr>
          <a:xfrm rot="16200000" flipH="1">
            <a:off x="5071897" y="2496629"/>
            <a:ext cx="304555" cy="2062077"/>
          </a:xfrm>
          <a:prstGeom prst="bentConnector3">
            <a:avLst>
              <a:gd name="adj1" fmla="val 50000"/>
            </a:avLst>
          </a:prstGeom>
          <a:ln w="2857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3" name="Elbow Connector 62"/>
          <p:cNvCxnSpPr>
            <a:endCxn id="56" idx="0"/>
          </p:cNvCxnSpPr>
          <p:nvPr/>
        </p:nvCxnSpPr>
        <p:spPr>
          <a:xfrm rot="16200000" flipH="1">
            <a:off x="8604202" y="3165306"/>
            <a:ext cx="303923" cy="725346"/>
          </a:xfrm>
          <a:prstGeom prst="bentConnector3">
            <a:avLst>
              <a:gd name="adj1" fmla="val 50000"/>
            </a:avLst>
          </a:prstGeom>
          <a:ln w="28575">
            <a:solidFill>
              <a:srgbClr val="717073"/>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4" name="Elbow Connector 63"/>
          <p:cNvCxnSpPr>
            <a:endCxn id="53" idx="0"/>
          </p:cNvCxnSpPr>
          <p:nvPr/>
        </p:nvCxnSpPr>
        <p:spPr>
          <a:xfrm rot="5400000">
            <a:off x="7172391" y="2458844"/>
            <a:ext cx="303923" cy="2138277"/>
          </a:xfrm>
          <a:prstGeom prst="bentConnector3">
            <a:avLst>
              <a:gd name="adj1" fmla="val 50000"/>
            </a:avLst>
          </a:prstGeom>
          <a:ln w="28575">
            <a:solidFill>
              <a:srgbClr val="717073"/>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65" name="AutoShape 5"/>
          <p:cNvSpPr>
            <a:spLocks noChangeArrowheads="1"/>
          </p:cNvSpPr>
          <p:nvPr/>
        </p:nvSpPr>
        <p:spPr bwMode="auto">
          <a:xfrm>
            <a:off x="4143380" y="1908370"/>
            <a:ext cx="4130675" cy="685800"/>
          </a:xfrm>
          <a:prstGeom prst="roundRect">
            <a:avLst>
              <a:gd name="adj" fmla="val 16667"/>
            </a:avLst>
          </a:prstGeom>
          <a:solidFill>
            <a:schemeClr val="accent1">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ctr" anchorCtr="0" compatLnSpc="1">
            <a:prstTxWarp prst="textNoShape">
              <a:avLst/>
            </a:prstTxWarp>
          </a:bodyPr>
          <a:lstStyle/>
          <a:p>
            <a:pPr algn="ctr" fontAlgn="base">
              <a:lnSpc>
                <a:spcPct val="90000"/>
              </a:lnSpc>
              <a:spcBef>
                <a:spcPct val="0"/>
              </a:spcBef>
              <a:spcAft>
                <a:spcPct val="0"/>
              </a:spcAft>
            </a:pPr>
            <a:r>
              <a:rPr lang="en-GB" altLang="zh-TW" sz="1600" b="1" dirty="0">
                <a:solidFill>
                  <a:schemeClr val="tx1"/>
                </a:solidFill>
              </a:rPr>
              <a:t>Chia ngẫu nhiên 2:1 </a:t>
            </a:r>
          </a:p>
          <a:p>
            <a:pPr algn="ctr" fontAlgn="base">
              <a:lnSpc>
                <a:spcPct val="90000"/>
              </a:lnSpc>
              <a:spcBef>
                <a:spcPct val="0"/>
              </a:spcBef>
              <a:spcAft>
                <a:spcPct val="0"/>
              </a:spcAft>
            </a:pPr>
            <a:r>
              <a:rPr lang="en-GB" altLang="zh-TW" sz="1600" b="1" dirty="0">
                <a:solidFill>
                  <a:schemeClr val="tx1"/>
                </a:solidFill>
              </a:rPr>
              <a:t>Phân tầng theo đột biến EGFR </a:t>
            </a:r>
          </a:p>
          <a:p>
            <a:pPr algn="ctr" fontAlgn="base">
              <a:lnSpc>
                <a:spcPct val="90000"/>
              </a:lnSpc>
              <a:spcBef>
                <a:spcPct val="0"/>
              </a:spcBef>
              <a:spcAft>
                <a:spcPct val="0"/>
              </a:spcAft>
            </a:pPr>
            <a:r>
              <a:rPr lang="en-GB" altLang="zh-TW" sz="1600" b="1" dirty="0">
                <a:solidFill>
                  <a:schemeClr val="tx1"/>
                </a:solidFill>
              </a:rPr>
              <a:t>(Del19/L858R/khác)</a:t>
            </a:r>
          </a:p>
        </p:txBody>
      </p:sp>
      <p:sp>
        <p:nvSpPr>
          <p:cNvPr id="66" name="TextBox 65"/>
          <p:cNvSpPr txBox="1"/>
          <p:nvPr/>
        </p:nvSpPr>
        <p:spPr>
          <a:xfrm>
            <a:off x="2002362" y="4396078"/>
            <a:ext cx="8314418" cy="670641"/>
          </a:xfrm>
          <a:prstGeom prst="roundRect">
            <a:avLst/>
          </a:prstGeom>
          <a:solidFill>
            <a:schemeClr val="accent1">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ctr" anchorCtr="0" compatLnSpc="1">
            <a:prstTxWarp prst="textNoShape">
              <a:avLst/>
            </a:prstTxWarp>
          </a:bodyPr>
          <a:lstStyle>
            <a:defPPr>
              <a:defRPr lang="fr-FR"/>
            </a:defPPr>
            <a:lvl1pPr marR="0" lvl="0" indent="0" algn="ctr" fontAlgn="base">
              <a:lnSpc>
                <a:spcPct val="90000"/>
              </a:lnSpc>
              <a:spcBef>
                <a:spcPct val="0"/>
              </a:spcBef>
              <a:spcAft>
                <a:spcPct val="0"/>
              </a:spcAft>
              <a:buClrTx/>
              <a:buSzTx/>
              <a:buFontTx/>
              <a:buNone/>
              <a:tabLst/>
              <a:defRPr kumimoji="0" b="1" i="0" u="none" strike="noStrike" cap="none" normalizeH="0" baseline="0">
                <a:ln>
                  <a:noFill/>
                </a:ln>
                <a:solidFill>
                  <a:schemeClr val="bg1"/>
                </a:solidFill>
                <a:latin typeface="Arial" pitchFamily="34" charset="0"/>
                <a:cs typeface="Arial" pitchFamily="34" charset="0"/>
              </a:defRPr>
            </a:lvl1pPr>
          </a:lstStyle>
          <a:p>
            <a:r>
              <a:rPr lang="en-GB" sz="1600" dirty="0">
                <a:solidFill>
                  <a:schemeClr val="tx1"/>
                </a:solidFill>
              </a:rPr>
              <a:t>Kết cục chính</a:t>
            </a:r>
            <a:r>
              <a:rPr lang="en-US" sz="1600" dirty="0">
                <a:solidFill>
                  <a:schemeClr val="tx1"/>
                </a:solidFill>
              </a:rPr>
              <a:t>: PFS (RECIST 1.1, khảo sát độc lập)</a:t>
            </a:r>
            <a:r>
              <a:rPr lang="en-US" sz="1600" baseline="30000" dirty="0">
                <a:solidFill>
                  <a:schemeClr val="tx1"/>
                </a:solidFill>
              </a:rPr>
              <a:t>c</a:t>
            </a:r>
          </a:p>
          <a:p>
            <a:r>
              <a:rPr lang="en-US" sz="1600" dirty="0">
                <a:solidFill>
                  <a:schemeClr val="tx1"/>
                </a:solidFill>
              </a:rPr>
              <a:t>Kết cục phụ: OS, PRO</a:t>
            </a:r>
            <a:r>
              <a:rPr lang="en-US" sz="1600" baseline="30000" dirty="0">
                <a:solidFill>
                  <a:schemeClr val="tx1"/>
                </a:solidFill>
              </a:rPr>
              <a:t>d</a:t>
            </a:r>
            <a:r>
              <a:rPr lang="en-US" sz="1600" dirty="0">
                <a:solidFill>
                  <a:schemeClr val="tx1"/>
                </a:solidFill>
              </a:rPr>
              <a:t>, ORR, DCR, DOR, mức giảm bướu, tính an toàn</a:t>
            </a:r>
          </a:p>
        </p:txBody>
      </p:sp>
      <p:sp>
        <p:nvSpPr>
          <p:cNvPr id="20" name="Rectangle 1"/>
          <p:cNvSpPr>
            <a:spLocks noChangeArrowheads="1"/>
          </p:cNvSpPr>
          <p:nvPr/>
        </p:nvSpPr>
        <p:spPr bwMode="auto">
          <a:xfrm>
            <a:off x="1686400" y="5151920"/>
            <a:ext cx="8890360" cy="1135097"/>
          </a:xfrm>
          <a:prstGeom prst="rect">
            <a:avLst/>
          </a:prstGeom>
          <a:solidFill>
            <a:schemeClr val="bg1"/>
          </a:solidFill>
          <a:ln w="9525">
            <a:noFill/>
            <a:miter lim="800000"/>
            <a:headEnd/>
            <a:tailEnd/>
          </a:ln>
          <a:effectLst/>
        </p:spPr>
        <p:txBody>
          <a:bodyPr vert="horz" wrap="square" lIns="0" tIns="0" rIns="0" bIns="0" numCol="1" anchor="b" anchorCtr="0" compatLnSpc="1">
            <a:prstTxWarp prst="textNoShape">
              <a:avLst/>
            </a:prstTxWarp>
            <a:noAutofit/>
          </a:bodyPr>
          <a:lstStyle/>
          <a:p>
            <a:pPr marL="66675" indent="-66675" fontAlgn="base">
              <a:lnSpc>
                <a:spcPct val="90000"/>
              </a:lnSpc>
              <a:spcBef>
                <a:spcPct val="0"/>
              </a:spcBef>
              <a:spcAft>
                <a:spcPct val="0"/>
              </a:spcAft>
            </a:pPr>
            <a:r>
              <a:rPr lang="en-GB" sz="1000" baseline="30000" dirty="0">
                <a:solidFill>
                  <a:srgbClr val="000000">
                    <a:lumMod val="50000"/>
                  </a:srgbClr>
                </a:solidFill>
              </a:rPr>
              <a:t>a</a:t>
            </a:r>
            <a:r>
              <a:rPr lang="en-GB" sz="1000" dirty="0">
                <a:solidFill>
                  <a:srgbClr val="000000">
                    <a:lumMod val="50000"/>
                  </a:srgbClr>
                </a:solidFill>
              </a:rPr>
              <a:t>EGFR29: mất đoạn 19 trên exon 19, 3 chèn đoạn trên exon 20, L858R, L861Q, T790M, G719S, G719A và G719C (hay G719X), S768I.</a:t>
            </a:r>
          </a:p>
          <a:p>
            <a:pPr marL="66675" indent="-66675" fontAlgn="base">
              <a:lnSpc>
                <a:spcPct val="90000"/>
              </a:lnSpc>
              <a:spcBef>
                <a:spcPct val="0"/>
              </a:spcBef>
              <a:spcAft>
                <a:spcPct val="0"/>
              </a:spcAft>
            </a:pPr>
            <a:r>
              <a:rPr lang="en-GB" sz="1000" baseline="30000" dirty="0">
                <a:solidFill>
                  <a:srgbClr val="000000">
                    <a:lumMod val="50000"/>
                  </a:srgbClr>
                </a:solidFill>
              </a:rPr>
              <a:t>b</a:t>
            </a:r>
            <a:r>
              <a:rPr lang="en-GB" sz="1000" dirty="0">
                <a:solidFill>
                  <a:srgbClr val="000000">
                    <a:lumMod val="50000"/>
                  </a:srgbClr>
                </a:solidFill>
              </a:rPr>
              <a:t>Liều tăng dần đến 50 mg nếu xuất hiện AE có giới hạn ở chu kỳ 1. Liều giảm còn 10-mg trong trường hợp gặp biến cố AE G3 hay G2 kéo dài.</a:t>
            </a:r>
          </a:p>
          <a:p>
            <a:pPr marL="66675" indent="-66675" fontAlgn="base">
              <a:lnSpc>
                <a:spcPct val="90000"/>
              </a:lnSpc>
              <a:spcBef>
                <a:spcPct val="0"/>
              </a:spcBef>
              <a:spcAft>
                <a:spcPct val="0"/>
              </a:spcAft>
            </a:pPr>
            <a:r>
              <a:rPr lang="en-GB" sz="1000" baseline="30000" dirty="0">
                <a:solidFill>
                  <a:srgbClr val="000000">
                    <a:lumMod val="50000"/>
                  </a:srgbClr>
                </a:solidFill>
              </a:rPr>
              <a:t>c</a:t>
            </a:r>
            <a:r>
              <a:rPr lang="en-GB" sz="1000" dirty="0">
                <a:solidFill>
                  <a:srgbClr val="000000">
                    <a:lumMod val="50000"/>
                  </a:srgbClr>
                </a:solidFill>
              </a:rPr>
              <a:t>Đánh giá bướu: mỗi 6 tuần cho đến tuần 48 và mỗi 12 tuần sau đó cho đến khi bệnh tiến triển/ bắt đầu điều trị mới.  </a:t>
            </a:r>
          </a:p>
          <a:p>
            <a:pPr marL="66675" indent="-66675" fontAlgn="base">
              <a:lnSpc>
                <a:spcPct val="90000"/>
              </a:lnSpc>
              <a:spcBef>
                <a:spcPct val="0"/>
              </a:spcBef>
              <a:spcAft>
                <a:spcPct val="0"/>
              </a:spcAft>
            </a:pPr>
            <a:r>
              <a:rPr lang="en-GB" sz="1000" baseline="30000" dirty="0">
                <a:solidFill>
                  <a:srgbClr val="000000">
                    <a:lumMod val="50000"/>
                  </a:srgbClr>
                </a:solidFill>
              </a:rPr>
              <a:t>d</a:t>
            </a:r>
            <a:r>
              <a:rPr lang="en-GB" sz="1000" dirty="0">
                <a:solidFill>
                  <a:srgbClr val="000000">
                    <a:lumMod val="50000"/>
                  </a:srgbClr>
                </a:solidFill>
              </a:rPr>
              <a:t>Kết cục do bệnh nhân báo cáo: EQ-5D, EORTC QLQ-C30 và LC 13 tại thời điểm chia ngẫu nhiên và mỗi 3 tuần cho đến khi bệnh tiến triển/ điều trị kháng ung thư  mới.  </a:t>
            </a:r>
          </a:p>
          <a:p>
            <a:pPr marL="66675" indent="-66675" fontAlgn="base">
              <a:lnSpc>
                <a:spcPct val="90000"/>
              </a:lnSpc>
              <a:spcAft>
                <a:spcPct val="0"/>
              </a:spcAft>
            </a:pPr>
            <a:r>
              <a:rPr lang="en-GB" altLang="en-US" sz="1000" dirty="0">
                <a:solidFill>
                  <a:srgbClr val="000000"/>
                </a:solidFill>
              </a:rPr>
              <a:t>	Ghi chú: 15 bệnh nhân trong LUX-Lung 3 và 23 bệnh nhân trong LUX-Lung 6 vẫn còn tiếp tục điều trị cho đến tháng 5/2014.</a:t>
            </a:r>
          </a:p>
          <a:p>
            <a:pPr marL="66675" indent="-66675" fontAlgn="base">
              <a:lnSpc>
                <a:spcPct val="90000"/>
              </a:lnSpc>
              <a:spcAft>
                <a:spcPct val="0"/>
              </a:spcAft>
            </a:pPr>
            <a:r>
              <a:rPr lang="en-GB" sz="1000" dirty="0">
                <a:solidFill>
                  <a:prstClr val="black"/>
                </a:solidFill>
              </a:rPr>
              <a:t>	RGQ</a:t>
            </a:r>
            <a:r>
              <a:rPr lang="en-GB" sz="1000" baseline="-25000" dirty="0">
                <a:solidFill>
                  <a:prstClr val="black"/>
                </a:solidFill>
              </a:rPr>
              <a:t> </a:t>
            </a:r>
            <a:r>
              <a:rPr lang="en-GB" sz="1000" dirty="0">
                <a:solidFill>
                  <a:prstClr val="black"/>
                </a:solidFill>
              </a:rPr>
              <a:t>= rotor-gene Q; PCR = phản ứng chuỗi polymerase; PFS = sống còn bệnh không tiến triển; RECIST = Tiêu chuẩn đánh giá đáp ứng cho bướu đặc; ORR = tỉ lệ đáp ứng khách quan; DCR = tỉ lệ kiểm soát bệnh; DOR = khoảng thời gian đáp ứng; OS = sống còn toàn </a:t>
            </a:r>
            <a:r>
              <a:rPr lang="en-GB" sz="1000" dirty="0" err="1">
                <a:solidFill>
                  <a:prstClr val="black"/>
                </a:solidFill>
              </a:rPr>
              <a:t>bộ</a:t>
            </a:r>
            <a:r>
              <a:rPr lang="en-GB" sz="1000" dirty="0">
                <a:solidFill>
                  <a:prstClr val="black"/>
                </a:solidFill>
              </a:rPr>
              <a:t>.</a:t>
            </a:r>
          </a:p>
        </p:txBody>
      </p:sp>
      <p:sp>
        <p:nvSpPr>
          <p:cNvPr id="57" name="AutoShape 7"/>
          <p:cNvSpPr>
            <a:spLocks noChangeArrowheads="1"/>
          </p:cNvSpPr>
          <p:nvPr/>
        </p:nvSpPr>
        <p:spPr bwMode="auto">
          <a:xfrm>
            <a:off x="2673807" y="2875180"/>
            <a:ext cx="3038646" cy="518312"/>
          </a:xfrm>
          <a:prstGeom prst="roundRect">
            <a:avLst>
              <a:gd name="adj" fmla="val 16667"/>
            </a:avLst>
          </a:prstGeom>
          <a:ln/>
          <a:effectLst/>
        </p:spPr>
        <p:style>
          <a:lnRef idx="2">
            <a:schemeClr val="accent1"/>
          </a:lnRef>
          <a:fillRef idx="1">
            <a:schemeClr val="lt1"/>
          </a:fillRef>
          <a:effectRef idx="0">
            <a:schemeClr val="accent1"/>
          </a:effectRef>
          <a:fontRef idx="minor">
            <a:schemeClr val="dk1"/>
          </a:fontRef>
        </p:style>
        <p:txBody>
          <a:bodyPr wrap="square" lIns="18288" tIns="18288" rIns="18288" bIns="18288" anchor="ctr" anchorCtr="0">
            <a:noAutofit/>
          </a:bodyPr>
          <a:lstStyle/>
          <a:p>
            <a:pPr algn="ctr" eaLnBrk="0" fontAlgn="base" hangingPunct="0">
              <a:spcBef>
                <a:spcPct val="0"/>
              </a:spcBef>
              <a:spcAft>
                <a:spcPct val="0"/>
              </a:spcAft>
              <a:defRPr/>
            </a:pPr>
            <a:r>
              <a:rPr lang="en-GB" altLang="zh-TW" sz="1600" b="1" dirty="0">
                <a:solidFill>
                  <a:srgbClr val="000000"/>
                </a:solidFill>
                <a:ea typeface="新細明體" charset="-120"/>
              </a:rPr>
              <a:t>LUX-Lung 3</a:t>
            </a:r>
            <a:r>
              <a:rPr lang="en-GB" altLang="zh-TW" sz="1600" baseline="50000" dirty="0">
                <a:solidFill>
                  <a:srgbClr val="000000"/>
                </a:solidFill>
                <a:ea typeface="新細明體" charset="-120"/>
              </a:rPr>
              <a:t>1</a:t>
            </a:r>
            <a:endParaRPr lang="en-GB" altLang="zh-TW" sz="1600" b="1" baseline="50000" dirty="0">
              <a:solidFill>
                <a:srgbClr val="000000"/>
              </a:solidFill>
              <a:ea typeface="新細明體" charset="-120"/>
            </a:endParaRPr>
          </a:p>
          <a:p>
            <a:pPr algn="ctr" eaLnBrk="0" fontAlgn="base" hangingPunct="0">
              <a:spcBef>
                <a:spcPct val="0"/>
              </a:spcBef>
              <a:spcAft>
                <a:spcPct val="0"/>
              </a:spcAft>
              <a:defRPr/>
            </a:pPr>
            <a:r>
              <a:rPr lang="en-GB" altLang="zh-TW" sz="1200" b="1" dirty="0">
                <a:solidFill>
                  <a:srgbClr val="000000"/>
                </a:solidFill>
                <a:ea typeface="新細明體" charset="-120"/>
              </a:rPr>
              <a:t>(n=345)</a:t>
            </a:r>
            <a:r>
              <a:rPr lang="en-GB" altLang="zh-TW" sz="1600" b="1" dirty="0">
                <a:solidFill>
                  <a:srgbClr val="000000"/>
                </a:solidFill>
                <a:ea typeface="新細明體" charset="-120"/>
              </a:rPr>
              <a:t> </a:t>
            </a:r>
          </a:p>
        </p:txBody>
      </p:sp>
      <p:sp>
        <p:nvSpPr>
          <p:cNvPr id="58" name="AutoShape 7"/>
          <p:cNvSpPr>
            <a:spLocks noChangeArrowheads="1"/>
          </p:cNvSpPr>
          <p:nvPr/>
        </p:nvSpPr>
        <p:spPr bwMode="auto">
          <a:xfrm>
            <a:off x="6874166" y="2874548"/>
            <a:ext cx="3038646" cy="519576"/>
          </a:xfrm>
          <a:prstGeom prst="roundRect">
            <a:avLst>
              <a:gd name="adj" fmla="val 16667"/>
            </a:avLst>
          </a:prstGeom>
          <a:ln>
            <a:solidFill>
              <a:srgbClr val="717073"/>
            </a:solidFill>
          </a:ln>
          <a:effectLst/>
        </p:spPr>
        <p:style>
          <a:lnRef idx="2">
            <a:schemeClr val="accent6"/>
          </a:lnRef>
          <a:fillRef idx="1">
            <a:schemeClr val="lt1"/>
          </a:fillRef>
          <a:effectRef idx="0">
            <a:schemeClr val="accent6"/>
          </a:effectRef>
          <a:fontRef idx="minor">
            <a:schemeClr val="dk1"/>
          </a:fontRef>
        </p:style>
        <p:txBody>
          <a:bodyPr wrap="square" lIns="18288" tIns="18288" rIns="18288" bIns="18288" anchor="ctr" anchorCtr="0">
            <a:noAutofit/>
          </a:bodyPr>
          <a:lstStyle/>
          <a:p>
            <a:pPr algn="ctr" eaLnBrk="0" fontAlgn="base" hangingPunct="0">
              <a:spcBef>
                <a:spcPct val="0"/>
              </a:spcBef>
              <a:spcAft>
                <a:spcPct val="0"/>
              </a:spcAft>
              <a:defRPr/>
            </a:pPr>
            <a:r>
              <a:rPr lang="en-GB" altLang="zh-TW" sz="1600" b="1" dirty="0">
                <a:solidFill>
                  <a:srgbClr val="000000"/>
                </a:solidFill>
                <a:ea typeface="新細明體" charset="-120"/>
              </a:rPr>
              <a:t>LUX-Lung 6</a:t>
            </a:r>
            <a:r>
              <a:rPr lang="en-GB" altLang="zh-TW" sz="1600" baseline="50000" dirty="0">
                <a:solidFill>
                  <a:srgbClr val="000000"/>
                </a:solidFill>
                <a:ea typeface="新細明體" charset="-120"/>
              </a:rPr>
              <a:t>2</a:t>
            </a:r>
            <a:r>
              <a:rPr lang="en-GB" altLang="zh-TW" sz="1600" b="1" dirty="0">
                <a:solidFill>
                  <a:srgbClr val="000000"/>
                </a:solidFill>
                <a:ea typeface="新細明體" charset="-120"/>
              </a:rPr>
              <a:t> </a:t>
            </a:r>
          </a:p>
          <a:p>
            <a:pPr algn="ctr" eaLnBrk="0" fontAlgn="base" hangingPunct="0">
              <a:spcBef>
                <a:spcPct val="0"/>
              </a:spcBef>
              <a:spcAft>
                <a:spcPct val="0"/>
              </a:spcAft>
              <a:defRPr/>
            </a:pPr>
            <a:r>
              <a:rPr lang="en-GB" altLang="zh-TW" sz="1200" b="1" dirty="0">
                <a:solidFill>
                  <a:srgbClr val="000000"/>
                </a:solidFill>
                <a:ea typeface="新細明體" charset="-120"/>
              </a:rPr>
              <a:t>(n=364; bệnh nhân châu Á)  </a:t>
            </a:r>
          </a:p>
        </p:txBody>
      </p:sp>
      <p:sp>
        <p:nvSpPr>
          <p:cNvPr id="21" name="Rectangle 1"/>
          <p:cNvSpPr>
            <a:spLocks noChangeArrowheads="1"/>
          </p:cNvSpPr>
          <p:nvPr/>
        </p:nvSpPr>
        <p:spPr bwMode="auto">
          <a:xfrm>
            <a:off x="3710872" y="6490054"/>
            <a:ext cx="4638801" cy="224783"/>
          </a:xfrm>
          <a:prstGeom prst="rect">
            <a:avLst/>
          </a:prstGeom>
          <a:noFill/>
          <a:ln w="9525">
            <a:noFill/>
            <a:miter lim="800000"/>
            <a:headEnd/>
            <a:tailEnd/>
          </a:ln>
          <a:effectLst/>
        </p:spPr>
        <p:txBody>
          <a:bodyPr vert="horz" wrap="square" lIns="0" tIns="0" rIns="0" bIns="0" numCol="1" anchor="b" anchorCtr="0" compatLnSpc="1">
            <a:prstTxWarp prst="textNoShape">
              <a:avLst/>
            </a:prstTxWarp>
            <a:noAutofit/>
          </a:bodyPr>
          <a:lstStyle/>
          <a:p>
            <a:pPr marL="66675" indent="-66675" fontAlgn="base">
              <a:lnSpc>
                <a:spcPct val="90000"/>
              </a:lnSpc>
              <a:spcAft>
                <a:spcPct val="0"/>
              </a:spcAft>
            </a:pPr>
            <a:endParaRPr lang="en-GB" altLang="en-US" sz="1050" dirty="0">
              <a:solidFill>
                <a:srgbClr val="000000"/>
              </a:solidFill>
              <a:latin typeface="BISans" panose="02000503040000020004" pitchFamily="2" charset="0"/>
            </a:endParaRPr>
          </a:p>
          <a:p>
            <a:pPr marL="66675" indent="-66675" fontAlgn="base">
              <a:lnSpc>
                <a:spcPct val="90000"/>
              </a:lnSpc>
              <a:spcAft>
                <a:spcPct val="0"/>
              </a:spcAft>
            </a:pPr>
            <a:r>
              <a:rPr lang="en-GB" altLang="en-US" sz="1000" dirty="0">
                <a:solidFill>
                  <a:srgbClr val="000000"/>
                </a:solidFill>
                <a:latin typeface="BISans" panose="02000503040000020004" pitchFamily="2" charset="0"/>
              </a:rPr>
              <a:t>1. Sequist et al. </a:t>
            </a:r>
            <a:r>
              <a:rPr lang="en-GB" altLang="en-US" sz="1000" i="1" dirty="0">
                <a:solidFill>
                  <a:srgbClr val="000000"/>
                </a:solidFill>
                <a:latin typeface="BISans" panose="02000503040000020004" pitchFamily="2" charset="0"/>
              </a:rPr>
              <a:t>J Clin Oncol</a:t>
            </a:r>
            <a:r>
              <a:rPr lang="en-GB" altLang="en-US" sz="1000" dirty="0">
                <a:solidFill>
                  <a:srgbClr val="000000"/>
                </a:solidFill>
                <a:latin typeface="BISans" panose="02000503040000020004" pitchFamily="2" charset="0"/>
              </a:rPr>
              <a:t>. 2013;31:3327; 2. Wu et al. </a:t>
            </a:r>
            <a:r>
              <a:rPr lang="en-GB" altLang="en-US" sz="1000" i="1" dirty="0">
                <a:solidFill>
                  <a:srgbClr val="000000"/>
                </a:solidFill>
                <a:latin typeface="BISans" panose="02000503040000020004" pitchFamily="2" charset="0"/>
              </a:rPr>
              <a:t>Lancet Oncol</a:t>
            </a:r>
            <a:r>
              <a:rPr lang="en-GB" altLang="en-US" sz="1000" dirty="0">
                <a:solidFill>
                  <a:srgbClr val="000000"/>
                </a:solidFill>
                <a:latin typeface="BISans" panose="02000503040000020004" pitchFamily="2" charset="0"/>
              </a:rPr>
              <a:t>. 2014;15:213. </a:t>
            </a:r>
          </a:p>
        </p:txBody>
      </p:sp>
    </p:spTree>
    <p:extLst>
      <p:ext uri="{BB962C8B-B14F-4D97-AF65-F5344CB8AC3E}">
        <p14:creationId xmlns:p14="http://schemas.microsoft.com/office/powerpoint/2010/main" val="2195349195"/>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 name="Round Same Side Corner Rectangle 369"/>
          <p:cNvSpPr/>
          <p:nvPr/>
        </p:nvSpPr>
        <p:spPr>
          <a:xfrm rot="10800000">
            <a:off x="1697495" y="1634451"/>
            <a:ext cx="8665549" cy="4443814"/>
          </a:xfrm>
          <a:prstGeom prst="round2SameRect">
            <a:avLst>
              <a:gd name="adj1" fmla="val 4503"/>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1" name="Round Same Side Corner Rectangle 370"/>
          <p:cNvSpPr/>
          <p:nvPr/>
        </p:nvSpPr>
        <p:spPr>
          <a:xfrm>
            <a:off x="1697497" y="1255543"/>
            <a:ext cx="8665549" cy="378919"/>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5350">
              <a:buClr>
                <a:srgbClr val="000000"/>
              </a:buClr>
            </a:pPr>
            <a:r>
              <a:rPr lang="en-GB" sz="1600" dirty="0">
                <a:solidFill>
                  <a:schemeClr val="bg1"/>
                </a:solidFill>
                <a:latin typeface="Arial" charset="0"/>
                <a:cs typeface="Arial" charset="0"/>
              </a:rPr>
              <a:t>PFS theo đánh giá độc lập trong LUX-Lung 3 và 6 (kết cục chính)</a:t>
            </a:r>
          </a:p>
        </p:txBody>
      </p:sp>
      <p:sp>
        <p:nvSpPr>
          <p:cNvPr id="352" name="Round Same Side Corner Rectangle 351"/>
          <p:cNvSpPr/>
          <p:nvPr/>
        </p:nvSpPr>
        <p:spPr>
          <a:xfrm>
            <a:off x="5781826" y="1698364"/>
            <a:ext cx="4505470" cy="423185"/>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aseline="30000">
              <a:solidFill>
                <a:prstClr val="white"/>
              </a:solidFill>
            </a:endParaRPr>
          </a:p>
        </p:txBody>
      </p:sp>
      <p:sp>
        <p:nvSpPr>
          <p:cNvPr id="353" name="Round Same Side Corner Rectangle 352"/>
          <p:cNvSpPr/>
          <p:nvPr/>
        </p:nvSpPr>
        <p:spPr>
          <a:xfrm rot="10800000">
            <a:off x="5781823" y="2121556"/>
            <a:ext cx="4505470" cy="709975"/>
          </a:xfrm>
          <a:prstGeom prst="round2SameRect">
            <a:avLst>
              <a:gd name="adj1" fmla="val 20976"/>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a:solidFill>
                  <a:prstClr val="white"/>
                </a:solidFill>
              </a:rPr>
              <a:t>PFS in overall population</a:t>
            </a:r>
            <a:endParaRPr lang="de-DE" altLang="en-US" sz="1400" baseline="30000">
              <a:solidFill>
                <a:prstClr val="white"/>
              </a:solidFill>
            </a:endParaRPr>
          </a:p>
        </p:txBody>
      </p:sp>
      <p:sp>
        <p:nvSpPr>
          <p:cNvPr id="7" name="TextBox 5"/>
          <p:cNvSpPr txBox="1">
            <a:spLocks noChangeArrowheads="1"/>
          </p:cNvSpPr>
          <p:nvPr/>
        </p:nvSpPr>
        <p:spPr bwMode="auto">
          <a:xfrm rot="16200000">
            <a:off x="2055971" y="3271155"/>
            <a:ext cx="1260280"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200" kern="0" dirty="0">
                <a:solidFill>
                  <a:srgbClr val="000000"/>
                </a:solidFill>
              </a:rPr>
              <a:t>PFS (khả năng)</a:t>
            </a:r>
          </a:p>
        </p:txBody>
      </p:sp>
      <p:sp>
        <p:nvSpPr>
          <p:cNvPr id="8" name="TextBox 6"/>
          <p:cNvSpPr txBox="1">
            <a:spLocks noChangeArrowheads="1"/>
          </p:cNvSpPr>
          <p:nvPr/>
        </p:nvSpPr>
        <p:spPr bwMode="auto">
          <a:xfrm>
            <a:off x="2839103" y="1836240"/>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1,0</a:t>
            </a:r>
          </a:p>
        </p:txBody>
      </p:sp>
      <p:sp>
        <p:nvSpPr>
          <p:cNvPr id="9" name="TextBox 7"/>
          <p:cNvSpPr txBox="1">
            <a:spLocks noChangeArrowheads="1"/>
          </p:cNvSpPr>
          <p:nvPr/>
        </p:nvSpPr>
        <p:spPr bwMode="auto">
          <a:xfrm>
            <a:off x="2839103" y="2387906"/>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0,8</a:t>
            </a:r>
          </a:p>
        </p:txBody>
      </p:sp>
      <p:sp>
        <p:nvSpPr>
          <p:cNvPr id="10" name="TextBox 8"/>
          <p:cNvSpPr txBox="1">
            <a:spLocks noChangeArrowheads="1"/>
          </p:cNvSpPr>
          <p:nvPr/>
        </p:nvSpPr>
        <p:spPr bwMode="auto">
          <a:xfrm>
            <a:off x="2839103" y="2902653"/>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0,6</a:t>
            </a:r>
          </a:p>
        </p:txBody>
      </p:sp>
      <p:sp>
        <p:nvSpPr>
          <p:cNvPr id="11" name="TextBox 9"/>
          <p:cNvSpPr txBox="1">
            <a:spLocks noChangeArrowheads="1"/>
          </p:cNvSpPr>
          <p:nvPr/>
        </p:nvSpPr>
        <p:spPr bwMode="auto">
          <a:xfrm>
            <a:off x="2839103" y="3435256"/>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0,4</a:t>
            </a:r>
          </a:p>
        </p:txBody>
      </p:sp>
      <p:sp>
        <p:nvSpPr>
          <p:cNvPr id="12" name="TextBox 10"/>
          <p:cNvSpPr txBox="1">
            <a:spLocks noChangeArrowheads="1"/>
          </p:cNvSpPr>
          <p:nvPr/>
        </p:nvSpPr>
        <p:spPr bwMode="auto">
          <a:xfrm>
            <a:off x="2839103" y="3969046"/>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0,2</a:t>
            </a:r>
          </a:p>
        </p:txBody>
      </p:sp>
      <p:sp>
        <p:nvSpPr>
          <p:cNvPr id="13" name="TextBox 11"/>
          <p:cNvSpPr txBox="1">
            <a:spLocks noChangeArrowheads="1"/>
          </p:cNvSpPr>
          <p:nvPr/>
        </p:nvSpPr>
        <p:spPr bwMode="auto">
          <a:xfrm>
            <a:off x="2839103" y="4508012"/>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0,0</a:t>
            </a:r>
          </a:p>
        </p:txBody>
      </p:sp>
      <p:sp>
        <p:nvSpPr>
          <p:cNvPr id="14" name="TextBox 13"/>
          <p:cNvSpPr txBox="1">
            <a:spLocks noChangeArrowheads="1"/>
          </p:cNvSpPr>
          <p:nvPr/>
        </p:nvSpPr>
        <p:spPr bwMode="auto">
          <a:xfrm>
            <a:off x="3359197" y="4933462"/>
            <a:ext cx="6267450" cy="276999"/>
          </a:xfrm>
          <a:prstGeom prst="rect">
            <a:avLst/>
          </a:prstGeom>
          <a:no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200" kern="0" dirty="0">
                <a:solidFill>
                  <a:srgbClr val="000000"/>
                </a:solidFill>
              </a:rPr>
              <a:t>Tháng </a:t>
            </a:r>
          </a:p>
        </p:txBody>
      </p:sp>
      <p:sp>
        <p:nvSpPr>
          <p:cNvPr id="15" name="TextBox 14"/>
          <p:cNvSpPr txBox="1">
            <a:spLocks noChangeArrowheads="1"/>
          </p:cNvSpPr>
          <p:nvPr/>
        </p:nvSpPr>
        <p:spPr bwMode="auto">
          <a:xfrm>
            <a:off x="3192514" y="4704862"/>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	0</a:t>
            </a:r>
          </a:p>
        </p:txBody>
      </p:sp>
      <p:grpSp>
        <p:nvGrpSpPr>
          <p:cNvPr id="2" name="Group 1"/>
          <p:cNvGrpSpPr/>
          <p:nvPr/>
        </p:nvGrpSpPr>
        <p:grpSpPr>
          <a:xfrm>
            <a:off x="8367060" y="2962656"/>
            <a:ext cx="2058818" cy="372410"/>
            <a:chOff x="6948292" y="3441755"/>
            <a:chExt cx="2058818" cy="372410"/>
          </a:xfrm>
        </p:grpSpPr>
        <p:sp>
          <p:nvSpPr>
            <p:cNvPr id="5" name="Line 81"/>
            <p:cNvSpPr>
              <a:spLocks noChangeShapeType="1"/>
            </p:cNvSpPr>
            <p:nvPr/>
          </p:nvSpPr>
          <p:spPr bwMode="auto">
            <a:xfrm rot="5400000" flipV="1">
              <a:off x="7127680" y="3363371"/>
              <a:ext cx="0" cy="358775"/>
            </a:xfrm>
            <a:prstGeom prst="line">
              <a:avLst/>
            </a:prstGeom>
            <a:noFill/>
            <a:ln w="31750" cap="flat">
              <a:solidFill>
                <a:srgbClr val="00B0F0"/>
              </a:solidFill>
              <a:prstDash val="solid"/>
              <a:miter lim="800000"/>
              <a:headEnd/>
              <a:tailEnd/>
            </a:ln>
          </p:spPr>
          <p:txBody>
            <a:bodyPr/>
            <a:lstStyle/>
            <a:p>
              <a:pPr>
                <a:defRPr/>
              </a:pPr>
              <a:endParaRPr lang="en-GB" dirty="0">
                <a:solidFill>
                  <a:srgbClr val="000000"/>
                </a:solidFill>
              </a:endParaRPr>
            </a:p>
          </p:txBody>
        </p:sp>
        <p:sp>
          <p:nvSpPr>
            <p:cNvPr id="6" name="Line 81"/>
            <p:cNvSpPr>
              <a:spLocks noChangeShapeType="1"/>
            </p:cNvSpPr>
            <p:nvPr/>
          </p:nvSpPr>
          <p:spPr bwMode="auto">
            <a:xfrm rot="5400000" flipV="1">
              <a:off x="7127680" y="3548317"/>
              <a:ext cx="0" cy="358775"/>
            </a:xfrm>
            <a:prstGeom prst="line">
              <a:avLst/>
            </a:prstGeom>
            <a:noFill/>
            <a:ln w="31750" cap="flat" cmpd="sng">
              <a:solidFill>
                <a:srgbClr val="FF0000"/>
              </a:solidFill>
              <a:prstDash val="dash"/>
              <a:miter lim="800000"/>
              <a:headEnd/>
              <a:tailEnd/>
            </a:ln>
          </p:spPr>
          <p:txBody>
            <a:bodyPr/>
            <a:lstStyle/>
            <a:p>
              <a:pPr>
                <a:defRPr/>
              </a:pPr>
              <a:endParaRPr lang="en-GB" dirty="0">
                <a:solidFill>
                  <a:srgbClr val="000000"/>
                </a:solidFill>
              </a:endParaRPr>
            </a:p>
          </p:txBody>
        </p:sp>
        <p:sp>
          <p:nvSpPr>
            <p:cNvPr id="16" name="TextBox 304"/>
            <p:cNvSpPr txBox="1">
              <a:spLocks noChangeArrowheads="1"/>
            </p:cNvSpPr>
            <p:nvPr/>
          </p:nvSpPr>
          <p:spPr bwMode="auto">
            <a:xfrm>
              <a:off x="7346585" y="3441755"/>
              <a:ext cx="1660525" cy="372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pPr>
              <a:r>
                <a:rPr lang="en-GB" sz="1100" b="1" dirty="0">
                  <a:solidFill>
                    <a:srgbClr val="00B0F0"/>
                  </a:solidFill>
                </a:rPr>
                <a:t>Afatinib LUX-Lung 3</a:t>
              </a:r>
              <a:endParaRPr lang="en-GB" sz="1100" b="1" dirty="0">
                <a:solidFill>
                  <a:srgbClr val="00B0F0"/>
                </a:solidFill>
                <a:sym typeface="Symbol" pitchFamily="18" charset="2"/>
              </a:endParaRPr>
            </a:p>
            <a:p>
              <a:pPr eaLnBrk="1" hangingPunct="1">
                <a:lnSpc>
                  <a:spcPct val="110000"/>
                </a:lnSpc>
              </a:pPr>
              <a:r>
                <a:rPr lang="en-IE" sz="1100" b="1" dirty="0">
                  <a:solidFill>
                    <a:srgbClr val="FF0000"/>
                  </a:solidFill>
                </a:rPr>
                <a:t>Cis/pem </a:t>
              </a:r>
              <a:r>
                <a:rPr lang="en-GB" sz="1100" b="1" dirty="0">
                  <a:solidFill>
                    <a:srgbClr val="FF0000"/>
                  </a:solidFill>
                </a:rPr>
                <a:t> LUX-Lung 3</a:t>
              </a:r>
              <a:endParaRPr lang="en-GB" sz="1100" b="1" dirty="0">
                <a:solidFill>
                  <a:srgbClr val="FF0000"/>
                </a:solidFill>
                <a:sym typeface="Symbol" pitchFamily="18" charset="2"/>
              </a:endParaRPr>
            </a:p>
          </p:txBody>
        </p:sp>
      </p:grpSp>
      <p:sp>
        <p:nvSpPr>
          <p:cNvPr id="17" name="Freeform 7"/>
          <p:cNvSpPr>
            <a:spLocks/>
          </p:cNvSpPr>
          <p:nvPr/>
        </p:nvSpPr>
        <p:spPr bwMode="auto">
          <a:xfrm>
            <a:off x="3347594" y="1969565"/>
            <a:ext cx="6252066" cy="2670339"/>
          </a:xfrm>
          <a:custGeom>
            <a:avLst/>
            <a:gdLst>
              <a:gd name="T0" fmla="*/ 0 w 4311"/>
              <a:gd name="T1" fmla="*/ 0 h 2374"/>
              <a:gd name="T2" fmla="*/ 0 w 4311"/>
              <a:gd name="T3" fmla="*/ 2147483647 h 2374"/>
              <a:gd name="T4" fmla="*/ 2147483647 w 4311"/>
              <a:gd name="T5" fmla="*/ 2147483647 h 2374"/>
              <a:gd name="T6" fmla="*/ 0 60000 65536"/>
              <a:gd name="T7" fmla="*/ 0 60000 65536"/>
              <a:gd name="T8" fmla="*/ 0 60000 65536"/>
              <a:gd name="T9" fmla="*/ 0 w 4311"/>
              <a:gd name="T10" fmla="*/ 0 h 2374"/>
              <a:gd name="T11" fmla="*/ 4311 w 4311"/>
              <a:gd name="T12" fmla="*/ 2374 h 2374"/>
            </a:gdLst>
            <a:ahLst/>
            <a:cxnLst>
              <a:cxn ang="T6">
                <a:pos x="T0" y="T1"/>
              </a:cxn>
              <a:cxn ang="T7">
                <a:pos x="T2" y="T3"/>
              </a:cxn>
              <a:cxn ang="T8">
                <a:pos x="T4" y="T5"/>
              </a:cxn>
            </a:cxnLst>
            <a:rect l="T9" t="T10" r="T11" b="T12"/>
            <a:pathLst>
              <a:path w="4311" h="2374">
                <a:moveTo>
                  <a:pt x="0" y="0"/>
                </a:moveTo>
                <a:lnTo>
                  <a:pt x="0" y="2374"/>
                </a:lnTo>
                <a:lnTo>
                  <a:pt x="4311" y="2374"/>
                </a:lnTo>
              </a:path>
            </a:pathLst>
          </a:custGeom>
          <a:noFill/>
          <a:ln w="12700" cap="flat">
            <a:solidFill>
              <a:srgbClr val="000000"/>
            </a:solidFill>
            <a:prstDash val="solid"/>
            <a:miter lim="800000"/>
            <a:headEnd/>
            <a:tailEnd/>
          </a:ln>
        </p:spPr>
        <p:txBody>
          <a:bodyPr/>
          <a:lstStyle/>
          <a:p>
            <a:pPr>
              <a:defRPr/>
            </a:pPr>
            <a:endParaRPr lang="en-GB" kern="0" dirty="0">
              <a:solidFill>
                <a:srgbClr val="003366"/>
              </a:solidFill>
            </a:endParaRPr>
          </a:p>
        </p:txBody>
      </p:sp>
      <p:sp>
        <p:nvSpPr>
          <p:cNvPr id="148" name="Line 8"/>
          <p:cNvSpPr>
            <a:spLocks noChangeShapeType="1"/>
          </p:cNvSpPr>
          <p:nvPr/>
        </p:nvSpPr>
        <p:spPr bwMode="auto">
          <a:xfrm>
            <a:off x="3265513" y="1977396"/>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49" name="Line 9"/>
          <p:cNvSpPr>
            <a:spLocks noChangeShapeType="1"/>
          </p:cNvSpPr>
          <p:nvPr/>
        </p:nvSpPr>
        <p:spPr bwMode="auto">
          <a:xfrm>
            <a:off x="3265513" y="2528259"/>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0" name="Line 10"/>
          <p:cNvSpPr>
            <a:spLocks noChangeShapeType="1"/>
          </p:cNvSpPr>
          <p:nvPr/>
        </p:nvSpPr>
        <p:spPr bwMode="auto">
          <a:xfrm>
            <a:off x="3265513" y="3045532"/>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1" name="Line 11"/>
          <p:cNvSpPr>
            <a:spLocks noChangeShapeType="1"/>
          </p:cNvSpPr>
          <p:nvPr/>
        </p:nvSpPr>
        <p:spPr bwMode="auto">
          <a:xfrm>
            <a:off x="3265513" y="3565045"/>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2" name="Line 12"/>
          <p:cNvSpPr>
            <a:spLocks noChangeShapeType="1"/>
          </p:cNvSpPr>
          <p:nvPr/>
        </p:nvSpPr>
        <p:spPr bwMode="auto">
          <a:xfrm>
            <a:off x="3265513" y="4111429"/>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3" name="Line 13"/>
          <p:cNvSpPr>
            <a:spLocks noChangeShapeType="1"/>
          </p:cNvSpPr>
          <p:nvPr/>
        </p:nvSpPr>
        <p:spPr bwMode="auto">
          <a:xfrm>
            <a:off x="3265513" y="4639898"/>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4" name="Line 14"/>
          <p:cNvSpPr>
            <a:spLocks noChangeShapeType="1"/>
          </p:cNvSpPr>
          <p:nvPr/>
        </p:nvSpPr>
        <p:spPr bwMode="auto">
          <a:xfrm flipV="1">
            <a:off x="3347594"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5" name="Line 15"/>
          <p:cNvSpPr>
            <a:spLocks noChangeShapeType="1"/>
          </p:cNvSpPr>
          <p:nvPr/>
        </p:nvSpPr>
        <p:spPr bwMode="auto">
          <a:xfrm flipV="1">
            <a:off x="4062670"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6" name="Line 16"/>
          <p:cNvSpPr>
            <a:spLocks noChangeShapeType="1"/>
          </p:cNvSpPr>
          <p:nvPr/>
        </p:nvSpPr>
        <p:spPr bwMode="auto">
          <a:xfrm flipV="1">
            <a:off x="4750876"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7" name="Line 17"/>
          <p:cNvSpPr>
            <a:spLocks noChangeShapeType="1"/>
          </p:cNvSpPr>
          <p:nvPr/>
        </p:nvSpPr>
        <p:spPr bwMode="auto">
          <a:xfrm flipV="1">
            <a:off x="5452516"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8" name="Line 18"/>
          <p:cNvSpPr>
            <a:spLocks noChangeShapeType="1"/>
          </p:cNvSpPr>
          <p:nvPr/>
        </p:nvSpPr>
        <p:spPr bwMode="auto">
          <a:xfrm flipV="1">
            <a:off x="6133257"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9" name="Line 19"/>
          <p:cNvSpPr>
            <a:spLocks noChangeShapeType="1"/>
          </p:cNvSpPr>
          <p:nvPr/>
        </p:nvSpPr>
        <p:spPr bwMode="auto">
          <a:xfrm flipV="1">
            <a:off x="6828926"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0" name="Line 20"/>
          <p:cNvSpPr>
            <a:spLocks noChangeShapeType="1"/>
          </p:cNvSpPr>
          <p:nvPr/>
        </p:nvSpPr>
        <p:spPr bwMode="auto">
          <a:xfrm flipV="1">
            <a:off x="7527581"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1" name="Line 21"/>
          <p:cNvSpPr>
            <a:spLocks noChangeShapeType="1"/>
          </p:cNvSpPr>
          <p:nvPr/>
        </p:nvSpPr>
        <p:spPr bwMode="auto">
          <a:xfrm flipV="1">
            <a:off x="8202350"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2" name="Line 22"/>
          <p:cNvSpPr>
            <a:spLocks noChangeShapeType="1"/>
          </p:cNvSpPr>
          <p:nvPr/>
        </p:nvSpPr>
        <p:spPr bwMode="auto">
          <a:xfrm flipV="1">
            <a:off x="8898019"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3" name="Line 23"/>
          <p:cNvSpPr>
            <a:spLocks noChangeShapeType="1"/>
          </p:cNvSpPr>
          <p:nvPr/>
        </p:nvSpPr>
        <p:spPr bwMode="auto">
          <a:xfrm flipV="1">
            <a:off x="9587717"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298" name="TextBox 14"/>
          <p:cNvSpPr txBox="1">
            <a:spLocks noChangeArrowheads="1"/>
          </p:cNvSpPr>
          <p:nvPr/>
        </p:nvSpPr>
        <p:spPr bwMode="auto">
          <a:xfrm>
            <a:off x="3891022" y="4704862"/>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	3</a:t>
            </a:r>
          </a:p>
        </p:txBody>
      </p:sp>
      <p:sp>
        <p:nvSpPr>
          <p:cNvPr id="299" name="TextBox 14"/>
          <p:cNvSpPr txBox="1">
            <a:spLocks noChangeArrowheads="1"/>
          </p:cNvSpPr>
          <p:nvPr/>
        </p:nvSpPr>
        <p:spPr bwMode="auto">
          <a:xfrm>
            <a:off x="4602226" y="4704862"/>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6</a:t>
            </a:r>
          </a:p>
        </p:txBody>
      </p:sp>
      <p:sp>
        <p:nvSpPr>
          <p:cNvPr id="300" name="TextBox 14"/>
          <p:cNvSpPr txBox="1">
            <a:spLocks noChangeArrowheads="1"/>
          </p:cNvSpPr>
          <p:nvPr/>
        </p:nvSpPr>
        <p:spPr bwMode="auto">
          <a:xfrm>
            <a:off x="5300736" y="4704862"/>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9</a:t>
            </a:r>
          </a:p>
        </p:txBody>
      </p:sp>
      <p:sp>
        <p:nvSpPr>
          <p:cNvPr id="301" name="TextBox 14"/>
          <p:cNvSpPr txBox="1">
            <a:spLocks noChangeArrowheads="1"/>
          </p:cNvSpPr>
          <p:nvPr/>
        </p:nvSpPr>
        <p:spPr bwMode="auto">
          <a:xfrm>
            <a:off x="5948439"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12</a:t>
            </a:r>
          </a:p>
        </p:txBody>
      </p:sp>
      <p:sp>
        <p:nvSpPr>
          <p:cNvPr id="302" name="TextBox 14"/>
          <p:cNvSpPr txBox="1">
            <a:spLocks noChangeArrowheads="1"/>
          </p:cNvSpPr>
          <p:nvPr/>
        </p:nvSpPr>
        <p:spPr bwMode="auto">
          <a:xfrm>
            <a:off x="6627871"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15</a:t>
            </a:r>
          </a:p>
        </p:txBody>
      </p:sp>
      <p:sp>
        <p:nvSpPr>
          <p:cNvPr id="303" name="TextBox 14"/>
          <p:cNvSpPr txBox="1">
            <a:spLocks noChangeArrowheads="1"/>
          </p:cNvSpPr>
          <p:nvPr/>
        </p:nvSpPr>
        <p:spPr bwMode="auto">
          <a:xfrm>
            <a:off x="7339084"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18</a:t>
            </a:r>
          </a:p>
        </p:txBody>
      </p:sp>
      <p:sp>
        <p:nvSpPr>
          <p:cNvPr id="304" name="TextBox 14"/>
          <p:cNvSpPr txBox="1">
            <a:spLocks noChangeArrowheads="1"/>
          </p:cNvSpPr>
          <p:nvPr/>
        </p:nvSpPr>
        <p:spPr bwMode="auto">
          <a:xfrm>
            <a:off x="8024866"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21</a:t>
            </a:r>
          </a:p>
        </p:txBody>
      </p:sp>
      <p:sp>
        <p:nvSpPr>
          <p:cNvPr id="305" name="TextBox 14"/>
          <p:cNvSpPr txBox="1">
            <a:spLocks noChangeArrowheads="1"/>
          </p:cNvSpPr>
          <p:nvPr/>
        </p:nvSpPr>
        <p:spPr bwMode="auto">
          <a:xfrm>
            <a:off x="8704324"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24</a:t>
            </a:r>
          </a:p>
        </p:txBody>
      </p:sp>
      <p:sp>
        <p:nvSpPr>
          <p:cNvPr id="306" name="TextBox 14"/>
          <p:cNvSpPr txBox="1">
            <a:spLocks noChangeArrowheads="1"/>
          </p:cNvSpPr>
          <p:nvPr/>
        </p:nvSpPr>
        <p:spPr bwMode="auto">
          <a:xfrm>
            <a:off x="9396475"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27</a:t>
            </a:r>
          </a:p>
        </p:txBody>
      </p:sp>
      <p:graphicFrame>
        <p:nvGraphicFramePr>
          <p:cNvPr id="307" name="Table 306"/>
          <p:cNvGraphicFramePr>
            <a:graphicFrameLocks noGrp="1"/>
          </p:cNvGraphicFramePr>
          <p:nvPr/>
        </p:nvGraphicFramePr>
        <p:xfrm>
          <a:off x="5938046" y="1689333"/>
          <a:ext cx="4424433" cy="1133811"/>
        </p:xfrm>
        <a:graphic>
          <a:graphicData uri="http://schemas.openxmlformats.org/drawingml/2006/table">
            <a:tbl>
              <a:tblPr firstRow="1">
                <a:tableStyleId>{5C22544A-7EE6-4342-B048-85BDC9FD1C3A}</a:tableStyleId>
              </a:tblPr>
              <a:tblGrid>
                <a:gridCol w="1192700">
                  <a:extLst>
                    <a:ext uri="{9D8B030D-6E8A-4147-A177-3AD203B41FA5}">
                      <a16:colId xmlns:a16="http://schemas.microsoft.com/office/drawing/2014/main" val="20000"/>
                    </a:ext>
                  </a:extLst>
                </a:gridCol>
                <a:gridCol w="1588052">
                  <a:extLst>
                    <a:ext uri="{9D8B030D-6E8A-4147-A177-3AD203B41FA5}">
                      <a16:colId xmlns:a16="http://schemas.microsoft.com/office/drawing/2014/main" val="20001"/>
                    </a:ext>
                  </a:extLst>
                </a:gridCol>
                <a:gridCol w="1643681">
                  <a:extLst>
                    <a:ext uri="{9D8B030D-6E8A-4147-A177-3AD203B41FA5}">
                      <a16:colId xmlns:a16="http://schemas.microsoft.com/office/drawing/2014/main" val="20002"/>
                    </a:ext>
                  </a:extLst>
                </a:gridCol>
              </a:tblGrid>
              <a:tr h="425151">
                <a:tc>
                  <a:txBody>
                    <a:bodyPr/>
                    <a:lstStyle/>
                    <a:p>
                      <a:endParaRPr lang="en-GB" sz="1100" b="1" dirty="0">
                        <a:latin typeface="+mn-lt"/>
                      </a:endParaRPr>
                    </a:p>
                  </a:txBody>
                  <a:tcPr marT="34290" marB="34290">
                    <a:lnL w="12700" cmpd="sng">
                      <a:noFill/>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GB" sz="1100" dirty="0">
                          <a:solidFill>
                            <a:schemeClr val="bg1"/>
                          </a:solidFill>
                        </a:rPr>
                        <a:t>LUX-Lung 3</a:t>
                      </a:r>
                      <a:r>
                        <a:rPr lang="en-GB" sz="1100" baseline="30000" dirty="0">
                          <a:solidFill>
                            <a:schemeClr val="bg1"/>
                          </a:solidFill>
                        </a:rPr>
                        <a:t>1</a:t>
                      </a:r>
                      <a:r>
                        <a:rPr lang="en-GB" sz="1100" dirty="0">
                          <a:solidFill>
                            <a:schemeClr val="bg1"/>
                          </a:solidFill>
                        </a:rPr>
                        <a:t> (n=345)</a:t>
                      </a:r>
                    </a:p>
                    <a:p>
                      <a:pPr algn="ctr"/>
                      <a:r>
                        <a:rPr lang="en-GB" sz="1100" dirty="0">
                          <a:solidFill>
                            <a:schemeClr val="bg1"/>
                          </a:solidFill>
                        </a:rPr>
                        <a:t> Afatinib vs Cis/Pem</a:t>
                      </a:r>
                      <a:endParaRPr lang="en-GB" sz="1100" b="1" dirty="0">
                        <a:solidFill>
                          <a:schemeClr val="bg1"/>
                        </a:solidFill>
                        <a:latin typeface="+mn-lt"/>
                      </a:endParaRPr>
                    </a:p>
                  </a:txBody>
                  <a:tcPr marT="34290" marB="3429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GB" sz="1100" dirty="0">
                          <a:solidFill>
                            <a:schemeClr val="bg1"/>
                          </a:solidFill>
                        </a:rPr>
                        <a:t>LUX-Lung 6</a:t>
                      </a:r>
                      <a:r>
                        <a:rPr lang="en-GB" sz="1100" baseline="30000" dirty="0">
                          <a:solidFill>
                            <a:schemeClr val="bg1"/>
                          </a:solidFill>
                        </a:rPr>
                        <a:t>2</a:t>
                      </a:r>
                      <a:r>
                        <a:rPr lang="en-GB" sz="1100" dirty="0">
                          <a:solidFill>
                            <a:schemeClr val="bg1"/>
                          </a:solidFill>
                        </a:rPr>
                        <a:t> (n=364)</a:t>
                      </a:r>
                    </a:p>
                    <a:p>
                      <a:pPr algn="ctr"/>
                      <a:r>
                        <a:rPr lang="en-GB" sz="1100" dirty="0">
                          <a:solidFill>
                            <a:schemeClr val="bg1"/>
                          </a:solidFill>
                        </a:rPr>
                        <a:t>Afatinib vs Cis/Gem</a:t>
                      </a:r>
                      <a:endParaRPr lang="en-GB" sz="1100" b="1" dirty="0">
                        <a:solidFill>
                          <a:schemeClr val="bg1"/>
                        </a:solidFill>
                        <a:latin typeface="+mn-lt"/>
                      </a:endParaRPr>
                    </a:p>
                  </a:txBody>
                  <a:tcPr marT="34290" marB="34290">
                    <a:lnL w="6350" cap="flat" cmpd="sng" algn="ctr">
                      <a:solidFill>
                        <a:schemeClr val="bg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38354">
                <a:tc>
                  <a:txBody>
                    <a:bodyPr/>
                    <a:lstStyle/>
                    <a:p>
                      <a:r>
                        <a:rPr lang="en-GB" sz="1100" b="1" dirty="0"/>
                        <a:t>Trung vị PFS </a:t>
                      </a:r>
                      <a:endParaRPr lang="en-GB" sz="1100" b="1" dirty="0">
                        <a:latin typeface="+mn-lt"/>
                      </a:endParaRPr>
                    </a:p>
                  </a:txBody>
                  <a:tcPr marT="34290" marB="34290">
                    <a:lnL w="12700" cmpd="sng">
                      <a:noFill/>
                    </a:lnL>
                    <a:lnR w="6350" cap="flat" cmpd="sng" algn="ctr">
                      <a:solidFill>
                        <a:srgbClr val="595959"/>
                      </a:solidFill>
                      <a:prstDash val="solid"/>
                      <a:round/>
                      <a:headEnd type="none" w="med" len="med"/>
                      <a:tailEnd type="none" w="med" len="med"/>
                    </a:lnR>
                    <a:lnT w="38100" cmpd="sng">
                      <a:noFill/>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t>11,1 vs 6,9</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38100" cmpd="sng">
                      <a:noFill/>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t>11,0 vs 5,6 </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12700" cmpd="sng">
                      <a:noFill/>
                    </a:lnR>
                    <a:lnT w="38100" cmpd="sng">
                      <a:noFill/>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38354">
                <a:tc>
                  <a:txBody>
                    <a:bodyPr/>
                    <a:lstStyle/>
                    <a:p>
                      <a:r>
                        <a:rPr lang="en-GB" sz="1100" b="1" dirty="0">
                          <a:solidFill>
                            <a:schemeClr val="accent2">
                              <a:lumMod val="75000"/>
                            </a:schemeClr>
                          </a:solidFill>
                        </a:rPr>
                        <a:t>HR cho PFS</a:t>
                      </a:r>
                      <a:endParaRPr lang="en-GB" sz="1100" b="1" dirty="0">
                        <a:solidFill>
                          <a:schemeClr val="accent2">
                            <a:lumMod val="75000"/>
                          </a:schemeClr>
                        </a:solidFill>
                        <a:latin typeface="+mn-lt"/>
                      </a:endParaRPr>
                    </a:p>
                  </a:txBody>
                  <a:tcPr marT="34290" marB="34290">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accent2">
                              <a:lumMod val="75000"/>
                            </a:schemeClr>
                          </a:solidFill>
                        </a:rPr>
                        <a:t>0,58,</a:t>
                      </a:r>
                      <a:r>
                        <a:rPr lang="en-GB" sz="1100" dirty="0">
                          <a:solidFill>
                            <a:schemeClr val="accent2">
                              <a:lumMod val="75000"/>
                            </a:schemeClr>
                          </a:solidFill>
                        </a:rPr>
                        <a:t> </a:t>
                      </a:r>
                      <a:r>
                        <a:rPr lang="en-GB" sz="1100" i="1" dirty="0">
                          <a:solidFill>
                            <a:schemeClr val="accent2">
                              <a:lumMod val="75000"/>
                            </a:schemeClr>
                          </a:solidFill>
                        </a:rPr>
                        <a:t>P</a:t>
                      </a:r>
                      <a:r>
                        <a:rPr lang="en-GB" sz="1100" dirty="0">
                          <a:solidFill>
                            <a:schemeClr val="accent2">
                              <a:lumMod val="75000"/>
                            </a:schemeClr>
                          </a:solidFill>
                        </a:rPr>
                        <a:t>&lt;0,001</a:t>
                      </a:r>
                      <a:endParaRPr lang="en-GB" sz="1100" b="1" dirty="0">
                        <a:solidFill>
                          <a:schemeClr val="accent2">
                            <a:lumMod val="75000"/>
                          </a:schemeClr>
                        </a:solidFill>
                        <a:latin typeface="+mn-lt"/>
                      </a:endParaRPr>
                    </a:p>
                  </a:txBody>
                  <a:tcPr marT="34290" marB="34290">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accent2">
                              <a:lumMod val="75000"/>
                            </a:schemeClr>
                          </a:solidFill>
                        </a:rPr>
                        <a:t>0,28,</a:t>
                      </a:r>
                      <a:r>
                        <a:rPr lang="en-GB" sz="1100" dirty="0">
                          <a:solidFill>
                            <a:schemeClr val="accent2">
                              <a:lumMod val="75000"/>
                            </a:schemeClr>
                          </a:solidFill>
                        </a:rPr>
                        <a:t> </a:t>
                      </a:r>
                      <a:r>
                        <a:rPr lang="en-GB" sz="1100" i="1" dirty="0">
                          <a:solidFill>
                            <a:schemeClr val="accent2">
                              <a:lumMod val="75000"/>
                            </a:schemeClr>
                          </a:solidFill>
                        </a:rPr>
                        <a:t>P</a:t>
                      </a:r>
                      <a:r>
                        <a:rPr lang="en-GB" sz="1100" dirty="0">
                          <a:solidFill>
                            <a:schemeClr val="accent2">
                              <a:lumMod val="75000"/>
                            </a:schemeClr>
                          </a:solidFill>
                        </a:rPr>
                        <a:t>&lt;0,0001</a:t>
                      </a:r>
                      <a:endParaRPr lang="en-GB" sz="1100" b="1" dirty="0">
                        <a:solidFill>
                          <a:schemeClr val="accent2">
                            <a:lumMod val="75000"/>
                          </a:schemeClr>
                        </a:solidFill>
                        <a:latin typeface="+mn-lt"/>
                      </a:endParaRPr>
                    </a:p>
                  </a:txBody>
                  <a:tcPr marT="34290" marB="34290">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8354">
                <a:tc>
                  <a:txBody>
                    <a:bodyPr/>
                    <a:lstStyle/>
                    <a:p>
                      <a:r>
                        <a:rPr lang="en-GB" sz="1100" b="1" dirty="0"/>
                        <a:t>PFS 12 tháng </a:t>
                      </a:r>
                      <a:r>
                        <a:rPr lang="en-GB" sz="1100" b="1" baseline="30000" dirty="0"/>
                        <a:t>3</a:t>
                      </a:r>
                      <a:endParaRPr lang="en-GB" sz="1100" b="1" dirty="0">
                        <a:latin typeface="+mn-lt"/>
                      </a:endParaRPr>
                    </a:p>
                  </a:txBody>
                  <a:tcPr marT="34290" marB="34290">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100" b="1" dirty="0"/>
                        <a:t>47% vs 22%</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100" b="1" dirty="0"/>
                        <a:t>47% vs 2%</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308" name="TextBox 12"/>
          <p:cNvSpPr txBox="1">
            <a:spLocks noChangeArrowheads="1"/>
          </p:cNvSpPr>
          <p:nvPr/>
        </p:nvSpPr>
        <p:spPr bwMode="auto">
          <a:xfrm>
            <a:off x="1646464" y="5122716"/>
            <a:ext cx="8432800" cy="507831"/>
          </a:xfrm>
          <a:prstGeom prst="rect">
            <a:avLst/>
          </a:prstGeom>
          <a:noFill/>
          <a:ln>
            <a:noFill/>
          </a:ln>
        </p:spPr>
        <p:txBody>
          <a:bodyPr>
            <a:spAutoFit/>
          </a:bodyPr>
          <a:lstStyle>
            <a:lvl1pPr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1pPr>
            <a:lvl2pPr marL="742950" indent="-28575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2pPr>
            <a:lvl3pPr marL="11430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3pPr>
            <a:lvl4pPr marL="16002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4pPr>
            <a:lvl5pPr marL="20574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5pPr>
            <a:lvl6pPr marL="25146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6pPr>
            <a:lvl7pPr marL="29718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7pPr>
            <a:lvl8pPr marL="34290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8pPr>
            <a:lvl9pPr marL="38862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9pPr>
          </a:lstStyle>
          <a:p>
            <a:pPr marL="60325" eaLnBrk="1" hangingPunct="1">
              <a:tabLst>
                <a:tab pos="1625600" algn="ctr"/>
                <a:tab pos="2324100" algn="ctr"/>
                <a:tab pos="3016250" algn="ctr"/>
                <a:tab pos="3721100" algn="ctr"/>
                <a:tab pos="4413250" algn="ctr"/>
                <a:tab pos="5105400" algn="ctr"/>
                <a:tab pos="5797550" algn="ctr"/>
                <a:tab pos="6470650" algn="ctr"/>
                <a:tab pos="7162800" algn="ctr"/>
                <a:tab pos="7861300" algn="ctr"/>
              </a:tabLst>
            </a:pPr>
            <a:r>
              <a:rPr lang="en-GB" sz="900" b="1" dirty="0">
                <a:solidFill>
                  <a:srgbClr val="000000"/>
                </a:solidFill>
              </a:rPr>
              <a:t>Số có nguy cơ:</a:t>
            </a:r>
            <a:br>
              <a:rPr lang="en-GB" sz="900" b="1" dirty="0">
                <a:solidFill>
                  <a:srgbClr val="000000"/>
                </a:solidFill>
              </a:rPr>
            </a:br>
            <a:r>
              <a:rPr lang="en-GB" sz="900" b="1" dirty="0">
                <a:solidFill>
                  <a:srgbClr val="00B0F0"/>
                </a:solidFill>
              </a:rPr>
              <a:t>Afatinib (LL3) 	230	180	151	120	77	50	31	10	3	0</a:t>
            </a:r>
            <a:br>
              <a:rPr lang="en-GB" sz="900" b="1" dirty="0">
                <a:solidFill>
                  <a:srgbClr val="00B0F0"/>
                </a:solidFill>
              </a:rPr>
            </a:br>
            <a:r>
              <a:rPr lang="en-GB" sz="900" b="1" dirty="0">
                <a:solidFill>
                  <a:srgbClr val="FF0000"/>
                </a:solidFill>
              </a:rPr>
              <a:t>Cis/pem (LL3)	115	72	41	21	11	7	3	2	0	0</a:t>
            </a:r>
          </a:p>
        </p:txBody>
      </p:sp>
      <p:sp>
        <p:nvSpPr>
          <p:cNvPr id="312" name="Rectangle 1"/>
          <p:cNvSpPr>
            <a:spLocks noChangeArrowheads="1"/>
          </p:cNvSpPr>
          <p:nvPr/>
        </p:nvSpPr>
        <p:spPr bwMode="auto">
          <a:xfrm>
            <a:off x="1795731" y="6077436"/>
            <a:ext cx="6853775" cy="199303"/>
          </a:xfrm>
          <a:prstGeom prst="rect">
            <a:avLst/>
          </a:prstGeom>
          <a:noFill/>
          <a:ln w="9525">
            <a:noFill/>
            <a:miter lim="800000"/>
            <a:headEnd/>
            <a:tailEnd/>
          </a:ln>
        </p:spPr>
        <p:txBody>
          <a:bodyPr wrap="square" lIns="0" tIns="0" rIns="0" bIns="0" anchor="b" anchorCtr="0">
            <a:noAutofit/>
          </a:bodyPr>
          <a:lstStyle/>
          <a:p>
            <a:pPr>
              <a:spcAft>
                <a:spcPts val="300"/>
              </a:spcAft>
            </a:pPr>
            <a:r>
              <a:rPr lang="en-US" sz="1000" i="1" dirty="0">
                <a:solidFill>
                  <a:srgbClr val="000000"/>
                </a:solidFill>
              </a:rPr>
              <a:t>PFS = sống </a:t>
            </a:r>
            <a:r>
              <a:rPr lang="en-US" sz="1000" i="1" dirty="0" err="1">
                <a:solidFill>
                  <a:srgbClr val="000000"/>
                </a:solidFill>
              </a:rPr>
              <a:t>còn</a:t>
            </a:r>
            <a:r>
              <a:rPr lang="en-US" sz="1000" i="1" dirty="0">
                <a:solidFill>
                  <a:srgbClr val="000000"/>
                </a:solidFill>
              </a:rPr>
              <a:t> </a:t>
            </a:r>
            <a:r>
              <a:rPr lang="en-US" sz="1000" i="1" dirty="0" err="1">
                <a:solidFill>
                  <a:srgbClr val="000000"/>
                </a:solidFill>
              </a:rPr>
              <a:t>không</a:t>
            </a:r>
            <a:r>
              <a:rPr lang="en-US" sz="1000" i="1" dirty="0">
                <a:solidFill>
                  <a:srgbClr val="000000"/>
                </a:solidFill>
              </a:rPr>
              <a:t> </a:t>
            </a:r>
            <a:r>
              <a:rPr lang="en-US" sz="1000" i="1" dirty="0" err="1">
                <a:solidFill>
                  <a:srgbClr val="000000"/>
                </a:solidFill>
              </a:rPr>
              <a:t>bệnh</a:t>
            </a:r>
            <a:r>
              <a:rPr lang="en-US" sz="1000" i="1" dirty="0">
                <a:solidFill>
                  <a:srgbClr val="000000"/>
                </a:solidFill>
              </a:rPr>
              <a:t> </a:t>
            </a:r>
            <a:r>
              <a:rPr lang="en-US" sz="1000" i="1" dirty="0" err="1">
                <a:solidFill>
                  <a:srgbClr val="000000"/>
                </a:solidFill>
              </a:rPr>
              <a:t>tiến</a:t>
            </a:r>
            <a:r>
              <a:rPr lang="en-US" sz="1000" i="1" dirty="0">
                <a:solidFill>
                  <a:srgbClr val="000000"/>
                </a:solidFill>
              </a:rPr>
              <a:t> </a:t>
            </a:r>
            <a:r>
              <a:rPr lang="en-US" sz="1000" i="1" dirty="0" err="1">
                <a:solidFill>
                  <a:srgbClr val="000000"/>
                </a:solidFill>
              </a:rPr>
              <a:t>triển</a:t>
            </a:r>
            <a:r>
              <a:rPr lang="en-US" sz="1000" i="1" dirty="0">
                <a:solidFill>
                  <a:srgbClr val="000000"/>
                </a:solidFill>
              </a:rPr>
              <a:t>.</a:t>
            </a:r>
          </a:p>
        </p:txBody>
      </p:sp>
      <p:grpSp>
        <p:nvGrpSpPr>
          <p:cNvPr id="19" name="Group 18"/>
          <p:cNvGrpSpPr/>
          <p:nvPr/>
        </p:nvGrpSpPr>
        <p:grpSpPr>
          <a:xfrm>
            <a:off x="8373218" y="3343656"/>
            <a:ext cx="1996879" cy="372410"/>
            <a:chOff x="6947364" y="3041159"/>
            <a:chExt cx="1996879" cy="372410"/>
          </a:xfrm>
        </p:grpSpPr>
        <p:sp>
          <p:nvSpPr>
            <p:cNvPr id="321" name="TextBox 304"/>
            <p:cNvSpPr txBox="1">
              <a:spLocks noChangeArrowheads="1"/>
            </p:cNvSpPr>
            <p:nvPr/>
          </p:nvSpPr>
          <p:spPr bwMode="auto">
            <a:xfrm>
              <a:off x="7346891" y="3041159"/>
              <a:ext cx="1597352" cy="372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pPr>
              <a:r>
                <a:rPr lang="en-GB" sz="1100" b="1" dirty="0">
                  <a:solidFill>
                    <a:srgbClr val="0070C0"/>
                  </a:solidFill>
                </a:rPr>
                <a:t>Afatinib LUX-Lung 6</a:t>
              </a:r>
              <a:endParaRPr lang="en-GB" sz="1100" b="1" dirty="0">
                <a:solidFill>
                  <a:srgbClr val="0070C0"/>
                </a:solidFill>
                <a:sym typeface="Symbol" pitchFamily="18" charset="2"/>
              </a:endParaRPr>
            </a:p>
            <a:p>
              <a:pPr eaLnBrk="1" hangingPunct="1">
                <a:lnSpc>
                  <a:spcPct val="110000"/>
                </a:lnSpc>
              </a:pPr>
              <a:r>
                <a:rPr lang="en-GB" sz="1100" b="1" dirty="0">
                  <a:solidFill>
                    <a:srgbClr val="C00000"/>
                  </a:solidFill>
                </a:rPr>
                <a:t>Cis/gem LUX-Lung 6</a:t>
              </a:r>
            </a:p>
          </p:txBody>
        </p:sp>
        <p:sp>
          <p:nvSpPr>
            <p:cNvPr id="322" name="Line 81"/>
            <p:cNvSpPr>
              <a:spLocks noChangeShapeType="1"/>
            </p:cNvSpPr>
            <p:nvPr/>
          </p:nvSpPr>
          <p:spPr bwMode="auto">
            <a:xfrm rot="5400000" flipV="1">
              <a:off x="7116057" y="2967338"/>
              <a:ext cx="0" cy="337385"/>
            </a:xfrm>
            <a:prstGeom prst="line">
              <a:avLst/>
            </a:prstGeom>
            <a:noFill/>
            <a:ln w="31750" cap="flat">
              <a:solidFill>
                <a:srgbClr val="0070C0"/>
              </a:solidFill>
              <a:prstDash val="solid"/>
              <a:miter lim="800000"/>
              <a:headEnd/>
              <a:tailEnd/>
            </a:ln>
          </p:spPr>
          <p:txBody>
            <a:bodyPr/>
            <a:lstStyle/>
            <a:p>
              <a:pPr>
                <a:defRPr/>
              </a:pPr>
              <a:endParaRPr lang="en-GB" dirty="0">
                <a:solidFill>
                  <a:srgbClr val="000000"/>
                </a:solidFill>
              </a:endParaRPr>
            </a:p>
          </p:txBody>
        </p:sp>
        <p:sp>
          <p:nvSpPr>
            <p:cNvPr id="323" name="Line 81"/>
            <p:cNvSpPr>
              <a:spLocks noChangeShapeType="1"/>
            </p:cNvSpPr>
            <p:nvPr/>
          </p:nvSpPr>
          <p:spPr bwMode="auto">
            <a:xfrm rot="5400000" flipV="1">
              <a:off x="7116057" y="3154734"/>
              <a:ext cx="0" cy="337385"/>
            </a:xfrm>
            <a:prstGeom prst="line">
              <a:avLst/>
            </a:prstGeom>
            <a:noFill/>
            <a:ln w="31750" cap="flat" cmpd="sng">
              <a:solidFill>
                <a:srgbClr val="C00000"/>
              </a:solidFill>
              <a:prstDash val="solid"/>
              <a:miter lim="800000"/>
              <a:headEnd/>
              <a:tailEnd/>
            </a:ln>
          </p:spPr>
          <p:txBody>
            <a:bodyPr/>
            <a:lstStyle/>
            <a:p>
              <a:pPr>
                <a:defRPr/>
              </a:pPr>
              <a:endParaRPr lang="en-GB" dirty="0">
                <a:solidFill>
                  <a:srgbClr val="000000"/>
                </a:solidFill>
              </a:endParaRPr>
            </a:p>
          </p:txBody>
        </p:sp>
      </p:grpSp>
      <p:grpSp>
        <p:nvGrpSpPr>
          <p:cNvPr id="25" name="Group 24"/>
          <p:cNvGrpSpPr/>
          <p:nvPr/>
        </p:nvGrpSpPr>
        <p:grpSpPr>
          <a:xfrm>
            <a:off x="3353568" y="1985236"/>
            <a:ext cx="5753452" cy="2654665"/>
            <a:chOff x="1927720" y="1958603"/>
            <a:chExt cx="5753452" cy="2654665"/>
          </a:xfrm>
        </p:grpSpPr>
        <p:cxnSp>
          <p:nvCxnSpPr>
            <p:cNvPr id="320" name="Straight Connector 319"/>
            <p:cNvCxnSpPr/>
            <p:nvPr/>
          </p:nvCxnSpPr>
          <p:spPr bwMode="auto">
            <a:xfrm flipH="1" flipV="1">
              <a:off x="4704426" y="3374947"/>
              <a:ext cx="5971" cy="1238321"/>
            </a:xfrm>
            <a:prstGeom prst="line">
              <a:avLst/>
            </a:prstGeom>
            <a:ln>
              <a:solidFill>
                <a:schemeClr val="accent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23" name="Group 22"/>
            <p:cNvGrpSpPr/>
            <p:nvPr/>
          </p:nvGrpSpPr>
          <p:grpSpPr>
            <a:xfrm>
              <a:off x="1927720" y="1958603"/>
              <a:ext cx="5753452" cy="2643467"/>
              <a:chOff x="1927720" y="1958603"/>
              <a:chExt cx="5753452" cy="2643467"/>
            </a:xfrm>
          </p:grpSpPr>
          <p:sp>
            <p:nvSpPr>
              <p:cNvPr id="41" name="Freeform 173"/>
              <p:cNvSpPr>
                <a:spLocks/>
              </p:cNvSpPr>
              <p:nvPr/>
            </p:nvSpPr>
            <p:spPr bwMode="auto">
              <a:xfrm>
                <a:off x="1929212" y="1958603"/>
                <a:ext cx="5751960" cy="2219124"/>
              </a:xfrm>
              <a:custGeom>
                <a:avLst/>
                <a:gdLst>
                  <a:gd name="T0" fmla="*/ 3401 w 3853"/>
                  <a:gd name="T1" fmla="*/ 1934 h 1982"/>
                  <a:gd name="T2" fmla="*/ 2975 w 3853"/>
                  <a:gd name="T3" fmla="*/ 1873 h 1982"/>
                  <a:gd name="T4" fmla="*/ 2968 w 3853"/>
                  <a:gd name="T5" fmla="*/ 1811 h 1982"/>
                  <a:gd name="T6" fmla="*/ 2952 w 3853"/>
                  <a:gd name="T7" fmla="*/ 1790 h 1982"/>
                  <a:gd name="T8" fmla="*/ 2924 w 3853"/>
                  <a:gd name="T9" fmla="*/ 1745 h 1982"/>
                  <a:gd name="T10" fmla="*/ 2554 w 3853"/>
                  <a:gd name="T11" fmla="*/ 1719 h 1982"/>
                  <a:gd name="T12" fmla="*/ 2547 w 3853"/>
                  <a:gd name="T13" fmla="*/ 1650 h 1982"/>
                  <a:gd name="T14" fmla="*/ 2533 w 3853"/>
                  <a:gd name="T15" fmla="*/ 1612 h 1982"/>
                  <a:gd name="T16" fmla="*/ 2505 w 3853"/>
                  <a:gd name="T17" fmla="*/ 1574 h 1982"/>
                  <a:gd name="T18" fmla="*/ 2133 w 3853"/>
                  <a:gd name="T19" fmla="*/ 1560 h 1982"/>
                  <a:gd name="T20" fmla="*/ 2124 w 3853"/>
                  <a:gd name="T21" fmla="*/ 1432 h 1982"/>
                  <a:gd name="T22" fmla="*/ 2112 w 3853"/>
                  <a:gd name="T23" fmla="*/ 1352 h 1982"/>
                  <a:gd name="T24" fmla="*/ 2093 w 3853"/>
                  <a:gd name="T25" fmla="*/ 1302 h 1982"/>
                  <a:gd name="T26" fmla="*/ 1920 w 3853"/>
                  <a:gd name="T27" fmla="*/ 1297 h 1982"/>
                  <a:gd name="T28" fmla="*/ 1895 w 3853"/>
                  <a:gd name="T29" fmla="*/ 1267 h 1982"/>
                  <a:gd name="T30" fmla="*/ 1712 w 3853"/>
                  <a:gd name="T31" fmla="*/ 1257 h 1982"/>
                  <a:gd name="T32" fmla="*/ 1700 w 3853"/>
                  <a:gd name="T33" fmla="*/ 1186 h 1982"/>
                  <a:gd name="T34" fmla="*/ 1665 w 3853"/>
                  <a:gd name="T35" fmla="*/ 1151 h 1982"/>
                  <a:gd name="T36" fmla="*/ 1532 w 3853"/>
                  <a:gd name="T37" fmla="*/ 1106 h 1982"/>
                  <a:gd name="T38" fmla="*/ 1485 w 3853"/>
                  <a:gd name="T39" fmla="*/ 1091 h 1982"/>
                  <a:gd name="T40" fmla="*/ 1478 w 3853"/>
                  <a:gd name="T41" fmla="*/ 992 h 1982"/>
                  <a:gd name="T42" fmla="*/ 1466 w 3853"/>
                  <a:gd name="T43" fmla="*/ 980 h 1982"/>
                  <a:gd name="T44" fmla="*/ 1464 w 3853"/>
                  <a:gd name="T45" fmla="*/ 945 h 1982"/>
                  <a:gd name="T46" fmla="*/ 1296 w 3853"/>
                  <a:gd name="T47" fmla="*/ 933 h 1982"/>
                  <a:gd name="T48" fmla="*/ 1282 w 3853"/>
                  <a:gd name="T49" fmla="*/ 907 h 1982"/>
                  <a:gd name="T50" fmla="*/ 1265 w 3853"/>
                  <a:gd name="T51" fmla="*/ 836 h 1982"/>
                  <a:gd name="T52" fmla="*/ 1258 w 3853"/>
                  <a:gd name="T53" fmla="*/ 769 h 1982"/>
                  <a:gd name="T54" fmla="*/ 1197 w 3853"/>
                  <a:gd name="T55" fmla="*/ 724 h 1982"/>
                  <a:gd name="T56" fmla="*/ 1109 w 3853"/>
                  <a:gd name="T57" fmla="*/ 698 h 1982"/>
                  <a:gd name="T58" fmla="*/ 1076 w 3853"/>
                  <a:gd name="T59" fmla="*/ 686 h 1982"/>
                  <a:gd name="T60" fmla="*/ 1071 w 3853"/>
                  <a:gd name="T61" fmla="*/ 611 h 1982"/>
                  <a:gd name="T62" fmla="*/ 1048 w 3853"/>
                  <a:gd name="T63" fmla="*/ 573 h 1982"/>
                  <a:gd name="T64" fmla="*/ 1031 w 3853"/>
                  <a:gd name="T65" fmla="*/ 556 h 1982"/>
                  <a:gd name="T66" fmla="*/ 868 w 3853"/>
                  <a:gd name="T67" fmla="*/ 542 h 1982"/>
                  <a:gd name="T68" fmla="*/ 858 w 3853"/>
                  <a:gd name="T69" fmla="*/ 452 h 1982"/>
                  <a:gd name="T70" fmla="*/ 837 w 3853"/>
                  <a:gd name="T71" fmla="*/ 421 h 1982"/>
                  <a:gd name="T72" fmla="*/ 833 w 3853"/>
                  <a:gd name="T73" fmla="*/ 381 h 1982"/>
                  <a:gd name="T74" fmla="*/ 818 w 3853"/>
                  <a:gd name="T75" fmla="*/ 367 h 1982"/>
                  <a:gd name="T76" fmla="*/ 730 w 3853"/>
                  <a:gd name="T77" fmla="*/ 346 h 1982"/>
                  <a:gd name="T78" fmla="*/ 683 w 3853"/>
                  <a:gd name="T79" fmla="*/ 338 h 1982"/>
                  <a:gd name="T80" fmla="*/ 666 w 3853"/>
                  <a:gd name="T81" fmla="*/ 322 h 1982"/>
                  <a:gd name="T82" fmla="*/ 655 w 3853"/>
                  <a:gd name="T83" fmla="*/ 312 h 1982"/>
                  <a:gd name="T84" fmla="*/ 643 w 3853"/>
                  <a:gd name="T85" fmla="*/ 253 h 1982"/>
                  <a:gd name="T86" fmla="*/ 620 w 3853"/>
                  <a:gd name="T87" fmla="*/ 215 h 1982"/>
                  <a:gd name="T88" fmla="*/ 610 w 3853"/>
                  <a:gd name="T89" fmla="*/ 170 h 1982"/>
                  <a:gd name="T90" fmla="*/ 421 w 3853"/>
                  <a:gd name="T91" fmla="*/ 156 h 1982"/>
                  <a:gd name="T92" fmla="*/ 411 w 3853"/>
                  <a:gd name="T93" fmla="*/ 111 h 1982"/>
                  <a:gd name="T94" fmla="*/ 234 w 3853"/>
                  <a:gd name="T95" fmla="*/ 102 h 1982"/>
                  <a:gd name="T96" fmla="*/ 220 w 3853"/>
                  <a:gd name="T97" fmla="*/ 90 h 1982"/>
                  <a:gd name="T98" fmla="*/ 203 w 3853"/>
                  <a:gd name="T99" fmla="*/ 52 h 1982"/>
                  <a:gd name="T100" fmla="*/ 194 w 3853"/>
                  <a:gd name="T101" fmla="*/ 19 h 1982"/>
                  <a:gd name="T102" fmla="*/ 44 w 3853"/>
                  <a:gd name="T103" fmla="*/ 12 h 1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53" h="1982">
                    <a:moveTo>
                      <a:pt x="3853" y="1982"/>
                    </a:moveTo>
                    <a:lnTo>
                      <a:pt x="3401" y="1982"/>
                    </a:lnTo>
                    <a:lnTo>
                      <a:pt x="3401" y="1934"/>
                    </a:lnTo>
                    <a:lnTo>
                      <a:pt x="3380" y="1934"/>
                    </a:lnTo>
                    <a:lnTo>
                      <a:pt x="3380" y="1873"/>
                    </a:lnTo>
                    <a:lnTo>
                      <a:pt x="2975" y="1873"/>
                    </a:lnTo>
                    <a:lnTo>
                      <a:pt x="2975" y="1840"/>
                    </a:lnTo>
                    <a:lnTo>
                      <a:pt x="2968" y="1840"/>
                    </a:lnTo>
                    <a:lnTo>
                      <a:pt x="2968" y="1811"/>
                    </a:lnTo>
                    <a:lnTo>
                      <a:pt x="2964" y="1811"/>
                    </a:lnTo>
                    <a:lnTo>
                      <a:pt x="2964" y="1790"/>
                    </a:lnTo>
                    <a:lnTo>
                      <a:pt x="2952" y="1790"/>
                    </a:lnTo>
                    <a:lnTo>
                      <a:pt x="2952" y="1754"/>
                    </a:lnTo>
                    <a:lnTo>
                      <a:pt x="2924" y="1754"/>
                    </a:lnTo>
                    <a:lnTo>
                      <a:pt x="2924" y="1745"/>
                    </a:lnTo>
                    <a:lnTo>
                      <a:pt x="2678" y="1745"/>
                    </a:lnTo>
                    <a:lnTo>
                      <a:pt x="2678" y="1719"/>
                    </a:lnTo>
                    <a:lnTo>
                      <a:pt x="2554" y="1719"/>
                    </a:lnTo>
                    <a:lnTo>
                      <a:pt x="2554" y="1686"/>
                    </a:lnTo>
                    <a:lnTo>
                      <a:pt x="2547" y="1686"/>
                    </a:lnTo>
                    <a:lnTo>
                      <a:pt x="2547" y="1650"/>
                    </a:lnTo>
                    <a:lnTo>
                      <a:pt x="2540" y="1650"/>
                    </a:lnTo>
                    <a:lnTo>
                      <a:pt x="2540" y="1612"/>
                    </a:lnTo>
                    <a:lnTo>
                      <a:pt x="2533" y="1612"/>
                    </a:lnTo>
                    <a:lnTo>
                      <a:pt x="2533" y="1593"/>
                    </a:lnTo>
                    <a:lnTo>
                      <a:pt x="2505" y="1593"/>
                    </a:lnTo>
                    <a:lnTo>
                      <a:pt x="2505" y="1574"/>
                    </a:lnTo>
                    <a:lnTo>
                      <a:pt x="2262" y="1574"/>
                    </a:lnTo>
                    <a:lnTo>
                      <a:pt x="2262" y="1560"/>
                    </a:lnTo>
                    <a:lnTo>
                      <a:pt x="2133" y="1560"/>
                    </a:lnTo>
                    <a:lnTo>
                      <a:pt x="2133" y="1499"/>
                    </a:lnTo>
                    <a:lnTo>
                      <a:pt x="2124" y="1499"/>
                    </a:lnTo>
                    <a:lnTo>
                      <a:pt x="2124" y="1432"/>
                    </a:lnTo>
                    <a:lnTo>
                      <a:pt x="2119" y="1432"/>
                    </a:lnTo>
                    <a:lnTo>
                      <a:pt x="2119" y="1352"/>
                    </a:lnTo>
                    <a:lnTo>
                      <a:pt x="2112" y="1352"/>
                    </a:lnTo>
                    <a:lnTo>
                      <a:pt x="2112" y="1328"/>
                    </a:lnTo>
                    <a:lnTo>
                      <a:pt x="2093" y="1328"/>
                    </a:lnTo>
                    <a:lnTo>
                      <a:pt x="2093" y="1302"/>
                    </a:lnTo>
                    <a:lnTo>
                      <a:pt x="2009" y="1302"/>
                    </a:lnTo>
                    <a:lnTo>
                      <a:pt x="2009" y="1297"/>
                    </a:lnTo>
                    <a:lnTo>
                      <a:pt x="1920" y="1297"/>
                    </a:lnTo>
                    <a:lnTo>
                      <a:pt x="1920" y="1281"/>
                    </a:lnTo>
                    <a:lnTo>
                      <a:pt x="1895" y="1281"/>
                    </a:lnTo>
                    <a:lnTo>
                      <a:pt x="1895" y="1267"/>
                    </a:lnTo>
                    <a:lnTo>
                      <a:pt x="1803" y="1267"/>
                    </a:lnTo>
                    <a:lnTo>
                      <a:pt x="1803" y="1257"/>
                    </a:lnTo>
                    <a:lnTo>
                      <a:pt x="1712" y="1257"/>
                    </a:lnTo>
                    <a:lnTo>
                      <a:pt x="1712" y="1248"/>
                    </a:lnTo>
                    <a:lnTo>
                      <a:pt x="1700" y="1248"/>
                    </a:lnTo>
                    <a:lnTo>
                      <a:pt x="1700" y="1186"/>
                    </a:lnTo>
                    <a:lnTo>
                      <a:pt x="1693" y="1186"/>
                    </a:lnTo>
                    <a:lnTo>
                      <a:pt x="1693" y="1151"/>
                    </a:lnTo>
                    <a:lnTo>
                      <a:pt x="1665" y="1151"/>
                    </a:lnTo>
                    <a:lnTo>
                      <a:pt x="1665" y="1122"/>
                    </a:lnTo>
                    <a:lnTo>
                      <a:pt x="1532" y="1122"/>
                    </a:lnTo>
                    <a:lnTo>
                      <a:pt x="1532" y="1106"/>
                    </a:lnTo>
                    <a:lnTo>
                      <a:pt x="1490" y="1106"/>
                    </a:lnTo>
                    <a:lnTo>
                      <a:pt x="1490" y="1091"/>
                    </a:lnTo>
                    <a:lnTo>
                      <a:pt x="1485" y="1091"/>
                    </a:lnTo>
                    <a:lnTo>
                      <a:pt x="1485" y="1061"/>
                    </a:lnTo>
                    <a:lnTo>
                      <a:pt x="1478" y="1061"/>
                    </a:lnTo>
                    <a:lnTo>
                      <a:pt x="1478" y="992"/>
                    </a:lnTo>
                    <a:lnTo>
                      <a:pt x="1471" y="992"/>
                    </a:lnTo>
                    <a:lnTo>
                      <a:pt x="1471" y="980"/>
                    </a:lnTo>
                    <a:lnTo>
                      <a:pt x="1466" y="980"/>
                    </a:lnTo>
                    <a:lnTo>
                      <a:pt x="1466" y="956"/>
                    </a:lnTo>
                    <a:lnTo>
                      <a:pt x="1464" y="956"/>
                    </a:lnTo>
                    <a:lnTo>
                      <a:pt x="1464" y="945"/>
                    </a:lnTo>
                    <a:lnTo>
                      <a:pt x="1457" y="945"/>
                    </a:lnTo>
                    <a:lnTo>
                      <a:pt x="1457" y="933"/>
                    </a:lnTo>
                    <a:lnTo>
                      <a:pt x="1296" y="933"/>
                    </a:lnTo>
                    <a:lnTo>
                      <a:pt x="1296" y="926"/>
                    </a:lnTo>
                    <a:lnTo>
                      <a:pt x="1282" y="926"/>
                    </a:lnTo>
                    <a:lnTo>
                      <a:pt x="1282" y="907"/>
                    </a:lnTo>
                    <a:lnTo>
                      <a:pt x="1272" y="907"/>
                    </a:lnTo>
                    <a:lnTo>
                      <a:pt x="1272" y="836"/>
                    </a:lnTo>
                    <a:lnTo>
                      <a:pt x="1265" y="836"/>
                    </a:lnTo>
                    <a:lnTo>
                      <a:pt x="1265" y="821"/>
                    </a:lnTo>
                    <a:lnTo>
                      <a:pt x="1258" y="821"/>
                    </a:lnTo>
                    <a:lnTo>
                      <a:pt x="1258" y="769"/>
                    </a:lnTo>
                    <a:lnTo>
                      <a:pt x="1242" y="769"/>
                    </a:lnTo>
                    <a:lnTo>
                      <a:pt x="1242" y="724"/>
                    </a:lnTo>
                    <a:lnTo>
                      <a:pt x="1197" y="724"/>
                    </a:lnTo>
                    <a:lnTo>
                      <a:pt x="1197" y="710"/>
                    </a:lnTo>
                    <a:lnTo>
                      <a:pt x="1109" y="710"/>
                    </a:lnTo>
                    <a:lnTo>
                      <a:pt x="1109" y="698"/>
                    </a:lnTo>
                    <a:lnTo>
                      <a:pt x="1092" y="698"/>
                    </a:lnTo>
                    <a:lnTo>
                      <a:pt x="1092" y="686"/>
                    </a:lnTo>
                    <a:lnTo>
                      <a:pt x="1076" y="686"/>
                    </a:lnTo>
                    <a:lnTo>
                      <a:pt x="1076" y="663"/>
                    </a:lnTo>
                    <a:lnTo>
                      <a:pt x="1071" y="663"/>
                    </a:lnTo>
                    <a:lnTo>
                      <a:pt x="1071" y="611"/>
                    </a:lnTo>
                    <a:lnTo>
                      <a:pt x="1057" y="611"/>
                    </a:lnTo>
                    <a:lnTo>
                      <a:pt x="1057" y="573"/>
                    </a:lnTo>
                    <a:lnTo>
                      <a:pt x="1048" y="573"/>
                    </a:lnTo>
                    <a:lnTo>
                      <a:pt x="1048" y="563"/>
                    </a:lnTo>
                    <a:lnTo>
                      <a:pt x="1031" y="563"/>
                    </a:lnTo>
                    <a:lnTo>
                      <a:pt x="1031" y="556"/>
                    </a:lnTo>
                    <a:lnTo>
                      <a:pt x="898" y="556"/>
                    </a:lnTo>
                    <a:lnTo>
                      <a:pt x="898" y="542"/>
                    </a:lnTo>
                    <a:lnTo>
                      <a:pt x="868" y="542"/>
                    </a:lnTo>
                    <a:lnTo>
                      <a:pt x="868" y="518"/>
                    </a:lnTo>
                    <a:lnTo>
                      <a:pt x="858" y="518"/>
                    </a:lnTo>
                    <a:lnTo>
                      <a:pt x="858" y="452"/>
                    </a:lnTo>
                    <a:lnTo>
                      <a:pt x="851" y="452"/>
                    </a:lnTo>
                    <a:lnTo>
                      <a:pt x="851" y="421"/>
                    </a:lnTo>
                    <a:lnTo>
                      <a:pt x="837" y="421"/>
                    </a:lnTo>
                    <a:lnTo>
                      <a:pt x="837" y="398"/>
                    </a:lnTo>
                    <a:lnTo>
                      <a:pt x="833" y="398"/>
                    </a:lnTo>
                    <a:lnTo>
                      <a:pt x="833" y="381"/>
                    </a:lnTo>
                    <a:lnTo>
                      <a:pt x="828" y="381"/>
                    </a:lnTo>
                    <a:lnTo>
                      <a:pt x="828" y="367"/>
                    </a:lnTo>
                    <a:lnTo>
                      <a:pt x="818" y="367"/>
                    </a:lnTo>
                    <a:lnTo>
                      <a:pt x="818" y="360"/>
                    </a:lnTo>
                    <a:lnTo>
                      <a:pt x="730" y="360"/>
                    </a:lnTo>
                    <a:lnTo>
                      <a:pt x="730" y="346"/>
                    </a:lnTo>
                    <a:lnTo>
                      <a:pt x="692" y="346"/>
                    </a:lnTo>
                    <a:lnTo>
                      <a:pt x="692" y="338"/>
                    </a:lnTo>
                    <a:lnTo>
                      <a:pt x="683" y="338"/>
                    </a:lnTo>
                    <a:lnTo>
                      <a:pt x="683" y="329"/>
                    </a:lnTo>
                    <a:lnTo>
                      <a:pt x="666" y="329"/>
                    </a:lnTo>
                    <a:lnTo>
                      <a:pt x="666" y="322"/>
                    </a:lnTo>
                    <a:lnTo>
                      <a:pt x="662" y="322"/>
                    </a:lnTo>
                    <a:lnTo>
                      <a:pt x="662" y="312"/>
                    </a:lnTo>
                    <a:lnTo>
                      <a:pt x="655" y="312"/>
                    </a:lnTo>
                    <a:lnTo>
                      <a:pt x="655" y="305"/>
                    </a:lnTo>
                    <a:lnTo>
                      <a:pt x="643" y="305"/>
                    </a:lnTo>
                    <a:lnTo>
                      <a:pt x="643" y="253"/>
                    </a:lnTo>
                    <a:lnTo>
                      <a:pt x="634" y="253"/>
                    </a:lnTo>
                    <a:lnTo>
                      <a:pt x="634" y="215"/>
                    </a:lnTo>
                    <a:lnTo>
                      <a:pt x="620" y="215"/>
                    </a:lnTo>
                    <a:lnTo>
                      <a:pt x="620" y="201"/>
                    </a:lnTo>
                    <a:lnTo>
                      <a:pt x="610" y="201"/>
                    </a:lnTo>
                    <a:lnTo>
                      <a:pt x="610" y="170"/>
                    </a:lnTo>
                    <a:lnTo>
                      <a:pt x="435" y="170"/>
                    </a:lnTo>
                    <a:lnTo>
                      <a:pt x="435" y="156"/>
                    </a:lnTo>
                    <a:lnTo>
                      <a:pt x="421" y="156"/>
                    </a:lnTo>
                    <a:lnTo>
                      <a:pt x="421" y="132"/>
                    </a:lnTo>
                    <a:lnTo>
                      <a:pt x="411" y="132"/>
                    </a:lnTo>
                    <a:lnTo>
                      <a:pt x="411" y="111"/>
                    </a:lnTo>
                    <a:lnTo>
                      <a:pt x="395" y="111"/>
                    </a:lnTo>
                    <a:lnTo>
                      <a:pt x="395" y="102"/>
                    </a:lnTo>
                    <a:lnTo>
                      <a:pt x="234" y="102"/>
                    </a:lnTo>
                    <a:lnTo>
                      <a:pt x="234" y="95"/>
                    </a:lnTo>
                    <a:lnTo>
                      <a:pt x="220" y="95"/>
                    </a:lnTo>
                    <a:lnTo>
                      <a:pt x="220" y="90"/>
                    </a:lnTo>
                    <a:lnTo>
                      <a:pt x="210" y="90"/>
                    </a:lnTo>
                    <a:lnTo>
                      <a:pt x="210" y="52"/>
                    </a:lnTo>
                    <a:lnTo>
                      <a:pt x="203" y="52"/>
                    </a:lnTo>
                    <a:lnTo>
                      <a:pt x="203" y="40"/>
                    </a:lnTo>
                    <a:lnTo>
                      <a:pt x="194" y="40"/>
                    </a:lnTo>
                    <a:lnTo>
                      <a:pt x="194" y="19"/>
                    </a:lnTo>
                    <a:lnTo>
                      <a:pt x="156" y="19"/>
                    </a:lnTo>
                    <a:lnTo>
                      <a:pt x="156" y="12"/>
                    </a:lnTo>
                    <a:lnTo>
                      <a:pt x="44" y="12"/>
                    </a:lnTo>
                    <a:lnTo>
                      <a:pt x="44" y="0"/>
                    </a:lnTo>
                    <a:lnTo>
                      <a:pt x="0" y="0"/>
                    </a:lnTo>
                  </a:path>
                </a:pathLst>
              </a:custGeom>
              <a:noFill/>
              <a:ln w="28575" cap="flat">
                <a:solidFill>
                  <a:srgbClr val="0070C0"/>
                </a:solidFill>
                <a:prstDash val="solid"/>
                <a:miter lim="800000"/>
                <a:headEnd/>
                <a:tailEnd/>
              </a:ln>
            </p:spPr>
            <p:txBody>
              <a:bodyPr/>
              <a:lstStyle/>
              <a:p>
                <a:pPr>
                  <a:defRPr/>
                </a:pPr>
                <a:endParaRPr lang="en-GB" kern="0" dirty="0">
                  <a:solidFill>
                    <a:srgbClr val="003366"/>
                  </a:solidFill>
                </a:endParaRPr>
              </a:p>
            </p:txBody>
          </p:sp>
          <p:sp>
            <p:nvSpPr>
              <p:cNvPr id="361" name="Oval Callout 360"/>
              <p:cNvSpPr/>
              <p:nvPr/>
            </p:nvSpPr>
            <p:spPr>
              <a:xfrm>
                <a:off x="4605039" y="2840810"/>
                <a:ext cx="457200" cy="457200"/>
              </a:xfrm>
              <a:prstGeom prst="wedgeEllipseCallout">
                <a:avLst/>
              </a:prstGeom>
              <a:solidFill>
                <a:srgbClr val="0070C0"/>
              </a:solidFill>
              <a:ln w="19050" cap="rnd">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pPr algn="ctr" defTabSz="457200" fontAlgn="base">
                  <a:spcBef>
                    <a:spcPct val="0"/>
                  </a:spcBef>
                  <a:spcAft>
                    <a:spcPct val="0"/>
                  </a:spcAft>
                </a:pPr>
                <a:r>
                  <a:rPr lang="de-CH" sz="1400" b="1" dirty="0">
                    <a:solidFill>
                      <a:prstClr val="white"/>
                    </a:solidFill>
                    <a:ea typeface="ＭＳ Ｐゴシック" pitchFamily="34" charset="-128"/>
                  </a:rPr>
                  <a:t>47%</a:t>
                </a:r>
              </a:p>
            </p:txBody>
          </p:sp>
          <p:grpSp>
            <p:nvGrpSpPr>
              <p:cNvPr id="40" name="Group 258"/>
              <p:cNvGrpSpPr>
                <a:grpSpLocks/>
              </p:cNvGrpSpPr>
              <p:nvPr/>
            </p:nvGrpSpPr>
            <p:grpSpPr bwMode="auto">
              <a:xfrm>
                <a:off x="1927720" y="1958603"/>
                <a:ext cx="3488795" cy="2643467"/>
                <a:chOff x="1835784" y="1389056"/>
                <a:chExt cx="3709940" cy="3747922"/>
              </a:xfrm>
            </p:grpSpPr>
            <p:sp>
              <p:nvSpPr>
                <p:cNvPr id="105" name="Line 223"/>
                <p:cNvSpPr>
                  <a:spLocks noChangeShapeType="1"/>
                </p:cNvSpPr>
                <p:nvPr/>
              </p:nvSpPr>
              <p:spPr bwMode="auto">
                <a:xfrm>
                  <a:off x="2664449" y="2038314"/>
                  <a:ext cx="0" cy="95246"/>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06" name="Line 226"/>
                <p:cNvSpPr>
                  <a:spLocks noChangeShapeType="1"/>
                </p:cNvSpPr>
                <p:nvPr/>
              </p:nvSpPr>
              <p:spPr bwMode="auto">
                <a:xfrm flipH="1">
                  <a:off x="2672385" y="2136735"/>
                  <a:ext cx="93662"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07" name="Group 257"/>
                <p:cNvGrpSpPr>
                  <a:grpSpLocks/>
                </p:cNvGrpSpPr>
                <p:nvPr/>
              </p:nvGrpSpPr>
              <p:grpSpPr bwMode="auto">
                <a:xfrm>
                  <a:off x="1835784" y="1389056"/>
                  <a:ext cx="3709940" cy="3747922"/>
                  <a:chOff x="1835784" y="1389056"/>
                  <a:chExt cx="3709940" cy="3747922"/>
                </a:xfrm>
              </p:grpSpPr>
              <p:sp>
                <p:nvSpPr>
                  <p:cNvPr id="108" name="Line 211"/>
                  <p:cNvSpPr>
                    <a:spLocks noChangeShapeType="1"/>
                  </p:cNvSpPr>
                  <p:nvPr/>
                </p:nvSpPr>
                <p:spPr bwMode="auto">
                  <a:xfrm>
                    <a:off x="2519987" y="1817662"/>
                    <a:ext cx="0" cy="93658"/>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09" name="Line 220"/>
                  <p:cNvSpPr>
                    <a:spLocks noChangeShapeType="1"/>
                  </p:cNvSpPr>
                  <p:nvPr/>
                </p:nvSpPr>
                <p:spPr bwMode="auto">
                  <a:xfrm flipH="1">
                    <a:off x="2546975" y="203196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10" name="Group 256"/>
                  <p:cNvGrpSpPr>
                    <a:grpSpLocks/>
                  </p:cNvGrpSpPr>
                  <p:nvPr/>
                </p:nvGrpSpPr>
                <p:grpSpPr bwMode="auto">
                  <a:xfrm>
                    <a:off x="1835784" y="1389056"/>
                    <a:ext cx="3709940" cy="3747922"/>
                    <a:chOff x="1835784" y="1389056"/>
                    <a:chExt cx="3709940" cy="3747922"/>
                  </a:xfrm>
                </p:grpSpPr>
                <p:sp>
                  <p:nvSpPr>
                    <p:cNvPr id="111" name="Line 207"/>
                    <p:cNvSpPr>
                      <a:spLocks noChangeShapeType="1"/>
                    </p:cNvSpPr>
                    <p:nvPr/>
                  </p:nvSpPr>
                  <p:spPr bwMode="auto">
                    <a:xfrm>
                      <a:off x="2259641" y="1652569"/>
                      <a:ext cx="0" cy="88896"/>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12" name="Group 255"/>
                    <p:cNvGrpSpPr>
                      <a:grpSpLocks/>
                    </p:cNvGrpSpPr>
                    <p:nvPr/>
                  </p:nvGrpSpPr>
                  <p:grpSpPr bwMode="auto">
                    <a:xfrm>
                      <a:off x="1835784" y="1389056"/>
                      <a:ext cx="3709940" cy="3747922"/>
                      <a:chOff x="1835784" y="1389056"/>
                      <a:chExt cx="3709940" cy="3747922"/>
                    </a:xfrm>
                  </p:grpSpPr>
                  <p:sp>
                    <p:nvSpPr>
                      <p:cNvPr id="113" name="Line 202"/>
                      <p:cNvSpPr>
                        <a:spLocks noChangeShapeType="1"/>
                      </p:cNvSpPr>
                      <p:nvPr/>
                    </p:nvSpPr>
                    <p:spPr bwMode="auto">
                      <a:xfrm flipH="1">
                        <a:off x="2115180" y="1501763"/>
                        <a:ext cx="93661"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4" name="Line 205"/>
                      <p:cNvSpPr>
                        <a:spLocks noChangeShapeType="1"/>
                      </p:cNvSpPr>
                      <p:nvPr/>
                    </p:nvSpPr>
                    <p:spPr bwMode="auto">
                      <a:xfrm>
                        <a:off x="2223129" y="1535100"/>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5" name="Line 206"/>
                      <p:cNvSpPr>
                        <a:spLocks noChangeShapeType="1"/>
                      </p:cNvSpPr>
                      <p:nvPr/>
                    </p:nvSpPr>
                    <p:spPr bwMode="auto">
                      <a:xfrm flipH="1">
                        <a:off x="2178680" y="158113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6" name="Line 209"/>
                      <p:cNvSpPr>
                        <a:spLocks noChangeShapeType="1"/>
                      </p:cNvSpPr>
                      <p:nvPr/>
                    </p:nvSpPr>
                    <p:spPr bwMode="auto">
                      <a:xfrm>
                        <a:off x="2464426" y="1735116"/>
                        <a:ext cx="0" cy="88896"/>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7" name="Line 210"/>
                      <p:cNvSpPr>
                        <a:spLocks noChangeShapeType="1"/>
                      </p:cNvSpPr>
                      <p:nvPr/>
                    </p:nvSpPr>
                    <p:spPr bwMode="auto">
                      <a:xfrm flipH="1">
                        <a:off x="2416802" y="1779564"/>
                        <a:ext cx="92074"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8" name="Line 212"/>
                      <p:cNvSpPr>
                        <a:spLocks noChangeShapeType="1"/>
                      </p:cNvSpPr>
                      <p:nvPr/>
                    </p:nvSpPr>
                    <p:spPr bwMode="auto">
                      <a:xfrm flipH="1">
                        <a:off x="2475538" y="1866872"/>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9" name="Line 215"/>
                      <p:cNvSpPr>
                        <a:spLocks noChangeShapeType="1"/>
                      </p:cNvSpPr>
                      <p:nvPr/>
                    </p:nvSpPr>
                    <p:spPr bwMode="auto">
                      <a:xfrm>
                        <a:off x="2553325" y="1900208"/>
                        <a:ext cx="0" cy="93658"/>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0" name="Line 216"/>
                      <p:cNvSpPr>
                        <a:spLocks noChangeShapeType="1"/>
                      </p:cNvSpPr>
                      <p:nvPr/>
                    </p:nvSpPr>
                    <p:spPr bwMode="auto">
                      <a:xfrm flipH="1">
                        <a:off x="2508875" y="1949418"/>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1" name="Line 221"/>
                      <p:cNvSpPr>
                        <a:spLocks noChangeShapeType="1"/>
                      </p:cNvSpPr>
                      <p:nvPr/>
                    </p:nvSpPr>
                    <p:spPr bwMode="auto">
                      <a:xfrm>
                        <a:off x="2627936" y="1985930"/>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2" name="Line 222"/>
                      <p:cNvSpPr>
                        <a:spLocks noChangeShapeType="1"/>
                      </p:cNvSpPr>
                      <p:nvPr/>
                    </p:nvSpPr>
                    <p:spPr bwMode="auto">
                      <a:xfrm flipH="1">
                        <a:off x="2583487" y="203196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23" name="Group 9340"/>
                      <p:cNvGrpSpPr>
                        <a:grpSpLocks/>
                      </p:cNvGrpSpPr>
                      <p:nvPr/>
                    </p:nvGrpSpPr>
                    <p:grpSpPr bwMode="auto">
                      <a:xfrm>
                        <a:off x="1835784" y="1389056"/>
                        <a:ext cx="3709940" cy="3747922"/>
                        <a:chOff x="1835784" y="1389056"/>
                        <a:chExt cx="3709940" cy="3747922"/>
                      </a:xfrm>
                    </p:grpSpPr>
                    <p:sp>
                      <p:nvSpPr>
                        <p:cNvPr id="124" name="Line 227"/>
                        <p:cNvSpPr>
                          <a:spLocks noChangeShapeType="1"/>
                        </p:cNvSpPr>
                        <p:nvPr/>
                      </p:nvSpPr>
                      <p:spPr bwMode="auto">
                        <a:xfrm>
                          <a:off x="2805734" y="2287541"/>
                          <a:ext cx="0" cy="93658"/>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nvGrpSpPr>
                        <p:cNvPr id="125" name="Group 9331"/>
                        <p:cNvGrpSpPr>
                          <a:grpSpLocks/>
                        </p:cNvGrpSpPr>
                        <p:nvPr/>
                      </p:nvGrpSpPr>
                      <p:grpSpPr bwMode="auto">
                        <a:xfrm>
                          <a:off x="1835784" y="1389056"/>
                          <a:ext cx="3709940" cy="3747922"/>
                          <a:chOff x="1835784" y="1389056"/>
                          <a:chExt cx="3709940" cy="3747922"/>
                        </a:xfrm>
                      </p:grpSpPr>
                      <p:sp>
                        <p:nvSpPr>
                          <p:cNvPr id="126" name="Line 235"/>
                          <p:cNvSpPr>
                            <a:spLocks noChangeShapeType="1"/>
                          </p:cNvSpPr>
                          <p:nvPr/>
                        </p:nvSpPr>
                        <p:spPr bwMode="auto">
                          <a:xfrm>
                            <a:off x="3151804" y="2947912"/>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7" name="Line 237"/>
                          <p:cNvSpPr>
                            <a:spLocks noChangeShapeType="1"/>
                          </p:cNvSpPr>
                          <p:nvPr/>
                        </p:nvSpPr>
                        <p:spPr bwMode="auto">
                          <a:xfrm>
                            <a:off x="3174029" y="3005060"/>
                            <a:ext cx="0" cy="93658"/>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nvGrpSpPr>
                          <p:cNvPr id="128" name="Group 9330"/>
                          <p:cNvGrpSpPr>
                            <a:grpSpLocks/>
                          </p:cNvGrpSpPr>
                          <p:nvPr/>
                        </p:nvGrpSpPr>
                        <p:grpSpPr bwMode="auto">
                          <a:xfrm>
                            <a:off x="1835784" y="1389056"/>
                            <a:ext cx="3709940" cy="3747922"/>
                            <a:chOff x="1828888" y="1389056"/>
                            <a:chExt cx="3709940" cy="3747922"/>
                          </a:xfrm>
                        </p:grpSpPr>
                        <p:sp>
                          <p:nvSpPr>
                            <p:cNvPr id="129" name="Line 225"/>
                            <p:cNvSpPr>
                              <a:spLocks noChangeShapeType="1"/>
                            </p:cNvSpPr>
                            <p:nvPr/>
                          </p:nvSpPr>
                          <p:spPr bwMode="auto">
                            <a:xfrm>
                              <a:off x="2719464" y="2092287"/>
                              <a:ext cx="0" cy="93659"/>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0" name="Line 228"/>
                            <p:cNvSpPr>
                              <a:spLocks noChangeShapeType="1"/>
                            </p:cNvSpPr>
                            <p:nvPr/>
                          </p:nvSpPr>
                          <p:spPr bwMode="auto">
                            <a:xfrm flipH="1">
                              <a:off x="2760738" y="2331989"/>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31" name="Group 9329"/>
                            <p:cNvGrpSpPr>
                              <a:grpSpLocks/>
                            </p:cNvGrpSpPr>
                            <p:nvPr/>
                          </p:nvGrpSpPr>
                          <p:grpSpPr bwMode="auto">
                            <a:xfrm>
                              <a:off x="1828888" y="1389056"/>
                              <a:ext cx="3709940" cy="3747922"/>
                              <a:chOff x="1828888" y="1389056"/>
                              <a:chExt cx="3709940" cy="3747922"/>
                            </a:xfrm>
                          </p:grpSpPr>
                          <p:sp>
                            <p:nvSpPr>
                              <p:cNvPr id="132" name="Line 229"/>
                              <p:cNvSpPr>
                                <a:spLocks noChangeShapeType="1"/>
                              </p:cNvSpPr>
                              <p:nvPr/>
                            </p:nvSpPr>
                            <p:spPr bwMode="auto">
                              <a:xfrm>
                                <a:off x="2871862" y="2549467"/>
                                <a:ext cx="0" cy="90484"/>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3" name="Line 230"/>
                              <p:cNvSpPr>
                                <a:spLocks noChangeShapeType="1"/>
                              </p:cNvSpPr>
                              <p:nvPr/>
                            </p:nvSpPr>
                            <p:spPr bwMode="auto">
                              <a:xfrm flipH="1">
                                <a:off x="2824237" y="2595503"/>
                                <a:ext cx="92074"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4" name="Line 231"/>
                              <p:cNvSpPr>
                                <a:spLocks noChangeShapeType="1"/>
                              </p:cNvSpPr>
                              <p:nvPr/>
                            </p:nvSpPr>
                            <p:spPr bwMode="auto">
                              <a:xfrm>
                                <a:off x="2946474" y="2659000"/>
                                <a:ext cx="0" cy="93658"/>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5" name="Line 232"/>
                              <p:cNvSpPr>
                                <a:spLocks noChangeShapeType="1"/>
                              </p:cNvSpPr>
                              <p:nvPr/>
                            </p:nvSpPr>
                            <p:spPr bwMode="auto">
                              <a:xfrm flipH="1">
                                <a:off x="2902024" y="270503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6" name="Line 233"/>
                              <p:cNvSpPr>
                                <a:spLocks noChangeShapeType="1"/>
                              </p:cNvSpPr>
                              <p:nvPr/>
                            </p:nvSpPr>
                            <p:spPr bwMode="auto">
                              <a:xfrm>
                                <a:off x="2987748" y="2768532"/>
                                <a:ext cx="0" cy="93659"/>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7" name="Line 234"/>
                              <p:cNvSpPr>
                                <a:spLocks noChangeShapeType="1"/>
                              </p:cNvSpPr>
                              <p:nvPr/>
                            </p:nvSpPr>
                            <p:spPr bwMode="auto">
                              <a:xfrm flipH="1">
                                <a:off x="2938536" y="2812980"/>
                                <a:ext cx="93662"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38" name="Line 236"/>
                              <p:cNvSpPr>
                                <a:spLocks noChangeShapeType="1"/>
                              </p:cNvSpPr>
                              <p:nvPr/>
                            </p:nvSpPr>
                            <p:spPr bwMode="auto">
                              <a:xfrm flipH="1">
                                <a:off x="3102047" y="2993947"/>
                                <a:ext cx="93661"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9" name="Line 238"/>
                              <p:cNvSpPr>
                                <a:spLocks noChangeShapeType="1"/>
                              </p:cNvSpPr>
                              <p:nvPr/>
                            </p:nvSpPr>
                            <p:spPr bwMode="auto">
                              <a:xfrm flipH="1">
                                <a:off x="3129034" y="3054270"/>
                                <a:ext cx="88899"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nvGrpSpPr>
                              <p:cNvPr id="140" name="Group 9328"/>
                              <p:cNvGrpSpPr>
                                <a:grpSpLocks/>
                              </p:cNvGrpSpPr>
                              <p:nvPr/>
                            </p:nvGrpSpPr>
                            <p:grpSpPr bwMode="auto">
                              <a:xfrm>
                                <a:off x="1828888" y="1389056"/>
                                <a:ext cx="3709940" cy="3747922"/>
                                <a:chOff x="1828888" y="1389056"/>
                                <a:chExt cx="3709940" cy="3747922"/>
                              </a:xfrm>
                            </p:grpSpPr>
                            <p:sp>
                              <p:nvSpPr>
                                <p:cNvPr id="141" name="Line 245"/>
                                <p:cNvSpPr>
                                  <a:spLocks noChangeShapeType="1"/>
                                </p:cNvSpPr>
                                <p:nvPr/>
                              </p:nvSpPr>
                              <p:spPr bwMode="auto">
                                <a:xfrm>
                                  <a:off x="5491204" y="5046495"/>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42" name="Group 9327"/>
                                <p:cNvGrpSpPr>
                                  <a:grpSpLocks/>
                                </p:cNvGrpSpPr>
                                <p:nvPr/>
                              </p:nvGrpSpPr>
                              <p:grpSpPr bwMode="auto">
                                <a:xfrm>
                                  <a:off x="1828888" y="1389056"/>
                                  <a:ext cx="3709940" cy="3701887"/>
                                  <a:chOff x="1828888" y="1389056"/>
                                  <a:chExt cx="3709940" cy="3701887"/>
                                </a:xfrm>
                              </p:grpSpPr>
                              <p:sp>
                                <p:nvSpPr>
                                  <p:cNvPr id="143" name="Freeform 172"/>
                                  <p:cNvSpPr>
                                    <a:spLocks/>
                                  </p:cNvSpPr>
                                  <p:nvPr/>
                                </p:nvSpPr>
                                <p:spPr bwMode="auto">
                                  <a:xfrm>
                                    <a:off x="1828888" y="1389056"/>
                                    <a:ext cx="3706766" cy="3701887"/>
                                  </a:xfrm>
                                  <a:custGeom>
                                    <a:avLst/>
                                    <a:gdLst>
                                      <a:gd name="T0" fmla="*/ 2711450 w 2335"/>
                                      <a:gd name="T1" fmla="*/ 3702050 h 2332"/>
                                      <a:gd name="T2" fmla="*/ 2506663 w 2335"/>
                                      <a:gd name="T3" fmla="*/ 3622675 h 2332"/>
                                      <a:gd name="T4" fmla="*/ 2328863 w 2335"/>
                                      <a:gd name="T5" fmla="*/ 3548063 h 2332"/>
                                      <a:gd name="T6" fmla="*/ 2309813 w 2335"/>
                                      <a:gd name="T7" fmla="*/ 3462338 h 2332"/>
                                      <a:gd name="T8" fmla="*/ 2251075 w 2335"/>
                                      <a:gd name="T9" fmla="*/ 3303588 h 2332"/>
                                      <a:gd name="T10" fmla="*/ 2217738 w 2335"/>
                                      <a:gd name="T11" fmla="*/ 3221038 h 2332"/>
                                      <a:gd name="T12" fmla="*/ 2068513 w 2335"/>
                                      <a:gd name="T13" fmla="*/ 3152775 h 2332"/>
                                      <a:gd name="T14" fmla="*/ 2032000 w 2335"/>
                                      <a:gd name="T15" fmla="*/ 3063875 h 2332"/>
                                      <a:gd name="T16" fmla="*/ 2012950 w 2335"/>
                                      <a:gd name="T17" fmla="*/ 2992438 h 2332"/>
                                      <a:gd name="T18" fmla="*/ 1979613 w 2335"/>
                                      <a:gd name="T19" fmla="*/ 2921000 h 2332"/>
                                      <a:gd name="T20" fmla="*/ 1727200 w 2335"/>
                                      <a:gd name="T21" fmla="*/ 2789238 h 2332"/>
                                      <a:gd name="T22" fmla="*/ 1704975 w 2335"/>
                                      <a:gd name="T23" fmla="*/ 2717800 h 2332"/>
                                      <a:gd name="T24" fmla="*/ 1663700 w 2335"/>
                                      <a:gd name="T25" fmla="*/ 2427288 h 2332"/>
                                      <a:gd name="T26" fmla="*/ 1649413 w 2335"/>
                                      <a:gd name="T27" fmla="*/ 2371725 h 2332"/>
                                      <a:gd name="T28" fmla="*/ 1522413 w 2335"/>
                                      <a:gd name="T29" fmla="*/ 2297113 h 2332"/>
                                      <a:gd name="T30" fmla="*/ 1485900 w 2335"/>
                                      <a:gd name="T31" fmla="*/ 2239963 h 2332"/>
                                      <a:gd name="T32" fmla="*/ 1422400 w 2335"/>
                                      <a:gd name="T33" fmla="*/ 2160588 h 2332"/>
                                      <a:gd name="T34" fmla="*/ 1385888 w 2335"/>
                                      <a:gd name="T35" fmla="*/ 2108200 h 2332"/>
                                      <a:gd name="T36" fmla="*/ 1370013 w 2335"/>
                                      <a:gd name="T37" fmla="*/ 2047875 h 2332"/>
                                      <a:gd name="T38" fmla="*/ 1344613 w 2335"/>
                                      <a:gd name="T39" fmla="*/ 1665288 h 2332"/>
                                      <a:gd name="T40" fmla="*/ 1317625 w 2335"/>
                                      <a:gd name="T41" fmla="*/ 1604963 h 2332"/>
                                      <a:gd name="T42" fmla="*/ 1306513 w 2335"/>
                                      <a:gd name="T43" fmla="*/ 1574800 h 2332"/>
                                      <a:gd name="T44" fmla="*/ 1270000 w 2335"/>
                                      <a:gd name="T45" fmla="*/ 1544638 h 2332"/>
                                      <a:gd name="T46" fmla="*/ 1244600 w 2335"/>
                                      <a:gd name="T47" fmla="*/ 1484313 h 2332"/>
                                      <a:gd name="T48" fmla="*/ 1158875 w 2335"/>
                                      <a:gd name="T49" fmla="*/ 1428750 h 2332"/>
                                      <a:gd name="T50" fmla="*/ 1128713 w 2335"/>
                                      <a:gd name="T51" fmla="*/ 1371600 h 2332"/>
                                      <a:gd name="T52" fmla="*/ 1117600 w 2335"/>
                                      <a:gd name="T53" fmla="*/ 1319213 h 2332"/>
                                      <a:gd name="T54" fmla="*/ 1076325 w 2335"/>
                                      <a:gd name="T55" fmla="*/ 1255713 h 2332"/>
                                      <a:gd name="T56" fmla="*/ 1039813 w 2335"/>
                                      <a:gd name="T57" fmla="*/ 1206500 h 2332"/>
                                      <a:gd name="T58" fmla="*/ 1028700 w 2335"/>
                                      <a:gd name="T59" fmla="*/ 1149350 h 2332"/>
                                      <a:gd name="T60" fmla="*/ 1014413 w 2335"/>
                                      <a:gd name="T61" fmla="*/ 1052513 h 2332"/>
                                      <a:gd name="T62" fmla="*/ 992188 w 2335"/>
                                      <a:gd name="T63" fmla="*/ 989013 h 2332"/>
                                      <a:gd name="T64" fmla="*/ 976313 w 2335"/>
                                      <a:gd name="T65" fmla="*/ 965200 h 2332"/>
                                      <a:gd name="T66" fmla="*/ 969963 w 2335"/>
                                      <a:gd name="T67" fmla="*/ 928688 h 2332"/>
                                      <a:gd name="T68" fmla="*/ 958850 w 2335"/>
                                      <a:gd name="T69" fmla="*/ 893763 h 2332"/>
                                      <a:gd name="T70" fmla="*/ 928688 w 2335"/>
                                      <a:gd name="T71" fmla="*/ 846138 h 2332"/>
                                      <a:gd name="T72" fmla="*/ 917575 w 2335"/>
                                      <a:gd name="T73" fmla="*/ 800100 h 2332"/>
                                      <a:gd name="T74" fmla="*/ 884238 w 2335"/>
                                      <a:gd name="T75" fmla="*/ 747713 h 2332"/>
                                      <a:gd name="T76" fmla="*/ 876300 w 2335"/>
                                      <a:gd name="T77" fmla="*/ 717550 h 2332"/>
                                      <a:gd name="T78" fmla="*/ 809625 w 2335"/>
                                      <a:gd name="T79" fmla="*/ 695325 h 2332"/>
                                      <a:gd name="T80" fmla="*/ 757238 w 2335"/>
                                      <a:gd name="T81" fmla="*/ 642938 h 2332"/>
                                      <a:gd name="T82" fmla="*/ 735013 w 2335"/>
                                      <a:gd name="T83" fmla="*/ 608013 h 2332"/>
                                      <a:gd name="T84" fmla="*/ 698500 w 2335"/>
                                      <a:gd name="T85" fmla="*/ 560388 h 2332"/>
                                      <a:gd name="T86" fmla="*/ 679450 w 2335"/>
                                      <a:gd name="T87" fmla="*/ 469900 h 2332"/>
                                      <a:gd name="T88" fmla="*/ 623888 w 2335"/>
                                      <a:gd name="T89" fmla="*/ 393700 h 2332"/>
                                      <a:gd name="T90" fmla="*/ 565150 w 2335"/>
                                      <a:gd name="T91" fmla="*/ 346075 h 2332"/>
                                      <a:gd name="T92" fmla="*/ 430213 w 2335"/>
                                      <a:gd name="T93" fmla="*/ 307975 h 2332"/>
                                      <a:gd name="T94" fmla="*/ 415925 w 2335"/>
                                      <a:gd name="T95" fmla="*/ 222250 h 2332"/>
                                      <a:gd name="T96" fmla="*/ 357188 w 2335"/>
                                      <a:gd name="T97" fmla="*/ 192088 h 2332"/>
                                      <a:gd name="T98" fmla="*/ 334963 w 2335"/>
                                      <a:gd name="T99" fmla="*/ 142875 h 2332"/>
                                      <a:gd name="T100" fmla="*/ 307975 w 2335"/>
                                      <a:gd name="T101" fmla="*/ 112713 h 2332"/>
                                      <a:gd name="T102" fmla="*/ 255588 w 2335"/>
                                      <a:gd name="T103" fmla="*/ 79375 h 2332"/>
                                      <a:gd name="T104" fmla="*/ 144463 w 2335"/>
                                      <a:gd name="T105" fmla="*/ 44450 h 2332"/>
                                      <a:gd name="T106" fmla="*/ 0 w 2335"/>
                                      <a:gd name="T107" fmla="*/ 0 h 23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35" h="2332">
                                        <a:moveTo>
                                          <a:pt x="2335" y="2332"/>
                                        </a:moveTo>
                                        <a:lnTo>
                                          <a:pt x="1708" y="2332"/>
                                        </a:lnTo>
                                        <a:lnTo>
                                          <a:pt x="1708" y="2282"/>
                                        </a:lnTo>
                                        <a:lnTo>
                                          <a:pt x="1579" y="2282"/>
                                        </a:lnTo>
                                        <a:lnTo>
                                          <a:pt x="1579" y="2235"/>
                                        </a:lnTo>
                                        <a:lnTo>
                                          <a:pt x="1467" y="2235"/>
                                        </a:lnTo>
                                        <a:lnTo>
                                          <a:pt x="1467" y="2181"/>
                                        </a:lnTo>
                                        <a:lnTo>
                                          <a:pt x="1455" y="2181"/>
                                        </a:lnTo>
                                        <a:lnTo>
                                          <a:pt x="1455" y="2081"/>
                                        </a:lnTo>
                                        <a:lnTo>
                                          <a:pt x="1418" y="2081"/>
                                        </a:lnTo>
                                        <a:lnTo>
                                          <a:pt x="1418" y="2029"/>
                                        </a:lnTo>
                                        <a:lnTo>
                                          <a:pt x="1397" y="2029"/>
                                        </a:lnTo>
                                        <a:lnTo>
                                          <a:pt x="1397" y="1986"/>
                                        </a:lnTo>
                                        <a:lnTo>
                                          <a:pt x="1303" y="1986"/>
                                        </a:lnTo>
                                        <a:lnTo>
                                          <a:pt x="1303" y="1930"/>
                                        </a:lnTo>
                                        <a:lnTo>
                                          <a:pt x="1280" y="1930"/>
                                        </a:lnTo>
                                        <a:lnTo>
                                          <a:pt x="1280" y="1885"/>
                                        </a:lnTo>
                                        <a:lnTo>
                                          <a:pt x="1268" y="1885"/>
                                        </a:lnTo>
                                        <a:lnTo>
                                          <a:pt x="1268" y="1840"/>
                                        </a:lnTo>
                                        <a:lnTo>
                                          <a:pt x="1247" y="1840"/>
                                        </a:lnTo>
                                        <a:lnTo>
                                          <a:pt x="1247" y="1757"/>
                                        </a:lnTo>
                                        <a:lnTo>
                                          <a:pt x="1088" y="1757"/>
                                        </a:lnTo>
                                        <a:lnTo>
                                          <a:pt x="1088" y="1712"/>
                                        </a:lnTo>
                                        <a:lnTo>
                                          <a:pt x="1074" y="1712"/>
                                        </a:lnTo>
                                        <a:lnTo>
                                          <a:pt x="1074" y="1529"/>
                                        </a:lnTo>
                                        <a:lnTo>
                                          <a:pt x="1048" y="1529"/>
                                        </a:lnTo>
                                        <a:lnTo>
                                          <a:pt x="1048" y="1494"/>
                                        </a:lnTo>
                                        <a:lnTo>
                                          <a:pt x="1039" y="1494"/>
                                        </a:lnTo>
                                        <a:lnTo>
                                          <a:pt x="1039" y="1447"/>
                                        </a:lnTo>
                                        <a:lnTo>
                                          <a:pt x="959" y="1447"/>
                                        </a:lnTo>
                                        <a:lnTo>
                                          <a:pt x="959" y="1411"/>
                                        </a:lnTo>
                                        <a:lnTo>
                                          <a:pt x="936" y="1411"/>
                                        </a:lnTo>
                                        <a:lnTo>
                                          <a:pt x="936" y="1361"/>
                                        </a:lnTo>
                                        <a:lnTo>
                                          <a:pt x="896" y="1361"/>
                                        </a:lnTo>
                                        <a:lnTo>
                                          <a:pt x="896" y="1328"/>
                                        </a:lnTo>
                                        <a:lnTo>
                                          <a:pt x="873" y="1328"/>
                                        </a:lnTo>
                                        <a:lnTo>
                                          <a:pt x="873" y="1290"/>
                                        </a:lnTo>
                                        <a:lnTo>
                                          <a:pt x="863" y="1290"/>
                                        </a:lnTo>
                                        <a:lnTo>
                                          <a:pt x="863" y="1049"/>
                                        </a:lnTo>
                                        <a:lnTo>
                                          <a:pt x="847" y="1049"/>
                                        </a:lnTo>
                                        <a:lnTo>
                                          <a:pt x="847" y="1011"/>
                                        </a:lnTo>
                                        <a:lnTo>
                                          <a:pt x="830" y="1011"/>
                                        </a:lnTo>
                                        <a:lnTo>
                                          <a:pt x="830" y="992"/>
                                        </a:lnTo>
                                        <a:lnTo>
                                          <a:pt x="823" y="992"/>
                                        </a:lnTo>
                                        <a:lnTo>
                                          <a:pt x="823" y="973"/>
                                        </a:lnTo>
                                        <a:lnTo>
                                          <a:pt x="800" y="973"/>
                                        </a:lnTo>
                                        <a:lnTo>
                                          <a:pt x="800" y="935"/>
                                        </a:lnTo>
                                        <a:lnTo>
                                          <a:pt x="784" y="935"/>
                                        </a:lnTo>
                                        <a:lnTo>
                                          <a:pt x="784" y="900"/>
                                        </a:lnTo>
                                        <a:lnTo>
                                          <a:pt x="730" y="900"/>
                                        </a:lnTo>
                                        <a:lnTo>
                                          <a:pt x="730" y="864"/>
                                        </a:lnTo>
                                        <a:lnTo>
                                          <a:pt x="711" y="864"/>
                                        </a:lnTo>
                                        <a:lnTo>
                                          <a:pt x="711" y="831"/>
                                        </a:lnTo>
                                        <a:lnTo>
                                          <a:pt x="704" y="831"/>
                                        </a:lnTo>
                                        <a:lnTo>
                                          <a:pt x="704" y="791"/>
                                        </a:lnTo>
                                        <a:lnTo>
                                          <a:pt x="678" y="791"/>
                                        </a:lnTo>
                                        <a:lnTo>
                                          <a:pt x="678" y="760"/>
                                        </a:lnTo>
                                        <a:lnTo>
                                          <a:pt x="655" y="760"/>
                                        </a:lnTo>
                                        <a:lnTo>
                                          <a:pt x="655" y="724"/>
                                        </a:lnTo>
                                        <a:lnTo>
                                          <a:pt x="648" y="724"/>
                                        </a:lnTo>
                                        <a:lnTo>
                                          <a:pt x="648" y="663"/>
                                        </a:lnTo>
                                        <a:lnTo>
                                          <a:pt x="639" y="663"/>
                                        </a:lnTo>
                                        <a:lnTo>
                                          <a:pt x="639" y="623"/>
                                        </a:lnTo>
                                        <a:lnTo>
                                          <a:pt x="625" y="623"/>
                                        </a:lnTo>
                                        <a:lnTo>
                                          <a:pt x="625" y="608"/>
                                        </a:lnTo>
                                        <a:lnTo>
                                          <a:pt x="615" y="608"/>
                                        </a:lnTo>
                                        <a:lnTo>
                                          <a:pt x="615" y="585"/>
                                        </a:lnTo>
                                        <a:lnTo>
                                          <a:pt x="611" y="585"/>
                                        </a:lnTo>
                                        <a:lnTo>
                                          <a:pt x="611" y="563"/>
                                        </a:lnTo>
                                        <a:lnTo>
                                          <a:pt x="604" y="563"/>
                                        </a:lnTo>
                                        <a:lnTo>
                                          <a:pt x="604" y="533"/>
                                        </a:lnTo>
                                        <a:lnTo>
                                          <a:pt x="585" y="533"/>
                                        </a:lnTo>
                                        <a:lnTo>
                                          <a:pt x="585" y="504"/>
                                        </a:lnTo>
                                        <a:lnTo>
                                          <a:pt x="578" y="504"/>
                                        </a:lnTo>
                                        <a:lnTo>
                                          <a:pt x="578" y="471"/>
                                        </a:lnTo>
                                        <a:lnTo>
                                          <a:pt x="557" y="471"/>
                                        </a:lnTo>
                                        <a:lnTo>
                                          <a:pt x="557" y="452"/>
                                        </a:lnTo>
                                        <a:lnTo>
                                          <a:pt x="552" y="452"/>
                                        </a:lnTo>
                                        <a:lnTo>
                                          <a:pt x="552" y="438"/>
                                        </a:lnTo>
                                        <a:lnTo>
                                          <a:pt x="510" y="438"/>
                                        </a:lnTo>
                                        <a:lnTo>
                                          <a:pt x="510" y="405"/>
                                        </a:lnTo>
                                        <a:lnTo>
                                          <a:pt x="477" y="405"/>
                                        </a:lnTo>
                                        <a:lnTo>
                                          <a:pt x="477" y="383"/>
                                        </a:lnTo>
                                        <a:lnTo>
                                          <a:pt x="463" y="383"/>
                                        </a:lnTo>
                                        <a:lnTo>
                                          <a:pt x="463" y="353"/>
                                        </a:lnTo>
                                        <a:lnTo>
                                          <a:pt x="440" y="353"/>
                                        </a:lnTo>
                                        <a:lnTo>
                                          <a:pt x="440" y="296"/>
                                        </a:lnTo>
                                        <a:lnTo>
                                          <a:pt x="428" y="296"/>
                                        </a:lnTo>
                                        <a:lnTo>
                                          <a:pt x="428" y="248"/>
                                        </a:lnTo>
                                        <a:lnTo>
                                          <a:pt x="393" y="248"/>
                                        </a:lnTo>
                                        <a:lnTo>
                                          <a:pt x="393" y="218"/>
                                        </a:lnTo>
                                        <a:lnTo>
                                          <a:pt x="356" y="218"/>
                                        </a:lnTo>
                                        <a:lnTo>
                                          <a:pt x="356" y="194"/>
                                        </a:lnTo>
                                        <a:lnTo>
                                          <a:pt x="271" y="194"/>
                                        </a:lnTo>
                                        <a:lnTo>
                                          <a:pt x="271" y="140"/>
                                        </a:lnTo>
                                        <a:lnTo>
                                          <a:pt x="262" y="140"/>
                                        </a:lnTo>
                                        <a:lnTo>
                                          <a:pt x="262" y="121"/>
                                        </a:lnTo>
                                        <a:lnTo>
                                          <a:pt x="225" y="121"/>
                                        </a:lnTo>
                                        <a:lnTo>
                                          <a:pt x="225" y="90"/>
                                        </a:lnTo>
                                        <a:lnTo>
                                          <a:pt x="211" y="90"/>
                                        </a:lnTo>
                                        <a:lnTo>
                                          <a:pt x="211" y="71"/>
                                        </a:lnTo>
                                        <a:lnTo>
                                          <a:pt x="194" y="71"/>
                                        </a:lnTo>
                                        <a:lnTo>
                                          <a:pt x="194" y="50"/>
                                        </a:lnTo>
                                        <a:lnTo>
                                          <a:pt x="161" y="50"/>
                                        </a:lnTo>
                                        <a:lnTo>
                                          <a:pt x="161" y="28"/>
                                        </a:lnTo>
                                        <a:lnTo>
                                          <a:pt x="91" y="28"/>
                                        </a:lnTo>
                                        <a:lnTo>
                                          <a:pt x="91" y="0"/>
                                        </a:lnTo>
                                        <a:lnTo>
                                          <a:pt x="0" y="0"/>
                                        </a:lnTo>
                                      </a:path>
                                    </a:pathLst>
                                  </a:custGeom>
                                  <a:noFill/>
                                  <a:ln w="25400" cap="flat">
                                    <a:solidFill>
                                      <a:srgbClr val="C00000"/>
                                    </a:solidFill>
                                    <a:prstDash val="solid"/>
                                    <a:miter lim="800000"/>
                                    <a:headEnd/>
                                    <a:tailEnd/>
                                  </a:ln>
                                </p:spPr>
                                <p:txBody>
                                  <a:bodyPr/>
                                  <a:lstStyle/>
                                  <a:p>
                                    <a:pPr>
                                      <a:defRPr/>
                                    </a:pPr>
                                    <a:endParaRPr lang="en-GB" kern="0" dirty="0">
                                      <a:solidFill>
                                        <a:srgbClr val="003366"/>
                                      </a:solidFill>
                                    </a:endParaRPr>
                                  </a:p>
                                </p:txBody>
                              </p:sp>
                              <p:sp>
                                <p:nvSpPr>
                                  <p:cNvPr id="144" name="Line 240"/>
                                  <p:cNvSpPr>
                                    <a:spLocks noChangeShapeType="1"/>
                                  </p:cNvSpPr>
                                  <p:nvPr/>
                                </p:nvSpPr>
                                <p:spPr bwMode="auto">
                                  <a:xfrm flipH="1">
                                    <a:off x="3354456" y="3686067"/>
                                    <a:ext cx="93662"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45" name="Line 242"/>
                                  <p:cNvSpPr>
                                    <a:spLocks noChangeShapeType="1"/>
                                  </p:cNvSpPr>
                                  <p:nvPr/>
                                </p:nvSpPr>
                                <p:spPr bwMode="auto">
                                  <a:xfrm flipH="1">
                                    <a:off x="3448117" y="3816236"/>
                                    <a:ext cx="88899"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46" name="Line 244"/>
                                  <p:cNvSpPr>
                                    <a:spLocks noChangeShapeType="1"/>
                                  </p:cNvSpPr>
                                  <p:nvPr/>
                                </p:nvSpPr>
                                <p:spPr bwMode="auto">
                                  <a:xfrm flipH="1">
                                    <a:off x="3816413" y="4452796"/>
                                    <a:ext cx="88899"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47" name="Line 246"/>
                                  <p:cNvSpPr>
                                    <a:spLocks noChangeShapeType="1"/>
                                  </p:cNvSpPr>
                                  <p:nvPr/>
                                </p:nvSpPr>
                                <p:spPr bwMode="auto">
                                  <a:xfrm flipH="1">
                                    <a:off x="5446754" y="5090943"/>
                                    <a:ext cx="92074"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grpSp>
                        </p:grpSp>
                      </p:grpSp>
                    </p:grpSp>
                  </p:grpSp>
                </p:grpSp>
              </p:grpSp>
            </p:grpSp>
          </p:grpSp>
          <p:sp>
            <p:nvSpPr>
              <p:cNvPr id="366" name="Oval Callout 365"/>
              <p:cNvSpPr/>
              <p:nvPr/>
            </p:nvSpPr>
            <p:spPr>
              <a:xfrm>
                <a:off x="4690069" y="4062523"/>
                <a:ext cx="457200" cy="457200"/>
              </a:xfrm>
              <a:prstGeom prst="wedgeEllipseCallout">
                <a:avLst>
                  <a:gd name="adj1" fmla="val -38690"/>
                  <a:gd name="adj2" fmla="val 52976"/>
                </a:avLst>
              </a:prstGeom>
              <a:solidFill>
                <a:schemeClr val="bg1"/>
              </a:solidFill>
              <a:ln w="19050" cap="rnd">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vert="horz" wrap="none" rtlCol="0" anchor="ctr" anchorCtr="1"/>
              <a:lstStyle/>
              <a:p>
                <a:pPr defTabSz="457200" fontAlgn="base">
                  <a:spcBef>
                    <a:spcPct val="0"/>
                  </a:spcBef>
                  <a:spcAft>
                    <a:spcPct val="0"/>
                  </a:spcAft>
                </a:pPr>
                <a:r>
                  <a:rPr lang="de-CH" sz="1400" b="1" dirty="0">
                    <a:solidFill>
                      <a:srgbClr val="FF0000"/>
                    </a:solidFill>
                    <a:ea typeface="ＭＳ Ｐゴシック" pitchFamily="34" charset="-128"/>
                  </a:rPr>
                  <a:t>2%</a:t>
                </a:r>
              </a:p>
            </p:txBody>
          </p:sp>
        </p:grpSp>
      </p:grpSp>
      <p:grpSp>
        <p:nvGrpSpPr>
          <p:cNvPr id="24" name="Group 23"/>
          <p:cNvGrpSpPr/>
          <p:nvPr/>
        </p:nvGrpSpPr>
        <p:grpSpPr>
          <a:xfrm>
            <a:off x="3356554" y="2010987"/>
            <a:ext cx="5689260" cy="2619956"/>
            <a:chOff x="1930706" y="1984355"/>
            <a:chExt cx="5689260" cy="2619956"/>
          </a:xfrm>
        </p:grpSpPr>
        <p:grpSp>
          <p:nvGrpSpPr>
            <p:cNvPr id="21" name="Group 20"/>
            <p:cNvGrpSpPr/>
            <p:nvPr/>
          </p:nvGrpSpPr>
          <p:grpSpPr>
            <a:xfrm>
              <a:off x="2026248" y="1984355"/>
              <a:ext cx="5593718" cy="2619956"/>
              <a:chOff x="2026248" y="1984355"/>
              <a:chExt cx="5593718" cy="2619956"/>
            </a:xfrm>
          </p:grpSpPr>
          <p:sp>
            <p:nvSpPr>
              <p:cNvPr id="169" name="Freeform 25"/>
              <p:cNvSpPr>
                <a:spLocks/>
              </p:cNvSpPr>
              <p:nvPr/>
            </p:nvSpPr>
            <p:spPr bwMode="auto">
              <a:xfrm>
                <a:off x="2026248" y="1984355"/>
                <a:ext cx="5593718" cy="2619956"/>
              </a:xfrm>
              <a:custGeom>
                <a:avLst/>
                <a:gdLst>
                  <a:gd name="T0" fmla="*/ 0 w 3857"/>
                  <a:gd name="T1" fmla="*/ 2147483647 h 2340"/>
                  <a:gd name="T2" fmla="*/ 2147483647 w 3857"/>
                  <a:gd name="T3" fmla="*/ 2147483647 h 2340"/>
                  <a:gd name="T4" fmla="*/ 2147483647 w 3857"/>
                  <a:gd name="T5" fmla="*/ 2147483647 h 2340"/>
                  <a:gd name="T6" fmla="*/ 2147483647 w 3857"/>
                  <a:gd name="T7" fmla="*/ 2147483647 h 2340"/>
                  <a:gd name="T8" fmla="*/ 2147483647 w 3857"/>
                  <a:gd name="T9" fmla="*/ 2147483647 h 2340"/>
                  <a:gd name="T10" fmla="*/ 2147483647 w 3857"/>
                  <a:gd name="T11" fmla="*/ 2147483647 h 2340"/>
                  <a:gd name="T12" fmla="*/ 2147483647 w 3857"/>
                  <a:gd name="T13" fmla="*/ 2147483647 h 2340"/>
                  <a:gd name="T14" fmla="*/ 2147483647 w 3857"/>
                  <a:gd name="T15" fmla="*/ 2147483647 h 2340"/>
                  <a:gd name="T16" fmla="*/ 2147483647 w 3857"/>
                  <a:gd name="T17" fmla="*/ 2147483647 h 2340"/>
                  <a:gd name="T18" fmla="*/ 2147483647 w 3857"/>
                  <a:gd name="T19" fmla="*/ 2147483647 h 2340"/>
                  <a:gd name="T20" fmla="*/ 2147483647 w 3857"/>
                  <a:gd name="T21" fmla="*/ 2147483647 h 2340"/>
                  <a:gd name="T22" fmla="*/ 2147483647 w 3857"/>
                  <a:gd name="T23" fmla="*/ 2147483647 h 2340"/>
                  <a:gd name="T24" fmla="*/ 2147483647 w 3857"/>
                  <a:gd name="T25" fmla="*/ 2147483647 h 2340"/>
                  <a:gd name="T26" fmla="*/ 2147483647 w 3857"/>
                  <a:gd name="T27" fmla="*/ 2147483647 h 2340"/>
                  <a:gd name="T28" fmla="*/ 2147483647 w 3857"/>
                  <a:gd name="T29" fmla="*/ 2147483647 h 2340"/>
                  <a:gd name="T30" fmla="*/ 2147483647 w 3857"/>
                  <a:gd name="T31" fmla="*/ 2147483647 h 2340"/>
                  <a:gd name="T32" fmla="*/ 2147483647 w 3857"/>
                  <a:gd name="T33" fmla="*/ 2147483647 h 2340"/>
                  <a:gd name="T34" fmla="*/ 2147483647 w 3857"/>
                  <a:gd name="T35" fmla="*/ 2147483647 h 2340"/>
                  <a:gd name="T36" fmla="*/ 2147483647 w 3857"/>
                  <a:gd name="T37" fmla="*/ 2147483647 h 2340"/>
                  <a:gd name="T38" fmla="*/ 2147483647 w 3857"/>
                  <a:gd name="T39" fmla="*/ 2147483647 h 2340"/>
                  <a:gd name="T40" fmla="*/ 2147483647 w 3857"/>
                  <a:gd name="T41" fmla="*/ 2147483647 h 2340"/>
                  <a:gd name="T42" fmla="*/ 2147483647 w 3857"/>
                  <a:gd name="T43" fmla="*/ 2147483647 h 2340"/>
                  <a:gd name="T44" fmla="*/ 2147483647 w 3857"/>
                  <a:gd name="T45" fmla="*/ 2147483647 h 2340"/>
                  <a:gd name="T46" fmla="*/ 2147483647 w 3857"/>
                  <a:gd name="T47" fmla="*/ 2147483647 h 2340"/>
                  <a:gd name="T48" fmla="*/ 2147483647 w 3857"/>
                  <a:gd name="T49" fmla="*/ 2147483647 h 2340"/>
                  <a:gd name="T50" fmla="*/ 2147483647 w 3857"/>
                  <a:gd name="T51" fmla="*/ 2147483647 h 2340"/>
                  <a:gd name="T52" fmla="*/ 2147483647 w 3857"/>
                  <a:gd name="T53" fmla="*/ 2147483647 h 2340"/>
                  <a:gd name="T54" fmla="*/ 2147483647 w 3857"/>
                  <a:gd name="T55" fmla="*/ 2147483647 h 2340"/>
                  <a:gd name="T56" fmla="*/ 2147483647 w 3857"/>
                  <a:gd name="T57" fmla="*/ 2147483647 h 2340"/>
                  <a:gd name="T58" fmla="*/ 2147483647 w 3857"/>
                  <a:gd name="T59" fmla="*/ 2147483647 h 2340"/>
                  <a:gd name="T60" fmla="*/ 2147483647 w 3857"/>
                  <a:gd name="T61" fmla="*/ 2147483647 h 2340"/>
                  <a:gd name="T62" fmla="*/ 2147483647 w 3857"/>
                  <a:gd name="T63" fmla="*/ 2147483647 h 2340"/>
                  <a:gd name="T64" fmla="*/ 2147483647 w 3857"/>
                  <a:gd name="T65" fmla="*/ 2147483647 h 2340"/>
                  <a:gd name="T66" fmla="*/ 2147483647 w 3857"/>
                  <a:gd name="T67" fmla="*/ 2147483647 h 2340"/>
                  <a:gd name="T68" fmla="*/ 2147483647 w 3857"/>
                  <a:gd name="T69" fmla="*/ 2147483647 h 2340"/>
                  <a:gd name="T70" fmla="*/ 2147483647 w 3857"/>
                  <a:gd name="T71" fmla="*/ 2147483647 h 2340"/>
                  <a:gd name="T72" fmla="*/ 2147483647 w 3857"/>
                  <a:gd name="T73" fmla="*/ 2147483647 h 2340"/>
                  <a:gd name="T74" fmla="*/ 2147483647 w 3857"/>
                  <a:gd name="T75" fmla="*/ 2147483647 h 2340"/>
                  <a:gd name="T76" fmla="*/ 2147483647 w 3857"/>
                  <a:gd name="T77" fmla="*/ 2147483647 h 2340"/>
                  <a:gd name="T78" fmla="*/ 2147483647 w 3857"/>
                  <a:gd name="T79" fmla="*/ 2147483647 h 2340"/>
                  <a:gd name="T80" fmla="*/ 2147483647 w 3857"/>
                  <a:gd name="T81" fmla="*/ 2147483647 h 2340"/>
                  <a:gd name="T82" fmla="*/ 2147483647 w 3857"/>
                  <a:gd name="T83" fmla="*/ 2147483647 h 2340"/>
                  <a:gd name="T84" fmla="*/ 2147483647 w 3857"/>
                  <a:gd name="T85" fmla="*/ 2147483647 h 2340"/>
                  <a:gd name="T86" fmla="*/ 2147483647 w 3857"/>
                  <a:gd name="T87" fmla="*/ 2147483647 h 2340"/>
                  <a:gd name="T88" fmla="*/ 2147483647 w 3857"/>
                  <a:gd name="T89" fmla="*/ 2147483647 h 2340"/>
                  <a:gd name="T90" fmla="*/ 2147483647 w 3857"/>
                  <a:gd name="T91" fmla="*/ 2147483647 h 2340"/>
                  <a:gd name="T92" fmla="*/ 2147483647 w 3857"/>
                  <a:gd name="T93" fmla="*/ 2147483647 h 2340"/>
                  <a:gd name="T94" fmla="*/ 2147483647 w 3857"/>
                  <a:gd name="T95" fmla="*/ 2147483647 h 2340"/>
                  <a:gd name="T96" fmla="*/ 2147483647 w 3857"/>
                  <a:gd name="T97" fmla="*/ 2147483647 h 2340"/>
                  <a:gd name="T98" fmla="*/ 2147483647 w 3857"/>
                  <a:gd name="T99" fmla="*/ 2147483647 h 2340"/>
                  <a:gd name="T100" fmla="*/ 2147483647 w 3857"/>
                  <a:gd name="T101" fmla="*/ 2147483647 h 2340"/>
                  <a:gd name="T102" fmla="*/ 2147483647 w 3857"/>
                  <a:gd name="T103" fmla="*/ 2147483647 h 2340"/>
                  <a:gd name="T104" fmla="*/ 2147483647 w 3857"/>
                  <a:gd name="T105" fmla="*/ 2147483647 h 2340"/>
                  <a:gd name="T106" fmla="*/ 2147483647 w 3857"/>
                  <a:gd name="T107" fmla="*/ 2147483647 h 2340"/>
                  <a:gd name="T108" fmla="*/ 2147483647 w 3857"/>
                  <a:gd name="T109" fmla="*/ 2147483647 h 2340"/>
                  <a:gd name="T110" fmla="*/ 2147483647 w 3857"/>
                  <a:gd name="T111" fmla="*/ 2147483647 h 2340"/>
                  <a:gd name="T112" fmla="*/ 2147483647 w 3857"/>
                  <a:gd name="T113" fmla="*/ 2147483647 h 2340"/>
                  <a:gd name="T114" fmla="*/ 2147483647 w 3857"/>
                  <a:gd name="T115" fmla="*/ 2147483647 h 2340"/>
                  <a:gd name="T116" fmla="*/ 2147483647 w 3857"/>
                  <a:gd name="T117" fmla="*/ 2147483647 h 2340"/>
                  <a:gd name="T118" fmla="*/ 2147483647 w 3857"/>
                  <a:gd name="T119" fmla="*/ 2147483647 h 2340"/>
                  <a:gd name="T120" fmla="*/ 2147483647 w 3857"/>
                  <a:gd name="T121" fmla="*/ 2147483647 h 2340"/>
                  <a:gd name="T122" fmla="*/ 2147483647 w 3857"/>
                  <a:gd name="T123" fmla="*/ 2147483647 h 2340"/>
                  <a:gd name="T124" fmla="*/ 2147483647 w 3857"/>
                  <a:gd name="T125" fmla="*/ 2147483647 h 23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57"/>
                  <a:gd name="T190" fmla="*/ 0 h 2340"/>
                  <a:gd name="T191" fmla="*/ 3857 w 3857"/>
                  <a:gd name="T192" fmla="*/ 2340 h 23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57" h="2340">
                    <a:moveTo>
                      <a:pt x="0" y="0"/>
                    </a:moveTo>
                    <a:lnTo>
                      <a:pt x="0" y="18"/>
                    </a:lnTo>
                    <a:lnTo>
                      <a:pt x="52" y="18"/>
                    </a:lnTo>
                    <a:lnTo>
                      <a:pt x="52" y="32"/>
                    </a:lnTo>
                    <a:lnTo>
                      <a:pt x="64" y="32"/>
                    </a:lnTo>
                    <a:lnTo>
                      <a:pt x="64" y="40"/>
                    </a:lnTo>
                    <a:lnTo>
                      <a:pt x="128" y="40"/>
                    </a:lnTo>
                    <a:lnTo>
                      <a:pt x="128" y="94"/>
                    </a:lnTo>
                    <a:lnTo>
                      <a:pt x="148" y="94"/>
                    </a:lnTo>
                    <a:lnTo>
                      <a:pt x="148" y="148"/>
                    </a:lnTo>
                    <a:lnTo>
                      <a:pt x="172" y="148"/>
                    </a:lnTo>
                    <a:lnTo>
                      <a:pt x="172" y="182"/>
                    </a:lnTo>
                    <a:lnTo>
                      <a:pt x="254" y="182"/>
                    </a:lnTo>
                    <a:lnTo>
                      <a:pt x="254" y="210"/>
                    </a:lnTo>
                    <a:lnTo>
                      <a:pt x="351" y="210"/>
                    </a:lnTo>
                    <a:lnTo>
                      <a:pt x="351" y="218"/>
                    </a:lnTo>
                    <a:lnTo>
                      <a:pt x="359" y="218"/>
                    </a:lnTo>
                    <a:lnTo>
                      <a:pt x="359" y="298"/>
                    </a:lnTo>
                    <a:lnTo>
                      <a:pt x="371" y="298"/>
                    </a:lnTo>
                    <a:lnTo>
                      <a:pt x="371" y="318"/>
                    </a:lnTo>
                    <a:lnTo>
                      <a:pt x="387" y="318"/>
                    </a:lnTo>
                    <a:lnTo>
                      <a:pt x="387" y="368"/>
                    </a:lnTo>
                    <a:lnTo>
                      <a:pt x="399" y="368"/>
                    </a:lnTo>
                    <a:lnTo>
                      <a:pt x="399" y="380"/>
                    </a:lnTo>
                    <a:lnTo>
                      <a:pt x="427" y="380"/>
                    </a:lnTo>
                    <a:lnTo>
                      <a:pt x="427" y="412"/>
                    </a:lnTo>
                    <a:lnTo>
                      <a:pt x="573" y="412"/>
                    </a:lnTo>
                    <a:lnTo>
                      <a:pt x="573" y="442"/>
                    </a:lnTo>
                    <a:lnTo>
                      <a:pt x="589" y="442"/>
                    </a:lnTo>
                    <a:lnTo>
                      <a:pt x="589" y="478"/>
                    </a:lnTo>
                    <a:lnTo>
                      <a:pt x="613" y="478"/>
                    </a:lnTo>
                    <a:lnTo>
                      <a:pt x="613" y="502"/>
                    </a:lnTo>
                    <a:lnTo>
                      <a:pt x="635" y="502"/>
                    </a:lnTo>
                    <a:lnTo>
                      <a:pt x="635" y="522"/>
                    </a:lnTo>
                    <a:lnTo>
                      <a:pt x="793" y="522"/>
                    </a:lnTo>
                    <a:lnTo>
                      <a:pt x="793" y="582"/>
                    </a:lnTo>
                    <a:lnTo>
                      <a:pt x="817" y="582"/>
                    </a:lnTo>
                    <a:lnTo>
                      <a:pt x="817" y="624"/>
                    </a:lnTo>
                    <a:lnTo>
                      <a:pt x="945" y="624"/>
                    </a:lnTo>
                    <a:lnTo>
                      <a:pt x="945" y="636"/>
                    </a:lnTo>
                    <a:lnTo>
                      <a:pt x="997" y="636"/>
                    </a:lnTo>
                    <a:lnTo>
                      <a:pt x="997" y="652"/>
                    </a:lnTo>
                    <a:lnTo>
                      <a:pt x="1015" y="652"/>
                    </a:lnTo>
                    <a:lnTo>
                      <a:pt x="1015" y="696"/>
                    </a:lnTo>
                    <a:lnTo>
                      <a:pt x="1041" y="696"/>
                    </a:lnTo>
                    <a:lnTo>
                      <a:pt x="1041" y="714"/>
                    </a:lnTo>
                    <a:lnTo>
                      <a:pt x="1049" y="714"/>
                    </a:lnTo>
                    <a:lnTo>
                      <a:pt x="1049" y="740"/>
                    </a:lnTo>
                    <a:lnTo>
                      <a:pt x="1157" y="740"/>
                    </a:lnTo>
                    <a:lnTo>
                      <a:pt x="1157" y="750"/>
                    </a:lnTo>
                    <a:lnTo>
                      <a:pt x="1207" y="750"/>
                    </a:lnTo>
                    <a:lnTo>
                      <a:pt x="1207" y="762"/>
                    </a:lnTo>
                    <a:lnTo>
                      <a:pt x="1215" y="762"/>
                    </a:lnTo>
                    <a:lnTo>
                      <a:pt x="1215" y="776"/>
                    </a:lnTo>
                    <a:lnTo>
                      <a:pt x="1239" y="776"/>
                    </a:lnTo>
                    <a:lnTo>
                      <a:pt x="1239" y="812"/>
                    </a:lnTo>
                    <a:lnTo>
                      <a:pt x="1247" y="812"/>
                    </a:lnTo>
                    <a:lnTo>
                      <a:pt x="1247" y="834"/>
                    </a:lnTo>
                    <a:lnTo>
                      <a:pt x="1255" y="834"/>
                    </a:lnTo>
                    <a:lnTo>
                      <a:pt x="1255" y="854"/>
                    </a:lnTo>
                    <a:lnTo>
                      <a:pt x="1255" y="884"/>
                    </a:lnTo>
                    <a:lnTo>
                      <a:pt x="1267" y="884"/>
                    </a:lnTo>
                    <a:lnTo>
                      <a:pt x="1267" y="922"/>
                    </a:lnTo>
                    <a:lnTo>
                      <a:pt x="1291" y="922"/>
                    </a:lnTo>
                    <a:lnTo>
                      <a:pt x="1291" y="932"/>
                    </a:lnTo>
                    <a:lnTo>
                      <a:pt x="1355" y="932"/>
                    </a:lnTo>
                    <a:lnTo>
                      <a:pt x="1355" y="942"/>
                    </a:lnTo>
                    <a:lnTo>
                      <a:pt x="1439" y="942"/>
                    </a:lnTo>
                    <a:lnTo>
                      <a:pt x="1439" y="958"/>
                    </a:lnTo>
                    <a:lnTo>
                      <a:pt x="1451" y="958"/>
                    </a:lnTo>
                    <a:lnTo>
                      <a:pt x="1451" y="990"/>
                    </a:lnTo>
                    <a:lnTo>
                      <a:pt x="1477" y="990"/>
                    </a:lnTo>
                    <a:lnTo>
                      <a:pt x="1477" y="1046"/>
                    </a:lnTo>
                    <a:lnTo>
                      <a:pt x="1517" y="1046"/>
                    </a:lnTo>
                    <a:lnTo>
                      <a:pt x="1517" y="1058"/>
                    </a:lnTo>
                    <a:lnTo>
                      <a:pt x="1589" y="1058"/>
                    </a:lnTo>
                    <a:lnTo>
                      <a:pt x="1589" y="1074"/>
                    </a:lnTo>
                    <a:lnTo>
                      <a:pt x="1667" y="1074"/>
                    </a:lnTo>
                    <a:lnTo>
                      <a:pt x="1667" y="1108"/>
                    </a:lnTo>
                    <a:lnTo>
                      <a:pt x="1689" y="1108"/>
                    </a:lnTo>
                    <a:lnTo>
                      <a:pt x="1689" y="1138"/>
                    </a:lnTo>
                    <a:lnTo>
                      <a:pt x="1703" y="1138"/>
                    </a:lnTo>
                    <a:lnTo>
                      <a:pt x="1703" y="1158"/>
                    </a:lnTo>
                    <a:lnTo>
                      <a:pt x="1713" y="1158"/>
                    </a:lnTo>
                    <a:lnTo>
                      <a:pt x="1713" y="1188"/>
                    </a:lnTo>
                    <a:lnTo>
                      <a:pt x="1733" y="1188"/>
                    </a:lnTo>
                    <a:lnTo>
                      <a:pt x="1733" y="1196"/>
                    </a:lnTo>
                    <a:lnTo>
                      <a:pt x="1747" y="1196"/>
                    </a:lnTo>
                    <a:lnTo>
                      <a:pt x="1747" y="1216"/>
                    </a:lnTo>
                    <a:lnTo>
                      <a:pt x="1761" y="1216"/>
                    </a:lnTo>
                    <a:lnTo>
                      <a:pt x="1761" y="1230"/>
                    </a:lnTo>
                    <a:lnTo>
                      <a:pt x="1819" y="1230"/>
                    </a:lnTo>
                    <a:lnTo>
                      <a:pt x="1819" y="1242"/>
                    </a:lnTo>
                    <a:lnTo>
                      <a:pt x="1875" y="1242"/>
                    </a:lnTo>
                    <a:lnTo>
                      <a:pt x="1955" y="1242"/>
                    </a:lnTo>
                    <a:lnTo>
                      <a:pt x="1955" y="1254"/>
                    </a:lnTo>
                    <a:lnTo>
                      <a:pt x="2106" y="1254"/>
                    </a:lnTo>
                    <a:lnTo>
                      <a:pt x="2106" y="1302"/>
                    </a:lnTo>
                    <a:lnTo>
                      <a:pt x="2118" y="1302"/>
                    </a:lnTo>
                    <a:lnTo>
                      <a:pt x="2118" y="1342"/>
                    </a:lnTo>
                    <a:lnTo>
                      <a:pt x="2128" y="1342"/>
                    </a:lnTo>
                    <a:lnTo>
                      <a:pt x="2128" y="1390"/>
                    </a:lnTo>
                    <a:lnTo>
                      <a:pt x="2128" y="1444"/>
                    </a:lnTo>
                    <a:lnTo>
                      <a:pt x="2142" y="1444"/>
                    </a:lnTo>
                    <a:lnTo>
                      <a:pt x="2142" y="1468"/>
                    </a:lnTo>
                    <a:lnTo>
                      <a:pt x="2396" y="1468"/>
                    </a:lnTo>
                    <a:lnTo>
                      <a:pt x="2396" y="1490"/>
                    </a:lnTo>
                    <a:lnTo>
                      <a:pt x="2542" y="1490"/>
                    </a:lnTo>
                    <a:lnTo>
                      <a:pt x="2542" y="1558"/>
                    </a:lnTo>
                    <a:lnTo>
                      <a:pt x="2556" y="1558"/>
                    </a:lnTo>
                    <a:lnTo>
                      <a:pt x="2556" y="1584"/>
                    </a:lnTo>
                    <a:lnTo>
                      <a:pt x="2572" y="1584"/>
                    </a:lnTo>
                    <a:lnTo>
                      <a:pt x="2572" y="1686"/>
                    </a:lnTo>
                    <a:lnTo>
                      <a:pt x="2756" y="1686"/>
                    </a:lnTo>
                    <a:lnTo>
                      <a:pt x="2756" y="1708"/>
                    </a:lnTo>
                    <a:lnTo>
                      <a:pt x="2946" y="1708"/>
                    </a:lnTo>
                    <a:lnTo>
                      <a:pt x="2946" y="1730"/>
                    </a:lnTo>
                    <a:lnTo>
                      <a:pt x="2980" y="1730"/>
                    </a:lnTo>
                    <a:lnTo>
                      <a:pt x="2980" y="1798"/>
                    </a:lnTo>
                    <a:lnTo>
                      <a:pt x="2996" y="1798"/>
                    </a:lnTo>
                    <a:lnTo>
                      <a:pt x="2996" y="1846"/>
                    </a:lnTo>
                    <a:lnTo>
                      <a:pt x="3014" y="1846"/>
                    </a:lnTo>
                    <a:lnTo>
                      <a:pt x="3014" y="1950"/>
                    </a:lnTo>
                    <a:lnTo>
                      <a:pt x="3414" y="1950"/>
                    </a:lnTo>
                    <a:lnTo>
                      <a:pt x="3414" y="1988"/>
                    </a:lnTo>
                    <a:lnTo>
                      <a:pt x="3857" y="1988"/>
                    </a:lnTo>
                    <a:lnTo>
                      <a:pt x="3857" y="2340"/>
                    </a:lnTo>
                  </a:path>
                </a:pathLst>
              </a:custGeom>
              <a:noFill/>
              <a:ln w="25400" cap="flat">
                <a:solidFill>
                  <a:srgbClr val="00B0F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dirty="0">
                  <a:solidFill>
                    <a:srgbClr val="000000"/>
                  </a:solidFill>
                </a:endParaRPr>
              </a:p>
            </p:txBody>
          </p:sp>
          <p:sp>
            <p:nvSpPr>
              <p:cNvPr id="363" name="Oval Callout 362"/>
              <p:cNvSpPr/>
              <p:nvPr/>
            </p:nvSpPr>
            <p:spPr>
              <a:xfrm rot="13015789">
                <a:off x="4221855" y="3350119"/>
                <a:ext cx="457200" cy="457200"/>
              </a:xfrm>
              <a:prstGeom prst="wedgeEllipseCallout">
                <a:avLst/>
              </a:prstGeom>
              <a:solidFill>
                <a:schemeClr val="bg1"/>
              </a:solid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horz" wrap="none" rtlCol="0" anchor="ctr" anchorCtr="1"/>
              <a:lstStyle/>
              <a:p>
                <a:pPr defTabSz="457200" fontAlgn="base">
                  <a:spcBef>
                    <a:spcPct val="0"/>
                  </a:spcBef>
                  <a:spcAft>
                    <a:spcPct val="0"/>
                  </a:spcAft>
                </a:pPr>
                <a:endParaRPr lang="de-CH" sz="1400" b="1">
                  <a:solidFill>
                    <a:srgbClr val="00B0F0"/>
                  </a:solidFill>
                  <a:ea typeface="ＭＳ Ｐゴシック" pitchFamily="34" charset="-128"/>
                </a:endParaRPr>
              </a:p>
            </p:txBody>
          </p:sp>
          <p:sp>
            <p:nvSpPr>
              <p:cNvPr id="365" name="Rectangle 364"/>
              <p:cNvSpPr/>
              <p:nvPr/>
            </p:nvSpPr>
            <p:spPr>
              <a:xfrm>
                <a:off x="4188020" y="3430927"/>
                <a:ext cx="543739" cy="307777"/>
              </a:xfrm>
              <a:prstGeom prst="rect">
                <a:avLst/>
              </a:prstGeom>
              <a:noFill/>
            </p:spPr>
            <p:txBody>
              <a:bodyPr wrap="none">
                <a:spAutoFit/>
              </a:bodyPr>
              <a:lstStyle/>
              <a:p>
                <a:pPr defTabSz="457200" fontAlgn="base">
                  <a:spcBef>
                    <a:spcPct val="0"/>
                  </a:spcBef>
                  <a:spcAft>
                    <a:spcPct val="0"/>
                  </a:spcAft>
                </a:pPr>
                <a:r>
                  <a:rPr lang="de-CH" sz="1400" b="1" dirty="0">
                    <a:solidFill>
                      <a:srgbClr val="00B0F0"/>
                    </a:solidFill>
                    <a:ea typeface="ＭＳ Ｐゴシック" pitchFamily="34" charset="-128"/>
                  </a:rPr>
                  <a:t>47%</a:t>
                </a:r>
              </a:p>
            </p:txBody>
          </p:sp>
        </p:grpSp>
        <p:grpSp>
          <p:nvGrpSpPr>
            <p:cNvPr id="22" name="Group 21"/>
            <p:cNvGrpSpPr/>
            <p:nvPr/>
          </p:nvGrpSpPr>
          <p:grpSpPr>
            <a:xfrm>
              <a:off x="1930706" y="1984355"/>
              <a:ext cx="5107049" cy="2464640"/>
              <a:chOff x="1930706" y="1984355"/>
              <a:chExt cx="5107049" cy="2464640"/>
            </a:xfrm>
          </p:grpSpPr>
          <p:sp>
            <p:nvSpPr>
              <p:cNvPr id="168" name="Freeform 24"/>
              <p:cNvSpPr>
                <a:spLocks/>
              </p:cNvSpPr>
              <p:nvPr/>
            </p:nvSpPr>
            <p:spPr bwMode="auto">
              <a:xfrm>
                <a:off x="1930706" y="1984355"/>
                <a:ext cx="5107049" cy="2389310"/>
              </a:xfrm>
              <a:custGeom>
                <a:avLst/>
                <a:gdLst>
                  <a:gd name="T0" fmla="*/ 2147483647 w 3522"/>
                  <a:gd name="T1" fmla="*/ 0 h 2134"/>
                  <a:gd name="T2" fmla="*/ 2147483647 w 3522"/>
                  <a:gd name="T3" fmla="*/ 2147483647 h 2134"/>
                  <a:gd name="T4" fmla="*/ 2147483647 w 3522"/>
                  <a:gd name="T5" fmla="*/ 2147483647 h 2134"/>
                  <a:gd name="T6" fmla="*/ 2147483647 w 3522"/>
                  <a:gd name="T7" fmla="*/ 2147483647 h 2134"/>
                  <a:gd name="T8" fmla="*/ 2147483647 w 3522"/>
                  <a:gd name="T9" fmla="*/ 2147483647 h 2134"/>
                  <a:gd name="T10" fmla="*/ 2147483647 w 3522"/>
                  <a:gd name="T11" fmla="*/ 2147483647 h 2134"/>
                  <a:gd name="T12" fmla="*/ 2147483647 w 3522"/>
                  <a:gd name="T13" fmla="*/ 2147483647 h 2134"/>
                  <a:gd name="T14" fmla="*/ 2147483647 w 3522"/>
                  <a:gd name="T15" fmla="*/ 2147483647 h 2134"/>
                  <a:gd name="T16" fmla="*/ 2147483647 w 3522"/>
                  <a:gd name="T17" fmla="*/ 2147483647 h 2134"/>
                  <a:gd name="T18" fmla="*/ 2147483647 w 3522"/>
                  <a:gd name="T19" fmla="*/ 2147483647 h 2134"/>
                  <a:gd name="T20" fmla="*/ 2147483647 w 3522"/>
                  <a:gd name="T21" fmla="*/ 2147483647 h 2134"/>
                  <a:gd name="T22" fmla="*/ 2147483647 w 3522"/>
                  <a:gd name="T23" fmla="*/ 2147483647 h 2134"/>
                  <a:gd name="T24" fmla="*/ 2147483647 w 3522"/>
                  <a:gd name="T25" fmla="*/ 2147483647 h 2134"/>
                  <a:gd name="T26" fmla="*/ 2147483647 w 3522"/>
                  <a:gd name="T27" fmla="*/ 2147483647 h 2134"/>
                  <a:gd name="T28" fmla="*/ 2147483647 w 3522"/>
                  <a:gd name="T29" fmla="*/ 2147483647 h 2134"/>
                  <a:gd name="T30" fmla="*/ 2147483647 w 3522"/>
                  <a:gd name="T31" fmla="*/ 2147483647 h 2134"/>
                  <a:gd name="T32" fmla="*/ 2147483647 w 3522"/>
                  <a:gd name="T33" fmla="*/ 2147483647 h 2134"/>
                  <a:gd name="T34" fmla="*/ 2147483647 w 3522"/>
                  <a:gd name="T35" fmla="*/ 2147483647 h 2134"/>
                  <a:gd name="T36" fmla="*/ 2147483647 w 3522"/>
                  <a:gd name="T37" fmla="*/ 2147483647 h 2134"/>
                  <a:gd name="T38" fmla="*/ 2147483647 w 3522"/>
                  <a:gd name="T39" fmla="*/ 2147483647 h 2134"/>
                  <a:gd name="T40" fmla="*/ 2147483647 w 3522"/>
                  <a:gd name="T41" fmla="*/ 2147483647 h 2134"/>
                  <a:gd name="T42" fmla="*/ 2147483647 w 3522"/>
                  <a:gd name="T43" fmla="*/ 2147483647 h 2134"/>
                  <a:gd name="T44" fmla="*/ 2147483647 w 3522"/>
                  <a:gd name="T45" fmla="*/ 2147483647 h 2134"/>
                  <a:gd name="T46" fmla="*/ 2147483647 w 3522"/>
                  <a:gd name="T47" fmla="*/ 2147483647 h 2134"/>
                  <a:gd name="T48" fmla="*/ 2147483647 w 3522"/>
                  <a:gd name="T49" fmla="*/ 2147483647 h 2134"/>
                  <a:gd name="T50" fmla="*/ 2147483647 w 3522"/>
                  <a:gd name="T51" fmla="*/ 2147483647 h 2134"/>
                  <a:gd name="T52" fmla="*/ 2147483647 w 3522"/>
                  <a:gd name="T53" fmla="*/ 2147483647 h 2134"/>
                  <a:gd name="T54" fmla="*/ 2147483647 w 3522"/>
                  <a:gd name="T55" fmla="*/ 2147483647 h 2134"/>
                  <a:gd name="T56" fmla="*/ 2147483647 w 3522"/>
                  <a:gd name="T57" fmla="*/ 2147483647 h 2134"/>
                  <a:gd name="T58" fmla="*/ 2147483647 w 3522"/>
                  <a:gd name="T59" fmla="*/ 2147483647 h 2134"/>
                  <a:gd name="T60" fmla="*/ 2147483647 w 3522"/>
                  <a:gd name="T61" fmla="*/ 2147483647 h 2134"/>
                  <a:gd name="T62" fmla="*/ 2147483647 w 3522"/>
                  <a:gd name="T63" fmla="*/ 2147483647 h 2134"/>
                  <a:gd name="T64" fmla="*/ 2147483647 w 3522"/>
                  <a:gd name="T65" fmla="*/ 2147483647 h 2134"/>
                  <a:gd name="T66" fmla="*/ 2147483647 w 3522"/>
                  <a:gd name="T67" fmla="*/ 2147483647 h 2134"/>
                  <a:gd name="T68" fmla="*/ 2147483647 w 3522"/>
                  <a:gd name="T69" fmla="*/ 2147483647 h 2134"/>
                  <a:gd name="T70" fmla="*/ 2147483647 w 3522"/>
                  <a:gd name="T71" fmla="*/ 2147483647 h 2134"/>
                  <a:gd name="T72" fmla="*/ 2147483647 w 3522"/>
                  <a:gd name="T73" fmla="*/ 2147483647 h 2134"/>
                  <a:gd name="T74" fmla="*/ 2147483647 w 3522"/>
                  <a:gd name="T75" fmla="*/ 2147483647 h 2134"/>
                  <a:gd name="T76" fmla="*/ 2147483647 w 3522"/>
                  <a:gd name="T77" fmla="*/ 2147483647 h 2134"/>
                  <a:gd name="T78" fmla="*/ 2147483647 w 3522"/>
                  <a:gd name="T79" fmla="*/ 2147483647 h 2134"/>
                  <a:gd name="T80" fmla="*/ 2147483647 w 3522"/>
                  <a:gd name="T81" fmla="*/ 2147483647 h 2134"/>
                  <a:gd name="T82" fmla="*/ 2147483647 w 3522"/>
                  <a:gd name="T83" fmla="*/ 2147483647 h 2134"/>
                  <a:gd name="T84" fmla="*/ 2147483647 w 3522"/>
                  <a:gd name="T85" fmla="*/ 2147483647 h 2134"/>
                  <a:gd name="T86" fmla="*/ 2147483647 w 3522"/>
                  <a:gd name="T87" fmla="*/ 2147483647 h 2134"/>
                  <a:gd name="T88" fmla="*/ 2147483647 w 3522"/>
                  <a:gd name="T89" fmla="*/ 2147483647 h 2134"/>
                  <a:gd name="T90" fmla="*/ 2147483647 w 3522"/>
                  <a:gd name="T91" fmla="*/ 2147483647 h 2134"/>
                  <a:gd name="T92" fmla="*/ 2147483647 w 3522"/>
                  <a:gd name="T93" fmla="*/ 2147483647 h 2134"/>
                  <a:gd name="T94" fmla="*/ 2147483647 w 3522"/>
                  <a:gd name="T95" fmla="*/ 2147483647 h 21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22"/>
                  <a:gd name="T145" fmla="*/ 0 h 2134"/>
                  <a:gd name="T146" fmla="*/ 3522 w 3522"/>
                  <a:gd name="T147" fmla="*/ 2134 h 21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22" h="2134">
                    <a:moveTo>
                      <a:pt x="0" y="0"/>
                    </a:moveTo>
                    <a:lnTo>
                      <a:pt x="114" y="0"/>
                    </a:lnTo>
                    <a:lnTo>
                      <a:pt x="114" y="20"/>
                    </a:lnTo>
                    <a:lnTo>
                      <a:pt x="140" y="20"/>
                    </a:lnTo>
                    <a:lnTo>
                      <a:pt x="140" y="38"/>
                    </a:lnTo>
                    <a:lnTo>
                      <a:pt x="152" y="38"/>
                    </a:lnTo>
                    <a:lnTo>
                      <a:pt x="152" y="62"/>
                    </a:lnTo>
                    <a:lnTo>
                      <a:pt x="200" y="62"/>
                    </a:lnTo>
                    <a:lnTo>
                      <a:pt x="200" y="110"/>
                    </a:lnTo>
                    <a:lnTo>
                      <a:pt x="222" y="110"/>
                    </a:lnTo>
                    <a:lnTo>
                      <a:pt x="222" y="134"/>
                    </a:lnTo>
                    <a:lnTo>
                      <a:pt x="242" y="134"/>
                    </a:lnTo>
                    <a:lnTo>
                      <a:pt x="242" y="190"/>
                    </a:lnTo>
                    <a:lnTo>
                      <a:pt x="252" y="200"/>
                    </a:lnTo>
                    <a:lnTo>
                      <a:pt x="252" y="250"/>
                    </a:lnTo>
                    <a:lnTo>
                      <a:pt x="339" y="250"/>
                    </a:lnTo>
                    <a:lnTo>
                      <a:pt x="339" y="276"/>
                    </a:lnTo>
                    <a:lnTo>
                      <a:pt x="391" y="276"/>
                    </a:lnTo>
                    <a:lnTo>
                      <a:pt x="391" y="298"/>
                    </a:lnTo>
                    <a:lnTo>
                      <a:pt x="405" y="298"/>
                    </a:lnTo>
                    <a:lnTo>
                      <a:pt x="405" y="316"/>
                    </a:lnTo>
                    <a:lnTo>
                      <a:pt x="427" y="316"/>
                    </a:lnTo>
                    <a:lnTo>
                      <a:pt x="427" y="456"/>
                    </a:lnTo>
                    <a:lnTo>
                      <a:pt x="439" y="456"/>
                    </a:lnTo>
                    <a:lnTo>
                      <a:pt x="439" y="484"/>
                    </a:lnTo>
                    <a:lnTo>
                      <a:pt x="459" y="484"/>
                    </a:lnTo>
                    <a:lnTo>
                      <a:pt x="459" y="534"/>
                    </a:lnTo>
                    <a:lnTo>
                      <a:pt x="473" y="534"/>
                    </a:lnTo>
                    <a:lnTo>
                      <a:pt x="473" y="558"/>
                    </a:lnTo>
                    <a:lnTo>
                      <a:pt x="485" y="558"/>
                    </a:lnTo>
                    <a:lnTo>
                      <a:pt x="485" y="588"/>
                    </a:lnTo>
                    <a:lnTo>
                      <a:pt x="503" y="588"/>
                    </a:lnTo>
                    <a:lnTo>
                      <a:pt x="503" y="606"/>
                    </a:lnTo>
                    <a:lnTo>
                      <a:pt x="547" y="606"/>
                    </a:lnTo>
                    <a:lnTo>
                      <a:pt x="547" y="634"/>
                    </a:lnTo>
                    <a:lnTo>
                      <a:pt x="631" y="634"/>
                    </a:lnTo>
                    <a:lnTo>
                      <a:pt x="631" y="674"/>
                    </a:lnTo>
                    <a:lnTo>
                      <a:pt x="695" y="674"/>
                    </a:lnTo>
                    <a:lnTo>
                      <a:pt x="695" y="710"/>
                    </a:lnTo>
                    <a:lnTo>
                      <a:pt x="809" y="710"/>
                    </a:lnTo>
                    <a:lnTo>
                      <a:pt x="809" y="736"/>
                    </a:lnTo>
                    <a:lnTo>
                      <a:pt x="843" y="736"/>
                    </a:lnTo>
                    <a:lnTo>
                      <a:pt x="843" y="764"/>
                    </a:lnTo>
                    <a:lnTo>
                      <a:pt x="873" y="764"/>
                    </a:lnTo>
                    <a:lnTo>
                      <a:pt x="873" y="920"/>
                    </a:lnTo>
                    <a:lnTo>
                      <a:pt x="901" y="920"/>
                    </a:lnTo>
                    <a:lnTo>
                      <a:pt x="901" y="992"/>
                    </a:lnTo>
                    <a:lnTo>
                      <a:pt x="935" y="992"/>
                    </a:lnTo>
                    <a:lnTo>
                      <a:pt x="935" y="1020"/>
                    </a:lnTo>
                    <a:lnTo>
                      <a:pt x="945" y="1020"/>
                    </a:lnTo>
                    <a:lnTo>
                      <a:pt x="945" y="1054"/>
                    </a:lnTo>
                    <a:lnTo>
                      <a:pt x="1083" y="1054"/>
                    </a:lnTo>
                    <a:lnTo>
                      <a:pt x="1083" y="1108"/>
                    </a:lnTo>
                    <a:lnTo>
                      <a:pt x="1115" y="1108"/>
                    </a:lnTo>
                    <a:lnTo>
                      <a:pt x="1115" y="1154"/>
                    </a:lnTo>
                    <a:lnTo>
                      <a:pt x="1123" y="1154"/>
                    </a:lnTo>
                    <a:lnTo>
                      <a:pt x="1123" y="1186"/>
                    </a:lnTo>
                    <a:lnTo>
                      <a:pt x="1131" y="1186"/>
                    </a:lnTo>
                    <a:lnTo>
                      <a:pt x="1131" y="1224"/>
                    </a:lnTo>
                    <a:lnTo>
                      <a:pt x="1197" y="1224"/>
                    </a:lnTo>
                    <a:lnTo>
                      <a:pt x="1197" y="1254"/>
                    </a:lnTo>
                    <a:lnTo>
                      <a:pt x="1305" y="1254"/>
                    </a:lnTo>
                    <a:lnTo>
                      <a:pt x="1305" y="1352"/>
                    </a:lnTo>
                    <a:lnTo>
                      <a:pt x="1321" y="1352"/>
                    </a:lnTo>
                    <a:lnTo>
                      <a:pt x="1321" y="1394"/>
                    </a:lnTo>
                    <a:lnTo>
                      <a:pt x="1333" y="1394"/>
                    </a:lnTo>
                    <a:lnTo>
                      <a:pt x="1333" y="1436"/>
                    </a:lnTo>
                    <a:lnTo>
                      <a:pt x="1343" y="1436"/>
                    </a:lnTo>
                    <a:lnTo>
                      <a:pt x="1343" y="1476"/>
                    </a:lnTo>
                    <a:lnTo>
                      <a:pt x="1419" y="1476"/>
                    </a:lnTo>
                    <a:lnTo>
                      <a:pt x="1419" y="1514"/>
                    </a:lnTo>
                    <a:lnTo>
                      <a:pt x="1525" y="1514"/>
                    </a:lnTo>
                    <a:lnTo>
                      <a:pt x="1525" y="1592"/>
                    </a:lnTo>
                    <a:lnTo>
                      <a:pt x="1537" y="1592"/>
                    </a:lnTo>
                    <a:lnTo>
                      <a:pt x="1537" y="1630"/>
                    </a:lnTo>
                    <a:lnTo>
                      <a:pt x="1565" y="1630"/>
                    </a:lnTo>
                    <a:lnTo>
                      <a:pt x="1565" y="1672"/>
                    </a:lnTo>
                    <a:lnTo>
                      <a:pt x="1601" y="1672"/>
                    </a:lnTo>
                    <a:lnTo>
                      <a:pt x="1601" y="1706"/>
                    </a:lnTo>
                    <a:lnTo>
                      <a:pt x="1683" y="1706"/>
                    </a:lnTo>
                    <a:lnTo>
                      <a:pt x="1683" y="1748"/>
                    </a:lnTo>
                    <a:lnTo>
                      <a:pt x="1745" y="1748"/>
                    </a:lnTo>
                    <a:lnTo>
                      <a:pt x="1745" y="1784"/>
                    </a:lnTo>
                    <a:lnTo>
                      <a:pt x="1761" y="1784"/>
                    </a:lnTo>
                    <a:lnTo>
                      <a:pt x="1761" y="1822"/>
                    </a:lnTo>
                    <a:lnTo>
                      <a:pt x="1977" y="1822"/>
                    </a:lnTo>
                    <a:lnTo>
                      <a:pt x="1977" y="1872"/>
                    </a:lnTo>
                    <a:lnTo>
                      <a:pt x="2202" y="1872"/>
                    </a:lnTo>
                    <a:lnTo>
                      <a:pt x="2202" y="1916"/>
                    </a:lnTo>
                    <a:lnTo>
                      <a:pt x="2220" y="1916"/>
                    </a:lnTo>
                    <a:lnTo>
                      <a:pt x="2220" y="1962"/>
                    </a:lnTo>
                    <a:lnTo>
                      <a:pt x="2628" y="1962"/>
                    </a:lnTo>
                    <a:lnTo>
                      <a:pt x="2628" y="2066"/>
                    </a:lnTo>
                    <a:lnTo>
                      <a:pt x="2828" y="2066"/>
                    </a:lnTo>
                    <a:lnTo>
                      <a:pt x="2828" y="2134"/>
                    </a:lnTo>
                    <a:lnTo>
                      <a:pt x="3522" y="2134"/>
                    </a:lnTo>
                  </a:path>
                </a:pathLst>
              </a:custGeom>
              <a:noFill/>
              <a:ln w="25400" cap="flat">
                <a:solidFill>
                  <a:srgbClr val="FF0000"/>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dirty="0">
                  <a:solidFill>
                    <a:srgbClr val="000000"/>
                  </a:solidFill>
                </a:endParaRPr>
              </a:p>
            </p:txBody>
          </p:sp>
          <p:sp>
            <p:nvSpPr>
              <p:cNvPr id="367" name="Oval Callout 366"/>
              <p:cNvSpPr/>
              <p:nvPr/>
            </p:nvSpPr>
            <p:spPr>
              <a:xfrm rot="13015789">
                <a:off x="4221855" y="3991795"/>
                <a:ext cx="457200" cy="457200"/>
              </a:xfrm>
              <a:prstGeom prst="wedgeEllipseCallout">
                <a:avLst/>
              </a:prstGeom>
              <a:solidFill>
                <a:schemeClr val="bg1"/>
              </a:solidFill>
              <a:ln w="19050" cap="rnd">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vert="horz" wrap="none" rtlCol="0" anchor="ctr" anchorCtr="1"/>
              <a:lstStyle/>
              <a:p>
                <a:pPr defTabSz="457200" fontAlgn="base">
                  <a:spcBef>
                    <a:spcPct val="0"/>
                  </a:spcBef>
                  <a:spcAft>
                    <a:spcPct val="0"/>
                  </a:spcAft>
                </a:pPr>
                <a:endParaRPr lang="de-CH" sz="1400" b="1">
                  <a:solidFill>
                    <a:srgbClr val="C00000"/>
                  </a:solidFill>
                  <a:ea typeface="ＭＳ Ｐゴシック" pitchFamily="34" charset="-128"/>
                </a:endParaRPr>
              </a:p>
            </p:txBody>
          </p:sp>
          <p:sp>
            <p:nvSpPr>
              <p:cNvPr id="368" name="Rectangle 367"/>
              <p:cNvSpPr/>
              <p:nvPr/>
            </p:nvSpPr>
            <p:spPr>
              <a:xfrm>
                <a:off x="4188020" y="4072603"/>
                <a:ext cx="543739" cy="307777"/>
              </a:xfrm>
              <a:prstGeom prst="rect">
                <a:avLst/>
              </a:prstGeom>
              <a:noFill/>
            </p:spPr>
            <p:txBody>
              <a:bodyPr wrap="none">
                <a:spAutoFit/>
              </a:bodyPr>
              <a:lstStyle/>
              <a:p>
                <a:pPr defTabSz="457200" fontAlgn="base">
                  <a:spcBef>
                    <a:spcPct val="0"/>
                  </a:spcBef>
                  <a:spcAft>
                    <a:spcPct val="0"/>
                  </a:spcAft>
                </a:pPr>
                <a:r>
                  <a:rPr lang="de-CH" sz="1400" b="1" dirty="0">
                    <a:solidFill>
                      <a:srgbClr val="7030A0"/>
                    </a:solidFill>
                    <a:ea typeface="ＭＳ Ｐゴシック" pitchFamily="34" charset="-128"/>
                  </a:rPr>
                  <a:t>22%</a:t>
                </a:r>
              </a:p>
            </p:txBody>
          </p:sp>
        </p:grpSp>
      </p:grpSp>
      <p:sp>
        <p:nvSpPr>
          <p:cNvPr id="167" name="TextBox 12"/>
          <p:cNvSpPr txBox="1">
            <a:spLocks noChangeArrowheads="1"/>
          </p:cNvSpPr>
          <p:nvPr/>
        </p:nvSpPr>
        <p:spPr bwMode="auto">
          <a:xfrm>
            <a:off x="1646464" y="5539790"/>
            <a:ext cx="8432800" cy="369332"/>
          </a:xfrm>
          <a:prstGeom prst="rect">
            <a:avLst/>
          </a:prstGeom>
          <a:noFill/>
          <a:ln>
            <a:noFill/>
          </a:ln>
        </p:spPr>
        <p:txBody>
          <a:bodyPr>
            <a:spAutoFit/>
          </a:bodyPr>
          <a:lstStyle>
            <a:lvl1pPr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1pPr>
            <a:lvl2pPr marL="742950" indent="-28575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2pPr>
            <a:lvl3pPr marL="11430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3pPr>
            <a:lvl4pPr marL="16002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4pPr>
            <a:lvl5pPr marL="20574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5pPr>
            <a:lvl6pPr marL="25146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6pPr>
            <a:lvl7pPr marL="29718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7pPr>
            <a:lvl8pPr marL="34290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8pPr>
            <a:lvl9pPr marL="38862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9pPr>
          </a:lstStyle>
          <a:p>
            <a:pPr marL="60325" eaLnBrk="1" hangingPunct="1">
              <a:tabLst>
                <a:tab pos="1625600" algn="ctr"/>
                <a:tab pos="2324100" algn="ctr"/>
                <a:tab pos="3016250" algn="ctr"/>
                <a:tab pos="3721100" algn="ctr"/>
                <a:tab pos="4413250" algn="ctr"/>
                <a:tab pos="5105400" algn="ctr"/>
                <a:tab pos="5797550" algn="ctr"/>
                <a:tab pos="6470650" algn="ctr"/>
                <a:tab pos="7162800" algn="ctr"/>
                <a:tab pos="7861300" algn="ctr"/>
              </a:tabLst>
            </a:pPr>
            <a:r>
              <a:rPr lang="en-GB" sz="900" b="1" dirty="0">
                <a:solidFill>
                  <a:srgbClr val="0070C0"/>
                </a:solidFill>
              </a:rPr>
              <a:t>Afatinib (LL6) 	242	208	166	126	89	60	35	12	4	0</a:t>
            </a:r>
          </a:p>
          <a:p>
            <a:pPr marL="60325" eaLnBrk="1" hangingPunct="1">
              <a:tabLst>
                <a:tab pos="1625600" algn="ctr"/>
                <a:tab pos="2324100" algn="ctr"/>
                <a:tab pos="3016250" algn="ctr"/>
                <a:tab pos="3721100" algn="ctr"/>
                <a:tab pos="4413250" algn="ctr"/>
                <a:tab pos="5105400" algn="ctr"/>
                <a:tab pos="5797550" algn="ctr"/>
                <a:tab pos="6470650" algn="ctr"/>
                <a:tab pos="7162800" algn="ctr"/>
                <a:tab pos="7861300" algn="ctr"/>
              </a:tabLst>
            </a:pPr>
            <a:r>
              <a:rPr lang="en-GB" sz="900" b="1" dirty="0">
                <a:solidFill>
                  <a:srgbClr val="C00000"/>
                </a:solidFill>
              </a:rPr>
              <a:t>Cis/gem (LL6)	122	70	25	8	1	0	0	0	0	0</a:t>
            </a:r>
          </a:p>
        </p:txBody>
      </p:sp>
      <p:sp>
        <p:nvSpPr>
          <p:cNvPr id="166" name="Rectangle 1"/>
          <p:cNvSpPr>
            <a:spLocks noChangeArrowheads="1"/>
          </p:cNvSpPr>
          <p:nvPr/>
        </p:nvSpPr>
        <p:spPr bwMode="auto">
          <a:xfrm>
            <a:off x="3710872" y="6490054"/>
            <a:ext cx="4638801" cy="224783"/>
          </a:xfrm>
          <a:prstGeom prst="rect">
            <a:avLst/>
          </a:prstGeom>
          <a:noFill/>
          <a:ln w="9525">
            <a:noFill/>
            <a:miter lim="800000"/>
            <a:headEnd/>
            <a:tailEnd/>
          </a:ln>
          <a:effectLst/>
        </p:spPr>
        <p:txBody>
          <a:bodyPr vert="horz" wrap="square" lIns="0" tIns="0" rIns="0" bIns="0" numCol="1" anchor="b" anchorCtr="0" compatLnSpc="1">
            <a:prstTxWarp prst="textNoShape">
              <a:avLst/>
            </a:prstTxWarp>
            <a:noAutofit/>
          </a:bodyPr>
          <a:lstStyle/>
          <a:p>
            <a:pPr marL="66675" indent="-66675" fontAlgn="base">
              <a:lnSpc>
                <a:spcPct val="90000"/>
              </a:lnSpc>
              <a:spcAft>
                <a:spcPct val="0"/>
              </a:spcAft>
            </a:pPr>
            <a:endParaRPr lang="en-GB" altLang="en-US" sz="1050" dirty="0">
              <a:solidFill>
                <a:srgbClr val="000000"/>
              </a:solidFill>
              <a:latin typeface="BISans" panose="02000503040000020004" pitchFamily="2" charset="0"/>
            </a:endParaRPr>
          </a:p>
          <a:p>
            <a:pPr marL="66675" indent="-66675" fontAlgn="base">
              <a:lnSpc>
                <a:spcPct val="90000"/>
              </a:lnSpc>
              <a:spcAft>
                <a:spcPct val="0"/>
              </a:spcAft>
            </a:pPr>
            <a:r>
              <a:rPr lang="en-GB" altLang="en-US" sz="1000" dirty="0">
                <a:solidFill>
                  <a:srgbClr val="000000"/>
                </a:solidFill>
                <a:latin typeface="BISans" panose="02000503040000020004" pitchFamily="2" charset="0"/>
              </a:rPr>
              <a:t>1. Sequist et al. </a:t>
            </a:r>
            <a:r>
              <a:rPr lang="en-GB" altLang="en-US" sz="1000" i="1" dirty="0">
                <a:solidFill>
                  <a:srgbClr val="000000"/>
                </a:solidFill>
                <a:latin typeface="BISans" panose="02000503040000020004" pitchFamily="2" charset="0"/>
              </a:rPr>
              <a:t>J Clin Oncol</a:t>
            </a:r>
            <a:r>
              <a:rPr lang="en-GB" altLang="en-US" sz="1000" dirty="0">
                <a:solidFill>
                  <a:srgbClr val="000000"/>
                </a:solidFill>
                <a:latin typeface="BISans" panose="02000503040000020004" pitchFamily="2" charset="0"/>
              </a:rPr>
              <a:t>. 2013;31:3327; 2. Wu et al. </a:t>
            </a:r>
            <a:r>
              <a:rPr lang="en-GB" altLang="en-US" sz="1000" i="1" dirty="0">
                <a:solidFill>
                  <a:srgbClr val="000000"/>
                </a:solidFill>
                <a:latin typeface="BISans" panose="02000503040000020004" pitchFamily="2" charset="0"/>
              </a:rPr>
              <a:t>Lancet Oncol</a:t>
            </a:r>
            <a:r>
              <a:rPr lang="en-GB" altLang="en-US" sz="1000" dirty="0">
                <a:solidFill>
                  <a:srgbClr val="000000"/>
                </a:solidFill>
                <a:latin typeface="BISans" panose="02000503040000020004" pitchFamily="2" charset="0"/>
              </a:rPr>
              <a:t>. 2014;15:213. </a:t>
            </a:r>
          </a:p>
        </p:txBody>
      </p:sp>
      <p:sp>
        <p:nvSpPr>
          <p:cNvPr id="170" name="Title 1"/>
          <p:cNvSpPr txBox="1">
            <a:spLocks/>
          </p:cNvSpPr>
          <p:nvPr/>
        </p:nvSpPr>
        <p:spPr>
          <a:xfrm>
            <a:off x="2507515" y="-109010"/>
            <a:ext cx="7418110" cy="1446550"/>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algn="ctr">
              <a:lnSpc>
                <a:spcPct val="100000"/>
              </a:lnSpc>
            </a:pPr>
            <a:r>
              <a:rPr lang="en-GB" sz="3200" b="1" dirty="0">
                <a:solidFill>
                  <a:schemeClr val="accent4"/>
                </a:solidFill>
                <a:cs typeface="Arial" pitchFamily="34" charset="0"/>
              </a:rPr>
              <a:t>LUX-Lung 3 </a:t>
            </a:r>
            <a:r>
              <a:rPr lang="en-GB" sz="3200" b="1" dirty="0" err="1">
                <a:solidFill>
                  <a:schemeClr val="accent4"/>
                </a:solidFill>
                <a:cs typeface="Arial" pitchFamily="34" charset="0"/>
              </a:rPr>
              <a:t>và</a:t>
            </a:r>
            <a:r>
              <a:rPr lang="en-GB" sz="3200" b="1" dirty="0">
                <a:solidFill>
                  <a:schemeClr val="accent4"/>
                </a:solidFill>
                <a:cs typeface="Arial" pitchFamily="34" charset="0"/>
              </a:rPr>
              <a:t> 6 </a:t>
            </a:r>
          </a:p>
          <a:p>
            <a:pPr algn="ctr">
              <a:lnSpc>
                <a:spcPct val="100000"/>
              </a:lnSpc>
            </a:pPr>
            <a:r>
              <a:rPr lang="en-GB" b="1" dirty="0">
                <a:solidFill>
                  <a:schemeClr val="accent1"/>
                </a:solidFill>
                <a:cs typeface="Arial" pitchFamily="34" charset="0"/>
              </a:rPr>
              <a:t>Afatinib </a:t>
            </a:r>
            <a:r>
              <a:rPr lang="en-GB" b="1" dirty="0" err="1">
                <a:solidFill>
                  <a:schemeClr val="accent1"/>
                </a:solidFill>
                <a:cs typeface="Arial" pitchFamily="34" charset="0"/>
              </a:rPr>
              <a:t>làm</a:t>
            </a:r>
            <a:r>
              <a:rPr lang="en-GB" b="1" dirty="0">
                <a:solidFill>
                  <a:schemeClr val="accent1"/>
                </a:solidFill>
                <a:cs typeface="Arial" pitchFamily="34" charset="0"/>
              </a:rPr>
              <a:t> </a:t>
            </a:r>
            <a:r>
              <a:rPr lang="en-GB" b="1" dirty="0" err="1">
                <a:solidFill>
                  <a:schemeClr val="accent1"/>
                </a:solidFill>
                <a:cs typeface="Arial" pitchFamily="34" charset="0"/>
              </a:rPr>
              <a:t>giảm</a:t>
            </a:r>
            <a:r>
              <a:rPr lang="en-GB" b="1" dirty="0">
                <a:solidFill>
                  <a:schemeClr val="accent1"/>
                </a:solidFill>
                <a:cs typeface="Arial" pitchFamily="34" charset="0"/>
              </a:rPr>
              <a:t> </a:t>
            </a:r>
            <a:r>
              <a:rPr lang="en-GB" b="1" dirty="0" err="1">
                <a:solidFill>
                  <a:schemeClr val="accent1"/>
                </a:solidFill>
                <a:cs typeface="Arial" pitchFamily="34" charset="0"/>
              </a:rPr>
              <a:t>nguy</a:t>
            </a:r>
            <a:r>
              <a:rPr lang="en-GB" b="1" dirty="0">
                <a:solidFill>
                  <a:schemeClr val="accent1"/>
                </a:solidFill>
                <a:cs typeface="Arial" pitchFamily="34" charset="0"/>
              </a:rPr>
              <a:t> </a:t>
            </a:r>
            <a:r>
              <a:rPr lang="en-GB" b="1" dirty="0" err="1">
                <a:solidFill>
                  <a:schemeClr val="accent1"/>
                </a:solidFill>
                <a:cs typeface="Arial" pitchFamily="34" charset="0"/>
              </a:rPr>
              <a:t>cơ</a:t>
            </a:r>
            <a:r>
              <a:rPr lang="en-GB" b="1" dirty="0">
                <a:solidFill>
                  <a:schemeClr val="accent1"/>
                </a:solidFill>
                <a:cs typeface="Arial" pitchFamily="34" charset="0"/>
              </a:rPr>
              <a:t> </a:t>
            </a:r>
            <a:r>
              <a:rPr lang="en-GB" b="1" dirty="0" err="1">
                <a:solidFill>
                  <a:schemeClr val="accent1"/>
                </a:solidFill>
                <a:cs typeface="Arial" pitchFamily="34" charset="0"/>
              </a:rPr>
              <a:t>bệnh</a:t>
            </a:r>
            <a:r>
              <a:rPr lang="en-GB" b="1" dirty="0">
                <a:solidFill>
                  <a:schemeClr val="accent1"/>
                </a:solidFill>
                <a:cs typeface="Arial" pitchFamily="34" charset="0"/>
              </a:rPr>
              <a:t> </a:t>
            </a:r>
            <a:r>
              <a:rPr lang="en-GB" b="1" dirty="0" err="1">
                <a:solidFill>
                  <a:schemeClr val="accent1"/>
                </a:solidFill>
                <a:cs typeface="Arial" pitchFamily="34" charset="0"/>
              </a:rPr>
              <a:t>tiến</a:t>
            </a:r>
            <a:r>
              <a:rPr lang="en-GB" b="1" dirty="0">
                <a:solidFill>
                  <a:schemeClr val="accent1"/>
                </a:solidFill>
                <a:cs typeface="Arial" pitchFamily="34" charset="0"/>
              </a:rPr>
              <a:t> </a:t>
            </a:r>
            <a:r>
              <a:rPr lang="en-GB" b="1" dirty="0" err="1">
                <a:solidFill>
                  <a:schemeClr val="accent1"/>
                </a:solidFill>
                <a:cs typeface="Arial" pitchFamily="34" charset="0"/>
              </a:rPr>
              <a:t>triển</a:t>
            </a:r>
            <a:r>
              <a:rPr lang="en-GB" b="1" dirty="0">
                <a:solidFill>
                  <a:schemeClr val="accent1"/>
                </a:solidFill>
                <a:cs typeface="Arial" pitchFamily="34" charset="0"/>
              </a:rPr>
              <a:t> so với hoá trị tiêu chuẩn</a:t>
            </a:r>
            <a:endParaRPr lang="en-US" b="1" dirty="0">
              <a:solidFill>
                <a:schemeClr val="accent1"/>
              </a:solidFill>
              <a:cs typeface="Arial" pitchFamily="34" charset="0"/>
            </a:endParaRPr>
          </a:p>
        </p:txBody>
      </p:sp>
    </p:spTree>
    <p:extLst>
      <p:ext uri="{BB962C8B-B14F-4D97-AF65-F5344CB8AC3E}">
        <p14:creationId xmlns:p14="http://schemas.microsoft.com/office/powerpoint/2010/main" val="312882440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 name="Round Same Side Corner Rectangle 369"/>
          <p:cNvSpPr/>
          <p:nvPr/>
        </p:nvSpPr>
        <p:spPr>
          <a:xfrm rot="10800000">
            <a:off x="1697495" y="1634451"/>
            <a:ext cx="8665549" cy="4443814"/>
          </a:xfrm>
          <a:prstGeom prst="round2SameRect">
            <a:avLst>
              <a:gd name="adj1" fmla="val 4503"/>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1" name="Round Same Side Corner Rectangle 370"/>
          <p:cNvSpPr/>
          <p:nvPr/>
        </p:nvSpPr>
        <p:spPr>
          <a:xfrm>
            <a:off x="1697497" y="1255543"/>
            <a:ext cx="8665549" cy="378919"/>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95350">
              <a:buClr>
                <a:srgbClr val="000000"/>
              </a:buClr>
            </a:pPr>
            <a:r>
              <a:rPr lang="en-GB" sz="1600" dirty="0">
                <a:solidFill>
                  <a:schemeClr val="bg1"/>
                </a:solidFill>
                <a:latin typeface="Arial" charset="0"/>
                <a:cs typeface="Arial" charset="0"/>
              </a:rPr>
              <a:t>PFS theo đánh giá độc lập trong LUX-Lung 3 và 6 (kết cục chính)</a:t>
            </a:r>
          </a:p>
        </p:txBody>
      </p:sp>
      <p:sp>
        <p:nvSpPr>
          <p:cNvPr id="352" name="Round Same Side Corner Rectangle 351"/>
          <p:cNvSpPr/>
          <p:nvPr/>
        </p:nvSpPr>
        <p:spPr>
          <a:xfrm>
            <a:off x="5781826" y="1698364"/>
            <a:ext cx="4505470" cy="423185"/>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aseline="30000">
              <a:solidFill>
                <a:prstClr val="white"/>
              </a:solidFill>
            </a:endParaRPr>
          </a:p>
        </p:txBody>
      </p:sp>
      <p:sp>
        <p:nvSpPr>
          <p:cNvPr id="353" name="Round Same Side Corner Rectangle 352"/>
          <p:cNvSpPr/>
          <p:nvPr/>
        </p:nvSpPr>
        <p:spPr>
          <a:xfrm rot="10800000">
            <a:off x="5781823" y="2121556"/>
            <a:ext cx="4505470" cy="709975"/>
          </a:xfrm>
          <a:prstGeom prst="round2SameRect">
            <a:avLst>
              <a:gd name="adj1" fmla="val 20976"/>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a:solidFill>
                  <a:prstClr val="white"/>
                </a:solidFill>
              </a:rPr>
              <a:t>PFS in overall population</a:t>
            </a:r>
            <a:endParaRPr lang="de-DE" altLang="en-US" sz="1400" baseline="30000">
              <a:solidFill>
                <a:prstClr val="white"/>
              </a:solidFill>
            </a:endParaRPr>
          </a:p>
        </p:txBody>
      </p:sp>
      <p:sp>
        <p:nvSpPr>
          <p:cNvPr id="7" name="TextBox 5"/>
          <p:cNvSpPr txBox="1">
            <a:spLocks noChangeArrowheads="1"/>
          </p:cNvSpPr>
          <p:nvPr/>
        </p:nvSpPr>
        <p:spPr bwMode="auto">
          <a:xfrm rot="16200000">
            <a:off x="2055971" y="3271155"/>
            <a:ext cx="1260280"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200" kern="0" dirty="0">
                <a:solidFill>
                  <a:srgbClr val="000000"/>
                </a:solidFill>
              </a:rPr>
              <a:t>PFS (khả năng)</a:t>
            </a:r>
          </a:p>
        </p:txBody>
      </p:sp>
      <p:sp>
        <p:nvSpPr>
          <p:cNvPr id="8" name="TextBox 6"/>
          <p:cNvSpPr txBox="1">
            <a:spLocks noChangeArrowheads="1"/>
          </p:cNvSpPr>
          <p:nvPr/>
        </p:nvSpPr>
        <p:spPr bwMode="auto">
          <a:xfrm>
            <a:off x="2839103" y="1836240"/>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1,0</a:t>
            </a:r>
          </a:p>
        </p:txBody>
      </p:sp>
      <p:sp>
        <p:nvSpPr>
          <p:cNvPr id="9" name="TextBox 7"/>
          <p:cNvSpPr txBox="1">
            <a:spLocks noChangeArrowheads="1"/>
          </p:cNvSpPr>
          <p:nvPr/>
        </p:nvSpPr>
        <p:spPr bwMode="auto">
          <a:xfrm>
            <a:off x="2839103" y="2387906"/>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0,8</a:t>
            </a:r>
          </a:p>
        </p:txBody>
      </p:sp>
      <p:sp>
        <p:nvSpPr>
          <p:cNvPr id="10" name="TextBox 8"/>
          <p:cNvSpPr txBox="1">
            <a:spLocks noChangeArrowheads="1"/>
          </p:cNvSpPr>
          <p:nvPr/>
        </p:nvSpPr>
        <p:spPr bwMode="auto">
          <a:xfrm>
            <a:off x="2839103" y="2902653"/>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0,6</a:t>
            </a:r>
          </a:p>
        </p:txBody>
      </p:sp>
      <p:sp>
        <p:nvSpPr>
          <p:cNvPr id="11" name="TextBox 9"/>
          <p:cNvSpPr txBox="1">
            <a:spLocks noChangeArrowheads="1"/>
          </p:cNvSpPr>
          <p:nvPr/>
        </p:nvSpPr>
        <p:spPr bwMode="auto">
          <a:xfrm>
            <a:off x="2839103" y="3435256"/>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0,4</a:t>
            </a:r>
          </a:p>
        </p:txBody>
      </p:sp>
      <p:sp>
        <p:nvSpPr>
          <p:cNvPr id="12" name="TextBox 10"/>
          <p:cNvSpPr txBox="1">
            <a:spLocks noChangeArrowheads="1"/>
          </p:cNvSpPr>
          <p:nvPr/>
        </p:nvSpPr>
        <p:spPr bwMode="auto">
          <a:xfrm>
            <a:off x="2839103" y="3969046"/>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0,2</a:t>
            </a:r>
          </a:p>
        </p:txBody>
      </p:sp>
      <p:sp>
        <p:nvSpPr>
          <p:cNvPr id="13" name="TextBox 11"/>
          <p:cNvSpPr txBox="1">
            <a:spLocks noChangeArrowheads="1"/>
          </p:cNvSpPr>
          <p:nvPr/>
        </p:nvSpPr>
        <p:spPr bwMode="auto">
          <a:xfrm>
            <a:off x="2839103" y="4508012"/>
            <a:ext cx="397866" cy="276999"/>
          </a:xfrm>
          <a:prstGeom prst="rect">
            <a:avLst/>
          </a:prstGeom>
          <a:no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defRPr/>
            </a:pPr>
            <a:r>
              <a:rPr lang="en-GB" sz="1200" kern="0" dirty="0">
                <a:solidFill>
                  <a:srgbClr val="000000"/>
                </a:solidFill>
              </a:rPr>
              <a:t>0,0</a:t>
            </a:r>
          </a:p>
        </p:txBody>
      </p:sp>
      <p:sp>
        <p:nvSpPr>
          <p:cNvPr id="14" name="TextBox 13"/>
          <p:cNvSpPr txBox="1">
            <a:spLocks noChangeArrowheads="1"/>
          </p:cNvSpPr>
          <p:nvPr/>
        </p:nvSpPr>
        <p:spPr bwMode="auto">
          <a:xfrm>
            <a:off x="3359197" y="4933462"/>
            <a:ext cx="6267450" cy="276999"/>
          </a:xfrm>
          <a:prstGeom prst="rect">
            <a:avLst/>
          </a:prstGeom>
          <a:no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GB" sz="1200" kern="0" dirty="0">
                <a:solidFill>
                  <a:srgbClr val="000000"/>
                </a:solidFill>
              </a:rPr>
              <a:t>Tháng </a:t>
            </a:r>
          </a:p>
        </p:txBody>
      </p:sp>
      <p:sp>
        <p:nvSpPr>
          <p:cNvPr id="15" name="TextBox 14"/>
          <p:cNvSpPr txBox="1">
            <a:spLocks noChangeArrowheads="1"/>
          </p:cNvSpPr>
          <p:nvPr/>
        </p:nvSpPr>
        <p:spPr bwMode="auto">
          <a:xfrm>
            <a:off x="3192514" y="4704862"/>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	0</a:t>
            </a:r>
          </a:p>
        </p:txBody>
      </p:sp>
      <p:grpSp>
        <p:nvGrpSpPr>
          <p:cNvPr id="2" name="Group 1"/>
          <p:cNvGrpSpPr/>
          <p:nvPr/>
        </p:nvGrpSpPr>
        <p:grpSpPr>
          <a:xfrm>
            <a:off x="8367060" y="2962656"/>
            <a:ext cx="2058818" cy="372410"/>
            <a:chOff x="6948292" y="3441755"/>
            <a:chExt cx="2058818" cy="372410"/>
          </a:xfrm>
        </p:grpSpPr>
        <p:sp>
          <p:nvSpPr>
            <p:cNvPr id="5" name="Line 81"/>
            <p:cNvSpPr>
              <a:spLocks noChangeShapeType="1"/>
            </p:cNvSpPr>
            <p:nvPr/>
          </p:nvSpPr>
          <p:spPr bwMode="auto">
            <a:xfrm rot="5400000" flipV="1">
              <a:off x="7127680" y="3363371"/>
              <a:ext cx="0" cy="358775"/>
            </a:xfrm>
            <a:prstGeom prst="line">
              <a:avLst/>
            </a:prstGeom>
            <a:noFill/>
            <a:ln w="31750" cap="flat">
              <a:solidFill>
                <a:srgbClr val="00B0F0"/>
              </a:solidFill>
              <a:prstDash val="solid"/>
              <a:miter lim="800000"/>
              <a:headEnd/>
              <a:tailEnd/>
            </a:ln>
          </p:spPr>
          <p:txBody>
            <a:bodyPr/>
            <a:lstStyle/>
            <a:p>
              <a:pPr>
                <a:defRPr/>
              </a:pPr>
              <a:endParaRPr lang="en-GB" dirty="0">
                <a:solidFill>
                  <a:srgbClr val="000000"/>
                </a:solidFill>
              </a:endParaRPr>
            </a:p>
          </p:txBody>
        </p:sp>
        <p:sp>
          <p:nvSpPr>
            <p:cNvPr id="6" name="Line 81"/>
            <p:cNvSpPr>
              <a:spLocks noChangeShapeType="1"/>
            </p:cNvSpPr>
            <p:nvPr/>
          </p:nvSpPr>
          <p:spPr bwMode="auto">
            <a:xfrm rot="5400000" flipV="1">
              <a:off x="7127680" y="3548317"/>
              <a:ext cx="0" cy="358775"/>
            </a:xfrm>
            <a:prstGeom prst="line">
              <a:avLst/>
            </a:prstGeom>
            <a:noFill/>
            <a:ln w="31750" cap="flat" cmpd="sng">
              <a:solidFill>
                <a:srgbClr val="FF0000"/>
              </a:solidFill>
              <a:prstDash val="dash"/>
              <a:miter lim="800000"/>
              <a:headEnd/>
              <a:tailEnd/>
            </a:ln>
          </p:spPr>
          <p:txBody>
            <a:bodyPr/>
            <a:lstStyle/>
            <a:p>
              <a:pPr>
                <a:defRPr/>
              </a:pPr>
              <a:endParaRPr lang="en-GB" dirty="0">
                <a:solidFill>
                  <a:srgbClr val="000000"/>
                </a:solidFill>
              </a:endParaRPr>
            </a:p>
          </p:txBody>
        </p:sp>
        <p:sp>
          <p:nvSpPr>
            <p:cNvPr id="16" name="TextBox 304"/>
            <p:cNvSpPr txBox="1">
              <a:spLocks noChangeArrowheads="1"/>
            </p:cNvSpPr>
            <p:nvPr/>
          </p:nvSpPr>
          <p:spPr bwMode="auto">
            <a:xfrm>
              <a:off x="7346585" y="3441755"/>
              <a:ext cx="1660525" cy="372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pPr>
              <a:r>
                <a:rPr lang="en-GB" sz="1100" b="1" dirty="0">
                  <a:solidFill>
                    <a:srgbClr val="00B0F0"/>
                  </a:solidFill>
                </a:rPr>
                <a:t>Afatinib LUX-Lung 3</a:t>
              </a:r>
              <a:endParaRPr lang="en-GB" sz="1100" b="1" dirty="0">
                <a:solidFill>
                  <a:srgbClr val="00B0F0"/>
                </a:solidFill>
                <a:sym typeface="Symbol" pitchFamily="18" charset="2"/>
              </a:endParaRPr>
            </a:p>
            <a:p>
              <a:pPr eaLnBrk="1" hangingPunct="1">
                <a:lnSpc>
                  <a:spcPct val="110000"/>
                </a:lnSpc>
              </a:pPr>
              <a:r>
                <a:rPr lang="en-IE" sz="1100" b="1" dirty="0">
                  <a:solidFill>
                    <a:srgbClr val="FF0000"/>
                  </a:solidFill>
                </a:rPr>
                <a:t>Cis/pem </a:t>
              </a:r>
              <a:r>
                <a:rPr lang="en-GB" sz="1100" b="1" dirty="0">
                  <a:solidFill>
                    <a:srgbClr val="FF0000"/>
                  </a:solidFill>
                </a:rPr>
                <a:t> LUX-Lung 3</a:t>
              </a:r>
              <a:endParaRPr lang="en-GB" sz="1100" b="1" dirty="0">
                <a:solidFill>
                  <a:srgbClr val="FF0000"/>
                </a:solidFill>
                <a:sym typeface="Symbol" pitchFamily="18" charset="2"/>
              </a:endParaRPr>
            </a:p>
          </p:txBody>
        </p:sp>
      </p:grpSp>
      <p:sp>
        <p:nvSpPr>
          <p:cNvPr id="17" name="Freeform 7"/>
          <p:cNvSpPr>
            <a:spLocks/>
          </p:cNvSpPr>
          <p:nvPr/>
        </p:nvSpPr>
        <p:spPr bwMode="auto">
          <a:xfrm>
            <a:off x="3347594" y="1969565"/>
            <a:ext cx="6252066" cy="2670339"/>
          </a:xfrm>
          <a:custGeom>
            <a:avLst/>
            <a:gdLst>
              <a:gd name="T0" fmla="*/ 0 w 4311"/>
              <a:gd name="T1" fmla="*/ 0 h 2374"/>
              <a:gd name="T2" fmla="*/ 0 w 4311"/>
              <a:gd name="T3" fmla="*/ 2147483647 h 2374"/>
              <a:gd name="T4" fmla="*/ 2147483647 w 4311"/>
              <a:gd name="T5" fmla="*/ 2147483647 h 2374"/>
              <a:gd name="T6" fmla="*/ 0 60000 65536"/>
              <a:gd name="T7" fmla="*/ 0 60000 65536"/>
              <a:gd name="T8" fmla="*/ 0 60000 65536"/>
              <a:gd name="T9" fmla="*/ 0 w 4311"/>
              <a:gd name="T10" fmla="*/ 0 h 2374"/>
              <a:gd name="T11" fmla="*/ 4311 w 4311"/>
              <a:gd name="T12" fmla="*/ 2374 h 2374"/>
            </a:gdLst>
            <a:ahLst/>
            <a:cxnLst>
              <a:cxn ang="T6">
                <a:pos x="T0" y="T1"/>
              </a:cxn>
              <a:cxn ang="T7">
                <a:pos x="T2" y="T3"/>
              </a:cxn>
              <a:cxn ang="T8">
                <a:pos x="T4" y="T5"/>
              </a:cxn>
            </a:cxnLst>
            <a:rect l="T9" t="T10" r="T11" b="T12"/>
            <a:pathLst>
              <a:path w="4311" h="2374">
                <a:moveTo>
                  <a:pt x="0" y="0"/>
                </a:moveTo>
                <a:lnTo>
                  <a:pt x="0" y="2374"/>
                </a:lnTo>
                <a:lnTo>
                  <a:pt x="4311" y="2374"/>
                </a:lnTo>
              </a:path>
            </a:pathLst>
          </a:custGeom>
          <a:noFill/>
          <a:ln w="12700" cap="flat">
            <a:solidFill>
              <a:srgbClr val="000000"/>
            </a:solidFill>
            <a:prstDash val="solid"/>
            <a:miter lim="800000"/>
            <a:headEnd/>
            <a:tailEnd/>
          </a:ln>
        </p:spPr>
        <p:txBody>
          <a:bodyPr/>
          <a:lstStyle/>
          <a:p>
            <a:pPr>
              <a:defRPr/>
            </a:pPr>
            <a:endParaRPr lang="en-GB" kern="0" dirty="0">
              <a:solidFill>
                <a:srgbClr val="003366"/>
              </a:solidFill>
            </a:endParaRPr>
          </a:p>
        </p:txBody>
      </p:sp>
      <p:sp>
        <p:nvSpPr>
          <p:cNvPr id="148" name="Line 8"/>
          <p:cNvSpPr>
            <a:spLocks noChangeShapeType="1"/>
          </p:cNvSpPr>
          <p:nvPr/>
        </p:nvSpPr>
        <p:spPr bwMode="auto">
          <a:xfrm>
            <a:off x="3265513" y="1977396"/>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49" name="Line 9"/>
          <p:cNvSpPr>
            <a:spLocks noChangeShapeType="1"/>
          </p:cNvSpPr>
          <p:nvPr/>
        </p:nvSpPr>
        <p:spPr bwMode="auto">
          <a:xfrm>
            <a:off x="3265513" y="2528259"/>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0" name="Line 10"/>
          <p:cNvSpPr>
            <a:spLocks noChangeShapeType="1"/>
          </p:cNvSpPr>
          <p:nvPr/>
        </p:nvSpPr>
        <p:spPr bwMode="auto">
          <a:xfrm>
            <a:off x="3265513" y="3045532"/>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1" name="Line 11"/>
          <p:cNvSpPr>
            <a:spLocks noChangeShapeType="1"/>
          </p:cNvSpPr>
          <p:nvPr/>
        </p:nvSpPr>
        <p:spPr bwMode="auto">
          <a:xfrm>
            <a:off x="3265513" y="3565045"/>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2" name="Line 12"/>
          <p:cNvSpPr>
            <a:spLocks noChangeShapeType="1"/>
          </p:cNvSpPr>
          <p:nvPr/>
        </p:nvSpPr>
        <p:spPr bwMode="auto">
          <a:xfrm>
            <a:off x="3265513" y="4111429"/>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3" name="Line 13"/>
          <p:cNvSpPr>
            <a:spLocks noChangeShapeType="1"/>
          </p:cNvSpPr>
          <p:nvPr/>
        </p:nvSpPr>
        <p:spPr bwMode="auto">
          <a:xfrm>
            <a:off x="3265513" y="4639898"/>
            <a:ext cx="86585" cy="0"/>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4" name="Line 14"/>
          <p:cNvSpPr>
            <a:spLocks noChangeShapeType="1"/>
          </p:cNvSpPr>
          <p:nvPr/>
        </p:nvSpPr>
        <p:spPr bwMode="auto">
          <a:xfrm flipV="1">
            <a:off x="3347594"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5" name="Line 15"/>
          <p:cNvSpPr>
            <a:spLocks noChangeShapeType="1"/>
          </p:cNvSpPr>
          <p:nvPr/>
        </p:nvSpPr>
        <p:spPr bwMode="auto">
          <a:xfrm flipV="1">
            <a:off x="4062670"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6" name="Line 16"/>
          <p:cNvSpPr>
            <a:spLocks noChangeShapeType="1"/>
          </p:cNvSpPr>
          <p:nvPr/>
        </p:nvSpPr>
        <p:spPr bwMode="auto">
          <a:xfrm flipV="1">
            <a:off x="4750876"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7" name="Line 17"/>
          <p:cNvSpPr>
            <a:spLocks noChangeShapeType="1"/>
          </p:cNvSpPr>
          <p:nvPr/>
        </p:nvSpPr>
        <p:spPr bwMode="auto">
          <a:xfrm flipV="1">
            <a:off x="5452516"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8" name="Line 18"/>
          <p:cNvSpPr>
            <a:spLocks noChangeShapeType="1"/>
          </p:cNvSpPr>
          <p:nvPr/>
        </p:nvSpPr>
        <p:spPr bwMode="auto">
          <a:xfrm flipV="1">
            <a:off x="6133257"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59" name="Line 19"/>
          <p:cNvSpPr>
            <a:spLocks noChangeShapeType="1"/>
          </p:cNvSpPr>
          <p:nvPr/>
        </p:nvSpPr>
        <p:spPr bwMode="auto">
          <a:xfrm flipV="1">
            <a:off x="6828926"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0" name="Line 20"/>
          <p:cNvSpPr>
            <a:spLocks noChangeShapeType="1"/>
          </p:cNvSpPr>
          <p:nvPr/>
        </p:nvSpPr>
        <p:spPr bwMode="auto">
          <a:xfrm flipV="1">
            <a:off x="7527581"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1" name="Line 21"/>
          <p:cNvSpPr>
            <a:spLocks noChangeShapeType="1"/>
          </p:cNvSpPr>
          <p:nvPr/>
        </p:nvSpPr>
        <p:spPr bwMode="auto">
          <a:xfrm flipV="1">
            <a:off x="8202350"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2" name="Line 22"/>
          <p:cNvSpPr>
            <a:spLocks noChangeShapeType="1"/>
          </p:cNvSpPr>
          <p:nvPr/>
        </p:nvSpPr>
        <p:spPr bwMode="auto">
          <a:xfrm flipV="1">
            <a:off x="8898019"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163" name="Line 23"/>
          <p:cNvSpPr>
            <a:spLocks noChangeShapeType="1"/>
          </p:cNvSpPr>
          <p:nvPr/>
        </p:nvSpPr>
        <p:spPr bwMode="auto">
          <a:xfrm flipV="1">
            <a:off x="9587717" y="4639924"/>
            <a:ext cx="0" cy="64939"/>
          </a:xfrm>
          <a:prstGeom prst="line">
            <a:avLst/>
          </a:prstGeom>
          <a:noFill/>
          <a:ln w="12700">
            <a:solidFill>
              <a:srgbClr val="000000"/>
            </a:solidFill>
            <a:miter lim="800000"/>
            <a:headEnd/>
            <a:tailEnd/>
          </a:ln>
        </p:spPr>
        <p:txBody>
          <a:bodyPr/>
          <a:lstStyle/>
          <a:p>
            <a:pPr>
              <a:defRPr/>
            </a:pPr>
            <a:endParaRPr lang="en-GB" kern="0" dirty="0">
              <a:solidFill>
                <a:srgbClr val="003366"/>
              </a:solidFill>
            </a:endParaRPr>
          </a:p>
        </p:txBody>
      </p:sp>
      <p:sp>
        <p:nvSpPr>
          <p:cNvPr id="298" name="TextBox 14"/>
          <p:cNvSpPr txBox="1">
            <a:spLocks noChangeArrowheads="1"/>
          </p:cNvSpPr>
          <p:nvPr/>
        </p:nvSpPr>
        <p:spPr bwMode="auto">
          <a:xfrm>
            <a:off x="3891022" y="4704862"/>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	3</a:t>
            </a:r>
          </a:p>
        </p:txBody>
      </p:sp>
      <p:sp>
        <p:nvSpPr>
          <p:cNvPr id="299" name="TextBox 14"/>
          <p:cNvSpPr txBox="1">
            <a:spLocks noChangeArrowheads="1"/>
          </p:cNvSpPr>
          <p:nvPr/>
        </p:nvSpPr>
        <p:spPr bwMode="auto">
          <a:xfrm>
            <a:off x="4602226" y="4704862"/>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6</a:t>
            </a:r>
          </a:p>
        </p:txBody>
      </p:sp>
      <p:sp>
        <p:nvSpPr>
          <p:cNvPr id="300" name="TextBox 14"/>
          <p:cNvSpPr txBox="1">
            <a:spLocks noChangeArrowheads="1"/>
          </p:cNvSpPr>
          <p:nvPr/>
        </p:nvSpPr>
        <p:spPr bwMode="auto">
          <a:xfrm>
            <a:off x="5300736" y="4704862"/>
            <a:ext cx="31273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9</a:t>
            </a:r>
          </a:p>
        </p:txBody>
      </p:sp>
      <p:sp>
        <p:nvSpPr>
          <p:cNvPr id="301" name="TextBox 14"/>
          <p:cNvSpPr txBox="1">
            <a:spLocks noChangeArrowheads="1"/>
          </p:cNvSpPr>
          <p:nvPr/>
        </p:nvSpPr>
        <p:spPr bwMode="auto">
          <a:xfrm>
            <a:off x="5948439"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12</a:t>
            </a:r>
          </a:p>
        </p:txBody>
      </p:sp>
      <p:sp>
        <p:nvSpPr>
          <p:cNvPr id="302" name="TextBox 14"/>
          <p:cNvSpPr txBox="1">
            <a:spLocks noChangeArrowheads="1"/>
          </p:cNvSpPr>
          <p:nvPr/>
        </p:nvSpPr>
        <p:spPr bwMode="auto">
          <a:xfrm>
            <a:off x="6627871"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15</a:t>
            </a:r>
          </a:p>
        </p:txBody>
      </p:sp>
      <p:sp>
        <p:nvSpPr>
          <p:cNvPr id="303" name="TextBox 14"/>
          <p:cNvSpPr txBox="1">
            <a:spLocks noChangeArrowheads="1"/>
          </p:cNvSpPr>
          <p:nvPr/>
        </p:nvSpPr>
        <p:spPr bwMode="auto">
          <a:xfrm>
            <a:off x="7339084"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18</a:t>
            </a:r>
          </a:p>
        </p:txBody>
      </p:sp>
      <p:sp>
        <p:nvSpPr>
          <p:cNvPr id="304" name="TextBox 14"/>
          <p:cNvSpPr txBox="1">
            <a:spLocks noChangeArrowheads="1"/>
          </p:cNvSpPr>
          <p:nvPr/>
        </p:nvSpPr>
        <p:spPr bwMode="auto">
          <a:xfrm>
            <a:off x="8024866"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21</a:t>
            </a:r>
          </a:p>
        </p:txBody>
      </p:sp>
      <p:sp>
        <p:nvSpPr>
          <p:cNvPr id="305" name="TextBox 14"/>
          <p:cNvSpPr txBox="1">
            <a:spLocks noChangeArrowheads="1"/>
          </p:cNvSpPr>
          <p:nvPr/>
        </p:nvSpPr>
        <p:spPr bwMode="auto">
          <a:xfrm>
            <a:off x="8704324"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24</a:t>
            </a:r>
          </a:p>
        </p:txBody>
      </p:sp>
      <p:sp>
        <p:nvSpPr>
          <p:cNvPr id="306" name="TextBox 14"/>
          <p:cNvSpPr txBox="1">
            <a:spLocks noChangeArrowheads="1"/>
          </p:cNvSpPr>
          <p:nvPr/>
        </p:nvSpPr>
        <p:spPr bwMode="auto">
          <a:xfrm>
            <a:off x="9396475" y="4704862"/>
            <a:ext cx="382587" cy="276999"/>
          </a:xfrm>
          <a:prstGeom prst="rect">
            <a:avLst/>
          </a:prstGeom>
          <a:noFill/>
          <a:ln>
            <a:noFill/>
          </a:ln>
        </p:spPr>
        <p:txBody>
          <a:bodyPr wrap="square">
            <a:spAutoFit/>
          </a:bodyPr>
          <a:lstStyle>
            <a:lvl1pPr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1pPr>
            <a:lvl2pPr marL="742950" indent="-28575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2pPr>
            <a:lvl3pPr marL="11430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3pPr>
            <a:lvl4pPr marL="16002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4pPr>
            <a:lvl5pPr marL="2057400" indent="-228600" eaLnBrk="0" hangingPunct="0">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5pPr>
            <a:lvl6pPr marL="25146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6pPr>
            <a:lvl7pPr marL="29718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7pPr>
            <a:lvl8pPr marL="34290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8pPr>
            <a:lvl9pPr marL="3886200" indent="-228600" eaLnBrk="0" fontAlgn="base" hangingPunct="0">
              <a:spcBef>
                <a:spcPct val="0"/>
              </a:spcBef>
              <a:spcAft>
                <a:spcPct val="0"/>
              </a:spcAft>
              <a:tabLst>
                <a:tab pos="76200" algn="ctr"/>
                <a:tab pos="838200" algn="ctr"/>
                <a:tab pos="1571625" algn="ctr"/>
                <a:tab pos="2314575" algn="ctr"/>
                <a:tab pos="3038475" algn="ctr"/>
                <a:tab pos="3781425" algn="ctr"/>
                <a:tab pos="4524375" algn="ctr"/>
                <a:tab pos="5238750" algn="ctr"/>
                <a:tab pos="5981700" algn="ctr"/>
                <a:tab pos="6715125" algn="ctr"/>
              </a:tabLst>
              <a:defRPr>
                <a:solidFill>
                  <a:schemeClr val="tx1"/>
                </a:solidFill>
                <a:latin typeface="Arial" charset="0"/>
              </a:defRPr>
            </a:lvl9pPr>
          </a:lstStyle>
          <a:p>
            <a:pPr algn="ctr" eaLnBrk="1" hangingPunct="1">
              <a:defRPr/>
            </a:pPr>
            <a:r>
              <a:rPr lang="en-GB" sz="1200" kern="0" dirty="0">
                <a:solidFill>
                  <a:srgbClr val="000000"/>
                </a:solidFill>
              </a:rPr>
              <a:t>27</a:t>
            </a:r>
          </a:p>
        </p:txBody>
      </p:sp>
      <p:graphicFrame>
        <p:nvGraphicFramePr>
          <p:cNvPr id="307" name="Table 306"/>
          <p:cNvGraphicFramePr>
            <a:graphicFrameLocks noGrp="1"/>
          </p:cNvGraphicFramePr>
          <p:nvPr/>
        </p:nvGraphicFramePr>
        <p:xfrm>
          <a:off x="5844522" y="1689333"/>
          <a:ext cx="4424433" cy="1133811"/>
        </p:xfrm>
        <a:graphic>
          <a:graphicData uri="http://schemas.openxmlformats.org/drawingml/2006/table">
            <a:tbl>
              <a:tblPr firstRow="1">
                <a:tableStyleId>{5C22544A-7EE6-4342-B048-85BDC9FD1C3A}</a:tableStyleId>
              </a:tblPr>
              <a:tblGrid>
                <a:gridCol w="1192700">
                  <a:extLst>
                    <a:ext uri="{9D8B030D-6E8A-4147-A177-3AD203B41FA5}">
                      <a16:colId xmlns:a16="http://schemas.microsoft.com/office/drawing/2014/main" val="20000"/>
                    </a:ext>
                  </a:extLst>
                </a:gridCol>
                <a:gridCol w="1588052">
                  <a:extLst>
                    <a:ext uri="{9D8B030D-6E8A-4147-A177-3AD203B41FA5}">
                      <a16:colId xmlns:a16="http://schemas.microsoft.com/office/drawing/2014/main" val="20001"/>
                    </a:ext>
                  </a:extLst>
                </a:gridCol>
                <a:gridCol w="1643681">
                  <a:extLst>
                    <a:ext uri="{9D8B030D-6E8A-4147-A177-3AD203B41FA5}">
                      <a16:colId xmlns:a16="http://schemas.microsoft.com/office/drawing/2014/main" val="20002"/>
                    </a:ext>
                  </a:extLst>
                </a:gridCol>
              </a:tblGrid>
              <a:tr h="425151">
                <a:tc>
                  <a:txBody>
                    <a:bodyPr/>
                    <a:lstStyle/>
                    <a:p>
                      <a:endParaRPr lang="en-GB" sz="1100" b="1" dirty="0">
                        <a:latin typeface="+mn-lt"/>
                      </a:endParaRPr>
                    </a:p>
                  </a:txBody>
                  <a:tcPr marT="34290" marB="34290">
                    <a:lnL w="12700" cmpd="sng">
                      <a:noFill/>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GB" sz="1100" dirty="0">
                          <a:solidFill>
                            <a:schemeClr val="bg1"/>
                          </a:solidFill>
                        </a:rPr>
                        <a:t>LUX-Lung 3</a:t>
                      </a:r>
                      <a:r>
                        <a:rPr lang="en-GB" sz="1100" baseline="30000" dirty="0">
                          <a:solidFill>
                            <a:schemeClr val="bg1"/>
                          </a:solidFill>
                        </a:rPr>
                        <a:t>1</a:t>
                      </a:r>
                      <a:r>
                        <a:rPr lang="en-GB" sz="1100" dirty="0">
                          <a:solidFill>
                            <a:schemeClr val="bg1"/>
                          </a:solidFill>
                        </a:rPr>
                        <a:t> (n=345)</a:t>
                      </a:r>
                    </a:p>
                    <a:p>
                      <a:pPr algn="ctr"/>
                      <a:r>
                        <a:rPr lang="en-GB" sz="1100" dirty="0">
                          <a:solidFill>
                            <a:schemeClr val="bg1"/>
                          </a:solidFill>
                        </a:rPr>
                        <a:t> Afatinib vs Cis/Pem</a:t>
                      </a:r>
                      <a:endParaRPr lang="en-GB" sz="1100" b="1" dirty="0">
                        <a:solidFill>
                          <a:schemeClr val="bg1"/>
                        </a:solidFill>
                        <a:latin typeface="+mn-lt"/>
                      </a:endParaRPr>
                    </a:p>
                  </a:txBody>
                  <a:tcPr marT="34290" marB="3429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GB" sz="1100" dirty="0">
                          <a:solidFill>
                            <a:schemeClr val="bg1"/>
                          </a:solidFill>
                        </a:rPr>
                        <a:t>LUX-Lung 6</a:t>
                      </a:r>
                      <a:r>
                        <a:rPr lang="en-GB" sz="1100" baseline="30000" dirty="0">
                          <a:solidFill>
                            <a:schemeClr val="bg1"/>
                          </a:solidFill>
                        </a:rPr>
                        <a:t>2</a:t>
                      </a:r>
                      <a:r>
                        <a:rPr lang="en-GB" sz="1100" dirty="0">
                          <a:solidFill>
                            <a:schemeClr val="bg1"/>
                          </a:solidFill>
                        </a:rPr>
                        <a:t> (n=364)</a:t>
                      </a:r>
                    </a:p>
                    <a:p>
                      <a:pPr algn="ctr"/>
                      <a:r>
                        <a:rPr lang="en-GB" sz="1100" dirty="0">
                          <a:solidFill>
                            <a:schemeClr val="bg1"/>
                          </a:solidFill>
                        </a:rPr>
                        <a:t>Afatinib vs Cis/Gem</a:t>
                      </a:r>
                      <a:endParaRPr lang="en-GB" sz="1100" b="1" dirty="0">
                        <a:solidFill>
                          <a:schemeClr val="bg1"/>
                        </a:solidFill>
                        <a:latin typeface="+mn-lt"/>
                      </a:endParaRPr>
                    </a:p>
                  </a:txBody>
                  <a:tcPr marT="34290" marB="34290">
                    <a:lnL w="6350" cap="flat" cmpd="sng" algn="ctr">
                      <a:solidFill>
                        <a:schemeClr val="bg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38354">
                <a:tc>
                  <a:txBody>
                    <a:bodyPr/>
                    <a:lstStyle/>
                    <a:p>
                      <a:r>
                        <a:rPr lang="en-GB" sz="1100" b="1" dirty="0"/>
                        <a:t>Trung vị PFS </a:t>
                      </a:r>
                      <a:endParaRPr lang="en-GB" sz="1100" b="1" dirty="0">
                        <a:latin typeface="+mn-lt"/>
                      </a:endParaRPr>
                    </a:p>
                  </a:txBody>
                  <a:tcPr marT="34290" marB="34290">
                    <a:lnL w="12700" cmpd="sng">
                      <a:noFill/>
                    </a:lnL>
                    <a:lnR w="6350" cap="flat" cmpd="sng" algn="ctr">
                      <a:solidFill>
                        <a:srgbClr val="595959"/>
                      </a:solidFill>
                      <a:prstDash val="solid"/>
                      <a:round/>
                      <a:headEnd type="none" w="med" len="med"/>
                      <a:tailEnd type="none" w="med" len="med"/>
                    </a:lnR>
                    <a:lnT w="38100" cmpd="sng">
                      <a:noFill/>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t>11,1 vs 6,9</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38100" cmpd="sng">
                      <a:noFill/>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t>11,0 vs 5,6 </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12700" cmpd="sng">
                      <a:noFill/>
                    </a:lnR>
                    <a:lnT w="38100" cmpd="sng">
                      <a:noFill/>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38354">
                <a:tc>
                  <a:txBody>
                    <a:bodyPr/>
                    <a:lstStyle/>
                    <a:p>
                      <a:r>
                        <a:rPr lang="en-GB" sz="1100" b="1" dirty="0">
                          <a:solidFill>
                            <a:schemeClr val="accent2">
                              <a:lumMod val="75000"/>
                            </a:schemeClr>
                          </a:solidFill>
                        </a:rPr>
                        <a:t>HR cho PFS</a:t>
                      </a:r>
                      <a:endParaRPr lang="en-GB" sz="1100" b="1" dirty="0">
                        <a:solidFill>
                          <a:schemeClr val="accent2">
                            <a:lumMod val="75000"/>
                          </a:schemeClr>
                        </a:solidFill>
                        <a:latin typeface="+mn-lt"/>
                      </a:endParaRPr>
                    </a:p>
                  </a:txBody>
                  <a:tcPr marT="34290" marB="34290">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accent2">
                              <a:lumMod val="75000"/>
                            </a:schemeClr>
                          </a:solidFill>
                        </a:rPr>
                        <a:t>0,58,</a:t>
                      </a:r>
                      <a:r>
                        <a:rPr lang="en-GB" sz="1100" dirty="0">
                          <a:solidFill>
                            <a:schemeClr val="accent2">
                              <a:lumMod val="75000"/>
                            </a:schemeClr>
                          </a:solidFill>
                        </a:rPr>
                        <a:t> </a:t>
                      </a:r>
                      <a:r>
                        <a:rPr lang="en-GB" sz="1100" i="1" dirty="0">
                          <a:solidFill>
                            <a:schemeClr val="accent2">
                              <a:lumMod val="75000"/>
                            </a:schemeClr>
                          </a:solidFill>
                        </a:rPr>
                        <a:t>P</a:t>
                      </a:r>
                      <a:r>
                        <a:rPr lang="en-GB" sz="1100" dirty="0">
                          <a:solidFill>
                            <a:schemeClr val="accent2">
                              <a:lumMod val="75000"/>
                            </a:schemeClr>
                          </a:solidFill>
                        </a:rPr>
                        <a:t>&lt;0,001</a:t>
                      </a:r>
                      <a:endParaRPr lang="en-GB" sz="1100" b="1" dirty="0">
                        <a:solidFill>
                          <a:schemeClr val="accent2">
                            <a:lumMod val="75000"/>
                          </a:schemeClr>
                        </a:solidFill>
                        <a:latin typeface="+mn-lt"/>
                      </a:endParaRPr>
                    </a:p>
                  </a:txBody>
                  <a:tcPr marT="34290" marB="34290">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dirty="0">
                          <a:solidFill>
                            <a:schemeClr val="accent2">
                              <a:lumMod val="75000"/>
                            </a:schemeClr>
                          </a:solidFill>
                        </a:rPr>
                        <a:t>0,28,</a:t>
                      </a:r>
                      <a:r>
                        <a:rPr lang="en-GB" sz="1100" dirty="0">
                          <a:solidFill>
                            <a:schemeClr val="accent2">
                              <a:lumMod val="75000"/>
                            </a:schemeClr>
                          </a:solidFill>
                        </a:rPr>
                        <a:t> </a:t>
                      </a:r>
                      <a:r>
                        <a:rPr lang="en-GB" sz="1100" i="1" dirty="0">
                          <a:solidFill>
                            <a:schemeClr val="accent2">
                              <a:lumMod val="75000"/>
                            </a:schemeClr>
                          </a:solidFill>
                        </a:rPr>
                        <a:t>P</a:t>
                      </a:r>
                      <a:r>
                        <a:rPr lang="en-GB" sz="1100" dirty="0">
                          <a:solidFill>
                            <a:schemeClr val="accent2">
                              <a:lumMod val="75000"/>
                            </a:schemeClr>
                          </a:solidFill>
                        </a:rPr>
                        <a:t>&lt;0,0001</a:t>
                      </a:r>
                      <a:endParaRPr lang="en-GB" sz="1100" b="1" dirty="0">
                        <a:solidFill>
                          <a:schemeClr val="accent2">
                            <a:lumMod val="75000"/>
                          </a:schemeClr>
                        </a:solidFill>
                        <a:latin typeface="+mn-lt"/>
                      </a:endParaRPr>
                    </a:p>
                  </a:txBody>
                  <a:tcPr marT="34290" marB="34290">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38354">
                <a:tc>
                  <a:txBody>
                    <a:bodyPr/>
                    <a:lstStyle/>
                    <a:p>
                      <a:r>
                        <a:rPr lang="en-GB" sz="1100" b="1" dirty="0"/>
                        <a:t>PFS 12 tháng </a:t>
                      </a:r>
                      <a:r>
                        <a:rPr lang="en-GB" sz="1100" b="1" baseline="30000" dirty="0"/>
                        <a:t>3</a:t>
                      </a:r>
                      <a:endParaRPr lang="en-GB" sz="1100" b="1" dirty="0">
                        <a:latin typeface="+mn-lt"/>
                      </a:endParaRPr>
                    </a:p>
                  </a:txBody>
                  <a:tcPr marT="34290" marB="34290">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100" b="1" dirty="0"/>
                        <a:t>47% vs 22%</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100" b="1" dirty="0"/>
                        <a:t>47% vs 2%</a:t>
                      </a:r>
                      <a:endParaRPr lang="en-GB" sz="1100" b="1" dirty="0">
                        <a:latin typeface="+mn-lt"/>
                      </a:endParaRPr>
                    </a:p>
                  </a:txBody>
                  <a:tcPr marT="34290" marB="34290">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308" name="TextBox 12"/>
          <p:cNvSpPr txBox="1">
            <a:spLocks noChangeArrowheads="1"/>
          </p:cNvSpPr>
          <p:nvPr/>
        </p:nvSpPr>
        <p:spPr bwMode="auto">
          <a:xfrm>
            <a:off x="1646464" y="5122716"/>
            <a:ext cx="8432800" cy="507831"/>
          </a:xfrm>
          <a:prstGeom prst="rect">
            <a:avLst/>
          </a:prstGeom>
          <a:noFill/>
          <a:ln>
            <a:noFill/>
          </a:ln>
        </p:spPr>
        <p:txBody>
          <a:bodyPr>
            <a:spAutoFit/>
          </a:bodyPr>
          <a:lstStyle>
            <a:lvl1pPr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1pPr>
            <a:lvl2pPr marL="742950" indent="-28575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2pPr>
            <a:lvl3pPr marL="11430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3pPr>
            <a:lvl4pPr marL="16002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4pPr>
            <a:lvl5pPr marL="20574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5pPr>
            <a:lvl6pPr marL="25146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6pPr>
            <a:lvl7pPr marL="29718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7pPr>
            <a:lvl8pPr marL="34290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8pPr>
            <a:lvl9pPr marL="38862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9pPr>
          </a:lstStyle>
          <a:p>
            <a:pPr marL="60325" eaLnBrk="1" hangingPunct="1">
              <a:tabLst>
                <a:tab pos="1625600" algn="ctr"/>
                <a:tab pos="2324100" algn="ctr"/>
                <a:tab pos="3016250" algn="ctr"/>
                <a:tab pos="3721100" algn="ctr"/>
                <a:tab pos="4413250" algn="ctr"/>
                <a:tab pos="5105400" algn="ctr"/>
                <a:tab pos="5797550" algn="ctr"/>
                <a:tab pos="6470650" algn="ctr"/>
                <a:tab pos="7162800" algn="ctr"/>
                <a:tab pos="7861300" algn="ctr"/>
              </a:tabLst>
            </a:pPr>
            <a:r>
              <a:rPr lang="en-GB" sz="900" b="1" dirty="0">
                <a:solidFill>
                  <a:srgbClr val="000000"/>
                </a:solidFill>
              </a:rPr>
              <a:t>Số có nguy cơ:</a:t>
            </a:r>
            <a:br>
              <a:rPr lang="en-GB" sz="900" b="1" dirty="0">
                <a:solidFill>
                  <a:srgbClr val="000000"/>
                </a:solidFill>
              </a:rPr>
            </a:br>
            <a:r>
              <a:rPr lang="en-GB" sz="900" b="1" dirty="0">
                <a:solidFill>
                  <a:srgbClr val="00B0F0"/>
                </a:solidFill>
              </a:rPr>
              <a:t>Afatinib (LL3) 	230	180	151	120	77	50	31	10	3	0</a:t>
            </a:r>
            <a:br>
              <a:rPr lang="en-GB" sz="900" b="1" dirty="0">
                <a:solidFill>
                  <a:srgbClr val="00B0F0"/>
                </a:solidFill>
              </a:rPr>
            </a:br>
            <a:r>
              <a:rPr lang="en-GB" sz="900" b="1" dirty="0">
                <a:solidFill>
                  <a:srgbClr val="FF0000"/>
                </a:solidFill>
              </a:rPr>
              <a:t>Cis/pem (LL3)	115	72	41	21	11	7	3	2	0	0</a:t>
            </a:r>
          </a:p>
        </p:txBody>
      </p:sp>
      <p:sp>
        <p:nvSpPr>
          <p:cNvPr id="312" name="Rectangle 1"/>
          <p:cNvSpPr>
            <a:spLocks noChangeArrowheads="1"/>
          </p:cNvSpPr>
          <p:nvPr/>
        </p:nvSpPr>
        <p:spPr bwMode="auto">
          <a:xfrm>
            <a:off x="1669585" y="6086096"/>
            <a:ext cx="6853775" cy="199303"/>
          </a:xfrm>
          <a:prstGeom prst="rect">
            <a:avLst/>
          </a:prstGeom>
          <a:noFill/>
          <a:ln w="9525">
            <a:noFill/>
            <a:miter lim="800000"/>
            <a:headEnd/>
            <a:tailEnd/>
          </a:ln>
        </p:spPr>
        <p:txBody>
          <a:bodyPr wrap="square" lIns="0" tIns="0" rIns="0" bIns="0" anchor="b" anchorCtr="0">
            <a:noAutofit/>
          </a:bodyPr>
          <a:lstStyle/>
          <a:p>
            <a:pPr>
              <a:spcAft>
                <a:spcPts val="300"/>
              </a:spcAft>
            </a:pPr>
            <a:r>
              <a:rPr lang="en-US" sz="1000" i="1" dirty="0">
                <a:solidFill>
                  <a:srgbClr val="000000"/>
                </a:solidFill>
              </a:rPr>
              <a:t>PFS = sống </a:t>
            </a:r>
            <a:r>
              <a:rPr lang="en-US" sz="1000" i="1" dirty="0" err="1">
                <a:solidFill>
                  <a:srgbClr val="000000"/>
                </a:solidFill>
              </a:rPr>
              <a:t>còn</a:t>
            </a:r>
            <a:r>
              <a:rPr lang="en-US" sz="1000" i="1" dirty="0">
                <a:solidFill>
                  <a:srgbClr val="000000"/>
                </a:solidFill>
              </a:rPr>
              <a:t> </a:t>
            </a:r>
            <a:r>
              <a:rPr lang="en-US" sz="1000" i="1" dirty="0" err="1">
                <a:solidFill>
                  <a:srgbClr val="000000"/>
                </a:solidFill>
              </a:rPr>
              <a:t>không</a:t>
            </a:r>
            <a:r>
              <a:rPr lang="en-US" sz="1000" i="1" dirty="0">
                <a:solidFill>
                  <a:srgbClr val="000000"/>
                </a:solidFill>
              </a:rPr>
              <a:t> </a:t>
            </a:r>
            <a:r>
              <a:rPr lang="en-US" sz="1000" i="1" dirty="0" err="1">
                <a:solidFill>
                  <a:srgbClr val="000000"/>
                </a:solidFill>
              </a:rPr>
              <a:t>bệnh</a:t>
            </a:r>
            <a:r>
              <a:rPr lang="en-US" sz="1000" i="1" dirty="0">
                <a:solidFill>
                  <a:srgbClr val="000000"/>
                </a:solidFill>
              </a:rPr>
              <a:t> </a:t>
            </a:r>
            <a:r>
              <a:rPr lang="en-US" sz="1000" i="1" dirty="0" err="1">
                <a:solidFill>
                  <a:srgbClr val="000000"/>
                </a:solidFill>
              </a:rPr>
              <a:t>tiến</a:t>
            </a:r>
            <a:r>
              <a:rPr lang="en-US" sz="1000" i="1" dirty="0">
                <a:solidFill>
                  <a:srgbClr val="000000"/>
                </a:solidFill>
              </a:rPr>
              <a:t> </a:t>
            </a:r>
            <a:r>
              <a:rPr lang="en-US" sz="1000" i="1" dirty="0" err="1">
                <a:solidFill>
                  <a:srgbClr val="000000"/>
                </a:solidFill>
              </a:rPr>
              <a:t>triển</a:t>
            </a:r>
            <a:r>
              <a:rPr lang="en-US" sz="1000" i="1" dirty="0">
                <a:solidFill>
                  <a:srgbClr val="000000"/>
                </a:solidFill>
              </a:rPr>
              <a:t>.</a:t>
            </a:r>
          </a:p>
        </p:txBody>
      </p:sp>
      <p:grpSp>
        <p:nvGrpSpPr>
          <p:cNvPr id="19" name="Group 18"/>
          <p:cNvGrpSpPr/>
          <p:nvPr/>
        </p:nvGrpSpPr>
        <p:grpSpPr>
          <a:xfrm>
            <a:off x="8373218" y="3343656"/>
            <a:ext cx="1996879" cy="372410"/>
            <a:chOff x="6947364" y="3041159"/>
            <a:chExt cx="1996879" cy="372410"/>
          </a:xfrm>
        </p:grpSpPr>
        <p:sp>
          <p:nvSpPr>
            <p:cNvPr id="321" name="TextBox 304"/>
            <p:cNvSpPr txBox="1">
              <a:spLocks noChangeArrowheads="1"/>
            </p:cNvSpPr>
            <p:nvPr/>
          </p:nvSpPr>
          <p:spPr bwMode="auto">
            <a:xfrm>
              <a:off x="7346891" y="3041159"/>
              <a:ext cx="1597352" cy="372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pPr>
              <a:r>
                <a:rPr lang="en-GB" sz="1100" b="1" dirty="0">
                  <a:solidFill>
                    <a:srgbClr val="0070C0"/>
                  </a:solidFill>
                </a:rPr>
                <a:t>Afatinib LUX-Lung 6</a:t>
              </a:r>
              <a:endParaRPr lang="en-GB" sz="1100" b="1" dirty="0">
                <a:solidFill>
                  <a:srgbClr val="0070C0"/>
                </a:solidFill>
                <a:sym typeface="Symbol" pitchFamily="18" charset="2"/>
              </a:endParaRPr>
            </a:p>
            <a:p>
              <a:pPr eaLnBrk="1" hangingPunct="1">
                <a:lnSpc>
                  <a:spcPct val="110000"/>
                </a:lnSpc>
              </a:pPr>
              <a:r>
                <a:rPr lang="en-GB" sz="1100" b="1" dirty="0">
                  <a:solidFill>
                    <a:srgbClr val="C00000"/>
                  </a:solidFill>
                </a:rPr>
                <a:t>Cis/gem LUX-Lung 6</a:t>
              </a:r>
            </a:p>
          </p:txBody>
        </p:sp>
        <p:sp>
          <p:nvSpPr>
            <p:cNvPr id="322" name="Line 81"/>
            <p:cNvSpPr>
              <a:spLocks noChangeShapeType="1"/>
            </p:cNvSpPr>
            <p:nvPr/>
          </p:nvSpPr>
          <p:spPr bwMode="auto">
            <a:xfrm rot="5400000" flipV="1">
              <a:off x="7116057" y="2967338"/>
              <a:ext cx="0" cy="337385"/>
            </a:xfrm>
            <a:prstGeom prst="line">
              <a:avLst/>
            </a:prstGeom>
            <a:noFill/>
            <a:ln w="31750" cap="flat">
              <a:solidFill>
                <a:srgbClr val="0070C0"/>
              </a:solidFill>
              <a:prstDash val="solid"/>
              <a:miter lim="800000"/>
              <a:headEnd/>
              <a:tailEnd/>
            </a:ln>
          </p:spPr>
          <p:txBody>
            <a:bodyPr/>
            <a:lstStyle/>
            <a:p>
              <a:pPr>
                <a:defRPr/>
              </a:pPr>
              <a:endParaRPr lang="en-GB" dirty="0">
                <a:solidFill>
                  <a:srgbClr val="000000"/>
                </a:solidFill>
              </a:endParaRPr>
            </a:p>
          </p:txBody>
        </p:sp>
        <p:sp>
          <p:nvSpPr>
            <p:cNvPr id="323" name="Line 81"/>
            <p:cNvSpPr>
              <a:spLocks noChangeShapeType="1"/>
            </p:cNvSpPr>
            <p:nvPr/>
          </p:nvSpPr>
          <p:spPr bwMode="auto">
            <a:xfrm rot="5400000" flipV="1">
              <a:off x="7116057" y="3154734"/>
              <a:ext cx="0" cy="337385"/>
            </a:xfrm>
            <a:prstGeom prst="line">
              <a:avLst/>
            </a:prstGeom>
            <a:noFill/>
            <a:ln w="31750" cap="flat" cmpd="sng">
              <a:solidFill>
                <a:srgbClr val="C00000"/>
              </a:solidFill>
              <a:prstDash val="solid"/>
              <a:miter lim="800000"/>
              <a:headEnd/>
              <a:tailEnd/>
            </a:ln>
          </p:spPr>
          <p:txBody>
            <a:bodyPr/>
            <a:lstStyle/>
            <a:p>
              <a:pPr>
                <a:defRPr/>
              </a:pPr>
              <a:endParaRPr lang="en-GB" dirty="0">
                <a:solidFill>
                  <a:srgbClr val="000000"/>
                </a:solidFill>
              </a:endParaRPr>
            </a:p>
          </p:txBody>
        </p:sp>
      </p:grpSp>
      <p:grpSp>
        <p:nvGrpSpPr>
          <p:cNvPr id="25" name="Group 24"/>
          <p:cNvGrpSpPr/>
          <p:nvPr/>
        </p:nvGrpSpPr>
        <p:grpSpPr>
          <a:xfrm>
            <a:off x="3353568" y="1985236"/>
            <a:ext cx="5753452" cy="2654665"/>
            <a:chOff x="1927720" y="1958603"/>
            <a:chExt cx="5753452" cy="2654665"/>
          </a:xfrm>
        </p:grpSpPr>
        <p:cxnSp>
          <p:nvCxnSpPr>
            <p:cNvPr id="320" name="Straight Connector 319"/>
            <p:cNvCxnSpPr/>
            <p:nvPr/>
          </p:nvCxnSpPr>
          <p:spPr bwMode="auto">
            <a:xfrm flipH="1" flipV="1">
              <a:off x="4704426" y="3374947"/>
              <a:ext cx="5971" cy="1238321"/>
            </a:xfrm>
            <a:prstGeom prst="line">
              <a:avLst/>
            </a:prstGeom>
            <a:ln>
              <a:solidFill>
                <a:schemeClr val="accent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23" name="Group 22"/>
            <p:cNvGrpSpPr/>
            <p:nvPr/>
          </p:nvGrpSpPr>
          <p:grpSpPr>
            <a:xfrm>
              <a:off x="1927720" y="1958603"/>
              <a:ext cx="5753452" cy="2643467"/>
              <a:chOff x="1927720" y="1958603"/>
              <a:chExt cx="5753452" cy="2643467"/>
            </a:xfrm>
          </p:grpSpPr>
          <p:sp>
            <p:nvSpPr>
              <p:cNvPr id="41" name="Freeform 173"/>
              <p:cNvSpPr>
                <a:spLocks/>
              </p:cNvSpPr>
              <p:nvPr/>
            </p:nvSpPr>
            <p:spPr bwMode="auto">
              <a:xfrm>
                <a:off x="1929212" y="1958603"/>
                <a:ext cx="5751960" cy="2219124"/>
              </a:xfrm>
              <a:custGeom>
                <a:avLst/>
                <a:gdLst>
                  <a:gd name="T0" fmla="*/ 3401 w 3853"/>
                  <a:gd name="T1" fmla="*/ 1934 h 1982"/>
                  <a:gd name="T2" fmla="*/ 2975 w 3853"/>
                  <a:gd name="T3" fmla="*/ 1873 h 1982"/>
                  <a:gd name="T4" fmla="*/ 2968 w 3853"/>
                  <a:gd name="T5" fmla="*/ 1811 h 1982"/>
                  <a:gd name="T6" fmla="*/ 2952 w 3853"/>
                  <a:gd name="T7" fmla="*/ 1790 h 1982"/>
                  <a:gd name="T8" fmla="*/ 2924 w 3853"/>
                  <a:gd name="T9" fmla="*/ 1745 h 1982"/>
                  <a:gd name="T10" fmla="*/ 2554 w 3853"/>
                  <a:gd name="T11" fmla="*/ 1719 h 1982"/>
                  <a:gd name="T12" fmla="*/ 2547 w 3853"/>
                  <a:gd name="T13" fmla="*/ 1650 h 1982"/>
                  <a:gd name="T14" fmla="*/ 2533 w 3853"/>
                  <a:gd name="T15" fmla="*/ 1612 h 1982"/>
                  <a:gd name="T16" fmla="*/ 2505 w 3853"/>
                  <a:gd name="T17" fmla="*/ 1574 h 1982"/>
                  <a:gd name="T18" fmla="*/ 2133 w 3853"/>
                  <a:gd name="T19" fmla="*/ 1560 h 1982"/>
                  <a:gd name="T20" fmla="*/ 2124 w 3853"/>
                  <a:gd name="T21" fmla="*/ 1432 h 1982"/>
                  <a:gd name="T22" fmla="*/ 2112 w 3853"/>
                  <a:gd name="T23" fmla="*/ 1352 h 1982"/>
                  <a:gd name="T24" fmla="*/ 2093 w 3853"/>
                  <a:gd name="T25" fmla="*/ 1302 h 1982"/>
                  <a:gd name="T26" fmla="*/ 1920 w 3853"/>
                  <a:gd name="T27" fmla="*/ 1297 h 1982"/>
                  <a:gd name="T28" fmla="*/ 1895 w 3853"/>
                  <a:gd name="T29" fmla="*/ 1267 h 1982"/>
                  <a:gd name="T30" fmla="*/ 1712 w 3853"/>
                  <a:gd name="T31" fmla="*/ 1257 h 1982"/>
                  <a:gd name="T32" fmla="*/ 1700 w 3853"/>
                  <a:gd name="T33" fmla="*/ 1186 h 1982"/>
                  <a:gd name="T34" fmla="*/ 1665 w 3853"/>
                  <a:gd name="T35" fmla="*/ 1151 h 1982"/>
                  <a:gd name="T36" fmla="*/ 1532 w 3853"/>
                  <a:gd name="T37" fmla="*/ 1106 h 1982"/>
                  <a:gd name="T38" fmla="*/ 1485 w 3853"/>
                  <a:gd name="T39" fmla="*/ 1091 h 1982"/>
                  <a:gd name="T40" fmla="*/ 1478 w 3853"/>
                  <a:gd name="T41" fmla="*/ 992 h 1982"/>
                  <a:gd name="T42" fmla="*/ 1466 w 3853"/>
                  <a:gd name="T43" fmla="*/ 980 h 1982"/>
                  <a:gd name="T44" fmla="*/ 1464 w 3853"/>
                  <a:gd name="T45" fmla="*/ 945 h 1982"/>
                  <a:gd name="T46" fmla="*/ 1296 w 3853"/>
                  <a:gd name="T47" fmla="*/ 933 h 1982"/>
                  <a:gd name="T48" fmla="*/ 1282 w 3853"/>
                  <a:gd name="T49" fmla="*/ 907 h 1982"/>
                  <a:gd name="T50" fmla="*/ 1265 w 3853"/>
                  <a:gd name="T51" fmla="*/ 836 h 1982"/>
                  <a:gd name="T52" fmla="*/ 1258 w 3853"/>
                  <a:gd name="T53" fmla="*/ 769 h 1982"/>
                  <a:gd name="T54" fmla="*/ 1197 w 3853"/>
                  <a:gd name="T55" fmla="*/ 724 h 1982"/>
                  <a:gd name="T56" fmla="*/ 1109 w 3853"/>
                  <a:gd name="T57" fmla="*/ 698 h 1982"/>
                  <a:gd name="T58" fmla="*/ 1076 w 3853"/>
                  <a:gd name="T59" fmla="*/ 686 h 1982"/>
                  <a:gd name="T60" fmla="*/ 1071 w 3853"/>
                  <a:gd name="T61" fmla="*/ 611 h 1982"/>
                  <a:gd name="T62" fmla="*/ 1048 w 3853"/>
                  <a:gd name="T63" fmla="*/ 573 h 1982"/>
                  <a:gd name="T64" fmla="*/ 1031 w 3853"/>
                  <a:gd name="T65" fmla="*/ 556 h 1982"/>
                  <a:gd name="T66" fmla="*/ 868 w 3853"/>
                  <a:gd name="T67" fmla="*/ 542 h 1982"/>
                  <a:gd name="T68" fmla="*/ 858 w 3853"/>
                  <a:gd name="T69" fmla="*/ 452 h 1982"/>
                  <a:gd name="T70" fmla="*/ 837 w 3853"/>
                  <a:gd name="T71" fmla="*/ 421 h 1982"/>
                  <a:gd name="T72" fmla="*/ 833 w 3853"/>
                  <a:gd name="T73" fmla="*/ 381 h 1982"/>
                  <a:gd name="T74" fmla="*/ 818 w 3853"/>
                  <a:gd name="T75" fmla="*/ 367 h 1982"/>
                  <a:gd name="T76" fmla="*/ 730 w 3853"/>
                  <a:gd name="T77" fmla="*/ 346 h 1982"/>
                  <a:gd name="T78" fmla="*/ 683 w 3853"/>
                  <a:gd name="T79" fmla="*/ 338 h 1982"/>
                  <a:gd name="T80" fmla="*/ 666 w 3853"/>
                  <a:gd name="T81" fmla="*/ 322 h 1982"/>
                  <a:gd name="T82" fmla="*/ 655 w 3853"/>
                  <a:gd name="T83" fmla="*/ 312 h 1982"/>
                  <a:gd name="T84" fmla="*/ 643 w 3853"/>
                  <a:gd name="T85" fmla="*/ 253 h 1982"/>
                  <a:gd name="T86" fmla="*/ 620 w 3853"/>
                  <a:gd name="T87" fmla="*/ 215 h 1982"/>
                  <a:gd name="T88" fmla="*/ 610 w 3853"/>
                  <a:gd name="T89" fmla="*/ 170 h 1982"/>
                  <a:gd name="T90" fmla="*/ 421 w 3853"/>
                  <a:gd name="T91" fmla="*/ 156 h 1982"/>
                  <a:gd name="T92" fmla="*/ 411 w 3853"/>
                  <a:gd name="T93" fmla="*/ 111 h 1982"/>
                  <a:gd name="T94" fmla="*/ 234 w 3853"/>
                  <a:gd name="T95" fmla="*/ 102 h 1982"/>
                  <a:gd name="T96" fmla="*/ 220 w 3853"/>
                  <a:gd name="T97" fmla="*/ 90 h 1982"/>
                  <a:gd name="T98" fmla="*/ 203 w 3853"/>
                  <a:gd name="T99" fmla="*/ 52 h 1982"/>
                  <a:gd name="T100" fmla="*/ 194 w 3853"/>
                  <a:gd name="T101" fmla="*/ 19 h 1982"/>
                  <a:gd name="T102" fmla="*/ 44 w 3853"/>
                  <a:gd name="T103" fmla="*/ 12 h 1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53" h="1982">
                    <a:moveTo>
                      <a:pt x="3853" y="1982"/>
                    </a:moveTo>
                    <a:lnTo>
                      <a:pt x="3401" y="1982"/>
                    </a:lnTo>
                    <a:lnTo>
                      <a:pt x="3401" y="1934"/>
                    </a:lnTo>
                    <a:lnTo>
                      <a:pt x="3380" y="1934"/>
                    </a:lnTo>
                    <a:lnTo>
                      <a:pt x="3380" y="1873"/>
                    </a:lnTo>
                    <a:lnTo>
                      <a:pt x="2975" y="1873"/>
                    </a:lnTo>
                    <a:lnTo>
                      <a:pt x="2975" y="1840"/>
                    </a:lnTo>
                    <a:lnTo>
                      <a:pt x="2968" y="1840"/>
                    </a:lnTo>
                    <a:lnTo>
                      <a:pt x="2968" y="1811"/>
                    </a:lnTo>
                    <a:lnTo>
                      <a:pt x="2964" y="1811"/>
                    </a:lnTo>
                    <a:lnTo>
                      <a:pt x="2964" y="1790"/>
                    </a:lnTo>
                    <a:lnTo>
                      <a:pt x="2952" y="1790"/>
                    </a:lnTo>
                    <a:lnTo>
                      <a:pt x="2952" y="1754"/>
                    </a:lnTo>
                    <a:lnTo>
                      <a:pt x="2924" y="1754"/>
                    </a:lnTo>
                    <a:lnTo>
                      <a:pt x="2924" y="1745"/>
                    </a:lnTo>
                    <a:lnTo>
                      <a:pt x="2678" y="1745"/>
                    </a:lnTo>
                    <a:lnTo>
                      <a:pt x="2678" y="1719"/>
                    </a:lnTo>
                    <a:lnTo>
                      <a:pt x="2554" y="1719"/>
                    </a:lnTo>
                    <a:lnTo>
                      <a:pt x="2554" y="1686"/>
                    </a:lnTo>
                    <a:lnTo>
                      <a:pt x="2547" y="1686"/>
                    </a:lnTo>
                    <a:lnTo>
                      <a:pt x="2547" y="1650"/>
                    </a:lnTo>
                    <a:lnTo>
                      <a:pt x="2540" y="1650"/>
                    </a:lnTo>
                    <a:lnTo>
                      <a:pt x="2540" y="1612"/>
                    </a:lnTo>
                    <a:lnTo>
                      <a:pt x="2533" y="1612"/>
                    </a:lnTo>
                    <a:lnTo>
                      <a:pt x="2533" y="1593"/>
                    </a:lnTo>
                    <a:lnTo>
                      <a:pt x="2505" y="1593"/>
                    </a:lnTo>
                    <a:lnTo>
                      <a:pt x="2505" y="1574"/>
                    </a:lnTo>
                    <a:lnTo>
                      <a:pt x="2262" y="1574"/>
                    </a:lnTo>
                    <a:lnTo>
                      <a:pt x="2262" y="1560"/>
                    </a:lnTo>
                    <a:lnTo>
                      <a:pt x="2133" y="1560"/>
                    </a:lnTo>
                    <a:lnTo>
                      <a:pt x="2133" y="1499"/>
                    </a:lnTo>
                    <a:lnTo>
                      <a:pt x="2124" y="1499"/>
                    </a:lnTo>
                    <a:lnTo>
                      <a:pt x="2124" y="1432"/>
                    </a:lnTo>
                    <a:lnTo>
                      <a:pt x="2119" y="1432"/>
                    </a:lnTo>
                    <a:lnTo>
                      <a:pt x="2119" y="1352"/>
                    </a:lnTo>
                    <a:lnTo>
                      <a:pt x="2112" y="1352"/>
                    </a:lnTo>
                    <a:lnTo>
                      <a:pt x="2112" y="1328"/>
                    </a:lnTo>
                    <a:lnTo>
                      <a:pt x="2093" y="1328"/>
                    </a:lnTo>
                    <a:lnTo>
                      <a:pt x="2093" y="1302"/>
                    </a:lnTo>
                    <a:lnTo>
                      <a:pt x="2009" y="1302"/>
                    </a:lnTo>
                    <a:lnTo>
                      <a:pt x="2009" y="1297"/>
                    </a:lnTo>
                    <a:lnTo>
                      <a:pt x="1920" y="1297"/>
                    </a:lnTo>
                    <a:lnTo>
                      <a:pt x="1920" y="1281"/>
                    </a:lnTo>
                    <a:lnTo>
                      <a:pt x="1895" y="1281"/>
                    </a:lnTo>
                    <a:lnTo>
                      <a:pt x="1895" y="1267"/>
                    </a:lnTo>
                    <a:lnTo>
                      <a:pt x="1803" y="1267"/>
                    </a:lnTo>
                    <a:lnTo>
                      <a:pt x="1803" y="1257"/>
                    </a:lnTo>
                    <a:lnTo>
                      <a:pt x="1712" y="1257"/>
                    </a:lnTo>
                    <a:lnTo>
                      <a:pt x="1712" y="1248"/>
                    </a:lnTo>
                    <a:lnTo>
                      <a:pt x="1700" y="1248"/>
                    </a:lnTo>
                    <a:lnTo>
                      <a:pt x="1700" y="1186"/>
                    </a:lnTo>
                    <a:lnTo>
                      <a:pt x="1693" y="1186"/>
                    </a:lnTo>
                    <a:lnTo>
                      <a:pt x="1693" y="1151"/>
                    </a:lnTo>
                    <a:lnTo>
                      <a:pt x="1665" y="1151"/>
                    </a:lnTo>
                    <a:lnTo>
                      <a:pt x="1665" y="1122"/>
                    </a:lnTo>
                    <a:lnTo>
                      <a:pt x="1532" y="1122"/>
                    </a:lnTo>
                    <a:lnTo>
                      <a:pt x="1532" y="1106"/>
                    </a:lnTo>
                    <a:lnTo>
                      <a:pt x="1490" y="1106"/>
                    </a:lnTo>
                    <a:lnTo>
                      <a:pt x="1490" y="1091"/>
                    </a:lnTo>
                    <a:lnTo>
                      <a:pt x="1485" y="1091"/>
                    </a:lnTo>
                    <a:lnTo>
                      <a:pt x="1485" y="1061"/>
                    </a:lnTo>
                    <a:lnTo>
                      <a:pt x="1478" y="1061"/>
                    </a:lnTo>
                    <a:lnTo>
                      <a:pt x="1478" y="992"/>
                    </a:lnTo>
                    <a:lnTo>
                      <a:pt x="1471" y="992"/>
                    </a:lnTo>
                    <a:lnTo>
                      <a:pt x="1471" y="980"/>
                    </a:lnTo>
                    <a:lnTo>
                      <a:pt x="1466" y="980"/>
                    </a:lnTo>
                    <a:lnTo>
                      <a:pt x="1466" y="956"/>
                    </a:lnTo>
                    <a:lnTo>
                      <a:pt x="1464" y="956"/>
                    </a:lnTo>
                    <a:lnTo>
                      <a:pt x="1464" y="945"/>
                    </a:lnTo>
                    <a:lnTo>
                      <a:pt x="1457" y="945"/>
                    </a:lnTo>
                    <a:lnTo>
                      <a:pt x="1457" y="933"/>
                    </a:lnTo>
                    <a:lnTo>
                      <a:pt x="1296" y="933"/>
                    </a:lnTo>
                    <a:lnTo>
                      <a:pt x="1296" y="926"/>
                    </a:lnTo>
                    <a:lnTo>
                      <a:pt x="1282" y="926"/>
                    </a:lnTo>
                    <a:lnTo>
                      <a:pt x="1282" y="907"/>
                    </a:lnTo>
                    <a:lnTo>
                      <a:pt x="1272" y="907"/>
                    </a:lnTo>
                    <a:lnTo>
                      <a:pt x="1272" y="836"/>
                    </a:lnTo>
                    <a:lnTo>
                      <a:pt x="1265" y="836"/>
                    </a:lnTo>
                    <a:lnTo>
                      <a:pt x="1265" y="821"/>
                    </a:lnTo>
                    <a:lnTo>
                      <a:pt x="1258" y="821"/>
                    </a:lnTo>
                    <a:lnTo>
                      <a:pt x="1258" y="769"/>
                    </a:lnTo>
                    <a:lnTo>
                      <a:pt x="1242" y="769"/>
                    </a:lnTo>
                    <a:lnTo>
                      <a:pt x="1242" y="724"/>
                    </a:lnTo>
                    <a:lnTo>
                      <a:pt x="1197" y="724"/>
                    </a:lnTo>
                    <a:lnTo>
                      <a:pt x="1197" y="710"/>
                    </a:lnTo>
                    <a:lnTo>
                      <a:pt x="1109" y="710"/>
                    </a:lnTo>
                    <a:lnTo>
                      <a:pt x="1109" y="698"/>
                    </a:lnTo>
                    <a:lnTo>
                      <a:pt x="1092" y="698"/>
                    </a:lnTo>
                    <a:lnTo>
                      <a:pt x="1092" y="686"/>
                    </a:lnTo>
                    <a:lnTo>
                      <a:pt x="1076" y="686"/>
                    </a:lnTo>
                    <a:lnTo>
                      <a:pt x="1076" y="663"/>
                    </a:lnTo>
                    <a:lnTo>
                      <a:pt x="1071" y="663"/>
                    </a:lnTo>
                    <a:lnTo>
                      <a:pt x="1071" y="611"/>
                    </a:lnTo>
                    <a:lnTo>
                      <a:pt x="1057" y="611"/>
                    </a:lnTo>
                    <a:lnTo>
                      <a:pt x="1057" y="573"/>
                    </a:lnTo>
                    <a:lnTo>
                      <a:pt x="1048" y="573"/>
                    </a:lnTo>
                    <a:lnTo>
                      <a:pt x="1048" y="563"/>
                    </a:lnTo>
                    <a:lnTo>
                      <a:pt x="1031" y="563"/>
                    </a:lnTo>
                    <a:lnTo>
                      <a:pt x="1031" y="556"/>
                    </a:lnTo>
                    <a:lnTo>
                      <a:pt x="898" y="556"/>
                    </a:lnTo>
                    <a:lnTo>
                      <a:pt x="898" y="542"/>
                    </a:lnTo>
                    <a:lnTo>
                      <a:pt x="868" y="542"/>
                    </a:lnTo>
                    <a:lnTo>
                      <a:pt x="868" y="518"/>
                    </a:lnTo>
                    <a:lnTo>
                      <a:pt x="858" y="518"/>
                    </a:lnTo>
                    <a:lnTo>
                      <a:pt x="858" y="452"/>
                    </a:lnTo>
                    <a:lnTo>
                      <a:pt x="851" y="452"/>
                    </a:lnTo>
                    <a:lnTo>
                      <a:pt x="851" y="421"/>
                    </a:lnTo>
                    <a:lnTo>
                      <a:pt x="837" y="421"/>
                    </a:lnTo>
                    <a:lnTo>
                      <a:pt x="837" y="398"/>
                    </a:lnTo>
                    <a:lnTo>
                      <a:pt x="833" y="398"/>
                    </a:lnTo>
                    <a:lnTo>
                      <a:pt x="833" y="381"/>
                    </a:lnTo>
                    <a:lnTo>
                      <a:pt x="828" y="381"/>
                    </a:lnTo>
                    <a:lnTo>
                      <a:pt x="828" y="367"/>
                    </a:lnTo>
                    <a:lnTo>
                      <a:pt x="818" y="367"/>
                    </a:lnTo>
                    <a:lnTo>
                      <a:pt x="818" y="360"/>
                    </a:lnTo>
                    <a:lnTo>
                      <a:pt x="730" y="360"/>
                    </a:lnTo>
                    <a:lnTo>
                      <a:pt x="730" y="346"/>
                    </a:lnTo>
                    <a:lnTo>
                      <a:pt x="692" y="346"/>
                    </a:lnTo>
                    <a:lnTo>
                      <a:pt x="692" y="338"/>
                    </a:lnTo>
                    <a:lnTo>
                      <a:pt x="683" y="338"/>
                    </a:lnTo>
                    <a:lnTo>
                      <a:pt x="683" y="329"/>
                    </a:lnTo>
                    <a:lnTo>
                      <a:pt x="666" y="329"/>
                    </a:lnTo>
                    <a:lnTo>
                      <a:pt x="666" y="322"/>
                    </a:lnTo>
                    <a:lnTo>
                      <a:pt x="662" y="322"/>
                    </a:lnTo>
                    <a:lnTo>
                      <a:pt x="662" y="312"/>
                    </a:lnTo>
                    <a:lnTo>
                      <a:pt x="655" y="312"/>
                    </a:lnTo>
                    <a:lnTo>
                      <a:pt x="655" y="305"/>
                    </a:lnTo>
                    <a:lnTo>
                      <a:pt x="643" y="305"/>
                    </a:lnTo>
                    <a:lnTo>
                      <a:pt x="643" y="253"/>
                    </a:lnTo>
                    <a:lnTo>
                      <a:pt x="634" y="253"/>
                    </a:lnTo>
                    <a:lnTo>
                      <a:pt x="634" y="215"/>
                    </a:lnTo>
                    <a:lnTo>
                      <a:pt x="620" y="215"/>
                    </a:lnTo>
                    <a:lnTo>
                      <a:pt x="620" y="201"/>
                    </a:lnTo>
                    <a:lnTo>
                      <a:pt x="610" y="201"/>
                    </a:lnTo>
                    <a:lnTo>
                      <a:pt x="610" y="170"/>
                    </a:lnTo>
                    <a:lnTo>
                      <a:pt x="435" y="170"/>
                    </a:lnTo>
                    <a:lnTo>
                      <a:pt x="435" y="156"/>
                    </a:lnTo>
                    <a:lnTo>
                      <a:pt x="421" y="156"/>
                    </a:lnTo>
                    <a:lnTo>
                      <a:pt x="421" y="132"/>
                    </a:lnTo>
                    <a:lnTo>
                      <a:pt x="411" y="132"/>
                    </a:lnTo>
                    <a:lnTo>
                      <a:pt x="411" y="111"/>
                    </a:lnTo>
                    <a:lnTo>
                      <a:pt x="395" y="111"/>
                    </a:lnTo>
                    <a:lnTo>
                      <a:pt x="395" y="102"/>
                    </a:lnTo>
                    <a:lnTo>
                      <a:pt x="234" y="102"/>
                    </a:lnTo>
                    <a:lnTo>
                      <a:pt x="234" y="95"/>
                    </a:lnTo>
                    <a:lnTo>
                      <a:pt x="220" y="95"/>
                    </a:lnTo>
                    <a:lnTo>
                      <a:pt x="220" y="90"/>
                    </a:lnTo>
                    <a:lnTo>
                      <a:pt x="210" y="90"/>
                    </a:lnTo>
                    <a:lnTo>
                      <a:pt x="210" y="52"/>
                    </a:lnTo>
                    <a:lnTo>
                      <a:pt x="203" y="52"/>
                    </a:lnTo>
                    <a:lnTo>
                      <a:pt x="203" y="40"/>
                    </a:lnTo>
                    <a:lnTo>
                      <a:pt x="194" y="40"/>
                    </a:lnTo>
                    <a:lnTo>
                      <a:pt x="194" y="19"/>
                    </a:lnTo>
                    <a:lnTo>
                      <a:pt x="156" y="19"/>
                    </a:lnTo>
                    <a:lnTo>
                      <a:pt x="156" y="12"/>
                    </a:lnTo>
                    <a:lnTo>
                      <a:pt x="44" y="12"/>
                    </a:lnTo>
                    <a:lnTo>
                      <a:pt x="44" y="0"/>
                    </a:lnTo>
                    <a:lnTo>
                      <a:pt x="0" y="0"/>
                    </a:lnTo>
                  </a:path>
                </a:pathLst>
              </a:custGeom>
              <a:noFill/>
              <a:ln w="28575" cap="flat">
                <a:solidFill>
                  <a:srgbClr val="0070C0"/>
                </a:solidFill>
                <a:prstDash val="solid"/>
                <a:miter lim="800000"/>
                <a:headEnd/>
                <a:tailEnd/>
              </a:ln>
            </p:spPr>
            <p:txBody>
              <a:bodyPr/>
              <a:lstStyle/>
              <a:p>
                <a:pPr>
                  <a:defRPr/>
                </a:pPr>
                <a:endParaRPr lang="en-GB" kern="0" dirty="0">
                  <a:solidFill>
                    <a:srgbClr val="003366"/>
                  </a:solidFill>
                </a:endParaRPr>
              </a:p>
            </p:txBody>
          </p:sp>
          <p:sp>
            <p:nvSpPr>
              <p:cNvPr id="361" name="Oval Callout 360"/>
              <p:cNvSpPr/>
              <p:nvPr/>
            </p:nvSpPr>
            <p:spPr>
              <a:xfrm>
                <a:off x="4605039" y="2840810"/>
                <a:ext cx="457200" cy="457200"/>
              </a:xfrm>
              <a:prstGeom prst="wedgeEllipseCallout">
                <a:avLst/>
              </a:prstGeom>
              <a:solidFill>
                <a:srgbClr val="0070C0"/>
              </a:solidFill>
              <a:ln w="19050" cap="rnd">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pPr algn="ctr" defTabSz="457200" fontAlgn="base">
                  <a:spcBef>
                    <a:spcPct val="0"/>
                  </a:spcBef>
                  <a:spcAft>
                    <a:spcPct val="0"/>
                  </a:spcAft>
                </a:pPr>
                <a:r>
                  <a:rPr lang="de-CH" sz="1400" b="1" dirty="0">
                    <a:solidFill>
                      <a:prstClr val="white"/>
                    </a:solidFill>
                    <a:ea typeface="ＭＳ Ｐゴシック" pitchFamily="34" charset="-128"/>
                  </a:rPr>
                  <a:t>47%</a:t>
                </a:r>
              </a:p>
            </p:txBody>
          </p:sp>
          <p:grpSp>
            <p:nvGrpSpPr>
              <p:cNvPr id="40" name="Group 258"/>
              <p:cNvGrpSpPr>
                <a:grpSpLocks/>
              </p:cNvGrpSpPr>
              <p:nvPr/>
            </p:nvGrpSpPr>
            <p:grpSpPr bwMode="auto">
              <a:xfrm>
                <a:off x="1927720" y="1958603"/>
                <a:ext cx="3488795" cy="2643467"/>
                <a:chOff x="1835784" y="1389056"/>
                <a:chExt cx="3709940" cy="3747922"/>
              </a:xfrm>
            </p:grpSpPr>
            <p:sp>
              <p:nvSpPr>
                <p:cNvPr id="105" name="Line 223"/>
                <p:cNvSpPr>
                  <a:spLocks noChangeShapeType="1"/>
                </p:cNvSpPr>
                <p:nvPr/>
              </p:nvSpPr>
              <p:spPr bwMode="auto">
                <a:xfrm>
                  <a:off x="2664449" y="2038314"/>
                  <a:ext cx="0" cy="95246"/>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06" name="Line 226"/>
                <p:cNvSpPr>
                  <a:spLocks noChangeShapeType="1"/>
                </p:cNvSpPr>
                <p:nvPr/>
              </p:nvSpPr>
              <p:spPr bwMode="auto">
                <a:xfrm flipH="1">
                  <a:off x="2672385" y="2136735"/>
                  <a:ext cx="93662"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07" name="Group 257"/>
                <p:cNvGrpSpPr>
                  <a:grpSpLocks/>
                </p:cNvGrpSpPr>
                <p:nvPr/>
              </p:nvGrpSpPr>
              <p:grpSpPr bwMode="auto">
                <a:xfrm>
                  <a:off x="1835784" y="1389056"/>
                  <a:ext cx="3709940" cy="3747922"/>
                  <a:chOff x="1835784" y="1389056"/>
                  <a:chExt cx="3709940" cy="3747922"/>
                </a:xfrm>
              </p:grpSpPr>
              <p:sp>
                <p:nvSpPr>
                  <p:cNvPr id="108" name="Line 211"/>
                  <p:cNvSpPr>
                    <a:spLocks noChangeShapeType="1"/>
                  </p:cNvSpPr>
                  <p:nvPr/>
                </p:nvSpPr>
                <p:spPr bwMode="auto">
                  <a:xfrm>
                    <a:off x="2519987" y="1817662"/>
                    <a:ext cx="0" cy="93658"/>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09" name="Line 220"/>
                  <p:cNvSpPr>
                    <a:spLocks noChangeShapeType="1"/>
                  </p:cNvSpPr>
                  <p:nvPr/>
                </p:nvSpPr>
                <p:spPr bwMode="auto">
                  <a:xfrm flipH="1">
                    <a:off x="2546975" y="203196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10" name="Group 256"/>
                  <p:cNvGrpSpPr>
                    <a:grpSpLocks/>
                  </p:cNvGrpSpPr>
                  <p:nvPr/>
                </p:nvGrpSpPr>
                <p:grpSpPr bwMode="auto">
                  <a:xfrm>
                    <a:off x="1835784" y="1389056"/>
                    <a:ext cx="3709940" cy="3747922"/>
                    <a:chOff x="1835784" y="1389056"/>
                    <a:chExt cx="3709940" cy="3747922"/>
                  </a:xfrm>
                </p:grpSpPr>
                <p:sp>
                  <p:nvSpPr>
                    <p:cNvPr id="111" name="Line 207"/>
                    <p:cNvSpPr>
                      <a:spLocks noChangeShapeType="1"/>
                    </p:cNvSpPr>
                    <p:nvPr/>
                  </p:nvSpPr>
                  <p:spPr bwMode="auto">
                    <a:xfrm>
                      <a:off x="2259641" y="1652569"/>
                      <a:ext cx="0" cy="88896"/>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12" name="Group 255"/>
                    <p:cNvGrpSpPr>
                      <a:grpSpLocks/>
                    </p:cNvGrpSpPr>
                    <p:nvPr/>
                  </p:nvGrpSpPr>
                  <p:grpSpPr bwMode="auto">
                    <a:xfrm>
                      <a:off x="1835784" y="1389056"/>
                      <a:ext cx="3709940" cy="3747922"/>
                      <a:chOff x="1835784" y="1389056"/>
                      <a:chExt cx="3709940" cy="3747922"/>
                    </a:xfrm>
                  </p:grpSpPr>
                  <p:sp>
                    <p:nvSpPr>
                      <p:cNvPr id="113" name="Line 202"/>
                      <p:cNvSpPr>
                        <a:spLocks noChangeShapeType="1"/>
                      </p:cNvSpPr>
                      <p:nvPr/>
                    </p:nvSpPr>
                    <p:spPr bwMode="auto">
                      <a:xfrm flipH="1">
                        <a:off x="2115180" y="1501763"/>
                        <a:ext cx="93661"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4" name="Line 205"/>
                      <p:cNvSpPr>
                        <a:spLocks noChangeShapeType="1"/>
                      </p:cNvSpPr>
                      <p:nvPr/>
                    </p:nvSpPr>
                    <p:spPr bwMode="auto">
                      <a:xfrm>
                        <a:off x="2223129" y="1535100"/>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5" name="Line 206"/>
                      <p:cNvSpPr>
                        <a:spLocks noChangeShapeType="1"/>
                      </p:cNvSpPr>
                      <p:nvPr/>
                    </p:nvSpPr>
                    <p:spPr bwMode="auto">
                      <a:xfrm flipH="1">
                        <a:off x="2178680" y="158113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6" name="Line 209"/>
                      <p:cNvSpPr>
                        <a:spLocks noChangeShapeType="1"/>
                      </p:cNvSpPr>
                      <p:nvPr/>
                    </p:nvSpPr>
                    <p:spPr bwMode="auto">
                      <a:xfrm>
                        <a:off x="2464426" y="1735116"/>
                        <a:ext cx="0" cy="88896"/>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7" name="Line 210"/>
                      <p:cNvSpPr>
                        <a:spLocks noChangeShapeType="1"/>
                      </p:cNvSpPr>
                      <p:nvPr/>
                    </p:nvSpPr>
                    <p:spPr bwMode="auto">
                      <a:xfrm flipH="1">
                        <a:off x="2416802" y="1779564"/>
                        <a:ext cx="92074"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8" name="Line 212"/>
                      <p:cNvSpPr>
                        <a:spLocks noChangeShapeType="1"/>
                      </p:cNvSpPr>
                      <p:nvPr/>
                    </p:nvSpPr>
                    <p:spPr bwMode="auto">
                      <a:xfrm flipH="1">
                        <a:off x="2475538" y="1866872"/>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19" name="Line 215"/>
                      <p:cNvSpPr>
                        <a:spLocks noChangeShapeType="1"/>
                      </p:cNvSpPr>
                      <p:nvPr/>
                    </p:nvSpPr>
                    <p:spPr bwMode="auto">
                      <a:xfrm>
                        <a:off x="2553325" y="1900208"/>
                        <a:ext cx="0" cy="93658"/>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0" name="Line 216"/>
                      <p:cNvSpPr>
                        <a:spLocks noChangeShapeType="1"/>
                      </p:cNvSpPr>
                      <p:nvPr/>
                    </p:nvSpPr>
                    <p:spPr bwMode="auto">
                      <a:xfrm flipH="1">
                        <a:off x="2508875" y="1949418"/>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1" name="Line 221"/>
                      <p:cNvSpPr>
                        <a:spLocks noChangeShapeType="1"/>
                      </p:cNvSpPr>
                      <p:nvPr/>
                    </p:nvSpPr>
                    <p:spPr bwMode="auto">
                      <a:xfrm>
                        <a:off x="2627936" y="1985930"/>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2" name="Line 222"/>
                      <p:cNvSpPr>
                        <a:spLocks noChangeShapeType="1"/>
                      </p:cNvSpPr>
                      <p:nvPr/>
                    </p:nvSpPr>
                    <p:spPr bwMode="auto">
                      <a:xfrm flipH="1">
                        <a:off x="2583487" y="203196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23" name="Group 9340"/>
                      <p:cNvGrpSpPr>
                        <a:grpSpLocks/>
                      </p:cNvGrpSpPr>
                      <p:nvPr/>
                    </p:nvGrpSpPr>
                    <p:grpSpPr bwMode="auto">
                      <a:xfrm>
                        <a:off x="1835784" y="1389056"/>
                        <a:ext cx="3709940" cy="3747922"/>
                        <a:chOff x="1835784" y="1389056"/>
                        <a:chExt cx="3709940" cy="3747922"/>
                      </a:xfrm>
                    </p:grpSpPr>
                    <p:sp>
                      <p:nvSpPr>
                        <p:cNvPr id="124" name="Line 227"/>
                        <p:cNvSpPr>
                          <a:spLocks noChangeShapeType="1"/>
                        </p:cNvSpPr>
                        <p:nvPr/>
                      </p:nvSpPr>
                      <p:spPr bwMode="auto">
                        <a:xfrm>
                          <a:off x="2805734" y="2287541"/>
                          <a:ext cx="0" cy="93658"/>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nvGrpSpPr>
                        <p:cNvPr id="125" name="Group 9331"/>
                        <p:cNvGrpSpPr>
                          <a:grpSpLocks/>
                        </p:cNvGrpSpPr>
                        <p:nvPr/>
                      </p:nvGrpSpPr>
                      <p:grpSpPr bwMode="auto">
                        <a:xfrm>
                          <a:off x="1835784" y="1389056"/>
                          <a:ext cx="3709940" cy="3747922"/>
                          <a:chOff x="1835784" y="1389056"/>
                          <a:chExt cx="3709940" cy="3747922"/>
                        </a:xfrm>
                      </p:grpSpPr>
                      <p:sp>
                        <p:nvSpPr>
                          <p:cNvPr id="126" name="Line 235"/>
                          <p:cNvSpPr>
                            <a:spLocks noChangeShapeType="1"/>
                          </p:cNvSpPr>
                          <p:nvPr/>
                        </p:nvSpPr>
                        <p:spPr bwMode="auto">
                          <a:xfrm>
                            <a:off x="3151804" y="2947912"/>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27" name="Line 237"/>
                          <p:cNvSpPr>
                            <a:spLocks noChangeShapeType="1"/>
                          </p:cNvSpPr>
                          <p:nvPr/>
                        </p:nvSpPr>
                        <p:spPr bwMode="auto">
                          <a:xfrm>
                            <a:off x="3174029" y="3005060"/>
                            <a:ext cx="0" cy="93658"/>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nvGrpSpPr>
                          <p:cNvPr id="128" name="Group 9330"/>
                          <p:cNvGrpSpPr>
                            <a:grpSpLocks/>
                          </p:cNvGrpSpPr>
                          <p:nvPr/>
                        </p:nvGrpSpPr>
                        <p:grpSpPr bwMode="auto">
                          <a:xfrm>
                            <a:off x="1835784" y="1389056"/>
                            <a:ext cx="3709940" cy="3747922"/>
                            <a:chOff x="1828888" y="1389056"/>
                            <a:chExt cx="3709940" cy="3747922"/>
                          </a:xfrm>
                        </p:grpSpPr>
                        <p:sp>
                          <p:nvSpPr>
                            <p:cNvPr id="129" name="Line 225"/>
                            <p:cNvSpPr>
                              <a:spLocks noChangeShapeType="1"/>
                            </p:cNvSpPr>
                            <p:nvPr/>
                          </p:nvSpPr>
                          <p:spPr bwMode="auto">
                            <a:xfrm>
                              <a:off x="2719464" y="2092287"/>
                              <a:ext cx="0" cy="93659"/>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0" name="Line 228"/>
                            <p:cNvSpPr>
                              <a:spLocks noChangeShapeType="1"/>
                            </p:cNvSpPr>
                            <p:nvPr/>
                          </p:nvSpPr>
                          <p:spPr bwMode="auto">
                            <a:xfrm flipH="1">
                              <a:off x="2760738" y="2331989"/>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31" name="Group 9329"/>
                            <p:cNvGrpSpPr>
                              <a:grpSpLocks/>
                            </p:cNvGrpSpPr>
                            <p:nvPr/>
                          </p:nvGrpSpPr>
                          <p:grpSpPr bwMode="auto">
                            <a:xfrm>
                              <a:off x="1828888" y="1389056"/>
                              <a:ext cx="3709940" cy="3747922"/>
                              <a:chOff x="1828888" y="1389056"/>
                              <a:chExt cx="3709940" cy="3747922"/>
                            </a:xfrm>
                          </p:grpSpPr>
                          <p:sp>
                            <p:nvSpPr>
                              <p:cNvPr id="132" name="Line 229"/>
                              <p:cNvSpPr>
                                <a:spLocks noChangeShapeType="1"/>
                              </p:cNvSpPr>
                              <p:nvPr/>
                            </p:nvSpPr>
                            <p:spPr bwMode="auto">
                              <a:xfrm>
                                <a:off x="2871862" y="2549467"/>
                                <a:ext cx="0" cy="90484"/>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3" name="Line 230"/>
                              <p:cNvSpPr>
                                <a:spLocks noChangeShapeType="1"/>
                              </p:cNvSpPr>
                              <p:nvPr/>
                            </p:nvSpPr>
                            <p:spPr bwMode="auto">
                              <a:xfrm flipH="1">
                                <a:off x="2824237" y="2595503"/>
                                <a:ext cx="92074"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4" name="Line 231"/>
                              <p:cNvSpPr>
                                <a:spLocks noChangeShapeType="1"/>
                              </p:cNvSpPr>
                              <p:nvPr/>
                            </p:nvSpPr>
                            <p:spPr bwMode="auto">
                              <a:xfrm>
                                <a:off x="2946474" y="2659000"/>
                                <a:ext cx="0" cy="93658"/>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5" name="Line 232"/>
                              <p:cNvSpPr>
                                <a:spLocks noChangeShapeType="1"/>
                              </p:cNvSpPr>
                              <p:nvPr/>
                            </p:nvSpPr>
                            <p:spPr bwMode="auto">
                              <a:xfrm flipH="1">
                                <a:off x="2902024" y="2705035"/>
                                <a:ext cx="88899"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6" name="Line 233"/>
                              <p:cNvSpPr>
                                <a:spLocks noChangeShapeType="1"/>
                              </p:cNvSpPr>
                              <p:nvPr/>
                            </p:nvSpPr>
                            <p:spPr bwMode="auto">
                              <a:xfrm>
                                <a:off x="2987748" y="2768532"/>
                                <a:ext cx="0" cy="93659"/>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7" name="Line 234"/>
                              <p:cNvSpPr>
                                <a:spLocks noChangeShapeType="1"/>
                              </p:cNvSpPr>
                              <p:nvPr/>
                            </p:nvSpPr>
                            <p:spPr bwMode="auto">
                              <a:xfrm flipH="1">
                                <a:off x="2938536" y="2812980"/>
                                <a:ext cx="93662"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38" name="Line 236"/>
                              <p:cNvSpPr>
                                <a:spLocks noChangeShapeType="1"/>
                              </p:cNvSpPr>
                              <p:nvPr/>
                            </p:nvSpPr>
                            <p:spPr bwMode="auto">
                              <a:xfrm flipH="1">
                                <a:off x="3102047" y="2993947"/>
                                <a:ext cx="93661" cy="0"/>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sp>
                            <p:nvSpPr>
                              <p:cNvPr id="139" name="Line 238"/>
                              <p:cNvSpPr>
                                <a:spLocks noChangeShapeType="1"/>
                              </p:cNvSpPr>
                              <p:nvPr/>
                            </p:nvSpPr>
                            <p:spPr bwMode="auto">
                              <a:xfrm flipH="1">
                                <a:off x="3129034" y="3054270"/>
                                <a:ext cx="88899"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nvGrpSpPr>
                              <p:cNvPr id="140" name="Group 9328"/>
                              <p:cNvGrpSpPr>
                                <a:grpSpLocks/>
                              </p:cNvGrpSpPr>
                              <p:nvPr/>
                            </p:nvGrpSpPr>
                            <p:grpSpPr bwMode="auto">
                              <a:xfrm>
                                <a:off x="1828888" y="1389056"/>
                                <a:ext cx="3709940" cy="3747922"/>
                                <a:chOff x="1828888" y="1389056"/>
                                <a:chExt cx="3709940" cy="3747922"/>
                              </a:xfrm>
                            </p:grpSpPr>
                            <p:sp>
                              <p:nvSpPr>
                                <p:cNvPr id="141" name="Line 245"/>
                                <p:cNvSpPr>
                                  <a:spLocks noChangeShapeType="1"/>
                                </p:cNvSpPr>
                                <p:nvPr/>
                              </p:nvSpPr>
                              <p:spPr bwMode="auto">
                                <a:xfrm>
                                  <a:off x="5491204" y="5046495"/>
                                  <a:ext cx="0" cy="90483"/>
                                </a:xfrm>
                                <a:prstGeom prst="line">
                                  <a:avLst/>
                                </a:prstGeom>
                                <a:noFill/>
                                <a:ln w="25400">
                                  <a:solidFill>
                                    <a:schemeClr val="accent6"/>
                                  </a:solidFill>
                                  <a:miter lim="800000"/>
                                  <a:headEnd/>
                                  <a:tailEnd/>
                                </a:ln>
                              </p:spPr>
                              <p:txBody>
                                <a:bodyPr/>
                                <a:lstStyle/>
                                <a:p>
                                  <a:pPr>
                                    <a:defRPr/>
                                  </a:pPr>
                                  <a:endParaRPr lang="en-GB" kern="0" dirty="0">
                                    <a:solidFill>
                                      <a:srgbClr val="003366"/>
                                    </a:solidFill>
                                  </a:endParaRPr>
                                </a:p>
                              </p:txBody>
                            </p:sp>
                            <p:grpSp>
                              <p:nvGrpSpPr>
                                <p:cNvPr id="142" name="Group 9327"/>
                                <p:cNvGrpSpPr>
                                  <a:grpSpLocks/>
                                </p:cNvGrpSpPr>
                                <p:nvPr/>
                              </p:nvGrpSpPr>
                              <p:grpSpPr bwMode="auto">
                                <a:xfrm>
                                  <a:off x="1828888" y="1389056"/>
                                  <a:ext cx="3709940" cy="3701887"/>
                                  <a:chOff x="1828888" y="1389056"/>
                                  <a:chExt cx="3709940" cy="3701887"/>
                                </a:xfrm>
                              </p:grpSpPr>
                              <p:sp>
                                <p:nvSpPr>
                                  <p:cNvPr id="143" name="Freeform 172"/>
                                  <p:cNvSpPr>
                                    <a:spLocks/>
                                  </p:cNvSpPr>
                                  <p:nvPr/>
                                </p:nvSpPr>
                                <p:spPr bwMode="auto">
                                  <a:xfrm>
                                    <a:off x="1828888" y="1389056"/>
                                    <a:ext cx="3706766" cy="3701887"/>
                                  </a:xfrm>
                                  <a:custGeom>
                                    <a:avLst/>
                                    <a:gdLst>
                                      <a:gd name="T0" fmla="*/ 2711450 w 2335"/>
                                      <a:gd name="T1" fmla="*/ 3702050 h 2332"/>
                                      <a:gd name="T2" fmla="*/ 2506663 w 2335"/>
                                      <a:gd name="T3" fmla="*/ 3622675 h 2332"/>
                                      <a:gd name="T4" fmla="*/ 2328863 w 2335"/>
                                      <a:gd name="T5" fmla="*/ 3548063 h 2332"/>
                                      <a:gd name="T6" fmla="*/ 2309813 w 2335"/>
                                      <a:gd name="T7" fmla="*/ 3462338 h 2332"/>
                                      <a:gd name="T8" fmla="*/ 2251075 w 2335"/>
                                      <a:gd name="T9" fmla="*/ 3303588 h 2332"/>
                                      <a:gd name="T10" fmla="*/ 2217738 w 2335"/>
                                      <a:gd name="T11" fmla="*/ 3221038 h 2332"/>
                                      <a:gd name="T12" fmla="*/ 2068513 w 2335"/>
                                      <a:gd name="T13" fmla="*/ 3152775 h 2332"/>
                                      <a:gd name="T14" fmla="*/ 2032000 w 2335"/>
                                      <a:gd name="T15" fmla="*/ 3063875 h 2332"/>
                                      <a:gd name="T16" fmla="*/ 2012950 w 2335"/>
                                      <a:gd name="T17" fmla="*/ 2992438 h 2332"/>
                                      <a:gd name="T18" fmla="*/ 1979613 w 2335"/>
                                      <a:gd name="T19" fmla="*/ 2921000 h 2332"/>
                                      <a:gd name="T20" fmla="*/ 1727200 w 2335"/>
                                      <a:gd name="T21" fmla="*/ 2789238 h 2332"/>
                                      <a:gd name="T22" fmla="*/ 1704975 w 2335"/>
                                      <a:gd name="T23" fmla="*/ 2717800 h 2332"/>
                                      <a:gd name="T24" fmla="*/ 1663700 w 2335"/>
                                      <a:gd name="T25" fmla="*/ 2427288 h 2332"/>
                                      <a:gd name="T26" fmla="*/ 1649413 w 2335"/>
                                      <a:gd name="T27" fmla="*/ 2371725 h 2332"/>
                                      <a:gd name="T28" fmla="*/ 1522413 w 2335"/>
                                      <a:gd name="T29" fmla="*/ 2297113 h 2332"/>
                                      <a:gd name="T30" fmla="*/ 1485900 w 2335"/>
                                      <a:gd name="T31" fmla="*/ 2239963 h 2332"/>
                                      <a:gd name="T32" fmla="*/ 1422400 w 2335"/>
                                      <a:gd name="T33" fmla="*/ 2160588 h 2332"/>
                                      <a:gd name="T34" fmla="*/ 1385888 w 2335"/>
                                      <a:gd name="T35" fmla="*/ 2108200 h 2332"/>
                                      <a:gd name="T36" fmla="*/ 1370013 w 2335"/>
                                      <a:gd name="T37" fmla="*/ 2047875 h 2332"/>
                                      <a:gd name="T38" fmla="*/ 1344613 w 2335"/>
                                      <a:gd name="T39" fmla="*/ 1665288 h 2332"/>
                                      <a:gd name="T40" fmla="*/ 1317625 w 2335"/>
                                      <a:gd name="T41" fmla="*/ 1604963 h 2332"/>
                                      <a:gd name="T42" fmla="*/ 1306513 w 2335"/>
                                      <a:gd name="T43" fmla="*/ 1574800 h 2332"/>
                                      <a:gd name="T44" fmla="*/ 1270000 w 2335"/>
                                      <a:gd name="T45" fmla="*/ 1544638 h 2332"/>
                                      <a:gd name="T46" fmla="*/ 1244600 w 2335"/>
                                      <a:gd name="T47" fmla="*/ 1484313 h 2332"/>
                                      <a:gd name="T48" fmla="*/ 1158875 w 2335"/>
                                      <a:gd name="T49" fmla="*/ 1428750 h 2332"/>
                                      <a:gd name="T50" fmla="*/ 1128713 w 2335"/>
                                      <a:gd name="T51" fmla="*/ 1371600 h 2332"/>
                                      <a:gd name="T52" fmla="*/ 1117600 w 2335"/>
                                      <a:gd name="T53" fmla="*/ 1319213 h 2332"/>
                                      <a:gd name="T54" fmla="*/ 1076325 w 2335"/>
                                      <a:gd name="T55" fmla="*/ 1255713 h 2332"/>
                                      <a:gd name="T56" fmla="*/ 1039813 w 2335"/>
                                      <a:gd name="T57" fmla="*/ 1206500 h 2332"/>
                                      <a:gd name="T58" fmla="*/ 1028700 w 2335"/>
                                      <a:gd name="T59" fmla="*/ 1149350 h 2332"/>
                                      <a:gd name="T60" fmla="*/ 1014413 w 2335"/>
                                      <a:gd name="T61" fmla="*/ 1052513 h 2332"/>
                                      <a:gd name="T62" fmla="*/ 992188 w 2335"/>
                                      <a:gd name="T63" fmla="*/ 989013 h 2332"/>
                                      <a:gd name="T64" fmla="*/ 976313 w 2335"/>
                                      <a:gd name="T65" fmla="*/ 965200 h 2332"/>
                                      <a:gd name="T66" fmla="*/ 969963 w 2335"/>
                                      <a:gd name="T67" fmla="*/ 928688 h 2332"/>
                                      <a:gd name="T68" fmla="*/ 958850 w 2335"/>
                                      <a:gd name="T69" fmla="*/ 893763 h 2332"/>
                                      <a:gd name="T70" fmla="*/ 928688 w 2335"/>
                                      <a:gd name="T71" fmla="*/ 846138 h 2332"/>
                                      <a:gd name="T72" fmla="*/ 917575 w 2335"/>
                                      <a:gd name="T73" fmla="*/ 800100 h 2332"/>
                                      <a:gd name="T74" fmla="*/ 884238 w 2335"/>
                                      <a:gd name="T75" fmla="*/ 747713 h 2332"/>
                                      <a:gd name="T76" fmla="*/ 876300 w 2335"/>
                                      <a:gd name="T77" fmla="*/ 717550 h 2332"/>
                                      <a:gd name="T78" fmla="*/ 809625 w 2335"/>
                                      <a:gd name="T79" fmla="*/ 695325 h 2332"/>
                                      <a:gd name="T80" fmla="*/ 757238 w 2335"/>
                                      <a:gd name="T81" fmla="*/ 642938 h 2332"/>
                                      <a:gd name="T82" fmla="*/ 735013 w 2335"/>
                                      <a:gd name="T83" fmla="*/ 608013 h 2332"/>
                                      <a:gd name="T84" fmla="*/ 698500 w 2335"/>
                                      <a:gd name="T85" fmla="*/ 560388 h 2332"/>
                                      <a:gd name="T86" fmla="*/ 679450 w 2335"/>
                                      <a:gd name="T87" fmla="*/ 469900 h 2332"/>
                                      <a:gd name="T88" fmla="*/ 623888 w 2335"/>
                                      <a:gd name="T89" fmla="*/ 393700 h 2332"/>
                                      <a:gd name="T90" fmla="*/ 565150 w 2335"/>
                                      <a:gd name="T91" fmla="*/ 346075 h 2332"/>
                                      <a:gd name="T92" fmla="*/ 430213 w 2335"/>
                                      <a:gd name="T93" fmla="*/ 307975 h 2332"/>
                                      <a:gd name="T94" fmla="*/ 415925 w 2335"/>
                                      <a:gd name="T95" fmla="*/ 222250 h 2332"/>
                                      <a:gd name="T96" fmla="*/ 357188 w 2335"/>
                                      <a:gd name="T97" fmla="*/ 192088 h 2332"/>
                                      <a:gd name="T98" fmla="*/ 334963 w 2335"/>
                                      <a:gd name="T99" fmla="*/ 142875 h 2332"/>
                                      <a:gd name="T100" fmla="*/ 307975 w 2335"/>
                                      <a:gd name="T101" fmla="*/ 112713 h 2332"/>
                                      <a:gd name="T102" fmla="*/ 255588 w 2335"/>
                                      <a:gd name="T103" fmla="*/ 79375 h 2332"/>
                                      <a:gd name="T104" fmla="*/ 144463 w 2335"/>
                                      <a:gd name="T105" fmla="*/ 44450 h 2332"/>
                                      <a:gd name="T106" fmla="*/ 0 w 2335"/>
                                      <a:gd name="T107" fmla="*/ 0 h 23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35" h="2332">
                                        <a:moveTo>
                                          <a:pt x="2335" y="2332"/>
                                        </a:moveTo>
                                        <a:lnTo>
                                          <a:pt x="1708" y="2332"/>
                                        </a:lnTo>
                                        <a:lnTo>
                                          <a:pt x="1708" y="2282"/>
                                        </a:lnTo>
                                        <a:lnTo>
                                          <a:pt x="1579" y="2282"/>
                                        </a:lnTo>
                                        <a:lnTo>
                                          <a:pt x="1579" y="2235"/>
                                        </a:lnTo>
                                        <a:lnTo>
                                          <a:pt x="1467" y="2235"/>
                                        </a:lnTo>
                                        <a:lnTo>
                                          <a:pt x="1467" y="2181"/>
                                        </a:lnTo>
                                        <a:lnTo>
                                          <a:pt x="1455" y="2181"/>
                                        </a:lnTo>
                                        <a:lnTo>
                                          <a:pt x="1455" y="2081"/>
                                        </a:lnTo>
                                        <a:lnTo>
                                          <a:pt x="1418" y="2081"/>
                                        </a:lnTo>
                                        <a:lnTo>
                                          <a:pt x="1418" y="2029"/>
                                        </a:lnTo>
                                        <a:lnTo>
                                          <a:pt x="1397" y="2029"/>
                                        </a:lnTo>
                                        <a:lnTo>
                                          <a:pt x="1397" y="1986"/>
                                        </a:lnTo>
                                        <a:lnTo>
                                          <a:pt x="1303" y="1986"/>
                                        </a:lnTo>
                                        <a:lnTo>
                                          <a:pt x="1303" y="1930"/>
                                        </a:lnTo>
                                        <a:lnTo>
                                          <a:pt x="1280" y="1930"/>
                                        </a:lnTo>
                                        <a:lnTo>
                                          <a:pt x="1280" y="1885"/>
                                        </a:lnTo>
                                        <a:lnTo>
                                          <a:pt x="1268" y="1885"/>
                                        </a:lnTo>
                                        <a:lnTo>
                                          <a:pt x="1268" y="1840"/>
                                        </a:lnTo>
                                        <a:lnTo>
                                          <a:pt x="1247" y="1840"/>
                                        </a:lnTo>
                                        <a:lnTo>
                                          <a:pt x="1247" y="1757"/>
                                        </a:lnTo>
                                        <a:lnTo>
                                          <a:pt x="1088" y="1757"/>
                                        </a:lnTo>
                                        <a:lnTo>
                                          <a:pt x="1088" y="1712"/>
                                        </a:lnTo>
                                        <a:lnTo>
                                          <a:pt x="1074" y="1712"/>
                                        </a:lnTo>
                                        <a:lnTo>
                                          <a:pt x="1074" y="1529"/>
                                        </a:lnTo>
                                        <a:lnTo>
                                          <a:pt x="1048" y="1529"/>
                                        </a:lnTo>
                                        <a:lnTo>
                                          <a:pt x="1048" y="1494"/>
                                        </a:lnTo>
                                        <a:lnTo>
                                          <a:pt x="1039" y="1494"/>
                                        </a:lnTo>
                                        <a:lnTo>
                                          <a:pt x="1039" y="1447"/>
                                        </a:lnTo>
                                        <a:lnTo>
                                          <a:pt x="959" y="1447"/>
                                        </a:lnTo>
                                        <a:lnTo>
                                          <a:pt x="959" y="1411"/>
                                        </a:lnTo>
                                        <a:lnTo>
                                          <a:pt x="936" y="1411"/>
                                        </a:lnTo>
                                        <a:lnTo>
                                          <a:pt x="936" y="1361"/>
                                        </a:lnTo>
                                        <a:lnTo>
                                          <a:pt x="896" y="1361"/>
                                        </a:lnTo>
                                        <a:lnTo>
                                          <a:pt x="896" y="1328"/>
                                        </a:lnTo>
                                        <a:lnTo>
                                          <a:pt x="873" y="1328"/>
                                        </a:lnTo>
                                        <a:lnTo>
                                          <a:pt x="873" y="1290"/>
                                        </a:lnTo>
                                        <a:lnTo>
                                          <a:pt x="863" y="1290"/>
                                        </a:lnTo>
                                        <a:lnTo>
                                          <a:pt x="863" y="1049"/>
                                        </a:lnTo>
                                        <a:lnTo>
                                          <a:pt x="847" y="1049"/>
                                        </a:lnTo>
                                        <a:lnTo>
                                          <a:pt x="847" y="1011"/>
                                        </a:lnTo>
                                        <a:lnTo>
                                          <a:pt x="830" y="1011"/>
                                        </a:lnTo>
                                        <a:lnTo>
                                          <a:pt x="830" y="992"/>
                                        </a:lnTo>
                                        <a:lnTo>
                                          <a:pt x="823" y="992"/>
                                        </a:lnTo>
                                        <a:lnTo>
                                          <a:pt x="823" y="973"/>
                                        </a:lnTo>
                                        <a:lnTo>
                                          <a:pt x="800" y="973"/>
                                        </a:lnTo>
                                        <a:lnTo>
                                          <a:pt x="800" y="935"/>
                                        </a:lnTo>
                                        <a:lnTo>
                                          <a:pt x="784" y="935"/>
                                        </a:lnTo>
                                        <a:lnTo>
                                          <a:pt x="784" y="900"/>
                                        </a:lnTo>
                                        <a:lnTo>
                                          <a:pt x="730" y="900"/>
                                        </a:lnTo>
                                        <a:lnTo>
                                          <a:pt x="730" y="864"/>
                                        </a:lnTo>
                                        <a:lnTo>
                                          <a:pt x="711" y="864"/>
                                        </a:lnTo>
                                        <a:lnTo>
                                          <a:pt x="711" y="831"/>
                                        </a:lnTo>
                                        <a:lnTo>
                                          <a:pt x="704" y="831"/>
                                        </a:lnTo>
                                        <a:lnTo>
                                          <a:pt x="704" y="791"/>
                                        </a:lnTo>
                                        <a:lnTo>
                                          <a:pt x="678" y="791"/>
                                        </a:lnTo>
                                        <a:lnTo>
                                          <a:pt x="678" y="760"/>
                                        </a:lnTo>
                                        <a:lnTo>
                                          <a:pt x="655" y="760"/>
                                        </a:lnTo>
                                        <a:lnTo>
                                          <a:pt x="655" y="724"/>
                                        </a:lnTo>
                                        <a:lnTo>
                                          <a:pt x="648" y="724"/>
                                        </a:lnTo>
                                        <a:lnTo>
                                          <a:pt x="648" y="663"/>
                                        </a:lnTo>
                                        <a:lnTo>
                                          <a:pt x="639" y="663"/>
                                        </a:lnTo>
                                        <a:lnTo>
                                          <a:pt x="639" y="623"/>
                                        </a:lnTo>
                                        <a:lnTo>
                                          <a:pt x="625" y="623"/>
                                        </a:lnTo>
                                        <a:lnTo>
                                          <a:pt x="625" y="608"/>
                                        </a:lnTo>
                                        <a:lnTo>
                                          <a:pt x="615" y="608"/>
                                        </a:lnTo>
                                        <a:lnTo>
                                          <a:pt x="615" y="585"/>
                                        </a:lnTo>
                                        <a:lnTo>
                                          <a:pt x="611" y="585"/>
                                        </a:lnTo>
                                        <a:lnTo>
                                          <a:pt x="611" y="563"/>
                                        </a:lnTo>
                                        <a:lnTo>
                                          <a:pt x="604" y="563"/>
                                        </a:lnTo>
                                        <a:lnTo>
                                          <a:pt x="604" y="533"/>
                                        </a:lnTo>
                                        <a:lnTo>
                                          <a:pt x="585" y="533"/>
                                        </a:lnTo>
                                        <a:lnTo>
                                          <a:pt x="585" y="504"/>
                                        </a:lnTo>
                                        <a:lnTo>
                                          <a:pt x="578" y="504"/>
                                        </a:lnTo>
                                        <a:lnTo>
                                          <a:pt x="578" y="471"/>
                                        </a:lnTo>
                                        <a:lnTo>
                                          <a:pt x="557" y="471"/>
                                        </a:lnTo>
                                        <a:lnTo>
                                          <a:pt x="557" y="452"/>
                                        </a:lnTo>
                                        <a:lnTo>
                                          <a:pt x="552" y="452"/>
                                        </a:lnTo>
                                        <a:lnTo>
                                          <a:pt x="552" y="438"/>
                                        </a:lnTo>
                                        <a:lnTo>
                                          <a:pt x="510" y="438"/>
                                        </a:lnTo>
                                        <a:lnTo>
                                          <a:pt x="510" y="405"/>
                                        </a:lnTo>
                                        <a:lnTo>
                                          <a:pt x="477" y="405"/>
                                        </a:lnTo>
                                        <a:lnTo>
                                          <a:pt x="477" y="383"/>
                                        </a:lnTo>
                                        <a:lnTo>
                                          <a:pt x="463" y="383"/>
                                        </a:lnTo>
                                        <a:lnTo>
                                          <a:pt x="463" y="353"/>
                                        </a:lnTo>
                                        <a:lnTo>
                                          <a:pt x="440" y="353"/>
                                        </a:lnTo>
                                        <a:lnTo>
                                          <a:pt x="440" y="296"/>
                                        </a:lnTo>
                                        <a:lnTo>
                                          <a:pt x="428" y="296"/>
                                        </a:lnTo>
                                        <a:lnTo>
                                          <a:pt x="428" y="248"/>
                                        </a:lnTo>
                                        <a:lnTo>
                                          <a:pt x="393" y="248"/>
                                        </a:lnTo>
                                        <a:lnTo>
                                          <a:pt x="393" y="218"/>
                                        </a:lnTo>
                                        <a:lnTo>
                                          <a:pt x="356" y="218"/>
                                        </a:lnTo>
                                        <a:lnTo>
                                          <a:pt x="356" y="194"/>
                                        </a:lnTo>
                                        <a:lnTo>
                                          <a:pt x="271" y="194"/>
                                        </a:lnTo>
                                        <a:lnTo>
                                          <a:pt x="271" y="140"/>
                                        </a:lnTo>
                                        <a:lnTo>
                                          <a:pt x="262" y="140"/>
                                        </a:lnTo>
                                        <a:lnTo>
                                          <a:pt x="262" y="121"/>
                                        </a:lnTo>
                                        <a:lnTo>
                                          <a:pt x="225" y="121"/>
                                        </a:lnTo>
                                        <a:lnTo>
                                          <a:pt x="225" y="90"/>
                                        </a:lnTo>
                                        <a:lnTo>
                                          <a:pt x="211" y="90"/>
                                        </a:lnTo>
                                        <a:lnTo>
                                          <a:pt x="211" y="71"/>
                                        </a:lnTo>
                                        <a:lnTo>
                                          <a:pt x="194" y="71"/>
                                        </a:lnTo>
                                        <a:lnTo>
                                          <a:pt x="194" y="50"/>
                                        </a:lnTo>
                                        <a:lnTo>
                                          <a:pt x="161" y="50"/>
                                        </a:lnTo>
                                        <a:lnTo>
                                          <a:pt x="161" y="28"/>
                                        </a:lnTo>
                                        <a:lnTo>
                                          <a:pt x="91" y="28"/>
                                        </a:lnTo>
                                        <a:lnTo>
                                          <a:pt x="91" y="0"/>
                                        </a:lnTo>
                                        <a:lnTo>
                                          <a:pt x="0" y="0"/>
                                        </a:lnTo>
                                      </a:path>
                                    </a:pathLst>
                                  </a:custGeom>
                                  <a:noFill/>
                                  <a:ln w="25400" cap="flat">
                                    <a:solidFill>
                                      <a:srgbClr val="C00000"/>
                                    </a:solidFill>
                                    <a:prstDash val="solid"/>
                                    <a:miter lim="800000"/>
                                    <a:headEnd/>
                                    <a:tailEnd/>
                                  </a:ln>
                                </p:spPr>
                                <p:txBody>
                                  <a:bodyPr/>
                                  <a:lstStyle/>
                                  <a:p>
                                    <a:pPr>
                                      <a:defRPr/>
                                    </a:pPr>
                                    <a:endParaRPr lang="en-GB" kern="0" dirty="0">
                                      <a:solidFill>
                                        <a:srgbClr val="003366"/>
                                      </a:solidFill>
                                    </a:endParaRPr>
                                  </a:p>
                                </p:txBody>
                              </p:sp>
                              <p:sp>
                                <p:nvSpPr>
                                  <p:cNvPr id="144" name="Line 240"/>
                                  <p:cNvSpPr>
                                    <a:spLocks noChangeShapeType="1"/>
                                  </p:cNvSpPr>
                                  <p:nvPr/>
                                </p:nvSpPr>
                                <p:spPr bwMode="auto">
                                  <a:xfrm flipH="1">
                                    <a:off x="3354456" y="3686067"/>
                                    <a:ext cx="93662"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45" name="Line 242"/>
                                  <p:cNvSpPr>
                                    <a:spLocks noChangeShapeType="1"/>
                                  </p:cNvSpPr>
                                  <p:nvPr/>
                                </p:nvSpPr>
                                <p:spPr bwMode="auto">
                                  <a:xfrm flipH="1">
                                    <a:off x="3448117" y="3816236"/>
                                    <a:ext cx="88899"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46" name="Line 244"/>
                                  <p:cNvSpPr>
                                    <a:spLocks noChangeShapeType="1"/>
                                  </p:cNvSpPr>
                                  <p:nvPr/>
                                </p:nvSpPr>
                                <p:spPr bwMode="auto">
                                  <a:xfrm flipH="1">
                                    <a:off x="3816413" y="4452796"/>
                                    <a:ext cx="88899"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sp>
                                <p:nvSpPr>
                                  <p:cNvPr id="147" name="Line 246"/>
                                  <p:cNvSpPr>
                                    <a:spLocks noChangeShapeType="1"/>
                                  </p:cNvSpPr>
                                  <p:nvPr/>
                                </p:nvSpPr>
                                <p:spPr bwMode="auto">
                                  <a:xfrm flipH="1">
                                    <a:off x="5446754" y="5090943"/>
                                    <a:ext cx="92074" cy="0"/>
                                  </a:xfrm>
                                  <a:prstGeom prst="line">
                                    <a:avLst/>
                                  </a:prstGeom>
                                  <a:noFill/>
                                  <a:ln w="25400">
                                    <a:solidFill>
                                      <a:srgbClr val="C00000"/>
                                    </a:solidFill>
                                    <a:miter lim="800000"/>
                                    <a:headEnd/>
                                    <a:tailEnd/>
                                  </a:ln>
                                </p:spPr>
                                <p:txBody>
                                  <a:bodyPr/>
                                  <a:lstStyle/>
                                  <a:p>
                                    <a:pPr>
                                      <a:defRPr/>
                                    </a:pPr>
                                    <a:endParaRPr lang="en-GB" kern="0" dirty="0">
                                      <a:solidFill>
                                        <a:srgbClr val="003366"/>
                                      </a:solidFill>
                                    </a:endParaRPr>
                                  </a:p>
                                </p:txBody>
                              </p:sp>
                            </p:grpSp>
                          </p:grpSp>
                        </p:grpSp>
                      </p:grpSp>
                    </p:grpSp>
                  </p:grpSp>
                </p:grpSp>
              </p:grpSp>
            </p:grpSp>
          </p:grpSp>
          <p:sp>
            <p:nvSpPr>
              <p:cNvPr id="366" name="Oval Callout 365"/>
              <p:cNvSpPr/>
              <p:nvPr/>
            </p:nvSpPr>
            <p:spPr>
              <a:xfrm>
                <a:off x="4690069" y="4062523"/>
                <a:ext cx="457200" cy="457200"/>
              </a:xfrm>
              <a:prstGeom prst="wedgeEllipseCallout">
                <a:avLst>
                  <a:gd name="adj1" fmla="val -38690"/>
                  <a:gd name="adj2" fmla="val 52976"/>
                </a:avLst>
              </a:prstGeom>
              <a:solidFill>
                <a:schemeClr val="bg1"/>
              </a:solidFill>
              <a:ln w="19050" cap="rnd">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vert="horz" wrap="none" rtlCol="0" anchor="ctr" anchorCtr="1"/>
              <a:lstStyle/>
              <a:p>
                <a:pPr defTabSz="457200" fontAlgn="base">
                  <a:spcBef>
                    <a:spcPct val="0"/>
                  </a:spcBef>
                  <a:spcAft>
                    <a:spcPct val="0"/>
                  </a:spcAft>
                </a:pPr>
                <a:r>
                  <a:rPr lang="de-CH" sz="1400" b="1" dirty="0">
                    <a:solidFill>
                      <a:srgbClr val="FF0000"/>
                    </a:solidFill>
                    <a:ea typeface="ＭＳ Ｐゴシック" pitchFamily="34" charset="-128"/>
                  </a:rPr>
                  <a:t>2%</a:t>
                </a:r>
              </a:p>
            </p:txBody>
          </p:sp>
        </p:grpSp>
      </p:grpSp>
      <p:grpSp>
        <p:nvGrpSpPr>
          <p:cNvPr id="24" name="Group 23"/>
          <p:cNvGrpSpPr/>
          <p:nvPr/>
        </p:nvGrpSpPr>
        <p:grpSpPr>
          <a:xfrm>
            <a:off x="3356554" y="2010987"/>
            <a:ext cx="5689260" cy="2619956"/>
            <a:chOff x="1930706" y="1984355"/>
            <a:chExt cx="5689260" cy="2619956"/>
          </a:xfrm>
        </p:grpSpPr>
        <p:grpSp>
          <p:nvGrpSpPr>
            <p:cNvPr id="21" name="Group 20"/>
            <p:cNvGrpSpPr/>
            <p:nvPr/>
          </p:nvGrpSpPr>
          <p:grpSpPr>
            <a:xfrm>
              <a:off x="2026248" y="1984355"/>
              <a:ext cx="5593718" cy="2619956"/>
              <a:chOff x="2026248" y="1984355"/>
              <a:chExt cx="5593718" cy="2619956"/>
            </a:xfrm>
          </p:grpSpPr>
          <p:sp>
            <p:nvSpPr>
              <p:cNvPr id="169" name="Freeform 25"/>
              <p:cNvSpPr>
                <a:spLocks/>
              </p:cNvSpPr>
              <p:nvPr/>
            </p:nvSpPr>
            <p:spPr bwMode="auto">
              <a:xfrm>
                <a:off x="2026248" y="1984355"/>
                <a:ext cx="5593718" cy="2619956"/>
              </a:xfrm>
              <a:custGeom>
                <a:avLst/>
                <a:gdLst>
                  <a:gd name="T0" fmla="*/ 0 w 3857"/>
                  <a:gd name="T1" fmla="*/ 2147483647 h 2340"/>
                  <a:gd name="T2" fmla="*/ 2147483647 w 3857"/>
                  <a:gd name="T3" fmla="*/ 2147483647 h 2340"/>
                  <a:gd name="T4" fmla="*/ 2147483647 w 3857"/>
                  <a:gd name="T5" fmla="*/ 2147483647 h 2340"/>
                  <a:gd name="T6" fmla="*/ 2147483647 w 3857"/>
                  <a:gd name="T7" fmla="*/ 2147483647 h 2340"/>
                  <a:gd name="T8" fmla="*/ 2147483647 w 3857"/>
                  <a:gd name="T9" fmla="*/ 2147483647 h 2340"/>
                  <a:gd name="T10" fmla="*/ 2147483647 w 3857"/>
                  <a:gd name="T11" fmla="*/ 2147483647 h 2340"/>
                  <a:gd name="T12" fmla="*/ 2147483647 w 3857"/>
                  <a:gd name="T13" fmla="*/ 2147483647 h 2340"/>
                  <a:gd name="T14" fmla="*/ 2147483647 w 3857"/>
                  <a:gd name="T15" fmla="*/ 2147483647 h 2340"/>
                  <a:gd name="T16" fmla="*/ 2147483647 w 3857"/>
                  <a:gd name="T17" fmla="*/ 2147483647 h 2340"/>
                  <a:gd name="T18" fmla="*/ 2147483647 w 3857"/>
                  <a:gd name="T19" fmla="*/ 2147483647 h 2340"/>
                  <a:gd name="T20" fmla="*/ 2147483647 w 3857"/>
                  <a:gd name="T21" fmla="*/ 2147483647 h 2340"/>
                  <a:gd name="T22" fmla="*/ 2147483647 w 3857"/>
                  <a:gd name="T23" fmla="*/ 2147483647 h 2340"/>
                  <a:gd name="T24" fmla="*/ 2147483647 w 3857"/>
                  <a:gd name="T25" fmla="*/ 2147483647 h 2340"/>
                  <a:gd name="T26" fmla="*/ 2147483647 w 3857"/>
                  <a:gd name="T27" fmla="*/ 2147483647 h 2340"/>
                  <a:gd name="T28" fmla="*/ 2147483647 w 3857"/>
                  <a:gd name="T29" fmla="*/ 2147483647 h 2340"/>
                  <a:gd name="T30" fmla="*/ 2147483647 w 3857"/>
                  <a:gd name="T31" fmla="*/ 2147483647 h 2340"/>
                  <a:gd name="T32" fmla="*/ 2147483647 w 3857"/>
                  <a:gd name="T33" fmla="*/ 2147483647 h 2340"/>
                  <a:gd name="T34" fmla="*/ 2147483647 w 3857"/>
                  <a:gd name="T35" fmla="*/ 2147483647 h 2340"/>
                  <a:gd name="T36" fmla="*/ 2147483647 w 3857"/>
                  <a:gd name="T37" fmla="*/ 2147483647 h 2340"/>
                  <a:gd name="T38" fmla="*/ 2147483647 w 3857"/>
                  <a:gd name="T39" fmla="*/ 2147483647 h 2340"/>
                  <a:gd name="T40" fmla="*/ 2147483647 w 3857"/>
                  <a:gd name="T41" fmla="*/ 2147483647 h 2340"/>
                  <a:gd name="T42" fmla="*/ 2147483647 w 3857"/>
                  <a:gd name="T43" fmla="*/ 2147483647 h 2340"/>
                  <a:gd name="T44" fmla="*/ 2147483647 w 3857"/>
                  <a:gd name="T45" fmla="*/ 2147483647 h 2340"/>
                  <a:gd name="T46" fmla="*/ 2147483647 w 3857"/>
                  <a:gd name="T47" fmla="*/ 2147483647 h 2340"/>
                  <a:gd name="T48" fmla="*/ 2147483647 w 3857"/>
                  <a:gd name="T49" fmla="*/ 2147483647 h 2340"/>
                  <a:gd name="T50" fmla="*/ 2147483647 w 3857"/>
                  <a:gd name="T51" fmla="*/ 2147483647 h 2340"/>
                  <a:gd name="T52" fmla="*/ 2147483647 w 3857"/>
                  <a:gd name="T53" fmla="*/ 2147483647 h 2340"/>
                  <a:gd name="T54" fmla="*/ 2147483647 w 3857"/>
                  <a:gd name="T55" fmla="*/ 2147483647 h 2340"/>
                  <a:gd name="T56" fmla="*/ 2147483647 w 3857"/>
                  <a:gd name="T57" fmla="*/ 2147483647 h 2340"/>
                  <a:gd name="T58" fmla="*/ 2147483647 w 3857"/>
                  <a:gd name="T59" fmla="*/ 2147483647 h 2340"/>
                  <a:gd name="T60" fmla="*/ 2147483647 w 3857"/>
                  <a:gd name="T61" fmla="*/ 2147483647 h 2340"/>
                  <a:gd name="T62" fmla="*/ 2147483647 w 3857"/>
                  <a:gd name="T63" fmla="*/ 2147483647 h 2340"/>
                  <a:gd name="T64" fmla="*/ 2147483647 w 3857"/>
                  <a:gd name="T65" fmla="*/ 2147483647 h 2340"/>
                  <a:gd name="T66" fmla="*/ 2147483647 w 3857"/>
                  <a:gd name="T67" fmla="*/ 2147483647 h 2340"/>
                  <a:gd name="T68" fmla="*/ 2147483647 w 3857"/>
                  <a:gd name="T69" fmla="*/ 2147483647 h 2340"/>
                  <a:gd name="T70" fmla="*/ 2147483647 w 3857"/>
                  <a:gd name="T71" fmla="*/ 2147483647 h 2340"/>
                  <a:gd name="T72" fmla="*/ 2147483647 w 3857"/>
                  <a:gd name="T73" fmla="*/ 2147483647 h 2340"/>
                  <a:gd name="T74" fmla="*/ 2147483647 w 3857"/>
                  <a:gd name="T75" fmla="*/ 2147483647 h 2340"/>
                  <a:gd name="T76" fmla="*/ 2147483647 w 3857"/>
                  <a:gd name="T77" fmla="*/ 2147483647 h 2340"/>
                  <a:gd name="T78" fmla="*/ 2147483647 w 3857"/>
                  <a:gd name="T79" fmla="*/ 2147483647 h 2340"/>
                  <a:gd name="T80" fmla="*/ 2147483647 w 3857"/>
                  <a:gd name="T81" fmla="*/ 2147483647 h 2340"/>
                  <a:gd name="T82" fmla="*/ 2147483647 w 3857"/>
                  <a:gd name="T83" fmla="*/ 2147483647 h 2340"/>
                  <a:gd name="T84" fmla="*/ 2147483647 w 3857"/>
                  <a:gd name="T85" fmla="*/ 2147483647 h 2340"/>
                  <a:gd name="T86" fmla="*/ 2147483647 w 3857"/>
                  <a:gd name="T87" fmla="*/ 2147483647 h 2340"/>
                  <a:gd name="T88" fmla="*/ 2147483647 w 3857"/>
                  <a:gd name="T89" fmla="*/ 2147483647 h 2340"/>
                  <a:gd name="T90" fmla="*/ 2147483647 w 3857"/>
                  <a:gd name="T91" fmla="*/ 2147483647 h 2340"/>
                  <a:gd name="T92" fmla="*/ 2147483647 w 3857"/>
                  <a:gd name="T93" fmla="*/ 2147483647 h 2340"/>
                  <a:gd name="T94" fmla="*/ 2147483647 w 3857"/>
                  <a:gd name="T95" fmla="*/ 2147483647 h 2340"/>
                  <a:gd name="T96" fmla="*/ 2147483647 w 3857"/>
                  <a:gd name="T97" fmla="*/ 2147483647 h 2340"/>
                  <a:gd name="T98" fmla="*/ 2147483647 w 3857"/>
                  <a:gd name="T99" fmla="*/ 2147483647 h 2340"/>
                  <a:gd name="T100" fmla="*/ 2147483647 w 3857"/>
                  <a:gd name="T101" fmla="*/ 2147483647 h 2340"/>
                  <a:gd name="T102" fmla="*/ 2147483647 w 3857"/>
                  <a:gd name="T103" fmla="*/ 2147483647 h 2340"/>
                  <a:gd name="T104" fmla="*/ 2147483647 w 3857"/>
                  <a:gd name="T105" fmla="*/ 2147483647 h 2340"/>
                  <a:gd name="T106" fmla="*/ 2147483647 w 3857"/>
                  <a:gd name="T107" fmla="*/ 2147483647 h 2340"/>
                  <a:gd name="T108" fmla="*/ 2147483647 w 3857"/>
                  <a:gd name="T109" fmla="*/ 2147483647 h 2340"/>
                  <a:gd name="T110" fmla="*/ 2147483647 w 3857"/>
                  <a:gd name="T111" fmla="*/ 2147483647 h 2340"/>
                  <a:gd name="T112" fmla="*/ 2147483647 w 3857"/>
                  <a:gd name="T113" fmla="*/ 2147483647 h 2340"/>
                  <a:gd name="T114" fmla="*/ 2147483647 w 3857"/>
                  <a:gd name="T115" fmla="*/ 2147483647 h 2340"/>
                  <a:gd name="T116" fmla="*/ 2147483647 w 3857"/>
                  <a:gd name="T117" fmla="*/ 2147483647 h 2340"/>
                  <a:gd name="T118" fmla="*/ 2147483647 w 3857"/>
                  <a:gd name="T119" fmla="*/ 2147483647 h 2340"/>
                  <a:gd name="T120" fmla="*/ 2147483647 w 3857"/>
                  <a:gd name="T121" fmla="*/ 2147483647 h 2340"/>
                  <a:gd name="T122" fmla="*/ 2147483647 w 3857"/>
                  <a:gd name="T123" fmla="*/ 2147483647 h 2340"/>
                  <a:gd name="T124" fmla="*/ 2147483647 w 3857"/>
                  <a:gd name="T125" fmla="*/ 2147483647 h 23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57"/>
                  <a:gd name="T190" fmla="*/ 0 h 2340"/>
                  <a:gd name="T191" fmla="*/ 3857 w 3857"/>
                  <a:gd name="T192" fmla="*/ 2340 h 23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57" h="2340">
                    <a:moveTo>
                      <a:pt x="0" y="0"/>
                    </a:moveTo>
                    <a:lnTo>
                      <a:pt x="0" y="18"/>
                    </a:lnTo>
                    <a:lnTo>
                      <a:pt x="52" y="18"/>
                    </a:lnTo>
                    <a:lnTo>
                      <a:pt x="52" y="32"/>
                    </a:lnTo>
                    <a:lnTo>
                      <a:pt x="64" y="32"/>
                    </a:lnTo>
                    <a:lnTo>
                      <a:pt x="64" y="40"/>
                    </a:lnTo>
                    <a:lnTo>
                      <a:pt x="128" y="40"/>
                    </a:lnTo>
                    <a:lnTo>
                      <a:pt x="128" y="94"/>
                    </a:lnTo>
                    <a:lnTo>
                      <a:pt x="148" y="94"/>
                    </a:lnTo>
                    <a:lnTo>
                      <a:pt x="148" y="148"/>
                    </a:lnTo>
                    <a:lnTo>
                      <a:pt x="172" y="148"/>
                    </a:lnTo>
                    <a:lnTo>
                      <a:pt x="172" y="182"/>
                    </a:lnTo>
                    <a:lnTo>
                      <a:pt x="254" y="182"/>
                    </a:lnTo>
                    <a:lnTo>
                      <a:pt x="254" y="210"/>
                    </a:lnTo>
                    <a:lnTo>
                      <a:pt x="351" y="210"/>
                    </a:lnTo>
                    <a:lnTo>
                      <a:pt x="351" y="218"/>
                    </a:lnTo>
                    <a:lnTo>
                      <a:pt x="359" y="218"/>
                    </a:lnTo>
                    <a:lnTo>
                      <a:pt x="359" y="298"/>
                    </a:lnTo>
                    <a:lnTo>
                      <a:pt x="371" y="298"/>
                    </a:lnTo>
                    <a:lnTo>
                      <a:pt x="371" y="318"/>
                    </a:lnTo>
                    <a:lnTo>
                      <a:pt x="387" y="318"/>
                    </a:lnTo>
                    <a:lnTo>
                      <a:pt x="387" y="368"/>
                    </a:lnTo>
                    <a:lnTo>
                      <a:pt x="399" y="368"/>
                    </a:lnTo>
                    <a:lnTo>
                      <a:pt x="399" y="380"/>
                    </a:lnTo>
                    <a:lnTo>
                      <a:pt x="427" y="380"/>
                    </a:lnTo>
                    <a:lnTo>
                      <a:pt x="427" y="412"/>
                    </a:lnTo>
                    <a:lnTo>
                      <a:pt x="573" y="412"/>
                    </a:lnTo>
                    <a:lnTo>
                      <a:pt x="573" y="442"/>
                    </a:lnTo>
                    <a:lnTo>
                      <a:pt x="589" y="442"/>
                    </a:lnTo>
                    <a:lnTo>
                      <a:pt x="589" y="478"/>
                    </a:lnTo>
                    <a:lnTo>
                      <a:pt x="613" y="478"/>
                    </a:lnTo>
                    <a:lnTo>
                      <a:pt x="613" y="502"/>
                    </a:lnTo>
                    <a:lnTo>
                      <a:pt x="635" y="502"/>
                    </a:lnTo>
                    <a:lnTo>
                      <a:pt x="635" y="522"/>
                    </a:lnTo>
                    <a:lnTo>
                      <a:pt x="793" y="522"/>
                    </a:lnTo>
                    <a:lnTo>
                      <a:pt x="793" y="582"/>
                    </a:lnTo>
                    <a:lnTo>
                      <a:pt x="817" y="582"/>
                    </a:lnTo>
                    <a:lnTo>
                      <a:pt x="817" y="624"/>
                    </a:lnTo>
                    <a:lnTo>
                      <a:pt x="945" y="624"/>
                    </a:lnTo>
                    <a:lnTo>
                      <a:pt x="945" y="636"/>
                    </a:lnTo>
                    <a:lnTo>
                      <a:pt x="997" y="636"/>
                    </a:lnTo>
                    <a:lnTo>
                      <a:pt x="997" y="652"/>
                    </a:lnTo>
                    <a:lnTo>
                      <a:pt x="1015" y="652"/>
                    </a:lnTo>
                    <a:lnTo>
                      <a:pt x="1015" y="696"/>
                    </a:lnTo>
                    <a:lnTo>
                      <a:pt x="1041" y="696"/>
                    </a:lnTo>
                    <a:lnTo>
                      <a:pt x="1041" y="714"/>
                    </a:lnTo>
                    <a:lnTo>
                      <a:pt x="1049" y="714"/>
                    </a:lnTo>
                    <a:lnTo>
                      <a:pt x="1049" y="740"/>
                    </a:lnTo>
                    <a:lnTo>
                      <a:pt x="1157" y="740"/>
                    </a:lnTo>
                    <a:lnTo>
                      <a:pt x="1157" y="750"/>
                    </a:lnTo>
                    <a:lnTo>
                      <a:pt x="1207" y="750"/>
                    </a:lnTo>
                    <a:lnTo>
                      <a:pt x="1207" y="762"/>
                    </a:lnTo>
                    <a:lnTo>
                      <a:pt x="1215" y="762"/>
                    </a:lnTo>
                    <a:lnTo>
                      <a:pt x="1215" y="776"/>
                    </a:lnTo>
                    <a:lnTo>
                      <a:pt x="1239" y="776"/>
                    </a:lnTo>
                    <a:lnTo>
                      <a:pt x="1239" y="812"/>
                    </a:lnTo>
                    <a:lnTo>
                      <a:pt x="1247" y="812"/>
                    </a:lnTo>
                    <a:lnTo>
                      <a:pt x="1247" y="834"/>
                    </a:lnTo>
                    <a:lnTo>
                      <a:pt x="1255" y="834"/>
                    </a:lnTo>
                    <a:lnTo>
                      <a:pt x="1255" y="854"/>
                    </a:lnTo>
                    <a:lnTo>
                      <a:pt x="1255" y="884"/>
                    </a:lnTo>
                    <a:lnTo>
                      <a:pt x="1267" y="884"/>
                    </a:lnTo>
                    <a:lnTo>
                      <a:pt x="1267" y="922"/>
                    </a:lnTo>
                    <a:lnTo>
                      <a:pt x="1291" y="922"/>
                    </a:lnTo>
                    <a:lnTo>
                      <a:pt x="1291" y="932"/>
                    </a:lnTo>
                    <a:lnTo>
                      <a:pt x="1355" y="932"/>
                    </a:lnTo>
                    <a:lnTo>
                      <a:pt x="1355" y="942"/>
                    </a:lnTo>
                    <a:lnTo>
                      <a:pt x="1439" y="942"/>
                    </a:lnTo>
                    <a:lnTo>
                      <a:pt x="1439" y="958"/>
                    </a:lnTo>
                    <a:lnTo>
                      <a:pt x="1451" y="958"/>
                    </a:lnTo>
                    <a:lnTo>
                      <a:pt x="1451" y="990"/>
                    </a:lnTo>
                    <a:lnTo>
                      <a:pt x="1477" y="990"/>
                    </a:lnTo>
                    <a:lnTo>
                      <a:pt x="1477" y="1046"/>
                    </a:lnTo>
                    <a:lnTo>
                      <a:pt x="1517" y="1046"/>
                    </a:lnTo>
                    <a:lnTo>
                      <a:pt x="1517" y="1058"/>
                    </a:lnTo>
                    <a:lnTo>
                      <a:pt x="1589" y="1058"/>
                    </a:lnTo>
                    <a:lnTo>
                      <a:pt x="1589" y="1074"/>
                    </a:lnTo>
                    <a:lnTo>
                      <a:pt x="1667" y="1074"/>
                    </a:lnTo>
                    <a:lnTo>
                      <a:pt x="1667" y="1108"/>
                    </a:lnTo>
                    <a:lnTo>
                      <a:pt x="1689" y="1108"/>
                    </a:lnTo>
                    <a:lnTo>
                      <a:pt x="1689" y="1138"/>
                    </a:lnTo>
                    <a:lnTo>
                      <a:pt x="1703" y="1138"/>
                    </a:lnTo>
                    <a:lnTo>
                      <a:pt x="1703" y="1158"/>
                    </a:lnTo>
                    <a:lnTo>
                      <a:pt x="1713" y="1158"/>
                    </a:lnTo>
                    <a:lnTo>
                      <a:pt x="1713" y="1188"/>
                    </a:lnTo>
                    <a:lnTo>
                      <a:pt x="1733" y="1188"/>
                    </a:lnTo>
                    <a:lnTo>
                      <a:pt x="1733" y="1196"/>
                    </a:lnTo>
                    <a:lnTo>
                      <a:pt x="1747" y="1196"/>
                    </a:lnTo>
                    <a:lnTo>
                      <a:pt x="1747" y="1216"/>
                    </a:lnTo>
                    <a:lnTo>
                      <a:pt x="1761" y="1216"/>
                    </a:lnTo>
                    <a:lnTo>
                      <a:pt x="1761" y="1230"/>
                    </a:lnTo>
                    <a:lnTo>
                      <a:pt x="1819" y="1230"/>
                    </a:lnTo>
                    <a:lnTo>
                      <a:pt x="1819" y="1242"/>
                    </a:lnTo>
                    <a:lnTo>
                      <a:pt x="1875" y="1242"/>
                    </a:lnTo>
                    <a:lnTo>
                      <a:pt x="1955" y="1242"/>
                    </a:lnTo>
                    <a:lnTo>
                      <a:pt x="1955" y="1254"/>
                    </a:lnTo>
                    <a:lnTo>
                      <a:pt x="2106" y="1254"/>
                    </a:lnTo>
                    <a:lnTo>
                      <a:pt x="2106" y="1302"/>
                    </a:lnTo>
                    <a:lnTo>
                      <a:pt x="2118" y="1302"/>
                    </a:lnTo>
                    <a:lnTo>
                      <a:pt x="2118" y="1342"/>
                    </a:lnTo>
                    <a:lnTo>
                      <a:pt x="2128" y="1342"/>
                    </a:lnTo>
                    <a:lnTo>
                      <a:pt x="2128" y="1390"/>
                    </a:lnTo>
                    <a:lnTo>
                      <a:pt x="2128" y="1444"/>
                    </a:lnTo>
                    <a:lnTo>
                      <a:pt x="2142" y="1444"/>
                    </a:lnTo>
                    <a:lnTo>
                      <a:pt x="2142" y="1468"/>
                    </a:lnTo>
                    <a:lnTo>
                      <a:pt x="2396" y="1468"/>
                    </a:lnTo>
                    <a:lnTo>
                      <a:pt x="2396" y="1490"/>
                    </a:lnTo>
                    <a:lnTo>
                      <a:pt x="2542" y="1490"/>
                    </a:lnTo>
                    <a:lnTo>
                      <a:pt x="2542" y="1558"/>
                    </a:lnTo>
                    <a:lnTo>
                      <a:pt x="2556" y="1558"/>
                    </a:lnTo>
                    <a:lnTo>
                      <a:pt x="2556" y="1584"/>
                    </a:lnTo>
                    <a:lnTo>
                      <a:pt x="2572" y="1584"/>
                    </a:lnTo>
                    <a:lnTo>
                      <a:pt x="2572" y="1686"/>
                    </a:lnTo>
                    <a:lnTo>
                      <a:pt x="2756" y="1686"/>
                    </a:lnTo>
                    <a:lnTo>
                      <a:pt x="2756" y="1708"/>
                    </a:lnTo>
                    <a:lnTo>
                      <a:pt x="2946" y="1708"/>
                    </a:lnTo>
                    <a:lnTo>
                      <a:pt x="2946" y="1730"/>
                    </a:lnTo>
                    <a:lnTo>
                      <a:pt x="2980" y="1730"/>
                    </a:lnTo>
                    <a:lnTo>
                      <a:pt x="2980" y="1798"/>
                    </a:lnTo>
                    <a:lnTo>
                      <a:pt x="2996" y="1798"/>
                    </a:lnTo>
                    <a:lnTo>
                      <a:pt x="2996" y="1846"/>
                    </a:lnTo>
                    <a:lnTo>
                      <a:pt x="3014" y="1846"/>
                    </a:lnTo>
                    <a:lnTo>
                      <a:pt x="3014" y="1950"/>
                    </a:lnTo>
                    <a:lnTo>
                      <a:pt x="3414" y="1950"/>
                    </a:lnTo>
                    <a:lnTo>
                      <a:pt x="3414" y="1988"/>
                    </a:lnTo>
                    <a:lnTo>
                      <a:pt x="3857" y="1988"/>
                    </a:lnTo>
                    <a:lnTo>
                      <a:pt x="3857" y="2340"/>
                    </a:lnTo>
                  </a:path>
                </a:pathLst>
              </a:custGeom>
              <a:noFill/>
              <a:ln w="25400" cap="flat">
                <a:solidFill>
                  <a:srgbClr val="00B0F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dirty="0">
                  <a:solidFill>
                    <a:srgbClr val="000000"/>
                  </a:solidFill>
                </a:endParaRPr>
              </a:p>
            </p:txBody>
          </p:sp>
          <p:sp>
            <p:nvSpPr>
              <p:cNvPr id="363" name="Oval Callout 362"/>
              <p:cNvSpPr/>
              <p:nvPr/>
            </p:nvSpPr>
            <p:spPr>
              <a:xfrm rot="13015789">
                <a:off x="4221855" y="3350119"/>
                <a:ext cx="457200" cy="457200"/>
              </a:xfrm>
              <a:prstGeom prst="wedgeEllipseCallout">
                <a:avLst/>
              </a:prstGeom>
              <a:solidFill>
                <a:schemeClr val="bg1"/>
              </a:solid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vert="horz" wrap="none" rtlCol="0" anchor="ctr" anchorCtr="1"/>
              <a:lstStyle/>
              <a:p>
                <a:pPr defTabSz="457200" fontAlgn="base">
                  <a:spcBef>
                    <a:spcPct val="0"/>
                  </a:spcBef>
                  <a:spcAft>
                    <a:spcPct val="0"/>
                  </a:spcAft>
                </a:pPr>
                <a:endParaRPr lang="de-CH" sz="1400" b="1">
                  <a:solidFill>
                    <a:srgbClr val="00B0F0"/>
                  </a:solidFill>
                  <a:ea typeface="ＭＳ Ｐゴシック" pitchFamily="34" charset="-128"/>
                </a:endParaRPr>
              </a:p>
            </p:txBody>
          </p:sp>
          <p:sp>
            <p:nvSpPr>
              <p:cNvPr id="365" name="Rectangle 364"/>
              <p:cNvSpPr/>
              <p:nvPr/>
            </p:nvSpPr>
            <p:spPr>
              <a:xfrm>
                <a:off x="4188020" y="3430927"/>
                <a:ext cx="543739" cy="307777"/>
              </a:xfrm>
              <a:prstGeom prst="rect">
                <a:avLst/>
              </a:prstGeom>
              <a:noFill/>
            </p:spPr>
            <p:txBody>
              <a:bodyPr wrap="none">
                <a:spAutoFit/>
              </a:bodyPr>
              <a:lstStyle/>
              <a:p>
                <a:pPr defTabSz="457200" fontAlgn="base">
                  <a:spcBef>
                    <a:spcPct val="0"/>
                  </a:spcBef>
                  <a:spcAft>
                    <a:spcPct val="0"/>
                  </a:spcAft>
                </a:pPr>
                <a:r>
                  <a:rPr lang="de-CH" sz="1400" b="1" dirty="0">
                    <a:solidFill>
                      <a:srgbClr val="00B0F0"/>
                    </a:solidFill>
                    <a:ea typeface="ＭＳ Ｐゴシック" pitchFamily="34" charset="-128"/>
                  </a:rPr>
                  <a:t>47%</a:t>
                </a:r>
              </a:p>
            </p:txBody>
          </p:sp>
        </p:grpSp>
        <p:grpSp>
          <p:nvGrpSpPr>
            <p:cNvPr id="22" name="Group 21"/>
            <p:cNvGrpSpPr/>
            <p:nvPr/>
          </p:nvGrpSpPr>
          <p:grpSpPr>
            <a:xfrm>
              <a:off x="1930706" y="1984355"/>
              <a:ext cx="5107049" cy="2464640"/>
              <a:chOff x="1930706" y="1984355"/>
              <a:chExt cx="5107049" cy="2464640"/>
            </a:xfrm>
          </p:grpSpPr>
          <p:sp>
            <p:nvSpPr>
              <p:cNvPr id="168" name="Freeform 24"/>
              <p:cNvSpPr>
                <a:spLocks/>
              </p:cNvSpPr>
              <p:nvPr/>
            </p:nvSpPr>
            <p:spPr bwMode="auto">
              <a:xfrm>
                <a:off x="1930706" y="1984355"/>
                <a:ext cx="5107049" cy="2389310"/>
              </a:xfrm>
              <a:custGeom>
                <a:avLst/>
                <a:gdLst>
                  <a:gd name="T0" fmla="*/ 2147483647 w 3522"/>
                  <a:gd name="T1" fmla="*/ 0 h 2134"/>
                  <a:gd name="T2" fmla="*/ 2147483647 w 3522"/>
                  <a:gd name="T3" fmla="*/ 2147483647 h 2134"/>
                  <a:gd name="T4" fmla="*/ 2147483647 w 3522"/>
                  <a:gd name="T5" fmla="*/ 2147483647 h 2134"/>
                  <a:gd name="T6" fmla="*/ 2147483647 w 3522"/>
                  <a:gd name="T7" fmla="*/ 2147483647 h 2134"/>
                  <a:gd name="T8" fmla="*/ 2147483647 w 3522"/>
                  <a:gd name="T9" fmla="*/ 2147483647 h 2134"/>
                  <a:gd name="T10" fmla="*/ 2147483647 w 3522"/>
                  <a:gd name="T11" fmla="*/ 2147483647 h 2134"/>
                  <a:gd name="T12" fmla="*/ 2147483647 w 3522"/>
                  <a:gd name="T13" fmla="*/ 2147483647 h 2134"/>
                  <a:gd name="T14" fmla="*/ 2147483647 w 3522"/>
                  <a:gd name="T15" fmla="*/ 2147483647 h 2134"/>
                  <a:gd name="T16" fmla="*/ 2147483647 w 3522"/>
                  <a:gd name="T17" fmla="*/ 2147483647 h 2134"/>
                  <a:gd name="T18" fmla="*/ 2147483647 w 3522"/>
                  <a:gd name="T19" fmla="*/ 2147483647 h 2134"/>
                  <a:gd name="T20" fmla="*/ 2147483647 w 3522"/>
                  <a:gd name="T21" fmla="*/ 2147483647 h 2134"/>
                  <a:gd name="T22" fmla="*/ 2147483647 w 3522"/>
                  <a:gd name="T23" fmla="*/ 2147483647 h 2134"/>
                  <a:gd name="T24" fmla="*/ 2147483647 w 3522"/>
                  <a:gd name="T25" fmla="*/ 2147483647 h 2134"/>
                  <a:gd name="T26" fmla="*/ 2147483647 w 3522"/>
                  <a:gd name="T27" fmla="*/ 2147483647 h 2134"/>
                  <a:gd name="T28" fmla="*/ 2147483647 w 3522"/>
                  <a:gd name="T29" fmla="*/ 2147483647 h 2134"/>
                  <a:gd name="T30" fmla="*/ 2147483647 w 3522"/>
                  <a:gd name="T31" fmla="*/ 2147483647 h 2134"/>
                  <a:gd name="T32" fmla="*/ 2147483647 w 3522"/>
                  <a:gd name="T33" fmla="*/ 2147483647 h 2134"/>
                  <a:gd name="T34" fmla="*/ 2147483647 w 3522"/>
                  <a:gd name="T35" fmla="*/ 2147483647 h 2134"/>
                  <a:gd name="T36" fmla="*/ 2147483647 w 3522"/>
                  <a:gd name="T37" fmla="*/ 2147483647 h 2134"/>
                  <a:gd name="T38" fmla="*/ 2147483647 w 3522"/>
                  <a:gd name="T39" fmla="*/ 2147483647 h 2134"/>
                  <a:gd name="T40" fmla="*/ 2147483647 w 3522"/>
                  <a:gd name="T41" fmla="*/ 2147483647 h 2134"/>
                  <a:gd name="T42" fmla="*/ 2147483647 w 3522"/>
                  <a:gd name="T43" fmla="*/ 2147483647 h 2134"/>
                  <a:gd name="T44" fmla="*/ 2147483647 w 3522"/>
                  <a:gd name="T45" fmla="*/ 2147483647 h 2134"/>
                  <a:gd name="T46" fmla="*/ 2147483647 w 3522"/>
                  <a:gd name="T47" fmla="*/ 2147483647 h 2134"/>
                  <a:gd name="T48" fmla="*/ 2147483647 w 3522"/>
                  <a:gd name="T49" fmla="*/ 2147483647 h 2134"/>
                  <a:gd name="T50" fmla="*/ 2147483647 w 3522"/>
                  <a:gd name="T51" fmla="*/ 2147483647 h 2134"/>
                  <a:gd name="T52" fmla="*/ 2147483647 w 3522"/>
                  <a:gd name="T53" fmla="*/ 2147483647 h 2134"/>
                  <a:gd name="T54" fmla="*/ 2147483647 w 3522"/>
                  <a:gd name="T55" fmla="*/ 2147483647 h 2134"/>
                  <a:gd name="T56" fmla="*/ 2147483647 w 3522"/>
                  <a:gd name="T57" fmla="*/ 2147483647 h 2134"/>
                  <a:gd name="T58" fmla="*/ 2147483647 w 3522"/>
                  <a:gd name="T59" fmla="*/ 2147483647 h 2134"/>
                  <a:gd name="T60" fmla="*/ 2147483647 w 3522"/>
                  <a:gd name="T61" fmla="*/ 2147483647 h 2134"/>
                  <a:gd name="T62" fmla="*/ 2147483647 w 3522"/>
                  <a:gd name="T63" fmla="*/ 2147483647 h 2134"/>
                  <a:gd name="T64" fmla="*/ 2147483647 w 3522"/>
                  <a:gd name="T65" fmla="*/ 2147483647 h 2134"/>
                  <a:gd name="T66" fmla="*/ 2147483647 w 3522"/>
                  <a:gd name="T67" fmla="*/ 2147483647 h 2134"/>
                  <a:gd name="T68" fmla="*/ 2147483647 w 3522"/>
                  <a:gd name="T69" fmla="*/ 2147483647 h 2134"/>
                  <a:gd name="T70" fmla="*/ 2147483647 w 3522"/>
                  <a:gd name="T71" fmla="*/ 2147483647 h 2134"/>
                  <a:gd name="T72" fmla="*/ 2147483647 w 3522"/>
                  <a:gd name="T73" fmla="*/ 2147483647 h 2134"/>
                  <a:gd name="T74" fmla="*/ 2147483647 w 3522"/>
                  <a:gd name="T75" fmla="*/ 2147483647 h 2134"/>
                  <a:gd name="T76" fmla="*/ 2147483647 w 3522"/>
                  <a:gd name="T77" fmla="*/ 2147483647 h 2134"/>
                  <a:gd name="T78" fmla="*/ 2147483647 w 3522"/>
                  <a:gd name="T79" fmla="*/ 2147483647 h 2134"/>
                  <a:gd name="T80" fmla="*/ 2147483647 w 3522"/>
                  <a:gd name="T81" fmla="*/ 2147483647 h 2134"/>
                  <a:gd name="T82" fmla="*/ 2147483647 w 3522"/>
                  <a:gd name="T83" fmla="*/ 2147483647 h 2134"/>
                  <a:gd name="T84" fmla="*/ 2147483647 w 3522"/>
                  <a:gd name="T85" fmla="*/ 2147483647 h 2134"/>
                  <a:gd name="T86" fmla="*/ 2147483647 w 3522"/>
                  <a:gd name="T87" fmla="*/ 2147483647 h 2134"/>
                  <a:gd name="T88" fmla="*/ 2147483647 w 3522"/>
                  <a:gd name="T89" fmla="*/ 2147483647 h 2134"/>
                  <a:gd name="T90" fmla="*/ 2147483647 w 3522"/>
                  <a:gd name="T91" fmla="*/ 2147483647 h 2134"/>
                  <a:gd name="T92" fmla="*/ 2147483647 w 3522"/>
                  <a:gd name="T93" fmla="*/ 2147483647 h 2134"/>
                  <a:gd name="T94" fmla="*/ 2147483647 w 3522"/>
                  <a:gd name="T95" fmla="*/ 2147483647 h 21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22"/>
                  <a:gd name="T145" fmla="*/ 0 h 2134"/>
                  <a:gd name="T146" fmla="*/ 3522 w 3522"/>
                  <a:gd name="T147" fmla="*/ 2134 h 21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22" h="2134">
                    <a:moveTo>
                      <a:pt x="0" y="0"/>
                    </a:moveTo>
                    <a:lnTo>
                      <a:pt x="114" y="0"/>
                    </a:lnTo>
                    <a:lnTo>
                      <a:pt x="114" y="20"/>
                    </a:lnTo>
                    <a:lnTo>
                      <a:pt x="140" y="20"/>
                    </a:lnTo>
                    <a:lnTo>
                      <a:pt x="140" y="38"/>
                    </a:lnTo>
                    <a:lnTo>
                      <a:pt x="152" y="38"/>
                    </a:lnTo>
                    <a:lnTo>
                      <a:pt x="152" y="62"/>
                    </a:lnTo>
                    <a:lnTo>
                      <a:pt x="200" y="62"/>
                    </a:lnTo>
                    <a:lnTo>
                      <a:pt x="200" y="110"/>
                    </a:lnTo>
                    <a:lnTo>
                      <a:pt x="222" y="110"/>
                    </a:lnTo>
                    <a:lnTo>
                      <a:pt x="222" y="134"/>
                    </a:lnTo>
                    <a:lnTo>
                      <a:pt x="242" y="134"/>
                    </a:lnTo>
                    <a:lnTo>
                      <a:pt x="242" y="190"/>
                    </a:lnTo>
                    <a:lnTo>
                      <a:pt x="252" y="200"/>
                    </a:lnTo>
                    <a:lnTo>
                      <a:pt x="252" y="250"/>
                    </a:lnTo>
                    <a:lnTo>
                      <a:pt x="339" y="250"/>
                    </a:lnTo>
                    <a:lnTo>
                      <a:pt x="339" y="276"/>
                    </a:lnTo>
                    <a:lnTo>
                      <a:pt x="391" y="276"/>
                    </a:lnTo>
                    <a:lnTo>
                      <a:pt x="391" y="298"/>
                    </a:lnTo>
                    <a:lnTo>
                      <a:pt x="405" y="298"/>
                    </a:lnTo>
                    <a:lnTo>
                      <a:pt x="405" y="316"/>
                    </a:lnTo>
                    <a:lnTo>
                      <a:pt x="427" y="316"/>
                    </a:lnTo>
                    <a:lnTo>
                      <a:pt x="427" y="456"/>
                    </a:lnTo>
                    <a:lnTo>
                      <a:pt x="439" y="456"/>
                    </a:lnTo>
                    <a:lnTo>
                      <a:pt x="439" y="484"/>
                    </a:lnTo>
                    <a:lnTo>
                      <a:pt x="459" y="484"/>
                    </a:lnTo>
                    <a:lnTo>
                      <a:pt x="459" y="534"/>
                    </a:lnTo>
                    <a:lnTo>
                      <a:pt x="473" y="534"/>
                    </a:lnTo>
                    <a:lnTo>
                      <a:pt x="473" y="558"/>
                    </a:lnTo>
                    <a:lnTo>
                      <a:pt x="485" y="558"/>
                    </a:lnTo>
                    <a:lnTo>
                      <a:pt x="485" y="588"/>
                    </a:lnTo>
                    <a:lnTo>
                      <a:pt x="503" y="588"/>
                    </a:lnTo>
                    <a:lnTo>
                      <a:pt x="503" y="606"/>
                    </a:lnTo>
                    <a:lnTo>
                      <a:pt x="547" y="606"/>
                    </a:lnTo>
                    <a:lnTo>
                      <a:pt x="547" y="634"/>
                    </a:lnTo>
                    <a:lnTo>
                      <a:pt x="631" y="634"/>
                    </a:lnTo>
                    <a:lnTo>
                      <a:pt x="631" y="674"/>
                    </a:lnTo>
                    <a:lnTo>
                      <a:pt x="695" y="674"/>
                    </a:lnTo>
                    <a:lnTo>
                      <a:pt x="695" y="710"/>
                    </a:lnTo>
                    <a:lnTo>
                      <a:pt x="809" y="710"/>
                    </a:lnTo>
                    <a:lnTo>
                      <a:pt x="809" y="736"/>
                    </a:lnTo>
                    <a:lnTo>
                      <a:pt x="843" y="736"/>
                    </a:lnTo>
                    <a:lnTo>
                      <a:pt x="843" y="764"/>
                    </a:lnTo>
                    <a:lnTo>
                      <a:pt x="873" y="764"/>
                    </a:lnTo>
                    <a:lnTo>
                      <a:pt x="873" y="920"/>
                    </a:lnTo>
                    <a:lnTo>
                      <a:pt x="901" y="920"/>
                    </a:lnTo>
                    <a:lnTo>
                      <a:pt x="901" y="992"/>
                    </a:lnTo>
                    <a:lnTo>
                      <a:pt x="935" y="992"/>
                    </a:lnTo>
                    <a:lnTo>
                      <a:pt x="935" y="1020"/>
                    </a:lnTo>
                    <a:lnTo>
                      <a:pt x="945" y="1020"/>
                    </a:lnTo>
                    <a:lnTo>
                      <a:pt x="945" y="1054"/>
                    </a:lnTo>
                    <a:lnTo>
                      <a:pt x="1083" y="1054"/>
                    </a:lnTo>
                    <a:lnTo>
                      <a:pt x="1083" y="1108"/>
                    </a:lnTo>
                    <a:lnTo>
                      <a:pt x="1115" y="1108"/>
                    </a:lnTo>
                    <a:lnTo>
                      <a:pt x="1115" y="1154"/>
                    </a:lnTo>
                    <a:lnTo>
                      <a:pt x="1123" y="1154"/>
                    </a:lnTo>
                    <a:lnTo>
                      <a:pt x="1123" y="1186"/>
                    </a:lnTo>
                    <a:lnTo>
                      <a:pt x="1131" y="1186"/>
                    </a:lnTo>
                    <a:lnTo>
                      <a:pt x="1131" y="1224"/>
                    </a:lnTo>
                    <a:lnTo>
                      <a:pt x="1197" y="1224"/>
                    </a:lnTo>
                    <a:lnTo>
                      <a:pt x="1197" y="1254"/>
                    </a:lnTo>
                    <a:lnTo>
                      <a:pt x="1305" y="1254"/>
                    </a:lnTo>
                    <a:lnTo>
                      <a:pt x="1305" y="1352"/>
                    </a:lnTo>
                    <a:lnTo>
                      <a:pt x="1321" y="1352"/>
                    </a:lnTo>
                    <a:lnTo>
                      <a:pt x="1321" y="1394"/>
                    </a:lnTo>
                    <a:lnTo>
                      <a:pt x="1333" y="1394"/>
                    </a:lnTo>
                    <a:lnTo>
                      <a:pt x="1333" y="1436"/>
                    </a:lnTo>
                    <a:lnTo>
                      <a:pt x="1343" y="1436"/>
                    </a:lnTo>
                    <a:lnTo>
                      <a:pt x="1343" y="1476"/>
                    </a:lnTo>
                    <a:lnTo>
                      <a:pt x="1419" y="1476"/>
                    </a:lnTo>
                    <a:lnTo>
                      <a:pt x="1419" y="1514"/>
                    </a:lnTo>
                    <a:lnTo>
                      <a:pt x="1525" y="1514"/>
                    </a:lnTo>
                    <a:lnTo>
                      <a:pt x="1525" y="1592"/>
                    </a:lnTo>
                    <a:lnTo>
                      <a:pt x="1537" y="1592"/>
                    </a:lnTo>
                    <a:lnTo>
                      <a:pt x="1537" y="1630"/>
                    </a:lnTo>
                    <a:lnTo>
                      <a:pt x="1565" y="1630"/>
                    </a:lnTo>
                    <a:lnTo>
                      <a:pt x="1565" y="1672"/>
                    </a:lnTo>
                    <a:lnTo>
                      <a:pt x="1601" y="1672"/>
                    </a:lnTo>
                    <a:lnTo>
                      <a:pt x="1601" y="1706"/>
                    </a:lnTo>
                    <a:lnTo>
                      <a:pt x="1683" y="1706"/>
                    </a:lnTo>
                    <a:lnTo>
                      <a:pt x="1683" y="1748"/>
                    </a:lnTo>
                    <a:lnTo>
                      <a:pt x="1745" y="1748"/>
                    </a:lnTo>
                    <a:lnTo>
                      <a:pt x="1745" y="1784"/>
                    </a:lnTo>
                    <a:lnTo>
                      <a:pt x="1761" y="1784"/>
                    </a:lnTo>
                    <a:lnTo>
                      <a:pt x="1761" y="1822"/>
                    </a:lnTo>
                    <a:lnTo>
                      <a:pt x="1977" y="1822"/>
                    </a:lnTo>
                    <a:lnTo>
                      <a:pt x="1977" y="1872"/>
                    </a:lnTo>
                    <a:lnTo>
                      <a:pt x="2202" y="1872"/>
                    </a:lnTo>
                    <a:lnTo>
                      <a:pt x="2202" y="1916"/>
                    </a:lnTo>
                    <a:lnTo>
                      <a:pt x="2220" y="1916"/>
                    </a:lnTo>
                    <a:lnTo>
                      <a:pt x="2220" y="1962"/>
                    </a:lnTo>
                    <a:lnTo>
                      <a:pt x="2628" y="1962"/>
                    </a:lnTo>
                    <a:lnTo>
                      <a:pt x="2628" y="2066"/>
                    </a:lnTo>
                    <a:lnTo>
                      <a:pt x="2828" y="2066"/>
                    </a:lnTo>
                    <a:lnTo>
                      <a:pt x="2828" y="2134"/>
                    </a:lnTo>
                    <a:lnTo>
                      <a:pt x="3522" y="2134"/>
                    </a:lnTo>
                  </a:path>
                </a:pathLst>
              </a:custGeom>
              <a:noFill/>
              <a:ln w="25400" cap="flat">
                <a:solidFill>
                  <a:srgbClr val="FF0000"/>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dirty="0">
                  <a:solidFill>
                    <a:srgbClr val="000000"/>
                  </a:solidFill>
                </a:endParaRPr>
              </a:p>
            </p:txBody>
          </p:sp>
          <p:sp>
            <p:nvSpPr>
              <p:cNvPr id="367" name="Oval Callout 366"/>
              <p:cNvSpPr/>
              <p:nvPr/>
            </p:nvSpPr>
            <p:spPr>
              <a:xfrm rot="13015789">
                <a:off x="4221855" y="3991795"/>
                <a:ext cx="457200" cy="457200"/>
              </a:xfrm>
              <a:prstGeom prst="wedgeEllipseCallout">
                <a:avLst/>
              </a:prstGeom>
              <a:solidFill>
                <a:schemeClr val="bg1"/>
              </a:solidFill>
              <a:ln w="19050" cap="rnd">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vert="horz" wrap="none" rtlCol="0" anchor="ctr" anchorCtr="1"/>
              <a:lstStyle/>
              <a:p>
                <a:pPr defTabSz="457200" fontAlgn="base">
                  <a:spcBef>
                    <a:spcPct val="0"/>
                  </a:spcBef>
                  <a:spcAft>
                    <a:spcPct val="0"/>
                  </a:spcAft>
                </a:pPr>
                <a:endParaRPr lang="de-CH" sz="1400" b="1">
                  <a:solidFill>
                    <a:srgbClr val="C00000"/>
                  </a:solidFill>
                  <a:ea typeface="ＭＳ Ｐゴシック" pitchFamily="34" charset="-128"/>
                </a:endParaRPr>
              </a:p>
            </p:txBody>
          </p:sp>
          <p:sp>
            <p:nvSpPr>
              <p:cNvPr id="368" name="Rectangle 367"/>
              <p:cNvSpPr/>
              <p:nvPr/>
            </p:nvSpPr>
            <p:spPr>
              <a:xfrm>
                <a:off x="4188020" y="4072603"/>
                <a:ext cx="543739" cy="307777"/>
              </a:xfrm>
              <a:prstGeom prst="rect">
                <a:avLst/>
              </a:prstGeom>
              <a:noFill/>
            </p:spPr>
            <p:txBody>
              <a:bodyPr wrap="none">
                <a:spAutoFit/>
              </a:bodyPr>
              <a:lstStyle/>
              <a:p>
                <a:pPr defTabSz="457200" fontAlgn="base">
                  <a:spcBef>
                    <a:spcPct val="0"/>
                  </a:spcBef>
                  <a:spcAft>
                    <a:spcPct val="0"/>
                  </a:spcAft>
                </a:pPr>
                <a:r>
                  <a:rPr lang="de-CH" sz="1400" b="1" dirty="0">
                    <a:solidFill>
                      <a:srgbClr val="7030A0"/>
                    </a:solidFill>
                    <a:ea typeface="ＭＳ Ｐゴシック" pitchFamily="34" charset="-128"/>
                  </a:rPr>
                  <a:t>22%</a:t>
                </a:r>
              </a:p>
            </p:txBody>
          </p:sp>
        </p:grpSp>
      </p:grpSp>
      <p:sp>
        <p:nvSpPr>
          <p:cNvPr id="167" name="TextBox 12"/>
          <p:cNvSpPr txBox="1">
            <a:spLocks noChangeArrowheads="1"/>
          </p:cNvSpPr>
          <p:nvPr/>
        </p:nvSpPr>
        <p:spPr bwMode="auto">
          <a:xfrm>
            <a:off x="1646464" y="5539790"/>
            <a:ext cx="8432800" cy="369332"/>
          </a:xfrm>
          <a:prstGeom prst="rect">
            <a:avLst/>
          </a:prstGeom>
          <a:noFill/>
          <a:ln>
            <a:noFill/>
          </a:ln>
        </p:spPr>
        <p:txBody>
          <a:bodyPr>
            <a:spAutoFit/>
          </a:bodyPr>
          <a:lstStyle>
            <a:lvl1pPr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1pPr>
            <a:lvl2pPr marL="742950" indent="-28575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2pPr>
            <a:lvl3pPr marL="11430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3pPr>
            <a:lvl4pPr marL="16002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4pPr>
            <a:lvl5pPr marL="2057400" indent="-228600" eaLnBrk="0" hangingPunct="0">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5pPr>
            <a:lvl6pPr marL="25146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6pPr>
            <a:lvl7pPr marL="29718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7pPr>
            <a:lvl8pPr marL="34290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8pPr>
            <a:lvl9pPr marL="3886200" indent="-228600" eaLnBrk="0" fontAlgn="base" hangingPunct="0">
              <a:spcBef>
                <a:spcPct val="0"/>
              </a:spcBef>
              <a:spcAft>
                <a:spcPct val="0"/>
              </a:spcAft>
              <a:tabLst>
                <a:tab pos="1335088" algn="ctr"/>
                <a:tab pos="2093913" algn="ctr"/>
                <a:tab pos="2835275" algn="ctr"/>
                <a:tab pos="3571875" algn="ctr"/>
                <a:tab pos="4294188" algn="ctr"/>
                <a:tab pos="5041900" algn="ctr"/>
                <a:tab pos="5789613" algn="ctr"/>
                <a:tab pos="6505575" algn="ctr"/>
                <a:tab pos="7240588" algn="ctr"/>
                <a:tab pos="7970838" algn="ctr"/>
              </a:tabLst>
              <a:defRPr>
                <a:solidFill>
                  <a:schemeClr val="tx1"/>
                </a:solidFill>
                <a:latin typeface="Arial" charset="0"/>
                <a:cs typeface="Arial" charset="0"/>
              </a:defRPr>
            </a:lvl9pPr>
          </a:lstStyle>
          <a:p>
            <a:pPr marL="60325" eaLnBrk="1" hangingPunct="1">
              <a:tabLst>
                <a:tab pos="1625600" algn="ctr"/>
                <a:tab pos="2324100" algn="ctr"/>
                <a:tab pos="3016250" algn="ctr"/>
                <a:tab pos="3721100" algn="ctr"/>
                <a:tab pos="4413250" algn="ctr"/>
                <a:tab pos="5105400" algn="ctr"/>
                <a:tab pos="5797550" algn="ctr"/>
                <a:tab pos="6470650" algn="ctr"/>
                <a:tab pos="7162800" algn="ctr"/>
                <a:tab pos="7861300" algn="ctr"/>
              </a:tabLst>
            </a:pPr>
            <a:r>
              <a:rPr lang="en-GB" sz="900" b="1" dirty="0">
                <a:solidFill>
                  <a:srgbClr val="0070C0"/>
                </a:solidFill>
              </a:rPr>
              <a:t>Afatinib (LL6) 	242	208	166	126	89	60	35	12	4	0</a:t>
            </a:r>
          </a:p>
          <a:p>
            <a:pPr marL="60325" eaLnBrk="1" hangingPunct="1">
              <a:tabLst>
                <a:tab pos="1625600" algn="ctr"/>
                <a:tab pos="2324100" algn="ctr"/>
                <a:tab pos="3016250" algn="ctr"/>
                <a:tab pos="3721100" algn="ctr"/>
                <a:tab pos="4413250" algn="ctr"/>
                <a:tab pos="5105400" algn="ctr"/>
                <a:tab pos="5797550" algn="ctr"/>
                <a:tab pos="6470650" algn="ctr"/>
                <a:tab pos="7162800" algn="ctr"/>
                <a:tab pos="7861300" algn="ctr"/>
              </a:tabLst>
            </a:pPr>
            <a:r>
              <a:rPr lang="en-GB" sz="900" b="1" dirty="0">
                <a:solidFill>
                  <a:srgbClr val="C00000"/>
                </a:solidFill>
              </a:rPr>
              <a:t>Cis/gem (LL6)	122	70	25	8	1	0	0	0	0	0</a:t>
            </a:r>
          </a:p>
        </p:txBody>
      </p:sp>
      <p:sp>
        <p:nvSpPr>
          <p:cNvPr id="166" name="Rectangle 1"/>
          <p:cNvSpPr>
            <a:spLocks noChangeArrowheads="1"/>
          </p:cNvSpPr>
          <p:nvPr/>
        </p:nvSpPr>
        <p:spPr bwMode="auto">
          <a:xfrm>
            <a:off x="3710872" y="6490054"/>
            <a:ext cx="4638801" cy="224783"/>
          </a:xfrm>
          <a:prstGeom prst="rect">
            <a:avLst/>
          </a:prstGeom>
          <a:noFill/>
          <a:ln w="9525">
            <a:noFill/>
            <a:miter lim="800000"/>
            <a:headEnd/>
            <a:tailEnd/>
          </a:ln>
          <a:effectLst/>
        </p:spPr>
        <p:txBody>
          <a:bodyPr vert="horz" wrap="square" lIns="0" tIns="0" rIns="0" bIns="0" numCol="1" anchor="b" anchorCtr="0" compatLnSpc="1">
            <a:prstTxWarp prst="textNoShape">
              <a:avLst/>
            </a:prstTxWarp>
            <a:noAutofit/>
          </a:bodyPr>
          <a:lstStyle/>
          <a:p>
            <a:pPr marL="66675" indent="-66675" fontAlgn="base">
              <a:lnSpc>
                <a:spcPct val="90000"/>
              </a:lnSpc>
              <a:spcAft>
                <a:spcPct val="0"/>
              </a:spcAft>
            </a:pPr>
            <a:endParaRPr lang="en-GB" altLang="en-US" sz="1050" dirty="0">
              <a:solidFill>
                <a:srgbClr val="000000"/>
              </a:solidFill>
              <a:latin typeface="BISans" panose="02000503040000020004" pitchFamily="2" charset="0"/>
            </a:endParaRPr>
          </a:p>
          <a:p>
            <a:pPr marL="66675" indent="-66675" fontAlgn="base">
              <a:lnSpc>
                <a:spcPct val="90000"/>
              </a:lnSpc>
              <a:spcAft>
                <a:spcPct val="0"/>
              </a:spcAft>
            </a:pPr>
            <a:r>
              <a:rPr lang="en-GB" altLang="en-US" sz="1000" dirty="0">
                <a:solidFill>
                  <a:srgbClr val="000000"/>
                </a:solidFill>
                <a:latin typeface="BISans" panose="02000503040000020004" pitchFamily="2" charset="0"/>
              </a:rPr>
              <a:t>1. Sequist et al. </a:t>
            </a:r>
            <a:r>
              <a:rPr lang="en-GB" altLang="en-US" sz="1000" i="1" dirty="0">
                <a:solidFill>
                  <a:srgbClr val="000000"/>
                </a:solidFill>
                <a:latin typeface="BISans" panose="02000503040000020004" pitchFamily="2" charset="0"/>
              </a:rPr>
              <a:t>J Clin Oncol</a:t>
            </a:r>
            <a:r>
              <a:rPr lang="en-GB" altLang="en-US" sz="1000" dirty="0">
                <a:solidFill>
                  <a:srgbClr val="000000"/>
                </a:solidFill>
                <a:latin typeface="BISans" panose="02000503040000020004" pitchFamily="2" charset="0"/>
              </a:rPr>
              <a:t>. 2013;31:3327; 2. Wu et al. </a:t>
            </a:r>
            <a:r>
              <a:rPr lang="en-GB" altLang="en-US" sz="1000" i="1" dirty="0">
                <a:solidFill>
                  <a:srgbClr val="000000"/>
                </a:solidFill>
                <a:latin typeface="BISans" panose="02000503040000020004" pitchFamily="2" charset="0"/>
              </a:rPr>
              <a:t>Lancet Oncol</a:t>
            </a:r>
            <a:r>
              <a:rPr lang="en-GB" altLang="en-US" sz="1000" dirty="0">
                <a:solidFill>
                  <a:srgbClr val="000000"/>
                </a:solidFill>
                <a:latin typeface="BISans" panose="02000503040000020004" pitchFamily="2" charset="0"/>
              </a:rPr>
              <a:t>. 2014;15:213. </a:t>
            </a:r>
          </a:p>
        </p:txBody>
      </p:sp>
      <p:sp>
        <p:nvSpPr>
          <p:cNvPr id="170" name="Title 1"/>
          <p:cNvSpPr txBox="1">
            <a:spLocks/>
          </p:cNvSpPr>
          <p:nvPr/>
        </p:nvSpPr>
        <p:spPr>
          <a:xfrm>
            <a:off x="2507515" y="-109010"/>
            <a:ext cx="7418110" cy="1446550"/>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algn="ctr">
              <a:lnSpc>
                <a:spcPct val="100000"/>
              </a:lnSpc>
            </a:pPr>
            <a:r>
              <a:rPr lang="en-GB" sz="3200" b="1" dirty="0">
                <a:solidFill>
                  <a:schemeClr val="accent4"/>
                </a:solidFill>
                <a:cs typeface="Arial" pitchFamily="34" charset="0"/>
              </a:rPr>
              <a:t>LUX-Lung 3 </a:t>
            </a:r>
            <a:r>
              <a:rPr lang="en-GB" sz="3200" b="1" dirty="0" err="1">
                <a:solidFill>
                  <a:schemeClr val="accent4"/>
                </a:solidFill>
                <a:cs typeface="Arial" pitchFamily="34" charset="0"/>
              </a:rPr>
              <a:t>và</a:t>
            </a:r>
            <a:r>
              <a:rPr lang="en-GB" sz="3200" b="1" dirty="0">
                <a:solidFill>
                  <a:schemeClr val="accent4"/>
                </a:solidFill>
                <a:cs typeface="Arial" pitchFamily="34" charset="0"/>
              </a:rPr>
              <a:t> 6 </a:t>
            </a:r>
          </a:p>
          <a:p>
            <a:pPr algn="ctr">
              <a:lnSpc>
                <a:spcPct val="100000"/>
              </a:lnSpc>
            </a:pPr>
            <a:r>
              <a:rPr lang="en-GB" b="1" dirty="0">
                <a:solidFill>
                  <a:schemeClr val="accent1"/>
                </a:solidFill>
                <a:cs typeface="Arial" pitchFamily="34" charset="0"/>
              </a:rPr>
              <a:t>Afatinib </a:t>
            </a:r>
            <a:r>
              <a:rPr lang="en-GB" b="1" dirty="0" err="1">
                <a:solidFill>
                  <a:schemeClr val="accent1"/>
                </a:solidFill>
                <a:cs typeface="Arial" pitchFamily="34" charset="0"/>
              </a:rPr>
              <a:t>làm</a:t>
            </a:r>
            <a:r>
              <a:rPr lang="en-GB" b="1" dirty="0">
                <a:solidFill>
                  <a:schemeClr val="accent1"/>
                </a:solidFill>
                <a:cs typeface="Arial" pitchFamily="34" charset="0"/>
              </a:rPr>
              <a:t> </a:t>
            </a:r>
            <a:r>
              <a:rPr lang="en-GB" b="1" dirty="0" err="1">
                <a:solidFill>
                  <a:schemeClr val="accent1"/>
                </a:solidFill>
                <a:cs typeface="Arial" pitchFamily="34" charset="0"/>
              </a:rPr>
              <a:t>giảm</a:t>
            </a:r>
            <a:r>
              <a:rPr lang="en-GB" b="1" dirty="0">
                <a:solidFill>
                  <a:schemeClr val="accent1"/>
                </a:solidFill>
                <a:cs typeface="Arial" pitchFamily="34" charset="0"/>
              </a:rPr>
              <a:t> </a:t>
            </a:r>
            <a:r>
              <a:rPr lang="en-GB" b="1" dirty="0" err="1">
                <a:solidFill>
                  <a:schemeClr val="accent1"/>
                </a:solidFill>
                <a:cs typeface="Arial" pitchFamily="34" charset="0"/>
              </a:rPr>
              <a:t>nguy</a:t>
            </a:r>
            <a:r>
              <a:rPr lang="en-GB" b="1" dirty="0">
                <a:solidFill>
                  <a:schemeClr val="accent1"/>
                </a:solidFill>
                <a:cs typeface="Arial" pitchFamily="34" charset="0"/>
              </a:rPr>
              <a:t> </a:t>
            </a:r>
            <a:r>
              <a:rPr lang="en-GB" b="1" dirty="0" err="1">
                <a:solidFill>
                  <a:schemeClr val="accent1"/>
                </a:solidFill>
                <a:cs typeface="Arial" pitchFamily="34" charset="0"/>
              </a:rPr>
              <a:t>cơ</a:t>
            </a:r>
            <a:r>
              <a:rPr lang="en-GB" b="1" dirty="0">
                <a:solidFill>
                  <a:schemeClr val="accent1"/>
                </a:solidFill>
                <a:cs typeface="Arial" pitchFamily="34" charset="0"/>
              </a:rPr>
              <a:t> </a:t>
            </a:r>
            <a:r>
              <a:rPr lang="en-GB" b="1" dirty="0" err="1">
                <a:solidFill>
                  <a:schemeClr val="accent1"/>
                </a:solidFill>
                <a:cs typeface="Arial" pitchFamily="34" charset="0"/>
              </a:rPr>
              <a:t>bệnh</a:t>
            </a:r>
            <a:r>
              <a:rPr lang="en-GB" b="1" dirty="0">
                <a:solidFill>
                  <a:schemeClr val="accent1"/>
                </a:solidFill>
                <a:cs typeface="Arial" pitchFamily="34" charset="0"/>
              </a:rPr>
              <a:t> </a:t>
            </a:r>
            <a:r>
              <a:rPr lang="en-GB" b="1" dirty="0" err="1">
                <a:solidFill>
                  <a:schemeClr val="accent1"/>
                </a:solidFill>
                <a:cs typeface="Arial" pitchFamily="34" charset="0"/>
              </a:rPr>
              <a:t>tiến</a:t>
            </a:r>
            <a:r>
              <a:rPr lang="en-GB" b="1" dirty="0">
                <a:solidFill>
                  <a:schemeClr val="accent1"/>
                </a:solidFill>
                <a:cs typeface="Arial" pitchFamily="34" charset="0"/>
              </a:rPr>
              <a:t> </a:t>
            </a:r>
            <a:r>
              <a:rPr lang="en-GB" b="1" dirty="0" err="1">
                <a:solidFill>
                  <a:schemeClr val="accent1"/>
                </a:solidFill>
                <a:cs typeface="Arial" pitchFamily="34" charset="0"/>
              </a:rPr>
              <a:t>triển</a:t>
            </a:r>
            <a:r>
              <a:rPr lang="en-GB" b="1" dirty="0">
                <a:solidFill>
                  <a:schemeClr val="accent1"/>
                </a:solidFill>
                <a:cs typeface="Arial" pitchFamily="34" charset="0"/>
              </a:rPr>
              <a:t> so với hoá trị tiêu chuẩn</a:t>
            </a:r>
            <a:endParaRPr lang="en-US" b="1" dirty="0">
              <a:solidFill>
                <a:schemeClr val="accent1"/>
              </a:solidFill>
              <a:cs typeface="Arial" pitchFamily="34" charset="0"/>
            </a:endParaRPr>
          </a:p>
        </p:txBody>
      </p:sp>
      <p:sp>
        <p:nvSpPr>
          <p:cNvPr id="164" name="Down Arrow 163"/>
          <p:cNvSpPr/>
          <p:nvPr/>
        </p:nvSpPr>
        <p:spPr>
          <a:xfrm>
            <a:off x="6170864" y="2993387"/>
            <a:ext cx="2653453" cy="2411776"/>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bg1"/>
                </a:solidFill>
              </a:rPr>
              <a:t>42%</a:t>
            </a:r>
          </a:p>
          <a:p>
            <a:pPr algn="ctr"/>
            <a:r>
              <a:rPr lang="en-GB" b="1" dirty="0" err="1">
                <a:solidFill>
                  <a:schemeClr val="bg1"/>
                </a:solidFill>
              </a:rPr>
              <a:t>Giảm</a:t>
            </a:r>
            <a:r>
              <a:rPr lang="en-GB" b="1" dirty="0">
                <a:solidFill>
                  <a:schemeClr val="bg1"/>
                </a:solidFill>
              </a:rPr>
              <a:t> </a:t>
            </a:r>
            <a:r>
              <a:rPr lang="en-GB" b="1" dirty="0" err="1">
                <a:solidFill>
                  <a:schemeClr val="bg1"/>
                </a:solidFill>
              </a:rPr>
              <a:t>nguy</a:t>
            </a:r>
            <a:r>
              <a:rPr lang="en-GB" b="1" dirty="0">
                <a:solidFill>
                  <a:schemeClr val="bg1"/>
                </a:solidFill>
              </a:rPr>
              <a:t> </a:t>
            </a:r>
            <a:r>
              <a:rPr lang="en-GB" b="1" dirty="0" err="1">
                <a:solidFill>
                  <a:schemeClr val="bg1"/>
                </a:solidFill>
              </a:rPr>
              <a:t>cơ</a:t>
            </a:r>
            <a:r>
              <a:rPr lang="en-GB" b="1" dirty="0">
                <a:solidFill>
                  <a:schemeClr val="bg1"/>
                </a:solidFill>
              </a:rPr>
              <a:t> </a:t>
            </a:r>
            <a:r>
              <a:rPr lang="en-GB" b="1" dirty="0" err="1">
                <a:solidFill>
                  <a:schemeClr val="bg1"/>
                </a:solidFill>
              </a:rPr>
              <a:t>bệnh</a:t>
            </a:r>
            <a:r>
              <a:rPr lang="en-GB" b="1" dirty="0">
                <a:solidFill>
                  <a:schemeClr val="bg1"/>
                </a:solidFill>
              </a:rPr>
              <a:t> </a:t>
            </a:r>
            <a:r>
              <a:rPr lang="en-GB" b="1" dirty="0" err="1">
                <a:solidFill>
                  <a:schemeClr val="bg1"/>
                </a:solidFill>
              </a:rPr>
              <a:t>tiến</a:t>
            </a:r>
            <a:r>
              <a:rPr lang="en-GB" b="1" dirty="0">
                <a:solidFill>
                  <a:schemeClr val="bg1"/>
                </a:solidFill>
              </a:rPr>
              <a:t> </a:t>
            </a:r>
            <a:r>
              <a:rPr lang="en-GB" b="1" dirty="0" err="1">
                <a:solidFill>
                  <a:schemeClr val="bg1"/>
                </a:solidFill>
              </a:rPr>
              <a:t>triển</a:t>
            </a:r>
            <a:r>
              <a:rPr lang="en-GB" b="1" dirty="0">
                <a:solidFill>
                  <a:schemeClr val="bg1"/>
                </a:solidFill>
              </a:rPr>
              <a:t> vs. </a:t>
            </a:r>
            <a:r>
              <a:rPr lang="en-GB" b="1" dirty="0" err="1">
                <a:solidFill>
                  <a:schemeClr val="bg1"/>
                </a:solidFill>
              </a:rPr>
              <a:t>Pem</a:t>
            </a:r>
            <a:r>
              <a:rPr lang="en-GB" b="1" dirty="0">
                <a:solidFill>
                  <a:schemeClr val="bg1"/>
                </a:solidFill>
              </a:rPr>
              <a:t>/Cis</a:t>
            </a:r>
            <a:endParaRPr lang="vi-VN" b="1" dirty="0">
              <a:solidFill>
                <a:schemeClr val="bg1"/>
              </a:solidFill>
            </a:endParaRPr>
          </a:p>
        </p:txBody>
      </p:sp>
      <p:sp>
        <p:nvSpPr>
          <p:cNvPr id="165" name="Down Arrow 164"/>
          <p:cNvSpPr/>
          <p:nvPr/>
        </p:nvSpPr>
        <p:spPr>
          <a:xfrm>
            <a:off x="7962090" y="3013958"/>
            <a:ext cx="2653453" cy="2395969"/>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bg1"/>
                </a:solidFill>
              </a:rPr>
              <a:t>72%</a:t>
            </a:r>
          </a:p>
          <a:p>
            <a:pPr algn="ctr"/>
            <a:r>
              <a:rPr lang="en-GB" b="1" dirty="0" err="1">
                <a:solidFill>
                  <a:schemeClr val="bg1"/>
                </a:solidFill>
              </a:rPr>
              <a:t>Giảm</a:t>
            </a:r>
            <a:r>
              <a:rPr lang="en-GB" b="1" dirty="0">
                <a:solidFill>
                  <a:schemeClr val="bg1"/>
                </a:solidFill>
              </a:rPr>
              <a:t> </a:t>
            </a:r>
            <a:r>
              <a:rPr lang="en-GB" b="1" dirty="0" err="1">
                <a:solidFill>
                  <a:schemeClr val="bg1"/>
                </a:solidFill>
              </a:rPr>
              <a:t>nguy</a:t>
            </a:r>
            <a:r>
              <a:rPr lang="en-GB" b="1" dirty="0">
                <a:solidFill>
                  <a:schemeClr val="bg1"/>
                </a:solidFill>
              </a:rPr>
              <a:t> </a:t>
            </a:r>
            <a:r>
              <a:rPr lang="en-GB" b="1" dirty="0" err="1">
                <a:solidFill>
                  <a:schemeClr val="bg1"/>
                </a:solidFill>
              </a:rPr>
              <a:t>cơ</a:t>
            </a:r>
            <a:r>
              <a:rPr lang="en-GB" b="1" dirty="0">
                <a:solidFill>
                  <a:schemeClr val="bg1"/>
                </a:solidFill>
              </a:rPr>
              <a:t> </a:t>
            </a:r>
            <a:r>
              <a:rPr lang="en-GB" b="1" dirty="0" err="1">
                <a:solidFill>
                  <a:schemeClr val="bg1"/>
                </a:solidFill>
              </a:rPr>
              <a:t>bệnh</a:t>
            </a:r>
            <a:r>
              <a:rPr lang="en-GB" b="1" dirty="0">
                <a:solidFill>
                  <a:schemeClr val="bg1"/>
                </a:solidFill>
              </a:rPr>
              <a:t> </a:t>
            </a:r>
            <a:r>
              <a:rPr lang="en-GB" b="1" dirty="0" err="1">
                <a:solidFill>
                  <a:schemeClr val="bg1"/>
                </a:solidFill>
              </a:rPr>
              <a:t>tiến</a:t>
            </a:r>
            <a:r>
              <a:rPr lang="en-GB" b="1" dirty="0">
                <a:solidFill>
                  <a:schemeClr val="bg1"/>
                </a:solidFill>
              </a:rPr>
              <a:t> </a:t>
            </a:r>
            <a:r>
              <a:rPr lang="en-GB" b="1" dirty="0" err="1">
                <a:solidFill>
                  <a:schemeClr val="bg1"/>
                </a:solidFill>
              </a:rPr>
              <a:t>triển</a:t>
            </a:r>
            <a:r>
              <a:rPr lang="en-GB" b="1" dirty="0">
                <a:solidFill>
                  <a:schemeClr val="bg1"/>
                </a:solidFill>
              </a:rPr>
              <a:t> vs. Gem/Cis</a:t>
            </a:r>
            <a:endParaRPr lang="vi-VN" b="1" dirty="0">
              <a:solidFill>
                <a:schemeClr val="bg1"/>
              </a:solidFill>
            </a:endParaRPr>
          </a:p>
        </p:txBody>
      </p:sp>
    </p:spTree>
    <p:extLst>
      <p:ext uri="{BB962C8B-B14F-4D97-AF65-F5344CB8AC3E}">
        <p14:creationId xmlns:p14="http://schemas.microsoft.com/office/powerpoint/2010/main" val="2470305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4"/>
                                        </p:tgtEl>
                                        <p:attrNameLst>
                                          <p:attrName>style.visibility</p:attrName>
                                        </p:attrNameLst>
                                      </p:cBhvr>
                                      <p:to>
                                        <p:strVal val="visible"/>
                                      </p:to>
                                    </p:set>
                                    <p:anim calcmode="lin" valueType="num">
                                      <p:cBhvr additive="base">
                                        <p:cTn id="7" dur="500" fill="hold"/>
                                        <p:tgtEl>
                                          <p:spTgt spid="164"/>
                                        </p:tgtEl>
                                        <p:attrNameLst>
                                          <p:attrName>ppt_x</p:attrName>
                                        </p:attrNameLst>
                                      </p:cBhvr>
                                      <p:tavLst>
                                        <p:tav tm="0">
                                          <p:val>
                                            <p:strVal val="#ppt_x"/>
                                          </p:val>
                                        </p:tav>
                                        <p:tav tm="100000">
                                          <p:val>
                                            <p:strVal val="#ppt_x"/>
                                          </p:val>
                                        </p:tav>
                                      </p:tavLst>
                                    </p:anim>
                                    <p:anim calcmode="lin" valueType="num">
                                      <p:cBhvr additive="base">
                                        <p:cTn id="8" dur="500" fill="hold"/>
                                        <p:tgtEl>
                                          <p:spTgt spid="16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65"/>
                                        </p:tgtEl>
                                        <p:attrNameLst>
                                          <p:attrName>style.visibility</p:attrName>
                                        </p:attrNameLst>
                                      </p:cBhvr>
                                      <p:to>
                                        <p:strVal val="visible"/>
                                      </p:to>
                                    </p:set>
                                    <p:anim calcmode="lin" valueType="num">
                                      <p:cBhvr additive="base">
                                        <p:cTn id="11" dur="500" fill="hold"/>
                                        <p:tgtEl>
                                          <p:spTgt spid="165"/>
                                        </p:tgtEl>
                                        <p:attrNameLst>
                                          <p:attrName>ppt_x</p:attrName>
                                        </p:attrNameLst>
                                      </p:cBhvr>
                                      <p:tavLst>
                                        <p:tav tm="0">
                                          <p:val>
                                            <p:strVal val="#ppt_x"/>
                                          </p:val>
                                        </p:tav>
                                        <p:tav tm="100000">
                                          <p:val>
                                            <p:strVal val="#ppt_x"/>
                                          </p:val>
                                        </p:tav>
                                      </p:tavLst>
                                    </p:anim>
                                    <p:anim calcmode="lin" valueType="num">
                                      <p:cBhvr additive="base">
                                        <p:cTn id="12" dur="500" fill="hold"/>
                                        <p:tgtEl>
                                          <p:spTgt spid="16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165"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 name="Round Same Side Corner Rectangle 633"/>
          <p:cNvSpPr/>
          <p:nvPr/>
        </p:nvSpPr>
        <p:spPr>
          <a:xfrm rot="10800000">
            <a:off x="1636904" y="1875473"/>
            <a:ext cx="4398264" cy="4302201"/>
          </a:xfrm>
          <a:prstGeom prst="round2SameRect">
            <a:avLst>
              <a:gd name="adj1" fmla="val 4503"/>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35" name="Round Same Side Corner Rectangle 634"/>
          <p:cNvSpPr/>
          <p:nvPr/>
        </p:nvSpPr>
        <p:spPr>
          <a:xfrm>
            <a:off x="1640102" y="1508874"/>
            <a:ext cx="4395070" cy="366604"/>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dirty="0">
                <a:solidFill>
                  <a:prstClr val="white"/>
                </a:solidFill>
              </a:rPr>
              <a:t>LUX-Lung 3</a:t>
            </a:r>
          </a:p>
        </p:txBody>
      </p:sp>
      <p:sp>
        <p:nvSpPr>
          <p:cNvPr id="21506" name="Title 1"/>
          <p:cNvSpPr>
            <a:spLocks noGrp="1"/>
          </p:cNvSpPr>
          <p:nvPr>
            <p:ph type="title"/>
          </p:nvPr>
        </p:nvSpPr>
        <p:spPr>
          <a:xfrm>
            <a:off x="1794852" y="135630"/>
            <a:ext cx="8602126" cy="1191095"/>
          </a:xfrm>
        </p:spPr>
        <p:txBody>
          <a:bodyPr>
            <a:noAutofit/>
          </a:bodyPr>
          <a:lstStyle/>
          <a:p>
            <a:pPr algn="ctr">
              <a:lnSpc>
                <a:spcPct val="100000"/>
              </a:lnSpc>
            </a:pPr>
            <a:r>
              <a:rPr lang="en-GB" altLang="en-US" sz="2800" dirty="0"/>
              <a:t>LUX-Lung 3 </a:t>
            </a:r>
            <a:r>
              <a:rPr lang="en-GB" altLang="en-US" sz="2800" dirty="0" err="1"/>
              <a:t>và</a:t>
            </a:r>
            <a:r>
              <a:rPr lang="en-GB" altLang="en-US" sz="2800" dirty="0"/>
              <a:t> 6</a:t>
            </a:r>
            <a:br>
              <a:rPr lang="en-GB" altLang="en-US" sz="2800" dirty="0"/>
            </a:br>
            <a:r>
              <a:rPr lang="en-GB" altLang="en-US" sz="2800" dirty="0"/>
              <a:t> </a:t>
            </a:r>
            <a:r>
              <a:rPr lang="en-GB" altLang="en-US" sz="2800" dirty="0">
                <a:solidFill>
                  <a:schemeClr val="accent1"/>
                </a:solidFill>
              </a:rPr>
              <a:t>Afatinib </a:t>
            </a:r>
            <a:r>
              <a:rPr lang="en-GB" altLang="en-US" sz="2800" dirty="0" err="1">
                <a:solidFill>
                  <a:schemeClr val="accent1"/>
                </a:solidFill>
              </a:rPr>
              <a:t>kéo</a:t>
            </a:r>
            <a:r>
              <a:rPr lang="en-GB" altLang="en-US" sz="2800" dirty="0">
                <a:solidFill>
                  <a:schemeClr val="accent1"/>
                </a:solidFill>
              </a:rPr>
              <a:t> </a:t>
            </a:r>
            <a:r>
              <a:rPr lang="en-GB" altLang="en-US" sz="2800" dirty="0" err="1">
                <a:solidFill>
                  <a:schemeClr val="accent1"/>
                </a:solidFill>
              </a:rPr>
              <a:t>dài</a:t>
            </a:r>
            <a:r>
              <a:rPr lang="en-GB" altLang="en-US" sz="2800" dirty="0">
                <a:solidFill>
                  <a:schemeClr val="accent1"/>
                </a:solidFill>
              </a:rPr>
              <a:t> </a:t>
            </a:r>
            <a:r>
              <a:rPr lang="en-GB" altLang="en-US" sz="2800" dirty="0" err="1">
                <a:solidFill>
                  <a:schemeClr val="accent1"/>
                </a:solidFill>
              </a:rPr>
              <a:t>thời</a:t>
            </a:r>
            <a:r>
              <a:rPr lang="en-GB" altLang="en-US" sz="2800" dirty="0">
                <a:solidFill>
                  <a:schemeClr val="accent1"/>
                </a:solidFill>
              </a:rPr>
              <a:t> </a:t>
            </a:r>
            <a:r>
              <a:rPr lang="en-GB" altLang="en-US" sz="2800" dirty="0" err="1">
                <a:solidFill>
                  <a:schemeClr val="accent1"/>
                </a:solidFill>
              </a:rPr>
              <a:t>gian</a:t>
            </a:r>
            <a:r>
              <a:rPr lang="en-GB" altLang="en-US" sz="2800" dirty="0">
                <a:solidFill>
                  <a:schemeClr val="accent1"/>
                </a:solidFill>
              </a:rPr>
              <a:t> </a:t>
            </a:r>
            <a:r>
              <a:rPr lang="en-GB" altLang="en-US" sz="2800" dirty="0" err="1">
                <a:solidFill>
                  <a:schemeClr val="accent1"/>
                </a:solidFill>
              </a:rPr>
              <a:t>sống</a:t>
            </a:r>
            <a:r>
              <a:rPr lang="en-GB" altLang="en-US" sz="2800" dirty="0">
                <a:solidFill>
                  <a:schemeClr val="accent1"/>
                </a:solidFill>
              </a:rPr>
              <a:t> </a:t>
            </a:r>
            <a:r>
              <a:rPr lang="en-GB" altLang="en-US" sz="2800" dirty="0" err="1">
                <a:solidFill>
                  <a:schemeClr val="accent1"/>
                </a:solidFill>
              </a:rPr>
              <a:t>thêm</a:t>
            </a:r>
            <a:r>
              <a:rPr lang="en-GB" altLang="en-US" sz="2800" dirty="0">
                <a:solidFill>
                  <a:schemeClr val="accent1"/>
                </a:solidFill>
              </a:rPr>
              <a:t> </a:t>
            </a:r>
            <a:r>
              <a:rPr lang="en-GB" altLang="en-US" sz="2800" dirty="0" err="1">
                <a:solidFill>
                  <a:schemeClr val="accent1"/>
                </a:solidFill>
              </a:rPr>
              <a:t>hơn</a:t>
            </a:r>
            <a:r>
              <a:rPr lang="en-GB" altLang="en-US" sz="2800" dirty="0">
                <a:solidFill>
                  <a:schemeClr val="accent1"/>
                </a:solidFill>
              </a:rPr>
              <a:t> 12 </a:t>
            </a:r>
            <a:r>
              <a:rPr lang="en-GB" altLang="en-US" sz="2800" dirty="0" err="1">
                <a:solidFill>
                  <a:schemeClr val="accent1"/>
                </a:solidFill>
              </a:rPr>
              <a:t>tháng</a:t>
            </a:r>
            <a:r>
              <a:rPr lang="en-GB" altLang="en-US" sz="2800" dirty="0">
                <a:solidFill>
                  <a:schemeClr val="accent1"/>
                </a:solidFill>
              </a:rPr>
              <a:t> </a:t>
            </a:r>
            <a:br>
              <a:rPr lang="en-GB" altLang="en-US" sz="2800" dirty="0">
                <a:solidFill>
                  <a:schemeClr val="accent1"/>
                </a:solidFill>
              </a:rPr>
            </a:br>
            <a:r>
              <a:rPr lang="en-GB" altLang="en-US" sz="2800" dirty="0">
                <a:solidFill>
                  <a:schemeClr val="accent1"/>
                </a:solidFill>
              </a:rPr>
              <a:t>ở </a:t>
            </a:r>
            <a:r>
              <a:rPr lang="en-GB" altLang="en-US" sz="2800" dirty="0" err="1">
                <a:solidFill>
                  <a:schemeClr val="accent1"/>
                </a:solidFill>
              </a:rPr>
              <a:t>bệnh</a:t>
            </a:r>
            <a:r>
              <a:rPr lang="en-GB" altLang="en-US" sz="2800" dirty="0">
                <a:solidFill>
                  <a:schemeClr val="accent1"/>
                </a:solidFill>
              </a:rPr>
              <a:t> </a:t>
            </a:r>
            <a:r>
              <a:rPr lang="en-GB" altLang="en-US" sz="2800" dirty="0" err="1">
                <a:solidFill>
                  <a:schemeClr val="accent1"/>
                </a:solidFill>
              </a:rPr>
              <a:t>nhân</a:t>
            </a:r>
            <a:r>
              <a:rPr lang="en-GB" altLang="en-US" sz="2800" dirty="0">
                <a:solidFill>
                  <a:schemeClr val="accent1"/>
                </a:solidFill>
              </a:rPr>
              <a:t> </a:t>
            </a:r>
            <a:r>
              <a:rPr lang="en-GB" altLang="en-US" sz="2800" dirty="0" err="1">
                <a:solidFill>
                  <a:schemeClr val="accent1"/>
                </a:solidFill>
              </a:rPr>
              <a:t>có</a:t>
            </a:r>
            <a:r>
              <a:rPr lang="en-GB" altLang="en-US" sz="2800" dirty="0">
                <a:solidFill>
                  <a:schemeClr val="accent1"/>
                </a:solidFill>
              </a:rPr>
              <a:t> </a:t>
            </a:r>
            <a:r>
              <a:rPr lang="en-GB" altLang="en-US" sz="2800" dirty="0" err="1">
                <a:solidFill>
                  <a:schemeClr val="accent1"/>
                </a:solidFill>
              </a:rPr>
              <a:t>đột</a:t>
            </a:r>
            <a:r>
              <a:rPr lang="en-GB" altLang="en-US" sz="2800" dirty="0">
                <a:solidFill>
                  <a:schemeClr val="accent1"/>
                </a:solidFill>
              </a:rPr>
              <a:t> </a:t>
            </a:r>
            <a:r>
              <a:rPr lang="en-GB" altLang="en-US" sz="2800" dirty="0" err="1">
                <a:solidFill>
                  <a:schemeClr val="accent1"/>
                </a:solidFill>
              </a:rPr>
              <a:t>biến</a:t>
            </a:r>
            <a:r>
              <a:rPr lang="en-GB" altLang="en-US" sz="2800" dirty="0">
                <a:solidFill>
                  <a:schemeClr val="accent1"/>
                </a:solidFill>
              </a:rPr>
              <a:t> Del19</a:t>
            </a:r>
          </a:p>
        </p:txBody>
      </p:sp>
      <p:sp>
        <p:nvSpPr>
          <p:cNvPr id="214" name="Freeform 54"/>
          <p:cNvSpPr>
            <a:spLocks/>
          </p:cNvSpPr>
          <p:nvPr/>
        </p:nvSpPr>
        <p:spPr bwMode="auto">
          <a:xfrm>
            <a:off x="2446316" y="2151556"/>
            <a:ext cx="3113088" cy="1978025"/>
          </a:xfrm>
          <a:custGeom>
            <a:avLst/>
            <a:gdLst>
              <a:gd name="T0" fmla="*/ 0 w 1961"/>
              <a:gd name="T1" fmla="*/ 38 h 1246"/>
              <a:gd name="T2" fmla="*/ 116 w 1961"/>
              <a:gd name="T3" fmla="*/ 52 h 1246"/>
              <a:gd name="T4" fmla="*/ 124 w 1961"/>
              <a:gd name="T5" fmla="*/ 70 h 1246"/>
              <a:gd name="T6" fmla="*/ 226 w 1961"/>
              <a:gd name="T7" fmla="*/ 84 h 1246"/>
              <a:gd name="T8" fmla="*/ 268 w 1961"/>
              <a:gd name="T9" fmla="*/ 102 h 1246"/>
              <a:gd name="T10" fmla="*/ 288 w 1961"/>
              <a:gd name="T11" fmla="*/ 120 h 1246"/>
              <a:gd name="T12" fmla="*/ 338 w 1961"/>
              <a:gd name="T13" fmla="*/ 134 h 1246"/>
              <a:gd name="T14" fmla="*/ 342 w 1961"/>
              <a:gd name="T15" fmla="*/ 150 h 1246"/>
              <a:gd name="T16" fmla="*/ 376 w 1961"/>
              <a:gd name="T17" fmla="*/ 164 h 1246"/>
              <a:gd name="T18" fmla="*/ 392 w 1961"/>
              <a:gd name="T19" fmla="*/ 184 h 1246"/>
              <a:gd name="T20" fmla="*/ 438 w 1961"/>
              <a:gd name="T21" fmla="*/ 196 h 1246"/>
              <a:gd name="T22" fmla="*/ 468 w 1961"/>
              <a:gd name="T23" fmla="*/ 216 h 1246"/>
              <a:gd name="T24" fmla="*/ 492 w 1961"/>
              <a:gd name="T25" fmla="*/ 232 h 1246"/>
              <a:gd name="T26" fmla="*/ 530 w 1961"/>
              <a:gd name="T27" fmla="*/ 246 h 1246"/>
              <a:gd name="T28" fmla="*/ 576 w 1961"/>
              <a:gd name="T29" fmla="*/ 264 h 1246"/>
              <a:gd name="T30" fmla="*/ 584 w 1961"/>
              <a:gd name="T31" fmla="*/ 276 h 1246"/>
              <a:gd name="T32" fmla="*/ 618 w 1961"/>
              <a:gd name="T33" fmla="*/ 296 h 1246"/>
              <a:gd name="T34" fmla="*/ 630 w 1961"/>
              <a:gd name="T35" fmla="*/ 318 h 1246"/>
              <a:gd name="T36" fmla="*/ 638 w 1961"/>
              <a:gd name="T37" fmla="*/ 328 h 1246"/>
              <a:gd name="T38" fmla="*/ 672 w 1961"/>
              <a:gd name="T39" fmla="*/ 346 h 1246"/>
              <a:gd name="T40" fmla="*/ 686 w 1961"/>
              <a:gd name="T41" fmla="*/ 364 h 1246"/>
              <a:gd name="T42" fmla="*/ 692 w 1961"/>
              <a:gd name="T43" fmla="*/ 396 h 1246"/>
              <a:gd name="T44" fmla="*/ 700 w 1961"/>
              <a:gd name="T45" fmla="*/ 410 h 1246"/>
              <a:gd name="T46" fmla="*/ 765 w 1961"/>
              <a:gd name="T47" fmla="*/ 426 h 1246"/>
              <a:gd name="T48" fmla="*/ 795 w 1961"/>
              <a:gd name="T49" fmla="*/ 446 h 1246"/>
              <a:gd name="T50" fmla="*/ 821 w 1961"/>
              <a:gd name="T51" fmla="*/ 458 h 1246"/>
              <a:gd name="T52" fmla="*/ 827 w 1961"/>
              <a:gd name="T53" fmla="*/ 476 h 1246"/>
              <a:gd name="T54" fmla="*/ 859 w 1961"/>
              <a:gd name="T55" fmla="*/ 490 h 1246"/>
              <a:gd name="T56" fmla="*/ 863 w 1961"/>
              <a:gd name="T57" fmla="*/ 508 h 1246"/>
              <a:gd name="T58" fmla="*/ 867 w 1961"/>
              <a:gd name="T59" fmla="*/ 526 h 1246"/>
              <a:gd name="T60" fmla="*/ 879 w 1961"/>
              <a:gd name="T61" fmla="*/ 546 h 1246"/>
              <a:gd name="T62" fmla="*/ 883 w 1961"/>
              <a:gd name="T63" fmla="*/ 558 h 1246"/>
              <a:gd name="T64" fmla="*/ 901 w 1961"/>
              <a:gd name="T65" fmla="*/ 576 h 1246"/>
              <a:gd name="T66" fmla="*/ 945 w 1961"/>
              <a:gd name="T67" fmla="*/ 594 h 1246"/>
              <a:gd name="T68" fmla="*/ 965 w 1961"/>
              <a:gd name="T69" fmla="*/ 608 h 1246"/>
              <a:gd name="T70" fmla="*/ 973 w 1961"/>
              <a:gd name="T71" fmla="*/ 626 h 1246"/>
              <a:gd name="T72" fmla="*/ 1015 w 1961"/>
              <a:gd name="T73" fmla="*/ 658 h 1246"/>
              <a:gd name="T74" fmla="*/ 1027 w 1961"/>
              <a:gd name="T75" fmla="*/ 676 h 1246"/>
              <a:gd name="T76" fmla="*/ 1047 w 1961"/>
              <a:gd name="T77" fmla="*/ 690 h 1246"/>
              <a:gd name="T78" fmla="*/ 1053 w 1961"/>
              <a:gd name="T79" fmla="*/ 726 h 1246"/>
              <a:gd name="T80" fmla="*/ 1061 w 1961"/>
              <a:gd name="T81" fmla="*/ 738 h 1246"/>
              <a:gd name="T82" fmla="*/ 1107 w 1961"/>
              <a:gd name="T83" fmla="*/ 758 h 1246"/>
              <a:gd name="T84" fmla="*/ 1113 w 1961"/>
              <a:gd name="T85" fmla="*/ 776 h 1246"/>
              <a:gd name="T86" fmla="*/ 1163 w 1961"/>
              <a:gd name="T87" fmla="*/ 776 h 1246"/>
              <a:gd name="T88" fmla="*/ 1191 w 1961"/>
              <a:gd name="T89" fmla="*/ 790 h 1246"/>
              <a:gd name="T90" fmla="*/ 1249 w 1961"/>
              <a:gd name="T91" fmla="*/ 808 h 1246"/>
              <a:gd name="T92" fmla="*/ 1253 w 1961"/>
              <a:gd name="T93" fmla="*/ 822 h 1246"/>
              <a:gd name="T94" fmla="*/ 1257 w 1961"/>
              <a:gd name="T95" fmla="*/ 838 h 1246"/>
              <a:gd name="T96" fmla="*/ 1299 w 1961"/>
              <a:gd name="T97" fmla="*/ 856 h 1246"/>
              <a:gd name="T98" fmla="*/ 1319 w 1961"/>
              <a:gd name="T99" fmla="*/ 874 h 1246"/>
              <a:gd name="T100" fmla="*/ 1335 w 1961"/>
              <a:gd name="T101" fmla="*/ 892 h 1246"/>
              <a:gd name="T102" fmla="*/ 1393 w 1961"/>
              <a:gd name="T103" fmla="*/ 948 h 1246"/>
              <a:gd name="T104" fmla="*/ 1403 w 1961"/>
              <a:gd name="T105" fmla="*/ 970 h 1246"/>
              <a:gd name="T106" fmla="*/ 1493 w 1961"/>
              <a:gd name="T107" fmla="*/ 992 h 1246"/>
              <a:gd name="T108" fmla="*/ 1659 w 1961"/>
              <a:gd name="T109" fmla="*/ 1016 h 1246"/>
              <a:gd name="T110" fmla="*/ 1879 w 1961"/>
              <a:gd name="T111" fmla="*/ 1074 h 1246"/>
              <a:gd name="T112" fmla="*/ 1961 w 1961"/>
              <a:gd name="T113" fmla="*/ 124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61" h="1246">
                <a:moveTo>
                  <a:pt x="0" y="0"/>
                </a:moveTo>
                <a:lnTo>
                  <a:pt x="0" y="38"/>
                </a:lnTo>
                <a:lnTo>
                  <a:pt x="116" y="38"/>
                </a:lnTo>
                <a:lnTo>
                  <a:pt x="116" y="52"/>
                </a:lnTo>
                <a:lnTo>
                  <a:pt x="124" y="52"/>
                </a:lnTo>
                <a:lnTo>
                  <a:pt x="124" y="70"/>
                </a:lnTo>
                <a:lnTo>
                  <a:pt x="226" y="70"/>
                </a:lnTo>
                <a:lnTo>
                  <a:pt x="226" y="84"/>
                </a:lnTo>
                <a:lnTo>
                  <a:pt x="268" y="84"/>
                </a:lnTo>
                <a:lnTo>
                  <a:pt x="268" y="102"/>
                </a:lnTo>
                <a:lnTo>
                  <a:pt x="288" y="102"/>
                </a:lnTo>
                <a:lnTo>
                  <a:pt x="288" y="120"/>
                </a:lnTo>
                <a:lnTo>
                  <a:pt x="338" y="120"/>
                </a:lnTo>
                <a:lnTo>
                  <a:pt x="338" y="134"/>
                </a:lnTo>
                <a:lnTo>
                  <a:pt x="342" y="134"/>
                </a:lnTo>
                <a:lnTo>
                  <a:pt x="342" y="150"/>
                </a:lnTo>
                <a:lnTo>
                  <a:pt x="376" y="150"/>
                </a:lnTo>
                <a:lnTo>
                  <a:pt x="376" y="164"/>
                </a:lnTo>
                <a:lnTo>
                  <a:pt x="392" y="164"/>
                </a:lnTo>
                <a:lnTo>
                  <a:pt x="392" y="184"/>
                </a:lnTo>
                <a:lnTo>
                  <a:pt x="438" y="184"/>
                </a:lnTo>
                <a:lnTo>
                  <a:pt x="438" y="196"/>
                </a:lnTo>
                <a:lnTo>
                  <a:pt x="468" y="196"/>
                </a:lnTo>
                <a:lnTo>
                  <a:pt x="468" y="216"/>
                </a:lnTo>
                <a:lnTo>
                  <a:pt x="492" y="216"/>
                </a:lnTo>
                <a:lnTo>
                  <a:pt x="492" y="232"/>
                </a:lnTo>
                <a:lnTo>
                  <a:pt x="530" y="232"/>
                </a:lnTo>
                <a:lnTo>
                  <a:pt x="530" y="246"/>
                </a:lnTo>
                <a:lnTo>
                  <a:pt x="576" y="246"/>
                </a:lnTo>
                <a:lnTo>
                  <a:pt x="576" y="264"/>
                </a:lnTo>
                <a:lnTo>
                  <a:pt x="584" y="264"/>
                </a:lnTo>
                <a:lnTo>
                  <a:pt x="584" y="276"/>
                </a:lnTo>
                <a:lnTo>
                  <a:pt x="618" y="276"/>
                </a:lnTo>
                <a:lnTo>
                  <a:pt x="618" y="296"/>
                </a:lnTo>
                <a:lnTo>
                  <a:pt x="630" y="296"/>
                </a:lnTo>
                <a:lnTo>
                  <a:pt x="630" y="318"/>
                </a:lnTo>
                <a:lnTo>
                  <a:pt x="638" y="318"/>
                </a:lnTo>
                <a:lnTo>
                  <a:pt x="638" y="328"/>
                </a:lnTo>
                <a:lnTo>
                  <a:pt x="672" y="328"/>
                </a:lnTo>
                <a:lnTo>
                  <a:pt x="672" y="346"/>
                </a:lnTo>
                <a:lnTo>
                  <a:pt x="686" y="346"/>
                </a:lnTo>
                <a:lnTo>
                  <a:pt x="686" y="364"/>
                </a:lnTo>
                <a:lnTo>
                  <a:pt x="692" y="364"/>
                </a:lnTo>
                <a:lnTo>
                  <a:pt x="692" y="396"/>
                </a:lnTo>
                <a:lnTo>
                  <a:pt x="700" y="396"/>
                </a:lnTo>
                <a:lnTo>
                  <a:pt x="700" y="410"/>
                </a:lnTo>
                <a:lnTo>
                  <a:pt x="765" y="410"/>
                </a:lnTo>
                <a:lnTo>
                  <a:pt x="765" y="426"/>
                </a:lnTo>
                <a:lnTo>
                  <a:pt x="795" y="426"/>
                </a:lnTo>
                <a:lnTo>
                  <a:pt x="795" y="446"/>
                </a:lnTo>
                <a:lnTo>
                  <a:pt x="821" y="446"/>
                </a:lnTo>
                <a:lnTo>
                  <a:pt x="821" y="458"/>
                </a:lnTo>
                <a:lnTo>
                  <a:pt x="827" y="458"/>
                </a:lnTo>
                <a:lnTo>
                  <a:pt x="827" y="476"/>
                </a:lnTo>
                <a:lnTo>
                  <a:pt x="859" y="476"/>
                </a:lnTo>
                <a:lnTo>
                  <a:pt x="859" y="490"/>
                </a:lnTo>
                <a:lnTo>
                  <a:pt x="863" y="490"/>
                </a:lnTo>
                <a:lnTo>
                  <a:pt x="863" y="508"/>
                </a:lnTo>
                <a:lnTo>
                  <a:pt x="867" y="508"/>
                </a:lnTo>
                <a:lnTo>
                  <a:pt x="867" y="526"/>
                </a:lnTo>
                <a:lnTo>
                  <a:pt x="879" y="526"/>
                </a:lnTo>
                <a:lnTo>
                  <a:pt x="879" y="546"/>
                </a:lnTo>
                <a:lnTo>
                  <a:pt x="883" y="546"/>
                </a:lnTo>
                <a:lnTo>
                  <a:pt x="883" y="558"/>
                </a:lnTo>
                <a:lnTo>
                  <a:pt x="901" y="558"/>
                </a:lnTo>
                <a:lnTo>
                  <a:pt x="901" y="576"/>
                </a:lnTo>
                <a:lnTo>
                  <a:pt x="945" y="576"/>
                </a:lnTo>
                <a:lnTo>
                  <a:pt x="945" y="594"/>
                </a:lnTo>
                <a:lnTo>
                  <a:pt x="965" y="594"/>
                </a:lnTo>
                <a:lnTo>
                  <a:pt x="965" y="608"/>
                </a:lnTo>
                <a:lnTo>
                  <a:pt x="973" y="608"/>
                </a:lnTo>
                <a:lnTo>
                  <a:pt x="973" y="626"/>
                </a:lnTo>
                <a:lnTo>
                  <a:pt x="1015" y="626"/>
                </a:lnTo>
                <a:lnTo>
                  <a:pt x="1015" y="658"/>
                </a:lnTo>
                <a:lnTo>
                  <a:pt x="1027" y="658"/>
                </a:lnTo>
                <a:lnTo>
                  <a:pt x="1027" y="676"/>
                </a:lnTo>
                <a:lnTo>
                  <a:pt x="1047" y="676"/>
                </a:lnTo>
                <a:lnTo>
                  <a:pt x="1047" y="690"/>
                </a:lnTo>
                <a:lnTo>
                  <a:pt x="1053" y="690"/>
                </a:lnTo>
                <a:lnTo>
                  <a:pt x="1053" y="726"/>
                </a:lnTo>
                <a:lnTo>
                  <a:pt x="1061" y="726"/>
                </a:lnTo>
                <a:lnTo>
                  <a:pt x="1061" y="738"/>
                </a:lnTo>
                <a:lnTo>
                  <a:pt x="1107" y="738"/>
                </a:lnTo>
                <a:lnTo>
                  <a:pt x="1107" y="758"/>
                </a:lnTo>
                <a:lnTo>
                  <a:pt x="1113" y="758"/>
                </a:lnTo>
                <a:lnTo>
                  <a:pt x="1113" y="776"/>
                </a:lnTo>
                <a:lnTo>
                  <a:pt x="1161" y="776"/>
                </a:lnTo>
                <a:lnTo>
                  <a:pt x="1163" y="776"/>
                </a:lnTo>
                <a:lnTo>
                  <a:pt x="1163" y="790"/>
                </a:lnTo>
                <a:lnTo>
                  <a:pt x="1191" y="790"/>
                </a:lnTo>
                <a:lnTo>
                  <a:pt x="1191" y="808"/>
                </a:lnTo>
                <a:lnTo>
                  <a:pt x="1249" y="808"/>
                </a:lnTo>
                <a:lnTo>
                  <a:pt x="1249" y="822"/>
                </a:lnTo>
                <a:lnTo>
                  <a:pt x="1253" y="822"/>
                </a:lnTo>
                <a:lnTo>
                  <a:pt x="1253" y="838"/>
                </a:lnTo>
                <a:lnTo>
                  <a:pt x="1257" y="838"/>
                </a:lnTo>
                <a:lnTo>
                  <a:pt x="1257" y="856"/>
                </a:lnTo>
                <a:lnTo>
                  <a:pt x="1299" y="856"/>
                </a:lnTo>
                <a:lnTo>
                  <a:pt x="1299" y="874"/>
                </a:lnTo>
                <a:lnTo>
                  <a:pt x="1319" y="874"/>
                </a:lnTo>
                <a:lnTo>
                  <a:pt x="1319" y="892"/>
                </a:lnTo>
                <a:lnTo>
                  <a:pt x="1335" y="892"/>
                </a:lnTo>
                <a:lnTo>
                  <a:pt x="1335" y="948"/>
                </a:lnTo>
                <a:lnTo>
                  <a:pt x="1393" y="948"/>
                </a:lnTo>
                <a:lnTo>
                  <a:pt x="1393" y="970"/>
                </a:lnTo>
                <a:lnTo>
                  <a:pt x="1403" y="970"/>
                </a:lnTo>
                <a:lnTo>
                  <a:pt x="1403" y="992"/>
                </a:lnTo>
                <a:lnTo>
                  <a:pt x="1493" y="992"/>
                </a:lnTo>
                <a:lnTo>
                  <a:pt x="1493" y="1016"/>
                </a:lnTo>
                <a:lnTo>
                  <a:pt x="1659" y="1016"/>
                </a:lnTo>
                <a:lnTo>
                  <a:pt x="1659" y="1074"/>
                </a:lnTo>
                <a:lnTo>
                  <a:pt x="1879" y="1074"/>
                </a:lnTo>
                <a:lnTo>
                  <a:pt x="1879" y="1246"/>
                </a:lnTo>
                <a:lnTo>
                  <a:pt x="1961" y="1246"/>
                </a:lnTo>
              </a:path>
            </a:pathLst>
          </a:custGeom>
          <a:noFill/>
          <a:ln w="28575"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5" name="Line 58"/>
          <p:cNvSpPr>
            <a:spLocks noChangeShapeType="1"/>
          </p:cNvSpPr>
          <p:nvPr/>
        </p:nvSpPr>
        <p:spPr bwMode="auto">
          <a:xfrm>
            <a:off x="2525691" y="2122980"/>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6" name="Line 59"/>
          <p:cNvSpPr>
            <a:spLocks noChangeShapeType="1"/>
          </p:cNvSpPr>
          <p:nvPr/>
        </p:nvSpPr>
        <p:spPr bwMode="auto">
          <a:xfrm>
            <a:off x="2525691" y="2148380"/>
            <a:ext cx="19050" cy="79200"/>
          </a:xfrm>
          <a:prstGeom prst="line">
            <a:avLst/>
          </a:prstGeom>
          <a:noFill/>
          <a:ln w="12700"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7" name="Line 60"/>
          <p:cNvSpPr>
            <a:spLocks noChangeShapeType="1"/>
          </p:cNvSpPr>
          <p:nvPr/>
        </p:nvSpPr>
        <p:spPr bwMode="auto">
          <a:xfrm flipH="1">
            <a:off x="2735241" y="2378566"/>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8" name="Line 61"/>
          <p:cNvSpPr>
            <a:spLocks noChangeShapeType="1"/>
          </p:cNvSpPr>
          <p:nvPr/>
        </p:nvSpPr>
        <p:spPr bwMode="auto">
          <a:xfrm>
            <a:off x="2827317" y="2450005"/>
            <a:ext cx="9525"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9" name="Line 62"/>
          <p:cNvSpPr>
            <a:spLocks noChangeShapeType="1"/>
          </p:cNvSpPr>
          <p:nvPr/>
        </p:nvSpPr>
        <p:spPr bwMode="auto">
          <a:xfrm>
            <a:off x="4778355" y="4304205"/>
            <a:ext cx="9525"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20" name="Line 63"/>
          <p:cNvSpPr>
            <a:spLocks noChangeShapeType="1"/>
          </p:cNvSpPr>
          <p:nvPr/>
        </p:nvSpPr>
        <p:spPr bwMode="auto">
          <a:xfrm flipV="1">
            <a:off x="5362554"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21" name="Line 84"/>
          <p:cNvSpPr>
            <a:spLocks noChangeShapeType="1"/>
          </p:cNvSpPr>
          <p:nvPr/>
        </p:nvSpPr>
        <p:spPr bwMode="auto">
          <a:xfrm flipV="1">
            <a:off x="5105379"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83" name="Line 85"/>
          <p:cNvSpPr>
            <a:spLocks noChangeShapeType="1"/>
          </p:cNvSpPr>
          <p:nvPr/>
        </p:nvSpPr>
        <p:spPr bwMode="auto">
          <a:xfrm flipV="1">
            <a:off x="5038704"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86" name="Line 86"/>
          <p:cNvSpPr>
            <a:spLocks noChangeShapeType="1"/>
          </p:cNvSpPr>
          <p:nvPr/>
        </p:nvSpPr>
        <p:spPr bwMode="auto">
          <a:xfrm flipV="1">
            <a:off x="5035529"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88" name="Line 87"/>
          <p:cNvSpPr>
            <a:spLocks noChangeShapeType="1"/>
          </p:cNvSpPr>
          <p:nvPr/>
        </p:nvSpPr>
        <p:spPr bwMode="auto">
          <a:xfrm flipV="1">
            <a:off x="5016479"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89" name="Line 88"/>
          <p:cNvSpPr>
            <a:spLocks noChangeShapeType="1"/>
          </p:cNvSpPr>
          <p:nvPr/>
        </p:nvSpPr>
        <p:spPr bwMode="auto">
          <a:xfrm flipV="1">
            <a:off x="4940279"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79" name="Line 89"/>
          <p:cNvSpPr>
            <a:spLocks noChangeShapeType="1"/>
          </p:cNvSpPr>
          <p:nvPr/>
        </p:nvSpPr>
        <p:spPr bwMode="auto">
          <a:xfrm flipV="1">
            <a:off x="4886304"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0" name="Line 90"/>
          <p:cNvSpPr>
            <a:spLocks noChangeShapeType="1"/>
          </p:cNvSpPr>
          <p:nvPr/>
        </p:nvSpPr>
        <p:spPr bwMode="auto">
          <a:xfrm flipV="1">
            <a:off x="4768829" y="4275629"/>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1" name="Line 91"/>
          <p:cNvSpPr>
            <a:spLocks noChangeShapeType="1"/>
          </p:cNvSpPr>
          <p:nvPr/>
        </p:nvSpPr>
        <p:spPr bwMode="auto">
          <a:xfrm flipV="1">
            <a:off x="4692629" y="4215305"/>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2" name="Line 92"/>
          <p:cNvSpPr>
            <a:spLocks noChangeShapeType="1"/>
          </p:cNvSpPr>
          <p:nvPr/>
        </p:nvSpPr>
        <p:spPr bwMode="auto">
          <a:xfrm flipV="1">
            <a:off x="4676754" y="4215305"/>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4" name="Line 93"/>
          <p:cNvSpPr>
            <a:spLocks noChangeShapeType="1"/>
          </p:cNvSpPr>
          <p:nvPr/>
        </p:nvSpPr>
        <p:spPr bwMode="auto">
          <a:xfrm flipV="1">
            <a:off x="2817791" y="2421429"/>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5" name="Line 94"/>
          <p:cNvSpPr>
            <a:spLocks noChangeShapeType="1"/>
          </p:cNvSpPr>
          <p:nvPr/>
        </p:nvSpPr>
        <p:spPr bwMode="auto">
          <a:xfrm flipV="1">
            <a:off x="2760641" y="2364280"/>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7" name="Line 95"/>
          <p:cNvSpPr>
            <a:spLocks noChangeShapeType="1"/>
          </p:cNvSpPr>
          <p:nvPr/>
        </p:nvSpPr>
        <p:spPr bwMode="auto">
          <a:xfrm flipV="1">
            <a:off x="2519341" y="21737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9" name="Line 96"/>
          <p:cNvSpPr>
            <a:spLocks noChangeShapeType="1"/>
          </p:cNvSpPr>
          <p:nvPr/>
        </p:nvSpPr>
        <p:spPr bwMode="auto">
          <a:xfrm flipV="1">
            <a:off x="2563791" y="21737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90" name="Line 97"/>
          <p:cNvSpPr>
            <a:spLocks noChangeShapeType="1"/>
          </p:cNvSpPr>
          <p:nvPr/>
        </p:nvSpPr>
        <p:spPr bwMode="auto">
          <a:xfrm flipV="1">
            <a:off x="2665391" y="22245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23" name="Line 98"/>
          <p:cNvSpPr>
            <a:spLocks noChangeShapeType="1"/>
          </p:cNvSpPr>
          <p:nvPr/>
        </p:nvSpPr>
        <p:spPr bwMode="auto">
          <a:xfrm flipV="1">
            <a:off x="3106716" y="2405554"/>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26" name="Line 99"/>
          <p:cNvSpPr>
            <a:spLocks noChangeShapeType="1"/>
          </p:cNvSpPr>
          <p:nvPr/>
        </p:nvSpPr>
        <p:spPr bwMode="auto">
          <a:xfrm flipV="1">
            <a:off x="3487716" y="26309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27" name="Line 100"/>
          <p:cNvSpPr>
            <a:spLocks noChangeShapeType="1"/>
          </p:cNvSpPr>
          <p:nvPr/>
        </p:nvSpPr>
        <p:spPr bwMode="auto">
          <a:xfrm flipV="1">
            <a:off x="4270354" y="3345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28" name="Line 101"/>
          <p:cNvSpPr>
            <a:spLocks noChangeShapeType="1"/>
          </p:cNvSpPr>
          <p:nvPr/>
        </p:nvSpPr>
        <p:spPr bwMode="auto">
          <a:xfrm flipV="1">
            <a:off x="4508479" y="3472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0" name="Line 102"/>
          <p:cNvSpPr>
            <a:spLocks noChangeShapeType="1"/>
          </p:cNvSpPr>
          <p:nvPr/>
        </p:nvSpPr>
        <p:spPr bwMode="auto">
          <a:xfrm flipV="1">
            <a:off x="4521179" y="34755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1" name="Line 103"/>
          <p:cNvSpPr>
            <a:spLocks noChangeShapeType="1"/>
          </p:cNvSpPr>
          <p:nvPr/>
        </p:nvSpPr>
        <p:spPr bwMode="auto">
          <a:xfrm flipV="1">
            <a:off x="4581504"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2" name="Line 104"/>
          <p:cNvSpPr>
            <a:spLocks noChangeShapeType="1"/>
          </p:cNvSpPr>
          <p:nvPr/>
        </p:nvSpPr>
        <p:spPr bwMode="auto">
          <a:xfrm flipV="1">
            <a:off x="4591029"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3" name="Line 105"/>
          <p:cNvSpPr>
            <a:spLocks noChangeShapeType="1"/>
          </p:cNvSpPr>
          <p:nvPr/>
        </p:nvSpPr>
        <p:spPr bwMode="auto">
          <a:xfrm flipV="1">
            <a:off x="4606904"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4" name="Line 106"/>
          <p:cNvSpPr>
            <a:spLocks noChangeShapeType="1"/>
          </p:cNvSpPr>
          <p:nvPr/>
        </p:nvSpPr>
        <p:spPr bwMode="auto">
          <a:xfrm flipV="1">
            <a:off x="4638654"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5" name="Line 107"/>
          <p:cNvSpPr>
            <a:spLocks noChangeShapeType="1"/>
          </p:cNvSpPr>
          <p:nvPr/>
        </p:nvSpPr>
        <p:spPr bwMode="auto">
          <a:xfrm flipV="1">
            <a:off x="4645004"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6" name="Line 108"/>
          <p:cNvSpPr>
            <a:spLocks noChangeShapeType="1"/>
          </p:cNvSpPr>
          <p:nvPr/>
        </p:nvSpPr>
        <p:spPr bwMode="auto">
          <a:xfrm flipV="1">
            <a:off x="4673579" y="36533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7" name="Line 109"/>
          <p:cNvSpPr>
            <a:spLocks noChangeShapeType="1"/>
          </p:cNvSpPr>
          <p:nvPr/>
        </p:nvSpPr>
        <p:spPr bwMode="auto">
          <a:xfrm flipV="1">
            <a:off x="4702154" y="3691429"/>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8" name="Line 110"/>
          <p:cNvSpPr>
            <a:spLocks noChangeShapeType="1"/>
          </p:cNvSpPr>
          <p:nvPr/>
        </p:nvSpPr>
        <p:spPr bwMode="auto">
          <a:xfrm flipV="1">
            <a:off x="4752954" y="3691429"/>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9" name="Line 111"/>
          <p:cNvSpPr>
            <a:spLocks noChangeShapeType="1"/>
          </p:cNvSpPr>
          <p:nvPr/>
        </p:nvSpPr>
        <p:spPr bwMode="auto">
          <a:xfrm flipV="1">
            <a:off x="4889479"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0" name="Line 112"/>
          <p:cNvSpPr>
            <a:spLocks noChangeShapeType="1"/>
          </p:cNvSpPr>
          <p:nvPr/>
        </p:nvSpPr>
        <p:spPr bwMode="auto">
          <a:xfrm flipV="1">
            <a:off x="489265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1" name="Line 113"/>
          <p:cNvSpPr>
            <a:spLocks noChangeShapeType="1"/>
          </p:cNvSpPr>
          <p:nvPr/>
        </p:nvSpPr>
        <p:spPr bwMode="auto">
          <a:xfrm flipV="1">
            <a:off x="500060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2" name="Line 114"/>
          <p:cNvSpPr>
            <a:spLocks noChangeShapeType="1"/>
          </p:cNvSpPr>
          <p:nvPr/>
        </p:nvSpPr>
        <p:spPr bwMode="auto">
          <a:xfrm flipV="1">
            <a:off x="501965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3" name="Line 115"/>
          <p:cNvSpPr>
            <a:spLocks noChangeShapeType="1"/>
          </p:cNvSpPr>
          <p:nvPr/>
        </p:nvSpPr>
        <p:spPr bwMode="auto">
          <a:xfrm flipV="1">
            <a:off x="504505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4" name="Line 116"/>
          <p:cNvSpPr>
            <a:spLocks noChangeShapeType="1"/>
          </p:cNvSpPr>
          <p:nvPr/>
        </p:nvSpPr>
        <p:spPr bwMode="auto">
          <a:xfrm flipV="1">
            <a:off x="505775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5" name="Line 117"/>
          <p:cNvSpPr>
            <a:spLocks noChangeShapeType="1"/>
          </p:cNvSpPr>
          <p:nvPr/>
        </p:nvSpPr>
        <p:spPr bwMode="auto">
          <a:xfrm flipV="1">
            <a:off x="508950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6" name="Line 118"/>
          <p:cNvSpPr>
            <a:spLocks noChangeShapeType="1"/>
          </p:cNvSpPr>
          <p:nvPr/>
        </p:nvSpPr>
        <p:spPr bwMode="auto">
          <a:xfrm flipV="1">
            <a:off x="51180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7" name="Line 119"/>
          <p:cNvSpPr>
            <a:spLocks noChangeShapeType="1"/>
          </p:cNvSpPr>
          <p:nvPr/>
        </p:nvSpPr>
        <p:spPr bwMode="auto">
          <a:xfrm flipV="1">
            <a:off x="512125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8" name="Line 120"/>
          <p:cNvSpPr>
            <a:spLocks noChangeShapeType="1"/>
          </p:cNvSpPr>
          <p:nvPr/>
        </p:nvSpPr>
        <p:spPr bwMode="auto">
          <a:xfrm flipV="1">
            <a:off x="515935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9" name="Line 121"/>
          <p:cNvSpPr>
            <a:spLocks noChangeShapeType="1"/>
          </p:cNvSpPr>
          <p:nvPr/>
        </p:nvSpPr>
        <p:spPr bwMode="auto">
          <a:xfrm flipV="1">
            <a:off x="519110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0" name="Line 122"/>
          <p:cNvSpPr>
            <a:spLocks noChangeShapeType="1"/>
          </p:cNvSpPr>
          <p:nvPr/>
        </p:nvSpPr>
        <p:spPr bwMode="auto">
          <a:xfrm flipV="1">
            <a:off x="51942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1" name="Line 123"/>
          <p:cNvSpPr>
            <a:spLocks noChangeShapeType="1"/>
          </p:cNvSpPr>
          <p:nvPr/>
        </p:nvSpPr>
        <p:spPr bwMode="auto">
          <a:xfrm flipV="1">
            <a:off x="519745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4" name="Line 124"/>
          <p:cNvSpPr>
            <a:spLocks noChangeShapeType="1"/>
          </p:cNvSpPr>
          <p:nvPr/>
        </p:nvSpPr>
        <p:spPr bwMode="auto">
          <a:xfrm flipV="1">
            <a:off x="52196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5" name="Line 125"/>
          <p:cNvSpPr>
            <a:spLocks noChangeShapeType="1"/>
          </p:cNvSpPr>
          <p:nvPr/>
        </p:nvSpPr>
        <p:spPr bwMode="auto">
          <a:xfrm flipV="1">
            <a:off x="52323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6" name="Line 126"/>
          <p:cNvSpPr>
            <a:spLocks noChangeShapeType="1"/>
          </p:cNvSpPr>
          <p:nvPr/>
        </p:nvSpPr>
        <p:spPr bwMode="auto">
          <a:xfrm flipV="1">
            <a:off x="52450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7" name="Line 127"/>
          <p:cNvSpPr>
            <a:spLocks noChangeShapeType="1"/>
          </p:cNvSpPr>
          <p:nvPr/>
        </p:nvSpPr>
        <p:spPr bwMode="auto">
          <a:xfrm flipV="1">
            <a:off x="52577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8" name="Line 128"/>
          <p:cNvSpPr>
            <a:spLocks noChangeShapeType="1"/>
          </p:cNvSpPr>
          <p:nvPr/>
        </p:nvSpPr>
        <p:spPr bwMode="auto">
          <a:xfrm flipV="1">
            <a:off x="526730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9" name="Line 129"/>
          <p:cNvSpPr>
            <a:spLocks noChangeShapeType="1"/>
          </p:cNvSpPr>
          <p:nvPr/>
        </p:nvSpPr>
        <p:spPr bwMode="auto">
          <a:xfrm flipV="1">
            <a:off x="52704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0" name="Line 130"/>
          <p:cNvSpPr>
            <a:spLocks noChangeShapeType="1"/>
          </p:cNvSpPr>
          <p:nvPr/>
        </p:nvSpPr>
        <p:spPr bwMode="auto">
          <a:xfrm flipV="1">
            <a:off x="529905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1" name="Line 131"/>
          <p:cNvSpPr>
            <a:spLocks noChangeShapeType="1"/>
          </p:cNvSpPr>
          <p:nvPr/>
        </p:nvSpPr>
        <p:spPr bwMode="auto">
          <a:xfrm flipV="1">
            <a:off x="53466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2" name="Line 132"/>
          <p:cNvSpPr>
            <a:spLocks noChangeShapeType="1"/>
          </p:cNvSpPr>
          <p:nvPr/>
        </p:nvSpPr>
        <p:spPr bwMode="auto">
          <a:xfrm flipV="1">
            <a:off x="5454629" y="40914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3" name="Line 133"/>
          <p:cNvSpPr>
            <a:spLocks noChangeShapeType="1"/>
          </p:cNvSpPr>
          <p:nvPr/>
        </p:nvSpPr>
        <p:spPr bwMode="auto">
          <a:xfrm flipV="1">
            <a:off x="5480029" y="40914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4" name="Line 134"/>
          <p:cNvSpPr>
            <a:spLocks noChangeShapeType="1"/>
          </p:cNvSpPr>
          <p:nvPr/>
        </p:nvSpPr>
        <p:spPr bwMode="auto">
          <a:xfrm flipV="1">
            <a:off x="5543529" y="40914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5" name="Line 176"/>
          <p:cNvSpPr>
            <a:spLocks noChangeShapeType="1"/>
          </p:cNvSpPr>
          <p:nvPr/>
        </p:nvSpPr>
        <p:spPr bwMode="auto">
          <a:xfrm flipV="1">
            <a:off x="542922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6" name="Line 177"/>
          <p:cNvSpPr>
            <a:spLocks noChangeShapeType="1"/>
          </p:cNvSpPr>
          <p:nvPr/>
        </p:nvSpPr>
        <p:spPr bwMode="auto">
          <a:xfrm flipV="1">
            <a:off x="4543404" y="3532679"/>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7" name="Line 178"/>
          <p:cNvSpPr>
            <a:spLocks noChangeShapeType="1"/>
          </p:cNvSpPr>
          <p:nvPr/>
        </p:nvSpPr>
        <p:spPr bwMode="auto">
          <a:xfrm flipV="1">
            <a:off x="4537054" y="35009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8" name="Line 180"/>
          <p:cNvSpPr>
            <a:spLocks noChangeShapeType="1"/>
          </p:cNvSpPr>
          <p:nvPr/>
        </p:nvSpPr>
        <p:spPr bwMode="auto">
          <a:xfrm>
            <a:off x="4537054" y="3526330"/>
            <a:ext cx="1905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9" name="Line 181"/>
          <p:cNvSpPr>
            <a:spLocks noChangeShapeType="1"/>
          </p:cNvSpPr>
          <p:nvPr/>
        </p:nvSpPr>
        <p:spPr bwMode="auto">
          <a:xfrm>
            <a:off x="4508480" y="3497755"/>
            <a:ext cx="28575"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70" name="Line 183"/>
          <p:cNvSpPr>
            <a:spLocks noChangeShapeType="1"/>
          </p:cNvSpPr>
          <p:nvPr/>
        </p:nvSpPr>
        <p:spPr bwMode="auto">
          <a:xfrm>
            <a:off x="4673579" y="3678730"/>
            <a:ext cx="1905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71" name="Freeform 57"/>
          <p:cNvSpPr>
            <a:spLocks/>
          </p:cNvSpPr>
          <p:nvPr/>
        </p:nvSpPr>
        <p:spPr bwMode="auto">
          <a:xfrm>
            <a:off x="2385991" y="2161080"/>
            <a:ext cx="2992438" cy="2298700"/>
          </a:xfrm>
          <a:custGeom>
            <a:avLst/>
            <a:gdLst>
              <a:gd name="T0" fmla="*/ 1759 w 1885"/>
              <a:gd name="T1" fmla="*/ 1448 h 1448"/>
              <a:gd name="T2" fmla="*/ 1563 w 1885"/>
              <a:gd name="T3" fmla="*/ 1402 h 1448"/>
              <a:gd name="T4" fmla="*/ 1507 w 1885"/>
              <a:gd name="T5" fmla="*/ 1358 h 1448"/>
              <a:gd name="T6" fmla="*/ 1465 w 1885"/>
              <a:gd name="T7" fmla="*/ 1322 h 1448"/>
              <a:gd name="T8" fmla="*/ 1429 w 1885"/>
              <a:gd name="T9" fmla="*/ 1284 h 1448"/>
              <a:gd name="T10" fmla="*/ 1371 w 1885"/>
              <a:gd name="T11" fmla="*/ 1254 h 1448"/>
              <a:gd name="T12" fmla="*/ 1357 w 1885"/>
              <a:gd name="T13" fmla="*/ 1254 h 1448"/>
              <a:gd name="T14" fmla="*/ 1321 w 1885"/>
              <a:gd name="T15" fmla="*/ 1218 h 1448"/>
              <a:gd name="T16" fmla="*/ 1311 w 1885"/>
              <a:gd name="T17" fmla="*/ 1186 h 1448"/>
              <a:gd name="T18" fmla="*/ 1265 w 1885"/>
              <a:gd name="T19" fmla="*/ 1150 h 1448"/>
              <a:gd name="T20" fmla="*/ 1251 w 1885"/>
              <a:gd name="T21" fmla="*/ 1118 h 1448"/>
              <a:gd name="T22" fmla="*/ 1189 w 1885"/>
              <a:gd name="T23" fmla="*/ 1082 h 1448"/>
              <a:gd name="T24" fmla="*/ 1151 w 1885"/>
              <a:gd name="T25" fmla="*/ 1050 h 1448"/>
              <a:gd name="T26" fmla="*/ 1069 w 1885"/>
              <a:gd name="T27" fmla="*/ 1018 h 1448"/>
              <a:gd name="T28" fmla="*/ 1043 w 1885"/>
              <a:gd name="T29" fmla="*/ 982 h 1448"/>
              <a:gd name="T30" fmla="*/ 1017 w 1885"/>
              <a:gd name="T31" fmla="*/ 950 h 1448"/>
              <a:gd name="T32" fmla="*/ 935 w 1885"/>
              <a:gd name="T33" fmla="*/ 914 h 1448"/>
              <a:gd name="T34" fmla="*/ 859 w 1885"/>
              <a:gd name="T35" fmla="*/ 882 h 1448"/>
              <a:gd name="T36" fmla="*/ 837 w 1885"/>
              <a:gd name="T37" fmla="*/ 846 h 1448"/>
              <a:gd name="T38" fmla="*/ 794 w 1885"/>
              <a:gd name="T39" fmla="*/ 814 h 1448"/>
              <a:gd name="T40" fmla="*/ 786 w 1885"/>
              <a:gd name="T41" fmla="*/ 778 h 1448"/>
              <a:gd name="T42" fmla="*/ 772 w 1885"/>
              <a:gd name="T43" fmla="*/ 746 h 1448"/>
              <a:gd name="T44" fmla="*/ 766 w 1885"/>
              <a:gd name="T45" fmla="*/ 716 h 1448"/>
              <a:gd name="T46" fmla="*/ 740 w 1885"/>
              <a:gd name="T47" fmla="*/ 680 h 1448"/>
              <a:gd name="T48" fmla="*/ 660 w 1885"/>
              <a:gd name="T49" fmla="*/ 648 h 1448"/>
              <a:gd name="T50" fmla="*/ 622 w 1885"/>
              <a:gd name="T51" fmla="*/ 580 h 1448"/>
              <a:gd name="T52" fmla="*/ 622 w 1885"/>
              <a:gd name="T53" fmla="*/ 548 h 1448"/>
              <a:gd name="T54" fmla="*/ 582 w 1885"/>
              <a:gd name="T55" fmla="*/ 516 h 1448"/>
              <a:gd name="T56" fmla="*/ 578 w 1885"/>
              <a:gd name="T57" fmla="*/ 484 h 1448"/>
              <a:gd name="T58" fmla="*/ 576 w 1885"/>
              <a:gd name="T59" fmla="*/ 448 h 1448"/>
              <a:gd name="T60" fmla="*/ 570 w 1885"/>
              <a:gd name="T61" fmla="*/ 384 h 1448"/>
              <a:gd name="T62" fmla="*/ 516 w 1885"/>
              <a:gd name="T63" fmla="*/ 354 h 1448"/>
              <a:gd name="T64" fmla="*/ 454 w 1885"/>
              <a:gd name="T65" fmla="*/ 318 h 1448"/>
              <a:gd name="T66" fmla="*/ 396 w 1885"/>
              <a:gd name="T67" fmla="*/ 286 h 1448"/>
              <a:gd name="T68" fmla="*/ 392 w 1885"/>
              <a:gd name="T69" fmla="*/ 254 h 1448"/>
              <a:gd name="T70" fmla="*/ 356 w 1885"/>
              <a:gd name="T71" fmla="*/ 222 h 1448"/>
              <a:gd name="T72" fmla="*/ 278 w 1885"/>
              <a:gd name="T73" fmla="*/ 190 h 1448"/>
              <a:gd name="T74" fmla="*/ 248 w 1885"/>
              <a:gd name="T75" fmla="*/ 154 h 1448"/>
              <a:gd name="T76" fmla="*/ 232 w 1885"/>
              <a:gd name="T77" fmla="*/ 128 h 1448"/>
              <a:gd name="T78" fmla="*/ 210 w 1885"/>
              <a:gd name="T79" fmla="*/ 96 h 1448"/>
              <a:gd name="T80" fmla="*/ 200 w 1885"/>
              <a:gd name="T81" fmla="*/ 64 h 1448"/>
              <a:gd name="T82" fmla="*/ 194 w 1885"/>
              <a:gd name="T83" fmla="*/ 32 h 1448"/>
              <a:gd name="T84" fmla="*/ 88 w 1885"/>
              <a:gd name="T85" fmla="*/ 32 h 1448"/>
              <a:gd name="T86" fmla="*/ 0 w 1885"/>
              <a:gd name="T87" fmla="*/ 0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5" h="1448">
                <a:moveTo>
                  <a:pt x="1885" y="1448"/>
                </a:moveTo>
                <a:lnTo>
                  <a:pt x="1759" y="1448"/>
                </a:lnTo>
                <a:lnTo>
                  <a:pt x="1563" y="1448"/>
                </a:lnTo>
                <a:lnTo>
                  <a:pt x="1563" y="1402"/>
                </a:lnTo>
                <a:lnTo>
                  <a:pt x="1507" y="1402"/>
                </a:lnTo>
                <a:lnTo>
                  <a:pt x="1507" y="1358"/>
                </a:lnTo>
                <a:lnTo>
                  <a:pt x="1465" y="1358"/>
                </a:lnTo>
                <a:lnTo>
                  <a:pt x="1465" y="1322"/>
                </a:lnTo>
                <a:lnTo>
                  <a:pt x="1429" y="1322"/>
                </a:lnTo>
                <a:lnTo>
                  <a:pt x="1429" y="1284"/>
                </a:lnTo>
                <a:lnTo>
                  <a:pt x="1371" y="1284"/>
                </a:lnTo>
                <a:lnTo>
                  <a:pt x="1371" y="1254"/>
                </a:lnTo>
                <a:lnTo>
                  <a:pt x="1369" y="1254"/>
                </a:lnTo>
                <a:lnTo>
                  <a:pt x="1357" y="1254"/>
                </a:lnTo>
                <a:lnTo>
                  <a:pt x="1357" y="1218"/>
                </a:lnTo>
                <a:lnTo>
                  <a:pt x="1321" y="1218"/>
                </a:lnTo>
                <a:lnTo>
                  <a:pt x="1321" y="1186"/>
                </a:lnTo>
                <a:lnTo>
                  <a:pt x="1311" y="1186"/>
                </a:lnTo>
                <a:lnTo>
                  <a:pt x="1311" y="1150"/>
                </a:lnTo>
                <a:lnTo>
                  <a:pt x="1265" y="1150"/>
                </a:lnTo>
                <a:lnTo>
                  <a:pt x="1265" y="1118"/>
                </a:lnTo>
                <a:lnTo>
                  <a:pt x="1251" y="1118"/>
                </a:lnTo>
                <a:lnTo>
                  <a:pt x="1251" y="1082"/>
                </a:lnTo>
                <a:lnTo>
                  <a:pt x="1189" y="1082"/>
                </a:lnTo>
                <a:lnTo>
                  <a:pt x="1189" y="1050"/>
                </a:lnTo>
                <a:lnTo>
                  <a:pt x="1151" y="1050"/>
                </a:lnTo>
                <a:lnTo>
                  <a:pt x="1151" y="1018"/>
                </a:lnTo>
                <a:lnTo>
                  <a:pt x="1069" y="1018"/>
                </a:lnTo>
                <a:lnTo>
                  <a:pt x="1069" y="982"/>
                </a:lnTo>
                <a:lnTo>
                  <a:pt x="1043" y="982"/>
                </a:lnTo>
                <a:lnTo>
                  <a:pt x="1043" y="950"/>
                </a:lnTo>
                <a:lnTo>
                  <a:pt x="1017" y="950"/>
                </a:lnTo>
                <a:lnTo>
                  <a:pt x="1017" y="914"/>
                </a:lnTo>
                <a:lnTo>
                  <a:pt x="935" y="914"/>
                </a:lnTo>
                <a:lnTo>
                  <a:pt x="935" y="882"/>
                </a:lnTo>
                <a:lnTo>
                  <a:pt x="859" y="882"/>
                </a:lnTo>
                <a:lnTo>
                  <a:pt x="859" y="846"/>
                </a:lnTo>
                <a:lnTo>
                  <a:pt x="837" y="846"/>
                </a:lnTo>
                <a:lnTo>
                  <a:pt x="837" y="814"/>
                </a:lnTo>
                <a:lnTo>
                  <a:pt x="794" y="814"/>
                </a:lnTo>
                <a:lnTo>
                  <a:pt x="794" y="778"/>
                </a:lnTo>
                <a:lnTo>
                  <a:pt x="786" y="778"/>
                </a:lnTo>
                <a:lnTo>
                  <a:pt x="786" y="746"/>
                </a:lnTo>
                <a:lnTo>
                  <a:pt x="772" y="746"/>
                </a:lnTo>
                <a:lnTo>
                  <a:pt x="772" y="716"/>
                </a:lnTo>
                <a:lnTo>
                  <a:pt x="766" y="716"/>
                </a:lnTo>
                <a:lnTo>
                  <a:pt x="766" y="680"/>
                </a:lnTo>
                <a:lnTo>
                  <a:pt x="740" y="680"/>
                </a:lnTo>
                <a:lnTo>
                  <a:pt x="740" y="648"/>
                </a:lnTo>
                <a:lnTo>
                  <a:pt x="660" y="648"/>
                </a:lnTo>
                <a:lnTo>
                  <a:pt x="660" y="580"/>
                </a:lnTo>
                <a:lnTo>
                  <a:pt x="622" y="580"/>
                </a:lnTo>
                <a:lnTo>
                  <a:pt x="622" y="578"/>
                </a:lnTo>
                <a:lnTo>
                  <a:pt x="622" y="548"/>
                </a:lnTo>
                <a:lnTo>
                  <a:pt x="582" y="548"/>
                </a:lnTo>
                <a:lnTo>
                  <a:pt x="582" y="516"/>
                </a:lnTo>
                <a:lnTo>
                  <a:pt x="578" y="516"/>
                </a:lnTo>
                <a:lnTo>
                  <a:pt x="578" y="484"/>
                </a:lnTo>
                <a:lnTo>
                  <a:pt x="576" y="484"/>
                </a:lnTo>
                <a:lnTo>
                  <a:pt x="576" y="448"/>
                </a:lnTo>
                <a:lnTo>
                  <a:pt x="570" y="448"/>
                </a:lnTo>
                <a:lnTo>
                  <a:pt x="570" y="384"/>
                </a:lnTo>
                <a:lnTo>
                  <a:pt x="516" y="384"/>
                </a:lnTo>
                <a:lnTo>
                  <a:pt x="516" y="354"/>
                </a:lnTo>
                <a:lnTo>
                  <a:pt x="454" y="354"/>
                </a:lnTo>
                <a:lnTo>
                  <a:pt x="454" y="318"/>
                </a:lnTo>
                <a:lnTo>
                  <a:pt x="396" y="318"/>
                </a:lnTo>
                <a:lnTo>
                  <a:pt x="396" y="286"/>
                </a:lnTo>
                <a:lnTo>
                  <a:pt x="392" y="286"/>
                </a:lnTo>
                <a:lnTo>
                  <a:pt x="392" y="254"/>
                </a:lnTo>
                <a:lnTo>
                  <a:pt x="356" y="254"/>
                </a:lnTo>
                <a:lnTo>
                  <a:pt x="356" y="222"/>
                </a:lnTo>
                <a:lnTo>
                  <a:pt x="278" y="222"/>
                </a:lnTo>
                <a:lnTo>
                  <a:pt x="278" y="190"/>
                </a:lnTo>
                <a:lnTo>
                  <a:pt x="248" y="190"/>
                </a:lnTo>
                <a:lnTo>
                  <a:pt x="248" y="154"/>
                </a:lnTo>
                <a:lnTo>
                  <a:pt x="232" y="154"/>
                </a:lnTo>
                <a:lnTo>
                  <a:pt x="232" y="128"/>
                </a:lnTo>
                <a:lnTo>
                  <a:pt x="210" y="128"/>
                </a:lnTo>
                <a:lnTo>
                  <a:pt x="210" y="96"/>
                </a:lnTo>
                <a:lnTo>
                  <a:pt x="200" y="96"/>
                </a:lnTo>
                <a:lnTo>
                  <a:pt x="200" y="64"/>
                </a:lnTo>
                <a:lnTo>
                  <a:pt x="194" y="64"/>
                </a:lnTo>
                <a:lnTo>
                  <a:pt x="194" y="32"/>
                </a:lnTo>
                <a:lnTo>
                  <a:pt x="92" y="32"/>
                </a:lnTo>
                <a:lnTo>
                  <a:pt x="88" y="32"/>
                </a:lnTo>
                <a:lnTo>
                  <a:pt x="88" y="0"/>
                </a:lnTo>
                <a:lnTo>
                  <a:pt x="0" y="0"/>
                </a:lnTo>
              </a:path>
            </a:pathLst>
          </a:custGeom>
          <a:noFill/>
          <a:ln w="28575"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554" name="TextBox 553"/>
          <p:cNvSpPr txBox="1"/>
          <p:nvPr/>
        </p:nvSpPr>
        <p:spPr>
          <a:xfrm>
            <a:off x="2123555" y="5776820"/>
            <a:ext cx="3894493"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0070C0"/>
                </a:solidFill>
                <a:cs typeface="Arial" charset="0"/>
              </a:rPr>
              <a:t>	112	108	105	102	96	93	83	80	72	62	58	51	34	30	21	6	1	0</a:t>
            </a:r>
          </a:p>
        </p:txBody>
      </p:sp>
      <p:sp>
        <p:nvSpPr>
          <p:cNvPr id="555" name="TextBox 554"/>
          <p:cNvSpPr txBox="1"/>
          <p:nvPr/>
        </p:nvSpPr>
        <p:spPr>
          <a:xfrm>
            <a:off x="2123555" y="5962230"/>
            <a:ext cx="3894493"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FF0000"/>
                </a:solidFill>
                <a:cs typeface="Arial" charset="0"/>
              </a:rPr>
              <a:t>	57	55	50	46	43	37	33	27	25	22	20	16	10	6	1	1	0	0</a:t>
            </a:r>
          </a:p>
        </p:txBody>
      </p:sp>
      <p:sp>
        <p:nvSpPr>
          <p:cNvPr id="556" name="TextBox 555"/>
          <p:cNvSpPr txBox="1"/>
          <p:nvPr/>
        </p:nvSpPr>
        <p:spPr>
          <a:xfrm>
            <a:off x="1635397" y="5776820"/>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0070C0"/>
                </a:solidFill>
                <a:cs typeface="Arial" charset="0"/>
              </a:rPr>
              <a:t>Afatinib</a:t>
            </a:r>
          </a:p>
        </p:txBody>
      </p:sp>
      <p:sp>
        <p:nvSpPr>
          <p:cNvPr id="557" name="TextBox 556"/>
          <p:cNvSpPr txBox="1"/>
          <p:nvPr/>
        </p:nvSpPr>
        <p:spPr>
          <a:xfrm>
            <a:off x="1635397" y="5962230"/>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err="1">
                <a:solidFill>
                  <a:srgbClr val="FF0000"/>
                </a:solidFill>
                <a:cs typeface="Arial" charset="0"/>
              </a:rPr>
              <a:t>Cis</a:t>
            </a:r>
            <a:r>
              <a:rPr lang="en-GB" sz="800" dirty="0">
                <a:solidFill>
                  <a:srgbClr val="FF0000"/>
                </a:solidFill>
                <a:cs typeface="Arial" charset="0"/>
              </a:rPr>
              <a:t>/</a:t>
            </a:r>
            <a:r>
              <a:rPr lang="en-GB" sz="800" dirty="0" err="1">
                <a:solidFill>
                  <a:srgbClr val="FF0000"/>
                </a:solidFill>
                <a:cs typeface="Arial" charset="0"/>
              </a:rPr>
              <a:t>Pem</a:t>
            </a:r>
            <a:endParaRPr lang="en-GB" sz="800" dirty="0">
              <a:solidFill>
                <a:srgbClr val="FF0000"/>
              </a:solidFill>
              <a:cs typeface="Arial" charset="0"/>
            </a:endParaRPr>
          </a:p>
        </p:txBody>
      </p:sp>
      <p:sp>
        <p:nvSpPr>
          <p:cNvPr id="558" name="TextBox 557"/>
          <p:cNvSpPr txBox="1"/>
          <p:nvPr/>
        </p:nvSpPr>
        <p:spPr>
          <a:xfrm>
            <a:off x="1635396" y="5591549"/>
            <a:ext cx="1031876"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prstClr val="black"/>
                </a:solidFill>
                <a:cs typeface="Arial" charset="0"/>
              </a:rPr>
              <a:t>Số bệnh nhân </a:t>
            </a:r>
          </a:p>
        </p:txBody>
      </p:sp>
      <p:sp>
        <p:nvSpPr>
          <p:cNvPr id="561" name="Line 7"/>
          <p:cNvSpPr>
            <a:spLocks noChangeShapeType="1"/>
          </p:cNvSpPr>
          <p:nvPr/>
        </p:nvSpPr>
        <p:spPr bwMode="auto">
          <a:xfrm flipH="1">
            <a:off x="2281229" y="2151770"/>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2" name="Line 8"/>
          <p:cNvSpPr>
            <a:spLocks noChangeShapeType="1"/>
          </p:cNvSpPr>
          <p:nvPr/>
        </p:nvSpPr>
        <p:spPr bwMode="auto">
          <a:xfrm flipH="1">
            <a:off x="2281229" y="2710570"/>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3" name="Line 9"/>
          <p:cNvSpPr>
            <a:spLocks noChangeShapeType="1"/>
          </p:cNvSpPr>
          <p:nvPr/>
        </p:nvSpPr>
        <p:spPr bwMode="auto">
          <a:xfrm flipH="1">
            <a:off x="2281229" y="3272545"/>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4" name="Line 10"/>
          <p:cNvSpPr>
            <a:spLocks noChangeShapeType="1"/>
          </p:cNvSpPr>
          <p:nvPr/>
        </p:nvSpPr>
        <p:spPr bwMode="auto">
          <a:xfrm flipH="1">
            <a:off x="2281229" y="3831345"/>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5" name="Line 11"/>
          <p:cNvSpPr>
            <a:spLocks noChangeShapeType="1"/>
          </p:cNvSpPr>
          <p:nvPr/>
        </p:nvSpPr>
        <p:spPr bwMode="auto">
          <a:xfrm flipH="1">
            <a:off x="2281229" y="4390145"/>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6" name="Line 12"/>
          <p:cNvSpPr>
            <a:spLocks noChangeShapeType="1"/>
          </p:cNvSpPr>
          <p:nvPr/>
        </p:nvSpPr>
        <p:spPr bwMode="auto">
          <a:xfrm flipH="1">
            <a:off x="2281229" y="4948945"/>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67" name="Line 13"/>
          <p:cNvSpPr>
            <a:spLocks noChangeShapeType="1"/>
          </p:cNvSpPr>
          <p:nvPr/>
        </p:nvSpPr>
        <p:spPr bwMode="auto">
          <a:xfrm>
            <a:off x="2370129"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68" name="Line 14"/>
          <p:cNvSpPr>
            <a:spLocks noChangeShapeType="1"/>
          </p:cNvSpPr>
          <p:nvPr/>
        </p:nvSpPr>
        <p:spPr bwMode="auto">
          <a:xfrm>
            <a:off x="2566979"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69" name="Line 15"/>
          <p:cNvSpPr>
            <a:spLocks noChangeShapeType="1"/>
          </p:cNvSpPr>
          <p:nvPr/>
        </p:nvSpPr>
        <p:spPr bwMode="auto">
          <a:xfrm>
            <a:off x="2760654"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0" name="Line 16"/>
          <p:cNvSpPr>
            <a:spLocks noChangeShapeType="1"/>
          </p:cNvSpPr>
          <p:nvPr/>
        </p:nvSpPr>
        <p:spPr bwMode="auto">
          <a:xfrm>
            <a:off x="2957504"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1" name="Line 17"/>
          <p:cNvSpPr>
            <a:spLocks noChangeShapeType="1"/>
          </p:cNvSpPr>
          <p:nvPr/>
        </p:nvSpPr>
        <p:spPr bwMode="auto">
          <a:xfrm>
            <a:off x="3151179"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2" name="Line 18"/>
          <p:cNvSpPr>
            <a:spLocks noChangeShapeType="1"/>
          </p:cNvSpPr>
          <p:nvPr/>
        </p:nvSpPr>
        <p:spPr bwMode="auto">
          <a:xfrm>
            <a:off x="3348029"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3" name="Line 19"/>
          <p:cNvSpPr>
            <a:spLocks noChangeShapeType="1"/>
          </p:cNvSpPr>
          <p:nvPr/>
        </p:nvSpPr>
        <p:spPr bwMode="auto">
          <a:xfrm>
            <a:off x="3541704"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4" name="Line 20"/>
          <p:cNvSpPr>
            <a:spLocks noChangeShapeType="1"/>
          </p:cNvSpPr>
          <p:nvPr/>
        </p:nvSpPr>
        <p:spPr bwMode="auto">
          <a:xfrm>
            <a:off x="373696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5" name="Line 21"/>
          <p:cNvSpPr>
            <a:spLocks noChangeShapeType="1"/>
          </p:cNvSpPr>
          <p:nvPr/>
        </p:nvSpPr>
        <p:spPr bwMode="auto">
          <a:xfrm>
            <a:off x="393381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6" name="Line 22"/>
          <p:cNvSpPr>
            <a:spLocks noChangeShapeType="1"/>
          </p:cNvSpPr>
          <p:nvPr/>
        </p:nvSpPr>
        <p:spPr bwMode="auto">
          <a:xfrm>
            <a:off x="412749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7" name="Line 23"/>
          <p:cNvSpPr>
            <a:spLocks noChangeShapeType="1"/>
          </p:cNvSpPr>
          <p:nvPr/>
        </p:nvSpPr>
        <p:spPr bwMode="auto">
          <a:xfrm>
            <a:off x="432434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8" name="Line 24"/>
          <p:cNvSpPr>
            <a:spLocks noChangeShapeType="1"/>
          </p:cNvSpPr>
          <p:nvPr/>
        </p:nvSpPr>
        <p:spPr bwMode="auto">
          <a:xfrm>
            <a:off x="451801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9" name="Line 25"/>
          <p:cNvSpPr>
            <a:spLocks noChangeShapeType="1"/>
          </p:cNvSpPr>
          <p:nvPr/>
        </p:nvSpPr>
        <p:spPr bwMode="auto">
          <a:xfrm>
            <a:off x="471486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0" name="Line 26"/>
          <p:cNvSpPr>
            <a:spLocks noChangeShapeType="1"/>
          </p:cNvSpPr>
          <p:nvPr/>
        </p:nvSpPr>
        <p:spPr bwMode="auto">
          <a:xfrm>
            <a:off x="490854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1" name="Line 27"/>
          <p:cNvSpPr>
            <a:spLocks noChangeShapeType="1"/>
          </p:cNvSpPr>
          <p:nvPr/>
        </p:nvSpPr>
        <p:spPr bwMode="auto">
          <a:xfrm>
            <a:off x="510539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2" name="Line 28"/>
          <p:cNvSpPr>
            <a:spLocks noChangeShapeType="1"/>
          </p:cNvSpPr>
          <p:nvPr/>
        </p:nvSpPr>
        <p:spPr bwMode="auto">
          <a:xfrm>
            <a:off x="530224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3" name="Line 29"/>
          <p:cNvSpPr>
            <a:spLocks noChangeShapeType="1"/>
          </p:cNvSpPr>
          <p:nvPr/>
        </p:nvSpPr>
        <p:spPr bwMode="auto">
          <a:xfrm>
            <a:off x="549591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4" name="Line 30"/>
          <p:cNvSpPr>
            <a:spLocks noChangeShapeType="1"/>
          </p:cNvSpPr>
          <p:nvPr/>
        </p:nvSpPr>
        <p:spPr bwMode="auto">
          <a:xfrm>
            <a:off x="569276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5" name="Freeform 6"/>
          <p:cNvSpPr>
            <a:spLocks/>
          </p:cNvSpPr>
          <p:nvPr/>
        </p:nvSpPr>
        <p:spPr bwMode="auto">
          <a:xfrm>
            <a:off x="2370130" y="2139071"/>
            <a:ext cx="3328707" cy="2809875"/>
          </a:xfrm>
          <a:custGeom>
            <a:avLst/>
            <a:gdLst>
              <a:gd name="T0" fmla="*/ 0 w 2101"/>
              <a:gd name="T1" fmla="*/ 0 h 1770"/>
              <a:gd name="T2" fmla="*/ 0 w 2101"/>
              <a:gd name="T3" fmla="*/ 1770 h 1770"/>
              <a:gd name="T4" fmla="*/ 2101 w 2101"/>
              <a:gd name="T5" fmla="*/ 1770 h 1770"/>
            </a:gdLst>
            <a:ahLst/>
            <a:cxnLst>
              <a:cxn ang="0">
                <a:pos x="T0" y="T1"/>
              </a:cxn>
              <a:cxn ang="0">
                <a:pos x="T2" y="T3"/>
              </a:cxn>
              <a:cxn ang="0">
                <a:pos x="T4" y="T5"/>
              </a:cxn>
            </a:cxnLst>
            <a:rect l="0" t="0" r="r" b="b"/>
            <a:pathLst>
              <a:path w="2101" h="1770">
                <a:moveTo>
                  <a:pt x="0" y="0"/>
                </a:moveTo>
                <a:lnTo>
                  <a:pt x="0" y="1770"/>
                </a:lnTo>
                <a:lnTo>
                  <a:pt x="2101" y="1770"/>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586" name="TextBox 585"/>
          <p:cNvSpPr txBox="1"/>
          <p:nvPr/>
        </p:nvSpPr>
        <p:spPr>
          <a:xfrm>
            <a:off x="1975951" y="2027240"/>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1,0</a:t>
            </a:r>
          </a:p>
        </p:txBody>
      </p:sp>
      <p:sp>
        <p:nvSpPr>
          <p:cNvPr id="587" name="TextBox 586"/>
          <p:cNvSpPr txBox="1"/>
          <p:nvPr/>
        </p:nvSpPr>
        <p:spPr>
          <a:xfrm>
            <a:off x="1975951" y="2586040"/>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0,8</a:t>
            </a:r>
          </a:p>
        </p:txBody>
      </p:sp>
      <p:sp>
        <p:nvSpPr>
          <p:cNvPr id="588" name="TextBox 587"/>
          <p:cNvSpPr txBox="1"/>
          <p:nvPr/>
        </p:nvSpPr>
        <p:spPr>
          <a:xfrm>
            <a:off x="1975951" y="3148015"/>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0,6</a:t>
            </a:r>
          </a:p>
        </p:txBody>
      </p:sp>
      <p:sp>
        <p:nvSpPr>
          <p:cNvPr id="589" name="TextBox 588"/>
          <p:cNvSpPr txBox="1"/>
          <p:nvPr/>
        </p:nvSpPr>
        <p:spPr>
          <a:xfrm>
            <a:off x="1975951" y="3706815"/>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0,4</a:t>
            </a:r>
          </a:p>
        </p:txBody>
      </p:sp>
      <p:sp>
        <p:nvSpPr>
          <p:cNvPr id="590" name="TextBox 589"/>
          <p:cNvSpPr txBox="1"/>
          <p:nvPr/>
        </p:nvSpPr>
        <p:spPr>
          <a:xfrm>
            <a:off x="1975951" y="4267202"/>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0,2</a:t>
            </a:r>
          </a:p>
        </p:txBody>
      </p:sp>
      <p:sp>
        <p:nvSpPr>
          <p:cNvPr id="591" name="TextBox 590"/>
          <p:cNvSpPr txBox="1"/>
          <p:nvPr/>
        </p:nvSpPr>
        <p:spPr>
          <a:xfrm>
            <a:off x="2072131" y="4824415"/>
            <a:ext cx="24878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a:t>
            </a:r>
          </a:p>
        </p:txBody>
      </p:sp>
      <p:sp>
        <p:nvSpPr>
          <p:cNvPr id="592" name="TextBox 591"/>
          <p:cNvSpPr txBox="1"/>
          <p:nvPr/>
        </p:nvSpPr>
        <p:spPr>
          <a:xfrm rot="16200000">
            <a:off x="429468" y="3442760"/>
            <a:ext cx="2855913" cy="246221"/>
          </a:xfrm>
          <a:prstGeom prst="rect">
            <a:avLst/>
          </a:prstGeom>
          <a:noFill/>
        </p:spPr>
        <p:txBody>
          <a:bodyPr wrap="square" rtlCol="0">
            <a:spAutoFit/>
          </a:bodyPr>
          <a:lstStyle/>
          <a:p>
            <a:pPr algn="ctr" fontAlgn="base">
              <a:spcBef>
                <a:spcPct val="0"/>
              </a:spcBef>
              <a:spcAft>
                <a:spcPct val="0"/>
              </a:spcAft>
            </a:pPr>
            <a:r>
              <a:rPr lang="en-US" sz="1000" dirty="0">
                <a:solidFill>
                  <a:prstClr val="black"/>
                </a:solidFill>
              </a:rPr>
              <a:t>Khả năng OS ước đoán</a:t>
            </a:r>
          </a:p>
        </p:txBody>
      </p:sp>
      <p:sp>
        <p:nvSpPr>
          <p:cNvPr id="593" name="TextBox 592"/>
          <p:cNvSpPr txBox="1"/>
          <p:nvPr/>
        </p:nvSpPr>
        <p:spPr>
          <a:xfrm>
            <a:off x="2121985" y="5020789"/>
            <a:ext cx="3894493" cy="230832"/>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900" dirty="0">
                <a:solidFill>
                  <a:prstClr val="black"/>
                </a:solidFill>
                <a:cs typeface="Arial" charset="0"/>
              </a:rPr>
              <a:t>	0	3	6	9	12	15	18	21	24	27	30	33	36	39	42	45	48	51</a:t>
            </a:r>
          </a:p>
        </p:txBody>
      </p:sp>
      <p:sp>
        <p:nvSpPr>
          <p:cNvPr id="594" name="TextBox 593"/>
          <p:cNvSpPr txBox="1"/>
          <p:nvPr/>
        </p:nvSpPr>
        <p:spPr>
          <a:xfrm>
            <a:off x="2352381" y="5235456"/>
            <a:ext cx="3340387" cy="246221"/>
          </a:xfrm>
          <a:prstGeom prst="rect">
            <a:avLst/>
          </a:prstGeom>
          <a:noFill/>
        </p:spPr>
        <p:txBody>
          <a:bodyPr wrap="square" rtlCol="0">
            <a:spAutoFit/>
          </a:bodyPr>
          <a:lstStyle/>
          <a:p>
            <a:pPr algn="ctr" defTabSz="457200" fontAlgn="base">
              <a:spcBef>
                <a:spcPct val="0"/>
              </a:spcBef>
              <a:spcAft>
                <a:spcPct val="0"/>
              </a:spcAft>
            </a:pPr>
            <a:r>
              <a:rPr lang="en-GB" sz="1000" dirty="0">
                <a:solidFill>
                  <a:prstClr val="black"/>
                </a:solidFill>
                <a:cs typeface="Arial" charset="0"/>
              </a:rPr>
              <a:t>Thời gian (tháng)</a:t>
            </a:r>
          </a:p>
        </p:txBody>
      </p:sp>
      <p:sp>
        <p:nvSpPr>
          <p:cNvPr id="222" name="Round Same Side Corner Rectangle 221"/>
          <p:cNvSpPr/>
          <p:nvPr/>
        </p:nvSpPr>
        <p:spPr>
          <a:xfrm>
            <a:off x="3836035" y="1894089"/>
            <a:ext cx="2169339" cy="385839"/>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a:solidFill>
                <a:prstClr val="white"/>
              </a:solidFill>
            </a:endParaRPr>
          </a:p>
        </p:txBody>
      </p:sp>
      <p:sp>
        <p:nvSpPr>
          <p:cNvPr id="223" name="Round Same Side Corner Rectangle 222"/>
          <p:cNvSpPr/>
          <p:nvPr/>
        </p:nvSpPr>
        <p:spPr>
          <a:xfrm rot="10800000">
            <a:off x="3844503" y="2279924"/>
            <a:ext cx="2160869" cy="655521"/>
          </a:xfrm>
          <a:prstGeom prst="round2SameRect">
            <a:avLst>
              <a:gd name="adj1" fmla="val 20976"/>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a:solidFill>
                  <a:prstClr val="white"/>
                </a:solidFill>
              </a:rPr>
              <a:t>PFS in overall population</a:t>
            </a:r>
            <a:endParaRPr lang="de-DE" altLang="en-US" sz="1400" b="1" baseline="30000">
              <a:solidFill>
                <a:prstClr val="white"/>
              </a:solidFill>
            </a:endParaRPr>
          </a:p>
        </p:txBody>
      </p:sp>
      <p:graphicFrame>
        <p:nvGraphicFramePr>
          <p:cNvPr id="224" name="Table 223"/>
          <p:cNvGraphicFramePr>
            <a:graphicFrameLocks noGrp="1"/>
          </p:cNvGraphicFramePr>
          <p:nvPr/>
        </p:nvGraphicFramePr>
        <p:xfrm>
          <a:off x="3870682" y="1958924"/>
          <a:ext cx="2157200" cy="987552"/>
        </p:xfrm>
        <a:graphic>
          <a:graphicData uri="http://schemas.openxmlformats.org/drawingml/2006/table">
            <a:tbl>
              <a:tblPr/>
              <a:tblGrid>
                <a:gridCol w="818126">
                  <a:extLst>
                    <a:ext uri="{9D8B030D-6E8A-4147-A177-3AD203B41FA5}">
                      <a16:colId xmlns:a16="http://schemas.microsoft.com/office/drawing/2014/main" val="20000"/>
                    </a:ext>
                  </a:extLst>
                </a:gridCol>
                <a:gridCol w="596148">
                  <a:extLst>
                    <a:ext uri="{9D8B030D-6E8A-4147-A177-3AD203B41FA5}">
                      <a16:colId xmlns:a16="http://schemas.microsoft.com/office/drawing/2014/main" val="20001"/>
                    </a:ext>
                  </a:extLst>
                </a:gridCol>
                <a:gridCol w="742926">
                  <a:extLst>
                    <a:ext uri="{9D8B030D-6E8A-4147-A177-3AD203B41FA5}">
                      <a16:colId xmlns:a16="http://schemas.microsoft.com/office/drawing/2014/main" val="20002"/>
                    </a:ext>
                  </a:extLst>
                </a:gridCol>
              </a:tblGrid>
              <a:tr h="20738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900" b="0" i="0" u="none" strike="noStrike" cap="none" normalizeH="0" baseline="0" dirty="0">
                        <a:ln>
                          <a:noFill/>
                        </a:ln>
                        <a:solidFill>
                          <a:srgbClr val="731448"/>
                        </a:solidFill>
                        <a:effectLst/>
                        <a:latin typeface="Arial" pitchFamily="34" charset="0"/>
                        <a:ea typeface="ＭＳ Ｐゴシック" pitchFamily="34" charset="-128"/>
                        <a:cs typeface="Arial" pitchFamily="34" charset="0"/>
                      </a:endParaRPr>
                    </a:p>
                  </a:txBody>
                  <a:tcPr marL="0" marR="45713" marT="27432" marB="27432"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Afatinib </a:t>
                      </a:r>
                      <a:b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(n=112)</a:t>
                      </a:r>
                    </a:p>
                  </a:txBody>
                  <a:tcPr marL="45713" marR="45713" marT="27432" marB="27432"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Cis/Pem </a:t>
                      </a:r>
                      <a:b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(n=57)</a:t>
                      </a:r>
                    </a:p>
                  </a:txBody>
                  <a:tcPr marL="45713" marR="45713" marT="27432" marB="27432"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49549">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Trung vị, tháng</a:t>
                      </a:r>
                    </a:p>
                  </a:txBody>
                  <a:tcPr marL="0" marR="45713" marT="27432" marB="27432"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33,3</a:t>
                      </a:r>
                    </a:p>
                  </a:txBody>
                  <a:tcPr marL="45713" marR="45713" marT="27432" marB="27432"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21,1</a:t>
                      </a:r>
                    </a:p>
                  </a:txBody>
                  <a:tcPr marL="45713" marR="45713" marT="27432" marB="27432"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2674">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HR</a:t>
                      </a:r>
                      <a: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 (KTC 95%) </a:t>
                      </a:r>
                      <a:b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br>
                      <a:r>
                        <a:rPr kumimoji="0" lang="de-CH" sz="900" b="0" i="1" u="none" strike="noStrike" cap="none" normalizeH="0" baseline="0" dirty="0">
                          <a:ln>
                            <a:noFill/>
                          </a:ln>
                          <a:solidFill>
                            <a:schemeClr val="tx1"/>
                          </a:solidFill>
                          <a:effectLst/>
                          <a:latin typeface="Arial" pitchFamily="34" charset="0"/>
                          <a:ea typeface="ＭＳ Ｐゴシック" pitchFamily="34" charset="-128"/>
                          <a:cs typeface="Arial" pitchFamily="34" charset="0"/>
                        </a:rPr>
                        <a:t>P</a:t>
                      </a:r>
                      <a:endPar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0" marR="45713" marT="27432" marB="27432"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0,54</a:t>
                      </a:r>
                      <a: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 (0,36–0,79)</a:t>
                      </a:r>
                      <a:b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br>
                      <a:r>
                        <a:rPr kumimoji="0" lang="de-CH" sz="900" b="1" i="1" u="none" strike="noStrike" cap="none" normalizeH="0" baseline="0" dirty="0">
                          <a:ln>
                            <a:noFill/>
                          </a:ln>
                          <a:solidFill>
                            <a:schemeClr val="tx1"/>
                          </a:solidFill>
                          <a:effectLst/>
                          <a:latin typeface="Arial" pitchFamily="34" charset="0"/>
                          <a:ea typeface="ＭＳ Ｐゴシック" pitchFamily="34" charset="-128"/>
                          <a:cs typeface="Arial" pitchFamily="34" charset="0"/>
                        </a:rPr>
                        <a:t>P</a:t>
                      </a: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=0,0015</a:t>
                      </a:r>
                    </a:p>
                  </a:txBody>
                  <a:tcPr marL="45713" marR="45713" marT="27432" marB="27432"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CH"/>
                    </a:p>
                  </a:txBody>
                  <a:tcPr/>
                </a:tc>
                <a:extLst>
                  <a:ext uri="{0D108BD9-81ED-4DB2-BD59-A6C34878D82A}">
                    <a16:rowId xmlns:a16="http://schemas.microsoft.com/office/drawing/2014/main" val="10002"/>
                  </a:ext>
                </a:extLst>
              </a:tr>
            </a:tbl>
          </a:graphicData>
        </a:graphic>
      </p:graphicFrame>
      <p:grpSp>
        <p:nvGrpSpPr>
          <p:cNvPr id="229" name="Group 228"/>
          <p:cNvGrpSpPr/>
          <p:nvPr/>
        </p:nvGrpSpPr>
        <p:grpSpPr>
          <a:xfrm>
            <a:off x="5153357" y="3151190"/>
            <a:ext cx="812095" cy="338554"/>
            <a:chOff x="2474821" y="3415222"/>
            <a:chExt cx="812095" cy="338554"/>
          </a:xfrm>
        </p:grpSpPr>
        <p:sp>
          <p:nvSpPr>
            <p:cNvPr id="230" name="TextBox 304"/>
            <p:cNvSpPr txBox="1">
              <a:spLocks noChangeArrowheads="1"/>
            </p:cNvSpPr>
            <p:nvPr/>
          </p:nvSpPr>
          <p:spPr bwMode="auto">
            <a:xfrm>
              <a:off x="2636382" y="3415222"/>
              <a:ext cx="65053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tabLst>
                  <a:tab pos="742950" algn="l"/>
                </a:tabLst>
              </a:pPr>
              <a:r>
                <a:rPr lang="en-GB" sz="1000" dirty="0">
                  <a:solidFill>
                    <a:srgbClr val="0070C0"/>
                  </a:solidFill>
                </a:rPr>
                <a:t>Afatinib</a:t>
              </a:r>
              <a:endParaRPr lang="en-GB" sz="1000" dirty="0">
                <a:solidFill>
                  <a:srgbClr val="1CBECA"/>
                </a:solidFill>
              </a:endParaRPr>
            </a:p>
            <a:p>
              <a:pPr eaLnBrk="1" hangingPunct="1">
                <a:lnSpc>
                  <a:spcPct val="110000"/>
                </a:lnSpc>
                <a:tabLst>
                  <a:tab pos="742950" algn="l"/>
                </a:tabLst>
              </a:pPr>
              <a:r>
                <a:rPr lang="en-GB" sz="1000" dirty="0" err="1">
                  <a:solidFill>
                    <a:srgbClr val="FF0000"/>
                  </a:solidFill>
                </a:rPr>
                <a:t>Cis</a:t>
              </a:r>
              <a:r>
                <a:rPr lang="en-GB" sz="1000" dirty="0">
                  <a:solidFill>
                    <a:srgbClr val="FF0000"/>
                  </a:solidFill>
                </a:rPr>
                <a:t>/</a:t>
              </a:r>
              <a:r>
                <a:rPr lang="en-GB" sz="1000" dirty="0" err="1">
                  <a:solidFill>
                    <a:srgbClr val="FF0000"/>
                  </a:solidFill>
                </a:rPr>
                <a:t>Pem</a:t>
              </a:r>
              <a:endParaRPr lang="en-GB" sz="1000" dirty="0">
                <a:solidFill>
                  <a:srgbClr val="FF0000"/>
                </a:solidFill>
              </a:endParaRPr>
            </a:p>
          </p:txBody>
        </p:sp>
        <p:sp>
          <p:nvSpPr>
            <p:cNvPr id="231" name="Line 81"/>
            <p:cNvSpPr>
              <a:spLocks noChangeShapeType="1"/>
            </p:cNvSpPr>
            <p:nvPr/>
          </p:nvSpPr>
          <p:spPr bwMode="auto">
            <a:xfrm rot="5400000" flipV="1">
              <a:off x="2540618" y="3599717"/>
              <a:ext cx="0" cy="129151"/>
            </a:xfrm>
            <a:prstGeom prst="line">
              <a:avLst/>
            </a:prstGeom>
            <a:noFill/>
            <a:ln w="28575" cap="flat">
              <a:solidFill>
                <a:srgbClr val="FF0000"/>
              </a:solidFill>
              <a:prstDash val="solid"/>
              <a:miter lim="800000"/>
              <a:headEnd/>
              <a:tailEnd/>
            </a:ln>
          </p:spPr>
          <p:txBody>
            <a:bodyPr/>
            <a:lstStyle/>
            <a:p>
              <a:pPr>
                <a:defRPr/>
              </a:pPr>
              <a:endParaRPr lang="en-GB">
                <a:solidFill>
                  <a:srgbClr val="000000"/>
                </a:solidFill>
              </a:endParaRPr>
            </a:p>
          </p:txBody>
        </p:sp>
        <p:sp>
          <p:nvSpPr>
            <p:cNvPr id="232" name="Line 81"/>
            <p:cNvSpPr>
              <a:spLocks noChangeShapeType="1"/>
            </p:cNvSpPr>
            <p:nvPr/>
          </p:nvSpPr>
          <p:spPr bwMode="auto">
            <a:xfrm rot="5400000" flipV="1">
              <a:off x="2539397" y="3439111"/>
              <a:ext cx="0" cy="129151"/>
            </a:xfrm>
            <a:prstGeom prst="line">
              <a:avLst/>
            </a:prstGeom>
            <a:noFill/>
            <a:ln w="28575" cap="flat" cmpd="sng">
              <a:solidFill>
                <a:srgbClr val="0070C0"/>
              </a:solidFill>
              <a:prstDash val="solid"/>
              <a:miter lim="800000"/>
              <a:headEnd/>
              <a:tailEnd/>
            </a:ln>
          </p:spPr>
          <p:txBody>
            <a:bodyPr/>
            <a:lstStyle/>
            <a:p>
              <a:endParaRPr lang="en-GB">
                <a:solidFill>
                  <a:srgbClr val="000000"/>
                </a:solidFill>
              </a:endParaRPr>
            </a:p>
          </p:txBody>
        </p:sp>
      </p:grpSp>
      <p:sp>
        <p:nvSpPr>
          <p:cNvPr id="681" name="Round Same Side Corner Rectangle 680"/>
          <p:cNvSpPr/>
          <p:nvPr/>
        </p:nvSpPr>
        <p:spPr>
          <a:xfrm rot="10800000">
            <a:off x="6158916" y="1875473"/>
            <a:ext cx="4395070" cy="4302201"/>
          </a:xfrm>
          <a:prstGeom prst="round2SameRect">
            <a:avLst>
              <a:gd name="adj1" fmla="val 4503"/>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2" name="Round Same Side Corner Rectangle 681"/>
          <p:cNvSpPr/>
          <p:nvPr/>
        </p:nvSpPr>
        <p:spPr>
          <a:xfrm>
            <a:off x="6158920" y="1508874"/>
            <a:ext cx="4395070" cy="366604"/>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dirty="0">
                <a:solidFill>
                  <a:prstClr val="white"/>
                </a:solidFill>
              </a:rPr>
              <a:t>LUX-Lung 6</a:t>
            </a:r>
          </a:p>
        </p:txBody>
      </p:sp>
      <p:sp>
        <p:nvSpPr>
          <p:cNvPr id="683" name="Freeform 56"/>
          <p:cNvSpPr>
            <a:spLocks/>
          </p:cNvSpPr>
          <p:nvPr/>
        </p:nvSpPr>
        <p:spPr bwMode="auto">
          <a:xfrm>
            <a:off x="6972915" y="2153143"/>
            <a:ext cx="3109913" cy="2019300"/>
          </a:xfrm>
          <a:custGeom>
            <a:avLst/>
            <a:gdLst>
              <a:gd name="T0" fmla="*/ 84 w 1959"/>
              <a:gd name="T1" fmla="*/ 12 h 1272"/>
              <a:gd name="T2" fmla="*/ 178 w 1959"/>
              <a:gd name="T3" fmla="*/ 38 h 1272"/>
              <a:gd name="T4" fmla="*/ 206 w 1959"/>
              <a:gd name="T5" fmla="*/ 52 h 1272"/>
              <a:gd name="T6" fmla="*/ 232 w 1959"/>
              <a:gd name="T7" fmla="*/ 86 h 1272"/>
              <a:gd name="T8" fmla="*/ 350 w 1959"/>
              <a:gd name="T9" fmla="*/ 98 h 1272"/>
              <a:gd name="T10" fmla="*/ 398 w 1959"/>
              <a:gd name="T11" fmla="*/ 124 h 1272"/>
              <a:gd name="T12" fmla="*/ 422 w 1959"/>
              <a:gd name="T13" fmla="*/ 138 h 1272"/>
              <a:gd name="T14" fmla="*/ 442 w 1959"/>
              <a:gd name="T15" fmla="*/ 186 h 1272"/>
              <a:gd name="T16" fmla="*/ 456 w 1959"/>
              <a:gd name="T17" fmla="*/ 202 h 1272"/>
              <a:gd name="T18" fmla="*/ 492 w 1959"/>
              <a:gd name="T19" fmla="*/ 224 h 1272"/>
              <a:gd name="T20" fmla="*/ 542 w 1959"/>
              <a:gd name="T21" fmla="*/ 238 h 1272"/>
              <a:gd name="T22" fmla="*/ 556 w 1959"/>
              <a:gd name="T23" fmla="*/ 280 h 1272"/>
              <a:gd name="T24" fmla="*/ 604 w 1959"/>
              <a:gd name="T25" fmla="*/ 298 h 1272"/>
              <a:gd name="T26" fmla="*/ 636 w 1959"/>
              <a:gd name="T27" fmla="*/ 326 h 1272"/>
              <a:gd name="T28" fmla="*/ 676 w 1959"/>
              <a:gd name="T29" fmla="*/ 340 h 1272"/>
              <a:gd name="T30" fmla="*/ 684 w 1959"/>
              <a:gd name="T31" fmla="*/ 368 h 1272"/>
              <a:gd name="T32" fmla="*/ 708 w 1959"/>
              <a:gd name="T33" fmla="*/ 380 h 1272"/>
              <a:gd name="T34" fmla="*/ 724 w 1959"/>
              <a:gd name="T35" fmla="*/ 412 h 1272"/>
              <a:gd name="T36" fmla="*/ 750 w 1959"/>
              <a:gd name="T37" fmla="*/ 440 h 1272"/>
              <a:gd name="T38" fmla="*/ 796 w 1959"/>
              <a:gd name="T39" fmla="*/ 466 h 1272"/>
              <a:gd name="T40" fmla="*/ 854 w 1959"/>
              <a:gd name="T41" fmla="*/ 480 h 1272"/>
              <a:gd name="T42" fmla="*/ 884 w 1959"/>
              <a:gd name="T43" fmla="*/ 510 h 1272"/>
              <a:gd name="T44" fmla="*/ 917 w 1959"/>
              <a:gd name="T45" fmla="*/ 524 h 1272"/>
              <a:gd name="T46" fmla="*/ 919 w 1959"/>
              <a:gd name="T47" fmla="*/ 552 h 1272"/>
              <a:gd name="T48" fmla="*/ 945 w 1959"/>
              <a:gd name="T49" fmla="*/ 580 h 1272"/>
              <a:gd name="T50" fmla="*/ 959 w 1959"/>
              <a:gd name="T51" fmla="*/ 624 h 1272"/>
              <a:gd name="T52" fmla="*/ 1001 w 1959"/>
              <a:gd name="T53" fmla="*/ 638 h 1272"/>
              <a:gd name="T54" fmla="*/ 1021 w 1959"/>
              <a:gd name="T55" fmla="*/ 666 h 1272"/>
              <a:gd name="T56" fmla="*/ 1079 w 1959"/>
              <a:gd name="T57" fmla="*/ 680 h 1272"/>
              <a:gd name="T58" fmla="*/ 1083 w 1959"/>
              <a:gd name="T59" fmla="*/ 710 h 1272"/>
              <a:gd name="T60" fmla="*/ 1169 w 1959"/>
              <a:gd name="T61" fmla="*/ 724 h 1272"/>
              <a:gd name="T62" fmla="*/ 1231 w 1959"/>
              <a:gd name="T63" fmla="*/ 752 h 1272"/>
              <a:gd name="T64" fmla="*/ 1253 w 1959"/>
              <a:gd name="T65" fmla="*/ 784 h 1272"/>
              <a:gd name="T66" fmla="*/ 1343 w 1959"/>
              <a:gd name="T67" fmla="*/ 796 h 1272"/>
              <a:gd name="T68" fmla="*/ 1361 w 1959"/>
              <a:gd name="T69" fmla="*/ 830 h 1272"/>
              <a:gd name="T70" fmla="*/ 1377 w 1959"/>
              <a:gd name="T71" fmla="*/ 842 h 1272"/>
              <a:gd name="T72" fmla="*/ 1389 w 1959"/>
              <a:gd name="T73" fmla="*/ 874 h 1272"/>
              <a:gd name="T74" fmla="*/ 1449 w 1959"/>
              <a:gd name="T75" fmla="*/ 892 h 1272"/>
              <a:gd name="T76" fmla="*/ 1469 w 1959"/>
              <a:gd name="T77" fmla="*/ 948 h 1272"/>
              <a:gd name="T78" fmla="*/ 1567 w 1959"/>
              <a:gd name="T79" fmla="*/ 964 h 1272"/>
              <a:gd name="T80" fmla="*/ 1573 w 1959"/>
              <a:gd name="T81" fmla="*/ 1020 h 1272"/>
              <a:gd name="T82" fmla="*/ 1723 w 1959"/>
              <a:gd name="T83" fmla="*/ 1050 h 1272"/>
              <a:gd name="T84" fmla="*/ 1787 w 1959"/>
              <a:gd name="T85" fmla="*/ 1114 h 1272"/>
              <a:gd name="T86" fmla="*/ 1807 w 1959"/>
              <a:gd name="T87" fmla="*/ 1174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59" h="1272">
                <a:moveTo>
                  <a:pt x="0" y="0"/>
                </a:moveTo>
                <a:lnTo>
                  <a:pt x="0" y="12"/>
                </a:lnTo>
                <a:lnTo>
                  <a:pt x="84" y="12"/>
                </a:lnTo>
                <a:lnTo>
                  <a:pt x="84" y="26"/>
                </a:lnTo>
                <a:lnTo>
                  <a:pt x="178" y="26"/>
                </a:lnTo>
                <a:lnTo>
                  <a:pt x="178" y="38"/>
                </a:lnTo>
                <a:lnTo>
                  <a:pt x="198" y="38"/>
                </a:lnTo>
                <a:lnTo>
                  <a:pt x="198" y="52"/>
                </a:lnTo>
                <a:lnTo>
                  <a:pt x="206" y="52"/>
                </a:lnTo>
                <a:lnTo>
                  <a:pt x="206" y="68"/>
                </a:lnTo>
                <a:lnTo>
                  <a:pt x="232" y="68"/>
                </a:lnTo>
                <a:lnTo>
                  <a:pt x="232" y="86"/>
                </a:lnTo>
                <a:lnTo>
                  <a:pt x="266" y="86"/>
                </a:lnTo>
                <a:lnTo>
                  <a:pt x="266" y="98"/>
                </a:lnTo>
                <a:lnTo>
                  <a:pt x="350" y="98"/>
                </a:lnTo>
                <a:lnTo>
                  <a:pt x="350" y="112"/>
                </a:lnTo>
                <a:lnTo>
                  <a:pt x="398" y="112"/>
                </a:lnTo>
                <a:lnTo>
                  <a:pt x="398" y="124"/>
                </a:lnTo>
                <a:lnTo>
                  <a:pt x="404" y="124"/>
                </a:lnTo>
                <a:lnTo>
                  <a:pt x="404" y="138"/>
                </a:lnTo>
                <a:lnTo>
                  <a:pt x="422" y="138"/>
                </a:lnTo>
                <a:lnTo>
                  <a:pt x="422" y="166"/>
                </a:lnTo>
                <a:lnTo>
                  <a:pt x="442" y="166"/>
                </a:lnTo>
                <a:lnTo>
                  <a:pt x="442" y="186"/>
                </a:lnTo>
                <a:lnTo>
                  <a:pt x="448" y="186"/>
                </a:lnTo>
                <a:lnTo>
                  <a:pt x="448" y="202"/>
                </a:lnTo>
                <a:lnTo>
                  <a:pt x="456" y="202"/>
                </a:lnTo>
                <a:lnTo>
                  <a:pt x="456" y="212"/>
                </a:lnTo>
                <a:lnTo>
                  <a:pt x="492" y="212"/>
                </a:lnTo>
                <a:lnTo>
                  <a:pt x="492" y="224"/>
                </a:lnTo>
                <a:lnTo>
                  <a:pt x="496" y="224"/>
                </a:lnTo>
                <a:lnTo>
                  <a:pt x="496" y="238"/>
                </a:lnTo>
                <a:lnTo>
                  <a:pt x="542" y="238"/>
                </a:lnTo>
                <a:lnTo>
                  <a:pt x="542" y="266"/>
                </a:lnTo>
                <a:lnTo>
                  <a:pt x="556" y="266"/>
                </a:lnTo>
                <a:lnTo>
                  <a:pt x="556" y="280"/>
                </a:lnTo>
                <a:lnTo>
                  <a:pt x="592" y="280"/>
                </a:lnTo>
                <a:lnTo>
                  <a:pt x="592" y="298"/>
                </a:lnTo>
                <a:lnTo>
                  <a:pt x="604" y="298"/>
                </a:lnTo>
                <a:lnTo>
                  <a:pt x="604" y="312"/>
                </a:lnTo>
                <a:lnTo>
                  <a:pt x="636" y="312"/>
                </a:lnTo>
                <a:lnTo>
                  <a:pt x="636" y="326"/>
                </a:lnTo>
                <a:lnTo>
                  <a:pt x="646" y="326"/>
                </a:lnTo>
                <a:lnTo>
                  <a:pt x="646" y="340"/>
                </a:lnTo>
                <a:lnTo>
                  <a:pt x="676" y="340"/>
                </a:lnTo>
                <a:lnTo>
                  <a:pt x="676" y="352"/>
                </a:lnTo>
                <a:lnTo>
                  <a:pt x="684" y="352"/>
                </a:lnTo>
                <a:lnTo>
                  <a:pt x="684" y="368"/>
                </a:lnTo>
                <a:lnTo>
                  <a:pt x="692" y="368"/>
                </a:lnTo>
                <a:lnTo>
                  <a:pt x="692" y="380"/>
                </a:lnTo>
                <a:lnTo>
                  <a:pt x="708" y="380"/>
                </a:lnTo>
                <a:lnTo>
                  <a:pt x="708" y="398"/>
                </a:lnTo>
                <a:lnTo>
                  <a:pt x="724" y="398"/>
                </a:lnTo>
                <a:lnTo>
                  <a:pt x="724" y="412"/>
                </a:lnTo>
                <a:lnTo>
                  <a:pt x="748" y="412"/>
                </a:lnTo>
                <a:lnTo>
                  <a:pt x="748" y="440"/>
                </a:lnTo>
                <a:lnTo>
                  <a:pt x="750" y="440"/>
                </a:lnTo>
                <a:lnTo>
                  <a:pt x="750" y="452"/>
                </a:lnTo>
                <a:lnTo>
                  <a:pt x="796" y="452"/>
                </a:lnTo>
                <a:lnTo>
                  <a:pt x="796" y="466"/>
                </a:lnTo>
                <a:lnTo>
                  <a:pt x="816" y="466"/>
                </a:lnTo>
                <a:lnTo>
                  <a:pt x="816" y="480"/>
                </a:lnTo>
                <a:lnTo>
                  <a:pt x="854" y="480"/>
                </a:lnTo>
                <a:lnTo>
                  <a:pt x="854" y="492"/>
                </a:lnTo>
                <a:lnTo>
                  <a:pt x="884" y="492"/>
                </a:lnTo>
                <a:lnTo>
                  <a:pt x="884" y="510"/>
                </a:lnTo>
                <a:lnTo>
                  <a:pt x="913" y="510"/>
                </a:lnTo>
                <a:lnTo>
                  <a:pt x="913" y="524"/>
                </a:lnTo>
                <a:lnTo>
                  <a:pt x="917" y="524"/>
                </a:lnTo>
                <a:lnTo>
                  <a:pt x="917" y="540"/>
                </a:lnTo>
                <a:lnTo>
                  <a:pt x="919" y="540"/>
                </a:lnTo>
                <a:lnTo>
                  <a:pt x="919" y="552"/>
                </a:lnTo>
                <a:lnTo>
                  <a:pt x="933" y="552"/>
                </a:lnTo>
                <a:lnTo>
                  <a:pt x="933" y="580"/>
                </a:lnTo>
                <a:lnTo>
                  <a:pt x="945" y="580"/>
                </a:lnTo>
                <a:lnTo>
                  <a:pt x="945" y="612"/>
                </a:lnTo>
                <a:lnTo>
                  <a:pt x="959" y="612"/>
                </a:lnTo>
                <a:lnTo>
                  <a:pt x="959" y="624"/>
                </a:lnTo>
                <a:lnTo>
                  <a:pt x="963" y="624"/>
                </a:lnTo>
                <a:lnTo>
                  <a:pt x="963" y="638"/>
                </a:lnTo>
                <a:lnTo>
                  <a:pt x="1001" y="638"/>
                </a:lnTo>
                <a:lnTo>
                  <a:pt x="1001" y="652"/>
                </a:lnTo>
                <a:lnTo>
                  <a:pt x="1021" y="652"/>
                </a:lnTo>
                <a:lnTo>
                  <a:pt x="1021" y="666"/>
                </a:lnTo>
                <a:lnTo>
                  <a:pt x="1059" y="666"/>
                </a:lnTo>
                <a:lnTo>
                  <a:pt x="1059" y="680"/>
                </a:lnTo>
                <a:lnTo>
                  <a:pt x="1079" y="680"/>
                </a:lnTo>
                <a:lnTo>
                  <a:pt x="1079" y="692"/>
                </a:lnTo>
                <a:lnTo>
                  <a:pt x="1083" y="692"/>
                </a:lnTo>
                <a:lnTo>
                  <a:pt x="1083" y="710"/>
                </a:lnTo>
                <a:lnTo>
                  <a:pt x="1105" y="710"/>
                </a:lnTo>
                <a:lnTo>
                  <a:pt x="1105" y="724"/>
                </a:lnTo>
                <a:lnTo>
                  <a:pt x="1169" y="724"/>
                </a:lnTo>
                <a:lnTo>
                  <a:pt x="1199" y="724"/>
                </a:lnTo>
                <a:lnTo>
                  <a:pt x="1199" y="752"/>
                </a:lnTo>
                <a:lnTo>
                  <a:pt x="1231" y="752"/>
                </a:lnTo>
                <a:lnTo>
                  <a:pt x="1231" y="766"/>
                </a:lnTo>
                <a:lnTo>
                  <a:pt x="1253" y="766"/>
                </a:lnTo>
                <a:lnTo>
                  <a:pt x="1253" y="784"/>
                </a:lnTo>
                <a:lnTo>
                  <a:pt x="1305" y="784"/>
                </a:lnTo>
                <a:lnTo>
                  <a:pt x="1305" y="796"/>
                </a:lnTo>
                <a:lnTo>
                  <a:pt x="1343" y="796"/>
                </a:lnTo>
                <a:lnTo>
                  <a:pt x="1343" y="810"/>
                </a:lnTo>
                <a:lnTo>
                  <a:pt x="1361" y="810"/>
                </a:lnTo>
                <a:lnTo>
                  <a:pt x="1361" y="830"/>
                </a:lnTo>
                <a:lnTo>
                  <a:pt x="1363" y="830"/>
                </a:lnTo>
                <a:lnTo>
                  <a:pt x="1363" y="842"/>
                </a:lnTo>
                <a:lnTo>
                  <a:pt x="1377" y="842"/>
                </a:lnTo>
                <a:lnTo>
                  <a:pt x="1377" y="856"/>
                </a:lnTo>
                <a:lnTo>
                  <a:pt x="1389" y="856"/>
                </a:lnTo>
                <a:lnTo>
                  <a:pt x="1389" y="874"/>
                </a:lnTo>
                <a:lnTo>
                  <a:pt x="1439" y="874"/>
                </a:lnTo>
                <a:lnTo>
                  <a:pt x="1439" y="892"/>
                </a:lnTo>
                <a:lnTo>
                  <a:pt x="1449" y="892"/>
                </a:lnTo>
                <a:lnTo>
                  <a:pt x="1449" y="910"/>
                </a:lnTo>
                <a:lnTo>
                  <a:pt x="1469" y="910"/>
                </a:lnTo>
                <a:lnTo>
                  <a:pt x="1469" y="948"/>
                </a:lnTo>
                <a:lnTo>
                  <a:pt x="1511" y="948"/>
                </a:lnTo>
                <a:lnTo>
                  <a:pt x="1511" y="964"/>
                </a:lnTo>
                <a:lnTo>
                  <a:pt x="1567" y="964"/>
                </a:lnTo>
                <a:lnTo>
                  <a:pt x="1567" y="990"/>
                </a:lnTo>
                <a:lnTo>
                  <a:pt x="1573" y="990"/>
                </a:lnTo>
                <a:lnTo>
                  <a:pt x="1573" y="1020"/>
                </a:lnTo>
                <a:lnTo>
                  <a:pt x="1619" y="1020"/>
                </a:lnTo>
                <a:lnTo>
                  <a:pt x="1619" y="1050"/>
                </a:lnTo>
                <a:lnTo>
                  <a:pt x="1723" y="1050"/>
                </a:lnTo>
                <a:lnTo>
                  <a:pt x="1723" y="1100"/>
                </a:lnTo>
                <a:lnTo>
                  <a:pt x="1787" y="1100"/>
                </a:lnTo>
                <a:lnTo>
                  <a:pt x="1787" y="1114"/>
                </a:lnTo>
                <a:lnTo>
                  <a:pt x="1791" y="1114"/>
                </a:lnTo>
                <a:lnTo>
                  <a:pt x="1791" y="1174"/>
                </a:lnTo>
                <a:lnTo>
                  <a:pt x="1807" y="1174"/>
                </a:lnTo>
                <a:lnTo>
                  <a:pt x="1807" y="1272"/>
                </a:lnTo>
                <a:lnTo>
                  <a:pt x="1959" y="1272"/>
                </a:lnTo>
              </a:path>
            </a:pathLst>
          </a:custGeom>
          <a:noFill/>
          <a:ln w="28575"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4" name="Line 64"/>
          <p:cNvSpPr>
            <a:spLocks noChangeShapeType="1"/>
          </p:cNvSpPr>
          <p:nvPr/>
        </p:nvSpPr>
        <p:spPr bwMode="auto">
          <a:xfrm flipV="1">
            <a:off x="9930426"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5" name="Line 65"/>
          <p:cNvSpPr>
            <a:spLocks noChangeShapeType="1"/>
          </p:cNvSpPr>
          <p:nvPr/>
        </p:nvSpPr>
        <p:spPr bwMode="auto">
          <a:xfrm flipV="1">
            <a:off x="9892326"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6" name="Line 66"/>
          <p:cNvSpPr>
            <a:spLocks noChangeShapeType="1"/>
          </p:cNvSpPr>
          <p:nvPr/>
        </p:nvSpPr>
        <p:spPr bwMode="auto">
          <a:xfrm flipV="1">
            <a:off x="9863751"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7" name="Line 67"/>
          <p:cNvSpPr>
            <a:spLocks noChangeShapeType="1"/>
          </p:cNvSpPr>
          <p:nvPr/>
        </p:nvSpPr>
        <p:spPr bwMode="auto">
          <a:xfrm flipV="1">
            <a:off x="9752626"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8" name="Line 68"/>
          <p:cNvSpPr>
            <a:spLocks noChangeShapeType="1"/>
          </p:cNvSpPr>
          <p:nvPr/>
        </p:nvSpPr>
        <p:spPr bwMode="auto">
          <a:xfrm flipV="1">
            <a:off x="9593876"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9" name="Line 69"/>
          <p:cNvSpPr>
            <a:spLocks noChangeShapeType="1"/>
          </p:cNvSpPr>
          <p:nvPr/>
        </p:nvSpPr>
        <p:spPr bwMode="auto">
          <a:xfrm flipV="1">
            <a:off x="9511326" y="4083542"/>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0" name="Line 70"/>
          <p:cNvSpPr>
            <a:spLocks noChangeShapeType="1"/>
          </p:cNvSpPr>
          <p:nvPr/>
        </p:nvSpPr>
        <p:spPr bwMode="auto">
          <a:xfrm flipV="1">
            <a:off x="9489101" y="4083542"/>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1" name="Line 71"/>
          <p:cNvSpPr>
            <a:spLocks noChangeShapeType="1"/>
          </p:cNvSpPr>
          <p:nvPr/>
        </p:nvSpPr>
        <p:spPr bwMode="auto">
          <a:xfrm flipV="1">
            <a:off x="9428776"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2" name="Line 72"/>
          <p:cNvSpPr>
            <a:spLocks noChangeShapeType="1"/>
          </p:cNvSpPr>
          <p:nvPr/>
        </p:nvSpPr>
        <p:spPr bwMode="auto">
          <a:xfrm flipV="1">
            <a:off x="9387501"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3" name="Line 73"/>
          <p:cNvSpPr>
            <a:spLocks noChangeShapeType="1"/>
          </p:cNvSpPr>
          <p:nvPr/>
        </p:nvSpPr>
        <p:spPr bwMode="auto">
          <a:xfrm flipV="1">
            <a:off x="9365276"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4" name="Line 74"/>
          <p:cNvSpPr>
            <a:spLocks noChangeShapeType="1"/>
          </p:cNvSpPr>
          <p:nvPr/>
        </p:nvSpPr>
        <p:spPr bwMode="auto">
          <a:xfrm flipV="1">
            <a:off x="9336701"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5" name="Line 75"/>
          <p:cNvSpPr>
            <a:spLocks noChangeShapeType="1"/>
          </p:cNvSpPr>
          <p:nvPr/>
        </p:nvSpPr>
        <p:spPr bwMode="auto">
          <a:xfrm flipV="1">
            <a:off x="9314476"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6" name="Line 76"/>
          <p:cNvSpPr>
            <a:spLocks noChangeShapeType="1"/>
          </p:cNvSpPr>
          <p:nvPr/>
        </p:nvSpPr>
        <p:spPr bwMode="auto">
          <a:xfrm flipV="1">
            <a:off x="9273201"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7" name="Line 77"/>
          <p:cNvSpPr>
            <a:spLocks noChangeShapeType="1"/>
          </p:cNvSpPr>
          <p:nvPr/>
        </p:nvSpPr>
        <p:spPr bwMode="auto">
          <a:xfrm flipV="1">
            <a:off x="9238276"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8" name="Line 78"/>
          <p:cNvSpPr>
            <a:spLocks noChangeShapeType="1"/>
          </p:cNvSpPr>
          <p:nvPr/>
        </p:nvSpPr>
        <p:spPr bwMode="auto">
          <a:xfrm flipV="1">
            <a:off x="9222401"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9" name="Line 79"/>
          <p:cNvSpPr>
            <a:spLocks noChangeShapeType="1"/>
          </p:cNvSpPr>
          <p:nvPr/>
        </p:nvSpPr>
        <p:spPr bwMode="auto">
          <a:xfrm flipV="1">
            <a:off x="9108101" y="3915268"/>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0" name="Line 80"/>
          <p:cNvSpPr>
            <a:spLocks noChangeShapeType="1"/>
          </p:cNvSpPr>
          <p:nvPr/>
        </p:nvSpPr>
        <p:spPr bwMode="auto">
          <a:xfrm flipV="1">
            <a:off x="8933476" y="386764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1" name="Line 81"/>
          <p:cNvSpPr>
            <a:spLocks noChangeShapeType="1"/>
          </p:cNvSpPr>
          <p:nvPr/>
        </p:nvSpPr>
        <p:spPr bwMode="auto">
          <a:xfrm flipV="1">
            <a:off x="8844576" y="386764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2" name="Line 82"/>
          <p:cNvSpPr>
            <a:spLocks noChangeShapeType="1"/>
          </p:cNvSpPr>
          <p:nvPr/>
        </p:nvSpPr>
        <p:spPr bwMode="auto">
          <a:xfrm flipV="1">
            <a:off x="7477739" y="24928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3" name="Line 83"/>
          <p:cNvSpPr>
            <a:spLocks noChangeShapeType="1"/>
          </p:cNvSpPr>
          <p:nvPr/>
        </p:nvSpPr>
        <p:spPr bwMode="auto">
          <a:xfrm flipV="1">
            <a:off x="6960214" y="2118218"/>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4" name="Line 135"/>
          <p:cNvSpPr>
            <a:spLocks noChangeShapeType="1"/>
          </p:cNvSpPr>
          <p:nvPr/>
        </p:nvSpPr>
        <p:spPr bwMode="auto">
          <a:xfrm flipV="1">
            <a:off x="10063776"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5" name="Line 136"/>
          <p:cNvSpPr>
            <a:spLocks noChangeShapeType="1"/>
          </p:cNvSpPr>
          <p:nvPr/>
        </p:nvSpPr>
        <p:spPr bwMode="auto">
          <a:xfrm flipV="1">
            <a:off x="9978051"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6" name="Line 137"/>
          <p:cNvSpPr>
            <a:spLocks noChangeShapeType="1"/>
          </p:cNvSpPr>
          <p:nvPr/>
        </p:nvSpPr>
        <p:spPr bwMode="auto">
          <a:xfrm flipV="1">
            <a:off x="9924076"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7" name="Line 138"/>
          <p:cNvSpPr>
            <a:spLocks noChangeShapeType="1"/>
          </p:cNvSpPr>
          <p:nvPr/>
        </p:nvSpPr>
        <p:spPr bwMode="auto">
          <a:xfrm flipV="1">
            <a:off x="9898676"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8" name="Line 139"/>
          <p:cNvSpPr>
            <a:spLocks noChangeShapeType="1"/>
          </p:cNvSpPr>
          <p:nvPr/>
        </p:nvSpPr>
        <p:spPr bwMode="auto">
          <a:xfrm flipV="1">
            <a:off x="9892326"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9" name="Line 140"/>
          <p:cNvSpPr>
            <a:spLocks noChangeShapeType="1"/>
          </p:cNvSpPr>
          <p:nvPr/>
        </p:nvSpPr>
        <p:spPr bwMode="auto">
          <a:xfrm flipV="1">
            <a:off x="9841526" y="398511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0" name="Line 141"/>
          <p:cNvSpPr>
            <a:spLocks noChangeShapeType="1"/>
          </p:cNvSpPr>
          <p:nvPr/>
        </p:nvSpPr>
        <p:spPr bwMode="auto">
          <a:xfrm flipV="1">
            <a:off x="9816126" y="398511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1" name="Line 142"/>
          <p:cNvSpPr>
            <a:spLocks noChangeShapeType="1"/>
          </p:cNvSpPr>
          <p:nvPr/>
        </p:nvSpPr>
        <p:spPr bwMode="auto">
          <a:xfrm flipV="1">
            <a:off x="9809776" y="38676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2" name="Line 143"/>
          <p:cNvSpPr>
            <a:spLocks noChangeShapeType="1"/>
          </p:cNvSpPr>
          <p:nvPr/>
        </p:nvSpPr>
        <p:spPr bwMode="auto">
          <a:xfrm flipV="1">
            <a:off x="9800251" y="38676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3" name="Line 144"/>
          <p:cNvSpPr>
            <a:spLocks noChangeShapeType="1"/>
          </p:cNvSpPr>
          <p:nvPr/>
        </p:nvSpPr>
        <p:spPr bwMode="auto">
          <a:xfrm flipV="1">
            <a:off x="9793901" y="38676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4" name="Line 145"/>
          <p:cNvSpPr>
            <a:spLocks noChangeShapeType="1"/>
          </p:cNvSpPr>
          <p:nvPr/>
        </p:nvSpPr>
        <p:spPr bwMode="auto">
          <a:xfrm flipV="1">
            <a:off x="9790726" y="38676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5" name="Line 146"/>
          <p:cNvSpPr>
            <a:spLocks noChangeShapeType="1"/>
          </p:cNvSpPr>
          <p:nvPr/>
        </p:nvSpPr>
        <p:spPr bwMode="auto">
          <a:xfrm flipV="1">
            <a:off x="964150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6" name="Line 147"/>
          <p:cNvSpPr>
            <a:spLocks noChangeShapeType="1"/>
          </p:cNvSpPr>
          <p:nvPr/>
        </p:nvSpPr>
        <p:spPr bwMode="auto">
          <a:xfrm flipV="1">
            <a:off x="9612926"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7" name="Line 148"/>
          <p:cNvSpPr>
            <a:spLocks noChangeShapeType="1"/>
          </p:cNvSpPr>
          <p:nvPr/>
        </p:nvSpPr>
        <p:spPr bwMode="auto">
          <a:xfrm flipV="1">
            <a:off x="958435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8" name="Line 149"/>
          <p:cNvSpPr>
            <a:spLocks noChangeShapeType="1"/>
          </p:cNvSpPr>
          <p:nvPr/>
        </p:nvSpPr>
        <p:spPr bwMode="auto">
          <a:xfrm flipV="1">
            <a:off x="957800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9" name="Line 150"/>
          <p:cNvSpPr>
            <a:spLocks noChangeShapeType="1"/>
          </p:cNvSpPr>
          <p:nvPr/>
        </p:nvSpPr>
        <p:spPr bwMode="auto">
          <a:xfrm flipV="1">
            <a:off x="957165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0" name="Line 151"/>
          <p:cNvSpPr>
            <a:spLocks noChangeShapeType="1"/>
          </p:cNvSpPr>
          <p:nvPr/>
        </p:nvSpPr>
        <p:spPr bwMode="auto">
          <a:xfrm flipV="1">
            <a:off x="9568476"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1" name="Line 152"/>
          <p:cNvSpPr>
            <a:spLocks noChangeShapeType="1"/>
          </p:cNvSpPr>
          <p:nvPr/>
        </p:nvSpPr>
        <p:spPr bwMode="auto">
          <a:xfrm flipV="1">
            <a:off x="9562126"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2" name="Line 153"/>
          <p:cNvSpPr>
            <a:spLocks noChangeShapeType="1"/>
          </p:cNvSpPr>
          <p:nvPr/>
        </p:nvSpPr>
        <p:spPr bwMode="auto">
          <a:xfrm flipV="1">
            <a:off x="954625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3" name="Line 154"/>
          <p:cNvSpPr>
            <a:spLocks noChangeShapeType="1"/>
          </p:cNvSpPr>
          <p:nvPr/>
        </p:nvSpPr>
        <p:spPr bwMode="auto">
          <a:xfrm flipV="1">
            <a:off x="9533551" y="37406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4" name="Line 155"/>
          <p:cNvSpPr>
            <a:spLocks noChangeShapeType="1"/>
          </p:cNvSpPr>
          <p:nvPr/>
        </p:nvSpPr>
        <p:spPr bwMode="auto">
          <a:xfrm flipV="1">
            <a:off x="9485926" y="37406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5" name="Line 156"/>
          <p:cNvSpPr>
            <a:spLocks noChangeShapeType="1"/>
          </p:cNvSpPr>
          <p:nvPr/>
        </p:nvSpPr>
        <p:spPr bwMode="auto">
          <a:xfrm flipV="1">
            <a:off x="9438301"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6" name="Line 157"/>
          <p:cNvSpPr>
            <a:spLocks noChangeShapeType="1"/>
          </p:cNvSpPr>
          <p:nvPr/>
        </p:nvSpPr>
        <p:spPr bwMode="auto">
          <a:xfrm flipV="1">
            <a:off x="9428776"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7" name="Line 158"/>
          <p:cNvSpPr>
            <a:spLocks noChangeShapeType="1"/>
          </p:cNvSpPr>
          <p:nvPr/>
        </p:nvSpPr>
        <p:spPr bwMode="auto">
          <a:xfrm flipV="1">
            <a:off x="9390676"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8" name="Line 159"/>
          <p:cNvSpPr>
            <a:spLocks noChangeShapeType="1"/>
          </p:cNvSpPr>
          <p:nvPr/>
        </p:nvSpPr>
        <p:spPr bwMode="auto">
          <a:xfrm flipV="1">
            <a:off x="9387501"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9" name="Line 160"/>
          <p:cNvSpPr>
            <a:spLocks noChangeShapeType="1"/>
          </p:cNvSpPr>
          <p:nvPr/>
        </p:nvSpPr>
        <p:spPr bwMode="auto">
          <a:xfrm flipV="1">
            <a:off x="9381151"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0" name="Line 161"/>
          <p:cNvSpPr>
            <a:spLocks noChangeShapeType="1"/>
          </p:cNvSpPr>
          <p:nvPr/>
        </p:nvSpPr>
        <p:spPr bwMode="auto">
          <a:xfrm flipV="1">
            <a:off x="9374801"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1" name="Line 162"/>
          <p:cNvSpPr>
            <a:spLocks noChangeShapeType="1"/>
          </p:cNvSpPr>
          <p:nvPr/>
        </p:nvSpPr>
        <p:spPr bwMode="auto">
          <a:xfrm flipV="1">
            <a:off x="9371626"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2" name="Line 163"/>
          <p:cNvSpPr>
            <a:spLocks noChangeShapeType="1"/>
          </p:cNvSpPr>
          <p:nvPr/>
        </p:nvSpPr>
        <p:spPr bwMode="auto">
          <a:xfrm flipV="1">
            <a:off x="9355751" y="36263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3" name="Line 164"/>
          <p:cNvSpPr>
            <a:spLocks noChangeShapeType="1"/>
          </p:cNvSpPr>
          <p:nvPr/>
        </p:nvSpPr>
        <p:spPr bwMode="auto">
          <a:xfrm flipV="1">
            <a:off x="9263676" y="35374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4" name="Line 165"/>
          <p:cNvSpPr>
            <a:spLocks noChangeShapeType="1"/>
          </p:cNvSpPr>
          <p:nvPr/>
        </p:nvSpPr>
        <p:spPr bwMode="auto">
          <a:xfrm flipV="1">
            <a:off x="9241451"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5" name="Line 166"/>
          <p:cNvSpPr>
            <a:spLocks noChangeShapeType="1"/>
          </p:cNvSpPr>
          <p:nvPr/>
        </p:nvSpPr>
        <p:spPr bwMode="auto">
          <a:xfrm flipV="1">
            <a:off x="9238276"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6" name="Line 167"/>
          <p:cNvSpPr>
            <a:spLocks noChangeShapeType="1"/>
          </p:cNvSpPr>
          <p:nvPr/>
        </p:nvSpPr>
        <p:spPr bwMode="auto">
          <a:xfrm flipV="1">
            <a:off x="9225576"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7" name="Line 168"/>
          <p:cNvSpPr>
            <a:spLocks noChangeShapeType="1"/>
          </p:cNvSpPr>
          <p:nvPr/>
        </p:nvSpPr>
        <p:spPr bwMode="auto">
          <a:xfrm flipV="1">
            <a:off x="9209701"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8" name="Line 169"/>
          <p:cNvSpPr>
            <a:spLocks noChangeShapeType="1"/>
          </p:cNvSpPr>
          <p:nvPr/>
        </p:nvSpPr>
        <p:spPr bwMode="auto">
          <a:xfrm flipV="1">
            <a:off x="9200176"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9" name="Line 170"/>
          <p:cNvSpPr>
            <a:spLocks noChangeShapeType="1"/>
          </p:cNvSpPr>
          <p:nvPr/>
        </p:nvSpPr>
        <p:spPr bwMode="auto">
          <a:xfrm flipV="1">
            <a:off x="9184301"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0" name="Line 171"/>
          <p:cNvSpPr>
            <a:spLocks noChangeShapeType="1"/>
          </p:cNvSpPr>
          <p:nvPr/>
        </p:nvSpPr>
        <p:spPr bwMode="auto">
          <a:xfrm flipV="1">
            <a:off x="8977926" y="336599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1" name="Line 172"/>
          <p:cNvSpPr>
            <a:spLocks noChangeShapeType="1"/>
          </p:cNvSpPr>
          <p:nvPr/>
        </p:nvSpPr>
        <p:spPr bwMode="auto">
          <a:xfrm flipV="1">
            <a:off x="8974751" y="336599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2" name="Line 173"/>
          <p:cNvSpPr>
            <a:spLocks noChangeShapeType="1"/>
          </p:cNvSpPr>
          <p:nvPr/>
        </p:nvSpPr>
        <p:spPr bwMode="auto">
          <a:xfrm flipV="1">
            <a:off x="8949351" y="333741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3" name="Line 174"/>
          <p:cNvSpPr>
            <a:spLocks noChangeShapeType="1"/>
          </p:cNvSpPr>
          <p:nvPr/>
        </p:nvSpPr>
        <p:spPr bwMode="auto">
          <a:xfrm flipV="1">
            <a:off x="8590576" y="3156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4" name="Line 175"/>
          <p:cNvSpPr>
            <a:spLocks noChangeShapeType="1"/>
          </p:cNvSpPr>
          <p:nvPr/>
        </p:nvSpPr>
        <p:spPr bwMode="auto">
          <a:xfrm flipV="1">
            <a:off x="9330351" y="36263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5" name="Freeform 190"/>
          <p:cNvSpPr>
            <a:spLocks/>
          </p:cNvSpPr>
          <p:nvPr/>
        </p:nvSpPr>
        <p:spPr bwMode="auto">
          <a:xfrm>
            <a:off x="9244626" y="3562843"/>
            <a:ext cx="38100" cy="79200"/>
          </a:xfrm>
          <a:custGeom>
            <a:avLst/>
            <a:gdLst>
              <a:gd name="T0" fmla="*/ 24 w 24"/>
              <a:gd name="T1" fmla="*/ 18 w 24"/>
              <a:gd name="T2" fmla="*/ 0 w 24"/>
            </a:gdLst>
            <a:ahLst/>
            <a:cxnLst>
              <a:cxn ang="0">
                <a:pos x="T0" y="0"/>
              </a:cxn>
              <a:cxn ang="0">
                <a:pos x="T1" y="0"/>
              </a:cxn>
              <a:cxn ang="0">
                <a:pos x="T2" y="0"/>
              </a:cxn>
            </a:cxnLst>
            <a:rect l="0" t="0" r="r" b="b"/>
            <a:pathLst>
              <a:path w="24">
                <a:moveTo>
                  <a:pt x="24" y="0"/>
                </a:moveTo>
                <a:lnTo>
                  <a:pt x="18" y="0"/>
                </a:lnTo>
                <a:lnTo>
                  <a:pt x="0" y="0"/>
                </a:lnTo>
              </a:path>
            </a:pathLst>
          </a:custGeom>
          <a:noFill/>
          <a:ln w="12700" cap="flat">
            <a:solidFill>
              <a:srgbClr val="1CBEC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6" name="Line 193"/>
          <p:cNvSpPr>
            <a:spLocks noChangeShapeType="1"/>
          </p:cNvSpPr>
          <p:nvPr/>
        </p:nvSpPr>
        <p:spPr bwMode="auto">
          <a:xfrm>
            <a:off x="9543076" y="3766043"/>
            <a:ext cx="635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7" name="Line 195"/>
          <p:cNvSpPr>
            <a:spLocks noChangeShapeType="1"/>
          </p:cNvSpPr>
          <p:nvPr/>
        </p:nvSpPr>
        <p:spPr bwMode="auto">
          <a:xfrm>
            <a:off x="9809776" y="38930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8" name="Freeform 55"/>
          <p:cNvSpPr>
            <a:spLocks/>
          </p:cNvSpPr>
          <p:nvPr/>
        </p:nvSpPr>
        <p:spPr bwMode="auto">
          <a:xfrm>
            <a:off x="6944339" y="2153144"/>
            <a:ext cx="3005138" cy="2098675"/>
          </a:xfrm>
          <a:custGeom>
            <a:avLst/>
            <a:gdLst>
              <a:gd name="T0" fmla="*/ 72 w 1893"/>
              <a:gd name="T1" fmla="*/ 0 h 1322"/>
              <a:gd name="T2" fmla="*/ 140 w 1893"/>
              <a:gd name="T3" fmla="*/ 26 h 1322"/>
              <a:gd name="T4" fmla="*/ 148 w 1893"/>
              <a:gd name="T5" fmla="*/ 58 h 1322"/>
              <a:gd name="T6" fmla="*/ 156 w 1893"/>
              <a:gd name="T7" fmla="*/ 86 h 1322"/>
              <a:gd name="T8" fmla="*/ 180 w 1893"/>
              <a:gd name="T9" fmla="*/ 118 h 1322"/>
              <a:gd name="T10" fmla="*/ 196 w 1893"/>
              <a:gd name="T11" fmla="*/ 144 h 1322"/>
              <a:gd name="T12" fmla="*/ 258 w 1893"/>
              <a:gd name="T13" fmla="*/ 174 h 1322"/>
              <a:gd name="T14" fmla="*/ 288 w 1893"/>
              <a:gd name="T15" fmla="*/ 202 h 1322"/>
              <a:gd name="T16" fmla="*/ 394 w 1893"/>
              <a:gd name="T17" fmla="*/ 234 h 1322"/>
              <a:gd name="T18" fmla="*/ 434 w 1893"/>
              <a:gd name="T19" fmla="*/ 294 h 1322"/>
              <a:gd name="T20" fmla="*/ 440 w 1893"/>
              <a:gd name="T21" fmla="*/ 352 h 1322"/>
              <a:gd name="T22" fmla="*/ 486 w 1893"/>
              <a:gd name="T23" fmla="*/ 386 h 1322"/>
              <a:gd name="T24" fmla="*/ 550 w 1893"/>
              <a:gd name="T25" fmla="*/ 412 h 1322"/>
              <a:gd name="T26" fmla="*/ 580 w 1893"/>
              <a:gd name="T27" fmla="*/ 442 h 1322"/>
              <a:gd name="T28" fmla="*/ 596 w 1893"/>
              <a:gd name="T29" fmla="*/ 470 h 1322"/>
              <a:gd name="T30" fmla="*/ 604 w 1893"/>
              <a:gd name="T31" fmla="*/ 502 h 1322"/>
              <a:gd name="T32" fmla="*/ 620 w 1893"/>
              <a:gd name="T33" fmla="*/ 534 h 1322"/>
              <a:gd name="T34" fmla="*/ 636 w 1893"/>
              <a:gd name="T35" fmla="*/ 562 h 1322"/>
              <a:gd name="T36" fmla="*/ 674 w 1893"/>
              <a:gd name="T37" fmla="*/ 592 h 1322"/>
              <a:gd name="T38" fmla="*/ 678 w 1893"/>
              <a:gd name="T39" fmla="*/ 620 h 1322"/>
              <a:gd name="T40" fmla="*/ 684 w 1893"/>
              <a:gd name="T41" fmla="*/ 652 h 1322"/>
              <a:gd name="T42" fmla="*/ 690 w 1893"/>
              <a:gd name="T43" fmla="*/ 684 h 1322"/>
              <a:gd name="T44" fmla="*/ 710 w 1893"/>
              <a:gd name="T45" fmla="*/ 710 h 1322"/>
              <a:gd name="T46" fmla="*/ 738 w 1893"/>
              <a:gd name="T47" fmla="*/ 742 h 1322"/>
              <a:gd name="T48" fmla="*/ 746 w 1893"/>
              <a:gd name="T49" fmla="*/ 770 h 1322"/>
              <a:gd name="T50" fmla="*/ 758 w 1893"/>
              <a:gd name="T51" fmla="*/ 802 h 1322"/>
              <a:gd name="T52" fmla="*/ 814 w 1893"/>
              <a:gd name="T53" fmla="*/ 834 h 1322"/>
              <a:gd name="T54" fmla="*/ 856 w 1893"/>
              <a:gd name="T55" fmla="*/ 860 h 1322"/>
              <a:gd name="T56" fmla="*/ 963 w 1893"/>
              <a:gd name="T57" fmla="*/ 894 h 1322"/>
              <a:gd name="T58" fmla="*/ 979 w 1893"/>
              <a:gd name="T59" fmla="*/ 920 h 1322"/>
              <a:gd name="T60" fmla="*/ 1089 w 1893"/>
              <a:gd name="T61" fmla="*/ 952 h 1322"/>
              <a:gd name="T62" fmla="*/ 1119 w 1893"/>
              <a:gd name="T63" fmla="*/ 982 h 1322"/>
              <a:gd name="T64" fmla="*/ 1149 w 1893"/>
              <a:gd name="T65" fmla="*/ 1010 h 1322"/>
              <a:gd name="T66" fmla="*/ 1157 w 1893"/>
              <a:gd name="T67" fmla="*/ 1042 h 1322"/>
              <a:gd name="T68" fmla="*/ 1187 w 1893"/>
              <a:gd name="T69" fmla="*/ 1070 h 1322"/>
              <a:gd name="T70" fmla="*/ 1305 w 1893"/>
              <a:gd name="T71" fmla="*/ 1102 h 1322"/>
              <a:gd name="T72" fmla="*/ 1423 w 1893"/>
              <a:gd name="T73" fmla="*/ 1134 h 1322"/>
              <a:gd name="T74" fmla="*/ 1571 w 1893"/>
              <a:gd name="T75" fmla="*/ 1170 h 1322"/>
              <a:gd name="T76" fmla="*/ 1637 w 1893"/>
              <a:gd name="T77" fmla="*/ 1236 h 1322"/>
              <a:gd name="T78" fmla="*/ 1893 w 1893"/>
              <a:gd name="T79" fmla="*/ 1322 h 1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3" h="1322">
                <a:moveTo>
                  <a:pt x="0" y="0"/>
                </a:moveTo>
                <a:lnTo>
                  <a:pt x="72" y="0"/>
                </a:lnTo>
                <a:lnTo>
                  <a:pt x="72" y="26"/>
                </a:lnTo>
                <a:lnTo>
                  <a:pt x="140" y="26"/>
                </a:lnTo>
                <a:lnTo>
                  <a:pt x="140" y="58"/>
                </a:lnTo>
                <a:lnTo>
                  <a:pt x="148" y="58"/>
                </a:lnTo>
                <a:lnTo>
                  <a:pt x="148" y="86"/>
                </a:lnTo>
                <a:lnTo>
                  <a:pt x="156" y="86"/>
                </a:lnTo>
                <a:lnTo>
                  <a:pt x="156" y="118"/>
                </a:lnTo>
                <a:lnTo>
                  <a:pt x="180" y="118"/>
                </a:lnTo>
                <a:lnTo>
                  <a:pt x="180" y="144"/>
                </a:lnTo>
                <a:lnTo>
                  <a:pt x="196" y="144"/>
                </a:lnTo>
                <a:lnTo>
                  <a:pt x="196" y="174"/>
                </a:lnTo>
                <a:lnTo>
                  <a:pt x="258" y="174"/>
                </a:lnTo>
                <a:lnTo>
                  <a:pt x="258" y="202"/>
                </a:lnTo>
                <a:lnTo>
                  <a:pt x="288" y="202"/>
                </a:lnTo>
                <a:lnTo>
                  <a:pt x="288" y="234"/>
                </a:lnTo>
                <a:lnTo>
                  <a:pt x="394" y="234"/>
                </a:lnTo>
                <a:lnTo>
                  <a:pt x="394" y="294"/>
                </a:lnTo>
                <a:lnTo>
                  <a:pt x="434" y="294"/>
                </a:lnTo>
                <a:lnTo>
                  <a:pt x="434" y="352"/>
                </a:lnTo>
                <a:lnTo>
                  <a:pt x="440" y="352"/>
                </a:lnTo>
                <a:lnTo>
                  <a:pt x="440" y="386"/>
                </a:lnTo>
                <a:lnTo>
                  <a:pt x="486" y="386"/>
                </a:lnTo>
                <a:lnTo>
                  <a:pt x="486" y="412"/>
                </a:lnTo>
                <a:lnTo>
                  <a:pt x="550" y="412"/>
                </a:lnTo>
                <a:lnTo>
                  <a:pt x="550" y="442"/>
                </a:lnTo>
                <a:lnTo>
                  <a:pt x="580" y="442"/>
                </a:lnTo>
                <a:lnTo>
                  <a:pt x="580" y="470"/>
                </a:lnTo>
                <a:lnTo>
                  <a:pt x="596" y="470"/>
                </a:lnTo>
                <a:lnTo>
                  <a:pt x="596" y="502"/>
                </a:lnTo>
                <a:lnTo>
                  <a:pt x="604" y="502"/>
                </a:lnTo>
                <a:lnTo>
                  <a:pt x="604" y="534"/>
                </a:lnTo>
                <a:lnTo>
                  <a:pt x="620" y="534"/>
                </a:lnTo>
                <a:lnTo>
                  <a:pt x="620" y="562"/>
                </a:lnTo>
                <a:lnTo>
                  <a:pt x="636" y="562"/>
                </a:lnTo>
                <a:lnTo>
                  <a:pt x="636" y="592"/>
                </a:lnTo>
                <a:lnTo>
                  <a:pt x="674" y="592"/>
                </a:lnTo>
                <a:lnTo>
                  <a:pt x="674" y="620"/>
                </a:lnTo>
                <a:lnTo>
                  <a:pt x="678" y="620"/>
                </a:lnTo>
                <a:lnTo>
                  <a:pt x="678" y="652"/>
                </a:lnTo>
                <a:lnTo>
                  <a:pt x="684" y="652"/>
                </a:lnTo>
                <a:lnTo>
                  <a:pt x="684" y="684"/>
                </a:lnTo>
                <a:lnTo>
                  <a:pt x="690" y="684"/>
                </a:lnTo>
                <a:lnTo>
                  <a:pt x="690" y="710"/>
                </a:lnTo>
                <a:lnTo>
                  <a:pt x="710" y="710"/>
                </a:lnTo>
                <a:lnTo>
                  <a:pt x="710" y="742"/>
                </a:lnTo>
                <a:lnTo>
                  <a:pt x="738" y="742"/>
                </a:lnTo>
                <a:lnTo>
                  <a:pt x="738" y="770"/>
                </a:lnTo>
                <a:lnTo>
                  <a:pt x="746" y="770"/>
                </a:lnTo>
                <a:lnTo>
                  <a:pt x="746" y="802"/>
                </a:lnTo>
                <a:lnTo>
                  <a:pt x="758" y="802"/>
                </a:lnTo>
                <a:lnTo>
                  <a:pt x="758" y="834"/>
                </a:lnTo>
                <a:lnTo>
                  <a:pt x="814" y="834"/>
                </a:lnTo>
                <a:lnTo>
                  <a:pt x="814" y="860"/>
                </a:lnTo>
                <a:lnTo>
                  <a:pt x="856" y="860"/>
                </a:lnTo>
                <a:lnTo>
                  <a:pt x="856" y="894"/>
                </a:lnTo>
                <a:lnTo>
                  <a:pt x="963" y="894"/>
                </a:lnTo>
                <a:lnTo>
                  <a:pt x="963" y="920"/>
                </a:lnTo>
                <a:lnTo>
                  <a:pt x="979" y="920"/>
                </a:lnTo>
                <a:lnTo>
                  <a:pt x="979" y="952"/>
                </a:lnTo>
                <a:lnTo>
                  <a:pt x="1089" y="952"/>
                </a:lnTo>
                <a:lnTo>
                  <a:pt x="1089" y="982"/>
                </a:lnTo>
                <a:lnTo>
                  <a:pt x="1119" y="982"/>
                </a:lnTo>
                <a:lnTo>
                  <a:pt x="1119" y="1010"/>
                </a:lnTo>
                <a:lnTo>
                  <a:pt x="1149" y="1010"/>
                </a:lnTo>
                <a:lnTo>
                  <a:pt x="1149" y="1042"/>
                </a:lnTo>
                <a:lnTo>
                  <a:pt x="1157" y="1042"/>
                </a:lnTo>
                <a:lnTo>
                  <a:pt x="1157" y="1070"/>
                </a:lnTo>
                <a:lnTo>
                  <a:pt x="1187" y="1070"/>
                </a:lnTo>
                <a:lnTo>
                  <a:pt x="1187" y="1102"/>
                </a:lnTo>
                <a:lnTo>
                  <a:pt x="1305" y="1102"/>
                </a:lnTo>
                <a:lnTo>
                  <a:pt x="1305" y="1134"/>
                </a:lnTo>
                <a:lnTo>
                  <a:pt x="1423" y="1134"/>
                </a:lnTo>
                <a:lnTo>
                  <a:pt x="1423" y="1170"/>
                </a:lnTo>
                <a:lnTo>
                  <a:pt x="1571" y="1170"/>
                </a:lnTo>
                <a:lnTo>
                  <a:pt x="1571" y="1236"/>
                </a:lnTo>
                <a:lnTo>
                  <a:pt x="1637" y="1236"/>
                </a:lnTo>
                <a:lnTo>
                  <a:pt x="1637" y="1322"/>
                </a:lnTo>
                <a:lnTo>
                  <a:pt x="1893" y="1322"/>
                </a:lnTo>
              </a:path>
            </a:pathLst>
          </a:custGeom>
          <a:noFill/>
          <a:ln w="28575"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9" name="TextBox 748"/>
          <p:cNvSpPr txBox="1"/>
          <p:nvPr/>
        </p:nvSpPr>
        <p:spPr>
          <a:xfrm>
            <a:off x="6688834" y="5769125"/>
            <a:ext cx="3894493" cy="215444"/>
          </a:xfrm>
          <a:prstGeom prst="rect">
            <a:avLst/>
          </a:prstGeom>
          <a:noFill/>
        </p:spPr>
        <p:txBody>
          <a:bodyPr wrap="square" rtlCol="0">
            <a:spAutoFit/>
          </a:bodyPr>
          <a:lstStyle/>
          <a:p>
            <a:pPr defTabSz="457200" fontAlgn="base">
              <a:spcBef>
                <a:spcPct val="0"/>
              </a:spcBef>
              <a:spcAft>
                <a:spcPct val="0"/>
              </a:spcAft>
              <a:tabLst>
                <a:tab pos="157163" algn="ctr"/>
                <a:tab pos="377825" algn="ctr"/>
                <a:tab pos="600075" algn="ctr"/>
                <a:tab pos="822325" algn="ctr"/>
                <a:tab pos="1044575" algn="ctr"/>
                <a:tab pos="1266825" algn="ctr"/>
                <a:tab pos="1485900" algn="ctr"/>
                <a:tab pos="1704975" algn="ctr"/>
                <a:tab pos="1927225" algn="ctr"/>
                <a:tab pos="2149475" algn="ctr"/>
                <a:tab pos="2374900" algn="ctr"/>
                <a:tab pos="2590800" algn="ctr"/>
                <a:tab pos="2816225" algn="ctr"/>
                <a:tab pos="3032125" algn="ctr"/>
                <a:tab pos="3254375" algn="ctr"/>
                <a:tab pos="3482975" algn="ctr"/>
              </a:tabLst>
            </a:pPr>
            <a:r>
              <a:rPr lang="en-GB" sz="800" dirty="0">
                <a:solidFill>
                  <a:srgbClr val="0070C0"/>
                </a:solidFill>
                <a:cs typeface="Arial" charset="0"/>
              </a:rPr>
              <a:t>	124	122	118	115	106	99	90	80	73	69	59	39	16	8	1	0</a:t>
            </a:r>
          </a:p>
        </p:txBody>
      </p:sp>
      <p:sp>
        <p:nvSpPr>
          <p:cNvPr id="750" name="TextBox 749"/>
          <p:cNvSpPr txBox="1"/>
          <p:nvPr/>
        </p:nvSpPr>
        <p:spPr>
          <a:xfrm>
            <a:off x="6688834" y="5954535"/>
            <a:ext cx="3894493" cy="215444"/>
          </a:xfrm>
          <a:prstGeom prst="rect">
            <a:avLst/>
          </a:prstGeom>
          <a:noFill/>
        </p:spPr>
        <p:txBody>
          <a:bodyPr wrap="square" rtlCol="0">
            <a:spAutoFit/>
          </a:bodyPr>
          <a:lstStyle/>
          <a:p>
            <a:pPr defTabSz="457200" fontAlgn="base">
              <a:spcBef>
                <a:spcPct val="0"/>
              </a:spcBef>
              <a:spcAft>
                <a:spcPct val="0"/>
              </a:spcAft>
              <a:tabLst>
                <a:tab pos="157163" algn="ctr"/>
                <a:tab pos="377825" algn="ctr"/>
                <a:tab pos="600075" algn="ctr"/>
                <a:tab pos="822325" algn="ctr"/>
                <a:tab pos="1044575" algn="ctr"/>
                <a:tab pos="1266825" algn="ctr"/>
                <a:tab pos="1485900" algn="ctr"/>
                <a:tab pos="1704975" algn="ctr"/>
                <a:tab pos="1927225" algn="ctr"/>
                <a:tab pos="2149475" algn="ctr"/>
                <a:tab pos="2374900" algn="ctr"/>
                <a:tab pos="2590800" algn="ctr"/>
                <a:tab pos="2816225" algn="ctr"/>
                <a:tab pos="3032125" algn="ctr"/>
                <a:tab pos="3254375" algn="ctr"/>
                <a:tab pos="3482975" algn="ctr"/>
              </a:tabLst>
            </a:pPr>
            <a:r>
              <a:rPr lang="en-GB" sz="800" dirty="0">
                <a:solidFill>
                  <a:prstClr val="black"/>
                </a:solidFill>
                <a:cs typeface="Arial" charset="0"/>
              </a:rPr>
              <a:t>	</a:t>
            </a:r>
            <a:r>
              <a:rPr lang="en-GB" sz="800" dirty="0">
                <a:solidFill>
                  <a:srgbClr val="FF0000"/>
                </a:solidFill>
                <a:cs typeface="Arial" charset="0"/>
              </a:rPr>
              <a:t>62	58	53	49	44	35	30	28	26	21	18	11	4	3	0	0</a:t>
            </a:r>
          </a:p>
        </p:txBody>
      </p:sp>
      <p:sp>
        <p:nvSpPr>
          <p:cNvPr id="751" name="Line 32"/>
          <p:cNvSpPr>
            <a:spLocks noChangeShapeType="1"/>
          </p:cNvSpPr>
          <p:nvPr/>
        </p:nvSpPr>
        <p:spPr bwMode="auto">
          <a:xfrm flipH="1">
            <a:off x="6836921" y="2151770"/>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2" name="Line 33"/>
          <p:cNvSpPr>
            <a:spLocks noChangeShapeType="1"/>
          </p:cNvSpPr>
          <p:nvPr/>
        </p:nvSpPr>
        <p:spPr bwMode="auto">
          <a:xfrm flipH="1">
            <a:off x="6836921" y="2710570"/>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3" name="Line 34"/>
          <p:cNvSpPr>
            <a:spLocks noChangeShapeType="1"/>
          </p:cNvSpPr>
          <p:nvPr/>
        </p:nvSpPr>
        <p:spPr bwMode="auto">
          <a:xfrm flipH="1">
            <a:off x="6836921" y="3272545"/>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4" name="Line 35"/>
          <p:cNvSpPr>
            <a:spLocks noChangeShapeType="1"/>
          </p:cNvSpPr>
          <p:nvPr/>
        </p:nvSpPr>
        <p:spPr bwMode="auto">
          <a:xfrm flipH="1">
            <a:off x="6836921" y="3831345"/>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5" name="Line 36"/>
          <p:cNvSpPr>
            <a:spLocks noChangeShapeType="1"/>
          </p:cNvSpPr>
          <p:nvPr/>
        </p:nvSpPr>
        <p:spPr bwMode="auto">
          <a:xfrm flipH="1">
            <a:off x="6836921" y="4390145"/>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6" name="Line 37"/>
          <p:cNvSpPr>
            <a:spLocks noChangeShapeType="1"/>
          </p:cNvSpPr>
          <p:nvPr/>
        </p:nvSpPr>
        <p:spPr bwMode="auto">
          <a:xfrm flipH="1">
            <a:off x="6836921" y="4948945"/>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7" name="Line 38"/>
          <p:cNvSpPr>
            <a:spLocks noChangeShapeType="1"/>
          </p:cNvSpPr>
          <p:nvPr/>
        </p:nvSpPr>
        <p:spPr bwMode="auto">
          <a:xfrm>
            <a:off x="6928995"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8" name="Line 39"/>
          <p:cNvSpPr>
            <a:spLocks noChangeShapeType="1"/>
          </p:cNvSpPr>
          <p:nvPr/>
        </p:nvSpPr>
        <p:spPr bwMode="auto">
          <a:xfrm>
            <a:off x="714807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9" name="Line 40"/>
          <p:cNvSpPr>
            <a:spLocks noChangeShapeType="1"/>
          </p:cNvSpPr>
          <p:nvPr/>
        </p:nvSpPr>
        <p:spPr bwMode="auto">
          <a:xfrm>
            <a:off x="737032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0" name="Line 41"/>
          <p:cNvSpPr>
            <a:spLocks noChangeShapeType="1"/>
          </p:cNvSpPr>
          <p:nvPr/>
        </p:nvSpPr>
        <p:spPr bwMode="auto">
          <a:xfrm>
            <a:off x="759257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1" name="Line 42"/>
          <p:cNvSpPr>
            <a:spLocks noChangeShapeType="1"/>
          </p:cNvSpPr>
          <p:nvPr/>
        </p:nvSpPr>
        <p:spPr bwMode="auto">
          <a:xfrm>
            <a:off x="781482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2" name="Line 43"/>
          <p:cNvSpPr>
            <a:spLocks noChangeShapeType="1"/>
          </p:cNvSpPr>
          <p:nvPr/>
        </p:nvSpPr>
        <p:spPr bwMode="auto">
          <a:xfrm>
            <a:off x="803707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3" name="Line 44"/>
          <p:cNvSpPr>
            <a:spLocks noChangeShapeType="1"/>
          </p:cNvSpPr>
          <p:nvPr/>
        </p:nvSpPr>
        <p:spPr bwMode="auto">
          <a:xfrm>
            <a:off x="8256145"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4" name="Line 45"/>
          <p:cNvSpPr>
            <a:spLocks noChangeShapeType="1"/>
          </p:cNvSpPr>
          <p:nvPr/>
        </p:nvSpPr>
        <p:spPr bwMode="auto">
          <a:xfrm>
            <a:off x="847680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5" name="Line 46"/>
          <p:cNvSpPr>
            <a:spLocks noChangeShapeType="1"/>
          </p:cNvSpPr>
          <p:nvPr/>
        </p:nvSpPr>
        <p:spPr bwMode="auto">
          <a:xfrm>
            <a:off x="869905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6" name="Line 47"/>
          <p:cNvSpPr>
            <a:spLocks noChangeShapeType="1"/>
          </p:cNvSpPr>
          <p:nvPr/>
        </p:nvSpPr>
        <p:spPr bwMode="auto">
          <a:xfrm>
            <a:off x="892130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7" name="Line 48"/>
          <p:cNvSpPr>
            <a:spLocks noChangeShapeType="1"/>
          </p:cNvSpPr>
          <p:nvPr/>
        </p:nvSpPr>
        <p:spPr bwMode="auto">
          <a:xfrm>
            <a:off x="914038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8" name="Line 49"/>
          <p:cNvSpPr>
            <a:spLocks noChangeShapeType="1"/>
          </p:cNvSpPr>
          <p:nvPr/>
        </p:nvSpPr>
        <p:spPr bwMode="auto">
          <a:xfrm>
            <a:off x="936263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9" name="Line 50"/>
          <p:cNvSpPr>
            <a:spLocks noChangeShapeType="1"/>
          </p:cNvSpPr>
          <p:nvPr/>
        </p:nvSpPr>
        <p:spPr bwMode="auto">
          <a:xfrm>
            <a:off x="958488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0" name="Line 51"/>
          <p:cNvSpPr>
            <a:spLocks noChangeShapeType="1"/>
          </p:cNvSpPr>
          <p:nvPr/>
        </p:nvSpPr>
        <p:spPr bwMode="auto">
          <a:xfrm>
            <a:off x="980713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1" name="Line 52"/>
          <p:cNvSpPr>
            <a:spLocks noChangeShapeType="1"/>
          </p:cNvSpPr>
          <p:nvPr/>
        </p:nvSpPr>
        <p:spPr bwMode="auto">
          <a:xfrm>
            <a:off x="1002938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2" name="Line 53"/>
          <p:cNvSpPr>
            <a:spLocks noChangeShapeType="1"/>
          </p:cNvSpPr>
          <p:nvPr/>
        </p:nvSpPr>
        <p:spPr bwMode="auto">
          <a:xfrm>
            <a:off x="1024845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3" name="Freeform 31"/>
          <p:cNvSpPr>
            <a:spLocks/>
          </p:cNvSpPr>
          <p:nvPr/>
        </p:nvSpPr>
        <p:spPr bwMode="auto">
          <a:xfrm>
            <a:off x="6928995" y="2139071"/>
            <a:ext cx="3326364" cy="2809875"/>
          </a:xfrm>
          <a:custGeom>
            <a:avLst/>
            <a:gdLst>
              <a:gd name="T0" fmla="*/ 0 w 2101"/>
              <a:gd name="T1" fmla="*/ 0 h 1770"/>
              <a:gd name="T2" fmla="*/ 0 w 2101"/>
              <a:gd name="T3" fmla="*/ 1770 h 1770"/>
              <a:gd name="T4" fmla="*/ 2101 w 2101"/>
              <a:gd name="T5" fmla="*/ 1770 h 1770"/>
            </a:gdLst>
            <a:ahLst/>
            <a:cxnLst>
              <a:cxn ang="0">
                <a:pos x="T0" y="T1"/>
              </a:cxn>
              <a:cxn ang="0">
                <a:pos x="T2" y="T3"/>
              </a:cxn>
              <a:cxn ang="0">
                <a:pos x="T4" y="T5"/>
              </a:cxn>
            </a:cxnLst>
            <a:rect l="0" t="0" r="r" b="b"/>
            <a:pathLst>
              <a:path w="2101" h="1770">
                <a:moveTo>
                  <a:pt x="0" y="0"/>
                </a:moveTo>
                <a:lnTo>
                  <a:pt x="0" y="1770"/>
                </a:lnTo>
                <a:lnTo>
                  <a:pt x="2101" y="1770"/>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4" name="TextBox 773"/>
          <p:cNvSpPr txBox="1"/>
          <p:nvPr/>
        </p:nvSpPr>
        <p:spPr>
          <a:xfrm>
            <a:off x="6530054" y="2030415"/>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1,0</a:t>
            </a:r>
          </a:p>
        </p:txBody>
      </p:sp>
      <p:sp>
        <p:nvSpPr>
          <p:cNvPr id="775" name="TextBox 774"/>
          <p:cNvSpPr txBox="1"/>
          <p:nvPr/>
        </p:nvSpPr>
        <p:spPr>
          <a:xfrm>
            <a:off x="6530054" y="2589215"/>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0,8</a:t>
            </a:r>
          </a:p>
        </p:txBody>
      </p:sp>
      <p:sp>
        <p:nvSpPr>
          <p:cNvPr id="776" name="TextBox 775"/>
          <p:cNvSpPr txBox="1"/>
          <p:nvPr/>
        </p:nvSpPr>
        <p:spPr>
          <a:xfrm>
            <a:off x="6530054" y="3151190"/>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0,6</a:t>
            </a:r>
          </a:p>
        </p:txBody>
      </p:sp>
      <p:sp>
        <p:nvSpPr>
          <p:cNvPr id="777" name="TextBox 776"/>
          <p:cNvSpPr txBox="1"/>
          <p:nvPr/>
        </p:nvSpPr>
        <p:spPr>
          <a:xfrm>
            <a:off x="6530054" y="3709990"/>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0,4</a:t>
            </a:r>
          </a:p>
        </p:txBody>
      </p:sp>
      <p:sp>
        <p:nvSpPr>
          <p:cNvPr id="778" name="TextBox 777"/>
          <p:cNvSpPr txBox="1"/>
          <p:nvPr/>
        </p:nvSpPr>
        <p:spPr>
          <a:xfrm>
            <a:off x="6530054" y="4270377"/>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0,2</a:t>
            </a:r>
          </a:p>
        </p:txBody>
      </p:sp>
      <p:sp>
        <p:nvSpPr>
          <p:cNvPr id="779" name="TextBox 778"/>
          <p:cNvSpPr txBox="1"/>
          <p:nvPr/>
        </p:nvSpPr>
        <p:spPr>
          <a:xfrm>
            <a:off x="6626234" y="4827590"/>
            <a:ext cx="24878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a:t>
            </a:r>
          </a:p>
        </p:txBody>
      </p:sp>
      <p:sp>
        <p:nvSpPr>
          <p:cNvPr id="780" name="TextBox 779"/>
          <p:cNvSpPr txBox="1"/>
          <p:nvPr/>
        </p:nvSpPr>
        <p:spPr>
          <a:xfrm rot="16200000">
            <a:off x="4920937" y="3442760"/>
            <a:ext cx="2855913" cy="246221"/>
          </a:xfrm>
          <a:prstGeom prst="rect">
            <a:avLst/>
          </a:prstGeom>
          <a:noFill/>
        </p:spPr>
        <p:txBody>
          <a:bodyPr wrap="square" rtlCol="0">
            <a:spAutoFit/>
          </a:bodyPr>
          <a:lstStyle/>
          <a:p>
            <a:pPr algn="ctr" fontAlgn="base">
              <a:spcBef>
                <a:spcPct val="0"/>
              </a:spcBef>
              <a:spcAft>
                <a:spcPct val="0"/>
              </a:spcAft>
            </a:pPr>
            <a:r>
              <a:rPr lang="en-US" sz="1000" dirty="0">
                <a:solidFill>
                  <a:prstClr val="black"/>
                </a:solidFill>
              </a:rPr>
              <a:t>Khả năng OS ước đoán</a:t>
            </a:r>
          </a:p>
        </p:txBody>
      </p:sp>
      <p:sp>
        <p:nvSpPr>
          <p:cNvPr id="781" name="TextBox 780"/>
          <p:cNvSpPr txBox="1"/>
          <p:nvPr/>
        </p:nvSpPr>
        <p:spPr>
          <a:xfrm>
            <a:off x="6678786" y="5020789"/>
            <a:ext cx="3894493" cy="230832"/>
          </a:xfrm>
          <a:prstGeom prst="rect">
            <a:avLst/>
          </a:prstGeom>
          <a:noFill/>
        </p:spPr>
        <p:txBody>
          <a:bodyPr wrap="square" rtlCol="0">
            <a:spAutoFit/>
          </a:bodyPr>
          <a:lstStyle/>
          <a:p>
            <a:pPr defTabSz="457200" fontAlgn="base">
              <a:spcBef>
                <a:spcPct val="0"/>
              </a:spcBef>
              <a:spcAft>
                <a:spcPct val="0"/>
              </a:spcAft>
              <a:tabLst>
                <a:tab pos="157163" algn="ctr"/>
                <a:tab pos="377825" algn="ctr"/>
                <a:tab pos="600075" algn="ctr"/>
                <a:tab pos="822325" algn="ctr"/>
                <a:tab pos="1044575" algn="ctr"/>
                <a:tab pos="1266825" algn="ctr"/>
                <a:tab pos="1485900" algn="ctr"/>
                <a:tab pos="1704975" algn="ctr"/>
                <a:tab pos="1927225" algn="ctr"/>
                <a:tab pos="2149475" algn="ctr"/>
                <a:tab pos="2374900" algn="ctr"/>
                <a:tab pos="2590800" algn="ctr"/>
                <a:tab pos="2816225" algn="ctr"/>
                <a:tab pos="3032125" algn="ctr"/>
                <a:tab pos="3254375" algn="ctr"/>
                <a:tab pos="3482975" algn="ctr"/>
              </a:tabLst>
            </a:pPr>
            <a:r>
              <a:rPr lang="en-GB" sz="900" dirty="0">
                <a:solidFill>
                  <a:prstClr val="black"/>
                </a:solidFill>
                <a:cs typeface="Arial" charset="0"/>
              </a:rPr>
              <a:t>	0	3	6	9	12	15	18	21	24	27	30	33	36	39	42	45</a:t>
            </a:r>
          </a:p>
        </p:txBody>
      </p:sp>
      <p:sp>
        <p:nvSpPr>
          <p:cNvPr id="782" name="TextBox 781"/>
          <p:cNvSpPr txBox="1"/>
          <p:nvPr/>
        </p:nvSpPr>
        <p:spPr>
          <a:xfrm>
            <a:off x="6935346" y="5235456"/>
            <a:ext cx="3340387" cy="246221"/>
          </a:xfrm>
          <a:prstGeom prst="rect">
            <a:avLst/>
          </a:prstGeom>
          <a:noFill/>
        </p:spPr>
        <p:txBody>
          <a:bodyPr wrap="square" rtlCol="0">
            <a:spAutoFit/>
          </a:bodyPr>
          <a:lstStyle/>
          <a:p>
            <a:pPr algn="ctr" defTabSz="457200" fontAlgn="base">
              <a:spcBef>
                <a:spcPct val="0"/>
              </a:spcBef>
              <a:spcAft>
                <a:spcPct val="0"/>
              </a:spcAft>
            </a:pPr>
            <a:r>
              <a:rPr lang="en-GB" sz="1000" dirty="0">
                <a:solidFill>
                  <a:prstClr val="black"/>
                </a:solidFill>
                <a:cs typeface="Arial" charset="0"/>
              </a:rPr>
              <a:t>Thời gian (tháng)</a:t>
            </a:r>
          </a:p>
        </p:txBody>
      </p:sp>
      <p:sp>
        <p:nvSpPr>
          <p:cNvPr id="783" name="TextBox 782"/>
          <p:cNvSpPr txBox="1"/>
          <p:nvPr/>
        </p:nvSpPr>
        <p:spPr>
          <a:xfrm>
            <a:off x="6168057" y="5776820"/>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0070C0"/>
                </a:solidFill>
                <a:cs typeface="Arial" charset="0"/>
              </a:rPr>
              <a:t>Afatinib</a:t>
            </a:r>
          </a:p>
        </p:txBody>
      </p:sp>
      <p:sp>
        <p:nvSpPr>
          <p:cNvPr id="784" name="TextBox 783"/>
          <p:cNvSpPr txBox="1"/>
          <p:nvPr/>
        </p:nvSpPr>
        <p:spPr>
          <a:xfrm>
            <a:off x="6168057" y="5962230"/>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err="1">
                <a:solidFill>
                  <a:srgbClr val="FF0000"/>
                </a:solidFill>
                <a:cs typeface="Arial" charset="0"/>
              </a:rPr>
              <a:t>Cis</a:t>
            </a:r>
            <a:r>
              <a:rPr lang="en-GB" sz="800" dirty="0">
                <a:solidFill>
                  <a:srgbClr val="FF0000"/>
                </a:solidFill>
                <a:cs typeface="Arial" charset="0"/>
              </a:rPr>
              <a:t>/Gem</a:t>
            </a:r>
          </a:p>
        </p:txBody>
      </p:sp>
      <p:sp>
        <p:nvSpPr>
          <p:cNvPr id="785" name="TextBox 784"/>
          <p:cNvSpPr txBox="1"/>
          <p:nvPr/>
        </p:nvSpPr>
        <p:spPr>
          <a:xfrm>
            <a:off x="6168056" y="5591549"/>
            <a:ext cx="1031876"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prstClr val="black"/>
                </a:solidFill>
                <a:cs typeface="Arial" charset="0"/>
              </a:rPr>
              <a:t>Số bệnh nhân </a:t>
            </a:r>
          </a:p>
        </p:txBody>
      </p:sp>
      <p:sp>
        <p:nvSpPr>
          <p:cNvPr id="786" name="Round Same Side Corner Rectangle 785"/>
          <p:cNvSpPr/>
          <p:nvPr/>
        </p:nvSpPr>
        <p:spPr>
          <a:xfrm>
            <a:off x="8322780" y="1902041"/>
            <a:ext cx="2196491" cy="385837"/>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a:solidFill>
                <a:prstClr val="white"/>
              </a:solidFill>
            </a:endParaRPr>
          </a:p>
        </p:txBody>
      </p:sp>
      <p:sp>
        <p:nvSpPr>
          <p:cNvPr id="787" name="Round Same Side Corner Rectangle 786"/>
          <p:cNvSpPr/>
          <p:nvPr/>
        </p:nvSpPr>
        <p:spPr>
          <a:xfrm rot="10800000">
            <a:off x="8322779" y="2287875"/>
            <a:ext cx="2196491" cy="631668"/>
          </a:xfrm>
          <a:prstGeom prst="round2SameRect">
            <a:avLst>
              <a:gd name="adj1" fmla="val 20976"/>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a:solidFill>
                  <a:prstClr val="white"/>
                </a:solidFill>
              </a:rPr>
              <a:t>PFS in overall population</a:t>
            </a:r>
            <a:endParaRPr lang="de-DE" altLang="en-US" sz="1400" b="1" baseline="30000">
              <a:solidFill>
                <a:prstClr val="white"/>
              </a:solidFill>
            </a:endParaRPr>
          </a:p>
        </p:txBody>
      </p:sp>
      <p:graphicFrame>
        <p:nvGraphicFramePr>
          <p:cNvPr id="788" name="Table 787"/>
          <p:cNvGraphicFramePr>
            <a:graphicFrameLocks noGrp="1"/>
          </p:cNvGraphicFramePr>
          <p:nvPr/>
        </p:nvGraphicFramePr>
        <p:xfrm>
          <a:off x="8332992" y="1941663"/>
          <a:ext cx="2203635" cy="987552"/>
        </p:xfrm>
        <a:graphic>
          <a:graphicData uri="http://schemas.openxmlformats.org/drawingml/2006/table">
            <a:tbl>
              <a:tblPr/>
              <a:tblGrid>
                <a:gridCol w="825709">
                  <a:extLst>
                    <a:ext uri="{9D8B030D-6E8A-4147-A177-3AD203B41FA5}">
                      <a16:colId xmlns:a16="http://schemas.microsoft.com/office/drawing/2014/main" val="20000"/>
                    </a:ext>
                  </a:extLst>
                </a:gridCol>
                <a:gridCol w="635000">
                  <a:extLst>
                    <a:ext uri="{9D8B030D-6E8A-4147-A177-3AD203B41FA5}">
                      <a16:colId xmlns:a16="http://schemas.microsoft.com/office/drawing/2014/main" val="20001"/>
                    </a:ext>
                  </a:extLst>
                </a:gridCol>
                <a:gridCol w="742926">
                  <a:extLst>
                    <a:ext uri="{9D8B030D-6E8A-4147-A177-3AD203B41FA5}">
                      <a16:colId xmlns:a16="http://schemas.microsoft.com/office/drawing/2014/main" val="20002"/>
                    </a:ext>
                  </a:extLst>
                </a:gridCol>
              </a:tblGrid>
              <a:tr h="247476">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900" b="0" i="0" u="none" strike="noStrike" cap="none" normalizeH="0" baseline="0" dirty="0">
                        <a:ln>
                          <a:noFill/>
                        </a:ln>
                        <a:solidFill>
                          <a:srgbClr val="731448"/>
                        </a:solidFill>
                        <a:effectLst/>
                        <a:latin typeface="Arial" pitchFamily="34" charset="0"/>
                        <a:ea typeface="ＭＳ Ｐゴシック" pitchFamily="34" charset="-128"/>
                        <a:cs typeface="Arial" pitchFamily="34" charset="0"/>
                      </a:endParaRPr>
                    </a:p>
                  </a:txBody>
                  <a:tcPr marL="0" marR="45713" marT="27432" marB="27432"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Afatinib </a:t>
                      </a:r>
                      <a:b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(n=124)</a:t>
                      </a:r>
                    </a:p>
                  </a:txBody>
                  <a:tcPr marL="45713" marR="45713" marT="27432" marB="27432"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Cis/Gem </a:t>
                      </a:r>
                      <a:b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(n=62)</a:t>
                      </a:r>
                    </a:p>
                  </a:txBody>
                  <a:tcPr marL="45713" marR="45713" marT="27432" marB="27432"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49549">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Trung vị, tháng</a:t>
                      </a:r>
                    </a:p>
                  </a:txBody>
                  <a:tcPr marL="0" marR="45713" marT="27432" marB="27432"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31,4</a:t>
                      </a:r>
                    </a:p>
                  </a:txBody>
                  <a:tcPr marL="45713" marR="45713" marT="27432" marB="27432"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18,4</a:t>
                      </a:r>
                    </a:p>
                  </a:txBody>
                  <a:tcPr marL="45713" marR="45713" marT="27432" marB="27432"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2674">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HR</a:t>
                      </a:r>
                      <a: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 (KTC 95%) </a:t>
                      </a:r>
                      <a:b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br>
                      <a:r>
                        <a:rPr kumimoji="0" lang="de-CH" sz="900" b="0" i="1" u="none" strike="noStrike" cap="none" normalizeH="0" baseline="0" dirty="0">
                          <a:ln>
                            <a:noFill/>
                          </a:ln>
                          <a:solidFill>
                            <a:schemeClr val="tx1"/>
                          </a:solidFill>
                          <a:effectLst/>
                          <a:latin typeface="Arial" pitchFamily="34" charset="0"/>
                          <a:ea typeface="ＭＳ Ｐゴシック" pitchFamily="34" charset="-128"/>
                          <a:cs typeface="Arial" pitchFamily="34" charset="0"/>
                        </a:rPr>
                        <a:t>P</a:t>
                      </a:r>
                      <a:endPar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0" marR="45713" marT="27432" marB="27432"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0,64</a:t>
                      </a:r>
                      <a: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 (0,44–0,94)</a:t>
                      </a:r>
                      <a:b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br>
                      <a:r>
                        <a:rPr kumimoji="0" lang="de-CH" sz="900" b="1" i="1" u="none" strike="noStrike" cap="none" normalizeH="0" baseline="0" dirty="0">
                          <a:ln>
                            <a:noFill/>
                          </a:ln>
                          <a:solidFill>
                            <a:schemeClr val="tx1"/>
                          </a:solidFill>
                          <a:effectLst/>
                          <a:latin typeface="Arial" pitchFamily="34" charset="0"/>
                          <a:ea typeface="ＭＳ Ｐゴシック" pitchFamily="34" charset="-128"/>
                          <a:cs typeface="Arial" pitchFamily="34" charset="0"/>
                        </a:rPr>
                        <a:t>P</a:t>
                      </a: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=0,0229</a:t>
                      </a:r>
                    </a:p>
                  </a:txBody>
                  <a:tcPr marL="45713" marR="45713" marT="27432" marB="27432"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CH"/>
                    </a:p>
                  </a:txBody>
                  <a:tcPr/>
                </a:tc>
                <a:extLst>
                  <a:ext uri="{0D108BD9-81ED-4DB2-BD59-A6C34878D82A}">
                    <a16:rowId xmlns:a16="http://schemas.microsoft.com/office/drawing/2014/main" val="10002"/>
                  </a:ext>
                </a:extLst>
              </a:tr>
            </a:tbl>
          </a:graphicData>
        </a:graphic>
      </p:graphicFrame>
      <p:grpSp>
        <p:nvGrpSpPr>
          <p:cNvPr id="789" name="Group 788"/>
          <p:cNvGrpSpPr/>
          <p:nvPr/>
        </p:nvGrpSpPr>
        <p:grpSpPr>
          <a:xfrm>
            <a:off x="9584883" y="3162376"/>
            <a:ext cx="812095" cy="338554"/>
            <a:chOff x="2474821" y="3415220"/>
            <a:chExt cx="812095" cy="338554"/>
          </a:xfrm>
        </p:grpSpPr>
        <p:sp>
          <p:nvSpPr>
            <p:cNvPr id="790" name="TextBox 304"/>
            <p:cNvSpPr txBox="1">
              <a:spLocks noChangeArrowheads="1"/>
            </p:cNvSpPr>
            <p:nvPr/>
          </p:nvSpPr>
          <p:spPr bwMode="auto">
            <a:xfrm>
              <a:off x="2636382" y="3415220"/>
              <a:ext cx="65053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tabLst>
                  <a:tab pos="742950" algn="l"/>
                </a:tabLst>
              </a:pPr>
              <a:r>
                <a:rPr lang="en-GB" sz="1000" dirty="0">
                  <a:solidFill>
                    <a:srgbClr val="0070C0"/>
                  </a:solidFill>
                </a:rPr>
                <a:t>Afatinib</a:t>
              </a:r>
              <a:endParaRPr lang="en-GB" sz="1000" dirty="0">
                <a:solidFill>
                  <a:srgbClr val="1CBECA"/>
                </a:solidFill>
              </a:endParaRPr>
            </a:p>
            <a:p>
              <a:pPr eaLnBrk="1" hangingPunct="1">
                <a:lnSpc>
                  <a:spcPct val="110000"/>
                </a:lnSpc>
                <a:tabLst>
                  <a:tab pos="742950" algn="l"/>
                </a:tabLst>
              </a:pPr>
              <a:r>
                <a:rPr lang="en-GB" sz="1000" dirty="0" err="1">
                  <a:solidFill>
                    <a:srgbClr val="FF0000"/>
                  </a:solidFill>
                </a:rPr>
                <a:t>Cis</a:t>
              </a:r>
              <a:r>
                <a:rPr lang="en-GB" sz="1000" dirty="0">
                  <a:solidFill>
                    <a:srgbClr val="FF0000"/>
                  </a:solidFill>
                </a:rPr>
                <a:t>/Gem</a:t>
              </a:r>
            </a:p>
          </p:txBody>
        </p:sp>
        <p:sp>
          <p:nvSpPr>
            <p:cNvPr id="791" name="Line 81"/>
            <p:cNvSpPr>
              <a:spLocks noChangeShapeType="1"/>
            </p:cNvSpPr>
            <p:nvPr/>
          </p:nvSpPr>
          <p:spPr bwMode="auto">
            <a:xfrm rot="5400000" flipV="1">
              <a:off x="2540618" y="3599717"/>
              <a:ext cx="0" cy="129151"/>
            </a:xfrm>
            <a:prstGeom prst="line">
              <a:avLst/>
            </a:prstGeom>
            <a:noFill/>
            <a:ln w="28575" cap="flat">
              <a:solidFill>
                <a:srgbClr val="FF0000"/>
              </a:solidFill>
              <a:prstDash val="solid"/>
              <a:miter lim="800000"/>
              <a:headEnd/>
              <a:tailEnd/>
            </a:ln>
          </p:spPr>
          <p:txBody>
            <a:bodyPr/>
            <a:lstStyle/>
            <a:p>
              <a:pPr>
                <a:defRPr/>
              </a:pPr>
              <a:endParaRPr lang="en-GB">
                <a:solidFill>
                  <a:srgbClr val="000000"/>
                </a:solidFill>
              </a:endParaRPr>
            </a:p>
          </p:txBody>
        </p:sp>
        <p:sp>
          <p:nvSpPr>
            <p:cNvPr id="792" name="Line 81"/>
            <p:cNvSpPr>
              <a:spLocks noChangeShapeType="1"/>
            </p:cNvSpPr>
            <p:nvPr/>
          </p:nvSpPr>
          <p:spPr bwMode="auto">
            <a:xfrm rot="5400000" flipV="1">
              <a:off x="2539397" y="3439111"/>
              <a:ext cx="0" cy="129151"/>
            </a:xfrm>
            <a:prstGeom prst="line">
              <a:avLst/>
            </a:prstGeom>
            <a:noFill/>
            <a:ln w="28575" cap="flat" cmpd="sng">
              <a:solidFill>
                <a:srgbClr val="0070C0"/>
              </a:solidFill>
              <a:prstDash val="solid"/>
              <a:miter lim="800000"/>
              <a:headEnd/>
              <a:tailEnd/>
            </a:ln>
          </p:spPr>
          <p:txBody>
            <a:bodyPr/>
            <a:lstStyle/>
            <a:p>
              <a:endParaRPr lang="en-GB">
                <a:solidFill>
                  <a:srgbClr val="000000"/>
                </a:solidFill>
              </a:endParaRPr>
            </a:p>
          </p:txBody>
        </p:sp>
      </p:grpSp>
      <p:sp>
        <p:nvSpPr>
          <p:cNvPr id="233" name="Footer Placeholder 3"/>
          <p:cNvSpPr txBox="1">
            <a:spLocks/>
          </p:cNvSpPr>
          <p:nvPr/>
        </p:nvSpPr>
        <p:spPr>
          <a:xfrm>
            <a:off x="3704932" y="6568555"/>
            <a:ext cx="3581970" cy="149225"/>
          </a:xfrm>
          <a:prstGeom prst="rect">
            <a:avLst/>
          </a:prstGeom>
        </p:spPr>
        <p:txBody>
          <a:bodyPr lIns="0" tIns="0" rIns="0" bIns="0" anchor="b" anchorCtr="0"/>
          <a:lstStyle/>
          <a:p>
            <a:pPr>
              <a:defRPr/>
            </a:pPr>
            <a:r>
              <a:rPr lang="en-US" sz="1000" dirty="0">
                <a:cs typeface="Arial" charset="0"/>
              </a:rPr>
              <a:t>Yang et al. ASCO 2014. Abstract 8004.  </a:t>
            </a:r>
          </a:p>
        </p:txBody>
      </p:sp>
    </p:spTree>
    <p:extLst>
      <p:ext uri="{BB962C8B-B14F-4D97-AF65-F5344CB8AC3E}">
        <p14:creationId xmlns:p14="http://schemas.microsoft.com/office/powerpoint/2010/main" val="4007763911"/>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 name="Round Same Side Corner Rectangle 633"/>
          <p:cNvSpPr/>
          <p:nvPr/>
        </p:nvSpPr>
        <p:spPr>
          <a:xfrm rot="10800000">
            <a:off x="1636904" y="1875473"/>
            <a:ext cx="4398264" cy="4302201"/>
          </a:xfrm>
          <a:prstGeom prst="round2SameRect">
            <a:avLst>
              <a:gd name="adj1" fmla="val 4503"/>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35" name="Round Same Side Corner Rectangle 634"/>
          <p:cNvSpPr/>
          <p:nvPr/>
        </p:nvSpPr>
        <p:spPr>
          <a:xfrm>
            <a:off x="1640102" y="1508874"/>
            <a:ext cx="4395070" cy="366604"/>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dirty="0">
                <a:solidFill>
                  <a:prstClr val="white"/>
                </a:solidFill>
              </a:rPr>
              <a:t>LUX-Lung 3</a:t>
            </a:r>
          </a:p>
        </p:txBody>
      </p:sp>
      <p:sp>
        <p:nvSpPr>
          <p:cNvPr id="21506" name="Title 1"/>
          <p:cNvSpPr>
            <a:spLocks noGrp="1"/>
          </p:cNvSpPr>
          <p:nvPr>
            <p:ph type="title"/>
          </p:nvPr>
        </p:nvSpPr>
        <p:spPr>
          <a:xfrm>
            <a:off x="1794852" y="135630"/>
            <a:ext cx="8602126" cy="1191095"/>
          </a:xfrm>
        </p:spPr>
        <p:txBody>
          <a:bodyPr>
            <a:noAutofit/>
          </a:bodyPr>
          <a:lstStyle/>
          <a:p>
            <a:pPr algn="ctr">
              <a:lnSpc>
                <a:spcPct val="100000"/>
              </a:lnSpc>
            </a:pPr>
            <a:r>
              <a:rPr lang="en-GB" altLang="en-US" sz="2800" dirty="0"/>
              <a:t>LUX-Lung 3 </a:t>
            </a:r>
            <a:r>
              <a:rPr lang="en-GB" altLang="en-US" sz="2800" dirty="0" err="1"/>
              <a:t>và</a:t>
            </a:r>
            <a:r>
              <a:rPr lang="en-GB" altLang="en-US" sz="2800" dirty="0"/>
              <a:t> 6</a:t>
            </a:r>
            <a:br>
              <a:rPr lang="en-GB" altLang="en-US" sz="2800" dirty="0"/>
            </a:br>
            <a:r>
              <a:rPr lang="en-GB" altLang="en-US" sz="2800" dirty="0"/>
              <a:t> </a:t>
            </a:r>
            <a:r>
              <a:rPr lang="en-GB" altLang="en-US" sz="2800" dirty="0">
                <a:solidFill>
                  <a:schemeClr val="accent1"/>
                </a:solidFill>
              </a:rPr>
              <a:t>Afatinib </a:t>
            </a:r>
            <a:r>
              <a:rPr lang="en-GB" altLang="en-US" sz="2800" dirty="0" err="1">
                <a:solidFill>
                  <a:schemeClr val="accent1"/>
                </a:solidFill>
              </a:rPr>
              <a:t>kéo</a:t>
            </a:r>
            <a:r>
              <a:rPr lang="en-GB" altLang="en-US" sz="2800" dirty="0">
                <a:solidFill>
                  <a:schemeClr val="accent1"/>
                </a:solidFill>
              </a:rPr>
              <a:t> </a:t>
            </a:r>
            <a:r>
              <a:rPr lang="en-GB" altLang="en-US" sz="2800" dirty="0" err="1">
                <a:solidFill>
                  <a:schemeClr val="accent1"/>
                </a:solidFill>
              </a:rPr>
              <a:t>dài</a:t>
            </a:r>
            <a:r>
              <a:rPr lang="en-GB" altLang="en-US" sz="2800" dirty="0">
                <a:solidFill>
                  <a:schemeClr val="accent1"/>
                </a:solidFill>
              </a:rPr>
              <a:t> </a:t>
            </a:r>
            <a:r>
              <a:rPr lang="en-GB" altLang="en-US" sz="2800" dirty="0" err="1">
                <a:solidFill>
                  <a:schemeClr val="accent1"/>
                </a:solidFill>
              </a:rPr>
              <a:t>thời</a:t>
            </a:r>
            <a:r>
              <a:rPr lang="en-GB" altLang="en-US" sz="2800" dirty="0">
                <a:solidFill>
                  <a:schemeClr val="accent1"/>
                </a:solidFill>
              </a:rPr>
              <a:t> </a:t>
            </a:r>
            <a:r>
              <a:rPr lang="en-GB" altLang="en-US" sz="2800" dirty="0" err="1">
                <a:solidFill>
                  <a:schemeClr val="accent1"/>
                </a:solidFill>
              </a:rPr>
              <a:t>gian</a:t>
            </a:r>
            <a:r>
              <a:rPr lang="en-GB" altLang="en-US" sz="2800" dirty="0">
                <a:solidFill>
                  <a:schemeClr val="accent1"/>
                </a:solidFill>
              </a:rPr>
              <a:t> </a:t>
            </a:r>
            <a:r>
              <a:rPr lang="en-GB" altLang="en-US" sz="2800" dirty="0" err="1">
                <a:solidFill>
                  <a:schemeClr val="accent1"/>
                </a:solidFill>
              </a:rPr>
              <a:t>sống</a:t>
            </a:r>
            <a:r>
              <a:rPr lang="en-GB" altLang="en-US" sz="2800" dirty="0">
                <a:solidFill>
                  <a:schemeClr val="accent1"/>
                </a:solidFill>
              </a:rPr>
              <a:t> </a:t>
            </a:r>
            <a:r>
              <a:rPr lang="en-GB" altLang="en-US" sz="2800" dirty="0" err="1">
                <a:solidFill>
                  <a:schemeClr val="accent1"/>
                </a:solidFill>
              </a:rPr>
              <a:t>thêm</a:t>
            </a:r>
            <a:r>
              <a:rPr lang="en-GB" altLang="en-US" sz="2800" dirty="0">
                <a:solidFill>
                  <a:schemeClr val="accent1"/>
                </a:solidFill>
              </a:rPr>
              <a:t> </a:t>
            </a:r>
            <a:r>
              <a:rPr lang="en-GB" altLang="en-US" sz="2800" dirty="0" err="1">
                <a:solidFill>
                  <a:schemeClr val="accent1"/>
                </a:solidFill>
              </a:rPr>
              <a:t>hơn</a:t>
            </a:r>
            <a:r>
              <a:rPr lang="en-GB" altLang="en-US" sz="2800" dirty="0">
                <a:solidFill>
                  <a:schemeClr val="accent1"/>
                </a:solidFill>
              </a:rPr>
              <a:t> 12 </a:t>
            </a:r>
            <a:r>
              <a:rPr lang="en-GB" altLang="en-US" sz="2800" dirty="0" err="1">
                <a:solidFill>
                  <a:schemeClr val="accent1"/>
                </a:solidFill>
              </a:rPr>
              <a:t>tháng</a:t>
            </a:r>
            <a:r>
              <a:rPr lang="en-GB" altLang="en-US" sz="2800" dirty="0">
                <a:solidFill>
                  <a:schemeClr val="accent1"/>
                </a:solidFill>
              </a:rPr>
              <a:t> </a:t>
            </a:r>
            <a:br>
              <a:rPr lang="en-GB" altLang="en-US" sz="2800" dirty="0">
                <a:solidFill>
                  <a:schemeClr val="accent1"/>
                </a:solidFill>
              </a:rPr>
            </a:br>
            <a:r>
              <a:rPr lang="en-GB" altLang="en-US" sz="2800" dirty="0">
                <a:solidFill>
                  <a:schemeClr val="accent1"/>
                </a:solidFill>
              </a:rPr>
              <a:t>ở </a:t>
            </a:r>
            <a:r>
              <a:rPr lang="en-GB" altLang="en-US" sz="2800" dirty="0" err="1">
                <a:solidFill>
                  <a:schemeClr val="accent1"/>
                </a:solidFill>
              </a:rPr>
              <a:t>bệnh</a:t>
            </a:r>
            <a:r>
              <a:rPr lang="en-GB" altLang="en-US" sz="2800" dirty="0">
                <a:solidFill>
                  <a:schemeClr val="accent1"/>
                </a:solidFill>
              </a:rPr>
              <a:t> </a:t>
            </a:r>
            <a:r>
              <a:rPr lang="en-GB" altLang="en-US" sz="2800" dirty="0" err="1">
                <a:solidFill>
                  <a:schemeClr val="accent1"/>
                </a:solidFill>
              </a:rPr>
              <a:t>nhân</a:t>
            </a:r>
            <a:r>
              <a:rPr lang="en-GB" altLang="en-US" sz="2800" dirty="0">
                <a:solidFill>
                  <a:schemeClr val="accent1"/>
                </a:solidFill>
              </a:rPr>
              <a:t> </a:t>
            </a:r>
            <a:r>
              <a:rPr lang="en-GB" altLang="en-US" sz="2800" dirty="0" err="1">
                <a:solidFill>
                  <a:schemeClr val="accent1"/>
                </a:solidFill>
              </a:rPr>
              <a:t>có</a:t>
            </a:r>
            <a:r>
              <a:rPr lang="en-GB" altLang="en-US" sz="2800" dirty="0">
                <a:solidFill>
                  <a:schemeClr val="accent1"/>
                </a:solidFill>
              </a:rPr>
              <a:t> </a:t>
            </a:r>
            <a:r>
              <a:rPr lang="en-GB" altLang="en-US" sz="2800" dirty="0" err="1">
                <a:solidFill>
                  <a:schemeClr val="accent1"/>
                </a:solidFill>
              </a:rPr>
              <a:t>đột</a:t>
            </a:r>
            <a:r>
              <a:rPr lang="en-GB" altLang="en-US" sz="2800" dirty="0">
                <a:solidFill>
                  <a:schemeClr val="accent1"/>
                </a:solidFill>
              </a:rPr>
              <a:t> </a:t>
            </a:r>
            <a:r>
              <a:rPr lang="en-GB" altLang="en-US" sz="2800" dirty="0" err="1">
                <a:solidFill>
                  <a:schemeClr val="accent1"/>
                </a:solidFill>
              </a:rPr>
              <a:t>biến</a:t>
            </a:r>
            <a:r>
              <a:rPr lang="en-GB" altLang="en-US" sz="2800" dirty="0">
                <a:solidFill>
                  <a:schemeClr val="accent1"/>
                </a:solidFill>
              </a:rPr>
              <a:t> Del19</a:t>
            </a:r>
          </a:p>
        </p:txBody>
      </p:sp>
      <p:sp>
        <p:nvSpPr>
          <p:cNvPr id="214" name="Freeform 54"/>
          <p:cNvSpPr>
            <a:spLocks/>
          </p:cNvSpPr>
          <p:nvPr/>
        </p:nvSpPr>
        <p:spPr bwMode="auto">
          <a:xfrm>
            <a:off x="2446316" y="2151556"/>
            <a:ext cx="3113088" cy="1978025"/>
          </a:xfrm>
          <a:custGeom>
            <a:avLst/>
            <a:gdLst>
              <a:gd name="T0" fmla="*/ 0 w 1961"/>
              <a:gd name="T1" fmla="*/ 38 h 1246"/>
              <a:gd name="T2" fmla="*/ 116 w 1961"/>
              <a:gd name="T3" fmla="*/ 52 h 1246"/>
              <a:gd name="T4" fmla="*/ 124 w 1961"/>
              <a:gd name="T5" fmla="*/ 70 h 1246"/>
              <a:gd name="T6" fmla="*/ 226 w 1961"/>
              <a:gd name="T7" fmla="*/ 84 h 1246"/>
              <a:gd name="T8" fmla="*/ 268 w 1961"/>
              <a:gd name="T9" fmla="*/ 102 h 1246"/>
              <a:gd name="T10" fmla="*/ 288 w 1961"/>
              <a:gd name="T11" fmla="*/ 120 h 1246"/>
              <a:gd name="T12" fmla="*/ 338 w 1961"/>
              <a:gd name="T13" fmla="*/ 134 h 1246"/>
              <a:gd name="T14" fmla="*/ 342 w 1961"/>
              <a:gd name="T15" fmla="*/ 150 h 1246"/>
              <a:gd name="T16" fmla="*/ 376 w 1961"/>
              <a:gd name="T17" fmla="*/ 164 h 1246"/>
              <a:gd name="T18" fmla="*/ 392 w 1961"/>
              <a:gd name="T19" fmla="*/ 184 h 1246"/>
              <a:gd name="T20" fmla="*/ 438 w 1961"/>
              <a:gd name="T21" fmla="*/ 196 h 1246"/>
              <a:gd name="T22" fmla="*/ 468 w 1961"/>
              <a:gd name="T23" fmla="*/ 216 h 1246"/>
              <a:gd name="T24" fmla="*/ 492 w 1961"/>
              <a:gd name="T25" fmla="*/ 232 h 1246"/>
              <a:gd name="T26" fmla="*/ 530 w 1961"/>
              <a:gd name="T27" fmla="*/ 246 h 1246"/>
              <a:gd name="T28" fmla="*/ 576 w 1961"/>
              <a:gd name="T29" fmla="*/ 264 h 1246"/>
              <a:gd name="T30" fmla="*/ 584 w 1961"/>
              <a:gd name="T31" fmla="*/ 276 h 1246"/>
              <a:gd name="T32" fmla="*/ 618 w 1961"/>
              <a:gd name="T33" fmla="*/ 296 h 1246"/>
              <a:gd name="T34" fmla="*/ 630 w 1961"/>
              <a:gd name="T35" fmla="*/ 318 h 1246"/>
              <a:gd name="T36" fmla="*/ 638 w 1961"/>
              <a:gd name="T37" fmla="*/ 328 h 1246"/>
              <a:gd name="T38" fmla="*/ 672 w 1961"/>
              <a:gd name="T39" fmla="*/ 346 h 1246"/>
              <a:gd name="T40" fmla="*/ 686 w 1961"/>
              <a:gd name="T41" fmla="*/ 364 h 1246"/>
              <a:gd name="T42" fmla="*/ 692 w 1961"/>
              <a:gd name="T43" fmla="*/ 396 h 1246"/>
              <a:gd name="T44" fmla="*/ 700 w 1961"/>
              <a:gd name="T45" fmla="*/ 410 h 1246"/>
              <a:gd name="T46" fmla="*/ 765 w 1961"/>
              <a:gd name="T47" fmla="*/ 426 h 1246"/>
              <a:gd name="T48" fmla="*/ 795 w 1961"/>
              <a:gd name="T49" fmla="*/ 446 h 1246"/>
              <a:gd name="T50" fmla="*/ 821 w 1961"/>
              <a:gd name="T51" fmla="*/ 458 h 1246"/>
              <a:gd name="T52" fmla="*/ 827 w 1961"/>
              <a:gd name="T53" fmla="*/ 476 h 1246"/>
              <a:gd name="T54" fmla="*/ 859 w 1961"/>
              <a:gd name="T55" fmla="*/ 490 h 1246"/>
              <a:gd name="T56" fmla="*/ 863 w 1961"/>
              <a:gd name="T57" fmla="*/ 508 h 1246"/>
              <a:gd name="T58" fmla="*/ 867 w 1961"/>
              <a:gd name="T59" fmla="*/ 526 h 1246"/>
              <a:gd name="T60" fmla="*/ 879 w 1961"/>
              <a:gd name="T61" fmla="*/ 546 h 1246"/>
              <a:gd name="T62" fmla="*/ 883 w 1961"/>
              <a:gd name="T63" fmla="*/ 558 h 1246"/>
              <a:gd name="T64" fmla="*/ 901 w 1961"/>
              <a:gd name="T65" fmla="*/ 576 h 1246"/>
              <a:gd name="T66" fmla="*/ 945 w 1961"/>
              <a:gd name="T67" fmla="*/ 594 h 1246"/>
              <a:gd name="T68" fmla="*/ 965 w 1961"/>
              <a:gd name="T69" fmla="*/ 608 h 1246"/>
              <a:gd name="T70" fmla="*/ 973 w 1961"/>
              <a:gd name="T71" fmla="*/ 626 h 1246"/>
              <a:gd name="T72" fmla="*/ 1015 w 1961"/>
              <a:gd name="T73" fmla="*/ 658 h 1246"/>
              <a:gd name="T74" fmla="*/ 1027 w 1961"/>
              <a:gd name="T75" fmla="*/ 676 h 1246"/>
              <a:gd name="T76" fmla="*/ 1047 w 1961"/>
              <a:gd name="T77" fmla="*/ 690 h 1246"/>
              <a:gd name="T78" fmla="*/ 1053 w 1961"/>
              <a:gd name="T79" fmla="*/ 726 h 1246"/>
              <a:gd name="T80" fmla="*/ 1061 w 1961"/>
              <a:gd name="T81" fmla="*/ 738 h 1246"/>
              <a:gd name="T82" fmla="*/ 1107 w 1961"/>
              <a:gd name="T83" fmla="*/ 758 h 1246"/>
              <a:gd name="T84" fmla="*/ 1113 w 1961"/>
              <a:gd name="T85" fmla="*/ 776 h 1246"/>
              <a:gd name="T86" fmla="*/ 1163 w 1961"/>
              <a:gd name="T87" fmla="*/ 776 h 1246"/>
              <a:gd name="T88" fmla="*/ 1191 w 1961"/>
              <a:gd name="T89" fmla="*/ 790 h 1246"/>
              <a:gd name="T90" fmla="*/ 1249 w 1961"/>
              <a:gd name="T91" fmla="*/ 808 h 1246"/>
              <a:gd name="T92" fmla="*/ 1253 w 1961"/>
              <a:gd name="T93" fmla="*/ 822 h 1246"/>
              <a:gd name="T94" fmla="*/ 1257 w 1961"/>
              <a:gd name="T95" fmla="*/ 838 h 1246"/>
              <a:gd name="T96" fmla="*/ 1299 w 1961"/>
              <a:gd name="T97" fmla="*/ 856 h 1246"/>
              <a:gd name="T98" fmla="*/ 1319 w 1961"/>
              <a:gd name="T99" fmla="*/ 874 h 1246"/>
              <a:gd name="T100" fmla="*/ 1335 w 1961"/>
              <a:gd name="T101" fmla="*/ 892 h 1246"/>
              <a:gd name="T102" fmla="*/ 1393 w 1961"/>
              <a:gd name="T103" fmla="*/ 948 h 1246"/>
              <a:gd name="T104" fmla="*/ 1403 w 1961"/>
              <a:gd name="T105" fmla="*/ 970 h 1246"/>
              <a:gd name="T106" fmla="*/ 1493 w 1961"/>
              <a:gd name="T107" fmla="*/ 992 h 1246"/>
              <a:gd name="T108" fmla="*/ 1659 w 1961"/>
              <a:gd name="T109" fmla="*/ 1016 h 1246"/>
              <a:gd name="T110" fmla="*/ 1879 w 1961"/>
              <a:gd name="T111" fmla="*/ 1074 h 1246"/>
              <a:gd name="T112" fmla="*/ 1961 w 1961"/>
              <a:gd name="T113" fmla="*/ 124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61" h="1246">
                <a:moveTo>
                  <a:pt x="0" y="0"/>
                </a:moveTo>
                <a:lnTo>
                  <a:pt x="0" y="38"/>
                </a:lnTo>
                <a:lnTo>
                  <a:pt x="116" y="38"/>
                </a:lnTo>
                <a:lnTo>
                  <a:pt x="116" y="52"/>
                </a:lnTo>
                <a:lnTo>
                  <a:pt x="124" y="52"/>
                </a:lnTo>
                <a:lnTo>
                  <a:pt x="124" y="70"/>
                </a:lnTo>
                <a:lnTo>
                  <a:pt x="226" y="70"/>
                </a:lnTo>
                <a:lnTo>
                  <a:pt x="226" y="84"/>
                </a:lnTo>
                <a:lnTo>
                  <a:pt x="268" y="84"/>
                </a:lnTo>
                <a:lnTo>
                  <a:pt x="268" y="102"/>
                </a:lnTo>
                <a:lnTo>
                  <a:pt x="288" y="102"/>
                </a:lnTo>
                <a:lnTo>
                  <a:pt x="288" y="120"/>
                </a:lnTo>
                <a:lnTo>
                  <a:pt x="338" y="120"/>
                </a:lnTo>
                <a:lnTo>
                  <a:pt x="338" y="134"/>
                </a:lnTo>
                <a:lnTo>
                  <a:pt x="342" y="134"/>
                </a:lnTo>
                <a:lnTo>
                  <a:pt x="342" y="150"/>
                </a:lnTo>
                <a:lnTo>
                  <a:pt x="376" y="150"/>
                </a:lnTo>
                <a:lnTo>
                  <a:pt x="376" y="164"/>
                </a:lnTo>
                <a:lnTo>
                  <a:pt x="392" y="164"/>
                </a:lnTo>
                <a:lnTo>
                  <a:pt x="392" y="184"/>
                </a:lnTo>
                <a:lnTo>
                  <a:pt x="438" y="184"/>
                </a:lnTo>
                <a:lnTo>
                  <a:pt x="438" y="196"/>
                </a:lnTo>
                <a:lnTo>
                  <a:pt x="468" y="196"/>
                </a:lnTo>
                <a:lnTo>
                  <a:pt x="468" y="216"/>
                </a:lnTo>
                <a:lnTo>
                  <a:pt x="492" y="216"/>
                </a:lnTo>
                <a:lnTo>
                  <a:pt x="492" y="232"/>
                </a:lnTo>
                <a:lnTo>
                  <a:pt x="530" y="232"/>
                </a:lnTo>
                <a:lnTo>
                  <a:pt x="530" y="246"/>
                </a:lnTo>
                <a:lnTo>
                  <a:pt x="576" y="246"/>
                </a:lnTo>
                <a:lnTo>
                  <a:pt x="576" y="264"/>
                </a:lnTo>
                <a:lnTo>
                  <a:pt x="584" y="264"/>
                </a:lnTo>
                <a:lnTo>
                  <a:pt x="584" y="276"/>
                </a:lnTo>
                <a:lnTo>
                  <a:pt x="618" y="276"/>
                </a:lnTo>
                <a:lnTo>
                  <a:pt x="618" y="296"/>
                </a:lnTo>
                <a:lnTo>
                  <a:pt x="630" y="296"/>
                </a:lnTo>
                <a:lnTo>
                  <a:pt x="630" y="318"/>
                </a:lnTo>
                <a:lnTo>
                  <a:pt x="638" y="318"/>
                </a:lnTo>
                <a:lnTo>
                  <a:pt x="638" y="328"/>
                </a:lnTo>
                <a:lnTo>
                  <a:pt x="672" y="328"/>
                </a:lnTo>
                <a:lnTo>
                  <a:pt x="672" y="346"/>
                </a:lnTo>
                <a:lnTo>
                  <a:pt x="686" y="346"/>
                </a:lnTo>
                <a:lnTo>
                  <a:pt x="686" y="364"/>
                </a:lnTo>
                <a:lnTo>
                  <a:pt x="692" y="364"/>
                </a:lnTo>
                <a:lnTo>
                  <a:pt x="692" y="396"/>
                </a:lnTo>
                <a:lnTo>
                  <a:pt x="700" y="396"/>
                </a:lnTo>
                <a:lnTo>
                  <a:pt x="700" y="410"/>
                </a:lnTo>
                <a:lnTo>
                  <a:pt x="765" y="410"/>
                </a:lnTo>
                <a:lnTo>
                  <a:pt x="765" y="426"/>
                </a:lnTo>
                <a:lnTo>
                  <a:pt x="795" y="426"/>
                </a:lnTo>
                <a:lnTo>
                  <a:pt x="795" y="446"/>
                </a:lnTo>
                <a:lnTo>
                  <a:pt x="821" y="446"/>
                </a:lnTo>
                <a:lnTo>
                  <a:pt x="821" y="458"/>
                </a:lnTo>
                <a:lnTo>
                  <a:pt x="827" y="458"/>
                </a:lnTo>
                <a:lnTo>
                  <a:pt x="827" y="476"/>
                </a:lnTo>
                <a:lnTo>
                  <a:pt x="859" y="476"/>
                </a:lnTo>
                <a:lnTo>
                  <a:pt x="859" y="490"/>
                </a:lnTo>
                <a:lnTo>
                  <a:pt x="863" y="490"/>
                </a:lnTo>
                <a:lnTo>
                  <a:pt x="863" y="508"/>
                </a:lnTo>
                <a:lnTo>
                  <a:pt x="867" y="508"/>
                </a:lnTo>
                <a:lnTo>
                  <a:pt x="867" y="526"/>
                </a:lnTo>
                <a:lnTo>
                  <a:pt x="879" y="526"/>
                </a:lnTo>
                <a:lnTo>
                  <a:pt x="879" y="546"/>
                </a:lnTo>
                <a:lnTo>
                  <a:pt x="883" y="546"/>
                </a:lnTo>
                <a:lnTo>
                  <a:pt x="883" y="558"/>
                </a:lnTo>
                <a:lnTo>
                  <a:pt x="901" y="558"/>
                </a:lnTo>
                <a:lnTo>
                  <a:pt x="901" y="576"/>
                </a:lnTo>
                <a:lnTo>
                  <a:pt x="945" y="576"/>
                </a:lnTo>
                <a:lnTo>
                  <a:pt x="945" y="594"/>
                </a:lnTo>
                <a:lnTo>
                  <a:pt x="965" y="594"/>
                </a:lnTo>
                <a:lnTo>
                  <a:pt x="965" y="608"/>
                </a:lnTo>
                <a:lnTo>
                  <a:pt x="973" y="608"/>
                </a:lnTo>
                <a:lnTo>
                  <a:pt x="973" y="626"/>
                </a:lnTo>
                <a:lnTo>
                  <a:pt x="1015" y="626"/>
                </a:lnTo>
                <a:lnTo>
                  <a:pt x="1015" y="658"/>
                </a:lnTo>
                <a:lnTo>
                  <a:pt x="1027" y="658"/>
                </a:lnTo>
                <a:lnTo>
                  <a:pt x="1027" y="676"/>
                </a:lnTo>
                <a:lnTo>
                  <a:pt x="1047" y="676"/>
                </a:lnTo>
                <a:lnTo>
                  <a:pt x="1047" y="690"/>
                </a:lnTo>
                <a:lnTo>
                  <a:pt x="1053" y="690"/>
                </a:lnTo>
                <a:lnTo>
                  <a:pt x="1053" y="726"/>
                </a:lnTo>
                <a:lnTo>
                  <a:pt x="1061" y="726"/>
                </a:lnTo>
                <a:lnTo>
                  <a:pt x="1061" y="738"/>
                </a:lnTo>
                <a:lnTo>
                  <a:pt x="1107" y="738"/>
                </a:lnTo>
                <a:lnTo>
                  <a:pt x="1107" y="758"/>
                </a:lnTo>
                <a:lnTo>
                  <a:pt x="1113" y="758"/>
                </a:lnTo>
                <a:lnTo>
                  <a:pt x="1113" y="776"/>
                </a:lnTo>
                <a:lnTo>
                  <a:pt x="1161" y="776"/>
                </a:lnTo>
                <a:lnTo>
                  <a:pt x="1163" y="776"/>
                </a:lnTo>
                <a:lnTo>
                  <a:pt x="1163" y="790"/>
                </a:lnTo>
                <a:lnTo>
                  <a:pt x="1191" y="790"/>
                </a:lnTo>
                <a:lnTo>
                  <a:pt x="1191" y="808"/>
                </a:lnTo>
                <a:lnTo>
                  <a:pt x="1249" y="808"/>
                </a:lnTo>
                <a:lnTo>
                  <a:pt x="1249" y="822"/>
                </a:lnTo>
                <a:lnTo>
                  <a:pt x="1253" y="822"/>
                </a:lnTo>
                <a:lnTo>
                  <a:pt x="1253" y="838"/>
                </a:lnTo>
                <a:lnTo>
                  <a:pt x="1257" y="838"/>
                </a:lnTo>
                <a:lnTo>
                  <a:pt x="1257" y="856"/>
                </a:lnTo>
                <a:lnTo>
                  <a:pt x="1299" y="856"/>
                </a:lnTo>
                <a:lnTo>
                  <a:pt x="1299" y="874"/>
                </a:lnTo>
                <a:lnTo>
                  <a:pt x="1319" y="874"/>
                </a:lnTo>
                <a:lnTo>
                  <a:pt x="1319" y="892"/>
                </a:lnTo>
                <a:lnTo>
                  <a:pt x="1335" y="892"/>
                </a:lnTo>
                <a:lnTo>
                  <a:pt x="1335" y="948"/>
                </a:lnTo>
                <a:lnTo>
                  <a:pt x="1393" y="948"/>
                </a:lnTo>
                <a:lnTo>
                  <a:pt x="1393" y="970"/>
                </a:lnTo>
                <a:lnTo>
                  <a:pt x="1403" y="970"/>
                </a:lnTo>
                <a:lnTo>
                  <a:pt x="1403" y="992"/>
                </a:lnTo>
                <a:lnTo>
                  <a:pt x="1493" y="992"/>
                </a:lnTo>
                <a:lnTo>
                  <a:pt x="1493" y="1016"/>
                </a:lnTo>
                <a:lnTo>
                  <a:pt x="1659" y="1016"/>
                </a:lnTo>
                <a:lnTo>
                  <a:pt x="1659" y="1074"/>
                </a:lnTo>
                <a:lnTo>
                  <a:pt x="1879" y="1074"/>
                </a:lnTo>
                <a:lnTo>
                  <a:pt x="1879" y="1246"/>
                </a:lnTo>
                <a:lnTo>
                  <a:pt x="1961" y="1246"/>
                </a:lnTo>
              </a:path>
            </a:pathLst>
          </a:custGeom>
          <a:noFill/>
          <a:ln w="28575"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5" name="Line 58"/>
          <p:cNvSpPr>
            <a:spLocks noChangeShapeType="1"/>
          </p:cNvSpPr>
          <p:nvPr/>
        </p:nvSpPr>
        <p:spPr bwMode="auto">
          <a:xfrm>
            <a:off x="2525691" y="2122980"/>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6" name="Line 59"/>
          <p:cNvSpPr>
            <a:spLocks noChangeShapeType="1"/>
          </p:cNvSpPr>
          <p:nvPr/>
        </p:nvSpPr>
        <p:spPr bwMode="auto">
          <a:xfrm>
            <a:off x="2525691" y="2148380"/>
            <a:ext cx="19050" cy="79200"/>
          </a:xfrm>
          <a:prstGeom prst="line">
            <a:avLst/>
          </a:prstGeom>
          <a:noFill/>
          <a:ln w="12700"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7" name="Line 60"/>
          <p:cNvSpPr>
            <a:spLocks noChangeShapeType="1"/>
          </p:cNvSpPr>
          <p:nvPr/>
        </p:nvSpPr>
        <p:spPr bwMode="auto">
          <a:xfrm flipH="1">
            <a:off x="2735241" y="2378566"/>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8" name="Line 61"/>
          <p:cNvSpPr>
            <a:spLocks noChangeShapeType="1"/>
          </p:cNvSpPr>
          <p:nvPr/>
        </p:nvSpPr>
        <p:spPr bwMode="auto">
          <a:xfrm>
            <a:off x="2827317" y="2450005"/>
            <a:ext cx="9525"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19" name="Line 62"/>
          <p:cNvSpPr>
            <a:spLocks noChangeShapeType="1"/>
          </p:cNvSpPr>
          <p:nvPr/>
        </p:nvSpPr>
        <p:spPr bwMode="auto">
          <a:xfrm>
            <a:off x="4778355" y="4304205"/>
            <a:ext cx="9525"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20" name="Line 63"/>
          <p:cNvSpPr>
            <a:spLocks noChangeShapeType="1"/>
          </p:cNvSpPr>
          <p:nvPr/>
        </p:nvSpPr>
        <p:spPr bwMode="auto">
          <a:xfrm flipV="1">
            <a:off x="5362554"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21" name="Line 84"/>
          <p:cNvSpPr>
            <a:spLocks noChangeShapeType="1"/>
          </p:cNvSpPr>
          <p:nvPr/>
        </p:nvSpPr>
        <p:spPr bwMode="auto">
          <a:xfrm flipV="1">
            <a:off x="5105379"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83" name="Line 85"/>
          <p:cNvSpPr>
            <a:spLocks noChangeShapeType="1"/>
          </p:cNvSpPr>
          <p:nvPr/>
        </p:nvSpPr>
        <p:spPr bwMode="auto">
          <a:xfrm flipV="1">
            <a:off x="5038704"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86" name="Line 86"/>
          <p:cNvSpPr>
            <a:spLocks noChangeShapeType="1"/>
          </p:cNvSpPr>
          <p:nvPr/>
        </p:nvSpPr>
        <p:spPr bwMode="auto">
          <a:xfrm flipV="1">
            <a:off x="5035529"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88" name="Line 87"/>
          <p:cNvSpPr>
            <a:spLocks noChangeShapeType="1"/>
          </p:cNvSpPr>
          <p:nvPr/>
        </p:nvSpPr>
        <p:spPr bwMode="auto">
          <a:xfrm flipV="1">
            <a:off x="5016479"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289" name="Line 88"/>
          <p:cNvSpPr>
            <a:spLocks noChangeShapeType="1"/>
          </p:cNvSpPr>
          <p:nvPr/>
        </p:nvSpPr>
        <p:spPr bwMode="auto">
          <a:xfrm flipV="1">
            <a:off x="4940279"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79" name="Line 89"/>
          <p:cNvSpPr>
            <a:spLocks noChangeShapeType="1"/>
          </p:cNvSpPr>
          <p:nvPr/>
        </p:nvSpPr>
        <p:spPr bwMode="auto">
          <a:xfrm flipV="1">
            <a:off x="4886304" y="4418504"/>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0" name="Line 90"/>
          <p:cNvSpPr>
            <a:spLocks noChangeShapeType="1"/>
          </p:cNvSpPr>
          <p:nvPr/>
        </p:nvSpPr>
        <p:spPr bwMode="auto">
          <a:xfrm flipV="1">
            <a:off x="4768829" y="4275629"/>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1" name="Line 91"/>
          <p:cNvSpPr>
            <a:spLocks noChangeShapeType="1"/>
          </p:cNvSpPr>
          <p:nvPr/>
        </p:nvSpPr>
        <p:spPr bwMode="auto">
          <a:xfrm flipV="1">
            <a:off x="4692629" y="4215305"/>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2" name="Line 92"/>
          <p:cNvSpPr>
            <a:spLocks noChangeShapeType="1"/>
          </p:cNvSpPr>
          <p:nvPr/>
        </p:nvSpPr>
        <p:spPr bwMode="auto">
          <a:xfrm flipV="1">
            <a:off x="4676754" y="4215305"/>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4" name="Line 93"/>
          <p:cNvSpPr>
            <a:spLocks noChangeShapeType="1"/>
          </p:cNvSpPr>
          <p:nvPr/>
        </p:nvSpPr>
        <p:spPr bwMode="auto">
          <a:xfrm flipV="1">
            <a:off x="2817791" y="2421429"/>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5" name="Line 94"/>
          <p:cNvSpPr>
            <a:spLocks noChangeShapeType="1"/>
          </p:cNvSpPr>
          <p:nvPr/>
        </p:nvSpPr>
        <p:spPr bwMode="auto">
          <a:xfrm flipV="1">
            <a:off x="2760641" y="2364280"/>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7" name="Line 95"/>
          <p:cNvSpPr>
            <a:spLocks noChangeShapeType="1"/>
          </p:cNvSpPr>
          <p:nvPr/>
        </p:nvSpPr>
        <p:spPr bwMode="auto">
          <a:xfrm flipV="1">
            <a:off x="2519341" y="21737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89" name="Line 96"/>
          <p:cNvSpPr>
            <a:spLocks noChangeShapeType="1"/>
          </p:cNvSpPr>
          <p:nvPr/>
        </p:nvSpPr>
        <p:spPr bwMode="auto">
          <a:xfrm flipV="1">
            <a:off x="2563791" y="21737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390" name="Line 97"/>
          <p:cNvSpPr>
            <a:spLocks noChangeShapeType="1"/>
          </p:cNvSpPr>
          <p:nvPr/>
        </p:nvSpPr>
        <p:spPr bwMode="auto">
          <a:xfrm flipV="1">
            <a:off x="2665391" y="22245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23" name="Line 98"/>
          <p:cNvSpPr>
            <a:spLocks noChangeShapeType="1"/>
          </p:cNvSpPr>
          <p:nvPr/>
        </p:nvSpPr>
        <p:spPr bwMode="auto">
          <a:xfrm flipV="1">
            <a:off x="3106716" y="2405554"/>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26" name="Line 99"/>
          <p:cNvSpPr>
            <a:spLocks noChangeShapeType="1"/>
          </p:cNvSpPr>
          <p:nvPr/>
        </p:nvSpPr>
        <p:spPr bwMode="auto">
          <a:xfrm flipV="1">
            <a:off x="3487716" y="26309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27" name="Line 100"/>
          <p:cNvSpPr>
            <a:spLocks noChangeShapeType="1"/>
          </p:cNvSpPr>
          <p:nvPr/>
        </p:nvSpPr>
        <p:spPr bwMode="auto">
          <a:xfrm flipV="1">
            <a:off x="4270354" y="3345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28" name="Line 101"/>
          <p:cNvSpPr>
            <a:spLocks noChangeShapeType="1"/>
          </p:cNvSpPr>
          <p:nvPr/>
        </p:nvSpPr>
        <p:spPr bwMode="auto">
          <a:xfrm flipV="1">
            <a:off x="4508479" y="3472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0" name="Line 102"/>
          <p:cNvSpPr>
            <a:spLocks noChangeShapeType="1"/>
          </p:cNvSpPr>
          <p:nvPr/>
        </p:nvSpPr>
        <p:spPr bwMode="auto">
          <a:xfrm flipV="1">
            <a:off x="4521179" y="34755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1" name="Line 103"/>
          <p:cNvSpPr>
            <a:spLocks noChangeShapeType="1"/>
          </p:cNvSpPr>
          <p:nvPr/>
        </p:nvSpPr>
        <p:spPr bwMode="auto">
          <a:xfrm flipV="1">
            <a:off x="4581504"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2" name="Line 104"/>
          <p:cNvSpPr>
            <a:spLocks noChangeShapeType="1"/>
          </p:cNvSpPr>
          <p:nvPr/>
        </p:nvSpPr>
        <p:spPr bwMode="auto">
          <a:xfrm flipV="1">
            <a:off x="4591029"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3" name="Line 105"/>
          <p:cNvSpPr>
            <a:spLocks noChangeShapeType="1"/>
          </p:cNvSpPr>
          <p:nvPr/>
        </p:nvSpPr>
        <p:spPr bwMode="auto">
          <a:xfrm flipV="1">
            <a:off x="4606904"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4" name="Line 106"/>
          <p:cNvSpPr>
            <a:spLocks noChangeShapeType="1"/>
          </p:cNvSpPr>
          <p:nvPr/>
        </p:nvSpPr>
        <p:spPr bwMode="auto">
          <a:xfrm flipV="1">
            <a:off x="4638654"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5" name="Line 107"/>
          <p:cNvSpPr>
            <a:spLocks noChangeShapeType="1"/>
          </p:cNvSpPr>
          <p:nvPr/>
        </p:nvSpPr>
        <p:spPr bwMode="auto">
          <a:xfrm flipV="1">
            <a:off x="4645004" y="361840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6" name="Line 108"/>
          <p:cNvSpPr>
            <a:spLocks noChangeShapeType="1"/>
          </p:cNvSpPr>
          <p:nvPr/>
        </p:nvSpPr>
        <p:spPr bwMode="auto">
          <a:xfrm flipV="1">
            <a:off x="4673579" y="36533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7" name="Line 109"/>
          <p:cNvSpPr>
            <a:spLocks noChangeShapeType="1"/>
          </p:cNvSpPr>
          <p:nvPr/>
        </p:nvSpPr>
        <p:spPr bwMode="auto">
          <a:xfrm flipV="1">
            <a:off x="4702154" y="3691429"/>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8" name="Line 110"/>
          <p:cNvSpPr>
            <a:spLocks noChangeShapeType="1"/>
          </p:cNvSpPr>
          <p:nvPr/>
        </p:nvSpPr>
        <p:spPr bwMode="auto">
          <a:xfrm flipV="1">
            <a:off x="4752954" y="3691429"/>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39" name="Line 111"/>
          <p:cNvSpPr>
            <a:spLocks noChangeShapeType="1"/>
          </p:cNvSpPr>
          <p:nvPr/>
        </p:nvSpPr>
        <p:spPr bwMode="auto">
          <a:xfrm flipV="1">
            <a:off x="4889479"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0" name="Line 112"/>
          <p:cNvSpPr>
            <a:spLocks noChangeShapeType="1"/>
          </p:cNvSpPr>
          <p:nvPr/>
        </p:nvSpPr>
        <p:spPr bwMode="auto">
          <a:xfrm flipV="1">
            <a:off x="489265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1" name="Line 113"/>
          <p:cNvSpPr>
            <a:spLocks noChangeShapeType="1"/>
          </p:cNvSpPr>
          <p:nvPr/>
        </p:nvSpPr>
        <p:spPr bwMode="auto">
          <a:xfrm flipV="1">
            <a:off x="500060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2" name="Line 114"/>
          <p:cNvSpPr>
            <a:spLocks noChangeShapeType="1"/>
          </p:cNvSpPr>
          <p:nvPr/>
        </p:nvSpPr>
        <p:spPr bwMode="auto">
          <a:xfrm flipV="1">
            <a:off x="501965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3" name="Line 115"/>
          <p:cNvSpPr>
            <a:spLocks noChangeShapeType="1"/>
          </p:cNvSpPr>
          <p:nvPr/>
        </p:nvSpPr>
        <p:spPr bwMode="auto">
          <a:xfrm flipV="1">
            <a:off x="504505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4" name="Line 116"/>
          <p:cNvSpPr>
            <a:spLocks noChangeShapeType="1"/>
          </p:cNvSpPr>
          <p:nvPr/>
        </p:nvSpPr>
        <p:spPr bwMode="auto">
          <a:xfrm flipV="1">
            <a:off x="5057754" y="3726355"/>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5" name="Line 117"/>
          <p:cNvSpPr>
            <a:spLocks noChangeShapeType="1"/>
          </p:cNvSpPr>
          <p:nvPr/>
        </p:nvSpPr>
        <p:spPr bwMode="auto">
          <a:xfrm flipV="1">
            <a:off x="508950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6" name="Line 118"/>
          <p:cNvSpPr>
            <a:spLocks noChangeShapeType="1"/>
          </p:cNvSpPr>
          <p:nvPr/>
        </p:nvSpPr>
        <p:spPr bwMode="auto">
          <a:xfrm flipV="1">
            <a:off x="51180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7" name="Line 119"/>
          <p:cNvSpPr>
            <a:spLocks noChangeShapeType="1"/>
          </p:cNvSpPr>
          <p:nvPr/>
        </p:nvSpPr>
        <p:spPr bwMode="auto">
          <a:xfrm flipV="1">
            <a:off x="512125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8" name="Line 120"/>
          <p:cNvSpPr>
            <a:spLocks noChangeShapeType="1"/>
          </p:cNvSpPr>
          <p:nvPr/>
        </p:nvSpPr>
        <p:spPr bwMode="auto">
          <a:xfrm flipV="1">
            <a:off x="515935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49" name="Line 121"/>
          <p:cNvSpPr>
            <a:spLocks noChangeShapeType="1"/>
          </p:cNvSpPr>
          <p:nvPr/>
        </p:nvSpPr>
        <p:spPr bwMode="auto">
          <a:xfrm flipV="1">
            <a:off x="519110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0" name="Line 122"/>
          <p:cNvSpPr>
            <a:spLocks noChangeShapeType="1"/>
          </p:cNvSpPr>
          <p:nvPr/>
        </p:nvSpPr>
        <p:spPr bwMode="auto">
          <a:xfrm flipV="1">
            <a:off x="51942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1" name="Line 123"/>
          <p:cNvSpPr>
            <a:spLocks noChangeShapeType="1"/>
          </p:cNvSpPr>
          <p:nvPr/>
        </p:nvSpPr>
        <p:spPr bwMode="auto">
          <a:xfrm flipV="1">
            <a:off x="519745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4" name="Line 124"/>
          <p:cNvSpPr>
            <a:spLocks noChangeShapeType="1"/>
          </p:cNvSpPr>
          <p:nvPr/>
        </p:nvSpPr>
        <p:spPr bwMode="auto">
          <a:xfrm flipV="1">
            <a:off x="52196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5" name="Line 125"/>
          <p:cNvSpPr>
            <a:spLocks noChangeShapeType="1"/>
          </p:cNvSpPr>
          <p:nvPr/>
        </p:nvSpPr>
        <p:spPr bwMode="auto">
          <a:xfrm flipV="1">
            <a:off x="52323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6" name="Line 126"/>
          <p:cNvSpPr>
            <a:spLocks noChangeShapeType="1"/>
          </p:cNvSpPr>
          <p:nvPr/>
        </p:nvSpPr>
        <p:spPr bwMode="auto">
          <a:xfrm flipV="1">
            <a:off x="52450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7" name="Line 127"/>
          <p:cNvSpPr>
            <a:spLocks noChangeShapeType="1"/>
          </p:cNvSpPr>
          <p:nvPr/>
        </p:nvSpPr>
        <p:spPr bwMode="auto">
          <a:xfrm flipV="1">
            <a:off x="52577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8" name="Line 128"/>
          <p:cNvSpPr>
            <a:spLocks noChangeShapeType="1"/>
          </p:cNvSpPr>
          <p:nvPr/>
        </p:nvSpPr>
        <p:spPr bwMode="auto">
          <a:xfrm flipV="1">
            <a:off x="526730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59" name="Line 129"/>
          <p:cNvSpPr>
            <a:spLocks noChangeShapeType="1"/>
          </p:cNvSpPr>
          <p:nvPr/>
        </p:nvSpPr>
        <p:spPr bwMode="auto">
          <a:xfrm flipV="1">
            <a:off x="52704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0" name="Line 130"/>
          <p:cNvSpPr>
            <a:spLocks noChangeShapeType="1"/>
          </p:cNvSpPr>
          <p:nvPr/>
        </p:nvSpPr>
        <p:spPr bwMode="auto">
          <a:xfrm flipV="1">
            <a:off x="5299054"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1" name="Line 131"/>
          <p:cNvSpPr>
            <a:spLocks noChangeShapeType="1"/>
          </p:cNvSpPr>
          <p:nvPr/>
        </p:nvSpPr>
        <p:spPr bwMode="auto">
          <a:xfrm flipV="1">
            <a:off x="534667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2" name="Line 132"/>
          <p:cNvSpPr>
            <a:spLocks noChangeShapeType="1"/>
          </p:cNvSpPr>
          <p:nvPr/>
        </p:nvSpPr>
        <p:spPr bwMode="auto">
          <a:xfrm flipV="1">
            <a:off x="5454629" y="40914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3" name="Line 133"/>
          <p:cNvSpPr>
            <a:spLocks noChangeShapeType="1"/>
          </p:cNvSpPr>
          <p:nvPr/>
        </p:nvSpPr>
        <p:spPr bwMode="auto">
          <a:xfrm flipV="1">
            <a:off x="5480029" y="40914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4" name="Line 134"/>
          <p:cNvSpPr>
            <a:spLocks noChangeShapeType="1"/>
          </p:cNvSpPr>
          <p:nvPr/>
        </p:nvSpPr>
        <p:spPr bwMode="auto">
          <a:xfrm flipV="1">
            <a:off x="5543529" y="409148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5" name="Line 176"/>
          <p:cNvSpPr>
            <a:spLocks noChangeShapeType="1"/>
          </p:cNvSpPr>
          <p:nvPr/>
        </p:nvSpPr>
        <p:spPr bwMode="auto">
          <a:xfrm flipV="1">
            <a:off x="5429229" y="38184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6" name="Line 177"/>
          <p:cNvSpPr>
            <a:spLocks noChangeShapeType="1"/>
          </p:cNvSpPr>
          <p:nvPr/>
        </p:nvSpPr>
        <p:spPr bwMode="auto">
          <a:xfrm flipV="1">
            <a:off x="4543404" y="3532679"/>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7" name="Line 178"/>
          <p:cNvSpPr>
            <a:spLocks noChangeShapeType="1"/>
          </p:cNvSpPr>
          <p:nvPr/>
        </p:nvSpPr>
        <p:spPr bwMode="auto">
          <a:xfrm flipV="1">
            <a:off x="4537054" y="3500930"/>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8" name="Line 180"/>
          <p:cNvSpPr>
            <a:spLocks noChangeShapeType="1"/>
          </p:cNvSpPr>
          <p:nvPr/>
        </p:nvSpPr>
        <p:spPr bwMode="auto">
          <a:xfrm>
            <a:off x="4537054" y="3526330"/>
            <a:ext cx="1905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69" name="Line 181"/>
          <p:cNvSpPr>
            <a:spLocks noChangeShapeType="1"/>
          </p:cNvSpPr>
          <p:nvPr/>
        </p:nvSpPr>
        <p:spPr bwMode="auto">
          <a:xfrm>
            <a:off x="4508480" y="3497755"/>
            <a:ext cx="28575"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70" name="Line 183"/>
          <p:cNvSpPr>
            <a:spLocks noChangeShapeType="1"/>
          </p:cNvSpPr>
          <p:nvPr/>
        </p:nvSpPr>
        <p:spPr bwMode="auto">
          <a:xfrm>
            <a:off x="4673579" y="3678730"/>
            <a:ext cx="1905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471" name="Freeform 57"/>
          <p:cNvSpPr>
            <a:spLocks/>
          </p:cNvSpPr>
          <p:nvPr/>
        </p:nvSpPr>
        <p:spPr bwMode="auto">
          <a:xfrm>
            <a:off x="2385991" y="2161080"/>
            <a:ext cx="2992438" cy="2298700"/>
          </a:xfrm>
          <a:custGeom>
            <a:avLst/>
            <a:gdLst>
              <a:gd name="T0" fmla="*/ 1759 w 1885"/>
              <a:gd name="T1" fmla="*/ 1448 h 1448"/>
              <a:gd name="T2" fmla="*/ 1563 w 1885"/>
              <a:gd name="T3" fmla="*/ 1402 h 1448"/>
              <a:gd name="T4" fmla="*/ 1507 w 1885"/>
              <a:gd name="T5" fmla="*/ 1358 h 1448"/>
              <a:gd name="T6" fmla="*/ 1465 w 1885"/>
              <a:gd name="T7" fmla="*/ 1322 h 1448"/>
              <a:gd name="T8" fmla="*/ 1429 w 1885"/>
              <a:gd name="T9" fmla="*/ 1284 h 1448"/>
              <a:gd name="T10" fmla="*/ 1371 w 1885"/>
              <a:gd name="T11" fmla="*/ 1254 h 1448"/>
              <a:gd name="T12" fmla="*/ 1357 w 1885"/>
              <a:gd name="T13" fmla="*/ 1254 h 1448"/>
              <a:gd name="T14" fmla="*/ 1321 w 1885"/>
              <a:gd name="T15" fmla="*/ 1218 h 1448"/>
              <a:gd name="T16" fmla="*/ 1311 w 1885"/>
              <a:gd name="T17" fmla="*/ 1186 h 1448"/>
              <a:gd name="T18" fmla="*/ 1265 w 1885"/>
              <a:gd name="T19" fmla="*/ 1150 h 1448"/>
              <a:gd name="T20" fmla="*/ 1251 w 1885"/>
              <a:gd name="T21" fmla="*/ 1118 h 1448"/>
              <a:gd name="T22" fmla="*/ 1189 w 1885"/>
              <a:gd name="T23" fmla="*/ 1082 h 1448"/>
              <a:gd name="T24" fmla="*/ 1151 w 1885"/>
              <a:gd name="T25" fmla="*/ 1050 h 1448"/>
              <a:gd name="T26" fmla="*/ 1069 w 1885"/>
              <a:gd name="T27" fmla="*/ 1018 h 1448"/>
              <a:gd name="T28" fmla="*/ 1043 w 1885"/>
              <a:gd name="T29" fmla="*/ 982 h 1448"/>
              <a:gd name="T30" fmla="*/ 1017 w 1885"/>
              <a:gd name="T31" fmla="*/ 950 h 1448"/>
              <a:gd name="T32" fmla="*/ 935 w 1885"/>
              <a:gd name="T33" fmla="*/ 914 h 1448"/>
              <a:gd name="T34" fmla="*/ 859 w 1885"/>
              <a:gd name="T35" fmla="*/ 882 h 1448"/>
              <a:gd name="T36" fmla="*/ 837 w 1885"/>
              <a:gd name="T37" fmla="*/ 846 h 1448"/>
              <a:gd name="T38" fmla="*/ 794 w 1885"/>
              <a:gd name="T39" fmla="*/ 814 h 1448"/>
              <a:gd name="T40" fmla="*/ 786 w 1885"/>
              <a:gd name="T41" fmla="*/ 778 h 1448"/>
              <a:gd name="T42" fmla="*/ 772 w 1885"/>
              <a:gd name="T43" fmla="*/ 746 h 1448"/>
              <a:gd name="T44" fmla="*/ 766 w 1885"/>
              <a:gd name="T45" fmla="*/ 716 h 1448"/>
              <a:gd name="T46" fmla="*/ 740 w 1885"/>
              <a:gd name="T47" fmla="*/ 680 h 1448"/>
              <a:gd name="T48" fmla="*/ 660 w 1885"/>
              <a:gd name="T49" fmla="*/ 648 h 1448"/>
              <a:gd name="T50" fmla="*/ 622 w 1885"/>
              <a:gd name="T51" fmla="*/ 580 h 1448"/>
              <a:gd name="T52" fmla="*/ 622 w 1885"/>
              <a:gd name="T53" fmla="*/ 548 h 1448"/>
              <a:gd name="T54" fmla="*/ 582 w 1885"/>
              <a:gd name="T55" fmla="*/ 516 h 1448"/>
              <a:gd name="T56" fmla="*/ 578 w 1885"/>
              <a:gd name="T57" fmla="*/ 484 h 1448"/>
              <a:gd name="T58" fmla="*/ 576 w 1885"/>
              <a:gd name="T59" fmla="*/ 448 h 1448"/>
              <a:gd name="T60" fmla="*/ 570 w 1885"/>
              <a:gd name="T61" fmla="*/ 384 h 1448"/>
              <a:gd name="T62" fmla="*/ 516 w 1885"/>
              <a:gd name="T63" fmla="*/ 354 h 1448"/>
              <a:gd name="T64" fmla="*/ 454 w 1885"/>
              <a:gd name="T65" fmla="*/ 318 h 1448"/>
              <a:gd name="T66" fmla="*/ 396 w 1885"/>
              <a:gd name="T67" fmla="*/ 286 h 1448"/>
              <a:gd name="T68" fmla="*/ 392 w 1885"/>
              <a:gd name="T69" fmla="*/ 254 h 1448"/>
              <a:gd name="T70" fmla="*/ 356 w 1885"/>
              <a:gd name="T71" fmla="*/ 222 h 1448"/>
              <a:gd name="T72" fmla="*/ 278 w 1885"/>
              <a:gd name="T73" fmla="*/ 190 h 1448"/>
              <a:gd name="T74" fmla="*/ 248 w 1885"/>
              <a:gd name="T75" fmla="*/ 154 h 1448"/>
              <a:gd name="T76" fmla="*/ 232 w 1885"/>
              <a:gd name="T77" fmla="*/ 128 h 1448"/>
              <a:gd name="T78" fmla="*/ 210 w 1885"/>
              <a:gd name="T79" fmla="*/ 96 h 1448"/>
              <a:gd name="T80" fmla="*/ 200 w 1885"/>
              <a:gd name="T81" fmla="*/ 64 h 1448"/>
              <a:gd name="T82" fmla="*/ 194 w 1885"/>
              <a:gd name="T83" fmla="*/ 32 h 1448"/>
              <a:gd name="T84" fmla="*/ 88 w 1885"/>
              <a:gd name="T85" fmla="*/ 32 h 1448"/>
              <a:gd name="T86" fmla="*/ 0 w 1885"/>
              <a:gd name="T87" fmla="*/ 0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5" h="1448">
                <a:moveTo>
                  <a:pt x="1885" y="1448"/>
                </a:moveTo>
                <a:lnTo>
                  <a:pt x="1759" y="1448"/>
                </a:lnTo>
                <a:lnTo>
                  <a:pt x="1563" y="1448"/>
                </a:lnTo>
                <a:lnTo>
                  <a:pt x="1563" y="1402"/>
                </a:lnTo>
                <a:lnTo>
                  <a:pt x="1507" y="1402"/>
                </a:lnTo>
                <a:lnTo>
                  <a:pt x="1507" y="1358"/>
                </a:lnTo>
                <a:lnTo>
                  <a:pt x="1465" y="1358"/>
                </a:lnTo>
                <a:lnTo>
                  <a:pt x="1465" y="1322"/>
                </a:lnTo>
                <a:lnTo>
                  <a:pt x="1429" y="1322"/>
                </a:lnTo>
                <a:lnTo>
                  <a:pt x="1429" y="1284"/>
                </a:lnTo>
                <a:lnTo>
                  <a:pt x="1371" y="1284"/>
                </a:lnTo>
                <a:lnTo>
                  <a:pt x="1371" y="1254"/>
                </a:lnTo>
                <a:lnTo>
                  <a:pt x="1369" y="1254"/>
                </a:lnTo>
                <a:lnTo>
                  <a:pt x="1357" y="1254"/>
                </a:lnTo>
                <a:lnTo>
                  <a:pt x="1357" y="1218"/>
                </a:lnTo>
                <a:lnTo>
                  <a:pt x="1321" y="1218"/>
                </a:lnTo>
                <a:lnTo>
                  <a:pt x="1321" y="1186"/>
                </a:lnTo>
                <a:lnTo>
                  <a:pt x="1311" y="1186"/>
                </a:lnTo>
                <a:lnTo>
                  <a:pt x="1311" y="1150"/>
                </a:lnTo>
                <a:lnTo>
                  <a:pt x="1265" y="1150"/>
                </a:lnTo>
                <a:lnTo>
                  <a:pt x="1265" y="1118"/>
                </a:lnTo>
                <a:lnTo>
                  <a:pt x="1251" y="1118"/>
                </a:lnTo>
                <a:lnTo>
                  <a:pt x="1251" y="1082"/>
                </a:lnTo>
                <a:lnTo>
                  <a:pt x="1189" y="1082"/>
                </a:lnTo>
                <a:lnTo>
                  <a:pt x="1189" y="1050"/>
                </a:lnTo>
                <a:lnTo>
                  <a:pt x="1151" y="1050"/>
                </a:lnTo>
                <a:lnTo>
                  <a:pt x="1151" y="1018"/>
                </a:lnTo>
                <a:lnTo>
                  <a:pt x="1069" y="1018"/>
                </a:lnTo>
                <a:lnTo>
                  <a:pt x="1069" y="982"/>
                </a:lnTo>
                <a:lnTo>
                  <a:pt x="1043" y="982"/>
                </a:lnTo>
                <a:lnTo>
                  <a:pt x="1043" y="950"/>
                </a:lnTo>
                <a:lnTo>
                  <a:pt x="1017" y="950"/>
                </a:lnTo>
                <a:lnTo>
                  <a:pt x="1017" y="914"/>
                </a:lnTo>
                <a:lnTo>
                  <a:pt x="935" y="914"/>
                </a:lnTo>
                <a:lnTo>
                  <a:pt x="935" y="882"/>
                </a:lnTo>
                <a:lnTo>
                  <a:pt x="859" y="882"/>
                </a:lnTo>
                <a:lnTo>
                  <a:pt x="859" y="846"/>
                </a:lnTo>
                <a:lnTo>
                  <a:pt x="837" y="846"/>
                </a:lnTo>
                <a:lnTo>
                  <a:pt x="837" y="814"/>
                </a:lnTo>
                <a:lnTo>
                  <a:pt x="794" y="814"/>
                </a:lnTo>
                <a:lnTo>
                  <a:pt x="794" y="778"/>
                </a:lnTo>
                <a:lnTo>
                  <a:pt x="786" y="778"/>
                </a:lnTo>
                <a:lnTo>
                  <a:pt x="786" y="746"/>
                </a:lnTo>
                <a:lnTo>
                  <a:pt x="772" y="746"/>
                </a:lnTo>
                <a:lnTo>
                  <a:pt x="772" y="716"/>
                </a:lnTo>
                <a:lnTo>
                  <a:pt x="766" y="716"/>
                </a:lnTo>
                <a:lnTo>
                  <a:pt x="766" y="680"/>
                </a:lnTo>
                <a:lnTo>
                  <a:pt x="740" y="680"/>
                </a:lnTo>
                <a:lnTo>
                  <a:pt x="740" y="648"/>
                </a:lnTo>
                <a:lnTo>
                  <a:pt x="660" y="648"/>
                </a:lnTo>
                <a:lnTo>
                  <a:pt x="660" y="580"/>
                </a:lnTo>
                <a:lnTo>
                  <a:pt x="622" y="580"/>
                </a:lnTo>
                <a:lnTo>
                  <a:pt x="622" y="578"/>
                </a:lnTo>
                <a:lnTo>
                  <a:pt x="622" y="548"/>
                </a:lnTo>
                <a:lnTo>
                  <a:pt x="582" y="548"/>
                </a:lnTo>
                <a:lnTo>
                  <a:pt x="582" y="516"/>
                </a:lnTo>
                <a:lnTo>
                  <a:pt x="578" y="516"/>
                </a:lnTo>
                <a:lnTo>
                  <a:pt x="578" y="484"/>
                </a:lnTo>
                <a:lnTo>
                  <a:pt x="576" y="484"/>
                </a:lnTo>
                <a:lnTo>
                  <a:pt x="576" y="448"/>
                </a:lnTo>
                <a:lnTo>
                  <a:pt x="570" y="448"/>
                </a:lnTo>
                <a:lnTo>
                  <a:pt x="570" y="384"/>
                </a:lnTo>
                <a:lnTo>
                  <a:pt x="516" y="384"/>
                </a:lnTo>
                <a:lnTo>
                  <a:pt x="516" y="354"/>
                </a:lnTo>
                <a:lnTo>
                  <a:pt x="454" y="354"/>
                </a:lnTo>
                <a:lnTo>
                  <a:pt x="454" y="318"/>
                </a:lnTo>
                <a:lnTo>
                  <a:pt x="396" y="318"/>
                </a:lnTo>
                <a:lnTo>
                  <a:pt x="396" y="286"/>
                </a:lnTo>
                <a:lnTo>
                  <a:pt x="392" y="286"/>
                </a:lnTo>
                <a:lnTo>
                  <a:pt x="392" y="254"/>
                </a:lnTo>
                <a:lnTo>
                  <a:pt x="356" y="254"/>
                </a:lnTo>
                <a:lnTo>
                  <a:pt x="356" y="222"/>
                </a:lnTo>
                <a:lnTo>
                  <a:pt x="278" y="222"/>
                </a:lnTo>
                <a:lnTo>
                  <a:pt x="278" y="190"/>
                </a:lnTo>
                <a:lnTo>
                  <a:pt x="248" y="190"/>
                </a:lnTo>
                <a:lnTo>
                  <a:pt x="248" y="154"/>
                </a:lnTo>
                <a:lnTo>
                  <a:pt x="232" y="154"/>
                </a:lnTo>
                <a:lnTo>
                  <a:pt x="232" y="128"/>
                </a:lnTo>
                <a:lnTo>
                  <a:pt x="210" y="128"/>
                </a:lnTo>
                <a:lnTo>
                  <a:pt x="210" y="96"/>
                </a:lnTo>
                <a:lnTo>
                  <a:pt x="200" y="96"/>
                </a:lnTo>
                <a:lnTo>
                  <a:pt x="200" y="64"/>
                </a:lnTo>
                <a:lnTo>
                  <a:pt x="194" y="64"/>
                </a:lnTo>
                <a:lnTo>
                  <a:pt x="194" y="32"/>
                </a:lnTo>
                <a:lnTo>
                  <a:pt x="92" y="32"/>
                </a:lnTo>
                <a:lnTo>
                  <a:pt x="88" y="32"/>
                </a:lnTo>
                <a:lnTo>
                  <a:pt x="88" y="0"/>
                </a:lnTo>
                <a:lnTo>
                  <a:pt x="0" y="0"/>
                </a:lnTo>
              </a:path>
            </a:pathLst>
          </a:custGeom>
          <a:noFill/>
          <a:ln w="28575"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554" name="TextBox 553"/>
          <p:cNvSpPr txBox="1"/>
          <p:nvPr/>
        </p:nvSpPr>
        <p:spPr>
          <a:xfrm>
            <a:off x="2123555" y="5776820"/>
            <a:ext cx="3894493"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0070C0"/>
                </a:solidFill>
                <a:cs typeface="Arial" charset="0"/>
              </a:rPr>
              <a:t>	112	108	105	102	96	93	83	80	72	62	58	51	34	30	21	6	1	0</a:t>
            </a:r>
          </a:p>
        </p:txBody>
      </p:sp>
      <p:sp>
        <p:nvSpPr>
          <p:cNvPr id="555" name="TextBox 554"/>
          <p:cNvSpPr txBox="1"/>
          <p:nvPr/>
        </p:nvSpPr>
        <p:spPr>
          <a:xfrm>
            <a:off x="2123555" y="5962230"/>
            <a:ext cx="3894493"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FF0000"/>
                </a:solidFill>
                <a:cs typeface="Arial" charset="0"/>
              </a:rPr>
              <a:t>	57	55	50	46	43	37	33	27	25	22	20	16	10	6	1	1	0	0</a:t>
            </a:r>
          </a:p>
        </p:txBody>
      </p:sp>
      <p:sp>
        <p:nvSpPr>
          <p:cNvPr id="556" name="TextBox 555"/>
          <p:cNvSpPr txBox="1"/>
          <p:nvPr/>
        </p:nvSpPr>
        <p:spPr>
          <a:xfrm>
            <a:off x="1635397" y="5776820"/>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0070C0"/>
                </a:solidFill>
                <a:cs typeface="Arial" charset="0"/>
              </a:rPr>
              <a:t>Afatinib</a:t>
            </a:r>
          </a:p>
        </p:txBody>
      </p:sp>
      <p:sp>
        <p:nvSpPr>
          <p:cNvPr id="557" name="TextBox 556"/>
          <p:cNvSpPr txBox="1"/>
          <p:nvPr/>
        </p:nvSpPr>
        <p:spPr>
          <a:xfrm>
            <a:off x="1635397" y="5962230"/>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err="1">
                <a:solidFill>
                  <a:srgbClr val="FF0000"/>
                </a:solidFill>
                <a:cs typeface="Arial" charset="0"/>
              </a:rPr>
              <a:t>Cis</a:t>
            </a:r>
            <a:r>
              <a:rPr lang="en-GB" sz="800" dirty="0">
                <a:solidFill>
                  <a:srgbClr val="FF0000"/>
                </a:solidFill>
                <a:cs typeface="Arial" charset="0"/>
              </a:rPr>
              <a:t>/</a:t>
            </a:r>
            <a:r>
              <a:rPr lang="en-GB" sz="800" dirty="0" err="1">
                <a:solidFill>
                  <a:srgbClr val="FF0000"/>
                </a:solidFill>
                <a:cs typeface="Arial" charset="0"/>
              </a:rPr>
              <a:t>Pem</a:t>
            </a:r>
            <a:endParaRPr lang="en-GB" sz="800" dirty="0">
              <a:solidFill>
                <a:srgbClr val="FF0000"/>
              </a:solidFill>
              <a:cs typeface="Arial" charset="0"/>
            </a:endParaRPr>
          </a:p>
        </p:txBody>
      </p:sp>
      <p:sp>
        <p:nvSpPr>
          <p:cNvPr id="558" name="TextBox 557"/>
          <p:cNvSpPr txBox="1"/>
          <p:nvPr/>
        </p:nvSpPr>
        <p:spPr>
          <a:xfrm>
            <a:off x="1635396" y="5591549"/>
            <a:ext cx="1031876"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prstClr val="black"/>
                </a:solidFill>
                <a:cs typeface="Arial" charset="0"/>
              </a:rPr>
              <a:t>Số bệnh nhân </a:t>
            </a:r>
          </a:p>
        </p:txBody>
      </p:sp>
      <p:sp>
        <p:nvSpPr>
          <p:cNvPr id="561" name="Line 7"/>
          <p:cNvSpPr>
            <a:spLocks noChangeShapeType="1"/>
          </p:cNvSpPr>
          <p:nvPr/>
        </p:nvSpPr>
        <p:spPr bwMode="auto">
          <a:xfrm flipH="1">
            <a:off x="2281229" y="2151770"/>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2" name="Line 8"/>
          <p:cNvSpPr>
            <a:spLocks noChangeShapeType="1"/>
          </p:cNvSpPr>
          <p:nvPr/>
        </p:nvSpPr>
        <p:spPr bwMode="auto">
          <a:xfrm flipH="1">
            <a:off x="2281229" y="2710570"/>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3" name="Line 9"/>
          <p:cNvSpPr>
            <a:spLocks noChangeShapeType="1"/>
          </p:cNvSpPr>
          <p:nvPr/>
        </p:nvSpPr>
        <p:spPr bwMode="auto">
          <a:xfrm flipH="1">
            <a:off x="2281229" y="3272545"/>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4" name="Line 10"/>
          <p:cNvSpPr>
            <a:spLocks noChangeShapeType="1"/>
          </p:cNvSpPr>
          <p:nvPr/>
        </p:nvSpPr>
        <p:spPr bwMode="auto">
          <a:xfrm flipH="1">
            <a:off x="2281229" y="3831345"/>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5" name="Line 11"/>
          <p:cNvSpPr>
            <a:spLocks noChangeShapeType="1"/>
          </p:cNvSpPr>
          <p:nvPr/>
        </p:nvSpPr>
        <p:spPr bwMode="auto">
          <a:xfrm flipH="1">
            <a:off x="2281229" y="4390145"/>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1000" dirty="0">
              <a:solidFill>
                <a:prstClr val="black"/>
              </a:solidFill>
              <a:cs typeface="Arial" charset="0"/>
            </a:endParaRPr>
          </a:p>
        </p:txBody>
      </p:sp>
      <p:sp>
        <p:nvSpPr>
          <p:cNvPr id="566" name="Line 12"/>
          <p:cNvSpPr>
            <a:spLocks noChangeShapeType="1"/>
          </p:cNvSpPr>
          <p:nvPr/>
        </p:nvSpPr>
        <p:spPr bwMode="auto">
          <a:xfrm flipH="1">
            <a:off x="2281229" y="4948945"/>
            <a:ext cx="8890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67" name="Line 13"/>
          <p:cNvSpPr>
            <a:spLocks noChangeShapeType="1"/>
          </p:cNvSpPr>
          <p:nvPr/>
        </p:nvSpPr>
        <p:spPr bwMode="auto">
          <a:xfrm>
            <a:off x="2370129"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68" name="Line 14"/>
          <p:cNvSpPr>
            <a:spLocks noChangeShapeType="1"/>
          </p:cNvSpPr>
          <p:nvPr/>
        </p:nvSpPr>
        <p:spPr bwMode="auto">
          <a:xfrm>
            <a:off x="2566979"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69" name="Line 15"/>
          <p:cNvSpPr>
            <a:spLocks noChangeShapeType="1"/>
          </p:cNvSpPr>
          <p:nvPr/>
        </p:nvSpPr>
        <p:spPr bwMode="auto">
          <a:xfrm>
            <a:off x="2760654"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0" name="Line 16"/>
          <p:cNvSpPr>
            <a:spLocks noChangeShapeType="1"/>
          </p:cNvSpPr>
          <p:nvPr/>
        </p:nvSpPr>
        <p:spPr bwMode="auto">
          <a:xfrm>
            <a:off x="2957504"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1" name="Line 17"/>
          <p:cNvSpPr>
            <a:spLocks noChangeShapeType="1"/>
          </p:cNvSpPr>
          <p:nvPr/>
        </p:nvSpPr>
        <p:spPr bwMode="auto">
          <a:xfrm>
            <a:off x="3151179"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2" name="Line 18"/>
          <p:cNvSpPr>
            <a:spLocks noChangeShapeType="1"/>
          </p:cNvSpPr>
          <p:nvPr/>
        </p:nvSpPr>
        <p:spPr bwMode="auto">
          <a:xfrm>
            <a:off x="3348029"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3" name="Line 19"/>
          <p:cNvSpPr>
            <a:spLocks noChangeShapeType="1"/>
          </p:cNvSpPr>
          <p:nvPr/>
        </p:nvSpPr>
        <p:spPr bwMode="auto">
          <a:xfrm>
            <a:off x="3541704"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4" name="Line 20"/>
          <p:cNvSpPr>
            <a:spLocks noChangeShapeType="1"/>
          </p:cNvSpPr>
          <p:nvPr/>
        </p:nvSpPr>
        <p:spPr bwMode="auto">
          <a:xfrm>
            <a:off x="373696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5" name="Line 21"/>
          <p:cNvSpPr>
            <a:spLocks noChangeShapeType="1"/>
          </p:cNvSpPr>
          <p:nvPr/>
        </p:nvSpPr>
        <p:spPr bwMode="auto">
          <a:xfrm>
            <a:off x="393381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6" name="Line 22"/>
          <p:cNvSpPr>
            <a:spLocks noChangeShapeType="1"/>
          </p:cNvSpPr>
          <p:nvPr/>
        </p:nvSpPr>
        <p:spPr bwMode="auto">
          <a:xfrm>
            <a:off x="412749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7" name="Line 23"/>
          <p:cNvSpPr>
            <a:spLocks noChangeShapeType="1"/>
          </p:cNvSpPr>
          <p:nvPr/>
        </p:nvSpPr>
        <p:spPr bwMode="auto">
          <a:xfrm>
            <a:off x="432434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8" name="Line 24"/>
          <p:cNvSpPr>
            <a:spLocks noChangeShapeType="1"/>
          </p:cNvSpPr>
          <p:nvPr/>
        </p:nvSpPr>
        <p:spPr bwMode="auto">
          <a:xfrm>
            <a:off x="451801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79" name="Line 25"/>
          <p:cNvSpPr>
            <a:spLocks noChangeShapeType="1"/>
          </p:cNvSpPr>
          <p:nvPr/>
        </p:nvSpPr>
        <p:spPr bwMode="auto">
          <a:xfrm>
            <a:off x="471486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0" name="Line 26"/>
          <p:cNvSpPr>
            <a:spLocks noChangeShapeType="1"/>
          </p:cNvSpPr>
          <p:nvPr/>
        </p:nvSpPr>
        <p:spPr bwMode="auto">
          <a:xfrm>
            <a:off x="490854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1" name="Line 27"/>
          <p:cNvSpPr>
            <a:spLocks noChangeShapeType="1"/>
          </p:cNvSpPr>
          <p:nvPr/>
        </p:nvSpPr>
        <p:spPr bwMode="auto">
          <a:xfrm>
            <a:off x="510539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2" name="Line 28"/>
          <p:cNvSpPr>
            <a:spLocks noChangeShapeType="1"/>
          </p:cNvSpPr>
          <p:nvPr/>
        </p:nvSpPr>
        <p:spPr bwMode="auto">
          <a:xfrm>
            <a:off x="530224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3" name="Line 29"/>
          <p:cNvSpPr>
            <a:spLocks noChangeShapeType="1"/>
          </p:cNvSpPr>
          <p:nvPr/>
        </p:nvSpPr>
        <p:spPr bwMode="auto">
          <a:xfrm>
            <a:off x="549591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4" name="Line 30"/>
          <p:cNvSpPr>
            <a:spLocks noChangeShapeType="1"/>
          </p:cNvSpPr>
          <p:nvPr/>
        </p:nvSpPr>
        <p:spPr bwMode="auto">
          <a:xfrm>
            <a:off x="569276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sz="900" dirty="0">
              <a:solidFill>
                <a:prstClr val="black"/>
              </a:solidFill>
              <a:cs typeface="Arial" charset="0"/>
            </a:endParaRPr>
          </a:p>
        </p:txBody>
      </p:sp>
      <p:sp>
        <p:nvSpPr>
          <p:cNvPr id="585" name="Freeform 6"/>
          <p:cNvSpPr>
            <a:spLocks/>
          </p:cNvSpPr>
          <p:nvPr/>
        </p:nvSpPr>
        <p:spPr bwMode="auto">
          <a:xfrm>
            <a:off x="2370130" y="2139071"/>
            <a:ext cx="3328707" cy="2809875"/>
          </a:xfrm>
          <a:custGeom>
            <a:avLst/>
            <a:gdLst>
              <a:gd name="T0" fmla="*/ 0 w 2101"/>
              <a:gd name="T1" fmla="*/ 0 h 1770"/>
              <a:gd name="T2" fmla="*/ 0 w 2101"/>
              <a:gd name="T3" fmla="*/ 1770 h 1770"/>
              <a:gd name="T4" fmla="*/ 2101 w 2101"/>
              <a:gd name="T5" fmla="*/ 1770 h 1770"/>
            </a:gdLst>
            <a:ahLst/>
            <a:cxnLst>
              <a:cxn ang="0">
                <a:pos x="T0" y="T1"/>
              </a:cxn>
              <a:cxn ang="0">
                <a:pos x="T2" y="T3"/>
              </a:cxn>
              <a:cxn ang="0">
                <a:pos x="T4" y="T5"/>
              </a:cxn>
            </a:cxnLst>
            <a:rect l="0" t="0" r="r" b="b"/>
            <a:pathLst>
              <a:path w="2101" h="1770">
                <a:moveTo>
                  <a:pt x="0" y="0"/>
                </a:moveTo>
                <a:lnTo>
                  <a:pt x="0" y="1770"/>
                </a:lnTo>
                <a:lnTo>
                  <a:pt x="2101" y="1770"/>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586" name="TextBox 585"/>
          <p:cNvSpPr txBox="1"/>
          <p:nvPr/>
        </p:nvSpPr>
        <p:spPr>
          <a:xfrm>
            <a:off x="1975951" y="2027240"/>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1,0</a:t>
            </a:r>
          </a:p>
        </p:txBody>
      </p:sp>
      <p:sp>
        <p:nvSpPr>
          <p:cNvPr id="587" name="TextBox 586"/>
          <p:cNvSpPr txBox="1"/>
          <p:nvPr/>
        </p:nvSpPr>
        <p:spPr>
          <a:xfrm>
            <a:off x="1975951" y="2586040"/>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0,8</a:t>
            </a:r>
          </a:p>
        </p:txBody>
      </p:sp>
      <p:sp>
        <p:nvSpPr>
          <p:cNvPr id="588" name="TextBox 587"/>
          <p:cNvSpPr txBox="1"/>
          <p:nvPr/>
        </p:nvSpPr>
        <p:spPr>
          <a:xfrm>
            <a:off x="1975951" y="3148015"/>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0,6</a:t>
            </a:r>
          </a:p>
        </p:txBody>
      </p:sp>
      <p:sp>
        <p:nvSpPr>
          <p:cNvPr id="589" name="TextBox 588"/>
          <p:cNvSpPr txBox="1"/>
          <p:nvPr/>
        </p:nvSpPr>
        <p:spPr>
          <a:xfrm>
            <a:off x="1975951" y="3706815"/>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0,4</a:t>
            </a:r>
          </a:p>
        </p:txBody>
      </p:sp>
      <p:sp>
        <p:nvSpPr>
          <p:cNvPr id="590" name="TextBox 589"/>
          <p:cNvSpPr txBox="1"/>
          <p:nvPr/>
        </p:nvSpPr>
        <p:spPr>
          <a:xfrm>
            <a:off x="1975951" y="4267202"/>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0,2</a:t>
            </a:r>
          </a:p>
        </p:txBody>
      </p:sp>
      <p:sp>
        <p:nvSpPr>
          <p:cNvPr id="591" name="TextBox 590"/>
          <p:cNvSpPr txBox="1"/>
          <p:nvPr/>
        </p:nvSpPr>
        <p:spPr>
          <a:xfrm>
            <a:off x="2072131" y="4824415"/>
            <a:ext cx="24878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a:t>
            </a:r>
          </a:p>
        </p:txBody>
      </p:sp>
      <p:sp>
        <p:nvSpPr>
          <p:cNvPr id="592" name="TextBox 591"/>
          <p:cNvSpPr txBox="1"/>
          <p:nvPr/>
        </p:nvSpPr>
        <p:spPr>
          <a:xfrm rot="16200000">
            <a:off x="429468" y="3442760"/>
            <a:ext cx="2855913" cy="246221"/>
          </a:xfrm>
          <a:prstGeom prst="rect">
            <a:avLst/>
          </a:prstGeom>
          <a:noFill/>
        </p:spPr>
        <p:txBody>
          <a:bodyPr wrap="square" rtlCol="0">
            <a:spAutoFit/>
          </a:bodyPr>
          <a:lstStyle/>
          <a:p>
            <a:pPr algn="ctr" fontAlgn="base">
              <a:spcBef>
                <a:spcPct val="0"/>
              </a:spcBef>
              <a:spcAft>
                <a:spcPct val="0"/>
              </a:spcAft>
            </a:pPr>
            <a:r>
              <a:rPr lang="en-US" sz="1000" dirty="0">
                <a:solidFill>
                  <a:prstClr val="black"/>
                </a:solidFill>
              </a:rPr>
              <a:t>Khả năng OS ước đoán</a:t>
            </a:r>
          </a:p>
        </p:txBody>
      </p:sp>
      <p:sp>
        <p:nvSpPr>
          <p:cNvPr id="593" name="TextBox 592"/>
          <p:cNvSpPr txBox="1"/>
          <p:nvPr/>
        </p:nvSpPr>
        <p:spPr>
          <a:xfrm>
            <a:off x="2121985" y="5020789"/>
            <a:ext cx="3894493" cy="230832"/>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900" dirty="0">
                <a:solidFill>
                  <a:prstClr val="black"/>
                </a:solidFill>
                <a:cs typeface="Arial" charset="0"/>
              </a:rPr>
              <a:t>	0	3	6	9	12	15	18	21	24	27	30	33	36	39	42	45	48	51</a:t>
            </a:r>
          </a:p>
        </p:txBody>
      </p:sp>
      <p:sp>
        <p:nvSpPr>
          <p:cNvPr id="594" name="TextBox 593"/>
          <p:cNvSpPr txBox="1"/>
          <p:nvPr/>
        </p:nvSpPr>
        <p:spPr>
          <a:xfrm>
            <a:off x="2352381" y="5235456"/>
            <a:ext cx="3340387" cy="246221"/>
          </a:xfrm>
          <a:prstGeom prst="rect">
            <a:avLst/>
          </a:prstGeom>
          <a:noFill/>
        </p:spPr>
        <p:txBody>
          <a:bodyPr wrap="square" rtlCol="0">
            <a:spAutoFit/>
          </a:bodyPr>
          <a:lstStyle/>
          <a:p>
            <a:pPr algn="ctr" defTabSz="457200" fontAlgn="base">
              <a:spcBef>
                <a:spcPct val="0"/>
              </a:spcBef>
              <a:spcAft>
                <a:spcPct val="0"/>
              </a:spcAft>
            </a:pPr>
            <a:r>
              <a:rPr lang="en-GB" sz="1000" dirty="0">
                <a:solidFill>
                  <a:prstClr val="black"/>
                </a:solidFill>
                <a:cs typeface="Arial" charset="0"/>
              </a:rPr>
              <a:t>Thời gian (tháng)</a:t>
            </a:r>
          </a:p>
        </p:txBody>
      </p:sp>
      <p:sp>
        <p:nvSpPr>
          <p:cNvPr id="222" name="Round Same Side Corner Rectangle 221"/>
          <p:cNvSpPr/>
          <p:nvPr/>
        </p:nvSpPr>
        <p:spPr>
          <a:xfrm>
            <a:off x="3836035" y="1894089"/>
            <a:ext cx="2169339" cy="385839"/>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a:solidFill>
                <a:prstClr val="white"/>
              </a:solidFill>
            </a:endParaRPr>
          </a:p>
        </p:txBody>
      </p:sp>
      <p:sp>
        <p:nvSpPr>
          <p:cNvPr id="223" name="Round Same Side Corner Rectangle 222"/>
          <p:cNvSpPr/>
          <p:nvPr/>
        </p:nvSpPr>
        <p:spPr>
          <a:xfrm rot="10800000">
            <a:off x="3844503" y="2279924"/>
            <a:ext cx="2160869" cy="655521"/>
          </a:xfrm>
          <a:prstGeom prst="round2SameRect">
            <a:avLst>
              <a:gd name="adj1" fmla="val 20976"/>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a:solidFill>
                  <a:prstClr val="white"/>
                </a:solidFill>
              </a:rPr>
              <a:t>PFS in overall population</a:t>
            </a:r>
            <a:endParaRPr lang="de-DE" altLang="en-US" sz="1400" b="1" baseline="30000">
              <a:solidFill>
                <a:prstClr val="white"/>
              </a:solidFill>
            </a:endParaRPr>
          </a:p>
        </p:txBody>
      </p:sp>
      <p:graphicFrame>
        <p:nvGraphicFramePr>
          <p:cNvPr id="224" name="Table 223"/>
          <p:cNvGraphicFramePr>
            <a:graphicFrameLocks noGrp="1"/>
          </p:cNvGraphicFramePr>
          <p:nvPr/>
        </p:nvGraphicFramePr>
        <p:xfrm>
          <a:off x="3870682" y="1958924"/>
          <a:ext cx="2157200" cy="987552"/>
        </p:xfrm>
        <a:graphic>
          <a:graphicData uri="http://schemas.openxmlformats.org/drawingml/2006/table">
            <a:tbl>
              <a:tblPr/>
              <a:tblGrid>
                <a:gridCol w="818126">
                  <a:extLst>
                    <a:ext uri="{9D8B030D-6E8A-4147-A177-3AD203B41FA5}">
                      <a16:colId xmlns:a16="http://schemas.microsoft.com/office/drawing/2014/main" val="20000"/>
                    </a:ext>
                  </a:extLst>
                </a:gridCol>
                <a:gridCol w="596148">
                  <a:extLst>
                    <a:ext uri="{9D8B030D-6E8A-4147-A177-3AD203B41FA5}">
                      <a16:colId xmlns:a16="http://schemas.microsoft.com/office/drawing/2014/main" val="20001"/>
                    </a:ext>
                  </a:extLst>
                </a:gridCol>
                <a:gridCol w="742926">
                  <a:extLst>
                    <a:ext uri="{9D8B030D-6E8A-4147-A177-3AD203B41FA5}">
                      <a16:colId xmlns:a16="http://schemas.microsoft.com/office/drawing/2014/main" val="20002"/>
                    </a:ext>
                  </a:extLst>
                </a:gridCol>
              </a:tblGrid>
              <a:tr h="20738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900" b="0" i="0" u="none" strike="noStrike" cap="none" normalizeH="0" baseline="0" dirty="0">
                        <a:ln>
                          <a:noFill/>
                        </a:ln>
                        <a:solidFill>
                          <a:srgbClr val="731448"/>
                        </a:solidFill>
                        <a:effectLst/>
                        <a:latin typeface="Arial" pitchFamily="34" charset="0"/>
                        <a:ea typeface="ＭＳ Ｐゴシック" pitchFamily="34" charset="-128"/>
                        <a:cs typeface="Arial" pitchFamily="34" charset="0"/>
                      </a:endParaRPr>
                    </a:p>
                  </a:txBody>
                  <a:tcPr marL="0" marR="45713" marT="27432" marB="27432"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Afatinib </a:t>
                      </a:r>
                      <a:b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(n=112)</a:t>
                      </a:r>
                    </a:p>
                  </a:txBody>
                  <a:tcPr marL="45713" marR="45713" marT="27432" marB="27432"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Cis/Pem </a:t>
                      </a:r>
                      <a:b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(n=57)</a:t>
                      </a:r>
                    </a:p>
                  </a:txBody>
                  <a:tcPr marL="45713" marR="45713" marT="27432" marB="27432"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49549">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Trung vị, tháng</a:t>
                      </a:r>
                    </a:p>
                  </a:txBody>
                  <a:tcPr marL="0" marR="45713" marT="27432" marB="27432"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33,3</a:t>
                      </a:r>
                    </a:p>
                  </a:txBody>
                  <a:tcPr marL="45713" marR="45713" marT="27432" marB="27432"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21,1</a:t>
                      </a:r>
                    </a:p>
                  </a:txBody>
                  <a:tcPr marL="45713" marR="45713" marT="27432" marB="27432"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2674">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HR</a:t>
                      </a:r>
                      <a: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 (KTC 95%) </a:t>
                      </a:r>
                      <a:b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br>
                      <a:r>
                        <a:rPr kumimoji="0" lang="de-CH" sz="900" b="0" i="1" u="none" strike="noStrike" cap="none" normalizeH="0" baseline="0" dirty="0">
                          <a:ln>
                            <a:noFill/>
                          </a:ln>
                          <a:solidFill>
                            <a:schemeClr val="tx1"/>
                          </a:solidFill>
                          <a:effectLst/>
                          <a:latin typeface="Arial" pitchFamily="34" charset="0"/>
                          <a:ea typeface="ＭＳ Ｐゴシック" pitchFamily="34" charset="-128"/>
                          <a:cs typeface="Arial" pitchFamily="34" charset="0"/>
                        </a:rPr>
                        <a:t>P</a:t>
                      </a:r>
                      <a:endPar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0" marR="45713" marT="27432" marB="27432"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0,54</a:t>
                      </a:r>
                      <a: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 (0,36–0,79)</a:t>
                      </a:r>
                      <a:b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br>
                      <a:r>
                        <a:rPr kumimoji="0" lang="de-CH" sz="900" b="1" i="1" u="none" strike="noStrike" cap="none" normalizeH="0" baseline="0" dirty="0">
                          <a:ln>
                            <a:noFill/>
                          </a:ln>
                          <a:solidFill>
                            <a:schemeClr val="tx1"/>
                          </a:solidFill>
                          <a:effectLst/>
                          <a:latin typeface="Arial" pitchFamily="34" charset="0"/>
                          <a:ea typeface="ＭＳ Ｐゴシック" pitchFamily="34" charset="-128"/>
                          <a:cs typeface="Arial" pitchFamily="34" charset="0"/>
                        </a:rPr>
                        <a:t>P</a:t>
                      </a: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=0,0015</a:t>
                      </a:r>
                    </a:p>
                  </a:txBody>
                  <a:tcPr marL="45713" marR="45713" marT="27432" marB="27432"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CH"/>
                    </a:p>
                  </a:txBody>
                  <a:tcPr/>
                </a:tc>
                <a:extLst>
                  <a:ext uri="{0D108BD9-81ED-4DB2-BD59-A6C34878D82A}">
                    <a16:rowId xmlns:a16="http://schemas.microsoft.com/office/drawing/2014/main" val="10002"/>
                  </a:ext>
                </a:extLst>
              </a:tr>
            </a:tbl>
          </a:graphicData>
        </a:graphic>
      </p:graphicFrame>
      <p:grpSp>
        <p:nvGrpSpPr>
          <p:cNvPr id="229" name="Group 228"/>
          <p:cNvGrpSpPr/>
          <p:nvPr/>
        </p:nvGrpSpPr>
        <p:grpSpPr>
          <a:xfrm>
            <a:off x="5153357" y="3151190"/>
            <a:ext cx="812095" cy="338554"/>
            <a:chOff x="2474821" y="3415222"/>
            <a:chExt cx="812095" cy="338554"/>
          </a:xfrm>
        </p:grpSpPr>
        <p:sp>
          <p:nvSpPr>
            <p:cNvPr id="230" name="TextBox 304"/>
            <p:cNvSpPr txBox="1">
              <a:spLocks noChangeArrowheads="1"/>
            </p:cNvSpPr>
            <p:nvPr/>
          </p:nvSpPr>
          <p:spPr bwMode="auto">
            <a:xfrm>
              <a:off x="2636382" y="3415222"/>
              <a:ext cx="65053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tabLst>
                  <a:tab pos="742950" algn="l"/>
                </a:tabLst>
              </a:pPr>
              <a:r>
                <a:rPr lang="en-GB" sz="1000" dirty="0">
                  <a:solidFill>
                    <a:srgbClr val="0070C0"/>
                  </a:solidFill>
                </a:rPr>
                <a:t>Afatinib</a:t>
              </a:r>
              <a:endParaRPr lang="en-GB" sz="1000" dirty="0">
                <a:solidFill>
                  <a:srgbClr val="1CBECA"/>
                </a:solidFill>
              </a:endParaRPr>
            </a:p>
            <a:p>
              <a:pPr eaLnBrk="1" hangingPunct="1">
                <a:lnSpc>
                  <a:spcPct val="110000"/>
                </a:lnSpc>
                <a:tabLst>
                  <a:tab pos="742950" algn="l"/>
                </a:tabLst>
              </a:pPr>
              <a:r>
                <a:rPr lang="en-GB" sz="1000" dirty="0" err="1">
                  <a:solidFill>
                    <a:srgbClr val="FF0000"/>
                  </a:solidFill>
                </a:rPr>
                <a:t>Cis</a:t>
              </a:r>
              <a:r>
                <a:rPr lang="en-GB" sz="1000" dirty="0">
                  <a:solidFill>
                    <a:srgbClr val="FF0000"/>
                  </a:solidFill>
                </a:rPr>
                <a:t>/</a:t>
              </a:r>
              <a:r>
                <a:rPr lang="en-GB" sz="1000" dirty="0" err="1">
                  <a:solidFill>
                    <a:srgbClr val="FF0000"/>
                  </a:solidFill>
                </a:rPr>
                <a:t>Pem</a:t>
              </a:r>
              <a:endParaRPr lang="en-GB" sz="1000" dirty="0">
                <a:solidFill>
                  <a:srgbClr val="FF0000"/>
                </a:solidFill>
              </a:endParaRPr>
            </a:p>
          </p:txBody>
        </p:sp>
        <p:sp>
          <p:nvSpPr>
            <p:cNvPr id="231" name="Line 81"/>
            <p:cNvSpPr>
              <a:spLocks noChangeShapeType="1"/>
            </p:cNvSpPr>
            <p:nvPr/>
          </p:nvSpPr>
          <p:spPr bwMode="auto">
            <a:xfrm rot="5400000" flipV="1">
              <a:off x="2540618" y="3599717"/>
              <a:ext cx="0" cy="129151"/>
            </a:xfrm>
            <a:prstGeom prst="line">
              <a:avLst/>
            </a:prstGeom>
            <a:noFill/>
            <a:ln w="28575" cap="flat">
              <a:solidFill>
                <a:srgbClr val="FF0000"/>
              </a:solidFill>
              <a:prstDash val="solid"/>
              <a:miter lim="800000"/>
              <a:headEnd/>
              <a:tailEnd/>
            </a:ln>
          </p:spPr>
          <p:txBody>
            <a:bodyPr/>
            <a:lstStyle/>
            <a:p>
              <a:pPr>
                <a:defRPr/>
              </a:pPr>
              <a:endParaRPr lang="en-GB">
                <a:solidFill>
                  <a:srgbClr val="000000"/>
                </a:solidFill>
              </a:endParaRPr>
            </a:p>
          </p:txBody>
        </p:sp>
        <p:sp>
          <p:nvSpPr>
            <p:cNvPr id="232" name="Line 81"/>
            <p:cNvSpPr>
              <a:spLocks noChangeShapeType="1"/>
            </p:cNvSpPr>
            <p:nvPr/>
          </p:nvSpPr>
          <p:spPr bwMode="auto">
            <a:xfrm rot="5400000" flipV="1">
              <a:off x="2539397" y="3439111"/>
              <a:ext cx="0" cy="129151"/>
            </a:xfrm>
            <a:prstGeom prst="line">
              <a:avLst/>
            </a:prstGeom>
            <a:noFill/>
            <a:ln w="28575" cap="flat" cmpd="sng">
              <a:solidFill>
                <a:srgbClr val="0070C0"/>
              </a:solidFill>
              <a:prstDash val="solid"/>
              <a:miter lim="800000"/>
              <a:headEnd/>
              <a:tailEnd/>
            </a:ln>
          </p:spPr>
          <p:txBody>
            <a:bodyPr/>
            <a:lstStyle/>
            <a:p>
              <a:endParaRPr lang="en-GB">
                <a:solidFill>
                  <a:srgbClr val="000000"/>
                </a:solidFill>
              </a:endParaRPr>
            </a:p>
          </p:txBody>
        </p:sp>
      </p:grpSp>
      <p:sp>
        <p:nvSpPr>
          <p:cNvPr id="681" name="Round Same Side Corner Rectangle 680"/>
          <p:cNvSpPr/>
          <p:nvPr/>
        </p:nvSpPr>
        <p:spPr>
          <a:xfrm rot="10800000">
            <a:off x="6158916" y="1875473"/>
            <a:ext cx="4395070" cy="4302201"/>
          </a:xfrm>
          <a:prstGeom prst="round2SameRect">
            <a:avLst>
              <a:gd name="adj1" fmla="val 4503"/>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2" name="Round Same Side Corner Rectangle 681"/>
          <p:cNvSpPr/>
          <p:nvPr/>
        </p:nvSpPr>
        <p:spPr>
          <a:xfrm>
            <a:off x="6158920" y="1508874"/>
            <a:ext cx="4395070" cy="366604"/>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dirty="0">
                <a:solidFill>
                  <a:prstClr val="white"/>
                </a:solidFill>
              </a:rPr>
              <a:t>LUX-Lung 6</a:t>
            </a:r>
          </a:p>
        </p:txBody>
      </p:sp>
      <p:sp>
        <p:nvSpPr>
          <p:cNvPr id="683" name="Freeform 56"/>
          <p:cNvSpPr>
            <a:spLocks/>
          </p:cNvSpPr>
          <p:nvPr/>
        </p:nvSpPr>
        <p:spPr bwMode="auto">
          <a:xfrm>
            <a:off x="6972915" y="2153143"/>
            <a:ext cx="3109913" cy="2019300"/>
          </a:xfrm>
          <a:custGeom>
            <a:avLst/>
            <a:gdLst>
              <a:gd name="T0" fmla="*/ 84 w 1959"/>
              <a:gd name="T1" fmla="*/ 12 h 1272"/>
              <a:gd name="T2" fmla="*/ 178 w 1959"/>
              <a:gd name="T3" fmla="*/ 38 h 1272"/>
              <a:gd name="T4" fmla="*/ 206 w 1959"/>
              <a:gd name="T5" fmla="*/ 52 h 1272"/>
              <a:gd name="T6" fmla="*/ 232 w 1959"/>
              <a:gd name="T7" fmla="*/ 86 h 1272"/>
              <a:gd name="T8" fmla="*/ 350 w 1959"/>
              <a:gd name="T9" fmla="*/ 98 h 1272"/>
              <a:gd name="T10" fmla="*/ 398 w 1959"/>
              <a:gd name="T11" fmla="*/ 124 h 1272"/>
              <a:gd name="T12" fmla="*/ 422 w 1959"/>
              <a:gd name="T13" fmla="*/ 138 h 1272"/>
              <a:gd name="T14" fmla="*/ 442 w 1959"/>
              <a:gd name="T15" fmla="*/ 186 h 1272"/>
              <a:gd name="T16" fmla="*/ 456 w 1959"/>
              <a:gd name="T17" fmla="*/ 202 h 1272"/>
              <a:gd name="T18" fmla="*/ 492 w 1959"/>
              <a:gd name="T19" fmla="*/ 224 h 1272"/>
              <a:gd name="T20" fmla="*/ 542 w 1959"/>
              <a:gd name="T21" fmla="*/ 238 h 1272"/>
              <a:gd name="T22" fmla="*/ 556 w 1959"/>
              <a:gd name="T23" fmla="*/ 280 h 1272"/>
              <a:gd name="T24" fmla="*/ 604 w 1959"/>
              <a:gd name="T25" fmla="*/ 298 h 1272"/>
              <a:gd name="T26" fmla="*/ 636 w 1959"/>
              <a:gd name="T27" fmla="*/ 326 h 1272"/>
              <a:gd name="T28" fmla="*/ 676 w 1959"/>
              <a:gd name="T29" fmla="*/ 340 h 1272"/>
              <a:gd name="T30" fmla="*/ 684 w 1959"/>
              <a:gd name="T31" fmla="*/ 368 h 1272"/>
              <a:gd name="T32" fmla="*/ 708 w 1959"/>
              <a:gd name="T33" fmla="*/ 380 h 1272"/>
              <a:gd name="T34" fmla="*/ 724 w 1959"/>
              <a:gd name="T35" fmla="*/ 412 h 1272"/>
              <a:gd name="T36" fmla="*/ 750 w 1959"/>
              <a:gd name="T37" fmla="*/ 440 h 1272"/>
              <a:gd name="T38" fmla="*/ 796 w 1959"/>
              <a:gd name="T39" fmla="*/ 466 h 1272"/>
              <a:gd name="T40" fmla="*/ 854 w 1959"/>
              <a:gd name="T41" fmla="*/ 480 h 1272"/>
              <a:gd name="T42" fmla="*/ 884 w 1959"/>
              <a:gd name="T43" fmla="*/ 510 h 1272"/>
              <a:gd name="T44" fmla="*/ 917 w 1959"/>
              <a:gd name="T45" fmla="*/ 524 h 1272"/>
              <a:gd name="T46" fmla="*/ 919 w 1959"/>
              <a:gd name="T47" fmla="*/ 552 h 1272"/>
              <a:gd name="T48" fmla="*/ 945 w 1959"/>
              <a:gd name="T49" fmla="*/ 580 h 1272"/>
              <a:gd name="T50" fmla="*/ 959 w 1959"/>
              <a:gd name="T51" fmla="*/ 624 h 1272"/>
              <a:gd name="T52" fmla="*/ 1001 w 1959"/>
              <a:gd name="T53" fmla="*/ 638 h 1272"/>
              <a:gd name="T54" fmla="*/ 1021 w 1959"/>
              <a:gd name="T55" fmla="*/ 666 h 1272"/>
              <a:gd name="T56" fmla="*/ 1079 w 1959"/>
              <a:gd name="T57" fmla="*/ 680 h 1272"/>
              <a:gd name="T58" fmla="*/ 1083 w 1959"/>
              <a:gd name="T59" fmla="*/ 710 h 1272"/>
              <a:gd name="T60" fmla="*/ 1169 w 1959"/>
              <a:gd name="T61" fmla="*/ 724 h 1272"/>
              <a:gd name="T62" fmla="*/ 1231 w 1959"/>
              <a:gd name="T63" fmla="*/ 752 h 1272"/>
              <a:gd name="T64" fmla="*/ 1253 w 1959"/>
              <a:gd name="T65" fmla="*/ 784 h 1272"/>
              <a:gd name="T66" fmla="*/ 1343 w 1959"/>
              <a:gd name="T67" fmla="*/ 796 h 1272"/>
              <a:gd name="T68" fmla="*/ 1361 w 1959"/>
              <a:gd name="T69" fmla="*/ 830 h 1272"/>
              <a:gd name="T70" fmla="*/ 1377 w 1959"/>
              <a:gd name="T71" fmla="*/ 842 h 1272"/>
              <a:gd name="T72" fmla="*/ 1389 w 1959"/>
              <a:gd name="T73" fmla="*/ 874 h 1272"/>
              <a:gd name="T74" fmla="*/ 1449 w 1959"/>
              <a:gd name="T75" fmla="*/ 892 h 1272"/>
              <a:gd name="T76" fmla="*/ 1469 w 1959"/>
              <a:gd name="T77" fmla="*/ 948 h 1272"/>
              <a:gd name="T78" fmla="*/ 1567 w 1959"/>
              <a:gd name="T79" fmla="*/ 964 h 1272"/>
              <a:gd name="T80" fmla="*/ 1573 w 1959"/>
              <a:gd name="T81" fmla="*/ 1020 h 1272"/>
              <a:gd name="T82" fmla="*/ 1723 w 1959"/>
              <a:gd name="T83" fmla="*/ 1050 h 1272"/>
              <a:gd name="T84" fmla="*/ 1787 w 1959"/>
              <a:gd name="T85" fmla="*/ 1114 h 1272"/>
              <a:gd name="T86" fmla="*/ 1807 w 1959"/>
              <a:gd name="T87" fmla="*/ 1174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59" h="1272">
                <a:moveTo>
                  <a:pt x="0" y="0"/>
                </a:moveTo>
                <a:lnTo>
                  <a:pt x="0" y="12"/>
                </a:lnTo>
                <a:lnTo>
                  <a:pt x="84" y="12"/>
                </a:lnTo>
                <a:lnTo>
                  <a:pt x="84" y="26"/>
                </a:lnTo>
                <a:lnTo>
                  <a:pt x="178" y="26"/>
                </a:lnTo>
                <a:lnTo>
                  <a:pt x="178" y="38"/>
                </a:lnTo>
                <a:lnTo>
                  <a:pt x="198" y="38"/>
                </a:lnTo>
                <a:lnTo>
                  <a:pt x="198" y="52"/>
                </a:lnTo>
                <a:lnTo>
                  <a:pt x="206" y="52"/>
                </a:lnTo>
                <a:lnTo>
                  <a:pt x="206" y="68"/>
                </a:lnTo>
                <a:lnTo>
                  <a:pt x="232" y="68"/>
                </a:lnTo>
                <a:lnTo>
                  <a:pt x="232" y="86"/>
                </a:lnTo>
                <a:lnTo>
                  <a:pt x="266" y="86"/>
                </a:lnTo>
                <a:lnTo>
                  <a:pt x="266" y="98"/>
                </a:lnTo>
                <a:lnTo>
                  <a:pt x="350" y="98"/>
                </a:lnTo>
                <a:lnTo>
                  <a:pt x="350" y="112"/>
                </a:lnTo>
                <a:lnTo>
                  <a:pt x="398" y="112"/>
                </a:lnTo>
                <a:lnTo>
                  <a:pt x="398" y="124"/>
                </a:lnTo>
                <a:lnTo>
                  <a:pt x="404" y="124"/>
                </a:lnTo>
                <a:lnTo>
                  <a:pt x="404" y="138"/>
                </a:lnTo>
                <a:lnTo>
                  <a:pt x="422" y="138"/>
                </a:lnTo>
                <a:lnTo>
                  <a:pt x="422" y="166"/>
                </a:lnTo>
                <a:lnTo>
                  <a:pt x="442" y="166"/>
                </a:lnTo>
                <a:lnTo>
                  <a:pt x="442" y="186"/>
                </a:lnTo>
                <a:lnTo>
                  <a:pt x="448" y="186"/>
                </a:lnTo>
                <a:lnTo>
                  <a:pt x="448" y="202"/>
                </a:lnTo>
                <a:lnTo>
                  <a:pt x="456" y="202"/>
                </a:lnTo>
                <a:lnTo>
                  <a:pt x="456" y="212"/>
                </a:lnTo>
                <a:lnTo>
                  <a:pt x="492" y="212"/>
                </a:lnTo>
                <a:lnTo>
                  <a:pt x="492" y="224"/>
                </a:lnTo>
                <a:lnTo>
                  <a:pt x="496" y="224"/>
                </a:lnTo>
                <a:lnTo>
                  <a:pt x="496" y="238"/>
                </a:lnTo>
                <a:lnTo>
                  <a:pt x="542" y="238"/>
                </a:lnTo>
                <a:lnTo>
                  <a:pt x="542" y="266"/>
                </a:lnTo>
                <a:lnTo>
                  <a:pt x="556" y="266"/>
                </a:lnTo>
                <a:lnTo>
                  <a:pt x="556" y="280"/>
                </a:lnTo>
                <a:lnTo>
                  <a:pt x="592" y="280"/>
                </a:lnTo>
                <a:lnTo>
                  <a:pt x="592" y="298"/>
                </a:lnTo>
                <a:lnTo>
                  <a:pt x="604" y="298"/>
                </a:lnTo>
                <a:lnTo>
                  <a:pt x="604" y="312"/>
                </a:lnTo>
                <a:lnTo>
                  <a:pt x="636" y="312"/>
                </a:lnTo>
                <a:lnTo>
                  <a:pt x="636" y="326"/>
                </a:lnTo>
                <a:lnTo>
                  <a:pt x="646" y="326"/>
                </a:lnTo>
                <a:lnTo>
                  <a:pt x="646" y="340"/>
                </a:lnTo>
                <a:lnTo>
                  <a:pt x="676" y="340"/>
                </a:lnTo>
                <a:lnTo>
                  <a:pt x="676" y="352"/>
                </a:lnTo>
                <a:lnTo>
                  <a:pt x="684" y="352"/>
                </a:lnTo>
                <a:lnTo>
                  <a:pt x="684" y="368"/>
                </a:lnTo>
                <a:lnTo>
                  <a:pt x="692" y="368"/>
                </a:lnTo>
                <a:lnTo>
                  <a:pt x="692" y="380"/>
                </a:lnTo>
                <a:lnTo>
                  <a:pt x="708" y="380"/>
                </a:lnTo>
                <a:lnTo>
                  <a:pt x="708" y="398"/>
                </a:lnTo>
                <a:lnTo>
                  <a:pt x="724" y="398"/>
                </a:lnTo>
                <a:lnTo>
                  <a:pt x="724" y="412"/>
                </a:lnTo>
                <a:lnTo>
                  <a:pt x="748" y="412"/>
                </a:lnTo>
                <a:lnTo>
                  <a:pt x="748" y="440"/>
                </a:lnTo>
                <a:lnTo>
                  <a:pt x="750" y="440"/>
                </a:lnTo>
                <a:lnTo>
                  <a:pt x="750" y="452"/>
                </a:lnTo>
                <a:lnTo>
                  <a:pt x="796" y="452"/>
                </a:lnTo>
                <a:lnTo>
                  <a:pt x="796" y="466"/>
                </a:lnTo>
                <a:lnTo>
                  <a:pt x="816" y="466"/>
                </a:lnTo>
                <a:lnTo>
                  <a:pt x="816" y="480"/>
                </a:lnTo>
                <a:lnTo>
                  <a:pt x="854" y="480"/>
                </a:lnTo>
                <a:lnTo>
                  <a:pt x="854" y="492"/>
                </a:lnTo>
                <a:lnTo>
                  <a:pt x="884" y="492"/>
                </a:lnTo>
                <a:lnTo>
                  <a:pt x="884" y="510"/>
                </a:lnTo>
                <a:lnTo>
                  <a:pt x="913" y="510"/>
                </a:lnTo>
                <a:lnTo>
                  <a:pt x="913" y="524"/>
                </a:lnTo>
                <a:lnTo>
                  <a:pt x="917" y="524"/>
                </a:lnTo>
                <a:lnTo>
                  <a:pt x="917" y="540"/>
                </a:lnTo>
                <a:lnTo>
                  <a:pt x="919" y="540"/>
                </a:lnTo>
                <a:lnTo>
                  <a:pt x="919" y="552"/>
                </a:lnTo>
                <a:lnTo>
                  <a:pt x="933" y="552"/>
                </a:lnTo>
                <a:lnTo>
                  <a:pt x="933" y="580"/>
                </a:lnTo>
                <a:lnTo>
                  <a:pt x="945" y="580"/>
                </a:lnTo>
                <a:lnTo>
                  <a:pt x="945" y="612"/>
                </a:lnTo>
                <a:lnTo>
                  <a:pt x="959" y="612"/>
                </a:lnTo>
                <a:lnTo>
                  <a:pt x="959" y="624"/>
                </a:lnTo>
                <a:lnTo>
                  <a:pt x="963" y="624"/>
                </a:lnTo>
                <a:lnTo>
                  <a:pt x="963" y="638"/>
                </a:lnTo>
                <a:lnTo>
                  <a:pt x="1001" y="638"/>
                </a:lnTo>
                <a:lnTo>
                  <a:pt x="1001" y="652"/>
                </a:lnTo>
                <a:lnTo>
                  <a:pt x="1021" y="652"/>
                </a:lnTo>
                <a:lnTo>
                  <a:pt x="1021" y="666"/>
                </a:lnTo>
                <a:lnTo>
                  <a:pt x="1059" y="666"/>
                </a:lnTo>
                <a:lnTo>
                  <a:pt x="1059" y="680"/>
                </a:lnTo>
                <a:lnTo>
                  <a:pt x="1079" y="680"/>
                </a:lnTo>
                <a:lnTo>
                  <a:pt x="1079" y="692"/>
                </a:lnTo>
                <a:lnTo>
                  <a:pt x="1083" y="692"/>
                </a:lnTo>
                <a:lnTo>
                  <a:pt x="1083" y="710"/>
                </a:lnTo>
                <a:lnTo>
                  <a:pt x="1105" y="710"/>
                </a:lnTo>
                <a:lnTo>
                  <a:pt x="1105" y="724"/>
                </a:lnTo>
                <a:lnTo>
                  <a:pt x="1169" y="724"/>
                </a:lnTo>
                <a:lnTo>
                  <a:pt x="1199" y="724"/>
                </a:lnTo>
                <a:lnTo>
                  <a:pt x="1199" y="752"/>
                </a:lnTo>
                <a:lnTo>
                  <a:pt x="1231" y="752"/>
                </a:lnTo>
                <a:lnTo>
                  <a:pt x="1231" y="766"/>
                </a:lnTo>
                <a:lnTo>
                  <a:pt x="1253" y="766"/>
                </a:lnTo>
                <a:lnTo>
                  <a:pt x="1253" y="784"/>
                </a:lnTo>
                <a:lnTo>
                  <a:pt x="1305" y="784"/>
                </a:lnTo>
                <a:lnTo>
                  <a:pt x="1305" y="796"/>
                </a:lnTo>
                <a:lnTo>
                  <a:pt x="1343" y="796"/>
                </a:lnTo>
                <a:lnTo>
                  <a:pt x="1343" y="810"/>
                </a:lnTo>
                <a:lnTo>
                  <a:pt x="1361" y="810"/>
                </a:lnTo>
                <a:lnTo>
                  <a:pt x="1361" y="830"/>
                </a:lnTo>
                <a:lnTo>
                  <a:pt x="1363" y="830"/>
                </a:lnTo>
                <a:lnTo>
                  <a:pt x="1363" y="842"/>
                </a:lnTo>
                <a:lnTo>
                  <a:pt x="1377" y="842"/>
                </a:lnTo>
                <a:lnTo>
                  <a:pt x="1377" y="856"/>
                </a:lnTo>
                <a:lnTo>
                  <a:pt x="1389" y="856"/>
                </a:lnTo>
                <a:lnTo>
                  <a:pt x="1389" y="874"/>
                </a:lnTo>
                <a:lnTo>
                  <a:pt x="1439" y="874"/>
                </a:lnTo>
                <a:lnTo>
                  <a:pt x="1439" y="892"/>
                </a:lnTo>
                <a:lnTo>
                  <a:pt x="1449" y="892"/>
                </a:lnTo>
                <a:lnTo>
                  <a:pt x="1449" y="910"/>
                </a:lnTo>
                <a:lnTo>
                  <a:pt x="1469" y="910"/>
                </a:lnTo>
                <a:lnTo>
                  <a:pt x="1469" y="948"/>
                </a:lnTo>
                <a:lnTo>
                  <a:pt x="1511" y="948"/>
                </a:lnTo>
                <a:lnTo>
                  <a:pt x="1511" y="964"/>
                </a:lnTo>
                <a:lnTo>
                  <a:pt x="1567" y="964"/>
                </a:lnTo>
                <a:lnTo>
                  <a:pt x="1567" y="990"/>
                </a:lnTo>
                <a:lnTo>
                  <a:pt x="1573" y="990"/>
                </a:lnTo>
                <a:lnTo>
                  <a:pt x="1573" y="1020"/>
                </a:lnTo>
                <a:lnTo>
                  <a:pt x="1619" y="1020"/>
                </a:lnTo>
                <a:lnTo>
                  <a:pt x="1619" y="1050"/>
                </a:lnTo>
                <a:lnTo>
                  <a:pt x="1723" y="1050"/>
                </a:lnTo>
                <a:lnTo>
                  <a:pt x="1723" y="1100"/>
                </a:lnTo>
                <a:lnTo>
                  <a:pt x="1787" y="1100"/>
                </a:lnTo>
                <a:lnTo>
                  <a:pt x="1787" y="1114"/>
                </a:lnTo>
                <a:lnTo>
                  <a:pt x="1791" y="1114"/>
                </a:lnTo>
                <a:lnTo>
                  <a:pt x="1791" y="1174"/>
                </a:lnTo>
                <a:lnTo>
                  <a:pt x="1807" y="1174"/>
                </a:lnTo>
                <a:lnTo>
                  <a:pt x="1807" y="1272"/>
                </a:lnTo>
                <a:lnTo>
                  <a:pt x="1959" y="1272"/>
                </a:lnTo>
              </a:path>
            </a:pathLst>
          </a:custGeom>
          <a:noFill/>
          <a:ln w="28575"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4" name="Line 64"/>
          <p:cNvSpPr>
            <a:spLocks noChangeShapeType="1"/>
          </p:cNvSpPr>
          <p:nvPr/>
        </p:nvSpPr>
        <p:spPr bwMode="auto">
          <a:xfrm flipV="1">
            <a:off x="9930426"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5" name="Line 65"/>
          <p:cNvSpPr>
            <a:spLocks noChangeShapeType="1"/>
          </p:cNvSpPr>
          <p:nvPr/>
        </p:nvSpPr>
        <p:spPr bwMode="auto">
          <a:xfrm flipV="1">
            <a:off x="9892326"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6" name="Line 66"/>
          <p:cNvSpPr>
            <a:spLocks noChangeShapeType="1"/>
          </p:cNvSpPr>
          <p:nvPr/>
        </p:nvSpPr>
        <p:spPr bwMode="auto">
          <a:xfrm flipV="1">
            <a:off x="9863751"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7" name="Line 67"/>
          <p:cNvSpPr>
            <a:spLocks noChangeShapeType="1"/>
          </p:cNvSpPr>
          <p:nvPr/>
        </p:nvSpPr>
        <p:spPr bwMode="auto">
          <a:xfrm flipV="1">
            <a:off x="9752626"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8" name="Line 68"/>
          <p:cNvSpPr>
            <a:spLocks noChangeShapeType="1"/>
          </p:cNvSpPr>
          <p:nvPr/>
        </p:nvSpPr>
        <p:spPr bwMode="auto">
          <a:xfrm flipV="1">
            <a:off x="9593876" y="42200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89" name="Line 69"/>
          <p:cNvSpPr>
            <a:spLocks noChangeShapeType="1"/>
          </p:cNvSpPr>
          <p:nvPr/>
        </p:nvSpPr>
        <p:spPr bwMode="auto">
          <a:xfrm flipV="1">
            <a:off x="9511326" y="4083542"/>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0" name="Line 70"/>
          <p:cNvSpPr>
            <a:spLocks noChangeShapeType="1"/>
          </p:cNvSpPr>
          <p:nvPr/>
        </p:nvSpPr>
        <p:spPr bwMode="auto">
          <a:xfrm flipV="1">
            <a:off x="9489101" y="4083542"/>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1" name="Line 71"/>
          <p:cNvSpPr>
            <a:spLocks noChangeShapeType="1"/>
          </p:cNvSpPr>
          <p:nvPr/>
        </p:nvSpPr>
        <p:spPr bwMode="auto">
          <a:xfrm flipV="1">
            <a:off x="9428776"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2" name="Line 72"/>
          <p:cNvSpPr>
            <a:spLocks noChangeShapeType="1"/>
          </p:cNvSpPr>
          <p:nvPr/>
        </p:nvSpPr>
        <p:spPr bwMode="auto">
          <a:xfrm flipV="1">
            <a:off x="9387501"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3" name="Line 73"/>
          <p:cNvSpPr>
            <a:spLocks noChangeShapeType="1"/>
          </p:cNvSpPr>
          <p:nvPr/>
        </p:nvSpPr>
        <p:spPr bwMode="auto">
          <a:xfrm flipV="1">
            <a:off x="9365276"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4" name="Line 74"/>
          <p:cNvSpPr>
            <a:spLocks noChangeShapeType="1"/>
          </p:cNvSpPr>
          <p:nvPr/>
        </p:nvSpPr>
        <p:spPr bwMode="auto">
          <a:xfrm flipV="1">
            <a:off x="9336701"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5" name="Line 75"/>
          <p:cNvSpPr>
            <a:spLocks noChangeShapeType="1"/>
          </p:cNvSpPr>
          <p:nvPr/>
        </p:nvSpPr>
        <p:spPr bwMode="auto">
          <a:xfrm flipV="1">
            <a:off x="9314476"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6" name="Line 76"/>
          <p:cNvSpPr>
            <a:spLocks noChangeShapeType="1"/>
          </p:cNvSpPr>
          <p:nvPr/>
        </p:nvSpPr>
        <p:spPr bwMode="auto">
          <a:xfrm flipV="1">
            <a:off x="9273201"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7" name="Line 77"/>
          <p:cNvSpPr>
            <a:spLocks noChangeShapeType="1"/>
          </p:cNvSpPr>
          <p:nvPr/>
        </p:nvSpPr>
        <p:spPr bwMode="auto">
          <a:xfrm flipV="1">
            <a:off x="9238276"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8" name="Line 78"/>
          <p:cNvSpPr>
            <a:spLocks noChangeShapeType="1"/>
          </p:cNvSpPr>
          <p:nvPr/>
        </p:nvSpPr>
        <p:spPr bwMode="auto">
          <a:xfrm flipV="1">
            <a:off x="9222401" y="397559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699" name="Line 79"/>
          <p:cNvSpPr>
            <a:spLocks noChangeShapeType="1"/>
          </p:cNvSpPr>
          <p:nvPr/>
        </p:nvSpPr>
        <p:spPr bwMode="auto">
          <a:xfrm flipV="1">
            <a:off x="9108101" y="3915268"/>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0" name="Line 80"/>
          <p:cNvSpPr>
            <a:spLocks noChangeShapeType="1"/>
          </p:cNvSpPr>
          <p:nvPr/>
        </p:nvSpPr>
        <p:spPr bwMode="auto">
          <a:xfrm flipV="1">
            <a:off x="8933476" y="386764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1" name="Line 81"/>
          <p:cNvSpPr>
            <a:spLocks noChangeShapeType="1"/>
          </p:cNvSpPr>
          <p:nvPr/>
        </p:nvSpPr>
        <p:spPr bwMode="auto">
          <a:xfrm flipV="1">
            <a:off x="8844576" y="3867643"/>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2" name="Line 82"/>
          <p:cNvSpPr>
            <a:spLocks noChangeShapeType="1"/>
          </p:cNvSpPr>
          <p:nvPr/>
        </p:nvSpPr>
        <p:spPr bwMode="auto">
          <a:xfrm flipV="1">
            <a:off x="7477739" y="2492867"/>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3" name="Line 83"/>
          <p:cNvSpPr>
            <a:spLocks noChangeShapeType="1"/>
          </p:cNvSpPr>
          <p:nvPr/>
        </p:nvSpPr>
        <p:spPr bwMode="auto">
          <a:xfrm flipV="1">
            <a:off x="6960214" y="2118218"/>
            <a:ext cx="0" cy="79200"/>
          </a:xfrm>
          <a:prstGeom prst="line">
            <a:avLst/>
          </a:prstGeom>
          <a:noFill/>
          <a:ln w="12700" cap="flat">
            <a:solidFill>
              <a:srgbClr val="71707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4" name="Line 135"/>
          <p:cNvSpPr>
            <a:spLocks noChangeShapeType="1"/>
          </p:cNvSpPr>
          <p:nvPr/>
        </p:nvSpPr>
        <p:spPr bwMode="auto">
          <a:xfrm flipV="1">
            <a:off x="10063776"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5" name="Line 136"/>
          <p:cNvSpPr>
            <a:spLocks noChangeShapeType="1"/>
          </p:cNvSpPr>
          <p:nvPr/>
        </p:nvSpPr>
        <p:spPr bwMode="auto">
          <a:xfrm flipV="1">
            <a:off x="9978051"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6" name="Line 137"/>
          <p:cNvSpPr>
            <a:spLocks noChangeShapeType="1"/>
          </p:cNvSpPr>
          <p:nvPr/>
        </p:nvSpPr>
        <p:spPr bwMode="auto">
          <a:xfrm flipV="1">
            <a:off x="9924076"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7" name="Line 138"/>
          <p:cNvSpPr>
            <a:spLocks noChangeShapeType="1"/>
          </p:cNvSpPr>
          <p:nvPr/>
        </p:nvSpPr>
        <p:spPr bwMode="auto">
          <a:xfrm flipV="1">
            <a:off x="9898676"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8" name="Line 139"/>
          <p:cNvSpPr>
            <a:spLocks noChangeShapeType="1"/>
          </p:cNvSpPr>
          <p:nvPr/>
        </p:nvSpPr>
        <p:spPr bwMode="auto">
          <a:xfrm flipV="1">
            <a:off x="9892326" y="414386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09" name="Line 140"/>
          <p:cNvSpPr>
            <a:spLocks noChangeShapeType="1"/>
          </p:cNvSpPr>
          <p:nvPr/>
        </p:nvSpPr>
        <p:spPr bwMode="auto">
          <a:xfrm flipV="1">
            <a:off x="9841526" y="398511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0" name="Line 141"/>
          <p:cNvSpPr>
            <a:spLocks noChangeShapeType="1"/>
          </p:cNvSpPr>
          <p:nvPr/>
        </p:nvSpPr>
        <p:spPr bwMode="auto">
          <a:xfrm flipV="1">
            <a:off x="9816126" y="398511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1" name="Line 142"/>
          <p:cNvSpPr>
            <a:spLocks noChangeShapeType="1"/>
          </p:cNvSpPr>
          <p:nvPr/>
        </p:nvSpPr>
        <p:spPr bwMode="auto">
          <a:xfrm flipV="1">
            <a:off x="9809776" y="38676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2" name="Line 143"/>
          <p:cNvSpPr>
            <a:spLocks noChangeShapeType="1"/>
          </p:cNvSpPr>
          <p:nvPr/>
        </p:nvSpPr>
        <p:spPr bwMode="auto">
          <a:xfrm flipV="1">
            <a:off x="9800251" y="38676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3" name="Line 144"/>
          <p:cNvSpPr>
            <a:spLocks noChangeShapeType="1"/>
          </p:cNvSpPr>
          <p:nvPr/>
        </p:nvSpPr>
        <p:spPr bwMode="auto">
          <a:xfrm flipV="1">
            <a:off x="9793901" y="38676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4" name="Line 145"/>
          <p:cNvSpPr>
            <a:spLocks noChangeShapeType="1"/>
          </p:cNvSpPr>
          <p:nvPr/>
        </p:nvSpPr>
        <p:spPr bwMode="auto">
          <a:xfrm flipV="1">
            <a:off x="9790726" y="38676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5" name="Line 146"/>
          <p:cNvSpPr>
            <a:spLocks noChangeShapeType="1"/>
          </p:cNvSpPr>
          <p:nvPr/>
        </p:nvSpPr>
        <p:spPr bwMode="auto">
          <a:xfrm flipV="1">
            <a:off x="964150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6" name="Line 147"/>
          <p:cNvSpPr>
            <a:spLocks noChangeShapeType="1"/>
          </p:cNvSpPr>
          <p:nvPr/>
        </p:nvSpPr>
        <p:spPr bwMode="auto">
          <a:xfrm flipV="1">
            <a:off x="9612926"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7" name="Line 148"/>
          <p:cNvSpPr>
            <a:spLocks noChangeShapeType="1"/>
          </p:cNvSpPr>
          <p:nvPr/>
        </p:nvSpPr>
        <p:spPr bwMode="auto">
          <a:xfrm flipV="1">
            <a:off x="958435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8" name="Line 149"/>
          <p:cNvSpPr>
            <a:spLocks noChangeShapeType="1"/>
          </p:cNvSpPr>
          <p:nvPr/>
        </p:nvSpPr>
        <p:spPr bwMode="auto">
          <a:xfrm flipV="1">
            <a:off x="957800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19" name="Line 150"/>
          <p:cNvSpPr>
            <a:spLocks noChangeShapeType="1"/>
          </p:cNvSpPr>
          <p:nvPr/>
        </p:nvSpPr>
        <p:spPr bwMode="auto">
          <a:xfrm flipV="1">
            <a:off x="957165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0" name="Line 151"/>
          <p:cNvSpPr>
            <a:spLocks noChangeShapeType="1"/>
          </p:cNvSpPr>
          <p:nvPr/>
        </p:nvSpPr>
        <p:spPr bwMode="auto">
          <a:xfrm flipV="1">
            <a:off x="9568476"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1" name="Line 152"/>
          <p:cNvSpPr>
            <a:spLocks noChangeShapeType="1"/>
          </p:cNvSpPr>
          <p:nvPr/>
        </p:nvSpPr>
        <p:spPr bwMode="auto">
          <a:xfrm flipV="1">
            <a:off x="9562126"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2" name="Line 153"/>
          <p:cNvSpPr>
            <a:spLocks noChangeShapeType="1"/>
          </p:cNvSpPr>
          <p:nvPr/>
        </p:nvSpPr>
        <p:spPr bwMode="auto">
          <a:xfrm flipV="1">
            <a:off x="9546251" y="3791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3" name="Line 154"/>
          <p:cNvSpPr>
            <a:spLocks noChangeShapeType="1"/>
          </p:cNvSpPr>
          <p:nvPr/>
        </p:nvSpPr>
        <p:spPr bwMode="auto">
          <a:xfrm flipV="1">
            <a:off x="9533551" y="37406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4" name="Line 155"/>
          <p:cNvSpPr>
            <a:spLocks noChangeShapeType="1"/>
          </p:cNvSpPr>
          <p:nvPr/>
        </p:nvSpPr>
        <p:spPr bwMode="auto">
          <a:xfrm flipV="1">
            <a:off x="9485926" y="37406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5" name="Line 156"/>
          <p:cNvSpPr>
            <a:spLocks noChangeShapeType="1"/>
          </p:cNvSpPr>
          <p:nvPr/>
        </p:nvSpPr>
        <p:spPr bwMode="auto">
          <a:xfrm flipV="1">
            <a:off x="9438301"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6" name="Line 157"/>
          <p:cNvSpPr>
            <a:spLocks noChangeShapeType="1"/>
          </p:cNvSpPr>
          <p:nvPr/>
        </p:nvSpPr>
        <p:spPr bwMode="auto">
          <a:xfrm flipV="1">
            <a:off x="9428776"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7" name="Line 158"/>
          <p:cNvSpPr>
            <a:spLocks noChangeShapeType="1"/>
          </p:cNvSpPr>
          <p:nvPr/>
        </p:nvSpPr>
        <p:spPr bwMode="auto">
          <a:xfrm flipV="1">
            <a:off x="9390676"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8" name="Line 159"/>
          <p:cNvSpPr>
            <a:spLocks noChangeShapeType="1"/>
          </p:cNvSpPr>
          <p:nvPr/>
        </p:nvSpPr>
        <p:spPr bwMode="auto">
          <a:xfrm flipV="1">
            <a:off x="9387501"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29" name="Line 160"/>
          <p:cNvSpPr>
            <a:spLocks noChangeShapeType="1"/>
          </p:cNvSpPr>
          <p:nvPr/>
        </p:nvSpPr>
        <p:spPr bwMode="auto">
          <a:xfrm flipV="1">
            <a:off x="9381151"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0" name="Line 161"/>
          <p:cNvSpPr>
            <a:spLocks noChangeShapeType="1"/>
          </p:cNvSpPr>
          <p:nvPr/>
        </p:nvSpPr>
        <p:spPr bwMode="auto">
          <a:xfrm flipV="1">
            <a:off x="9374801"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1" name="Line 162"/>
          <p:cNvSpPr>
            <a:spLocks noChangeShapeType="1"/>
          </p:cNvSpPr>
          <p:nvPr/>
        </p:nvSpPr>
        <p:spPr bwMode="auto">
          <a:xfrm flipV="1">
            <a:off x="9371626" y="36517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2" name="Line 163"/>
          <p:cNvSpPr>
            <a:spLocks noChangeShapeType="1"/>
          </p:cNvSpPr>
          <p:nvPr/>
        </p:nvSpPr>
        <p:spPr bwMode="auto">
          <a:xfrm flipV="1">
            <a:off x="9355751" y="36263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3" name="Line 164"/>
          <p:cNvSpPr>
            <a:spLocks noChangeShapeType="1"/>
          </p:cNvSpPr>
          <p:nvPr/>
        </p:nvSpPr>
        <p:spPr bwMode="auto">
          <a:xfrm flipV="1">
            <a:off x="9263676" y="35374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4" name="Line 165"/>
          <p:cNvSpPr>
            <a:spLocks noChangeShapeType="1"/>
          </p:cNvSpPr>
          <p:nvPr/>
        </p:nvSpPr>
        <p:spPr bwMode="auto">
          <a:xfrm flipV="1">
            <a:off x="9241451"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5" name="Line 166"/>
          <p:cNvSpPr>
            <a:spLocks noChangeShapeType="1"/>
          </p:cNvSpPr>
          <p:nvPr/>
        </p:nvSpPr>
        <p:spPr bwMode="auto">
          <a:xfrm flipV="1">
            <a:off x="9238276"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6" name="Line 167"/>
          <p:cNvSpPr>
            <a:spLocks noChangeShapeType="1"/>
          </p:cNvSpPr>
          <p:nvPr/>
        </p:nvSpPr>
        <p:spPr bwMode="auto">
          <a:xfrm flipV="1">
            <a:off x="9225576"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7" name="Line 168"/>
          <p:cNvSpPr>
            <a:spLocks noChangeShapeType="1"/>
          </p:cNvSpPr>
          <p:nvPr/>
        </p:nvSpPr>
        <p:spPr bwMode="auto">
          <a:xfrm flipV="1">
            <a:off x="9209701"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8" name="Line 169"/>
          <p:cNvSpPr>
            <a:spLocks noChangeShapeType="1"/>
          </p:cNvSpPr>
          <p:nvPr/>
        </p:nvSpPr>
        <p:spPr bwMode="auto">
          <a:xfrm flipV="1">
            <a:off x="9200176"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39" name="Line 170"/>
          <p:cNvSpPr>
            <a:spLocks noChangeShapeType="1"/>
          </p:cNvSpPr>
          <p:nvPr/>
        </p:nvSpPr>
        <p:spPr bwMode="auto">
          <a:xfrm flipV="1">
            <a:off x="9184301" y="3508868"/>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0" name="Line 171"/>
          <p:cNvSpPr>
            <a:spLocks noChangeShapeType="1"/>
          </p:cNvSpPr>
          <p:nvPr/>
        </p:nvSpPr>
        <p:spPr bwMode="auto">
          <a:xfrm flipV="1">
            <a:off x="8977926" y="336599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1" name="Line 172"/>
          <p:cNvSpPr>
            <a:spLocks noChangeShapeType="1"/>
          </p:cNvSpPr>
          <p:nvPr/>
        </p:nvSpPr>
        <p:spPr bwMode="auto">
          <a:xfrm flipV="1">
            <a:off x="8974751" y="336599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2" name="Line 173"/>
          <p:cNvSpPr>
            <a:spLocks noChangeShapeType="1"/>
          </p:cNvSpPr>
          <p:nvPr/>
        </p:nvSpPr>
        <p:spPr bwMode="auto">
          <a:xfrm flipV="1">
            <a:off x="8949351" y="3337417"/>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3" name="Line 174"/>
          <p:cNvSpPr>
            <a:spLocks noChangeShapeType="1"/>
          </p:cNvSpPr>
          <p:nvPr/>
        </p:nvSpPr>
        <p:spPr bwMode="auto">
          <a:xfrm flipV="1">
            <a:off x="8590576" y="31564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4" name="Line 175"/>
          <p:cNvSpPr>
            <a:spLocks noChangeShapeType="1"/>
          </p:cNvSpPr>
          <p:nvPr/>
        </p:nvSpPr>
        <p:spPr bwMode="auto">
          <a:xfrm flipV="1">
            <a:off x="9330351" y="3626342"/>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5" name="Freeform 190"/>
          <p:cNvSpPr>
            <a:spLocks/>
          </p:cNvSpPr>
          <p:nvPr/>
        </p:nvSpPr>
        <p:spPr bwMode="auto">
          <a:xfrm>
            <a:off x="9244626" y="3562843"/>
            <a:ext cx="38100" cy="79200"/>
          </a:xfrm>
          <a:custGeom>
            <a:avLst/>
            <a:gdLst>
              <a:gd name="T0" fmla="*/ 24 w 24"/>
              <a:gd name="T1" fmla="*/ 18 w 24"/>
              <a:gd name="T2" fmla="*/ 0 w 24"/>
            </a:gdLst>
            <a:ahLst/>
            <a:cxnLst>
              <a:cxn ang="0">
                <a:pos x="T0" y="0"/>
              </a:cxn>
              <a:cxn ang="0">
                <a:pos x="T1" y="0"/>
              </a:cxn>
              <a:cxn ang="0">
                <a:pos x="T2" y="0"/>
              </a:cxn>
            </a:cxnLst>
            <a:rect l="0" t="0" r="r" b="b"/>
            <a:pathLst>
              <a:path w="24">
                <a:moveTo>
                  <a:pt x="24" y="0"/>
                </a:moveTo>
                <a:lnTo>
                  <a:pt x="18" y="0"/>
                </a:lnTo>
                <a:lnTo>
                  <a:pt x="0" y="0"/>
                </a:lnTo>
              </a:path>
            </a:pathLst>
          </a:custGeom>
          <a:noFill/>
          <a:ln w="12700" cap="flat">
            <a:solidFill>
              <a:srgbClr val="1CBEC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6" name="Line 193"/>
          <p:cNvSpPr>
            <a:spLocks noChangeShapeType="1"/>
          </p:cNvSpPr>
          <p:nvPr/>
        </p:nvSpPr>
        <p:spPr bwMode="auto">
          <a:xfrm>
            <a:off x="9543076" y="3766043"/>
            <a:ext cx="635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7" name="Line 195"/>
          <p:cNvSpPr>
            <a:spLocks noChangeShapeType="1"/>
          </p:cNvSpPr>
          <p:nvPr/>
        </p:nvSpPr>
        <p:spPr bwMode="auto">
          <a:xfrm>
            <a:off x="9809776" y="3893043"/>
            <a:ext cx="0" cy="79200"/>
          </a:xfrm>
          <a:prstGeom prst="line">
            <a:avLst/>
          </a:prstGeom>
          <a:noFill/>
          <a:ln w="12700" cap="flat">
            <a:solidFill>
              <a:srgbClr val="1CBEC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8" name="Freeform 55"/>
          <p:cNvSpPr>
            <a:spLocks/>
          </p:cNvSpPr>
          <p:nvPr/>
        </p:nvSpPr>
        <p:spPr bwMode="auto">
          <a:xfrm>
            <a:off x="6944339" y="2153144"/>
            <a:ext cx="3005138" cy="2098675"/>
          </a:xfrm>
          <a:custGeom>
            <a:avLst/>
            <a:gdLst>
              <a:gd name="T0" fmla="*/ 72 w 1893"/>
              <a:gd name="T1" fmla="*/ 0 h 1322"/>
              <a:gd name="T2" fmla="*/ 140 w 1893"/>
              <a:gd name="T3" fmla="*/ 26 h 1322"/>
              <a:gd name="T4" fmla="*/ 148 w 1893"/>
              <a:gd name="T5" fmla="*/ 58 h 1322"/>
              <a:gd name="T6" fmla="*/ 156 w 1893"/>
              <a:gd name="T7" fmla="*/ 86 h 1322"/>
              <a:gd name="T8" fmla="*/ 180 w 1893"/>
              <a:gd name="T9" fmla="*/ 118 h 1322"/>
              <a:gd name="T10" fmla="*/ 196 w 1893"/>
              <a:gd name="T11" fmla="*/ 144 h 1322"/>
              <a:gd name="T12" fmla="*/ 258 w 1893"/>
              <a:gd name="T13" fmla="*/ 174 h 1322"/>
              <a:gd name="T14" fmla="*/ 288 w 1893"/>
              <a:gd name="T15" fmla="*/ 202 h 1322"/>
              <a:gd name="T16" fmla="*/ 394 w 1893"/>
              <a:gd name="T17" fmla="*/ 234 h 1322"/>
              <a:gd name="T18" fmla="*/ 434 w 1893"/>
              <a:gd name="T19" fmla="*/ 294 h 1322"/>
              <a:gd name="T20" fmla="*/ 440 w 1893"/>
              <a:gd name="T21" fmla="*/ 352 h 1322"/>
              <a:gd name="T22" fmla="*/ 486 w 1893"/>
              <a:gd name="T23" fmla="*/ 386 h 1322"/>
              <a:gd name="T24" fmla="*/ 550 w 1893"/>
              <a:gd name="T25" fmla="*/ 412 h 1322"/>
              <a:gd name="T26" fmla="*/ 580 w 1893"/>
              <a:gd name="T27" fmla="*/ 442 h 1322"/>
              <a:gd name="T28" fmla="*/ 596 w 1893"/>
              <a:gd name="T29" fmla="*/ 470 h 1322"/>
              <a:gd name="T30" fmla="*/ 604 w 1893"/>
              <a:gd name="T31" fmla="*/ 502 h 1322"/>
              <a:gd name="T32" fmla="*/ 620 w 1893"/>
              <a:gd name="T33" fmla="*/ 534 h 1322"/>
              <a:gd name="T34" fmla="*/ 636 w 1893"/>
              <a:gd name="T35" fmla="*/ 562 h 1322"/>
              <a:gd name="T36" fmla="*/ 674 w 1893"/>
              <a:gd name="T37" fmla="*/ 592 h 1322"/>
              <a:gd name="T38" fmla="*/ 678 w 1893"/>
              <a:gd name="T39" fmla="*/ 620 h 1322"/>
              <a:gd name="T40" fmla="*/ 684 w 1893"/>
              <a:gd name="T41" fmla="*/ 652 h 1322"/>
              <a:gd name="T42" fmla="*/ 690 w 1893"/>
              <a:gd name="T43" fmla="*/ 684 h 1322"/>
              <a:gd name="T44" fmla="*/ 710 w 1893"/>
              <a:gd name="T45" fmla="*/ 710 h 1322"/>
              <a:gd name="T46" fmla="*/ 738 w 1893"/>
              <a:gd name="T47" fmla="*/ 742 h 1322"/>
              <a:gd name="T48" fmla="*/ 746 w 1893"/>
              <a:gd name="T49" fmla="*/ 770 h 1322"/>
              <a:gd name="T50" fmla="*/ 758 w 1893"/>
              <a:gd name="T51" fmla="*/ 802 h 1322"/>
              <a:gd name="T52" fmla="*/ 814 w 1893"/>
              <a:gd name="T53" fmla="*/ 834 h 1322"/>
              <a:gd name="T54" fmla="*/ 856 w 1893"/>
              <a:gd name="T55" fmla="*/ 860 h 1322"/>
              <a:gd name="T56" fmla="*/ 963 w 1893"/>
              <a:gd name="T57" fmla="*/ 894 h 1322"/>
              <a:gd name="T58" fmla="*/ 979 w 1893"/>
              <a:gd name="T59" fmla="*/ 920 h 1322"/>
              <a:gd name="T60" fmla="*/ 1089 w 1893"/>
              <a:gd name="T61" fmla="*/ 952 h 1322"/>
              <a:gd name="T62" fmla="*/ 1119 w 1893"/>
              <a:gd name="T63" fmla="*/ 982 h 1322"/>
              <a:gd name="T64" fmla="*/ 1149 w 1893"/>
              <a:gd name="T65" fmla="*/ 1010 h 1322"/>
              <a:gd name="T66" fmla="*/ 1157 w 1893"/>
              <a:gd name="T67" fmla="*/ 1042 h 1322"/>
              <a:gd name="T68" fmla="*/ 1187 w 1893"/>
              <a:gd name="T69" fmla="*/ 1070 h 1322"/>
              <a:gd name="T70" fmla="*/ 1305 w 1893"/>
              <a:gd name="T71" fmla="*/ 1102 h 1322"/>
              <a:gd name="T72" fmla="*/ 1423 w 1893"/>
              <a:gd name="T73" fmla="*/ 1134 h 1322"/>
              <a:gd name="T74" fmla="*/ 1571 w 1893"/>
              <a:gd name="T75" fmla="*/ 1170 h 1322"/>
              <a:gd name="T76" fmla="*/ 1637 w 1893"/>
              <a:gd name="T77" fmla="*/ 1236 h 1322"/>
              <a:gd name="T78" fmla="*/ 1893 w 1893"/>
              <a:gd name="T79" fmla="*/ 1322 h 1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3" h="1322">
                <a:moveTo>
                  <a:pt x="0" y="0"/>
                </a:moveTo>
                <a:lnTo>
                  <a:pt x="72" y="0"/>
                </a:lnTo>
                <a:lnTo>
                  <a:pt x="72" y="26"/>
                </a:lnTo>
                <a:lnTo>
                  <a:pt x="140" y="26"/>
                </a:lnTo>
                <a:lnTo>
                  <a:pt x="140" y="58"/>
                </a:lnTo>
                <a:lnTo>
                  <a:pt x="148" y="58"/>
                </a:lnTo>
                <a:lnTo>
                  <a:pt x="148" y="86"/>
                </a:lnTo>
                <a:lnTo>
                  <a:pt x="156" y="86"/>
                </a:lnTo>
                <a:lnTo>
                  <a:pt x="156" y="118"/>
                </a:lnTo>
                <a:lnTo>
                  <a:pt x="180" y="118"/>
                </a:lnTo>
                <a:lnTo>
                  <a:pt x="180" y="144"/>
                </a:lnTo>
                <a:lnTo>
                  <a:pt x="196" y="144"/>
                </a:lnTo>
                <a:lnTo>
                  <a:pt x="196" y="174"/>
                </a:lnTo>
                <a:lnTo>
                  <a:pt x="258" y="174"/>
                </a:lnTo>
                <a:lnTo>
                  <a:pt x="258" y="202"/>
                </a:lnTo>
                <a:lnTo>
                  <a:pt x="288" y="202"/>
                </a:lnTo>
                <a:lnTo>
                  <a:pt x="288" y="234"/>
                </a:lnTo>
                <a:lnTo>
                  <a:pt x="394" y="234"/>
                </a:lnTo>
                <a:lnTo>
                  <a:pt x="394" y="294"/>
                </a:lnTo>
                <a:lnTo>
                  <a:pt x="434" y="294"/>
                </a:lnTo>
                <a:lnTo>
                  <a:pt x="434" y="352"/>
                </a:lnTo>
                <a:lnTo>
                  <a:pt x="440" y="352"/>
                </a:lnTo>
                <a:lnTo>
                  <a:pt x="440" y="386"/>
                </a:lnTo>
                <a:lnTo>
                  <a:pt x="486" y="386"/>
                </a:lnTo>
                <a:lnTo>
                  <a:pt x="486" y="412"/>
                </a:lnTo>
                <a:lnTo>
                  <a:pt x="550" y="412"/>
                </a:lnTo>
                <a:lnTo>
                  <a:pt x="550" y="442"/>
                </a:lnTo>
                <a:lnTo>
                  <a:pt x="580" y="442"/>
                </a:lnTo>
                <a:lnTo>
                  <a:pt x="580" y="470"/>
                </a:lnTo>
                <a:lnTo>
                  <a:pt x="596" y="470"/>
                </a:lnTo>
                <a:lnTo>
                  <a:pt x="596" y="502"/>
                </a:lnTo>
                <a:lnTo>
                  <a:pt x="604" y="502"/>
                </a:lnTo>
                <a:lnTo>
                  <a:pt x="604" y="534"/>
                </a:lnTo>
                <a:lnTo>
                  <a:pt x="620" y="534"/>
                </a:lnTo>
                <a:lnTo>
                  <a:pt x="620" y="562"/>
                </a:lnTo>
                <a:lnTo>
                  <a:pt x="636" y="562"/>
                </a:lnTo>
                <a:lnTo>
                  <a:pt x="636" y="592"/>
                </a:lnTo>
                <a:lnTo>
                  <a:pt x="674" y="592"/>
                </a:lnTo>
                <a:lnTo>
                  <a:pt x="674" y="620"/>
                </a:lnTo>
                <a:lnTo>
                  <a:pt x="678" y="620"/>
                </a:lnTo>
                <a:lnTo>
                  <a:pt x="678" y="652"/>
                </a:lnTo>
                <a:lnTo>
                  <a:pt x="684" y="652"/>
                </a:lnTo>
                <a:lnTo>
                  <a:pt x="684" y="684"/>
                </a:lnTo>
                <a:lnTo>
                  <a:pt x="690" y="684"/>
                </a:lnTo>
                <a:lnTo>
                  <a:pt x="690" y="710"/>
                </a:lnTo>
                <a:lnTo>
                  <a:pt x="710" y="710"/>
                </a:lnTo>
                <a:lnTo>
                  <a:pt x="710" y="742"/>
                </a:lnTo>
                <a:lnTo>
                  <a:pt x="738" y="742"/>
                </a:lnTo>
                <a:lnTo>
                  <a:pt x="738" y="770"/>
                </a:lnTo>
                <a:lnTo>
                  <a:pt x="746" y="770"/>
                </a:lnTo>
                <a:lnTo>
                  <a:pt x="746" y="802"/>
                </a:lnTo>
                <a:lnTo>
                  <a:pt x="758" y="802"/>
                </a:lnTo>
                <a:lnTo>
                  <a:pt x="758" y="834"/>
                </a:lnTo>
                <a:lnTo>
                  <a:pt x="814" y="834"/>
                </a:lnTo>
                <a:lnTo>
                  <a:pt x="814" y="860"/>
                </a:lnTo>
                <a:lnTo>
                  <a:pt x="856" y="860"/>
                </a:lnTo>
                <a:lnTo>
                  <a:pt x="856" y="894"/>
                </a:lnTo>
                <a:lnTo>
                  <a:pt x="963" y="894"/>
                </a:lnTo>
                <a:lnTo>
                  <a:pt x="963" y="920"/>
                </a:lnTo>
                <a:lnTo>
                  <a:pt x="979" y="920"/>
                </a:lnTo>
                <a:lnTo>
                  <a:pt x="979" y="952"/>
                </a:lnTo>
                <a:lnTo>
                  <a:pt x="1089" y="952"/>
                </a:lnTo>
                <a:lnTo>
                  <a:pt x="1089" y="982"/>
                </a:lnTo>
                <a:lnTo>
                  <a:pt x="1119" y="982"/>
                </a:lnTo>
                <a:lnTo>
                  <a:pt x="1119" y="1010"/>
                </a:lnTo>
                <a:lnTo>
                  <a:pt x="1149" y="1010"/>
                </a:lnTo>
                <a:lnTo>
                  <a:pt x="1149" y="1042"/>
                </a:lnTo>
                <a:lnTo>
                  <a:pt x="1157" y="1042"/>
                </a:lnTo>
                <a:lnTo>
                  <a:pt x="1157" y="1070"/>
                </a:lnTo>
                <a:lnTo>
                  <a:pt x="1187" y="1070"/>
                </a:lnTo>
                <a:lnTo>
                  <a:pt x="1187" y="1102"/>
                </a:lnTo>
                <a:lnTo>
                  <a:pt x="1305" y="1102"/>
                </a:lnTo>
                <a:lnTo>
                  <a:pt x="1305" y="1134"/>
                </a:lnTo>
                <a:lnTo>
                  <a:pt x="1423" y="1134"/>
                </a:lnTo>
                <a:lnTo>
                  <a:pt x="1423" y="1170"/>
                </a:lnTo>
                <a:lnTo>
                  <a:pt x="1571" y="1170"/>
                </a:lnTo>
                <a:lnTo>
                  <a:pt x="1571" y="1236"/>
                </a:lnTo>
                <a:lnTo>
                  <a:pt x="1637" y="1236"/>
                </a:lnTo>
                <a:lnTo>
                  <a:pt x="1637" y="1322"/>
                </a:lnTo>
                <a:lnTo>
                  <a:pt x="1893" y="1322"/>
                </a:lnTo>
              </a:path>
            </a:pathLst>
          </a:custGeom>
          <a:noFill/>
          <a:ln w="28575"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49" name="TextBox 748"/>
          <p:cNvSpPr txBox="1"/>
          <p:nvPr/>
        </p:nvSpPr>
        <p:spPr>
          <a:xfrm>
            <a:off x="6688834" y="5769125"/>
            <a:ext cx="3894493" cy="215444"/>
          </a:xfrm>
          <a:prstGeom prst="rect">
            <a:avLst/>
          </a:prstGeom>
          <a:noFill/>
        </p:spPr>
        <p:txBody>
          <a:bodyPr wrap="square" rtlCol="0">
            <a:spAutoFit/>
          </a:bodyPr>
          <a:lstStyle/>
          <a:p>
            <a:pPr defTabSz="457200" fontAlgn="base">
              <a:spcBef>
                <a:spcPct val="0"/>
              </a:spcBef>
              <a:spcAft>
                <a:spcPct val="0"/>
              </a:spcAft>
              <a:tabLst>
                <a:tab pos="157163" algn="ctr"/>
                <a:tab pos="377825" algn="ctr"/>
                <a:tab pos="600075" algn="ctr"/>
                <a:tab pos="822325" algn="ctr"/>
                <a:tab pos="1044575" algn="ctr"/>
                <a:tab pos="1266825" algn="ctr"/>
                <a:tab pos="1485900" algn="ctr"/>
                <a:tab pos="1704975" algn="ctr"/>
                <a:tab pos="1927225" algn="ctr"/>
                <a:tab pos="2149475" algn="ctr"/>
                <a:tab pos="2374900" algn="ctr"/>
                <a:tab pos="2590800" algn="ctr"/>
                <a:tab pos="2816225" algn="ctr"/>
                <a:tab pos="3032125" algn="ctr"/>
                <a:tab pos="3254375" algn="ctr"/>
                <a:tab pos="3482975" algn="ctr"/>
              </a:tabLst>
            </a:pPr>
            <a:r>
              <a:rPr lang="en-GB" sz="800" dirty="0">
                <a:solidFill>
                  <a:srgbClr val="0070C0"/>
                </a:solidFill>
                <a:cs typeface="Arial" charset="0"/>
              </a:rPr>
              <a:t>	124	122	118	115	106	99	90	80	73	69	59	39	16	8	1	0</a:t>
            </a:r>
          </a:p>
        </p:txBody>
      </p:sp>
      <p:sp>
        <p:nvSpPr>
          <p:cNvPr id="750" name="TextBox 749"/>
          <p:cNvSpPr txBox="1"/>
          <p:nvPr/>
        </p:nvSpPr>
        <p:spPr>
          <a:xfrm>
            <a:off x="6688834" y="5954535"/>
            <a:ext cx="3894493" cy="215444"/>
          </a:xfrm>
          <a:prstGeom prst="rect">
            <a:avLst/>
          </a:prstGeom>
          <a:noFill/>
        </p:spPr>
        <p:txBody>
          <a:bodyPr wrap="square" rtlCol="0">
            <a:spAutoFit/>
          </a:bodyPr>
          <a:lstStyle/>
          <a:p>
            <a:pPr defTabSz="457200" fontAlgn="base">
              <a:spcBef>
                <a:spcPct val="0"/>
              </a:spcBef>
              <a:spcAft>
                <a:spcPct val="0"/>
              </a:spcAft>
              <a:tabLst>
                <a:tab pos="157163" algn="ctr"/>
                <a:tab pos="377825" algn="ctr"/>
                <a:tab pos="600075" algn="ctr"/>
                <a:tab pos="822325" algn="ctr"/>
                <a:tab pos="1044575" algn="ctr"/>
                <a:tab pos="1266825" algn="ctr"/>
                <a:tab pos="1485900" algn="ctr"/>
                <a:tab pos="1704975" algn="ctr"/>
                <a:tab pos="1927225" algn="ctr"/>
                <a:tab pos="2149475" algn="ctr"/>
                <a:tab pos="2374900" algn="ctr"/>
                <a:tab pos="2590800" algn="ctr"/>
                <a:tab pos="2816225" algn="ctr"/>
                <a:tab pos="3032125" algn="ctr"/>
                <a:tab pos="3254375" algn="ctr"/>
                <a:tab pos="3482975" algn="ctr"/>
              </a:tabLst>
            </a:pPr>
            <a:r>
              <a:rPr lang="en-GB" sz="800" dirty="0">
                <a:solidFill>
                  <a:prstClr val="black"/>
                </a:solidFill>
                <a:cs typeface="Arial" charset="0"/>
              </a:rPr>
              <a:t>	</a:t>
            </a:r>
            <a:r>
              <a:rPr lang="en-GB" sz="800" dirty="0">
                <a:solidFill>
                  <a:srgbClr val="FF0000"/>
                </a:solidFill>
                <a:cs typeface="Arial" charset="0"/>
              </a:rPr>
              <a:t>62	58	53	49	44	35	30	28	26	21	18	11	4	3	0	0</a:t>
            </a:r>
          </a:p>
        </p:txBody>
      </p:sp>
      <p:sp>
        <p:nvSpPr>
          <p:cNvPr id="751" name="Line 32"/>
          <p:cNvSpPr>
            <a:spLocks noChangeShapeType="1"/>
          </p:cNvSpPr>
          <p:nvPr/>
        </p:nvSpPr>
        <p:spPr bwMode="auto">
          <a:xfrm flipH="1">
            <a:off x="6836921" y="2151770"/>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2" name="Line 33"/>
          <p:cNvSpPr>
            <a:spLocks noChangeShapeType="1"/>
          </p:cNvSpPr>
          <p:nvPr/>
        </p:nvSpPr>
        <p:spPr bwMode="auto">
          <a:xfrm flipH="1">
            <a:off x="6836921" y="2710570"/>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3" name="Line 34"/>
          <p:cNvSpPr>
            <a:spLocks noChangeShapeType="1"/>
          </p:cNvSpPr>
          <p:nvPr/>
        </p:nvSpPr>
        <p:spPr bwMode="auto">
          <a:xfrm flipH="1">
            <a:off x="6836921" y="3272545"/>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4" name="Line 35"/>
          <p:cNvSpPr>
            <a:spLocks noChangeShapeType="1"/>
          </p:cNvSpPr>
          <p:nvPr/>
        </p:nvSpPr>
        <p:spPr bwMode="auto">
          <a:xfrm flipH="1">
            <a:off x="6836921" y="3831345"/>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5" name="Line 36"/>
          <p:cNvSpPr>
            <a:spLocks noChangeShapeType="1"/>
          </p:cNvSpPr>
          <p:nvPr/>
        </p:nvSpPr>
        <p:spPr bwMode="auto">
          <a:xfrm flipH="1">
            <a:off x="6836921" y="4390145"/>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6" name="Line 37"/>
          <p:cNvSpPr>
            <a:spLocks noChangeShapeType="1"/>
          </p:cNvSpPr>
          <p:nvPr/>
        </p:nvSpPr>
        <p:spPr bwMode="auto">
          <a:xfrm flipH="1">
            <a:off x="6836921" y="4948945"/>
            <a:ext cx="92075"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7" name="Line 38"/>
          <p:cNvSpPr>
            <a:spLocks noChangeShapeType="1"/>
          </p:cNvSpPr>
          <p:nvPr/>
        </p:nvSpPr>
        <p:spPr bwMode="auto">
          <a:xfrm>
            <a:off x="6928995"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8" name="Line 39"/>
          <p:cNvSpPr>
            <a:spLocks noChangeShapeType="1"/>
          </p:cNvSpPr>
          <p:nvPr/>
        </p:nvSpPr>
        <p:spPr bwMode="auto">
          <a:xfrm>
            <a:off x="714807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59" name="Line 40"/>
          <p:cNvSpPr>
            <a:spLocks noChangeShapeType="1"/>
          </p:cNvSpPr>
          <p:nvPr/>
        </p:nvSpPr>
        <p:spPr bwMode="auto">
          <a:xfrm>
            <a:off x="737032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0" name="Line 41"/>
          <p:cNvSpPr>
            <a:spLocks noChangeShapeType="1"/>
          </p:cNvSpPr>
          <p:nvPr/>
        </p:nvSpPr>
        <p:spPr bwMode="auto">
          <a:xfrm>
            <a:off x="759257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1" name="Line 42"/>
          <p:cNvSpPr>
            <a:spLocks noChangeShapeType="1"/>
          </p:cNvSpPr>
          <p:nvPr/>
        </p:nvSpPr>
        <p:spPr bwMode="auto">
          <a:xfrm>
            <a:off x="781482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2" name="Line 43"/>
          <p:cNvSpPr>
            <a:spLocks noChangeShapeType="1"/>
          </p:cNvSpPr>
          <p:nvPr/>
        </p:nvSpPr>
        <p:spPr bwMode="auto">
          <a:xfrm>
            <a:off x="8037070"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3" name="Line 44"/>
          <p:cNvSpPr>
            <a:spLocks noChangeShapeType="1"/>
          </p:cNvSpPr>
          <p:nvPr/>
        </p:nvSpPr>
        <p:spPr bwMode="auto">
          <a:xfrm>
            <a:off x="8256145"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4" name="Line 45"/>
          <p:cNvSpPr>
            <a:spLocks noChangeShapeType="1"/>
          </p:cNvSpPr>
          <p:nvPr/>
        </p:nvSpPr>
        <p:spPr bwMode="auto">
          <a:xfrm>
            <a:off x="847680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5" name="Line 46"/>
          <p:cNvSpPr>
            <a:spLocks noChangeShapeType="1"/>
          </p:cNvSpPr>
          <p:nvPr/>
        </p:nvSpPr>
        <p:spPr bwMode="auto">
          <a:xfrm>
            <a:off x="869905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6" name="Line 47"/>
          <p:cNvSpPr>
            <a:spLocks noChangeShapeType="1"/>
          </p:cNvSpPr>
          <p:nvPr/>
        </p:nvSpPr>
        <p:spPr bwMode="auto">
          <a:xfrm>
            <a:off x="892130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7" name="Line 48"/>
          <p:cNvSpPr>
            <a:spLocks noChangeShapeType="1"/>
          </p:cNvSpPr>
          <p:nvPr/>
        </p:nvSpPr>
        <p:spPr bwMode="auto">
          <a:xfrm>
            <a:off x="914038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8" name="Line 49"/>
          <p:cNvSpPr>
            <a:spLocks noChangeShapeType="1"/>
          </p:cNvSpPr>
          <p:nvPr/>
        </p:nvSpPr>
        <p:spPr bwMode="auto">
          <a:xfrm>
            <a:off x="936263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69" name="Line 50"/>
          <p:cNvSpPr>
            <a:spLocks noChangeShapeType="1"/>
          </p:cNvSpPr>
          <p:nvPr/>
        </p:nvSpPr>
        <p:spPr bwMode="auto">
          <a:xfrm>
            <a:off x="958488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0" name="Line 51"/>
          <p:cNvSpPr>
            <a:spLocks noChangeShapeType="1"/>
          </p:cNvSpPr>
          <p:nvPr/>
        </p:nvSpPr>
        <p:spPr bwMode="auto">
          <a:xfrm>
            <a:off x="980713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1" name="Line 52"/>
          <p:cNvSpPr>
            <a:spLocks noChangeShapeType="1"/>
          </p:cNvSpPr>
          <p:nvPr/>
        </p:nvSpPr>
        <p:spPr bwMode="auto">
          <a:xfrm>
            <a:off x="10029382"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2" name="Line 53"/>
          <p:cNvSpPr>
            <a:spLocks noChangeShapeType="1"/>
          </p:cNvSpPr>
          <p:nvPr/>
        </p:nvSpPr>
        <p:spPr bwMode="auto">
          <a:xfrm>
            <a:off x="10248457" y="4948946"/>
            <a:ext cx="0" cy="9207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3" name="Freeform 31"/>
          <p:cNvSpPr>
            <a:spLocks/>
          </p:cNvSpPr>
          <p:nvPr/>
        </p:nvSpPr>
        <p:spPr bwMode="auto">
          <a:xfrm>
            <a:off x="6928995" y="2139071"/>
            <a:ext cx="3326364" cy="2809875"/>
          </a:xfrm>
          <a:custGeom>
            <a:avLst/>
            <a:gdLst>
              <a:gd name="T0" fmla="*/ 0 w 2101"/>
              <a:gd name="T1" fmla="*/ 0 h 1770"/>
              <a:gd name="T2" fmla="*/ 0 w 2101"/>
              <a:gd name="T3" fmla="*/ 1770 h 1770"/>
              <a:gd name="T4" fmla="*/ 2101 w 2101"/>
              <a:gd name="T5" fmla="*/ 1770 h 1770"/>
            </a:gdLst>
            <a:ahLst/>
            <a:cxnLst>
              <a:cxn ang="0">
                <a:pos x="T0" y="T1"/>
              </a:cxn>
              <a:cxn ang="0">
                <a:pos x="T2" y="T3"/>
              </a:cxn>
              <a:cxn ang="0">
                <a:pos x="T4" y="T5"/>
              </a:cxn>
            </a:cxnLst>
            <a:rect l="0" t="0" r="r" b="b"/>
            <a:pathLst>
              <a:path w="2101" h="1770">
                <a:moveTo>
                  <a:pt x="0" y="0"/>
                </a:moveTo>
                <a:lnTo>
                  <a:pt x="0" y="1770"/>
                </a:lnTo>
                <a:lnTo>
                  <a:pt x="2101" y="1770"/>
                </a:lnTo>
              </a:path>
            </a:pathLst>
          </a:custGeom>
          <a:noFill/>
          <a:ln w="1270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GB" dirty="0">
              <a:solidFill>
                <a:prstClr val="black"/>
              </a:solidFill>
              <a:cs typeface="Arial" charset="0"/>
            </a:endParaRPr>
          </a:p>
        </p:txBody>
      </p:sp>
      <p:sp>
        <p:nvSpPr>
          <p:cNvPr id="774" name="TextBox 773"/>
          <p:cNvSpPr txBox="1"/>
          <p:nvPr/>
        </p:nvSpPr>
        <p:spPr>
          <a:xfrm>
            <a:off x="6530054" y="2030415"/>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1,0</a:t>
            </a:r>
          </a:p>
        </p:txBody>
      </p:sp>
      <p:sp>
        <p:nvSpPr>
          <p:cNvPr id="775" name="TextBox 774"/>
          <p:cNvSpPr txBox="1"/>
          <p:nvPr/>
        </p:nvSpPr>
        <p:spPr>
          <a:xfrm>
            <a:off x="6530054" y="2589215"/>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0,8</a:t>
            </a:r>
          </a:p>
        </p:txBody>
      </p:sp>
      <p:sp>
        <p:nvSpPr>
          <p:cNvPr id="776" name="TextBox 775"/>
          <p:cNvSpPr txBox="1"/>
          <p:nvPr/>
        </p:nvSpPr>
        <p:spPr>
          <a:xfrm>
            <a:off x="6530054" y="3151190"/>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0,6</a:t>
            </a:r>
          </a:p>
        </p:txBody>
      </p:sp>
      <p:sp>
        <p:nvSpPr>
          <p:cNvPr id="777" name="TextBox 776"/>
          <p:cNvSpPr txBox="1"/>
          <p:nvPr/>
        </p:nvSpPr>
        <p:spPr>
          <a:xfrm>
            <a:off x="6530054" y="3709990"/>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0,4</a:t>
            </a:r>
          </a:p>
        </p:txBody>
      </p:sp>
      <p:sp>
        <p:nvSpPr>
          <p:cNvPr id="778" name="TextBox 777"/>
          <p:cNvSpPr txBox="1"/>
          <p:nvPr/>
        </p:nvSpPr>
        <p:spPr>
          <a:xfrm>
            <a:off x="6530054" y="4270377"/>
            <a:ext cx="34496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0,2</a:t>
            </a:r>
          </a:p>
        </p:txBody>
      </p:sp>
      <p:sp>
        <p:nvSpPr>
          <p:cNvPr id="779" name="TextBox 778"/>
          <p:cNvSpPr txBox="1"/>
          <p:nvPr/>
        </p:nvSpPr>
        <p:spPr>
          <a:xfrm>
            <a:off x="6626234" y="4827590"/>
            <a:ext cx="248786" cy="230832"/>
          </a:xfrm>
          <a:prstGeom prst="rect">
            <a:avLst/>
          </a:prstGeom>
          <a:noFill/>
        </p:spPr>
        <p:txBody>
          <a:bodyPr wrap="none" rtlCol="0">
            <a:spAutoFit/>
          </a:bodyPr>
          <a:lstStyle/>
          <a:p>
            <a:pPr algn="r" defTabSz="457200" fontAlgn="base">
              <a:spcBef>
                <a:spcPct val="0"/>
              </a:spcBef>
              <a:spcAft>
                <a:spcPct val="0"/>
              </a:spcAft>
            </a:pPr>
            <a:r>
              <a:rPr lang="en-GB" sz="900" dirty="0">
                <a:solidFill>
                  <a:prstClr val="black"/>
                </a:solidFill>
                <a:cs typeface="Arial" charset="0"/>
              </a:rPr>
              <a:t>0</a:t>
            </a:r>
          </a:p>
        </p:txBody>
      </p:sp>
      <p:sp>
        <p:nvSpPr>
          <p:cNvPr id="780" name="TextBox 779"/>
          <p:cNvSpPr txBox="1"/>
          <p:nvPr/>
        </p:nvSpPr>
        <p:spPr>
          <a:xfrm rot="16200000">
            <a:off x="4920937" y="3442760"/>
            <a:ext cx="2855913" cy="246221"/>
          </a:xfrm>
          <a:prstGeom prst="rect">
            <a:avLst/>
          </a:prstGeom>
          <a:noFill/>
        </p:spPr>
        <p:txBody>
          <a:bodyPr wrap="square" rtlCol="0">
            <a:spAutoFit/>
          </a:bodyPr>
          <a:lstStyle/>
          <a:p>
            <a:pPr algn="ctr" fontAlgn="base">
              <a:spcBef>
                <a:spcPct val="0"/>
              </a:spcBef>
              <a:spcAft>
                <a:spcPct val="0"/>
              </a:spcAft>
            </a:pPr>
            <a:r>
              <a:rPr lang="en-US" sz="1000" dirty="0">
                <a:solidFill>
                  <a:prstClr val="black"/>
                </a:solidFill>
              </a:rPr>
              <a:t>Khả năng OS ước đoán</a:t>
            </a:r>
          </a:p>
        </p:txBody>
      </p:sp>
      <p:sp>
        <p:nvSpPr>
          <p:cNvPr id="781" name="TextBox 780"/>
          <p:cNvSpPr txBox="1"/>
          <p:nvPr/>
        </p:nvSpPr>
        <p:spPr>
          <a:xfrm>
            <a:off x="6678786" y="5020789"/>
            <a:ext cx="3894493" cy="230832"/>
          </a:xfrm>
          <a:prstGeom prst="rect">
            <a:avLst/>
          </a:prstGeom>
          <a:noFill/>
        </p:spPr>
        <p:txBody>
          <a:bodyPr wrap="square" rtlCol="0">
            <a:spAutoFit/>
          </a:bodyPr>
          <a:lstStyle/>
          <a:p>
            <a:pPr defTabSz="457200" fontAlgn="base">
              <a:spcBef>
                <a:spcPct val="0"/>
              </a:spcBef>
              <a:spcAft>
                <a:spcPct val="0"/>
              </a:spcAft>
              <a:tabLst>
                <a:tab pos="157163" algn="ctr"/>
                <a:tab pos="377825" algn="ctr"/>
                <a:tab pos="600075" algn="ctr"/>
                <a:tab pos="822325" algn="ctr"/>
                <a:tab pos="1044575" algn="ctr"/>
                <a:tab pos="1266825" algn="ctr"/>
                <a:tab pos="1485900" algn="ctr"/>
                <a:tab pos="1704975" algn="ctr"/>
                <a:tab pos="1927225" algn="ctr"/>
                <a:tab pos="2149475" algn="ctr"/>
                <a:tab pos="2374900" algn="ctr"/>
                <a:tab pos="2590800" algn="ctr"/>
                <a:tab pos="2816225" algn="ctr"/>
                <a:tab pos="3032125" algn="ctr"/>
                <a:tab pos="3254375" algn="ctr"/>
                <a:tab pos="3482975" algn="ctr"/>
              </a:tabLst>
            </a:pPr>
            <a:r>
              <a:rPr lang="en-GB" sz="900" dirty="0">
                <a:solidFill>
                  <a:prstClr val="black"/>
                </a:solidFill>
                <a:cs typeface="Arial" charset="0"/>
              </a:rPr>
              <a:t>	0	3	6	9	12	15	18	21	24	27	30	33	36	39	42	45</a:t>
            </a:r>
          </a:p>
        </p:txBody>
      </p:sp>
      <p:sp>
        <p:nvSpPr>
          <p:cNvPr id="782" name="TextBox 781"/>
          <p:cNvSpPr txBox="1"/>
          <p:nvPr/>
        </p:nvSpPr>
        <p:spPr>
          <a:xfrm>
            <a:off x="6935346" y="5235456"/>
            <a:ext cx="3340387" cy="246221"/>
          </a:xfrm>
          <a:prstGeom prst="rect">
            <a:avLst/>
          </a:prstGeom>
          <a:noFill/>
        </p:spPr>
        <p:txBody>
          <a:bodyPr wrap="square" rtlCol="0">
            <a:spAutoFit/>
          </a:bodyPr>
          <a:lstStyle/>
          <a:p>
            <a:pPr algn="ctr" defTabSz="457200" fontAlgn="base">
              <a:spcBef>
                <a:spcPct val="0"/>
              </a:spcBef>
              <a:spcAft>
                <a:spcPct val="0"/>
              </a:spcAft>
            </a:pPr>
            <a:r>
              <a:rPr lang="en-GB" sz="1000" dirty="0">
                <a:solidFill>
                  <a:prstClr val="black"/>
                </a:solidFill>
                <a:cs typeface="Arial" charset="0"/>
              </a:rPr>
              <a:t>Thời gian (tháng)</a:t>
            </a:r>
          </a:p>
        </p:txBody>
      </p:sp>
      <p:sp>
        <p:nvSpPr>
          <p:cNvPr id="783" name="TextBox 782"/>
          <p:cNvSpPr txBox="1"/>
          <p:nvPr/>
        </p:nvSpPr>
        <p:spPr>
          <a:xfrm>
            <a:off x="6168057" y="5776820"/>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srgbClr val="0070C0"/>
                </a:solidFill>
                <a:cs typeface="Arial" charset="0"/>
              </a:rPr>
              <a:t>Afatinib</a:t>
            </a:r>
          </a:p>
        </p:txBody>
      </p:sp>
      <p:sp>
        <p:nvSpPr>
          <p:cNvPr id="784" name="TextBox 783"/>
          <p:cNvSpPr txBox="1"/>
          <p:nvPr/>
        </p:nvSpPr>
        <p:spPr>
          <a:xfrm>
            <a:off x="6168057" y="5962230"/>
            <a:ext cx="659875"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err="1">
                <a:solidFill>
                  <a:srgbClr val="FF0000"/>
                </a:solidFill>
                <a:cs typeface="Arial" charset="0"/>
              </a:rPr>
              <a:t>Cis</a:t>
            </a:r>
            <a:r>
              <a:rPr lang="en-GB" sz="800" dirty="0">
                <a:solidFill>
                  <a:srgbClr val="FF0000"/>
                </a:solidFill>
                <a:cs typeface="Arial" charset="0"/>
              </a:rPr>
              <a:t>/Gem</a:t>
            </a:r>
          </a:p>
        </p:txBody>
      </p:sp>
      <p:sp>
        <p:nvSpPr>
          <p:cNvPr id="785" name="TextBox 784"/>
          <p:cNvSpPr txBox="1"/>
          <p:nvPr/>
        </p:nvSpPr>
        <p:spPr>
          <a:xfrm>
            <a:off x="6168056" y="5591549"/>
            <a:ext cx="1031876" cy="215444"/>
          </a:xfrm>
          <a:prstGeom prst="rect">
            <a:avLst/>
          </a:prstGeom>
          <a:noFill/>
        </p:spPr>
        <p:txBody>
          <a:bodyPr wrap="square" rtlCol="0">
            <a:spAutoFit/>
          </a:bodyPr>
          <a:lstStyle/>
          <a:p>
            <a:pPr defTabSz="457200" fontAlgn="base">
              <a:spcBef>
                <a:spcPct val="0"/>
              </a:spcBef>
              <a:spcAft>
                <a:spcPct val="0"/>
              </a:spcAft>
              <a:tabLst>
                <a:tab pos="157163" algn="ctr"/>
                <a:tab pos="355600" algn="ctr"/>
                <a:tab pos="546100" algn="ctr"/>
                <a:tab pos="747713" algn="ctr"/>
                <a:tab pos="938213" algn="ctr"/>
                <a:tab pos="1133475" algn="ctr"/>
                <a:tab pos="1328738" algn="ctr"/>
                <a:tab pos="1524000" algn="ctr"/>
                <a:tab pos="1719263" algn="ctr"/>
                <a:tab pos="1914525" algn="ctr"/>
                <a:tab pos="2109788" algn="ctr"/>
                <a:tab pos="2305050" algn="ctr"/>
                <a:tab pos="2501900" algn="ctr"/>
                <a:tab pos="2695575" algn="ctr"/>
                <a:tab pos="2895600" algn="ctr"/>
                <a:tab pos="3092450" algn="ctr"/>
                <a:tab pos="3286125" algn="ctr"/>
                <a:tab pos="3479800" algn="ctr"/>
              </a:tabLst>
            </a:pPr>
            <a:r>
              <a:rPr lang="en-GB" sz="800" dirty="0">
                <a:solidFill>
                  <a:prstClr val="black"/>
                </a:solidFill>
                <a:cs typeface="Arial" charset="0"/>
              </a:rPr>
              <a:t>Số bệnh nhân </a:t>
            </a:r>
          </a:p>
        </p:txBody>
      </p:sp>
      <p:sp>
        <p:nvSpPr>
          <p:cNvPr id="786" name="Round Same Side Corner Rectangle 785"/>
          <p:cNvSpPr/>
          <p:nvPr/>
        </p:nvSpPr>
        <p:spPr>
          <a:xfrm>
            <a:off x="8322780" y="1902041"/>
            <a:ext cx="2196491" cy="385837"/>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a:solidFill>
                <a:prstClr val="white"/>
              </a:solidFill>
            </a:endParaRPr>
          </a:p>
        </p:txBody>
      </p:sp>
      <p:sp>
        <p:nvSpPr>
          <p:cNvPr id="787" name="Round Same Side Corner Rectangle 786"/>
          <p:cNvSpPr/>
          <p:nvPr/>
        </p:nvSpPr>
        <p:spPr>
          <a:xfrm rot="10800000">
            <a:off x="8322779" y="2287875"/>
            <a:ext cx="2196491" cy="631668"/>
          </a:xfrm>
          <a:prstGeom prst="round2SameRect">
            <a:avLst>
              <a:gd name="adj1" fmla="val 20976"/>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a:solidFill>
                  <a:prstClr val="white"/>
                </a:solidFill>
              </a:rPr>
              <a:t>PFS in overall population</a:t>
            </a:r>
            <a:endParaRPr lang="de-DE" altLang="en-US" sz="1400" b="1" baseline="30000">
              <a:solidFill>
                <a:prstClr val="white"/>
              </a:solidFill>
            </a:endParaRPr>
          </a:p>
        </p:txBody>
      </p:sp>
      <p:graphicFrame>
        <p:nvGraphicFramePr>
          <p:cNvPr id="788" name="Table 787"/>
          <p:cNvGraphicFramePr>
            <a:graphicFrameLocks noGrp="1"/>
          </p:cNvGraphicFramePr>
          <p:nvPr/>
        </p:nvGraphicFramePr>
        <p:xfrm>
          <a:off x="8332992" y="1941663"/>
          <a:ext cx="2203635" cy="987552"/>
        </p:xfrm>
        <a:graphic>
          <a:graphicData uri="http://schemas.openxmlformats.org/drawingml/2006/table">
            <a:tbl>
              <a:tblPr/>
              <a:tblGrid>
                <a:gridCol w="825709">
                  <a:extLst>
                    <a:ext uri="{9D8B030D-6E8A-4147-A177-3AD203B41FA5}">
                      <a16:colId xmlns:a16="http://schemas.microsoft.com/office/drawing/2014/main" val="20000"/>
                    </a:ext>
                  </a:extLst>
                </a:gridCol>
                <a:gridCol w="635000">
                  <a:extLst>
                    <a:ext uri="{9D8B030D-6E8A-4147-A177-3AD203B41FA5}">
                      <a16:colId xmlns:a16="http://schemas.microsoft.com/office/drawing/2014/main" val="20001"/>
                    </a:ext>
                  </a:extLst>
                </a:gridCol>
                <a:gridCol w="742926">
                  <a:extLst>
                    <a:ext uri="{9D8B030D-6E8A-4147-A177-3AD203B41FA5}">
                      <a16:colId xmlns:a16="http://schemas.microsoft.com/office/drawing/2014/main" val="20002"/>
                    </a:ext>
                  </a:extLst>
                </a:gridCol>
              </a:tblGrid>
              <a:tr h="247476">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900" b="0" i="0" u="none" strike="noStrike" cap="none" normalizeH="0" baseline="0" dirty="0">
                        <a:ln>
                          <a:noFill/>
                        </a:ln>
                        <a:solidFill>
                          <a:srgbClr val="731448"/>
                        </a:solidFill>
                        <a:effectLst/>
                        <a:latin typeface="Arial" pitchFamily="34" charset="0"/>
                        <a:ea typeface="ＭＳ Ｐゴシック" pitchFamily="34" charset="-128"/>
                        <a:cs typeface="Arial" pitchFamily="34" charset="0"/>
                      </a:endParaRPr>
                    </a:p>
                  </a:txBody>
                  <a:tcPr marL="0" marR="45713" marT="27432" marB="27432"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Afatinib </a:t>
                      </a:r>
                      <a:b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(n=124)</a:t>
                      </a:r>
                    </a:p>
                  </a:txBody>
                  <a:tcPr marL="45713" marR="45713" marT="27432" marB="27432"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Cis/Gem </a:t>
                      </a:r>
                      <a:b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br>
                      <a:r>
                        <a:rPr kumimoji="0" lang="de-CH" sz="9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rPr>
                        <a:t>(n=62)</a:t>
                      </a:r>
                    </a:p>
                  </a:txBody>
                  <a:tcPr marL="45713" marR="45713" marT="27432" marB="27432"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49549">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Trung vị, tháng</a:t>
                      </a:r>
                    </a:p>
                  </a:txBody>
                  <a:tcPr marL="0" marR="45713" marT="27432" marB="27432"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31,4</a:t>
                      </a:r>
                    </a:p>
                  </a:txBody>
                  <a:tcPr marL="45713" marR="45713" marT="27432" marB="27432"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18,4</a:t>
                      </a:r>
                    </a:p>
                  </a:txBody>
                  <a:tcPr marL="45713" marR="45713" marT="27432" marB="27432"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2674">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HR</a:t>
                      </a:r>
                      <a: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 (KTC 95%) </a:t>
                      </a:r>
                      <a:b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br>
                      <a:r>
                        <a:rPr kumimoji="0" lang="de-CH" sz="900" b="0" i="1" u="none" strike="noStrike" cap="none" normalizeH="0" baseline="0" dirty="0">
                          <a:ln>
                            <a:noFill/>
                          </a:ln>
                          <a:solidFill>
                            <a:schemeClr val="tx1"/>
                          </a:solidFill>
                          <a:effectLst/>
                          <a:latin typeface="Arial" pitchFamily="34" charset="0"/>
                          <a:ea typeface="ＭＳ Ｐゴシック" pitchFamily="34" charset="-128"/>
                          <a:cs typeface="Arial" pitchFamily="34" charset="0"/>
                        </a:rPr>
                        <a:t>P</a:t>
                      </a:r>
                      <a:endPar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0" marR="45713" marT="27432" marB="27432"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0,64</a:t>
                      </a:r>
                      <a: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 (0,44–0,94)</a:t>
                      </a:r>
                      <a:br>
                        <a:rPr kumimoji="0" lang="de-CH" sz="9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br>
                      <a:r>
                        <a:rPr kumimoji="0" lang="de-CH" sz="900" b="1" i="1" u="none" strike="noStrike" cap="none" normalizeH="0" baseline="0" dirty="0">
                          <a:ln>
                            <a:noFill/>
                          </a:ln>
                          <a:solidFill>
                            <a:schemeClr val="tx1"/>
                          </a:solidFill>
                          <a:effectLst/>
                          <a:latin typeface="Arial" pitchFamily="34" charset="0"/>
                          <a:ea typeface="ＭＳ Ｐゴシック" pitchFamily="34" charset="-128"/>
                          <a:cs typeface="Arial" pitchFamily="34" charset="0"/>
                        </a:rPr>
                        <a:t>P</a:t>
                      </a:r>
                      <a:r>
                        <a:rPr kumimoji="0" lang="de-CH" sz="9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=0,0229</a:t>
                      </a:r>
                    </a:p>
                  </a:txBody>
                  <a:tcPr marL="45713" marR="45713" marT="27432" marB="27432"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CH"/>
                    </a:p>
                  </a:txBody>
                  <a:tcPr/>
                </a:tc>
                <a:extLst>
                  <a:ext uri="{0D108BD9-81ED-4DB2-BD59-A6C34878D82A}">
                    <a16:rowId xmlns:a16="http://schemas.microsoft.com/office/drawing/2014/main" val="10002"/>
                  </a:ext>
                </a:extLst>
              </a:tr>
            </a:tbl>
          </a:graphicData>
        </a:graphic>
      </p:graphicFrame>
      <p:grpSp>
        <p:nvGrpSpPr>
          <p:cNvPr id="789" name="Group 788"/>
          <p:cNvGrpSpPr/>
          <p:nvPr/>
        </p:nvGrpSpPr>
        <p:grpSpPr>
          <a:xfrm>
            <a:off x="9584883" y="3162376"/>
            <a:ext cx="812095" cy="338554"/>
            <a:chOff x="2474821" y="3415220"/>
            <a:chExt cx="812095" cy="338554"/>
          </a:xfrm>
        </p:grpSpPr>
        <p:sp>
          <p:nvSpPr>
            <p:cNvPr id="790" name="TextBox 304"/>
            <p:cNvSpPr txBox="1">
              <a:spLocks noChangeArrowheads="1"/>
            </p:cNvSpPr>
            <p:nvPr/>
          </p:nvSpPr>
          <p:spPr bwMode="auto">
            <a:xfrm>
              <a:off x="2636382" y="3415220"/>
              <a:ext cx="65053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tabLst>
                  <a:tab pos="742950" algn="l"/>
                </a:tabLst>
              </a:pPr>
              <a:r>
                <a:rPr lang="en-GB" sz="1000" dirty="0">
                  <a:solidFill>
                    <a:srgbClr val="0070C0"/>
                  </a:solidFill>
                </a:rPr>
                <a:t>Afatinib</a:t>
              </a:r>
              <a:endParaRPr lang="en-GB" sz="1000" dirty="0">
                <a:solidFill>
                  <a:srgbClr val="1CBECA"/>
                </a:solidFill>
              </a:endParaRPr>
            </a:p>
            <a:p>
              <a:pPr eaLnBrk="1" hangingPunct="1">
                <a:lnSpc>
                  <a:spcPct val="110000"/>
                </a:lnSpc>
                <a:tabLst>
                  <a:tab pos="742950" algn="l"/>
                </a:tabLst>
              </a:pPr>
              <a:r>
                <a:rPr lang="en-GB" sz="1000" dirty="0" err="1">
                  <a:solidFill>
                    <a:srgbClr val="FF0000"/>
                  </a:solidFill>
                </a:rPr>
                <a:t>Cis</a:t>
              </a:r>
              <a:r>
                <a:rPr lang="en-GB" sz="1000" dirty="0">
                  <a:solidFill>
                    <a:srgbClr val="FF0000"/>
                  </a:solidFill>
                </a:rPr>
                <a:t>/Gem</a:t>
              </a:r>
            </a:p>
          </p:txBody>
        </p:sp>
        <p:sp>
          <p:nvSpPr>
            <p:cNvPr id="791" name="Line 81"/>
            <p:cNvSpPr>
              <a:spLocks noChangeShapeType="1"/>
            </p:cNvSpPr>
            <p:nvPr/>
          </p:nvSpPr>
          <p:spPr bwMode="auto">
            <a:xfrm rot="5400000" flipV="1">
              <a:off x="2540618" y="3599717"/>
              <a:ext cx="0" cy="129151"/>
            </a:xfrm>
            <a:prstGeom prst="line">
              <a:avLst/>
            </a:prstGeom>
            <a:noFill/>
            <a:ln w="28575" cap="flat">
              <a:solidFill>
                <a:srgbClr val="FF0000"/>
              </a:solidFill>
              <a:prstDash val="solid"/>
              <a:miter lim="800000"/>
              <a:headEnd/>
              <a:tailEnd/>
            </a:ln>
          </p:spPr>
          <p:txBody>
            <a:bodyPr/>
            <a:lstStyle/>
            <a:p>
              <a:pPr>
                <a:defRPr/>
              </a:pPr>
              <a:endParaRPr lang="en-GB">
                <a:solidFill>
                  <a:srgbClr val="000000"/>
                </a:solidFill>
              </a:endParaRPr>
            </a:p>
          </p:txBody>
        </p:sp>
        <p:sp>
          <p:nvSpPr>
            <p:cNvPr id="792" name="Line 81"/>
            <p:cNvSpPr>
              <a:spLocks noChangeShapeType="1"/>
            </p:cNvSpPr>
            <p:nvPr/>
          </p:nvSpPr>
          <p:spPr bwMode="auto">
            <a:xfrm rot="5400000" flipV="1">
              <a:off x="2539397" y="3439111"/>
              <a:ext cx="0" cy="129151"/>
            </a:xfrm>
            <a:prstGeom prst="line">
              <a:avLst/>
            </a:prstGeom>
            <a:noFill/>
            <a:ln w="28575" cap="flat" cmpd="sng">
              <a:solidFill>
                <a:srgbClr val="0070C0"/>
              </a:solidFill>
              <a:prstDash val="solid"/>
              <a:miter lim="800000"/>
              <a:headEnd/>
              <a:tailEnd/>
            </a:ln>
          </p:spPr>
          <p:txBody>
            <a:bodyPr/>
            <a:lstStyle/>
            <a:p>
              <a:endParaRPr lang="en-GB">
                <a:solidFill>
                  <a:srgbClr val="000000"/>
                </a:solidFill>
              </a:endParaRPr>
            </a:p>
          </p:txBody>
        </p:sp>
      </p:grpSp>
      <p:sp>
        <p:nvSpPr>
          <p:cNvPr id="233" name="Footer Placeholder 3"/>
          <p:cNvSpPr txBox="1">
            <a:spLocks/>
          </p:cNvSpPr>
          <p:nvPr/>
        </p:nvSpPr>
        <p:spPr>
          <a:xfrm>
            <a:off x="3704932" y="6568555"/>
            <a:ext cx="3581970" cy="149225"/>
          </a:xfrm>
          <a:prstGeom prst="rect">
            <a:avLst/>
          </a:prstGeom>
        </p:spPr>
        <p:txBody>
          <a:bodyPr lIns="0" tIns="0" rIns="0" bIns="0" anchor="b" anchorCtr="0"/>
          <a:lstStyle/>
          <a:p>
            <a:pPr>
              <a:defRPr/>
            </a:pPr>
            <a:r>
              <a:rPr lang="en-US" sz="1000" dirty="0">
                <a:cs typeface="Arial" charset="0"/>
              </a:rPr>
              <a:t>Yang et al. ASCO 2014. Abstract 8004.  </a:t>
            </a:r>
          </a:p>
        </p:txBody>
      </p:sp>
      <p:sp>
        <p:nvSpPr>
          <p:cNvPr id="234" name="Down Arrow 233"/>
          <p:cNvSpPr/>
          <p:nvPr/>
        </p:nvSpPr>
        <p:spPr>
          <a:xfrm>
            <a:off x="2188472" y="2444633"/>
            <a:ext cx="2653453" cy="2479223"/>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bg2"/>
                </a:solidFill>
              </a:rPr>
              <a:t>46%</a:t>
            </a:r>
          </a:p>
          <a:p>
            <a:pPr algn="ctr"/>
            <a:r>
              <a:rPr lang="en-GB" b="1" dirty="0" err="1">
                <a:solidFill>
                  <a:schemeClr val="bg2"/>
                </a:solidFill>
              </a:rPr>
              <a:t>Giảm</a:t>
            </a:r>
            <a:r>
              <a:rPr lang="en-GB" b="1" dirty="0">
                <a:solidFill>
                  <a:schemeClr val="bg2"/>
                </a:solidFill>
              </a:rPr>
              <a:t> </a:t>
            </a:r>
            <a:r>
              <a:rPr lang="en-GB" b="1" dirty="0" err="1">
                <a:solidFill>
                  <a:schemeClr val="bg2"/>
                </a:solidFill>
              </a:rPr>
              <a:t>nguy</a:t>
            </a:r>
            <a:r>
              <a:rPr lang="en-GB" b="1" dirty="0">
                <a:solidFill>
                  <a:schemeClr val="bg2"/>
                </a:solidFill>
              </a:rPr>
              <a:t> </a:t>
            </a:r>
            <a:r>
              <a:rPr lang="en-GB" b="1" dirty="0" err="1">
                <a:solidFill>
                  <a:schemeClr val="bg2"/>
                </a:solidFill>
              </a:rPr>
              <a:t>cơ</a:t>
            </a:r>
            <a:r>
              <a:rPr lang="en-GB" b="1" dirty="0">
                <a:solidFill>
                  <a:schemeClr val="bg2"/>
                </a:solidFill>
              </a:rPr>
              <a:t> </a:t>
            </a:r>
            <a:r>
              <a:rPr lang="en-GB" b="1" dirty="0" err="1">
                <a:solidFill>
                  <a:schemeClr val="bg2"/>
                </a:solidFill>
              </a:rPr>
              <a:t>tử</a:t>
            </a:r>
            <a:r>
              <a:rPr lang="en-GB" b="1" dirty="0">
                <a:solidFill>
                  <a:schemeClr val="bg2"/>
                </a:solidFill>
              </a:rPr>
              <a:t> </a:t>
            </a:r>
            <a:r>
              <a:rPr lang="en-GB" b="1" dirty="0" err="1">
                <a:solidFill>
                  <a:schemeClr val="bg2"/>
                </a:solidFill>
              </a:rPr>
              <a:t>vong</a:t>
            </a:r>
            <a:r>
              <a:rPr lang="en-GB" b="1" dirty="0">
                <a:solidFill>
                  <a:schemeClr val="bg2"/>
                </a:solidFill>
              </a:rPr>
              <a:t> so </a:t>
            </a:r>
            <a:r>
              <a:rPr lang="en-GB" b="1" dirty="0" err="1">
                <a:solidFill>
                  <a:schemeClr val="bg2"/>
                </a:solidFill>
              </a:rPr>
              <a:t>với</a:t>
            </a:r>
            <a:r>
              <a:rPr lang="en-GB" b="1" dirty="0">
                <a:solidFill>
                  <a:schemeClr val="bg2"/>
                </a:solidFill>
              </a:rPr>
              <a:t> </a:t>
            </a:r>
            <a:r>
              <a:rPr lang="en-GB" b="1" dirty="0" err="1">
                <a:solidFill>
                  <a:schemeClr val="bg2"/>
                </a:solidFill>
              </a:rPr>
              <a:t>Pem</a:t>
            </a:r>
            <a:r>
              <a:rPr lang="en-GB" b="1" dirty="0">
                <a:solidFill>
                  <a:schemeClr val="bg2"/>
                </a:solidFill>
              </a:rPr>
              <a:t>/Cis</a:t>
            </a:r>
            <a:endParaRPr lang="vi-VN" b="1" dirty="0">
              <a:solidFill>
                <a:schemeClr val="bg2"/>
              </a:solidFill>
            </a:endParaRPr>
          </a:p>
        </p:txBody>
      </p:sp>
      <p:sp>
        <p:nvSpPr>
          <p:cNvPr id="235" name="Down Arrow 234"/>
          <p:cNvSpPr/>
          <p:nvPr/>
        </p:nvSpPr>
        <p:spPr>
          <a:xfrm>
            <a:off x="8054763" y="2488147"/>
            <a:ext cx="2653453" cy="2450568"/>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bg2"/>
                </a:solidFill>
              </a:rPr>
              <a:t>36%</a:t>
            </a:r>
          </a:p>
          <a:p>
            <a:pPr algn="ctr"/>
            <a:r>
              <a:rPr lang="en-GB" b="1" dirty="0" err="1">
                <a:solidFill>
                  <a:schemeClr val="bg2"/>
                </a:solidFill>
              </a:rPr>
              <a:t>Giảm</a:t>
            </a:r>
            <a:r>
              <a:rPr lang="en-GB" b="1" dirty="0">
                <a:solidFill>
                  <a:schemeClr val="bg2"/>
                </a:solidFill>
              </a:rPr>
              <a:t> </a:t>
            </a:r>
            <a:r>
              <a:rPr lang="en-GB" b="1" dirty="0" err="1">
                <a:solidFill>
                  <a:schemeClr val="bg2"/>
                </a:solidFill>
              </a:rPr>
              <a:t>nguy</a:t>
            </a:r>
            <a:r>
              <a:rPr lang="en-GB" b="1" dirty="0">
                <a:solidFill>
                  <a:schemeClr val="bg2"/>
                </a:solidFill>
              </a:rPr>
              <a:t> </a:t>
            </a:r>
            <a:r>
              <a:rPr lang="en-GB" b="1" dirty="0" err="1">
                <a:solidFill>
                  <a:schemeClr val="bg2"/>
                </a:solidFill>
              </a:rPr>
              <a:t>cơ</a:t>
            </a:r>
            <a:r>
              <a:rPr lang="en-GB" b="1" dirty="0">
                <a:solidFill>
                  <a:schemeClr val="bg2"/>
                </a:solidFill>
              </a:rPr>
              <a:t> </a:t>
            </a:r>
            <a:r>
              <a:rPr lang="en-GB" b="1" dirty="0" err="1">
                <a:solidFill>
                  <a:schemeClr val="bg2"/>
                </a:solidFill>
              </a:rPr>
              <a:t>tử</a:t>
            </a:r>
            <a:r>
              <a:rPr lang="en-GB" b="1" dirty="0">
                <a:solidFill>
                  <a:schemeClr val="bg2"/>
                </a:solidFill>
              </a:rPr>
              <a:t> </a:t>
            </a:r>
            <a:r>
              <a:rPr lang="en-GB" b="1" dirty="0" err="1">
                <a:solidFill>
                  <a:schemeClr val="bg2"/>
                </a:solidFill>
              </a:rPr>
              <a:t>vong</a:t>
            </a:r>
            <a:r>
              <a:rPr lang="en-GB" b="1" dirty="0">
                <a:solidFill>
                  <a:schemeClr val="bg2"/>
                </a:solidFill>
              </a:rPr>
              <a:t> so </a:t>
            </a:r>
            <a:r>
              <a:rPr lang="en-GB" b="1" dirty="0" err="1">
                <a:solidFill>
                  <a:schemeClr val="bg2"/>
                </a:solidFill>
              </a:rPr>
              <a:t>với</a:t>
            </a:r>
            <a:r>
              <a:rPr lang="en-GB" b="1" dirty="0">
                <a:solidFill>
                  <a:schemeClr val="bg2"/>
                </a:solidFill>
              </a:rPr>
              <a:t> Gem/Cis</a:t>
            </a:r>
            <a:endParaRPr lang="vi-VN" b="1" dirty="0">
              <a:solidFill>
                <a:schemeClr val="bg2"/>
              </a:solidFill>
            </a:endParaRPr>
          </a:p>
        </p:txBody>
      </p:sp>
      <p:sp>
        <p:nvSpPr>
          <p:cNvPr id="236" name="Up Arrow 235"/>
          <p:cNvSpPr/>
          <p:nvPr/>
        </p:nvSpPr>
        <p:spPr>
          <a:xfrm>
            <a:off x="5096912" y="2292316"/>
            <a:ext cx="2836416" cy="2507392"/>
          </a:xfrm>
          <a:prstGeom prst="upArrow">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bg2"/>
                </a:solidFill>
              </a:rPr>
              <a:t>&gt;12 </a:t>
            </a:r>
            <a:r>
              <a:rPr lang="en-GB" b="1" dirty="0" err="1">
                <a:solidFill>
                  <a:schemeClr val="bg2"/>
                </a:solidFill>
              </a:rPr>
              <a:t>tháng</a:t>
            </a:r>
            <a:endParaRPr lang="en-GB" b="1" dirty="0">
              <a:solidFill>
                <a:schemeClr val="bg2"/>
              </a:solidFill>
            </a:endParaRPr>
          </a:p>
          <a:p>
            <a:pPr algn="ctr"/>
            <a:r>
              <a:rPr lang="en-GB" b="1" dirty="0" err="1">
                <a:solidFill>
                  <a:schemeClr val="bg2"/>
                </a:solidFill>
              </a:rPr>
              <a:t>kéo</a:t>
            </a:r>
            <a:r>
              <a:rPr lang="en-GB" b="1" dirty="0">
                <a:solidFill>
                  <a:schemeClr val="bg2"/>
                </a:solidFill>
              </a:rPr>
              <a:t> </a:t>
            </a:r>
            <a:r>
              <a:rPr lang="en-GB" b="1" dirty="0" err="1">
                <a:solidFill>
                  <a:schemeClr val="bg2"/>
                </a:solidFill>
              </a:rPr>
              <a:t>dài</a:t>
            </a:r>
            <a:r>
              <a:rPr lang="en-GB" b="1" dirty="0">
                <a:solidFill>
                  <a:schemeClr val="bg2"/>
                </a:solidFill>
              </a:rPr>
              <a:t> OS so </a:t>
            </a:r>
            <a:r>
              <a:rPr lang="en-GB" b="1" dirty="0" err="1">
                <a:solidFill>
                  <a:schemeClr val="bg2"/>
                </a:solidFill>
              </a:rPr>
              <a:t>với</a:t>
            </a:r>
            <a:r>
              <a:rPr lang="en-GB" b="1" dirty="0">
                <a:solidFill>
                  <a:schemeClr val="bg2"/>
                </a:solidFill>
              </a:rPr>
              <a:t> </a:t>
            </a:r>
            <a:r>
              <a:rPr lang="en-GB" b="1" dirty="0" err="1">
                <a:solidFill>
                  <a:schemeClr val="bg2"/>
                </a:solidFill>
              </a:rPr>
              <a:t>Pem</a:t>
            </a:r>
            <a:r>
              <a:rPr lang="en-GB" b="1" dirty="0">
                <a:solidFill>
                  <a:schemeClr val="bg2"/>
                </a:solidFill>
              </a:rPr>
              <a:t>/cis </a:t>
            </a:r>
            <a:r>
              <a:rPr lang="en-GB" b="1" dirty="0" err="1">
                <a:solidFill>
                  <a:schemeClr val="bg2"/>
                </a:solidFill>
              </a:rPr>
              <a:t>và</a:t>
            </a:r>
            <a:r>
              <a:rPr lang="en-GB" b="1" dirty="0">
                <a:solidFill>
                  <a:schemeClr val="bg2"/>
                </a:solidFill>
              </a:rPr>
              <a:t> Gem/cis</a:t>
            </a:r>
          </a:p>
          <a:p>
            <a:pPr algn="ctr"/>
            <a:endParaRPr lang="en-GB" b="1" dirty="0">
              <a:solidFill>
                <a:schemeClr val="tx1"/>
              </a:solidFill>
            </a:endParaRPr>
          </a:p>
          <a:p>
            <a:pPr algn="ctr"/>
            <a:r>
              <a:rPr lang="en-GB" b="1" dirty="0">
                <a:solidFill>
                  <a:schemeClr val="tx1"/>
                </a:solidFill>
              </a:rPr>
              <a:t> </a:t>
            </a:r>
          </a:p>
        </p:txBody>
      </p:sp>
    </p:spTree>
    <p:extLst>
      <p:ext uri="{BB962C8B-B14F-4D97-AF65-F5344CB8AC3E}">
        <p14:creationId xmlns:p14="http://schemas.microsoft.com/office/powerpoint/2010/main" val="1210708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34"/>
                                        </p:tgtEl>
                                        <p:attrNameLst>
                                          <p:attrName>style.visibility</p:attrName>
                                        </p:attrNameLst>
                                      </p:cBhvr>
                                      <p:to>
                                        <p:strVal val="visible"/>
                                      </p:to>
                                    </p:set>
                                    <p:anim calcmode="lin" valueType="num">
                                      <p:cBhvr additive="base">
                                        <p:cTn id="7" dur="500" fill="hold"/>
                                        <p:tgtEl>
                                          <p:spTgt spid="234"/>
                                        </p:tgtEl>
                                        <p:attrNameLst>
                                          <p:attrName>ppt_x</p:attrName>
                                        </p:attrNameLst>
                                      </p:cBhvr>
                                      <p:tavLst>
                                        <p:tav tm="0">
                                          <p:val>
                                            <p:strVal val="#ppt_x"/>
                                          </p:val>
                                        </p:tav>
                                        <p:tav tm="100000">
                                          <p:val>
                                            <p:strVal val="#ppt_x"/>
                                          </p:val>
                                        </p:tav>
                                      </p:tavLst>
                                    </p:anim>
                                    <p:anim calcmode="lin" valueType="num">
                                      <p:cBhvr additive="base">
                                        <p:cTn id="8" dur="500" fill="hold"/>
                                        <p:tgtEl>
                                          <p:spTgt spid="23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35"/>
                                        </p:tgtEl>
                                        <p:attrNameLst>
                                          <p:attrName>style.visibility</p:attrName>
                                        </p:attrNameLst>
                                      </p:cBhvr>
                                      <p:to>
                                        <p:strVal val="visible"/>
                                      </p:to>
                                    </p:set>
                                    <p:anim calcmode="lin" valueType="num">
                                      <p:cBhvr additive="base">
                                        <p:cTn id="11" dur="500" fill="hold"/>
                                        <p:tgtEl>
                                          <p:spTgt spid="235"/>
                                        </p:tgtEl>
                                        <p:attrNameLst>
                                          <p:attrName>ppt_x</p:attrName>
                                        </p:attrNameLst>
                                      </p:cBhvr>
                                      <p:tavLst>
                                        <p:tav tm="0">
                                          <p:val>
                                            <p:strVal val="#ppt_x"/>
                                          </p:val>
                                        </p:tav>
                                        <p:tav tm="100000">
                                          <p:val>
                                            <p:strVal val="#ppt_x"/>
                                          </p:val>
                                        </p:tav>
                                      </p:tavLst>
                                    </p:anim>
                                    <p:anim calcmode="lin" valueType="num">
                                      <p:cBhvr additive="base">
                                        <p:cTn id="12" dur="500" fill="hold"/>
                                        <p:tgtEl>
                                          <p:spTgt spid="235"/>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36"/>
                                        </p:tgtEl>
                                        <p:attrNameLst>
                                          <p:attrName>style.visibility</p:attrName>
                                        </p:attrNameLst>
                                      </p:cBhvr>
                                      <p:to>
                                        <p:strVal val="visible"/>
                                      </p:to>
                                    </p:set>
                                    <p:anim calcmode="lin" valueType="num">
                                      <p:cBhvr additive="base">
                                        <p:cTn id="15" dur="500" fill="hold"/>
                                        <p:tgtEl>
                                          <p:spTgt spid="236"/>
                                        </p:tgtEl>
                                        <p:attrNameLst>
                                          <p:attrName>ppt_x</p:attrName>
                                        </p:attrNameLst>
                                      </p:cBhvr>
                                      <p:tavLst>
                                        <p:tav tm="0">
                                          <p:val>
                                            <p:strVal val="#ppt_x"/>
                                          </p:val>
                                        </p:tav>
                                        <p:tav tm="100000">
                                          <p:val>
                                            <p:strVal val="#ppt_x"/>
                                          </p:val>
                                        </p:tav>
                                      </p:tavLst>
                                    </p:anim>
                                    <p:anim calcmode="lin" valueType="num">
                                      <p:cBhvr additive="base">
                                        <p:cTn id="16" dur="500" fill="hold"/>
                                        <p:tgtEl>
                                          <p:spTgt spid="2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animBg="1"/>
      <p:bldP spid="235" grpId="0" animBg="1"/>
      <p:bldP spid="23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38372" y="450036"/>
            <a:ext cx="8074025" cy="1569660"/>
          </a:xfrm>
        </p:spPr>
        <p:txBody>
          <a:bodyPr/>
          <a:lstStyle/>
          <a:p>
            <a:pPr algn="ctr" defTabSz="913210" fontAlgn="base">
              <a:lnSpc>
                <a:spcPct val="100000"/>
              </a:lnSpc>
              <a:spcBef>
                <a:spcPts val="1004"/>
              </a:spcBef>
              <a:spcAft>
                <a:spcPct val="0"/>
              </a:spcAft>
              <a:buClr>
                <a:srgbClr val="FF9900"/>
              </a:buClr>
              <a:defRPr/>
            </a:pPr>
            <a:r>
              <a:rPr lang="en-GB" sz="3200" b="1" dirty="0">
                <a:solidFill>
                  <a:schemeClr val="accent6">
                    <a:lumMod val="75000"/>
                  </a:schemeClr>
                </a:solidFill>
                <a:latin typeface="Arial" pitchFamily="34" charset="0"/>
                <a:cs typeface="Arial" pitchFamily="34" charset="0"/>
              </a:rPr>
              <a:t>AURA3: </a:t>
            </a:r>
            <a:r>
              <a:rPr lang="en-GB" sz="3200" b="1" dirty="0" err="1">
                <a:solidFill>
                  <a:schemeClr val="accent6">
                    <a:lumMod val="75000"/>
                  </a:schemeClr>
                </a:solidFill>
                <a:latin typeface="Arial" pitchFamily="34" charset="0"/>
                <a:cs typeface="Arial" pitchFamily="34" charset="0"/>
              </a:rPr>
              <a:t>Osimertinib</a:t>
            </a:r>
            <a:r>
              <a:rPr lang="en-GB" sz="3200" b="1" dirty="0">
                <a:solidFill>
                  <a:schemeClr val="accent6">
                    <a:lumMod val="75000"/>
                  </a:schemeClr>
                </a:solidFill>
                <a:latin typeface="Arial" pitchFamily="34" charset="0"/>
                <a:cs typeface="Arial" pitchFamily="34" charset="0"/>
              </a:rPr>
              <a:t> vs </a:t>
            </a:r>
            <a:r>
              <a:rPr lang="en-GB" sz="3200" b="1" dirty="0" err="1">
                <a:solidFill>
                  <a:schemeClr val="accent6">
                    <a:lumMod val="75000"/>
                  </a:schemeClr>
                </a:solidFill>
                <a:latin typeface="Arial" pitchFamily="34" charset="0"/>
                <a:cs typeface="Arial" pitchFamily="34" charset="0"/>
              </a:rPr>
              <a:t>hoá</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trị</a:t>
            </a:r>
            <a:r>
              <a:rPr lang="en-GB" sz="3200" b="1" dirty="0">
                <a:solidFill>
                  <a:schemeClr val="accent6">
                    <a:lumMod val="75000"/>
                  </a:schemeClr>
                </a:solidFill>
                <a:latin typeface="Arial" pitchFamily="34" charset="0"/>
                <a:cs typeface="Arial" pitchFamily="34" charset="0"/>
              </a:rPr>
              <a:t> ở </a:t>
            </a:r>
            <a:r>
              <a:rPr lang="en-GB" sz="3200" b="1" dirty="0" err="1">
                <a:solidFill>
                  <a:schemeClr val="accent6">
                    <a:lumMod val="75000"/>
                  </a:schemeClr>
                </a:solidFill>
                <a:latin typeface="Arial" pitchFamily="34" charset="0"/>
                <a:cs typeface="Arial" pitchFamily="34" charset="0"/>
              </a:rPr>
              <a:t>bệnh</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nhân</a:t>
            </a:r>
            <a:r>
              <a:rPr lang="en-GB" sz="3200" b="1" dirty="0">
                <a:solidFill>
                  <a:schemeClr val="accent6">
                    <a:lumMod val="75000"/>
                  </a:schemeClr>
                </a:solidFill>
                <a:latin typeface="Arial" pitchFamily="34" charset="0"/>
                <a:cs typeface="Arial" pitchFamily="34" charset="0"/>
              </a:rPr>
              <a:t> NSCLC </a:t>
            </a:r>
            <a:r>
              <a:rPr lang="en-GB" sz="3200" b="1" dirty="0" err="1">
                <a:solidFill>
                  <a:schemeClr val="accent6">
                    <a:lumMod val="75000"/>
                  </a:schemeClr>
                </a:solidFill>
                <a:latin typeface="Arial" pitchFamily="34" charset="0"/>
                <a:cs typeface="Arial" pitchFamily="34" charset="0"/>
              </a:rPr>
              <a:t>đề</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kháng</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với</a:t>
            </a:r>
            <a:r>
              <a:rPr lang="en-GB" sz="3200" b="1" dirty="0">
                <a:solidFill>
                  <a:schemeClr val="accent6">
                    <a:lumMod val="75000"/>
                  </a:schemeClr>
                </a:solidFill>
                <a:latin typeface="Arial" pitchFamily="34" charset="0"/>
                <a:cs typeface="Arial" pitchFamily="34" charset="0"/>
              </a:rPr>
              <a:t> EGFR TKI </a:t>
            </a:r>
            <a:r>
              <a:rPr lang="en-GB" sz="3200" b="1" dirty="0" err="1">
                <a:solidFill>
                  <a:schemeClr val="accent6">
                    <a:lumMod val="75000"/>
                  </a:schemeClr>
                </a:solidFill>
                <a:latin typeface="Arial" pitchFamily="34" charset="0"/>
                <a:cs typeface="Arial" pitchFamily="34" charset="0"/>
              </a:rPr>
              <a:t>bước</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một</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và</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có</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đột</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biến</a:t>
            </a:r>
            <a:r>
              <a:rPr lang="en-GB" sz="3200" b="1" dirty="0">
                <a:solidFill>
                  <a:schemeClr val="accent6">
                    <a:lumMod val="75000"/>
                  </a:schemeClr>
                </a:solidFill>
                <a:latin typeface="Arial" pitchFamily="34" charset="0"/>
                <a:cs typeface="Arial" pitchFamily="34" charset="0"/>
              </a:rPr>
              <a:t> T790M</a:t>
            </a:r>
          </a:p>
        </p:txBody>
      </p:sp>
      <p:cxnSp>
        <p:nvCxnSpPr>
          <p:cNvPr id="7" name="Straight Connector 6"/>
          <p:cNvCxnSpPr/>
          <p:nvPr/>
        </p:nvCxnSpPr>
        <p:spPr bwMode="auto">
          <a:xfrm>
            <a:off x="5065496" y="3927021"/>
            <a:ext cx="0" cy="1151623"/>
          </a:xfrm>
          <a:prstGeom prst="line">
            <a:avLst/>
          </a:prstGeom>
          <a:solidFill>
            <a:srgbClr val="BBE0E3"/>
          </a:solidFill>
          <a:ln w="19050" cap="flat" cmpd="sng" algn="ctr">
            <a:solidFill>
              <a:schemeClr val="tx1"/>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6" name="TextBox 5"/>
          <p:cNvSpPr txBox="1"/>
          <p:nvPr/>
        </p:nvSpPr>
        <p:spPr>
          <a:xfrm>
            <a:off x="3203520" y="2598616"/>
            <a:ext cx="397866" cy="276999"/>
          </a:xfrm>
          <a:prstGeom prst="rect">
            <a:avLst/>
          </a:prstGeom>
          <a:noFill/>
        </p:spPr>
        <p:txBody>
          <a:bodyPr wrap="none" rtlCol="0">
            <a:spAutoFit/>
          </a:bodyPr>
          <a:lstStyle/>
          <a:p>
            <a:pPr marL="0" marR="0" lvl="0" indent="0" algn="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1.0</a:t>
            </a:r>
          </a:p>
        </p:txBody>
      </p:sp>
      <p:sp>
        <p:nvSpPr>
          <p:cNvPr id="15" name="TextBox 14"/>
          <p:cNvSpPr txBox="1"/>
          <p:nvPr/>
        </p:nvSpPr>
        <p:spPr>
          <a:xfrm>
            <a:off x="3203520" y="3069002"/>
            <a:ext cx="397866" cy="276999"/>
          </a:xfrm>
          <a:prstGeom prst="rect">
            <a:avLst/>
          </a:prstGeom>
          <a:noFill/>
        </p:spPr>
        <p:txBody>
          <a:bodyPr wrap="none" rtlCol="0">
            <a:spAutoFit/>
          </a:bodyPr>
          <a:lstStyle/>
          <a:p>
            <a:pPr marL="0" marR="0" lvl="0" indent="0" algn="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0.8</a:t>
            </a:r>
          </a:p>
        </p:txBody>
      </p:sp>
      <p:sp>
        <p:nvSpPr>
          <p:cNvPr id="17" name="TextBox 16"/>
          <p:cNvSpPr txBox="1"/>
          <p:nvPr/>
        </p:nvSpPr>
        <p:spPr>
          <a:xfrm>
            <a:off x="3203520" y="3539388"/>
            <a:ext cx="397866" cy="276999"/>
          </a:xfrm>
          <a:prstGeom prst="rect">
            <a:avLst/>
          </a:prstGeom>
          <a:noFill/>
        </p:spPr>
        <p:txBody>
          <a:bodyPr wrap="none" rtlCol="0">
            <a:spAutoFit/>
          </a:bodyPr>
          <a:lstStyle/>
          <a:p>
            <a:pPr marL="0" marR="0" lvl="0" indent="0" algn="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0.6</a:t>
            </a:r>
          </a:p>
        </p:txBody>
      </p:sp>
      <p:sp>
        <p:nvSpPr>
          <p:cNvPr id="18" name="TextBox 17"/>
          <p:cNvSpPr txBox="1"/>
          <p:nvPr/>
        </p:nvSpPr>
        <p:spPr>
          <a:xfrm>
            <a:off x="3203520" y="4009774"/>
            <a:ext cx="397866" cy="276999"/>
          </a:xfrm>
          <a:prstGeom prst="rect">
            <a:avLst/>
          </a:prstGeom>
          <a:noFill/>
        </p:spPr>
        <p:txBody>
          <a:bodyPr wrap="none" rtlCol="0">
            <a:spAutoFit/>
          </a:bodyPr>
          <a:lstStyle/>
          <a:p>
            <a:pPr marL="0" marR="0" lvl="0" indent="0" algn="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0.4</a:t>
            </a:r>
          </a:p>
        </p:txBody>
      </p:sp>
      <p:sp>
        <p:nvSpPr>
          <p:cNvPr id="19" name="TextBox 18"/>
          <p:cNvSpPr txBox="1"/>
          <p:nvPr/>
        </p:nvSpPr>
        <p:spPr>
          <a:xfrm>
            <a:off x="3203520" y="4480160"/>
            <a:ext cx="397866" cy="276999"/>
          </a:xfrm>
          <a:prstGeom prst="rect">
            <a:avLst/>
          </a:prstGeom>
          <a:noFill/>
        </p:spPr>
        <p:txBody>
          <a:bodyPr wrap="none" rtlCol="0">
            <a:spAutoFit/>
          </a:bodyPr>
          <a:lstStyle/>
          <a:p>
            <a:pPr marL="0" marR="0" lvl="0" indent="0" algn="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0.2</a:t>
            </a:r>
          </a:p>
        </p:txBody>
      </p:sp>
      <p:sp>
        <p:nvSpPr>
          <p:cNvPr id="20" name="TextBox 19"/>
          <p:cNvSpPr txBox="1"/>
          <p:nvPr/>
        </p:nvSpPr>
        <p:spPr>
          <a:xfrm>
            <a:off x="3331761" y="4950545"/>
            <a:ext cx="269626" cy="276999"/>
          </a:xfrm>
          <a:prstGeom prst="rect">
            <a:avLst/>
          </a:prstGeom>
          <a:noFill/>
        </p:spPr>
        <p:txBody>
          <a:bodyPr wrap="none" rtlCol="0">
            <a:spAutoFit/>
          </a:bodyPr>
          <a:lstStyle/>
          <a:p>
            <a:pPr marL="0" marR="0" lvl="0" indent="0" algn="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0</a:t>
            </a:r>
          </a:p>
        </p:txBody>
      </p:sp>
      <p:sp>
        <p:nvSpPr>
          <p:cNvPr id="21" name="TextBox 20"/>
          <p:cNvSpPr txBox="1"/>
          <p:nvPr/>
        </p:nvSpPr>
        <p:spPr>
          <a:xfrm>
            <a:off x="3459485" y="5127169"/>
            <a:ext cx="269626" cy="276999"/>
          </a:xfrm>
          <a:prstGeom prst="rect">
            <a:avLst/>
          </a:prstGeom>
          <a:noFill/>
        </p:spPr>
        <p:txBody>
          <a:bodyPr wrap="none" rtlCol="0">
            <a:spAutoFit/>
          </a:bodyPr>
          <a:lstStyle/>
          <a:p>
            <a:pPr marL="0" marR="0" lvl="0" indent="0" algn="ct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0</a:t>
            </a:r>
          </a:p>
        </p:txBody>
      </p:sp>
      <p:sp>
        <p:nvSpPr>
          <p:cNvPr id="22" name="TextBox 21"/>
          <p:cNvSpPr txBox="1"/>
          <p:nvPr/>
        </p:nvSpPr>
        <p:spPr>
          <a:xfrm>
            <a:off x="4458018" y="5127169"/>
            <a:ext cx="269626" cy="276999"/>
          </a:xfrm>
          <a:prstGeom prst="rect">
            <a:avLst/>
          </a:prstGeom>
          <a:noFill/>
        </p:spPr>
        <p:txBody>
          <a:bodyPr wrap="none" rtlCol="0">
            <a:spAutoFit/>
          </a:bodyPr>
          <a:lstStyle/>
          <a:p>
            <a:pPr marL="0" marR="0" lvl="0" indent="0" algn="ct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3</a:t>
            </a:r>
          </a:p>
        </p:txBody>
      </p:sp>
      <p:sp>
        <p:nvSpPr>
          <p:cNvPr id="23" name="TextBox 22"/>
          <p:cNvSpPr txBox="1"/>
          <p:nvPr/>
        </p:nvSpPr>
        <p:spPr>
          <a:xfrm>
            <a:off x="5456556" y="5127169"/>
            <a:ext cx="269626" cy="276999"/>
          </a:xfrm>
          <a:prstGeom prst="rect">
            <a:avLst/>
          </a:prstGeom>
          <a:noFill/>
        </p:spPr>
        <p:txBody>
          <a:bodyPr wrap="none" rtlCol="0">
            <a:spAutoFit/>
          </a:bodyPr>
          <a:lstStyle/>
          <a:p>
            <a:pPr marL="0" marR="0" lvl="0" indent="0" algn="ct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6</a:t>
            </a:r>
          </a:p>
        </p:txBody>
      </p:sp>
      <p:sp>
        <p:nvSpPr>
          <p:cNvPr id="24" name="TextBox 23"/>
          <p:cNvSpPr txBox="1"/>
          <p:nvPr/>
        </p:nvSpPr>
        <p:spPr>
          <a:xfrm>
            <a:off x="6455093" y="5127169"/>
            <a:ext cx="269626" cy="276999"/>
          </a:xfrm>
          <a:prstGeom prst="rect">
            <a:avLst/>
          </a:prstGeom>
          <a:noFill/>
        </p:spPr>
        <p:txBody>
          <a:bodyPr wrap="none" rtlCol="0">
            <a:spAutoFit/>
          </a:bodyPr>
          <a:lstStyle/>
          <a:p>
            <a:pPr marL="0" marR="0" lvl="0" indent="0" algn="ct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9</a:t>
            </a:r>
          </a:p>
        </p:txBody>
      </p:sp>
      <p:sp>
        <p:nvSpPr>
          <p:cNvPr id="25" name="TextBox 24"/>
          <p:cNvSpPr txBox="1"/>
          <p:nvPr/>
        </p:nvSpPr>
        <p:spPr>
          <a:xfrm>
            <a:off x="7414336" y="5127169"/>
            <a:ext cx="354585" cy="276999"/>
          </a:xfrm>
          <a:prstGeom prst="rect">
            <a:avLst/>
          </a:prstGeom>
          <a:noFill/>
        </p:spPr>
        <p:txBody>
          <a:bodyPr wrap="none" rtlCol="0">
            <a:spAutoFit/>
          </a:bodyPr>
          <a:lstStyle/>
          <a:p>
            <a:pPr marL="0" marR="0" lvl="0" indent="0" algn="ct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12</a:t>
            </a:r>
          </a:p>
        </p:txBody>
      </p:sp>
      <p:sp>
        <p:nvSpPr>
          <p:cNvPr id="26" name="TextBox 25"/>
          <p:cNvSpPr txBox="1"/>
          <p:nvPr/>
        </p:nvSpPr>
        <p:spPr>
          <a:xfrm>
            <a:off x="8412871" y="5127169"/>
            <a:ext cx="354585" cy="276999"/>
          </a:xfrm>
          <a:prstGeom prst="rect">
            <a:avLst/>
          </a:prstGeom>
          <a:noFill/>
        </p:spPr>
        <p:txBody>
          <a:bodyPr wrap="none" rtlCol="0">
            <a:spAutoFit/>
          </a:bodyPr>
          <a:lstStyle/>
          <a:p>
            <a:pPr marL="0" marR="0" lvl="0" indent="0" algn="ct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15</a:t>
            </a:r>
          </a:p>
        </p:txBody>
      </p:sp>
      <p:sp>
        <p:nvSpPr>
          <p:cNvPr id="27" name="TextBox 26"/>
          <p:cNvSpPr txBox="1"/>
          <p:nvPr/>
        </p:nvSpPr>
        <p:spPr>
          <a:xfrm>
            <a:off x="9411412" y="5127169"/>
            <a:ext cx="354585" cy="276999"/>
          </a:xfrm>
          <a:prstGeom prst="rect">
            <a:avLst/>
          </a:prstGeom>
          <a:noFill/>
        </p:spPr>
        <p:txBody>
          <a:bodyPr wrap="none" rtlCol="0">
            <a:spAutoFit/>
          </a:bodyPr>
          <a:lstStyle/>
          <a:p>
            <a:pPr marL="0" marR="0" lvl="0" indent="0" algn="ct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18</a:t>
            </a:r>
          </a:p>
        </p:txBody>
      </p:sp>
      <p:sp>
        <p:nvSpPr>
          <p:cNvPr id="29" name="TextBox 28"/>
          <p:cNvSpPr txBox="1"/>
          <p:nvPr/>
        </p:nvSpPr>
        <p:spPr>
          <a:xfrm rot="16200000">
            <a:off x="1810461" y="3688166"/>
            <a:ext cx="2352510" cy="461665"/>
          </a:xfrm>
          <a:prstGeom prst="rect">
            <a:avLst/>
          </a:prstGeom>
          <a:noFill/>
        </p:spPr>
        <p:txBody>
          <a:bodyPr wrap="square" rtlCol="0">
            <a:spAutoFit/>
          </a:bodyPr>
          <a:lstStyle/>
          <a:p>
            <a:pPr marL="0" marR="0" lvl="0" indent="0" algn="ct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Probability of</a:t>
            </a:r>
            <a:b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b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progression-free survival</a:t>
            </a:r>
          </a:p>
        </p:txBody>
      </p:sp>
      <p:sp>
        <p:nvSpPr>
          <p:cNvPr id="31" name="TextBox 30"/>
          <p:cNvSpPr txBox="1"/>
          <p:nvPr/>
        </p:nvSpPr>
        <p:spPr>
          <a:xfrm>
            <a:off x="1715945" y="5409244"/>
            <a:ext cx="1747594" cy="553998"/>
          </a:xfrm>
          <a:prstGeom prst="rect">
            <a:avLst/>
          </a:prstGeom>
          <a:noFill/>
        </p:spPr>
        <p:txBody>
          <a:bodyPr wrap="none" rtlCol="0">
            <a:spAutoFit/>
          </a:bodyPr>
          <a:lstStyle/>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No. at risk</a:t>
            </a: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err="1">
                <a:ln>
                  <a:noFill/>
                </a:ln>
                <a:solidFill>
                  <a:prstClr val="black"/>
                </a:solidFill>
                <a:effectLst/>
                <a:uLnTx/>
                <a:uFillTx/>
                <a:latin typeface="Arial" charset="0"/>
                <a:ea typeface="Heiti SC Light"/>
                <a:cs typeface="Arial" charset="0"/>
              </a:rPr>
              <a:t>Osimertinib</a:t>
            </a: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Platinum-</a:t>
            </a:r>
            <a:r>
              <a:rPr kumimoji="0" lang="en-GB" sz="1200" b="1" i="0" u="none" strike="noStrike" kern="1200" cap="none" spc="0" normalizeH="0" baseline="0" noProof="0" dirty="0" err="1">
                <a:ln>
                  <a:noFill/>
                </a:ln>
                <a:solidFill>
                  <a:prstClr val="black"/>
                </a:solidFill>
                <a:effectLst/>
                <a:uLnTx/>
                <a:uFillTx/>
                <a:latin typeface="Arial" charset="0"/>
                <a:ea typeface="Heiti SC Light"/>
                <a:cs typeface="Arial" charset="0"/>
              </a:rPr>
              <a:t>pemetrexed</a:t>
            </a: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p:txBody>
      </p:sp>
      <p:sp>
        <p:nvSpPr>
          <p:cNvPr id="32" name="TextBox 31"/>
          <p:cNvSpPr txBox="1"/>
          <p:nvPr/>
        </p:nvSpPr>
        <p:spPr>
          <a:xfrm>
            <a:off x="6292693" y="5315427"/>
            <a:ext cx="604653" cy="276999"/>
          </a:xfrm>
          <a:prstGeom prst="rect">
            <a:avLst/>
          </a:prstGeom>
          <a:noFill/>
        </p:spPr>
        <p:txBody>
          <a:bodyPr wrap="none" rtlCol="0">
            <a:spAutoFit/>
          </a:bodyPr>
          <a:lstStyle/>
          <a:p>
            <a:pPr marL="0" marR="0" lvl="0" indent="0" algn="ctr" defTabSz="342892" rtl="0" eaLnBrk="1" fontAlgn="base" latinLnBrk="0" hangingPunct="1">
              <a:lnSpc>
                <a:spcPct val="100000"/>
              </a:lnSpc>
              <a:spcBef>
                <a:spcPct val="0"/>
              </a:spcBef>
              <a:spcAft>
                <a:spcPct val="0"/>
              </a:spcAft>
              <a:buClrTx/>
              <a:buSzTx/>
              <a:buFontTx/>
              <a:buNone/>
              <a:tabLst/>
              <a:defRPr/>
            </a:pPr>
            <a:r>
              <a:rPr kumimoji="0" lang="en-GB" sz="1200" b="1" i="0" u="none" strike="noStrike" kern="1200" cap="none" spc="0" normalizeH="0" baseline="0" noProof="0" dirty="0" err="1">
                <a:ln>
                  <a:noFill/>
                </a:ln>
                <a:solidFill>
                  <a:prstClr val="black"/>
                </a:solidFill>
                <a:effectLst/>
                <a:uLnTx/>
                <a:uFillTx/>
                <a:latin typeface="Arial" charset="0"/>
                <a:ea typeface="Heiti SC Light"/>
                <a:cs typeface="Arial" charset="0"/>
              </a:rPr>
              <a:t>tháng</a:t>
            </a: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p:txBody>
      </p:sp>
      <p:cxnSp>
        <p:nvCxnSpPr>
          <p:cNvPr id="5" name="Straight Connector 4"/>
          <p:cNvCxnSpPr/>
          <p:nvPr/>
        </p:nvCxnSpPr>
        <p:spPr bwMode="auto">
          <a:xfrm>
            <a:off x="3600932" y="3927017"/>
            <a:ext cx="3348000" cy="0"/>
          </a:xfrm>
          <a:prstGeom prst="line">
            <a:avLst/>
          </a:prstGeom>
          <a:solidFill>
            <a:srgbClr val="BBE0E3"/>
          </a:solidFill>
          <a:ln w="19050" cap="flat" cmpd="sng" algn="ctr">
            <a:solidFill>
              <a:schemeClr val="tx1"/>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4" name="Line 5"/>
          <p:cNvSpPr>
            <a:spLocks noChangeShapeType="1"/>
          </p:cNvSpPr>
          <p:nvPr/>
        </p:nvSpPr>
        <p:spPr bwMode="auto">
          <a:xfrm flipH="1">
            <a:off x="3530301" y="2737115"/>
            <a:ext cx="65019"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35" name="Line 6"/>
          <p:cNvSpPr>
            <a:spLocks noChangeShapeType="1"/>
          </p:cNvSpPr>
          <p:nvPr/>
        </p:nvSpPr>
        <p:spPr bwMode="auto">
          <a:xfrm flipH="1">
            <a:off x="3530301" y="3208326"/>
            <a:ext cx="65019"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36" name="Line 7"/>
          <p:cNvSpPr>
            <a:spLocks noChangeShapeType="1"/>
          </p:cNvSpPr>
          <p:nvPr/>
        </p:nvSpPr>
        <p:spPr bwMode="auto">
          <a:xfrm flipH="1">
            <a:off x="3530301" y="3679537"/>
            <a:ext cx="65019"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37" name="Line 8"/>
          <p:cNvSpPr>
            <a:spLocks noChangeShapeType="1"/>
          </p:cNvSpPr>
          <p:nvPr/>
        </p:nvSpPr>
        <p:spPr bwMode="auto">
          <a:xfrm flipH="1">
            <a:off x="3530301" y="4150748"/>
            <a:ext cx="65019"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38" name="Line 9"/>
          <p:cNvSpPr>
            <a:spLocks noChangeShapeType="1"/>
          </p:cNvSpPr>
          <p:nvPr/>
        </p:nvSpPr>
        <p:spPr bwMode="auto">
          <a:xfrm flipH="1">
            <a:off x="3530301" y="4621959"/>
            <a:ext cx="65019"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39" name="Line 10"/>
          <p:cNvSpPr>
            <a:spLocks noChangeShapeType="1"/>
          </p:cNvSpPr>
          <p:nvPr/>
        </p:nvSpPr>
        <p:spPr bwMode="auto">
          <a:xfrm flipH="1">
            <a:off x="3530301" y="5093168"/>
            <a:ext cx="65019"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40" name="Line 11"/>
          <p:cNvSpPr>
            <a:spLocks noChangeShapeType="1"/>
          </p:cNvSpPr>
          <p:nvPr/>
        </p:nvSpPr>
        <p:spPr bwMode="auto">
          <a:xfrm>
            <a:off x="9588196" y="5088175"/>
            <a:ext cx="0" cy="72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41" name="Line 12"/>
          <p:cNvSpPr>
            <a:spLocks noChangeShapeType="1"/>
          </p:cNvSpPr>
          <p:nvPr/>
        </p:nvSpPr>
        <p:spPr bwMode="auto">
          <a:xfrm>
            <a:off x="8589382" y="5095549"/>
            <a:ext cx="0" cy="648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42" name="Line 13"/>
          <p:cNvSpPr>
            <a:spLocks noChangeShapeType="1"/>
          </p:cNvSpPr>
          <p:nvPr/>
        </p:nvSpPr>
        <p:spPr bwMode="auto">
          <a:xfrm>
            <a:off x="7590569" y="5095549"/>
            <a:ext cx="0" cy="648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43" name="Line 14"/>
          <p:cNvSpPr>
            <a:spLocks noChangeShapeType="1"/>
          </p:cNvSpPr>
          <p:nvPr/>
        </p:nvSpPr>
        <p:spPr bwMode="auto">
          <a:xfrm>
            <a:off x="6591756" y="5095549"/>
            <a:ext cx="0" cy="648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44" name="Line 15"/>
          <p:cNvSpPr>
            <a:spLocks noChangeShapeType="1"/>
          </p:cNvSpPr>
          <p:nvPr/>
        </p:nvSpPr>
        <p:spPr bwMode="auto">
          <a:xfrm>
            <a:off x="5592944" y="5095549"/>
            <a:ext cx="0" cy="648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45" name="Line 16"/>
          <p:cNvSpPr>
            <a:spLocks noChangeShapeType="1"/>
          </p:cNvSpPr>
          <p:nvPr/>
        </p:nvSpPr>
        <p:spPr bwMode="auto">
          <a:xfrm>
            <a:off x="4594130" y="5095549"/>
            <a:ext cx="0" cy="648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46" name="Line 17"/>
          <p:cNvSpPr>
            <a:spLocks noChangeShapeType="1"/>
          </p:cNvSpPr>
          <p:nvPr/>
        </p:nvSpPr>
        <p:spPr bwMode="auto">
          <a:xfrm>
            <a:off x="3595317" y="5095549"/>
            <a:ext cx="0" cy="648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47" name="Freeform 18"/>
          <p:cNvSpPr>
            <a:spLocks/>
          </p:cNvSpPr>
          <p:nvPr/>
        </p:nvSpPr>
        <p:spPr bwMode="auto">
          <a:xfrm>
            <a:off x="3595318" y="2732432"/>
            <a:ext cx="5999222" cy="2360806"/>
          </a:xfrm>
          <a:custGeom>
            <a:avLst/>
            <a:gdLst>
              <a:gd name="T0" fmla="*/ 3783 w 3783"/>
              <a:gd name="T1" fmla="*/ 1490 h 1490"/>
              <a:gd name="T2" fmla="*/ 0 w 3783"/>
              <a:gd name="T3" fmla="*/ 1490 h 1490"/>
              <a:gd name="T4" fmla="*/ 0 w 3783"/>
              <a:gd name="T5" fmla="*/ 0 h 1490"/>
            </a:gdLst>
            <a:ahLst/>
            <a:cxnLst>
              <a:cxn ang="0">
                <a:pos x="T0" y="T1"/>
              </a:cxn>
              <a:cxn ang="0">
                <a:pos x="T2" y="T3"/>
              </a:cxn>
              <a:cxn ang="0">
                <a:pos x="T4" y="T5"/>
              </a:cxn>
            </a:cxnLst>
            <a:rect l="0" t="0" r="r" b="b"/>
            <a:pathLst>
              <a:path w="3783" h="1490">
                <a:moveTo>
                  <a:pt x="3783" y="1490"/>
                </a:moveTo>
                <a:lnTo>
                  <a:pt x="0" y="1490"/>
                </a:lnTo>
                <a:lnTo>
                  <a:pt x="0" y="0"/>
                </a:lnTo>
              </a:path>
            </a:pathLst>
          </a:custGeom>
          <a:noFill/>
          <a:ln w="190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grpSp>
        <p:nvGrpSpPr>
          <p:cNvPr id="218" name="Group 217"/>
          <p:cNvGrpSpPr/>
          <p:nvPr/>
        </p:nvGrpSpPr>
        <p:grpSpPr>
          <a:xfrm>
            <a:off x="3595319" y="2737188"/>
            <a:ext cx="5977020" cy="1660487"/>
            <a:chOff x="2051784" y="986561"/>
            <a:chExt cx="5977020" cy="1660487"/>
          </a:xfrm>
        </p:grpSpPr>
        <p:sp>
          <p:nvSpPr>
            <p:cNvPr id="49" name="Rectangle 20"/>
            <p:cNvSpPr>
              <a:spLocks noChangeArrowheads="1"/>
            </p:cNvSpPr>
            <p:nvPr/>
          </p:nvSpPr>
          <p:spPr bwMode="auto">
            <a:xfrm>
              <a:off x="6642783" y="2529799"/>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51" name="Rectangle 22"/>
            <p:cNvSpPr>
              <a:spLocks noChangeArrowheads="1"/>
            </p:cNvSpPr>
            <p:nvPr/>
          </p:nvSpPr>
          <p:spPr bwMode="auto">
            <a:xfrm>
              <a:off x="6663399" y="2529799"/>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53" name="Rectangle 24"/>
            <p:cNvSpPr>
              <a:spLocks noChangeArrowheads="1"/>
            </p:cNvSpPr>
            <p:nvPr/>
          </p:nvSpPr>
          <p:spPr bwMode="auto">
            <a:xfrm>
              <a:off x="6620581" y="2529799"/>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55" name="Rectangle 26"/>
            <p:cNvSpPr>
              <a:spLocks noChangeArrowheads="1"/>
            </p:cNvSpPr>
            <p:nvPr/>
          </p:nvSpPr>
          <p:spPr bwMode="auto">
            <a:xfrm>
              <a:off x="6741105" y="2575748"/>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57" name="Rectangle 28"/>
            <p:cNvSpPr>
              <a:spLocks noChangeArrowheads="1"/>
            </p:cNvSpPr>
            <p:nvPr/>
          </p:nvSpPr>
          <p:spPr bwMode="auto">
            <a:xfrm>
              <a:off x="7034484" y="2575748"/>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59" name="Rectangle 30"/>
            <p:cNvSpPr>
              <a:spLocks noChangeArrowheads="1"/>
            </p:cNvSpPr>
            <p:nvPr/>
          </p:nvSpPr>
          <p:spPr bwMode="auto">
            <a:xfrm>
              <a:off x="7056686" y="2575748"/>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60" name="Rectangle 31"/>
            <p:cNvSpPr>
              <a:spLocks noChangeArrowheads="1"/>
            </p:cNvSpPr>
            <p:nvPr/>
          </p:nvSpPr>
          <p:spPr bwMode="auto">
            <a:xfrm>
              <a:off x="7034484" y="2575748"/>
              <a:ext cx="6343"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61" name="Rectangle 32"/>
            <p:cNvSpPr>
              <a:spLocks noChangeArrowheads="1"/>
            </p:cNvSpPr>
            <p:nvPr/>
          </p:nvSpPr>
          <p:spPr bwMode="auto">
            <a:xfrm>
              <a:off x="7045585" y="2575748"/>
              <a:ext cx="6343"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63" name="Rectangle 34"/>
            <p:cNvSpPr>
              <a:spLocks noChangeArrowheads="1"/>
            </p:cNvSpPr>
            <p:nvPr/>
          </p:nvSpPr>
          <p:spPr bwMode="auto">
            <a:xfrm>
              <a:off x="7045585" y="2575748"/>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65" name="Rectangle 36"/>
            <p:cNvSpPr>
              <a:spLocks noChangeArrowheads="1"/>
            </p:cNvSpPr>
            <p:nvPr/>
          </p:nvSpPr>
          <p:spPr bwMode="auto">
            <a:xfrm>
              <a:off x="7078888" y="2575748"/>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67" name="Rectangle 38"/>
            <p:cNvSpPr>
              <a:spLocks noChangeArrowheads="1"/>
            </p:cNvSpPr>
            <p:nvPr/>
          </p:nvSpPr>
          <p:spPr bwMode="auto">
            <a:xfrm>
              <a:off x="7089989" y="2575748"/>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69" name="Rectangle 40"/>
            <p:cNvSpPr>
              <a:spLocks noChangeArrowheads="1"/>
            </p:cNvSpPr>
            <p:nvPr/>
          </p:nvSpPr>
          <p:spPr bwMode="auto">
            <a:xfrm>
              <a:off x="7121705" y="2575748"/>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71" name="Rectangle 42"/>
            <p:cNvSpPr>
              <a:spLocks noChangeArrowheads="1"/>
            </p:cNvSpPr>
            <p:nvPr/>
          </p:nvSpPr>
          <p:spPr bwMode="auto">
            <a:xfrm>
              <a:off x="7155008" y="2575748"/>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73" name="Rectangle 44"/>
            <p:cNvSpPr>
              <a:spLocks noChangeArrowheads="1"/>
            </p:cNvSpPr>
            <p:nvPr/>
          </p:nvSpPr>
          <p:spPr bwMode="auto">
            <a:xfrm>
              <a:off x="7242229" y="2575748"/>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75" name="Rectangle 46"/>
            <p:cNvSpPr>
              <a:spLocks noChangeArrowheads="1"/>
            </p:cNvSpPr>
            <p:nvPr/>
          </p:nvSpPr>
          <p:spPr bwMode="auto">
            <a:xfrm>
              <a:off x="7570497" y="2575748"/>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77" name="Rectangle 48"/>
            <p:cNvSpPr>
              <a:spLocks noChangeArrowheads="1"/>
            </p:cNvSpPr>
            <p:nvPr/>
          </p:nvSpPr>
          <p:spPr bwMode="auto">
            <a:xfrm>
              <a:off x="7678334" y="2575748"/>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78" name="Freeform 49"/>
            <p:cNvSpPr>
              <a:spLocks/>
            </p:cNvSpPr>
            <p:nvPr/>
          </p:nvSpPr>
          <p:spPr bwMode="auto">
            <a:xfrm>
              <a:off x="2051784" y="986561"/>
              <a:ext cx="5970677" cy="1624044"/>
            </a:xfrm>
            <a:custGeom>
              <a:avLst/>
              <a:gdLst>
                <a:gd name="T0" fmla="*/ 227 w 3765"/>
                <a:gd name="T1" fmla="*/ 3 h 1025"/>
                <a:gd name="T2" fmla="*/ 255 w 3765"/>
                <a:gd name="T3" fmla="*/ 19 h 1025"/>
                <a:gd name="T4" fmla="*/ 276 w 3765"/>
                <a:gd name="T5" fmla="*/ 35 h 1025"/>
                <a:gd name="T6" fmla="*/ 289 w 3765"/>
                <a:gd name="T7" fmla="*/ 61 h 1025"/>
                <a:gd name="T8" fmla="*/ 465 w 3765"/>
                <a:gd name="T9" fmla="*/ 90 h 1025"/>
                <a:gd name="T10" fmla="*/ 527 w 3765"/>
                <a:gd name="T11" fmla="*/ 106 h 1025"/>
                <a:gd name="T12" fmla="*/ 547 w 3765"/>
                <a:gd name="T13" fmla="*/ 122 h 1025"/>
                <a:gd name="T14" fmla="*/ 561 w 3765"/>
                <a:gd name="T15" fmla="*/ 145 h 1025"/>
                <a:gd name="T16" fmla="*/ 582 w 3765"/>
                <a:gd name="T17" fmla="*/ 155 h 1025"/>
                <a:gd name="T18" fmla="*/ 609 w 3765"/>
                <a:gd name="T19" fmla="*/ 164 h 1025"/>
                <a:gd name="T20" fmla="*/ 699 w 3765"/>
                <a:gd name="T21" fmla="*/ 181 h 1025"/>
                <a:gd name="T22" fmla="*/ 788 w 3765"/>
                <a:gd name="T23" fmla="*/ 193 h 1025"/>
                <a:gd name="T24" fmla="*/ 830 w 3765"/>
                <a:gd name="T25" fmla="*/ 203 h 1025"/>
                <a:gd name="T26" fmla="*/ 850 w 3765"/>
                <a:gd name="T27" fmla="*/ 219 h 1025"/>
                <a:gd name="T28" fmla="*/ 864 w 3765"/>
                <a:gd name="T29" fmla="*/ 248 h 1025"/>
                <a:gd name="T30" fmla="*/ 878 w 3765"/>
                <a:gd name="T31" fmla="*/ 264 h 1025"/>
                <a:gd name="T32" fmla="*/ 892 w 3765"/>
                <a:gd name="T33" fmla="*/ 313 h 1025"/>
                <a:gd name="T34" fmla="*/ 905 w 3765"/>
                <a:gd name="T35" fmla="*/ 326 h 1025"/>
                <a:gd name="T36" fmla="*/ 960 w 3765"/>
                <a:gd name="T37" fmla="*/ 335 h 1025"/>
                <a:gd name="T38" fmla="*/ 1112 w 3765"/>
                <a:gd name="T39" fmla="*/ 345 h 1025"/>
                <a:gd name="T40" fmla="*/ 1126 w 3765"/>
                <a:gd name="T41" fmla="*/ 374 h 1025"/>
                <a:gd name="T42" fmla="*/ 1160 w 3765"/>
                <a:gd name="T43" fmla="*/ 390 h 1025"/>
                <a:gd name="T44" fmla="*/ 1174 w 3765"/>
                <a:gd name="T45" fmla="*/ 413 h 1025"/>
                <a:gd name="T46" fmla="*/ 1194 w 3765"/>
                <a:gd name="T47" fmla="*/ 445 h 1025"/>
                <a:gd name="T48" fmla="*/ 1243 w 3765"/>
                <a:gd name="T49" fmla="*/ 455 h 1025"/>
                <a:gd name="T50" fmla="*/ 1367 w 3765"/>
                <a:gd name="T51" fmla="*/ 474 h 1025"/>
                <a:gd name="T52" fmla="*/ 1425 w 3765"/>
                <a:gd name="T53" fmla="*/ 487 h 1025"/>
                <a:gd name="T54" fmla="*/ 1439 w 3765"/>
                <a:gd name="T55" fmla="*/ 506 h 1025"/>
                <a:gd name="T56" fmla="*/ 1466 w 3765"/>
                <a:gd name="T57" fmla="*/ 535 h 1025"/>
                <a:gd name="T58" fmla="*/ 1480 w 3765"/>
                <a:gd name="T59" fmla="*/ 548 h 1025"/>
                <a:gd name="T60" fmla="*/ 1490 w 3765"/>
                <a:gd name="T61" fmla="*/ 564 h 1025"/>
                <a:gd name="T62" fmla="*/ 1542 w 3765"/>
                <a:gd name="T63" fmla="*/ 577 h 1025"/>
                <a:gd name="T64" fmla="*/ 1700 w 3765"/>
                <a:gd name="T65" fmla="*/ 593 h 1025"/>
                <a:gd name="T66" fmla="*/ 1721 w 3765"/>
                <a:gd name="T67" fmla="*/ 616 h 1025"/>
                <a:gd name="T68" fmla="*/ 1742 w 3765"/>
                <a:gd name="T69" fmla="*/ 638 h 1025"/>
                <a:gd name="T70" fmla="*/ 1755 w 3765"/>
                <a:gd name="T71" fmla="*/ 680 h 1025"/>
                <a:gd name="T72" fmla="*/ 1790 w 3765"/>
                <a:gd name="T73" fmla="*/ 697 h 1025"/>
                <a:gd name="T74" fmla="*/ 2031 w 3765"/>
                <a:gd name="T75" fmla="*/ 716 h 1025"/>
                <a:gd name="T76" fmla="*/ 2113 w 3765"/>
                <a:gd name="T77" fmla="*/ 742 h 1025"/>
                <a:gd name="T78" fmla="*/ 2279 w 3765"/>
                <a:gd name="T79" fmla="*/ 764 h 1025"/>
                <a:gd name="T80" fmla="*/ 2299 w 3765"/>
                <a:gd name="T81" fmla="*/ 784 h 1025"/>
                <a:gd name="T82" fmla="*/ 2323 w 3765"/>
                <a:gd name="T83" fmla="*/ 806 h 1025"/>
                <a:gd name="T84" fmla="*/ 2571 w 3765"/>
                <a:gd name="T85" fmla="*/ 832 h 1025"/>
                <a:gd name="T86" fmla="*/ 2592 w 3765"/>
                <a:gd name="T87" fmla="*/ 874 h 1025"/>
                <a:gd name="T88" fmla="*/ 2619 w 3765"/>
                <a:gd name="T89" fmla="*/ 906 h 1025"/>
                <a:gd name="T90" fmla="*/ 2723 w 3765"/>
                <a:gd name="T91" fmla="*/ 942 h 1025"/>
                <a:gd name="T92" fmla="*/ 2860 w 3765"/>
                <a:gd name="T93" fmla="*/ 977 h 1025"/>
                <a:gd name="T94" fmla="*/ 3765 w 3765"/>
                <a:gd name="T95" fmla="*/ 102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5" h="1025">
                  <a:moveTo>
                    <a:pt x="0" y="0"/>
                  </a:moveTo>
                  <a:lnTo>
                    <a:pt x="69" y="0"/>
                  </a:lnTo>
                  <a:lnTo>
                    <a:pt x="69" y="3"/>
                  </a:lnTo>
                  <a:lnTo>
                    <a:pt x="227" y="3"/>
                  </a:lnTo>
                  <a:lnTo>
                    <a:pt x="227" y="10"/>
                  </a:lnTo>
                  <a:lnTo>
                    <a:pt x="248" y="10"/>
                  </a:lnTo>
                  <a:lnTo>
                    <a:pt x="248" y="19"/>
                  </a:lnTo>
                  <a:lnTo>
                    <a:pt x="255" y="19"/>
                  </a:lnTo>
                  <a:lnTo>
                    <a:pt x="255" y="29"/>
                  </a:lnTo>
                  <a:lnTo>
                    <a:pt x="269" y="29"/>
                  </a:lnTo>
                  <a:lnTo>
                    <a:pt x="269" y="35"/>
                  </a:lnTo>
                  <a:lnTo>
                    <a:pt x="276" y="35"/>
                  </a:lnTo>
                  <a:lnTo>
                    <a:pt x="276" y="52"/>
                  </a:lnTo>
                  <a:lnTo>
                    <a:pt x="282" y="52"/>
                  </a:lnTo>
                  <a:lnTo>
                    <a:pt x="282" y="61"/>
                  </a:lnTo>
                  <a:lnTo>
                    <a:pt x="289" y="61"/>
                  </a:lnTo>
                  <a:lnTo>
                    <a:pt x="289" y="74"/>
                  </a:lnTo>
                  <a:lnTo>
                    <a:pt x="296" y="74"/>
                  </a:lnTo>
                  <a:lnTo>
                    <a:pt x="296" y="90"/>
                  </a:lnTo>
                  <a:lnTo>
                    <a:pt x="465" y="90"/>
                  </a:lnTo>
                  <a:lnTo>
                    <a:pt x="465" y="100"/>
                  </a:lnTo>
                  <a:lnTo>
                    <a:pt x="468" y="100"/>
                  </a:lnTo>
                  <a:lnTo>
                    <a:pt x="468" y="106"/>
                  </a:lnTo>
                  <a:lnTo>
                    <a:pt x="527" y="106"/>
                  </a:lnTo>
                  <a:lnTo>
                    <a:pt x="527" y="116"/>
                  </a:lnTo>
                  <a:lnTo>
                    <a:pt x="541" y="116"/>
                  </a:lnTo>
                  <a:lnTo>
                    <a:pt x="541" y="122"/>
                  </a:lnTo>
                  <a:lnTo>
                    <a:pt x="547" y="122"/>
                  </a:lnTo>
                  <a:lnTo>
                    <a:pt x="547" y="126"/>
                  </a:lnTo>
                  <a:lnTo>
                    <a:pt x="554" y="126"/>
                  </a:lnTo>
                  <a:lnTo>
                    <a:pt x="554" y="145"/>
                  </a:lnTo>
                  <a:lnTo>
                    <a:pt x="561" y="145"/>
                  </a:lnTo>
                  <a:lnTo>
                    <a:pt x="561" y="148"/>
                  </a:lnTo>
                  <a:lnTo>
                    <a:pt x="565" y="148"/>
                  </a:lnTo>
                  <a:lnTo>
                    <a:pt x="565" y="155"/>
                  </a:lnTo>
                  <a:lnTo>
                    <a:pt x="582" y="155"/>
                  </a:lnTo>
                  <a:lnTo>
                    <a:pt x="582" y="161"/>
                  </a:lnTo>
                  <a:lnTo>
                    <a:pt x="596" y="161"/>
                  </a:lnTo>
                  <a:lnTo>
                    <a:pt x="596" y="164"/>
                  </a:lnTo>
                  <a:lnTo>
                    <a:pt x="609" y="164"/>
                  </a:lnTo>
                  <a:lnTo>
                    <a:pt x="609" y="177"/>
                  </a:lnTo>
                  <a:lnTo>
                    <a:pt x="637" y="177"/>
                  </a:lnTo>
                  <a:lnTo>
                    <a:pt x="637" y="181"/>
                  </a:lnTo>
                  <a:lnTo>
                    <a:pt x="699" y="181"/>
                  </a:lnTo>
                  <a:lnTo>
                    <a:pt x="699" y="187"/>
                  </a:lnTo>
                  <a:lnTo>
                    <a:pt x="754" y="187"/>
                  </a:lnTo>
                  <a:lnTo>
                    <a:pt x="754" y="193"/>
                  </a:lnTo>
                  <a:lnTo>
                    <a:pt x="788" y="193"/>
                  </a:lnTo>
                  <a:lnTo>
                    <a:pt x="788" y="197"/>
                  </a:lnTo>
                  <a:lnTo>
                    <a:pt x="816" y="197"/>
                  </a:lnTo>
                  <a:lnTo>
                    <a:pt x="816" y="203"/>
                  </a:lnTo>
                  <a:lnTo>
                    <a:pt x="830" y="203"/>
                  </a:lnTo>
                  <a:lnTo>
                    <a:pt x="830" y="213"/>
                  </a:lnTo>
                  <a:lnTo>
                    <a:pt x="837" y="213"/>
                  </a:lnTo>
                  <a:lnTo>
                    <a:pt x="837" y="219"/>
                  </a:lnTo>
                  <a:lnTo>
                    <a:pt x="850" y="219"/>
                  </a:lnTo>
                  <a:lnTo>
                    <a:pt x="850" y="229"/>
                  </a:lnTo>
                  <a:lnTo>
                    <a:pt x="857" y="229"/>
                  </a:lnTo>
                  <a:lnTo>
                    <a:pt x="857" y="248"/>
                  </a:lnTo>
                  <a:lnTo>
                    <a:pt x="864" y="248"/>
                  </a:lnTo>
                  <a:lnTo>
                    <a:pt x="864" y="255"/>
                  </a:lnTo>
                  <a:lnTo>
                    <a:pt x="871" y="255"/>
                  </a:lnTo>
                  <a:lnTo>
                    <a:pt x="871" y="264"/>
                  </a:lnTo>
                  <a:lnTo>
                    <a:pt x="878" y="264"/>
                  </a:lnTo>
                  <a:lnTo>
                    <a:pt x="878" y="303"/>
                  </a:lnTo>
                  <a:lnTo>
                    <a:pt x="885" y="303"/>
                  </a:lnTo>
                  <a:lnTo>
                    <a:pt x="885" y="313"/>
                  </a:lnTo>
                  <a:lnTo>
                    <a:pt x="892" y="313"/>
                  </a:lnTo>
                  <a:lnTo>
                    <a:pt x="892" y="319"/>
                  </a:lnTo>
                  <a:lnTo>
                    <a:pt x="898" y="319"/>
                  </a:lnTo>
                  <a:lnTo>
                    <a:pt x="898" y="326"/>
                  </a:lnTo>
                  <a:lnTo>
                    <a:pt x="905" y="326"/>
                  </a:lnTo>
                  <a:lnTo>
                    <a:pt x="905" y="329"/>
                  </a:lnTo>
                  <a:lnTo>
                    <a:pt x="919" y="329"/>
                  </a:lnTo>
                  <a:lnTo>
                    <a:pt x="919" y="335"/>
                  </a:lnTo>
                  <a:lnTo>
                    <a:pt x="960" y="335"/>
                  </a:lnTo>
                  <a:lnTo>
                    <a:pt x="960" y="342"/>
                  </a:lnTo>
                  <a:lnTo>
                    <a:pt x="1036" y="342"/>
                  </a:lnTo>
                  <a:lnTo>
                    <a:pt x="1036" y="345"/>
                  </a:lnTo>
                  <a:lnTo>
                    <a:pt x="1112" y="345"/>
                  </a:lnTo>
                  <a:lnTo>
                    <a:pt x="1112" y="351"/>
                  </a:lnTo>
                  <a:lnTo>
                    <a:pt x="1119" y="351"/>
                  </a:lnTo>
                  <a:lnTo>
                    <a:pt x="1119" y="374"/>
                  </a:lnTo>
                  <a:lnTo>
                    <a:pt x="1126" y="374"/>
                  </a:lnTo>
                  <a:lnTo>
                    <a:pt x="1126" y="387"/>
                  </a:lnTo>
                  <a:lnTo>
                    <a:pt x="1153" y="387"/>
                  </a:lnTo>
                  <a:lnTo>
                    <a:pt x="1153" y="390"/>
                  </a:lnTo>
                  <a:lnTo>
                    <a:pt x="1160" y="390"/>
                  </a:lnTo>
                  <a:lnTo>
                    <a:pt x="1160" y="403"/>
                  </a:lnTo>
                  <a:lnTo>
                    <a:pt x="1167" y="403"/>
                  </a:lnTo>
                  <a:lnTo>
                    <a:pt x="1167" y="413"/>
                  </a:lnTo>
                  <a:lnTo>
                    <a:pt x="1174" y="413"/>
                  </a:lnTo>
                  <a:lnTo>
                    <a:pt x="1174" y="426"/>
                  </a:lnTo>
                  <a:lnTo>
                    <a:pt x="1181" y="426"/>
                  </a:lnTo>
                  <a:lnTo>
                    <a:pt x="1181" y="445"/>
                  </a:lnTo>
                  <a:lnTo>
                    <a:pt x="1194" y="445"/>
                  </a:lnTo>
                  <a:lnTo>
                    <a:pt x="1194" y="451"/>
                  </a:lnTo>
                  <a:lnTo>
                    <a:pt x="1208" y="451"/>
                  </a:lnTo>
                  <a:lnTo>
                    <a:pt x="1208" y="455"/>
                  </a:lnTo>
                  <a:lnTo>
                    <a:pt x="1243" y="455"/>
                  </a:lnTo>
                  <a:lnTo>
                    <a:pt x="1243" y="461"/>
                  </a:lnTo>
                  <a:lnTo>
                    <a:pt x="1325" y="461"/>
                  </a:lnTo>
                  <a:lnTo>
                    <a:pt x="1325" y="474"/>
                  </a:lnTo>
                  <a:lnTo>
                    <a:pt x="1367" y="474"/>
                  </a:lnTo>
                  <a:lnTo>
                    <a:pt x="1367" y="480"/>
                  </a:lnTo>
                  <a:lnTo>
                    <a:pt x="1408" y="480"/>
                  </a:lnTo>
                  <a:lnTo>
                    <a:pt x="1408" y="487"/>
                  </a:lnTo>
                  <a:lnTo>
                    <a:pt x="1425" y="487"/>
                  </a:lnTo>
                  <a:lnTo>
                    <a:pt x="1425" y="500"/>
                  </a:lnTo>
                  <a:lnTo>
                    <a:pt x="1432" y="500"/>
                  </a:lnTo>
                  <a:lnTo>
                    <a:pt x="1432" y="506"/>
                  </a:lnTo>
                  <a:lnTo>
                    <a:pt x="1439" y="506"/>
                  </a:lnTo>
                  <a:lnTo>
                    <a:pt x="1439" y="513"/>
                  </a:lnTo>
                  <a:lnTo>
                    <a:pt x="1456" y="513"/>
                  </a:lnTo>
                  <a:lnTo>
                    <a:pt x="1456" y="535"/>
                  </a:lnTo>
                  <a:lnTo>
                    <a:pt x="1466" y="535"/>
                  </a:lnTo>
                  <a:lnTo>
                    <a:pt x="1466" y="542"/>
                  </a:lnTo>
                  <a:lnTo>
                    <a:pt x="1473" y="542"/>
                  </a:lnTo>
                  <a:lnTo>
                    <a:pt x="1473" y="548"/>
                  </a:lnTo>
                  <a:lnTo>
                    <a:pt x="1480" y="548"/>
                  </a:lnTo>
                  <a:lnTo>
                    <a:pt x="1480" y="555"/>
                  </a:lnTo>
                  <a:lnTo>
                    <a:pt x="1487" y="555"/>
                  </a:lnTo>
                  <a:lnTo>
                    <a:pt x="1487" y="564"/>
                  </a:lnTo>
                  <a:lnTo>
                    <a:pt x="1490" y="564"/>
                  </a:lnTo>
                  <a:lnTo>
                    <a:pt x="1490" y="571"/>
                  </a:lnTo>
                  <a:lnTo>
                    <a:pt x="1508" y="571"/>
                  </a:lnTo>
                  <a:lnTo>
                    <a:pt x="1508" y="577"/>
                  </a:lnTo>
                  <a:lnTo>
                    <a:pt x="1542" y="577"/>
                  </a:lnTo>
                  <a:lnTo>
                    <a:pt x="1542" y="587"/>
                  </a:lnTo>
                  <a:lnTo>
                    <a:pt x="1604" y="587"/>
                  </a:lnTo>
                  <a:lnTo>
                    <a:pt x="1604" y="593"/>
                  </a:lnTo>
                  <a:lnTo>
                    <a:pt x="1700" y="593"/>
                  </a:lnTo>
                  <a:lnTo>
                    <a:pt x="1700" y="609"/>
                  </a:lnTo>
                  <a:lnTo>
                    <a:pt x="1707" y="609"/>
                  </a:lnTo>
                  <a:lnTo>
                    <a:pt x="1707" y="616"/>
                  </a:lnTo>
                  <a:lnTo>
                    <a:pt x="1721" y="616"/>
                  </a:lnTo>
                  <a:lnTo>
                    <a:pt x="1721" y="632"/>
                  </a:lnTo>
                  <a:lnTo>
                    <a:pt x="1728" y="632"/>
                  </a:lnTo>
                  <a:lnTo>
                    <a:pt x="1728" y="638"/>
                  </a:lnTo>
                  <a:lnTo>
                    <a:pt x="1742" y="638"/>
                  </a:lnTo>
                  <a:lnTo>
                    <a:pt x="1742" y="648"/>
                  </a:lnTo>
                  <a:lnTo>
                    <a:pt x="1749" y="648"/>
                  </a:lnTo>
                  <a:lnTo>
                    <a:pt x="1749" y="680"/>
                  </a:lnTo>
                  <a:lnTo>
                    <a:pt x="1755" y="680"/>
                  </a:lnTo>
                  <a:lnTo>
                    <a:pt x="1755" y="687"/>
                  </a:lnTo>
                  <a:lnTo>
                    <a:pt x="1762" y="687"/>
                  </a:lnTo>
                  <a:lnTo>
                    <a:pt x="1762" y="697"/>
                  </a:lnTo>
                  <a:lnTo>
                    <a:pt x="1790" y="697"/>
                  </a:lnTo>
                  <a:lnTo>
                    <a:pt x="1790" y="706"/>
                  </a:lnTo>
                  <a:lnTo>
                    <a:pt x="2003" y="706"/>
                  </a:lnTo>
                  <a:lnTo>
                    <a:pt x="2003" y="716"/>
                  </a:lnTo>
                  <a:lnTo>
                    <a:pt x="2031" y="716"/>
                  </a:lnTo>
                  <a:lnTo>
                    <a:pt x="2031" y="732"/>
                  </a:lnTo>
                  <a:lnTo>
                    <a:pt x="2038" y="732"/>
                  </a:lnTo>
                  <a:lnTo>
                    <a:pt x="2038" y="742"/>
                  </a:lnTo>
                  <a:lnTo>
                    <a:pt x="2113" y="742"/>
                  </a:lnTo>
                  <a:lnTo>
                    <a:pt x="2113" y="751"/>
                  </a:lnTo>
                  <a:lnTo>
                    <a:pt x="2220" y="751"/>
                  </a:lnTo>
                  <a:lnTo>
                    <a:pt x="2220" y="764"/>
                  </a:lnTo>
                  <a:lnTo>
                    <a:pt x="2279" y="764"/>
                  </a:lnTo>
                  <a:lnTo>
                    <a:pt x="2279" y="774"/>
                  </a:lnTo>
                  <a:lnTo>
                    <a:pt x="2296" y="774"/>
                  </a:lnTo>
                  <a:lnTo>
                    <a:pt x="2296" y="784"/>
                  </a:lnTo>
                  <a:lnTo>
                    <a:pt x="2299" y="784"/>
                  </a:lnTo>
                  <a:lnTo>
                    <a:pt x="2299" y="797"/>
                  </a:lnTo>
                  <a:lnTo>
                    <a:pt x="2306" y="797"/>
                  </a:lnTo>
                  <a:lnTo>
                    <a:pt x="2306" y="806"/>
                  </a:lnTo>
                  <a:lnTo>
                    <a:pt x="2323" y="806"/>
                  </a:lnTo>
                  <a:lnTo>
                    <a:pt x="2323" y="819"/>
                  </a:lnTo>
                  <a:lnTo>
                    <a:pt x="2327" y="819"/>
                  </a:lnTo>
                  <a:lnTo>
                    <a:pt x="2327" y="832"/>
                  </a:lnTo>
                  <a:lnTo>
                    <a:pt x="2571" y="832"/>
                  </a:lnTo>
                  <a:lnTo>
                    <a:pt x="2571" y="845"/>
                  </a:lnTo>
                  <a:lnTo>
                    <a:pt x="2578" y="845"/>
                  </a:lnTo>
                  <a:lnTo>
                    <a:pt x="2578" y="874"/>
                  </a:lnTo>
                  <a:lnTo>
                    <a:pt x="2592" y="874"/>
                  </a:lnTo>
                  <a:lnTo>
                    <a:pt x="2592" y="890"/>
                  </a:lnTo>
                  <a:lnTo>
                    <a:pt x="2605" y="890"/>
                  </a:lnTo>
                  <a:lnTo>
                    <a:pt x="2605" y="906"/>
                  </a:lnTo>
                  <a:lnTo>
                    <a:pt x="2619" y="906"/>
                  </a:lnTo>
                  <a:lnTo>
                    <a:pt x="2619" y="922"/>
                  </a:lnTo>
                  <a:lnTo>
                    <a:pt x="2661" y="922"/>
                  </a:lnTo>
                  <a:lnTo>
                    <a:pt x="2661" y="942"/>
                  </a:lnTo>
                  <a:lnTo>
                    <a:pt x="2723" y="942"/>
                  </a:lnTo>
                  <a:lnTo>
                    <a:pt x="2723" y="958"/>
                  </a:lnTo>
                  <a:lnTo>
                    <a:pt x="2736" y="958"/>
                  </a:lnTo>
                  <a:lnTo>
                    <a:pt x="2736" y="977"/>
                  </a:lnTo>
                  <a:lnTo>
                    <a:pt x="2860" y="977"/>
                  </a:lnTo>
                  <a:lnTo>
                    <a:pt x="2860" y="996"/>
                  </a:lnTo>
                  <a:lnTo>
                    <a:pt x="2943" y="996"/>
                  </a:lnTo>
                  <a:lnTo>
                    <a:pt x="2943" y="1025"/>
                  </a:lnTo>
                  <a:lnTo>
                    <a:pt x="3765" y="1025"/>
                  </a:lnTo>
                </a:path>
              </a:pathLst>
            </a:custGeom>
            <a:noFill/>
            <a:ln w="2540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79" name="Rectangle 50"/>
            <p:cNvSpPr>
              <a:spLocks noChangeArrowheads="1"/>
            </p:cNvSpPr>
            <p:nvPr/>
          </p:nvSpPr>
          <p:spPr bwMode="auto">
            <a:xfrm>
              <a:off x="2565596" y="1094302"/>
              <a:ext cx="4758"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81" name="Rectangle 52"/>
            <p:cNvSpPr>
              <a:spLocks noChangeArrowheads="1"/>
            </p:cNvSpPr>
            <p:nvPr/>
          </p:nvSpPr>
          <p:spPr bwMode="auto">
            <a:xfrm>
              <a:off x="3846952" y="1563295"/>
              <a:ext cx="6343" cy="72884"/>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82" name="Rectangle 53"/>
            <p:cNvSpPr>
              <a:spLocks noChangeArrowheads="1"/>
            </p:cNvSpPr>
            <p:nvPr/>
          </p:nvSpPr>
          <p:spPr bwMode="auto">
            <a:xfrm>
              <a:off x="3846952" y="1563295"/>
              <a:ext cx="6343" cy="72884"/>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84" name="Rectangle 55"/>
            <p:cNvSpPr>
              <a:spLocks noChangeArrowheads="1"/>
            </p:cNvSpPr>
            <p:nvPr/>
          </p:nvSpPr>
          <p:spPr bwMode="auto">
            <a:xfrm>
              <a:off x="3935759" y="1655192"/>
              <a:ext cx="4758" cy="72884"/>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85" name="Rectangle 56"/>
            <p:cNvSpPr>
              <a:spLocks noChangeArrowheads="1"/>
            </p:cNvSpPr>
            <p:nvPr/>
          </p:nvSpPr>
          <p:spPr bwMode="auto">
            <a:xfrm>
              <a:off x="3935759" y="1655192"/>
              <a:ext cx="4758" cy="72884"/>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87" name="Rectangle 58"/>
            <p:cNvSpPr>
              <a:spLocks noChangeArrowheads="1"/>
            </p:cNvSpPr>
            <p:nvPr/>
          </p:nvSpPr>
          <p:spPr bwMode="auto">
            <a:xfrm>
              <a:off x="4186321" y="1701140"/>
              <a:ext cx="4758" cy="72884"/>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88" name="Rectangle 59"/>
            <p:cNvSpPr>
              <a:spLocks noChangeArrowheads="1"/>
            </p:cNvSpPr>
            <p:nvPr/>
          </p:nvSpPr>
          <p:spPr bwMode="auto">
            <a:xfrm>
              <a:off x="4186321" y="1701140"/>
              <a:ext cx="4758" cy="72884"/>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90" name="Rectangle 61"/>
            <p:cNvSpPr>
              <a:spLocks noChangeArrowheads="1"/>
            </p:cNvSpPr>
            <p:nvPr/>
          </p:nvSpPr>
          <p:spPr bwMode="auto">
            <a:xfrm>
              <a:off x="4295744" y="1721738"/>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91" name="Rectangle 62"/>
            <p:cNvSpPr>
              <a:spLocks noChangeArrowheads="1"/>
            </p:cNvSpPr>
            <p:nvPr/>
          </p:nvSpPr>
          <p:spPr bwMode="auto">
            <a:xfrm>
              <a:off x="4295744" y="1721738"/>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93" name="Rectangle 64"/>
            <p:cNvSpPr>
              <a:spLocks noChangeArrowheads="1"/>
            </p:cNvSpPr>
            <p:nvPr/>
          </p:nvSpPr>
          <p:spPr bwMode="auto">
            <a:xfrm>
              <a:off x="4338561" y="1762933"/>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94" name="Rectangle 65"/>
            <p:cNvSpPr>
              <a:spLocks noChangeArrowheads="1"/>
            </p:cNvSpPr>
            <p:nvPr/>
          </p:nvSpPr>
          <p:spPr bwMode="auto">
            <a:xfrm>
              <a:off x="4338561" y="1762933"/>
              <a:ext cx="6343"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96" name="Rectangle 67"/>
            <p:cNvSpPr>
              <a:spLocks noChangeArrowheads="1"/>
            </p:cNvSpPr>
            <p:nvPr/>
          </p:nvSpPr>
          <p:spPr bwMode="auto">
            <a:xfrm>
              <a:off x="4425782" y="1854831"/>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97" name="Rectangle 68"/>
            <p:cNvSpPr>
              <a:spLocks noChangeArrowheads="1"/>
            </p:cNvSpPr>
            <p:nvPr/>
          </p:nvSpPr>
          <p:spPr bwMode="auto">
            <a:xfrm>
              <a:off x="4425782" y="1854831"/>
              <a:ext cx="6343"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99" name="Rectangle 70"/>
            <p:cNvSpPr>
              <a:spLocks noChangeArrowheads="1"/>
            </p:cNvSpPr>
            <p:nvPr/>
          </p:nvSpPr>
          <p:spPr bwMode="auto">
            <a:xfrm>
              <a:off x="4447984" y="1865922"/>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00" name="Rectangle 71"/>
            <p:cNvSpPr>
              <a:spLocks noChangeArrowheads="1"/>
            </p:cNvSpPr>
            <p:nvPr/>
          </p:nvSpPr>
          <p:spPr bwMode="auto">
            <a:xfrm>
              <a:off x="4447984" y="1865922"/>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02" name="Rectangle 73"/>
            <p:cNvSpPr>
              <a:spLocks noChangeArrowheads="1"/>
            </p:cNvSpPr>
            <p:nvPr/>
          </p:nvSpPr>
          <p:spPr bwMode="auto">
            <a:xfrm>
              <a:off x="4731849" y="1891272"/>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03" name="Rectangle 74"/>
            <p:cNvSpPr>
              <a:spLocks noChangeArrowheads="1"/>
            </p:cNvSpPr>
            <p:nvPr/>
          </p:nvSpPr>
          <p:spPr bwMode="auto">
            <a:xfrm>
              <a:off x="4731849" y="1891272"/>
              <a:ext cx="4758"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05" name="Rectangle 76"/>
            <p:cNvSpPr>
              <a:spLocks noChangeArrowheads="1"/>
            </p:cNvSpPr>
            <p:nvPr/>
          </p:nvSpPr>
          <p:spPr bwMode="auto">
            <a:xfrm>
              <a:off x="4765152" y="1926130"/>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06" name="Rectangle 77"/>
            <p:cNvSpPr>
              <a:spLocks noChangeArrowheads="1"/>
            </p:cNvSpPr>
            <p:nvPr/>
          </p:nvSpPr>
          <p:spPr bwMode="auto">
            <a:xfrm>
              <a:off x="4765152" y="1926130"/>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08" name="Rectangle 79"/>
            <p:cNvSpPr>
              <a:spLocks noChangeArrowheads="1"/>
            </p:cNvSpPr>
            <p:nvPr/>
          </p:nvSpPr>
          <p:spPr bwMode="auto">
            <a:xfrm>
              <a:off x="4796868" y="1962572"/>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09" name="Rectangle 80"/>
            <p:cNvSpPr>
              <a:spLocks noChangeArrowheads="1"/>
            </p:cNvSpPr>
            <p:nvPr/>
          </p:nvSpPr>
          <p:spPr bwMode="auto">
            <a:xfrm>
              <a:off x="4796868" y="1962572"/>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11" name="Rectangle 82"/>
            <p:cNvSpPr>
              <a:spLocks noChangeArrowheads="1"/>
            </p:cNvSpPr>
            <p:nvPr/>
          </p:nvSpPr>
          <p:spPr bwMode="auto">
            <a:xfrm>
              <a:off x="4863473" y="2054469"/>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12" name="Rectangle 83"/>
            <p:cNvSpPr>
              <a:spLocks noChangeArrowheads="1"/>
            </p:cNvSpPr>
            <p:nvPr/>
          </p:nvSpPr>
          <p:spPr bwMode="auto">
            <a:xfrm>
              <a:off x="4863473" y="2054469"/>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14" name="Rectangle 85"/>
            <p:cNvSpPr>
              <a:spLocks noChangeArrowheads="1"/>
            </p:cNvSpPr>
            <p:nvPr/>
          </p:nvSpPr>
          <p:spPr bwMode="auto">
            <a:xfrm>
              <a:off x="4874574" y="2054469"/>
              <a:ext cx="9515"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15" name="Rectangle 86"/>
            <p:cNvSpPr>
              <a:spLocks noChangeArrowheads="1"/>
            </p:cNvSpPr>
            <p:nvPr/>
          </p:nvSpPr>
          <p:spPr bwMode="auto">
            <a:xfrm>
              <a:off x="4874574" y="2054469"/>
              <a:ext cx="9515"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17" name="Rectangle 88"/>
            <p:cNvSpPr>
              <a:spLocks noChangeArrowheads="1"/>
            </p:cNvSpPr>
            <p:nvPr/>
          </p:nvSpPr>
          <p:spPr bwMode="auto">
            <a:xfrm>
              <a:off x="4912634" y="2070313"/>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18" name="Rectangle 89"/>
            <p:cNvSpPr>
              <a:spLocks noChangeArrowheads="1"/>
            </p:cNvSpPr>
            <p:nvPr/>
          </p:nvSpPr>
          <p:spPr bwMode="auto">
            <a:xfrm>
              <a:off x="4912634" y="2070313"/>
              <a:ext cx="4758"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20" name="Rectangle 91"/>
            <p:cNvSpPr>
              <a:spLocks noChangeArrowheads="1"/>
            </p:cNvSpPr>
            <p:nvPr/>
          </p:nvSpPr>
          <p:spPr bwMode="auto">
            <a:xfrm>
              <a:off x="4939594" y="2070313"/>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21" name="Rectangle 92"/>
            <p:cNvSpPr>
              <a:spLocks noChangeArrowheads="1"/>
            </p:cNvSpPr>
            <p:nvPr/>
          </p:nvSpPr>
          <p:spPr bwMode="auto">
            <a:xfrm>
              <a:off x="4939594" y="2070313"/>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23" name="Rectangle 94"/>
            <p:cNvSpPr>
              <a:spLocks noChangeArrowheads="1"/>
            </p:cNvSpPr>
            <p:nvPr/>
          </p:nvSpPr>
          <p:spPr bwMode="auto">
            <a:xfrm>
              <a:off x="5190156" y="2070313"/>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24" name="Rectangle 95"/>
            <p:cNvSpPr>
              <a:spLocks noChangeArrowheads="1"/>
            </p:cNvSpPr>
            <p:nvPr/>
          </p:nvSpPr>
          <p:spPr bwMode="auto">
            <a:xfrm>
              <a:off x="5190156" y="2070313"/>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26" name="Rectangle 97"/>
            <p:cNvSpPr>
              <a:spLocks noChangeArrowheads="1"/>
            </p:cNvSpPr>
            <p:nvPr/>
          </p:nvSpPr>
          <p:spPr bwMode="auto">
            <a:xfrm>
              <a:off x="5261519" y="2084573"/>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27" name="Rectangle 98"/>
            <p:cNvSpPr>
              <a:spLocks noChangeArrowheads="1"/>
            </p:cNvSpPr>
            <p:nvPr/>
          </p:nvSpPr>
          <p:spPr bwMode="auto">
            <a:xfrm>
              <a:off x="5261519" y="2084573"/>
              <a:ext cx="4758"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29" name="Rectangle 100"/>
            <p:cNvSpPr>
              <a:spLocks noChangeArrowheads="1"/>
            </p:cNvSpPr>
            <p:nvPr/>
          </p:nvSpPr>
          <p:spPr bwMode="auto">
            <a:xfrm>
              <a:off x="5294821" y="2125769"/>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30" name="Rectangle 101"/>
            <p:cNvSpPr>
              <a:spLocks noChangeArrowheads="1"/>
            </p:cNvSpPr>
            <p:nvPr/>
          </p:nvSpPr>
          <p:spPr bwMode="auto">
            <a:xfrm>
              <a:off x="5294821" y="2125769"/>
              <a:ext cx="4758"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32" name="Rectangle 103"/>
            <p:cNvSpPr>
              <a:spLocks noChangeArrowheads="1"/>
            </p:cNvSpPr>
            <p:nvPr/>
          </p:nvSpPr>
          <p:spPr bwMode="auto">
            <a:xfrm>
              <a:off x="5304336" y="2125769"/>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33" name="Rectangle 104"/>
            <p:cNvSpPr>
              <a:spLocks noChangeArrowheads="1"/>
            </p:cNvSpPr>
            <p:nvPr/>
          </p:nvSpPr>
          <p:spPr bwMode="auto">
            <a:xfrm>
              <a:off x="5304336" y="2125769"/>
              <a:ext cx="6343"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35" name="Rectangle 106"/>
            <p:cNvSpPr>
              <a:spLocks noChangeArrowheads="1"/>
            </p:cNvSpPr>
            <p:nvPr/>
          </p:nvSpPr>
          <p:spPr bwMode="auto">
            <a:xfrm>
              <a:off x="5326538" y="2125769"/>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36" name="Rectangle 107"/>
            <p:cNvSpPr>
              <a:spLocks noChangeArrowheads="1"/>
            </p:cNvSpPr>
            <p:nvPr/>
          </p:nvSpPr>
          <p:spPr bwMode="auto">
            <a:xfrm>
              <a:off x="5326538" y="2125769"/>
              <a:ext cx="6343"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38" name="Rectangle 109"/>
            <p:cNvSpPr>
              <a:spLocks noChangeArrowheads="1"/>
            </p:cNvSpPr>
            <p:nvPr/>
          </p:nvSpPr>
          <p:spPr bwMode="auto">
            <a:xfrm>
              <a:off x="5512081" y="2141613"/>
              <a:ext cx="6343"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39" name="Rectangle 110"/>
            <p:cNvSpPr>
              <a:spLocks noChangeArrowheads="1"/>
            </p:cNvSpPr>
            <p:nvPr/>
          </p:nvSpPr>
          <p:spPr bwMode="auto">
            <a:xfrm>
              <a:off x="5512081" y="2141613"/>
              <a:ext cx="6343"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41" name="Rectangle 112"/>
            <p:cNvSpPr>
              <a:spLocks noChangeArrowheads="1"/>
            </p:cNvSpPr>
            <p:nvPr/>
          </p:nvSpPr>
          <p:spPr bwMode="auto">
            <a:xfrm>
              <a:off x="5643705" y="2162211"/>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42" name="Rectangle 113"/>
            <p:cNvSpPr>
              <a:spLocks noChangeArrowheads="1"/>
            </p:cNvSpPr>
            <p:nvPr/>
          </p:nvSpPr>
          <p:spPr bwMode="auto">
            <a:xfrm>
              <a:off x="5643705" y="2162211"/>
              <a:ext cx="4758"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44" name="Rectangle 115"/>
            <p:cNvSpPr>
              <a:spLocks noChangeArrowheads="1"/>
            </p:cNvSpPr>
            <p:nvPr/>
          </p:nvSpPr>
          <p:spPr bwMode="auto">
            <a:xfrm>
              <a:off x="5675422" y="2176471"/>
              <a:ext cx="6343" cy="72884"/>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45" name="Rectangle 116"/>
            <p:cNvSpPr>
              <a:spLocks noChangeArrowheads="1"/>
            </p:cNvSpPr>
            <p:nvPr/>
          </p:nvSpPr>
          <p:spPr bwMode="auto">
            <a:xfrm>
              <a:off x="5675422" y="2176471"/>
              <a:ext cx="6343" cy="72884"/>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47" name="Rectangle 118"/>
            <p:cNvSpPr>
              <a:spLocks noChangeArrowheads="1"/>
            </p:cNvSpPr>
            <p:nvPr/>
          </p:nvSpPr>
          <p:spPr bwMode="auto">
            <a:xfrm>
              <a:off x="5719825" y="2228757"/>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48" name="Rectangle 119"/>
            <p:cNvSpPr>
              <a:spLocks noChangeArrowheads="1"/>
            </p:cNvSpPr>
            <p:nvPr/>
          </p:nvSpPr>
          <p:spPr bwMode="auto">
            <a:xfrm>
              <a:off x="5719825" y="2228757"/>
              <a:ext cx="4758"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50" name="Rectangle 121"/>
            <p:cNvSpPr>
              <a:spLocks noChangeArrowheads="1"/>
            </p:cNvSpPr>
            <p:nvPr/>
          </p:nvSpPr>
          <p:spPr bwMode="auto">
            <a:xfrm>
              <a:off x="5753128" y="2268368"/>
              <a:ext cx="4758" cy="72884"/>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51" name="Rectangle 122"/>
            <p:cNvSpPr>
              <a:spLocks noChangeArrowheads="1"/>
            </p:cNvSpPr>
            <p:nvPr/>
          </p:nvSpPr>
          <p:spPr bwMode="auto">
            <a:xfrm>
              <a:off x="5753128" y="2268368"/>
              <a:ext cx="4758" cy="72884"/>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53" name="Rectangle 124"/>
            <p:cNvSpPr>
              <a:spLocks noChangeArrowheads="1"/>
            </p:cNvSpPr>
            <p:nvPr/>
          </p:nvSpPr>
          <p:spPr bwMode="auto">
            <a:xfrm>
              <a:off x="5773744" y="2268368"/>
              <a:ext cx="6343" cy="72884"/>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54" name="Rectangle 125"/>
            <p:cNvSpPr>
              <a:spLocks noChangeArrowheads="1"/>
            </p:cNvSpPr>
            <p:nvPr/>
          </p:nvSpPr>
          <p:spPr bwMode="auto">
            <a:xfrm>
              <a:off x="5773744" y="2268368"/>
              <a:ext cx="6343" cy="72884"/>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56" name="Rectangle 127"/>
            <p:cNvSpPr>
              <a:spLocks noChangeArrowheads="1"/>
            </p:cNvSpPr>
            <p:nvPr/>
          </p:nvSpPr>
          <p:spPr bwMode="auto">
            <a:xfrm>
              <a:off x="6057609" y="2268368"/>
              <a:ext cx="6343" cy="72884"/>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57" name="Rectangle 128"/>
            <p:cNvSpPr>
              <a:spLocks noChangeArrowheads="1"/>
            </p:cNvSpPr>
            <p:nvPr/>
          </p:nvSpPr>
          <p:spPr bwMode="auto">
            <a:xfrm>
              <a:off x="6057609" y="2268368"/>
              <a:ext cx="6343" cy="72884"/>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59" name="Rectangle 130"/>
            <p:cNvSpPr>
              <a:spLocks noChangeArrowheads="1"/>
            </p:cNvSpPr>
            <p:nvPr/>
          </p:nvSpPr>
          <p:spPr bwMode="auto">
            <a:xfrm>
              <a:off x="6144830" y="2334914"/>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60" name="Rectangle 131"/>
            <p:cNvSpPr>
              <a:spLocks noChangeArrowheads="1"/>
            </p:cNvSpPr>
            <p:nvPr/>
          </p:nvSpPr>
          <p:spPr bwMode="auto">
            <a:xfrm>
              <a:off x="6144830" y="2334914"/>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62" name="Rectangle 133"/>
            <p:cNvSpPr>
              <a:spLocks noChangeArrowheads="1"/>
            </p:cNvSpPr>
            <p:nvPr/>
          </p:nvSpPr>
          <p:spPr bwMode="auto">
            <a:xfrm>
              <a:off x="6167032" y="2360265"/>
              <a:ext cx="11101" cy="72884"/>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63" name="Rectangle 134"/>
            <p:cNvSpPr>
              <a:spLocks noChangeArrowheads="1"/>
            </p:cNvSpPr>
            <p:nvPr/>
          </p:nvSpPr>
          <p:spPr bwMode="auto">
            <a:xfrm>
              <a:off x="6167032" y="2360265"/>
              <a:ext cx="11101" cy="72884"/>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65" name="Rectangle 136"/>
            <p:cNvSpPr>
              <a:spLocks noChangeArrowheads="1"/>
            </p:cNvSpPr>
            <p:nvPr/>
          </p:nvSpPr>
          <p:spPr bwMode="auto">
            <a:xfrm>
              <a:off x="6211435" y="2412551"/>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66" name="Rectangle 137"/>
            <p:cNvSpPr>
              <a:spLocks noChangeArrowheads="1"/>
            </p:cNvSpPr>
            <p:nvPr/>
          </p:nvSpPr>
          <p:spPr bwMode="auto">
            <a:xfrm>
              <a:off x="6211435" y="2412551"/>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68" name="Rectangle 139"/>
            <p:cNvSpPr>
              <a:spLocks noChangeArrowheads="1"/>
            </p:cNvSpPr>
            <p:nvPr/>
          </p:nvSpPr>
          <p:spPr bwMode="auto">
            <a:xfrm>
              <a:off x="6222536" y="2412551"/>
              <a:ext cx="9515"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69" name="Rectangle 140"/>
            <p:cNvSpPr>
              <a:spLocks noChangeArrowheads="1"/>
            </p:cNvSpPr>
            <p:nvPr/>
          </p:nvSpPr>
          <p:spPr bwMode="auto">
            <a:xfrm>
              <a:off x="6222536" y="2412551"/>
              <a:ext cx="9515"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71" name="Rectangle 142"/>
            <p:cNvSpPr>
              <a:spLocks noChangeArrowheads="1"/>
            </p:cNvSpPr>
            <p:nvPr/>
          </p:nvSpPr>
          <p:spPr bwMode="auto">
            <a:xfrm>
              <a:off x="6243152" y="2412551"/>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72" name="Rectangle 143"/>
            <p:cNvSpPr>
              <a:spLocks noChangeArrowheads="1"/>
            </p:cNvSpPr>
            <p:nvPr/>
          </p:nvSpPr>
          <p:spPr bwMode="auto">
            <a:xfrm>
              <a:off x="6243152" y="2412551"/>
              <a:ext cx="11101" cy="71300"/>
            </a:xfrm>
            <a:prstGeom prst="rect">
              <a:avLst/>
            </a:prstGeom>
            <a:noFill/>
            <a:ln w="19050" cap="rnd">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74" name="Rectangle 145"/>
            <p:cNvSpPr>
              <a:spLocks noChangeArrowheads="1"/>
            </p:cNvSpPr>
            <p:nvPr/>
          </p:nvSpPr>
          <p:spPr bwMode="auto">
            <a:xfrm>
              <a:off x="6730004" y="2575748"/>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76" name="Rectangle 147"/>
            <p:cNvSpPr>
              <a:spLocks noChangeArrowheads="1"/>
            </p:cNvSpPr>
            <p:nvPr/>
          </p:nvSpPr>
          <p:spPr bwMode="auto">
            <a:xfrm>
              <a:off x="7297733" y="2575748"/>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78" name="Rectangle 149"/>
            <p:cNvSpPr>
              <a:spLocks noChangeArrowheads="1"/>
            </p:cNvSpPr>
            <p:nvPr/>
          </p:nvSpPr>
          <p:spPr bwMode="auto">
            <a:xfrm>
              <a:off x="8017703" y="2575748"/>
              <a:ext cx="11101"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sp>
          <p:nvSpPr>
            <p:cNvPr id="179" name="Rectangle 150"/>
            <p:cNvSpPr>
              <a:spLocks noChangeArrowheads="1"/>
            </p:cNvSpPr>
            <p:nvPr/>
          </p:nvSpPr>
          <p:spPr bwMode="auto">
            <a:xfrm>
              <a:off x="2565596" y="1094302"/>
              <a:ext cx="4758" cy="71300"/>
            </a:xfrm>
            <a:prstGeom prst="rect">
              <a:avLst/>
            </a:prstGeom>
            <a:noFill/>
            <a:ln w="19050" cap="flat">
              <a:solidFill>
                <a:srgbClr val="007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grpSp>
      <p:sp>
        <p:nvSpPr>
          <p:cNvPr id="183" name="Freeform 154"/>
          <p:cNvSpPr>
            <a:spLocks/>
          </p:cNvSpPr>
          <p:nvPr/>
        </p:nvSpPr>
        <p:spPr bwMode="auto">
          <a:xfrm>
            <a:off x="3606418" y="27735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charset="0"/>
              <a:ea typeface="Heiti SC Light"/>
              <a:cs typeface="Arial" charset="0"/>
            </a:endParaRPr>
          </a:p>
        </p:txBody>
      </p:sp>
      <p:grpSp>
        <p:nvGrpSpPr>
          <p:cNvPr id="2" name="Group 1"/>
          <p:cNvGrpSpPr/>
          <p:nvPr/>
        </p:nvGrpSpPr>
        <p:grpSpPr>
          <a:xfrm>
            <a:off x="3595317" y="2700741"/>
            <a:ext cx="5054064" cy="2330702"/>
            <a:chOff x="2051784" y="918369"/>
            <a:chExt cx="5054064" cy="2330702"/>
          </a:xfrm>
        </p:grpSpPr>
        <p:sp>
          <p:nvSpPr>
            <p:cNvPr id="180" name="Freeform 151"/>
            <p:cNvSpPr>
              <a:spLocks/>
            </p:cNvSpPr>
            <p:nvPr/>
          </p:nvSpPr>
          <p:spPr bwMode="auto">
            <a:xfrm>
              <a:off x="2051784" y="954811"/>
              <a:ext cx="5054063" cy="2253064"/>
            </a:xfrm>
            <a:custGeom>
              <a:avLst/>
              <a:gdLst>
                <a:gd name="T0" fmla="*/ 2915 w 3187"/>
                <a:gd name="T1" fmla="*/ 1364 h 1422"/>
                <a:gd name="T2" fmla="*/ 2413 w 3187"/>
                <a:gd name="T3" fmla="*/ 1342 h 1422"/>
                <a:gd name="T4" fmla="*/ 2093 w 3187"/>
                <a:gd name="T5" fmla="*/ 1300 h 1422"/>
                <a:gd name="T6" fmla="*/ 2051 w 3187"/>
                <a:gd name="T7" fmla="*/ 1261 h 1422"/>
                <a:gd name="T8" fmla="*/ 2038 w 3187"/>
                <a:gd name="T9" fmla="*/ 1229 h 1422"/>
                <a:gd name="T10" fmla="*/ 1769 w 3187"/>
                <a:gd name="T11" fmla="*/ 1209 h 1422"/>
                <a:gd name="T12" fmla="*/ 1755 w 3187"/>
                <a:gd name="T13" fmla="*/ 1180 h 1422"/>
                <a:gd name="T14" fmla="*/ 1525 w 3187"/>
                <a:gd name="T15" fmla="*/ 1167 h 1422"/>
                <a:gd name="T16" fmla="*/ 1497 w 3187"/>
                <a:gd name="T17" fmla="*/ 1142 h 1422"/>
                <a:gd name="T18" fmla="*/ 1466 w 3187"/>
                <a:gd name="T19" fmla="*/ 1100 h 1422"/>
                <a:gd name="T20" fmla="*/ 1463 w 3187"/>
                <a:gd name="T21" fmla="*/ 1025 h 1422"/>
                <a:gd name="T22" fmla="*/ 1425 w 3187"/>
                <a:gd name="T23" fmla="*/ 1009 h 1422"/>
                <a:gd name="T24" fmla="*/ 1422 w 3187"/>
                <a:gd name="T25" fmla="*/ 984 h 1422"/>
                <a:gd name="T26" fmla="*/ 1391 w 3187"/>
                <a:gd name="T27" fmla="*/ 977 h 1422"/>
                <a:gd name="T28" fmla="*/ 1301 w 3187"/>
                <a:gd name="T29" fmla="*/ 951 h 1422"/>
                <a:gd name="T30" fmla="*/ 1215 w 3187"/>
                <a:gd name="T31" fmla="*/ 935 h 1422"/>
                <a:gd name="T32" fmla="*/ 1201 w 3187"/>
                <a:gd name="T33" fmla="*/ 909 h 1422"/>
                <a:gd name="T34" fmla="*/ 1170 w 3187"/>
                <a:gd name="T35" fmla="*/ 887 h 1422"/>
                <a:gd name="T36" fmla="*/ 1129 w 3187"/>
                <a:gd name="T37" fmla="*/ 787 h 1422"/>
                <a:gd name="T38" fmla="*/ 1077 w 3187"/>
                <a:gd name="T39" fmla="*/ 777 h 1422"/>
                <a:gd name="T40" fmla="*/ 974 w 3187"/>
                <a:gd name="T41" fmla="*/ 755 h 1422"/>
                <a:gd name="T42" fmla="*/ 926 w 3187"/>
                <a:gd name="T43" fmla="*/ 742 h 1422"/>
                <a:gd name="T44" fmla="*/ 905 w 3187"/>
                <a:gd name="T45" fmla="*/ 716 h 1422"/>
                <a:gd name="T46" fmla="*/ 892 w 3187"/>
                <a:gd name="T47" fmla="*/ 700 h 1422"/>
                <a:gd name="T48" fmla="*/ 885 w 3187"/>
                <a:gd name="T49" fmla="*/ 600 h 1422"/>
                <a:gd name="T50" fmla="*/ 871 w 3187"/>
                <a:gd name="T51" fmla="*/ 542 h 1422"/>
                <a:gd name="T52" fmla="*/ 857 w 3187"/>
                <a:gd name="T53" fmla="*/ 490 h 1422"/>
                <a:gd name="T54" fmla="*/ 843 w 3187"/>
                <a:gd name="T55" fmla="*/ 480 h 1422"/>
                <a:gd name="T56" fmla="*/ 837 w 3187"/>
                <a:gd name="T57" fmla="*/ 435 h 1422"/>
                <a:gd name="T58" fmla="*/ 682 w 3187"/>
                <a:gd name="T59" fmla="*/ 422 h 1422"/>
                <a:gd name="T60" fmla="*/ 640 w 3187"/>
                <a:gd name="T61" fmla="*/ 410 h 1422"/>
                <a:gd name="T62" fmla="*/ 623 w 3187"/>
                <a:gd name="T63" fmla="*/ 390 h 1422"/>
                <a:gd name="T64" fmla="*/ 613 w 3187"/>
                <a:gd name="T65" fmla="*/ 364 h 1422"/>
                <a:gd name="T66" fmla="*/ 589 w 3187"/>
                <a:gd name="T67" fmla="*/ 358 h 1422"/>
                <a:gd name="T68" fmla="*/ 544 w 3187"/>
                <a:gd name="T69" fmla="*/ 287 h 1422"/>
                <a:gd name="T70" fmla="*/ 355 w 3187"/>
                <a:gd name="T71" fmla="*/ 274 h 1422"/>
                <a:gd name="T72" fmla="*/ 344 w 3187"/>
                <a:gd name="T73" fmla="*/ 248 h 1422"/>
                <a:gd name="T74" fmla="*/ 334 w 3187"/>
                <a:gd name="T75" fmla="*/ 239 h 1422"/>
                <a:gd name="T76" fmla="*/ 331 w 3187"/>
                <a:gd name="T77" fmla="*/ 232 h 1422"/>
                <a:gd name="T78" fmla="*/ 313 w 3187"/>
                <a:gd name="T79" fmla="*/ 216 h 1422"/>
                <a:gd name="T80" fmla="*/ 303 w 3187"/>
                <a:gd name="T81" fmla="*/ 210 h 1422"/>
                <a:gd name="T82" fmla="*/ 289 w 3187"/>
                <a:gd name="T83" fmla="*/ 200 h 1422"/>
                <a:gd name="T84" fmla="*/ 286 w 3187"/>
                <a:gd name="T85" fmla="*/ 158 h 1422"/>
                <a:gd name="T86" fmla="*/ 276 w 3187"/>
                <a:gd name="T87" fmla="*/ 152 h 1422"/>
                <a:gd name="T88" fmla="*/ 255 w 3187"/>
                <a:gd name="T89" fmla="*/ 100 h 1422"/>
                <a:gd name="T90" fmla="*/ 231 w 3187"/>
                <a:gd name="T91" fmla="*/ 84 h 1422"/>
                <a:gd name="T92" fmla="*/ 224 w 3187"/>
                <a:gd name="T93" fmla="*/ 64 h 1422"/>
                <a:gd name="T94" fmla="*/ 159 w 3187"/>
                <a:gd name="T95" fmla="*/ 52 h 1422"/>
                <a:gd name="T96" fmla="*/ 110 w 3187"/>
                <a:gd name="T97" fmla="*/ 42 h 1422"/>
                <a:gd name="T98" fmla="*/ 107 w 3187"/>
                <a:gd name="T99" fmla="*/ 6 h 1422"/>
                <a:gd name="T100" fmla="*/ 0 w 3187"/>
                <a:gd name="T101" fmla="*/ 0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87" h="1422">
                  <a:moveTo>
                    <a:pt x="3187" y="1422"/>
                  </a:moveTo>
                  <a:lnTo>
                    <a:pt x="2915" y="1422"/>
                  </a:lnTo>
                  <a:lnTo>
                    <a:pt x="2915" y="1364"/>
                  </a:lnTo>
                  <a:lnTo>
                    <a:pt x="2585" y="1364"/>
                  </a:lnTo>
                  <a:lnTo>
                    <a:pt x="2585" y="1342"/>
                  </a:lnTo>
                  <a:lnTo>
                    <a:pt x="2413" y="1342"/>
                  </a:lnTo>
                  <a:lnTo>
                    <a:pt x="2413" y="1319"/>
                  </a:lnTo>
                  <a:lnTo>
                    <a:pt x="2093" y="1319"/>
                  </a:lnTo>
                  <a:lnTo>
                    <a:pt x="2093" y="1300"/>
                  </a:lnTo>
                  <a:lnTo>
                    <a:pt x="2072" y="1300"/>
                  </a:lnTo>
                  <a:lnTo>
                    <a:pt x="2072" y="1261"/>
                  </a:lnTo>
                  <a:lnTo>
                    <a:pt x="2051" y="1261"/>
                  </a:lnTo>
                  <a:lnTo>
                    <a:pt x="2051" y="1245"/>
                  </a:lnTo>
                  <a:lnTo>
                    <a:pt x="2038" y="1245"/>
                  </a:lnTo>
                  <a:lnTo>
                    <a:pt x="2038" y="1229"/>
                  </a:lnTo>
                  <a:lnTo>
                    <a:pt x="1934" y="1229"/>
                  </a:lnTo>
                  <a:lnTo>
                    <a:pt x="1934" y="1209"/>
                  </a:lnTo>
                  <a:lnTo>
                    <a:pt x="1769" y="1209"/>
                  </a:lnTo>
                  <a:lnTo>
                    <a:pt x="1769" y="1196"/>
                  </a:lnTo>
                  <a:lnTo>
                    <a:pt x="1755" y="1196"/>
                  </a:lnTo>
                  <a:lnTo>
                    <a:pt x="1755" y="1180"/>
                  </a:lnTo>
                  <a:lnTo>
                    <a:pt x="1618" y="1180"/>
                  </a:lnTo>
                  <a:lnTo>
                    <a:pt x="1618" y="1167"/>
                  </a:lnTo>
                  <a:lnTo>
                    <a:pt x="1525" y="1167"/>
                  </a:lnTo>
                  <a:lnTo>
                    <a:pt x="1525" y="1151"/>
                  </a:lnTo>
                  <a:lnTo>
                    <a:pt x="1497" y="1151"/>
                  </a:lnTo>
                  <a:lnTo>
                    <a:pt x="1497" y="1142"/>
                  </a:lnTo>
                  <a:lnTo>
                    <a:pt x="1477" y="1142"/>
                  </a:lnTo>
                  <a:lnTo>
                    <a:pt x="1477" y="1100"/>
                  </a:lnTo>
                  <a:lnTo>
                    <a:pt x="1466" y="1100"/>
                  </a:lnTo>
                  <a:lnTo>
                    <a:pt x="1466" y="1090"/>
                  </a:lnTo>
                  <a:lnTo>
                    <a:pt x="1463" y="1090"/>
                  </a:lnTo>
                  <a:lnTo>
                    <a:pt x="1463" y="1025"/>
                  </a:lnTo>
                  <a:lnTo>
                    <a:pt x="1439" y="1025"/>
                  </a:lnTo>
                  <a:lnTo>
                    <a:pt x="1439" y="1009"/>
                  </a:lnTo>
                  <a:lnTo>
                    <a:pt x="1425" y="1009"/>
                  </a:lnTo>
                  <a:lnTo>
                    <a:pt x="1425" y="1000"/>
                  </a:lnTo>
                  <a:lnTo>
                    <a:pt x="1422" y="1000"/>
                  </a:lnTo>
                  <a:lnTo>
                    <a:pt x="1422" y="984"/>
                  </a:lnTo>
                  <a:lnTo>
                    <a:pt x="1411" y="984"/>
                  </a:lnTo>
                  <a:lnTo>
                    <a:pt x="1411" y="977"/>
                  </a:lnTo>
                  <a:lnTo>
                    <a:pt x="1391" y="977"/>
                  </a:lnTo>
                  <a:lnTo>
                    <a:pt x="1391" y="961"/>
                  </a:lnTo>
                  <a:lnTo>
                    <a:pt x="1301" y="961"/>
                  </a:lnTo>
                  <a:lnTo>
                    <a:pt x="1301" y="951"/>
                  </a:lnTo>
                  <a:lnTo>
                    <a:pt x="1267" y="951"/>
                  </a:lnTo>
                  <a:lnTo>
                    <a:pt x="1267" y="935"/>
                  </a:lnTo>
                  <a:lnTo>
                    <a:pt x="1215" y="935"/>
                  </a:lnTo>
                  <a:lnTo>
                    <a:pt x="1215" y="922"/>
                  </a:lnTo>
                  <a:lnTo>
                    <a:pt x="1201" y="922"/>
                  </a:lnTo>
                  <a:lnTo>
                    <a:pt x="1201" y="909"/>
                  </a:lnTo>
                  <a:lnTo>
                    <a:pt x="1181" y="909"/>
                  </a:lnTo>
                  <a:lnTo>
                    <a:pt x="1181" y="887"/>
                  </a:lnTo>
                  <a:lnTo>
                    <a:pt x="1170" y="887"/>
                  </a:lnTo>
                  <a:lnTo>
                    <a:pt x="1170" y="803"/>
                  </a:lnTo>
                  <a:lnTo>
                    <a:pt x="1129" y="803"/>
                  </a:lnTo>
                  <a:lnTo>
                    <a:pt x="1129" y="787"/>
                  </a:lnTo>
                  <a:lnTo>
                    <a:pt x="1122" y="787"/>
                  </a:lnTo>
                  <a:lnTo>
                    <a:pt x="1122" y="777"/>
                  </a:lnTo>
                  <a:lnTo>
                    <a:pt x="1077" y="777"/>
                  </a:lnTo>
                  <a:lnTo>
                    <a:pt x="1077" y="764"/>
                  </a:lnTo>
                  <a:lnTo>
                    <a:pt x="974" y="764"/>
                  </a:lnTo>
                  <a:lnTo>
                    <a:pt x="974" y="755"/>
                  </a:lnTo>
                  <a:lnTo>
                    <a:pt x="926" y="755"/>
                  </a:lnTo>
                  <a:lnTo>
                    <a:pt x="926" y="748"/>
                  </a:lnTo>
                  <a:lnTo>
                    <a:pt x="926" y="742"/>
                  </a:lnTo>
                  <a:lnTo>
                    <a:pt x="912" y="742"/>
                  </a:lnTo>
                  <a:lnTo>
                    <a:pt x="912" y="716"/>
                  </a:lnTo>
                  <a:lnTo>
                    <a:pt x="905" y="716"/>
                  </a:lnTo>
                  <a:lnTo>
                    <a:pt x="905" y="706"/>
                  </a:lnTo>
                  <a:lnTo>
                    <a:pt x="892" y="706"/>
                  </a:lnTo>
                  <a:lnTo>
                    <a:pt x="892" y="700"/>
                  </a:lnTo>
                  <a:lnTo>
                    <a:pt x="892" y="671"/>
                  </a:lnTo>
                  <a:lnTo>
                    <a:pt x="885" y="671"/>
                  </a:lnTo>
                  <a:lnTo>
                    <a:pt x="885" y="600"/>
                  </a:lnTo>
                  <a:lnTo>
                    <a:pt x="878" y="600"/>
                  </a:lnTo>
                  <a:lnTo>
                    <a:pt x="878" y="542"/>
                  </a:lnTo>
                  <a:lnTo>
                    <a:pt x="871" y="542"/>
                  </a:lnTo>
                  <a:lnTo>
                    <a:pt x="871" y="526"/>
                  </a:lnTo>
                  <a:lnTo>
                    <a:pt x="857" y="526"/>
                  </a:lnTo>
                  <a:lnTo>
                    <a:pt x="857" y="490"/>
                  </a:lnTo>
                  <a:lnTo>
                    <a:pt x="850" y="490"/>
                  </a:lnTo>
                  <a:lnTo>
                    <a:pt x="850" y="480"/>
                  </a:lnTo>
                  <a:lnTo>
                    <a:pt x="843" y="480"/>
                  </a:lnTo>
                  <a:lnTo>
                    <a:pt x="843" y="471"/>
                  </a:lnTo>
                  <a:lnTo>
                    <a:pt x="837" y="471"/>
                  </a:lnTo>
                  <a:lnTo>
                    <a:pt x="837" y="435"/>
                  </a:lnTo>
                  <a:lnTo>
                    <a:pt x="785" y="435"/>
                  </a:lnTo>
                  <a:lnTo>
                    <a:pt x="785" y="422"/>
                  </a:lnTo>
                  <a:lnTo>
                    <a:pt x="682" y="422"/>
                  </a:lnTo>
                  <a:lnTo>
                    <a:pt x="682" y="416"/>
                  </a:lnTo>
                  <a:lnTo>
                    <a:pt x="640" y="416"/>
                  </a:lnTo>
                  <a:lnTo>
                    <a:pt x="640" y="410"/>
                  </a:lnTo>
                  <a:lnTo>
                    <a:pt x="633" y="410"/>
                  </a:lnTo>
                  <a:lnTo>
                    <a:pt x="633" y="390"/>
                  </a:lnTo>
                  <a:lnTo>
                    <a:pt x="623" y="390"/>
                  </a:lnTo>
                  <a:lnTo>
                    <a:pt x="623" y="377"/>
                  </a:lnTo>
                  <a:lnTo>
                    <a:pt x="613" y="377"/>
                  </a:lnTo>
                  <a:lnTo>
                    <a:pt x="613" y="364"/>
                  </a:lnTo>
                  <a:lnTo>
                    <a:pt x="592" y="364"/>
                  </a:lnTo>
                  <a:lnTo>
                    <a:pt x="592" y="358"/>
                  </a:lnTo>
                  <a:lnTo>
                    <a:pt x="589" y="358"/>
                  </a:lnTo>
                  <a:lnTo>
                    <a:pt x="589" y="297"/>
                  </a:lnTo>
                  <a:lnTo>
                    <a:pt x="544" y="297"/>
                  </a:lnTo>
                  <a:lnTo>
                    <a:pt x="544" y="287"/>
                  </a:lnTo>
                  <a:lnTo>
                    <a:pt x="441" y="287"/>
                  </a:lnTo>
                  <a:lnTo>
                    <a:pt x="441" y="274"/>
                  </a:lnTo>
                  <a:lnTo>
                    <a:pt x="355" y="274"/>
                  </a:lnTo>
                  <a:lnTo>
                    <a:pt x="355" y="264"/>
                  </a:lnTo>
                  <a:lnTo>
                    <a:pt x="344" y="264"/>
                  </a:lnTo>
                  <a:lnTo>
                    <a:pt x="344" y="248"/>
                  </a:lnTo>
                  <a:lnTo>
                    <a:pt x="341" y="248"/>
                  </a:lnTo>
                  <a:lnTo>
                    <a:pt x="341" y="239"/>
                  </a:lnTo>
                  <a:lnTo>
                    <a:pt x="334" y="239"/>
                  </a:lnTo>
                  <a:lnTo>
                    <a:pt x="334" y="235"/>
                  </a:lnTo>
                  <a:lnTo>
                    <a:pt x="334" y="232"/>
                  </a:lnTo>
                  <a:lnTo>
                    <a:pt x="331" y="232"/>
                  </a:lnTo>
                  <a:lnTo>
                    <a:pt x="331" y="226"/>
                  </a:lnTo>
                  <a:lnTo>
                    <a:pt x="313" y="226"/>
                  </a:lnTo>
                  <a:lnTo>
                    <a:pt x="313" y="216"/>
                  </a:lnTo>
                  <a:lnTo>
                    <a:pt x="307" y="216"/>
                  </a:lnTo>
                  <a:lnTo>
                    <a:pt x="307" y="210"/>
                  </a:lnTo>
                  <a:lnTo>
                    <a:pt x="303" y="210"/>
                  </a:lnTo>
                  <a:lnTo>
                    <a:pt x="303" y="200"/>
                  </a:lnTo>
                  <a:lnTo>
                    <a:pt x="300" y="200"/>
                  </a:lnTo>
                  <a:lnTo>
                    <a:pt x="289" y="200"/>
                  </a:lnTo>
                  <a:lnTo>
                    <a:pt x="289" y="171"/>
                  </a:lnTo>
                  <a:lnTo>
                    <a:pt x="286" y="171"/>
                  </a:lnTo>
                  <a:lnTo>
                    <a:pt x="286" y="158"/>
                  </a:lnTo>
                  <a:lnTo>
                    <a:pt x="279" y="158"/>
                  </a:lnTo>
                  <a:lnTo>
                    <a:pt x="279" y="152"/>
                  </a:lnTo>
                  <a:lnTo>
                    <a:pt x="276" y="152"/>
                  </a:lnTo>
                  <a:lnTo>
                    <a:pt x="276" y="145"/>
                  </a:lnTo>
                  <a:lnTo>
                    <a:pt x="255" y="145"/>
                  </a:lnTo>
                  <a:lnTo>
                    <a:pt x="255" y="100"/>
                  </a:lnTo>
                  <a:lnTo>
                    <a:pt x="248" y="100"/>
                  </a:lnTo>
                  <a:lnTo>
                    <a:pt x="248" y="84"/>
                  </a:lnTo>
                  <a:lnTo>
                    <a:pt x="231" y="84"/>
                  </a:lnTo>
                  <a:lnTo>
                    <a:pt x="231" y="74"/>
                  </a:lnTo>
                  <a:lnTo>
                    <a:pt x="224" y="74"/>
                  </a:lnTo>
                  <a:lnTo>
                    <a:pt x="224" y="64"/>
                  </a:lnTo>
                  <a:lnTo>
                    <a:pt x="217" y="64"/>
                  </a:lnTo>
                  <a:lnTo>
                    <a:pt x="159" y="64"/>
                  </a:lnTo>
                  <a:lnTo>
                    <a:pt x="159" y="52"/>
                  </a:lnTo>
                  <a:lnTo>
                    <a:pt x="134" y="52"/>
                  </a:lnTo>
                  <a:lnTo>
                    <a:pt x="134" y="42"/>
                  </a:lnTo>
                  <a:lnTo>
                    <a:pt x="110" y="42"/>
                  </a:lnTo>
                  <a:lnTo>
                    <a:pt x="110" y="19"/>
                  </a:lnTo>
                  <a:lnTo>
                    <a:pt x="107" y="19"/>
                  </a:lnTo>
                  <a:lnTo>
                    <a:pt x="107" y="6"/>
                  </a:lnTo>
                  <a:lnTo>
                    <a:pt x="100" y="6"/>
                  </a:lnTo>
                  <a:lnTo>
                    <a:pt x="100" y="0"/>
                  </a:lnTo>
                  <a:lnTo>
                    <a:pt x="0" y="0"/>
                  </a:lnTo>
                </a:path>
              </a:pathLst>
            </a:custGeom>
            <a:noFill/>
            <a:ln w="2540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81" name="Freeform 152"/>
            <p:cNvSpPr>
              <a:spLocks/>
            </p:cNvSpPr>
            <p:nvPr/>
          </p:nvSpPr>
          <p:spPr bwMode="auto">
            <a:xfrm>
              <a:off x="2062885" y="918369"/>
              <a:ext cx="6343" cy="72884"/>
            </a:xfrm>
            <a:custGeom>
              <a:avLst/>
              <a:gdLst>
                <a:gd name="T0" fmla="*/ 4 w 4"/>
                <a:gd name="T1" fmla="*/ 0 h 46"/>
                <a:gd name="T2" fmla="*/ 0 w 4"/>
                <a:gd name="T3" fmla="*/ 0 h 46"/>
                <a:gd name="T4" fmla="*/ 0 w 4"/>
                <a:gd name="T5" fmla="*/ 0 h 46"/>
                <a:gd name="T6" fmla="*/ 0 w 4"/>
                <a:gd name="T7" fmla="*/ 23 h 46"/>
                <a:gd name="T8" fmla="*/ 0 w 4"/>
                <a:gd name="T9" fmla="*/ 46 h 46"/>
                <a:gd name="T10" fmla="*/ 0 w 4"/>
                <a:gd name="T11" fmla="*/ 46 h 46"/>
                <a:gd name="T12" fmla="*/ 4 w 4"/>
                <a:gd name="T13" fmla="*/ 46 h 46"/>
                <a:gd name="T14" fmla="*/ 4 w 4"/>
                <a:gd name="T15" fmla="*/ 23 h 46"/>
                <a:gd name="T16" fmla="*/ 4 w 4"/>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6">
                  <a:moveTo>
                    <a:pt x="4" y="0"/>
                  </a:moveTo>
                  <a:lnTo>
                    <a:pt x="0" y="0"/>
                  </a:lnTo>
                  <a:lnTo>
                    <a:pt x="0" y="0"/>
                  </a:lnTo>
                  <a:lnTo>
                    <a:pt x="0" y="23"/>
                  </a:lnTo>
                  <a:lnTo>
                    <a:pt x="0" y="46"/>
                  </a:lnTo>
                  <a:lnTo>
                    <a:pt x="0" y="46"/>
                  </a:lnTo>
                  <a:lnTo>
                    <a:pt x="4" y="46"/>
                  </a:lnTo>
                  <a:lnTo>
                    <a:pt x="4" y="23"/>
                  </a:lnTo>
                  <a:lnTo>
                    <a:pt x="4"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82" name="Freeform 153"/>
            <p:cNvSpPr>
              <a:spLocks/>
            </p:cNvSpPr>
            <p:nvPr/>
          </p:nvSpPr>
          <p:spPr bwMode="auto">
            <a:xfrm>
              <a:off x="2062885" y="918369"/>
              <a:ext cx="6343" cy="72884"/>
            </a:xfrm>
            <a:custGeom>
              <a:avLst/>
              <a:gdLst>
                <a:gd name="T0" fmla="*/ 4 w 4"/>
                <a:gd name="T1" fmla="*/ 0 h 46"/>
                <a:gd name="T2" fmla="*/ 0 w 4"/>
                <a:gd name="T3" fmla="*/ 0 h 46"/>
                <a:gd name="T4" fmla="*/ 0 w 4"/>
                <a:gd name="T5" fmla="*/ 0 h 46"/>
                <a:gd name="T6" fmla="*/ 0 w 4"/>
                <a:gd name="T7" fmla="*/ 23 h 46"/>
                <a:gd name="T8" fmla="*/ 0 w 4"/>
                <a:gd name="T9" fmla="*/ 46 h 46"/>
                <a:gd name="T10" fmla="*/ 0 w 4"/>
                <a:gd name="T11" fmla="*/ 46 h 46"/>
                <a:gd name="T12" fmla="*/ 4 w 4"/>
                <a:gd name="T13" fmla="*/ 46 h 46"/>
                <a:gd name="T14" fmla="*/ 4 w 4"/>
                <a:gd name="T15" fmla="*/ 23 h 46"/>
                <a:gd name="T16" fmla="*/ 4 w 4"/>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6">
                  <a:moveTo>
                    <a:pt x="4" y="0"/>
                  </a:moveTo>
                  <a:lnTo>
                    <a:pt x="0" y="0"/>
                  </a:lnTo>
                  <a:lnTo>
                    <a:pt x="0" y="0"/>
                  </a:lnTo>
                  <a:lnTo>
                    <a:pt x="0" y="23"/>
                  </a:lnTo>
                  <a:lnTo>
                    <a:pt x="0" y="46"/>
                  </a:lnTo>
                  <a:lnTo>
                    <a:pt x="0" y="46"/>
                  </a:lnTo>
                  <a:lnTo>
                    <a:pt x="4" y="46"/>
                  </a:lnTo>
                  <a:lnTo>
                    <a:pt x="4" y="23"/>
                  </a:lnTo>
                  <a:lnTo>
                    <a:pt x="4"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85" name="Freeform 156"/>
            <p:cNvSpPr>
              <a:spLocks/>
            </p:cNvSpPr>
            <p:nvPr/>
          </p:nvSpPr>
          <p:spPr bwMode="auto">
            <a:xfrm>
              <a:off x="2062885" y="918369"/>
              <a:ext cx="6343" cy="72884"/>
            </a:xfrm>
            <a:custGeom>
              <a:avLst/>
              <a:gdLst>
                <a:gd name="T0" fmla="*/ 4 w 4"/>
                <a:gd name="T1" fmla="*/ 0 h 46"/>
                <a:gd name="T2" fmla="*/ 0 w 4"/>
                <a:gd name="T3" fmla="*/ 0 h 46"/>
                <a:gd name="T4" fmla="*/ 0 w 4"/>
                <a:gd name="T5" fmla="*/ 0 h 46"/>
                <a:gd name="T6" fmla="*/ 0 w 4"/>
                <a:gd name="T7" fmla="*/ 23 h 46"/>
                <a:gd name="T8" fmla="*/ 0 w 4"/>
                <a:gd name="T9" fmla="*/ 46 h 46"/>
                <a:gd name="T10" fmla="*/ 0 w 4"/>
                <a:gd name="T11" fmla="*/ 46 h 46"/>
                <a:gd name="T12" fmla="*/ 4 w 4"/>
                <a:gd name="T13" fmla="*/ 46 h 46"/>
                <a:gd name="T14" fmla="*/ 4 w 4"/>
                <a:gd name="T15" fmla="*/ 23 h 46"/>
                <a:gd name="T16" fmla="*/ 4 w 4"/>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6">
                  <a:moveTo>
                    <a:pt x="4" y="0"/>
                  </a:moveTo>
                  <a:lnTo>
                    <a:pt x="0" y="0"/>
                  </a:lnTo>
                  <a:lnTo>
                    <a:pt x="0" y="0"/>
                  </a:lnTo>
                  <a:lnTo>
                    <a:pt x="0" y="23"/>
                  </a:lnTo>
                  <a:lnTo>
                    <a:pt x="0" y="46"/>
                  </a:lnTo>
                  <a:lnTo>
                    <a:pt x="0" y="46"/>
                  </a:lnTo>
                  <a:lnTo>
                    <a:pt x="4" y="46"/>
                  </a:lnTo>
                  <a:lnTo>
                    <a:pt x="4" y="23"/>
                  </a:lnTo>
                  <a:lnTo>
                    <a:pt x="4"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86" name="Freeform 157"/>
            <p:cNvSpPr>
              <a:spLocks/>
            </p:cNvSpPr>
            <p:nvPr/>
          </p:nvSpPr>
          <p:spPr bwMode="auto">
            <a:xfrm>
              <a:off x="2062885" y="918369"/>
              <a:ext cx="6343" cy="72884"/>
            </a:xfrm>
            <a:custGeom>
              <a:avLst/>
              <a:gdLst>
                <a:gd name="T0" fmla="*/ 4 w 4"/>
                <a:gd name="T1" fmla="*/ 0 h 46"/>
                <a:gd name="T2" fmla="*/ 0 w 4"/>
                <a:gd name="T3" fmla="*/ 0 h 46"/>
                <a:gd name="T4" fmla="*/ 0 w 4"/>
                <a:gd name="T5" fmla="*/ 0 h 46"/>
                <a:gd name="T6" fmla="*/ 0 w 4"/>
                <a:gd name="T7" fmla="*/ 23 h 46"/>
                <a:gd name="T8" fmla="*/ 0 w 4"/>
                <a:gd name="T9" fmla="*/ 46 h 46"/>
                <a:gd name="T10" fmla="*/ 0 w 4"/>
                <a:gd name="T11" fmla="*/ 46 h 46"/>
                <a:gd name="T12" fmla="*/ 4 w 4"/>
                <a:gd name="T13" fmla="*/ 46 h 46"/>
                <a:gd name="T14" fmla="*/ 4 w 4"/>
                <a:gd name="T15" fmla="*/ 23 h 46"/>
                <a:gd name="T16" fmla="*/ 4 w 4"/>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6">
                  <a:moveTo>
                    <a:pt x="4" y="0"/>
                  </a:moveTo>
                  <a:lnTo>
                    <a:pt x="0" y="0"/>
                  </a:lnTo>
                  <a:lnTo>
                    <a:pt x="0" y="0"/>
                  </a:lnTo>
                  <a:lnTo>
                    <a:pt x="0" y="23"/>
                  </a:lnTo>
                  <a:lnTo>
                    <a:pt x="0" y="46"/>
                  </a:lnTo>
                  <a:lnTo>
                    <a:pt x="0" y="46"/>
                  </a:lnTo>
                  <a:lnTo>
                    <a:pt x="4" y="46"/>
                  </a:lnTo>
                  <a:lnTo>
                    <a:pt x="4" y="23"/>
                  </a:lnTo>
                  <a:lnTo>
                    <a:pt x="4"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87" name="Freeform 158"/>
            <p:cNvSpPr>
              <a:spLocks/>
            </p:cNvSpPr>
            <p:nvPr/>
          </p:nvSpPr>
          <p:spPr bwMode="auto">
            <a:xfrm>
              <a:off x="2675018" y="1352504"/>
              <a:ext cx="4758" cy="72884"/>
            </a:xfrm>
            <a:custGeom>
              <a:avLst/>
              <a:gdLst>
                <a:gd name="T0" fmla="*/ 3 w 3"/>
                <a:gd name="T1" fmla="*/ 0 h 46"/>
                <a:gd name="T2" fmla="*/ 0 w 3"/>
                <a:gd name="T3" fmla="*/ 0 h 46"/>
                <a:gd name="T4" fmla="*/ 0 w 3"/>
                <a:gd name="T5" fmla="*/ 0 h 46"/>
                <a:gd name="T6" fmla="*/ 0 w 3"/>
                <a:gd name="T7" fmla="*/ 23 h 46"/>
                <a:gd name="T8" fmla="*/ 0 w 3"/>
                <a:gd name="T9" fmla="*/ 46 h 46"/>
                <a:gd name="T10" fmla="*/ 0 w 3"/>
                <a:gd name="T11" fmla="*/ 46 h 46"/>
                <a:gd name="T12" fmla="*/ 3 w 3"/>
                <a:gd name="T13" fmla="*/ 46 h 46"/>
                <a:gd name="T14" fmla="*/ 3 w 3"/>
                <a:gd name="T15" fmla="*/ 23 h 46"/>
                <a:gd name="T16" fmla="*/ 3 w 3"/>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6">
                  <a:moveTo>
                    <a:pt x="3" y="0"/>
                  </a:moveTo>
                  <a:lnTo>
                    <a:pt x="0" y="0"/>
                  </a:lnTo>
                  <a:lnTo>
                    <a:pt x="0" y="0"/>
                  </a:lnTo>
                  <a:lnTo>
                    <a:pt x="0" y="23"/>
                  </a:lnTo>
                  <a:lnTo>
                    <a:pt x="0" y="46"/>
                  </a:lnTo>
                  <a:lnTo>
                    <a:pt x="0" y="46"/>
                  </a:lnTo>
                  <a:lnTo>
                    <a:pt x="3" y="46"/>
                  </a:lnTo>
                  <a:lnTo>
                    <a:pt x="3" y="23"/>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88" name="Freeform 159"/>
            <p:cNvSpPr>
              <a:spLocks/>
            </p:cNvSpPr>
            <p:nvPr/>
          </p:nvSpPr>
          <p:spPr bwMode="auto">
            <a:xfrm>
              <a:off x="2675018" y="1352504"/>
              <a:ext cx="4758" cy="72884"/>
            </a:xfrm>
            <a:custGeom>
              <a:avLst/>
              <a:gdLst>
                <a:gd name="T0" fmla="*/ 3 w 3"/>
                <a:gd name="T1" fmla="*/ 0 h 46"/>
                <a:gd name="T2" fmla="*/ 0 w 3"/>
                <a:gd name="T3" fmla="*/ 0 h 46"/>
                <a:gd name="T4" fmla="*/ 0 w 3"/>
                <a:gd name="T5" fmla="*/ 0 h 46"/>
                <a:gd name="T6" fmla="*/ 0 w 3"/>
                <a:gd name="T7" fmla="*/ 23 h 46"/>
                <a:gd name="T8" fmla="*/ 0 w 3"/>
                <a:gd name="T9" fmla="*/ 46 h 46"/>
                <a:gd name="T10" fmla="*/ 0 w 3"/>
                <a:gd name="T11" fmla="*/ 46 h 46"/>
                <a:gd name="T12" fmla="*/ 3 w 3"/>
                <a:gd name="T13" fmla="*/ 46 h 46"/>
                <a:gd name="T14" fmla="*/ 3 w 3"/>
                <a:gd name="T15" fmla="*/ 23 h 46"/>
                <a:gd name="T16" fmla="*/ 3 w 3"/>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6">
                  <a:moveTo>
                    <a:pt x="3" y="0"/>
                  </a:moveTo>
                  <a:lnTo>
                    <a:pt x="0" y="0"/>
                  </a:lnTo>
                  <a:lnTo>
                    <a:pt x="0" y="0"/>
                  </a:lnTo>
                  <a:lnTo>
                    <a:pt x="0" y="23"/>
                  </a:lnTo>
                  <a:lnTo>
                    <a:pt x="0" y="46"/>
                  </a:lnTo>
                  <a:lnTo>
                    <a:pt x="0" y="46"/>
                  </a:lnTo>
                  <a:lnTo>
                    <a:pt x="3" y="46"/>
                  </a:lnTo>
                  <a:lnTo>
                    <a:pt x="3" y="23"/>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89" name="Freeform 160"/>
            <p:cNvSpPr>
              <a:spLocks/>
            </p:cNvSpPr>
            <p:nvPr/>
          </p:nvSpPr>
          <p:spPr bwMode="auto">
            <a:xfrm>
              <a:off x="3858053" y="2190669"/>
              <a:ext cx="6343" cy="72884"/>
            </a:xfrm>
            <a:custGeom>
              <a:avLst/>
              <a:gdLst>
                <a:gd name="T0" fmla="*/ 4 w 4"/>
                <a:gd name="T1" fmla="*/ 0 h 46"/>
                <a:gd name="T2" fmla="*/ 0 w 4"/>
                <a:gd name="T3" fmla="*/ 0 h 46"/>
                <a:gd name="T4" fmla="*/ 0 w 4"/>
                <a:gd name="T5" fmla="*/ 0 h 46"/>
                <a:gd name="T6" fmla="*/ 0 w 4"/>
                <a:gd name="T7" fmla="*/ 23 h 46"/>
                <a:gd name="T8" fmla="*/ 0 w 4"/>
                <a:gd name="T9" fmla="*/ 46 h 46"/>
                <a:gd name="T10" fmla="*/ 0 w 4"/>
                <a:gd name="T11" fmla="*/ 46 h 46"/>
                <a:gd name="T12" fmla="*/ 4 w 4"/>
                <a:gd name="T13" fmla="*/ 46 h 46"/>
                <a:gd name="T14" fmla="*/ 4 w 4"/>
                <a:gd name="T15" fmla="*/ 23 h 46"/>
                <a:gd name="T16" fmla="*/ 4 w 4"/>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6">
                  <a:moveTo>
                    <a:pt x="4" y="0"/>
                  </a:moveTo>
                  <a:lnTo>
                    <a:pt x="0" y="0"/>
                  </a:lnTo>
                  <a:lnTo>
                    <a:pt x="0" y="0"/>
                  </a:lnTo>
                  <a:lnTo>
                    <a:pt x="0" y="23"/>
                  </a:lnTo>
                  <a:lnTo>
                    <a:pt x="0" y="46"/>
                  </a:lnTo>
                  <a:lnTo>
                    <a:pt x="0" y="46"/>
                  </a:lnTo>
                  <a:lnTo>
                    <a:pt x="4" y="46"/>
                  </a:lnTo>
                  <a:lnTo>
                    <a:pt x="4" y="23"/>
                  </a:lnTo>
                  <a:lnTo>
                    <a:pt x="4"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0" name="Freeform 161"/>
            <p:cNvSpPr>
              <a:spLocks/>
            </p:cNvSpPr>
            <p:nvPr/>
          </p:nvSpPr>
          <p:spPr bwMode="auto">
            <a:xfrm>
              <a:off x="3858053" y="2190669"/>
              <a:ext cx="6343" cy="72884"/>
            </a:xfrm>
            <a:custGeom>
              <a:avLst/>
              <a:gdLst>
                <a:gd name="T0" fmla="*/ 4 w 4"/>
                <a:gd name="T1" fmla="*/ 0 h 46"/>
                <a:gd name="T2" fmla="*/ 0 w 4"/>
                <a:gd name="T3" fmla="*/ 0 h 46"/>
                <a:gd name="T4" fmla="*/ 0 w 4"/>
                <a:gd name="T5" fmla="*/ 0 h 46"/>
                <a:gd name="T6" fmla="*/ 0 w 4"/>
                <a:gd name="T7" fmla="*/ 23 h 46"/>
                <a:gd name="T8" fmla="*/ 0 w 4"/>
                <a:gd name="T9" fmla="*/ 46 h 46"/>
                <a:gd name="T10" fmla="*/ 0 w 4"/>
                <a:gd name="T11" fmla="*/ 46 h 46"/>
                <a:gd name="T12" fmla="*/ 4 w 4"/>
                <a:gd name="T13" fmla="*/ 46 h 46"/>
                <a:gd name="T14" fmla="*/ 4 w 4"/>
                <a:gd name="T15" fmla="*/ 23 h 46"/>
                <a:gd name="T16" fmla="*/ 4 w 4"/>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6">
                  <a:moveTo>
                    <a:pt x="4" y="0"/>
                  </a:moveTo>
                  <a:lnTo>
                    <a:pt x="0" y="0"/>
                  </a:lnTo>
                  <a:lnTo>
                    <a:pt x="0" y="0"/>
                  </a:lnTo>
                  <a:lnTo>
                    <a:pt x="0" y="23"/>
                  </a:lnTo>
                  <a:lnTo>
                    <a:pt x="0" y="46"/>
                  </a:lnTo>
                  <a:lnTo>
                    <a:pt x="0" y="46"/>
                  </a:lnTo>
                  <a:lnTo>
                    <a:pt x="4" y="46"/>
                  </a:lnTo>
                  <a:lnTo>
                    <a:pt x="4" y="23"/>
                  </a:lnTo>
                  <a:lnTo>
                    <a:pt x="4"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1" name="Freeform 162"/>
            <p:cNvSpPr>
              <a:spLocks/>
            </p:cNvSpPr>
            <p:nvPr/>
          </p:nvSpPr>
          <p:spPr bwMode="auto">
            <a:xfrm>
              <a:off x="4901534" y="2840287"/>
              <a:ext cx="4758" cy="71300"/>
            </a:xfrm>
            <a:custGeom>
              <a:avLst/>
              <a:gdLst>
                <a:gd name="T0" fmla="*/ 3 w 3"/>
                <a:gd name="T1" fmla="*/ 0 h 45"/>
                <a:gd name="T2" fmla="*/ 0 w 3"/>
                <a:gd name="T3" fmla="*/ 0 h 45"/>
                <a:gd name="T4" fmla="*/ 0 w 3"/>
                <a:gd name="T5" fmla="*/ 0 h 45"/>
                <a:gd name="T6" fmla="*/ 0 w 3"/>
                <a:gd name="T7" fmla="*/ 23 h 45"/>
                <a:gd name="T8" fmla="*/ 0 w 3"/>
                <a:gd name="T9" fmla="*/ 45 h 45"/>
                <a:gd name="T10" fmla="*/ 0 w 3"/>
                <a:gd name="T11" fmla="*/ 45 h 45"/>
                <a:gd name="T12" fmla="*/ 3 w 3"/>
                <a:gd name="T13" fmla="*/ 45 h 45"/>
                <a:gd name="T14" fmla="*/ 3 w 3"/>
                <a:gd name="T15" fmla="*/ 23 h 45"/>
                <a:gd name="T16" fmla="*/ 3 w 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5">
                  <a:moveTo>
                    <a:pt x="3" y="0"/>
                  </a:moveTo>
                  <a:lnTo>
                    <a:pt x="0" y="0"/>
                  </a:lnTo>
                  <a:lnTo>
                    <a:pt x="0" y="0"/>
                  </a:lnTo>
                  <a:lnTo>
                    <a:pt x="0" y="23"/>
                  </a:lnTo>
                  <a:lnTo>
                    <a:pt x="0" y="45"/>
                  </a:lnTo>
                  <a:lnTo>
                    <a:pt x="0" y="45"/>
                  </a:lnTo>
                  <a:lnTo>
                    <a:pt x="3" y="45"/>
                  </a:lnTo>
                  <a:lnTo>
                    <a:pt x="3" y="23"/>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2" name="Freeform 163"/>
            <p:cNvSpPr>
              <a:spLocks/>
            </p:cNvSpPr>
            <p:nvPr/>
          </p:nvSpPr>
          <p:spPr bwMode="auto">
            <a:xfrm>
              <a:off x="4961795" y="2840287"/>
              <a:ext cx="9515" cy="71300"/>
            </a:xfrm>
            <a:custGeom>
              <a:avLst/>
              <a:gdLst>
                <a:gd name="T0" fmla="*/ 6 w 6"/>
                <a:gd name="T1" fmla="*/ 0 h 45"/>
                <a:gd name="T2" fmla="*/ 3 w 6"/>
                <a:gd name="T3" fmla="*/ 0 h 45"/>
                <a:gd name="T4" fmla="*/ 0 w 6"/>
                <a:gd name="T5" fmla="*/ 0 h 45"/>
                <a:gd name="T6" fmla="*/ 0 w 6"/>
                <a:gd name="T7" fmla="*/ 23 h 45"/>
                <a:gd name="T8" fmla="*/ 0 w 6"/>
                <a:gd name="T9" fmla="*/ 45 h 45"/>
                <a:gd name="T10" fmla="*/ 3 w 6"/>
                <a:gd name="T11" fmla="*/ 45 h 45"/>
                <a:gd name="T12" fmla="*/ 6 w 6"/>
                <a:gd name="T13" fmla="*/ 45 h 45"/>
                <a:gd name="T14" fmla="*/ 6 w 6"/>
                <a:gd name="T15" fmla="*/ 23 h 45"/>
                <a:gd name="T16" fmla="*/ 6 w 6"/>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5">
                  <a:moveTo>
                    <a:pt x="6" y="0"/>
                  </a:moveTo>
                  <a:lnTo>
                    <a:pt x="3" y="0"/>
                  </a:lnTo>
                  <a:lnTo>
                    <a:pt x="0" y="0"/>
                  </a:lnTo>
                  <a:lnTo>
                    <a:pt x="0" y="23"/>
                  </a:lnTo>
                  <a:lnTo>
                    <a:pt x="0" y="45"/>
                  </a:lnTo>
                  <a:lnTo>
                    <a:pt x="3" y="45"/>
                  </a:lnTo>
                  <a:lnTo>
                    <a:pt x="6" y="45"/>
                  </a:lnTo>
                  <a:lnTo>
                    <a:pt x="6" y="23"/>
                  </a:lnTo>
                  <a:lnTo>
                    <a:pt x="6"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3" name="Freeform 164"/>
            <p:cNvSpPr>
              <a:spLocks/>
            </p:cNvSpPr>
            <p:nvPr/>
          </p:nvSpPr>
          <p:spPr bwMode="auto">
            <a:xfrm>
              <a:off x="4961795" y="2840287"/>
              <a:ext cx="9515" cy="71300"/>
            </a:xfrm>
            <a:custGeom>
              <a:avLst/>
              <a:gdLst>
                <a:gd name="T0" fmla="*/ 6 w 6"/>
                <a:gd name="T1" fmla="*/ 0 h 45"/>
                <a:gd name="T2" fmla="*/ 3 w 6"/>
                <a:gd name="T3" fmla="*/ 0 h 45"/>
                <a:gd name="T4" fmla="*/ 0 w 6"/>
                <a:gd name="T5" fmla="*/ 0 h 45"/>
                <a:gd name="T6" fmla="*/ 0 w 6"/>
                <a:gd name="T7" fmla="*/ 23 h 45"/>
                <a:gd name="T8" fmla="*/ 0 w 6"/>
                <a:gd name="T9" fmla="*/ 45 h 45"/>
                <a:gd name="T10" fmla="*/ 3 w 6"/>
                <a:gd name="T11" fmla="*/ 45 h 45"/>
                <a:gd name="T12" fmla="*/ 6 w 6"/>
                <a:gd name="T13" fmla="*/ 45 h 45"/>
                <a:gd name="T14" fmla="*/ 6 w 6"/>
                <a:gd name="T15" fmla="*/ 23 h 45"/>
                <a:gd name="T16" fmla="*/ 6 w 6"/>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5">
                  <a:moveTo>
                    <a:pt x="6" y="0"/>
                  </a:moveTo>
                  <a:lnTo>
                    <a:pt x="3" y="0"/>
                  </a:lnTo>
                  <a:lnTo>
                    <a:pt x="0" y="0"/>
                  </a:lnTo>
                  <a:lnTo>
                    <a:pt x="0" y="23"/>
                  </a:lnTo>
                  <a:lnTo>
                    <a:pt x="0" y="45"/>
                  </a:lnTo>
                  <a:lnTo>
                    <a:pt x="3" y="45"/>
                  </a:lnTo>
                  <a:lnTo>
                    <a:pt x="6" y="45"/>
                  </a:lnTo>
                  <a:lnTo>
                    <a:pt x="6" y="23"/>
                  </a:lnTo>
                  <a:lnTo>
                    <a:pt x="6"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4" name="Freeform 165"/>
            <p:cNvSpPr>
              <a:spLocks/>
            </p:cNvSpPr>
            <p:nvPr/>
          </p:nvSpPr>
          <p:spPr bwMode="auto">
            <a:xfrm>
              <a:off x="5228216" y="2865638"/>
              <a:ext cx="6343" cy="71300"/>
            </a:xfrm>
            <a:custGeom>
              <a:avLst/>
              <a:gdLst>
                <a:gd name="T0" fmla="*/ 4 w 4"/>
                <a:gd name="T1" fmla="*/ 0 h 45"/>
                <a:gd name="T2" fmla="*/ 0 w 4"/>
                <a:gd name="T3" fmla="*/ 0 h 45"/>
                <a:gd name="T4" fmla="*/ 0 w 4"/>
                <a:gd name="T5" fmla="*/ 0 h 45"/>
                <a:gd name="T6" fmla="*/ 0 w 4"/>
                <a:gd name="T7" fmla="*/ 23 h 45"/>
                <a:gd name="T8" fmla="*/ 0 w 4"/>
                <a:gd name="T9" fmla="*/ 45 h 45"/>
                <a:gd name="T10" fmla="*/ 0 w 4"/>
                <a:gd name="T11" fmla="*/ 45 h 45"/>
                <a:gd name="T12" fmla="*/ 4 w 4"/>
                <a:gd name="T13" fmla="*/ 45 h 45"/>
                <a:gd name="T14" fmla="*/ 4 w 4"/>
                <a:gd name="T15" fmla="*/ 23 h 45"/>
                <a:gd name="T16" fmla="*/ 4 w 4"/>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5">
                  <a:moveTo>
                    <a:pt x="4" y="0"/>
                  </a:moveTo>
                  <a:lnTo>
                    <a:pt x="0" y="0"/>
                  </a:lnTo>
                  <a:lnTo>
                    <a:pt x="0" y="0"/>
                  </a:lnTo>
                  <a:lnTo>
                    <a:pt x="0" y="23"/>
                  </a:lnTo>
                  <a:lnTo>
                    <a:pt x="0" y="45"/>
                  </a:lnTo>
                  <a:lnTo>
                    <a:pt x="0" y="45"/>
                  </a:lnTo>
                  <a:lnTo>
                    <a:pt x="4" y="45"/>
                  </a:lnTo>
                  <a:lnTo>
                    <a:pt x="4" y="23"/>
                  </a:lnTo>
                  <a:lnTo>
                    <a:pt x="4"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5" name="Freeform 166"/>
            <p:cNvSpPr>
              <a:spLocks/>
            </p:cNvSpPr>
            <p:nvPr/>
          </p:nvSpPr>
          <p:spPr bwMode="auto">
            <a:xfrm>
              <a:off x="5228216" y="2865638"/>
              <a:ext cx="6343" cy="71300"/>
            </a:xfrm>
            <a:custGeom>
              <a:avLst/>
              <a:gdLst>
                <a:gd name="T0" fmla="*/ 4 w 4"/>
                <a:gd name="T1" fmla="*/ 0 h 45"/>
                <a:gd name="T2" fmla="*/ 0 w 4"/>
                <a:gd name="T3" fmla="*/ 0 h 45"/>
                <a:gd name="T4" fmla="*/ 0 w 4"/>
                <a:gd name="T5" fmla="*/ 0 h 45"/>
                <a:gd name="T6" fmla="*/ 0 w 4"/>
                <a:gd name="T7" fmla="*/ 23 h 45"/>
                <a:gd name="T8" fmla="*/ 0 w 4"/>
                <a:gd name="T9" fmla="*/ 45 h 45"/>
                <a:gd name="T10" fmla="*/ 0 w 4"/>
                <a:gd name="T11" fmla="*/ 45 h 45"/>
                <a:gd name="T12" fmla="*/ 4 w 4"/>
                <a:gd name="T13" fmla="*/ 45 h 45"/>
                <a:gd name="T14" fmla="*/ 4 w 4"/>
                <a:gd name="T15" fmla="*/ 23 h 45"/>
                <a:gd name="T16" fmla="*/ 4 w 4"/>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5">
                  <a:moveTo>
                    <a:pt x="4" y="0"/>
                  </a:moveTo>
                  <a:lnTo>
                    <a:pt x="0" y="0"/>
                  </a:lnTo>
                  <a:lnTo>
                    <a:pt x="0" y="0"/>
                  </a:lnTo>
                  <a:lnTo>
                    <a:pt x="0" y="23"/>
                  </a:lnTo>
                  <a:lnTo>
                    <a:pt x="0" y="45"/>
                  </a:lnTo>
                  <a:lnTo>
                    <a:pt x="0" y="45"/>
                  </a:lnTo>
                  <a:lnTo>
                    <a:pt x="4" y="45"/>
                  </a:lnTo>
                  <a:lnTo>
                    <a:pt x="4" y="23"/>
                  </a:lnTo>
                  <a:lnTo>
                    <a:pt x="4"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6" name="Freeform 167"/>
            <p:cNvSpPr>
              <a:spLocks/>
            </p:cNvSpPr>
            <p:nvPr/>
          </p:nvSpPr>
          <p:spPr bwMode="auto">
            <a:xfrm>
              <a:off x="5261519" y="2865638"/>
              <a:ext cx="4758" cy="71300"/>
            </a:xfrm>
            <a:custGeom>
              <a:avLst/>
              <a:gdLst>
                <a:gd name="T0" fmla="*/ 3 w 3"/>
                <a:gd name="T1" fmla="*/ 0 h 45"/>
                <a:gd name="T2" fmla="*/ 0 w 3"/>
                <a:gd name="T3" fmla="*/ 0 h 45"/>
                <a:gd name="T4" fmla="*/ 0 w 3"/>
                <a:gd name="T5" fmla="*/ 0 h 45"/>
                <a:gd name="T6" fmla="*/ 0 w 3"/>
                <a:gd name="T7" fmla="*/ 23 h 45"/>
                <a:gd name="T8" fmla="*/ 0 w 3"/>
                <a:gd name="T9" fmla="*/ 45 h 45"/>
                <a:gd name="T10" fmla="*/ 0 w 3"/>
                <a:gd name="T11" fmla="*/ 45 h 45"/>
                <a:gd name="T12" fmla="*/ 3 w 3"/>
                <a:gd name="T13" fmla="*/ 45 h 45"/>
                <a:gd name="T14" fmla="*/ 3 w 3"/>
                <a:gd name="T15" fmla="*/ 23 h 45"/>
                <a:gd name="T16" fmla="*/ 3 w 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5">
                  <a:moveTo>
                    <a:pt x="3" y="0"/>
                  </a:moveTo>
                  <a:lnTo>
                    <a:pt x="0" y="0"/>
                  </a:lnTo>
                  <a:lnTo>
                    <a:pt x="0" y="0"/>
                  </a:lnTo>
                  <a:lnTo>
                    <a:pt x="0" y="23"/>
                  </a:lnTo>
                  <a:lnTo>
                    <a:pt x="0" y="45"/>
                  </a:lnTo>
                  <a:lnTo>
                    <a:pt x="0" y="45"/>
                  </a:lnTo>
                  <a:lnTo>
                    <a:pt x="3" y="45"/>
                  </a:lnTo>
                  <a:lnTo>
                    <a:pt x="3" y="23"/>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7" name="Freeform 168"/>
            <p:cNvSpPr>
              <a:spLocks/>
            </p:cNvSpPr>
            <p:nvPr/>
          </p:nvSpPr>
          <p:spPr bwMode="auto">
            <a:xfrm>
              <a:off x="5261519" y="2865638"/>
              <a:ext cx="4758" cy="71300"/>
            </a:xfrm>
            <a:custGeom>
              <a:avLst/>
              <a:gdLst>
                <a:gd name="T0" fmla="*/ 3 w 3"/>
                <a:gd name="T1" fmla="*/ 0 h 45"/>
                <a:gd name="T2" fmla="*/ 0 w 3"/>
                <a:gd name="T3" fmla="*/ 0 h 45"/>
                <a:gd name="T4" fmla="*/ 0 w 3"/>
                <a:gd name="T5" fmla="*/ 0 h 45"/>
                <a:gd name="T6" fmla="*/ 0 w 3"/>
                <a:gd name="T7" fmla="*/ 23 h 45"/>
                <a:gd name="T8" fmla="*/ 0 w 3"/>
                <a:gd name="T9" fmla="*/ 45 h 45"/>
                <a:gd name="T10" fmla="*/ 0 w 3"/>
                <a:gd name="T11" fmla="*/ 45 h 45"/>
                <a:gd name="T12" fmla="*/ 3 w 3"/>
                <a:gd name="T13" fmla="*/ 45 h 45"/>
                <a:gd name="T14" fmla="*/ 3 w 3"/>
                <a:gd name="T15" fmla="*/ 23 h 45"/>
                <a:gd name="T16" fmla="*/ 3 w 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5">
                  <a:moveTo>
                    <a:pt x="3" y="0"/>
                  </a:moveTo>
                  <a:lnTo>
                    <a:pt x="0" y="0"/>
                  </a:lnTo>
                  <a:lnTo>
                    <a:pt x="0" y="0"/>
                  </a:lnTo>
                  <a:lnTo>
                    <a:pt x="0" y="23"/>
                  </a:lnTo>
                  <a:lnTo>
                    <a:pt x="0" y="45"/>
                  </a:lnTo>
                  <a:lnTo>
                    <a:pt x="0" y="45"/>
                  </a:lnTo>
                  <a:lnTo>
                    <a:pt x="3" y="45"/>
                  </a:lnTo>
                  <a:lnTo>
                    <a:pt x="3" y="23"/>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8" name="Freeform 169"/>
            <p:cNvSpPr>
              <a:spLocks/>
            </p:cNvSpPr>
            <p:nvPr/>
          </p:nvSpPr>
          <p:spPr bwMode="auto">
            <a:xfrm>
              <a:off x="5742027" y="3008237"/>
              <a:ext cx="4758" cy="72884"/>
            </a:xfrm>
            <a:custGeom>
              <a:avLst/>
              <a:gdLst>
                <a:gd name="T0" fmla="*/ 3 w 3"/>
                <a:gd name="T1" fmla="*/ 0 h 46"/>
                <a:gd name="T2" fmla="*/ 0 w 3"/>
                <a:gd name="T3" fmla="*/ 0 h 46"/>
                <a:gd name="T4" fmla="*/ 0 w 3"/>
                <a:gd name="T5" fmla="*/ 0 h 46"/>
                <a:gd name="T6" fmla="*/ 0 w 3"/>
                <a:gd name="T7" fmla="*/ 23 h 46"/>
                <a:gd name="T8" fmla="*/ 0 w 3"/>
                <a:gd name="T9" fmla="*/ 46 h 46"/>
                <a:gd name="T10" fmla="*/ 0 w 3"/>
                <a:gd name="T11" fmla="*/ 46 h 46"/>
                <a:gd name="T12" fmla="*/ 3 w 3"/>
                <a:gd name="T13" fmla="*/ 46 h 46"/>
                <a:gd name="T14" fmla="*/ 3 w 3"/>
                <a:gd name="T15" fmla="*/ 23 h 46"/>
                <a:gd name="T16" fmla="*/ 3 w 3"/>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6">
                  <a:moveTo>
                    <a:pt x="3" y="0"/>
                  </a:moveTo>
                  <a:lnTo>
                    <a:pt x="0" y="0"/>
                  </a:lnTo>
                  <a:lnTo>
                    <a:pt x="0" y="0"/>
                  </a:lnTo>
                  <a:lnTo>
                    <a:pt x="0" y="23"/>
                  </a:lnTo>
                  <a:lnTo>
                    <a:pt x="0" y="46"/>
                  </a:lnTo>
                  <a:lnTo>
                    <a:pt x="0" y="46"/>
                  </a:lnTo>
                  <a:lnTo>
                    <a:pt x="3" y="46"/>
                  </a:lnTo>
                  <a:lnTo>
                    <a:pt x="3" y="23"/>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199" name="Freeform 170"/>
            <p:cNvSpPr>
              <a:spLocks/>
            </p:cNvSpPr>
            <p:nvPr/>
          </p:nvSpPr>
          <p:spPr bwMode="auto">
            <a:xfrm>
              <a:off x="5742027" y="3008237"/>
              <a:ext cx="4758" cy="72884"/>
            </a:xfrm>
            <a:custGeom>
              <a:avLst/>
              <a:gdLst>
                <a:gd name="T0" fmla="*/ 3 w 3"/>
                <a:gd name="T1" fmla="*/ 0 h 46"/>
                <a:gd name="T2" fmla="*/ 0 w 3"/>
                <a:gd name="T3" fmla="*/ 0 h 46"/>
                <a:gd name="T4" fmla="*/ 0 w 3"/>
                <a:gd name="T5" fmla="*/ 0 h 46"/>
                <a:gd name="T6" fmla="*/ 0 w 3"/>
                <a:gd name="T7" fmla="*/ 23 h 46"/>
                <a:gd name="T8" fmla="*/ 0 w 3"/>
                <a:gd name="T9" fmla="*/ 46 h 46"/>
                <a:gd name="T10" fmla="*/ 0 w 3"/>
                <a:gd name="T11" fmla="*/ 46 h 46"/>
                <a:gd name="T12" fmla="*/ 3 w 3"/>
                <a:gd name="T13" fmla="*/ 46 h 46"/>
                <a:gd name="T14" fmla="*/ 3 w 3"/>
                <a:gd name="T15" fmla="*/ 23 h 46"/>
                <a:gd name="T16" fmla="*/ 3 w 3"/>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6">
                  <a:moveTo>
                    <a:pt x="3" y="0"/>
                  </a:moveTo>
                  <a:lnTo>
                    <a:pt x="0" y="0"/>
                  </a:lnTo>
                  <a:lnTo>
                    <a:pt x="0" y="0"/>
                  </a:lnTo>
                  <a:lnTo>
                    <a:pt x="0" y="23"/>
                  </a:lnTo>
                  <a:lnTo>
                    <a:pt x="0" y="46"/>
                  </a:lnTo>
                  <a:lnTo>
                    <a:pt x="0" y="46"/>
                  </a:lnTo>
                  <a:lnTo>
                    <a:pt x="3" y="46"/>
                  </a:lnTo>
                  <a:lnTo>
                    <a:pt x="3" y="23"/>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0" name="Freeform 171"/>
            <p:cNvSpPr>
              <a:spLocks/>
            </p:cNvSpPr>
            <p:nvPr/>
          </p:nvSpPr>
          <p:spPr bwMode="auto">
            <a:xfrm>
              <a:off x="6211435" y="3074783"/>
              <a:ext cx="11101" cy="77637"/>
            </a:xfrm>
            <a:custGeom>
              <a:avLst/>
              <a:gdLst>
                <a:gd name="T0" fmla="*/ 7 w 7"/>
                <a:gd name="T1" fmla="*/ 0 h 49"/>
                <a:gd name="T2" fmla="*/ 3 w 7"/>
                <a:gd name="T3" fmla="*/ 0 h 49"/>
                <a:gd name="T4" fmla="*/ 0 w 7"/>
                <a:gd name="T5" fmla="*/ 0 h 49"/>
                <a:gd name="T6" fmla="*/ 0 w 7"/>
                <a:gd name="T7" fmla="*/ 26 h 49"/>
                <a:gd name="T8" fmla="*/ 0 w 7"/>
                <a:gd name="T9" fmla="*/ 49 h 49"/>
                <a:gd name="T10" fmla="*/ 3 w 7"/>
                <a:gd name="T11" fmla="*/ 49 h 49"/>
                <a:gd name="T12" fmla="*/ 7 w 7"/>
                <a:gd name="T13" fmla="*/ 49 h 49"/>
                <a:gd name="T14" fmla="*/ 7 w 7"/>
                <a:gd name="T15" fmla="*/ 26 h 49"/>
                <a:gd name="T16" fmla="*/ 7 w 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9">
                  <a:moveTo>
                    <a:pt x="7" y="0"/>
                  </a:moveTo>
                  <a:lnTo>
                    <a:pt x="3" y="0"/>
                  </a:lnTo>
                  <a:lnTo>
                    <a:pt x="0" y="0"/>
                  </a:lnTo>
                  <a:lnTo>
                    <a:pt x="0" y="26"/>
                  </a:lnTo>
                  <a:lnTo>
                    <a:pt x="0" y="49"/>
                  </a:lnTo>
                  <a:lnTo>
                    <a:pt x="3" y="49"/>
                  </a:lnTo>
                  <a:lnTo>
                    <a:pt x="7" y="49"/>
                  </a:lnTo>
                  <a:lnTo>
                    <a:pt x="7" y="26"/>
                  </a:lnTo>
                  <a:lnTo>
                    <a:pt x="7"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1" name="Freeform 172"/>
            <p:cNvSpPr>
              <a:spLocks/>
            </p:cNvSpPr>
            <p:nvPr/>
          </p:nvSpPr>
          <p:spPr bwMode="auto">
            <a:xfrm>
              <a:off x="6211435" y="3074783"/>
              <a:ext cx="11101" cy="77637"/>
            </a:xfrm>
            <a:custGeom>
              <a:avLst/>
              <a:gdLst>
                <a:gd name="T0" fmla="*/ 7 w 7"/>
                <a:gd name="T1" fmla="*/ 0 h 49"/>
                <a:gd name="T2" fmla="*/ 3 w 7"/>
                <a:gd name="T3" fmla="*/ 0 h 49"/>
                <a:gd name="T4" fmla="*/ 0 w 7"/>
                <a:gd name="T5" fmla="*/ 0 h 49"/>
                <a:gd name="T6" fmla="*/ 0 w 7"/>
                <a:gd name="T7" fmla="*/ 26 h 49"/>
                <a:gd name="T8" fmla="*/ 0 w 7"/>
                <a:gd name="T9" fmla="*/ 49 h 49"/>
                <a:gd name="T10" fmla="*/ 3 w 7"/>
                <a:gd name="T11" fmla="*/ 49 h 49"/>
                <a:gd name="T12" fmla="*/ 7 w 7"/>
                <a:gd name="T13" fmla="*/ 49 h 49"/>
                <a:gd name="T14" fmla="*/ 7 w 7"/>
                <a:gd name="T15" fmla="*/ 26 h 49"/>
                <a:gd name="T16" fmla="*/ 7 w 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9">
                  <a:moveTo>
                    <a:pt x="7" y="0"/>
                  </a:moveTo>
                  <a:lnTo>
                    <a:pt x="3" y="0"/>
                  </a:lnTo>
                  <a:lnTo>
                    <a:pt x="0" y="0"/>
                  </a:lnTo>
                  <a:lnTo>
                    <a:pt x="0" y="26"/>
                  </a:lnTo>
                  <a:lnTo>
                    <a:pt x="0" y="49"/>
                  </a:lnTo>
                  <a:lnTo>
                    <a:pt x="3" y="49"/>
                  </a:lnTo>
                  <a:lnTo>
                    <a:pt x="7" y="49"/>
                  </a:lnTo>
                  <a:lnTo>
                    <a:pt x="7" y="26"/>
                  </a:lnTo>
                  <a:lnTo>
                    <a:pt x="7"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2" name="Freeform 173"/>
            <p:cNvSpPr>
              <a:spLocks/>
            </p:cNvSpPr>
            <p:nvPr/>
          </p:nvSpPr>
          <p:spPr bwMode="auto">
            <a:xfrm>
              <a:off x="6265353" y="3074783"/>
              <a:ext cx="11101" cy="77637"/>
            </a:xfrm>
            <a:custGeom>
              <a:avLst/>
              <a:gdLst>
                <a:gd name="T0" fmla="*/ 7 w 7"/>
                <a:gd name="T1" fmla="*/ 0 h 49"/>
                <a:gd name="T2" fmla="*/ 4 w 7"/>
                <a:gd name="T3" fmla="*/ 0 h 49"/>
                <a:gd name="T4" fmla="*/ 0 w 7"/>
                <a:gd name="T5" fmla="*/ 0 h 49"/>
                <a:gd name="T6" fmla="*/ 0 w 7"/>
                <a:gd name="T7" fmla="*/ 26 h 49"/>
                <a:gd name="T8" fmla="*/ 0 w 7"/>
                <a:gd name="T9" fmla="*/ 49 h 49"/>
                <a:gd name="T10" fmla="*/ 4 w 7"/>
                <a:gd name="T11" fmla="*/ 49 h 49"/>
                <a:gd name="T12" fmla="*/ 7 w 7"/>
                <a:gd name="T13" fmla="*/ 49 h 49"/>
                <a:gd name="T14" fmla="*/ 7 w 7"/>
                <a:gd name="T15" fmla="*/ 26 h 49"/>
                <a:gd name="T16" fmla="*/ 7 w 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9">
                  <a:moveTo>
                    <a:pt x="7" y="0"/>
                  </a:moveTo>
                  <a:lnTo>
                    <a:pt x="4" y="0"/>
                  </a:lnTo>
                  <a:lnTo>
                    <a:pt x="0" y="0"/>
                  </a:lnTo>
                  <a:lnTo>
                    <a:pt x="0" y="26"/>
                  </a:lnTo>
                  <a:lnTo>
                    <a:pt x="0" y="49"/>
                  </a:lnTo>
                  <a:lnTo>
                    <a:pt x="4" y="49"/>
                  </a:lnTo>
                  <a:lnTo>
                    <a:pt x="7" y="49"/>
                  </a:lnTo>
                  <a:lnTo>
                    <a:pt x="7" y="26"/>
                  </a:lnTo>
                  <a:lnTo>
                    <a:pt x="7"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3" name="Freeform 174"/>
            <p:cNvSpPr>
              <a:spLocks/>
            </p:cNvSpPr>
            <p:nvPr/>
          </p:nvSpPr>
          <p:spPr bwMode="auto">
            <a:xfrm>
              <a:off x="6265353" y="3074783"/>
              <a:ext cx="11101" cy="77637"/>
            </a:xfrm>
            <a:custGeom>
              <a:avLst/>
              <a:gdLst>
                <a:gd name="T0" fmla="*/ 7 w 7"/>
                <a:gd name="T1" fmla="*/ 0 h 49"/>
                <a:gd name="T2" fmla="*/ 4 w 7"/>
                <a:gd name="T3" fmla="*/ 0 h 49"/>
                <a:gd name="T4" fmla="*/ 0 w 7"/>
                <a:gd name="T5" fmla="*/ 0 h 49"/>
                <a:gd name="T6" fmla="*/ 0 w 7"/>
                <a:gd name="T7" fmla="*/ 26 h 49"/>
                <a:gd name="T8" fmla="*/ 0 w 7"/>
                <a:gd name="T9" fmla="*/ 49 h 49"/>
                <a:gd name="T10" fmla="*/ 4 w 7"/>
                <a:gd name="T11" fmla="*/ 49 h 49"/>
                <a:gd name="T12" fmla="*/ 7 w 7"/>
                <a:gd name="T13" fmla="*/ 49 h 49"/>
                <a:gd name="T14" fmla="*/ 7 w 7"/>
                <a:gd name="T15" fmla="*/ 26 h 49"/>
                <a:gd name="T16" fmla="*/ 7 w 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9">
                  <a:moveTo>
                    <a:pt x="7" y="0"/>
                  </a:moveTo>
                  <a:lnTo>
                    <a:pt x="4" y="0"/>
                  </a:lnTo>
                  <a:lnTo>
                    <a:pt x="0" y="0"/>
                  </a:lnTo>
                  <a:lnTo>
                    <a:pt x="0" y="26"/>
                  </a:lnTo>
                  <a:lnTo>
                    <a:pt x="0" y="49"/>
                  </a:lnTo>
                  <a:lnTo>
                    <a:pt x="4" y="49"/>
                  </a:lnTo>
                  <a:lnTo>
                    <a:pt x="7" y="49"/>
                  </a:lnTo>
                  <a:lnTo>
                    <a:pt x="7" y="26"/>
                  </a:lnTo>
                  <a:lnTo>
                    <a:pt x="7"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4" name="Freeform 175"/>
            <p:cNvSpPr>
              <a:spLocks/>
            </p:cNvSpPr>
            <p:nvPr/>
          </p:nvSpPr>
          <p:spPr bwMode="auto">
            <a:xfrm>
              <a:off x="6287555" y="3074783"/>
              <a:ext cx="11101" cy="77637"/>
            </a:xfrm>
            <a:custGeom>
              <a:avLst/>
              <a:gdLst>
                <a:gd name="T0" fmla="*/ 7 w 7"/>
                <a:gd name="T1" fmla="*/ 0 h 49"/>
                <a:gd name="T2" fmla="*/ 3 w 7"/>
                <a:gd name="T3" fmla="*/ 0 h 49"/>
                <a:gd name="T4" fmla="*/ 0 w 7"/>
                <a:gd name="T5" fmla="*/ 0 h 49"/>
                <a:gd name="T6" fmla="*/ 0 w 7"/>
                <a:gd name="T7" fmla="*/ 26 h 49"/>
                <a:gd name="T8" fmla="*/ 0 w 7"/>
                <a:gd name="T9" fmla="*/ 49 h 49"/>
                <a:gd name="T10" fmla="*/ 3 w 7"/>
                <a:gd name="T11" fmla="*/ 49 h 49"/>
                <a:gd name="T12" fmla="*/ 7 w 7"/>
                <a:gd name="T13" fmla="*/ 49 h 49"/>
                <a:gd name="T14" fmla="*/ 7 w 7"/>
                <a:gd name="T15" fmla="*/ 26 h 49"/>
                <a:gd name="T16" fmla="*/ 7 w 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9">
                  <a:moveTo>
                    <a:pt x="7" y="0"/>
                  </a:moveTo>
                  <a:lnTo>
                    <a:pt x="3" y="0"/>
                  </a:lnTo>
                  <a:lnTo>
                    <a:pt x="0" y="0"/>
                  </a:lnTo>
                  <a:lnTo>
                    <a:pt x="0" y="26"/>
                  </a:lnTo>
                  <a:lnTo>
                    <a:pt x="0" y="49"/>
                  </a:lnTo>
                  <a:lnTo>
                    <a:pt x="3" y="49"/>
                  </a:lnTo>
                  <a:lnTo>
                    <a:pt x="7" y="49"/>
                  </a:lnTo>
                  <a:lnTo>
                    <a:pt x="7" y="26"/>
                  </a:lnTo>
                  <a:lnTo>
                    <a:pt x="7"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5" name="Freeform 176"/>
            <p:cNvSpPr>
              <a:spLocks/>
            </p:cNvSpPr>
            <p:nvPr/>
          </p:nvSpPr>
          <p:spPr bwMode="auto">
            <a:xfrm>
              <a:off x="6287555" y="3074783"/>
              <a:ext cx="11101" cy="77637"/>
            </a:xfrm>
            <a:custGeom>
              <a:avLst/>
              <a:gdLst>
                <a:gd name="T0" fmla="*/ 7 w 7"/>
                <a:gd name="T1" fmla="*/ 0 h 49"/>
                <a:gd name="T2" fmla="*/ 3 w 7"/>
                <a:gd name="T3" fmla="*/ 0 h 49"/>
                <a:gd name="T4" fmla="*/ 0 w 7"/>
                <a:gd name="T5" fmla="*/ 0 h 49"/>
                <a:gd name="T6" fmla="*/ 0 w 7"/>
                <a:gd name="T7" fmla="*/ 26 h 49"/>
                <a:gd name="T8" fmla="*/ 0 w 7"/>
                <a:gd name="T9" fmla="*/ 49 h 49"/>
                <a:gd name="T10" fmla="*/ 3 w 7"/>
                <a:gd name="T11" fmla="*/ 49 h 49"/>
                <a:gd name="T12" fmla="*/ 7 w 7"/>
                <a:gd name="T13" fmla="*/ 49 h 49"/>
                <a:gd name="T14" fmla="*/ 7 w 7"/>
                <a:gd name="T15" fmla="*/ 26 h 49"/>
                <a:gd name="T16" fmla="*/ 7 w 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9">
                  <a:moveTo>
                    <a:pt x="7" y="0"/>
                  </a:moveTo>
                  <a:lnTo>
                    <a:pt x="3" y="0"/>
                  </a:lnTo>
                  <a:lnTo>
                    <a:pt x="0" y="0"/>
                  </a:lnTo>
                  <a:lnTo>
                    <a:pt x="0" y="26"/>
                  </a:lnTo>
                  <a:lnTo>
                    <a:pt x="0" y="49"/>
                  </a:lnTo>
                  <a:lnTo>
                    <a:pt x="3" y="49"/>
                  </a:lnTo>
                  <a:lnTo>
                    <a:pt x="7" y="49"/>
                  </a:lnTo>
                  <a:lnTo>
                    <a:pt x="7" y="26"/>
                  </a:lnTo>
                  <a:lnTo>
                    <a:pt x="7"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6" name="Freeform 177"/>
            <p:cNvSpPr>
              <a:spLocks/>
            </p:cNvSpPr>
            <p:nvPr/>
          </p:nvSpPr>
          <p:spPr bwMode="auto">
            <a:xfrm>
              <a:off x="6642783" y="3074783"/>
              <a:ext cx="4758" cy="77637"/>
            </a:xfrm>
            <a:custGeom>
              <a:avLst/>
              <a:gdLst>
                <a:gd name="T0" fmla="*/ 3 w 3"/>
                <a:gd name="T1" fmla="*/ 0 h 49"/>
                <a:gd name="T2" fmla="*/ 0 w 3"/>
                <a:gd name="T3" fmla="*/ 0 h 49"/>
                <a:gd name="T4" fmla="*/ 0 w 3"/>
                <a:gd name="T5" fmla="*/ 0 h 49"/>
                <a:gd name="T6" fmla="*/ 0 w 3"/>
                <a:gd name="T7" fmla="*/ 26 h 49"/>
                <a:gd name="T8" fmla="*/ 0 w 3"/>
                <a:gd name="T9" fmla="*/ 49 h 49"/>
                <a:gd name="T10" fmla="*/ 0 w 3"/>
                <a:gd name="T11" fmla="*/ 49 h 49"/>
                <a:gd name="T12" fmla="*/ 3 w 3"/>
                <a:gd name="T13" fmla="*/ 49 h 49"/>
                <a:gd name="T14" fmla="*/ 3 w 3"/>
                <a:gd name="T15" fmla="*/ 26 h 49"/>
                <a:gd name="T16" fmla="*/ 3 w 3"/>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9">
                  <a:moveTo>
                    <a:pt x="3" y="0"/>
                  </a:moveTo>
                  <a:lnTo>
                    <a:pt x="0" y="0"/>
                  </a:lnTo>
                  <a:lnTo>
                    <a:pt x="0" y="0"/>
                  </a:lnTo>
                  <a:lnTo>
                    <a:pt x="0" y="26"/>
                  </a:lnTo>
                  <a:lnTo>
                    <a:pt x="0" y="49"/>
                  </a:lnTo>
                  <a:lnTo>
                    <a:pt x="0" y="49"/>
                  </a:lnTo>
                  <a:lnTo>
                    <a:pt x="3" y="49"/>
                  </a:lnTo>
                  <a:lnTo>
                    <a:pt x="3" y="26"/>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7" name="Freeform 178"/>
            <p:cNvSpPr>
              <a:spLocks/>
            </p:cNvSpPr>
            <p:nvPr/>
          </p:nvSpPr>
          <p:spPr bwMode="auto">
            <a:xfrm>
              <a:off x="6642783" y="3074783"/>
              <a:ext cx="4758" cy="77637"/>
            </a:xfrm>
            <a:custGeom>
              <a:avLst/>
              <a:gdLst>
                <a:gd name="T0" fmla="*/ 3 w 3"/>
                <a:gd name="T1" fmla="*/ 0 h 49"/>
                <a:gd name="T2" fmla="*/ 0 w 3"/>
                <a:gd name="T3" fmla="*/ 0 h 49"/>
                <a:gd name="T4" fmla="*/ 0 w 3"/>
                <a:gd name="T5" fmla="*/ 0 h 49"/>
                <a:gd name="T6" fmla="*/ 0 w 3"/>
                <a:gd name="T7" fmla="*/ 26 h 49"/>
                <a:gd name="T8" fmla="*/ 0 w 3"/>
                <a:gd name="T9" fmla="*/ 49 h 49"/>
                <a:gd name="T10" fmla="*/ 0 w 3"/>
                <a:gd name="T11" fmla="*/ 49 h 49"/>
                <a:gd name="T12" fmla="*/ 3 w 3"/>
                <a:gd name="T13" fmla="*/ 49 h 49"/>
                <a:gd name="T14" fmla="*/ 3 w 3"/>
                <a:gd name="T15" fmla="*/ 26 h 49"/>
                <a:gd name="T16" fmla="*/ 3 w 3"/>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9">
                  <a:moveTo>
                    <a:pt x="3" y="0"/>
                  </a:moveTo>
                  <a:lnTo>
                    <a:pt x="0" y="0"/>
                  </a:lnTo>
                  <a:lnTo>
                    <a:pt x="0" y="0"/>
                  </a:lnTo>
                  <a:lnTo>
                    <a:pt x="0" y="26"/>
                  </a:lnTo>
                  <a:lnTo>
                    <a:pt x="0" y="49"/>
                  </a:lnTo>
                  <a:lnTo>
                    <a:pt x="0" y="49"/>
                  </a:lnTo>
                  <a:lnTo>
                    <a:pt x="3" y="49"/>
                  </a:lnTo>
                  <a:lnTo>
                    <a:pt x="3" y="26"/>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8" name="Freeform 179"/>
            <p:cNvSpPr>
              <a:spLocks/>
            </p:cNvSpPr>
            <p:nvPr/>
          </p:nvSpPr>
          <p:spPr bwMode="auto">
            <a:xfrm>
              <a:off x="7101090" y="3177771"/>
              <a:ext cx="4758" cy="71300"/>
            </a:xfrm>
            <a:custGeom>
              <a:avLst/>
              <a:gdLst>
                <a:gd name="T0" fmla="*/ 3 w 3"/>
                <a:gd name="T1" fmla="*/ 0 h 45"/>
                <a:gd name="T2" fmla="*/ 3 w 3"/>
                <a:gd name="T3" fmla="*/ 0 h 45"/>
                <a:gd name="T4" fmla="*/ 0 w 3"/>
                <a:gd name="T5" fmla="*/ 0 h 45"/>
                <a:gd name="T6" fmla="*/ 0 w 3"/>
                <a:gd name="T7" fmla="*/ 22 h 45"/>
                <a:gd name="T8" fmla="*/ 0 w 3"/>
                <a:gd name="T9" fmla="*/ 45 h 45"/>
                <a:gd name="T10" fmla="*/ 3 w 3"/>
                <a:gd name="T11" fmla="*/ 45 h 45"/>
                <a:gd name="T12" fmla="*/ 3 w 3"/>
                <a:gd name="T13" fmla="*/ 45 h 45"/>
                <a:gd name="T14" fmla="*/ 3 w 3"/>
                <a:gd name="T15" fmla="*/ 22 h 45"/>
                <a:gd name="T16" fmla="*/ 3 w 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5">
                  <a:moveTo>
                    <a:pt x="3" y="0"/>
                  </a:moveTo>
                  <a:lnTo>
                    <a:pt x="3" y="0"/>
                  </a:lnTo>
                  <a:lnTo>
                    <a:pt x="0" y="0"/>
                  </a:lnTo>
                  <a:lnTo>
                    <a:pt x="0" y="22"/>
                  </a:lnTo>
                  <a:lnTo>
                    <a:pt x="0" y="45"/>
                  </a:lnTo>
                  <a:lnTo>
                    <a:pt x="3" y="45"/>
                  </a:lnTo>
                  <a:lnTo>
                    <a:pt x="3" y="45"/>
                  </a:lnTo>
                  <a:lnTo>
                    <a:pt x="3" y="22"/>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09" name="Freeform 180"/>
            <p:cNvSpPr>
              <a:spLocks/>
            </p:cNvSpPr>
            <p:nvPr/>
          </p:nvSpPr>
          <p:spPr bwMode="auto">
            <a:xfrm>
              <a:off x="7101090" y="3177771"/>
              <a:ext cx="4758" cy="71300"/>
            </a:xfrm>
            <a:custGeom>
              <a:avLst/>
              <a:gdLst>
                <a:gd name="T0" fmla="*/ 3 w 3"/>
                <a:gd name="T1" fmla="*/ 0 h 45"/>
                <a:gd name="T2" fmla="*/ 3 w 3"/>
                <a:gd name="T3" fmla="*/ 0 h 45"/>
                <a:gd name="T4" fmla="*/ 0 w 3"/>
                <a:gd name="T5" fmla="*/ 0 h 45"/>
                <a:gd name="T6" fmla="*/ 0 w 3"/>
                <a:gd name="T7" fmla="*/ 22 h 45"/>
                <a:gd name="T8" fmla="*/ 0 w 3"/>
                <a:gd name="T9" fmla="*/ 45 h 45"/>
                <a:gd name="T10" fmla="*/ 3 w 3"/>
                <a:gd name="T11" fmla="*/ 45 h 45"/>
                <a:gd name="T12" fmla="*/ 3 w 3"/>
                <a:gd name="T13" fmla="*/ 45 h 45"/>
                <a:gd name="T14" fmla="*/ 3 w 3"/>
                <a:gd name="T15" fmla="*/ 22 h 45"/>
                <a:gd name="T16" fmla="*/ 3 w 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5">
                  <a:moveTo>
                    <a:pt x="3" y="0"/>
                  </a:moveTo>
                  <a:lnTo>
                    <a:pt x="3" y="0"/>
                  </a:lnTo>
                  <a:lnTo>
                    <a:pt x="0" y="0"/>
                  </a:lnTo>
                  <a:lnTo>
                    <a:pt x="0" y="22"/>
                  </a:lnTo>
                  <a:lnTo>
                    <a:pt x="0" y="45"/>
                  </a:lnTo>
                  <a:lnTo>
                    <a:pt x="3" y="45"/>
                  </a:lnTo>
                  <a:lnTo>
                    <a:pt x="3" y="45"/>
                  </a:lnTo>
                  <a:lnTo>
                    <a:pt x="3" y="22"/>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10" name="Freeform 181"/>
            <p:cNvSpPr>
              <a:spLocks/>
            </p:cNvSpPr>
            <p:nvPr/>
          </p:nvSpPr>
          <p:spPr bwMode="auto">
            <a:xfrm>
              <a:off x="4557407" y="2768987"/>
              <a:ext cx="4758" cy="71300"/>
            </a:xfrm>
            <a:custGeom>
              <a:avLst/>
              <a:gdLst>
                <a:gd name="T0" fmla="*/ 3 w 3"/>
                <a:gd name="T1" fmla="*/ 0 h 45"/>
                <a:gd name="T2" fmla="*/ 3 w 3"/>
                <a:gd name="T3" fmla="*/ 0 h 45"/>
                <a:gd name="T4" fmla="*/ 0 w 3"/>
                <a:gd name="T5" fmla="*/ 0 h 45"/>
                <a:gd name="T6" fmla="*/ 0 w 3"/>
                <a:gd name="T7" fmla="*/ 22 h 45"/>
                <a:gd name="T8" fmla="*/ 0 w 3"/>
                <a:gd name="T9" fmla="*/ 45 h 45"/>
                <a:gd name="T10" fmla="*/ 3 w 3"/>
                <a:gd name="T11" fmla="*/ 45 h 45"/>
                <a:gd name="T12" fmla="*/ 3 w 3"/>
                <a:gd name="T13" fmla="*/ 45 h 45"/>
                <a:gd name="T14" fmla="*/ 3 w 3"/>
                <a:gd name="T15" fmla="*/ 22 h 45"/>
                <a:gd name="T16" fmla="*/ 3 w 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5">
                  <a:moveTo>
                    <a:pt x="3" y="0"/>
                  </a:moveTo>
                  <a:lnTo>
                    <a:pt x="3" y="0"/>
                  </a:lnTo>
                  <a:lnTo>
                    <a:pt x="0" y="0"/>
                  </a:lnTo>
                  <a:lnTo>
                    <a:pt x="0" y="22"/>
                  </a:lnTo>
                  <a:lnTo>
                    <a:pt x="0" y="45"/>
                  </a:lnTo>
                  <a:lnTo>
                    <a:pt x="3" y="45"/>
                  </a:lnTo>
                  <a:lnTo>
                    <a:pt x="3" y="45"/>
                  </a:lnTo>
                  <a:lnTo>
                    <a:pt x="3" y="22"/>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11" name="Freeform 182"/>
            <p:cNvSpPr>
              <a:spLocks/>
            </p:cNvSpPr>
            <p:nvPr/>
          </p:nvSpPr>
          <p:spPr bwMode="auto">
            <a:xfrm>
              <a:off x="4470186" y="2768987"/>
              <a:ext cx="4758" cy="71300"/>
            </a:xfrm>
            <a:custGeom>
              <a:avLst/>
              <a:gdLst>
                <a:gd name="T0" fmla="*/ 3 w 3"/>
                <a:gd name="T1" fmla="*/ 0 h 45"/>
                <a:gd name="T2" fmla="*/ 3 w 3"/>
                <a:gd name="T3" fmla="*/ 0 h 45"/>
                <a:gd name="T4" fmla="*/ 0 w 3"/>
                <a:gd name="T5" fmla="*/ 0 h 45"/>
                <a:gd name="T6" fmla="*/ 0 w 3"/>
                <a:gd name="T7" fmla="*/ 22 h 45"/>
                <a:gd name="T8" fmla="*/ 0 w 3"/>
                <a:gd name="T9" fmla="*/ 45 h 45"/>
                <a:gd name="T10" fmla="*/ 3 w 3"/>
                <a:gd name="T11" fmla="*/ 45 h 45"/>
                <a:gd name="T12" fmla="*/ 3 w 3"/>
                <a:gd name="T13" fmla="*/ 45 h 45"/>
                <a:gd name="T14" fmla="*/ 3 w 3"/>
                <a:gd name="T15" fmla="*/ 22 h 45"/>
                <a:gd name="T16" fmla="*/ 3 w 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5">
                  <a:moveTo>
                    <a:pt x="3" y="0"/>
                  </a:moveTo>
                  <a:lnTo>
                    <a:pt x="3" y="0"/>
                  </a:lnTo>
                  <a:lnTo>
                    <a:pt x="0" y="0"/>
                  </a:lnTo>
                  <a:lnTo>
                    <a:pt x="0" y="22"/>
                  </a:lnTo>
                  <a:lnTo>
                    <a:pt x="0" y="45"/>
                  </a:lnTo>
                  <a:lnTo>
                    <a:pt x="3" y="45"/>
                  </a:lnTo>
                  <a:lnTo>
                    <a:pt x="3" y="45"/>
                  </a:lnTo>
                  <a:lnTo>
                    <a:pt x="3" y="22"/>
                  </a:lnTo>
                  <a:lnTo>
                    <a:pt x="3"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sp>
          <p:nvSpPr>
            <p:cNvPr id="212" name="Freeform 183"/>
            <p:cNvSpPr>
              <a:spLocks/>
            </p:cNvSpPr>
            <p:nvPr/>
          </p:nvSpPr>
          <p:spPr bwMode="auto">
            <a:xfrm>
              <a:off x="4436883" y="2743636"/>
              <a:ext cx="6343" cy="71300"/>
            </a:xfrm>
            <a:custGeom>
              <a:avLst/>
              <a:gdLst>
                <a:gd name="T0" fmla="*/ 4 w 4"/>
                <a:gd name="T1" fmla="*/ 0 h 45"/>
                <a:gd name="T2" fmla="*/ 4 w 4"/>
                <a:gd name="T3" fmla="*/ 0 h 45"/>
                <a:gd name="T4" fmla="*/ 0 w 4"/>
                <a:gd name="T5" fmla="*/ 0 h 45"/>
                <a:gd name="T6" fmla="*/ 0 w 4"/>
                <a:gd name="T7" fmla="*/ 22 h 45"/>
                <a:gd name="T8" fmla="*/ 0 w 4"/>
                <a:gd name="T9" fmla="*/ 45 h 45"/>
                <a:gd name="T10" fmla="*/ 4 w 4"/>
                <a:gd name="T11" fmla="*/ 45 h 45"/>
                <a:gd name="T12" fmla="*/ 4 w 4"/>
                <a:gd name="T13" fmla="*/ 45 h 45"/>
                <a:gd name="T14" fmla="*/ 4 w 4"/>
                <a:gd name="T15" fmla="*/ 22 h 45"/>
                <a:gd name="T16" fmla="*/ 4 w 4"/>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5">
                  <a:moveTo>
                    <a:pt x="4" y="0"/>
                  </a:moveTo>
                  <a:lnTo>
                    <a:pt x="4" y="0"/>
                  </a:lnTo>
                  <a:lnTo>
                    <a:pt x="0" y="0"/>
                  </a:lnTo>
                  <a:lnTo>
                    <a:pt x="0" y="22"/>
                  </a:lnTo>
                  <a:lnTo>
                    <a:pt x="0" y="45"/>
                  </a:lnTo>
                  <a:lnTo>
                    <a:pt x="4" y="45"/>
                  </a:lnTo>
                  <a:lnTo>
                    <a:pt x="4" y="45"/>
                  </a:lnTo>
                  <a:lnTo>
                    <a:pt x="4" y="22"/>
                  </a:lnTo>
                  <a:lnTo>
                    <a:pt x="4" y="0"/>
                  </a:lnTo>
                  <a:close/>
                </a:path>
              </a:pathLst>
            </a:custGeom>
            <a:noFill/>
            <a:ln w="19050" cap="flat">
              <a:solidFill>
                <a:srgbClr val="CF48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8064A2"/>
                </a:solidFill>
                <a:effectLst/>
                <a:uLnTx/>
                <a:uFillTx/>
                <a:latin typeface="Arial" charset="0"/>
                <a:ea typeface="Heiti SC Light"/>
                <a:cs typeface="Arial" charset="0"/>
              </a:endParaRPr>
            </a:p>
          </p:txBody>
        </p:sp>
      </p:grpSp>
      <p:sp>
        <p:nvSpPr>
          <p:cNvPr id="219" name="TextBox 218"/>
          <p:cNvSpPr txBox="1"/>
          <p:nvPr/>
        </p:nvSpPr>
        <p:spPr>
          <a:xfrm>
            <a:off x="3374525" y="5409244"/>
            <a:ext cx="439544" cy="553998"/>
          </a:xfrm>
          <a:prstGeom prst="rect">
            <a:avLst/>
          </a:prstGeom>
          <a:noFill/>
        </p:spPr>
        <p:txBody>
          <a:bodyPr wrap="none" rtlCol="0">
            <a:spAutoFit/>
          </a:bodyPr>
          <a:lstStyle/>
          <a:p>
            <a:pPr marL="0" marR="0" lvl="0" indent="0" algn="ctr" defTabSz="342892" rtl="0" eaLnBrk="1" fontAlgn="base" latinLnBrk="0" hangingPunct="1">
              <a:lnSpc>
                <a:spcPts val="1200"/>
              </a:lnSpc>
              <a:spcBef>
                <a:spcPct val="0"/>
              </a:spcBef>
              <a:spcAft>
                <a:spcPct val="0"/>
              </a:spcAft>
              <a:buClrTx/>
              <a:buSzTx/>
              <a:buFontTx/>
              <a:buNone/>
              <a:tabLst/>
              <a:defRPr/>
            </a:pP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a:p>
            <a:pPr marL="0" marR="0" lvl="0" indent="0" algn="ct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279</a:t>
            </a:r>
          </a:p>
          <a:p>
            <a:pPr marL="0" marR="0" lvl="0" indent="0" algn="ct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140</a:t>
            </a:r>
          </a:p>
        </p:txBody>
      </p:sp>
      <p:sp>
        <p:nvSpPr>
          <p:cNvPr id="220" name="TextBox 219"/>
          <p:cNvSpPr txBox="1"/>
          <p:nvPr/>
        </p:nvSpPr>
        <p:spPr>
          <a:xfrm>
            <a:off x="4353816" y="5409244"/>
            <a:ext cx="439609" cy="553998"/>
          </a:xfrm>
          <a:prstGeom prst="rect">
            <a:avLst/>
          </a:prstGeom>
          <a:noFill/>
        </p:spPr>
        <p:txBody>
          <a:bodyPr wrap="none" rtlCol="0">
            <a:spAutoFit/>
          </a:bodyPr>
          <a:lstStyle/>
          <a:p>
            <a:pPr marL="0" marR="0" lvl="0" indent="0" algn="r" defTabSz="342892" rtl="0" eaLnBrk="1" fontAlgn="base" latinLnBrk="0" hangingPunct="1">
              <a:lnSpc>
                <a:spcPts val="1200"/>
              </a:lnSpc>
              <a:spcBef>
                <a:spcPct val="0"/>
              </a:spcBef>
              <a:spcAft>
                <a:spcPct val="0"/>
              </a:spcAft>
              <a:buClrTx/>
              <a:buSzTx/>
              <a:buFontTx/>
              <a:buNone/>
              <a:tabLst/>
              <a:defRPr/>
            </a:pP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240</a:t>
            </a: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93</a:t>
            </a:r>
          </a:p>
        </p:txBody>
      </p:sp>
      <p:sp>
        <p:nvSpPr>
          <p:cNvPr id="221" name="TextBox 220"/>
          <p:cNvSpPr txBox="1"/>
          <p:nvPr/>
        </p:nvSpPr>
        <p:spPr>
          <a:xfrm>
            <a:off x="5352359" y="5409244"/>
            <a:ext cx="439609" cy="553998"/>
          </a:xfrm>
          <a:prstGeom prst="rect">
            <a:avLst/>
          </a:prstGeom>
          <a:noFill/>
        </p:spPr>
        <p:txBody>
          <a:bodyPr wrap="none" rtlCol="0">
            <a:spAutoFit/>
          </a:bodyPr>
          <a:lstStyle/>
          <a:p>
            <a:pPr marL="0" marR="0" lvl="0" indent="0" algn="r" defTabSz="342892" rtl="0" eaLnBrk="1" fontAlgn="base" latinLnBrk="0" hangingPunct="1">
              <a:lnSpc>
                <a:spcPts val="1200"/>
              </a:lnSpc>
              <a:spcBef>
                <a:spcPct val="0"/>
              </a:spcBef>
              <a:spcAft>
                <a:spcPct val="0"/>
              </a:spcAft>
              <a:buClrTx/>
              <a:buSzTx/>
              <a:buFontTx/>
              <a:buNone/>
              <a:tabLst/>
              <a:defRPr/>
            </a:pP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162</a:t>
            </a: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44</a:t>
            </a:r>
          </a:p>
        </p:txBody>
      </p:sp>
      <p:sp>
        <p:nvSpPr>
          <p:cNvPr id="222" name="TextBox 221"/>
          <p:cNvSpPr txBox="1"/>
          <p:nvPr/>
        </p:nvSpPr>
        <p:spPr>
          <a:xfrm>
            <a:off x="6412641" y="5409244"/>
            <a:ext cx="354649" cy="553998"/>
          </a:xfrm>
          <a:prstGeom prst="rect">
            <a:avLst/>
          </a:prstGeom>
          <a:noFill/>
        </p:spPr>
        <p:txBody>
          <a:bodyPr wrap="none" rtlCol="0">
            <a:spAutoFit/>
          </a:bodyPr>
          <a:lstStyle/>
          <a:p>
            <a:pPr marL="0" marR="0" lvl="0" indent="0" algn="r" defTabSz="342892" rtl="0" eaLnBrk="1" fontAlgn="base" latinLnBrk="0" hangingPunct="1">
              <a:lnSpc>
                <a:spcPts val="1200"/>
              </a:lnSpc>
              <a:spcBef>
                <a:spcPct val="0"/>
              </a:spcBef>
              <a:spcAft>
                <a:spcPct val="0"/>
              </a:spcAft>
              <a:buClrTx/>
              <a:buSzTx/>
              <a:buFontTx/>
              <a:buNone/>
              <a:tabLst/>
              <a:defRPr/>
            </a:pP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88</a:t>
            </a: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17</a:t>
            </a:r>
          </a:p>
        </p:txBody>
      </p:sp>
      <p:sp>
        <p:nvSpPr>
          <p:cNvPr id="223" name="TextBox 222"/>
          <p:cNvSpPr txBox="1"/>
          <p:nvPr/>
        </p:nvSpPr>
        <p:spPr>
          <a:xfrm>
            <a:off x="7414353" y="5409244"/>
            <a:ext cx="354649" cy="553998"/>
          </a:xfrm>
          <a:prstGeom prst="rect">
            <a:avLst/>
          </a:prstGeom>
          <a:noFill/>
        </p:spPr>
        <p:txBody>
          <a:bodyPr wrap="none" rtlCol="0">
            <a:spAutoFit/>
          </a:bodyPr>
          <a:lstStyle/>
          <a:p>
            <a:pPr marL="0" marR="0" lvl="0" indent="0" algn="r" defTabSz="342892" rtl="0" eaLnBrk="1" fontAlgn="base" latinLnBrk="0" hangingPunct="1">
              <a:lnSpc>
                <a:spcPts val="1200"/>
              </a:lnSpc>
              <a:spcBef>
                <a:spcPct val="0"/>
              </a:spcBef>
              <a:spcAft>
                <a:spcPct val="0"/>
              </a:spcAft>
              <a:buClrTx/>
              <a:buSzTx/>
              <a:buFontTx/>
              <a:buNone/>
              <a:tabLst/>
              <a:defRPr/>
            </a:pP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50</a:t>
            </a: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7</a:t>
            </a:r>
          </a:p>
        </p:txBody>
      </p:sp>
      <p:sp>
        <p:nvSpPr>
          <p:cNvPr id="224" name="TextBox 223"/>
          <p:cNvSpPr txBox="1"/>
          <p:nvPr/>
        </p:nvSpPr>
        <p:spPr>
          <a:xfrm>
            <a:off x="8412897" y="5409244"/>
            <a:ext cx="354649" cy="553998"/>
          </a:xfrm>
          <a:prstGeom prst="rect">
            <a:avLst/>
          </a:prstGeom>
          <a:noFill/>
        </p:spPr>
        <p:txBody>
          <a:bodyPr wrap="none" rtlCol="0">
            <a:spAutoFit/>
          </a:bodyPr>
          <a:lstStyle/>
          <a:p>
            <a:pPr marL="0" marR="0" lvl="0" indent="0" algn="r" defTabSz="342892" rtl="0" eaLnBrk="1" fontAlgn="base" latinLnBrk="0" hangingPunct="1">
              <a:lnSpc>
                <a:spcPts val="1200"/>
              </a:lnSpc>
              <a:spcBef>
                <a:spcPct val="0"/>
              </a:spcBef>
              <a:spcAft>
                <a:spcPct val="0"/>
              </a:spcAft>
              <a:buClrTx/>
              <a:buSzTx/>
              <a:buFontTx/>
              <a:buNone/>
              <a:tabLst/>
              <a:defRPr/>
            </a:pP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13</a:t>
            </a: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1</a:t>
            </a:r>
          </a:p>
        </p:txBody>
      </p:sp>
      <p:sp>
        <p:nvSpPr>
          <p:cNvPr id="225" name="TextBox 224"/>
          <p:cNvSpPr txBox="1"/>
          <p:nvPr/>
        </p:nvSpPr>
        <p:spPr>
          <a:xfrm>
            <a:off x="9453821" y="5409244"/>
            <a:ext cx="269690" cy="553998"/>
          </a:xfrm>
          <a:prstGeom prst="rect">
            <a:avLst/>
          </a:prstGeom>
          <a:noFill/>
        </p:spPr>
        <p:txBody>
          <a:bodyPr wrap="none" rtlCol="0">
            <a:spAutoFit/>
          </a:bodyPr>
          <a:lstStyle/>
          <a:p>
            <a:pPr marL="0" marR="0" lvl="0" indent="0" algn="r" defTabSz="342892" rtl="0" eaLnBrk="1" fontAlgn="base" latinLnBrk="0" hangingPunct="1">
              <a:lnSpc>
                <a:spcPts val="1200"/>
              </a:lnSpc>
              <a:spcBef>
                <a:spcPct val="0"/>
              </a:spcBef>
              <a:spcAft>
                <a:spcPct val="0"/>
              </a:spcAft>
              <a:buClrTx/>
              <a:buSzTx/>
              <a:buFontTx/>
              <a:buNone/>
              <a:tabLst/>
              <a:defRPr/>
            </a:pPr>
            <a:endPar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endParaRP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0</a:t>
            </a:r>
          </a:p>
          <a:p>
            <a:pPr marL="0" marR="0" lvl="0" indent="0" algn="r" defTabSz="342892" rtl="0" eaLnBrk="1" fontAlgn="base" latinLnBrk="0" hangingPunct="1">
              <a:lnSpc>
                <a:spcPts val="1200"/>
              </a:lnSpc>
              <a:spcBef>
                <a:spcPct val="0"/>
              </a:spcBef>
              <a:spcAft>
                <a:spcPct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0</a:t>
            </a:r>
          </a:p>
        </p:txBody>
      </p:sp>
      <p:cxnSp>
        <p:nvCxnSpPr>
          <p:cNvPr id="234" name="Straight Connector 233"/>
          <p:cNvCxnSpPr/>
          <p:nvPr/>
        </p:nvCxnSpPr>
        <p:spPr bwMode="auto">
          <a:xfrm>
            <a:off x="6946364" y="3927021"/>
            <a:ext cx="0" cy="1151623"/>
          </a:xfrm>
          <a:prstGeom prst="line">
            <a:avLst/>
          </a:prstGeom>
          <a:solidFill>
            <a:srgbClr val="BBE0E3"/>
          </a:solidFill>
          <a:ln w="19050" cap="flat" cmpd="sng" algn="ctr">
            <a:solidFill>
              <a:schemeClr val="tx1"/>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aphicFrame>
        <p:nvGraphicFramePr>
          <p:cNvPr id="167" name="Table 166"/>
          <p:cNvGraphicFramePr>
            <a:graphicFrameLocks noGrp="1"/>
          </p:cNvGraphicFramePr>
          <p:nvPr/>
        </p:nvGraphicFramePr>
        <p:xfrm>
          <a:off x="7640854" y="2527794"/>
          <a:ext cx="2769988" cy="1005840"/>
        </p:xfrm>
        <a:graphic>
          <a:graphicData uri="http://schemas.openxmlformats.org/drawingml/2006/table">
            <a:tbl>
              <a:tblPr firstRow="1" bandRow="1">
                <a:tableStyleId>{3B4B98B0-60AC-42C2-AFA5-B58CD77FA1E5}</a:tableStyleId>
              </a:tblPr>
              <a:tblGrid>
                <a:gridCol w="1384994">
                  <a:extLst>
                    <a:ext uri="{9D8B030D-6E8A-4147-A177-3AD203B41FA5}">
                      <a16:colId xmlns:a16="http://schemas.microsoft.com/office/drawing/2014/main" val="1056530299"/>
                    </a:ext>
                  </a:extLst>
                </a:gridCol>
                <a:gridCol w="1384994">
                  <a:extLst>
                    <a:ext uri="{9D8B030D-6E8A-4147-A177-3AD203B41FA5}">
                      <a16:colId xmlns:a16="http://schemas.microsoft.com/office/drawing/2014/main" val="1444861850"/>
                    </a:ext>
                  </a:extLst>
                </a:gridCol>
              </a:tblGrid>
              <a:tr h="457200">
                <a:tc>
                  <a:txBody>
                    <a:bodyPr/>
                    <a:lstStyle/>
                    <a:p>
                      <a:r>
                        <a:rPr lang="en-GB" sz="1200" dirty="0" err="1"/>
                        <a:t>Trung</a:t>
                      </a:r>
                      <a:r>
                        <a:rPr lang="en-GB" sz="1200" dirty="0"/>
                        <a:t> </a:t>
                      </a:r>
                      <a:r>
                        <a:rPr lang="en-GB" sz="1200" dirty="0" err="1"/>
                        <a:t>vị</a:t>
                      </a:r>
                      <a:r>
                        <a:rPr lang="en-GB" sz="1200" dirty="0"/>
                        <a:t> PFS, </a:t>
                      </a:r>
                      <a:br>
                        <a:rPr lang="en-GB" sz="1200" dirty="0"/>
                      </a:br>
                      <a:r>
                        <a:rPr lang="en-GB" sz="1200" dirty="0" err="1"/>
                        <a:t>tháng</a:t>
                      </a:r>
                      <a:r>
                        <a:rPr lang="en-GB" sz="1200" dirty="0"/>
                        <a:t> (95% CI)</a:t>
                      </a:r>
                      <a:endParaRPr lang="en-GB" sz="1200" dirty="0">
                        <a:latin typeface="Arial" panose="020B0604020202020204" pitchFamily="34" charset="0"/>
                        <a:cs typeface="Arial" panose="020B0604020202020204" pitchFamily="34"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200" dirty="0"/>
                        <a:t>HR (95% CI)</a:t>
                      </a:r>
                      <a:endParaRPr lang="en-GB" sz="1200" dirty="0">
                        <a:latin typeface="Arial" panose="020B0604020202020204" pitchFamily="34" charset="0"/>
                        <a:cs typeface="Arial" panose="020B0604020202020204" pitchFamily="34"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64357624"/>
                  </a:ext>
                </a:extLst>
              </a:tr>
              <a:tr h="274320">
                <a:tc>
                  <a:txBody>
                    <a:bodyPr/>
                    <a:lstStyle/>
                    <a:p>
                      <a:r>
                        <a:rPr lang="en-GB" sz="1200" dirty="0"/>
                        <a:t>10.1 (8.3</a:t>
                      </a:r>
                      <a:r>
                        <a:rPr lang="en-GB" sz="1200" baseline="0" dirty="0"/>
                        <a:t>, 12.3)</a:t>
                      </a:r>
                      <a:endParaRPr lang="en-GB" sz="1200" dirty="0">
                        <a:latin typeface="Arial" panose="020B0604020202020204" pitchFamily="34" charset="0"/>
                        <a:cs typeface="Arial" panose="020B0604020202020204" pitchFamily="34" charset="0"/>
                      </a:endParaRPr>
                    </a:p>
                  </a:txBody>
                  <a:tcP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alpha val="20000"/>
                      </a:schemeClr>
                    </a:solidFill>
                  </a:tcPr>
                </a:tc>
                <a:tc rowSpan="2">
                  <a:txBody>
                    <a:bodyPr/>
                    <a:lstStyle/>
                    <a:p>
                      <a:pPr algn="ctr"/>
                      <a:r>
                        <a:rPr lang="en-GB" sz="1200" dirty="0"/>
                        <a:t>0.30 (0.23</a:t>
                      </a:r>
                      <a:r>
                        <a:rPr lang="en-GB" sz="1200" baseline="0" dirty="0"/>
                        <a:t>, </a:t>
                      </a:r>
                      <a:r>
                        <a:rPr lang="en-GB" sz="1200" dirty="0"/>
                        <a:t>0.41)</a:t>
                      </a:r>
                    </a:p>
                    <a:p>
                      <a:pPr algn="ctr"/>
                      <a:r>
                        <a:rPr lang="en-GB" sz="1200" dirty="0"/>
                        <a:t>p&lt;0.001</a:t>
                      </a:r>
                      <a:endParaRPr lang="en-GB" sz="1200" dirty="0">
                        <a:latin typeface="Arial" panose="020B0604020202020204" pitchFamily="34" charset="0"/>
                        <a:cs typeface="Arial" panose="020B0604020202020204" pitchFamily="34" charset="0"/>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20000"/>
                      </a:schemeClr>
                    </a:solidFill>
                  </a:tcPr>
                </a:tc>
                <a:extLst>
                  <a:ext uri="{0D108BD9-81ED-4DB2-BD59-A6C34878D82A}">
                    <a16:rowId xmlns:a16="http://schemas.microsoft.com/office/drawing/2014/main" val="799907908"/>
                  </a:ext>
                </a:extLst>
              </a:tr>
              <a:tr h="274320">
                <a:tc>
                  <a:txBody>
                    <a:bodyPr/>
                    <a:lstStyle/>
                    <a:p>
                      <a:r>
                        <a:rPr lang="en-GB" sz="1200" dirty="0"/>
                        <a:t>  4.4 (4.2, 5.6)</a:t>
                      </a:r>
                      <a:endParaRPr lang="en-GB" sz="1200" dirty="0">
                        <a:latin typeface="Arial" panose="020B0604020202020204" pitchFamily="34" charset="0"/>
                        <a:cs typeface="Arial" panose="020B0604020202020204" pitchFamily="34" charset="0"/>
                      </a:endParaRPr>
                    </a:p>
                  </a:txBody>
                  <a:tcP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GB" sz="11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4278523265"/>
                  </a:ext>
                </a:extLst>
              </a:tr>
            </a:tbl>
          </a:graphicData>
        </a:graphic>
      </p:graphicFrame>
      <p:sp>
        <p:nvSpPr>
          <p:cNvPr id="170" name="TextBox 169"/>
          <p:cNvSpPr txBox="1"/>
          <p:nvPr/>
        </p:nvSpPr>
        <p:spPr>
          <a:xfrm>
            <a:off x="5988005" y="2992300"/>
            <a:ext cx="1747594" cy="538609"/>
          </a:xfrm>
          <a:prstGeom prst="rect">
            <a:avLst/>
          </a:prstGeom>
          <a:noFill/>
        </p:spPr>
        <p:txBody>
          <a:bodyPr wrap="none" rtlCol="0">
            <a:spAutoFit/>
          </a:bodyPr>
          <a:lstStyle/>
          <a:p>
            <a:pPr marL="0" marR="0" lvl="0" indent="0" algn="r" defTabSz="342892" rtl="0" eaLnBrk="1" fontAlgn="base" latinLnBrk="0" hangingPunct="1">
              <a:lnSpc>
                <a:spcPct val="100000"/>
              </a:lnSpc>
              <a:spcBef>
                <a:spcPts val="600"/>
              </a:spcBef>
              <a:spcAft>
                <a:spcPct val="0"/>
              </a:spcAft>
              <a:buClrTx/>
              <a:buSzTx/>
              <a:buFontTx/>
              <a:buNone/>
              <a:tabLst/>
              <a:defRPr/>
            </a:pPr>
            <a:r>
              <a:rPr kumimoji="0" lang="en-GB" sz="1200" b="1" i="0" u="none" strike="noStrike" kern="1200" cap="none" spc="0" normalizeH="0" baseline="0" noProof="0" dirty="0">
                <a:ln>
                  <a:noFill/>
                </a:ln>
                <a:solidFill>
                  <a:srgbClr val="0070C0"/>
                </a:solidFill>
                <a:effectLst/>
                <a:uLnTx/>
                <a:uFillTx/>
                <a:latin typeface="Arial" charset="0"/>
                <a:ea typeface="Heiti SC Light"/>
                <a:cs typeface="Arial" charset="0"/>
              </a:rPr>
              <a:t>Osimertinib</a:t>
            </a:r>
            <a:r>
              <a:rPr kumimoji="0" lang="en-GB" sz="1200" b="1" i="0" u="none" strike="noStrike" kern="1200" cap="none" spc="0" normalizeH="0" baseline="0" noProof="0" dirty="0">
                <a:ln>
                  <a:noFill/>
                </a:ln>
                <a:solidFill>
                  <a:prstClr val="black"/>
                </a:solidFill>
                <a:effectLst/>
                <a:uLnTx/>
                <a:uFillTx/>
                <a:latin typeface="Arial" charset="0"/>
                <a:ea typeface="Heiti SC Light"/>
                <a:cs typeface="Arial" charset="0"/>
              </a:rPr>
              <a:t> </a:t>
            </a:r>
          </a:p>
          <a:p>
            <a:pPr marL="0" marR="0" lvl="0" indent="0" algn="r" defTabSz="342892" rtl="0" eaLnBrk="1" fontAlgn="base" latinLnBrk="0" hangingPunct="1">
              <a:lnSpc>
                <a:spcPct val="100000"/>
              </a:lnSpc>
              <a:spcBef>
                <a:spcPts val="600"/>
              </a:spcBef>
              <a:spcAft>
                <a:spcPct val="0"/>
              </a:spcAft>
              <a:buClrTx/>
              <a:buSzTx/>
              <a:buFontTx/>
              <a:buNone/>
              <a:tabLst/>
              <a:defRPr/>
            </a:pPr>
            <a:r>
              <a:rPr kumimoji="0" lang="en-GB" sz="1200" b="1" i="0" u="none" strike="noStrike" kern="1200" cap="none" spc="0" normalizeH="0" baseline="0" noProof="0" dirty="0">
                <a:ln>
                  <a:noFill/>
                </a:ln>
                <a:solidFill>
                  <a:srgbClr val="CF489D"/>
                </a:solidFill>
                <a:effectLst/>
                <a:uLnTx/>
                <a:uFillTx/>
                <a:latin typeface="Arial" charset="0"/>
                <a:ea typeface="Heiti SC Light"/>
                <a:cs typeface="Arial" charset="0"/>
              </a:rPr>
              <a:t>Platinum-pemetrexed</a:t>
            </a:r>
            <a:endParaRPr kumimoji="0" lang="en-GB" sz="1200" b="1" i="0" u="none" strike="sngStrike" kern="1200" cap="none" spc="0" normalizeH="0" baseline="0" noProof="0" dirty="0">
              <a:ln>
                <a:noFill/>
              </a:ln>
              <a:solidFill>
                <a:srgbClr val="CF489D"/>
              </a:solidFill>
              <a:effectLst/>
              <a:uLnTx/>
              <a:uFillTx/>
              <a:latin typeface="Arial" charset="0"/>
              <a:ea typeface="Heiti SC Light"/>
              <a:cs typeface="Arial" charset="0"/>
            </a:endParaRPr>
          </a:p>
        </p:txBody>
      </p:sp>
      <p:sp>
        <p:nvSpPr>
          <p:cNvPr id="164" name="Content Placeholder 2"/>
          <p:cNvSpPr>
            <a:spLocks noGrp="1"/>
          </p:cNvSpPr>
          <p:nvPr>
            <p:ph sz="quarter" idx="4294967295"/>
          </p:nvPr>
        </p:nvSpPr>
        <p:spPr>
          <a:xfrm>
            <a:off x="2329608" y="6507292"/>
            <a:ext cx="10804738" cy="223138"/>
          </a:xfrm>
          <a:prstGeom prst="rect">
            <a:avLst/>
          </a:prstGeom>
        </p:spPr>
        <p:txBody>
          <a:bodyPr>
            <a:normAutofit lnSpcReduction="10000"/>
          </a:bodyPr>
          <a:lstStyle/>
          <a:p>
            <a:pPr marL="0" indent="0">
              <a:buNone/>
            </a:pPr>
            <a:r>
              <a:rPr lang="da-DK" sz="1000" dirty="0">
                <a:latin typeface="Arial" panose="020B0604020202020204" pitchFamily="34" charset="0"/>
                <a:cs typeface="Arial" panose="020B0604020202020204" pitchFamily="34" charset="0"/>
              </a:rPr>
              <a:t>Mok et al. N Engl J Med. 2017;376:629.</a:t>
            </a:r>
          </a:p>
        </p:txBody>
      </p:sp>
    </p:spTree>
    <p:extLst>
      <p:ext uri="{BB962C8B-B14F-4D97-AF65-F5344CB8AC3E}">
        <p14:creationId xmlns:p14="http://schemas.microsoft.com/office/powerpoint/2010/main" val="125587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67"/>
                                        </p:tgtEl>
                                        <p:attrNameLst>
                                          <p:attrName>style.visibility</p:attrName>
                                        </p:attrNameLst>
                                      </p:cBhvr>
                                      <p:to>
                                        <p:strVal val="visible"/>
                                      </p:to>
                                    </p:set>
                                    <p:animEffect transition="in" filter="barn(inVertical)">
                                      <p:cBhvr>
                                        <p:cTn id="7"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99747" y="249349"/>
            <a:ext cx="10623727" cy="968526"/>
          </a:xfrm>
        </p:spPr>
        <p:txBody>
          <a:bodyPr>
            <a:normAutofit/>
          </a:bodyPr>
          <a:lstStyle/>
          <a:p>
            <a:pPr algn="ctr">
              <a:lnSpc>
                <a:spcPct val="100000"/>
              </a:lnSpc>
            </a:pPr>
            <a:r>
              <a:rPr lang="en-GB" sz="2800" b="1" dirty="0"/>
              <a:t>LUX-Lung 3 </a:t>
            </a:r>
            <a:r>
              <a:rPr lang="en-GB" sz="2800" b="1" dirty="0" err="1"/>
              <a:t>và</a:t>
            </a:r>
            <a:r>
              <a:rPr lang="en-GB" sz="2800" b="1" dirty="0"/>
              <a:t> 6 phân </a:t>
            </a:r>
            <a:r>
              <a:rPr lang="en-GB" sz="2800" b="1" dirty="0" err="1"/>
              <a:t>tích</a:t>
            </a:r>
            <a:r>
              <a:rPr lang="en-GB" sz="2800" b="1" dirty="0"/>
              <a:t> </a:t>
            </a:r>
            <a:r>
              <a:rPr lang="en-GB" sz="2800" b="1" dirty="0" err="1"/>
              <a:t>gộp</a:t>
            </a:r>
            <a:br>
              <a:rPr lang="en-GB" sz="2800" b="1" dirty="0"/>
            </a:br>
            <a:r>
              <a:rPr lang="en-GB" sz="2800" b="1" dirty="0">
                <a:solidFill>
                  <a:srgbClr val="0070C0"/>
                </a:solidFill>
              </a:rPr>
              <a:t>Afatinib </a:t>
            </a:r>
            <a:r>
              <a:rPr lang="en-GB" sz="2800" b="1" dirty="0" err="1">
                <a:solidFill>
                  <a:srgbClr val="0070C0"/>
                </a:solidFill>
              </a:rPr>
              <a:t>cải</a:t>
            </a:r>
            <a:r>
              <a:rPr lang="en-GB" sz="2800" b="1" dirty="0">
                <a:solidFill>
                  <a:srgbClr val="0070C0"/>
                </a:solidFill>
              </a:rPr>
              <a:t> </a:t>
            </a:r>
            <a:r>
              <a:rPr lang="en-GB" sz="2800" b="1" dirty="0" err="1">
                <a:solidFill>
                  <a:srgbClr val="0070C0"/>
                </a:solidFill>
              </a:rPr>
              <a:t>thiện</a:t>
            </a:r>
            <a:r>
              <a:rPr lang="en-GB" sz="2800" b="1" dirty="0">
                <a:solidFill>
                  <a:srgbClr val="0070C0"/>
                </a:solidFill>
              </a:rPr>
              <a:t> OS ở </a:t>
            </a:r>
            <a:r>
              <a:rPr lang="en-GB" sz="2800" b="1" dirty="0" err="1">
                <a:solidFill>
                  <a:srgbClr val="0070C0"/>
                </a:solidFill>
              </a:rPr>
              <a:t>bệnh</a:t>
            </a:r>
            <a:r>
              <a:rPr lang="en-GB" sz="2800" b="1" dirty="0">
                <a:solidFill>
                  <a:srgbClr val="0070C0"/>
                </a:solidFill>
              </a:rPr>
              <a:t> </a:t>
            </a:r>
            <a:r>
              <a:rPr lang="en-GB" sz="2800" b="1" dirty="0" err="1">
                <a:solidFill>
                  <a:srgbClr val="0070C0"/>
                </a:solidFill>
              </a:rPr>
              <a:t>nhân</a:t>
            </a:r>
            <a:r>
              <a:rPr lang="en-GB" sz="2800" b="1" dirty="0">
                <a:solidFill>
                  <a:srgbClr val="0070C0"/>
                </a:solidFill>
              </a:rPr>
              <a:t> </a:t>
            </a:r>
            <a:r>
              <a:rPr lang="en-GB" sz="2800" b="1" dirty="0" err="1">
                <a:solidFill>
                  <a:srgbClr val="0070C0"/>
                </a:solidFill>
              </a:rPr>
              <a:t>có</a:t>
            </a:r>
            <a:r>
              <a:rPr lang="en-GB" sz="2800" b="1" dirty="0">
                <a:solidFill>
                  <a:srgbClr val="0070C0"/>
                </a:solidFill>
              </a:rPr>
              <a:t> </a:t>
            </a:r>
            <a:r>
              <a:rPr lang="en-GB" sz="2800" b="1" dirty="0" err="1">
                <a:solidFill>
                  <a:srgbClr val="0070C0"/>
                </a:solidFill>
              </a:rPr>
              <a:t>các</a:t>
            </a:r>
            <a:r>
              <a:rPr lang="en-GB" sz="2800" b="1" dirty="0">
                <a:solidFill>
                  <a:srgbClr val="0070C0"/>
                </a:solidFill>
              </a:rPr>
              <a:t> </a:t>
            </a:r>
            <a:r>
              <a:rPr lang="en-GB" sz="2800" b="1" dirty="0" err="1">
                <a:solidFill>
                  <a:srgbClr val="0070C0"/>
                </a:solidFill>
              </a:rPr>
              <a:t>đột</a:t>
            </a:r>
            <a:r>
              <a:rPr lang="en-GB" sz="2800" dirty="0">
                <a:solidFill>
                  <a:srgbClr val="0070C0"/>
                </a:solidFill>
              </a:rPr>
              <a:t> </a:t>
            </a:r>
            <a:r>
              <a:rPr lang="en-GB" sz="2800" b="1" dirty="0" err="1">
                <a:solidFill>
                  <a:srgbClr val="0070C0"/>
                </a:solidFill>
              </a:rPr>
              <a:t>biến</a:t>
            </a:r>
            <a:r>
              <a:rPr lang="en-GB" sz="2800" b="1" dirty="0">
                <a:solidFill>
                  <a:srgbClr val="0070C0"/>
                </a:solidFill>
              </a:rPr>
              <a:t> thường gặp</a:t>
            </a:r>
          </a:p>
        </p:txBody>
      </p:sp>
      <p:sp>
        <p:nvSpPr>
          <p:cNvPr id="19" name="Round Same Side Corner Rectangle 18"/>
          <p:cNvSpPr/>
          <p:nvPr/>
        </p:nvSpPr>
        <p:spPr>
          <a:xfrm rot="10800000">
            <a:off x="1542470" y="2134317"/>
            <a:ext cx="5246393" cy="3554109"/>
          </a:xfrm>
          <a:prstGeom prst="round2SameRect">
            <a:avLst>
              <a:gd name="adj1" fmla="val 4503"/>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en-US">
              <a:solidFill>
                <a:prstClr val="white"/>
              </a:solidFill>
            </a:endParaRPr>
          </a:p>
        </p:txBody>
      </p:sp>
      <p:sp>
        <p:nvSpPr>
          <p:cNvPr id="22" name="Round Same Side Corner Rectangle 21"/>
          <p:cNvSpPr/>
          <p:nvPr/>
        </p:nvSpPr>
        <p:spPr>
          <a:xfrm>
            <a:off x="1542469" y="1688517"/>
            <a:ext cx="5246399" cy="445798"/>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tIns="91440" bIns="0" rtlCol="0" anchor="b" anchorCtr="1"/>
          <a:lstStyle/>
          <a:p>
            <a:pPr algn="ctr" defTabSz="457200" fontAlgn="base">
              <a:spcBef>
                <a:spcPct val="0"/>
              </a:spcBef>
              <a:spcAft>
                <a:spcPct val="0"/>
              </a:spcAft>
            </a:pPr>
            <a:r>
              <a:rPr lang="en-US" altLang="en-US" sz="1400" b="1" dirty="0">
                <a:solidFill>
                  <a:prstClr val="white"/>
                </a:solidFill>
              </a:rPr>
              <a:t>Những đột biến thường gặp (Del19/L858R)  </a:t>
            </a:r>
            <a:br>
              <a:rPr lang="en-US" altLang="en-US" sz="1400" b="1" dirty="0">
                <a:solidFill>
                  <a:prstClr val="white"/>
                </a:solidFill>
              </a:rPr>
            </a:br>
            <a:r>
              <a:rPr lang="en-US" altLang="en-US" sz="1400" b="1" dirty="0">
                <a:solidFill>
                  <a:prstClr val="white"/>
                </a:solidFill>
              </a:rPr>
              <a:t>(n=631)</a:t>
            </a:r>
          </a:p>
        </p:txBody>
      </p:sp>
      <p:cxnSp>
        <p:nvCxnSpPr>
          <p:cNvPr id="36" name="Straight Connector 35"/>
          <p:cNvCxnSpPr/>
          <p:nvPr/>
        </p:nvCxnSpPr>
        <p:spPr>
          <a:xfrm flipH="1">
            <a:off x="2459300" y="4765657"/>
            <a:ext cx="28919"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149212" y="5011977"/>
            <a:ext cx="2884413" cy="138499"/>
          </a:xfrm>
          <a:prstGeom prst="rect">
            <a:avLst/>
          </a:prstGeom>
          <a:noFill/>
        </p:spPr>
        <p:txBody>
          <a:bodyPr wrap="square" lIns="0" tIns="0" rIns="0" bIns="0" rtlCol="0" anchor="b" anchorCtr="0">
            <a:spAutoFit/>
          </a:bodyPr>
          <a:lstStyle/>
          <a:p>
            <a:pPr algn="ctr"/>
            <a:r>
              <a:rPr lang="en-US" sz="900" dirty="0">
                <a:solidFill>
                  <a:prstClr val="black"/>
                </a:solidFill>
                <a:latin typeface="Arial"/>
              </a:rPr>
              <a:t>Thời gian sống còn toàn bộ (tháng)</a:t>
            </a:r>
          </a:p>
        </p:txBody>
      </p:sp>
      <p:sp>
        <p:nvSpPr>
          <p:cNvPr id="38" name="TextBox 37"/>
          <p:cNvSpPr txBox="1"/>
          <p:nvPr/>
        </p:nvSpPr>
        <p:spPr>
          <a:xfrm rot="16200000">
            <a:off x="1317527" y="3577619"/>
            <a:ext cx="1456763" cy="138499"/>
          </a:xfrm>
          <a:prstGeom prst="rect">
            <a:avLst/>
          </a:prstGeom>
          <a:noFill/>
        </p:spPr>
        <p:txBody>
          <a:bodyPr wrap="square" lIns="0" tIns="0" rIns="0" bIns="0" rtlCol="0" anchor="b" anchorCtr="0">
            <a:spAutoFit/>
          </a:bodyPr>
          <a:lstStyle/>
          <a:p>
            <a:pPr algn="ctr" fontAlgn="base">
              <a:spcBef>
                <a:spcPct val="0"/>
              </a:spcBef>
              <a:spcAft>
                <a:spcPct val="0"/>
              </a:spcAft>
            </a:pPr>
            <a:r>
              <a:rPr lang="en-US" sz="900" dirty="0">
                <a:solidFill>
                  <a:prstClr val="black"/>
                </a:solidFill>
              </a:rPr>
              <a:t>Khả năng OS ước đoán</a:t>
            </a:r>
          </a:p>
        </p:txBody>
      </p:sp>
      <p:cxnSp>
        <p:nvCxnSpPr>
          <p:cNvPr id="91" name="Straight Connector 90"/>
          <p:cNvCxnSpPr/>
          <p:nvPr/>
        </p:nvCxnSpPr>
        <p:spPr>
          <a:xfrm flipH="1">
            <a:off x="2459300" y="4260229"/>
            <a:ext cx="28919" cy="0"/>
          </a:xfrm>
          <a:prstGeom prst="line">
            <a:avLst/>
          </a:prstGeom>
          <a:ln w="12700"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2459300" y="3756730"/>
            <a:ext cx="28919" cy="0"/>
          </a:xfrm>
          <a:prstGeom prst="line">
            <a:avLst/>
          </a:prstGeom>
          <a:ln w="12700" cap="rnd">
            <a:solidFill>
              <a:srgbClr val="71707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2459300" y="3251303"/>
            <a:ext cx="28919"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a:off x="2459300" y="2747804"/>
            <a:ext cx="28919"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2459300" y="2242376"/>
            <a:ext cx="28919" cy="0"/>
          </a:xfrm>
          <a:prstGeom prst="line">
            <a:avLst/>
          </a:prstGeom>
          <a:ln w="12700" cap="rnd">
            <a:solidFill>
              <a:srgbClr val="717073"/>
            </a:solidFill>
          </a:ln>
        </p:spPr>
        <p:style>
          <a:lnRef idx="1">
            <a:schemeClr val="accent1"/>
          </a:lnRef>
          <a:fillRef idx="0">
            <a:schemeClr val="accent1"/>
          </a:fillRef>
          <a:effectRef idx="0">
            <a:schemeClr val="accent1"/>
          </a:effectRef>
          <a:fontRef idx="minor">
            <a:schemeClr val="tx1"/>
          </a:fontRef>
        </p:style>
      </p:cxnSp>
      <p:sp>
        <p:nvSpPr>
          <p:cNvPr id="96" name="TextBox 95"/>
          <p:cNvSpPr txBox="1"/>
          <p:nvPr/>
        </p:nvSpPr>
        <p:spPr>
          <a:xfrm>
            <a:off x="2200403" y="4700350"/>
            <a:ext cx="217254" cy="123111"/>
          </a:xfrm>
          <a:prstGeom prst="rect">
            <a:avLst/>
          </a:prstGeom>
          <a:noFill/>
        </p:spPr>
        <p:txBody>
          <a:bodyPr wrap="square" lIns="0" tIns="0" rIns="0" bIns="0" rtlCol="0" anchor="b" anchorCtr="0">
            <a:spAutoFit/>
          </a:bodyPr>
          <a:lstStyle/>
          <a:p>
            <a:pPr algn="r" defTabSz="457200" fontAlgn="base">
              <a:spcBef>
                <a:spcPct val="0"/>
              </a:spcBef>
              <a:spcAft>
                <a:spcPct val="0"/>
              </a:spcAft>
            </a:pPr>
            <a:r>
              <a:rPr lang="en-US" sz="800">
                <a:solidFill>
                  <a:prstClr val="black"/>
                </a:solidFill>
                <a:cs typeface="Arial" charset="0"/>
              </a:rPr>
              <a:t>0,0</a:t>
            </a:r>
          </a:p>
        </p:txBody>
      </p:sp>
      <p:sp>
        <p:nvSpPr>
          <p:cNvPr id="97" name="TextBox 96"/>
          <p:cNvSpPr txBox="1"/>
          <p:nvPr/>
        </p:nvSpPr>
        <p:spPr>
          <a:xfrm>
            <a:off x="2200403" y="4203394"/>
            <a:ext cx="217254" cy="123111"/>
          </a:xfrm>
          <a:prstGeom prst="rect">
            <a:avLst/>
          </a:prstGeom>
          <a:noFill/>
        </p:spPr>
        <p:txBody>
          <a:bodyPr wrap="square" lIns="0" tIns="0" rIns="0" bIns="0" rtlCol="0" anchor="b" anchorCtr="0">
            <a:spAutoFit/>
          </a:bodyPr>
          <a:lstStyle/>
          <a:p>
            <a:pPr algn="r" defTabSz="457200" fontAlgn="base">
              <a:spcBef>
                <a:spcPct val="0"/>
              </a:spcBef>
              <a:spcAft>
                <a:spcPct val="0"/>
              </a:spcAft>
            </a:pPr>
            <a:r>
              <a:rPr lang="en-US" sz="800">
                <a:solidFill>
                  <a:prstClr val="black"/>
                </a:solidFill>
                <a:cs typeface="Arial" charset="0"/>
              </a:rPr>
              <a:t>0,2</a:t>
            </a:r>
          </a:p>
        </p:txBody>
      </p:sp>
      <p:sp>
        <p:nvSpPr>
          <p:cNvPr id="98" name="TextBox 97"/>
          <p:cNvSpPr txBox="1"/>
          <p:nvPr/>
        </p:nvSpPr>
        <p:spPr>
          <a:xfrm>
            <a:off x="2200403" y="3689867"/>
            <a:ext cx="217254" cy="123111"/>
          </a:xfrm>
          <a:prstGeom prst="rect">
            <a:avLst/>
          </a:prstGeom>
          <a:noFill/>
        </p:spPr>
        <p:txBody>
          <a:bodyPr wrap="square" lIns="0" tIns="0" rIns="0" bIns="0" rtlCol="0" anchor="b" anchorCtr="0">
            <a:spAutoFit/>
          </a:bodyPr>
          <a:lstStyle/>
          <a:p>
            <a:pPr algn="r" defTabSz="457200" fontAlgn="base">
              <a:spcBef>
                <a:spcPct val="0"/>
              </a:spcBef>
              <a:spcAft>
                <a:spcPct val="0"/>
              </a:spcAft>
            </a:pPr>
            <a:r>
              <a:rPr lang="en-US" sz="800">
                <a:solidFill>
                  <a:prstClr val="black"/>
                </a:solidFill>
                <a:cs typeface="Arial" charset="0"/>
              </a:rPr>
              <a:t>0,4</a:t>
            </a:r>
          </a:p>
        </p:txBody>
      </p:sp>
      <p:sp>
        <p:nvSpPr>
          <p:cNvPr id="99" name="TextBox 98"/>
          <p:cNvSpPr txBox="1"/>
          <p:nvPr/>
        </p:nvSpPr>
        <p:spPr>
          <a:xfrm>
            <a:off x="2200403" y="3189602"/>
            <a:ext cx="217254" cy="123111"/>
          </a:xfrm>
          <a:prstGeom prst="rect">
            <a:avLst/>
          </a:prstGeom>
          <a:noFill/>
        </p:spPr>
        <p:txBody>
          <a:bodyPr wrap="square" lIns="0" tIns="0" rIns="0" bIns="0" rtlCol="0" anchor="b" anchorCtr="0">
            <a:spAutoFit/>
          </a:bodyPr>
          <a:lstStyle/>
          <a:p>
            <a:pPr algn="r" defTabSz="457200" fontAlgn="base">
              <a:spcBef>
                <a:spcPct val="0"/>
              </a:spcBef>
              <a:spcAft>
                <a:spcPct val="0"/>
              </a:spcAft>
            </a:pPr>
            <a:r>
              <a:rPr lang="en-US" sz="800" dirty="0">
                <a:solidFill>
                  <a:prstClr val="black"/>
                </a:solidFill>
                <a:cs typeface="Arial" charset="0"/>
              </a:rPr>
              <a:t>0,6</a:t>
            </a:r>
          </a:p>
        </p:txBody>
      </p:sp>
      <p:sp>
        <p:nvSpPr>
          <p:cNvPr id="100" name="TextBox 99"/>
          <p:cNvSpPr txBox="1"/>
          <p:nvPr/>
        </p:nvSpPr>
        <p:spPr>
          <a:xfrm>
            <a:off x="2200403" y="2686020"/>
            <a:ext cx="217254" cy="123111"/>
          </a:xfrm>
          <a:prstGeom prst="rect">
            <a:avLst/>
          </a:prstGeom>
          <a:noFill/>
        </p:spPr>
        <p:txBody>
          <a:bodyPr wrap="square" lIns="0" tIns="0" rIns="0" bIns="0" rtlCol="0" anchor="b" anchorCtr="0">
            <a:spAutoFit/>
          </a:bodyPr>
          <a:lstStyle/>
          <a:p>
            <a:pPr algn="r" defTabSz="457200" fontAlgn="base">
              <a:spcBef>
                <a:spcPct val="0"/>
              </a:spcBef>
              <a:spcAft>
                <a:spcPct val="0"/>
              </a:spcAft>
            </a:pPr>
            <a:r>
              <a:rPr lang="en-US" sz="800">
                <a:solidFill>
                  <a:prstClr val="black"/>
                </a:solidFill>
                <a:cs typeface="Arial" charset="0"/>
              </a:rPr>
              <a:t>0,8</a:t>
            </a:r>
          </a:p>
        </p:txBody>
      </p:sp>
      <p:sp>
        <p:nvSpPr>
          <p:cNvPr id="101" name="TextBox 100"/>
          <p:cNvSpPr txBox="1"/>
          <p:nvPr/>
        </p:nvSpPr>
        <p:spPr>
          <a:xfrm>
            <a:off x="2200403" y="2185750"/>
            <a:ext cx="217254" cy="123111"/>
          </a:xfrm>
          <a:prstGeom prst="rect">
            <a:avLst/>
          </a:prstGeom>
          <a:noFill/>
        </p:spPr>
        <p:txBody>
          <a:bodyPr wrap="square" lIns="0" tIns="0" rIns="0" bIns="0" rtlCol="0" anchor="b" anchorCtr="0">
            <a:spAutoFit/>
          </a:bodyPr>
          <a:lstStyle/>
          <a:p>
            <a:pPr algn="r" defTabSz="457200" fontAlgn="base">
              <a:spcBef>
                <a:spcPct val="0"/>
              </a:spcBef>
              <a:spcAft>
                <a:spcPct val="0"/>
              </a:spcAft>
            </a:pPr>
            <a:r>
              <a:rPr lang="en-US" sz="800" dirty="0">
                <a:solidFill>
                  <a:prstClr val="black"/>
                </a:solidFill>
                <a:cs typeface="Arial" charset="0"/>
              </a:rPr>
              <a:t>1,0</a:t>
            </a:r>
          </a:p>
        </p:txBody>
      </p:sp>
      <p:sp>
        <p:nvSpPr>
          <p:cNvPr id="102" name="Freeform 101"/>
          <p:cNvSpPr/>
          <p:nvPr/>
        </p:nvSpPr>
        <p:spPr>
          <a:xfrm>
            <a:off x="2497592" y="2201429"/>
            <a:ext cx="4187642" cy="2590800"/>
          </a:xfrm>
          <a:custGeom>
            <a:avLst/>
            <a:gdLst>
              <a:gd name="connsiteX0" fmla="*/ 0 w 3384550"/>
              <a:gd name="connsiteY0" fmla="*/ 0 h 2590800"/>
              <a:gd name="connsiteX1" fmla="*/ 0 w 3384550"/>
              <a:gd name="connsiteY1" fmla="*/ 2590800 h 2590800"/>
              <a:gd name="connsiteX2" fmla="*/ 3384550 w 3384550"/>
              <a:gd name="connsiteY2" fmla="*/ 2590800 h 2590800"/>
            </a:gdLst>
            <a:ahLst/>
            <a:cxnLst>
              <a:cxn ang="0">
                <a:pos x="connsiteX0" y="connsiteY0"/>
              </a:cxn>
              <a:cxn ang="0">
                <a:pos x="connsiteX1" y="connsiteY1"/>
              </a:cxn>
              <a:cxn ang="0">
                <a:pos x="connsiteX2" y="connsiteY2"/>
              </a:cxn>
            </a:cxnLst>
            <a:rect l="l" t="t" r="r" b="b"/>
            <a:pathLst>
              <a:path w="3384550" h="2590800">
                <a:moveTo>
                  <a:pt x="0" y="0"/>
                </a:moveTo>
                <a:lnTo>
                  <a:pt x="0" y="2590800"/>
                </a:lnTo>
                <a:lnTo>
                  <a:pt x="3384550" y="2590800"/>
                </a:ln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en-US">
              <a:solidFill>
                <a:prstClr val="white"/>
              </a:solidFill>
            </a:endParaRPr>
          </a:p>
        </p:txBody>
      </p:sp>
      <p:cxnSp>
        <p:nvCxnSpPr>
          <p:cNvPr id="103" name="Straight Connector 102"/>
          <p:cNvCxnSpPr/>
          <p:nvPr/>
        </p:nvCxnSpPr>
        <p:spPr>
          <a:xfrm>
            <a:off x="2537768"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2771666"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3017349"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3255176"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500859"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50471"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3984369"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4230053"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475736"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4713561"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Box 112"/>
          <p:cNvSpPr txBox="1"/>
          <p:nvPr/>
        </p:nvSpPr>
        <p:spPr>
          <a:xfrm>
            <a:off x="2481129" y="4866002"/>
            <a:ext cx="114778"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a:solidFill>
                  <a:prstClr val="black"/>
                </a:solidFill>
                <a:cs typeface="Arial" charset="0"/>
              </a:rPr>
              <a:t>0</a:t>
            </a:r>
          </a:p>
        </p:txBody>
      </p:sp>
      <p:sp>
        <p:nvSpPr>
          <p:cNvPr id="114" name="TextBox 113"/>
          <p:cNvSpPr txBox="1"/>
          <p:nvPr/>
        </p:nvSpPr>
        <p:spPr>
          <a:xfrm>
            <a:off x="2715465" y="4866002"/>
            <a:ext cx="114778"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3</a:t>
            </a:r>
          </a:p>
        </p:txBody>
      </p:sp>
      <p:sp>
        <p:nvSpPr>
          <p:cNvPr id="115" name="TextBox 114"/>
          <p:cNvSpPr txBox="1"/>
          <p:nvPr/>
        </p:nvSpPr>
        <p:spPr>
          <a:xfrm>
            <a:off x="2957658" y="4866002"/>
            <a:ext cx="114778"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a:solidFill>
                  <a:prstClr val="black"/>
                </a:solidFill>
                <a:cs typeface="Arial" charset="0"/>
              </a:rPr>
              <a:t>6</a:t>
            </a:r>
          </a:p>
        </p:txBody>
      </p:sp>
      <p:sp>
        <p:nvSpPr>
          <p:cNvPr id="116" name="TextBox 115"/>
          <p:cNvSpPr txBox="1"/>
          <p:nvPr/>
        </p:nvSpPr>
        <p:spPr>
          <a:xfrm>
            <a:off x="3195922" y="4866002"/>
            <a:ext cx="114778"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9</a:t>
            </a:r>
          </a:p>
        </p:txBody>
      </p:sp>
      <p:sp>
        <p:nvSpPr>
          <p:cNvPr id="117" name="TextBox 116"/>
          <p:cNvSpPr txBox="1"/>
          <p:nvPr/>
        </p:nvSpPr>
        <p:spPr>
          <a:xfrm>
            <a:off x="3405717"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12</a:t>
            </a:r>
          </a:p>
        </p:txBody>
      </p:sp>
      <p:sp>
        <p:nvSpPr>
          <p:cNvPr id="118" name="TextBox 117"/>
          <p:cNvSpPr txBox="1"/>
          <p:nvPr/>
        </p:nvSpPr>
        <p:spPr>
          <a:xfrm>
            <a:off x="3652091"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15</a:t>
            </a:r>
          </a:p>
        </p:txBody>
      </p:sp>
      <p:sp>
        <p:nvSpPr>
          <p:cNvPr id="119" name="TextBox 118"/>
          <p:cNvSpPr txBox="1"/>
          <p:nvPr/>
        </p:nvSpPr>
        <p:spPr>
          <a:xfrm>
            <a:off x="3885990"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18</a:t>
            </a:r>
          </a:p>
        </p:txBody>
      </p:sp>
      <p:sp>
        <p:nvSpPr>
          <p:cNvPr id="120" name="TextBox 119"/>
          <p:cNvSpPr txBox="1"/>
          <p:nvPr/>
        </p:nvSpPr>
        <p:spPr>
          <a:xfrm>
            <a:off x="4132390"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a:solidFill>
                  <a:prstClr val="black"/>
                </a:solidFill>
                <a:cs typeface="Arial" charset="0"/>
              </a:rPr>
              <a:t>21</a:t>
            </a:r>
          </a:p>
        </p:txBody>
      </p:sp>
      <p:sp>
        <p:nvSpPr>
          <p:cNvPr id="121" name="TextBox 120"/>
          <p:cNvSpPr txBox="1"/>
          <p:nvPr/>
        </p:nvSpPr>
        <p:spPr>
          <a:xfrm>
            <a:off x="4381266"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24</a:t>
            </a:r>
          </a:p>
        </p:txBody>
      </p:sp>
      <p:sp>
        <p:nvSpPr>
          <p:cNvPr id="122" name="TextBox 121"/>
          <p:cNvSpPr txBox="1"/>
          <p:nvPr/>
        </p:nvSpPr>
        <p:spPr>
          <a:xfrm>
            <a:off x="4611162"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27</a:t>
            </a:r>
          </a:p>
        </p:txBody>
      </p:sp>
      <p:cxnSp>
        <p:nvCxnSpPr>
          <p:cNvPr id="123" name="Straight Connector 122"/>
          <p:cNvCxnSpPr/>
          <p:nvPr/>
        </p:nvCxnSpPr>
        <p:spPr>
          <a:xfrm>
            <a:off x="4957927"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5207539"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5441437"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5687120"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5932804"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6170629"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4862790"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30</a:t>
            </a:r>
          </a:p>
        </p:txBody>
      </p:sp>
      <p:sp>
        <p:nvSpPr>
          <p:cNvPr id="130" name="TextBox 129"/>
          <p:cNvSpPr txBox="1"/>
          <p:nvPr/>
        </p:nvSpPr>
        <p:spPr>
          <a:xfrm>
            <a:off x="5109162"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33</a:t>
            </a:r>
          </a:p>
        </p:txBody>
      </p:sp>
      <p:sp>
        <p:nvSpPr>
          <p:cNvPr id="131" name="TextBox 130"/>
          <p:cNvSpPr txBox="1"/>
          <p:nvPr/>
        </p:nvSpPr>
        <p:spPr>
          <a:xfrm>
            <a:off x="5343057"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36</a:t>
            </a:r>
          </a:p>
        </p:txBody>
      </p:sp>
      <p:sp>
        <p:nvSpPr>
          <p:cNvPr id="132" name="TextBox 131"/>
          <p:cNvSpPr txBox="1"/>
          <p:nvPr/>
        </p:nvSpPr>
        <p:spPr>
          <a:xfrm>
            <a:off x="5589462"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39</a:t>
            </a:r>
          </a:p>
        </p:txBody>
      </p:sp>
      <p:sp>
        <p:nvSpPr>
          <p:cNvPr id="133" name="TextBox 132"/>
          <p:cNvSpPr txBox="1"/>
          <p:nvPr/>
        </p:nvSpPr>
        <p:spPr>
          <a:xfrm>
            <a:off x="5838331"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42</a:t>
            </a:r>
          </a:p>
        </p:txBody>
      </p:sp>
      <p:sp>
        <p:nvSpPr>
          <p:cNvPr id="134" name="TextBox 133"/>
          <p:cNvSpPr txBox="1"/>
          <p:nvPr/>
        </p:nvSpPr>
        <p:spPr>
          <a:xfrm>
            <a:off x="6068229"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45</a:t>
            </a:r>
          </a:p>
        </p:txBody>
      </p:sp>
      <p:cxnSp>
        <p:nvCxnSpPr>
          <p:cNvPr id="135" name="Straight Connector 134"/>
          <p:cNvCxnSpPr/>
          <p:nvPr/>
        </p:nvCxnSpPr>
        <p:spPr>
          <a:xfrm>
            <a:off x="6423812"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6661637" y="4793500"/>
            <a:ext cx="0" cy="41002"/>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sp>
        <p:nvSpPr>
          <p:cNvPr id="137" name="TextBox 136"/>
          <p:cNvSpPr txBox="1"/>
          <p:nvPr/>
        </p:nvSpPr>
        <p:spPr>
          <a:xfrm>
            <a:off x="6329339"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48</a:t>
            </a:r>
          </a:p>
        </p:txBody>
      </p:sp>
      <p:sp>
        <p:nvSpPr>
          <p:cNvPr id="138" name="TextBox 137"/>
          <p:cNvSpPr txBox="1"/>
          <p:nvPr/>
        </p:nvSpPr>
        <p:spPr>
          <a:xfrm>
            <a:off x="6559242" y="4866002"/>
            <a:ext cx="196760" cy="123111"/>
          </a:xfrm>
          <a:prstGeom prst="rect">
            <a:avLst/>
          </a:prstGeom>
          <a:noFill/>
        </p:spPr>
        <p:txBody>
          <a:bodyPr wrap="square" lIns="0" tIns="0" rIns="0" bIns="0" rtlCol="0" anchor="b" anchorCtr="0">
            <a:spAutoFit/>
          </a:bodyPr>
          <a:lstStyle/>
          <a:p>
            <a:pPr algn="ctr" defTabSz="457200" fontAlgn="base">
              <a:spcBef>
                <a:spcPct val="0"/>
              </a:spcBef>
              <a:spcAft>
                <a:spcPct val="0"/>
              </a:spcAft>
            </a:pPr>
            <a:r>
              <a:rPr lang="en-US" sz="800" dirty="0">
                <a:solidFill>
                  <a:prstClr val="black"/>
                </a:solidFill>
                <a:cs typeface="Arial" charset="0"/>
              </a:rPr>
              <a:t>51</a:t>
            </a:r>
          </a:p>
        </p:txBody>
      </p:sp>
      <p:sp>
        <p:nvSpPr>
          <p:cNvPr id="427" name="TextBox 426"/>
          <p:cNvSpPr txBox="1"/>
          <p:nvPr/>
        </p:nvSpPr>
        <p:spPr>
          <a:xfrm>
            <a:off x="1542470" y="5177198"/>
            <a:ext cx="5213527" cy="353943"/>
          </a:xfrm>
          <a:prstGeom prst="rect">
            <a:avLst/>
          </a:prstGeom>
          <a:noFill/>
        </p:spPr>
        <p:txBody>
          <a:bodyPr wrap="square" lIns="0" tIns="0" rIns="0" bIns="0" rtlCol="0" anchor="b" anchorCtr="0">
            <a:spAutoFit/>
          </a:bodyPr>
          <a:lstStyle/>
          <a:p>
            <a:pPr>
              <a:tabLst>
                <a:tab pos="971550" algn="r"/>
                <a:tab pos="1165225" algn="r"/>
                <a:tab pos="1374775" algn="r"/>
                <a:tab pos="1565275" algn="r"/>
                <a:tab pos="1765300" algn="r"/>
                <a:tab pos="1962150" algn="r"/>
                <a:tab pos="2136775" algn="r"/>
                <a:tab pos="2330450" algn="r"/>
                <a:tab pos="2536825" algn="r"/>
                <a:tab pos="2724150" algn="r"/>
                <a:tab pos="2936875" algn="r"/>
                <a:tab pos="3124200" algn="r"/>
                <a:tab pos="3314700" algn="r"/>
                <a:tab pos="3508375" algn="r"/>
                <a:tab pos="3714750" algn="r"/>
                <a:tab pos="3898900" algn="r"/>
                <a:tab pos="4108450" algn="r"/>
                <a:tab pos="4286250" algn="r"/>
              </a:tabLst>
            </a:pPr>
            <a:r>
              <a:rPr lang="en-US" sz="700" dirty="0">
                <a:latin typeface="Arial"/>
              </a:rPr>
              <a:t>Số nguy cơ:</a:t>
            </a:r>
          </a:p>
          <a:p>
            <a:pPr defTabSz="457200" fontAlgn="base">
              <a:spcBef>
                <a:spcPct val="0"/>
              </a:spcBef>
              <a:spcAft>
                <a:spcPct val="0"/>
              </a:spcAft>
              <a:tabLst>
                <a:tab pos="971550" algn="r"/>
                <a:tab pos="1165225" algn="r"/>
                <a:tab pos="1374775" algn="r"/>
                <a:tab pos="1565275" algn="r"/>
                <a:tab pos="1765300" algn="r"/>
                <a:tab pos="1962150" algn="r"/>
                <a:tab pos="2136775" algn="r"/>
                <a:tab pos="2330450" algn="r"/>
                <a:tab pos="2536825" algn="r"/>
                <a:tab pos="2724150" algn="r"/>
                <a:tab pos="2936875" algn="r"/>
                <a:tab pos="3124200" algn="r"/>
                <a:tab pos="3314700" algn="r"/>
                <a:tab pos="3508375" algn="r"/>
                <a:tab pos="3714750" algn="r"/>
                <a:tab pos="3898900" algn="r"/>
                <a:tab pos="4108450" algn="r"/>
                <a:tab pos="4286250" algn="r"/>
              </a:tabLst>
            </a:pPr>
            <a:r>
              <a:rPr lang="en-US" sz="800" dirty="0">
                <a:solidFill>
                  <a:srgbClr val="0070C0"/>
                </a:solidFill>
                <a:cs typeface="Arial" charset="0"/>
              </a:rPr>
              <a:t>Afatinib                   419   	411   	390	  371	   343	  320  	284   	251  	225	  201   181   141   77	    58     33     9      1      0</a:t>
            </a:r>
          </a:p>
          <a:p>
            <a:pPr defTabSz="457200" fontAlgn="base">
              <a:spcBef>
                <a:spcPct val="0"/>
              </a:spcBef>
              <a:spcAft>
                <a:spcPct val="0"/>
              </a:spcAft>
              <a:tabLst>
                <a:tab pos="971550" algn="r"/>
                <a:tab pos="1165225" algn="r"/>
                <a:tab pos="1374775" algn="r"/>
                <a:tab pos="1565275" algn="r"/>
                <a:tab pos="1765300" algn="r"/>
                <a:tab pos="1962150" algn="r"/>
                <a:tab pos="2136775" algn="r"/>
                <a:tab pos="2330450" algn="r"/>
                <a:tab pos="2536825" algn="r"/>
                <a:tab pos="2724150" algn="r"/>
                <a:tab pos="2936875" algn="r"/>
                <a:tab pos="3124200" algn="r"/>
                <a:tab pos="3314700" algn="r"/>
                <a:tab pos="3508375" algn="r"/>
                <a:tab pos="3714750" algn="r"/>
                <a:tab pos="3898900" algn="r"/>
                <a:tab pos="4108450" algn="r"/>
                <a:tab pos="4286250" algn="r"/>
              </a:tabLst>
            </a:pPr>
            <a:r>
              <a:rPr lang="en-US" sz="800" spc="-20" dirty="0">
                <a:solidFill>
                  <a:srgbClr val="FF0000"/>
                </a:solidFill>
                <a:cs typeface="Arial" charset="0"/>
              </a:rPr>
              <a:t>Hoá trị 	          212	   199	   185	   173	    162   141	   124	   110	   101    83	      70      52    34	     23     10      5      1       0</a:t>
            </a:r>
            <a:endParaRPr lang="en-US" sz="800" dirty="0">
              <a:solidFill>
                <a:srgbClr val="FF0000"/>
              </a:solidFill>
              <a:cs typeface="Arial" charset="0"/>
            </a:endParaRPr>
          </a:p>
        </p:txBody>
      </p:sp>
      <p:sp>
        <p:nvSpPr>
          <p:cNvPr id="1106" name="Freeform 1105"/>
          <p:cNvSpPr/>
          <p:nvPr/>
        </p:nvSpPr>
        <p:spPr>
          <a:xfrm>
            <a:off x="2541882" y="2255146"/>
            <a:ext cx="3924441" cy="1933575"/>
          </a:xfrm>
          <a:custGeom>
            <a:avLst/>
            <a:gdLst>
              <a:gd name="connsiteX0" fmla="*/ 0 w 3171825"/>
              <a:gd name="connsiteY0" fmla="*/ 0 h 1933575"/>
              <a:gd name="connsiteX1" fmla="*/ 50006 w 3171825"/>
              <a:gd name="connsiteY1" fmla="*/ 0 h 1933575"/>
              <a:gd name="connsiteX2" fmla="*/ 54768 w 3171825"/>
              <a:gd name="connsiteY2" fmla="*/ 11906 h 1933575"/>
              <a:gd name="connsiteX3" fmla="*/ 92868 w 3171825"/>
              <a:gd name="connsiteY3" fmla="*/ 21431 h 1933575"/>
              <a:gd name="connsiteX4" fmla="*/ 202406 w 3171825"/>
              <a:gd name="connsiteY4" fmla="*/ 21431 h 1933575"/>
              <a:gd name="connsiteX5" fmla="*/ 216693 w 3171825"/>
              <a:gd name="connsiteY5" fmla="*/ 35718 h 1933575"/>
              <a:gd name="connsiteX6" fmla="*/ 242887 w 3171825"/>
              <a:gd name="connsiteY6" fmla="*/ 40481 h 1933575"/>
              <a:gd name="connsiteX7" fmla="*/ 250031 w 3171825"/>
              <a:gd name="connsiteY7" fmla="*/ 76200 h 1933575"/>
              <a:gd name="connsiteX8" fmla="*/ 273843 w 3171825"/>
              <a:gd name="connsiteY8" fmla="*/ 78581 h 1933575"/>
              <a:gd name="connsiteX9" fmla="*/ 295275 w 3171825"/>
              <a:gd name="connsiteY9" fmla="*/ 104775 h 1933575"/>
              <a:gd name="connsiteX10" fmla="*/ 326231 w 3171825"/>
              <a:gd name="connsiteY10" fmla="*/ 104775 h 1933575"/>
              <a:gd name="connsiteX11" fmla="*/ 335756 w 3171825"/>
              <a:gd name="connsiteY11" fmla="*/ 119062 h 1933575"/>
              <a:gd name="connsiteX12" fmla="*/ 428625 w 3171825"/>
              <a:gd name="connsiteY12" fmla="*/ 164306 h 1933575"/>
              <a:gd name="connsiteX13" fmla="*/ 473868 w 3171825"/>
              <a:gd name="connsiteY13" fmla="*/ 166687 h 1933575"/>
              <a:gd name="connsiteX14" fmla="*/ 502443 w 3171825"/>
              <a:gd name="connsiteY14" fmla="*/ 219075 h 1933575"/>
              <a:gd name="connsiteX15" fmla="*/ 540543 w 3171825"/>
              <a:gd name="connsiteY15" fmla="*/ 247650 h 1933575"/>
              <a:gd name="connsiteX16" fmla="*/ 571500 w 3171825"/>
              <a:gd name="connsiteY16" fmla="*/ 250031 h 1933575"/>
              <a:gd name="connsiteX17" fmla="*/ 583406 w 3171825"/>
              <a:gd name="connsiteY17" fmla="*/ 276225 h 1933575"/>
              <a:gd name="connsiteX18" fmla="*/ 600075 w 3171825"/>
              <a:gd name="connsiteY18" fmla="*/ 283368 h 1933575"/>
              <a:gd name="connsiteX19" fmla="*/ 600075 w 3171825"/>
              <a:gd name="connsiteY19" fmla="*/ 311943 h 1933575"/>
              <a:gd name="connsiteX20" fmla="*/ 640556 w 3171825"/>
              <a:gd name="connsiteY20" fmla="*/ 316706 h 1933575"/>
              <a:gd name="connsiteX21" fmla="*/ 673893 w 3171825"/>
              <a:gd name="connsiteY21" fmla="*/ 359568 h 1933575"/>
              <a:gd name="connsiteX22" fmla="*/ 697706 w 3171825"/>
              <a:gd name="connsiteY22" fmla="*/ 381000 h 1933575"/>
              <a:gd name="connsiteX23" fmla="*/ 740568 w 3171825"/>
              <a:gd name="connsiteY23" fmla="*/ 381000 h 1933575"/>
              <a:gd name="connsiteX24" fmla="*/ 783431 w 3171825"/>
              <a:gd name="connsiteY24" fmla="*/ 438150 h 1933575"/>
              <a:gd name="connsiteX25" fmla="*/ 838200 w 3171825"/>
              <a:gd name="connsiteY25" fmla="*/ 450056 h 1933575"/>
              <a:gd name="connsiteX26" fmla="*/ 838200 w 3171825"/>
              <a:gd name="connsiteY26" fmla="*/ 473868 h 1933575"/>
              <a:gd name="connsiteX27" fmla="*/ 873918 w 3171825"/>
              <a:gd name="connsiteY27" fmla="*/ 483393 h 1933575"/>
              <a:gd name="connsiteX28" fmla="*/ 912018 w 3171825"/>
              <a:gd name="connsiteY28" fmla="*/ 519112 h 1933575"/>
              <a:gd name="connsiteX29" fmla="*/ 926306 w 3171825"/>
              <a:gd name="connsiteY29" fmla="*/ 519112 h 1933575"/>
              <a:gd name="connsiteX30" fmla="*/ 976312 w 3171825"/>
              <a:gd name="connsiteY30" fmla="*/ 585787 h 1933575"/>
              <a:gd name="connsiteX31" fmla="*/ 1004887 w 3171825"/>
              <a:gd name="connsiteY31" fmla="*/ 585787 h 1933575"/>
              <a:gd name="connsiteX32" fmla="*/ 1004887 w 3171825"/>
              <a:gd name="connsiteY32" fmla="*/ 607218 h 1933575"/>
              <a:gd name="connsiteX33" fmla="*/ 1035843 w 3171825"/>
              <a:gd name="connsiteY33" fmla="*/ 607218 h 1933575"/>
              <a:gd name="connsiteX34" fmla="*/ 1073943 w 3171825"/>
              <a:gd name="connsiteY34" fmla="*/ 688181 h 1933575"/>
              <a:gd name="connsiteX35" fmla="*/ 1100137 w 3171825"/>
              <a:gd name="connsiteY35" fmla="*/ 688181 h 1933575"/>
              <a:gd name="connsiteX36" fmla="*/ 1100137 w 3171825"/>
              <a:gd name="connsiteY36" fmla="*/ 702468 h 1933575"/>
              <a:gd name="connsiteX37" fmla="*/ 1131093 w 3171825"/>
              <a:gd name="connsiteY37" fmla="*/ 702468 h 1933575"/>
              <a:gd name="connsiteX38" fmla="*/ 1126331 w 3171825"/>
              <a:gd name="connsiteY38" fmla="*/ 721518 h 1933575"/>
              <a:gd name="connsiteX39" fmla="*/ 1154906 w 3171825"/>
              <a:gd name="connsiteY39" fmla="*/ 740568 h 1933575"/>
              <a:gd name="connsiteX40" fmla="*/ 1154906 w 3171825"/>
              <a:gd name="connsiteY40" fmla="*/ 764381 h 1933575"/>
              <a:gd name="connsiteX41" fmla="*/ 1207293 w 3171825"/>
              <a:gd name="connsiteY41" fmla="*/ 764381 h 1933575"/>
              <a:gd name="connsiteX42" fmla="*/ 1207293 w 3171825"/>
              <a:gd name="connsiteY42" fmla="*/ 797718 h 1933575"/>
              <a:gd name="connsiteX43" fmla="*/ 1250156 w 3171825"/>
              <a:gd name="connsiteY43" fmla="*/ 797718 h 1933575"/>
              <a:gd name="connsiteX44" fmla="*/ 1309687 w 3171825"/>
              <a:gd name="connsiteY44" fmla="*/ 926306 h 1933575"/>
              <a:gd name="connsiteX45" fmla="*/ 1359693 w 3171825"/>
              <a:gd name="connsiteY45" fmla="*/ 969168 h 1933575"/>
              <a:gd name="connsiteX46" fmla="*/ 1388268 w 3171825"/>
              <a:gd name="connsiteY46" fmla="*/ 985837 h 1933575"/>
              <a:gd name="connsiteX47" fmla="*/ 1419225 w 3171825"/>
              <a:gd name="connsiteY47" fmla="*/ 988218 h 1933575"/>
              <a:gd name="connsiteX48" fmla="*/ 1440656 w 3171825"/>
              <a:gd name="connsiteY48" fmla="*/ 1031081 h 1933575"/>
              <a:gd name="connsiteX49" fmla="*/ 1478756 w 3171825"/>
              <a:gd name="connsiteY49" fmla="*/ 1071562 h 1933575"/>
              <a:gd name="connsiteX50" fmla="*/ 1509712 w 3171825"/>
              <a:gd name="connsiteY50" fmla="*/ 1088231 h 1933575"/>
              <a:gd name="connsiteX51" fmla="*/ 1543050 w 3171825"/>
              <a:gd name="connsiteY51" fmla="*/ 1112043 h 1933575"/>
              <a:gd name="connsiteX52" fmla="*/ 1581150 w 3171825"/>
              <a:gd name="connsiteY52" fmla="*/ 1140618 h 1933575"/>
              <a:gd name="connsiteX53" fmla="*/ 1624012 w 3171825"/>
              <a:gd name="connsiteY53" fmla="*/ 1159668 h 1933575"/>
              <a:gd name="connsiteX54" fmla="*/ 1678781 w 3171825"/>
              <a:gd name="connsiteY54" fmla="*/ 1178718 h 1933575"/>
              <a:gd name="connsiteX55" fmla="*/ 1704975 w 3171825"/>
              <a:gd name="connsiteY55" fmla="*/ 1207293 h 1933575"/>
              <a:gd name="connsiteX56" fmla="*/ 1735931 w 3171825"/>
              <a:gd name="connsiteY56" fmla="*/ 1223962 h 1933575"/>
              <a:gd name="connsiteX57" fmla="*/ 1776412 w 3171825"/>
              <a:gd name="connsiteY57" fmla="*/ 1250156 h 1933575"/>
              <a:gd name="connsiteX58" fmla="*/ 1809750 w 3171825"/>
              <a:gd name="connsiteY58" fmla="*/ 1278731 h 1933575"/>
              <a:gd name="connsiteX59" fmla="*/ 1833562 w 3171825"/>
              <a:gd name="connsiteY59" fmla="*/ 1288256 h 1933575"/>
              <a:gd name="connsiteX60" fmla="*/ 1857375 w 3171825"/>
              <a:gd name="connsiteY60" fmla="*/ 1300162 h 1933575"/>
              <a:gd name="connsiteX61" fmla="*/ 1885950 w 3171825"/>
              <a:gd name="connsiteY61" fmla="*/ 1302543 h 1933575"/>
              <a:gd name="connsiteX62" fmla="*/ 1924050 w 3171825"/>
              <a:gd name="connsiteY62" fmla="*/ 1302543 h 1933575"/>
              <a:gd name="connsiteX63" fmla="*/ 1924050 w 3171825"/>
              <a:gd name="connsiteY63" fmla="*/ 1302543 h 1933575"/>
              <a:gd name="connsiteX64" fmla="*/ 1947862 w 3171825"/>
              <a:gd name="connsiteY64" fmla="*/ 1331118 h 1933575"/>
              <a:gd name="connsiteX65" fmla="*/ 1985962 w 3171825"/>
              <a:gd name="connsiteY65" fmla="*/ 1354931 h 1933575"/>
              <a:gd name="connsiteX66" fmla="*/ 2031206 w 3171825"/>
              <a:gd name="connsiteY66" fmla="*/ 1376362 h 1933575"/>
              <a:gd name="connsiteX67" fmla="*/ 2035968 w 3171825"/>
              <a:gd name="connsiteY67" fmla="*/ 1404937 h 1933575"/>
              <a:gd name="connsiteX68" fmla="*/ 2057400 w 3171825"/>
              <a:gd name="connsiteY68" fmla="*/ 1419225 h 1933575"/>
              <a:gd name="connsiteX69" fmla="*/ 2078831 w 3171825"/>
              <a:gd name="connsiteY69" fmla="*/ 1433512 h 1933575"/>
              <a:gd name="connsiteX70" fmla="*/ 2102643 w 3171825"/>
              <a:gd name="connsiteY70" fmla="*/ 1447800 h 1933575"/>
              <a:gd name="connsiteX71" fmla="*/ 2119312 w 3171825"/>
              <a:gd name="connsiteY71" fmla="*/ 1454943 h 1933575"/>
              <a:gd name="connsiteX72" fmla="*/ 2143125 w 3171825"/>
              <a:gd name="connsiteY72" fmla="*/ 1464468 h 1933575"/>
              <a:gd name="connsiteX73" fmla="*/ 2185987 w 3171825"/>
              <a:gd name="connsiteY73" fmla="*/ 1500187 h 1933575"/>
              <a:gd name="connsiteX74" fmla="*/ 2212181 w 3171825"/>
              <a:gd name="connsiteY74" fmla="*/ 1516856 h 1933575"/>
              <a:gd name="connsiteX75" fmla="*/ 2247900 w 3171825"/>
              <a:gd name="connsiteY75" fmla="*/ 1538287 h 1933575"/>
              <a:gd name="connsiteX76" fmla="*/ 2276475 w 3171825"/>
              <a:gd name="connsiteY76" fmla="*/ 1547812 h 1933575"/>
              <a:gd name="connsiteX77" fmla="*/ 2297906 w 3171825"/>
              <a:gd name="connsiteY77" fmla="*/ 1576387 h 1933575"/>
              <a:gd name="connsiteX78" fmla="*/ 2447925 w 3171825"/>
              <a:gd name="connsiteY78" fmla="*/ 1576387 h 1933575"/>
              <a:gd name="connsiteX79" fmla="*/ 2447925 w 3171825"/>
              <a:gd name="connsiteY79" fmla="*/ 1602581 h 1933575"/>
              <a:gd name="connsiteX80" fmla="*/ 2538412 w 3171825"/>
              <a:gd name="connsiteY80" fmla="*/ 1602581 h 1933575"/>
              <a:gd name="connsiteX81" fmla="*/ 2538412 w 3171825"/>
              <a:gd name="connsiteY81" fmla="*/ 1621631 h 1933575"/>
              <a:gd name="connsiteX82" fmla="*/ 2581275 w 3171825"/>
              <a:gd name="connsiteY82" fmla="*/ 1621631 h 1933575"/>
              <a:gd name="connsiteX83" fmla="*/ 2581275 w 3171825"/>
              <a:gd name="connsiteY83" fmla="*/ 1638300 h 1933575"/>
              <a:gd name="connsiteX84" fmla="*/ 2688431 w 3171825"/>
              <a:gd name="connsiteY84" fmla="*/ 1638300 h 1933575"/>
              <a:gd name="connsiteX85" fmla="*/ 2688431 w 3171825"/>
              <a:gd name="connsiteY85" fmla="*/ 1695450 h 1933575"/>
              <a:gd name="connsiteX86" fmla="*/ 2688431 w 3171825"/>
              <a:gd name="connsiteY86" fmla="*/ 1714500 h 1933575"/>
              <a:gd name="connsiteX87" fmla="*/ 2740818 w 3171825"/>
              <a:gd name="connsiteY87" fmla="*/ 1714500 h 1933575"/>
              <a:gd name="connsiteX88" fmla="*/ 2740818 w 3171825"/>
              <a:gd name="connsiteY88" fmla="*/ 1738312 h 1933575"/>
              <a:gd name="connsiteX89" fmla="*/ 2757487 w 3171825"/>
              <a:gd name="connsiteY89" fmla="*/ 1738312 h 1933575"/>
              <a:gd name="connsiteX90" fmla="*/ 2757487 w 3171825"/>
              <a:gd name="connsiteY90" fmla="*/ 1764506 h 1933575"/>
              <a:gd name="connsiteX91" fmla="*/ 2895600 w 3171825"/>
              <a:gd name="connsiteY91" fmla="*/ 1764506 h 1933575"/>
              <a:gd name="connsiteX92" fmla="*/ 2895600 w 3171825"/>
              <a:gd name="connsiteY92" fmla="*/ 1824037 h 1933575"/>
              <a:gd name="connsiteX93" fmla="*/ 3043237 w 3171825"/>
              <a:gd name="connsiteY93" fmla="*/ 1824037 h 1933575"/>
              <a:gd name="connsiteX94" fmla="*/ 3043237 w 3171825"/>
              <a:gd name="connsiteY94" fmla="*/ 1933575 h 1933575"/>
              <a:gd name="connsiteX95" fmla="*/ 3171825 w 3171825"/>
              <a:gd name="connsiteY95" fmla="*/ 1933575 h 193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171825" h="1933575">
                <a:moveTo>
                  <a:pt x="0" y="0"/>
                </a:moveTo>
                <a:lnTo>
                  <a:pt x="50006" y="0"/>
                </a:lnTo>
                <a:lnTo>
                  <a:pt x="54768" y="11906"/>
                </a:lnTo>
                <a:lnTo>
                  <a:pt x="92868" y="21431"/>
                </a:lnTo>
                <a:lnTo>
                  <a:pt x="202406" y="21431"/>
                </a:lnTo>
                <a:lnTo>
                  <a:pt x="216693" y="35718"/>
                </a:lnTo>
                <a:lnTo>
                  <a:pt x="242887" y="40481"/>
                </a:lnTo>
                <a:lnTo>
                  <a:pt x="250031" y="76200"/>
                </a:lnTo>
                <a:lnTo>
                  <a:pt x="273843" y="78581"/>
                </a:lnTo>
                <a:lnTo>
                  <a:pt x="295275" y="104775"/>
                </a:lnTo>
                <a:lnTo>
                  <a:pt x="326231" y="104775"/>
                </a:lnTo>
                <a:lnTo>
                  <a:pt x="335756" y="119062"/>
                </a:lnTo>
                <a:lnTo>
                  <a:pt x="428625" y="164306"/>
                </a:lnTo>
                <a:lnTo>
                  <a:pt x="473868" y="166687"/>
                </a:lnTo>
                <a:lnTo>
                  <a:pt x="502443" y="219075"/>
                </a:lnTo>
                <a:lnTo>
                  <a:pt x="540543" y="247650"/>
                </a:lnTo>
                <a:lnTo>
                  <a:pt x="571500" y="250031"/>
                </a:lnTo>
                <a:lnTo>
                  <a:pt x="583406" y="276225"/>
                </a:lnTo>
                <a:lnTo>
                  <a:pt x="600075" y="283368"/>
                </a:lnTo>
                <a:lnTo>
                  <a:pt x="600075" y="311943"/>
                </a:lnTo>
                <a:lnTo>
                  <a:pt x="640556" y="316706"/>
                </a:lnTo>
                <a:lnTo>
                  <a:pt x="673893" y="359568"/>
                </a:lnTo>
                <a:lnTo>
                  <a:pt x="697706" y="381000"/>
                </a:lnTo>
                <a:lnTo>
                  <a:pt x="740568" y="381000"/>
                </a:lnTo>
                <a:lnTo>
                  <a:pt x="783431" y="438150"/>
                </a:lnTo>
                <a:lnTo>
                  <a:pt x="838200" y="450056"/>
                </a:lnTo>
                <a:lnTo>
                  <a:pt x="838200" y="473868"/>
                </a:lnTo>
                <a:lnTo>
                  <a:pt x="873918" y="483393"/>
                </a:lnTo>
                <a:lnTo>
                  <a:pt x="912018" y="519112"/>
                </a:lnTo>
                <a:lnTo>
                  <a:pt x="926306" y="519112"/>
                </a:lnTo>
                <a:lnTo>
                  <a:pt x="976312" y="585787"/>
                </a:lnTo>
                <a:lnTo>
                  <a:pt x="1004887" y="585787"/>
                </a:lnTo>
                <a:lnTo>
                  <a:pt x="1004887" y="607218"/>
                </a:lnTo>
                <a:lnTo>
                  <a:pt x="1035843" y="607218"/>
                </a:lnTo>
                <a:lnTo>
                  <a:pt x="1073943" y="688181"/>
                </a:lnTo>
                <a:lnTo>
                  <a:pt x="1100137" y="688181"/>
                </a:lnTo>
                <a:lnTo>
                  <a:pt x="1100137" y="702468"/>
                </a:lnTo>
                <a:lnTo>
                  <a:pt x="1131093" y="702468"/>
                </a:lnTo>
                <a:lnTo>
                  <a:pt x="1126331" y="721518"/>
                </a:lnTo>
                <a:lnTo>
                  <a:pt x="1154906" y="740568"/>
                </a:lnTo>
                <a:lnTo>
                  <a:pt x="1154906" y="764381"/>
                </a:lnTo>
                <a:lnTo>
                  <a:pt x="1207293" y="764381"/>
                </a:lnTo>
                <a:lnTo>
                  <a:pt x="1207293" y="797718"/>
                </a:lnTo>
                <a:lnTo>
                  <a:pt x="1250156" y="797718"/>
                </a:lnTo>
                <a:lnTo>
                  <a:pt x="1309687" y="926306"/>
                </a:lnTo>
                <a:lnTo>
                  <a:pt x="1359693" y="969168"/>
                </a:lnTo>
                <a:lnTo>
                  <a:pt x="1388268" y="985837"/>
                </a:lnTo>
                <a:lnTo>
                  <a:pt x="1419225" y="988218"/>
                </a:lnTo>
                <a:lnTo>
                  <a:pt x="1440656" y="1031081"/>
                </a:lnTo>
                <a:lnTo>
                  <a:pt x="1478756" y="1071562"/>
                </a:lnTo>
                <a:lnTo>
                  <a:pt x="1509712" y="1088231"/>
                </a:lnTo>
                <a:lnTo>
                  <a:pt x="1543050" y="1112043"/>
                </a:lnTo>
                <a:lnTo>
                  <a:pt x="1581150" y="1140618"/>
                </a:lnTo>
                <a:lnTo>
                  <a:pt x="1624012" y="1159668"/>
                </a:lnTo>
                <a:lnTo>
                  <a:pt x="1678781" y="1178718"/>
                </a:lnTo>
                <a:lnTo>
                  <a:pt x="1704975" y="1207293"/>
                </a:lnTo>
                <a:lnTo>
                  <a:pt x="1735931" y="1223962"/>
                </a:lnTo>
                <a:lnTo>
                  <a:pt x="1776412" y="1250156"/>
                </a:lnTo>
                <a:lnTo>
                  <a:pt x="1809750" y="1278731"/>
                </a:lnTo>
                <a:lnTo>
                  <a:pt x="1833562" y="1288256"/>
                </a:lnTo>
                <a:lnTo>
                  <a:pt x="1857375" y="1300162"/>
                </a:lnTo>
                <a:lnTo>
                  <a:pt x="1885950" y="1302543"/>
                </a:lnTo>
                <a:lnTo>
                  <a:pt x="1924050" y="1302543"/>
                </a:lnTo>
                <a:lnTo>
                  <a:pt x="1924050" y="1302543"/>
                </a:lnTo>
                <a:lnTo>
                  <a:pt x="1947862" y="1331118"/>
                </a:lnTo>
                <a:lnTo>
                  <a:pt x="1985962" y="1354931"/>
                </a:lnTo>
                <a:lnTo>
                  <a:pt x="2031206" y="1376362"/>
                </a:lnTo>
                <a:lnTo>
                  <a:pt x="2035968" y="1404937"/>
                </a:lnTo>
                <a:lnTo>
                  <a:pt x="2057400" y="1419225"/>
                </a:lnTo>
                <a:lnTo>
                  <a:pt x="2078831" y="1433512"/>
                </a:lnTo>
                <a:lnTo>
                  <a:pt x="2102643" y="1447800"/>
                </a:lnTo>
                <a:lnTo>
                  <a:pt x="2119312" y="1454943"/>
                </a:lnTo>
                <a:lnTo>
                  <a:pt x="2143125" y="1464468"/>
                </a:lnTo>
                <a:lnTo>
                  <a:pt x="2185987" y="1500187"/>
                </a:lnTo>
                <a:lnTo>
                  <a:pt x="2212181" y="1516856"/>
                </a:lnTo>
                <a:lnTo>
                  <a:pt x="2247900" y="1538287"/>
                </a:lnTo>
                <a:lnTo>
                  <a:pt x="2276475" y="1547812"/>
                </a:lnTo>
                <a:lnTo>
                  <a:pt x="2297906" y="1576387"/>
                </a:lnTo>
                <a:lnTo>
                  <a:pt x="2447925" y="1576387"/>
                </a:lnTo>
                <a:lnTo>
                  <a:pt x="2447925" y="1602581"/>
                </a:lnTo>
                <a:lnTo>
                  <a:pt x="2538412" y="1602581"/>
                </a:lnTo>
                <a:lnTo>
                  <a:pt x="2538412" y="1621631"/>
                </a:lnTo>
                <a:lnTo>
                  <a:pt x="2581275" y="1621631"/>
                </a:lnTo>
                <a:lnTo>
                  <a:pt x="2581275" y="1638300"/>
                </a:lnTo>
                <a:lnTo>
                  <a:pt x="2688431" y="1638300"/>
                </a:lnTo>
                <a:lnTo>
                  <a:pt x="2688431" y="1695450"/>
                </a:lnTo>
                <a:lnTo>
                  <a:pt x="2688431" y="1714500"/>
                </a:lnTo>
                <a:lnTo>
                  <a:pt x="2740818" y="1714500"/>
                </a:lnTo>
                <a:lnTo>
                  <a:pt x="2740818" y="1738312"/>
                </a:lnTo>
                <a:lnTo>
                  <a:pt x="2757487" y="1738312"/>
                </a:lnTo>
                <a:lnTo>
                  <a:pt x="2757487" y="1764506"/>
                </a:lnTo>
                <a:lnTo>
                  <a:pt x="2895600" y="1764506"/>
                </a:lnTo>
                <a:lnTo>
                  <a:pt x="2895600" y="1824037"/>
                </a:lnTo>
                <a:lnTo>
                  <a:pt x="3043237" y="1824037"/>
                </a:lnTo>
                <a:lnTo>
                  <a:pt x="3043237" y="1933575"/>
                </a:lnTo>
                <a:lnTo>
                  <a:pt x="3171825" y="1933575"/>
                </a:lnTo>
              </a:path>
            </a:pathLst>
          </a:custGeom>
          <a:noFill/>
          <a:ln w="28575" cmpd="sng">
            <a:solidFill>
              <a:srgbClr val="0070C0"/>
            </a:solidFill>
            <a:round/>
            <a:headEnd type="none" w="med" len="med"/>
            <a:tailEnd type="none" w="med" len="med"/>
          </a:ln>
          <a:effec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US">
              <a:solidFill>
                <a:prstClr val="black"/>
              </a:solidFill>
              <a:cs typeface="Arial" charset="0"/>
            </a:endParaRPr>
          </a:p>
        </p:txBody>
      </p:sp>
      <p:sp>
        <p:nvSpPr>
          <p:cNvPr id="12" name="Freeform 11"/>
          <p:cNvSpPr/>
          <p:nvPr/>
        </p:nvSpPr>
        <p:spPr>
          <a:xfrm>
            <a:off x="2530096" y="2248001"/>
            <a:ext cx="3956850" cy="2016947"/>
          </a:xfrm>
          <a:custGeom>
            <a:avLst/>
            <a:gdLst>
              <a:gd name="connsiteX0" fmla="*/ 3198018 w 3198018"/>
              <a:gd name="connsiteY0" fmla="*/ 2012156 h 2012156"/>
              <a:gd name="connsiteX1" fmla="*/ 2817018 w 3198018"/>
              <a:gd name="connsiteY1" fmla="*/ 2012156 h 2012156"/>
              <a:gd name="connsiteX2" fmla="*/ 2817018 w 3198018"/>
              <a:gd name="connsiteY2" fmla="*/ 1943100 h 2012156"/>
              <a:gd name="connsiteX3" fmla="*/ 2745581 w 3198018"/>
              <a:gd name="connsiteY3" fmla="*/ 1943100 h 2012156"/>
              <a:gd name="connsiteX4" fmla="*/ 2745581 w 3198018"/>
              <a:gd name="connsiteY4" fmla="*/ 1883569 h 2012156"/>
              <a:gd name="connsiteX5" fmla="*/ 2624137 w 3198018"/>
              <a:gd name="connsiteY5" fmla="*/ 1883569 h 2012156"/>
              <a:gd name="connsiteX6" fmla="*/ 2624137 w 3198018"/>
              <a:gd name="connsiteY6" fmla="*/ 1843087 h 2012156"/>
              <a:gd name="connsiteX7" fmla="*/ 2495550 w 3198018"/>
              <a:gd name="connsiteY7" fmla="*/ 1843087 h 2012156"/>
              <a:gd name="connsiteX8" fmla="*/ 2488406 w 3198018"/>
              <a:gd name="connsiteY8" fmla="*/ 1843087 h 2012156"/>
              <a:gd name="connsiteX9" fmla="*/ 2488406 w 3198018"/>
              <a:gd name="connsiteY9" fmla="*/ 1819275 h 2012156"/>
              <a:gd name="connsiteX10" fmla="*/ 2397918 w 3198018"/>
              <a:gd name="connsiteY10" fmla="*/ 1819275 h 2012156"/>
              <a:gd name="connsiteX11" fmla="*/ 2397918 w 3198018"/>
              <a:gd name="connsiteY11" fmla="*/ 1774031 h 2012156"/>
              <a:gd name="connsiteX12" fmla="*/ 2302668 w 3198018"/>
              <a:gd name="connsiteY12" fmla="*/ 1774031 h 2012156"/>
              <a:gd name="connsiteX13" fmla="*/ 2302668 w 3198018"/>
              <a:gd name="connsiteY13" fmla="*/ 1731169 h 2012156"/>
              <a:gd name="connsiteX14" fmla="*/ 2271712 w 3198018"/>
              <a:gd name="connsiteY14" fmla="*/ 1731169 h 2012156"/>
              <a:gd name="connsiteX15" fmla="*/ 2271712 w 3198018"/>
              <a:gd name="connsiteY15" fmla="*/ 1695450 h 2012156"/>
              <a:gd name="connsiteX16" fmla="*/ 2185987 w 3198018"/>
              <a:gd name="connsiteY16" fmla="*/ 1695450 h 2012156"/>
              <a:gd name="connsiteX17" fmla="*/ 2185987 w 3198018"/>
              <a:gd name="connsiteY17" fmla="*/ 1666875 h 2012156"/>
              <a:gd name="connsiteX18" fmla="*/ 2162175 w 3198018"/>
              <a:gd name="connsiteY18" fmla="*/ 1666875 h 2012156"/>
              <a:gd name="connsiteX19" fmla="*/ 2162175 w 3198018"/>
              <a:gd name="connsiteY19" fmla="*/ 1638300 h 2012156"/>
              <a:gd name="connsiteX20" fmla="*/ 2097881 w 3198018"/>
              <a:gd name="connsiteY20" fmla="*/ 1638300 h 2012156"/>
              <a:gd name="connsiteX21" fmla="*/ 2097881 w 3198018"/>
              <a:gd name="connsiteY21" fmla="*/ 1616869 h 2012156"/>
              <a:gd name="connsiteX22" fmla="*/ 2059781 w 3198018"/>
              <a:gd name="connsiteY22" fmla="*/ 1616869 h 2012156"/>
              <a:gd name="connsiteX23" fmla="*/ 2059781 w 3198018"/>
              <a:gd name="connsiteY23" fmla="*/ 1585912 h 2012156"/>
              <a:gd name="connsiteX24" fmla="*/ 2005012 w 3198018"/>
              <a:gd name="connsiteY24" fmla="*/ 1585912 h 2012156"/>
              <a:gd name="connsiteX25" fmla="*/ 2005012 w 3198018"/>
              <a:gd name="connsiteY25" fmla="*/ 1538287 h 2012156"/>
              <a:gd name="connsiteX26" fmla="*/ 1926431 w 3198018"/>
              <a:gd name="connsiteY26" fmla="*/ 1538287 h 2012156"/>
              <a:gd name="connsiteX27" fmla="*/ 1926431 w 3198018"/>
              <a:gd name="connsiteY27" fmla="*/ 1524000 h 2012156"/>
              <a:gd name="connsiteX28" fmla="*/ 1897856 w 3198018"/>
              <a:gd name="connsiteY28" fmla="*/ 1524000 h 2012156"/>
              <a:gd name="connsiteX29" fmla="*/ 1897856 w 3198018"/>
              <a:gd name="connsiteY29" fmla="*/ 1524000 h 2012156"/>
              <a:gd name="connsiteX30" fmla="*/ 1888331 w 3198018"/>
              <a:gd name="connsiteY30" fmla="*/ 1514475 h 2012156"/>
              <a:gd name="connsiteX31" fmla="*/ 1888331 w 3198018"/>
              <a:gd name="connsiteY31" fmla="*/ 1502569 h 2012156"/>
              <a:gd name="connsiteX32" fmla="*/ 1864518 w 3198018"/>
              <a:gd name="connsiteY32" fmla="*/ 1502569 h 2012156"/>
              <a:gd name="connsiteX33" fmla="*/ 1864518 w 3198018"/>
              <a:gd name="connsiteY33" fmla="*/ 1488281 h 2012156"/>
              <a:gd name="connsiteX34" fmla="*/ 1838325 w 3198018"/>
              <a:gd name="connsiteY34" fmla="*/ 1488281 h 2012156"/>
              <a:gd name="connsiteX35" fmla="*/ 1838325 w 3198018"/>
              <a:gd name="connsiteY35" fmla="*/ 1440656 h 2012156"/>
              <a:gd name="connsiteX36" fmla="*/ 1795462 w 3198018"/>
              <a:gd name="connsiteY36" fmla="*/ 1440656 h 2012156"/>
              <a:gd name="connsiteX37" fmla="*/ 1795462 w 3198018"/>
              <a:gd name="connsiteY37" fmla="*/ 1421606 h 2012156"/>
              <a:gd name="connsiteX38" fmla="*/ 1757362 w 3198018"/>
              <a:gd name="connsiteY38" fmla="*/ 1421606 h 2012156"/>
              <a:gd name="connsiteX39" fmla="*/ 1757362 w 3198018"/>
              <a:gd name="connsiteY39" fmla="*/ 1378744 h 2012156"/>
              <a:gd name="connsiteX40" fmla="*/ 1709737 w 3198018"/>
              <a:gd name="connsiteY40" fmla="*/ 1378744 h 2012156"/>
              <a:gd name="connsiteX41" fmla="*/ 1709737 w 3198018"/>
              <a:gd name="connsiteY41" fmla="*/ 1364456 h 2012156"/>
              <a:gd name="connsiteX42" fmla="*/ 1662112 w 3198018"/>
              <a:gd name="connsiteY42" fmla="*/ 1364456 h 2012156"/>
              <a:gd name="connsiteX43" fmla="*/ 1662112 w 3198018"/>
              <a:gd name="connsiteY43" fmla="*/ 1331119 h 2012156"/>
              <a:gd name="connsiteX44" fmla="*/ 1662112 w 3198018"/>
              <a:gd name="connsiteY44" fmla="*/ 1331119 h 2012156"/>
              <a:gd name="connsiteX45" fmla="*/ 1647825 w 3198018"/>
              <a:gd name="connsiteY45" fmla="*/ 1314450 h 2012156"/>
              <a:gd name="connsiteX46" fmla="*/ 1645443 w 3198018"/>
              <a:gd name="connsiteY46" fmla="*/ 1304925 h 2012156"/>
              <a:gd name="connsiteX47" fmla="*/ 1638300 w 3198018"/>
              <a:gd name="connsiteY47" fmla="*/ 1302544 h 2012156"/>
              <a:gd name="connsiteX48" fmla="*/ 1626393 w 3198018"/>
              <a:gd name="connsiteY48" fmla="*/ 1300162 h 2012156"/>
              <a:gd name="connsiteX49" fmla="*/ 1626393 w 3198018"/>
              <a:gd name="connsiteY49" fmla="*/ 1285875 h 2012156"/>
              <a:gd name="connsiteX50" fmla="*/ 1619250 w 3198018"/>
              <a:gd name="connsiteY50" fmla="*/ 1283494 h 2012156"/>
              <a:gd name="connsiteX51" fmla="*/ 1616868 w 3198018"/>
              <a:gd name="connsiteY51" fmla="*/ 1276350 h 2012156"/>
              <a:gd name="connsiteX52" fmla="*/ 1609725 w 3198018"/>
              <a:gd name="connsiteY52" fmla="*/ 1271587 h 2012156"/>
              <a:gd name="connsiteX53" fmla="*/ 1602581 w 3198018"/>
              <a:gd name="connsiteY53" fmla="*/ 1264444 h 2012156"/>
              <a:gd name="connsiteX54" fmla="*/ 1590675 w 3198018"/>
              <a:gd name="connsiteY54" fmla="*/ 1245394 h 2012156"/>
              <a:gd name="connsiteX55" fmla="*/ 1588293 w 3198018"/>
              <a:gd name="connsiteY55" fmla="*/ 1238250 h 2012156"/>
              <a:gd name="connsiteX56" fmla="*/ 1585912 w 3198018"/>
              <a:gd name="connsiteY56" fmla="*/ 1226344 h 2012156"/>
              <a:gd name="connsiteX57" fmla="*/ 1578768 w 3198018"/>
              <a:gd name="connsiteY57" fmla="*/ 1231106 h 2012156"/>
              <a:gd name="connsiteX58" fmla="*/ 1571625 w 3198018"/>
              <a:gd name="connsiteY58" fmla="*/ 1228725 h 2012156"/>
              <a:gd name="connsiteX59" fmla="*/ 1569243 w 3198018"/>
              <a:gd name="connsiteY59" fmla="*/ 1216819 h 2012156"/>
              <a:gd name="connsiteX60" fmla="*/ 1564481 w 3198018"/>
              <a:gd name="connsiteY60" fmla="*/ 1209675 h 2012156"/>
              <a:gd name="connsiteX61" fmla="*/ 1562100 w 3198018"/>
              <a:gd name="connsiteY61" fmla="*/ 1195387 h 2012156"/>
              <a:gd name="connsiteX62" fmla="*/ 1557337 w 3198018"/>
              <a:gd name="connsiteY62" fmla="*/ 1188244 h 2012156"/>
              <a:gd name="connsiteX63" fmla="*/ 1538287 w 3198018"/>
              <a:gd name="connsiteY63" fmla="*/ 1183481 h 2012156"/>
              <a:gd name="connsiteX64" fmla="*/ 1531143 w 3198018"/>
              <a:gd name="connsiteY64" fmla="*/ 1178719 h 2012156"/>
              <a:gd name="connsiteX65" fmla="*/ 1524000 w 3198018"/>
              <a:gd name="connsiteY65" fmla="*/ 1176337 h 2012156"/>
              <a:gd name="connsiteX66" fmla="*/ 1514475 w 3198018"/>
              <a:gd name="connsiteY66" fmla="*/ 1169194 h 2012156"/>
              <a:gd name="connsiteX67" fmla="*/ 1497806 w 3198018"/>
              <a:gd name="connsiteY67" fmla="*/ 1166812 h 2012156"/>
              <a:gd name="connsiteX68" fmla="*/ 1493043 w 3198018"/>
              <a:gd name="connsiteY68" fmla="*/ 1159669 h 2012156"/>
              <a:gd name="connsiteX69" fmla="*/ 1495425 w 3198018"/>
              <a:gd name="connsiteY69" fmla="*/ 1147762 h 2012156"/>
              <a:gd name="connsiteX70" fmla="*/ 1497806 w 3198018"/>
              <a:gd name="connsiteY70" fmla="*/ 1140619 h 2012156"/>
              <a:gd name="connsiteX71" fmla="*/ 1488281 w 3198018"/>
              <a:gd name="connsiteY71" fmla="*/ 1135856 h 2012156"/>
              <a:gd name="connsiteX72" fmla="*/ 1402556 w 3198018"/>
              <a:gd name="connsiteY72" fmla="*/ 1133475 h 2012156"/>
              <a:gd name="connsiteX73" fmla="*/ 1409700 w 3198018"/>
              <a:gd name="connsiteY73" fmla="*/ 1126331 h 2012156"/>
              <a:gd name="connsiteX74" fmla="*/ 1371600 w 3198018"/>
              <a:gd name="connsiteY74" fmla="*/ 1126331 h 2012156"/>
              <a:gd name="connsiteX75" fmla="*/ 1371600 w 3198018"/>
              <a:gd name="connsiteY75" fmla="*/ 1100137 h 2012156"/>
              <a:gd name="connsiteX76" fmla="*/ 1350168 w 3198018"/>
              <a:gd name="connsiteY76" fmla="*/ 1100137 h 2012156"/>
              <a:gd name="connsiteX77" fmla="*/ 1350168 w 3198018"/>
              <a:gd name="connsiteY77" fmla="*/ 1081087 h 2012156"/>
              <a:gd name="connsiteX78" fmla="*/ 1345406 w 3198018"/>
              <a:gd name="connsiteY78" fmla="*/ 1076325 h 2012156"/>
              <a:gd name="connsiteX79" fmla="*/ 1304925 w 3198018"/>
              <a:gd name="connsiteY79" fmla="*/ 1059656 h 2012156"/>
              <a:gd name="connsiteX80" fmla="*/ 1304925 w 3198018"/>
              <a:gd name="connsiteY80" fmla="*/ 1050131 h 2012156"/>
              <a:gd name="connsiteX81" fmla="*/ 1276350 w 3198018"/>
              <a:gd name="connsiteY81" fmla="*/ 1050131 h 2012156"/>
              <a:gd name="connsiteX82" fmla="*/ 1271587 w 3198018"/>
              <a:gd name="connsiteY82" fmla="*/ 1050131 h 2012156"/>
              <a:gd name="connsiteX83" fmla="*/ 1266825 w 3198018"/>
              <a:gd name="connsiteY83" fmla="*/ 1028700 h 2012156"/>
              <a:gd name="connsiteX84" fmla="*/ 1259681 w 3198018"/>
              <a:gd name="connsiteY84" fmla="*/ 1026319 h 2012156"/>
              <a:gd name="connsiteX85" fmla="*/ 1252537 w 3198018"/>
              <a:gd name="connsiteY85" fmla="*/ 1021556 h 2012156"/>
              <a:gd name="connsiteX86" fmla="*/ 1240631 w 3198018"/>
              <a:gd name="connsiteY86" fmla="*/ 1004887 h 2012156"/>
              <a:gd name="connsiteX87" fmla="*/ 1233487 w 3198018"/>
              <a:gd name="connsiteY87" fmla="*/ 990600 h 2012156"/>
              <a:gd name="connsiteX88" fmla="*/ 1231106 w 3198018"/>
              <a:gd name="connsiteY88" fmla="*/ 983456 h 2012156"/>
              <a:gd name="connsiteX89" fmla="*/ 1223962 w 3198018"/>
              <a:gd name="connsiteY89" fmla="*/ 981075 h 2012156"/>
              <a:gd name="connsiteX90" fmla="*/ 1219200 w 3198018"/>
              <a:gd name="connsiteY90" fmla="*/ 971550 h 2012156"/>
              <a:gd name="connsiteX91" fmla="*/ 1190625 w 3198018"/>
              <a:gd name="connsiteY91" fmla="*/ 971550 h 2012156"/>
              <a:gd name="connsiteX92" fmla="*/ 1190625 w 3198018"/>
              <a:gd name="connsiteY92" fmla="*/ 947737 h 2012156"/>
              <a:gd name="connsiteX93" fmla="*/ 1173956 w 3198018"/>
              <a:gd name="connsiteY93" fmla="*/ 933450 h 2012156"/>
              <a:gd name="connsiteX94" fmla="*/ 1162050 w 3198018"/>
              <a:gd name="connsiteY94" fmla="*/ 907256 h 2012156"/>
              <a:gd name="connsiteX95" fmla="*/ 1154906 w 3198018"/>
              <a:gd name="connsiteY95" fmla="*/ 904875 h 2012156"/>
              <a:gd name="connsiteX96" fmla="*/ 1140618 w 3198018"/>
              <a:gd name="connsiteY96" fmla="*/ 902494 h 2012156"/>
              <a:gd name="connsiteX97" fmla="*/ 1131093 w 3198018"/>
              <a:gd name="connsiteY97" fmla="*/ 900112 h 2012156"/>
              <a:gd name="connsiteX98" fmla="*/ 1121568 w 3198018"/>
              <a:gd name="connsiteY98" fmla="*/ 888206 h 2012156"/>
              <a:gd name="connsiteX99" fmla="*/ 1107281 w 3198018"/>
              <a:gd name="connsiteY99" fmla="*/ 883444 h 2012156"/>
              <a:gd name="connsiteX100" fmla="*/ 1092993 w 3198018"/>
              <a:gd name="connsiteY100" fmla="*/ 873919 h 2012156"/>
              <a:gd name="connsiteX101" fmla="*/ 1088231 w 3198018"/>
              <a:gd name="connsiteY101" fmla="*/ 866775 h 2012156"/>
              <a:gd name="connsiteX102" fmla="*/ 1073943 w 3198018"/>
              <a:gd name="connsiteY102" fmla="*/ 862012 h 2012156"/>
              <a:gd name="connsiteX103" fmla="*/ 1066800 w 3198018"/>
              <a:gd name="connsiteY103" fmla="*/ 857250 h 2012156"/>
              <a:gd name="connsiteX104" fmla="*/ 1057275 w 3198018"/>
              <a:gd name="connsiteY104" fmla="*/ 857250 h 2012156"/>
              <a:gd name="connsiteX105" fmla="*/ 1057275 w 3198018"/>
              <a:gd name="connsiteY105" fmla="*/ 821531 h 2012156"/>
              <a:gd name="connsiteX106" fmla="*/ 1045368 w 3198018"/>
              <a:gd name="connsiteY106" fmla="*/ 816769 h 2012156"/>
              <a:gd name="connsiteX107" fmla="*/ 1031081 w 3198018"/>
              <a:gd name="connsiteY107" fmla="*/ 792956 h 2012156"/>
              <a:gd name="connsiteX108" fmla="*/ 1033462 w 3198018"/>
              <a:gd name="connsiteY108" fmla="*/ 785812 h 2012156"/>
              <a:gd name="connsiteX109" fmla="*/ 1031081 w 3198018"/>
              <a:gd name="connsiteY109" fmla="*/ 778669 h 2012156"/>
              <a:gd name="connsiteX110" fmla="*/ 1023937 w 3198018"/>
              <a:gd name="connsiteY110" fmla="*/ 769144 h 2012156"/>
              <a:gd name="connsiteX111" fmla="*/ 995362 w 3198018"/>
              <a:gd name="connsiteY111" fmla="*/ 769144 h 2012156"/>
              <a:gd name="connsiteX112" fmla="*/ 995362 w 3198018"/>
              <a:gd name="connsiteY112" fmla="*/ 735806 h 2012156"/>
              <a:gd name="connsiteX113" fmla="*/ 957262 w 3198018"/>
              <a:gd name="connsiteY113" fmla="*/ 735806 h 2012156"/>
              <a:gd name="connsiteX114" fmla="*/ 957262 w 3198018"/>
              <a:gd name="connsiteY114" fmla="*/ 709612 h 2012156"/>
              <a:gd name="connsiteX115" fmla="*/ 950118 w 3198018"/>
              <a:gd name="connsiteY115" fmla="*/ 702468 h 2012156"/>
              <a:gd name="connsiteX116" fmla="*/ 952500 w 3198018"/>
              <a:gd name="connsiteY116" fmla="*/ 702469 h 2012156"/>
              <a:gd name="connsiteX117" fmla="*/ 940593 w 3198018"/>
              <a:gd name="connsiteY117" fmla="*/ 669131 h 2012156"/>
              <a:gd name="connsiteX118" fmla="*/ 938212 w 3198018"/>
              <a:gd name="connsiteY118" fmla="*/ 661987 h 2012156"/>
              <a:gd name="connsiteX119" fmla="*/ 942975 w 3198018"/>
              <a:gd name="connsiteY119" fmla="*/ 654844 h 2012156"/>
              <a:gd name="connsiteX120" fmla="*/ 940593 w 3198018"/>
              <a:gd name="connsiteY120" fmla="*/ 647700 h 2012156"/>
              <a:gd name="connsiteX121" fmla="*/ 935831 w 3198018"/>
              <a:gd name="connsiteY121" fmla="*/ 640556 h 2012156"/>
              <a:gd name="connsiteX122" fmla="*/ 921543 w 3198018"/>
              <a:gd name="connsiteY122" fmla="*/ 633412 h 2012156"/>
              <a:gd name="connsiteX123" fmla="*/ 919162 w 3198018"/>
              <a:gd name="connsiteY123" fmla="*/ 604837 h 2012156"/>
              <a:gd name="connsiteX124" fmla="*/ 916781 w 3198018"/>
              <a:gd name="connsiteY124" fmla="*/ 588169 h 2012156"/>
              <a:gd name="connsiteX125" fmla="*/ 909637 w 3198018"/>
              <a:gd name="connsiteY125" fmla="*/ 583406 h 2012156"/>
              <a:gd name="connsiteX126" fmla="*/ 909637 w 3198018"/>
              <a:gd name="connsiteY126" fmla="*/ 571500 h 2012156"/>
              <a:gd name="connsiteX127" fmla="*/ 890587 w 3198018"/>
              <a:gd name="connsiteY127" fmla="*/ 571500 h 2012156"/>
              <a:gd name="connsiteX128" fmla="*/ 890587 w 3198018"/>
              <a:gd name="connsiteY128" fmla="*/ 552450 h 2012156"/>
              <a:gd name="connsiteX129" fmla="*/ 854868 w 3198018"/>
              <a:gd name="connsiteY129" fmla="*/ 552450 h 2012156"/>
              <a:gd name="connsiteX130" fmla="*/ 854868 w 3198018"/>
              <a:gd name="connsiteY130" fmla="*/ 516731 h 2012156"/>
              <a:gd name="connsiteX131" fmla="*/ 833437 w 3198018"/>
              <a:gd name="connsiteY131" fmla="*/ 507206 h 2012156"/>
              <a:gd name="connsiteX132" fmla="*/ 823912 w 3198018"/>
              <a:gd name="connsiteY132" fmla="*/ 490537 h 2012156"/>
              <a:gd name="connsiteX133" fmla="*/ 819150 w 3198018"/>
              <a:gd name="connsiteY133" fmla="*/ 483394 h 2012156"/>
              <a:gd name="connsiteX134" fmla="*/ 816768 w 3198018"/>
              <a:gd name="connsiteY134" fmla="*/ 476250 h 2012156"/>
              <a:gd name="connsiteX135" fmla="*/ 809625 w 3198018"/>
              <a:gd name="connsiteY135" fmla="*/ 473869 h 2012156"/>
              <a:gd name="connsiteX136" fmla="*/ 802481 w 3198018"/>
              <a:gd name="connsiteY136" fmla="*/ 469106 h 2012156"/>
              <a:gd name="connsiteX137" fmla="*/ 764381 w 3198018"/>
              <a:gd name="connsiteY137" fmla="*/ 464344 h 2012156"/>
              <a:gd name="connsiteX138" fmla="*/ 757237 w 3198018"/>
              <a:gd name="connsiteY138" fmla="*/ 459581 h 2012156"/>
              <a:gd name="connsiteX139" fmla="*/ 752475 w 3198018"/>
              <a:gd name="connsiteY139" fmla="*/ 452437 h 2012156"/>
              <a:gd name="connsiteX140" fmla="*/ 742950 w 3198018"/>
              <a:gd name="connsiteY140" fmla="*/ 450056 h 2012156"/>
              <a:gd name="connsiteX141" fmla="*/ 738187 w 3198018"/>
              <a:gd name="connsiteY141" fmla="*/ 442912 h 2012156"/>
              <a:gd name="connsiteX142" fmla="*/ 731043 w 3198018"/>
              <a:gd name="connsiteY142" fmla="*/ 440531 h 2012156"/>
              <a:gd name="connsiteX143" fmla="*/ 714375 w 3198018"/>
              <a:gd name="connsiteY143" fmla="*/ 438150 h 2012156"/>
              <a:gd name="connsiteX144" fmla="*/ 709612 w 3198018"/>
              <a:gd name="connsiteY144" fmla="*/ 431006 h 2012156"/>
              <a:gd name="connsiteX145" fmla="*/ 690562 w 3198018"/>
              <a:gd name="connsiteY145" fmla="*/ 426244 h 2012156"/>
              <a:gd name="connsiteX146" fmla="*/ 676275 w 3198018"/>
              <a:gd name="connsiteY146" fmla="*/ 416719 h 2012156"/>
              <a:gd name="connsiteX147" fmla="*/ 671512 w 3198018"/>
              <a:gd name="connsiteY147" fmla="*/ 409575 h 2012156"/>
              <a:gd name="connsiteX148" fmla="*/ 633412 w 3198018"/>
              <a:gd name="connsiteY148" fmla="*/ 409575 h 2012156"/>
              <a:gd name="connsiteX149" fmla="*/ 638175 w 3198018"/>
              <a:gd name="connsiteY149" fmla="*/ 395287 h 2012156"/>
              <a:gd name="connsiteX150" fmla="*/ 626268 w 3198018"/>
              <a:gd name="connsiteY150" fmla="*/ 378619 h 2012156"/>
              <a:gd name="connsiteX151" fmla="*/ 616743 w 3198018"/>
              <a:gd name="connsiteY151" fmla="*/ 366712 h 2012156"/>
              <a:gd name="connsiteX152" fmla="*/ 609600 w 3198018"/>
              <a:gd name="connsiteY152" fmla="*/ 347662 h 2012156"/>
              <a:gd name="connsiteX153" fmla="*/ 607218 w 3198018"/>
              <a:gd name="connsiteY153" fmla="*/ 338137 h 2012156"/>
              <a:gd name="connsiteX154" fmla="*/ 600075 w 3198018"/>
              <a:gd name="connsiteY154" fmla="*/ 328612 h 2012156"/>
              <a:gd name="connsiteX155" fmla="*/ 573881 w 3198018"/>
              <a:gd name="connsiteY155" fmla="*/ 328612 h 2012156"/>
              <a:gd name="connsiteX156" fmla="*/ 573881 w 3198018"/>
              <a:gd name="connsiteY156" fmla="*/ 316706 h 2012156"/>
              <a:gd name="connsiteX157" fmla="*/ 540543 w 3198018"/>
              <a:gd name="connsiteY157" fmla="*/ 316706 h 2012156"/>
              <a:gd name="connsiteX158" fmla="*/ 540543 w 3198018"/>
              <a:gd name="connsiteY158" fmla="*/ 290512 h 2012156"/>
              <a:gd name="connsiteX159" fmla="*/ 540543 w 3198018"/>
              <a:gd name="connsiteY159" fmla="*/ 290512 h 2012156"/>
              <a:gd name="connsiteX160" fmla="*/ 528637 w 3198018"/>
              <a:gd name="connsiteY160" fmla="*/ 278606 h 2012156"/>
              <a:gd name="connsiteX161" fmla="*/ 431006 w 3198018"/>
              <a:gd name="connsiteY161" fmla="*/ 278606 h 2012156"/>
              <a:gd name="connsiteX162" fmla="*/ 431006 w 3198018"/>
              <a:gd name="connsiteY162" fmla="*/ 245269 h 2012156"/>
              <a:gd name="connsiteX163" fmla="*/ 404812 w 3198018"/>
              <a:gd name="connsiteY163" fmla="*/ 245269 h 2012156"/>
              <a:gd name="connsiteX164" fmla="*/ 400050 w 3198018"/>
              <a:gd name="connsiteY164" fmla="*/ 242887 h 2012156"/>
              <a:gd name="connsiteX165" fmla="*/ 388143 w 3198018"/>
              <a:gd name="connsiteY165" fmla="*/ 226219 h 2012156"/>
              <a:gd name="connsiteX166" fmla="*/ 381000 w 3198018"/>
              <a:gd name="connsiteY166" fmla="*/ 223837 h 2012156"/>
              <a:gd name="connsiteX167" fmla="*/ 364331 w 3198018"/>
              <a:gd name="connsiteY167" fmla="*/ 219075 h 2012156"/>
              <a:gd name="connsiteX168" fmla="*/ 361950 w 3198018"/>
              <a:gd name="connsiteY168" fmla="*/ 202406 h 2012156"/>
              <a:gd name="connsiteX169" fmla="*/ 347662 w 3198018"/>
              <a:gd name="connsiteY169" fmla="*/ 207169 h 2012156"/>
              <a:gd name="connsiteX170" fmla="*/ 338137 w 3198018"/>
              <a:gd name="connsiteY170" fmla="*/ 192881 h 2012156"/>
              <a:gd name="connsiteX171" fmla="*/ 330993 w 3198018"/>
              <a:gd name="connsiteY171" fmla="*/ 188119 h 2012156"/>
              <a:gd name="connsiteX172" fmla="*/ 328612 w 3198018"/>
              <a:gd name="connsiteY172" fmla="*/ 180975 h 2012156"/>
              <a:gd name="connsiteX173" fmla="*/ 316706 w 3198018"/>
              <a:gd name="connsiteY173" fmla="*/ 166687 h 2012156"/>
              <a:gd name="connsiteX174" fmla="*/ 314325 w 3198018"/>
              <a:gd name="connsiteY174" fmla="*/ 159544 h 2012156"/>
              <a:gd name="connsiteX175" fmla="*/ 311943 w 3198018"/>
              <a:gd name="connsiteY175" fmla="*/ 142875 h 2012156"/>
              <a:gd name="connsiteX176" fmla="*/ 290512 w 3198018"/>
              <a:gd name="connsiteY176" fmla="*/ 140494 h 2012156"/>
              <a:gd name="connsiteX177" fmla="*/ 283368 w 3198018"/>
              <a:gd name="connsiteY177" fmla="*/ 138112 h 2012156"/>
              <a:gd name="connsiteX178" fmla="*/ 271462 w 3198018"/>
              <a:gd name="connsiteY178" fmla="*/ 135731 h 2012156"/>
              <a:gd name="connsiteX179" fmla="*/ 269081 w 3198018"/>
              <a:gd name="connsiteY179" fmla="*/ 128587 h 2012156"/>
              <a:gd name="connsiteX180" fmla="*/ 252412 w 3198018"/>
              <a:gd name="connsiteY180" fmla="*/ 123825 h 2012156"/>
              <a:gd name="connsiteX181" fmla="*/ 245268 w 3198018"/>
              <a:gd name="connsiteY181" fmla="*/ 109537 h 2012156"/>
              <a:gd name="connsiteX182" fmla="*/ 230981 w 3198018"/>
              <a:gd name="connsiteY182" fmla="*/ 104775 h 2012156"/>
              <a:gd name="connsiteX183" fmla="*/ 223837 w 3198018"/>
              <a:gd name="connsiteY183" fmla="*/ 95250 h 2012156"/>
              <a:gd name="connsiteX184" fmla="*/ 209550 w 3198018"/>
              <a:gd name="connsiteY184" fmla="*/ 90487 h 2012156"/>
              <a:gd name="connsiteX185" fmla="*/ 202406 w 3198018"/>
              <a:gd name="connsiteY185" fmla="*/ 76200 h 2012156"/>
              <a:gd name="connsiteX186" fmla="*/ 188118 w 3198018"/>
              <a:gd name="connsiteY186" fmla="*/ 71437 h 2012156"/>
              <a:gd name="connsiteX187" fmla="*/ 185737 w 3198018"/>
              <a:gd name="connsiteY187" fmla="*/ 64294 h 2012156"/>
              <a:gd name="connsiteX188" fmla="*/ 171450 w 3198018"/>
              <a:gd name="connsiteY188" fmla="*/ 66675 h 2012156"/>
              <a:gd name="connsiteX189" fmla="*/ 161925 w 3198018"/>
              <a:gd name="connsiteY189" fmla="*/ 45244 h 2012156"/>
              <a:gd name="connsiteX190" fmla="*/ 154781 w 3198018"/>
              <a:gd name="connsiteY190" fmla="*/ 42862 h 2012156"/>
              <a:gd name="connsiteX191" fmla="*/ 152400 w 3198018"/>
              <a:gd name="connsiteY191" fmla="*/ 33337 h 2012156"/>
              <a:gd name="connsiteX192" fmla="*/ 97631 w 3198018"/>
              <a:gd name="connsiteY192" fmla="*/ 33337 h 2012156"/>
              <a:gd name="connsiteX193" fmla="*/ 97631 w 3198018"/>
              <a:gd name="connsiteY193" fmla="*/ 11906 h 2012156"/>
              <a:gd name="connsiteX194" fmla="*/ 54768 w 3198018"/>
              <a:gd name="connsiteY194" fmla="*/ 11906 h 2012156"/>
              <a:gd name="connsiteX195" fmla="*/ 54768 w 3198018"/>
              <a:gd name="connsiteY195" fmla="*/ 0 h 2012156"/>
              <a:gd name="connsiteX196" fmla="*/ 0 w 3198018"/>
              <a:gd name="connsiteY196" fmla="*/ 0 h 201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3198018" h="2012156">
                <a:moveTo>
                  <a:pt x="3198018" y="2012156"/>
                </a:moveTo>
                <a:lnTo>
                  <a:pt x="2817018" y="2012156"/>
                </a:lnTo>
                <a:lnTo>
                  <a:pt x="2817018" y="1943100"/>
                </a:lnTo>
                <a:lnTo>
                  <a:pt x="2745581" y="1943100"/>
                </a:lnTo>
                <a:lnTo>
                  <a:pt x="2745581" y="1883569"/>
                </a:lnTo>
                <a:lnTo>
                  <a:pt x="2624137" y="1883569"/>
                </a:lnTo>
                <a:lnTo>
                  <a:pt x="2624137" y="1843087"/>
                </a:lnTo>
                <a:lnTo>
                  <a:pt x="2495550" y="1843087"/>
                </a:lnTo>
                <a:lnTo>
                  <a:pt x="2488406" y="1843087"/>
                </a:lnTo>
                <a:lnTo>
                  <a:pt x="2488406" y="1819275"/>
                </a:lnTo>
                <a:lnTo>
                  <a:pt x="2397918" y="1819275"/>
                </a:lnTo>
                <a:lnTo>
                  <a:pt x="2397918" y="1774031"/>
                </a:lnTo>
                <a:lnTo>
                  <a:pt x="2302668" y="1774031"/>
                </a:lnTo>
                <a:lnTo>
                  <a:pt x="2302668" y="1731169"/>
                </a:lnTo>
                <a:lnTo>
                  <a:pt x="2271712" y="1731169"/>
                </a:lnTo>
                <a:lnTo>
                  <a:pt x="2271712" y="1695450"/>
                </a:lnTo>
                <a:lnTo>
                  <a:pt x="2185987" y="1695450"/>
                </a:lnTo>
                <a:lnTo>
                  <a:pt x="2185987" y="1666875"/>
                </a:lnTo>
                <a:lnTo>
                  <a:pt x="2162175" y="1666875"/>
                </a:lnTo>
                <a:lnTo>
                  <a:pt x="2162175" y="1638300"/>
                </a:lnTo>
                <a:lnTo>
                  <a:pt x="2097881" y="1638300"/>
                </a:lnTo>
                <a:lnTo>
                  <a:pt x="2097881" y="1616869"/>
                </a:lnTo>
                <a:lnTo>
                  <a:pt x="2059781" y="1616869"/>
                </a:lnTo>
                <a:lnTo>
                  <a:pt x="2059781" y="1585912"/>
                </a:lnTo>
                <a:lnTo>
                  <a:pt x="2005012" y="1585912"/>
                </a:lnTo>
                <a:lnTo>
                  <a:pt x="2005012" y="1538287"/>
                </a:lnTo>
                <a:lnTo>
                  <a:pt x="1926431" y="1538287"/>
                </a:lnTo>
                <a:lnTo>
                  <a:pt x="1926431" y="1524000"/>
                </a:lnTo>
                <a:lnTo>
                  <a:pt x="1897856" y="1524000"/>
                </a:lnTo>
                <a:lnTo>
                  <a:pt x="1897856" y="1524000"/>
                </a:lnTo>
                <a:lnTo>
                  <a:pt x="1888331" y="1514475"/>
                </a:lnTo>
                <a:lnTo>
                  <a:pt x="1888331" y="1502569"/>
                </a:lnTo>
                <a:lnTo>
                  <a:pt x="1864518" y="1502569"/>
                </a:lnTo>
                <a:lnTo>
                  <a:pt x="1864518" y="1488281"/>
                </a:lnTo>
                <a:lnTo>
                  <a:pt x="1838325" y="1488281"/>
                </a:lnTo>
                <a:lnTo>
                  <a:pt x="1838325" y="1440656"/>
                </a:lnTo>
                <a:lnTo>
                  <a:pt x="1795462" y="1440656"/>
                </a:lnTo>
                <a:lnTo>
                  <a:pt x="1795462" y="1421606"/>
                </a:lnTo>
                <a:lnTo>
                  <a:pt x="1757362" y="1421606"/>
                </a:lnTo>
                <a:lnTo>
                  <a:pt x="1757362" y="1378744"/>
                </a:lnTo>
                <a:lnTo>
                  <a:pt x="1709737" y="1378744"/>
                </a:lnTo>
                <a:lnTo>
                  <a:pt x="1709737" y="1364456"/>
                </a:lnTo>
                <a:lnTo>
                  <a:pt x="1662112" y="1364456"/>
                </a:lnTo>
                <a:lnTo>
                  <a:pt x="1662112" y="1331119"/>
                </a:lnTo>
                <a:lnTo>
                  <a:pt x="1662112" y="1331119"/>
                </a:lnTo>
                <a:cubicBezTo>
                  <a:pt x="1657350" y="1325563"/>
                  <a:pt x="1651754" y="1320624"/>
                  <a:pt x="1647825" y="1314450"/>
                </a:cubicBezTo>
                <a:cubicBezTo>
                  <a:pt x="1646068" y="1311689"/>
                  <a:pt x="1647488" y="1307481"/>
                  <a:pt x="1645443" y="1304925"/>
                </a:cubicBezTo>
                <a:cubicBezTo>
                  <a:pt x="1643875" y="1302965"/>
                  <a:pt x="1640735" y="1303153"/>
                  <a:pt x="1638300" y="1302544"/>
                </a:cubicBezTo>
                <a:cubicBezTo>
                  <a:pt x="1634373" y="1301562"/>
                  <a:pt x="1630362" y="1300956"/>
                  <a:pt x="1626393" y="1300162"/>
                </a:cubicBezTo>
                <a:cubicBezTo>
                  <a:pt x="1627982" y="1295398"/>
                  <a:pt x="1631157" y="1290639"/>
                  <a:pt x="1626393" y="1285875"/>
                </a:cubicBezTo>
                <a:cubicBezTo>
                  <a:pt x="1624618" y="1284100"/>
                  <a:pt x="1621631" y="1284288"/>
                  <a:pt x="1619250" y="1283494"/>
                </a:cubicBezTo>
                <a:cubicBezTo>
                  <a:pt x="1618456" y="1281113"/>
                  <a:pt x="1618436" y="1278310"/>
                  <a:pt x="1616868" y="1276350"/>
                </a:cubicBezTo>
                <a:cubicBezTo>
                  <a:pt x="1615080" y="1274115"/>
                  <a:pt x="1611923" y="1273419"/>
                  <a:pt x="1609725" y="1271587"/>
                </a:cubicBezTo>
                <a:cubicBezTo>
                  <a:pt x="1607138" y="1269431"/>
                  <a:pt x="1604962" y="1266825"/>
                  <a:pt x="1602581" y="1264444"/>
                </a:cubicBezTo>
                <a:cubicBezTo>
                  <a:pt x="1596913" y="1247441"/>
                  <a:pt x="1601995" y="1252941"/>
                  <a:pt x="1590675" y="1245394"/>
                </a:cubicBezTo>
                <a:cubicBezTo>
                  <a:pt x="1589881" y="1243013"/>
                  <a:pt x="1588902" y="1240685"/>
                  <a:pt x="1588293" y="1238250"/>
                </a:cubicBezTo>
                <a:cubicBezTo>
                  <a:pt x="1587311" y="1234324"/>
                  <a:pt x="1589150" y="1228772"/>
                  <a:pt x="1585912" y="1226344"/>
                </a:cubicBezTo>
                <a:cubicBezTo>
                  <a:pt x="1583623" y="1224627"/>
                  <a:pt x="1581149" y="1229519"/>
                  <a:pt x="1578768" y="1231106"/>
                </a:cubicBezTo>
                <a:cubicBezTo>
                  <a:pt x="1576387" y="1230312"/>
                  <a:pt x="1573017" y="1230813"/>
                  <a:pt x="1571625" y="1228725"/>
                </a:cubicBezTo>
                <a:cubicBezTo>
                  <a:pt x="1569380" y="1225357"/>
                  <a:pt x="1570664" y="1220609"/>
                  <a:pt x="1569243" y="1216819"/>
                </a:cubicBezTo>
                <a:cubicBezTo>
                  <a:pt x="1568238" y="1214139"/>
                  <a:pt x="1566068" y="1212056"/>
                  <a:pt x="1564481" y="1209675"/>
                </a:cubicBezTo>
                <a:cubicBezTo>
                  <a:pt x="1563687" y="1204912"/>
                  <a:pt x="1563627" y="1199968"/>
                  <a:pt x="1562100" y="1195387"/>
                </a:cubicBezTo>
                <a:cubicBezTo>
                  <a:pt x="1561195" y="1192672"/>
                  <a:pt x="1559572" y="1190032"/>
                  <a:pt x="1557337" y="1188244"/>
                </a:cubicBezTo>
                <a:cubicBezTo>
                  <a:pt x="1554894" y="1186290"/>
                  <a:pt x="1538884" y="1183600"/>
                  <a:pt x="1538287" y="1183481"/>
                </a:cubicBezTo>
                <a:cubicBezTo>
                  <a:pt x="1535906" y="1181894"/>
                  <a:pt x="1533703" y="1179999"/>
                  <a:pt x="1531143" y="1178719"/>
                </a:cubicBezTo>
                <a:cubicBezTo>
                  <a:pt x="1528898" y="1177596"/>
                  <a:pt x="1526179" y="1177582"/>
                  <a:pt x="1524000" y="1176337"/>
                </a:cubicBezTo>
                <a:cubicBezTo>
                  <a:pt x="1520554" y="1174368"/>
                  <a:pt x="1517650" y="1171575"/>
                  <a:pt x="1514475" y="1169194"/>
                </a:cubicBezTo>
                <a:cubicBezTo>
                  <a:pt x="1509176" y="1153302"/>
                  <a:pt x="1517132" y="1169228"/>
                  <a:pt x="1497806" y="1166812"/>
                </a:cubicBezTo>
                <a:cubicBezTo>
                  <a:pt x="1494966" y="1166457"/>
                  <a:pt x="1494631" y="1162050"/>
                  <a:pt x="1493043" y="1159669"/>
                </a:cubicBezTo>
                <a:cubicBezTo>
                  <a:pt x="1493837" y="1155700"/>
                  <a:pt x="1494443" y="1151689"/>
                  <a:pt x="1495425" y="1147762"/>
                </a:cubicBezTo>
                <a:cubicBezTo>
                  <a:pt x="1496034" y="1145327"/>
                  <a:pt x="1499097" y="1142771"/>
                  <a:pt x="1497806" y="1140619"/>
                </a:cubicBezTo>
                <a:cubicBezTo>
                  <a:pt x="1495980" y="1137575"/>
                  <a:pt x="1491819" y="1136151"/>
                  <a:pt x="1488281" y="1135856"/>
                </a:cubicBezTo>
                <a:cubicBezTo>
                  <a:pt x="1458520" y="1133376"/>
                  <a:pt x="1431295" y="1133475"/>
                  <a:pt x="1402556" y="1133475"/>
                </a:cubicBezTo>
                <a:lnTo>
                  <a:pt x="1409700" y="1126331"/>
                </a:lnTo>
                <a:lnTo>
                  <a:pt x="1371600" y="1126331"/>
                </a:lnTo>
                <a:lnTo>
                  <a:pt x="1371600" y="1100137"/>
                </a:lnTo>
                <a:lnTo>
                  <a:pt x="1350168" y="1100137"/>
                </a:lnTo>
                <a:lnTo>
                  <a:pt x="1350168" y="1081087"/>
                </a:lnTo>
                <a:lnTo>
                  <a:pt x="1345406" y="1076325"/>
                </a:lnTo>
                <a:cubicBezTo>
                  <a:pt x="1317041" y="1056470"/>
                  <a:pt x="1331282" y="1059656"/>
                  <a:pt x="1304925" y="1059656"/>
                </a:cubicBezTo>
                <a:lnTo>
                  <a:pt x="1304925" y="1050131"/>
                </a:lnTo>
                <a:lnTo>
                  <a:pt x="1276350" y="1050131"/>
                </a:lnTo>
                <a:lnTo>
                  <a:pt x="1271587" y="1050131"/>
                </a:lnTo>
                <a:cubicBezTo>
                  <a:pt x="1270000" y="1042987"/>
                  <a:pt x="1270098" y="1035245"/>
                  <a:pt x="1266825" y="1028700"/>
                </a:cubicBezTo>
                <a:cubicBezTo>
                  <a:pt x="1265702" y="1026455"/>
                  <a:pt x="1261926" y="1027442"/>
                  <a:pt x="1259681" y="1026319"/>
                </a:cubicBezTo>
                <a:cubicBezTo>
                  <a:pt x="1257121" y="1025039"/>
                  <a:pt x="1254918" y="1023144"/>
                  <a:pt x="1252537" y="1021556"/>
                </a:cubicBezTo>
                <a:cubicBezTo>
                  <a:pt x="1246981" y="1004888"/>
                  <a:pt x="1252537" y="1008857"/>
                  <a:pt x="1240631" y="1004887"/>
                </a:cubicBezTo>
                <a:cubicBezTo>
                  <a:pt x="1234646" y="986931"/>
                  <a:pt x="1242721" y="1009067"/>
                  <a:pt x="1233487" y="990600"/>
                </a:cubicBezTo>
                <a:cubicBezTo>
                  <a:pt x="1232364" y="988355"/>
                  <a:pt x="1232881" y="985231"/>
                  <a:pt x="1231106" y="983456"/>
                </a:cubicBezTo>
                <a:cubicBezTo>
                  <a:pt x="1229331" y="981681"/>
                  <a:pt x="1226343" y="981869"/>
                  <a:pt x="1223962" y="981075"/>
                </a:cubicBezTo>
                <a:cubicBezTo>
                  <a:pt x="1218760" y="973271"/>
                  <a:pt x="1219200" y="976793"/>
                  <a:pt x="1219200" y="971550"/>
                </a:cubicBezTo>
                <a:lnTo>
                  <a:pt x="1190625" y="971550"/>
                </a:lnTo>
                <a:lnTo>
                  <a:pt x="1190625" y="947737"/>
                </a:lnTo>
                <a:cubicBezTo>
                  <a:pt x="1185069" y="942975"/>
                  <a:pt x="1178260" y="939368"/>
                  <a:pt x="1173956" y="933450"/>
                </a:cubicBezTo>
                <a:cubicBezTo>
                  <a:pt x="1167581" y="924684"/>
                  <a:pt x="1177882" y="912532"/>
                  <a:pt x="1162050" y="907256"/>
                </a:cubicBezTo>
                <a:cubicBezTo>
                  <a:pt x="1159669" y="906462"/>
                  <a:pt x="1157356" y="905419"/>
                  <a:pt x="1154906" y="904875"/>
                </a:cubicBezTo>
                <a:cubicBezTo>
                  <a:pt x="1150193" y="903828"/>
                  <a:pt x="1145353" y="903441"/>
                  <a:pt x="1140618" y="902494"/>
                </a:cubicBezTo>
                <a:cubicBezTo>
                  <a:pt x="1137409" y="901852"/>
                  <a:pt x="1134268" y="900906"/>
                  <a:pt x="1131093" y="900112"/>
                </a:cubicBezTo>
                <a:cubicBezTo>
                  <a:pt x="1128511" y="892366"/>
                  <a:pt x="1129997" y="891952"/>
                  <a:pt x="1121568" y="888206"/>
                </a:cubicBezTo>
                <a:cubicBezTo>
                  <a:pt x="1116981" y="886167"/>
                  <a:pt x="1107281" y="883444"/>
                  <a:pt x="1107281" y="883444"/>
                </a:cubicBezTo>
                <a:lnTo>
                  <a:pt x="1092993" y="873919"/>
                </a:lnTo>
                <a:cubicBezTo>
                  <a:pt x="1090612" y="872332"/>
                  <a:pt x="1090658" y="868292"/>
                  <a:pt x="1088231" y="866775"/>
                </a:cubicBezTo>
                <a:cubicBezTo>
                  <a:pt x="1083974" y="864114"/>
                  <a:pt x="1078120" y="864797"/>
                  <a:pt x="1073943" y="862012"/>
                </a:cubicBezTo>
                <a:cubicBezTo>
                  <a:pt x="1071562" y="860425"/>
                  <a:pt x="1069552" y="858036"/>
                  <a:pt x="1066800" y="857250"/>
                </a:cubicBezTo>
                <a:cubicBezTo>
                  <a:pt x="1063747" y="856378"/>
                  <a:pt x="1060450" y="857250"/>
                  <a:pt x="1057275" y="857250"/>
                </a:cubicBezTo>
                <a:lnTo>
                  <a:pt x="1057275" y="821531"/>
                </a:lnTo>
                <a:lnTo>
                  <a:pt x="1045368" y="816769"/>
                </a:lnTo>
                <a:cubicBezTo>
                  <a:pt x="1044353" y="815348"/>
                  <a:pt x="1031081" y="800222"/>
                  <a:pt x="1031081" y="792956"/>
                </a:cubicBezTo>
                <a:cubicBezTo>
                  <a:pt x="1031081" y="790446"/>
                  <a:pt x="1032668" y="788193"/>
                  <a:pt x="1033462" y="785812"/>
                </a:cubicBezTo>
                <a:cubicBezTo>
                  <a:pt x="1032668" y="783431"/>
                  <a:pt x="1032856" y="780444"/>
                  <a:pt x="1031081" y="778669"/>
                </a:cubicBezTo>
                <a:cubicBezTo>
                  <a:pt x="1021678" y="769266"/>
                  <a:pt x="1023937" y="784742"/>
                  <a:pt x="1023937" y="769144"/>
                </a:cubicBezTo>
                <a:lnTo>
                  <a:pt x="995362" y="769144"/>
                </a:lnTo>
                <a:lnTo>
                  <a:pt x="995362" y="735806"/>
                </a:lnTo>
                <a:lnTo>
                  <a:pt x="957262" y="735806"/>
                </a:lnTo>
                <a:lnTo>
                  <a:pt x="957262" y="709612"/>
                </a:lnTo>
                <a:lnTo>
                  <a:pt x="950118" y="702468"/>
                </a:lnTo>
                <a:lnTo>
                  <a:pt x="952500" y="702469"/>
                </a:lnTo>
                <a:cubicBezTo>
                  <a:pt x="943599" y="678734"/>
                  <a:pt x="947496" y="689841"/>
                  <a:pt x="940593" y="669131"/>
                </a:cubicBezTo>
                <a:lnTo>
                  <a:pt x="938212" y="661987"/>
                </a:lnTo>
                <a:cubicBezTo>
                  <a:pt x="939800" y="659606"/>
                  <a:pt x="942505" y="657667"/>
                  <a:pt x="942975" y="654844"/>
                </a:cubicBezTo>
                <a:cubicBezTo>
                  <a:pt x="943388" y="652368"/>
                  <a:pt x="941716" y="649945"/>
                  <a:pt x="940593" y="647700"/>
                </a:cubicBezTo>
                <a:cubicBezTo>
                  <a:pt x="939313" y="645140"/>
                  <a:pt x="937855" y="642580"/>
                  <a:pt x="935831" y="640556"/>
                </a:cubicBezTo>
                <a:cubicBezTo>
                  <a:pt x="931217" y="635942"/>
                  <a:pt x="927351" y="635349"/>
                  <a:pt x="921543" y="633412"/>
                </a:cubicBezTo>
                <a:cubicBezTo>
                  <a:pt x="911720" y="618678"/>
                  <a:pt x="919162" y="633159"/>
                  <a:pt x="919162" y="604837"/>
                </a:cubicBezTo>
                <a:cubicBezTo>
                  <a:pt x="919162" y="599225"/>
                  <a:pt x="919060" y="593298"/>
                  <a:pt x="916781" y="588169"/>
                </a:cubicBezTo>
                <a:cubicBezTo>
                  <a:pt x="915619" y="585554"/>
                  <a:pt x="910764" y="586037"/>
                  <a:pt x="909637" y="583406"/>
                </a:cubicBezTo>
                <a:cubicBezTo>
                  <a:pt x="908074" y="579758"/>
                  <a:pt x="909637" y="575469"/>
                  <a:pt x="909637" y="571500"/>
                </a:cubicBezTo>
                <a:lnTo>
                  <a:pt x="890587" y="571500"/>
                </a:lnTo>
                <a:lnTo>
                  <a:pt x="890587" y="552450"/>
                </a:lnTo>
                <a:lnTo>
                  <a:pt x="854868" y="552450"/>
                </a:lnTo>
                <a:lnTo>
                  <a:pt x="854868" y="516731"/>
                </a:lnTo>
                <a:cubicBezTo>
                  <a:pt x="847724" y="513556"/>
                  <a:pt x="839942" y="511542"/>
                  <a:pt x="833437" y="507206"/>
                </a:cubicBezTo>
                <a:cubicBezTo>
                  <a:pt x="824799" y="501447"/>
                  <a:pt x="827540" y="497794"/>
                  <a:pt x="823912" y="490537"/>
                </a:cubicBezTo>
                <a:cubicBezTo>
                  <a:pt x="822632" y="487977"/>
                  <a:pt x="820430" y="485953"/>
                  <a:pt x="819150" y="483394"/>
                </a:cubicBezTo>
                <a:cubicBezTo>
                  <a:pt x="818027" y="481149"/>
                  <a:pt x="818543" y="478025"/>
                  <a:pt x="816768" y="476250"/>
                </a:cubicBezTo>
                <a:cubicBezTo>
                  <a:pt x="814993" y="474475"/>
                  <a:pt x="812006" y="474663"/>
                  <a:pt x="809625" y="473869"/>
                </a:cubicBezTo>
                <a:cubicBezTo>
                  <a:pt x="807244" y="472281"/>
                  <a:pt x="805041" y="470386"/>
                  <a:pt x="802481" y="469106"/>
                </a:cubicBezTo>
                <a:cubicBezTo>
                  <a:pt x="792203" y="463967"/>
                  <a:pt x="770282" y="464798"/>
                  <a:pt x="764381" y="464344"/>
                </a:cubicBezTo>
                <a:cubicBezTo>
                  <a:pt x="762000" y="462756"/>
                  <a:pt x="759261" y="461605"/>
                  <a:pt x="757237" y="459581"/>
                </a:cubicBezTo>
                <a:cubicBezTo>
                  <a:pt x="755213" y="457557"/>
                  <a:pt x="754856" y="454025"/>
                  <a:pt x="752475" y="452437"/>
                </a:cubicBezTo>
                <a:cubicBezTo>
                  <a:pt x="749752" y="450622"/>
                  <a:pt x="746125" y="450850"/>
                  <a:pt x="742950" y="450056"/>
                </a:cubicBezTo>
                <a:cubicBezTo>
                  <a:pt x="741362" y="447675"/>
                  <a:pt x="740422" y="444700"/>
                  <a:pt x="738187" y="442912"/>
                </a:cubicBezTo>
                <a:cubicBezTo>
                  <a:pt x="736227" y="441344"/>
                  <a:pt x="733504" y="441023"/>
                  <a:pt x="731043" y="440531"/>
                </a:cubicBezTo>
                <a:cubicBezTo>
                  <a:pt x="725540" y="439430"/>
                  <a:pt x="719931" y="438944"/>
                  <a:pt x="714375" y="438150"/>
                </a:cubicBezTo>
                <a:cubicBezTo>
                  <a:pt x="712787" y="435769"/>
                  <a:pt x="712172" y="432286"/>
                  <a:pt x="709612" y="431006"/>
                </a:cubicBezTo>
                <a:cubicBezTo>
                  <a:pt x="703758" y="428079"/>
                  <a:pt x="690562" y="426244"/>
                  <a:pt x="690562" y="426244"/>
                </a:cubicBezTo>
                <a:lnTo>
                  <a:pt x="676275" y="416719"/>
                </a:lnTo>
                <a:cubicBezTo>
                  <a:pt x="673894" y="415131"/>
                  <a:pt x="671512" y="409575"/>
                  <a:pt x="671512" y="409575"/>
                </a:cubicBezTo>
                <a:lnTo>
                  <a:pt x="633412" y="409575"/>
                </a:lnTo>
                <a:lnTo>
                  <a:pt x="638175" y="395287"/>
                </a:lnTo>
                <a:cubicBezTo>
                  <a:pt x="634206" y="389731"/>
                  <a:pt x="629781" y="384474"/>
                  <a:pt x="626268" y="378619"/>
                </a:cubicBezTo>
                <a:cubicBezTo>
                  <a:pt x="618598" y="365837"/>
                  <a:pt x="630974" y="376200"/>
                  <a:pt x="616743" y="366712"/>
                </a:cubicBezTo>
                <a:cubicBezTo>
                  <a:pt x="610634" y="342272"/>
                  <a:pt x="618936" y="372556"/>
                  <a:pt x="609600" y="347662"/>
                </a:cubicBezTo>
                <a:cubicBezTo>
                  <a:pt x="608451" y="344598"/>
                  <a:pt x="608507" y="341145"/>
                  <a:pt x="607218" y="338137"/>
                </a:cubicBezTo>
                <a:cubicBezTo>
                  <a:pt x="605200" y="333428"/>
                  <a:pt x="603158" y="331697"/>
                  <a:pt x="600075" y="328612"/>
                </a:cubicBezTo>
                <a:lnTo>
                  <a:pt x="573881" y="328612"/>
                </a:lnTo>
                <a:lnTo>
                  <a:pt x="573881" y="316706"/>
                </a:lnTo>
                <a:lnTo>
                  <a:pt x="540543" y="316706"/>
                </a:lnTo>
                <a:lnTo>
                  <a:pt x="540543" y="290512"/>
                </a:lnTo>
                <a:lnTo>
                  <a:pt x="540543" y="290512"/>
                </a:lnTo>
                <a:lnTo>
                  <a:pt x="528637" y="278606"/>
                </a:lnTo>
                <a:lnTo>
                  <a:pt x="431006" y="278606"/>
                </a:lnTo>
                <a:lnTo>
                  <a:pt x="431006" y="245269"/>
                </a:lnTo>
                <a:lnTo>
                  <a:pt x="404812" y="245269"/>
                </a:lnTo>
                <a:lnTo>
                  <a:pt x="400050" y="242887"/>
                </a:lnTo>
                <a:cubicBezTo>
                  <a:pt x="396081" y="237331"/>
                  <a:pt x="392971" y="231047"/>
                  <a:pt x="388143" y="226219"/>
                </a:cubicBezTo>
                <a:cubicBezTo>
                  <a:pt x="386368" y="224444"/>
                  <a:pt x="383404" y="224558"/>
                  <a:pt x="381000" y="223837"/>
                </a:cubicBezTo>
                <a:cubicBezTo>
                  <a:pt x="375465" y="222176"/>
                  <a:pt x="369887" y="220662"/>
                  <a:pt x="364331" y="219075"/>
                </a:cubicBezTo>
                <a:cubicBezTo>
                  <a:pt x="363537" y="213519"/>
                  <a:pt x="366517" y="205668"/>
                  <a:pt x="361950" y="202406"/>
                </a:cubicBezTo>
                <a:cubicBezTo>
                  <a:pt x="357865" y="199488"/>
                  <a:pt x="347662" y="207169"/>
                  <a:pt x="347662" y="207169"/>
                </a:cubicBezTo>
                <a:cubicBezTo>
                  <a:pt x="332589" y="202143"/>
                  <a:pt x="347604" y="209447"/>
                  <a:pt x="338137" y="192881"/>
                </a:cubicBezTo>
                <a:cubicBezTo>
                  <a:pt x="336717" y="190396"/>
                  <a:pt x="333374" y="189706"/>
                  <a:pt x="330993" y="188119"/>
                </a:cubicBezTo>
                <a:cubicBezTo>
                  <a:pt x="330199" y="185738"/>
                  <a:pt x="329734" y="183220"/>
                  <a:pt x="328612" y="180975"/>
                </a:cubicBezTo>
                <a:cubicBezTo>
                  <a:pt x="325297" y="174343"/>
                  <a:pt x="321973" y="171954"/>
                  <a:pt x="316706" y="166687"/>
                </a:cubicBezTo>
                <a:cubicBezTo>
                  <a:pt x="315912" y="164306"/>
                  <a:pt x="314817" y="162005"/>
                  <a:pt x="314325" y="159544"/>
                </a:cubicBezTo>
                <a:cubicBezTo>
                  <a:pt x="313224" y="154040"/>
                  <a:pt x="316326" y="146381"/>
                  <a:pt x="311943" y="142875"/>
                </a:cubicBezTo>
                <a:cubicBezTo>
                  <a:pt x="306330" y="138385"/>
                  <a:pt x="297656" y="141288"/>
                  <a:pt x="290512" y="140494"/>
                </a:cubicBezTo>
                <a:cubicBezTo>
                  <a:pt x="288131" y="139700"/>
                  <a:pt x="285803" y="138721"/>
                  <a:pt x="283368" y="138112"/>
                </a:cubicBezTo>
                <a:cubicBezTo>
                  <a:pt x="279442" y="137130"/>
                  <a:pt x="274829" y="137976"/>
                  <a:pt x="271462" y="135731"/>
                </a:cubicBezTo>
                <a:cubicBezTo>
                  <a:pt x="269373" y="134339"/>
                  <a:pt x="270856" y="130362"/>
                  <a:pt x="269081" y="128587"/>
                </a:cubicBezTo>
                <a:cubicBezTo>
                  <a:pt x="267943" y="127449"/>
                  <a:pt x="252494" y="123846"/>
                  <a:pt x="252412" y="123825"/>
                </a:cubicBezTo>
                <a:cubicBezTo>
                  <a:pt x="251114" y="119932"/>
                  <a:pt x="249156" y="111967"/>
                  <a:pt x="245268" y="109537"/>
                </a:cubicBezTo>
                <a:cubicBezTo>
                  <a:pt x="241011" y="106876"/>
                  <a:pt x="230981" y="104775"/>
                  <a:pt x="230981" y="104775"/>
                </a:cubicBezTo>
                <a:cubicBezTo>
                  <a:pt x="228600" y="101600"/>
                  <a:pt x="227139" y="97452"/>
                  <a:pt x="223837" y="95250"/>
                </a:cubicBezTo>
                <a:cubicBezTo>
                  <a:pt x="219660" y="92465"/>
                  <a:pt x="209550" y="90487"/>
                  <a:pt x="209550" y="90487"/>
                </a:cubicBezTo>
                <a:cubicBezTo>
                  <a:pt x="208253" y="86596"/>
                  <a:pt x="206291" y="78628"/>
                  <a:pt x="202406" y="76200"/>
                </a:cubicBezTo>
                <a:cubicBezTo>
                  <a:pt x="198149" y="73539"/>
                  <a:pt x="188118" y="71437"/>
                  <a:pt x="188118" y="71437"/>
                </a:cubicBezTo>
                <a:cubicBezTo>
                  <a:pt x="187324" y="69056"/>
                  <a:pt x="187512" y="66069"/>
                  <a:pt x="185737" y="64294"/>
                </a:cubicBezTo>
                <a:cubicBezTo>
                  <a:pt x="179821" y="58378"/>
                  <a:pt x="176187" y="63517"/>
                  <a:pt x="171450" y="66675"/>
                </a:cubicBezTo>
                <a:cubicBezTo>
                  <a:pt x="169995" y="62310"/>
                  <a:pt x="167070" y="49360"/>
                  <a:pt x="161925" y="45244"/>
                </a:cubicBezTo>
                <a:cubicBezTo>
                  <a:pt x="159965" y="43676"/>
                  <a:pt x="157162" y="43656"/>
                  <a:pt x="154781" y="42862"/>
                </a:cubicBezTo>
                <a:cubicBezTo>
                  <a:pt x="152149" y="34966"/>
                  <a:pt x="152400" y="38229"/>
                  <a:pt x="152400" y="33337"/>
                </a:cubicBezTo>
                <a:lnTo>
                  <a:pt x="97631" y="33337"/>
                </a:lnTo>
                <a:lnTo>
                  <a:pt x="97631" y="11906"/>
                </a:lnTo>
                <a:lnTo>
                  <a:pt x="54768" y="11906"/>
                </a:lnTo>
                <a:lnTo>
                  <a:pt x="54768" y="0"/>
                </a:lnTo>
                <a:lnTo>
                  <a:pt x="0" y="0"/>
                </a:lnTo>
              </a:path>
            </a:pathLst>
          </a:custGeom>
          <a:noFill/>
          <a:ln w="28575" cmpd="sng">
            <a:solidFill>
              <a:srgbClr val="FF0000"/>
            </a:solidFill>
            <a:round/>
            <a:headEnd type="none" w="med" len="med"/>
            <a:tailEnd type="none" w="med" len="med"/>
          </a:ln>
          <a:effectLst/>
        </p:spPr>
        <p:txBody>
          <a:bodyPr vert="horz" wrap="square" lIns="91440" tIns="45720" rIns="91440" bIns="45720" numCol="1" anchor="t" anchorCtr="0" compatLnSpc="1">
            <a:prstTxWarp prst="textNoShape">
              <a:avLst/>
            </a:prstTxWarp>
          </a:bodyPr>
          <a:lstStyle/>
          <a:p>
            <a:pPr defTabSz="457200" fontAlgn="base">
              <a:spcBef>
                <a:spcPct val="0"/>
              </a:spcBef>
              <a:spcAft>
                <a:spcPct val="0"/>
              </a:spcAft>
            </a:pPr>
            <a:endParaRPr lang="en-US">
              <a:solidFill>
                <a:prstClr val="black"/>
              </a:solidFill>
              <a:cs typeface="Arial" charset="0"/>
            </a:endParaRPr>
          </a:p>
        </p:txBody>
      </p:sp>
      <p:grpSp>
        <p:nvGrpSpPr>
          <p:cNvPr id="431" name="Group 430"/>
          <p:cNvGrpSpPr/>
          <p:nvPr/>
        </p:nvGrpSpPr>
        <p:grpSpPr>
          <a:xfrm>
            <a:off x="2503488" y="2230797"/>
            <a:ext cx="46355" cy="37465"/>
            <a:chOff x="8437682" y="4125433"/>
            <a:chExt cx="37465" cy="37465"/>
          </a:xfrm>
        </p:grpSpPr>
        <p:cxnSp>
          <p:nvCxnSpPr>
            <p:cNvPr id="684" name="Straight Connector 683"/>
            <p:cNvCxnSpPr/>
            <p:nvPr/>
          </p:nvCxnSpPr>
          <p:spPr>
            <a:xfrm>
              <a:off x="8456415" y="4125433"/>
              <a:ext cx="0" cy="37465"/>
            </a:xfrm>
            <a:prstGeom prst="line">
              <a:avLst/>
            </a:prstGeom>
            <a:ln w="9525" cap="rnd">
              <a:solidFill>
                <a:srgbClr val="717073"/>
              </a:solidFill>
            </a:ln>
          </p:spPr>
          <p:style>
            <a:lnRef idx="1">
              <a:schemeClr val="accent1"/>
            </a:lnRef>
            <a:fillRef idx="0">
              <a:schemeClr val="accent1"/>
            </a:fillRef>
            <a:effectRef idx="0">
              <a:schemeClr val="accent1"/>
            </a:effectRef>
            <a:fontRef idx="minor">
              <a:schemeClr val="tx1"/>
            </a:fontRef>
          </p:style>
        </p:cxnSp>
        <p:cxnSp>
          <p:nvCxnSpPr>
            <p:cNvPr id="685" name="Straight Connector 684"/>
            <p:cNvCxnSpPr/>
            <p:nvPr/>
          </p:nvCxnSpPr>
          <p:spPr>
            <a:xfrm rot="16200000">
              <a:off x="8456415" y="4125433"/>
              <a:ext cx="0" cy="37465"/>
            </a:xfrm>
            <a:prstGeom prst="line">
              <a:avLst/>
            </a:prstGeom>
            <a:ln w="9525" cap="rnd">
              <a:solidFill>
                <a:srgbClr val="717073"/>
              </a:solidFill>
            </a:ln>
          </p:spPr>
          <p:style>
            <a:lnRef idx="1">
              <a:schemeClr val="accent1"/>
            </a:lnRef>
            <a:fillRef idx="0">
              <a:schemeClr val="accent1"/>
            </a:fillRef>
            <a:effectRef idx="0">
              <a:schemeClr val="accent1"/>
            </a:effectRef>
            <a:fontRef idx="minor">
              <a:schemeClr val="tx1"/>
            </a:fontRef>
          </p:style>
        </p:cxnSp>
      </p:grpSp>
      <p:grpSp>
        <p:nvGrpSpPr>
          <p:cNvPr id="1107" name="Group 1106"/>
          <p:cNvGrpSpPr/>
          <p:nvPr/>
        </p:nvGrpSpPr>
        <p:grpSpPr>
          <a:xfrm>
            <a:off x="2557224" y="2228262"/>
            <a:ext cx="46355" cy="37465"/>
            <a:chOff x="8437682" y="4125433"/>
            <a:chExt cx="37465" cy="37465"/>
          </a:xfrm>
        </p:grpSpPr>
        <p:cxnSp>
          <p:nvCxnSpPr>
            <p:cNvPr id="1108" name="Straight Connector 1107"/>
            <p:cNvCxnSpPr/>
            <p:nvPr/>
          </p:nvCxnSpPr>
          <p:spPr>
            <a:xfrm>
              <a:off x="8456415" y="4125433"/>
              <a:ext cx="0" cy="37465"/>
            </a:xfrm>
            <a:prstGeom prst="line">
              <a:avLst/>
            </a:prstGeom>
            <a:ln w="9525" cap="rnd">
              <a:solidFill>
                <a:srgbClr val="717073"/>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rot="16200000">
              <a:off x="8456415" y="4125433"/>
              <a:ext cx="0" cy="37465"/>
            </a:xfrm>
            <a:prstGeom prst="line">
              <a:avLst/>
            </a:prstGeom>
            <a:ln w="9525" cap="rnd">
              <a:solidFill>
                <a:srgbClr val="717073"/>
              </a:solidFill>
            </a:ln>
          </p:spPr>
          <p:style>
            <a:lnRef idx="1">
              <a:schemeClr val="accent1"/>
            </a:lnRef>
            <a:fillRef idx="0">
              <a:schemeClr val="accent1"/>
            </a:fillRef>
            <a:effectRef idx="0">
              <a:schemeClr val="accent1"/>
            </a:effectRef>
            <a:fontRef idx="minor">
              <a:schemeClr val="tx1"/>
            </a:fontRef>
          </p:style>
        </p:cxnSp>
      </p:grpSp>
      <p:grpSp>
        <p:nvGrpSpPr>
          <p:cNvPr id="1110" name="Group 1109"/>
          <p:cNvGrpSpPr/>
          <p:nvPr/>
        </p:nvGrpSpPr>
        <p:grpSpPr>
          <a:xfrm>
            <a:off x="2604277" y="2247305"/>
            <a:ext cx="46355" cy="37465"/>
            <a:chOff x="8437682" y="4125433"/>
            <a:chExt cx="37465" cy="37465"/>
          </a:xfrm>
        </p:grpSpPr>
        <p:cxnSp>
          <p:nvCxnSpPr>
            <p:cNvPr id="1111" name="Straight Connector 1110"/>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13" name="Group 1112"/>
          <p:cNvGrpSpPr/>
          <p:nvPr/>
        </p:nvGrpSpPr>
        <p:grpSpPr>
          <a:xfrm>
            <a:off x="2680620" y="2252196"/>
            <a:ext cx="46355" cy="37465"/>
            <a:chOff x="8437682" y="4125433"/>
            <a:chExt cx="37465" cy="37465"/>
          </a:xfrm>
        </p:grpSpPr>
        <p:cxnSp>
          <p:nvCxnSpPr>
            <p:cNvPr id="1114" name="Straight Connector 1113"/>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16" name="Group 1115"/>
          <p:cNvGrpSpPr/>
          <p:nvPr/>
        </p:nvGrpSpPr>
        <p:grpSpPr>
          <a:xfrm>
            <a:off x="2726976" y="2252196"/>
            <a:ext cx="46355" cy="37465"/>
            <a:chOff x="8437682" y="4125433"/>
            <a:chExt cx="37465" cy="37465"/>
          </a:xfrm>
        </p:grpSpPr>
        <p:cxnSp>
          <p:nvCxnSpPr>
            <p:cNvPr id="1117" name="Straight Connector 111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19" name="Group 1118"/>
          <p:cNvGrpSpPr/>
          <p:nvPr/>
        </p:nvGrpSpPr>
        <p:grpSpPr>
          <a:xfrm>
            <a:off x="2809180" y="2278462"/>
            <a:ext cx="46355" cy="37465"/>
            <a:chOff x="8437682" y="4125433"/>
            <a:chExt cx="37465" cy="37465"/>
          </a:xfrm>
        </p:grpSpPr>
        <p:cxnSp>
          <p:nvCxnSpPr>
            <p:cNvPr id="1120" name="Straight Connector 1119"/>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22" name="Group 1121"/>
          <p:cNvGrpSpPr/>
          <p:nvPr/>
        </p:nvGrpSpPr>
        <p:grpSpPr>
          <a:xfrm>
            <a:off x="2855536" y="2315927"/>
            <a:ext cx="46355" cy="37465"/>
            <a:chOff x="8437682" y="4125433"/>
            <a:chExt cx="37465" cy="37465"/>
          </a:xfrm>
        </p:grpSpPr>
        <p:cxnSp>
          <p:nvCxnSpPr>
            <p:cNvPr id="1123" name="Straight Connector 1122"/>
            <p:cNvCxnSpPr/>
            <p:nvPr/>
          </p:nvCxnSpPr>
          <p:spPr>
            <a:xfrm>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p:cNvCxnSpPr/>
            <p:nvPr/>
          </p:nvCxnSpPr>
          <p:spPr>
            <a:xfrm rot="16200000">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grpSp>
      <p:grpSp>
        <p:nvGrpSpPr>
          <p:cNvPr id="1125" name="Group 1124"/>
          <p:cNvGrpSpPr/>
          <p:nvPr/>
        </p:nvGrpSpPr>
        <p:grpSpPr>
          <a:xfrm>
            <a:off x="2631190" y="2266038"/>
            <a:ext cx="46355" cy="37465"/>
            <a:chOff x="8437682" y="4125433"/>
            <a:chExt cx="37465" cy="37465"/>
          </a:xfrm>
        </p:grpSpPr>
        <p:cxnSp>
          <p:nvCxnSpPr>
            <p:cNvPr id="1126" name="Straight Connector 1125"/>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28" name="Group 1127"/>
          <p:cNvGrpSpPr/>
          <p:nvPr/>
        </p:nvGrpSpPr>
        <p:grpSpPr>
          <a:xfrm>
            <a:off x="2680620" y="2265727"/>
            <a:ext cx="46355" cy="37465"/>
            <a:chOff x="8437682" y="4125433"/>
            <a:chExt cx="37465" cy="37465"/>
          </a:xfrm>
        </p:grpSpPr>
        <p:cxnSp>
          <p:nvCxnSpPr>
            <p:cNvPr id="1129" name="Straight Connector 1128"/>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31" name="Group 1130"/>
          <p:cNvGrpSpPr/>
          <p:nvPr/>
        </p:nvGrpSpPr>
        <p:grpSpPr>
          <a:xfrm>
            <a:off x="2974898" y="2450273"/>
            <a:ext cx="46355" cy="37465"/>
            <a:chOff x="8437682" y="4125433"/>
            <a:chExt cx="37465" cy="37465"/>
          </a:xfrm>
        </p:grpSpPr>
        <p:cxnSp>
          <p:nvCxnSpPr>
            <p:cNvPr id="1132" name="Straight Connector 1131"/>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34" name="Group 1133"/>
          <p:cNvGrpSpPr/>
          <p:nvPr/>
        </p:nvGrpSpPr>
        <p:grpSpPr>
          <a:xfrm>
            <a:off x="3043368" y="2489187"/>
            <a:ext cx="46355" cy="37465"/>
            <a:chOff x="8437682" y="4125433"/>
            <a:chExt cx="37465" cy="37465"/>
          </a:xfrm>
        </p:grpSpPr>
        <p:cxnSp>
          <p:nvCxnSpPr>
            <p:cNvPr id="1135" name="Straight Connector 1134"/>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37" name="Group 1136"/>
          <p:cNvGrpSpPr/>
          <p:nvPr/>
        </p:nvGrpSpPr>
        <p:grpSpPr>
          <a:xfrm>
            <a:off x="3078553" y="2501228"/>
            <a:ext cx="46355" cy="37465"/>
            <a:chOff x="8437682" y="4125433"/>
            <a:chExt cx="37465" cy="37465"/>
          </a:xfrm>
        </p:grpSpPr>
        <p:cxnSp>
          <p:nvCxnSpPr>
            <p:cNvPr id="1138" name="Straight Connector 1137"/>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40" name="Group 1139"/>
          <p:cNvGrpSpPr/>
          <p:nvPr/>
        </p:nvGrpSpPr>
        <p:grpSpPr>
          <a:xfrm>
            <a:off x="3405720" y="2617779"/>
            <a:ext cx="46355" cy="37465"/>
            <a:chOff x="8437682" y="4125433"/>
            <a:chExt cx="37465" cy="37465"/>
          </a:xfrm>
        </p:grpSpPr>
        <p:cxnSp>
          <p:nvCxnSpPr>
            <p:cNvPr id="1141" name="Straight Connector 1140"/>
            <p:cNvCxnSpPr/>
            <p:nvPr/>
          </p:nvCxnSpPr>
          <p:spPr>
            <a:xfrm>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p:cNvCxnSpPr/>
            <p:nvPr/>
          </p:nvCxnSpPr>
          <p:spPr>
            <a:xfrm rot="16200000">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grpSp>
      <p:grpSp>
        <p:nvGrpSpPr>
          <p:cNvPr id="1143" name="Group 1142"/>
          <p:cNvGrpSpPr/>
          <p:nvPr/>
        </p:nvGrpSpPr>
        <p:grpSpPr>
          <a:xfrm>
            <a:off x="3944091" y="3152004"/>
            <a:ext cx="46355" cy="37465"/>
            <a:chOff x="8437682" y="4125433"/>
            <a:chExt cx="37465" cy="37465"/>
          </a:xfrm>
        </p:grpSpPr>
        <p:cxnSp>
          <p:nvCxnSpPr>
            <p:cNvPr id="1144" name="Straight Connector 1143"/>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46" name="Group 1145"/>
          <p:cNvGrpSpPr/>
          <p:nvPr/>
        </p:nvGrpSpPr>
        <p:grpSpPr>
          <a:xfrm>
            <a:off x="3978444" y="3192856"/>
            <a:ext cx="46355" cy="37465"/>
            <a:chOff x="8437682" y="4125433"/>
            <a:chExt cx="37465" cy="37465"/>
          </a:xfrm>
        </p:grpSpPr>
        <p:cxnSp>
          <p:nvCxnSpPr>
            <p:cNvPr id="1147" name="Straight Connector 1146"/>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49" name="Group 1148"/>
          <p:cNvGrpSpPr/>
          <p:nvPr/>
        </p:nvGrpSpPr>
        <p:grpSpPr>
          <a:xfrm>
            <a:off x="4443720" y="3444729"/>
            <a:ext cx="46355" cy="37465"/>
            <a:chOff x="8437682" y="4125433"/>
            <a:chExt cx="37465" cy="37465"/>
          </a:xfrm>
        </p:grpSpPr>
        <p:cxnSp>
          <p:nvCxnSpPr>
            <p:cNvPr id="1150" name="Straight Connector 1149"/>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52" name="Group 1151"/>
          <p:cNvGrpSpPr/>
          <p:nvPr/>
        </p:nvGrpSpPr>
        <p:grpSpPr>
          <a:xfrm>
            <a:off x="3730034" y="2809131"/>
            <a:ext cx="46355" cy="37465"/>
            <a:chOff x="8437682" y="4125433"/>
            <a:chExt cx="37465" cy="37465"/>
          </a:xfrm>
        </p:grpSpPr>
        <p:cxnSp>
          <p:nvCxnSpPr>
            <p:cNvPr id="1153" name="Straight Connector 1152"/>
            <p:cNvCxnSpPr/>
            <p:nvPr/>
          </p:nvCxnSpPr>
          <p:spPr>
            <a:xfrm>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p:cNvCxnSpPr/>
            <p:nvPr/>
          </p:nvCxnSpPr>
          <p:spPr>
            <a:xfrm rot="16200000">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grpSp>
      <p:grpSp>
        <p:nvGrpSpPr>
          <p:cNvPr id="1155" name="Group 1154"/>
          <p:cNvGrpSpPr/>
          <p:nvPr/>
        </p:nvGrpSpPr>
        <p:grpSpPr>
          <a:xfrm>
            <a:off x="3877152" y="2939883"/>
            <a:ext cx="46355" cy="37465"/>
            <a:chOff x="8437682" y="4125433"/>
            <a:chExt cx="37465" cy="37465"/>
          </a:xfrm>
        </p:grpSpPr>
        <p:cxnSp>
          <p:nvCxnSpPr>
            <p:cNvPr id="1156" name="Straight Connector 1155"/>
            <p:cNvCxnSpPr/>
            <p:nvPr/>
          </p:nvCxnSpPr>
          <p:spPr>
            <a:xfrm>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rot="16200000">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grpSp>
      <p:grpSp>
        <p:nvGrpSpPr>
          <p:cNvPr id="1158" name="Group 1157"/>
          <p:cNvGrpSpPr/>
          <p:nvPr/>
        </p:nvGrpSpPr>
        <p:grpSpPr>
          <a:xfrm>
            <a:off x="4305972" y="3269423"/>
            <a:ext cx="46355" cy="37465"/>
            <a:chOff x="8437682" y="4125433"/>
            <a:chExt cx="37465" cy="37465"/>
          </a:xfrm>
        </p:grpSpPr>
        <p:cxnSp>
          <p:nvCxnSpPr>
            <p:cNvPr id="1159" name="Straight Connector 1158"/>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61" name="Group 1160"/>
          <p:cNvGrpSpPr/>
          <p:nvPr/>
        </p:nvGrpSpPr>
        <p:grpSpPr>
          <a:xfrm>
            <a:off x="4336739" y="3293980"/>
            <a:ext cx="46355" cy="37465"/>
            <a:chOff x="8437682" y="4125433"/>
            <a:chExt cx="37465" cy="37465"/>
          </a:xfrm>
        </p:grpSpPr>
        <p:cxnSp>
          <p:nvCxnSpPr>
            <p:cNvPr id="1162" name="Straight Connector 1161"/>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64" name="Group 1163"/>
          <p:cNvGrpSpPr/>
          <p:nvPr/>
        </p:nvGrpSpPr>
        <p:grpSpPr>
          <a:xfrm>
            <a:off x="4495441" y="3383779"/>
            <a:ext cx="46355" cy="37465"/>
            <a:chOff x="8437682" y="4125433"/>
            <a:chExt cx="37465" cy="37465"/>
          </a:xfrm>
        </p:grpSpPr>
        <p:cxnSp>
          <p:nvCxnSpPr>
            <p:cNvPr id="1165" name="Straight Connector 1164"/>
            <p:cNvCxnSpPr/>
            <p:nvPr/>
          </p:nvCxnSpPr>
          <p:spPr>
            <a:xfrm>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rot="16200000">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grpSp>
      <p:grpSp>
        <p:nvGrpSpPr>
          <p:cNvPr id="1167" name="Group 1166"/>
          <p:cNvGrpSpPr/>
          <p:nvPr/>
        </p:nvGrpSpPr>
        <p:grpSpPr>
          <a:xfrm>
            <a:off x="4573188" y="3403120"/>
            <a:ext cx="46355" cy="37465"/>
            <a:chOff x="8437682" y="4125433"/>
            <a:chExt cx="37465" cy="37465"/>
          </a:xfrm>
        </p:grpSpPr>
        <p:cxnSp>
          <p:nvCxnSpPr>
            <p:cNvPr id="1168" name="Straight Connector 1167"/>
            <p:cNvCxnSpPr/>
            <p:nvPr/>
          </p:nvCxnSpPr>
          <p:spPr>
            <a:xfrm>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rot="16200000">
              <a:off x="8456415" y="4125433"/>
              <a:ext cx="0" cy="37465"/>
            </a:xfrm>
            <a:prstGeom prst="line">
              <a:avLst/>
            </a:prstGeom>
            <a:ln w="9525" cap="rnd">
              <a:solidFill>
                <a:srgbClr val="00B0F0"/>
              </a:solidFill>
            </a:ln>
          </p:spPr>
          <p:style>
            <a:lnRef idx="1">
              <a:schemeClr val="accent1"/>
            </a:lnRef>
            <a:fillRef idx="0">
              <a:schemeClr val="accent1"/>
            </a:fillRef>
            <a:effectRef idx="0">
              <a:schemeClr val="accent1"/>
            </a:effectRef>
            <a:fontRef idx="minor">
              <a:schemeClr val="tx1"/>
            </a:fontRef>
          </p:style>
        </p:cxnSp>
      </p:grpSp>
      <p:grpSp>
        <p:nvGrpSpPr>
          <p:cNvPr id="1170" name="Group 1169"/>
          <p:cNvGrpSpPr/>
          <p:nvPr/>
        </p:nvGrpSpPr>
        <p:grpSpPr>
          <a:xfrm>
            <a:off x="4660504" y="3448124"/>
            <a:ext cx="46355" cy="37465"/>
            <a:chOff x="8437682" y="4125433"/>
            <a:chExt cx="37465" cy="37465"/>
          </a:xfrm>
        </p:grpSpPr>
        <p:cxnSp>
          <p:nvCxnSpPr>
            <p:cNvPr id="1171" name="Straight Connector 1170"/>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73" name="Group 1172"/>
          <p:cNvGrpSpPr/>
          <p:nvPr/>
        </p:nvGrpSpPr>
        <p:grpSpPr>
          <a:xfrm>
            <a:off x="4854196" y="3533363"/>
            <a:ext cx="46355" cy="37465"/>
            <a:chOff x="8437682" y="4125433"/>
            <a:chExt cx="37465" cy="37465"/>
          </a:xfrm>
        </p:grpSpPr>
        <p:cxnSp>
          <p:nvCxnSpPr>
            <p:cNvPr id="1174" name="Straight Connector 1173"/>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76" name="Group 1175"/>
          <p:cNvGrpSpPr/>
          <p:nvPr/>
        </p:nvGrpSpPr>
        <p:grpSpPr>
          <a:xfrm>
            <a:off x="4690383" y="3478105"/>
            <a:ext cx="46355" cy="37465"/>
            <a:chOff x="8437682" y="4125433"/>
            <a:chExt cx="37465" cy="37465"/>
          </a:xfrm>
        </p:grpSpPr>
        <p:cxnSp>
          <p:nvCxnSpPr>
            <p:cNvPr id="1177" name="Straight Connector 117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78" name="Straight Connector 117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79" name="Group 1178"/>
          <p:cNvGrpSpPr/>
          <p:nvPr/>
        </p:nvGrpSpPr>
        <p:grpSpPr>
          <a:xfrm>
            <a:off x="4736739" y="3508657"/>
            <a:ext cx="46355" cy="37465"/>
            <a:chOff x="8437682" y="4125433"/>
            <a:chExt cx="37465" cy="37465"/>
          </a:xfrm>
        </p:grpSpPr>
        <p:cxnSp>
          <p:nvCxnSpPr>
            <p:cNvPr id="1180" name="Straight Connector 1179"/>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81" name="Straight Connector 1180"/>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82" name="Group 1181"/>
          <p:cNvGrpSpPr/>
          <p:nvPr/>
        </p:nvGrpSpPr>
        <p:grpSpPr>
          <a:xfrm>
            <a:off x="4730340" y="3501750"/>
            <a:ext cx="46355" cy="37465"/>
            <a:chOff x="8437682" y="4125433"/>
            <a:chExt cx="37465" cy="37465"/>
          </a:xfrm>
        </p:grpSpPr>
        <p:cxnSp>
          <p:nvCxnSpPr>
            <p:cNvPr id="1183" name="Straight Connector 1182"/>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84" name="Straight Connector 1183"/>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185" name="Group 1184"/>
          <p:cNvGrpSpPr/>
          <p:nvPr/>
        </p:nvGrpSpPr>
        <p:grpSpPr>
          <a:xfrm>
            <a:off x="4570704" y="3598332"/>
            <a:ext cx="46355" cy="37465"/>
            <a:chOff x="8437682" y="4125433"/>
            <a:chExt cx="37465" cy="37465"/>
          </a:xfrm>
        </p:grpSpPr>
        <p:cxnSp>
          <p:nvCxnSpPr>
            <p:cNvPr id="1186" name="Straight Connector 1185"/>
            <p:cNvCxnSpPr/>
            <p:nvPr/>
          </p:nvCxnSpPr>
          <p:spPr>
            <a:xfrm>
              <a:off x="8456415" y="4125433"/>
              <a:ext cx="0" cy="37465"/>
            </a:xfrm>
            <a:prstGeom prst="line">
              <a:avLst/>
            </a:prstGeom>
            <a:ln w="9525" cap="rnd">
              <a:solidFill>
                <a:srgbClr val="717073"/>
              </a:solidFill>
            </a:ln>
          </p:spPr>
          <p:style>
            <a:lnRef idx="1">
              <a:schemeClr val="accent1"/>
            </a:lnRef>
            <a:fillRef idx="0">
              <a:schemeClr val="accent1"/>
            </a:fillRef>
            <a:effectRef idx="0">
              <a:schemeClr val="accent1"/>
            </a:effectRef>
            <a:fontRef idx="minor">
              <a:schemeClr val="tx1"/>
            </a:fontRef>
          </p:style>
        </p:cxnSp>
        <p:cxnSp>
          <p:nvCxnSpPr>
            <p:cNvPr id="1187" name="Straight Connector 1186"/>
            <p:cNvCxnSpPr/>
            <p:nvPr/>
          </p:nvCxnSpPr>
          <p:spPr>
            <a:xfrm rot="16200000">
              <a:off x="8456415" y="4125433"/>
              <a:ext cx="0" cy="37465"/>
            </a:xfrm>
            <a:prstGeom prst="line">
              <a:avLst/>
            </a:prstGeom>
            <a:ln w="9525" cap="rnd">
              <a:solidFill>
                <a:srgbClr val="717073"/>
              </a:solidFill>
            </a:ln>
          </p:spPr>
          <p:style>
            <a:lnRef idx="1">
              <a:schemeClr val="accent1"/>
            </a:lnRef>
            <a:fillRef idx="0">
              <a:schemeClr val="accent1"/>
            </a:fillRef>
            <a:effectRef idx="0">
              <a:schemeClr val="accent1"/>
            </a:effectRef>
            <a:fontRef idx="minor">
              <a:schemeClr val="tx1"/>
            </a:fontRef>
          </p:style>
        </p:cxnSp>
      </p:grpSp>
      <p:grpSp>
        <p:nvGrpSpPr>
          <p:cNvPr id="1188" name="Group 1187"/>
          <p:cNvGrpSpPr/>
          <p:nvPr/>
        </p:nvGrpSpPr>
        <p:grpSpPr>
          <a:xfrm>
            <a:off x="4587984" y="3598332"/>
            <a:ext cx="46355" cy="37465"/>
            <a:chOff x="8437682" y="4125433"/>
            <a:chExt cx="37465" cy="37465"/>
          </a:xfrm>
        </p:grpSpPr>
        <p:cxnSp>
          <p:nvCxnSpPr>
            <p:cNvPr id="1189" name="Straight Connector 1188"/>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90" name="Straight Connector 1189"/>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91" name="Group 1190"/>
          <p:cNvGrpSpPr/>
          <p:nvPr/>
        </p:nvGrpSpPr>
        <p:grpSpPr>
          <a:xfrm>
            <a:off x="4686363" y="3656237"/>
            <a:ext cx="46355" cy="37465"/>
            <a:chOff x="8437682" y="4125433"/>
            <a:chExt cx="37465" cy="37465"/>
          </a:xfrm>
        </p:grpSpPr>
        <p:cxnSp>
          <p:nvCxnSpPr>
            <p:cNvPr id="1192" name="Straight Connector 1191"/>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93" name="Straight Connector 1192"/>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94" name="Group 1193"/>
          <p:cNvGrpSpPr/>
          <p:nvPr/>
        </p:nvGrpSpPr>
        <p:grpSpPr>
          <a:xfrm>
            <a:off x="4877376" y="3760909"/>
            <a:ext cx="46355" cy="37465"/>
            <a:chOff x="8437682" y="4125433"/>
            <a:chExt cx="37465" cy="37465"/>
          </a:xfrm>
        </p:grpSpPr>
        <p:cxnSp>
          <p:nvCxnSpPr>
            <p:cNvPr id="1195" name="Straight Connector 1194"/>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197" name="Group 1196"/>
          <p:cNvGrpSpPr/>
          <p:nvPr/>
        </p:nvGrpSpPr>
        <p:grpSpPr>
          <a:xfrm>
            <a:off x="4736739" y="3668182"/>
            <a:ext cx="46355" cy="37465"/>
            <a:chOff x="8437682" y="4125433"/>
            <a:chExt cx="37465" cy="37465"/>
          </a:xfrm>
        </p:grpSpPr>
        <p:cxnSp>
          <p:nvCxnSpPr>
            <p:cNvPr id="1198" name="Straight Connector 1197"/>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99" name="Straight Connector 1198"/>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00" name="Group 1199"/>
          <p:cNvGrpSpPr/>
          <p:nvPr/>
        </p:nvGrpSpPr>
        <p:grpSpPr>
          <a:xfrm>
            <a:off x="4957932" y="3770758"/>
            <a:ext cx="46355" cy="37465"/>
            <a:chOff x="8437682" y="4125433"/>
            <a:chExt cx="37465" cy="37465"/>
          </a:xfrm>
        </p:grpSpPr>
        <p:cxnSp>
          <p:nvCxnSpPr>
            <p:cNvPr id="1201" name="Straight Connector 1200"/>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02" name="Straight Connector 1201"/>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03" name="Group 1202"/>
          <p:cNvGrpSpPr/>
          <p:nvPr/>
        </p:nvGrpSpPr>
        <p:grpSpPr>
          <a:xfrm>
            <a:off x="4974924" y="3804163"/>
            <a:ext cx="46355" cy="37465"/>
            <a:chOff x="8437682" y="4125433"/>
            <a:chExt cx="37465" cy="37465"/>
          </a:xfrm>
        </p:grpSpPr>
        <p:cxnSp>
          <p:nvCxnSpPr>
            <p:cNvPr id="1204" name="Straight Connector 1203"/>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06" name="Group 1205"/>
          <p:cNvGrpSpPr/>
          <p:nvPr/>
        </p:nvGrpSpPr>
        <p:grpSpPr>
          <a:xfrm>
            <a:off x="6463768" y="4246216"/>
            <a:ext cx="46355" cy="37465"/>
            <a:chOff x="8437682" y="4125433"/>
            <a:chExt cx="37465" cy="37465"/>
          </a:xfrm>
        </p:grpSpPr>
        <p:cxnSp>
          <p:nvCxnSpPr>
            <p:cNvPr id="1207" name="Straight Connector 1206"/>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09" name="Group 1208"/>
          <p:cNvGrpSpPr/>
          <p:nvPr/>
        </p:nvGrpSpPr>
        <p:grpSpPr>
          <a:xfrm>
            <a:off x="6288876" y="4246216"/>
            <a:ext cx="46355" cy="37465"/>
            <a:chOff x="8437682" y="4125433"/>
            <a:chExt cx="37465" cy="37465"/>
          </a:xfrm>
        </p:grpSpPr>
        <p:cxnSp>
          <p:nvCxnSpPr>
            <p:cNvPr id="1210" name="Straight Connector 1209"/>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11" name="Straight Connector 1210"/>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12" name="Group 1211"/>
          <p:cNvGrpSpPr/>
          <p:nvPr/>
        </p:nvGrpSpPr>
        <p:grpSpPr>
          <a:xfrm>
            <a:off x="6212747" y="4246216"/>
            <a:ext cx="46355" cy="37465"/>
            <a:chOff x="8437682" y="4125433"/>
            <a:chExt cx="37465" cy="37465"/>
          </a:xfrm>
        </p:grpSpPr>
        <p:cxnSp>
          <p:nvCxnSpPr>
            <p:cNvPr id="1213" name="Straight Connector 1212"/>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14" name="Straight Connector 1213"/>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15" name="Group 1214"/>
          <p:cNvGrpSpPr/>
          <p:nvPr/>
        </p:nvGrpSpPr>
        <p:grpSpPr>
          <a:xfrm>
            <a:off x="6166392" y="4246216"/>
            <a:ext cx="46355" cy="37465"/>
            <a:chOff x="8437682" y="4125433"/>
            <a:chExt cx="37465" cy="37465"/>
          </a:xfrm>
        </p:grpSpPr>
        <p:cxnSp>
          <p:nvCxnSpPr>
            <p:cNvPr id="1216" name="Straight Connector 1215"/>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17" name="Straight Connector 1216"/>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18" name="Group 1217"/>
          <p:cNvGrpSpPr/>
          <p:nvPr/>
        </p:nvGrpSpPr>
        <p:grpSpPr>
          <a:xfrm>
            <a:off x="6068232" y="4246216"/>
            <a:ext cx="46355" cy="37465"/>
            <a:chOff x="8437682" y="4125433"/>
            <a:chExt cx="37465" cy="37465"/>
          </a:xfrm>
        </p:grpSpPr>
        <p:cxnSp>
          <p:nvCxnSpPr>
            <p:cNvPr id="1219" name="Straight Connector 1218"/>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20" name="Straight Connector 1219"/>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21" name="Group 1220"/>
          <p:cNvGrpSpPr/>
          <p:nvPr/>
        </p:nvGrpSpPr>
        <p:grpSpPr>
          <a:xfrm>
            <a:off x="6041368" y="4246216"/>
            <a:ext cx="46355" cy="37465"/>
            <a:chOff x="8437682" y="4125433"/>
            <a:chExt cx="37465" cy="37465"/>
          </a:xfrm>
        </p:grpSpPr>
        <p:cxnSp>
          <p:nvCxnSpPr>
            <p:cNvPr id="1222" name="Straight Connector 1221"/>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23" name="Straight Connector 1222"/>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24" name="Group 1223"/>
          <p:cNvGrpSpPr/>
          <p:nvPr/>
        </p:nvGrpSpPr>
        <p:grpSpPr>
          <a:xfrm>
            <a:off x="5004288" y="3818697"/>
            <a:ext cx="46355" cy="37465"/>
            <a:chOff x="8437682" y="4125433"/>
            <a:chExt cx="37465" cy="37465"/>
          </a:xfrm>
        </p:grpSpPr>
        <p:cxnSp>
          <p:nvCxnSpPr>
            <p:cNvPr id="1225" name="Straight Connector 1224"/>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26" name="Straight Connector 1225"/>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27" name="Group 1226"/>
          <p:cNvGrpSpPr/>
          <p:nvPr/>
        </p:nvGrpSpPr>
        <p:grpSpPr>
          <a:xfrm>
            <a:off x="5021868" y="3816571"/>
            <a:ext cx="46355" cy="37465"/>
            <a:chOff x="8437682" y="4125433"/>
            <a:chExt cx="37465" cy="37465"/>
          </a:xfrm>
        </p:grpSpPr>
        <p:cxnSp>
          <p:nvCxnSpPr>
            <p:cNvPr id="1228" name="Straight Connector 1227"/>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29" name="Straight Connector 1228"/>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30" name="Group 1229"/>
          <p:cNvGrpSpPr/>
          <p:nvPr/>
        </p:nvGrpSpPr>
        <p:grpSpPr>
          <a:xfrm>
            <a:off x="5057124" y="3814446"/>
            <a:ext cx="46355" cy="37465"/>
            <a:chOff x="8437682" y="4125433"/>
            <a:chExt cx="37465" cy="37465"/>
          </a:xfrm>
        </p:grpSpPr>
        <p:cxnSp>
          <p:nvCxnSpPr>
            <p:cNvPr id="1231" name="Straight Connector 1230"/>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32" name="Straight Connector 1231"/>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33" name="Group 1232"/>
          <p:cNvGrpSpPr/>
          <p:nvPr/>
        </p:nvGrpSpPr>
        <p:grpSpPr>
          <a:xfrm>
            <a:off x="5065862" y="3848027"/>
            <a:ext cx="46355" cy="37465"/>
            <a:chOff x="8437682" y="4125433"/>
            <a:chExt cx="37465" cy="37465"/>
          </a:xfrm>
        </p:grpSpPr>
        <p:cxnSp>
          <p:nvCxnSpPr>
            <p:cNvPr id="1234" name="Straight Connector 1233"/>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35" name="Straight Connector 1234"/>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36" name="Group 1235"/>
          <p:cNvGrpSpPr/>
          <p:nvPr/>
        </p:nvGrpSpPr>
        <p:grpSpPr>
          <a:xfrm>
            <a:off x="5104068" y="3860189"/>
            <a:ext cx="46355" cy="37465"/>
            <a:chOff x="8437682" y="4125433"/>
            <a:chExt cx="37465" cy="37465"/>
          </a:xfrm>
        </p:grpSpPr>
        <p:cxnSp>
          <p:nvCxnSpPr>
            <p:cNvPr id="1237" name="Straight Connector 1236"/>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38" name="Straight Connector 1237"/>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39" name="Group 1238"/>
          <p:cNvGrpSpPr/>
          <p:nvPr/>
        </p:nvGrpSpPr>
        <p:grpSpPr>
          <a:xfrm>
            <a:off x="5130483" y="3877103"/>
            <a:ext cx="46355" cy="37465"/>
            <a:chOff x="8437682" y="4125433"/>
            <a:chExt cx="37465" cy="37465"/>
          </a:xfrm>
        </p:grpSpPr>
        <p:cxnSp>
          <p:nvCxnSpPr>
            <p:cNvPr id="1240" name="Straight Connector 1239"/>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1" name="Straight Connector 1240"/>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42" name="Group 1241"/>
          <p:cNvGrpSpPr/>
          <p:nvPr/>
        </p:nvGrpSpPr>
        <p:grpSpPr>
          <a:xfrm>
            <a:off x="5139228" y="3872597"/>
            <a:ext cx="46355" cy="37465"/>
            <a:chOff x="8437682" y="4125433"/>
            <a:chExt cx="37465" cy="37465"/>
          </a:xfrm>
        </p:grpSpPr>
        <p:cxnSp>
          <p:nvCxnSpPr>
            <p:cNvPr id="1243" name="Straight Connector 1242"/>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45" name="Group 1244"/>
          <p:cNvGrpSpPr/>
          <p:nvPr/>
        </p:nvGrpSpPr>
        <p:grpSpPr>
          <a:xfrm>
            <a:off x="5162700" y="3875224"/>
            <a:ext cx="46355" cy="37465"/>
            <a:chOff x="8437682" y="4125433"/>
            <a:chExt cx="37465" cy="37465"/>
          </a:xfrm>
        </p:grpSpPr>
        <p:cxnSp>
          <p:nvCxnSpPr>
            <p:cNvPr id="1246" name="Straight Connector 1245"/>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48" name="Group 1247"/>
          <p:cNvGrpSpPr/>
          <p:nvPr/>
        </p:nvGrpSpPr>
        <p:grpSpPr>
          <a:xfrm>
            <a:off x="5186172" y="3877861"/>
            <a:ext cx="46355" cy="37465"/>
            <a:chOff x="8437682" y="4125433"/>
            <a:chExt cx="37465" cy="37465"/>
          </a:xfrm>
        </p:grpSpPr>
        <p:cxnSp>
          <p:nvCxnSpPr>
            <p:cNvPr id="1249" name="Straight Connector 1248"/>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1" name="Group 1250"/>
          <p:cNvGrpSpPr/>
          <p:nvPr/>
        </p:nvGrpSpPr>
        <p:grpSpPr>
          <a:xfrm>
            <a:off x="5230270" y="3913824"/>
            <a:ext cx="46355" cy="37465"/>
            <a:chOff x="8437682" y="4125433"/>
            <a:chExt cx="37465" cy="37465"/>
          </a:xfrm>
        </p:grpSpPr>
        <p:cxnSp>
          <p:nvCxnSpPr>
            <p:cNvPr id="1252" name="Straight Connector 1251"/>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53" name="Straight Connector 1252"/>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4" name="Group 1253"/>
          <p:cNvGrpSpPr/>
          <p:nvPr/>
        </p:nvGrpSpPr>
        <p:grpSpPr>
          <a:xfrm>
            <a:off x="5297928" y="3923604"/>
            <a:ext cx="46355" cy="37465"/>
            <a:chOff x="8437682" y="4125433"/>
            <a:chExt cx="37465" cy="37465"/>
          </a:xfrm>
        </p:grpSpPr>
        <p:cxnSp>
          <p:nvCxnSpPr>
            <p:cNvPr id="1255" name="Straight Connector 1254"/>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56" name="Straight Connector 1255"/>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7" name="Group 1256"/>
          <p:cNvGrpSpPr/>
          <p:nvPr/>
        </p:nvGrpSpPr>
        <p:grpSpPr>
          <a:xfrm>
            <a:off x="5324351" y="3947662"/>
            <a:ext cx="46355" cy="37465"/>
            <a:chOff x="8437682" y="4125433"/>
            <a:chExt cx="37465" cy="37465"/>
          </a:xfrm>
        </p:grpSpPr>
        <p:cxnSp>
          <p:nvCxnSpPr>
            <p:cNvPr id="1258" name="Straight Connector 1257"/>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59" name="Straight Connector 1258"/>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60" name="Group 1259"/>
          <p:cNvGrpSpPr/>
          <p:nvPr/>
        </p:nvGrpSpPr>
        <p:grpSpPr>
          <a:xfrm>
            <a:off x="5356656" y="3986016"/>
            <a:ext cx="46355" cy="37465"/>
            <a:chOff x="8437682" y="4125433"/>
            <a:chExt cx="37465" cy="37465"/>
          </a:xfrm>
        </p:grpSpPr>
        <p:cxnSp>
          <p:nvCxnSpPr>
            <p:cNvPr id="1261" name="Straight Connector 1260"/>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62" name="Straight Connector 1261"/>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63" name="Group 1262"/>
          <p:cNvGrpSpPr/>
          <p:nvPr/>
        </p:nvGrpSpPr>
        <p:grpSpPr>
          <a:xfrm>
            <a:off x="5388971" y="3983881"/>
            <a:ext cx="46355" cy="37465"/>
            <a:chOff x="8437682" y="4125433"/>
            <a:chExt cx="37465" cy="37465"/>
          </a:xfrm>
        </p:grpSpPr>
        <p:cxnSp>
          <p:nvCxnSpPr>
            <p:cNvPr id="1264" name="Straight Connector 1263"/>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65" name="Straight Connector 1264"/>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66" name="Group 1265"/>
          <p:cNvGrpSpPr/>
          <p:nvPr/>
        </p:nvGrpSpPr>
        <p:grpSpPr>
          <a:xfrm>
            <a:off x="5371200" y="3984136"/>
            <a:ext cx="46355" cy="37465"/>
            <a:chOff x="8437682" y="4125433"/>
            <a:chExt cx="37465" cy="37465"/>
          </a:xfrm>
        </p:grpSpPr>
        <p:cxnSp>
          <p:nvCxnSpPr>
            <p:cNvPr id="1267" name="Straight Connector 1266"/>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68" name="Straight Connector 1267"/>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69" name="Group 1268"/>
          <p:cNvGrpSpPr/>
          <p:nvPr/>
        </p:nvGrpSpPr>
        <p:grpSpPr>
          <a:xfrm>
            <a:off x="5450641" y="4003441"/>
            <a:ext cx="46355" cy="37465"/>
            <a:chOff x="8437682" y="4125433"/>
            <a:chExt cx="37465" cy="37465"/>
          </a:xfrm>
        </p:grpSpPr>
        <p:cxnSp>
          <p:nvCxnSpPr>
            <p:cNvPr id="1270" name="Straight Connector 1269"/>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71" name="Straight Connector 1270"/>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72" name="Group 1271"/>
          <p:cNvGrpSpPr/>
          <p:nvPr/>
        </p:nvGrpSpPr>
        <p:grpSpPr>
          <a:xfrm>
            <a:off x="5474114" y="4022736"/>
            <a:ext cx="46355" cy="37465"/>
            <a:chOff x="8437682" y="4125433"/>
            <a:chExt cx="37465" cy="37465"/>
          </a:xfrm>
        </p:grpSpPr>
        <p:cxnSp>
          <p:nvCxnSpPr>
            <p:cNvPr id="1273" name="Straight Connector 1272"/>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74" name="Straight Connector 1273"/>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75" name="Group 1274"/>
          <p:cNvGrpSpPr/>
          <p:nvPr/>
        </p:nvGrpSpPr>
        <p:grpSpPr>
          <a:xfrm>
            <a:off x="5412156" y="4003943"/>
            <a:ext cx="46355" cy="37465"/>
            <a:chOff x="8437682" y="4125433"/>
            <a:chExt cx="37465" cy="37465"/>
          </a:xfrm>
        </p:grpSpPr>
        <p:cxnSp>
          <p:nvCxnSpPr>
            <p:cNvPr id="1276" name="Straight Connector 1275"/>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78" name="Group 1277"/>
          <p:cNvGrpSpPr/>
          <p:nvPr/>
        </p:nvGrpSpPr>
        <p:grpSpPr>
          <a:xfrm>
            <a:off x="5535792" y="4049431"/>
            <a:ext cx="46355" cy="37465"/>
            <a:chOff x="8437682" y="4125433"/>
            <a:chExt cx="37465" cy="37465"/>
          </a:xfrm>
        </p:grpSpPr>
        <p:cxnSp>
          <p:nvCxnSpPr>
            <p:cNvPr id="1279" name="Straight Connector 1278"/>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80" name="Straight Connector 1279"/>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81" name="Group 1280"/>
          <p:cNvGrpSpPr/>
          <p:nvPr/>
        </p:nvGrpSpPr>
        <p:grpSpPr>
          <a:xfrm>
            <a:off x="5647644" y="4075879"/>
            <a:ext cx="46355" cy="37465"/>
            <a:chOff x="8437682" y="4125433"/>
            <a:chExt cx="37465" cy="37465"/>
          </a:xfrm>
        </p:grpSpPr>
        <p:cxnSp>
          <p:nvCxnSpPr>
            <p:cNvPr id="1282" name="Straight Connector 1281"/>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83" name="Straight Connector 1282"/>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84" name="Group 1283"/>
          <p:cNvGrpSpPr/>
          <p:nvPr/>
        </p:nvGrpSpPr>
        <p:grpSpPr>
          <a:xfrm>
            <a:off x="5591571" y="4047551"/>
            <a:ext cx="46355" cy="37465"/>
            <a:chOff x="8437682" y="4125433"/>
            <a:chExt cx="37465" cy="37465"/>
          </a:xfrm>
        </p:grpSpPr>
        <p:cxnSp>
          <p:nvCxnSpPr>
            <p:cNvPr id="1285" name="Straight Connector 1284"/>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86" name="Straight Connector 1285"/>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87" name="Group 1286"/>
          <p:cNvGrpSpPr/>
          <p:nvPr/>
        </p:nvGrpSpPr>
        <p:grpSpPr>
          <a:xfrm>
            <a:off x="5620936" y="4074000"/>
            <a:ext cx="46355" cy="37465"/>
            <a:chOff x="8437682" y="4125433"/>
            <a:chExt cx="37465" cy="37465"/>
          </a:xfrm>
        </p:grpSpPr>
        <p:cxnSp>
          <p:nvCxnSpPr>
            <p:cNvPr id="1288" name="Straight Connector 1287"/>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89" name="Straight Connector 1288"/>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90" name="Group 1289"/>
          <p:cNvGrpSpPr/>
          <p:nvPr/>
        </p:nvGrpSpPr>
        <p:grpSpPr>
          <a:xfrm>
            <a:off x="5673868" y="4076627"/>
            <a:ext cx="46355" cy="37465"/>
            <a:chOff x="8437682" y="4125433"/>
            <a:chExt cx="37465" cy="37465"/>
          </a:xfrm>
        </p:grpSpPr>
        <p:cxnSp>
          <p:nvCxnSpPr>
            <p:cNvPr id="1291" name="Straight Connector 1290"/>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92" name="Straight Connector 1291"/>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93" name="Group 1292"/>
          <p:cNvGrpSpPr/>
          <p:nvPr/>
        </p:nvGrpSpPr>
        <p:grpSpPr>
          <a:xfrm>
            <a:off x="5688504" y="4076883"/>
            <a:ext cx="46355" cy="37465"/>
            <a:chOff x="8437682" y="4125433"/>
            <a:chExt cx="37465" cy="37465"/>
          </a:xfrm>
        </p:grpSpPr>
        <p:cxnSp>
          <p:nvCxnSpPr>
            <p:cNvPr id="1294" name="Straight Connector 1293"/>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95" name="Straight Connector 1294"/>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96" name="Group 1295"/>
          <p:cNvGrpSpPr/>
          <p:nvPr/>
        </p:nvGrpSpPr>
        <p:grpSpPr>
          <a:xfrm>
            <a:off x="5703142" y="4077138"/>
            <a:ext cx="46355" cy="37465"/>
            <a:chOff x="8437682" y="4125433"/>
            <a:chExt cx="37465" cy="37465"/>
          </a:xfrm>
        </p:grpSpPr>
        <p:cxnSp>
          <p:nvCxnSpPr>
            <p:cNvPr id="1297" name="Straight Connector 1296"/>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98" name="Straight Connector 1297"/>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99" name="Group 1298"/>
          <p:cNvGrpSpPr/>
          <p:nvPr/>
        </p:nvGrpSpPr>
        <p:grpSpPr>
          <a:xfrm>
            <a:off x="5744285" y="4077384"/>
            <a:ext cx="46355" cy="37465"/>
            <a:chOff x="8437682" y="4125433"/>
            <a:chExt cx="37465" cy="37465"/>
          </a:xfrm>
        </p:grpSpPr>
        <p:cxnSp>
          <p:nvCxnSpPr>
            <p:cNvPr id="1300" name="Straight Connector 1299"/>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01" name="Straight Connector 1300"/>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02" name="Group 1301"/>
          <p:cNvGrpSpPr/>
          <p:nvPr/>
        </p:nvGrpSpPr>
        <p:grpSpPr>
          <a:xfrm>
            <a:off x="5753028" y="4077640"/>
            <a:ext cx="46355" cy="37465"/>
            <a:chOff x="8437682" y="4125433"/>
            <a:chExt cx="37465" cy="37465"/>
          </a:xfrm>
        </p:grpSpPr>
        <p:cxnSp>
          <p:nvCxnSpPr>
            <p:cNvPr id="1303" name="Straight Connector 1302"/>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04" name="Straight Connector 1303"/>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05" name="Group 1304"/>
          <p:cNvGrpSpPr/>
          <p:nvPr/>
        </p:nvGrpSpPr>
        <p:grpSpPr>
          <a:xfrm>
            <a:off x="5779451" y="4113603"/>
            <a:ext cx="46355" cy="37465"/>
            <a:chOff x="8437682" y="4125433"/>
            <a:chExt cx="37465" cy="37465"/>
          </a:xfrm>
        </p:grpSpPr>
        <p:cxnSp>
          <p:nvCxnSpPr>
            <p:cNvPr id="1306" name="Straight Connector 1305"/>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07" name="Straight Connector 1306"/>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08" name="Group 1307"/>
          <p:cNvGrpSpPr/>
          <p:nvPr/>
        </p:nvGrpSpPr>
        <p:grpSpPr>
          <a:xfrm>
            <a:off x="5802924" y="4113859"/>
            <a:ext cx="46355" cy="37465"/>
            <a:chOff x="8437682" y="4125433"/>
            <a:chExt cx="37465" cy="37465"/>
          </a:xfrm>
        </p:grpSpPr>
        <p:cxnSp>
          <p:nvCxnSpPr>
            <p:cNvPr id="1309" name="Straight Connector 1308"/>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10" name="Straight Connector 1309"/>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11" name="Group 1310"/>
          <p:cNvGrpSpPr/>
          <p:nvPr/>
        </p:nvGrpSpPr>
        <p:grpSpPr>
          <a:xfrm>
            <a:off x="5814612" y="4111725"/>
            <a:ext cx="46355" cy="37465"/>
            <a:chOff x="8437682" y="4125433"/>
            <a:chExt cx="37465" cy="37465"/>
          </a:xfrm>
        </p:grpSpPr>
        <p:cxnSp>
          <p:nvCxnSpPr>
            <p:cNvPr id="1312" name="Straight Connector 1311"/>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13" name="Straight Connector 1312"/>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14" name="Group 1313"/>
          <p:cNvGrpSpPr/>
          <p:nvPr/>
        </p:nvGrpSpPr>
        <p:grpSpPr>
          <a:xfrm>
            <a:off x="5846918" y="4111980"/>
            <a:ext cx="46355" cy="37465"/>
            <a:chOff x="8437682" y="4125433"/>
            <a:chExt cx="37465" cy="37465"/>
          </a:xfrm>
        </p:grpSpPr>
        <p:cxnSp>
          <p:nvCxnSpPr>
            <p:cNvPr id="1315" name="Straight Connector 1314"/>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17" name="Group 1316"/>
          <p:cNvGrpSpPr/>
          <p:nvPr/>
        </p:nvGrpSpPr>
        <p:grpSpPr>
          <a:xfrm>
            <a:off x="5888066" y="4112236"/>
            <a:ext cx="46355" cy="37465"/>
            <a:chOff x="8437682" y="4125433"/>
            <a:chExt cx="37465" cy="37465"/>
          </a:xfrm>
        </p:grpSpPr>
        <p:cxnSp>
          <p:nvCxnSpPr>
            <p:cNvPr id="1318" name="Straight Connector 1317"/>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19" name="Straight Connector 1318"/>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20" name="Group 1319"/>
          <p:cNvGrpSpPr/>
          <p:nvPr/>
        </p:nvGrpSpPr>
        <p:grpSpPr>
          <a:xfrm>
            <a:off x="5908596" y="4169629"/>
            <a:ext cx="46355" cy="37465"/>
            <a:chOff x="8437682" y="4125433"/>
            <a:chExt cx="37465" cy="37465"/>
          </a:xfrm>
        </p:grpSpPr>
        <p:cxnSp>
          <p:nvCxnSpPr>
            <p:cNvPr id="1321" name="Straight Connector 1320"/>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23" name="Group 1322"/>
          <p:cNvGrpSpPr/>
          <p:nvPr/>
        </p:nvGrpSpPr>
        <p:grpSpPr>
          <a:xfrm>
            <a:off x="6191315" y="4246079"/>
            <a:ext cx="46355" cy="37465"/>
            <a:chOff x="8437682" y="4125433"/>
            <a:chExt cx="37465" cy="37465"/>
          </a:xfrm>
        </p:grpSpPr>
        <p:cxnSp>
          <p:nvCxnSpPr>
            <p:cNvPr id="1324" name="Straight Connector 1323"/>
            <p:cNvCxnSpPr/>
            <p:nvPr/>
          </p:nvCxnSpPr>
          <p:spPr>
            <a:xfrm>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25" name="Straight Connector 1324"/>
            <p:cNvCxnSpPr/>
            <p:nvPr/>
          </p:nvCxnSpPr>
          <p:spPr>
            <a:xfrm rot="16200000">
              <a:off x="8456415" y="4125433"/>
              <a:ext cx="0" cy="37465"/>
            </a:xfrm>
            <a:prstGeom prst="line">
              <a:avLst/>
            </a:prstGeom>
            <a:ln w="9525" cap="rnd">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26" name="Group 1325"/>
          <p:cNvGrpSpPr/>
          <p:nvPr/>
        </p:nvGrpSpPr>
        <p:grpSpPr>
          <a:xfrm>
            <a:off x="4948488" y="3578614"/>
            <a:ext cx="46355" cy="37465"/>
            <a:chOff x="8437682" y="4125433"/>
            <a:chExt cx="37465" cy="37465"/>
          </a:xfrm>
        </p:grpSpPr>
        <p:cxnSp>
          <p:nvCxnSpPr>
            <p:cNvPr id="1327" name="Straight Connector 132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29" name="Group 1328"/>
          <p:cNvGrpSpPr/>
          <p:nvPr/>
        </p:nvGrpSpPr>
        <p:grpSpPr>
          <a:xfrm>
            <a:off x="4957344" y="3583396"/>
            <a:ext cx="46355" cy="37465"/>
            <a:chOff x="8437682" y="4125433"/>
            <a:chExt cx="37465" cy="37465"/>
          </a:xfrm>
        </p:grpSpPr>
        <p:cxnSp>
          <p:nvCxnSpPr>
            <p:cNvPr id="1330" name="Straight Connector 1329"/>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31" name="Straight Connector 1330"/>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32" name="Group 1331"/>
          <p:cNvGrpSpPr/>
          <p:nvPr/>
        </p:nvGrpSpPr>
        <p:grpSpPr>
          <a:xfrm>
            <a:off x="4975044" y="3583406"/>
            <a:ext cx="46355" cy="37465"/>
            <a:chOff x="8437682" y="4125433"/>
            <a:chExt cx="37465" cy="37465"/>
          </a:xfrm>
        </p:grpSpPr>
        <p:cxnSp>
          <p:nvCxnSpPr>
            <p:cNvPr id="1333" name="Straight Connector 1332"/>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34" name="Straight Connector 1333"/>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35" name="Group 1334"/>
          <p:cNvGrpSpPr/>
          <p:nvPr/>
        </p:nvGrpSpPr>
        <p:grpSpPr>
          <a:xfrm>
            <a:off x="4992735" y="3585807"/>
            <a:ext cx="46355" cy="37465"/>
            <a:chOff x="8437682" y="4125433"/>
            <a:chExt cx="37465" cy="37465"/>
          </a:xfrm>
        </p:grpSpPr>
        <p:cxnSp>
          <p:nvCxnSpPr>
            <p:cNvPr id="1336" name="Straight Connector 1335"/>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38" name="Group 1337"/>
          <p:cNvGrpSpPr/>
          <p:nvPr/>
        </p:nvGrpSpPr>
        <p:grpSpPr>
          <a:xfrm>
            <a:off x="5010432" y="3607248"/>
            <a:ext cx="46355" cy="37465"/>
            <a:chOff x="8437682" y="4125433"/>
            <a:chExt cx="37465" cy="37465"/>
          </a:xfrm>
        </p:grpSpPr>
        <p:cxnSp>
          <p:nvCxnSpPr>
            <p:cNvPr id="1339" name="Straight Connector 1338"/>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41" name="Group 1340"/>
          <p:cNvGrpSpPr/>
          <p:nvPr/>
        </p:nvGrpSpPr>
        <p:grpSpPr>
          <a:xfrm>
            <a:off x="5019289" y="3607267"/>
            <a:ext cx="46355" cy="37465"/>
            <a:chOff x="8437682" y="4125433"/>
            <a:chExt cx="37465" cy="37465"/>
          </a:xfrm>
        </p:grpSpPr>
        <p:cxnSp>
          <p:nvCxnSpPr>
            <p:cNvPr id="1342" name="Straight Connector 1341"/>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44" name="Group 1343"/>
          <p:cNvGrpSpPr/>
          <p:nvPr/>
        </p:nvGrpSpPr>
        <p:grpSpPr>
          <a:xfrm>
            <a:off x="5048772" y="3628717"/>
            <a:ext cx="46355" cy="37465"/>
            <a:chOff x="8437682" y="4125433"/>
            <a:chExt cx="37465" cy="37465"/>
          </a:xfrm>
        </p:grpSpPr>
        <p:cxnSp>
          <p:nvCxnSpPr>
            <p:cNvPr id="1345" name="Straight Connector 1344"/>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47" name="Group 1346"/>
          <p:cNvGrpSpPr/>
          <p:nvPr/>
        </p:nvGrpSpPr>
        <p:grpSpPr>
          <a:xfrm>
            <a:off x="5078248" y="3659681"/>
            <a:ext cx="46355" cy="37465"/>
            <a:chOff x="8437682" y="4125433"/>
            <a:chExt cx="37465" cy="37465"/>
          </a:xfrm>
        </p:grpSpPr>
        <p:cxnSp>
          <p:nvCxnSpPr>
            <p:cNvPr id="1348" name="Straight Connector 1347"/>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49" name="Straight Connector 1348"/>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50" name="Group 1349"/>
          <p:cNvGrpSpPr/>
          <p:nvPr/>
        </p:nvGrpSpPr>
        <p:grpSpPr>
          <a:xfrm>
            <a:off x="5090052" y="3664463"/>
            <a:ext cx="46355" cy="37465"/>
            <a:chOff x="8437682" y="4125433"/>
            <a:chExt cx="37465" cy="37465"/>
          </a:xfrm>
        </p:grpSpPr>
        <p:cxnSp>
          <p:nvCxnSpPr>
            <p:cNvPr id="1351" name="Straight Connector 1350"/>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52" name="Straight Connector 1351"/>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53" name="Group 1352"/>
          <p:cNvGrpSpPr/>
          <p:nvPr/>
        </p:nvGrpSpPr>
        <p:grpSpPr>
          <a:xfrm>
            <a:off x="5101860" y="3669235"/>
            <a:ext cx="46355" cy="37465"/>
            <a:chOff x="8437682" y="4125433"/>
            <a:chExt cx="37465" cy="37465"/>
          </a:xfrm>
        </p:grpSpPr>
        <p:cxnSp>
          <p:nvCxnSpPr>
            <p:cNvPr id="1354" name="Straight Connector 1353"/>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55" name="Straight Connector 1354"/>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56" name="Group 1355"/>
          <p:cNvGrpSpPr/>
          <p:nvPr/>
        </p:nvGrpSpPr>
        <p:grpSpPr>
          <a:xfrm>
            <a:off x="5116608" y="3674017"/>
            <a:ext cx="46355" cy="37465"/>
            <a:chOff x="8437682" y="4125433"/>
            <a:chExt cx="37465" cy="37465"/>
          </a:xfrm>
        </p:grpSpPr>
        <p:cxnSp>
          <p:nvCxnSpPr>
            <p:cNvPr id="1357" name="Straight Connector 135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58" name="Straight Connector 135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59" name="Group 1358"/>
          <p:cNvGrpSpPr/>
          <p:nvPr/>
        </p:nvGrpSpPr>
        <p:grpSpPr>
          <a:xfrm>
            <a:off x="5146084" y="3674028"/>
            <a:ext cx="46355" cy="37465"/>
            <a:chOff x="8437682" y="4125433"/>
            <a:chExt cx="37465" cy="37465"/>
          </a:xfrm>
        </p:grpSpPr>
        <p:cxnSp>
          <p:nvCxnSpPr>
            <p:cNvPr id="1360" name="Straight Connector 1359"/>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61" name="Straight Connector 1360"/>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62" name="Group 1361"/>
          <p:cNvGrpSpPr/>
          <p:nvPr/>
        </p:nvGrpSpPr>
        <p:grpSpPr>
          <a:xfrm>
            <a:off x="5160839" y="3674047"/>
            <a:ext cx="46355" cy="37465"/>
            <a:chOff x="8437682" y="4125433"/>
            <a:chExt cx="37465" cy="37465"/>
          </a:xfrm>
        </p:grpSpPr>
        <p:cxnSp>
          <p:nvCxnSpPr>
            <p:cNvPr id="1363" name="Straight Connector 1362"/>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64" name="Straight Connector 1363"/>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65" name="Group 1364"/>
          <p:cNvGrpSpPr/>
          <p:nvPr/>
        </p:nvGrpSpPr>
        <p:grpSpPr>
          <a:xfrm>
            <a:off x="5172637" y="3693116"/>
            <a:ext cx="46355" cy="37465"/>
            <a:chOff x="8437682" y="4125433"/>
            <a:chExt cx="37465" cy="37465"/>
          </a:xfrm>
        </p:grpSpPr>
        <p:cxnSp>
          <p:nvCxnSpPr>
            <p:cNvPr id="1366" name="Straight Connector 1365"/>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67" name="Straight Connector 1366"/>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68" name="Group 1367"/>
          <p:cNvGrpSpPr/>
          <p:nvPr/>
        </p:nvGrpSpPr>
        <p:grpSpPr>
          <a:xfrm>
            <a:off x="5184444" y="3697888"/>
            <a:ext cx="46355" cy="37465"/>
            <a:chOff x="8437682" y="4125433"/>
            <a:chExt cx="37465" cy="37465"/>
          </a:xfrm>
        </p:grpSpPr>
        <p:cxnSp>
          <p:nvCxnSpPr>
            <p:cNvPr id="1369" name="Straight Connector 1368"/>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70" name="Straight Connector 1369"/>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71" name="Group 1370"/>
          <p:cNvGrpSpPr/>
          <p:nvPr/>
        </p:nvGrpSpPr>
        <p:grpSpPr>
          <a:xfrm>
            <a:off x="5196250" y="3702670"/>
            <a:ext cx="46355" cy="37465"/>
            <a:chOff x="8437682" y="4125433"/>
            <a:chExt cx="37465" cy="37465"/>
          </a:xfrm>
        </p:grpSpPr>
        <p:cxnSp>
          <p:nvCxnSpPr>
            <p:cNvPr id="1372" name="Straight Connector 1371"/>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74" name="Group 1373"/>
          <p:cNvGrpSpPr/>
          <p:nvPr/>
        </p:nvGrpSpPr>
        <p:grpSpPr>
          <a:xfrm>
            <a:off x="5208048" y="3707442"/>
            <a:ext cx="46355" cy="37465"/>
            <a:chOff x="8437682" y="4125433"/>
            <a:chExt cx="37465" cy="37465"/>
          </a:xfrm>
        </p:grpSpPr>
        <p:cxnSp>
          <p:nvCxnSpPr>
            <p:cNvPr id="1375" name="Straight Connector 1374"/>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76" name="Straight Connector 1375"/>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77" name="Group 1376"/>
          <p:cNvGrpSpPr/>
          <p:nvPr/>
        </p:nvGrpSpPr>
        <p:grpSpPr>
          <a:xfrm>
            <a:off x="5219856" y="3726511"/>
            <a:ext cx="46355" cy="37465"/>
            <a:chOff x="8437682" y="4125433"/>
            <a:chExt cx="37465" cy="37465"/>
          </a:xfrm>
        </p:grpSpPr>
        <p:cxnSp>
          <p:nvCxnSpPr>
            <p:cNvPr id="1378" name="Straight Connector 1377"/>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80" name="Group 1379"/>
          <p:cNvGrpSpPr/>
          <p:nvPr/>
        </p:nvGrpSpPr>
        <p:grpSpPr>
          <a:xfrm>
            <a:off x="5231656" y="3747951"/>
            <a:ext cx="46355" cy="37465"/>
            <a:chOff x="8437682" y="4125433"/>
            <a:chExt cx="37465" cy="37465"/>
          </a:xfrm>
        </p:grpSpPr>
        <p:cxnSp>
          <p:nvCxnSpPr>
            <p:cNvPr id="1381" name="Straight Connector 1380"/>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82" name="Straight Connector 1381"/>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83" name="Group 1382"/>
          <p:cNvGrpSpPr/>
          <p:nvPr/>
        </p:nvGrpSpPr>
        <p:grpSpPr>
          <a:xfrm>
            <a:off x="5243460" y="3755114"/>
            <a:ext cx="46355" cy="37465"/>
            <a:chOff x="8437682" y="4125433"/>
            <a:chExt cx="37465" cy="37465"/>
          </a:xfrm>
        </p:grpSpPr>
        <p:cxnSp>
          <p:nvCxnSpPr>
            <p:cNvPr id="1384" name="Straight Connector 1383"/>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86" name="Group 1385"/>
          <p:cNvGrpSpPr/>
          <p:nvPr/>
        </p:nvGrpSpPr>
        <p:grpSpPr>
          <a:xfrm>
            <a:off x="5255268" y="3762277"/>
            <a:ext cx="46355" cy="37465"/>
            <a:chOff x="8437682" y="4125433"/>
            <a:chExt cx="37465" cy="37465"/>
          </a:xfrm>
        </p:grpSpPr>
        <p:cxnSp>
          <p:nvCxnSpPr>
            <p:cNvPr id="1387" name="Straight Connector 138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88" name="Straight Connector 138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89" name="Group 1388"/>
          <p:cNvGrpSpPr/>
          <p:nvPr/>
        </p:nvGrpSpPr>
        <p:grpSpPr>
          <a:xfrm>
            <a:off x="5267067" y="3764668"/>
            <a:ext cx="46355" cy="37465"/>
            <a:chOff x="8437682" y="4125433"/>
            <a:chExt cx="37465" cy="37465"/>
          </a:xfrm>
        </p:grpSpPr>
        <p:cxnSp>
          <p:nvCxnSpPr>
            <p:cNvPr id="1390" name="Straight Connector 1389"/>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92" name="Group 1391"/>
          <p:cNvGrpSpPr/>
          <p:nvPr/>
        </p:nvGrpSpPr>
        <p:grpSpPr>
          <a:xfrm>
            <a:off x="5278872" y="3767069"/>
            <a:ext cx="46355" cy="37465"/>
            <a:chOff x="8437682" y="4125433"/>
            <a:chExt cx="37465" cy="37465"/>
          </a:xfrm>
        </p:grpSpPr>
        <p:cxnSp>
          <p:nvCxnSpPr>
            <p:cNvPr id="1393" name="Straight Connector 1392"/>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95" name="Group 1394"/>
          <p:cNvGrpSpPr/>
          <p:nvPr/>
        </p:nvGrpSpPr>
        <p:grpSpPr>
          <a:xfrm>
            <a:off x="5293620" y="3769460"/>
            <a:ext cx="46355" cy="37465"/>
            <a:chOff x="8437682" y="4125433"/>
            <a:chExt cx="37465" cy="37465"/>
          </a:xfrm>
        </p:grpSpPr>
        <p:cxnSp>
          <p:nvCxnSpPr>
            <p:cNvPr id="1396" name="Straight Connector 1395"/>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98" name="Group 1397"/>
          <p:cNvGrpSpPr/>
          <p:nvPr/>
        </p:nvGrpSpPr>
        <p:grpSpPr>
          <a:xfrm>
            <a:off x="5308370" y="3769479"/>
            <a:ext cx="46355" cy="37465"/>
            <a:chOff x="8437682" y="4125433"/>
            <a:chExt cx="37465" cy="37465"/>
          </a:xfrm>
        </p:grpSpPr>
        <p:cxnSp>
          <p:nvCxnSpPr>
            <p:cNvPr id="1399" name="Straight Connector 1398"/>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01" name="Group 1400"/>
          <p:cNvGrpSpPr/>
          <p:nvPr/>
        </p:nvGrpSpPr>
        <p:grpSpPr>
          <a:xfrm>
            <a:off x="5323119" y="3769499"/>
            <a:ext cx="46355" cy="37465"/>
            <a:chOff x="8437682" y="4125433"/>
            <a:chExt cx="37465" cy="37465"/>
          </a:xfrm>
        </p:grpSpPr>
        <p:cxnSp>
          <p:nvCxnSpPr>
            <p:cNvPr id="1402" name="Straight Connector 1401"/>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04" name="Group 1403"/>
          <p:cNvGrpSpPr/>
          <p:nvPr/>
        </p:nvGrpSpPr>
        <p:grpSpPr>
          <a:xfrm>
            <a:off x="5337874" y="3771890"/>
            <a:ext cx="46355" cy="37465"/>
            <a:chOff x="8437682" y="4125433"/>
            <a:chExt cx="37465" cy="37465"/>
          </a:xfrm>
        </p:grpSpPr>
        <p:cxnSp>
          <p:nvCxnSpPr>
            <p:cNvPr id="1405" name="Straight Connector 1404"/>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06" name="Straight Connector 1405"/>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07" name="Group 1406"/>
          <p:cNvGrpSpPr/>
          <p:nvPr/>
        </p:nvGrpSpPr>
        <p:grpSpPr>
          <a:xfrm>
            <a:off x="5352624" y="3793340"/>
            <a:ext cx="46355" cy="37465"/>
            <a:chOff x="8437682" y="4125433"/>
            <a:chExt cx="37465" cy="37465"/>
          </a:xfrm>
        </p:grpSpPr>
        <p:cxnSp>
          <p:nvCxnSpPr>
            <p:cNvPr id="1408" name="Straight Connector 1407"/>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09" name="Straight Connector 1408"/>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10" name="Group 1409"/>
          <p:cNvGrpSpPr/>
          <p:nvPr/>
        </p:nvGrpSpPr>
        <p:grpSpPr>
          <a:xfrm>
            <a:off x="5373264" y="3814780"/>
            <a:ext cx="46355" cy="37465"/>
            <a:chOff x="8437682" y="4125433"/>
            <a:chExt cx="37465" cy="37465"/>
          </a:xfrm>
        </p:grpSpPr>
        <p:cxnSp>
          <p:nvCxnSpPr>
            <p:cNvPr id="1411" name="Straight Connector 1410"/>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12" name="Straight Connector 1411"/>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13" name="Group 1412"/>
          <p:cNvGrpSpPr/>
          <p:nvPr/>
        </p:nvGrpSpPr>
        <p:grpSpPr>
          <a:xfrm>
            <a:off x="5393904" y="3817181"/>
            <a:ext cx="46355" cy="37465"/>
            <a:chOff x="8437682" y="4106385"/>
            <a:chExt cx="37465" cy="37465"/>
          </a:xfrm>
        </p:grpSpPr>
        <p:cxnSp>
          <p:nvCxnSpPr>
            <p:cNvPr id="1414" name="Straight Connector 1413"/>
            <p:cNvCxnSpPr/>
            <p:nvPr/>
          </p:nvCxnSpPr>
          <p:spPr>
            <a:xfrm>
              <a:off x="8456415" y="4106385"/>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15" name="Straight Connector 1414"/>
            <p:cNvCxnSpPr/>
            <p:nvPr/>
          </p:nvCxnSpPr>
          <p:spPr>
            <a:xfrm rot="16200000">
              <a:off x="8456415" y="4104004"/>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16" name="Group 1415"/>
          <p:cNvGrpSpPr/>
          <p:nvPr/>
        </p:nvGrpSpPr>
        <p:grpSpPr>
          <a:xfrm>
            <a:off x="5414544" y="3810057"/>
            <a:ext cx="46355" cy="37465"/>
            <a:chOff x="8437682" y="4125433"/>
            <a:chExt cx="37465" cy="37465"/>
          </a:xfrm>
        </p:grpSpPr>
        <p:cxnSp>
          <p:nvCxnSpPr>
            <p:cNvPr id="1417" name="Straight Connector 141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18" name="Straight Connector 141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19" name="Group 1418"/>
          <p:cNvGrpSpPr/>
          <p:nvPr/>
        </p:nvGrpSpPr>
        <p:grpSpPr>
          <a:xfrm>
            <a:off x="5435054" y="3812242"/>
            <a:ext cx="46355" cy="37465"/>
            <a:chOff x="8437682" y="4125433"/>
            <a:chExt cx="37465" cy="37465"/>
          </a:xfrm>
        </p:grpSpPr>
        <p:cxnSp>
          <p:nvCxnSpPr>
            <p:cNvPr id="1420" name="Straight Connector 1419"/>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21" name="Straight Connector 1420"/>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22" name="Group 1421"/>
          <p:cNvGrpSpPr/>
          <p:nvPr/>
        </p:nvGrpSpPr>
        <p:grpSpPr>
          <a:xfrm>
            <a:off x="5455564" y="3809664"/>
            <a:ext cx="46355" cy="37465"/>
            <a:chOff x="8437682" y="4125433"/>
            <a:chExt cx="37465" cy="37465"/>
          </a:xfrm>
        </p:grpSpPr>
        <p:cxnSp>
          <p:nvCxnSpPr>
            <p:cNvPr id="1423" name="Straight Connector 1422"/>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24" name="Straight Connector 1423"/>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25" name="Group 1424"/>
          <p:cNvGrpSpPr/>
          <p:nvPr/>
        </p:nvGrpSpPr>
        <p:grpSpPr>
          <a:xfrm>
            <a:off x="5473129" y="3811848"/>
            <a:ext cx="46355" cy="37465"/>
            <a:chOff x="8437682" y="4125433"/>
            <a:chExt cx="37465" cy="37465"/>
          </a:xfrm>
        </p:grpSpPr>
        <p:cxnSp>
          <p:nvCxnSpPr>
            <p:cNvPr id="1426" name="Straight Connector 1425"/>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27" name="Straight Connector 1426"/>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28" name="Group 1427"/>
          <p:cNvGrpSpPr/>
          <p:nvPr/>
        </p:nvGrpSpPr>
        <p:grpSpPr>
          <a:xfrm>
            <a:off x="5490696" y="3811651"/>
            <a:ext cx="46355" cy="37465"/>
            <a:chOff x="8437682" y="4125433"/>
            <a:chExt cx="37465" cy="37465"/>
          </a:xfrm>
        </p:grpSpPr>
        <p:cxnSp>
          <p:nvCxnSpPr>
            <p:cNvPr id="1429" name="Straight Connector 1428"/>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30" name="Straight Connector 1429"/>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31" name="Group 1430"/>
          <p:cNvGrpSpPr/>
          <p:nvPr/>
        </p:nvGrpSpPr>
        <p:grpSpPr>
          <a:xfrm>
            <a:off x="5508263" y="3811454"/>
            <a:ext cx="46355" cy="37465"/>
            <a:chOff x="8437682" y="4125433"/>
            <a:chExt cx="37465" cy="37465"/>
          </a:xfrm>
        </p:grpSpPr>
        <p:cxnSp>
          <p:nvCxnSpPr>
            <p:cNvPr id="1432" name="Straight Connector 1431"/>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33" name="Straight Connector 1432"/>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34" name="Group 1433"/>
          <p:cNvGrpSpPr/>
          <p:nvPr/>
        </p:nvGrpSpPr>
        <p:grpSpPr>
          <a:xfrm>
            <a:off x="5525822" y="3816020"/>
            <a:ext cx="46355" cy="37465"/>
            <a:chOff x="8437682" y="4125433"/>
            <a:chExt cx="37465" cy="37465"/>
          </a:xfrm>
        </p:grpSpPr>
        <p:cxnSp>
          <p:nvCxnSpPr>
            <p:cNvPr id="1435" name="Straight Connector 1434"/>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37" name="Group 1436"/>
          <p:cNvGrpSpPr/>
          <p:nvPr/>
        </p:nvGrpSpPr>
        <p:grpSpPr>
          <a:xfrm>
            <a:off x="5564008" y="3837253"/>
            <a:ext cx="46355" cy="37465"/>
            <a:chOff x="8437682" y="4125433"/>
            <a:chExt cx="37465" cy="37465"/>
          </a:xfrm>
        </p:grpSpPr>
        <p:cxnSp>
          <p:nvCxnSpPr>
            <p:cNvPr id="1438" name="Straight Connector 1437"/>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39" name="Straight Connector 1438"/>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40" name="Group 1439"/>
          <p:cNvGrpSpPr/>
          <p:nvPr/>
        </p:nvGrpSpPr>
        <p:grpSpPr>
          <a:xfrm>
            <a:off x="5602199" y="3837057"/>
            <a:ext cx="46355" cy="37465"/>
            <a:chOff x="8437682" y="4125433"/>
            <a:chExt cx="37465" cy="37465"/>
          </a:xfrm>
        </p:grpSpPr>
        <p:cxnSp>
          <p:nvCxnSpPr>
            <p:cNvPr id="1441" name="Straight Connector 1440"/>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43" name="Group 1442"/>
          <p:cNvGrpSpPr/>
          <p:nvPr/>
        </p:nvGrpSpPr>
        <p:grpSpPr>
          <a:xfrm>
            <a:off x="5625651" y="3836860"/>
            <a:ext cx="46355" cy="37465"/>
            <a:chOff x="8437682" y="4125433"/>
            <a:chExt cx="37465" cy="37465"/>
          </a:xfrm>
        </p:grpSpPr>
        <p:cxnSp>
          <p:nvCxnSpPr>
            <p:cNvPr id="1444" name="Straight Connector 1443"/>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45" name="Straight Connector 1444"/>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46" name="Group 1445"/>
          <p:cNvGrpSpPr/>
          <p:nvPr/>
        </p:nvGrpSpPr>
        <p:grpSpPr>
          <a:xfrm>
            <a:off x="5646166" y="3836663"/>
            <a:ext cx="46355" cy="37465"/>
            <a:chOff x="8437682" y="4125433"/>
            <a:chExt cx="37465" cy="37465"/>
          </a:xfrm>
        </p:grpSpPr>
        <p:cxnSp>
          <p:nvCxnSpPr>
            <p:cNvPr id="1447" name="Straight Connector 144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49" name="Group 1448"/>
          <p:cNvGrpSpPr/>
          <p:nvPr/>
        </p:nvGrpSpPr>
        <p:grpSpPr>
          <a:xfrm>
            <a:off x="5666676" y="3836466"/>
            <a:ext cx="46355" cy="37465"/>
            <a:chOff x="8437682" y="4125433"/>
            <a:chExt cx="37465" cy="37465"/>
          </a:xfrm>
        </p:grpSpPr>
        <p:cxnSp>
          <p:nvCxnSpPr>
            <p:cNvPr id="1450" name="Straight Connector 1449"/>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51" name="Straight Connector 1450"/>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52" name="Group 1451"/>
          <p:cNvGrpSpPr/>
          <p:nvPr/>
        </p:nvGrpSpPr>
        <p:grpSpPr>
          <a:xfrm>
            <a:off x="5687184" y="3841032"/>
            <a:ext cx="46355" cy="37465"/>
            <a:chOff x="8437682" y="4125433"/>
            <a:chExt cx="37465" cy="37465"/>
          </a:xfrm>
        </p:grpSpPr>
        <p:cxnSp>
          <p:nvCxnSpPr>
            <p:cNvPr id="1453" name="Straight Connector 1452"/>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55" name="Group 1454"/>
          <p:cNvGrpSpPr/>
          <p:nvPr/>
        </p:nvGrpSpPr>
        <p:grpSpPr>
          <a:xfrm>
            <a:off x="5745995" y="3869409"/>
            <a:ext cx="46355" cy="37465"/>
            <a:chOff x="8437682" y="4125433"/>
            <a:chExt cx="37465" cy="37465"/>
          </a:xfrm>
        </p:grpSpPr>
        <p:cxnSp>
          <p:nvCxnSpPr>
            <p:cNvPr id="1456" name="Straight Connector 1455"/>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57" name="Straight Connector 1456"/>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58" name="Group 1457"/>
          <p:cNvGrpSpPr/>
          <p:nvPr/>
        </p:nvGrpSpPr>
        <p:grpSpPr>
          <a:xfrm>
            <a:off x="5766504" y="3869212"/>
            <a:ext cx="46355" cy="37465"/>
            <a:chOff x="8437682" y="4125433"/>
            <a:chExt cx="37465" cy="37465"/>
          </a:xfrm>
        </p:grpSpPr>
        <p:cxnSp>
          <p:nvCxnSpPr>
            <p:cNvPr id="1459" name="Straight Connector 1458"/>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61" name="Group 1460"/>
          <p:cNvGrpSpPr/>
          <p:nvPr/>
        </p:nvGrpSpPr>
        <p:grpSpPr>
          <a:xfrm>
            <a:off x="5787012" y="3869015"/>
            <a:ext cx="46355" cy="37465"/>
            <a:chOff x="8437682" y="4125433"/>
            <a:chExt cx="37465" cy="37465"/>
          </a:xfrm>
        </p:grpSpPr>
        <p:cxnSp>
          <p:nvCxnSpPr>
            <p:cNvPr id="1462" name="Straight Connector 1461"/>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64" name="Group 1463"/>
          <p:cNvGrpSpPr/>
          <p:nvPr/>
        </p:nvGrpSpPr>
        <p:grpSpPr>
          <a:xfrm>
            <a:off x="5810472" y="3868819"/>
            <a:ext cx="46355" cy="37465"/>
            <a:chOff x="8437682" y="4125433"/>
            <a:chExt cx="37465" cy="37465"/>
          </a:xfrm>
        </p:grpSpPr>
        <p:cxnSp>
          <p:nvCxnSpPr>
            <p:cNvPr id="1465" name="Straight Connector 1464"/>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66" name="Straight Connector 1465"/>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67" name="Group 1466"/>
          <p:cNvGrpSpPr/>
          <p:nvPr/>
        </p:nvGrpSpPr>
        <p:grpSpPr>
          <a:xfrm>
            <a:off x="5822140" y="3868631"/>
            <a:ext cx="46355" cy="37465"/>
            <a:chOff x="8437682" y="4125433"/>
            <a:chExt cx="37465" cy="37465"/>
          </a:xfrm>
        </p:grpSpPr>
        <p:cxnSp>
          <p:nvCxnSpPr>
            <p:cNvPr id="1468" name="Straight Connector 1467"/>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69" name="Straight Connector 1468"/>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70" name="Group 1469"/>
          <p:cNvGrpSpPr/>
          <p:nvPr/>
        </p:nvGrpSpPr>
        <p:grpSpPr>
          <a:xfrm>
            <a:off x="5833812" y="3887475"/>
            <a:ext cx="46355" cy="37465"/>
            <a:chOff x="8437682" y="4125433"/>
            <a:chExt cx="37465" cy="37465"/>
          </a:xfrm>
        </p:grpSpPr>
        <p:cxnSp>
          <p:nvCxnSpPr>
            <p:cNvPr id="1471" name="Straight Connector 1470"/>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72" name="Straight Connector 1471"/>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73" name="Group 1472"/>
          <p:cNvGrpSpPr/>
          <p:nvPr/>
        </p:nvGrpSpPr>
        <p:grpSpPr>
          <a:xfrm>
            <a:off x="5842539" y="3887287"/>
            <a:ext cx="46355" cy="37465"/>
            <a:chOff x="8437682" y="4125433"/>
            <a:chExt cx="37465" cy="37465"/>
          </a:xfrm>
        </p:grpSpPr>
        <p:cxnSp>
          <p:nvCxnSpPr>
            <p:cNvPr id="1474" name="Straight Connector 1473"/>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75" name="Straight Connector 1474"/>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76" name="Group 1475"/>
          <p:cNvGrpSpPr/>
          <p:nvPr/>
        </p:nvGrpSpPr>
        <p:grpSpPr>
          <a:xfrm>
            <a:off x="5860104" y="3925179"/>
            <a:ext cx="46355" cy="37465"/>
            <a:chOff x="8437682" y="4125433"/>
            <a:chExt cx="37465" cy="37465"/>
          </a:xfrm>
        </p:grpSpPr>
        <p:cxnSp>
          <p:nvCxnSpPr>
            <p:cNvPr id="1477" name="Straight Connector 147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78" name="Straight Connector 147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79" name="Group 1478"/>
          <p:cNvGrpSpPr/>
          <p:nvPr/>
        </p:nvGrpSpPr>
        <p:grpSpPr>
          <a:xfrm>
            <a:off x="5871780" y="3948793"/>
            <a:ext cx="46355" cy="37465"/>
            <a:chOff x="8437682" y="4125433"/>
            <a:chExt cx="37465" cy="37465"/>
          </a:xfrm>
        </p:grpSpPr>
        <p:cxnSp>
          <p:nvCxnSpPr>
            <p:cNvPr id="1480" name="Straight Connector 1479"/>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81" name="Straight Connector 1480"/>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82" name="Group 1481"/>
          <p:cNvGrpSpPr/>
          <p:nvPr/>
        </p:nvGrpSpPr>
        <p:grpSpPr>
          <a:xfrm>
            <a:off x="5889340" y="3972408"/>
            <a:ext cx="46355" cy="37465"/>
            <a:chOff x="8437682" y="4125433"/>
            <a:chExt cx="37465" cy="37465"/>
          </a:xfrm>
        </p:grpSpPr>
        <p:cxnSp>
          <p:nvCxnSpPr>
            <p:cNvPr id="1483" name="Straight Connector 1482"/>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84" name="Straight Connector 1483"/>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85" name="Group 1484"/>
          <p:cNvGrpSpPr/>
          <p:nvPr/>
        </p:nvGrpSpPr>
        <p:grpSpPr>
          <a:xfrm>
            <a:off x="5906905" y="3972211"/>
            <a:ext cx="46355" cy="37465"/>
            <a:chOff x="8437682" y="4125433"/>
            <a:chExt cx="37465" cy="37465"/>
          </a:xfrm>
        </p:grpSpPr>
        <p:cxnSp>
          <p:nvCxnSpPr>
            <p:cNvPr id="1486" name="Straight Connector 1485"/>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87" name="Straight Connector 1486"/>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88" name="Group 1487"/>
          <p:cNvGrpSpPr/>
          <p:nvPr/>
        </p:nvGrpSpPr>
        <p:grpSpPr>
          <a:xfrm>
            <a:off x="5927415" y="3993444"/>
            <a:ext cx="46355" cy="37465"/>
            <a:chOff x="8437682" y="4125433"/>
            <a:chExt cx="37465" cy="37465"/>
          </a:xfrm>
        </p:grpSpPr>
        <p:cxnSp>
          <p:nvCxnSpPr>
            <p:cNvPr id="1489" name="Straight Connector 1488"/>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90" name="Straight Connector 1489"/>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91" name="Group 1490"/>
          <p:cNvGrpSpPr/>
          <p:nvPr/>
        </p:nvGrpSpPr>
        <p:grpSpPr>
          <a:xfrm>
            <a:off x="5947931" y="3995629"/>
            <a:ext cx="46355" cy="37465"/>
            <a:chOff x="8437682" y="4125433"/>
            <a:chExt cx="37465" cy="37465"/>
          </a:xfrm>
        </p:grpSpPr>
        <p:cxnSp>
          <p:nvCxnSpPr>
            <p:cNvPr id="1492" name="Straight Connector 1491"/>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94" name="Group 1493"/>
          <p:cNvGrpSpPr/>
          <p:nvPr/>
        </p:nvGrpSpPr>
        <p:grpSpPr>
          <a:xfrm>
            <a:off x="5994950" y="3995433"/>
            <a:ext cx="46355" cy="37465"/>
            <a:chOff x="8437682" y="4125433"/>
            <a:chExt cx="37465" cy="37465"/>
          </a:xfrm>
        </p:grpSpPr>
        <p:cxnSp>
          <p:nvCxnSpPr>
            <p:cNvPr id="1495" name="Straight Connector 1494"/>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96" name="Straight Connector 1495"/>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497" name="Group 1496"/>
          <p:cNvGrpSpPr/>
          <p:nvPr/>
        </p:nvGrpSpPr>
        <p:grpSpPr>
          <a:xfrm>
            <a:off x="6003676" y="3995245"/>
            <a:ext cx="46355" cy="37465"/>
            <a:chOff x="8437682" y="4125433"/>
            <a:chExt cx="37465" cy="37465"/>
          </a:xfrm>
        </p:grpSpPr>
        <p:cxnSp>
          <p:nvCxnSpPr>
            <p:cNvPr id="1498" name="Straight Connector 1497"/>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00" name="Group 1499"/>
          <p:cNvGrpSpPr/>
          <p:nvPr/>
        </p:nvGrpSpPr>
        <p:grpSpPr>
          <a:xfrm>
            <a:off x="6033025" y="3995048"/>
            <a:ext cx="46355" cy="37465"/>
            <a:chOff x="8437682" y="4125433"/>
            <a:chExt cx="37465" cy="37465"/>
          </a:xfrm>
        </p:grpSpPr>
        <p:cxnSp>
          <p:nvCxnSpPr>
            <p:cNvPr id="1501" name="Straight Connector 1500"/>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02" name="Straight Connector 1501"/>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03" name="Group 1502"/>
          <p:cNvGrpSpPr/>
          <p:nvPr/>
        </p:nvGrpSpPr>
        <p:grpSpPr>
          <a:xfrm>
            <a:off x="6044700" y="3994851"/>
            <a:ext cx="46355" cy="37465"/>
            <a:chOff x="8437682" y="4125433"/>
            <a:chExt cx="37465" cy="37465"/>
          </a:xfrm>
        </p:grpSpPr>
        <p:cxnSp>
          <p:nvCxnSpPr>
            <p:cNvPr id="1504" name="Straight Connector 1503"/>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06" name="Group 1505"/>
          <p:cNvGrpSpPr/>
          <p:nvPr/>
        </p:nvGrpSpPr>
        <p:grpSpPr>
          <a:xfrm>
            <a:off x="6065208" y="3994655"/>
            <a:ext cx="46355" cy="37465"/>
            <a:chOff x="8437682" y="4125433"/>
            <a:chExt cx="37465" cy="37465"/>
          </a:xfrm>
        </p:grpSpPr>
        <p:cxnSp>
          <p:nvCxnSpPr>
            <p:cNvPr id="1507" name="Straight Connector 150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08" name="Straight Connector 150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09" name="Group 1508"/>
          <p:cNvGrpSpPr/>
          <p:nvPr/>
        </p:nvGrpSpPr>
        <p:grpSpPr>
          <a:xfrm>
            <a:off x="6076884" y="3996839"/>
            <a:ext cx="46355" cy="37465"/>
            <a:chOff x="8437682" y="4125433"/>
            <a:chExt cx="37465" cy="37465"/>
          </a:xfrm>
        </p:grpSpPr>
        <p:cxnSp>
          <p:nvCxnSpPr>
            <p:cNvPr id="1510" name="Straight Connector 1509"/>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12" name="Group 1511"/>
          <p:cNvGrpSpPr/>
          <p:nvPr/>
        </p:nvGrpSpPr>
        <p:grpSpPr>
          <a:xfrm>
            <a:off x="6094450" y="3999023"/>
            <a:ext cx="46355" cy="37465"/>
            <a:chOff x="8437682" y="4125433"/>
            <a:chExt cx="37465" cy="37465"/>
          </a:xfrm>
        </p:grpSpPr>
        <p:cxnSp>
          <p:nvCxnSpPr>
            <p:cNvPr id="1513" name="Straight Connector 1512"/>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14" name="Straight Connector 1513"/>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15" name="Group 1514"/>
          <p:cNvGrpSpPr/>
          <p:nvPr/>
        </p:nvGrpSpPr>
        <p:grpSpPr>
          <a:xfrm>
            <a:off x="6126744" y="4055974"/>
            <a:ext cx="46355" cy="37465"/>
            <a:chOff x="8437682" y="4125433"/>
            <a:chExt cx="37465" cy="37465"/>
          </a:xfrm>
        </p:grpSpPr>
        <p:cxnSp>
          <p:nvCxnSpPr>
            <p:cNvPr id="1516" name="Straight Connector 1515"/>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17" name="Straight Connector 1516"/>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18" name="Group 1517"/>
          <p:cNvGrpSpPr/>
          <p:nvPr/>
        </p:nvGrpSpPr>
        <p:grpSpPr>
          <a:xfrm>
            <a:off x="6141360" y="4055777"/>
            <a:ext cx="46355" cy="37465"/>
            <a:chOff x="8437682" y="4125433"/>
            <a:chExt cx="37465" cy="37465"/>
          </a:xfrm>
        </p:grpSpPr>
        <p:cxnSp>
          <p:nvCxnSpPr>
            <p:cNvPr id="1519" name="Straight Connector 1518"/>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20" name="Straight Connector 1519"/>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21" name="Group 1520"/>
          <p:cNvGrpSpPr/>
          <p:nvPr/>
        </p:nvGrpSpPr>
        <p:grpSpPr>
          <a:xfrm>
            <a:off x="6188386" y="4055580"/>
            <a:ext cx="46355" cy="37465"/>
            <a:chOff x="8437682" y="4125433"/>
            <a:chExt cx="37465" cy="37465"/>
          </a:xfrm>
        </p:grpSpPr>
        <p:cxnSp>
          <p:nvCxnSpPr>
            <p:cNvPr id="1522" name="Straight Connector 1521"/>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24" name="Group 1523"/>
          <p:cNvGrpSpPr/>
          <p:nvPr/>
        </p:nvGrpSpPr>
        <p:grpSpPr>
          <a:xfrm>
            <a:off x="6288433" y="4055384"/>
            <a:ext cx="46355" cy="37465"/>
            <a:chOff x="8437682" y="4125433"/>
            <a:chExt cx="37465" cy="37465"/>
          </a:xfrm>
        </p:grpSpPr>
        <p:cxnSp>
          <p:nvCxnSpPr>
            <p:cNvPr id="1525" name="Straight Connector 1524"/>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27" name="Group 1526"/>
          <p:cNvGrpSpPr/>
          <p:nvPr/>
        </p:nvGrpSpPr>
        <p:grpSpPr>
          <a:xfrm>
            <a:off x="6432674" y="4169472"/>
            <a:ext cx="46355" cy="37465"/>
            <a:chOff x="8437682" y="4125433"/>
            <a:chExt cx="37465" cy="37465"/>
          </a:xfrm>
        </p:grpSpPr>
        <p:cxnSp>
          <p:nvCxnSpPr>
            <p:cNvPr id="1528" name="Straight Connector 1527"/>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30" name="Group 1529"/>
          <p:cNvGrpSpPr/>
          <p:nvPr/>
        </p:nvGrpSpPr>
        <p:grpSpPr>
          <a:xfrm>
            <a:off x="6355968" y="4166894"/>
            <a:ext cx="46355" cy="37465"/>
            <a:chOff x="8437682" y="4125433"/>
            <a:chExt cx="37465" cy="37465"/>
          </a:xfrm>
        </p:grpSpPr>
        <p:cxnSp>
          <p:nvCxnSpPr>
            <p:cNvPr id="1531" name="Straight Connector 1530"/>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33" name="Group 1532"/>
          <p:cNvGrpSpPr/>
          <p:nvPr/>
        </p:nvGrpSpPr>
        <p:grpSpPr>
          <a:xfrm>
            <a:off x="6341126" y="4166698"/>
            <a:ext cx="46355" cy="37465"/>
            <a:chOff x="8437682" y="4125433"/>
            <a:chExt cx="37465" cy="37465"/>
          </a:xfrm>
        </p:grpSpPr>
        <p:cxnSp>
          <p:nvCxnSpPr>
            <p:cNvPr id="1534" name="Straight Connector 1533"/>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35" name="Straight Connector 1534"/>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36" name="Group 1535"/>
          <p:cNvGrpSpPr/>
          <p:nvPr/>
        </p:nvGrpSpPr>
        <p:grpSpPr>
          <a:xfrm>
            <a:off x="6326290" y="4166510"/>
            <a:ext cx="46355" cy="37465"/>
            <a:chOff x="8437682" y="4125433"/>
            <a:chExt cx="37465" cy="37465"/>
          </a:xfrm>
        </p:grpSpPr>
        <p:cxnSp>
          <p:nvCxnSpPr>
            <p:cNvPr id="1537" name="Straight Connector 1536"/>
            <p:cNvCxnSpPr/>
            <p:nvPr/>
          </p:nvCxnSpPr>
          <p:spPr>
            <a:xfrm>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38" name="Straight Connector 1537"/>
            <p:cNvCxnSpPr/>
            <p:nvPr/>
          </p:nvCxnSpPr>
          <p:spPr>
            <a:xfrm rot="16200000">
              <a:off x="8456415" y="4125433"/>
              <a:ext cx="0" cy="37465"/>
            </a:xfrm>
            <a:prstGeom prst="line">
              <a:avLst/>
            </a:prstGeom>
            <a:ln w="9525" cap="rnd">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568" name="Group 1567"/>
          <p:cNvGrpSpPr/>
          <p:nvPr/>
        </p:nvGrpSpPr>
        <p:grpSpPr>
          <a:xfrm>
            <a:off x="5457945" y="2744104"/>
            <a:ext cx="799615" cy="415498"/>
            <a:chOff x="3670427" y="2427307"/>
            <a:chExt cx="646268" cy="415498"/>
          </a:xfrm>
        </p:grpSpPr>
        <p:sp>
          <p:nvSpPr>
            <p:cNvPr id="1569" name="Rectangle 1568"/>
            <p:cNvSpPr/>
            <p:nvPr/>
          </p:nvSpPr>
          <p:spPr>
            <a:xfrm>
              <a:off x="3803384" y="2427307"/>
              <a:ext cx="513311" cy="415498"/>
            </a:xfrm>
            <a:prstGeom prst="rect">
              <a:avLst/>
            </a:prstGeom>
          </p:spPr>
          <p:txBody>
            <a:bodyPr wrap="none">
              <a:spAutoFit/>
            </a:bodyPr>
            <a:lstStyle/>
            <a:p>
              <a:pPr defTabSz="457200" fontAlgn="base">
                <a:spcBef>
                  <a:spcPct val="0"/>
                </a:spcBef>
                <a:spcAft>
                  <a:spcPct val="0"/>
                </a:spcAft>
              </a:pPr>
              <a:r>
                <a:rPr lang="en-US" sz="1050" dirty="0" err="1">
                  <a:solidFill>
                    <a:srgbClr val="0070C0"/>
                  </a:solidFill>
                  <a:cs typeface="Arial" charset="0"/>
                </a:rPr>
                <a:t>Afatinib</a:t>
              </a:r>
              <a:endParaRPr lang="en-US" sz="1050" dirty="0">
                <a:solidFill>
                  <a:srgbClr val="0070C0"/>
                </a:solidFill>
                <a:cs typeface="Arial" charset="0"/>
              </a:endParaRPr>
            </a:p>
            <a:p>
              <a:pPr defTabSz="457200" fontAlgn="base">
                <a:spcBef>
                  <a:spcPct val="0"/>
                </a:spcBef>
                <a:spcAft>
                  <a:spcPct val="0"/>
                </a:spcAft>
              </a:pPr>
              <a:r>
                <a:rPr lang="de-CH" sz="1050" dirty="0">
                  <a:solidFill>
                    <a:srgbClr val="FF0000"/>
                  </a:solidFill>
                  <a:ea typeface="ＭＳ Ｐゴシック" pitchFamily="34" charset="-128"/>
                  <a:cs typeface="Arial" pitchFamily="34" charset="0"/>
                </a:rPr>
                <a:t>Hoá trị</a:t>
              </a:r>
            </a:p>
          </p:txBody>
        </p:sp>
        <p:cxnSp>
          <p:nvCxnSpPr>
            <p:cNvPr id="1570" name="Straight Connector 1569"/>
            <p:cNvCxnSpPr/>
            <p:nvPr/>
          </p:nvCxnSpPr>
          <p:spPr>
            <a:xfrm>
              <a:off x="3670427" y="2537888"/>
              <a:ext cx="160866" cy="0"/>
            </a:xfrm>
            <a:prstGeom prst="line">
              <a:avLst/>
            </a:prstGeom>
            <a:ln w="28575" cap="rnd">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71" name="Straight Connector 1570"/>
            <p:cNvCxnSpPr/>
            <p:nvPr/>
          </p:nvCxnSpPr>
          <p:spPr>
            <a:xfrm>
              <a:off x="3670427" y="2706101"/>
              <a:ext cx="160866" cy="0"/>
            </a:xfrm>
            <a:prstGeom prst="line">
              <a:avLst/>
            </a:prstGeom>
            <a:ln w="28575" cap="rnd">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504" name="Footer Placeholder 3"/>
          <p:cNvSpPr txBox="1">
            <a:spLocks/>
          </p:cNvSpPr>
          <p:nvPr/>
        </p:nvSpPr>
        <p:spPr>
          <a:xfrm>
            <a:off x="3708606" y="6558266"/>
            <a:ext cx="3581970" cy="149225"/>
          </a:xfrm>
          <a:prstGeom prst="rect">
            <a:avLst/>
          </a:prstGeom>
        </p:spPr>
        <p:txBody>
          <a:bodyPr lIns="0" tIns="0" rIns="0" bIns="0" anchor="b" anchorCtr="0"/>
          <a:lstStyle/>
          <a:p>
            <a:pPr>
              <a:defRPr/>
            </a:pPr>
            <a:r>
              <a:rPr lang="en-US" sz="1000" i="1" dirty="0">
                <a:cs typeface="Arial" charset="0"/>
              </a:rPr>
              <a:t>Yang et al. ASCO 2014. Abstract 8004.  </a:t>
            </a:r>
          </a:p>
        </p:txBody>
      </p:sp>
      <p:sp>
        <p:nvSpPr>
          <p:cNvPr id="502" name="Round Same Side Corner Rectangle 501"/>
          <p:cNvSpPr/>
          <p:nvPr/>
        </p:nvSpPr>
        <p:spPr>
          <a:xfrm rot="10800000">
            <a:off x="7315095" y="2308860"/>
            <a:ext cx="4164533" cy="1857647"/>
          </a:xfrm>
          <a:prstGeom prst="round2SameRect">
            <a:avLst>
              <a:gd name="adj1" fmla="val 14252"/>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en-US">
              <a:solidFill>
                <a:prstClr val="white"/>
              </a:solidFill>
            </a:endParaRPr>
          </a:p>
        </p:txBody>
      </p:sp>
      <p:sp>
        <p:nvSpPr>
          <p:cNvPr id="503" name="Round Same Side Corner Rectangle 502"/>
          <p:cNvSpPr/>
          <p:nvPr/>
        </p:nvSpPr>
        <p:spPr>
          <a:xfrm>
            <a:off x="7340821" y="2315927"/>
            <a:ext cx="4138810" cy="996794"/>
          </a:xfrm>
          <a:prstGeom prst="round2SameRect">
            <a:avLst>
              <a:gd name="adj1" fmla="val 24062"/>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defTabSz="457200" fontAlgn="base">
              <a:spcBef>
                <a:spcPct val="0"/>
              </a:spcBef>
              <a:spcAft>
                <a:spcPct val="0"/>
              </a:spcAft>
            </a:pPr>
            <a:endParaRPr lang="de-DE" altLang="en-US" sz="1400" b="1">
              <a:solidFill>
                <a:prstClr val="white"/>
              </a:solidFill>
            </a:endParaRPr>
          </a:p>
        </p:txBody>
      </p:sp>
      <p:graphicFrame>
        <p:nvGraphicFramePr>
          <p:cNvPr id="505" name="Table 504"/>
          <p:cNvGraphicFramePr>
            <a:graphicFrameLocks noGrp="1"/>
          </p:cNvGraphicFramePr>
          <p:nvPr/>
        </p:nvGraphicFramePr>
        <p:xfrm>
          <a:off x="7325186" y="2430327"/>
          <a:ext cx="4121280" cy="1753121"/>
        </p:xfrm>
        <a:graphic>
          <a:graphicData uri="http://schemas.openxmlformats.org/drawingml/2006/table">
            <a:tbl>
              <a:tblPr/>
              <a:tblGrid>
                <a:gridCol w="1623943">
                  <a:extLst>
                    <a:ext uri="{9D8B030D-6E8A-4147-A177-3AD203B41FA5}">
                      <a16:colId xmlns:a16="http://schemas.microsoft.com/office/drawing/2014/main" val="20000"/>
                    </a:ext>
                  </a:extLst>
                </a:gridCol>
                <a:gridCol w="1290257">
                  <a:extLst>
                    <a:ext uri="{9D8B030D-6E8A-4147-A177-3AD203B41FA5}">
                      <a16:colId xmlns:a16="http://schemas.microsoft.com/office/drawing/2014/main" val="20001"/>
                    </a:ext>
                  </a:extLst>
                </a:gridCol>
                <a:gridCol w="1207080">
                  <a:extLst>
                    <a:ext uri="{9D8B030D-6E8A-4147-A177-3AD203B41FA5}">
                      <a16:colId xmlns:a16="http://schemas.microsoft.com/office/drawing/2014/main" val="20002"/>
                    </a:ext>
                  </a:extLst>
                </a:gridCol>
              </a:tblGrid>
              <a:tr h="329396">
                <a:tc gridSpan="3">
                  <a:txBody>
                    <a:body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GB" sz="1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Những đột biến thường gặp </a:t>
                      </a:r>
                    </a:p>
                  </a:txBody>
                  <a:tcPr horzOverflow="overflow">
                    <a:lnL w="190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en-GB" sz="1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a:txBody>
                  <a:tcPr horzOverflow="overflow">
                    <a:lnL w="63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0"/>
                  </a:ext>
                </a:extLst>
              </a:tr>
              <a:tr h="552419">
                <a:tc>
                  <a:txBody>
                    <a:bodyPr/>
                    <a:lstStyle/>
                    <a:p>
                      <a:pPr marL="0" marR="0" lvl="0" indent="0" algn="l" defTabSz="914400" rtl="0" eaLnBrk="1" fontAlgn="base" latinLnBrk="0" hangingPunct="1">
                        <a:lnSpc>
                          <a:spcPct val="90000"/>
                        </a:lnSpc>
                        <a:spcBef>
                          <a:spcPct val="0"/>
                        </a:spcBef>
                        <a:spcAft>
                          <a:spcPct val="0"/>
                        </a:spcAft>
                        <a:buClrTx/>
                        <a:buSzTx/>
                        <a:buFontTx/>
                        <a:buNone/>
                        <a:tabLst/>
                      </a:pPr>
                      <a:endParaRPr kumimoji="0" lang="en-US" sz="1400" b="1" i="0" u="none" strike="noStrike" cap="none" normalizeH="0" baseline="0" dirty="0">
                        <a:ln>
                          <a:noFill/>
                        </a:ln>
                        <a:solidFill>
                          <a:srgbClr val="FFFFFF"/>
                        </a:solidFill>
                        <a:effectLst/>
                        <a:latin typeface="+mn-lt"/>
                        <a:cs typeface="Arial" charset="0"/>
                      </a:endParaRPr>
                    </a:p>
                  </a:txBody>
                  <a:tcPr horzOverflow="overflow">
                    <a:lnL w="190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0" lang="en-GB" sz="1400" b="1" i="0" u="none" strike="noStrike" kern="1200" cap="none" normalizeH="0" baseline="0" dirty="0">
                          <a:ln>
                            <a:noFill/>
                          </a:ln>
                          <a:solidFill>
                            <a:srgbClr val="FFFFFF"/>
                          </a:solidFill>
                          <a:effectLst/>
                          <a:latin typeface="+mn-lt"/>
                          <a:ea typeface="+mn-ea"/>
                          <a:cs typeface="Arial" charset="0"/>
                        </a:rPr>
                        <a:t>Afatinib </a:t>
                      </a:r>
                    </a:p>
                    <a:p>
                      <a:pPr marL="0" marR="0" lvl="0" indent="0" algn="ctr" defTabSz="914400" rtl="0" eaLnBrk="1" fontAlgn="base" latinLnBrk="0" hangingPunct="1">
                        <a:lnSpc>
                          <a:spcPct val="90000"/>
                        </a:lnSpc>
                        <a:spcBef>
                          <a:spcPct val="0"/>
                        </a:spcBef>
                        <a:spcAft>
                          <a:spcPct val="0"/>
                        </a:spcAft>
                        <a:buClrTx/>
                        <a:buSzTx/>
                        <a:buFontTx/>
                        <a:buNone/>
                        <a:tabLst/>
                      </a:pPr>
                      <a:r>
                        <a:rPr kumimoji="0" lang="en-GB" sz="1400" b="1" i="0" u="none" strike="noStrike" kern="1200" cap="none" normalizeH="0" baseline="0" dirty="0">
                          <a:ln>
                            <a:noFill/>
                          </a:ln>
                          <a:solidFill>
                            <a:srgbClr val="FFFFFF"/>
                          </a:solidFill>
                          <a:effectLst/>
                          <a:latin typeface="+mn-lt"/>
                          <a:ea typeface="+mn-ea"/>
                          <a:cs typeface="Arial" charset="0"/>
                        </a:rPr>
                        <a:t>(n=419)</a:t>
                      </a:r>
                    </a:p>
                  </a:txBody>
                  <a:tcPr marL="91427" marR="91427" marT="45670" marB="4567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0" lang="en-GB" sz="1400" b="1" i="0" u="none" strike="noStrike" kern="1200" cap="none" normalizeH="0" baseline="0" dirty="0">
                          <a:ln>
                            <a:noFill/>
                          </a:ln>
                          <a:solidFill>
                            <a:srgbClr val="FFFFFF"/>
                          </a:solidFill>
                          <a:effectLst/>
                          <a:latin typeface="+mn-lt"/>
                          <a:ea typeface="+mn-ea"/>
                          <a:cs typeface="Arial" charset="0"/>
                        </a:rPr>
                        <a:t>Chemo</a:t>
                      </a:r>
                    </a:p>
                    <a:p>
                      <a:pPr marL="0" marR="0" lvl="0" indent="0" algn="ctr" defTabSz="914400" rtl="0" eaLnBrk="1" fontAlgn="base" latinLnBrk="0" hangingPunct="1">
                        <a:lnSpc>
                          <a:spcPct val="90000"/>
                        </a:lnSpc>
                        <a:spcBef>
                          <a:spcPct val="0"/>
                        </a:spcBef>
                        <a:spcAft>
                          <a:spcPct val="0"/>
                        </a:spcAft>
                        <a:buClrTx/>
                        <a:buSzTx/>
                        <a:buFontTx/>
                        <a:buNone/>
                        <a:tabLst/>
                      </a:pPr>
                      <a:r>
                        <a:rPr kumimoji="0" lang="en-GB" sz="1400" b="1" i="0" u="none" strike="noStrike" kern="1200" cap="none" normalizeH="0" baseline="0" dirty="0">
                          <a:ln>
                            <a:noFill/>
                          </a:ln>
                          <a:solidFill>
                            <a:srgbClr val="FFFFFF"/>
                          </a:solidFill>
                          <a:effectLst/>
                          <a:latin typeface="+mn-lt"/>
                          <a:ea typeface="+mn-ea"/>
                          <a:cs typeface="Arial" charset="0"/>
                        </a:rPr>
                        <a:t>(n=212)</a:t>
                      </a:r>
                    </a:p>
                  </a:txBody>
                  <a:tcPr marL="91427" marR="91427" marT="45670" marB="45670" horzOverflow="overflow">
                    <a:lnL w="63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31168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1400" b="1" i="0" u="none" strike="noStrike" cap="none" normalizeH="0" baseline="0" dirty="0">
                          <a:ln>
                            <a:noFill/>
                          </a:ln>
                          <a:solidFill>
                            <a:schemeClr val="tx1"/>
                          </a:solidFill>
                          <a:effectLst/>
                          <a:latin typeface="+mn-lt"/>
                          <a:ea typeface="ＭＳ Ｐゴシック" pitchFamily="34" charset="-128"/>
                          <a:cs typeface="Arial" pitchFamily="34" charset="0"/>
                        </a:rPr>
                        <a:t>Trung vị, tháng</a:t>
                      </a:r>
                    </a:p>
                  </a:txBody>
                  <a:tcPr marL="0" marR="45713" marT="27432" marB="27432" anchor="ctr" horzOverflow="overflow">
                    <a:lnL w="1905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400" b="1" i="0" u="none" strike="noStrike" kern="1200" cap="none" normalizeH="0" baseline="0" dirty="0">
                          <a:ln>
                            <a:noFill/>
                          </a:ln>
                          <a:solidFill>
                            <a:srgbClr val="000000"/>
                          </a:solidFill>
                          <a:effectLst/>
                          <a:latin typeface="+mn-lt"/>
                          <a:ea typeface="+mn-ea"/>
                          <a:cs typeface="Arial" charset="0"/>
                        </a:rPr>
                        <a:t>27,3</a:t>
                      </a:r>
                    </a:p>
                  </a:txBody>
                  <a:tcPr marL="68589" marR="68589" marT="0" marB="0" anchor="ctr" horzOverflow="overflow">
                    <a:lnL w="6350" cap="flat" cmpd="sng" algn="ctr">
                      <a:solidFill>
                        <a:srgbClr val="595959"/>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400" b="1" i="0" u="none" strike="noStrike" kern="1200" cap="none" normalizeH="0" baseline="0" dirty="0">
                          <a:ln>
                            <a:noFill/>
                          </a:ln>
                          <a:solidFill>
                            <a:srgbClr val="000000"/>
                          </a:solidFill>
                          <a:effectLst/>
                          <a:latin typeface="+mn-lt"/>
                          <a:ea typeface="+mn-ea"/>
                          <a:cs typeface="Arial" charset="0"/>
                        </a:rPr>
                        <a:t>24,3</a:t>
                      </a:r>
                    </a:p>
                  </a:txBody>
                  <a:tcPr marL="68589" marR="68589" marT="0" marB="0" anchor="ctr" horzOverflow="overflow">
                    <a:lnL w="9525" cap="flat" cmpd="sng" algn="ctr">
                      <a:solidFill>
                        <a:schemeClr val="bg1">
                          <a:lumMod val="50000"/>
                        </a:schemeClr>
                      </a:solidFill>
                      <a:prstDash val="solid"/>
                      <a:round/>
                      <a:headEnd type="none" w="med" len="med"/>
                      <a:tailEnd type="none" w="med" len="med"/>
                    </a:lnL>
                    <a:lnR w="190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59619">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de-CH" sz="1400" b="1" i="0" u="none" strike="noStrike" cap="none" normalizeH="0" baseline="0" dirty="0">
                          <a:ln>
                            <a:noFill/>
                          </a:ln>
                          <a:solidFill>
                            <a:srgbClr val="FF0000"/>
                          </a:solidFill>
                          <a:effectLst/>
                          <a:latin typeface="+mn-lt"/>
                          <a:ea typeface="ＭＳ Ｐゴシック" pitchFamily="34" charset="-128"/>
                          <a:cs typeface="Arial" pitchFamily="34" charset="0"/>
                        </a:rPr>
                        <a:t>HR</a:t>
                      </a:r>
                      <a:r>
                        <a:rPr kumimoji="0" lang="de-CH" sz="1400" b="0" i="0" u="none" strike="noStrike" cap="none" normalizeH="0" baseline="0" dirty="0">
                          <a:ln>
                            <a:noFill/>
                          </a:ln>
                          <a:solidFill>
                            <a:srgbClr val="FF0000"/>
                          </a:solidFill>
                          <a:effectLst/>
                          <a:latin typeface="+mn-lt"/>
                          <a:ea typeface="ＭＳ Ｐゴシック" pitchFamily="34" charset="-128"/>
                          <a:cs typeface="Arial" pitchFamily="34" charset="0"/>
                        </a:rPr>
                        <a:t> (KTC 95%) </a:t>
                      </a:r>
                      <a:br>
                        <a:rPr kumimoji="0" lang="de-CH" sz="1400" b="0" i="0" u="none" strike="noStrike" cap="none" normalizeH="0" baseline="0" dirty="0">
                          <a:ln>
                            <a:noFill/>
                          </a:ln>
                          <a:solidFill>
                            <a:srgbClr val="FF0000"/>
                          </a:solidFill>
                          <a:effectLst/>
                          <a:latin typeface="+mn-lt"/>
                          <a:ea typeface="ＭＳ Ｐゴシック" pitchFamily="34" charset="-128"/>
                          <a:cs typeface="Arial" pitchFamily="34" charset="0"/>
                        </a:rPr>
                      </a:br>
                      <a:r>
                        <a:rPr kumimoji="0" lang="de-CH" sz="1400" b="0" i="1" u="none" strike="noStrike" cap="none" normalizeH="0" baseline="0" dirty="0">
                          <a:ln>
                            <a:noFill/>
                          </a:ln>
                          <a:solidFill>
                            <a:srgbClr val="FF0000"/>
                          </a:solidFill>
                          <a:effectLst/>
                          <a:latin typeface="+mn-lt"/>
                          <a:ea typeface="ＭＳ Ｐゴシック" pitchFamily="34" charset="-128"/>
                          <a:cs typeface="Arial" pitchFamily="34" charset="0"/>
                        </a:rPr>
                        <a:t>P</a:t>
                      </a:r>
                      <a:endParaRPr kumimoji="0" lang="de-CH" sz="1400" b="0" i="0" u="none" strike="noStrike" cap="none" normalizeH="0" baseline="0" dirty="0">
                        <a:ln>
                          <a:noFill/>
                        </a:ln>
                        <a:solidFill>
                          <a:srgbClr val="FF0000"/>
                        </a:solidFill>
                        <a:effectLst/>
                        <a:latin typeface="+mn-lt"/>
                        <a:ea typeface="ＭＳ Ｐゴシック" pitchFamily="34" charset="-128"/>
                        <a:cs typeface="Arial" pitchFamily="34" charset="0"/>
                      </a:endParaRPr>
                    </a:p>
                  </a:txBody>
                  <a:tcPr marL="0" marR="45713" marT="27432" marB="27432" anchor="ctr" horzOverflow="overflow">
                    <a:lnL w="1905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400" b="1" i="0" u="none" strike="noStrike" kern="1200" cap="none" normalizeH="0" baseline="0" dirty="0">
                          <a:ln>
                            <a:noFill/>
                          </a:ln>
                          <a:solidFill>
                            <a:srgbClr val="FF0000"/>
                          </a:solidFill>
                          <a:effectLst/>
                          <a:latin typeface="+mn-lt"/>
                          <a:ea typeface="+mn-ea"/>
                          <a:cs typeface="Arial" charset="0"/>
                        </a:rPr>
                        <a:t>0,81</a:t>
                      </a:r>
                      <a:r>
                        <a:rPr kumimoji="0" lang="en-GB" sz="1400" b="0" i="0" u="none" strike="noStrike" kern="1200" cap="none" normalizeH="0" baseline="0" dirty="0">
                          <a:ln>
                            <a:noFill/>
                          </a:ln>
                          <a:solidFill>
                            <a:srgbClr val="FF0000"/>
                          </a:solidFill>
                          <a:effectLst/>
                          <a:latin typeface="+mn-lt"/>
                          <a:ea typeface="+mn-ea"/>
                          <a:cs typeface="Arial" charset="0"/>
                        </a:rPr>
                        <a:t> (0,66-0,99)</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sz="1400" b="0" i="0" u="none" strike="noStrike" kern="1200" cap="none" normalizeH="0" baseline="0" dirty="0">
                          <a:ln>
                            <a:noFill/>
                          </a:ln>
                          <a:solidFill>
                            <a:srgbClr val="FF0000"/>
                          </a:solidFill>
                          <a:effectLst/>
                          <a:latin typeface="+mn-lt"/>
                          <a:ea typeface="+mn-ea"/>
                          <a:cs typeface="Arial" charset="0"/>
                        </a:rPr>
                        <a:t> </a:t>
                      </a:r>
                      <a:r>
                        <a:rPr kumimoji="0" lang="en-GB" sz="1400" b="1" i="1" u="none" strike="noStrike" kern="1200" cap="none" normalizeH="0" baseline="0" dirty="0">
                          <a:ln>
                            <a:noFill/>
                          </a:ln>
                          <a:solidFill>
                            <a:srgbClr val="FF0000"/>
                          </a:solidFill>
                          <a:effectLst/>
                          <a:latin typeface="+mn-lt"/>
                          <a:ea typeface="+mn-ea"/>
                          <a:cs typeface="Arial" charset="0"/>
                        </a:rPr>
                        <a:t>P=</a:t>
                      </a:r>
                      <a:r>
                        <a:rPr kumimoji="0" lang="en-GB" sz="1400" b="1" i="0" u="none" strike="noStrike" kern="1200" cap="none" normalizeH="0" baseline="0" dirty="0">
                          <a:ln>
                            <a:noFill/>
                          </a:ln>
                          <a:solidFill>
                            <a:srgbClr val="FF0000"/>
                          </a:solidFill>
                          <a:effectLst/>
                          <a:latin typeface="+mn-lt"/>
                          <a:ea typeface="+mn-ea"/>
                          <a:cs typeface="Arial" charset="0"/>
                        </a:rPr>
                        <a:t>0,0374</a:t>
                      </a:r>
                    </a:p>
                  </a:txBody>
                  <a:tcPr marL="68589" marR="68589" marT="0" marB="0" anchor="ctr" horzOverflow="overflow">
                    <a:lnL w="6350" cap="flat" cmpd="sng" algn="ctr">
                      <a:solidFill>
                        <a:srgbClr val="595959"/>
                      </a:solid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14857888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 Same Side Corner Rectangle 6"/>
          <p:cNvSpPr/>
          <p:nvPr/>
        </p:nvSpPr>
        <p:spPr>
          <a:xfrm rot="10800000">
            <a:off x="2186071" y="2115777"/>
            <a:ext cx="7850261" cy="3421420"/>
          </a:xfrm>
          <a:prstGeom prst="round2SameRect">
            <a:avLst>
              <a:gd name="adj1" fmla="val 5800"/>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Round Same Side Corner Rectangle 5"/>
          <p:cNvSpPr/>
          <p:nvPr/>
        </p:nvSpPr>
        <p:spPr>
          <a:xfrm>
            <a:off x="2186071" y="1406411"/>
            <a:ext cx="7850263" cy="709367"/>
          </a:xfrm>
          <a:prstGeom prst="round2SameRect">
            <a:avLst>
              <a:gd name="adj1" fmla="val 24707"/>
              <a:gd name="adj2" fmla="val 0"/>
            </a:avLst>
          </a:prstGeom>
          <a:solidFill>
            <a:srgbClr val="0070C0"/>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5" name="Table 4"/>
          <p:cNvGraphicFramePr>
            <a:graphicFrameLocks noGrp="1"/>
          </p:cNvGraphicFramePr>
          <p:nvPr/>
        </p:nvGraphicFramePr>
        <p:xfrm>
          <a:off x="2186069" y="1471729"/>
          <a:ext cx="7850263" cy="4123180"/>
        </p:xfrm>
        <a:graphic>
          <a:graphicData uri="http://schemas.openxmlformats.org/drawingml/2006/table">
            <a:tbl>
              <a:tblPr/>
              <a:tblGrid>
                <a:gridCol w="1019777">
                  <a:extLst>
                    <a:ext uri="{9D8B030D-6E8A-4147-A177-3AD203B41FA5}">
                      <a16:colId xmlns:a16="http://schemas.microsoft.com/office/drawing/2014/main" val="20000"/>
                    </a:ext>
                  </a:extLst>
                </a:gridCol>
                <a:gridCol w="2719041">
                  <a:extLst>
                    <a:ext uri="{9D8B030D-6E8A-4147-A177-3AD203B41FA5}">
                      <a16:colId xmlns:a16="http://schemas.microsoft.com/office/drawing/2014/main" val="20001"/>
                    </a:ext>
                  </a:extLst>
                </a:gridCol>
                <a:gridCol w="803085">
                  <a:extLst>
                    <a:ext uri="{9D8B030D-6E8A-4147-A177-3AD203B41FA5}">
                      <a16:colId xmlns:a16="http://schemas.microsoft.com/office/drawing/2014/main" val="20002"/>
                    </a:ext>
                  </a:extLst>
                </a:gridCol>
                <a:gridCol w="1693461">
                  <a:extLst>
                    <a:ext uri="{9D8B030D-6E8A-4147-A177-3AD203B41FA5}">
                      <a16:colId xmlns:a16="http://schemas.microsoft.com/office/drawing/2014/main" val="20003"/>
                    </a:ext>
                  </a:extLst>
                </a:gridCol>
                <a:gridCol w="1614899">
                  <a:extLst>
                    <a:ext uri="{9D8B030D-6E8A-4147-A177-3AD203B41FA5}">
                      <a16:colId xmlns:a16="http://schemas.microsoft.com/office/drawing/2014/main" val="20004"/>
                    </a:ext>
                  </a:extLst>
                </a:gridCol>
              </a:tblGrid>
              <a:tr h="642195">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400" b="1" i="0" u="none" strike="noStrike" cap="none" normalizeH="0" baseline="0" dirty="0">
                          <a:ln>
                            <a:noFill/>
                          </a:ln>
                          <a:solidFill>
                            <a:schemeClr val="bg1"/>
                          </a:solidFill>
                          <a:effectLst/>
                          <a:latin typeface="Arial" charset="0"/>
                          <a:ea typeface="PMingLiU" pitchFamily="18" charset="-120"/>
                          <a:cs typeface="Arial" charset="0"/>
                        </a:rPr>
                        <a:t>Genotypes</a:t>
                      </a:r>
                      <a:r>
                        <a:rPr kumimoji="0" lang="en-GB" sz="1400" b="0" i="0" u="none" strike="noStrike" cap="none" normalizeH="0" baseline="0" dirty="0">
                          <a:ln>
                            <a:noFill/>
                          </a:ln>
                          <a:solidFill>
                            <a:schemeClr val="bg1"/>
                          </a:solidFill>
                          <a:effectLst/>
                          <a:latin typeface="Arial" charset="0"/>
                          <a:cs typeface="Arial" charset="0"/>
                        </a:rPr>
                        <a:t> </a:t>
                      </a:r>
                    </a:p>
                  </a:txBody>
                  <a:tcPr marL="91441" marR="91441" marT="45697" marB="45697" anchor="b"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a:noFill/>
                    </a:lnTlToBr>
                    <a:lnBlToTr>
                      <a:noFill/>
                    </a:lnBlToTr>
                    <a:solidFill>
                      <a:srgbClr val="0070C0"/>
                    </a:solidFill>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dirty="0">
                        <a:ln>
                          <a:noFill/>
                        </a:ln>
                        <a:solidFill>
                          <a:schemeClr val="tx1"/>
                        </a:solidFill>
                        <a:effectLst/>
                        <a:latin typeface="Arial" charset="0"/>
                        <a:cs typeface="Arial" charset="0"/>
                      </a:endParaRPr>
                    </a:p>
                  </a:txBody>
                  <a:tcPr marL="91441" marR="91441" marT="45699" marB="45699"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400" b="1" i="0" u="none" strike="noStrike" cap="none" normalizeH="0" baseline="0" dirty="0">
                          <a:ln>
                            <a:noFill/>
                          </a:ln>
                          <a:solidFill>
                            <a:schemeClr val="bg1"/>
                          </a:solidFill>
                          <a:effectLst/>
                          <a:latin typeface="Arial" charset="0"/>
                          <a:ea typeface="PMingLiU" pitchFamily="18" charset="-120"/>
                          <a:cs typeface="Arial" charset="0"/>
                        </a:rPr>
                        <a:t>ORR,</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400" b="1" i="0" u="none" strike="noStrike" cap="none" normalizeH="0" baseline="0" dirty="0">
                          <a:ln>
                            <a:noFill/>
                          </a:ln>
                          <a:solidFill>
                            <a:schemeClr val="bg1"/>
                          </a:solidFill>
                          <a:effectLst/>
                          <a:latin typeface="Arial" charset="0"/>
                          <a:ea typeface="PMingLiU" pitchFamily="18" charset="-120"/>
                          <a:cs typeface="Arial" charset="0"/>
                        </a:rPr>
                        <a:t>n (%)</a:t>
                      </a:r>
                    </a:p>
                  </a:txBody>
                  <a:tcPr marL="91441" marR="91441" marT="45697" marB="45697"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a:noFill/>
                    </a:lnTlToBr>
                    <a:lnBlToTr>
                      <a:noFill/>
                    </a:lnBlToTr>
                    <a:solidFill>
                      <a:srgbClr val="007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400" b="1" i="0" u="none" strike="noStrike" cap="none" normalizeH="0" baseline="0" dirty="0" err="1">
                          <a:ln>
                            <a:noFill/>
                          </a:ln>
                          <a:solidFill>
                            <a:schemeClr val="bg1"/>
                          </a:solidFill>
                          <a:effectLst/>
                          <a:latin typeface="Arial" charset="0"/>
                          <a:ea typeface="PMingLiU" pitchFamily="18" charset="-120"/>
                          <a:cs typeface="Arial" charset="0"/>
                        </a:rPr>
                        <a:t>Trung</a:t>
                      </a:r>
                      <a:r>
                        <a:rPr kumimoji="0" lang="en-GB" altLang="zh-TW" sz="1400" b="1" i="0" u="none" strike="noStrike" cap="none" normalizeH="0" baseline="0" dirty="0">
                          <a:ln>
                            <a:noFill/>
                          </a:ln>
                          <a:solidFill>
                            <a:schemeClr val="bg1"/>
                          </a:solidFill>
                          <a:effectLst/>
                          <a:latin typeface="Arial" charset="0"/>
                          <a:ea typeface="PMingLiU" pitchFamily="18" charset="-120"/>
                          <a:cs typeface="Arial" charset="0"/>
                        </a:rPr>
                        <a:t> </a:t>
                      </a:r>
                      <a:r>
                        <a:rPr kumimoji="0" lang="en-GB" altLang="zh-TW" sz="1400" b="1" i="0" u="none" strike="noStrike" cap="none" normalizeH="0" baseline="0" dirty="0" err="1">
                          <a:ln>
                            <a:noFill/>
                          </a:ln>
                          <a:solidFill>
                            <a:schemeClr val="bg1"/>
                          </a:solidFill>
                          <a:effectLst/>
                          <a:latin typeface="Arial" charset="0"/>
                          <a:ea typeface="PMingLiU" pitchFamily="18" charset="-120"/>
                          <a:cs typeface="Arial" charset="0"/>
                        </a:rPr>
                        <a:t>vị</a:t>
                      </a:r>
                      <a:r>
                        <a:rPr kumimoji="0" lang="en-GB" altLang="zh-TW" sz="1400" b="1" i="0" u="none" strike="noStrike" cap="none" normalizeH="0" baseline="0" dirty="0">
                          <a:ln>
                            <a:noFill/>
                          </a:ln>
                          <a:solidFill>
                            <a:schemeClr val="bg1"/>
                          </a:solidFill>
                          <a:effectLst/>
                          <a:latin typeface="Arial" charset="0"/>
                          <a:ea typeface="PMingLiU" pitchFamily="18" charset="-120"/>
                          <a:cs typeface="Arial" charset="0"/>
                        </a:rPr>
                        <a:t> PFS, </a:t>
                      </a:r>
                      <a:r>
                        <a:rPr kumimoji="0" lang="en-GB" altLang="zh-TW" sz="1400" b="1" i="0" u="none" strike="noStrike" cap="none" normalizeH="0" baseline="0" dirty="0" err="1">
                          <a:ln>
                            <a:noFill/>
                          </a:ln>
                          <a:solidFill>
                            <a:schemeClr val="bg1"/>
                          </a:solidFill>
                          <a:effectLst/>
                          <a:latin typeface="Arial" charset="0"/>
                          <a:ea typeface="PMingLiU" pitchFamily="18" charset="-120"/>
                          <a:cs typeface="Arial" charset="0"/>
                        </a:rPr>
                        <a:t>tháng</a:t>
                      </a:r>
                      <a:r>
                        <a:rPr kumimoji="0" lang="en-GB" altLang="zh-TW" sz="1400" b="1" i="0" u="none" strike="noStrike" cap="none" normalizeH="0" baseline="0" dirty="0">
                          <a:ln>
                            <a:noFill/>
                          </a:ln>
                          <a:solidFill>
                            <a:schemeClr val="bg1"/>
                          </a:solidFill>
                          <a:effectLst/>
                          <a:latin typeface="Arial" charset="0"/>
                          <a:ea typeface="PMingLiU" pitchFamily="18" charset="-120"/>
                          <a:cs typeface="Arial" charset="0"/>
                        </a:rPr>
                        <a:t>(95% CI)</a:t>
                      </a:r>
                    </a:p>
                  </a:txBody>
                  <a:tcPr marL="91441" marR="91441" marT="45697" marB="45697" anchor="b"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a:noFill/>
                    </a:lnTlToBr>
                    <a:lnBlToTr>
                      <a:noFill/>
                    </a:lnBlToTr>
                    <a:solidFill>
                      <a:srgbClr val="007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400" b="1" i="0" u="none" strike="noStrike" cap="none" normalizeH="0" baseline="0" dirty="0">
                          <a:ln>
                            <a:noFill/>
                          </a:ln>
                          <a:solidFill>
                            <a:schemeClr val="bg1"/>
                          </a:solidFill>
                          <a:effectLst/>
                          <a:latin typeface="Arial" charset="0"/>
                          <a:ea typeface="PMingLiU" pitchFamily="18" charset="-120"/>
                          <a:cs typeface="Arial" charset="0"/>
                        </a:rPr>
                        <a:t>Trung </a:t>
                      </a:r>
                      <a:r>
                        <a:rPr kumimoji="0" lang="en-GB" altLang="zh-TW" sz="1400" b="1" i="0" u="none" strike="noStrike" cap="none" normalizeH="0" baseline="0" dirty="0" err="1">
                          <a:ln>
                            <a:noFill/>
                          </a:ln>
                          <a:solidFill>
                            <a:schemeClr val="bg1"/>
                          </a:solidFill>
                          <a:effectLst/>
                          <a:latin typeface="Arial" charset="0"/>
                          <a:ea typeface="PMingLiU" pitchFamily="18" charset="-120"/>
                          <a:cs typeface="Arial" charset="0"/>
                        </a:rPr>
                        <a:t>vị</a:t>
                      </a:r>
                      <a:r>
                        <a:rPr kumimoji="0" lang="en-GB" altLang="zh-TW" sz="1400" b="1" i="0" u="none" strike="noStrike" cap="none" normalizeH="0" baseline="0" dirty="0">
                          <a:ln>
                            <a:noFill/>
                          </a:ln>
                          <a:solidFill>
                            <a:schemeClr val="bg1"/>
                          </a:solidFill>
                          <a:effectLst/>
                          <a:latin typeface="Arial" charset="0"/>
                          <a:ea typeface="PMingLiU" pitchFamily="18" charset="-120"/>
                          <a:cs typeface="Arial" charset="0"/>
                        </a:rPr>
                        <a:t> OS, </a:t>
                      </a:r>
                      <a:r>
                        <a:rPr kumimoji="0" lang="en-GB" altLang="zh-TW" sz="1400" b="1" i="0" u="none" strike="noStrike" cap="none" normalizeH="0" baseline="0" dirty="0" err="1">
                          <a:ln>
                            <a:noFill/>
                          </a:ln>
                          <a:solidFill>
                            <a:schemeClr val="bg1"/>
                          </a:solidFill>
                          <a:effectLst/>
                          <a:latin typeface="Arial" charset="0"/>
                          <a:ea typeface="PMingLiU" pitchFamily="18" charset="-120"/>
                          <a:cs typeface="Arial" charset="0"/>
                        </a:rPr>
                        <a:t>tháng</a:t>
                      </a:r>
                      <a:r>
                        <a:rPr kumimoji="0" lang="en-GB" altLang="zh-TW" sz="1400" b="1" i="0" u="none" strike="noStrike" cap="none" normalizeH="0" baseline="0" dirty="0">
                          <a:ln>
                            <a:noFill/>
                          </a:ln>
                          <a:solidFill>
                            <a:schemeClr val="bg1"/>
                          </a:solidFill>
                          <a:effectLst/>
                          <a:latin typeface="Arial" charset="0"/>
                          <a:ea typeface="PMingLiU" pitchFamily="18" charset="-120"/>
                          <a:cs typeface="Arial" charset="0"/>
                        </a:rPr>
                        <a:t> (95% CI)</a:t>
                      </a:r>
                    </a:p>
                  </a:txBody>
                  <a:tcPr marL="91441" marR="91441" marT="45697" marB="45697" anchor="b"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a:noFill/>
                    </a:lnTlToBr>
                    <a:lnBlToTr>
                      <a:noFill/>
                    </a:lnBlToTr>
                    <a:solidFill>
                      <a:srgbClr val="0070C0"/>
                    </a:solidFill>
                  </a:tcPr>
                </a:tc>
                <a:extLst>
                  <a:ext uri="{0D108BD9-81ED-4DB2-BD59-A6C34878D82A}">
                    <a16:rowId xmlns:a16="http://schemas.microsoft.com/office/drawing/2014/main" val="10000"/>
                  </a:ext>
                </a:extLst>
              </a:tr>
              <a:tr h="1576311">
                <a:tc>
                  <a:txBody>
                    <a:bodyPr/>
                    <a:lstStyle/>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1" i="0" u="none" strike="noStrike" cap="none" normalizeH="0" baseline="0" dirty="0">
                          <a:ln>
                            <a:noFill/>
                          </a:ln>
                          <a:solidFill>
                            <a:schemeClr val="tx1"/>
                          </a:solidFill>
                          <a:effectLst/>
                          <a:latin typeface="Arial" charset="0"/>
                          <a:ea typeface="PMingLiU" pitchFamily="18" charset="-120"/>
                          <a:cs typeface="Arial" charset="0"/>
                        </a:rPr>
                        <a:t>G719X</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1" i="0" u="none" strike="noStrike" cap="none" normalizeH="0" baseline="0" dirty="0">
                          <a:ln>
                            <a:noFill/>
                          </a:ln>
                          <a:solidFill>
                            <a:schemeClr val="tx1"/>
                          </a:solidFill>
                          <a:effectLst/>
                          <a:latin typeface="Arial" charset="0"/>
                          <a:ea typeface="PMingLiU" pitchFamily="18" charset="-120"/>
                          <a:cs typeface="Arial" charset="0"/>
                        </a:rPr>
                        <a:t>(n=18)</a:t>
                      </a:r>
                    </a:p>
                  </a:txBody>
                  <a:tcPr marL="91441" marR="91441" marT="45697" marB="45697"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381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G719X (n=8)</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G719X + T790M (n=1)</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G719X + S768I (n=5)</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G719X + L861Q (n=3)</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G719X + T790M + L858R (n=1)</a:t>
                      </a:r>
                    </a:p>
                  </a:txBody>
                  <a:tcPr marL="91441" marR="91441" marT="45697" marB="45697"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381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14 (78)</a:t>
                      </a:r>
                    </a:p>
                  </a:txBody>
                  <a:tcPr marL="91441" marR="91441" marT="45697" marB="45697"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381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13.8 </a:t>
                      </a:r>
                    </a:p>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(6.8</a:t>
                      </a:r>
                      <a:r>
                        <a:rPr kumimoji="0" lang="en-GB" altLang="zh-TW" sz="1400" b="0" i="0" u="none" strike="noStrike" kern="1200" cap="none" normalizeH="0" baseline="0" dirty="0">
                          <a:ln>
                            <a:noFill/>
                          </a:ln>
                          <a:solidFill>
                            <a:schemeClr val="tx1"/>
                          </a:solidFill>
                          <a:effectLst/>
                          <a:latin typeface="+mn-lt"/>
                          <a:ea typeface="+mn-ea"/>
                          <a:cs typeface="+mn-cs"/>
                        </a:rPr>
                        <a:t>-</a:t>
                      </a: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NE)</a:t>
                      </a:r>
                    </a:p>
                  </a:txBody>
                  <a:tcPr marL="91441" marR="91441" marT="45697" marB="45697"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381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26.9 </a:t>
                      </a:r>
                    </a:p>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(16.4-NE)</a:t>
                      </a:r>
                    </a:p>
                  </a:txBody>
                  <a:tcPr marL="91441" marR="91441" marT="45697" marB="45697"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52337">
                <a:tc>
                  <a:txBody>
                    <a:bodyPr/>
                    <a:lstStyle/>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1" i="0" u="none" strike="noStrike" cap="none" normalizeH="0" baseline="0" dirty="0">
                          <a:ln>
                            <a:noFill/>
                          </a:ln>
                          <a:solidFill>
                            <a:schemeClr val="tx1"/>
                          </a:solidFill>
                          <a:effectLst/>
                          <a:latin typeface="Arial" charset="0"/>
                          <a:ea typeface="PMingLiU" pitchFamily="18" charset="-120"/>
                          <a:cs typeface="Arial" charset="0"/>
                        </a:rPr>
                        <a:t>L861Q</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1" i="0" u="none" strike="noStrike" cap="none" normalizeH="0" baseline="0" dirty="0">
                          <a:ln>
                            <a:noFill/>
                          </a:ln>
                          <a:solidFill>
                            <a:schemeClr val="tx1"/>
                          </a:solidFill>
                          <a:effectLst/>
                          <a:latin typeface="Arial" charset="0"/>
                          <a:ea typeface="PMingLiU" pitchFamily="18" charset="-120"/>
                          <a:cs typeface="Arial" charset="0"/>
                        </a:rPr>
                        <a:t>(n=16)</a:t>
                      </a:r>
                    </a:p>
                  </a:txBody>
                  <a:tcPr marL="91441" marR="91441" marT="45697" marB="45697"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L861Q (n=12)</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L861Q + G719X (n=3)</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L861Q + Del19 (n=1)</a:t>
                      </a:r>
                    </a:p>
                  </a:txBody>
                  <a:tcPr marL="91441" marR="91441" marT="45697" marB="45697"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9 (56)</a:t>
                      </a:r>
                    </a:p>
                  </a:txBody>
                  <a:tcPr marL="91441" marR="91441" marT="45697" marB="45697"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8.2 </a:t>
                      </a:r>
                    </a:p>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(4.5</a:t>
                      </a:r>
                      <a:r>
                        <a:rPr kumimoji="0" lang="en-GB" altLang="zh-TW" sz="1400" b="0" i="0" u="none" strike="noStrike" kern="1200" cap="none" normalizeH="0" baseline="0" dirty="0">
                          <a:ln>
                            <a:noFill/>
                          </a:ln>
                          <a:solidFill>
                            <a:schemeClr val="tx1"/>
                          </a:solidFill>
                          <a:effectLst/>
                          <a:latin typeface="+mn-lt"/>
                          <a:ea typeface="+mn-ea"/>
                          <a:cs typeface="+mn-cs"/>
                        </a:rPr>
                        <a:t>-</a:t>
                      </a: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16.6)</a:t>
                      </a:r>
                    </a:p>
                  </a:txBody>
                  <a:tcPr marL="91441" marR="91441" marT="45697" marB="45697"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16.9 </a:t>
                      </a:r>
                    </a:p>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(15.3</a:t>
                      </a:r>
                      <a:r>
                        <a:rPr kumimoji="0" lang="en-GB" altLang="zh-TW" sz="1400" b="0" i="0" u="none" strike="noStrike" kern="1200" cap="none" normalizeH="0" baseline="0" dirty="0">
                          <a:ln>
                            <a:noFill/>
                          </a:ln>
                          <a:solidFill>
                            <a:schemeClr val="tx1"/>
                          </a:solidFill>
                          <a:effectLst/>
                          <a:latin typeface="+mn-lt"/>
                          <a:ea typeface="+mn-ea"/>
                          <a:cs typeface="+mn-cs"/>
                        </a:rPr>
                        <a:t>-</a:t>
                      </a: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22.0)</a:t>
                      </a:r>
                    </a:p>
                  </a:txBody>
                  <a:tcPr marL="91441" marR="91441" marT="45697" marB="45697"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337">
                <a:tc>
                  <a:txBody>
                    <a:bodyPr/>
                    <a:lstStyle/>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1" i="0" u="none" strike="noStrike" cap="none" normalizeH="0" baseline="0" dirty="0">
                          <a:ln>
                            <a:noFill/>
                          </a:ln>
                          <a:solidFill>
                            <a:schemeClr val="tx1"/>
                          </a:solidFill>
                          <a:effectLst/>
                          <a:latin typeface="Arial" charset="0"/>
                          <a:ea typeface="PMingLiU" pitchFamily="18" charset="-120"/>
                          <a:cs typeface="Arial" charset="0"/>
                        </a:rPr>
                        <a:t>S768I</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1" i="0" u="none" strike="noStrike" cap="none" normalizeH="0" baseline="0" dirty="0">
                          <a:ln>
                            <a:noFill/>
                          </a:ln>
                          <a:solidFill>
                            <a:schemeClr val="tx1"/>
                          </a:solidFill>
                          <a:effectLst/>
                          <a:latin typeface="Arial" charset="0"/>
                          <a:ea typeface="PMingLiU" pitchFamily="18" charset="-120"/>
                          <a:cs typeface="Arial" charset="0"/>
                        </a:rPr>
                        <a:t>(n=8) </a:t>
                      </a:r>
                    </a:p>
                  </a:txBody>
                  <a:tcPr marL="91441" marR="91441" marT="45697" marB="45697"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S768I (n=1)</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S768I + G719X (n=5)</a:t>
                      </a:r>
                    </a:p>
                    <a:p>
                      <a:pPr marL="0" marR="0" lvl="0" indent="0" algn="l"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S768I + L858R (n=2)</a:t>
                      </a:r>
                    </a:p>
                  </a:txBody>
                  <a:tcPr marL="91441" marR="91441" marT="45697" marB="45697"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8 (100)</a:t>
                      </a:r>
                    </a:p>
                  </a:txBody>
                  <a:tcPr marL="91441" marR="91441" marT="45697" marB="45697"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14.7 </a:t>
                      </a:r>
                    </a:p>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(2.6-NE)</a:t>
                      </a:r>
                    </a:p>
                  </a:txBody>
                  <a:tcPr marL="91441" marR="91441" marT="45697" marB="45697"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NE </a:t>
                      </a:r>
                    </a:p>
                    <a:p>
                      <a:pPr marL="0" marR="0" lvl="0" indent="0" algn="ctr" defTabSz="914400" rtl="0" eaLnBrk="1" fontAlgn="base" latinLnBrk="0" hangingPunct="1">
                        <a:lnSpc>
                          <a:spcPct val="100000"/>
                        </a:lnSpc>
                        <a:spcBef>
                          <a:spcPct val="0"/>
                        </a:spcBef>
                        <a:spcAft>
                          <a:spcPts val="600"/>
                        </a:spcAft>
                        <a:buClrTx/>
                        <a:buSzTx/>
                        <a:buFontTx/>
                        <a:buNone/>
                        <a:tabLst/>
                      </a:pP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(3.4</a:t>
                      </a:r>
                      <a:r>
                        <a:rPr kumimoji="0" lang="en-GB" altLang="zh-TW" sz="1400" b="0" i="0" u="none" strike="noStrike" kern="1200" cap="none" normalizeH="0" baseline="0" dirty="0">
                          <a:ln>
                            <a:noFill/>
                          </a:ln>
                          <a:solidFill>
                            <a:schemeClr val="tx1"/>
                          </a:solidFill>
                          <a:effectLst/>
                          <a:latin typeface="+mn-lt"/>
                          <a:ea typeface="+mn-ea"/>
                          <a:cs typeface="+mn-cs"/>
                        </a:rPr>
                        <a:t>-</a:t>
                      </a:r>
                      <a:r>
                        <a:rPr kumimoji="0" lang="en-GB" altLang="zh-TW" sz="1400" b="0" i="0" u="none" strike="noStrike" cap="none" normalizeH="0" baseline="0" dirty="0">
                          <a:ln>
                            <a:noFill/>
                          </a:ln>
                          <a:solidFill>
                            <a:schemeClr val="tx1"/>
                          </a:solidFill>
                          <a:effectLst/>
                          <a:latin typeface="Arial" charset="0"/>
                          <a:ea typeface="PMingLiU" pitchFamily="18" charset="-120"/>
                          <a:cs typeface="Arial" charset="0"/>
                        </a:rPr>
                        <a:t>NE)</a:t>
                      </a:r>
                    </a:p>
                  </a:txBody>
                  <a:tcPr marL="91441" marR="91441" marT="45697" marB="45697"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5602" name="Title 1"/>
          <p:cNvSpPr>
            <a:spLocks noGrp="1"/>
          </p:cNvSpPr>
          <p:nvPr>
            <p:ph type="title"/>
          </p:nvPr>
        </p:nvSpPr>
        <p:spPr>
          <a:xfrm>
            <a:off x="1990625" y="186798"/>
            <a:ext cx="8358909" cy="880882"/>
          </a:xfrm>
        </p:spPr>
        <p:txBody>
          <a:bodyPr>
            <a:noAutofit/>
          </a:bodyPr>
          <a:lstStyle/>
          <a:p>
            <a:pPr algn="ctr">
              <a:lnSpc>
                <a:spcPct val="100000"/>
              </a:lnSpc>
              <a:spcBef>
                <a:spcPts val="1800"/>
              </a:spcBef>
              <a:spcAft>
                <a:spcPts val="1200"/>
              </a:spcAft>
            </a:pPr>
            <a:r>
              <a:rPr lang="en-GB" altLang="zh-TW" sz="2800" b="1" dirty="0"/>
              <a:t>LUX-Lung 2,3 </a:t>
            </a:r>
            <a:r>
              <a:rPr lang="en-GB" altLang="zh-TW" sz="2800" b="1" dirty="0" err="1"/>
              <a:t>và</a:t>
            </a:r>
            <a:r>
              <a:rPr lang="en-GB" altLang="zh-TW" sz="2800" b="1" dirty="0"/>
              <a:t> 6 </a:t>
            </a:r>
            <a:br>
              <a:rPr lang="en-GB" altLang="zh-TW" sz="2800" b="1" dirty="0">
                <a:solidFill>
                  <a:schemeClr val="tx1"/>
                </a:solidFill>
              </a:rPr>
            </a:br>
            <a:r>
              <a:rPr lang="en-GB" altLang="zh-TW" sz="2800" dirty="0">
                <a:solidFill>
                  <a:schemeClr val="accent1"/>
                </a:solidFill>
              </a:rPr>
              <a:t>Afatinib </a:t>
            </a:r>
            <a:r>
              <a:rPr lang="en-GB" altLang="zh-TW" sz="2800" dirty="0" err="1">
                <a:solidFill>
                  <a:schemeClr val="accent1"/>
                </a:solidFill>
              </a:rPr>
              <a:t>trên</a:t>
            </a:r>
            <a:r>
              <a:rPr lang="en-GB" altLang="zh-TW" sz="2800" dirty="0">
                <a:solidFill>
                  <a:schemeClr val="accent1"/>
                </a:solidFill>
              </a:rPr>
              <a:t> </a:t>
            </a:r>
            <a:r>
              <a:rPr lang="en-GB" altLang="zh-TW" sz="2800" dirty="0" err="1">
                <a:solidFill>
                  <a:schemeClr val="accent1"/>
                </a:solidFill>
              </a:rPr>
              <a:t>các</a:t>
            </a:r>
            <a:r>
              <a:rPr lang="en-GB" altLang="zh-TW" sz="2800" dirty="0">
                <a:solidFill>
                  <a:schemeClr val="accent1"/>
                </a:solidFill>
              </a:rPr>
              <a:t> </a:t>
            </a:r>
            <a:r>
              <a:rPr lang="en-GB" altLang="zh-TW" sz="2800" dirty="0" err="1">
                <a:solidFill>
                  <a:schemeClr val="accent1"/>
                </a:solidFill>
              </a:rPr>
              <a:t>đột</a:t>
            </a:r>
            <a:r>
              <a:rPr lang="en-GB" altLang="zh-TW" sz="2800" dirty="0">
                <a:solidFill>
                  <a:schemeClr val="accent1"/>
                </a:solidFill>
              </a:rPr>
              <a:t> </a:t>
            </a:r>
            <a:r>
              <a:rPr lang="en-GB" altLang="zh-TW" sz="2800" dirty="0" err="1">
                <a:solidFill>
                  <a:schemeClr val="accent1"/>
                </a:solidFill>
              </a:rPr>
              <a:t>biến</a:t>
            </a:r>
            <a:r>
              <a:rPr lang="en-GB" altLang="zh-TW" sz="2800" dirty="0">
                <a:solidFill>
                  <a:schemeClr val="accent1"/>
                </a:solidFill>
              </a:rPr>
              <a:t> EGFR </a:t>
            </a:r>
            <a:r>
              <a:rPr lang="en-GB" altLang="zh-TW" sz="2800" dirty="0" err="1">
                <a:solidFill>
                  <a:schemeClr val="accent1"/>
                </a:solidFill>
              </a:rPr>
              <a:t>hiếm</a:t>
            </a:r>
            <a:r>
              <a:rPr lang="en-GB" altLang="zh-TW" sz="2800" dirty="0">
                <a:solidFill>
                  <a:schemeClr val="accent1"/>
                </a:solidFill>
              </a:rPr>
              <a:t> </a:t>
            </a:r>
            <a:r>
              <a:rPr lang="en-GB" altLang="zh-TW" sz="2800" dirty="0" err="1">
                <a:solidFill>
                  <a:schemeClr val="accent1"/>
                </a:solidFill>
              </a:rPr>
              <a:t>gặp</a:t>
            </a:r>
            <a:endParaRPr lang="en-GB" altLang="zh-TW" sz="2800" dirty="0">
              <a:solidFill>
                <a:schemeClr val="accent1"/>
              </a:solidFill>
            </a:endParaRPr>
          </a:p>
        </p:txBody>
      </p:sp>
      <p:sp>
        <p:nvSpPr>
          <p:cNvPr id="25636" name="TextBox 1"/>
          <p:cNvSpPr txBox="1">
            <a:spLocks noChangeArrowheads="1"/>
          </p:cNvSpPr>
          <p:nvPr/>
        </p:nvSpPr>
        <p:spPr bwMode="auto">
          <a:xfrm>
            <a:off x="2279651" y="5600701"/>
            <a:ext cx="34179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GB" altLang="en-US" sz="1200" dirty="0" err="1"/>
              <a:t>Lưu</a:t>
            </a:r>
            <a:r>
              <a:rPr lang="en-GB" altLang="en-US" sz="1200" dirty="0"/>
              <a:t> ý: 1 BN </a:t>
            </a:r>
            <a:r>
              <a:rPr lang="en-GB" altLang="en-US" sz="1200" dirty="0" err="1"/>
              <a:t>có</a:t>
            </a:r>
            <a:r>
              <a:rPr lang="en-GB" altLang="en-US" sz="1200" dirty="0"/>
              <a:t> </a:t>
            </a:r>
            <a:r>
              <a:rPr lang="en-GB" altLang="en-US" sz="1200" dirty="0" err="1"/>
              <a:t>thể</a:t>
            </a:r>
            <a:r>
              <a:rPr lang="en-GB" altLang="en-US" sz="1200" dirty="0"/>
              <a:t> </a:t>
            </a:r>
            <a:r>
              <a:rPr lang="en-GB" altLang="en-US" sz="1200" dirty="0" err="1"/>
              <a:t>có</a:t>
            </a:r>
            <a:r>
              <a:rPr lang="en-GB" altLang="en-US" sz="1200" dirty="0"/>
              <a:t> ≥ 1 </a:t>
            </a:r>
            <a:r>
              <a:rPr lang="en-GB" altLang="en-US" sz="1200" dirty="0" err="1"/>
              <a:t>dạng</a:t>
            </a:r>
            <a:r>
              <a:rPr lang="en-GB" altLang="en-US" sz="1200" dirty="0"/>
              <a:t> </a:t>
            </a:r>
            <a:r>
              <a:rPr lang="en-GB" altLang="en-US" sz="1200" dirty="0" err="1"/>
              <a:t>đột</a:t>
            </a:r>
            <a:r>
              <a:rPr lang="en-GB" altLang="en-US" sz="1200" dirty="0"/>
              <a:t> </a:t>
            </a:r>
            <a:r>
              <a:rPr lang="en-GB" altLang="en-US" sz="1200" dirty="0" err="1"/>
              <a:t>biến</a:t>
            </a:r>
            <a:r>
              <a:rPr lang="en-GB" altLang="en-US" sz="1200" dirty="0"/>
              <a:t>.</a:t>
            </a:r>
          </a:p>
          <a:p>
            <a:pPr eaLnBrk="1" hangingPunct="1"/>
            <a:r>
              <a:rPr lang="en-GB" altLang="en-US" sz="1200" dirty="0"/>
              <a:t>LUX-Lung 2,3,6: 12% BN </a:t>
            </a:r>
            <a:r>
              <a:rPr lang="en-GB" altLang="en-US" sz="1200" dirty="0" err="1"/>
              <a:t>có</a:t>
            </a:r>
            <a:r>
              <a:rPr lang="en-GB" altLang="en-US" sz="1200" dirty="0"/>
              <a:t> </a:t>
            </a:r>
            <a:r>
              <a:rPr lang="en-GB" altLang="en-US" sz="1200" dirty="0" err="1"/>
              <a:t>đột</a:t>
            </a:r>
            <a:r>
              <a:rPr lang="en-GB" altLang="en-US" sz="1200" dirty="0"/>
              <a:t> </a:t>
            </a:r>
            <a:r>
              <a:rPr lang="en-GB" altLang="en-US" sz="1200" dirty="0" err="1"/>
              <a:t>biến</a:t>
            </a:r>
            <a:r>
              <a:rPr lang="en-GB" altLang="en-US" sz="1200" dirty="0"/>
              <a:t> </a:t>
            </a:r>
            <a:r>
              <a:rPr lang="en-GB" altLang="en-US" sz="1200" dirty="0" err="1"/>
              <a:t>hiếm</a:t>
            </a:r>
            <a:r>
              <a:rPr lang="en-GB" altLang="en-US" sz="1200" dirty="0"/>
              <a:t> </a:t>
            </a:r>
            <a:r>
              <a:rPr lang="en-GB" altLang="en-US" sz="1200" dirty="0" err="1"/>
              <a:t>gặp</a:t>
            </a:r>
            <a:r>
              <a:rPr lang="en-GB" altLang="en-US" sz="1200" dirty="0"/>
              <a:t>.</a:t>
            </a:r>
          </a:p>
        </p:txBody>
      </p:sp>
      <p:sp>
        <p:nvSpPr>
          <p:cNvPr id="10" name="Rectangle 1"/>
          <p:cNvSpPr>
            <a:spLocks noChangeArrowheads="1"/>
          </p:cNvSpPr>
          <p:nvPr/>
        </p:nvSpPr>
        <p:spPr bwMode="auto">
          <a:xfrm>
            <a:off x="2339611" y="6018313"/>
            <a:ext cx="7242306" cy="215113"/>
          </a:xfrm>
          <a:prstGeom prst="rect">
            <a:avLst/>
          </a:prstGeom>
          <a:noFill/>
          <a:ln w="9525">
            <a:noFill/>
            <a:miter lim="800000"/>
            <a:headEnd/>
            <a:tailEnd/>
          </a:ln>
        </p:spPr>
        <p:txBody>
          <a:bodyPr wrap="square" lIns="0" tIns="0" rIns="0" bIns="0" anchor="b" anchorCtr="0">
            <a:noAutofit/>
          </a:bodyPr>
          <a:lstStyle/>
          <a:p>
            <a:endParaRPr lang="en-US" sz="1000" dirty="0"/>
          </a:p>
          <a:p>
            <a:pPr>
              <a:spcAft>
                <a:spcPts val="300"/>
              </a:spcAft>
            </a:pPr>
            <a:r>
              <a:rPr lang="en-GB" altLang="en-US" sz="1200" dirty="0"/>
              <a:t>ORR = objective response rate; PFS = progression-free survival; OS = overall survival; NE = not estimable.</a:t>
            </a:r>
          </a:p>
        </p:txBody>
      </p:sp>
      <p:sp>
        <p:nvSpPr>
          <p:cNvPr id="3" name="Rectangle 2"/>
          <p:cNvSpPr/>
          <p:nvPr/>
        </p:nvSpPr>
        <p:spPr>
          <a:xfrm>
            <a:off x="3646632" y="6524076"/>
            <a:ext cx="2523448" cy="253916"/>
          </a:xfrm>
          <a:prstGeom prst="rect">
            <a:avLst/>
          </a:prstGeom>
        </p:spPr>
        <p:txBody>
          <a:bodyPr wrap="none">
            <a:spAutoFit/>
          </a:bodyPr>
          <a:lstStyle/>
          <a:p>
            <a:pPr lvl="0"/>
            <a:r>
              <a:rPr lang="en-US" sz="1050" dirty="0">
                <a:solidFill>
                  <a:prstClr val="black"/>
                </a:solidFill>
              </a:rPr>
              <a:t>Yang et al. </a:t>
            </a:r>
            <a:r>
              <a:rPr lang="en-US" sz="1050" i="1" dirty="0">
                <a:solidFill>
                  <a:prstClr val="black"/>
                </a:solidFill>
              </a:rPr>
              <a:t>Lancet </a:t>
            </a:r>
            <a:r>
              <a:rPr lang="en-US" sz="1050" i="1" dirty="0" err="1">
                <a:solidFill>
                  <a:prstClr val="black"/>
                </a:solidFill>
              </a:rPr>
              <a:t>Oncol</a:t>
            </a:r>
            <a:r>
              <a:rPr lang="en-US" sz="1050" dirty="0">
                <a:solidFill>
                  <a:prstClr val="black"/>
                </a:solidFill>
              </a:rPr>
              <a:t>. 2015;16:830.</a:t>
            </a:r>
          </a:p>
        </p:txBody>
      </p:sp>
    </p:spTree>
    <p:extLst>
      <p:ext uri="{BB962C8B-B14F-4D97-AF65-F5344CB8AC3E}">
        <p14:creationId xmlns:p14="http://schemas.microsoft.com/office/powerpoint/2010/main" val="429158308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57162"/>
            <a:ext cx="8609428" cy="878254"/>
          </a:xfrm>
        </p:spPr>
        <p:txBody>
          <a:bodyPr>
            <a:normAutofit fontScale="90000"/>
          </a:bodyPr>
          <a:lstStyle/>
          <a:p>
            <a:pPr algn="ctr">
              <a:lnSpc>
                <a:spcPct val="100000"/>
              </a:lnSpc>
            </a:pPr>
            <a:r>
              <a:rPr lang="en-GB" altLang="zh-TW" sz="3200" b="1" dirty="0"/>
              <a:t>LUX-Lung 2,3 </a:t>
            </a:r>
            <a:r>
              <a:rPr lang="en-GB" altLang="zh-TW" sz="3200" b="1" dirty="0" err="1"/>
              <a:t>và</a:t>
            </a:r>
            <a:r>
              <a:rPr lang="en-GB" altLang="zh-TW" sz="3200" b="1" dirty="0"/>
              <a:t> 6 </a:t>
            </a:r>
            <a:br>
              <a:rPr lang="en-GB" altLang="zh-TW" b="1" dirty="0"/>
            </a:br>
            <a:r>
              <a:rPr lang="en-GB" altLang="zh-TW" sz="3200" dirty="0">
                <a:solidFill>
                  <a:schemeClr val="accent1"/>
                </a:solidFill>
              </a:rPr>
              <a:t>Afatinib </a:t>
            </a:r>
            <a:r>
              <a:rPr lang="en-GB" altLang="zh-TW" sz="3200" dirty="0" err="1">
                <a:solidFill>
                  <a:schemeClr val="accent1"/>
                </a:solidFill>
              </a:rPr>
              <a:t>trên</a:t>
            </a:r>
            <a:r>
              <a:rPr lang="en-GB" altLang="zh-TW" sz="3200" dirty="0">
                <a:solidFill>
                  <a:schemeClr val="accent1"/>
                </a:solidFill>
              </a:rPr>
              <a:t> </a:t>
            </a:r>
            <a:r>
              <a:rPr lang="en-GB" altLang="zh-TW" sz="3200" dirty="0" err="1">
                <a:solidFill>
                  <a:schemeClr val="accent1"/>
                </a:solidFill>
              </a:rPr>
              <a:t>các</a:t>
            </a:r>
            <a:r>
              <a:rPr lang="en-GB" altLang="zh-TW" sz="3200" dirty="0">
                <a:solidFill>
                  <a:schemeClr val="accent1"/>
                </a:solidFill>
              </a:rPr>
              <a:t> </a:t>
            </a:r>
            <a:r>
              <a:rPr lang="en-GB" altLang="zh-TW" sz="3200" dirty="0" err="1">
                <a:solidFill>
                  <a:schemeClr val="accent1"/>
                </a:solidFill>
              </a:rPr>
              <a:t>đột</a:t>
            </a:r>
            <a:r>
              <a:rPr lang="en-GB" altLang="zh-TW" sz="3200" dirty="0">
                <a:solidFill>
                  <a:schemeClr val="accent1"/>
                </a:solidFill>
              </a:rPr>
              <a:t> </a:t>
            </a:r>
            <a:r>
              <a:rPr lang="en-GB" altLang="zh-TW" sz="3200" dirty="0" err="1">
                <a:solidFill>
                  <a:schemeClr val="accent1"/>
                </a:solidFill>
              </a:rPr>
              <a:t>biến</a:t>
            </a:r>
            <a:r>
              <a:rPr lang="en-GB" altLang="zh-TW" sz="3200" dirty="0">
                <a:solidFill>
                  <a:schemeClr val="accent1"/>
                </a:solidFill>
              </a:rPr>
              <a:t> EGFR </a:t>
            </a:r>
            <a:r>
              <a:rPr lang="en-GB" altLang="zh-TW" sz="3200" dirty="0" err="1">
                <a:solidFill>
                  <a:schemeClr val="accent1"/>
                </a:solidFill>
              </a:rPr>
              <a:t>hiếm</a:t>
            </a:r>
            <a:r>
              <a:rPr lang="en-GB" altLang="zh-TW" sz="3200" dirty="0">
                <a:solidFill>
                  <a:schemeClr val="accent1"/>
                </a:solidFill>
              </a:rPr>
              <a:t> </a:t>
            </a:r>
            <a:r>
              <a:rPr lang="en-GB" altLang="zh-TW" sz="3200" dirty="0" err="1">
                <a:solidFill>
                  <a:schemeClr val="accent1"/>
                </a:solidFill>
              </a:rPr>
              <a:t>gặp</a:t>
            </a:r>
            <a:endParaRPr lang="vi-VN" sz="3200" dirty="0">
              <a:solidFill>
                <a:schemeClr val="accent1"/>
              </a:solidFill>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81408" y="954077"/>
            <a:ext cx="7952020" cy="5342919"/>
          </a:xfrm>
          <a:prstGeom prst="rect">
            <a:avLst/>
          </a:prstGeom>
        </p:spPr>
      </p:pic>
      <p:sp>
        <p:nvSpPr>
          <p:cNvPr id="5" name="Rectangle 4"/>
          <p:cNvSpPr/>
          <p:nvPr/>
        </p:nvSpPr>
        <p:spPr>
          <a:xfrm>
            <a:off x="3656039" y="6512768"/>
            <a:ext cx="2523448" cy="253916"/>
          </a:xfrm>
          <a:prstGeom prst="rect">
            <a:avLst/>
          </a:prstGeom>
        </p:spPr>
        <p:txBody>
          <a:bodyPr wrap="none">
            <a:spAutoFit/>
          </a:bodyPr>
          <a:lstStyle/>
          <a:p>
            <a:pPr lvl="0"/>
            <a:r>
              <a:rPr lang="en-US" sz="1050" dirty="0">
                <a:solidFill>
                  <a:prstClr val="black"/>
                </a:solidFill>
              </a:rPr>
              <a:t>Yang et al. </a:t>
            </a:r>
            <a:r>
              <a:rPr lang="en-US" sz="1050" i="1" dirty="0">
                <a:solidFill>
                  <a:prstClr val="black"/>
                </a:solidFill>
              </a:rPr>
              <a:t>Lancet </a:t>
            </a:r>
            <a:r>
              <a:rPr lang="en-US" sz="1050" i="1" dirty="0" err="1">
                <a:solidFill>
                  <a:prstClr val="black"/>
                </a:solidFill>
              </a:rPr>
              <a:t>Oncol</a:t>
            </a:r>
            <a:r>
              <a:rPr lang="en-US" sz="1050" dirty="0">
                <a:solidFill>
                  <a:prstClr val="black"/>
                </a:solidFill>
              </a:rPr>
              <a:t>. 2015;16:830.</a:t>
            </a:r>
          </a:p>
        </p:txBody>
      </p:sp>
    </p:spTree>
    <p:extLst>
      <p:ext uri="{BB962C8B-B14F-4D97-AF65-F5344CB8AC3E}">
        <p14:creationId xmlns:p14="http://schemas.microsoft.com/office/powerpoint/2010/main" val="198198189"/>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39184" y="-32523"/>
            <a:ext cx="8930117" cy="1015663"/>
          </a:xfrm>
        </p:spPr>
        <p:txBody>
          <a:bodyPr>
            <a:normAutofit fontScale="90000"/>
          </a:bodyPr>
          <a:lstStyle/>
          <a:p>
            <a:pPr algn="ctr"/>
            <a:r>
              <a:rPr lang="en-GB" altLang="en-US" sz="3200" dirty="0"/>
              <a:t>LUX-Lung 3 </a:t>
            </a:r>
            <a:r>
              <a:rPr lang="en-GB" altLang="en-US" sz="3200" dirty="0" err="1"/>
              <a:t>và</a:t>
            </a:r>
            <a:r>
              <a:rPr lang="en-GB" altLang="en-US" sz="3200" dirty="0"/>
              <a:t> 6</a:t>
            </a:r>
            <a:br>
              <a:rPr lang="en-GB" altLang="en-US" sz="3200" dirty="0"/>
            </a:br>
            <a:r>
              <a:rPr lang="vi-VN" sz="3200" dirty="0">
                <a:solidFill>
                  <a:srgbClr val="0070C0"/>
                </a:solidFill>
                <a:latin typeface="Calibri" panose="020F0502020204030204" pitchFamily="34" charset="0"/>
              </a:rPr>
              <a:t>Afatinib cải thiện triệu chứng nổi bật trên lâm sàng</a:t>
            </a:r>
            <a:endParaRPr lang="en-US" sz="3200" dirty="0">
              <a:solidFill>
                <a:srgbClr val="0070C0"/>
              </a:solidFill>
              <a:latin typeface="Calibri" panose="020F0502020204030204" pitchFamily="34" charset="0"/>
            </a:endParaRPr>
          </a:p>
        </p:txBody>
      </p:sp>
      <p:sp>
        <p:nvSpPr>
          <p:cNvPr id="3" name="Subtitle 2"/>
          <p:cNvSpPr>
            <a:spLocks noGrp="1"/>
          </p:cNvSpPr>
          <p:nvPr>
            <p:ph type="subTitle" idx="13"/>
          </p:nvPr>
        </p:nvSpPr>
        <p:spPr>
          <a:xfrm>
            <a:off x="1592024" y="1040916"/>
            <a:ext cx="6854825" cy="231099"/>
          </a:xfrm>
        </p:spPr>
        <p:txBody>
          <a:bodyPr>
            <a:normAutofit lnSpcReduction="10000"/>
          </a:bodyPr>
          <a:lstStyle/>
          <a:p>
            <a:r>
              <a:rPr lang="en-US" dirty="0">
                <a:solidFill>
                  <a:schemeClr val="tx1"/>
                </a:solidFill>
              </a:rPr>
              <a:t>EORTC QLQ-C30 &amp; QLQ-LC13</a:t>
            </a:r>
          </a:p>
        </p:txBody>
      </p:sp>
      <p:sp>
        <p:nvSpPr>
          <p:cNvPr id="4" name="Rectangle 5"/>
          <p:cNvSpPr>
            <a:spLocks noChangeArrowheads="1"/>
          </p:cNvSpPr>
          <p:nvPr/>
        </p:nvSpPr>
        <p:spPr bwMode="auto">
          <a:xfrm>
            <a:off x="6471920" y="1221665"/>
            <a:ext cx="39773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Char char="•"/>
              <a:defRPr>
                <a:solidFill>
                  <a:schemeClr val="tx1"/>
                </a:solidFill>
                <a:latin typeface="Arial" pitchFamily="34" charset="0"/>
                <a:cs typeface="Arial" pitchFamily="34" charset="0"/>
              </a:defRPr>
            </a:lvl1pPr>
            <a:lvl2pPr marL="742950" indent="-285750" eaLnBrk="0" hangingPunct="0">
              <a:spcBef>
                <a:spcPct val="20000"/>
              </a:spcBef>
              <a:buClr>
                <a:schemeClr val="accent1"/>
              </a:buClr>
              <a:buChar char="–"/>
              <a:defRPr sz="1600">
                <a:solidFill>
                  <a:schemeClr val="tx1"/>
                </a:solidFill>
                <a:latin typeface="Arial" pitchFamily="34" charset="0"/>
                <a:cs typeface="Arial" pitchFamily="34" charset="0"/>
              </a:defRPr>
            </a:lvl2pPr>
            <a:lvl3pPr marL="1143000" indent="-228600" eaLnBrk="0" hangingPunct="0">
              <a:spcBef>
                <a:spcPct val="20000"/>
              </a:spcBef>
              <a:buClr>
                <a:schemeClr val="accent1"/>
              </a:buClr>
              <a:buChar char="•"/>
              <a:defRPr sz="1400">
                <a:solidFill>
                  <a:schemeClr val="tx1"/>
                </a:solidFill>
                <a:latin typeface="Arial" pitchFamily="34" charset="0"/>
                <a:cs typeface="Arial" pitchFamily="34" charset="0"/>
              </a:defRPr>
            </a:lvl3pPr>
            <a:lvl4pPr marL="1600200" indent="-228600" eaLnBrk="0" hangingPunct="0">
              <a:spcBef>
                <a:spcPct val="20000"/>
              </a:spcBef>
              <a:buClr>
                <a:schemeClr val="accent1"/>
              </a:buClr>
              <a:buChar char="–"/>
              <a:defRPr sz="1200">
                <a:solidFill>
                  <a:schemeClr val="tx1"/>
                </a:solidFill>
                <a:latin typeface="Arial" pitchFamily="34" charset="0"/>
                <a:cs typeface="Arial" pitchFamily="34" charset="0"/>
              </a:defRPr>
            </a:lvl4pPr>
            <a:lvl5pPr marL="2057400" indent="-228600" eaLnBrk="0" hangingPunct="0">
              <a:spcBef>
                <a:spcPct val="20000"/>
              </a:spcBef>
              <a:buClr>
                <a:schemeClr val="accent1"/>
              </a:buClr>
              <a:buChar char="»"/>
              <a:defRPr sz="12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9pPr>
          </a:lstStyle>
          <a:p>
            <a:pPr algn="ctr" eaLnBrk="1" hangingPunct="1">
              <a:spcBef>
                <a:spcPct val="0"/>
              </a:spcBef>
              <a:buClrTx/>
              <a:buFontTx/>
              <a:buNone/>
            </a:pPr>
            <a:r>
              <a:rPr lang="de-DE" altLang="en-US" sz="1200" b="1" dirty="0">
                <a:solidFill>
                  <a:srgbClr val="000000"/>
                </a:solidFill>
              </a:rPr>
              <a:t>LUX-Lung 6</a:t>
            </a:r>
            <a:r>
              <a:rPr lang="de-DE" altLang="en-US" sz="1200" b="1" baseline="30000" dirty="0">
                <a:solidFill>
                  <a:srgbClr val="000000"/>
                </a:solidFill>
              </a:rPr>
              <a:t>2</a:t>
            </a:r>
          </a:p>
        </p:txBody>
      </p:sp>
      <p:sp>
        <p:nvSpPr>
          <p:cNvPr id="5" name="Rectangle 5"/>
          <p:cNvSpPr>
            <a:spLocks noChangeArrowheads="1"/>
          </p:cNvSpPr>
          <p:nvPr/>
        </p:nvSpPr>
        <p:spPr bwMode="auto">
          <a:xfrm>
            <a:off x="3720147" y="6390633"/>
            <a:ext cx="601027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spcBef>
                <a:spcPct val="20000"/>
              </a:spcBef>
              <a:buClr>
                <a:schemeClr val="accent1"/>
              </a:buClr>
              <a:buChar char="•"/>
              <a:defRPr>
                <a:solidFill>
                  <a:schemeClr val="tx1"/>
                </a:solidFill>
                <a:latin typeface="Arial" pitchFamily="34" charset="0"/>
                <a:cs typeface="Arial" pitchFamily="34" charset="0"/>
              </a:defRPr>
            </a:lvl1pPr>
            <a:lvl2pPr marL="742950" indent="-285750" eaLnBrk="0" hangingPunct="0">
              <a:spcBef>
                <a:spcPct val="20000"/>
              </a:spcBef>
              <a:buClr>
                <a:schemeClr val="accent1"/>
              </a:buClr>
              <a:buChar char="–"/>
              <a:defRPr sz="1600">
                <a:solidFill>
                  <a:schemeClr val="tx1"/>
                </a:solidFill>
                <a:latin typeface="Arial" pitchFamily="34" charset="0"/>
                <a:cs typeface="Arial" pitchFamily="34" charset="0"/>
              </a:defRPr>
            </a:lvl2pPr>
            <a:lvl3pPr marL="1143000" indent="-228600" eaLnBrk="0" hangingPunct="0">
              <a:spcBef>
                <a:spcPct val="20000"/>
              </a:spcBef>
              <a:buClr>
                <a:schemeClr val="accent1"/>
              </a:buClr>
              <a:buChar char="•"/>
              <a:defRPr sz="1400">
                <a:solidFill>
                  <a:schemeClr val="tx1"/>
                </a:solidFill>
                <a:latin typeface="Arial" pitchFamily="34" charset="0"/>
                <a:cs typeface="Arial" pitchFamily="34" charset="0"/>
              </a:defRPr>
            </a:lvl3pPr>
            <a:lvl4pPr marL="1600200" indent="-228600" eaLnBrk="0" hangingPunct="0">
              <a:spcBef>
                <a:spcPct val="20000"/>
              </a:spcBef>
              <a:buClr>
                <a:schemeClr val="accent1"/>
              </a:buClr>
              <a:buChar char="–"/>
              <a:defRPr sz="1200">
                <a:solidFill>
                  <a:schemeClr val="tx1"/>
                </a:solidFill>
                <a:latin typeface="Arial" pitchFamily="34" charset="0"/>
                <a:cs typeface="Arial" pitchFamily="34" charset="0"/>
              </a:defRPr>
            </a:lvl4pPr>
            <a:lvl5pPr marL="2057400" indent="-228600" eaLnBrk="0" hangingPunct="0">
              <a:spcBef>
                <a:spcPct val="20000"/>
              </a:spcBef>
              <a:buClr>
                <a:schemeClr val="accent1"/>
              </a:buClr>
              <a:buChar char="»"/>
              <a:defRPr sz="12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9pPr>
          </a:lstStyle>
          <a:p>
            <a:pPr marL="228600" indent="-228600" eaLnBrk="1" hangingPunct="1">
              <a:spcBef>
                <a:spcPct val="0"/>
              </a:spcBef>
              <a:buClrTx/>
              <a:buNone/>
            </a:pPr>
            <a:r>
              <a:rPr lang="en-US" altLang="en-US" sz="1000" dirty="0">
                <a:latin typeface="+mn-lt"/>
              </a:rPr>
              <a:t>1. Yang et al. </a:t>
            </a:r>
            <a:r>
              <a:rPr lang="en-US" altLang="en-US" sz="1000" i="1" dirty="0">
                <a:latin typeface="+mn-lt"/>
              </a:rPr>
              <a:t>J </a:t>
            </a:r>
            <a:r>
              <a:rPr lang="en-US" altLang="en-US" sz="1000" i="1" dirty="0" err="1">
                <a:latin typeface="+mn-lt"/>
              </a:rPr>
              <a:t>Clin</a:t>
            </a:r>
            <a:r>
              <a:rPr lang="en-US" altLang="en-US" sz="1000" i="1" dirty="0">
                <a:latin typeface="+mn-lt"/>
              </a:rPr>
              <a:t> </a:t>
            </a:r>
            <a:r>
              <a:rPr lang="en-US" altLang="en-US" sz="1000" i="1" dirty="0" err="1">
                <a:latin typeface="+mn-lt"/>
              </a:rPr>
              <a:t>Oncol</a:t>
            </a:r>
            <a:r>
              <a:rPr lang="en-US" altLang="en-US" sz="1000" dirty="0">
                <a:latin typeface="+mn-lt"/>
              </a:rPr>
              <a:t>. 2013;31:3342.   2. </a:t>
            </a:r>
            <a:r>
              <a:rPr lang="en-US" altLang="en-US" sz="1000" dirty="0" err="1">
                <a:latin typeface="+mn-lt"/>
              </a:rPr>
              <a:t>Geater</a:t>
            </a:r>
            <a:r>
              <a:rPr lang="en-US" altLang="en-US" sz="1000" dirty="0">
                <a:latin typeface="+mn-lt"/>
              </a:rPr>
              <a:t> SL. ASCO 2013. Abstract 8061.</a:t>
            </a:r>
          </a:p>
        </p:txBody>
      </p:sp>
      <p:sp>
        <p:nvSpPr>
          <p:cNvPr id="6" name="Rectangle 5"/>
          <p:cNvSpPr>
            <a:spLocks noChangeArrowheads="1"/>
          </p:cNvSpPr>
          <p:nvPr/>
        </p:nvSpPr>
        <p:spPr bwMode="auto">
          <a:xfrm>
            <a:off x="2026920" y="1221665"/>
            <a:ext cx="39773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Char char="•"/>
              <a:defRPr>
                <a:solidFill>
                  <a:schemeClr val="tx1"/>
                </a:solidFill>
                <a:latin typeface="Arial" pitchFamily="34" charset="0"/>
                <a:cs typeface="Arial" pitchFamily="34" charset="0"/>
              </a:defRPr>
            </a:lvl1pPr>
            <a:lvl2pPr marL="742950" indent="-285750" eaLnBrk="0" hangingPunct="0">
              <a:spcBef>
                <a:spcPct val="20000"/>
              </a:spcBef>
              <a:buClr>
                <a:schemeClr val="accent1"/>
              </a:buClr>
              <a:buChar char="–"/>
              <a:defRPr sz="1600">
                <a:solidFill>
                  <a:schemeClr val="tx1"/>
                </a:solidFill>
                <a:latin typeface="Arial" pitchFamily="34" charset="0"/>
                <a:cs typeface="Arial" pitchFamily="34" charset="0"/>
              </a:defRPr>
            </a:lvl2pPr>
            <a:lvl3pPr marL="1143000" indent="-228600" eaLnBrk="0" hangingPunct="0">
              <a:spcBef>
                <a:spcPct val="20000"/>
              </a:spcBef>
              <a:buClr>
                <a:schemeClr val="accent1"/>
              </a:buClr>
              <a:buChar char="•"/>
              <a:defRPr sz="1400">
                <a:solidFill>
                  <a:schemeClr val="tx1"/>
                </a:solidFill>
                <a:latin typeface="Arial" pitchFamily="34" charset="0"/>
                <a:cs typeface="Arial" pitchFamily="34" charset="0"/>
              </a:defRPr>
            </a:lvl3pPr>
            <a:lvl4pPr marL="1600200" indent="-228600" eaLnBrk="0" hangingPunct="0">
              <a:spcBef>
                <a:spcPct val="20000"/>
              </a:spcBef>
              <a:buClr>
                <a:schemeClr val="accent1"/>
              </a:buClr>
              <a:buChar char="–"/>
              <a:defRPr sz="1200">
                <a:solidFill>
                  <a:schemeClr val="tx1"/>
                </a:solidFill>
                <a:latin typeface="Arial" pitchFamily="34" charset="0"/>
                <a:cs typeface="Arial" pitchFamily="34" charset="0"/>
              </a:defRPr>
            </a:lvl4pPr>
            <a:lvl5pPr marL="2057400" indent="-228600" eaLnBrk="0" hangingPunct="0">
              <a:spcBef>
                <a:spcPct val="20000"/>
              </a:spcBef>
              <a:buClr>
                <a:schemeClr val="accent1"/>
              </a:buClr>
              <a:buChar char="»"/>
              <a:defRPr sz="12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9pPr>
          </a:lstStyle>
          <a:p>
            <a:pPr algn="ctr" eaLnBrk="1" hangingPunct="1">
              <a:spcBef>
                <a:spcPct val="0"/>
              </a:spcBef>
              <a:buClrTx/>
              <a:buFontTx/>
              <a:buNone/>
            </a:pPr>
            <a:r>
              <a:rPr lang="de-DE" altLang="en-US" sz="1200" b="1" dirty="0">
                <a:solidFill>
                  <a:srgbClr val="000000"/>
                </a:solidFill>
              </a:rPr>
              <a:t>LUX-Lung 3</a:t>
            </a:r>
            <a:r>
              <a:rPr lang="de-DE" altLang="en-US" sz="1200" b="1" baseline="30000" dirty="0">
                <a:solidFill>
                  <a:srgbClr val="000000"/>
                </a:solidFill>
              </a:rPr>
              <a:t>1</a:t>
            </a:r>
          </a:p>
        </p:txBody>
      </p:sp>
      <p:sp>
        <p:nvSpPr>
          <p:cNvPr id="88" name="Rectangle 87"/>
          <p:cNvSpPr/>
          <p:nvPr/>
        </p:nvSpPr>
        <p:spPr bwMode="auto">
          <a:xfrm>
            <a:off x="2761880" y="6096697"/>
            <a:ext cx="77470" cy="109728"/>
          </a:xfrm>
          <a:prstGeom prst="rect">
            <a:avLst/>
          </a:prstGeom>
          <a:solidFill>
            <a:srgbClr val="1C75B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900" b="1" dirty="0">
              <a:solidFill>
                <a:srgbClr val="000000"/>
              </a:solidFill>
            </a:endParaRPr>
          </a:p>
        </p:txBody>
      </p:sp>
      <p:sp>
        <p:nvSpPr>
          <p:cNvPr id="89" name="Rectangle 88"/>
          <p:cNvSpPr/>
          <p:nvPr/>
        </p:nvSpPr>
        <p:spPr bwMode="auto">
          <a:xfrm>
            <a:off x="4004628" y="6096697"/>
            <a:ext cx="77470" cy="109728"/>
          </a:xfrm>
          <a:prstGeom prst="rect">
            <a:avLst/>
          </a:prstGeom>
          <a:solidFill>
            <a:srgbClr val="E2B7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900" b="1" dirty="0">
              <a:solidFill>
                <a:srgbClr val="000000"/>
              </a:solidFill>
            </a:endParaRPr>
          </a:p>
        </p:txBody>
      </p:sp>
      <p:sp>
        <p:nvSpPr>
          <p:cNvPr id="116" name="TextBox 115"/>
          <p:cNvSpPr txBox="1"/>
          <p:nvPr/>
        </p:nvSpPr>
        <p:spPr>
          <a:xfrm>
            <a:off x="2888303" y="6036006"/>
            <a:ext cx="1052689" cy="207749"/>
          </a:xfrm>
          <a:prstGeom prst="rect">
            <a:avLst/>
          </a:prstGeom>
          <a:noFill/>
        </p:spPr>
        <p:txBody>
          <a:bodyPr wrap="square" lIns="0" tIns="0" rIns="0" bIns="0" rtlCol="0" anchor="ctr" anchorCtr="0">
            <a:noAutofit/>
          </a:bodyPr>
          <a:lstStyle/>
          <a:p>
            <a:pPr>
              <a:lnSpc>
                <a:spcPct val="150000"/>
              </a:lnSpc>
            </a:pPr>
            <a:r>
              <a:rPr lang="en-US" sz="900" dirty="0">
                <a:solidFill>
                  <a:srgbClr val="000000"/>
                </a:solidFill>
              </a:rPr>
              <a:t>Afatinib (n=230)</a:t>
            </a:r>
          </a:p>
        </p:txBody>
      </p:sp>
      <p:sp>
        <p:nvSpPr>
          <p:cNvPr id="117" name="TextBox 116"/>
          <p:cNvSpPr txBox="1"/>
          <p:nvPr/>
        </p:nvSpPr>
        <p:spPr>
          <a:xfrm>
            <a:off x="4138437" y="6034447"/>
            <a:ext cx="2000119" cy="210905"/>
          </a:xfrm>
          <a:prstGeom prst="rect">
            <a:avLst/>
          </a:prstGeom>
          <a:noFill/>
        </p:spPr>
        <p:txBody>
          <a:bodyPr wrap="square" lIns="0" tIns="0" rIns="0" bIns="0" rtlCol="0" anchor="ctr" anchorCtr="0">
            <a:noAutofit/>
          </a:bodyPr>
          <a:lstStyle/>
          <a:p>
            <a:pPr>
              <a:lnSpc>
                <a:spcPct val="150000"/>
              </a:lnSpc>
            </a:pPr>
            <a:r>
              <a:rPr lang="en-US" sz="900" dirty="0">
                <a:solidFill>
                  <a:srgbClr val="000000"/>
                </a:solidFill>
              </a:rPr>
              <a:t>Cisplatin/pemetrexed (n=115)</a:t>
            </a:r>
          </a:p>
        </p:txBody>
      </p:sp>
      <p:sp>
        <p:nvSpPr>
          <p:cNvPr id="138" name="Rectangle 137"/>
          <p:cNvSpPr/>
          <p:nvPr/>
        </p:nvSpPr>
        <p:spPr bwMode="auto">
          <a:xfrm>
            <a:off x="8543809" y="6096697"/>
            <a:ext cx="77470" cy="109728"/>
          </a:xfrm>
          <a:prstGeom prst="rect">
            <a:avLst/>
          </a:prstGeom>
          <a:solidFill>
            <a:srgbClr val="E2B7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900" b="1" dirty="0">
              <a:solidFill>
                <a:srgbClr val="000000"/>
              </a:solidFill>
            </a:endParaRPr>
          </a:p>
        </p:txBody>
      </p:sp>
      <p:sp>
        <p:nvSpPr>
          <p:cNvPr id="139" name="Rectangle 138"/>
          <p:cNvSpPr/>
          <p:nvPr/>
        </p:nvSpPr>
        <p:spPr bwMode="auto">
          <a:xfrm>
            <a:off x="7293663" y="6096697"/>
            <a:ext cx="77470" cy="10972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900" b="1" dirty="0">
              <a:solidFill>
                <a:srgbClr val="000000"/>
              </a:solidFill>
            </a:endParaRPr>
          </a:p>
        </p:txBody>
      </p:sp>
      <p:sp>
        <p:nvSpPr>
          <p:cNvPr id="147" name="TextBox 146"/>
          <p:cNvSpPr txBox="1"/>
          <p:nvPr/>
        </p:nvSpPr>
        <p:spPr>
          <a:xfrm>
            <a:off x="7418339" y="6036006"/>
            <a:ext cx="1052689" cy="207749"/>
          </a:xfrm>
          <a:prstGeom prst="rect">
            <a:avLst/>
          </a:prstGeom>
          <a:noFill/>
        </p:spPr>
        <p:txBody>
          <a:bodyPr wrap="square" lIns="0" tIns="0" rIns="0" bIns="0" rtlCol="0" anchor="ctr" anchorCtr="0">
            <a:noAutofit/>
          </a:bodyPr>
          <a:lstStyle/>
          <a:p>
            <a:pPr>
              <a:lnSpc>
                <a:spcPct val="150000"/>
              </a:lnSpc>
            </a:pPr>
            <a:r>
              <a:rPr lang="en-US" sz="900" dirty="0">
                <a:solidFill>
                  <a:srgbClr val="000000"/>
                </a:solidFill>
              </a:rPr>
              <a:t>Afatinib (n=242)</a:t>
            </a:r>
          </a:p>
        </p:txBody>
      </p:sp>
      <p:sp>
        <p:nvSpPr>
          <p:cNvPr id="148" name="TextBox 147"/>
          <p:cNvSpPr txBox="1"/>
          <p:nvPr/>
        </p:nvSpPr>
        <p:spPr>
          <a:xfrm>
            <a:off x="8668478" y="6042084"/>
            <a:ext cx="1866185" cy="195588"/>
          </a:xfrm>
          <a:prstGeom prst="rect">
            <a:avLst/>
          </a:prstGeom>
          <a:noFill/>
        </p:spPr>
        <p:txBody>
          <a:bodyPr wrap="square" lIns="0" tIns="0" rIns="0" bIns="0" rtlCol="0" anchor="ctr" anchorCtr="0">
            <a:noAutofit/>
          </a:bodyPr>
          <a:lstStyle/>
          <a:p>
            <a:pPr>
              <a:lnSpc>
                <a:spcPct val="85000"/>
              </a:lnSpc>
            </a:pPr>
            <a:r>
              <a:rPr lang="en-US" sz="900" dirty="0">
                <a:solidFill>
                  <a:srgbClr val="000000"/>
                </a:solidFill>
              </a:rPr>
              <a:t>Gemcitabine/cisplatin (n=122)</a:t>
            </a:r>
          </a:p>
        </p:txBody>
      </p:sp>
      <p:grpSp>
        <p:nvGrpSpPr>
          <p:cNvPr id="7" name="Group 6"/>
          <p:cNvGrpSpPr/>
          <p:nvPr/>
        </p:nvGrpSpPr>
        <p:grpSpPr>
          <a:xfrm>
            <a:off x="4226298" y="5565220"/>
            <a:ext cx="1497184" cy="49124"/>
            <a:chOff x="2725012" y="5638800"/>
            <a:chExt cx="1548276" cy="27940"/>
          </a:xfrm>
        </p:grpSpPr>
        <p:cxnSp>
          <p:nvCxnSpPr>
            <p:cNvPr id="8" name="Straight Connector 7"/>
            <p:cNvCxnSpPr/>
            <p:nvPr/>
          </p:nvCxnSpPr>
          <p:spPr bwMode="auto">
            <a:xfrm>
              <a:off x="3115537"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3500256"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 name="Straight Connector 9"/>
            <p:cNvCxnSpPr/>
            <p:nvPr/>
          </p:nvCxnSpPr>
          <p:spPr bwMode="auto">
            <a:xfrm>
              <a:off x="388677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 name="Straight Connector 10"/>
            <p:cNvCxnSpPr/>
            <p:nvPr/>
          </p:nvCxnSpPr>
          <p:spPr bwMode="auto">
            <a:xfrm>
              <a:off x="4273288"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 name="Straight Connector 11"/>
            <p:cNvCxnSpPr/>
            <p:nvPr/>
          </p:nvCxnSpPr>
          <p:spPr bwMode="auto">
            <a:xfrm>
              <a:off x="272501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grpSp>
        <p:nvGrpSpPr>
          <p:cNvPr id="13" name="Group 12"/>
          <p:cNvGrpSpPr/>
          <p:nvPr/>
        </p:nvGrpSpPr>
        <p:grpSpPr>
          <a:xfrm>
            <a:off x="4231398" y="1583533"/>
            <a:ext cx="1247761" cy="205215"/>
            <a:chOff x="2730258" y="1521219"/>
            <a:chExt cx="1290341" cy="103617"/>
          </a:xfrm>
        </p:grpSpPr>
        <p:sp>
          <p:nvSpPr>
            <p:cNvPr id="14" name="Rectangle 13"/>
            <p:cNvSpPr/>
            <p:nvPr/>
          </p:nvSpPr>
          <p:spPr bwMode="auto">
            <a:xfrm>
              <a:off x="2730258" y="1521219"/>
              <a:ext cx="1290341"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15" name="Rectangle 14"/>
            <p:cNvSpPr/>
            <p:nvPr/>
          </p:nvSpPr>
          <p:spPr bwMode="auto">
            <a:xfrm>
              <a:off x="2730258" y="1573401"/>
              <a:ext cx="1156401"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16" name="Group 15"/>
          <p:cNvGrpSpPr/>
          <p:nvPr/>
        </p:nvGrpSpPr>
        <p:grpSpPr>
          <a:xfrm>
            <a:off x="4230033" y="1913460"/>
            <a:ext cx="1192502" cy="201684"/>
            <a:chOff x="2728874" y="1682320"/>
            <a:chExt cx="1233196" cy="101835"/>
          </a:xfrm>
        </p:grpSpPr>
        <p:sp>
          <p:nvSpPr>
            <p:cNvPr id="17" name="Rectangle 16"/>
            <p:cNvSpPr/>
            <p:nvPr/>
          </p:nvSpPr>
          <p:spPr bwMode="auto">
            <a:xfrm>
              <a:off x="2730258" y="1682320"/>
              <a:ext cx="1231812"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18" name="Rectangle 17"/>
            <p:cNvSpPr/>
            <p:nvPr/>
          </p:nvSpPr>
          <p:spPr bwMode="auto">
            <a:xfrm>
              <a:off x="2728874" y="1732720"/>
              <a:ext cx="964916"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19" name="Group 18"/>
          <p:cNvGrpSpPr/>
          <p:nvPr/>
        </p:nvGrpSpPr>
        <p:grpSpPr>
          <a:xfrm>
            <a:off x="4230033" y="2239895"/>
            <a:ext cx="447654" cy="206879"/>
            <a:chOff x="2728874" y="1842759"/>
            <a:chExt cx="462930" cy="104458"/>
          </a:xfrm>
        </p:grpSpPr>
        <p:sp>
          <p:nvSpPr>
            <p:cNvPr id="20" name="Rectangle 19"/>
            <p:cNvSpPr/>
            <p:nvPr/>
          </p:nvSpPr>
          <p:spPr bwMode="auto">
            <a:xfrm>
              <a:off x="2730258" y="1842759"/>
              <a:ext cx="461546"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21" name="Rectangle 20"/>
            <p:cNvSpPr/>
            <p:nvPr/>
          </p:nvSpPr>
          <p:spPr bwMode="auto">
            <a:xfrm>
              <a:off x="2728874" y="1895782"/>
              <a:ext cx="443569"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22" name="Group 21"/>
          <p:cNvGrpSpPr/>
          <p:nvPr/>
        </p:nvGrpSpPr>
        <p:grpSpPr>
          <a:xfrm>
            <a:off x="4230064" y="2571484"/>
            <a:ext cx="855513" cy="205996"/>
            <a:chOff x="2728874" y="2002974"/>
            <a:chExt cx="884708" cy="104012"/>
          </a:xfrm>
        </p:grpSpPr>
        <p:sp>
          <p:nvSpPr>
            <p:cNvPr id="23" name="Rectangle 22"/>
            <p:cNvSpPr/>
            <p:nvPr/>
          </p:nvSpPr>
          <p:spPr bwMode="auto">
            <a:xfrm>
              <a:off x="2730257" y="2002974"/>
              <a:ext cx="883325"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24" name="Rectangle 23"/>
            <p:cNvSpPr/>
            <p:nvPr/>
          </p:nvSpPr>
          <p:spPr bwMode="auto">
            <a:xfrm>
              <a:off x="2728874" y="2055551"/>
              <a:ext cx="771312"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25" name="Group 24"/>
          <p:cNvGrpSpPr/>
          <p:nvPr/>
        </p:nvGrpSpPr>
        <p:grpSpPr>
          <a:xfrm>
            <a:off x="4230051" y="2902231"/>
            <a:ext cx="970517" cy="207321"/>
            <a:chOff x="2728874" y="2166428"/>
            <a:chExt cx="1003636" cy="104681"/>
          </a:xfrm>
        </p:grpSpPr>
        <p:sp>
          <p:nvSpPr>
            <p:cNvPr id="26" name="Rectangle 25"/>
            <p:cNvSpPr/>
            <p:nvPr/>
          </p:nvSpPr>
          <p:spPr bwMode="auto">
            <a:xfrm>
              <a:off x="2730257" y="2166428"/>
              <a:ext cx="1002253"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27" name="Rectangle 26"/>
            <p:cNvSpPr/>
            <p:nvPr/>
          </p:nvSpPr>
          <p:spPr bwMode="auto">
            <a:xfrm>
              <a:off x="2728874" y="2219674"/>
              <a:ext cx="714614"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28" name="Group 27"/>
          <p:cNvGrpSpPr/>
          <p:nvPr/>
        </p:nvGrpSpPr>
        <p:grpSpPr>
          <a:xfrm>
            <a:off x="4230033" y="3234281"/>
            <a:ext cx="1064126" cy="202567"/>
            <a:chOff x="2728874" y="2328821"/>
            <a:chExt cx="1100439" cy="102280"/>
          </a:xfrm>
        </p:grpSpPr>
        <p:sp>
          <p:nvSpPr>
            <p:cNvPr id="29" name="Rectangle 28"/>
            <p:cNvSpPr/>
            <p:nvPr/>
          </p:nvSpPr>
          <p:spPr bwMode="auto">
            <a:xfrm>
              <a:off x="2730257" y="2328821"/>
              <a:ext cx="1099056"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30" name="Rectangle 29"/>
            <p:cNvSpPr/>
            <p:nvPr/>
          </p:nvSpPr>
          <p:spPr bwMode="auto">
            <a:xfrm>
              <a:off x="2728874" y="2379666"/>
              <a:ext cx="693871"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31" name="Group 30"/>
          <p:cNvGrpSpPr/>
          <p:nvPr/>
        </p:nvGrpSpPr>
        <p:grpSpPr>
          <a:xfrm>
            <a:off x="4230062" y="3561562"/>
            <a:ext cx="1100231" cy="206877"/>
            <a:chOff x="2728874" y="2494898"/>
            <a:chExt cx="1137777" cy="104457"/>
          </a:xfrm>
        </p:grpSpPr>
        <p:sp>
          <p:nvSpPr>
            <p:cNvPr id="32" name="Rectangle 31"/>
            <p:cNvSpPr/>
            <p:nvPr/>
          </p:nvSpPr>
          <p:spPr bwMode="auto">
            <a:xfrm>
              <a:off x="2730257" y="2494898"/>
              <a:ext cx="1136394"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33" name="Rectangle 32"/>
            <p:cNvSpPr/>
            <p:nvPr/>
          </p:nvSpPr>
          <p:spPr bwMode="auto">
            <a:xfrm>
              <a:off x="2728874" y="2547920"/>
              <a:ext cx="926195"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34" name="Group 33"/>
          <p:cNvGrpSpPr/>
          <p:nvPr/>
        </p:nvGrpSpPr>
        <p:grpSpPr>
          <a:xfrm>
            <a:off x="4230033" y="3893186"/>
            <a:ext cx="1042730" cy="202567"/>
            <a:chOff x="2728874" y="2659690"/>
            <a:chExt cx="1078313" cy="102280"/>
          </a:xfrm>
        </p:grpSpPr>
        <p:sp>
          <p:nvSpPr>
            <p:cNvPr id="35" name="Rectangle 34"/>
            <p:cNvSpPr/>
            <p:nvPr/>
          </p:nvSpPr>
          <p:spPr bwMode="auto">
            <a:xfrm>
              <a:off x="2730257" y="2659690"/>
              <a:ext cx="1076930"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36" name="Rectangle 35"/>
            <p:cNvSpPr/>
            <p:nvPr/>
          </p:nvSpPr>
          <p:spPr bwMode="auto">
            <a:xfrm>
              <a:off x="2728874" y="2710535"/>
              <a:ext cx="771312"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37" name="Group 36"/>
          <p:cNvGrpSpPr/>
          <p:nvPr/>
        </p:nvGrpSpPr>
        <p:grpSpPr>
          <a:xfrm>
            <a:off x="4230039" y="4220466"/>
            <a:ext cx="783303" cy="206877"/>
            <a:chOff x="2728874" y="2817729"/>
            <a:chExt cx="810033" cy="104457"/>
          </a:xfrm>
        </p:grpSpPr>
        <p:sp>
          <p:nvSpPr>
            <p:cNvPr id="38" name="Rectangle 37"/>
            <p:cNvSpPr/>
            <p:nvPr/>
          </p:nvSpPr>
          <p:spPr bwMode="auto">
            <a:xfrm>
              <a:off x="2730257" y="2817729"/>
              <a:ext cx="808650"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39" name="Rectangle 38"/>
            <p:cNvSpPr/>
            <p:nvPr/>
          </p:nvSpPr>
          <p:spPr bwMode="auto">
            <a:xfrm>
              <a:off x="2728874" y="2870751"/>
              <a:ext cx="637173"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40" name="Group 39"/>
          <p:cNvGrpSpPr/>
          <p:nvPr/>
        </p:nvGrpSpPr>
        <p:grpSpPr>
          <a:xfrm>
            <a:off x="4230037" y="4552092"/>
            <a:ext cx="950459" cy="202567"/>
            <a:chOff x="2728874" y="2981629"/>
            <a:chExt cx="982894" cy="102280"/>
          </a:xfrm>
        </p:grpSpPr>
        <p:sp>
          <p:nvSpPr>
            <p:cNvPr id="41" name="Rectangle 40"/>
            <p:cNvSpPr/>
            <p:nvPr/>
          </p:nvSpPr>
          <p:spPr bwMode="auto">
            <a:xfrm>
              <a:off x="2730257" y="2981629"/>
              <a:ext cx="981511"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42" name="Rectangle 41"/>
            <p:cNvSpPr/>
            <p:nvPr/>
          </p:nvSpPr>
          <p:spPr bwMode="auto">
            <a:xfrm>
              <a:off x="2728874" y="3032474"/>
              <a:ext cx="714614"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43" name="Group 42"/>
          <p:cNvGrpSpPr/>
          <p:nvPr/>
        </p:nvGrpSpPr>
        <p:grpSpPr>
          <a:xfrm>
            <a:off x="4230046" y="4879370"/>
            <a:ext cx="764581" cy="206877"/>
            <a:chOff x="2728875" y="3137714"/>
            <a:chExt cx="790672" cy="104457"/>
          </a:xfrm>
        </p:grpSpPr>
        <p:sp>
          <p:nvSpPr>
            <p:cNvPr id="44" name="Rectangle 43"/>
            <p:cNvSpPr/>
            <p:nvPr/>
          </p:nvSpPr>
          <p:spPr bwMode="auto">
            <a:xfrm>
              <a:off x="2730257" y="3137714"/>
              <a:ext cx="789290"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45" name="Rectangle 44"/>
            <p:cNvSpPr/>
            <p:nvPr/>
          </p:nvSpPr>
          <p:spPr bwMode="auto">
            <a:xfrm>
              <a:off x="2728875" y="3190736"/>
              <a:ext cx="503033"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46" name="Group 45"/>
          <p:cNvGrpSpPr/>
          <p:nvPr/>
        </p:nvGrpSpPr>
        <p:grpSpPr>
          <a:xfrm>
            <a:off x="4230039" y="5210974"/>
            <a:ext cx="781965" cy="206877"/>
            <a:chOff x="2728874" y="5381943"/>
            <a:chExt cx="808650" cy="104457"/>
          </a:xfrm>
        </p:grpSpPr>
        <p:sp>
          <p:nvSpPr>
            <p:cNvPr id="47" name="Rectangle 46"/>
            <p:cNvSpPr/>
            <p:nvPr/>
          </p:nvSpPr>
          <p:spPr bwMode="auto">
            <a:xfrm>
              <a:off x="2730257" y="5381943"/>
              <a:ext cx="807267"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2000" b="1" dirty="0">
                <a:solidFill>
                  <a:srgbClr val="000000"/>
                </a:solidFill>
              </a:endParaRPr>
            </a:p>
          </p:txBody>
        </p:sp>
        <p:sp>
          <p:nvSpPr>
            <p:cNvPr id="48" name="Rectangle 47"/>
            <p:cNvSpPr/>
            <p:nvPr/>
          </p:nvSpPr>
          <p:spPr bwMode="auto">
            <a:xfrm>
              <a:off x="2728874" y="5434965"/>
              <a:ext cx="653767"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2000" b="1" dirty="0">
                <a:solidFill>
                  <a:srgbClr val="000000"/>
                </a:solidFill>
              </a:endParaRPr>
            </a:p>
          </p:txBody>
        </p:sp>
      </p:grpSp>
      <p:sp>
        <p:nvSpPr>
          <p:cNvPr id="49" name="TextBox 48"/>
          <p:cNvSpPr txBox="1"/>
          <p:nvPr/>
        </p:nvSpPr>
        <p:spPr>
          <a:xfrm>
            <a:off x="4091409" y="5625484"/>
            <a:ext cx="274110" cy="159161"/>
          </a:xfrm>
          <a:prstGeom prst="rect">
            <a:avLst/>
          </a:prstGeom>
          <a:noFill/>
        </p:spPr>
        <p:txBody>
          <a:bodyPr wrap="square" lIns="0" tIns="0" rIns="0" bIns="0" rtlCol="0" anchor="ctr" anchorCtr="0">
            <a:noAutofit/>
          </a:bodyPr>
          <a:lstStyle/>
          <a:p>
            <a:pPr algn="ctr"/>
            <a:r>
              <a:rPr lang="en-US" sz="900" dirty="0">
                <a:solidFill>
                  <a:srgbClr val="000000"/>
                </a:solidFill>
              </a:rPr>
              <a:t>0</a:t>
            </a:r>
          </a:p>
        </p:txBody>
      </p:sp>
      <p:sp>
        <p:nvSpPr>
          <p:cNvPr id="50" name="TextBox 49"/>
          <p:cNvSpPr txBox="1"/>
          <p:nvPr/>
        </p:nvSpPr>
        <p:spPr>
          <a:xfrm>
            <a:off x="4464517" y="562548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20</a:t>
            </a:r>
          </a:p>
        </p:txBody>
      </p:sp>
      <p:sp>
        <p:nvSpPr>
          <p:cNvPr id="51" name="TextBox 50"/>
          <p:cNvSpPr txBox="1"/>
          <p:nvPr/>
        </p:nvSpPr>
        <p:spPr>
          <a:xfrm>
            <a:off x="4839353" y="562548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40</a:t>
            </a:r>
          </a:p>
        </p:txBody>
      </p:sp>
      <p:sp>
        <p:nvSpPr>
          <p:cNvPr id="52" name="TextBox 51"/>
          <p:cNvSpPr txBox="1"/>
          <p:nvPr/>
        </p:nvSpPr>
        <p:spPr>
          <a:xfrm>
            <a:off x="5214222" y="562548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60</a:t>
            </a:r>
          </a:p>
        </p:txBody>
      </p:sp>
      <p:sp>
        <p:nvSpPr>
          <p:cNvPr id="53" name="TextBox 52"/>
          <p:cNvSpPr txBox="1"/>
          <p:nvPr/>
        </p:nvSpPr>
        <p:spPr>
          <a:xfrm>
            <a:off x="5589102" y="562548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80</a:t>
            </a:r>
          </a:p>
        </p:txBody>
      </p:sp>
      <p:sp>
        <p:nvSpPr>
          <p:cNvPr id="55" name="TextBox 54"/>
          <p:cNvSpPr txBox="1"/>
          <p:nvPr/>
        </p:nvSpPr>
        <p:spPr>
          <a:xfrm>
            <a:off x="2176889" y="1658890"/>
            <a:ext cx="2034889" cy="119263"/>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Ho (Q1 từ LC 13)</a:t>
            </a:r>
          </a:p>
        </p:txBody>
      </p:sp>
      <p:sp>
        <p:nvSpPr>
          <p:cNvPr id="56" name="TextBox 55"/>
          <p:cNvSpPr txBox="1"/>
          <p:nvPr/>
        </p:nvSpPr>
        <p:spPr>
          <a:xfrm>
            <a:off x="2176889" y="1963114"/>
            <a:ext cx="2034889" cy="119263"/>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Khó thở (Q3-5 từ LC 13)</a:t>
            </a:r>
          </a:p>
        </p:txBody>
      </p:sp>
      <p:sp>
        <p:nvSpPr>
          <p:cNvPr id="57" name="TextBox 56"/>
          <p:cNvSpPr txBox="1"/>
          <p:nvPr/>
        </p:nvSpPr>
        <p:spPr>
          <a:xfrm>
            <a:off x="2368951" y="2253818"/>
            <a:ext cx="1482602" cy="234680"/>
          </a:xfrm>
          <a:prstGeom prst="rect">
            <a:avLst/>
          </a:prstGeom>
          <a:noFill/>
        </p:spPr>
        <p:txBody>
          <a:bodyPr wrap="square" lIns="0" tIns="0" rIns="0" bIns="0" rtlCol="0" anchor="b" anchorCtr="0">
            <a:spAutoFit/>
          </a:bodyPr>
          <a:lstStyle/>
          <a:p>
            <a:pPr marL="1588">
              <a:lnSpc>
                <a:spcPts val="900"/>
              </a:lnSpc>
            </a:pPr>
            <a:r>
              <a:rPr lang="en-US" sz="900" dirty="0">
                <a:solidFill>
                  <a:srgbClr val="000000"/>
                </a:solidFill>
              </a:rPr>
              <a:t>Khó thở khi nghỉ ngơi</a:t>
            </a:r>
            <a:br>
              <a:rPr lang="en-US" sz="900" dirty="0">
                <a:solidFill>
                  <a:srgbClr val="000000"/>
                </a:solidFill>
              </a:rPr>
            </a:br>
            <a:r>
              <a:rPr lang="en-US" sz="900" dirty="0">
                <a:solidFill>
                  <a:srgbClr val="000000"/>
                </a:solidFill>
              </a:rPr>
              <a:t>(Q3 từ LC 13)</a:t>
            </a:r>
          </a:p>
        </p:txBody>
      </p:sp>
      <p:sp>
        <p:nvSpPr>
          <p:cNvPr id="58" name="TextBox 57"/>
          <p:cNvSpPr txBox="1"/>
          <p:nvPr/>
        </p:nvSpPr>
        <p:spPr>
          <a:xfrm>
            <a:off x="2368951" y="2594608"/>
            <a:ext cx="1482602" cy="234680"/>
          </a:xfrm>
          <a:prstGeom prst="rect">
            <a:avLst/>
          </a:prstGeom>
          <a:noFill/>
        </p:spPr>
        <p:txBody>
          <a:bodyPr wrap="square" lIns="0" tIns="0" rIns="0" bIns="0" rtlCol="0" anchor="b" anchorCtr="0">
            <a:spAutoFit/>
          </a:bodyPr>
          <a:lstStyle/>
          <a:p>
            <a:pPr marL="1588">
              <a:lnSpc>
                <a:spcPts val="900"/>
              </a:lnSpc>
            </a:pPr>
            <a:r>
              <a:rPr lang="en-US" sz="900" dirty="0">
                <a:solidFill>
                  <a:srgbClr val="000000"/>
                </a:solidFill>
              </a:rPr>
              <a:t>Khó thở  khi đi lại</a:t>
            </a:r>
            <a:br>
              <a:rPr lang="en-US" sz="900" dirty="0">
                <a:solidFill>
                  <a:srgbClr val="000000"/>
                </a:solidFill>
              </a:rPr>
            </a:br>
            <a:r>
              <a:rPr lang="en-US" sz="900" dirty="0">
                <a:solidFill>
                  <a:srgbClr val="000000"/>
                </a:solidFill>
              </a:rPr>
              <a:t>(Q4 từ LC 13)</a:t>
            </a:r>
          </a:p>
        </p:txBody>
      </p:sp>
      <p:sp>
        <p:nvSpPr>
          <p:cNvPr id="59" name="TextBox 58"/>
          <p:cNvSpPr txBox="1"/>
          <p:nvPr/>
        </p:nvSpPr>
        <p:spPr>
          <a:xfrm>
            <a:off x="2368952" y="2933229"/>
            <a:ext cx="1467933" cy="234680"/>
          </a:xfrm>
          <a:prstGeom prst="rect">
            <a:avLst/>
          </a:prstGeom>
          <a:noFill/>
        </p:spPr>
        <p:txBody>
          <a:bodyPr wrap="square" lIns="0" tIns="0" rIns="0" bIns="0" rtlCol="0" anchor="b" anchorCtr="0">
            <a:spAutoFit/>
          </a:bodyPr>
          <a:lstStyle/>
          <a:p>
            <a:pPr marL="1588">
              <a:lnSpc>
                <a:spcPts val="900"/>
              </a:lnSpc>
            </a:pPr>
            <a:r>
              <a:rPr lang="en-US" sz="900" dirty="0">
                <a:solidFill>
                  <a:srgbClr val="000000"/>
                </a:solidFill>
              </a:rPr>
              <a:t>Khó thở  khi leo cầu thang </a:t>
            </a:r>
          </a:p>
          <a:p>
            <a:pPr marL="1588">
              <a:lnSpc>
                <a:spcPts val="900"/>
              </a:lnSpc>
            </a:pPr>
            <a:r>
              <a:rPr lang="en-US" sz="900" dirty="0">
                <a:solidFill>
                  <a:srgbClr val="000000"/>
                </a:solidFill>
              </a:rPr>
              <a:t>(Q5 từ LC 13)</a:t>
            </a:r>
          </a:p>
        </p:txBody>
      </p:sp>
      <p:sp>
        <p:nvSpPr>
          <p:cNvPr id="60" name="TextBox 59"/>
          <p:cNvSpPr txBox="1"/>
          <p:nvPr/>
        </p:nvSpPr>
        <p:spPr>
          <a:xfrm>
            <a:off x="2176889" y="3320662"/>
            <a:ext cx="2034889" cy="119263"/>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Hụt hơi(Q8 từ QLQ-C30)</a:t>
            </a:r>
          </a:p>
        </p:txBody>
      </p:sp>
      <p:sp>
        <p:nvSpPr>
          <p:cNvPr id="61" name="TextBox 60"/>
          <p:cNvSpPr txBox="1"/>
          <p:nvPr/>
        </p:nvSpPr>
        <p:spPr>
          <a:xfrm>
            <a:off x="2176887" y="3639004"/>
            <a:ext cx="1813217" cy="119263"/>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Đau (Q9, Q19 từ QLQ-C30)</a:t>
            </a:r>
          </a:p>
        </p:txBody>
      </p:sp>
      <p:sp>
        <p:nvSpPr>
          <p:cNvPr id="62" name="TextBox 61"/>
          <p:cNvSpPr txBox="1"/>
          <p:nvPr/>
        </p:nvSpPr>
        <p:spPr>
          <a:xfrm>
            <a:off x="2382134" y="3907735"/>
            <a:ext cx="1966221" cy="138499"/>
          </a:xfrm>
          <a:prstGeom prst="rect">
            <a:avLst/>
          </a:prstGeom>
          <a:noFill/>
        </p:spPr>
        <p:txBody>
          <a:bodyPr wrap="square" lIns="0" tIns="0" rIns="0" bIns="0" rtlCol="0" anchor="b" anchorCtr="0">
            <a:spAutoFit/>
          </a:bodyPr>
          <a:lstStyle/>
          <a:p>
            <a:pPr marL="1588"/>
            <a:r>
              <a:rPr lang="en-US" sz="900" dirty="0">
                <a:solidFill>
                  <a:srgbClr val="000000"/>
                </a:solidFill>
              </a:rPr>
              <a:t>Bị đau(Q9 từ QLQ-C30)</a:t>
            </a:r>
          </a:p>
        </p:txBody>
      </p:sp>
      <p:sp>
        <p:nvSpPr>
          <p:cNvPr id="63" name="TextBox 62"/>
          <p:cNvSpPr txBox="1"/>
          <p:nvPr/>
        </p:nvSpPr>
        <p:spPr>
          <a:xfrm>
            <a:off x="2378075" y="4106846"/>
            <a:ext cx="1614220" cy="350096"/>
          </a:xfrm>
          <a:prstGeom prst="rect">
            <a:avLst/>
          </a:prstGeom>
          <a:noFill/>
        </p:spPr>
        <p:txBody>
          <a:bodyPr wrap="square" lIns="0" tIns="0" rIns="0" bIns="0" rtlCol="0" anchor="b" anchorCtr="0">
            <a:spAutoFit/>
          </a:bodyPr>
          <a:lstStyle/>
          <a:p>
            <a:pPr marL="1588">
              <a:lnSpc>
                <a:spcPts val="900"/>
              </a:lnSpc>
            </a:pPr>
            <a:r>
              <a:rPr lang="en-US" sz="900" dirty="0">
                <a:solidFill>
                  <a:srgbClr val="000000"/>
                </a:solidFill>
              </a:rPr>
              <a:t>Đau ảnh hưởng đến hoạt động hàng ngày </a:t>
            </a:r>
            <a:br>
              <a:rPr lang="en-US" sz="900" dirty="0">
                <a:solidFill>
                  <a:srgbClr val="000000"/>
                </a:solidFill>
              </a:rPr>
            </a:br>
            <a:r>
              <a:rPr lang="en-US" sz="900" dirty="0">
                <a:solidFill>
                  <a:srgbClr val="000000"/>
                </a:solidFill>
              </a:rPr>
              <a:t>(Q19 từ QLQ-C30)</a:t>
            </a:r>
          </a:p>
        </p:txBody>
      </p:sp>
      <p:sp>
        <p:nvSpPr>
          <p:cNvPr id="64" name="TextBox 63"/>
          <p:cNvSpPr txBox="1"/>
          <p:nvPr/>
        </p:nvSpPr>
        <p:spPr>
          <a:xfrm>
            <a:off x="2200275" y="4566417"/>
            <a:ext cx="1356024" cy="234680"/>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Đau trong ngực </a:t>
            </a:r>
            <a:br>
              <a:rPr lang="en-US" sz="900" dirty="0">
                <a:solidFill>
                  <a:srgbClr val="000000"/>
                </a:solidFill>
              </a:rPr>
            </a:br>
            <a:r>
              <a:rPr lang="en-US" sz="900" dirty="0">
                <a:solidFill>
                  <a:srgbClr val="000000"/>
                </a:solidFill>
              </a:rPr>
              <a:t>(Q10 từ LC 13)</a:t>
            </a:r>
          </a:p>
        </p:txBody>
      </p:sp>
      <p:sp>
        <p:nvSpPr>
          <p:cNvPr id="65" name="TextBox 64"/>
          <p:cNvSpPr txBox="1"/>
          <p:nvPr/>
        </p:nvSpPr>
        <p:spPr>
          <a:xfrm>
            <a:off x="2183815" y="4908228"/>
            <a:ext cx="1356017" cy="234680"/>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Đau cánh tay/vai</a:t>
            </a:r>
            <a:br>
              <a:rPr lang="en-US" sz="900" dirty="0">
                <a:solidFill>
                  <a:srgbClr val="000000"/>
                </a:solidFill>
              </a:rPr>
            </a:br>
            <a:r>
              <a:rPr lang="en-US" sz="900" dirty="0">
                <a:solidFill>
                  <a:srgbClr val="000000"/>
                </a:solidFill>
              </a:rPr>
              <a:t>(Q11 từ LC 13)</a:t>
            </a:r>
          </a:p>
        </p:txBody>
      </p:sp>
      <p:sp>
        <p:nvSpPr>
          <p:cNvPr id="66" name="TextBox 65"/>
          <p:cNvSpPr txBox="1"/>
          <p:nvPr/>
        </p:nvSpPr>
        <p:spPr>
          <a:xfrm>
            <a:off x="2183815" y="5305688"/>
            <a:ext cx="1356017" cy="234680"/>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Đau vị trí khác </a:t>
            </a:r>
            <a:br>
              <a:rPr lang="en-US" sz="900" dirty="0">
                <a:solidFill>
                  <a:srgbClr val="000000"/>
                </a:solidFill>
              </a:rPr>
            </a:br>
            <a:r>
              <a:rPr lang="en-US" sz="900" dirty="0">
                <a:solidFill>
                  <a:srgbClr val="000000"/>
                </a:solidFill>
              </a:rPr>
              <a:t>(Q12 từ LC 13)</a:t>
            </a:r>
          </a:p>
        </p:txBody>
      </p:sp>
      <p:grpSp>
        <p:nvGrpSpPr>
          <p:cNvPr id="67" name="Group 66"/>
          <p:cNvGrpSpPr/>
          <p:nvPr/>
        </p:nvGrpSpPr>
        <p:grpSpPr>
          <a:xfrm rot="5400000">
            <a:off x="8265544" y="2897481"/>
            <a:ext cx="240059" cy="1199238"/>
            <a:chOff x="4768327" y="4238024"/>
            <a:chExt cx="298518" cy="1636416"/>
          </a:xfrm>
        </p:grpSpPr>
        <p:sp>
          <p:nvSpPr>
            <p:cNvPr id="68" name="Rectangle 67"/>
            <p:cNvSpPr/>
            <p:nvPr/>
          </p:nvSpPr>
          <p:spPr bwMode="auto">
            <a:xfrm>
              <a:off x="4768327" y="4238024"/>
              <a:ext cx="145049" cy="1636416"/>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69" name="Rectangle 68"/>
            <p:cNvSpPr/>
            <p:nvPr/>
          </p:nvSpPr>
          <p:spPr bwMode="auto">
            <a:xfrm>
              <a:off x="4921796" y="4698272"/>
              <a:ext cx="145049" cy="1176168"/>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70" name="Group 69"/>
          <p:cNvGrpSpPr/>
          <p:nvPr/>
        </p:nvGrpSpPr>
        <p:grpSpPr>
          <a:xfrm rot="5400000">
            <a:off x="8374225" y="995281"/>
            <a:ext cx="239200" cy="1415777"/>
            <a:chOff x="3232167" y="3942549"/>
            <a:chExt cx="297451" cy="1931894"/>
          </a:xfrm>
        </p:grpSpPr>
        <p:sp>
          <p:nvSpPr>
            <p:cNvPr id="71" name="Rectangle 70"/>
            <p:cNvSpPr/>
            <p:nvPr/>
          </p:nvSpPr>
          <p:spPr bwMode="auto">
            <a:xfrm>
              <a:off x="3232167" y="3942549"/>
              <a:ext cx="145049" cy="1931894"/>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72" name="Rectangle 71"/>
            <p:cNvSpPr/>
            <p:nvPr/>
          </p:nvSpPr>
          <p:spPr bwMode="auto">
            <a:xfrm>
              <a:off x="3384569" y="4460526"/>
              <a:ext cx="145049" cy="1413913"/>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73" name="Group 72"/>
          <p:cNvGrpSpPr/>
          <p:nvPr/>
        </p:nvGrpSpPr>
        <p:grpSpPr>
          <a:xfrm rot="5400000">
            <a:off x="8329289" y="1638230"/>
            <a:ext cx="237651" cy="1324326"/>
            <a:chOff x="3725911" y="4067335"/>
            <a:chExt cx="295523" cy="1807105"/>
          </a:xfrm>
        </p:grpSpPr>
        <p:sp>
          <p:nvSpPr>
            <p:cNvPr id="74" name="Rectangle 73"/>
            <p:cNvSpPr/>
            <p:nvPr/>
          </p:nvSpPr>
          <p:spPr bwMode="auto">
            <a:xfrm>
              <a:off x="3725911" y="4067335"/>
              <a:ext cx="145049" cy="1807105"/>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75" name="Rectangle 74"/>
            <p:cNvSpPr/>
            <p:nvPr/>
          </p:nvSpPr>
          <p:spPr bwMode="auto">
            <a:xfrm>
              <a:off x="3876385" y="4664744"/>
              <a:ext cx="145049" cy="1209696"/>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76" name="Group 75"/>
          <p:cNvGrpSpPr/>
          <p:nvPr/>
        </p:nvGrpSpPr>
        <p:grpSpPr>
          <a:xfrm rot="5400000">
            <a:off x="8208489" y="2355486"/>
            <a:ext cx="240219" cy="1085318"/>
            <a:chOff x="4250167" y="4393472"/>
            <a:chExt cx="298719" cy="1480968"/>
          </a:xfrm>
        </p:grpSpPr>
        <p:sp>
          <p:nvSpPr>
            <p:cNvPr id="77" name="Rectangle 76"/>
            <p:cNvSpPr/>
            <p:nvPr/>
          </p:nvSpPr>
          <p:spPr bwMode="auto">
            <a:xfrm>
              <a:off x="4250167" y="4393472"/>
              <a:ext cx="145049" cy="148096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78" name="Rectangle 77"/>
            <p:cNvSpPr/>
            <p:nvPr/>
          </p:nvSpPr>
          <p:spPr bwMode="auto">
            <a:xfrm>
              <a:off x="4403837" y="4820192"/>
              <a:ext cx="145049" cy="1054248"/>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79" name="Group 78"/>
          <p:cNvGrpSpPr/>
          <p:nvPr/>
        </p:nvGrpSpPr>
        <p:grpSpPr>
          <a:xfrm rot="5400000">
            <a:off x="8131410" y="3630490"/>
            <a:ext cx="238016" cy="928959"/>
            <a:chOff x="5286487" y="4606832"/>
            <a:chExt cx="295978" cy="1267608"/>
          </a:xfrm>
        </p:grpSpPr>
        <p:sp>
          <p:nvSpPr>
            <p:cNvPr id="80" name="Rectangle 79"/>
            <p:cNvSpPr/>
            <p:nvPr/>
          </p:nvSpPr>
          <p:spPr bwMode="auto">
            <a:xfrm>
              <a:off x="5286487" y="4606832"/>
              <a:ext cx="145049" cy="126760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81" name="Rectangle 80"/>
            <p:cNvSpPr/>
            <p:nvPr/>
          </p:nvSpPr>
          <p:spPr bwMode="auto">
            <a:xfrm>
              <a:off x="5437416" y="4962432"/>
              <a:ext cx="145049" cy="912008"/>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82" name="Group 81"/>
          <p:cNvGrpSpPr/>
          <p:nvPr/>
        </p:nvGrpSpPr>
        <p:grpSpPr>
          <a:xfrm rot="5400000">
            <a:off x="8107131" y="4251616"/>
            <a:ext cx="240059" cy="882423"/>
            <a:chOff x="5807695" y="4670332"/>
            <a:chExt cx="298518" cy="1204108"/>
          </a:xfrm>
        </p:grpSpPr>
        <p:sp>
          <p:nvSpPr>
            <p:cNvPr id="83" name="Rectangle 82"/>
            <p:cNvSpPr/>
            <p:nvPr/>
          </p:nvSpPr>
          <p:spPr bwMode="auto">
            <a:xfrm>
              <a:off x="5807695" y="4670332"/>
              <a:ext cx="145049" cy="120410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84" name="Rectangle 83"/>
            <p:cNvSpPr/>
            <p:nvPr/>
          </p:nvSpPr>
          <p:spPr bwMode="auto">
            <a:xfrm>
              <a:off x="5961164" y="4896392"/>
              <a:ext cx="145049" cy="978048"/>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85" name="Group 84"/>
          <p:cNvGrpSpPr/>
          <p:nvPr/>
        </p:nvGrpSpPr>
        <p:grpSpPr>
          <a:xfrm rot="5400000">
            <a:off x="8067117" y="4890508"/>
            <a:ext cx="240059" cy="802383"/>
            <a:chOff x="6200530" y="4779551"/>
            <a:chExt cx="298518" cy="1094888"/>
          </a:xfrm>
        </p:grpSpPr>
        <p:sp>
          <p:nvSpPr>
            <p:cNvPr id="86" name="Rectangle 85"/>
            <p:cNvSpPr/>
            <p:nvPr/>
          </p:nvSpPr>
          <p:spPr bwMode="auto">
            <a:xfrm>
              <a:off x="6200530" y="4779551"/>
              <a:ext cx="145049" cy="109488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87" name="Rectangle 86"/>
            <p:cNvSpPr/>
            <p:nvPr/>
          </p:nvSpPr>
          <p:spPr bwMode="auto">
            <a:xfrm>
              <a:off x="6353999" y="5036092"/>
              <a:ext cx="145049" cy="838347"/>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sp>
        <p:nvSpPr>
          <p:cNvPr id="90" name="TextBox 89"/>
          <p:cNvSpPr txBox="1"/>
          <p:nvPr/>
        </p:nvSpPr>
        <p:spPr>
          <a:xfrm>
            <a:off x="5384064" y="1638052"/>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0,244</a:t>
            </a:r>
          </a:p>
        </p:txBody>
      </p:sp>
      <p:sp>
        <p:nvSpPr>
          <p:cNvPr id="91" name="TextBox 90"/>
          <p:cNvSpPr txBox="1"/>
          <p:nvPr/>
        </p:nvSpPr>
        <p:spPr>
          <a:xfrm>
            <a:off x="5446695" y="1422250"/>
            <a:ext cx="504077" cy="138499"/>
          </a:xfrm>
          <a:prstGeom prst="rect">
            <a:avLst/>
          </a:prstGeom>
          <a:noFill/>
        </p:spPr>
        <p:txBody>
          <a:bodyPr wrap="square" lIns="0" tIns="0" rIns="0" bIns="0" rtlCol="0" anchor="b" anchorCtr="0">
            <a:spAutoFit/>
          </a:bodyPr>
          <a:lstStyle/>
          <a:p>
            <a:pPr algn="ctr"/>
            <a:r>
              <a:rPr lang="en-US" sz="900" b="1" i="1" dirty="0">
                <a:solidFill>
                  <a:srgbClr val="000000"/>
                </a:solidFill>
              </a:rPr>
              <a:t>P</a:t>
            </a:r>
          </a:p>
        </p:txBody>
      </p:sp>
      <p:sp>
        <p:nvSpPr>
          <p:cNvPr id="92" name="TextBox 91"/>
          <p:cNvSpPr txBox="1"/>
          <p:nvPr/>
        </p:nvSpPr>
        <p:spPr>
          <a:xfrm>
            <a:off x="5275489" y="1963338"/>
            <a:ext cx="504077" cy="133929"/>
          </a:xfrm>
          <a:prstGeom prst="rect">
            <a:avLst/>
          </a:prstGeom>
          <a:noFill/>
        </p:spPr>
        <p:txBody>
          <a:bodyPr wrap="square" lIns="0" tIns="0" rIns="0" bIns="0" rtlCol="0" anchor="ctr" anchorCtr="0">
            <a:noAutofit/>
          </a:bodyPr>
          <a:lstStyle/>
          <a:p>
            <a:pPr algn="r"/>
            <a:r>
              <a:rPr lang="en-US" sz="900" dirty="0">
                <a:solidFill>
                  <a:srgbClr val="FF0000"/>
                </a:solidFill>
              </a:rPr>
              <a:t>0,010</a:t>
            </a:r>
          </a:p>
        </p:txBody>
      </p:sp>
      <p:sp>
        <p:nvSpPr>
          <p:cNvPr id="93" name="TextBox 92"/>
          <p:cNvSpPr txBox="1"/>
          <p:nvPr/>
        </p:nvSpPr>
        <p:spPr>
          <a:xfrm>
            <a:off x="4532488" y="2276379"/>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0,977</a:t>
            </a:r>
          </a:p>
        </p:txBody>
      </p:sp>
      <p:sp>
        <p:nvSpPr>
          <p:cNvPr id="94" name="TextBox 93"/>
          <p:cNvSpPr txBox="1"/>
          <p:nvPr/>
        </p:nvSpPr>
        <p:spPr>
          <a:xfrm>
            <a:off x="4951641" y="2589403"/>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0,266</a:t>
            </a:r>
          </a:p>
        </p:txBody>
      </p:sp>
      <p:sp>
        <p:nvSpPr>
          <p:cNvPr id="95" name="TextBox 94"/>
          <p:cNvSpPr txBox="1"/>
          <p:nvPr/>
        </p:nvSpPr>
        <p:spPr>
          <a:xfrm>
            <a:off x="5049904" y="2945408"/>
            <a:ext cx="504077" cy="133929"/>
          </a:xfrm>
          <a:prstGeom prst="rect">
            <a:avLst/>
          </a:prstGeom>
          <a:noFill/>
        </p:spPr>
        <p:txBody>
          <a:bodyPr wrap="square" lIns="0" tIns="0" rIns="0" bIns="0" rtlCol="0" anchor="ctr" anchorCtr="0">
            <a:noAutofit/>
          </a:bodyPr>
          <a:lstStyle/>
          <a:p>
            <a:pPr algn="r"/>
            <a:r>
              <a:rPr lang="en-US" sz="900" dirty="0">
                <a:solidFill>
                  <a:srgbClr val="FF0000"/>
                </a:solidFill>
              </a:rPr>
              <a:t>0,011</a:t>
            </a:r>
          </a:p>
        </p:txBody>
      </p:sp>
      <p:sp>
        <p:nvSpPr>
          <p:cNvPr id="96" name="TextBox 95"/>
          <p:cNvSpPr txBox="1"/>
          <p:nvPr/>
        </p:nvSpPr>
        <p:spPr>
          <a:xfrm>
            <a:off x="5221884" y="3276852"/>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&lt;</a:t>
            </a:r>
            <a:r>
              <a:rPr lang="en-US" sz="900" dirty="0">
                <a:solidFill>
                  <a:srgbClr val="FF0000"/>
                </a:solidFill>
              </a:rPr>
              <a:t>0,001</a:t>
            </a:r>
          </a:p>
        </p:txBody>
      </p:sp>
      <p:sp>
        <p:nvSpPr>
          <p:cNvPr id="97" name="TextBox 96"/>
          <p:cNvSpPr txBox="1"/>
          <p:nvPr/>
        </p:nvSpPr>
        <p:spPr>
          <a:xfrm>
            <a:off x="5212694" y="3620579"/>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0,051</a:t>
            </a:r>
          </a:p>
        </p:txBody>
      </p:sp>
      <p:sp>
        <p:nvSpPr>
          <p:cNvPr id="98" name="TextBox 97"/>
          <p:cNvSpPr txBox="1"/>
          <p:nvPr/>
        </p:nvSpPr>
        <p:spPr>
          <a:xfrm>
            <a:off x="5158892" y="3939725"/>
            <a:ext cx="504077" cy="133929"/>
          </a:xfrm>
          <a:prstGeom prst="rect">
            <a:avLst/>
          </a:prstGeom>
          <a:noFill/>
        </p:spPr>
        <p:txBody>
          <a:bodyPr wrap="square" lIns="0" tIns="0" rIns="0" bIns="0" rtlCol="0" anchor="ctr" anchorCtr="0">
            <a:noAutofit/>
          </a:bodyPr>
          <a:lstStyle/>
          <a:p>
            <a:pPr algn="r"/>
            <a:r>
              <a:rPr lang="en-US" sz="900" dirty="0">
                <a:solidFill>
                  <a:srgbClr val="FF0000"/>
                </a:solidFill>
              </a:rPr>
              <a:t>0,010</a:t>
            </a:r>
          </a:p>
        </p:txBody>
      </p:sp>
      <p:sp>
        <p:nvSpPr>
          <p:cNvPr id="99" name="TextBox 98"/>
          <p:cNvSpPr txBox="1"/>
          <p:nvPr/>
        </p:nvSpPr>
        <p:spPr>
          <a:xfrm>
            <a:off x="4900922" y="4265046"/>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0,127</a:t>
            </a:r>
          </a:p>
        </p:txBody>
      </p:sp>
      <p:sp>
        <p:nvSpPr>
          <p:cNvPr id="100" name="TextBox 99"/>
          <p:cNvSpPr txBox="1"/>
          <p:nvPr/>
        </p:nvSpPr>
        <p:spPr>
          <a:xfrm>
            <a:off x="5105077" y="4602631"/>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0,018</a:t>
            </a:r>
          </a:p>
        </p:txBody>
      </p:sp>
      <p:sp>
        <p:nvSpPr>
          <p:cNvPr id="101" name="TextBox 100"/>
          <p:cNvSpPr txBox="1"/>
          <p:nvPr/>
        </p:nvSpPr>
        <p:spPr>
          <a:xfrm>
            <a:off x="4894782" y="4940216"/>
            <a:ext cx="504077" cy="133929"/>
          </a:xfrm>
          <a:prstGeom prst="rect">
            <a:avLst/>
          </a:prstGeom>
          <a:noFill/>
        </p:spPr>
        <p:txBody>
          <a:bodyPr wrap="square" lIns="0" tIns="0" rIns="0" bIns="0" rtlCol="0" anchor="ctr" anchorCtr="0">
            <a:noAutofit/>
          </a:bodyPr>
          <a:lstStyle/>
          <a:p>
            <a:pPr algn="r"/>
            <a:r>
              <a:rPr lang="en-US" sz="900" dirty="0">
                <a:solidFill>
                  <a:srgbClr val="FF0000"/>
                </a:solidFill>
              </a:rPr>
              <a:t>0,010</a:t>
            </a:r>
          </a:p>
        </p:txBody>
      </p:sp>
      <p:sp>
        <p:nvSpPr>
          <p:cNvPr id="102" name="TextBox 101"/>
          <p:cNvSpPr txBox="1"/>
          <p:nvPr/>
        </p:nvSpPr>
        <p:spPr>
          <a:xfrm>
            <a:off x="4894782" y="5259380"/>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0,170</a:t>
            </a:r>
          </a:p>
        </p:txBody>
      </p:sp>
      <p:sp>
        <p:nvSpPr>
          <p:cNvPr id="103" name="Freeform 102"/>
          <p:cNvSpPr/>
          <p:nvPr/>
        </p:nvSpPr>
        <p:spPr>
          <a:xfrm>
            <a:off x="4225465" y="1549362"/>
            <a:ext cx="1565816" cy="4015859"/>
          </a:xfrm>
          <a:custGeom>
            <a:avLst/>
            <a:gdLst>
              <a:gd name="connsiteX0" fmla="*/ 0 w 1619250"/>
              <a:gd name="connsiteY0" fmla="*/ 0 h 1952625"/>
              <a:gd name="connsiteX1" fmla="*/ 0 w 1619250"/>
              <a:gd name="connsiteY1" fmla="*/ 1952625 h 1952625"/>
              <a:gd name="connsiteX2" fmla="*/ 1619250 w 1619250"/>
              <a:gd name="connsiteY2" fmla="*/ 1952625 h 1952625"/>
            </a:gdLst>
            <a:ahLst/>
            <a:cxnLst>
              <a:cxn ang="0">
                <a:pos x="connsiteX0" y="connsiteY0"/>
              </a:cxn>
              <a:cxn ang="0">
                <a:pos x="connsiteX1" y="connsiteY1"/>
              </a:cxn>
              <a:cxn ang="0">
                <a:pos x="connsiteX2" y="connsiteY2"/>
              </a:cxn>
            </a:cxnLst>
            <a:rect l="l" t="t" r="r" b="b"/>
            <a:pathLst>
              <a:path w="1619250" h="1952625">
                <a:moveTo>
                  <a:pt x="0" y="0"/>
                </a:moveTo>
                <a:lnTo>
                  <a:pt x="0" y="1952625"/>
                </a:lnTo>
                <a:lnTo>
                  <a:pt x="1619250" y="1952625"/>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4" name="Group 103"/>
          <p:cNvGrpSpPr/>
          <p:nvPr/>
        </p:nvGrpSpPr>
        <p:grpSpPr>
          <a:xfrm rot="5400000">
            <a:off x="2551095" y="3476328"/>
            <a:ext cx="3300200" cy="49124"/>
            <a:chOff x="2725012" y="5638800"/>
            <a:chExt cx="3412820" cy="27940"/>
          </a:xfrm>
        </p:grpSpPr>
        <p:cxnSp>
          <p:nvCxnSpPr>
            <p:cNvPr id="105" name="Straight Connector 104"/>
            <p:cNvCxnSpPr/>
            <p:nvPr/>
          </p:nvCxnSpPr>
          <p:spPr bwMode="auto">
            <a:xfrm>
              <a:off x="3066294"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6" name="Straight Connector 105"/>
            <p:cNvCxnSpPr/>
            <p:nvPr/>
          </p:nvCxnSpPr>
          <p:spPr bwMode="auto">
            <a:xfrm>
              <a:off x="3407576"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7" name="Straight Connector 106"/>
            <p:cNvCxnSpPr/>
            <p:nvPr/>
          </p:nvCxnSpPr>
          <p:spPr bwMode="auto">
            <a:xfrm>
              <a:off x="3748858"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8" name="Straight Connector 107"/>
            <p:cNvCxnSpPr/>
            <p:nvPr/>
          </p:nvCxnSpPr>
          <p:spPr bwMode="auto">
            <a:xfrm>
              <a:off x="4090140"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9" name="Straight Connector 108"/>
            <p:cNvCxnSpPr/>
            <p:nvPr/>
          </p:nvCxnSpPr>
          <p:spPr bwMode="auto">
            <a:xfrm>
              <a:off x="272501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0" name="Straight Connector 109"/>
            <p:cNvCxnSpPr/>
            <p:nvPr/>
          </p:nvCxnSpPr>
          <p:spPr bwMode="auto">
            <a:xfrm>
              <a:off x="443142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1" name="Straight Connector 110"/>
            <p:cNvCxnSpPr/>
            <p:nvPr/>
          </p:nvCxnSpPr>
          <p:spPr bwMode="auto">
            <a:xfrm>
              <a:off x="4772704"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a:off x="5113986"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3" name="Straight Connector 112"/>
            <p:cNvCxnSpPr/>
            <p:nvPr/>
          </p:nvCxnSpPr>
          <p:spPr bwMode="auto">
            <a:xfrm>
              <a:off x="5455268"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5796550"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a:off x="613783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sp>
        <p:nvSpPr>
          <p:cNvPr id="118" name="TextBox 117"/>
          <p:cNvSpPr txBox="1"/>
          <p:nvPr/>
        </p:nvSpPr>
        <p:spPr>
          <a:xfrm>
            <a:off x="4229149" y="5894328"/>
            <a:ext cx="1562132" cy="153888"/>
          </a:xfrm>
          <a:prstGeom prst="rect">
            <a:avLst/>
          </a:prstGeom>
          <a:noFill/>
        </p:spPr>
        <p:txBody>
          <a:bodyPr wrap="square" lIns="0" tIns="0" rIns="0" bIns="0" rtlCol="0" anchor="b" anchorCtr="0">
            <a:spAutoFit/>
          </a:bodyPr>
          <a:lstStyle/>
          <a:p>
            <a:pPr algn="ctr"/>
            <a:r>
              <a:rPr lang="en-US" sz="1000" b="1" dirty="0">
                <a:solidFill>
                  <a:srgbClr val="000000"/>
                </a:solidFill>
              </a:rPr>
              <a:t>Bệnh nhân (%)</a:t>
            </a:r>
          </a:p>
        </p:txBody>
      </p:sp>
      <p:grpSp>
        <p:nvGrpSpPr>
          <p:cNvPr id="119" name="Group 118"/>
          <p:cNvGrpSpPr/>
          <p:nvPr/>
        </p:nvGrpSpPr>
        <p:grpSpPr>
          <a:xfrm>
            <a:off x="7788941" y="5565220"/>
            <a:ext cx="1497184" cy="49124"/>
            <a:chOff x="2725012" y="5638800"/>
            <a:chExt cx="1548276" cy="27940"/>
          </a:xfrm>
        </p:grpSpPr>
        <p:cxnSp>
          <p:nvCxnSpPr>
            <p:cNvPr id="120" name="Straight Connector 119"/>
            <p:cNvCxnSpPr/>
            <p:nvPr/>
          </p:nvCxnSpPr>
          <p:spPr bwMode="auto">
            <a:xfrm>
              <a:off x="3115537"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1" name="Straight Connector 120"/>
            <p:cNvCxnSpPr/>
            <p:nvPr/>
          </p:nvCxnSpPr>
          <p:spPr bwMode="auto">
            <a:xfrm>
              <a:off x="3500256"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2" name="Straight Connector 121"/>
            <p:cNvCxnSpPr/>
            <p:nvPr/>
          </p:nvCxnSpPr>
          <p:spPr bwMode="auto">
            <a:xfrm>
              <a:off x="388677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3" name="Straight Connector 122"/>
            <p:cNvCxnSpPr/>
            <p:nvPr/>
          </p:nvCxnSpPr>
          <p:spPr bwMode="auto">
            <a:xfrm>
              <a:off x="4273288"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4" name="Straight Connector 123"/>
            <p:cNvCxnSpPr/>
            <p:nvPr/>
          </p:nvCxnSpPr>
          <p:spPr bwMode="auto">
            <a:xfrm>
              <a:off x="272501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sp>
        <p:nvSpPr>
          <p:cNvPr id="125" name="TextBox 124"/>
          <p:cNvSpPr txBox="1"/>
          <p:nvPr/>
        </p:nvSpPr>
        <p:spPr>
          <a:xfrm>
            <a:off x="7654052" y="5625484"/>
            <a:ext cx="274110" cy="159161"/>
          </a:xfrm>
          <a:prstGeom prst="rect">
            <a:avLst/>
          </a:prstGeom>
          <a:noFill/>
        </p:spPr>
        <p:txBody>
          <a:bodyPr wrap="square" lIns="0" tIns="0" rIns="0" bIns="0" rtlCol="0" anchor="ctr" anchorCtr="0">
            <a:noAutofit/>
          </a:bodyPr>
          <a:lstStyle/>
          <a:p>
            <a:pPr algn="ctr"/>
            <a:r>
              <a:rPr lang="en-US" sz="900" dirty="0">
                <a:solidFill>
                  <a:srgbClr val="000000"/>
                </a:solidFill>
              </a:rPr>
              <a:t>0</a:t>
            </a:r>
          </a:p>
        </p:txBody>
      </p:sp>
      <p:sp>
        <p:nvSpPr>
          <p:cNvPr id="126" name="TextBox 125"/>
          <p:cNvSpPr txBox="1"/>
          <p:nvPr/>
        </p:nvSpPr>
        <p:spPr>
          <a:xfrm>
            <a:off x="8027133" y="562548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20</a:t>
            </a:r>
          </a:p>
        </p:txBody>
      </p:sp>
      <p:sp>
        <p:nvSpPr>
          <p:cNvPr id="127" name="TextBox 126"/>
          <p:cNvSpPr txBox="1"/>
          <p:nvPr/>
        </p:nvSpPr>
        <p:spPr>
          <a:xfrm>
            <a:off x="8402015" y="562548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40</a:t>
            </a:r>
          </a:p>
        </p:txBody>
      </p:sp>
      <p:sp>
        <p:nvSpPr>
          <p:cNvPr id="128" name="TextBox 127"/>
          <p:cNvSpPr txBox="1"/>
          <p:nvPr/>
        </p:nvSpPr>
        <p:spPr>
          <a:xfrm>
            <a:off x="8776864" y="562548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60</a:t>
            </a:r>
          </a:p>
        </p:txBody>
      </p:sp>
      <p:sp>
        <p:nvSpPr>
          <p:cNvPr id="129" name="TextBox 128"/>
          <p:cNvSpPr txBox="1"/>
          <p:nvPr/>
        </p:nvSpPr>
        <p:spPr>
          <a:xfrm>
            <a:off x="9151720" y="562548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80</a:t>
            </a:r>
          </a:p>
        </p:txBody>
      </p:sp>
      <p:grpSp>
        <p:nvGrpSpPr>
          <p:cNvPr id="130" name="Group 129"/>
          <p:cNvGrpSpPr/>
          <p:nvPr/>
        </p:nvGrpSpPr>
        <p:grpSpPr>
          <a:xfrm>
            <a:off x="6705570" y="1639650"/>
            <a:ext cx="956446" cy="3744234"/>
            <a:chOff x="304800" y="1579266"/>
            <a:chExt cx="2446154" cy="3872013"/>
          </a:xfrm>
        </p:grpSpPr>
        <p:sp>
          <p:nvSpPr>
            <p:cNvPr id="131" name="TextBox 130"/>
            <p:cNvSpPr txBox="1"/>
            <p:nvPr/>
          </p:nvSpPr>
          <p:spPr>
            <a:xfrm>
              <a:off x="304800" y="1579266"/>
              <a:ext cx="2446154" cy="143226"/>
            </a:xfrm>
            <a:prstGeom prst="rect">
              <a:avLst/>
            </a:prstGeom>
            <a:noFill/>
          </p:spPr>
          <p:txBody>
            <a:bodyPr wrap="square" lIns="0" tIns="0" rIns="0" bIns="0" rtlCol="0" anchor="b" anchorCtr="0">
              <a:spAutoFit/>
            </a:bodyPr>
            <a:lstStyle/>
            <a:p>
              <a:pPr algn="r"/>
              <a:r>
                <a:rPr lang="en-US" sz="900" dirty="0">
                  <a:solidFill>
                    <a:srgbClr val="000000"/>
                  </a:solidFill>
                </a:rPr>
                <a:t>Ho</a:t>
              </a:r>
            </a:p>
          </p:txBody>
        </p:sp>
        <p:sp>
          <p:nvSpPr>
            <p:cNvPr id="132" name="TextBox 131"/>
            <p:cNvSpPr txBox="1"/>
            <p:nvPr/>
          </p:nvSpPr>
          <p:spPr>
            <a:xfrm>
              <a:off x="304800" y="2200738"/>
              <a:ext cx="2446154" cy="143226"/>
            </a:xfrm>
            <a:prstGeom prst="rect">
              <a:avLst/>
            </a:prstGeom>
            <a:noFill/>
          </p:spPr>
          <p:txBody>
            <a:bodyPr wrap="square" lIns="0" tIns="0" rIns="0" bIns="0" rtlCol="0" anchor="b" anchorCtr="0">
              <a:spAutoFit/>
            </a:bodyPr>
            <a:lstStyle/>
            <a:p>
              <a:pPr algn="r"/>
              <a:r>
                <a:rPr lang="en-US" sz="900" dirty="0">
                  <a:solidFill>
                    <a:srgbClr val="000000"/>
                  </a:solidFill>
                </a:rPr>
                <a:t>Khó thở</a:t>
              </a:r>
            </a:p>
          </p:txBody>
        </p:sp>
        <p:sp>
          <p:nvSpPr>
            <p:cNvPr id="133" name="TextBox 132"/>
            <p:cNvSpPr txBox="1"/>
            <p:nvPr/>
          </p:nvSpPr>
          <p:spPr>
            <a:xfrm>
              <a:off x="304800" y="2822193"/>
              <a:ext cx="2446154" cy="143226"/>
            </a:xfrm>
            <a:prstGeom prst="rect">
              <a:avLst/>
            </a:prstGeom>
            <a:noFill/>
          </p:spPr>
          <p:txBody>
            <a:bodyPr wrap="square" lIns="0" tIns="0" rIns="0" bIns="0" rtlCol="0" anchor="b" anchorCtr="0">
              <a:spAutoFit/>
            </a:bodyPr>
            <a:lstStyle/>
            <a:p>
              <a:pPr marL="1588" algn="r"/>
              <a:r>
                <a:rPr lang="en-US" sz="900" dirty="0">
                  <a:solidFill>
                    <a:srgbClr val="000000"/>
                  </a:solidFill>
                </a:rPr>
                <a:t>Hụt hơi</a:t>
              </a:r>
            </a:p>
          </p:txBody>
        </p:sp>
        <p:sp>
          <p:nvSpPr>
            <p:cNvPr id="134" name="TextBox 133"/>
            <p:cNvSpPr txBox="1"/>
            <p:nvPr/>
          </p:nvSpPr>
          <p:spPr>
            <a:xfrm>
              <a:off x="304800" y="3443657"/>
              <a:ext cx="2446154" cy="143226"/>
            </a:xfrm>
            <a:prstGeom prst="rect">
              <a:avLst/>
            </a:prstGeom>
            <a:noFill/>
          </p:spPr>
          <p:txBody>
            <a:bodyPr wrap="square" lIns="0" tIns="0" rIns="0" bIns="0" rtlCol="0" anchor="b" anchorCtr="0">
              <a:spAutoFit/>
            </a:bodyPr>
            <a:lstStyle/>
            <a:p>
              <a:pPr marL="1588" algn="r"/>
              <a:r>
                <a:rPr lang="en-US" sz="900" dirty="0">
                  <a:solidFill>
                    <a:srgbClr val="000000"/>
                  </a:solidFill>
                </a:rPr>
                <a:t>Đau </a:t>
              </a:r>
            </a:p>
          </p:txBody>
        </p:sp>
        <p:sp>
          <p:nvSpPr>
            <p:cNvPr id="135" name="TextBox 134"/>
            <p:cNvSpPr txBox="1"/>
            <p:nvPr/>
          </p:nvSpPr>
          <p:spPr>
            <a:xfrm>
              <a:off x="304800" y="4065124"/>
              <a:ext cx="2421952" cy="143226"/>
            </a:xfrm>
            <a:prstGeom prst="rect">
              <a:avLst/>
            </a:prstGeom>
            <a:noFill/>
          </p:spPr>
          <p:txBody>
            <a:bodyPr wrap="square" lIns="0" tIns="0" rIns="0" bIns="0" rtlCol="0" anchor="b" anchorCtr="0">
              <a:spAutoFit/>
            </a:bodyPr>
            <a:lstStyle/>
            <a:p>
              <a:pPr marL="1588" algn="r"/>
              <a:r>
                <a:rPr lang="en-US" sz="900" dirty="0">
                  <a:solidFill>
                    <a:srgbClr val="000000"/>
                  </a:solidFill>
                </a:rPr>
                <a:t>Đau trong ngực </a:t>
              </a:r>
            </a:p>
          </p:txBody>
        </p:sp>
        <p:sp>
          <p:nvSpPr>
            <p:cNvPr id="136" name="TextBox 135"/>
            <p:cNvSpPr txBox="1"/>
            <p:nvPr/>
          </p:nvSpPr>
          <p:spPr>
            <a:xfrm>
              <a:off x="304800" y="4481042"/>
              <a:ext cx="2446154" cy="429678"/>
            </a:xfrm>
            <a:prstGeom prst="rect">
              <a:avLst/>
            </a:prstGeom>
            <a:noFill/>
          </p:spPr>
          <p:txBody>
            <a:bodyPr wrap="square" lIns="0" tIns="0" rIns="0" bIns="0" rtlCol="0" anchor="b" anchorCtr="0">
              <a:spAutoFit/>
            </a:bodyPr>
            <a:lstStyle/>
            <a:p>
              <a:pPr algn="r"/>
              <a:r>
                <a:rPr lang="en-US" sz="900" dirty="0">
                  <a:solidFill>
                    <a:srgbClr val="000000"/>
                  </a:solidFill>
                </a:rPr>
                <a:t>Đau cánh tay hay vai</a:t>
              </a:r>
              <a:br>
                <a:rPr lang="en-US" sz="900" dirty="0">
                  <a:solidFill>
                    <a:srgbClr val="000000"/>
                  </a:solidFill>
                </a:rPr>
              </a:br>
              <a:endParaRPr lang="en-US" sz="900" dirty="0">
                <a:solidFill>
                  <a:srgbClr val="000000"/>
                </a:solidFill>
              </a:endParaRPr>
            </a:p>
          </p:txBody>
        </p:sp>
        <p:sp>
          <p:nvSpPr>
            <p:cNvPr id="137" name="TextBox 136"/>
            <p:cNvSpPr txBox="1"/>
            <p:nvPr/>
          </p:nvSpPr>
          <p:spPr>
            <a:xfrm>
              <a:off x="304800" y="5308053"/>
              <a:ext cx="2446154" cy="143226"/>
            </a:xfrm>
            <a:prstGeom prst="rect">
              <a:avLst/>
            </a:prstGeom>
            <a:noFill/>
          </p:spPr>
          <p:txBody>
            <a:bodyPr wrap="square" lIns="0" tIns="0" rIns="0" bIns="0" rtlCol="0" anchor="b" anchorCtr="0">
              <a:spAutoFit/>
            </a:bodyPr>
            <a:lstStyle/>
            <a:p>
              <a:pPr algn="r"/>
              <a:r>
                <a:rPr lang="en-US" sz="900" dirty="0">
                  <a:solidFill>
                    <a:srgbClr val="000000"/>
                  </a:solidFill>
                </a:rPr>
                <a:t>Đau vị trí khác </a:t>
              </a:r>
            </a:p>
          </p:txBody>
        </p:sp>
      </p:grpSp>
      <p:sp>
        <p:nvSpPr>
          <p:cNvPr id="140" name="Freeform 139"/>
          <p:cNvSpPr/>
          <p:nvPr/>
        </p:nvSpPr>
        <p:spPr>
          <a:xfrm>
            <a:off x="7788108" y="1549362"/>
            <a:ext cx="1565816" cy="4015859"/>
          </a:xfrm>
          <a:custGeom>
            <a:avLst/>
            <a:gdLst>
              <a:gd name="connsiteX0" fmla="*/ 0 w 1619250"/>
              <a:gd name="connsiteY0" fmla="*/ 0 h 1952625"/>
              <a:gd name="connsiteX1" fmla="*/ 0 w 1619250"/>
              <a:gd name="connsiteY1" fmla="*/ 1952625 h 1952625"/>
              <a:gd name="connsiteX2" fmla="*/ 1619250 w 1619250"/>
              <a:gd name="connsiteY2" fmla="*/ 1952625 h 1952625"/>
            </a:gdLst>
            <a:ahLst/>
            <a:cxnLst>
              <a:cxn ang="0">
                <a:pos x="connsiteX0" y="connsiteY0"/>
              </a:cxn>
              <a:cxn ang="0">
                <a:pos x="connsiteX1" y="connsiteY1"/>
              </a:cxn>
              <a:cxn ang="0">
                <a:pos x="connsiteX2" y="connsiteY2"/>
              </a:cxn>
            </a:cxnLst>
            <a:rect l="l" t="t" r="r" b="b"/>
            <a:pathLst>
              <a:path w="1619250" h="1952625">
                <a:moveTo>
                  <a:pt x="0" y="0"/>
                </a:moveTo>
                <a:lnTo>
                  <a:pt x="0" y="1952625"/>
                </a:lnTo>
                <a:lnTo>
                  <a:pt x="1619250" y="1952625"/>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141" name="Straight Connector 140"/>
          <p:cNvCxnSpPr/>
          <p:nvPr/>
        </p:nvCxnSpPr>
        <p:spPr bwMode="auto">
          <a:xfrm rot="5400000">
            <a:off x="7763838" y="2564528"/>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2" name="Straight Connector 141"/>
          <p:cNvCxnSpPr/>
          <p:nvPr/>
        </p:nvCxnSpPr>
        <p:spPr bwMode="auto">
          <a:xfrm rot="5400000">
            <a:off x="7763838" y="3146308"/>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3" name="Straight Connector 142"/>
          <p:cNvCxnSpPr/>
          <p:nvPr/>
        </p:nvCxnSpPr>
        <p:spPr bwMode="auto">
          <a:xfrm rot="5400000">
            <a:off x="7763838" y="1942895"/>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4" name="Straight Connector 143"/>
          <p:cNvCxnSpPr/>
          <p:nvPr/>
        </p:nvCxnSpPr>
        <p:spPr bwMode="auto">
          <a:xfrm rot="5400000">
            <a:off x="7763838" y="3757224"/>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5" name="Straight Connector 144"/>
          <p:cNvCxnSpPr/>
          <p:nvPr/>
        </p:nvCxnSpPr>
        <p:spPr bwMode="auto">
          <a:xfrm rot="5400000">
            <a:off x="7763838" y="4362000"/>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6" name="Straight Connector 145"/>
          <p:cNvCxnSpPr/>
          <p:nvPr/>
        </p:nvCxnSpPr>
        <p:spPr bwMode="auto">
          <a:xfrm rot="5400000">
            <a:off x="7763838" y="4972916"/>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50" name="TextBox 149"/>
          <p:cNvSpPr txBox="1"/>
          <p:nvPr/>
        </p:nvSpPr>
        <p:spPr>
          <a:xfrm>
            <a:off x="8609133" y="5272127"/>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000000"/>
                </a:solidFill>
              </a:rPr>
              <a:t>0,0924</a:t>
            </a:r>
          </a:p>
        </p:txBody>
      </p:sp>
      <p:sp>
        <p:nvSpPr>
          <p:cNvPr id="151" name="TextBox 150"/>
          <p:cNvSpPr txBox="1"/>
          <p:nvPr/>
        </p:nvSpPr>
        <p:spPr>
          <a:xfrm>
            <a:off x="8695818" y="4655335"/>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000000"/>
                </a:solidFill>
              </a:rPr>
              <a:t>0,1395</a:t>
            </a:r>
          </a:p>
        </p:txBody>
      </p:sp>
      <p:sp>
        <p:nvSpPr>
          <p:cNvPr id="152" name="TextBox 151"/>
          <p:cNvSpPr txBox="1"/>
          <p:nvPr/>
        </p:nvSpPr>
        <p:spPr>
          <a:xfrm>
            <a:off x="8750007" y="4053703"/>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FF0000"/>
                </a:solidFill>
              </a:rPr>
              <a:t>0,0211</a:t>
            </a:r>
          </a:p>
        </p:txBody>
      </p:sp>
      <p:sp>
        <p:nvSpPr>
          <p:cNvPr id="153" name="TextBox 152"/>
          <p:cNvSpPr txBox="1"/>
          <p:nvPr/>
        </p:nvSpPr>
        <p:spPr>
          <a:xfrm>
            <a:off x="9029591" y="3462471"/>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FF0000"/>
                </a:solidFill>
              </a:rPr>
              <a:t>0,0029</a:t>
            </a:r>
          </a:p>
        </p:txBody>
      </p:sp>
      <p:sp>
        <p:nvSpPr>
          <p:cNvPr id="154" name="TextBox 153"/>
          <p:cNvSpPr txBox="1"/>
          <p:nvPr/>
        </p:nvSpPr>
        <p:spPr>
          <a:xfrm>
            <a:off x="8927707" y="2874275"/>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FF0000"/>
                </a:solidFill>
              </a:rPr>
              <a:t>0,0061</a:t>
            </a:r>
          </a:p>
        </p:txBody>
      </p:sp>
      <p:sp>
        <p:nvSpPr>
          <p:cNvPr id="155" name="TextBox 154"/>
          <p:cNvSpPr txBox="1"/>
          <p:nvPr/>
        </p:nvSpPr>
        <p:spPr>
          <a:xfrm>
            <a:off x="9158737" y="2273507"/>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000000"/>
                </a:solidFill>
              </a:rPr>
              <a:t>&lt;</a:t>
            </a:r>
            <a:r>
              <a:rPr lang="en-US" sz="900" dirty="0">
                <a:solidFill>
                  <a:srgbClr val="FF0000"/>
                </a:solidFill>
              </a:rPr>
              <a:t>0,0001</a:t>
            </a:r>
          </a:p>
        </p:txBody>
      </p:sp>
      <p:sp>
        <p:nvSpPr>
          <p:cNvPr id="156" name="TextBox 155"/>
          <p:cNvSpPr txBox="1"/>
          <p:nvPr/>
        </p:nvSpPr>
        <p:spPr>
          <a:xfrm>
            <a:off x="9271877" y="1651067"/>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FF0000"/>
                </a:solidFill>
              </a:rPr>
              <a:t>0,0003</a:t>
            </a:r>
          </a:p>
        </p:txBody>
      </p:sp>
      <p:sp>
        <p:nvSpPr>
          <p:cNvPr id="157" name="TextBox 156"/>
          <p:cNvSpPr txBox="1"/>
          <p:nvPr/>
        </p:nvSpPr>
        <p:spPr>
          <a:xfrm>
            <a:off x="9349237" y="1410348"/>
            <a:ext cx="504077" cy="138499"/>
          </a:xfrm>
          <a:prstGeom prst="rect">
            <a:avLst/>
          </a:prstGeom>
          <a:noFill/>
        </p:spPr>
        <p:txBody>
          <a:bodyPr wrap="square" lIns="0" tIns="0" rIns="0" bIns="0" rtlCol="0" anchor="b" anchorCtr="0">
            <a:spAutoFit/>
          </a:bodyPr>
          <a:lstStyle/>
          <a:p>
            <a:pPr algn="ctr"/>
            <a:r>
              <a:rPr lang="en-US" sz="900" b="1" i="1" dirty="0">
                <a:solidFill>
                  <a:srgbClr val="000000"/>
                </a:solidFill>
              </a:rPr>
              <a:t>P</a:t>
            </a:r>
          </a:p>
        </p:txBody>
      </p:sp>
      <p:sp>
        <p:nvSpPr>
          <p:cNvPr id="158" name="TextBox 157"/>
          <p:cNvSpPr txBox="1"/>
          <p:nvPr/>
        </p:nvSpPr>
        <p:spPr>
          <a:xfrm>
            <a:off x="7828061" y="5857400"/>
            <a:ext cx="1562132" cy="153888"/>
          </a:xfrm>
          <a:prstGeom prst="rect">
            <a:avLst/>
          </a:prstGeom>
          <a:noFill/>
        </p:spPr>
        <p:txBody>
          <a:bodyPr wrap="square" lIns="0" tIns="0" rIns="0" bIns="0" rtlCol="0" anchor="b" anchorCtr="0">
            <a:spAutoFit/>
          </a:bodyPr>
          <a:lstStyle/>
          <a:p>
            <a:pPr algn="ctr"/>
            <a:r>
              <a:rPr lang="en-US" sz="1000" b="1" dirty="0">
                <a:solidFill>
                  <a:srgbClr val="000000"/>
                </a:solidFill>
              </a:rPr>
              <a:t>Bệnh nhân (%)</a:t>
            </a:r>
          </a:p>
        </p:txBody>
      </p:sp>
    </p:spTree>
    <p:extLst>
      <p:ext uri="{BB962C8B-B14F-4D97-AF65-F5344CB8AC3E}">
        <p14:creationId xmlns:p14="http://schemas.microsoft.com/office/powerpoint/2010/main" val="355727361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44019" y="210308"/>
            <a:ext cx="6827086" cy="715993"/>
          </a:xfrm>
        </p:spPr>
        <p:txBody>
          <a:bodyPr>
            <a:noAutofit/>
          </a:bodyPr>
          <a:lstStyle/>
          <a:p>
            <a:pPr algn="ctr">
              <a:lnSpc>
                <a:spcPct val="100000"/>
              </a:lnSpc>
            </a:pPr>
            <a:r>
              <a:rPr lang="en-GB" sz="2800" b="1" noProof="0" dirty="0"/>
              <a:t>LUX-Lung 7 </a:t>
            </a:r>
            <a:br>
              <a:rPr lang="en-GB" sz="2800" b="1" noProof="0" dirty="0">
                <a:solidFill>
                  <a:schemeClr val="tx1"/>
                </a:solidFill>
              </a:rPr>
            </a:br>
            <a:r>
              <a:rPr lang="en-GB" sz="2800" dirty="0" err="1">
                <a:solidFill>
                  <a:schemeClr val="accent1"/>
                </a:solidFill>
              </a:rPr>
              <a:t>Thiết</a:t>
            </a:r>
            <a:r>
              <a:rPr lang="en-GB" sz="2800" dirty="0">
                <a:solidFill>
                  <a:schemeClr val="accent1"/>
                </a:solidFill>
              </a:rPr>
              <a:t> </a:t>
            </a:r>
            <a:r>
              <a:rPr lang="en-GB" sz="2800" dirty="0" err="1">
                <a:solidFill>
                  <a:schemeClr val="accent1"/>
                </a:solidFill>
              </a:rPr>
              <a:t>kế</a:t>
            </a:r>
            <a:r>
              <a:rPr lang="en-GB" sz="2800" dirty="0">
                <a:solidFill>
                  <a:schemeClr val="accent1"/>
                </a:solidFill>
              </a:rPr>
              <a:t> </a:t>
            </a:r>
            <a:r>
              <a:rPr lang="en-GB" sz="2800" dirty="0" err="1">
                <a:solidFill>
                  <a:schemeClr val="accent1"/>
                </a:solidFill>
              </a:rPr>
              <a:t>nghiên</a:t>
            </a:r>
            <a:r>
              <a:rPr lang="en-GB" sz="2800" dirty="0">
                <a:solidFill>
                  <a:schemeClr val="accent1"/>
                </a:solidFill>
              </a:rPr>
              <a:t> </a:t>
            </a:r>
            <a:r>
              <a:rPr lang="en-GB" sz="2800" dirty="0" err="1">
                <a:solidFill>
                  <a:schemeClr val="accent1"/>
                </a:solidFill>
              </a:rPr>
              <a:t>cứu</a:t>
            </a:r>
            <a:endParaRPr lang="en-GB" sz="2800" dirty="0">
              <a:solidFill>
                <a:schemeClr val="accent1"/>
              </a:solidFill>
            </a:endParaRPr>
          </a:p>
        </p:txBody>
      </p:sp>
      <p:cxnSp>
        <p:nvCxnSpPr>
          <p:cNvPr id="17" name="Shape 17"/>
          <p:cNvCxnSpPr>
            <a:cxnSpLocks noChangeShapeType="1"/>
          </p:cNvCxnSpPr>
          <p:nvPr/>
        </p:nvCxnSpPr>
        <p:spPr bwMode="auto">
          <a:xfrm>
            <a:off x="6395396" y="3338820"/>
            <a:ext cx="1411931" cy="323549"/>
          </a:xfrm>
          <a:prstGeom prst="bentConnector2">
            <a:avLst/>
          </a:prstGeom>
          <a:noFill/>
          <a:ln w="28575">
            <a:solidFill>
              <a:schemeClr val="bg1">
                <a:lumMod val="50000"/>
              </a:schemeClr>
            </a:solidFill>
            <a:miter lim="800000"/>
            <a:headEnd type="none" w="med" len="med"/>
            <a:tailEnd type="triangle" w="med" len="med"/>
          </a:ln>
          <a:effectLst/>
        </p:spPr>
      </p:cxnSp>
      <p:cxnSp>
        <p:nvCxnSpPr>
          <p:cNvPr id="20" name="Shape 18"/>
          <p:cNvCxnSpPr>
            <a:cxnSpLocks noChangeShapeType="1"/>
          </p:cNvCxnSpPr>
          <p:nvPr/>
        </p:nvCxnSpPr>
        <p:spPr bwMode="auto">
          <a:xfrm rot="10800000" flipV="1">
            <a:off x="4406547" y="3316063"/>
            <a:ext cx="1368612" cy="346298"/>
          </a:xfrm>
          <a:prstGeom prst="bentConnector2">
            <a:avLst/>
          </a:prstGeom>
          <a:noFill/>
          <a:ln w="28575">
            <a:solidFill>
              <a:schemeClr val="bg1">
                <a:lumMod val="50000"/>
              </a:schemeClr>
            </a:solidFill>
            <a:miter lim="800000"/>
            <a:headEnd type="none" w="med" len="med"/>
            <a:tailEnd type="triangle" w="med" len="med"/>
          </a:ln>
          <a:effectLst/>
        </p:spPr>
      </p:cxnSp>
      <p:cxnSp>
        <p:nvCxnSpPr>
          <p:cNvPr id="22" name="Straight Arrow Connector 21"/>
          <p:cNvCxnSpPr>
            <a:cxnSpLocks noChangeShapeType="1"/>
            <a:stCxn id="27" idx="2"/>
          </p:cNvCxnSpPr>
          <p:nvPr/>
        </p:nvCxnSpPr>
        <p:spPr bwMode="auto">
          <a:xfrm>
            <a:off x="6121440" y="1921608"/>
            <a:ext cx="2014" cy="1552927"/>
          </a:xfrm>
          <a:prstGeom prst="straightConnector1">
            <a:avLst/>
          </a:prstGeom>
          <a:noFill/>
          <a:ln w="28575">
            <a:solidFill>
              <a:schemeClr val="bg1">
                <a:lumMod val="50000"/>
              </a:schemeClr>
            </a:solidFill>
            <a:round/>
            <a:headEnd type="none" w="med" len="med"/>
            <a:tailEnd type="triangle" w="med" len="med"/>
          </a:ln>
          <a:effectLst/>
        </p:spPr>
      </p:cxnSp>
      <p:sp>
        <p:nvSpPr>
          <p:cNvPr id="23" name="Rectangle 20"/>
          <p:cNvSpPr>
            <a:spLocks noChangeArrowheads="1"/>
          </p:cNvSpPr>
          <p:nvPr/>
        </p:nvSpPr>
        <p:spPr bwMode="auto">
          <a:xfrm>
            <a:off x="5009548" y="2155763"/>
            <a:ext cx="2223784" cy="354013"/>
          </a:xfrm>
          <a:prstGeom prst="roundRect">
            <a:avLst/>
          </a:prstGeom>
          <a:solidFill>
            <a:srgbClr val="00B0F0"/>
          </a:solidFill>
          <a:ln w="28575">
            <a:no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r>
              <a:rPr lang="en-GB" sz="1600" dirty="0" err="1">
                <a:solidFill>
                  <a:schemeClr val="tx1"/>
                </a:solidFill>
                <a:cs typeface="Arial"/>
              </a:rPr>
              <a:t>Phân</a:t>
            </a:r>
            <a:r>
              <a:rPr lang="en-GB" sz="1600" dirty="0">
                <a:solidFill>
                  <a:schemeClr val="tx1"/>
                </a:solidFill>
                <a:cs typeface="Arial"/>
              </a:rPr>
              <a:t> </a:t>
            </a:r>
            <a:r>
              <a:rPr lang="en-GB" sz="1600" dirty="0" err="1">
                <a:solidFill>
                  <a:schemeClr val="tx1"/>
                </a:solidFill>
                <a:cs typeface="Arial"/>
              </a:rPr>
              <a:t>ngẫu</a:t>
            </a:r>
            <a:r>
              <a:rPr lang="en-GB" sz="1600" dirty="0">
                <a:solidFill>
                  <a:schemeClr val="tx1"/>
                </a:solidFill>
                <a:cs typeface="Arial"/>
              </a:rPr>
              <a:t> </a:t>
            </a:r>
            <a:r>
              <a:rPr lang="en-GB" sz="1600" dirty="0" err="1">
                <a:solidFill>
                  <a:schemeClr val="tx1"/>
                </a:solidFill>
                <a:cs typeface="Arial"/>
              </a:rPr>
              <a:t>nhiên</a:t>
            </a:r>
            <a:endParaRPr lang="en-GB" sz="1600" dirty="0">
              <a:solidFill>
                <a:schemeClr val="tx1"/>
              </a:solidFill>
              <a:cs typeface="Arial"/>
            </a:endParaRPr>
          </a:p>
        </p:txBody>
      </p:sp>
      <p:sp>
        <p:nvSpPr>
          <p:cNvPr id="24" name="Rectangle 21"/>
          <p:cNvSpPr>
            <a:spLocks noChangeArrowheads="1"/>
          </p:cNvSpPr>
          <p:nvPr/>
        </p:nvSpPr>
        <p:spPr bwMode="auto">
          <a:xfrm>
            <a:off x="5781532" y="3116359"/>
            <a:ext cx="679810" cy="433388"/>
          </a:xfrm>
          <a:prstGeom prst="roundRect">
            <a:avLst/>
          </a:prstGeom>
          <a:solidFill>
            <a:srgbClr val="00B0F0"/>
          </a:solidFill>
          <a:ln w="28575">
            <a:no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r>
              <a:rPr lang="en-GB" sz="1600" dirty="0">
                <a:solidFill>
                  <a:schemeClr val="tx1"/>
                </a:solidFill>
                <a:cs typeface="Arial"/>
              </a:rPr>
              <a:t>1:1</a:t>
            </a:r>
          </a:p>
        </p:txBody>
      </p:sp>
      <p:sp>
        <p:nvSpPr>
          <p:cNvPr id="25" name="Rectangle 22"/>
          <p:cNvSpPr>
            <a:spLocks noChangeArrowheads="1"/>
          </p:cNvSpPr>
          <p:nvPr/>
        </p:nvSpPr>
        <p:spPr bwMode="auto">
          <a:xfrm>
            <a:off x="2942773" y="3709730"/>
            <a:ext cx="2922407" cy="418476"/>
          </a:xfrm>
          <a:prstGeom prst="roundRect">
            <a:avLst/>
          </a:prstGeom>
          <a:solidFill>
            <a:srgbClr val="00B0F0"/>
          </a:solidFill>
          <a:ln>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eaLnBrk="0" hangingPunct="0"/>
            <a:r>
              <a:rPr lang="en-GB" sz="1600" b="1" dirty="0">
                <a:solidFill>
                  <a:schemeClr val="tx1"/>
                </a:solidFill>
                <a:cs typeface="Arial"/>
              </a:rPr>
              <a:t>Afatinib 40 mg 1 </a:t>
            </a:r>
            <a:r>
              <a:rPr lang="en-GB" sz="1600" b="1" dirty="0" err="1">
                <a:solidFill>
                  <a:schemeClr val="tx1"/>
                </a:solidFill>
                <a:cs typeface="Arial"/>
              </a:rPr>
              <a:t>lần</a:t>
            </a:r>
            <a:r>
              <a:rPr lang="en-GB" sz="1600" b="1" dirty="0">
                <a:solidFill>
                  <a:schemeClr val="tx1"/>
                </a:solidFill>
                <a:cs typeface="Arial"/>
              </a:rPr>
              <a:t>/</a:t>
            </a:r>
            <a:r>
              <a:rPr lang="en-GB" sz="1600" b="1" dirty="0" err="1">
                <a:solidFill>
                  <a:schemeClr val="tx1"/>
                </a:solidFill>
                <a:cs typeface="Arial"/>
              </a:rPr>
              <a:t>ngày</a:t>
            </a:r>
            <a:r>
              <a:rPr lang="en-GB" sz="1600" b="1" dirty="0">
                <a:solidFill>
                  <a:schemeClr val="tx1"/>
                </a:solidFill>
                <a:cs typeface="Arial"/>
              </a:rPr>
              <a:t> </a:t>
            </a:r>
          </a:p>
        </p:txBody>
      </p:sp>
      <p:sp>
        <p:nvSpPr>
          <p:cNvPr id="26" name="Rectangle 23"/>
          <p:cNvSpPr>
            <a:spLocks noChangeArrowheads="1"/>
          </p:cNvSpPr>
          <p:nvPr/>
        </p:nvSpPr>
        <p:spPr bwMode="auto">
          <a:xfrm>
            <a:off x="6348699" y="3709730"/>
            <a:ext cx="2922406" cy="418476"/>
          </a:xfrm>
          <a:prstGeom prst="roundRect">
            <a:avLst/>
          </a:prstGeom>
          <a:solidFill>
            <a:srgbClr val="00B0F0"/>
          </a:solidFill>
          <a:ln>
            <a:no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eaLnBrk="0" hangingPunct="0"/>
            <a:r>
              <a:rPr lang="en-GB" sz="1600" b="1" dirty="0">
                <a:solidFill>
                  <a:schemeClr val="tx1"/>
                </a:solidFill>
                <a:cs typeface="Arial"/>
              </a:rPr>
              <a:t>Gefitinib 250 mg 1 </a:t>
            </a:r>
            <a:r>
              <a:rPr lang="en-GB" sz="1600" b="1" dirty="0" err="1">
                <a:solidFill>
                  <a:schemeClr val="tx1"/>
                </a:solidFill>
                <a:cs typeface="Arial"/>
              </a:rPr>
              <a:t>lần</a:t>
            </a:r>
            <a:r>
              <a:rPr lang="en-GB" sz="1600" b="1" dirty="0">
                <a:solidFill>
                  <a:schemeClr val="tx1"/>
                </a:solidFill>
                <a:cs typeface="Arial"/>
              </a:rPr>
              <a:t>/</a:t>
            </a:r>
            <a:r>
              <a:rPr lang="en-GB" sz="1600" b="1" dirty="0" err="1">
                <a:solidFill>
                  <a:schemeClr val="tx1"/>
                </a:solidFill>
                <a:cs typeface="Arial"/>
              </a:rPr>
              <a:t>ngày</a:t>
            </a:r>
            <a:r>
              <a:rPr lang="en-GB" sz="1600" b="1" dirty="0">
                <a:solidFill>
                  <a:schemeClr val="tx1"/>
                </a:solidFill>
                <a:cs typeface="Arial"/>
              </a:rPr>
              <a:t> </a:t>
            </a:r>
          </a:p>
        </p:txBody>
      </p:sp>
      <p:sp>
        <p:nvSpPr>
          <p:cNvPr id="27" name="Rectangle 24"/>
          <p:cNvSpPr>
            <a:spLocks noChangeArrowheads="1"/>
          </p:cNvSpPr>
          <p:nvPr/>
        </p:nvSpPr>
        <p:spPr bwMode="auto">
          <a:xfrm>
            <a:off x="3122755" y="937653"/>
            <a:ext cx="5997371" cy="983955"/>
          </a:xfrm>
          <a:prstGeom prst="roundRect">
            <a:avLst/>
          </a:prstGeom>
          <a:ln>
            <a:solidFill>
              <a:srgbClr val="0070C0"/>
            </a:solidFill>
          </a:ln>
          <a:effectLst/>
        </p:spPr>
        <p:style>
          <a:lnRef idx="2">
            <a:schemeClr val="accent1"/>
          </a:lnRef>
          <a:fillRef idx="1">
            <a:schemeClr val="lt1"/>
          </a:fillRef>
          <a:effectRef idx="0">
            <a:schemeClr val="accent1"/>
          </a:effectRef>
          <a:fontRef idx="minor">
            <a:schemeClr val="dk1"/>
          </a:fontRef>
        </p:style>
        <p:txBody>
          <a:bodyPr wrap="square" anchor="t" anchorCtr="0"/>
          <a:lstStyle/>
          <a:p>
            <a:pPr marL="176213" indent="-176213" fontAlgn="base">
              <a:buClr>
                <a:srgbClr val="1CBECA"/>
              </a:buClr>
              <a:buFont typeface="Arial" pitchFamily="34" charset="0"/>
              <a:buChar char="•"/>
              <a:defRPr/>
            </a:pPr>
            <a:r>
              <a:rPr lang="en-GB" sz="1400" dirty="0" err="1">
                <a:solidFill>
                  <a:schemeClr val="tx1"/>
                </a:solidFill>
              </a:rPr>
              <a:t>Carcinôm</a:t>
            </a:r>
            <a:r>
              <a:rPr lang="en-GB" sz="1400" dirty="0">
                <a:solidFill>
                  <a:schemeClr val="tx1"/>
                </a:solidFill>
              </a:rPr>
              <a:t> </a:t>
            </a:r>
            <a:r>
              <a:rPr lang="en-GB" sz="1400" dirty="0" err="1">
                <a:solidFill>
                  <a:schemeClr val="tx1"/>
                </a:solidFill>
              </a:rPr>
              <a:t>tuyến</a:t>
            </a:r>
            <a:r>
              <a:rPr lang="en-GB" sz="1400" dirty="0">
                <a:solidFill>
                  <a:schemeClr val="tx1"/>
                </a:solidFill>
              </a:rPr>
              <a:t> </a:t>
            </a:r>
            <a:r>
              <a:rPr lang="en-GB" sz="1400" dirty="0" err="1">
                <a:solidFill>
                  <a:schemeClr val="tx1"/>
                </a:solidFill>
              </a:rPr>
              <a:t>của</a:t>
            </a:r>
            <a:r>
              <a:rPr lang="en-GB" sz="1400" dirty="0">
                <a:solidFill>
                  <a:schemeClr val="tx1"/>
                </a:solidFill>
              </a:rPr>
              <a:t> </a:t>
            </a:r>
            <a:r>
              <a:rPr lang="en-GB" sz="1400" dirty="0" err="1">
                <a:solidFill>
                  <a:schemeClr val="tx1"/>
                </a:solidFill>
              </a:rPr>
              <a:t>phổi</a:t>
            </a:r>
            <a:r>
              <a:rPr lang="en-GB" sz="1400" dirty="0">
                <a:solidFill>
                  <a:schemeClr val="tx1"/>
                </a:solidFill>
              </a:rPr>
              <a:t> </a:t>
            </a:r>
            <a:r>
              <a:rPr lang="en-GB" sz="1400" dirty="0" err="1">
                <a:solidFill>
                  <a:schemeClr val="tx1"/>
                </a:solidFill>
              </a:rPr>
              <a:t>giai</a:t>
            </a:r>
            <a:r>
              <a:rPr lang="en-GB" sz="1400" dirty="0">
                <a:solidFill>
                  <a:schemeClr val="tx1"/>
                </a:solidFill>
              </a:rPr>
              <a:t> </a:t>
            </a:r>
            <a:r>
              <a:rPr lang="en-GB" sz="1400" dirty="0" err="1">
                <a:solidFill>
                  <a:schemeClr val="tx1"/>
                </a:solidFill>
              </a:rPr>
              <a:t>đoạn</a:t>
            </a:r>
            <a:r>
              <a:rPr lang="en-GB" sz="1400" dirty="0">
                <a:solidFill>
                  <a:schemeClr val="tx1"/>
                </a:solidFill>
              </a:rPr>
              <a:t> </a:t>
            </a:r>
            <a:r>
              <a:rPr lang="en-GB" sz="1400" dirty="0" err="1">
                <a:solidFill>
                  <a:schemeClr val="tx1"/>
                </a:solidFill>
              </a:rPr>
              <a:t>IIIb</a:t>
            </a:r>
            <a:r>
              <a:rPr lang="en-GB" sz="1400" dirty="0">
                <a:solidFill>
                  <a:schemeClr val="tx1"/>
                </a:solidFill>
              </a:rPr>
              <a:t>/IV</a:t>
            </a:r>
          </a:p>
          <a:p>
            <a:pPr marL="176213" indent="-176213" fontAlgn="base">
              <a:buClr>
                <a:srgbClr val="1CBECA"/>
              </a:buClr>
              <a:buFont typeface="Arial" pitchFamily="34" charset="0"/>
              <a:buChar char="•"/>
              <a:defRPr/>
            </a:pPr>
            <a:r>
              <a:rPr lang="en-GB" sz="1400" dirty="0" err="1">
                <a:solidFill>
                  <a:schemeClr val="tx1"/>
                </a:solidFill>
              </a:rPr>
              <a:t>Bướu</a:t>
            </a:r>
            <a:r>
              <a:rPr lang="en-GB" sz="1400" dirty="0">
                <a:solidFill>
                  <a:schemeClr val="tx1"/>
                </a:solidFill>
              </a:rPr>
              <a:t> </a:t>
            </a:r>
            <a:r>
              <a:rPr lang="en-GB" sz="1400" dirty="0" err="1">
                <a:solidFill>
                  <a:schemeClr val="tx1"/>
                </a:solidFill>
              </a:rPr>
              <a:t>có</a:t>
            </a:r>
            <a:r>
              <a:rPr lang="en-GB" sz="1400" dirty="0">
                <a:solidFill>
                  <a:schemeClr val="tx1"/>
                </a:solidFill>
              </a:rPr>
              <a:t> </a:t>
            </a:r>
            <a:r>
              <a:rPr lang="en-GB" sz="1400" dirty="0" err="1">
                <a:solidFill>
                  <a:schemeClr val="tx1"/>
                </a:solidFill>
              </a:rPr>
              <a:t>đột</a:t>
            </a:r>
            <a:r>
              <a:rPr lang="en-GB" sz="1400" dirty="0">
                <a:solidFill>
                  <a:schemeClr val="tx1"/>
                </a:solidFill>
              </a:rPr>
              <a:t> </a:t>
            </a:r>
            <a:r>
              <a:rPr lang="en-GB" sz="1400" dirty="0" err="1">
                <a:solidFill>
                  <a:schemeClr val="tx1"/>
                </a:solidFill>
              </a:rPr>
              <a:t>biến</a:t>
            </a:r>
            <a:r>
              <a:rPr lang="en-GB" sz="1400" dirty="0">
                <a:solidFill>
                  <a:schemeClr val="tx1"/>
                </a:solidFill>
              </a:rPr>
              <a:t> EGFR (Del19 and/or L858R)</a:t>
            </a:r>
            <a:r>
              <a:rPr lang="en-GB" sz="1400" baseline="30000" dirty="0">
                <a:solidFill>
                  <a:schemeClr val="tx1"/>
                </a:solidFill>
              </a:rPr>
              <a:t>#</a:t>
            </a:r>
            <a:r>
              <a:rPr lang="en-GB" sz="1400" dirty="0">
                <a:solidFill>
                  <a:schemeClr val="tx1"/>
                </a:solidFill>
              </a:rPr>
              <a:t>   </a:t>
            </a:r>
          </a:p>
          <a:p>
            <a:pPr marL="176213" indent="-176213" fontAlgn="base">
              <a:buClr>
                <a:srgbClr val="1CBECA"/>
              </a:buClr>
              <a:buFont typeface="Arial" pitchFamily="34" charset="0"/>
              <a:buChar char="•"/>
              <a:defRPr/>
            </a:pPr>
            <a:r>
              <a:rPr lang="en-GB" sz="1400" dirty="0">
                <a:solidFill>
                  <a:schemeClr val="tx1"/>
                </a:solidFill>
              </a:rPr>
              <a:t>Di </a:t>
            </a:r>
            <a:r>
              <a:rPr lang="en-GB" sz="1400" dirty="0" err="1">
                <a:solidFill>
                  <a:schemeClr val="tx1"/>
                </a:solidFill>
              </a:rPr>
              <a:t>căn</a:t>
            </a:r>
            <a:r>
              <a:rPr lang="en-GB" sz="1400" dirty="0">
                <a:solidFill>
                  <a:schemeClr val="tx1"/>
                </a:solidFill>
              </a:rPr>
              <a:t>/</a:t>
            </a:r>
            <a:r>
              <a:rPr lang="en-GB" sz="1400" dirty="0" err="1">
                <a:solidFill>
                  <a:schemeClr val="tx1"/>
                </a:solidFill>
              </a:rPr>
              <a:t>tiến</a:t>
            </a:r>
            <a:r>
              <a:rPr lang="en-GB" sz="1400" dirty="0">
                <a:solidFill>
                  <a:schemeClr val="tx1"/>
                </a:solidFill>
              </a:rPr>
              <a:t> </a:t>
            </a:r>
            <a:r>
              <a:rPr lang="en-GB" sz="1400" dirty="0" err="1">
                <a:solidFill>
                  <a:schemeClr val="tx1"/>
                </a:solidFill>
              </a:rPr>
              <a:t>triển</a:t>
            </a:r>
            <a:r>
              <a:rPr lang="en-GB" sz="1400" dirty="0">
                <a:solidFill>
                  <a:schemeClr val="tx1"/>
                </a:solidFill>
              </a:rPr>
              <a:t> </a:t>
            </a:r>
            <a:r>
              <a:rPr lang="en-GB" sz="1400" dirty="0" err="1">
                <a:solidFill>
                  <a:schemeClr val="tx1"/>
                </a:solidFill>
              </a:rPr>
              <a:t>chưa</a:t>
            </a:r>
            <a:r>
              <a:rPr lang="en-GB" sz="1400" dirty="0">
                <a:solidFill>
                  <a:schemeClr val="tx1"/>
                </a:solidFill>
              </a:rPr>
              <a:t> </a:t>
            </a:r>
            <a:r>
              <a:rPr lang="en-GB" sz="1400" dirty="0" err="1">
                <a:solidFill>
                  <a:schemeClr val="tx1"/>
                </a:solidFill>
              </a:rPr>
              <a:t>điều</a:t>
            </a:r>
            <a:r>
              <a:rPr lang="en-GB" sz="1400" dirty="0">
                <a:solidFill>
                  <a:schemeClr val="tx1"/>
                </a:solidFill>
              </a:rPr>
              <a:t> </a:t>
            </a:r>
            <a:r>
              <a:rPr lang="en-GB" sz="1400" dirty="0" err="1">
                <a:solidFill>
                  <a:schemeClr val="tx1"/>
                </a:solidFill>
              </a:rPr>
              <a:t>trị</a:t>
            </a:r>
            <a:r>
              <a:rPr lang="en-GB" sz="1400" dirty="0">
                <a:solidFill>
                  <a:schemeClr val="tx1"/>
                </a:solidFill>
              </a:rPr>
              <a:t> </a:t>
            </a:r>
            <a:r>
              <a:rPr lang="en-GB" sz="1400" dirty="0" err="1">
                <a:solidFill>
                  <a:schemeClr val="tx1"/>
                </a:solidFill>
              </a:rPr>
              <a:t>trước</a:t>
            </a:r>
            <a:r>
              <a:rPr lang="en-GB" sz="1400" dirty="0">
                <a:solidFill>
                  <a:schemeClr val="tx1"/>
                </a:solidFill>
              </a:rPr>
              <a:t> </a:t>
            </a:r>
            <a:r>
              <a:rPr lang="en-GB" sz="1400" dirty="0" err="1">
                <a:solidFill>
                  <a:schemeClr val="tx1"/>
                </a:solidFill>
              </a:rPr>
              <a:t>đó</a:t>
            </a:r>
            <a:endParaRPr lang="en-GB" sz="1400" dirty="0">
              <a:solidFill>
                <a:schemeClr val="tx1"/>
              </a:solidFill>
            </a:endParaRPr>
          </a:p>
          <a:p>
            <a:pPr marL="176213" indent="-176213" fontAlgn="base">
              <a:buClr>
                <a:srgbClr val="1CBECA"/>
              </a:buClr>
              <a:buFont typeface="Arial" pitchFamily="34" charset="0"/>
              <a:buChar char="•"/>
              <a:defRPr/>
            </a:pPr>
            <a:r>
              <a:rPr lang="en-GB" sz="1400" dirty="0">
                <a:solidFill>
                  <a:schemeClr val="tx1"/>
                </a:solidFill>
              </a:rPr>
              <a:t>ECOG PS 0-1</a:t>
            </a:r>
          </a:p>
        </p:txBody>
      </p:sp>
      <p:sp>
        <p:nvSpPr>
          <p:cNvPr id="28" name="Rectangle 25"/>
          <p:cNvSpPr>
            <a:spLocks noChangeArrowheads="1"/>
          </p:cNvSpPr>
          <p:nvPr/>
        </p:nvSpPr>
        <p:spPr bwMode="auto">
          <a:xfrm>
            <a:off x="2342160" y="4277839"/>
            <a:ext cx="7558561" cy="440492"/>
          </a:xfrm>
          <a:prstGeom prst="roundRect">
            <a:avLst/>
          </a:prstGeom>
          <a:solidFill>
            <a:srgbClr val="00B0F0"/>
          </a:solidFill>
          <a:ln w="28575">
            <a:noFill/>
            <a:headEnd/>
            <a:tailEnd/>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0" hangingPunct="0">
              <a:lnSpc>
                <a:spcPct val="95000"/>
              </a:lnSpc>
            </a:pPr>
            <a:r>
              <a:rPr lang="en-GB" sz="1600" b="1" dirty="0" err="1">
                <a:solidFill>
                  <a:schemeClr val="tx1"/>
                </a:solidFill>
                <a:cs typeface="Arial"/>
              </a:rPr>
              <a:t>Kết</a:t>
            </a:r>
            <a:r>
              <a:rPr lang="en-GB" sz="1600" b="1" dirty="0">
                <a:solidFill>
                  <a:schemeClr val="tx1"/>
                </a:solidFill>
                <a:cs typeface="Arial"/>
              </a:rPr>
              <a:t> </a:t>
            </a:r>
            <a:r>
              <a:rPr lang="en-GB" sz="1600" b="1" dirty="0" err="1">
                <a:solidFill>
                  <a:schemeClr val="tx1"/>
                </a:solidFill>
                <a:cs typeface="Arial"/>
              </a:rPr>
              <a:t>cục</a:t>
            </a:r>
            <a:r>
              <a:rPr lang="en-GB" sz="1600" b="1" dirty="0">
                <a:solidFill>
                  <a:schemeClr val="tx1"/>
                </a:solidFill>
                <a:cs typeface="Arial"/>
              </a:rPr>
              <a:t> </a:t>
            </a:r>
            <a:r>
              <a:rPr lang="en-GB" sz="1600" b="1" dirty="0" err="1">
                <a:solidFill>
                  <a:schemeClr val="tx1"/>
                </a:solidFill>
                <a:cs typeface="Arial"/>
              </a:rPr>
              <a:t>chính</a:t>
            </a:r>
            <a:r>
              <a:rPr lang="en-GB" sz="1600" b="1" dirty="0">
                <a:solidFill>
                  <a:schemeClr val="tx1"/>
                </a:solidFill>
                <a:cs typeface="Arial"/>
              </a:rPr>
              <a:t>: </a:t>
            </a:r>
            <a:r>
              <a:rPr lang="en-GB" sz="1600" b="1" dirty="0">
                <a:solidFill>
                  <a:schemeClr val="tx1"/>
                </a:solidFill>
              </a:rPr>
              <a:t>PFS</a:t>
            </a:r>
            <a:r>
              <a:rPr lang="en-GB" sz="1600" dirty="0">
                <a:solidFill>
                  <a:schemeClr val="tx1"/>
                </a:solidFill>
              </a:rPr>
              <a:t> (</a:t>
            </a:r>
            <a:r>
              <a:rPr lang="en-GB" sz="1600" dirty="0" err="1">
                <a:solidFill>
                  <a:schemeClr val="tx1"/>
                </a:solidFill>
              </a:rPr>
              <a:t>khảo</a:t>
            </a:r>
            <a:r>
              <a:rPr lang="en-GB" sz="1600" dirty="0">
                <a:solidFill>
                  <a:schemeClr val="tx1"/>
                </a:solidFill>
              </a:rPr>
              <a:t> </a:t>
            </a:r>
            <a:r>
              <a:rPr lang="en-GB" sz="1600" dirty="0" err="1">
                <a:solidFill>
                  <a:schemeClr val="tx1"/>
                </a:solidFill>
              </a:rPr>
              <a:t>sát</a:t>
            </a:r>
            <a:r>
              <a:rPr lang="en-GB" sz="1600" dirty="0">
                <a:solidFill>
                  <a:schemeClr val="tx1"/>
                </a:solidFill>
              </a:rPr>
              <a:t> </a:t>
            </a:r>
            <a:r>
              <a:rPr lang="en-GB" sz="1600" dirty="0" err="1">
                <a:solidFill>
                  <a:schemeClr val="tx1"/>
                </a:solidFill>
              </a:rPr>
              <a:t>độc</a:t>
            </a:r>
            <a:r>
              <a:rPr lang="en-GB" sz="1600" dirty="0">
                <a:solidFill>
                  <a:schemeClr val="tx1"/>
                </a:solidFill>
              </a:rPr>
              <a:t> </a:t>
            </a:r>
            <a:r>
              <a:rPr lang="en-GB" sz="1600" dirty="0" err="1">
                <a:solidFill>
                  <a:schemeClr val="tx1"/>
                </a:solidFill>
              </a:rPr>
              <a:t>lập</a:t>
            </a:r>
            <a:r>
              <a:rPr lang="en-GB" sz="1600" dirty="0">
                <a:solidFill>
                  <a:schemeClr val="tx1"/>
                </a:solidFill>
              </a:rPr>
              <a:t>)</a:t>
            </a:r>
            <a:r>
              <a:rPr lang="en-GB" sz="1600" baseline="30000" dirty="0">
                <a:solidFill>
                  <a:schemeClr val="tx1"/>
                </a:solidFill>
              </a:rPr>
              <a:t>#</a:t>
            </a:r>
            <a:r>
              <a:rPr lang="en-GB" sz="1600" dirty="0">
                <a:solidFill>
                  <a:schemeClr val="tx1"/>
                </a:solidFill>
              </a:rPr>
              <a:t>, </a:t>
            </a:r>
            <a:r>
              <a:rPr lang="en-GB" sz="1600" b="1" dirty="0">
                <a:solidFill>
                  <a:schemeClr val="tx1"/>
                </a:solidFill>
              </a:rPr>
              <a:t>TTF, OS</a:t>
            </a:r>
          </a:p>
        </p:txBody>
      </p:sp>
      <p:sp>
        <p:nvSpPr>
          <p:cNvPr id="29" name="TextBox 28"/>
          <p:cNvSpPr txBox="1"/>
          <p:nvPr/>
        </p:nvSpPr>
        <p:spPr>
          <a:xfrm>
            <a:off x="6192306" y="2557612"/>
            <a:ext cx="3696706" cy="461665"/>
          </a:xfrm>
          <a:prstGeom prst="rect">
            <a:avLst/>
          </a:prstGeom>
          <a:noFill/>
        </p:spPr>
        <p:txBody>
          <a:bodyPr wrap="square" rtlCol="0">
            <a:spAutoFit/>
          </a:bodyPr>
          <a:lstStyle/>
          <a:p>
            <a:r>
              <a:rPr lang="en-GB" sz="1200" dirty="0" err="1"/>
              <a:t>Phân</a:t>
            </a:r>
            <a:r>
              <a:rPr lang="en-GB" sz="1200" dirty="0"/>
              <a:t> </a:t>
            </a:r>
            <a:r>
              <a:rPr lang="en-GB" sz="1200" dirty="0" err="1"/>
              <a:t>tầng</a:t>
            </a:r>
            <a:r>
              <a:rPr lang="en-GB" sz="1200" dirty="0"/>
              <a:t> </a:t>
            </a:r>
            <a:r>
              <a:rPr lang="en-GB" sz="1200" dirty="0" err="1"/>
              <a:t>theo</a:t>
            </a:r>
            <a:r>
              <a:rPr lang="en-GB" sz="1200" dirty="0"/>
              <a:t> </a:t>
            </a:r>
            <a:r>
              <a:rPr lang="en-GB" sz="1200" dirty="0" err="1"/>
              <a:t>loại</a:t>
            </a:r>
            <a:r>
              <a:rPr lang="en-GB" sz="1200" dirty="0"/>
              <a:t> </a:t>
            </a:r>
            <a:r>
              <a:rPr lang="en-GB" sz="1200" dirty="0" err="1"/>
              <a:t>đột</a:t>
            </a:r>
            <a:r>
              <a:rPr lang="en-GB" sz="1200" dirty="0"/>
              <a:t> </a:t>
            </a:r>
            <a:r>
              <a:rPr lang="en-GB" sz="1200" dirty="0" err="1"/>
              <a:t>biến</a:t>
            </a:r>
            <a:r>
              <a:rPr lang="en-GB" sz="1200" dirty="0"/>
              <a:t> (Del19 </a:t>
            </a:r>
            <a:r>
              <a:rPr lang="en-GB" sz="1200" dirty="0" err="1"/>
              <a:t>sv</a:t>
            </a:r>
            <a:r>
              <a:rPr lang="en-GB" sz="1200" dirty="0"/>
              <a:t> L858R)</a:t>
            </a:r>
          </a:p>
          <a:p>
            <a:r>
              <a:rPr lang="en-GB" sz="1200" dirty="0" err="1"/>
              <a:t>Và</a:t>
            </a:r>
            <a:r>
              <a:rPr lang="en-GB" sz="1200" dirty="0"/>
              <a:t> </a:t>
            </a:r>
            <a:r>
              <a:rPr lang="en-GB" sz="1200" dirty="0" err="1"/>
              <a:t>hiện</a:t>
            </a:r>
            <a:r>
              <a:rPr lang="en-GB" sz="1200" dirty="0"/>
              <a:t> </a:t>
            </a:r>
            <a:r>
              <a:rPr lang="en-GB" sz="1200" dirty="0" err="1"/>
              <a:t>diện</a:t>
            </a:r>
            <a:r>
              <a:rPr lang="en-GB" sz="1200" dirty="0"/>
              <a:t> </a:t>
            </a:r>
            <a:r>
              <a:rPr lang="en-GB" sz="1200" dirty="0" err="1"/>
              <a:t>của</a:t>
            </a:r>
            <a:r>
              <a:rPr lang="en-GB" sz="1200" dirty="0"/>
              <a:t> di </a:t>
            </a:r>
            <a:r>
              <a:rPr lang="en-GB" sz="1200" dirty="0" err="1"/>
              <a:t>căn</a:t>
            </a:r>
            <a:r>
              <a:rPr lang="en-GB" sz="1200" dirty="0"/>
              <a:t> </a:t>
            </a:r>
            <a:r>
              <a:rPr lang="en-GB" sz="1200" dirty="0" err="1"/>
              <a:t>não</a:t>
            </a:r>
            <a:r>
              <a:rPr lang="en-GB" sz="1200" dirty="0"/>
              <a:t> (</a:t>
            </a:r>
            <a:r>
              <a:rPr lang="en-GB" sz="1200" dirty="0" err="1"/>
              <a:t>có</a:t>
            </a:r>
            <a:r>
              <a:rPr lang="en-GB" sz="1200" dirty="0"/>
              <a:t> </a:t>
            </a:r>
            <a:r>
              <a:rPr lang="en-GB" sz="1200" dirty="0" err="1"/>
              <a:t>sv</a:t>
            </a:r>
            <a:r>
              <a:rPr lang="en-GB" sz="1200" dirty="0"/>
              <a:t> </a:t>
            </a:r>
            <a:r>
              <a:rPr lang="en-GB" sz="1200" dirty="0" err="1"/>
              <a:t>không</a:t>
            </a:r>
            <a:r>
              <a:rPr lang="en-GB" sz="1200" dirty="0"/>
              <a:t>)</a:t>
            </a:r>
          </a:p>
        </p:txBody>
      </p:sp>
      <p:sp>
        <p:nvSpPr>
          <p:cNvPr id="30" name="Rectangle 25"/>
          <p:cNvSpPr>
            <a:spLocks noChangeArrowheads="1"/>
          </p:cNvSpPr>
          <p:nvPr/>
        </p:nvSpPr>
        <p:spPr bwMode="auto">
          <a:xfrm>
            <a:off x="2342160" y="4870242"/>
            <a:ext cx="7558561" cy="554108"/>
          </a:xfrm>
          <a:prstGeom prst="roundRect">
            <a:avLst/>
          </a:prstGeom>
          <a:solidFill>
            <a:srgbClr val="00B0F0"/>
          </a:solidFill>
          <a:ln w="28575">
            <a:no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eaLnBrk="0" hangingPunct="0">
              <a:lnSpc>
                <a:spcPct val="95000"/>
              </a:lnSpc>
            </a:pPr>
            <a:r>
              <a:rPr lang="en-GB" sz="1600" b="1" dirty="0" err="1">
                <a:solidFill>
                  <a:schemeClr val="tx1"/>
                </a:solidFill>
                <a:cs typeface="Arial"/>
              </a:rPr>
              <a:t>Kết</a:t>
            </a:r>
            <a:r>
              <a:rPr lang="en-GB" sz="1600" b="1" dirty="0">
                <a:solidFill>
                  <a:schemeClr val="tx1"/>
                </a:solidFill>
                <a:cs typeface="Arial"/>
              </a:rPr>
              <a:t> </a:t>
            </a:r>
            <a:r>
              <a:rPr lang="en-GB" sz="1600" b="1" dirty="0" err="1">
                <a:solidFill>
                  <a:schemeClr val="tx1"/>
                </a:solidFill>
                <a:cs typeface="Arial"/>
              </a:rPr>
              <a:t>cục</a:t>
            </a:r>
            <a:r>
              <a:rPr lang="en-GB" sz="1600" b="1" dirty="0">
                <a:solidFill>
                  <a:schemeClr val="tx1"/>
                </a:solidFill>
                <a:cs typeface="Arial"/>
              </a:rPr>
              <a:t> </a:t>
            </a:r>
            <a:r>
              <a:rPr lang="en-GB" sz="1600" b="1" dirty="0" err="1">
                <a:solidFill>
                  <a:schemeClr val="tx1"/>
                </a:solidFill>
                <a:cs typeface="Arial"/>
              </a:rPr>
              <a:t>phụ</a:t>
            </a:r>
            <a:r>
              <a:rPr lang="en-GB" sz="1600" b="1" dirty="0">
                <a:solidFill>
                  <a:schemeClr val="tx1"/>
                </a:solidFill>
                <a:cs typeface="Arial"/>
              </a:rPr>
              <a:t>: </a:t>
            </a:r>
            <a:r>
              <a:rPr lang="en-GB" sz="1600" dirty="0">
                <a:solidFill>
                  <a:schemeClr val="tx1"/>
                </a:solidFill>
              </a:rPr>
              <a:t>ORR, </a:t>
            </a:r>
            <a:r>
              <a:rPr lang="en-GB" sz="1600" dirty="0" err="1">
                <a:solidFill>
                  <a:schemeClr val="tx1"/>
                </a:solidFill>
              </a:rPr>
              <a:t>thời</a:t>
            </a:r>
            <a:r>
              <a:rPr lang="en-GB" sz="1600" dirty="0">
                <a:solidFill>
                  <a:schemeClr val="tx1"/>
                </a:solidFill>
              </a:rPr>
              <a:t> </a:t>
            </a:r>
            <a:r>
              <a:rPr lang="en-GB" sz="1600" dirty="0" err="1">
                <a:solidFill>
                  <a:schemeClr val="tx1"/>
                </a:solidFill>
              </a:rPr>
              <a:t>gian</a:t>
            </a:r>
            <a:r>
              <a:rPr lang="en-GB" sz="1600" dirty="0">
                <a:solidFill>
                  <a:schemeClr val="tx1"/>
                </a:solidFill>
              </a:rPr>
              <a:t> </a:t>
            </a:r>
            <a:r>
              <a:rPr lang="en-GB" sz="1600" dirty="0" err="1">
                <a:solidFill>
                  <a:schemeClr val="tx1"/>
                </a:solidFill>
              </a:rPr>
              <a:t>đến</a:t>
            </a:r>
            <a:r>
              <a:rPr lang="en-GB" sz="1600" dirty="0">
                <a:solidFill>
                  <a:schemeClr val="tx1"/>
                </a:solidFill>
              </a:rPr>
              <a:t> </a:t>
            </a:r>
            <a:r>
              <a:rPr lang="en-GB" sz="1600" dirty="0" err="1">
                <a:solidFill>
                  <a:schemeClr val="tx1"/>
                </a:solidFill>
              </a:rPr>
              <a:t>khi</a:t>
            </a:r>
            <a:r>
              <a:rPr lang="en-GB" sz="1600" dirty="0">
                <a:solidFill>
                  <a:schemeClr val="tx1"/>
                </a:solidFill>
              </a:rPr>
              <a:t> </a:t>
            </a:r>
            <a:r>
              <a:rPr lang="en-GB" sz="1600" dirty="0" err="1">
                <a:solidFill>
                  <a:schemeClr val="tx1"/>
                </a:solidFill>
              </a:rPr>
              <a:t>đáp</a:t>
            </a:r>
            <a:r>
              <a:rPr lang="en-GB" sz="1600" dirty="0">
                <a:solidFill>
                  <a:schemeClr val="tx1"/>
                </a:solidFill>
              </a:rPr>
              <a:t> </a:t>
            </a:r>
            <a:r>
              <a:rPr lang="en-GB" sz="1600" dirty="0" err="1">
                <a:solidFill>
                  <a:schemeClr val="tx1"/>
                </a:solidFill>
              </a:rPr>
              <a:t>ứng</a:t>
            </a:r>
            <a:r>
              <a:rPr lang="en-GB" sz="1600" dirty="0">
                <a:solidFill>
                  <a:schemeClr val="tx1"/>
                </a:solidFill>
              </a:rPr>
              <a:t> </a:t>
            </a:r>
            <a:r>
              <a:rPr lang="en-GB" sz="1600" dirty="0" err="1">
                <a:solidFill>
                  <a:schemeClr val="tx1"/>
                </a:solidFill>
              </a:rPr>
              <a:t>và</a:t>
            </a:r>
            <a:r>
              <a:rPr lang="en-GB" sz="1600" dirty="0">
                <a:solidFill>
                  <a:schemeClr val="tx1"/>
                </a:solidFill>
              </a:rPr>
              <a:t> </a:t>
            </a:r>
            <a:r>
              <a:rPr lang="en-GB" sz="1600" dirty="0" err="1">
                <a:solidFill>
                  <a:schemeClr val="tx1"/>
                </a:solidFill>
              </a:rPr>
              <a:t>khoảng</a:t>
            </a:r>
            <a:r>
              <a:rPr lang="en-GB" sz="1600" dirty="0">
                <a:solidFill>
                  <a:schemeClr val="tx1"/>
                </a:solidFill>
              </a:rPr>
              <a:t> </a:t>
            </a:r>
            <a:r>
              <a:rPr lang="en-GB" sz="1600" dirty="0" err="1">
                <a:solidFill>
                  <a:schemeClr val="tx1"/>
                </a:solidFill>
              </a:rPr>
              <a:t>thời</a:t>
            </a:r>
            <a:r>
              <a:rPr lang="en-GB" sz="1600" dirty="0">
                <a:solidFill>
                  <a:schemeClr val="tx1"/>
                </a:solidFill>
              </a:rPr>
              <a:t> </a:t>
            </a:r>
            <a:r>
              <a:rPr lang="en-GB" sz="1600" dirty="0" err="1">
                <a:solidFill>
                  <a:schemeClr val="tx1"/>
                </a:solidFill>
              </a:rPr>
              <a:t>gian</a:t>
            </a:r>
            <a:r>
              <a:rPr lang="en-GB" sz="1600" dirty="0">
                <a:solidFill>
                  <a:schemeClr val="tx1"/>
                </a:solidFill>
              </a:rPr>
              <a:t> </a:t>
            </a:r>
            <a:r>
              <a:rPr lang="en-GB" sz="1600" dirty="0" err="1">
                <a:solidFill>
                  <a:schemeClr val="tx1"/>
                </a:solidFill>
              </a:rPr>
              <a:t>đáp</a:t>
            </a:r>
            <a:r>
              <a:rPr lang="en-GB" sz="1600" dirty="0">
                <a:solidFill>
                  <a:schemeClr val="tx1"/>
                </a:solidFill>
              </a:rPr>
              <a:t> </a:t>
            </a:r>
            <a:r>
              <a:rPr lang="en-GB" sz="1600" dirty="0" err="1">
                <a:solidFill>
                  <a:schemeClr val="tx1"/>
                </a:solidFill>
              </a:rPr>
              <a:t>ứng</a:t>
            </a:r>
            <a:r>
              <a:rPr lang="en-GB" sz="1600" dirty="0">
                <a:solidFill>
                  <a:schemeClr val="tx1"/>
                </a:solidFill>
              </a:rPr>
              <a:t>, </a:t>
            </a:r>
            <a:r>
              <a:rPr lang="en-GB" sz="1600" dirty="0" err="1">
                <a:solidFill>
                  <a:schemeClr val="tx1"/>
                </a:solidFill>
              </a:rPr>
              <a:t>thời</a:t>
            </a:r>
            <a:r>
              <a:rPr lang="en-GB" sz="1600" dirty="0">
                <a:solidFill>
                  <a:schemeClr val="tx1"/>
                </a:solidFill>
              </a:rPr>
              <a:t> </a:t>
            </a:r>
            <a:r>
              <a:rPr lang="en-GB" sz="1600" dirty="0" err="1">
                <a:solidFill>
                  <a:schemeClr val="tx1"/>
                </a:solidFill>
              </a:rPr>
              <a:t>gian</a:t>
            </a:r>
            <a:r>
              <a:rPr lang="en-GB" sz="1600" dirty="0">
                <a:solidFill>
                  <a:schemeClr val="tx1"/>
                </a:solidFill>
              </a:rPr>
              <a:t> </a:t>
            </a:r>
            <a:r>
              <a:rPr lang="en-GB" sz="1600" dirty="0" err="1">
                <a:solidFill>
                  <a:schemeClr val="tx1"/>
                </a:solidFill>
              </a:rPr>
              <a:t>kiểm</a:t>
            </a:r>
            <a:r>
              <a:rPr lang="en-GB" sz="1600" dirty="0">
                <a:solidFill>
                  <a:schemeClr val="tx1"/>
                </a:solidFill>
              </a:rPr>
              <a:t> </a:t>
            </a:r>
            <a:r>
              <a:rPr lang="en-GB" sz="1600" dirty="0" err="1">
                <a:solidFill>
                  <a:schemeClr val="tx1"/>
                </a:solidFill>
              </a:rPr>
              <a:t>soát</a:t>
            </a:r>
            <a:r>
              <a:rPr lang="en-GB" sz="1600" dirty="0">
                <a:solidFill>
                  <a:schemeClr val="tx1"/>
                </a:solidFill>
              </a:rPr>
              <a:t> </a:t>
            </a:r>
            <a:r>
              <a:rPr lang="en-GB" sz="1600" dirty="0" err="1">
                <a:solidFill>
                  <a:schemeClr val="tx1"/>
                </a:solidFill>
              </a:rPr>
              <a:t>bệnh</a:t>
            </a:r>
            <a:r>
              <a:rPr lang="en-GB" sz="1600" dirty="0">
                <a:solidFill>
                  <a:schemeClr val="tx1"/>
                </a:solidFill>
              </a:rPr>
              <a:t>, </a:t>
            </a:r>
            <a:r>
              <a:rPr lang="en-GB" sz="1600" dirty="0" err="1">
                <a:solidFill>
                  <a:schemeClr val="tx1"/>
                </a:solidFill>
              </a:rPr>
              <a:t>mức</a:t>
            </a:r>
            <a:r>
              <a:rPr lang="en-GB" sz="1600" dirty="0">
                <a:solidFill>
                  <a:schemeClr val="tx1"/>
                </a:solidFill>
              </a:rPr>
              <a:t> </a:t>
            </a:r>
            <a:r>
              <a:rPr lang="en-GB" sz="1600" dirty="0" err="1">
                <a:solidFill>
                  <a:schemeClr val="tx1"/>
                </a:solidFill>
              </a:rPr>
              <a:t>giảm</a:t>
            </a:r>
            <a:r>
              <a:rPr lang="en-GB" sz="1600" dirty="0">
                <a:solidFill>
                  <a:schemeClr val="tx1"/>
                </a:solidFill>
              </a:rPr>
              <a:t> </a:t>
            </a:r>
            <a:r>
              <a:rPr lang="en-GB" sz="1600" dirty="0" err="1">
                <a:solidFill>
                  <a:schemeClr val="tx1"/>
                </a:solidFill>
              </a:rPr>
              <a:t>bướu</a:t>
            </a:r>
            <a:r>
              <a:rPr lang="en-GB" sz="1600" dirty="0">
                <a:solidFill>
                  <a:schemeClr val="tx1"/>
                </a:solidFill>
              </a:rPr>
              <a:t>, </a:t>
            </a:r>
            <a:r>
              <a:rPr lang="en-GB" sz="1600" dirty="0" err="1">
                <a:solidFill>
                  <a:schemeClr val="tx1"/>
                </a:solidFill>
              </a:rPr>
              <a:t>HRQoL</a:t>
            </a:r>
            <a:r>
              <a:rPr lang="en-GB" sz="1600" dirty="0">
                <a:solidFill>
                  <a:schemeClr val="tx1"/>
                </a:solidFill>
              </a:rPr>
              <a:t>, an </a:t>
            </a:r>
            <a:r>
              <a:rPr lang="en-GB" sz="1600" dirty="0" err="1">
                <a:solidFill>
                  <a:schemeClr val="tx1"/>
                </a:solidFill>
              </a:rPr>
              <a:t>toàn</a:t>
            </a:r>
            <a:endParaRPr lang="en-GB" sz="1600" dirty="0">
              <a:solidFill>
                <a:schemeClr val="tx1"/>
              </a:solidFill>
            </a:endParaRPr>
          </a:p>
        </p:txBody>
      </p:sp>
      <p:sp>
        <p:nvSpPr>
          <p:cNvPr id="31" name="TextBox 30"/>
          <p:cNvSpPr txBox="1"/>
          <p:nvPr/>
        </p:nvSpPr>
        <p:spPr>
          <a:xfrm>
            <a:off x="2342157" y="5435702"/>
            <a:ext cx="8225991" cy="800219"/>
          </a:xfrm>
          <a:prstGeom prst="rect">
            <a:avLst/>
          </a:prstGeom>
          <a:noFill/>
        </p:spPr>
        <p:txBody>
          <a:bodyPr wrap="square" lIns="0" tIns="0" rIns="0" bIns="0" rtlCol="0" anchor="b" anchorCtr="0">
            <a:spAutoFit/>
          </a:bodyPr>
          <a:lstStyle/>
          <a:p>
            <a:pPr marL="53975" indent="-53975"/>
            <a:r>
              <a:rPr lang="en-US" sz="1200" baseline="30000" dirty="0"/>
              <a:t>#</a:t>
            </a:r>
            <a:r>
              <a:rPr lang="en-US" sz="1200" dirty="0"/>
              <a:t> </a:t>
            </a:r>
            <a:r>
              <a:rPr lang="en-US" sz="1200" dirty="0" err="1"/>
              <a:t>xét</a:t>
            </a:r>
            <a:r>
              <a:rPr lang="en-US" sz="1200" dirty="0"/>
              <a:t> </a:t>
            </a:r>
            <a:r>
              <a:rPr lang="en-US" sz="1200" dirty="0" err="1"/>
              <a:t>nghiệm</a:t>
            </a:r>
            <a:r>
              <a:rPr lang="en-US" sz="1200" dirty="0"/>
              <a:t> </a:t>
            </a:r>
            <a:r>
              <a:rPr lang="en-US" sz="1200" dirty="0" err="1"/>
              <a:t>tại</a:t>
            </a:r>
            <a:r>
              <a:rPr lang="en-US" sz="1200" dirty="0"/>
              <a:t> </a:t>
            </a:r>
            <a:r>
              <a:rPr lang="en-US" sz="1200" dirty="0" err="1"/>
              <a:t>chỗ</a:t>
            </a:r>
            <a:r>
              <a:rPr lang="en-US" sz="1200" dirty="0"/>
              <a:t> </a:t>
            </a:r>
            <a:r>
              <a:rPr lang="en-US" sz="1200" dirty="0" err="1"/>
              <a:t>hoặc</a:t>
            </a:r>
            <a:r>
              <a:rPr lang="en-US" sz="1200" dirty="0"/>
              <a:t> </a:t>
            </a:r>
            <a:r>
              <a:rPr lang="en-US" sz="1200" dirty="0" err="1"/>
              <a:t>trung</a:t>
            </a:r>
            <a:r>
              <a:rPr lang="en-US" sz="1200" dirty="0"/>
              <a:t> </a:t>
            </a:r>
            <a:r>
              <a:rPr lang="en-US" sz="1200" dirty="0" err="1"/>
              <a:t>tâm</a:t>
            </a:r>
            <a:endParaRPr lang="en-US" sz="1200" dirty="0"/>
          </a:p>
          <a:p>
            <a:pPr marL="53975" indent="-53975"/>
            <a:r>
              <a:rPr lang="en-US" sz="1200" baseline="30000" dirty="0"/>
              <a:t>#</a:t>
            </a:r>
            <a:r>
              <a:rPr lang="en-US" sz="1200" dirty="0"/>
              <a:t> </a:t>
            </a:r>
            <a:r>
              <a:rPr lang="en-US" sz="1200" dirty="0" err="1"/>
              <a:t>Đánh</a:t>
            </a:r>
            <a:r>
              <a:rPr lang="en-US" sz="1200" dirty="0"/>
              <a:t> </a:t>
            </a:r>
            <a:r>
              <a:rPr lang="en-US" sz="1200" dirty="0" err="1"/>
              <a:t>giá</a:t>
            </a:r>
            <a:r>
              <a:rPr lang="en-US" sz="1200" dirty="0"/>
              <a:t> </a:t>
            </a:r>
            <a:r>
              <a:rPr lang="en-US" sz="1200" dirty="0" err="1"/>
              <a:t>khối</a:t>
            </a:r>
            <a:r>
              <a:rPr lang="en-US" sz="1200" dirty="0"/>
              <a:t> </a:t>
            </a:r>
            <a:r>
              <a:rPr lang="en-US" sz="1200" dirty="0" err="1"/>
              <a:t>bướu</a:t>
            </a:r>
            <a:r>
              <a:rPr lang="en-US" sz="1200" dirty="0"/>
              <a:t> ở </a:t>
            </a:r>
            <a:r>
              <a:rPr lang="en-US" sz="1200" dirty="0" err="1"/>
              <a:t>tuần</a:t>
            </a:r>
            <a:r>
              <a:rPr lang="en-US" sz="1200" dirty="0"/>
              <a:t> 4, 8, </a:t>
            </a:r>
            <a:r>
              <a:rPr lang="en-US" sz="1200" dirty="0" err="1"/>
              <a:t>mỗi</a:t>
            </a:r>
            <a:r>
              <a:rPr lang="en-US" sz="1200" dirty="0"/>
              <a:t> 8 </a:t>
            </a:r>
            <a:r>
              <a:rPr lang="en-US" sz="1200" dirty="0" err="1"/>
              <a:t>tuần</a:t>
            </a:r>
            <a:r>
              <a:rPr lang="en-US" sz="1200" dirty="0"/>
              <a:t> </a:t>
            </a:r>
            <a:r>
              <a:rPr lang="en-US" sz="1200" dirty="0" err="1"/>
              <a:t>đến</a:t>
            </a:r>
            <a:r>
              <a:rPr lang="en-US" sz="1200" dirty="0"/>
              <a:t> </a:t>
            </a:r>
            <a:r>
              <a:rPr lang="en-US" sz="1200" dirty="0" err="1"/>
              <a:t>tuần</a:t>
            </a:r>
            <a:r>
              <a:rPr lang="en-US" sz="1200" dirty="0"/>
              <a:t> 64 </a:t>
            </a:r>
            <a:r>
              <a:rPr lang="en-US" sz="1200" dirty="0" err="1"/>
              <a:t>và</a:t>
            </a:r>
            <a:r>
              <a:rPr lang="en-US" sz="1200" dirty="0"/>
              <a:t> </a:t>
            </a:r>
            <a:r>
              <a:rPr lang="en-US" sz="1200" dirty="0" err="1"/>
              <a:t>mỗi</a:t>
            </a:r>
            <a:r>
              <a:rPr lang="en-US" sz="1200" dirty="0"/>
              <a:t> 12 </a:t>
            </a:r>
            <a:r>
              <a:rPr lang="en-US" sz="1200" dirty="0" err="1"/>
              <a:t>tuần</a:t>
            </a:r>
            <a:r>
              <a:rPr lang="en-US" sz="1200" dirty="0"/>
              <a:t> </a:t>
            </a:r>
            <a:r>
              <a:rPr lang="en-US" sz="1200" dirty="0" err="1"/>
              <a:t>sau</a:t>
            </a:r>
            <a:r>
              <a:rPr lang="en-US" sz="1200" dirty="0"/>
              <a:t> </a:t>
            </a:r>
            <a:r>
              <a:rPr lang="en-US" sz="1200" dirty="0" err="1"/>
              <a:t>đó</a:t>
            </a:r>
            <a:endParaRPr lang="en-US" sz="1200" dirty="0"/>
          </a:p>
          <a:p>
            <a:pPr marL="53975" indent="-53975"/>
            <a:endParaRPr lang="en-US" sz="1200" dirty="0"/>
          </a:p>
          <a:p>
            <a:pPr marL="53975" indent="-53975"/>
            <a:r>
              <a:rPr lang="en-GB" sz="1600" b="1" dirty="0" err="1"/>
              <a:t>Điều</a:t>
            </a:r>
            <a:r>
              <a:rPr lang="en-GB" sz="1600" b="1" dirty="0"/>
              <a:t> </a:t>
            </a:r>
            <a:r>
              <a:rPr lang="en-GB" sz="1600" b="1" dirty="0" err="1"/>
              <a:t>trị</a:t>
            </a:r>
            <a:r>
              <a:rPr lang="en-GB" sz="1600" b="1" dirty="0"/>
              <a:t> </a:t>
            </a:r>
            <a:r>
              <a:rPr lang="en-GB" sz="1600" b="1" dirty="0" err="1"/>
              <a:t>khi</a:t>
            </a:r>
            <a:r>
              <a:rPr lang="en-GB" sz="1600" b="1" dirty="0"/>
              <a:t> </a:t>
            </a:r>
            <a:r>
              <a:rPr lang="en-GB" sz="1600" b="1" dirty="0" err="1"/>
              <a:t>tiến</a:t>
            </a:r>
            <a:r>
              <a:rPr lang="en-GB" sz="1600" b="1" dirty="0"/>
              <a:t> </a:t>
            </a:r>
            <a:r>
              <a:rPr lang="en-GB" sz="1600" b="1" dirty="0" err="1"/>
              <a:t>triển</a:t>
            </a:r>
            <a:r>
              <a:rPr lang="en-GB" sz="1600" b="1" dirty="0"/>
              <a:t> </a:t>
            </a:r>
            <a:r>
              <a:rPr lang="en-GB" sz="1600" b="1" dirty="0" err="1"/>
              <a:t>nếu</a:t>
            </a:r>
            <a:r>
              <a:rPr lang="en-GB" sz="1600" b="1" dirty="0"/>
              <a:t> </a:t>
            </a:r>
            <a:r>
              <a:rPr lang="en-GB" sz="1600" b="1" dirty="0" err="1"/>
              <a:t>nhà</a:t>
            </a:r>
            <a:r>
              <a:rPr lang="en-GB" sz="1600" b="1" dirty="0"/>
              <a:t> </a:t>
            </a:r>
            <a:r>
              <a:rPr lang="en-GB" sz="1600" b="1" dirty="0" err="1"/>
              <a:t>nghiên</a:t>
            </a:r>
            <a:r>
              <a:rPr lang="en-GB" sz="1600" b="1" dirty="0"/>
              <a:t> </a:t>
            </a:r>
            <a:r>
              <a:rPr lang="en-GB" sz="1600" b="1" dirty="0" err="1"/>
              <a:t>cứu</a:t>
            </a:r>
            <a:r>
              <a:rPr lang="en-GB" sz="1600" b="1" dirty="0"/>
              <a:t> </a:t>
            </a:r>
            <a:r>
              <a:rPr lang="en-GB" sz="1600" b="1" dirty="0" err="1"/>
              <a:t>cho</a:t>
            </a:r>
            <a:r>
              <a:rPr lang="en-GB" sz="1600" b="1" dirty="0"/>
              <a:t> </a:t>
            </a:r>
            <a:r>
              <a:rPr lang="en-GB" sz="1600" b="1" dirty="0" err="1"/>
              <a:t>rằng</a:t>
            </a:r>
            <a:r>
              <a:rPr lang="en-GB" sz="1600" b="1" dirty="0"/>
              <a:t> </a:t>
            </a:r>
            <a:r>
              <a:rPr lang="en-GB" sz="1600" b="1" dirty="0" err="1"/>
              <a:t>có</a:t>
            </a:r>
            <a:r>
              <a:rPr lang="en-GB" sz="1600" b="1" dirty="0"/>
              <a:t> </a:t>
            </a:r>
            <a:r>
              <a:rPr lang="en-GB" sz="1600" b="1" dirty="0" err="1"/>
              <a:t>lợi</a:t>
            </a:r>
            <a:endParaRPr lang="en-GB" sz="1600" dirty="0"/>
          </a:p>
        </p:txBody>
      </p:sp>
      <p:sp>
        <p:nvSpPr>
          <p:cNvPr id="3" name="TextBox 2"/>
          <p:cNvSpPr txBox="1"/>
          <p:nvPr/>
        </p:nvSpPr>
        <p:spPr>
          <a:xfrm>
            <a:off x="3660845" y="6511284"/>
            <a:ext cx="2781531" cy="246221"/>
          </a:xfrm>
          <a:prstGeom prst="rect">
            <a:avLst/>
          </a:prstGeom>
          <a:noFill/>
        </p:spPr>
        <p:txBody>
          <a:bodyPr wrap="none" rtlCol="0">
            <a:spAutoFit/>
          </a:bodyPr>
          <a:lstStyle/>
          <a:p>
            <a:r>
              <a:rPr lang="es-ES" sz="1000" i="1" dirty="0">
                <a:solidFill>
                  <a:prstClr val="black"/>
                </a:solidFill>
              </a:rPr>
              <a:t>Park K et al. </a:t>
            </a:r>
            <a:r>
              <a:rPr lang="es-ES" sz="1000" i="1" dirty="0" err="1">
                <a:solidFill>
                  <a:prstClr val="black"/>
                </a:solidFill>
              </a:rPr>
              <a:t>Lancet</a:t>
            </a:r>
            <a:r>
              <a:rPr lang="es-ES" sz="1000" i="1" dirty="0">
                <a:solidFill>
                  <a:prstClr val="black"/>
                </a:solidFill>
              </a:rPr>
              <a:t> </a:t>
            </a:r>
            <a:r>
              <a:rPr lang="es-ES" sz="1000" i="1" dirty="0" err="1">
                <a:solidFill>
                  <a:prstClr val="black"/>
                </a:solidFill>
              </a:rPr>
              <a:t>Oncol</a:t>
            </a:r>
            <a:r>
              <a:rPr lang="es-ES" sz="1000" i="1" dirty="0">
                <a:solidFill>
                  <a:prstClr val="black"/>
                </a:solidFill>
              </a:rPr>
              <a:t>.</a:t>
            </a:r>
            <a:r>
              <a:rPr lang="en-US" sz="1000" i="1" dirty="0">
                <a:solidFill>
                  <a:prstClr val="black"/>
                </a:solidFill>
              </a:rPr>
              <a:t> 2016;17(5):577-89</a:t>
            </a:r>
            <a:endParaRPr lang="es-ES" sz="1000" i="1" dirty="0">
              <a:solidFill>
                <a:prstClr val="black"/>
              </a:solidFill>
            </a:endParaRPr>
          </a:p>
        </p:txBody>
      </p:sp>
    </p:spTree>
    <p:extLst>
      <p:ext uri="{BB962C8B-B14F-4D97-AF65-F5344CB8AC3E}">
        <p14:creationId xmlns:p14="http://schemas.microsoft.com/office/powerpoint/2010/main" val="709702126"/>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ound Same Side Corner Rectangle 18"/>
          <p:cNvSpPr/>
          <p:nvPr/>
        </p:nvSpPr>
        <p:spPr>
          <a:xfrm>
            <a:off x="3090839" y="5053000"/>
            <a:ext cx="5791202" cy="304799"/>
          </a:xfrm>
          <a:prstGeom prst="round2SameRect">
            <a:avLst>
              <a:gd name="adj1" fmla="val 24707"/>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aphicFrame>
        <p:nvGraphicFramePr>
          <p:cNvPr id="11" name="Table 10"/>
          <p:cNvGraphicFramePr>
            <a:graphicFrameLocks noGrp="1"/>
          </p:cNvGraphicFramePr>
          <p:nvPr/>
        </p:nvGraphicFramePr>
        <p:xfrm>
          <a:off x="3113929" y="5073639"/>
          <a:ext cx="5791202" cy="1127760"/>
        </p:xfrm>
        <a:graphic>
          <a:graphicData uri="http://schemas.openxmlformats.org/drawingml/2006/table">
            <a:tbl>
              <a:tblPr firstRow="1" bandRow="1">
                <a:tableStyleId>{5C22544A-7EE6-4342-B048-85BDC9FD1C3A}</a:tableStyleId>
              </a:tblPr>
              <a:tblGrid>
                <a:gridCol w="2692937">
                  <a:extLst>
                    <a:ext uri="{9D8B030D-6E8A-4147-A177-3AD203B41FA5}">
                      <a16:colId xmlns:a16="http://schemas.microsoft.com/office/drawing/2014/main" val="20000"/>
                    </a:ext>
                  </a:extLst>
                </a:gridCol>
                <a:gridCol w="1499161">
                  <a:extLst>
                    <a:ext uri="{9D8B030D-6E8A-4147-A177-3AD203B41FA5}">
                      <a16:colId xmlns:a16="http://schemas.microsoft.com/office/drawing/2014/main" val="20001"/>
                    </a:ext>
                  </a:extLst>
                </a:gridCol>
                <a:gridCol w="1599104">
                  <a:extLst>
                    <a:ext uri="{9D8B030D-6E8A-4147-A177-3AD203B41FA5}">
                      <a16:colId xmlns:a16="http://schemas.microsoft.com/office/drawing/2014/main" val="20002"/>
                    </a:ext>
                  </a:extLst>
                </a:gridCol>
              </a:tblGrid>
              <a:tr h="0">
                <a:tc>
                  <a:txBody>
                    <a:bodyPr/>
                    <a:lstStyle/>
                    <a:p>
                      <a:endParaRPr lang="en-GB" sz="1400" dirty="0">
                        <a:solidFill>
                          <a:schemeClr val="tx1"/>
                        </a:solidFill>
                      </a:endParaRPr>
                    </a:p>
                  </a:txBody>
                  <a:tcPr>
                    <a:lnL w="12700" cmpd="sng">
                      <a:noFill/>
                    </a:lnL>
                    <a:lnT w="12700" cmpd="sng">
                      <a:noFill/>
                    </a:lnT>
                    <a:noFill/>
                  </a:tcPr>
                </a:tc>
                <a:tc>
                  <a:txBody>
                    <a:bodyPr/>
                    <a:lstStyle/>
                    <a:p>
                      <a:pPr algn="ctr"/>
                      <a:r>
                        <a:rPr lang="en-GB" sz="1400" dirty="0">
                          <a:solidFill>
                            <a:schemeClr val="bg1"/>
                          </a:solidFill>
                        </a:rPr>
                        <a:t>Afatinib</a:t>
                      </a:r>
                    </a:p>
                  </a:txBody>
                  <a:tcPr anchor="ctr">
                    <a:lnT w="12700" cmpd="sng">
                      <a:noFill/>
                    </a:lnT>
                    <a:noFill/>
                  </a:tcPr>
                </a:tc>
                <a:tc>
                  <a:txBody>
                    <a:bodyPr/>
                    <a:lstStyle/>
                    <a:p>
                      <a:pPr algn="ctr"/>
                      <a:r>
                        <a:rPr lang="en-GB" sz="1400" dirty="0">
                          <a:solidFill>
                            <a:schemeClr val="bg1"/>
                          </a:solidFill>
                        </a:rPr>
                        <a:t>Gefitinib</a:t>
                      </a:r>
                    </a:p>
                  </a:txBody>
                  <a:tcPr anchor="ctr">
                    <a:lnT w="12700" cmpd="sng">
                      <a:noFill/>
                    </a:lnT>
                    <a:noFill/>
                  </a:tcPr>
                </a:tc>
                <a:extLst>
                  <a:ext uri="{0D108BD9-81ED-4DB2-BD59-A6C34878D82A}">
                    <a16:rowId xmlns:a16="http://schemas.microsoft.com/office/drawing/2014/main" val="10000"/>
                  </a:ext>
                </a:extLst>
              </a:tr>
              <a:tr h="0">
                <a:tc>
                  <a:txBody>
                    <a:bodyPr/>
                    <a:lstStyle/>
                    <a:p>
                      <a:r>
                        <a:rPr lang="en-GB" sz="1400" b="1" dirty="0">
                          <a:solidFill>
                            <a:schemeClr val="tx1"/>
                          </a:solidFill>
                        </a:rPr>
                        <a:t>Trung</a:t>
                      </a:r>
                      <a:r>
                        <a:rPr lang="en-GB" sz="1400" b="1" baseline="0" dirty="0">
                          <a:solidFill>
                            <a:schemeClr val="tx1"/>
                          </a:solidFill>
                        </a:rPr>
                        <a:t> </a:t>
                      </a:r>
                      <a:r>
                        <a:rPr lang="en-GB" sz="1400" b="1" baseline="0" dirty="0" err="1">
                          <a:solidFill>
                            <a:schemeClr val="tx1"/>
                          </a:solidFill>
                        </a:rPr>
                        <a:t>vị</a:t>
                      </a:r>
                      <a:r>
                        <a:rPr lang="en-GB" sz="1400" b="1" baseline="0" dirty="0">
                          <a:solidFill>
                            <a:schemeClr val="tx1"/>
                          </a:solidFill>
                        </a:rPr>
                        <a:t> </a:t>
                      </a:r>
                      <a:r>
                        <a:rPr lang="en-GB" sz="1400" b="1" baseline="0" dirty="0" err="1">
                          <a:solidFill>
                            <a:schemeClr val="tx1"/>
                          </a:solidFill>
                        </a:rPr>
                        <a:t>thời</a:t>
                      </a:r>
                      <a:r>
                        <a:rPr lang="en-GB" sz="1400" b="1" baseline="0" dirty="0">
                          <a:solidFill>
                            <a:schemeClr val="tx1"/>
                          </a:solidFill>
                        </a:rPr>
                        <a:t> </a:t>
                      </a:r>
                      <a:r>
                        <a:rPr lang="en-GB" sz="1400" b="1" baseline="0" dirty="0" err="1">
                          <a:solidFill>
                            <a:schemeClr val="tx1"/>
                          </a:solidFill>
                        </a:rPr>
                        <a:t>gian</a:t>
                      </a:r>
                      <a:r>
                        <a:rPr lang="en-GB" sz="1400" b="1" baseline="0" dirty="0">
                          <a:solidFill>
                            <a:schemeClr val="tx1"/>
                          </a:solidFill>
                        </a:rPr>
                        <a:t> </a:t>
                      </a:r>
                      <a:r>
                        <a:rPr lang="en-GB" sz="1400" b="1" baseline="0" dirty="0" err="1">
                          <a:solidFill>
                            <a:schemeClr val="tx1"/>
                          </a:solidFill>
                        </a:rPr>
                        <a:t>đáp</a:t>
                      </a:r>
                      <a:r>
                        <a:rPr lang="en-GB" sz="1400" b="1" baseline="0" dirty="0">
                          <a:solidFill>
                            <a:schemeClr val="tx1"/>
                          </a:solidFill>
                        </a:rPr>
                        <a:t> </a:t>
                      </a:r>
                      <a:r>
                        <a:rPr lang="en-GB" sz="1400" b="1" baseline="0" dirty="0" err="1">
                          <a:solidFill>
                            <a:schemeClr val="tx1"/>
                          </a:solidFill>
                        </a:rPr>
                        <a:t>ứng</a:t>
                      </a:r>
                      <a:r>
                        <a:rPr lang="en-GB" sz="1400" b="1" baseline="0" dirty="0">
                          <a:solidFill>
                            <a:schemeClr val="tx1"/>
                          </a:solidFill>
                        </a:rPr>
                        <a:t> (</a:t>
                      </a:r>
                      <a:r>
                        <a:rPr lang="en-GB" sz="1400" b="1" dirty="0" err="1">
                          <a:solidFill>
                            <a:schemeClr val="tx1"/>
                          </a:solidFill>
                        </a:rPr>
                        <a:t>DoR</a:t>
                      </a:r>
                      <a:r>
                        <a:rPr lang="en-GB" sz="1400" b="1" dirty="0">
                          <a:solidFill>
                            <a:schemeClr val="tx1"/>
                          </a:solidFill>
                        </a:rPr>
                        <a:t>), </a:t>
                      </a:r>
                      <a:r>
                        <a:rPr lang="en-GB" sz="1400" b="1" dirty="0" err="1">
                          <a:solidFill>
                            <a:schemeClr val="tx1"/>
                          </a:solidFill>
                        </a:rPr>
                        <a:t>tháng</a:t>
                      </a:r>
                      <a:r>
                        <a:rPr lang="en-GB" sz="1400" b="1" dirty="0">
                          <a:solidFill>
                            <a:schemeClr val="tx1"/>
                          </a:solidFill>
                        </a:rPr>
                        <a:t> (95% CI)</a:t>
                      </a:r>
                    </a:p>
                  </a:txBody>
                  <a:tcPr>
                    <a:lnR w="28575" cap="flat" cmpd="sng" algn="ctr">
                      <a:solidFill>
                        <a:schemeClr val="bg1">
                          <a:lumMod val="85000"/>
                        </a:schemeClr>
                      </a:solidFill>
                      <a:prstDash val="solid"/>
                      <a:round/>
                      <a:headEnd type="none" w="med" len="med"/>
                      <a:tailEnd type="none" w="med" len="med"/>
                    </a:lnR>
                    <a:lnB w="28575" cap="flat" cmpd="sng" algn="ctr">
                      <a:solidFill>
                        <a:schemeClr val="bg1">
                          <a:lumMod val="85000"/>
                        </a:schemeClr>
                      </a:solidFill>
                      <a:prstDash val="solid"/>
                      <a:round/>
                      <a:headEnd type="none" w="med" len="med"/>
                      <a:tailEnd type="none" w="med" len="med"/>
                    </a:lnB>
                    <a:noFill/>
                  </a:tcPr>
                </a:tc>
                <a:tc>
                  <a:txBody>
                    <a:bodyPr/>
                    <a:lstStyle/>
                    <a:p>
                      <a:pPr marL="0" algn="ctr" defTabSz="914400" rtl="0" eaLnBrk="1" latinLnBrk="0" hangingPunct="1"/>
                      <a:r>
                        <a:rPr lang="en-GB" sz="1400" kern="1200" dirty="0">
                          <a:solidFill>
                            <a:schemeClr val="tx1"/>
                          </a:solidFill>
                          <a:latin typeface="+mn-lt"/>
                          <a:ea typeface="+mn-ea"/>
                          <a:cs typeface="+mn-cs"/>
                        </a:rPr>
                        <a:t>10.1 </a:t>
                      </a:r>
                    </a:p>
                    <a:p>
                      <a:pPr marL="0" algn="ctr" defTabSz="914400" rtl="0" eaLnBrk="1" latinLnBrk="0" hangingPunct="1"/>
                      <a:r>
                        <a:rPr lang="en-GB" sz="1400" kern="1200" dirty="0">
                          <a:solidFill>
                            <a:schemeClr val="tx1"/>
                          </a:solidFill>
                          <a:latin typeface="+mn-lt"/>
                          <a:ea typeface="+mn-ea"/>
                          <a:cs typeface="+mn-cs"/>
                        </a:rPr>
                        <a:t>(7.8, 11.1)</a:t>
                      </a:r>
                    </a:p>
                  </a:txBody>
                  <a:tcP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B w="28575" cap="flat" cmpd="sng" algn="ctr">
                      <a:solidFill>
                        <a:schemeClr val="bg1">
                          <a:lumMod val="85000"/>
                        </a:schemeClr>
                      </a:solidFill>
                      <a:prstDash val="solid"/>
                      <a:round/>
                      <a:headEnd type="none" w="med" len="med"/>
                      <a:tailEnd type="none" w="med" len="med"/>
                    </a:lnB>
                    <a:noFill/>
                  </a:tcPr>
                </a:tc>
                <a:tc>
                  <a:txBody>
                    <a:bodyPr/>
                    <a:lstStyle/>
                    <a:p>
                      <a:pPr marL="0" algn="ctr" defTabSz="914400" rtl="0" eaLnBrk="1" latinLnBrk="0" hangingPunct="1"/>
                      <a:r>
                        <a:rPr lang="en-GB" sz="1400" kern="1200" dirty="0">
                          <a:solidFill>
                            <a:schemeClr val="tx1"/>
                          </a:solidFill>
                          <a:latin typeface="+mn-lt"/>
                          <a:ea typeface="+mn-ea"/>
                          <a:cs typeface="+mn-cs"/>
                        </a:rPr>
                        <a:t>8.4 </a:t>
                      </a:r>
                    </a:p>
                    <a:p>
                      <a:pPr marL="0" algn="ctr" defTabSz="914400" rtl="0" eaLnBrk="1" latinLnBrk="0" hangingPunct="1"/>
                      <a:r>
                        <a:rPr lang="en-GB" sz="1400" kern="1200" dirty="0">
                          <a:solidFill>
                            <a:schemeClr val="tx1"/>
                          </a:solidFill>
                          <a:latin typeface="+mn-lt"/>
                          <a:ea typeface="+mn-ea"/>
                          <a:cs typeface="+mn-cs"/>
                        </a:rPr>
                        <a:t>(7.4 – 10.9)</a:t>
                      </a:r>
                    </a:p>
                  </a:txBody>
                  <a:tcPr>
                    <a:lnL w="28575" cap="flat" cmpd="sng" algn="ctr">
                      <a:solidFill>
                        <a:schemeClr val="bg1">
                          <a:lumMod val="85000"/>
                        </a:schemeClr>
                      </a:solidFill>
                      <a:prstDash val="solid"/>
                      <a:round/>
                      <a:headEnd type="none" w="med" len="med"/>
                      <a:tailEnd type="none" w="med" len="med"/>
                    </a:lnL>
                    <a:lnB w="2857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1"/>
                  </a:ext>
                </a:extLst>
              </a:tr>
              <a:tr h="0">
                <a:tc>
                  <a:txBody>
                    <a:bodyPr/>
                    <a:lstStyle/>
                    <a:p>
                      <a:r>
                        <a:rPr lang="de-DE" sz="1400" b="1" dirty="0">
                          <a:solidFill>
                            <a:schemeClr val="tx1"/>
                          </a:solidFill>
                        </a:rPr>
                        <a:t>Tỉ</a:t>
                      </a:r>
                      <a:r>
                        <a:rPr lang="de-DE" sz="1400" b="1" baseline="0" dirty="0">
                          <a:solidFill>
                            <a:schemeClr val="tx1"/>
                          </a:solidFill>
                        </a:rPr>
                        <a:t> lệ kiểm soát bệnh (N)</a:t>
                      </a:r>
                      <a:endParaRPr lang="en-GB" sz="1400" b="1" dirty="0">
                        <a:solidFill>
                          <a:schemeClr val="tx1"/>
                        </a:solidFill>
                      </a:endParaRPr>
                    </a:p>
                  </a:txBody>
                  <a:tcPr>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noFill/>
                  </a:tcPr>
                </a:tc>
                <a:tc>
                  <a:txBody>
                    <a:bodyPr/>
                    <a:lstStyle/>
                    <a:p>
                      <a:pPr marL="0" algn="ctr" defTabSz="914400" rtl="0" eaLnBrk="1" latinLnBrk="0" hangingPunct="1"/>
                      <a:r>
                        <a:rPr lang="de-DE" sz="1400" kern="1200" dirty="0">
                          <a:solidFill>
                            <a:schemeClr val="tx1"/>
                          </a:solidFill>
                          <a:latin typeface="+mn-lt"/>
                          <a:ea typeface="+mn-ea"/>
                          <a:cs typeface="+mn-cs"/>
                        </a:rPr>
                        <a:t>91.3% (146)</a:t>
                      </a:r>
                      <a:endParaRPr lang="en-GB" sz="1400" kern="1200" dirty="0">
                        <a:solidFill>
                          <a:schemeClr val="tx1"/>
                        </a:solidFill>
                        <a:latin typeface="+mn-lt"/>
                        <a:ea typeface="+mn-ea"/>
                        <a:cs typeface="+mn-cs"/>
                      </a:endParaRPr>
                    </a:p>
                  </a:txBody>
                  <a:tcP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noFill/>
                  </a:tcPr>
                </a:tc>
                <a:tc>
                  <a:txBody>
                    <a:bodyPr/>
                    <a:lstStyle/>
                    <a:p>
                      <a:pPr marL="0" algn="ctr" defTabSz="914400" rtl="0" eaLnBrk="1" latinLnBrk="0" hangingPunct="1"/>
                      <a:r>
                        <a:rPr lang="de-DE" sz="1400" kern="1200" dirty="0">
                          <a:solidFill>
                            <a:schemeClr val="tx1"/>
                          </a:solidFill>
                          <a:latin typeface="+mn-lt"/>
                          <a:ea typeface="+mn-ea"/>
                          <a:cs typeface="+mn-cs"/>
                        </a:rPr>
                        <a:t>87.4% (139)</a:t>
                      </a:r>
                      <a:endParaRPr lang="en-GB" sz="1400" kern="1200" dirty="0">
                        <a:solidFill>
                          <a:schemeClr val="tx1"/>
                        </a:solidFill>
                        <a:latin typeface="+mn-lt"/>
                        <a:ea typeface="+mn-ea"/>
                        <a:cs typeface="+mn-cs"/>
                      </a:endParaRPr>
                    </a:p>
                  </a:txBody>
                  <a:tcPr>
                    <a:lnL w="28575" cap="flat" cmpd="sng" algn="ctr">
                      <a:solidFill>
                        <a:schemeClr val="bg1">
                          <a:lumMod val="85000"/>
                        </a:schemeClr>
                      </a:solidFill>
                      <a:prstDash val="solid"/>
                      <a:round/>
                      <a:headEnd type="none" w="med" len="med"/>
                      <a:tailEnd type="none" w="med" len="med"/>
                    </a:lnL>
                    <a:lnT w="28575" cap="flat" cmpd="sng" algn="ctr">
                      <a:solidFill>
                        <a:schemeClr val="bg1">
                          <a:lumMod val="85000"/>
                        </a:schemeClr>
                      </a:solidFill>
                      <a:prstDash val="solid"/>
                      <a:round/>
                      <a:headEnd type="none" w="med" len="med"/>
                      <a:tailEnd type="none" w="med" len="med"/>
                    </a:lnT>
                    <a:noFill/>
                  </a:tcPr>
                </a:tc>
                <a:extLst>
                  <a:ext uri="{0D108BD9-81ED-4DB2-BD59-A6C34878D82A}">
                    <a16:rowId xmlns:a16="http://schemas.microsoft.com/office/drawing/2014/main" val="10002"/>
                  </a:ext>
                </a:extLst>
              </a:tr>
            </a:tbl>
          </a:graphicData>
        </a:graphic>
      </p:graphicFrame>
      <p:sp>
        <p:nvSpPr>
          <p:cNvPr id="14" name="Round Same Side Corner Rectangle 13"/>
          <p:cNvSpPr/>
          <p:nvPr/>
        </p:nvSpPr>
        <p:spPr>
          <a:xfrm rot="10800000">
            <a:off x="3046346" y="4996871"/>
            <a:ext cx="5881874" cy="1208968"/>
          </a:xfrm>
          <a:prstGeom prst="round2SameRect">
            <a:avLst>
              <a:gd name="adj1" fmla="val 4940"/>
              <a:gd name="adj2" fmla="val 0"/>
            </a:avLst>
          </a:prstGeom>
          <a:no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 name="TextBox 4"/>
          <p:cNvSpPr txBox="1"/>
          <p:nvPr/>
        </p:nvSpPr>
        <p:spPr>
          <a:xfrm>
            <a:off x="7877534" y="1570304"/>
            <a:ext cx="2514600" cy="646331"/>
          </a:xfrm>
          <a:prstGeom prst="rect">
            <a:avLst/>
          </a:prstGeom>
          <a:noFill/>
        </p:spPr>
        <p:txBody>
          <a:bodyPr wrap="square" rtlCol="0">
            <a:spAutoFit/>
          </a:bodyPr>
          <a:lstStyle/>
          <a:p>
            <a:endParaRPr lang="de-DE" b="1" dirty="0"/>
          </a:p>
          <a:p>
            <a:pPr algn="ctr"/>
            <a:r>
              <a:rPr lang="de-DE" b="1" i="1" dirty="0"/>
              <a:t>P</a:t>
            </a:r>
            <a:r>
              <a:rPr lang="de-DE" b="1" dirty="0"/>
              <a:t> = 0.0083</a:t>
            </a:r>
            <a:endParaRPr lang="en-GB" dirty="0"/>
          </a:p>
        </p:txBody>
      </p:sp>
      <p:graphicFrame>
        <p:nvGraphicFramePr>
          <p:cNvPr id="3" name="Chart 2"/>
          <p:cNvGraphicFramePr/>
          <p:nvPr/>
        </p:nvGraphicFramePr>
        <p:xfrm>
          <a:off x="2738333" y="1292649"/>
          <a:ext cx="5700529" cy="3760351"/>
        </p:xfrm>
        <a:graphic>
          <a:graphicData uri="http://schemas.openxmlformats.org/drawingml/2006/chart">
            <c:chart xmlns:c="http://schemas.openxmlformats.org/drawingml/2006/chart" xmlns:r="http://schemas.openxmlformats.org/officeDocument/2006/relationships" r:id="rId3"/>
          </a:graphicData>
        </a:graphic>
      </p:graphicFrame>
      <p:sp>
        <p:nvSpPr>
          <p:cNvPr id="17" name="Rounded Rectangle 16"/>
          <p:cNvSpPr/>
          <p:nvPr/>
        </p:nvSpPr>
        <p:spPr>
          <a:xfrm>
            <a:off x="4478400" y="1347768"/>
            <a:ext cx="783823" cy="402908"/>
          </a:xfrm>
          <a:prstGeom prst="roundRect">
            <a:avLst/>
          </a:prstGeom>
          <a:solidFill>
            <a:schemeClr val="bg1"/>
          </a:solidFill>
          <a:ln w="28575" cap="rnd">
            <a:solidFill>
              <a:srgbClr val="0070C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b="1" dirty="0">
                <a:solidFill>
                  <a:schemeClr val="tx1"/>
                </a:solidFill>
              </a:rPr>
              <a:t>70%</a:t>
            </a:r>
            <a:endParaRPr lang="en-GB" b="1" dirty="0">
              <a:solidFill>
                <a:schemeClr val="tx1"/>
              </a:solidFill>
            </a:endParaRPr>
          </a:p>
        </p:txBody>
      </p:sp>
      <p:sp>
        <p:nvSpPr>
          <p:cNvPr id="18" name="Rounded Rectangle 17"/>
          <p:cNvSpPr/>
          <p:nvPr/>
        </p:nvSpPr>
        <p:spPr>
          <a:xfrm>
            <a:off x="6742577" y="1804968"/>
            <a:ext cx="783823" cy="402908"/>
          </a:xfrm>
          <a:prstGeom prst="roundRect">
            <a:avLst/>
          </a:prstGeom>
          <a:solidFill>
            <a:schemeClr val="bg1"/>
          </a:solidFill>
          <a:ln w="28575" cap="rnd">
            <a:solidFill>
              <a:schemeClr val="tx2">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b="1" dirty="0">
                <a:solidFill>
                  <a:schemeClr val="tx1"/>
                </a:solidFill>
              </a:rPr>
              <a:t>56%</a:t>
            </a:r>
            <a:endParaRPr lang="en-GB" b="1" dirty="0">
              <a:solidFill>
                <a:schemeClr val="tx1"/>
              </a:solidFill>
            </a:endParaRPr>
          </a:p>
        </p:txBody>
      </p:sp>
      <p:sp>
        <p:nvSpPr>
          <p:cNvPr id="20" name="TextBox 19"/>
          <p:cNvSpPr txBox="1"/>
          <p:nvPr/>
        </p:nvSpPr>
        <p:spPr>
          <a:xfrm>
            <a:off x="3674332" y="6485560"/>
            <a:ext cx="2781531" cy="246221"/>
          </a:xfrm>
          <a:prstGeom prst="rect">
            <a:avLst/>
          </a:prstGeom>
          <a:noFill/>
        </p:spPr>
        <p:txBody>
          <a:bodyPr wrap="none" rtlCol="0">
            <a:spAutoFit/>
          </a:bodyPr>
          <a:lstStyle/>
          <a:p>
            <a:r>
              <a:rPr lang="es-ES" sz="1000" dirty="0">
                <a:solidFill>
                  <a:prstClr val="black"/>
                </a:solidFill>
              </a:rPr>
              <a:t>Park K et al. </a:t>
            </a:r>
            <a:r>
              <a:rPr lang="es-ES" sz="1000" i="1" dirty="0" err="1">
                <a:solidFill>
                  <a:prstClr val="black"/>
                </a:solidFill>
              </a:rPr>
              <a:t>Lancet</a:t>
            </a:r>
            <a:r>
              <a:rPr lang="es-ES" sz="1000" i="1" dirty="0">
                <a:solidFill>
                  <a:prstClr val="black"/>
                </a:solidFill>
              </a:rPr>
              <a:t> </a:t>
            </a:r>
            <a:r>
              <a:rPr lang="es-ES" sz="1000" i="1" dirty="0" err="1">
                <a:solidFill>
                  <a:prstClr val="black"/>
                </a:solidFill>
              </a:rPr>
              <a:t>Oncol</a:t>
            </a:r>
            <a:r>
              <a:rPr lang="es-ES" sz="1000" dirty="0">
                <a:solidFill>
                  <a:prstClr val="black"/>
                </a:solidFill>
              </a:rPr>
              <a:t>.</a:t>
            </a:r>
            <a:r>
              <a:rPr lang="en-US" sz="1000" dirty="0">
                <a:solidFill>
                  <a:prstClr val="black"/>
                </a:solidFill>
              </a:rPr>
              <a:t> 2016;17(5):577-89</a:t>
            </a:r>
            <a:endParaRPr lang="es-ES" sz="1000" dirty="0">
              <a:solidFill>
                <a:prstClr val="black"/>
              </a:solidFill>
            </a:endParaRPr>
          </a:p>
        </p:txBody>
      </p:sp>
      <p:sp>
        <p:nvSpPr>
          <p:cNvPr id="12" name="Title 1"/>
          <p:cNvSpPr>
            <a:spLocks noGrp="1"/>
          </p:cNvSpPr>
          <p:nvPr>
            <p:ph type="title"/>
          </p:nvPr>
        </p:nvSpPr>
        <p:spPr>
          <a:xfrm>
            <a:off x="1474695" y="51703"/>
            <a:ext cx="9230833" cy="923695"/>
          </a:xfrm>
        </p:spPr>
        <p:txBody>
          <a:bodyPr>
            <a:noAutofit/>
          </a:bodyPr>
          <a:lstStyle/>
          <a:p>
            <a:pPr algn="ctr">
              <a:lnSpc>
                <a:spcPct val="100000"/>
              </a:lnSpc>
            </a:pPr>
            <a:r>
              <a:rPr lang="de-DE" sz="2800" dirty="0"/>
              <a:t>LUX-Lung 7</a:t>
            </a:r>
            <a:br>
              <a:rPr lang="de-DE" sz="2800" b="1" dirty="0">
                <a:solidFill>
                  <a:schemeClr val="tx1"/>
                </a:solidFill>
              </a:rPr>
            </a:br>
            <a:r>
              <a:rPr lang="en-GB" sz="2800" dirty="0">
                <a:solidFill>
                  <a:schemeClr val="accent1"/>
                </a:solidFill>
              </a:rPr>
              <a:t>Afatinib</a:t>
            </a:r>
            <a:r>
              <a:rPr lang="de-DE" sz="2800" dirty="0">
                <a:solidFill>
                  <a:schemeClr val="accent1"/>
                </a:solidFill>
              </a:rPr>
              <a:t> cải thiện tỉ lệ đáp ứng so với gefitinib </a:t>
            </a:r>
          </a:p>
        </p:txBody>
      </p:sp>
    </p:spTree>
    <p:extLst>
      <p:ext uri="{BB962C8B-B14F-4D97-AF65-F5344CB8AC3E}">
        <p14:creationId xmlns:p14="http://schemas.microsoft.com/office/powerpoint/2010/main" val="4230453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 name="Round Same Side Corner Rectangle 247"/>
          <p:cNvSpPr/>
          <p:nvPr/>
        </p:nvSpPr>
        <p:spPr>
          <a:xfrm>
            <a:off x="6569121" y="1328541"/>
            <a:ext cx="3228195" cy="292026"/>
          </a:xfrm>
          <a:prstGeom prst="round2SameRect">
            <a:avLst>
              <a:gd name="adj1" fmla="val 24707"/>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prstClr val="white"/>
              </a:solidFill>
            </a:endParaRPr>
          </a:p>
        </p:txBody>
      </p:sp>
      <p:graphicFrame>
        <p:nvGraphicFramePr>
          <p:cNvPr id="249" name="Table 248"/>
          <p:cNvGraphicFramePr>
            <a:graphicFrameLocks noGrp="1"/>
          </p:cNvGraphicFramePr>
          <p:nvPr/>
        </p:nvGraphicFramePr>
        <p:xfrm>
          <a:off x="6578882" y="1324511"/>
          <a:ext cx="3218428" cy="1082040"/>
        </p:xfrm>
        <a:graphic>
          <a:graphicData uri="http://schemas.openxmlformats.org/drawingml/2006/table">
            <a:tbl>
              <a:tblPr firstRow="1" bandRow="1">
                <a:tableStyleId>{5C22544A-7EE6-4342-B048-85BDC9FD1C3A}</a:tableStyleId>
              </a:tblPr>
              <a:tblGrid>
                <a:gridCol w="1343541">
                  <a:extLst>
                    <a:ext uri="{9D8B030D-6E8A-4147-A177-3AD203B41FA5}">
                      <a16:colId xmlns:a16="http://schemas.microsoft.com/office/drawing/2014/main" val="20000"/>
                    </a:ext>
                  </a:extLst>
                </a:gridCol>
                <a:gridCol w="917065">
                  <a:extLst>
                    <a:ext uri="{9D8B030D-6E8A-4147-A177-3AD203B41FA5}">
                      <a16:colId xmlns:a16="http://schemas.microsoft.com/office/drawing/2014/main" val="20001"/>
                    </a:ext>
                  </a:extLst>
                </a:gridCol>
                <a:gridCol w="957822">
                  <a:extLst>
                    <a:ext uri="{9D8B030D-6E8A-4147-A177-3AD203B41FA5}">
                      <a16:colId xmlns:a16="http://schemas.microsoft.com/office/drawing/2014/main" val="20002"/>
                    </a:ext>
                  </a:extLst>
                </a:gridCol>
              </a:tblGrid>
              <a:tr h="274320">
                <a:tc>
                  <a:txBody>
                    <a:bodyPr/>
                    <a:lstStyle/>
                    <a:p>
                      <a:endParaRPr lang="de-DE" sz="1400" dirty="0">
                        <a:solidFill>
                          <a:schemeClr val="tx1"/>
                        </a:solidFill>
                      </a:endParaRPr>
                    </a:p>
                  </a:txBody>
                  <a:tcPr anchor="ctr">
                    <a:lnL w="12700" cmpd="sng">
                      <a:noFill/>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r>
                        <a:rPr lang="de-DE" sz="1400" dirty="0">
                          <a:solidFill>
                            <a:schemeClr val="bg1"/>
                          </a:solidFill>
                        </a:rPr>
                        <a:t>Afatinib</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marL="0" algn="ctr" defTabSz="457200" rtl="0" eaLnBrk="1" latinLnBrk="0" hangingPunct="1"/>
                      <a:r>
                        <a:rPr lang="de-DE" sz="1400" b="1" kern="1200" dirty="0" err="1">
                          <a:solidFill>
                            <a:schemeClr val="bg1"/>
                          </a:solidFill>
                          <a:latin typeface="+mn-lt"/>
                          <a:ea typeface="+mn-ea"/>
                          <a:cs typeface="+mn-cs"/>
                        </a:rPr>
                        <a:t>Gefitinib</a:t>
                      </a:r>
                      <a:endParaRPr lang="de-DE" sz="1400" b="1" kern="1200" dirty="0">
                        <a:solidFill>
                          <a:schemeClr val="bg1"/>
                        </a:solidFill>
                        <a:latin typeface="+mn-lt"/>
                        <a:ea typeface="+mn-ea"/>
                        <a:cs typeface="+mn-cs"/>
                      </a:endParaRPr>
                    </a:p>
                  </a:txBody>
                  <a:tcPr anchor="ctr">
                    <a:lnL w="1270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0872">
                <a:tc>
                  <a:txBody>
                    <a:bodyPr/>
                    <a:lstStyle/>
                    <a:p>
                      <a:r>
                        <a:rPr lang="de-DE" sz="1100" b="1" dirty="0">
                          <a:solidFill>
                            <a:schemeClr val="tx1"/>
                          </a:solidFill>
                        </a:rPr>
                        <a:t>Trung</a:t>
                      </a:r>
                      <a:r>
                        <a:rPr lang="de-DE" sz="1100" b="1" baseline="0" dirty="0">
                          <a:solidFill>
                            <a:schemeClr val="tx1"/>
                          </a:solidFill>
                        </a:rPr>
                        <a:t> vị</a:t>
                      </a:r>
                      <a:r>
                        <a:rPr lang="de-DE" sz="1100" b="1" dirty="0">
                          <a:solidFill>
                            <a:schemeClr val="tx1"/>
                          </a:solidFill>
                        </a:rPr>
                        <a:t>, tháng</a:t>
                      </a:r>
                    </a:p>
                  </a:txBody>
                  <a:tcPr anchor="ctr">
                    <a:lnL w="12700" cmpd="sng">
                      <a:noFill/>
                    </a:lnL>
                    <a:lnR w="12700" cap="flat" cmpd="sng" algn="ctr">
                      <a:solidFill>
                        <a:schemeClr val="bg1">
                          <a:lumMod val="50000"/>
                        </a:schemeClr>
                      </a:solidFill>
                      <a:prstDash val="solid"/>
                      <a:round/>
                      <a:headEnd type="none" w="med" len="med"/>
                      <a:tailEnd type="none" w="med" len="med"/>
                    </a:lnR>
                    <a:lnT w="38100" cmpd="sng">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100" b="1" dirty="0">
                          <a:solidFill>
                            <a:schemeClr val="tx1"/>
                          </a:solidFill>
                        </a:rPr>
                        <a:t>11.0</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mpd="sng">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100" b="1" dirty="0">
                          <a:solidFill>
                            <a:schemeClr val="tx1"/>
                          </a:solidFill>
                        </a:rPr>
                        <a:t>10.9</a:t>
                      </a:r>
                    </a:p>
                  </a:txBody>
                  <a:tcPr anchor="ctr">
                    <a:lnL w="12700" cap="flat" cmpd="sng" algn="ctr">
                      <a:solidFill>
                        <a:schemeClr val="bg1">
                          <a:lumMod val="50000"/>
                        </a:schemeClr>
                      </a:solidFill>
                      <a:prstDash val="solid"/>
                      <a:round/>
                      <a:headEnd type="none" w="med" len="med"/>
                      <a:tailEnd type="none" w="med" len="med"/>
                    </a:lnL>
                    <a:lnR w="12700" cmpd="sng">
                      <a:noFill/>
                    </a:lnR>
                    <a:lnT w="38100" cmpd="sng">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6592">
                <a:tc>
                  <a:txBody>
                    <a:bodyPr/>
                    <a:lstStyle/>
                    <a:p>
                      <a:r>
                        <a:rPr lang="de-DE" sz="1400" b="1" dirty="0">
                          <a:solidFill>
                            <a:schemeClr val="tx1"/>
                          </a:solidFill>
                        </a:rPr>
                        <a:t>HR</a:t>
                      </a:r>
                      <a:r>
                        <a:rPr lang="de-DE" sz="1400" b="0" dirty="0">
                          <a:solidFill>
                            <a:schemeClr val="tx1"/>
                          </a:solidFill>
                        </a:rPr>
                        <a:t> (95% CI)</a:t>
                      </a:r>
                    </a:p>
                    <a:p>
                      <a:r>
                        <a:rPr lang="de-DE" sz="1400" b="1" i="1" dirty="0">
                          <a:solidFill>
                            <a:schemeClr val="tx1"/>
                          </a:solidFill>
                        </a:rPr>
                        <a:t>Giá</a:t>
                      </a:r>
                      <a:r>
                        <a:rPr lang="de-DE" sz="1400" b="1" i="1" baseline="0" dirty="0">
                          <a:solidFill>
                            <a:schemeClr val="tx1"/>
                          </a:solidFill>
                        </a:rPr>
                        <a:t> trị p</a:t>
                      </a:r>
                      <a:endParaRPr lang="de-DE" sz="1400" b="1" dirty="0">
                        <a:solidFill>
                          <a:schemeClr val="tx1"/>
                        </a:solidFill>
                      </a:endParaRPr>
                    </a:p>
                  </a:txBody>
                  <a:tcPr anchor="ctr">
                    <a:lnL w="12700" cmpd="sng">
                      <a:noFill/>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gridSpan="2">
                  <a:txBody>
                    <a:bodyPr/>
                    <a:lstStyle/>
                    <a:p>
                      <a:pPr algn="ctr"/>
                      <a:r>
                        <a:rPr lang="de-DE" sz="1400" b="1" dirty="0">
                          <a:solidFill>
                            <a:schemeClr val="tx1"/>
                          </a:solidFill>
                        </a:rPr>
                        <a:t>0.73</a:t>
                      </a:r>
                      <a:r>
                        <a:rPr lang="de-DE" sz="1400" b="0" baseline="0" dirty="0">
                          <a:solidFill>
                            <a:schemeClr val="tx1"/>
                          </a:solidFill>
                        </a:rPr>
                        <a:t> </a:t>
                      </a:r>
                      <a:r>
                        <a:rPr lang="de-DE" sz="1400" baseline="0" dirty="0">
                          <a:solidFill>
                            <a:schemeClr val="tx1"/>
                          </a:solidFill>
                        </a:rPr>
                        <a:t>(</a:t>
                      </a:r>
                      <a:r>
                        <a:rPr lang="de-DE" sz="1400" dirty="0">
                          <a:solidFill>
                            <a:schemeClr val="tx1"/>
                          </a:solidFill>
                        </a:rPr>
                        <a:t>0.57-0.95)</a:t>
                      </a:r>
                    </a:p>
                    <a:p>
                      <a:pPr algn="ctr"/>
                      <a:r>
                        <a:rPr lang="de-DE" sz="1400" b="1" dirty="0">
                          <a:solidFill>
                            <a:schemeClr val="tx1"/>
                          </a:solidFill>
                        </a:rPr>
                        <a:t>0.0165</a:t>
                      </a:r>
                    </a:p>
                  </a:txBody>
                  <a:tcPr anchor="ctr">
                    <a:lnL w="12700" cap="flat" cmpd="sng" algn="ctr">
                      <a:solidFill>
                        <a:schemeClr val="bg1">
                          <a:lumMod val="50000"/>
                        </a:schemeClr>
                      </a:solidFill>
                      <a:prstDash val="solid"/>
                      <a:round/>
                      <a:headEnd type="none" w="med" len="med"/>
                      <a:tailEnd type="none" w="med" len="med"/>
                    </a:lnL>
                    <a:lnR w="12700" cmpd="sng">
                      <a:noFill/>
                    </a:lnR>
                    <a:lnT w="12700" cap="flat" cmpd="sng" algn="ctr">
                      <a:solidFill>
                        <a:schemeClr val="bg1">
                          <a:lumMod val="5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ctr"/>
                      <a:endParaRPr lang="de-DE" sz="1100" dirty="0"/>
                    </a:p>
                  </a:txBody>
                  <a:tcPr/>
                </a:tc>
                <a:extLst>
                  <a:ext uri="{0D108BD9-81ED-4DB2-BD59-A6C34878D82A}">
                    <a16:rowId xmlns:a16="http://schemas.microsoft.com/office/drawing/2014/main" val="10002"/>
                  </a:ext>
                </a:extLst>
              </a:tr>
            </a:tbl>
          </a:graphicData>
        </a:graphic>
      </p:graphicFrame>
      <p:sp>
        <p:nvSpPr>
          <p:cNvPr id="270" name="Round Same Side Corner Rectangle 269"/>
          <p:cNvSpPr/>
          <p:nvPr/>
        </p:nvSpPr>
        <p:spPr>
          <a:xfrm>
            <a:off x="2198717" y="978351"/>
            <a:ext cx="7847856" cy="291690"/>
          </a:xfrm>
          <a:prstGeom prst="round2SameRect">
            <a:avLst>
              <a:gd name="adj1" fmla="val 24707"/>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2" name="Freeform 251"/>
          <p:cNvSpPr/>
          <p:nvPr/>
        </p:nvSpPr>
        <p:spPr>
          <a:xfrm>
            <a:off x="3610527" y="1378264"/>
            <a:ext cx="5168654" cy="3617915"/>
          </a:xfrm>
          <a:custGeom>
            <a:avLst/>
            <a:gdLst>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2891481 w 5168654"/>
              <a:gd name="connsiteY91" fmla="*/ 2082996 h 2436046"/>
              <a:gd name="connsiteX92" fmla="*/ 2905603 w 5168654"/>
              <a:gd name="connsiteY92" fmla="*/ 2086526 h 2436046"/>
              <a:gd name="connsiteX93" fmla="*/ 2955030 w 5168654"/>
              <a:gd name="connsiteY93" fmla="*/ 2090057 h 2436046"/>
              <a:gd name="connsiteX94" fmla="*/ 3071536 w 5168654"/>
              <a:gd name="connsiteY94" fmla="*/ 2093587 h 2436046"/>
              <a:gd name="connsiteX95" fmla="*/ 3216287 w 5168654"/>
              <a:gd name="connsiteY95" fmla="*/ 2093587 h 2436046"/>
              <a:gd name="connsiteX96" fmla="*/ 3216287 w 5168654"/>
              <a:gd name="connsiteY96" fmla="*/ 2107709 h 2436046"/>
              <a:gd name="connsiteX97" fmla="*/ 3230409 w 5168654"/>
              <a:gd name="connsiteY97" fmla="*/ 2121831 h 2436046"/>
              <a:gd name="connsiteX98" fmla="*/ 3230409 w 5168654"/>
              <a:gd name="connsiteY98" fmla="*/ 2181850 h 2436046"/>
              <a:gd name="connsiteX99" fmla="*/ 3438709 w 5168654"/>
              <a:gd name="connsiteY99" fmla="*/ 2181850 h 2436046"/>
              <a:gd name="connsiteX100" fmla="*/ 3438709 w 5168654"/>
              <a:gd name="connsiteY100" fmla="*/ 2199502 h 2436046"/>
              <a:gd name="connsiteX101" fmla="*/ 3565807 w 5168654"/>
              <a:gd name="connsiteY101" fmla="*/ 2199502 h 2436046"/>
              <a:gd name="connsiteX102" fmla="*/ 3565807 w 5168654"/>
              <a:gd name="connsiteY102" fmla="*/ 2227746 h 2436046"/>
              <a:gd name="connsiteX103" fmla="*/ 3618764 w 5168654"/>
              <a:gd name="connsiteY103" fmla="*/ 2227746 h 2436046"/>
              <a:gd name="connsiteX104" fmla="*/ 3618764 w 5168654"/>
              <a:gd name="connsiteY104" fmla="*/ 2252460 h 2436046"/>
              <a:gd name="connsiteX105" fmla="*/ 3890613 w 5168654"/>
              <a:gd name="connsiteY105" fmla="*/ 2252460 h 2436046"/>
              <a:gd name="connsiteX106" fmla="*/ 3890613 w 5168654"/>
              <a:gd name="connsiteY106" fmla="*/ 2287765 h 2436046"/>
              <a:gd name="connsiteX107" fmla="*/ 3975345 w 5168654"/>
              <a:gd name="connsiteY107" fmla="*/ 2287765 h 2436046"/>
              <a:gd name="connsiteX108" fmla="*/ 3975345 w 5168654"/>
              <a:gd name="connsiteY108" fmla="*/ 2316009 h 2436046"/>
              <a:gd name="connsiteX109" fmla="*/ 4007119 w 5168654"/>
              <a:gd name="connsiteY109" fmla="*/ 2316009 h 2436046"/>
              <a:gd name="connsiteX110" fmla="*/ 4007119 w 5168654"/>
              <a:gd name="connsiteY110" fmla="*/ 2368967 h 2436046"/>
              <a:gd name="connsiteX111" fmla="*/ 4614366 w 5168654"/>
              <a:gd name="connsiteY111" fmla="*/ 2368967 h 2436046"/>
              <a:gd name="connsiteX112" fmla="*/ 4614366 w 5168654"/>
              <a:gd name="connsiteY112" fmla="*/ 2436046 h 2436046"/>
              <a:gd name="connsiteX113" fmla="*/ 5168654 w 5168654"/>
              <a:gd name="connsiteY113"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2891481 w 5168654"/>
              <a:gd name="connsiteY91" fmla="*/ 2082996 h 2436046"/>
              <a:gd name="connsiteX92" fmla="*/ 2905603 w 5168654"/>
              <a:gd name="connsiteY92" fmla="*/ 2086526 h 2436046"/>
              <a:gd name="connsiteX93" fmla="*/ 2955030 w 5168654"/>
              <a:gd name="connsiteY93" fmla="*/ 2090057 h 2436046"/>
              <a:gd name="connsiteX94" fmla="*/ 3216287 w 5168654"/>
              <a:gd name="connsiteY94" fmla="*/ 2093587 h 2436046"/>
              <a:gd name="connsiteX95" fmla="*/ 3216287 w 5168654"/>
              <a:gd name="connsiteY95" fmla="*/ 2107709 h 2436046"/>
              <a:gd name="connsiteX96" fmla="*/ 3230409 w 5168654"/>
              <a:gd name="connsiteY96" fmla="*/ 2121831 h 2436046"/>
              <a:gd name="connsiteX97" fmla="*/ 3230409 w 5168654"/>
              <a:gd name="connsiteY97" fmla="*/ 2181850 h 2436046"/>
              <a:gd name="connsiteX98" fmla="*/ 3438709 w 5168654"/>
              <a:gd name="connsiteY98" fmla="*/ 2181850 h 2436046"/>
              <a:gd name="connsiteX99" fmla="*/ 3438709 w 5168654"/>
              <a:gd name="connsiteY99" fmla="*/ 2199502 h 2436046"/>
              <a:gd name="connsiteX100" fmla="*/ 3565807 w 5168654"/>
              <a:gd name="connsiteY100" fmla="*/ 2199502 h 2436046"/>
              <a:gd name="connsiteX101" fmla="*/ 3565807 w 5168654"/>
              <a:gd name="connsiteY101" fmla="*/ 2227746 h 2436046"/>
              <a:gd name="connsiteX102" fmla="*/ 3618764 w 5168654"/>
              <a:gd name="connsiteY102" fmla="*/ 2227746 h 2436046"/>
              <a:gd name="connsiteX103" fmla="*/ 3618764 w 5168654"/>
              <a:gd name="connsiteY103" fmla="*/ 2252460 h 2436046"/>
              <a:gd name="connsiteX104" fmla="*/ 3890613 w 5168654"/>
              <a:gd name="connsiteY104" fmla="*/ 2252460 h 2436046"/>
              <a:gd name="connsiteX105" fmla="*/ 3890613 w 5168654"/>
              <a:gd name="connsiteY105" fmla="*/ 2287765 h 2436046"/>
              <a:gd name="connsiteX106" fmla="*/ 3975345 w 5168654"/>
              <a:gd name="connsiteY106" fmla="*/ 2287765 h 2436046"/>
              <a:gd name="connsiteX107" fmla="*/ 3975345 w 5168654"/>
              <a:gd name="connsiteY107" fmla="*/ 2316009 h 2436046"/>
              <a:gd name="connsiteX108" fmla="*/ 4007119 w 5168654"/>
              <a:gd name="connsiteY108" fmla="*/ 2316009 h 2436046"/>
              <a:gd name="connsiteX109" fmla="*/ 4007119 w 5168654"/>
              <a:gd name="connsiteY109" fmla="*/ 2368967 h 2436046"/>
              <a:gd name="connsiteX110" fmla="*/ 4614366 w 5168654"/>
              <a:gd name="connsiteY110" fmla="*/ 2368967 h 2436046"/>
              <a:gd name="connsiteX111" fmla="*/ 4614366 w 5168654"/>
              <a:gd name="connsiteY111" fmla="*/ 2436046 h 2436046"/>
              <a:gd name="connsiteX112" fmla="*/ 5168654 w 5168654"/>
              <a:gd name="connsiteY112"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2891481 w 5168654"/>
              <a:gd name="connsiteY91" fmla="*/ 2082996 h 2436046"/>
              <a:gd name="connsiteX92" fmla="*/ 2905603 w 5168654"/>
              <a:gd name="connsiteY92" fmla="*/ 2086526 h 2436046"/>
              <a:gd name="connsiteX93" fmla="*/ 2955030 w 5168654"/>
              <a:gd name="connsiteY93" fmla="*/ 2090057 h 2436046"/>
              <a:gd name="connsiteX94" fmla="*/ 3216287 w 5168654"/>
              <a:gd name="connsiteY94" fmla="*/ 2079465 h 2436046"/>
              <a:gd name="connsiteX95" fmla="*/ 3216287 w 5168654"/>
              <a:gd name="connsiteY95" fmla="*/ 2107709 h 2436046"/>
              <a:gd name="connsiteX96" fmla="*/ 3230409 w 5168654"/>
              <a:gd name="connsiteY96" fmla="*/ 2121831 h 2436046"/>
              <a:gd name="connsiteX97" fmla="*/ 3230409 w 5168654"/>
              <a:gd name="connsiteY97" fmla="*/ 2181850 h 2436046"/>
              <a:gd name="connsiteX98" fmla="*/ 3438709 w 5168654"/>
              <a:gd name="connsiteY98" fmla="*/ 2181850 h 2436046"/>
              <a:gd name="connsiteX99" fmla="*/ 3438709 w 5168654"/>
              <a:gd name="connsiteY99" fmla="*/ 2199502 h 2436046"/>
              <a:gd name="connsiteX100" fmla="*/ 3565807 w 5168654"/>
              <a:gd name="connsiteY100" fmla="*/ 2199502 h 2436046"/>
              <a:gd name="connsiteX101" fmla="*/ 3565807 w 5168654"/>
              <a:gd name="connsiteY101" fmla="*/ 2227746 h 2436046"/>
              <a:gd name="connsiteX102" fmla="*/ 3618764 w 5168654"/>
              <a:gd name="connsiteY102" fmla="*/ 2227746 h 2436046"/>
              <a:gd name="connsiteX103" fmla="*/ 3618764 w 5168654"/>
              <a:gd name="connsiteY103" fmla="*/ 2252460 h 2436046"/>
              <a:gd name="connsiteX104" fmla="*/ 3890613 w 5168654"/>
              <a:gd name="connsiteY104" fmla="*/ 2252460 h 2436046"/>
              <a:gd name="connsiteX105" fmla="*/ 3890613 w 5168654"/>
              <a:gd name="connsiteY105" fmla="*/ 2287765 h 2436046"/>
              <a:gd name="connsiteX106" fmla="*/ 3975345 w 5168654"/>
              <a:gd name="connsiteY106" fmla="*/ 2287765 h 2436046"/>
              <a:gd name="connsiteX107" fmla="*/ 3975345 w 5168654"/>
              <a:gd name="connsiteY107" fmla="*/ 2316009 h 2436046"/>
              <a:gd name="connsiteX108" fmla="*/ 4007119 w 5168654"/>
              <a:gd name="connsiteY108" fmla="*/ 2316009 h 2436046"/>
              <a:gd name="connsiteX109" fmla="*/ 4007119 w 5168654"/>
              <a:gd name="connsiteY109" fmla="*/ 2368967 h 2436046"/>
              <a:gd name="connsiteX110" fmla="*/ 4614366 w 5168654"/>
              <a:gd name="connsiteY110" fmla="*/ 2368967 h 2436046"/>
              <a:gd name="connsiteX111" fmla="*/ 4614366 w 5168654"/>
              <a:gd name="connsiteY111" fmla="*/ 2436046 h 2436046"/>
              <a:gd name="connsiteX112" fmla="*/ 5168654 w 5168654"/>
              <a:gd name="connsiteY112"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2891481 w 5168654"/>
              <a:gd name="connsiteY91" fmla="*/ 2082996 h 2436046"/>
              <a:gd name="connsiteX92" fmla="*/ 2905603 w 5168654"/>
              <a:gd name="connsiteY92" fmla="*/ 2086526 h 2436046"/>
              <a:gd name="connsiteX93" fmla="*/ 3216287 w 5168654"/>
              <a:gd name="connsiteY93" fmla="*/ 2079465 h 2436046"/>
              <a:gd name="connsiteX94" fmla="*/ 3216287 w 5168654"/>
              <a:gd name="connsiteY94" fmla="*/ 2107709 h 2436046"/>
              <a:gd name="connsiteX95" fmla="*/ 3230409 w 5168654"/>
              <a:gd name="connsiteY95" fmla="*/ 2121831 h 2436046"/>
              <a:gd name="connsiteX96" fmla="*/ 3230409 w 5168654"/>
              <a:gd name="connsiteY96" fmla="*/ 2181850 h 2436046"/>
              <a:gd name="connsiteX97" fmla="*/ 3438709 w 5168654"/>
              <a:gd name="connsiteY97" fmla="*/ 2181850 h 2436046"/>
              <a:gd name="connsiteX98" fmla="*/ 3438709 w 5168654"/>
              <a:gd name="connsiteY98" fmla="*/ 2199502 h 2436046"/>
              <a:gd name="connsiteX99" fmla="*/ 3565807 w 5168654"/>
              <a:gd name="connsiteY99" fmla="*/ 2199502 h 2436046"/>
              <a:gd name="connsiteX100" fmla="*/ 3565807 w 5168654"/>
              <a:gd name="connsiteY100" fmla="*/ 2227746 h 2436046"/>
              <a:gd name="connsiteX101" fmla="*/ 3618764 w 5168654"/>
              <a:gd name="connsiteY101" fmla="*/ 2227746 h 2436046"/>
              <a:gd name="connsiteX102" fmla="*/ 3618764 w 5168654"/>
              <a:gd name="connsiteY102" fmla="*/ 2252460 h 2436046"/>
              <a:gd name="connsiteX103" fmla="*/ 3890613 w 5168654"/>
              <a:gd name="connsiteY103" fmla="*/ 2252460 h 2436046"/>
              <a:gd name="connsiteX104" fmla="*/ 3890613 w 5168654"/>
              <a:gd name="connsiteY104" fmla="*/ 2287765 h 2436046"/>
              <a:gd name="connsiteX105" fmla="*/ 3975345 w 5168654"/>
              <a:gd name="connsiteY105" fmla="*/ 2287765 h 2436046"/>
              <a:gd name="connsiteX106" fmla="*/ 3975345 w 5168654"/>
              <a:gd name="connsiteY106" fmla="*/ 2316009 h 2436046"/>
              <a:gd name="connsiteX107" fmla="*/ 4007119 w 5168654"/>
              <a:gd name="connsiteY107" fmla="*/ 2316009 h 2436046"/>
              <a:gd name="connsiteX108" fmla="*/ 4007119 w 5168654"/>
              <a:gd name="connsiteY108" fmla="*/ 2368967 h 2436046"/>
              <a:gd name="connsiteX109" fmla="*/ 4614366 w 5168654"/>
              <a:gd name="connsiteY109" fmla="*/ 2368967 h 2436046"/>
              <a:gd name="connsiteX110" fmla="*/ 4614366 w 5168654"/>
              <a:gd name="connsiteY110" fmla="*/ 2436046 h 2436046"/>
              <a:gd name="connsiteX111" fmla="*/ 5168654 w 5168654"/>
              <a:gd name="connsiteY111"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2891481 w 5168654"/>
              <a:gd name="connsiteY91" fmla="*/ 2082996 h 2436046"/>
              <a:gd name="connsiteX92" fmla="*/ 3216287 w 5168654"/>
              <a:gd name="connsiteY92" fmla="*/ 2079465 h 2436046"/>
              <a:gd name="connsiteX93" fmla="*/ 3216287 w 5168654"/>
              <a:gd name="connsiteY93" fmla="*/ 2107709 h 2436046"/>
              <a:gd name="connsiteX94" fmla="*/ 3230409 w 5168654"/>
              <a:gd name="connsiteY94" fmla="*/ 2121831 h 2436046"/>
              <a:gd name="connsiteX95" fmla="*/ 3230409 w 5168654"/>
              <a:gd name="connsiteY95" fmla="*/ 2181850 h 2436046"/>
              <a:gd name="connsiteX96" fmla="*/ 3438709 w 5168654"/>
              <a:gd name="connsiteY96" fmla="*/ 2181850 h 2436046"/>
              <a:gd name="connsiteX97" fmla="*/ 3438709 w 5168654"/>
              <a:gd name="connsiteY97" fmla="*/ 2199502 h 2436046"/>
              <a:gd name="connsiteX98" fmla="*/ 3565807 w 5168654"/>
              <a:gd name="connsiteY98" fmla="*/ 2199502 h 2436046"/>
              <a:gd name="connsiteX99" fmla="*/ 3565807 w 5168654"/>
              <a:gd name="connsiteY99" fmla="*/ 2227746 h 2436046"/>
              <a:gd name="connsiteX100" fmla="*/ 3618764 w 5168654"/>
              <a:gd name="connsiteY100" fmla="*/ 2227746 h 2436046"/>
              <a:gd name="connsiteX101" fmla="*/ 3618764 w 5168654"/>
              <a:gd name="connsiteY101" fmla="*/ 2252460 h 2436046"/>
              <a:gd name="connsiteX102" fmla="*/ 3890613 w 5168654"/>
              <a:gd name="connsiteY102" fmla="*/ 2252460 h 2436046"/>
              <a:gd name="connsiteX103" fmla="*/ 3890613 w 5168654"/>
              <a:gd name="connsiteY103" fmla="*/ 2287765 h 2436046"/>
              <a:gd name="connsiteX104" fmla="*/ 3975345 w 5168654"/>
              <a:gd name="connsiteY104" fmla="*/ 2287765 h 2436046"/>
              <a:gd name="connsiteX105" fmla="*/ 3975345 w 5168654"/>
              <a:gd name="connsiteY105" fmla="*/ 2316009 h 2436046"/>
              <a:gd name="connsiteX106" fmla="*/ 4007119 w 5168654"/>
              <a:gd name="connsiteY106" fmla="*/ 2316009 h 2436046"/>
              <a:gd name="connsiteX107" fmla="*/ 4007119 w 5168654"/>
              <a:gd name="connsiteY107" fmla="*/ 2368967 h 2436046"/>
              <a:gd name="connsiteX108" fmla="*/ 4614366 w 5168654"/>
              <a:gd name="connsiteY108" fmla="*/ 2368967 h 2436046"/>
              <a:gd name="connsiteX109" fmla="*/ 4614366 w 5168654"/>
              <a:gd name="connsiteY109" fmla="*/ 2436046 h 2436046"/>
              <a:gd name="connsiteX110" fmla="*/ 5168654 w 5168654"/>
              <a:gd name="connsiteY110"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6287 w 5168654"/>
              <a:gd name="connsiteY91" fmla="*/ 2079465 h 2436046"/>
              <a:gd name="connsiteX92" fmla="*/ 3216287 w 5168654"/>
              <a:gd name="connsiteY92" fmla="*/ 2107709 h 2436046"/>
              <a:gd name="connsiteX93" fmla="*/ 3230409 w 5168654"/>
              <a:gd name="connsiteY93" fmla="*/ 2121831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37470 w 5168654"/>
              <a:gd name="connsiteY91" fmla="*/ 2068873 h 2436046"/>
              <a:gd name="connsiteX92" fmla="*/ 3216287 w 5168654"/>
              <a:gd name="connsiteY92" fmla="*/ 2107709 h 2436046"/>
              <a:gd name="connsiteX93" fmla="*/ 3230409 w 5168654"/>
              <a:gd name="connsiteY93" fmla="*/ 2121831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37470 w 5168654"/>
              <a:gd name="connsiteY91" fmla="*/ 2068873 h 2436046"/>
              <a:gd name="connsiteX92" fmla="*/ 3216287 w 5168654"/>
              <a:gd name="connsiteY92" fmla="*/ 2107709 h 2436046"/>
              <a:gd name="connsiteX93" fmla="*/ 3230409 w 5168654"/>
              <a:gd name="connsiteY93" fmla="*/ 2121831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37470 w 5168654"/>
              <a:gd name="connsiteY91" fmla="*/ 2068873 h 2436046"/>
              <a:gd name="connsiteX92" fmla="*/ 3216287 w 5168654"/>
              <a:gd name="connsiteY92" fmla="*/ 2107709 h 2436046"/>
              <a:gd name="connsiteX93" fmla="*/ 3230409 w 5168654"/>
              <a:gd name="connsiteY93" fmla="*/ 2121831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30409 w 5168654"/>
              <a:gd name="connsiteY91" fmla="*/ 2068873 h 2436046"/>
              <a:gd name="connsiteX92" fmla="*/ 3216287 w 5168654"/>
              <a:gd name="connsiteY92" fmla="*/ 2107709 h 2436046"/>
              <a:gd name="connsiteX93" fmla="*/ 3230409 w 5168654"/>
              <a:gd name="connsiteY93" fmla="*/ 2121831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16287 w 5168654"/>
              <a:gd name="connsiteY92" fmla="*/ 2107709 h 2436046"/>
              <a:gd name="connsiteX93" fmla="*/ 3230409 w 5168654"/>
              <a:gd name="connsiteY93" fmla="*/ 2121831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16287 w 5168654"/>
              <a:gd name="connsiteY92" fmla="*/ 2107709 h 2436046"/>
              <a:gd name="connsiteX93" fmla="*/ 3230409 w 5168654"/>
              <a:gd name="connsiteY93" fmla="*/ 2121831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0409 w 5168654"/>
              <a:gd name="connsiteY93" fmla="*/ 2121831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1240 w 5168654"/>
              <a:gd name="connsiteY73" fmla="*/ 1701702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22885 h 2436046"/>
              <a:gd name="connsiteX74" fmla="*/ 2418393 w 5168654"/>
              <a:gd name="connsiteY74" fmla="*/ 1701702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22885 h 2436046"/>
              <a:gd name="connsiteX74" fmla="*/ 2421923 w 5168654"/>
              <a:gd name="connsiteY74" fmla="*/ 1722885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21923 w 5168654"/>
              <a:gd name="connsiteY74" fmla="*/ 1722885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21923 w 5168654"/>
              <a:gd name="connsiteY74" fmla="*/ 1722885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71443 w 5168654"/>
              <a:gd name="connsiteY85" fmla="*/ 1980611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34337 w 5168654"/>
              <a:gd name="connsiteY85" fmla="*/ 1975310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29036 w 5168654"/>
              <a:gd name="connsiteY85" fmla="*/ 1959407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29036 w 5168654"/>
              <a:gd name="connsiteY85" fmla="*/ 1959407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29036 w 5168654"/>
              <a:gd name="connsiteY85" fmla="*/ 1959407 h 2436046"/>
              <a:gd name="connsiteX86" fmla="*/ 2761118 w 5168654"/>
              <a:gd name="connsiteY86" fmla="*/ 1979404 h 2436046"/>
              <a:gd name="connsiteX87" fmla="*/ 2782035 w 5168654"/>
              <a:gd name="connsiteY87" fmla="*/ 1991203 h 2436046"/>
              <a:gd name="connsiteX88" fmla="*/ 2838523 w 5168654"/>
              <a:gd name="connsiteY88" fmla="*/ 1991203 h 2436046"/>
              <a:gd name="connsiteX89" fmla="*/ 2838523 w 5168654"/>
              <a:gd name="connsiteY89" fmla="*/ 2019447 h 2436046"/>
              <a:gd name="connsiteX90" fmla="*/ 2852645 w 5168654"/>
              <a:gd name="connsiteY90" fmla="*/ 2019447 h 2436046"/>
              <a:gd name="connsiteX91" fmla="*/ 2852645 w 5168654"/>
              <a:gd name="connsiteY91" fmla="*/ 2075935 h 2436046"/>
              <a:gd name="connsiteX92" fmla="*/ 3219817 w 5168654"/>
              <a:gd name="connsiteY92" fmla="*/ 2075934 h 2436046"/>
              <a:gd name="connsiteX93" fmla="*/ 3205695 w 5168654"/>
              <a:gd name="connsiteY93" fmla="*/ 2107709 h 2436046"/>
              <a:gd name="connsiteX94" fmla="*/ 3237470 w 5168654"/>
              <a:gd name="connsiteY94" fmla="*/ 2118300 h 2436046"/>
              <a:gd name="connsiteX95" fmla="*/ 3230409 w 5168654"/>
              <a:gd name="connsiteY95" fmla="*/ 2181850 h 2436046"/>
              <a:gd name="connsiteX96" fmla="*/ 3438709 w 5168654"/>
              <a:gd name="connsiteY96" fmla="*/ 2181850 h 2436046"/>
              <a:gd name="connsiteX97" fmla="*/ 3438709 w 5168654"/>
              <a:gd name="connsiteY97" fmla="*/ 2199502 h 2436046"/>
              <a:gd name="connsiteX98" fmla="*/ 3565807 w 5168654"/>
              <a:gd name="connsiteY98" fmla="*/ 2199502 h 2436046"/>
              <a:gd name="connsiteX99" fmla="*/ 3565807 w 5168654"/>
              <a:gd name="connsiteY99" fmla="*/ 2227746 h 2436046"/>
              <a:gd name="connsiteX100" fmla="*/ 3618764 w 5168654"/>
              <a:gd name="connsiteY100" fmla="*/ 2227746 h 2436046"/>
              <a:gd name="connsiteX101" fmla="*/ 3618764 w 5168654"/>
              <a:gd name="connsiteY101" fmla="*/ 2252460 h 2436046"/>
              <a:gd name="connsiteX102" fmla="*/ 3890613 w 5168654"/>
              <a:gd name="connsiteY102" fmla="*/ 2252460 h 2436046"/>
              <a:gd name="connsiteX103" fmla="*/ 3890613 w 5168654"/>
              <a:gd name="connsiteY103" fmla="*/ 2287765 h 2436046"/>
              <a:gd name="connsiteX104" fmla="*/ 3975345 w 5168654"/>
              <a:gd name="connsiteY104" fmla="*/ 2287765 h 2436046"/>
              <a:gd name="connsiteX105" fmla="*/ 3975345 w 5168654"/>
              <a:gd name="connsiteY105" fmla="*/ 2316009 h 2436046"/>
              <a:gd name="connsiteX106" fmla="*/ 4007119 w 5168654"/>
              <a:gd name="connsiteY106" fmla="*/ 2316009 h 2436046"/>
              <a:gd name="connsiteX107" fmla="*/ 4007119 w 5168654"/>
              <a:gd name="connsiteY107" fmla="*/ 2368967 h 2436046"/>
              <a:gd name="connsiteX108" fmla="*/ 4614366 w 5168654"/>
              <a:gd name="connsiteY108" fmla="*/ 2368967 h 2436046"/>
              <a:gd name="connsiteX109" fmla="*/ 4614366 w 5168654"/>
              <a:gd name="connsiteY109" fmla="*/ 2436046 h 2436046"/>
              <a:gd name="connsiteX110" fmla="*/ 5168654 w 5168654"/>
              <a:gd name="connsiteY110"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29036 w 5168654"/>
              <a:gd name="connsiteY85" fmla="*/ 1959407 h 2436046"/>
              <a:gd name="connsiteX86" fmla="*/ 2779671 w 5168654"/>
              <a:gd name="connsiteY86" fmla="*/ 1960851 h 2436046"/>
              <a:gd name="connsiteX87" fmla="*/ 2782035 w 5168654"/>
              <a:gd name="connsiteY87" fmla="*/ 1991203 h 2436046"/>
              <a:gd name="connsiteX88" fmla="*/ 2838523 w 5168654"/>
              <a:gd name="connsiteY88" fmla="*/ 1991203 h 2436046"/>
              <a:gd name="connsiteX89" fmla="*/ 2838523 w 5168654"/>
              <a:gd name="connsiteY89" fmla="*/ 2019447 h 2436046"/>
              <a:gd name="connsiteX90" fmla="*/ 2852645 w 5168654"/>
              <a:gd name="connsiteY90" fmla="*/ 2019447 h 2436046"/>
              <a:gd name="connsiteX91" fmla="*/ 2852645 w 5168654"/>
              <a:gd name="connsiteY91" fmla="*/ 2075935 h 2436046"/>
              <a:gd name="connsiteX92" fmla="*/ 3219817 w 5168654"/>
              <a:gd name="connsiteY92" fmla="*/ 2075934 h 2436046"/>
              <a:gd name="connsiteX93" fmla="*/ 3205695 w 5168654"/>
              <a:gd name="connsiteY93" fmla="*/ 2107709 h 2436046"/>
              <a:gd name="connsiteX94" fmla="*/ 3237470 w 5168654"/>
              <a:gd name="connsiteY94" fmla="*/ 2118300 h 2436046"/>
              <a:gd name="connsiteX95" fmla="*/ 3230409 w 5168654"/>
              <a:gd name="connsiteY95" fmla="*/ 2181850 h 2436046"/>
              <a:gd name="connsiteX96" fmla="*/ 3438709 w 5168654"/>
              <a:gd name="connsiteY96" fmla="*/ 2181850 h 2436046"/>
              <a:gd name="connsiteX97" fmla="*/ 3438709 w 5168654"/>
              <a:gd name="connsiteY97" fmla="*/ 2199502 h 2436046"/>
              <a:gd name="connsiteX98" fmla="*/ 3565807 w 5168654"/>
              <a:gd name="connsiteY98" fmla="*/ 2199502 h 2436046"/>
              <a:gd name="connsiteX99" fmla="*/ 3565807 w 5168654"/>
              <a:gd name="connsiteY99" fmla="*/ 2227746 h 2436046"/>
              <a:gd name="connsiteX100" fmla="*/ 3618764 w 5168654"/>
              <a:gd name="connsiteY100" fmla="*/ 2227746 h 2436046"/>
              <a:gd name="connsiteX101" fmla="*/ 3618764 w 5168654"/>
              <a:gd name="connsiteY101" fmla="*/ 2252460 h 2436046"/>
              <a:gd name="connsiteX102" fmla="*/ 3890613 w 5168654"/>
              <a:gd name="connsiteY102" fmla="*/ 2252460 h 2436046"/>
              <a:gd name="connsiteX103" fmla="*/ 3890613 w 5168654"/>
              <a:gd name="connsiteY103" fmla="*/ 2287765 h 2436046"/>
              <a:gd name="connsiteX104" fmla="*/ 3975345 w 5168654"/>
              <a:gd name="connsiteY104" fmla="*/ 2287765 h 2436046"/>
              <a:gd name="connsiteX105" fmla="*/ 3975345 w 5168654"/>
              <a:gd name="connsiteY105" fmla="*/ 2316009 h 2436046"/>
              <a:gd name="connsiteX106" fmla="*/ 4007119 w 5168654"/>
              <a:gd name="connsiteY106" fmla="*/ 2316009 h 2436046"/>
              <a:gd name="connsiteX107" fmla="*/ 4007119 w 5168654"/>
              <a:gd name="connsiteY107" fmla="*/ 2368967 h 2436046"/>
              <a:gd name="connsiteX108" fmla="*/ 4614366 w 5168654"/>
              <a:gd name="connsiteY108" fmla="*/ 2368967 h 2436046"/>
              <a:gd name="connsiteX109" fmla="*/ 4614366 w 5168654"/>
              <a:gd name="connsiteY109" fmla="*/ 2436046 h 2436046"/>
              <a:gd name="connsiteX110" fmla="*/ 5168654 w 5168654"/>
              <a:gd name="connsiteY110"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29036 w 5168654"/>
              <a:gd name="connsiteY85" fmla="*/ 1959407 h 2436046"/>
              <a:gd name="connsiteX86" fmla="*/ 2779671 w 5168654"/>
              <a:gd name="connsiteY86" fmla="*/ 1963502 h 2436046"/>
              <a:gd name="connsiteX87" fmla="*/ 2782035 w 5168654"/>
              <a:gd name="connsiteY87" fmla="*/ 1991203 h 2436046"/>
              <a:gd name="connsiteX88" fmla="*/ 2838523 w 5168654"/>
              <a:gd name="connsiteY88" fmla="*/ 1991203 h 2436046"/>
              <a:gd name="connsiteX89" fmla="*/ 2838523 w 5168654"/>
              <a:gd name="connsiteY89" fmla="*/ 2019447 h 2436046"/>
              <a:gd name="connsiteX90" fmla="*/ 2852645 w 5168654"/>
              <a:gd name="connsiteY90" fmla="*/ 2019447 h 2436046"/>
              <a:gd name="connsiteX91" fmla="*/ 2852645 w 5168654"/>
              <a:gd name="connsiteY91" fmla="*/ 2075935 h 2436046"/>
              <a:gd name="connsiteX92" fmla="*/ 3219817 w 5168654"/>
              <a:gd name="connsiteY92" fmla="*/ 2075934 h 2436046"/>
              <a:gd name="connsiteX93" fmla="*/ 3205695 w 5168654"/>
              <a:gd name="connsiteY93" fmla="*/ 2107709 h 2436046"/>
              <a:gd name="connsiteX94" fmla="*/ 3237470 w 5168654"/>
              <a:gd name="connsiteY94" fmla="*/ 2118300 h 2436046"/>
              <a:gd name="connsiteX95" fmla="*/ 3230409 w 5168654"/>
              <a:gd name="connsiteY95" fmla="*/ 2181850 h 2436046"/>
              <a:gd name="connsiteX96" fmla="*/ 3438709 w 5168654"/>
              <a:gd name="connsiteY96" fmla="*/ 2181850 h 2436046"/>
              <a:gd name="connsiteX97" fmla="*/ 3438709 w 5168654"/>
              <a:gd name="connsiteY97" fmla="*/ 2199502 h 2436046"/>
              <a:gd name="connsiteX98" fmla="*/ 3565807 w 5168654"/>
              <a:gd name="connsiteY98" fmla="*/ 2199502 h 2436046"/>
              <a:gd name="connsiteX99" fmla="*/ 3565807 w 5168654"/>
              <a:gd name="connsiteY99" fmla="*/ 2227746 h 2436046"/>
              <a:gd name="connsiteX100" fmla="*/ 3618764 w 5168654"/>
              <a:gd name="connsiteY100" fmla="*/ 2227746 h 2436046"/>
              <a:gd name="connsiteX101" fmla="*/ 3618764 w 5168654"/>
              <a:gd name="connsiteY101" fmla="*/ 2252460 h 2436046"/>
              <a:gd name="connsiteX102" fmla="*/ 3890613 w 5168654"/>
              <a:gd name="connsiteY102" fmla="*/ 2252460 h 2436046"/>
              <a:gd name="connsiteX103" fmla="*/ 3890613 w 5168654"/>
              <a:gd name="connsiteY103" fmla="*/ 2287765 h 2436046"/>
              <a:gd name="connsiteX104" fmla="*/ 3975345 w 5168654"/>
              <a:gd name="connsiteY104" fmla="*/ 2287765 h 2436046"/>
              <a:gd name="connsiteX105" fmla="*/ 3975345 w 5168654"/>
              <a:gd name="connsiteY105" fmla="*/ 2316009 h 2436046"/>
              <a:gd name="connsiteX106" fmla="*/ 4007119 w 5168654"/>
              <a:gd name="connsiteY106" fmla="*/ 2316009 h 2436046"/>
              <a:gd name="connsiteX107" fmla="*/ 4007119 w 5168654"/>
              <a:gd name="connsiteY107" fmla="*/ 2368967 h 2436046"/>
              <a:gd name="connsiteX108" fmla="*/ 4614366 w 5168654"/>
              <a:gd name="connsiteY108" fmla="*/ 2368967 h 2436046"/>
              <a:gd name="connsiteX109" fmla="*/ 4614366 w 5168654"/>
              <a:gd name="connsiteY109" fmla="*/ 2436046 h 2436046"/>
              <a:gd name="connsiteX110" fmla="*/ 5168654 w 5168654"/>
              <a:gd name="connsiteY110"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29036 w 5168654"/>
              <a:gd name="connsiteY85" fmla="*/ 1959407 h 2436046"/>
              <a:gd name="connsiteX86" fmla="*/ 2769069 w 5168654"/>
              <a:gd name="connsiteY86" fmla="*/ 1966152 h 2436046"/>
              <a:gd name="connsiteX87" fmla="*/ 2782035 w 5168654"/>
              <a:gd name="connsiteY87" fmla="*/ 1991203 h 2436046"/>
              <a:gd name="connsiteX88" fmla="*/ 2838523 w 5168654"/>
              <a:gd name="connsiteY88" fmla="*/ 1991203 h 2436046"/>
              <a:gd name="connsiteX89" fmla="*/ 2838523 w 5168654"/>
              <a:gd name="connsiteY89" fmla="*/ 2019447 h 2436046"/>
              <a:gd name="connsiteX90" fmla="*/ 2852645 w 5168654"/>
              <a:gd name="connsiteY90" fmla="*/ 2019447 h 2436046"/>
              <a:gd name="connsiteX91" fmla="*/ 2852645 w 5168654"/>
              <a:gd name="connsiteY91" fmla="*/ 2075935 h 2436046"/>
              <a:gd name="connsiteX92" fmla="*/ 3219817 w 5168654"/>
              <a:gd name="connsiteY92" fmla="*/ 2075934 h 2436046"/>
              <a:gd name="connsiteX93" fmla="*/ 3205695 w 5168654"/>
              <a:gd name="connsiteY93" fmla="*/ 2107709 h 2436046"/>
              <a:gd name="connsiteX94" fmla="*/ 3237470 w 5168654"/>
              <a:gd name="connsiteY94" fmla="*/ 2118300 h 2436046"/>
              <a:gd name="connsiteX95" fmla="*/ 3230409 w 5168654"/>
              <a:gd name="connsiteY95" fmla="*/ 2181850 h 2436046"/>
              <a:gd name="connsiteX96" fmla="*/ 3438709 w 5168654"/>
              <a:gd name="connsiteY96" fmla="*/ 2181850 h 2436046"/>
              <a:gd name="connsiteX97" fmla="*/ 3438709 w 5168654"/>
              <a:gd name="connsiteY97" fmla="*/ 2199502 h 2436046"/>
              <a:gd name="connsiteX98" fmla="*/ 3565807 w 5168654"/>
              <a:gd name="connsiteY98" fmla="*/ 2199502 h 2436046"/>
              <a:gd name="connsiteX99" fmla="*/ 3565807 w 5168654"/>
              <a:gd name="connsiteY99" fmla="*/ 2227746 h 2436046"/>
              <a:gd name="connsiteX100" fmla="*/ 3618764 w 5168654"/>
              <a:gd name="connsiteY100" fmla="*/ 2227746 h 2436046"/>
              <a:gd name="connsiteX101" fmla="*/ 3618764 w 5168654"/>
              <a:gd name="connsiteY101" fmla="*/ 2252460 h 2436046"/>
              <a:gd name="connsiteX102" fmla="*/ 3890613 w 5168654"/>
              <a:gd name="connsiteY102" fmla="*/ 2252460 h 2436046"/>
              <a:gd name="connsiteX103" fmla="*/ 3890613 w 5168654"/>
              <a:gd name="connsiteY103" fmla="*/ 2287765 h 2436046"/>
              <a:gd name="connsiteX104" fmla="*/ 3975345 w 5168654"/>
              <a:gd name="connsiteY104" fmla="*/ 2287765 h 2436046"/>
              <a:gd name="connsiteX105" fmla="*/ 3975345 w 5168654"/>
              <a:gd name="connsiteY105" fmla="*/ 2316009 h 2436046"/>
              <a:gd name="connsiteX106" fmla="*/ 4007119 w 5168654"/>
              <a:gd name="connsiteY106" fmla="*/ 2316009 h 2436046"/>
              <a:gd name="connsiteX107" fmla="*/ 4007119 w 5168654"/>
              <a:gd name="connsiteY107" fmla="*/ 2368967 h 2436046"/>
              <a:gd name="connsiteX108" fmla="*/ 4614366 w 5168654"/>
              <a:gd name="connsiteY108" fmla="*/ 2368967 h 2436046"/>
              <a:gd name="connsiteX109" fmla="*/ 4614366 w 5168654"/>
              <a:gd name="connsiteY109" fmla="*/ 2436046 h 2436046"/>
              <a:gd name="connsiteX110" fmla="*/ 5168654 w 5168654"/>
              <a:gd name="connsiteY110"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80426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29036 w 5168654"/>
              <a:gd name="connsiteY85" fmla="*/ 1959407 h 2436046"/>
              <a:gd name="connsiteX86" fmla="*/ 2777020 w 5168654"/>
              <a:gd name="connsiteY86" fmla="*/ 1963502 h 2436046"/>
              <a:gd name="connsiteX87" fmla="*/ 2782035 w 5168654"/>
              <a:gd name="connsiteY87" fmla="*/ 1991203 h 2436046"/>
              <a:gd name="connsiteX88" fmla="*/ 2838523 w 5168654"/>
              <a:gd name="connsiteY88" fmla="*/ 1991203 h 2436046"/>
              <a:gd name="connsiteX89" fmla="*/ 2838523 w 5168654"/>
              <a:gd name="connsiteY89" fmla="*/ 2019447 h 2436046"/>
              <a:gd name="connsiteX90" fmla="*/ 2852645 w 5168654"/>
              <a:gd name="connsiteY90" fmla="*/ 2019447 h 2436046"/>
              <a:gd name="connsiteX91" fmla="*/ 2852645 w 5168654"/>
              <a:gd name="connsiteY91" fmla="*/ 2075935 h 2436046"/>
              <a:gd name="connsiteX92" fmla="*/ 3219817 w 5168654"/>
              <a:gd name="connsiteY92" fmla="*/ 2075934 h 2436046"/>
              <a:gd name="connsiteX93" fmla="*/ 3205695 w 5168654"/>
              <a:gd name="connsiteY93" fmla="*/ 2107709 h 2436046"/>
              <a:gd name="connsiteX94" fmla="*/ 3237470 w 5168654"/>
              <a:gd name="connsiteY94" fmla="*/ 2118300 h 2436046"/>
              <a:gd name="connsiteX95" fmla="*/ 3230409 w 5168654"/>
              <a:gd name="connsiteY95" fmla="*/ 2181850 h 2436046"/>
              <a:gd name="connsiteX96" fmla="*/ 3438709 w 5168654"/>
              <a:gd name="connsiteY96" fmla="*/ 2181850 h 2436046"/>
              <a:gd name="connsiteX97" fmla="*/ 3438709 w 5168654"/>
              <a:gd name="connsiteY97" fmla="*/ 2199502 h 2436046"/>
              <a:gd name="connsiteX98" fmla="*/ 3565807 w 5168654"/>
              <a:gd name="connsiteY98" fmla="*/ 2199502 h 2436046"/>
              <a:gd name="connsiteX99" fmla="*/ 3565807 w 5168654"/>
              <a:gd name="connsiteY99" fmla="*/ 2227746 h 2436046"/>
              <a:gd name="connsiteX100" fmla="*/ 3618764 w 5168654"/>
              <a:gd name="connsiteY100" fmla="*/ 2227746 h 2436046"/>
              <a:gd name="connsiteX101" fmla="*/ 3618764 w 5168654"/>
              <a:gd name="connsiteY101" fmla="*/ 2252460 h 2436046"/>
              <a:gd name="connsiteX102" fmla="*/ 3890613 w 5168654"/>
              <a:gd name="connsiteY102" fmla="*/ 2252460 h 2436046"/>
              <a:gd name="connsiteX103" fmla="*/ 3890613 w 5168654"/>
              <a:gd name="connsiteY103" fmla="*/ 2287765 h 2436046"/>
              <a:gd name="connsiteX104" fmla="*/ 3975345 w 5168654"/>
              <a:gd name="connsiteY104" fmla="*/ 2287765 h 2436046"/>
              <a:gd name="connsiteX105" fmla="*/ 3975345 w 5168654"/>
              <a:gd name="connsiteY105" fmla="*/ 2316009 h 2436046"/>
              <a:gd name="connsiteX106" fmla="*/ 4007119 w 5168654"/>
              <a:gd name="connsiteY106" fmla="*/ 2316009 h 2436046"/>
              <a:gd name="connsiteX107" fmla="*/ 4007119 w 5168654"/>
              <a:gd name="connsiteY107" fmla="*/ 2368967 h 2436046"/>
              <a:gd name="connsiteX108" fmla="*/ 4614366 w 5168654"/>
              <a:gd name="connsiteY108" fmla="*/ 2368967 h 2436046"/>
              <a:gd name="connsiteX109" fmla="*/ 4614366 w 5168654"/>
              <a:gd name="connsiteY109" fmla="*/ 2436046 h 2436046"/>
              <a:gd name="connsiteX110" fmla="*/ 5168654 w 5168654"/>
              <a:gd name="connsiteY110"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93678 h 2436046"/>
              <a:gd name="connsiteX56" fmla="*/ 1627561 w 5168654"/>
              <a:gd name="connsiteY56" fmla="*/ 1380426 h 2436046"/>
              <a:gd name="connsiteX57" fmla="*/ 1797025 w 5168654"/>
              <a:gd name="connsiteY57" fmla="*/ 1380426 h 2436046"/>
              <a:gd name="connsiteX58" fmla="*/ 1797025 w 5168654"/>
              <a:gd name="connsiteY58" fmla="*/ 1472219 h 2436046"/>
              <a:gd name="connsiteX59" fmla="*/ 1828800 w 5168654"/>
              <a:gd name="connsiteY59" fmla="*/ 1472219 h 2436046"/>
              <a:gd name="connsiteX60" fmla="*/ 1828800 w 5168654"/>
              <a:gd name="connsiteY60" fmla="*/ 1489872 h 2436046"/>
              <a:gd name="connsiteX61" fmla="*/ 1828800 w 5168654"/>
              <a:gd name="connsiteY61" fmla="*/ 1503994 h 2436046"/>
              <a:gd name="connsiteX62" fmla="*/ 1846452 w 5168654"/>
              <a:gd name="connsiteY62" fmla="*/ 1503994 h 2436046"/>
              <a:gd name="connsiteX63" fmla="*/ 1846452 w 5168654"/>
              <a:gd name="connsiteY63" fmla="*/ 1564012 h 2436046"/>
              <a:gd name="connsiteX64" fmla="*/ 1878227 w 5168654"/>
              <a:gd name="connsiteY64" fmla="*/ 1564012 h 2436046"/>
              <a:gd name="connsiteX65" fmla="*/ 1878227 w 5168654"/>
              <a:gd name="connsiteY65" fmla="*/ 1595787 h 2436046"/>
              <a:gd name="connsiteX66" fmla="*/ 2072404 w 5168654"/>
              <a:gd name="connsiteY66" fmla="*/ 1595787 h 2436046"/>
              <a:gd name="connsiteX67" fmla="*/ 2072404 w 5168654"/>
              <a:gd name="connsiteY67" fmla="*/ 1673458 h 2436046"/>
              <a:gd name="connsiteX68" fmla="*/ 2093587 w 5168654"/>
              <a:gd name="connsiteY68" fmla="*/ 1673458 h 2436046"/>
              <a:gd name="connsiteX69" fmla="*/ 2093587 w 5168654"/>
              <a:gd name="connsiteY69" fmla="*/ 1684049 h 2436046"/>
              <a:gd name="connsiteX70" fmla="*/ 2097118 w 5168654"/>
              <a:gd name="connsiteY70" fmla="*/ 1684049 h 2436046"/>
              <a:gd name="connsiteX71" fmla="*/ 2097118 w 5168654"/>
              <a:gd name="connsiteY71" fmla="*/ 1701702 h 2436046"/>
              <a:gd name="connsiteX72" fmla="*/ 2111240 w 5168654"/>
              <a:gd name="connsiteY72" fmla="*/ 1701702 h 2436046"/>
              <a:gd name="connsiteX73" fmla="*/ 2114770 w 5168654"/>
              <a:gd name="connsiteY73" fmla="*/ 1715824 h 2436046"/>
              <a:gd name="connsiteX74" fmla="*/ 2418392 w 5168654"/>
              <a:gd name="connsiteY74" fmla="*/ 1715824 h 2436046"/>
              <a:gd name="connsiteX75" fmla="*/ 2418393 w 5168654"/>
              <a:gd name="connsiteY75" fmla="*/ 1744068 h 2436046"/>
              <a:gd name="connsiteX76" fmla="*/ 2418393 w 5168654"/>
              <a:gd name="connsiteY76" fmla="*/ 1744068 h 2436046"/>
              <a:gd name="connsiteX77" fmla="*/ 2446637 w 5168654"/>
              <a:gd name="connsiteY77" fmla="*/ 1772312 h 2436046"/>
              <a:gd name="connsiteX78" fmla="*/ 2460759 w 5168654"/>
              <a:gd name="connsiteY78" fmla="*/ 1772312 h 2436046"/>
              <a:gd name="connsiteX79" fmla="*/ 2460759 w 5168654"/>
              <a:gd name="connsiteY79" fmla="*/ 1821739 h 2436046"/>
              <a:gd name="connsiteX80" fmla="*/ 2478412 w 5168654"/>
              <a:gd name="connsiteY80" fmla="*/ 1821739 h 2436046"/>
              <a:gd name="connsiteX81" fmla="*/ 2478412 w 5168654"/>
              <a:gd name="connsiteY81" fmla="*/ 1920593 h 2436046"/>
              <a:gd name="connsiteX82" fmla="*/ 2633754 w 5168654"/>
              <a:gd name="connsiteY82" fmla="*/ 1920593 h 2436046"/>
              <a:gd name="connsiteX83" fmla="*/ 2633754 w 5168654"/>
              <a:gd name="connsiteY83" fmla="*/ 1941776 h 2436046"/>
              <a:gd name="connsiteX84" fmla="*/ 2732608 w 5168654"/>
              <a:gd name="connsiteY84" fmla="*/ 1941776 h 2436046"/>
              <a:gd name="connsiteX85" fmla="*/ 2729036 w 5168654"/>
              <a:gd name="connsiteY85" fmla="*/ 1959407 h 2436046"/>
              <a:gd name="connsiteX86" fmla="*/ 2777020 w 5168654"/>
              <a:gd name="connsiteY86" fmla="*/ 1963502 h 2436046"/>
              <a:gd name="connsiteX87" fmla="*/ 2782035 w 5168654"/>
              <a:gd name="connsiteY87" fmla="*/ 1991203 h 2436046"/>
              <a:gd name="connsiteX88" fmla="*/ 2838523 w 5168654"/>
              <a:gd name="connsiteY88" fmla="*/ 1991203 h 2436046"/>
              <a:gd name="connsiteX89" fmla="*/ 2838523 w 5168654"/>
              <a:gd name="connsiteY89" fmla="*/ 2019447 h 2436046"/>
              <a:gd name="connsiteX90" fmla="*/ 2852645 w 5168654"/>
              <a:gd name="connsiteY90" fmla="*/ 2019447 h 2436046"/>
              <a:gd name="connsiteX91" fmla="*/ 2852645 w 5168654"/>
              <a:gd name="connsiteY91" fmla="*/ 2075935 h 2436046"/>
              <a:gd name="connsiteX92" fmla="*/ 3219817 w 5168654"/>
              <a:gd name="connsiteY92" fmla="*/ 2075934 h 2436046"/>
              <a:gd name="connsiteX93" fmla="*/ 3205695 w 5168654"/>
              <a:gd name="connsiteY93" fmla="*/ 2107709 h 2436046"/>
              <a:gd name="connsiteX94" fmla="*/ 3237470 w 5168654"/>
              <a:gd name="connsiteY94" fmla="*/ 2118300 h 2436046"/>
              <a:gd name="connsiteX95" fmla="*/ 3230409 w 5168654"/>
              <a:gd name="connsiteY95" fmla="*/ 2181850 h 2436046"/>
              <a:gd name="connsiteX96" fmla="*/ 3438709 w 5168654"/>
              <a:gd name="connsiteY96" fmla="*/ 2181850 h 2436046"/>
              <a:gd name="connsiteX97" fmla="*/ 3438709 w 5168654"/>
              <a:gd name="connsiteY97" fmla="*/ 2199502 h 2436046"/>
              <a:gd name="connsiteX98" fmla="*/ 3565807 w 5168654"/>
              <a:gd name="connsiteY98" fmla="*/ 2199502 h 2436046"/>
              <a:gd name="connsiteX99" fmla="*/ 3565807 w 5168654"/>
              <a:gd name="connsiteY99" fmla="*/ 2227746 h 2436046"/>
              <a:gd name="connsiteX100" fmla="*/ 3618764 w 5168654"/>
              <a:gd name="connsiteY100" fmla="*/ 2227746 h 2436046"/>
              <a:gd name="connsiteX101" fmla="*/ 3618764 w 5168654"/>
              <a:gd name="connsiteY101" fmla="*/ 2252460 h 2436046"/>
              <a:gd name="connsiteX102" fmla="*/ 3890613 w 5168654"/>
              <a:gd name="connsiteY102" fmla="*/ 2252460 h 2436046"/>
              <a:gd name="connsiteX103" fmla="*/ 3890613 w 5168654"/>
              <a:gd name="connsiteY103" fmla="*/ 2287765 h 2436046"/>
              <a:gd name="connsiteX104" fmla="*/ 3975345 w 5168654"/>
              <a:gd name="connsiteY104" fmla="*/ 2287765 h 2436046"/>
              <a:gd name="connsiteX105" fmla="*/ 3975345 w 5168654"/>
              <a:gd name="connsiteY105" fmla="*/ 2316009 h 2436046"/>
              <a:gd name="connsiteX106" fmla="*/ 4007119 w 5168654"/>
              <a:gd name="connsiteY106" fmla="*/ 2316009 h 2436046"/>
              <a:gd name="connsiteX107" fmla="*/ 4007119 w 5168654"/>
              <a:gd name="connsiteY107" fmla="*/ 2368967 h 2436046"/>
              <a:gd name="connsiteX108" fmla="*/ 4614366 w 5168654"/>
              <a:gd name="connsiteY108" fmla="*/ 2368967 h 2436046"/>
              <a:gd name="connsiteX109" fmla="*/ 4614366 w 5168654"/>
              <a:gd name="connsiteY109" fmla="*/ 2436046 h 2436046"/>
              <a:gd name="connsiteX110" fmla="*/ 5168654 w 5168654"/>
              <a:gd name="connsiteY110"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93678 h 2436046"/>
              <a:gd name="connsiteX56" fmla="*/ 1797025 w 5168654"/>
              <a:gd name="connsiteY56" fmla="*/ 1380426 h 2436046"/>
              <a:gd name="connsiteX57" fmla="*/ 1797025 w 5168654"/>
              <a:gd name="connsiteY57" fmla="*/ 1472219 h 2436046"/>
              <a:gd name="connsiteX58" fmla="*/ 1828800 w 5168654"/>
              <a:gd name="connsiteY58" fmla="*/ 1472219 h 2436046"/>
              <a:gd name="connsiteX59" fmla="*/ 1828800 w 5168654"/>
              <a:gd name="connsiteY59" fmla="*/ 1489872 h 2436046"/>
              <a:gd name="connsiteX60" fmla="*/ 1828800 w 5168654"/>
              <a:gd name="connsiteY60" fmla="*/ 1503994 h 2436046"/>
              <a:gd name="connsiteX61" fmla="*/ 1846452 w 5168654"/>
              <a:gd name="connsiteY61" fmla="*/ 1503994 h 2436046"/>
              <a:gd name="connsiteX62" fmla="*/ 1846452 w 5168654"/>
              <a:gd name="connsiteY62" fmla="*/ 1564012 h 2436046"/>
              <a:gd name="connsiteX63" fmla="*/ 1878227 w 5168654"/>
              <a:gd name="connsiteY63" fmla="*/ 1564012 h 2436046"/>
              <a:gd name="connsiteX64" fmla="*/ 1878227 w 5168654"/>
              <a:gd name="connsiteY64" fmla="*/ 1595787 h 2436046"/>
              <a:gd name="connsiteX65" fmla="*/ 2072404 w 5168654"/>
              <a:gd name="connsiteY65" fmla="*/ 1595787 h 2436046"/>
              <a:gd name="connsiteX66" fmla="*/ 2072404 w 5168654"/>
              <a:gd name="connsiteY66" fmla="*/ 1673458 h 2436046"/>
              <a:gd name="connsiteX67" fmla="*/ 2093587 w 5168654"/>
              <a:gd name="connsiteY67" fmla="*/ 1673458 h 2436046"/>
              <a:gd name="connsiteX68" fmla="*/ 2093587 w 5168654"/>
              <a:gd name="connsiteY68" fmla="*/ 1684049 h 2436046"/>
              <a:gd name="connsiteX69" fmla="*/ 2097118 w 5168654"/>
              <a:gd name="connsiteY69" fmla="*/ 1684049 h 2436046"/>
              <a:gd name="connsiteX70" fmla="*/ 2097118 w 5168654"/>
              <a:gd name="connsiteY70" fmla="*/ 1701702 h 2436046"/>
              <a:gd name="connsiteX71" fmla="*/ 2111240 w 5168654"/>
              <a:gd name="connsiteY71" fmla="*/ 1701702 h 2436046"/>
              <a:gd name="connsiteX72" fmla="*/ 2114770 w 5168654"/>
              <a:gd name="connsiteY72" fmla="*/ 1715824 h 2436046"/>
              <a:gd name="connsiteX73" fmla="*/ 2418392 w 5168654"/>
              <a:gd name="connsiteY73" fmla="*/ 1715824 h 2436046"/>
              <a:gd name="connsiteX74" fmla="*/ 2418393 w 5168654"/>
              <a:gd name="connsiteY74" fmla="*/ 1744068 h 2436046"/>
              <a:gd name="connsiteX75" fmla="*/ 2418393 w 5168654"/>
              <a:gd name="connsiteY75" fmla="*/ 1744068 h 2436046"/>
              <a:gd name="connsiteX76" fmla="*/ 2446637 w 5168654"/>
              <a:gd name="connsiteY76" fmla="*/ 1772312 h 2436046"/>
              <a:gd name="connsiteX77" fmla="*/ 2460759 w 5168654"/>
              <a:gd name="connsiteY77" fmla="*/ 1772312 h 2436046"/>
              <a:gd name="connsiteX78" fmla="*/ 2460759 w 5168654"/>
              <a:gd name="connsiteY78" fmla="*/ 1821739 h 2436046"/>
              <a:gd name="connsiteX79" fmla="*/ 2478412 w 5168654"/>
              <a:gd name="connsiteY79" fmla="*/ 1821739 h 2436046"/>
              <a:gd name="connsiteX80" fmla="*/ 2478412 w 5168654"/>
              <a:gd name="connsiteY80" fmla="*/ 1920593 h 2436046"/>
              <a:gd name="connsiteX81" fmla="*/ 2633754 w 5168654"/>
              <a:gd name="connsiteY81" fmla="*/ 1920593 h 2436046"/>
              <a:gd name="connsiteX82" fmla="*/ 2633754 w 5168654"/>
              <a:gd name="connsiteY82" fmla="*/ 1941776 h 2436046"/>
              <a:gd name="connsiteX83" fmla="*/ 2732608 w 5168654"/>
              <a:gd name="connsiteY83" fmla="*/ 1941776 h 2436046"/>
              <a:gd name="connsiteX84" fmla="*/ 2729036 w 5168654"/>
              <a:gd name="connsiteY84" fmla="*/ 1959407 h 2436046"/>
              <a:gd name="connsiteX85" fmla="*/ 2777020 w 5168654"/>
              <a:gd name="connsiteY85" fmla="*/ 1963502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93678 h 2436046"/>
              <a:gd name="connsiteX56" fmla="*/ 1797025 w 5168654"/>
              <a:gd name="connsiteY56" fmla="*/ 1391027 h 2436046"/>
              <a:gd name="connsiteX57" fmla="*/ 1797025 w 5168654"/>
              <a:gd name="connsiteY57" fmla="*/ 1472219 h 2436046"/>
              <a:gd name="connsiteX58" fmla="*/ 1828800 w 5168654"/>
              <a:gd name="connsiteY58" fmla="*/ 1472219 h 2436046"/>
              <a:gd name="connsiteX59" fmla="*/ 1828800 w 5168654"/>
              <a:gd name="connsiteY59" fmla="*/ 1489872 h 2436046"/>
              <a:gd name="connsiteX60" fmla="*/ 1828800 w 5168654"/>
              <a:gd name="connsiteY60" fmla="*/ 1503994 h 2436046"/>
              <a:gd name="connsiteX61" fmla="*/ 1846452 w 5168654"/>
              <a:gd name="connsiteY61" fmla="*/ 1503994 h 2436046"/>
              <a:gd name="connsiteX62" fmla="*/ 1846452 w 5168654"/>
              <a:gd name="connsiteY62" fmla="*/ 1564012 h 2436046"/>
              <a:gd name="connsiteX63" fmla="*/ 1878227 w 5168654"/>
              <a:gd name="connsiteY63" fmla="*/ 1564012 h 2436046"/>
              <a:gd name="connsiteX64" fmla="*/ 1878227 w 5168654"/>
              <a:gd name="connsiteY64" fmla="*/ 1595787 h 2436046"/>
              <a:gd name="connsiteX65" fmla="*/ 2072404 w 5168654"/>
              <a:gd name="connsiteY65" fmla="*/ 1595787 h 2436046"/>
              <a:gd name="connsiteX66" fmla="*/ 2072404 w 5168654"/>
              <a:gd name="connsiteY66" fmla="*/ 1673458 h 2436046"/>
              <a:gd name="connsiteX67" fmla="*/ 2093587 w 5168654"/>
              <a:gd name="connsiteY67" fmla="*/ 1673458 h 2436046"/>
              <a:gd name="connsiteX68" fmla="*/ 2093587 w 5168654"/>
              <a:gd name="connsiteY68" fmla="*/ 1684049 h 2436046"/>
              <a:gd name="connsiteX69" fmla="*/ 2097118 w 5168654"/>
              <a:gd name="connsiteY69" fmla="*/ 1684049 h 2436046"/>
              <a:gd name="connsiteX70" fmla="*/ 2097118 w 5168654"/>
              <a:gd name="connsiteY70" fmla="*/ 1701702 h 2436046"/>
              <a:gd name="connsiteX71" fmla="*/ 2111240 w 5168654"/>
              <a:gd name="connsiteY71" fmla="*/ 1701702 h 2436046"/>
              <a:gd name="connsiteX72" fmla="*/ 2114770 w 5168654"/>
              <a:gd name="connsiteY72" fmla="*/ 1715824 h 2436046"/>
              <a:gd name="connsiteX73" fmla="*/ 2418392 w 5168654"/>
              <a:gd name="connsiteY73" fmla="*/ 1715824 h 2436046"/>
              <a:gd name="connsiteX74" fmla="*/ 2418393 w 5168654"/>
              <a:gd name="connsiteY74" fmla="*/ 1744068 h 2436046"/>
              <a:gd name="connsiteX75" fmla="*/ 2418393 w 5168654"/>
              <a:gd name="connsiteY75" fmla="*/ 1744068 h 2436046"/>
              <a:gd name="connsiteX76" fmla="*/ 2446637 w 5168654"/>
              <a:gd name="connsiteY76" fmla="*/ 1772312 h 2436046"/>
              <a:gd name="connsiteX77" fmla="*/ 2460759 w 5168654"/>
              <a:gd name="connsiteY77" fmla="*/ 1772312 h 2436046"/>
              <a:gd name="connsiteX78" fmla="*/ 2460759 w 5168654"/>
              <a:gd name="connsiteY78" fmla="*/ 1821739 h 2436046"/>
              <a:gd name="connsiteX79" fmla="*/ 2478412 w 5168654"/>
              <a:gd name="connsiteY79" fmla="*/ 1821739 h 2436046"/>
              <a:gd name="connsiteX80" fmla="*/ 2478412 w 5168654"/>
              <a:gd name="connsiteY80" fmla="*/ 1920593 h 2436046"/>
              <a:gd name="connsiteX81" fmla="*/ 2633754 w 5168654"/>
              <a:gd name="connsiteY81" fmla="*/ 1920593 h 2436046"/>
              <a:gd name="connsiteX82" fmla="*/ 2633754 w 5168654"/>
              <a:gd name="connsiteY82" fmla="*/ 1941776 h 2436046"/>
              <a:gd name="connsiteX83" fmla="*/ 2732608 w 5168654"/>
              <a:gd name="connsiteY83" fmla="*/ 1941776 h 2436046"/>
              <a:gd name="connsiteX84" fmla="*/ 2729036 w 5168654"/>
              <a:gd name="connsiteY84" fmla="*/ 1959407 h 2436046"/>
              <a:gd name="connsiteX85" fmla="*/ 2777020 w 5168654"/>
              <a:gd name="connsiteY85" fmla="*/ 1963502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37782 h 2436046"/>
              <a:gd name="connsiteX20" fmla="*/ 776710 w 5168654"/>
              <a:gd name="connsiteY20" fmla="*/ 455434 h 2436046"/>
              <a:gd name="connsiteX21" fmla="*/ 794363 w 5168654"/>
              <a:gd name="connsiteY21" fmla="*/ 455434 h 2436046"/>
              <a:gd name="connsiteX22" fmla="*/ 794363 w 5168654"/>
              <a:gd name="connsiteY22" fmla="*/ 497801 h 2436046"/>
              <a:gd name="connsiteX23" fmla="*/ 808485 w 5168654"/>
              <a:gd name="connsiteY23" fmla="*/ 497801 h 2436046"/>
              <a:gd name="connsiteX24" fmla="*/ 808485 w 5168654"/>
              <a:gd name="connsiteY24" fmla="*/ 621368 h 2436046"/>
              <a:gd name="connsiteX25" fmla="*/ 822607 w 5168654"/>
              <a:gd name="connsiteY25" fmla="*/ 621368 h 2436046"/>
              <a:gd name="connsiteX26" fmla="*/ 822607 w 5168654"/>
              <a:gd name="connsiteY26" fmla="*/ 639021 h 2436046"/>
              <a:gd name="connsiteX27" fmla="*/ 1045028 w 5168654"/>
              <a:gd name="connsiteY27" fmla="*/ 639021 h 2436046"/>
              <a:gd name="connsiteX28" fmla="*/ 1045028 w 5168654"/>
              <a:gd name="connsiteY28" fmla="*/ 790832 h 2436046"/>
              <a:gd name="connsiteX29" fmla="*/ 1059150 w 5168654"/>
              <a:gd name="connsiteY29" fmla="*/ 790832 h 2436046"/>
              <a:gd name="connsiteX30" fmla="*/ 1059150 w 5168654"/>
              <a:gd name="connsiteY30" fmla="*/ 889686 h 2436046"/>
              <a:gd name="connsiteX31" fmla="*/ 1083864 w 5168654"/>
              <a:gd name="connsiteY31" fmla="*/ 889686 h 2436046"/>
              <a:gd name="connsiteX32" fmla="*/ 1101516 w 5168654"/>
              <a:gd name="connsiteY32" fmla="*/ 889686 h 2436046"/>
              <a:gd name="connsiteX33" fmla="*/ 1158004 w 5168654"/>
              <a:gd name="connsiteY33" fmla="*/ 889686 h 2436046"/>
              <a:gd name="connsiteX34" fmla="*/ 1158004 w 5168654"/>
              <a:gd name="connsiteY34" fmla="*/ 917930 h 2436046"/>
              <a:gd name="connsiteX35" fmla="*/ 1302755 w 5168654"/>
              <a:gd name="connsiteY35" fmla="*/ 917930 h 2436046"/>
              <a:gd name="connsiteX36" fmla="*/ 1302755 w 5168654"/>
              <a:gd name="connsiteY36" fmla="*/ 942644 h 2436046"/>
              <a:gd name="connsiteX37" fmla="*/ 1313346 w 5168654"/>
              <a:gd name="connsiteY37" fmla="*/ 942644 h 2436046"/>
              <a:gd name="connsiteX38" fmla="*/ 1313346 w 5168654"/>
              <a:gd name="connsiteY38" fmla="*/ 1034437 h 2436046"/>
              <a:gd name="connsiteX39" fmla="*/ 1316877 w 5168654"/>
              <a:gd name="connsiteY39" fmla="*/ 1034437 h 2436046"/>
              <a:gd name="connsiteX40" fmla="*/ 1316877 w 5168654"/>
              <a:gd name="connsiteY40" fmla="*/ 1080333 h 2436046"/>
              <a:gd name="connsiteX41" fmla="*/ 1489871 w 5168654"/>
              <a:gd name="connsiteY41" fmla="*/ 1080333 h 2436046"/>
              <a:gd name="connsiteX42" fmla="*/ 1489871 w 5168654"/>
              <a:gd name="connsiteY42" fmla="*/ 1097986 h 2436046"/>
              <a:gd name="connsiteX43" fmla="*/ 1518115 w 5168654"/>
              <a:gd name="connsiteY43" fmla="*/ 1097986 h 2436046"/>
              <a:gd name="connsiteX44" fmla="*/ 1518115 w 5168654"/>
              <a:gd name="connsiteY44" fmla="*/ 1122699 h 2436046"/>
              <a:gd name="connsiteX45" fmla="*/ 1532237 w 5168654"/>
              <a:gd name="connsiteY45" fmla="*/ 1122699 h 2436046"/>
              <a:gd name="connsiteX46" fmla="*/ 1539298 w 5168654"/>
              <a:gd name="connsiteY46" fmla="*/ 1129760 h 2436046"/>
              <a:gd name="connsiteX47" fmla="*/ 1553420 w 5168654"/>
              <a:gd name="connsiteY47" fmla="*/ 1143882 h 2436046"/>
              <a:gd name="connsiteX48" fmla="*/ 1553420 w 5168654"/>
              <a:gd name="connsiteY48" fmla="*/ 1189779 h 2436046"/>
              <a:gd name="connsiteX49" fmla="*/ 1564012 w 5168654"/>
              <a:gd name="connsiteY49" fmla="*/ 1189779 h 2436046"/>
              <a:gd name="connsiteX50" fmla="*/ 1564012 w 5168654"/>
              <a:gd name="connsiteY50" fmla="*/ 1253328 h 2436046"/>
              <a:gd name="connsiteX51" fmla="*/ 1578134 w 5168654"/>
              <a:gd name="connsiteY51" fmla="*/ 1253328 h 2436046"/>
              <a:gd name="connsiteX52" fmla="*/ 1578134 w 5168654"/>
              <a:gd name="connsiteY52" fmla="*/ 1345121 h 2436046"/>
              <a:gd name="connsiteX53" fmla="*/ 1588726 w 5168654"/>
              <a:gd name="connsiteY53" fmla="*/ 1345121 h 2436046"/>
              <a:gd name="connsiteX54" fmla="*/ 1588726 w 5168654"/>
              <a:gd name="connsiteY54" fmla="*/ 1380426 h 2436046"/>
              <a:gd name="connsiteX55" fmla="*/ 1588726 w 5168654"/>
              <a:gd name="connsiteY55" fmla="*/ 1393678 h 2436046"/>
              <a:gd name="connsiteX56" fmla="*/ 1797025 w 5168654"/>
              <a:gd name="connsiteY56" fmla="*/ 1391027 h 2436046"/>
              <a:gd name="connsiteX57" fmla="*/ 1797025 w 5168654"/>
              <a:gd name="connsiteY57" fmla="*/ 1472219 h 2436046"/>
              <a:gd name="connsiteX58" fmla="*/ 1828800 w 5168654"/>
              <a:gd name="connsiteY58" fmla="*/ 1472219 h 2436046"/>
              <a:gd name="connsiteX59" fmla="*/ 1828800 w 5168654"/>
              <a:gd name="connsiteY59" fmla="*/ 1489872 h 2436046"/>
              <a:gd name="connsiteX60" fmla="*/ 1828800 w 5168654"/>
              <a:gd name="connsiteY60" fmla="*/ 1503994 h 2436046"/>
              <a:gd name="connsiteX61" fmla="*/ 1846452 w 5168654"/>
              <a:gd name="connsiteY61" fmla="*/ 1503994 h 2436046"/>
              <a:gd name="connsiteX62" fmla="*/ 1846452 w 5168654"/>
              <a:gd name="connsiteY62" fmla="*/ 1564012 h 2436046"/>
              <a:gd name="connsiteX63" fmla="*/ 1878227 w 5168654"/>
              <a:gd name="connsiteY63" fmla="*/ 1564012 h 2436046"/>
              <a:gd name="connsiteX64" fmla="*/ 1878227 w 5168654"/>
              <a:gd name="connsiteY64" fmla="*/ 1595787 h 2436046"/>
              <a:gd name="connsiteX65" fmla="*/ 2072404 w 5168654"/>
              <a:gd name="connsiteY65" fmla="*/ 1595787 h 2436046"/>
              <a:gd name="connsiteX66" fmla="*/ 2072404 w 5168654"/>
              <a:gd name="connsiteY66" fmla="*/ 1673458 h 2436046"/>
              <a:gd name="connsiteX67" fmla="*/ 2093587 w 5168654"/>
              <a:gd name="connsiteY67" fmla="*/ 1673458 h 2436046"/>
              <a:gd name="connsiteX68" fmla="*/ 2093587 w 5168654"/>
              <a:gd name="connsiteY68" fmla="*/ 1684049 h 2436046"/>
              <a:gd name="connsiteX69" fmla="*/ 2097118 w 5168654"/>
              <a:gd name="connsiteY69" fmla="*/ 1684049 h 2436046"/>
              <a:gd name="connsiteX70" fmla="*/ 2097118 w 5168654"/>
              <a:gd name="connsiteY70" fmla="*/ 1701702 h 2436046"/>
              <a:gd name="connsiteX71" fmla="*/ 2111240 w 5168654"/>
              <a:gd name="connsiteY71" fmla="*/ 1701702 h 2436046"/>
              <a:gd name="connsiteX72" fmla="*/ 2114770 w 5168654"/>
              <a:gd name="connsiteY72" fmla="*/ 1715824 h 2436046"/>
              <a:gd name="connsiteX73" fmla="*/ 2418392 w 5168654"/>
              <a:gd name="connsiteY73" fmla="*/ 1715824 h 2436046"/>
              <a:gd name="connsiteX74" fmla="*/ 2418393 w 5168654"/>
              <a:gd name="connsiteY74" fmla="*/ 1744068 h 2436046"/>
              <a:gd name="connsiteX75" fmla="*/ 2418393 w 5168654"/>
              <a:gd name="connsiteY75" fmla="*/ 1744068 h 2436046"/>
              <a:gd name="connsiteX76" fmla="*/ 2446637 w 5168654"/>
              <a:gd name="connsiteY76" fmla="*/ 1772312 h 2436046"/>
              <a:gd name="connsiteX77" fmla="*/ 2460759 w 5168654"/>
              <a:gd name="connsiteY77" fmla="*/ 1772312 h 2436046"/>
              <a:gd name="connsiteX78" fmla="*/ 2460759 w 5168654"/>
              <a:gd name="connsiteY78" fmla="*/ 1821739 h 2436046"/>
              <a:gd name="connsiteX79" fmla="*/ 2478412 w 5168654"/>
              <a:gd name="connsiteY79" fmla="*/ 1821739 h 2436046"/>
              <a:gd name="connsiteX80" fmla="*/ 2478412 w 5168654"/>
              <a:gd name="connsiteY80" fmla="*/ 1920593 h 2436046"/>
              <a:gd name="connsiteX81" fmla="*/ 2633754 w 5168654"/>
              <a:gd name="connsiteY81" fmla="*/ 1920593 h 2436046"/>
              <a:gd name="connsiteX82" fmla="*/ 2633754 w 5168654"/>
              <a:gd name="connsiteY82" fmla="*/ 1941776 h 2436046"/>
              <a:gd name="connsiteX83" fmla="*/ 2732608 w 5168654"/>
              <a:gd name="connsiteY83" fmla="*/ 1941776 h 2436046"/>
              <a:gd name="connsiteX84" fmla="*/ 2729036 w 5168654"/>
              <a:gd name="connsiteY84" fmla="*/ 1959407 h 2436046"/>
              <a:gd name="connsiteX85" fmla="*/ 2777020 w 5168654"/>
              <a:gd name="connsiteY85" fmla="*/ 1963502 h 2436046"/>
              <a:gd name="connsiteX86" fmla="*/ 2782035 w 5168654"/>
              <a:gd name="connsiteY86" fmla="*/ 1991203 h 2436046"/>
              <a:gd name="connsiteX87" fmla="*/ 2838523 w 5168654"/>
              <a:gd name="connsiteY87" fmla="*/ 1991203 h 2436046"/>
              <a:gd name="connsiteX88" fmla="*/ 2838523 w 5168654"/>
              <a:gd name="connsiteY88" fmla="*/ 2019447 h 2436046"/>
              <a:gd name="connsiteX89" fmla="*/ 2852645 w 5168654"/>
              <a:gd name="connsiteY89" fmla="*/ 2019447 h 2436046"/>
              <a:gd name="connsiteX90" fmla="*/ 2852645 w 5168654"/>
              <a:gd name="connsiteY90" fmla="*/ 2075935 h 2436046"/>
              <a:gd name="connsiteX91" fmla="*/ 3219817 w 5168654"/>
              <a:gd name="connsiteY91" fmla="*/ 2075934 h 2436046"/>
              <a:gd name="connsiteX92" fmla="*/ 3205695 w 5168654"/>
              <a:gd name="connsiteY92" fmla="*/ 2107709 h 2436046"/>
              <a:gd name="connsiteX93" fmla="*/ 3237470 w 5168654"/>
              <a:gd name="connsiteY93" fmla="*/ 2118300 h 2436046"/>
              <a:gd name="connsiteX94" fmla="*/ 3230409 w 5168654"/>
              <a:gd name="connsiteY94" fmla="*/ 2181850 h 2436046"/>
              <a:gd name="connsiteX95" fmla="*/ 3438709 w 5168654"/>
              <a:gd name="connsiteY95" fmla="*/ 2181850 h 2436046"/>
              <a:gd name="connsiteX96" fmla="*/ 3438709 w 5168654"/>
              <a:gd name="connsiteY96" fmla="*/ 2199502 h 2436046"/>
              <a:gd name="connsiteX97" fmla="*/ 3565807 w 5168654"/>
              <a:gd name="connsiteY97" fmla="*/ 2199502 h 2436046"/>
              <a:gd name="connsiteX98" fmla="*/ 3565807 w 5168654"/>
              <a:gd name="connsiteY98" fmla="*/ 2227746 h 2436046"/>
              <a:gd name="connsiteX99" fmla="*/ 3618764 w 5168654"/>
              <a:gd name="connsiteY99" fmla="*/ 2227746 h 2436046"/>
              <a:gd name="connsiteX100" fmla="*/ 3618764 w 5168654"/>
              <a:gd name="connsiteY100" fmla="*/ 2252460 h 2436046"/>
              <a:gd name="connsiteX101" fmla="*/ 3890613 w 5168654"/>
              <a:gd name="connsiteY101" fmla="*/ 2252460 h 2436046"/>
              <a:gd name="connsiteX102" fmla="*/ 3890613 w 5168654"/>
              <a:gd name="connsiteY102" fmla="*/ 2287765 h 2436046"/>
              <a:gd name="connsiteX103" fmla="*/ 3975345 w 5168654"/>
              <a:gd name="connsiteY103" fmla="*/ 2287765 h 2436046"/>
              <a:gd name="connsiteX104" fmla="*/ 3975345 w 5168654"/>
              <a:gd name="connsiteY104" fmla="*/ 2316009 h 2436046"/>
              <a:gd name="connsiteX105" fmla="*/ 4007119 w 5168654"/>
              <a:gd name="connsiteY105" fmla="*/ 2316009 h 2436046"/>
              <a:gd name="connsiteX106" fmla="*/ 4007119 w 5168654"/>
              <a:gd name="connsiteY106" fmla="*/ 2368967 h 2436046"/>
              <a:gd name="connsiteX107" fmla="*/ 4614366 w 5168654"/>
              <a:gd name="connsiteY107" fmla="*/ 2368967 h 2436046"/>
              <a:gd name="connsiteX108" fmla="*/ 4614366 w 5168654"/>
              <a:gd name="connsiteY108" fmla="*/ 2436046 h 2436046"/>
              <a:gd name="connsiteX109" fmla="*/ 5168654 w 5168654"/>
              <a:gd name="connsiteY109"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4288 w 5168654"/>
              <a:gd name="connsiteY16" fmla="*/ 423660 h 2436046"/>
              <a:gd name="connsiteX17" fmla="*/ 769649 w 5168654"/>
              <a:gd name="connsiteY17" fmla="*/ 423660 h 2436046"/>
              <a:gd name="connsiteX18" fmla="*/ 769649 w 5168654"/>
              <a:gd name="connsiteY18" fmla="*/ 430721 h 2436046"/>
              <a:gd name="connsiteX19" fmla="*/ 776710 w 5168654"/>
              <a:gd name="connsiteY19" fmla="*/ 455434 h 2436046"/>
              <a:gd name="connsiteX20" fmla="*/ 794363 w 5168654"/>
              <a:gd name="connsiteY20" fmla="*/ 455434 h 2436046"/>
              <a:gd name="connsiteX21" fmla="*/ 794363 w 5168654"/>
              <a:gd name="connsiteY21" fmla="*/ 497801 h 2436046"/>
              <a:gd name="connsiteX22" fmla="*/ 808485 w 5168654"/>
              <a:gd name="connsiteY22" fmla="*/ 497801 h 2436046"/>
              <a:gd name="connsiteX23" fmla="*/ 808485 w 5168654"/>
              <a:gd name="connsiteY23" fmla="*/ 621368 h 2436046"/>
              <a:gd name="connsiteX24" fmla="*/ 822607 w 5168654"/>
              <a:gd name="connsiteY24" fmla="*/ 621368 h 2436046"/>
              <a:gd name="connsiteX25" fmla="*/ 822607 w 5168654"/>
              <a:gd name="connsiteY25" fmla="*/ 639021 h 2436046"/>
              <a:gd name="connsiteX26" fmla="*/ 1045028 w 5168654"/>
              <a:gd name="connsiteY26" fmla="*/ 639021 h 2436046"/>
              <a:gd name="connsiteX27" fmla="*/ 1045028 w 5168654"/>
              <a:gd name="connsiteY27" fmla="*/ 790832 h 2436046"/>
              <a:gd name="connsiteX28" fmla="*/ 1059150 w 5168654"/>
              <a:gd name="connsiteY28" fmla="*/ 790832 h 2436046"/>
              <a:gd name="connsiteX29" fmla="*/ 1059150 w 5168654"/>
              <a:gd name="connsiteY29" fmla="*/ 889686 h 2436046"/>
              <a:gd name="connsiteX30" fmla="*/ 1083864 w 5168654"/>
              <a:gd name="connsiteY30" fmla="*/ 889686 h 2436046"/>
              <a:gd name="connsiteX31" fmla="*/ 1101516 w 5168654"/>
              <a:gd name="connsiteY31" fmla="*/ 889686 h 2436046"/>
              <a:gd name="connsiteX32" fmla="*/ 1158004 w 5168654"/>
              <a:gd name="connsiteY32" fmla="*/ 889686 h 2436046"/>
              <a:gd name="connsiteX33" fmla="*/ 1158004 w 5168654"/>
              <a:gd name="connsiteY33" fmla="*/ 917930 h 2436046"/>
              <a:gd name="connsiteX34" fmla="*/ 1302755 w 5168654"/>
              <a:gd name="connsiteY34" fmla="*/ 917930 h 2436046"/>
              <a:gd name="connsiteX35" fmla="*/ 1302755 w 5168654"/>
              <a:gd name="connsiteY35" fmla="*/ 942644 h 2436046"/>
              <a:gd name="connsiteX36" fmla="*/ 1313346 w 5168654"/>
              <a:gd name="connsiteY36" fmla="*/ 942644 h 2436046"/>
              <a:gd name="connsiteX37" fmla="*/ 1313346 w 5168654"/>
              <a:gd name="connsiteY37" fmla="*/ 1034437 h 2436046"/>
              <a:gd name="connsiteX38" fmla="*/ 1316877 w 5168654"/>
              <a:gd name="connsiteY38" fmla="*/ 1034437 h 2436046"/>
              <a:gd name="connsiteX39" fmla="*/ 1316877 w 5168654"/>
              <a:gd name="connsiteY39" fmla="*/ 1080333 h 2436046"/>
              <a:gd name="connsiteX40" fmla="*/ 1489871 w 5168654"/>
              <a:gd name="connsiteY40" fmla="*/ 1080333 h 2436046"/>
              <a:gd name="connsiteX41" fmla="*/ 1489871 w 5168654"/>
              <a:gd name="connsiteY41" fmla="*/ 1097986 h 2436046"/>
              <a:gd name="connsiteX42" fmla="*/ 1518115 w 5168654"/>
              <a:gd name="connsiteY42" fmla="*/ 1097986 h 2436046"/>
              <a:gd name="connsiteX43" fmla="*/ 1518115 w 5168654"/>
              <a:gd name="connsiteY43" fmla="*/ 1122699 h 2436046"/>
              <a:gd name="connsiteX44" fmla="*/ 1532237 w 5168654"/>
              <a:gd name="connsiteY44" fmla="*/ 1122699 h 2436046"/>
              <a:gd name="connsiteX45" fmla="*/ 1539298 w 5168654"/>
              <a:gd name="connsiteY45" fmla="*/ 1129760 h 2436046"/>
              <a:gd name="connsiteX46" fmla="*/ 1553420 w 5168654"/>
              <a:gd name="connsiteY46" fmla="*/ 1143882 h 2436046"/>
              <a:gd name="connsiteX47" fmla="*/ 1553420 w 5168654"/>
              <a:gd name="connsiteY47" fmla="*/ 1189779 h 2436046"/>
              <a:gd name="connsiteX48" fmla="*/ 1564012 w 5168654"/>
              <a:gd name="connsiteY48" fmla="*/ 1189779 h 2436046"/>
              <a:gd name="connsiteX49" fmla="*/ 1564012 w 5168654"/>
              <a:gd name="connsiteY49" fmla="*/ 1253328 h 2436046"/>
              <a:gd name="connsiteX50" fmla="*/ 1578134 w 5168654"/>
              <a:gd name="connsiteY50" fmla="*/ 1253328 h 2436046"/>
              <a:gd name="connsiteX51" fmla="*/ 1578134 w 5168654"/>
              <a:gd name="connsiteY51" fmla="*/ 1345121 h 2436046"/>
              <a:gd name="connsiteX52" fmla="*/ 1588726 w 5168654"/>
              <a:gd name="connsiteY52" fmla="*/ 1345121 h 2436046"/>
              <a:gd name="connsiteX53" fmla="*/ 1588726 w 5168654"/>
              <a:gd name="connsiteY53" fmla="*/ 1380426 h 2436046"/>
              <a:gd name="connsiteX54" fmla="*/ 1588726 w 5168654"/>
              <a:gd name="connsiteY54" fmla="*/ 1393678 h 2436046"/>
              <a:gd name="connsiteX55" fmla="*/ 1797025 w 5168654"/>
              <a:gd name="connsiteY55" fmla="*/ 1391027 h 2436046"/>
              <a:gd name="connsiteX56" fmla="*/ 1797025 w 5168654"/>
              <a:gd name="connsiteY56" fmla="*/ 1472219 h 2436046"/>
              <a:gd name="connsiteX57" fmla="*/ 1828800 w 5168654"/>
              <a:gd name="connsiteY57" fmla="*/ 1472219 h 2436046"/>
              <a:gd name="connsiteX58" fmla="*/ 1828800 w 5168654"/>
              <a:gd name="connsiteY58" fmla="*/ 1489872 h 2436046"/>
              <a:gd name="connsiteX59" fmla="*/ 1828800 w 5168654"/>
              <a:gd name="connsiteY59" fmla="*/ 1503994 h 2436046"/>
              <a:gd name="connsiteX60" fmla="*/ 1846452 w 5168654"/>
              <a:gd name="connsiteY60" fmla="*/ 1503994 h 2436046"/>
              <a:gd name="connsiteX61" fmla="*/ 1846452 w 5168654"/>
              <a:gd name="connsiteY61" fmla="*/ 1564012 h 2436046"/>
              <a:gd name="connsiteX62" fmla="*/ 1878227 w 5168654"/>
              <a:gd name="connsiteY62" fmla="*/ 1564012 h 2436046"/>
              <a:gd name="connsiteX63" fmla="*/ 1878227 w 5168654"/>
              <a:gd name="connsiteY63" fmla="*/ 1595787 h 2436046"/>
              <a:gd name="connsiteX64" fmla="*/ 2072404 w 5168654"/>
              <a:gd name="connsiteY64" fmla="*/ 1595787 h 2436046"/>
              <a:gd name="connsiteX65" fmla="*/ 2072404 w 5168654"/>
              <a:gd name="connsiteY65" fmla="*/ 1673458 h 2436046"/>
              <a:gd name="connsiteX66" fmla="*/ 2093587 w 5168654"/>
              <a:gd name="connsiteY66" fmla="*/ 1673458 h 2436046"/>
              <a:gd name="connsiteX67" fmla="*/ 2093587 w 5168654"/>
              <a:gd name="connsiteY67" fmla="*/ 1684049 h 2436046"/>
              <a:gd name="connsiteX68" fmla="*/ 2097118 w 5168654"/>
              <a:gd name="connsiteY68" fmla="*/ 1684049 h 2436046"/>
              <a:gd name="connsiteX69" fmla="*/ 2097118 w 5168654"/>
              <a:gd name="connsiteY69" fmla="*/ 1701702 h 2436046"/>
              <a:gd name="connsiteX70" fmla="*/ 2111240 w 5168654"/>
              <a:gd name="connsiteY70" fmla="*/ 1701702 h 2436046"/>
              <a:gd name="connsiteX71" fmla="*/ 2114770 w 5168654"/>
              <a:gd name="connsiteY71" fmla="*/ 1715824 h 2436046"/>
              <a:gd name="connsiteX72" fmla="*/ 2418392 w 5168654"/>
              <a:gd name="connsiteY72" fmla="*/ 1715824 h 2436046"/>
              <a:gd name="connsiteX73" fmla="*/ 2418393 w 5168654"/>
              <a:gd name="connsiteY73" fmla="*/ 1744068 h 2436046"/>
              <a:gd name="connsiteX74" fmla="*/ 2418393 w 5168654"/>
              <a:gd name="connsiteY74" fmla="*/ 1744068 h 2436046"/>
              <a:gd name="connsiteX75" fmla="*/ 2446637 w 5168654"/>
              <a:gd name="connsiteY75" fmla="*/ 1772312 h 2436046"/>
              <a:gd name="connsiteX76" fmla="*/ 2460759 w 5168654"/>
              <a:gd name="connsiteY76" fmla="*/ 1772312 h 2436046"/>
              <a:gd name="connsiteX77" fmla="*/ 2460759 w 5168654"/>
              <a:gd name="connsiteY77" fmla="*/ 1821739 h 2436046"/>
              <a:gd name="connsiteX78" fmla="*/ 2478412 w 5168654"/>
              <a:gd name="connsiteY78" fmla="*/ 1821739 h 2436046"/>
              <a:gd name="connsiteX79" fmla="*/ 2478412 w 5168654"/>
              <a:gd name="connsiteY79" fmla="*/ 1920593 h 2436046"/>
              <a:gd name="connsiteX80" fmla="*/ 2633754 w 5168654"/>
              <a:gd name="connsiteY80" fmla="*/ 1920593 h 2436046"/>
              <a:gd name="connsiteX81" fmla="*/ 2633754 w 5168654"/>
              <a:gd name="connsiteY81" fmla="*/ 1941776 h 2436046"/>
              <a:gd name="connsiteX82" fmla="*/ 2732608 w 5168654"/>
              <a:gd name="connsiteY82" fmla="*/ 1941776 h 2436046"/>
              <a:gd name="connsiteX83" fmla="*/ 2729036 w 5168654"/>
              <a:gd name="connsiteY83" fmla="*/ 1959407 h 2436046"/>
              <a:gd name="connsiteX84" fmla="*/ 2777020 w 5168654"/>
              <a:gd name="connsiteY84" fmla="*/ 1963502 h 2436046"/>
              <a:gd name="connsiteX85" fmla="*/ 2782035 w 5168654"/>
              <a:gd name="connsiteY85" fmla="*/ 1991203 h 2436046"/>
              <a:gd name="connsiteX86" fmla="*/ 2838523 w 5168654"/>
              <a:gd name="connsiteY86" fmla="*/ 1991203 h 2436046"/>
              <a:gd name="connsiteX87" fmla="*/ 2838523 w 5168654"/>
              <a:gd name="connsiteY87" fmla="*/ 2019447 h 2436046"/>
              <a:gd name="connsiteX88" fmla="*/ 2852645 w 5168654"/>
              <a:gd name="connsiteY88" fmla="*/ 2019447 h 2436046"/>
              <a:gd name="connsiteX89" fmla="*/ 2852645 w 5168654"/>
              <a:gd name="connsiteY89" fmla="*/ 2075935 h 2436046"/>
              <a:gd name="connsiteX90" fmla="*/ 3219817 w 5168654"/>
              <a:gd name="connsiteY90" fmla="*/ 2075934 h 2436046"/>
              <a:gd name="connsiteX91" fmla="*/ 3205695 w 5168654"/>
              <a:gd name="connsiteY91" fmla="*/ 2107709 h 2436046"/>
              <a:gd name="connsiteX92" fmla="*/ 3237470 w 5168654"/>
              <a:gd name="connsiteY92" fmla="*/ 2118300 h 2436046"/>
              <a:gd name="connsiteX93" fmla="*/ 3230409 w 5168654"/>
              <a:gd name="connsiteY93" fmla="*/ 2181850 h 2436046"/>
              <a:gd name="connsiteX94" fmla="*/ 3438709 w 5168654"/>
              <a:gd name="connsiteY94" fmla="*/ 2181850 h 2436046"/>
              <a:gd name="connsiteX95" fmla="*/ 3438709 w 5168654"/>
              <a:gd name="connsiteY95" fmla="*/ 2199502 h 2436046"/>
              <a:gd name="connsiteX96" fmla="*/ 3565807 w 5168654"/>
              <a:gd name="connsiteY96" fmla="*/ 2199502 h 2436046"/>
              <a:gd name="connsiteX97" fmla="*/ 3565807 w 5168654"/>
              <a:gd name="connsiteY97" fmla="*/ 2227746 h 2436046"/>
              <a:gd name="connsiteX98" fmla="*/ 3618764 w 5168654"/>
              <a:gd name="connsiteY98" fmla="*/ 2227746 h 2436046"/>
              <a:gd name="connsiteX99" fmla="*/ 3618764 w 5168654"/>
              <a:gd name="connsiteY99" fmla="*/ 2252460 h 2436046"/>
              <a:gd name="connsiteX100" fmla="*/ 3890613 w 5168654"/>
              <a:gd name="connsiteY100" fmla="*/ 2252460 h 2436046"/>
              <a:gd name="connsiteX101" fmla="*/ 3890613 w 5168654"/>
              <a:gd name="connsiteY101" fmla="*/ 2287765 h 2436046"/>
              <a:gd name="connsiteX102" fmla="*/ 3975345 w 5168654"/>
              <a:gd name="connsiteY102" fmla="*/ 2287765 h 2436046"/>
              <a:gd name="connsiteX103" fmla="*/ 3975345 w 5168654"/>
              <a:gd name="connsiteY103" fmla="*/ 2316009 h 2436046"/>
              <a:gd name="connsiteX104" fmla="*/ 4007119 w 5168654"/>
              <a:gd name="connsiteY104" fmla="*/ 2316009 h 2436046"/>
              <a:gd name="connsiteX105" fmla="*/ 4007119 w 5168654"/>
              <a:gd name="connsiteY105" fmla="*/ 2368967 h 2436046"/>
              <a:gd name="connsiteX106" fmla="*/ 4614366 w 5168654"/>
              <a:gd name="connsiteY106" fmla="*/ 2368967 h 2436046"/>
              <a:gd name="connsiteX107" fmla="*/ 4614366 w 5168654"/>
              <a:gd name="connsiteY107" fmla="*/ 2436046 h 2436046"/>
              <a:gd name="connsiteX108" fmla="*/ 5168654 w 5168654"/>
              <a:gd name="connsiteY108"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9589 w 5168654"/>
              <a:gd name="connsiteY16" fmla="*/ 418359 h 2436046"/>
              <a:gd name="connsiteX17" fmla="*/ 769649 w 5168654"/>
              <a:gd name="connsiteY17" fmla="*/ 423660 h 2436046"/>
              <a:gd name="connsiteX18" fmla="*/ 769649 w 5168654"/>
              <a:gd name="connsiteY18" fmla="*/ 430721 h 2436046"/>
              <a:gd name="connsiteX19" fmla="*/ 776710 w 5168654"/>
              <a:gd name="connsiteY19" fmla="*/ 455434 h 2436046"/>
              <a:gd name="connsiteX20" fmla="*/ 794363 w 5168654"/>
              <a:gd name="connsiteY20" fmla="*/ 455434 h 2436046"/>
              <a:gd name="connsiteX21" fmla="*/ 794363 w 5168654"/>
              <a:gd name="connsiteY21" fmla="*/ 497801 h 2436046"/>
              <a:gd name="connsiteX22" fmla="*/ 808485 w 5168654"/>
              <a:gd name="connsiteY22" fmla="*/ 497801 h 2436046"/>
              <a:gd name="connsiteX23" fmla="*/ 808485 w 5168654"/>
              <a:gd name="connsiteY23" fmla="*/ 621368 h 2436046"/>
              <a:gd name="connsiteX24" fmla="*/ 822607 w 5168654"/>
              <a:gd name="connsiteY24" fmla="*/ 621368 h 2436046"/>
              <a:gd name="connsiteX25" fmla="*/ 822607 w 5168654"/>
              <a:gd name="connsiteY25" fmla="*/ 639021 h 2436046"/>
              <a:gd name="connsiteX26" fmla="*/ 1045028 w 5168654"/>
              <a:gd name="connsiteY26" fmla="*/ 639021 h 2436046"/>
              <a:gd name="connsiteX27" fmla="*/ 1045028 w 5168654"/>
              <a:gd name="connsiteY27" fmla="*/ 790832 h 2436046"/>
              <a:gd name="connsiteX28" fmla="*/ 1059150 w 5168654"/>
              <a:gd name="connsiteY28" fmla="*/ 790832 h 2436046"/>
              <a:gd name="connsiteX29" fmla="*/ 1059150 w 5168654"/>
              <a:gd name="connsiteY29" fmla="*/ 889686 h 2436046"/>
              <a:gd name="connsiteX30" fmla="*/ 1083864 w 5168654"/>
              <a:gd name="connsiteY30" fmla="*/ 889686 h 2436046"/>
              <a:gd name="connsiteX31" fmla="*/ 1101516 w 5168654"/>
              <a:gd name="connsiteY31" fmla="*/ 889686 h 2436046"/>
              <a:gd name="connsiteX32" fmla="*/ 1158004 w 5168654"/>
              <a:gd name="connsiteY32" fmla="*/ 889686 h 2436046"/>
              <a:gd name="connsiteX33" fmla="*/ 1158004 w 5168654"/>
              <a:gd name="connsiteY33" fmla="*/ 917930 h 2436046"/>
              <a:gd name="connsiteX34" fmla="*/ 1302755 w 5168654"/>
              <a:gd name="connsiteY34" fmla="*/ 917930 h 2436046"/>
              <a:gd name="connsiteX35" fmla="*/ 1302755 w 5168654"/>
              <a:gd name="connsiteY35" fmla="*/ 942644 h 2436046"/>
              <a:gd name="connsiteX36" fmla="*/ 1313346 w 5168654"/>
              <a:gd name="connsiteY36" fmla="*/ 942644 h 2436046"/>
              <a:gd name="connsiteX37" fmla="*/ 1313346 w 5168654"/>
              <a:gd name="connsiteY37" fmla="*/ 1034437 h 2436046"/>
              <a:gd name="connsiteX38" fmla="*/ 1316877 w 5168654"/>
              <a:gd name="connsiteY38" fmla="*/ 1034437 h 2436046"/>
              <a:gd name="connsiteX39" fmla="*/ 1316877 w 5168654"/>
              <a:gd name="connsiteY39" fmla="*/ 1080333 h 2436046"/>
              <a:gd name="connsiteX40" fmla="*/ 1489871 w 5168654"/>
              <a:gd name="connsiteY40" fmla="*/ 1080333 h 2436046"/>
              <a:gd name="connsiteX41" fmla="*/ 1489871 w 5168654"/>
              <a:gd name="connsiteY41" fmla="*/ 1097986 h 2436046"/>
              <a:gd name="connsiteX42" fmla="*/ 1518115 w 5168654"/>
              <a:gd name="connsiteY42" fmla="*/ 1097986 h 2436046"/>
              <a:gd name="connsiteX43" fmla="*/ 1518115 w 5168654"/>
              <a:gd name="connsiteY43" fmla="*/ 1122699 h 2436046"/>
              <a:gd name="connsiteX44" fmla="*/ 1532237 w 5168654"/>
              <a:gd name="connsiteY44" fmla="*/ 1122699 h 2436046"/>
              <a:gd name="connsiteX45" fmla="*/ 1539298 w 5168654"/>
              <a:gd name="connsiteY45" fmla="*/ 1129760 h 2436046"/>
              <a:gd name="connsiteX46" fmla="*/ 1553420 w 5168654"/>
              <a:gd name="connsiteY46" fmla="*/ 1143882 h 2436046"/>
              <a:gd name="connsiteX47" fmla="*/ 1553420 w 5168654"/>
              <a:gd name="connsiteY47" fmla="*/ 1189779 h 2436046"/>
              <a:gd name="connsiteX48" fmla="*/ 1564012 w 5168654"/>
              <a:gd name="connsiteY48" fmla="*/ 1189779 h 2436046"/>
              <a:gd name="connsiteX49" fmla="*/ 1564012 w 5168654"/>
              <a:gd name="connsiteY49" fmla="*/ 1253328 h 2436046"/>
              <a:gd name="connsiteX50" fmla="*/ 1578134 w 5168654"/>
              <a:gd name="connsiteY50" fmla="*/ 1253328 h 2436046"/>
              <a:gd name="connsiteX51" fmla="*/ 1578134 w 5168654"/>
              <a:gd name="connsiteY51" fmla="*/ 1345121 h 2436046"/>
              <a:gd name="connsiteX52" fmla="*/ 1588726 w 5168654"/>
              <a:gd name="connsiteY52" fmla="*/ 1345121 h 2436046"/>
              <a:gd name="connsiteX53" fmla="*/ 1588726 w 5168654"/>
              <a:gd name="connsiteY53" fmla="*/ 1380426 h 2436046"/>
              <a:gd name="connsiteX54" fmla="*/ 1588726 w 5168654"/>
              <a:gd name="connsiteY54" fmla="*/ 1393678 h 2436046"/>
              <a:gd name="connsiteX55" fmla="*/ 1797025 w 5168654"/>
              <a:gd name="connsiteY55" fmla="*/ 1391027 h 2436046"/>
              <a:gd name="connsiteX56" fmla="*/ 1797025 w 5168654"/>
              <a:gd name="connsiteY56" fmla="*/ 1472219 h 2436046"/>
              <a:gd name="connsiteX57" fmla="*/ 1828800 w 5168654"/>
              <a:gd name="connsiteY57" fmla="*/ 1472219 h 2436046"/>
              <a:gd name="connsiteX58" fmla="*/ 1828800 w 5168654"/>
              <a:gd name="connsiteY58" fmla="*/ 1489872 h 2436046"/>
              <a:gd name="connsiteX59" fmla="*/ 1828800 w 5168654"/>
              <a:gd name="connsiteY59" fmla="*/ 1503994 h 2436046"/>
              <a:gd name="connsiteX60" fmla="*/ 1846452 w 5168654"/>
              <a:gd name="connsiteY60" fmla="*/ 1503994 h 2436046"/>
              <a:gd name="connsiteX61" fmla="*/ 1846452 w 5168654"/>
              <a:gd name="connsiteY61" fmla="*/ 1564012 h 2436046"/>
              <a:gd name="connsiteX62" fmla="*/ 1878227 w 5168654"/>
              <a:gd name="connsiteY62" fmla="*/ 1564012 h 2436046"/>
              <a:gd name="connsiteX63" fmla="*/ 1878227 w 5168654"/>
              <a:gd name="connsiteY63" fmla="*/ 1595787 h 2436046"/>
              <a:gd name="connsiteX64" fmla="*/ 2072404 w 5168654"/>
              <a:gd name="connsiteY64" fmla="*/ 1595787 h 2436046"/>
              <a:gd name="connsiteX65" fmla="*/ 2072404 w 5168654"/>
              <a:gd name="connsiteY65" fmla="*/ 1673458 h 2436046"/>
              <a:gd name="connsiteX66" fmla="*/ 2093587 w 5168654"/>
              <a:gd name="connsiteY66" fmla="*/ 1673458 h 2436046"/>
              <a:gd name="connsiteX67" fmla="*/ 2093587 w 5168654"/>
              <a:gd name="connsiteY67" fmla="*/ 1684049 h 2436046"/>
              <a:gd name="connsiteX68" fmla="*/ 2097118 w 5168654"/>
              <a:gd name="connsiteY68" fmla="*/ 1684049 h 2436046"/>
              <a:gd name="connsiteX69" fmla="*/ 2097118 w 5168654"/>
              <a:gd name="connsiteY69" fmla="*/ 1701702 h 2436046"/>
              <a:gd name="connsiteX70" fmla="*/ 2111240 w 5168654"/>
              <a:gd name="connsiteY70" fmla="*/ 1701702 h 2436046"/>
              <a:gd name="connsiteX71" fmla="*/ 2114770 w 5168654"/>
              <a:gd name="connsiteY71" fmla="*/ 1715824 h 2436046"/>
              <a:gd name="connsiteX72" fmla="*/ 2418392 w 5168654"/>
              <a:gd name="connsiteY72" fmla="*/ 1715824 h 2436046"/>
              <a:gd name="connsiteX73" fmla="*/ 2418393 w 5168654"/>
              <a:gd name="connsiteY73" fmla="*/ 1744068 h 2436046"/>
              <a:gd name="connsiteX74" fmla="*/ 2418393 w 5168654"/>
              <a:gd name="connsiteY74" fmla="*/ 1744068 h 2436046"/>
              <a:gd name="connsiteX75" fmla="*/ 2446637 w 5168654"/>
              <a:gd name="connsiteY75" fmla="*/ 1772312 h 2436046"/>
              <a:gd name="connsiteX76" fmla="*/ 2460759 w 5168654"/>
              <a:gd name="connsiteY76" fmla="*/ 1772312 h 2436046"/>
              <a:gd name="connsiteX77" fmla="*/ 2460759 w 5168654"/>
              <a:gd name="connsiteY77" fmla="*/ 1821739 h 2436046"/>
              <a:gd name="connsiteX78" fmla="*/ 2478412 w 5168654"/>
              <a:gd name="connsiteY78" fmla="*/ 1821739 h 2436046"/>
              <a:gd name="connsiteX79" fmla="*/ 2478412 w 5168654"/>
              <a:gd name="connsiteY79" fmla="*/ 1920593 h 2436046"/>
              <a:gd name="connsiteX80" fmla="*/ 2633754 w 5168654"/>
              <a:gd name="connsiteY80" fmla="*/ 1920593 h 2436046"/>
              <a:gd name="connsiteX81" fmla="*/ 2633754 w 5168654"/>
              <a:gd name="connsiteY81" fmla="*/ 1941776 h 2436046"/>
              <a:gd name="connsiteX82" fmla="*/ 2732608 w 5168654"/>
              <a:gd name="connsiteY82" fmla="*/ 1941776 h 2436046"/>
              <a:gd name="connsiteX83" fmla="*/ 2729036 w 5168654"/>
              <a:gd name="connsiteY83" fmla="*/ 1959407 h 2436046"/>
              <a:gd name="connsiteX84" fmla="*/ 2777020 w 5168654"/>
              <a:gd name="connsiteY84" fmla="*/ 1963502 h 2436046"/>
              <a:gd name="connsiteX85" fmla="*/ 2782035 w 5168654"/>
              <a:gd name="connsiteY85" fmla="*/ 1991203 h 2436046"/>
              <a:gd name="connsiteX86" fmla="*/ 2838523 w 5168654"/>
              <a:gd name="connsiteY86" fmla="*/ 1991203 h 2436046"/>
              <a:gd name="connsiteX87" fmla="*/ 2838523 w 5168654"/>
              <a:gd name="connsiteY87" fmla="*/ 2019447 h 2436046"/>
              <a:gd name="connsiteX88" fmla="*/ 2852645 w 5168654"/>
              <a:gd name="connsiteY88" fmla="*/ 2019447 h 2436046"/>
              <a:gd name="connsiteX89" fmla="*/ 2852645 w 5168654"/>
              <a:gd name="connsiteY89" fmla="*/ 2075935 h 2436046"/>
              <a:gd name="connsiteX90" fmla="*/ 3219817 w 5168654"/>
              <a:gd name="connsiteY90" fmla="*/ 2075934 h 2436046"/>
              <a:gd name="connsiteX91" fmla="*/ 3205695 w 5168654"/>
              <a:gd name="connsiteY91" fmla="*/ 2107709 h 2436046"/>
              <a:gd name="connsiteX92" fmla="*/ 3237470 w 5168654"/>
              <a:gd name="connsiteY92" fmla="*/ 2118300 h 2436046"/>
              <a:gd name="connsiteX93" fmla="*/ 3230409 w 5168654"/>
              <a:gd name="connsiteY93" fmla="*/ 2181850 h 2436046"/>
              <a:gd name="connsiteX94" fmla="*/ 3438709 w 5168654"/>
              <a:gd name="connsiteY94" fmla="*/ 2181850 h 2436046"/>
              <a:gd name="connsiteX95" fmla="*/ 3438709 w 5168654"/>
              <a:gd name="connsiteY95" fmla="*/ 2199502 h 2436046"/>
              <a:gd name="connsiteX96" fmla="*/ 3565807 w 5168654"/>
              <a:gd name="connsiteY96" fmla="*/ 2199502 h 2436046"/>
              <a:gd name="connsiteX97" fmla="*/ 3565807 w 5168654"/>
              <a:gd name="connsiteY97" fmla="*/ 2227746 h 2436046"/>
              <a:gd name="connsiteX98" fmla="*/ 3618764 w 5168654"/>
              <a:gd name="connsiteY98" fmla="*/ 2227746 h 2436046"/>
              <a:gd name="connsiteX99" fmla="*/ 3618764 w 5168654"/>
              <a:gd name="connsiteY99" fmla="*/ 2252460 h 2436046"/>
              <a:gd name="connsiteX100" fmla="*/ 3890613 w 5168654"/>
              <a:gd name="connsiteY100" fmla="*/ 2252460 h 2436046"/>
              <a:gd name="connsiteX101" fmla="*/ 3890613 w 5168654"/>
              <a:gd name="connsiteY101" fmla="*/ 2287765 h 2436046"/>
              <a:gd name="connsiteX102" fmla="*/ 3975345 w 5168654"/>
              <a:gd name="connsiteY102" fmla="*/ 2287765 h 2436046"/>
              <a:gd name="connsiteX103" fmla="*/ 3975345 w 5168654"/>
              <a:gd name="connsiteY103" fmla="*/ 2316009 h 2436046"/>
              <a:gd name="connsiteX104" fmla="*/ 4007119 w 5168654"/>
              <a:gd name="connsiteY104" fmla="*/ 2316009 h 2436046"/>
              <a:gd name="connsiteX105" fmla="*/ 4007119 w 5168654"/>
              <a:gd name="connsiteY105" fmla="*/ 2368967 h 2436046"/>
              <a:gd name="connsiteX106" fmla="*/ 4614366 w 5168654"/>
              <a:gd name="connsiteY106" fmla="*/ 2368967 h 2436046"/>
              <a:gd name="connsiteX107" fmla="*/ 4614366 w 5168654"/>
              <a:gd name="connsiteY107" fmla="*/ 2436046 h 2436046"/>
              <a:gd name="connsiteX108" fmla="*/ 5168654 w 5168654"/>
              <a:gd name="connsiteY108"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9589 w 5168654"/>
              <a:gd name="connsiteY16" fmla="*/ 418359 h 2436046"/>
              <a:gd name="connsiteX17" fmla="*/ 769649 w 5168654"/>
              <a:gd name="connsiteY17" fmla="*/ 423660 h 2436046"/>
              <a:gd name="connsiteX18" fmla="*/ 769649 w 5168654"/>
              <a:gd name="connsiteY18" fmla="*/ 414819 h 2436046"/>
              <a:gd name="connsiteX19" fmla="*/ 776710 w 5168654"/>
              <a:gd name="connsiteY19" fmla="*/ 455434 h 2436046"/>
              <a:gd name="connsiteX20" fmla="*/ 794363 w 5168654"/>
              <a:gd name="connsiteY20" fmla="*/ 455434 h 2436046"/>
              <a:gd name="connsiteX21" fmla="*/ 794363 w 5168654"/>
              <a:gd name="connsiteY21" fmla="*/ 497801 h 2436046"/>
              <a:gd name="connsiteX22" fmla="*/ 808485 w 5168654"/>
              <a:gd name="connsiteY22" fmla="*/ 497801 h 2436046"/>
              <a:gd name="connsiteX23" fmla="*/ 808485 w 5168654"/>
              <a:gd name="connsiteY23" fmla="*/ 621368 h 2436046"/>
              <a:gd name="connsiteX24" fmla="*/ 822607 w 5168654"/>
              <a:gd name="connsiteY24" fmla="*/ 621368 h 2436046"/>
              <a:gd name="connsiteX25" fmla="*/ 822607 w 5168654"/>
              <a:gd name="connsiteY25" fmla="*/ 639021 h 2436046"/>
              <a:gd name="connsiteX26" fmla="*/ 1045028 w 5168654"/>
              <a:gd name="connsiteY26" fmla="*/ 639021 h 2436046"/>
              <a:gd name="connsiteX27" fmla="*/ 1045028 w 5168654"/>
              <a:gd name="connsiteY27" fmla="*/ 790832 h 2436046"/>
              <a:gd name="connsiteX28" fmla="*/ 1059150 w 5168654"/>
              <a:gd name="connsiteY28" fmla="*/ 790832 h 2436046"/>
              <a:gd name="connsiteX29" fmla="*/ 1059150 w 5168654"/>
              <a:gd name="connsiteY29" fmla="*/ 889686 h 2436046"/>
              <a:gd name="connsiteX30" fmla="*/ 1083864 w 5168654"/>
              <a:gd name="connsiteY30" fmla="*/ 889686 h 2436046"/>
              <a:gd name="connsiteX31" fmla="*/ 1101516 w 5168654"/>
              <a:gd name="connsiteY31" fmla="*/ 889686 h 2436046"/>
              <a:gd name="connsiteX32" fmla="*/ 1158004 w 5168654"/>
              <a:gd name="connsiteY32" fmla="*/ 889686 h 2436046"/>
              <a:gd name="connsiteX33" fmla="*/ 1158004 w 5168654"/>
              <a:gd name="connsiteY33" fmla="*/ 917930 h 2436046"/>
              <a:gd name="connsiteX34" fmla="*/ 1302755 w 5168654"/>
              <a:gd name="connsiteY34" fmla="*/ 917930 h 2436046"/>
              <a:gd name="connsiteX35" fmla="*/ 1302755 w 5168654"/>
              <a:gd name="connsiteY35" fmla="*/ 942644 h 2436046"/>
              <a:gd name="connsiteX36" fmla="*/ 1313346 w 5168654"/>
              <a:gd name="connsiteY36" fmla="*/ 942644 h 2436046"/>
              <a:gd name="connsiteX37" fmla="*/ 1313346 w 5168654"/>
              <a:gd name="connsiteY37" fmla="*/ 1034437 h 2436046"/>
              <a:gd name="connsiteX38" fmla="*/ 1316877 w 5168654"/>
              <a:gd name="connsiteY38" fmla="*/ 1034437 h 2436046"/>
              <a:gd name="connsiteX39" fmla="*/ 1316877 w 5168654"/>
              <a:gd name="connsiteY39" fmla="*/ 1080333 h 2436046"/>
              <a:gd name="connsiteX40" fmla="*/ 1489871 w 5168654"/>
              <a:gd name="connsiteY40" fmla="*/ 1080333 h 2436046"/>
              <a:gd name="connsiteX41" fmla="*/ 1489871 w 5168654"/>
              <a:gd name="connsiteY41" fmla="*/ 1097986 h 2436046"/>
              <a:gd name="connsiteX42" fmla="*/ 1518115 w 5168654"/>
              <a:gd name="connsiteY42" fmla="*/ 1097986 h 2436046"/>
              <a:gd name="connsiteX43" fmla="*/ 1518115 w 5168654"/>
              <a:gd name="connsiteY43" fmla="*/ 1122699 h 2436046"/>
              <a:gd name="connsiteX44" fmla="*/ 1532237 w 5168654"/>
              <a:gd name="connsiteY44" fmla="*/ 1122699 h 2436046"/>
              <a:gd name="connsiteX45" fmla="*/ 1539298 w 5168654"/>
              <a:gd name="connsiteY45" fmla="*/ 1129760 h 2436046"/>
              <a:gd name="connsiteX46" fmla="*/ 1553420 w 5168654"/>
              <a:gd name="connsiteY46" fmla="*/ 1143882 h 2436046"/>
              <a:gd name="connsiteX47" fmla="*/ 1553420 w 5168654"/>
              <a:gd name="connsiteY47" fmla="*/ 1189779 h 2436046"/>
              <a:gd name="connsiteX48" fmla="*/ 1564012 w 5168654"/>
              <a:gd name="connsiteY48" fmla="*/ 1189779 h 2436046"/>
              <a:gd name="connsiteX49" fmla="*/ 1564012 w 5168654"/>
              <a:gd name="connsiteY49" fmla="*/ 1253328 h 2436046"/>
              <a:gd name="connsiteX50" fmla="*/ 1578134 w 5168654"/>
              <a:gd name="connsiteY50" fmla="*/ 1253328 h 2436046"/>
              <a:gd name="connsiteX51" fmla="*/ 1578134 w 5168654"/>
              <a:gd name="connsiteY51" fmla="*/ 1345121 h 2436046"/>
              <a:gd name="connsiteX52" fmla="*/ 1588726 w 5168654"/>
              <a:gd name="connsiteY52" fmla="*/ 1345121 h 2436046"/>
              <a:gd name="connsiteX53" fmla="*/ 1588726 w 5168654"/>
              <a:gd name="connsiteY53" fmla="*/ 1380426 h 2436046"/>
              <a:gd name="connsiteX54" fmla="*/ 1588726 w 5168654"/>
              <a:gd name="connsiteY54" fmla="*/ 1393678 h 2436046"/>
              <a:gd name="connsiteX55" fmla="*/ 1797025 w 5168654"/>
              <a:gd name="connsiteY55" fmla="*/ 1391027 h 2436046"/>
              <a:gd name="connsiteX56" fmla="*/ 1797025 w 5168654"/>
              <a:gd name="connsiteY56" fmla="*/ 1472219 h 2436046"/>
              <a:gd name="connsiteX57" fmla="*/ 1828800 w 5168654"/>
              <a:gd name="connsiteY57" fmla="*/ 1472219 h 2436046"/>
              <a:gd name="connsiteX58" fmla="*/ 1828800 w 5168654"/>
              <a:gd name="connsiteY58" fmla="*/ 1489872 h 2436046"/>
              <a:gd name="connsiteX59" fmla="*/ 1828800 w 5168654"/>
              <a:gd name="connsiteY59" fmla="*/ 1503994 h 2436046"/>
              <a:gd name="connsiteX60" fmla="*/ 1846452 w 5168654"/>
              <a:gd name="connsiteY60" fmla="*/ 1503994 h 2436046"/>
              <a:gd name="connsiteX61" fmla="*/ 1846452 w 5168654"/>
              <a:gd name="connsiteY61" fmla="*/ 1564012 h 2436046"/>
              <a:gd name="connsiteX62" fmla="*/ 1878227 w 5168654"/>
              <a:gd name="connsiteY62" fmla="*/ 1564012 h 2436046"/>
              <a:gd name="connsiteX63" fmla="*/ 1878227 w 5168654"/>
              <a:gd name="connsiteY63" fmla="*/ 1595787 h 2436046"/>
              <a:gd name="connsiteX64" fmla="*/ 2072404 w 5168654"/>
              <a:gd name="connsiteY64" fmla="*/ 1595787 h 2436046"/>
              <a:gd name="connsiteX65" fmla="*/ 2072404 w 5168654"/>
              <a:gd name="connsiteY65" fmla="*/ 1673458 h 2436046"/>
              <a:gd name="connsiteX66" fmla="*/ 2093587 w 5168654"/>
              <a:gd name="connsiteY66" fmla="*/ 1673458 h 2436046"/>
              <a:gd name="connsiteX67" fmla="*/ 2093587 w 5168654"/>
              <a:gd name="connsiteY67" fmla="*/ 1684049 h 2436046"/>
              <a:gd name="connsiteX68" fmla="*/ 2097118 w 5168654"/>
              <a:gd name="connsiteY68" fmla="*/ 1684049 h 2436046"/>
              <a:gd name="connsiteX69" fmla="*/ 2097118 w 5168654"/>
              <a:gd name="connsiteY69" fmla="*/ 1701702 h 2436046"/>
              <a:gd name="connsiteX70" fmla="*/ 2111240 w 5168654"/>
              <a:gd name="connsiteY70" fmla="*/ 1701702 h 2436046"/>
              <a:gd name="connsiteX71" fmla="*/ 2114770 w 5168654"/>
              <a:gd name="connsiteY71" fmla="*/ 1715824 h 2436046"/>
              <a:gd name="connsiteX72" fmla="*/ 2418392 w 5168654"/>
              <a:gd name="connsiteY72" fmla="*/ 1715824 h 2436046"/>
              <a:gd name="connsiteX73" fmla="*/ 2418393 w 5168654"/>
              <a:gd name="connsiteY73" fmla="*/ 1744068 h 2436046"/>
              <a:gd name="connsiteX74" fmla="*/ 2418393 w 5168654"/>
              <a:gd name="connsiteY74" fmla="*/ 1744068 h 2436046"/>
              <a:gd name="connsiteX75" fmla="*/ 2446637 w 5168654"/>
              <a:gd name="connsiteY75" fmla="*/ 1772312 h 2436046"/>
              <a:gd name="connsiteX76" fmla="*/ 2460759 w 5168654"/>
              <a:gd name="connsiteY76" fmla="*/ 1772312 h 2436046"/>
              <a:gd name="connsiteX77" fmla="*/ 2460759 w 5168654"/>
              <a:gd name="connsiteY77" fmla="*/ 1821739 h 2436046"/>
              <a:gd name="connsiteX78" fmla="*/ 2478412 w 5168654"/>
              <a:gd name="connsiteY78" fmla="*/ 1821739 h 2436046"/>
              <a:gd name="connsiteX79" fmla="*/ 2478412 w 5168654"/>
              <a:gd name="connsiteY79" fmla="*/ 1920593 h 2436046"/>
              <a:gd name="connsiteX80" fmla="*/ 2633754 w 5168654"/>
              <a:gd name="connsiteY80" fmla="*/ 1920593 h 2436046"/>
              <a:gd name="connsiteX81" fmla="*/ 2633754 w 5168654"/>
              <a:gd name="connsiteY81" fmla="*/ 1941776 h 2436046"/>
              <a:gd name="connsiteX82" fmla="*/ 2732608 w 5168654"/>
              <a:gd name="connsiteY82" fmla="*/ 1941776 h 2436046"/>
              <a:gd name="connsiteX83" fmla="*/ 2729036 w 5168654"/>
              <a:gd name="connsiteY83" fmla="*/ 1959407 h 2436046"/>
              <a:gd name="connsiteX84" fmla="*/ 2777020 w 5168654"/>
              <a:gd name="connsiteY84" fmla="*/ 1963502 h 2436046"/>
              <a:gd name="connsiteX85" fmla="*/ 2782035 w 5168654"/>
              <a:gd name="connsiteY85" fmla="*/ 1991203 h 2436046"/>
              <a:gd name="connsiteX86" fmla="*/ 2838523 w 5168654"/>
              <a:gd name="connsiteY86" fmla="*/ 1991203 h 2436046"/>
              <a:gd name="connsiteX87" fmla="*/ 2838523 w 5168654"/>
              <a:gd name="connsiteY87" fmla="*/ 2019447 h 2436046"/>
              <a:gd name="connsiteX88" fmla="*/ 2852645 w 5168654"/>
              <a:gd name="connsiteY88" fmla="*/ 2019447 h 2436046"/>
              <a:gd name="connsiteX89" fmla="*/ 2852645 w 5168654"/>
              <a:gd name="connsiteY89" fmla="*/ 2075935 h 2436046"/>
              <a:gd name="connsiteX90" fmla="*/ 3219817 w 5168654"/>
              <a:gd name="connsiteY90" fmla="*/ 2075934 h 2436046"/>
              <a:gd name="connsiteX91" fmla="*/ 3205695 w 5168654"/>
              <a:gd name="connsiteY91" fmla="*/ 2107709 h 2436046"/>
              <a:gd name="connsiteX92" fmla="*/ 3237470 w 5168654"/>
              <a:gd name="connsiteY92" fmla="*/ 2118300 h 2436046"/>
              <a:gd name="connsiteX93" fmla="*/ 3230409 w 5168654"/>
              <a:gd name="connsiteY93" fmla="*/ 2181850 h 2436046"/>
              <a:gd name="connsiteX94" fmla="*/ 3438709 w 5168654"/>
              <a:gd name="connsiteY94" fmla="*/ 2181850 h 2436046"/>
              <a:gd name="connsiteX95" fmla="*/ 3438709 w 5168654"/>
              <a:gd name="connsiteY95" fmla="*/ 2199502 h 2436046"/>
              <a:gd name="connsiteX96" fmla="*/ 3565807 w 5168654"/>
              <a:gd name="connsiteY96" fmla="*/ 2199502 h 2436046"/>
              <a:gd name="connsiteX97" fmla="*/ 3565807 w 5168654"/>
              <a:gd name="connsiteY97" fmla="*/ 2227746 h 2436046"/>
              <a:gd name="connsiteX98" fmla="*/ 3618764 w 5168654"/>
              <a:gd name="connsiteY98" fmla="*/ 2227746 h 2436046"/>
              <a:gd name="connsiteX99" fmla="*/ 3618764 w 5168654"/>
              <a:gd name="connsiteY99" fmla="*/ 2252460 h 2436046"/>
              <a:gd name="connsiteX100" fmla="*/ 3890613 w 5168654"/>
              <a:gd name="connsiteY100" fmla="*/ 2252460 h 2436046"/>
              <a:gd name="connsiteX101" fmla="*/ 3890613 w 5168654"/>
              <a:gd name="connsiteY101" fmla="*/ 2287765 h 2436046"/>
              <a:gd name="connsiteX102" fmla="*/ 3975345 w 5168654"/>
              <a:gd name="connsiteY102" fmla="*/ 2287765 h 2436046"/>
              <a:gd name="connsiteX103" fmla="*/ 3975345 w 5168654"/>
              <a:gd name="connsiteY103" fmla="*/ 2316009 h 2436046"/>
              <a:gd name="connsiteX104" fmla="*/ 4007119 w 5168654"/>
              <a:gd name="connsiteY104" fmla="*/ 2316009 h 2436046"/>
              <a:gd name="connsiteX105" fmla="*/ 4007119 w 5168654"/>
              <a:gd name="connsiteY105" fmla="*/ 2368967 h 2436046"/>
              <a:gd name="connsiteX106" fmla="*/ 4614366 w 5168654"/>
              <a:gd name="connsiteY106" fmla="*/ 2368967 h 2436046"/>
              <a:gd name="connsiteX107" fmla="*/ 4614366 w 5168654"/>
              <a:gd name="connsiteY107" fmla="*/ 2436046 h 2436046"/>
              <a:gd name="connsiteX108" fmla="*/ 5168654 w 5168654"/>
              <a:gd name="connsiteY108"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9589 w 5168654"/>
              <a:gd name="connsiteY16" fmla="*/ 418359 h 2436046"/>
              <a:gd name="connsiteX17" fmla="*/ 769649 w 5168654"/>
              <a:gd name="connsiteY17" fmla="*/ 423660 h 2436046"/>
              <a:gd name="connsiteX18" fmla="*/ 776710 w 5168654"/>
              <a:gd name="connsiteY18" fmla="*/ 455434 h 2436046"/>
              <a:gd name="connsiteX19" fmla="*/ 794363 w 5168654"/>
              <a:gd name="connsiteY19" fmla="*/ 455434 h 2436046"/>
              <a:gd name="connsiteX20" fmla="*/ 794363 w 5168654"/>
              <a:gd name="connsiteY20" fmla="*/ 497801 h 2436046"/>
              <a:gd name="connsiteX21" fmla="*/ 808485 w 5168654"/>
              <a:gd name="connsiteY21" fmla="*/ 497801 h 2436046"/>
              <a:gd name="connsiteX22" fmla="*/ 808485 w 5168654"/>
              <a:gd name="connsiteY22" fmla="*/ 621368 h 2436046"/>
              <a:gd name="connsiteX23" fmla="*/ 822607 w 5168654"/>
              <a:gd name="connsiteY23" fmla="*/ 621368 h 2436046"/>
              <a:gd name="connsiteX24" fmla="*/ 822607 w 5168654"/>
              <a:gd name="connsiteY24" fmla="*/ 639021 h 2436046"/>
              <a:gd name="connsiteX25" fmla="*/ 1045028 w 5168654"/>
              <a:gd name="connsiteY25" fmla="*/ 639021 h 2436046"/>
              <a:gd name="connsiteX26" fmla="*/ 1045028 w 5168654"/>
              <a:gd name="connsiteY26" fmla="*/ 790832 h 2436046"/>
              <a:gd name="connsiteX27" fmla="*/ 1059150 w 5168654"/>
              <a:gd name="connsiteY27" fmla="*/ 790832 h 2436046"/>
              <a:gd name="connsiteX28" fmla="*/ 1059150 w 5168654"/>
              <a:gd name="connsiteY28" fmla="*/ 889686 h 2436046"/>
              <a:gd name="connsiteX29" fmla="*/ 1083864 w 5168654"/>
              <a:gd name="connsiteY29" fmla="*/ 889686 h 2436046"/>
              <a:gd name="connsiteX30" fmla="*/ 1101516 w 5168654"/>
              <a:gd name="connsiteY30" fmla="*/ 889686 h 2436046"/>
              <a:gd name="connsiteX31" fmla="*/ 1158004 w 5168654"/>
              <a:gd name="connsiteY31" fmla="*/ 889686 h 2436046"/>
              <a:gd name="connsiteX32" fmla="*/ 1158004 w 5168654"/>
              <a:gd name="connsiteY32" fmla="*/ 917930 h 2436046"/>
              <a:gd name="connsiteX33" fmla="*/ 1302755 w 5168654"/>
              <a:gd name="connsiteY33" fmla="*/ 917930 h 2436046"/>
              <a:gd name="connsiteX34" fmla="*/ 1302755 w 5168654"/>
              <a:gd name="connsiteY34" fmla="*/ 942644 h 2436046"/>
              <a:gd name="connsiteX35" fmla="*/ 1313346 w 5168654"/>
              <a:gd name="connsiteY35" fmla="*/ 942644 h 2436046"/>
              <a:gd name="connsiteX36" fmla="*/ 1313346 w 5168654"/>
              <a:gd name="connsiteY36" fmla="*/ 1034437 h 2436046"/>
              <a:gd name="connsiteX37" fmla="*/ 1316877 w 5168654"/>
              <a:gd name="connsiteY37" fmla="*/ 1034437 h 2436046"/>
              <a:gd name="connsiteX38" fmla="*/ 1316877 w 5168654"/>
              <a:gd name="connsiteY38" fmla="*/ 1080333 h 2436046"/>
              <a:gd name="connsiteX39" fmla="*/ 1489871 w 5168654"/>
              <a:gd name="connsiteY39" fmla="*/ 1080333 h 2436046"/>
              <a:gd name="connsiteX40" fmla="*/ 1489871 w 5168654"/>
              <a:gd name="connsiteY40" fmla="*/ 1097986 h 2436046"/>
              <a:gd name="connsiteX41" fmla="*/ 1518115 w 5168654"/>
              <a:gd name="connsiteY41" fmla="*/ 1097986 h 2436046"/>
              <a:gd name="connsiteX42" fmla="*/ 1518115 w 5168654"/>
              <a:gd name="connsiteY42" fmla="*/ 1122699 h 2436046"/>
              <a:gd name="connsiteX43" fmla="*/ 1532237 w 5168654"/>
              <a:gd name="connsiteY43" fmla="*/ 1122699 h 2436046"/>
              <a:gd name="connsiteX44" fmla="*/ 1539298 w 5168654"/>
              <a:gd name="connsiteY44" fmla="*/ 1129760 h 2436046"/>
              <a:gd name="connsiteX45" fmla="*/ 1553420 w 5168654"/>
              <a:gd name="connsiteY45" fmla="*/ 1143882 h 2436046"/>
              <a:gd name="connsiteX46" fmla="*/ 1553420 w 5168654"/>
              <a:gd name="connsiteY46" fmla="*/ 1189779 h 2436046"/>
              <a:gd name="connsiteX47" fmla="*/ 1564012 w 5168654"/>
              <a:gd name="connsiteY47" fmla="*/ 1189779 h 2436046"/>
              <a:gd name="connsiteX48" fmla="*/ 1564012 w 5168654"/>
              <a:gd name="connsiteY48" fmla="*/ 1253328 h 2436046"/>
              <a:gd name="connsiteX49" fmla="*/ 1578134 w 5168654"/>
              <a:gd name="connsiteY49" fmla="*/ 1253328 h 2436046"/>
              <a:gd name="connsiteX50" fmla="*/ 1578134 w 5168654"/>
              <a:gd name="connsiteY50" fmla="*/ 1345121 h 2436046"/>
              <a:gd name="connsiteX51" fmla="*/ 1588726 w 5168654"/>
              <a:gd name="connsiteY51" fmla="*/ 1345121 h 2436046"/>
              <a:gd name="connsiteX52" fmla="*/ 1588726 w 5168654"/>
              <a:gd name="connsiteY52" fmla="*/ 1380426 h 2436046"/>
              <a:gd name="connsiteX53" fmla="*/ 1588726 w 5168654"/>
              <a:gd name="connsiteY53" fmla="*/ 1393678 h 2436046"/>
              <a:gd name="connsiteX54" fmla="*/ 1797025 w 5168654"/>
              <a:gd name="connsiteY54" fmla="*/ 1391027 h 2436046"/>
              <a:gd name="connsiteX55" fmla="*/ 1797025 w 5168654"/>
              <a:gd name="connsiteY55" fmla="*/ 1472219 h 2436046"/>
              <a:gd name="connsiteX56" fmla="*/ 1828800 w 5168654"/>
              <a:gd name="connsiteY56" fmla="*/ 1472219 h 2436046"/>
              <a:gd name="connsiteX57" fmla="*/ 1828800 w 5168654"/>
              <a:gd name="connsiteY57" fmla="*/ 1489872 h 2436046"/>
              <a:gd name="connsiteX58" fmla="*/ 1828800 w 5168654"/>
              <a:gd name="connsiteY58" fmla="*/ 1503994 h 2436046"/>
              <a:gd name="connsiteX59" fmla="*/ 1846452 w 5168654"/>
              <a:gd name="connsiteY59" fmla="*/ 1503994 h 2436046"/>
              <a:gd name="connsiteX60" fmla="*/ 1846452 w 5168654"/>
              <a:gd name="connsiteY60" fmla="*/ 1564012 h 2436046"/>
              <a:gd name="connsiteX61" fmla="*/ 1878227 w 5168654"/>
              <a:gd name="connsiteY61" fmla="*/ 1564012 h 2436046"/>
              <a:gd name="connsiteX62" fmla="*/ 1878227 w 5168654"/>
              <a:gd name="connsiteY62" fmla="*/ 1595787 h 2436046"/>
              <a:gd name="connsiteX63" fmla="*/ 2072404 w 5168654"/>
              <a:gd name="connsiteY63" fmla="*/ 1595787 h 2436046"/>
              <a:gd name="connsiteX64" fmla="*/ 2072404 w 5168654"/>
              <a:gd name="connsiteY64" fmla="*/ 1673458 h 2436046"/>
              <a:gd name="connsiteX65" fmla="*/ 2093587 w 5168654"/>
              <a:gd name="connsiteY65" fmla="*/ 1673458 h 2436046"/>
              <a:gd name="connsiteX66" fmla="*/ 2093587 w 5168654"/>
              <a:gd name="connsiteY66" fmla="*/ 1684049 h 2436046"/>
              <a:gd name="connsiteX67" fmla="*/ 2097118 w 5168654"/>
              <a:gd name="connsiteY67" fmla="*/ 1684049 h 2436046"/>
              <a:gd name="connsiteX68" fmla="*/ 2097118 w 5168654"/>
              <a:gd name="connsiteY68" fmla="*/ 1701702 h 2436046"/>
              <a:gd name="connsiteX69" fmla="*/ 2111240 w 5168654"/>
              <a:gd name="connsiteY69" fmla="*/ 1701702 h 2436046"/>
              <a:gd name="connsiteX70" fmla="*/ 2114770 w 5168654"/>
              <a:gd name="connsiteY70" fmla="*/ 1715824 h 2436046"/>
              <a:gd name="connsiteX71" fmla="*/ 2418392 w 5168654"/>
              <a:gd name="connsiteY71" fmla="*/ 1715824 h 2436046"/>
              <a:gd name="connsiteX72" fmla="*/ 2418393 w 5168654"/>
              <a:gd name="connsiteY72" fmla="*/ 1744068 h 2436046"/>
              <a:gd name="connsiteX73" fmla="*/ 2418393 w 5168654"/>
              <a:gd name="connsiteY73" fmla="*/ 1744068 h 2436046"/>
              <a:gd name="connsiteX74" fmla="*/ 2446637 w 5168654"/>
              <a:gd name="connsiteY74" fmla="*/ 1772312 h 2436046"/>
              <a:gd name="connsiteX75" fmla="*/ 2460759 w 5168654"/>
              <a:gd name="connsiteY75" fmla="*/ 1772312 h 2436046"/>
              <a:gd name="connsiteX76" fmla="*/ 2460759 w 5168654"/>
              <a:gd name="connsiteY76" fmla="*/ 1821739 h 2436046"/>
              <a:gd name="connsiteX77" fmla="*/ 2478412 w 5168654"/>
              <a:gd name="connsiteY77" fmla="*/ 1821739 h 2436046"/>
              <a:gd name="connsiteX78" fmla="*/ 2478412 w 5168654"/>
              <a:gd name="connsiteY78" fmla="*/ 1920593 h 2436046"/>
              <a:gd name="connsiteX79" fmla="*/ 2633754 w 5168654"/>
              <a:gd name="connsiteY79" fmla="*/ 1920593 h 2436046"/>
              <a:gd name="connsiteX80" fmla="*/ 2633754 w 5168654"/>
              <a:gd name="connsiteY80" fmla="*/ 1941776 h 2436046"/>
              <a:gd name="connsiteX81" fmla="*/ 2732608 w 5168654"/>
              <a:gd name="connsiteY81" fmla="*/ 1941776 h 2436046"/>
              <a:gd name="connsiteX82" fmla="*/ 2729036 w 5168654"/>
              <a:gd name="connsiteY82" fmla="*/ 1959407 h 2436046"/>
              <a:gd name="connsiteX83" fmla="*/ 2777020 w 5168654"/>
              <a:gd name="connsiteY83" fmla="*/ 1963502 h 2436046"/>
              <a:gd name="connsiteX84" fmla="*/ 2782035 w 5168654"/>
              <a:gd name="connsiteY84" fmla="*/ 1991203 h 2436046"/>
              <a:gd name="connsiteX85" fmla="*/ 2838523 w 5168654"/>
              <a:gd name="connsiteY85" fmla="*/ 1991203 h 2436046"/>
              <a:gd name="connsiteX86" fmla="*/ 2838523 w 5168654"/>
              <a:gd name="connsiteY86" fmla="*/ 2019447 h 2436046"/>
              <a:gd name="connsiteX87" fmla="*/ 2852645 w 5168654"/>
              <a:gd name="connsiteY87" fmla="*/ 2019447 h 2436046"/>
              <a:gd name="connsiteX88" fmla="*/ 2852645 w 5168654"/>
              <a:gd name="connsiteY88" fmla="*/ 2075935 h 2436046"/>
              <a:gd name="connsiteX89" fmla="*/ 3219817 w 5168654"/>
              <a:gd name="connsiteY89" fmla="*/ 2075934 h 2436046"/>
              <a:gd name="connsiteX90" fmla="*/ 3205695 w 5168654"/>
              <a:gd name="connsiteY90" fmla="*/ 2107709 h 2436046"/>
              <a:gd name="connsiteX91" fmla="*/ 3237470 w 5168654"/>
              <a:gd name="connsiteY91" fmla="*/ 2118300 h 2436046"/>
              <a:gd name="connsiteX92" fmla="*/ 3230409 w 5168654"/>
              <a:gd name="connsiteY92" fmla="*/ 2181850 h 2436046"/>
              <a:gd name="connsiteX93" fmla="*/ 3438709 w 5168654"/>
              <a:gd name="connsiteY93" fmla="*/ 2181850 h 2436046"/>
              <a:gd name="connsiteX94" fmla="*/ 3438709 w 5168654"/>
              <a:gd name="connsiteY94" fmla="*/ 2199502 h 2436046"/>
              <a:gd name="connsiteX95" fmla="*/ 3565807 w 5168654"/>
              <a:gd name="connsiteY95" fmla="*/ 2199502 h 2436046"/>
              <a:gd name="connsiteX96" fmla="*/ 3565807 w 5168654"/>
              <a:gd name="connsiteY96" fmla="*/ 2227746 h 2436046"/>
              <a:gd name="connsiteX97" fmla="*/ 3618764 w 5168654"/>
              <a:gd name="connsiteY97" fmla="*/ 2227746 h 2436046"/>
              <a:gd name="connsiteX98" fmla="*/ 3618764 w 5168654"/>
              <a:gd name="connsiteY98" fmla="*/ 2252460 h 2436046"/>
              <a:gd name="connsiteX99" fmla="*/ 3890613 w 5168654"/>
              <a:gd name="connsiteY99" fmla="*/ 2252460 h 2436046"/>
              <a:gd name="connsiteX100" fmla="*/ 3890613 w 5168654"/>
              <a:gd name="connsiteY100" fmla="*/ 2287765 h 2436046"/>
              <a:gd name="connsiteX101" fmla="*/ 3975345 w 5168654"/>
              <a:gd name="connsiteY101" fmla="*/ 2287765 h 2436046"/>
              <a:gd name="connsiteX102" fmla="*/ 3975345 w 5168654"/>
              <a:gd name="connsiteY102" fmla="*/ 2316009 h 2436046"/>
              <a:gd name="connsiteX103" fmla="*/ 4007119 w 5168654"/>
              <a:gd name="connsiteY103" fmla="*/ 2316009 h 2436046"/>
              <a:gd name="connsiteX104" fmla="*/ 4007119 w 5168654"/>
              <a:gd name="connsiteY104" fmla="*/ 2368967 h 2436046"/>
              <a:gd name="connsiteX105" fmla="*/ 4614366 w 5168654"/>
              <a:gd name="connsiteY105" fmla="*/ 2368967 h 2436046"/>
              <a:gd name="connsiteX106" fmla="*/ 4614366 w 5168654"/>
              <a:gd name="connsiteY106" fmla="*/ 2436046 h 2436046"/>
              <a:gd name="connsiteX107" fmla="*/ 5168654 w 5168654"/>
              <a:gd name="connsiteY107"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11830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9589 w 5168654"/>
              <a:gd name="connsiteY16" fmla="*/ 418359 h 2436046"/>
              <a:gd name="connsiteX17" fmla="*/ 772299 w 5168654"/>
              <a:gd name="connsiteY17" fmla="*/ 413058 h 2436046"/>
              <a:gd name="connsiteX18" fmla="*/ 776710 w 5168654"/>
              <a:gd name="connsiteY18" fmla="*/ 455434 h 2436046"/>
              <a:gd name="connsiteX19" fmla="*/ 794363 w 5168654"/>
              <a:gd name="connsiteY19" fmla="*/ 455434 h 2436046"/>
              <a:gd name="connsiteX20" fmla="*/ 794363 w 5168654"/>
              <a:gd name="connsiteY20" fmla="*/ 497801 h 2436046"/>
              <a:gd name="connsiteX21" fmla="*/ 808485 w 5168654"/>
              <a:gd name="connsiteY21" fmla="*/ 497801 h 2436046"/>
              <a:gd name="connsiteX22" fmla="*/ 808485 w 5168654"/>
              <a:gd name="connsiteY22" fmla="*/ 621368 h 2436046"/>
              <a:gd name="connsiteX23" fmla="*/ 822607 w 5168654"/>
              <a:gd name="connsiteY23" fmla="*/ 621368 h 2436046"/>
              <a:gd name="connsiteX24" fmla="*/ 822607 w 5168654"/>
              <a:gd name="connsiteY24" fmla="*/ 639021 h 2436046"/>
              <a:gd name="connsiteX25" fmla="*/ 1045028 w 5168654"/>
              <a:gd name="connsiteY25" fmla="*/ 639021 h 2436046"/>
              <a:gd name="connsiteX26" fmla="*/ 1045028 w 5168654"/>
              <a:gd name="connsiteY26" fmla="*/ 790832 h 2436046"/>
              <a:gd name="connsiteX27" fmla="*/ 1059150 w 5168654"/>
              <a:gd name="connsiteY27" fmla="*/ 790832 h 2436046"/>
              <a:gd name="connsiteX28" fmla="*/ 1059150 w 5168654"/>
              <a:gd name="connsiteY28" fmla="*/ 889686 h 2436046"/>
              <a:gd name="connsiteX29" fmla="*/ 1083864 w 5168654"/>
              <a:gd name="connsiteY29" fmla="*/ 889686 h 2436046"/>
              <a:gd name="connsiteX30" fmla="*/ 1101516 w 5168654"/>
              <a:gd name="connsiteY30" fmla="*/ 889686 h 2436046"/>
              <a:gd name="connsiteX31" fmla="*/ 1158004 w 5168654"/>
              <a:gd name="connsiteY31" fmla="*/ 889686 h 2436046"/>
              <a:gd name="connsiteX32" fmla="*/ 1158004 w 5168654"/>
              <a:gd name="connsiteY32" fmla="*/ 917930 h 2436046"/>
              <a:gd name="connsiteX33" fmla="*/ 1302755 w 5168654"/>
              <a:gd name="connsiteY33" fmla="*/ 917930 h 2436046"/>
              <a:gd name="connsiteX34" fmla="*/ 1302755 w 5168654"/>
              <a:gd name="connsiteY34" fmla="*/ 942644 h 2436046"/>
              <a:gd name="connsiteX35" fmla="*/ 1313346 w 5168654"/>
              <a:gd name="connsiteY35" fmla="*/ 942644 h 2436046"/>
              <a:gd name="connsiteX36" fmla="*/ 1313346 w 5168654"/>
              <a:gd name="connsiteY36" fmla="*/ 1034437 h 2436046"/>
              <a:gd name="connsiteX37" fmla="*/ 1316877 w 5168654"/>
              <a:gd name="connsiteY37" fmla="*/ 1034437 h 2436046"/>
              <a:gd name="connsiteX38" fmla="*/ 1316877 w 5168654"/>
              <a:gd name="connsiteY38" fmla="*/ 1080333 h 2436046"/>
              <a:gd name="connsiteX39" fmla="*/ 1489871 w 5168654"/>
              <a:gd name="connsiteY39" fmla="*/ 1080333 h 2436046"/>
              <a:gd name="connsiteX40" fmla="*/ 1489871 w 5168654"/>
              <a:gd name="connsiteY40" fmla="*/ 1097986 h 2436046"/>
              <a:gd name="connsiteX41" fmla="*/ 1518115 w 5168654"/>
              <a:gd name="connsiteY41" fmla="*/ 1097986 h 2436046"/>
              <a:gd name="connsiteX42" fmla="*/ 1518115 w 5168654"/>
              <a:gd name="connsiteY42" fmla="*/ 1122699 h 2436046"/>
              <a:gd name="connsiteX43" fmla="*/ 1532237 w 5168654"/>
              <a:gd name="connsiteY43" fmla="*/ 1122699 h 2436046"/>
              <a:gd name="connsiteX44" fmla="*/ 1539298 w 5168654"/>
              <a:gd name="connsiteY44" fmla="*/ 1129760 h 2436046"/>
              <a:gd name="connsiteX45" fmla="*/ 1553420 w 5168654"/>
              <a:gd name="connsiteY45" fmla="*/ 1143882 h 2436046"/>
              <a:gd name="connsiteX46" fmla="*/ 1553420 w 5168654"/>
              <a:gd name="connsiteY46" fmla="*/ 1189779 h 2436046"/>
              <a:gd name="connsiteX47" fmla="*/ 1564012 w 5168654"/>
              <a:gd name="connsiteY47" fmla="*/ 1189779 h 2436046"/>
              <a:gd name="connsiteX48" fmla="*/ 1564012 w 5168654"/>
              <a:gd name="connsiteY48" fmla="*/ 1253328 h 2436046"/>
              <a:gd name="connsiteX49" fmla="*/ 1578134 w 5168654"/>
              <a:gd name="connsiteY49" fmla="*/ 1253328 h 2436046"/>
              <a:gd name="connsiteX50" fmla="*/ 1578134 w 5168654"/>
              <a:gd name="connsiteY50" fmla="*/ 1345121 h 2436046"/>
              <a:gd name="connsiteX51" fmla="*/ 1588726 w 5168654"/>
              <a:gd name="connsiteY51" fmla="*/ 1345121 h 2436046"/>
              <a:gd name="connsiteX52" fmla="*/ 1588726 w 5168654"/>
              <a:gd name="connsiteY52" fmla="*/ 1380426 h 2436046"/>
              <a:gd name="connsiteX53" fmla="*/ 1588726 w 5168654"/>
              <a:gd name="connsiteY53" fmla="*/ 1393678 h 2436046"/>
              <a:gd name="connsiteX54" fmla="*/ 1797025 w 5168654"/>
              <a:gd name="connsiteY54" fmla="*/ 1391027 h 2436046"/>
              <a:gd name="connsiteX55" fmla="*/ 1797025 w 5168654"/>
              <a:gd name="connsiteY55" fmla="*/ 1472219 h 2436046"/>
              <a:gd name="connsiteX56" fmla="*/ 1828800 w 5168654"/>
              <a:gd name="connsiteY56" fmla="*/ 1472219 h 2436046"/>
              <a:gd name="connsiteX57" fmla="*/ 1828800 w 5168654"/>
              <a:gd name="connsiteY57" fmla="*/ 1489872 h 2436046"/>
              <a:gd name="connsiteX58" fmla="*/ 1828800 w 5168654"/>
              <a:gd name="connsiteY58" fmla="*/ 1503994 h 2436046"/>
              <a:gd name="connsiteX59" fmla="*/ 1846452 w 5168654"/>
              <a:gd name="connsiteY59" fmla="*/ 1503994 h 2436046"/>
              <a:gd name="connsiteX60" fmla="*/ 1846452 w 5168654"/>
              <a:gd name="connsiteY60" fmla="*/ 1564012 h 2436046"/>
              <a:gd name="connsiteX61" fmla="*/ 1878227 w 5168654"/>
              <a:gd name="connsiteY61" fmla="*/ 1564012 h 2436046"/>
              <a:gd name="connsiteX62" fmla="*/ 1878227 w 5168654"/>
              <a:gd name="connsiteY62" fmla="*/ 1595787 h 2436046"/>
              <a:gd name="connsiteX63" fmla="*/ 2072404 w 5168654"/>
              <a:gd name="connsiteY63" fmla="*/ 1595787 h 2436046"/>
              <a:gd name="connsiteX64" fmla="*/ 2072404 w 5168654"/>
              <a:gd name="connsiteY64" fmla="*/ 1673458 h 2436046"/>
              <a:gd name="connsiteX65" fmla="*/ 2093587 w 5168654"/>
              <a:gd name="connsiteY65" fmla="*/ 1673458 h 2436046"/>
              <a:gd name="connsiteX66" fmla="*/ 2093587 w 5168654"/>
              <a:gd name="connsiteY66" fmla="*/ 1684049 h 2436046"/>
              <a:gd name="connsiteX67" fmla="*/ 2097118 w 5168654"/>
              <a:gd name="connsiteY67" fmla="*/ 1684049 h 2436046"/>
              <a:gd name="connsiteX68" fmla="*/ 2097118 w 5168654"/>
              <a:gd name="connsiteY68" fmla="*/ 1701702 h 2436046"/>
              <a:gd name="connsiteX69" fmla="*/ 2111240 w 5168654"/>
              <a:gd name="connsiteY69" fmla="*/ 1701702 h 2436046"/>
              <a:gd name="connsiteX70" fmla="*/ 2114770 w 5168654"/>
              <a:gd name="connsiteY70" fmla="*/ 1715824 h 2436046"/>
              <a:gd name="connsiteX71" fmla="*/ 2418392 w 5168654"/>
              <a:gd name="connsiteY71" fmla="*/ 1715824 h 2436046"/>
              <a:gd name="connsiteX72" fmla="*/ 2418393 w 5168654"/>
              <a:gd name="connsiteY72" fmla="*/ 1744068 h 2436046"/>
              <a:gd name="connsiteX73" fmla="*/ 2418393 w 5168654"/>
              <a:gd name="connsiteY73" fmla="*/ 1744068 h 2436046"/>
              <a:gd name="connsiteX74" fmla="*/ 2446637 w 5168654"/>
              <a:gd name="connsiteY74" fmla="*/ 1772312 h 2436046"/>
              <a:gd name="connsiteX75" fmla="*/ 2460759 w 5168654"/>
              <a:gd name="connsiteY75" fmla="*/ 1772312 h 2436046"/>
              <a:gd name="connsiteX76" fmla="*/ 2460759 w 5168654"/>
              <a:gd name="connsiteY76" fmla="*/ 1821739 h 2436046"/>
              <a:gd name="connsiteX77" fmla="*/ 2478412 w 5168654"/>
              <a:gd name="connsiteY77" fmla="*/ 1821739 h 2436046"/>
              <a:gd name="connsiteX78" fmla="*/ 2478412 w 5168654"/>
              <a:gd name="connsiteY78" fmla="*/ 1920593 h 2436046"/>
              <a:gd name="connsiteX79" fmla="*/ 2633754 w 5168654"/>
              <a:gd name="connsiteY79" fmla="*/ 1920593 h 2436046"/>
              <a:gd name="connsiteX80" fmla="*/ 2633754 w 5168654"/>
              <a:gd name="connsiteY80" fmla="*/ 1941776 h 2436046"/>
              <a:gd name="connsiteX81" fmla="*/ 2732608 w 5168654"/>
              <a:gd name="connsiteY81" fmla="*/ 1941776 h 2436046"/>
              <a:gd name="connsiteX82" fmla="*/ 2729036 w 5168654"/>
              <a:gd name="connsiteY82" fmla="*/ 1959407 h 2436046"/>
              <a:gd name="connsiteX83" fmla="*/ 2777020 w 5168654"/>
              <a:gd name="connsiteY83" fmla="*/ 1963502 h 2436046"/>
              <a:gd name="connsiteX84" fmla="*/ 2782035 w 5168654"/>
              <a:gd name="connsiteY84" fmla="*/ 1991203 h 2436046"/>
              <a:gd name="connsiteX85" fmla="*/ 2838523 w 5168654"/>
              <a:gd name="connsiteY85" fmla="*/ 1991203 h 2436046"/>
              <a:gd name="connsiteX86" fmla="*/ 2838523 w 5168654"/>
              <a:gd name="connsiteY86" fmla="*/ 2019447 h 2436046"/>
              <a:gd name="connsiteX87" fmla="*/ 2852645 w 5168654"/>
              <a:gd name="connsiteY87" fmla="*/ 2019447 h 2436046"/>
              <a:gd name="connsiteX88" fmla="*/ 2852645 w 5168654"/>
              <a:gd name="connsiteY88" fmla="*/ 2075935 h 2436046"/>
              <a:gd name="connsiteX89" fmla="*/ 3219817 w 5168654"/>
              <a:gd name="connsiteY89" fmla="*/ 2075934 h 2436046"/>
              <a:gd name="connsiteX90" fmla="*/ 3205695 w 5168654"/>
              <a:gd name="connsiteY90" fmla="*/ 2107709 h 2436046"/>
              <a:gd name="connsiteX91" fmla="*/ 3237470 w 5168654"/>
              <a:gd name="connsiteY91" fmla="*/ 2118300 h 2436046"/>
              <a:gd name="connsiteX92" fmla="*/ 3230409 w 5168654"/>
              <a:gd name="connsiteY92" fmla="*/ 2181850 h 2436046"/>
              <a:gd name="connsiteX93" fmla="*/ 3438709 w 5168654"/>
              <a:gd name="connsiteY93" fmla="*/ 2181850 h 2436046"/>
              <a:gd name="connsiteX94" fmla="*/ 3438709 w 5168654"/>
              <a:gd name="connsiteY94" fmla="*/ 2199502 h 2436046"/>
              <a:gd name="connsiteX95" fmla="*/ 3565807 w 5168654"/>
              <a:gd name="connsiteY95" fmla="*/ 2199502 h 2436046"/>
              <a:gd name="connsiteX96" fmla="*/ 3565807 w 5168654"/>
              <a:gd name="connsiteY96" fmla="*/ 2227746 h 2436046"/>
              <a:gd name="connsiteX97" fmla="*/ 3618764 w 5168654"/>
              <a:gd name="connsiteY97" fmla="*/ 2227746 h 2436046"/>
              <a:gd name="connsiteX98" fmla="*/ 3618764 w 5168654"/>
              <a:gd name="connsiteY98" fmla="*/ 2252460 h 2436046"/>
              <a:gd name="connsiteX99" fmla="*/ 3890613 w 5168654"/>
              <a:gd name="connsiteY99" fmla="*/ 2252460 h 2436046"/>
              <a:gd name="connsiteX100" fmla="*/ 3890613 w 5168654"/>
              <a:gd name="connsiteY100" fmla="*/ 2287765 h 2436046"/>
              <a:gd name="connsiteX101" fmla="*/ 3975345 w 5168654"/>
              <a:gd name="connsiteY101" fmla="*/ 2287765 h 2436046"/>
              <a:gd name="connsiteX102" fmla="*/ 3975345 w 5168654"/>
              <a:gd name="connsiteY102" fmla="*/ 2316009 h 2436046"/>
              <a:gd name="connsiteX103" fmla="*/ 4007119 w 5168654"/>
              <a:gd name="connsiteY103" fmla="*/ 2316009 h 2436046"/>
              <a:gd name="connsiteX104" fmla="*/ 4007119 w 5168654"/>
              <a:gd name="connsiteY104" fmla="*/ 2368967 h 2436046"/>
              <a:gd name="connsiteX105" fmla="*/ 4614366 w 5168654"/>
              <a:gd name="connsiteY105" fmla="*/ 2368967 h 2436046"/>
              <a:gd name="connsiteX106" fmla="*/ 4614366 w 5168654"/>
              <a:gd name="connsiteY106" fmla="*/ 2436046 h 2436046"/>
              <a:gd name="connsiteX107" fmla="*/ 5168654 w 5168654"/>
              <a:gd name="connsiteY107"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22432 h 2436046"/>
              <a:gd name="connsiteX11" fmla="*/ 508392 w 5168654"/>
              <a:gd name="connsiteY11" fmla="*/ 211830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9589 w 5168654"/>
              <a:gd name="connsiteY16" fmla="*/ 418359 h 2436046"/>
              <a:gd name="connsiteX17" fmla="*/ 772299 w 5168654"/>
              <a:gd name="connsiteY17" fmla="*/ 413058 h 2436046"/>
              <a:gd name="connsiteX18" fmla="*/ 776710 w 5168654"/>
              <a:gd name="connsiteY18" fmla="*/ 455434 h 2436046"/>
              <a:gd name="connsiteX19" fmla="*/ 794363 w 5168654"/>
              <a:gd name="connsiteY19" fmla="*/ 455434 h 2436046"/>
              <a:gd name="connsiteX20" fmla="*/ 794363 w 5168654"/>
              <a:gd name="connsiteY20" fmla="*/ 497801 h 2436046"/>
              <a:gd name="connsiteX21" fmla="*/ 808485 w 5168654"/>
              <a:gd name="connsiteY21" fmla="*/ 497801 h 2436046"/>
              <a:gd name="connsiteX22" fmla="*/ 808485 w 5168654"/>
              <a:gd name="connsiteY22" fmla="*/ 621368 h 2436046"/>
              <a:gd name="connsiteX23" fmla="*/ 822607 w 5168654"/>
              <a:gd name="connsiteY23" fmla="*/ 621368 h 2436046"/>
              <a:gd name="connsiteX24" fmla="*/ 822607 w 5168654"/>
              <a:gd name="connsiteY24" fmla="*/ 639021 h 2436046"/>
              <a:gd name="connsiteX25" fmla="*/ 1045028 w 5168654"/>
              <a:gd name="connsiteY25" fmla="*/ 639021 h 2436046"/>
              <a:gd name="connsiteX26" fmla="*/ 1045028 w 5168654"/>
              <a:gd name="connsiteY26" fmla="*/ 790832 h 2436046"/>
              <a:gd name="connsiteX27" fmla="*/ 1059150 w 5168654"/>
              <a:gd name="connsiteY27" fmla="*/ 790832 h 2436046"/>
              <a:gd name="connsiteX28" fmla="*/ 1059150 w 5168654"/>
              <a:gd name="connsiteY28" fmla="*/ 889686 h 2436046"/>
              <a:gd name="connsiteX29" fmla="*/ 1083864 w 5168654"/>
              <a:gd name="connsiteY29" fmla="*/ 889686 h 2436046"/>
              <a:gd name="connsiteX30" fmla="*/ 1101516 w 5168654"/>
              <a:gd name="connsiteY30" fmla="*/ 889686 h 2436046"/>
              <a:gd name="connsiteX31" fmla="*/ 1158004 w 5168654"/>
              <a:gd name="connsiteY31" fmla="*/ 889686 h 2436046"/>
              <a:gd name="connsiteX32" fmla="*/ 1158004 w 5168654"/>
              <a:gd name="connsiteY32" fmla="*/ 917930 h 2436046"/>
              <a:gd name="connsiteX33" fmla="*/ 1302755 w 5168654"/>
              <a:gd name="connsiteY33" fmla="*/ 917930 h 2436046"/>
              <a:gd name="connsiteX34" fmla="*/ 1302755 w 5168654"/>
              <a:gd name="connsiteY34" fmla="*/ 942644 h 2436046"/>
              <a:gd name="connsiteX35" fmla="*/ 1313346 w 5168654"/>
              <a:gd name="connsiteY35" fmla="*/ 942644 h 2436046"/>
              <a:gd name="connsiteX36" fmla="*/ 1313346 w 5168654"/>
              <a:gd name="connsiteY36" fmla="*/ 1034437 h 2436046"/>
              <a:gd name="connsiteX37" fmla="*/ 1316877 w 5168654"/>
              <a:gd name="connsiteY37" fmla="*/ 1034437 h 2436046"/>
              <a:gd name="connsiteX38" fmla="*/ 1316877 w 5168654"/>
              <a:gd name="connsiteY38" fmla="*/ 1080333 h 2436046"/>
              <a:gd name="connsiteX39" fmla="*/ 1489871 w 5168654"/>
              <a:gd name="connsiteY39" fmla="*/ 1080333 h 2436046"/>
              <a:gd name="connsiteX40" fmla="*/ 1489871 w 5168654"/>
              <a:gd name="connsiteY40" fmla="*/ 1097986 h 2436046"/>
              <a:gd name="connsiteX41" fmla="*/ 1518115 w 5168654"/>
              <a:gd name="connsiteY41" fmla="*/ 1097986 h 2436046"/>
              <a:gd name="connsiteX42" fmla="*/ 1518115 w 5168654"/>
              <a:gd name="connsiteY42" fmla="*/ 1122699 h 2436046"/>
              <a:gd name="connsiteX43" fmla="*/ 1532237 w 5168654"/>
              <a:gd name="connsiteY43" fmla="*/ 1122699 h 2436046"/>
              <a:gd name="connsiteX44" fmla="*/ 1539298 w 5168654"/>
              <a:gd name="connsiteY44" fmla="*/ 1129760 h 2436046"/>
              <a:gd name="connsiteX45" fmla="*/ 1553420 w 5168654"/>
              <a:gd name="connsiteY45" fmla="*/ 1143882 h 2436046"/>
              <a:gd name="connsiteX46" fmla="*/ 1553420 w 5168654"/>
              <a:gd name="connsiteY46" fmla="*/ 1189779 h 2436046"/>
              <a:gd name="connsiteX47" fmla="*/ 1564012 w 5168654"/>
              <a:gd name="connsiteY47" fmla="*/ 1189779 h 2436046"/>
              <a:gd name="connsiteX48" fmla="*/ 1564012 w 5168654"/>
              <a:gd name="connsiteY48" fmla="*/ 1253328 h 2436046"/>
              <a:gd name="connsiteX49" fmla="*/ 1578134 w 5168654"/>
              <a:gd name="connsiteY49" fmla="*/ 1253328 h 2436046"/>
              <a:gd name="connsiteX50" fmla="*/ 1578134 w 5168654"/>
              <a:gd name="connsiteY50" fmla="*/ 1345121 h 2436046"/>
              <a:gd name="connsiteX51" fmla="*/ 1588726 w 5168654"/>
              <a:gd name="connsiteY51" fmla="*/ 1345121 h 2436046"/>
              <a:gd name="connsiteX52" fmla="*/ 1588726 w 5168654"/>
              <a:gd name="connsiteY52" fmla="*/ 1380426 h 2436046"/>
              <a:gd name="connsiteX53" fmla="*/ 1588726 w 5168654"/>
              <a:gd name="connsiteY53" fmla="*/ 1393678 h 2436046"/>
              <a:gd name="connsiteX54" fmla="*/ 1797025 w 5168654"/>
              <a:gd name="connsiteY54" fmla="*/ 1391027 h 2436046"/>
              <a:gd name="connsiteX55" fmla="*/ 1797025 w 5168654"/>
              <a:gd name="connsiteY55" fmla="*/ 1472219 h 2436046"/>
              <a:gd name="connsiteX56" fmla="*/ 1828800 w 5168654"/>
              <a:gd name="connsiteY56" fmla="*/ 1472219 h 2436046"/>
              <a:gd name="connsiteX57" fmla="*/ 1828800 w 5168654"/>
              <a:gd name="connsiteY57" fmla="*/ 1489872 h 2436046"/>
              <a:gd name="connsiteX58" fmla="*/ 1828800 w 5168654"/>
              <a:gd name="connsiteY58" fmla="*/ 1503994 h 2436046"/>
              <a:gd name="connsiteX59" fmla="*/ 1846452 w 5168654"/>
              <a:gd name="connsiteY59" fmla="*/ 1503994 h 2436046"/>
              <a:gd name="connsiteX60" fmla="*/ 1846452 w 5168654"/>
              <a:gd name="connsiteY60" fmla="*/ 1564012 h 2436046"/>
              <a:gd name="connsiteX61" fmla="*/ 1878227 w 5168654"/>
              <a:gd name="connsiteY61" fmla="*/ 1564012 h 2436046"/>
              <a:gd name="connsiteX62" fmla="*/ 1878227 w 5168654"/>
              <a:gd name="connsiteY62" fmla="*/ 1595787 h 2436046"/>
              <a:gd name="connsiteX63" fmla="*/ 2072404 w 5168654"/>
              <a:gd name="connsiteY63" fmla="*/ 1595787 h 2436046"/>
              <a:gd name="connsiteX64" fmla="*/ 2072404 w 5168654"/>
              <a:gd name="connsiteY64" fmla="*/ 1673458 h 2436046"/>
              <a:gd name="connsiteX65" fmla="*/ 2093587 w 5168654"/>
              <a:gd name="connsiteY65" fmla="*/ 1673458 h 2436046"/>
              <a:gd name="connsiteX66" fmla="*/ 2093587 w 5168654"/>
              <a:gd name="connsiteY66" fmla="*/ 1684049 h 2436046"/>
              <a:gd name="connsiteX67" fmla="*/ 2097118 w 5168654"/>
              <a:gd name="connsiteY67" fmla="*/ 1684049 h 2436046"/>
              <a:gd name="connsiteX68" fmla="*/ 2097118 w 5168654"/>
              <a:gd name="connsiteY68" fmla="*/ 1701702 h 2436046"/>
              <a:gd name="connsiteX69" fmla="*/ 2111240 w 5168654"/>
              <a:gd name="connsiteY69" fmla="*/ 1701702 h 2436046"/>
              <a:gd name="connsiteX70" fmla="*/ 2114770 w 5168654"/>
              <a:gd name="connsiteY70" fmla="*/ 1715824 h 2436046"/>
              <a:gd name="connsiteX71" fmla="*/ 2418392 w 5168654"/>
              <a:gd name="connsiteY71" fmla="*/ 1715824 h 2436046"/>
              <a:gd name="connsiteX72" fmla="*/ 2418393 w 5168654"/>
              <a:gd name="connsiteY72" fmla="*/ 1744068 h 2436046"/>
              <a:gd name="connsiteX73" fmla="*/ 2418393 w 5168654"/>
              <a:gd name="connsiteY73" fmla="*/ 1744068 h 2436046"/>
              <a:gd name="connsiteX74" fmla="*/ 2446637 w 5168654"/>
              <a:gd name="connsiteY74" fmla="*/ 1772312 h 2436046"/>
              <a:gd name="connsiteX75" fmla="*/ 2460759 w 5168654"/>
              <a:gd name="connsiteY75" fmla="*/ 1772312 h 2436046"/>
              <a:gd name="connsiteX76" fmla="*/ 2460759 w 5168654"/>
              <a:gd name="connsiteY76" fmla="*/ 1821739 h 2436046"/>
              <a:gd name="connsiteX77" fmla="*/ 2478412 w 5168654"/>
              <a:gd name="connsiteY77" fmla="*/ 1821739 h 2436046"/>
              <a:gd name="connsiteX78" fmla="*/ 2478412 w 5168654"/>
              <a:gd name="connsiteY78" fmla="*/ 1920593 h 2436046"/>
              <a:gd name="connsiteX79" fmla="*/ 2633754 w 5168654"/>
              <a:gd name="connsiteY79" fmla="*/ 1920593 h 2436046"/>
              <a:gd name="connsiteX80" fmla="*/ 2633754 w 5168654"/>
              <a:gd name="connsiteY80" fmla="*/ 1941776 h 2436046"/>
              <a:gd name="connsiteX81" fmla="*/ 2732608 w 5168654"/>
              <a:gd name="connsiteY81" fmla="*/ 1941776 h 2436046"/>
              <a:gd name="connsiteX82" fmla="*/ 2729036 w 5168654"/>
              <a:gd name="connsiteY82" fmla="*/ 1959407 h 2436046"/>
              <a:gd name="connsiteX83" fmla="*/ 2777020 w 5168654"/>
              <a:gd name="connsiteY83" fmla="*/ 1963502 h 2436046"/>
              <a:gd name="connsiteX84" fmla="*/ 2782035 w 5168654"/>
              <a:gd name="connsiteY84" fmla="*/ 1991203 h 2436046"/>
              <a:gd name="connsiteX85" fmla="*/ 2838523 w 5168654"/>
              <a:gd name="connsiteY85" fmla="*/ 1991203 h 2436046"/>
              <a:gd name="connsiteX86" fmla="*/ 2838523 w 5168654"/>
              <a:gd name="connsiteY86" fmla="*/ 2019447 h 2436046"/>
              <a:gd name="connsiteX87" fmla="*/ 2852645 w 5168654"/>
              <a:gd name="connsiteY87" fmla="*/ 2019447 h 2436046"/>
              <a:gd name="connsiteX88" fmla="*/ 2852645 w 5168654"/>
              <a:gd name="connsiteY88" fmla="*/ 2075935 h 2436046"/>
              <a:gd name="connsiteX89" fmla="*/ 3219817 w 5168654"/>
              <a:gd name="connsiteY89" fmla="*/ 2075934 h 2436046"/>
              <a:gd name="connsiteX90" fmla="*/ 3205695 w 5168654"/>
              <a:gd name="connsiteY90" fmla="*/ 2107709 h 2436046"/>
              <a:gd name="connsiteX91" fmla="*/ 3237470 w 5168654"/>
              <a:gd name="connsiteY91" fmla="*/ 2118300 h 2436046"/>
              <a:gd name="connsiteX92" fmla="*/ 3230409 w 5168654"/>
              <a:gd name="connsiteY92" fmla="*/ 2181850 h 2436046"/>
              <a:gd name="connsiteX93" fmla="*/ 3438709 w 5168654"/>
              <a:gd name="connsiteY93" fmla="*/ 2181850 h 2436046"/>
              <a:gd name="connsiteX94" fmla="*/ 3438709 w 5168654"/>
              <a:gd name="connsiteY94" fmla="*/ 2199502 h 2436046"/>
              <a:gd name="connsiteX95" fmla="*/ 3565807 w 5168654"/>
              <a:gd name="connsiteY95" fmla="*/ 2199502 h 2436046"/>
              <a:gd name="connsiteX96" fmla="*/ 3565807 w 5168654"/>
              <a:gd name="connsiteY96" fmla="*/ 2227746 h 2436046"/>
              <a:gd name="connsiteX97" fmla="*/ 3618764 w 5168654"/>
              <a:gd name="connsiteY97" fmla="*/ 2227746 h 2436046"/>
              <a:gd name="connsiteX98" fmla="*/ 3618764 w 5168654"/>
              <a:gd name="connsiteY98" fmla="*/ 2252460 h 2436046"/>
              <a:gd name="connsiteX99" fmla="*/ 3890613 w 5168654"/>
              <a:gd name="connsiteY99" fmla="*/ 2252460 h 2436046"/>
              <a:gd name="connsiteX100" fmla="*/ 3890613 w 5168654"/>
              <a:gd name="connsiteY100" fmla="*/ 2287765 h 2436046"/>
              <a:gd name="connsiteX101" fmla="*/ 3975345 w 5168654"/>
              <a:gd name="connsiteY101" fmla="*/ 2287765 h 2436046"/>
              <a:gd name="connsiteX102" fmla="*/ 3975345 w 5168654"/>
              <a:gd name="connsiteY102" fmla="*/ 2316009 h 2436046"/>
              <a:gd name="connsiteX103" fmla="*/ 4007119 w 5168654"/>
              <a:gd name="connsiteY103" fmla="*/ 2316009 h 2436046"/>
              <a:gd name="connsiteX104" fmla="*/ 4007119 w 5168654"/>
              <a:gd name="connsiteY104" fmla="*/ 2368967 h 2436046"/>
              <a:gd name="connsiteX105" fmla="*/ 4614366 w 5168654"/>
              <a:gd name="connsiteY105" fmla="*/ 2368967 h 2436046"/>
              <a:gd name="connsiteX106" fmla="*/ 4614366 w 5168654"/>
              <a:gd name="connsiteY106" fmla="*/ 2436046 h 2436046"/>
              <a:gd name="connsiteX107" fmla="*/ 5168654 w 5168654"/>
              <a:gd name="connsiteY107" fmla="*/ 2436046 h 2436046"/>
              <a:gd name="connsiteX0" fmla="*/ 0 w 5168654"/>
              <a:gd name="connsiteY0" fmla="*/ 0 h 2436046"/>
              <a:gd name="connsiteX1" fmla="*/ 144750 w 5168654"/>
              <a:gd name="connsiteY1" fmla="*/ 0 h 2436046"/>
              <a:gd name="connsiteX2" fmla="*/ 144750 w 5168654"/>
              <a:gd name="connsiteY2" fmla="*/ 42366 h 2436046"/>
              <a:gd name="connsiteX3" fmla="*/ 158872 w 5168654"/>
              <a:gd name="connsiteY3" fmla="*/ 42366 h 2436046"/>
              <a:gd name="connsiteX4" fmla="*/ 158872 w 5168654"/>
              <a:gd name="connsiteY4" fmla="*/ 81201 h 2436046"/>
              <a:gd name="connsiteX5" fmla="*/ 162403 w 5168654"/>
              <a:gd name="connsiteY5" fmla="*/ 84732 h 2436046"/>
              <a:gd name="connsiteX6" fmla="*/ 162403 w 5168654"/>
              <a:gd name="connsiteY6" fmla="*/ 155342 h 2436046"/>
              <a:gd name="connsiteX7" fmla="*/ 257726 w 5168654"/>
              <a:gd name="connsiteY7" fmla="*/ 155342 h 2436046"/>
              <a:gd name="connsiteX8" fmla="*/ 257726 w 5168654"/>
              <a:gd name="connsiteY8" fmla="*/ 190647 h 2436046"/>
              <a:gd name="connsiteX9" fmla="*/ 268318 w 5168654"/>
              <a:gd name="connsiteY9" fmla="*/ 190647 h 2436046"/>
              <a:gd name="connsiteX10" fmla="*/ 268318 w 5168654"/>
              <a:gd name="connsiteY10" fmla="*/ 222432 h 2436046"/>
              <a:gd name="connsiteX11" fmla="*/ 505742 w 5168654"/>
              <a:gd name="connsiteY11" fmla="*/ 219781 h 2436046"/>
              <a:gd name="connsiteX12" fmla="*/ 508392 w 5168654"/>
              <a:gd name="connsiteY12" fmla="*/ 243604 h 2436046"/>
              <a:gd name="connsiteX13" fmla="*/ 536636 w 5168654"/>
              <a:gd name="connsiteY13" fmla="*/ 243604 h 2436046"/>
              <a:gd name="connsiteX14" fmla="*/ 536636 w 5168654"/>
              <a:gd name="connsiteY14" fmla="*/ 363641 h 2436046"/>
              <a:gd name="connsiteX15" fmla="*/ 554288 w 5168654"/>
              <a:gd name="connsiteY15" fmla="*/ 363641 h 2436046"/>
              <a:gd name="connsiteX16" fmla="*/ 559589 w 5168654"/>
              <a:gd name="connsiteY16" fmla="*/ 418359 h 2436046"/>
              <a:gd name="connsiteX17" fmla="*/ 772299 w 5168654"/>
              <a:gd name="connsiteY17" fmla="*/ 413058 h 2436046"/>
              <a:gd name="connsiteX18" fmla="*/ 776710 w 5168654"/>
              <a:gd name="connsiteY18" fmla="*/ 455434 h 2436046"/>
              <a:gd name="connsiteX19" fmla="*/ 794363 w 5168654"/>
              <a:gd name="connsiteY19" fmla="*/ 455434 h 2436046"/>
              <a:gd name="connsiteX20" fmla="*/ 794363 w 5168654"/>
              <a:gd name="connsiteY20" fmla="*/ 497801 h 2436046"/>
              <a:gd name="connsiteX21" fmla="*/ 808485 w 5168654"/>
              <a:gd name="connsiteY21" fmla="*/ 497801 h 2436046"/>
              <a:gd name="connsiteX22" fmla="*/ 808485 w 5168654"/>
              <a:gd name="connsiteY22" fmla="*/ 621368 h 2436046"/>
              <a:gd name="connsiteX23" fmla="*/ 822607 w 5168654"/>
              <a:gd name="connsiteY23" fmla="*/ 621368 h 2436046"/>
              <a:gd name="connsiteX24" fmla="*/ 822607 w 5168654"/>
              <a:gd name="connsiteY24" fmla="*/ 639021 h 2436046"/>
              <a:gd name="connsiteX25" fmla="*/ 1045028 w 5168654"/>
              <a:gd name="connsiteY25" fmla="*/ 639021 h 2436046"/>
              <a:gd name="connsiteX26" fmla="*/ 1045028 w 5168654"/>
              <a:gd name="connsiteY26" fmla="*/ 790832 h 2436046"/>
              <a:gd name="connsiteX27" fmla="*/ 1059150 w 5168654"/>
              <a:gd name="connsiteY27" fmla="*/ 790832 h 2436046"/>
              <a:gd name="connsiteX28" fmla="*/ 1059150 w 5168654"/>
              <a:gd name="connsiteY28" fmla="*/ 889686 h 2436046"/>
              <a:gd name="connsiteX29" fmla="*/ 1083864 w 5168654"/>
              <a:gd name="connsiteY29" fmla="*/ 889686 h 2436046"/>
              <a:gd name="connsiteX30" fmla="*/ 1101516 w 5168654"/>
              <a:gd name="connsiteY30" fmla="*/ 889686 h 2436046"/>
              <a:gd name="connsiteX31" fmla="*/ 1158004 w 5168654"/>
              <a:gd name="connsiteY31" fmla="*/ 889686 h 2436046"/>
              <a:gd name="connsiteX32" fmla="*/ 1158004 w 5168654"/>
              <a:gd name="connsiteY32" fmla="*/ 917930 h 2436046"/>
              <a:gd name="connsiteX33" fmla="*/ 1302755 w 5168654"/>
              <a:gd name="connsiteY33" fmla="*/ 917930 h 2436046"/>
              <a:gd name="connsiteX34" fmla="*/ 1302755 w 5168654"/>
              <a:gd name="connsiteY34" fmla="*/ 942644 h 2436046"/>
              <a:gd name="connsiteX35" fmla="*/ 1313346 w 5168654"/>
              <a:gd name="connsiteY35" fmla="*/ 942644 h 2436046"/>
              <a:gd name="connsiteX36" fmla="*/ 1313346 w 5168654"/>
              <a:gd name="connsiteY36" fmla="*/ 1034437 h 2436046"/>
              <a:gd name="connsiteX37" fmla="*/ 1316877 w 5168654"/>
              <a:gd name="connsiteY37" fmla="*/ 1034437 h 2436046"/>
              <a:gd name="connsiteX38" fmla="*/ 1316877 w 5168654"/>
              <a:gd name="connsiteY38" fmla="*/ 1080333 h 2436046"/>
              <a:gd name="connsiteX39" fmla="*/ 1489871 w 5168654"/>
              <a:gd name="connsiteY39" fmla="*/ 1080333 h 2436046"/>
              <a:gd name="connsiteX40" fmla="*/ 1489871 w 5168654"/>
              <a:gd name="connsiteY40" fmla="*/ 1097986 h 2436046"/>
              <a:gd name="connsiteX41" fmla="*/ 1518115 w 5168654"/>
              <a:gd name="connsiteY41" fmla="*/ 1097986 h 2436046"/>
              <a:gd name="connsiteX42" fmla="*/ 1518115 w 5168654"/>
              <a:gd name="connsiteY42" fmla="*/ 1122699 h 2436046"/>
              <a:gd name="connsiteX43" fmla="*/ 1532237 w 5168654"/>
              <a:gd name="connsiteY43" fmla="*/ 1122699 h 2436046"/>
              <a:gd name="connsiteX44" fmla="*/ 1539298 w 5168654"/>
              <a:gd name="connsiteY44" fmla="*/ 1129760 h 2436046"/>
              <a:gd name="connsiteX45" fmla="*/ 1553420 w 5168654"/>
              <a:gd name="connsiteY45" fmla="*/ 1143882 h 2436046"/>
              <a:gd name="connsiteX46" fmla="*/ 1553420 w 5168654"/>
              <a:gd name="connsiteY46" fmla="*/ 1189779 h 2436046"/>
              <a:gd name="connsiteX47" fmla="*/ 1564012 w 5168654"/>
              <a:gd name="connsiteY47" fmla="*/ 1189779 h 2436046"/>
              <a:gd name="connsiteX48" fmla="*/ 1564012 w 5168654"/>
              <a:gd name="connsiteY48" fmla="*/ 1253328 h 2436046"/>
              <a:gd name="connsiteX49" fmla="*/ 1578134 w 5168654"/>
              <a:gd name="connsiteY49" fmla="*/ 1253328 h 2436046"/>
              <a:gd name="connsiteX50" fmla="*/ 1578134 w 5168654"/>
              <a:gd name="connsiteY50" fmla="*/ 1345121 h 2436046"/>
              <a:gd name="connsiteX51" fmla="*/ 1588726 w 5168654"/>
              <a:gd name="connsiteY51" fmla="*/ 1345121 h 2436046"/>
              <a:gd name="connsiteX52" fmla="*/ 1588726 w 5168654"/>
              <a:gd name="connsiteY52" fmla="*/ 1380426 h 2436046"/>
              <a:gd name="connsiteX53" fmla="*/ 1588726 w 5168654"/>
              <a:gd name="connsiteY53" fmla="*/ 1393678 h 2436046"/>
              <a:gd name="connsiteX54" fmla="*/ 1797025 w 5168654"/>
              <a:gd name="connsiteY54" fmla="*/ 1391027 h 2436046"/>
              <a:gd name="connsiteX55" fmla="*/ 1797025 w 5168654"/>
              <a:gd name="connsiteY55" fmla="*/ 1472219 h 2436046"/>
              <a:gd name="connsiteX56" fmla="*/ 1828800 w 5168654"/>
              <a:gd name="connsiteY56" fmla="*/ 1472219 h 2436046"/>
              <a:gd name="connsiteX57" fmla="*/ 1828800 w 5168654"/>
              <a:gd name="connsiteY57" fmla="*/ 1489872 h 2436046"/>
              <a:gd name="connsiteX58" fmla="*/ 1828800 w 5168654"/>
              <a:gd name="connsiteY58" fmla="*/ 1503994 h 2436046"/>
              <a:gd name="connsiteX59" fmla="*/ 1846452 w 5168654"/>
              <a:gd name="connsiteY59" fmla="*/ 1503994 h 2436046"/>
              <a:gd name="connsiteX60" fmla="*/ 1846452 w 5168654"/>
              <a:gd name="connsiteY60" fmla="*/ 1564012 h 2436046"/>
              <a:gd name="connsiteX61" fmla="*/ 1878227 w 5168654"/>
              <a:gd name="connsiteY61" fmla="*/ 1564012 h 2436046"/>
              <a:gd name="connsiteX62" fmla="*/ 1878227 w 5168654"/>
              <a:gd name="connsiteY62" fmla="*/ 1595787 h 2436046"/>
              <a:gd name="connsiteX63" fmla="*/ 2072404 w 5168654"/>
              <a:gd name="connsiteY63" fmla="*/ 1595787 h 2436046"/>
              <a:gd name="connsiteX64" fmla="*/ 2072404 w 5168654"/>
              <a:gd name="connsiteY64" fmla="*/ 1673458 h 2436046"/>
              <a:gd name="connsiteX65" fmla="*/ 2093587 w 5168654"/>
              <a:gd name="connsiteY65" fmla="*/ 1673458 h 2436046"/>
              <a:gd name="connsiteX66" fmla="*/ 2093587 w 5168654"/>
              <a:gd name="connsiteY66" fmla="*/ 1684049 h 2436046"/>
              <a:gd name="connsiteX67" fmla="*/ 2097118 w 5168654"/>
              <a:gd name="connsiteY67" fmla="*/ 1684049 h 2436046"/>
              <a:gd name="connsiteX68" fmla="*/ 2097118 w 5168654"/>
              <a:gd name="connsiteY68" fmla="*/ 1701702 h 2436046"/>
              <a:gd name="connsiteX69" fmla="*/ 2111240 w 5168654"/>
              <a:gd name="connsiteY69" fmla="*/ 1701702 h 2436046"/>
              <a:gd name="connsiteX70" fmla="*/ 2114770 w 5168654"/>
              <a:gd name="connsiteY70" fmla="*/ 1715824 h 2436046"/>
              <a:gd name="connsiteX71" fmla="*/ 2418392 w 5168654"/>
              <a:gd name="connsiteY71" fmla="*/ 1715824 h 2436046"/>
              <a:gd name="connsiteX72" fmla="*/ 2418393 w 5168654"/>
              <a:gd name="connsiteY72" fmla="*/ 1744068 h 2436046"/>
              <a:gd name="connsiteX73" fmla="*/ 2418393 w 5168654"/>
              <a:gd name="connsiteY73" fmla="*/ 1744068 h 2436046"/>
              <a:gd name="connsiteX74" fmla="*/ 2446637 w 5168654"/>
              <a:gd name="connsiteY74" fmla="*/ 1772312 h 2436046"/>
              <a:gd name="connsiteX75" fmla="*/ 2460759 w 5168654"/>
              <a:gd name="connsiteY75" fmla="*/ 1772312 h 2436046"/>
              <a:gd name="connsiteX76" fmla="*/ 2460759 w 5168654"/>
              <a:gd name="connsiteY76" fmla="*/ 1821739 h 2436046"/>
              <a:gd name="connsiteX77" fmla="*/ 2478412 w 5168654"/>
              <a:gd name="connsiteY77" fmla="*/ 1821739 h 2436046"/>
              <a:gd name="connsiteX78" fmla="*/ 2478412 w 5168654"/>
              <a:gd name="connsiteY78" fmla="*/ 1920593 h 2436046"/>
              <a:gd name="connsiteX79" fmla="*/ 2633754 w 5168654"/>
              <a:gd name="connsiteY79" fmla="*/ 1920593 h 2436046"/>
              <a:gd name="connsiteX80" fmla="*/ 2633754 w 5168654"/>
              <a:gd name="connsiteY80" fmla="*/ 1941776 h 2436046"/>
              <a:gd name="connsiteX81" fmla="*/ 2732608 w 5168654"/>
              <a:gd name="connsiteY81" fmla="*/ 1941776 h 2436046"/>
              <a:gd name="connsiteX82" fmla="*/ 2729036 w 5168654"/>
              <a:gd name="connsiteY82" fmla="*/ 1959407 h 2436046"/>
              <a:gd name="connsiteX83" fmla="*/ 2777020 w 5168654"/>
              <a:gd name="connsiteY83" fmla="*/ 1963502 h 2436046"/>
              <a:gd name="connsiteX84" fmla="*/ 2782035 w 5168654"/>
              <a:gd name="connsiteY84" fmla="*/ 1991203 h 2436046"/>
              <a:gd name="connsiteX85" fmla="*/ 2838523 w 5168654"/>
              <a:gd name="connsiteY85" fmla="*/ 1991203 h 2436046"/>
              <a:gd name="connsiteX86" fmla="*/ 2838523 w 5168654"/>
              <a:gd name="connsiteY86" fmla="*/ 2019447 h 2436046"/>
              <a:gd name="connsiteX87" fmla="*/ 2852645 w 5168654"/>
              <a:gd name="connsiteY87" fmla="*/ 2019447 h 2436046"/>
              <a:gd name="connsiteX88" fmla="*/ 2852645 w 5168654"/>
              <a:gd name="connsiteY88" fmla="*/ 2075935 h 2436046"/>
              <a:gd name="connsiteX89" fmla="*/ 3219817 w 5168654"/>
              <a:gd name="connsiteY89" fmla="*/ 2075934 h 2436046"/>
              <a:gd name="connsiteX90" fmla="*/ 3205695 w 5168654"/>
              <a:gd name="connsiteY90" fmla="*/ 2107709 h 2436046"/>
              <a:gd name="connsiteX91" fmla="*/ 3237470 w 5168654"/>
              <a:gd name="connsiteY91" fmla="*/ 2118300 h 2436046"/>
              <a:gd name="connsiteX92" fmla="*/ 3230409 w 5168654"/>
              <a:gd name="connsiteY92" fmla="*/ 2181850 h 2436046"/>
              <a:gd name="connsiteX93" fmla="*/ 3438709 w 5168654"/>
              <a:gd name="connsiteY93" fmla="*/ 2181850 h 2436046"/>
              <a:gd name="connsiteX94" fmla="*/ 3438709 w 5168654"/>
              <a:gd name="connsiteY94" fmla="*/ 2199502 h 2436046"/>
              <a:gd name="connsiteX95" fmla="*/ 3565807 w 5168654"/>
              <a:gd name="connsiteY95" fmla="*/ 2199502 h 2436046"/>
              <a:gd name="connsiteX96" fmla="*/ 3565807 w 5168654"/>
              <a:gd name="connsiteY96" fmla="*/ 2227746 h 2436046"/>
              <a:gd name="connsiteX97" fmla="*/ 3618764 w 5168654"/>
              <a:gd name="connsiteY97" fmla="*/ 2227746 h 2436046"/>
              <a:gd name="connsiteX98" fmla="*/ 3618764 w 5168654"/>
              <a:gd name="connsiteY98" fmla="*/ 2252460 h 2436046"/>
              <a:gd name="connsiteX99" fmla="*/ 3890613 w 5168654"/>
              <a:gd name="connsiteY99" fmla="*/ 2252460 h 2436046"/>
              <a:gd name="connsiteX100" fmla="*/ 3890613 w 5168654"/>
              <a:gd name="connsiteY100" fmla="*/ 2287765 h 2436046"/>
              <a:gd name="connsiteX101" fmla="*/ 3975345 w 5168654"/>
              <a:gd name="connsiteY101" fmla="*/ 2287765 h 2436046"/>
              <a:gd name="connsiteX102" fmla="*/ 3975345 w 5168654"/>
              <a:gd name="connsiteY102" fmla="*/ 2316009 h 2436046"/>
              <a:gd name="connsiteX103" fmla="*/ 4007119 w 5168654"/>
              <a:gd name="connsiteY103" fmla="*/ 2316009 h 2436046"/>
              <a:gd name="connsiteX104" fmla="*/ 4007119 w 5168654"/>
              <a:gd name="connsiteY104" fmla="*/ 2368967 h 2436046"/>
              <a:gd name="connsiteX105" fmla="*/ 4614366 w 5168654"/>
              <a:gd name="connsiteY105" fmla="*/ 2368967 h 2436046"/>
              <a:gd name="connsiteX106" fmla="*/ 4614366 w 5168654"/>
              <a:gd name="connsiteY106" fmla="*/ 2436046 h 2436046"/>
              <a:gd name="connsiteX107" fmla="*/ 5168654 w 5168654"/>
              <a:gd name="connsiteY107" fmla="*/ 2436046 h 2436046"/>
              <a:gd name="connsiteX0" fmla="*/ 0 w 5168654"/>
              <a:gd name="connsiteY0" fmla="*/ 471 h 2436517"/>
              <a:gd name="connsiteX1" fmla="*/ 81529 w 5168654"/>
              <a:gd name="connsiteY1" fmla="*/ 0 h 2436517"/>
              <a:gd name="connsiteX2" fmla="*/ 144750 w 5168654"/>
              <a:gd name="connsiteY2" fmla="*/ 471 h 2436517"/>
              <a:gd name="connsiteX3" fmla="*/ 144750 w 5168654"/>
              <a:gd name="connsiteY3" fmla="*/ 42837 h 2436517"/>
              <a:gd name="connsiteX4" fmla="*/ 158872 w 5168654"/>
              <a:gd name="connsiteY4" fmla="*/ 42837 h 2436517"/>
              <a:gd name="connsiteX5" fmla="*/ 158872 w 5168654"/>
              <a:gd name="connsiteY5" fmla="*/ 81672 h 2436517"/>
              <a:gd name="connsiteX6" fmla="*/ 162403 w 5168654"/>
              <a:gd name="connsiteY6" fmla="*/ 85203 h 2436517"/>
              <a:gd name="connsiteX7" fmla="*/ 162403 w 5168654"/>
              <a:gd name="connsiteY7" fmla="*/ 155813 h 2436517"/>
              <a:gd name="connsiteX8" fmla="*/ 257726 w 5168654"/>
              <a:gd name="connsiteY8" fmla="*/ 155813 h 2436517"/>
              <a:gd name="connsiteX9" fmla="*/ 257726 w 5168654"/>
              <a:gd name="connsiteY9" fmla="*/ 191118 h 2436517"/>
              <a:gd name="connsiteX10" fmla="*/ 268318 w 5168654"/>
              <a:gd name="connsiteY10" fmla="*/ 191118 h 2436517"/>
              <a:gd name="connsiteX11" fmla="*/ 268318 w 5168654"/>
              <a:gd name="connsiteY11" fmla="*/ 222903 h 2436517"/>
              <a:gd name="connsiteX12" fmla="*/ 505742 w 5168654"/>
              <a:gd name="connsiteY12" fmla="*/ 220252 h 2436517"/>
              <a:gd name="connsiteX13" fmla="*/ 508392 w 5168654"/>
              <a:gd name="connsiteY13" fmla="*/ 244075 h 2436517"/>
              <a:gd name="connsiteX14" fmla="*/ 536636 w 5168654"/>
              <a:gd name="connsiteY14" fmla="*/ 244075 h 2436517"/>
              <a:gd name="connsiteX15" fmla="*/ 536636 w 5168654"/>
              <a:gd name="connsiteY15" fmla="*/ 364112 h 2436517"/>
              <a:gd name="connsiteX16" fmla="*/ 554288 w 5168654"/>
              <a:gd name="connsiteY16" fmla="*/ 364112 h 2436517"/>
              <a:gd name="connsiteX17" fmla="*/ 559589 w 5168654"/>
              <a:gd name="connsiteY17" fmla="*/ 418830 h 2436517"/>
              <a:gd name="connsiteX18" fmla="*/ 772299 w 5168654"/>
              <a:gd name="connsiteY18" fmla="*/ 413529 h 2436517"/>
              <a:gd name="connsiteX19" fmla="*/ 776710 w 5168654"/>
              <a:gd name="connsiteY19" fmla="*/ 455905 h 2436517"/>
              <a:gd name="connsiteX20" fmla="*/ 794363 w 5168654"/>
              <a:gd name="connsiteY20" fmla="*/ 455905 h 2436517"/>
              <a:gd name="connsiteX21" fmla="*/ 794363 w 5168654"/>
              <a:gd name="connsiteY21" fmla="*/ 498272 h 2436517"/>
              <a:gd name="connsiteX22" fmla="*/ 808485 w 5168654"/>
              <a:gd name="connsiteY22" fmla="*/ 498272 h 2436517"/>
              <a:gd name="connsiteX23" fmla="*/ 808485 w 5168654"/>
              <a:gd name="connsiteY23" fmla="*/ 621839 h 2436517"/>
              <a:gd name="connsiteX24" fmla="*/ 822607 w 5168654"/>
              <a:gd name="connsiteY24" fmla="*/ 621839 h 2436517"/>
              <a:gd name="connsiteX25" fmla="*/ 822607 w 5168654"/>
              <a:gd name="connsiteY25" fmla="*/ 639492 h 2436517"/>
              <a:gd name="connsiteX26" fmla="*/ 1045028 w 5168654"/>
              <a:gd name="connsiteY26" fmla="*/ 639492 h 2436517"/>
              <a:gd name="connsiteX27" fmla="*/ 1045028 w 5168654"/>
              <a:gd name="connsiteY27" fmla="*/ 791303 h 2436517"/>
              <a:gd name="connsiteX28" fmla="*/ 1059150 w 5168654"/>
              <a:gd name="connsiteY28" fmla="*/ 791303 h 2436517"/>
              <a:gd name="connsiteX29" fmla="*/ 1059150 w 5168654"/>
              <a:gd name="connsiteY29" fmla="*/ 890157 h 2436517"/>
              <a:gd name="connsiteX30" fmla="*/ 1083864 w 5168654"/>
              <a:gd name="connsiteY30" fmla="*/ 890157 h 2436517"/>
              <a:gd name="connsiteX31" fmla="*/ 1101516 w 5168654"/>
              <a:gd name="connsiteY31" fmla="*/ 890157 h 2436517"/>
              <a:gd name="connsiteX32" fmla="*/ 1158004 w 5168654"/>
              <a:gd name="connsiteY32" fmla="*/ 890157 h 2436517"/>
              <a:gd name="connsiteX33" fmla="*/ 1158004 w 5168654"/>
              <a:gd name="connsiteY33" fmla="*/ 918401 h 2436517"/>
              <a:gd name="connsiteX34" fmla="*/ 1302755 w 5168654"/>
              <a:gd name="connsiteY34" fmla="*/ 918401 h 2436517"/>
              <a:gd name="connsiteX35" fmla="*/ 1302755 w 5168654"/>
              <a:gd name="connsiteY35" fmla="*/ 943115 h 2436517"/>
              <a:gd name="connsiteX36" fmla="*/ 1313346 w 5168654"/>
              <a:gd name="connsiteY36" fmla="*/ 943115 h 2436517"/>
              <a:gd name="connsiteX37" fmla="*/ 1313346 w 5168654"/>
              <a:gd name="connsiteY37" fmla="*/ 1034908 h 2436517"/>
              <a:gd name="connsiteX38" fmla="*/ 1316877 w 5168654"/>
              <a:gd name="connsiteY38" fmla="*/ 1034908 h 2436517"/>
              <a:gd name="connsiteX39" fmla="*/ 1316877 w 5168654"/>
              <a:gd name="connsiteY39" fmla="*/ 1080804 h 2436517"/>
              <a:gd name="connsiteX40" fmla="*/ 1489871 w 5168654"/>
              <a:gd name="connsiteY40" fmla="*/ 1080804 h 2436517"/>
              <a:gd name="connsiteX41" fmla="*/ 1489871 w 5168654"/>
              <a:gd name="connsiteY41" fmla="*/ 1098457 h 2436517"/>
              <a:gd name="connsiteX42" fmla="*/ 1518115 w 5168654"/>
              <a:gd name="connsiteY42" fmla="*/ 1098457 h 2436517"/>
              <a:gd name="connsiteX43" fmla="*/ 1518115 w 5168654"/>
              <a:gd name="connsiteY43" fmla="*/ 1123170 h 2436517"/>
              <a:gd name="connsiteX44" fmla="*/ 1532237 w 5168654"/>
              <a:gd name="connsiteY44" fmla="*/ 1123170 h 2436517"/>
              <a:gd name="connsiteX45" fmla="*/ 1539298 w 5168654"/>
              <a:gd name="connsiteY45" fmla="*/ 1130231 h 2436517"/>
              <a:gd name="connsiteX46" fmla="*/ 1553420 w 5168654"/>
              <a:gd name="connsiteY46" fmla="*/ 1144353 h 2436517"/>
              <a:gd name="connsiteX47" fmla="*/ 1553420 w 5168654"/>
              <a:gd name="connsiteY47" fmla="*/ 1190250 h 2436517"/>
              <a:gd name="connsiteX48" fmla="*/ 1564012 w 5168654"/>
              <a:gd name="connsiteY48" fmla="*/ 1190250 h 2436517"/>
              <a:gd name="connsiteX49" fmla="*/ 1564012 w 5168654"/>
              <a:gd name="connsiteY49" fmla="*/ 1253799 h 2436517"/>
              <a:gd name="connsiteX50" fmla="*/ 1578134 w 5168654"/>
              <a:gd name="connsiteY50" fmla="*/ 1253799 h 2436517"/>
              <a:gd name="connsiteX51" fmla="*/ 1578134 w 5168654"/>
              <a:gd name="connsiteY51" fmla="*/ 1345592 h 2436517"/>
              <a:gd name="connsiteX52" fmla="*/ 1588726 w 5168654"/>
              <a:gd name="connsiteY52" fmla="*/ 1345592 h 2436517"/>
              <a:gd name="connsiteX53" fmla="*/ 1588726 w 5168654"/>
              <a:gd name="connsiteY53" fmla="*/ 1380897 h 2436517"/>
              <a:gd name="connsiteX54" fmla="*/ 1588726 w 5168654"/>
              <a:gd name="connsiteY54" fmla="*/ 1394149 h 2436517"/>
              <a:gd name="connsiteX55" fmla="*/ 1797025 w 5168654"/>
              <a:gd name="connsiteY55" fmla="*/ 1391498 h 2436517"/>
              <a:gd name="connsiteX56" fmla="*/ 1797025 w 5168654"/>
              <a:gd name="connsiteY56" fmla="*/ 1472690 h 2436517"/>
              <a:gd name="connsiteX57" fmla="*/ 1828800 w 5168654"/>
              <a:gd name="connsiteY57" fmla="*/ 1472690 h 2436517"/>
              <a:gd name="connsiteX58" fmla="*/ 1828800 w 5168654"/>
              <a:gd name="connsiteY58" fmla="*/ 1490343 h 2436517"/>
              <a:gd name="connsiteX59" fmla="*/ 1828800 w 5168654"/>
              <a:gd name="connsiteY59" fmla="*/ 1504465 h 2436517"/>
              <a:gd name="connsiteX60" fmla="*/ 1846452 w 5168654"/>
              <a:gd name="connsiteY60" fmla="*/ 1504465 h 2436517"/>
              <a:gd name="connsiteX61" fmla="*/ 1846452 w 5168654"/>
              <a:gd name="connsiteY61" fmla="*/ 1564483 h 2436517"/>
              <a:gd name="connsiteX62" fmla="*/ 1878227 w 5168654"/>
              <a:gd name="connsiteY62" fmla="*/ 1564483 h 2436517"/>
              <a:gd name="connsiteX63" fmla="*/ 1878227 w 5168654"/>
              <a:gd name="connsiteY63" fmla="*/ 1596258 h 2436517"/>
              <a:gd name="connsiteX64" fmla="*/ 2072404 w 5168654"/>
              <a:gd name="connsiteY64" fmla="*/ 1596258 h 2436517"/>
              <a:gd name="connsiteX65" fmla="*/ 2072404 w 5168654"/>
              <a:gd name="connsiteY65" fmla="*/ 1673929 h 2436517"/>
              <a:gd name="connsiteX66" fmla="*/ 2093587 w 5168654"/>
              <a:gd name="connsiteY66" fmla="*/ 1673929 h 2436517"/>
              <a:gd name="connsiteX67" fmla="*/ 2093587 w 5168654"/>
              <a:gd name="connsiteY67" fmla="*/ 1684520 h 2436517"/>
              <a:gd name="connsiteX68" fmla="*/ 2097118 w 5168654"/>
              <a:gd name="connsiteY68" fmla="*/ 1684520 h 2436517"/>
              <a:gd name="connsiteX69" fmla="*/ 2097118 w 5168654"/>
              <a:gd name="connsiteY69" fmla="*/ 1702173 h 2436517"/>
              <a:gd name="connsiteX70" fmla="*/ 2111240 w 5168654"/>
              <a:gd name="connsiteY70" fmla="*/ 1702173 h 2436517"/>
              <a:gd name="connsiteX71" fmla="*/ 2114770 w 5168654"/>
              <a:gd name="connsiteY71" fmla="*/ 1716295 h 2436517"/>
              <a:gd name="connsiteX72" fmla="*/ 2418392 w 5168654"/>
              <a:gd name="connsiteY72" fmla="*/ 1716295 h 2436517"/>
              <a:gd name="connsiteX73" fmla="*/ 2418393 w 5168654"/>
              <a:gd name="connsiteY73" fmla="*/ 1744539 h 2436517"/>
              <a:gd name="connsiteX74" fmla="*/ 2418393 w 5168654"/>
              <a:gd name="connsiteY74" fmla="*/ 1744539 h 2436517"/>
              <a:gd name="connsiteX75" fmla="*/ 2446637 w 5168654"/>
              <a:gd name="connsiteY75" fmla="*/ 1772783 h 2436517"/>
              <a:gd name="connsiteX76" fmla="*/ 2460759 w 5168654"/>
              <a:gd name="connsiteY76" fmla="*/ 1772783 h 2436517"/>
              <a:gd name="connsiteX77" fmla="*/ 2460759 w 5168654"/>
              <a:gd name="connsiteY77" fmla="*/ 1822210 h 2436517"/>
              <a:gd name="connsiteX78" fmla="*/ 2478412 w 5168654"/>
              <a:gd name="connsiteY78" fmla="*/ 1822210 h 2436517"/>
              <a:gd name="connsiteX79" fmla="*/ 2478412 w 5168654"/>
              <a:gd name="connsiteY79" fmla="*/ 1921064 h 2436517"/>
              <a:gd name="connsiteX80" fmla="*/ 2633754 w 5168654"/>
              <a:gd name="connsiteY80" fmla="*/ 1921064 h 2436517"/>
              <a:gd name="connsiteX81" fmla="*/ 2633754 w 5168654"/>
              <a:gd name="connsiteY81" fmla="*/ 1942247 h 2436517"/>
              <a:gd name="connsiteX82" fmla="*/ 2732608 w 5168654"/>
              <a:gd name="connsiteY82" fmla="*/ 1942247 h 2436517"/>
              <a:gd name="connsiteX83" fmla="*/ 2729036 w 5168654"/>
              <a:gd name="connsiteY83" fmla="*/ 1959878 h 2436517"/>
              <a:gd name="connsiteX84" fmla="*/ 2777020 w 5168654"/>
              <a:gd name="connsiteY84" fmla="*/ 1963973 h 2436517"/>
              <a:gd name="connsiteX85" fmla="*/ 2782035 w 5168654"/>
              <a:gd name="connsiteY85" fmla="*/ 1991674 h 2436517"/>
              <a:gd name="connsiteX86" fmla="*/ 2838523 w 5168654"/>
              <a:gd name="connsiteY86" fmla="*/ 1991674 h 2436517"/>
              <a:gd name="connsiteX87" fmla="*/ 2838523 w 5168654"/>
              <a:gd name="connsiteY87" fmla="*/ 2019918 h 2436517"/>
              <a:gd name="connsiteX88" fmla="*/ 2852645 w 5168654"/>
              <a:gd name="connsiteY88" fmla="*/ 2019918 h 2436517"/>
              <a:gd name="connsiteX89" fmla="*/ 2852645 w 5168654"/>
              <a:gd name="connsiteY89" fmla="*/ 2076406 h 2436517"/>
              <a:gd name="connsiteX90" fmla="*/ 3219817 w 5168654"/>
              <a:gd name="connsiteY90" fmla="*/ 2076405 h 2436517"/>
              <a:gd name="connsiteX91" fmla="*/ 3205695 w 5168654"/>
              <a:gd name="connsiteY91" fmla="*/ 2108180 h 2436517"/>
              <a:gd name="connsiteX92" fmla="*/ 3237470 w 5168654"/>
              <a:gd name="connsiteY92" fmla="*/ 2118771 h 2436517"/>
              <a:gd name="connsiteX93" fmla="*/ 3230409 w 5168654"/>
              <a:gd name="connsiteY93" fmla="*/ 2182321 h 2436517"/>
              <a:gd name="connsiteX94" fmla="*/ 3438709 w 5168654"/>
              <a:gd name="connsiteY94" fmla="*/ 2182321 h 2436517"/>
              <a:gd name="connsiteX95" fmla="*/ 3438709 w 5168654"/>
              <a:gd name="connsiteY95" fmla="*/ 2199973 h 2436517"/>
              <a:gd name="connsiteX96" fmla="*/ 3565807 w 5168654"/>
              <a:gd name="connsiteY96" fmla="*/ 2199973 h 2436517"/>
              <a:gd name="connsiteX97" fmla="*/ 3565807 w 5168654"/>
              <a:gd name="connsiteY97" fmla="*/ 2228217 h 2436517"/>
              <a:gd name="connsiteX98" fmla="*/ 3618764 w 5168654"/>
              <a:gd name="connsiteY98" fmla="*/ 2228217 h 2436517"/>
              <a:gd name="connsiteX99" fmla="*/ 3618764 w 5168654"/>
              <a:gd name="connsiteY99" fmla="*/ 2252931 h 2436517"/>
              <a:gd name="connsiteX100" fmla="*/ 3890613 w 5168654"/>
              <a:gd name="connsiteY100" fmla="*/ 2252931 h 2436517"/>
              <a:gd name="connsiteX101" fmla="*/ 3890613 w 5168654"/>
              <a:gd name="connsiteY101" fmla="*/ 2288236 h 2436517"/>
              <a:gd name="connsiteX102" fmla="*/ 3975345 w 5168654"/>
              <a:gd name="connsiteY102" fmla="*/ 2288236 h 2436517"/>
              <a:gd name="connsiteX103" fmla="*/ 3975345 w 5168654"/>
              <a:gd name="connsiteY103" fmla="*/ 2316480 h 2436517"/>
              <a:gd name="connsiteX104" fmla="*/ 4007119 w 5168654"/>
              <a:gd name="connsiteY104" fmla="*/ 2316480 h 2436517"/>
              <a:gd name="connsiteX105" fmla="*/ 4007119 w 5168654"/>
              <a:gd name="connsiteY105" fmla="*/ 2369438 h 2436517"/>
              <a:gd name="connsiteX106" fmla="*/ 4614366 w 5168654"/>
              <a:gd name="connsiteY106" fmla="*/ 2369438 h 2436517"/>
              <a:gd name="connsiteX107" fmla="*/ 4614366 w 5168654"/>
              <a:gd name="connsiteY107" fmla="*/ 2436517 h 2436517"/>
              <a:gd name="connsiteX108" fmla="*/ 5168654 w 5168654"/>
              <a:gd name="connsiteY108" fmla="*/ 2436517 h 2436517"/>
              <a:gd name="connsiteX0" fmla="*/ 0 w 5168654"/>
              <a:gd name="connsiteY0" fmla="*/ 0 h 2436046"/>
              <a:gd name="connsiteX1" fmla="*/ 44423 w 5168654"/>
              <a:gd name="connsiteY1" fmla="*/ 15431 h 2436046"/>
              <a:gd name="connsiteX2" fmla="*/ 144750 w 5168654"/>
              <a:gd name="connsiteY2" fmla="*/ 0 h 2436046"/>
              <a:gd name="connsiteX3" fmla="*/ 144750 w 5168654"/>
              <a:gd name="connsiteY3" fmla="*/ 42366 h 2436046"/>
              <a:gd name="connsiteX4" fmla="*/ 158872 w 5168654"/>
              <a:gd name="connsiteY4" fmla="*/ 42366 h 2436046"/>
              <a:gd name="connsiteX5" fmla="*/ 158872 w 5168654"/>
              <a:gd name="connsiteY5" fmla="*/ 81201 h 2436046"/>
              <a:gd name="connsiteX6" fmla="*/ 162403 w 5168654"/>
              <a:gd name="connsiteY6" fmla="*/ 84732 h 2436046"/>
              <a:gd name="connsiteX7" fmla="*/ 162403 w 5168654"/>
              <a:gd name="connsiteY7" fmla="*/ 155342 h 2436046"/>
              <a:gd name="connsiteX8" fmla="*/ 257726 w 5168654"/>
              <a:gd name="connsiteY8" fmla="*/ 155342 h 2436046"/>
              <a:gd name="connsiteX9" fmla="*/ 257726 w 5168654"/>
              <a:gd name="connsiteY9" fmla="*/ 190647 h 2436046"/>
              <a:gd name="connsiteX10" fmla="*/ 268318 w 5168654"/>
              <a:gd name="connsiteY10" fmla="*/ 190647 h 2436046"/>
              <a:gd name="connsiteX11" fmla="*/ 268318 w 5168654"/>
              <a:gd name="connsiteY11" fmla="*/ 222432 h 2436046"/>
              <a:gd name="connsiteX12" fmla="*/ 505742 w 5168654"/>
              <a:gd name="connsiteY12" fmla="*/ 219781 h 2436046"/>
              <a:gd name="connsiteX13" fmla="*/ 508392 w 5168654"/>
              <a:gd name="connsiteY13" fmla="*/ 243604 h 2436046"/>
              <a:gd name="connsiteX14" fmla="*/ 536636 w 5168654"/>
              <a:gd name="connsiteY14" fmla="*/ 243604 h 2436046"/>
              <a:gd name="connsiteX15" fmla="*/ 536636 w 5168654"/>
              <a:gd name="connsiteY15" fmla="*/ 363641 h 2436046"/>
              <a:gd name="connsiteX16" fmla="*/ 554288 w 5168654"/>
              <a:gd name="connsiteY16" fmla="*/ 363641 h 2436046"/>
              <a:gd name="connsiteX17" fmla="*/ 559589 w 5168654"/>
              <a:gd name="connsiteY17" fmla="*/ 418359 h 2436046"/>
              <a:gd name="connsiteX18" fmla="*/ 772299 w 5168654"/>
              <a:gd name="connsiteY18" fmla="*/ 413058 h 2436046"/>
              <a:gd name="connsiteX19" fmla="*/ 776710 w 5168654"/>
              <a:gd name="connsiteY19" fmla="*/ 455434 h 2436046"/>
              <a:gd name="connsiteX20" fmla="*/ 794363 w 5168654"/>
              <a:gd name="connsiteY20" fmla="*/ 455434 h 2436046"/>
              <a:gd name="connsiteX21" fmla="*/ 794363 w 5168654"/>
              <a:gd name="connsiteY21" fmla="*/ 497801 h 2436046"/>
              <a:gd name="connsiteX22" fmla="*/ 808485 w 5168654"/>
              <a:gd name="connsiteY22" fmla="*/ 497801 h 2436046"/>
              <a:gd name="connsiteX23" fmla="*/ 808485 w 5168654"/>
              <a:gd name="connsiteY23" fmla="*/ 621368 h 2436046"/>
              <a:gd name="connsiteX24" fmla="*/ 822607 w 5168654"/>
              <a:gd name="connsiteY24" fmla="*/ 621368 h 2436046"/>
              <a:gd name="connsiteX25" fmla="*/ 822607 w 5168654"/>
              <a:gd name="connsiteY25" fmla="*/ 639021 h 2436046"/>
              <a:gd name="connsiteX26" fmla="*/ 1045028 w 5168654"/>
              <a:gd name="connsiteY26" fmla="*/ 639021 h 2436046"/>
              <a:gd name="connsiteX27" fmla="*/ 1045028 w 5168654"/>
              <a:gd name="connsiteY27" fmla="*/ 790832 h 2436046"/>
              <a:gd name="connsiteX28" fmla="*/ 1059150 w 5168654"/>
              <a:gd name="connsiteY28" fmla="*/ 790832 h 2436046"/>
              <a:gd name="connsiteX29" fmla="*/ 1059150 w 5168654"/>
              <a:gd name="connsiteY29" fmla="*/ 889686 h 2436046"/>
              <a:gd name="connsiteX30" fmla="*/ 1083864 w 5168654"/>
              <a:gd name="connsiteY30" fmla="*/ 889686 h 2436046"/>
              <a:gd name="connsiteX31" fmla="*/ 1101516 w 5168654"/>
              <a:gd name="connsiteY31" fmla="*/ 889686 h 2436046"/>
              <a:gd name="connsiteX32" fmla="*/ 1158004 w 5168654"/>
              <a:gd name="connsiteY32" fmla="*/ 889686 h 2436046"/>
              <a:gd name="connsiteX33" fmla="*/ 1158004 w 5168654"/>
              <a:gd name="connsiteY33" fmla="*/ 917930 h 2436046"/>
              <a:gd name="connsiteX34" fmla="*/ 1302755 w 5168654"/>
              <a:gd name="connsiteY34" fmla="*/ 917930 h 2436046"/>
              <a:gd name="connsiteX35" fmla="*/ 1302755 w 5168654"/>
              <a:gd name="connsiteY35" fmla="*/ 942644 h 2436046"/>
              <a:gd name="connsiteX36" fmla="*/ 1313346 w 5168654"/>
              <a:gd name="connsiteY36" fmla="*/ 942644 h 2436046"/>
              <a:gd name="connsiteX37" fmla="*/ 1313346 w 5168654"/>
              <a:gd name="connsiteY37" fmla="*/ 1034437 h 2436046"/>
              <a:gd name="connsiteX38" fmla="*/ 1316877 w 5168654"/>
              <a:gd name="connsiteY38" fmla="*/ 1034437 h 2436046"/>
              <a:gd name="connsiteX39" fmla="*/ 1316877 w 5168654"/>
              <a:gd name="connsiteY39" fmla="*/ 1080333 h 2436046"/>
              <a:gd name="connsiteX40" fmla="*/ 1489871 w 5168654"/>
              <a:gd name="connsiteY40" fmla="*/ 1080333 h 2436046"/>
              <a:gd name="connsiteX41" fmla="*/ 1489871 w 5168654"/>
              <a:gd name="connsiteY41" fmla="*/ 1097986 h 2436046"/>
              <a:gd name="connsiteX42" fmla="*/ 1518115 w 5168654"/>
              <a:gd name="connsiteY42" fmla="*/ 1097986 h 2436046"/>
              <a:gd name="connsiteX43" fmla="*/ 1518115 w 5168654"/>
              <a:gd name="connsiteY43" fmla="*/ 1122699 h 2436046"/>
              <a:gd name="connsiteX44" fmla="*/ 1532237 w 5168654"/>
              <a:gd name="connsiteY44" fmla="*/ 1122699 h 2436046"/>
              <a:gd name="connsiteX45" fmla="*/ 1539298 w 5168654"/>
              <a:gd name="connsiteY45" fmla="*/ 1129760 h 2436046"/>
              <a:gd name="connsiteX46" fmla="*/ 1553420 w 5168654"/>
              <a:gd name="connsiteY46" fmla="*/ 1143882 h 2436046"/>
              <a:gd name="connsiteX47" fmla="*/ 1553420 w 5168654"/>
              <a:gd name="connsiteY47" fmla="*/ 1189779 h 2436046"/>
              <a:gd name="connsiteX48" fmla="*/ 1564012 w 5168654"/>
              <a:gd name="connsiteY48" fmla="*/ 1189779 h 2436046"/>
              <a:gd name="connsiteX49" fmla="*/ 1564012 w 5168654"/>
              <a:gd name="connsiteY49" fmla="*/ 1253328 h 2436046"/>
              <a:gd name="connsiteX50" fmla="*/ 1578134 w 5168654"/>
              <a:gd name="connsiteY50" fmla="*/ 1253328 h 2436046"/>
              <a:gd name="connsiteX51" fmla="*/ 1578134 w 5168654"/>
              <a:gd name="connsiteY51" fmla="*/ 1345121 h 2436046"/>
              <a:gd name="connsiteX52" fmla="*/ 1588726 w 5168654"/>
              <a:gd name="connsiteY52" fmla="*/ 1345121 h 2436046"/>
              <a:gd name="connsiteX53" fmla="*/ 1588726 w 5168654"/>
              <a:gd name="connsiteY53" fmla="*/ 1380426 h 2436046"/>
              <a:gd name="connsiteX54" fmla="*/ 1588726 w 5168654"/>
              <a:gd name="connsiteY54" fmla="*/ 1393678 h 2436046"/>
              <a:gd name="connsiteX55" fmla="*/ 1797025 w 5168654"/>
              <a:gd name="connsiteY55" fmla="*/ 1391027 h 2436046"/>
              <a:gd name="connsiteX56" fmla="*/ 1797025 w 5168654"/>
              <a:gd name="connsiteY56" fmla="*/ 1472219 h 2436046"/>
              <a:gd name="connsiteX57" fmla="*/ 1828800 w 5168654"/>
              <a:gd name="connsiteY57" fmla="*/ 1472219 h 2436046"/>
              <a:gd name="connsiteX58" fmla="*/ 1828800 w 5168654"/>
              <a:gd name="connsiteY58" fmla="*/ 1489872 h 2436046"/>
              <a:gd name="connsiteX59" fmla="*/ 1828800 w 5168654"/>
              <a:gd name="connsiteY59" fmla="*/ 1503994 h 2436046"/>
              <a:gd name="connsiteX60" fmla="*/ 1846452 w 5168654"/>
              <a:gd name="connsiteY60" fmla="*/ 1503994 h 2436046"/>
              <a:gd name="connsiteX61" fmla="*/ 1846452 w 5168654"/>
              <a:gd name="connsiteY61" fmla="*/ 1564012 h 2436046"/>
              <a:gd name="connsiteX62" fmla="*/ 1878227 w 5168654"/>
              <a:gd name="connsiteY62" fmla="*/ 1564012 h 2436046"/>
              <a:gd name="connsiteX63" fmla="*/ 1878227 w 5168654"/>
              <a:gd name="connsiteY63" fmla="*/ 1595787 h 2436046"/>
              <a:gd name="connsiteX64" fmla="*/ 2072404 w 5168654"/>
              <a:gd name="connsiteY64" fmla="*/ 1595787 h 2436046"/>
              <a:gd name="connsiteX65" fmla="*/ 2072404 w 5168654"/>
              <a:gd name="connsiteY65" fmla="*/ 1673458 h 2436046"/>
              <a:gd name="connsiteX66" fmla="*/ 2093587 w 5168654"/>
              <a:gd name="connsiteY66" fmla="*/ 1673458 h 2436046"/>
              <a:gd name="connsiteX67" fmla="*/ 2093587 w 5168654"/>
              <a:gd name="connsiteY67" fmla="*/ 1684049 h 2436046"/>
              <a:gd name="connsiteX68" fmla="*/ 2097118 w 5168654"/>
              <a:gd name="connsiteY68" fmla="*/ 1684049 h 2436046"/>
              <a:gd name="connsiteX69" fmla="*/ 2097118 w 5168654"/>
              <a:gd name="connsiteY69" fmla="*/ 1701702 h 2436046"/>
              <a:gd name="connsiteX70" fmla="*/ 2111240 w 5168654"/>
              <a:gd name="connsiteY70" fmla="*/ 1701702 h 2436046"/>
              <a:gd name="connsiteX71" fmla="*/ 2114770 w 5168654"/>
              <a:gd name="connsiteY71" fmla="*/ 1715824 h 2436046"/>
              <a:gd name="connsiteX72" fmla="*/ 2418392 w 5168654"/>
              <a:gd name="connsiteY72" fmla="*/ 1715824 h 2436046"/>
              <a:gd name="connsiteX73" fmla="*/ 2418393 w 5168654"/>
              <a:gd name="connsiteY73" fmla="*/ 1744068 h 2436046"/>
              <a:gd name="connsiteX74" fmla="*/ 2418393 w 5168654"/>
              <a:gd name="connsiteY74" fmla="*/ 1744068 h 2436046"/>
              <a:gd name="connsiteX75" fmla="*/ 2446637 w 5168654"/>
              <a:gd name="connsiteY75" fmla="*/ 1772312 h 2436046"/>
              <a:gd name="connsiteX76" fmla="*/ 2460759 w 5168654"/>
              <a:gd name="connsiteY76" fmla="*/ 1772312 h 2436046"/>
              <a:gd name="connsiteX77" fmla="*/ 2460759 w 5168654"/>
              <a:gd name="connsiteY77" fmla="*/ 1821739 h 2436046"/>
              <a:gd name="connsiteX78" fmla="*/ 2478412 w 5168654"/>
              <a:gd name="connsiteY78" fmla="*/ 1821739 h 2436046"/>
              <a:gd name="connsiteX79" fmla="*/ 2478412 w 5168654"/>
              <a:gd name="connsiteY79" fmla="*/ 1920593 h 2436046"/>
              <a:gd name="connsiteX80" fmla="*/ 2633754 w 5168654"/>
              <a:gd name="connsiteY80" fmla="*/ 1920593 h 2436046"/>
              <a:gd name="connsiteX81" fmla="*/ 2633754 w 5168654"/>
              <a:gd name="connsiteY81" fmla="*/ 1941776 h 2436046"/>
              <a:gd name="connsiteX82" fmla="*/ 2732608 w 5168654"/>
              <a:gd name="connsiteY82" fmla="*/ 1941776 h 2436046"/>
              <a:gd name="connsiteX83" fmla="*/ 2729036 w 5168654"/>
              <a:gd name="connsiteY83" fmla="*/ 1959407 h 2436046"/>
              <a:gd name="connsiteX84" fmla="*/ 2777020 w 5168654"/>
              <a:gd name="connsiteY84" fmla="*/ 1963502 h 2436046"/>
              <a:gd name="connsiteX85" fmla="*/ 2782035 w 5168654"/>
              <a:gd name="connsiteY85" fmla="*/ 1991203 h 2436046"/>
              <a:gd name="connsiteX86" fmla="*/ 2838523 w 5168654"/>
              <a:gd name="connsiteY86" fmla="*/ 1991203 h 2436046"/>
              <a:gd name="connsiteX87" fmla="*/ 2838523 w 5168654"/>
              <a:gd name="connsiteY87" fmla="*/ 2019447 h 2436046"/>
              <a:gd name="connsiteX88" fmla="*/ 2852645 w 5168654"/>
              <a:gd name="connsiteY88" fmla="*/ 2019447 h 2436046"/>
              <a:gd name="connsiteX89" fmla="*/ 2852645 w 5168654"/>
              <a:gd name="connsiteY89" fmla="*/ 2075935 h 2436046"/>
              <a:gd name="connsiteX90" fmla="*/ 3219817 w 5168654"/>
              <a:gd name="connsiteY90" fmla="*/ 2075934 h 2436046"/>
              <a:gd name="connsiteX91" fmla="*/ 3205695 w 5168654"/>
              <a:gd name="connsiteY91" fmla="*/ 2107709 h 2436046"/>
              <a:gd name="connsiteX92" fmla="*/ 3237470 w 5168654"/>
              <a:gd name="connsiteY92" fmla="*/ 2118300 h 2436046"/>
              <a:gd name="connsiteX93" fmla="*/ 3230409 w 5168654"/>
              <a:gd name="connsiteY93" fmla="*/ 2181850 h 2436046"/>
              <a:gd name="connsiteX94" fmla="*/ 3438709 w 5168654"/>
              <a:gd name="connsiteY94" fmla="*/ 2181850 h 2436046"/>
              <a:gd name="connsiteX95" fmla="*/ 3438709 w 5168654"/>
              <a:gd name="connsiteY95" fmla="*/ 2199502 h 2436046"/>
              <a:gd name="connsiteX96" fmla="*/ 3565807 w 5168654"/>
              <a:gd name="connsiteY96" fmla="*/ 2199502 h 2436046"/>
              <a:gd name="connsiteX97" fmla="*/ 3565807 w 5168654"/>
              <a:gd name="connsiteY97" fmla="*/ 2227746 h 2436046"/>
              <a:gd name="connsiteX98" fmla="*/ 3618764 w 5168654"/>
              <a:gd name="connsiteY98" fmla="*/ 2227746 h 2436046"/>
              <a:gd name="connsiteX99" fmla="*/ 3618764 w 5168654"/>
              <a:gd name="connsiteY99" fmla="*/ 2252460 h 2436046"/>
              <a:gd name="connsiteX100" fmla="*/ 3890613 w 5168654"/>
              <a:gd name="connsiteY100" fmla="*/ 2252460 h 2436046"/>
              <a:gd name="connsiteX101" fmla="*/ 3890613 w 5168654"/>
              <a:gd name="connsiteY101" fmla="*/ 2287765 h 2436046"/>
              <a:gd name="connsiteX102" fmla="*/ 3975345 w 5168654"/>
              <a:gd name="connsiteY102" fmla="*/ 2287765 h 2436046"/>
              <a:gd name="connsiteX103" fmla="*/ 3975345 w 5168654"/>
              <a:gd name="connsiteY103" fmla="*/ 2316009 h 2436046"/>
              <a:gd name="connsiteX104" fmla="*/ 4007119 w 5168654"/>
              <a:gd name="connsiteY104" fmla="*/ 2316009 h 2436046"/>
              <a:gd name="connsiteX105" fmla="*/ 4007119 w 5168654"/>
              <a:gd name="connsiteY105" fmla="*/ 2368967 h 2436046"/>
              <a:gd name="connsiteX106" fmla="*/ 4614366 w 5168654"/>
              <a:gd name="connsiteY106" fmla="*/ 2368967 h 2436046"/>
              <a:gd name="connsiteX107" fmla="*/ 4614366 w 5168654"/>
              <a:gd name="connsiteY107" fmla="*/ 2436046 h 2436046"/>
              <a:gd name="connsiteX108" fmla="*/ 5168654 w 5168654"/>
              <a:gd name="connsiteY108" fmla="*/ 2436046 h 2436046"/>
              <a:gd name="connsiteX0" fmla="*/ 0 w 5168654"/>
              <a:gd name="connsiteY0" fmla="*/ 0 h 2436046"/>
              <a:gd name="connsiteX1" fmla="*/ 44423 w 5168654"/>
              <a:gd name="connsiteY1" fmla="*/ 2179 h 2436046"/>
              <a:gd name="connsiteX2" fmla="*/ 144750 w 5168654"/>
              <a:gd name="connsiteY2" fmla="*/ 0 h 2436046"/>
              <a:gd name="connsiteX3" fmla="*/ 144750 w 5168654"/>
              <a:gd name="connsiteY3" fmla="*/ 42366 h 2436046"/>
              <a:gd name="connsiteX4" fmla="*/ 158872 w 5168654"/>
              <a:gd name="connsiteY4" fmla="*/ 42366 h 2436046"/>
              <a:gd name="connsiteX5" fmla="*/ 158872 w 5168654"/>
              <a:gd name="connsiteY5" fmla="*/ 81201 h 2436046"/>
              <a:gd name="connsiteX6" fmla="*/ 162403 w 5168654"/>
              <a:gd name="connsiteY6" fmla="*/ 84732 h 2436046"/>
              <a:gd name="connsiteX7" fmla="*/ 162403 w 5168654"/>
              <a:gd name="connsiteY7" fmla="*/ 155342 h 2436046"/>
              <a:gd name="connsiteX8" fmla="*/ 257726 w 5168654"/>
              <a:gd name="connsiteY8" fmla="*/ 155342 h 2436046"/>
              <a:gd name="connsiteX9" fmla="*/ 257726 w 5168654"/>
              <a:gd name="connsiteY9" fmla="*/ 190647 h 2436046"/>
              <a:gd name="connsiteX10" fmla="*/ 268318 w 5168654"/>
              <a:gd name="connsiteY10" fmla="*/ 190647 h 2436046"/>
              <a:gd name="connsiteX11" fmla="*/ 268318 w 5168654"/>
              <a:gd name="connsiteY11" fmla="*/ 222432 h 2436046"/>
              <a:gd name="connsiteX12" fmla="*/ 505742 w 5168654"/>
              <a:gd name="connsiteY12" fmla="*/ 219781 h 2436046"/>
              <a:gd name="connsiteX13" fmla="*/ 508392 w 5168654"/>
              <a:gd name="connsiteY13" fmla="*/ 243604 h 2436046"/>
              <a:gd name="connsiteX14" fmla="*/ 536636 w 5168654"/>
              <a:gd name="connsiteY14" fmla="*/ 243604 h 2436046"/>
              <a:gd name="connsiteX15" fmla="*/ 536636 w 5168654"/>
              <a:gd name="connsiteY15" fmla="*/ 363641 h 2436046"/>
              <a:gd name="connsiteX16" fmla="*/ 554288 w 5168654"/>
              <a:gd name="connsiteY16" fmla="*/ 363641 h 2436046"/>
              <a:gd name="connsiteX17" fmla="*/ 559589 w 5168654"/>
              <a:gd name="connsiteY17" fmla="*/ 418359 h 2436046"/>
              <a:gd name="connsiteX18" fmla="*/ 772299 w 5168654"/>
              <a:gd name="connsiteY18" fmla="*/ 413058 h 2436046"/>
              <a:gd name="connsiteX19" fmla="*/ 776710 w 5168654"/>
              <a:gd name="connsiteY19" fmla="*/ 455434 h 2436046"/>
              <a:gd name="connsiteX20" fmla="*/ 794363 w 5168654"/>
              <a:gd name="connsiteY20" fmla="*/ 455434 h 2436046"/>
              <a:gd name="connsiteX21" fmla="*/ 794363 w 5168654"/>
              <a:gd name="connsiteY21" fmla="*/ 497801 h 2436046"/>
              <a:gd name="connsiteX22" fmla="*/ 808485 w 5168654"/>
              <a:gd name="connsiteY22" fmla="*/ 497801 h 2436046"/>
              <a:gd name="connsiteX23" fmla="*/ 808485 w 5168654"/>
              <a:gd name="connsiteY23" fmla="*/ 621368 h 2436046"/>
              <a:gd name="connsiteX24" fmla="*/ 822607 w 5168654"/>
              <a:gd name="connsiteY24" fmla="*/ 621368 h 2436046"/>
              <a:gd name="connsiteX25" fmla="*/ 822607 w 5168654"/>
              <a:gd name="connsiteY25" fmla="*/ 639021 h 2436046"/>
              <a:gd name="connsiteX26" fmla="*/ 1045028 w 5168654"/>
              <a:gd name="connsiteY26" fmla="*/ 639021 h 2436046"/>
              <a:gd name="connsiteX27" fmla="*/ 1045028 w 5168654"/>
              <a:gd name="connsiteY27" fmla="*/ 790832 h 2436046"/>
              <a:gd name="connsiteX28" fmla="*/ 1059150 w 5168654"/>
              <a:gd name="connsiteY28" fmla="*/ 790832 h 2436046"/>
              <a:gd name="connsiteX29" fmla="*/ 1059150 w 5168654"/>
              <a:gd name="connsiteY29" fmla="*/ 889686 h 2436046"/>
              <a:gd name="connsiteX30" fmla="*/ 1083864 w 5168654"/>
              <a:gd name="connsiteY30" fmla="*/ 889686 h 2436046"/>
              <a:gd name="connsiteX31" fmla="*/ 1101516 w 5168654"/>
              <a:gd name="connsiteY31" fmla="*/ 889686 h 2436046"/>
              <a:gd name="connsiteX32" fmla="*/ 1158004 w 5168654"/>
              <a:gd name="connsiteY32" fmla="*/ 889686 h 2436046"/>
              <a:gd name="connsiteX33" fmla="*/ 1158004 w 5168654"/>
              <a:gd name="connsiteY33" fmla="*/ 917930 h 2436046"/>
              <a:gd name="connsiteX34" fmla="*/ 1302755 w 5168654"/>
              <a:gd name="connsiteY34" fmla="*/ 917930 h 2436046"/>
              <a:gd name="connsiteX35" fmla="*/ 1302755 w 5168654"/>
              <a:gd name="connsiteY35" fmla="*/ 942644 h 2436046"/>
              <a:gd name="connsiteX36" fmla="*/ 1313346 w 5168654"/>
              <a:gd name="connsiteY36" fmla="*/ 942644 h 2436046"/>
              <a:gd name="connsiteX37" fmla="*/ 1313346 w 5168654"/>
              <a:gd name="connsiteY37" fmla="*/ 1034437 h 2436046"/>
              <a:gd name="connsiteX38" fmla="*/ 1316877 w 5168654"/>
              <a:gd name="connsiteY38" fmla="*/ 1034437 h 2436046"/>
              <a:gd name="connsiteX39" fmla="*/ 1316877 w 5168654"/>
              <a:gd name="connsiteY39" fmla="*/ 1080333 h 2436046"/>
              <a:gd name="connsiteX40" fmla="*/ 1489871 w 5168654"/>
              <a:gd name="connsiteY40" fmla="*/ 1080333 h 2436046"/>
              <a:gd name="connsiteX41" fmla="*/ 1489871 w 5168654"/>
              <a:gd name="connsiteY41" fmla="*/ 1097986 h 2436046"/>
              <a:gd name="connsiteX42" fmla="*/ 1518115 w 5168654"/>
              <a:gd name="connsiteY42" fmla="*/ 1097986 h 2436046"/>
              <a:gd name="connsiteX43" fmla="*/ 1518115 w 5168654"/>
              <a:gd name="connsiteY43" fmla="*/ 1122699 h 2436046"/>
              <a:gd name="connsiteX44" fmla="*/ 1532237 w 5168654"/>
              <a:gd name="connsiteY44" fmla="*/ 1122699 h 2436046"/>
              <a:gd name="connsiteX45" fmla="*/ 1539298 w 5168654"/>
              <a:gd name="connsiteY45" fmla="*/ 1129760 h 2436046"/>
              <a:gd name="connsiteX46" fmla="*/ 1553420 w 5168654"/>
              <a:gd name="connsiteY46" fmla="*/ 1143882 h 2436046"/>
              <a:gd name="connsiteX47" fmla="*/ 1553420 w 5168654"/>
              <a:gd name="connsiteY47" fmla="*/ 1189779 h 2436046"/>
              <a:gd name="connsiteX48" fmla="*/ 1564012 w 5168654"/>
              <a:gd name="connsiteY48" fmla="*/ 1189779 h 2436046"/>
              <a:gd name="connsiteX49" fmla="*/ 1564012 w 5168654"/>
              <a:gd name="connsiteY49" fmla="*/ 1253328 h 2436046"/>
              <a:gd name="connsiteX50" fmla="*/ 1578134 w 5168654"/>
              <a:gd name="connsiteY50" fmla="*/ 1253328 h 2436046"/>
              <a:gd name="connsiteX51" fmla="*/ 1578134 w 5168654"/>
              <a:gd name="connsiteY51" fmla="*/ 1345121 h 2436046"/>
              <a:gd name="connsiteX52" fmla="*/ 1588726 w 5168654"/>
              <a:gd name="connsiteY52" fmla="*/ 1345121 h 2436046"/>
              <a:gd name="connsiteX53" fmla="*/ 1588726 w 5168654"/>
              <a:gd name="connsiteY53" fmla="*/ 1380426 h 2436046"/>
              <a:gd name="connsiteX54" fmla="*/ 1588726 w 5168654"/>
              <a:gd name="connsiteY54" fmla="*/ 1393678 h 2436046"/>
              <a:gd name="connsiteX55" fmla="*/ 1797025 w 5168654"/>
              <a:gd name="connsiteY55" fmla="*/ 1391027 h 2436046"/>
              <a:gd name="connsiteX56" fmla="*/ 1797025 w 5168654"/>
              <a:gd name="connsiteY56" fmla="*/ 1472219 h 2436046"/>
              <a:gd name="connsiteX57" fmla="*/ 1828800 w 5168654"/>
              <a:gd name="connsiteY57" fmla="*/ 1472219 h 2436046"/>
              <a:gd name="connsiteX58" fmla="*/ 1828800 w 5168654"/>
              <a:gd name="connsiteY58" fmla="*/ 1489872 h 2436046"/>
              <a:gd name="connsiteX59" fmla="*/ 1828800 w 5168654"/>
              <a:gd name="connsiteY59" fmla="*/ 1503994 h 2436046"/>
              <a:gd name="connsiteX60" fmla="*/ 1846452 w 5168654"/>
              <a:gd name="connsiteY60" fmla="*/ 1503994 h 2436046"/>
              <a:gd name="connsiteX61" fmla="*/ 1846452 w 5168654"/>
              <a:gd name="connsiteY61" fmla="*/ 1564012 h 2436046"/>
              <a:gd name="connsiteX62" fmla="*/ 1878227 w 5168654"/>
              <a:gd name="connsiteY62" fmla="*/ 1564012 h 2436046"/>
              <a:gd name="connsiteX63" fmla="*/ 1878227 w 5168654"/>
              <a:gd name="connsiteY63" fmla="*/ 1595787 h 2436046"/>
              <a:gd name="connsiteX64" fmla="*/ 2072404 w 5168654"/>
              <a:gd name="connsiteY64" fmla="*/ 1595787 h 2436046"/>
              <a:gd name="connsiteX65" fmla="*/ 2072404 w 5168654"/>
              <a:gd name="connsiteY65" fmla="*/ 1673458 h 2436046"/>
              <a:gd name="connsiteX66" fmla="*/ 2093587 w 5168654"/>
              <a:gd name="connsiteY66" fmla="*/ 1673458 h 2436046"/>
              <a:gd name="connsiteX67" fmla="*/ 2093587 w 5168654"/>
              <a:gd name="connsiteY67" fmla="*/ 1684049 h 2436046"/>
              <a:gd name="connsiteX68" fmla="*/ 2097118 w 5168654"/>
              <a:gd name="connsiteY68" fmla="*/ 1684049 h 2436046"/>
              <a:gd name="connsiteX69" fmla="*/ 2097118 w 5168654"/>
              <a:gd name="connsiteY69" fmla="*/ 1701702 h 2436046"/>
              <a:gd name="connsiteX70" fmla="*/ 2111240 w 5168654"/>
              <a:gd name="connsiteY70" fmla="*/ 1701702 h 2436046"/>
              <a:gd name="connsiteX71" fmla="*/ 2114770 w 5168654"/>
              <a:gd name="connsiteY71" fmla="*/ 1715824 h 2436046"/>
              <a:gd name="connsiteX72" fmla="*/ 2418392 w 5168654"/>
              <a:gd name="connsiteY72" fmla="*/ 1715824 h 2436046"/>
              <a:gd name="connsiteX73" fmla="*/ 2418393 w 5168654"/>
              <a:gd name="connsiteY73" fmla="*/ 1744068 h 2436046"/>
              <a:gd name="connsiteX74" fmla="*/ 2418393 w 5168654"/>
              <a:gd name="connsiteY74" fmla="*/ 1744068 h 2436046"/>
              <a:gd name="connsiteX75" fmla="*/ 2446637 w 5168654"/>
              <a:gd name="connsiteY75" fmla="*/ 1772312 h 2436046"/>
              <a:gd name="connsiteX76" fmla="*/ 2460759 w 5168654"/>
              <a:gd name="connsiteY76" fmla="*/ 1772312 h 2436046"/>
              <a:gd name="connsiteX77" fmla="*/ 2460759 w 5168654"/>
              <a:gd name="connsiteY77" fmla="*/ 1821739 h 2436046"/>
              <a:gd name="connsiteX78" fmla="*/ 2478412 w 5168654"/>
              <a:gd name="connsiteY78" fmla="*/ 1821739 h 2436046"/>
              <a:gd name="connsiteX79" fmla="*/ 2478412 w 5168654"/>
              <a:gd name="connsiteY79" fmla="*/ 1920593 h 2436046"/>
              <a:gd name="connsiteX80" fmla="*/ 2633754 w 5168654"/>
              <a:gd name="connsiteY80" fmla="*/ 1920593 h 2436046"/>
              <a:gd name="connsiteX81" fmla="*/ 2633754 w 5168654"/>
              <a:gd name="connsiteY81" fmla="*/ 1941776 h 2436046"/>
              <a:gd name="connsiteX82" fmla="*/ 2732608 w 5168654"/>
              <a:gd name="connsiteY82" fmla="*/ 1941776 h 2436046"/>
              <a:gd name="connsiteX83" fmla="*/ 2729036 w 5168654"/>
              <a:gd name="connsiteY83" fmla="*/ 1959407 h 2436046"/>
              <a:gd name="connsiteX84" fmla="*/ 2777020 w 5168654"/>
              <a:gd name="connsiteY84" fmla="*/ 1963502 h 2436046"/>
              <a:gd name="connsiteX85" fmla="*/ 2782035 w 5168654"/>
              <a:gd name="connsiteY85" fmla="*/ 1991203 h 2436046"/>
              <a:gd name="connsiteX86" fmla="*/ 2838523 w 5168654"/>
              <a:gd name="connsiteY86" fmla="*/ 1991203 h 2436046"/>
              <a:gd name="connsiteX87" fmla="*/ 2838523 w 5168654"/>
              <a:gd name="connsiteY87" fmla="*/ 2019447 h 2436046"/>
              <a:gd name="connsiteX88" fmla="*/ 2852645 w 5168654"/>
              <a:gd name="connsiteY88" fmla="*/ 2019447 h 2436046"/>
              <a:gd name="connsiteX89" fmla="*/ 2852645 w 5168654"/>
              <a:gd name="connsiteY89" fmla="*/ 2075935 h 2436046"/>
              <a:gd name="connsiteX90" fmla="*/ 3219817 w 5168654"/>
              <a:gd name="connsiteY90" fmla="*/ 2075934 h 2436046"/>
              <a:gd name="connsiteX91" fmla="*/ 3205695 w 5168654"/>
              <a:gd name="connsiteY91" fmla="*/ 2107709 h 2436046"/>
              <a:gd name="connsiteX92" fmla="*/ 3237470 w 5168654"/>
              <a:gd name="connsiteY92" fmla="*/ 2118300 h 2436046"/>
              <a:gd name="connsiteX93" fmla="*/ 3230409 w 5168654"/>
              <a:gd name="connsiteY93" fmla="*/ 2181850 h 2436046"/>
              <a:gd name="connsiteX94" fmla="*/ 3438709 w 5168654"/>
              <a:gd name="connsiteY94" fmla="*/ 2181850 h 2436046"/>
              <a:gd name="connsiteX95" fmla="*/ 3438709 w 5168654"/>
              <a:gd name="connsiteY95" fmla="*/ 2199502 h 2436046"/>
              <a:gd name="connsiteX96" fmla="*/ 3565807 w 5168654"/>
              <a:gd name="connsiteY96" fmla="*/ 2199502 h 2436046"/>
              <a:gd name="connsiteX97" fmla="*/ 3565807 w 5168654"/>
              <a:gd name="connsiteY97" fmla="*/ 2227746 h 2436046"/>
              <a:gd name="connsiteX98" fmla="*/ 3618764 w 5168654"/>
              <a:gd name="connsiteY98" fmla="*/ 2227746 h 2436046"/>
              <a:gd name="connsiteX99" fmla="*/ 3618764 w 5168654"/>
              <a:gd name="connsiteY99" fmla="*/ 2252460 h 2436046"/>
              <a:gd name="connsiteX100" fmla="*/ 3890613 w 5168654"/>
              <a:gd name="connsiteY100" fmla="*/ 2252460 h 2436046"/>
              <a:gd name="connsiteX101" fmla="*/ 3890613 w 5168654"/>
              <a:gd name="connsiteY101" fmla="*/ 2287765 h 2436046"/>
              <a:gd name="connsiteX102" fmla="*/ 3975345 w 5168654"/>
              <a:gd name="connsiteY102" fmla="*/ 2287765 h 2436046"/>
              <a:gd name="connsiteX103" fmla="*/ 3975345 w 5168654"/>
              <a:gd name="connsiteY103" fmla="*/ 2316009 h 2436046"/>
              <a:gd name="connsiteX104" fmla="*/ 4007119 w 5168654"/>
              <a:gd name="connsiteY104" fmla="*/ 2316009 h 2436046"/>
              <a:gd name="connsiteX105" fmla="*/ 4007119 w 5168654"/>
              <a:gd name="connsiteY105" fmla="*/ 2368967 h 2436046"/>
              <a:gd name="connsiteX106" fmla="*/ 4614366 w 5168654"/>
              <a:gd name="connsiteY106" fmla="*/ 2368967 h 2436046"/>
              <a:gd name="connsiteX107" fmla="*/ 4614366 w 5168654"/>
              <a:gd name="connsiteY107" fmla="*/ 2436046 h 2436046"/>
              <a:gd name="connsiteX108" fmla="*/ 5168654 w 5168654"/>
              <a:gd name="connsiteY108" fmla="*/ 2436046 h 2436046"/>
              <a:gd name="connsiteX0" fmla="*/ 0 w 5168654"/>
              <a:gd name="connsiteY0" fmla="*/ 0 h 2436046"/>
              <a:gd name="connsiteX1" fmla="*/ 44423 w 5168654"/>
              <a:gd name="connsiteY1" fmla="*/ 2179 h 2436046"/>
              <a:gd name="connsiteX2" fmla="*/ 150051 w 5168654"/>
              <a:gd name="connsiteY2" fmla="*/ 18553 h 2436046"/>
              <a:gd name="connsiteX3" fmla="*/ 144750 w 5168654"/>
              <a:gd name="connsiteY3" fmla="*/ 42366 h 2436046"/>
              <a:gd name="connsiteX4" fmla="*/ 158872 w 5168654"/>
              <a:gd name="connsiteY4" fmla="*/ 42366 h 2436046"/>
              <a:gd name="connsiteX5" fmla="*/ 158872 w 5168654"/>
              <a:gd name="connsiteY5" fmla="*/ 81201 h 2436046"/>
              <a:gd name="connsiteX6" fmla="*/ 162403 w 5168654"/>
              <a:gd name="connsiteY6" fmla="*/ 84732 h 2436046"/>
              <a:gd name="connsiteX7" fmla="*/ 162403 w 5168654"/>
              <a:gd name="connsiteY7" fmla="*/ 155342 h 2436046"/>
              <a:gd name="connsiteX8" fmla="*/ 257726 w 5168654"/>
              <a:gd name="connsiteY8" fmla="*/ 155342 h 2436046"/>
              <a:gd name="connsiteX9" fmla="*/ 257726 w 5168654"/>
              <a:gd name="connsiteY9" fmla="*/ 190647 h 2436046"/>
              <a:gd name="connsiteX10" fmla="*/ 268318 w 5168654"/>
              <a:gd name="connsiteY10" fmla="*/ 190647 h 2436046"/>
              <a:gd name="connsiteX11" fmla="*/ 268318 w 5168654"/>
              <a:gd name="connsiteY11" fmla="*/ 222432 h 2436046"/>
              <a:gd name="connsiteX12" fmla="*/ 505742 w 5168654"/>
              <a:gd name="connsiteY12" fmla="*/ 219781 h 2436046"/>
              <a:gd name="connsiteX13" fmla="*/ 508392 w 5168654"/>
              <a:gd name="connsiteY13" fmla="*/ 243604 h 2436046"/>
              <a:gd name="connsiteX14" fmla="*/ 536636 w 5168654"/>
              <a:gd name="connsiteY14" fmla="*/ 243604 h 2436046"/>
              <a:gd name="connsiteX15" fmla="*/ 536636 w 5168654"/>
              <a:gd name="connsiteY15" fmla="*/ 363641 h 2436046"/>
              <a:gd name="connsiteX16" fmla="*/ 554288 w 5168654"/>
              <a:gd name="connsiteY16" fmla="*/ 363641 h 2436046"/>
              <a:gd name="connsiteX17" fmla="*/ 559589 w 5168654"/>
              <a:gd name="connsiteY17" fmla="*/ 418359 h 2436046"/>
              <a:gd name="connsiteX18" fmla="*/ 772299 w 5168654"/>
              <a:gd name="connsiteY18" fmla="*/ 413058 h 2436046"/>
              <a:gd name="connsiteX19" fmla="*/ 776710 w 5168654"/>
              <a:gd name="connsiteY19" fmla="*/ 455434 h 2436046"/>
              <a:gd name="connsiteX20" fmla="*/ 794363 w 5168654"/>
              <a:gd name="connsiteY20" fmla="*/ 455434 h 2436046"/>
              <a:gd name="connsiteX21" fmla="*/ 794363 w 5168654"/>
              <a:gd name="connsiteY21" fmla="*/ 497801 h 2436046"/>
              <a:gd name="connsiteX22" fmla="*/ 808485 w 5168654"/>
              <a:gd name="connsiteY22" fmla="*/ 497801 h 2436046"/>
              <a:gd name="connsiteX23" fmla="*/ 808485 w 5168654"/>
              <a:gd name="connsiteY23" fmla="*/ 621368 h 2436046"/>
              <a:gd name="connsiteX24" fmla="*/ 822607 w 5168654"/>
              <a:gd name="connsiteY24" fmla="*/ 621368 h 2436046"/>
              <a:gd name="connsiteX25" fmla="*/ 822607 w 5168654"/>
              <a:gd name="connsiteY25" fmla="*/ 639021 h 2436046"/>
              <a:gd name="connsiteX26" fmla="*/ 1045028 w 5168654"/>
              <a:gd name="connsiteY26" fmla="*/ 639021 h 2436046"/>
              <a:gd name="connsiteX27" fmla="*/ 1045028 w 5168654"/>
              <a:gd name="connsiteY27" fmla="*/ 790832 h 2436046"/>
              <a:gd name="connsiteX28" fmla="*/ 1059150 w 5168654"/>
              <a:gd name="connsiteY28" fmla="*/ 790832 h 2436046"/>
              <a:gd name="connsiteX29" fmla="*/ 1059150 w 5168654"/>
              <a:gd name="connsiteY29" fmla="*/ 889686 h 2436046"/>
              <a:gd name="connsiteX30" fmla="*/ 1083864 w 5168654"/>
              <a:gd name="connsiteY30" fmla="*/ 889686 h 2436046"/>
              <a:gd name="connsiteX31" fmla="*/ 1101516 w 5168654"/>
              <a:gd name="connsiteY31" fmla="*/ 889686 h 2436046"/>
              <a:gd name="connsiteX32" fmla="*/ 1158004 w 5168654"/>
              <a:gd name="connsiteY32" fmla="*/ 889686 h 2436046"/>
              <a:gd name="connsiteX33" fmla="*/ 1158004 w 5168654"/>
              <a:gd name="connsiteY33" fmla="*/ 917930 h 2436046"/>
              <a:gd name="connsiteX34" fmla="*/ 1302755 w 5168654"/>
              <a:gd name="connsiteY34" fmla="*/ 917930 h 2436046"/>
              <a:gd name="connsiteX35" fmla="*/ 1302755 w 5168654"/>
              <a:gd name="connsiteY35" fmla="*/ 942644 h 2436046"/>
              <a:gd name="connsiteX36" fmla="*/ 1313346 w 5168654"/>
              <a:gd name="connsiteY36" fmla="*/ 942644 h 2436046"/>
              <a:gd name="connsiteX37" fmla="*/ 1313346 w 5168654"/>
              <a:gd name="connsiteY37" fmla="*/ 1034437 h 2436046"/>
              <a:gd name="connsiteX38" fmla="*/ 1316877 w 5168654"/>
              <a:gd name="connsiteY38" fmla="*/ 1034437 h 2436046"/>
              <a:gd name="connsiteX39" fmla="*/ 1316877 w 5168654"/>
              <a:gd name="connsiteY39" fmla="*/ 1080333 h 2436046"/>
              <a:gd name="connsiteX40" fmla="*/ 1489871 w 5168654"/>
              <a:gd name="connsiteY40" fmla="*/ 1080333 h 2436046"/>
              <a:gd name="connsiteX41" fmla="*/ 1489871 w 5168654"/>
              <a:gd name="connsiteY41" fmla="*/ 1097986 h 2436046"/>
              <a:gd name="connsiteX42" fmla="*/ 1518115 w 5168654"/>
              <a:gd name="connsiteY42" fmla="*/ 1097986 h 2436046"/>
              <a:gd name="connsiteX43" fmla="*/ 1518115 w 5168654"/>
              <a:gd name="connsiteY43" fmla="*/ 1122699 h 2436046"/>
              <a:gd name="connsiteX44" fmla="*/ 1532237 w 5168654"/>
              <a:gd name="connsiteY44" fmla="*/ 1122699 h 2436046"/>
              <a:gd name="connsiteX45" fmla="*/ 1539298 w 5168654"/>
              <a:gd name="connsiteY45" fmla="*/ 1129760 h 2436046"/>
              <a:gd name="connsiteX46" fmla="*/ 1553420 w 5168654"/>
              <a:gd name="connsiteY46" fmla="*/ 1143882 h 2436046"/>
              <a:gd name="connsiteX47" fmla="*/ 1553420 w 5168654"/>
              <a:gd name="connsiteY47" fmla="*/ 1189779 h 2436046"/>
              <a:gd name="connsiteX48" fmla="*/ 1564012 w 5168654"/>
              <a:gd name="connsiteY48" fmla="*/ 1189779 h 2436046"/>
              <a:gd name="connsiteX49" fmla="*/ 1564012 w 5168654"/>
              <a:gd name="connsiteY49" fmla="*/ 1253328 h 2436046"/>
              <a:gd name="connsiteX50" fmla="*/ 1578134 w 5168654"/>
              <a:gd name="connsiteY50" fmla="*/ 1253328 h 2436046"/>
              <a:gd name="connsiteX51" fmla="*/ 1578134 w 5168654"/>
              <a:gd name="connsiteY51" fmla="*/ 1345121 h 2436046"/>
              <a:gd name="connsiteX52" fmla="*/ 1588726 w 5168654"/>
              <a:gd name="connsiteY52" fmla="*/ 1345121 h 2436046"/>
              <a:gd name="connsiteX53" fmla="*/ 1588726 w 5168654"/>
              <a:gd name="connsiteY53" fmla="*/ 1380426 h 2436046"/>
              <a:gd name="connsiteX54" fmla="*/ 1588726 w 5168654"/>
              <a:gd name="connsiteY54" fmla="*/ 1393678 h 2436046"/>
              <a:gd name="connsiteX55" fmla="*/ 1797025 w 5168654"/>
              <a:gd name="connsiteY55" fmla="*/ 1391027 h 2436046"/>
              <a:gd name="connsiteX56" fmla="*/ 1797025 w 5168654"/>
              <a:gd name="connsiteY56" fmla="*/ 1472219 h 2436046"/>
              <a:gd name="connsiteX57" fmla="*/ 1828800 w 5168654"/>
              <a:gd name="connsiteY57" fmla="*/ 1472219 h 2436046"/>
              <a:gd name="connsiteX58" fmla="*/ 1828800 w 5168654"/>
              <a:gd name="connsiteY58" fmla="*/ 1489872 h 2436046"/>
              <a:gd name="connsiteX59" fmla="*/ 1828800 w 5168654"/>
              <a:gd name="connsiteY59" fmla="*/ 1503994 h 2436046"/>
              <a:gd name="connsiteX60" fmla="*/ 1846452 w 5168654"/>
              <a:gd name="connsiteY60" fmla="*/ 1503994 h 2436046"/>
              <a:gd name="connsiteX61" fmla="*/ 1846452 w 5168654"/>
              <a:gd name="connsiteY61" fmla="*/ 1564012 h 2436046"/>
              <a:gd name="connsiteX62" fmla="*/ 1878227 w 5168654"/>
              <a:gd name="connsiteY62" fmla="*/ 1564012 h 2436046"/>
              <a:gd name="connsiteX63" fmla="*/ 1878227 w 5168654"/>
              <a:gd name="connsiteY63" fmla="*/ 1595787 h 2436046"/>
              <a:gd name="connsiteX64" fmla="*/ 2072404 w 5168654"/>
              <a:gd name="connsiteY64" fmla="*/ 1595787 h 2436046"/>
              <a:gd name="connsiteX65" fmla="*/ 2072404 w 5168654"/>
              <a:gd name="connsiteY65" fmla="*/ 1673458 h 2436046"/>
              <a:gd name="connsiteX66" fmla="*/ 2093587 w 5168654"/>
              <a:gd name="connsiteY66" fmla="*/ 1673458 h 2436046"/>
              <a:gd name="connsiteX67" fmla="*/ 2093587 w 5168654"/>
              <a:gd name="connsiteY67" fmla="*/ 1684049 h 2436046"/>
              <a:gd name="connsiteX68" fmla="*/ 2097118 w 5168654"/>
              <a:gd name="connsiteY68" fmla="*/ 1684049 h 2436046"/>
              <a:gd name="connsiteX69" fmla="*/ 2097118 w 5168654"/>
              <a:gd name="connsiteY69" fmla="*/ 1701702 h 2436046"/>
              <a:gd name="connsiteX70" fmla="*/ 2111240 w 5168654"/>
              <a:gd name="connsiteY70" fmla="*/ 1701702 h 2436046"/>
              <a:gd name="connsiteX71" fmla="*/ 2114770 w 5168654"/>
              <a:gd name="connsiteY71" fmla="*/ 1715824 h 2436046"/>
              <a:gd name="connsiteX72" fmla="*/ 2418392 w 5168654"/>
              <a:gd name="connsiteY72" fmla="*/ 1715824 h 2436046"/>
              <a:gd name="connsiteX73" fmla="*/ 2418393 w 5168654"/>
              <a:gd name="connsiteY73" fmla="*/ 1744068 h 2436046"/>
              <a:gd name="connsiteX74" fmla="*/ 2418393 w 5168654"/>
              <a:gd name="connsiteY74" fmla="*/ 1744068 h 2436046"/>
              <a:gd name="connsiteX75" fmla="*/ 2446637 w 5168654"/>
              <a:gd name="connsiteY75" fmla="*/ 1772312 h 2436046"/>
              <a:gd name="connsiteX76" fmla="*/ 2460759 w 5168654"/>
              <a:gd name="connsiteY76" fmla="*/ 1772312 h 2436046"/>
              <a:gd name="connsiteX77" fmla="*/ 2460759 w 5168654"/>
              <a:gd name="connsiteY77" fmla="*/ 1821739 h 2436046"/>
              <a:gd name="connsiteX78" fmla="*/ 2478412 w 5168654"/>
              <a:gd name="connsiteY78" fmla="*/ 1821739 h 2436046"/>
              <a:gd name="connsiteX79" fmla="*/ 2478412 w 5168654"/>
              <a:gd name="connsiteY79" fmla="*/ 1920593 h 2436046"/>
              <a:gd name="connsiteX80" fmla="*/ 2633754 w 5168654"/>
              <a:gd name="connsiteY80" fmla="*/ 1920593 h 2436046"/>
              <a:gd name="connsiteX81" fmla="*/ 2633754 w 5168654"/>
              <a:gd name="connsiteY81" fmla="*/ 1941776 h 2436046"/>
              <a:gd name="connsiteX82" fmla="*/ 2732608 w 5168654"/>
              <a:gd name="connsiteY82" fmla="*/ 1941776 h 2436046"/>
              <a:gd name="connsiteX83" fmla="*/ 2729036 w 5168654"/>
              <a:gd name="connsiteY83" fmla="*/ 1959407 h 2436046"/>
              <a:gd name="connsiteX84" fmla="*/ 2777020 w 5168654"/>
              <a:gd name="connsiteY84" fmla="*/ 1963502 h 2436046"/>
              <a:gd name="connsiteX85" fmla="*/ 2782035 w 5168654"/>
              <a:gd name="connsiteY85" fmla="*/ 1991203 h 2436046"/>
              <a:gd name="connsiteX86" fmla="*/ 2838523 w 5168654"/>
              <a:gd name="connsiteY86" fmla="*/ 1991203 h 2436046"/>
              <a:gd name="connsiteX87" fmla="*/ 2838523 w 5168654"/>
              <a:gd name="connsiteY87" fmla="*/ 2019447 h 2436046"/>
              <a:gd name="connsiteX88" fmla="*/ 2852645 w 5168654"/>
              <a:gd name="connsiteY88" fmla="*/ 2019447 h 2436046"/>
              <a:gd name="connsiteX89" fmla="*/ 2852645 w 5168654"/>
              <a:gd name="connsiteY89" fmla="*/ 2075935 h 2436046"/>
              <a:gd name="connsiteX90" fmla="*/ 3219817 w 5168654"/>
              <a:gd name="connsiteY90" fmla="*/ 2075934 h 2436046"/>
              <a:gd name="connsiteX91" fmla="*/ 3205695 w 5168654"/>
              <a:gd name="connsiteY91" fmla="*/ 2107709 h 2436046"/>
              <a:gd name="connsiteX92" fmla="*/ 3237470 w 5168654"/>
              <a:gd name="connsiteY92" fmla="*/ 2118300 h 2436046"/>
              <a:gd name="connsiteX93" fmla="*/ 3230409 w 5168654"/>
              <a:gd name="connsiteY93" fmla="*/ 2181850 h 2436046"/>
              <a:gd name="connsiteX94" fmla="*/ 3438709 w 5168654"/>
              <a:gd name="connsiteY94" fmla="*/ 2181850 h 2436046"/>
              <a:gd name="connsiteX95" fmla="*/ 3438709 w 5168654"/>
              <a:gd name="connsiteY95" fmla="*/ 2199502 h 2436046"/>
              <a:gd name="connsiteX96" fmla="*/ 3565807 w 5168654"/>
              <a:gd name="connsiteY96" fmla="*/ 2199502 h 2436046"/>
              <a:gd name="connsiteX97" fmla="*/ 3565807 w 5168654"/>
              <a:gd name="connsiteY97" fmla="*/ 2227746 h 2436046"/>
              <a:gd name="connsiteX98" fmla="*/ 3618764 w 5168654"/>
              <a:gd name="connsiteY98" fmla="*/ 2227746 h 2436046"/>
              <a:gd name="connsiteX99" fmla="*/ 3618764 w 5168654"/>
              <a:gd name="connsiteY99" fmla="*/ 2252460 h 2436046"/>
              <a:gd name="connsiteX100" fmla="*/ 3890613 w 5168654"/>
              <a:gd name="connsiteY100" fmla="*/ 2252460 h 2436046"/>
              <a:gd name="connsiteX101" fmla="*/ 3890613 w 5168654"/>
              <a:gd name="connsiteY101" fmla="*/ 2287765 h 2436046"/>
              <a:gd name="connsiteX102" fmla="*/ 3975345 w 5168654"/>
              <a:gd name="connsiteY102" fmla="*/ 2287765 h 2436046"/>
              <a:gd name="connsiteX103" fmla="*/ 3975345 w 5168654"/>
              <a:gd name="connsiteY103" fmla="*/ 2316009 h 2436046"/>
              <a:gd name="connsiteX104" fmla="*/ 4007119 w 5168654"/>
              <a:gd name="connsiteY104" fmla="*/ 2316009 h 2436046"/>
              <a:gd name="connsiteX105" fmla="*/ 4007119 w 5168654"/>
              <a:gd name="connsiteY105" fmla="*/ 2368967 h 2436046"/>
              <a:gd name="connsiteX106" fmla="*/ 4614366 w 5168654"/>
              <a:gd name="connsiteY106" fmla="*/ 2368967 h 2436046"/>
              <a:gd name="connsiteX107" fmla="*/ 4614366 w 5168654"/>
              <a:gd name="connsiteY107" fmla="*/ 2436046 h 2436046"/>
              <a:gd name="connsiteX108" fmla="*/ 5168654 w 5168654"/>
              <a:gd name="connsiteY108" fmla="*/ 2436046 h 2436046"/>
              <a:gd name="connsiteX0" fmla="*/ 0 w 5168654"/>
              <a:gd name="connsiteY0" fmla="*/ 0 h 2436046"/>
              <a:gd name="connsiteX1" fmla="*/ 47073 w 5168654"/>
              <a:gd name="connsiteY1" fmla="*/ 23383 h 2436046"/>
              <a:gd name="connsiteX2" fmla="*/ 150051 w 5168654"/>
              <a:gd name="connsiteY2" fmla="*/ 18553 h 2436046"/>
              <a:gd name="connsiteX3" fmla="*/ 144750 w 5168654"/>
              <a:gd name="connsiteY3" fmla="*/ 42366 h 2436046"/>
              <a:gd name="connsiteX4" fmla="*/ 158872 w 5168654"/>
              <a:gd name="connsiteY4" fmla="*/ 42366 h 2436046"/>
              <a:gd name="connsiteX5" fmla="*/ 158872 w 5168654"/>
              <a:gd name="connsiteY5" fmla="*/ 81201 h 2436046"/>
              <a:gd name="connsiteX6" fmla="*/ 162403 w 5168654"/>
              <a:gd name="connsiteY6" fmla="*/ 84732 h 2436046"/>
              <a:gd name="connsiteX7" fmla="*/ 162403 w 5168654"/>
              <a:gd name="connsiteY7" fmla="*/ 155342 h 2436046"/>
              <a:gd name="connsiteX8" fmla="*/ 257726 w 5168654"/>
              <a:gd name="connsiteY8" fmla="*/ 155342 h 2436046"/>
              <a:gd name="connsiteX9" fmla="*/ 257726 w 5168654"/>
              <a:gd name="connsiteY9" fmla="*/ 190647 h 2436046"/>
              <a:gd name="connsiteX10" fmla="*/ 268318 w 5168654"/>
              <a:gd name="connsiteY10" fmla="*/ 190647 h 2436046"/>
              <a:gd name="connsiteX11" fmla="*/ 268318 w 5168654"/>
              <a:gd name="connsiteY11" fmla="*/ 222432 h 2436046"/>
              <a:gd name="connsiteX12" fmla="*/ 505742 w 5168654"/>
              <a:gd name="connsiteY12" fmla="*/ 219781 h 2436046"/>
              <a:gd name="connsiteX13" fmla="*/ 508392 w 5168654"/>
              <a:gd name="connsiteY13" fmla="*/ 243604 h 2436046"/>
              <a:gd name="connsiteX14" fmla="*/ 536636 w 5168654"/>
              <a:gd name="connsiteY14" fmla="*/ 243604 h 2436046"/>
              <a:gd name="connsiteX15" fmla="*/ 536636 w 5168654"/>
              <a:gd name="connsiteY15" fmla="*/ 363641 h 2436046"/>
              <a:gd name="connsiteX16" fmla="*/ 554288 w 5168654"/>
              <a:gd name="connsiteY16" fmla="*/ 363641 h 2436046"/>
              <a:gd name="connsiteX17" fmla="*/ 559589 w 5168654"/>
              <a:gd name="connsiteY17" fmla="*/ 418359 h 2436046"/>
              <a:gd name="connsiteX18" fmla="*/ 772299 w 5168654"/>
              <a:gd name="connsiteY18" fmla="*/ 413058 h 2436046"/>
              <a:gd name="connsiteX19" fmla="*/ 776710 w 5168654"/>
              <a:gd name="connsiteY19" fmla="*/ 455434 h 2436046"/>
              <a:gd name="connsiteX20" fmla="*/ 794363 w 5168654"/>
              <a:gd name="connsiteY20" fmla="*/ 455434 h 2436046"/>
              <a:gd name="connsiteX21" fmla="*/ 794363 w 5168654"/>
              <a:gd name="connsiteY21" fmla="*/ 497801 h 2436046"/>
              <a:gd name="connsiteX22" fmla="*/ 808485 w 5168654"/>
              <a:gd name="connsiteY22" fmla="*/ 497801 h 2436046"/>
              <a:gd name="connsiteX23" fmla="*/ 808485 w 5168654"/>
              <a:gd name="connsiteY23" fmla="*/ 621368 h 2436046"/>
              <a:gd name="connsiteX24" fmla="*/ 822607 w 5168654"/>
              <a:gd name="connsiteY24" fmla="*/ 621368 h 2436046"/>
              <a:gd name="connsiteX25" fmla="*/ 822607 w 5168654"/>
              <a:gd name="connsiteY25" fmla="*/ 639021 h 2436046"/>
              <a:gd name="connsiteX26" fmla="*/ 1045028 w 5168654"/>
              <a:gd name="connsiteY26" fmla="*/ 639021 h 2436046"/>
              <a:gd name="connsiteX27" fmla="*/ 1045028 w 5168654"/>
              <a:gd name="connsiteY27" fmla="*/ 790832 h 2436046"/>
              <a:gd name="connsiteX28" fmla="*/ 1059150 w 5168654"/>
              <a:gd name="connsiteY28" fmla="*/ 790832 h 2436046"/>
              <a:gd name="connsiteX29" fmla="*/ 1059150 w 5168654"/>
              <a:gd name="connsiteY29" fmla="*/ 889686 h 2436046"/>
              <a:gd name="connsiteX30" fmla="*/ 1083864 w 5168654"/>
              <a:gd name="connsiteY30" fmla="*/ 889686 h 2436046"/>
              <a:gd name="connsiteX31" fmla="*/ 1101516 w 5168654"/>
              <a:gd name="connsiteY31" fmla="*/ 889686 h 2436046"/>
              <a:gd name="connsiteX32" fmla="*/ 1158004 w 5168654"/>
              <a:gd name="connsiteY32" fmla="*/ 889686 h 2436046"/>
              <a:gd name="connsiteX33" fmla="*/ 1158004 w 5168654"/>
              <a:gd name="connsiteY33" fmla="*/ 917930 h 2436046"/>
              <a:gd name="connsiteX34" fmla="*/ 1302755 w 5168654"/>
              <a:gd name="connsiteY34" fmla="*/ 917930 h 2436046"/>
              <a:gd name="connsiteX35" fmla="*/ 1302755 w 5168654"/>
              <a:gd name="connsiteY35" fmla="*/ 942644 h 2436046"/>
              <a:gd name="connsiteX36" fmla="*/ 1313346 w 5168654"/>
              <a:gd name="connsiteY36" fmla="*/ 942644 h 2436046"/>
              <a:gd name="connsiteX37" fmla="*/ 1313346 w 5168654"/>
              <a:gd name="connsiteY37" fmla="*/ 1034437 h 2436046"/>
              <a:gd name="connsiteX38" fmla="*/ 1316877 w 5168654"/>
              <a:gd name="connsiteY38" fmla="*/ 1034437 h 2436046"/>
              <a:gd name="connsiteX39" fmla="*/ 1316877 w 5168654"/>
              <a:gd name="connsiteY39" fmla="*/ 1080333 h 2436046"/>
              <a:gd name="connsiteX40" fmla="*/ 1489871 w 5168654"/>
              <a:gd name="connsiteY40" fmla="*/ 1080333 h 2436046"/>
              <a:gd name="connsiteX41" fmla="*/ 1489871 w 5168654"/>
              <a:gd name="connsiteY41" fmla="*/ 1097986 h 2436046"/>
              <a:gd name="connsiteX42" fmla="*/ 1518115 w 5168654"/>
              <a:gd name="connsiteY42" fmla="*/ 1097986 h 2436046"/>
              <a:gd name="connsiteX43" fmla="*/ 1518115 w 5168654"/>
              <a:gd name="connsiteY43" fmla="*/ 1122699 h 2436046"/>
              <a:gd name="connsiteX44" fmla="*/ 1532237 w 5168654"/>
              <a:gd name="connsiteY44" fmla="*/ 1122699 h 2436046"/>
              <a:gd name="connsiteX45" fmla="*/ 1539298 w 5168654"/>
              <a:gd name="connsiteY45" fmla="*/ 1129760 h 2436046"/>
              <a:gd name="connsiteX46" fmla="*/ 1553420 w 5168654"/>
              <a:gd name="connsiteY46" fmla="*/ 1143882 h 2436046"/>
              <a:gd name="connsiteX47" fmla="*/ 1553420 w 5168654"/>
              <a:gd name="connsiteY47" fmla="*/ 1189779 h 2436046"/>
              <a:gd name="connsiteX48" fmla="*/ 1564012 w 5168654"/>
              <a:gd name="connsiteY48" fmla="*/ 1189779 h 2436046"/>
              <a:gd name="connsiteX49" fmla="*/ 1564012 w 5168654"/>
              <a:gd name="connsiteY49" fmla="*/ 1253328 h 2436046"/>
              <a:gd name="connsiteX50" fmla="*/ 1578134 w 5168654"/>
              <a:gd name="connsiteY50" fmla="*/ 1253328 h 2436046"/>
              <a:gd name="connsiteX51" fmla="*/ 1578134 w 5168654"/>
              <a:gd name="connsiteY51" fmla="*/ 1345121 h 2436046"/>
              <a:gd name="connsiteX52" fmla="*/ 1588726 w 5168654"/>
              <a:gd name="connsiteY52" fmla="*/ 1345121 h 2436046"/>
              <a:gd name="connsiteX53" fmla="*/ 1588726 w 5168654"/>
              <a:gd name="connsiteY53" fmla="*/ 1380426 h 2436046"/>
              <a:gd name="connsiteX54" fmla="*/ 1588726 w 5168654"/>
              <a:gd name="connsiteY54" fmla="*/ 1393678 h 2436046"/>
              <a:gd name="connsiteX55" fmla="*/ 1797025 w 5168654"/>
              <a:gd name="connsiteY55" fmla="*/ 1391027 h 2436046"/>
              <a:gd name="connsiteX56" fmla="*/ 1797025 w 5168654"/>
              <a:gd name="connsiteY56" fmla="*/ 1472219 h 2436046"/>
              <a:gd name="connsiteX57" fmla="*/ 1828800 w 5168654"/>
              <a:gd name="connsiteY57" fmla="*/ 1472219 h 2436046"/>
              <a:gd name="connsiteX58" fmla="*/ 1828800 w 5168654"/>
              <a:gd name="connsiteY58" fmla="*/ 1489872 h 2436046"/>
              <a:gd name="connsiteX59" fmla="*/ 1828800 w 5168654"/>
              <a:gd name="connsiteY59" fmla="*/ 1503994 h 2436046"/>
              <a:gd name="connsiteX60" fmla="*/ 1846452 w 5168654"/>
              <a:gd name="connsiteY60" fmla="*/ 1503994 h 2436046"/>
              <a:gd name="connsiteX61" fmla="*/ 1846452 w 5168654"/>
              <a:gd name="connsiteY61" fmla="*/ 1564012 h 2436046"/>
              <a:gd name="connsiteX62" fmla="*/ 1878227 w 5168654"/>
              <a:gd name="connsiteY62" fmla="*/ 1564012 h 2436046"/>
              <a:gd name="connsiteX63" fmla="*/ 1878227 w 5168654"/>
              <a:gd name="connsiteY63" fmla="*/ 1595787 h 2436046"/>
              <a:gd name="connsiteX64" fmla="*/ 2072404 w 5168654"/>
              <a:gd name="connsiteY64" fmla="*/ 1595787 h 2436046"/>
              <a:gd name="connsiteX65" fmla="*/ 2072404 w 5168654"/>
              <a:gd name="connsiteY65" fmla="*/ 1673458 h 2436046"/>
              <a:gd name="connsiteX66" fmla="*/ 2093587 w 5168654"/>
              <a:gd name="connsiteY66" fmla="*/ 1673458 h 2436046"/>
              <a:gd name="connsiteX67" fmla="*/ 2093587 w 5168654"/>
              <a:gd name="connsiteY67" fmla="*/ 1684049 h 2436046"/>
              <a:gd name="connsiteX68" fmla="*/ 2097118 w 5168654"/>
              <a:gd name="connsiteY68" fmla="*/ 1684049 h 2436046"/>
              <a:gd name="connsiteX69" fmla="*/ 2097118 w 5168654"/>
              <a:gd name="connsiteY69" fmla="*/ 1701702 h 2436046"/>
              <a:gd name="connsiteX70" fmla="*/ 2111240 w 5168654"/>
              <a:gd name="connsiteY70" fmla="*/ 1701702 h 2436046"/>
              <a:gd name="connsiteX71" fmla="*/ 2114770 w 5168654"/>
              <a:gd name="connsiteY71" fmla="*/ 1715824 h 2436046"/>
              <a:gd name="connsiteX72" fmla="*/ 2418392 w 5168654"/>
              <a:gd name="connsiteY72" fmla="*/ 1715824 h 2436046"/>
              <a:gd name="connsiteX73" fmla="*/ 2418393 w 5168654"/>
              <a:gd name="connsiteY73" fmla="*/ 1744068 h 2436046"/>
              <a:gd name="connsiteX74" fmla="*/ 2418393 w 5168654"/>
              <a:gd name="connsiteY74" fmla="*/ 1744068 h 2436046"/>
              <a:gd name="connsiteX75" fmla="*/ 2446637 w 5168654"/>
              <a:gd name="connsiteY75" fmla="*/ 1772312 h 2436046"/>
              <a:gd name="connsiteX76" fmla="*/ 2460759 w 5168654"/>
              <a:gd name="connsiteY76" fmla="*/ 1772312 h 2436046"/>
              <a:gd name="connsiteX77" fmla="*/ 2460759 w 5168654"/>
              <a:gd name="connsiteY77" fmla="*/ 1821739 h 2436046"/>
              <a:gd name="connsiteX78" fmla="*/ 2478412 w 5168654"/>
              <a:gd name="connsiteY78" fmla="*/ 1821739 h 2436046"/>
              <a:gd name="connsiteX79" fmla="*/ 2478412 w 5168654"/>
              <a:gd name="connsiteY79" fmla="*/ 1920593 h 2436046"/>
              <a:gd name="connsiteX80" fmla="*/ 2633754 w 5168654"/>
              <a:gd name="connsiteY80" fmla="*/ 1920593 h 2436046"/>
              <a:gd name="connsiteX81" fmla="*/ 2633754 w 5168654"/>
              <a:gd name="connsiteY81" fmla="*/ 1941776 h 2436046"/>
              <a:gd name="connsiteX82" fmla="*/ 2732608 w 5168654"/>
              <a:gd name="connsiteY82" fmla="*/ 1941776 h 2436046"/>
              <a:gd name="connsiteX83" fmla="*/ 2729036 w 5168654"/>
              <a:gd name="connsiteY83" fmla="*/ 1959407 h 2436046"/>
              <a:gd name="connsiteX84" fmla="*/ 2777020 w 5168654"/>
              <a:gd name="connsiteY84" fmla="*/ 1963502 h 2436046"/>
              <a:gd name="connsiteX85" fmla="*/ 2782035 w 5168654"/>
              <a:gd name="connsiteY85" fmla="*/ 1991203 h 2436046"/>
              <a:gd name="connsiteX86" fmla="*/ 2838523 w 5168654"/>
              <a:gd name="connsiteY86" fmla="*/ 1991203 h 2436046"/>
              <a:gd name="connsiteX87" fmla="*/ 2838523 w 5168654"/>
              <a:gd name="connsiteY87" fmla="*/ 2019447 h 2436046"/>
              <a:gd name="connsiteX88" fmla="*/ 2852645 w 5168654"/>
              <a:gd name="connsiteY88" fmla="*/ 2019447 h 2436046"/>
              <a:gd name="connsiteX89" fmla="*/ 2852645 w 5168654"/>
              <a:gd name="connsiteY89" fmla="*/ 2075935 h 2436046"/>
              <a:gd name="connsiteX90" fmla="*/ 3219817 w 5168654"/>
              <a:gd name="connsiteY90" fmla="*/ 2075934 h 2436046"/>
              <a:gd name="connsiteX91" fmla="*/ 3205695 w 5168654"/>
              <a:gd name="connsiteY91" fmla="*/ 2107709 h 2436046"/>
              <a:gd name="connsiteX92" fmla="*/ 3237470 w 5168654"/>
              <a:gd name="connsiteY92" fmla="*/ 2118300 h 2436046"/>
              <a:gd name="connsiteX93" fmla="*/ 3230409 w 5168654"/>
              <a:gd name="connsiteY93" fmla="*/ 2181850 h 2436046"/>
              <a:gd name="connsiteX94" fmla="*/ 3438709 w 5168654"/>
              <a:gd name="connsiteY94" fmla="*/ 2181850 h 2436046"/>
              <a:gd name="connsiteX95" fmla="*/ 3438709 w 5168654"/>
              <a:gd name="connsiteY95" fmla="*/ 2199502 h 2436046"/>
              <a:gd name="connsiteX96" fmla="*/ 3565807 w 5168654"/>
              <a:gd name="connsiteY96" fmla="*/ 2199502 h 2436046"/>
              <a:gd name="connsiteX97" fmla="*/ 3565807 w 5168654"/>
              <a:gd name="connsiteY97" fmla="*/ 2227746 h 2436046"/>
              <a:gd name="connsiteX98" fmla="*/ 3618764 w 5168654"/>
              <a:gd name="connsiteY98" fmla="*/ 2227746 h 2436046"/>
              <a:gd name="connsiteX99" fmla="*/ 3618764 w 5168654"/>
              <a:gd name="connsiteY99" fmla="*/ 2252460 h 2436046"/>
              <a:gd name="connsiteX100" fmla="*/ 3890613 w 5168654"/>
              <a:gd name="connsiteY100" fmla="*/ 2252460 h 2436046"/>
              <a:gd name="connsiteX101" fmla="*/ 3890613 w 5168654"/>
              <a:gd name="connsiteY101" fmla="*/ 2287765 h 2436046"/>
              <a:gd name="connsiteX102" fmla="*/ 3975345 w 5168654"/>
              <a:gd name="connsiteY102" fmla="*/ 2287765 h 2436046"/>
              <a:gd name="connsiteX103" fmla="*/ 3975345 w 5168654"/>
              <a:gd name="connsiteY103" fmla="*/ 2316009 h 2436046"/>
              <a:gd name="connsiteX104" fmla="*/ 4007119 w 5168654"/>
              <a:gd name="connsiteY104" fmla="*/ 2316009 h 2436046"/>
              <a:gd name="connsiteX105" fmla="*/ 4007119 w 5168654"/>
              <a:gd name="connsiteY105" fmla="*/ 2368967 h 2436046"/>
              <a:gd name="connsiteX106" fmla="*/ 4614366 w 5168654"/>
              <a:gd name="connsiteY106" fmla="*/ 2368967 h 2436046"/>
              <a:gd name="connsiteX107" fmla="*/ 4614366 w 5168654"/>
              <a:gd name="connsiteY107" fmla="*/ 2436046 h 2436046"/>
              <a:gd name="connsiteX108" fmla="*/ 5168654 w 5168654"/>
              <a:gd name="connsiteY108" fmla="*/ 2436046 h 2436046"/>
              <a:gd name="connsiteX0" fmla="*/ 0 w 5168654"/>
              <a:gd name="connsiteY0" fmla="*/ 0 h 2436046"/>
              <a:gd name="connsiteX1" fmla="*/ 47073 w 5168654"/>
              <a:gd name="connsiteY1" fmla="*/ 23383 h 2436046"/>
              <a:gd name="connsiteX2" fmla="*/ 150051 w 5168654"/>
              <a:gd name="connsiteY2" fmla="*/ 18553 h 2436046"/>
              <a:gd name="connsiteX3" fmla="*/ 144750 w 5168654"/>
              <a:gd name="connsiteY3" fmla="*/ 42366 h 2436046"/>
              <a:gd name="connsiteX4" fmla="*/ 158872 w 5168654"/>
              <a:gd name="connsiteY4" fmla="*/ 42366 h 2436046"/>
              <a:gd name="connsiteX5" fmla="*/ 158872 w 5168654"/>
              <a:gd name="connsiteY5" fmla="*/ 81201 h 2436046"/>
              <a:gd name="connsiteX6" fmla="*/ 162403 w 5168654"/>
              <a:gd name="connsiteY6" fmla="*/ 84732 h 2436046"/>
              <a:gd name="connsiteX7" fmla="*/ 162403 w 5168654"/>
              <a:gd name="connsiteY7" fmla="*/ 155342 h 2436046"/>
              <a:gd name="connsiteX8" fmla="*/ 257726 w 5168654"/>
              <a:gd name="connsiteY8" fmla="*/ 155342 h 2436046"/>
              <a:gd name="connsiteX9" fmla="*/ 257726 w 5168654"/>
              <a:gd name="connsiteY9" fmla="*/ 190647 h 2436046"/>
              <a:gd name="connsiteX10" fmla="*/ 268318 w 5168654"/>
              <a:gd name="connsiteY10" fmla="*/ 190647 h 2436046"/>
              <a:gd name="connsiteX11" fmla="*/ 268318 w 5168654"/>
              <a:gd name="connsiteY11" fmla="*/ 222432 h 2436046"/>
              <a:gd name="connsiteX12" fmla="*/ 505742 w 5168654"/>
              <a:gd name="connsiteY12" fmla="*/ 219781 h 2436046"/>
              <a:gd name="connsiteX13" fmla="*/ 508392 w 5168654"/>
              <a:gd name="connsiteY13" fmla="*/ 243604 h 2436046"/>
              <a:gd name="connsiteX14" fmla="*/ 536636 w 5168654"/>
              <a:gd name="connsiteY14" fmla="*/ 243604 h 2436046"/>
              <a:gd name="connsiteX15" fmla="*/ 536636 w 5168654"/>
              <a:gd name="connsiteY15" fmla="*/ 363641 h 2436046"/>
              <a:gd name="connsiteX16" fmla="*/ 554288 w 5168654"/>
              <a:gd name="connsiteY16" fmla="*/ 363641 h 2436046"/>
              <a:gd name="connsiteX17" fmla="*/ 559589 w 5168654"/>
              <a:gd name="connsiteY17" fmla="*/ 418359 h 2436046"/>
              <a:gd name="connsiteX18" fmla="*/ 772299 w 5168654"/>
              <a:gd name="connsiteY18" fmla="*/ 413058 h 2436046"/>
              <a:gd name="connsiteX19" fmla="*/ 776710 w 5168654"/>
              <a:gd name="connsiteY19" fmla="*/ 455434 h 2436046"/>
              <a:gd name="connsiteX20" fmla="*/ 794363 w 5168654"/>
              <a:gd name="connsiteY20" fmla="*/ 455434 h 2436046"/>
              <a:gd name="connsiteX21" fmla="*/ 794363 w 5168654"/>
              <a:gd name="connsiteY21" fmla="*/ 497801 h 2436046"/>
              <a:gd name="connsiteX22" fmla="*/ 808485 w 5168654"/>
              <a:gd name="connsiteY22" fmla="*/ 497801 h 2436046"/>
              <a:gd name="connsiteX23" fmla="*/ 808485 w 5168654"/>
              <a:gd name="connsiteY23" fmla="*/ 621368 h 2436046"/>
              <a:gd name="connsiteX24" fmla="*/ 822607 w 5168654"/>
              <a:gd name="connsiteY24" fmla="*/ 621368 h 2436046"/>
              <a:gd name="connsiteX25" fmla="*/ 822607 w 5168654"/>
              <a:gd name="connsiteY25" fmla="*/ 639021 h 2436046"/>
              <a:gd name="connsiteX26" fmla="*/ 1045028 w 5168654"/>
              <a:gd name="connsiteY26" fmla="*/ 639021 h 2436046"/>
              <a:gd name="connsiteX27" fmla="*/ 1045028 w 5168654"/>
              <a:gd name="connsiteY27" fmla="*/ 790832 h 2436046"/>
              <a:gd name="connsiteX28" fmla="*/ 1059150 w 5168654"/>
              <a:gd name="connsiteY28" fmla="*/ 790832 h 2436046"/>
              <a:gd name="connsiteX29" fmla="*/ 1059150 w 5168654"/>
              <a:gd name="connsiteY29" fmla="*/ 889686 h 2436046"/>
              <a:gd name="connsiteX30" fmla="*/ 1083864 w 5168654"/>
              <a:gd name="connsiteY30" fmla="*/ 889686 h 2436046"/>
              <a:gd name="connsiteX31" fmla="*/ 1101516 w 5168654"/>
              <a:gd name="connsiteY31" fmla="*/ 889686 h 2436046"/>
              <a:gd name="connsiteX32" fmla="*/ 1158004 w 5168654"/>
              <a:gd name="connsiteY32" fmla="*/ 889686 h 2436046"/>
              <a:gd name="connsiteX33" fmla="*/ 1158004 w 5168654"/>
              <a:gd name="connsiteY33" fmla="*/ 917930 h 2436046"/>
              <a:gd name="connsiteX34" fmla="*/ 1302755 w 5168654"/>
              <a:gd name="connsiteY34" fmla="*/ 917930 h 2436046"/>
              <a:gd name="connsiteX35" fmla="*/ 1302755 w 5168654"/>
              <a:gd name="connsiteY35" fmla="*/ 942644 h 2436046"/>
              <a:gd name="connsiteX36" fmla="*/ 1313346 w 5168654"/>
              <a:gd name="connsiteY36" fmla="*/ 942644 h 2436046"/>
              <a:gd name="connsiteX37" fmla="*/ 1313346 w 5168654"/>
              <a:gd name="connsiteY37" fmla="*/ 1034437 h 2436046"/>
              <a:gd name="connsiteX38" fmla="*/ 1316877 w 5168654"/>
              <a:gd name="connsiteY38" fmla="*/ 1034437 h 2436046"/>
              <a:gd name="connsiteX39" fmla="*/ 1316877 w 5168654"/>
              <a:gd name="connsiteY39" fmla="*/ 1080333 h 2436046"/>
              <a:gd name="connsiteX40" fmla="*/ 1489871 w 5168654"/>
              <a:gd name="connsiteY40" fmla="*/ 1080333 h 2436046"/>
              <a:gd name="connsiteX41" fmla="*/ 1489871 w 5168654"/>
              <a:gd name="connsiteY41" fmla="*/ 1097986 h 2436046"/>
              <a:gd name="connsiteX42" fmla="*/ 1518115 w 5168654"/>
              <a:gd name="connsiteY42" fmla="*/ 1097986 h 2436046"/>
              <a:gd name="connsiteX43" fmla="*/ 1518115 w 5168654"/>
              <a:gd name="connsiteY43" fmla="*/ 1122699 h 2436046"/>
              <a:gd name="connsiteX44" fmla="*/ 1532237 w 5168654"/>
              <a:gd name="connsiteY44" fmla="*/ 1122699 h 2436046"/>
              <a:gd name="connsiteX45" fmla="*/ 1539298 w 5168654"/>
              <a:gd name="connsiteY45" fmla="*/ 1129760 h 2436046"/>
              <a:gd name="connsiteX46" fmla="*/ 1553420 w 5168654"/>
              <a:gd name="connsiteY46" fmla="*/ 1143882 h 2436046"/>
              <a:gd name="connsiteX47" fmla="*/ 1553420 w 5168654"/>
              <a:gd name="connsiteY47" fmla="*/ 1189779 h 2436046"/>
              <a:gd name="connsiteX48" fmla="*/ 1564012 w 5168654"/>
              <a:gd name="connsiteY48" fmla="*/ 1189779 h 2436046"/>
              <a:gd name="connsiteX49" fmla="*/ 1564012 w 5168654"/>
              <a:gd name="connsiteY49" fmla="*/ 1253328 h 2436046"/>
              <a:gd name="connsiteX50" fmla="*/ 1578134 w 5168654"/>
              <a:gd name="connsiteY50" fmla="*/ 1253328 h 2436046"/>
              <a:gd name="connsiteX51" fmla="*/ 1578134 w 5168654"/>
              <a:gd name="connsiteY51" fmla="*/ 1345121 h 2436046"/>
              <a:gd name="connsiteX52" fmla="*/ 1588726 w 5168654"/>
              <a:gd name="connsiteY52" fmla="*/ 1345121 h 2436046"/>
              <a:gd name="connsiteX53" fmla="*/ 1588726 w 5168654"/>
              <a:gd name="connsiteY53" fmla="*/ 1380426 h 2436046"/>
              <a:gd name="connsiteX54" fmla="*/ 1588726 w 5168654"/>
              <a:gd name="connsiteY54" fmla="*/ 1393678 h 2436046"/>
              <a:gd name="connsiteX55" fmla="*/ 1797025 w 5168654"/>
              <a:gd name="connsiteY55" fmla="*/ 1391027 h 2436046"/>
              <a:gd name="connsiteX56" fmla="*/ 1797025 w 5168654"/>
              <a:gd name="connsiteY56" fmla="*/ 1472219 h 2436046"/>
              <a:gd name="connsiteX57" fmla="*/ 1828800 w 5168654"/>
              <a:gd name="connsiteY57" fmla="*/ 1472219 h 2436046"/>
              <a:gd name="connsiteX58" fmla="*/ 1828800 w 5168654"/>
              <a:gd name="connsiteY58" fmla="*/ 1489872 h 2436046"/>
              <a:gd name="connsiteX59" fmla="*/ 1828800 w 5168654"/>
              <a:gd name="connsiteY59" fmla="*/ 1503994 h 2436046"/>
              <a:gd name="connsiteX60" fmla="*/ 1846452 w 5168654"/>
              <a:gd name="connsiteY60" fmla="*/ 1503994 h 2436046"/>
              <a:gd name="connsiteX61" fmla="*/ 1846452 w 5168654"/>
              <a:gd name="connsiteY61" fmla="*/ 1564012 h 2436046"/>
              <a:gd name="connsiteX62" fmla="*/ 1878227 w 5168654"/>
              <a:gd name="connsiteY62" fmla="*/ 1564012 h 2436046"/>
              <a:gd name="connsiteX63" fmla="*/ 1878227 w 5168654"/>
              <a:gd name="connsiteY63" fmla="*/ 1595787 h 2436046"/>
              <a:gd name="connsiteX64" fmla="*/ 2072404 w 5168654"/>
              <a:gd name="connsiteY64" fmla="*/ 1595787 h 2436046"/>
              <a:gd name="connsiteX65" fmla="*/ 2072404 w 5168654"/>
              <a:gd name="connsiteY65" fmla="*/ 1673458 h 2436046"/>
              <a:gd name="connsiteX66" fmla="*/ 2093587 w 5168654"/>
              <a:gd name="connsiteY66" fmla="*/ 1673458 h 2436046"/>
              <a:gd name="connsiteX67" fmla="*/ 2093587 w 5168654"/>
              <a:gd name="connsiteY67" fmla="*/ 1684049 h 2436046"/>
              <a:gd name="connsiteX68" fmla="*/ 2097118 w 5168654"/>
              <a:gd name="connsiteY68" fmla="*/ 1684049 h 2436046"/>
              <a:gd name="connsiteX69" fmla="*/ 2097118 w 5168654"/>
              <a:gd name="connsiteY69" fmla="*/ 1701702 h 2436046"/>
              <a:gd name="connsiteX70" fmla="*/ 2111240 w 5168654"/>
              <a:gd name="connsiteY70" fmla="*/ 1701702 h 2436046"/>
              <a:gd name="connsiteX71" fmla="*/ 2114770 w 5168654"/>
              <a:gd name="connsiteY71" fmla="*/ 1715824 h 2436046"/>
              <a:gd name="connsiteX72" fmla="*/ 2418392 w 5168654"/>
              <a:gd name="connsiteY72" fmla="*/ 1715824 h 2436046"/>
              <a:gd name="connsiteX73" fmla="*/ 2418393 w 5168654"/>
              <a:gd name="connsiteY73" fmla="*/ 1744068 h 2436046"/>
              <a:gd name="connsiteX74" fmla="*/ 2418393 w 5168654"/>
              <a:gd name="connsiteY74" fmla="*/ 1744068 h 2436046"/>
              <a:gd name="connsiteX75" fmla="*/ 2446637 w 5168654"/>
              <a:gd name="connsiteY75" fmla="*/ 1772312 h 2436046"/>
              <a:gd name="connsiteX76" fmla="*/ 2460759 w 5168654"/>
              <a:gd name="connsiteY76" fmla="*/ 1772312 h 2436046"/>
              <a:gd name="connsiteX77" fmla="*/ 2460759 w 5168654"/>
              <a:gd name="connsiteY77" fmla="*/ 1821739 h 2436046"/>
              <a:gd name="connsiteX78" fmla="*/ 2478412 w 5168654"/>
              <a:gd name="connsiteY78" fmla="*/ 1821739 h 2436046"/>
              <a:gd name="connsiteX79" fmla="*/ 2478412 w 5168654"/>
              <a:gd name="connsiteY79" fmla="*/ 1920593 h 2436046"/>
              <a:gd name="connsiteX80" fmla="*/ 2633754 w 5168654"/>
              <a:gd name="connsiteY80" fmla="*/ 1920593 h 2436046"/>
              <a:gd name="connsiteX81" fmla="*/ 2633754 w 5168654"/>
              <a:gd name="connsiteY81" fmla="*/ 1941776 h 2436046"/>
              <a:gd name="connsiteX82" fmla="*/ 2732608 w 5168654"/>
              <a:gd name="connsiteY82" fmla="*/ 1941776 h 2436046"/>
              <a:gd name="connsiteX83" fmla="*/ 2729036 w 5168654"/>
              <a:gd name="connsiteY83" fmla="*/ 1959407 h 2436046"/>
              <a:gd name="connsiteX84" fmla="*/ 2777020 w 5168654"/>
              <a:gd name="connsiteY84" fmla="*/ 1963502 h 2436046"/>
              <a:gd name="connsiteX85" fmla="*/ 2782035 w 5168654"/>
              <a:gd name="connsiteY85" fmla="*/ 1991203 h 2436046"/>
              <a:gd name="connsiteX86" fmla="*/ 2838523 w 5168654"/>
              <a:gd name="connsiteY86" fmla="*/ 1991203 h 2436046"/>
              <a:gd name="connsiteX87" fmla="*/ 2838523 w 5168654"/>
              <a:gd name="connsiteY87" fmla="*/ 2019447 h 2436046"/>
              <a:gd name="connsiteX88" fmla="*/ 2852645 w 5168654"/>
              <a:gd name="connsiteY88" fmla="*/ 2019447 h 2436046"/>
              <a:gd name="connsiteX89" fmla="*/ 2852645 w 5168654"/>
              <a:gd name="connsiteY89" fmla="*/ 2075935 h 2436046"/>
              <a:gd name="connsiteX90" fmla="*/ 3219817 w 5168654"/>
              <a:gd name="connsiteY90" fmla="*/ 2075934 h 2436046"/>
              <a:gd name="connsiteX91" fmla="*/ 3205695 w 5168654"/>
              <a:gd name="connsiteY91" fmla="*/ 2107709 h 2436046"/>
              <a:gd name="connsiteX92" fmla="*/ 3237470 w 5168654"/>
              <a:gd name="connsiteY92" fmla="*/ 2118300 h 2436046"/>
              <a:gd name="connsiteX93" fmla="*/ 3230409 w 5168654"/>
              <a:gd name="connsiteY93" fmla="*/ 2181850 h 2436046"/>
              <a:gd name="connsiteX94" fmla="*/ 3438709 w 5168654"/>
              <a:gd name="connsiteY94" fmla="*/ 2181850 h 2436046"/>
              <a:gd name="connsiteX95" fmla="*/ 3438709 w 5168654"/>
              <a:gd name="connsiteY95" fmla="*/ 2199502 h 2436046"/>
              <a:gd name="connsiteX96" fmla="*/ 3565807 w 5168654"/>
              <a:gd name="connsiteY96" fmla="*/ 2199502 h 2436046"/>
              <a:gd name="connsiteX97" fmla="*/ 3565807 w 5168654"/>
              <a:gd name="connsiteY97" fmla="*/ 2227746 h 2436046"/>
              <a:gd name="connsiteX98" fmla="*/ 3618764 w 5168654"/>
              <a:gd name="connsiteY98" fmla="*/ 2227746 h 2436046"/>
              <a:gd name="connsiteX99" fmla="*/ 3618764 w 5168654"/>
              <a:gd name="connsiteY99" fmla="*/ 2252460 h 2436046"/>
              <a:gd name="connsiteX100" fmla="*/ 3890613 w 5168654"/>
              <a:gd name="connsiteY100" fmla="*/ 2252460 h 2436046"/>
              <a:gd name="connsiteX101" fmla="*/ 3890613 w 5168654"/>
              <a:gd name="connsiteY101" fmla="*/ 2287765 h 2436046"/>
              <a:gd name="connsiteX102" fmla="*/ 3975345 w 5168654"/>
              <a:gd name="connsiteY102" fmla="*/ 2287765 h 2436046"/>
              <a:gd name="connsiteX103" fmla="*/ 3975345 w 5168654"/>
              <a:gd name="connsiteY103" fmla="*/ 2316009 h 2436046"/>
              <a:gd name="connsiteX104" fmla="*/ 4007119 w 5168654"/>
              <a:gd name="connsiteY104" fmla="*/ 2316009 h 2436046"/>
              <a:gd name="connsiteX105" fmla="*/ 4007119 w 5168654"/>
              <a:gd name="connsiteY105" fmla="*/ 2368967 h 2436046"/>
              <a:gd name="connsiteX106" fmla="*/ 4614366 w 5168654"/>
              <a:gd name="connsiteY106" fmla="*/ 2368967 h 2436046"/>
              <a:gd name="connsiteX107" fmla="*/ 4614366 w 5168654"/>
              <a:gd name="connsiteY107" fmla="*/ 2436046 h 2436046"/>
              <a:gd name="connsiteX108" fmla="*/ 5168654 w 5168654"/>
              <a:gd name="connsiteY108" fmla="*/ 2436046 h 243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5168654" h="2436046">
                <a:moveTo>
                  <a:pt x="0" y="0"/>
                </a:moveTo>
                <a:cubicBezTo>
                  <a:pt x="15691" y="7794"/>
                  <a:pt x="44634" y="12939"/>
                  <a:pt x="47073" y="23383"/>
                </a:cubicBezTo>
                <a:lnTo>
                  <a:pt x="150051" y="18553"/>
                </a:lnTo>
                <a:lnTo>
                  <a:pt x="144750" y="42366"/>
                </a:lnTo>
                <a:lnTo>
                  <a:pt x="158872" y="42366"/>
                </a:lnTo>
                <a:lnTo>
                  <a:pt x="158872" y="81201"/>
                </a:lnTo>
                <a:lnTo>
                  <a:pt x="162403" y="84732"/>
                </a:lnTo>
                <a:lnTo>
                  <a:pt x="162403" y="155342"/>
                </a:lnTo>
                <a:lnTo>
                  <a:pt x="257726" y="155342"/>
                </a:lnTo>
                <a:lnTo>
                  <a:pt x="257726" y="190647"/>
                </a:lnTo>
                <a:lnTo>
                  <a:pt x="268318" y="190647"/>
                </a:lnTo>
                <a:lnTo>
                  <a:pt x="268318" y="222432"/>
                </a:lnTo>
                <a:lnTo>
                  <a:pt x="505742" y="219781"/>
                </a:lnTo>
                <a:lnTo>
                  <a:pt x="508392" y="243604"/>
                </a:lnTo>
                <a:lnTo>
                  <a:pt x="536636" y="243604"/>
                </a:lnTo>
                <a:lnTo>
                  <a:pt x="536636" y="363641"/>
                </a:lnTo>
                <a:lnTo>
                  <a:pt x="554288" y="363641"/>
                </a:lnTo>
                <a:lnTo>
                  <a:pt x="559589" y="418359"/>
                </a:lnTo>
                <a:lnTo>
                  <a:pt x="772299" y="413058"/>
                </a:lnTo>
                <a:lnTo>
                  <a:pt x="776710" y="455434"/>
                </a:lnTo>
                <a:lnTo>
                  <a:pt x="794363" y="455434"/>
                </a:lnTo>
                <a:lnTo>
                  <a:pt x="794363" y="497801"/>
                </a:lnTo>
                <a:lnTo>
                  <a:pt x="808485" y="497801"/>
                </a:lnTo>
                <a:lnTo>
                  <a:pt x="808485" y="621368"/>
                </a:lnTo>
                <a:lnTo>
                  <a:pt x="822607" y="621368"/>
                </a:lnTo>
                <a:lnTo>
                  <a:pt x="822607" y="639021"/>
                </a:lnTo>
                <a:lnTo>
                  <a:pt x="1045028" y="639021"/>
                </a:lnTo>
                <a:lnTo>
                  <a:pt x="1045028" y="790832"/>
                </a:lnTo>
                <a:lnTo>
                  <a:pt x="1059150" y="790832"/>
                </a:lnTo>
                <a:lnTo>
                  <a:pt x="1059150" y="889686"/>
                </a:lnTo>
                <a:lnTo>
                  <a:pt x="1083864" y="889686"/>
                </a:lnTo>
                <a:lnTo>
                  <a:pt x="1101516" y="889686"/>
                </a:lnTo>
                <a:lnTo>
                  <a:pt x="1158004" y="889686"/>
                </a:lnTo>
                <a:lnTo>
                  <a:pt x="1158004" y="917930"/>
                </a:lnTo>
                <a:lnTo>
                  <a:pt x="1302755" y="917930"/>
                </a:lnTo>
                <a:lnTo>
                  <a:pt x="1302755" y="942644"/>
                </a:lnTo>
                <a:lnTo>
                  <a:pt x="1313346" y="942644"/>
                </a:lnTo>
                <a:lnTo>
                  <a:pt x="1313346" y="1034437"/>
                </a:lnTo>
                <a:lnTo>
                  <a:pt x="1316877" y="1034437"/>
                </a:lnTo>
                <a:lnTo>
                  <a:pt x="1316877" y="1080333"/>
                </a:lnTo>
                <a:lnTo>
                  <a:pt x="1489871" y="1080333"/>
                </a:lnTo>
                <a:lnTo>
                  <a:pt x="1489871" y="1097986"/>
                </a:lnTo>
                <a:lnTo>
                  <a:pt x="1518115" y="1097986"/>
                </a:lnTo>
                <a:lnTo>
                  <a:pt x="1518115" y="1122699"/>
                </a:lnTo>
                <a:lnTo>
                  <a:pt x="1532237" y="1122699"/>
                </a:lnTo>
                <a:lnTo>
                  <a:pt x="1539298" y="1129760"/>
                </a:lnTo>
                <a:lnTo>
                  <a:pt x="1553420" y="1143882"/>
                </a:lnTo>
                <a:lnTo>
                  <a:pt x="1553420" y="1189779"/>
                </a:lnTo>
                <a:lnTo>
                  <a:pt x="1564012" y="1189779"/>
                </a:lnTo>
                <a:lnTo>
                  <a:pt x="1564012" y="1253328"/>
                </a:lnTo>
                <a:lnTo>
                  <a:pt x="1578134" y="1253328"/>
                </a:lnTo>
                <a:lnTo>
                  <a:pt x="1578134" y="1345121"/>
                </a:lnTo>
                <a:lnTo>
                  <a:pt x="1588726" y="1345121"/>
                </a:lnTo>
                <a:lnTo>
                  <a:pt x="1588726" y="1380426"/>
                </a:lnTo>
                <a:cubicBezTo>
                  <a:pt x="1588726" y="1384843"/>
                  <a:pt x="1554010" y="1391911"/>
                  <a:pt x="1588726" y="1393678"/>
                </a:cubicBezTo>
                <a:cubicBezTo>
                  <a:pt x="1623442" y="1395445"/>
                  <a:pt x="1762309" y="1391189"/>
                  <a:pt x="1797025" y="1391027"/>
                </a:cubicBezTo>
                <a:lnTo>
                  <a:pt x="1797025" y="1472219"/>
                </a:lnTo>
                <a:lnTo>
                  <a:pt x="1828800" y="1472219"/>
                </a:lnTo>
                <a:lnTo>
                  <a:pt x="1828800" y="1489872"/>
                </a:lnTo>
                <a:lnTo>
                  <a:pt x="1828800" y="1503994"/>
                </a:lnTo>
                <a:lnTo>
                  <a:pt x="1846452" y="1503994"/>
                </a:lnTo>
                <a:lnTo>
                  <a:pt x="1846452" y="1564012"/>
                </a:lnTo>
                <a:lnTo>
                  <a:pt x="1878227" y="1564012"/>
                </a:lnTo>
                <a:lnTo>
                  <a:pt x="1878227" y="1595787"/>
                </a:lnTo>
                <a:lnTo>
                  <a:pt x="2072404" y="1595787"/>
                </a:lnTo>
                <a:lnTo>
                  <a:pt x="2072404" y="1673458"/>
                </a:lnTo>
                <a:lnTo>
                  <a:pt x="2093587" y="1673458"/>
                </a:lnTo>
                <a:lnTo>
                  <a:pt x="2093587" y="1684049"/>
                </a:lnTo>
                <a:lnTo>
                  <a:pt x="2097118" y="1684049"/>
                </a:lnTo>
                <a:lnTo>
                  <a:pt x="2097118" y="1701702"/>
                </a:lnTo>
                <a:cubicBezTo>
                  <a:pt x="2101825" y="1701702"/>
                  <a:pt x="2108298" y="1699348"/>
                  <a:pt x="2111240" y="1701702"/>
                </a:cubicBezTo>
                <a:cubicBezTo>
                  <a:pt x="2114182" y="1704056"/>
                  <a:pt x="2098295" y="1708764"/>
                  <a:pt x="2114770" y="1715824"/>
                </a:cubicBezTo>
                <a:cubicBezTo>
                  <a:pt x="2166551" y="1719355"/>
                  <a:pt x="2316008" y="1715824"/>
                  <a:pt x="2418392" y="1715824"/>
                </a:cubicBezTo>
                <a:cubicBezTo>
                  <a:pt x="2418392" y="1725239"/>
                  <a:pt x="2418393" y="1739361"/>
                  <a:pt x="2418393" y="1744068"/>
                </a:cubicBezTo>
                <a:lnTo>
                  <a:pt x="2418393" y="1744068"/>
                </a:lnTo>
                <a:lnTo>
                  <a:pt x="2446637" y="1772312"/>
                </a:lnTo>
                <a:lnTo>
                  <a:pt x="2460759" y="1772312"/>
                </a:lnTo>
                <a:lnTo>
                  <a:pt x="2460759" y="1821739"/>
                </a:lnTo>
                <a:lnTo>
                  <a:pt x="2478412" y="1821739"/>
                </a:lnTo>
                <a:lnTo>
                  <a:pt x="2478412" y="1920593"/>
                </a:lnTo>
                <a:lnTo>
                  <a:pt x="2633754" y="1920593"/>
                </a:lnTo>
                <a:lnTo>
                  <a:pt x="2633754" y="1941776"/>
                </a:lnTo>
                <a:lnTo>
                  <a:pt x="2732608" y="1941776"/>
                </a:lnTo>
                <a:cubicBezTo>
                  <a:pt x="2733184" y="1952954"/>
                  <a:pt x="2728460" y="1948229"/>
                  <a:pt x="2729036" y="1959407"/>
                </a:cubicBezTo>
                <a:cubicBezTo>
                  <a:pt x="2733788" y="1965678"/>
                  <a:pt x="2768187" y="1958203"/>
                  <a:pt x="2777020" y="1963502"/>
                </a:cubicBezTo>
                <a:cubicBezTo>
                  <a:pt x="2785853" y="1968801"/>
                  <a:pt x="2769134" y="1989237"/>
                  <a:pt x="2782035" y="1991203"/>
                </a:cubicBezTo>
                <a:lnTo>
                  <a:pt x="2838523" y="1991203"/>
                </a:lnTo>
                <a:lnTo>
                  <a:pt x="2838523" y="2019447"/>
                </a:lnTo>
                <a:lnTo>
                  <a:pt x="2852645" y="2019447"/>
                </a:lnTo>
                <a:lnTo>
                  <a:pt x="2852645" y="2075935"/>
                </a:lnTo>
                <a:lnTo>
                  <a:pt x="3219817" y="2075934"/>
                </a:lnTo>
                <a:lnTo>
                  <a:pt x="3205695" y="2107709"/>
                </a:lnTo>
                <a:lnTo>
                  <a:pt x="3237470" y="2118300"/>
                </a:lnTo>
                <a:lnTo>
                  <a:pt x="3230409" y="2181850"/>
                </a:lnTo>
                <a:lnTo>
                  <a:pt x="3438709" y="2181850"/>
                </a:lnTo>
                <a:lnTo>
                  <a:pt x="3438709" y="2199502"/>
                </a:lnTo>
                <a:lnTo>
                  <a:pt x="3565807" y="2199502"/>
                </a:lnTo>
                <a:lnTo>
                  <a:pt x="3565807" y="2227746"/>
                </a:lnTo>
                <a:lnTo>
                  <a:pt x="3618764" y="2227746"/>
                </a:lnTo>
                <a:lnTo>
                  <a:pt x="3618764" y="2252460"/>
                </a:lnTo>
                <a:lnTo>
                  <a:pt x="3890613" y="2252460"/>
                </a:lnTo>
                <a:lnTo>
                  <a:pt x="3890613" y="2287765"/>
                </a:lnTo>
                <a:lnTo>
                  <a:pt x="3975345" y="2287765"/>
                </a:lnTo>
                <a:lnTo>
                  <a:pt x="3975345" y="2316009"/>
                </a:lnTo>
                <a:lnTo>
                  <a:pt x="4007119" y="2316009"/>
                </a:lnTo>
                <a:lnTo>
                  <a:pt x="4007119" y="2368967"/>
                </a:lnTo>
                <a:lnTo>
                  <a:pt x="4614366" y="2368967"/>
                </a:lnTo>
                <a:lnTo>
                  <a:pt x="4614366" y="2436046"/>
                </a:lnTo>
                <a:lnTo>
                  <a:pt x="5168654" y="2436046"/>
                </a:lnTo>
              </a:path>
            </a:pathLst>
          </a:custGeom>
          <a:noFill/>
          <a:ln w="28575"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3" name="Freeform 252"/>
          <p:cNvSpPr/>
          <p:nvPr/>
        </p:nvSpPr>
        <p:spPr>
          <a:xfrm>
            <a:off x="3612107" y="1374154"/>
            <a:ext cx="5517108" cy="3744714"/>
          </a:xfrm>
          <a:custGeom>
            <a:avLst/>
            <a:gdLst>
              <a:gd name="connsiteX0" fmla="*/ 0 w 5517108"/>
              <a:gd name="connsiteY0" fmla="*/ 0 h 2521423"/>
              <a:gd name="connsiteX1" fmla="*/ 150126 w 5517108"/>
              <a:gd name="connsiteY1" fmla="*/ 0 h 2521423"/>
              <a:gd name="connsiteX2" fmla="*/ 150126 w 5517108"/>
              <a:gd name="connsiteY2" fmla="*/ 44355 h 2521423"/>
              <a:gd name="connsiteX3" fmla="*/ 156950 w 5517108"/>
              <a:gd name="connsiteY3" fmla="*/ 44355 h 2521423"/>
              <a:gd name="connsiteX4" fmla="*/ 156950 w 5517108"/>
              <a:gd name="connsiteY4" fmla="*/ 75062 h 2521423"/>
              <a:gd name="connsiteX5" fmla="*/ 167186 w 5517108"/>
              <a:gd name="connsiteY5" fmla="*/ 75062 h 2521423"/>
              <a:gd name="connsiteX6" fmla="*/ 167186 w 5517108"/>
              <a:gd name="connsiteY6" fmla="*/ 150125 h 2521423"/>
              <a:gd name="connsiteX7" fmla="*/ 187657 w 5517108"/>
              <a:gd name="connsiteY7" fmla="*/ 150125 h 2521423"/>
              <a:gd name="connsiteX8" fmla="*/ 187657 w 5517108"/>
              <a:gd name="connsiteY8" fmla="*/ 170597 h 2521423"/>
              <a:gd name="connsiteX9" fmla="*/ 269544 w 5517108"/>
              <a:gd name="connsiteY9" fmla="*/ 170597 h 2521423"/>
              <a:gd name="connsiteX10" fmla="*/ 269544 w 5517108"/>
              <a:gd name="connsiteY10" fmla="*/ 208128 h 2521423"/>
              <a:gd name="connsiteX11" fmla="*/ 283192 w 5517108"/>
              <a:gd name="connsiteY11" fmla="*/ 208128 h 2521423"/>
              <a:gd name="connsiteX12" fmla="*/ 283192 w 5517108"/>
              <a:gd name="connsiteY12" fmla="*/ 245659 h 2521423"/>
              <a:gd name="connsiteX13" fmla="*/ 293427 w 5517108"/>
              <a:gd name="connsiteY13" fmla="*/ 235424 h 2521423"/>
              <a:gd name="connsiteX14" fmla="*/ 293427 w 5517108"/>
              <a:gd name="connsiteY14" fmla="*/ 293426 h 2521423"/>
              <a:gd name="connsiteX15" fmla="*/ 303663 w 5517108"/>
              <a:gd name="connsiteY15" fmla="*/ 293426 h 2521423"/>
              <a:gd name="connsiteX16" fmla="*/ 303663 w 5517108"/>
              <a:gd name="connsiteY16" fmla="*/ 313898 h 2521423"/>
              <a:gd name="connsiteX17" fmla="*/ 375314 w 5517108"/>
              <a:gd name="connsiteY17" fmla="*/ 313898 h 2521423"/>
              <a:gd name="connsiteX18" fmla="*/ 375314 w 5517108"/>
              <a:gd name="connsiteY18" fmla="*/ 330958 h 2521423"/>
              <a:gd name="connsiteX19" fmla="*/ 388962 w 5517108"/>
              <a:gd name="connsiteY19" fmla="*/ 330958 h 2521423"/>
              <a:gd name="connsiteX20" fmla="*/ 388962 w 5517108"/>
              <a:gd name="connsiteY20" fmla="*/ 351429 h 2521423"/>
              <a:gd name="connsiteX21" fmla="*/ 460612 w 5517108"/>
              <a:gd name="connsiteY21" fmla="*/ 351429 h 2521423"/>
              <a:gd name="connsiteX22" fmla="*/ 460612 w 5517108"/>
              <a:gd name="connsiteY22" fmla="*/ 368489 h 2521423"/>
              <a:gd name="connsiteX23" fmla="*/ 522027 w 5517108"/>
              <a:gd name="connsiteY23" fmla="*/ 368489 h 2521423"/>
              <a:gd name="connsiteX24" fmla="*/ 522027 w 5517108"/>
              <a:gd name="connsiteY24" fmla="*/ 388961 h 2521423"/>
              <a:gd name="connsiteX25" fmla="*/ 522027 w 5517108"/>
              <a:gd name="connsiteY25" fmla="*/ 388961 h 2521423"/>
              <a:gd name="connsiteX26" fmla="*/ 522027 w 5517108"/>
              <a:gd name="connsiteY26" fmla="*/ 416256 h 2521423"/>
              <a:gd name="connsiteX27" fmla="*/ 535675 w 5517108"/>
              <a:gd name="connsiteY27" fmla="*/ 416256 h 2521423"/>
              <a:gd name="connsiteX28" fmla="*/ 535675 w 5517108"/>
              <a:gd name="connsiteY28" fmla="*/ 477671 h 2521423"/>
              <a:gd name="connsiteX29" fmla="*/ 556147 w 5517108"/>
              <a:gd name="connsiteY29" fmla="*/ 477671 h 2521423"/>
              <a:gd name="connsiteX30" fmla="*/ 556147 w 5517108"/>
              <a:gd name="connsiteY30" fmla="*/ 504967 h 2521423"/>
              <a:gd name="connsiteX31" fmla="*/ 556147 w 5517108"/>
              <a:gd name="connsiteY31" fmla="*/ 522026 h 2521423"/>
              <a:gd name="connsiteX32" fmla="*/ 583442 w 5517108"/>
              <a:gd name="connsiteY32" fmla="*/ 522026 h 2521423"/>
              <a:gd name="connsiteX33" fmla="*/ 583442 w 5517108"/>
              <a:gd name="connsiteY33" fmla="*/ 522026 h 2521423"/>
              <a:gd name="connsiteX34" fmla="*/ 668741 w 5517108"/>
              <a:gd name="connsiteY34" fmla="*/ 522026 h 2521423"/>
              <a:gd name="connsiteX35" fmla="*/ 668741 w 5517108"/>
              <a:gd name="connsiteY35" fmla="*/ 556146 h 2521423"/>
              <a:gd name="connsiteX36" fmla="*/ 791571 w 5517108"/>
              <a:gd name="connsiteY36" fmla="*/ 556146 h 2521423"/>
              <a:gd name="connsiteX37" fmla="*/ 791571 w 5517108"/>
              <a:gd name="connsiteY37" fmla="*/ 644856 h 2521423"/>
              <a:gd name="connsiteX38" fmla="*/ 801806 w 5517108"/>
              <a:gd name="connsiteY38" fmla="*/ 644856 h 2521423"/>
              <a:gd name="connsiteX39" fmla="*/ 801806 w 5517108"/>
              <a:gd name="connsiteY39" fmla="*/ 689212 h 2521423"/>
              <a:gd name="connsiteX40" fmla="*/ 931460 w 5517108"/>
              <a:gd name="connsiteY40" fmla="*/ 689212 h 2521423"/>
              <a:gd name="connsiteX41" fmla="*/ 931460 w 5517108"/>
              <a:gd name="connsiteY41" fmla="*/ 702859 h 2521423"/>
              <a:gd name="connsiteX42" fmla="*/ 1037230 w 5517108"/>
              <a:gd name="connsiteY42" fmla="*/ 702859 h 2521423"/>
              <a:gd name="connsiteX43" fmla="*/ 1037230 w 5517108"/>
              <a:gd name="connsiteY43" fmla="*/ 736979 h 2521423"/>
              <a:gd name="connsiteX44" fmla="*/ 1050878 w 5517108"/>
              <a:gd name="connsiteY44" fmla="*/ 736979 h 2521423"/>
              <a:gd name="connsiteX45" fmla="*/ 1050878 w 5517108"/>
              <a:gd name="connsiteY45" fmla="*/ 794982 h 2521423"/>
              <a:gd name="connsiteX46" fmla="*/ 1064526 w 5517108"/>
              <a:gd name="connsiteY46" fmla="*/ 794982 h 2521423"/>
              <a:gd name="connsiteX47" fmla="*/ 1064526 w 5517108"/>
              <a:gd name="connsiteY47" fmla="*/ 870044 h 2521423"/>
              <a:gd name="connsiteX48" fmla="*/ 1057702 w 5517108"/>
              <a:gd name="connsiteY48" fmla="*/ 876868 h 2521423"/>
              <a:gd name="connsiteX49" fmla="*/ 1057702 w 5517108"/>
              <a:gd name="connsiteY49" fmla="*/ 938283 h 2521423"/>
              <a:gd name="connsiteX50" fmla="*/ 1071350 w 5517108"/>
              <a:gd name="connsiteY50" fmla="*/ 938283 h 2521423"/>
              <a:gd name="connsiteX51" fmla="*/ 1071350 w 5517108"/>
              <a:gd name="connsiteY51" fmla="*/ 972403 h 2521423"/>
              <a:gd name="connsiteX52" fmla="*/ 1119117 w 5517108"/>
              <a:gd name="connsiteY52" fmla="*/ 972403 h 2521423"/>
              <a:gd name="connsiteX53" fmla="*/ 1119117 w 5517108"/>
              <a:gd name="connsiteY53" fmla="*/ 992874 h 2521423"/>
              <a:gd name="connsiteX54" fmla="*/ 1149824 w 5517108"/>
              <a:gd name="connsiteY54" fmla="*/ 992874 h 2521423"/>
              <a:gd name="connsiteX55" fmla="*/ 1149824 w 5517108"/>
              <a:gd name="connsiteY55" fmla="*/ 1003110 h 2521423"/>
              <a:gd name="connsiteX56" fmla="*/ 1173708 w 5517108"/>
              <a:gd name="connsiteY56" fmla="*/ 1003110 h 2521423"/>
              <a:gd name="connsiteX57" fmla="*/ 1190768 w 5517108"/>
              <a:gd name="connsiteY57" fmla="*/ 1020170 h 2521423"/>
              <a:gd name="connsiteX58" fmla="*/ 1293126 w 5517108"/>
              <a:gd name="connsiteY58" fmla="*/ 1020170 h 2521423"/>
              <a:gd name="connsiteX59" fmla="*/ 1306774 w 5517108"/>
              <a:gd name="connsiteY59" fmla="*/ 1033818 h 2521423"/>
              <a:gd name="connsiteX60" fmla="*/ 1306774 w 5517108"/>
              <a:gd name="connsiteY60" fmla="*/ 1095232 h 2521423"/>
              <a:gd name="connsiteX61" fmla="*/ 1306774 w 5517108"/>
              <a:gd name="connsiteY61" fmla="*/ 1108880 h 2521423"/>
              <a:gd name="connsiteX62" fmla="*/ 1306774 w 5517108"/>
              <a:gd name="connsiteY62" fmla="*/ 1146412 h 2521423"/>
              <a:gd name="connsiteX63" fmla="*/ 1323833 w 5517108"/>
              <a:gd name="connsiteY63" fmla="*/ 1146412 h 2521423"/>
              <a:gd name="connsiteX64" fmla="*/ 1323833 w 5517108"/>
              <a:gd name="connsiteY64" fmla="*/ 1201003 h 2521423"/>
              <a:gd name="connsiteX65" fmla="*/ 1491018 w 5517108"/>
              <a:gd name="connsiteY65" fmla="*/ 1201003 h 2521423"/>
              <a:gd name="connsiteX66" fmla="*/ 1491018 w 5517108"/>
              <a:gd name="connsiteY66" fmla="*/ 1218062 h 2521423"/>
              <a:gd name="connsiteX67" fmla="*/ 1508078 w 5517108"/>
              <a:gd name="connsiteY67" fmla="*/ 1218062 h 2521423"/>
              <a:gd name="connsiteX68" fmla="*/ 1508078 w 5517108"/>
              <a:gd name="connsiteY68" fmla="*/ 1235122 h 2521423"/>
              <a:gd name="connsiteX69" fmla="*/ 1531962 w 5517108"/>
              <a:gd name="connsiteY69" fmla="*/ 1259006 h 2521423"/>
              <a:gd name="connsiteX70" fmla="*/ 1531962 w 5517108"/>
              <a:gd name="connsiteY70" fmla="*/ 1296537 h 2521423"/>
              <a:gd name="connsiteX71" fmla="*/ 1549022 w 5517108"/>
              <a:gd name="connsiteY71" fmla="*/ 1313597 h 2521423"/>
              <a:gd name="connsiteX72" fmla="*/ 1559257 w 5517108"/>
              <a:gd name="connsiteY72" fmla="*/ 1323832 h 2521423"/>
              <a:gd name="connsiteX73" fmla="*/ 1566081 w 5517108"/>
              <a:gd name="connsiteY73" fmla="*/ 1323832 h 2521423"/>
              <a:gd name="connsiteX74" fmla="*/ 1566081 w 5517108"/>
              <a:gd name="connsiteY74" fmla="*/ 1473958 h 2521423"/>
              <a:gd name="connsiteX75" fmla="*/ 1572905 w 5517108"/>
              <a:gd name="connsiteY75" fmla="*/ 1473958 h 2521423"/>
              <a:gd name="connsiteX76" fmla="*/ 1572905 w 5517108"/>
              <a:gd name="connsiteY76" fmla="*/ 1508077 h 2521423"/>
              <a:gd name="connsiteX77" fmla="*/ 1624084 w 5517108"/>
              <a:gd name="connsiteY77" fmla="*/ 1508077 h 2521423"/>
              <a:gd name="connsiteX78" fmla="*/ 1624084 w 5517108"/>
              <a:gd name="connsiteY78" fmla="*/ 1538785 h 2521423"/>
              <a:gd name="connsiteX79" fmla="*/ 1634320 w 5517108"/>
              <a:gd name="connsiteY79" fmla="*/ 1538785 h 2521423"/>
              <a:gd name="connsiteX80" fmla="*/ 1634320 w 5517108"/>
              <a:gd name="connsiteY80" fmla="*/ 1559256 h 2521423"/>
              <a:gd name="connsiteX81" fmla="*/ 1733266 w 5517108"/>
              <a:gd name="connsiteY81" fmla="*/ 1559256 h 2521423"/>
              <a:gd name="connsiteX82" fmla="*/ 1733266 w 5517108"/>
              <a:gd name="connsiteY82" fmla="*/ 1579728 h 2521423"/>
              <a:gd name="connsiteX83" fmla="*/ 1801505 w 5517108"/>
              <a:gd name="connsiteY83" fmla="*/ 1579728 h 2521423"/>
              <a:gd name="connsiteX84" fmla="*/ 1801505 w 5517108"/>
              <a:gd name="connsiteY84" fmla="*/ 1600200 h 2521423"/>
              <a:gd name="connsiteX85" fmla="*/ 1811741 w 5517108"/>
              <a:gd name="connsiteY85" fmla="*/ 1600200 h 2521423"/>
              <a:gd name="connsiteX86" fmla="*/ 1811741 w 5517108"/>
              <a:gd name="connsiteY86" fmla="*/ 1644555 h 2521423"/>
              <a:gd name="connsiteX87" fmla="*/ 1818565 w 5517108"/>
              <a:gd name="connsiteY87" fmla="*/ 1644555 h 2521423"/>
              <a:gd name="connsiteX88" fmla="*/ 1818565 w 5517108"/>
              <a:gd name="connsiteY88" fmla="*/ 1787856 h 2521423"/>
              <a:gd name="connsiteX89" fmla="*/ 1839036 w 5517108"/>
              <a:gd name="connsiteY89" fmla="*/ 1787856 h 2521423"/>
              <a:gd name="connsiteX90" fmla="*/ 1839036 w 5517108"/>
              <a:gd name="connsiteY90" fmla="*/ 1815152 h 2521423"/>
              <a:gd name="connsiteX91" fmla="*/ 1879980 w 5517108"/>
              <a:gd name="connsiteY91" fmla="*/ 1815152 h 2521423"/>
              <a:gd name="connsiteX92" fmla="*/ 1879980 w 5517108"/>
              <a:gd name="connsiteY92" fmla="*/ 1825388 h 2521423"/>
              <a:gd name="connsiteX93" fmla="*/ 1900451 w 5517108"/>
              <a:gd name="connsiteY93" fmla="*/ 1825388 h 2521423"/>
              <a:gd name="connsiteX94" fmla="*/ 1900451 w 5517108"/>
              <a:gd name="connsiteY94" fmla="*/ 1859507 h 2521423"/>
              <a:gd name="connsiteX95" fmla="*/ 2047165 w 5517108"/>
              <a:gd name="connsiteY95" fmla="*/ 1859507 h 2521423"/>
              <a:gd name="connsiteX96" fmla="*/ 2057400 w 5517108"/>
              <a:gd name="connsiteY96" fmla="*/ 1869742 h 2521423"/>
              <a:gd name="connsiteX97" fmla="*/ 2057400 w 5517108"/>
              <a:gd name="connsiteY97" fmla="*/ 1876567 h 2521423"/>
              <a:gd name="connsiteX98" fmla="*/ 2057400 w 5517108"/>
              <a:gd name="connsiteY98" fmla="*/ 1978925 h 2521423"/>
              <a:gd name="connsiteX99" fmla="*/ 2081284 w 5517108"/>
              <a:gd name="connsiteY99" fmla="*/ 1978925 h 2521423"/>
              <a:gd name="connsiteX100" fmla="*/ 2081284 w 5517108"/>
              <a:gd name="connsiteY100" fmla="*/ 2013044 h 2521423"/>
              <a:gd name="connsiteX101" fmla="*/ 2094932 w 5517108"/>
              <a:gd name="connsiteY101" fmla="*/ 2013044 h 2521423"/>
              <a:gd name="connsiteX102" fmla="*/ 2094932 w 5517108"/>
              <a:gd name="connsiteY102" fmla="*/ 2098343 h 2521423"/>
              <a:gd name="connsiteX103" fmla="*/ 2453186 w 5517108"/>
              <a:gd name="connsiteY103" fmla="*/ 2098343 h 2521423"/>
              <a:gd name="connsiteX104" fmla="*/ 2453186 w 5517108"/>
              <a:gd name="connsiteY104" fmla="*/ 2139286 h 2521423"/>
              <a:gd name="connsiteX105" fmla="*/ 2463421 w 5517108"/>
              <a:gd name="connsiteY105" fmla="*/ 2139286 h 2521423"/>
              <a:gd name="connsiteX106" fmla="*/ 2463421 w 5517108"/>
              <a:gd name="connsiteY106" fmla="*/ 2187053 h 2521423"/>
              <a:gd name="connsiteX107" fmla="*/ 2470245 w 5517108"/>
              <a:gd name="connsiteY107" fmla="*/ 2187053 h 2521423"/>
              <a:gd name="connsiteX108" fmla="*/ 2470245 w 5517108"/>
              <a:gd name="connsiteY108" fmla="*/ 2224585 h 2521423"/>
              <a:gd name="connsiteX109" fmla="*/ 2507777 w 5517108"/>
              <a:gd name="connsiteY109" fmla="*/ 2224585 h 2521423"/>
              <a:gd name="connsiteX110" fmla="*/ 2507777 w 5517108"/>
              <a:gd name="connsiteY110" fmla="*/ 2241644 h 2521423"/>
              <a:gd name="connsiteX111" fmla="*/ 2582839 w 5517108"/>
              <a:gd name="connsiteY111" fmla="*/ 2241644 h 2521423"/>
              <a:gd name="connsiteX112" fmla="*/ 2582839 w 5517108"/>
              <a:gd name="connsiteY112" fmla="*/ 2268940 h 2521423"/>
              <a:gd name="connsiteX113" fmla="*/ 2620371 w 5517108"/>
              <a:gd name="connsiteY113" fmla="*/ 2268940 h 2521423"/>
              <a:gd name="connsiteX114" fmla="*/ 2640842 w 5517108"/>
              <a:gd name="connsiteY114" fmla="*/ 2289411 h 2521423"/>
              <a:gd name="connsiteX115" fmla="*/ 2797792 w 5517108"/>
              <a:gd name="connsiteY115" fmla="*/ 2289411 h 2521423"/>
              <a:gd name="connsiteX116" fmla="*/ 2797792 w 5517108"/>
              <a:gd name="connsiteY116" fmla="*/ 2344003 h 2521423"/>
              <a:gd name="connsiteX117" fmla="*/ 2818263 w 5517108"/>
              <a:gd name="connsiteY117" fmla="*/ 2344003 h 2521423"/>
              <a:gd name="connsiteX118" fmla="*/ 2835323 w 5517108"/>
              <a:gd name="connsiteY118" fmla="*/ 2361063 h 2521423"/>
              <a:gd name="connsiteX119" fmla="*/ 2845559 w 5517108"/>
              <a:gd name="connsiteY119" fmla="*/ 2361063 h 2521423"/>
              <a:gd name="connsiteX120" fmla="*/ 2866030 w 5517108"/>
              <a:gd name="connsiteY120" fmla="*/ 2381534 h 2521423"/>
              <a:gd name="connsiteX121" fmla="*/ 2913797 w 5517108"/>
              <a:gd name="connsiteY121" fmla="*/ 2391770 h 2521423"/>
              <a:gd name="connsiteX122" fmla="*/ 3210636 w 5517108"/>
              <a:gd name="connsiteY122" fmla="*/ 2391770 h 2521423"/>
              <a:gd name="connsiteX123" fmla="*/ 3210636 w 5517108"/>
              <a:gd name="connsiteY123" fmla="*/ 2415653 h 2521423"/>
              <a:gd name="connsiteX124" fmla="*/ 3227696 w 5517108"/>
              <a:gd name="connsiteY124" fmla="*/ 2432713 h 2521423"/>
              <a:gd name="connsiteX125" fmla="*/ 3237932 w 5517108"/>
              <a:gd name="connsiteY125" fmla="*/ 2442949 h 2521423"/>
              <a:gd name="connsiteX126" fmla="*/ 3722427 w 5517108"/>
              <a:gd name="connsiteY126" fmla="*/ 2442949 h 2521423"/>
              <a:gd name="connsiteX127" fmla="*/ 3722427 w 5517108"/>
              <a:gd name="connsiteY127" fmla="*/ 2483892 h 2521423"/>
              <a:gd name="connsiteX128" fmla="*/ 3978323 w 5517108"/>
              <a:gd name="connsiteY128" fmla="*/ 2483892 h 2521423"/>
              <a:gd name="connsiteX129" fmla="*/ 3978323 w 5517108"/>
              <a:gd name="connsiteY129" fmla="*/ 2521423 h 2521423"/>
              <a:gd name="connsiteX130" fmla="*/ 5517108 w 5517108"/>
              <a:gd name="connsiteY130" fmla="*/ 2521423 h 2521423"/>
              <a:gd name="connsiteX131" fmla="*/ 5517108 w 5517108"/>
              <a:gd name="connsiteY131" fmla="*/ 2518012 h 252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5517108" h="2521423">
                <a:moveTo>
                  <a:pt x="0" y="0"/>
                </a:moveTo>
                <a:lnTo>
                  <a:pt x="150126" y="0"/>
                </a:lnTo>
                <a:lnTo>
                  <a:pt x="150126" y="44355"/>
                </a:lnTo>
                <a:lnTo>
                  <a:pt x="156950" y="44355"/>
                </a:lnTo>
                <a:lnTo>
                  <a:pt x="156950" y="75062"/>
                </a:lnTo>
                <a:lnTo>
                  <a:pt x="167186" y="75062"/>
                </a:lnTo>
                <a:lnTo>
                  <a:pt x="167186" y="150125"/>
                </a:lnTo>
                <a:lnTo>
                  <a:pt x="187657" y="150125"/>
                </a:lnTo>
                <a:lnTo>
                  <a:pt x="187657" y="170597"/>
                </a:lnTo>
                <a:lnTo>
                  <a:pt x="269544" y="170597"/>
                </a:lnTo>
                <a:lnTo>
                  <a:pt x="269544" y="208128"/>
                </a:lnTo>
                <a:lnTo>
                  <a:pt x="283192" y="208128"/>
                </a:lnTo>
                <a:lnTo>
                  <a:pt x="283192" y="245659"/>
                </a:lnTo>
                <a:lnTo>
                  <a:pt x="293427" y="235424"/>
                </a:lnTo>
                <a:lnTo>
                  <a:pt x="293427" y="293426"/>
                </a:lnTo>
                <a:lnTo>
                  <a:pt x="303663" y="293426"/>
                </a:lnTo>
                <a:lnTo>
                  <a:pt x="303663" y="313898"/>
                </a:lnTo>
                <a:lnTo>
                  <a:pt x="375314" y="313898"/>
                </a:lnTo>
                <a:lnTo>
                  <a:pt x="375314" y="330958"/>
                </a:lnTo>
                <a:lnTo>
                  <a:pt x="388962" y="330958"/>
                </a:lnTo>
                <a:lnTo>
                  <a:pt x="388962" y="351429"/>
                </a:lnTo>
                <a:lnTo>
                  <a:pt x="460612" y="351429"/>
                </a:lnTo>
                <a:lnTo>
                  <a:pt x="460612" y="368489"/>
                </a:lnTo>
                <a:lnTo>
                  <a:pt x="522027" y="368489"/>
                </a:lnTo>
                <a:lnTo>
                  <a:pt x="522027" y="388961"/>
                </a:lnTo>
                <a:lnTo>
                  <a:pt x="522027" y="388961"/>
                </a:lnTo>
                <a:lnTo>
                  <a:pt x="522027" y="416256"/>
                </a:lnTo>
                <a:lnTo>
                  <a:pt x="535675" y="416256"/>
                </a:lnTo>
                <a:lnTo>
                  <a:pt x="535675" y="477671"/>
                </a:lnTo>
                <a:lnTo>
                  <a:pt x="556147" y="477671"/>
                </a:lnTo>
                <a:lnTo>
                  <a:pt x="556147" y="504967"/>
                </a:lnTo>
                <a:lnTo>
                  <a:pt x="556147" y="522026"/>
                </a:lnTo>
                <a:lnTo>
                  <a:pt x="583442" y="522026"/>
                </a:lnTo>
                <a:lnTo>
                  <a:pt x="583442" y="522026"/>
                </a:lnTo>
                <a:lnTo>
                  <a:pt x="668741" y="522026"/>
                </a:lnTo>
                <a:lnTo>
                  <a:pt x="668741" y="556146"/>
                </a:lnTo>
                <a:lnTo>
                  <a:pt x="791571" y="556146"/>
                </a:lnTo>
                <a:lnTo>
                  <a:pt x="791571" y="644856"/>
                </a:lnTo>
                <a:lnTo>
                  <a:pt x="801806" y="644856"/>
                </a:lnTo>
                <a:lnTo>
                  <a:pt x="801806" y="689212"/>
                </a:lnTo>
                <a:lnTo>
                  <a:pt x="931460" y="689212"/>
                </a:lnTo>
                <a:lnTo>
                  <a:pt x="931460" y="702859"/>
                </a:lnTo>
                <a:lnTo>
                  <a:pt x="1037230" y="702859"/>
                </a:lnTo>
                <a:lnTo>
                  <a:pt x="1037230" y="736979"/>
                </a:lnTo>
                <a:lnTo>
                  <a:pt x="1050878" y="736979"/>
                </a:lnTo>
                <a:lnTo>
                  <a:pt x="1050878" y="794982"/>
                </a:lnTo>
                <a:lnTo>
                  <a:pt x="1064526" y="794982"/>
                </a:lnTo>
                <a:lnTo>
                  <a:pt x="1064526" y="870044"/>
                </a:lnTo>
                <a:lnTo>
                  <a:pt x="1057702" y="876868"/>
                </a:lnTo>
                <a:lnTo>
                  <a:pt x="1057702" y="938283"/>
                </a:lnTo>
                <a:lnTo>
                  <a:pt x="1071350" y="938283"/>
                </a:lnTo>
                <a:lnTo>
                  <a:pt x="1071350" y="972403"/>
                </a:lnTo>
                <a:lnTo>
                  <a:pt x="1119117" y="972403"/>
                </a:lnTo>
                <a:lnTo>
                  <a:pt x="1119117" y="992874"/>
                </a:lnTo>
                <a:lnTo>
                  <a:pt x="1149824" y="992874"/>
                </a:lnTo>
                <a:lnTo>
                  <a:pt x="1149824" y="1003110"/>
                </a:lnTo>
                <a:lnTo>
                  <a:pt x="1173708" y="1003110"/>
                </a:lnTo>
                <a:lnTo>
                  <a:pt x="1190768" y="1020170"/>
                </a:lnTo>
                <a:lnTo>
                  <a:pt x="1293126" y="1020170"/>
                </a:lnTo>
                <a:lnTo>
                  <a:pt x="1306774" y="1033818"/>
                </a:lnTo>
                <a:lnTo>
                  <a:pt x="1306774" y="1095232"/>
                </a:lnTo>
                <a:lnTo>
                  <a:pt x="1306774" y="1108880"/>
                </a:lnTo>
                <a:lnTo>
                  <a:pt x="1306774" y="1146412"/>
                </a:lnTo>
                <a:lnTo>
                  <a:pt x="1323833" y="1146412"/>
                </a:lnTo>
                <a:lnTo>
                  <a:pt x="1323833" y="1201003"/>
                </a:lnTo>
                <a:lnTo>
                  <a:pt x="1491018" y="1201003"/>
                </a:lnTo>
                <a:lnTo>
                  <a:pt x="1491018" y="1218062"/>
                </a:lnTo>
                <a:lnTo>
                  <a:pt x="1508078" y="1218062"/>
                </a:lnTo>
                <a:lnTo>
                  <a:pt x="1508078" y="1235122"/>
                </a:lnTo>
                <a:lnTo>
                  <a:pt x="1531962" y="1259006"/>
                </a:lnTo>
                <a:lnTo>
                  <a:pt x="1531962" y="1296537"/>
                </a:lnTo>
                <a:lnTo>
                  <a:pt x="1549022" y="1313597"/>
                </a:lnTo>
                <a:lnTo>
                  <a:pt x="1559257" y="1323832"/>
                </a:lnTo>
                <a:lnTo>
                  <a:pt x="1566081" y="1323832"/>
                </a:lnTo>
                <a:lnTo>
                  <a:pt x="1566081" y="1473958"/>
                </a:lnTo>
                <a:lnTo>
                  <a:pt x="1572905" y="1473958"/>
                </a:lnTo>
                <a:lnTo>
                  <a:pt x="1572905" y="1508077"/>
                </a:lnTo>
                <a:lnTo>
                  <a:pt x="1624084" y="1508077"/>
                </a:lnTo>
                <a:lnTo>
                  <a:pt x="1624084" y="1538785"/>
                </a:lnTo>
                <a:lnTo>
                  <a:pt x="1634320" y="1538785"/>
                </a:lnTo>
                <a:lnTo>
                  <a:pt x="1634320" y="1559256"/>
                </a:lnTo>
                <a:lnTo>
                  <a:pt x="1733266" y="1559256"/>
                </a:lnTo>
                <a:lnTo>
                  <a:pt x="1733266" y="1579728"/>
                </a:lnTo>
                <a:lnTo>
                  <a:pt x="1801505" y="1579728"/>
                </a:lnTo>
                <a:lnTo>
                  <a:pt x="1801505" y="1600200"/>
                </a:lnTo>
                <a:lnTo>
                  <a:pt x="1811741" y="1600200"/>
                </a:lnTo>
                <a:lnTo>
                  <a:pt x="1811741" y="1644555"/>
                </a:lnTo>
                <a:lnTo>
                  <a:pt x="1818565" y="1644555"/>
                </a:lnTo>
                <a:lnTo>
                  <a:pt x="1818565" y="1787856"/>
                </a:lnTo>
                <a:lnTo>
                  <a:pt x="1839036" y="1787856"/>
                </a:lnTo>
                <a:lnTo>
                  <a:pt x="1839036" y="1815152"/>
                </a:lnTo>
                <a:lnTo>
                  <a:pt x="1879980" y="1815152"/>
                </a:lnTo>
                <a:lnTo>
                  <a:pt x="1879980" y="1825388"/>
                </a:lnTo>
                <a:lnTo>
                  <a:pt x="1900451" y="1825388"/>
                </a:lnTo>
                <a:lnTo>
                  <a:pt x="1900451" y="1859507"/>
                </a:lnTo>
                <a:lnTo>
                  <a:pt x="2047165" y="1859507"/>
                </a:lnTo>
                <a:lnTo>
                  <a:pt x="2057400" y="1869742"/>
                </a:lnTo>
                <a:lnTo>
                  <a:pt x="2057400" y="1876567"/>
                </a:lnTo>
                <a:lnTo>
                  <a:pt x="2057400" y="1978925"/>
                </a:lnTo>
                <a:lnTo>
                  <a:pt x="2081284" y="1978925"/>
                </a:lnTo>
                <a:lnTo>
                  <a:pt x="2081284" y="2013044"/>
                </a:lnTo>
                <a:lnTo>
                  <a:pt x="2094932" y="2013044"/>
                </a:lnTo>
                <a:lnTo>
                  <a:pt x="2094932" y="2098343"/>
                </a:lnTo>
                <a:lnTo>
                  <a:pt x="2453186" y="2098343"/>
                </a:lnTo>
                <a:lnTo>
                  <a:pt x="2453186" y="2139286"/>
                </a:lnTo>
                <a:lnTo>
                  <a:pt x="2463421" y="2139286"/>
                </a:lnTo>
                <a:lnTo>
                  <a:pt x="2463421" y="2187053"/>
                </a:lnTo>
                <a:lnTo>
                  <a:pt x="2470245" y="2187053"/>
                </a:lnTo>
                <a:lnTo>
                  <a:pt x="2470245" y="2224585"/>
                </a:lnTo>
                <a:lnTo>
                  <a:pt x="2507777" y="2224585"/>
                </a:lnTo>
                <a:lnTo>
                  <a:pt x="2507777" y="2241644"/>
                </a:lnTo>
                <a:lnTo>
                  <a:pt x="2582839" y="2241644"/>
                </a:lnTo>
                <a:lnTo>
                  <a:pt x="2582839" y="2268940"/>
                </a:lnTo>
                <a:lnTo>
                  <a:pt x="2620371" y="2268940"/>
                </a:lnTo>
                <a:lnTo>
                  <a:pt x="2640842" y="2289411"/>
                </a:lnTo>
                <a:lnTo>
                  <a:pt x="2797792" y="2289411"/>
                </a:lnTo>
                <a:lnTo>
                  <a:pt x="2797792" y="2344003"/>
                </a:lnTo>
                <a:lnTo>
                  <a:pt x="2818263" y="2344003"/>
                </a:lnTo>
                <a:lnTo>
                  <a:pt x="2835323" y="2361063"/>
                </a:lnTo>
                <a:lnTo>
                  <a:pt x="2845559" y="2361063"/>
                </a:lnTo>
                <a:lnTo>
                  <a:pt x="2866030" y="2381534"/>
                </a:lnTo>
                <a:cubicBezTo>
                  <a:pt x="2902133" y="2393568"/>
                  <a:pt x="2885948" y="2391770"/>
                  <a:pt x="2913797" y="2391770"/>
                </a:cubicBezTo>
                <a:lnTo>
                  <a:pt x="3210636" y="2391770"/>
                </a:lnTo>
                <a:lnTo>
                  <a:pt x="3210636" y="2415653"/>
                </a:lnTo>
                <a:lnTo>
                  <a:pt x="3227696" y="2432713"/>
                </a:lnTo>
                <a:lnTo>
                  <a:pt x="3237932" y="2442949"/>
                </a:lnTo>
                <a:lnTo>
                  <a:pt x="3722427" y="2442949"/>
                </a:lnTo>
                <a:lnTo>
                  <a:pt x="3722427" y="2483892"/>
                </a:lnTo>
                <a:lnTo>
                  <a:pt x="3978323" y="2483892"/>
                </a:lnTo>
                <a:lnTo>
                  <a:pt x="3978323" y="2521423"/>
                </a:lnTo>
                <a:lnTo>
                  <a:pt x="5517108" y="2521423"/>
                </a:lnTo>
                <a:lnTo>
                  <a:pt x="5517108" y="2518012"/>
                </a:lnTo>
              </a:path>
            </a:pathLst>
          </a:custGeom>
          <a:noFill/>
          <a:ln w="28575" cap="rnd">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p:nvPr>
        </p:nvSpPr>
        <p:spPr>
          <a:xfrm>
            <a:off x="1919852" y="72386"/>
            <a:ext cx="8550003" cy="880882"/>
          </a:xfrm>
        </p:spPr>
        <p:txBody>
          <a:bodyPr>
            <a:noAutofit/>
          </a:bodyPr>
          <a:lstStyle/>
          <a:p>
            <a:pPr algn="ctr">
              <a:lnSpc>
                <a:spcPct val="100000"/>
              </a:lnSpc>
            </a:pPr>
            <a:r>
              <a:rPr lang="de-DE" sz="2800" b="1" dirty="0"/>
              <a:t>LUX-Lung 7</a:t>
            </a:r>
            <a:br>
              <a:rPr lang="de-DE" sz="2800" b="1" dirty="0"/>
            </a:br>
            <a:r>
              <a:rPr lang="en-GB" sz="2800" dirty="0">
                <a:solidFill>
                  <a:srgbClr val="0070C0"/>
                </a:solidFill>
              </a:rPr>
              <a:t>Afatinib</a:t>
            </a:r>
            <a:r>
              <a:rPr lang="de-DE" sz="2800" dirty="0">
                <a:solidFill>
                  <a:srgbClr val="0070C0"/>
                </a:solidFill>
              </a:rPr>
              <a:t> cải thiện rõ rệt PFS so với gefitinib </a:t>
            </a:r>
          </a:p>
        </p:txBody>
      </p:sp>
      <p:sp>
        <p:nvSpPr>
          <p:cNvPr id="7" name="Freeform 6"/>
          <p:cNvSpPr/>
          <p:nvPr/>
        </p:nvSpPr>
        <p:spPr>
          <a:xfrm>
            <a:off x="3613151" y="1389223"/>
            <a:ext cx="5876593" cy="3970350"/>
          </a:xfrm>
          <a:custGeom>
            <a:avLst/>
            <a:gdLst>
              <a:gd name="connsiteX0" fmla="*/ 0 w 5892800"/>
              <a:gd name="connsiteY0" fmla="*/ 0 h 2673350"/>
              <a:gd name="connsiteX1" fmla="*/ 0 w 5892800"/>
              <a:gd name="connsiteY1" fmla="*/ 2673350 h 2673350"/>
              <a:gd name="connsiteX2" fmla="*/ 5892800 w 5892800"/>
              <a:gd name="connsiteY2" fmla="*/ 2673350 h 2673350"/>
            </a:gdLst>
            <a:ahLst/>
            <a:cxnLst>
              <a:cxn ang="0">
                <a:pos x="connsiteX0" y="connsiteY0"/>
              </a:cxn>
              <a:cxn ang="0">
                <a:pos x="connsiteX1" y="connsiteY1"/>
              </a:cxn>
              <a:cxn ang="0">
                <a:pos x="connsiteX2" y="connsiteY2"/>
              </a:cxn>
            </a:cxnLst>
            <a:rect l="l" t="t" r="r" b="b"/>
            <a:pathLst>
              <a:path w="5892800" h="2673350">
                <a:moveTo>
                  <a:pt x="0" y="0"/>
                </a:moveTo>
                <a:lnTo>
                  <a:pt x="0" y="2673350"/>
                </a:lnTo>
                <a:lnTo>
                  <a:pt x="5892800" y="2673350"/>
                </a:lnTo>
              </a:path>
            </a:pathLst>
          </a:custGeom>
          <a:noFill/>
          <a:ln w="1905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TextBox 16"/>
          <p:cNvSpPr txBox="1"/>
          <p:nvPr/>
        </p:nvSpPr>
        <p:spPr>
          <a:xfrm>
            <a:off x="2207360" y="5678519"/>
            <a:ext cx="7705818" cy="533479"/>
          </a:xfrm>
          <a:prstGeom prst="rect">
            <a:avLst/>
          </a:prstGeom>
          <a:noFill/>
        </p:spPr>
        <p:txBody>
          <a:bodyPr wrap="square" rtlCol="0">
            <a:spAutoFit/>
          </a:bodyPr>
          <a:lstStyle/>
          <a:p>
            <a:pPr>
              <a:spcBef>
                <a:spcPts val="100"/>
              </a:spcBef>
            </a:pPr>
            <a:r>
              <a:rPr lang="en-US" sz="900" dirty="0" err="1"/>
              <a:t>Số</a:t>
            </a:r>
            <a:r>
              <a:rPr lang="en-US" sz="900" dirty="0"/>
              <a:t> BN </a:t>
            </a:r>
            <a:r>
              <a:rPr lang="en-US" sz="900" dirty="0" err="1"/>
              <a:t>có</a:t>
            </a:r>
            <a:r>
              <a:rPr lang="en-US" sz="900" dirty="0"/>
              <a:t> </a:t>
            </a:r>
            <a:r>
              <a:rPr lang="en-US" sz="900" dirty="0" err="1"/>
              <a:t>nguy</a:t>
            </a:r>
            <a:r>
              <a:rPr lang="en-US" sz="900" dirty="0"/>
              <a:t> </a:t>
            </a:r>
            <a:r>
              <a:rPr lang="en-US" sz="900" dirty="0" err="1"/>
              <a:t>cơ</a:t>
            </a:r>
            <a:r>
              <a:rPr lang="en-US" sz="900" dirty="0"/>
              <a:t>:</a:t>
            </a:r>
          </a:p>
          <a:p>
            <a:pPr>
              <a:spcBef>
                <a:spcPts val="100"/>
              </a:spcBef>
              <a:tabLst>
                <a:tab pos="1314450" algn="ctr"/>
                <a:tab pos="1774825" algn="ctr"/>
                <a:tab pos="2228850" algn="ctr"/>
                <a:tab pos="2574925" algn="ctr"/>
                <a:tab pos="3027363" algn="ctr"/>
                <a:tab pos="3427413" algn="ctr"/>
                <a:tab pos="3825875" algn="ctr"/>
                <a:tab pos="4287838" algn="ctr"/>
                <a:tab pos="4687888" algn="ctr"/>
                <a:tab pos="5086350" algn="ctr"/>
                <a:tab pos="5540375" algn="ctr"/>
                <a:tab pos="5948363" algn="ctr"/>
                <a:tab pos="6346825" algn="ctr"/>
                <a:tab pos="6746875" algn="ctr"/>
                <a:tab pos="7199313" algn="ctr"/>
              </a:tabLst>
            </a:pPr>
            <a:r>
              <a:rPr lang="en-US" sz="900" dirty="0">
                <a:solidFill>
                  <a:srgbClr val="0070C0"/>
                </a:solidFill>
              </a:rPr>
              <a:t>Afatinib	160	142	112	94	67	47	34	27	21	13	6	3	1	0</a:t>
            </a:r>
            <a:r>
              <a:rPr lang="en-US" sz="900" dirty="0"/>
              <a:t>	0</a:t>
            </a:r>
          </a:p>
          <a:p>
            <a:pPr>
              <a:spcBef>
                <a:spcPts val="100"/>
              </a:spcBef>
              <a:tabLst>
                <a:tab pos="1314450" algn="ctr"/>
                <a:tab pos="1774825" algn="ctr"/>
                <a:tab pos="2228850" algn="ctr"/>
                <a:tab pos="2574925" algn="ctr"/>
                <a:tab pos="3027363" algn="ctr"/>
                <a:tab pos="3427413" algn="ctr"/>
                <a:tab pos="3825875" algn="ctr"/>
                <a:tab pos="4287838" algn="ctr"/>
                <a:tab pos="4687888" algn="ctr"/>
                <a:tab pos="5086350" algn="ctr"/>
                <a:tab pos="5540375" algn="ctr"/>
                <a:tab pos="5948363" algn="ctr"/>
                <a:tab pos="6346825" algn="ctr"/>
                <a:tab pos="6746875" algn="ctr"/>
                <a:tab pos="7199313" algn="ctr"/>
              </a:tabLst>
            </a:pPr>
            <a:r>
              <a:rPr lang="en-US" sz="900" dirty="0"/>
              <a:t>Gefitinib	159	132	106	83	52	22	14	9	7	5	3	3	1	1	0	</a:t>
            </a:r>
          </a:p>
        </p:txBody>
      </p:sp>
      <p:cxnSp>
        <p:nvCxnSpPr>
          <p:cNvPr id="9" name="Straight Connector 8"/>
          <p:cNvCxnSpPr/>
          <p:nvPr/>
        </p:nvCxnSpPr>
        <p:spPr>
          <a:xfrm>
            <a:off x="3550143" y="1383252"/>
            <a:ext cx="54591"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550143" y="2152897"/>
            <a:ext cx="54591"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43872" y="2952162"/>
            <a:ext cx="54591"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543872" y="3774389"/>
            <a:ext cx="54591"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564894" y="4550496"/>
            <a:ext cx="54591"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3550143" y="5332026"/>
            <a:ext cx="54591"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653047" y="5372970"/>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4071578" y="5372971"/>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485560" y="5372972"/>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4899542" y="5372973"/>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5322623" y="5372974"/>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5736607" y="5372975"/>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155138" y="5372976"/>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569120" y="5372977"/>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992200" y="5372978"/>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7401633" y="5372979"/>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7824714" y="5372980"/>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238696" y="5372981"/>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8666326" y="5372982"/>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9075759" y="5372983"/>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9494290" y="5372984"/>
            <a:ext cx="0" cy="45852"/>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275461" y="1306196"/>
            <a:ext cx="245660" cy="153888"/>
          </a:xfrm>
          <a:prstGeom prst="rect">
            <a:avLst/>
          </a:prstGeom>
          <a:noFill/>
        </p:spPr>
        <p:txBody>
          <a:bodyPr wrap="square" lIns="0" tIns="0" rIns="0" bIns="0" rtlCol="0" anchor="b" anchorCtr="0">
            <a:spAutoFit/>
          </a:bodyPr>
          <a:lstStyle/>
          <a:p>
            <a:pPr algn="r"/>
            <a:r>
              <a:rPr lang="en-US" sz="1000" dirty="0"/>
              <a:t>1.0</a:t>
            </a:r>
          </a:p>
        </p:txBody>
      </p:sp>
      <p:sp>
        <p:nvSpPr>
          <p:cNvPr id="45" name="TextBox 44"/>
          <p:cNvSpPr txBox="1"/>
          <p:nvPr/>
        </p:nvSpPr>
        <p:spPr>
          <a:xfrm>
            <a:off x="3275461" y="2075840"/>
            <a:ext cx="245660" cy="153888"/>
          </a:xfrm>
          <a:prstGeom prst="rect">
            <a:avLst/>
          </a:prstGeom>
          <a:noFill/>
        </p:spPr>
        <p:txBody>
          <a:bodyPr wrap="square" lIns="0" tIns="0" rIns="0" bIns="0" rtlCol="0" anchor="b" anchorCtr="0">
            <a:spAutoFit/>
          </a:bodyPr>
          <a:lstStyle/>
          <a:p>
            <a:pPr algn="r"/>
            <a:r>
              <a:rPr lang="en-US" sz="1000" dirty="0"/>
              <a:t>0.8</a:t>
            </a:r>
          </a:p>
        </p:txBody>
      </p:sp>
      <p:sp>
        <p:nvSpPr>
          <p:cNvPr id="46" name="TextBox 45"/>
          <p:cNvSpPr txBox="1"/>
          <p:nvPr/>
        </p:nvSpPr>
        <p:spPr>
          <a:xfrm>
            <a:off x="3269190" y="2870556"/>
            <a:ext cx="245660" cy="153888"/>
          </a:xfrm>
          <a:prstGeom prst="rect">
            <a:avLst/>
          </a:prstGeom>
          <a:noFill/>
        </p:spPr>
        <p:txBody>
          <a:bodyPr wrap="square" lIns="0" tIns="0" rIns="0" bIns="0" rtlCol="0" anchor="b" anchorCtr="0">
            <a:spAutoFit/>
          </a:bodyPr>
          <a:lstStyle/>
          <a:p>
            <a:pPr algn="r"/>
            <a:r>
              <a:rPr lang="en-US" sz="1000" dirty="0"/>
              <a:t>0.6</a:t>
            </a:r>
          </a:p>
        </p:txBody>
      </p:sp>
      <p:sp>
        <p:nvSpPr>
          <p:cNvPr id="47" name="TextBox 46"/>
          <p:cNvSpPr txBox="1"/>
          <p:nvPr/>
        </p:nvSpPr>
        <p:spPr>
          <a:xfrm>
            <a:off x="3269190" y="3688234"/>
            <a:ext cx="245660" cy="153888"/>
          </a:xfrm>
          <a:prstGeom prst="rect">
            <a:avLst/>
          </a:prstGeom>
          <a:noFill/>
        </p:spPr>
        <p:txBody>
          <a:bodyPr wrap="square" lIns="0" tIns="0" rIns="0" bIns="0" rtlCol="0" anchor="b" anchorCtr="0">
            <a:spAutoFit/>
          </a:bodyPr>
          <a:lstStyle/>
          <a:p>
            <a:pPr algn="r"/>
            <a:r>
              <a:rPr lang="en-US" sz="1000" dirty="0"/>
              <a:t>0.4</a:t>
            </a:r>
          </a:p>
        </p:txBody>
      </p:sp>
      <p:sp>
        <p:nvSpPr>
          <p:cNvPr id="48" name="TextBox 47"/>
          <p:cNvSpPr txBox="1"/>
          <p:nvPr/>
        </p:nvSpPr>
        <p:spPr>
          <a:xfrm>
            <a:off x="3290212" y="4473439"/>
            <a:ext cx="245660" cy="153888"/>
          </a:xfrm>
          <a:prstGeom prst="rect">
            <a:avLst/>
          </a:prstGeom>
          <a:noFill/>
        </p:spPr>
        <p:txBody>
          <a:bodyPr wrap="square" lIns="0" tIns="0" rIns="0" bIns="0" rtlCol="0" anchor="b" anchorCtr="0">
            <a:spAutoFit/>
          </a:bodyPr>
          <a:lstStyle/>
          <a:p>
            <a:pPr algn="r"/>
            <a:r>
              <a:rPr lang="en-US" sz="1000" dirty="0"/>
              <a:t>0.2</a:t>
            </a:r>
          </a:p>
        </p:txBody>
      </p:sp>
      <p:sp>
        <p:nvSpPr>
          <p:cNvPr id="49" name="TextBox 48"/>
          <p:cNvSpPr txBox="1"/>
          <p:nvPr/>
        </p:nvSpPr>
        <p:spPr>
          <a:xfrm>
            <a:off x="3290212" y="5264934"/>
            <a:ext cx="245660" cy="153888"/>
          </a:xfrm>
          <a:prstGeom prst="rect">
            <a:avLst/>
          </a:prstGeom>
          <a:noFill/>
        </p:spPr>
        <p:txBody>
          <a:bodyPr wrap="square" lIns="0" tIns="0" rIns="0" bIns="0" rtlCol="0" anchor="b" anchorCtr="0">
            <a:spAutoFit/>
          </a:bodyPr>
          <a:lstStyle/>
          <a:p>
            <a:pPr algn="r"/>
            <a:r>
              <a:rPr lang="en-US" sz="1000" dirty="0"/>
              <a:t>0</a:t>
            </a:r>
          </a:p>
        </p:txBody>
      </p:sp>
      <p:sp>
        <p:nvSpPr>
          <p:cNvPr id="50" name="TextBox 49"/>
          <p:cNvSpPr txBox="1"/>
          <p:nvPr/>
        </p:nvSpPr>
        <p:spPr>
          <a:xfrm>
            <a:off x="3535872" y="5450587"/>
            <a:ext cx="245660" cy="153888"/>
          </a:xfrm>
          <a:prstGeom prst="rect">
            <a:avLst/>
          </a:prstGeom>
          <a:noFill/>
        </p:spPr>
        <p:txBody>
          <a:bodyPr wrap="square" lIns="0" tIns="0" rIns="0" bIns="0" rtlCol="0" anchor="b" anchorCtr="0">
            <a:spAutoFit/>
          </a:bodyPr>
          <a:lstStyle/>
          <a:p>
            <a:pPr algn="ctr"/>
            <a:r>
              <a:rPr lang="en-US" sz="1000" dirty="0"/>
              <a:t>0</a:t>
            </a:r>
          </a:p>
        </p:txBody>
      </p:sp>
      <p:sp>
        <p:nvSpPr>
          <p:cNvPr id="51" name="TextBox 50"/>
          <p:cNvSpPr txBox="1"/>
          <p:nvPr/>
        </p:nvSpPr>
        <p:spPr>
          <a:xfrm>
            <a:off x="4811863" y="5618724"/>
            <a:ext cx="3562065" cy="184666"/>
          </a:xfrm>
          <a:prstGeom prst="rect">
            <a:avLst/>
          </a:prstGeom>
          <a:noFill/>
        </p:spPr>
        <p:txBody>
          <a:bodyPr wrap="square" lIns="0" tIns="0" rIns="0" bIns="0" rtlCol="0" anchor="b" anchorCtr="0">
            <a:spAutoFit/>
          </a:bodyPr>
          <a:lstStyle/>
          <a:p>
            <a:pPr algn="ctr"/>
            <a:r>
              <a:rPr lang="en-US" sz="1200" dirty="0" err="1"/>
              <a:t>Thời</a:t>
            </a:r>
            <a:r>
              <a:rPr lang="en-US" sz="1200" dirty="0"/>
              <a:t> </a:t>
            </a:r>
            <a:r>
              <a:rPr lang="en-US" sz="1200" dirty="0" err="1"/>
              <a:t>gian</a:t>
            </a:r>
            <a:r>
              <a:rPr lang="en-US" sz="1200" dirty="0"/>
              <a:t> </a:t>
            </a:r>
            <a:r>
              <a:rPr lang="en-US" sz="1200" dirty="0" err="1"/>
              <a:t>sống</a:t>
            </a:r>
            <a:r>
              <a:rPr lang="en-US" sz="1200" dirty="0"/>
              <a:t> </a:t>
            </a:r>
            <a:r>
              <a:rPr lang="en-US" sz="1200" dirty="0" err="1"/>
              <a:t>còn</a:t>
            </a:r>
            <a:r>
              <a:rPr lang="en-US" sz="1200" dirty="0"/>
              <a:t> </a:t>
            </a:r>
            <a:r>
              <a:rPr lang="en-US" sz="1200" dirty="0" err="1"/>
              <a:t>không</a:t>
            </a:r>
            <a:r>
              <a:rPr lang="en-US" sz="1200" dirty="0"/>
              <a:t> </a:t>
            </a:r>
            <a:r>
              <a:rPr lang="en-US" sz="1200" dirty="0" err="1"/>
              <a:t>tiến</a:t>
            </a:r>
            <a:r>
              <a:rPr lang="en-US" sz="1200" dirty="0"/>
              <a:t> </a:t>
            </a:r>
            <a:r>
              <a:rPr lang="en-US" sz="1200" dirty="0" err="1"/>
              <a:t>triển</a:t>
            </a:r>
            <a:r>
              <a:rPr lang="en-US" sz="1200" dirty="0"/>
              <a:t> (</a:t>
            </a:r>
            <a:r>
              <a:rPr lang="en-US" sz="1200" dirty="0" err="1"/>
              <a:t>tháng</a:t>
            </a:r>
            <a:r>
              <a:rPr lang="en-US" sz="1200" dirty="0"/>
              <a:t>)</a:t>
            </a:r>
          </a:p>
        </p:txBody>
      </p:sp>
      <p:sp>
        <p:nvSpPr>
          <p:cNvPr id="54" name="TextBox 53"/>
          <p:cNvSpPr txBox="1"/>
          <p:nvPr/>
        </p:nvSpPr>
        <p:spPr>
          <a:xfrm rot="16200000">
            <a:off x="2147874" y="3263530"/>
            <a:ext cx="1947080" cy="184666"/>
          </a:xfrm>
          <a:prstGeom prst="rect">
            <a:avLst/>
          </a:prstGeom>
          <a:noFill/>
        </p:spPr>
        <p:txBody>
          <a:bodyPr wrap="square" lIns="0" tIns="0" rIns="0" bIns="0" rtlCol="0" anchor="b" anchorCtr="0">
            <a:spAutoFit/>
          </a:bodyPr>
          <a:lstStyle/>
          <a:p>
            <a:pPr algn="ctr"/>
            <a:r>
              <a:rPr lang="en-US" sz="1200" dirty="0" err="1"/>
              <a:t>Khả</a:t>
            </a:r>
            <a:r>
              <a:rPr lang="en-US" sz="1200" dirty="0"/>
              <a:t> </a:t>
            </a:r>
            <a:r>
              <a:rPr lang="en-US" sz="1200" dirty="0" err="1"/>
              <a:t>năng</a:t>
            </a:r>
            <a:r>
              <a:rPr lang="en-US" sz="1200" dirty="0"/>
              <a:t> PFS </a:t>
            </a:r>
            <a:r>
              <a:rPr lang="en-US" sz="1200" dirty="0" err="1"/>
              <a:t>ước</a:t>
            </a:r>
            <a:r>
              <a:rPr lang="en-US" sz="1200" dirty="0"/>
              <a:t> </a:t>
            </a:r>
            <a:r>
              <a:rPr lang="en-US" sz="1200" dirty="0" err="1"/>
              <a:t>đoán</a:t>
            </a:r>
            <a:endParaRPr lang="en-US" sz="1200" dirty="0"/>
          </a:p>
        </p:txBody>
      </p:sp>
      <p:sp>
        <p:nvSpPr>
          <p:cNvPr id="247" name="Round Same Side Corner Rectangle 246"/>
          <p:cNvSpPr/>
          <p:nvPr/>
        </p:nvSpPr>
        <p:spPr>
          <a:xfrm rot="10800000">
            <a:off x="6569118" y="1608757"/>
            <a:ext cx="3228192" cy="797794"/>
          </a:xfrm>
          <a:prstGeom prst="round2SameRect">
            <a:avLst>
              <a:gd name="adj1" fmla="val 4940"/>
              <a:gd name="adj2" fmla="val 0"/>
            </a:avLst>
          </a:prstGeom>
          <a:no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prstClr val="white"/>
              </a:solidFill>
            </a:endParaRPr>
          </a:p>
        </p:txBody>
      </p:sp>
      <p:grpSp>
        <p:nvGrpSpPr>
          <p:cNvPr id="20" name="Group 19"/>
          <p:cNvGrpSpPr/>
          <p:nvPr/>
        </p:nvGrpSpPr>
        <p:grpSpPr>
          <a:xfrm>
            <a:off x="3737909" y="1534979"/>
            <a:ext cx="5413615" cy="3634928"/>
            <a:chOff x="2220035" y="1437567"/>
            <a:chExt cx="5413615" cy="2447501"/>
          </a:xfrm>
        </p:grpSpPr>
        <p:grpSp>
          <p:nvGrpSpPr>
            <p:cNvPr id="13" name="Group 12"/>
            <p:cNvGrpSpPr/>
            <p:nvPr/>
          </p:nvGrpSpPr>
          <p:grpSpPr>
            <a:xfrm>
              <a:off x="2652214" y="1728718"/>
              <a:ext cx="54591" cy="54591"/>
              <a:chOff x="2447498" y="1988025"/>
              <a:chExt cx="54591" cy="54591"/>
            </a:xfrm>
          </p:grpSpPr>
          <p:cxnSp>
            <p:nvCxnSpPr>
              <p:cNvPr id="55" name="Straight Connector 5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2220035" y="1437567"/>
              <a:ext cx="54591" cy="54591"/>
              <a:chOff x="2447498" y="1988025"/>
              <a:chExt cx="54591" cy="54591"/>
            </a:xfrm>
          </p:grpSpPr>
          <p:cxnSp>
            <p:nvCxnSpPr>
              <p:cNvPr id="61" name="Straight Connector 6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2320119" y="1473961"/>
              <a:ext cx="54591" cy="54591"/>
              <a:chOff x="2447498" y="1988025"/>
              <a:chExt cx="54591" cy="54591"/>
            </a:xfrm>
          </p:grpSpPr>
          <p:cxnSp>
            <p:nvCxnSpPr>
              <p:cNvPr id="64" name="Straight Connector 6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2333767" y="1501256"/>
              <a:ext cx="54591" cy="54591"/>
              <a:chOff x="2447498" y="1988025"/>
              <a:chExt cx="54591" cy="54591"/>
            </a:xfrm>
          </p:grpSpPr>
          <p:cxnSp>
            <p:nvCxnSpPr>
              <p:cNvPr id="67" name="Straight Connector 6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 name="Group 68"/>
            <p:cNvGrpSpPr/>
            <p:nvPr/>
          </p:nvGrpSpPr>
          <p:grpSpPr>
            <a:xfrm>
              <a:off x="2324668" y="1514904"/>
              <a:ext cx="54591" cy="54591"/>
              <a:chOff x="2447498" y="1988025"/>
              <a:chExt cx="54591" cy="54591"/>
            </a:xfrm>
          </p:grpSpPr>
          <p:cxnSp>
            <p:nvCxnSpPr>
              <p:cNvPr id="70" name="Straight Connector 6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2361062" y="1551298"/>
              <a:ext cx="54591" cy="54591"/>
              <a:chOff x="2447498" y="1988025"/>
              <a:chExt cx="54591" cy="54591"/>
            </a:xfrm>
          </p:grpSpPr>
          <p:cxnSp>
            <p:nvCxnSpPr>
              <p:cNvPr id="73" name="Straight Connector 7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 name="Group 74"/>
            <p:cNvGrpSpPr/>
            <p:nvPr/>
          </p:nvGrpSpPr>
          <p:grpSpPr>
            <a:xfrm>
              <a:off x="2361062" y="1619537"/>
              <a:ext cx="54591" cy="54591"/>
              <a:chOff x="2447498" y="1988025"/>
              <a:chExt cx="54591" cy="54591"/>
            </a:xfrm>
          </p:grpSpPr>
          <p:cxnSp>
            <p:nvCxnSpPr>
              <p:cNvPr id="76" name="Straight Connector 7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8" name="Group 77"/>
            <p:cNvGrpSpPr/>
            <p:nvPr/>
          </p:nvGrpSpPr>
          <p:grpSpPr>
            <a:xfrm>
              <a:off x="2602172" y="1587692"/>
              <a:ext cx="54591" cy="54591"/>
              <a:chOff x="2447498" y="1988025"/>
              <a:chExt cx="54591" cy="54591"/>
            </a:xfrm>
          </p:grpSpPr>
          <p:cxnSp>
            <p:nvCxnSpPr>
              <p:cNvPr id="79" name="Straight Connector 7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2615820" y="1833352"/>
              <a:ext cx="54591" cy="54591"/>
              <a:chOff x="2447498" y="1988025"/>
              <a:chExt cx="54591" cy="54591"/>
            </a:xfrm>
          </p:grpSpPr>
          <p:cxnSp>
            <p:nvCxnSpPr>
              <p:cNvPr id="82" name="Straight Connector 8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a:off x="2611271" y="1815155"/>
              <a:ext cx="54591" cy="54591"/>
              <a:chOff x="2447498" y="1988025"/>
              <a:chExt cx="54591" cy="54591"/>
            </a:xfrm>
          </p:grpSpPr>
          <p:cxnSp>
            <p:nvCxnSpPr>
              <p:cNvPr id="85" name="Straight Connector 8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 name="Group 86"/>
            <p:cNvGrpSpPr/>
            <p:nvPr/>
          </p:nvGrpSpPr>
          <p:grpSpPr>
            <a:xfrm>
              <a:off x="2866029" y="1833352"/>
              <a:ext cx="54591" cy="54591"/>
              <a:chOff x="2447498" y="1988025"/>
              <a:chExt cx="54591" cy="54591"/>
            </a:xfrm>
          </p:grpSpPr>
          <p:cxnSp>
            <p:nvCxnSpPr>
              <p:cNvPr id="88" name="Straight Connector 8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 name="Group 89"/>
            <p:cNvGrpSpPr/>
            <p:nvPr/>
          </p:nvGrpSpPr>
          <p:grpSpPr>
            <a:xfrm>
              <a:off x="2838734" y="1869746"/>
              <a:ext cx="54591" cy="54591"/>
              <a:chOff x="2447498" y="1988025"/>
              <a:chExt cx="54591" cy="54591"/>
            </a:xfrm>
          </p:grpSpPr>
          <p:cxnSp>
            <p:nvCxnSpPr>
              <p:cNvPr id="91" name="Straight Connector 9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oup 92"/>
            <p:cNvGrpSpPr/>
            <p:nvPr/>
          </p:nvGrpSpPr>
          <p:grpSpPr>
            <a:xfrm>
              <a:off x="2861480" y="1997125"/>
              <a:ext cx="54591" cy="54591"/>
              <a:chOff x="2447498" y="1988025"/>
              <a:chExt cx="54591" cy="54591"/>
            </a:xfrm>
          </p:grpSpPr>
          <p:cxnSp>
            <p:nvCxnSpPr>
              <p:cNvPr id="94" name="Straight Connector 9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 name="Group 95"/>
            <p:cNvGrpSpPr/>
            <p:nvPr/>
          </p:nvGrpSpPr>
          <p:grpSpPr>
            <a:xfrm>
              <a:off x="2870579" y="1887943"/>
              <a:ext cx="54591" cy="54591"/>
              <a:chOff x="2447498" y="1988025"/>
              <a:chExt cx="54591" cy="54591"/>
            </a:xfrm>
          </p:grpSpPr>
          <p:cxnSp>
            <p:nvCxnSpPr>
              <p:cNvPr id="97" name="Straight Connector 9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9" name="Group 98"/>
            <p:cNvGrpSpPr/>
            <p:nvPr/>
          </p:nvGrpSpPr>
          <p:grpSpPr>
            <a:xfrm>
              <a:off x="2879678" y="1942534"/>
              <a:ext cx="54591" cy="54591"/>
              <a:chOff x="2447498" y="1988025"/>
              <a:chExt cx="54591" cy="54591"/>
            </a:xfrm>
          </p:grpSpPr>
          <p:cxnSp>
            <p:nvCxnSpPr>
              <p:cNvPr id="100" name="Straight Connector 9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2970662" y="1956181"/>
              <a:ext cx="54591" cy="54591"/>
              <a:chOff x="2447498" y="1988025"/>
              <a:chExt cx="54591" cy="54591"/>
            </a:xfrm>
          </p:grpSpPr>
          <p:cxnSp>
            <p:nvCxnSpPr>
              <p:cNvPr id="103" name="Straight Connector 10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098041" y="1974378"/>
              <a:ext cx="54591" cy="54591"/>
              <a:chOff x="2447498" y="1988025"/>
              <a:chExt cx="54591" cy="54591"/>
            </a:xfrm>
          </p:grpSpPr>
          <p:cxnSp>
            <p:nvCxnSpPr>
              <p:cNvPr id="106" name="Straight Connector 10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oup 107"/>
            <p:cNvGrpSpPr/>
            <p:nvPr/>
          </p:nvGrpSpPr>
          <p:grpSpPr>
            <a:xfrm>
              <a:off x="3098041" y="2051716"/>
              <a:ext cx="54591" cy="54591"/>
              <a:chOff x="2447498" y="1988025"/>
              <a:chExt cx="54591" cy="54591"/>
            </a:xfrm>
          </p:grpSpPr>
          <p:cxnSp>
            <p:nvCxnSpPr>
              <p:cNvPr id="109" name="Straight Connector 10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1" name="Group 110"/>
            <p:cNvGrpSpPr/>
            <p:nvPr/>
          </p:nvGrpSpPr>
          <p:grpSpPr>
            <a:xfrm>
              <a:off x="3107139" y="2106307"/>
              <a:ext cx="54591" cy="54591"/>
              <a:chOff x="2447498" y="1988025"/>
              <a:chExt cx="54591" cy="54591"/>
            </a:xfrm>
          </p:grpSpPr>
          <p:cxnSp>
            <p:nvCxnSpPr>
              <p:cNvPr id="112" name="Straight Connector 11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 113"/>
            <p:cNvGrpSpPr/>
            <p:nvPr/>
          </p:nvGrpSpPr>
          <p:grpSpPr>
            <a:xfrm>
              <a:off x="3125336" y="2174545"/>
              <a:ext cx="54591" cy="54591"/>
              <a:chOff x="2447498" y="1988025"/>
              <a:chExt cx="54591" cy="54591"/>
            </a:xfrm>
          </p:grpSpPr>
          <p:cxnSp>
            <p:nvCxnSpPr>
              <p:cNvPr id="115" name="Straight Connector 11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7" name="Group 116"/>
            <p:cNvGrpSpPr/>
            <p:nvPr/>
          </p:nvGrpSpPr>
          <p:grpSpPr>
            <a:xfrm>
              <a:off x="3129885" y="2201841"/>
              <a:ext cx="54591" cy="54591"/>
              <a:chOff x="2447498" y="1988025"/>
              <a:chExt cx="54591" cy="54591"/>
            </a:xfrm>
          </p:grpSpPr>
          <p:cxnSp>
            <p:nvCxnSpPr>
              <p:cNvPr id="118" name="Straight Connector 11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0" name="Group 119"/>
            <p:cNvGrpSpPr/>
            <p:nvPr/>
          </p:nvGrpSpPr>
          <p:grpSpPr>
            <a:xfrm>
              <a:off x="3129885" y="2247333"/>
              <a:ext cx="54591" cy="54591"/>
              <a:chOff x="2447498" y="1988025"/>
              <a:chExt cx="54591" cy="54591"/>
            </a:xfrm>
          </p:grpSpPr>
          <p:cxnSp>
            <p:nvCxnSpPr>
              <p:cNvPr id="121" name="Straight Connector 12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3" name="Group 122"/>
            <p:cNvGrpSpPr/>
            <p:nvPr/>
          </p:nvGrpSpPr>
          <p:grpSpPr>
            <a:xfrm>
              <a:off x="3148082" y="2279178"/>
              <a:ext cx="54591" cy="54591"/>
              <a:chOff x="2447498" y="1988025"/>
              <a:chExt cx="54591" cy="54591"/>
            </a:xfrm>
          </p:grpSpPr>
          <p:cxnSp>
            <p:nvCxnSpPr>
              <p:cNvPr id="124" name="Straight Connector 12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a:off x="3375546" y="2497542"/>
              <a:ext cx="54591" cy="54591"/>
              <a:chOff x="2447498" y="1988025"/>
              <a:chExt cx="54591" cy="54591"/>
            </a:xfrm>
          </p:grpSpPr>
          <p:cxnSp>
            <p:nvCxnSpPr>
              <p:cNvPr id="127" name="Straight Connector 12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9" name="Group 128"/>
            <p:cNvGrpSpPr/>
            <p:nvPr/>
          </p:nvGrpSpPr>
          <p:grpSpPr>
            <a:xfrm>
              <a:off x="3389194" y="2515739"/>
              <a:ext cx="54591" cy="54591"/>
              <a:chOff x="2447498" y="1988025"/>
              <a:chExt cx="54591" cy="54591"/>
            </a:xfrm>
          </p:grpSpPr>
          <p:cxnSp>
            <p:nvCxnSpPr>
              <p:cNvPr id="130" name="Straight Connector 12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2" name="Group 131"/>
            <p:cNvGrpSpPr/>
            <p:nvPr/>
          </p:nvGrpSpPr>
          <p:grpSpPr>
            <a:xfrm>
              <a:off x="3625756" y="2652218"/>
              <a:ext cx="54591" cy="54591"/>
              <a:chOff x="2447498" y="1988025"/>
              <a:chExt cx="54591" cy="54591"/>
            </a:xfrm>
          </p:grpSpPr>
          <p:cxnSp>
            <p:nvCxnSpPr>
              <p:cNvPr id="133" name="Straight Connector 13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5" name="Group 134"/>
            <p:cNvGrpSpPr/>
            <p:nvPr/>
          </p:nvGrpSpPr>
          <p:grpSpPr>
            <a:xfrm>
              <a:off x="3766782" y="2702260"/>
              <a:ext cx="54591" cy="54591"/>
              <a:chOff x="2447498" y="1988025"/>
              <a:chExt cx="54591" cy="54591"/>
            </a:xfrm>
          </p:grpSpPr>
          <p:cxnSp>
            <p:nvCxnSpPr>
              <p:cNvPr id="136" name="Straight Connector 13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8" name="Group 137"/>
            <p:cNvGrpSpPr/>
            <p:nvPr/>
          </p:nvGrpSpPr>
          <p:grpSpPr>
            <a:xfrm>
              <a:off x="3862316" y="2756852"/>
              <a:ext cx="54591" cy="54591"/>
              <a:chOff x="2447498" y="1988025"/>
              <a:chExt cx="54591" cy="54591"/>
            </a:xfrm>
          </p:grpSpPr>
          <p:cxnSp>
            <p:nvCxnSpPr>
              <p:cNvPr id="139" name="Straight Connector 13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3885063" y="2802344"/>
              <a:ext cx="54591" cy="54591"/>
              <a:chOff x="2447498" y="1988025"/>
              <a:chExt cx="54591" cy="54591"/>
            </a:xfrm>
          </p:grpSpPr>
          <p:cxnSp>
            <p:nvCxnSpPr>
              <p:cNvPr id="142" name="Straight Connector 14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4" name="Group 143"/>
            <p:cNvGrpSpPr/>
            <p:nvPr/>
          </p:nvGrpSpPr>
          <p:grpSpPr>
            <a:xfrm>
              <a:off x="4139821" y="2952470"/>
              <a:ext cx="54591" cy="54591"/>
              <a:chOff x="2447498" y="1988025"/>
              <a:chExt cx="54591" cy="54591"/>
            </a:xfrm>
          </p:grpSpPr>
          <p:cxnSp>
            <p:nvCxnSpPr>
              <p:cNvPr id="145" name="Straight Connector 14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p:cNvGrpSpPr/>
            <p:nvPr/>
          </p:nvGrpSpPr>
          <p:grpSpPr>
            <a:xfrm>
              <a:off x="4117075" y="3234524"/>
              <a:ext cx="54591" cy="54591"/>
              <a:chOff x="2447498" y="1988025"/>
              <a:chExt cx="54591" cy="54591"/>
            </a:xfrm>
          </p:grpSpPr>
          <p:cxnSp>
            <p:nvCxnSpPr>
              <p:cNvPr id="148" name="Straight Connector 14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0" name="Group 149"/>
            <p:cNvGrpSpPr/>
            <p:nvPr/>
          </p:nvGrpSpPr>
          <p:grpSpPr>
            <a:xfrm>
              <a:off x="3880514" y="3052554"/>
              <a:ext cx="54591" cy="54591"/>
              <a:chOff x="2447498" y="1988025"/>
              <a:chExt cx="54591" cy="54591"/>
            </a:xfrm>
          </p:grpSpPr>
          <p:cxnSp>
            <p:nvCxnSpPr>
              <p:cNvPr id="151" name="Straight Connector 15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p:cNvGrpSpPr/>
            <p:nvPr/>
          </p:nvGrpSpPr>
          <p:grpSpPr>
            <a:xfrm>
              <a:off x="3880514" y="3070752"/>
              <a:ext cx="54591" cy="54591"/>
              <a:chOff x="2447498" y="1988025"/>
              <a:chExt cx="54591" cy="54591"/>
            </a:xfrm>
          </p:grpSpPr>
          <p:cxnSp>
            <p:nvCxnSpPr>
              <p:cNvPr id="154" name="Straight Connector 15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 name="Group 155"/>
            <p:cNvGrpSpPr/>
            <p:nvPr/>
          </p:nvGrpSpPr>
          <p:grpSpPr>
            <a:xfrm>
              <a:off x="4535607" y="3229975"/>
              <a:ext cx="54591" cy="54591"/>
              <a:chOff x="2447498" y="1988025"/>
              <a:chExt cx="54591" cy="54591"/>
            </a:xfrm>
          </p:grpSpPr>
          <p:cxnSp>
            <p:nvCxnSpPr>
              <p:cNvPr id="157" name="Straight Connector 15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9" name="Group 158"/>
            <p:cNvGrpSpPr/>
            <p:nvPr/>
          </p:nvGrpSpPr>
          <p:grpSpPr>
            <a:xfrm>
              <a:off x="4508312" y="3075301"/>
              <a:ext cx="54591" cy="54591"/>
              <a:chOff x="2447498" y="1988025"/>
              <a:chExt cx="54591" cy="54591"/>
            </a:xfrm>
          </p:grpSpPr>
          <p:cxnSp>
            <p:nvCxnSpPr>
              <p:cNvPr id="160" name="Straight Connector 15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oup 161"/>
            <p:cNvGrpSpPr/>
            <p:nvPr/>
          </p:nvGrpSpPr>
          <p:grpSpPr>
            <a:xfrm>
              <a:off x="4449171" y="3411945"/>
              <a:ext cx="54591" cy="54591"/>
              <a:chOff x="2447498" y="1988025"/>
              <a:chExt cx="54591" cy="54591"/>
            </a:xfrm>
          </p:grpSpPr>
          <p:cxnSp>
            <p:nvCxnSpPr>
              <p:cNvPr id="163" name="Straight Connector 16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p:cNvGrpSpPr/>
            <p:nvPr/>
          </p:nvGrpSpPr>
          <p:grpSpPr>
            <a:xfrm>
              <a:off x="4471918" y="3048005"/>
              <a:ext cx="54591" cy="54591"/>
              <a:chOff x="2447498" y="1988025"/>
              <a:chExt cx="54591" cy="54591"/>
            </a:xfrm>
          </p:grpSpPr>
          <p:cxnSp>
            <p:nvCxnSpPr>
              <p:cNvPr id="172" name="Straight Connector 17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 name="Group 173"/>
            <p:cNvGrpSpPr/>
            <p:nvPr/>
          </p:nvGrpSpPr>
          <p:grpSpPr>
            <a:xfrm>
              <a:off x="4148921" y="3411946"/>
              <a:ext cx="54591" cy="54591"/>
              <a:chOff x="2447498" y="1988025"/>
              <a:chExt cx="54591" cy="54591"/>
            </a:xfrm>
          </p:grpSpPr>
          <p:cxnSp>
            <p:nvCxnSpPr>
              <p:cNvPr id="175" name="Straight Connector 17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7" name="Group 176"/>
            <p:cNvGrpSpPr/>
            <p:nvPr/>
          </p:nvGrpSpPr>
          <p:grpSpPr>
            <a:xfrm>
              <a:off x="4194413" y="3411946"/>
              <a:ext cx="54591" cy="54591"/>
              <a:chOff x="2447498" y="1988025"/>
              <a:chExt cx="54591" cy="54591"/>
            </a:xfrm>
          </p:grpSpPr>
          <p:cxnSp>
            <p:nvCxnSpPr>
              <p:cNvPr id="178" name="Straight Connector 17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0" name="Group 179"/>
            <p:cNvGrpSpPr/>
            <p:nvPr/>
          </p:nvGrpSpPr>
          <p:grpSpPr>
            <a:xfrm>
              <a:off x="4226258" y="3411946"/>
              <a:ext cx="54591" cy="54591"/>
              <a:chOff x="2447498" y="1988025"/>
              <a:chExt cx="54591" cy="54591"/>
            </a:xfrm>
          </p:grpSpPr>
          <p:cxnSp>
            <p:nvCxnSpPr>
              <p:cNvPr id="181" name="Straight Connector 18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182"/>
            <p:cNvGrpSpPr/>
            <p:nvPr/>
          </p:nvGrpSpPr>
          <p:grpSpPr>
            <a:xfrm>
              <a:off x="5686568" y="3757689"/>
              <a:ext cx="54591" cy="54591"/>
              <a:chOff x="2447498" y="1988025"/>
              <a:chExt cx="54591" cy="54591"/>
            </a:xfrm>
          </p:grpSpPr>
          <p:cxnSp>
            <p:nvCxnSpPr>
              <p:cNvPr id="184" name="Straight Connector 18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5895834" y="3789534"/>
              <a:ext cx="54591" cy="54591"/>
              <a:chOff x="2447498" y="1988025"/>
              <a:chExt cx="54591" cy="54591"/>
            </a:xfrm>
          </p:grpSpPr>
          <p:cxnSp>
            <p:nvCxnSpPr>
              <p:cNvPr id="187" name="Straight Connector 18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p:cNvGrpSpPr/>
            <p:nvPr/>
          </p:nvGrpSpPr>
          <p:grpSpPr>
            <a:xfrm>
              <a:off x="7579059" y="3830477"/>
              <a:ext cx="54591" cy="54591"/>
              <a:chOff x="2447498" y="1988025"/>
              <a:chExt cx="54591" cy="54591"/>
            </a:xfrm>
          </p:grpSpPr>
          <p:cxnSp>
            <p:nvCxnSpPr>
              <p:cNvPr id="196" name="Straight Connector 195"/>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rot="5400000">
                <a:off x="2447499"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8" name="Group 197"/>
            <p:cNvGrpSpPr/>
            <p:nvPr/>
          </p:nvGrpSpPr>
          <p:grpSpPr>
            <a:xfrm>
              <a:off x="7206020" y="3744042"/>
              <a:ext cx="54591" cy="54591"/>
              <a:chOff x="2447498" y="1988025"/>
              <a:chExt cx="54591" cy="54591"/>
            </a:xfrm>
          </p:grpSpPr>
          <p:cxnSp>
            <p:nvCxnSpPr>
              <p:cNvPr id="199" name="Straight Connector 198"/>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 name="Group 200"/>
            <p:cNvGrpSpPr/>
            <p:nvPr/>
          </p:nvGrpSpPr>
          <p:grpSpPr>
            <a:xfrm>
              <a:off x="6837530" y="3744042"/>
              <a:ext cx="54591" cy="54591"/>
              <a:chOff x="2447498" y="1988025"/>
              <a:chExt cx="54591" cy="54591"/>
            </a:xfrm>
          </p:grpSpPr>
          <p:cxnSp>
            <p:nvCxnSpPr>
              <p:cNvPr id="202" name="Straight Connector 201"/>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4" name="Group 203"/>
            <p:cNvGrpSpPr/>
            <p:nvPr/>
          </p:nvGrpSpPr>
          <p:grpSpPr>
            <a:xfrm>
              <a:off x="6810234" y="3744042"/>
              <a:ext cx="54591" cy="54591"/>
              <a:chOff x="2447498" y="1988025"/>
              <a:chExt cx="54591" cy="54591"/>
            </a:xfrm>
          </p:grpSpPr>
          <p:cxnSp>
            <p:nvCxnSpPr>
              <p:cNvPr id="205" name="Straight Connector 20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7" name="Group 206"/>
            <p:cNvGrpSpPr/>
            <p:nvPr/>
          </p:nvGrpSpPr>
          <p:grpSpPr>
            <a:xfrm>
              <a:off x="6628264" y="3675803"/>
              <a:ext cx="54591" cy="54591"/>
              <a:chOff x="2447498" y="1988025"/>
              <a:chExt cx="54591" cy="54591"/>
            </a:xfrm>
          </p:grpSpPr>
          <p:cxnSp>
            <p:nvCxnSpPr>
              <p:cNvPr id="208" name="Straight Connector 20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0" name="Group 209"/>
            <p:cNvGrpSpPr/>
            <p:nvPr/>
          </p:nvGrpSpPr>
          <p:grpSpPr>
            <a:xfrm>
              <a:off x="6428097" y="3675803"/>
              <a:ext cx="54591" cy="54591"/>
              <a:chOff x="2447498" y="1988025"/>
              <a:chExt cx="54591" cy="54591"/>
            </a:xfrm>
          </p:grpSpPr>
          <p:cxnSp>
            <p:nvCxnSpPr>
              <p:cNvPr id="211" name="Straight Connector 21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7" name="Group 216"/>
            <p:cNvGrpSpPr/>
            <p:nvPr/>
          </p:nvGrpSpPr>
          <p:grpSpPr>
            <a:xfrm>
              <a:off x="6100551" y="3675803"/>
              <a:ext cx="54591" cy="54591"/>
              <a:chOff x="2447498" y="1988025"/>
              <a:chExt cx="54591" cy="54591"/>
            </a:xfrm>
          </p:grpSpPr>
          <p:cxnSp>
            <p:nvCxnSpPr>
              <p:cNvPr id="218" name="Straight Connector 21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 name="Group 223"/>
            <p:cNvGrpSpPr/>
            <p:nvPr/>
          </p:nvGrpSpPr>
          <p:grpSpPr>
            <a:xfrm>
              <a:off x="6068706" y="3634860"/>
              <a:ext cx="54591" cy="54591"/>
              <a:chOff x="2447498" y="1988025"/>
              <a:chExt cx="54591" cy="54591"/>
            </a:xfrm>
          </p:grpSpPr>
          <p:cxnSp>
            <p:nvCxnSpPr>
              <p:cNvPr id="225" name="Straight Connector 224"/>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 name="Group 226"/>
            <p:cNvGrpSpPr/>
            <p:nvPr/>
          </p:nvGrpSpPr>
          <p:grpSpPr>
            <a:xfrm>
              <a:off x="5918581" y="3566621"/>
              <a:ext cx="54591" cy="54591"/>
              <a:chOff x="2447498" y="1988025"/>
              <a:chExt cx="54591" cy="54591"/>
            </a:xfrm>
          </p:grpSpPr>
          <p:cxnSp>
            <p:nvCxnSpPr>
              <p:cNvPr id="228" name="Straight Connector 22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0" name="Group 229"/>
            <p:cNvGrpSpPr/>
            <p:nvPr/>
          </p:nvGrpSpPr>
          <p:grpSpPr>
            <a:xfrm>
              <a:off x="5682020" y="3566621"/>
              <a:ext cx="54591" cy="54591"/>
              <a:chOff x="2447498" y="1988025"/>
              <a:chExt cx="54591" cy="54591"/>
            </a:xfrm>
          </p:grpSpPr>
          <p:cxnSp>
            <p:nvCxnSpPr>
              <p:cNvPr id="231" name="Straight Connector 230"/>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3" name="Group 232"/>
            <p:cNvGrpSpPr/>
            <p:nvPr/>
          </p:nvGrpSpPr>
          <p:grpSpPr>
            <a:xfrm>
              <a:off x="5668371" y="3512030"/>
              <a:ext cx="54591" cy="54591"/>
              <a:chOff x="2447498" y="1988025"/>
              <a:chExt cx="54591" cy="54591"/>
            </a:xfrm>
          </p:grpSpPr>
          <p:cxnSp>
            <p:nvCxnSpPr>
              <p:cNvPr id="234" name="Straight Connector 233"/>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6" name="Group 235"/>
            <p:cNvGrpSpPr/>
            <p:nvPr/>
          </p:nvGrpSpPr>
          <p:grpSpPr>
            <a:xfrm>
              <a:off x="5627427" y="3512030"/>
              <a:ext cx="54591" cy="54591"/>
              <a:chOff x="2447498" y="1988025"/>
              <a:chExt cx="54591" cy="54591"/>
            </a:xfrm>
          </p:grpSpPr>
          <p:cxnSp>
            <p:nvCxnSpPr>
              <p:cNvPr id="237" name="Straight Connector 236"/>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9" name="Group 238"/>
            <p:cNvGrpSpPr/>
            <p:nvPr/>
          </p:nvGrpSpPr>
          <p:grpSpPr>
            <a:xfrm>
              <a:off x="5559188" y="3512030"/>
              <a:ext cx="54591" cy="54591"/>
              <a:chOff x="2447498" y="1988025"/>
              <a:chExt cx="54591" cy="54591"/>
            </a:xfrm>
          </p:grpSpPr>
          <p:cxnSp>
            <p:nvCxnSpPr>
              <p:cNvPr id="240" name="Straight Connector 23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2" name="Group 241"/>
            <p:cNvGrpSpPr/>
            <p:nvPr/>
          </p:nvGrpSpPr>
          <p:grpSpPr>
            <a:xfrm>
              <a:off x="5286234" y="3466537"/>
              <a:ext cx="54591" cy="54591"/>
              <a:chOff x="2447498" y="1988025"/>
              <a:chExt cx="54591" cy="54591"/>
            </a:xfrm>
          </p:grpSpPr>
          <p:cxnSp>
            <p:nvCxnSpPr>
              <p:cNvPr id="243" name="Straight Connector 24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7" name="Group 56"/>
          <p:cNvGrpSpPr/>
          <p:nvPr/>
        </p:nvGrpSpPr>
        <p:grpSpPr>
          <a:xfrm>
            <a:off x="3621207" y="1351410"/>
            <a:ext cx="54591" cy="81077"/>
            <a:chOff x="2447498" y="1988025"/>
            <a:chExt cx="54591" cy="54591"/>
          </a:xfrm>
        </p:grpSpPr>
        <p:cxnSp>
          <p:nvCxnSpPr>
            <p:cNvPr id="58" name="Straight Connector 57"/>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 name="Oval Callout 10"/>
          <p:cNvSpPr/>
          <p:nvPr/>
        </p:nvSpPr>
        <p:spPr>
          <a:xfrm>
            <a:off x="6122645" y="3530108"/>
            <a:ext cx="540000" cy="540000"/>
          </a:xfrm>
          <a:prstGeom prst="wedgeEllipseCallout">
            <a:avLst>
              <a:gd name="adj1" fmla="val -44020"/>
              <a:gd name="adj2" fmla="val 83345"/>
            </a:avLst>
          </a:prstGeom>
          <a:solidFill>
            <a:srgbClr val="0070C0"/>
          </a:solidFill>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de-DE" sz="1200" b="1" dirty="0">
                <a:solidFill>
                  <a:schemeClr val="bg1"/>
                </a:solidFill>
              </a:rPr>
              <a:t>27%*</a:t>
            </a:r>
            <a:endParaRPr lang="en-GB" sz="1200" b="1" dirty="0">
              <a:solidFill>
                <a:schemeClr val="bg1"/>
              </a:solidFill>
            </a:endParaRPr>
          </a:p>
        </p:txBody>
      </p:sp>
      <p:sp>
        <p:nvSpPr>
          <p:cNvPr id="14" name="Oval Callout 13"/>
          <p:cNvSpPr/>
          <p:nvPr/>
        </p:nvSpPr>
        <p:spPr>
          <a:xfrm>
            <a:off x="6861037" y="4018989"/>
            <a:ext cx="540000" cy="540000"/>
          </a:xfrm>
          <a:prstGeom prst="wedgeEllipseCallout">
            <a:avLst>
              <a:gd name="adj1" fmla="val -24624"/>
              <a:gd name="adj2" fmla="val 63764"/>
            </a:avLst>
          </a:prstGeom>
          <a:solidFill>
            <a:srgbClr val="0070C0"/>
          </a:solidFill>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de-DE" sz="1200" b="1" dirty="0">
                <a:solidFill>
                  <a:schemeClr val="bg1"/>
                </a:solidFill>
              </a:rPr>
              <a:t>18%</a:t>
            </a:r>
            <a:r>
              <a:rPr lang="de-DE" sz="1100" b="1" baseline="30000" dirty="0">
                <a:solidFill>
                  <a:schemeClr val="bg1"/>
                </a:solidFill>
              </a:rPr>
              <a:t>†</a:t>
            </a:r>
            <a:endParaRPr lang="en-GB" sz="1100" b="1" baseline="30000" dirty="0">
              <a:solidFill>
                <a:schemeClr val="bg1"/>
              </a:solidFill>
            </a:endParaRPr>
          </a:p>
        </p:txBody>
      </p:sp>
      <p:sp>
        <p:nvSpPr>
          <p:cNvPr id="18" name="Oval Callout 17"/>
          <p:cNvSpPr/>
          <p:nvPr/>
        </p:nvSpPr>
        <p:spPr>
          <a:xfrm>
            <a:off x="5493707" y="4731000"/>
            <a:ext cx="540000" cy="540000"/>
          </a:xfrm>
          <a:prstGeom prst="wedgeEllipseCallout">
            <a:avLst>
              <a:gd name="adj1" fmla="val 72068"/>
              <a:gd name="adj2" fmla="val -55174"/>
            </a:avLst>
          </a:prstGeom>
          <a:solidFill>
            <a:schemeClr val="bg1">
              <a:lumMod val="85000"/>
            </a:schemeClr>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de-DE" sz="1200" b="1" dirty="0">
                <a:solidFill>
                  <a:schemeClr val="tx1"/>
                </a:solidFill>
              </a:rPr>
              <a:t>15%</a:t>
            </a:r>
            <a:endParaRPr lang="en-GB" sz="1200" b="1" dirty="0">
              <a:solidFill>
                <a:schemeClr val="tx1"/>
              </a:solidFill>
            </a:endParaRPr>
          </a:p>
        </p:txBody>
      </p:sp>
      <p:sp>
        <p:nvSpPr>
          <p:cNvPr id="22" name="Oval Callout 21"/>
          <p:cNvSpPr>
            <a:spLocks noChangeAspect="1"/>
          </p:cNvSpPr>
          <p:nvPr/>
        </p:nvSpPr>
        <p:spPr>
          <a:xfrm>
            <a:off x="6456052" y="4932962"/>
            <a:ext cx="432000" cy="432000"/>
          </a:xfrm>
          <a:prstGeom prst="wedgeEllipseCallout">
            <a:avLst>
              <a:gd name="adj1" fmla="val 76886"/>
              <a:gd name="adj2" fmla="val -29302"/>
            </a:avLst>
          </a:prstGeom>
          <a:solidFill>
            <a:schemeClr val="bg1">
              <a:lumMod val="85000"/>
            </a:schemeClr>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de-DE" sz="1200" b="1" dirty="0">
                <a:solidFill>
                  <a:schemeClr val="tx1"/>
                </a:solidFill>
              </a:rPr>
              <a:t>8%</a:t>
            </a:r>
            <a:endParaRPr lang="en-GB" sz="1200" b="1" dirty="0">
              <a:solidFill>
                <a:schemeClr val="tx1"/>
              </a:solidFill>
            </a:endParaRPr>
          </a:p>
        </p:txBody>
      </p:sp>
      <p:grpSp>
        <p:nvGrpSpPr>
          <p:cNvPr id="189" name="Group 188"/>
          <p:cNvGrpSpPr/>
          <p:nvPr/>
        </p:nvGrpSpPr>
        <p:grpSpPr>
          <a:xfrm>
            <a:off x="8338785" y="4945343"/>
            <a:ext cx="54591" cy="81077"/>
            <a:chOff x="2447498" y="1988025"/>
            <a:chExt cx="54591" cy="54591"/>
          </a:xfrm>
        </p:grpSpPr>
        <p:cxnSp>
          <p:nvCxnSpPr>
            <p:cNvPr id="190" name="Straight Connector 189"/>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2" name="Group 191"/>
          <p:cNvGrpSpPr/>
          <p:nvPr/>
        </p:nvGrpSpPr>
        <p:grpSpPr>
          <a:xfrm>
            <a:off x="8361531" y="4931695"/>
            <a:ext cx="54591" cy="81077"/>
            <a:chOff x="2447498" y="1988025"/>
            <a:chExt cx="54591" cy="54591"/>
          </a:xfrm>
        </p:grpSpPr>
        <p:cxnSp>
          <p:nvCxnSpPr>
            <p:cNvPr id="193" name="Straight Connector 192"/>
            <p:cNvCxnSpPr/>
            <p:nvPr/>
          </p:nvCxnSpPr>
          <p:spPr>
            <a:xfrm>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rot="5400000">
              <a:off x="2447498" y="2015321"/>
              <a:ext cx="54591" cy="0"/>
            </a:xfrm>
            <a:prstGeom prst="line">
              <a:avLst/>
            </a:prstGeom>
            <a:ln w="127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5" name="TextBox 254"/>
          <p:cNvSpPr txBox="1"/>
          <p:nvPr/>
        </p:nvSpPr>
        <p:spPr>
          <a:xfrm>
            <a:off x="3956201" y="5450587"/>
            <a:ext cx="245660" cy="153888"/>
          </a:xfrm>
          <a:prstGeom prst="rect">
            <a:avLst/>
          </a:prstGeom>
          <a:noFill/>
        </p:spPr>
        <p:txBody>
          <a:bodyPr wrap="square" lIns="0" tIns="0" rIns="0" bIns="0" rtlCol="0" anchor="b" anchorCtr="0">
            <a:spAutoFit/>
          </a:bodyPr>
          <a:lstStyle/>
          <a:p>
            <a:pPr algn="ctr"/>
            <a:r>
              <a:rPr lang="en-US" sz="1000" dirty="0"/>
              <a:t>3</a:t>
            </a:r>
          </a:p>
        </p:txBody>
      </p:sp>
      <p:sp>
        <p:nvSpPr>
          <p:cNvPr id="256" name="TextBox 255"/>
          <p:cNvSpPr txBox="1"/>
          <p:nvPr/>
        </p:nvSpPr>
        <p:spPr>
          <a:xfrm>
            <a:off x="4369155" y="5450587"/>
            <a:ext cx="245660" cy="153888"/>
          </a:xfrm>
          <a:prstGeom prst="rect">
            <a:avLst/>
          </a:prstGeom>
          <a:noFill/>
        </p:spPr>
        <p:txBody>
          <a:bodyPr wrap="square" lIns="0" tIns="0" rIns="0" bIns="0" rtlCol="0" anchor="b" anchorCtr="0">
            <a:spAutoFit/>
          </a:bodyPr>
          <a:lstStyle/>
          <a:p>
            <a:pPr algn="ctr"/>
            <a:r>
              <a:rPr lang="en-US" sz="1000" dirty="0"/>
              <a:t>6</a:t>
            </a:r>
          </a:p>
        </p:txBody>
      </p:sp>
      <p:sp>
        <p:nvSpPr>
          <p:cNvPr id="257" name="TextBox 256"/>
          <p:cNvSpPr txBox="1"/>
          <p:nvPr/>
        </p:nvSpPr>
        <p:spPr>
          <a:xfrm>
            <a:off x="4789484" y="5450587"/>
            <a:ext cx="245660" cy="153888"/>
          </a:xfrm>
          <a:prstGeom prst="rect">
            <a:avLst/>
          </a:prstGeom>
          <a:noFill/>
        </p:spPr>
        <p:txBody>
          <a:bodyPr wrap="square" lIns="0" tIns="0" rIns="0" bIns="0" rtlCol="0" anchor="b" anchorCtr="0">
            <a:spAutoFit/>
          </a:bodyPr>
          <a:lstStyle/>
          <a:p>
            <a:pPr algn="ctr"/>
            <a:r>
              <a:rPr lang="en-US" sz="1000" dirty="0"/>
              <a:t>9</a:t>
            </a:r>
          </a:p>
        </p:txBody>
      </p:sp>
      <p:sp>
        <p:nvSpPr>
          <p:cNvPr id="258" name="TextBox 257"/>
          <p:cNvSpPr txBox="1"/>
          <p:nvPr/>
        </p:nvSpPr>
        <p:spPr>
          <a:xfrm>
            <a:off x="5195065" y="5450587"/>
            <a:ext cx="245660" cy="153888"/>
          </a:xfrm>
          <a:prstGeom prst="rect">
            <a:avLst/>
          </a:prstGeom>
          <a:noFill/>
        </p:spPr>
        <p:txBody>
          <a:bodyPr wrap="square" lIns="0" tIns="0" rIns="0" bIns="0" rtlCol="0" anchor="b" anchorCtr="0">
            <a:spAutoFit/>
          </a:bodyPr>
          <a:lstStyle/>
          <a:p>
            <a:pPr algn="ctr"/>
            <a:r>
              <a:rPr lang="en-US" sz="1000" dirty="0"/>
              <a:t>12</a:t>
            </a:r>
          </a:p>
        </p:txBody>
      </p:sp>
      <p:sp>
        <p:nvSpPr>
          <p:cNvPr id="259" name="TextBox 258"/>
          <p:cNvSpPr txBox="1"/>
          <p:nvPr/>
        </p:nvSpPr>
        <p:spPr>
          <a:xfrm>
            <a:off x="5608020" y="5450587"/>
            <a:ext cx="245660" cy="153888"/>
          </a:xfrm>
          <a:prstGeom prst="rect">
            <a:avLst/>
          </a:prstGeom>
          <a:noFill/>
        </p:spPr>
        <p:txBody>
          <a:bodyPr wrap="square" lIns="0" tIns="0" rIns="0" bIns="0" rtlCol="0" anchor="b" anchorCtr="0">
            <a:spAutoFit/>
          </a:bodyPr>
          <a:lstStyle/>
          <a:p>
            <a:pPr algn="ctr"/>
            <a:r>
              <a:rPr lang="en-US" sz="1000" dirty="0"/>
              <a:t>15</a:t>
            </a:r>
          </a:p>
        </p:txBody>
      </p:sp>
      <p:sp>
        <p:nvSpPr>
          <p:cNvPr id="260" name="TextBox 259"/>
          <p:cNvSpPr txBox="1"/>
          <p:nvPr/>
        </p:nvSpPr>
        <p:spPr>
          <a:xfrm>
            <a:off x="6035723" y="5450587"/>
            <a:ext cx="245660" cy="153888"/>
          </a:xfrm>
          <a:prstGeom prst="rect">
            <a:avLst/>
          </a:prstGeom>
          <a:noFill/>
        </p:spPr>
        <p:txBody>
          <a:bodyPr wrap="square" lIns="0" tIns="0" rIns="0" bIns="0" rtlCol="0" anchor="b" anchorCtr="0">
            <a:spAutoFit/>
          </a:bodyPr>
          <a:lstStyle/>
          <a:p>
            <a:pPr algn="ctr"/>
            <a:r>
              <a:rPr lang="en-US" sz="1000" dirty="0"/>
              <a:t>18</a:t>
            </a:r>
          </a:p>
        </p:txBody>
      </p:sp>
      <p:sp>
        <p:nvSpPr>
          <p:cNvPr id="261" name="TextBox 260"/>
          <p:cNvSpPr txBox="1"/>
          <p:nvPr/>
        </p:nvSpPr>
        <p:spPr>
          <a:xfrm>
            <a:off x="6456052" y="5450587"/>
            <a:ext cx="245660" cy="153888"/>
          </a:xfrm>
          <a:prstGeom prst="rect">
            <a:avLst/>
          </a:prstGeom>
          <a:noFill/>
        </p:spPr>
        <p:txBody>
          <a:bodyPr wrap="square" lIns="0" tIns="0" rIns="0" bIns="0" rtlCol="0" anchor="b" anchorCtr="0">
            <a:spAutoFit/>
          </a:bodyPr>
          <a:lstStyle/>
          <a:p>
            <a:pPr algn="ctr"/>
            <a:r>
              <a:rPr lang="en-US" sz="1000" dirty="0"/>
              <a:t>21</a:t>
            </a:r>
          </a:p>
        </p:txBody>
      </p:sp>
      <p:sp>
        <p:nvSpPr>
          <p:cNvPr id="262" name="TextBox 261"/>
          <p:cNvSpPr txBox="1"/>
          <p:nvPr/>
        </p:nvSpPr>
        <p:spPr>
          <a:xfrm>
            <a:off x="6883755" y="5450587"/>
            <a:ext cx="245660" cy="153888"/>
          </a:xfrm>
          <a:prstGeom prst="rect">
            <a:avLst/>
          </a:prstGeom>
          <a:noFill/>
        </p:spPr>
        <p:txBody>
          <a:bodyPr wrap="square" lIns="0" tIns="0" rIns="0" bIns="0" rtlCol="0" anchor="b" anchorCtr="0">
            <a:spAutoFit/>
          </a:bodyPr>
          <a:lstStyle/>
          <a:p>
            <a:pPr algn="ctr"/>
            <a:r>
              <a:rPr lang="en-US" sz="1000" dirty="0"/>
              <a:t>24</a:t>
            </a:r>
          </a:p>
        </p:txBody>
      </p:sp>
      <p:sp>
        <p:nvSpPr>
          <p:cNvPr id="263" name="TextBox 262"/>
          <p:cNvSpPr txBox="1"/>
          <p:nvPr/>
        </p:nvSpPr>
        <p:spPr>
          <a:xfrm>
            <a:off x="7281962" y="5450587"/>
            <a:ext cx="245660" cy="153888"/>
          </a:xfrm>
          <a:prstGeom prst="rect">
            <a:avLst/>
          </a:prstGeom>
          <a:noFill/>
        </p:spPr>
        <p:txBody>
          <a:bodyPr wrap="square" lIns="0" tIns="0" rIns="0" bIns="0" rtlCol="0" anchor="b" anchorCtr="0">
            <a:spAutoFit/>
          </a:bodyPr>
          <a:lstStyle/>
          <a:p>
            <a:pPr algn="ctr"/>
            <a:r>
              <a:rPr lang="en-US" sz="1000" dirty="0"/>
              <a:t>27</a:t>
            </a:r>
          </a:p>
        </p:txBody>
      </p:sp>
      <p:sp>
        <p:nvSpPr>
          <p:cNvPr id="264" name="TextBox 263"/>
          <p:cNvSpPr txBox="1"/>
          <p:nvPr/>
        </p:nvSpPr>
        <p:spPr>
          <a:xfrm>
            <a:off x="7702291" y="5450587"/>
            <a:ext cx="245660" cy="153888"/>
          </a:xfrm>
          <a:prstGeom prst="rect">
            <a:avLst/>
          </a:prstGeom>
          <a:noFill/>
        </p:spPr>
        <p:txBody>
          <a:bodyPr wrap="square" lIns="0" tIns="0" rIns="0" bIns="0" rtlCol="0" anchor="b" anchorCtr="0">
            <a:spAutoFit/>
          </a:bodyPr>
          <a:lstStyle/>
          <a:p>
            <a:pPr algn="ctr"/>
            <a:r>
              <a:rPr lang="en-US" sz="1000" dirty="0"/>
              <a:t>30</a:t>
            </a:r>
          </a:p>
        </p:txBody>
      </p:sp>
      <p:sp>
        <p:nvSpPr>
          <p:cNvPr id="265" name="TextBox 264"/>
          <p:cNvSpPr txBox="1"/>
          <p:nvPr/>
        </p:nvSpPr>
        <p:spPr>
          <a:xfrm>
            <a:off x="8129994" y="5450587"/>
            <a:ext cx="245660" cy="153888"/>
          </a:xfrm>
          <a:prstGeom prst="rect">
            <a:avLst/>
          </a:prstGeom>
          <a:noFill/>
        </p:spPr>
        <p:txBody>
          <a:bodyPr wrap="square" lIns="0" tIns="0" rIns="0" bIns="0" rtlCol="0" anchor="b" anchorCtr="0">
            <a:spAutoFit/>
          </a:bodyPr>
          <a:lstStyle/>
          <a:p>
            <a:pPr algn="ctr"/>
            <a:r>
              <a:rPr lang="en-US" sz="1000" dirty="0"/>
              <a:t>33</a:t>
            </a:r>
          </a:p>
        </p:txBody>
      </p:sp>
      <p:sp>
        <p:nvSpPr>
          <p:cNvPr id="266" name="TextBox 265"/>
          <p:cNvSpPr txBox="1"/>
          <p:nvPr/>
        </p:nvSpPr>
        <p:spPr>
          <a:xfrm>
            <a:off x="8550323" y="5450587"/>
            <a:ext cx="245660" cy="153888"/>
          </a:xfrm>
          <a:prstGeom prst="rect">
            <a:avLst/>
          </a:prstGeom>
          <a:noFill/>
        </p:spPr>
        <p:txBody>
          <a:bodyPr wrap="square" lIns="0" tIns="0" rIns="0" bIns="0" rtlCol="0" anchor="b" anchorCtr="0">
            <a:spAutoFit/>
          </a:bodyPr>
          <a:lstStyle/>
          <a:p>
            <a:pPr algn="ctr"/>
            <a:r>
              <a:rPr lang="en-US" sz="1000" dirty="0"/>
              <a:t>36</a:t>
            </a:r>
          </a:p>
        </p:txBody>
      </p:sp>
      <p:sp>
        <p:nvSpPr>
          <p:cNvPr id="267" name="TextBox 266"/>
          <p:cNvSpPr txBox="1"/>
          <p:nvPr/>
        </p:nvSpPr>
        <p:spPr>
          <a:xfrm>
            <a:off x="8963278" y="5450587"/>
            <a:ext cx="245660" cy="153888"/>
          </a:xfrm>
          <a:prstGeom prst="rect">
            <a:avLst/>
          </a:prstGeom>
          <a:noFill/>
        </p:spPr>
        <p:txBody>
          <a:bodyPr wrap="square" lIns="0" tIns="0" rIns="0" bIns="0" rtlCol="0" anchor="b" anchorCtr="0">
            <a:spAutoFit/>
          </a:bodyPr>
          <a:lstStyle/>
          <a:p>
            <a:pPr algn="ctr"/>
            <a:r>
              <a:rPr lang="en-US" sz="1000" dirty="0"/>
              <a:t>39</a:t>
            </a:r>
          </a:p>
        </p:txBody>
      </p:sp>
      <p:sp>
        <p:nvSpPr>
          <p:cNvPr id="268" name="TextBox 267"/>
          <p:cNvSpPr txBox="1"/>
          <p:nvPr/>
        </p:nvSpPr>
        <p:spPr>
          <a:xfrm>
            <a:off x="9376232" y="5450587"/>
            <a:ext cx="245660" cy="153888"/>
          </a:xfrm>
          <a:prstGeom prst="rect">
            <a:avLst/>
          </a:prstGeom>
          <a:noFill/>
        </p:spPr>
        <p:txBody>
          <a:bodyPr wrap="square" lIns="0" tIns="0" rIns="0" bIns="0" rtlCol="0" anchor="b" anchorCtr="0">
            <a:spAutoFit/>
          </a:bodyPr>
          <a:lstStyle/>
          <a:p>
            <a:pPr algn="ctr"/>
            <a:r>
              <a:rPr lang="en-US" sz="1000" dirty="0"/>
              <a:t>42</a:t>
            </a:r>
          </a:p>
        </p:txBody>
      </p:sp>
      <p:sp>
        <p:nvSpPr>
          <p:cNvPr id="269" name="Round Same Side Corner Rectangle 268"/>
          <p:cNvSpPr/>
          <p:nvPr/>
        </p:nvSpPr>
        <p:spPr>
          <a:xfrm rot="10800000">
            <a:off x="2198703" y="1270039"/>
            <a:ext cx="7847858" cy="4941958"/>
          </a:xfrm>
          <a:prstGeom prst="round2SameRect">
            <a:avLst>
              <a:gd name="adj1" fmla="val 4940"/>
              <a:gd name="adj2" fmla="val 0"/>
            </a:avLst>
          </a:prstGeom>
          <a:no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lumMod val="65000"/>
                  <a:lumOff val="35000"/>
                </a:prstClr>
              </a:solidFill>
            </a:endParaRPr>
          </a:p>
        </p:txBody>
      </p:sp>
      <p:cxnSp>
        <p:nvCxnSpPr>
          <p:cNvPr id="334" name="Straight Connector 333"/>
          <p:cNvCxnSpPr>
            <a:endCxn id="11" idx="8"/>
          </p:cNvCxnSpPr>
          <p:nvPr/>
        </p:nvCxnSpPr>
        <p:spPr>
          <a:xfrm flipH="1" flipV="1">
            <a:off x="6154938" y="4250171"/>
            <a:ext cx="3617" cy="1107236"/>
          </a:xfrm>
          <a:prstGeom prst="line">
            <a:avLst/>
          </a:prstGeom>
          <a:ln w="1905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cxnSp>
        <p:nvCxnSpPr>
          <p:cNvPr id="335" name="Straight Connector 334"/>
          <p:cNvCxnSpPr>
            <a:endCxn id="14" idx="8"/>
          </p:cNvCxnSpPr>
          <p:nvPr/>
        </p:nvCxnSpPr>
        <p:spPr>
          <a:xfrm flipH="1" flipV="1">
            <a:off x="6998068" y="4633315"/>
            <a:ext cx="1695" cy="711848"/>
          </a:xfrm>
          <a:prstGeom prst="line">
            <a:avLst/>
          </a:prstGeom>
          <a:ln w="1905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grpSp>
        <p:nvGrpSpPr>
          <p:cNvPr id="251" name="Group 250"/>
          <p:cNvGrpSpPr/>
          <p:nvPr/>
        </p:nvGrpSpPr>
        <p:grpSpPr>
          <a:xfrm>
            <a:off x="8550324" y="2653503"/>
            <a:ext cx="1375294" cy="609398"/>
            <a:chOff x="7463250" y="2456940"/>
            <a:chExt cx="938367" cy="609398"/>
          </a:xfrm>
        </p:grpSpPr>
        <p:sp>
          <p:nvSpPr>
            <p:cNvPr id="254" name="TextBox 253"/>
            <p:cNvSpPr txBox="1"/>
            <p:nvPr/>
          </p:nvSpPr>
          <p:spPr>
            <a:xfrm>
              <a:off x="7632072" y="2456940"/>
              <a:ext cx="769545" cy="609398"/>
            </a:xfrm>
            <a:prstGeom prst="rect">
              <a:avLst/>
            </a:prstGeom>
            <a:noFill/>
          </p:spPr>
          <p:txBody>
            <a:bodyPr wrap="square" rtlCol="0">
              <a:spAutoFit/>
            </a:bodyPr>
            <a:lstStyle/>
            <a:p>
              <a:pPr>
                <a:lnSpc>
                  <a:spcPct val="120000"/>
                </a:lnSpc>
              </a:pPr>
              <a:r>
                <a:rPr lang="en-US" sz="1400" dirty="0" err="1"/>
                <a:t>Afatinib</a:t>
              </a:r>
              <a:endParaRPr lang="en-US" sz="1400" dirty="0"/>
            </a:p>
            <a:p>
              <a:pPr>
                <a:lnSpc>
                  <a:spcPct val="120000"/>
                </a:lnSpc>
              </a:pPr>
              <a:r>
                <a:rPr lang="en-US" sz="1400" dirty="0" err="1"/>
                <a:t>Gefitinib</a:t>
              </a:r>
              <a:endParaRPr lang="en-US" sz="1400" dirty="0"/>
            </a:p>
          </p:txBody>
        </p:sp>
        <p:cxnSp>
          <p:nvCxnSpPr>
            <p:cNvPr id="271" name="Straight Connector 270"/>
            <p:cNvCxnSpPr/>
            <p:nvPr/>
          </p:nvCxnSpPr>
          <p:spPr>
            <a:xfrm>
              <a:off x="7463250" y="2690948"/>
              <a:ext cx="182880"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a:off x="7463250" y="2873829"/>
              <a:ext cx="182880" cy="0"/>
            </a:xfrm>
            <a:prstGeom prst="line">
              <a:avLst/>
            </a:prstGeom>
            <a:ln w="28575" cap="rnd">
              <a:solidFill>
                <a:srgbClr val="BFBFBF"/>
              </a:solidFill>
            </a:ln>
          </p:spPr>
          <p:style>
            <a:lnRef idx="1">
              <a:schemeClr val="accent1"/>
            </a:lnRef>
            <a:fillRef idx="0">
              <a:schemeClr val="accent1"/>
            </a:fillRef>
            <a:effectRef idx="0">
              <a:schemeClr val="accent1"/>
            </a:effectRef>
            <a:fontRef idx="minor">
              <a:schemeClr val="tx1"/>
            </a:fontRef>
          </p:style>
        </p:cxnSp>
      </p:grpSp>
      <p:sp>
        <p:nvSpPr>
          <p:cNvPr id="250" name="TextBox 249"/>
          <p:cNvSpPr txBox="1"/>
          <p:nvPr/>
        </p:nvSpPr>
        <p:spPr>
          <a:xfrm>
            <a:off x="3675798" y="6420837"/>
            <a:ext cx="4270173" cy="255313"/>
          </a:xfrm>
          <a:prstGeom prst="rect">
            <a:avLst/>
          </a:prstGeom>
          <a:noFill/>
        </p:spPr>
        <p:txBody>
          <a:bodyPr wrap="square" rtlCol="0">
            <a:spAutoFit/>
          </a:bodyPr>
          <a:lstStyle/>
          <a:p>
            <a:r>
              <a:rPr lang="es-ES" sz="1000" i="1" dirty="0">
                <a:solidFill>
                  <a:prstClr val="black"/>
                </a:solidFill>
              </a:rPr>
              <a:t>Park K et al. </a:t>
            </a:r>
            <a:r>
              <a:rPr lang="es-ES" sz="1000" i="1" dirty="0" err="1">
                <a:solidFill>
                  <a:prstClr val="black"/>
                </a:solidFill>
              </a:rPr>
              <a:t>Lancet</a:t>
            </a:r>
            <a:r>
              <a:rPr lang="es-ES" sz="1000" i="1" dirty="0">
                <a:solidFill>
                  <a:prstClr val="black"/>
                </a:solidFill>
              </a:rPr>
              <a:t> </a:t>
            </a:r>
            <a:r>
              <a:rPr lang="es-ES" sz="1000" i="1" dirty="0" err="1">
                <a:solidFill>
                  <a:prstClr val="black"/>
                </a:solidFill>
              </a:rPr>
              <a:t>Oncol</a:t>
            </a:r>
            <a:r>
              <a:rPr lang="es-ES" sz="1000" i="1" dirty="0">
                <a:solidFill>
                  <a:prstClr val="black"/>
                </a:solidFill>
              </a:rPr>
              <a:t>.</a:t>
            </a:r>
            <a:r>
              <a:rPr lang="en-US" sz="1000" i="1" dirty="0">
                <a:solidFill>
                  <a:prstClr val="black"/>
                </a:solidFill>
              </a:rPr>
              <a:t> 2016;17(5):577-89</a:t>
            </a:r>
            <a:r>
              <a:rPr lang="es-ES" sz="1000" i="1" dirty="0">
                <a:solidFill>
                  <a:prstClr val="black"/>
                </a:solidFill>
              </a:rPr>
              <a:t>; * </a:t>
            </a:r>
            <a:r>
              <a:rPr lang="de-DE" sz="1000" i="1" dirty="0">
                <a:solidFill>
                  <a:prstClr val="black"/>
                </a:solidFill>
              </a:rPr>
              <a:t>P=0.0176</a:t>
            </a:r>
            <a:r>
              <a:rPr lang="es-ES" sz="1000" i="1" dirty="0">
                <a:solidFill>
                  <a:prstClr val="black"/>
                </a:solidFill>
              </a:rPr>
              <a:t> †.</a:t>
            </a:r>
            <a:r>
              <a:rPr lang="de-DE" sz="1000" i="1" dirty="0">
                <a:solidFill>
                  <a:prstClr val="black"/>
                </a:solidFill>
              </a:rPr>
              <a:t> P=0.0184</a:t>
            </a:r>
            <a:endParaRPr lang="es-ES" sz="1000" i="1" dirty="0">
              <a:solidFill>
                <a:prstClr val="black">
                  <a:lumMod val="65000"/>
                  <a:lumOff val="35000"/>
                </a:prstClr>
              </a:solidFill>
            </a:endParaRPr>
          </a:p>
        </p:txBody>
      </p:sp>
      <p:sp>
        <p:nvSpPr>
          <p:cNvPr id="245" name="Down Arrow 244"/>
          <p:cNvSpPr/>
          <p:nvPr/>
        </p:nvSpPr>
        <p:spPr>
          <a:xfrm>
            <a:off x="6563383" y="2438075"/>
            <a:ext cx="2560847" cy="2078835"/>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bg1"/>
                </a:solidFill>
              </a:rPr>
              <a:t>27%</a:t>
            </a:r>
          </a:p>
          <a:p>
            <a:pPr algn="ctr"/>
            <a:r>
              <a:rPr lang="en-GB" sz="1600" b="1" dirty="0" err="1">
                <a:solidFill>
                  <a:schemeClr val="bg1"/>
                </a:solidFill>
              </a:rPr>
              <a:t>Giảm</a:t>
            </a:r>
            <a:r>
              <a:rPr lang="en-GB" sz="1600" b="1" dirty="0">
                <a:solidFill>
                  <a:schemeClr val="bg1"/>
                </a:solidFill>
              </a:rPr>
              <a:t> </a:t>
            </a:r>
            <a:r>
              <a:rPr lang="en-GB" sz="1600" b="1" dirty="0" err="1">
                <a:solidFill>
                  <a:schemeClr val="bg1"/>
                </a:solidFill>
              </a:rPr>
              <a:t>nguy</a:t>
            </a:r>
            <a:r>
              <a:rPr lang="en-GB" sz="1600" b="1" dirty="0">
                <a:solidFill>
                  <a:schemeClr val="bg1"/>
                </a:solidFill>
              </a:rPr>
              <a:t> </a:t>
            </a:r>
            <a:r>
              <a:rPr lang="en-GB" sz="1600" b="1" dirty="0" err="1">
                <a:solidFill>
                  <a:schemeClr val="bg1"/>
                </a:solidFill>
              </a:rPr>
              <a:t>cơ</a:t>
            </a:r>
            <a:r>
              <a:rPr lang="en-GB" sz="1600" b="1" dirty="0">
                <a:solidFill>
                  <a:schemeClr val="bg1"/>
                </a:solidFill>
              </a:rPr>
              <a:t> </a:t>
            </a:r>
            <a:r>
              <a:rPr lang="en-GB" sz="1600" b="1" dirty="0" err="1">
                <a:solidFill>
                  <a:schemeClr val="bg1"/>
                </a:solidFill>
              </a:rPr>
              <a:t>bệnh</a:t>
            </a:r>
            <a:r>
              <a:rPr lang="en-GB" sz="1600" b="1" dirty="0">
                <a:solidFill>
                  <a:schemeClr val="bg1"/>
                </a:solidFill>
              </a:rPr>
              <a:t> </a:t>
            </a:r>
            <a:r>
              <a:rPr lang="en-GB" sz="1600" b="1" dirty="0" err="1">
                <a:solidFill>
                  <a:schemeClr val="bg1"/>
                </a:solidFill>
              </a:rPr>
              <a:t>tiến</a:t>
            </a:r>
            <a:r>
              <a:rPr lang="en-GB" sz="1600" b="1" dirty="0">
                <a:solidFill>
                  <a:schemeClr val="bg1"/>
                </a:solidFill>
              </a:rPr>
              <a:t> </a:t>
            </a:r>
            <a:r>
              <a:rPr lang="en-GB" sz="1600" b="1" dirty="0" err="1">
                <a:solidFill>
                  <a:schemeClr val="bg1"/>
                </a:solidFill>
              </a:rPr>
              <a:t>triển</a:t>
            </a:r>
            <a:r>
              <a:rPr lang="en-GB" sz="1600" b="1" dirty="0">
                <a:solidFill>
                  <a:schemeClr val="bg1"/>
                </a:solidFill>
              </a:rPr>
              <a:t> so </a:t>
            </a:r>
            <a:r>
              <a:rPr lang="en-GB" sz="1600" b="1" dirty="0" err="1">
                <a:solidFill>
                  <a:schemeClr val="bg1"/>
                </a:solidFill>
              </a:rPr>
              <a:t>với</a:t>
            </a:r>
            <a:r>
              <a:rPr lang="en-GB" sz="1600" b="1" dirty="0">
                <a:solidFill>
                  <a:schemeClr val="bg1"/>
                </a:solidFill>
              </a:rPr>
              <a:t> </a:t>
            </a:r>
            <a:r>
              <a:rPr lang="en-GB" sz="1600" b="1" dirty="0" err="1">
                <a:solidFill>
                  <a:schemeClr val="bg1"/>
                </a:solidFill>
              </a:rPr>
              <a:t>gefitinib</a:t>
            </a:r>
            <a:endParaRPr lang="vi-VN" sz="1600" b="1" dirty="0">
              <a:solidFill>
                <a:schemeClr val="bg1"/>
              </a:solidFill>
            </a:endParaRPr>
          </a:p>
        </p:txBody>
      </p:sp>
      <p:sp>
        <p:nvSpPr>
          <p:cNvPr id="246" name="Espace réservé du pied de page 4"/>
          <p:cNvSpPr txBox="1">
            <a:spLocks noGrp="1"/>
          </p:cNvSpPr>
          <p:nvPr>
            <p:ph type="ftr" sz="quarter" idx="4294967295"/>
          </p:nvPr>
        </p:nvSpPr>
        <p:spPr>
          <a:xfrm>
            <a:off x="791635" y="6400800"/>
            <a:ext cx="10424160" cy="457200"/>
          </a:xfrm>
          <a:prstGeom prst="rect">
            <a:avLst/>
          </a:prstGeom>
        </p:spPr>
        <p:txBody>
          <a:bodyPr vert="horz" lIns="0" tIns="0" rIns="0" bIns="0" rtlCol="0" anchor="t" anchorCtr="0"/>
          <a:lstStyle>
            <a:defPPr>
              <a:defRPr lang="vi-VN"/>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r-FR" dirty="0"/>
          </a:p>
        </p:txBody>
      </p:sp>
    </p:spTree>
    <p:extLst>
      <p:ext uri="{BB962C8B-B14F-4D97-AF65-F5344CB8AC3E}">
        <p14:creationId xmlns:p14="http://schemas.microsoft.com/office/powerpoint/2010/main" val="3408162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5"/>
                                        </p:tgtEl>
                                        <p:attrNameLst>
                                          <p:attrName>style.visibility</p:attrName>
                                        </p:attrNameLst>
                                      </p:cBhvr>
                                      <p:to>
                                        <p:strVal val="visible"/>
                                      </p:to>
                                    </p:set>
                                    <p:anim calcmode="lin" valueType="num">
                                      <p:cBhvr additive="base">
                                        <p:cTn id="7" dur="500" fill="hold"/>
                                        <p:tgtEl>
                                          <p:spTgt spid="245"/>
                                        </p:tgtEl>
                                        <p:attrNameLst>
                                          <p:attrName>ppt_x</p:attrName>
                                        </p:attrNameLst>
                                      </p:cBhvr>
                                      <p:tavLst>
                                        <p:tav tm="0">
                                          <p:val>
                                            <p:strVal val="#ppt_x"/>
                                          </p:val>
                                        </p:tav>
                                        <p:tav tm="100000">
                                          <p:val>
                                            <p:strVal val="#ppt_x"/>
                                          </p:val>
                                        </p:tav>
                                      </p:tavLst>
                                    </p:anim>
                                    <p:anim calcmode="lin" valueType="num">
                                      <p:cBhvr additive="base">
                                        <p:cTn id="8" dur="500" fill="hold"/>
                                        <p:tgtEl>
                                          <p:spTgt spid="2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 name="Round Same Side Corner Rectangle 349"/>
          <p:cNvSpPr/>
          <p:nvPr/>
        </p:nvSpPr>
        <p:spPr>
          <a:xfrm>
            <a:off x="7010406" y="1504491"/>
            <a:ext cx="3209925" cy="261938"/>
          </a:xfrm>
          <a:prstGeom prst="round2SameRect">
            <a:avLst>
              <a:gd name="adj1" fmla="val 24707"/>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800" dirty="0">
              <a:solidFill>
                <a:prstClr val="white"/>
              </a:solidFill>
            </a:endParaRPr>
          </a:p>
        </p:txBody>
      </p:sp>
      <p:graphicFrame>
        <p:nvGraphicFramePr>
          <p:cNvPr id="351" name="Table 350"/>
          <p:cNvGraphicFramePr>
            <a:graphicFrameLocks noGrp="1"/>
          </p:cNvGraphicFramePr>
          <p:nvPr/>
        </p:nvGraphicFramePr>
        <p:xfrm>
          <a:off x="7010406" y="1491791"/>
          <a:ext cx="3217863" cy="1278928"/>
        </p:xfrm>
        <a:graphic>
          <a:graphicData uri="http://schemas.openxmlformats.org/drawingml/2006/table">
            <a:tbl>
              <a:tblPr firstRow="1" bandRow="1">
                <a:tableStyleId>{5C22544A-7EE6-4342-B048-85BDC9FD1C3A}</a:tableStyleId>
              </a:tblPr>
              <a:tblGrid>
                <a:gridCol w="1343305">
                  <a:extLst>
                    <a:ext uri="{9D8B030D-6E8A-4147-A177-3AD203B41FA5}">
                      <a16:colId xmlns:a16="http://schemas.microsoft.com/office/drawing/2014/main" val="20000"/>
                    </a:ext>
                  </a:extLst>
                </a:gridCol>
                <a:gridCol w="916904">
                  <a:extLst>
                    <a:ext uri="{9D8B030D-6E8A-4147-A177-3AD203B41FA5}">
                      <a16:colId xmlns:a16="http://schemas.microsoft.com/office/drawing/2014/main" val="20001"/>
                    </a:ext>
                  </a:extLst>
                </a:gridCol>
                <a:gridCol w="957654">
                  <a:extLst>
                    <a:ext uri="{9D8B030D-6E8A-4147-A177-3AD203B41FA5}">
                      <a16:colId xmlns:a16="http://schemas.microsoft.com/office/drawing/2014/main" val="20002"/>
                    </a:ext>
                  </a:extLst>
                </a:gridCol>
              </a:tblGrid>
              <a:tr h="274005">
                <a:tc>
                  <a:txBody>
                    <a:bodyPr/>
                    <a:lstStyle/>
                    <a:p>
                      <a:endParaRPr lang="de-DE" sz="1200" dirty="0"/>
                    </a:p>
                  </a:txBody>
                  <a:tcPr marL="91424" marR="91424" marT="45566" marB="45566" anchor="ctr">
                    <a:lnL w="12700" cmpd="sng">
                      <a:noFill/>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r>
                        <a:rPr lang="de-DE" sz="1200" dirty="0" err="1"/>
                        <a:t>Afatinib</a:t>
                      </a:r>
                      <a:endParaRPr lang="de-DE" sz="1200" dirty="0"/>
                    </a:p>
                  </a:txBody>
                  <a:tcPr marL="91424" marR="91424" marT="45566" marB="4556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marL="0" algn="ctr" defTabSz="457200" rtl="0" eaLnBrk="1" latinLnBrk="0" hangingPunct="1"/>
                      <a:r>
                        <a:rPr lang="de-DE" sz="1200" b="1" kern="1200" dirty="0" err="1">
                          <a:solidFill>
                            <a:schemeClr val="lt1"/>
                          </a:solidFill>
                          <a:latin typeface="+mn-lt"/>
                          <a:ea typeface="+mn-ea"/>
                          <a:cs typeface="+mn-cs"/>
                        </a:rPr>
                        <a:t>Gefitinib</a:t>
                      </a:r>
                      <a:endParaRPr lang="de-DE" sz="1200" b="1" kern="1200" dirty="0">
                        <a:solidFill>
                          <a:schemeClr val="lt1"/>
                        </a:solidFill>
                        <a:latin typeface="+mn-lt"/>
                        <a:ea typeface="+mn-ea"/>
                        <a:cs typeface="+mn-cs"/>
                      </a:endParaRPr>
                    </a:p>
                  </a:txBody>
                  <a:tcPr marL="91424" marR="91424" marT="45566" marB="45566" anchor="ctr">
                    <a:lnL w="1270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74005">
                <a:tc>
                  <a:txBody>
                    <a:bodyPr/>
                    <a:lstStyle/>
                    <a:p>
                      <a:pPr marL="0" algn="l" defTabSz="914400" rtl="0" eaLnBrk="1" latinLnBrk="0" hangingPunct="1"/>
                      <a:r>
                        <a:rPr lang="de-DE" sz="1200" b="1" kern="1200" dirty="0">
                          <a:solidFill>
                            <a:schemeClr val="tx1"/>
                          </a:solidFill>
                          <a:latin typeface="+mn-lt"/>
                          <a:ea typeface="+mn-ea"/>
                          <a:cs typeface="+mn-cs"/>
                        </a:rPr>
                        <a:t>Số</a:t>
                      </a:r>
                      <a:r>
                        <a:rPr lang="de-DE" sz="1200" b="1" kern="1200" baseline="0" dirty="0">
                          <a:solidFill>
                            <a:schemeClr val="tx1"/>
                          </a:solidFill>
                          <a:latin typeface="+mn-lt"/>
                          <a:ea typeface="+mn-ea"/>
                          <a:cs typeface="+mn-cs"/>
                        </a:rPr>
                        <a:t> biến cố</a:t>
                      </a:r>
                      <a:endParaRPr lang="de-DE" sz="1200" b="1" kern="1200" dirty="0">
                        <a:solidFill>
                          <a:schemeClr val="tx1"/>
                        </a:solidFill>
                        <a:latin typeface="+mn-lt"/>
                        <a:ea typeface="+mn-ea"/>
                        <a:cs typeface="+mn-cs"/>
                      </a:endParaRPr>
                    </a:p>
                  </a:txBody>
                  <a:tcPr marL="91424" marR="91424" marT="45566" marB="45566" anchor="ctr">
                    <a:lnL w="12700" cmpd="sng">
                      <a:noFill/>
                    </a:lnL>
                    <a:lnR w="12700" cap="flat" cmpd="sng" algn="ctr">
                      <a:solidFill>
                        <a:schemeClr val="bg1">
                          <a:lumMod val="50000"/>
                        </a:schemeClr>
                      </a:solidFill>
                      <a:prstDash val="solid"/>
                      <a:round/>
                      <a:headEnd type="none" w="med" len="med"/>
                      <a:tailEnd type="none" w="med" len="med"/>
                    </a:lnR>
                    <a:lnT w="38100" cmpd="sng">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de-DE" sz="1200" b="0" kern="1200">
                          <a:solidFill>
                            <a:schemeClr val="tx1"/>
                          </a:solidFill>
                          <a:latin typeface="+mn-lt"/>
                          <a:ea typeface="+mn-ea"/>
                          <a:cs typeface="+mn-cs"/>
                        </a:rPr>
                        <a:t>109</a:t>
                      </a:r>
                      <a:endParaRPr lang="de-DE" sz="1200" b="0" kern="1200" dirty="0">
                        <a:solidFill>
                          <a:schemeClr val="tx1"/>
                        </a:solidFill>
                        <a:latin typeface="+mn-lt"/>
                        <a:ea typeface="+mn-ea"/>
                        <a:cs typeface="+mn-cs"/>
                      </a:endParaRPr>
                    </a:p>
                  </a:txBody>
                  <a:tcPr marL="91424" marR="91424" marT="45566" marB="45566"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38100" cmpd="sng">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de-DE" sz="1200" b="0" kern="1200" dirty="0">
                          <a:solidFill>
                            <a:schemeClr val="tx1"/>
                          </a:solidFill>
                          <a:latin typeface="+mn-lt"/>
                          <a:ea typeface="+mn-ea"/>
                          <a:cs typeface="+mn-cs"/>
                        </a:rPr>
                        <a:t>117</a:t>
                      </a:r>
                    </a:p>
                  </a:txBody>
                  <a:tcPr marL="91424" marR="91424" marT="45566" marB="45566" anchor="ctr">
                    <a:lnL w="12700" cap="flat" cmpd="sng" algn="ctr">
                      <a:solidFill>
                        <a:schemeClr val="bg1">
                          <a:lumMod val="50000"/>
                        </a:schemeClr>
                      </a:solidFill>
                      <a:prstDash val="solid"/>
                      <a:round/>
                      <a:headEnd type="none" w="med" len="med"/>
                      <a:tailEnd type="none" w="med" len="med"/>
                    </a:lnL>
                    <a:lnR w="12700" cmpd="sng">
                      <a:noFill/>
                    </a:lnR>
                    <a:lnT w="38100" cmpd="sng">
                      <a:noFill/>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4005">
                <a:tc>
                  <a:txBody>
                    <a:bodyPr/>
                    <a:lstStyle/>
                    <a:p>
                      <a:r>
                        <a:rPr lang="de-DE" sz="1200" b="1" dirty="0">
                          <a:solidFill>
                            <a:schemeClr val="tx1"/>
                          </a:solidFill>
                        </a:rPr>
                        <a:t>Trung</a:t>
                      </a:r>
                      <a:r>
                        <a:rPr lang="de-DE" sz="1200" b="1" baseline="0" dirty="0">
                          <a:solidFill>
                            <a:schemeClr val="tx1"/>
                          </a:solidFill>
                        </a:rPr>
                        <a:t> vị</a:t>
                      </a:r>
                      <a:r>
                        <a:rPr lang="de-DE" sz="1200" b="1" dirty="0">
                          <a:solidFill>
                            <a:schemeClr val="tx1"/>
                          </a:solidFill>
                        </a:rPr>
                        <a:t>, tháng</a:t>
                      </a:r>
                    </a:p>
                  </a:txBody>
                  <a:tcPr marL="91424" marR="91424" marT="45566" marB="45566" anchor="ctr">
                    <a:lnL w="12700" cmpd="sng">
                      <a:noFill/>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1" dirty="0">
                          <a:solidFill>
                            <a:schemeClr val="tx1"/>
                          </a:solidFill>
                        </a:rPr>
                        <a:t>27.9</a:t>
                      </a:r>
                    </a:p>
                  </a:txBody>
                  <a:tcPr marL="91424" marR="91424" marT="45566" marB="45566"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de-DE" sz="1200" b="1" dirty="0">
                          <a:solidFill>
                            <a:schemeClr val="tx1"/>
                          </a:solidFill>
                        </a:rPr>
                        <a:t>24.5</a:t>
                      </a:r>
                    </a:p>
                  </a:txBody>
                  <a:tcPr marL="91424" marR="91424" marT="45566" marB="45566" anchor="ctr">
                    <a:lnL w="12700" cap="flat" cmpd="sng" algn="ctr">
                      <a:solidFill>
                        <a:schemeClr val="bg1">
                          <a:lumMod val="50000"/>
                        </a:schemeClr>
                      </a:solidFill>
                      <a:prstDash val="solid"/>
                      <a:round/>
                      <a:headEnd type="none" w="med" len="med"/>
                      <a:tailEnd type="none" w="med" len="med"/>
                    </a:lnL>
                    <a:lnR w="12700" cmpd="sng">
                      <a:noFill/>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56878">
                <a:tc>
                  <a:txBody>
                    <a:bodyPr/>
                    <a:lstStyle/>
                    <a:p>
                      <a:r>
                        <a:rPr lang="de-DE" sz="1200" b="1" dirty="0">
                          <a:solidFill>
                            <a:schemeClr val="tx1"/>
                          </a:solidFill>
                        </a:rPr>
                        <a:t>HR</a:t>
                      </a:r>
                      <a:r>
                        <a:rPr lang="de-DE" sz="1200" b="0" dirty="0">
                          <a:solidFill>
                            <a:schemeClr val="tx1"/>
                          </a:solidFill>
                        </a:rPr>
                        <a:t> (95% CI)</a:t>
                      </a:r>
                    </a:p>
                    <a:p>
                      <a:r>
                        <a:rPr lang="de-DE" sz="1200" b="1" i="1" dirty="0">
                          <a:solidFill>
                            <a:schemeClr val="tx1"/>
                          </a:solidFill>
                        </a:rPr>
                        <a:t>Giá</a:t>
                      </a:r>
                      <a:r>
                        <a:rPr lang="de-DE" sz="1200" b="1" i="1" baseline="0" dirty="0">
                          <a:solidFill>
                            <a:schemeClr val="tx1"/>
                          </a:solidFill>
                        </a:rPr>
                        <a:t> trị p</a:t>
                      </a:r>
                      <a:endParaRPr lang="de-DE" sz="1200" b="1" dirty="0">
                        <a:solidFill>
                          <a:schemeClr val="tx1"/>
                        </a:solidFill>
                      </a:endParaRPr>
                    </a:p>
                  </a:txBody>
                  <a:tcPr marL="91424" marR="91424" marT="45566" marB="45566" anchor="ctr">
                    <a:lnL w="12700" cmpd="sng">
                      <a:noFill/>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gridSpan="2">
                  <a:txBody>
                    <a:bodyPr/>
                    <a:lstStyle/>
                    <a:p>
                      <a:pPr algn="ctr"/>
                      <a:r>
                        <a:rPr lang="de-DE" sz="1200" b="1" dirty="0">
                          <a:solidFill>
                            <a:schemeClr val="tx1"/>
                          </a:solidFill>
                        </a:rPr>
                        <a:t>0.86</a:t>
                      </a:r>
                      <a:r>
                        <a:rPr lang="de-DE" sz="1200" b="0" baseline="0" dirty="0">
                          <a:solidFill>
                            <a:schemeClr val="tx1"/>
                          </a:solidFill>
                        </a:rPr>
                        <a:t> </a:t>
                      </a:r>
                      <a:r>
                        <a:rPr lang="de-DE" sz="1200" baseline="0" dirty="0">
                          <a:solidFill>
                            <a:schemeClr val="tx1"/>
                          </a:solidFill>
                        </a:rPr>
                        <a:t>(</a:t>
                      </a:r>
                      <a:r>
                        <a:rPr lang="de-DE" sz="1200" dirty="0">
                          <a:solidFill>
                            <a:schemeClr val="tx1"/>
                          </a:solidFill>
                        </a:rPr>
                        <a:t>0.66-1.12)</a:t>
                      </a:r>
                    </a:p>
                    <a:p>
                      <a:pPr algn="ctr"/>
                      <a:r>
                        <a:rPr lang="de-DE" sz="1200" b="1" dirty="0">
                          <a:solidFill>
                            <a:schemeClr val="tx1"/>
                          </a:solidFill>
                        </a:rPr>
                        <a:t>0.2580</a:t>
                      </a:r>
                    </a:p>
                  </a:txBody>
                  <a:tcPr marL="91424" marR="91424" marT="45566" marB="45566" anchor="ctr">
                    <a:lnL w="12700" cap="flat" cmpd="sng" algn="ctr">
                      <a:solidFill>
                        <a:schemeClr val="bg1">
                          <a:lumMod val="50000"/>
                        </a:schemeClr>
                      </a:solidFill>
                      <a:prstDash val="solid"/>
                      <a:round/>
                      <a:headEnd type="none" w="med" len="med"/>
                      <a:tailEnd type="none" w="med" len="med"/>
                    </a:lnL>
                    <a:lnR w="12700" cmpd="sng">
                      <a:noFill/>
                    </a:lnR>
                    <a:lnT w="12700" cap="flat" cmpd="sng" algn="ctr">
                      <a:solidFill>
                        <a:schemeClr val="bg1">
                          <a:lumMod val="5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ctr"/>
                      <a:endParaRPr lang="de-DE" sz="1100" dirty="0"/>
                    </a:p>
                  </a:txBody>
                  <a:tcPr/>
                </a:tc>
                <a:extLst>
                  <a:ext uri="{0D108BD9-81ED-4DB2-BD59-A6C34878D82A}">
                    <a16:rowId xmlns:a16="http://schemas.microsoft.com/office/drawing/2014/main" val="10003"/>
                  </a:ext>
                </a:extLst>
              </a:tr>
            </a:tbl>
          </a:graphicData>
        </a:graphic>
      </p:graphicFrame>
      <p:pic>
        <p:nvPicPr>
          <p:cNvPr id="24578" name="Picture 450" descr="slide 4 greyd.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228979" y="1669591"/>
            <a:ext cx="6373813" cy="298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79" name="Picture 6" descr="slide 4 green.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28975" y="1671179"/>
            <a:ext cx="6465888" cy="257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ound Same Side Corner Rectangle 5"/>
          <p:cNvSpPr/>
          <p:nvPr/>
        </p:nvSpPr>
        <p:spPr>
          <a:xfrm>
            <a:off x="1952626" y="1110791"/>
            <a:ext cx="8378825" cy="292100"/>
          </a:xfrm>
          <a:prstGeom prst="round2SameRect">
            <a:avLst>
              <a:gd name="adj1" fmla="val 24707"/>
              <a:gd name="adj2" fmla="val 0"/>
            </a:avLst>
          </a:prstGeom>
          <a:solidFill>
            <a:schemeClr val="accent1"/>
          </a:solidFill>
          <a:ln w="12700" cap="rnd">
            <a:solidFill>
              <a:srgbClr val="C3B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8" name="Round Same Side Corner Rectangle 7"/>
          <p:cNvSpPr/>
          <p:nvPr/>
        </p:nvSpPr>
        <p:spPr>
          <a:xfrm rot="10800000">
            <a:off x="1952626" y="1402891"/>
            <a:ext cx="8378825" cy="4838700"/>
          </a:xfrm>
          <a:prstGeom prst="round2SameRect">
            <a:avLst>
              <a:gd name="adj1" fmla="val 4940"/>
              <a:gd name="adj2" fmla="val 0"/>
            </a:avLst>
          </a:prstGeom>
          <a:no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10" name="TextBox 9"/>
          <p:cNvSpPr txBox="1"/>
          <p:nvPr/>
        </p:nvSpPr>
        <p:spPr>
          <a:xfrm rot="16200000">
            <a:off x="1309688" y="3274301"/>
            <a:ext cx="2679700" cy="184666"/>
          </a:xfrm>
          <a:prstGeom prst="rect">
            <a:avLst/>
          </a:prstGeom>
          <a:noFill/>
        </p:spPr>
        <p:txBody>
          <a:bodyPr lIns="0" tIns="0" rIns="0" bIns="0" anchor="b">
            <a:spAutoFit/>
          </a:bodyPr>
          <a:lstStyle/>
          <a:p>
            <a:pPr algn="ctr">
              <a:defRPr/>
            </a:pPr>
            <a:r>
              <a:rPr lang="en-US" sz="1200" dirty="0" err="1">
                <a:solidFill>
                  <a:prstClr val="black">
                    <a:lumMod val="65000"/>
                    <a:lumOff val="35000"/>
                  </a:prstClr>
                </a:solidFill>
              </a:rPr>
              <a:t>Khả</a:t>
            </a:r>
            <a:r>
              <a:rPr lang="en-US" sz="1200" dirty="0">
                <a:solidFill>
                  <a:prstClr val="black">
                    <a:lumMod val="65000"/>
                    <a:lumOff val="35000"/>
                  </a:prstClr>
                </a:solidFill>
              </a:rPr>
              <a:t> </a:t>
            </a:r>
            <a:r>
              <a:rPr lang="en-US" sz="1200" dirty="0" err="1">
                <a:solidFill>
                  <a:prstClr val="black">
                    <a:lumMod val="65000"/>
                    <a:lumOff val="35000"/>
                  </a:prstClr>
                </a:solidFill>
              </a:rPr>
              <a:t>năng</a:t>
            </a:r>
            <a:r>
              <a:rPr lang="en-US" sz="1200" dirty="0">
                <a:solidFill>
                  <a:prstClr val="black">
                    <a:lumMod val="65000"/>
                    <a:lumOff val="35000"/>
                  </a:prstClr>
                </a:solidFill>
              </a:rPr>
              <a:t> </a:t>
            </a:r>
            <a:r>
              <a:rPr lang="en-US" sz="1200" dirty="0" err="1">
                <a:solidFill>
                  <a:prstClr val="black">
                    <a:lumMod val="65000"/>
                    <a:lumOff val="35000"/>
                  </a:prstClr>
                </a:solidFill>
              </a:rPr>
              <a:t>sống</a:t>
            </a:r>
            <a:r>
              <a:rPr lang="en-US" sz="1200" dirty="0">
                <a:solidFill>
                  <a:prstClr val="black">
                    <a:lumMod val="65000"/>
                    <a:lumOff val="35000"/>
                  </a:prstClr>
                </a:solidFill>
              </a:rPr>
              <a:t> </a:t>
            </a:r>
            <a:r>
              <a:rPr lang="en-US" sz="1200" dirty="0" err="1">
                <a:solidFill>
                  <a:prstClr val="black">
                    <a:lumMod val="65000"/>
                    <a:lumOff val="35000"/>
                  </a:prstClr>
                </a:solidFill>
              </a:rPr>
              <a:t>còn</a:t>
            </a:r>
            <a:r>
              <a:rPr lang="en-US" sz="1200" dirty="0">
                <a:solidFill>
                  <a:prstClr val="black">
                    <a:lumMod val="65000"/>
                    <a:lumOff val="35000"/>
                  </a:prstClr>
                </a:solidFill>
              </a:rPr>
              <a:t> </a:t>
            </a:r>
            <a:r>
              <a:rPr lang="en-US" sz="1200" dirty="0" err="1">
                <a:solidFill>
                  <a:prstClr val="black">
                    <a:lumMod val="65000"/>
                    <a:lumOff val="35000"/>
                  </a:prstClr>
                </a:solidFill>
              </a:rPr>
              <a:t>toàn</a:t>
            </a:r>
            <a:r>
              <a:rPr lang="en-US" sz="1200" dirty="0">
                <a:solidFill>
                  <a:prstClr val="black">
                    <a:lumMod val="65000"/>
                    <a:lumOff val="35000"/>
                  </a:prstClr>
                </a:solidFill>
              </a:rPr>
              <a:t> </a:t>
            </a:r>
            <a:r>
              <a:rPr lang="en-US" sz="1200" dirty="0" err="1">
                <a:solidFill>
                  <a:prstClr val="black">
                    <a:lumMod val="65000"/>
                    <a:lumOff val="35000"/>
                  </a:prstClr>
                </a:solidFill>
              </a:rPr>
              <a:t>bộ</a:t>
            </a:r>
            <a:r>
              <a:rPr lang="en-US" sz="1200" dirty="0">
                <a:solidFill>
                  <a:prstClr val="black">
                    <a:lumMod val="65000"/>
                    <a:lumOff val="35000"/>
                  </a:prstClr>
                </a:solidFill>
              </a:rPr>
              <a:t> </a:t>
            </a:r>
            <a:r>
              <a:rPr lang="en-US" sz="1200" dirty="0" err="1">
                <a:solidFill>
                  <a:prstClr val="black">
                    <a:lumMod val="65000"/>
                    <a:lumOff val="35000"/>
                  </a:prstClr>
                </a:solidFill>
              </a:rPr>
              <a:t>ước</a:t>
            </a:r>
            <a:r>
              <a:rPr lang="en-US" sz="1200" dirty="0">
                <a:solidFill>
                  <a:prstClr val="black">
                    <a:lumMod val="65000"/>
                    <a:lumOff val="35000"/>
                  </a:prstClr>
                </a:solidFill>
              </a:rPr>
              <a:t> </a:t>
            </a:r>
            <a:r>
              <a:rPr lang="en-US" sz="1200" dirty="0" err="1">
                <a:solidFill>
                  <a:prstClr val="black">
                    <a:lumMod val="65000"/>
                    <a:lumOff val="35000"/>
                  </a:prstClr>
                </a:solidFill>
              </a:rPr>
              <a:t>đoán</a:t>
            </a:r>
            <a:endParaRPr lang="en-US" sz="1200" dirty="0">
              <a:solidFill>
                <a:prstClr val="black">
                  <a:lumMod val="65000"/>
                  <a:lumOff val="35000"/>
                </a:prstClr>
              </a:solidFill>
            </a:endParaRPr>
          </a:p>
        </p:txBody>
      </p:sp>
      <p:sp>
        <p:nvSpPr>
          <p:cNvPr id="11" name="TextBox 10"/>
          <p:cNvSpPr txBox="1"/>
          <p:nvPr/>
        </p:nvSpPr>
        <p:spPr>
          <a:xfrm>
            <a:off x="2206630" y="5543091"/>
            <a:ext cx="7996238" cy="533400"/>
          </a:xfrm>
          <a:prstGeom prst="rect">
            <a:avLst/>
          </a:prstGeom>
          <a:noFill/>
        </p:spPr>
        <p:txBody>
          <a:bodyPr>
            <a:spAutoFit/>
          </a:bodyPr>
          <a:lstStyle/>
          <a:p>
            <a:pPr>
              <a:spcBef>
                <a:spcPts val="100"/>
              </a:spcBef>
              <a:defRPr/>
            </a:pPr>
            <a:r>
              <a:rPr lang="en-US" sz="900" dirty="0" err="1">
                <a:solidFill>
                  <a:prstClr val="black">
                    <a:lumMod val="65000"/>
                    <a:lumOff val="35000"/>
                  </a:prstClr>
                </a:solidFill>
              </a:rPr>
              <a:t>Số</a:t>
            </a:r>
            <a:r>
              <a:rPr lang="en-US" sz="900" dirty="0">
                <a:solidFill>
                  <a:prstClr val="black">
                    <a:lumMod val="65000"/>
                    <a:lumOff val="35000"/>
                  </a:prstClr>
                </a:solidFill>
              </a:rPr>
              <a:t> </a:t>
            </a:r>
            <a:r>
              <a:rPr lang="en-US" sz="900" dirty="0" err="1">
                <a:solidFill>
                  <a:prstClr val="black">
                    <a:lumMod val="65000"/>
                    <a:lumOff val="35000"/>
                  </a:prstClr>
                </a:solidFill>
              </a:rPr>
              <a:t>bệnh</a:t>
            </a:r>
            <a:r>
              <a:rPr lang="en-US" sz="900" dirty="0">
                <a:solidFill>
                  <a:prstClr val="black">
                    <a:lumMod val="65000"/>
                    <a:lumOff val="35000"/>
                  </a:prstClr>
                </a:solidFill>
              </a:rPr>
              <a:t> </a:t>
            </a:r>
            <a:r>
              <a:rPr lang="en-US" sz="900" dirty="0" err="1">
                <a:solidFill>
                  <a:prstClr val="black">
                    <a:lumMod val="65000"/>
                    <a:lumOff val="35000"/>
                  </a:prstClr>
                </a:solidFill>
              </a:rPr>
              <a:t>nhân</a:t>
            </a:r>
            <a:r>
              <a:rPr lang="en-US" sz="900" dirty="0">
                <a:solidFill>
                  <a:prstClr val="black">
                    <a:lumMod val="65000"/>
                    <a:lumOff val="35000"/>
                  </a:prstClr>
                </a:solidFill>
              </a:rPr>
              <a:t>:</a:t>
            </a:r>
          </a:p>
          <a:p>
            <a:pPr>
              <a:spcBef>
                <a:spcPts val="100"/>
              </a:spcBef>
              <a:tabLst>
                <a:tab pos="914400" algn="ctr"/>
                <a:tab pos="1314450" algn="ctr"/>
                <a:tab pos="1717675" algn="ctr"/>
                <a:tab pos="2116138" algn="ctr"/>
                <a:tab pos="2514600" algn="ctr"/>
                <a:tab pos="2913063" algn="ctr"/>
                <a:tab pos="3317875" algn="ctr"/>
                <a:tab pos="3716338" algn="ctr"/>
                <a:tab pos="4114800" algn="ctr"/>
                <a:tab pos="4460875" algn="ctr"/>
                <a:tab pos="4859338" algn="ctr"/>
                <a:tab pos="5257800" algn="ctr"/>
                <a:tab pos="5656263" algn="ctr"/>
                <a:tab pos="6061075" algn="ctr"/>
                <a:tab pos="6459538" algn="ctr"/>
                <a:tab pos="6858000" algn="ctr"/>
                <a:tab pos="7256463" algn="ctr"/>
                <a:tab pos="7602538" algn="ctr"/>
              </a:tabLst>
              <a:defRPr/>
            </a:pPr>
            <a:r>
              <a:rPr lang="en-US" sz="900" dirty="0">
                <a:solidFill>
                  <a:srgbClr val="1CBECA"/>
                </a:solidFill>
              </a:rPr>
              <a:t>Afatinib	160	156	153	148	139	125	111	104	94	81	74	61	50	36	30	12	2	0</a:t>
            </a:r>
          </a:p>
          <a:p>
            <a:pPr>
              <a:spcBef>
                <a:spcPts val="100"/>
              </a:spcBef>
              <a:tabLst>
                <a:tab pos="914400" algn="ctr"/>
                <a:tab pos="1314450" algn="ctr"/>
                <a:tab pos="1717675" algn="ctr"/>
                <a:tab pos="2116138" algn="ctr"/>
                <a:tab pos="2514600" algn="ctr"/>
                <a:tab pos="2913063" algn="ctr"/>
                <a:tab pos="3317875" algn="ctr"/>
                <a:tab pos="3716338" algn="ctr"/>
                <a:tab pos="4114800" algn="ctr"/>
                <a:tab pos="4460875" algn="ctr"/>
                <a:tab pos="4859338" algn="ctr"/>
                <a:tab pos="5257800" algn="ctr"/>
                <a:tab pos="5656263" algn="ctr"/>
                <a:tab pos="6061075" algn="ctr"/>
                <a:tab pos="6459538" algn="ctr"/>
                <a:tab pos="6858000" algn="ctr"/>
                <a:tab pos="7256463" algn="ctr"/>
                <a:tab pos="7602538" algn="ctr"/>
              </a:tabLst>
              <a:defRPr/>
            </a:pPr>
            <a:r>
              <a:rPr lang="en-US" sz="900" dirty="0">
                <a:solidFill>
                  <a:prstClr val="black">
                    <a:lumMod val="65000"/>
                    <a:lumOff val="35000"/>
                  </a:prstClr>
                </a:solidFill>
              </a:rPr>
              <a:t>Gefitinib	159	153	148	142	133	119	105	90	80	71	62	56	48	44	27	7	0	0</a:t>
            </a:r>
          </a:p>
        </p:txBody>
      </p:sp>
      <p:sp>
        <p:nvSpPr>
          <p:cNvPr id="12" name="TextBox 11"/>
          <p:cNvSpPr txBox="1"/>
          <p:nvPr/>
        </p:nvSpPr>
        <p:spPr>
          <a:xfrm>
            <a:off x="4811715" y="5379063"/>
            <a:ext cx="3562350" cy="184666"/>
          </a:xfrm>
          <a:prstGeom prst="rect">
            <a:avLst/>
          </a:prstGeom>
          <a:noFill/>
        </p:spPr>
        <p:txBody>
          <a:bodyPr lIns="0" tIns="0" rIns="0" bIns="0" anchor="b">
            <a:spAutoFit/>
          </a:bodyPr>
          <a:lstStyle/>
          <a:p>
            <a:pPr algn="ctr">
              <a:defRPr/>
            </a:pPr>
            <a:r>
              <a:rPr lang="en-US" sz="1200" dirty="0" err="1">
                <a:solidFill>
                  <a:prstClr val="black">
                    <a:lumMod val="65000"/>
                    <a:lumOff val="35000"/>
                  </a:prstClr>
                </a:solidFill>
              </a:rPr>
              <a:t>Thời</a:t>
            </a:r>
            <a:r>
              <a:rPr lang="en-US" sz="1200" dirty="0">
                <a:solidFill>
                  <a:prstClr val="black">
                    <a:lumMod val="65000"/>
                    <a:lumOff val="35000"/>
                  </a:prstClr>
                </a:solidFill>
              </a:rPr>
              <a:t> </a:t>
            </a:r>
            <a:r>
              <a:rPr lang="en-US" sz="1200" dirty="0" err="1">
                <a:solidFill>
                  <a:prstClr val="black">
                    <a:lumMod val="65000"/>
                    <a:lumOff val="35000"/>
                  </a:prstClr>
                </a:solidFill>
              </a:rPr>
              <a:t>gian</a:t>
            </a:r>
            <a:r>
              <a:rPr lang="en-US" sz="1200" dirty="0">
                <a:solidFill>
                  <a:prstClr val="black">
                    <a:lumMod val="65000"/>
                    <a:lumOff val="35000"/>
                  </a:prstClr>
                </a:solidFill>
              </a:rPr>
              <a:t> </a:t>
            </a:r>
            <a:r>
              <a:rPr lang="en-US" sz="1200" dirty="0" err="1">
                <a:solidFill>
                  <a:prstClr val="black">
                    <a:lumMod val="65000"/>
                    <a:lumOff val="35000"/>
                  </a:prstClr>
                </a:solidFill>
              </a:rPr>
              <a:t>đến</a:t>
            </a:r>
            <a:r>
              <a:rPr lang="en-US" sz="1200" dirty="0">
                <a:solidFill>
                  <a:prstClr val="black">
                    <a:lumMod val="65000"/>
                    <a:lumOff val="35000"/>
                  </a:prstClr>
                </a:solidFill>
              </a:rPr>
              <a:t> </a:t>
            </a:r>
            <a:r>
              <a:rPr lang="en-US" sz="1200" dirty="0" err="1">
                <a:solidFill>
                  <a:prstClr val="black">
                    <a:lumMod val="65000"/>
                    <a:lumOff val="35000"/>
                  </a:prstClr>
                </a:solidFill>
              </a:rPr>
              <a:t>khi</a:t>
            </a:r>
            <a:r>
              <a:rPr lang="en-US" sz="1200" dirty="0">
                <a:solidFill>
                  <a:prstClr val="black">
                    <a:lumMod val="65000"/>
                    <a:lumOff val="35000"/>
                  </a:prstClr>
                </a:solidFill>
              </a:rPr>
              <a:t> </a:t>
            </a:r>
            <a:r>
              <a:rPr lang="en-US" sz="1200" dirty="0" err="1">
                <a:solidFill>
                  <a:prstClr val="black">
                    <a:lumMod val="65000"/>
                    <a:lumOff val="35000"/>
                  </a:prstClr>
                </a:solidFill>
              </a:rPr>
              <a:t>tử</a:t>
            </a:r>
            <a:r>
              <a:rPr lang="en-US" sz="1200" dirty="0">
                <a:solidFill>
                  <a:prstClr val="black">
                    <a:lumMod val="65000"/>
                    <a:lumOff val="35000"/>
                  </a:prstClr>
                </a:solidFill>
              </a:rPr>
              <a:t> </a:t>
            </a:r>
            <a:r>
              <a:rPr lang="en-US" sz="1200" dirty="0" err="1">
                <a:solidFill>
                  <a:prstClr val="black">
                    <a:lumMod val="65000"/>
                    <a:lumOff val="35000"/>
                  </a:prstClr>
                </a:solidFill>
              </a:rPr>
              <a:t>vong</a:t>
            </a:r>
            <a:r>
              <a:rPr lang="en-US" sz="1200" dirty="0">
                <a:solidFill>
                  <a:prstClr val="black">
                    <a:lumMod val="65000"/>
                    <a:lumOff val="35000"/>
                  </a:prstClr>
                </a:solidFill>
              </a:rPr>
              <a:t> (</a:t>
            </a:r>
            <a:r>
              <a:rPr lang="en-US" sz="1200" dirty="0" err="1">
                <a:solidFill>
                  <a:prstClr val="black">
                    <a:lumMod val="65000"/>
                    <a:lumOff val="35000"/>
                  </a:prstClr>
                </a:solidFill>
              </a:rPr>
              <a:t>tháng</a:t>
            </a:r>
            <a:r>
              <a:rPr lang="en-US" sz="1200" dirty="0">
                <a:solidFill>
                  <a:prstClr val="black">
                    <a:lumMod val="65000"/>
                    <a:lumOff val="35000"/>
                  </a:prstClr>
                </a:solidFill>
              </a:rPr>
              <a:t>)</a:t>
            </a:r>
          </a:p>
        </p:txBody>
      </p:sp>
      <p:sp>
        <p:nvSpPr>
          <p:cNvPr id="15" name="TextBox 14"/>
          <p:cNvSpPr txBox="1"/>
          <p:nvPr/>
        </p:nvSpPr>
        <p:spPr>
          <a:xfrm>
            <a:off x="2817815" y="2268079"/>
            <a:ext cx="246062" cy="152400"/>
          </a:xfrm>
          <a:prstGeom prst="rect">
            <a:avLst/>
          </a:prstGeom>
          <a:noFill/>
        </p:spPr>
        <p:txBody>
          <a:bodyPr lIns="0" tIns="0" rIns="0" bIns="0" anchor="b">
            <a:spAutoFit/>
          </a:bodyPr>
          <a:lstStyle/>
          <a:p>
            <a:pPr algn="r">
              <a:defRPr/>
            </a:pPr>
            <a:r>
              <a:rPr lang="en-US" sz="1000" dirty="0">
                <a:solidFill>
                  <a:prstClr val="black">
                    <a:lumMod val="65000"/>
                    <a:lumOff val="35000"/>
                  </a:prstClr>
                </a:solidFill>
              </a:rPr>
              <a:t>0.8</a:t>
            </a:r>
          </a:p>
        </p:txBody>
      </p:sp>
      <p:sp>
        <p:nvSpPr>
          <p:cNvPr id="17" name="TextBox 16"/>
          <p:cNvSpPr txBox="1"/>
          <p:nvPr/>
        </p:nvSpPr>
        <p:spPr>
          <a:xfrm>
            <a:off x="2817815" y="1596566"/>
            <a:ext cx="246062" cy="153988"/>
          </a:xfrm>
          <a:prstGeom prst="rect">
            <a:avLst/>
          </a:prstGeom>
          <a:noFill/>
        </p:spPr>
        <p:txBody>
          <a:bodyPr lIns="0" tIns="0" rIns="0" bIns="0" anchor="b">
            <a:spAutoFit/>
          </a:bodyPr>
          <a:lstStyle/>
          <a:p>
            <a:pPr algn="r">
              <a:defRPr/>
            </a:pPr>
            <a:r>
              <a:rPr lang="en-US" sz="1000" dirty="0">
                <a:solidFill>
                  <a:prstClr val="black">
                    <a:lumMod val="65000"/>
                    <a:lumOff val="35000"/>
                  </a:prstClr>
                </a:solidFill>
              </a:rPr>
              <a:t>1.0</a:t>
            </a:r>
          </a:p>
        </p:txBody>
      </p:sp>
      <p:sp>
        <p:nvSpPr>
          <p:cNvPr id="19" name="TextBox 18"/>
          <p:cNvSpPr txBox="1"/>
          <p:nvPr/>
        </p:nvSpPr>
        <p:spPr>
          <a:xfrm>
            <a:off x="2817815" y="2953879"/>
            <a:ext cx="246062" cy="152400"/>
          </a:xfrm>
          <a:prstGeom prst="rect">
            <a:avLst/>
          </a:prstGeom>
          <a:noFill/>
        </p:spPr>
        <p:txBody>
          <a:bodyPr lIns="0" tIns="0" rIns="0" bIns="0" anchor="b">
            <a:spAutoFit/>
          </a:bodyPr>
          <a:lstStyle/>
          <a:p>
            <a:pPr algn="r">
              <a:defRPr/>
            </a:pPr>
            <a:r>
              <a:rPr lang="en-US" sz="1000" dirty="0">
                <a:solidFill>
                  <a:prstClr val="black">
                    <a:lumMod val="65000"/>
                    <a:lumOff val="35000"/>
                  </a:prstClr>
                </a:solidFill>
              </a:rPr>
              <a:t>0.6</a:t>
            </a:r>
          </a:p>
        </p:txBody>
      </p:sp>
      <p:sp>
        <p:nvSpPr>
          <p:cNvPr id="21" name="TextBox 20"/>
          <p:cNvSpPr txBox="1"/>
          <p:nvPr/>
        </p:nvSpPr>
        <p:spPr>
          <a:xfrm>
            <a:off x="2817815" y="3623809"/>
            <a:ext cx="246062" cy="153987"/>
          </a:xfrm>
          <a:prstGeom prst="rect">
            <a:avLst/>
          </a:prstGeom>
          <a:noFill/>
        </p:spPr>
        <p:txBody>
          <a:bodyPr lIns="0" tIns="0" rIns="0" bIns="0" anchor="b">
            <a:spAutoFit/>
          </a:bodyPr>
          <a:lstStyle/>
          <a:p>
            <a:pPr algn="r">
              <a:defRPr/>
            </a:pPr>
            <a:r>
              <a:rPr lang="en-US" sz="1000" dirty="0">
                <a:solidFill>
                  <a:prstClr val="black">
                    <a:lumMod val="65000"/>
                    <a:lumOff val="35000"/>
                  </a:prstClr>
                </a:solidFill>
              </a:rPr>
              <a:t>0.4</a:t>
            </a:r>
          </a:p>
        </p:txBody>
      </p:sp>
      <p:sp>
        <p:nvSpPr>
          <p:cNvPr id="24" name="TextBox 23"/>
          <p:cNvSpPr txBox="1"/>
          <p:nvPr/>
        </p:nvSpPr>
        <p:spPr>
          <a:xfrm>
            <a:off x="2817815" y="4308016"/>
            <a:ext cx="246062" cy="153988"/>
          </a:xfrm>
          <a:prstGeom prst="rect">
            <a:avLst/>
          </a:prstGeom>
          <a:noFill/>
        </p:spPr>
        <p:txBody>
          <a:bodyPr lIns="0" tIns="0" rIns="0" bIns="0" anchor="b">
            <a:spAutoFit/>
          </a:bodyPr>
          <a:lstStyle/>
          <a:p>
            <a:pPr algn="r">
              <a:defRPr/>
            </a:pPr>
            <a:r>
              <a:rPr lang="en-US" sz="1000" dirty="0">
                <a:solidFill>
                  <a:prstClr val="black">
                    <a:lumMod val="65000"/>
                    <a:lumOff val="35000"/>
                  </a:prstClr>
                </a:solidFill>
              </a:rPr>
              <a:t>0.2</a:t>
            </a:r>
          </a:p>
        </p:txBody>
      </p:sp>
      <p:sp>
        <p:nvSpPr>
          <p:cNvPr id="26" name="TextBox 25"/>
          <p:cNvSpPr txBox="1"/>
          <p:nvPr/>
        </p:nvSpPr>
        <p:spPr>
          <a:xfrm>
            <a:off x="2817815" y="4977941"/>
            <a:ext cx="246062" cy="153988"/>
          </a:xfrm>
          <a:prstGeom prst="rect">
            <a:avLst/>
          </a:prstGeom>
          <a:noFill/>
        </p:spPr>
        <p:txBody>
          <a:bodyPr lIns="0" tIns="0" rIns="0" bIns="0" anchor="b">
            <a:spAutoFit/>
          </a:bodyPr>
          <a:lstStyle/>
          <a:p>
            <a:pPr algn="r">
              <a:defRPr/>
            </a:pPr>
            <a:r>
              <a:rPr lang="en-US" sz="1000" dirty="0">
                <a:solidFill>
                  <a:prstClr val="black">
                    <a:lumMod val="65000"/>
                    <a:lumOff val="35000"/>
                  </a:prstClr>
                </a:solidFill>
              </a:rPr>
              <a:t>0</a:t>
            </a:r>
          </a:p>
        </p:txBody>
      </p:sp>
      <p:grpSp>
        <p:nvGrpSpPr>
          <p:cNvPr id="24592" name="Group 447"/>
          <p:cNvGrpSpPr>
            <a:grpSpLocks/>
          </p:cNvGrpSpPr>
          <p:nvPr/>
        </p:nvGrpSpPr>
        <p:grpSpPr bwMode="auto">
          <a:xfrm>
            <a:off x="3109913" y="1672766"/>
            <a:ext cx="6889750" cy="3676650"/>
            <a:chOff x="1585875" y="1803400"/>
            <a:chExt cx="6889083" cy="3676916"/>
          </a:xfrm>
        </p:grpSpPr>
        <p:sp>
          <p:nvSpPr>
            <p:cNvPr id="13" name="Freeform 12"/>
            <p:cNvSpPr/>
            <p:nvPr/>
          </p:nvSpPr>
          <p:spPr>
            <a:xfrm>
              <a:off x="1650956" y="1803400"/>
              <a:ext cx="6746222" cy="3438774"/>
            </a:xfrm>
            <a:custGeom>
              <a:avLst/>
              <a:gdLst>
                <a:gd name="connsiteX0" fmla="*/ 0 w 5892800"/>
                <a:gd name="connsiteY0" fmla="*/ 0 h 2673350"/>
                <a:gd name="connsiteX1" fmla="*/ 0 w 5892800"/>
                <a:gd name="connsiteY1" fmla="*/ 2673350 h 2673350"/>
                <a:gd name="connsiteX2" fmla="*/ 5892800 w 5892800"/>
                <a:gd name="connsiteY2" fmla="*/ 2673350 h 2673350"/>
              </a:gdLst>
              <a:ahLst/>
              <a:cxnLst>
                <a:cxn ang="0">
                  <a:pos x="connsiteX0" y="connsiteY0"/>
                </a:cxn>
                <a:cxn ang="0">
                  <a:pos x="connsiteX1" y="connsiteY1"/>
                </a:cxn>
                <a:cxn ang="0">
                  <a:pos x="connsiteX2" y="connsiteY2"/>
                </a:cxn>
              </a:cxnLst>
              <a:rect l="l" t="t" r="r" b="b"/>
              <a:pathLst>
                <a:path w="5892800" h="2673350">
                  <a:moveTo>
                    <a:pt x="0" y="0"/>
                  </a:moveTo>
                  <a:lnTo>
                    <a:pt x="0" y="2673350"/>
                  </a:lnTo>
                  <a:lnTo>
                    <a:pt x="5892800" y="2673350"/>
                  </a:lnTo>
                </a:path>
              </a:pathLst>
            </a:custGeom>
            <a:noFill/>
            <a:ln w="1905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black">
                    <a:lumMod val="65000"/>
                    <a:lumOff val="35000"/>
                  </a:prstClr>
                </a:solidFill>
              </a:endParaRPr>
            </a:p>
          </p:txBody>
        </p:sp>
        <p:cxnSp>
          <p:nvCxnSpPr>
            <p:cNvPr id="14" name="Straight Connector 13"/>
            <p:cNvCxnSpPr/>
            <p:nvPr/>
          </p:nvCxnSpPr>
          <p:spPr>
            <a:xfrm>
              <a:off x="1585875" y="2474962"/>
              <a:ext cx="53970"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585875" y="1803400"/>
              <a:ext cx="53970"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1585875" y="3160811"/>
              <a:ext cx="53970"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585875" y="3832372"/>
              <a:ext cx="53970"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585875" y="4515046"/>
              <a:ext cx="53970"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585875" y="5186608"/>
              <a:ext cx="53970"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6200000">
              <a:off x="1663650"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1617622" y="5323143"/>
              <a:ext cx="144448"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0</a:t>
              </a:r>
            </a:p>
          </p:txBody>
        </p:sp>
        <p:cxnSp>
          <p:nvCxnSpPr>
            <p:cNvPr id="29" name="Straight Connector 28"/>
            <p:cNvCxnSpPr/>
            <p:nvPr/>
          </p:nvCxnSpPr>
          <p:spPr>
            <a:xfrm rot="16200000">
              <a:off x="2079535"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2033507" y="5323143"/>
              <a:ext cx="146036"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3</a:t>
              </a:r>
            </a:p>
          </p:txBody>
        </p:sp>
        <p:cxnSp>
          <p:nvCxnSpPr>
            <p:cNvPr id="31" name="Straight Connector 30"/>
            <p:cNvCxnSpPr/>
            <p:nvPr/>
          </p:nvCxnSpPr>
          <p:spPr>
            <a:xfrm rot="16200000">
              <a:off x="2473197"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2427169" y="5323143"/>
              <a:ext cx="144448"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6</a:t>
              </a:r>
            </a:p>
          </p:txBody>
        </p:sp>
        <p:cxnSp>
          <p:nvCxnSpPr>
            <p:cNvPr id="33" name="Straight Connector 32"/>
            <p:cNvCxnSpPr/>
            <p:nvPr/>
          </p:nvCxnSpPr>
          <p:spPr>
            <a:xfrm rot="16200000">
              <a:off x="2871620"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2827180" y="5323143"/>
              <a:ext cx="144448"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9</a:t>
              </a:r>
            </a:p>
          </p:txBody>
        </p:sp>
        <p:cxnSp>
          <p:nvCxnSpPr>
            <p:cNvPr id="35" name="Straight Connector 34"/>
            <p:cNvCxnSpPr/>
            <p:nvPr/>
          </p:nvCxnSpPr>
          <p:spPr>
            <a:xfrm rot="16200000">
              <a:off x="3255758"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209730" y="5323143"/>
              <a:ext cx="146036"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12</a:t>
              </a:r>
            </a:p>
          </p:txBody>
        </p:sp>
        <p:cxnSp>
          <p:nvCxnSpPr>
            <p:cNvPr id="37" name="Straight Connector 36"/>
            <p:cNvCxnSpPr/>
            <p:nvPr/>
          </p:nvCxnSpPr>
          <p:spPr>
            <a:xfrm rot="16200000">
              <a:off x="3652594"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3606566" y="5323143"/>
              <a:ext cx="144449"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15</a:t>
              </a:r>
            </a:p>
          </p:txBody>
        </p:sp>
        <p:cxnSp>
          <p:nvCxnSpPr>
            <p:cNvPr id="39" name="Straight Connector 38"/>
            <p:cNvCxnSpPr/>
            <p:nvPr/>
          </p:nvCxnSpPr>
          <p:spPr>
            <a:xfrm rot="16200000">
              <a:off x="4044669"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3998641" y="5323143"/>
              <a:ext cx="144448"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18</a:t>
              </a:r>
            </a:p>
          </p:txBody>
        </p:sp>
        <p:cxnSp>
          <p:nvCxnSpPr>
            <p:cNvPr id="41" name="Straight Connector 40"/>
            <p:cNvCxnSpPr/>
            <p:nvPr/>
          </p:nvCxnSpPr>
          <p:spPr>
            <a:xfrm rot="16200000">
              <a:off x="4447855"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4403414" y="5323143"/>
              <a:ext cx="144449"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21</a:t>
              </a:r>
            </a:p>
          </p:txBody>
        </p:sp>
        <p:cxnSp>
          <p:nvCxnSpPr>
            <p:cNvPr id="43" name="Straight Connector 42"/>
            <p:cNvCxnSpPr/>
            <p:nvPr/>
          </p:nvCxnSpPr>
          <p:spPr>
            <a:xfrm rot="16200000">
              <a:off x="4841517"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4795489" y="5323143"/>
              <a:ext cx="144448"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24</a:t>
              </a:r>
            </a:p>
          </p:txBody>
        </p:sp>
        <p:cxnSp>
          <p:nvCxnSpPr>
            <p:cNvPr id="45" name="Straight Connector 44"/>
            <p:cNvCxnSpPr/>
            <p:nvPr/>
          </p:nvCxnSpPr>
          <p:spPr>
            <a:xfrm rot="16200000">
              <a:off x="5235179"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189151" y="5323143"/>
              <a:ext cx="146036"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27</a:t>
              </a:r>
            </a:p>
          </p:txBody>
        </p:sp>
        <p:cxnSp>
          <p:nvCxnSpPr>
            <p:cNvPr id="47" name="Straight Connector 46"/>
            <p:cNvCxnSpPr/>
            <p:nvPr/>
          </p:nvCxnSpPr>
          <p:spPr>
            <a:xfrm rot="16200000">
              <a:off x="5624078"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5578050" y="5323143"/>
              <a:ext cx="146036"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30</a:t>
              </a:r>
            </a:p>
          </p:txBody>
        </p:sp>
        <p:cxnSp>
          <p:nvCxnSpPr>
            <p:cNvPr id="49" name="Straight Connector 48"/>
            <p:cNvCxnSpPr/>
            <p:nvPr/>
          </p:nvCxnSpPr>
          <p:spPr>
            <a:xfrm rot="16200000">
              <a:off x="6017740"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5971712" y="5323143"/>
              <a:ext cx="146036"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33</a:t>
              </a:r>
            </a:p>
          </p:txBody>
        </p:sp>
        <p:cxnSp>
          <p:nvCxnSpPr>
            <p:cNvPr id="51" name="Straight Connector 50"/>
            <p:cNvCxnSpPr/>
            <p:nvPr/>
          </p:nvCxnSpPr>
          <p:spPr>
            <a:xfrm rot="16200000">
              <a:off x="6405053"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6359025" y="5323143"/>
              <a:ext cx="146036"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36</a:t>
              </a:r>
            </a:p>
          </p:txBody>
        </p:sp>
        <p:cxnSp>
          <p:nvCxnSpPr>
            <p:cNvPr id="53" name="Straight Connector 52"/>
            <p:cNvCxnSpPr/>
            <p:nvPr/>
          </p:nvCxnSpPr>
          <p:spPr>
            <a:xfrm rot="16200000">
              <a:off x="6805064"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6759036" y="5323143"/>
              <a:ext cx="144449"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39</a:t>
              </a:r>
            </a:p>
          </p:txBody>
        </p:sp>
        <p:cxnSp>
          <p:nvCxnSpPr>
            <p:cNvPr id="55" name="Straight Connector 54"/>
            <p:cNvCxnSpPr/>
            <p:nvPr/>
          </p:nvCxnSpPr>
          <p:spPr>
            <a:xfrm rot="16200000">
              <a:off x="7209838"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7163810" y="5323143"/>
              <a:ext cx="146036"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42</a:t>
              </a:r>
            </a:p>
          </p:txBody>
        </p:sp>
        <p:cxnSp>
          <p:nvCxnSpPr>
            <p:cNvPr id="57" name="Straight Connector 56"/>
            <p:cNvCxnSpPr/>
            <p:nvPr/>
          </p:nvCxnSpPr>
          <p:spPr>
            <a:xfrm rot="16200000">
              <a:off x="7609849"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565408" y="5323143"/>
              <a:ext cx="144449"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45</a:t>
              </a:r>
            </a:p>
          </p:txBody>
        </p:sp>
        <p:cxnSp>
          <p:nvCxnSpPr>
            <p:cNvPr id="59" name="Straight Connector 58"/>
            <p:cNvCxnSpPr/>
            <p:nvPr/>
          </p:nvCxnSpPr>
          <p:spPr>
            <a:xfrm rot="16200000">
              <a:off x="7993987" y="5278689"/>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0" name="TextBox 59"/>
            <p:cNvSpPr txBox="1"/>
            <p:nvPr/>
          </p:nvSpPr>
          <p:spPr>
            <a:xfrm>
              <a:off x="7947959" y="5323143"/>
              <a:ext cx="146036"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48</a:t>
              </a:r>
            </a:p>
          </p:txBody>
        </p:sp>
        <p:cxnSp>
          <p:nvCxnSpPr>
            <p:cNvPr id="123" name="Straight Connector 122"/>
            <p:cNvCxnSpPr/>
            <p:nvPr/>
          </p:nvCxnSpPr>
          <p:spPr>
            <a:xfrm rot="16200000">
              <a:off x="8374950" y="5281865"/>
              <a:ext cx="53979"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8330509" y="5326318"/>
              <a:ext cx="144449" cy="153998"/>
            </a:xfrm>
            <a:prstGeom prst="rect">
              <a:avLst/>
            </a:prstGeom>
            <a:noFill/>
          </p:spPr>
          <p:txBody>
            <a:bodyPr lIns="0" tIns="0" rIns="0" bIns="0" anchor="b">
              <a:spAutoFit/>
            </a:bodyPr>
            <a:lstStyle/>
            <a:p>
              <a:pPr algn="ctr">
                <a:defRPr/>
              </a:pPr>
              <a:r>
                <a:rPr lang="en-US" sz="1000" dirty="0">
                  <a:solidFill>
                    <a:prstClr val="black">
                      <a:lumMod val="65000"/>
                      <a:lumOff val="35000"/>
                    </a:prstClr>
                  </a:solidFill>
                </a:rPr>
                <a:t>51</a:t>
              </a:r>
            </a:p>
          </p:txBody>
        </p:sp>
      </p:grpSp>
      <p:grpSp>
        <p:nvGrpSpPr>
          <p:cNvPr id="24593" name="Group 133"/>
          <p:cNvGrpSpPr>
            <a:grpSpLocks/>
          </p:cNvGrpSpPr>
          <p:nvPr/>
        </p:nvGrpSpPr>
        <p:grpSpPr bwMode="auto">
          <a:xfrm>
            <a:off x="3798888" y="1821991"/>
            <a:ext cx="63500" cy="65088"/>
            <a:chOff x="8190834" y="2961469"/>
            <a:chExt cx="64008" cy="64008"/>
          </a:xfrm>
        </p:grpSpPr>
        <p:cxnSp>
          <p:nvCxnSpPr>
            <p:cNvPr id="135" name="Straight Connector 134"/>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8190834" y="2994254"/>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594" name="Group 136"/>
          <p:cNvGrpSpPr>
            <a:grpSpLocks/>
          </p:cNvGrpSpPr>
          <p:nvPr/>
        </p:nvGrpSpPr>
        <p:grpSpPr bwMode="auto">
          <a:xfrm>
            <a:off x="4564063" y="1974391"/>
            <a:ext cx="63500" cy="65088"/>
            <a:chOff x="8190834" y="2961469"/>
            <a:chExt cx="64008" cy="64008"/>
          </a:xfrm>
        </p:grpSpPr>
        <p:cxnSp>
          <p:nvCxnSpPr>
            <p:cNvPr id="138" name="Straight Connector 137"/>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8190834" y="2994254"/>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595" name="Group 139"/>
          <p:cNvGrpSpPr>
            <a:grpSpLocks/>
          </p:cNvGrpSpPr>
          <p:nvPr/>
        </p:nvGrpSpPr>
        <p:grpSpPr bwMode="auto">
          <a:xfrm>
            <a:off x="4705350" y="2145841"/>
            <a:ext cx="65088" cy="63500"/>
            <a:chOff x="8190834" y="2961469"/>
            <a:chExt cx="64008" cy="64008"/>
          </a:xfrm>
        </p:grpSpPr>
        <p:cxnSp>
          <p:nvCxnSpPr>
            <p:cNvPr id="141" name="Straight Connector 140"/>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596" name="Group 142"/>
          <p:cNvGrpSpPr>
            <a:grpSpLocks/>
          </p:cNvGrpSpPr>
          <p:nvPr/>
        </p:nvGrpSpPr>
        <p:grpSpPr bwMode="auto">
          <a:xfrm>
            <a:off x="5484813" y="2630029"/>
            <a:ext cx="63500" cy="63500"/>
            <a:chOff x="8190834" y="2961469"/>
            <a:chExt cx="64008" cy="64008"/>
          </a:xfrm>
        </p:grpSpPr>
        <p:cxnSp>
          <p:nvCxnSpPr>
            <p:cNvPr id="144" name="Straight Connector 143"/>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597" name="Group 145"/>
          <p:cNvGrpSpPr>
            <a:grpSpLocks/>
          </p:cNvGrpSpPr>
          <p:nvPr/>
        </p:nvGrpSpPr>
        <p:grpSpPr bwMode="auto">
          <a:xfrm>
            <a:off x="5995988" y="2830054"/>
            <a:ext cx="63500" cy="63500"/>
            <a:chOff x="8190834" y="2961469"/>
            <a:chExt cx="64008" cy="64008"/>
          </a:xfrm>
        </p:grpSpPr>
        <p:cxnSp>
          <p:nvCxnSpPr>
            <p:cNvPr id="147" name="Straight Connector 146"/>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598" name="Group 148"/>
          <p:cNvGrpSpPr>
            <a:grpSpLocks/>
          </p:cNvGrpSpPr>
          <p:nvPr/>
        </p:nvGrpSpPr>
        <p:grpSpPr bwMode="auto">
          <a:xfrm>
            <a:off x="6348413" y="2974516"/>
            <a:ext cx="63500" cy="63500"/>
            <a:chOff x="8190834" y="2961469"/>
            <a:chExt cx="64008" cy="64008"/>
          </a:xfrm>
        </p:grpSpPr>
        <p:cxnSp>
          <p:nvCxnSpPr>
            <p:cNvPr id="150" name="Straight Connector 149"/>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599" name="Group 151"/>
          <p:cNvGrpSpPr>
            <a:grpSpLocks/>
          </p:cNvGrpSpPr>
          <p:nvPr/>
        </p:nvGrpSpPr>
        <p:grpSpPr bwMode="auto">
          <a:xfrm>
            <a:off x="7285038" y="3538079"/>
            <a:ext cx="63500" cy="63500"/>
            <a:chOff x="8190834" y="2961469"/>
            <a:chExt cx="64008" cy="64008"/>
          </a:xfrm>
        </p:grpSpPr>
        <p:cxnSp>
          <p:nvCxnSpPr>
            <p:cNvPr id="153" name="Straight Connector 152"/>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0" name="Group 154"/>
          <p:cNvGrpSpPr>
            <a:grpSpLocks/>
          </p:cNvGrpSpPr>
          <p:nvPr/>
        </p:nvGrpSpPr>
        <p:grpSpPr bwMode="auto">
          <a:xfrm>
            <a:off x="7305675" y="3722238"/>
            <a:ext cx="63500" cy="65087"/>
            <a:chOff x="8190834" y="2961469"/>
            <a:chExt cx="64008" cy="64008"/>
          </a:xfrm>
        </p:grpSpPr>
        <p:cxnSp>
          <p:nvCxnSpPr>
            <p:cNvPr id="156" name="Straight Connector 155"/>
            <p:cNvCxnSpPr/>
            <p:nvPr/>
          </p:nvCxnSpPr>
          <p:spPr>
            <a:xfrm rot="5400000">
              <a:off x="8190833"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8190834" y="299425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1" name="Group 157"/>
          <p:cNvGrpSpPr>
            <a:grpSpLocks/>
          </p:cNvGrpSpPr>
          <p:nvPr/>
        </p:nvGrpSpPr>
        <p:grpSpPr bwMode="auto">
          <a:xfrm>
            <a:off x="7529519" y="3803191"/>
            <a:ext cx="65087" cy="63500"/>
            <a:chOff x="8190834" y="2961469"/>
            <a:chExt cx="64008" cy="64008"/>
          </a:xfrm>
        </p:grpSpPr>
        <p:cxnSp>
          <p:nvCxnSpPr>
            <p:cNvPr id="213" name="Straight Connector 212"/>
            <p:cNvCxnSpPr/>
            <p:nvPr/>
          </p:nvCxnSpPr>
          <p:spPr>
            <a:xfrm rot="5400000">
              <a:off x="819161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2" name="Group 214"/>
          <p:cNvGrpSpPr>
            <a:grpSpLocks/>
          </p:cNvGrpSpPr>
          <p:nvPr/>
        </p:nvGrpSpPr>
        <p:grpSpPr bwMode="auto">
          <a:xfrm>
            <a:off x="7572375" y="3809541"/>
            <a:ext cx="63500" cy="63500"/>
            <a:chOff x="8190834" y="2961469"/>
            <a:chExt cx="64008" cy="64008"/>
          </a:xfrm>
        </p:grpSpPr>
        <p:cxnSp>
          <p:nvCxnSpPr>
            <p:cNvPr id="216" name="Straight Connector 215"/>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3" name="Group 217"/>
          <p:cNvGrpSpPr>
            <a:grpSpLocks/>
          </p:cNvGrpSpPr>
          <p:nvPr/>
        </p:nvGrpSpPr>
        <p:grpSpPr bwMode="auto">
          <a:xfrm>
            <a:off x="7627938" y="3830186"/>
            <a:ext cx="63500" cy="65087"/>
            <a:chOff x="8190834" y="2961469"/>
            <a:chExt cx="64008" cy="64008"/>
          </a:xfrm>
        </p:grpSpPr>
        <p:cxnSp>
          <p:nvCxnSpPr>
            <p:cNvPr id="219" name="Straight Connector 218"/>
            <p:cNvCxnSpPr/>
            <p:nvPr/>
          </p:nvCxnSpPr>
          <p:spPr>
            <a:xfrm rot="5400000">
              <a:off x="8190833"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8190834" y="299425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4" name="Group 220"/>
          <p:cNvGrpSpPr>
            <a:grpSpLocks/>
          </p:cNvGrpSpPr>
          <p:nvPr/>
        </p:nvGrpSpPr>
        <p:grpSpPr bwMode="auto">
          <a:xfrm>
            <a:off x="7742238" y="3844466"/>
            <a:ext cx="63500" cy="65088"/>
            <a:chOff x="8190834" y="2961469"/>
            <a:chExt cx="64008" cy="64008"/>
          </a:xfrm>
        </p:grpSpPr>
        <p:cxnSp>
          <p:nvCxnSpPr>
            <p:cNvPr id="222" name="Straight Connector 221"/>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a:off x="8190834" y="2994254"/>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5" name="Group 223"/>
          <p:cNvGrpSpPr>
            <a:grpSpLocks/>
          </p:cNvGrpSpPr>
          <p:nvPr/>
        </p:nvGrpSpPr>
        <p:grpSpPr bwMode="auto">
          <a:xfrm>
            <a:off x="7435850" y="3579354"/>
            <a:ext cx="63500" cy="63500"/>
            <a:chOff x="8190834" y="2961469"/>
            <a:chExt cx="64008" cy="64008"/>
          </a:xfrm>
        </p:grpSpPr>
        <p:cxnSp>
          <p:nvCxnSpPr>
            <p:cNvPr id="225" name="Straight Connector 224"/>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6" name="Group 226"/>
          <p:cNvGrpSpPr>
            <a:grpSpLocks/>
          </p:cNvGrpSpPr>
          <p:nvPr/>
        </p:nvGrpSpPr>
        <p:grpSpPr bwMode="auto">
          <a:xfrm>
            <a:off x="7478719" y="3580941"/>
            <a:ext cx="65087" cy="63500"/>
            <a:chOff x="8190834" y="2961469"/>
            <a:chExt cx="64008" cy="64008"/>
          </a:xfrm>
        </p:grpSpPr>
        <p:cxnSp>
          <p:nvCxnSpPr>
            <p:cNvPr id="228" name="Straight Connector 227"/>
            <p:cNvCxnSpPr/>
            <p:nvPr/>
          </p:nvCxnSpPr>
          <p:spPr>
            <a:xfrm rot="5400000">
              <a:off x="819161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7" name="Group 229"/>
          <p:cNvGrpSpPr>
            <a:grpSpLocks/>
          </p:cNvGrpSpPr>
          <p:nvPr/>
        </p:nvGrpSpPr>
        <p:grpSpPr bwMode="auto">
          <a:xfrm>
            <a:off x="7543800" y="3633329"/>
            <a:ext cx="63500" cy="63500"/>
            <a:chOff x="8190834" y="2961469"/>
            <a:chExt cx="64008" cy="64008"/>
          </a:xfrm>
        </p:grpSpPr>
        <p:cxnSp>
          <p:nvCxnSpPr>
            <p:cNvPr id="231" name="Straight Connector 230"/>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8" name="Group 232"/>
          <p:cNvGrpSpPr>
            <a:grpSpLocks/>
          </p:cNvGrpSpPr>
          <p:nvPr/>
        </p:nvGrpSpPr>
        <p:grpSpPr bwMode="auto">
          <a:xfrm>
            <a:off x="7586669" y="3633330"/>
            <a:ext cx="65087" cy="65087"/>
            <a:chOff x="8190834" y="2961469"/>
            <a:chExt cx="64008" cy="64008"/>
          </a:xfrm>
        </p:grpSpPr>
        <p:cxnSp>
          <p:nvCxnSpPr>
            <p:cNvPr id="234" name="Straight Connector 233"/>
            <p:cNvCxnSpPr/>
            <p:nvPr/>
          </p:nvCxnSpPr>
          <p:spPr>
            <a:xfrm rot="5400000">
              <a:off x="819161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8190834" y="299425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09" name="Group 235"/>
          <p:cNvGrpSpPr>
            <a:grpSpLocks/>
          </p:cNvGrpSpPr>
          <p:nvPr/>
        </p:nvGrpSpPr>
        <p:grpSpPr bwMode="auto">
          <a:xfrm>
            <a:off x="8012113" y="3804779"/>
            <a:ext cx="63500" cy="63500"/>
            <a:chOff x="8190834" y="2961469"/>
            <a:chExt cx="64008" cy="64008"/>
          </a:xfrm>
        </p:grpSpPr>
        <p:cxnSp>
          <p:nvCxnSpPr>
            <p:cNvPr id="237" name="Straight Connector 236"/>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0" name="Group 238"/>
          <p:cNvGrpSpPr>
            <a:grpSpLocks/>
          </p:cNvGrpSpPr>
          <p:nvPr/>
        </p:nvGrpSpPr>
        <p:grpSpPr bwMode="auto">
          <a:xfrm>
            <a:off x="8024819" y="3896854"/>
            <a:ext cx="65087" cy="63500"/>
            <a:chOff x="8190834" y="2961469"/>
            <a:chExt cx="64008" cy="64008"/>
          </a:xfrm>
        </p:grpSpPr>
        <p:cxnSp>
          <p:nvCxnSpPr>
            <p:cNvPr id="240" name="Straight Connector 239"/>
            <p:cNvCxnSpPr/>
            <p:nvPr/>
          </p:nvCxnSpPr>
          <p:spPr>
            <a:xfrm rot="5400000">
              <a:off x="819161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1" name="Group 241"/>
          <p:cNvGrpSpPr>
            <a:grpSpLocks/>
          </p:cNvGrpSpPr>
          <p:nvPr/>
        </p:nvGrpSpPr>
        <p:grpSpPr bwMode="auto">
          <a:xfrm>
            <a:off x="8083550" y="3896854"/>
            <a:ext cx="65088" cy="76200"/>
            <a:chOff x="8190834" y="2961469"/>
            <a:chExt cx="64008" cy="64008"/>
          </a:xfrm>
        </p:grpSpPr>
        <p:cxnSp>
          <p:nvCxnSpPr>
            <p:cNvPr id="243" name="Straight Connector 242"/>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2" name="Group 244"/>
          <p:cNvGrpSpPr>
            <a:grpSpLocks/>
          </p:cNvGrpSpPr>
          <p:nvPr/>
        </p:nvGrpSpPr>
        <p:grpSpPr bwMode="auto">
          <a:xfrm>
            <a:off x="8069263" y="3838116"/>
            <a:ext cx="63500" cy="77788"/>
            <a:chOff x="8190834" y="2961469"/>
            <a:chExt cx="64008" cy="64008"/>
          </a:xfrm>
        </p:grpSpPr>
        <p:cxnSp>
          <p:nvCxnSpPr>
            <p:cNvPr id="246" name="Straight Connector 245"/>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3" name="Group 247"/>
          <p:cNvGrpSpPr>
            <a:grpSpLocks/>
          </p:cNvGrpSpPr>
          <p:nvPr/>
        </p:nvGrpSpPr>
        <p:grpSpPr bwMode="auto">
          <a:xfrm>
            <a:off x="8120063" y="3833361"/>
            <a:ext cx="63500" cy="77787"/>
            <a:chOff x="8190834" y="2961469"/>
            <a:chExt cx="64008" cy="64008"/>
          </a:xfrm>
        </p:grpSpPr>
        <p:cxnSp>
          <p:nvCxnSpPr>
            <p:cNvPr id="249" name="Straight Connector 248"/>
            <p:cNvCxnSpPr/>
            <p:nvPr/>
          </p:nvCxnSpPr>
          <p:spPr>
            <a:xfrm rot="5400000">
              <a:off x="8190833"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4" name="Group 250"/>
          <p:cNvGrpSpPr>
            <a:grpSpLocks/>
          </p:cNvGrpSpPr>
          <p:nvPr/>
        </p:nvGrpSpPr>
        <p:grpSpPr bwMode="auto">
          <a:xfrm>
            <a:off x="8181975" y="3923841"/>
            <a:ext cx="63500" cy="77788"/>
            <a:chOff x="8190834" y="2961469"/>
            <a:chExt cx="64008" cy="64008"/>
          </a:xfrm>
        </p:grpSpPr>
        <p:cxnSp>
          <p:nvCxnSpPr>
            <p:cNvPr id="252" name="Straight Connector 251"/>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5" name="Group 253"/>
          <p:cNvGrpSpPr>
            <a:grpSpLocks/>
          </p:cNvGrpSpPr>
          <p:nvPr/>
        </p:nvGrpSpPr>
        <p:grpSpPr bwMode="auto">
          <a:xfrm>
            <a:off x="8437563" y="4014329"/>
            <a:ext cx="63500" cy="76200"/>
            <a:chOff x="8190834" y="2961469"/>
            <a:chExt cx="64008" cy="64008"/>
          </a:xfrm>
        </p:grpSpPr>
        <p:cxnSp>
          <p:nvCxnSpPr>
            <p:cNvPr id="255" name="Straight Connector 254"/>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6" name="Group 256"/>
          <p:cNvGrpSpPr>
            <a:grpSpLocks/>
          </p:cNvGrpSpPr>
          <p:nvPr/>
        </p:nvGrpSpPr>
        <p:grpSpPr bwMode="auto">
          <a:xfrm>
            <a:off x="8486775" y="4011159"/>
            <a:ext cx="63500" cy="77787"/>
            <a:chOff x="8190834" y="2961469"/>
            <a:chExt cx="64008" cy="64008"/>
          </a:xfrm>
        </p:grpSpPr>
        <p:cxnSp>
          <p:nvCxnSpPr>
            <p:cNvPr id="258" name="Straight Connector 257"/>
            <p:cNvCxnSpPr/>
            <p:nvPr/>
          </p:nvCxnSpPr>
          <p:spPr>
            <a:xfrm rot="5400000">
              <a:off x="8190833"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7" name="Group 259"/>
          <p:cNvGrpSpPr>
            <a:grpSpLocks/>
          </p:cNvGrpSpPr>
          <p:nvPr/>
        </p:nvGrpSpPr>
        <p:grpSpPr bwMode="auto">
          <a:xfrm>
            <a:off x="8493125" y="4069891"/>
            <a:ext cx="65088" cy="76200"/>
            <a:chOff x="8190834" y="2961469"/>
            <a:chExt cx="64008" cy="64008"/>
          </a:xfrm>
        </p:grpSpPr>
        <p:cxnSp>
          <p:nvCxnSpPr>
            <p:cNvPr id="261" name="Straight Connector 260"/>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8" name="Group 262"/>
          <p:cNvGrpSpPr>
            <a:grpSpLocks/>
          </p:cNvGrpSpPr>
          <p:nvPr/>
        </p:nvGrpSpPr>
        <p:grpSpPr bwMode="auto">
          <a:xfrm>
            <a:off x="8580438" y="4069891"/>
            <a:ext cx="63500" cy="76200"/>
            <a:chOff x="8190834" y="2961469"/>
            <a:chExt cx="64008" cy="64008"/>
          </a:xfrm>
        </p:grpSpPr>
        <p:cxnSp>
          <p:nvCxnSpPr>
            <p:cNvPr id="264" name="Straight Connector 263"/>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19" name="Group 265"/>
          <p:cNvGrpSpPr>
            <a:grpSpLocks/>
          </p:cNvGrpSpPr>
          <p:nvPr/>
        </p:nvGrpSpPr>
        <p:grpSpPr bwMode="auto">
          <a:xfrm>
            <a:off x="8709025" y="4104816"/>
            <a:ext cx="65088" cy="77788"/>
            <a:chOff x="8190834" y="2961469"/>
            <a:chExt cx="64008" cy="64008"/>
          </a:xfrm>
        </p:grpSpPr>
        <p:cxnSp>
          <p:nvCxnSpPr>
            <p:cNvPr id="267" name="Straight Connector 266"/>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0" name="Group 268"/>
          <p:cNvGrpSpPr>
            <a:grpSpLocks/>
          </p:cNvGrpSpPr>
          <p:nvPr/>
        </p:nvGrpSpPr>
        <p:grpSpPr bwMode="auto">
          <a:xfrm>
            <a:off x="8839200" y="4085766"/>
            <a:ext cx="63500" cy="76200"/>
            <a:chOff x="8190834" y="2961469"/>
            <a:chExt cx="64008" cy="64008"/>
          </a:xfrm>
        </p:grpSpPr>
        <p:cxnSp>
          <p:nvCxnSpPr>
            <p:cNvPr id="270" name="Straight Connector 269"/>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1" name="Group 271"/>
          <p:cNvGrpSpPr>
            <a:grpSpLocks/>
          </p:cNvGrpSpPr>
          <p:nvPr/>
        </p:nvGrpSpPr>
        <p:grpSpPr bwMode="auto">
          <a:xfrm>
            <a:off x="8874125" y="4085766"/>
            <a:ext cx="63500" cy="77788"/>
            <a:chOff x="8190834" y="2961469"/>
            <a:chExt cx="64008" cy="64008"/>
          </a:xfrm>
        </p:grpSpPr>
        <p:cxnSp>
          <p:nvCxnSpPr>
            <p:cNvPr id="273" name="Straight Connector 272"/>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2" name="Group 274"/>
          <p:cNvGrpSpPr>
            <a:grpSpLocks/>
          </p:cNvGrpSpPr>
          <p:nvPr/>
        </p:nvGrpSpPr>
        <p:grpSpPr bwMode="auto">
          <a:xfrm>
            <a:off x="8901113" y="4087365"/>
            <a:ext cx="63500" cy="77787"/>
            <a:chOff x="8190834" y="2961469"/>
            <a:chExt cx="64008" cy="64008"/>
          </a:xfrm>
        </p:grpSpPr>
        <p:cxnSp>
          <p:nvCxnSpPr>
            <p:cNvPr id="276" name="Straight Connector 275"/>
            <p:cNvCxnSpPr/>
            <p:nvPr/>
          </p:nvCxnSpPr>
          <p:spPr>
            <a:xfrm rot="5400000">
              <a:off x="8190833"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3" name="Group 277"/>
          <p:cNvGrpSpPr>
            <a:grpSpLocks/>
          </p:cNvGrpSpPr>
          <p:nvPr/>
        </p:nvGrpSpPr>
        <p:grpSpPr bwMode="auto">
          <a:xfrm>
            <a:off x="8928100" y="4088941"/>
            <a:ext cx="65088" cy="77788"/>
            <a:chOff x="8190834" y="2961469"/>
            <a:chExt cx="64008" cy="64008"/>
          </a:xfrm>
        </p:grpSpPr>
        <p:cxnSp>
          <p:nvCxnSpPr>
            <p:cNvPr id="279" name="Straight Connector 278"/>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4" name="Group 280"/>
          <p:cNvGrpSpPr>
            <a:grpSpLocks/>
          </p:cNvGrpSpPr>
          <p:nvPr/>
        </p:nvGrpSpPr>
        <p:grpSpPr bwMode="auto">
          <a:xfrm>
            <a:off x="9023350" y="4082591"/>
            <a:ext cx="63500" cy="77788"/>
            <a:chOff x="8190834" y="2961469"/>
            <a:chExt cx="64008" cy="64008"/>
          </a:xfrm>
        </p:grpSpPr>
        <p:cxnSp>
          <p:nvCxnSpPr>
            <p:cNvPr id="282" name="Straight Connector 281"/>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5" name="Group 283"/>
          <p:cNvGrpSpPr>
            <a:grpSpLocks/>
          </p:cNvGrpSpPr>
          <p:nvPr/>
        </p:nvGrpSpPr>
        <p:grpSpPr bwMode="auto">
          <a:xfrm>
            <a:off x="9080500" y="4084190"/>
            <a:ext cx="65088" cy="77787"/>
            <a:chOff x="8190834" y="2961469"/>
            <a:chExt cx="64008" cy="64008"/>
          </a:xfrm>
        </p:grpSpPr>
        <p:cxnSp>
          <p:nvCxnSpPr>
            <p:cNvPr id="285" name="Straight Connector 284"/>
            <p:cNvCxnSpPr/>
            <p:nvPr/>
          </p:nvCxnSpPr>
          <p:spPr>
            <a:xfrm rot="5400000">
              <a:off x="819161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6" name="Group 286"/>
          <p:cNvGrpSpPr>
            <a:grpSpLocks/>
          </p:cNvGrpSpPr>
          <p:nvPr/>
        </p:nvGrpSpPr>
        <p:grpSpPr bwMode="auto">
          <a:xfrm>
            <a:off x="9102725" y="4087354"/>
            <a:ext cx="63500" cy="76200"/>
            <a:chOff x="8190834" y="2961469"/>
            <a:chExt cx="64008" cy="64008"/>
          </a:xfrm>
        </p:grpSpPr>
        <p:cxnSp>
          <p:nvCxnSpPr>
            <p:cNvPr id="288" name="Straight Connector 287"/>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7" name="Group 289"/>
          <p:cNvGrpSpPr>
            <a:grpSpLocks/>
          </p:cNvGrpSpPr>
          <p:nvPr/>
        </p:nvGrpSpPr>
        <p:grpSpPr bwMode="auto">
          <a:xfrm>
            <a:off x="9185275" y="4088941"/>
            <a:ext cx="63500" cy="76200"/>
            <a:chOff x="8190834" y="2961469"/>
            <a:chExt cx="64008" cy="64008"/>
          </a:xfrm>
        </p:grpSpPr>
        <p:cxnSp>
          <p:nvCxnSpPr>
            <p:cNvPr id="291" name="Straight Connector 290"/>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8" name="Group 292"/>
          <p:cNvGrpSpPr>
            <a:grpSpLocks/>
          </p:cNvGrpSpPr>
          <p:nvPr/>
        </p:nvGrpSpPr>
        <p:grpSpPr bwMode="auto">
          <a:xfrm>
            <a:off x="8890000" y="4200066"/>
            <a:ext cx="65088" cy="77788"/>
            <a:chOff x="8190834" y="2961469"/>
            <a:chExt cx="64008" cy="64008"/>
          </a:xfrm>
        </p:grpSpPr>
        <p:cxnSp>
          <p:nvCxnSpPr>
            <p:cNvPr id="294" name="Straight Connector 293"/>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29" name="Group 295"/>
          <p:cNvGrpSpPr>
            <a:grpSpLocks/>
          </p:cNvGrpSpPr>
          <p:nvPr/>
        </p:nvGrpSpPr>
        <p:grpSpPr bwMode="auto">
          <a:xfrm>
            <a:off x="8920163" y="4203241"/>
            <a:ext cx="63500" cy="77788"/>
            <a:chOff x="8190834" y="2961469"/>
            <a:chExt cx="64008" cy="64008"/>
          </a:xfrm>
        </p:grpSpPr>
        <p:cxnSp>
          <p:nvCxnSpPr>
            <p:cNvPr id="297" name="Straight Connector 296"/>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0" name="Group 298"/>
          <p:cNvGrpSpPr>
            <a:grpSpLocks/>
          </p:cNvGrpSpPr>
          <p:nvPr/>
        </p:nvGrpSpPr>
        <p:grpSpPr bwMode="auto">
          <a:xfrm>
            <a:off x="8991600" y="4206416"/>
            <a:ext cx="63500" cy="76200"/>
            <a:chOff x="8190834" y="2961469"/>
            <a:chExt cx="64008" cy="64008"/>
          </a:xfrm>
        </p:grpSpPr>
        <p:cxnSp>
          <p:nvCxnSpPr>
            <p:cNvPr id="300" name="Straight Connector 299"/>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1" name="Group 301"/>
          <p:cNvGrpSpPr>
            <a:grpSpLocks/>
          </p:cNvGrpSpPr>
          <p:nvPr/>
        </p:nvGrpSpPr>
        <p:grpSpPr bwMode="auto">
          <a:xfrm>
            <a:off x="9026525" y="4273091"/>
            <a:ext cx="65088" cy="77788"/>
            <a:chOff x="8190834" y="2961469"/>
            <a:chExt cx="64008" cy="64008"/>
          </a:xfrm>
        </p:grpSpPr>
        <p:cxnSp>
          <p:nvCxnSpPr>
            <p:cNvPr id="303" name="Straight Connector 302"/>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2" name="Group 304"/>
          <p:cNvGrpSpPr>
            <a:grpSpLocks/>
          </p:cNvGrpSpPr>
          <p:nvPr/>
        </p:nvGrpSpPr>
        <p:grpSpPr bwMode="auto">
          <a:xfrm>
            <a:off x="9048750" y="4276266"/>
            <a:ext cx="63500" cy="77788"/>
            <a:chOff x="8190834" y="2961469"/>
            <a:chExt cx="64008" cy="64008"/>
          </a:xfrm>
        </p:grpSpPr>
        <p:cxnSp>
          <p:nvCxnSpPr>
            <p:cNvPr id="306" name="Straight Connector 305"/>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3" name="Group 307"/>
          <p:cNvGrpSpPr>
            <a:grpSpLocks/>
          </p:cNvGrpSpPr>
          <p:nvPr/>
        </p:nvGrpSpPr>
        <p:grpSpPr bwMode="auto">
          <a:xfrm>
            <a:off x="9069394" y="4271515"/>
            <a:ext cx="65087" cy="77787"/>
            <a:chOff x="8190834" y="2961469"/>
            <a:chExt cx="64008" cy="64008"/>
          </a:xfrm>
        </p:grpSpPr>
        <p:cxnSp>
          <p:nvCxnSpPr>
            <p:cNvPr id="309" name="Straight Connector 308"/>
            <p:cNvCxnSpPr/>
            <p:nvPr/>
          </p:nvCxnSpPr>
          <p:spPr>
            <a:xfrm rot="5400000">
              <a:off x="819161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4" name="Group 310"/>
          <p:cNvGrpSpPr>
            <a:grpSpLocks/>
          </p:cNvGrpSpPr>
          <p:nvPr/>
        </p:nvGrpSpPr>
        <p:grpSpPr bwMode="auto">
          <a:xfrm>
            <a:off x="9185275" y="4268329"/>
            <a:ext cx="63500" cy="76200"/>
            <a:chOff x="8190834" y="2961469"/>
            <a:chExt cx="64008" cy="64008"/>
          </a:xfrm>
        </p:grpSpPr>
        <p:cxnSp>
          <p:nvCxnSpPr>
            <p:cNvPr id="312" name="Straight Connector 311"/>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5" name="Group 313"/>
          <p:cNvGrpSpPr>
            <a:grpSpLocks/>
          </p:cNvGrpSpPr>
          <p:nvPr/>
        </p:nvGrpSpPr>
        <p:grpSpPr bwMode="auto">
          <a:xfrm>
            <a:off x="9205919" y="4269916"/>
            <a:ext cx="65087" cy="77788"/>
            <a:chOff x="8190834" y="2961469"/>
            <a:chExt cx="64008" cy="64008"/>
          </a:xfrm>
        </p:grpSpPr>
        <p:cxnSp>
          <p:nvCxnSpPr>
            <p:cNvPr id="315" name="Straight Connector 314"/>
            <p:cNvCxnSpPr/>
            <p:nvPr/>
          </p:nvCxnSpPr>
          <p:spPr>
            <a:xfrm rot="5400000">
              <a:off x="819161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6" name="Group 316"/>
          <p:cNvGrpSpPr>
            <a:grpSpLocks/>
          </p:cNvGrpSpPr>
          <p:nvPr/>
        </p:nvGrpSpPr>
        <p:grpSpPr bwMode="auto">
          <a:xfrm>
            <a:off x="9467850" y="4571541"/>
            <a:ext cx="63500" cy="76200"/>
            <a:chOff x="8190834" y="2961469"/>
            <a:chExt cx="64008" cy="64008"/>
          </a:xfrm>
        </p:grpSpPr>
        <p:cxnSp>
          <p:nvCxnSpPr>
            <p:cNvPr id="318" name="Straight Connector 317"/>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7" name="Group 319"/>
          <p:cNvGrpSpPr>
            <a:grpSpLocks/>
          </p:cNvGrpSpPr>
          <p:nvPr/>
        </p:nvGrpSpPr>
        <p:grpSpPr bwMode="auto">
          <a:xfrm>
            <a:off x="9488488" y="4573140"/>
            <a:ext cx="63500" cy="77787"/>
            <a:chOff x="8190834" y="2961469"/>
            <a:chExt cx="64008" cy="64008"/>
          </a:xfrm>
        </p:grpSpPr>
        <p:cxnSp>
          <p:nvCxnSpPr>
            <p:cNvPr id="321" name="Straight Connector 320"/>
            <p:cNvCxnSpPr/>
            <p:nvPr/>
          </p:nvCxnSpPr>
          <p:spPr>
            <a:xfrm rot="5400000">
              <a:off x="8190833"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8" name="Group 322"/>
          <p:cNvGrpSpPr>
            <a:grpSpLocks/>
          </p:cNvGrpSpPr>
          <p:nvPr/>
        </p:nvGrpSpPr>
        <p:grpSpPr bwMode="auto">
          <a:xfrm>
            <a:off x="9509125" y="4574716"/>
            <a:ext cx="65088" cy="77788"/>
            <a:chOff x="8190834" y="2961469"/>
            <a:chExt cx="64008" cy="64008"/>
          </a:xfrm>
        </p:grpSpPr>
        <p:cxnSp>
          <p:nvCxnSpPr>
            <p:cNvPr id="324" name="Straight Connector 323"/>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39" name="Group 325"/>
          <p:cNvGrpSpPr>
            <a:grpSpLocks/>
          </p:cNvGrpSpPr>
          <p:nvPr/>
        </p:nvGrpSpPr>
        <p:grpSpPr bwMode="auto">
          <a:xfrm>
            <a:off x="9315450" y="4190541"/>
            <a:ext cx="65088" cy="76200"/>
            <a:chOff x="8190834" y="2961469"/>
            <a:chExt cx="64008" cy="64008"/>
          </a:xfrm>
        </p:grpSpPr>
        <p:cxnSp>
          <p:nvCxnSpPr>
            <p:cNvPr id="327" name="Straight Connector 326"/>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40" name="Group 328"/>
          <p:cNvGrpSpPr>
            <a:grpSpLocks/>
          </p:cNvGrpSpPr>
          <p:nvPr/>
        </p:nvGrpSpPr>
        <p:grpSpPr bwMode="auto">
          <a:xfrm>
            <a:off x="9374188" y="4192129"/>
            <a:ext cx="63500" cy="76200"/>
            <a:chOff x="8190834" y="2961469"/>
            <a:chExt cx="64008" cy="64008"/>
          </a:xfrm>
        </p:grpSpPr>
        <p:cxnSp>
          <p:nvCxnSpPr>
            <p:cNvPr id="330" name="Straight Connector 329"/>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41" name="Group 331"/>
          <p:cNvGrpSpPr>
            <a:grpSpLocks/>
          </p:cNvGrpSpPr>
          <p:nvPr/>
        </p:nvGrpSpPr>
        <p:grpSpPr bwMode="auto">
          <a:xfrm>
            <a:off x="9396413" y="4193716"/>
            <a:ext cx="63500" cy="76200"/>
            <a:chOff x="8190834" y="2961469"/>
            <a:chExt cx="64008" cy="64008"/>
          </a:xfrm>
        </p:grpSpPr>
        <p:cxnSp>
          <p:nvCxnSpPr>
            <p:cNvPr id="333" name="Straight Connector 332"/>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42" name="Group 334"/>
          <p:cNvGrpSpPr>
            <a:grpSpLocks/>
          </p:cNvGrpSpPr>
          <p:nvPr/>
        </p:nvGrpSpPr>
        <p:grpSpPr bwMode="auto">
          <a:xfrm>
            <a:off x="9509125" y="4195304"/>
            <a:ext cx="65088" cy="76200"/>
            <a:chOff x="8190834" y="2961469"/>
            <a:chExt cx="64008" cy="64008"/>
          </a:xfrm>
        </p:grpSpPr>
        <p:cxnSp>
          <p:nvCxnSpPr>
            <p:cNvPr id="336" name="Straight Connector 335"/>
            <p:cNvCxnSpPr/>
            <p:nvPr/>
          </p:nvCxnSpPr>
          <p:spPr>
            <a:xfrm rot="5400000">
              <a:off x="8191615"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43" name="Group 337"/>
          <p:cNvGrpSpPr>
            <a:grpSpLocks/>
          </p:cNvGrpSpPr>
          <p:nvPr/>
        </p:nvGrpSpPr>
        <p:grpSpPr bwMode="auto">
          <a:xfrm>
            <a:off x="9580563" y="4196891"/>
            <a:ext cx="63500" cy="76200"/>
            <a:chOff x="8190834" y="2961469"/>
            <a:chExt cx="64008" cy="64008"/>
          </a:xfrm>
        </p:grpSpPr>
        <p:cxnSp>
          <p:nvCxnSpPr>
            <p:cNvPr id="339" name="Straight Connector 338"/>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44" name="Group 340"/>
          <p:cNvGrpSpPr>
            <a:grpSpLocks/>
          </p:cNvGrpSpPr>
          <p:nvPr/>
        </p:nvGrpSpPr>
        <p:grpSpPr bwMode="auto">
          <a:xfrm>
            <a:off x="9621838" y="4198479"/>
            <a:ext cx="63500" cy="76200"/>
            <a:chOff x="8190834" y="2961469"/>
            <a:chExt cx="64008" cy="64008"/>
          </a:xfrm>
        </p:grpSpPr>
        <p:cxnSp>
          <p:nvCxnSpPr>
            <p:cNvPr id="342" name="Straight Connector 341"/>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45" name="Group 343"/>
          <p:cNvGrpSpPr>
            <a:grpSpLocks/>
          </p:cNvGrpSpPr>
          <p:nvPr/>
        </p:nvGrpSpPr>
        <p:grpSpPr bwMode="auto">
          <a:xfrm>
            <a:off x="8310563" y="3928607"/>
            <a:ext cx="63500" cy="77787"/>
            <a:chOff x="8190834" y="2961469"/>
            <a:chExt cx="64008" cy="64008"/>
          </a:xfrm>
        </p:grpSpPr>
        <p:cxnSp>
          <p:nvCxnSpPr>
            <p:cNvPr id="345" name="Straight Connector 344"/>
            <p:cNvCxnSpPr/>
            <p:nvPr/>
          </p:nvCxnSpPr>
          <p:spPr>
            <a:xfrm rot="5400000">
              <a:off x="8190833"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4646" name="Group 346"/>
          <p:cNvGrpSpPr>
            <a:grpSpLocks/>
          </p:cNvGrpSpPr>
          <p:nvPr/>
        </p:nvGrpSpPr>
        <p:grpSpPr bwMode="auto">
          <a:xfrm>
            <a:off x="8348663" y="3942891"/>
            <a:ext cx="63500" cy="77788"/>
            <a:chOff x="8190834" y="2961469"/>
            <a:chExt cx="64008" cy="64008"/>
          </a:xfrm>
        </p:grpSpPr>
        <p:cxnSp>
          <p:nvCxnSpPr>
            <p:cNvPr id="348" name="Straight Connector 347"/>
            <p:cNvCxnSpPr/>
            <p:nvPr/>
          </p:nvCxnSpPr>
          <p:spPr>
            <a:xfrm rot="5400000">
              <a:off x="8190834" y="2993473"/>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a:off x="8190834" y="2994126"/>
              <a:ext cx="64008" cy="0"/>
            </a:xfrm>
            <a:prstGeom prst="line">
              <a:avLst/>
            </a:prstGeom>
            <a:ln w="12700" cap="rnd">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sp>
        <p:nvSpPr>
          <p:cNvPr id="352" name="Round Same Side Corner Rectangle 351"/>
          <p:cNvSpPr/>
          <p:nvPr/>
        </p:nvSpPr>
        <p:spPr>
          <a:xfrm rot="10800000">
            <a:off x="7010405" y="1758491"/>
            <a:ext cx="3209925" cy="1012228"/>
          </a:xfrm>
          <a:prstGeom prst="round2SameRect">
            <a:avLst>
              <a:gd name="adj1" fmla="val 4940"/>
              <a:gd name="adj2" fmla="val 0"/>
            </a:avLst>
          </a:prstGeom>
          <a:no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800" dirty="0">
              <a:solidFill>
                <a:prstClr val="black">
                  <a:lumMod val="65000"/>
                  <a:lumOff val="35000"/>
                </a:prstClr>
              </a:solidFill>
            </a:endParaRPr>
          </a:p>
        </p:txBody>
      </p:sp>
      <p:grpSp>
        <p:nvGrpSpPr>
          <p:cNvPr id="24663" name="Group 352"/>
          <p:cNvGrpSpPr>
            <a:grpSpLocks/>
          </p:cNvGrpSpPr>
          <p:nvPr/>
        </p:nvGrpSpPr>
        <p:grpSpPr bwMode="auto">
          <a:xfrm>
            <a:off x="3620290" y="3106284"/>
            <a:ext cx="938213" cy="461963"/>
            <a:chOff x="7463250" y="2544024"/>
            <a:chExt cx="938367" cy="461665"/>
          </a:xfrm>
        </p:grpSpPr>
        <p:sp>
          <p:nvSpPr>
            <p:cNvPr id="354" name="TextBox 353"/>
            <p:cNvSpPr txBox="1"/>
            <p:nvPr/>
          </p:nvSpPr>
          <p:spPr>
            <a:xfrm>
              <a:off x="7631553" y="2544024"/>
              <a:ext cx="770064" cy="461665"/>
            </a:xfrm>
            <a:prstGeom prst="rect">
              <a:avLst/>
            </a:prstGeom>
            <a:noFill/>
          </p:spPr>
          <p:txBody>
            <a:bodyPr>
              <a:spAutoFit/>
            </a:bodyPr>
            <a:lstStyle/>
            <a:p>
              <a:pPr>
                <a:lnSpc>
                  <a:spcPct val="120000"/>
                </a:lnSpc>
                <a:defRPr/>
              </a:pPr>
              <a:r>
                <a:rPr lang="en-US" sz="1000" dirty="0" err="1">
                  <a:solidFill>
                    <a:prstClr val="black">
                      <a:lumMod val="65000"/>
                      <a:lumOff val="35000"/>
                    </a:prstClr>
                  </a:solidFill>
                </a:rPr>
                <a:t>Afatinib</a:t>
              </a:r>
              <a:endParaRPr lang="en-US" sz="1000" dirty="0">
                <a:solidFill>
                  <a:prstClr val="black">
                    <a:lumMod val="65000"/>
                    <a:lumOff val="35000"/>
                  </a:prstClr>
                </a:solidFill>
              </a:endParaRPr>
            </a:p>
            <a:p>
              <a:pPr>
                <a:lnSpc>
                  <a:spcPct val="120000"/>
                </a:lnSpc>
                <a:defRPr/>
              </a:pPr>
              <a:r>
                <a:rPr lang="en-US" sz="1000" dirty="0" err="1">
                  <a:solidFill>
                    <a:prstClr val="black">
                      <a:lumMod val="65000"/>
                      <a:lumOff val="35000"/>
                    </a:prstClr>
                  </a:solidFill>
                </a:rPr>
                <a:t>Gefitinib</a:t>
              </a:r>
              <a:endParaRPr lang="en-US" sz="1000" dirty="0">
                <a:solidFill>
                  <a:prstClr val="black">
                    <a:lumMod val="65000"/>
                    <a:lumOff val="35000"/>
                  </a:prstClr>
                </a:solidFill>
              </a:endParaRPr>
            </a:p>
          </p:txBody>
        </p:sp>
        <p:cxnSp>
          <p:nvCxnSpPr>
            <p:cNvPr id="355" name="Straight Connector 354"/>
            <p:cNvCxnSpPr/>
            <p:nvPr/>
          </p:nvCxnSpPr>
          <p:spPr>
            <a:xfrm>
              <a:off x="7463250" y="2691567"/>
              <a:ext cx="182593" cy="0"/>
            </a:xfrm>
            <a:prstGeom prst="line">
              <a:avLst/>
            </a:prstGeom>
            <a:ln w="28575"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p:cNvCxnSpPr/>
            <p:nvPr/>
          </p:nvCxnSpPr>
          <p:spPr>
            <a:xfrm>
              <a:off x="7463250" y="2874011"/>
              <a:ext cx="182593" cy="0"/>
            </a:xfrm>
            <a:prstGeom prst="line">
              <a:avLst/>
            </a:prstGeom>
            <a:ln w="28575" cap="rnd">
              <a:solidFill>
                <a:srgbClr val="BFBFBF"/>
              </a:solidFill>
            </a:ln>
          </p:spPr>
          <p:style>
            <a:lnRef idx="1">
              <a:schemeClr val="accent1"/>
            </a:lnRef>
            <a:fillRef idx="0">
              <a:schemeClr val="accent1"/>
            </a:fillRef>
            <a:effectRef idx="0">
              <a:schemeClr val="accent1"/>
            </a:effectRef>
            <a:fontRef idx="minor">
              <a:schemeClr val="tx1"/>
            </a:fontRef>
          </p:style>
        </p:cxnSp>
      </p:grpSp>
      <p:cxnSp>
        <p:nvCxnSpPr>
          <p:cNvPr id="24664" name="Straight Connector 438"/>
          <p:cNvCxnSpPr>
            <a:cxnSpLocks noChangeShapeType="1"/>
          </p:cNvCxnSpPr>
          <p:nvPr/>
        </p:nvCxnSpPr>
        <p:spPr bwMode="auto">
          <a:xfrm>
            <a:off x="6391667" y="2964993"/>
            <a:ext cx="0" cy="2182813"/>
          </a:xfrm>
          <a:prstGeom prst="line">
            <a:avLst/>
          </a:prstGeom>
          <a:noFill/>
          <a:ln w="9525" algn="ctr">
            <a:solidFill>
              <a:schemeClr val="tx1"/>
            </a:solidFill>
            <a:prstDash val="dash"/>
            <a:round/>
            <a:headEnd/>
            <a:tailEnd/>
          </a:ln>
          <a:extLst>
            <a:ext uri="{909E8E84-426E-40DD-AFC4-6F175D3DCCD1}">
              <a14:hiddenFill xmlns:a14="http://schemas.microsoft.com/office/drawing/2010/main">
                <a:noFill/>
              </a14:hiddenFill>
            </a:ext>
          </a:extLst>
        </p:spPr>
      </p:cxnSp>
      <p:sp>
        <p:nvSpPr>
          <p:cNvPr id="358" name="Oval Callout 439"/>
          <p:cNvSpPr/>
          <p:nvPr/>
        </p:nvSpPr>
        <p:spPr>
          <a:xfrm>
            <a:off x="6353175" y="2290315"/>
            <a:ext cx="609600" cy="511175"/>
          </a:xfrm>
          <a:prstGeom prst="wedgeEllipseCallout">
            <a:avLst>
              <a:gd name="adj1" fmla="val -44020"/>
              <a:gd name="adj2" fmla="val 83345"/>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lIns="0" tIns="0" rIns="0" bIns="0" anchor="ctr"/>
          <a:lstStyle/>
          <a:p>
            <a:pPr algn="ctr">
              <a:defRPr/>
            </a:pPr>
            <a:r>
              <a:rPr lang="de-DE" sz="1200" b="1" dirty="0">
                <a:solidFill>
                  <a:prstClr val="white"/>
                </a:solidFill>
              </a:rPr>
              <a:t>61%</a:t>
            </a:r>
            <a:r>
              <a:rPr lang="de-DE" sz="1200" b="1" baseline="30000" dirty="0">
                <a:solidFill>
                  <a:prstClr val="white"/>
                </a:solidFill>
              </a:rPr>
              <a:t>#</a:t>
            </a:r>
            <a:endParaRPr lang="en-GB" sz="1200" b="1" baseline="30000" dirty="0">
              <a:solidFill>
                <a:prstClr val="white"/>
              </a:solidFill>
            </a:endParaRPr>
          </a:p>
        </p:txBody>
      </p:sp>
      <p:sp>
        <p:nvSpPr>
          <p:cNvPr id="359" name="Oval Callout 440"/>
          <p:cNvSpPr/>
          <p:nvPr/>
        </p:nvSpPr>
        <p:spPr>
          <a:xfrm>
            <a:off x="5556250" y="3433309"/>
            <a:ext cx="609600" cy="511175"/>
          </a:xfrm>
          <a:prstGeom prst="wedgeEllipseCallout">
            <a:avLst>
              <a:gd name="adj1" fmla="val 86857"/>
              <a:gd name="adj2" fmla="val -60213"/>
            </a:avLst>
          </a:prstGeom>
          <a:solidFill>
            <a:schemeClr val="bg1">
              <a:lumMod val="85000"/>
            </a:schemeClr>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anchor="ctr"/>
          <a:lstStyle/>
          <a:p>
            <a:pPr algn="ctr">
              <a:defRPr/>
            </a:pPr>
            <a:r>
              <a:rPr lang="de-DE" sz="1200" b="1" dirty="0">
                <a:solidFill>
                  <a:prstClr val="black">
                    <a:lumMod val="65000"/>
                    <a:lumOff val="35000"/>
                  </a:prstClr>
                </a:solidFill>
              </a:rPr>
              <a:t>51%</a:t>
            </a:r>
            <a:endParaRPr lang="en-GB" sz="1200" b="1" dirty="0">
              <a:solidFill>
                <a:prstClr val="black">
                  <a:lumMod val="65000"/>
                  <a:lumOff val="35000"/>
                </a:prstClr>
              </a:solidFill>
            </a:endParaRPr>
          </a:p>
        </p:txBody>
      </p:sp>
      <p:cxnSp>
        <p:nvCxnSpPr>
          <p:cNvPr id="24667" name="Straight Connector 444"/>
          <p:cNvCxnSpPr>
            <a:cxnSpLocks noChangeShapeType="1"/>
            <a:stCxn id="361" idx="8"/>
          </p:cNvCxnSpPr>
          <p:nvPr/>
        </p:nvCxnSpPr>
        <p:spPr bwMode="auto">
          <a:xfrm>
            <a:off x="7171415" y="3446212"/>
            <a:ext cx="4084" cy="1701592"/>
          </a:xfrm>
          <a:prstGeom prst="line">
            <a:avLst/>
          </a:prstGeom>
          <a:noFill/>
          <a:ln w="9525" algn="ctr">
            <a:solidFill>
              <a:schemeClr val="tx1"/>
            </a:solidFill>
            <a:prstDash val="dash"/>
            <a:round/>
            <a:headEnd/>
            <a:tailEnd/>
          </a:ln>
          <a:extLst>
            <a:ext uri="{909E8E84-426E-40DD-AFC4-6F175D3DCCD1}">
              <a14:hiddenFill xmlns:a14="http://schemas.microsoft.com/office/drawing/2010/main">
                <a:noFill/>
              </a14:hiddenFill>
            </a:ext>
          </a:extLst>
        </p:spPr>
      </p:cxnSp>
      <p:sp>
        <p:nvSpPr>
          <p:cNvPr id="361" name="Oval Callout 445"/>
          <p:cNvSpPr/>
          <p:nvPr/>
        </p:nvSpPr>
        <p:spPr>
          <a:xfrm>
            <a:off x="7315268" y="2906264"/>
            <a:ext cx="609600" cy="511175"/>
          </a:xfrm>
          <a:prstGeom prst="wedgeEllipseCallout">
            <a:avLst>
              <a:gd name="adj1" fmla="val -73598"/>
              <a:gd name="adj2" fmla="val 55631"/>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lIns="0" tIns="0" rIns="0" bIns="0" anchor="ctr"/>
          <a:lstStyle/>
          <a:p>
            <a:pPr algn="ctr">
              <a:defRPr/>
            </a:pPr>
            <a:r>
              <a:rPr lang="de-DE" sz="1200" b="1" dirty="0">
                <a:solidFill>
                  <a:prstClr val="white"/>
                </a:solidFill>
              </a:rPr>
              <a:t>48%</a:t>
            </a:r>
            <a:r>
              <a:rPr lang="de-DE" sz="1200" b="1" baseline="30000" dirty="0">
                <a:solidFill>
                  <a:prstClr val="white"/>
                </a:solidFill>
              </a:rPr>
              <a:t>$</a:t>
            </a:r>
            <a:endParaRPr lang="en-GB" sz="1200" b="1" baseline="30000" dirty="0">
              <a:solidFill>
                <a:prstClr val="white"/>
              </a:solidFill>
            </a:endParaRPr>
          </a:p>
        </p:txBody>
      </p:sp>
      <p:sp>
        <p:nvSpPr>
          <p:cNvPr id="362" name="Oval Callout 446"/>
          <p:cNvSpPr/>
          <p:nvPr/>
        </p:nvSpPr>
        <p:spPr>
          <a:xfrm>
            <a:off x="6495658" y="3844469"/>
            <a:ext cx="609600" cy="511175"/>
          </a:xfrm>
          <a:prstGeom prst="wedgeEllipseCallout">
            <a:avLst>
              <a:gd name="adj1" fmla="val 65730"/>
              <a:gd name="adj2" fmla="val -62732"/>
            </a:avLst>
          </a:prstGeom>
          <a:solidFill>
            <a:schemeClr val="bg1">
              <a:lumMod val="85000"/>
            </a:schemeClr>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anchor="ctr"/>
          <a:lstStyle/>
          <a:p>
            <a:pPr algn="ctr">
              <a:defRPr/>
            </a:pPr>
            <a:r>
              <a:rPr lang="de-DE" sz="1200" b="1" dirty="0">
                <a:solidFill>
                  <a:prstClr val="black">
                    <a:lumMod val="65000"/>
                    <a:lumOff val="35000"/>
                  </a:prstClr>
                </a:solidFill>
              </a:rPr>
              <a:t>40%</a:t>
            </a:r>
            <a:endParaRPr lang="en-GB" sz="1200" b="1" dirty="0">
              <a:solidFill>
                <a:prstClr val="black">
                  <a:lumMod val="65000"/>
                  <a:lumOff val="35000"/>
                </a:prstClr>
              </a:solidFill>
            </a:endParaRPr>
          </a:p>
        </p:txBody>
      </p:sp>
      <p:sp>
        <p:nvSpPr>
          <p:cNvPr id="24670" name="TextBox 6"/>
          <p:cNvSpPr txBox="1">
            <a:spLocks noChangeArrowheads="1"/>
          </p:cNvSpPr>
          <p:nvPr/>
        </p:nvSpPr>
        <p:spPr bwMode="auto">
          <a:xfrm>
            <a:off x="6779419" y="6559715"/>
            <a:ext cx="25796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eaLnBrk="0" hangingPunct="0">
              <a:lnSpc>
                <a:spcPct val="85000"/>
              </a:lnSpc>
              <a:spcBef>
                <a:spcPts val="1200"/>
              </a:spcBef>
              <a:buClr>
                <a:srgbClr val="1CBECA"/>
              </a:buClr>
              <a:buFont typeface="Arial" charset="0"/>
              <a:buChar char="•"/>
              <a:defRPr sz="2000">
                <a:solidFill>
                  <a:srgbClr val="595959"/>
                </a:solidFill>
                <a:latin typeface="Arial" charset="0"/>
              </a:defRPr>
            </a:lvl1pPr>
            <a:lvl2pPr marL="742950" indent="-285750" eaLnBrk="0" hangingPunct="0">
              <a:lnSpc>
                <a:spcPct val="85000"/>
              </a:lnSpc>
              <a:spcBef>
                <a:spcPts val="600"/>
              </a:spcBef>
              <a:buClr>
                <a:srgbClr val="595959"/>
              </a:buClr>
              <a:buFont typeface="Arial" charset="0"/>
              <a:buChar char="‒"/>
              <a:defRPr>
                <a:solidFill>
                  <a:srgbClr val="595959"/>
                </a:solidFill>
                <a:latin typeface="Arial" charset="0"/>
              </a:defRPr>
            </a:lvl2pPr>
            <a:lvl3pPr marL="1143000" indent="-228600" eaLnBrk="0" hangingPunct="0">
              <a:lnSpc>
                <a:spcPct val="85000"/>
              </a:lnSpc>
              <a:spcBef>
                <a:spcPts val="400"/>
              </a:spcBef>
              <a:buClr>
                <a:srgbClr val="1CBECA"/>
              </a:buClr>
              <a:buFont typeface="Arial" charset="0"/>
              <a:buChar char="•"/>
              <a:defRPr sz="1600">
                <a:solidFill>
                  <a:srgbClr val="595959"/>
                </a:solidFill>
                <a:latin typeface="Arial" charset="0"/>
              </a:defRPr>
            </a:lvl3pPr>
            <a:lvl4pPr marL="1600200" indent="-228600" eaLnBrk="0" hangingPunct="0">
              <a:lnSpc>
                <a:spcPct val="85000"/>
              </a:lnSpc>
              <a:buClr>
                <a:srgbClr val="1CBECA"/>
              </a:buClr>
              <a:buFont typeface="Arial" charset="0"/>
              <a:buChar char="•"/>
              <a:defRPr sz="1400">
                <a:solidFill>
                  <a:srgbClr val="595959"/>
                </a:solidFill>
                <a:latin typeface="Arial" charset="0"/>
              </a:defRPr>
            </a:lvl4pPr>
            <a:lvl5pPr marL="2057400" indent="-228600" eaLnBrk="0" hangingPunct="0">
              <a:lnSpc>
                <a:spcPct val="85000"/>
              </a:lnSpc>
              <a:buClr>
                <a:srgbClr val="1CBECA"/>
              </a:buClr>
              <a:buFont typeface="Arial" charset="0"/>
              <a:buChar char="•"/>
              <a:defRPr sz="1400">
                <a:solidFill>
                  <a:srgbClr val="595959"/>
                </a:solidFill>
                <a:latin typeface="Arial" charset="0"/>
              </a:defRPr>
            </a:lvl5pPr>
            <a:lvl6pPr marL="2514600" indent="-228600" eaLnBrk="0" fontAlgn="base" hangingPunct="0">
              <a:lnSpc>
                <a:spcPct val="85000"/>
              </a:lnSpc>
              <a:spcBef>
                <a:spcPct val="0"/>
              </a:spcBef>
              <a:spcAft>
                <a:spcPct val="0"/>
              </a:spcAft>
              <a:buClr>
                <a:srgbClr val="1CBECA"/>
              </a:buClr>
              <a:buFont typeface="Arial" charset="0"/>
              <a:buChar char="•"/>
              <a:defRPr sz="1400">
                <a:solidFill>
                  <a:srgbClr val="595959"/>
                </a:solidFill>
                <a:latin typeface="Arial" charset="0"/>
              </a:defRPr>
            </a:lvl6pPr>
            <a:lvl7pPr marL="2971800" indent="-228600" eaLnBrk="0" fontAlgn="base" hangingPunct="0">
              <a:lnSpc>
                <a:spcPct val="85000"/>
              </a:lnSpc>
              <a:spcBef>
                <a:spcPct val="0"/>
              </a:spcBef>
              <a:spcAft>
                <a:spcPct val="0"/>
              </a:spcAft>
              <a:buClr>
                <a:srgbClr val="1CBECA"/>
              </a:buClr>
              <a:buFont typeface="Arial" charset="0"/>
              <a:buChar char="•"/>
              <a:defRPr sz="1400">
                <a:solidFill>
                  <a:srgbClr val="595959"/>
                </a:solidFill>
                <a:latin typeface="Arial" charset="0"/>
              </a:defRPr>
            </a:lvl7pPr>
            <a:lvl8pPr marL="3429000" indent="-228600" eaLnBrk="0" fontAlgn="base" hangingPunct="0">
              <a:lnSpc>
                <a:spcPct val="85000"/>
              </a:lnSpc>
              <a:spcBef>
                <a:spcPct val="0"/>
              </a:spcBef>
              <a:spcAft>
                <a:spcPct val="0"/>
              </a:spcAft>
              <a:buClr>
                <a:srgbClr val="1CBECA"/>
              </a:buClr>
              <a:buFont typeface="Arial" charset="0"/>
              <a:buChar char="•"/>
              <a:defRPr sz="1400">
                <a:solidFill>
                  <a:srgbClr val="595959"/>
                </a:solidFill>
                <a:latin typeface="Arial" charset="0"/>
              </a:defRPr>
            </a:lvl8pPr>
            <a:lvl9pPr marL="3886200" indent="-228600" eaLnBrk="0" fontAlgn="base" hangingPunct="0">
              <a:lnSpc>
                <a:spcPct val="85000"/>
              </a:lnSpc>
              <a:spcBef>
                <a:spcPct val="0"/>
              </a:spcBef>
              <a:spcAft>
                <a:spcPct val="0"/>
              </a:spcAft>
              <a:buClr>
                <a:srgbClr val="1CBECA"/>
              </a:buClr>
              <a:buFont typeface="Arial" charset="0"/>
              <a:buChar char="•"/>
              <a:defRPr sz="1400">
                <a:solidFill>
                  <a:srgbClr val="595959"/>
                </a:solidFill>
                <a:latin typeface="Arial" charset="0"/>
              </a:defRPr>
            </a:lvl9pPr>
          </a:lstStyle>
          <a:p>
            <a:pPr eaLnBrk="1" hangingPunct="1">
              <a:lnSpc>
                <a:spcPct val="100000"/>
              </a:lnSpc>
              <a:spcBef>
                <a:spcPct val="0"/>
              </a:spcBef>
              <a:buClrTx/>
              <a:buFontTx/>
              <a:buNone/>
            </a:pPr>
            <a:r>
              <a:rPr lang="en-US" altLang="de-DE" sz="1000" dirty="0">
                <a:solidFill>
                  <a:prstClr val="black"/>
                </a:solidFill>
                <a:latin typeface="+mn-lt"/>
              </a:rPr>
              <a:t>* </a:t>
            </a:r>
            <a:r>
              <a:rPr lang="en-US" altLang="de-DE" sz="1000" baseline="30000" dirty="0">
                <a:solidFill>
                  <a:prstClr val="black"/>
                </a:solidFill>
                <a:latin typeface="+mn-lt"/>
              </a:rPr>
              <a:t>#</a:t>
            </a:r>
            <a:r>
              <a:rPr lang="en-US" altLang="de-DE" sz="1000" i="1" dirty="0">
                <a:solidFill>
                  <a:prstClr val="black"/>
                </a:solidFill>
                <a:latin typeface="+mn-lt"/>
              </a:rPr>
              <a:t>P</a:t>
            </a:r>
            <a:r>
              <a:rPr lang="en-US" altLang="de-DE" sz="1000" dirty="0">
                <a:solidFill>
                  <a:prstClr val="black"/>
                </a:solidFill>
                <a:latin typeface="+mn-lt"/>
              </a:rPr>
              <a:t>=0.0756; </a:t>
            </a:r>
            <a:r>
              <a:rPr lang="en-US" altLang="de-DE" sz="1000" baseline="30000" dirty="0">
                <a:solidFill>
                  <a:prstClr val="black"/>
                </a:solidFill>
                <a:latin typeface="+mn-lt"/>
              </a:rPr>
              <a:t>$</a:t>
            </a:r>
            <a:r>
              <a:rPr lang="en-US" altLang="de-DE" sz="1000" i="1" dirty="0">
                <a:solidFill>
                  <a:prstClr val="black"/>
                </a:solidFill>
                <a:latin typeface="+mn-lt"/>
              </a:rPr>
              <a:t>P</a:t>
            </a:r>
            <a:r>
              <a:rPr lang="en-US" altLang="de-DE" sz="1000" dirty="0">
                <a:solidFill>
                  <a:prstClr val="black"/>
                </a:solidFill>
                <a:latin typeface="+mn-lt"/>
              </a:rPr>
              <a:t>=0.1321.</a:t>
            </a:r>
          </a:p>
        </p:txBody>
      </p:sp>
      <p:sp>
        <p:nvSpPr>
          <p:cNvPr id="245" name="TextBox 7"/>
          <p:cNvSpPr txBox="1"/>
          <p:nvPr/>
        </p:nvSpPr>
        <p:spPr>
          <a:xfrm>
            <a:off x="3704833" y="6492879"/>
            <a:ext cx="3239990" cy="246221"/>
          </a:xfrm>
          <a:prstGeom prst="rect">
            <a:avLst/>
          </a:prstGeom>
          <a:noFill/>
        </p:spPr>
        <p:txBody>
          <a:bodyPr wrap="none">
            <a:spAutoFit/>
          </a:bodyPr>
          <a:lstStyle/>
          <a:p>
            <a:pPr>
              <a:defRPr/>
            </a:pPr>
            <a:r>
              <a:rPr lang="es-ES" sz="1000" dirty="0"/>
              <a:t>Paz-Ares L et al. </a:t>
            </a:r>
            <a:r>
              <a:rPr lang="es-ES" sz="1000" i="1" dirty="0"/>
              <a:t>Ann </a:t>
            </a:r>
            <a:r>
              <a:rPr lang="es-ES" sz="1000" i="1" dirty="0" err="1"/>
              <a:t>Oncol</a:t>
            </a:r>
            <a:r>
              <a:rPr lang="es-ES" sz="1000" dirty="0"/>
              <a:t>, 2017 </a:t>
            </a:r>
            <a:r>
              <a:rPr lang="es-ES" sz="1000" dirty="0" err="1"/>
              <a:t>epub</a:t>
            </a:r>
            <a:r>
              <a:rPr lang="es-ES" sz="1000" dirty="0"/>
              <a:t> </a:t>
            </a:r>
            <a:r>
              <a:rPr lang="es-ES" sz="1000" dirty="0" err="1"/>
              <a:t>ahead</a:t>
            </a:r>
            <a:r>
              <a:rPr lang="es-ES" sz="1000" dirty="0"/>
              <a:t> of </a:t>
            </a:r>
            <a:r>
              <a:rPr lang="es-ES" sz="1000" dirty="0" err="1"/>
              <a:t>print</a:t>
            </a:r>
            <a:endParaRPr lang="es-ES" sz="1000" dirty="0"/>
          </a:p>
        </p:txBody>
      </p:sp>
      <p:sp>
        <p:nvSpPr>
          <p:cNvPr id="239" name="Title 1"/>
          <p:cNvSpPr>
            <a:spLocks noGrp="1"/>
          </p:cNvSpPr>
          <p:nvPr>
            <p:ph type="title"/>
          </p:nvPr>
        </p:nvSpPr>
        <p:spPr>
          <a:xfrm>
            <a:off x="1218805" y="93086"/>
            <a:ext cx="9706765" cy="811819"/>
          </a:xfrm>
        </p:spPr>
        <p:txBody>
          <a:bodyPr>
            <a:noAutofit/>
          </a:bodyPr>
          <a:lstStyle/>
          <a:p>
            <a:pPr algn="ctr">
              <a:lnSpc>
                <a:spcPct val="100000"/>
              </a:lnSpc>
            </a:pPr>
            <a:r>
              <a:rPr lang="de-DE" sz="2800" b="1" dirty="0">
                <a:solidFill>
                  <a:srgbClr val="FFC000"/>
                </a:solidFill>
              </a:rPr>
              <a:t>LUX-Lung 7 </a:t>
            </a:r>
            <a:br>
              <a:rPr lang="de-DE" sz="2800" dirty="0">
                <a:solidFill>
                  <a:schemeClr val="tx1"/>
                </a:solidFill>
              </a:rPr>
            </a:br>
            <a:r>
              <a:rPr lang="en-GB" sz="2800" b="1" dirty="0">
                <a:solidFill>
                  <a:srgbClr val="0070C0"/>
                </a:solidFill>
              </a:rPr>
              <a:t>Afatinib</a:t>
            </a:r>
            <a:r>
              <a:rPr lang="en-US" sz="2800" b="1" dirty="0">
                <a:solidFill>
                  <a:srgbClr val="0070C0"/>
                </a:solidFill>
              </a:rPr>
              <a:t> </a:t>
            </a:r>
            <a:r>
              <a:rPr lang="en-US" sz="2800" b="1" dirty="0" err="1">
                <a:solidFill>
                  <a:srgbClr val="0070C0"/>
                </a:solidFill>
              </a:rPr>
              <a:t>có</a:t>
            </a:r>
            <a:r>
              <a:rPr lang="en-US" sz="2800" b="1" dirty="0">
                <a:solidFill>
                  <a:srgbClr val="0070C0"/>
                </a:solidFill>
              </a:rPr>
              <a:t> </a:t>
            </a:r>
            <a:r>
              <a:rPr lang="en-US" sz="2800" b="1" dirty="0" err="1">
                <a:solidFill>
                  <a:srgbClr val="0070C0"/>
                </a:solidFill>
              </a:rPr>
              <a:t>khuynh</a:t>
            </a:r>
            <a:r>
              <a:rPr lang="en-US" sz="2800" b="1" dirty="0">
                <a:solidFill>
                  <a:srgbClr val="0070C0"/>
                </a:solidFill>
              </a:rPr>
              <a:t> </a:t>
            </a:r>
            <a:r>
              <a:rPr lang="en-US" sz="2800" b="1" dirty="0" err="1">
                <a:solidFill>
                  <a:srgbClr val="0070C0"/>
                </a:solidFill>
              </a:rPr>
              <a:t>hướng</a:t>
            </a:r>
            <a:r>
              <a:rPr lang="en-US" sz="2800" b="1" dirty="0">
                <a:solidFill>
                  <a:srgbClr val="0070C0"/>
                </a:solidFill>
              </a:rPr>
              <a:t> </a:t>
            </a:r>
            <a:r>
              <a:rPr lang="en-US" sz="2800" b="1" dirty="0" err="1">
                <a:solidFill>
                  <a:srgbClr val="0070C0"/>
                </a:solidFill>
              </a:rPr>
              <a:t>cải</a:t>
            </a:r>
            <a:r>
              <a:rPr lang="en-US" sz="2800" b="1" dirty="0">
                <a:solidFill>
                  <a:srgbClr val="0070C0"/>
                </a:solidFill>
              </a:rPr>
              <a:t> </a:t>
            </a:r>
            <a:r>
              <a:rPr lang="en-US" sz="2800" b="1" dirty="0" err="1">
                <a:solidFill>
                  <a:srgbClr val="0070C0"/>
                </a:solidFill>
              </a:rPr>
              <a:t>thiện</a:t>
            </a:r>
            <a:r>
              <a:rPr lang="en-US" sz="2800" b="1" dirty="0">
                <a:solidFill>
                  <a:srgbClr val="0070C0"/>
                </a:solidFill>
              </a:rPr>
              <a:t> OS so </a:t>
            </a:r>
            <a:r>
              <a:rPr lang="en-US" sz="2800" b="1" dirty="0" err="1">
                <a:solidFill>
                  <a:srgbClr val="0070C0"/>
                </a:solidFill>
              </a:rPr>
              <a:t>với</a:t>
            </a:r>
            <a:r>
              <a:rPr lang="en-US" sz="2800" dirty="0">
                <a:solidFill>
                  <a:srgbClr val="0070C0"/>
                </a:solidFill>
              </a:rPr>
              <a:t> </a:t>
            </a:r>
            <a:r>
              <a:rPr lang="en-US" sz="2800" b="1" dirty="0" err="1">
                <a:solidFill>
                  <a:srgbClr val="0070C0"/>
                </a:solidFill>
              </a:rPr>
              <a:t>gefitinib</a:t>
            </a:r>
            <a:endParaRPr lang="en-GB" sz="2800" b="1" dirty="0">
              <a:solidFill>
                <a:srgbClr val="0070C0"/>
              </a:solidFill>
            </a:endParaRPr>
          </a:p>
        </p:txBody>
      </p:sp>
    </p:spTree>
    <p:extLst>
      <p:ext uri="{BB962C8B-B14F-4D97-AF65-F5344CB8AC3E}">
        <p14:creationId xmlns:p14="http://schemas.microsoft.com/office/powerpoint/2010/main" val="33409438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 name="Round Same Side Corner Rectangle 132"/>
          <p:cNvSpPr/>
          <p:nvPr/>
        </p:nvSpPr>
        <p:spPr>
          <a:xfrm rot="10800000">
            <a:off x="6123798" y="4812103"/>
            <a:ext cx="4681050" cy="1324690"/>
          </a:xfrm>
          <a:prstGeom prst="round2SameRect">
            <a:avLst>
              <a:gd name="adj1" fmla="val 20976"/>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a:solidFill>
                  <a:prstClr val="white"/>
                </a:solidFill>
              </a:rPr>
              <a:t>PFS in overall population</a:t>
            </a:r>
            <a:endParaRPr lang="de-DE" altLang="en-US" sz="1400" b="1" baseline="30000">
              <a:solidFill>
                <a:prstClr val="white"/>
              </a:solidFill>
            </a:endParaRPr>
          </a:p>
        </p:txBody>
      </p:sp>
      <p:sp>
        <p:nvSpPr>
          <p:cNvPr id="132" name="Round Same Side Corner Rectangle 131"/>
          <p:cNvSpPr/>
          <p:nvPr/>
        </p:nvSpPr>
        <p:spPr>
          <a:xfrm>
            <a:off x="6123802" y="3991022"/>
            <a:ext cx="4681046" cy="843472"/>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a:solidFill>
                <a:prstClr val="white"/>
              </a:solidFill>
            </a:endParaRPr>
          </a:p>
        </p:txBody>
      </p:sp>
      <p:graphicFrame>
        <p:nvGraphicFramePr>
          <p:cNvPr id="134" name="Table 133"/>
          <p:cNvGraphicFramePr>
            <a:graphicFrameLocks noGrp="1"/>
          </p:cNvGraphicFramePr>
          <p:nvPr/>
        </p:nvGraphicFramePr>
        <p:xfrm>
          <a:off x="6193766" y="4089908"/>
          <a:ext cx="4481797" cy="2010098"/>
        </p:xfrm>
        <a:graphic>
          <a:graphicData uri="http://schemas.openxmlformats.org/drawingml/2006/table">
            <a:tbl>
              <a:tblPr/>
              <a:tblGrid>
                <a:gridCol w="798439">
                  <a:extLst>
                    <a:ext uri="{9D8B030D-6E8A-4147-A177-3AD203B41FA5}">
                      <a16:colId xmlns:a16="http://schemas.microsoft.com/office/drawing/2014/main" val="20000"/>
                    </a:ext>
                  </a:extLst>
                </a:gridCol>
                <a:gridCol w="991673">
                  <a:extLst>
                    <a:ext uri="{9D8B030D-6E8A-4147-A177-3AD203B41FA5}">
                      <a16:colId xmlns:a16="http://schemas.microsoft.com/office/drawing/2014/main" val="20001"/>
                    </a:ext>
                  </a:extLst>
                </a:gridCol>
                <a:gridCol w="1094704">
                  <a:extLst>
                    <a:ext uri="{9D8B030D-6E8A-4147-A177-3AD203B41FA5}">
                      <a16:colId xmlns:a16="http://schemas.microsoft.com/office/drawing/2014/main" val="20002"/>
                    </a:ext>
                  </a:extLst>
                </a:gridCol>
                <a:gridCol w="875764">
                  <a:extLst>
                    <a:ext uri="{9D8B030D-6E8A-4147-A177-3AD203B41FA5}">
                      <a16:colId xmlns:a16="http://schemas.microsoft.com/office/drawing/2014/main" val="20003"/>
                    </a:ext>
                  </a:extLst>
                </a:gridCol>
                <a:gridCol w="721217">
                  <a:extLst>
                    <a:ext uri="{9D8B030D-6E8A-4147-A177-3AD203B41FA5}">
                      <a16:colId xmlns:a16="http://schemas.microsoft.com/office/drawing/2014/main" val="20004"/>
                    </a:ext>
                  </a:extLst>
                </a:gridCol>
              </a:tblGrid>
              <a:tr h="348587">
                <a:tc>
                  <a:txBody>
                    <a:bodyPr/>
                    <a:lstStyle/>
                    <a:p>
                      <a:pPr marL="0" marR="0" lvl="0" indent="0" algn="l" defTabSz="457200" rtl="0" eaLnBrk="1" fontAlgn="base" latinLnBrk="0" hangingPunct="1">
                        <a:lnSpc>
                          <a:spcPct val="90000"/>
                        </a:lnSpc>
                        <a:spcBef>
                          <a:spcPct val="0"/>
                        </a:spcBef>
                        <a:spcAft>
                          <a:spcPct val="0"/>
                        </a:spcAft>
                        <a:buClrTx/>
                        <a:buSzTx/>
                        <a:buFontTx/>
                        <a:buNone/>
                        <a:tabLst/>
                      </a:pPr>
                      <a:endParaRPr kumimoji="0" lang="de-CH" sz="10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endParaRPr>
                    </a:p>
                  </a:txBody>
                  <a:tcPr marL="0" marR="45713" marT="45736" marB="45736"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103" rtl="0" eaLnBrk="1" fontAlgn="auto" latinLnBrk="0" hangingPunct="1">
                        <a:lnSpc>
                          <a:spcPct val="115000"/>
                        </a:lnSpc>
                        <a:spcBef>
                          <a:spcPts val="0"/>
                        </a:spcBef>
                        <a:spcAft>
                          <a:spcPts val="1000"/>
                        </a:spcAft>
                        <a:buClrTx/>
                        <a:buSzTx/>
                        <a:buFontTx/>
                        <a:buNone/>
                        <a:tabLst/>
                        <a:defRPr/>
                      </a:pPr>
                      <a:r>
                        <a:rPr lang="de-CH" sz="1000" b="1" kern="1200" dirty="0">
                          <a:solidFill>
                            <a:schemeClr val="bg1"/>
                          </a:solidFill>
                          <a:effectLst/>
                          <a:latin typeface="+mn-lt"/>
                          <a:ea typeface="Calibri" panose="020F0502020204030204" pitchFamily="34" charset="0"/>
                          <a:cs typeface="Times New Roman" panose="02020603050405020304" pitchFamily="18" charset="0"/>
                        </a:rPr>
                        <a:t> PFS trung vị</a:t>
                      </a:r>
                      <a:r>
                        <a:rPr lang="de-CH" sz="1000" b="1" kern="1200" baseline="0" dirty="0">
                          <a:solidFill>
                            <a:schemeClr val="bg1"/>
                          </a:solidFill>
                          <a:effectLst/>
                          <a:latin typeface="+mn-lt"/>
                          <a:ea typeface="Calibri" panose="020F0502020204030204" pitchFamily="34" charset="0"/>
                          <a:cs typeface="Times New Roman" panose="02020603050405020304" pitchFamily="18" charset="0"/>
                        </a:rPr>
                        <a:t> </a:t>
                      </a:r>
                      <a:r>
                        <a:rPr lang="de-CH" sz="1000" b="1" kern="1200" dirty="0">
                          <a:solidFill>
                            <a:schemeClr val="bg1"/>
                          </a:solidFill>
                          <a:effectLst/>
                          <a:latin typeface="+mn-lt"/>
                          <a:ea typeface="Calibri" panose="020F0502020204030204" pitchFamily="34" charset="0"/>
                          <a:cs typeface="Times New Roman" panose="02020603050405020304" pitchFamily="18" charset="0"/>
                        </a:rPr>
                        <a:t>(tháng)</a:t>
                      </a: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algn="ctr">
                        <a:lnSpc>
                          <a:spcPct val="115000"/>
                        </a:lnSpc>
                        <a:spcAft>
                          <a:spcPts val="1000"/>
                        </a:spcAft>
                      </a:pPr>
                      <a:endParaRPr lang="en-GB" sz="1200" b="0"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457200" rtl="0" eaLnBrk="1" fontAlgn="base" latinLnBrk="0" hangingPunct="1">
                        <a:lnSpc>
                          <a:spcPct val="90000"/>
                        </a:lnSpc>
                        <a:spcBef>
                          <a:spcPct val="0"/>
                        </a:spcBef>
                        <a:spcAft>
                          <a:spcPct val="0"/>
                        </a:spcAft>
                        <a:buClrTx/>
                        <a:buSzTx/>
                        <a:buFontTx/>
                        <a:buNone/>
                        <a:tabLst/>
                      </a:pPr>
                      <a:endParaRPr lang="de-CH" sz="1000" b="1"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457200" rtl="0" eaLnBrk="1" fontAlgn="base" latinLnBrk="0" hangingPunct="1">
                        <a:lnSpc>
                          <a:spcPct val="90000"/>
                        </a:lnSpc>
                        <a:spcBef>
                          <a:spcPct val="0"/>
                        </a:spcBef>
                        <a:spcAft>
                          <a:spcPct val="0"/>
                        </a:spcAft>
                        <a:buClrTx/>
                        <a:buSzTx/>
                        <a:buFontTx/>
                        <a:buNone/>
                        <a:tabLst/>
                      </a:pPr>
                      <a:endParaRPr lang="en-GB" sz="1000" b="1"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12397">
                <a:tc>
                  <a:txBody>
                    <a:bodyPr/>
                    <a:lstStyle/>
                    <a:p>
                      <a:pPr marL="0" marR="0" lvl="0" indent="0" algn="l" defTabSz="457200" rtl="0" eaLnBrk="1" fontAlgn="base" latinLnBrk="0" hangingPunct="1">
                        <a:lnSpc>
                          <a:spcPct val="90000"/>
                        </a:lnSpc>
                        <a:spcBef>
                          <a:spcPct val="0"/>
                        </a:spcBef>
                        <a:spcAft>
                          <a:spcPct val="0"/>
                        </a:spcAft>
                        <a:buClrTx/>
                        <a:buSzTx/>
                        <a:buFontTx/>
                        <a:buNone/>
                        <a:tabLst/>
                      </a:pPr>
                      <a:endParaRPr kumimoji="0" lang="de-CH" sz="10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endParaRPr>
                    </a:p>
                  </a:txBody>
                  <a:tcPr marL="0" marR="45713" marT="45736" marB="45736"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algn="ctr">
                        <a:lnSpc>
                          <a:spcPct val="115000"/>
                        </a:lnSpc>
                        <a:spcAft>
                          <a:spcPts val="1000"/>
                        </a:spcAft>
                      </a:pPr>
                      <a:r>
                        <a:rPr lang="en-GB" sz="1000" b="1" dirty="0">
                          <a:solidFill>
                            <a:schemeClr val="bg1"/>
                          </a:solidFill>
                          <a:effectLst/>
                          <a:latin typeface="+mj-lt"/>
                          <a:ea typeface="Calibri" panose="020F0502020204030204" pitchFamily="34" charset="0"/>
                          <a:cs typeface="Times New Roman" panose="02020603050405020304" pitchFamily="18" charset="0"/>
                        </a:rPr>
                        <a:t>&lt;40 mg </a:t>
                      </a:r>
                      <a:r>
                        <a:rPr lang="en-GB" sz="1000" b="1" dirty="0" err="1">
                          <a:solidFill>
                            <a:schemeClr val="bg1"/>
                          </a:solidFill>
                          <a:effectLst/>
                          <a:latin typeface="+mj-lt"/>
                          <a:ea typeface="Calibri" panose="020F0502020204030204" pitchFamily="34" charset="0"/>
                          <a:cs typeface="Times New Roman" panose="02020603050405020304" pitchFamily="18" charset="0"/>
                        </a:rPr>
                        <a:t>trong</a:t>
                      </a:r>
                      <a:r>
                        <a:rPr lang="en-GB" sz="1000" b="1" dirty="0">
                          <a:solidFill>
                            <a:schemeClr val="bg1"/>
                          </a:solidFill>
                          <a:effectLst/>
                          <a:latin typeface="+mj-lt"/>
                          <a:ea typeface="Calibri" panose="020F0502020204030204" pitchFamily="34" charset="0"/>
                          <a:cs typeface="Times New Roman" panose="02020603050405020304" pitchFamily="18" charset="0"/>
                        </a:rPr>
                        <a:t> </a:t>
                      </a:r>
                      <a:br>
                        <a:rPr lang="en-GB" sz="1000" b="1" dirty="0">
                          <a:solidFill>
                            <a:schemeClr val="bg1"/>
                          </a:solidFill>
                          <a:effectLst/>
                          <a:latin typeface="+mj-lt"/>
                          <a:ea typeface="Calibri" panose="020F0502020204030204" pitchFamily="34" charset="0"/>
                          <a:cs typeface="Times New Roman" panose="02020603050405020304" pitchFamily="18" charset="0"/>
                        </a:rPr>
                      </a:br>
                      <a:r>
                        <a:rPr lang="en-GB" sz="1000" b="1" dirty="0">
                          <a:solidFill>
                            <a:schemeClr val="bg1"/>
                          </a:solidFill>
                          <a:effectLst/>
                          <a:latin typeface="+mj-lt"/>
                          <a:ea typeface="Calibri" panose="020F0502020204030204" pitchFamily="34" charset="0"/>
                          <a:cs typeface="Times New Roman" panose="02020603050405020304" pitchFamily="18" charset="0"/>
                        </a:rPr>
                        <a:t>6 </a:t>
                      </a:r>
                      <a:r>
                        <a:rPr lang="en-GB" sz="1000" b="1" dirty="0" err="1">
                          <a:solidFill>
                            <a:schemeClr val="bg1"/>
                          </a:solidFill>
                          <a:effectLst/>
                          <a:latin typeface="+mj-lt"/>
                          <a:ea typeface="Calibri" panose="020F0502020204030204" pitchFamily="34" charset="0"/>
                          <a:cs typeface="Times New Roman" panose="02020603050405020304" pitchFamily="18" charset="0"/>
                        </a:rPr>
                        <a:t>tháng</a:t>
                      </a:r>
                      <a:r>
                        <a:rPr lang="en-GB" sz="1000" b="1" baseline="0" dirty="0">
                          <a:solidFill>
                            <a:schemeClr val="bg1"/>
                          </a:solidFill>
                          <a:effectLst/>
                          <a:latin typeface="+mj-lt"/>
                          <a:ea typeface="Calibri" panose="020F0502020204030204" pitchFamily="34" charset="0"/>
                          <a:cs typeface="Times New Roman" panose="02020603050405020304" pitchFamily="18" charset="0"/>
                        </a:rPr>
                        <a:t> </a:t>
                      </a:r>
                      <a:r>
                        <a:rPr lang="en-GB" sz="1000" b="1" baseline="0" dirty="0" err="1">
                          <a:solidFill>
                            <a:schemeClr val="bg1"/>
                          </a:solidFill>
                          <a:effectLst/>
                          <a:latin typeface="+mj-lt"/>
                          <a:ea typeface="Calibri" panose="020F0502020204030204" pitchFamily="34" charset="0"/>
                          <a:cs typeface="Times New Roman" panose="02020603050405020304" pitchFamily="18" charset="0"/>
                        </a:rPr>
                        <a:t>đầu</a:t>
                      </a:r>
                      <a:endParaRPr lang="en-GB" sz="1000" b="1" dirty="0">
                        <a:solidFill>
                          <a:schemeClr val="bg1"/>
                        </a:solidFill>
                        <a:effectLst/>
                        <a:latin typeface="+mj-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algn="ctr">
                        <a:lnSpc>
                          <a:spcPct val="115000"/>
                        </a:lnSpc>
                        <a:spcAft>
                          <a:spcPts val="1000"/>
                        </a:spcAft>
                      </a:pPr>
                      <a:r>
                        <a:rPr lang="en-GB" sz="1000" b="1" kern="1200" dirty="0">
                          <a:solidFill>
                            <a:schemeClr val="bg1"/>
                          </a:solidFill>
                          <a:effectLst/>
                          <a:latin typeface="+mn-lt"/>
                          <a:ea typeface="Calibri" panose="020F0502020204030204" pitchFamily="34" charset="0"/>
                          <a:cs typeface="Times New Roman" panose="02020603050405020304" pitchFamily="18" charset="0"/>
                        </a:rPr>
                        <a:t>≥40 mg </a:t>
                      </a:r>
                      <a:r>
                        <a:rPr lang="en-GB" sz="1000" b="1" kern="1200" dirty="0" err="1">
                          <a:solidFill>
                            <a:schemeClr val="bg1"/>
                          </a:solidFill>
                          <a:effectLst/>
                          <a:latin typeface="+mn-lt"/>
                          <a:ea typeface="Calibri" panose="020F0502020204030204" pitchFamily="34" charset="0"/>
                          <a:cs typeface="Times New Roman" panose="02020603050405020304" pitchFamily="18" charset="0"/>
                        </a:rPr>
                        <a:t>trong</a:t>
                      </a:r>
                      <a:r>
                        <a:rPr lang="en-GB" sz="1000" b="1" kern="1200" dirty="0">
                          <a:solidFill>
                            <a:schemeClr val="bg1"/>
                          </a:solidFill>
                          <a:effectLst/>
                          <a:latin typeface="+mn-lt"/>
                          <a:ea typeface="Calibri" panose="020F0502020204030204" pitchFamily="34" charset="0"/>
                          <a:cs typeface="Times New Roman" panose="02020603050405020304" pitchFamily="18" charset="0"/>
                        </a:rPr>
                        <a:t> </a:t>
                      </a:r>
                      <a:br>
                        <a:rPr lang="en-GB" sz="1000" b="1" kern="1200" dirty="0">
                          <a:solidFill>
                            <a:schemeClr val="bg1"/>
                          </a:solidFill>
                          <a:effectLst/>
                          <a:latin typeface="+mn-lt"/>
                          <a:ea typeface="Calibri" panose="020F0502020204030204" pitchFamily="34" charset="0"/>
                          <a:cs typeface="Times New Roman" panose="02020603050405020304" pitchFamily="18" charset="0"/>
                        </a:rPr>
                      </a:br>
                      <a:r>
                        <a:rPr lang="en-GB" sz="1000" b="1" kern="1200" dirty="0">
                          <a:solidFill>
                            <a:schemeClr val="bg1"/>
                          </a:solidFill>
                          <a:effectLst/>
                          <a:latin typeface="+mn-lt"/>
                          <a:ea typeface="Calibri" panose="020F0502020204030204" pitchFamily="34" charset="0"/>
                          <a:cs typeface="Times New Roman" panose="02020603050405020304" pitchFamily="18" charset="0"/>
                        </a:rPr>
                        <a:t>6 </a:t>
                      </a:r>
                      <a:r>
                        <a:rPr lang="en-GB" sz="1000" b="1" kern="1200" dirty="0" err="1">
                          <a:solidFill>
                            <a:schemeClr val="bg1"/>
                          </a:solidFill>
                          <a:effectLst/>
                          <a:latin typeface="+mn-lt"/>
                          <a:ea typeface="Calibri" panose="020F0502020204030204" pitchFamily="34" charset="0"/>
                          <a:cs typeface="Times New Roman" panose="02020603050405020304" pitchFamily="18" charset="0"/>
                        </a:rPr>
                        <a:t>tháng</a:t>
                      </a:r>
                      <a:r>
                        <a:rPr lang="en-GB" sz="1000" b="1" kern="1200" baseline="0" dirty="0">
                          <a:solidFill>
                            <a:schemeClr val="bg1"/>
                          </a:solidFill>
                          <a:effectLst/>
                          <a:latin typeface="+mn-lt"/>
                          <a:ea typeface="Calibri" panose="020F0502020204030204" pitchFamily="34" charset="0"/>
                          <a:cs typeface="Times New Roman" panose="02020603050405020304" pitchFamily="18" charset="0"/>
                        </a:rPr>
                        <a:t> </a:t>
                      </a:r>
                      <a:r>
                        <a:rPr lang="en-GB" sz="1000" b="1" kern="1200" baseline="0" dirty="0" err="1">
                          <a:solidFill>
                            <a:schemeClr val="bg1"/>
                          </a:solidFill>
                          <a:effectLst/>
                          <a:latin typeface="+mn-lt"/>
                          <a:ea typeface="Calibri" panose="020F0502020204030204" pitchFamily="34" charset="0"/>
                          <a:cs typeface="Times New Roman" panose="02020603050405020304" pitchFamily="18" charset="0"/>
                        </a:rPr>
                        <a:t>đầu</a:t>
                      </a:r>
                      <a:endParaRPr lang="en-GB" sz="1000" b="1"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457200" rtl="0" eaLnBrk="1" fontAlgn="base" latinLnBrk="0" hangingPunct="1">
                        <a:lnSpc>
                          <a:spcPct val="90000"/>
                        </a:lnSpc>
                        <a:spcBef>
                          <a:spcPct val="0"/>
                        </a:spcBef>
                        <a:spcAft>
                          <a:spcPct val="0"/>
                        </a:spcAft>
                        <a:buClrTx/>
                        <a:buSzTx/>
                        <a:buFontTx/>
                        <a:buNone/>
                        <a:tabLst/>
                      </a:pPr>
                      <a:r>
                        <a:rPr lang="de-CH" sz="1000" b="1" kern="1200" dirty="0">
                          <a:solidFill>
                            <a:schemeClr val="bg1"/>
                          </a:solidFill>
                          <a:effectLst/>
                          <a:latin typeface="+mn-lt"/>
                          <a:ea typeface="Calibri" panose="020F0502020204030204" pitchFamily="34" charset="0"/>
                          <a:cs typeface="Times New Roman" panose="02020603050405020304" pitchFamily="18" charset="0"/>
                        </a:rPr>
                        <a:t>HR (95% CI)</a:t>
                      </a: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defRPr/>
                      </a:pPr>
                      <a:r>
                        <a:rPr lang="de-CH" sz="1000" b="1" kern="1200" dirty="0">
                          <a:solidFill>
                            <a:schemeClr val="bg1"/>
                          </a:solidFill>
                          <a:effectLst/>
                          <a:latin typeface="+mn-lt"/>
                          <a:ea typeface="Calibri" panose="020F0502020204030204" pitchFamily="34" charset="0"/>
                          <a:cs typeface="Times New Roman" panose="02020603050405020304" pitchFamily="18" charset="0"/>
                        </a:rPr>
                        <a:t>Giá</a:t>
                      </a:r>
                      <a:r>
                        <a:rPr lang="de-CH" sz="1000" b="1" kern="1200" baseline="0" dirty="0">
                          <a:solidFill>
                            <a:schemeClr val="bg1"/>
                          </a:solidFill>
                          <a:effectLst/>
                          <a:latin typeface="+mn-lt"/>
                          <a:ea typeface="Calibri" panose="020F0502020204030204" pitchFamily="34" charset="0"/>
                          <a:cs typeface="Times New Roman" panose="02020603050405020304" pitchFamily="18" charset="0"/>
                        </a:rPr>
                        <a:t> trị p</a:t>
                      </a:r>
                      <a:endParaRPr lang="en-GB" sz="1000" b="1"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6895">
                <a:tc>
                  <a:txBody>
                    <a:bodyPr/>
                    <a:lstStyle/>
                    <a:p>
                      <a:pPr marL="0" marR="0" lvl="0" indent="0" algn="l" defTabSz="457200" rtl="0" eaLnBrk="1" fontAlgn="base" latinLnBrk="0" hangingPunct="1">
                        <a:lnSpc>
                          <a:spcPct val="90000"/>
                        </a:lnSpc>
                        <a:spcBef>
                          <a:spcPct val="0"/>
                        </a:spcBef>
                        <a:spcAft>
                          <a:spcPct val="0"/>
                        </a:spcAft>
                        <a:buClrTx/>
                        <a:buSzTx/>
                        <a:buFontTx/>
                        <a:buNone/>
                        <a:tabLst/>
                      </a:pPr>
                      <a:r>
                        <a:rPr kumimoji="0" lang="de-CH" sz="10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LUX-Lung 3</a:t>
                      </a:r>
                    </a:p>
                  </a:txBody>
                  <a:tcPr marL="0" marR="45713" marT="45736" marB="45736"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11.3</a:t>
                      </a:r>
                    </a:p>
                    <a:p>
                      <a:pPr marL="0" marR="0" lvl="0" indent="0" algn="ctr" defTabSz="457200" rtl="0" eaLnBrk="1" fontAlgn="base" latinLnBrk="0" hangingPunct="1">
                        <a:lnSpc>
                          <a:spcPct val="90000"/>
                        </a:lnSpc>
                        <a:spcBef>
                          <a:spcPct val="0"/>
                        </a:spcBef>
                        <a:spcAft>
                          <a:spcPct val="0"/>
                        </a:spcAft>
                        <a:buClrTx/>
                        <a:buSzTx/>
                        <a:buFontTx/>
                        <a:buNone/>
                        <a:tabLst/>
                      </a:pPr>
                      <a:r>
                        <a:rPr lang="de-CH" sz="1100" b="0" kern="1200" dirty="0">
                          <a:solidFill>
                            <a:schemeClr val="tx1"/>
                          </a:solidFill>
                          <a:latin typeface="+mn-lt"/>
                          <a:ea typeface="+mn-ea"/>
                          <a:cs typeface="+mn-cs"/>
                        </a:rPr>
                        <a:t>(n=105)</a:t>
                      </a: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11.0</a:t>
                      </a:r>
                    </a:p>
                    <a:p>
                      <a:pPr marL="0" marR="0" lvl="0" indent="0" algn="ctr" defTabSz="457200" rtl="0" eaLnBrk="1" fontAlgn="base" latinLnBrk="0" hangingPunct="1">
                        <a:lnSpc>
                          <a:spcPct val="90000"/>
                        </a:lnSpc>
                        <a:spcBef>
                          <a:spcPct val="0"/>
                        </a:spcBef>
                        <a:spcAft>
                          <a:spcPct val="0"/>
                        </a:spcAft>
                        <a:buClrTx/>
                        <a:buSzTx/>
                        <a:buFontTx/>
                        <a:buNone/>
                        <a:tabLst/>
                      </a:pPr>
                      <a:r>
                        <a:rPr lang="de-CH" sz="1100" b="0" kern="1200" dirty="0">
                          <a:solidFill>
                            <a:schemeClr val="tx1"/>
                          </a:solidFill>
                          <a:latin typeface="+mn-lt"/>
                          <a:ea typeface="+mn-ea"/>
                          <a:cs typeface="+mn-cs"/>
                        </a:rPr>
                        <a:t>(n=124)</a:t>
                      </a: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103" rtl="0" eaLnBrk="1" fontAlgn="base" latinLnBrk="0" hangingPunct="1">
                        <a:lnSpc>
                          <a:spcPct val="90000"/>
                        </a:lnSpc>
                        <a:spcBef>
                          <a:spcPct val="0"/>
                        </a:spcBef>
                        <a:spcAft>
                          <a:spcPct val="0"/>
                        </a:spcAft>
                        <a:buClrTx/>
                        <a:buSzTx/>
                        <a:buFontTx/>
                        <a:buNone/>
                        <a:tabLst/>
                        <a:defRPr/>
                      </a:pPr>
                      <a:r>
                        <a:rPr lang="en-GB" sz="1100" b="0" kern="1200" dirty="0">
                          <a:solidFill>
                            <a:schemeClr val="tx1"/>
                          </a:solidFill>
                          <a:latin typeface="+mn-lt"/>
                          <a:ea typeface="+mn-ea"/>
                          <a:cs typeface="+mn-cs"/>
                        </a:rPr>
                        <a:t>1.25 </a:t>
                      </a:r>
                    </a:p>
                    <a:p>
                      <a:pPr marL="0" marR="0" lvl="0" indent="0" algn="ctr" defTabSz="914103" rtl="0" eaLnBrk="1" fontAlgn="base" latinLnBrk="0" hangingPunct="1">
                        <a:lnSpc>
                          <a:spcPct val="90000"/>
                        </a:lnSpc>
                        <a:spcBef>
                          <a:spcPct val="0"/>
                        </a:spcBef>
                        <a:spcAft>
                          <a:spcPct val="0"/>
                        </a:spcAft>
                        <a:buClrTx/>
                        <a:buSzTx/>
                        <a:buFontTx/>
                        <a:buNone/>
                        <a:tabLst/>
                        <a:defRPr/>
                      </a:pPr>
                      <a:r>
                        <a:rPr lang="en-GB" sz="1100" b="0" kern="1200" dirty="0">
                          <a:solidFill>
                            <a:schemeClr val="tx1"/>
                          </a:solidFill>
                          <a:latin typeface="+mn-lt"/>
                          <a:ea typeface="+mn-ea"/>
                          <a:cs typeface="+mn-cs"/>
                        </a:rPr>
                        <a:t>(0.91–1.72)</a:t>
                      </a: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algn="ctr" defTabSz="914103" rtl="0" eaLnBrk="1" latinLnBrk="0" hangingPunct="1">
                        <a:lnSpc>
                          <a:spcPct val="100000"/>
                        </a:lnSpc>
                        <a:spcAft>
                          <a:spcPts val="0"/>
                        </a:spcAft>
                      </a:pPr>
                      <a:r>
                        <a:rPr lang="en-GB" sz="1100" b="0" kern="1200" dirty="0">
                          <a:solidFill>
                            <a:schemeClr val="tx1"/>
                          </a:solidFill>
                          <a:latin typeface="+mn-lt"/>
                          <a:ea typeface="+mn-ea"/>
                          <a:cs typeface="+mn-cs"/>
                        </a:rPr>
                        <a:t>0.175</a:t>
                      </a:r>
                      <a:endParaRPr lang="de-CH" sz="1100" b="0" kern="1200" dirty="0">
                        <a:solidFill>
                          <a:schemeClr val="tx1"/>
                        </a:solidFill>
                        <a:latin typeface="+mn-lt"/>
                        <a:ea typeface="+mn-ea"/>
                        <a:cs typeface="+mn-cs"/>
                      </a:endParaRPr>
                    </a:p>
                  </a:txBody>
                  <a:tcPr marL="45713" marR="45713" marT="45736" marB="45736"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18291">
                <a:tc>
                  <a:txBody>
                    <a:bodyPr/>
                    <a:lstStyle/>
                    <a:p>
                      <a:pPr marL="0" marR="0" lvl="0" indent="0" algn="l" defTabSz="457200" rtl="0" eaLnBrk="1" fontAlgn="base" latinLnBrk="0" hangingPunct="1">
                        <a:lnSpc>
                          <a:spcPct val="90000"/>
                        </a:lnSpc>
                        <a:spcBef>
                          <a:spcPct val="0"/>
                        </a:spcBef>
                        <a:spcAft>
                          <a:spcPct val="0"/>
                        </a:spcAft>
                        <a:buClrTx/>
                        <a:buSzTx/>
                        <a:buFontTx/>
                        <a:buNone/>
                        <a:tabLst/>
                      </a:pPr>
                      <a:r>
                        <a:rPr kumimoji="0" lang="de-CH" sz="10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LUX-Lung 6 </a:t>
                      </a:r>
                    </a:p>
                  </a:txBody>
                  <a:tcPr marL="0" marR="45713" marT="45736" marB="45736"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defRPr/>
                      </a:pPr>
                      <a:r>
                        <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12.3</a:t>
                      </a:r>
                    </a:p>
                    <a:p>
                      <a:pPr marL="0" marR="0" lvl="0" indent="0" algn="ctr" defTabSz="457200" rtl="0" eaLnBrk="1" fontAlgn="base" latinLnBrk="0" hangingPunct="1">
                        <a:lnSpc>
                          <a:spcPct val="90000"/>
                        </a:lnSpc>
                        <a:spcBef>
                          <a:spcPct val="0"/>
                        </a:spcBef>
                        <a:spcAft>
                          <a:spcPct val="0"/>
                        </a:spcAft>
                        <a:buClrTx/>
                        <a:buSzTx/>
                        <a:buFontTx/>
                        <a:buNone/>
                        <a:tabLst/>
                        <a:defRPr/>
                      </a:pPr>
                      <a:r>
                        <a:rPr lang="de-DE" sz="1100" b="0" dirty="0">
                          <a:solidFill>
                            <a:schemeClr val="tx1"/>
                          </a:solidFill>
                        </a:rPr>
                        <a:t>(n=55)</a:t>
                      </a:r>
                      <a:endParaRPr kumimoji="0" lang="de-CH" sz="1100" b="1" i="0" u="none" strike="sng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defRPr/>
                      </a:pPr>
                      <a:r>
                        <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11.0</a:t>
                      </a:r>
                    </a:p>
                    <a:p>
                      <a:pPr marL="0" marR="0" lvl="0" indent="0" algn="ctr" defTabSz="457200" rtl="0" eaLnBrk="1" fontAlgn="base" latinLnBrk="0" hangingPunct="1">
                        <a:lnSpc>
                          <a:spcPct val="90000"/>
                        </a:lnSpc>
                        <a:spcBef>
                          <a:spcPct val="0"/>
                        </a:spcBef>
                        <a:spcAft>
                          <a:spcPct val="0"/>
                        </a:spcAft>
                        <a:buClrTx/>
                        <a:buSzTx/>
                        <a:buFontTx/>
                        <a:buNone/>
                        <a:tabLst/>
                        <a:defRPr/>
                      </a:pPr>
                      <a:r>
                        <a:rPr lang="de-DE" sz="1100" b="0" kern="1200" dirty="0">
                          <a:solidFill>
                            <a:schemeClr val="tx1"/>
                          </a:solidFill>
                          <a:latin typeface="+mn-lt"/>
                          <a:ea typeface="+mn-ea"/>
                          <a:cs typeface="+mn-cs"/>
                        </a:rPr>
                        <a:t>(n=184)</a:t>
                      </a:r>
                      <a:endPar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algn="ctr" defTabSz="914103" rtl="0" eaLnBrk="1" latinLnBrk="0" hangingPunct="1">
                        <a:lnSpc>
                          <a:spcPct val="100000"/>
                        </a:lnSpc>
                        <a:spcAft>
                          <a:spcPts val="0"/>
                        </a:spcAft>
                      </a:pPr>
                      <a:r>
                        <a:rPr lang="en-GB" sz="1100" b="0" kern="1200" dirty="0">
                          <a:solidFill>
                            <a:schemeClr val="tx1"/>
                          </a:solidFill>
                          <a:latin typeface="+mn-lt"/>
                          <a:ea typeface="+mn-ea"/>
                          <a:cs typeface="+mn-cs"/>
                        </a:rPr>
                        <a:t>1.00 </a:t>
                      </a:r>
                    </a:p>
                    <a:p>
                      <a:pPr marL="0" algn="ctr" defTabSz="914103" rtl="0" eaLnBrk="1" latinLnBrk="0" hangingPunct="1">
                        <a:lnSpc>
                          <a:spcPct val="100000"/>
                        </a:lnSpc>
                        <a:spcAft>
                          <a:spcPts val="0"/>
                        </a:spcAft>
                      </a:pPr>
                      <a:r>
                        <a:rPr lang="en-GB" sz="1100" b="0" kern="1200" dirty="0">
                          <a:solidFill>
                            <a:schemeClr val="tx1"/>
                          </a:solidFill>
                          <a:latin typeface="+mn-lt"/>
                          <a:ea typeface="+mn-ea"/>
                          <a:cs typeface="+mn-cs"/>
                        </a:rPr>
                        <a:t>(0.69–1.46)</a:t>
                      </a:r>
                    </a:p>
                  </a:txBody>
                  <a:tcPr marL="9525" marR="9525" marT="9525"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indent="0" algn="ctr" defTabSz="914103" rtl="0" eaLnBrk="1" fontAlgn="auto" latinLnBrk="0" hangingPunct="1">
                        <a:lnSpc>
                          <a:spcPct val="100000"/>
                        </a:lnSpc>
                        <a:spcBef>
                          <a:spcPts val="0"/>
                        </a:spcBef>
                        <a:spcAft>
                          <a:spcPts val="0"/>
                        </a:spcAft>
                        <a:buClrTx/>
                        <a:buSzTx/>
                        <a:buFontTx/>
                        <a:buNone/>
                        <a:tabLst/>
                        <a:defRPr/>
                      </a:pPr>
                      <a:r>
                        <a:rPr lang="en-GB" sz="1100" b="0" kern="1200" dirty="0">
                          <a:solidFill>
                            <a:schemeClr val="tx1"/>
                          </a:solidFill>
                          <a:latin typeface="+mn-lt"/>
                          <a:ea typeface="+mn-ea"/>
                          <a:cs typeface="+mn-cs"/>
                        </a:rPr>
                        <a:t>0.982</a:t>
                      </a:r>
                    </a:p>
                  </a:txBody>
                  <a:tcPr marL="9525" marR="9525" marT="9525" marB="0" anchor="ctr">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18291">
                <a:tc>
                  <a:txBody>
                    <a:bodyPr/>
                    <a:lstStyle/>
                    <a:p>
                      <a:pPr marL="0" marR="0" lvl="0" indent="0" algn="l" defTabSz="457200" rtl="0" eaLnBrk="1" fontAlgn="base" latinLnBrk="0" hangingPunct="1">
                        <a:lnSpc>
                          <a:spcPct val="90000"/>
                        </a:lnSpc>
                        <a:spcBef>
                          <a:spcPct val="0"/>
                        </a:spcBef>
                        <a:spcAft>
                          <a:spcPct val="0"/>
                        </a:spcAft>
                        <a:buClrTx/>
                        <a:buSzTx/>
                        <a:buFontTx/>
                        <a:buNone/>
                        <a:tabLst/>
                      </a:pPr>
                      <a:r>
                        <a:rPr kumimoji="0" lang="de-CH" sz="10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LUX-Lung 7</a:t>
                      </a:r>
                    </a:p>
                  </a:txBody>
                  <a:tcPr marL="0" marR="45713" marT="45736" marB="45736"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r>
                        <a:rPr lang="de-DE" sz="1100" b="1" dirty="0">
                          <a:solidFill>
                            <a:schemeClr val="tx1"/>
                          </a:solidFill>
                        </a:rPr>
                        <a:t>12.8</a:t>
                      </a:r>
                    </a:p>
                    <a:p>
                      <a:pPr marL="0" marR="0" lvl="0" indent="0" algn="ctr" defTabSz="457200" rtl="0" eaLnBrk="1" fontAlgn="base" latinLnBrk="0" hangingPunct="1">
                        <a:lnSpc>
                          <a:spcPct val="90000"/>
                        </a:lnSpc>
                        <a:spcBef>
                          <a:spcPct val="0"/>
                        </a:spcBef>
                        <a:spcAft>
                          <a:spcPct val="0"/>
                        </a:spcAft>
                        <a:buClrTx/>
                        <a:buSzTx/>
                        <a:buFontTx/>
                        <a:buNone/>
                        <a:tabLst/>
                        <a:defRPr/>
                      </a:pPr>
                      <a:r>
                        <a:rPr lang="de-DE" sz="1100" b="0" kern="1200" dirty="0">
                          <a:solidFill>
                            <a:schemeClr val="tx1"/>
                          </a:solidFill>
                          <a:latin typeface="+mn-lt"/>
                          <a:ea typeface="+mn-ea"/>
                          <a:cs typeface="+mn-cs"/>
                        </a:rPr>
                        <a:t>(n=47)</a:t>
                      </a:r>
                    </a:p>
                  </a:txBody>
                  <a:tcPr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r>
                        <a:rPr lang="de-DE" sz="1100" b="1" dirty="0">
                          <a:solidFill>
                            <a:schemeClr val="tx1"/>
                          </a:solidFill>
                        </a:rPr>
                        <a:t>11.0</a:t>
                      </a:r>
                    </a:p>
                    <a:p>
                      <a:pPr marL="0" marR="0" lvl="0" indent="0" algn="ctr" defTabSz="457200" rtl="0" eaLnBrk="1" fontAlgn="base" latinLnBrk="0" hangingPunct="1">
                        <a:lnSpc>
                          <a:spcPct val="90000"/>
                        </a:lnSpc>
                        <a:spcBef>
                          <a:spcPct val="0"/>
                        </a:spcBef>
                        <a:spcAft>
                          <a:spcPct val="0"/>
                        </a:spcAft>
                        <a:buClrTx/>
                        <a:buSzTx/>
                        <a:buFontTx/>
                        <a:buNone/>
                        <a:tabLst/>
                        <a:defRPr/>
                      </a:pPr>
                      <a:r>
                        <a:rPr lang="de-DE" sz="1100" b="0" kern="1200" dirty="0">
                          <a:solidFill>
                            <a:schemeClr val="tx1"/>
                          </a:solidFill>
                          <a:latin typeface="+mn-lt"/>
                          <a:ea typeface="+mn-ea"/>
                          <a:cs typeface="+mn-cs"/>
                        </a:rPr>
                        <a:t>(n=113)</a:t>
                      </a:r>
                    </a:p>
                  </a:txBody>
                  <a:tcPr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r>
                        <a:rPr lang="de-DE" sz="1100" b="0" dirty="0">
                          <a:solidFill>
                            <a:schemeClr val="tx1"/>
                          </a:solidFill>
                        </a:rPr>
                        <a:t>1.34</a:t>
                      </a:r>
                      <a:r>
                        <a:rPr lang="de-DE" sz="1100" b="0" baseline="0" dirty="0">
                          <a:solidFill>
                            <a:schemeClr val="tx1"/>
                          </a:solidFill>
                        </a:rPr>
                        <a:t> </a:t>
                      </a:r>
                    </a:p>
                    <a:p>
                      <a:pPr algn="ctr"/>
                      <a:r>
                        <a:rPr lang="de-DE" sz="1100" baseline="0" dirty="0">
                          <a:solidFill>
                            <a:schemeClr val="tx1"/>
                          </a:solidFill>
                        </a:rPr>
                        <a:t>(</a:t>
                      </a:r>
                      <a:r>
                        <a:rPr lang="de-DE" sz="1100" dirty="0">
                          <a:solidFill>
                            <a:schemeClr val="tx1"/>
                          </a:solidFill>
                        </a:rPr>
                        <a:t>0.90-2.00)</a:t>
                      </a:r>
                    </a:p>
                  </a:txBody>
                  <a:tcPr marL="9525" marR="9525" marT="9525"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r>
                        <a:rPr lang="de-DE" sz="1100" b="0" dirty="0">
                          <a:solidFill>
                            <a:schemeClr val="tx1"/>
                          </a:solidFill>
                        </a:rPr>
                        <a:t>0.144</a:t>
                      </a:r>
                      <a:endParaRPr lang="en-GB" sz="1100" b="0" dirty="0">
                        <a:solidFill>
                          <a:schemeClr val="tx1"/>
                        </a:solidFill>
                        <a:effectLst/>
                        <a:latin typeface="+mj-lt"/>
                        <a:ea typeface="Calibri" panose="020F0502020204030204" pitchFamily="34" charset="0"/>
                        <a:cs typeface="Times New Roman" panose="02020603050405020304" pitchFamily="18" charset="0"/>
                      </a:endParaRPr>
                    </a:p>
                    <a:p>
                      <a:pPr algn="ctr">
                        <a:lnSpc>
                          <a:spcPct val="100000"/>
                        </a:lnSpc>
                        <a:spcAft>
                          <a:spcPts val="0"/>
                        </a:spcAft>
                      </a:pPr>
                      <a:endParaRPr lang="en-GB" sz="1100" b="0" dirty="0">
                        <a:solidFill>
                          <a:schemeClr val="tx1"/>
                        </a:solidFill>
                        <a:effectLst/>
                        <a:latin typeface="+mj-lt"/>
                        <a:ea typeface="Calibri" panose="020F0502020204030204" pitchFamily="34" charset="0"/>
                        <a:cs typeface="Times New Roman" panose="02020603050405020304" pitchFamily="18" charset="0"/>
                      </a:endParaRPr>
                    </a:p>
                  </a:txBody>
                  <a:tcPr marL="9525" marR="9525" marT="9525" marB="0" anchor="ctr">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Title 1"/>
          <p:cNvSpPr>
            <a:spLocks noGrp="1"/>
          </p:cNvSpPr>
          <p:nvPr>
            <p:ph type="title"/>
          </p:nvPr>
        </p:nvSpPr>
        <p:spPr>
          <a:xfrm>
            <a:off x="495491" y="-26737"/>
            <a:ext cx="11485984" cy="400213"/>
          </a:xfrm>
        </p:spPr>
        <p:txBody>
          <a:bodyPr>
            <a:noAutofit/>
          </a:bodyPr>
          <a:lstStyle/>
          <a:p>
            <a:pPr algn="ctr">
              <a:lnSpc>
                <a:spcPct val="100000"/>
              </a:lnSpc>
            </a:pPr>
            <a:br>
              <a:rPr lang="en-GB" sz="2400" dirty="0">
                <a:solidFill>
                  <a:schemeClr val="tx1"/>
                </a:solidFill>
              </a:rPr>
            </a:br>
            <a:br>
              <a:rPr lang="en-GB" sz="2400" dirty="0">
                <a:solidFill>
                  <a:schemeClr val="tx1"/>
                </a:solidFill>
              </a:rPr>
            </a:br>
            <a:r>
              <a:rPr lang="de-DE" sz="2400" dirty="0">
                <a:solidFill>
                  <a:srgbClr val="FFC000"/>
                </a:solidFill>
              </a:rPr>
              <a:t>LUX-Lung 3,6 và 7 </a:t>
            </a:r>
            <a:br>
              <a:rPr lang="en-GB" sz="2400" dirty="0">
                <a:solidFill>
                  <a:srgbClr val="FFC000"/>
                </a:solidFill>
              </a:rPr>
            </a:br>
            <a:r>
              <a:rPr lang="en-GB" sz="2400" dirty="0" err="1">
                <a:solidFill>
                  <a:srgbClr val="0070C0"/>
                </a:solidFill>
              </a:rPr>
              <a:t>Giảm</a:t>
            </a:r>
            <a:r>
              <a:rPr lang="en-GB" sz="2400" dirty="0">
                <a:solidFill>
                  <a:srgbClr val="0070C0"/>
                </a:solidFill>
              </a:rPr>
              <a:t> </a:t>
            </a:r>
            <a:r>
              <a:rPr lang="en-GB" sz="2400" dirty="0" err="1">
                <a:solidFill>
                  <a:srgbClr val="0070C0"/>
                </a:solidFill>
              </a:rPr>
              <a:t>liều</a:t>
            </a:r>
            <a:r>
              <a:rPr lang="en-GB" sz="2400" dirty="0">
                <a:solidFill>
                  <a:srgbClr val="0070C0"/>
                </a:solidFill>
              </a:rPr>
              <a:t> </a:t>
            </a:r>
            <a:r>
              <a:rPr lang="en-GB" sz="2400" b="1" dirty="0">
                <a:solidFill>
                  <a:srgbClr val="0070C0"/>
                </a:solidFill>
              </a:rPr>
              <a:t>Afatinib</a:t>
            </a:r>
            <a:r>
              <a:rPr lang="en-GB" sz="2400" dirty="0">
                <a:solidFill>
                  <a:srgbClr val="0070C0"/>
                </a:solidFill>
              </a:rPr>
              <a:t> </a:t>
            </a:r>
            <a:r>
              <a:rPr lang="en-GB" sz="2400" dirty="0" err="1">
                <a:solidFill>
                  <a:srgbClr val="0070C0"/>
                </a:solidFill>
              </a:rPr>
              <a:t>không</a:t>
            </a:r>
            <a:r>
              <a:rPr lang="en-GB" sz="2400" dirty="0">
                <a:solidFill>
                  <a:srgbClr val="0070C0"/>
                </a:solidFill>
              </a:rPr>
              <a:t> </a:t>
            </a:r>
            <a:r>
              <a:rPr lang="en-GB" sz="2400" dirty="0" err="1">
                <a:solidFill>
                  <a:srgbClr val="0070C0"/>
                </a:solidFill>
              </a:rPr>
              <a:t>làm</a:t>
            </a:r>
            <a:r>
              <a:rPr lang="en-GB" sz="2400" dirty="0">
                <a:solidFill>
                  <a:srgbClr val="0070C0"/>
                </a:solidFill>
              </a:rPr>
              <a:t> </a:t>
            </a:r>
            <a:r>
              <a:rPr lang="en-GB" sz="2400" dirty="0" err="1">
                <a:solidFill>
                  <a:srgbClr val="0070C0"/>
                </a:solidFill>
              </a:rPr>
              <a:t>giảm</a:t>
            </a:r>
            <a:r>
              <a:rPr lang="en-GB" sz="2400" dirty="0">
                <a:solidFill>
                  <a:srgbClr val="0070C0"/>
                </a:solidFill>
              </a:rPr>
              <a:t> </a:t>
            </a:r>
            <a:r>
              <a:rPr lang="en-GB" sz="2400" dirty="0" err="1">
                <a:solidFill>
                  <a:srgbClr val="0070C0"/>
                </a:solidFill>
              </a:rPr>
              <a:t>hiệu</a:t>
            </a:r>
            <a:r>
              <a:rPr lang="en-GB" sz="2400" dirty="0">
                <a:solidFill>
                  <a:srgbClr val="0070C0"/>
                </a:solidFill>
              </a:rPr>
              <a:t> </a:t>
            </a:r>
            <a:r>
              <a:rPr lang="en-GB" sz="2400" dirty="0" err="1">
                <a:solidFill>
                  <a:srgbClr val="0070C0"/>
                </a:solidFill>
              </a:rPr>
              <a:t>quả</a:t>
            </a:r>
            <a:r>
              <a:rPr lang="en-GB" sz="2400" dirty="0">
                <a:solidFill>
                  <a:srgbClr val="0070C0"/>
                </a:solidFill>
              </a:rPr>
              <a:t> PFS </a:t>
            </a:r>
            <a:r>
              <a:rPr lang="en-GB" sz="2400" dirty="0" err="1">
                <a:solidFill>
                  <a:srgbClr val="0070C0"/>
                </a:solidFill>
              </a:rPr>
              <a:t>trung</a:t>
            </a:r>
            <a:r>
              <a:rPr lang="en-GB" sz="2400" dirty="0">
                <a:solidFill>
                  <a:srgbClr val="0070C0"/>
                </a:solidFill>
              </a:rPr>
              <a:t> </a:t>
            </a:r>
            <a:r>
              <a:rPr lang="en-GB" sz="2400" dirty="0" err="1">
                <a:solidFill>
                  <a:srgbClr val="0070C0"/>
                </a:solidFill>
              </a:rPr>
              <a:t>vị</a:t>
            </a:r>
            <a:r>
              <a:rPr lang="en-GB" sz="2400" dirty="0">
                <a:solidFill>
                  <a:srgbClr val="0070C0"/>
                </a:solidFill>
              </a:rPr>
              <a:t> </a:t>
            </a:r>
            <a:r>
              <a:rPr lang="en-GB" sz="2400" dirty="0" err="1">
                <a:solidFill>
                  <a:srgbClr val="0070C0"/>
                </a:solidFill>
              </a:rPr>
              <a:t>tương</a:t>
            </a:r>
            <a:r>
              <a:rPr lang="en-GB" sz="2400" dirty="0">
                <a:solidFill>
                  <a:srgbClr val="0070C0"/>
                </a:solidFill>
              </a:rPr>
              <a:t> </a:t>
            </a:r>
            <a:r>
              <a:rPr lang="en-GB" sz="2400" dirty="0" err="1">
                <a:solidFill>
                  <a:srgbClr val="0070C0"/>
                </a:solidFill>
              </a:rPr>
              <a:t>tự</a:t>
            </a:r>
            <a:r>
              <a:rPr lang="en-GB" sz="2400" dirty="0">
                <a:solidFill>
                  <a:srgbClr val="0070C0"/>
                </a:solidFill>
              </a:rPr>
              <a:t> </a:t>
            </a:r>
            <a:br>
              <a:rPr lang="en-GB" sz="2400" dirty="0">
                <a:solidFill>
                  <a:srgbClr val="0070C0"/>
                </a:solidFill>
              </a:rPr>
            </a:br>
            <a:r>
              <a:rPr lang="en-GB" sz="2400" dirty="0">
                <a:solidFill>
                  <a:srgbClr val="0070C0"/>
                </a:solidFill>
              </a:rPr>
              <a:t>ở BN </a:t>
            </a:r>
            <a:r>
              <a:rPr lang="en-GB" sz="2400" dirty="0" err="1">
                <a:solidFill>
                  <a:srgbClr val="0070C0"/>
                </a:solidFill>
              </a:rPr>
              <a:t>giảm</a:t>
            </a:r>
            <a:r>
              <a:rPr lang="en-GB" sz="2400" dirty="0">
                <a:solidFill>
                  <a:srgbClr val="0070C0"/>
                </a:solidFill>
              </a:rPr>
              <a:t> </a:t>
            </a:r>
            <a:r>
              <a:rPr lang="en-GB" sz="2400" dirty="0" err="1">
                <a:solidFill>
                  <a:srgbClr val="0070C0"/>
                </a:solidFill>
              </a:rPr>
              <a:t>liều</a:t>
            </a:r>
            <a:r>
              <a:rPr lang="en-GB" sz="2400" dirty="0">
                <a:solidFill>
                  <a:srgbClr val="0070C0"/>
                </a:solidFill>
              </a:rPr>
              <a:t> </a:t>
            </a:r>
            <a:r>
              <a:rPr lang="en-GB" sz="2400" dirty="0" err="1">
                <a:solidFill>
                  <a:srgbClr val="0070C0"/>
                </a:solidFill>
              </a:rPr>
              <a:t>trong</a:t>
            </a:r>
            <a:r>
              <a:rPr lang="en-GB" sz="2400" dirty="0">
                <a:solidFill>
                  <a:srgbClr val="0070C0"/>
                </a:solidFill>
              </a:rPr>
              <a:t> 6 </a:t>
            </a:r>
            <a:r>
              <a:rPr lang="en-GB" sz="2400" dirty="0" err="1">
                <a:solidFill>
                  <a:srgbClr val="0070C0"/>
                </a:solidFill>
              </a:rPr>
              <a:t>tháng</a:t>
            </a:r>
            <a:r>
              <a:rPr lang="en-GB" sz="2400" dirty="0">
                <a:solidFill>
                  <a:srgbClr val="0070C0"/>
                </a:solidFill>
              </a:rPr>
              <a:t> </a:t>
            </a:r>
            <a:r>
              <a:rPr lang="en-GB" sz="2400" dirty="0" err="1">
                <a:solidFill>
                  <a:srgbClr val="0070C0"/>
                </a:solidFill>
              </a:rPr>
              <a:t>đầu</a:t>
            </a:r>
            <a:r>
              <a:rPr lang="en-GB" sz="2400" dirty="0">
                <a:solidFill>
                  <a:srgbClr val="0070C0"/>
                </a:solidFill>
              </a:rPr>
              <a:t> </a:t>
            </a:r>
            <a:r>
              <a:rPr lang="en-GB" sz="2400" dirty="0" err="1">
                <a:solidFill>
                  <a:srgbClr val="0070C0"/>
                </a:solidFill>
              </a:rPr>
              <a:t>và</a:t>
            </a:r>
            <a:r>
              <a:rPr lang="en-GB" sz="2400" dirty="0">
                <a:solidFill>
                  <a:srgbClr val="0070C0"/>
                </a:solidFill>
              </a:rPr>
              <a:t> BN </a:t>
            </a:r>
            <a:r>
              <a:rPr lang="en-GB" sz="2400" dirty="0" err="1">
                <a:solidFill>
                  <a:srgbClr val="0070C0"/>
                </a:solidFill>
              </a:rPr>
              <a:t>duy</a:t>
            </a:r>
            <a:r>
              <a:rPr lang="en-GB" sz="2400" dirty="0">
                <a:solidFill>
                  <a:srgbClr val="0070C0"/>
                </a:solidFill>
              </a:rPr>
              <a:t> </a:t>
            </a:r>
            <a:r>
              <a:rPr lang="en-GB" sz="2400" dirty="0" err="1">
                <a:solidFill>
                  <a:srgbClr val="0070C0"/>
                </a:solidFill>
              </a:rPr>
              <a:t>trì</a:t>
            </a:r>
            <a:r>
              <a:rPr lang="en-GB" sz="2400" dirty="0">
                <a:solidFill>
                  <a:srgbClr val="0070C0"/>
                </a:solidFill>
              </a:rPr>
              <a:t> </a:t>
            </a:r>
            <a:r>
              <a:rPr lang="en-GB" sz="2400" dirty="0" err="1">
                <a:solidFill>
                  <a:srgbClr val="0070C0"/>
                </a:solidFill>
              </a:rPr>
              <a:t>liều</a:t>
            </a:r>
            <a:r>
              <a:rPr lang="en-GB" sz="2400" dirty="0">
                <a:solidFill>
                  <a:srgbClr val="0070C0"/>
                </a:solidFill>
              </a:rPr>
              <a:t> 40mg 1 </a:t>
            </a:r>
            <a:r>
              <a:rPr lang="en-GB" sz="2400" dirty="0" err="1">
                <a:solidFill>
                  <a:srgbClr val="0070C0"/>
                </a:solidFill>
              </a:rPr>
              <a:t>lần</a:t>
            </a:r>
            <a:r>
              <a:rPr lang="en-GB" sz="2400" dirty="0">
                <a:solidFill>
                  <a:srgbClr val="0070C0"/>
                </a:solidFill>
              </a:rPr>
              <a:t>/</a:t>
            </a:r>
            <a:r>
              <a:rPr lang="en-GB" sz="2400" dirty="0" err="1">
                <a:solidFill>
                  <a:srgbClr val="0070C0"/>
                </a:solidFill>
              </a:rPr>
              <a:t>ngày</a:t>
            </a:r>
            <a:r>
              <a:rPr lang="en-GB" sz="2400" dirty="0">
                <a:solidFill>
                  <a:srgbClr val="0070C0"/>
                </a:solidFill>
              </a:rPr>
              <a:t> </a:t>
            </a:r>
          </a:p>
        </p:txBody>
      </p:sp>
      <p:sp>
        <p:nvSpPr>
          <p:cNvPr id="131" name="Rectangle 1"/>
          <p:cNvSpPr>
            <a:spLocks noChangeArrowheads="1"/>
          </p:cNvSpPr>
          <p:nvPr/>
        </p:nvSpPr>
        <p:spPr bwMode="auto">
          <a:xfrm>
            <a:off x="2157770" y="6429877"/>
            <a:ext cx="7792093" cy="177102"/>
          </a:xfrm>
          <a:prstGeom prst="rect">
            <a:avLst/>
          </a:prstGeom>
          <a:noFill/>
          <a:ln w="9525">
            <a:noFill/>
            <a:miter lim="800000"/>
            <a:headEnd/>
            <a:tailEnd/>
          </a:ln>
        </p:spPr>
        <p:txBody>
          <a:bodyPr wrap="square" lIns="0" tIns="0" rIns="0" bIns="0" anchor="b" anchorCtr="0">
            <a:noAutofit/>
          </a:bodyPr>
          <a:lstStyle/>
          <a:p>
            <a:endParaRPr lang="en-US" sz="1000" i="1" dirty="0">
              <a:solidFill>
                <a:prstClr val="black"/>
              </a:solidFill>
            </a:endParaRPr>
          </a:p>
          <a:p>
            <a:pPr>
              <a:spcAft>
                <a:spcPts val="300"/>
              </a:spcAft>
            </a:pPr>
            <a:br>
              <a:rPr lang="en-GB" sz="1000" i="1" dirty="0">
                <a:solidFill>
                  <a:prstClr val="black"/>
                </a:solidFill>
              </a:rPr>
            </a:br>
            <a:r>
              <a:rPr lang="fr-FR" sz="1000" i="1" dirty="0">
                <a:solidFill>
                  <a:prstClr val="black"/>
                </a:solidFill>
              </a:rPr>
              <a:t>Yang J et al. </a:t>
            </a:r>
            <a:r>
              <a:rPr lang="en-GB" sz="1000" i="1" dirty="0">
                <a:solidFill>
                  <a:prstClr val="black"/>
                </a:solidFill>
              </a:rPr>
              <a:t>J </a:t>
            </a:r>
            <a:r>
              <a:rPr lang="en-GB" sz="1000" i="1" dirty="0" err="1">
                <a:solidFill>
                  <a:prstClr val="black"/>
                </a:solidFill>
              </a:rPr>
              <a:t>Clin</a:t>
            </a:r>
            <a:r>
              <a:rPr lang="en-GB" sz="1000" i="1" dirty="0">
                <a:solidFill>
                  <a:prstClr val="black"/>
                </a:solidFill>
              </a:rPr>
              <a:t> </a:t>
            </a:r>
            <a:r>
              <a:rPr lang="en-GB" sz="1000" i="1" dirty="0" err="1">
                <a:solidFill>
                  <a:prstClr val="black"/>
                </a:solidFill>
              </a:rPr>
              <a:t>Oncol</a:t>
            </a:r>
            <a:r>
              <a:rPr lang="en-GB" sz="1000" i="1" dirty="0">
                <a:solidFill>
                  <a:prstClr val="black"/>
                </a:solidFill>
              </a:rPr>
              <a:t> 33, 2015 (</a:t>
            </a:r>
            <a:r>
              <a:rPr lang="en-GB" sz="1000" i="1" dirty="0" err="1">
                <a:solidFill>
                  <a:prstClr val="black"/>
                </a:solidFill>
              </a:rPr>
              <a:t>suppl</a:t>
            </a:r>
            <a:r>
              <a:rPr lang="en-GB" sz="1000" i="1" dirty="0">
                <a:solidFill>
                  <a:prstClr val="black"/>
                </a:solidFill>
              </a:rPr>
              <a:t>; </a:t>
            </a:r>
            <a:r>
              <a:rPr lang="en-GB" sz="1000" i="1" dirty="0" err="1">
                <a:solidFill>
                  <a:prstClr val="black"/>
                </a:solidFill>
              </a:rPr>
              <a:t>abstr</a:t>
            </a:r>
            <a:r>
              <a:rPr lang="en-GB" sz="1000" i="1" dirty="0">
                <a:solidFill>
                  <a:prstClr val="black"/>
                </a:solidFill>
              </a:rPr>
              <a:t> 8073); </a:t>
            </a:r>
            <a:r>
              <a:rPr lang="de-DE" sz="1000" i="1" dirty="0">
                <a:solidFill>
                  <a:prstClr val="black"/>
                </a:solidFill>
              </a:rPr>
              <a:t>Schuler M et al., ELCC 2016, #138PD; Hirsh V JCO 34, 2016 (suppl; abstr 9046</a:t>
            </a:r>
            <a:endParaRPr lang="en-US" sz="1000" i="1" dirty="0">
              <a:solidFill>
                <a:prstClr val="black"/>
              </a:solidFill>
            </a:endParaRPr>
          </a:p>
        </p:txBody>
      </p:sp>
      <p:sp>
        <p:nvSpPr>
          <p:cNvPr id="3" name="Rectangle 2"/>
          <p:cNvSpPr/>
          <p:nvPr/>
        </p:nvSpPr>
        <p:spPr>
          <a:xfrm>
            <a:off x="2217160" y="1551100"/>
            <a:ext cx="1640649" cy="287002"/>
          </a:xfrm>
          <a:prstGeom prst="rect">
            <a:avLst/>
          </a:prstGeom>
        </p:spPr>
        <p:txBody>
          <a:bodyPr wrap="square">
            <a:spAutoFit/>
          </a:bodyPr>
          <a:lstStyle/>
          <a:p>
            <a:pPr>
              <a:lnSpc>
                <a:spcPct val="115000"/>
              </a:lnSpc>
              <a:spcAft>
                <a:spcPts val="1000"/>
              </a:spcAft>
            </a:pPr>
            <a:endParaRPr lang="en-GB" sz="1100" dirty="0">
              <a:solidFill>
                <a:prstClr val="black"/>
              </a:solidFill>
              <a:ea typeface="Calibri" panose="020F0502020204030204" pitchFamily="34" charset="0"/>
              <a:cs typeface="Times New Roman" panose="02020603050405020304" pitchFamily="18" charset="0"/>
            </a:endParaRPr>
          </a:p>
        </p:txBody>
      </p:sp>
      <p:sp>
        <p:nvSpPr>
          <p:cNvPr id="136" name="Rectangle 135"/>
          <p:cNvSpPr/>
          <p:nvPr/>
        </p:nvSpPr>
        <p:spPr>
          <a:xfrm>
            <a:off x="2230545" y="1658971"/>
            <a:ext cx="1640649" cy="287002"/>
          </a:xfrm>
          <a:prstGeom prst="rect">
            <a:avLst/>
          </a:prstGeom>
        </p:spPr>
        <p:txBody>
          <a:bodyPr wrap="square">
            <a:spAutoFit/>
          </a:bodyPr>
          <a:lstStyle/>
          <a:p>
            <a:pPr>
              <a:lnSpc>
                <a:spcPct val="115000"/>
              </a:lnSpc>
              <a:spcAft>
                <a:spcPts val="1000"/>
              </a:spcAft>
            </a:pPr>
            <a:endParaRPr lang="en-GB" sz="1100" dirty="0">
              <a:solidFill>
                <a:prstClr val="black"/>
              </a:solidFill>
              <a:ea typeface="Calibri" panose="020F0502020204030204" pitchFamily="34" charset="0"/>
              <a:cs typeface="Times New Roman" panose="02020603050405020304" pitchFamily="18" charset="0"/>
            </a:endParaRPr>
          </a:p>
        </p:txBody>
      </p:sp>
      <p:cxnSp>
        <p:nvCxnSpPr>
          <p:cNvPr id="318" name="Straight Connector 178"/>
          <p:cNvCxnSpPr/>
          <p:nvPr/>
        </p:nvCxnSpPr>
        <p:spPr>
          <a:xfrm>
            <a:off x="7985142" y="2025633"/>
            <a:ext cx="315912"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320" name="Rectangle 180"/>
          <p:cNvSpPr/>
          <p:nvPr/>
        </p:nvSpPr>
        <p:spPr>
          <a:xfrm>
            <a:off x="8351590" y="1887351"/>
            <a:ext cx="2658564" cy="287002"/>
          </a:xfrm>
          <a:prstGeom prst="rect">
            <a:avLst/>
          </a:prstGeom>
        </p:spPr>
        <p:txBody>
          <a:bodyPr wrap="square">
            <a:spAutoFit/>
          </a:bodyPr>
          <a:lstStyle/>
          <a:p>
            <a:pPr>
              <a:lnSpc>
                <a:spcPct val="115000"/>
              </a:lnSpc>
              <a:spcAft>
                <a:spcPts val="1000"/>
              </a:spcAft>
            </a:pPr>
            <a:r>
              <a:rPr lang="en-GB" sz="1100" dirty="0">
                <a:solidFill>
                  <a:prstClr val="black"/>
                </a:solidFill>
                <a:ea typeface="Calibri" panose="020F0502020204030204" pitchFamily="34" charset="0"/>
                <a:cs typeface="Times New Roman" panose="02020603050405020304" pitchFamily="18" charset="0"/>
              </a:rPr>
              <a:t>&lt;40 mg </a:t>
            </a:r>
            <a:r>
              <a:rPr lang="en-GB" sz="1100" dirty="0" err="1">
                <a:solidFill>
                  <a:prstClr val="black"/>
                </a:solidFill>
                <a:ea typeface="Calibri" panose="020F0502020204030204" pitchFamily="34" charset="0"/>
                <a:cs typeface="Times New Roman" panose="02020603050405020304" pitchFamily="18" charset="0"/>
              </a:rPr>
              <a:t>trong</a:t>
            </a:r>
            <a:r>
              <a:rPr lang="en-GB" sz="1100" dirty="0">
                <a:solidFill>
                  <a:prstClr val="black"/>
                </a:solidFill>
                <a:ea typeface="Calibri" panose="020F0502020204030204" pitchFamily="34" charset="0"/>
                <a:cs typeface="Times New Roman" panose="02020603050405020304" pitchFamily="18" charset="0"/>
              </a:rPr>
              <a:t> 6 </a:t>
            </a:r>
            <a:r>
              <a:rPr lang="en-GB" sz="1100" dirty="0" err="1">
                <a:solidFill>
                  <a:prstClr val="black"/>
                </a:solidFill>
                <a:ea typeface="Calibri" panose="020F0502020204030204" pitchFamily="34" charset="0"/>
                <a:cs typeface="Times New Roman" panose="02020603050405020304" pitchFamily="18" charset="0"/>
              </a:rPr>
              <a:t>tháng</a:t>
            </a:r>
            <a:r>
              <a:rPr lang="en-GB" sz="1100" dirty="0">
                <a:solidFill>
                  <a:prstClr val="black"/>
                </a:solidFill>
                <a:ea typeface="Calibri" panose="020F0502020204030204" pitchFamily="34" charset="0"/>
                <a:cs typeface="Times New Roman" panose="02020603050405020304" pitchFamily="18" charset="0"/>
              </a:rPr>
              <a:t> </a:t>
            </a:r>
            <a:r>
              <a:rPr lang="en-GB" sz="1100" dirty="0" err="1">
                <a:solidFill>
                  <a:prstClr val="black"/>
                </a:solidFill>
                <a:ea typeface="Calibri" panose="020F0502020204030204" pitchFamily="34" charset="0"/>
                <a:cs typeface="Times New Roman" panose="02020603050405020304" pitchFamily="18" charset="0"/>
              </a:rPr>
              <a:t>đầu</a:t>
            </a:r>
            <a:endParaRPr lang="en-GB" sz="1100" dirty="0">
              <a:solidFill>
                <a:prstClr val="black"/>
              </a:solidFill>
              <a:ea typeface="Calibri" panose="020F0502020204030204" pitchFamily="34" charset="0"/>
              <a:cs typeface="Times New Roman" panose="02020603050405020304" pitchFamily="18" charset="0"/>
            </a:endParaRPr>
          </a:p>
        </p:txBody>
      </p:sp>
      <p:sp>
        <p:nvSpPr>
          <p:cNvPr id="321" name="Rectangle 181"/>
          <p:cNvSpPr/>
          <p:nvPr/>
        </p:nvSpPr>
        <p:spPr>
          <a:xfrm>
            <a:off x="8373280" y="2101185"/>
            <a:ext cx="2658564" cy="287002"/>
          </a:xfrm>
          <a:prstGeom prst="rect">
            <a:avLst/>
          </a:prstGeom>
        </p:spPr>
        <p:txBody>
          <a:bodyPr wrap="square">
            <a:spAutoFit/>
          </a:bodyPr>
          <a:lstStyle/>
          <a:p>
            <a:pPr>
              <a:lnSpc>
                <a:spcPct val="115000"/>
              </a:lnSpc>
              <a:spcAft>
                <a:spcPts val="1000"/>
              </a:spcAft>
            </a:pPr>
            <a:r>
              <a:rPr lang="en-GB" sz="1100" dirty="0">
                <a:solidFill>
                  <a:prstClr val="black"/>
                </a:solidFill>
                <a:ea typeface="Calibri" panose="020F0502020204030204" pitchFamily="34" charset="0"/>
                <a:cs typeface="Times New Roman" panose="02020603050405020304" pitchFamily="18" charset="0"/>
              </a:rPr>
              <a:t>≥40 mg </a:t>
            </a:r>
            <a:r>
              <a:rPr lang="en-GB" sz="1100" dirty="0" err="1">
                <a:solidFill>
                  <a:prstClr val="black"/>
                </a:solidFill>
                <a:ea typeface="Calibri" panose="020F0502020204030204" pitchFamily="34" charset="0"/>
                <a:cs typeface="Times New Roman" panose="02020603050405020304" pitchFamily="18" charset="0"/>
              </a:rPr>
              <a:t>trong</a:t>
            </a:r>
            <a:r>
              <a:rPr lang="en-GB" sz="1100" dirty="0">
                <a:solidFill>
                  <a:prstClr val="black"/>
                </a:solidFill>
                <a:ea typeface="Calibri" panose="020F0502020204030204" pitchFamily="34" charset="0"/>
                <a:cs typeface="Times New Roman" panose="02020603050405020304" pitchFamily="18" charset="0"/>
              </a:rPr>
              <a:t> 6 </a:t>
            </a:r>
            <a:r>
              <a:rPr lang="en-GB" sz="1100" dirty="0" err="1">
                <a:solidFill>
                  <a:prstClr val="black"/>
                </a:solidFill>
                <a:ea typeface="Calibri" panose="020F0502020204030204" pitchFamily="34" charset="0"/>
                <a:cs typeface="Times New Roman" panose="02020603050405020304" pitchFamily="18" charset="0"/>
              </a:rPr>
              <a:t>tháng</a:t>
            </a:r>
            <a:r>
              <a:rPr lang="en-GB" sz="1100" dirty="0">
                <a:solidFill>
                  <a:prstClr val="black"/>
                </a:solidFill>
                <a:ea typeface="Calibri" panose="020F0502020204030204" pitchFamily="34" charset="0"/>
                <a:cs typeface="Times New Roman" panose="02020603050405020304" pitchFamily="18" charset="0"/>
              </a:rPr>
              <a:t> </a:t>
            </a:r>
            <a:r>
              <a:rPr lang="en-GB" sz="1100" dirty="0" err="1">
                <a:solidFill>
                  <a:prstClr val="black"/>
                </a:solidFill>
                <a:ea typeface="Calibri" panose="020F0502020204030204" pitchFamily="34" charset="0"/>
                <a:cs typeface="Times New Roman" panose="02020603050405020304" pitchFamily="18" charset="0"/>
              </a:rPr>
              <a:t>đầu</a:t>
            </a:r>
            <a:endParaRPr lang="en-GB" sz="1100" dirty="0">
              <a:solidFill>
                <a:prstClr val="black"/>
              </a:solidFill>
              <a:ea typeface="Calibri" panose="020F0502020204030204" pitchFamily="34" charset="0"/>
              <a:cs typeface="Times New Roman" panose="02020603050405020304" pitchFamily="18" charset="0"/>
            </a:endParaRPr>
          </a:p>
        </p:txBody>
      </p:sp>
      <p:grpSp>
        <p:nvGrpSpPr>
          <p:cNvPr id="463" name="Group 31"/>
          <p:cNvGrpSpPr/>
          <p:nvPr/>
        </p:nvGrpSpPr>
        <p:grpSpPr>
          <a:xfrm>
            <a:off x="1795829" y="1362943"/>
            <a:ext cx="4543252" cy="2595551"/>
            <a:chOff x="29762642" y="6499926"/>
            <a:chExt cx="5257275" cy="2444971"/>
          </a:xfrm>
        </p:grpSpPr>
        <p:sp>
          <p:nvSpPr>
            <p:cNvPr id="464" name="TextBox 32"/>
            <p:cNvSpPr txBox="1"/>
            <p:nvPr/>
          </p:nvSpPr>
          <p:spPr>
            <a:xfrm>
              <a:off x="30351620" y="8770944"/>
              <a:ext cx="4445000" cy="173953"/>
            </a:xfrm>
            <a:prstGeom prst="rect">
              <a:avLst/>
            </a:prstGeom>
            <a:noFill/>
          </p:spPr>
          <p:txBody>
            <a:bodyPr wrap="square" rtlCol="0">
              <a:spAutoFit/>
            </a:bodyPr>
            <a:lstStyle/>
            <a:p>
              <a:pPr algn="ctr">
                <a:tabLst>
                  <a:tab pos="1076325" algn="ctr"/>
                </a:tabLst>
              </a:pPr>
              <a:r>
                <a:rPr lang="en-GB" sz="600" dirty="0" err="1">
                  <a:solidFill>
                    <a:prstClr val="black"/>
                  </a:solidFill>
                </a:rPr>
                <a:t>Thời</a:t>
              </a:r>
              <a:r>
                <a:rPr lang="en-GB" sz="600" dirty="0">
                  <a:solidFill>
                    <a:prstClr val="black"/>
                  </a:solidFill>
                </a:rPr>
                <a:t> </a:t>
              </a:r>
              <a:r>
                <a:rPr lang="en-GB" sz="600" dirty="0" err="1">
                  <a:solidFill>
                    <a:prstClr val="black"/>
                  </a:solidFill>
                </a:rPr>
                <a:t>gian</a:t>
              </a:r>
              <a:r>
                <a:rPr lang="en-GB" sz="600" dirty="0">
                  <a:solidFill>
                    <a:prstClr val="black"/>
                  </a:solidFill>
                </a:rPr>
                <a:t> (</a:t>
              </a:r>
              <a:r>
                <a:rPr lang="en-GB" sz="600" dirty="0" err="1">
                  <a:solidFill>
                    <a:prstClr val="black"/>
                  </a:solidFill>
                </a:rPr>
                <a:t>tháng</a:t>
              </a:r>
              <a:r>
                <a:rPr lang="en-GB" sz="600" dirty="0">
                  <a:solidFill>
                    <a:prstClr val="black"/>
                  </a:solidFill>
                </a:rPr>
                <a:t>)</a:t>
              </a:r>
            </a:p>
          </p:txBody>
        </p:sp>
        <p:grpSp>
          <p:nvGrpSpPr>
            <p:cNvPr id="465" name="Group 33"/>
            <p:cNvGrpSpPr/>
            <p:nvPr/>
          </p:nvGrpSpPr>
          <p:grpSpPr>
            <a:xfrm>
              <a:off x="29762642" y="6499926"/>
              <a:ext cx="5257275" cy="2367580"/>
              <a:chOff x="29762642" y="6499926"/>
              <a:chExt cx="5257275" cy="2367580"/>
            </a:xfrm>
          </p:grpSpPr>
          <p:sp>
            <p:nvSpPr>
              <p:cNvPr id="466" name="TextBox 34"/>
              <p:cNvSpPr txBox="1"/>
              <p:nvPr/>
            </p:nvSpPr>
            <p:spPr>
              <a:xfrm>
                <a:off x="29887833" y="649992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1.0</a:t>
                </a:r>
              </a:p>
            </p:txBody>
          </p:sp>
          <p:sp>
            <p:nvSpPr>
              <p:cNvPr id="467" name="TextBox 35"/>
              <p:cNvSpPr txBox="1"/>
              <p:nvPr/>
            </p:nvSpPr>
            <p:spPr>
              <a:xfrm>
                <a:off x="29887833" y="729486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0.6</a:t>
                </a:r>
              </a:p>
            </p:txBody>
          </p:sp>
          <p:sp>
            <p:nvSpPr>
              <p:cNvPr id="468" name="TextBox 36"/>
              <p:cNvSpPr txBox="1"/>
              <p:nvPr/>
            </p:nvSpPr>
            <p:spPr>
              <a:xfrm>
                <a:off x="29887833" y="769233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0.4</a:t>
                </a:r>
              </a:p>
            </p:txBody>
          </p:sp>
          <p:sp>
            <p:nvSpPr>
              <p:cNvPr id="469" name="TextBox 37"/>
              <p:cNvSpPr txBox="1"/>
              <p:nvPr/>
            </p:nvSpPr>
            <p:spPr>
              <a:xfrm>
                <a:off x="29887833" y="808980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0.2</a:t>
                </a:r>
              </a:p>
            </p:txBody>
          </p:sp>
          <p:sp>
            <p:nvSpPr>
              <p:cNvPr id="470" name="TextBox 38"/>
              <p:cNvSpPr txBox="1"/>
              <p:nvPr/>
            </p:nvSpPr>
            <p:spPr>
              <a:xfrm>
                <a:off x="29887833" y="8487278"/>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a:t>
                </a:r>
              </a:p>
            </p:txBody>
          </p:sp>
          <p:sp>
            <p:nvSpPr>
              <p:cNvPr id="471" name="TextBox 39"/>
              <p:cNvSpPr txBox="1"/>
              <p:nvPr/>
            </p:nvSpPr>
            <p:spPr>
              <a:xfrm rot="16200000">
                <a:off x="28828335" y="7537431"/>
                <a:ext cx="2082301" cy="213688"/>
              </a:xfrm>
              <a:prstGeom prst="rect">
                <a:avLst/>
              </a:prstGeom>
              <a:noFill/>
            </p:spPr>
            <p:txBody>
              <a:bodyPr wrap="square" rtlCol="0">
                <a:spAutoFit/>
              </a:bodyPr>
              <a:lstStyle/>
              <a:p>
                <a:pPr algn="ctr">
                  <a:tabLst>
                    <a:tab pos="1076325" algn="ctr"/>
                  </a:tabLst>
                </a:pPr>
                <a:r>
                  <a:rPr lang="en-GB" sz="600" dirty="0" err="1">
                    <a:solidFill>
                      <a:prstClr val="black"/>
                    </a:solidFill>
                  </a:rPr>
                  <a:t>Khả</a:t>
                </a:r>
                <a:r>
                  <a:rPr lang="en-GB" sz="600" dirty="0">
                    <a:solidFill>
                      <a:prstClr val="black"/>
                    </a:solidFill>
                  </a:rPr>
                  <a:t> </a:t>
                </a:r>
                <a:r>
                  <a:rPr lang="en-GB" sz="600" dirty="0" err="1">
                    <a:solidFill>
                      <a:prstClr val="black"/>
                    </a:solidFill>
                  </a:rPr>
                  <a:t>năng</a:t>
                </a:r>
                <a:r>
                  <a:rPr lang="en-GB" sz="600" dirty="0">
                    <a:solidFill>
                      <a:prstClr val="black"/>
                    </a:solidFill>
                  </a:rPr>
                  <a:t> PFS </a:t>
                </a:r>
                <a:r>
                  <a:rPr lang="en-GB" sz="600" dirty="0" err="1">
                    <a:solidFill>
                      <a:prstClr val="black"/>
                    </a:solidFill>
                  </a:rPr>
                  <a:t>ước</a:t>
                </a:r>
                <a:r>
                  <a:rPr lang="en-GB" sz="600" dirty="0">
                    <a:solidFill>
                      <a:prstClr val="black"/>
                    </a:solidFill>
                  </a:rPr>
                  <a:t> </a:t>
                </a:r>
                <a:r>
                  <a:rPr lang="en-GB" sz="600" dirty="0" err="1">
                    <a:solidFill>
                      <a:prstClr val="black"/>
                    </a:solidFill>
                  </a:rPr>
                  <a:t>lượng</a:t>
                </a:r>
                <a:endParaRPr lang="en-GB" sz="600" dirty="0">
                  <a:solidFill>
                    <a:prstClr val="black"/>
                  </a:solidFill>
                </a:endParaRPr>
              </a:p>
            </p:txBody>
          </p:sp>
          <p:sp>
            <p:nvSpPr>
              <p:cNvPr id="472" name="TextBox 40"/>
              <p:cNvSpPr txBox="1"/>
              <p:nvPr/>
            </p:nvSpPr>
            <p:spPr>
              <a:xfrm>
                <a:off x="30182547"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0</a:t>
                </a:r>
              </a:p>
            </p:txBody>
          </p:sp>
          <p:sp>
            <p:nvSpPr>
              <p:cNvPr id="473" name="TextBox 41"/>
              <p:cNvSpPr txBox="1"/>
              <p:nvPr/>
            </p:nvSpPr>
            <p:spPr>
              <a:xfrm>
                <a:off x="30676021"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3</a:t>
                </a:r>
              </a:p>
            </p:txBody>
          </p:sp>
          <p:sp>
            <p:nvSpPr>
              <p:cNvPr id="474" name="TextBox 42"/>
              <p:cNvSpPr txBox="1"/>
              <p:nvPr/>
            </p:nvSpPr>
            <p:spPr>
              <a:xfrm>
                <a:off x="31169495"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6</a:t>
                </a:r>
              </a:p>
            </p:txBody>
          </p:sp>
          <p:sp>
            <p:nvSpPr>
              <p:cNvPr id="475" name="TextBox 43"/>
              <p:cNvSpPr txBox="1"/>
              <p:nvPr/>
            </p:nvSpPr>
            <p:spPr>
              <a:xfrm>
                <a:off x="31667732"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9</a:t>
                </a:r>
              </a:p>
            </p:txBody>
          </p:sp>
          <p:sp>
            <p:nvSpPr>
              <p:cNvPr id="476" name="TextBox 44"/>
              <p:cNvSpPr txBox="1"/>
              <p:nvPr/>
            </p:nvSpPr>
            <p:spPr>
              <a:xfrm>
                <a:off x="32151680"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12</a:t>
                </a:r>
              </a:p>
            </p:txBody>
          </p:sp>
          <p:sp>
            <p:nvSpPr>
              <p:cNvPr id="477" name="TextBox 45"/>
              <p:cNvSpPr txBox="1"/>
              <p:nvPr/>
            </p:nvSpPr>
            <p:spPr>
              <a:xfrm>
                <a:off x="32645154"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15</a:t>
                </a:r>
              </a:p>
            </p:txBody>
          </p:sp>
          <p:sp>
            <p:nvSpPr>
              <p:cNvPr id="478" name="TextBox 46"/>
              <p:cNvSpPr txBox="1"/>
              <p:nvPr/>
            </p:nvSpPr>
            <p:spPr>
              <a:xfrm>
                <a:off x="33138628"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18</a:t>
                </a:r>
              </a:p>
            </p:txBody>
          </p:sp>
          <p:sp>
            <p:nvSpPr>
              <p:cNvPr id="479" name="TextBox 47"/>
              <p:cNvSpPr txBox="1"/>
              <p:nvPr/>
            </p:nvSpPr>
            <p:spPr>
              <a:xfrm>
                <a:off x="33641628"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21</a:t>
                </a:r>
              </a:p>
            </p:txBody>
          </p:sp>
          <p:sp>
            <p:nvSpPr>
              <p:cNvPr id="480" name="TextBox 48"/>
              <p:cNvSpPr txBox="1"/>
              <p:nvPr/>
            </p:nvSpPr>
            <p:spPr>
              <a:xfrm>
                <a:off x="34130339"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24</a:t>
                </a:r>
              </a:p>
            </p:txBody>
          </p:sp>
          <p:sp>
            <p:nvSpPr>
              <p:cNvPr id="481" name="TextBox 49"/>
              <p:cNvSpPr txBox="1"/>
              <p:nvPr/>
            </p:nvSpPr>
            <p:spPr>
              <a:xfrm>
                <a:off x="34623809"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27</a:t>
                </a:r>
              </a:p>
            </p:txBody>
          </p:sp>
          <p:sp>
            <p:nvSpPr>
              <p:cNvPr id="482" name="TextBox 50"/>
              <p:cNvSpPr txBox="1"/>
              <p:nvPr/>
            </p:nvSpPr>
            <p:spPr>
              <a:xfrm>
                <a:off x="29887833" y="689739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0.8</a:t>
                </a:r>
              </a:p>
            </p:txBody>
          </p:sp>
          <p:grpSp>
            <p:nvGrpSpPr>
              <p:cNvPr id="483" name="Group 79"/>
              <p:cNvGrpSpPr>
                <a:grpSpLocks noChangeAspect="1"/>
              </p:cNvGrpSpPr>
              <p:nvPr/>
            </p:nvGrpSpPr>
            <p:grpSpPr bwMode="auto">
              <a:xfrm>
                <a:off x="30294852" y="6611251"/>
                <a:ext cx="4530725" cy="2093912"/>
                <a:chOff x="14657" y="3999"/>
                <a:chExt cx="2854" cy="1319"/>
              </a:xfrm>
            </p:grpSpPr>
            <p:sp>
              <p:nvSpPr>
                <p:cNvPr id="484" name="Freeform 80"/>
                <p:cNvSpPr>
                  <a:spLocks/>
                </p:cNvSpPr>
                <p:nvPr/>
              </p:nvSpPr>
              <p:spPr bwMode="auto">
                <a:xfrm>
                  <a:off x="14711" y="4017"/>
                  <a:ext cx="2800" cy="1247"/>
                </a:xfrm>
                <a:custGeom>
                  <a:avLst/>
                  <a:gdLst>
                    <a:gd name="T0" fmla="*/ 0 w 2800"/>
                    <a:gd name="T1" fmla="*/ 0 h 1247"/>
                    <a:gd name="T2" fmla="*/ 0 w 2800"/>
                    <a:gd name="T3" fmla="*/ 1247 h 1247"/>
                    <a:gd name="T4" fmla="*/ 2800 w 2800"/>
                    <a:gd name="T5" fmla="*/ 1247 h 1247"/>
                  </a:gdLst>
                  <a:ahLst/>
                  <a:cxnLst>
                    <a:cxn ang="0">
                      <a:pos x="T0" y="T1"/>
                    </a:cxn>
                    <a:cxn ang="0">
                      <a:pos x="T2" y="T3"/>
                    </a:cxn>
                    <a:cxn ang="0">
                      <a:pos x="T4" y="T5"/>
                    </a:cxn>
                  </a:cxnLst>
                  <a:rect l="0" t="0" r="r" b="b"/>
                  <a:pathLst>
                    <a:path w="2800" h="1247">
                      <a:moveTo>
                        <a:pt x="0" y="0"/>
                      </a:moveTo>
                      <a:lnTo>
                        <a:pt x="0" y="1247"/>
                      </a:lnTo>
                      <a:lnTo>
                        <a:pt x="2800" y="1247"/>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5" name="Line 81"/>
                <p:cNvSpPr>
                  <a:spLocks noChangeShapeType="1"/>
                </p:cNvSpPr>
                <p:nvPr/>
              </p:nvSpPr>
              <p:spPr bwMode="auto">
                <a:xfrm>
                  <a:off x="14657" y="4017"/>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6" name="Line 83"/>
                <p:cNvSpPr>
                  <a:spLocks noChangeShapeType="1"/>
                </p:cNvSpPr>
                <p:nvPr/>
              </p:nvSpPr>
              <p:spPr bwMode="auto">
                <a:xfrm>
                  <a:off x="14657" y="4516"/>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7" name="Line 84"/>
                <p:cNvSpPr>
                  <a:spLocks noChangeShapeType="1"/>
                </p:cNvSpPr>
                <p:nvPr/>
              </p:nvSpPr>
              <p:spPr bwMode="auto">
                <a:xfrm>
                  <a:off x="14657" y="4765"/>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8" name="Line 86"/>
                <p:cNvSpPr>
                  <a:spLocks noChangeShapeType="1"/>
                </p:cNvSpPr>
                <p:nvPr/>
              </p:nvSpPr>
              <p:spPr bwMode="auto">
                <a:xfrm>
                  <a:off x="14657" y="5264"/>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9" name="Line 87"/>
                <p:cNvSpPr>
                  <a:spLocks noChangeShapeType="1"/>
                </p:cNvSpPr>
                <p:nvPr/>
              </p:nvSpPr>
              <p:spPr bwMode="auto">
                <a:xfrm>
                  <a:off x="14711"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0" name="Line 88"/>
                <p:cNvSpPr>
                  <a:spLocks noChangeShapeType="1"/>
                </p:cNvSpPr>
                <p:nvPr/>
              </p:nvSpPr>
              <p:spPr bwMode="auto">
                <a:xfrm>
                  <a:off x="15023"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1" name="Line 89"/>
                <p:cNvSpPr>
                  <a:spLocks noChangeShapeType="1"/>
                </p:cNvSpPr>
                <p:nvPr/>
              </p:nvSpPr>
              <p:spPr bwMode="auto">
                <a:xfrm>
                  <a:off x="15333"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2" name="Line 90"/>
                <p:cNvSpPr>
                  <a:spLocks noChangeShapeType="1"/>
                </p:cNvSpPr>
                <p:nvPr/>
              </p:nvSpPr>
              <p:spPr bwMode="auto">
                <a:xfrm>
                  <a:off x="15645"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3" name="Line 91"/>
                <p:cNvSpPr>
                  <a:spLocks noChangeShapeType="1"/>
                </p:cNvSpPr>
                <p:nvPr/>
              </p:nvSpPr>
              <p:spPr bwMode="auto">
                <a:xfrm>
                  <a:off x="15955"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4" name="Line 92"/>
                <p:cNvSpPr>
                  <a:spLocks noChangeShapeType="1"/>
                </p:cNvSpPr>
                <p:nvPr/>
              </p:nvSpPr>
              <p:spPr bwMode="auto">
                <a:xfrm>
                  <a:off x="16267"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5" name="Line 93"/>
                <p:cNvSpPr>
                  <a:spLocks noChangeShapeType="1"/>
                </p:cNvSpPr>
                <p:nvPr/>
              </p:nvSpPr>
              <p:spPr bwMode="auto">
                <a:xfrm>
                  <a:off x="16577"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6" name="Line 94"/>
                <p:cNvSpPr>
                  <a:spLocks noChangeShapeType="1"/>
                </p:cNvSpPr>
                <p:nvPr/>
              </p:nvSpPr>
              <p:spPr bwMode="auto">
                <a:xfrm>
                  <a:off x="16889"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7" name="Line 95"/>
                <p:cNvSpPr>
                  <a:spLocks noChangeShapeType="1"/>
                </p:cNvSpPr>
                <p:nvPr/>
              </p:nvSpPr>
              <p:spPr bwMode="auto">
                <a:xfrm>
                  <a:off x="17199"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8" name="Line 96"/>
                <p:cNvSpPr>
                  <a:spLocks noChangeShapeType="1"/>
                </p:cNvSpPr>
                <p:nvPr/>
              </p:nvSpPr>
              <p:spPr bwMode="auto">
                <a:xfrm>
                  <a:off x="17511"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9" name="Freeform 97"/>
                <p:cNvSpPr>
                  <a:spLocks/>
                </p:cNvSpPr>
                <p:nvPr/>
              </p:nvSpPr>
              <p:spPr bwMode="auto">
                <a:xfrm>
                  <a:off x="14711" y="4017"/>
                  <a:ext cx="2570" cy="1002"/>
                </a:xfrm>
                <a:custGeom>
                  <a:avLst/>
                  <a:gdLst>
                    <a:gd name="T0" fmla="*/ 72 w 2570"/>
                    <a:gd name="T1" fmla="*/ 0 h 1002"/>
                    <a:gd name="T2" fmla="*/ 120 w 2570"/>
                    <a:gd name="T3" fmla="*/ 12 h 1002"/>
                    <a:gd name="T4" fmla="*/ 136 w 2570"/>
                    <a:gd name="T5" fmla="*/ 24 h 1002"/>
                    <a:gd name="T6" fmla="*/ 142 w 2570"/>
                    <a:gd name="T7" fmla="*/ 36 h 1002"/>
                    <a:gd name="T8" fmla="*/ 202 w 2570"/>
                    <a:gd name="T9" fmla="*/ 46 h 1002"/>
                    <a:gd name="T10" fmla="*/ 266 w 2570"/>
                    <a:gd name="T11" fmla="*/ 70 h 1002"/>
                    <a:gd name="T12" fmla="*/ 270 w 2570"/>
                    <a:gd name="T13" fmla="*/ 106 h 1002"/>
                    <a:gd name="T14" fmla="*/ 288 w 2570"/>
                    <a:gd name="T15" fmla="*/ 134 h 1002"/>
                    <a:gd name="T16" fmla="*/ 292 w 2570"/>
                    <a:gd name="T17" fmla="*/ 152 h 1002"/>
                    <a:gd name="T18" fmla="*/ 296 w 2570"/>
                    <a:gd name="T19" fmla="*/ 156 h 1002"/>
                    <a:gd name="T20" fmla="*/ 314 w 2570"/>
                    <a:gd name="T21" fmla="*/ 168 h 1002"/>
                    <a:gd name="T22" fmla="*/ 432 w 2570"/>
                    <a:gd name="T23" fmla="*/ 180 h 1002"/>
                    <a:gd name="T24" fmla="*/ 554 w 2570"/>
                    <a:gd name="T25" fmla="*/ 192 h 1002"/>
                    <a:gd name="T26" fmla="*/ 560 w 2570"/>
                    <a:gd name="T27" fmla="*/ 243 h 1002"/>
                    <a:gd name="T28" fmla="*/ 570 w 2570"/>
                    <a:gd name="T29" fmla="*/ 259 h 1002"/>
                    <a:gd name="T30" fmla="*/ 650 w 2570"/>
                    <a:gd name="T31" fmla="*/ 271 h 1002"/>
                    <a:gd name="T32" fmla="*/ 684 w 2570"/>
                    <a:gd name="T33" fmla="*/ 283 h 1002"/>
                    <a:gd name="T34" fmla="*/ 714 w 2570"/>
                    <a:gd name="T35" fmla="*/ 295 h 1002"/>
                    <a:gd name="T36" fmla="*/ 720 w 2570"/>
                    <a:gd name="T37" fmla="*/ 311 h 1002"/>
                    <a:gd name="T38" fmla="*/ 796 w 2570"/>
                    <a:gd name="T39" fmla="*/ 335 h 1002"/>
                    <a:gd name="T40" fmla="*/ 816 w 2570"/>
                    <a:gd name="T41" fmla="*/ 351 h 1002"/>
                    <a:gd name="T42" fmla="*/ 828 w 2570"/>
                    <a:gd name="T43" fmla="*/ 357 h 1002"/>
                    <a:gd name="T44" fmla="*/ 844 w 2570"/>
                    <a:gd name="T45" fmla="*/ 373 h 1002"/>
                    <a:gd name="T46" fmla="*/ 850 w 2570"/>
                    <a:gd name="T47" fmla="*/ 385 h 1002"/>
                    <a:gd name="T48" fmla="*/ 854 w 2570"/>
                    <a:gd name="T49" fmla="*/ 397 h 1002"/>
                    <a:gd name="T50" fmla="*/ 866 w 2570"/>
                    <a:gd name="T51" fmla="*/ 439 h 1002"/>
                    <a:gd name="T52" fmla="*/ 924 w 2570"/>
                    <a:gd name="T53" fmla="*/ 463 h 1002"/>
                    <a:gd name="T54" fmla="*/ 978 w 2570"/>
                    <a:gd name="T55" fmla="*/ 479 h 1002"/>
                    <a:gd name="T56" fmla="*/ 982 w 2570"/>
                    <a:gd name="T57" fmla="*/ 491 h 1002"/>
                    <a:gd name="T58" fmla="*/ 988 w 2570"/>
                    <a:gd name="T59" fmla="*/ 519 h 1002"/>
                    <a:gd name="T60" fmla="*/ 1002 w 2570"/>
                    <a:gd name="T61" fmla="*/ 533 h 1002"/>
                    <a:gd name="T62" fmla="*/ 1020 w 2570"/>
                    <a:gd name="T63" fmla="*/ 545 h 1002"/>
                    <a:gd name="T64" fmla="*/ 1128 w 2570"/>
                    <a:gd name="T65" fmla="*/ 557 h 1002"/>
                    <a:gd name="T66" fmla="*/ 1136 w 2570"/>
                    <a:gd name="T67" fmla="*/ 569 h 1002"/>
                    <a:gd name="T68" fmla="*/ 1148 w 2570"/>
                    <a:gd name="T69" fmla="*/ 585 h 1002"/>
                    <a:gd name="T70" fmla="*/ 1154 w 2570"/>
                    <a:gd name="T71" fmla="*/ 593 h 1002"/>
                    <a:gd name="T72" fmla="*/ 1164 w 2570"/>
                    <a:gd name="T73" fmla="*/ 601 h 1002"/>
                    <a:gd name="T74" fmla="*/ 1176 w 2570"/>
                    <a:gd name="T75" fmla="*/ 611 h 1002"/>
                    <a:gd name="T76" fmla="*/ 1410 w 2570"/>
                    <a:gd name="T77" fmla="*/ 629 h 1002"/>
                    <a:gd name="T78" fmla="*/ 1416 w 2570"/>
                    <a:gd name="T79" fmla="*/ 668 h 1002"/>
                    <a:gd name="T80" fmla="*/ 1428 w 2570"/>
                    <a:gd name="T81" fmla="*/ 692 h 1002"/>
                    <a:gd name="T82" fmla="*/ 1432 w 2570"/>
                    <a:gd name="T83" fmla="*/ 714 h 1002"/>
                    <a:gd name="T84" fmla="*/ 1438 w 2570"/>
                    <a:gd name="T85" fmla="*/ 724 h 1002"/>
                    <a:gd name="T86" fmla="*/ 1604 w 2570"/>
                    <a:gd name="T87" fmla="*/ 738 h 1002"/>
                    <a:gd name="T88" fmla="*/ 1694 w 2570"/>
                    <a:gd name="T89" fmla="*/ 758 h 1002"/>
                    <a:gd name="T90" fmla="*/ 1700 w 2570"/>
                    <a:gd name="T91" fmla="*/ 770 h 1002"/>
                    <a:gd name="T92" fmla="*/ 1706 w 2570"/>
                    <a:gd name="T93" fmla="*/ 784 h 1002"/>
                    <a:gd name="T94" fmla="*/ 1712 w 2570"/>
                    <a:gd name="T95" fmla="*/ 802 h 1002"/>
                    <a:gd name="T96" fmla="*/ 1716 w 2570"/>
                    <a:gd name="T97" fmla="*/ 820 h 1002"/>
                    <a:gd name="T98" fmla="*/ 1722 w 2570"/>
                    <a:gd name="T99" fmla="*/ 844 h 1002"/>
                    <a:gd name="T100" fmla="*/ 1984 w 2570"/>
                    <a:gd name="T101" fmla="*/ 888 h 1002"/>
                    <a:gd name="T102" fmla="*/ 1990 w 2570"/>
                    <a:gd name="T103" fmla="*/ 912 h 1002"/>
                    <a:gd name="T104" fmla="*/ 2006 w 2570"/>
                    <a:gd name="T105" fmla="*/ 962 h 1002"/>
                    <a:gd name="T106" fmla="*/ 2570 w 2570"/>
                    <a:gd name="T107" fmla="*/ 1002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0" h="1002">
                      <a:moveTo>
                        <a:pt x="0" y="0"/>
                      </a:moveTo>
                      <a:lnTo>
                        <a:pt x="72" y="0"/>
                      </a:lnTo>
                      <a:lnTo>
                        <a:pt x="72" y="12"/>
                      </a:lnTo>
                      <a:lnTo>
                        <a:pt x="120" y="12"/>
                      </a:lnTo>
                      <a:lnTo>
                        <a:pt x="120" y="24"/>
                      </a:lnTo>
                      <a:lnTo>
                        <a:pt x="136" y="24"/>
                      </a:lnTo>
                      <a:lnTo>
                        <a:pt x="136" y="36"/>
                      </a:lnTo>
                      <a:lnTo>
                        <a:pt x="142" y="36"/>
                      </a:lnTo>
                      <a:lnTo>
                        <a:pt x="142" y="46"/>
                      </a:lnTo>
                      <a:lnTo>
                        <a:pt x="202" y="46"/>
                      </a:lnTo>
                      <a:lnTo>
                        <a:pt x="202" y="70"/>
                      </a:lnTo>
                      <a:lnTo>
                        <a:pt x="266" y="70"/>
                      </a:lnTo>
                      <a:lnTo>
                        <a:pt x="266" y="106"/>
                      </a:lnTo>
                      <a:lnTo>
                        <a:pt x="270" y="106"/>
                      </a:lnTo>
                      <a:lnTo>
                        <a:pt x="270" y="134"/>
                      </a:lnTo>
                      <a:lnTo>
                        <a:pt x="288" y="134"/>
                      </a:lnTo>
                      <a:lnTo>
                        <a:pt x="288" y="152"/>
                      </a:lnTo>
                      <a:lnTo>
                        <a:pt x="292" y="152"/>
                      </a:lnTo>
                      <a:lnTo>
                        <a:pt x="292" y="156"/>
                      </a:lnTo>
                      <a:lnTo>
                        <a:pt x="296" y="156"/>
                      </a:lnTo>
                      <a:lnTo>
                        <a:pt x="296" y="168"/>
                      </a:lnTo>
                      <a:lnTo>
                        <a:pt x="314" y="168"/>
                      </a:lnTo>
                      <a:lnTo>
                        <a:pt x="314" y="180"/>
                      </a:lnTo>
                      <a:lnTo>
                        <a:pt x="432" y="180"/>
                      </a:lnTo>
                      <a:lnTo>
                        <a:pt x="432" y="192"/>
                      </a:lnTo>
                      <a:lnTo>
                        <a:pt x="554" y="192"/>
                      </a:lnTo>
                      <a:lnTo>
                        <a:pt x="554" y="243"/>
                      </a:lnTo>
                      <a:lnTo>
                        <a:pt x="560" y="243"/>
                      </a:lnTo>
                      <a:lnTo>
                        <a:pt x="560" y="259"/>
                      </a:lnTo>
                      <a:lnTo>
                        <a:pt x="570" y="259"/>
                      </a:lnTo>
                      <a:lnTo>
                        <a:pt x="570" y="271"/>
                      </a:lnTo>
                      <a:lnTo>
                        <a:pt x="650" y="271"/>
                      </a:lnTo>
                      <a:lnTo>
                        <a:pt x="650" y="283"/>
                      </a:lnTo>
                      <a:lnTo>
                        <a:pt x="684" y="283"/>
                      </a:lnTo>
                      <a:lnTo>
                        <a:pt x="684" y="295"/>
                      </a:lnTo>
                      <a:lnTo>
                        <a:pt x="714" y="295"/>
                      </a:lnTo>
                      <a:lnTo>
                        <a:pt x="714" y="311"/>
                      </a:lnTo>
                      <a:lnTo>
                        <a:pt x="720" y="311"/>
                      </a:lnTo>
                      <a:lnTo>
                        <a:pt x="720" y="335"/>
                      </a:lnTo>
                      <a:lnTo>
                        <a:pt x="796" y="335"/>
                      </a:lnTo>
                      <a:lnTo>
                        <a:pt x="796" y="351"/>
                      </a:lnTo>
                      <a:lnTo>
                        <a:pt x="816" y="351"/>
                      </a:lnTo>
                      <a:lnTo>
                        <a:pt x="816" y="357"/>
                      </a:lnTo>
                      <a:lnTo>
                        <a:pt x="828" y="357"/>
                      </a:lnTo>
                      <a:lnTo>
                        <a:pt x="828" y="373"/>
                      </a:lnTo>
                      <a:lnTo>
                        <a:pt x="844" y="373"/>
                      </a:lnTo>
                      <a:lnTo>
                        <a:pt x="844" y="385"/>
                      </a:lnTo>
                      <a:lnTo>
                        <a:pt x="850" y="385"/>
                      </a:lnTo>
                      <a:lnTo>
                        <a:pt x="850" y="397"/>
                      </a:lnTo>
                      <a:lnTo>
                        <a:pt x="854" y="397"/>
                      </a:lnTo>
                      <a:lnTo>
                        <a:pt x="854" y="439"/>
                      </a:lnTo>
                      <a:lnTo>
                        <a:pt x="866" y="439"/>
                      </a:lnTo>
                      <a:lnTo>
                        <a:pt x="866" y="463"/>
                      </a:lnTo>
                      <a:lnTo>
                        <a:pt x="924" y="463"/>
                      </a:lnTo>
                      <a:lnTo>
                        <a:pt x="924" y="479"/>
                      </a:lnTo>
                      <a:lnTo>
                        <a:pt x="978" y="479"/>
                      </a:lnTo>
                      <a:lnTo>
                        <a:pt x="978" y="491"/>
                      </a:lnTo>
                      <a:lnTo>
                        <a:pt x="982" y="491"/>
                      </a:lnTo>
                      <a:lnTo>
                        <a:pt x="982" y="519"/>
                      </a:lnTo>
                      <a:lnTo>
                        <a:pt x="988" y="519"/>
                      </a:lnTo>
                      <a:lnTo>
                        <a:pt x="988" y="533"/>
                      </a:lnTo>
                      <a:lnTo>
                        <a:pt x="1002" y="533"/>
                      </a:lnTo>
                      <a:lnTo>
                        <a:pt x="1002" y="545"/>
                      </a:lnTo>
                      <a:lnTo>
                        <a:pt x="1020" y="545"/>
                      </a:lnTo>
                      <a:lnTo>
                        <a:pt x="1020" y="557"/>
                      </a:lnTo>
                      <a:lnTo>
                        <a:pt x="1128" y="557"/>
                      </a:lnTo>
                      <a:lnTo>
                        <a:pt x="1128" y="569"/>
                      </a:lnTo>
                      <a:lnTo>
                        <a:pt x="1136" y="569"/>
                      </a:lnTo>
                      <a:lnTo>
                        <a:pt x="1136" y="585"/>
                      </a:lnTo>
                      <a:lnTo>
                        <a:pt x="1148" y="585"/>
                      </a:lnTo>
                      <a:lnTo>
                        <a:pt x="1148" y="593"/>
                      </a:lnTo>
                      <a:lnTo>
                        <a:pt x="1154" y="593"/>
                      </a:lnTo>
                      <a:lnTo>
                        <a:pt x="1154" y="601"/>
                      </a:lnTo>
                      <a:lnTo>
                        <a:pt x="1164" y="601"/>
                      </a:lnTo>
                      <a:lnTo>
                        <a:pt x="1164" y="611"/>
                      </a:lnTo>
                      <a:lnTo>
                        <a:pt x="1176" y="611"/>
                      </a:lnTo>
                      <a:lnTo>
                        <a:pt x="1176" y="629"/>
                      </a:lnTo>
                      <a:lnTo>
                        <a:pt x="1410" y="629"/>
                      </a:lnTo>
                      <a:lnTo>
                        <a:pt x="1410" y="668"/>
                      </a:lnTo>
                      <a:lnTo>
                        <a:pt x="1416" y="668"/>
                      </a:lnTo>
                      <a:lnTo>
                        <a:pt x="1416" y="692"/>
                      </a:lnTo>
                      <a:lnTo>
                        <a:pt x="1428" y="692"/>
                      </a:lnTo>
                      <a:lnTo>
                        <a:pt x="1428" y="714"/>
                      </a:lnTo>
                      <a:lnTo>
                        <a:pt x="1432" y="714"/>
                      </a:lnTo>
                      <a:lnTo>
                        <a:pt x="1432" y="724"/>
                      </a:lnTo>
                      <a:lnTo>
                        <a:pt x="1438" y="724"/>
                      </a:lnTo>
                      <a:lnTo>
                        <a:pt x="1438" y="738"/>
                      </a:lnTo>
                      <a:lnTo>
                        <a:pt x="1604" y="738"/>
                      </a:lnTo>
                      <a:lnTo>
                        <a:pt x="1604" y="758"/>
                      </a:lnTo>
                      <a:lnTo>
                        <a:pt x="1694" y="758"/>
                      </a:lnTo>
                      <a:lnTo>
                        <a:pt x="1694" y="770"/>
                      </a:lnTo>
                      <a:lnTo>
                        <a:pt x="1700" y="770"/>
                      </a:lnTo>
                      <a:lnTo>
                        <a:pt x="1700" y="784"/>
                      </a:lnTo>
                      <a:lnTo>
                        <a:pt x="1706" y="784"/>
                      </a:lnTo>
                      <a:lnTo>
                        <a:pt x="1706" y="802"/>
                      </a:lnTo>
                      <a:lnTo>
                        <a:pt x="1712" y="802"/>
                      </a:lnTo>
                      <a:lnTo>
                        <a:pt x="1712" y="820"/>
                      </a:lnTo>
                      <a:lnTo>
                        <a:pt x="1716" y="820"/>
                      </a:lnTo>
                      <a:lnTo>
                        <a:pt x="1716" y="844"/>
                      </a:lnTo>
                      <a:lnTo>
                        <a:pt x="1722" y="844"/>
                      </a:lnTo>
                      <a:lnTo>
                        <a:pt x="1722" y="888"/>
                      </a:lnTo>
                      <a:lnTo>
                        <a:pt x="1984" y="888"/>
                      </a:lnTo>
                      <a:lnTo>
                        <a:pt x="1984" y="912"/>
                      </a:lnTo>
                      <a:lnTo>
                        <a:pt x="1990" y="912"/>
                      </a:lnTo>
                      <a:lnTo>
                        <a:pt x="1990" y="962"/>
                      </a:lnTo>
                      <a:lnTo>
                        <a:pt x="2006" y="962"/>
                      </a:lnTo>
                      <a:lnTo>
                        <a:pt x="2006" y="1002"/>
                      </a:lnTo>
                      <a:lnTo>
                        <a:pt x="2570" y="1002"/>
                      </a:lnTo>
                    </a:path>
                  </a:pathLst>
                </a:custGeom>
                <a:noFill/>
                <a:ln w="2540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0" name="Line 98"/>
                <p:cNvSpPr>
                  <a:spLocks noChangeShapeType="1"/>
                </p:cNvSpPr>
                <p:nvPr/>
              </p:nvSpPr>
              <p:spPr bwMode="auto">
                <a:xfrm>
                  <a:off x="14853" y="4045"/>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1" name="Line 99"/>
                <p:cNvSpPr>
                  <a:spLocks noChangeShapeType="1"/>
                </p:cNvSpPr>
                <p:nvPr/>
              </p:nvSpPr>
              <p:spPr bwMode="auto">
                <a:xfrm>
                  <a:off x="14999" y="4143"/>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2" name="Line 100"/>
                <p:cNvSpPr>
                  <a:spLocks noChangeShapeType="1"/>
                </p:cNvSpPr>
                <p:nvPr/>
              </p:nvSpPr>
              <p:spPr bwMode="auto">
                <a:xfrm>
                  <a:off x="15127" y="4177"/>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3" name="Line 101"/>
                <p:cNvSpPr>
                  <a:spLocks noChangeShapeType="1"/>
                </p:cNvSpPr>
                <p:nvPr/>
              </p:nvSpPr>
              <p:spPr bwMode="auto">
                <a:xfrm>
                  <a:off x="15239" y="4191"/>
                  <a:ext cx="0" cy="39"/>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4" name="Line 102"/>
                <p:cNvSpPr>
                  <a:spLocks noChangeShapeType="1"/>
                </p:cNvSpPr>
                <p:nvPr/>
              </p:nvSpPr>
              <p:spPr bwMode="auto">
                <a:xfrm>
                  <a:off x="15281" y="4270"/>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5" name="Line 103"/>
                <p:cNvSpPr>
                  <a:spLocks noChangeShapeType="1"/>
                </p:cNvSpPr>
                <p:nvPr/>
              </p:nvSpPr>
              <p:spPr bwMode="auto">
                <a:xfrm>
                  <a:off x="15265" y="4230"/>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6" name="Line 104"/>
                <p:cNvSpPr>
                  <a:spLocks noChangeShapeType="1"/>
                </p:cNvSpPr>
                <p:nvPr/>
              </p:nvSpPr>
              <p:spPr bwMode="auto">
                <a:xfrm>
                  <a:off x="15297" y="4270"/>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7" name="Line 105"/>
                <p:cNvSpPr>
                  <a:spLocks noChangeShapeType="1"/>
                </p:cNvSpPr>
                <p:nvPr/>
              </p:nvSpPr>
              <p:spPr bwMode="auto">
                <a:xfrm>
                  <a:off x="15577" y="4462"/>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8" name="Line 106"/>
                <p:cNvSpPr>
                  <a:spLocks noChangeShapeType="1"/>
                </p:cNvSpPr>
                <p:nvPr/>
              </p:nvSpPr>
              <p:spPr bwMode="auto">
                <a:xfrm>
                  <a:off x="15705" y="4532"/>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9" name="Line 107"/>
                <p:cNvSpPr>
                  <a:spLocks noChangeShapeType="1"/>
                </p:cNvSpPr>
                <p:nvPr/>
              </p:nvSpPr>
              <p:spPr bwMode="auto">
                <a:xfrm>
                  <a:off x="15849" y="4566"/>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0" name="Line 108"/>
                <p:cNvSpPr>
                  <a:spLocks noChangeShapeType="1"/>
                </p:cNvSpPr>
                <p:nvPr/>
              </p:nvSpPr>
              <p:spPr bwMode="auto">
                <a:xfrm>
                  <a:off x="15859" y="4582"/>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1" name="Line 109"/>
                <p:cNvSpPr>
                  <a:spLocks noChangeShapeType="1"/>
                </p:cNvSpPr>
                <p:nvPr/>
              </p:nvSpPr>
              <p:spPr bwMode="auto">
                <a:xfrm>
                  <a:off x="15939" y="4626"/>
                  <a:ext cx="0" cy="39"/>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2" name="Line 110"/>
                <p:cNvSpPr>
                  <a:spLocks noChangeShapeType="1"/>
                </p:cNvSpPr>
                <p:nvPr/>
              </p:nvSpPr>
              <p:spPr bwMode="auto">
                <a:xfrm>
                  <a:off x="15955" y="4626"/>
                  <a:ext cx="0" cy="39"/>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3" name="Line 111"/>
                <p:cNvSpPr>
                  <a:spLocks noChangeShapeType="1"/>
                </p:cNvSpPr>
                <p:nvPr/>
              </p:nvSpPr>
              <p:spPr bwMode="auto">
                <a:xfrm>
                  <a:off x="16121" y="4656"/>
                  <a:ext cx="0" cy="39"/>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4" name="Line 112"/>
                <p:cNvSpPr>
                  <a:spLocks noChangeShapeType="1"/>
                </p:cNvSpPr>
                <p:nvPr/>
              </p:nvSpPr>
              <p:spPr bwMode="auto">
                <a:xfrm>
                  <a:off x="16127" y="4691"/>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5" name="Line 113"/>
                <p:cNvSpPr>
                  <a:spLocks noChangeShapeType="1"/>
                </p:cNvSpPr>
                <p:nvPr/>
              </p:nvSpPr>
              <p:spPr bwMode="auto">
                <a:xfrm>
                  <a:off x="16143" y="4721"/>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6" name="Line 114"/>
                <p:cNvSpPr>
                  <a:spLocks noChangeShapeType="1"/>
                </p:cNvSpPr>
                <p:nvPr/>
              </p:nvSpPr>
              <p:spPr bwMode="auto">
                <a:xfrm>
                  <a:off x="16149" y="4737"/>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7" name="Line 115"/>
                <p:cNvSpPr>
                  <a:spLocks noChangeShapeType="1"/>
                </p:cNvSpPr>
                <p:nvPr/>
              </p:nvSpPr>
              <p:spPr bwMode="auto">
                <a:xfrm>
                  <a:off x="16277" y="4737"/>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8" name="Line 116"/>
                <p:cNvSpPr>
                  <a:spLocks noChangeShapeType="1"/>
                </p:cNvSpPr>
                <p:nvPr/>
              </p:nvSpPr>
              <p:spPr bwMode="auto">
                <a:xfrm>
                  <a:off x="16411" y="477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9" name="Line 117"/>
                <p:cNvSpPr>
                  <a:spLocks noChangeShapeType="1"/>
                </p:cNvSpPr>
                <p:nvPr/>
              </p:nvSpPr>
              <p:spPr bwMode="auto">
                <a:xfrm>
                  <a:off x="16427" y="4817"/>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0" name="Line 118"/>
                <p:cNvSpPr>
                  <a:spLocks noChangeShapeType="1"/>
                </p:cNvSpPr>
                <p:nvPr/>
              </p:nvSpPr>
              <p:spPr bwMode="auto">
                <a:xfrm>
                  <a:off x="16431" y="4885"/>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1" name="Line 119"/>
                <p:cNvSpPr>
                  <a:spLocks noChangeShapeType="1"/>
                </p:cNvSpPr>
                <p:nvPr/>
              </p:nvSpPr>
              <p:spPr bwMode="auto">
                <a:xfrm>
                  <a:off x="16705" y="495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2" name="Line 120"/>
                <p:cNvSpPr>
                  <a:spLocks noChangeShapeType="1"/>
                </p:cNvSpPr>
                <p:nvPr/>
              </p:nvSpPr>
              <p:spPr bwMode="auto">
                <a:xfrm>
                  <a:off x="16717" y="495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3" name="Line 121"/>
                <p:cNvSpPr>
                  <a:spLocks noChangeShapeType="1"/>
                </p:cNvSpPr>
                <p:nvPr/>
              </p:nvSpPr>
              <p:spPr bwMode="auto">
                <a:xfrm>
                  <a:off x="16985" y="499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4" name="Line 122"/>
                <p:cNvSpPr>
                  <a:spLocks noChangeShapeType="1"/>
                </p:cNvSpPr>
                <p:nvPr/>
              </p:nvSpPr>
              <p:spPr bwMode="auto">
                <a:xfrm>
                  <a:off x="16989" y="499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5" name="Line 123"/>
                <p:cNvSpPr>
                  <a:spLocks noChangeShapeType="1"/>
                </p:cNvSpPr>
                <p:nvPr/>
              </p:nvSpPr>
              <p:spPr bwMode="auto">
                <a:xfrm>
                  <a:off x="16999" y="499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6" name="Line 124"/>
                <p:cNvSpPr>
                  <a:spLocks noChangeShapeType="1"/>
                </p:cNvSpPr>
                <p:nvPr/>
              </p:nvSpPr>
              <p:spPr bwMode="auto">
                <a:xfrm>
                  <a:off x="17267" y="499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7" name="Line 125"/>
                <p:cNvSpPr>
                  <a:spLocks noChangeShapeType="1"/>
                </p:cNvSpPr>
                <p:nvPr/>
              </p:nvSpPr>
              <p:spPr bwMode="auto">
                <a:xfrm>
                  <a:off x="14885" y="4045"/>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8" name="Freeform 126"/>
                <p:cNvSpPr>
                  <a:spLocks/>
                </p:cNvSpPr>
                <p:nvPr/>
              </p:nvSpPr>
              <p:spPr bwMode="auto">
                <a:xfrm>
                  <a:off x="14711" y="4017"/>
                  <a:ext cx="2562" cy="1251"/>
                </a:xfrm>
                <a:custGeom>
                  <a:avLst/>
                  <a:gdLst>
                    <a:gd name="T0" fmla="*/ 36 w 2562"/>
                    <a:gd name="T1" fmla="*/ 0 h 1251"/>
                    <a:gd name="T2" fmla="*/ 40 w 2562"/>
                    <a:gd name="T3" fmla="*/ 12 h 1251"/>
                    <a:gd name="T4" fmla="*/ 68 w 2562"/>
                    <a:gd name="T5" fmla="*/ 20 h 1251"/>
                    <a:gd name="T6" fmla="*/ 116 w 2562"/>
                    <a:gd name="T7" fmla="*/ 32 h 1251"/>
                    <a:gd name="T8" fmla="*/ 120 w 2562"/>
                    <a:gd name="T9" fmla="*/ 40 h 1251"/>
                    <a:gd name="T10" fmla="*/ 126 w 2562"/>
                    <a:gd name="T11" fmla="*/ 74 h 1251"/>
                    <a:gd name="T12" fmla="*/ 132 w 2562"/>
                    <a:gd name="T13" fmla="*/ 82 h 1251"/>
                    <a:gd name="T14" fmla="*/ 138 w 2562"/>
                    <a:gd name="T15" fmla="*/ 98 h 1251"/>
                    <a:gd name="T16" fmla="*/ 142 w 2562"/>
                    <a:gd name="T17" fmla="*/ 102 h 1251"/>
                    <a:gd name="T18" fmla="*/ 154 w 2562"/>
                    <a:gd name="T19" fmla="*/ 134 h 1251"/>
                    <a:gd name="T20" fmla="*/ 264 w 2562"/>
                    <a:gd name="T21" fmla="*/ 146 h 1251"/>
                    <a:gd name="T22" fmla="*/ 270 w 2562"/>
                    <a:gd name="T23" fmla="*/ 168 h 1251"/>
                    <a:gd name="T24" fmla="*/ 282 w 2562"/>
                    <a:gd name="T25" fmla="*/ 200 h 1251"/>
                    <a:gd name="T26" fmla="*/ 286 w 2562"/>
                    <a:gd name="T27" fmla="*/ 213 h 1251"/>
                    <a:gd name="T28" fmla="*/ 292 w 2562"/>
                    <a:gd name="T29" fmla="*/ 221 h 1251"/>
                    <a:gd name="T30" fmla="*/ 318 w 2562"/>
                    <a:gd name="T31" fmla="*/ 243 h 1251"/>
                    <a:gd name="T32" fmla="*/ 362 w 2562"/>
                    <a:gd name="T33" fmla="*/ 255 h 1251"/>
                    <a:gd name="T34" fmla="*/ 410 w 2562"/>
                    <a:gd name="T35" fmla="*/ 263 h 1251"/>
                    <a:gd name="T36" fmla="*/ 420 w 2562"/>
                    <a:gd name="T37" fmla="*/ 307 h 1251"/>
                    <a:gd name="T38" fmla="*/ 444 w 2562"/>
                    <a:gd name="T39" fmla="*/ 331 h 1251"/>
                    <a:gd name="T40" fmla="*/ 452 w 2562"/>
                    <a:gd name="T41" fmla="*/ 343 h 1251"/>
                    <a:gd name="T42" fmla="*/ 480 w 2562"/>
                    <a:gd name="T43" fmla="*/ 353 h 1251"/>
                    <a:gd name="T44" fmla="*/ 554 w 2562"/>
                    <a:gd name="T45" fmla="*/ 361 h 1251"/>
                    <a:gd name="T46" fmla="*/ 564 w 2562"/>
                    <a:gd name="T47" fmla="*/ 385 h 1251"/>
                    <a:gd name="T48" fmla="*/ 698 w 2562"/>
                    <a:gd name="T49" fmla="*/ 397 h 1251"/>
                    <a:gd name="T50" fmla="*/ 706 w 2562"/>
                    <a:gd name="T51" fmla="*/ 421 h 1251"/>
                    <a:gd name="T52" fmla="*/ 716 w 2562"/>
                    <a:gd name="T53" fmla="*/ 441 h 1251"/>
                    <a:gd name="T54" fmla="*/ 838 w 2562"/>
                    <a:gd name="T55" fmla="*/ 451 h 1251"/>
                    <a:gd name="T56" fmla="*/ 844 w 2562"/>
                    <a:gd name="T57" fmla="*/ 463 h 1251"/>
                    <a:gd name="T58" fmla="*/ 854 w 2562"/>
                    <a:gd name="T59" fmla="*/ 487 h 1251"/>
                    <a:gd name="T60" fmla="*/ 860 w 2562"/>
                    <a:gd name="T61" fmla="*/ 499 h 1251"/>
                    <a:gd name="T62" fmla="*/ 866 w 2562"/>
                    <a:gd name="T63" fmla="*/ 511 h 1251"/>
                    <a:gd name="T64" fmla="*/ 994 w 2562"/>
                    <a:gd name="T65" fmla="*/ 533 h 1251"/>
                    <a:gd name="T66" fmla="*/ 1004 w 2562"/>
                    <a:gd name="T67" fmla="*/ 545 h 1251"/>
                    <a:gd name="T68" fmla="*/ 1080 w 2562"/>
                    <a:gd name="T69" fmla="*/ 581 h 1251"/>
                    <a:gd name="T70" fmla="*/ 1128 w 2562"/>
                    <a:gd name="T71" fmla="*/ 593 h 1251"/>
                    <a:gd name="T72" fmla="*/ 1138 w 2562"/>
                    <a:gd name="T73" fmla="*/ 627 h 1251"/>
                    <a:gd name="T74" fmla="*/ 1154 w 2562"/>
                    <a:gd name="T75" fmla="*/ 646 h 1251"/>
                    <a:gd name="T76" fmla="*/ 1160 w 2562"/>
                    <a:gd name="T77" fmla="*/ 660 h 1251"/>
                    <a:gd name="T78" fmla="*/ 1186 w 2562"/>
                    <a:gd name="T79" fmla="*/ 676 h 1251"/>
                    <a:gd name="T80" fmla="*/ 1218 w 2562"/>
                    <a:gd name="T81" fmla="*/ 692 h 1251"/>
                    <a:gd name="T82" fmla="*/ 1314 w 2562"/>
                    <a:gd name="T83" fmla="*/ 708 h 1251"/>
                    <a:gd name="T84" fmla="*/ 1410 w 2562"/>
                    <a:gd name="T85" fmla="*/ 724 h 1251"/>
                    <a:gd name="T86" fmla="*/ 1416 w 2562"/>
                    <a:gd name="T87" fmla="*/ 738 h 1251"/>
                    <a:gd name="T88" fmla="*/ 1422 w 2562"/>
                    <a:gd name="T89" fmla="*/ 750 h 1251"/>
                    <a:gd name="T90" fmla="*/ 1426 w 2562"/>
                    <a:gd name="T91" fmla="*/ 782 h 1251"/>
                    <a:gd name="T92" fmla="*/ 1432 w 2562"/>
                    <a:gd name="T93" fmla="*/ 828 h 1251"/>
                    <a:gd name="T94" fmla="*/ 1694 w 2562"/>
                    <a:gd name="T95" fmla="*/ 840 h 1251"/>
                    <a:gd name="T96" fmla="*/ 1706 w 2562"/>
                    <a:gd name="T97" fmla="*/ 876 h 1251"/>
                    <a:gd name="T98" fmla="*/ 1706 w 2562"/>
                    <a:gd name="T99" fmla="*/ 890 h 1251"/>
                    <a:gd name="T100" fmla="*/ 1716 w 2562"/>
                    <a:gd name="T101" fmla="*/ 930 h 1251"/>
                    <a:gd name="T102" fmla="*/ 1840 w 2562"/>
                    <a:gd name="T103" fmla="*/ 946 h 1251"/>
                    <a:gd name="T104" fmla="*/ 1962 w 2562"/>
                    <a:gd name="T105" fmla="*/ 966 h 1251"/>
                    <a:gd name="T106" fmla="*/ 1984 w 2562"/>
                    <a:gd name="T107" fmla="*/ 986 h 1251"/>
                    <a:gd name="T108" fmla="*/ 1990 w 2562"/>
                    <a:gd name="T109" fmla="*/ 998 h 1251"/>
                    <a:gd name="T110" fmla="*/ 1994 w 2562"/>
                    <a:gd name="T111" fmla="*/ 1004 h 1251"/>
                    <a:gd name="T112" fmla="*/ 2000 w 2562"/>
                    <a:gd name="T113" fmla="*/ 1032 h 1251"/>
                    <a:gd name="T114" fmla="*/ 2006 w 2562"/>
                    <a:gd name="T115" fmla="*/ 1089 h 1251"/>
                    <a:gd name="T116" fmla="*/ 2272 w 2562"/>
                    <a:gd name="T117" fmla="*/ 1127 h 1251"/>
                    <a:gd name="T118" fmla="*/ 2562 w 2562"/>
                    <a:gd name="T119" fmla="*/ 125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2" h="1251">
                      <a:moveTo>
                        <a:pt x="0" y="0"/>
                      </a:moveTo>
                      <a:lnTo>
                        <a:pt x="36" y="0"/>
                      </a:lnTo>
                      <a:lnTo>
                        <a:pt x="36" y="12"/>
                      </a:lnTo>
                      <a:lnTo>
                        <a:pt x="40" y="12"/>
                      </a:lnTo>
                      <a:lnTo>
                        <a:pt x="40" y="20"/>
                      </a:lnTo>
                      <a:lnTo>
                        <a:pt x="68" y="20"/>
                      </a:lnTo>
                      <a:lnTo>
                        <a:pt x="68" y="32"/>
                      </a:lnTo>
                      <a:lnTo>
                        <a:pt x="116" y="32"/>
                      </a:lnTo>
                      <a:lnTo>
                        <a:pt x="116" y="40"/>
                      </a:lnTo>
                      <a:lnTo>
                        <a:pt x="120" y="40"/>
                      </a:lnTo>
                      <a:lnTo>
                        <a:pt x="120" y="74"/>
                      </a:lnTo>
                      <a:lnTo>
                        <a:pt x="126" y="74"/>
                      </a:lnTo>
                      <a:lnTo>
                        <a:pt x="126" y="82"/>
                      </a:lnTo>
                      <a:lnTo>
                        <a:pt x="132" y="82"/>
                      </a:lnTo>
                      <a:lnTo>
                        <a:pt x="132" y="98"/>
                      </a:lnTo>
                      <a:lnTo>
                        <a:pt x="138" y="98"/>
                      </a:lnTo>
                      <a:lnTo>
                        <a:pt x="138" y="102"/>
                      </a:lnTo>
                      <a:lnTo>
                        <a:pt x="142" y="102"/>
                      </a:lnTo>
                      <a:lnTo>
                        <a:pt x="142" y="134"/>
                      </a:lnTo>
                      <a:lnTo>
                        <a:pt x="154" y="134"/>
                      </a:lnTo>
                      <a:lnTo>
                        <a:pt x="154" y="146"/>
                      </a:lnTo>
                      <a:lnTo>
                        <a:pt x="264" y="146"/>
                      </a:lnTo>
                      <a:lnTo>
                        <a:pt x="264" y="168"/>
                      </a:lnTo>
                      <a:lnTo>
                        <a:pt x="270" y="168"/>
                      </a:lnTo>
                      <a:lnTo>
                        <a:pt x="270" y="200"/>
                      </a:lnTo>
                      <a:lnTo>
                        <a:pt x="282" y="200"/>
                      </a:lnTo>
                      <a:lnTo>
                        <a:pt x="282" y="213"/>
                      </a:lnTo>
                      <a:lnTo>
                        <a:pt x="286" y="213"/>
                      </a:lnTo>
                      <a:lnTo>
                        <a:pt x="286" y="221"/>
                      </a:lnTo>
                      <a:lnTo>
                        <a:pt x="292" y="221"/>
                      </a:lnTo>
                      <a:lnTo>
                        <a:pt x="292" y="243"/>
                      </a:lnTo>
                      <a:lnTo>
                        <a:pt x="318" y="243"/>
                      </a:lnTo>
                      <a:lnTo>
                        <a:pt x="318" y="255"/>
                      </a:lnTo>
                      <a:lnTo>
                        <a:pt x="362" y="255"/>
                      </a:lnTo>
                      <a:lnTo>
                        <a:pt x="362" y="263"/>
                      </a:lnTo>
                      <a:lnTo>
                        <a:pt x="410" y="263"/>
                      </a:lnTo>
                      <a:lnTo>
                        <a:pt x="410" y="307"/>
                      </a:lnTo>
                      <a:lnTo>
                        <a:pt x="420" y="307"/>
                      </a:lnTo>
                      <a:lnTo>
                        <a:pt x="420" y="331"/>
                      </a:lnTo>
                      <a:lnTo>
                        <a:pt x="444" y="331"/>
                      </a:lnTo>
                      <a:lnTo>
                        <a:pt x="444" y="343"/>
                      </a:lnTo>
                      <a:lnTo>
                        <a:pt x="452" y="343"/>
                      </a:lnTo>
                      <a:lnTo>
                        <a:pt x="452" y="353"/>
                      </a:lnTo>
                      <a:lnTo>
                        <a:pt x="480" y="353"/>
                      </a:lnTo>
                      <a:lnTo>
                        <a:pt x="480" y="361"/>
                      </a:lnTo>
                      <a:lnTo>
                        <a:pt x="554" y="361"/>
                      </a:lnTo>
                      <a:lnTo>
                        <a:pt x="554" y="385"/>
                      </a:lnTo>
                      <a:lnTo>
                        <a:pt x="564" y="385"/>
                      </a:lnTo>
                      <a:lnTo>
                        <a:pt x="564" y="397"/>
                      </a:lnTo>
                      <a:lnTo>
                        <a:pt x="698" y="397"/>
                      </a:lnTo>
                      <a:lnTo>
                        <a:pt x="698" y="421"/>
                      </a:lnTo>
                      <a:lnTo>
                        <a:pt x="706" y="421"/>
                      </a:lnTo>
                      <a:lnTo>
                        <a:pt x="706" y="441"/>
                      </a:lnTo>
                      <a:lnTo>
                        <a:pt x="716" y="441"/>
                      </a:lnTo>
                      <a:lnTo>
                        <a:pt x="716" y="451"/>
                      </a:lnTo>
                      <a:lnTo>
                        <a:pt x="838" y="451"/>
                      </a:lnTo>
                      <a:lnTo>
                        <a:pt x="838" y="463"/>
                      </a:lnTo>
                      <a:lnTo>
                        <a:pt x="844" y="463"/>
                      </a:lnTo>
                      <a:lnTo>
                        <a:pt x="844" y="487"/>
                      </a:lnTo>
                      <a:lnTo>
                        <a:pt x="854" y="487"/>
                      </a:lnTo>
                      <a:lnTo>
                        <a:pt x="854" y="499"/>
                      </a:lnTo>
                      <a:lnTo>
                        <a:pt x="860" y="499"/>
                      </a:lnTo>
                      <a:lnTo>
                        <a:pt x="860" y="511"/>
                      </a:lnTo>
                      <a:lnTo>
                        <a:pt x="866" y="511"/>
                      </a:lnTo>
                      <a:lnTo>
                        <a:pt x="866" y="533"/>
                      </a:lnTo>
                      <a:lnTo>
                        <a:pt x="994" y="533"/>
                      </a:lnTo>
                      <a:lnTo>
                        <a:pt x="994" y="545"/>
                      </a:lnTo>
                      <a:lnTo>
                        <a:pt x="1004" y="545"/>
                      </a:lnTo>
                      <a:lnTo>
                        <a:pt x="1004" y="581"/>
                      </a:lnTo>
                      <a:lnTo>
                        <a:pt x="1080" y="581"/>
                      </a:lnTo>
                      <a:lnTo>
                        <a:pt x="1080" y="593"/>
                      </a:lnTo>
                      <a:lnTo>
                        <a:pt x="1128" y="593"/>
                      </a:lnTo>
                      <a:lnTo>
                        <a:pt x="1128" y="627"/>
                      </a:lnTo>
                      <a:lnTo>
                        <a:pt x="1138" y="627"/>
                      </a:lnTo>
                      <a:lnTo>
                        <a:pt x="1138" y="646"/>
                      </a:lnTo>
                      <a:lnTo>
                        <a:pt x="1154" y="646"/>
                      </a:lnTo>
                      <a:lnTo>
                        <a:pt x="1154" y="660"/>
                      </a:lnTo>
                      <a:lnTo>
                        <a:pt x="1160" y="660"/>
                      </a:lnTo>
                      <a:lnTo>
                        <a:pt x="1160" y="676"/>
                      </a:lnTo>
                      <a:lnTo>
                        <a:pt x="1186" y="676"/>
                      </a:lnTo>
                      <a:lnTo>
                        <a:pt x="1186" y="692"/>
                      </a:lnTo>
                      <a:lnTo>
                        <a:pt x="1218" y="692"/>
                      </a:lnTo>
                      <a:lnTo>
                        <a:pt x="1218" y="708"/>
                      </a:lnTo>
                      <a:lnTo>
                        <a:pt x="1314" y="708"/>
                      </a:lnTo>
                      <a:lnTo>
                        <a:pt x="1314" y="724"/>
                      </a:lnTo>
                      <a:lnTo>
                        <a:pt x="1410" y="724"/>
                      </a:lnTo>
                      <a:lnTo>
                        <a:pt x="1410" y="738"/>
                      </a:lnTo>
                      <a:lnTo>
                        <a:pt x="1416" y="738"/>
                      </a:lnTo>
                      <a:lnTo>
                        <a:pt x="1416" y="750"/>
                      </a:lnTo>
                      <a:lnTo>
                        <a:pt x="1422" y="750"/>
                      </a:lnTo>
                      <a:lnTo>
                        <a:pt x="1422" y="782"/>
                      </a:lnTo>
                      <a:lnTo>
                        <a:pt x="1426" y="782"/>
                      </a:lnTo>
                      <a:lnTo>
                        <a:pt x="1426" y="828"/>
                      </a:lnTo>
                      <a:lnTo>
                        <a:pt x="1432" y="828"/>
                      </a:lnTo>
                      <a:lnTo>
                        <a:pt x="1432" y="840"/>
                      </a:lnTo>
                      <a:lnTo>
                        <a:pt x="1694" y="840"/>
                      </a:lnTo>
                      <a:lnTo>
                        <a:pt x="1694" y="876"/>
                      </a:lnTo>
                      <a:lnTo>
                        <a:pt x="1706" y="876"/>
                      </a:lnTo>
                      <a:lnTo>
                        <a:pt x="1706" y="888"/>
                      </a:lnTo>
                      <a:lnTo>
                        <a:pt x="1706" y="890"/>
                      </a:lnTo>
                      <a:lnTo>
                        <a:pt x="1716" y="890"/>
                      </a:lnTo>
                      <a:lnTo>
                        <a:pt x="1716" y="930"/>
                      </a:lnTo>
                      <a:lnTo>
                        <a:pt x="1840" y="930"/>
                      </a:lnTo>
                      <a:lnTo>
                        <a:pt x="1840" y="946"/>
                      </a:lnTo>
                      <a:lnTo>
                        <a:pt x="1962" y="946"/>
                      </a:lnTo>
                      <a:lnTo>
                        <a:pt x="1962" y="966"/>
                      </a:lnTo>
                      <a:lnTo>
                        <a:pt x="1984" y="966"/>
                      </a:lnTo>
                      <a:lnTo>
                        <a:pt x="1984" y="986"/>
                      </a:lnTo>
                      <a:lnTo>
                        <a:pt x="1990" y="986"/>
                      </a:lnTo>
                      <a:lnTo>
                        <a:pt x="1990" y="998"/>
                      </a:lnTo>
                      <a:lnTo>
                        <a:pt x="1994" y="998"/>
                      </a:lnTo>
                      <a:lnTo>
                        <a:pt x="1994" y="1004"/>
                      </a:lnTo>
                      <a:lnTo>
                        <a:pt x="2000" y="1004"/>
                      </a:lnTo>
                      <a:lnTo>
                        <a:pt x="2000" y="1032"/>
                      </a:lnTo>
                      <a:lnTo>
                        <a:pt x="2006" y="1032"/>
                      </a:lnTo>
                      <a:lnTo>
                        <a:pt x="2006" y="1089"/>
                      </a:lnTo>
                      <a:lnTo>
                        <a:pt x="2272" y="1089"/>
                      </a:lnTo>
                      <a:lnTo>
                        <a:pt x="2272" y="1127"/>
                      </a:lnTo>
                      <a:lnTo>
                        <a:pt x="2562" y="1127"/>
                      </a:lnTo>
                      <a:lnTo>
                        <a:pt x="2562" y="1251"/>
                      </a:lnTo>
                    </a:path>
                  </a:pathLst>
                </a:custGeom>
                <a:noFill/>
                <a:ln w="254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9" name="Line 127"/>
                <p:cNvSpPr>
                  <a:spLocks noChangeShapeType="1"/>
                </p:cNvSpPr>
                <p:nvPr/>
              </p:nvSpPr>
              <p:spPr bwMode="auto">
                <a:xfrm>
                  <a:off x="14713" y="399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0" name="Line 128"/>
                <p:cNvSpPr>
                  <a:spLocks noChangeShapeType="1"/>
                </p:cNvSpPr>
                <p:nvPr/>
              </p:nvSpPr>
              <p:spPr bwMode="auto">
                <a:xfrm>
                  <a:off x="14831" y="406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1" name="Line 129"/>
                <p:cNvSpPr>
                  <a:spLocks noChangeShapeType="1"/>
                </p:cNvSpPr>
                <p:nvPr/>
              </p:nvSpPr>
              <p:spPr bwMode="auto">
                <a:xfrm>
                  <a:off x="14843" y="408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2" name="Line 130"/>
                <p:cNvSpPr>
                  <a:spLocks noChangeShapeType="1"/>
                </p:cNvSpPr>
                <p:nvPr/>
              </p:nvSpPr>
              <p:spPr bwMode="auto">
                <a:xfrm>
                  <a:off x="14849" y="409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3" name="Line 131"/>
                <p:cNvSpPr>
                  <a:spLocks noChangeShapeType="1"/>
                </p:cNvSpPr>
                <p:nvPr/>
              </p:nvSpPr>
              <p:spPr bwMode="auto">
                <a:xfrm>
                  <a:off x="14853" y="4131"/>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4" name="Line 132"/>
                <p:cNvSpPr>
                  <a:spLocks noChangeShapeType="1"/>
                </p:cNvSpPr>
                <p:nvPr/>
              </p:nvSpPr>
              <p:spPr bwMode="auto">
                <a:xfrm>
                  <a:off x="15029" y="4252"/>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5" name="Line 133"/>
                <p:cNvSpPr>
                  <a:spLocks noChangeShapeType="1"/>
                </p:cNvSpPr>
                <p:nvPr/>
              </p:nvSpPr>
              <p:spPr bwMode="auto">
                <a:xfrm>
                  <a:off x="15143" y="4328"/>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6" name="Line 134"/>
                <p:cNvSpPr>
                  <a:spLocks noChangeShapeType="1"/>
                </p:cNvSpPr>
                <p:nvPr/>
              </p:nvSpPr>
              <p:spPr bwMode="auto">
                <a:xfrm>
                  <a:off x="15281" y="4396"/>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7" name="Line 135"/>
                <p:cNvSpPr>
                  <a:spLocks noChangeShapeType="1"/>
                </p:cNvSpPr>
                <p:nvPr/>
              </p:nvSpPr>
              <p:spPr bwMode="auto">
                <a:xfrm>
                  <a:off x="15409" y="4418"/>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8" name="Line 136"/>
                <p:cNvSpPr>
                  <a:spLocks noChangeShapeType="1"/>
                </p:cNvSpPr>
                <p:nvPr/>
              </p:nvSpPr>
              <p:spPr bwMode="auto">
                <a:xfrm>
                  <a:off x="15431" y="4450"/>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9" name="Line 137"/>
                <p:cNvSpPr>
                  <a:spLocks noChangeShapeType="1"/>
                </p:cNvSpPr>
                <p:nvPr/>
              </p:nvSpPr>
              <p:spPr bwMode="auto">
                <a:xfrm>
                  <a:off x="15711" y="4544"/>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0" name="Line 138"/>
                <p:cNvSpPr>
                  <a:spLocks noChangeShapeType="1"/>
                </p:cNvSpPr>
                <p:nvPr/>
              </p:nvSpPr>
              <p:spPr bwMode="auto">
                <a:xfrm>
                  <a:off x="15725" y="4578"/>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1" name="Line 139"/>
                <p:cNvSpPr>
                  <a:spLocks noChangeShapeType="1"/>
                </p:cNvSpPr>
                <p:nvPr/>
              </p:nvSpPr>
              <p:spPr bwMode="auto">
                <a:xfrm>
                  <a:off x="15843" y="4626"/>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2" name="Line 140"/>
                <p:cNvSpPr>
                  <a:spLocks noChangeShapeType="1"/>
                </p:cNvSpPr>
                <p:nvPr/>
              </p:nvSpPr>
              <p:spPr bwMode="auto">
                <a:xfrm>
                  <a:off x="15849" y="4642"/>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3" name="Line 141"/>
                <p:cNvSpPr>
                  <a:spLocks noChangeShapeType="1"/>
                </p:cNvSpPr>
                <p:nvPr/>
              </p:nvSpPr>
              <p:spPr bwMode="auto">
                <a:xfrm>
                  <a:off x="15859" y="4642"/>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4" name="Line 142"/>
                <p:cNvSpPr>
                  <a:spLocks noChangeShapeType="1"/>
                </p:cNvSpPr>
                <p:nvPr/>
              </p:nvSpPr>
              <p:spPr bwMode="auto">
                <a:xfrm>
                  <a:off x="16147" y="483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5" name="Line 143"/>
                <p:cNvSpPr>
                  <a:spLocks noChangeShapeType="1"/>
                </p:cNvSpPr>
                <p:nvPr/>
              </p:nvSpPr>
              <p:spPr bwMode="auto">
                <a:xfrm>
                  <a:off x="16405" y="4875"/>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6" name="Line 144"/>
                <p:cNvSpPr>
                  <a:spLocks noChangeShapeType="1"/>
                </p:cNvSpPr>
                <p:nvPr/>
              </p:nvSpPr>
              <p:spPr bwMode="auto">
                <a:xfrm>
                  <a:off x="16433" y="492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7" name="Line 145"/>
                <p:cNvSpPr>
                  <a:spLocks noChangeShapeType="1"/>
                </p:cNvSpPr>
                <p:nvPr/>
              </p:nvSpPr>
              <p:spPr bwMode="auto">
                <a:xfrm>
                  <a:off x="16701" y="4983"/>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8" name="Line 146"/>
                <p:cNvSpPr>
                  <a:spLocks noChangeShapeType="1"/>
                </p:cNvSpPr>
                <p:nvPr/>
              </p:nvSpPr>
              <p:spPr bwMode="auto">
                <a:xfrm>
                  <a:off x="16705" y="5001"/>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9" name="Line 147"/>
                <p:cNvSpPr>
                  <a:spLocks noChangeShapeType="1"/>
                </p:cNvSpPr>
                <p:nvPr/>
              </p:nvSpPr>
              <p:spPr bwMode="auto">
                <a:xfrm>
                  <a:off x="16717" y="5085"/>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0" name="Line 148"/>
                <p:cNvSpPr>
                  <a:spLocks noChangeShapeType="1"/>
                </p:cNvSpPr>
                <p:nvPr/>
              </p:nvSpPr>
              <p:spPr bwMode="auto">
                <a:xfrm>
                  <a:off x="16813" y="5085"/>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1" name="Line 149"/>
                <p:cNvSpPr>
                  <a:spLocks noChangeShapeType="1"/>
                </p:cNvSpPr>
                <p:nvPr/>
              </p:nvSpPr>
              <p:spPr bwMode="auto">
                <a:xfrm>
                  <a:off x="16983" y="5126"/>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2" name="Line 150"/>
                <p:cNvSpPr>
                  <a:spLocks noChangeShapeType="1"/>
                </p:cNvSpPr>
                <p:nvPr/>
              </p:nvSpPr>
              <p:spPr bwMode="auto">
                <a:xfrm>
                  <a:off x="17011" y="5126"/>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3" name="Line 151"/>
                <p:cNvSpPr>
                  <a:spLocks noChangeShapeType="1"/>
                </p:cNvSpPr>
                <p:nvPr/>
              </p:nvSpPr>
              <p:spPr bwMode="auto">
                <a:xfrm>
                  <a:off x="14981" y="4175"/>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4" name="Line 84"/>
                <p:cNvSpPr>
                  <a:spLocks noChangeShapeType="1"/>
                </p:cNvSpPr>
                <p:nvPr/>
              </p:nvSpPr>
              <p:spPr bwMode="auto">
                <a:xfrm>
                  <a:off x="14657" y="5015"/>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5" name="Line 83"/>
                <p:cNvSpPr>
                  <a:spLocks noChangeShapeType="1"/>
                </p:cNvSpPr>
                <p:nvPr/>
              </p:nvSpPr>
              <p:spPr bwMode="auto">
                <a:xfrm>
                  <a:off x="14657" y="4266"/>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grpSp>
        </p:grpSp>
      </p:grpSp>
      <p:sp>
        <p:nvSpPr>
          <p:cNvPr id="815" name="TextBox 39"/>
          <p:cNvSpPr txBox="1"/>
          <p:nvPr/>
        </p:nvSpPr>
        <p:spPr>
          <a:xfrm rot="16200000">
            <a:off x="5036997" y="2489698"/>
            <a:ext cx="2218306" cy="184666"/>
          </a:xfrm>
          <a:prstGeom prst="rect">
            <a:avLst/>
          </a:prstGeom>
          <a:noFill/>
        </p:spPr>
        <p:txBody>
          <a:bodyPr wrap="square" rtlCol="0">
            <a:spAutoFit/>
          </a:bodyPr>
          <a:lstStyle/>
          <a:p>
            <a:pPr algn="ctr">
              <a:tabLst>
                <a:tab pos="1076325" algn="ctr"/>
              </a:tabLst>
            </a:pPr>
            <a:r>
              <a:rPr lang="en-GB" sz="600" dirty="0" err="1">
                <a:solidFill>
                  <a:prstClr val="black"/>
                </a:solidFill>
              </a:rPr>
              <a:t>Khả</a:t>
            </a:r>
            <a:r>
              <a:rPr lang="en-GB" sz="600" dirty="0">
                <a:solidFill>
                  <a:prstClr val="black"/>
                </a:solidFill>
              </a:rPr>
              <a:t> </a:t>
            </a:r>
            <a:r>
              <a:rPr lang="en-GB" sz="600" dirty="0" err="1">
                <a:solidFill>
                  <a:prstClr val="black"/>
                </a:solidFill>
              </a:rPr>
              <a:t>năng</a:t>
            </a:r>
            <a:r>
              <a:rPr lang="en-GB" sz="600" dirty="0">
                <a:solidFill>
                  <a:prstClr val="black"/>
                </a:solidFill>
              </a:rPr>
              <a:t> PFS </a:t>
            </a:r>
            <a:r>
              <a:rPr lang="en-GB" sz="600" dirty="0" err="1">
                <a:solidFill>
                  <a:prstClr val="black"/>
                </a:solidFill>
              </a:rPr>
              <a:t>ước</a:t>
            </a:r>
            <a:r>
              <a:rPr lang="en-GB" sz="600" dirty="0">
                <a:solidFill>
                  <a:prstClr val="black"/>
                </a:solidFill>
              </a:rPr>
              <a:t> </a:t>
            </a:r>
            <a:r>
              <a:rPr lang="en-GB" sz="600" dirty="0" err="1">
                <a:solidFill>
                  <a:prstClr val="black"/>
                </a:solidFill>
              </a:rPr>
              <a:t>lượng</a:t>
            </a:r>
            <a:endParaRPr lang="en-GB" sz="600" dirty="0">
              <a:solidFill>
                <a:prstClr val="black"/>
              </a:solidFill>
            </a:endParaRPr>
          </a:p>
        </p:txBody>
      </p:sp>
      <p:grpSp>
        <p:nvGrpSpPr>
          <p:cNvPr id="816" name="Group 31"/>
          <p:cNvGrpSpPr/>
          <p:nvPr/>
        </p:nvGrpSpPr>
        <p:grpSpPr>
          <a:xfrm>
            <a:off x="6180735" y="1362940"/>
            <a:ext cx="4363443" cy="2592295"/>
            <a:chOff x="2363269" y="2099304"/>
            <a:chExt cx="5448165" cy="2583226"/>
          </a:xfrm>
        </p:grpSpPr>
        <p:sp>
          <p:nvSpPr>
            <p:cNvPr id="817" name="Freeform 6"/>
            <p:cNvSpPr/>
            <p:nvPr/>
          </p:nvSpPr>
          <p:spPr>
            <a:xfrm>
              <a:off x="2857500" y="2241550"/>
              <a:ext cx="3917950" cy="1587500"/>
            </a:xfrm>
            <a:custGeom>
              <a:avLst/>
              <a:gdLst>
                <a:gd name="connsiteX0" fmla="*/ 3917950 w 3917950"/>
                <a:gd name="connsiteY0" fmla="*/ 1587500 h 1587500"/>
                <a:gd name="connsiteX1" fmla="*/ 2933700 w 3917950"/>
                <a:gd name="connsiteY1" fmla="*/ 1587500 h 1587500"/>
                <a:gd name="connsiteX2" fmla="*/ 2933700 w 3917950"/>
                <a:gd name="connsiteY2" fmla="*/ 1530350 h 1587500"/>
                <a:gd name="connsiteX3" fmla="*/ 2606675 w 3917950"/>
                <a:gd name="connsiteY3" fmla="*/ 1530350 h 1587500"/>
                <a:gd name="connsiteX4" fmla="*/ 2606675 w 3917950"/>
                <a:gd name="connsiteY4" fmla="*/ 1476375 h 1587500"/>
                <a:gd name="connsiteX5" fmla="*/ 2476500 w 3917950"/>
                <a:gd name="connsiteY5" fmla="*/ 1476375 h 1587500"/>
                <a:gd name="connsiteX6" fmla="*/ 2476500 w 3917950"/>
                <a:gd name="connsiteY6" fmla="*/ 1435100 h 1587500"/>
                <a:gd name="connsiteX7" fmla="*/ 2476500 w 3917950"/>
                <a:gd name="connsiteY7" fmla="*/ 1435100 h 1587500"/>
                <a:gd name="connsiteX8" fmla="*/ 2476500 w 3917950"/>
                <a:gd name="connsiteY8" fmla="*/ 1304925 h 1587500"/>
                <a:gd name="connsiteX9" fmla="*/ 2444750 w 3917950"/>
                <a:gd name="connsiteY9" fmla="*/ 1304925 h 1587500"/>
                <a:gd name="connsiteX10" fmla="*/ 2451100 w 3917950"/>
                <a:gd name="connsiteY10" fmla="*/ 1260475 h 1587500"/>
                <a:gd name="connsiteX11" fmla="*/ 2444750 w 3917950"/>
                <a:gd name="connsiteY11" fmla="*/ 1212850 h 1587500"/>
                <a:gd name="connsiteX12" fmla="*/ 2432050 w 3917950"/>
                <a:gd name="connsiteY12" fmla="*/ 1187450 h 1587500"/>
                <a:gd name="connsiteX13" fmla="*/ 2432050 w 3917950"/>
                <a:gd name="connsiteY13" fmla="*/ 1117600 h 1587500"/>
                <a:gd name="connsiteX14" fmla="*/ 2432050 w 3917950"/>
                <a:gd name="connsiteY14" fmla="*/ 1085850 h 1587500"/>
                <a:gd name="connsiteX15" fmla="*/ 2193925 w 3917950"/>
                <a:gd name="connsiteY15" fmla="*/ 1085850 h 1587500"/>
                <a:gd name="connsiteX16" fmla="*/ 2193925 w 3917950"/>
                <a:gd name="connsiteY16" fmla="*/ 1035050 h 1587500"/>
                <a:gd name="connsiteX17" fmla="*/ 1962150 w 3917950"/>
                <a:gd name="connsiteY17" fmla="*/ 1035050 h 1587500"/>
                <a:gd name="connsiteX18" fmla="*/ 1962150 w 3917950"/>
                <a:gd name="connsiteY18" fmla="*/ 942975 h 1587500"/>
                <a:gd name="connsiteX19" fmla="*/ 1927225 w 3917950"/>
                <a:gd name="connsiteY19" fmla="*/ 942975 h 1587500"/>
                <a:gd name="connsiteX20" fmla="*/ 1927225 w 3917950"/>
                <a:gd name="connsiteY20" fmla="*/ 892175 h 1587500"/>
                <a:gd name="connsiteX21" fmla="*/ 1704975 w 3917950"/>
                <a:gd name="connsiteY21" fmla="*/ 892175 h 1587500"/>
                <a:gd name="connsiteX22" fmla="*/ 1711325 w 3917950"/>
                <a:gd name="connsiteY22" fmla="*/ 771525 h 1587500"/>
                <a:gd name="connsiteX23" fmla="*/ 1511300 w 3917950"/>
                <a:gd name="connsiteY23" fmla="*/ 771525 h 1587500"/>
                <a:gd name="connsiteX24" fmla="*/ 1511300 w 3917950"/>
                <a:gd name="connsiteY24" fmla="*/ 723900 h 1587500"/>
                <a:gd name="connsiteX25" fmla="*/ 1485900 w 3917950"/>
                <a:gd name="connsiteY25" fmla="*/ 723900 h 1587500"/>
                <a:gd name="connsiteX26" fmla="*/ 1485900 w 3917950"/>
                <a:gd name="connsiteY26" fmla="*/ 669925 h 1587500"/>
                <a:gd name="connsiteX27" fmla="*/ 1479550 w 3917950"/>
                <a:gd name="connsiteY27" fmla="*/ 669925 h 1587500"/>
                <a:gd name="connsiteX28" fmla="*/ 1479550 w 3917950"/>
                <a:gd name="connsiteY28" fmla="*/ 631825 h 1587500"/>
                <a:gd name="connsiteX29" fmla="*/ 1473200 w 3917950"/>
                <a:gd name="connsiteY29" fmla="*/ 631825 h 1587500"/>
                <a:gd name="connsiteX30" fmla="*/ 1473200 w 3917950"/>
                <a:gd name="connsiteY30" fmla="*/ 596900 h 1587500"/>
                <a:gd name="connsiteX31" fmla="*/ 1460500 w 3917950"/>
                <a:gd name="connsiteY31" fmla="*/ 596900 h 1587500"/>
                <a:gd name="connsiteX32" fmla="*/ 1460500 w 3917950"/>
                <a:gd name="connsiteY32" fmla="*/ 546100 h 1587500"/>
                <a:gd name="connsiteX33" fmla="*/ 1447800 w 3917950"/>
                <a:gd name="connsiteY33" fmla="*/ 546100 h 1587500"/>
                <a:gd name="connsiteX34" fmla="*/ 1447800 w 3917950"/>
                <a:gd name="connsiteY34" fmla="*/ 501650 h 1587500"/>
                <a:gd name="connsiteX35" fmla="*/ 1244600 w 3917950"/>
                <a:gd name="connsiteY35" fmla="*/ 501650 h 1587500"/>
                <a:gd name="connsiteX36" fmla="*/ 1244600 w 3917950"/>
                <a:gd name="connsiteY36" fmla="*/ 460375 h 1587500"/>
                <a:gd name="connsiteX37" fmla="*/ 1231900 w 3917950"/>
                <a:gd name="connsiteY37" fmla="*/ 460375 h 1587500"/>
                <a:gd name="connsiteX38" fmla="*/ 1231900 w 3917950"/>
                <a:gd name="connsiteY38" fmla="*/ 415925 h 1587500"/>
                <a:gd name="connsiteX39" fmla="*/ 1019175 w 3917950"/>
                <a:gd name="connsiteY39" fmla="*/ 415925 h 1587500"/>
                <a:gd name="connsiteX40" fmla="*/ 1019175 w 3917950"/>
                <a:gd name="connsiteY40" fmla="*/ 358775 h 1587500"/>
                <a:gd name="connsiteX41" fmla="*/ 1003300 w 3917950"/>
                <a:gd name="connsiteY41" fmla="*/ 358775 h 1587500"/>
                <a:gd name="connsiteX42" fmla="*/ 1003300 w 3917950"/>
                <a:gd name="connsiteY42" fmla="*/ 301625 h 1587500"/>
                <a:gd name="connsiteX43" fmla="*/ 974725 w 3917950"/>
                <a:gd name="connsiteY43" fmla="*/ 301625 h 1587500"/>
                <a:gd name="connsiteX44" fmla="*/ 974725 w 3917950"/>
                <a:gd name="connsiteY44" fmla="*/ 250825 h 1587500"/>
                <a:gd name="connsiteX45" fmla="*/ 768350 w 3917950"/>
                <a:gd name="connsiteY45" fmla="*/ 250825 h 1587500"/>
                <a:gd name="connsiteX46" fmla="*/ 768350 w 3917950"/>
                <a:gd name="connsiteY46" fmla="*/ 200025 h 1587500"/>
                <a:gd name="connsiteX47" fmla="*/ 501650 w 3917950"/>
                <a:gd name="connsiteY47" fmla="*/ 200025 h 1587500"/>
                <a:gd name="connsiteX48" fmla="*/ 501650 w 3917950"/>
                <a:gd name="connsiteY48" fmla="*/ 161925 h 1587500"/>
                <a:gd name="connsiteX49" fmla="*/ 482600 w 3917950"/>
                <a:gd name="connsiteY49" fmla="*/ 161925 h 1587500"/>
                <a:gd name="connsiteX50" fmla="*/ 482600 w 3917950"/>
                <a:gd name="connsiteY50" fmla="*/ 107950 h 1587500"/>
                <a:gd name="connsiteX51" fmla="*/ 292100 w 3917950"/>
                <a:gd name="connsiteY51" fmla="*/ 107950 h 1587500"/>
                <a:gd name="connsiteX52" fmla="*/ 292100 w 3917950"/>
                <a:gd name="connsiteY52" fmla="*/ 41275 h 1587500"/>
                <a:gd name="connsiteX53" fmla="*/ 260350 w 3917950"/>
                <a:gd name="connsiteY53" fmla="*/ 41275 h 1587500"/>
                <a:gd name="connsiteX54" fmla="*/ 260350 w 3917950"/>
                <a:gd name="connsiteY54" fmla="*/ 0 h 1587500"/>
                <a:gd name="connsiteX55" fmla="*/ 0 w 3917950"/>
                <a:gd name="connsiteY55" fmla="*/ 0 h 158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17950" h="1587500">
                  <a:moveTo>
                    <a:pt x="3917950" y="1587500"/>
                  </a:moveTo>
                  <a:lnTo>
                    <a:pt x="2933700" y="1587500"/>
                  </a:lnTo>
                  <a:lnTo>
                    <a:pt x="2933700" y="1530350"/>
                  </a:lnTo>
                  <a:lnTo>
                    <a:pt x="2606675" y="1530350"/>
                  </a:lnTo>
                  <a:lnTo>
                    <a:pt x="2606675" y="1476375"/>
                  </a:lnTo>
                  <a:lnTo>
                    <a:pt x="2476500" y="1476375"/>
                  </a:lnTo>
                  <a:lnTo>
                    <a:pt x="2476500" y="1435100"/>
                  </a:lnTo>
                  <a:lnTo>
                    <a:pt x="2476500" y="1435100"/>
                  </a:lnTo>
                  <a:lnTo>
                    <a:pt x="2476500" y="1304925"/>
                  </a:lnTo>
                  <a:lnTo>
                    <a:pt x="2444750" y="1304925"/>
                  </a:lnTo>
                  <a:lnTo>
                    <a:pt x="2451100" y="1260475"/>
                  </a:lnTo>
                  <a:lnTo>
                    <a:pt x="2444750" y="1212850"/>
                  </a:lnTo>
                  <a:lnTo>
                    <a:pt x="2432050" y="1187450"/>
                  </a:lnTo>
                  <a:lnTo>
                    <a:pt x="2432050" y="1117600"/>
                  </a:lnTo>
                  <a:lnTo>
                    <a:pt x="2432050" y="1085850"/>
                  </a:lnTo>
                  <a:lnTo>
                    <a:pt x="2193925" y="1085850"/>
                  </a:lnTo>
                  <a:lnTo>
                    <a:pt x="2193925" y="1035050"/>
                  </a:lnTo>
                  <a:lnTo>
                    <a:pt x="1962150" y="1035050"/>
                  </a:lnTo>
                  <a:lnTo>
                    <a:pt x="1962150" y="942975"/>
                  </a:lnTo>
                  <a:lnTo>
                    <a:pt x="1927225" y="942975"/>
                  </a:lnTo>
                  <a:lnTo>
                    <a:pt x="1927225" y="892175"/>
                  </a:lnTo>
                  <a:lnTo>
                    <a:pt x="1704975" y="892175"/>
                  </a:lnTo>
                  <a:lnTo>
                    <a:pt x="1711325" y="771525"/>
                  </a:lnTo>
                  <a:lnTo>
                    <a:pt x="1511300" y="771525"/>
                  </a:lnTo>
                  <a:lnTo>
                    <a:pt x="1511300" y="723900"/>
                  </a:lnTo>
                  <a:lnTo>
                    <a:pt x="1485900" y="723900"/>
                  </a:lnTo>
                  <a:lnTo>
                    <a:pt x="1485900" y="669925"/>
                  </a:lnTo>
                  <a:lnTo>
                    <a:pt x="1479550" y="669925"/>
                  </a:lnTo>
                  <a:lnTo>
                    <a:pt x="1479550" y="631825"/>
                  </a:lnTo>
                  <a:lnTo>
                    <a:pt x="1473200" y="631825"/>
                  </a:lnTo>
                  <a:lnTo>
                    <a:pt x="1473200" y="596900"/>
                  </a:lnTo>
                  <a:lnTo>
                    <a:pt x="1460500" y="596900"/>
                  </a:lnTo>
                  <a:lnTo>
                    <a:pt x="1460500" y="546100"/>
                  </a:lnTo>
                  <a:lnTo>
                    <a:pt x="1447800" y="546100"/>
                  </a:lnTo>
                  <a:lnTo>
                    <a:pt x="1447800" y="501650"/>
                  </a:lnTo>
                  <a:lnTo>
                    <a:pt x="1244600" y="501650"/>
                  </a:lnTo>
                  <a:lnTo>
                    <a:pt x="1244600" y="460375"/>
                  </a:lnTo>
                  <a:lnTo>
                    <a:pt x="1231900" y="460375"/>
                  </a:lnTo>
                  <a:lnTo>
                    <a:pt x="1231900" y="415925"/>
                  </a:lnTo>
                  <a:lnTo>
                    <a:pt x="1019175" y="415925"/>
                  </a:lnTo>
                  <a:lnTo>
                    <a:pt x="1019175" y="358775"/>
                  </a:lnTo>
                  <a:lnTo>
                    <a:pt x="1003300" y="358775"/>
                  </a:lnTo>
                  <a:lnTo>
                    <a:pt x="1003300" y="301625"/>
                  </a:lnTo>
                  <a:lnTo>
                    <a:pt x="974725" y="301625"/>
                  </a:lnTo>
                  <a:lnTo>
                    <a:pt x="974725" y="250825"/>
                  </a:lnTo>
                  <a:lnTo>
                    <a:pt x="768350" y="250825"/>
                  </a:lnTo>
                  <a:lnTo>
                    <a:pt x="768350" y="200025"/>
                  </a:lnTo>
                  <a:lnTo>
                    <a:pt x="501650" y="200025"/>
                  </a:lnTo>
                  <a:lnTo>
                    <a:pt x="501650" y="161925"/>
                  </a:lnTo>
                  <a:lnTo>
                    <a:pt x="482600" y="161925"/>
                  </a:lnTo>
                  <a:lnTo>
                    <a:pt x="482600" y="107950"/>
                  </a:lnTo>
                  <a:lnTo>
                    <a:pt x="292100" y="107950"/>
                  </a:lnTo>
                  <a:lnTo>
                    <a:pt x="292100" y="41275"/>
                  </a:lnTo>
                  <a:lnTo>
                    <a:pt x="260350" y="41275"/>
                  </a:lnTo>
                  <a:lnTo>
                    <a:pt x="260350" y="0"/>
                  </a:lnTo>
                  <a:lnTo>
                    <a:pt x="0" y="0"/>
                  </a:lnTo>
                </a:path>
              </a:pathLst>
            </a:custGeom>
            <a:noFill/>
            <a:ln w="28575"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white"/>
                </a:solidFill>
              </a:endParaRPr>
            </a:p>
          </p:txBody>
        </p:sp>
        <p:sp>
          <p:nvSpPr>
            <p:cNvPr id="818" name="Freeform 5"/>
            <p:cNvSpPr/>
            <p:nvPr/>
          </p:nvSpPr>
          <p:spPr>
            <a:xfrm>
              <a:off x="2857500" y="2241550"/>
              <a:ext cx="4406900" cy="1755775"/>
            </a:xfrm>
            <a:custGeom>
              <a:avLst/>
              <a:gdLst>
                <a:gd name="connsiteX0" fmla="*/ 4406900 w 4406900"/>
                <a:gd name="connsiteY0" fmla="*/ 1755775 h 1755775"/>
                <a:gd name="connsiteX1" fmla="*/ 3914775 w 4406900"/>
                <a:gd name="connsiteY1" fmla="*/ 1755775 h 1755775"/>
                <a:gd name="connsiteX2" fmla="*/ 3914775 w 4406900"/>
                <a:gd name="connsiteY2" fmla="*/ 1689100 h 1755775"/>
                <a:gd name="connsiteX3" fmla="*/ 3886200 w 4406900"/>
                <a:gd name="connsiteY3" fmla="*/ 1689100 h 1755775"/>
                <a:gd name="connsiteX4" fmla="*/ 3886200 w 4406900"/>
                <a:gd name="connsiteY4" fmla="*/ 1641475 h 1755775"/>
                <a:gd name="connsiteX5" fmla="*/ 3416300 w 4406900"/>
                <a:gd name="connsiteY5" fmla="*/ 1641475 h 1755775"/>
                <a:gd name="connsiteX6" fmla="*/ 3416300 w 4406900"/>
                <a:gd name="connsiteY6" fmla="*/ 1597025 h 1755775"/>
                <a:gd name="connsiteX7" fmla="*/ 3419475 w 4406900"/>
                <a:gd name="connsiteY7" fmla="*/ 1581150 h 1755775"/>
                <a:gd name="connsiteX8" fmla="*/ 3406775 w 4406900"/>
                <a:gd name="connsiteY8" fmla="*/ 1555750 h 1755775"/>
                <a:gd name="connsiteX9" fmla="*/ 3390900 w 4406900"/>
                <a:gd name="connsiteY9" fmla="*/ 1543050 h 1755775"/>
                <a:gd name="connsiteX10" fmla="*/ 3384550 w 4406900"/>
                <a:gd name="connsiteY10" fmla="*/ 1514475 h 1755775"/>
                <a:gd name="connsiteX11" fmla="*/ 3362325 w 4406900"/>
                <a:gd name="connsiteY11" fmla="*/ 1514475 h 1755775"/>
                <a:gd name="connsiteX12" fmla="*/ 3362325 w 4406900"/>
                <a:gd name="connsiteY12" fmla="*/ 1495425 h 1755775"/>
                <a:gd name="connsiteX13" fmla="*/ 3086100 w 4406900"/>
                <a:gd name="connsiteY13" fmla="*/ 1495425 h 1755775"/>
                <a:gd name="connsiteX14" fmla="*/ 3086100 w 4406900"/>
                <a:gd name="connsiteY14" fmla="*/ 1473200 h 1755775"/>
                <a:gd name="connsiteX15" fmla="*/ 2959100 w 4406900"/>
                <a:gd name="connsiteY15" fmla="*/ 1473200 h 1755775"/>
                <a:gd name="connsiteX16" fmla="*/ 2959100 w 4406900"/>
                <a:gd name="connsiteY16" fmla="*/ 1447800 h 1755775"/>
                <a:gd name="connsiteX17" fmla="*/ 2933700 w 4406900"/>
                <a:gd name="connsiteY17" fmla="*/ 1447800 h 1755775"/>
                <a:gd name="connsiteX18" fmla="*/ 2933700 w 4406900"/>
                <a:gd name="connsiteY18" fmla="*/ 1371600 h 1755775"/>
                <a:gd name="connsiteX19" fmla="*/ 2898775 w 4406900"/>
                <a:gd name="connsiteY19" fmla="*/ 1371600 h 1755775"/>
                <a:gd name="connsiteX20" fmla="*/ 2898775 w 4406900"/>
                <a:gd name="connsiteY20" fmla="*/ 1339850 h 1755775"/>
                <a:gd name="connsiteX21" fmla="*/ 2466975 w 4406900"/>
                <a:gd name="connsiteY21" fmla="*/ 1339850 h 1755775"/>
                <a:gd name="connsiteX22" fmla="*/ 2466975 w 4406900"/>
                <a:gd name="connsiteY22" fmla="*/ 1298575 h 1755775"/>
                <a:gd name="connsiteX23" fmla="*/ 2451100 w 4406900"/>
                <a:gd name="connsiteY23" fmla="*/ 1282700 h 1755775"/>
                <a:gd name="connsiteX24" fmla="*/ 2451100 w 4406900"/>
                <a:gd name="connsiteY24" fmla="*/ 1244600 h 1755775"/>
                <a:gd name="connsiteX25" fmla="*/ 2438400 w 4406900"/>
                <a:gd name="connsiteY25" fmla="*/ 1244600 h 1755775"/>
                <a:gd name="connsiteX26" fmla="*/ 2438400 w 4406900"/>
                <a:gd name="connsiteY26" fmla="*/ 1206500 h 1755775"/>
                <a:gd name="connsiteX27" fmla="*/ 2432050 w 4406900"/>
                <a:gd name="connsiteY27" fmla="*/ 1206500 h 1755775"/>
                <a:gd name="connsiteX28" fmla="*/ 2432050 w 4406900"/>
                <a:gd name="connsiteY28" fmla="*/ 1174750 h 1755775"/>
                <a:gd name="connsiteX29" fmla="*/ 2413000 w 4406900"/>
                <a:gd name="connsiteY29" fmla="*/ 1158875 h 1755775"/>
                <a:gd name="connsiteX30" fmla="*/ 2320925 w 4406900"/>
                <a:gd name="connsiteY30" fmla="*/ 1158875 h 1755775"/>
                <a:gd name="connsiteX31" fmla="*/ 2320925 w 4406900"/>
                <a:gd name="connsiteY31" fmla="*/ 1136650 h 1755775"/>
                <a:gd name="connsiteX32" fmla="*/ 2209800 w 4406900"/>
                <a:gd name="connsiteY32" fmla="*/ 1136650 h 1755775"/>
                <a:gd name="connsiteX33" fmla="*/ 2209800 w 4406900"/>
                <a:gd name="connsiteY33" fmla="*/ 1136650 h 1755775"/>
                <a:gd name="connsiteX34" fmla="*/ 2089150 w 4406900"/>
                <a:gd name="connsiteY34" fmla="*/ 1136650 h 1755775"/>
                <a:gd name="connsiteX35" fmla="*/ 2089150 w 4406900"/>
                <a:gd name="connsiteY35" fmla="*/ 1101725 h 1755775"/>
                <a:gd name="connsiteX36" fmla="*/ 1987550 w 4406900"/>
                <a:gd name="connsiteY36" fmla="*/ 1101725 h 1755775"/>
                <a:gd name="connsiteX37" fmla="*/ 1987550 w 4406900"/>
                <a:gd name="connsiteY37" fmla="*/ 1095375 h 1755775"/>
                <a:gd name="connsiteX38" fmla="*/ 1971675 w 4406900"/>
                <a:gd name="connsiteY38" fmla="*/ 1095375 h 1755775"/>
                <a:gd name="connsiteX39" fmla="*/ 1971675 w 4406900"/>
                <a:gd name="connsiteY39" fmla="*/ 1054100 h 1755775"/>
                <a:gd name="connsiteX40" fmla="*/ 1930400 w 4406900"/>
                <a:gd name="connsiteY40" fmla="*/ 1054100 h 1755775"/>
                <a:gd name="connsiteX41" fmla="*/ 1930400 w 4406900"/>
                <a:gd name="connsiteY41" fmla="*/ 1009650 h 1755775"/>
                <a:gd name="connsiteX42" fmla="*/ 1784350 w 4406900"/>
                <a:gd name="connsiteY42" fmla="*/ 1009650 h 1755775"/>
                <a:gd name="connsiteX43" fmla="*/ 1784350 w 4406900"/>
                <a:gd name="connsiteY43" fmla="*/ 987425 h 1755775"/>
                <a:gd name="connsiteX44" fmla="*/ 1749425 w 4406900"/>
                <a:gd name="connsiteY44" fmla="*/ 987425 h 1755775"/>
                <a:gd name="connsiteX45" fmla="*/ 1749425 w 4406900"/>
                <a:gd name="connsiteY45" fmla="*/ 987425 h 1755775"/>
                <a:gd name="connsiteX46" fmla="*/ 1727200 w 4406900"/>
                <a:gd name="connsiteY46" fmla="*/ 965200 h 1755775"/>
                <a:gd name="connsiteX47" fmla="*/ 1727200 w 4406900"/>
                <a:gd name="connsiteY47" fmla="*/ 876300 h 1755775"/>
                <a:gd name="connsiteX48" fmla="*/ 1704975 w 4406900"/>
                <a:gd name="connsiteY48" fmla="*/ 876300 h 1755775"/>
                <a:gd name="connsiteX49" fmla="*/ 1704975 w 4406900"/>
                <a:gd name="connsiteY49" fmla="*/ 831850 h 1755775"/>
                <a:gd name="connsiteX50" fmla="*/ 1485900 w 4406900"/>
                <a:gd name="connsiteY50" fmla="*/ 831850 h 1755775"/>
                <a:gd name="connsiteX51" fmla="*/ 1485900 w 4406900"/>
                <a:gd name="connsiteY51" fmla="*/ 774700 h 1755775"/>
                <a:gd name="connsiteX52" fmla="*/ 1482725 w 4406900"/>
                <a:gd name="connsiteY52" fmla="*/ 762000 h 1755775"/>
                <a:gd name="connsiteX53" fmla="*/ 1470025 w 4406900"/>
                <a:gd name="connsiteY53" fmla="*/ 746125 h 1755775"/>
                <a:gd name="connsiteX54" fmla="*/ 1470025 w 4406900"/>
                <a:gd name="connsiteY54" fmla="*/ 701675 h 1755775"/>
                <a:gd name="connsiteX55" fmla="*/ 1444625 w 4406900"/>
                <a:gd name="connsiteY55" fmla="*/ 701675 h 1755775"/>
                <a:gd name="connsiteX56" fmla="*/ 1444625 w 4406900"/>
                <a:gd name="connsiteY56" fmla="*/ 666750 h 1755775"/>
                <a:gd name="connsiteX57" fmla="*/ 1393825 w 4406900"/>
                <a:gd name="connsiteY57" fmla="*/ 666750 h 1755775"/>
                <a:gd name="connsiteX58" fmla="*/ 1393825 w 4406900"/>
                <a:gd name="connsiteY58" fmla="*/ 650875 h 1755775"/>
                <a:gd name="connsiteX59" fmla="*/ 1298575 w 4406900"/>
                <a:gd name="connsiteY59" fmla="*/ 650875 h 1755775"/>
                <a:gd name="connsiteX60" fmla="*/ 1298575 w 4406900"/>
                <a:gd name="connsiteY60" fmla="*/ 628650 h 1755775"/>
                <a:gd name="connsiteX61" fmla="*/ 1250950 w 4406900"/>
                <a:gd name="connsiteY61" fmla="*/ 628650 h 1755775"/>
                <a:gd name="connsiteX62" fmla="*/ 1250950 w 4406900"/>
                <a:gd name="connsiteY62" fmla="*/ 628650 h 1755775"/>
                <a:gd name="connsiteX63" fmla="*/ 1250950 w 4406900"/>
                <a:gd name="connsiteY63" fmla="*/ 603250 h 1755775"/>
                <a:gd name="connsiteX64" fmla="*/ 1250950 w 4406900"/>
                <a:gd name="connsiteY64" fmla="*/ 542925 h 1755775"/>
                <a:gd name="connsiteX65" fmla="*/ 1228725 w 4406900"/>
                <a:gd name="connsiteY65" fmla="*/ 536575 h 1755775"/>
                <a:gd name="connsiteX66" fmla="*/ 1216025 w 4406900"/>
                <a:gd name="connsiteY66" fmla="*/ 520700 h 1755775"/>
                <a:gd name="connsiteX67" fmla="*/ 1216025 w 4406900"/>
                <a:gd name="connsiteY67" fmla="*/ 504825 h 1755775"/>
                <a:gd name="connsiteX68" fmla="*/ 1041400 w 4406900"/>
                <a:gd name="connsiteY68" fmla="*/ 504825 h 1755775"/>
                <a:gd name="connsiteX69" fmla="*/ 1041400 w 4406900"/>
                <a:gd name="connsiteY69" fmla="*/ 479425 h 1755775"/>
                <a:gd name="connsiteX70" fmla="*/ 1006475 w 4406900"/>
                <a:gd name="connsiteY70" fmla="*/ 479425 h 1755775"/>
                <a:gd name="connsiteX71" fmla="*/ 1006475 w 4406900"/>
                <a:gd name="connsiteY71" fmla="*/ 428625 h 1755775"/>
                <a:gd name="connsiteX72" fmla="*/ 996950 w 4406900"/>
                <a:gd name="connsiteY72" fmla="*/ 428625 h 1755775"/>
                <a:gd name="connsiteX73" fmla="*/ 996950 w 4406900"/>
                <a:gd name="connsiteY73" fmla="*/ 393700 h 1755775"/>
                <a:gd name="connsiteX74" fmla="*/ 990600 w 4406900"/>
                <a:gd name="connsiteY74" fmla="*/ 393700 h 1755775"/>
                <a:gd name="connsiteX75" fmla="*/ 990600 w 4406900"/>
                <a:gd name="connsiteY75" fmla="*/ 358775 h 1755775"/>
                <a:gd name="connsiteX76" fmla="*/ 968375 w 4406900"/>
                <a:gd name="connsiteY76" fmla="*/ 349250 h 1755775"/>
                <a:gd name="connsiteX77" fmla="*/ 958850 w 4406900"/>
                <a:gd name="connsiteY77" fmla="*/ 327025 h 1755775"/>
                <a:gd name="connsiteX78" fmla="*/ 869950 w 4406900"/>
                <a:gd name="connsiteY78" fmla="*/ 327025 h 1755775"/>
                <a:gd name="connsiteX79" fmla="*/ 869950 w 4406900"/>
                <a:gd name="connsiteY79" fmla="*/ 314325 h 1755775"/>
                <a:gd name="connsiteX80" fmla="*/ 844550 w 4406900"/>
                <a:gd name="connsiteY80" fmla="*/ 314325 h 1755775"/>
                <a:gd name="connsiteX81" fmla="*/ 828675 w 4406900"/>
                <a:gd name="connsiteY81" fmla="*/ 304800 h 1755775"/>
                <a:gd name="connsiteX82" fmla="*/ 806450 w 4406900"/>
                <a:gd name="connsiteY82" fmla="*/ 304800 h 1755775"/>
                <a:gd name="connsiteX83" fmla="*/ 806450 w 4406900"/>
                <a:gd name="connsiteY83" fmla="*/ 295275 h 1755775"/>
                <a:gd name="connsiteX84" fmla="*/ 790575 w 4406900"/>
                <a:gd name="connsiteY84" fmla="*/ 295275 h 1755775"/>
                <a:gd name="connsiteX85" fmla="*/ 790575 w 4406900"/>
                <a:gd name="connsiteY85" fmla="*/ 266700 h 1755775"/>
                <a:gd name="connsiteX86" fmla="*/ 765175 w 4406900"/>
                <a:gd name="connsiteY86" fmla="*/ 266700 h 1755775"/>
                <a:gd name="connsiteX87" fmla="*/ 765175 w 4406900"/>
                <a:gd name="connsiteY87" fmla="*/ 187325 h 1755775"/>
                <a:gd name="connsiteX88" fmla="*/ 742950 w 4406900"/>
                <a:gd name="connsiteY88" fmla="*/ 187325 h 1755775"/>
                <a:gd name="connsiteX89" fmla="*/ 742950 w 4406900"/>
                <a:gd name="connsiteY89" fmla="*/ 187325 h 1755775"/>
                <a:gd name="connsiteX90" fmla="*/ 723900 w 4406900"/>
                <a:gd name="connsiteY90" fmla="*/ 161925 h 1755775"/>
                <a:gd name="connsiteX91" fmla="*/ 723900 w 4406900"/>
                <a:gd name="connsiteY91" fmla="*/ 127000 h 1755775"/>
                <a:gd name="connsiteX92" fmla="*/ 527050 w 4406900"/>
                <a:gd name="connsiteY92" fmla="*/ 127000 h 1755775"/>
                <a:gd name="connsiteX93" fmla="*/ 527050 w 4406900"/>
                <a:gd name="connsiteY93" fmla="*/ 111125 h 1755775"/>
                <a:gd name="connsiteX94" fmla="*/ 514350 w 4406900"/>
                <a:gd name="connsiteY94" fmla="*/ 111125 h 1755775"/>
                <a:gd name="connsiteX95" fmla="*/ 514350 w 4406900"/>
                <a:gd name="connsiteY95" fmla="*/ 92075 h 1755775"/>
                <a:gd name="connsiteX96" fmla="*/ 501650 w 4406900"/>
                <a:gd name="connsiteY96" fmla="*/ 92075 h 1755775"/>
                <a:gd name="connsiteX97" fmla="*/ 266700 w 4406900"/>
                <a:gd name="connsiteY97" fmla="*/ 92075 h 1755775"/>
                <a:gd name="connsiteX98" fmla="*/ 266700 w 4406900"/>
                <a:gd name="connsiteY98" fmla="*/ 22225 h 1755775"/>
                <a:gd name="connsiteX99" fmla="*/ 222250 w 4406900"/>
                <a:gd name="connsiteY99" fmla="*/ 22225 h 1755775"/>
                <a:gd name="connsiteX100" fmla="*/ 222250 w 4406900"/>
                <a:gd name="connsiteY100" fmla="*/ 0 h 1755775"/>
                <a:gd name="connsiteX101" fmla="*/ 0 w 4406900"/>
                <a:gd name="connsiteY101" fmla="*/ 0 h 175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4406900" h="1755775">
                  <a:moveTo>
                    <a:pt x="4406900" y="1755775"/>
                  </a:moveTo>
                  <a:lnTo>
                    <a:pt x="3914775" y="1755775"/>
                  </a:lnTo>
                  <a:lnTo>
                    <a:pt x="3914775" y="1689100"/>
                  </a:lnTo>
                  <a:lnTo>
                    <a:pt x="3886200" y="1689100"/>
                  </a:lnTo>
                  <a:lnTo>
                    <a:pt x="3886200" y="1641475"/>
                  </a:lnTo>
                  <a:lnTo>
                    <a:pt x="3416300" y="1641475"/>
                  </a:lnTo>
                  <a:lnTo>
                    <a:pt x="3416300" y="1597025"/>
                  </a:lnTo>
                  <a:lnTo>
                    <a:pt x="3419475" y="1581150"/>
                  </a:lnTo>
                  <a:lnTo>
                    <a:pt x="3406775" y="1555750"/>
                  </a:lnTo>
                  <a:lnTo>
                    <a:pt x="3390900" y="1543050"/>
                  </a:lnTo>
                  <a:lnTo>
                    <a:pt x="3384550" y="1514475"/>
                  </a:lnTo>
                  <a:lnTo>
                    <a:pt x="3362325" y="1514475"/>
                  </a:lnTo>
                  <a:lnTo>
                    <a:pt x="3362325" y="1495425"/>
                  </a:lnTo>
                  <a:lnTo>
                    <a:pt x="3086100" y="1495425"/>
                  </a:lnTo>
                  <a:lnTo>
                    <a:pt x="3086100" y="1473200"/>
                  </a:lnTo>
                  <a:lnTo>
                    <a:pt x="2959100" y="1473200"/>
                  </a:lnTo>
                  <a:lnTo>
                    <a:pt x="2959100" y="1447800"/>
                  </a:lnTo>
                  <a:lnTo>
                    <a:pt x="2933700" y="1447800"/>
                  </a:lnTo>
                  <a:lnTo>
                    <a:pt x="2933700" y="1371600"/>
                  </a:lnTo>
                  <a:lnTo>
                    <a:pt x="2898775" y="1371600"/>
                  </a:lnTo>
                  <a:lnTo>
                    <a:pt x="2898775" y="1339850"/>
                  </a:lnTo>
                  <a:lnTo>
                    <a:pt x="2466975" y="1339850"/>
                  </a:lnTo>
                  <a:lnTo>
                    <a:pt x="2466975" y="1298575"/>
                  </a:lnTo>
                  <a:lnTo>
                    <a:pt x="2451100" y="1282700"/>
                  </a:lnTo>
                  <a:lnTo>
                    <a:pt x="2451100" y="1244600"/>
                  </a:lnTo>
                  <a:lnTo>
                    <a:pt x="2438400" y="1244600"/>
                  </a:lnTo>
                  <a:lnTo>
                    <a:pt x="2438400" y="1206500"/>
                  </a:lnTo>
                  <a:lnTo>
                    <a:pt x="2432050" y="1206500"/>
                  </a:lnTo>
                  <a:lnTo>
                    <a:pt x="2432050" y="1174750"/>
                  </a:lnTo>
                  <a:lnTo>
                    <a:pt x="2413000" y="1158875"/>
                  </a:lnTo>
                  <a:lnTo>
                    <a:pt x="2320925" y="1158875"/>
                  </a:lnTo>
                  <a:lnTo>
                    <a:pt x="2320925" y="1136650"/>
                  </a:lnTo>
                  <a:lnTo>
                    <a:pt x="2209800" y="1136650"/>
                  </a:lnTo>
                  <a:lnTo>
                    <a:pt x="2209800" y="1136650"/>
                  </a:lnTo>
                  <a:lnTo>
                    <a:pt x="2089150" y="1136650"/>
                  </a:lnTo>
                  <a:lnTo>
                    <a:pt x="2089150" y="1101725"/>
                  </a:lnTo>
                  <a:lnTo>
                    <a:pt x="1987550" y="1101725"/>
                  </a:lnTo>
                  <a:lnTo>
                    <a:pt x="1987550" y="1095375"/>
                  </a:lnTo>
                  <a:lnTo>
                    <a:pt x="1971675" y="1095375"/>
                  </a:lnTo>
                  <a:lnTo>
                    <a:pt x="1971675" y="1054100"/>
                  </a:lnTo>
                  <a:lnTo>
                    <a:pt x="1930400" y="1054100"/>
                  </a:lnTo>
                  <a:lnTo>
                    <a:pt x="1930400" y="1009650"/>
                  </a:lnTo>
                  <a:lnTo>
                    <a:pt x="1784350" y="1009650"/>
                  </a:lnTo>
                  <a:lnTo>
                    <a:pt x="1784350" y="987425"/>
                  </a:lnTo>
                  <a:lnTo>
                    <a:pt x="1749425" y="987425"/>
                  </a:lnTo>
                  <a:lnTo>
                    <a:pt x="1749425" y="987425"/>
                  </a:lnTo>
                  <a:lnTo>
                    <a:pt x="1727200" y="965200"/>
                  </a:lnTo>
                  <a:lnTo>
                    <a:pt x="1727200" y="876300"/>
                  </a:lnTo>
                  <a:lnTo>
                    <a:pt x="1704975" y="876300"/>
                  </a:lnTo>
                  <a:lnTo>
                    <a:pt x="1704975" y="831850"/>
                  </a:lnTo>
                  <a:lnTo>
                    <a:pt x="1485900" y="831850"/>
                  </a:lnTo>
                  <a:lnTo>
                    <a:pt x="1485900" y="774700"/>
                  </a:lnTo>
                  <a:lnTo>
                    <a:pt x="1482725" y="762000"/>
                  </a:lnTo>
                  <a:lnTo>
                    <a:pt x="1470025" y="746125"/>
                  </a:lnTo>
                  <a:lnTo>
                    <a:pt x="1470025" y="701675"/>
                  </a:lnTo>
                  <a:lnTo>
                    <a:pt x="1444625" y="701675"/>
                  </a:lnTo>
                  <a:lnTo>
                    <a:pt x="1444625" y="666750"/>
                  </a:lnTo>
                  <a:lnTo>
                    <a:pt x="1393825" y="666750"/>
                  </a:lnTo>
                  <a:lnTo>
                    <a:pt x="1393825" y="650875"/>
                  </a:lnTo>
                  <a:lnTo>
                    <a:pt x="1298575" y="650875"/>
                  </a:lnTo>
                  <a:lnTo>
                    <a:pt x="1298575" y="628650"/>
                  </a:lnTo>
                  <a:lnTo>
                    <a:pt x="1250950" y="628650"/>
                  </a:lnTo>
                  <a:lnTo>
                    <a:pt x="1250950" y="628650"/>
                  </a:lnTo>
                  <a:lnTo>
                    <a:pt x="1250950" y="603250"/>
                  </a:lnTo>
                  <a:lnTo>
                    <a:pt x="1250950" y="542925"/>
                  </a:lnTo>
                  <a:lnTo>
                    <a:pt x="1228725" y="536575"/>
                  </a:lnTo>
                  <a:lnTo>
                    <a:pt x="1216025" y="520700"/>
                  </a:lnTo>
                  <a:lnTo>
                    <a:pt x="1216025" y="504825"/>
                  </a:lnTo>
                  <a:lnTo>
                    <a:pt x="1041400" y="504825"/>
                  </a:lnTo>
                  <a:lnTo>
                    <a:pt x="1041400" y="479425"/>
                  </a:lnTo>
                  <a:lnTo>
                    <a:pt x="1006475" y="479425"/>
                  </a:lnTo>
                  <a:lnTo>
                    <a:pt x="1006475" y="428625"/>
                  </a:lnTo>
                  <a:lnTo>
                    <a:pt x="996950" y="428625"/>
                  </a:lnTo>
                  <a:lnTo>
                    <a:pt x="996950" y="393700"/>
                  </a:lnTo>
                  <a:lnTo>
                    <a:pt x="990600" y="393700"/>
                  </a:lnTo>
                  <a:lnTo>
                    <a:pt x="990600" y="358775"/>
                  </a:lnTo>
                  <a:lnTo>
                    <a:pt x="968375" y="349250"/>
                  </a:lnTo>
                  <a:lnTo>
                    <a:pt x="958850" y="327025"/>
                  </a:lnTo>
                  <a:lnTo>
                    <a:pt x="869950" y="327025"/>
                  </a:lnTo>
                  <a:lnTo>
                    <a:pt x="869950" y="314325"/>
                  </a:lnTo>
                  <a:lnTo>
                    <a:pt x="844550" y="314325"/>
                  </a:lnTo>
                  <a:lnTo>
                    <a:pt x="828675" y="304800"/>
                  </a:lnTo>
                  <a:lnTo>
                    <a:pt x="806450" y="304800"/>
                  </a:lnTo>
                  <a:lnTo>
                    <a:pt x="806450" y="295275"/>
                  </a:lnTo>
                  <a:lnTo>
                    <a:pt x="790575" y="295275"/>
                  </a:lnTo>
                  <a:lnTo>
                    <a:pt x="790575" y="266700"/>
                  </a:lnTo>
                  <a:lnTo>
                    <a:pt x="765175" y="266700"/>
                  </a:lnTo>
                  <a:lnTo>
                    <a:pt x="765175" y="187325"/>
                  </a:lnTo>
                  <a:lnTo>
                    <a:pt x="742950" y="187325"/>
                  </a:lnTo>
                  <a:lnTo>
                    <a:pt x="742950" y="187325"/>
                  </a:lnTo>
                  <a:lnTo>
                    <a:pt x="723900" y="161925"/>
                  </a:lnTo>
                  <a:lnTo>
                    <a:pt x="723900" y="127000"/>
                  </a:lnTo>
                  <a:lnTo>
                    <a:pt x="527050" y="127000"/>
                  </a:lnTo>
                  <a:lnTo>
                    <a:pt x="527050" y="111125"/>
                  </a:lnTo>
                  <a:lnTo>
                    <a:pt x="514350" y="111125"/>
                  </a:lnTo>
                  <a:lnTo>
                    <a:pt x="514350" y="92075"/>
                  </a:lnTo>
                  <a:lnTo>
                    <a:pt x="501650" y="92075"/>
                  </a:lnTo>
                  <a:lnTo>
                    <a:pt x="266700" y="92075"/>
                  </a:lnTo>
                  <a:lnTo>
                    <a:pt x="266700" y="22225"/>
                  </a:lnTo>
                  <a:lnTo>
                    <a:pt x="222250" y="22225"/>
                  </a:lnTo>
                  <a:lnTo>
                    <a:pt x="222250" y="0"/>
                  </a:lnTo>
                  <a:lnTo>
                    <a:pt x="0" y="0"/>
                  </a:lnTo>
                </a:path>
              </a:pathLst>
            </a:custGeom>
            <a:noFill/>
            <a:ln w="28575"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white"/>
                </a:solidFill>
              </a:endParaRPr>
            </a:p>
          </p:txBody>
        </p:sp>
        <p:sp>
          <p:nvSpPr>
            <p:cNvPr id="819" name="TextBox 32"/>
            <p:cNvSpPr txBox="1"/>
            <p:nvPr/>
          </p:nvSpPr>
          <p:spPr>
            <a:xfrm>
              <a:off x="2886362" y="4497864"/>
              <a:ext cx="4718764" cy="184666"/>
            </a:xfrm>
            <a:prstGeom prst="rect">
              <a:avLst/>
            </a:prstGeom>
            <a:noFill/>
          </p:spPr>
          <p:txBody>
            <a:bodyPr wrap="square" rtlCol="0">
              <a:spAutoFit/>
            </a:bodyPr>
            <a:lstStyle/>
            <a:p>
              <a:pPr algn="ctr">
                <a:tabLst>
                  <a:tab pos="1076325" algn="ctr"/>
                </a:tabLst>
              </a:pPr>
              <a:r>
                <a:rPr lang="en-GB" sz="600" dirty="0" err="1">
                  <a:solidFill>
                    <a:prstClr val="black"/>
                  </a:solidFill>
                </a:rPr>
                <a:t>Thời</a:t>
              </a:r>
              <a:r>
                <a:rPr lang="en-GB" sz="600" dirty="0">
                  <a:solidFill>
                    <a:prstClr val="black"/>
                  </a:solidFill>
                </a:rPr>
                <a:t> </a:t>
              </a:r>
              <a:r>
                <a:rPr lang="en-GB" sz="600" dirty="0" err="1">
                  <a:solidFill>
                    <a:prstClr val="black"/>
                  </a:solidFill>
                </a:rPr>
                <a:t>gian</a:t>
              </a:r>
              <a:r>
                <a:rPr lang="en-GB" sz="600" dirty="0">
                  <a:solidFill>
                    <a:prstClr val="black"/>
                  </a:solidFill>
                </a:rPr>
                <a:t> (</a:t>
              </a:r>
              <a:r>
                <a:rPr lang="en-GB" sz="600" dirty="0" err="1">
                  <a:solidFill>
                    <a:prstClr val="black"/>
                  </a:solidFill>
                </a:rPr>
                <a:t>tháng</a:t>
              </a:r>
              <a:r>
                <a:rPr lang="en-GB" sz="600" dirty="0">
                  <a:solidFill>
                    <a:prstClr val="black"/>
                  </a:solidFill>
                </a:rPr>
                <a:t>)</a:t>
              </a:r>
            </a:p>
          </p:txBody>
        </p:sp>
        <p:sp>
          <p:nvSpPr>
            <p:cNvPr id="820" name="TextBox 34"/>
            <p:cNvSpPr txBox="1"/>
            <p:nvPr/>
          </p:nvSpPr>
          <p:spPr>
            <a:xfrm>
              <a:off x="2363269" y="2099304"/>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1.0</a:t>
              </a:r>
            </a:p>
          </p:txBody>
        </p:sp>
        <p:sp>
          <p:nvSpPr>
            <p:cNvPr id="821" name="TextBox 35"/>
            <p:cNvSpPr txBox="1"/>
            <p:nvPr/>
          </p:nvSpPr>
          <p:spPr>
            <a:xfrm>
              <a:off x="2363269" y="2943203"/>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0.6</a:t>
              </a:r>
            </a:p>
          </p:txBody>
        </p:sp>
        <p:sp>
          <p:nvSpPr>
            <p:cNvPr id="822" name="TextBox 36"/>
            <p:cNvSpPr txBox="1"/>
            <p:nvPr/>
          </p:nvSpPr>
          <p:spPr>
            <a:xfrm>
              <a:off x="2363269" y="3365152"/>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0.4</a:t>
              </a:r>
            </a:p>
          </p:txBody>
        </p:sp>
        <p:sp>
          <p:nvSpPr>
            <p:cNvPr id="823" name="TextBox 37"/>
            <p:cNvSpPr txBox="1"/>
            <p:nvPr/>
          </p:nvSpPr>
          <p:spPr>
            <a:xfrm>
              <a:off x="2363269" y="3787102"/>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0.2</a:t>
              </a:r>
            </a:p>
          </p:txBody>
        </p:sp>
        <p:sp>
          <p:nvSpPr>
            <p:cNvPr id="824" name="TextBox 38"/>
            <p:cNvSpPr txBox="1"/>
            <p:nvPr/>
          </p:nvSpPr>
          <p:spPr>
            <a:xfrm>
              <a:off x="2363269" y="4209053"/>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a:t>
              </a:r>
            </a:p>
          </p:txBody>
        </p:sp>
        <p:sp>
          <p:nvSpPr>
            <p:cNvPr id="825" name="TextBox 40"/>
            <p:cNvSpPr txBox="1"/>
            <p:nvPr/>
          </p:nvSpPr>
          <p:spPr>
            <a:xfrm>
              <a:off x="2676134"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0</a:t>
              </a:r>
            </a:p>
          </p:txBody>
        </p:sp>
        <p:sp>
          <p:nvSpPr>
            <p:cNvPr id="826" name="TextBox 41"/>
            <p:cNvSpPr txBox="1"/>
            <p:nvPr/>
          </p:nvSpPr>
          <p:spPr>
            <a:xfrm>
              <a:off x="3200001"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3</a:t>
              </a:r>
            </a:p>
          </p:txBody>
        </p:sp>
        <p:sp>
          <p:nvSpPr>
            <p:cNvPr id="827" name="TextBox 42"/>
            <p:cNvSpPr txBox="1"/>
            <p:nvPr/>
          </p:nvSpPr>
          <p:spPr>
            <a:xfrm>
              <a:off x="3723868"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6</a:t>
              </a:r>
            </a:p>
          </p:txBody>
        </p:sp>
        <p:sp>
          <p:nvSpPr>
            <p:cNvPr id="828" name="TextBox 43"/>
            <p:cNvSpPr txBox="1"/>
            <p:nvPr/>
          </p:nvSpPr>
          <p:spPr>
            <a:xfrm>
              <a:off x="4252791"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9</a:t>
              </a:r>
            </a:p>
          </p:txBody>
        </p:sp>
        <p:sp>
          <p:nvSpPr>
            <p:cNvPr id="829" name="TextBox 44"/>
            <p:cNvSpPr txBox="1"/>
            <p:nvPr/>
          </p:nvSpPr>
          <p:spPr>
            <a:xfrm>
              <a:off x="4766545"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12</a:t>
              </a:r>
            </a:p>
          </p:txBody>
        </p:sp>
        <p:sp>
          <p:nvSpPr>
            <p:cNvPr id="830" name="TextBox 45"/>
            <p:cNvSpPr txBox="1"/>
            <p:nvPr/>
          </p:nvSpPr>
          <p:spPr>
            <a:xfrm>
              <a:off x="5290411"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15</a:t>
              </a:r>
            </a:p>
          </p:txBody>
        </p:sp>
        <p:sp>
          <p:nvSpPr>
            <p:cNvPr id="831" name="TextBox 46"/>
            <p:cNvSpPr txBox="1"/>
            <p:nvPr/>
          </p:nvSpPr>
          <p:spPr>
            <a:xfrm>
              <a:off x="5814278"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18</a:t>
              </a:r>
            </a:p>
          </p:txBody>
        </p:sp>
        <p:sp>
          <p:nvSpPr>
            <p:cNvPr id="832" name="TextBox 47"/>
            <p:cNvSpPr txBox="1"/>
            <p:nvPr/>
          </p:nvSpPr>
          <p:spPr>
            <a:xfrm>
              <a:off x="6348257"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21</a:t>
              </a:r>
            </a:p>
          </p:txBody>
        </p:sp>
        <p:sp>
          <p:nvSpPr>
            <p:cNvPr id="833" name="TextBox 48"/>
            <p:cNvSpPr txBox="1"/>
            <p:nvPr/>
          </p:nvSpPr>
          <p:spPr>
            <a:xfrm>
              <a:off x="6867068"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24</a:t>
              </a:r>
            </a:p>
          </p:txBody>
        </p:sp>
        <p:sp>
          <p:nvSpPr>
            <p:cNvPr id="834" name="TextBox 49"/>
            <p:cNvSpPr txBox="1"/>
            <p:nvPr/>
          </p:nvSpPr>
          <p:spPr>
            <a:xfrm>
              <a:off x="7390930"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27</a:t>
              </a:r>
            </a:p>
          </p:txBody>
        </p:sp>
        <p:sp>
          <p:nvSpPr>
            <p:cNvPr id="835" name="TextBox 50"/>
            <p:cNvSpPr txBox="1"/>
            <p:nvPr/>
          </p:nvSpPr>
          <p:spPr>
            <a:xfrm>
              <a:off x="2363269" y="2521253"/>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0.8</a:t>
              </a:r>
            </a:p>
          </p:txBody>
        </p:sp>
        <p:sp>
          <p:nvSpPr>
            <p:cNvPr id="836" name="Freeform 80"/>
            <p:cNvSpPr>
              <a:spLocks/>
            </p:cNvSpPr>
            <p:nvPr/>
          </p:nvSpPr>
          <p:spPr bwMode="auto">
            <a:xfrm>
              <a:off x="2886361" y="2247820"/>
              <a:ext cx="4718764" cy="2101533"/>
            </a:xfrm>
            <a:custGeom>
              <a:avLst/>
              <a:gdLst>
                <a:gd name="T0" fmla="*/ 0 w 2800"/>
                <a:gd name="T1" fmla="*/ 0 h 1247"/>
                <a:gd name="T2" fmla="*/ 0 w 2800"/>
                <a:gd name="T3" fmla="*/ 1247 h 1247"/>
                <a:gd name="T4" fmla="*/ 2800 w 2800"/>
                <a:gd name="T5" fmla="*/ 1247 h 1247"/>
              </a:gdLst>
              <a:ahLst/>
              <a:cxnLst>
                <a:cxn ang="0">
                  <a:pos x="T0" y="T1"/>
                </a:cxn>
                <a:cxn ang="0">
                  <a:pos x="T2" y="T3"/>
                </a:cxn>
                <a:cxn ang="0">
                  <a:pos x="T4" y="T5"/>
                </a:cxn>
              </a:cxnLst>
              <a:rect l="0" t="0" r="r" b="b"/>
              <a:pathLst>
                <a:path w="2800" h="1247">
                  <a:moveTo>
                    <a:pt x="0" y="0"/>
                  </a:moveTo>
                  <a:lnTo>
                    <a:pt x="0" y="1247"/>
                  </a:lnTo>
                  <a:lnTo>
                    <a:pt x="2800" y="1247"/>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37" name="Line 81"/>
            <p:cNvSpPr>
              <a:spLocks noChangeShapeType="1"/>
            </p:cNvSpPr>
            <p:nvPr/>
          </p:nvSpPr>
          <p:spPr bwMode="auto">
            <a:xfrm>
              <a:off x="2795356" y="2247820"/>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38" name="Line 83"/>
            <p:cNvSpPr>
              <a:spLocks noChangeShapeType="1"/>
            </p:cNvSpPr>
            <p:nvPr/>
          </p:nvSpPr>
          <p:spPr bwMode="auto">
            <a:xfrm>
              <a:off x="2795356" y="3088770"/>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39" name="Line 84"/>
            <p:cNvSpPr>
              <a:spLocks noChangeShapeType="1"/>
            </p:cNvSpPr>
            <p:nvPr/>
          </p:nvSpPr>
          <p:spPr bwMode="auto">
            <a:xfrm>
              <a:off x="2795356" y="3508402"/>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0" name="Line 86"/>
            <p:cNvSpPr>
              <a:spLocks noChangeShapeType="1"/>
            </p:cNvSpPr>
            <p:nvPr/>
          </p:nvSpPr>
          <p:spPr bwMode="auto">
            <a:xfrm>
              <a:off x="2795356" y="4349352"/>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1" name="Line 87"/>
            <p:cNvSpPr>
              <a:spLocks noChangeShapeType="1"/>
            </p:cNvSpPr>
            <p:nvPr/>
          </p:nvSpPr>
          <p:spPr bwMode="auto">
            <a:xfrm>
              <a:off x="2886361"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2" name="Line 88"/>
            <p:cNvSpPr>
              <a:spLocks noChangeShapeType="1"/>
            </p:cNvSpPr>
            <p:nvPr/>
          </p:nvSpPr>
          <p:spPr bwMode="auto">
            <a:xfrm>
              <a:off x="3412166"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3" name="Line 89"/>
            <p:cNvSpPr>
              <a:spLocks noChangeShapeType="1"/>
            </p:cNvSpPr>
            <p:nvPr/>
          </p:nvSpPr>
          <p:spPr bwMode="auto">
            <a:xfrm>
              <a:off x="3934601"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4" name="Line 90"/>
            <p:cNvSpPr>
              <a:spLocks noChangeShapeType="1"/>
            </p:cNvSpPr>
            <p:nvPr/>
          </p:nvSpPr>
          <p:spPr bwMode="auto">
            <a:xfrm>
              <a:off x="4460406"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5" name="Line 91"/>
            <p:cNvSpPr>
              <a:spLocks noChangeShapeType="1"/>
            </p:cNvSpPr>
            <p:nvPr/>
          </p:nvSpPr>
          <p:spPr bwMode="auto">
            <a:xfrm>
              <a:off x="4982840"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6" name="Line 92"/>
            <p:cNvSpPr>
              <a:spLocks noChangeShapeType="1"/>
            </p:cNvSpPr>
            <p:nvPr/>
          </p:nvSpPr>
          <p:spPr bwMode="auto">
            <a:xfrm>
              <a:off x="5508645"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7" name="Line 93"/>
            <p:cNvSpPr>
              <a:spLocks noChangeShapeType="1"/>
            </p:cNvSpPr>
            <p:nvPr/>
          </p:nvSpPr>
          <p:spPr bwMode="auto">
            <a:xfrm>
              <a:off x="6031080"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8" name="Line 94"/>
            <p:cNvSpPr>
              <a:spLocks noChangeShapeType="1"/>
            </p:cNvSpPr>
            <p:nvPr/>
          </p:nvSpPr>
          <p:spPr bwMode="auto">
            <a:xfrm>
              <a:off x="6556885"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9" name="Line 95"/>
            <p:cNvSpPr>
              <a:spLocks noChangeShapeType="1"/>
            </p:cNvSpPr>
            <p:nvPr/>
          </p:nvSpPr>
          <p:spPr bwMode="auto">
            <a:xfrm>
              <a:off x="7079320"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50" name="Line 96"/>
            <p:cNvSpPr>
              <a:spLocks noChangeShapeType="1"/>
            </p:cNvSpPr>
            <p:nvPr/>
          </p:nvSpPr>
          <p:spPr bwMode="auto">
            <a:xfrm>
              <a:off x="7605125"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51" name="Line 127"/>
            <p:cNvSpPr>
              <a:spLocks noChangeShapeType="1"/>
            </p:cNvSpPr>
            <p:nvPr/>
          </p:nvSpPr>
          <p:spPr bwMode="auto">
            <a:xfrm>
              <a:off x="2889731" y="2217485"/>
              <a:ext cx="0" cy="64040"/>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52" name="Line 84"/>
            <p:cNvSpPr>
              <a:spLocks noChangeShapeType="1"/>
            </p:cNvSpPr>
            <p:nvPr/>
          </p:nvSpPr>
          <p:spPr bwMode="auto">
            <a:xfrm>
              <a:off x="2795356" y="3929720"/>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53" name="Line 83"/>
            <p:cNvSpPr>
              <a:spLocks noChangeShapeType="1"/>
            </p:cNvSpPr>
            <p:nvPr/>
          </p:nvSpPr>
          <p:spPr bwMode="auto">
            <a:xfrm>
              <a:off x="2795356" y="2667452"/>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grpSp>
          <p:nvGrpSpPr>
            <p:cNvPr id="854" name="Group 138"/>
            <p:cNvGrpSpPr/>
            <p:nvPr/>
          </p:nvGrpSpPr>
          <p:grpSpPr>
            <a:xfrm>
              <a:off x="7235348" y="3990975"/>
              <a:ext cx="38577" cy="43420"/>
              <a:chOff x="3509964" y="4585112"/>
              <a:chExt cx="45243" cy="45243"/>
            </a:xfrm>
          </p:grpSpPr>
          <p:cxnSp>
            <p:nvCxnSpPr>
              <p:cNvPr id="972" name="Straight Connector 13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73" name="Straight Connector 14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5" name="Group 141"/>
            <p:cNvGrpSpPr/>
            <p:nvPr/>
          </p:nvGrpSpPr>
          <p:grpSpPr>
            <a:xfrm>
              <a:off x="7205663" y="3990975"/>
              <a:ext cx="38577" cy="43420"/>
              <a:chOff x="3509964" y="4585112"/>
              <a:chExt cx="45243" cy="45243"/>
            </a:xfrm>
          </p:grpSpPr>
          <p:cxnSp>
            <p:nvCxnSpPr>
              <p:cNvPr id="970" name="Straight Connector 14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71" name="Straight Connector 14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6" name="Group 144"/>
            <p:cNvGrpSpPr/>
            <p:nvPr/>
          </p:nvGrpSpPr>
          <p:grpSpPr>
            <a:xfrm>
              <a:off x="6742113" y="3990975"/>
              <a:ext cx="38577" cy="43420"/>
              <a:chOff x="3509964" y="4585112"/>
              <a:chExt cx="45243" cy="45243"/>
            </a:xfrm>
          </p:grpSpPr>
          <p:cxnSp>
            <p:nvCxnSpPr>
              <p:cNvPr id="968" name="Straight Connector 14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9" name="Straight Connector 14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7" name="Group 147"/>
            <p:cNvGrpSpPr/>
            <p:nvPr/>
          </p:nvGrpSpPr>
          <p:grpSpPr>
            <a:xfrm>
              <a:off x="6726238" y="3914775"/>
              <a:ext cx="38577" cy="43420"/>
              <a:chOff x="3509964" y="4585112"/>
              <a:chExt cx="45243" cy="45243"/>
            </a:xfrm>
          </p:grpSpPr>
          <p:cxnSp>
            <p:nvCxnSpPr>
              <p:cNvPr id="966" name="Straight Connector 14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7" name="Straight Connector 14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8" name="Group 150"/>
            <p:cNvGrpSpPr/>
            <p:nvPr/>
          </p:nvGrpSpPr>
          <p:grpSpPr>
            <a:xfrm>
              <a:off x="6742113" y="3819525"/>
              <a:ext cx="38577" cy="43420"/>
              <a:chOff x="3509964" y="4585112"/>
              <a:chExt cx="45243" cy="45243"/>
            </a:xfrm>
          </p:grpSpPr>
          <p:cxnSp>
            <p:nvCxnSpPr>
              <p:cNvPr id="964" name="Straight Connector 15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5" name="Straight Connector 15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9" name="Group 153"/>
            <p:cNvGrpSpPr/>
            <p:nvPr/>
          </p:nvGrpSpPr>
          <p:grpSpPr>
            <a:xfrm>
              <a:off x="6265863" y="3819525"/>
              <a:ext cx="38577" cy="43420"/>
              <a:chOff x="3509964" y="4585112"/>
              <a:chExt cx="45243" cy="45243"/>
            </a:xfrm>
          </p:grpSpPr>
          <p:cxnSp>
            <p:nvCxnSpPr>
              <p:cNvPr id="962" name="Straight Connector 15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3" name="Straight Connector 15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0" name="Group 156"/>
            <p:cNvGrpSpPr/>
            <p:nvPr/>
          </p:nvGrpSpPr>
          <p:grpSpPr>
            <a:xfrm>
              <a:off x="6240463" y="3784600"/>
              <a:ext cx="38577" cy="43420"/>
              <a:chOff x="3509964" y="4585112"/>
              <a:chExt cx="45243" cy="45243"/>
            </a:xfrm>
          </p:grpSpPr>
          <p:cxnSp>
            <p:nvCxnSpPr>
              <p:cNvPr id="960" name="Straight Connector 15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1" name="Straight Connector 15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1" name="Group 159"/>
            <p:cNvGrpSpPr/>
            <p:nvPr/>
          </p:nvGrpSpPr>
          <p:grpSpPr>
            <a:xfrm>
              <a:off x="6218238" y="3733800"/>
              <a:ext cx="38577" cy="43420"/>
              <a:chOff x="3509964" y="4585112"/>
              <a:chExt cx="45243" cy="45243"/>
            </a:xfrm>
          </p:grpSpPr>
          <p:cxnSp>
            <p:nvCxnSpPr>
              <p:cNvPr id="958" name="Straight Connector 16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9" name="Straight Connector 16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2" name="Group 162"/>
            <p:cNvGrpSpPr/>
            <p:nvPr/>
          </p:nvGrpSpPr>
          <p:grpSpPr>
            <a:xfrm>
              <a:off x="5808663" y="3819525"/>
              <a:ext cx="38577" cy="43420"/>
              <a:chOff x="3509964" y="4585112"/>
              <a:chExt cx="45243" cy="45243"/>
            </a:xfrm>
          </p:grpSpPr>
          <p:cxnSp>
            <p:nvCxnSpPr>
              <p:cNvPr id="956" name="Straight Connector 16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7" name="Straight Connector 16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3" name="Group 165"/>
            <p:cNvGrpSpPr/>
            <p:nvPr/>
          </p:nvGrpSpPr>
          <p:grpSpPr>
            <a:xfrm>
              <a:off x="5773738" y="3819525"/>
              <a:ext cx="38577" cy="43420"/>
              <a:chOff x="3509964" y="4585112"/>
              <a:chExt cx="45243" cy="45243"/>
            </a:xfrm>
          </p:grpSpPr>
          <p:cxnSp>
            <p:nvCxnSpPr>
              <p:cNvPr id="954" name="Straight Connector 16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5" name="Straight Connector 16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4" name="Group 168"/>
            <p:cNvGrpSpPr/>
            <p:nvPr/>
          </p:nvGrpSpPr>
          <p:grpSpPr>
            <a:xfrm>
              <a:off x="5802313" y="3695700"/>
              <a:ext cx="38577" cy="43420"/>
              <a:chOff x="3509964" y="4585112"/>
              <a:chExt cx="45243" cy="45243"/>
            </a:xfrm>
          </p:grpSpPr>
          <p:cxnSp>
            <p:nvCxnSpPr>
              <p:cNvPr id="952" name="Straight Connector 16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3" name="Straight Connector 17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5" name="Group 171"/>
            <p:cNvGrpSpPr/>
            <p:nvPr/>
          </p:nvGrpSpPr>
          <p:grpSpPr>
            <a:xfrm>
              <a:off x="5783263" y="3683000"/>
              <a:ext cx="38577" cy="43420"/>
              <a:chOff x="3509964" y="4585112"/>
              <a:chExt cx="45243" cy="45243"/>
            </a:xfrm>
          </p:grpSpPr>
          <p:cxnSp>
            <p:nvCxnSpPr>
              <p:cNvPr id="950" name="Straight Connector 17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1" name="Straight Connector 17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6" name="Group 174"/>
            <p:cNvGrpSpPr/>
            <p:nvPr/>
          </p:nvGrpSpPr>
          <p:grpSpPr>
            <a:xfrm>
              <a:off x="5764213" y="3670300"/>
              <a:ext cx="38577" cy="43420"/>
              <a:chOff x="3509964" y="4585112"/>
              <a:chExt cx="45243" cy="45243"/>
            </a:xfrm>
          </p:grpSpPr>
          <p:cxnSp>
            <p:nvCxnSpPr>
              <p:cNvPr id="948" name="Straight Connector 17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9" name="Straight Connector 17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7" name="Group 177"/>
            <p:cNvGrpSpPr/>
            <p:nvPr/>
          </p:nvGrpSpPr>
          <p:grpSpPr>
            <a:xfrm>
              <a:off x="5764213" y="3622675"/>
              <a:ext cx="38577" cy="43420"/>
              <a:chOff x="3509964" y="4585112"/>
              <a:chExt cx="45243" cy="45243"/>
            </a:xfrm>
          </p:grpSpPr>
          <p:cxnSp>
            <p:nvCxnSpPr>
              <p:cNvPr id="946" name="Straight Connector 17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7" name="Straight Connector 17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8" name="Group 180"/>
            <p:cNvGrpSpPr/>
            <p:nvPr/>
          </p:nvGrpSpPr>
          <p:grpSpPr>
            <a:xfrm>
              <a:off x="5764213" y="3606800"/>
              <a:ext cx="38577" cy="43420"/>
              <a:chOff x="3509964" y="4585112"/>
              <a:chExt cx="45243" cy="45243"/>
            </a:xfrm>
          </p:grpSpPr>
          <p:cxnSp>
            <p:nvCxnSpPr>
              <p:cNvPr id="944" name="Straight Connector 18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5" name="Straight Connector 18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9" name="Group 183"/>
            <p:cNvGrpSpPr/>
            <p:nvPr/>
          </p:nvGrpSpPr>
          <p:grpSpPr>
            <a:xfrm>
              <a:off x="5393848" y="3705225"/>
              <a:ext cx="38577" cy="43420"/>
              <a:chOff x="3509964" y="4585112"/>
              <a:chExt cx="45243" cy="45243"/>
            </a:xfrm>
          </p:grpSpPr>
          <p:cxnSp>
            <p:nvCxnSpPr>
              <p:cNvPr id="942" name="Straight Connector 18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3" name="Straight Connector 18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0" name="Group 186"/>
            <p:cNvGrpSpPr/>
            <p:nvPr/>
          </p:nvGrpSpPr>
          <p:grpSpPr>
            <a:xfrm>
              <a:off x="5301773" y="3521075"/>
              <a:ext cx="38577" cy="43420"/>
              <a:chOff x="3509964" y="4585112"/>
              <a:chExt cx="45243" cy="45243"/>
            </a:xfrm>
          </p:grpSpPr>
          <p:cxnSp>
            <p:nvCxnSpPr>
              <p:cNvPr id="940" name="Straight Connector 18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1" name="Straight Connector 18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1" name="Group 189"/>
            <p:cNvGrpSpPr/>
            <p:nvPr/>
          </p:nvGrpSpPr>
          <p:grpSpPr>
            <a:xfrm>
              <a:off x="5263673" y="3416300"/>
              <a:ext cx="38577" cy="43420"/>
              <a:chOff x="3509964" y="4585112"/>
              <a:chExt cx="45243" cy="45243"/>
            </a:xfrm>
          </p:grpSpPr>
          <p:cxnSp>
            <p:nvCxnSpPr>
              <p:cNvPr id="938" name="Straight Connector 19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9" name="Straight Connector 19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2" name="Group 192"/>
            <p:cNvGrpSpPr/>
            <p:nvPr/>
          </p:nvGrpSpPr>
          <p:grpSpPr>
            <a:xfrm>
              <a:off x="5276373" y="3352800"/>
              <a:ext cx="38577" cy="43420"/>
              <a:chOff x="3509964" y="4585112"/>
              <a:chExt cx="45243" cy="45243"/>
            </a:xfrm>
          </p:grpSpPr>
          <p:cxnSp>
            <p:nvCxnSpPr>
              <p:cNvPr id="936" name="Straight Connector 19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7" name="Straight Connector 19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3" name="Group 195"/>
            <p:cNvGrpSpPr/>
            <p:nvPr/>
          </p:nvGrpSpPr>
          <p:grpSpPr>
            <a:xfrm>
              <a:off x="4803298" y="3298825"/>
              <a:ext cx="38577" cy="43420"/>
              <a:chOff x="3509964" y="4585112"/>
              <a:chExt cx="45243" cy="45243"/>
            </a:xfrm>
          </p:grpSpPr>
          <p:cxnSp>
            <p:nvCxnSpPr>
              <p:cNvPr id="934" name="Straight Connector 19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5" name="Straight Connector 19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4" name="Group 198"/>
            <p:cNvGrpSpPr/>
            <p:nvPr/>
          </p:nvGrpSpPr>
          <p:grpSpPr>
            <a:xfrm>
              <a:off x="4803298" y="3257550"/>
              <a:ext cx="38577" cy="43420"/>
              <a:chOff x="3509964" y="4585112"/>
              <a:chExt cx="45243" cy="45243"/>
            </a:xfrm>
          </p:grpSpPr>
          <p:cxnSp>
            <p:nvCxnSpPr>
              <p:cNvPr id="932" name="Straight Connector 19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3" name="Straight Connector 20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5" name="Group 201"/>
            <p:cNvGrpSpPr/>
            <p:nvPr/>
          </p:nvGrpSpPr>
          <p:grpSpPr>
            <a:xfrm>
              <a:off x="4765198" y="3159125"/>
              <a:ext cx="38577" cy="43420"/>
              <a:chOff x="3509964" y="4585112"/>
              <a:chExt cx="45243" cy="45243"/>
            </a:xfrm>
          </p:grpSpPr>
          <p:cxnSp>
            <p:nvCxnSpPr>
              <p:cNvPr id="930" name="Straight Connector 20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1" name="Straight Connector 20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6" name="Group 204"/>
            <p:cNvGrpSpPr/>
            <p:nvPr/>
          </p:nvGrpSpPr>
          <p:grpSpPr>
            <a:xfrm>
              <a:off x="4765198" y="3251200"/>
              <a:ext cx="38577" cy="43420"/>
              <a:chOff x="3509964" y="4585112"/>
              <a:chExt cx="45243" cy="45243"/>
            </a:xfrm>
          </p:grpSpPr>
          <p:cxnSp>
            <p:nvCxnSpPr>
              <p:cNvPr id="928" name="Straight Connector 20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9" name="Straight Connector 20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7" name="Group 207"/>
            <p:cNvGrpSpPr/>
            <p:nvPr/>
          </p:nvGrpSpPr>
          <p:grpSpPr>
            <a:xfrm>
              <a:off x="4561998" y="3206750"/>
              <a:ext cx="38577" cy="43420"/>
              <a:chOff x="3509964" y="4585112"/>
              <a:chExt cx="45243" cy="45243"/>
            </a:xfrm>
          </p:grpSpPr>
          <p:cxnSp>
            <p:nvCxnSpPr>
              <p:cNvPr id="926" name="Straight Connector 20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7" name="Straight Connector 20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8" name="Group 210"/>
            <p:cNvGrpSpPr/>
            <p:nvPr/>
          </p:nvGrpSpPr>
          <p:grpSpPr>
            <a:xfrm>
              <a:off x="4561998" y="3165475"/>
              <a:ext cx="38577" cy="43420"/>
              <a:chOff x="3509964" y="4585112"/>
              <a:chExt cx="45243" cy="45243"/>
            </a:xfrm>
          </p:grpSpPr>
          <p:cxnSp>
            <p:nvCxnSpPr>
              <p:cNvPr id="924" name="Straight Connector 21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5" name="Straight Connector 21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9" name="Group 213"/>
            <p:cNvGrpSpPr/>
            <p:nvPr/>
          </p:nvGrpSpPr>
          <p:grpSpPr>
            <a:xfrm>
              <a:off x="4542948" y="3079750"/>
              <a:ext cx="38577" cy="43420"/>
              <a:chOff x="3509964" y="4585112"/>
              <a:chExt cx="45243" cy="45243"/>
            </a:xfrm>
          </p:grpSpPr>
          <p:cxnSp>
            <p:nvCxnSpPr>
              <p:cNvPr id="922" name="Straight Connector 21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3" name="Straight Connector 21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0" name="Group 216"/>
            <p:cNvGrpSpPr/>
            <p:nvPr/>
          </p:nvGrpSpPr>
          <p:grpSpPr>
            <a:xfrm>
              <a:off x="4317523" y="3032125"/>
              <a:ext cx="38577" cy="43420"/>
              <a:chOff x="3509964" y="4585112"/>
              <a:chExt cx="45243" cy="45243"/>
            </a:xfrm>
          </p:grpSpPr>
          <p:cxnSp>
            <p:nvCxnSpPr>
              <p:cNvPr id="920" name="Straight Connector 21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1" name="Straight Connector 21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1" name="Group 219"/>
            <p:cNvGrpSpPr/>
            <p:nvPr/>
          </p:nvGrpSpPr>
          <p:grpSpPr>
            <a:xfrm>
              <a:off x="4088923" y="2847975"/>
              <a:ext cx="38577" cy="43420"/>
              <a:chOff x="3509964" y="4585112"/>
              <a:chExt cx="45243" cy="45243"/>
            </a:xfrm>
          </p:grpSpPr>
          <p:cxnSp>
            <p:nvCxnSpPr>
              <p:cNvPr id="918" name="Straight Connector 22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9" name="Straight Connector 22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2" name="Group 222"/>
            <p:cNvGrpSpPr/>
            <p:nvPr/>
          </p:nvGrpSpPr>
          <p:grpSpPr>
            <a:xfrm>
              <a:off x="4063523" y="2768600"/>
              <a:ext cx="38577" cy="43420"/>
              <a:chOff x="3509964" y="4585112"/>
              <a:chExt cx="45243" cy="45243"/>
            </a:xfrm>
          </p:grpSpPr>
          <p:cxnSp>
            <p:nvCxnSpPr>
              <p:cNvPr id="916" name="Straight Connector 22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7" name="Straight Connector 22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3" name="Group 225"/>
            <p:cNvGrpSpPr/>
            <p:nvPr/>
          </p:nvGrpSpPr>
          <p:grpSpPr>
            <a:xfrm>
              <a:off x="4053998" y="2749550"/>
              <a:ext cx="38577" cy="43420"/>
              <a:chOff x="3509964" y="4585112"/>
              <a:chExt cx="45243" cy="45243"/>
            </a:xfrm>
          </p:grpSpPr>
          <p:cxnSp>
            <p:nvCxnSpPr>
              <p:cNvPr id="914" name="Straight Connector 22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5" name="Straight Connector 22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4" name="Group 228"/>
            <p:cNvGrpSpPr/>
            <p:nvPr/>
          </p:nvGrpSpPr>
          <p:grpSpPr>
            <a:xfrm>
              <a:off x="3844448" y="2717800"/>
              <a:ext cx="38577" cy="43420"/>
              <a:chOff x="3509964" y="4585112"/>
              <a:chExt cx="45243" cy="45243"/>
            </a:xfrm>
          </p:grpSpPr>
          <p:cxnSp>
            <p:nvCxnSpPr>
              <p:cNvPr id="912" name="Straight Connector 22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3" name="Straight Connector 23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5" name="Group 231"/>
            <p:cNvGrpSpPr/>
            <p:nvPr/>
          </p:nvGrpSpPr>
          <p:grpSpPr>
            <a:xfrm>
              <a:off x="3834923" y="2508250"/>
              <a:ext cx="38577" cy="43420"/>
              <a:chOff x="3509964" y="4585112"/>
              <a:chExt cx="45243" cy="45243"/>
            </a:xfrm>
          </p:grpSpPr>
          <p:cxnSp>
            <p:nvCxnSpPr>
              <p:cNvPr id="910" name="Straight Connector 23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1" name="Straight Connector 23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6" name="Group 234"/>
            <p:cNvGrpSpPr/>
            <p:nvPr/>
          </p:nvGrpSpPr>
          <p:grpSpPr>
            <a:xfrm>
              <a:off x="3819048" y="2600325"/>
              <a:ext cx="38577" cy="43420"/>
              <a:chOff x="3509964" y="4585112"/>
              <a:chExt cx="45243" cy="45243"/>
            </a:xfrm>
          </p:grpSpPr>
          <p:cxnSp>
            <p:nvCxnSpPr>
              <p:cNvPr id="908" name="Straight Connector 23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9" name="Straight Connector 23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7" name="Group 237"/>
            <p:cNvGrpSpPr/>
            <p:nvPr/>
          </p:nvGrpSpPr>
          <p:grpSpPr>
            <a:xfrm>
              <a:off x="3682523" y="2540000"/>
              <a:ext cx="38577" cy="43420"/>
              <a:chOff x="3509964" y="4585112"/>
              <a:chExt cx="45243" cy="45243"/>
            </a:xfrm>
          </p:grpSpPr>
          <p:cxnSp>
            <p:nvCxnSpPr>
              <p:cNvPr id="906" name="Straight Connector 23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7" name="Straight Connector 23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8" name="Group 240"/>
            <p:cNvGrpSpPr/>
            <p:nvPr/>
          </p:nvGrpSpPr>
          <p:grpSpPr>
            <a:xfrm>
              <a:off x="3590448" y="2489200"/>
              <a:ext cx="38577" cy="43420"/>
              <a:chOff x="3509964" y="4585112"/>
              <a:chExt cx="45243" cy="45243"/>
            </a:xfrm>
          </p:grpSpPr>
          <p:cxnSp>
            <p:nvCxnSpPr>
              <p:cNvPr id="904" name="Straight Connector 24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5" name="Straight Connector 24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9" name="Group 243"/>
            <p:cNvGrpSpPr/>
            <p:nvPr/>
          </p:nvGrpSpPr>
          <p:grpSpPr>
            <a:xfrm>
              <a:off x="3361848" y="2422525"/>
              <a:ext cx="38577" cy="43420"/>
              <a:chOff x="3509964" y="4585112"/>
              <a:chExt cx="45243" cy="45243"/>
            </a:xfrm>
          </p:grpSpPr>
          <p:cxnSp>
            <p:nvCxnSpPr>
              <p:cNvPr id="902" name="Straight Connector 24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3" name="Straight Connector 24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90" name="Group 246"/>
            <p:cNvGrpSpPr/>
            <p:nvPr/>
          </p:nvGrpSpPr>
          <p:grpSpPr>
            <a:xfrm>
              <a:off x="3361848" y="2352675"/>
              <a:ext cx="38577" cy="43420"/>
              <a:chOff x="3509964" y="4585112"/>
              <a:chExt cx="45243" cy="45243"/>
            </a:xfrm>
          </p:grpSpPr>
          <p:cxnSp>
            <p:nvCxnSpPr>
              <p:cNvPr id="900" name="Straight Connector 24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1" name="Straight Connector 24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91" name="Group 249"/>
            <p:cNvGrpSpPr/>
            <p:nvPr/>
          </p:nvGrpSpPr>
          <p:grpSpPr>
            <a:xfrm>
              <a:off x="3339623" y="2314575"/>
              <a:ext cx="38577" cy="43420"/>
              <a:chOff x="3509964" y="4585112"/>
              <a:chExt cx="45243" cy="45243"/>
            </a:xfrm>
          </p:grpSpPr>
          <p:cxnSp>
            <p:nvCxnSpPr>
              <p:cNvPr id="898" name="Straight Connector 25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899" name="Straight Connector 25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92" name="Group 252"/>
            <p:cNvGrpSpPr/>
            <p:nvPr/>
          </p:nvGrpSpPr>
          <p:grpSpPr>
            <a:xfrm>
              <a:off x="3123723" y="2336800"/>
              <a:ext cx="38577" cy="43420"/>
              <a:chOff x="3509964" y="4585112"/>
              <a:chExt cx="45243" cy="45243"/>
            </a:xfrm>
          </p:grpSpPr>
          <p:cxnSp>
            <p:nvCxnSpPr>
              <p:cNvPr id="896" name="Straight Connector 25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897" name="Straight Connector 25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93" name="Group 255"/>
            <p:cNvGrpSpPr/>
            <p:nvPr/>
          </p:nvGrpSpPr>
          <p:grpSpPr>
            <a:xfrm>
              <a:off x="3095148" y="2228850"/>
              <a:ext cx="38577" cy="43420"/>
              <a:chOff x="3509964" y="4585112"/>
              <a:chExt cx="45243" cy="45243"/>
            </a:xfrm>
          </p:grpSpPr>
          <p:cxnSp>
            <p:nvCxnSpPr>
              <p:cNvPr id="894" name="Straight Connector 25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895" name="Straight Connector 25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cxnSp>
        <p:nvCxnSpPr>
          <p:cNvPr id="974" name="Straight Connector 179"/>
          <p:cNvCxnSpPr/>
          <p:nvPr/>
        </p:nvCxnSpPr>
        <p:spPr>
          <a:xfrm>
            <a:off x="8000677" y="2255244"/>
            <a:ext cx="315912"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976" name="Gruppieren 975"/>
          <p:cNvGrpSpPr/>
          <p:nvPr/>
        </p:nvGrpSpPr>
        <p:grpSpPr>
          <a:xfrm>
            <a:off x="1795828" y="4153490"/>
            <a:ext cx="4212905" cy="1996081"/>
            <a:chOff x="634163" y="1936832"/>
            <a:chExt cx="7753342" cy="3851101"/>
          </a:xfrm>
        </p:grpSpPr>
        <p:sp>
          <p:nvSpPr>
            <p:cNvPr id="978" name="TextBox 12"/>
            <p:cNvSpPr txBox="1"/>
            <p:nvPr/>
          </p:nvSpPr>
          <p:spPr>
            <a:xfrm rot="16200000">
              <a:off x="-618048" y="3499137"/>
              <a:ext cx="2855913" cy="351492"/>
            </a:xfrm>
            <a:prstGeom prst="rect">
              <a:avLst/>
            </a:prstGeom>
            <a:noFill/>
            <a:ln>
              <a:noFill/>
            </a:ln>
          </p:spPr>
          <p:txBody>
            <a:bodyPr wrap="square" rtlCol="0">
              <a:spAutoFit/>
            </a:bodyPr>
            <a:lstStyle/>
            <a:p>
              <a:pPr algn="ctr">
                <a:tabLst>
                  <a:tab pos="1076325" algn="ctr"/>
                </a:tabLst>
              </a:pPr>
              <a:r>
                <a:rPr lang="en-GB" sz="600" dirty="0" err="1">
                  <a:solidFill>
                    <a:prstClr val="black"/>
                  </a:solidFill>
                </a:rPr>
                <a:t>Khả</a:t>
              </a:r>
              <a:r>
                <a:rPr lang="en-GB" sz="600" dirty="0">
                  <a:solidFill>
                    <a:prstClr val="black"/>
                  </a:solidFill>
                </a:rPr>
                <a:t> </a:t>
              </a:r>
              <a:r>
                <a:rPr lang="en-GB" sz="600" dirty="0" err="1">
                  <a:solidFill>
                    <a:prstClr val="black"/>
                  </a:solidFill>
                </a:rPr>
                <a:t>năng</a:t>
              </a:r>
              <a:r>
                <a:rPr lang="en-GB" sz="600" dirty="0">
                  <a:solidFill>
                    <a:prstClr val="black"/>
                  </a:solidFill>
                </a:rPr>
                <a:t> PFS </a:t>
              </a:r>
              <a:r>
                <a:rPr lang="en-GB" sz="600" dirty="0" err="1">
                  <a:solidFill>
                    <a:prstClr val="black"/>
                  </a:solidFill>
                </a:rPr>
                <a:t>ước</a:t>
              </a:r>
              <a:r>
                <a:rPr lang="en-GB" sz="600" dirty="0">
                  <a:solidFill>
                    <a:prstClr val="black"/>
                  </a:solidFill>
                </a:rPr>
                <a:t> </a:t>
              </a:r>
              <a:r>
                <a:rPr lang="en-GB" sz="600" dirty="0" err="1">
                  <a:solidFill>
                    <a:prstClr val="black"/>
                  </a:solidFill>
                </a:rPr>
                <a:t>lượng</a:t>
              </a:r>
              <a:endParaRPr lang="en-GB" sz="600" dirty="0">
                <a:solidFill>
                  <a:prstClr val="black"/>
                </a:solidFill>
              </a:endParaRPr>
            </a:p>
          </p:txBody>
        </p:sp>
        <p:sp>
          <p:nvSpPr>
            <p:cNvPr id="979" name="TextBox 13"/>
            <p:cNvSpPr txBox="1"/>
            <p:nvPr/>
          </p:nvSpPr>
          <p:spPr>
            <a:xfrm>
              <a:off x="1562393" y="5428069"/>
              <a:ext cx="6724927" cy="359864"/>
            </a:xfrm>
            <a:prstGeom prst="rect">
              <a:avLst/>
            </a:prstGeom>
            <a:noFill/>
          </p:spPr>
          <p:txBody>
            <a:bodyPr wrap="square" rtlCol="0">
              <a:spAutoFit/>
            </a:bodyPr>
            <a:lstStyle/>
            <a:p>
              <a:pPr algn="ctr"/>
              <a:r>
                <a:rPr lang="en-GB" sz="600" dirty="0" err="1">
                  <a:solidFill>
                    <a:prstClr val="black">
                      <a:lumMod val="65000"/>
                      <a:lumOff val="35000"/>
                    </a:prstClr>
                  </a:solidFill>
                </a:rPr>
                <a:t>Thời</a:t>
              </a:r>
              <a:r>
                <a:rPr lang="en-GB" sz="600" dirty="0">
                  <a:solidFill>
                    <a:prstClr val="black">
                      <a:lumMod val="65000"/>
                      <a:lumOff val="35000"/>
                    </a:prstClr>
                  </a:solidFill>
                </a:rPr>
                <a:t> </a:t>
              </a:r>
              <a:r>
                <a:rPr lang="en-GB" sz="600" dirty="0" err="1">
                  <a:solidFill>
                    <a:prstClr val="black">
                      <a:lumMod val="65000"/>
                      <a:lumOff val="35000"/>
                    </a:prstClr>
                  </a:solidFill>
                </a:rPr>
                <a:t>gian</a:t>
              </a:r>
              <a:r>
                <a:rPr lang="en-GB" sz="600" dirty="0">
                  <a:solidFill>
                    <a:prstClr val="black">
                      <a:lumMod val="65000"/>
                      <a:lumOff val="35000"/>
                    </a:prstClr>
                  </a:solidFill>
                </a:rPr>
                <a:t> </a:t>
              </a:r>
              <a:r>
                <a:rPr lang="en-GB" sz="600" dirty="0" err="1">
                  <a:solidFill>
                    <a:prstClr val="black">
                      <a:lumMod val="65000"/>
                      <a:lumOff val="35000"/>
                    </a:prstClr>
                  </a:solidFill>
                </a:rPr>
                <a:t>sống</a:t>
              </a:r>
              <a:r>
                <a:rPr lang="en-GB" sz="600" dirty="0">
                  <a:solidFill>
                    <a:prstClr val="black">
                      <a:lumMod val="65000"/>
                      <a:lumOff val="35000"/>
                    </a:prstClr>
                  </a:solidFill>
                </a:rPr>
                <a:t> </a:t>
              </a:r>
              <a:r>
                <a:rPr lang="en-GB" sz="600" dirty="0" err="1">
                  <a:solidFill>
                    <a:prstClr val="black">
                      <a:lumMod val="65000"/>
                      <a:lumOff val="35000"/>
                    </a:prstClr>
                  </a:solidFill>
                </a:rPr>
                <a:t>còn</a:t>
              </a:r>
              <a:r>
                <a:rPr lang="en-GB" sz="600" dirty="0">
                  <a:solidFill>
                    <a:prstClr val="black">
                      <a:lumMod val="65000"/>
                      <a:lumOff val="35000"/>
                    </a:prstClr>
                  </a:solidFill>
                </a:rPr>
                <a:t> </a:t>
              </a:r>
              <a:r>
                <a:rPr lang="en-GB" sz="600" dirty="0" err="1">
                  <a:solidFill>
                    <a:prstClr val="black">
                      <a:lumMod val="65000"/>
                      <a:lumOff val="35000"/>
                    </a:prstClr>
                  </a:solidFill>
                </a:rPr>
                <a:t>không</a:t>
              </a:r>
              <a:r>
                <a:rPr lang="en-GB" sz="600" dirty="0">
                  <a:solidFill>
                    <a:prstClr val="black">
                      <a:lumMod val="65000"/>
                      <a:lumOff val="35000"/>
                    </a:prstClr>
                  </a:solidFill>
                </a:rPr>
                <a:t> </a:t>
              </a:r>
              <a:r>
                <a:rPr lang="en-GB" sz="600" dirty="0" err="1">
                  <a:solidFill>
                    <a:prstClr val="black">
                      <a:lumMod val="65000"/>
                      <a:lumOff val="35000"/>
                    </a:prstClr>
                  </a:solidFill>
                </a:rPr>
                <a:t>tiến</a:t>
              </a:r>
              <a:r>
                <a:rPr lang="en-GB" sz="600" dirty="0">
                  <a:solidFill>
                    <a:prstClr val="black">
                      <a:lumMod val="65000"/>
                      <a:lumOff val="35000"/>
                    </a:prstClr>
                  </a:solidFill>
                </a:rPr>
                <a:t> </a:t>
              </a:r>
              <a:r>
                <a:rPr lang="en-GB" sz="600" dirty="0" err="1">
                  <a:solidFill>
                    <a:prstClr val="black">
                      <a:lumMod val="65000"/>
                      <a:lumOff val="35000"/>
                    </a:prstClr>
                  </a:solidFill>
                </a:rPr>
                <a:t>triển</a:t>
              </a:r>
              <a:r>
                <a:rPr lang="en-GB" sz="600" dirty="0">
                  <a:solidFill>
                    <a:prstClr val="black">
                      <a:lumMod val="65000"/>
                      <a:lumOff val="35000"/>
                    </a:prstClr>
                  </a:solidFill>
                </a:rPr>
                <a:t> (</a:t>
              </a:r>
              <a:r>
                <a:rPr lang="en-GB" sz="600" dirty="0" err="1">
                  <a:solidFill>
                    <a:prstClr val="black">
                      <a:lumMod val="65000"/>
                      <a:lumOff val="35000"/>
                    </a:prstClr>
                  </a:solidFill>
                </a:rPr>
                <a:t>tháng</a:t>
              </a:r>
              <a:r>
                <a:rPr lang="en-GB" sz="600" dirty="0">
                  <a:solidFill>
                    <a:prstClr val="black">
                      <a:lumMod val="65000"/>
                      <a:lumOff val="35000"/>
                    </a:prstClr>
                  </a:solidFill>
                </a:rPr>
                <a:t>)</a:t>
              </a:r>
            </a:p>
          </p:txBody>
        </p:sp>
        <p:sp>
          <p:nvSpPr>
            <p:cNvPr id="980" name="TextBox 15"/>
            <p:cNvSpPr txBox="1"/>
            <p:nvPr/>
          </p:nvSpPr>
          <p:spPr>
            <a:xfrm>
              <a:off x="809908" y="1936832"/>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1.0</a:t>
              </a:r>
            </a:p>
          </p:txBody>
        </p:sp>
        <p:sp>
          <p:nvSpPr>
            <p:cNvPr id="981" name="TextBox 16"/>
            <p:cNvSpPr txBox="1"/>
            <p:nvPr/>
          </p:nvSpPr>
          <p:spPr>
            <a:xfrm>
              <a:off x="809908" y="2546539"/>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0.8</a:t>
              </a:r>
            </a:p>
          </p:txBody>
        </p:sp>
        <p:sp>
          <p:nvSpPr>
            <p:cNvPr id="982" name="TextBox 17"/>
            <p:cNvSpPr txBox="1"/>
            <p:nvPr/>
          </p:nvSpPr>
          <p:spPr>
            <a:xfrm>
              <a:off x="809908" y="3171493"/>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0.6</a:t>
              </a:r>
            </a:p>
          </p:txBody>
        </p:sp>
        <p:sp>
          <p:nvSpPr>
            <p:cNvPr id="983" name="TextBox 18"/>
            <p:cNvSpPr txBox="1"/>
            <p:nvPr/>
          </p:nvSpPr>
          <p:spPr>
            <a:xfrm>
              <a:off x="809908" y="3781200"/>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0.4</a:t>
              </a:r>
            </a:p>
          </p:txBody>
        </p:sp>
        <p:sp>
          <p:nvSpPr>
            <p:cNvPr id="984" name="TextBox 19"/>
            <p:cNvSpPr txBox="1"/>
            <p:nvPr/>
          </p:nvSpPr>
          <p:spPr>
            <a:xfrm>
              <a:off x="809908" y="4406152"/>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0.2</a:t>
              </a:r>
            </a:p>
          </p:txBody>
        </p:sp>
        <p:sp>
          <p:nvSpPr>
            <p:cNvPr id="985" name="TextBox 20"/>
            <p:cNvSpPr txBox="1"/>
            <p:nvPr/>
          </p:nvSpPr>
          <p:spPr>
            <a:xfrm>
              <a:off x="809908" y="4977318"/>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a:t>
              </a:r>
            </a:p>
          </p:txBody>
        </p:sp>
        <p:sp>
          <p:nvSpPr>
            <p:cNvPr id="986" name="TextBox 21"/>
            <p:cNvSpPr txBox="1"/>
            <p:nvPr/>
          </p:nvSpPr>
          <p:spPr>
            <a:xfrm>
              <a:off x="1330832"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0</a:t>
              </a:r>
            </a:p>
          </p:txBody>
        </p:sp>
        <p:sp>
          <p:nvSpPr>
            <p:cNvPr id="987" name="TextBox 22"/>
            <p:cNvSpPr txBox="1"/>
            <p:nvPr/>
          </p:nvSpPr>
          <p:spPr>
            <a:xfrm>
              <a:off x="1797168"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a:t>
              </a:r>
            </a:p>
          </p:txBody>
        </p:sp>
        <p:sp>
          <p:nvSpPr>
            <p:cNvPr id="988" name="TextBox 23"/>
            <p:cNvSpPr txBox="1"/>
            <p:nvPr/>
          </p:nvSpPr>
          <p:spPr>
            <a:xfrm>
              <a:off x="2303358"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6</a:t>
              </a:r>
            </a:p>
          </p:txBody>
        </p:sp>
        <p:sp>
          <p:nvSpPr>
            <p:cNvPr id="989" name="TextBox 24"/>
            <p:cNvSpPr txBox="1"/>
            <p:nvPr/>
          </p:nvSpPr>
          <p:spPr>
            <a:xfrm>
              <a:off x="2817503"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9</a:t>
              </a:r>
            </a:p>
          </p:txBody>
        </p:sp>
        <p:sp>
          <p:nvSpPr>
            <p:cNvPr id="990" name="TextBox 25"/>
            <p:cNvSpPr txBox="1"/>
            <p:nvPr/>
          </p:nvSpPr>
          <p:spPr>
            <a:xfrm>
              <a:off x="3331641"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12</a:t>
              </a:r>
            </a:p>
          </p:txBody>
        </p:sp>
        <p:cxnSp>
          <p:nvCxnSpPr>
            <p:cNvPr id="991" name="Straight Connector 26"/>
            <p:cNvCxnSpPr/>
            <p:nvPr/>
          </p:nvCxnSpPr>
          <p:spPr>
            <a:xfrm>
              <a:off x="1458206" y="2031897"/>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2" name="Straight Connector 27"/>
            <p:cNvCxnSpPr/>
            <p:nvPr/>
          </p:nvCxnSpPr>
          <p:spPr>
            <a:xfrm>
              <a:off x="1458206" y="2651926"/>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3" name="Straight Connector 28"/>
            <p:cNvCxnSpPr/>
            <p:nvPr/>
          </p:nvCxnSpPr>
          <p:spPr>
            <a:xfrm>
              <a:off x="1458206" y="3269136"/>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4" name="Straight Connector 29"/>
            <p:cNvCxnSpPr/>
            <p:nvPr/>
          </p:nvCxnSpPr>
          <p:spPr>
            <a:xfrm>
              <a:off x="1458206" y="3889165"/>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5" name="Straight Connector 30"/>
            <p:cNvCxnSpPr/>
            <p:nvPr/>
          </p:nvCxnSpPr>
          <p:spPr>
            <a:xfrm>
              <a:off x="1458206" y="4509194"/>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6" name="Straight Connector 31"/>
            <p:cNvCxnSpPr/>
            <p:nvPr/>
          </p:nvCxnSpPr>
          <p:spPr>
            <a:xfrm>
              <a:off x="1458206" y="5064165"/>
              <a:ext cx="96570"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7" name="Straight Connector 32"/>
            <p:cNvCxnSpPr/>
            <p:nvPr/>
          </p:nvCxnSpPr>
          <p:spPr>
            <a:xfrm rot="5400000">
              <a:off x="1583429" y="5151770"/>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8" name="Straight Connector 33"/>
            <p:cNvCxnSpPr/>
            <p:nvPr/>
          </p:nvCxnSpPr>
          <p:spPr>
            <a:xfrm rot="5400000">
              <a:off x="2046237" y="5151772"/>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9" name="Straight Connector 34"/>
            <p:cNvCxnSpPr/>
            <p:nvPr/>
          </p:nvCxnSpPr>
          <p:spPr>
            <a:xfrm rot="5400000">
              <a:off x="2556853" y="5151773"/>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0" name="Straight Connector 35"/>
            <p:cNvCxnSpPr/>
            <p:nvPr/>
          </p:nvCxnSpPr>
          <p:spPr>
            <a:xfrm rot="5400000">
              <a:off x="3067469" y="5151774"/>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1" name="Straight Connector 36"/>
            <p:cNvCxnSpPr/>
            <p:nvPr/>
          </p:nvCxnSpPr>
          <p:spPr>
            <a:xfrm rot="5400000">
              <a:off x="3578085" y="5151775"/>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2" name="Straight Connector 37"/>
            <p:cNvCxnSpPr/>
            <p:nvPr/>
          </p:nvCxnSpPr>
          <p:spPr>
            <a:xfrm rot="5400000">
              <a:off x="4088701" y="5151776"/>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3" name="Straight Connector 38"/>
            <p:cNvCxnSpPr/>
            <p:nvPr/>
          </p:nvCxnSpPr>
          <p:spPr>
            <a:xfrm rot="5400000">
              <a:off x="4599317" y="5151777"/>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4" name="Straight Connector 39"/>
            <p:cNvCxnSpPr/>
            <p:nvPr/>
          </p:nvCxnSpPr>
          <p:spPr>
            <a:xfrm rot="5400000">
              <a:off x="5109933" y="5151779"/>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5" name="Straight Connector 40"/>
            <p:cNvCxnSpPr/>
            <p:nvPr/>
          </p:nvCxnSpPr>
          <p:spPr>
            <a:xfrm rot="5400000">
              <a:off x="5620549" y="5151780"/>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6" name="Straight Connector 41"/>
            <p:cNvCxnSpPr/>
            <p:nvPr/>
          </p:nvCxnSpPr>
          <p:spPr>
            <a:xfrm rot="5400000">
              <a:off x="6131165" y="5151781"/>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7" name="Straight Connector 42"/>
            <p:cNvCxnSpPr/>
            <p:nvPr/>
          </p:nvCxnSpPr>
          <p:spPr>
            <a:xfrm rot="5400000">
              <a:off x="6641781" y="5151782"/>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8" name="Straight Connector 43"/>
            <p:cNvCxnSpPr/>
            <p:nvPr/>
          </p:nvCxnSpPr>
          <p:spPr>
            <a:xfrm rot="5400000">
              <a:off x="7152397" y="5151783"/>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9" name="Straight Connector 44"/>
            <p:cNvCxnSpPr/>
            <p:nvPr/>
          </p:nvCxnSpPr>
          <p:spPr>
            <a:xfrm rot="5400000">
              <a:off x="7663013" y="5151785"/>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10" name="Straight Connector 46"/>
            <p:cNvCxnSpPr/>
            <p:nvPr/>
          </p:nvCxnSpPr>
          <p:spPr>
            <a:xfrm rot="5400000">
              <a:off x="8173629" y="5151787"/>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11" name="TextBox 47"/>
            <p:cNvSpPr txBox="1"/>
            <p:nvPr/>
          </p:nvSpPr>
          <p:spPr>
            <a:xfrm>
              <a:off x="3933248"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15</a:t>
              </a:r>
            </a:p>
          </p:txBody>
        </p:sp>
        <p:sp>
          <p:nvSpPr>
            <p:cNvPr id="1012" name="TextBox 48"/>
            <p:cNvSpPr txBox="1"/>
            <p:nvPr/>
          </p:nvSpPr>
          <p:spPr>
            <a:xfrm>
              <a:off x="4435691"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18</a:t>
              </a:r>
            </a:p>
          </p:txBody>
        </p:sp>
        <p:sp>
          <p:nvSpPr>
            <p:cNvPr id="1013" name="TextBox 49"/>
            <p:cNvSpPr txBox="1"/>
            <p:nvPr/>
          </p:nvSpPr>
          <p:spPr>
            <a:xfrm>
              <a:off x="4946084"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21</a:t>
              </a:r>
            </a:p>
          </p:txBody>
        </p:sp>
        <p:sp>
          <p:nvSpPr>
            <p:cNvPr id="1014" name="TextBox 50"/>
            <p:cNvSpPr txBox="1"/>
            <p:nvPr/>
          </p:nvSpPr>
          <p:spPr>
            <a:xfrm>
              <a:off x="5464430"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24</a:t>
              </a:r>
            </a:p>
          </p:txBody>
        </p:sp>
        <p:sp>
          <p:nvSpPr>
            <p:cNvPr id="1015" name="TextBox 51"/>
            <p:cNvSpPr txBox="1"/>
            <p:nvPr/>
          </p:nvSpPr>
          <p:spPr>
            <a:xfrm>
              <a:off x="5990727"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27</a:t>
              </a:r>
            </a:p>
          </p:txBody>
        </p:sp>
        <p:sp>
          <p:nvSpPr>
            <p:cNvPr id="1016" name="TextBox 52"/>
            <p:cNvSpPr txBox="1"/>
            <p:nvPr/>
          </p:nvSpPr>
          <p:spPr>
            <a:xfrm>
              <a:off x="6493167"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30</a:t>
              </a:r>
            </a:p>
          </p:txBody>
        </p:sp>
        <p:sp>
          <p:nvSpPr>
            <p:cNvPr id="1017" name="TextBox 53"/>
            <p:cNvSpPr txBox="1"/>
            <p:nvPr/>
          </p:nvSpPr>
          <p:spPr>
            <a:xfrm>
              <a:off x="6995612"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33</a:t>
              </a:r>
            </a:p>
          </p:txBody>
        </p:sp>
        <p:sp>
          <p:nvSpPr>
            <p:cNvPr id="1018" name="TextBox 54"/>
            <p:cNvSpPr txBox="1"/>
            <p:nvPr/>
          </p:nvSpPr>
          <p:spPr>
            <a:xfrm>
              <a:off x="7498056"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36</a:t>
              </a:r>
            </a:p>
          </p:txBody>
        </p:sp>
        <p:sp>
          <p:nvSpPr>
            <p:cNvPr id="1019" name="TextBox 55"/>
            <p:cNvSpPr txBox="1"/>
            <p:nvPr/>
          </p:nvSpPr>
          <p:spPr>
            <a:xfrm>
              <a:off x="8024346"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39</a:t>
              </a:r>
            </a:p>
          </p:txBody>
        </p:sp>
        <p:sp>
          <p:nvSpPr>
            <p:cNvPr id="1020" name="Freeform 83"/>
            <p:cNvSpPr/>
            <p:nvPr/>
          </p:nvSpPr>
          <p:spPr>
            <a:xfrm>
              <a:off x="1560981" y="2030826"/>
              <a:ext cx="6639421" cy="3087348"/>
            </a:xfrm>
            <a:custGeom>
              <a:avLst/>
              <a:gdLst>
                <a:gd name="connsiteX0" fmla="*/ 0 w 3337841"/>
                <a:gd name="connsiteY0" fmla="*/ 0 h 2619784"/>
                <a:gd name="connsiteX1" fmla="*/ 0 w 3337841"/>
                <a:gd name="connsiteY1" fmla="*/ 2619784 h 2619784"/>
                <a:gd name="connsiteX2" fmla="*/ 3337841 w 3337841"/>
                <a:gd name="connsiteY2" fmla="*/ 2619784 h 2619784"/>
              </a:gdLst>
              <a:ahLst/>
              <a:cxnLst>
                <a:cxn ang="0">
                  <a:pos x="connsiteX0" y="connsiteY0"/>
                </a:cxn>
                <a:cxn ang="0">
                  <a:pos x="connsiteX1" y="connsiteY1"/>
                </a:cxn>
                <a:cxn ang="0">
                  <a:pos x="connsiteX2" y="connsiteY2"/>
                </a:cxn>
              </a:cxnLst>
              <a:rect l="l" t="t" r="r" b="b"/>
              <a:pathLst>
                <a:path w="3337841" h="2619784">
                  <a:moveTo>
                    <a:pt x="0" y="0"/>
                  </a:moveTo>
                  <a:lnTo>
                    <a:pt x="0" y="2619784"/>
                  </a:lnTo>
                  <a:lnTo>
                    <a:pt x="3337841" y="2619784"/>
                  </a:lnTo>
                </a:path>
              </a:pathLst>
            </a:custGeom>
            <a:noFill/>
            <a:ln w="1905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black"/>
                </a:solidFill>
              </a:endParaRPr>
            </a:p>
          </p:txBody>
        </p:sp>
        <p:grpSp>
          <p:nvGrpSpPr>
            <p:cNvPr id="1021" name="Group 160"/>
            <p:cNvGrpSpPr/>
            <p:nvPr/>
          </p:nvGrpSpPr>
          <p:grpSpPr>
            <a:xfrm>
              <a:off x="2487857" y="2684406"/>
              <a:ext cx="38577" cy="43420"/>
              <a:chOff x="3509964" y="4585112"/>
              <a:chExt cx="45243" cy="45243"/>
            </a:xfrm>
          </p:grpSpPr>
          <p:cxnSp>
            <p:nvCxnSpPr>
              <p:cNvPr id="1112" name="Straight Connector 16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13" name="Straight Connector 16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sp>
          <p:nvSpPr>
            <p:cNvPr id="1022" name="Freeform 172"/>
            <p:cNvSpPr/>
            <p:nvPr/>
          </p:nvSpPr>
          <p:spPr>
            <a:xfrm>
              <a:off x="1576723" y="2030164"/>
              <a:ext cx="5804848" cy="2756848"/>
            </a:xfrm>
            <a:custGeom>
              <a:avLst/>
              <a:gdLst>
                <a:gd name="connsiteX0" fmla="*/ 5804848 w 5804848"/>
                <a:gd name="connsiteY0" fmla="*/ 2756848 h 2756848"/>
                <a:gd name="connsiteX1" fmla="*/ 5577386 w 5804848"/>
                <a:gd name="connsiteY1" fmla="*/ 2756848 h 2756848"/>
                <a:gd name="connsiteX2" fmla="*/ 5577386 w 5804848"/>
                <a:gd name="connsiteY2" fmla="*/ 2424753 h 2756848"/>
                <a:gd name="connsiteX3" fmla="*/ 4685732 w 5804848"/>
                <a:gd name="connsiteY3" fmla="*/ 2424753 h 2756848"/>
                <a:gd name="connsiteX4" fmla="*/ 4685732 w 5804848"/>
                <a:gd name="connsiteY4" fmla="*/ 2292824 h 2756848"/>
                <a:gd name="connsiteX5" fmla="*/ 3866866 w 5804848"/>
                <a:gd name="connsiteY5" fmla="*/ 2292824 h 2756848"/>
                <a:gd name="connsiteX6" fmla="*/ 3866866 w 5804848"/>
                <a:gd name="connsiteY6" fmla="*/ 2206388 h 2756848"/>
                <a:gd name="connsiteX7" fmla="*/ 3411941 w 5804848"/>
                <a:gd name="connsiteY7" fmla="*/ 2206388 h 2756848"/>
                <a:gd name="connsiteX8" fmla="*/ 3411941 w 5804848"/>
                <a:gd name="connsiteY8" fmla="*/ 2115403 h 2756848"/>
                <a:gd name="connsiteX9" fmla="*/ 2961565 w 5804848"/>
                <a:gd name="connsiteY9" fmla="*/ 2115403 h 2756848"/>
                <a:gd name="connsiteX10" fmla="*/ 2961565 w 5804848"/>
                <a:gd name="connsiteY10" fmla="*/ 2019869 h 2756848"/>
                <a:gd name="connsiteX11" fmla="*/ 2961565 w 5804848"/>
                <a:gd name="connsiteY11" fmla="*/ 2019869 h 2756848"/>
                <a:gd name="connsiteX12" fmla="*/ 2961565 w 5804848"/>
                <a:gd name="connsiteY12" fmla="*/ 1947081 h 2756848"/>
                <a:gd name="connsiteX13" fmla="*/ 2515738 w 5804848"/>
                <a:gd name="connsiteY13" fmla="*/ 1947081 h 2756848"/>
                <a:gd name="connsiteX14" fmla="*/ 2515738 w 5804848"/>
                <a:gd name="connsiteY14" fmla="*/ 1874293 h 2756848"/>
                <a:gd name="connsiteX15" fmla="*/ 2488442 w 5804848"/>
                <a:gd name="connsiteY15" fmla="*/ 1874293 h 2756848"/>
                <a:gd name="connsiteX16" fmla="*/ 2488442 w 5804848"/>
                <a:gd name="connsiteY16" fmla="*/ 1792406 h 2756848"/>
                <a:gd name="connsiteX17" fmla="*/ 2479344 w 5804848"/>
                <a:gd name="connsiteY17" fmla="*/ 1792406 h 2756848"/>
                <a:gd name="connsiteX18" fmla="*/ 2479344 w 5804848"/>
                <a:gd name="connsiteY18" fmla="*/ 1715069 h 2756848"/>
                <a:gd name="connsiteX19" fmla="*/ 2247332 w 5804848"/>
                <a:gd name="connsiteY19" fmla="*/ 1715069 h 2756848"/>
                <a:gd name="connsiteX20" fmla="*/ 2247332 w 5804848"/>
                <a:gd name="connsiteY20" fmla="*/ 1569493 h 2756848"/>
                <a:gd name="connsiteX21" fmla="*/ 2156347 w 5804848"/>
                <a:gd name="connsiteY21" fmla="*/ 1569493 h 2756848"/>
                <a:gd name="connsiteX22" fmla="*/ 2156347 w 5804848"/>
                <a:gd name="connsiteY22" fmla="*/ 1410269 h 2756848"/>
                <a:gd name="connsiteX23" fmla="*/ 1874293 w 5804848"/>
                <a:gd name="connsiteY23" fmla="*/ 1410269 h 2756848"/>
                <a:gd name="connsiteX24" fmla="*/ 1874293 w 5804848"/>
                <a:gd name="connsiteY24" fmla="*/ 1346579 h 2756848"/>
                <a:gd name="connsiteX25" fmla="*/ 1833350 w 5804848"/>
                <a:gd name="connsiteY25" fmla="*/ 1346579 h 2756848"/>
                <a:gd name="connsiteX26" fmla="*/ 1833350 w 5804848"/>
                <a:gd name="connsiteY26" fmla="*/ 1269242 h 2756848"/>
                <a:gd name="connsiteX27" fmla="*/ 1819702 w 5804848"/>
                <a:gd name="connsiteY27" fmla="*/ 1269242 h 2756848"/>
                <a:gd name="connsiteX28" fmla="*/ 1819702 w 5804848"/>
                <a:gd name="connsiteY28" fmla="*/ 1191905 h 2756848"/>
                <a:gd name="connsiteX29" fmla="*/ 1537648 w 5804848"/>
                <a:gd name="connsiteY29" fmla="*/ 1191905 h 2756848"/>
                <a:gd name="connsiteX30" fmla="*/ 1537648 w 5804848"/>
                <a:gd name="connsiteY30" fmla="*/ 1055427 h 2756848"/>
                <a:gd name="connsiteX31" fmla="*/ 1360227 w 5804848"/>
                <a:gd name="connsiteY31" fmla="*/ 1055427 h 2756848"/>
                <a:gd name="connsiteX32" fmla="*/ 1360227 w 5804848"/>
                <a:gd name="connsiteY32" fmla="*/ 973541 h 2756848"/>
                <a:gd name="connsiteX33" fmla="*/ 1246496 w 5804848"/>
                <a:gd name="connsiteY33" fmla="*/ 973541 h 2756848"/>
                <a:gd name="connsiteX34" fmla="*/ 1246496 w 5804848"/>
                <a:gd name="connsiteY34" fmla="*/ 900753 h 2756848"/>
                <a:gd name="connsiteX35" fmla="*/ 1246496 w 5804848"/>
                <a:gd name="connsiteY35" fmla="*/ 900753 h 2756848"/>
                <a:gd name="connsiteX36" fmla="*/ 1246496 w 5804848"/>
                <a:gd name="connsiteY36" fmla="*/ 832514 h 2756848"/>
                <a:gd name="connsiteX37" fmla="*/ 1219200 w 5804848"/>
                <a:gd name="connsiteY37" fmla="*/ 832514 h 2756848"/>
                <a:gd name="connsiteX38" fmla="*/ 1219200 w 5804848"/>
                <a:gd name="connsiteY38" fmla="*/ 800669 h 2756848"/>
                <a:gd name="connsiteX39" fmla="*/ 1219200 w 5804848"/>
                <a:gd name="connsiteY39" fmla="*/ 682388 h 2756848"/>
                <a:gd name="connsiteX40" fmla="*/ 918950 w 5804848"/>
                <a:gd name="connsiteY40" fmla="*/ 682388 h 2756848"/>
                <a:gd name="connsiteX41" fmla="*/ 918950 w 5804848"/>
                <a:gd name="connsiteY41" fmla="*/ 477672 h 2756848"/>
                <a:gd name="connsiteX42" fmla="*/ 900753 w 5804848"/>
                <a:gd name="connsiteY42" fmla="*/ 477672 h 2756848"/>
                <a:gd name="connsiteX43" fmla="*/ 900753 w 5804848"/>
                <a:gd name="connsiteY43" fmla="*/ 409433 h 2756848"/>
                <a:gd name="connsiteX44" fmla="*/ 900753 w 5804848"/>
                <a:gd name="connsiteY44" fmla="*/ 400335 h 2756848"/>
                <a:gd name="connsiteX45" fmla="*/ 900753 w 5804848"/>
                <a:gd name="connsiteY45" fmla="*/ 341194 h 2756848"/>
                <a:gd name="connsiteX46" fmla="*/ 891655 w 5804848"/>
                <a:gd name="connsiteY46" fmla="*/ 332096 h 2756848"/>
                <a:gd name="connsiteX47" fmla="*/ 891655 w 5804848"/>
                <a:gd name="connsiteY47" fmla="*/ 272956 h 2756848"/>
                <a:gd name="connsiteX48" fmla="*/ 605051 w 5804848"/>
                <a:gd name="connsiteY48" fmla="*/ 272956 h 2756848"/>
                <a:gd name="connsiteX49" fmla="*/ 605051 w 5804848"/>
                <a:gd name="connsiteY49" fmla="*/ 136478 h 2756848"/>
                <a:gd name="connsiteX50" fmla="*/ 591403 w 5804848"/>
                <a:gd name="connsiteY50" fmla="*/ 136478 h 2756848"/>
                <a:gd name="connsiteX51" fmla="*/ 591403 w 5804848"/>
                <a:gd name="connsiteY51" fmla="*/ 72788 h 2756848"/>
                <a:gd name="connsiteX52" fmla="*/ 145577 w 5804848"/>
                <a:gd name="connsiteY52" fmla="*/ 72788 h 2756848"/>
                <a:gd name="connsiteX53" fmla="*/ 145577 w 5804848"/>
                <a:gd name="connsiteY53" fmla="*/ 0 h 2756848"/>
                <a:gd name="connsiteX54" fmla="*/ 0 w 5804848"/>
                <a:gd name="connsiteY54" fmla="*/ 0 h 275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804848" h="2756848">
                  <a:moveTo>
                    <a:pt x="5804848" y="2756848"/>
                  </a:moveTo>
                  <a:lnTo>
                    <a:pt x="5577386" y="2756848"/>
                  </a:lnTo>
                  <a:lnTo>
                    <a:pt x="5577386" y="2424753"/>
                  </a:lnTo>
                  <a:lnTo>
                    <a:pt x="4685732" y="2424753"/>
                  </a:lnTo>
                  <a:lnTo>
                    <a:pt x="4685732" y="2292824"/>
                  </a:lnTo>
                  <a:lnTo>
                    <a:pt x="3866866" y="2292824"/>
                  </a:lnTo>
                  <a:lnTo>
                    <a:pt x="3866866" y="2206388"/>
                  </a:lnTo>
                  <a:lnTo>
                    <a:pt x="3411941" y="2206388"/>
                  </a:lnTo>
                  <a:lnTo>
                    <a:pt x="3411941" y="2115403"/>
                  </a:lnTo>
                  <a:lnTo>
                    <a:pt x="2961565" y="2115403"/>
                  </a:lnTo>
                  <a:lnTo>
                    <a:pt x="2961565" y="2019869"/>
                  </a:lnTo>
                  <a:lnTo>
                    <a:pt x="2961565" y="2019869"/>
                  </a:lnTo>
                  <a:lnTo>
                    <a:pt x="2961565" y="1947081"/>
                  </a:lnTo>
                  <a:lnTo>
                    <a:pt x="2515738" y="1947081"/>
                  </a:lnTo>
                  <a:lnTo>
                    <a:pt x="2515738" y="1874293"/>
                  </a:lnTo>
                  <a:lnTo>
                    <a:pt x="2488442" y="1874293"/>
                  </a:lnTo>
                  <a:lnTo>
                    <a:pt x="2488442" y="1792406"/>
                  </a:lnTo>
                  <a:lnTo>
                    <a:pt x="2479344" y="1792406"/>
                  </a:lnTo>
                  <a:lnTo>
                    <a:pt x="2479344" y="1715069"/>
                  </a:lnTo>
                  <a:lnTo>
                    <a:pt x="2247332" y="1715069"/>
                  </a:lnTo>
                  <a:lnTo>
                    <a:pt x="2247332" y="1569493"/>
                  </a:lnTo>
                  <a:lnTo>
                    <a:pt x="2156347" y="1569493"/>
                  </a:lnTo>
                  <a:lnTo>
                    <a:pt x="2156347" y="1410269"/>
                  </a:lnTo>
                  <a:lnTo>
                    <a:pt x="1874293" y="1410269"/>
                  </a:lnTo>
                  <a:lnTo>
                    <a:pt x="1874293" y="1346579"/>
                  </a:lnTo>
                  <a:lnTo>
                    <a:pt x="1833350" y="1346579"/>
                  </a:lnTo>
                  <a:lnTo>
                    <a:pt x="1833350" y="1269242"/>
                  </a:lnTo>
                  <a:lnTo>
                    <a:pt x="1819702" y="1269242"/>
                  </a:lnTo>
                  <a:lnTo>
                    <a:pt x="1819702" y="1191905"/>
                  </a:lnTo>
                  <a:lnTo>
                    <a:pt x="1537648" y="1191905"/>
                  </a:lnTo>
                  <a:lnTo>
                    <a:pt x="1537648" y="1055427"/>
                  </a:lnTo>
                  <a:lnTo>
                    <a:pt x="1360227" y="1055427"/>
                  </a:lnTo>
                  <a:lnTo>
                    <a:pt x="1360227" y="973541"/>
                  </a:lnTo>
                  <a:lnTo>
                    <a:pt x="1246496" y="973541"/>
                  </a:lnTo>
                  <a:lnTo>
                    <a:pt x="1246496" y="900753"/>
                  </a:lnTo>
                  <a:lnTo>
                    <a:pt x="1246496" y="900753"/>
                  </a:lnTo>
                  <a:lnTo>
                    <a:pt x="1246496" y="832514"/>
                  </a:lnTo>
                  <a:lnTo>
                    <a:pt x="1219200" y="832514"/>
                  </a:lnTo>
                  <a:lnTo>
                    <a:pt x="1219200" y="800669"/>
                  </a:lnTo>
                  <a:lnTo>
                    <a:pt x="1219200" y="682388"/>
                  </a:lnTo>
                  <a:lnTo>
                    <a:pt x="918950" y="682388"/>
                  </a:lnTo>
                  <a:lnTo>
                    <a:pt x="918950" y="477672"/>
                  </a:lnTo>
                  <a:lnTo>
                    <a:pt x="900753" y="477672"/>
                  </a:lnTo>
                  <a:lnTo>
                    <a:pt x="900753" y="409433"/>
                  </a:lnTo>
                  <a:lnTo>
                    <a:pt x="900753" y="400335"/>
                  </a:lnTo>
                  <a:lnTo>
                    <a:pt x="900753" y="341194"/>
                  </a:lnTo>
                  <a:lnTo>
                    <a:pt x="891655" y="332096"/>
                  </a:lnTo>
                  <a:lnTo>
                    <a:pt x="891655" y="272956"/>
                  </a:lnTo>
                  <a:lnTo>
                    <a:pt x="605051" y="272956"/>
                  </a:lnTo>
                  <a:lnTo>
                    <a:pt x="605051" y="136478"/>
                  </a:lnTo>
                  <a:lnTo>
                    <a:pt x="591403" y="136478"/>
                  </a:lnTo>
                  <a:lnTo>
                    <a:pt x="591403" y="72788"/>
                  </a:lnTo>
                  <a:lnTo>
                    <a:pt x="145577" y="72788"/>
                  </a:lnTo>
                  <a:lnTo>
                    <a:pt x="145577" y="0"/>
                  </a:lnTo>
                  <a:lnTo>
                    <a:pt x="0" y="0"/>
                  </a:lnTo>
                </a:path>
              </a:pathLst>
            </a:custGeom>
            <a:noFill/>
            <a:ln w="28575" cap="rnd">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white"/>
                </a:solidFill>
              </a:endParaRPr>
            </a:p>
          </p:txBody>
        </p:sp>
        <p:sp>
          <p:nvSpPr>
            <p:cNvPr id="1023" name="Freeform 240"/>
            <p:cNvSpPr/>
            <p:nvPr/>
          </p:nvSpPr>
          <p:spPr>
            <a:xfrm>
              <a:off x="1560403" y="2064170"/>
              <a:ext cx="6282690" cy="2853690"/>
            </a:xfrm>
            <a:custGeom>
              <a:avLst/>
              <a:gdLst>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33750 w 6282690"/>
                <a:gd name="connsiteY20" fmla="*/ 2358390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82190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912620 h 2853690"/>
                <a:gd name="connsiteX38" fmla="*/ 2198370 w 6282690"/>
                <a:gd name="connsiteY38" fmla="*/ 1912620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82190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912620 h 2853690"/>
                <a:gd name="connsiteX38" fmla="*/ 2198370 w 6282690"/>
                <a:gd name="connsiteY38" fmla="*/ 1912620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82190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912620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82190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1148 w 6282690"/>
                <a:gd name="connsiteY61" fmla="*/ 1250633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77365 w 6282690"/>
                <a:gd name="connsiteY60" fmla="*/ 1248251 h 2853690"/>
                <a:gd name="connsiteX61" fmla="*/ 1571148 w 6282690"/>
                <a:gd name="connsiteY61" fmla="*/ 1250633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77365 w 6282690"/>
                <a:gd name="connsiteY60" fmla="*/ 1248251 h 2853690"/>
                <a:gd name="connsiteX61" fmla="*/ 1571148 w 6282690"/>
                <a:gd name="connsiteY61" fmla="*/ 1250633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46797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77365 w 6282690"/>
                <a:gd name="connsiteY60" fmla="*/ 1248251 h 2853690"/>
                <a:gd name="connsiteX61" fmla="*/ 1571148 w 6282690"/>
                <a:gd name="connsiteY61" fmla="*/ 1250633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55909 w 6282690"/>
                <a:gd name="connsiteY66" fmla="*/ 1042035 h 2853690"/>
                <a:gd name="connsiteX67" fmla="*/ 1276350 w 6282690"/>
                <a:gd name="connsiteY67" fmla="*/ 1046797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282690" h="2853690">
                  <a:moveTo>
                    <a:pt x="6282690" y="2853690"/>
                  </a:moveTo>
                  <a:lnTo>
                    <a:pt x="4857750" y="2853690"/>
                  </a:lnTo>
                  <a:lnTo>
                    <a:pt x="4857750" y="2800350"/>
                  </a:lnTo>
                  <a:lnTo>
                    <a:pt x="4831080" y="2800350"/>
                  </a:lnTo>
                  <a:lnTo>
                    <a:pt x="4831080" y="2731770"/>
                  </a:lnTo>
                  <a:lnTo>
                    <a:pt x="4366260" y="2731770"/>
                  </a:lnTo>
                  <a:lnTo>
                    <a:pt x="4366260" y="2651760"/>
                  </a:lnTo>
                  <a:lnTo>
                    <a:pt x="4152900" y="2651760"/>
                  </a:lnTo>
                  <a:lnTo>
                    <a:pt x="4152900" y="2625090"/>
                  </a:lnTo>
                  <a:lnTo>
                    <a:pt x="3909060" y="2625090"/>
                  </a:lnTo>
                  <a:lnTo>
                    <a:pt x="3909060" y="2545080"/>
                  </a:lnTo>
                  <a:lnTo>
                    <a:pt x="3890010" y="2545080"/>
                  </a:lnTo>
                  <a:lnTo>
                    <a:pt x="3890010" y="2514600"/>
                  </a:lnTo>
                  <a:lnTo>
                    <a:pt x="3874770" y="2514600"/>
                  </a:lnTo>
                  <a:lnTo>
                    <a:pt x="3874770" y="2476500"/>
                  </a:lnTo>
                  <a:lnTo>
                    <a:pt x="3451860" y="2476500"/>
                  </a:lnTo>
                  <a:lnTo>
                    <a:pt x="3451860" y="2411730"/>
                  </a:lnTo>
                  <a:lnTo>
                    <a:pt x="3429000" y="2411730"/>
                  </a:lnTo>
                  <a:lnTo>
                    <a:pt x="3429000" y="2377440"/>
                  </a:lnTo>
                  <a:lnTo>
                    <a:pt x="3352800" y="2377440"/>
                  </a:lnTo>
                  <a:lnTo>
                    <a:pt x="3352800" y="2346484"/>
                  </a:lnTo>
                  <a:lnTo>
                    <a:pt x="3314700" y="2339340"/>
                  </a:lnTo>
                  <a:lnTo>
                    <a:pt x="3295650" y="2339340"/>
                  </a:lnTo>
                  <a:lnTo>
                    <a:pt x="3295650" y="2308860"/>
                  </a:lnTo>
                  <a:lnTo>
                    <a:pt x="3154680" y="2308860"/>
                  </a:lnTo>
                  <a:lnTo>
                    <a:pt x="3154680" y="2275047"/>
                  </a:lnTo>
                  <a:lnTo>
                    <a:pt x="2975610" y="2275047"/>
                  </a:lnTo>
                  <a:lnTo>
                    <a:pt x="2975610" y="2137410"/>
                  </a:lnTo>
                  <a:lnTo>
                    <a:pt x="2960370" y="2137410"/>
                  </a:lnTo>
                  <a:lnTo>
                    <a:pt x="2960370" y="2106930"/>
                  </a:lnTo>
                  <a:lnTo>
                    <a:pt x="2945130" y="2106930"/>
                  </a:lnTo>
                  <a:lnTo>
                    <a:pt x="2945130" y="2042160"/>
                  </a:lnTo>
                  <a:lnTo>
                    <a:pt x="2903220" y="2042160"/>
                  </a:lnTo>
                  <a:lnTo>
                    <a:pt x="2903220" y="2000250"/>
                  </a:lnTo>
                  <a:lnTo>
                    <a:pt x="2518410" y="2000250"/>
                  </a:lnTo>
                  <a:lnTo>
                    <a:pt x="2518410" y="1962150"/>
                  </a:lnTo>
                  <a:lnTo>
                    <a:pt x="2503170" y="1962150"/>
                  </a:lnTo>
                  <a:lnTo>
                    <a:pt x="2503170" y="1898333"/>
                  </a:lnTo>
                  <a:lnTo>
                    <a:pt x="2203133" y="1900714"/>
                  </a:lnTo>
                  <a:lnTo>
                    <a:pt x="2198370" y="1771650"/>
                  </a:lnTo>
                  <a:lnTo>
                    <a:pt x="2179320" y="1771650"/>
                  </a:lnTo>
                  <a:lnTo>
                    <a:pt x="2179320" y="1684020"/>
                  </a:lnTo>
                  <a:lnTo>
                    <a:pt x="1935480" y="1684020"/>
                  </a:lnTo>
                  <a:lnTo>
                    <a:pt x="1935480" y="1653540"/>
                  </a:lnTo>
                  <a:lnTo>
                    <a:pt x="1905000" y="1653540"/>
                  </a:lnTo>
                  <a:lnTo>
                    <a:pt x="1905000" y="1626870"/>
                  </a:lnTo>
                  <a:lnTo>
                    <a:pt x="1905000" y="1626870"/>
                  </a:lnTo>
                  <a:lnTo>
                    <a:pt x="1889760" y="1626870"/>
                  </a:lnTo>
                  <a:lnTo>
                    <a:pt x="1889760" y="1470660"/>
                  </a:lnTo>
                  <a:lnTo>
                    <a:pt x="1878330" y="1470660"/>
                  </a:lnTo>
                  <a:lnTo>
                    <a:pt x="1878330" y="1432560"/>
                  </a:lnTo>
                  <a:lnTo>
                    <a:pt x="1870710" y="1432560"/>
                  </a:lnTo>
                  <a:lnTo>
                    <a:pt x="1870710" y="1367790"/>
                  </a:lnTo>
                  <a:lnTo>
                    <a:pt x="1847850" y="1367790"/>
                  </a:lnTo>
                  <a:lnTo>
                    <a:pt x="1847850" y="1337310"/>
                  </a:lnTo>
                  <a:lnTo>
                    <a:pt x="1847850" y="1337310"/>
                  </a:lnTo>
                  <a:lnTo>
                    <a:pt x="1847850" y="1314450"/>
                  </a:lnTo>
                  <a:lnTo>
                    <a:pt x="1813560" y="1314450"/>
                  </a:lnTo>
                  <a:lnTo>
                    <a:pt x="1813560" y="1295400"/>
                  </a:lnTo>
                  <a:lnTo>
                    <a:pt x="1786890" y="1295400"/>
                  </a:lnTo>
                  <a:lnTo>
                    <a:pt x="1777365" y="1248251"/>
                  </a:lnTo>
                  <a:lnTo>
                    <a:pt x="1571148" y="1250633"/>
                  </a:lnTo>
                  <a:lnTo>
                    <a:pt x="1573530" y="1200150"/>
                  </a:lnTo>
                  <a:lnTo>
                    <a:pt x="1565910" y="1200150"/>
                  </a:lnTo>
                  <a:lnTo>
                    <a:pt x="1565910" y="1078230"/>
                  </a:lnTo>
                  <a:lnTo>
                    <a:pt x="1565910" y="1078230"/>
                  </a:lnTo>
                  <a:lnTo>
                    <a:pt x="1555909" y="1042035"/>
                  </a:lnTo>
                  <a:lnTo>
                    <a:pt x="1276350" y="1046797"/>
                  </a:lnTo>
                  <a:lnTo>
                    <a:pt x="1276350" y="1009650"/>
                  </a:lnTo>
                  <a:lnTo>
                    <a:pt x="1257300" y="1009650"/>
                  </a:lnTo>
                  <a:lnTo>
                    <a:pt x="1257300" y="1009650"/>
                  </a:lnTo>
                  <a:lnTo>
                    <a:pt x="1257300" y="979170"/>
                  </a:lnTo>
                  <a:lnTo>
                    <a:pt x="1257300" y="922020"/>
                  </a:lnTo>
                  <a:lnTo>
                    <a:pt x="1230630" y="922020"/>
                  </a:lnTo>
                  <a:lnTo>
                    <a:pt x="1230630" y="769620"/>
                  </a:lnTo>
                  <a:lnTo>
                    <a:pt x="1203960" y="769620"/>
                  </a:lnTo>
                  <a:lnTo>
                    <a:pt x="1203960" y="739140"/>
                  </a:lnTo>
                  <a:lnTo>
                    <a:pt x="956310" y="739140"/>
                  </a:lnTo>
                  <a:lnTo>
                    <a:pt x="956310" y="712470"/>
                  </a:lnTo>
                  <a:lnTo>
                    <a:pt x="944880" y="712470"/>
                  </a:lnTo>
                  <a:lnTo>
                    <a:pt x="944880" y="533400"/>
                  </a:lnTo>
                  <a:lnTo>
                    <a:pt x="640080" y="533400"/>
                  </a:lnTo>
                  <a:lnTo>
                    <a:pt x="640080" y="445770"/>
                  </a:lnTo>
                  <a:lnTo>
                    <a:pt x="617220" y="445770"/>
                  </a:lnTo>
                  <a:lnTo>
                    <a:pt x="617220" y="346710"/>
                  </a:lnTo>
                  <a:lnTo>
                    <a:pt x="582930" y="346710"/>
                  </a:lnTo>
                  <a:lnTo>
                    <a:pt x="582930" y="300990"/>
                  </a:lnTo>
                  <a:lnTo>
                    <a:pt x="312420" y="300990"/>
                  </a:lnTo>
                  <a:lnTo>
                    <a:pt x="312420" y="251460"/>
                  </a:lnTo>
                  <a:lnTo>
                    <a:pt x="293370" y="251460"/>
                  </a:lnTo>
                  <a:lnTo>
                    <a:pt x="293370" y="220980"/>
                  </a:lnTo>
                  <a:lnTo>
                    <a:pt x="281940" y="220980"/>
                  </a:lnTo>
                  <a:lnTo>
                    <a:pt x="281940" y="194310"/>
                  </a:lnTo>
                  <a:lnTo>
                    <a:pt x="171450" y="194310"/>
                  </a:lnTo>
                  <a:lnTo>
                    <a:pt x="171450" y="110490"/>
                  </a:lnTo>
                  <a:lnTo>
                    <a:pt x="163830" y="102870"/>
                  </a:lnTo>
                  <a:lnTo>
                    <a:pt x="163830" y="102870"/>
                  </a:lnTo>
                  <a:lnTo>
                    <a:pt x="163830" y="80010"/>
                  </a:lnTo>
                  <a:lnTo>
                    <a:pt x="163830" y="30480"/>
                  </a:lnTo>
                  <a:lnTo>
                    <a:pt x="125730" y="30480"/>
                  </a:lnTo>
                  <a:lnTo>
                    <a:pt x="125730" y="0"/>
                  </a:lnTo>
                  <a:lnTo>
                    <a:pt x="0" y="0"/>
                  </a:lnTo>
                </a:path>
              </a:pathLst>
            </a:custGeom>
            <a:noFill/>
            <a:ln w="28575"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white"/>
                </a:solidFill>
              </a:endParaRPr>
            </a:p>
          </p:txBody>
        </p:sp>
        <p:grpSp>
          <p:nvGrpSpPr>
            <p:cNvPr id="1024" name="Group 224"/>
            <p:cNvGrpSpPr/>
            <p:nvPr/>
          </p:nvGrpSpPr>
          <p:grpSpPr>
            <a:xfrm>
              <a:off x="7791337" y="4898796"/>
              <a:ext cx="38577" cy="43420"/>
              <a:chOff x="3509964" y="4585112"/>
              <a:chExt cx="45243" cy="45243"/>
            </a:xfrm>
          </p:grpSpPr>
          <p:cxnSp>
            <p:nvCxnSpPr>
              <p:cNvPr id="1110" name="Straight Connector 27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11" name="Straight Connector 27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5" name="Group 225"/>
            <p:cNvGrpSpPr/>
            <p:nvPr/>
          </p:nvGrpSpPr>
          <p:grpSpPr>
            <a:xfrm>
              <a:off x="7313665" y="4898796"/>
              <a:ext cx="38577" cy="43420"/>
              <a:chOff x="3509964" y="4585112"/>
              <a:chExt cx="45243" cy="45243"/>
            </a:xfrm>
          </p:grpSpPr>
          <p:cxnSp>
            <p:nvCxnSpPr>
              <p:cNvPr id="1108" name="Straight Connector 26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9" name="Straight Connector 27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6" name="Group 226"/>
            <p:cNvGrpSpPr/>
            <p:nvPr/>
          </p:nvGrpSpPr>
          <p:grpSpPr>
            <a:xfrm>
              <a:off x="7077104" y="4898796"/>
              <a:ext cx="38577" cy="43420"/>
              <a:chOff x="3509964" y="4585112"/>
              <a:chExt cx="45243" cy="45243"/>
            </a:xfrm>
          </p:grpSpPr>
          <p:cxnSp>
            <p:nvCxnSpPr>
              <p:cNvPr id="1106" name="Straight Connector 26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7" name="Straight Connector 26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7" name="Group 227"/>
            <p:cNvGrpSpPr/>
            <p:nvPr/>
          </p:nvGrpSpPr>
          <p:grpSpPr>
            <a:xfrm>
              <a:off x="6403814" y="4839655"/>
              <a:ext cx="38577" cy="43420"/>
              <a:chOff x="3509964" y="4585112"/>
              <a:chExt cx="45243" cy="45243"/>
            </a:xfrm>
          </p:grpSpPr>
          <p:cxnSp>
            <p:nvCxnSpPr>
              <p:cNvPr id="1104" name="Straight Connector 26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5" name="Straight Connector 26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8" name="Group 228"/>
            <p:cNvGrpSpPr/>
            <p:nvPr/>
          </p:nvGrpSpPr>
          <p:grpSpPr>
            <a:xfrm>
              <a:off x="5930692" y="4780516"/>
              <a:ext cx="38577" cy="43420"/>
              <a:chOff x="3509964" y="4585112"/>
              <a:chExt cx="45243" cy="45243"/>
            </a:xfrm>
          </p:grpSpPr>
          <p:cxnSp>
            <p:nvCxnSpPr>
              <p:cNvPr id="1102" name="Straight Connector 26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3" name="Straight Connector 26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9" name="Group 229"/>
            <p:cNvGrpSpPr/>
            <p:nvPr/>
          </p:nvGrpSpPr>
          <p:grpSpPr>
            <a:xfrm>
              <a:off x="5907946" y="4735023"/>
              <a:ext cx="38577" cy="43420"/>
              <a:chOff x="3509964" y="4585112"/>
              <a:chExt cx="45243" cy="45243"/>
            </a:xfrm>
          </p:grpSpPr>
          <p:cxnSp>
            <p:nvCxnSpPr>
              <p:cNvPr id="1100" name="Straight Connector 26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1" name="Straight Connector 26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0" name="Group 230"/>
            <p:cNvGrpSpPr/>
            <p:nvPr/>
          </p:nvGrpSpPr>
          <p:grpSpPr>
            <a:xfrm>
              <a:off x="5907946" y="4689530"/>
              <a:ext cx="38577" cy="43420"/>
              <a:chOff x="3509964" y="4585112"/>
              <a:chExt cx="45243" cy="45243"/>
            </a:xfrm>
          </p:grpSpPr>
          <p:cxnSp>
            <p:nvCxnSpPr>
              <p:cNvPr id="1098" name="Straight Connector 25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9" name="Straight Connector 26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1" name="Group 231"/>
            <p:cNvGrpSpPr/>
            <p:nvPr/>
          </p:nvGrpSpPr>
          <p:grpSpPr>
            <a:xfrm>
              <a:off x="5443922" y="4621291"/>
              <a:ext cx="38577" cy="43420"/>
              <a:chOff x="3509964" y="4585112"/>
              <a:chExt cx="45243" cy="45243"/>
            </a:xfrm>
          </p:grpSpPr>
          <p:cxnSp>
            <p:nvCxnSpPr>
              <p:cNvPr id="1096" name="Straight Connector 25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7" name="Straight Connector 25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2" name="Group 232"/>
            <p:cNvGrpSpPr/>
            <p:nvPr/>
          </p:nvGrpSpPr>
          <p:grpSpPr>
            <a:xfrm>
              <a:off x="4484029" y="4111776"/>
              <a:ext cx="38577" cy="43420"/>
              <a:chOff x="3509964" y="4585112"/>
              <a:chExt cx="45243" cy="45243"/>
            </a:xfrm>
          </p:grpSpPr>
          <p:cxnSp>
            <p:nvCxnSpPr>
              <p:cNvPr id="1094" name="Straight Connector 25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5" name="Straight Connector 25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3" name="Group 233"/>
            <p:cNvGrpSpPr/>
            <p:nvPr/>
          </p:nvGrpSpPr>
          <p:grpSpPr>
            <a:xfrm>
              <a:off x="4042751" y="3979847"/>
              <a:ext cx="38577" cy="43420"/>
              <a:chOff x="3509964" y="4585112"/>
              <a:chExt cx="45243" cy="45243"/>
            </a:xfrm>
          </p:grpSpPr>
          <p:cxnSp>
            <p:nvCxnSpPr>
              <p:cNvPr id="1092" name="Straight Connector 25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3" name="Straight Connector 25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4" name="Group 234"/>
            <p:cNvGrpSpPr/>
            <p:nvPr/>
          </p:nvGrpSpPr>
          <p:grpSpPr>
            <a:xfrm>
              <a:off x="3733402" y="3816075"/>
              <a:ext cx="38577" cy="43420"/>
              <a:chOff x="3509964" y="4585112"/>
              <a:chExt cx="45243" cy="45243"/>
            </a:xfrm>
          </p:grpSpPr>
          <p:cxnSp>
            <p:nvCxnSpPr>
              <p:cNvPr id="1090" name="Straight Connector 25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1" name="Straight Connector 25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5" name="Group 235"/>
            <p:cNvGrpSpPr/>
            <p:nvPr/>
          </p:nvGrpSpPr>
          <p:grpSpPr>
            <a:xfrm>
              <a:off x="3719754" y="3784230"/>
              <a:ext cx="38577" cy="43420"/>
              <a:chOff x="3509964" y="4585112"/>
              <a:chExt cx="45243" cy="45243"/>
            </a:xfrm>
          </p:grpSpPr>
          <p:cxnSp>
            <p:nvCxnSpPr>
              <p:cNvPr id="1088" name="Straight Connector 24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9" name="Straight Connector 25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6" name="Group 236"/>
            <p:cNvGrpSpPr/>
            <p:nvPr/>
          </p:nvGrpSpPr>
          <p:grpSpPr>
            <a:xfrm>
              <a:off x="2800805" y="3056349"/>
              <a:ext cx="38577" cy="43420"/>
              <a:chOff x="3509964" y="4585112"/>
              <a:chExt cx="45243" cy="45243"/>
            </a:xfrm>
          </p:grpSpPr>
          <p:cxnSp>
            <p:nvCxnSpPr>
              <p:cNvPr id="1086" name="Straight Connector 24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7" name="Straight Connector 24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7" name="Group 237"/>
            <p:cNvGrpSpPr/>
            <p:nvPr/>
          </p:nvGrpSpPr>
          <p:grpSpPr>
            <a:xfrm>
              <a:off x="2491456" y="2696958"/>
              <a:ext cx="38577" cy="43420"/>
              <a:chOff x="3509964" y="4585112"/>
              <a:chExt cx="45243" cy="45243"/>
            </a:xfrm>
          </p:grpSpPr>
          <p:cxnSp>
            <p:nvCxnSpPr>
              <p:cNvPr id="1084" name="Straight Connector 24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5" name="Straight Connector 24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8" name="Group 238"/>
            <p:cNvGrpSpPr/>
            <p:nvPr/>
          </p:nvGrpSpPr>
          <p:grpSpPr>
            <a:xfrm>
              <a:off x="2159361" y="2410355"/>
              <a:ext cx="38577" cy="43420"/>
              <a:chOff x="3509964" y="4585112"/>
              <a:chExt cx="45243" cy="45243"/>
            </a:xfrm>
          </p:grpSpPr>
          <p:cxnSp>
            <p:nvCxnSpPr>
              <p:cNvPr id="1082" name="Straight Connector 24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3" name="Straight Connector 24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9" name="Group 239"/>
            <p:cNvGrpSpPr/>
            <p:nvPr/>
          </p:nvGrpSpPr>
          <p:grpSpPr>
            <a:xfrm>
              <a:off x="1818166" y="2237483"/>
              <a:ext cx="38577" cy="43420"/>
              <a:chOff x="3509964" y="4585112"/>
              <a:chExt cx="45243" cy="45243"/>
            </a:xfrm>
          </p:grpSpPr>
          <p:cxnSp>
            <p:nvCxnSpPr>
              <p:cNvPr id="1080" name="Straight Connector 24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1" name="Straight Connector 24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0" name="Group 118"/>
            <p:cNvGrpSpPr/>
            <p:nvPr/>
          </p:nvGrpSpPr>
          <p:grpSpPr>
            <a:xfrm>
              <a:off x="7334720" y="4769022"/>
              <a:ext cx="38577" cy="43420"/>
              <a:chOff x="3509964" y="4585112"/>
              <a:chExt cx="45243" cy="45243"/>
            </a:xfrm>
          </p:grpSpPr>
          <p:cxnSp>
            <p:nvCxnSpPr>
              <p:cNvPr id="1078" name="Straight Connector 11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9" name="Straight Connector 12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1" name="Group 125"/>
            <p:cNvGrpSpPr/>
            <p:nvPr/>
          </p:nvGrpSpPr>
          <p:grpSpPr>
            <a:xfrm>
              <a:off x="6847583" y="4428841"/>
              <a:ext cx="38577" cy="43420"/>
              <a:chOff x="3509964" y="4585112"/>
              <a:chExt cx="45243" cy="45243"/>
            </a:xfrm>
          </p:grpSpPr>
          <p:cxnSp>
            <p:nvCxnSpPr>
              <p:cNvPr id="1076" name="Straight Connector 12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7" name="Straight Connector 12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2" name="Group 132"/>
            <p:cNvGrpSpPr/>
            <p:nvPr/>
          </p:nvGrpSpPr>
          <p:grpSpPr>
            <a:xfrm>
              <a:off x="6444812" y="4428841"/>
              <a:ext cx="38577" cy="43420"/>
              <a:chOff x="3509964" y="4585112"/>
              <a:chExt cx="45243" cy="45243"/>
            </a:xfrm>
          </p:grpSpPr>
          <p:cxnSp>
            <p:nvCxnSpPr>
              <p:cNvPr id="1074" name="Straight Connector 13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5" name="Straight Connector 13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3" name="Group 135"/>
            <p:cNvGrpSpPr/>
            <p:nvPr/>
          </p:nvGrpSpPr>
          <p:grpSpPr>
            <a:xfrm>
              <a:off x="6395827" y="4428841"/>
              <a:ext cx="38577" cy="43420"/>
              <a:chOff x="3509964" y="4585112"/>
              <a:chExt cx="45243" cy="45243"/>
            </a:xfrm>
          </p:grpSpPr>
          <p:cxnSp>
            <p:nvCxnSpPr>
              <p:cNvPr id="1072" name="Straight Connector 13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3" name="Straight Connector 13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4" name="Group 138"/>
            <p:cNvGrpSpPr/>
            <p:nvPr/>
          </p:nvGrpSpPr>
          <p:grpSpPr>
            <a:xfrm>
              <a:off x="6227098" y="4300934"/>
              <a:ext cx="38577" cy="43420"/>
              <a:chOff x="3509964" y="4585112"/>
              <a:chExt cx="45243" cy="45243"/>
            </a:xfrm>
          </p:grpSpPr>
          <p:cxnSp>
            <p:nvCxnSpPr>
              <p:cNvPr id="1070" name="Straight Connector 13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1" name="Straight Connector 14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5" name="Group 141"/>
            <p:cNvGrpSpPr/>
            <p:nvPr/>
          </p:nvGrpSpPr>
          <p:grpSpPr>
            <a:xfrm>
              <a:off x="5873313" y="4300934"/>
              <a:ext cx="38577" cy="43420"/>
              <a:chOff x="3509964" y="4585112"/>
              <a:chExt cx="45243" cy="45243"/>
            </a:xfrm>
          </p:grpSpPr>
          <p:cxnSp>
            <p:nvCxnSpPr>
              <p:cNvPr id="1068" name="Straight Connector 14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9" name="Straight Connector 14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6" name="Group 144"/>
            <p:cNvGrpSpPr/>
            <p:nvPr/>
          </p:nvGrpSpPr>
          <p:grpSpPr>
            <a:xfrm>
              <a:off x="5767179" y="4300934"/>
              <a:ext cx="38577" cy="43420"/>
              <a:chOff x="3509964" y="4585112"/>
              <a:chExt cx="45243" cy="45243"/>
            </a:xfrm>
          </p:grpSpPr>
          <p:cxnSp>
            <p:nvCxnSpPr>
              <p:cNvPr id="1066" name="Straight Connector 14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7" name="Straight Connector 14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7" name="Group 147"/>
            <p:cNvGrpSpPr/>
            <p:nvPr/>
          </p:nvGrpSpPr>
          <p:grpSpPr>
            <a:xfrm>
              <a:off x="4458172" y="3955313"/>
              <a:ext cx="38577" cy="43420"/>
              <a:chOff x="3509964" y="4585112"/>
              <a:chExt cx="45243" cy="45243"/>
            </a:xfrm>
          </p:grpSpPr>
          <p:cxnSp>
            <p:nvCxnSpPr>
              <p:cNvPr id="1064" name="Straight Connector 14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5" name="Straight Connector 14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8" name="Group 166"/>
            <p:cNvGrpSpPr/>
            <p:nvPr/>
          </p:nvGrpSpPr>
          <p:grpSpPr>
            <a:xfrm>
              <a:off x="1842881" y="2074807"/>
              <a:ext cx="38577" cy="43420"/>
              <a:chOff x="3509964" y="4585112"/>
              <a:chExt cx="45243" cy="45243"/>
            </a:xfrm>
          </p:grpSpPr>
          <p:cxnSp>
            <p:nvCxnSpPr>
              <p:cNvPr id="1062" name="Straight Connector 16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3" name="Straight Connector 16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9" name="Group 157"/>
            <p:cNvGrpSpPr/>
            <p:nvPr/>
          </p:nvGrpSpPr>
          <p:grpSpPr>
            <a:xfrm>
              <a:off x="2610322" y="2689849"/>
              <a:ext cx="38577" cy="43420"/>
              <a:chOff x="3509964" y="4585112"/>
              <a:chExt cx="45243" cy="45243"/>
            </a:xfrm>
          </p:grpSpPr>
          <p:cxnSp>
            <p:nvCxnSpPr>
              <p:cNvPr id="1060" name="Straight Connector 15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1" name="Straight Connector 15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50" name="Group 154"/>
            <p:cNvGrpSpPr/>
            <p:nvPr/>
          </p:nvGrpSpPr>
          <p:grpSpPr>
            <a:xfrm>
              <a:off x="3595479" y="3419192"/>
              <a:ext cx="38577" cy="43420"/>
              <a:chOff x="3509964" y="4585112"/>
              <a:chExt cx="45243" cy="45243"/>
            </a:xfrm>
          </p:grpSpPr>
          <p:cxnSp>
            <p:nvCxnSpPr>
              <p:cNvPr id="1058" name="Straight Connector 15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59" name="Straight Connector 15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51" name="Group 163"/>
            <p:cNvGrpSpPr/>
            <p:nvPr/>
          </p:nvGrpSpPr>
          <p:grpSpPr>
            <a:xfrm>
              <a:off x="2223879" y="2273471"/>
              <a:ext cx="38577" cy="43420"/>
              <a:chOff x="3509964" y="4585112"/>
              <a:chExt cx="45243" cy="45243"/>
            </a:xfrm>
          </p:grpSpPr>
          <p:cxnSp>
            <p:nvCxnSpPr>
              <p:cNvPr id="1056" name="Straight Connector 16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57" name="Straight Connector 16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52" name="Group 169"/>
            <p:cNvGrpSpPr/>
            <p:nvPr/>
          </p:nvGrpSpPr>
          <p:grpSpPr>
            <a:xfrm>
              <a:off x="1559852" y="2004050"/>
              <a:ext cx="38577" cy="43420"/>
              <a:chOff x="3509964" y="4585112"/>
              <a:chExt cx="45243" cy="45243"/>
            </a:xfrm>
          </p:grpSpPr>
          <p:cxnSp>
            <p:nvCxnSpPr>
              <p:cNvPr id="1054" name="Straight Connector 17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55" name="Straight Connector 17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sp>
        <p:nvSpPr>
          <p:cNvPr id="127" name="Textfeld 126"/>
          <p:cNvSpPr txBox="1"/>
          <p:nvPr/>
        </p:nvSpPr>
        <p:spPr>
          <a:xfrm>
            <a:off x="3473712" y="1317659"/>
            <a:ext cx="1415772" cy="369332"/>
          </a:xfrm>
          <a:prstGeom prst="rect">
            <a:avLst/>
          </a:prstGeom>
          <a:noFill/>
        </p:spPr>
        <p:txBody>
          <a:bodyPr wrap="none" rtlCol="0">
            <a:spAutoFit/>
          </a:bodyPr>
          <a:lstStyle/>
          <a:p>
            <a:r>
              <a:rPr lang="de-DE" dirty="0">
                <a:solidFill>
                  <a:prstClr val="black">
                    <a:lumMod val="65000"/>
                    <a:lumOff val="35000"/>
                  </a:prstClr>
                </a:solidFill>
              </a:rPr>
              <a:t>LUX-Lung 3</a:t>
            </a:r>
          </a:p>
        </p:txBody>
      </p:sp>
      <p:sp>
        <p:nvSpPr>
          <p:cNvPr id="1114" name="Textfeld 1113"/>
          <p:cNvSpPr txBox="1"/>
          <p:nvPr/>
        </p:nvSpPr>
        <p:spPr>
          <a:xfrm>
            <a:off x="8040374" y="1317659"/>
            <a:ext cx="1415772" cy="369332"/>
          </a:xfrm>
          <a:prstGeom prst="rect">
            <a:avLst/>
          </a:prstGeom>
          <a:noFill/>
        </p:spPr>
        <p:txBody>
          <a:bodyPr wrap="none" rtlCol="0">
            <a:spAutoFit/>
          </a:bodyPr>
          <a:lstStyle/>
          <a:p>
            <a:r>
              <a:rPr lang="de-DE" dirty="0">
                <a:solidFill>
                  <a:prstClr val="black">
                    <a:lumMod val="65000"/>
                    <a:lumOff val="35000"/>
                  </a:prstClr>
                </a:solidFill>
              </a:rPr>
              <a:t>LUX-Lung 6</a:t>
            </a:r>
          </a:p>
        </p:txBody>
      </p:sp>
      <p:sp>
        <p:nvSpPr>
          <p:cNvPr id="1115" name="Textfeld 1114"/>
          <p:cNvSpPr txBox="1"/>
          <p:nvPr/>
        </p:nvSpPr>
        <p:spPr>
          <a:xfrm>
            <a:off x="3436704" y="4201385"/>
            <a:ext cx="1415772" cy="369332"/>
          </a:xfrm>
          <a:prstGeom prst="rect">
            <a:avLst/>
          </a:prstGeom>
          <a:noFill/>
        </p:spPr>
        <p:txBody>
          <a:bodyPr wrap="none" rtlCol="0">
            <a:spAutoFit/>
          </a:bodyPr>
          <a:lstStyle/>
          <a:p>
            <a:r>
              <a:rPr lang="de-DE" dirty="0">
                <a:solidFill>
                  <a:prstClr val="black">
                    <a:lumMod val="65000"/>
                    <a:lumOff val="35000"/>
                  </a:prstClr>
                </a:solidFill>
              </a:rPr>
              <a:t>LUX-Lung 7</a:t>
            </a:r>
          </a:p>
        </p:txBody>
      </p:sp>
    </p:spTree>
    <p:extLst>
      <p:ext uri="{BB962C8B-B14F-4D97-AF65-F5344CB8AC3E}">
        <p14:creationId xmlns:p14="http://schemas.microsoft.com/office/powerpoint/2010/main" val="30977864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Straight Arrow Connector 24"/>
          <p:cNvCxnSpPr/>
          <p:nvPr/>
        </p:nvCxnSpPr>
        <p:spPr bwMode="auto">
          <a:xfrm>
            <a:off x="3935760" y="3454887"/>
            <a:ext cx="0" cy="373716"/>
          </a:xfrm>
          <a:prstGeom prst="straightConnector1">
            <a:avLst/>
          </a:prstGeom>
          <a:ln>
            <a:headEnd type="none" w="med" len="med"/>
            <a:tailEnd type="arrow"/>
          </a:ln>
        </p:spPr>
        <p:style>
          <a:lnRef idx="2">
            <a:schemeClr val="accent4"/>
          </a:lnRef>
          <a:fillRef idx="0">
            <a:schemeClr val="accent4"/>
          </a:fillRef>
          <a:effectRef idx="1">
            <a:schemeClr val="accent4"/>
          </a:effectRef>
          <a:fontRef idx="minor">
            <a:schemeClr val="tx1"/>
          </a:fontRef>
        </p:style>
      </p:cxnSp>
      <p:grpSp>
        <p:nvGrpSpPr>
          <p:cNvPr id="22" name="Group 21"/>
          <p:cNvGrpSpPr/>
          <p:nvPr/>
        </p:nvGrpSpPr>
        <p:grpSpPr>
          <a:xfrm>
            <a:off x="3935760" y="2640763"/>
            <a:ext cx="3888432" cy="360040"/>
            <a:chOff x="3419872" y="3068960"/>
            <a:chExt cx="2664296" cy="360040"/>
          </a:xfrm>
        </p:grpSpPr>
        <p:cxnSp>
          <p:nvCxnSpPr>
            <p:cNvPr id="18" name="Straight Connector 17"/>
            <p:cNvCxnSpPr/>
            <p:nvPr/>
          </p:nvCxnSpPr>
          <p:spPr bwMode="auto">
            <a:xfrm>
              <a:off x="3419872" y="3068960"/>
              <a:ext cx="2664296" cy="0"/>
            </a:xfrm>
            <a:prstGeom prst="line">
              <a:avLst/>
            </a:prstGeom>
            <a:ln>
              <a:headEnd type="none" w="med" len="med"/>
              <a:tailEnd type="none" w="med" len="med"/>
            </a:ln>
          </p:spPr>
          <p:style>
            <a:lnRef idx="2">
              <a:schemeClr val="accent4"/>
            </a:lnRef>
            <a:fillRef idx="0">
              <a:schemeClr val="accent4"/>
            </a:fillRef>
            <a:effectRef idx="1">
              <a:schemeClr val="accent4"/>
            </a:effectRef>
            <a:fontRef idx="minor">
              <a:schemeClr val="tx1"/>
            </a:fontRef>
          </p:style>
        </p:cxnSp>
        <p:cxnSp>
          <p:nvCxnSpPr>
            <p:cNvPr id="20" name="Straight Arrow Connector 19"/>
            <p:cNvCxnSpPr/>
            <p:nvPr/>
          </p:nvCxnSpPr>
          <p:spPr bwMode="auto">
            <a:xfrm>
              <a:off x="3419872" y="3068960"/>
              <a:ext cx="0" cy="360040"/>
            </a:xfrm>
            <a:prstGeom prst="straightConnector1">
              <a:avLst/>
            </a:prstGeom>
            <a:ln>
              <a:headEnd type="none" w="med" len="med"/>
              <a:tailEnd type="arrow"/>
            </a:ln>
          </p:spPr>
          <p:style>
            <a:lnRef idx="2">
              <a:schemeClr val="accent4"/>
            </a:lnRef>
            <a:fillRef idx="0">
              <a:schemeClr val="accent4"/>
            </a:fillRef>
            <a:effectRef idx="1">
              <a:schemeClr val="accent4"/>
            </a:effectRef>
            <a:fontRef idx="minor">
              <a:schemeClr val="tx1"/>
            </a:fontRef>
          </p:style>
        </p:cxnSp>
        <p:cxnSp>
          <p:nvCxnSpPr>
            <p:cNvPr id="21" name="Straight Arrow Connector 20"/>
            <p:cNvCxnSpPr/>
            <p:nvPr/>
          </p:nvCxnSpPr>
          <p:spPr bwMode="auto">
            <a:xfrm>
              <a:off x="6084168" y="3068960"/>
              <a:ext cx="0" cy="360040"/>
            </a:xfrm>
            <a:prstGeom prst="straightConnector1">
              <a:avLst/>
            </a:prstGeom>
            <a:ln>
              <a:headEnd type="none" w="med" len="med"/>
              <a:tailEnd type="arrow"/>
            </a:ln>
          </p:spPr>
          <p:style>
            <a:lnRef idx="2">
              <a:schemeClr val="accent4"/>
            </a:lnRef>
            <a:fillRef idx="0">
              <a:schemeClr val="accent4"/>
            </a:fillRef>
            <a:effectRef idx="1">
              <a:schemeClr val="accent4"/>
            </a:effectRef>
            <a:fontRef idx="minor">
              <a:schemeClr val="tx1"/>
            </a:fontRef>
          </p:style>
        </p:cxnSp>
      </p:grpSp>
      <p:sp>
        <p:nvSpPr>
          <p:cNvPr id="2" name="Title 1"/>
          <p:cNvSpPr>
            <a:spLocks noGrp="1"/>
          </p:cNvSpPr>
          <p:nvPr>
            <p:ph type="title"/>
          </p:nvPr>
        </p:nvSpPr>
        <p:spPr>
          <a:xfrm>
            <a:off x="1319969" y="40690"/>
            <a:ext cx="9171062" cy="867348"/>
          </a:xfrm>
          <a:noFill/>
          <a:ln w="9525" algn="ctr">
            <a:noFill/>
            <a:miter lim="800000"/>
            <a:headEnd/>
            <a:tailEnd/>
          </a:ln>
        </p:spPr>
        <p:txBody>
          <a:bodyPr vert="horz" wrap="square" lIns="91440" tIns="45720" rIns="91440" bIns="36000" numCol="1" rtlCol="0" anchor="b" anchorCtr="0" compatLnSpc="1">
            <a:prstTxWarp prst="textNoShape">
              <a:avLst/>
            </a:prstTxWarp>
            <a:noAutofit/>
          </a:bodyPr>
          <a:lstStyle/>
          <a:p>
            <a:pPr algn="ctr">
              <a:lnSpc>
                <a:spcPct val="100000"/>
              </a:lnSpc>
            </a:pPr>
            <a:r>
              <a:rPr lang="en-GB" sz="2800" b="1" dirty="0"/>
              <a:t>LUX-Lung 8</a:t>
            </a:r>
            <a:br>
              <a:rPr lang="en-GB" sz="2800" dirty="0">
                <a:solidFill>
                  <a:schemeClr val="tx1">
                    <a:lumMod val="95000"/>
                    <a:lumOff val="5000"/>
                  </a:schemeClr>
                </a:solidFill>
              </a:rPr>
            </a:br>
            <a:r>
              <a:rPr lang="en-GB" sz="2800" dirty="0" err="1">
                <a:solidFill>
                  <a:srgbClr val="0070C0"/>
                </a:solidFill>
              </a:rPr>
              <a:t>Thiết</a:t>
            </a:r>
            <a:r>
              <a:rPr lang="en-GB" sz="2800" dirty="0">
                <a:solidFill>
                  <a:srgbClr val="0070C0"/>
                </a:solidFill>
              </a:rPr>
              <a:t> kế </a:t>
            </a:r>
            <a:r>
              <a:rPr lang="en-GB" sz="2800" dirty="0" err="1">
                <a:solidFill>
                  <a:srgbClr val="0070C0"/>
                </a:solidFill>
              </a:rPr>
              <a:t>nghiên</a:t>
            </a:r>
            <a:r>
              <a:rPr lang="en-GB" sz="2800" dirty="0">
                <a:solidFill>
                  <a:srgbClr val="0070C0"/>
                </a:solidFill>
              </a:rPr>
              <a:t> </a:t>
            </a:r>
            <a:r>
              <a:rPr lang="en-GB" sz="2800" dirty="0" err="1">
                <a:solidFill>
                  <a:srgbClr val="0070C0"/>
                </a:solidFill>
              </a:rPr>
              <a:t>cứu</a:t>
            </a:r>
            <a:endParaRPr lang="en-GB" sz="2800" dirty="0">
              <a:solidFill>
                <a:srgbClr val="0070C0"/>
              </a:solidFill>
            </a:endParaRPr>
          </a:p>
        </p:txBody>
      </p:sp>
      <p:sp>
        <p:nvSpPr>
          <p:cNvPr id="3" name="Content Placeholder 2"/>
          <p:cNvSpPr>
            <a:spLocks noGrp="1"/>
          </p:cNvSpPr>
          <p:nvPr>
            <p:ph idx="4294967295"/>
          </p:nvPr>
        </p:nvSpPr>
        <p:spPr>
          <a:xfrm>
            <a:off x="4092876" y="5578252"/>
            <a:ext cx="4377900" cy="665522"/>
          </a:xfrm>
        </p:spPr>
        <p:txBody>
          <a:bodyPr/>
          <a:lstStyle/>
          <a:p>
            <a:pPr marL="0" indent="0">
              <a:lnSpc>
                <a:spcPct val="100000"/>
              </a:lnSpc>
              <a:spcBef>
                <a:spcPts val="0"/>
              </a:spcBef>
              <a:buNone/>
            </a:pPr>
            <a:r>
              <a:rPr lang="en-GB" sz="1000" dirty="0">
                <a:solidFill>
                  <a:schemeClr val="tx1">
                    <a:lumMod val="95000"/>
                    <a:lumOff val="5000"/>
                  </a:schemeClr>
                </a:solidFill>
              </a:rPr>
              <a:t>*</a:t>
            </a:r>
            <a:r>
              <a:rPr lang="en-GB" sz="1200" dirty="0">
                <a:solidFill>
                  <a:schemeClr val="tx1">
                    <a:lumMod val="95000"/>
                    <a:lumOff val="5000"/>
                  </a:schemeClr>
                </a:solidFill>
              </a:rPr>
              <a:t>Liều tăng tới 50 mg và giảm về 30 hay 20 mg được cho phép</a:t>
            </a:r>
          </a:p>
          <a:p>
            <a:pPr marL="0" indent="0">
              <a:lnSpc>
                <a:spcPct val="100000"/>
              </a:lnSpc>
              <a:spcBef>
                <a:spcPts val="0"/>
              </a:spcBef>
              <a:buNone/>
            </a:pPr>
            <a:r>
              <a:rPr lang="en-GB" sz="1200" baseline="30000" dirty="0">
                <a:solidFill>
                  <a:schemeClr val="tx1">
                    <a:lumMod val="95000"/>
                    <a:lumOff val="5000"/>
                  </a:schemeClr>
                </a:solidFill>
              </a:rPr>
              <a:t>&amp;</a:t>
            </a:r>
            <a:r>
              <a:rPr lang="en-GB" sz="1200" dirty="0">
                <a:solidFill>
                  <a:schemeClr val="tx1">
                    <a:lumMod val="95000"/>
                    <a:lumOff val="5000"/>
                  </a:schemeClr>
                </a:solidFill>
              </a:rPr>
              <a:t> Liều giảm về 100 hay 50 mg được cho phép</a:t>
            </a:r>
          </a:p>
          <a:p>
            <a:pPr marL="0" indent="0">
              <a:lnSpc>
                <a:spcPct val="100000"/>
              </a:lnSpc>
              <a:spcBef>
                <a:spcPts val="0"/>
              </a:spcBef>
              <a:buNone/>
            </a:pPr>
            <a:r>
              <a:rPr lang="en-GB" sz="1200" b="1" baseline="30000" dirty="0">
                <a:solidFill>
                  <a:schemeClr val="tx1">
                    <a:lumMod val="95000"/>
                    <a:lumOff val="5000"/>
                  </a:schemeClr>
                </a:solidFill>
              </a:rPr>
              <a:t>± </a:t>
            </a:r>
            <a:r>
              <a:rPr lang="en-US" sz="1200" dirty="0">
                <a:solidFill>
                  <a:schemeClr val="tx1">
                    <a:lumMod val="95000"/>
                    <a:lumOff val="5000"/>
                  </a:schemeClr>
                </a:solidFill>
              </a:rPr>
              <a:t>Đánh giá bướu: lúc ban đầu, tuần 8, 12, 16; mỗi 8 tuần sau đó</a:t>
            </a:r>
            <a:endParaRPr lang="en-GB" sz="1200" dirty="0">
              <a:solidFill>
                <a:schemeClr val="tx1">
                  <a:lumMod val="95000"/>
                  <a:lumOff val="5000"/>
                </a:schemeClr>
              </a:solidFill>
            </a:endParaRPr>
          </a:p>
        </p:txBody>
      </p:sp>
      <p:sp>
        <p:nvSpPr>
          <p:cNvPr id="6" name="AutoShape 17"/>
          <p:cNvSpPr>
            <a:spLocks noChangeArrowheads="1"/>
          </p:cNvSpPr>
          <p:nvPr/>
        </p:nvSpPr>
        <p:spPr bwMode="blackWhite">
          <a:xfrm>
            <a:off x="3289176" y="908038"/>
            <a:ext cx="5181600" cy="1794224"/>
          </a:xfrm>
          <a:prstGeom prst="roundRect">
            <a:avLst>
              <a:gd name="adj" fmla="val 11509"/>
            </a:avLst>
          </a:prstGeom>
          <a:ln>
            <a:headEnd/>
            <a:tailEnd/>
          </a:ln>
        </p:spPr>
        <p:style>
          <a:lnRef idx="2">
            <a:schemeClr val="accent4"/>
          </a:lnRef>
          <a:fillRef idx="1">
            <a:schemeClr val="lt1"/>
          </a:fillRef>
          <a:effectRef idx="0">
            <a:schemeClr val="accent4"/>
          </a:effectRef>
          <a:fontRef idx="minor">
            <a:schemeClr val="dk1"/>
          </a:fontRef>
        </p:style>
        <p:txBody>
          <a:bodyPr wrap="square" tIns="91440" bIns="109728" anchor="ctr">
            <a:spAutoFit/>
          </a:bodyPr>
          <a:lstStyle/>
          <a:p>
            <a:pPr indent="-285750" eaLnBrk="0" fontAlgn="base" hangingPunct="0">
              <a:spcBef>
                <a:spcPct val="0"/>
              </a:spcBef>
              <a:spcAft>
                <a:spcPct val="0"/>
              </a:spcAft>
              <a:buFont typeface="Arial" panose="020B0604020202020204" pitchFamily="34" charset="0"/>
              <a:buChar char="•"/>
              <a:defRPr/>
            </a:pPr>
            <a:r>
              <a:rPr lang="en-US" sz="1600" b="1" kern="0" dirty="0">
                <a:solidFill>
                  <a:prstClr val="black"/>
                </a:solidFill>
              </a:rPr>
              <a:t>UTPKTBN tiến xa (IIIB/IV)</a:t>
            </a:r>
            <a:endParaRPr lang="en-GB" sz="1600" b="1" kern="0" dirty="0">
              <a:solidFill>
                <a:prstClr val="black"/>
              </a:solidFill>
            </a:endParaRPr>
          </a:p>
          <a:p>
            <a:pPr indent="-285750" eaLnBrk="0" fontAlgn="base" hangingPunct="0">
              <a:spcBef>
                <a:spcPct val="0"/>
              </a:spcBef>
              <a:spcAft>
                <a:spcPct val="0"/>
              </a:spcAft>
              <a:buFont typeface="Arial" panose="020B0604020202020204" pitchFamily="34" charset="0"/>
              <a:buChar char="•"/>
              <a:defRPr/>
            </a:pPr>
            <a:r>
              <a:rPr lang="en-GB" sz="1600" b="1" kern="0" dirty="0">
                <a:solidFill>
                  <a:prstClr val="black"/>
                </a:solidFill>
              </a:rPr>
              <a:t>Mô học tế bào gai</a:t>
            </a:r>
          </a:p>
          <a:p>
            <a:pPr indent="-285750" eaLnBrk="0" fontAlgn="base" hangingPunct="0">
              <a:spcBef>
                <a:spcPct val="0"/>
              </a:spcBef>
              <a:spcAft>
                <a:spcPct val="0"/>
              </a:spcAft>
              <a:buFont typeface="Arial" panose="020B0604020202020204" pitchFamily="34" charset="0"/>
              <a:buChar char="•"/>
              <a:defRPr/>
            </a:pPr>
            <a:r>
              <a:rPr lang="en-GB" sz="1600" b="1" kern="0" dirty="0">
                <a:solidFill>
                  <a:prstClr val="black"/>
                </a:solidFill>
              </a:rPr>
              <a:t>≥4 chu kỳ hoá trị bộ đôi có platinum bước một</a:t>
            </a:r>
          </a:p>
          <a:p>
            <a:pPr indent="-285750" eaLnBrk="0" fontAlgn="base" hangingPunct="0">
              <a:spcBef>
                <a:spcPct val="0"/>
              </a:spcBef>
              <a:spcAft>
                <a:spcPct val="0"/>
              </a:spcAft>
              <a:buFont typeface="Arial" panose="020B0604020202020204" pitchFamily="34" charset="0"/>
              <a:buChar char="•"/>
              <a:defRPr/>
            </a:pPr>
            <a:r>
              <a:rPr lang="en-GB" sz="1600" b="1" kern="0" dirty="0">
                <a:solidFill>
                  <a:prstClr val="black"/>
                </a:solidFill>
              </a:rPr>
              <a:t>ECOG PS 0–1</a:t>
            </a:r>
          </a:p>
          <a:p>
            <a:pPr indent="-285750" eaLnBrk="0" fontAlgn="base" hangingPunct="0">
              <a:spcBef>
                <a:spcPct val="0"/>
              </a:spcBef>
              <a:spcAft>
                <a:spcPct val="0"/>
              </a:spcAft>
              <a:buFont typeface="Arial" panose="020B0604020202020204" pitchFamily="34" charset="0"/>
              <a:buChar char="•"/>
              <a:defRPr/>
            </a:pPr>
            <a:r>
              <a:rPr lang="en-GB" sz="1600" b="1" kern="0" dirty="0">
                <a:solidFill>
                  <a:prstClr val="black"/>
                </a:solidFill>
              </a:rPr>
              <a:t>Chức năng cơ quan đầy đủ</a:t>
            </a:r>
          </a:p>
          <a:p>
            <a:pPr eaLnBrk="0" fontAlgn="base" hangingPunct="0">
              <a:spcBef>
                <a:spcPct val="0"/>
              </a:spcBef>
              <a:spcAft>
                <a:spcPct val="0"/>
              </a:spcAft>
              <a:defRPr/>
            </a:pPr>
            <a:r>
              <a:rPr lang="en-GB" sz="1600" b="1" kern="0" dirty="0">
                <a:solidFill>
                  <a:prstClr val="black"/>
                </a:solidFill>
              </a:rPr>
              <a:t>	                         n=795</a:t>
            </a:r>
          </a:p>
        </p:txBody>
      </p:sp>
      <p:sp>
        <p:nvSpPr>
          <p:cNvPr id="7" name="AutoShape 20"/>
          <p:cNvSpPr>
            <a:spLocks noChangeArrowheads="1"/>
          </p:cNvSpPr>
          <p:nvPr/>
        </p:nvSpPr>
        <p:spPr bwMode="blackWhite">
          <a:xfrm>
            <a:off x="2034073" y="3028201"/>
            <a:ext cx="2668555" cy="426686"/>
          </a:xfrm>
          <a:prstGeom prst="roundRect">
            <a:avLst>
              <a:gd name="adj" fmla="val 16667"/>
            </a:avLst>
          </a:prstGeom>
          <a:ln>
            <a:headEnd/>
            <a:tailEnd/>
          </a:ln>
        </p:spPr>
        <p:style>
          <a:lnRef idx="3">
            <a:schemeClr val="lt1"/>
          </a:lnRef>
          <a:fillRef idx="1">
            <a:schemeClr val="accent1"/>
          </a:fillRef>
          <a:effectRef idx="1">
            <a:schemeClr val="accent1"/>
          </a:effectRef>
          <a:fontRef idx="minor">
            <a:schemeClr val="lt1"/>
          </a:fontRef>
        </p:style>
        <p:txBody>
          <a:bodyPr wrap="none" anchor="ctr"/>
          <a:lstStyle/>
          <a:p>
            <a:pPr algn="ctr" defTabSz="457200" fontAlgn="base">
              <a:spcBef>
                <a:spcPct val="0"/>
              </a:spcBef>
              <a:spcAft>
                <a:spcPct val="0"/>
              </a:spcAft>
            </a:pPr>
            <a:r>
              <a:rPr lang="en-US" sz="1600" b="1" dirty="0">
                <a:solidFill>
                  <a:schemeClr val="tx1">
                    <a:lumMod val="95000"/>
                    <a:lumOff val="5000"/>
                  </a:schemeClr>
                </a:solidFill>
              </a:rPr>
              <a:t>Afatinib 40 mg* mỗi ngày </a:t>
            </a:r>
          </a:p>
        </p:txBody>
      </p:sp>
      <p:sp>
        <p:nvSpPr>
          <p:cNvPr id="8" name="AutoShape 21"/>
          <p:cNvSpPr>
            <a:spLocks noChangeArrowheads="1"/>
          </p:cNvSpPr>
          <p:nvPr/>
        </p:nvSpPr>
        <p:spPr bwMode="blackWhite">
          <a:xfrm>
            <a:off x="7196810" y="3020927"/>
            <a:ext cx="2772120" cy="426688"/>
          </a:xfrm>
          <a:prstGeom prst="roundRect">
            <a:avLst>
              <a:gd name="adj" fmla="val 16667"/>
            </a:avLst>
          </a:prstGeom>
          <a:ln>
            <a:headEnd/>
            <a:tailEnd/>
          </a:ln>
        </p:spPr>
        <p:style>
          <a:lnRef idx="3">
            <a:schemeClr val="lt1"/>
          </a:lnRef>
          <a:fillRef idx="1">
            <a:schemeClr val="accent2"/>
          </a:fillRef>
          <a:effectRef idx="1">
            <a:schemeClr val="accent2"/>
          </a:effectRef>
          <a:fontRef idx="minor">
            <a:schemeClr val="lt1"/>
          </a:fontRef>
        </p:style>
        <p:txBody>
          <a:bodyPr wrap="none" anchor="ctr"/>
          <a:lstStyle/>
          <a:p>
            <a:pPr algn="ctr" defTabSz="457200" fontAlgn="base">
              <a:spcBef>
                <a:spcPct val="0"/>
              </a:spcBef>
              <a:spcAft>
                <a:spcPct val="0"/>
              </a:spcAft>
            </a:pPr>
            <a:r>
              <a:rPr lang="en-US" sz="1600" b="1" dirty="0">
                <a:solidFill>
                  <a:prstClr val="white"/>
                </a:solidFill>
              </a:rPr>
              <a:t>Erlotinib 150 mg</a:t>
            </a:r>
            <a:r>
              <a:rPr lang="en-US" sz="1600" b="1" baseline="30000" dirty="0">
                <a:solidFill>
                  <a:prstClr val="white"/>
                </a:solidFill>
              </a:rPr>
              <a:t>&amp;</a:t>
            </a:r>
            <a:r>
              <a:rPr lang="en-US" sz="1600" b="1" dirty="0">
                <a:solidFill>
                  <a:prstClr val="white"/>
                </a:solidFill>
              </a:rPr>
              <a:t> mỗi ngày </a:t>
            </a:r>
          </a:p>
        </p:txBody>
      </p:sp>
      <p:sp>
        <p:nvSpPr>
          <p:cNvPr id="23" name="TextBox 22"/>
          <p:cNvSpPr txBox="1"/>
          <p:nvPr/>
        </p:nvSpPr>
        <p:spPr>
          <a:xfrm>
            <a:off x="3991380" y="2787496"/>
            <a:ext cx="3672408" cy="830997"/>
          </a:xfrm>
          <a:prstGeom prst="rect">
            <a:avLst/>
          </a:prstGeom>
          <a:noFill/>
        </p:spPr>
        <p:txBody>
          <a:bodyPr wrap="square" rtlCol="0">
            <a:spAutoFit/>
          </a:bodyPr>
          <a:lstStyle/>
          <a:p>
            <a:pPr algn="ctr"/>
            <a:r>
              <a:rPr lang="en-GB" sz="1600" dirty="0">
                <a:solidFill>
                  <a:prstClr val="black"/>
                </a:solidFill>
              </a:rPr>
              <a:t>1:1</a:t>
            </a:r>
          </a:p>
          <a:p>
            <a:pPr algn="ctr"/>
            <a:r>
              <a:rPr lang="en-GB" sz="1600" dirty="0">
                <a:solidFill>
                  <a:prstClr val="black"/>
                </a:solidFill>
              </a:rPr>
              <a:t>phân tầng theo Đông Á </a:t>
            </a:r>
          </a:p>
          <a:p>
            <a:pPr algn="ctr"/>
            <a:r>
              <a:rPr lang="en-GB" sz="1600" dirty="0">
                <a:solidFill>
                  <a:prstClr val="black"/>
                </a:solidFill>
              </a:rPr>
              <a:t>vs không phải Đông Á</a:t>
            </a:r>
          </a:p>
        </p:txBody>
      </p:sp>
      <p:sp>
        <p:nvSpPr>
          <p:cNvPr id="27" name="Rounded Rectangle 26"/>
          <p:cNvSpPr/>
          <p:nvPr/>
        </p:nvSpPr>
        <p:spPr bwMode="auto">
          <a:xfrm>
            <a:off x="3200400" y="3838531"/>
            <a:ext cx="5410200" cy="497157"/>
          </a:xfrm>
          <a:prstGeom prst="roundRect">
            <a:avLst/>
          </a:prstGeom>
          <a:ln>
            <a:headEnd/>
            <a:tailEnd/>
          </a:ln>
        </p:spPr>
        <p:style>
          <a:lnRef idx="2">
            <a:schemeClr val="accent4"/>
          </a:lnRef>
          <a:fillRef idx="1">
            <a:schemeClr val="lt1"/>
          </a:fillRef>
          <a:effectRef idx="0">
            <a:schemeClr val="accent4"/>
          </a:effectRef>
          <a:fontRef idx="minor">
            <a:schemeClr val="dk1"/>
          </a:fontRef>
        </p:style>
        <p:txBody>
          <a:bodyPr wrap="square" tIns="91440" bIns="109728" anchor="ctr">
            <a:spAutoFit/>
          </a:bodyPr>
          <a:lstStyle/>
          <a:p>
            <a:pPr algn="ctr" eaLnBrk="0" fontAlgn="base" hangingPunct="0">
              <a:spcBef>
                <a:spcPct val="0"/>
              </a:spcBef>
              <a:spcAft>
                <a:spcPct val="0"/>
              </a:spcAft>
            </a:pPr>
            <a:r>
              <a:rPr lang="en-GB" sz="1600" b="1" kern="0" dirty="0">
                <a:solidFill>
                  <a:prstClr val="black"/>
                </a:solidFill>
              </a:rPr>
              <a:t>Chính: PFS theo đánh giá độc lập </a:t>
            </a:r>
            <a:r>
              <a:rPr lang="en-GB" sz="1600" b="1" kern="0" baseline="30000" dirty="0">
                <a:solidFill>
                  <a:prstClr val="black"/>
                </a:solidFill>
              </a:rPr>
              <a:t>± </a:t>
            </a:r>
          </a:p>
        </p:txBody>
      </p:sp>
      <p:sp>
        <p:nvSpPr>
          <p:cNvPr id="28" name="Rounded Rectangle 27"/>
          <p:cNvSpPr/>
          <p:nvPr/>
        </p:nvSpPr>
        <p:spPr bwMode="auto">
          <a:xfrm>
            <a:off x="3200400" y="4735492"/>
            <a:ext cx="5410200" cy="769572"/>
          </a:xfrm>
          <a:prstGeom prst="roundRect">
            <a:avLst/>
          </a:prstGeom>
          <a:ln>
            <a:headEnd/>
            <a:tailEnd/>
          </a:ln>
        </p:spPr>
        <p:style>
          <a:lnRef idx="2">
            <a:schemeClr val="accent4"/>
          </a:lnRef>
          <a:fillRef idx="1">
            <a:schemeClr val="lt1"/>
          </a:fillRef>
          <a:effectRef idx="0">
            <a:schemeClr val="accent4"/>
          </a:effectRef>
          <a:fontRef idx="minor">
            <a:schemeClr val="dk1"/>
          </a:fontRef>
        </p:style>
        <p:txBody>
          <a:bodyPr wrap="square" tIns="91440" bIns="109728" anchor="ctr">
            <a:spAutoFit/>
          </a:bodyPr>
          <a:lstStyle/>
          <a:p>
            <a:pPr algn="ctr" eaLnBrk="0" fontAlgn="base" hangingPunct="0">
              <a:spcBef>
                <a:spcPct val="0"/>
              </a:spcBef>
              <a:spcAft>
                <a:spcPct val="0"/>
              </a:spcAft>
            </a:pPr>
            <a:r>
              <a:rPr lang="en-GB" sz="1600" b="1" kern="0" dirty="0">
                <a:solidFill>
                  <a:prstClr val="black"/>
                </a:solidFill>
              </a:rPr>
              <a:t>Phụ chính yếu: OS </a:t>
            </a:r>
          </a:p>
          <a:p>
            <a:pPr algn="ctr" eaLnBrk="0" fontAlgn="base" hangingPunct="0">
              <a:spcBef>
                <a:spcPct val="0"/>
              </a:spcBef>
              <a:spcAft>
                <a:spcPct val="0"/>
              </a:spcAft>
            </a:pPr>
            <a:r>
              <a:rPr lang="en-GB" sz="1600" kern="0" dirty="0">
                <a:solidFill>
                  <a:prstClr val="black"/>
                </a:solidFill>
              </a:rPr>
              <a:t>Phụ khác: ORR, DCR, giảm bướu, </a:t>
            </a:r>
            <a:r>
              <a:rPr lang="en-GB" sz="1600" kern="0" dirty="0" err="1">
                <a:solidFill>
                  <a:prstClr val="black"/>
                </a:solidFill>
              </a:rPr>
              <a:t>HRQoL</a:t>
            </a:r>
            <a:r>
              <a:rPr lang="en-GB" sz="1600" kern="0" dirty="0">
                <a:solidFill>
                  <a:prstClr val="black"/>
                </a:solidFill>
              </a:rPr>
              <a:t>, tính an toàn</a:t>
            </a:r>
          </a:p>
        </p:txBody>
      </p:sp>
      <p:sp>
        <p:nvSpPr>
          <p:cNvPr id="48" name="Rounded Rectangle 47"/>
          <p:cNvSpPr/>
          <p:nvPr/>
        </p:nvSpPr>
        <p:spPr bwMode="auto">
          <a:xfrm>
            <a:off x="8859416" y="3852261"/>
            <a:ext cx="1656184" cy="432048"/>
          </a:xfrm>
          <a:prstGeom prst="roundRect">
            <a:avLst/>
          </a:prstGeom>
          <a:solidFill>
            <a:schemeClr val="bg1">
              <a:lumMod val="75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0" tIns="0" rIns="0" bIns="0" numCol="1" rtlCol="0" anchor="ctr" anchorCtr="0" compatLnSpc="1">
            <a:prstTxWarp prst="textNoShape">
              <a:avLst/>
            </a:prstTxWarp>
          </a:bodyPr>
          <a:lstStyle/>
          <a:p>
            <a:pPr algn="ctr" eaLnBrk="0" fontAlgn="base" hangingPunct="0">
              <a:spcBef>
                <a:spcPct val="0"/>
              </a:spcBef>
              <a:spcAft>
                <a:spcPct val="0"/>
              </a:spcAft>
            </a:pPr>
            <a:r>
              <a:rPr lang="en-GB" sz="1200" dirty="0">
                <a:solidFill>
                  <a:schemeClr val="tx1">
                    <a:lumMod val="95000"/>
                    <a:lumOff val="5000"/>
                  </a:schemeClr>
                </a:solidFill>
              </a:rPr>
              <a:t>Phân tích PFS chính: tháng 10/2013, n=669</a:t>
            </a:r>
          </a:p>
        </p:txBody>
      </p:sp>
      <p:cxnSp>
        <p:nvCxnSpPr>
          <p:cNvPr id="50" name="Straight Arrow Connector 49"/>
          <p:cNvCxnSpPr/>
          <p:nvPr/>
        </p:nvCxnSpPr>
        <p:spPr bwMode="auto">
          <a:xfrm>
            <a:off x="8651630" y="5100541"/>
            <a:ext cx="204670" cy="0"/>
          </a:xfrm>
          <a:prstGeom prst="straightConnector1">
            <a:avLst/>
          </a:prstGeom>
          <a:ln>
            <a:headEnd type="none" w="med" len="med"/>
            <a:tailEnd type="arrow"/>
          </a:ln>
        </p:spPr>
        <p:style>
          <a:lnRef idx="2">
            <a:schemeClr val="accent4"/>
          </a:lnRef>
          <a:fillRef idx="0">
            <a:schemeClr val="accent4"/>
          </a:fillRef>
          <a:effectRef idx="1">
            <a:schemeClr val="accent4"/>
          </a:effectRef>
          <a:fontRef idx="minor">
            <a:schemeClr val="tx1"/>
          </a:fontRef>
        </p:style>
      </p:cxnSp>
      <p:sp>
        <p:nvSpPr>
          <p:cNvPr id="51" name="Rounded Rectangle 50"/>
          <p:cNvSpPr/>
          <p:nvPr/>
        </p:nvSpPr>
        <p:spPr bwMode="auto">
          <a:xfrm>
            <a:off x="8859416" y="4889591"/>
            <a:ext cx="1656184" cy="432048"/>
          </a:xfrm>
          <a:prstGeom prst="roundRect">
            <a:avLst/>
          </a:prstGeom>
          <a:solidFill>
            <a:schemeClr val="bg1">
              <a:lumMod val="75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0" tIns="0" rIns="0" bIns="0" numCol="1" rtlCol="0" anchor="ctr" anchorCtr="0" compatLnSpc="1">
            <a:prstTxWarp prst="textNoShape">
              <a:avLst/>
            </a:prstTxWarp>
          </a:bodyPr>
          <a:lstStyle/>
          <a:p>
            <a:pPr algn="ctr" eaLnBrk="0" fontAlgn="base" hangingPunct="0">
              <a:spcBef>
                <a:spcPct val="0"/>
              </a:spcBef>
              <a:spcAft>
                <a:spcPct val="0"/>
              </a:spcAft>
            </a:pPr>
            <a:r>
              <a:rPr lang="en-GB" sz="1200" dirty="0">
                <a:solidFill>
                  <a:schemeClr val="tx1">
                    <a:lumMod val="95000"/>
                    <a:lumOff val="5000"/>
                  </a:schemeClr>
                </a:solidFill>
              </a:rPr>
              <a:t>Phân tích OS chính: </a:t>
            </a:r>
          </a:p>
          <a:p>
            <a:pPr algn="ctr" eaLnBrk="0" fontAlgn="base" hangingPunct="0">
              <a:spcBef>
                <a:spcPct val="0"/>
              </a:spcBef>
              <a:spcAft>
                <a:spcPct val="0"/>
              </a:spcAft>
            </a:pPr>
            <a:r>
              <a:rPr lang="en-GB" sz="1200" dirty="0">
                <a:solidFill>
                  <a:schemeClr val="tx1">
                    <a:lumMod val="95000"/>
                    <a:lumOff val="5000"/>
                  </a:schemeClr>
                </a:solidFill>
              </a:rPr>
              <a:t>tháng 3/2015, n=795</a:t>
            </a:r>
          </a:p>
        </p:txBody>
      </p:sp>
      <p:cxnSp>
        <p:nvCxnSpPr>
          <p:cNvPr id="9" name="Straight Arrow Connector 8"/>
          <p:cNvCxnSpPr/>
          <p:nvPr/>
        </p:nvCxnSpPr>
        <p:spPr bwMode="auto">
          <a:xfrm>
            <a:off x="5905500" y="4385387"/>
            <a:ext cx="0" cy="322112"/>
          </a:xfrm>
          <a:prstGeom prst="straightConnector1">
            <a:avLst/>
          </a:prstGeom>
          <a:ln>
            <a:headEnd type="none" w="med" len="med"/>
            <a:tailEnd type="arrow"/>
          </a:ln>
        </p:spPr>
        <p:style>
          <a:lnRef idx="2">
            <a:schemeClr val="accent4"/>
          </a:lnRef>
          <a:fillRef idx="0">
            <a:schemeClr val="accent4"/>
          </a:fillRef>
          <a:effectRef idx="1">
            <a:schemeClr val="accent4"/>
          </a:effectRef>
          <a:fontRef idx="minor">
            <a:schemeClr val="tx1"/>
          </a:fontRef>
        </p:style>
      </p:cxnSp>
      <p:cxnSp>
        <p:nvCxnSpPr>
          <p:cNvPr id="29" name="Straight Arrow Connector 28"/>
          <p:cNvCxnSpPr/>
          <p:nvPr/>
        </p:nvCxnSpPr>
        <p:spPr bwMode="auto">
          <a:xfrm>
            <a:off x="8651630" y="4085729"/>
            <a:ext cx="204670" cy="0"/>
          </a:xfrm>
          <a:prstGeom prst="straightConnector1">
            <a:avLst/>
          </a:prstGeom>
          <a:ln>
            <a:headEnd type="none" w="med" len="med"/>
            <a:tailEnd type="arrow"/>
          </a:ln>
        </p:spPr>
        <p:style>
          <a:lnRef idx="2">
            <a:schemeClr val="accent4"/>
          </a:lnRef>
          <a:fillRef idx="0">
            <a:schemeClr val="accent4"/>
          </a:fillRef>
          <a:effectRef idx="1">
            <a:schemeClr val="accent4"/>
          </a:effectRef>
          <a:fontRef idx="minor">
            <a:schemeClr val="tx1"/>
          </a:fontRef>
        </p:style>
      </p:cxnSp>
      <p:sp>
        <p:nvSpPr>
          <p:cNvPr id="4" name="TextBox 3"/>
          <p:cNvSpPr txBox="1"/>
          <p:nvPr/>
        </p:nvSpPr>
        <p:spPr>
          <a:xfrm>
            <a:off x="3619802" y="6498184"/>
            <a:ext cx="6474171" cy="246221"/>
          </a:xfrm>
          <a:prstGeom prst="rect">
            <a:avLst/>
          </a:prstGeom>
          <a:noFill/>
        </p:spPr>
        <p:txBody>
          <a:bodyPr wrap="square" rtlCol="0">
            <a:spAutoFit/>
          </a:bodyPr>
          <a:lstStyle/>
          <a:p>
            <a:r>
              <a:rPr lang="fr-FR" sz="1000" i="1" dirty="0"/>
              <a:t>Soria JC et al</a:t>
            </a:r>
            <a:r>
              <a:rPr lang="es-ES" sz="1000" dirty="0">
                <a:solidFill>
                  <a:prstClr val="black"/>
                </a:solidFill>
              </a:rPr>
              <a:t>.</a:t>
            </a:r>
            <a:r>
              <a:rPr lang="fr-FR" sz="1000" i="1" dirty="0"/>
              <a:t>  Lancet </a:t>
            </a:r>
            <a:r>
              <a:rPr lang="fr-FR" sz="1000" i="1" dirty="0" err="1"/>
              <a:t>Oncol</a:t>
            </a:r>
            <a:r>
              <a:rPr lang="fr-FR" sz="1000" i="1" dirty="0"/>
              <a:t> </a:t>
            </a:r>
            <a:r>
              <a:rPr lang="fr-FR" sz="1000" dirty="0"/>
              <a:t>2015; 16: 897–907</a:t>
            </a:r>
            <a:endParaRPr lang="vi-VN" sz="1000" dirty="0"/>
          </a:p>
        </p:txBody>
      </p:sp>
      <p:cxnSp>
        <p:nvCxnSpPr>
          <p:cNvPr id="30" name="Straight Arrow Connector 29"/>
          <p:cNvCxnSpPr/>
          <p:nvPr/>
        </p:nvCxnSpPr>
        <p:spPr bwMode="auto">
          <a:xfrm>
            <a:off x="7847992" y="3454887"/>
            <a:ext cx="0" cy="373716"/>
          </a:xfrm>
          <a:prstGeom prst="straightConnector1">
            <a:avLst/>
          </a:prstGeom>
          <a:ln>
            <a:headEnd type="none" w="med" len="med"/>
            <a:tailEnd type="arrow"/>
          </a:ln>
        </p:spPr>
        <p:style>
          <a:lnRef idx="2">
            <a:schemeClr val="accent4"/>
          </a:lnRef>
          <a:fillRef idx="0">
            <a:schemeClr val="accent4"/>
          </a:fillRef>
          <a:effectRef idx="1">
            <a:schemeClr val="accent4"/>
          </a:effectRef>
          <a:fontRef idx="minor">
            <a:schemeClr val="tx1"/>
          </a:fontRef>
        </p:style>
      </p:cxnSp>
    </p:spTree>
    <p:extLst>
      <p:ext uri="{BB962C8B-B14F-4D97-AF65-F5344CB8AC3E}">
        <p14:creationId xmlns:p14="http://schemas.microsoft.com/office/powerpoint/2010/main" val="226623138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8375" y="519446"/>
            <a:ext cx="10550769" cy="510909"/>
          </a:xfrm>
        </p:spPr>
        <p:txBody>
          <a:bodyPr>
            <a:normAutofit fontScale="90000"/>
          </a:bodyPr>
          <a:lstStyle/>
          <a:p>
            <a:r>
              <a:rPr lang="en-GB" sz="3200" b="1" dirty="0" err="1">
                <a:solidFill>
                  <a:schemeClr val="accent6">
                    <a:lumMod val="75000"/>
                  </a:schemeClr>
                </a:solidFill>
                <a:latin typeface="Arial" pitchFamily="34" charset="0"/>
                <a:cs typeface="Arial" pitchFamily="34" charset="0"/>
              </a:rPr>
              <a:t>Trình</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tự</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điều</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trị</a:t>
            </a:r>
            <a:r>
              <a:rPr lang="en-GB" sz="3200" b="1" dirty="0">
                <a:solidFill>
                  <a:schemeClr val="accent6">
                    <a:lumMod val="75000"/>
                  </a:schemeClr>
                </a:solidFill>
                <a:latin typeface="Arial" pitchFamily="34" charset="0"/>
                <a:cs typeface="Arial" pitchFamily="34" charset="0"/>
              </a:rPr>
              <a:t> UTPKTBN </a:t>
            </a:r>
            <a:r>
              <a:rPr lang="en-GB" sz="3200" b="1" dirty="0" err="1">
                <a:solidFill>
                  <a:schemeClr val="accent6">
                    <a:lumMod val="75000"/>
                  </a:schemeClr>
                </a:solidFill>
                <a:latin typeface="Arial" pitchFamily="34" charset="0"/>
                <a:cs typeface="Arial" pitchFamily="34" charset="0"/>
              </a:rPr>
              <a:t>có</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đột</a:t>
            </a:r>
            <a:r>
              <a:rPr lang="en-GB" sz="3200" b="1" dirty="0">
                <a:solidFill>
                  <a:schemeClr val="accent6">
                    <a:lumMod val="75000"/>
                  </a:schemeClr>
                </a:solidFill>
                <a:latin typeface="Arial" pitchFamily="34" charset="0"/>
                <a:cs typeface="Arial" pitchFamily="34" charset="0"/>
              </a:rPr>
              <a:t> </a:t>
            </a:r>
            <a:r>
              <a:rPr lang="en-GB" sz="3200" b="1" dirty="0" err="1">
                <a:solidFill>
                  <a:schemeClr val="accent6">
                    <a:lumMod val="75000"/>
                  </a:schemeClr>
                </a:solidFill>
                <a:latin typeface="Arial" pitchFamily="34" charset="0"/>
                <a:cs typeface="Arial" pitchFamily="34" charset="0"/>
              </a:rPr>
              <a:t>biến</a:t>
            </a:r>
            <a:r>
              <a:rPr lang="en-GB" sz="3200" b="1" dirty="0">
                <a:solidFill>
                  <a:schemeClr val="accent6">
                    <a:lumMod val="75000"/>
                  </a:schemeClr>
                </a:solidFill>
                <a:latin typeface="Arial" pitchFamily="34" charset="0"/>
                <a:cs typeface="Arial" pitchFamily="34" charset="0"/>
              </a:rPr>
              <a:t> EGFR</a:t>
            </a:r>
            <a:endParaRPr lang="vi-VN" sz="3200" b="1" dirty="0">
              <a:solidFill>
                <a:schemeClr val="accent6">
                  <a:lumMod val="75000"/>
                </a:schemeClr>
              </a:solidFill>
              <a:latin typeface="Arial" pitchFamily="34" charset="0"/>
              <a:cs typeface="Arial" pitchFamily="34" charset="0"/>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26</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3" name="Picture 2"/>
          <p:cNvPicPr>
            <a:picLocks noChangeAspect="1"/>
          </p:cNvPicPr>
          <p:nvPr/>
        </p:nvPicPr>
        <p:blipFill>
          <a:blip r:embed="rId2"/>
          <a:stretch>
            <a:fillRect/>
          </a:stretch>
        </p:blipFill>
        <p:spPr>
          <a:xfrm>
            <a:off x="1026061" y="1218110"/>
            <a:ext cx="5069939" cy="4970528"/>
          </a:xfrm>
          <a:prstGeom prst="rect">
            <a:avLst/>
          </a:prstGeom>
        </p:spPr>
      </p:pic>
      <p:sp>
        <p:nvSpPr>
          <p:cNvPr id="5" name="Content Placeholder 2"/>
          <p:cNvSpPr>
            <a:spLocks noGrp="1"/>
          </p:cNvSpPr>
          <p:nvPr>
            <p:ph sz="quarter" idx="4294967295"/>
          </p:nvPr>
        </p:nvSpPr>
        <p:spPr>
          <a:xfrm>
            <a:off x="2329608" y="6507292"/>
            <a:ext cx="10804738" cy="223138"/>
          </a:xfrm>
          <a:prstGeom prst="rect">
            <a:avLst/>
          </a:prstGeom>
        </p:spPr>
        <p:txBody>
          <a:bodyPr>
            <a:normAutofit lnSpcReduction="10000"/>
          </a:bodyPr>
          <a:lstStyle/>
          <a:p>
            <a:pPr marL="0" indent="0">
              <a:buNone/>
            </a:pPr>
            <a:r>
              <a:rPr lang="da-DK" sz="1000" dirty="0">
                <a:latin typeface="Arial" panose="020B0604020202020204" pitchFamily="34" charset="0"/>
                <a:cs typeface="Arial" panose="020B0604020202020204" pitchFamily="34" charset="0"/>
              </a:rPr>
              <a:t>Vera Hirsh </a:t>
            </a:r>
            <a:r>
              <a:rPr lang="vi-VN" sz="1000" dirty="0">
                <a:latin typeface="Arial" panose="020B0604020202020204" pitchFamily="34" charset="0"/>
                <a:cs typeface="Arial" panose="020B0604020202020204" pitchFamily="34" charset="0"/>
              </a:rPr>
              <a:t>Ther Adv Med Oncol 2018,10 </a:t>
            </a:r>
          </a:p>
        </p:txBody>
      </p:sp>
      <p:sp>
        <p:nvSpPr>
          <p:cNvPr id="6" name="TextBox 5"/>
          <p:cNvSpPr txBox="1"/>
          <p:nvPr/>
        </p:nvSpPr>
        <p:spPr>
          <a:xfrm>
            <a:off x="6415548" y="1474839"/>
            <a:ext cx="4218039" cy="1323439"/>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Vấn</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đề</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còn</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gây</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tranh</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cãi</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nhiều</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hiện</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nay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là</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lựa</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chọn</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trình</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tự</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điều</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phù</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hợp</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cho</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UTPKTBN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đột</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biến</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EGFR</a:t>
            </a:r>
            <a:r>
              <a:rPr kumimoji="0" lang="en-GB" sz="1800" b="0" i="0" u="none" strike="noStrike" kern="1200" cap="none" spc="0" normalizeH="0" baseline="0" noProof="0" dirty="0">
                <a:ln>
                  <a:noFill/>
                </a:ln>
                <a:solidFill>
                  <a:prstClr val="black"/>
                </a:solidFill>
                <a:effectLst/>
                <a:uLnTx/>
                <a:uFillTx/>
                <a:latin typeface="Calibri"/>
                <a:ea typeface="+mn-ea"/>
                <a:cs typeface="+mn-cs"/>
              </a:rPr>
              <a:t>.</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94354987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748599" y="1102130"/>
            <a:ext cx="8739664" cy="4664199"/>
            <a:chOff x="224599" y="1102129"/>
            <a:chExt cx="8739664" cy="4664199"/>
          </a:xfrm>
        </p:grpSpPr>
        <p:sp>
          <p:nvSpPr>
            <p:cNvPr id="20" name="Freeform 19"/>
            <p:cNvSpPr/>
            <p:nvPr/>
          </p:nvSpPr>
          <p:spPr bwMode="auto">
            <a:xfrm>
              <a:off x="1066800" y="1162050"/>
              <a:ext cx="7772400" cy="4171950"/>
            </a:xfrm>
            <a:custGeom>
              <a:avLst/>
              <a:gdLst>
                <a:gd name="connsiteX0" fmla="*/ 0 w 7772400"/>
                <a:gd name="connsiteY0" fmla="*/ 0 h 4171950"/>
                <a:gd name="connsiteX1" fmla="*/ 0 w 7772400"/>
                <a:gd name="connsiteY1" fmla="*/ 4171950 h 4171950"/>
                <a:gd name="connsiteX2" fmla="*/ 7772400 w 7772400"/>
                <a:gd name="connsiteY2" fmla="*/ 4171950 h 4171950"/>
              </a:gdLst>
              <a:ahLst/>
              <a:cxnLst>
                <a:cxn ang="0">
                  <a:pos x="connsiteX0" y="connsiteY0"/>
                </a:cxn>
                <a:cxn ang="0">
                  <a:pos x="connsiteX1" y="connsiteY1"/>
                </a:cxn>
                <a:cxn ang="0">
                  <a:pos x="connsiteX2" y="connsiteY2"/>
                </a:cxn>
              </a:cxnLst>
              <a:rect l="l" t="t" r="r" b="b"/>
              <a:pathLst>
                <a:path w="7772400" h="4171950">
                  <a:moveTo>
                    <a:pt x="0" y="0"/>
                  </a:moveTo>
                  <a:lnTo>
                    <a:pt x="0" y="4171950"/>
                  </a:lnTo>
                  <a:lnTo>
                    <a:pt x="7772400" y="4171950"/>
                  </a:lnTo>
                </a:path>
              </a:pathLst>
            </a:custGeom>
            <a:ln w="19050" cap="rnd">
              <a:solidFill>
                <a:schemeClr val="tx1"/>
              </a:solidFill>
            </a:ln>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a:solidFill>
                  <a:srgbClr val="000000"/>
                </a:solidFill>
              </a:endParaRPr>
            </a:p>
          </p:txBody>
        </p:sp>
        <p:grpSp>
          <p:nvGrpSpPr>
            <p:cNvPr id="21" name="Group 20"/>
            <p:cNvGrpSpPr/>
            <p:nvPr/>
          </p:nvGrpSpPr>
          <p:grpSpPr>
            <a:xfrm>
              <a:off x="623689" y="1102129"/>
              <a:ext cx="443586" cy="276999"/>
              <a:chOff x="623689" y="1102129"/>
              <a:chExt cx="443586" cy="276999"/>
            </a:xfrm>
          </p:grpSpPr>
          <p:cxnSp>
            <p:nvCxnSpPr>
              <p:cNvPr id="87" name="Straight Connector 86"/>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88" name="TextBox 87"/>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1,0</a:t>
                </a:r>
              </a:p>
            </p:txBody>
          </p:sp>
        </p:grpSp>
        <p:grpSp>
          <p:nvGrpSpPr>
            <p:cNvPr id="22" name="Group 21"/>
            <p:cNvGrpSpPr/>
            <p:nvPr/>
          </p:nvGrpSpPr>
          <p:grpSpPr>
            <a:xfrm>
              <a:off x="623689" y="1505570"/>
              <a:ext cx="443586" cy="276999"/>
              <a:chOff x="623689" y="1102129"/>
              <a:chExt cx="443586" cy="276999"/>
            </a:xfrm>
          </p:grpSpPr>
          <p:cxnSp>
            <p:nvCxnSpPr>
              <p:cNvPr id="85" name="Straight Connector 84"/>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86" name="TextBox 85"/>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0,9</a:t>
                </a:r>
              </a:p>
            </p:txBody>
          </p:sp>
        </p:grpSp>
        <p:grpSp>
          <p:nvGrpSpPr>
            <p:cNvPr id="23" name="Group 22"/>
            <p:cNvGrpSpPr/>
            <p:nvPr/>
          </p:nvGrpSpPr>
          <p:grpSpPr>
            <a:xfrm>
              <a:off x="623689" y="1909011"/>
              <a:ext cx="443586" cy="276999"/>
              <a:chOff x="623689" y="1102129"/>
              <a:chExt cx="443586" cy="276999"/>
            </a:xfrm>
          </p:grpSpPr>
          <p:cxnSp>
            <p:nvCxnSpPr>
              <p:cNvPr id="83" name="Straight Connector 82"/>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84" name="TextBox 83"/>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0,8</a:t>
                </a:r>
              </a:p>
            </p:txBody>
          </p:sp>
        </p:grpSp>
        <p:grpSp>
          <p:nvGrpSpPr>
            <p:cNvPr id="24" name="Group 23"/>
            <p:cNvGrpSpPr/>
            <p:nvPr/>
          </p:nvGrpSpPr>
          <p:grpSpPr>
            <a:xfrm>
              <a:off x="623689" y="2312452"/>
              <a:ext cx="443586" cy="276999"/>
              <a:chOff x="623689" y="1102129"/>
              <a:chExt cx="443586" cy="276999"/>
            </a:xfrm>
          </p:grpSpPr>
          <p:cxnSp>
            <p:nvCxnSpPr>
              <p:cNvPr id="81" name="Straight Connector 80"/>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82" name="TextBox 81"/>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0,7</a:t>
                </a:r>
              </a:p>
            </p:txBody>
          </p:sp>
        </p:grpSp>
        <p:grpSp>
          <p:nvGrpSpPr>
            <p:cNvPr id="25" name="Group 24"/>
            <p:cNvGrpSpPr/>
            <p:nvPr/>
          </p:nvGrpSpPr>
          <p:grpSpPr>
            <a:xfrm>
              <a:off x="623689" y="2715893"/>
              <a:ext cx="443586" cy="276999"/>
              <a:chOff x="623689" y="1102129"/>
              <a:chExt cx="443586" cy="276999"/>
            </a:xfrm>
          </p:grpSpPr>
          <p:cxnSp>
            <p:nvCxnSpPr>
              <p:cNvPr id="79" name="Straight Connector 78"/>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80" name="TextBox 79"/>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0,6</a:t>
                </a:r>
              </a:p>
            </p:txBody>
          </p:sp>
        </p:grpSp>
        <p:grpSp>
          <p:nvGrpSpPr>
            <p:cNvPr id="26" name="Group 25"/>
            <p:cNvGrpSpPr/>
            <p:nvPr/>
          </p:nvGrpSpPr>
          <p:grpSpPr>
            <a:xfrm>
              <a:off x="623689" y="3119334"/>
              <a:ext cx="443586" cy="276999"/>
              <a:chOff x="623689" y="1102129"/>
              <a:chExt cx="443586" cy="276999"/>
            </a:xfrm>
          </p:grpSpPr>
          <p:cxnSp>
            <p:nvCxnSpPr>
              <p:cNvPr id="77" name="Straight Connector 76"/>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78" name="TextBox 77"/>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0,5</a:t>
                </a:r>
              </a:p>
            </p:txBody>
          </p:sp>
        </p:grpSp>
        <p:grpSp>
          <p:nvGrpSpPr>
            <p:cNvPr id="27" name="Group 26"/>
            <p:cNvGrpSpPr/>
            <p:nvPr/>
          </p:nvGrpSpPr>
          <p:grpSpPr>
            <a:xfrm>
              <a:off x="623689" y="3522775"/>
              <a:ext cx="443586" cy="276999"/>
              <a:chOff x="623689" y="1102129"/>
              <a:chExt cx="443586" cy="276999"/>
            </a:xfrm>
          </p:grpSpPr>
          <p:cxnSp>
            <p:nvCxnSpPr>
              <p:cNvPr id="75" name="Straight Connector 74"/>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76" name="TextBox 75"/>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0,4</a:t>
                </a:r>
              </a:p>
            </p:txBody>
          </p:sp>
        </p:grpSp>
        <p:grpSp>
          <p:nvGrpSpPr>
            <p:cNvPr id="28" name="Group 27"/>
            <p:cNvGrpSpPr/>
            <p:nvPr/>
          </p:nvGrpSpPr>
          <p:grpSpPr>
            <a:xfrm>
              <a:off x="623689" y="3926216"/>
              <a:ext cx="443586" cy="276999"/>
              <a:chOff x="623689" y="1102129"/>
              <a:chExt cx="443586" cy="276999"/>
            </a:xfrm>
          </p:grpSpPr>
          <p:cxnSp>
            <p:nvCxnSpPr>
              <p:cNvPr id="73" name="Straight Connector 72"/>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74" name="TextBox 73"/>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0,3</a:t>
                </a:r>
              </a:p>
            </p:txBody>
          </p:sp>
        </p:grpSp>
        <p:grpSp>
          <p:nvGrpSpPr>
            <p:cNvPr id="29" name="Group 28"/>
            <p:cNvGrpSpPr/>
            <p:nvPr/>
          </p:nvGrpSpPr>
          <p:grpSpPr>
            <a:xfrm>
              <a:off x="623689" y="4329657"/>
              <a:ext cx="443586" cy="276999"/>
              <a:chOff x="623689" y="1102129"/>
              <a:chExt cx="443586" cy="276999"/>
            </a:xfrm>
          </p:grpSpPr>
          <p:cxnSp>
            <p:nvCxnSpPr>
              <p:cNvPr id="71" name="Straight Connector 70"/>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72" name="TextBox 71"/>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0,2</a:t>
                </a:r>
              </a:p>
            </p:txBody>
          </p:sp>
        </p:grpSp>
        <p:grpSp>
          <p:nvGrpSpPr>
            <p:cNvPr id="30" name="Group 29"/>
            <p:cNvGrpSpPr/>
            <p:nvPr/>
          </p:nvGrpSpPr>
          <p:grpSpPr>
            <a:xfrm>
              <a:off x="623689" y="4733098"/>
              <a:ext cx="443586" cy="276999"/>
              <a:chOff x="623689" y="1102129"/>
              <a:chExt cx="443586" cy="276999"/>
            </a:xfrm>
          </p:grpSpPr>
          <p:cxnSp>
            <p:nvCxnSpPr>
              <p:cNvPr id="69" name="Straight Connector 68"/>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70" name="TextBox 69"/>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0,1</a:t>
                </a:r>
              </a:p>
            </p:txBody>
          </p:sp>
        </p:grpSp>
        <p:grpSp>
          <p:nvGrpSpPr>
            <p:cNvPr id="31" name="Group 30"/>
            <p:cNvGrpSpPr/>
            <p:nvPr/>
          </p:nvGrpSpPr>
          <p:grpSpPr>
            <a:xfrm>
              <a:off x="623689" y="5136536"/>
              <a:ext cx="443586" cy="276999"/>
              <a:chOff x="623689" y="1102129"/>
              <a:chExt cx="443586" cy="276999"/>
            </a:xfrm>
          </p:grpSpPr>
          <p:cxnSp>
            <p:nvCxnSpPr>
              <p:cNvPr id="67" name="Straight Connector 66"/>
              <p:cNvCxnSpPr/>
              <p:nvPr/>
            </p:nvCxnSpPr>
            <p:spPr bwMode="auto">
              <a:xfrm flipH="1">
                <a:off x="1021555" y="1240629"/>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68" name="TextBox 67"/>
              <p:cNvSpPr txBox="1"/>
              <p:nvPr/>
            </p:nvSpPr>
            <p:spPr>
              <a:xfrm>
                <a:off x="623689" y="1102129"/>
                <a:ext cx="397866" cy="276999"/>
              </a:xfrm>
              <a:prstGeom prst="rect">
                <a:avLst/>
              </a:prstGeom>
              <a:noFill/>
            </p:spPr>
            <p:txBody>
              <a:bodyPr wrap="none" rtlCol="0">
                <a:spAutoFit/>
              </a:bodyPr>
              <a:lstStyle/>
              <a:p>
                <a:pPr algn="r"/>
                <a:r>
                  <a:rPr lang="en-US" sz="1200" dirty="0">
                    <a:solidFill>
                      <a:srgbClr val="000000"/>
                    </a:solidFill>
                  </a:rPr>
                  <a:t>0,0</a:t>
                </a:r>
              </a:p>
            </p:txBody>
          </p:sp>
        </p:grpSp>
        <p:sp>
          <p:nvSpPr>
            <p:cNvPr id="32" name="TextBox 31"/>
            <p:cNvSpPr txBox="1"/>
            <p:nvPr/>
          </p:nvSpPr>
          <p:spPr>
            <a:xfrm rot="16200000">
              <a:off x="-1096367" y="3155692"/>
              <a:ext cx="2826597" cy="184666"/>
            </a:xfrm>
            <a:prstGeom prst="rect">
              <a:avLst/>
            </a:prstGeom>
            <a:noFill/>
          </p:spPr>
          <p:txBody>
            <a:bodyPr wrap="square" lIns="0" tIns="0" rIns="0" bIns="0" rtlCol="0" anchor="b" anchorCtr="0">
              <a:spAutoFit/>
            </a:bodyPr>
            <a:lstStyle/>
            <a:p>
              <a:pPr algn="ctr"/>
              <a:r>
                <a:rPr lang="en-US" sz="1200" dirty="0">
                  <a:solidFill>
                    <a:prstClr val="black"/>
                  </a:solidFill>
                </a:rPr>
                <a:t>Kh</a:t>
              </a:r>
              <a:r>
                <a:rPr lang="en-US" sz="1200" dirty="0"/>
                <a:t>ả năng </a:t>
              </a:r>
              <a:r>
                <a:rPr lang="en-US" sz="1200" dirty="0">
                  <a:solidFill>
                    <a:prstClr val="black"/>
                  </a:solidFill>
                </a:rPr>
                <a:t>OS</a:t>
              </a:r>
              <a:r>
                <a:rPr lang="en-US" sz="1200" dirty="0"/>
                <a:t> ước lượng</a:t>
              </a:r>
              <a:endParaRPr lang="en-US" sz="1200" dirty="0">
                <a:solidFill>
                  <a:prstClr val="black"/>
                </a:solidFill>
              </a:endParaRPr>
            </a:p>
          </p:txBody>
        </p:sp>
        <p:sp>
          <p:nvSpPr>
            <p:cNvPr id="33" name="TextBox 32"/>
            <p:cNvSpPr txBox="1"/>
            <p:nvPr/>
          </p:nvSpPr>
          <p:spPr>
            <a:xfrm>
              <a:off x="3124201" y="5581662"/>
              <a:ext cx="3657600" cy="184666"/>
            </a:xfrm>
            <a:prstGeom prst="rect">
              <a:avLst/>
            </a:prstGeom>
            <a:noFill/>
          </p:spPr>
          <p:txBody>
            <a:bodyPr wrap="square" lIns="0" tIns="0" rIns="0" bIns="0" rtlCol="0" anchor="b" anchorCtr="0">
              <a:spAutoFit/>
            </a:bodyPr>
            <a:lstStyle/>
            <a:p>
              <a:pPr algn="ctr"/>
              <a:r>
                <a:rPr lang="en-US" sz="1200" dirty="0"/>
                <a:t>Thời gian sống còn bệnh không tiến triển (tháng)</a:t>
              </a:r>
            </a:p>
          </p:txBody>
        </p:sp>
        <p:grpSp>
          <p:nvGrpSpPr>
            <p:cNvPr id="34" name="Group 33"/>
            <p:cNvGrpSpPr/>
            <p:nvPr/>
          </p:nvGrpSpPr>
          <p:grpSpPr>
            <a:xfrm>
              <a:off x="975760" y="5334000"/>
              <a:ext cx="269625" cy="286698"/>
              <a:chOff x="975760" y="5334000"/>
              <a:chExt cx="269625" cy="286698"/>
            </a:xfrm>
          </p:grpSpPr>
          <p:cxnSp>
            <p:nvCxnSpPr>
              <p:cNvPr id="65" name="Straight Connector 64"/>
              <p:cNvCxnSpPr/>
              <p:nvPr/>
            </p:nvCxnSpPr>
            <p:spPr bwMode="auto">
              <a:xfrm rot="5400000" flipH="1">
                <a:off x="1085849"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66" name="TextBox 65"/>
              <p:cNvSpPr txBox="1"/>
              <p:nvPr/>
            </p:nvSpPr>
            <p:spPr>
              <a:xfrm>
                <a:off x="975760" y="5343699"/>
                <a:ext cx="269625" cy="276999"/>
              </a:xfrm>
              <a:prstGeom prst="rect">
                <a:avLst/>
              </a:prstGeom>
              <a:noFill/>
            </p:spPr>
            <p:txBody>
              <a:bodyPr wrap="none" rtlCol="0">
                <a:spAutoFit/>
              </a:bodyPr>
              <a:lstStyle/>
              <a:p>
                <a:pPr algn="ctr"/>
                <a:r>
                  <a:rPr lang="en-US" sz="1200" dirty="0">
                    <a:solidFill>
                      <a:srgbClr val="000000"/>
                    </a:solidFill>
                  </a:rPr>
                  <a:t>0</a:t>
                </a:r>
              </a:p>
            </p:txBody>
          </p:sp>
        </p:grpSp>
        <p:grpSp>
          <p:nvGrpSpPr>
            <p:cNvPr id="35" name="Group 34"/>
            <p:cNvGrpSpPr/>
            <p:nvPr/>
          </p:nvGrpSpPr>
          <p:grpSpPr>
            <a:xfrm>
              <a:off x="1832077" y="5334000"/>
              <a:ext cx="269625" cy="286698"/>
              <a:chOff x="1064660" y="5334000"/>
              <a:chExt cx="269625" cy="286698"/>
            </a:xfrm>
          </p:grpSpPr>
          <p:sp>
            <p:nvSpPr>
              <p:cNvPr id="64" name="TextBox 63"/>
              <p:cNvSpPr txBox="1"/>
              <p:nvPr/>
            </p:nvSpPr>
            <p:spPr>
              <a:xfrm>
                <a:off x="1064660" y="5343699"/>
                <a:ext cx="269625" cy="276999"/>
              </a:xfrm>
              <a:prstGeom prst="rect">
                <a:avLst/>
              </a:prstGeom>
              <a:noFill/>
            </p:spPr>
            <p:txBody>
              <a:bodyPr wrap="none" rtlCol="0">
                <a:spAutoFit/>
              </a:bodyPr>
              <a:lstStyle/>
              <a:p>
                <a:pPr algn="ctr"/>
                <a:r>
                  <a:rPr lang="en-US" sz="1200" dirty="0">
                    <a:solidFill>
                      <a:srgbClr val="000000"/>
                    </a:solidFill>
                  </a:rPr>
                  <a:t>3</a:t>
                </a:r>
              </a:p>
            </p:txBody>
          </p:sp>
          <p:cxnSp>
            <p:nvCxnSpPr>
              <p:cNvPr id="63" name="Straight Connector 62"/>
              <p:cNvCxnSpPr/>
              <p:nvPr/>
            </p:nvCxnSpPr>
            <p:spPr bwMode="auto">
              <a:xfrm rot="5400000" flipH="1">
                <a:off x="1179488"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grpSp>
        <p:grpSp>
          <p:nvGrpSpPr>
            <p:cNvPr id="36" name="Group 35"/>
            <p:cNvGrpSpPr/>
            <p:nvPr/>
          </p:nvGrpSpPr>
          <p:grpSpPr>
            <a:xfrm>
              <a:off x="2690342" y="5334000"/>
              <a:ext cx="269625" cy="286698"/>
              <a:chOff x="1144035" y="5334000"/>
              <a:chExt cx="269625" cy="286698"/>
            </a:xfrm>
          </p:grpSpPr>
          <p:cxnSp>
            <p:nvCxnSpPr>
              <p:cNvPr id="61" name="Straight Connector 60"/>
              <p:cNvCxnSpPr/>
              <p:nvPr/>
            </p:nvCxnSpPr>
            <p:spPr bwMode="auto">
              <a:xfrm rot="5400000" flipH="1">
                <a:off x="1253528"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62" name="TextBox 61"/>
              <p:cNvSpPr txBox="1"/>
              <p:nvPr/>
            </p:nvSpPr>
            <p:spPr>
              <a:xfrm>
                <a:off x="1144035" y="5343699"/>
                <a:ext cx="269625" cy="276999"/>
              </a:xfrm>
              <a:prstGeom prst="rect">
                <a:avLst/>
              </a:prstGeom>
              <a:noFill/>
            </p:spPr>
            <p:txBody>
              <a:bodyPr wrap="none" rtlCol="0">
                <a:spAutoFit/>
              </a:bodyPr>
              <a:lstStyle/>
              <a:p>
                <a:pPr algn="ctr"/>
                <a:r>
                  <a:rPr lang="en-US" sz="1200" dirty="0">
                    <a:solidFill>
                      <a:srgbClr val="000000"/>
                    </a:solidFill>
                  </a:rPr>
                  <a:t>6</a:t>
                </a:r>
              </a:p>
            </p:txBody>
          </p:sp>
        </p:grpSp>
        <p:grpSp>
          <p:nvGrpSpPr>
            <p:cNvPr id="37" name="Group 36"/>
            <p:cNvGrpSpPr/>
            <p:nvPr/>
          </p:nvGrpSpPr>
          <p:grpSpPr>
            <a:xfrm>
              <a:off x="3546049" y="5334000"/>
              <a:ext cx="269625" cy="286698"/>
              <a:chOff x="1236110" y="5334000"/>
              <a:chExt cx="269625" cy="286698"/>
            </a:xfrm>
          </p:grpSpPr>
          <p:cxnSp>
            <p:nvCxnSpPr>
              <p:cNvPr id="59" name="Straight Connector 58"/>
              <p:cNvCxnSpPr/>
              <p:nvPr/>
            </p:nvCxnSpPr>
            <p:spPr bwMode="auto">
              <a:xfrm rot="5400000" flipH="1">
                <a:off x="1344060"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60" name="TextBox 59"/>
              <p:cNvSpPr txBox="1"/>
              <p:nvPr/>
            </p:nvSpPr>
            <p:spPr>
              <a:xfrm>
                <a:off x="1236110" y="5343699"/>
                <a:ext cx="269625" cy="276999"/>
              </a:xfrm>
              <a:prstGeom prst="rect">
                <a:avLst/>
              </a:prstGeom>
              <a:noFill/>
            </p:spPr>
            <p:txBody>
              <a:bodyPr wrap="none" rtlCol="0">
                <a:spAutoFit/>
              </a:bodyPr>
              <a:lstStyle/>
              <a:p>
                <a:pPr algn="ctr"/>
                <a:r>
                  <a:rPr lang="en-US" sz="1200" dirty="0">
                    <a:solidFill>
                      <a:srgbClr val="000000"/>
                    </a:solidFill>
                  </a:rPr>
                  <a:t>9</a:t>
                </a:r>
              </a:p>
            </p:txBody>
          </p:sp>
        </p:grpSp>
        <p:grpSp>
          <p:nvGrpSpPr>
            <p:cNvPr id="38" name="Group 37"/>
            <p:cNvGrpSpPr/>
            <p:nvPr/>
          </p:nvGrpSpPr>
          <p:grpSpPr>
            <a:xfrm>
              <a:off x="4349424" y="5334000"/>
              <a:ext cx="354584" cy="286698"/>
              <a:chOff x="1269831" y="5334000"/>
              <a:chExt cx="354584" cy="286698"/>
            </a:xfrm>
          </p:grpSpPr>
          <p:cxnSp>
            <p:nvCxnSpPr>
              <p:cNvPr id="57" name="Straight Connector 56"/>
              <p:cNvCxnSpPr/>
              <p:nvPr/>
            </p:nvCxnSpPr>
            <p:spPr bwMode="auto">
              <a:xfrm rot="5400000" flipH="1">
                <a:off x="1424263"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58" name="TextBox 57"/>
              <p:cNvSpPr txBox="1"/>
              <p:nvPr/>
            </p:nvSpPr>
            <p:spPr>
              <a:xfrm>
                <a:off x="1269831" y="5343699"/>
                <a:ext cx="354584" cy="276999"/>
              </a:xfrm>
              <a:prstGeom prst="rect">
                <a:avLst/>
              </a:prstGeom>
              <a:noFill/>
            </p:spPr>
            <p:txBody>
              <a:bodyPr wrap="none" rtlCol="0">
                <a:spAutoFit/>
              </a:bodyPr>
              <a:lstStyle/>
              <a:p>
                <a:pPr algn="ctr"/>
                <a:r>
                  <a:rPr lang="en-US" sz="1200" dirty="0">
                    <a:solidFill>
                      <a:srgbClr val="000000"/>
                    </a:solidFill>
                  </a:rPr>
                  <a:t>12</a:t>
                </a:r>
              </a:p>
            </p:txBody>
          </p:sp>
        </p:grpSp>
        <p:grpSp>
          <p:nvGrpSpPr>
            <p:cNvPr id="39" name="Group 38"/>
            <p:cNvGrpSpPr/>
            <p:nvPr/>
          </p:nvGrpSpPr>
          <p:grpSpPr>
            <a:xfrm>
              <a:off x="5204333" y="5334000"/>
              <a:ext cx="354584" cy="286698"/>
              <a:chOff x="1361906" y="5334000"/>
              <a:chExt cx="354584" cy="286698"/>
            </a:xfrm>
          </p:grpSpPr>
          <p:cxnSp>
            <p:nvCxnSpPr>
              <p:cNvPr id="55" name="Straight Connector 54"/>
              <p:cNvCxnSpPr/>
              <p:nvPr/>
            </p:nvCxnSpPr>
            <p:spPr bwMode="auto">
              <a:xfrm rot="5400000" flipH="1">
                <a:off x="1517649"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56" name="TextBox 55"/>
              <p:cNvSpPr txBox="1"/>
              <p:nvPr/>
            </p:nvSpPr>
            <p:spPr>
              <a:xfrm>
                <a:off x="1361906" y="5343699"/>
                <a:ext cx="354584" cy="276999"/>
              </a:xfrm>
              <a:prstGeom prst="rect">
                <a:avLst/>
              </a:prstGeom>
              <a:noFill/>
            </p:spPr>
            <p:txBody>
              <a:bodyPr wrap="none" rtlCol="0">
                <a:spAutoFit/>
              </a:bodyPr>
              <a:lstStyle/>
              <a:p>
                <a:pPr algn="ctr"/>
                <a:r>
                  <a:rPr lang="en-US" sz="1200" dirty="0">
                    <a:solidFill>
                      <a:srgbClr val="000000"/>
                    </a:solidFill>
                  </a:rPr>
                  <a:t>15</a:t>
                </a:r>
              </a:p>
            </p:txBody>
          </p:sp>
        </p:grpSp>
        <p:grpSp>
          <p:nvGrpSpPr>
            <p:cNvPr id="40" name="Group 39"/>
            <p:cNvGrpSpPr/>
            <p:nvPr/>
          </p:nvGrpSpPr>
          <p:grpSpPr>
            <a:xfrm>
              <a:off x="6049981" y="5334000"/>
              <a:ext cx="354584" cy="286698"/>
              <a:chOff x="1440137" y="5334000"/>
              <a:chExt cx="354584" cy="286698"/>
            </a:xfrm>
          </p:grpSpPr>
          <p:cxnSp>
            <p:nvCxnSpPr>
              <p:cNvPr id="53" name="Straight Connector 52"/>
              <p:cNvCxnSpPr/>
              <p:nvPr/>
            </p:nvCxnSpPr>
            <p:spPr bwMode="auto">
              <a:xfrm rot="5400000" flipH="1">
                <a:off x="1593849"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54" name="TextBox 53"/>
              <p:cNvSpPr txBox="1"/>
              <p:nvPr/>
            </p:nvSpPr>
            <p:spPr>
              <a:xfrm>
                <a:off x="1440137" y="5343699"/>
                <a:ext cx="354584" cy="276999"/>
              </a:xfrm>
              <a:prstGeom prst="rect">
                <a:avLst/>
              </a:prstGeom>
              <a:noFill/>
            </p:spPr>
            <p:txBody>
              <a:bodyPr wrap="none" rtlCol="0">
                <a:spAutoFit/>
              </a:bodyPr>
              <a:lstStyle/>
              <a:p>
                <a:pPr algn="ctr"/>
                <a:r>
                  <a:rPr lang="en-US" sz="1200" dirty="0">
                    <a:solidFill>
                      <a:srgbClr val="000000"/>
                    </a:solidFill>
                  </a:rPr>
                  <a:t>18</a:t>
                </a:r>
              </a:p>
            </p:txBody>
          </p:sp>
        </p:grpSp>
        <p:grpSp>
          <p:nvGrpSpPr>
            <p:cNvPr id="41" name="Group 40"/>
            <p:cNvGrpSpPr/>
            <p:nvPr/>
          </p:nvGrpSpPr>
          <p:grpSpPr>
            <a:xfrm>
              <a:off x="6908246" y="5334000"/>
              <a:ext cx="354584" cy="286698"/>
              <a:chOff x="1519512" y="5334000"/>
              <a:chExt cx="354584" cy="286698"/>
            </a:xfrm>
          </p:grpSpPr>
          <p:cxnSp>
            <p:nvCxnSpPr>
              <p:cNvPr id="51" name="Straight Connector 50"/>
              <p:cNvCxnSpPr/>
              <p:nvPr/>
            </p:nvCxnSpPr>
            <p:spPr bwMode="auto">
              <a:xfrm rot="5400000" flipH="1">
                <a:off x="1673436"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52" name="TextBox 51"/>
              <p:cNvSpPr txBox="1"/>
              <p:nvPr/>
            </p:nvSpPr>
            <p:spPr>
              <a:xfrm>
                <a:off x="1519512" y="5343699"/>
                <a:ext cx="354584" cy="276999"/>
              </a:xfrm>
              <a:prstGeom prst="rect">
                <a:avLst/>
              </a:prstGeom>
              <a:noFill/>
            </p:spPr>
            <p:txBody>
              <a:bodyPr wrap="none" rtlCol="0">
                <a:spAutoFit/>
              </a:bodyPr>
              <a:lstStyle/>
              <a:p>
                <a:pPr algn="ctr"/>
                <a:r>
                  <a:rPr lang="en-US" sz="1200" dirty="0">
                    <a:solidFill>
                      <a:srgbClr val="000000"/>
                    </a:solidFill>
                  </a:rPr>
                  <a:t>21</a:t>
                </a:r>
              </a:p>
            </p:txBody>
          </p:sp>
        </p:grpSp>
        <p:grpSp>
          <p:nvGrpSpPr>
            <p:cNvPr id="42" name="Group 41"/>
            <p:cNvGrpSpPr/>
            <p:nvPr/>
          </p:nvGrpSpPr>
          <p:grpSpPr>
            <a:xfrm>
              <a:off x="7759700" y="5334000"/>
              <a:ext cx="354584" cy="286698"/>
              <a:chOff x="1607334" y="5334000"/>
              <a:chExt cx="354584" cy="286698"/>
            </a:xfrm>
          </p:grpSpPr>
          <p:cxnSp>
            <p:nvCxnSpPr>
              <p:cNvPr id="49" name="Straight Connector 48"/>
              <p:cNvCxnSpPr/>
              <p:nvPr/>
            </p:nvCxnSpPr>
            <p:spPr bwMode="auto">
              <a:xfrm rot="5400000" flipH="1">
                <a:off x="1762124"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50" name="TextBox 49"/>
              <p:cNvSpPr txBox="1"/>
              <p:nvPr/>
            </p:nvSpPr>
            <p:spPr>
              <a:xfrm>
                <a:off x="1607334" y="5343699"/>
                <a:ext cx="354584" cy="276999"/>
              </a:xfrm>
              <a:prstGeom prst="rect">
                <a:avLst/>
              </a:prstGeom>
              <a:noFill/>
            </p:spPr>
            <p:txBody>
              <a:bodyPr wrap="none" rtlCol="0">
                <a:spAutoFit/>
              </a:bodyPr>
              <a:lstStyle/>
              <a:p>
                <a:pPr algn="ctr"/>
                <a:r>
                  <a:rPr lang="en-US" sz="1200" dirty="0">
                    <a:solidFill>
                      <a:srgbClr val="000000"/>
                    </a:solidFill>
                  </a:rPr>
                  <a:t>24</a:t>
                </a:r>
              </a:p>
            </p:txBody>
          </p:sp>
        </p:grpSp>
        <p:grpSp>
          <p:nvGrpSpPr>
            <p:cNvPr id="44" name="Group 43"/>
            <p:cNvGrpSpPr/>
            <p:nvPr/>
          </p:nvGrpSpPr>
          <p:grpSpPr>
            <a:xfrm>
              <a:off x="8609679" y="5334000"/>
              <a:ext cx="354584" cy="286698"/>
              <a:chOff x="931278" y="5334000"/>
              <a:chExt cx="354584" cy="286698"/>
            </a:xfrm>
          </p:grpSpPr>
          <p:cxnSp>
            <p:nvCxnSpPr>
              <p:cNvPr id="45" name="Straight Connector 44"/>
              <p:cNvCxnSpPr/>
              <p:nvPr/>
            </p:nvCxnSpPr>
            <p:spPr bwMode="auto">
              <a:xfrm rot="5400000" flipH="1">
                <a:off x="1085849" y="5356860"/>
                <a:ext cx="4572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sp>
            <p:nvSpPr>
              <p:cNvPr id="46" name="TextBox 45"/>
              <p:cNvSpPr txBox="1"/>
              <p:nvPr/>
            </p:nvSpPr>
            <p:spPr>
              <a:xfrm>
                <a:off x="931278" y="5343699"/>
                <a:ext cx="354584" cy="276999"/>
              </a:xfrm>
              <a:prstGeom prst="rect">
                <a:avLst/>
              </a:prstGeom>
              <a:noFill/>
            </p:spPr>
            <p:txBody>
              <a:bodyPr wrap="none" rtlCol="0">
                <a:spAutoFit/>
              </a:bodyPr>
              <a:lstStyle/>
              <a:p>
                <a:pPr algn="ctr"/>
                <a:r>
                  <a:rPr lang="en-US" sz="1200" dirty="0">
                    <a:solidFill>
                      <a:srgbClr val="000000"/>
                    </a:solidFill>
                  </a:rPr>
                  <a:t>27</a:t>
                </a:r>
              </a:p>
            </p:txBody>
          </p:sp>
        </p:grpSp>
      </p:grpSp>
      <p:graphicFrame>
        <p:nvGraphicFramePr>
          <p:cNvPr id="10" name="Table 9"/>
          <p:cNvGraphicFramePr>
            <a:graphicFrameLocks noGrp="1"/>
          </p:cNvGraphicFramePr>
          <p:nvPr/>
        </p:nvGraphicFramePr>
        <p:xfrm>
          <a:off x="1799582" y="5623380"/>
          <a:ext cx="8997034" cy="556998"/>
        </p:xfrm>
        <a:graphic>
          <a:graphicData uri="http://schemas.openxmlformats.org/drawingml/2006/table">
            <a:tbl>
              <a:tblPr firstRow="1" bandRow="1">
                <a:tableStyleId>{5C22544A-7EE6-4342-B048-85BDC9FD1C3A}</a:tableStyleId>
              </a:tblPr>
              <a:tblGrid>
                <a:gridCol w="626461">
                  <a:extLst>
                    <a:ext uri="{9D8B030D-6E8A-4147-A177-3AD203B41FA5}">
                      <a16:colId xmlns:a16="http://schemas.microsoft.com/office/drawing/2014/main" val="20000"/>
                    </a:ext>
                  </a:extLst>
                </a:gridCol>
                <a:gridCol w="520535">
                  <a:extLst>
                    <a:ext uri="{9D8B030D-6E8A-4147-A177-3AD203B41FA5}">
                      <a16:colId xmlns:a16="http://schemas.microsoft.com/office/drawing/2014/main" val="20001"/>
                    </a:ext>
                  </a:extLst>
                </a:gridCol>
                <a:gridCol w="1138687">
                  <a:extLst>
                    <a:ext uri="{9D8B030D-6E8A-4147-A177-3AD203B41FA5}">
                      <a16:colId xmlns:a16="http://schemas.microsoft.com/office/drawing/2014/main" val="20002"/>
                    </a:ext>
                  </a:extLst>
                </a:gridCol>
                <a:gridCol w="629728">
                  <a:extLst>
                    <a:ext uri="{9D8B030D-6E8A-4147-A177-3AD203B41FA5}">
                      <a16:colId xmlns:a16="http://schemas.microsoft.com/office/drawing/2014/main" val="20003"/>
                    </a:ext>
                  </a:extLst>
                </a:gridCol>
                <a:gridCol w="1078302">
                  <a:extLst>
                    <a:ext uri="{9D8B030D-6E8A-4147-A177-3AD203B41FA5}">
                      <a16:colId xmlns:a16="http://schemas.microsoft.com/office/drawing/2014/main" val="20004"/>
                    </a:ext>
                  </a:extLst>
                </a:gridCol>
                <a:gridCol w="638355">
                  <a:extLst>
                    <a:ext uri="{9D8B030D-6E8A-4147-A177-3AD203B41FA5}">
                      <a16:colId xmlns:a16="http://schemas.microsoft.com/office/drawing/2014/main" val="20005"/>
                    </a:ext>
                  </a:extLst>
                </a:gridCol>
                <a:gridCol w="1104181">
                  <a:extLst>
                    <a:ext uri="{9D8B030D-6E8A-4147-A177-3AD203B41FA5}">
                      <a16:colId xmlns:a16="http://schemas.microsoft.com/office/drawing/2014/main" val="20006"/>
                    </a:ext>
                  </a:extLst>
                </a:gridCol>
                <a:gridCol w="612475">
                  <a:extLst>
                    <a:ext uri="{9D8B030D-6E8A-4147-A177-3AD203B41FA5}">
                      <a16:colId xmlns:a16="http://schemas.microsoft.com/office/drawing/2014/main" val="20007"/>
                    </a:ext>
                  </a:extLst>
                </a:gridCol>
                <a:gridCol w="1069676">
                  <a:extLst>
                    <a:ext uri="{9D8B030D-6E8A-4147-A177-3AD203B41FA5}">
                      <a16:colId xmlns:a16="http://schemas.microsoft.com/office/drawing/2014/main" val="20008"/>
                    </a:ext>
                  </a:extLst>
                </a:gridCol>
                <a:gridCol w="638354">
                  <a:extLst>
                    <a:ext uri="{9D8B030D-6E8A-4147-A177-3AD203B41FA5}">
                      <a16:colId xmlns:a16="http://schemas.microsoft.com/office/drawing/2014/main" val="20009"/>
                    </a:ext>
                  </a:extLst>
                </a:gridCol>
                <a:gridCol w="940280">
                  <a:extLst>
                    <a:ext uri="{9D8B030D-6E8A-4147-A177-3AD203B41FA5}">
                      <a16:colId xmlns:a16="http://schemas.microsoft.com/office/drawing/2014/main" val="20010"/>
                    </a:ext>
                  </a:extLst>
                </a:gridCol>
              </a:tblGrid>
              <a:tr h="185666">
                <a:tc gridSpan="10">
                  <a:txBody>
                    <a:bodyPr/>
                    <a:lstStyle/>
                    <a:p>
                      <a:r>
                        <a:rPr lang="en-US" sz="1200" b="0" baseline="0" dirty="0">
                          <a:solidFill>
                            <a:schemeClr val="tx1"/>
                          </a:solidFill>
                        </a:rPr>
                        <a:t>Số nguy cơ:</a:t>
                      </a:r>
                      <a:endParaRPr lang="en-US" sz="1200" b="0" dirty="0">
                        <a:solidFill>
                          <a:schemeClr val="tx1"/>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en-US"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en-US"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en-US"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en-US"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en-US"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en-US"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en-US" sz="800" dirty="0"/>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endParaRPr lang="en-US" sz="1200" b="0" dirty="0">
                        <a:solidFill>
                          <a:schemeClr val="tx1"/>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5666">
                <a:tc>
                  <a:txBody>
                    <a:bodyPr/>
                    <a:lstStyle/>
                    <a:p>
                      <a:r>
                        <a:rPr lang="en-US" sz="1200" b="0" dirty="0" err="1">
                          <a:solidFill>
                            <a:srgbClr val="00B0F0"/>
                          </a:solidFill>
                        </a:rPr>
                        <a:t>Afatinib</a:t>
                      </a:r>
                      <a:endParaRPr lang="en-US" sz="1200" b="0" dirty="0">
                        <a:solidFill>
                          <a:srgbClr val="00B0F0"/>
                        </a:solidFill>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00B0F0"/>
                          </a:solidFill>
                        </a:rPr>
                        <a:t>398</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00B0F0"/>
                          </a:solidFill>
                        </a:rPr>
                        <a:t>139</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00B0F0"/>
                          </a:solidFill>
                        </a:rPr>
                        <a:t>50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00B0F0"/>
                          </a:solidFill>
                        </a:rPr>
                        <a:t>30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00B0F0"/>
                          </a:solidFill>
                        </a:rPr>
                        <a:t>14</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00B0F0"/>
                          </a:solidFill>
                        </a:rPr>
                        <a:t>10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00B0F0"/>
                          </a:solidFill>
                        </a:rPr>
                        <a:t>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00B0F0"/>
                          </a:solidFill>
                        </a:rPr>
                        <a:t>2</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00B0F0"/>
                          </a:solidFill>
                        </a:rPr>
                        <a:t>2</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60325" indent="0" algn="ctr"/>
                      <a:r>
                        <a:rPr lang="en-US" sz="1200" b="0" dirty="0">
                          <a:solidFill>
                            <a:srgbClr val="00B0F0"/>
                          </a:solidFill>
                        </a:rPr>
                        <a:t>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5666">
                <a:tc>
                  <a:txBody>
                    <a:bodyPr/>
                    <a:lstStyle/>
                    <a:p>
                      <a:r>
                        <a:rPr lang="en-US" sz="1200" b="0" dirty="0">
                          <a:solidFill>
                            <a:srgbClr val="C00000"/>
                          </a:solidFill>
                        </a:rPr>
                        <a:t>Erlotinib</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C00000"/>
                          </a:solidFill>
                        </a:rPr>
                        <a:t>397</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C00000"/>
                          </a:solidFill>
                        </a:rPr>
                        <a:t>99</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C00000"/>
                          </a:solidFill>
                        </a:rPr>
                        <a:t>34</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C00000"/>
                          </a:solidFill>
                        </a:rPr>
                        <a:t>17</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C00000"/>
                          </a:solidFill>
                        </a:rPr>
                        <a:t>10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C00000"/>
                          </a:solidFill>
                        </a:rPr>
                        <a:t>2</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C00000"/>
                          </a:solidFill>
                        </a:rPr>
                        <a:t>1</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C00000"/>
                          </a:solidFill>
                        </a:rPr>
                        <a:t>1</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rgbClr val="C00000"/>
                          </a:solidFill>
                        </a:rPr>
                        <a:t>1</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60325" indent="0" algn="ctr"/>
                      <a:r>
                        <a:rPr lang="en-US" sz="1200" b="0" dirty="0">
                          <a:solidFill>
                            <a:srgbClr val="C00000"/>
                          </a:solidFill>
                        </a:rPr>
                        <a:t>0</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3" name="Freeform 2"/>
          <p:cNvSpPr/>
          <p:nvPr/>
        </p:nvSpPr>
        <p:spPr>
          <a:xfrm>
            <a:off x="2637183" y="1264257"/>
            <a:ext cx="6927160" cy="4016217"/>
          </a:xfrm>
          <a:custGeom>
            <a:avLst/>
            <a:gdLst>
              <a:gd name="connsiteX0" fmla="*/ 6917634 w 6925586"/>
              <a:gd name="connsiteY0" fmla="*/ 4023360 h 4023360"/>
              <a:gd name="connsiteX1" fmla="*/ 6925586 w 6925586"/>
              <a:gd name="connsiteY1" fmla="*/ 3935896 h 4023360"/>
              <a:gd name="connsiteX2" fmla="*/ 4460681 w 6925586"/>
              <a:gd name="connsiteY2" fmla="*/ 3927945 h 4023360"/>
              <a:gd name="connsiteX3" fmla="*/ 4460681 w 6925586"/>
              <a:gd name="connsiteY3" fmla="*/ 3872286 h 4023360"/>
              <a:gd name="connsiteX4" fmla="*/ 4150580 w 6925586"/>
              <a:gd name="connsiteY4" fmla="*/ 3872286 h 4023360"/>
              <a:gd name="connsiteX5" fmla="*/ 4174434 w 6925586"/>
              <a:gd name="connsiteY5" fmla="*/ 3832529 h 4023360"/>
              <a:gd name="connsiteX6" fmla="*/ 3816626 w 6925586"/>
              <a:gd name="connsiteY6" fmla="*/ 3832529 h 4023360"/>
              <a:gd name="connsiteX7" fmla="*/ 3792772 w 6925586"/>
              <a:gd name="connsiteY7" fmla="*/ 3768919 h 4023360"/>
              <a:gd name="connsiteX8" fmla="*/ 3641697 w 6925586"/>
              <a:gd name="connsiteY8" fmla="*/ 3776870 h 4023360"/>
              <a:gd name="connsiteX9" fmla="*/ 3649648 w 6925586"/>
              <a:gd name="connsiteY9" fmla="*/ 3745065 h 4023360"/>
              <a:gd name="connsiteX10" fmla="*/ 2615979 w 6925586"/>
              <a:gd name="connsiteY10" fmla="*/ 3737113 h 4023360"/>
              <a:gd name="connsiteX11" fmla="*/ 2592125 w 6925586"/>
              <a:gd name="connsiteY11" fmla="*/ 3681454 h 4023360"/>
              <a:gd name="connsiteX12" fmla="*/ 2353586 w 6925586"/>
              <a:gd name="connsiteY12" fmla="*/ 3681454 h 4023360"/>
              <a:gd name="connsiteX13" fmla="*/ 2107095 w 6925586"/>
              <a:gd name="connsiteY13" fmla="*/ 3625795 h 4023360"/>
              <a:gd name="connsiteX14" fmla="*/ 2083241 w 6925586"/>
              <a:gd name="connsiteY14" fmla="*/ 3546282 h 4023360"/>
              <a:gd name="connsiteX15" fmla="*/ 2059387 w 6925586"/>
              <a:gd name="connsiteY15" fmla="*/ 3530380 h 4023360"/>
              <a:gd name="connsiteX16" fmla="*/ 1963972 w 6925586"/>
              <a:gd name="connsiteY16" fmla="*/ 3538331 h 4023360"/>
              <a:gd name="connsiteX17" fmla="*/ 1908313 w 6925586"/>
              <a:gd name="connsiteY17" fmla="*/ 3482672 h 4023360"/>
              <a:gd name="connsiteX18" fmla="*/ 1828800 w 6925586"/>
              <a:gd name="connsiteY18" fmla="*/ 3482672 h 4023360"/>
              <a:gd name="connsiteX19" fmla="*/ 1836751 w 6925586"/>
              <a:gd name="connsiteY19" fmla="*/ 3434964 h 4023360"/>
              <a:gd name="connsiteX20" fmla="*/ 1661822 w 6925586"/>
              <a:gd name="connsiteY20" fmla="*/ 3427013 h 4023360"/>
              <a:gd name="connsiteX21" fmla="*/ 1606163 w 6925586"/>
              <a:gd name="connsiteY21" fmla="*/ 3347500 h 4023360"/>
              <a:gd name="connsiteX22" fmla="*/ 1574358 w 6925586"/>
              <a:gd name="connsiteY22" fmla="*/ 3188473 h 4023360"/>
              <a:gd name="connsiteX23" fmla="*/ 1494845 w 6925586"/>
              <a:gd name="connsiteY23" fmla="*/ 3037399 h 4023360"/>
              <a:gd name="connsiteX24" fmla="*/ 1359673 w 6925586"/>
              <a:gd name="connsiteY24" fmla="*/ 3021496 h 4023360"/>
              <a:gd name="connsiteX25" fmla="*/ 1296062 w 6925586"/>
              <a:gd name="connsiteY25" fmla="*/ 2957886 h 4023360"/>
              <a:gd name="connsiteX26" fmla="*/ 1216549 w 6925586"/>
              <a:gd name="connsiteY26" fmla="*/ 2957886 h 4023360"/>
              <a:gd name="connsiteX27" fmla="*/ 1216549 w 6925586"/>
              <a:gd name="connsiteY27" fmla="*/ 2934032 h 4023360"/>
              <a:gd name="connsiteX28" fmla="*/ 1065474 w 6925586"/>
              <a:gd name="connsiteY28" fmla="*/ 2918129 h 4023360"/>
              <a:gd name="connsiteX29" fmla="*/ 1025718 w 6925586"/>
              <a:gd name="connsiteY29" fmla="*/ 2727298 h 4023360"/>
              <a:gd name="connsiteX30" fmla="*/ 993913 w 6925586"/>
              <a:gd name="connsiteY30" fmla="*/ 2727298 h 4023360"/>
              <a:gd name="connsiteX31" fmla="*/ 993913 w 6925586"/>
              <a:gd name="connsiteY31" fmla="*/ 2687541 h 4023360"/>
              <a:gd name="connsiteX32" fmla="*/ 850789 w 6925586"/>
              <a:gd name="connsiteY32" fmla="*/ 2687541 h 4023360"/>
              <a:gd name="connsiteX33" fmla="*/ 850789 w 6925586"/>
              <a:gd name="connsiteY33" fmla="*/ 2639833 h 4023360"/>
              <a:gd name="connsiteX34" fmla="*/ 795130 w 6925586"/>
              <a:gd name="connsiteY34" fmla="*/ 2639833 h 4023360"/>
              <a:gd name="connsiteX35" fmla="*/ 771276 w 6925586"/>
              <a:gd name="connsiteY35" fmla="*/ 2401294 h 4023360"/>
              <a:gd name="connsiteX36" fmla="*/ 1065474 w 6925586"/>
              <a:gd name="connsiteY36" fmla="*/ 2918129 h 4023360"/>
              <a:gd name="connsiteX37" fmla="*/ 1025718 w 6925586"/>
              <a:gd name="connsiteY37" fmla="*/ 2735249 h 4023360"/>
              <a:gd name="connsiteX38" fmla="*/ 993913 w 6925586"/>
              <a:gd name="connsiteY38" fmla="*/ 2735249 h 4023360"/>
              <a:gd name="connsiteX39" fmla="*/ 993913 w 6925586"/>
              <a:gd name="connsiteY39" fmla="*/ 2687541 h 4023360"/>
              <a:gd name="connsiteX40" fmla="*/ 850789 w 6925586"/>
              <a:gd name="connsiteY40" fmla="*/ 2695493 h 4023360"/>
              <a:gd name="connsiteX41" fmla="*/ 850789 w 6925586"/>
              <a:gd name="connsiteY41" fmla="*/ 2631882 h 4023360"/>
              <a:gd name="connsiteX42" fmla="*/ 803081 w 6925586"/>
              <a:gd name="connsiteY42" fmla="*/ 2631882 h 4023360"/>
              <a:gd name="connsiteX43" fmla="*/ 763325 w 6925586"/>
              <a:gd name="connsiteY43" fmla="*/ 2417197 h 4023360"/>
              <a:gd name="connsiteX44" fmla="*/ 659958 w 6925586"/>
              <a:gd name="connsiteY44" fmla="*/ 2337684 h 4023360"/>
              <a:gd name="connsiteX45" fmla="*/ 580445 w 6925586"/>
              <a:gd name="connsiteY45" fmla="*/ 2138901 h 4023360"/>
              <a:gd name="connsiteX46" fmla="*/ 524786 w 6925586"/>
              <a:gd name="connsiteY46" fmla="*/ 1908313 h 4023360"/>
              <a:gd name="connsiteX47" fmla="*/ 540688 w 6925586"/>
              <a:gd name="connsiteY47" fmla="*/ 1518700 h 4023360"/>
              <a:gd name="connsiteX48" fmla="*/ 516834 w 6925586"/>
              <a:gd name="connsiteY48" fmla="*/ 898498 h 4023360"/>
              <a:gd name="connsiteX49" fmla="*/ 453224 w 6925586"/>
              <a:gd name="connsiteY49" fmla="*/ 580446 h 4023360"/>
              <a:gd name="connsiteX50" fmla="*/ 437321 w 6925586"/>
              <a:gd name="connsiteY50" fmla="*/ 556592 h 4023360"/>
              <a:gd name="connsiteX51" fmla="*/ 421419 w 6925586"/>
              <a:gd name="connsiteY51" fmla="*/ 572494 h 4023360"/>
              <a:gd name="connsiteX52" fmla="*/ 365760 w 6925586"/>
              <a:gd name="connsiteY52" fmla="*/ 413468 h 4023360"/>
              <a:gd name="connsiteX53" fmla="*/ 286247 w 6925586"/>
              <a:gd name="connsiteY53" fmla="*/ 349858 h 4023360"/>
              <a:gd name="connsiteX54" fmla="*/ 278295 w 6925586"/>
              <a:gd name="connsiteY54" fmla="*/ 286247 h 4023360"/>
              <a:gd name="connsiteX55" fmla="*/ 198782 w 6925586"/>
              <a:gd name="connsiteY55" fmla="*/ 127221 h 4023360"/>
              <a:gd name="connsiteX56" fmla="*/ 198782 w 6925586"/>
              <a:gd name="connsiteY56" fmla="*/ 79513 h 4023360"/>
              <a:gd name="connsiteX57" fmla="*/ 135172 w 6925586"/>
              <a:gd name="connsiteY57" fmla="*/ 87465 h 4023360"/>
              <a:gd name="connsiteX58" fmla="*/ 135172 w 6925586"/>
              <a:gd name="connsiteY58" fmla="*/ 23854 h 4023360"/>
              <a:gd name="connsiteX59" fmla="*/ 87464 w 6925586"/>
              <a:gd name="connsiteY59" fmla="*/ 15903 h 4023360"/>
              <a:gd name="connsiteX60" fmla="*/ 87464 w 6925586"/>
              <a:gd name="connsiteY60" fmla="*/ 0 h 4023360"/>
              <a:gd name="connsiteX61" fmla="*/ 0 w 6925586"/>
              <a:gd name="connsiteY61" fmla="*/ 15903 h 4023360"/>
              <a:gd name="connsiteX0" fmla="*/ 6917634 w 6925586"/>
              <a:gd name="connsiteY0" fmla="*/ 4023360 h 4023360"/>
              <a:gd name="connsiteX1" fmla="*/ 6925586 w 6925586"/>
              <a:gd name="connsiteY1" fmla="*/ 3935896 h 4023360"/>
              <a:gd name="connsiteX2" fmla="*/ 4460681 w 6925586"/>
              <a:gd name="connsiteY2" fmla="*/ 3927945 h 4023360"/>
              <a:gd name="connsiteX3" fmla="*/ 4460681 w 6925586"/>
              <a:gd name="connsiteY3" fmla="*/ 3872286 h 4023360"/>
              <a:gd name="connsiteX4" fmla="*/ 4150580 w 6925586"/>
              <a:gd name="connsiteY4" fmla="*/ 3872286 h 4023360"/>
              <a:gd name="connsiteX5" fmla="*/ 4174434 w 6925586"/>
              <a:gd name="connsiteY5" fmla="*/ 3832529 h 4023360"/>
              <a:gd name="connsiteX6" fmla="*/ 3816626 w 6925586"/>
              <a:gd name="connsiteY6" fmla="*/ 3832529 h 4023360"/>
              <a:gd name="connsiteX7" fmla="*/ 3792772 w 6925586"/>
              <a:gd name="connsiteY7" fmla="*/ 3768919 h 4023360"/>
              <a:gd name="connsiteX8" fmla="*/ 3641697 w 6925586"/>
              <a:gd name="connsiteY8" fmla="*/ 3776870 h 4023360"/>
              <a:gd name="connsiteX9" fmla="*/ 3649648 w 6925586"/>
              <a:gd name="connsiteY9" fmla="*/ 3745065 h 4023360"/>
              <a:gd name="connsiteX10" fmla="*/ 2615979 w 6925586"/>
              <a:gd name="connsiteY10" fmla="*/ 3737113 h 4023360"/>
              <a:gd name="connsiteX11" fmla="*/ 2592125 w 6925586"/>
              <a:gd name="connsiteY11" fmla="*/ 3681454 h 4023360"/>
              <a:gd name="connsiteX12" fmla="*/ 2353586 w 6925586"/>
              <a:gd name="connsiteY12" fmla="*/ 3681454 h 4023360"/>
              <a:gd name="connsiteX13" fmla="*/ 2107095 w 6925586"/>
              <a:gd name="connsiteY13" fmla="*/ 3625795 h 4023360"/>
              <a:gd name="connsiteX14" fmla="*/ 2083241 w 6925586"/>
              <a:gd name="connsiteY14" fmla="*/ 3546282 h 4023360"/>
              <a:gd name="connsiteX15" fmla="*/ 2059387 w 6925586"/>
              <a:gd name="connsiteY15" fmla="*/ 3530380 h 4023360"/>
              <a:gd name="connsiteX16" fmla="*/ 1963972 w 6925586"/>
              <a:gd name="connsiteY16" fmla="*/ 3538331 h 4023360"/>
              <a:gd name="connsiteX17" fmla="*/ 1908313 w 6925586"/>
              <a:gd name="connsiteY17" fmla="*/ 3482672 h 4023360"/>
              <a:gd name="connsiteX18" fmla="*/ 1828800 w 6925586"/>
              <a:gd name="connsiteY18" fmla="*/ 3482672 h 4023360"/>
              <a:gd name="connsiteX19" fmla="*/ 1836751 w 6925586"/>
              <a:gd name="connsiteY19" fmla="*/ 3434964 h 4023360"/>
              <a:gd name="connsiteX20" fmla="*/ 1661822 w 6925586"/>
              <a:gd name="connsiteY20" fmla="*/ 3427013 h 4023360"/>
              <a:gd name="connsiteX21" fmla="*/ 1606163 w 6925586"/>
              <a:gd name="connsiteY21" fmla="*/ 3347500 h 4023360"/>
              <a:gd name="connsiteX22" fmla="*/ 1574358 w 6925586"/>
              <a:gd name="connsiteY22" fmla="*/ 3188473 h 4023360"/>
              <a:gd name="connsiteX23" fmla="*/ 1494845 w 6925586"/>
              <a:gd name="connsiteY23" fmla="*/ 3037399 h 4023360"/>
              <a:gd name="connsiteX24" fmla="*/ 1359673 w 6925586"/>
              <a:gd name="connsiteY24" fmla="*/ 3021496 h 4023360"/>
              <a:gd name="connsiteX25" fmla="*/ 1296062 w 6925586"/>
              <a:gd name="connsiteY25" fmla="*/ 2957886 h 4023360"/>
              <a:gd name="connsiteX26" fmla="*/ 1216549 w 6925586"/>
              <a:gd name="connsiteY26" fmla="*/ 2957886 h 4023360"/>
              <a:gd name="connsiteX27" fmla="*/ 1216549 w 6925586"/>
              <a:gd name="connsiteY27" fmla="*/ 2934032 h 4023360"/>
              <a:gd name="connsiteX28" fmla="*/ 1065474 w 6925586"/>
              <a:gd name="connsiteY28" fmla="*/ 2918129 h 4023360"/>
              <a:gd name="connsiteX29" fmla="*/ 1025718 w 6925586"/>
              <a:gd name="connsiteY29" fmla="*/ 2727298 h 4023360"/>
              <a:gd name="connsiteX30" fmla="*/ 993913 w 6925586"/>
              <a:gd name="connsiteY30" fmla="*/ 2727298 h 4023360"/>
              <a:gd name="connsiteX31" fmla="*/ 993913 w 6925586"/>
              <a:gd name="connsiteY31" fmla="*/ 2687541 h 4023360"/>
              <a:gd name="connsiteX32" fmla="*/ 850789 w 6925586"/>
              <a:gd name="connsiteY32" fmla="*/ 2687541 h 4023360"/>
              <a:gd name="connsiteX33" fmla="*/ 850789 w 6925586"/>
              <a:gd name="connsiteY33" fmla="*/ 2639833 h 4023360"/>
              <a:gd name="connsiteX34" fmla="*/ 795130 w 6925586"/>
              <a:gd name="connsiteY34" fmla="*/ 2639833 h 4023360"/>
              <a:gd name="connsiteX35" fmla="*/ 771276 w 6925586"/>
              <a:gd name="connsiteY35" fmla="*/ 2401294 h 4023360"/>
              <a:gd name="connsiteX36" fmla="*/ 1025718 w 6925586"/>
              <a:gd name="connsiteY36" fmla="*/ 2735249 h 4023360"/>
              <a:gd name="connsiteX37" fmla="*/ 993913 w 6925586"/>
              <a:gd name="connsiteY37" fmla="*/ 2735249 h 4023360"/>
              <a:gd name="connsiteX38" fmla="*/ 993913 w 6925586"/>
              <a:gd name="connsiteY38" fmla="*/ 2687541 h 4023360"/>
              <a:gd name="connsiteX39" fmla="*/ 850789 w 6925586"/>
              <a:gd name="connsiteY39" fmla="*/ 2695493 h 4023360"/>
              <a:gd name="connsiteX40" fmla="*/ 850789 w 6925586"/>
              <a:gd name="connsiteY40" fmla="*/ 2631882 h 4023360"/>
              <a:gd name="connsiteX41" fmla="*/ 803081 w 6925586"/>
              <a:gd name="connsiteY41" fmla="*/ 2631882 h 4023360"/>
              <a:gd name="connsiteX42" fmla="*/ 763325 w 6925586"/>
              <a:gd name="connsiteY42" fmla="*/ 2417197 h 4023360"/>
              <a:gd name="connsiteX43" fmla="*/ 659958 w 6925586"/>
              <a:gd name="connsiteY43" fmla="*/ 2337684 h 4023360"/>
              <a:gd name="connsiteX44" fmla="*/ 580445 w 6925586"/>
              <a:gd name="connsiteY44" fmla="*/ 2138901 h 4023360"/>
              <a:gd name="connsiteX45" fmla="*/ 524786 w 6925586"/>
              <a:gd name="connsiteY45" fmla="*/ 1908313 h 4023360"/>
              <a:gd name="connsiteX46" fmla="*/ 540688 w 6925586"/>
              <a:gd name="connsiteY46" fmla="*/ 1518700 h 4023360"/>
              <a:gd name="connsiteX47" fmla="*/ 516834 w 6925586"/>
              <a:gd name="connsiteY47" fmla="*/ 898498 h 4023360"/>
              <a:gd name="connsiteX48" fmla="*/ 453224 w 6925586"/>
              <a:gd name="connsiteY48" fmla="*/ 580446 h 4023360"/>
              <a:gd name="connsiteX49" fmla="*/ 437321 w 6925586"/>
              <a:gd name="connsiteY49" fmla="*/ 556592 h 4023360"/>
              <a:gd name="connsiteX50" fmla="*/ 421419 w 6925586"/>
              <a:gd name="connsiteY50" fmla="*/ 572494 h 4023360"/>
              <a:gd name="connsiteX51" fmla="*/ 365760 w 6925586"/>
              <a:gd name="connsiteY51" fmla="*/ 413468 h 4023360"/>
              <a:gd name="connsiteX52" fmla="*/ 286247 w 6925586"/>
              <a:gd name="connsiteY52" fmla="*/ 349858 h 4023360"/>
              <a:gd name="connsiteX53" fmla="*/ 278295 w 6925586"/>
              <a:gd name="connsiteY53" fmla="*/ 286247 h 4023360"/>
              <a:gd name="connsiteX54" fmla="*/ 198782 w 6925586"/>
              <a:gd name="connsiteY54" fmla="*/ 127221 h 4023360"/>
              <a:gd name="connsiteX55" fmla="*/ 198782 w 6925586"/>
              <a:gd name="connsiteY55" fmla="*/ 79513 h 4023360"/>
              <a:gd name="connsiteX56" fmla="*/ 135172 w 6925586"/>
              <a:gd name="connsiteY56" fmla="*/ 87465 h 4023360"/>
              <a:gd name="connsiteX57" fmla="*/ 135172 w 6925586"/>
              <a:gd name="connsiteY57" fmla="*/ 23854 h 4023360"/>
              <a:gd name="connsiteX58" fmla="*/ 87464 w 6925586"/>
              <a:gd name="connsiteY58" fmla="*/ 15903 h 4023360"/>
              <a:gd name="connsiteX59" fmla="*/ 87464 w 6925586"/>
              <a:gd name="connsiteY59" fmla="*/ 0 h 4023360"/>
              <a:gd name="connsiteX60" fmla="*/ 0 w 6925586"/>
              <a:gd name="connsiteY60" fmla="*/ 15903 h 4023360"/>
              <a:gd name="connsiteX0" fmla="*/ 6917634 w 6925586"/>
              <a:gd name="connsiteY0" fmla="*/ 4023360 h 4023360"/>
              <a:gd name="connsiteX1" fmla="*/ 6925586 w 6925586"/>
              <a:gd name="connsiteY1" fmla="*/ 3935896 h 4023360"/>
              <a:gd name="connsiteX2" fmla="*/ 4460681 w 6925586"/>
              <a:gd name="connsiteY2" fmla="*/ 3927945 h 4023360"/>
              <a:gd name="connsiteX3" fmla="*/ 4460681 w 6925586"/>
              <a:gd name="connsiteY3" fmla="*/ 3872286 h 4023360"/>
              <a:gd name="connsiteX4" fmla="*/ 4150580 w 6925586"/>
              <a:gd name="connsiteY4" fmla="*/ 3872286 h 4023360"/>
              <a:gd name="connsiteX5" fmla="*/ 4174434 w 6925586"/>
              <a:gd name="connsiteY5" fmla="*/ 3832529 h 4023360"/>
              <a:gd name="connsiteX6" fmla="*/ 3816626 w 6925586"/>
              <a:gd name="connsiteY6" fmla="*/ 3832529 h 4023360"/>
              <a:gd name="connsiteX7" fmla="*/ 3792772 w 6925586"/>
              <a:gd name="connsiteY7" fmla="*/ 3768919 h 4023360"/>
              <a:gd name="connsiteX8" fmla="*/ 3641697 w 6925586"/>
              <a:gd name="connsiteY8" fmla="*/ 3776870 h 4023360"/>
              <a:gd name="connsiteX9" fmla="*/ 3649648 w 6925586"/>
              <a:gd name="connsiteY9" fmla="*/ 3745065 h 4023360"/>
              <a:gd name="connsiteX10" fmla="*/ 2615979 w 6925586"/>
              <a:gd name="connsiteY10" fmla="*/ 3737113 h 4023360"/>
              <a:gd name="connsiteX11" fmla="*/ 2592125 w 6925586"/>
              <a:gd name="connsiteY11" fmla="*/ 3681454 h 4023360"/>
              <a:gd name="connsiteX12" fmla="*/ 2353586 w 6925586"/>
              <a:gd name="connsiteY12" fmla="*/ 3681454 h 4023360"/>
              <a:gd name="connsiteX13" fmla="*/ 2107095 w 6925586"/>
              <a:gd name="connsiteY13" fmla="*/ 3625795 h 4023360"/>
              <a:gd name="connsiteX14" fmla="*/ 2083241 w 6925586"/>
              <a:gd name="connsiteY14" fmla="*/ 3546282 h 4023360"/>
              <a:gd name="connsiteX15" fmla="*/ 2059387 w 6925586"/>
              <a:gd name="connsiteY15" fmla="*/ 3530380 h 4023360"/>
              <a:gd name="connsiteX16" fmla="*/ 1963972 w 6925586"/>
              <a:gd name="connsiteY16" fmla="*/ 3538331 h 4023360"/>
              <a:gd name="connsiteX17" fmla="*/ 1908313 w 6925586"/>
              <a:gd name="connsiteY17" fmla="*/ 3482672 h 4023360"/>
              <a:gd name="connsiteX18" fmla="*/ 1828800 w 6925586"/>
              <a:gd name="connsiteY18" fmla="*/ 3482672 h 4023360"/>
              <a:gd name="connsiteX19" fmla="*/ 1836751 w 6925586"/>
              <a:gd name="connsiteY19" fmla="*/ 3434964 h 4023360"/>
              <a:gd name="connsiteX20" fmla="*/ 1661822 w 6925586"/>
              <a:gd name="connsiteY20" fmla="*/ 3427013 h 4023360"/>
              <a:gd name="connsiteX21" fmla="*/ 1606163 w 6925586"/>
              <a:gd name="connsiteY21" fmla="*/ 3347500 h 4023360"/>
              <a:gd name="connsiteX22" fmla="*/ 1574358 w 6925586"/>
              <a:gd name="connsiteY22" fmla="*/ 3188473 h 4023360"/>
              <a:gd name="connsiteX23" fmla="*/ 1494845 w 6925586"/>
              <a:gd name="connsiteY23" fmla="*/ 3037399 h 4023360"/>
              <a:gd name="connsiteX24" fmla="*/ 1359673 w 6925586"/>
              <a:gd name="connsiteY24" fmla="*/ 3021496 h 4023360"/>
              <a:gd name="connsiteX25" fmla="*/ 1296062 w 6925586"/>
              <a:gd name="connsiteY25" fmla="*/ 2957886 h 4023360"/>
              <a:gd name="connsiteX26" fmla="*/ 1216549 w 6925586"/>
              <a:gd name="connsiteY26" fmla="*/ 2957886 h 4023360"/>
              <a:gd name="connsiteX27" fmla="*/ 1216549 w 6925586"/>
              <a:gd name="connsiteY27" fmla="*/ 2934032 h 4023360"/>
              <a:gd name="connsiteX28" fmla="*/ 1065474 w 6925586"/>
              <a:gd name="connsiteY28" fmla="*/ 2918129 h 4023360"/>
              <a:gd name="connsiteX29" fmla="*/ 1025718 w 6925586"/>
              <a:gd name="connsiteY29" fmla="*/ 2727298 h 4023360"/>
              <a:gd name="connsiteX30" fmla="*/ 993913 w 6925586"/>
              <a:gd name="connsiteY30" fmla="*/ 2727298 h 4023360"/>
              <a:gd name="connsiteX31" fmla="*/ 993913 w 6925586"/>
              <a:gd name="connsiteY31" fmla="*/ 2687541 h 4023360"/>
              <a:gd name="connsiteX32" fmla="*/ 850789 w 6925586"/>
              <a:gd name="connsiteY32" fmla="*/ 2687541 h 4023360"/>
              <a:gd name="connsiteX33" fmla="*/ 850789 w 6925586"/>
              <a:gd name="connsiteY33" fmla="*/ 2639833 h 4023360"/>
              <a:gd name="connsiteX34" fmla="*/ 795130 w 6925586"/>
              <a:gd name="connsiteY34" fmla="*/ 2639833 h 4023360"/>
              <a:gd name="connsiteX35" fmla="*/ 771276 w 6925586"/>
              <a:gd name="connsiteY35" fmla="*/ 2401294 h 4023360"/>
              <a:gd name="connsiteX36" fmla="*/ 1025718 w 6925586"/>
              <a:gd name="connsiteY36" fmla="*/ 2735249 h 4023360"/>
              <a:gd name="connsiteX37" fmla="*/ 993913 w 6925586"/>
              <a:gd name="connsiteY37" fmla="*/ 2735249 h 4023360"/>
              <a:gd name="connsiteX38" fmla="*/ 850789 w 6925586"/>
              <a:gd name="connsiteY38" fmla="*/ 2695493 h 4023360"/>
              <a:gd name="connsiteX39" fmla="*/ 850789 w 6925586"/>
              <a:gd name="connsiteY39" fmla="*/ 2631882 h 4023360"/>
              <a:gd name="connsiteX40" fmla="*/ 803081 w 6925586"/>
              <a:gd name="connsiteY40" fmla="*/ 2631882 h 4023360"/>
              <a:gd name="connsiteX41" fmla="*/ 763325 w 6925586"/>
              <a:gd name="connsiteY41" fmla="*/ 2417197 h 4023360"/>
              <a:gd name="connsiteX42" fmla="*/ 659958 w 6925586"/>
              <a:gd name="connsiteY42" fmla="*/ 2337684 h 4023360"/>
              <a:gd name="connsiteX43" fmla="*/ 580445 w 6925586"/>
              <a:gd name="connsiteY43" fmla="*/ 2138901 h 4023360"/>
              <a:gd name="connsiteX44" fmla="*/ 524786 w 6925586"/>
              <a:gd name="connsiteY44" fmla="*/ 1908313 h 4023360"/>
              <a:gd name="connsiteX45" fmla="*/ 540688 w 6925586"/>
              <a:gd name="connsiteY45" fmla="*/ 1518700 h 4023360"/>
              <a:gd name="connsiteX46" fmla="*/ 516834 w 6925586"/>
              <a:gd name="connsiteY46" fmla="*/ 898498 h 4023360"/>
              <a:gd name="connsiteX47" fmla="*/ 453224 w 6925586"/>
              <a:gd name="connsiteY47" fmla="*/ 580446 h 4023360"/>
              <a:gd name="connsiteX48" fmla="*/ 437321 w 6925586"/>
              <a:gd name="connsiteY48" fmla="*/ 556592 h 4023360"/>
              <a:gd name="connsiteX49" fmla="*/ 421419 w 6925586"/>
              <a:gd name="connsiteY49" fmla="*/ 572494 h 4023360"/>
              <a:gd name="connsiteX50" fmla="*/ 365760 w 6925586"/>
              <a:gd name="connsiteY50" fmla="*/ 413468 h 4023360"/>
              <a:gd name="connsiteX51" fmla="*/ 286247 w 6925586"/>
              <a:gd name="connsiteY51" fmla="*/ 349858 h 4023360"/>
              <a:gd name="connsiteX52" fmla="*/ 278295 w 6925586"/>
              <a:gd name="connsiteY52" fmla="*/ 286247 h 4023360"/>
              <a:gd name="connsiteX53" fmla="*/ 198782 w 6925586"/>
              <a:gd name="connsiteY53" fmla="*/ 127221 h 4023360"/>
              <a:gd name="connsiteX54" fmla="*/ 198782 w 6925586"/>
              <a:gd name="connsiteY54" fmla="*/ 79513 h 4023360"/>
              <a:gd name="connsiteX55" fmla="*/ 135172 w 6925586"/>
              <a:gd name="connsiteY55" fmla="*/ 87465 h 4023360"/>
              <a:gd name="connsiteX56" fmla="*/ 135172 w 6925586"/>
              <a:gd name="connsiteY56" fmla="*/ 23854 h 4023360"/>
              <a:gd name="connsiteX57" fmla="*/ 87464 w 6925586"/>
              <a:gd name="connsiteY57" fmla="*/ 15903 h 4023360"/>
              <a:gd name="connsiteX58" fmla="*/ 87464 w 6925586"/>
              <a:gd name="connsiteY58" fmla="*/ 0 h 4023360"/>
              <a:gd name="connsiteX59" fmla="*/ 0 w 6925586"/>
              <a:gd name="connsiteY59" fmla="*/ 15903 h 4023360"/>
              <a:gd name="connsiteX0" fmla="*/ 6917634 w 6925586"/>
              <a:gd name="connsiteY0" fmla="*/ 4023360 h 4023360"/>
              <a:gd name="connsiteX1" fmla="*/ 6925586 w 6925586"/>
              <a:gd name="connsiteY1" fmla="*/ 3935896 h 4023360"/>
              <a:gd name="connsiteX2" fmla="*/ 4460681 w 6925586"/>
              <a:gd name="connsiteY2" fmla="*/ 3927945 h 4023360"/>
              <a:gd name="connsiteX3" fmla="*/ 4460681 w 6925586"/>
              <a:gd name="connsiteY3" fmla="*/ 3872286 h 4023360"/>
              <a:gd name="connsiteX4" fmla="*/ 4150580 w 6925586"/>
              <a:gd name="connsiteY4" fmla="*/ 3872286 h 4023360"/>
              <a:gd name="connsiteX5" fmla="*/ 4174434 w 6925586"/>
              <a:gd name="connsiteY5" fmla="*/ 3832529 h 4023360"/>
              <a:gd name="connsiteX6" fmla="*/ 3816626 w 6925586"/>
              <a:gd name="connsiteY6" fmla="*/ 3832529 h 4023360"/>
              <a:gd name="connsiteX7" fmla="*/ 3792772 w 6925586"/>
              <a:gd name="connsiteY7" fmla="*/ 3768919 h 4023360"/>
              <a:gd name="connsiteX8" fmla="*/ 3641697 w 6925586"/>
              <a:gd name="connsiteY8" fmla="*/ 3776870 h 4023360"/>
              <a:gd name="connsiteX9" fmla="*/ 3649648 w 6925586"/>
              <a:gd name="connsiteY9" fmla="*/ 3745065 h 4023360"/>
              <a:gd name="connsiteX10" fmla="*/ 2615979 w 6925586"/>
              <a:gd name="connsiteY10" fmla="*/ 3737113 h 4023360"/>
              <a:gd name="connsiteX11" fmla="*/ 2592125 w 6925586"/>
              <a:gd name="connsiteY11" fmla="*/ 3681454 h 4023360"/>
              <a:gd name="connsiteX12" fmla="*/ 2353586 w 6925586"/>
              <a:gd name="connsiteY12" fmla="*/ 3681454 h 4023360"/>
              <a:gd name="connsiteX13" fmla="*/ 2107095 w 6925586"/>
              <a:gd name="connsiteY13" fmla="*/ 3625795 h 4023360"/>
              <a:gd name="connsiteX14" fmla="*/ 2083241 w 6925586"/>
              <a:gd name="connsiteY14" fmla="*/ 3546282 h 4023360"/>
              <a:gd name="connsiteX15" fmla="*/ 2059387 w 6925586"/>
              <a:gd name="connsiteY15" fmla="*/ 3530380 h 4023360"/>
              <a:gd name="connsiteX16" fmla="*/ 1963972 w 6925586"/>
              <a:gd name="connsiteY16" fmla="*/ 3538331 h 4023360"/>
              <a:gd name="connsiteX17" fmla="*/ 1908313 w 6925586"/>
              <a:gd name="connsiteY17" fmla="*/ 3482672 h 4023360"/>
              <a:gd name="connsiteX18" fmla="*/ 1828800 w 6925586"/>
              <a:gd name="connsiteY18" fmla="*/ 3482672 h 4023360"/>
              <a:gd name="connsiteX19" fmla="*/ 1836751 w 6925586"/>
              <a:gd name="connsiteY19" fmla="*/ 3434964 h 4023360"/>
              <a:gd name="connsiteX20" fmla="*/ 1661822 w 6925586"/>
              <a:gd name="connsiteY20" fmla="*/ 3427013 h 4023360"/>
              <a:gd name="connsiteX21" fmla="*/ 1606163 w 6925586"/>
              <a:gd name="connsiteY21" fmla="*/ 3347500 h 4023360"/>
              <a:gd name="connsiteX22" fmla="*/ 1574358 w 6925586"/>
              <a:gd name="connsiteY22" fmla="*/ 3188473 h 4023360"/>
              <a:gd name="connsiteX23" fmla="*/ 1494845 w 6925586"/>
              <a:gd name="connsiteY23" fmla="*/ 3037399 h 4023360"/>
              <a:gd name="connsiteX24" fmla="*/ 1359673 w 6925586"/>
              <a:gd name="connsiteY24" fmla="*/ 3021496 h 4023360"/>
              <a:gd name="connsiteX25" fmla="*/ 1296062 w 6925586"/>
              <a:gd name="connsiteY25" fmla="*/ 2957886 h 4023360"/>
              <a:gd name="connsiteX26" fmla="*/ 1216549 w 6925586"/>
              <a:gd name="connsiteY26" fmla="*/ 2957886 h 4023360"/>
              <a:gd name="connsiteX27" fmla="*/ 1216549 w 6925586"/>
              <a:gd name="connsiteY27" fmla="*/ 2934032 h 4023360"/>
              <a:gd name="connsiteX28" fmla="*/ 1065474 w 6925586"/>
              <a:gd name="connsiteY28" fmla="*/ 2918129 h 4023360"/>
              <a:gd name="connsiteX29" fmla="*/ 1025718 w 6925586"/>
              <a:gd name="connsiteY29" fmla="*/ 2727298 h 4023360"/>
              <a:gd name="connsiteX30" fmla="*/ 993913 w 6925586"/>
              <a:gd name="connsiteY30" fmla="*/ 2727298 h 4023360"/>
              <a:gd name="connsiteX31" fmla="*/ 850789 w 6925586"/>
              <a:gd name="connsiteY31" fmla="*/ 2687541 h 4023360"/>
              <a:gd name="connsiteX32" fmla="*/ 850789 w 6925586"/>
              <a:gd name="connsiteY32" fmla="*/ 2639833 h 4023360"/>
              <a:gd name="connsiteX33" fmla="*/ 795130 w 6925586"/>
              <a:gd name="connsiteY33" fmla="*/ 2639833 h 4023360"/>
              <a:gd name="connsiteX34" fmla="*/ 771276 w 6925586"/>
              <a:gd name="connsiteY34" fmla="*/ 2401294 h 4023360"/>
              <a:gd name="connsiteX35" fmla="*/ 1025718 w 6925586"/>
              <a:gd name="connsiteY35" fmla="*/ 2735249 h 4023360"/>
              <a:gd name="connsiteX36" fmla="*/ 993913 w 6925586"/>
              <a:gd name="connsiteY36" fmla="*/ 2735249 h 4023360"/>
              <a:gd name="connsiteX37" fmla="*/ 850789 w 6925586"/>
              <a:gd name="connsiteY37" fmla="*/ 2695493 h 4023360"/>
              <a:gd name="connsiteX38" fmla="*/ 850789 w 6925586"/>
              <a:gd name="connsiteY38" fmla="*/ 2631882 h 4023360"/>
              <a:gd name="connsiteX39" fmla="*/ 803081 w 6925586"/>
              <a:gd name="connsiteY39" fmla="*/ 2631882 h 4023360"/>
              <a:gd name="connsiteX40" fmla="*/ 763325 w 6925586"/>
              <a:gd name="connsiteY40" fmla="*/ 2417197 h 4023360"/>
              <a:gd name="connsiteX41" fmla="*/ 659958 w 6925586"/>
              <a:gd name="connsiteY41" fmla="*/ 2337684 h 4023360"/>
              <a:gd name="connsiteX42" fmla="*/ 580445 w 6925586"/>
              <a:gd name="connsiteY42" fmla="*/ 2138901 h 4023360"/>
              <a:gd name="connsiteX43" fmla="*/ 524786 w 6925586"/>
              <a:gd name="connsiteY43" fmla="*/ 1908313 h 4023360"/>
              <a:gd name="connsiteX44" fmla="*/ 540688 w 6925586"/>
              <a:gd name="connsiteY44" fmla="*/ 1518700 h 4023360"/>
              <a:gd name="connsiteX45" fmla="*/ 516834 w 6925586"/>
              <a:gd name="connsiteY45" fmla="*/ 898498 h 4023360"/>
              <a:gd name="connsiteX46" fmla="*/ 453224 w 6925586"/>
              <a:gd name="connsiteY46" fmla="*/ 580446 h 4023360"/>
              <a:gd name="connsiteX47" fmla="*/ 437321 w 6925586"/>
              <a:gd name="connsiteY47" fmla="*/ 556592 h 4023360"/>
              <a:gd name="connsiteX48" fmla="*/ 421419 w 6925586"/>
              <a:gd name="connsiteY48" fmla="*/ 572494 h 4023360"/>
              <a:gd name="connsiteX49" fmla="*/ 365760 w 6925586"/>
              <a:gd name="connsiteY49" fmla="*/ 413468 h 4023360"/>
              <a:gd name="connsiteX50" fmla="*/ 286247 w 6925586"/>
              <a:gd name="connsiteY50" fmla="*/ 349858 h 4023360"/>
              <a:gd name="connsiteX51" fmla="*/ 278295 w 6925586"/>
              <a:gd name="connsiteY51" fmla="*/ 286247 h 4023360"/>
              <a:gd name="connsiteX52" fmla="*/ 198782 w 6925586"/>
              <a:gd name="connsiteY52" fmla="*/ 127221 h 4023360"/>
              <a:gd name="connsiteX53" fmla="*/ 198782 w 6925586"/>
              <a:gd name="connsiteY53" fmla="*/ 79513 h 4023360"/>
              <a:gd name="connsiteX54" fmla="*/ 135172 w 6925586"/>
              <a:gd name="connsiteY54" fmla="*/ 87465 h 4023360"/>
              <a:gd name="connsiteX55" fmla="*/ 135172 w 6925586"/>
              <a:gd name="connsiteY55" fmla="*/ 23854 h 4023360"/>
              <a:gd name="connsiteX56" fmla="*/ 87464 w 6925586"/>
              <a:gd name="connsiteY56" fmla="*/ 15903 h 4023360"/>
              <a:gd name="connsiteX57" fmla="*/ 87464 w 6925586"/>
              <a:gd name="connsiteY57" fmla="*/ 0 h 4023360"/>
              <a:gd name="connsiteX58" fmla="*/ 0 w 6925586"/>
              <a:gd name="connsiteY58" fmla="*/ 15903 h 4023360"/>
              <a:gd name="connsiteX0" fmla="*/ 6917634 w 6925586"/>
              <a:gd name="connsiteY0" fmla="*/ 4023360 h 4023360"/>
              <a:gd name="connsiteX1" fmla="*/ 6925586 w 6925586"/>
              <a:gd name="connsiteY1" fmla="*/ 3935896 h 4023360"/>
              <a:gd name="connsiteX2" fmla="*/ 4460681 w 6925586"/>
              <a:gd name="connsiteY2" fmla="*/ 3927945 h 4023360"/>
              <a:gd name="connsiteX3" fmla="*/ 4460681 w 6925586"/>
              <a:gd name="connsiteY3" fmla="*/ 3872286 h 4023360"/>
              <a:gd name="connsiteX4" fmla="*/ 4150580 w 6925586"/>
              <a:gd name="connsiteY4" fmla="*/ 3872286 h 4023360"/>
              <a:gd name="connsiteX5" fmla="*/ 4174434 w 6925586"/>
              <a:gd name="connsiteY5" fmla="*/ 3832529 h 4023360"/>
              <a:gd name="connsiteX6" fmla="*/ 3816626 w 6925586"/>
              <a:gd name="connsiteY6" fmla="*/ 3832529 h 4023360"/>
              <a:gd name="connsiteX7" fmla="*/ 3792772 w 6925586"/>
              <a:gd name="connsiteY7" fmla="*/ 3768919 h 4023360"/>
              <a:gd name="connsiteX8" fmla="*/ 3641697 w 6925586"/>
              <a:gd name="connsiteY8" fmla="*/ 3776870 h 4023360"/>
              <a:gd name="connsiteX9" fmla="*/ 3649648 w 6925586"/>
              <a:gd name="connsiteY9" fmla="*/ 3745065 h 4023360"/>
              <a:gd name="connsiteX10" fmla="*/ 2615979 w 6925586"/>
              <a:gd name="connsiteY10" fmla="*/ 3737113 h 4023360"/>
              <a:gd name="connsiteX11" fmla="*/ 2592125 w 6925586"/>
              <a:gd name="connsiteY11" fmla="*/ 3681454 h 4023360"/>
              <a:gd name="connsiteX12" fmla="*/ 2353586 w 6925586"/>
              <a:gd name="connsiteY12" fmla="*/ 3681454 h 4023360"/>
              <a:gd name="connsiteX13" fmla="*/ 2107095 w 6925586"/>
              <a:gd name="connsiteY13" fmla="*/ 3625795 h 4023360"/>
              <a:gd name="connsiteX14" fmla="*/ 2083241 w 6925586"/>
              <a:gd name="connsiteY14" fmla="*/ 3546282 h 4023360"/>
              <a:gd name="connsiteX15" fmla="*/ 2059387 w 6925586"/>
              <a:gd name="connsiteY15" fmla="*/ 3530380 h 4023360"/>
              <a:gd name="connsiteX16" fmla="*/ 1963972 w 6925586"/>
              <a:gd name="connsiteY16" fmla="*/ 3538331 h 4023360"/>
              <a:gd name="connsiteX17" fmla="*/ 1908313 w 6925586"/>
              <a:gd name="connsiteY17" fmla="*/ 3482672 h 4023360"/>
              <a:gd name="connsiteX18" fmla="*/ 1828800 w 6925586"/>
              <a:gd name="connsiteY18" fmla="*/ 3482672 h 4023360"/>
              <a:gd name="connsiteX19" fmla="*/ 1836751 w 6925586"/>
              <a:gd name="connsiteY19" fmla="*/ 3434964 h 4023360"/>
              <a:gd name="connsiteX20" fmla="*/ 1661822 w 6925586"/>
              <a:gd name="connsiteY20" fmla="*/ 3427013 h 4023360"/>
              <a:gd name="connsiteX21" fmla="*/ 1606163 w 6925586"/>
              <a:gd name="connsiteY21" fmla="*/ 3347500 h 4023360"/>
              <a:gd name="connsiteX22" fmla="*/ 1574358 w 6925586"/>
              <a:gd name="connsiteY22" fmla="*/ 3188473 h 4023360"/>
              <a:gd name="connsiteX23" fmla="*/ 1494845 w 6925586"/>
              <a:gd name="connsiteY23" fmla="*/ 3037399 h 4023360"/>
              <a:gd name="connsiteX24" fmla="*/ 1359673 w 6925586"/>
              <a:gd name="connsiteY24" fmla="*/ 3021496 h 4023360"/>
              <a:gd name="connsiteX25" fmla="*/ 1296062 w 6925586"/>
              <a:gd name="connsiteY25" fmla="*/ 2957886 h 4023360"/>
              <a:gd name="connsiteX26" fmla="*/ 1216549 w 6925586"/>
              <a:gd name="connsiteY26" fmla="*/ 2957886 h 4023360"/>
              <a:gd name="connsiteX27" fmla="*/ 1216549 w 6925586"/>
              <a:gd name="connsiteY27" fmla="*/ 2934032 h 4023360"/>
              <a:gd name="connsiteX28" fmla="*/ 1065474 w 6925586"/>
              <a:gd name="connsiteY28" fmla="*/ 2918129 h 4023360"/>
              <a:gd name="connsiteX29" fmla="*/ 1025718 w 6925586"/>
              <a:gd name="connsiteY29" fmla="*/ 2727298 h 4023360"/>
              <a:gd name="connsiteX30" fmla="*/ 993913 w 6925586"/>
              <a:gd name="connsiteY30" fmla="*/ 2727298 h 4023360"/>
              <a:gd name="connsiteX31" fmla="*/ 850789 w 6925586"/>
              <a:gd name="connsiteY31" fmla="*/ 2687541 h 4023360"/>
              <a:gd name="connsiteX32" fmla="*/ 850789 w 6925586"/>
              <a:gd name="connsiteY32" fmla="*/ 2639833 h 4023360"/>
              <a:gd name="connsiteX33" fmla="*/ 795130 w 6925586"/>
              <a:gd name="connsiteY33" fmla="*/ 2639833 h 4023360"/>
              <a:gd name="connsiteX34" fmla="*/ 771276 w 6925586"/>
              <a:gd name="connsiteY34" fmla="*/ 2401294 h 4023360"/>
              <a:gd name="connsiteX35" fmla="*/ 1025718 w 6925586"/>
              <a:gd name="connsiteY35" fmla="*/ 2735249 h 4023360"/>
              <a:gd name="connsiteX36" fmla="*/ 850789 w 6925586"/>
              <a:gd name="connsiteY36" fmla="*/ 2695493 h 4023360"/>
              <a:gd name="connsiteX37" fmla="*/ 850789 w 6925586"/>
              <a:gd name="connsiteY37" fmla="*/ 2631882 h 4023360"/>
              <a:gd name="connsiteX38" fmla="*/ 803081 w 6925586"/>
              <a:gd name="connsiteY38" fmla="*/ 2631882 h 4023360"/>
              <a:gd name="connsiteX39" fmla="*/ 763325 w 6925586"/>
              <a:gd name="connsiteY39" fmla="*/ 2417197 h 4023360"/>
              <a:gd name="connsiteX40" fmla="*/ 659958 w 6925586"/>
              <a:gd name="connsiteY40" fmla="*/ 2337684 h 4023360"/>
              <a:gd name="connsiteX41" fmla="*/ 580445 w 6925586"/>
              <a:gd name="connsiteY41" fmla="*/ 2138901 h 4023360"/>
              <a:gd name="connsiteX42" fmla="*/ 524786 w 6925586"/>
              <a:gd name="connsiteY42" fmla="*/ 1908313 h 4023360"/>
              <a:gd name="connsiteX43" fmla="*/ 540688 w 6925586"/>
              <a:gd name="connsiteY43" fmla="*/ 1518700 h 4023360"/>
              <a:gd name="connsiteX44" fmla="*/ 516834 w 6925586"/>
              <a:gd name="connsiteY44" fmla="*/ 898498 h 4023360"/>
              <a:gd name="connsiteX45" fmla="*/ 453224 w 6925586"/>
              <a:gd name="connsiteY45" fmla="*/ 580446 h 4023360"/>
              <a:gd name="connsiteX46" fmla="*/ 437321 w 6925586"/>
              <a:gd name="connsiteY46" fmla="*/ 556592 h 4023360"/>
              <a:gd name="connsiteX47" fmla="*/ 421419 w 6925586"/>
              <a:gd name="connsiteY47" fmla="*/ 572494 h 4023360"/>
              <a:gd name="connsiteX48" fmla="*/ 365760 w 6925586"/>
              <a:gd name="connsiteY48" fmla="*/ 413468 h 4023360"/>
              <a:gd name="connsiteX49" fmla="*/ 286247 w 6925586"/>
              <a:gd name="connsiteY49" fmla="*/ 349858 h 4023360"/>
              <a:gd name="connsiteX50" fmla="*/ 278295 w 6925586"/>
              <a:gd name="connsiteY50" fmla="*/ 286247 h 4023360"/>
              <a:gd name="connsiteX51" fmla="*/ 198782 w 6925586"/>
              <a:gd name="connsiteY51" fmla="*/ 127221 h 4023360"/>
              <a:gd name="connsiteX52" fmla="*/ 198782 w 6925586"/>
              <a:gd name="connsiteY52" fmla="*/ 79513 h 4023360"/>
              <a:gd name="connsiteX53" fmla="*/ 135172 w 6925586"/>
              <a:gd name="connsiteY53" fmla="*/ 87465 h 4023360"/>
              <a:gd name="connsiteX54" fmla="*/ 135172 w 6925586"/>
              <a:gd name="connsiteY54" fmla="*/ 23854 h 4023360"/>
              <a:gd name="connsiteX55" fmla="*/ 87464 w 6925586"/>
              <a:gd name="connsiteY55" fmla="*/ 15903 h 4023360"/>
              <a:gd name="connsiteX56" fmla="*/ 87464 w 6925586"/>
              <a:gd name="connsiteY56" fmla="*/ 0 h 4023360"/>
              <a:gd name="connsiteX57" fmla="*/ 0 w 6925586"/>
              <a:gd name="connsiteY57" fmla="*/ 15903 h 4023360"/>
              <a:gd name="connsiteX0" fmla="*/ 6917634 w 6925586"/>
              <a:gd name="connsiteY0" fmla="*/ 4023360 h 4023360"/>
              <a:gd name="connsiteX1" fmla="*/ 6925586 w 6925586"/>
              <a:gd name="connsiteY1" fmla="*/ 3935896 h 4023360"/>
              <a:gd name="connsiteX2" fmla="*/ 4460681 w 6925586"/>
              <a:gd name="connsiteY2" fmla="*/ 3927945 h 4023360"/>
              <a:gd name="connsiteX3" fmla="*/ 4460681 w 6925586"/>
              <a:gd name="connsiteY3" fmla="*/ 3872286 h 4023360"/>
              <a:gd name="connsiteX4" fmla="*/ 4150580 w 6925586"/>
              <a:gd name="connsiteY4" fmla="*/ 3872286 h 4023360"/>
              <a:gd name="connsiteX5" fmla="*/ 4174434 w 6925586"/>
              <a:gd name="connsiteY5" fmla="*/ 3832529 h 4023360"/>
              <a:gd name="connsiteX6" fmla="*/ 3816626 w 6925586"/>
              <a:gd name="connsiteY6" fmla="*/ 3832529 h 4023360"/>
              <a:gd name="connsiteX7" fmla="*/ 3792772 w 6925586"/>
              <a:gd name="connsiteY7" fmla="*/ 3768919 h 4023360"/>
              <a:gd name="connsiteX8" fmla="*/ 3641697 w 6925586"/>
              <a:gd name="connsiteY8" fmla="*/ 3776870 h 4023360"/>
              <a:gd name="connsiteX9" fmla="*/ 3649648 w 6925586"/>
              <a:gd name="connsiteY9" fmla="*/ 3745065 h 4023360"/>
              <a:gd name="connsiteX10" fmla="*/ 2615979 w 6925586"/>
              <a:gd name="connsiteY10" fmla="*/ 3737113 h 4023360"/>
              <a:gd name="connsiteX11" fmla="*/ 2592125 w 6925586"/>
              <a:gd name="connsiteY11" fmla="*/ 3681454 h 4023360"/>
              <a:gd name="connsiteX12" fmla="*/ 2353586 w 6925586"/>
              <a:gd name="connsiteY12" fmla="*/ 3681454 h 4023360"/>
              <a:gd name="connsiteX13" fmla="*/ 2107095 w 6925586"/>
              <a:gd name="connsiteY13" fmla="*/ 3625795 h 4023360"/>
              <a:gd name="connsiteX14" fmla="*/ 2083241 w 6925586"/>
              <a:gd name="connsiteY14" fmla="*/ 3546282 h 4023360"/>
              <a:gd name="connsiteX15" fmla="*/ 2059387 w 6925586"/>
              <a:gd name="connsiteY15" fmla="*/ 3530380 h 4023360"/>
              <a:gd name="connsiteX16" fmla="*/ 1963972 w 6925586"/>
              <a:gd name="connsiteY16" fmla="*/ 3538331 h 4023360"/>
              <a:gd name="connsiteX17" fmla="*/ 1908313 w 6925586"/>
              <a:gd name="connsiteY17" fmla="*/ 3482672 h 4023360"/>
              <a:gd name="connsiteX18" fmla="*/ 1828800 w 6925586"/>
              <a:gd name="connsiteY18" fmla="*/ 3482672 h 4023360"/>
              <a:gd name="connsiteX19" fmla="*/ 1836751 w 6925586"/>
              <a:gd name="connsiteY19" fmla="*/ 3434964 h 4023360"/>
              <a:gd name="connsiteX20" fmla="*/ 1661822 w 6925586"/>
              <a:gd name="connsiteY20" fmla="*/ 3427013 h 4023360"/>
              <a:gd name="connsiteX21" fmla="*/ 1606163 w 6925586"/>
              <a:gd name="connsiteY21" fmla="*/ 3347500 h 4023360"/>
              <a:gd name="connsiteX22" fmla="*/ 1574358 w 6925586"/>
              <a:gd name="connsiteY22" fmla="*/ 3188473 h 4023360"/>
              <a:gd name="connsiteX23" fmla="*/ 1494845 w 6925586"/>
              <a:gd name="connsiteY23" fmla="*/ 3037399 h 4023360"/>
              <a:gd name="connsiteX24" fmla="*/ 1359673 w 6925586"/>
              <a:gd name="connsiteY24" fmla="*/ 3021496 h 4023360"/>
              <a:gd name="connsiteX25" fmla="*/ 1296062 w 6925586"/>
              <a:gd name="connsiteY25" fmla="*/ 2957886 h 4023360"/>
              <a:gd name="connsiteX26" fmla="*/ 1216549 w 6925586"/>
              <a:gd name="connsiteY26" fmla="*/ 2957886 h 4023360"/>
              <a:gd name="connsiteX27" fmla="*/ 1216549 w 6925586"/>
              <a:gd name="connsiteY27" fmla="*/ 2934032 h 4023360"/>
              <a:gd name="connsiteX28" fmla="*/ 1065474 w 6925586"/>
              <a:gd name="connsiteY28" fmla="*/ 2918129 h 4023360"/>
              <a:gd name="connsiteX29" fmla="*/ 1025718 w 6925586"/>
              <a:gd name="connsiteY29" fmla="*/ 2727298 h 4023360"/>
              <a:gd name="connsiteX30" fmla="*/ 993913 w 6925586"/>
              <a:gd name="connsiteY30" fmla="*/ 2727298 h 4023360"/>
              <a:gd name="connsiteX31" fmla="*/ 850789 w 6925586"/>
              <a:gd name="connsiteY31" fmla="*/ 2687541 h 4023360"/>
              <a:gd name="connsiteX32" fmla="*/ 850789 w 6925586"/>
              <a:gd name="connsiteY32" fmla="*/ 2639833 h 4023360"/>
              <a:gd name="connsiteX33" fmla="*/ 795130 w 6925586"/>
              <a:gd name="connsiteY33" fmla="*/ 2639833 h 4023360"/>
              <a:gd name="connsiteX34" fmla="*/ 771276 w 6925586"/>
              <a:gd name="connsiteY34" fmla="*/ 2401294 h 4023360"/>
              <a:gd name="connsiteX35" fmla="*/ 850789 w 6925586"/>
              <a:gd name="connsiteY35" fmla="*/ 2695493 h 4023360"/>
              <a:gd name="connsiteX36" fmla="*/ 850789 w 6925586"/>
              <a:gd name="connsiteY36" fmla="*/ 2631882 h 4023360"/>
              <a:gd name="connsiteX37" fmla="*/ 803081 w 6925586"/>
              <a:gd name="connsiteY37" fmla="*/ 2631882 h 4023360"/>
              <a:gd name="connsiteX38" fmla="*/ 763325 w 6925586"/>
              <a:gd name="connsiteY38" fmla="*/ 2417197 h 4023360"/>
              <a:gd name="connsiteX39" fmla="*/ 659958 w 6925586"/>
              <a:gd name="connsiteY39" fmla="*/ 2337684 h 4023360"/>
              <a:gd name="connsiteX40" fmla="*/ 580445 w 6925586"/>
              <a:gd name="connsiteY40" fmla="*/ 2138901 h 4023360"/>
              <a:gd name="connsiteX41" fmla="*/ 524786 w 6925586"/>
              <a:gd name="connsiteY41" fmla="*/ 1908313 h 4023360"/>
              <a:gd name="connsiteX42" fmla="*/ 540688 w 6925586"/>
              <a:gd name="connsiteY42" fmla="*/ 1518700 h 4023360"/>
              <a:gd name="connsiteX43" fmla="*/ 516834 w 6925586"/>
              <a:gd name="connsiteY43" fmla="*/ 898498 h 4023360"/>
              <a:gd name="connsiteX44" fmla="*/ 453224 w 6925586"/>
              <a:gd name="connsiteY44" fmla="*/ 580446 h 4023360"/>
              <a:gd name="connsiteX45" fmla="*/ 437321 w 6925586"/>
              <a:gd name="connsiteY45" fmla="*/ 556592 h 4023360"/>
              <a:gd name="connsiteX46" fmla="*/ 421419 w 6925586"/>
              <a:gd name="connsiteY46" fmla="*/ 572494 h 4023360"/>
              <a:gd name="connsiteX47" fmla="*/ 365760 w 6925586"/>
              <a:gd name="connsiteY47" fmla="*/ 413468 h 4023360"/>
              <a:gd name="connsiteX48" fmla="*/ 286247 w 6925586"/>
              <a:gd name="connsiteY48" fmla="*/ 349858 h 4023360"/>
              <a:gd name="connsiteX49" fmla="*/ 278295 w 6925586"/>
              <a:gd name="connsiteY49" fmla="*/ 286247 h 4023360"/>
              <a:gd name="connsiteX50" fmla="*/ 198782 w 6925586"/>
              <a:gd name="connsiteY50" fmla="*/ 127221 h 4023360"/>
              <a:gd name="connsiteX51" fmla="*/ 198782 w 6925586"/>
              <a:gd name="connsiteY51" fmla="*/ 79513 h 4023360"/>
              <a:gd name="connsiteX52" fmla="*/ 135172 w 6925586"/>
              <a:gd name="connsiteY52" fmla="*/ 87465 h 4023360"/>
              <a:gd name="connsiteX53" fmla="*/ 135172 w 6925586"/>
              <a:gd name="connsiteY53" fmla="*/ 23854 h 4023360"/>
              <a:gd name="connsiteX54" fmla="*/ 87464 w 6925586"/>
              <a:gd name="connsiteY54" fmla="*/ 15903 h 4023360"/>
              <a:gd name="connsiteX55" fmla="*/ 87464 w 6925586"/>
              <a:gd name="connsiteY55" fmla="*/ 0 h 4023360"/>
              <a:gd name="connsiteX56" fmla="*/ 0 w 6925586"/>
              <a:gd name="connsiteY56" fmla="*/ 15903 h 4023360"/>
              <a:gd name="connsiteX0" fmla="*/ 6917634 w 6925586"/>
              <a:gd name="connsiteY0" fmla="*/ 4023360 h 4023360"/>
              <a:gd name="connsiteX1" fmla="*/ 6925586 w 6925586"/>
              <a:gd name="connsiteY1" fmla="*/ 3935896 h 4023360"/>
              <a:gd name="connsiteX2" fmla="*/ 4460681 w 6925586"/>
              <a:gd name="connsiteY2" fmla="*/ 3927945 h 4023360"/>
              <a:gd name="connsiteX3" fmla="*/ 4460681 w 6925586"/>
              <a:gd name="connsiteY3" fmla="*/ 3872286 h 4023360"/>
              <a:gd name="connsiteX4" fmla="*/ 4150580 w 6925586"/>
              <a:gd name="connsiteY4" fmla="*/ 3872286 h 4023360"/>
              <a:gd name="connsiteX5" fmla="*/ 4174434 w 6925586"/>
              <a:gd name="connsiteY5" fmla="*/ 3832529 h 4023360"/>
              <a:gd name="connsiteX6" fmla="*/ 3816626 w 6925586"/>
              <a:gd name="connsiteY6" fmla="*/ 3832529 h 4023360"/>
              <a:gd name="connsiteX7" fmla="*/ 3792772 w 6925586"/>
              <a:gd name="connsiteY7" fmla="*/ 3768919 h 4023360"/>
              <a:gd name="connsiteX8" fmla="*/ 3641697 w 6925586"/>
              <a:gd name="connsiteY8" fmla="*/ 3776870 h 4023360"/>
              <a:gd name="connsiteX9" fmla="*/ 3649648 w 6925586"/>
              <a:gd name="connsiteY9" fmla="*/ 3745065 h 4023360"/>
              <a:gd name="connsiteX10" fmla="*/ 2615979 w 6925586"/>
              <a:gd name="connsiteY10" fmla="*/ 3737113 h 4023360"/>
              <a:gd name="connsiteX11" fmla="*/ 2592125 w 6925586"/>
              <a:gd name="connsiteY11" fmla="*/ 3681454 h 4023360"/>
              <a:gd name="connsiteX12" fmla="*/ 2353586 w 6925586"/>
              <a:gd name="connsiteY12" fmla="*/ 3681454 h 4023360"/>
              <a:gd name="connsiteX13" fmla="*/ 2107095 w 6925586"/>
              <a:gd name="connsiteY13" fmla="*/ 3625795 h 4023360"/>
              <a:gd name="connsiteX14" fmla="*/ 2083241 w 6925586"/>
              <a:gd name="connsiteY14" fmla="*/ 3546282 h 4023360"/>
              <a:gd name="connsiteX15" fmla="*/ 2059387 w 6925586"/>
              <a:gd name="connsiteY15" fmla="*/ 3530380 h 4023360"/>
              <a:gd name="connsiteX16" fmla="*/ 1963972 w 6925586"/>
              <a:gd name="connsiteY16" fmla="*/ 3538331 h 4023360"/>
              <a:gd name="connsiteX17" fmla="*/ 1908313 w 6925586"/>
              <a:gd name="connsiteY17" fmla="*/ 3482672 h 4023360"/>
              <a:gd name="connsiteX18" fmla="*/ 1828800 w 6925586"/>
              <a:gd name="connsiteY18" fmla="*/ 3482672 h 4023360"/>
              <a:gd name="connsiteX19" fmla="*/ 1836751 w 6925586"/>
              <a:gd name="connsiteY19" fmla="*/ 3434964 h 4023360"/>
              <a:gd name="connsiteX20" fmla="*/ 1661822 w 6925586"/>
              <a:gd name="connsiteY20" fmla="*/ 3427013 h 4023360"/>
              <a:gd name="connsiteX21" fmla="*/ 1606163 w 6925586"/>
              <a:gd name="connsiteY21" fmla="*/ 3347500 h 4023360"/>
              <a:gd name="connsiteX22" fmla="*/ 1574358 w 6925586"/>
              <a:gd name="connsiteY22" fmla="*/ 3188473 h 4023360"/>
              <a:gd name="connsiteX23" fmla="*/ 1494845 w 6925586"/>
              <a:gd name="connsiteY23" fmla="*/ 3037399 h 4023360"/>
              <a:gd name="connsiteX24" fmla="*/ 1359673 w 6925586"/>
              <a:gd name="connsiteY24" fmla="*/ 3021496 h 4023360"/>
              <a:gd name="connsiteX25" fmla="*/ 1296062 w 6925586"/>
              <a:gd name="connsiteY25" fmla="*/ 2957886 h 4023360"/>
              <a:gd name="connsiteX26" fmla="*/ 1216549 w 6925586"/>
              <a:gd name="connsiteY26" fmla="*/ 2957886 h 4023360"/>
              <a:gd name="connsiteX27" fmla="*/ 1216549 w 6925586"/>
              <a:gd name="connsiteY27" fmla="*/ 2934032 h 4023360"/>
              <a:gd name="connsiteX28" fmla="*/ 1065474 w 6925586"/>
              <a:gd name="connsiteY28" fmla="*/ 2918129 h 4023360"/>
              <a:gd name="connsiteX29" fmla="*/ 1025718 w 6925586"/>
              <a:gd name="connsiteY29" fmla="*/ 2727298 h 4023360"/>
              <a:gd name="connsiteX30" fmla="*/ 993913 w 6925586"/>
              <a:gd name="connsiteY30" fmla="*/ 2727298 h 4023360"/>
              <a:gd name="connsiteX31" fmla="*/ 850789 w 6925586"/>
              <a:gd name="connsiteY31" fmla="*/ 2687541 h 4023360"/>
              <a:gd name="connsiteX32" fmla="*/ 850789 w 6925586"/>
              <a:gd name="connsiteY32" fmla="*/ 2639833 h 4023360"/>
              <a:gd name="connsiteX33" fmla="*/ 795130 w 6925586"/>
              <a:gd name="connsiteY33" fmla="*/ 2639833 h 4023360"/>
              <a:gd name="connsiteX34" fmla="*/ 771276 w 6925586"/>
              <a:gd name="connsiteY34" fmla="*/ 2401294 h 4023360"/>
              <a:gd name="connsiteX35" fmla="*/ 850789 w 6925586"/>
              <a:gd name="connsiteY35" fmla="*/ 2695493 h 4023360"/>
              <a:gd name="connsiteX36" fmla="*/ 803081 w 6925586"/>
              <a:gd name="connsiteY36" fmla="*/ 2631882 h 4023360"/>
              <a:gd name="connsiteX37" fmla="*/ 763325 w 6925586"/>
              <a:gd name="connsiteY37" fmla="*/ 2417197 h 4023360"/>
              <a:gd name="connsiteX38" fmla="*/ 659958 w 6925586"/>
              <a:gd name="connsiteY38" fmla="*/ 2337684 h 4023360"/>
              <a:gd name="connsiteX39" fmla="*/ 580445 w 6925586"/>
              <a:gd name="connsiteY39" fmla="*/ 2138901 h 4023360"/>
              <a:gd name="connsiteX40" fmla="*/ 524786 w 6925586"/>
              <a:gd name="connsiteY40" fmla="*/ 1908313 h 4023360"/>
              <a:gd name="connsiteX41" fmla="*/ 540688 w 6925586"/>
              <a:gd name="connsiteY41" fmla="*/ 1518700 h 4023360"/>
              <a:gd name="connsiteX42" fmla="*/ 516834 w 6925586"/>
              <a:gd name="connsiteY42" fmla="*/ 898498 h 4023360"/>
              <a:gd name="connsiteX43" fmla="*/ 453224 w 6925586"/>
              <a:gd name="connsiteY43" fmla="*/ 580446 h 4023360"/>
              <a:gd name="connsiteX44" fmla="*/ 437321 w 6925586"/>
              <a:gd name="connsiteY44" fmla="*/ 556592 h 4023360"/>
              <a:gd name="connsiteX45" fmla="*/ 421419 w 6925586"/>
              <a:gd name="connsiteY45" fmla="*/ 572494 h 4023360"/>
              <a:gd name="connsiteX46" fmla="*/ 365760 w 6925586"/>
              <a:gd name="connsiteY46" fmla="*/ 413468 h 4023360"/>
              <a:gd name="connsiteX47" fmla="*/ 286247 w 6925586"/>
              <a:gd name="connsiteY47" fmla="*/ 349858 h 4023360"/>
              <a:gd name="connsiteX48" fmla="*/ 278295 w 6925586"/>
              <a:gd name="connsiteY48" fmla="*/ 286247 h 4023360"/>
              <a:gd name="connsiteX49" fmla="*/ 198782 w 6925586"/>
              <a:gd name="connsiteY49" fmla="*/ 127221 h 4023360"/>
              <a:gd name="connsiteX50" fmla="*/ 198782 w 6925586"/>
              <a:gd name="connsiteY50" fmla="*/ 79513 h 4023360"/>
              <a:gd name="connsiteX51" fmla="*/ 135172 w 6925586"/>
              <a:gd name="connsiteY51" fmla="*/ 87465 h 4023360"/>
              <a:gd name="connsiteX52" fmla="*/ 135172 w 6925586"/>
              <a:gd name="connsiteY52" fmla="*/ 23854 h 4023360"/>
              <a:gd name="connsiteX53" fmla="*/ 87464 w 6925586"/>
              <a:gd name="connsiteY53" fmla="*/ 15903 h 4023360"/>
              <a:gd name="connsiteX54" fmla="*/ 87464 w 6925586"/>
              <a:gd name="connsiteY54" fmla="*/ 0 h 4023360"/>
              <a:gd name="connsiteX55" fmla="*/ 0 w 6925586"/>
              <a:gd name="connsiteY55" fmla="*/ 15903 h 4023360"/>
              <a:gd name="connsiteX0" fmla="*/ 6917634 w 6925586"/>
              <a:gd name="connsiteY0" fmla="*/ 4023360 h 4023360"/>
              <a:gd name="connsiteX1" fmla="*/ 6925586 w 6925586"/>
              <a:gd name="connsiteY1" fmla="*/ 3935896 h 4023360"/>
              <a:gd name="connsiteX2" fmla="*/ 4460681 w 6925586"/>
              <a:gd name="connsiteY2" fmla="*/ 3927945 h 4023360"/>
              <a:gd name="connsiteX3" fmla="*/ 4460681 w 6925586"/>
              <a:gd name="connsiteY3" fmla="*/ 3872286 h 4023360"/>
              <a:gd name="connsiteX4" fmla="*/ 4150580 w 6925586"/>
              <a:gd name="connsiteY4" fmla="*/ 3872286 h 4023360"/>
              <a:gd name="connsiteX5" fmla="*/ 4174434 w 6925586"/>
              <a:gd name="connsiteY5" fmla="*/ 3832529 h 4023360"/>
              <a:gd name="connsiteX6" fmla="*/ 3816626 w 6925586"/>
              <a:gd name="connsiteY6" fmla="*/ 3832529 h 4023360"/>
              <a:gd name="connsiteX7" fmla="*/ 3792772 w 6925586"/>
              <a:gd name="connsiteY7" fmla="*/ 3768919 h 4023360"/>
              <a:gd name="connsiteX8" fmla="*/ 3641697 w 6925586"/>
              <a:gd name="connsiteY8" fmla="*/ 3776870 h 4023360"/>
              <a:gd name="connsiteX9" fmla="*/ 3649648 w 6925586"/>
              <a:gd name="connsiteY9" fmla="*/ 3745065 h 4023360"/>
              <a:gd name="connsiteX10" fmla="*/ 2615979 w 6925586"/>
              <a:gd name="connsiteY10" fmla="*/ 3737113 h 4023360"/>
              <a:gd name="connsiteX11" fmla="*/ 2592125 w 6925586"/>
              <a:gd name="connsiteY11" fmla="*/ 3681454 h 4023360"/>
              <a:gd name="connsiteX12" fmla="*/ 2353586 w 6925586"/>
              <a:gd name="connsiteY12" fmla="*/ 3681454 h 4023360"/>
              <a:gd name="connsiteX13" fmla="*/ 2107095 w 6925586"/>
              <a:gd name="connsiteY13" fmla="*/ 3625795 h 4023360"/>
              <a:gd name="connsiteX14" fmla="*/ 2083241 w 6925586"/>
              <a:gd name="connsiteY14" fmla="*/ 3546282 h 4023360"/>
              <a:gd name="connsiteX15" fmla="*/ 2059387 w 6925586"/>
              <a:gd name="connsiteY15" fmla="*/ 3530380 h 4023360"/>
              <a:gd name="connsiteX16" fmla="*/ 1963972 w 6925586"/>
              <a:gd name="connsiteY16" fmla="*/ 3538331 h 4023360"/>
              <a:gd name="connsiteX17" fmla="*/ 1908313 w 6925586"/>
              <a:gd name="connsiteY17" fmla="*/ 3482672 h 4023360"/>
              <a:gd name="connsiteX18" fmla="*/ 1828800 w 6925586"/>
              <a:gd name="connsiteY18" fmla="*/ 3482672 h 4023360"/>
              <a:gd name="connsiteX19" fmla="*/ 1836751 w 6925586"/>
              <a:gd name="connsiteY19" fmla="*/ 3434964 h 4023360"/>
              <a:gd name="connsiteX20" fmla="*/ 1661822 w 6925586"/>
              <a:gd name="connsiteY20" fmla="*/ 3427013 h 4023360"/>
              <a:gd name="connsiteX21" fmla="*/ 1606163 w 6925586"/>
              <a:gd name="connsiteY21" fmla="*/ 3347500 h 4023360"/>
              <a:gd name="connsiteX22" fmla="*/ 1574358 w 6925586"/>
              <a:gd name="connsiteY22" fmla="*/ 3188473 h 4023360"/>
              <a:gd name="connsiteX23" fmla="*/ 1494845 w 6925586"/>
              <a:gd name="connsiteY23" fmla="*/ 3037399 h 4023360"/>
              <a:gd name="connsiteX24" fmla="*/ 1359673 w 6925586"/>
              <a:gd name="connsiteY24" fmla="*/ 3021496 h 4023360"/>
              <a:gd name="connsiteX25" fmla="*/ 1296062 w 6925586"/>
              <a:gd name="connsiteY25" fmla="*/ 2957886 h 4023360"/>
              <a:gd name="connsiteX26" fmla="*/ 1216549 w 6925586"/>
              <a:gd name="connsiteY26" fmla="*/ 2957886 h 4023360"/>
              <a:gd name="connsiteX27" fmla="*/ 1216549 w 6925586"/>
              <a:gd name="connsiteY27" fmla="*/ 2934032 h 4023360"/>
              <a:gd name="connsiteX28" fmla="*/ 1065474 w 6925586"/>
              <a:gd name="connsiteY28" fmla="*/ 2918129 h 4023360"/>
              <a:gd name="connsiteX29" fmla="*/ 1025718 w 6925586"/>
              <a:gd name="connsiteY29" fmla="*/ 2727298 h 4023360"/>
              <a:gd name="connsiteX30" fmla="*/ 993913 w 6925586"/>
              <a:gd name="connsiteY30" fmla="*/ 2727298 h 4023360"/>
              <a:gd name="connsiteX31" fmla="*/ 850789 w 6925586"/>
              <a:gd name="connsiteY31" fmla="*/ 2687541 h 4023360"/>
              <a:gd name="connsiteX32" fmla="*/ 795130 w 6925586"/>
              <a:gd name="connsiteY32" fmla="*/ 2639833 h 4023360"/>
              <a:gd name="connsiteX33" fmla="*/ 771276 w 6925586"/>
              <a:gd name="connsiteY33" fmla="*/ 2401294 h 4023360"/>
              <a:gd name="connsiteX34" fmla="*/ 850789 w 6925586"/>
              <a:gd name="connsiteY34" fmla="*/ 2695493 h 4023360"/>
              <a:gd name="connsiteX35" fmla="*/ 803081 w 6925586"/>
              <a:gd name="connsiteY35" fmla="*/ 2631882 h 4023360"/>
              <a:gd name="connsiteX36" fmla="*/ 763325 w 6925586"/>
              <a:gd name="connsiteY36" fmla="*/ 2417197 h 4023360"/>
              <a:gd name="connsiteX37" fmla="*/ 659958 w 6925586"/>
              <a:gd name="connsiteY37" fmla="*/ 2337684 h 4023360"/>
              <a:gd name="connsiteX38" fmla="*/ 580445 w 6925586"/>
              <a:gd name="connsiteY38" fmla="*/ 2138901 h 4023360"/>
              <a:gd name="connsiteX39" fmla="*/ 524786 w 6925586"/>
              <a:gd name="connsiteY39" fmla="*/ 1908313 h 4023360"/>
              <a:gd name="connsiteX40" fmla="*/ 540688 w 6925586"/>
              <a:gd name="connsiteY40" fmla="*/ 1518700 h 4023360"/>
              <a:gd name="connsiteX41" fmla="*/ 516834 w 6925586"/>
              <a:gd name="connsiteY41" fmla="*/ 898498 h 4023360"/>
              <a:gd name="connsiteX42" fmla="*/ 453224 w 6925586"/>
              <a:gd name="connsiteY42" fmla="*/ 580446 h 4023360"/>
              <a:gd name="connsiteX43" fmla="*/ 437321 w 6925586"/>
              <a:gd name="connsiteY43" fmla="*/ 556592 h 4023360"/>
              <a:gd name="connsiteX44" fmla="*/ 421419 w 6925586"/>
              <a:gd name="connsiteY44" fmla="*/ 572494 h 4023360"/>
              <a:gd name="connsiteX45" fmla="*/ 365760 w 6925586"/>
              <a:gd name="connsiteY45" fmla="*/ 413468 h 4023360"/>
              <a:gd name="connsiteX46" fmla="*/ 286247 w 6925586"/>
              <a:gd name="connsiteY46" fmla="*/ 349858 h 4023360"/>
              <a:gd name="connsiteX47" fmla="*/ 278295 w 6925586"/>
              <a:gd name="connsiteY47" fmla="*/ 286247 h 4023360"/>
              <a:gd name="connsiteX48" fmla="*/ 198782 w 6925586"/>
              <a:gd name="connsiteY48" fmla="*/ 127221 h 4023360"/>
              <a:gd name="connsiteX49" fmla="*/ 198782 w 6925586"/>
              <a:gd name="connsiteY49" fmla="*/ 79513 h 4023360"/>
              <a:gd name="connsiteX50" fmla="*/ 135172 w 6925586"/>
              <a:gd name="connsiteY50" fmla="*/ 87465 h 4023360"/>
              <a:gd name="connsiteX51" fmla="*/ 135172 w 6925586"/>
              <a:gd name="connsiteY51" fmla="*/ 23854 h 4023360"/>
              <a:gd name="connsiteX52" fmla="*/ 87464 w 6925586"/>
              <a:gd name="connsiteY52" fmla="*/ 15903 h 4023360"/>
              <a:gd name="connsiteX53" fmla="*/ 87464 w 6925586"/>
              <a:gd name="connsiteY53" fmla="*/ 0 h 4023360"/>
              <a:gd name="connsiteX54" fmla="*/ 0 w 6925586"/>
              <a:gd name="connsiteY54" fmla="*/ 15903 h 4023360"/>
              <a:gd name="connsiteX0" fmla="*/ 6917634 w 6925586"/>
              <a:gd name="connsiteY0" fmla="*/ 4023360 h 4023360"/>
              <a:gd name="connsiteX1" fmla="*/ 6925586 w 6925586"/>
              <a:gd name="connsiteY1" fmla="*/ 3935896 h 4023360"/>
              <a:gd name="connsiteX2" fmla="*/ 4460681 w 6925586"/>
              <a:gd name="connsiteY2" fmla="*/ 3927945 h 4023360"/>
              <a:gd name="connsiteX3" fmla="*/ 4460681 w 6925586"/>
              <a:gd name="connsiteY3" fmla="*/ 3872286 h 4023360"/>
              <a:gd name="connsiteX4" fmla="*/ 4150580 w 6925586"/>
              <a:gd name="connsiteY4" fmla="*/ 3872286 h 4023360"/>
              <a:gd name="connsiteX5" fmla="*/ 4174434 w 6925586"/>
              <a:gd name="connsiteY5" fmla="*/ 3832529 h 4023360"/>
              <a:gd name="connsiteX6" fmla="*/ 3816626 w 6925586"/>
              <a:gd name="connsiteY6" fmla="*/ 3832529 h 4023360"/>
              <a:gd name="connsiteX7" fmla="*/ 3792772 w 6925586"/>
              <a:gd name="connsiteY7" fmla="*/ 3768919 h 4023360"/>
              <a:gd name="connsiteX8" fmla="*/ 3641697 w 6925586"/>
              <a:gd name="connsiteY8" fmla="*/ 3776870 h 4023360"/>
              <a:gd name="connsiteX9" fmla="*/ 3649648 w 6925586"/>
              <a:gd name="connsiteY9" fmla="*/ 3745065 h 4023360"/>
              <a:gd name="connsiteX10" fmla="*/ 2615979 w 6925586"/>
              <a:gd name="connsiteY10" fmla="*/ 3737113 h 4023360"/>
              <a:gd name="connsiteX11" fmla="*/ 2592125 w 6925586"/>
              <a:gd name="connsiteY11" fmla="*/ 3681454 h 4023360"/>
              <a:gd name="connsiteX12" fmla="*/ 2353586 w 6925586"/>
              <a:gd name="connsiteY12" fmla="*/ 3681454 h 4023360"/>
              <a:gd name="connsiteX13" fmla="*/ 2107095 w 6925586"/>
              <a:gd name="connsiteY13" fmla="*/ 3625795 h 4023360"/>
              <a:gd name="connsiteX14" fmla="*/ 2083241 w 6925586"/>
              <a:gd name="connsiteY14" fmla="*/ 3546282 h 4023360"/>
              <a:gd name="connsiteX15" fmla="*/ 2059387 w 6925586"/>
              <a:gd name="connsiteY15" fmla="*/ 3530380 h 4023360"/>
              <a:gd name="connsiteX16" fmla="*/ 1963972 w 6925586"/>
              <a:gd name="connsiteY16" fmla="*/ 3538331 h 4023360"/>
              <a:gd name="connsiteX17" fmla="*/ 1908313 w 6925586"/>
              <a:gd name="connsiteY17" fmla="*/ 3482672 h 4023360"/>
              <a:gd name="connsiteX18" fmla="*/ 1828800 w 6925586"/>
              <a:gd name="connsiteY18" fmla="*/ 3482672 h 4023360"/>
              <a:gd name="connsiteX19" fmla="*/ 1836751 w 6925586"/>
              <a:gd name="connsiteY19" fmla="*/ 3434964 h 4023360"/>
              <a:gd name="connsiteX20" fmla="*/ 1661822 w 6925586"/>
              <a:gd name="connsiteY20" fmla="*/ 3427013 h 4023360"/>
              <a:gd name="connsiteX21" fmla="*/ 1606163 w 6925586"/>
              <a:gd name="connsiteY21" fmla="*/ 3347500 h 4023360"/>
              <a:gd name="connsiteX22" fmla="*/ 1574358 w 6925586"/>
              <a:gd name="connsiteY22" fmla="*/ 3188473 h 4023360"/>
              <a:gd name="connsiteX23" fmla="*/ 1494845 w 6925586"/>
              <a:gd name="connsiteY23" fmla="*/ 3037399 h 4023360"/>
              <a:gd name="connsiteX24" fmla="*/ 1359673 w 6925586"/>
              <a:gd name="connsiteY24" fmla="*/ 3021496 h 4023360"/>
              <a:gd name="connsiteX25" fmla="*/ 1296062 w 6925586"/>
              <a:gd name="connsiteY25" fmla="*/ 2957886 h 4023360"/>
              <a:gd name="connsiteX26" fmla="*/ 1216549 w 6925586"/>
              <a:gd name="connsiteY26" fmla="*/ 2957886 h 4023360"/>
              <a:gd name="connsiteX27" fmla="*/ 1216549 w 6925586"/>
              <a:gd name="connsiteY27" fmla="*/ 2934032 h 4023360"/>
              <a:gd name="connsiteX28" fmla="*/ 1065474 w 6925586"/>
              <a:gd name="connsiteY28" fmla="*/ 2918129 h 4023360"/>
              <a:gd name="connsiteX29" fmla="*/ 1025718 w 6925586"/>
              <a:gd name="connsiteY29" fmla="*/ 2727298 h 4023360"/>
              <a:gd name="connsiteX30" fmla="*/ 993913 w 6925586"/>
              <a:gd name="connsiteY30" fmla="*/ 2727298 h 4023360"/>
              <a:gd name="connsiteX31" fmla="*/ 850789 w 6925586"/>
              <a:gd name="connsiteY31" fmla="*/ 2687541 h 4023360"/>
              <a:gd name="connsiteX32" fmla="*/ 795130 w 6925586"/>
              <a:gd name="connsiteY32" fmla="*/ 2639833 h 4023360"/>
              <a:gd name="connsiteX33" fmla="*/ 771276 w 6925586"/>
              <a:gd name="connsiteY33" fmla="*/ 2401294 h 4023360"/>
              <a:gd name="connsiteX34" fmla="*/ 803081 w 6925586"/>
              <a:gd name="connsiteY34" fmla="*/ 2631882 h 4023360"/>
              <a:gd name="connsiteX35" fmla="*/ 763325 w 6925586"/>
              <a:gd name="connsiteY35" fmla="*/ 2417197 h 4023360"/>
              <a:gd name="connsiteX36" fmla="*/ 659958 w 6925586"/>
              <a:gd name="connsiteY36" fmla="*/ 2337684 h 4023360"/>
              <a:gd name="connsiteX37" fmla="*/ 580445 w 6925586"/>
              <a:gd name="connsiteY37" fmla="*/ 2138901 h 4023360"/>
              <a:gd name="connsiteX38" fmla="*/ 524786 w 6925586"/>
              <a:gd name="connsiteY38" fmla="*/ 1908313 h 4023360"/>
              <a:gd name="connsiteX39" fmla="*/ 540688 w 6925586"/>
              <a:gd name="connsiteY39" fmla="*/ 1518700 h 4023360"/>
              <a:gd name="connsiteX40" fmla="*/ 516834 w 6925586"/>
              <a:gd name="connsiteY40" fmla="*/ 898498 h 4023360"/>
              <a:gd name="connsiteX41" fmla="*/ 453224 w 6925586"/>
              <a:gd name="connsiteY41" fmla="*/ 580446 h 4023360"/>
              <a:gd name="connsiteX42" fmla="*/ 437321 w 6925586"/>
              <a:gd name="connsiteY42" fmla="*/ 556592 h 4023360"/>
              <a:gd name="connsiteX43" fmla="*/ 421419 w 6925586"/>
              <a:gd name="connsiteY43" fmla="*/ 572494 h 4023360"/>
              <a:gd name="connsiteX44" fmla="*/ 365760 w 6925586"/>
              <a:gd name="connsiteY44" fmla="*/ 413468 h 4023360"/>
              <a:gd name="connsiteX45" fmla="*/ 286247 w 6925586"/>
              <a:gd name="connsiteY45" fmla="*/ 349858 h 4023360"/>
              <a:gd name="connsiteX46" fmla="*/ 278295 w 6925586"/>
              <a:gd name="connsiteY46" fmla="*/ 286247 h 4023360"/>
              <a:gd name="connsiteX47" fmla="*/ 198782 w 6925586"/>
              <a:gd name="connsiteY47" fmla="*/ 127221 h 4023360"/>
              <a:gd name="connsiteX48" fmla="*/ 198782 w 6925586"/>
              <a:gd name="connsiteY48" fmla="*/ 79513 h 4023360"/>
              <a:gd name="connsiteX49" fmla="*/ 135172 w 6925586"/>
              <a:gd name="connsiteY49" fmla="*/ 87465 h 4023360"/>
              <a:gd name="connsiteX50" fmla="*/ 135172 w 6925586"/>
              <a:gd name="connsiteY50" fmla="*/ 23854 h 4023360"/>
              <a:gd name="connsiteX51" fmla="*/ 87464 w 6925586"/>
              <a:gd name="connsiteY51" fmla="*/ 15903 h 4023360"/>
              <a:gd name="connsiteX52" fmla="*/ 87464 w 6925586"/>
              <a:gd name="connsiteY52" fmla="*/ 0 h 4023360"/>
              <a:gd name="connsiteX53" fmla="*/ 0 w 6925586"/>
              <a:gd name="connsiteY53" fmla="*/ 15903 h 4023360"/>
              <a:gd name="connsiteX0" fmla="*/ 6931922 w 6931922"/>
              <a:gd name="connsiteY0" fmla="*/ 4018598 h 4018598"/>
              <a:gd name="connsiteX1" fmla="*/ 6925586 w 6931922"/>
              <a:gd name="connsiteY1" fmla="*/ 3935896 h 4018598"/>
              <a:gd name="connsiteX2" fmla="*/ 4460681 w 6931922"/>
              <a:gd name="connsiteY2" fmla="*/ 3927945 h 4018598"/>
              <a:gd name="connsiteX3" fmla="*/ 4460681 w 6931922"/>
              <a:gd name="connsiteY3" fmla="*/ 3872286 h 4018598"/>
              <a:gd name="connsiteX4" fmla="*/ 4150580 w 6931922"/>
              <a:gd name="connsiteY4" fmla="*/ 3872286 h 4018598"/>
              <a:gd name="connsiteX5" fmla="*/ 4174434 w 6931922"/>
              <a:gd name="connsiteY5" fmla="*/ 3832529 h 4018598"/>
              <a:gd name="connsiteX6" fmla="*/ 3816626 w 6931922"/>
              <a:gd name="connsiteY6" fmla="*/ 3832529 h 4018598"/>
              <a:gd name="connsiteX7" fmla="*/ 3792772 w 6931922"/>
              <a:gd name="connsiteY7" fmla="*/ 3768919 h 4018598"/>
              <a:gd name="connsiteX8" fmla="*/ 3641697 w 6931922"/>
              <a:gd name="connsiteY8" fmla="*/ 3776870 h 4018598"/>
              <a:gd name="connsiteX9" fmla="*/ 3649648 w 6931922"/>
              <a:gd name="connsiteY9" fmla="*/ 3745065 h 4018598"/>
              <a:gd name="connsiteX10" fmla="*/ 2615979 w 6931922"/>
              <a:gd name="connsiteY10" fmla="*/ 3737113 h 4018598"/>
              <a:gd name="connsiteX11" fmla="*/ 2592125 w 6931922"/>
              <a:gd name="connsiteY11" fmla="*/ 3681454 h 4018598"/>
              <a:gd name="connsiteX12" fmla="*/ 2353586 w 6931922"/>
              <a:gd name="connsiteY12" fmla="*/ 3681454 h 4018598"/>
              <a:gd name="connsiteX13" fmla="*/ 2107095 w 6931922"/>
              <a:gd name="connsiteY13" fmla="*/ 3625795 h 4018598"/>
              <a:gd name="connsiteX14" fmla="*/ 2083241 w 6931922"/>
              <a:gd name="connsiteY14" fmla="*/ 3546282 h 4018598"/>
              <a:gd name="connsiteX15" fmla="*/ 2059387 w 6931922"/>
              <a:gd name="connsiteY15" fmla="*/ 3530380 h 4018598"/>
              <a:gd name="connsiteX16" fmla="*/ 1963972 w 6931922"/>
              <a:gd name="connsiteY16" fmla="*/ 3538331 h 4018598"/>
              <a:gd name="connsiteX17" fmla="*/ 1908313 w 6931922"/>
              <a:gd name="connsiteY17" fmla="*/ 3482672 h 4018598"/>
              <a:gd name="connsiteX18" fmla="*/ 1828800 w 6931922"/>
              <a:gd name="connsiteY18" fmla="*/ 3482672 h 4018598"/>
              <a:gd name="connsiteX19" fmla="*/ 1836751 w 6931922"/>
              <a:gd name="connsiteY19" fmla="*/ 3434964 h 4018598"/>
              <a:gd name="connsiteX20" fmla="*/ 1661822 w 6931922"/>
              <a:gd name="connsiteY20" fmla="*/ 3427013 h 4018598"/>
              <a:gd name="connsiteX21" fmla="*/ 1606163 w 6931922"/>
              <a:gd name="connsiteY21" fmla="*/ 3347500 h 4018598"/>
              <a:gd name="connsiteX22" fmla="*/ 1574358 w 6931922"/>
              <a:gd name="connsiteY22" fmla="*/ 3188473 h 4018598"/>
              <a:gd name="connsiteX23" fmla="*/ 1494845 w 6931922"/>
              <a:gd name="connsiteY23" fmla="*/ 3037399 h 4018598"/>
              <a:gd name="connsiteX24" fmla="*/ 1359673 w 6931922"/>
              <a:gd name="connsiteY24" fmla="*/ 3021496 h 4018598"/>
              <a:gd name="connsiteX25" fmla="*/ 1296062 w 6931922"/>
              <a:gd name="connsiteY25" fmla="*/ 2957886 h 4018598"/>
              <a:gd name="connsiteX26" fmla="*/ 1216549 w 6931922"/>
              <a:gd name="connsiteY26" fmla="*/ 2957886 h 4018598"/>
              <a:gd name="connsiteX27" fmla="*/ 1216549 w 6931922"/>
              <a:gd name="connsiteY27" fmla="*/ 2934032 h 4018598"/>
              <a:gd name="connsiteX28" fmla="*/ 1065474 w 6931922"/>
              <a:gd name="connsiteY28" fmla="*/ 2918129 h 4018598"/>
              <a:gd name="connsiteX29" fmla="*/ 1025718 w 6931922"/>
              <a:gd name="connsiteY29" fmla="*/ 2727298 h 4018598"/>
              <a:gd name="connsiteX30" fmla="*/ 993913 w 6931922"/>
              <a:gd name="connsiteY30" fmla="*/ 2727298 h 4018598"/>
              <a:gd name="connsiteX31" fmla="*/ 850789 w 6931922"/>
              <a:gd name="connsiteY31" fmla="*/ 2687541 h 4018598"/>
              <a:gd name="connsiteX32" fmla="*/ 795130 w 6931922"/>
              <a:gd name="connsiteY32" fmla="*/ 2639833 h 4018598"/>
              <a:gd name="connsiteX33" fmla="*/ 771276 w 6931922"/>
              <a:gd name="connsiteY33" fmla="*/ 2401294 h 4018598"/>
              <a:gd name="connsiteX34" fmla="*/ 803081 w 6931922"/>
              <a:gd name="connsiteY34" fmla="*/ 2631882 h 4018598"/>
              <a:gd name="connsiteX35" fmla="*/ 763325 w 6931922"/>
              <a:gd name="connsiteY35" fmla="*/ 2417197 h 4018598"/>
              <a:gd name="connsiteX36" fmla="*/ 659958 w 6931922"/>
              <a:gd name="connsiteY36" fmla="*/ 2337684 h 4018598"/>
              <a:gd name="connsiteX37" fmla="*/ 580445 w 6931922"/>
              <a:gd name="connsiteY37" fmla="*/ 2138901 h 4018598"/>
              <a:gd name="connsiteX38" fmla="*/ 524786 w 6931922"/>
              <a:gd name="connsiteY38" fmla="*/ 1908313 h 4018598"/>
              <a:gd name="connsiteX39" fmla="*/ 540688 w 6931922"/>
              <a:gd name="connsiteY39" fmla="*/ 1518700 h 4018598"/>
              <a:gd name="connsiteX40" fmla="*/ 516834 w 6931922"/>
              <a:gd name="connsiteY40" fmla="*/ 898498 h 4018598"/>
              <a:gd name="connsiteX41" fmla="*/ 453224 w 6931922"/>
              <a:gd name="connsiteY41" fmla="*/ 580446 h 4018598"/>
              <a:gd name="connsiteX42" fmla="*/ 437321 w 6931922"/>
              <a:gd name="connsiteY42" fmla="*/ 556592 h 4018598"/>
              <a:gd name="connsiteX43" fmla="*/ 421419 w 6931922"/>
              <a:gd name="connsiteY43" fmla="*/ 572494 h 4018598"/>
              <a:gd name="connsiteX44" fmla="*/ 365760 w 6931922"/>
              <a:gd name="connsiteY44" fmla="*/ 413468 h 4018598"/>
              <a:gd name="connsiteX45" fmla="*/ 286247 w 6931922"/>
              <a:gd name="connsiteY45" fmla="*/ 349858 h 4018598"/>
              <a:gd name="connsiteX46" fmla="*/ 278295 w 6931922"/>
              <a:gd name="connsiteY46" fmla="*/ 286247 h 4018598"/>
              <a:gd name="connsiteX47" fmla="*/ 198782 w 6931922"/>
              <a:gd name="connsiteY47" fmla="*/ 127221 h 4018598"/>
              <a:gd name="connsiteX48" fmla="*/ 198782 w 6931922"/>
              <a:gd name="connsiteY48" fmla="*/ 79513 h 4018598"/>
              <a:gd name="connsiteX49" fmla="*/ 135172 w 6931922"/>
              <a:gd name="connsiteY49" fmla="*/ 87465 h 4018598"/>
              <a:gd name="connsiteX50" fmla="*/ 135172 w 6931922"/>
              <a:gd name="connsiteY50" fmla="*/ 23854 h 4018598"/>
              <a:gd name="connsiteX51" fmla="*/ 87464 w 6931922"/>
              <a:gd name="connsiteY51" fmla="*/ 15903 h 4018598"/>
              <a:gd name="connsiteX52" fmla="*/ 87464 w 6931922"/>
              <a:gd name="connsiteY52" fmla="*/ 0 h 4018598"/>
              <a:gd name="connsiteX53" fmla="*/ 0 w 6931922"/>
              <a:gd name="connsiteY53" fmla="*/ 15903 h 4018598"/>
              <a:gd name="connsiteX0" fmla="*/ 6920016 w 6925586"/>
              <a:gd name="connsiteY0" fmla="*/ 4018598 h 4018598"/>
              <a:gd name="connsiteX1" fmla="*/ 6925586 w 6925586"/>
              <a:gd name="connsiteY1" fmla="*/ 3935896 h 4018598"/>
              <a:gd name="connsiteX2" fmla="*/ 4460681 w 6925586"/>
              <a:gd name="connsiteY2" fmla="*/ 3927945 h 4018598"/>
              <a:gd name="connsiteX3" fmla="*/ 4460681 w 6925586"/>
              <a:gd name="connsiteY3" fmla="*/ 3872286 h 4018598"/>
              <a:gd name="connsiteX4" fmla="*/ 4150580 w 6925586"/>
              <a:gd name="connsiteY4" fmla="*/ 3872286 h 4018598"/>
              <a:gd name="connsiteX5" fmla="*/ 4174434 w 6925586"/>
              <a:gd name="connsiteY5" fmla="*/ 3832529 h 4018598"/>
              <a:gd name="connsiteX6" fmla="*/ 3816626 w 6925586"/>
              <a:gd name="connsiteY6" fmla="*/ 3832529 h 4018598"/>
              <a:gd name="connsiteX7" fmla="*/ 3792772 w 6925586"/>
              <a:gd name="connsiteY7" fmla="*/ 3768919 h 4018598"/>
              <a:gd name="connsiteX8" fmla="*/ 3641697 w 6925586"/>
              <a:gd name="connsiteY8" fmla="*/ 3776870 h 4018598"/>
              <a:gd name="connsiteX9" fmla="*/ 3649648 w 6925586"/>
              <a:gd name="connsiteY9" fmla="*/ 3745065 h 4018598"/>
              <a:gd name="connsiteX10" fmla="*/ 2615979 w 6925586"/>
              <a:gd name="connsiteY10" fmla="*/ 3737113 h 4018598"/>
              <a:gd name="connsiteX11" fmla="*/ 2592125 w 6925586"/>
              <a:gd name="connsiteY11" fmla="*/ 3681454 h 4018598"/>
              <a:gd name="connsiteX12" fmla="*/ 2353586 w 6925586"/>
              <a:gd name="connsiteY12" fmla="*/ 3681454 h 4018598"/>
              <a:gd name="connsiteX13" fmla="*/ 2107095 w 6925586"/>
              <a:gd name="connsiteY13" fmla="*/ 3625795 h 4018598"/>
              <a:gd name="connsiteX14" fmla="*/ 2083241 w 6925586"/>
              <a:gd name="connsiteY14" fmla="*/ 3546282 h 4018598"/>
              <a:gd name="connsiteX15" fmla="*/ 2059387 w 6925586"/>
              <a:gd name="connsiteY15" fmla="*/ 3530380 h 4018598"/>
              <a:gd name="connsiteX16" fmla="*/ 1963972 w 6925586"/>
              <a:gd name="connsiteY16" fmla="*/ 3538331 h 4018598"/>
              <a:gd name="connsiteX17" fmla="*/ 1908313 w 6925586"/>
              <a:gd name="connsiteY17" fmla="*/ 3482672 h 4018598"/>
              <a:gd name="connsiteX18" fmla="*/ 1828800 w 6925586"/>
              <a:gd name="connsiteY18" fmla="*/ 3482672 h 4018598"/>
              <a:gd name="connsiteX19" fmla="*/ 1836751 w 6925586"/>
              <a:gd name="connsiteY19" fmla="*/ 3434964 h 4018598"/>
              <a:gd name="connsiteX20" fmla="*/ 1661822 w 6925586"/>
              <a:gd name="connsiteY20" fmla="*/ 3427013 h 4018598"/>
              <a:gd name="connsiteX21" fmla="*/ 1606163 w 6925586"/>
              <a:gd name="connsiteY21" fmla="*/ 3347500 h 4018598"/>
              <a:gd name="connsiteX22" fmla="*/ 1574358 w 6925586"/>
              <a:gd name="connsiteY22" fmla="*/ 3188473 h 4018598"/>
              <a:gd name="connsiteX23" fmla="*/ 1494845 w 6925586"/>
              <a:gd name="connsiteY23" fmla="*/ 3037399 h 4018598"/>
              <a:gd name="connsiteX24" fmla="*/ 1359673 w 6925586"/>
              <a:gd name="connsiteY24" fmla="*/ 3021496 h 4018598"/>
              <a:gd name="connsiteX25" fmla="*/ 1296062 w 6925586"/>
              <a:gd name="connsiteY25" fmla="*/ 2957886 h 4018598"/>
              <a:gd name="connsiteX26" fmla="*/ 1216549 w 6925586"/>
              <a:gd name="connsiteY26" fmla="*/ 2957886 h 4018598"/>
              <a:gd name="connsiteX27" fmla="*/ 1216549 w 6925586"/>
              <a:gd name="connsiteY27" fmla="*/ 2934032 h 4018598"/>
              <a:gd name="connsiteX28" fmla="*/ 1065474 w 6925586"/>
              <a:gd name="connsiteY28" fmla="*/ 2918129 h 4018598"/>
              <a:gd name="connsiteX29" fmla="*/ 1025718 w 6925586"/>
              <a:gd name="connsiteY29" fmla="*/ 2727298 h 4018598"/>
              <a:gd name="connsiteX30" fmla="*/ 993913 w 6925586"/>
              <a:gd name="connsiteY30" fmla="*/ 2727298 h 4018598"/>
              <a:gd name="connsiteX31" fmla="*/ 850789 w 6925586"/>
              <a:gd name="connsiteY31" fmla="*/ 2687541 h 4018598"/>
              <a:gd name="connsiteX32" fmla="*/ 795130 w 6925586"/>
              <a:gd name="connsiteY32" fmla="*/ 2639833 h 4018598"/>
              <a:gd name="connsiteX33" fmla="*/ 771276 w 6925586"/>
              <a:gd name="connsiteY33" fmla="*/ 2401294 h 4018598"/>
              <a:gd name="connsiteX34" fmla="*/ 803081 w 6925586"/>
              <a:gd name="connsiteY34" fmla="*/ 2631882 h 4018598"/>
              <a:gd name="connsiteX35" fmla="*/ 763325 w 6925586"/>
              <a:gd name="connsiteY35" fmla="*/ 2417197 h 4018598"/>
              <a:gd name="connsiteX36" fmla="*/ 659958 w 6925586"/>
              <a:gd name="connsiteY36" fmla="*/ 2337684 h 4018598"/>
              <a:gd name="connsiteX37" fmla="*/ 580445 w 6925586"/>
              <a:gd name="connsiteY37" fmla="*/ 2138901 h 4018598"/>
              <a:gd name="connsiteX38" fmla="*/ 524786 w 6925586"/>
              <a:gd name="connsiteY38" fmla="*/ 1908313 h 4018598"/>
              <a:gd name="connsiteX39" fmla="*/ 540688 w 6925586"/>
              <a:gd name="connsiteY39" fmla="*/ 1518700 h 4018598"/>
              <a:gd name="connsiteX40" fmla="*/ 516834 w 6925586"/>
              <a:gd name="connsiteY40" fmla="*/ 898498 h 4018598"/>
              <a:gd name="connsiteX41" fmla="*/ 453224 w 6925586"/>
              <a:gd name="connsiteY41" fmla="*/ 580446 h 4018598"/>
              <a:gd name="connsiteX42" fmla="*/ 437321 w 6925586"/>
              <a:gd name="connsiteY42" fmla="*/ 556592 h 4018598"/>
              <a:gd name="connsiteX43" fmla="*/ 421419 w 6925586"/>
              <a:gd name="connsiteY43" fmla="*/ 572494 h 4018598"/>
              <a:gd name="connsiteX44" fmla="*/ 365760 w 6925586"/>
              <a:gd name="connsiteY44" fmla="*/ 413468 h 4018598"/>
              <a:gd name="connsiteX45" fmla="*/ 286247 w 6925586"/>
              <a:gd name="connsiteY45" fmla="*/ 349858 h 4018598"/>
              <a:gd name="connsiteX46" fmla="*/ 278295 w 6925586"/>
              <a:gd name="connsiteY46" fmla="*/ 286247 h 4018598"/>
              <a:gd name="connsiteX47" fmla="*/ 198782 w 6925586"/>
              <a:gd name="connsiteY47" fmla="*/ 127221 h 4018598"/>
              <a:gd name="connsiteX48" fmla="*/ 198782 w 6925586"/>
              <a:gd name="connsiteY48" fmla="*/ 79513 h 4018598"/>
              <a:gd name="connsiteX49" fmla="*/ 135172 w 6925586"/>
              <a:gd name="connsiteY49" fmla="*/ 87465 h 4018598"/>
              <a:gd name="connsiteX50" fmla="*/ 135172 w 6925586"/>
              <a:gd name="connsiteY50" fmla="*/ 23854 h 4018598"/>
              <a:gd name="connsiteX51" fmla="*/ 87464 w 6925586"/>
              <a:gd name="connsiteY51" fmla="*/ 15903 h 4018598"/>
              <a:gd name="connsiteX52" fmla="*/ 87464 w 6925586"/>
              <a:gd name="connsiteY52" fmla="*/ 0 h 4018598"/>
              <a:gd name="connsiteX53" fmla="*/ 0 w 6925586"/>
              <a:gd name="connsiteY53" fmla="*/ 15903 h 4018598"/>
              <a:gd name="connsiteX0" fmla="*/ 6927160 w 6927160"/>
              <a:gd name="connsiteY0" fmla="*/ 4016217 h 4016217"/>
              <a:gd name="connsiteX1" fmla="*/ 6925586 w 6927160"/>
              <a:gd name="connsiteY1" fmla="*/ 3935896 h 4016217"/>
              <a:gd name="connsiteX2" fmla="*/ 4460681 w 6927160"/>
              <a:gd name="connsiteY2" fmla="*/ 3927945 h 4016217"/>
              <a:gd name="connsiteX3" fmla="*/ 4460681 w 6927160"/>
              <a:gd name="connsiteY3" fmla="*/ 3872286 h 4016217"/>
              <a:gd name="connsiteX4" fmla="*/ 4150580 w 6927160"/>
              <a:gd name="connsiteY4" fmla="*/ 3872286 h 4016217"/>
              <a:gd name="connsiteX5" fmla="*/ 4174434 w 6927160"/>
              <a:gd name="connsiteY5" fmla="*/ 3832529 h 4016217"/>
              <a:gd name="connsiteX6" fmla="*/ 3816626 w 6927160"/>
              <a:gd name="connsiteY6" fmla="*/ 3832529 h 4016217"/>
              <a:gd name="connsiteX7" fmla="*/ 3792772 w 6927160"/>
              <a:gd name="connsiteY7" fmla="*/ 3768919 h 4016217"/>
              <a:gd name="connsiteX8" fmla="*/ 3641697 w 6927160"/>
              <a:gd name="connsiteY8" fmla="*/ 3776870 h 4016217"/>
              <a:gd name="connsiteX9" fmla="*/ 3649648 w 6927160"/>
              <a:gd name="connsiteY9" fmla="*/ 3745065 h 4016217"/>
              <a:gd name="connsiteX10" fmla="*/ 2615979 w 6927160"/>
              <a:gd name="connsiteY10" fmla="*/ 3737113 h 4016217"/>
              <a:gd name="connsiteX11" fmla="*/ 2592125 w 6927160"/>
              <a:gd name="connsiteY11" fmla="*/ 3681454 h 4016217"/>
              <a:gd name="connsiteX12" fmla="*/ 2353586 w 6927160"/>
              <a:gd name="connsiteY12" fmla="*/ 3681454 h 4016217"/>
              <a:gd name="connsiteX13" fmla="*/ 2107095 w 6927160"/>
              <a:gd name="connsiteY13" fmla="*/ 3625795 h 4016217"/>
              <a:gd name="connsiteX14" fmla="*/ 2083241 w 6927160"/>
              <a:gd name="connsiteY14" fmla="*/ 3546282 h 4016217"/>
              <a:gd name="connsiteX15" fmla="*/ 2059387 w 6927160"/>
              <a:gd name="connsiteY15" fmla="*/ 3530380 h 4016217"/>
              <a:gd name="connsiteX16" fmla="*/ 1963972 w 6927160"/>
              <a:gd name="connsiteY16" fmla="*/ 3538331 h 4016217"/>
              <a:gd name="connsiteX17" fmla="*/ 1908313 w 6927160"/>
              <a:gd name="connsiteY17" fmla="*/ 3482672 h 4016217"/>
              <a:gd name="connsiteX18" fmla="*/ 1828800 w 6927160"/>
              <a:gd name="connsiteY18" fmla="*/ 3482672 h 4016217"/>
              <a:gd name="connsiteX19" fmla="*/ 1836751 w 6927160"/>
              <a:gd name="connsiteY19" fmla="*/ 3434964 h 4016217"/>
              <a:gd name="connsiteX20" fmla="*/ 1661822 w 6927160"/>
              <a:gd name="connsiteY20" fmla="*/ 3427013 h 4016217"/>
              <a:gd name="connsiteX21" fmla="*/ 1606163 w 6927160"/>
              <a:gd name="connsiteY21" fmla="*/ 3347500 h 4016217"/>
              <a:gd name="connsiteX22" fmla="*/ 1574358 w 6927160"/>
              <a:gd name="connsiteY22" fmla="*/ 3188473 h 4016217"/>
              <a:gd name="connsiteX23" fmla="*/ 1494845 w 6927160"/>
              <a:gd name="connsiteY23" fmla="*/ 3037399 h 4016217"/>
              <a:gd name="connsiteX24" fmla="*/ 1359673 w 6927160"/>
              <a:gd name="connsiteY24" fmla="*/ 3021496 h 4016217"/>
              <a:gd name="connsiteX25" fmla="*/ 1296062 w 6927160"/>
              <a:gd name="connsiteY25" fmla="*/ 2957886 h 4016217"/>
              <a:gd name="connsiteX26" fmla="*/ 1216549 w 6927160"/>
              <a:gd name="connsiteY26" fmla="*/ 2957886 h 4016217"/>
              <a:gd name="connsiteX27" fmla="*/ 1216549 w 6927160"/>
              <a:gd name="connsiteY27" fmla="*/ 2934032 h 4016217"/>
              <a:gd name="connsiteX28" fmla="*/ 1065474 w 6927160"/>
              <a:gd name="connsiteY28" fmla="*/ 2918129 h 4016217"/>
              <a:gd name="connsiteX29" fmla="*/ 1025718 w 6927160"/>
              <a:gd name="connsiteY29" fmla="*/ 2727298 h 4016217"/>
              <a:gd name="connsiteX30" fmla="*/ 993913 w 6927160"/>
              <a:gd name="connsiteY30" fmla="*/ 2727298 h 4016217"/>
              <a:gd name="connsiteX31" fmla="*/ 850789 w 6927160"/>
              <a:gd name="connsiteY31" fmla="*/ 2687541 h 4016217"/>
              <a:gd name="connsiteX32" fmla="*/ 795130 w 6927160"/>
              <a:gd name="connsiteY32" fmla="*/ 2639833 h 4016217"/>
              <a:gd name="connsiteX33" fmla="*/ 771276 w 6927160"/>
              <a:gd name="connsiteY33" fmla="*/ 2401294 h 4016217"/>
              <a:gd name="connsiteX34" fmla="*/ 803081 w 6927160"/>
              <a:gd name="connsiteY34" fmla="*/ 2631882 h 4016217"/>
              <a:gd name="connsiteX35" fmla="*/ 763325 w 6927160"/>
              <a:gd name="connsiteY35" fmla="*/ 2417197 h 4016217"/>
              <a:gd name="connsiteX36" fmla="*/ 659958 w 6927160"/>
              <a:gd name="connsiteY36" fmla="*/ 2337684 h 4016217"/>
              <a:gd name="connsiteX37" fmla="*/ 580445 w 6927160"/>
              <a:gd name="connsiteY37" fmla="*/ 2138901 h 4016217"/>
              <a:gd name="connsiteX38" fmla="*/ 524786 w 6927160"/>
              <a:gd name="connsiteY38" fmla="*/ 1908313 h 4016217"/>
              <a:gd name="connsiteX39" fmla="*/ 540688 w 6927160"/>
              <a:gd name="connsiteY39" fmla="*/ 1518700 h 4016217"/>
              <a:gd name="connsiteX40" fmla="*/ 516834 w 6927160"/>
              <a:gd name="connsiteY40" fmla="*/ 898498 h 4016217"/>
              <a:gd name="connsiteX41" fmla="*/ 453224 w 6927160"/>
              <a:gd name="connsiteY41" fmla="*/ 580446 h 4016217"/>
              <a:gd name="connsiteX42" fmla="*/ 437321 w 6927160"/>
              <a:gd name="connsiteY42" fmla="*/ 556592 h 4016217"/>
              <a:gd name="connsiteX43" fmla="*/ 421419 w 6927160"/>
              <a:gd name="connsiteY43" fmla="*/ 572494 h 4016217"/>
              <a:gd name="connsiteX44" fmla="*/ 365760 w 6927160"/>
              <a:gd name="connsiteY44" fmla="*/ 413468 h 4016217"/>
              <a:gd name="connsiteX45" fmla="*/ 286247 w 6927160"/>
              <a:gd name="connsiteY45" fmla="*/ 349858 h 4016217"/>
              <a:gd name="connsiteX46" fmla="*/ 278295 w 6927160"/>
              <a:gd name="connsiteY46" fmla="*/ 286247 h 4016217"/>
              <a:gd name="connsiteX47" fmla="*/ 198782 w 6927160"/>
              <a:gd name="connsiteY47" fmla="*/ 127221 h 4016217"/>
              <a:gd name="connsiteX48" fmla="*/ 198782 w 6927160"/>
              <a:gd name="connsiteY48" fmla="*/ 79513 h 4016217"/>
              <a:gd name="connsiteX49" fmla="*/ 135172 w 6927160"/>
              <a:gd name="connsiteY49" fmla="*/ 87465 h 4016217"/>
              <a:gd name="connsiteX50" fmla="*/ 135172 w 6927160"/>
              <a:gd name="connsiteY50" fmla="*/ 23854 h 4016217"/>
              <a:gd name="connsiteX51" fmla="*/ 87464 w 6927160"/>
              <a:gd name="connsiteY51" fmla="*/ 15903 h 4016217"/>
              <a:gd name="connsiteX52" fmla="*/ 87464 w 6927160"/>
              <a:gd name="connsiteY52" fmla="*/ 0 h 4016217"/>
              <a:gd name="connsiteX53" fmla="*/ 0 w 6927160"/>
              <a:gd name="connsiteY53" fmla="*/ 15903 h 4016217"/>
              <a:gd name="connsiteX0" fmla="*/ 6927160 w 6927160"/>
              <a:gd name="connsiteY0" fmla="*/ 4016217 h 4016217"/>
              <a:gd name="connsiteX1" fmla="*/ 6925586 w 6927160"/>
              <a:gd name="connsiteY1" fmla="*/ 3935896 h 4016217"/>
              <a:gd name="connsiteX2" fmla="*/ 4460681 w 6927160"/>
              <a:gd name="connsiteY2" fmla="*/ 3927945 h 4016217"/>
              <a:gd name="connsiteX3" fmla="*/ 4460681 w 6927160"/>
              <a:gd name="connsiteY3" fmla="*/ 3872286 h 4016217"/>
              <a:gd name="connsiteX4" fmla="*/ 4150580 w 6927160"/>
              <a:gd name="connsiteY4" fmla="*/ 3872286 h 4016217"/>
              <a:gd name="connsiteX5" fmla="*/ 4174434 w 6927160"/>
              <a:gd name="connsiteY5" fmla="*/ 3832529 h 4016217"/>
              <a:gd name="connsiteX6" fmla="*/ 3816626 w 6927160"/>
              <a:gd name="connsiteY6" fmla="*/ 3832529 h 4016217"/>
              <a:gd name="connsiteX7" fmla="*/ 3792772 w 6927160"/>
              <a:gd name="connsiteY7" fmla="*/ 3768919 h 4016217"/>
              <a:gd name="connsiteX8" fmla="*/ 3641697 w 6927160"/>
              <a:gd name="connsiteY8" fmla="*/ 3776870 h 4016217"/>
              <a:gd name="connsiteX9" fmla="*/ 3649648 w 6927160"/>
              <a:gd name="connsiteY9" fmla="*/ 3745065 h 4016217"/>
              <a:gd name="connsiteX10" fmla="*/ 2615979 w 6927160"/>
              <a:gd name="connsiteY10" fmla="*/ 3737113 h 4016217"/>
              <a:gd name="connsiteX11" fmla="*/ 2592125 w 6927160"/>
              <a:gd name="connsiteY11" fmla="*/ 3681454 h 4016217"/>
              <a:gd name="connsiteX12" fmla="*/ 2353586 w 6927160"/>
              <a:gd name="connsiteY12" fmla="*/ 3681454 h 4016217"/>
              <a:gd name="connsiteX13" fmla="*/ 2107095 w 6927160"/>
              <a:gd name="connsiteY13" fmla="*/ 3625795 h 4016217"/>
              <a:gd name="connsiteX14" fmla="*/ 2083241 w 6927160"/>
              <a:gd name="connsiteY14" fmla="*/ 3546282 h 4016217"/>
              <a:gd name="connsiteX15" fmla="*/ 2059387 w 6927160"/>
              <a:gd name="connsiteY15" fmla="*/ 3530380 h 4016217"/>
              <a:gd name="connsiteX16" fmla="*/ 1963972 w 6927160"/>
              <a:gd name="connsiteY16" fmla="*/ 3538331 h 4016217"/>
              <a:gd name="connsiteX17" fmla="*/ 1908313 w 6927160"/>
              <a:gd name="connsiteY17" fmla="*/ 3482672 h 4016217"/>
              <a:gd name="connsiteX18" fmla="*/ 1828800 w 6927160"/>
              <a:gd name="connsiteY18" fmla="*/ 3482672 h 4016217"/>
              <a:gd name="connsiteX19" fmla="*/ 1803413 w 6927160"/>
              <a:gd name="connsiteY19" fmla="*/ 3451632 h 4016217"/>
              <a:gd name="connsiteX20" fmla="*/ 1661822 w 6927160"/>
              <a:gd name="connsiteY20" fmla="*/ 3427013 h 4016217"/>
              <a:gd name="connsiteX21" fmla="*/ 1606163 w 6927160"/>
              <a:gd name="connsiteY21" fmla="*/ 3347500 h 4016217"/>
              <a:gd name="connsiteX22" fmla="*/ 1574358 w 6927160"/>
              <a:gd name="connsiteY22" fmla="*/ 3188473 h 4016217"/>
              <a:gd name="connsiteX23" fmla="*/ 1494845 w 6927160"/>
              <a:gd name="connsiteY23" fmla="*/ 3037399 h 4016217"/>
              <a:gd name="connsiteX24" fmla="*/ 1359673 w 6927160"/>
              <a:gd name="connsiteY24" fmla="*/ 3021496 h 4016217"/>
              <a:gd name="connsiteX25" fmla="*/ 1296062 w 6927160"/>
              <a:gd name="connsiteY25" fmla="*/ 2957886 h 4016217"/>
              <a:gd name="connsiteX26" fmla="*/ 1216549 w 6927160"/>
              <a:gd name="connsiteY26" fmla="*/ 2957886 h 4016217"/>
              <a:gd name="connsiteX27" fmla="*/ 1216549 w 6927160"/>
              <a:gd name="connsiteY27" fmla="*/ 2934032 h 4016217"/>
              <a:gd name="connsiteX28" fmla="*/ 1065474 w 6927160"/>
              <a:gd name="connsiteY28" fmla="*/ 2918129 h 4016217"/>
              <a:gd name="connsiteX29" fmla="*/ 1025718 w 6927160"/>
              <a:gd name="connsiteY29" fmla="*/ 2727298 h 4016217"/>
              <a:gd name="connsiteX30" fmla="*/ 993913 w 6927160"/>
              <a:gd name="connsiteY30" fmla="*/ 2727298 h 4016217"/>
              <a:gd name="connsiteX31" fmla="*/ 850789 w 6927160"/>
              <a:gd name="connsiteY31" fmla="*/ 2687541 h 4016217"/>
              <a:gd name="connsiteX32" fmla="*/ 795130 w 6927160"/>
              <a:gd name="connsiteY32" fmla="*/ 2639833 h 4016217"/>
              <a:gd name="connsiteX33" fmla="*/ 771276 w 6927160"/>
              <a:gd name="connsiteY33" fmla="*/ 2401294 h 4016217"/>
              <a:gd name="connsiteX34" fmla="*/ 803081 w 6927160"/>
              <a:gd name="connsiteY34" fmla="*/ 2631882 h 4016217"/>
              <a:gd name="connsiteX35" fmla="*/ 763325 w 6927160"/>
              <a:gd name="connsiteY35" fmla="*/ 2417197 h 4016217"/>
              <a:gd name="connsiteX36" fmla="*/ 659958 w 6927160"/>
              <a:gd name="connsiteY36" fmla="*/ 2337684 h 4016217"/>
              <a:gd name="connsiteX37" fmla="*/ 580445 w 6927160"/>
              <a:gd name="connsiteY37" fmla="*/ 2138901 h 4016217"/>
              <a:gd name="connsiteX38" fmla="*/ 524786 w 6927160"/>
              <a:gd name="connsiteY38" fmla="*/ 1908313 h 4016217"/>
              <a:gd name="connsiteX39" fmla="*/ 540688 w 6927160"/>
              <a:gd name="connsiteY39" fmla="*/ 1518700 h 4016217"/>
              <a:gd name="connsiteX40" fmla="*/ 516834 w 6927160"/>
              <a:gd name="connsiteY40" fmla="*/ 898498 h 4016217"/>
              <a:gd name="connsiteX41" fmla="*/ 453224 w 6927160"/>
              <a:gd name="connsiteY41" fmla="*/ 580446 h 4016217"/>
              <a:gd name="connsiteX42" fmla="*/ 437321 w 6927160"/>
              <a:gd name="connsiteY42" fmla="*/ 556592 h 4016217"/>
              <a:gd name="connsiteX43" fmla="*/ 421419 w 6927160"/>
              <a:gd name="connsiteY43" fmla="*/ 572494 h 4016217"/>
              <a:gd name="connsiteX44" fmla="*/ 365760 w 6927160"/>
              <a:gd name="connsiteY44" fmla="*/ 413468 h 4016217"/>
              <a:gd name="connsiteX45" fmla="*/ 286247 w 6927160"/>
              <a:gd name="connsiteY45" fmla="*/ 349858 h 4016217"/>
              <a:gd name="connsiteX46" fmla="*/ 278295 w 6927160"/>
              <a:gd name="connsiteY46" fmla="*/ 286247 h 4016217"/>
              <a:gd name="connsiteX47" fmla="*/ 198782 w 6927160"/>
              <a:gd name="connsiteY47" fmla="*/ 127221 h 4016217"/>
              <a:gd name="connsiteX48" fmla="*/ 198782 w 6927160"/>
              <a:gd name="connsiteY48" fmla="*/ 79513 h 4016217"/>
              <a:gd name="connsiteX49" fmla="*/ 135172 w 6927160"/>
              <a:gd name="connsiteY49" fmla="*/ 87465 h 4016217"/>
              <a:gd name="connsiteX50" fmla="*/ 135172 w 6927160"/>
              <a:gd name="connsiteY50" fmla="*/ 23854 h 4016217"/>
              <a:gd name="connsiteX51" fmla="*/ 87464 w 6927160"/>
              <a:gd name="connsiteY51" fmla="*/ 15903 h 4016217"/>
              <a:gd name="connsiteX52" fmla="*/ 87464 w 6927160"/>
              <a:gd name="connsiteY52" fmla="*/ 0 h 4016217"/>
              <a:gd name="connsiteX53" fmla="*/ 0 w 6927160"/>
              <a:gd name="connsiteY53" fmla="*/ 15903 h 4016217"/>
              <a:gd name="connsiteX0" fmla="*/ 6927160 w 6927160"/>
              <a:gd name="connsiteY0" fmla="*/ 4016217 h 4016217"/>
              <a:gd name="connsiteX1" fmla="*/ 6925586 w 6927160"/>
              <a:gd name="connsiteY1" fmla="*/ 3935896 h 4016217"/>
              <a:gd name="connsiteX2" fmla="*/ 4460681 w 6927160"/>
              <a:gd name="connsiteY2" fmla="*/ 3927945 h 4016217"/>
              <a:gd name="connsiteX3" fmla="*/ 4460681 w 6927160"/>
              <a:gd name="connsiteY3" fmla="*/ 3872286 h 4016217"/>
              <a:gd name="connsiteX4" fmla="*/ 4150580 w 6927160"/>
              <a:gd name="connsiteY4" fmla="*/ 3872286 h 4016217"/>
              <a:gd name="connsiteX5" fmla="*/ 4174434 w 6927160"/>
              <a:gd name="connsiteY5" fmla="*/ 3832529 h 4016217"/>
              <a:gd name="connsiteX6" fmla="*/ 3816626 w 6927160"/>
              <a:gd name="connsiteY6" fmla="*/ 3832529 h 4016217"/>
              <a:gd name="connsiteX7" fmla="*/ 3792772 w 6927160"/>
              <a:gd name="connsiteY7" fmla="*/ 3768919 h 4016217"/>
              <a:gd name="connsiteX8" fmla="*/ 3641697 w 6927160"/>
              <a:gd name="connsiteY8" fmla="*/ 3776870 h 4016217"/>
              <a:gd name="connsiteX9" fmla="*/ 3649648 w 6927160"/>
              <a:gd name="connsiteY9" fmla="*/ 3745065 h 4016217"/>
              <a:gd name="connsiteX10" fmla="*/ 2615979 w 6927160"/>
              <a:gd name="connsiteY10" fmla="*/ 3737113 h 4016217"/>
              <a:gd name="connsiteX11" fmla="*/ 2592125 w 6927160"/>
              <a:gd name="connsiteY11" fmla="*/ 3681454 h 4016217"/>
              <a:gd name="connsiteX12" fmla="*/ 2353586 w 6927160"/>
              <a:gd name="connsiteY12" fmla="*/ 3681454 h 4016217"/>
              <a:gd name="connsiteX13" fmla="*/ 2107095 w 6927160"/>
              <a:gd name="connsiteY13" fmla="*/ 3625795 h 4016217"/>
              <a:gd name="connsiteX14" fmla="*/ 2083241 w 6927160"/>
              <a:gd name="connsiteY14" fmla="*/ 3546282 h 4016217"/>
              <a:gd name="connsiteX15" fmla="*/ 2059387 w 6927160"/>
              <a:gd name="connsiteY15" fmla="*/ 3530380 h 4016217"/>
              <a:gd name="connsiteX16" fmla="*/ 1963972 w 6927160"/>
              <a:gd name="connsiteY16" fmla="*/ 3538331 h 4016217"/>
              <a:gd name="connsiteX17" fmla="*/ 1908313 w 6927160"/>
              <a:gd name="connsiteY17" fmla="*/ 3482672 h 4016217"/>
              <a:gd name="connsiteX18" fmla="*/ 1828800 w 6927160"/>
              <a:gd name="connsiteY18" fmla="*/ 3482672 h 4016217"/>
              <a:gd name="connsiteX19" fmla="*/ 1803413 w 6927160"/>
              <a:gd name="connsiteY19" fmla="*/ 3451632 h 4016217"/>
              <a:gd name="connsiteX20" fmla="*/ 1661822 w 6927160"/>
              <a:gd name="connsiteY20" fmla="*/ 3427013 h 4016217"/>
              <a:gd name="connsiteX21" fmla="*/ 1606163 w 6927160"/>
              <a:gd name="connsiteY21" fmla="*/ 3347500 h 4016217"/>
              <a:gd name="connsiteX22" fmla="*/ 1574358 w 6927160"/>
              <a:gd name="connsiteY22" fmla="*/ 3188473 h 4016217"/>
              <a:gd name="connsiteX23" fmla="*/ 1537148 w 6927160"/>
              <a:gd name="connsiteY23" fmla="*/ 3110100 h 4016217"/>
              <a:gd name="connsiteX24" fmla="*/ 1494845 w 6927160"/>
              <a:gd name="connsiteY24" fmla="*/ 3037399 h 4016217"/>
              <a:gd name="connsiteX25" fmla="*/ 1359673 w 6927160"/>
              <a:gd name="connsiteY25" fmla="*/ 3021496 h 4016217"/>
              <a:gd name="connsiteX26" fmla="*/ 1296062 w 6927160"/>
              <a:gd name="connsiteY26" fmla="*/ 2957886 h 4016217"/>
              <a:gd name="connsiteX27" fmla="*/ 1216549 w 6927160"/>
              <a:gd name="connsiteY27" fmla="*/ 2957886 h 4016217"/>
              <a:gd name="connsiteX28" fmla="*/ 1216549 w 6927160"/>
              <a:gd name="connsiteY28" fmla="*/ 2934032 h 4016217"/>
              <a:gd name="connsiteX29" fmla="*/ 1065474 w 6927160"/>
              <a:gd name="connsiteY29" fmla="*/ 2918129 h 4016217"/>
              <a:gd name="connsiteX30" fmla="*/ 1025718 w 6927160"/>
              <a:gd name="connsiteY30" fmla="*/ 2727298 h 4016217"/>
              <a:gd name="connsiteX31" fmla="*/ 993913 w 6927160"/>
              <a:gd name="connsiteY31" fmla="*/ 2727298 h 4016217"/>
              <a:gd name="connsiteX32" fmla="*/ 850789 w 6927160"/>
              <a:gd name="connsiteY32" fmla="*/ 2687541 h 4016217"/>
              <a:gd name="connsiteX33" fmla="*/ 795130 w 6927160"/>
              <a:gd name="connsiteY33" fmla="*/ 2639833 h 4016217"/>
              <a:gd name="connsiteX34" fmla="*/ 771276 w 6927160"/>
              <a:gd name="connsiteY34" fmla="*/ 2401294 h 4016217"/>
              <a:gd name="connsiteX35" fmla="*/ 803081 w 6927160"/>
              <a:gd name="connsiteY35" fmla="*/ 2631882 h 4016217"/>
              <a:gd name="connsiteX36" fmla="*/ 763325 w 6927160"/>
              <a:gd name="connsiteY36" fmla="*/ 2417197 h 4016217"/>
              <a:gd name="connsiteX37" fmla="*/ 659958 w 6927160"/>
              <a:gd name="connsiteY37" fmla="*/ 2337684 h 4016217"/>
              <a:gd name="connsiteX38" fmla="*/ 580445 w 6927160"/>
              <a:gd name="connsiteY38" fmla="*/ 2138901 h 4016217"/>
              <a:gd name="connsiteX39" fmla="*/ 524786 w 6927160"/>
              <a:gd name="connsiteY39" fmla="*/ 1908313 h 4016217"/>
              <a:gd name="connsiteX40" fmla="*/ 540688 w 6927160"/>
              <a:gd name="connsiteY40" fmla="*/ 1518700 h 4016217"/>
              <a:gd name="connsiteX41" fmla="*/ 516834 w 6927160"/>
              <a:gd name="connsiteY41" fmla="*/ 898498 h 4016217"/>
              <a:gd name="connsiteX42" fmla="*/ 453224 w 6927160"/>
              <a:gd name="connsiteY42" fmla="*/ 580446 h 4016217"/>
              <a:gd name="connsiteX43" fmla="*/ 437321 w 6927160"/>
              <a:gd name="connsiteY43" fmla="*/ 556592 h 4016217"/>
              <a:gd name="connsiteX44" fmla="*/ 421419 w 6927160"/>
              <a:gd name="connsiteY44" fmla="*/ 572494 h 4016217"/>
              <a:gd name="connsiteX45" fmla="*/ 365760 w 6927160"/>
              <a:gd name="connsiteY45" fmla="*/ 413468 h 4016217"/>
              <a:gd name="connsiteX46" fmla="*/ 286247 w 6927160"/>
              <a:gd name="connsiteY46" fmla="*/ 349858 h 4016217"/>
              <a:gd name="connsiteX47" fmla="*/ 278295 w 6927160"/>
              <a:gd name="connsiteY47" fmla="*/ 286247 h 4016217"/>
              <a:gd name="connsiteX48" fmla="*/ 198782 w 6927160"/>
              <a:gd name="connsiteY48" fmla="*/ 127221 h 4016217"/>
              <a:gd name="connsiteX49" fmla="*/ 198782 w 6927160"/>
              <a:gd name="connsiteY49" fmla="*/ 79513 h 4016217"/>
              <a:gd name="connsiteX50" fmla="*/ 135172 w 6927160"/>
              <a:gd name="connsiteY50" fmla="*/ 87465 h 4016217"/>
              <a:gd name="connsiteX51" fmla="*/ 135172 w 6927160"/>
              <a:gd name="connsiteY51" fmla="*/ 23854 h 4016217"/>
              <a:gd name="connsiteX52" fmla="*/ 87464 w 6927160"/>
              <a:gd name="connsiteY52" fmla="*/ 15903 h 4016217"/>
              <a:gd name="connsiteX53" fmla="*/ 87464 w 6927160"/>
              <a:gd name="connsiteY53" fmla="*/ 0 h 4016217"/>
              <a:gd name="connsiteX54" fmla="*/ 0 w 6927160"/>
              <a:gd name="connsiteY54" fmla="*/ 15903 h 4016217"/>
              <a:gd name="connsiteX0" fmla="*/ 6927160 w 6927160"/>
              <a:gd name="connsiteY0" fmla="*/ 4016217 h 4016217"/>
              <a:gd name="connsiteX1" fmla="*/ 6925586 w 6927160"/>
              <a:gd name="connsiteY1" fmla="*/ 3935896 h 4016217"/>
              <a:gd name="connsiteX2" fmla="*/ 4460681 w 6927160"/>
              <a:gd name="connsiteY2" fmla="*/ 3927945 h 4016217"/>
              <a:gd name="connsiteX3" fmla="*/ 4460681 w 6927160"/>
              <a:gd name="connsiteY3" fmla="*/ 3872286 h 4016217"/>
              <a:gd name="connsiteX4" fmla="*/ 4150580 w 6927160"/>
              <a:gd name="connsiteY4" fmla="*/ 3872286 h 4016217"/>
              <a:gd name="connsiteX5" fmla="*/ 4174434 w 6927160"/>
              <a:gd name="connsiteY5" fmla="*/ 3832529 h 4016217"/>
              <a:gd name="connsiteX6" fmla="*/ 3816626 w 6927160"/>
              <a:gd name="connsiteY6" fmla="*/ 3832529 h 4016217"/>
              <a:gd name="connsiteX7" fmla="*/ 3792772 w 6927160"/>
              <a:gd name="connsiteY7" fmla="*/ 3768919 h 4016217"/>
              <a:gd name="connsiteX8" fmla="*/ 3641697 w 6927160"/>
              <a:gd name="connsiteY8" fmla="*/ 3776870 h 4016217"/>
              <a:gd name="connsiteX9" fmla="*/ 3649648 w 6927160"/>
              <a:gd name="connsiteY9" fmla="*/ 3745065 h 4016217"/>
              <a:gd name="connsiteX10" fmla="*/ 2615979 w 6927160"/>
              <a:gd name="connsiteY10" fmla="*/ 3737113 h 4016217"/>
              <a:gd name="connsiteX11" fmla="*/ 2592125 w 6927160"/>
              <a:gd name="connsiteY11" fmla="*/ 3681454 h 4016217"/>
              <a:gd name="connsiteX12" fmla="*/ 2353586 w 6927160"/>
              <a:gd name="connsiteY12" fmla="*/ 3681454 h 4016217"/>
              <a:gd name="connsiteX13" fmla="*/ 2107095 w 6927160"/>
              <a:gd name="connsiteY13" fmla="*/ 3625795 h 4016217"/>
              <a:gd name="connsiteX14" fmla="*/ 2083241 w 6927160"/>
              <a:gd name="connsiteY14" fmla="*/ 3546282 h 4016217"/>
              <a:gd name="connsiteX15" fmla="*/ 2059387 w 6927160"/>
              <a:gd name="connsiteY15" fmla="*/ 3530380 h 4016217"/>
              <a:gd name="connsiteX16" fmla="*/ 1963972 w 6927160"/>
              <a:gd name="connsiteY16" fmla="*/ 3538331 h 4016217"/>
              <a:gd name="connsiteX17" fmla="*/ 1908313 w 6927160"/>
              <a:gd name="connsiteY17" fmla="*/ 3482672 h 4016217"/>
              <a:gd name="connsiteX18" fmla="*/ 1828800 w 6927160"/>
              <a:gd name="connsiteY18" fmla="*/ 3482672 h 4016217"/>
              <a:gd name="connsiteX19" fmla="*/ 1803413 w 6927160"/>
              <a:gd name="connsiteY19" fmla="*/ 3451632 h 4016217"/>
              <a:gd name="connsiteX20" fmla="*/ 1661822 w 6927160"/>
              <a:gd name="connsiteY20" fmla="*/ 3427013 h 4016217"/>
              <a:gd name="connsiteX21" fmla="*/ 1606163 w 6927160"/>
              <a:gd name="connsiteY21" fmla="*/ 3347500 h 4016217"/>
              <a:gd name="connsiteX22" fmla="*/ 1574358 w 6927160"/>
              <a:gd name="connsiteY22" fmla="*/ 3188473 h 4016217"/>
              <a:gd name="connsiteX23" fmla="*/ 1560961 w 6927160"/>
              <a:gd name="connsiteY23" fmla="*/ 3122006 h 4016217"/>
              <a:gd name="connsiteX24" fmla="*/ 1494845 w 6927160"/>
              <a:gd name="connsiteY24" fmla="*/ 3037399 h 4016217"/>
              <a:gd name="connsiteX25" fmla="*/ 1359673 w 6927160"/>
              <a:gd name="connsiteY25" fmla="*/ 3021496 h 4016217"/>
              <a:gd name="connsiteX26" fmla="*/ 1296062 w 6927160"/>
              <a:gd name="connsiteY26" fmla="*/ 2957886 h 4016217"/>
              <a:gd name="connsiteX27" fmla="*/ 1216549 w 6927160"/>
              <a:gd name="connsiteY27" fmla="*/ 2957886 h 4016217"/>
              <a:gd name="connsiteX28" fmla="*/ 1216549 w 6927160"/>
              <a:gd name="connsiteY28" fmla="*/ 2934032 h 4016217"/>
              <a:gd name="connsiteX29" fmla="*/ 1065474 w 6927160"/>
              <a:gd name="connsiteY29" fmla="*/ 2918129 h 4016217"/>
              <a:gd name="connsiteX30" fmla="*/ 1025718 w 6927160"/>
              <a:gd name="connsiteY30" fmla="*/ 2727298 h 4016217"/>
              <a:gd name="connsiteX31" fmla="*/ 993913 w 6927160"/>
              <a:gd name="connsiteY31" fmla="*/ 2727298 h 4016217"/>
              <a:gd name="connsiteX32" fmla="*/ 850789 w 6927160"/>
              <a:gd name="connsiteY32" fmla="*/ 2687541 h 4016217"/>
              <a:gd name="connsiteX33" fmla="*/ 795130 w 6927160"/>
              <a:gd name="connsiteY33" fmla="*/ 2639833 h 4016217"/>
              <a:gd name="connsiteX34" fmla="*/ 771276 w 6927160"/>
              <a:gd name="connsiteY34" fmla="*/ 2401294 h 4016217"/>
              <a:gd name="connsiteX35" fmla="*/ 803081 w 6927160"/>
              <a:gd name="connsiteY35" fmla="*/ 2631882 h 4016217"/>
              <a:gd name="connsiteX36" fmla="*/ 763325 w 6927160"/>
              <a:gd name="connsiteY36" fmla="*/ 2417197 h 4016217"/>
              <a:gd name="connsiteX37" fmla="*/ 659958 w 6927160"/>
              <a:gd name="connsiteY37" fmla="*/ 2337684 h 4016217"/>
              <a:gd name="connsiteX38" fmla="*/ 580445 w 6927160"/>
              <a:gd name="connsiteY38" fmla="*/ 2138901 h 4016217"/>
              <a:gd name="connsiteX39" fmla="*/ 524786 w 6927160"/>
              <a:gd name="connsiteY39" fmla="*/ 1908313 h 4016217"/>
              <a:gd name="connsiteX40" fmla="*/ 540688 w 6927160"/>
              <a:gd name="connsiteY40" fmla="*/ 1518700 h 4016217"/>
              <a:gd name="connsiteX41" fmla="*/ 516834 w 6927160"/>
              <a:gd name="connsiteY41" fmla="*/ 898498 h 4016217"/>
              <a:gd name="connsiteX42" fmla="*/ 453224 w 6927160"/>
              <a:gd name="connsiteY42" fmla="*/ 580446 h 4016217"/>
              <a:gd name="connsiteX43" fmla="*/ 437321 w 6927160"/>
              <a:gd name="connsiteY43" fmla="*/ 556592 h 4016217"/>
              <a:gd name="connsiteX44" fmla="*/ 421419 w 6927160"/>
              <a:gd name="connsiteY44" fmla="*/ 572494 h 4016217"/>
              <a:gd name="connsiteX45" fmla="*/ 365760 w 6927160"/>
              <a:gd name="connsiteY45" fmla="*/ 413468 h 4016217"/>
              <a:gd name="connsiteX46" fmla="*/ 286247 w 6927160"/>
              <a:gd name="connsiteY46" fmla="*/ 349858 h 4016217"/>
              <a:gd name="connsiteX47" fmla="*/ 278295 w 6927160"/>
              <a:gd name="connsiteY47" fmla="*/ 286247 h 4016217"/>
              <a:gd name="connsiteX48" fmla="*/ 198782 w 6927160"/>
              <a:gd name="connsiteY48" fmla="*/ 127221 h 4016217"/>
              <a:gd name="connsiteX49" fmla="*/ 198782 w 6927160"/>
              <a:gd name="connsiteY49" fmla="*/ 79513 h 4016217"/>
              <a:gd name="connsiteX50" fmla="*/ 135172 w 6927160"/>
              <a:gd name="connsiteY50" fmla="*/ 87465 h 4016217"/>
              <a:gd name="connsiteX51" fmla="*/ 135172 w 6927160"/>
              <a:gd name="connsiteY51" fmla="*/ 23854 h 4016217"/>
              <a:gd name="connsiteX52" fmla="*/ 87464 w 6927160"/>
              <a:gd name="connsiteY52" fmla="*/ 15903 h 4016217"/>
              <a:gd name="connsiteX53" fmla="*/ 87464 w 6927160"/>
              <a:gd name="connsiteY53" fmla="*/ 0 h 4016217"/>
              <a:gd name="connsiteX54" fmla="*/ 0 w 6927160"/>
              <a:gd name="connsiteY54" fmla="*/ 15903 h 4016217"/>
              <a:gd name="connsiteX0" fmla="*/ 6927160 w 6927160"/>
              <a:gd name="connsiteY0" fmla="*/ 4016217 h 4016217"/>
              <a:gd name="connsiteX1" fmla="*/ 6925586 w 6927160"/>
              <a:gd name="connsiteY1" fmla="*/ 3935896 h 4016217"/>
              <a:gd name="connsiteX2" fmla="*/ 4460681 w 6927160"/>
              <a:gd name="connsiteY2" fmla="*/ 3927945 h 4016217"/>
              <a:gd name="connsiteX3" fmla="*/ 4460681 w 6927160"/>
              <a:gd name="connsiteY3" fmla="*/ 3872286 h 4016217"/>
              <a:gd name="connsiteX4" fmla="*/ 4150580 w 6927160"/>
              <a:gd name="connsiteY4" fmla="*/ 3872286 h 4016217"/>
              <a:gd name="connsiteX5" fmla="*/ 4174434 w 6927160"/>
              <a:gd name="connsiteY5" fmla="*/ 3832529 h 4016217"/>
              <a:gd name="connsiteX6" fmla="*/ 3816626 w 6927160"/>
              <a:gd name="connsiteY6" fmla="*/ 3832529 h 4016217"/>
              <a:gd name="connsiteX7" fmla="*/ 3792772 w 6927160"/>
              <a:gd name="connsiteY7" fmla="*/ 3768919 h 4016217"/>
              <a:gd name="connsiteX8" fmla="*/ 3641697 w 6927160"/>
              <a:gd name="connsiteY8" fmla="*/ 3776870 h 4016217"/>
              <a:gd name="connsiteX9" fmla="*/ 3649648 w 6927160"/>
              <a:gd name="connsiteY9" fmla="*/ 3745065 h 4016217"/>
              <a:gd name="connsiteX10" fmla="*/ 2615979 w 6927160"/>
              <a:gd name="connsiteY10" fmla="*/ 3737113 h 4016217"/>
              <a:gd name="connsiteX11" fmla="*/ 2592125 w 6927160"/>
              <a:gd name="connsiteY11" fmla="*/ 3681454 h 4016217"/>
              <a:gd name="connsiteX12" fmla="*/ 2353586 w 6927160"/>
              <a:gd name="connsiteY12" fmla="*/ 3681454 h 4016217"/>
              <a:gd name="connsiteX13" fmla="*/ 2107095 w 6927160"/>
              <a:gd name="connsiteY13" fmla="*/ 3625795 h 4016217"/>
              <a:gd name="connsiteX14" fmla="*/ 2083241 w 6927160"/>
              <a:gd name="connsiteY14" fmla="*/ 3546282 h 4016217"/>
              <a:gd name="connsiteX15" fmla="*/ 2059387 w 6927160"/>
              <a:gd name="connsiteY15" fmla="*/ 3530380 h 4016217"/>
              <a:gd name="connsiteX16" fmla="*/ 1963972 w 6927160"/>
              <a:gd name="connsiteY16" fmla="*/ 3538331 h 4016217"/>
              <a:gd name="connsiteX17" fmla="*/ 1908313 w 6927160"/>
              <a:gd name="connsiteY17" fmla="*/ 3482672 h 4016217"/>
              <a:gd name="connsiteX18" fmla="*/ 1828800 w 6927160"/>
              <a:gd name="connsiteY18" fmla="*/ 3482672 h 4016217"/>
              <a:gd name="connsiteX19" fmla="*/ 1803413 w 6927160"/>
              <a:gd name="connsiteY19" fmla="*/ 3451632 h 4016217"/>
              <a:gd name="connsiteX20" fmla="*/ 1661822 w 6927160"/>
              <a:gd name="connsiteY20" fmla="*/ 3427013 h 4016217"/>
              <a:gd name="connsiteX21" fmla="*/ 1606163 w 6927160"/>
              <a:gd name="connsiteY21" fmla="*/ 3347500 h 4016217"/>
              <a:gd name="connsiteX22" fmla="*/ 1574358 w 6927160"/>
              <a:gd name="connsiteY22" fmla="*/ 3188473 h 4016217"/>
              <a:gd name="connsiteX23" fmla="*/ 1560961 w 6927160"/>
              <a:gd name="connsiteY23" fmla="*/ 3122006 h 4016217"/>
              <a:gd name="connsiteX24" fmla="*/ 1494845 w 6927160"/>
              <a:gd name="connsiteY24" fmla="*/ 3037399 h 4016217"/>
              <a:gd name="connsiteX25" fmla="*/ 1359673 w 6927160"/>
              <a:gd name="connsiteY25" fmla="*/ 3021496 h 4016217"/>
              <a:gd name="connsiteX26" fmla="*/ 1296062 w 6927160"/>
              <a:gd name="connsiteY26" fmla="*/ 2957886 h 4016217"/>
              <a:gd name="connsiteX27" fmla="*/ 1216549 w 6927160"/>
              <a:gd name="connsiteY27" fmla="*/ 2957886 h 4016217"/>
              <a:gd name="connsiteX28" fmla="*/ 1216549 w 6927160"/>
              <a:gd name="connsiteY28" fmla="*/ 2934032 h 4016217"/>
              <a:gd name="connsiteX29" fmla="*/ 1065474 w 6927160"/>
              <a:gd name="connsiteY29" fmla="*/ 2918129 h 4016217"/>
              <a:gd name="connsiteX30" fmla="*/ 1025718 w 6927160"/>
              <a:gd name="connsiteY30" fmla="*/ 2727298 h 4016217"/>
              <a:gd name="connsiteX31" fmla="*/ 993913 w 6927160"/>
              <a:gd name="connsiteY31" fmla="*/ 2727298 h 4016217"/>
              <a:gd name="connsiteX32" fmla="*/ 850789 w 6927160"/>
              <a:gd name="connsiteY32" fmla="*/ 2687541 h 4016217"/>
              <a:gd name="connsiteX33" fmla="*/ 795130 w 6927160"/>
              <a:gd name="connsiteY33" fmla="*/ 2639833 h 4016217"/>
              <a:gd name="connsiteX34" fmla="*/ 771276 w 6927160"/>
              <a:gd name="connsiteY34" fmla="*/ 2401294 h 4016217"/>
              <a:gd name="connsiteX35" fmla="*/ 910237 w 6927160"/>
              <a:gd name="connsiteY35" fmla="*/ 2615213 h 4016217"/>
              <a:gd name="connsiteX36" fmla="*/ 763325 w 6927160"/>
              <a:gd name="connsiteY36" fmla="*/ 2417197 h 4016217"/>
              <a:gd name="connsiteX37" fmla="*/ 659958 w 6927160"/>
              <a:gd name="connsiteY37" fmla="*/ 2337684 h 4016217"/>
              <a:gd name="connsiteX38" fmla="*/ 580445 w 6927160"/>
              <a:gd name="connsiteY38" fmla="*/ 2138901 h 4016217"/>
              <a:gd name="connsiteX39" fmla="*/ 524786 w 6927160"/>
              <a:gd name="connsiteY39" fmla="*/ 1908313 h 4016217"/>
              <a:gd name="connsiteX40" fmla="*/ 540688 w 6927160"/>
              <a:gd name="connsiteY40" fmla="*/ 1518700 h 4016217"/>
              <a:gd name="connsiteX41" fmla="*/ 516834 w 6927160"/>
              <a:gd name="connsiteY41" fmla="*/ 898498 h 4016217"/>
              <a:gd name="connsiteX42" fmla="*/ 453224 w 6927160"/>
              <a:gd name="connsiteY42" fmla="*/ 580446 h 4016217"/>
              <a:gd name="connsiteX43" fmla="*/ 437321 w 6927160"/>
              <a:gd name="connsiteY43" fmla="*/ 556592 h 4016217"/>
              <a:gd name="connsiteX44" fmla="*/ 421419 w 6927160"/>
              <a:gd name="connsiteY44" fmla="*/ 572494 h 4016217"/>
              <a:gd name="connsiteX45" fmla="*/ 365760 w 6927160"/>
              <a:gd name="connsiteY45" fmla="*/ 413468 h 4016217"/>
              <a:gd name="connsiteX46" fmla="*/ 286247 w 6927160"/>
              <a:gd name="connsiteY46" fmla="*/ 349858 h 4016217"/>
              <a:gd name="connsiteX47" fmla="*/ 278295 w 6927160"/>
              <a:gd name="connsiteY47" fmla="*/ 286247 h 4016217"/>
              <a:gd name="connsiteX48" fmla="*/ 198782 w 6927160"/>
              <a:gd name="connsiteY48" fmla="*/ 127221 h 4016217"/>
              <a:gd name="connsiteX49" fmla="*/ 198782 w 6927160"/>
              <a:gd name="connsiteY49" fmla="*/ 79513 h 4016217"/>
              <a:gd name="connsiteX50" fmla="*/ 135172 w 6927160"/>
              <a:gd name="connsiteY50" fmla="*/ 87465 h 4016217"/>
              <a:gd name="connsiteX51" fmla="*/ 135172 w 6927160"/>
              <a:gd name="connsiteY51" fmla="*/ 23854 h 4016217"/>
              <a:gd name="connsiteX52" fmla="*/ 87464 w 6927160"/>
              <a:gd name="connsiteY52" fmla="*/ 15903 h 4016217"/>
              <a:gd name="connsiteX53" fmla="*/ 87464 w 6927160"/>
              <a:gd name="connsiteY53" fmla="*/ 0 h 4016217"/>
              <a:gd name="connsiteX54" fmla="*/ 0 w 6927160"/>
              <a:gd name="connsiteY54" fmla="*/ 15903 h 4016217"/>
              <a:gd name="connsiteX0" fmla="*/ 6927160 w 6927160"/>
              <a:gd name="connsiteY0" fmla="*/ 4016217 h 4016217"/>
              <a:gd name="connsiteX1" fmla="*/ 6925586 w 6927160"/>
              <a:gd name="connsiteY1" fmla="*/ 3935896 h 4016217"/>
              <a:gd name="connsiteX2" fmla="*/ 4460681 w 6927160"/>
              <a:gd name="connsiteY2" fmla="*/ 3927945 h 4016217"/>
              <a:gd name="connsiteX3" fmla="*/ 4460681 w 6927160"/>
              <a:gd name="connsiteY3" fmla="*/ 3872286 h 4016217"/>
              <a:gd name="connsiteX4" fmla="*/ 4150580 w 6927160"/>
              <a:gd name="connsiteY4" fmla="*/ 3872286 h 4016217"/>
              <a:gd name="connsiteX5" fmla="*/ 4174434 w 6927160"/>
              <a:gd name="connsiteY5" fmla="*/ 3832529 h 4016217"/>
              <a:gd name="connsiteX6" fmla="*/ 3816626 w 6927160"/>
              <a:gd name="connsiteY6" fmla="*/ 3832529 h 4016217"/>
              <a:gd name="connsiteX7" fmla="*/ 3792772 w 6927160"/>
              <a:gd name="connsiteY7" fmla="*/ 3768919 h 4016217"/>
              <a:gd name="connsiteX8" fmla="*/ 3641697 w 6927160"/>
              <a:gd name="connsiteY8" fmla="*/ 3776870 h 4016217"/>
              <a:gd name="connsiteX9" fmla="*/ 3649648 w 6927160"/>
              <a:gd name="connsiteY9" fmla="*/ 3745065 h 4016217"/>
              <a:gd name="connsiteX10" fmla="*/ 2615979 w 6927160"/>
              <a:gd name="connsiteY10" fmla="*/ 3737113 h 4016217"/>
              <a:gd name="connsiteX11" fmla="*/ 2592125 w 6927160"/>
              <a:gd name="connsiteY11" fmla="*/ 3681454 h 4016217"/>
              <a:gd name="connsiteX12" fmla="*/ 2353586 w 6927160"/>
              <a:gd name="connsiteY12" fmla="*/ 3681454 h 4016217"/>
              <a:gd name="connsiteX13" fmla="*/ 2107095 w 6927160"/>
              <a:gd name="connsiteY13" fmla="*/ 3625795 h 4016217"/>
              <a:gd name="connsiteX14" fmla="*/ 2083241 w 6927160"/>
              <a:gd name="connsiteY14" fmla="*/ 3546282 h 4016217"/>
              <a:gd name="connsiteX15" fmla="*/ 2059387 w 6927160"/>
              <a:gd name="connsiteY15" fmla="*/ 3530380 h 4016217"/>
              <a:gd name="connsiteX16" fmla="*/ 1963972 w 6927160"/>
              <a:gd name="connsiteY16" fmla="*/ 3538331 h 4016217"/>
              <a:gd name="connsiteX17" fmla="*/ 1908313 w 6927160"/>
              <a:gd name="connsiteY17" fmla="*/ 3482672 h 4016217"/>
              <a:gd name="connsiteX18" fmla="*/ 1828800 w 6927160"/>
              <a:gd name="connsiteY18" fmla="*/ 3482672 h 4016217"/>
              <a:gd name="connsiteX19" fmla="*/ 1803413 w 6927160"/>
              <a:gd name="connsiteY19" fmla="*/ 3451632 h 4016217"/>
              <a:gd name="connsiteX20" fmla="*/ 1661822 w 6927160"/>
              <a:gd name="connsiteY20" fmla="*/ 3427013 h 4016217"/>
              <a:gd name="connsiteX21" fmla="*/ 1606163 w 6927160"/>
              <a:gd name="connsiteY21" fmla="*/ 3347500 h 4016217"/>
              <a:gd name="connsiteX22" fmla="*/ 1574358 w 6927160"/>
              <a:gd name="connsiteY22" fmla="*/ 3188473 h 4016217"/>
              <a:gd name="connsiteX23" fmla="*/ 1560961 w 6927160"/>
              <a:gd name="connsiteY23" fmla="*/ 3122006 h 4016217"/>
              <a:gd name="connsiteX24" fmla="*/ 1494845 w 6927160"/>
              <a:gd name="connsiteY24" fmla="*/ 3037399 h 4016217"/>
              <a:gd name="connsiteX25" fmla="*/ 1359673 w 6927160"/>
              <a:gd name="connsiteY25" fmla="*/ 3021496 h 4016217"/>
              <a:gd name="connsiteX26" fmla="*/ 1296062 w 6927160"/>
              <a:gd name="connsiteY26" fmla="*/ 2957886 h 4016217"/>
              <a:gd name="connsiteX27" fmla="*/ 1216549 w 6927160"/>
              <a:gd name="connsiteY27" fmla="*/ 2957886 h 4016217"/>
              <a:gd name="connsiteX28" fmla="*/ 1216549 w 6927160"/>
              <a:gd name="connsiteY28" fmla="*/ 2934032 h 4016217"/>
              <a:gd name="connsiteX29" fmla="*/ 1065474 w 6927160"/>
              <a:gd name="connsiteY29" fmla="*/ 2918129 h 4016217"/>
              <a:gd name="connsiteX30" fmla="*/ 1025718 w 6927160"/>
              <a:gd name="connsiteY30" fmla="*/ 2727298 h 4016217"/>
              <a:gd name="connsiteX31" fmla="*/ 993913 w 6927160"/>
              <a:gd name="connsiteY31" fmla="*/ 2727298 h 4016217"/>
              <a:gd name="connsiteX32" fmla="*/ 850789 w 6927160"/>
              <a:gd name="connsiteY32" fmla="*/ 2687541 h 4016217"/>
              <a:gd name="connsiteX33" fmla="*/ 795130 w 6927160"/>
              <a:gd name="connsiteY33" fmla="*/ 2639833 h 4016217"/>
              <a:gd name="connsiteX34" fmla="*/ 771276 w 6927160"/>
              <a:gd name="connsiteY34" fmla="*/ 2401294 h 4016217"/>
              <a:gd name="connsiteX35" fmla="*/ 763325 w 6927160"/>
              <a:gd name="connsiteY35" fmla="*/ 2417197 h 4016217"/>
              <a:gd name="connsiteX36" fmla="*/ 659958 w 6927160"/>
              <a:gd name="connsiteY36" fmla="*/ 2337684 h 4016217"/>
              <a:gd name="connsiteX37" fmla="*/ 580445 w 6927160"/>
              <a:gd name="connsiteY37" fmla="*/ 2138901 h 4016217"/>
              <a:gd name="connsiteX38" fmla="*/ 524786 w 6927160"/>
              <a:gd name="connsiteY38" fmla="*/ 1908313 h 4016217"/>
              <a:gd name="connsiteX39" fmla="*/ 540688 w 6927160"/>
              <a:gd name="connsiteY39" fmla="*/ 1518700 h 4016217"/>
              <a:gd name="connsiteX40" fmla="*/ 516834 w 6927160"/>
              <a:gd name="connsiteY40" fmla="*/ 898498 h 4016217"/>
              <a:gd name="connsiteX41" fmla="*/ 453224 w 6927160"/>
              <a:gd name="connsiteY41" fmla="*/ 580446 h 4016217"/>
              <a:gd name="connsiteX42" fmla="*/ 437321 w 6927160"/>
              <a:gd name="connsiteY42" fmla="*/ 556592 h 4016217"/>
              <a:gd name="connsiteX43" fmla="*/ 421419 w 6927160"/>
              <a:gd name="connsiteY43" fmla="*/ 572494 h 4016217"/>
              <a:gd name="connsiteX44" fmla="*/ 365760 w 6927160"/>
              <a:gd name="connsiteY44" fmla="*/ 413468 h 4016217"/>
              <a:gd name="connsiteX45" fmla="*/ 286247 w 6927160"/>
              <a:gd name="connsiteY45" fmla="*/ 349858 h 4016217"/>
              <a:gd name="connsiteX46" fmla="*/ 278295 w 6927160"/>
              <a:gd name="connsiteY46" fmla="*/ 286247 h 4016217"/>
              <a:gd name="connsiteX47" fmla="*/ 198782 w 6927160"/>
              <a:gd name="connsiteY47" fmla="*/ 127221 h 4016217"/>
              <a:gd name="connsiteX48" fmla="*/ 198782 w 6927160"/>
              <a:gd name="connsiteY48" fmla="*/ 79513 h 4016217"/>
              <a:gd name="connsiteX49" fmla="*/ 135172 w 6927160"/>
              <a:gd name="connsiteY49" fmla="*/ 87465 h 4016217"/>
              <a:gd name="connsiteX50" fmla="*/ 135172 w 6927160"/>
              <a:gd name="connsiteY50" fmla="*/ 23854 h 4016217"/>
              <a:gd name="connsiteX51" fmla="*/ 87464 w 6927160"/>
              <a:gd name="connsiteY51" fmla="*/ 15903 h 4016217"/>
              <a:gd name="connsiteX52" fmla="*/ 87464 w 6927160"/>
              <a:gd name="connsiteY52" fmla="*/ 0 h 4016217"/>
              <a:gd name="connsiteX53" fmla="*/ 0 w 6927160"/>
              <a:gd name="connsiteY53" fmla="*/ 15903 h 4016217"/>
              <a:gd name="connsiteX0" fmla="*/ 6927160 w 6927160"/>
              <a:gd name="connsiteY0" fmla="*/ 4016217 h 4016217"/>
              <a:gd name="connsiteX1" fmla="*/ 6925586 w 6927160"/>
              <a:gd name="connsiteY1" fmla="*/ 3935896 h 4016217"/>
              <a:gd name="connsiteX2" fmla="*/ 4460681 w 6927160"/>
              <a:gd name="connsiteY2" fmla="*/ 3927945 h 4016217"/>
              <a:gd name="connsiteX3" fmla="*/ 4460681 w 6927160"/>
              <a:gd name="connsiteY3" fmla="*/ 3872286 h 4016217"/>
              <a:gd name="connsiteX4" fmla="*/ 4150580 w 6927160"/>
              <a:gd name="connsiteY4" fmla="*/ 3872286 h 4016217"/>
              <a:gd name="connsiteX5" fmla="*/ 4174434 w 6927160"/>
              <a:gd name="connsiteY5" fmla="*/ 3832529 h 4016217"/>
              <a:gd name="connsiteX6" fmla="*/ 3816626 w 6927160"/>
              <a:gd name="connsiteY6" fmla="*/ 3832529 h 4016217"/>
              <a:gd name="connsiteX7" fmla="*/ 3792772 w 6927160"/>
              <a:gd name="connsiteY7" fmla="*/ 3768919 h 4016217"/>
              <a:gd name="connsiteX8" fmla="*/ 3641697 w 6927160"/>
              <a:gd name="connsiteY8" fmla="*/ 3776870 h 4016217"/>
              <a:gd name="connsiteX9" fmla="*/ 3649648 w 6927160"/>
              <a:gd name="connsiteY9" fmla="*/ 3745065 h 4016217"/>
              <a:gd name="connsiteX10" fmla="*/ 2615979 w 6927160"/>
              <a:gd name="connsiteY10" fmla="*/ 3737113 h 4016217"/>
              <a:gd name="connsiteX11" fmla="*/ 2592125 w 6927160"/>
              <a:gd name="connsiteY11" fmla="*/ 3681454 h 4016217"/>
              <a:gd name="connsiteX12" fmla="*/ 2353586 w 6927160"/>
              <a:gd name="connsiteY12" fmla="*/ 3681454 h 4016217"/>
              <a:gd name="connsiteX13" fmla="*/ 2107095 w 6927160"/>
              <a:gd name="connsiteY13" fmla="*/ 3625795 h 4016217"/>
              <a:gd name="connsiteX14" fmla="*/ 2083241 w 6927160"/>
              <a:gd name="connsiteY14" fmla="*/ 3546282 h 4016217"/>
              <a:gd name="connsiteX15" fmla="*/ 2059387 w 6927160"/>
              <a:gd name="connsiteY15" fmla="*/ 3530380 h 4016217"/>
              <a:gd name="connsiteX16" fmla="*/ 1963972 w 6927160"/>
              <a:gd name="connsiteY16" fmla="*/ 3538331 h 4016217"/>
              <a:gd name="connsiteX17" fmla="*/ 1908313 w 6927160"/>
              <a:gd name="connsiteY17" fmla="*/ 3482672 h 4016217"/>
              <a:gd name="connsiteX18" fmla="*/ 1828800 w 6927160"/>
              <a:gd name="connsiteY18" fmla="*/ 3482672 h 4016217"/>
              <a:gd name="connsiteX19" fmla="*/ 1803413 w 6927160"/>
              <a:gd name="connsiteY19" fmla="*/ 3451632 h 4016217"/>
              <a:gd name="connsiteX20" fmla="*/ 1661822 w 6927160"/>
              <a:gd name="connsiteY20" fmla="*/ 3427013 h 4016217"/>
              <a:gd name="connsiteX21" fmla="*/ 1606163 w 6927160"/>
              <a:gd name="connsiteY21" fmla="*/ 3347500 h 4016217"/>
              <a:gd name="connsiteX22" fmla="*/ 1574358 w 6927160"/>
              <a:gd name="connsiteY22" fmla="*/ 3188473 h 4016217"/>
              <a:gd name="connsiteX23" fmla="*/ 1560961 w 6927160"/>
              <a:gd name="connsiteY23" fmla="*/ 3122006 h 4016217"/>
              <a:gd name="connsiteX24" fmla="*/ 1494845 w 6927160"/>
              <a:gd name="connsiteY24" fmla="*/ 3037399 h 4016217"/>
              <a:gd name="connsiteX25" fmla="*/ 1359673 w 6927160"/>
              <a:gd name="connsiteY25" fmla="*/ 3021496 h 4016217"/>
              <a:gd name="connsiteX26" fmla="*/ 1296062 w 6927160"/>
              <a:gd name="connsiteY26" fmla="*/ 2957886 h 4016217"/>
              <a:gd name="connsiteX27" fmla="*/ 1216549 w 6927160"/>
              <a:gd name="connsiteY27" fmla="*/ 2957886 h 4016217"/>
              <a:gd name="connsiteX28" fmla="*/ 1216549 w 6927160"/>
              <a:gd name="connsiteY28" fmla="*/ 2934032 h 4016217"/>
              <a:gd name="connsiteX29" fmla="*/ 1065474 w 6927160"/>
              <a:gd name="connsiteY29" fmla="*/ 2918129 h 4016217"/>
              <a:gd name="connsiteX30" fmla="*/ 1025718 w 6927160"/>
              <a:gd name="connsiteY30" fmla="*/ 2727298 h 4016217"/>
              <a:gd name="connsiteX31" fmla="*/ 993913 w 6927160"/>
              <a:gd name="connsiteY31" fmla="*/ 2727298 h 4016217"/>
              <a:gd name="connsiteX32" fmla="*/ 894211 w 6927160"/>
              <a:gd name="connsiteY32" fmla="*/ 2695763 h 4016217"/>
              <a:gd name="connsiteX33" fmla="*/ 850789 w 6927160"/>
              <a:gd name="connsiteY33" fmla="*/ 2687541 h 4016217"/>
              <a:gd name="connsiteX34" fmla="*/ 795130 w 6927160"/>
              <a:gd name="connsiteY34" fmla="*/ 2639833 h 4016217"/>
              <a:gd name="connsiteX35" fmla="*/ 771276 w 6927160"/>
              <a:gd name="connsiteY35" fmla="*/ 2401294 h 4016217"/>
              <a:gd name="connsiteX36" fmla="*/ 763325 w 6927160"/>
              <a:gd name="connsiteY36" fmla="*/ 2417197 h 4016217"/>
              <a:gd name="connsiteX37" fmla="*/ 659958 w 6927160"/>
              <a:gd name="connsiteY37" fmla="*/ 2337684 h 4016217"/>
              <a:gd name="connsiteX38" fmla="*/ 580445 w 6927160"/>
              <a:gd name="connsiteY38" fmla="*/ 2138901 h 4016217"/>
              <a:gd name="connsiteX39" fmla="*/ 524786 w 6927160"/>
              <a:gd name="connsiteY39" fmla="*/ 1908313 h 4016217"/>
              <a:gd name="connsiteX40" fmla="*/ 540688 w 6927160"/>
              <a:gd name="connsiteY40" fmla="*/ 1518700 h 4016217"/>
              <a:gd name="connsiteX41" fmla="*/ 516834 w 6927160"/>
              <a:gd name="connsiteY41" fmla="*/ 898498 h 4016217"/>
              <a:gd name="connsiteX42" fmla="*/ 453224 w 6927160"/>
              <a:gd name="connsiteY42" fmla="*/ 580446 h 4016217"/>
              <a:gd name="connsiteX43" fmla="*/ 437321 w 6927160"/>
              <a:gd name="connsiteY43" fmla="*/ 556592 h 4016217"/>
              <a:gd name="connsiteX44" fmla="*/ 421419 w 6927160"/>
              <a:gd name="connsiteY44" fmla="*/ 572494 h 4016217"/>
              <a:gd name="connsiteX45" fmla="*/ 365760 w 6927160"/>
              <a:gd name="connsiteY45" fmla="*/ 413468 h 4016217"/>
              <a:gd name="connsiteX46" fmla="*/ 286247 w 6927160"/>
              <a:gd name="connsiteY46" fmla="*/ 349858 h 4016217"/>
              <a:gd name="connsiteX47" fmla="*/ 278295 w 6927160"/>
              <a:gd name="connsiteY47" fmla="*/ 286247 h 4016217"/>
              <a:gd name="connsiteX48" fmla="*/ 198782 w 6927160"/>
              <a:gd name="connsiteY48" fmla="*/ 127221 h 4016217"/>
              <a:gd name="connsiteX49" fmla="*/ 198782 w 6927160"/>
              <a:gd name="connsiteY49" fmla="*/ 79513 h 4016217"/>
              <a:gd name="connsiteX50" fmla="*/ 135172 w 6927160"/>
              <a:gd name="connsiteY50" fmla="*/ 87465 h 4016217"/>
              <a:gd name="connsiteX51" fmla="*/ 135172 w 6927160"/>
              <a:gd name="connsiteY51" fmla="*/ 23854 h 4016217"/>
              <a:gd name="connsiteX52" fmla="*/ 87464 w 6927160"/>
              <a:gd name="connsiteY52" fmla="*/ 15903 h 4016217"/>
              <a:gd name="connsiteX53" fmla="*/ 87464 w 6927160"/>
              <a:gd name="connsiteY53" fmla="*/ 0 h 4016217"/>
              <a:gd name="connsiteX54" fmla="*/ 0 w 6927160"/>
              <a:gd name="connsiteY54" fmla="*/ 15903 h 4016217"/>
              <a:gd name="connsiteX0" fmla="*/ 6927160 w 6927160"/>
              <a:gd name="connsiteY0" fmla="*/ 4016217 h 4016217"/>
              <a:gd name="connsiteX1" fmla="*/ 6925586 w 6927160"/>
              <a:gd name="connsiteY1" fmla="*/ 3935896 h 4016217"/>
              <a:gd name="connsiteX2" fmla="*/ 4460681 w 6927160"/>
              <a:gd name="connsiteY2" fmla="*/ 3927945 h 4016217"/>
              <a:gd name="connsiteX3" fmla="*/ 4460681 w 6927160"/>
              <a:gd name="connsiteY3" fmla="*/ 3872286 h 4016217"/>
              <a:gd name="connsiteX4" fmla="*/ 4150580 w 6927160"/>
              <a:gd name="connsiteY4" fmla="*/ 3872286 h 4016217"/>
              <a:gd name="connsiteX5" fmla="*/ 4174434 w 6927160"/>
              <a:gd name="connsiteY5" fmla="*/ 3832529 h 4016217"/>
              <a:gd name="connsiteX6" fmla="*/ 3816626 w 6927160"/>
              <a:gd name="connsiteY6" fmla="*/ 3832529 h 4016217"/>
              <a:gd name="connsiteX7" fmla="*/ 3792772 w 6927160"/>
              <a:gd name="connsiteY7" fmla="*/ 3768919 h 4016217"/>
              <a:gd name="connsiteX8" fmla="*/ 3641697 w 6927160"/>
              <a:gd name="connsiteY8" fmla="*/ 3776870 h 4016217"/>
              <a:gd name="connsiteX9" fmla="*/ 3649648 w 6927160"/>
              <a:gd name="connsiteY9" fmla="*/ 3745065 h 4016217"/>
              <a:gd name="connsiteX10" fmla="*/ 2615979 w 6927160"/>
              <a:gd name="connsiteY10" fmla="*/ 3737113 h 4016217"/>
              <a:gd name="connsiteX11" fmla="*/ 2592125 w 6927160"/>
              <a:gd name="connsiteY11" fmla="*/ 3681454 h 4016217"/>
              <a:gd name="connsiteX12" fmla="*/ 2353586 w 6927160"/>
              <a:gd name="connsiteY12" fmla="*/ 3681454 h 4016217"/>
              <a:gd name="connsiteX13" fmla="*/ 2107095 w 6927160"/>
              <a:gd name="connsiteY13" fmla="*/ 3625795 h 4016217"/>
              <a:gd name="connsiteX14" fmla="*/ 2083241 w 6927160"/>
              <a:gd name="connsiteY14" fmla="*/ 3546282 h 4016217"/>
              <a:gd name="connsiteX15" fmla="*/ 2059387 w 6927160"/>
              <a:gd name="connsiteY15" fmla="*/ 3530380 h 4016217"/>
              <a:gd name="connsiteX16" fmla="*/ 1963972 w 6927160"/>
              <a:gd name="connsiteY16" fmla="*/ 3538331 h 4016217"/>
              <a:gd name="connsiteX17" fmla="*/ 1908313 w 6927160"/>
              <a:gd name="connsiteY17" fmla="*/ 3482672 h 4016217"/>
              <a:gd name="connsiteX18" fmla="*/ 1828800 w 6927160"/>
              <a:gd name="connsiteY18" fmla="*/ 3482672 h 4016217"/>
              <a:gd name="connsiteX19" fmla="*/ 1803413 w 6927160"/>
              <a:gd name="connsiteY19" fmla="*/ 3451632 h 4016217"/>
              <a:gd name="connsiteX20" fmla="*/ 1661822 w 6927160"/>
              <a:gd name="connsiteY20" fmla="*/ 3427013 h 4016217"/>
              <a:gd name="connsiteX21" fmla="*/ 1606163 w 6927160"/>
              <a:gd name="connsiteY21" fmla="*/ 3347500 h 4016217"/>
              <a:gd name="connsiteX22" fmla="*/ 1574358 w 6927160"/>
              <a:gd name="connsiteY22" fmla="*/ 3188473 h 4016217"/>
              <a:gd name="connsiteX23" fmla="*/ 1560961 w 6927160"/>
              <a:gd name="connsiteY23" fmla="*/ 3122006 h 4016217"/>
              <a:gd name="connsiteX24" fmla="*/ 1494845 w 6927160"/>
              <a:gd name="connsiteY24" fmla="*/ 3037399 h 4016217"/>
              <a:gd name="connsiteX25" fmla="*/ 1359673 w 6927160"/>
              <a:gd name="connsiteY25" fmla="*/ 3021496 h 4016217"/>
              <a:gd name="connsiteX26" fmla="*/ 1296062 w 6927160"/>
              <a:gd name="connsiteY26" fmla="*/ 2957886 h 4016217"/>
              <a:gd name="connsiteX27" fmla="*/ 1216549 w 6927160"/>
              <a:gd name="connsiteY27" fmla="*/ 2957886 h 4016217"/>
              <a:gd name="connsiteX28" fmla="*/ 1216549 w 6927160"/>
              <a:gd name="connsiteY28" fmla="*/ 2934032 h 4016217"/>
              <a:gd name="connsiteX29" fmla="*/ 1065474 w 6927160"/>
              <a:gd name="connsiteY29" fmla="*/ 2918129 h 4016217"/>
              <a:gd name="connsiteX30" fmla="*/ 1025718 w 6927160"/>
              <a:gd name="connsiteY30" fmla="*/ 2727298 h 4016217"/>
              <a:gd name="connsiteX31" fmla="*/ 993913 w 6927160"/>
              <a:gd name="connsiteY31" fmla="*/ 2727298 h 4016217"/>
              <a:gd name="connsiteX32" fmla="*/ 987079 w 6927160"/>
              <a:gd name="connsiteY32" fmla="*/ 2683856 h 4016217"/>
              <a:gd name="connsiteX33" fmla="*/ 850789 w 6927160"/>
              <a:gd name="connsiteY33" fmla="*/ 2687541 h 4016217"/>
              <a:gd name="connsiteX34" fmla="*/ 795130 w 6927160"/>
              <a:gd name="connsiteY34" fmla="*/ 2639833 h 4016217"/>
              <a:gd name="connsiteX35" fmla="*/ 771276 w 6927160"/>
              <a:gd name="connsiteY35" fmla="*/ 2401294 h 4016217"/>
              <a:gd name="connsiteX36" fmla="*/ 763325 w 6927160"/>
              <a:gd name="connsiteY36" fmla="*/ 2417197 h 4016217"/>
              <a:gd name="connsiteX37" fmla="*/ 659958 w 6927160"/>
              <a:gd name="connsiteY37" fmla="*/ 2337684 h 4016217"/>
              <a:gd name="connsiteX38" fmla="*/ 580445 w 6927160"/>
              <a:gd name="connsiteY38" fmla="*/ 2138901 h 4016217"/>
              <a:gd name="connsiteX39" fmla="*/ 524786 w 6927160"/>
              <a:gd name="connsiteY39" fmla="*/ 1908313 h 4016217"/>
              <a:gd name="connsiteX40" fmla="*/ 540688 w 6927160"/>
              <a:gd name="connsiteY40" fmla="*/ 1518700 h 4016217"/>
              <a:gd name="connsiteX41" fmla="*/ 516834 w 6927160"/>
              <a:gd name="connsiteY41" fmla="*/ 898498 h 4016217"/>
              <a:gd name="connsiteX42" fmla="*/ 453224 w 6927160"/>
              <a:gd name="connsiteY42" fmla="*/ 580446 h 4016217"/>
              <a:gd name="connsiteX43" fmla="*/ 437321 w 6927160"/>
              <a:gd name="connsiteY43" fmla="*/ 556592 h 4016217"/>
              <a:gd name="connsiteX44" fmla="*/ 421419 w 6927160"/>
              <a:gd name="connsiteY44" fmla="*/ 572494 h 4016217"/>
              <a:gd name="connsiteX45" fmla="*/ 365760 w 6927160"/>
              <a:gd name="connsiteY45" fmla="*/ 413468 h 4016217"/>
              <a:gd name="connsiteX46" fmla="*/ 286247 w 6927160"/>
              <a:gd name="connsiteY46" fmla="*/ 349858 h 4016217"/>
              <a:gd name="connsiteX47" fmla="*/ 278295 w 6927160"/>
              <a:gd name="connsiteY47" fmla="*/ 286247 h 4016217"/>
              <a:gd name="connsiteX48" fmla="*/ 198782 w 6927160"/>
              <a:gd name="connsiteY48" fmla="*/ 127221 h 4016217"/>
              <a:gd name="connsiteX49" fmla="*/ 198782 w 6927160"/>
              <a:gd name="connsiteY49" fmla="*/ 79513 h 4016217"/>
              <a:gd name="connsiteX50" fmla="*/ 135172 w 6927160"/>
              <a:gd name="connsiteY50" fmla="*/ 87465 h 4016217"/>
              <a:gd name="connsiteX51" fmla="*/ 135172 w 6927160"/>
              <a:gd name="connsiteY51" fmla="*/ 23854 h 4016217"/>
              <a:gd name="connsiteX52" fmla="*/ 87464 w 6927160"/>
              <a:gd name="connsiteY52" fmla="*/ 15903 h 4016217"/>
              <a:gd name="connsiteX53" fmla="*/ 87464 w 6927160"/>
              <a:gd name="connsiteY53" fmla="*/ 0 h 4016217"/>
              <a:gd name="connsiteX54" fmla="*/ 0 w 6927160"/>
              <a:gd name="connsiteY54" fmla="*/ 15903 h 40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927160" h="4016217">
                <a:moveTo>
                  <a:pt x="6927160" y="4016217"/>
                </a:moveTo>
                <a:cubicBezTo>
                  <a:pt x="6926635" y="3989443"/>
                  <a:pt x="6926111" y="3962670"/>
                  <a:pt x="6925586" y="3935896"/>
                </a:cubicBezTo>
                <a:lnTo>
                  <a:pt x="4460681" y="3927945"/>
                </a:lnTo>
                <a:lnTo>
                  <a:pt x="4460681" y="3872286"/>
                </a:lnTo>
                <a:lnTo>
                  <a:pt x="4150580" y="3872286"/>
                </a:lnTo>
                <a:lnTo>
                  <a:pt x="4174434" y="3832529"/>
                </a:lnTo>
                <a:lnTo>
                  <a:pt x="3816626" y="3832529"/>
                </a:lnTo>
                <a:lnTo>
                  <a:pt x="3792772" y="3768919"/>
                </a:lnTo>
                <a:lnTo>
                  <a:pt x="3641697" y="3776870"/>
                </a:lnTo>
                <a:lnTo>
                  <a:pt x="3649648" y="3745065"/>
                </a:lnTo>
                <a:lnTo>
                  <a:pt x="2615979" y="3737113"/>
                </a:lnTo>
                <a:lnTo>
                  <a:pt x="2592125" y="3681454"/>
                </a:lnTo>
                <a:lnTo>
                  <a:pt x="2353586" y="3681454"/>
                </a:lnTo>
                <a:lnTo>
                  <a:pt x="2107095" y="3625795"/>
                </a:lnTo>
                <a:lnTo>
                  <a:pt x="2083241" y="3546282"/>
                </a:lnTo>
                <a:lnTo>
                  <a:pt x="2059387" y="3530380"/>
                </a:lnTo>
                <a:lnTo>
                  <a:pt x="1963972" y="3538331"/>
                </a:lnTo>
                <a:lnTo>
                  <a:pt x="1908313" y="3482672"/>
                </a:lnTo>
                <a:lnTo>
                  <a:pt x="1828800" y="3482672"/>
                </a:lnTo>
                <a:lnTo>
                  <a:pt x="1803413" y="3451632"/>
                </a:lnTo>
                <a:lnTo>
                  <a:pt x="1661822" y="3427013"/>
                </a:lnTo>
                <a:lnTo>
                  <a:pt x="1606163" y="3347500"/>
                </a:lnTo>
                <a:lnTo>
                  <a:pt x="1574358" y="3188473"/>
                </a:lnTo>
                <a:lnTo>
                  <a:pt x="1560961" y="3122006"/>
                </a:lnTo>
                <a:lnTo>
                  <a:pt x="1494845" y="3037399"/>
                </a:lnTo>
                <a:lnTo>
                  <a:pt x="1359673" y="3021496"/>
                </a:lnTo>
                <a:lnTo>
                  <a:pt x="1296062" y="2957886"/>
                </a:lnTo>
                <a:lnTo>
                  <a:pt x="1216549" y="2957886"/>
                </a:lnTo>
                <a:lnTo>
                  <a:pt x="1216549" y="2934032"/>
                </a:lnTo>
                <a:lnTo>
                  <a:pt x="1065474" y="2918129"/>
                </a:lnTo>
                <a:lnTo>
                  <a:pt x="1025718" y="2727298"/>
                </a:lnTo>
                <a:lnTo>
                  <a:pt x="993913" y="2727298"/>
                </a:lnTo>
                <a:lnTo>
                  <a:pt x="987079" y="2683856"/>
                </a:lnTo>
                <a:lnTo>
                  <a:pt x="850789" y="2687541"/>
                </a:lnTo>
                <a:lnTo>
                  <a:pt x="795130" y="2639833"/>
                </a:lnTo>
                <a:lnTo>
                  <a:pt x="771276" y="2401294"/>
                </a:lnTo>
                <a:lnTo>
                  <a:pt x="763325" y="2417197"/>
                </a:lnTo>
                <a:lnTo>
                  <a:pt x="659958" y="2337684"/>
                </a:lnTo>
                <a:lnTo>
                  <a:pt x="580445" y="2138901"/>
                </a:lnTo>
                <a:lnTo>
                  <a:pt x="524786" y="1908313"/>
                </a:lnTo>
                <a:lnTo>
                  <a:pt x="540688" y="1518700"/>
                </a:lnTo>
                <a:lnTo>
                  <a:pt x="516834" y="898498"/>
                </a:lnTo>
                <a:lnTo>
                  <a:pt x="453224" y="580446"/>
                </a:lnTo>
                <a:lnTo>
                  <a:pt x="437321" y="556592"/>
                </a:lnTo>
                <a:lnTo>
                  <a:pt x="421419" y="572494"/>
                </a:lnTo>
                <a:lnTo>
                  <a:pt x="365760" y="413468"/>
                </a:lnTo>
                <a:lnTo>
                  <a:pt x="286247" y="349858"/>
                </a:lnTo>
                <a:lnTo>
                  <a:pt x="278295" y="286247"/>
                </a:lnTo>
                <a:lnTo>
                  <a:pt x="198782" y="127221"/>
                </a:lnTo>
                <a:lnTo>
                  <a:pt x="198782" y="79513"/>
                </a:lnTo>
                <a:lnTo>
                  <a:pt x="135172" y="87465"/>
                </a:lnTo>
                <a:lnTo>
                  <a:pt x="135172" y="23854"/>
                </a:lnTo>
                <a:lnTo>
                  <a:pt x="87464" y="15903"/>
                </a:lnTo>
                <a:lnTo>
                  <a:pt x="87464" y="0"/>
                </a:lnTo>
                <a:lnTo>
                  <a:pt x="0" y="15903"/>
                </a:lnTo>
              </a:path>
            </a:pathLst>
          </a:custGeom>
          <a:noFill/>
          <a:ln w="19050" cap="rnd">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 name="Freeform 5"/>
          <p:cNvSpPr/>
          <p:nvPr/>
        </p:nvSpPr>
        <p:spPr>
          <a:xfrm>
            <a:off x="2628900" y="1271589"/>
            <a:ext cx="7334250" cy="3910012"/>
          </a:xfrm>
          <a:custGeom>
            <a:avLst/>
            <a:gdLst>
              <a:gd name="connsiteX0" fmla="*/ 0 w 6896100"/>
              <a:gd name="connsiteY0" fmla="*/ 0 h 3843337"/>
              <a:gd name="connsiteX1" fmla="*/ 95250 w 6896100"/>
              <a:gd name="connsiteY1" fmla="*/ 0 h 3843337"/>
              <a:gd name="connsiteX2" fmla="*/ 138113 w 6896100"/>
              <a:gd name="connsiteY2" fmla="*/ 19050 h 3843337"/>
              <a:gd name="connsiteX3" fmla="*/ 138113 w 6896100"/>
              <a:gd name="connsiteY3" fmla="*/ 76200 h 3843337"/>
              <a:gd name="connsiteX4" fmla="*/ 204788 w 6896100"/>
              <a:gd name="connsiteY4" fmla="*/ 76200 h 3843337"/>
              <a:gd name="connsiteX5" fmla="*/ 204788 w 6896100"/>
              <a:gd name="connsiteY5" fmla="*/ 114300 h 3843337"/>
              <a:gd name="connsiteX6" fmla="*/ 300038 w 6896100"/>
              <a:gd name="connsiteY6" fmla="*/ 266700 h 3843337"/>
              <a:gd name="connsiteX7" fmla="*/ 323850 w 6896100"/>
              <a:gd name="connsiteY7" fmla="*/ 338137 h 3843337"/>
              <a:gd name="connsiteX8" fmla="*/ 390525 w 6896100"/>
              <a:gd name="connsiteY8" fmla="*/ 404812 h 3843337"/>
              <a:gd name="connsiteX9" fmla="*/ 414338 w 6896100"/>
              <a:gd name="connsiteY9" fmla="*/ 423862 h 3843337"/>
              <a:gd name="connsiteX10" fmla="*/ 466725 w 6896100"/>
              <a:gd name="connsiteY10" fmla="*/ 571500 h 3843337"/>
              <a:gd name="connsiteX11" fmla="*/ 509588 w 6896100"/>
              <a:gd name="connsiteY11" fmla="*/ 785812 h 3843337"/>
              <a:gd name="connsiteX12" fmla="*/ 509588 w 6896100"/>
              <a:gd name="connsiteY12" fmla="*/ 928687 h 3843337"/>
              <a:gd name="connsiteX13" fmla="*/ 542925 w 6896100"/>
              <a:gd name="connsiteY13" fmla="*/ 1500187 h 3843337"/>
              <a:gd name="connsiteX14" fmla="*/ 561975 w 6896100"/>
              <a:gd name="connsiteY14" fmla="*/ 1695450 h 3843337"/>
              <a:gd name="connsiteX15" fmla="*/ 581025 w 6896100"/>
              <a:gd name="connsiteY15" fmla="*/ 1719262 h 3843337"/>
              <a:gd name="connsiteX16" fmla="*/ 581025 w 6896100"/>
              <a:gd name="connsiteY16" fmla="*/ 1766887 h 3843337"/>
              <a:gd name="connsiteX17" fmla="*/ 609600 w 6896100"/>
              <a:gd name="connsiteY17" fmla="*/ 1790700 h 3843337"/>
              <a:gd name="connsiteX18" fmla="*/ 609600 w 6896100"/>
              <a:gd name="connsiteY18" fmla="*/ 1852612 h 3843337"/>
              <a:gd name="connsiteX19" fmla="*/ 681038 w 6896100"/>
              <a:gd name="connsiteY19" fmla="*/ 1852612 h 3843337"/>
              <a:gd name="connsiteX20" fmla="*/ 681038 w 6896100"/>
              <a:gd name="connsiteY20" fmla="*/ 1900237 h 3843337"/>
              <a:gd name="connsiteX21" fmla="*/ 728663 w 6896100"/>
              <a:gd name="connsiteY21" fmla="*/ 1943100 h 3843337"/>
              <a:gd name="connsiteX22" fmla="*/ 728663 w 6896100"/>
              <a:gd name="connsiteY22" fmla="*/ 1995487 h 3843337"/>
              <a:gd name="connsiteX23" fmla="*/ 771525 w 6896100"/>
              <a:gd name="connsiteY23" fmla="*/ 1995487 h 3843337"/>
              <a:gd name="connsiteX24" fmla="*/ 771525 w 6896100"/>
              <a:gd name="connsiteY24" fmla="*/ 2047875 h 3843337"/>
              <a:gd name="connsiteX25" fmla="*/ 785813 w 6896100"/>
              <a:gd name="connsiteY25" fmla="*/ 2062162 h 3843337"/>
              <a:gd name="connsiteX26" fmla="*/ 785813 w 6896100"/>
              <a:gd name="connsiteY26" fmla="*/ 2081212 h 3843337"/>
              <a:gd name="connsiteX27" fmla="*/ 809625 w 6896100"/>
              <a:gd name="connsiteY27" fmla="*/ 2095500 h 3843337"/>
              <a:gd name="connsiteX28" fmla="*/ 809625 w 6896100"/>
              <a:gd name="connsiteY28" fmla="*/ 2195512 h 3843337"/>
              <a:gd name="connsiteX29" fmla="*/ 847725 w 6896100"/>
              <a:gd name="connsiteY29" fmla="*/ 2195512 h 3843337"/>
              <a:gd name="connsiteX30" fmla="*/ 847725 w 6896100"/>
              <a:gd name="connsiteY30" fmla="*/ 2257425 h 3843337"/>
              <a:gd name="connsiteX31" fmla="*/ 876300 w 6896100"/>
              <a:gd name="connsiteY31" fmla="*/ 2257425 h 3843337"/>
              <a:gd name="connsiteX32" fmla="*/ 876300 w 6896100"/>
              <a:gd name="connsiteY32" fmla="*/ 2276475 h 3843337"/>
              <a:gd name="connsiteX33" fmla="*/ 895350 w 6896100"/>
              <a:gd name="connsiteY33" fmla="*/ 2276475 h 3843337"/>
              <a:gd name="connsiteX34" fmla="*/ 895350 w 6896100"/>
              <a:gd name="connsiteY34" fmla="*/ 2286000 h 3843337"/>
              <a:gd name="connsiteX35" fmla="*/ 933450 w 6896100"/>
              <a:gd name="connsiteY35" fmla="*/ 2286000 h 3843337"/>
              <a:gd name="connsiteX36" fmla="*/ 933450 w 6896100"/>
              <a:gd name="connsiteY36" fmla="*/ 2343150 h 3843337"/>
              <a:gd name="connsiteX37" fmla="*/ 981075 w 6896100"/>
              <a:gd name="connsiteY37" fmla="*/ 2343150 h 3843337"/>
              <a:gd name="connsiteX38" fmla="*/ 981075 w 6896100"/>
              <a:gd name="connsiteY38" fmla="*/ 2381250 h 3843337"/>
              <a:gd name="connsiteX39" fmla="*/ 1028700 w 6896100"/>
              <a:gd name="connsiteY39" fmla="*/ 2381250 h 3843337"/>
              <a:gd name="connsiteX40" fmla="*/ 1042988 w 6896100"/>
              <a:gd name="connsiteY40" fmla="*/ 2452687 h 3843337"/>
              <a:gd name="connsiteX41" fmla="*/ 1071563 w 6896100"/>
              <a:gd name="connsiteY41" fmla="*/ 2495550 h 3843337"/>
              <a:gd name="connsiteX42" fmla="*/ 1066800 w 6896100"/>
              <a:gd name="connsiteY42" fmla="*/ 2590800 h 3843337"/>
              <a:gd name="connsiteX43" fmla="*/ 1085850 w 6896100"/>
              <a:gd name="connsiteY43" fmla="*/ 2628900 h 3843337"/>
              <a:gd name="connsiteX44" fmla="*/ 1162050 w 6896100"/>
              <a:gd name="connsiteY44" fmla="*/ 2628900 h 3843337"/>
              <a:gd name="connsiteX45" fmla="*/ 1162050 w 6896100"/>
              <a:gd name="connsiteY45" fmla="*/ 2652712 h 3843337"/>
              <a:gd name="connsiteX46" fmla="*/ 1176338 w 6896100"/>
              <a:gd name="connsiteY46" fmla="*/ 2652712 h 3843337"/>
              <a:gd name="connsiteX47" fmla="*/ 1176338 w 6896100"/>
              <a:gd name="connsiteY47" fmla="*/ 2667000 h 3843337"/>
              <a:gd name="connsiteX48" fmla="*/ 1190625 w 6896100"/>
              <a:gd name="connsiteY48" fmla="*/ 2667000 h 3843337"/>
              <a:gd name="connsiteX49" fmla="*/ 1190625 w 6896100"/>
              <a:gd name="connsiteY49" fmla="*/ 2690812 h 3843337"/>
              <a:gd name="connsiteX50" fmla="*/ 1233488 w 6896100"/>
              <a:gd name="connsiteY50" fmla="*/ 2690812 h 3843337"/>
              <a:gd name="connsiteX51" fmla="*/ 1233488 w 6896100"/>
              <a:gd name="connsiteY51" fmla="*/ 2714625 h 3843337"/>
              <a:gd name="connsiteX52" fmla="*/ 1266825 w 6896100"/>
              <a:gd name="connsiteY52" fmla="*/ 2714625 h 3843337"/>
              <a:gd name="connsiteX53" fmla="*/ 1266825 w 6896100"/>
              <a:gd name="connsiteY53" fmla="*/ 2743200 h 3843337"/>
              <a:gd name="connsiteX54" fmla="*/ 1295400 w 6896100"/>
              <a:gd name="connsiteY54" fmla="*/ 2743200 h 3843337"/>
              <a:gd name="connsiteX55" fmla="*/ 1295400 w 6896100"/>
              <a:gd name="connsiteY55" fmla="*/ 2757487 h 3843337"/>
              <a:gd name="connsiteX56" fmla="*/ 1333500 w 6896100"/>
              <a:gd name="connsiteY56" fmla="*/ 2757487 h 3843337"/>
              <a:gd name="connsiteX57" fmla="*/ 1333500 w 6896100"/>
              <a:gd name="connsiteY57" fmla="*/ 2767012 h 3843337"/>
              <a:gd name="connsiteX58" fmla="*/ 1366838 w 6896100"/>
              <a:gd name="connsiteY58" fmla="*/ 2767012 h 3843337"/>
              <a:gd name="connsiteX59" fmla="*/ 1366838 w 6896100"/>
              <a:gd name="connsiteY59" fmla="*/ 2776537 h 3843337"/>
              <a:gd name="connsiteX60" fmla="*/ 1414463 w 6896100"/>
              <a:gd name="connsiteY60" fmla="*/ 2776537 h 3843337"/>
              <a:gd name="connsiteX61" fmla="*/ 1414463 w 6896100"/>
              <a:gd name="connsiteY61" fmla="*/ 2795587 h 3843337"/>
              <a:gd name="connsiteX62" fmla="*/ 1528763 w 6896100"/>
              <a:gd name="connsiteY62" fmla="*/ 2795587 h 3843337"/>
              <a:gd name="connsiteX63" fmla="*/ 1562100 w 6896100"/>
              <a:gd name="connsiteY63" fmla="*/ 2890837 h 3843337"/>
              <a:gd name="connsiteX64" fmla="*/ 1581150 w 6896100"/>
              <a:gd name="connsiteY64" fmla="*/ 2933700 h 3843337"/>
              <a:gd name="connsiteX65" fmla="*/ 1604963 w 6896100"/>
              <a:gd name="connsiteY65" fmla="*/ 3014662 h 3843337"/>
              <a:gd name="connsiteX66" fmla="*/ 1619250 w 6896100"/>
              <a:gd name="connsiteY66" fmla="*/ 3019425 h 3843337"/>
              <a:gd name="connsiteX67" fmla="*/ 1619250 w 6896100"/>
              <a:gd name="connsiteY67" fmla="*/ 3114675 h 3843337"/>
              <a:gd name="connsiteX68" fmla="*/ 1666875 w 6896100"/>
              <a:gd name="connsiteY68" fmla="*/ 3114675 h 3843337"/>
              <a:gd name="connsiteX69" fmla="*/ 1666875 w 6896100"/>
              <a:gd name="connsiteY69" fmla="*/ 3133725 h 3843337"/>
              <a:gd name="connsiteX70" fmla="*/ 1833563 w 6896100"/>
              <a:gd name="connsiteY70" fmla="*/ 3133725 h 3843337"/>
              <a:gd name="connsiteX71" fmla="*/ 1833563 w 6896100"/>
              <a:gd name="connsiteY71" fmla="*/ 3157537 h 3843337"/>
              <a:gd name="connsiteX72" fmla="*/ 1881188 w 6896100"/>
              <a:gd name="connsiteY72" fmla="*/ 3157537 h 3843337"/>
              <a:gd name="connsiteX73" fmla="*/ 1881188 w 6896100"/>
              <a:gd name="connsiteY73" fmla="*/ 3171825 h 3843337"/>
              <a:gd name="connsiteX74" fmla="*/ 1905000 w 6896100"/>
              <a:gd name="connsiteY74" fmla="*/ 3171825 h 3843337"/>
              <a:gd name="connsiteX75" fmla="*/ 1905000 w 6896100"/>
              <a:gd name="connsiteY75" fmla="*/ 3186112 h 3843337"/>
              <a:gd name="connsiteX76" fmla="*/ 1976438 w 6896100"/>
              <a:gd name="connsiteY76" fmla="*/ 3186112 h 3843337"/>
              <a:gd name="connsiteX77" fmla="*/ 1976438 w 6896100"/>
              <a:gd name="connsiteY77" fmla="*/ 3205162 h 3843337"/>
              <a:gd name="connsiteX78" fmla="*/ 2019300 w 6896100"/>
              <a:gd name="connsiteY78" fmla="*/ 3205162 h 3843337"/>
              <a:gd name="connsiteX79" fmla="*/ 2019300 w 6896100"/>
              <a:gd name="connsiteY79" fmla="*/ 3219450 h 3843337"/>
              <a:gd name="connsiteX80" fmla="*/ 2033588 w 6896100"/>
              <a:gd name="connsiteY80" fmla="*/ 3219450 h 3843337"/>
              <a:gd name="connsiteX81" fmla="*/ 2033588 w 6896100"/>
              <a:gd name="connsiteY81" fmla="*/ 3243262 h 3843337"/>
              <a:gd name="connsiteX82" fmla="*/ 2052638 w 6896100"/>
              <a:gd name="connsiteY82" fmla="*/ 3243262 h 3843337"/>
              <a:gd name="connsiteX83" fmla="*/ 2052638 w 6896100"/>
              <a:gd name="connsiteY83" fmla="*/ 3262312 h 3843337"/>
              <a:gd name="connsiteX84" fmla="*/ 2100263 w 6896100"/>
              <a:gd name="connsiteY84" fmla="*/ 3262312 h 3843337"/>
              <a:gd name="connsiteX85" fmla="*/ 2114550 w 6896100"/>
              <a:gd name="connsiteY85" fmla="*/ 3276600 h 3843337"/>
              <a:gd name="connsiteX86" fmla="*/ 2114550 w 6896100"/>
              <a:gd name="connsiteY86" fmla="*/ 3357562 h 3843337"/>
              <a:gd name="connsiteX87" fmla="*/ 2238375 w 6896100"/>
              <a:gd name="connsiteY87" fmla="*/ 3357562 h 3843337"/>
              <a:gd name="connsiteX88" fmla="*/ 2238375 w 6896100"/>
              <a:gd name="connsiteY88" fmla="*/ 3386137 h 3843337"/>
              <a:gd name="connsiteX89" fmla="*/ 2300288 w 6896100"/>
              <a:gd name="connsiteY89" fmla="*/ 3386137 h 3843337"/>
              <a:gd name="connsiteX90" fmla="*/ 2309813 w 6896100"/>
              <a:gd name="connsiteY90" fmla="*/ 3419475 h 3843337"/>
              <a:gd name="connsiteX91" fmla="*/ 2414588 w 6896100"/>
              <a:gd name="connsiteY91" fmla="*/ 3419475 h 3843337"/>
              <a:gd name="connsiteX92" fmla="*/ 2424113 w 6896100"/>
              <a:gd name="connsiteY92" fmla="*/ 3429000 h 3843337"/>
              <a:gd name="connsiteX93" fmla="*/ 2581275 w 6896100"/>
              <a:gd name="connsiteY93" fmla="*/ 3429000 h 3843337"/>
              <a:gd name="connsiteX94" fmla="*/ 2581275 w 6896100"/>
              <a:gd name="connsiteY94" fmla="*/ 3462337 h 3843337"/>
              <a:gd name="connsiteX95" fmla="*/ 2609850 w 6896100"/>
              <a:gd name="connsiteY95" fmla="*/ 3462337 h 3843337"/>
              <a:gd name="connsiteX96" fmla="*/ 2609850 w 6896100"/>
              <a:gd name="connsiteY96" fmla="*/ 3514725 h 3843337"/>
              <a:gd name="connsiteX97" fmla="*/ 2647950 w 6896100"/>
              <a:gd name="connsiteY97" fmla="*/ 3514725 h 3843337"/>
              <a:gd name="connsiteX98" fmla="*/ 2647950 w 6896100"/>
              <a:gd name="connsiteY98" fmla="*/ 3552825 h 3843337"/>
              <a:gd name="connsiteX99" fmla="*/ 2767013 w 6896100"/>
              <a:gd name="connsiteY99" fmla="*/ 3552825 h 3843337"/>
              <a:gd name="connsiteX100" fmla="*/ 2767013 w 6896100"/>
              <a:gd name="connsiteY100" fmla="*/ 3595687 h 3843337"/>
              <a:gd name="connsiteX101" fmla="*/ 3100388 w 6896100"/>
              <a:gd name="connsiteY101" fmla="*/ 3595687 h 3843337"/>
              <a:gd name="connsiteX102" fmla="*/ 3100388 w 6896100"/>
              <a:gd name="connsiteY102" fmla="*/ 3609975 h 3843337"/>
              <a:gd name="connsiteX103" fmla="*/ 3152775 w 6896100"/>
              <a:gd name="connsiteY103" fmla="*/ 3609975 h 3843337"/>
              <a:gd name="connsiteX104" fmla="*/ 3152775 w 6896100"/>
              <a:gd name="connsiteY104" fmla="*/ 3643312 h 3843337"/>
              <a:gd name="connsiteX105" fmla="*/ 3348038 w 6896100"/>
              <a:gd name="connsiteY105" fmla="*/ 3643312 h 3843337"/>
              <a:gd name="connsiteX106" fmla="*/ 3348038 w 6896100"/>
              <a:gd name="connsiteY106" fmla="*/ 3671887 h 3843337"/>
              <a:gd name="connsiteX107" fmla="*/ 3409950 w 6896100"/>
              <a:gd name="connsiteY107" fmla="*/ 3671887 h 3843337"/>
              <a:gd name="connsiteX108" fmla="*/ 3409950 w 6896100"/>
              <a:gd name="connsiteY108" fmla="*/ 3690937 h 3843337"/>
              <a:gd name="connsiteX109" fmla="*/ 4629150 w 6896100"/>
              <a:gd name="connsiteY109" fmla="*/ 3690937 h 3843337"/>
              <a:gd name="connsiteX110" fmla="*/ 4629150 w 6896100"/>
              <a:gd name="connsiteY110" fmla="*/ 3729037 h 3843337"/>
              <a:gd name="connsiteX111" fmla="*/ 4857750 w 6896100"/>
              <a:gd name="connsiteY111" fmla="*/ 3729037 h 3843337"/>
              <a:gd name="connsiteX112" fmla="*/ 4857750 w 6896100"/>
              <a:gd name="connsiteY112" fmla="*/ 3767137 h 3843337"/>
              <a:gd name="connsiteX113" fmla="*/ 5195888 w 6896100"/>
              <a:gd name="connsiteY113" fmla="*/ 3767137 h 3843337"/>
              <a:gd name="connsiteX114" fmla="*/ 5195888 w 6896100"/>
              <a:gd name="connsiteY114" fmla="*/ 3819525 h 3843337"/>
              <a:gd name="connsiteX115" fmla="*/ 6872288 w 6896100"/>
              <a:gd name="connsiteY115" fmla="*/ 3819525 h 3843337"/>
              <a:gd name="connsiteX116" fmla="*/ 6896100 w 6896100"/>
              <a:gd name="connsiteY116" fmla="*/ 3843337 h 3843337"/>
              <a:gd name="connsiteX0" fmla="*/ 0 w 7334250"/>
              <a:gd name="connsiteY0" fmla="*/ 0 h 3910012"/>
              <a:gd name="connsiteX1" fmla="*/ 95250 w 7334250"/>
              <a:gd name="connsiteY1" fmla="*/ 0 h 3910012"/>
              <a:gd name="connsiteX2" fmla="*/ 138113 w 7334250"/>
              <a:gd name="connsiteY2" fmla="*/ 19050 h 3910012"/>
              <a:gd name="connsiteX3" fmla="*/ 138113 w 7334250"/>
              <a:gd name="connsiteY3" fmla="*/ 76200 h 3910012"/>
              <a:gd name="connsiteX4" fmla="*/ 204788 w 7334250"/>
              <a:gd name="connsiteY4" fmla="*/ 76200 h 3910012"/>
              <a:gd name="connsiteX5" fmla="*/ 204788 w 7334250"/>
              <a:gd name="connsiteY5" fmla="*/ 114300 h 3910012"/>
              <a:gd name="connsiteX6" fmla="*/ 300038 w 7334250"/>
              <a:gd name="connsiteY6" fmla="*/ 266700 h 3910012"/>
              <a:gd name="connsiteX7" fmla="*/ 323850 w 7334250"/>
              <a:gd name="connsiteY7" fmla="*/ 338137 h 3910012"/>
              <a:gd name="connsiteX8" fmla="*/ 390525 w 7334250"/>
              <a:gd name="connsiteY8" fmla="*/ 404812 h 3910012"/>
              <a:gd name="connsiteX9" fmla="*/ 414338 w 7334250"/>
              <a:gd name="connsiteY9" fmla="*/ 423862 h 3910012"/>
              <a:gd name="connsiteX10" fmla="*/ 466725 w 7334250"/>
              <a:gd name="connsiteY10" fmla="*/ 571500 h 3910012"/>
              <a:gd name="connsiteX11" fmla="*/ 509588 w 7334250"/>
              <a:gd name="connsiteY11" fmla="*/ 785812 h 3910012"/>
              <a:gd name="connsiteX12" fmla="*/ 509588 w 7334250"/>
              <a:gd name="connsiteY12" fmla="*/ 928687 h 3910012"/>
              <a:gd name="connsiteX13" fmla="*/ 542925 w 7334250"/>
              <a:gd name="connsiteY13" fmla="*/ 1500187 h 3910012"/>
              <a:gd name="connsiteX14" fmla="*/ 561975 w 7334250"/>
              <a:gd name="connsiteY14" fmla="*/ 1695450 h 3910012"/>
              <a:gd name="connsiteX15" fmla="*/ 581025 w 7334250"/>
              <a:gd name="connsiteY15" fmla="*/ 1719262 h 3910012"/>
              <a:gd name="connsiteX16" fmla="*/ 581025 w 7334250"/>
              <a:gd name="connsiteY16" fmla="*/ 1766887 h 3910012"/>
              <a:gd name="connsiteX17" fmla="*/ 609600 w 7334250"/>
              <a:gd name="connsiteY17" fmla="*/ 1790700 h 3910012"/>
              <a:gd name="connsiteX18" fmla="*/ 609600 w 7334250"/>
              <a:gd name="connsiteY18" fmla="*/ 1852612 h 3910012"/>
              <a:gd name="connsiteX19" fmla="*/ 681038 w 7334250"/>
              <a:gd name="connsiteY19" fmla="*/ 1852612 h 3910012"/>
              <a:gd name="connsiteX20" fmla="*/ 681038 w 7334250"/>
              <a:gd name="connsiteY20" fmla="*/ 1900237 h 3910012"/>
              <a:gd name="connsiteX21" fmla="*/ 728663 w 7334250"/>
              <a:gd name="connsiteY21" fmla="*/ 1943100 h 3910012"/>
              <a:gd name="connsiteX22" fmla="*/ 728663 w 7334250"/>
              <a:gd name="connsiteY22" fmla="*/ 1995487 h 3910012"/>
              <a:gd name="connsiteX23" fmla="*/ 771525 w 7334250"/>
              <a:gd name="connsiteY23" fmla="*/ 1995487 h 3910012"/>
              <a:gd name="connsiteX24" fmla="*/ 771525 w 7334250"/>
              <a:gd name="connsiteY24" fmla="*/ 2047875 h 3910012"/>
              <a:gd name="connsiteX25" fmla="*/ 785813 w 7334250"/>
              <a:gd name="connsiteY25" fmla="*/ 2062162 h 3910012"/>
              <a:gd name="connsiteX26" fmla="*/ 785813 w 7334250"/>
              <a:gd name="connsiteY26" fmla="*/ 2081212 h 3910012"/>
              <a:gd name="connsiteX27" fmla="*/ 809625 w 7334250"/>
              <a:gd name="connsiteY27" fmla="*/ 2095500 h 3910012"/>
              <a:gd name="connsiteX28" fmla="*/ 809625 w 7334250"/>
              <a:gd name="connsiteY28" fmla="*/ 2195512 h 3910012"/>
              <a:gd name="connsiteX29" fmla="*/ 847725 w 7334250"/>
              <a:gd name="connsiteY29" fmla="*/ 2195512 h 3910012"/>
              <a:gd name="connsiteX30" fmla="*/ 847725 w 7334250"/>
              <a:gd name="connsiteY30" fmla="*/ 2257425 h 3910012"/>
              <a:gd name="connsiteX31" fmla="*/ 876300 w 7334250"/>
              <a:gd name="connsiteY31" fmla="*/ 2257425 h 3910012"/>
              <a:gd name="connsiteX32" fmla="*/ 876300 w 7334250"/>
              <a:gd name="connsiteY32" fmla="*/ 2276475 h 3910012"/>
              <a:gd name="connsiteX33" fmla="*/ 895350 w 7334250"/>
              <a:gd name="connsiteY33" fmla="*/ 2276475 h 3910012"/>
              <a:gd name="connsiteX34" fmla="*/ 895350 w 7334250"/>
              <a:gd name="connsiteY34" fmla="*/ 2286000 h 3910012"/>
              <a:gd name="connsiteX35" fmla="*/ 933450 w 7334250"/>
              <a:gd name="connsiteY35" fmla="*/ 2286000 h 3910012"/>
              <a:gd name="connsiteX36" fmla="*/ 933450 w 7334250"/>
              <a:gd name="connsiteY36" fmla="*/ 2343150 h 3910012"/>
              <a:gd name="connsiteX37" fmla="*/ 981075 w 7334250"/>
              <a:gd name="connsiteY37" fmla="*/ 2343150 h 3910012"/>
              <a:gd name="connsiteX38" fmla="*/ 981075 w 7334250"/>
              <a:gd name="connsiteY38" fmla="*/ 2381250 h 3910012"/>
              <a:gd name="connsiteX39" fmla="*/ 1028700 w 7334250"/>
              <a:gd name="connsiteY39" fmla="*/ 2381250 h 3910012"/>
              <a:gd name="connsiteX40" fmla="*/ 1042988 w 7334250"/>
              <a:gd name="connsiteY40" fmla="*/ 2452687 h 3910012"/>
              <a:gd name="connsiteX41" fmla="*/ 1071563 w 7334250"/>
              <a:gd name="connsiteY41" fmla="*/ 2495550 h 3910012"/>
              <a:gd name="connsiteX42" fmla="*/ 1066800 w 7334250"/>
              <a:gd name="connsiteY42" fmla="*/ 2590800 h 3910012"/>
              <a:gd name="connsiteX43" fmla="*/ 1085850 w 7334250"/>
              <a:gd name="connsiteY43" fmla="*/ 2628900 h 3910012"/>
              <a:gd name="connsiteX44" fmla="*/ 1162050 w 7334250"/>
              <a:gd name="connsiteY44" fmla="*/ 2628900 h 3910012"/>
              <a:gd name="connsiteX45" fmla="*/ 1162050 w 7334250"/>
              <a:gd name="connsiteY45" fmla="*/ 2652712 h 3910012"/>
              <a:gd name="connsiteX46" fmla="*/ 1176338 w 7334250"/>
              <a:gd name="connsiteY46" fmla="*/ 2652712 h 3910012"/>
              <a:gd name="connsiteX47" fmla="*/ 1176338 w 7334250"/>
              <a:gd name="connsiteY47" fmla="*/ 2667000 h 3910012"/>
              <a:gd name="connsiteX48" fmla="*/ 1190625 w 7334250"/>
              <a:gd name="connsiteY48" fmla="*/ 2667000 h 3910012"/>
              <a:gd name="connsiteX49" fmla="*/ 1190625 w 7334250"/>
              <a:gd name="connsiteY49" fmla="*/ 2690812 h 3910012"/>
              <a:gd name="connsiteX50" fmla="*/ 1233488 w 7334250"/>
              <a:gd name="connsiteY50" fmla="*/ 2690812 h 3910012"/>
              <a:gd name="connsiteX51" fmla="*/ 1233488 w 7334250"/>
              <a:gd name="connsiteY51" fmla="*/ 2714625 h 3910012"/>
              <a:gd name="connsiteX52" fmla="*/ 1266825 w 7334250"/>
              <a:gd name="connsiteY52" fmla="*/ 2714625 h 3910012"/>
              <a:gd name="connsiteX53" fmla="*/ 1266825 w 7334250"/>
              <a:gd name="connsiteY53" fmla="*/ 2743200 h 3910012"/>
              <a:gd name="connsiteX54" fmla="*/ 1295400 w 7334250"/>
              <a:gd name="connsiteY54" fmla="*/ 2743200 h 3910012"/>
              <a:gd name="connsiteX55" fmla="*/ 1295400 w 7334250"/>
              <a:gd name="connsiteY55" fmla="*/ 2757487 h 3910012"/>
              <a:gd name="connsiteX56" fmla="*/ 1333500 w 7334250"/>
              <a:gd name="connsiteY56" fmla="*/ 2757487 h 3910012"/>
              <a:gd name="connsiteX57" fmla="*/ 1333500 w 7334250"/>
              <a:gd name="connsiteY57" fmla="*/ 2767012 h 3910012"/>
              <a:gd name="connsiteX58" fmla="*/ 1366838 w 7334250"/>
              <a:gd name="connsiteY58" fmla="*/ 2767012 h 3910012"/>
              <a:gd name="connsiteX59" fmla="*/ 1366838 w 7334250"/>
              <a:gd name="connsiteY59" fmla="*/ 2776537 h 3910012"/>
              <a:gd name="connsiteX60" fmla="*/ 1414463 w 7334250"/>
              <a:gd name="connsiteY60" fmla="*/ 2776537 h 3910012"/>
              <a:gd name="connsiteX61" fmla="*/ 1414463 w 7334250"/>
              <a:gd name="connsiteY61" fmla="*/ 2795587 h 3910012"/>
              <a:gd name="connsiteX62" fmla="*/ 1528763 w 7334250"/>
              <a:gd name="connsiteY62" fmla="*/ 2795587 h 3910012"/>
              <a:gd name="connsiteX63" fmla="*/ 1562100 w 7334250"/>
              <a:gd name="connsiteY63" fmla="*/ 2890837 h 3910012"/>
              <a:gd name="connsiteX64" fmla="*/ 1581150 w 7334250"/>
              <a:gd name="connsiteY64" fmla="*/ 2933700 h 3910012"/>
              <a:gd name="connsiteX65" fmla="*/ 1604963 w 7334250"/>
              <a:gd name="connsiteY65" fmla="*/ 3014662 h 3910012"/>
              <a:gd name="connsiteX66" fmla="*/ 1619250 w 7334250"/>
              <a:gd name="connsiteY66" fmla="*/ 3019425 h 3910012"/>
              <a:gd name="connsiteX67" fmla="*/ 1619250 w 7334250"/>
              <a:gd name="connsiteY67" fmla="*/ 3114675 h 3910012"/>
              <a:gd name="connsiteX68" fmla="*/ 1666875 w 7334250"/>
              <a:gd name="connsiteY68" fmla="*/ 3114675 h 3910012"/>
              <a:gd name="connsiteX69" fmla="*/ 1666875 w 7334250"/>
              <a:gd name="connsiteY69" fmla="*/ 3133725 h 3910012"/>
              <a:gd name="connsiteX70" fmla="*/ 1833563 w 7334250"/>
              <a:gd name="connsiteY70" fmla="*/ 3133725 h 3910012"/>
              <a:gd name="connsiteX71" fmla="*/ 1833563 w 7334250"/>
              <a:gd name="connsiteY71" fmla="*/ 3157537 h 3910012"/>
              <a:gd name="connsiteX72" fmla="*/ 1881188 w 7334250"/>
              <a:gd name="connsiteY72" fmla="*/ 3157537 h 3910012"/>
              <a:gd name="connsiteX73" fmla="*/ 1881188 w 7334250"/>
              <a:gd name="connsiteY73" fmla="*/ 3171825 h 3910012"/>
              <a:gd name="connsiteX74" fmla="*/ 1905000 w 7334250"/>
              <a:gd name="connsiteY74" fmla="*/ 3171825 h 3910012"/>
              <a:gd name="connsiteX75" fmla="*/ 1905000 w 7334250"/>
              <a:gd name="connsiteY75" fmla="*/ 3186112 h 3910012"/>
              <a:gd name="connsiteX76" fmla="*/ 1976438 w 7334250"/>
              <a:gd name="connsiteY76" fmla="*/ 3186112 h 3910012"/>
              <a:gd name="connsiteX77" fmla="*/ 1976438 w 7334250"/>
              <a:gd name="connsiteY77" fmla="*/ 3205162 h 3910012"/>
              <a:gd name="connsiteX78" fmla="*/ 2019300 w 7334250"/>
              <a:gd name="connsiteY78" fmla="*/ 3205162 h 3910012"/>
              <a:gd name="connsiteX79" fmla="*/ 2019300 w 7334250"/>
              <a:gd name="connsiteY79" fmla="*/ 3219450 h 3910012"/>
              <a:gd name="connsiteX80" fmla="*/ 2033588 w 7334250"/>
              <a:gd name="connsiteY80" fmla="*/ 3219450 h 3910012"/>
              <a:gd name="connsiteX81" fmla="*/ 2033588 w 7334250"/>
              <a:gd name="connsiteY81" fmla="*/ 3243262 h 3910012"/>
              <a:gd name="connsiteX82" fmla="*/ 2052638 w 7334250"/>
              <a:gd name="connsiteY82" fmla="*/ 3243262 h 3910012"/>
              <a:gd name="connsiteX83" fmla="*/ 2052638 w 7334250"/>
              <a:gd name="connsiteY83" fmla="*/ 3262312 h 3910012"/>
              <a:gd name="connsiteX84" fmla="*/ 2100263 w 7334250"/>
              <a:gd name="connsiteY84" fmla="*/ 3262312 h 3910012"/>
              <a:gd name="connsiteX85" fmla="*/ 2114550 w 7334250"/>
              <a:gd name="connsiteY85" fmla="*/ 3276600 h 3910012"/>
              <a:gd name="connsiteX86" fmla="*/ 2114550 w 7334250"/>
              <a:gd name="connsiteY86" fmla="*/ 3357562 h 3910012"/>
              <a:gd name="connsiteX87" fmla="*/ 2238375 w 7334250"/>
              <a:gd name="connsiteY87" fmla="*/ 3357562 h 3910012"/>
              <a:gd name="connsiteX88" fmla="*/ 2238375 w 7334250"/>
              <a:gd name="connsiteY88" fmla="*/ 3386137 h 3910012"/>
              <a:gd name="connsiteX89" fmla="*/ 2300288 w 7334250"/>
              <a:gd name="connsiteY89" fmla="*/ 3386137 h 3910012"/>
              <a:gd name="connsiteX90" fmla="*/ 2309813 w 7334250"/>
              <a:gd name="connsiteY90" fmla="*/ 3419475 h 3910012"/>
              <a:gd name="connsiteX91" fmla="*/ 2414588 w 7334250"/>
              <a:gd name="connsiteY91" fmla="*/ 3419475 h 3910012"/>
              <a:gd name="connsiteX92" fmla="*/ 2424113 w 7334250"/>
              <a:gd name="connsiteY92" fmla="*/ 3429000 h 3910012"/>
              <a:gd name="connsiteX93" fmla="*/ 2581275 w 7334250"/>
              <a:gd name="connsiteY93" fmla="*/ 3429000 h 3910012"/>
              <a:gd name="connsiteX94" fmla="*/ 2581275 w 7334250"/>
              <a:gd name="connsiteY94" fmla="*/ 3462337 h 3910012"/>
              <a:gd name="connsiteX95" fmla="*/ 2609850 w 7334250"/>
              <a:gd name="connsiteY95" fmla="*/ 3462337 h 3910012"/>
              <a:gd name="connsiteX96" fmla="*/ 2609850 w 7334250"/>
              <a:gd name="connsiteY96" fmla="*/ 3514725 h 3910012"/>
              <a:gd name="connsiteX97" fmla="*/ 2647950 w 7334250"/>
              <a:gd name="connsiteY97" fmla="*/ 3514725 h 3910012"/>
              <a:gd name="connsiteX98" fmla="*/ 2647950 w 7334250"/>
              <a:gd name="connsiteY98" fmla="*/ 3552825 h 3910012"/>
              <a:gd name="connsiteX99" fmla="*/ 2767013 w 7334250"/>
              <a:gd name="connsiteY99" fmla="*/ 3552825 h 3910012"/>
              <a:gd name="connsiteX100" fmla="*/ 2767013 w 7334250"/>
              <a:gd name="connsiteY100" fmla="*/ 3595687 h 3910012"/>
              <a:gd name="connsiteX101" fmla="*/ 3100388 w 7334250"/>
              <a:gd name="connsiteY101" fmla="*/ 3595687 h 3910012"/>
              <a:gd name="connsiteX102" fmla="*/ 3100388 w 7334250"/>
              <a:gd name="connsiteY102" fmla="*/ 3609975 h 3910012"/>
              <a:gd name="connsiteX103" fmla="*/ 3152775 w 7334250"/>
              <a:gd name="connsiteY103" fmla="*/ 3609975 h 3910012"/>
              <a:gd name="connsiteX104" fmla="*/ 3152775 w 7334250"/>
              <a:gd name="connsiteY104" fmla="*/ 3643312 h 3910012"/>
              <a:gd name="connsiteX105" fmla="*/ 3348038 w 7334250"/>
              <a:gd name="connsiteY105" fmla="*/ 3643312 h 3910012"/>
              <a:gd name="connsiteX106" fmla="*/ 3348038 w 7334250"/>
              <a:gd name="connsiteY106" fmla="*/ 3671887 h 3910012"/>
              <a:gd name="connsiteX107" fmla="*/ 3409950 w 7334250"/>
              <a:gd name="connsiteY107" fmla="*/ 3671887 h 3910012"/>
              <a:gd name="connsiteX108" fmla="*/ 3409950 w 7334250"/>
              <a:gd name="connsiteY108" fmla="*/ 3690937 h 3910012"/>
              <a:gd name="connsiteX109" fmla="*/ 4629150 w 7334250"/>
              <a:gd name="connsiteY109" fmla="*/ 3690937 h 3910012"/>
              <a:gd name="connsiteX110" fmla="*/ 4629150 w 7334250"/>
              <a:gd name="connsiteY110" fmla="*/ 3729037 h 3910012"/>
              <a:gd name="connsiteX111" fmla="*/ 4857750 w 7334250"/>
              <a:gd name="connsiteY111" fmla="*/ 3729037 h 3910012"/>
              <a:gd name="connsiteX112" fmla="*/ 4857750 w 7334250"/>
              <a:gd name="connsiteY112" fmla="*/ 3767137 h 3910012"/>
              <a:gd name="connsiteX113" fmla="*/ 5195888 w 7334250"/>
              <a:gd name="connsiteY113" fmla="*/ 3767137 h 3910012"/>
              <a:gd name="connsiteX114" fmla="*/ 5195888 w 7334250"/>
              <a:gd name="connsiteY114" fmla="*/ 3819525 h 3910012"/>
              <a:gd name="connsiteX115" fmla="*/ 6872288 w 7334250"/>
              <a:gd name="connsiteY115" fmla="*/ 3819525 h 3910012"/>
              <a:gd name="connsiteX116" fmla="*/ 7334250 w 7334250"/>
              <a:gd name="connsiteY116" fmla="*/ 3910012 h 3910012"/>
              <a:gd name="connsiteX0" fmla="*/ 0 w 7334250"/>
              <a:gd name="connsiteY0" fmla="*/ 0 h 3910012"/>
              <a:gd name="connsiteX1" fmla="*/ 95250 w 7334250"/>
              <a:gd name="connsiteY1" fmla="*/ 0 h 3910012"/>
              <a:gd name="connsiteX2" fmla="*/ 138113 w 7334250"/>
              <a:gd name="connsiteY2" fmla="*/ 19050 h 3910012"/>
              <a:gd name="connsiteX3" fmla="*/ 138113 w 7334250"/>
              <a:gd name="connsiteY3" fmla="*/ 76200 h 3910012"/>
              <a:gd name="connsiteX4" fmla="*/ 204788 w 7334250"/>
              <a:gd name="connsiteY4" fmla="*/ 76200 h 3910012"/>
              <a:gd name="connsiteX5" fmla="*/ 204788 w 7334250"/>
              <a:gd name="connsiteY5" fmla="*/ 114300 h 3910012"/>
              <a:gd name="connsiteX6" fmla="*/ 300038 w 7334250"/>
              <a:gd name="connsiteY6" fmla="*/ 266700 h 3910012"/>
              <a:gd name="connsiteX7" fmla="*/ 323850 w 7334250"/>
              <a:gd name="connsiteY7" fmla="*/ 338137 h 3910012"/>
              <a:gd name="connsiteX8" fmla="*/ 390525 w 7334250"/>
              <a:gd name="connsiteY8" fmla="*/ 404812 h 3910012"/>
              <a:gd name="connsiteX9" fmla="*/ 414338 w 7334250"/>
              <a:gd name="connsiteY9" fmla="*/ 423862 h 3910012"/>
              <a:gd name="connsiteX10" fmla="*/ 466725 w 7334250"/>
              <a:gd name="connsiteY10" fmla="*/ 571500 h 3910012"/>
              <a:gd name="connsiteX11" fmla="*/ 509588 w 7334250"/>
              <a:gd name="connsiteY11" fmla="*/ 785812 h 3910012"/>
              <a:gd name="connsiteX12" fmla="*/ 509588 w 7334250"/>
              <a:gd name="connsiteY12" fmla="*/ 928687 h 3910012"/>
              <a:gd name="connsiteX13" fmla="*/ 542925 w 7334250"/>
              <a:gd name="connsiteY13" fmla="*/ 1500187 h 3910012"/>
              <a:gd name="connsiteX14" fmla="*/ 561975 w 7334250"/>
              <a:gd name="connsiteY14" fmla="*/ 1695450 h 3910012"/>
              <a:gd name="connsiteX15" fmla="*/ 581025 w 7334250"/>
              <a:gd name="connsiteY15" fmla="*/ 1719262 h 3910012"/>
              <a:gd name="connsiteX16" fmla="*/ 581025 w 7334250"/>
              <a:gd name="connsiteY16" fmla="*/ 1766887 h 3910012"/>
              <a:gd name="connsiteX17" fmla="*/ 609600 w 7334250"/>
              <a:gd name="connsiteY17" fmla="*/ 1790700 h 3910012"/>
              <a:gd name="connsiteX18" fmla="*/ 609600 w 7334250"/>
              <a:gd name="connsiteY18" fmla="*/ 1852612 h 3910012"/>
              <a:gd name="connsiteX19" fmla="*/ 681038 w 7334250"/>
              <a:gd name="connsiteY19" fmla="*/ 1852612 h 3910012"/>
              <a:gd name="connsiteX20" fmla="*/ 681038 w 7334250"/>
              <a:gd name="connsiteY20" fmla="*/ 1900237 h 3910012"/>
              <a:gd name="connsiteX21" fmla="*/ 728663 w 7334250"/>
              <a:gd name="connsiteY21" fmla="*/ 1943100 h 3910012"/>
              <a:gd name="connsiteX22" fmla="*/ 728663 w 7334250"/>
              <a:gd name="connsiteY22" fmla="*/ 1995487 h 3910012"/>
              <a:gd name="connsiteX23" fmla="*/ 771525 w 7334250"/>
              <a:gd name="connsiteY23" fmla="*/ 1995487 h 3910012"/>
              <a:gd name="connsiteX24" fmla="*/ 771525 w 7334250"/>
              <a:gd name="connsiteY24" fmla="*/ 2047875 h 3910012"/>
              <a:gd name="connsiteX25" fmla="*/ 785813 w 7334250"/>
              <a:gd name="connsiteY25" fmla="*/ 2062162 h 3910012"/>
              <a:gd name="connsiteX26" fmla="*/ 785813 w 7334250"/>
              <a:gd name="connsiteY26" fmla="*/ 2081212 h 3910012"/>
              <a:gd name="connsiteX27" fmla="*/ 809625 w 7334250"/>
              <a:gd name="connsiteY27" fmla="*/ 2095500 h 3910012"/>
              <a:gd name="connsiteX28" fmla="*/ 809625 w 7334250"/>
              <a:gd name="connsiteY28" fmla="*/ 2195512 h 3910012"/>
              <a:gd name="connsiteX29" fmla="*/ 847725 w 7334250"/>
              <a:gd name="connsiteY29" fmla="*/ 2195512 h 3910012"/>
              <a:gd name="connsiteX30" fmla="*/ 847725 w 7334250"/>
              <a:gd name="connsiteY30" fmla="*/ 2257425 h 3910012"/>
              <a:gd name="connsiteX31" fmla="*/ 876300 w 7334250"/>
              <a:gd name="connsiteY31" fmla="*/ 2257425 h 3910012"/>
              <a:gd name="connsiteX32" fmla="*/ 876300 w 7334250"/>
              <a:gd name="connsiteY32" fmla="*/ 2276475 h 3910012"/>
              <a:gd name="connsiteX33" fmla="*/ 895350 w 7334250"/>
              <a:gd name="connsiteY33" fmla="*/ 2276475 h 3910012"/>
              <a:gd name="connsiteX34" fmla="*/ 895350 w 7334250"/>
              <a:gd name="connsiteY34" fmla="*/ 2286000 h 3910012"/>
              <a:gd name="connsiteX35" fmla="*/ 933450 w 7334250"/>
              <a:gd name="connsiteY35" fmla="*/ 2286000 h 3910012"/>
              <a:gd name="connsiteX36" fmla="*/ 933450 w 7334250"/>
              <a:gd name="connsiteY36" fmla="*/ 2343150 h 3910012"/>
              <a:gd name="connsiteX37" fmla="*/ 981075 w 7334250"/>
              <a:gd name="connsiteY37" fmla="*/ 2343150 h 3910012"/>
              <a:gd name="connsiteX38" fmla="*/ 981075 w 7334250"/>
              <a:gd name="connsiteY38" fmla="*/ 2381250 h 3910012"/>
              <a:gd name="connsiteX39" fmla="*/ 1028700 w 7334250"/>
              <a:gd name="connsiteY39" fmla="*/ 2381250 h 3910012"/>
              <a:gd name="connsiteX40" fmla="*/ 1042988 w 7334250"/>
              <a:gd name="connsiteY40" fmla="*/ 2452687 h 3910012"/>
              <a:gd name="connsiteX41" fmla="*/ 1071563 w 7334250"/>
              <a:gd name="connsiteY41" fmla="*/ 2495550 h 3910012"/>
              <a:gd name="connsiteX42" fmla="*/ 1066800 w 7334250"/>
              <a:gd name="connsiteY42" fmla="*/ 2590800 h 3910012"/>
              <a:gd name="connsiteX43" fmla="*/ 1085850 w 7334250"/>
              <a:gd name="connsiteY43" fmla="*/ 2628900 h 3910012"/>
              <a:gd name="connsiteX44" fmla="*/ 1162050 w 7334250"/>
              <a:gd name="connsiteY44" fmla="*/ 2628900 h 3910012"/>
              <a:gd name="connsiteX45" fmla="*/ 1162050 w 7334250"/>
              <a:gd name="connsiteY45" fmla="*/ 2652712 h 3910012"/>
              <a:gd name="connsiteX46" fmla="*/ 1176338 w 7334250"/>
              <a:gd name="connsiteY46" fmla="*/ 2652712 h 3910012"/>
              <a:gd name="connsiteX47" fmla="*/ 1176338 w 7334250"/>
              <a:gd name="connsiteY47" fmla="*/ 2667000 h 3910012"/>
              <a:gd name="connsiteX48" fmla="*/ 1190625 w 7334250"/>
              <a:gd name="connsiteY48" fmla="*/ 2667000 h 3910012"/>
              <a:gd name="connsiteX49" fmla="*/ 1190625 w 7334250"/>
              <a:gd name="connsiteY49" fmla="*/ 2690812 h 3910012"/>
              <a:gd name="connsiteX50" fmla="*/ 1233488 w 7334250"/>
              <a:gd name="connsiteY50" fmla="*/ 2690812 h 3910012"/>
              <a:gd name="connsiteX51" fmla="*/ 1233488 w 7334250"/>
              <a:gd name="connsiteY51" fmla="*/ 2714625 h 3910012"/>
              <a:gd name="connsiteX52" fmla="*/ 1266825 w 7334250"/>
              <a:gd name="connsiteY52" fmla="*/ 2714625 h 3910012"/>
              <a:gd name="connsiteX53" fmla="*/ 1266825 w 7334250"/>
              <a:gd name="connsiteY53" fmla="*/ 2743200 h 3910012"/>
              <a:gd name="connsiteX54" fmla="*/ 1295400 w 7334250"/>
              <a:gd name="connsiteY54" fmla="*/ 2743200 h 3910012"/>
              <a:gd name="connsiteX55" fmla="*/ 1295400 w 7334250"/>
              <a:gd name="connsiteY55" fmla="*/ 2757487 h 3910012"/>
              <a:gd name="connsiteX56" fmla="*/ 1333500 w 7334250"/>
              <a:gd name="connsiteY56" fmla="*/ 2757487 h 3910012"/>
              <a:gd name="connsiteX57" fmla="*/ 1333500 w 7334250"/>
              <a:gd name="connsiteY57" fmla="*/ 2767012 h 3910012"/>
              <a:gd name="connsiteX58" fmla="*/ 1366838 w 7334250"/>
              <a:gd name="connsiteY58" fmla="*/ 2767012 h 3910012"/>
              <a:gd name="connsiteX59" fmla="*/ 1366838 w 7334250"/>
              <a:gd name="connsiteY59" fmla="*/ 2776537 h 3910012"/>
              <a:gd name="connsiteX60" fmla="*/ 1414463 w 7334250"/>
              <a:gd name="connsiteY60" fmla="*/ 2776537 h 3910012"/>
              <a:gd name="connsiteX61" fmla="*/ 1414463 w 7334250"/>
              <a:gd name="connsiteY61" fmla="*/ 2795587 h 3910012"/>
              <a:gd name="connsiteX62" fmla="*/ 1528763 w 7334250"/>
              <a:gd name="connsiteY62" fmla="*/ 2795587 h 3910012"/>
              <a:gd name="connsiteX63" fmla="*/ 1562100 w 7334250"/>
              <a:gd name="connsiteY63" fmla="*/ 2890837 h 3910012"/>
              <a:gd name="connsiteX64" fmla="*/ 1581150 w 7334250"/>
              <a:gd name="connsiteY64" fmla="*/ 2933700 h 3910012"/>
              <a:gd name="connsiteX65" fmla="*/ 1604963 w 7334250"/>
              <a:gd name="connsiteY65" fmla="*/ 3014662 h 3910012"/>
              <a:gd name="connsiteX66" fmla="*/ 1619250 w 7334250"/>
              <a:gd name="connsiteY66" fmla="*/ 3019425 h 3910012"/>
              <a:gd name="connsiteX67" fmla="*/ 1619250 w 7334250"/>
              <a:gd name="connsiteY67" fmla="*/ 3114675 h 3910012"/>
              <a:gd name="connsiteX68" fmla="*/ 1666875 w 7334250"/>
              <a:gd name="connsiteY68" fmla="*/ 3114675 h 3910012"/>
              <a:gd name="connsiteX69" fmla="*/ 1666875 w 7334250"/>
              <a:gd name="connsiteY69" fmla="*/ 3133725 h 3910012"/>
              <a:gd name="connsiteX70" fmla="*/ 1833563 w 7334250"/>
              <a:gd name="connsiteY70" fmla="*/ 3133725 h 3910012"/>
              <a:gd name="connsiteX71" fmla="*/ 1833563 w 7334250"/>
              <a:gd name="connsiteY71" fmla="*/ 3157537 h 3910012"/>
              <a:gd name="connsiteX72" fmla="*/ 1881188 w 7334250"/>
              <a:gd name="connsiteY72" fmla="*/ 3157537 h 3910012"/>
              <a:gd name="connsiteX73" fmla="*/ 1881188 w 7334250"/>
              <a:gd name="connsiteY73" fmla="*/ 3171825 h 3910012"/>
              <a:gd name="connsiteX74" fmla="*/ 1905000 w 7334250"/>
              <a:gd name="connsiteY74" fmla="*/ 3171825 h 3910012"/>
              <a:gd name="connsiteX75" fmla="*/ 1905000 w 7334250"/>
              <a:gd name="connsiteY75" fmla="*/ 3186112 h 3910012"/>
              <a:gd name="connsiteX76" fmla="*/ 1976438 w 7334250"/>
              <a:gd name="connsiteY76" fmla="*/ 3186112 h 3910012"/>
              <a:gd name="connsiteX77" fmla="*/ 1976438 w 7334250"/>
              <a:gd name="connsiteY77" fmla="*/ 3205162 h 3910012"/>
              <a:gd name="connsiteX78" fmla="*/ 2019300 w 7334250"/>
              <a:gd name="connsiteY78" fmla="*/ 3205162 h 3910012"/>
              <a:gd name="connsiteX79" fmla="*/ 2019300 w 7334250"/>
              <a:gd name="connsiteY79" fmla="*/ 3219450 h 3910012"/>
              <a:gd name="connsiteX80" fmla="*/ 2033588 w 7334250"/>
              <a:gd name="connsiteY80" fmla="*/ 3219450 h 3910012"/>
              <a:gd name="connsiteX81" fmla="*/ 2033588 w 7334250"/>
              <a:gd name="connsiteY81" fmla="*/ 3243262 h 3910012"/>
              <a:gd name="connsiteX82" fmla="*/ 2052638 w 7334250"/>
              <a:gd name="connsiteY82" fmla="*/ 3243262 h 3910012"/>
              <a:gd name="connsiteX83" fmla="*/ 2052638 w 7334250"/>
              <a:gd name="connsiteY83" fmla="*/ 3262312 h 3910012"/>
              <a:gd name="connsiteX84" fmla="*/ 2100263 w 7334250"/>
              <a:gd name="connsiteY84" fmla="*/ 3262312 h 3910012"/>
              <a:gd name="connsiteX85" fmla="*/ 2114550 w 7334250"/>
              <a:gd name="connsiteY85" fmla="*/ 3276600 h 3910012"/>
              <a:gd name="connsiteX86" fmla="*/ 2114550 w 7334250"/>
              <a:gd name="connsiteY86" fmla="*/ 3357562 h 3910012"/>
              <a:gd name="connsiteX87" fmla="*/ 2238375 w 7334250"/>
              <a:gd name="connsiteY87" fmla="*/ 3357562 h 3910012"/>
              <a:gd name="connsiteX88" fmla="*/ 2238375 w 7334250"/>
              <a:gd name="connsiteY88" fmla="*/ 3386137 h 3910012"/>
              <a:gd name="connsiteX89" fmla="*/ 2300288 w 7334250"/>
              <a:gd name="connsiteY89" fmla="*/ 3386137 h 3910012"/>
              <a:gd name="connsiteX90" fmla="*/ 2309813 w 7334250"/>
              <a:gd name="connsiteY90" fmla="*/ 3419475 h 3910012"/>
              <a:gd name="connsiteX91" fmla="*/ 2414588 w 7334250"/>
              <a:gd name="connsiteY91" fmla="*/ 3419475 h 3910012"/>
              <a:gd name="connsiteX92" fmla="*/ 2424113 w 7334250"/>
              <a:gd name="connsiteY92" fmla="*/ 3429000 h 3910012"/>
              <a:gd name="connsiteX93" fmla="*/ 2581275 w 7334250"/>
              <a:gd name="connsiteY93" fmla="*/ 3429000 h 3910012"/>
              <a:gd name="connsiteX94" fmla="*/ 2581275 w 7334250"/>
              <a:gd name="connsiteY94" fmla="*/ 3462337 h 3910012"/>
              <a:gd name="connsiteX95" fmla="*/ 2609850 w 7334250"/>
              <a:gd name="connsiteY95" fmla="*/ 3462337 h 3910012"/>
              <a:gd name="connsiteX96" fmla="*/ 2609850 w 7334250"/>
              <a:gd name="connsiteY96" fmla="*/ 3514725 h 3910012"/>
              <a:gd name="connsiteX97" fmla="*/ 2647950 w 7334250"/>
              <a:gd name="connsiteY97" fmla="*/ 3514725 h 3910012"/>
              <a:gd name="connsiteX98" fmla="*/ 2647950 w 7334250"/>
              <a:gd name="connsiteY98" fmla="*/ 3552825 h 3910012"/>
              <a:gd name="connsiteX99" fmla="*/ 2767013 w 7334250"/>
              <a:gd name="connsiteY99" fmla="*/ 3552825 h 3910012"/>
              <a:gd name="connsiteX100" fmla="*/ 2767013 w 7334250"/>
              <a:gd name="connsiteY100" fmla="*/ 3595687 h 3910012"/>
              <a:gd name="connsiteX101" fmla="*/ 3100388 w 7334250"/>
              <a:gd name="connsiteY101" fmla="*/ 3595687 h 3910012"/>
              <a:gd name="connsiteX102" fmla="*/ 3100388 w 7334250"/>
              <a:gd name="connsiteY102" fmla="*/ 3609975 h 3910012"/>
              <a:gd name="connsiteX103" fmla="*/ 3152775 w 7334250"/>
              <a:gd name="connsiteY103" fmla="*/ 3609975 h 3910012"/>
              <a:gd name="connsiteX104" fmla="*/ 3152775 w 7334250"/>
              <a:gd name="connsiteY104" fmla="*/ 3643312 h 3910012"/>
              <a:gd name="connsiteX105" fmla="*/ 3348038 w 7334250"/>
              <a:gd name="connsiteY105" fmla="*/ 3643312 h 3910012"/>
              <a:gd name="connsiteX106" fmla="*/ 3348038 w 7334250"/>
              <a:gd name="connsiteY106" fmla="*/ 3671887 h 3910012"/>
              <a:gd name="connsiteX107" fmla="*/ 3409950 w 7334250"/>
              <a:gd name="connsiteY107" fmla="*/ 3671887 h 3910012"/>
              <a:gd name="connsiteX108" fmla="*/ 3409950 w 7334250"/>
              <a:gd name="connsiteY108" fmla="*/ 3690937 h 3910012"/>
              <a:gd name="connsiteX109" fmla="*/ 4629150 w 7334250"/>
              <a:gd name="connsiteY109" fmla="*/ 3690937 h 3910012"/>
              <a:gd name="connsiteX110" fmla="*/ 4629150 w 7334250"/>
              <a:gd name="connsiteY110" fmla="*/ 3729037 h 3910012"/>
              <a:gd name="connsiteX111" fmla="*/ 4857750 w 7334250"/>
              <a:gd name="connsiteY111" fmla="*/ 3729037 h 3910012"/>
              <a:gd name="connsiteX112" fmla="*/ 4857750 w 7334250"/>
              <a:gd name="connsiteY112" fmla="*/ 3767137 h 3910012"/>
              <a:gd name="connsiteX113" fmla="*/ 5195888 w 7334250"/>
              <a:gd name="connsiteY113" fmla="*/ 3767137 h 3910012"/>
              <a:gd name="connsiteX114" fmla="*/ 5195888 w 7334250"/>
              <a:gd name="connsiteY114" fmla="*/ 3819525 h 3910012"/>
              <a:gd name="connsiteX115" fmla="*/ 6872288 w 7334250"/>
              <a:gd name="connsiteY115" fmla="*/ 3819525 h 3910012"/>
              <a:gd name="connsiteX116" fmla="*/ 6996113 w 7334250"/>
              <a:gd name="connsiteY116" fmla="*/ 3843336 h 3910012"/>
              <a:gd name="connsiteX117" fmla="*/ 7334250 w 7334250"/>
              <a:gd name="connsiteY117" fmla="*/ 3910012 h 3910012"/>
              <a:gd name="connsiteX0" fmla="*/ 0 w 7334250"/>
              <a:gd name="connsiteY0" fmla="*/ 0 h 3910012"/>
              <a:gd name="connsiteX1" fmla="*/ 95250 w 7334250"/>
              <a:gd name="connsiteY1" fmla="*/ 0 h 3910012"/>
              <a:gd name="connsiteX2" fmla="*/ 138113 w 7334250"/>
              <a:gd name="connsiteY2" fmla="*/ 19050 h 3910012"/>
              <a:gd name="connsiteX3" fmla="*/ 138113 w 7334250"/>
              <a:gd name="connsiteY3" fmla="*/ 76200 h 3910012"/>
              <a:gd name="connsiteX4" fmla="*/ 204788 w 7334250"/>
              <a:gd name="connsiteY4" fmla="*/ 76200 h 3910012"/>
              <a:gd name="connsiteX5" fmla="*/ 204788 w 7334250"/>
              <a:gd name="connsiteY5" fmla="*/ 114300 h 3910012"/>
              <a:gd name="connsiteX6" fmla="*/ 300038 w 7334250"/>
              <a:gd name="connsiteY6" fmla="*/ 266700 h 3910012"/>
              <a:gd name="connsiteX7" fmla="*/ 323850 w 7334250"/>
              <a:gd name="connsiteY7" fmla="*/ 338137 h 3910012"/>
              <a:gd name="connsiteX8" fmla="*/ 390525 w 7334250"/>
              <a:gd name="connsiteY8" fmla="*/ 404812 h 3910012"/>
              <a:gd name="connsiteX9" fmla="*/ 414338 w 7334250"/>
              <a:gd name="connsiteY9" fmla="*/ 423862 h 3910012"/>
              <a:gd name="connsiteX10" fmla="*/ 466725 w 7334250"/>
              <a:gd name="connsiteY10" fmla="*/ 571500 h 3910012"/>
              <a:gd name="connsiteX11" fmla="*/ 509588 w 7334250"/>
              <a:gd name="connsiteY11" fmla="*/ 785812 h 3910012"/>
              <a:gd name="connsiteX12" fmla="*/ 509588 w 7334250"/>
              <a:gd name="connsiteY12" fmla="*/ 928687 h 3910012"/>
              <a:gd name="connsiteX13" fmla="*/ 542925 w 7334250"/>
              <a:gd name="connsiteY13" fmla="*/ 1500187 h 3910012"/>
              <a:gd name="connsiteX14" fmla="*/ 561975 w 7334250"/>
              <a:gd name="connsiteY14" fmla="*/ 1695450 h 3910012"/>
              <a:gd name="connsiteX15" fmla="*/ 581025 w 7334250"/>
              <a:gd name="connsiteY15" fmla="*/ 1719262 h 3910012"/>
              <a:gd name="connsiteX16" fmla="*/ 581025 w 7334250"/>
              <a:gd name="connsiteY16" fmla="*/ 1766887 h 3910012"/>
              <a:gd name="connsiteX17" fmla="*/ 609600 w 7334250"/>
              <a:gd name="connsiteY17" fmla="*/ 1790700 h 3910012"/>
              <a:gd name="connsiteX18" fmla="*/ 609600 w 7334250"/>
              <a:gd name="connsiteY18" fmla="*/ 1852612 h 3910012"/>
              <a:gd name="connsiteX19" fmla="*/ 681038 w 7334250"/>
              <a:gd name="connsiteY19" fmla="*/ 1852612 h 3910012"/>
              <a:gd name="connsiteX20" fmla="*/ 681038 w 7334250"/>
              <a:gd name="connsiteY20" fmla="*/ 1900237 h 3910012"/>
              <a:gd name="connsiteX21" fmla="*/ 728663 w 7334250"/>
              <a:gd name="connsiteY21" fmla="*/ 1943100 h 3910012"/>
              <a:gd name="connsiteX22" fmla="*/ 728663 w 7334250"/>
              <a:gd name="connsiteY22" fmla="*/ 1995487 h 3910012"/>
              <a:gd name="connsiteX23" fmla="*/ 771525 w 7334250"/>
              <a:gd name="connsiteY23" fmla="*/ 1995487 h 3910012"/>
              <a:gd name="connsiteX24" fmla="*/ 771525 w 7334250"/>
              <a:gd name="connsiteY24" fmla="*/ 2047875 h 3910012"/>
              <a:gd name="connsiteX25" fmla="*/ 785813 w 7334250"/>
              <a:gd name="connsiteY25" fmla="*/ 2062162 h 3910012"/>
              <a:gd name="connsiteX26" fmla="*/ 785813 w 7334250"/>
              <a:gd name="connsiteY26" fmla="*/ 2081212 h 3910012"/>
              <a:gd name="connsiteX27" fmla="*/ 809625 w 7334250"/>
              <a:gd name="connsiteY27" fmla="*/ 2095500 h 3910012"/>
              <a:gd name="connsiteX28" fmla="*/ 809625 w 7334250"/>
              <a:gd name="connsiteY28" fmla="*/ 2195512 h 3910012"/>
              <a:gd name="connsiteX29" fmla="*/ 847725 w 7334250"/>
              <a:gd name="connsiteY29" fmla="*/ 2195512 h 3910012"/>
              <a:gd name="connsiteX30" fmla="*/ 847725 w 7334250"/>
              <a:gd name="connsiteY30" fmla="*/ 2257425 h 3910012"/>
              <a:gd name="connsiteX31" fmla="*/ 876300 w 7334250"/>
              <a:gd name="connsiteY31" fmla="*/ 2257425 h 3910012"/>
              <a:gd name="connsiteX32" fmla="*/ 876300 w 7334250"/>
              <a:gd name="connsiteY32" fmla="*/ 2276475 h 3910012"/>
              <a:gd name="connsiteX33" fmla="*/ 895350 w 7334250"/>
              <a:gd name="connsiteY33" fmla="*/ 2276475 h 3910012"/>
              <a:gd name="connsiteX34" fmla="*/ 895350 w 7334250"/>
              <a:gd name="connsiteY34" fmla="*/ 2286000 h 3910012"/>
              <a:gd name="connsiteX35" fmla="*/ 933450 w 7334250"/>
              <a:gd name="connsiteY35" fmla="*/ 2286000 h 3910012"/>
              <a:gd name="connsiteX36" fmla="*/ 933450 w 7334250"/>
              <a:gd name="connsiteY36" fmla="*/ 2343150 h 3910012"/>
              <a:gd name="connsiteX37" fmla="*/ 981075 w 7334250"/>
              <a:gd name="connsiteY37" fmla="*/ 2343150 h 3910012"/>
              <a:gd name="connsiteX38" fmla="*/ 981075 w 7334250"/>
              <a:gd name="connsiteY38" fmla="*/ 2381250 h 3910012"/>
              <a:gd name="connsiteX39" fmla="*/ 1028700 w 7334250"/>
              <a:gd name="connsiteY39" fmla="*/ 2381250 h 3910012"/>
              <a:gd name="connsiteX40" fmla="*/ 1042988 w 7334250"/>
              <a:gd name="connsiteY40" fmla="*/ 2452687 h 3910012"/>
              <a:gd name="connsiteX41" fmla="*/ 1071563 w 7334250"/>
              <a:gd name="connsiteY41" fmla="*/ 2495550 h 3910012"/>
              <a:gd name="connsiteX42" fmla="*/ 1066800 w 7334250"/>
              <a:gd name="connsiteY42" fmla="*/ 2590800 h 3910012"/>
              <a:gd name="connsiteX43" fmla="*/ 1085850 w 7334250"/>
              <a:gd name="connsiteY43" fmla="*/ 2628900 h 3910012"/>
              <a:gd name="connsiteX44" fmla="*/ 1162050 w 7334250"/>
              <a:gd name="connsiteY44" fmla="*/ 2628900 h 3910012"/>
              <a:gd name="connsiteX45" fmla="*/ 1162050 w 7334250"/>
              <a:gd name="connsiteY45" fmla="*/ 2652712 h 3910012"/>
              <a:gd name="connsiteX46" fmla="*/ 1176338 w 7334250"/>
              <a:gd name="connsiteY46" fmla="*/ 2652712 h 3910012"/>
              <a:gd name="connsiteX47" fmla="*/ 1176338 w 7334250"/>
              <a:gd name="connsiteY47" fmla="*/ 2667000 h 3910012"/>
              <a:gd name="connsiteX48" fmla="*/ 1190625 w 7334250"/>
              <a:gd name="connsiteY48" fmla="*/ 2667000 h 3910012"/>
              <a:gd name="connsiteX49" fmla="*/ 1190625 w 7334250"/>
              <a:gd name="connsiteY49" fmla="*/ 2690812 h 3910012"/>
              <a:gd name="connsiteX50" fmla="*/ 1233488 w 7334250"/>
              <a:gd name="connsiteY50" fmla="*/ 2690812 h 3910012"/>
              <a:gd name="connsiteX51" fmla="*/ 1233488 w 7334250"/>
              <a:gd name="connsiteY51" fmla="*/ 2714625 h 3910012"/>
              <a:gd name="connsiteX52" fmla="*/ 1266825 w 7334250"/>
              <a:gd name="connsiteY52" fmla="*/ 2714625 h 3910012"/>
              <a:gd name="connsiteX53" fmla="*/ 1266825 w 7334250"/>
              <a:gd name="connsiteY53" fmla="*/ 2743200 h 3910012"/>
              <a:gd name="connsiteX54" fmla="*/ 1295400 w 7334250"/>
              <a:gd name="connsiteY54" fmla="*/ 2743200 h 3910012"/>
              <a:gd name="connsiteX55" fmla="*/ 1295400 w 7334250"/>
              <a:gd name="connsiteY55" fmla="*/ 2757487 h 3910012"/>
              <a:gd name="connsiteX56" fmla="*/ 1333500 w 7334250"/>
              <a:gd name="connsiteY56" fmla="*/ 2757487 h 3910012"/>
              <a:gd name="connsiteX57" fmla="*/ 1333500 w 7334250"/>
              <a:gd name="connsiteY57" fmla="*/ 2767012 h 3910012"/>
              <a:gd name="connsiteX58" fmla="*/ 1366838 w 7334250"/>
              <a:gd name="connsiteY58" fmla="*/ 2767012 h 3910012"/>
              <a:gd name="connsiteX59" fmla="*/ 1366838 w 7334250"/>
              <a:gd name="connsiteY59" fmla="*/ 2776537 h 3910012"/>
              <a:gd name="connsiteX60" fmla="*/ 1414463 w 7334250"/>
              <a:gd name="connsiteY60" fmla="*/ 2776537 h 3910012"/>
              <a:gd name="connsiteX61" fmla="*/ 1414463 w 7334250"/>
              <a:gd name="connsiteY61" fmla="*/ 2795587 h 3910012"/>
              <a:gd name="connsiteX62" fmla="*/ 1528763 w 7334250"/>
              <a:gd name="connsiteY62" fmla="*/ 2795587 h 3910012"/>
              <a:gd name="connsiteX63" fmla="*/ 1562100 w 7334250"/>
              <a:gd name="connsiteY63" fmla="*/ 2890837 h 3910012"/>
              <a:gd name="connsiteX64" fmla="*/ 1581150 w 7334250"/>
              <a:gd name="connsiteY64" fmla="*/ 2933700 h 3910012"/>
              <a:gd name="connsiteX65" fmla="*/ 1604963 w 7334250"/>
              <a:gd name="connsiteY65" fmla="*/ 3014662 h 3910012"/>
              <a:gd name="connsiteX66" fmla="*/ 1619250 w 7334250"/>
              <a:gd name="connsiteY66" fmla="*/ 3019425 h 3910012"/>
              <a:gd name="connsiteX67" fmla="*/ 1619250 w 7334250"/>
              <a:gd name="connsiteY67" fmla="*/ 3114675 h 3910012"/>
              <a:gd name="connsiteX68" fmla="*/ 1666875 w 7334250"/>
              <a:gd name="connsiteY68" fmla="*/ 3114675 h 3910012"/>
              <a:gd name="connsiteX69" fmla="*/ 1666875 w 7334250"/>
              <a:gd name="connsiteY69" fmla="*/ 3133725 h 3910012"/>
              <a:gd name="connsiteX70" fmla="*/ 1833563 w 7334250"/>
              <a:gd name="connsiteY70" fmla="*/ 3133725 h 3910012"/>
              <a:gd name="connsiteX71" fmla="*/ 1833563 w 7334250"/>
              <a:gd name="connsiteY71" fmla="*/ 3157537 h 3910012"/>
              <a:gd name="connsiteX72" fmla="*/ 1881188 w 7334250"/>
              <a:gd name="connsiteY72" fmla="*/ 3157537 h 3910012"/>
              <a:gd name="connsiteX73" fmla="*/ 1881188 w 7334250"/>
              <a:gd name="connsiteY73" fmla="*/ 3171825 h 3910012"/>
              <a:gd name="connsiteX74" fmla="*/ 1905000 w 7334250"/>
              <a:gd name="connsiteY74" fmla="*/ 3171825 h 3910012"/>
              <a:gd name="connsiteX75" fmla="*/ 1905000 w 7334250"/>
              <a:gd name="connsiteY75" fmla="*/ 3186112 h 3910012"/>
              <a:gd name="connsiteX76" fmla="*/ 1976438 w 7334250"/>
              <a:gd name="connsiteY76" fmla="*/ 3186112 h 3910012"/>
              <a:gd name="connsiteX77" fmla="*/ 1976438 w 7334250"/>
              <a:gd name="connsiteY77" fmla="*/ 3205162 h 3910012"/>
              <a:gd name="connsiteX78" fmla="*/ 2019300 w 7334250"/>
              <a:gd name="connsiteY78" fmla="*/ 3205162 h 3910012"/>
              <a:gd name="connsiteX79" fmla="*/ 2019300 w 7334250"/>
              <a:gd name="connsiteY79" fmla="*/ 3219450 h 3910012"/>
              <a:gd name="connsiteX80" fmla="*/ 2033588 w 7334250"/>
              <a:gd name="connsiteY80" fmla="*/ 3219450 h 3910012"/>
              <a:gd name="connsiteX81" fmla="*/ 2033588 w 7334250"/>
              <a:gd name="connsiteY81" fmla="*/ 3243262 h 3910012"/>
              <a:gd name="connsiteX82" fmla="*/ 2052638 w 7334250"/>
              <a:gd name="connsiteY82" fmla="*/ 3243262 h 3910012"/>
              <a:gd name="connsiteX83" fmla="*/ 2052638 w 7334250"/>
              <a:gd name="connsiteY83" fmla="*/ 3262312 h 3910012"/>
              <a:gd name="connsiteX84" fmla="*/ 2100263 w 7334250"/>
              <a:gd name="connsiteY84" fmla="*/ 3262312 h 3910012"/>
              <a:gd name="connsiteX85" fmla="*/ 2114550 w 7334250"/>
              <a:gd name="connsiteY85" fmla="*/ 3276600 h 3910012"/>
              <a:gd name="connsiteX86" fmla="*/ 2114550 w 7334250"/>
              <a:gd name="connsiteY86" fmla="*/ 3357562 h 3910012"/>
              <a:gd name="connsiteX87" fmla="*/ 2238375 w 7334250"/>
              <a:gd name="connsiteY87" fmla="*/ 3357562 h 3910012"/>
              <a:gd name="connsiteX88" fmla="*/ 2238375 w 7334250"/>
              <a:gd name="connsiteY88" fmla="*/ 3386137 h 3910012"/>
              <a:gd name="connsiteX89" fmla="*/ 2300288 w 7334250"/>
              <a:gd name="connsiteY89" fmla="*/ 3386137 h 3910012"/>
              <a:gd name="connsiteX90" fmla="*/ 2309813 w 7334250"/>
              <a:gd name="connsiteY90" fmla="*/ 3419475 h 3910012"/>
              <a:gd name="connsiteX91" fmla="*/ 2414588 w 7334250"/>
              <a:gd name="connsiteY91" fmla="*/ 3419475 h 3910012"/>
              <a:gd name="connsiteX92" fmla="*/ 2424113 w 7334250"/>
              <a:gd name="connsiteY92" fmla="*/ 3429000 h 3910012"/>
              <a:gd name="connsiteX93" fmla="*/ 2581275 w 7334250"/>
              <a:gd name="connsiteY93" fmla="*/ 3429000 h 3910012"/>
              <a:gd name="connsiteX94" fmla="*/ 2581275 w 7334250"/>
              <a:gd name="connsiteY94" fmla="*/ 3462337 h 3910012"/>
              <a:gd name="connsiteX95" fmla="*/ 2609850 w 7334250"/>
              <a:gd name="connsiteY95" fmla="*/ 3462337 h 3910012"/>
              <a:gd name="connsiteX96" fmla="*/ 2609850 w 7334250"/>
              <a:gd name="connsiteY96" fmla="*/ 3514725 h 3910012"/>
              <a:gd name="connsiteX97" fmla="*/ 2647950 w 7334250"/>
              <a:gd name="connsiteY97" fmla="*/ 3514725 h 3910012"/>
              <a:gd name="connsiteX98" fmla="*/ 2647950 w 7334250"/>
              <a:gd name="connsiteY98" fmla="*/ 3552825 h 3910012"/>
              <a:gd name="connsiteX99" fmla="*/ 2767013 w 7334250"/>
              <a:gd name="connsiteY99" fmla="*/ 3552825 h 3910012"/>
              <a:gd name="connsiteX100" fmla="*/ 2767013 w 7334250"/>
              <a:gd name="connsiteY100" fmla="*/ 3595687 h 3910012"/>
              <a:gd name="connsiteX101" fmla="*/ 3100388 w 7334250"/>
              <a:gd name="connsiteY101" fmla="*/ 3595687 h 3910012"/>
              <a:gd name="connsiteX102" fmla="*/ 3100388 w 7334250"/>
              <a:gd name="connsiteY102" fmla="*/ 3609975 h 3910012"/>
              <a:gd name="connsiteX103" fmla="*/ 3152775 w 7334250"/>
              <a:gd name="connsiteY103" fmla="*/ 3609975 h 3910012"/>
              <a:gd name="connsiteX104" fmla="*/ 3152775 w 7334250"/>
              <a:gd name="connsiteY104" fmla="*/ 3643312 h 3910012"/>
              <a:gd name="connsiteX105" fmla="*/ 3348038 w 7334250"/>
              <a:gd name="connsiteY105" fmla="*/ 3643312 h 3910012"/>
              <a:gd name="connsiteX106" fmla="*/ 3348038 w 7334250"/>
              <a:gd name="connsiteY106" fmla="*/ 3671887 h 3910012"/>
              <a:gd name="connsiteX107" fmla="*/ 3409950 w 7334250"/>
              <a:gd name="connsiteY107" fmla="*/ 3671887 h 3910012"/>
              <a:gd name="connsiteX108" fmla="*/ 3409950 w 7334250"/>
              <a:gd name="connsiteY108" fmla="*/ 3690937 h 3910012"/>
              <a:gd name="connsiteX109" fmla="*/ 4629150 w 7334250"/>
              <a:gd name="connsiteY109" fmla="*/ 3690937 h 3910012"/>
              <a:gd name="connsiteX110" fmla="*/ 4629150 w 7334250"/>
              <a:gd name="connsiteY110" fmla="*/ 3729037 h 3910012"/>
              <a:gd name="connsiteX111" fmla="*/ 4857750 w 7334250"/>
              <a:gd name="connsiteY111" fmla="*/ 3729037 h 3910012"/>
              <a:gd name="connsiteX112" fmla="*/ 4857750 w 7334250"/>
              <a:gd name="connsiteY112" fmla="*/ 3767137 h 3910012"/>
              <a:gd name="connsiteX113" fmla="*/ 5195888 w 7334250"/>
              <a:gd name="connsiteY113" fmla="*/ 3767137 h 3910012"/>
              <a:gd name="connsiteX114" fmla="*/ 5195888 w 7334250"/>
              <a:gd name="connsiteY114" fmla="*/ 3819525 h 3910012"/>
              <a:gd name="connsiteX115" fmla="*/ 6872288 w 7334250"/>
              <a:gd name="connsiteY115" fmla="*/ 3819525 h 3910012"/>
              <a:gd name="connsiteX116" fmla="*/ 6874669 w 7334250"/>
              <a:gd name="connsiteY116" fmla="*/ 3907630 h 3910012"/>
              <a:gd name="connsiteX117" fmla="*/ 7334250 w 7334250"/>
              <a:gd name="connsiteY117" fmla="*/ 3910012 h 391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7334250" h="3910012">
                <a:moveTo>
                  <a:pt x="0" y="0"/>
                </a:moveTo>
                <a:lnTo>
                  <a:pt x="95250" y="0"/>
                </a:lnTo>
                <a:lnTo>
                  <a:pt x="138113" y="19050"/>
                </a:lnTo>
                <a:lnTo>
                  <a:pt x="138113" y="76200"/>
                </a:lnTo>
                <a:lnTo>
                  <a:pt x="204788" y="76200"/>
                </a:lnTo>
                <a:lnTo>
                  <a:pt x="204788" y="114300"/>
                </a:lnTo>
                <a:lnTo>
                  <a:pt x="300038" y="266700"/>
                </a:lnTo>
                <a:lnTo>
                  <a:pt x="323850" y="338137"/>
                </a:lnTo>
                <a:lnTo>
                  <a:pt x="390525" y="404812"/>
                </a:lnTo>
                <a:lnTo>
                  <a:pt x="414338" y="423862"/>
                </a:lnTo>
                <a:lnTo>
                  <a:pt x="466725" y="571500"/>
                </a:lnTo>
                <a:lnTo>
                  <a:pt x="509588" y="785812"/>
                </a:lnTo>
                <a:lnTo>
                  <a:pt x="509588" y="928687"/>
                </a:lnTo>
                <a:lnTo>
                  <a:pt x="542925" y="1500187"/>
                </a:lnTo>
                <a:lnTo>
                  <a:pt x="561975" y="1695450"/>
                </a:lnTo>
                <a:lnTo>
                  <a:pt x="581025" y="1719262"/>
                </a:lnTo>
                <a:lnTo>
                  <a:pt x="581025" y="1766887"/>
                </a:lnTo>
                <a:lnTo>
                  <a:pt x="609600" y="1790700"/>
                </a:lnTo>
                <a:lnTo>
                  <a:pt x="609600" y="1852612"/>
                </a:lnTo>
                <a:lnTo>
                  <a:pt x="681038" y="1852612"/>
                </a:lnTo>
                <a:lnTo>
                  <a:pt x="681038" y="1900237"/>
                </a:lnTo>
                <a:lnTo>
                  <a:pt x="728663" y="1943100"/>
                </a:lnTo>
                <a:lnTo>
                  <a:pt x="728663" y="1995487"/>
                </a:lnTo>
                <a:lnTo>
                  <a:pt x="771525" y="1995487"/>
                </a:lnTo>
                <a:lnTo>
                  <a:pt x="771525" y="2047875"/>
                </a:lnTo>
                <a:lnTo>
                  <a:pt x="785813" y="2062162"/>
                </a:lnTo>
                <a:lnTo>
                  <a:pt x="785813" y="2081212"/>
                </a:lnTo>
                <a:lnTo>
                  <a:pt x="809625" y="2095500"/>
                </a:lnTo>
                <a:lnTo>
                  <a:pt x="809625" y="2195512"/>
                </a:lnTo>
                <a:lnTo>
                  <a:pt x="847725" y="2195512"/>
                </a:lnTo>
                <a:lnTo>
                  <a:pt x="847725" y="2257425"/>
                </a:lnTo>
                <a:lnTo>
                  <a:pt x="876300" y="2257425"/>
                </a:lnTo>
                <a:lnTo>
                  <a:pt x="876300" y="2276475"/>
                </a:lnTo>
                <a:lnTo>
                  <a:pt x="895350" y="2276475"/>
                </a:lnTo>
                <a:lnTo>
                  <a:pt x="895350" y="2286000"/>
                </a:lnTo>
                <a:lnTo>
                  <a:pt x="933450" y="2286000"/>
                </a:lnTo>
                <a:lnTo>
                  <a:pt x="933450" y="2343150"/>
                </a:lnTo>
                <a:lnTo>
                  <a:pt x="981075" y="2343150"/>
                </a:lnTo>
                <a:lnTo>
                  <a:pt x="981075" y="2381250"/>
                </a:lnTo>
                <a:lnTo>
                  <a:pt x="1028700" y="2381250"/>
                </a:lnTo>
                <a:lnTo>
                  <a:pt x="1042988" y="2452687"/>
                </a:lnTo>
                <a:lnTo>
                  <a:pt x="1071563" y="2495550"/>
                </a:lnTo>
                <a:lnTo>
                  <a:pt x="1066800" y="2590800"/>
                </a:lnTo>
                <a:lnTo>
                  <a:pt x="1085850" y="2628900"/>
                </a:lnTo>
                <a:lnTo>
                  <a:pt x="1162050" y="2628900"/>
                </a:lnTo>
                <a:lnTo>
                  <a:pt x="1162050" y="2652712"/>
                </a:lnTo>
                <a:lnTo>
                  <a:pt x="1176338" y="2652712"/>
                </a:lnTo>
                <a:lnTo>
                  <a:pt x="1176338" y="2667000"/>
                </a:lnTo>
                <a:lnTo>
                  <a:pt x="1190625" y="2667000"/>
                </a:lnTo>
                <a:lnTo>
                  <a:pt x="1190625" y="2690812"/>
                </a:lnTo>
                <a:lnTo>
                  <a:pt x="1233488" y="2690812"/>
                </a:lnTo>
                <a:lnTo>
                  <a:pt x="1233488" y="2714625"/>
                </a:lnTo>
                <a:lnTo>
                  <a:pt x="1266825" y="2714625"/>
                </a:lnTo>
                <a:lnTo>
                  <a:pt x="1266825" y="2743200"/>
                </a:lnTo>
                <a:lnTo>
                  <a:pt x="1295400" y="2743200"/>
                </a:lnTo>
                <a:lnTo>
                  <a:pt x="1295400" y="2757487"/>
                </a:lnTo>
                <a:lnTo>
                  <a:pt x="1333500" y="2757487"/>
                </a:lnTo>
                <a:lnTo>
                  <a:pt x="1333500" y="2767012"/>
                </a:lnTo>
                <a:lnTo>
                  <a:pt x="1366838" y="2767012"/>
                </a:lnTo>
                <a:lnTo>
                  <a:pt x="1366838" y="2776537"/>
                </a:lnTo>
                <a:lnTo>
                  <a:pt x="1414463" y="2776537"/>
                </a:lnTo>
                <a:lnTo>
                  <a:pt x="1414463" y="2795587"/>
                </a:lnTo>
                <a:lnTo>
                  <a:pt x="1528763" y="2795587"/>
                </a:lnTo>
                <a:lnTo>
                  <a:pt x="1562100" y="2890837"/>
                </a:lnTo>
                <a:lnTo>
                  <a:pt x="1581150" y="2933700"/>
                </a:lnTo>
                <a:lnTo>
                  <a:pt x="1604963" y="3014662"/>
                </a:lnTo>
                <a:lnTo>
                  <a:pt x="1619250" y="3019425"/>
                </a:lnTo>
                <a:lnTo>
                  <a:pt x="1619250" y="3114675"/>
                </a:lnTo>
                <a:lnTo>
                  <a:pt x="1666875" y="3114675"/>
                </a:lnTo>
                <a:lnTo>
                  <a:pt x="1666875" y="3133725"/>
                </a:lnTo>
                <a:lnTo>
                  <a:pt x="1833563" y="3133725"/>
                </a:lnTo>
                <a:lnTo>
                  <a:pt x="1833563" y="3157537"/>
                </a:lnTo>
                <a:lnTo>
                  <a:pt x="1881188" y="3157537"/>
                </a:lnTo>
                <a:lnTo>
                  <a:pt x="1881188" y="3171825"/>
                </a:lnTo>
                <a:lnTo>
                  <a:pt x="1905000" y="3171825"/>
                </a:lnTo>
                <a:lnTo>
                  <a:pt x="1905000" y="3186112"/>
                </a:lnTo>
                <a:lnTo>
                  <a:pt x="1976438" y="3186112"/>
                </a:lnTo>
                <a:lnTo>
                  <a:pt x="1976438" y="3205162"/>
                </a:lnTo>
                <a:lnTo>
                  <a:pt x="2019300" y="3205162"/>
                </a:lnTo>
                <a:lnTo>
                  <a:pt x="2019300" y="3219450"/>
                </a:lnTo>
                <a:lnTo>
                  <a:pt x="2033588" y="3219450"/>
                </a:lnTo>
                <a:lnTo>
                  <a:pt x="2033588" y="3243262"/>
                </a:lnTo>
                <a:lnTo>
                  <a:pt x="2052638" y="3243262"/>
                </a:lnTo>
                <a:lnTo>
                  <a:pt x="2052638" y="3262312"/>
                </a:lnTo>
                <a:lnTo>
                  <a:pt x="2100263" y="3262312"/>
                </a:lnTo>
                <a:lnTo>
                  <a:pt x="2114550" y="3276600"/>
                </a:lnTo>
                <a:lnTo>
                  <a:pt x="2114550" y="3357562"/>
                </a:lnTo>
                <a:lnTo>
                  <a:pt x="2238375" y="3357562"/>
                </a:lnTo>
                <a:lnTo>
                  <a:pt x="2238375" y="3386137"/>
                </a:lnTo>
                <a:lnTo>
                  <a:pt x="2300288" y="3386137"/>
                </a:lnTo>
                <a:lnTo>
                  <a:pt x="2309813" y="3419475"/>
                </a:lnTo>
                <a:lnTo>
                  <a:pt x="2414588" y="3419475"/>
                </a:lnTo>
                <a:lnTo>
                  <a:pt x="2424113" y="3429000"/>
                </a:lnTo>
                <a:lnTo>
                  <a:pt x="2581275" y="3429000"/>
                </a:lnTo>
                <a:lnTo>
                  <a:pt x="2581275" y="3462337"/>
                </a:lnTo>
                <a:lnTo>
                  <a:pt x="2609850" y="3462337"/>
                </a:lnTo>
                <a:lnTo>
                  <a:pt x="2609850" y="3514725"/>
                </a:lnTo>
                <a:lnTo>
                  <a:pt x="2647950" y="3514725"/>
                </a:lnTo>
                <a:lnTo>
                  <a:pt x="2647950" y="3552825"/>
                </a:lnTo>
                <a:lnTo>
                  <a:pt x="2767013" y="3552825"/>
                </a:lnTo>
                <a:lnTo>
                  <a:pt x="2767013" y="3595687"/>
                </a:lnTo>
                <a:lnTo>
                  <a:pt x="3100388" y="3595687"/>
                </a:lnTo>
                <a:lnTo>
                  <a:pt x="3100388" y="3609975"/>
                </a:lnTo>
                <a:lnTo>
                  <a:pt x="3152775" y="3609975"/>
                </a:lnTo>
                <a:lnTo>
                  <a:pt x="3152775" y="3643312"/>
                </a:lnTo>
                <a:lnTo>
                  <a:pt x="3348038" y="3643312"/>
                </a:lnTo>
                <a:lnTo>
                  <a:pt x="3348038" y="3671887"/>
                </a:lnTo>
                <a:lnTo>
                  <a:pt x="3409950" y="3671887"/>
                </a:lnTo>
                <a:lnTo>
                  <a:pt x="3409950" y="3690937"/>
                </a:lnTo>
                <a:lnTo>
                  <a:pt x="4629150" y="3690937"/>
                </a:lnTo>
                <a:lnTo>
                  <a:pt x="4629150" y="3729037"/>
                </a:lnTo>
                <a:lnTo>
                  <a:pt x="4857750" y="3729037"/>
                </a:lnTo>
                <a:lnTo>
                  <a:pt x="4857750" y="3767137"/>
                </a:lnTo>
                <a:lnTo>
                  <a:pt x="5195888" y="3767137"/>
                </a:lnTo>
                <a:lnTo>
                  <a:pt x="5195888" y="3819525"/>
                </a:lnTo>
                <a:lnTo>
                  <a:pt x="6872288" y="3819525"/>
                </a:lnTo>
                <a:cubicBezTo>
                  <a:pt x="6873082" y="3848893"/>
                  <a:pt x="6873875" y="3878262"/>
                  <a:pt x="6874669" y="3907630"/>
                </a:cubicBezTo>
                <a:lnTo>
                  <a:pt x="7334250" y="3910012"/>
                </a:lnTo>
              </a:path>
            </a:pathLst>
          </a:custGeom>
          <a:noFill/>
          <a:ln w="190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41" name="Group 140"/>
          <p:cNvGrpSpPr/>
          <p:nvPr/>
        </p:nvGrpSpPr>
        <p:grpSpPr>
          <a:xfrm>
            <a:off x="9935718" y="5147656"/>
            <a:ext cx="54864" cy="54864"/>
            <a:chOff x="4041721" y="2681700"/>
            <a:chExt cx="54864" cy="54864"/>
          </a:xfrm>
        </p:grpSpPr>
        <p:sp>
          <p:nvSpPr>
            <p:cNvPr id="319"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0"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0" name="Group 419"/>
          <p:cNvGrpSpPr/>
          <p:nvPr/>
        </p:nvGrpSpPr>
        <p:grpSpPr>
          <a:xfrm>
            <a:off x="6728333" y="5067301"/>
            <a:ext cx="54864" cy="54864"/>
            <a:chOff x="4041721" y="2681700"/>
            <a:chExt cx="54864" cy="54864"/>
          </a:xfrm>
        </p:grpSpPr>
        <p:sp>
          <p:nvSpPr>
            <p:cNvPr id="676"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77"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89" name="Group 88"/>
          <p:cNvGrpSpPr/>
          <p:nvPr/>
        </p:nvGrpSpPr>
        <p:grpSpPr>
          <a:xfrm>
            <a:off x="7990236" y="5067300"/>
            <a:ext cx="54864" cy="54864"/>
            <a:chOff x="4041721" y="2681700"/>
            <a:chExt cx="54864" cy="54864"/>
          </a:xfrm>
        </p:grpSpPr>
        <p:sp>
          <p:nvSpPr>
            <p:cNvPr id="91"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2"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3" name="Group 92"/>
          <p:cNvGrpSpPr/>
          <p:nvPr/>
        </p:nvGrpSpPr>
        <p:grpSpPr>
          <a:xfrm>
            <a:off x="7804498" y="5067300"/>
            <a:ext cx="54864" cy="54864"/>
            <a:chOff x="4041721" y="2681700"/>
            <a:chExt cx="54864" cy="54864"/>
          </a:xfrm>
        </p:grpSpPr>
        <p:sp>
          <p:nvSpPr>
            <p:cNvPr id="94"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5"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6" name="Group 95"/>
          <p:cNvGrpSpPr/>
          <p:nvPr/>
        </p:nvGrpSpPr>
        <p:grpSpPr>
          <a:xfrm>
            <a:off x="7325866" y="4974281"/>
            <a:ext cx="54864" cy="54864"/>
            <a:chOff x="4041721" y="2681700"/>
            <a:chExt cx="54864" cy="54864"/>
          </a:xfrm>
        </p:grpSpPr>
        <p:sp>
          <p:nvSpPr>
            <p:cNvPr id="97"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8"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9" name="Group 98"/>
          <p:cNvGrpSpPr/>
          <p:nvPr/>
        </p:nvGrpSpPr>
        <p:grpSpPr>
          <a:xfrm>
            <a:off x="7259097" y="4974281"/>
            <a:ext cx="54864" cy="54864"/>
            <a:chOff x="4041721" y="2681700"/>
            <a:chExt cx="54864" cy="54864"/>
          </a:xfrm>
        </p:grpSpPr>
        <p:sp>
          <p:nvSpPr>
            <p:cNvPr id="100"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1"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02" name="Group 101"/>
          <p:cNvGrpSpPr/>
          <p:nvPr/>
        </p:nvGrpSpPr>
        <p:grpSpPr>
          <a:xfrm>
            <a:off x="6783197" y="5109104"/>
            <a:ext cx="54864" cy="54864"/>
            <a:chOff x="4041721" y="2681700"/>
            <a:chExt cx="54864" cy="54864"/>
          </a:xfrm>
        </p:grpSpPr>
        <p:sp>
          <p:nvSpPr>
            <p:cNvPr id="103"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4"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05" name="Group 104"/>
          <p:cNvGrpSpPr/>
          <p:nvPr/>
        </p:nvGrpSpPr>
        <p:grpSpPr>
          <a:xfrm>
            <a:off x="6794214" y="5106903"/>
            <a:ext cx="54864" cy="54864"/>
            <a:chOff x="4041721" y="2681700"/>
            <a:chExt cx="54864" cy="54864"/>
          </a:xfrm>
        </p:grpSpPr>
        <p:sp>
          <p:nvSpPr>
            <p:cNvPr id="106"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7"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08" name="Group 107"/>
          <p:cNvGrpSpPr/>
          <p:nvPr/>
        </p:nvGrpSpPr>
        <p:grpSpPr>
          <a:xfrm>
            <a:off x="6810629" y="5106903"/>
            <a:ext cx="54864" cy="54864"/>
            <a:chOff x="4041721" y="2681700"/>
            <a:chExt cx="54864" cy="54864"/>
          </a:xfrm>
        </p:grpSpPr>
        <p:sp>
          <p:nvSpPr>
            <p:cNvPr id="109"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0"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1" name="Group 110"/>
          <p:cNvGrpSpPr/>
          <p:nvPr/>
        </p:nvGrpSpPr>
        <p:grpSpPr>
          <a:xfrm>
            <a:off x="6268593" y="5002913"/>
            <a:ext cx="54864" cy="54864"/>
            <a:chOff x="4041721" y="2681700"/>
            <a:chExt cx="54864" cy="54864"/>
          </a:xfrm>
        </p:grpSpPr>
        <p:sp>
          <p:nvSpPr>
            <p:cNvPr id="112"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3"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4" name="Group 113"/>
          <p:cNvGrpSpPr/>
          <p:nvPr/>
        </p:nvGrpSpPr>
        <p:grpSpPr>
          <a:xfrm>
            <a:off x="6300691" y="4937325"/>
            <a:ext cx="54864" cy="54864"/>
            <a:chOff x="4041721" y="2681700"/>
            <a:chExt cx="54864" cy="54864"/>
          </a:xfrm>
        </p:grpSpPr>
        <p:sp>
          <p:nvSpPr>
            <p:cNvPr id="115"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6"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8" name="Group 117"/>
          <p:cNvGrpSpPr/>
          <p:nvPr/>
        </p:nvGrpSpPr>
        <p:grpSpPr>
          <a:xfrm>
            <a:off x="6292404" y="4937325"/>
            <a:ext cx="54864" cy="54864"/>
            <a:chOff x="4041721" y="2681700"/>
            <a:chExt cx="54864" cy="54864"/>
          </a:xfrm>
        </p:grpSpPr>
        <p:sp>
          <p:nvSpPr>
            <p:cNvPr id="119"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0"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1" name="Group 120"/>
          <p:cNvGrpSpPr/>
          <p:nvPr/>
        </p:nvGrpSpPr>
        <p:grpSpPr>
          <a:xfrm>
            <a:off x="6284117" y="4937325"/>
            <a:ext cx="54864" cy="54864"/>
            <a:chOff x="4041721" y="2681700"/>
            <a:chExt cx="54864" cy="54864"/>
          </a:xfrm>
        </p:grpSpPr>
        <p:sp>
          <p:nvSpPr>
            <p:cNvPr id="122"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3"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4" name="Group 123"/>
          <p:cNvGrpSpPr/>
          <p:nvPr/>
        </p:nvGrpSpPr>
        <p:grpSpPr>
          <a:xfrm>
            <a:off x="6275830" y="4937325"/>
            <a:ext cx="54864" cy="54864"/>
            <a:chOff x="4041721" y="2681700"/>
            <a:chExt cx="54864" cy="54864"/>
          </a:xfrm>
        </p:grpSpPr>
        <p:sp>
          <p:nvSpPr>
            <p:cNvPr id="125"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6"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7" name="Group 126"/>
          <p:cNvGrpSpPr/>
          <p:nvPr/>
        </p:nvGrpSpPr>
        <p:grpSpPr>
          <a:xfrm>
            <a:off x="6228109" y="4934944"/>
            <a:ext cx="54864" cy="54864"/>
            <a:chOff x="4041721" y="2681700"/>
            <a:chExt cx="54864" cy="54864"/>
          </a:xfrm>
        </p:grpSpPr>
        <p:sp>
          <p:nvSpPr>
            <p:cNvPr id="128"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9"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0" name="Group 129"/>
          <p:cNvGrpSpPr/>
          <p:nvPr/>
        </p:nvGrpSpPr>
        <p:grpSpPr>
          <a:xfrm>
            <a:off x="6113811" y="4934944"/>
            <a:ext cx="54864" cy="54864"/>
            <a:chOff x="4041721" y="2681700"/>
            <a:chExt cx="54864" cy="54864"/>
          </a:xfrm>
        </p:grpSpPr>
        <p:sp>
          <p:nvSpPr>
            <p:cNvPr id="131"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2"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3" name="Group 132"/>
          <p:cNvGrpSpPr/>
          <p:nvPr/>
        </p:nvGrpSpPr>
        <p:grpSpPr>
          <a:xfrm>
            <a:off x="6275830" y="5012437"/>
            <a:ext cx="54864" cy="54864"/>
            <a:chOff x="4041721" y="2681700"/>
            <a:chExt cx="54864" cy="54864"/>
          </a:xfrm>
        </p:grpSpPr>
        <p:sp>
          <p:nvSpPr>
            <p:cNvPr id="134"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5"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6" name="Group 135"/>
          <p:cNvGrpSpPr/>
          <p:nvPr/>
        </p:nvGrpSpPr>
        <p:grpSpPr>
          <a:xfrm>
            <a:off x="5894830" y="4977768"/>
            <a:ext cx="54864" cy="54864"/>
            <a:chOff x="4041721" y="2681700"/>
            <a:chExt cx="54864" cy="54864"/>
          </a:xfrm>
        </p:grpSpPr>
        <p:sp>
          <p:nvSpPr>
            <p:cNvPr id="137"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8"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9" name="Group 138"/>
          <p:cNvGrpSpPr/>
          <p:nvPr/>
        </p:nvGrpSpPr>
        <p:grpSpPr>
          <a:xfrm>
            <a:off x="5704330" y="4977768"/>
            <a:ext cx="54864" cy="54864"/>
            <a:chOff x="4041721" y="2681700"/>
            <a:chExt cx="54864" cy="54864"/>
          </a:xfrm>
        </p:grpSpPr>
        <p:sp>
          <p:nvSpPr>
            <p:cNvPr id="140"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2"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3" name="Group 142"/>
          <p:cNvGrpSpPr/>
          <p:nvPr/>
        </p:nvGrpSpPr>
        <p:grpSpPr>
          <a:xfrm>
            <a:off x="5451924" y="4977768"/>
            <a:ext cx="54864" cy="54864"/>
            <a:chOff x="4041721" y="2681700"/>
            <a:chExt cx="54864" cy="54864"/>
          </a:xfrm>
        </p:grpSpPr>
        <p:sp>
          <p:nvSpPr>
            <p:cNvPr id="144"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5"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6" name="Group 145"/>
          <p:cNvGrpSpPr/>
          <p:nvPr/>
        </p:nvGrpSpPr>
        <p:grpSpPr>
          <a:xfrm>
            <a:off x="5228087" y="4964758"/>
            <a:ext cx="54864" cy="54864"/>
            <a:chOff x="4041721" y="2681700"/>
            <a:chExt cx="54864" cy="54864"/>
          </a:xfrm>
        </p:grpSpPr>
        <p:sp>
          <p:nvSpPr>
            <p:cNvPr id="147"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8"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9" name="Group 148"/>
          <p:cNvGrpSpPr/>
          <p:nvPr/>
        </p:nvGrpSpPr>
        <p:grpSpPr>
          <a:xfrm>
            <a:off x="4716118" y="4871598"/>
            <a:ext cx="54864" cy="54864"/>
            <a:chOff x="4041721" y="2681700"/>
            <a:chExt cx="54864" cy="54864"/>
          </a:xfrm>
        </p:grpSpPr>
        <p:sp>
          <p:nvSpPr>
            <p:cNvPr id="150"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1"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6" name="Group 155"/>
          <p:cNvGrpSpPr/>
          <p:nvPr/>
        </p:nvGrpSpPr>
        <p:grpSpPr>
          <a:xfrm>
            <a:off x="5809036" y="4895261"/>
            <a:ext cx="54864" cy="54864"/>
            <a:chOff x="4041721" y="2681700"/>
            <a:chExt cx="54864" cy="54864"/>
          </a:xfrm>
        </p:grpSpPr>
        <p:sp>
          <p:nvSpPr>
            <p:cNvPr id="157"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8"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9" name="Group 158"/>
          <p:cNvGrpSpPr/>
          <p:nvPr/>
        </p:nvGrpSpPr>
        <p:grpSpPr>
          <a:xfrm>
            <a:off x="5756553" y="4895261"/>
            <a:ext cx="54864" cy="54864"/>
            <a:chOff x="4041721" y="2681700"/>
            <a:chExt cx="54864" cy="54864"/>
          </a:xfrm>
        </p:grpSpPr>
        <p:sp>
          <p:nvSpPr>
            <p:cNvPr id="160"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1"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2" name="Group 151"/>
          <p:cNvGrpSpPr/>
          <p:nvPr/>
        </p:nvGrpSpPr>
        <p:grpSpPr>
          <a:xfrm>
            <a:off x="4762624" y="4602888"/>
            <a:ext cx="54864" cy="54864"/>
            <a:chOff x="4041721" y="2681700"/>
            <a:chExt cx="54864" cy="54864"/>
          </a:xfrm>
        </p:grpSpPr>
        <p:sp>
          <p:nvSpPr>
            <p:cNvPr id="153"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4"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5" name="Group 154"/>
          <p:cNvGrpSpPr/>
          <p:nvPr/>
        </p:nvGrpSpPr>
        <p:grpSpPr>
          <a:xfrm>
            <a:off x="4735192" y="4600507"/>
            <a:ext cx="54864" cy="54864"/>
            <a:chOff x="4041721" y="2681700"/>
            <a:chExt cx="54864" cy="54864"/>
          </a:xfrm>
        </p:grpSpPr>
        <p:sp>
          <p:nvSpPr>
            <p:cNvPr id="162"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3"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5" name="Group 164"/>
          <p:cNvGrpSpPr/>
          <p:nvPr/>
        </p:nvGrpSpPr>
        <p:grpSpPr>
          <a:xfrm>
            <a:off x="4718623" y="4580247"/>
            <a:ext cx="54864" cy="54864"/>
            <a:chOff x="4041721" y="2681700"/>
            <a:chExt cx="54864" cy="54864"/>
          </a:xfrm>
        </p:grpSpPr>
        <p:sp>
          <p:nvSpPr>
            <p:cNvPr id="166"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7"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8" name="Group 167"/>
          <p:cNvGrpSpPr/>
          <p:nvPr/>
        </p:nvGrpSpPr>
        <p:grpSpPr>
          <a:xfrm>
            <a:off x="4716118" y="4599324"/>
            <a:ext cx="54864" cy="54864"/>
            <a:chOff x="4041721" y="2681700"/>
            <a:chExt cx="54864" cy="54864"/>
          </a:xfrm>
        </p:grpSpPr>
        <p:sp>
          <p:nvSpPr>
            <p:cNvPr id="169"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0"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1" name="Group 170"/>
          <p:cNvGrpSpPr/>
          <p:nvPr/>
        </p:nvGrpSpPr>
        <p:grpSpPr>
          <a:xfrm>
            <a:off x="4699549" y="4579064"/>
            <a:ext cx="54864" cy="54864"/>
            <a:chOff x="4041721" y="2681700"/>
            <a:chExt cx="54864" cy="54864"/>
          </a:xfrm>
        </p:grpSpPr>
        <p:sp>
          <p:nvSpPr>
            <p:cNvPr id="172"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3"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4" name="Group 173"/>
          <p:cNvGrpSpPr/>
          <p:nvPr/>
        </p:nvGrpSpPr>
        <p:grpSpPr>
          <a:xfrm>
            <a:off x="4214342" y="4357619"/>
            <a:ext cx="54864" cy="54864"/>
            <a:chOff x="4041721" y="2681700"/>
            <a:chExt cx="54864" cy="54864"/>
          </a:xfrm>
        </p:grpSpPr>
        <p:sp>
          <p:nvSpPr>
            <p:cNvPr id="175"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6"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7" name="Group 176"/>
          <p:cNvGrpSpPr/>
          <p:nvPr/>
        </p:nvGrpSpPr>
        <p:grpSpPr>
          <a:xfrm>
            <a:off x="4380362" y="4683402"/>
            <a:ext cx="54864" cy="54864"/>
            <a:chOff x="4041721" y="2681700"/>
            <a:chExt cx="54864" cy="54864"/>
          </a:xfrm>
        </p:grpSpPr>
        <p:sp>
          <p:nvSpPr>
            <p:cNvPr id="178"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9"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0" name="Group 179"/>
          <p:cNvGrpSpPr/>
          <p:nvPr/>
        </p:nvGrpSpPr>
        <p:grpSpPr>
          <a:xfrm>
            <a:off x="4182148" y="4428819"/>
            <a:ext cx="54864" cy="54864"/>
            <a:chOff x="4041721" y="2681700"/>
            <a:chExt cx="54864" cy="54864"/>
          </a:xfrm>
        </p:grpSpPr>
        <p:sp>
          <p:nvSpPr>
            <p:cNvPr id="181"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2"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3" name="Group 182"/>
          <p:cNvGrpSpPr/>
          <p:nvPr/>
        </p:nvGrpSpPr>
        <p:grpSpPr>
          <a:xfrm>
            <a:off x="4168533" y="4357620"/>
            <a:ext cx="54864" cy="54864"/>
            <a:chOff x="4041721" y="2681700"/>
            <a:chExt cx="54864" cy="54864"/>
          </a:xfrm>
        </p:grpSpPr>
        <p:sp>
          <p:nvSpPr>
            <p:cNvPr id="184"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5"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6" name="Group 185"/>
          <p:cNvGrpSpPr/>
          <p:nvPr/>
        </p:nvGrpSpPr>
        <p:grpSpPr>
          <a:xfrm>
            <a:off x="4195965" y="4236175"/>
            <a:ext cx="54864" cy="54864"/>
            <a:chOff x="4041721" y="2681700"/>
            <a:chExt cx="54864" cy="54864"/>
          </a:xfrm>
        </p:grpSpPr>
        <p:sp>
          <p:nvSpPr>
            <p:cNvPr id="187"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8"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9" name="Group 188"/>
          <p:cNvGrpSpPr/>
          <p:nvPr/>
        </p:nvGrpSpPr>
        <p:grpSpPr>
          <a:xfrm>
            <a:off x="4178153" y="4203215"/>
            <a:ext cx="54864" cy="54864"/>
            <a:chOff x="4041721" y="2681700"/>
            <a:chExt cx="54864" cy="54864"/>
          </a:xfrm>
        </p:grpSpPr>
        <p:sp>
          <p:nvSpPr>
            <p:cNvPr id="190"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1"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2" name="Group 191"/>
          <p:cNvGrpSpPr/>
          <p:nvPr/>
        </p:nvGrpSpPr>
        <p:grpSpPr>
          <a:xfrm>
            <a:off x="4169865" y="4170255"/>
            <a:ext cx="54864" cy="54864"/>
            <a:chOff x="4041721" y="2681700"/>
            <a:chExt cx="54864" cy="54864"/>
          </a:xfrm>
        </p:grpSpPr>
        <p:sp>
          <p:nvSpPr>
            <p:cNvPr id="193"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4"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5" name="Group 194"/>
          <p:cNvGrpSpPr/>
          <p:nvPr/>
        </p:nvGrpSpPr>
        <p:grpSpPr>
          <a:xfrm>
            <a:off x="4159196" y="4137295"/>
            <a:ext cx="54864" cy="54864"/>
            <a:chOff x="4041721" y="2681700"/>
            <a:chExt cx="54864" cy="54864"/>
          </a:xfrm>
        </p:grpSpPr>
        <p:sp>
          <p:nvSpPr>
            <p:cNvPr id="196"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7"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8" name="Group 197"/>
          <p:cNvGrpSpPr/>
          <p:nvPr/>
        </p:nvGrpSpPr>
        <p:grpSpPr>
          <a:xfrm>
            <a:off x="4143765" y="4104335"/>
            <a:ext cx="54864" cy="54864"/>
            <a:chOff x="4041721" y="2681700"/>
            <a:chExt cx="54864" cy="54864"/>
          </a:xfrm>
        </p:grpSpPr>
        <p:sp>
          <p:nvSpPr>
            <p:cNvPr id="199"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0"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1" name="Group 200"/>
          <p:cNvGrpSpPr/>
          <p:nvPr/>
        </p:nvGrpSpPr>
        <p:grpSpPr>
          <a:xfrm>
            <a:off x="4131764" y="4076903"/>
            <a:ext cx="54864" cy="54864"/>
            <a:chOff x="4041721" y="2681700"/>
            <a:chExt cx="54864" cy="54864"/>
          </a:xfrm>
        </p:grpSpPr>
        <p:sp>
          <p:nvSpPr>
            <p:cNvPr id="202"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3"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4" name="Group 203"/>
          <p:cNvGrpSpPr/>
          <p:nvPr/>
        </p:nvGrpSpPr>
        <p:grpSpPr>
          <a:xfrm>
            <a:off x="4107103" y="4039665"/>
            <a:ext cx="54864" cy="54864"/>
            <a:chOff x="4041721" y="2681700"/>
            <a:chExt cx="54864" cy="54864"/>
          </a:xfrm>
        </p:grpSpPr>
        <p:sp>
          <p:nvSpPr>
            <p:cNvPr id="205"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6"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7" name="Group 206"/>
          <p:cNvGrpSpPr/>
          <p:nvPr/>
        </p:nvGrpSpPr>
        <p:grpSpPr>
          <a:xfrm>
            <a:off x="3730866" y="3874974"/>
            <a:ext cx="54864" cy="54864"/>
            <a:chOff x="4041721" y="2681700"/>
            <a:chExt cx="54864" cy="54864"/>
          </a:xfrm>
        </p:grpSpPr>
        <p:sp>
          <p:nvSpPr>
            <p:cNvPr id="208"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9"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0" name="Group 209"/>
          <p:cNvGrpSpPr/>
          <p:nvPr/>
        </p:nvGrpSpPr>
        <p:grpSpPr>
          <a:xfrm>
            <a:off x="3703434" y="3874974"/>
            <a:ext cx="54864" cy="54864"/>
            <a:chOff x="4041721" y="2681700"/>
            <a:chExt cx="54864" cy="54864"/>
          </a:xfrm>
        </p:grpSpPr>
        <p:sp>
          <p:nvSpPr>
            <p:cNvPr id="211"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2"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3" name="Group 212"/>
          <p:cNvGrpSpPr/>
          <p:nvPr/>
        </p:nvGrpSpPr>
        <p:grpSpPr>
          <a:xfrm>
            <a:off x="3676002" y="3860688"/>
            <a:ext cx="54864" cy="54864"/>
            <a:chOff x="4041721" y="2681700"/>
            <a:chExt cx="54864" cy="54864"/>
          </a:xfrm>
        </p:grpSpPr>
        <p:sp>
          <p:nvSpPr>
            <p:cNvPr id="214"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5"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6" name="Group 215"/>
          <p:cNvGrpSpPr/>
          <p:nvPr/>
        </p:nvGrpSpPr>
        <p:grpSpPr>
          <a:xfrm>
            <a:off x="3671240" y="3805824"/>
            <a:ext cx="54864" cy="54864"/>
            <a:chOff x="4041721" y="2681700"/>
            <a:chExt cx="54864" cy="54864"/>
          </a:xfrm>
        </p:grpSpPr>
        <p:sp>
          <p:nvSpPr>
            <p:cNvPr id="217"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8"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9" name="Group 218"/>
          <p:cNvGrpSpPr/>
          <p:nvPr/>
        </p:nvGrpSpPr>
        <p:grpSpPr>
          <a:xfrm>
            <a:off x="3640779" y="3661275"/>
            <a:ext cx="54864" cy="54864"/>
            <a:chOff x="4041721" y="2681700"/>
            <a:chExt cx="54864" cy="54864"/>
          </a:xfrm>
        </p:grpSpPr>
        <p:sp>
          <p:nvSpPr>
            <p:cNvPr id="220"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1"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2" name="Group 221"/>
          <p:cNvGrpSpPr/>
          <p:nvPr/>
        </p:nvGrpSpPr>
        <p:grpSpPr>
          <a:xfrm>
            <a:off x="3634776" y="3621393"/>
            <a:ext cx="54864" cy="54864"/>
            <a:chOff x="4041721" y="2681700"/>
            <a:chExt cx="54864" cy="54864"/>
          </a:xfrm>
        </p:grpSpPr>
        <p:sp>
          <p:nvSpPr>
            <p:cNvPr id="223"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4"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5" name="Group 224"/>
          <p:cNvGrpSpPr/>
          <p:nvPr/>
        </p:nvGrpSpPr>
        <p:grpSpPr>
          <a:xfrm>
            <a:off x="3453933" y="3497724"/>
            <a:ext cx="54864" cy="54864"/>
            <a:chOff x="4041721" y="2681700"/>
            <a:chExt cx="54864" cy="54864"/>
          </a:xfrm>
        </p:grpSpPr>
        <p:sp>
          <p:nvSpPr>
            <p:cNvPr id="226"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7"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8" name="Group 227"/>
          <p:cNvGrpSpPr/>
          <p:nvPr/>
        </p:nvGrpSpPr>
        <p:grpSpPr>
          <a:xfrm>
            <a:off x="3408593" y="3438098"/>
            <a:ext cx="54864" cy="54864"/>
            <a:chOff x="4041721" y="2681700"/>
            <a:chExt cx="54864" cy="54864"/>
          </a:xfrm>
        </p:grpSpPr>
        <p:sp>
          <p:nvSpPr>
            <p:cNvPr id="229"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0"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1" name="Group 230"/>
          <p:cNvGrpSpPr/>
          <p:nvPr/>
        </p:nvGrpSpPr>
        <p:grpSpPr>
          <a:xfrm>
            <a:off x="3348967" y="3243263"/>
            <a:ext cx="54864" cy="54864"/>
            <a:chOff x="4041721" y="2681700"/>
            <a:chExt cx="54864" cy="54864"/>
          </a:xfrm>
        </p:grpSpPr>
        <p:sp>
          <p:nvSpPr>
            <p:cNvPr id="232"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3"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4" name="Group 233"/>
          <p:cNvGrpSpPr/>
          <p:nvPr/>
        </p:nvGrpSpPr>
        <p:grpSpPr>
          <a:xfrm>
            <a:off x="3231014" y="3099045"/>
            <a:ext cx="54864" cy="54864"/>
            <a:chOff x="4041721" y="2681700"/>
            <a:chExt cx="54864" cy="54864"/>
          </a:xfrm>
        </p:grpSpPr>
        <p:sp>
          <p:nvSpPr>
            <p:cNvPr id="235"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6"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7" name="Group 236"/>
          <p:cNvGrpSpPr/>
          <p:nvPr/>
        </p:nvGrpSpPr>
        <p:grpSpPr>
          <a:xfrm>
            <a:off x="3209241" y="3064470"/>
            <a:ext cx="54864" cy="54864"/>
            <a:chOff x="4041721" y="2681700"/>
            <a:chExt cx="54864" cy="54864"/>
          </a:xfrm>
        </p:grpSpPr>
        <p:sp>
          <p:nvSpPr>
            <p:cNvPr id="238"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9"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0" name="Group 239"/>
          <p:cNvGrpSpPr/>
          <p:nvPr/>
        </p:nvGrpSpPr>
        <p:grpSpPr>
          <a:xfrm>
            <a:off x="3161179" y="2914451"/>
            <a:ext cx="54864" cy="54864"/>
            <a:chOff x="4041721" y="2681700"/>
            <a:chExt cx="54864" cy="54864"/>
          </a:xfrm>
        </p:grpSpPr>
        <p:sp>
          <p:nvSpPr>
            <p:cNvPr id="241"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2"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3" name="Group 242"/>
          <p:cNvGrpSpPr/>
          <p:nvPr/>
        </p:nvGrpSpPr>
        <p:grpSpPr>
          <a:xfrm>
            <a:off x="3579912" y="3586818"/>
            <a:ext cx="54864" cy="54864"/>
            <a:chOff x="4041721" y="2681700"/>
            <a:chExt cx="54864" cy="54864"/>
          </a:xfrm>
        </p:grpSpPr>
        <p:sp>
          <p:nvSpPr>
            <p:cNvPr id="244"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5"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6" name="Group 245"/>
          <p:cNvGrpSpPr/>
          <p:nvPr/>
        </p:nvGrpSpPr>
        <p:grpSpPr>
          <a:xfrm>
            <a:off x="4107011" y="4291039"/>
            <a:ext cx="54864" cy="54864"/>
            <a:chOff x="4041721" y="2681700"/>
            <a:chExt cx="54864" cy="54864"/>
          </a:xfrm>
        </p:grpSpPr>
        <p:sp>
          <p:nvSpPr>
            <p:cNvPr id="247"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8"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9" name="Group 248"/>
          <p:cNvGrpSpPr/>
          <p:nvPr/>
        </p:nvGrpSpPr>
        <p:grpSpPr>
          <a:xfrm>
            <a:off x="4016524" y="4263607"/>
            <a:ext cx="54864" cy="54864"/>
            <a:chOff x="4041721" y="2681700"/>
            <a:chExt cx="54864" cy="54864"/>
          </a:xfrm>
        </p:grpSpPr>
        <p:sp>
          <p:nvSpPr>
            <p:cNvPr id="250"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1"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2" name="Group 251"/>
          <p:cNvGrpSpPr/>
          <p:nvPr/>
        </p:nvGrpSpPr>
        <p:grpSpPr>
          <a:xfrm>
            <a:off x="3969397" y="4255698"/>
            <a:ext cx="54864" cy="54864"/>
            <a:chOff x="4041721" y="2681700"/>
            <a:chExt cx="54864" cy="54864"/>
          </a:xfrm>
        </p:grpSpPr>
        <p:sp>
          <p:nvSpPr>
            <p:cNvPr id="253"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4"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5" name="Group 254"/>
          <p:cNvGrpSpPr/>
          <p:nvPr/>
        </p:nvGrpSpPr>
        <p:grpSpPr>
          <a:xfrm>
            <a:off x="3876527" y="4193718"/>
            <a:ext cx="54864" cy="54864"/>
            <a:chOff x="4041721" y="2681700"/>
            <a:chExt cx="54864" cy="54864"/>
          </a:xfrm>
        </p:grpSpPr>
        <p:sp>
          <p:nvSpPr>
            <p:cNvPr id="256"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7"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8" name="Group 257"/>
          <p:cNvGrpSpPr/>
          <p:nvPr/>
        </p:nvGrpSpPr>
        <p:grpSpPr>
          <a:xfrm>
            <a:off x="3737957" y="4144759"/>
            <a:ext cx="54864" cy="54864"/>
            <a:chOff x="4041721" y="2681700"/>
            <a:chExt cx="54864" cy="54864"/>
          </a:xfrm>
        </p:grpSpPr>
        <p:sp>
          <p:nvSpPr>
            <p:cNvPr id="259"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0"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61" name="Group 260"/>
          <p:cNvGrpSpPr/>
          <p:nvPr/>
        </p:nvGrpSpPr>
        <p:grpSpPr>
          <a:xfrm>
            <a:off x="3689779" y="4149538"/>
            <a:ext cx="54864" cy="54864"/>
            <a:chOff x="4041721" y="2681700"/>
            <a:chExt cx="54864" cy="54864"/>
          </a:xfrm>
        </p:grpSpPr>
        <p:sp>
          <p:nvSpPr>
            <p:cNvPr id="262"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3"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64" name="Group 263"/>
          <p:cNvGrpSpPr/>
          <p:nvPr/>
        </p:nvGrpSpPr>
        <p:grpSpPr>
          <a:xfrm>
            <a:off x="3684869" y="4137296"/>
            <a:ext cx="54864" cy="54864"/>
            <a:chOff x="4041721" y="2681700"/>
            <a:chExt cx="54864" cy="54864"/>
          </a:xfrm>
        </p:grpSpPr>
        <p:sp>
          <p:nvSpPr>
            <p:cNvPr id="265"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6"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67" name="Group 266"/>
          <p:cNvGrpSpPr/>
          <p:nvPr/>
        </p:nvGrpSpPr>
        <p:grpSpPr>
          <a:xfrm>
            <a:off x="3679959" y="4125054"/>
            <a:ext cx="54864" cy="54864"/>
            <a:chOff x="4041721" y="2681700"/>
            <a:chExt cx="54864" cy="54864"/>
          </a:xfrm>
        </p:grpSpPr>
        <p:sp>
          <p:nvSpPr>
            <p:cNvPr id="268"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9"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70" name="Group 269"/>
          <p:cNvGrpSpPr/>
          <p:nvPr/>
        </p:nvGrpSpPr>
        <p:grpSpPr>
          <a:xfrm>
            <a:off x="3675049" y="4112812"/>
            <a:ext cx="54864" cy="54864"/>
            <a:chOff x="4041721" y="2681700"/>
            <a:chExt cx="54864" cy="54864"/>
          </a:xfrm>
        </p:grpSpPr>
        <p:sp>
          <p:nvSpPr>
            <p:cNvPr id="271"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2"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73" name="Group 272"/>
          <p:cNvGrpSpPr/>
          <p:nvPr/>
        </p:nvGrpSpPr>
        <p:grpSpPr>
          <a:xfrm>
            <a:off x="3670139" y="4100570"/>
            <a:ext cx="54864" cy="54864"/>
            <a:chOff x="4041721" y="2681700"/>
            <a:chExt cx="54864" cy="54864"/>
          </a:xfrm>
        </p:grpSpPr>
        <p:sp>
          <p:nvSpPr>
            <p:cNvPr id="274"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5"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76" name="Group 275"/>
          <p:cNvGrpSpPr/>
          <p:nvPr/>
        </p:nvGrpSpPr>
        <p:grpSpPr>
          <a:xfrm>
            <a:off x="3652459" y="4047294"/>
            <a:ext cx="54864" cy="54864"/>
            <a:chOff x="4041721" y="2681700"/>
            <a:chExt cx="54864" cy="54864"/>
          </a:xfrm>
        </p:grpSpPr>
        <p:sp>
          <p:nvSpPr>
            <p:cNvPr id="277"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8"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79" name="Group 278"/>
          <p:cNvGrpSpPr/>
          <p:nvPr/>
        </p:nvGrpSpPr>
        <p:grpSpPr>
          <a:xfrm>
            <a:off x="3609668" y="3961569"/>
            <a:ext cx="54864" cy="54864"/>
            <a:chOff x="4041721" y="2681700"/>
            <a:chExt cx="54864" cy="54864"/>
          </a:xfrm>
        </p:grpSpPr>
        <p:sp>
          <p:nvSpPr>
            <p:cNvPr id="280"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1"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2" name="Group 281"/>
          <p:cNvGrpSpPr/>
          <p:nvPr/>
        </p:nvGrpSpPr>
        <p:grpSpPr>
          <a:xfrm>
            <a:off x="3557185" y="3918653"/>
            <a:ext cx="54864" cy="54864"/>
            <a:chOff x="4041721" y="2681700"/>
            <a:chExt cx="54864" cy="54864"/>
          </a:xfrm>
        </p:grpSpPr>
        <p:sp>
          <p:nvSpPr>
            <p:cNvPr id="283"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4"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5" name="Group 284"/>
          <p:cNvGrpSpPr/>
          <p:nvPr/>
        </p:nvGrpSpPr>
        <p:grpSpPr>
          <a:xfrm>
            <a:off x="3530646" y="3918653"/>
            <a:ext cx="54864" cy="54864"/>
            <a:chOff x="4041721" y="2681700"/>
            <a:chExt cx="54864" cy="54864"/>
          </a:xfrm>
        </p:grpSpPr>
        <p:sp>
          <p:nvSpPr>
            <p:cNvPr id="286"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7"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8" name="Group 287"/>
          <p:cNvGrpSpPr/>
          <p:nvPr/>
        </p:nvGrpSpPr>
        <p:grpSpPr>
          <a:xfrm>
            <a:off x="3504107" y="3918653"/>
            <a:ext cx="54864" cy="54864"/>
            <a:chOff x="4041721" y="2681700"/>
            <a:chExt cx="54864" cy="54864"/>
          </a:xfrm>
        </p:grpSpPr>
        <p:sp>
          <p:nvSpPr>
            <p:cNvPr id="289"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0"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91" name="Group 290"/>
          <p:cNvGrpSpPr/>
          <p:nvPr/>
        </p:nvGrpSpPr>
        <p:grpSpPr>
          <a:xfrm>
            <a:off x="3456314" y="3923835"/>
            <a:ext cx="54864" cy="54864"/>
            <a:chOff x="4041721" y="2681700"/>
            <a:chExt cx="54864" cy="54864"/>
          </a:xfrm>
        </p:grpSpPr>
        <p:sp>
          <p:nvSpPr>
            <p:cNvPr id="292"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3"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94" name="Group 293"/>
          <p:cNvGrpSpPr/>
          <p:nvPr/>
        </p:nvGrpSpPr>
        <p:grpSpPr>
          <a:xfrm>
            <a:off x="3404950" y="3871352"/>
            <a:ext cx="54864" cy="54864"/>
            <a:chOff x="4041721" y="2681700"/>
            <a:chExt cx="54864" cy="54864"/>
          </a:xfrm>
        </p:grpSpPr>
        <p:sp>
          <p:nvSpPr>
            <p:cNvPr id="295"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6"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97" name="Group 296"/>
          <p:cNvGrpSpPr/>
          <p:nvPr/>
        </p:nvGrpSpPr>
        <p:grpSpPr>
          <a:xfrm>
            <a:off x="3386925" y="3728398"/>
            <a:ext cx="54864" cy="54864"/>
            <a:chOff x="4041721" y="2681700"/>
            <a:chExt cx="54864" cy="54864"/>
          </a:xfrm>
        </p:grpSpPr>
        <p:sp>
          <p:nvSpPr>
            <p:cNvPr id="298"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9"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00" name="Group 299"/>
          <p:cNvGrpSpPr/>
          <p:nvPr/>
        </p:nvGrpSpPr>
        <p:grpSpPr>
          <a:xfrm>
            <a:off x="3386925" y="3699172"/>
            <a:ext cx="54864" cy="54864"/>
            <a:chOff x="4041721" y="2681700"/>
            <a:chExt cx="54864" cy="54864"/>
          </a:xfrm>
        </p:grpSpPr>
        <p:sp>
          <p:nvSpPr>
            <p:cNvPr id="301"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2"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03" name="Group 302"/>
          <p:cNvGrpSpPr/>
          <p:nvPr/>
        </p:nvGrpSpPr>
        <p:grpSpPr>
          <a:xfrm>
            <a:off x="3386925" y="3656514"/>
            <a:ext cx="54864" cy="54864"/>
            <a:chOff x="4041721" y="2681700"/>
            <a:chExt cx="54864" cy="54864"/>
          </a:xfrm>
        </p:grpSpPr>
        <p:sp>
          <p:nvSpPr>
            <p:cNvPr id="304"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5"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06" name="Group 305"/>
          <p:cNvGrpSpPr/>
          <p:nvPr/>
        </p:nvGrpSpPr>
        <p:grpSpPr>
          <a:xfrm>
            <a:off x="3352135" y="3636525"/>
            <a:ext cx="54864" cy="54864"/>
            <a:chOff x="4041721" y="2681700"/>
            <a:chExt cx="54864" cy="54864"/>
          </a:xfrm>
        </p:grpSpPr>
        <p:sp>
          <p:nvSpPr>
            <p:cNvPr id="307"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8"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09" name="Group 308"/>
          <p:cNvGrpSpPr/>
          <p:nvPr/>
        </p:nvGrpSpPr>
        <p:grpSpPr>
          <a:xfrm>
            <a:off x="3317345" y="3616536"/>
            <a:ext cx="54864" cy="54864"/>
            <a:chOff x="4041721" y="2681700"/>
            <a:chExt cx="54864" cy="54864"/>
          </a:xfrm>
        </p:grpSpPr>
        <p:sp>
          <p:nvSpPr>
            <p:cNvPr id="310"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1"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12" name="Group 311"/>
          <p:cNvGrpSpPr/>
          <p:nvPr/>
        </p:nvGrpSpPr>
        <p:grpSpPr>
          <a:xfrm>
            <a:off x="3282555" y="3596547"/>
            <a:ext cx="54864" cy="54864"/>
            <a:chOff x="4041721" y="2681700"/>
            <a:chExt cx="54864" cy="54864"/>
          </a:xfrm>
        </p:grpSpPr>
        <p:sp>
          <p:nvSpPr>
            <p:cNvPr id="313"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4"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15" name="Group 314"/>
          <p:cNvGrpSpPr/>
          <p:nvPr/>
        </p:nvGrpSpPr>
        <p:grpSpPr>
          <a:xfrm>
            <a:off x="3254908" y="3567034"/>
            <a:ext cx="54864" cy="54864"/>
            <a:chOff x="4041721" y="2681700"/>
            <a:chExt cx="54864" cy="54864"/>
          </a:xfrm>
        </p:grpSpPr>
        <p:sp>
          <p:nvSpPr>
            <p:cNvPr id="316"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7"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18" name="Group 317"/>
          <p:cNvGrpSpPr/>
          <p:nvPr/>
        </p:nvGrpSpPr>
        <p:grpSpPr>
          <a:xfrm>
            <a:off x="3242629" y="3498475"/>
            <a:ext cx="54864" cy="54864"/>
            <a:chOff x="4041721" y="2681700"/>
            <a:chExt cx="54864" cy="54864"/>
          </a:xfrm>
        </p:grpSpPr>
        <p:sp>
          <p:nvSpPr>
            <p:cNvPr id="321"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2"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3" name="Group 322"/>
          <p:cNvGrpSpPr/>
          <p:nvPr/>
        </p:nvGrpSpPr>
        <p:grpSpPr>
          <a:xfrm>
            <a:off x="3250750" y="3528509"/>
            <a:ext cx="54864" cy="54864"/>
            <a:chOff x="4041721" y="2681700"/>
            <a:chExt cx="54864" cy="54864"/>
          </a:xfrm>
        </p:grpSpPr>
        <p:sp>
          <p:nvSpPr>
            <p:cNvPr id="324"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5"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6" name="Group 325"/>
          <p:cNvGrpSpPr/>
          <p:nvPr/>
        </p:nvGrpSpPr>
        <p:grpSpPr>
          <a:xfrm>
            <a:off x="3180113" y="3368901"/>
            <a:ext cx="54864" cy="54864"/>
            <a:chOff x="4041721" y="2681700"/>
            <a:chExt cx="54864" cy="54864"/>
          </a:xfrm>
        </p:grpSpPr>
        <p:sp>
          <p:nvSpPr>
            <p:cNvPr id="327"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8"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9" name="Group 328"/>
          <p:cNvGrpSpPr/>
          <p:nvPr/>
        </p:nvGrpSpPr>
        <p:grpSpPr>
          <a:xfrm>
            <a:off x="3210989" y="3415002"/>
            <a:ext cx="54864" cy="54864"/>
            <a:chOff x="4041721" y="2681700"/>
            <a:chExt cx="54864" cy="54864"/>
          </a:xfrm>
        </p:grpSpPr>
        <p:sp>
          <p:nvSpPr>
            <p:cNvPr id="330"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1"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32" name="Group 331"/>
          <p:cNvGrpSpPr/>
          <p:nvPr/>
        </p:nvGrpSpPr>
        <p:grpSpPr>
          <a:xfrm>
            <a:off x="3230724" y="3475694"/>
            <a:ext cx="54864" cy="54864"/>
            <a:chOff x="4041721" y="2681700"/>
            <a:chExt cx="54864" cy="54864"/>
          </a:xfrm>
        </p:grpSpPr>
        <p:sp>
          <p:nvSpPr>
            <p:cNvPr id="333"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4"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35" name="Group 334"/>
          <p:cNvGrpSpPr/>
          <p:nvPr/>
        </p:nvGrpSpPr>
        <p:grpSpPr>
          <a:xfrm>
            <a:off x="3156242" y="3232028"/>
            <a:ext cx="54864" cy="54864"/>
            <a:chOff x="4041721" y="2681700"/>
            <a:chExt cx="54864" cy="54864"/>
          </a:xfrm>
        </p:grpSpPr>
        <p:sp>
          <p:nvSpPr>
            <p:cNvPr id="336"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7"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38" name="Group 337"/>
          <p:cNvGrpSpPr/>
          <p:nvPr/>
        </p:nvGrpSpPr>
        <p:grpSpPr>
          <a:xfrm>
            <a:off x="3128810" y="3144480"/>
            <a:ext cx="54864" cy="54864"/>
            <a:chOff x="4041721" y="2681700"/>
            <a:chExt cx="54864" cy="54864"/>
          </a:xfrm>
        </p:grpSpPr>
        <p:sp>
          <p:nvSpPr>
            <p:cNvPr id="339"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0"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41" name="Group 340"/>
          <p:cNvGrpSpPr/>
          <p:nvPr/>
        </p:nvGrpSpPr>
        <p:grpSpPr>
          <a:xfrm>
            <a:off x="3328194" y="3186396"/>
            <a:ext cx="54864" cy="54864"/>
            <a:chOff x="4041721" y="2681700"/>
            <a:chExt cx="54864" cy="54864"/>
          </a:xfrm>
        </p:grpSpPr>
        <p:sp>
          <p:nvSpPr>
            <p:cNvPr id="342"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3"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44" name="Group 343"/>
          <p:cNvGrpSpPr/>
          <p:nvPr/>
        </p:nvGrpSpPr>
        <p:grpSpPr>
          <a:xfrm>
            <a:off x="3133747" y="2661029"/>
            <a:ext cx="54864" cy="54864"/>
            <a:chOff x="4041721" y="2681700"/>
            <a:chExt cx="54864" cy="54864"/>
          </a:xfrm>
        </p:grpSpPr>
        <p:sp>
          <p:nvSpPr>
            <p:cNvPr id="345"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6"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47" name="Group 346"/>
          <p:cNvGrpSpPr/>
          <p:nvPr/>
        </p:nvGrpSpPr>
        <p:grpSpPr>
          <a:xfrm>
            <a:off x="3149179" y="2764433"/>
            <a:ext cx="54864" cy="54864"/>
            <a:chOff x="4041721" y="2681700"/>
            <a:chExt cx="54864" cy="54864"/>
          </a:xfrm>
        </p:grpSpPr>
        <p:sp>
          <p:nvSpPr>
            <p:cNvPr id="348"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9"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0" name="Group 349"/>
          <p:cNvGrpSpPr/>
          <p:nvPr/>
        </p:nvGrpSpPr>
        <p:grpSpPr>
          <a:xfrm>
            <a:off x="3129976" y="2396088"/>
            <a:ext cx="54864" cy="54864"/>
            <a:chOff x="4041721" y="2681700"/>
            <a:chExt cx="54864" cy="54864"/>
          </a:xfrm>
        </p:grpSpPr>
        <p:sp>
          <p:nvSpPr>
            <p:cNvPr id="351"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2"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3" name="Group 352"/>
          <p:cNvGrpSpPr/>
          <p:nvPr/>
        </p:nvGrpSpPr>
        <p:grpSpPr>
          <a:xfrm>
            <a:off x="3121747" y="2257588"/>
            <a:ext cx="54864" cy="54864"/>
            <a:chOff x="4041721" y="2681700"/>
            <a:chExt cx="54864" cy="54864"/>
          </a:xfrm>
        </p:grpSpPr>
        <p:sp>
          <p:nvSpPr>
            <p:cNvPr id="354"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5"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6" name="Group 355"/>
          <p:cNvGrpSpPr/>
          <p:nvPr/>
        </p:nvGrpSpPr>
        <p:grpSpPr>
          <a:xfrm>
            <a:off x="3106315" y="2158578"/>
            <a:ext cx="54864" cy="54864"/>
            <a:chOff x="4041721" y="2681700"/>
            <a:chExt cx="54864" cy="54864"/>
          </a:xfrm>
        </p:grpSpPr>
        <p:sp>
          <p:nvSpPr>
            <p:cNvPr id="357"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8"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9" name="Group 358"/>
          <p:cNvGrpSpPr/>
          <p:nvPr/>
        </p:nvGrpSpPr>
        <p:grpSpPr>
          <a:xfrm>
            <a:off x="3106315" y="2090687"/>
            <a:ext cx="54864" cy="54864"/>
            <a:chOff x="4041721" y="2681700"/>
            <a:chExt cx="54864" cy="54864"/>
          </a:xfrm>
        </p:grpSpPr>
        <p:sp>
          <p:nvSpPr>
            <p:cNvPr id="360"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1"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62" name="Group 361"/>
          <p:cNvGrpSpPr/>
          <p:nvPr/>
        </p:nvGrpSpPr>
        <p:grpSpPr>
          <a:xfrm>
            <a:off x="3094315" y="1992647"/>
            <a:ext cx="54864" cy="54864"/>
            <a:chOff x="4041721" y="2681700"/>
            <a:chExt cx="54864" cy="54864"/>
          </a:xfrm>
        </p:grpSpPr>
        <p:sp>
          <p:nvSpPr>
            <p:cNvPr id="363"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4"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65" name="Group 364"/>
          <p:cNvGrpSpPr/>
          <p:nvPr/>
        </p:nvGrpSpPr>
        <p:grpSpPr>
          <a:xfrm>
            <a:off x="3079873" y="1888722"/>
            <a:ext cx="54864" cy="54864"/>
            <a:chOff x="4041721" y="2681700"/>
            <a:chExt cx="54864" cy="54864"/>
          </a:xfrm>
        </p:grpSpPr>
        <p:sp>
          <p:nvSpPr>
            <p:cNvPr id="366"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7"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68" name="Group 367"/>
          <p:cNvGrpSpPr/>
          <p:nvPr/>
        </p:nvGrpSpPr>
        <p:grpSpPr>
          <a:xfrm>
            <a:off x="3055987" y="1833858"/>
            <a:ext cx="54864" cy="54864"/>
            <a:chOff x="4041721" y="2681700"/>
            <a:chExt cx="54864" cy="54864"/>
          </a:xfrm>
        </p:grpSpPr>
        <p:sp>
          <p:nvSpPr>
            <p:cNvPr id="369"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0"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1" name="Group 370"/>
          <p:cNvGrpSpPr/>
          <p:nvPr/>
        </p:nvGrpSpPr>
        <p:grpSpPr>
          <a:xfrm>
            <a:off x="2951211" y="1590834"/>
            <a:ext cx="54864" cy="54864"/>
            <a:chOff x="4041721" y="2681700"/>
            <a:chExt cx="54864" cy="54864"/>
          </a:xfrm>
        </p:grpSpPr>
        <p:sp>
          <p:nvSpPr>
            <p:cNvPr id="372"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3"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4" name="Group 373"/>
          <p:cNvGrpSpPr/>
          <p:nvPr/>
        </p:nvGrpSpPr>
        <p:grpSpPr>
          <a:xfrm>
            <a:off x="2627361" y="1244157"/>
            <a:ext cx="54864" cy="54864"/>
            <a:chOff x="4041721" y="2681700"/>
            <a:chExt cx="54864" cy="54864"/>
          </a:xfrm>
        </p:grpSpPr>
        <p:sp>
          <p:nvSpPr>
            <p:cNvPr id="375"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6"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7" name="Group 376"/>
          <p:cNvGrpSpPr/>
          <p:nvPr/>
        </p:nvGrpSpPr>
        <p:grpSpPr>
          <a:xfrm>
            <a:off x="2896347" y="1505570"/>
            <a:ext cx="54864" cy="54864"/>
            <a:chOff x="4041721" y="2681700"/>
            <a:chExt cx="54864" cy="54864"/>
          </a:xfrm>
        </p:grpSpPr>
        <p:sp>
          <p:nvSpPr>
            <p:cNvPr id="378" name="Line 210"/>
            <p:cNvSpPr>
              <a:spLocks noChangeShapeType="1"/>
            </p:cNvSpPr>
            <p:nvPr/>
          </p:nvSpPr>
          <p:spPr bwMode="auto">
            <a:xfrm>
              <a:off x="4069153" y="2681700"/>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9" name="Line 210"/>
            <p:cNvSpPr>
              <a:spLocks noChangeShapeType="1"/>
            </p:cNvSpPr>
            <p:nvPr/>
          </p:nvSpPr>
          <p:spPr bwMode="auto">
            <a:xfrm rot="16200000">
              <a:off x="4069153" y="2681701"/>
              <a:ext cx="0" cy="54864"/>
            </a:xfrm>
            <a:prstGeom prst="line">
              <a:avLst/>
            </a:prstGeom>
            <a:noFill/>
            <a:ln w="19050" cap="rnd">
              <a:solidFill>
                <a:srgbClr val="00B0F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0" name="Group 379"/>
          <p:cNvGrpSpPr/>
          <p:nvPr/>
        </p:nvGrpSpPr>
        <p:grpSpPr>
          <a:xfrm>
            <a:off x="3132730" y="2183536"/>
            <a:ext cx="54864" cy="54864"/>
            <a:chOff x="4041721" y="2681700"/>
            <a:chExt cx="54864" cy="54864"/>
          </a:xfrm>
        </p:grpSpPr>
        <p:sp>
          <p:nvSpPr>
            <p:cNvPr id="381"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2"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3" name="Group 382"/>
          <p:cNvGrpSpPr/>
          <p:nvPr/>
        </p:nvGrpSpPr>
        <p:grpSpPr>
          <a:xfrm>
            <a:off x="3096696" y="2047511"/>
            <a:ext cx="54864" cy="54864"/>
            <a:chOff x="4041721" y="2681700"/>
            <a:chExt cx="54864" cy="54864"/>
          </a:xfrm>
        </p:grpSpPr>
        <p:sp>
          <p:nvSpPr>
            <p:cNvPr id="384"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5"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6" name="Group 385"/>
          <p:cNvGrpSpPr/>
          <p:nvPr/>
        </p:nvGrpSpPr>
        <p:grpSpPr>
          <a:xfrm>
            <a:off x="3077515" y="1934209"/>
            <a:ext cx="54864" cy="54864"/>
            <a:chOff x="4041721" y="2681700"/>
            <a:chExt cx="54864" cy="54864"/>
          </a:xfrm>
        </p:grpSpPr>
        <p:sp>
          <p:nvSpPr>
            <p:cNvPr id="387"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8"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9" name="Group 388"/>
          <p:cNvGrpSpPr/>
          <p:nvPr/>
        </p:nvGrpSpPr>
        <p:grpSpPr>
          <a:xfrm>
            <a:off x="3018827" y="1782569"/>
            <a:ext cx="54864" cy="54864"/>
            <a:chOff x="4041721" y="2681700"/>
            <a:chExt cx="54864" cy="54864"/>
          </a:xfrm>
        </p:grpSpPr>
        <p:sp>
          <p:nvSpPr>
            <p:cNvPr id="390"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1"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2" name="Group 391"/>
          <p:cNvGrpSpPr/>
          <p:nvPr/>
        </p:nvGrpSpPr>
        <p:grpSpPr>
          <a:xfrm>
            <a:off x="2941088" y="1644069"/>
            <a:ext cx="54864" cy="54864"/>
            <a:chOff x="4041721" y="2681700"/>
            <a:chExt cx="54864" cy="54864"/>
          </a:xfrm>
        </p:grpSpPr>
        <p:sp>
          <p:nvSpPr>
            <p:cNvPr id="393"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4"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5" name="Group 394"/>
          <p:cNvGrpSpPr/>
          <p:nvPr/>
        </p:nvGrpSpPr>
        <p:grpSpPr>
          <a:xfrm>
            <a:off x="2934786" y="1632512"/>
            <a:ext cx="54864" cy="54864"/>
            <a:chOff x="4041721" y="2681700"/>
            <a:chExt cx="54864" cy="54864"/>
          </a:xfrm>
        </p:grpSpPr>
        <p:sp>
          <p:nvSpPr>
            <p:cNvPr id="396"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7"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8" name="Group 397"/>
          <p:cNvGrpSpPr/>
          <p:nvPr/>
        </p:nvGrpSpPr>
        <p:grpSpPr>
          <a:xfrm>
            <a:off x="2928484" y="1620955"/>
            <a:ext cx="54864" cy="54864"/>
            <a:chOff x="4041721" y="2681700"/>
            <a:chExt cx="54864" cy="54864"/>
          </a:xfrm>
        </p:grpSpPr>
        <p:sp>
          <p:nvSpPr>
            <p:cNvPr id="399"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0"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1" name="Group 400"/>
          <p:cNvGrpSpPr/>
          <p:nvPr/>
        </p:nvGrpSpPr>
        <p:grpSpPr>
          <a:xfrm>
            <a:off x="2922182" y="1609398"/>
            <a:ext cx="54864" cy="54864"/>
            <a:chOff x="4041721" y="2681700"/>
            <a:chExt cx="54864" cy="54864"/>
          </a:xfrm>
        </p:grpSpPr>
        <p:sp>
          <p:nvSpPr>
            <p:cNvPr id="402"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3"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4" name="Group 403"/>
          <p:cNvGrpSpPr/>
          <p:nvPr/>
        </p:nvGrpSpPr>
        <p:grpSpPr>
          <a:xfrm>
            <a:off x="2915880" y="1597841"/>
            <a:ext cx="54864" cy="54864"/>
            <a:chOff x="4041721" y="2681700"/>
            <a:chExt cx="54864" cy="54864"/>
          </a:xfrm>
        </p:grpSpPr>
        <p:sp>
          <p:nvSpPr>
            <p:cNvPr id="405"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6"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7" name="Group 406"/>
          <p:cNvGrpSpPr/>
          <p:nvPr/>
        </p:nvGrpSpPr>
        <p:grpSpPr>
          <a:xfrm>
            <a:off x="2909578" y="1586284"/>
            <a:ext cx="54864" cy="54864"/>
            <a:chOff x="4041721" y="2681700"/>
            <a:chExt cx="54864" cy="54864"/>
          </a:xfrm>
        </p:grpSpPr>
        <p:sp>
          <p:nvSpPr>
            <p:cNvPr id="408"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9"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0" name="Group 409"/>
          <p:cNvGrpSpPr/>
          <p:nvPr/>
        </p:nvGrpSpPr>
        <p:grpSpPr>
          <a:xfrm>
            <a:off x="2741953" y="1299021"/>
            <a:ext cx="54864" cy="54864"/>
            <a:chOff x="4041721" y="2681700"/>
            <a:chExt cx="54864" cy="54864"/>
          </a:xfrm>
        </p:grpSpPr>
        <p:sp>
          <p:nvSpPr>
            <p:cNvPr id="411"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2"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3" name="Group 412"/>
          <p:cNvGrpSpPr/>
          <p:nvPr/>
        </p:nvGrpSpPr>
        <p:grpSpPr>
          <a:xfrm>
            <a:off x="2694224" y="1252352"/>
            <a:ext cx="54864" cy="54864"/>
            <a:chOff x="4041721" y="2681700"/>
            <a:chExt cx="54864" cy="54864"/>
          </a:xfrm>
        </p:grpSpPr>
        <p:sp>
          <p:nvSpPr>
            <p:cNvPr id="414"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5"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6" name="Group 415"/>
          <p:cNvGrpSpPr/>
          <p:nvPr/>
        </p:nvGrpSpPr>
        <p:grpSpPr>
          <a:xfrm>
            <a:off x="2627361" y="1228503"/>
            <a:ext cx="54864" cy="54864"/>
            <a:chOff x="4041721" y="2681700"/>
            <a:chExt cx="54864" cy="54864"/>
          </a:xfrm>
        </p:grpSpPr>
        <p:sp>
          <p:nvSpPr>
            <p:cNvPr id="417" name="Line 210"/>
            <p:cNvSpPr>
              <a:spLocks noChangeShapeType="1"/>
            </p:cNvSpPr>
            <p:nvPr/>
          </p:nvSpPr>
          <p:spPr bwMode="auto">
            <a:xfrm>
              <a:off x="4069153" y="2681700"/>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8" name="Line 210"/>
            <p:cNvSpPr>
              <a:spLocks noChangeShapeType="1"/>
            </p:cNvSpPr>
            <p:nvPr/>
          </p:nvSpPr>
          <p:spPr bwMode="auto">
            <a:xfrm rot="16200000">
              <a:off x="4069153" y="2681701"/>
              <a:ext cx="0" cy="54864"/>
            </a:xfrm>
            <a:prstGeom prst="line">
              <a:avLst/>
            </a:prstGeom>
            <a:noFill/>
            <a:ln w="19050" cap="rnd">
              <a:solidFill>
                <a:srgbClr val="C00000"/>
              </a:solidFill>
            </a:ln>
            <a:extLst>
              <a:ext uri="{909E8E84-426E-40DD-AFC4-6F175D3DCCD1}">
                <a14:hiddenFill xmlns:a14="http://schemas.microsoft.com/office/drawing/2010/main">
                  <a:no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419" name="Straight Connector 418"/>
          <p:cNvCxnSpPr/>
          <p:nvPr/>
        </p:nvCxnSpPr>
        <p:spPr bwMode="auto">
          <a:xfrm>
            <a:off x="5186649" y="4733925"/>
            <a:ext cx="0" cy="586878"/>
          </a:xfrm>
          <a:prstGeom prst="line">
            <a:avLst/>
          </a:prstGeom>
          <a:solidFill>
            <a:schemeClr val="accent1"/>
          </a:solidFill>
          <a:ln w="19050" cap="flat" cmpd="sng" algn="ctr">
            <a:solidFill>
              <a:schemeClr val="bg1">
                <a:lumMod val="75000"/>
              </a:schemeClr>
            </a:solidFill>
            <a:prstDash val="dash"/>
            <a:round/>
            <a:headEnd type="none" w="med" len="med"/>
            <a:tailEnd type="none" w="med" len="med"/>
          </a:ln>
          <a:effectLst/>
        </p:spPr>
      </p:cxnSp>
      <p:cxnSp>
        <p:nvCxnSpPr>
          <p:cNvPr id="421" name="Straight Connector 420"/>
          <p:cNvCxnSpPr/>
          <p:nvPr/>
        </p:nvCxnSpPr>
        <p:spPr bwMode="auto">
          <a:xfrm>
            <a:off x="4345465" y="4410076"/>
            <a:ext cx="0" cy="913939"/>
          </a:xfrm>
          <a:prstGeom prst="line">
            <a:avLst/>
          </a:prstGeom>
          <a:solidFill>
            <a:schemeClr val="accent1"/>
          </a:solidFill>
          <a:ln w="19050" cap="flat" cmpd="sng" algn="ctr">
            <a:solidFill>
              <a:schemeClr val="bg1">
                <a:lumMod val="75000"/>
              </a:schemeClr>
            </a:solidFill>
            <a:prstDash val="dash"/>
            <a:round/>
            <a:headEnd type="none" w="med" len="med"/>
            <a:tailEnd type="none" w="med" len="med"/>
          </a:ln>
          <a:effectLst/>
        </p:spPr>
      </p:cxnSp>
      <p:sp>
        <p:nvSpPr>
          <p:cNvPr id="426" name="TextBox 425"/>
          <p:cNvSpPr txBox="1"/>
          <p:nvPr/>
        </p:nvSpPr>
        <p:spPr>
          <a:xfrm>
            <a:off x="3971377" y="3656033"/>
            <a:ext cx="2121093" cy="307777"/>
          </a:xfrm>
          <a:prstGeom prst="rect">
            <a:avLst/>
          </a:prstGeom>
          <a:noFill/>
        </p:spPr>
        <p:txBody>
          <a:bodyPr wrap="none" rtlCol="0">
            <a:spAutoFit/>
          </a:bodyPr>
          <a:lstStyle/>
          <a:p>
            <a:r>
              <a:rPr lang="en-US" sz="1400" dirty="0">
                <a:solidFill>
                  <a:srgbClr val="00B0F0"/>
                </a:solidFill>
              </a:rPr>
              <a:t>21,4%/</a:t>
            </a:r>
            <a:r>
              <a:rPr lang="en-US" sz="1400" dirty="0">
                <a:solidFill>
                  <a:srgbClr val="C00000"/>
                </a:solidFill>
              </a:rPr>
              <a:t>14,5%</a:t>
            </a:r>
            <a:r>
              <a:rPr lang="en-US" sz="1400" dirty="0">
                <a:solidFill>
                  <a:srgbClr val="00B0F0"/>
                </a:solidFill>
              </a:rPr>
              <a:t>; </a:t>
            </a:r>
            <a:r>
              <a:rPr lang="en-US" sz="1400" i="1" dirty="0">
                <a:solidFill>
                  <a:srgbClr val="00B0F0"/>
                </a:solidFill>
              </a:rPr>
              <a:t>P</a:t>
            </a:r>
            <a:r>
              <a:rPr lang="en-US" sz="1400" dirty="0">
                <a:solidFill>
                  <a:srgbClr val="00B0F0"/>
                </a:solidFill>
              </a:rPr>
              <a:t>=0,0315</a:t>
            </a:r>
          </a:p>
        </p:txBody>
      </p:sp>
      <p:cxnSp>
        <p:nvCxnSpPr>
          <p:cNvPr id="427" name="Straight Arrow Connector 426"/>
          <p:cNvCxnSpPr/>
          <p:nvPr/>
        </p:nvCxnSpPr>
        <p:spPr bwMode="auto">
          <a:xfrm flipH="1">
            <a:off x="4359027" y="3981451"/>
            <a:ext cx="108198" cy="332191"/>
          </a:xfrm>
          <a:prstGeom prst="straightConnector1">
            <a:avLst/>
          </a:prstGeom>
          <a:solidFill>
            <a:schemeClr val="accent1"/>
          </a:solidFill>
          <a:ln w="9525" cap="flat" cmpd="sng" algn="ctr">
            <a:solidFill>
              <a:srgbClr val="00B0F0"/>
            </a:solidFill>
            <a:prstDash val="solid"/>
            <a:round/>
            <a:headEnd type="none" w="med" len="med"/>
            <a:tailEnd type="arrow"/>
          </a:ln>
          <a:effectLst/>
        </p:spPr>
      </p:cxnSp>
      <p:cxnSp>
        <p:nvCxnSpPr>
          <p:cNvPr id="430" name="Straight Arrow Connector 429"/>
          <p:cNvCxnSpPr/>
          <p:nvPr/>
        </p:nvCxnSpPr>
        <p:spPr bwMode="auto">
          <a:xfrm flipH="1">
            <a:off x="5226622" y="4310563"/>
            <a:ext cx="225302" cy="286033"/>
          </a:xfrm>
          <a:prstGeom prst="straightConnector1">
            <a:avLst/>
          </a:prstGeom>
          <a:solidFill>
            <a:schemeClr val="accent1"/>
          </a:solidFill>
          <a:ln w="9525" cap="flat" cmpd="sng" algn="ctr">
            <a:solidFill>
              <a:srgbClr val="00B0F0"/>
            </a:solidFill>
            <a:prstDash val="solid"/>
            <a:round/>
            <a:headEnd type="none" w="med" len="med"/>
            <a:tailEnd type="arrow"/>
          </a:ln>
          <a:effectLst/>
        </p:spPr>
      </p:cxnSp>
      <p:sp>
        <p:nvSpPr>
          <p:cNvPr id="431" name="TextBox 430"/>
          <p:cNvSpPr txBox="1"/>
          <p:nvPr/>
        </p:nvSpPr>
        <p:spPr>
          <a:xfrm>
            <a:off x="4790813" y="4038601"/>
            <a:ext cx="2021707" cy="307777"/>
          </a:xfrm>
          <a:prstGeom prst="rect">
            <a:avLst/>
          </a:prstGeom>
          <a:noFill/>
        </p:spPr>
        <p:txBody>
          <a:bodyPr wrap="none" rtlCol="0">
            <a:spAutoFit/>
          </a:bodyPr>
          <a:lstStyle/>
          <a:p>
            <a:r>
              <a:rPr lang="en-US" sz="1400" dirty="0">
                <a:solidFill>
                  <a:srgbClr val="00B0F0"/>
                </a:solidFill>
              </a:rPr>
              <a:t>14,0%/</a:t>
            </a:r>
            <a:r>
              <a:rPr lang="en-US" sz="1400" dirty="0">
                <a:solidFill>
                  <a:srgbClr val="C00000"/>
                </a:solidFill>
              </a:rPr>
              <a:t>8,2%</a:t>
            </a:r>
            <a:r>
              <a:rPr lang="en-US" sz="1400" dirty="0">
                <a:solidFill>
                  <a:srgbClr val="00B0F0"/>
                </a:solidFill>
              </a:rPr>
              <a:t>; </a:t>
            </a:r>
            <a:r>
              <a:rPr lang="en-US" sz="1400" i="1" dirty="0">
                <a:solidFill>
                  <a:srgbClr val="00B0F0"/>
                </a:solidFill>
              </a:rPr>
              <a:t>P</a:t>
            </a:r>
            <a:r>
              <a:rPr lang="en-US" sz="1400" dirty="0">
                <a:solidFill>
                  <a:srgbClr val="00B0F0"/>
                </a:solidFill>
              </a:rPr>
              <a:t>=0,0389</a:t>
            </a:r>
          </a:p>
        </p:txBody>
      </p:sp>
      <p:graphicFrame>
        <p:nvGraphicFramePr>
          <p:cNvPr id="424" name="Table 423"/>
          <p:cNvGraphicFramePr>
            <a:graphicFrameLocks noGrp="1"/>
          </p:cNvGraphicFramePr>
          <p:nvPr/>
        </p:nvGraphicFramePr>
        <p:xfrm>
          <a:off x="4502874" y="1264256"/>
          <a:ext cx="5386504" cy="1258721"/>
        </p:xfrm>
        <a:graphic>
          <a:graphicData uri="http://schemas.openxmlformats.org/drawingml/2006/table">
            <a:tbl>
              <a:tblPr>
                <a:tableStyleId>{3C2FFA5D-87B4-456A-9821-1D502468CF0F}</a:tableStyleId>
              </a:tblPr>
              <a:tblGrid>
                <a:gridCol w="2294716">
                  <a:extLst>
                    <a:ext uri="{9D8B030D-6E8A-4147-A177-3AD203B41FA5}">
                      <a16:colId xmlns:a16="http://schemas.microsoft.com/office/drawing/2014/main" val="20000"/>
                    </a:ext>
                  </a:extLst>
                </a:gridCol>
                <a:gridCol w="1411944">
                  <a:extLst>
                    <a:ext uri="{9D8B030D-6E8A-4147-A177-3AD203B41FA5}">
                      <a16:colId xmlns:a16="http://schemas.microsoft.com/office/drawing/2014/main" val="20001"/>
                    </a:ext>
                  </a:extLst>
                </a:gridCol>
                <a:gridCol w="1679844">
                  <a:extLst>
                    <a:ext uri="{9D8B030D-6E8A-4147-A177-3AD203B41FA5}">
                      <a16:colId xmlns:a16="http://schemas.microsoft.com/office/drawing/2014/main" val="20002"/>
                    </a:ext>
                  </a:extLst>
                </a:gridCol>
              </a:tblGrid>
              <a:tr h="261244">
                <a:tc>
                  <a:txBody>
                    <a:bodyPr/>
                    <a:lstStyle/>
                    <a:p>
                      <a:pPr marL="0" marR="0" lvl="0" indent="0" algn="l" defTabSz="457200" rtl="0" eaLnBrk="1" fontAlgn="base" latinLnBrk="0" hangingPunct="1">
                        <a:lnSpc>
                          <a:spcPct val="90000"/>
                        </a:lnSpc>
                        <a:spcBef>
                          <a:spcPct val="0"/>
                        </a:spcBef>
                        <a:spcAft>
                          <a:spcPct val="0"/>
                        </a:spcAft>
                        <a:buClrTx/>
                        <a:buSzTx/>
                        <a:buFontTx/>
                        <a:buNone/>
                        <a:tabLst/>
                      </a:pPr>
                      <a:endParaRPr kumimoji="0" lang="de-CH" sz="1400" b="0" i="0" u="none" strike="noStrike" cap="none" normalizeH="0" baseline="0" dirty="0">
                        <a:ln>
                          <a:noFill/>
                        </a:ln>
                        <a:solidFill>
                          <a:schemeClr val="bg1"/>
                        </a:solidFill>
                        <a:effectLst/>
                        <a:latin typeface="Arial" pitchFamily="34" charset="0"/>
                        <a:ea typeface="ＭＳ Ｐゴシック" pitchFamily="34" charset="-128"/>
                        <a:cs typeface="Arial" pitchFamily="34" charset="0"/>
                      </a:endParaRPr>
                    </a:p>
                  </a:txBody>
                  <a:tcPr marL="0" marR="45713" marT="18288" marB="18288" anchor="ctr" horzOverflow="overflow">
                    <a:solidFill>
                      <a:srgbClr val="0070C0"/>
                    </a:solid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400" b="1" u="none" strike="noStrike" cap="none" normalizeH="0" baseline="0" dirty="0">
                          <a:ln>
                            <a:noFill/>
                          </a:ln>
                          <a:solidFill>
                            <a:schemeClr val="bg1"/>
                          </a:solidFill>
                          <a:effectLst/>
                        </a:rPr>
                        <a:t>Afatinib, n=398</a:t>
                      </a:r>
                      <a:endParaRPr kumimoji="0" lang="de-CH" sz="14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endParaRPr>
                    </a:p>
                  </a:txBody>
                  <a:tcPr marL="45713" marR="45713" marT="18288" marB="18288" anchor="ctr" horzOverflow="overflow">
                    <a:solidFill>
                      <a:srgbClr val="0070C0"/>
                    </a:solid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400" b="1" u="none" strike="noStrike" cap="none" normalizeH="0" baseline="0" dirty="0">
                          <a:ln>
                            <a:noFill/>
                          </a:ln>
                          <a:solidFill>
                            <a:schemeClr val="bg1"/>
                          </a:solidFill>
                          <a:effectLst/>
                        </a:rPr>
                        <a:t>Erlotinib, n=397</a:t>
                      </a:r>
                      <a:endParaRPr kumimoji="0" lang="de-CH" sz="14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endParaRPr>
                    </a:p>
                  </a:txBody>
                  <a:tcPr marL="45713" marR="45713" marT="18288" marB="18288" anchor="ctr" horzOverflow="overflow">
                    <a:solidFill>
                      <a:srgbClr val="0070C0"/>
                    </a:solidFill>
                  </a:tcPr>
                </a:tc>
                <a:extLst>
                  <a:ext uri="{0D108BD9-81ED-4DB2-BD59-A6C34878D82A}">
                    <a16:rowId xmlns:a16="http://schemas.microsoft.com/office/drawing/2014/main" val="10000"/>
                  </a:ext>
                </a:extLst>
              </a:tr>
              <a:tr h="261244">
                <a:tc>
                  <a:txBody>
                    <a:bodyPr/>
                    <a:lstStyle/>
                    <a:p>
                      <a:pPr marL="0" marR="0" lvl="0" indent="0" algn="r" defTabSz="457200" rtl="0" eaLnBrk="1" fontAlgn="base" latinLnBrk="0" hangingPunct="1">
                        <a:lnSpc>
                          <a:spcPct val="90000"/>
                        </a:lnSpc>
                        <a:spcBef>
                          <a:spcPct val="0"/>
                        </a:spcBef>
                        <a:spcAft>
                          <a:spcPct val="0"/>
                        </a:spcAft>
                        <a:buClrTx/>
                        <a:buSzTx/>
                        <a:buFontTx/>
                        <a:buNone/>
                        <a:tabLst/>
                      </a:pPr>
                      <a:r>
                        <a:rPr kumimoji="0" lang="de-CH" sz="1400" u="none" strike="noStrike" cap="none" normalizeH="0" baseline="0" dirty="0">
                          <a:ln>
                            <a:noFill/>
                          </a:ln>
                          <a:solidFill>
                            <a:schemeClr val="tx1">
                              <a:lumMod val="95000"/>
                              <a:lumOff val="5000"/>
                            </a:schemeClr>
                          </a:solidFill>
                          <a:effectLst/>
                        </a:rPr>
                        <a:t>Bệnh nhân tiến triển/tử vong</a:t>
                      </a:r>
                      <a:endParaRPr kumimoji="0" lang="de-CH" sz="1400" b="0" i="0" u="none" strike="noStrike" cap="none" normalizeH="0" baseline="0" dirty="0">
                        <a:ln>
                          <a:noFill/>
                        </a:ln>
                        <a:solidFill>
                          <a:schemeClr val="tx1">
                            <a:lumMod val="95000"/>
                            <a:lumOff val="5000"/>
                          </a:schemeClr>
                        </a:solidFill>
                        <a:effectLst/>
                        <a:latin typeface="Arial" pitchFamily="34" charset="0"/>
                        <a:ea typeface="ＭＳ Ｐゴシック" pitchFamily="34" charset="-128"/>
                        <a:cs typeface="Arial" pitchFamily="34" charset="0"/>
                      </a:endParaRPr>
                    </a:p>
                  </a:txBody>
                  <a:tcPr marL="0" marR="45713" marT="18288" marB="18288" anchor="ctr" horzOverflow="overflow">
                    <a:solidFill>
                      <a:schemeClr val="bg1"/>
                    </a:solid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400" u="none" strike="noStrike" cap="none" normalizeH="0" baseline="0" dirty="0">
                          <a:ln>
                            <a:noFill/>
                          </a:ln>
                          <a:solidFill>
                            <a:schemeClr val="tx1">
                              <a:lumMod val="95000"/>
                              <a:lumOff val="5000"/>
                            </a:schemeClr>
                          </a:solidFill>
                          <a:effectLst/>
                        </a:rPr>
                        <a:t>299 (75,1%) </a:t>
                      </a:r>
                      <a:endParaRPr kumimoji="0" lang="de-CH" sz="1400" b="0" i="0" u="none" strike="noStrike" cap="none" normalizeH="0" baseline="0" dirty="0">
                        <a:ln>
                          <a:noFill/>
                        </a:ln>
                        <a:solidFill>
                          <a:schemeClr val="tx1">
                            <a:lumMod val="95000"/>
                            <a:lumOff val="5000"/>
                          </a:schemeClr>
                        </a:solidFill>
                        <a:effectLst/>
                        <a:latin typeface="Arial" pitchFamily="34" charset="0"/>
                        <a:ea typeface="ＭＳ Ｐゴシック" pitchFamily="34" charset="-128"/>
                        <a:cs typeface="Arial" pitchFamily="34" charset="0"/>
                      </a:endParaRPr>
                    </a:p>
                  </a:txBody>
                  <a:tcPr marL="45713" marR="45713" marT="18288" marB="18288" anchor="ctr" horzOverflow="overflow">
                    <a:solidFill>
                      <a:schemeClr val="bg1"/>
                    </a:solid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400" u="none" strike="noStrike" cap="none" normalizeH="0" baseline="0" dirty="0">
                          <a:ln>
                            <a:noFill/>
                          </a:ln>
                          <a:solidFill>
                            <a:schemeClr val="tx1">
                              <a:lumMod val="95000"/>
                              <a:lumOff val="5000"/>
                            </a:schemeClr>
                          </a:solidFill>
                          <a:effectLst/>
                        </a:rPr>
                        <a:t>306 (77,1%)</a:t>
                      </a:r>
                      <a:endParaRPr kumimoji="0" lang="de-CH" sz="1400" b="0" i="0" u="none" strike="noStrike" cap="none" normalizeH="0" baseline="0" dirty="0">
                        <a:ln>
                          <a:noFill/>
                        </a:ln>
                        <a:solidFill>
                          <a:schemeClr val="tx1">
                            <a:lumMod val="95000"/>
                            <a:lumOff val="5000"/>
                          </a:schemeClr>
                        </a:solidFill>
                        <a:effectLst/>
                        <a:latin typeface="Arial" pitchFamily="34" charset="0"/>
                        <a:ea typeface="ＭＳ Ｐゴシック" pitchFamily="34" charset="-128"/>
                        <a:cs typeface="Arial" pitchFamily="34" charset="0"/>
                      </a:endParaRPr>
                    </a:p>
                  </a:txBody>
                  <a:tcPr marL="45713" marR="45713" marT="18288" marB="18288" anchor="ctr" horzOverflow="overflow">
                    <a:solidFill>
                      <a:schemeClr val="bg1"/>
                    </a:solidFill>
                  </a:tcPr>
                </a:tc>
                <a:extLst>
                  <a:ext uri="{0D108BD9-81ED-4DB2-BD59-A6C34878D82A}">
                    <a16:rowId xmlns:a16="http://schemas.microsoft.com/office/drawing/2014/main" val="10001"/>
                  </a:ext>
                </a:extLst>
              </a:tr>
              <a:tr h="261244">
                <a:tc>
                  <a:txBody>
                    <a:bodyPr/>
                    <a:lstStyle/>
                    <a:p>
                      <a:pPr marL="0" marR="0" lvl="0" indent="0" algn="r" defTabSz="457200" rtl="0" eaLnBrk="1" fontAlgn="base" latinLnBrk="0" hangingPunct="1">
                        <a:lnSpc>
                          <a:spcPct val="90000"/>
                        </a:lnSpc>
                        <a:spcBef>
                          <a:spcPct val="0"/>
                        </a:spcBef>
                        <a:spcAft>
                          <a:spcPct val="0"/>
                        </a:spcAft>
                        <a:buClrTx/>
                        <a:buSzTx/>
                        <a:buFontTx/>
                        <a:buNone/>
                        <a:tabLst/>
                      </a:pPr>
                      <a:r>
                        <a:rPr kumimoji="0" lang="de-CH" sz="1400" u="none" strike="noStrike" cap="none" normalizeH="0" baseline="0" dirty="0">
                          <a:ln>
                            <a:noFill/>
                          </a:ln>
                          <a:solidFill>
                            <a:schemeClr val="tx1">
                              <a:lumMod val="95000"/>
                              <a:lumOff val="5000"/>
                            </a:schemeClr>
                          </a:solidFill>
                          <a:effectLst/>
                        </a:rPr>
                        <a:t>Trung vị, tháng</a:t>
                      </a:r>
                      <a:endParaRPr kumimoji="0" lang="de-CH" sz="1400" b="0" i="0" u="none" strike="noStrike" cap="none" normalizeH="0" baseline="0" dirty="0">
                        <a:ln>
                          <a:noFill/>
                        </a:ln>
                        <a:solidFill>
                          <a:schemeClr val="tx1">
                            <a:lumMod val="95000"/>
                            <a:lumOff val="5000"/>
                          </a:schemeClr>
                        </a:solidFill>
                        <a:effectLst/>
                        <a:latin typeface="Arial" pitchFamily="34" charset="0"/>
                        <a:ea typeface="ＭＳ Ｐゴシック" pitchFamily="34" charset="-128"/>
                        <a:cs typeface="Arial" pitchFamily="34" charset="0"/>
                      </a:endParaRPr>
                    </a:p>
                  </a:txBody>
                  <a:tcPr marL="0" marR="45713" marT="18288" marB="18288" anchor="ctr" horzOverflow="overflow">
                    <a:solidFill>
                      <a:schemeClr val="bg1"/>
                    </a:solid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400" u="none" strike="noStrike" cap="none" normalizeH="0" baseline="0" dirty="0">
                          <a:ln>
                            <a:noFill/>
                          </a:ln>
                          <a:solidFill>
                            <a:schemeClr val="tx1">
                              <a:lumMod val="95000"/>
                              <a:lumOff val="5000"/>
                            </a:schemeClr>
                          </a:solidFill>
                          <a:effectLst/>
                        </a:rPr>
                        <a:t>2,63</a:t>
                      </a:r>
                      <a:endParaRPr kumimoji="0" lang="de-CH" sz="1400" b="0" i="0" u="none" strike="sngStrike" cap="none" normalizeH="0" baseline="0" dirty="0">
                        <a:ln>
                          <a:noFill/>
                        </a:ln>
                        <a:solidFill>
                          <a:schemeClr val="tx1">
                            <a:lumMod val="95000"/>
                            <a:lumOff val="5000"/>
                          </a:schemeClr>
                        </a:solidFill>
                        <a:effectLst/>
                        <a:latin typeface="Arial" pitchFamily="34" charset="0"/>
                        <a:ea typeface="ＭＳ Ｐゴシック" pitchFamily="34" charset="-128"/>
                        <a:cs typeface="Arial" pitchFamily="34" charset="0"/>
                      </a:endParaRPr>
                    </a:p>
                  </a:txBody>
                  <a:tcPr marL="45713" marR="45713" marT="18288" marB="18288" anchor="ctr" horzOverflow="overflow">
                    <a:solidFill>
                      <a:schemeClr val="bg1"/>
                    </a:solid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400" u="none" strike="noStrike" cap="none" normalizeH="0" baseline="0" dirty="0">
                          <a:ln>
                            <a:noFill/>
                          </a:ln>
                          <a:solidFill>
                            <a:schemeClr val="tx1">
                              <a:lumMod val="95000"/>
                              <a:lumOff val="5000"/>
                            </a:schemeClr>
                          </a:solidFill>
                          <a:effectLst/>
                        </a:rPr>
                        <a:t>1,94</a:t>
                      </a:r>
                      <a:endParaRPr kumimoji="0" lang="de-CH" sz="1400" b="0" i="0" u="none" strike="noStrike" cap="none" normalizeH="0" baseline="0" dirty="0">
                        <a:ln>
                          <a:noFill/>
                        </a:ln>
                        <a:solidFill>
                          <a:schemeClr val="tx1">
                            <a:lumMod val="95000"/>
                            <a:lumOff val="5000"/>
                          </a:schemeClr>
                        </a:solidFill>
                        <a:effectLst/>
                        <a:latin typeface="Arial" pitchFamily="34" charset="0"/>
                        <a:ea typeface="ＭＳ Ｐゴシック" pitchFamily="34" charset="-128"/>
                        <a:cs typeface="Arial" pitchFamily="34" charset="0"/>
                      </a:endParaRPr>
                    </a:p>
                  </a:txBody>
                  <a:tcPr marL="45713" marR="45713" marT="18288" marB="18288" anchor="ctr" horzOverflow="overflow">
                    <a:solidFill>
                      <a:schemeClr val="bg1"/>
                    </a:solidFill>
                  </a:tcPr>
                </a:tc>
                <a:extLst>
                  <a:ext uri="{0D108BD9-81ED-4DB2-BD59-A6C34878D82A}">
                    <a16:rowId xmlns:a16="http://schemas.microsoft.com/office/drawing/2014/main" val="10002"/>
                  </a:ext>
                </a:extLst>
              </a:tr>
              <a:tr h="474989">
                <a:tc>
                  <a:txBody>
                    <a:bodyPr/>
                    <a:lstStyle/>
                    <a:p>
                      <a:pPr marL="0" marR="0" lvl="0" indent="0" algn="r" defTabSz="457200" rtl="0" eaLnBrk="1" fontAlgn="base" latinLnBrk="0" hangingPunct="1">
                        <a:lnSpc>
                          <a:spcPct val="90000"/>
                        </a:lnSpc>
                        <a:spcBef>
                          <a:spcPct val="0"/>
                        </a:spcBef>
                        <a:spcAft>
                          <a:spcPct val="0"/>
                        </a:spcAft>
                        <a:buClrTx/>
                        <a:buSzTx/>
                        <a:buFontTx/>
                        <a:buNone/>
                        <a:tabLst/>
                      </a:pPr>
                      <a:r>
                        <a:rPr kumimoji="0" lang="de-CH" sz="1400" u="none" strike="noStrike" cap="none" normalizeH="0" baseline="0" dirty="0">
                          <a:ln>
                            <a:noFill/>
                          </a:ln>
                          <a:solidFill>
                            <a:schemeClr val="tx1">
                              <a:lumMod val="95000"/>
                              <a:lumOff val="5000"/>
                            </a:schemeClr>
                          </a:solidFill>
                          <a:effectLst/>
                        </a:rPr>
                        <a:t>HR (</a:t>
                      </a:r>
                      <a:r>
                        <a:rPr kumimoji="0" lang="pt-BR" sz="1400" u="none" strike="noStrike" cap="none" normalizeH="0" baseline="0" dirty="0">
                          <a:ln>
                            <a:noFill/>
                          </a:ln>
                          <a:solidFill>
                            <a:schemeClr val="tx1">
                              <a:lumMod val="95000"/>
                              <a:lumOff val="5000"/>
                            </a:schemeClr>
                          </a:solidFill>
                          <a:effectLst/>
                        </a:rPr>
                        <a:t>KTC 95%</a:t>
                      </a:r>
                      <a:r>
                        <a:rPr kumimoji="0" lang="de-CH" sz="1400" u="none" strike="noStrike" cap="none" normalizeH="0" baseline="0" dirty="0">
                          <a:ln>
                            <a:noFill/>
                          </a:ln>
                          <a:solidFill>
                            <a:schemeClr val="tx1">
                              <a:lumMod val="95000"/>
                              <a:lumOff val="5000"/>
                            </a:schemeClr>
                          </a:solidFill>
                          <a:effectLst/>
                        </a:rPr>
                        <a:t>)</a:t>
                      </a:r>
                    </a:p>
                    <a:p>
                      <a:pPr marL="0" marR="0" lvl="0" indent="0" algn="r" defTabSz="457200" rtl="0" eaLnBrk="1" fontAlgn="base" latinLnBrk="0" hangingPunct="1">
                        <a:lnSpc>
                          <a:spcPct val="90000"/>
                        </a:lnSpc>
                        <a:spcBef>
                          <a:spcPct val="0"/>
                        </a:spcBef>
                        <a:spcAft>
                          <a:spcPct val="0"/>
                        </a:spcAft>
                        <a:buClrTx/>
                        <a:buSzTx/>
                        <a:buFontTx/>
                        <a:buNone/>
                        <a:tabLst/>
                      </a:pPr>
                      <a:r>
                        <a:rPr kumimoji="0" lang="de-CH" sz="1400" u="none" strike="noStrike" cap="none" normalizeH="0" baseline="0" dirty="0">
                          <a:ln>
                            <a:noFill/>
                          </a:ln>
                          <a:solidFill>
                            <a:schemeClr val="tx1">
                              <a:lumMod val="95000"/>
                              <a:lumOff val="5000"/>
                            </a:schemeClr>
                          </a:solidFill>
                          <a:effectLst/>
                        </a:rPr>
                        <a:t>P</a:t>
                      </a:r>
                      <a:endParaRPr kumimoji="0" lang="de-CH" sz="1400" b="0" i="0" u="none" strike="noStrike" cap="none" normalizeH="0" baseline="0" dirty="0">
                        <a:ln>
                          <a:noFill/>
                        </a:ln>
                        <a:solidFill>
                          <a:schemeClr val="tx1">
                            <a:lumMod val="95000"/>
                            <a:lumOff val="5000"/>
                          </a:schemeClr>
                        </a:solidFill>
                        <a:effectLst/>
                        <a:latin typeface="Arial" pitchFamily="34" charset="0"/>
                        <a:ea typeface="ＭＳ Ｐゴシック" pitchFamily="34" charset="-128"/>
                        <a:cs typeface="Arial" pitchFamily="34" charset="0"/>
                      </a:endParaRPr>
                    </a:p>
                  </a:txBody>
                  <a:tcPr marL="0" marR="45713" marT="18288" marB="18288" anchor="ctr" horzOverflow="overflow">
                    <a:solidFill>
                      <a:schemeClr val="bg1"/>
                    </a:solidFill>
                  </a:tcPr>
                </a:tc>
                <a:tc gridSpan="2">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400" u="none" strike="noStrike" cap="none" normalizeH="0" baseline="0" dirty="0">
                          <a:ln>
                            <a:noFill/>
                          </a:ln>
                          <a:solidFill>
                            <a:schemeClr val="tx1">
                              <a:lumMod val="95000"/>
                              <a:lumOff val="5000"/>
                            </a:schemeClr>
                          </a:solidFill>
                          <a:effectLst/>
                        </a:rPr>
                        <a:t>0,81 (0,69-0,96)</a:t>
                      </a:r>
                      <a:br>
                        <a:rPr kumimoji="0" lang="de-CH" sz="1400" u="none" strike="noStrike" cap="none" normalizeH="0" baseline="0" dirty="0">
                          <a:ln>
                            <a:noFill/>
                          </a:ln>
                          <a:solidFill>
                            <a:schemeClr val="tx1">
                              <a:lumMod val="95000"/>
                              <a:lumOff val="5000"/>
                            </a:schemeClr>
                          </a:solidFill>
                          <a:effectLst/>
                        </a:rPr>
                      </a:br>
                      <a:r>
                        <a:rPr kumimoji="0" lang="de-CH" sz="1400" u="none" strike="noStrike" cap="none" normalizeH="0" baseline="0" dirty="0">
                          <a:ln>
                            <a:noFill/>
                          </a:ln>
                          <a:solidFill>
                            <a:schemeClr val="tx1">
                              <a:lumMod val="95000"/>
                              <a:lumOff val="5000"/>
                            </a:schemeClr>
                          </a:solidFill>
                          <a:effectLst/>
                        </a:rPr>
                        <a:t>P=0,0103</a:t>
                      </a:r>
                      <a:endParaRPr kumimoji="0" lang="de-CH" sz="1400" b="0" i="0" u="none" strike="noStrike" cap="none" normalizeH="0" baseline="0" dirty="0">
                        <a:ln>
                          <a:noFill/>
                        </a:ln>
                        <a:solidFill>
                          <a:schemeClr val="tx1">
                            <a:lumMod val="95000"/>
                            <a:lumOff val="5000"/>
                          </a:schemeClr>
                        </a:solidFill>
                        <a:effectLst/>
                        <a:latin typeface="Arial" pitchFamily="34" charset="0"/>
                        <a:ea typeface="ＭＳ Ｐゴシック" pitchFamily="34" charset="-128"/>
                        <a:cs typeface="Arial" pitchFamily="34" charset="0"/>
                      </a:endParaRPr>
                    </a:p>
                  </a:txBody>
                  <a:tcPr marL="45713" marR="45713" marT="18288" marB="18288" anchor="ctr" horzOverflow="overflow">
                    <a:solidFill>
                      <a:schemeClr val="bg1"/>
                    </a:solidFill>
                  </a:tcPr>
                </a:tc>
                <a:tc hMerge="1">
                  <a:txBody>
                    <a:bodyPr/>
                    <a:lstStyle/>
                    <a:p>
                      <a:endParaRPr lang="fr-CH"/>
                    </a:p>
                  </a:txBody>
                  <a:tcPr/>
                </a:tc>
                <a:extLst>
                  <a:ext uri="{0D108BD9-81ED-4DB2-BD59-A6C34878D82A}">
                    <a16:rowId xmlns:a16="http://schemas.microsoft.com/office/drawing/2014/main" val="10003"/>
                  </a:ext>
                </a:extLst>
              </a:tr>
            </a:tbl>
          </a:graphicData>
        </a:graphic>
      </p:graphicFrame>
      <p:sp>
        <p:nvSpPr>
          <p:cNvPr id="432" name="TextBox 431"/>
          <p:cNvSpPr txBox="1"/>
          <p:nvPr/>
        </p:nvSpPr>
        <p:spPr>
          <a:xfrm>
            <a:off x="8787003" y="955343"/>
            <a:ext cx="248786" cy="369332"/>
          </a:xfrm>
          <a:prstGeom prst="rect">
            <a:avLst/>
          </a:prstGeom>
          <a:noFill/>
        </p:spPr>
        <p:txBody>
          <a:bodyPr wrap="none" rtlCol="0">
            <a:spAutoFit/>
          </a:bodyPr>
          <a:lstStyle/>
          <a:p>
            <a:r>
              <a:rPr lang="en-US" b="1" dirty="0">
                <a:solidFill>
                  <a:srgbClr val="FFFFFF"/>
                </a:solidFill>
              </a:rPr>
              <a:t> </a:t>
            </a:r>
          </a:p>
        </p:txBody>
      </p:sp>
      <p:sp>
        <p:nvSpPr>
          <p:cNvPr id="423" name="Title 2"/>
          <p:cNvSpPr txBox="1">
            <a:spLocks/>
          </p:cNvSpPr>
          <p:nvPr/>
        </p:nvSpPr>
        <p:spPr>
          <a:xfrm>
            <a:off x="1383809" y="-36834"/>
            <a:ext cx="9769568" cy="1015663"/>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algn="ctr">
              <a:lnSpc>
                <a:spcPct val="100000"/>
              </a:lnSpc>
            </a:pPr>
            <a:r>
              <a:rPr lang="en-US" sz="3200" b="1" dirty="0">
                <a:solidFill>
                  <a:schemeClr val="accent4"/>
                </a:solidFill>
                <a:ea typeface="Tahoma" panose="020B0604030504040204" pitchFamily="34" charset="0"/>
                <a:cs typeface="Tahoma" panose="020B0604030504040204" pitchFamily="34" charset="0"/>
              </a:rPr>
              <a:t>LUX-Lung 8</a:t>
            </a:r>
          </a:p>
          <a:p>
            <a:pPr algn="ctr">
              <a:lnSpc>
                <a:spcPct val="100000"/>
              </a:lnSpc>
            </a:pPr>
            <a:r>
              <a:rPr lang="en-GB" b="1" dirty="0">
                <a:solidFill>
                  <a:srgbClr val="0070C0"/>
                </a:solidFill>
              </a:rPr>
              <a:t>Afatinib</a:t>
            </a:r>
            <a:r>
              <a:rPr lang="en-US" b="1" dirty="0">
                <a:solidFill>
                  <a:srgbClr val="0070C0"/>
                </a:solidFill>
                <a:ea typeface="Tahoma" panose="020B0604030504040204" pitchFamily="34" charset="0"/>
                <a:cs typeface="Tahoma" panose="020B0604030504040204" pitchFamily="34" charset="0"/>
              </a:rPr>
              <a:t> </a:t>
            </a:r>
            <a:r>
              <a:rPr lang="en-US" b="1" dirty="0" err="1">
                <a:solidFill>
                  <a:srgbClr val="0070C0"/>
                </a:solidFill>
                <a:ea typeface="Tahoma" panose="020B0604030504040204" pitchFamily="34" charset="0"/>
                <a:cs typeface="Tahoma" panose="020B0604030504040204" pitchFamily="34" charset="0"/>
              </a:rPr>
              <a:t>cải</a:t>
            </a:r>
            <a:r>
              <a:rPr lang="en-US" b="1" dirty="0">
                <a:solidFill>
                  <a:srgbClr val="0070C0"/>
                </a:solidFill>
                <a:ea typeface="Tahoma" panose="020B0604030504040204" pitchFamily="34" charset="0"/>
                <a:cs typeface="Tahoma" panose="020B0604030504040204" pitchFamily="34" charset="0"/>
              </a:rPr>
              <a:t> </a:t>
            </a:r>
            <a:r>
              <a:rPr lang="en-US" b="1" dirty="0" err="1">
                <a:solidFill>
                  <a:srgbClr val="0070C0"/>
                </a:solidFill>
                <a:ea typeface="Tahoma" panose="020B0604030504040204" pitchFamily="34" charset="0"/>
                <a:cs typeface="Tahoma" panose="020B0604030504040204" pitchFamily="34" charset="0"/>
              </a:rPr>
              <a:t>thiện</a:t>
            </a:r>
            <a:r>
              <a:rPr lang="en-US" b="1" dirty="0">
                <a:solidFill>
                  <a:srgbClr val="0070C0"/>
                </a:solidFill>
                <a:ea typeface="Tahoma" panose="020B0604030504040204" pitchFamily="34" charset="0"/>
                <a:cs typeface="Tahoma" panose="020B0604030504040204" pitchFamily="34" charset="0"/>
              </a:rPr>
              <a:t> </a:t>
            </a:r>
            <a:r>
              <a:rPr lang="en-US" b="1" dirty="0" err="1">
                <a:solidFill>
                  <a:srgbClr val="0070C0"/>
                </a:solidFill>
                <a:ea typeface="Tahoma" panose="020B0604030504040204" pitchFamily="34" charset="0"/>
                <a:cs typeface="Tahoma" panose="020B0604030504040204" pitchFamily="34" charset="0"/>
              </a:rPr>
              <a:t>có</a:t>
            </a:r>
            <a:r>
              <a:rPr lang="en-US" b="1" dirty="0">
                <a:solidFill>
                  <a:srgbClr val="0070C0"/>
                </a:solidFill>
                <a:ea typeface="Tahoma" panose="020B0604030504040204" pitchFamily="34" charset="0"/>
                <a:cs typeface="Tahoma" panose="020B0604030504040204" pitchFamily="34" charset="0"/>
              </a:rPr>
              <a:t> ý </a:t>
            </a:r>
            <a:r>
              <a:rPr lang="en-US" b="1" dirty="0" err="1">
                <a:solidFill>
                  <a:srgbClr val="0070C0"/>
                </a:solidFill>
                <a:ea typeface="Tahoma" panose="020B0604030504040204" pitchFamily="34" charset="0"/>
                <a:cs typeface="Tahoma" panose="020B0604030504040204" pitchFamily="34" charset="0"/>
              </a:rPr>
              <a:t>nghĩa</a:t>
            </a:r>
            <a:r>
              <a:rPr lang="en-US" b="1" dirty="0">
                <a:solidFill>
                  <a:srgbClr val="0070C0"/>
                </a:solidFill>
                <a:ea typeface="Tahoma" panose="020B0604030504040204" pitchFamily="34" charset="0"/>
                <a:cs typeface="Tahoma" panose="020B0604030504040204" pitchFamily="34" charset="0"/>
              </a:rPr>
              <a:t> PFS so </a:t>
            </a:r>
            <a:r>
              <a:rPr lang="en-US" b="1" dirty="0" err="1">
                <a:solidFill>
                  <a:srgbClr val="0070C0"/>
                </a:solidFill>
                <a:ea typeface="Tahoma" panose="020B0604030504040204" pitchFamily="34" charset="0"/>
                <a:cs typeface="Tahoma" panose="020B0604030504040204" pitchFamily="34" charset="0"/>
              </a:rPr>
              <a:t>với</a:t>
            </a:r>
            <a:r>
              <a:rPr lang="en-US" b="1" dirty="0">
                <a:solidFill>
                  <a:srgbClr val="0070C0"/>
                </a:solidFill>
                <a:ea typeface="Tahoma" panose="020B0604030504040204" pitchFamily="34" charset="0"/>
                <a:cs typeface="Tahoma" panose="020B0604030504040204" pitchFamily="34" charset="0"/>
              </a:rPr>
              <a:t> erlotinib</a:t>
            </a:r>
          </a:p>
        </p:txBody>
      </p:sp>
      <p:sp>
        <p:nvSpPr>
          <p:cNvPr id="425" name="Down Arrow 424"/>
          <p:cNvSpPr/>
          <p:nvPr/>
        </p:nvSpPr>
        <p:spPr>
          <a:xfrm>
            <a:off x="6934905" y="2589453"/>
            <a:ext cx="2926996" cy="2420054"/>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bg1"/>
                </a:solidFill>
              </a:rPr>
              <a:t>19%</a:t>
            </a:r>
          </a:p>
          <a:p>
            <a:pPr algn="ctr"/>
            <a:r>
              <a:rPr lang="en-GB" b="1" dirty="0" err="1">
                <a:solidFill>
                  <a:schemeClr val="bg1"/>
                </a:solidFill>
              </a:rPr>
              <a:t>Giảm</a:t>
            </a:r>
            <a:r>
              <a:rPr lang="en-GB" b="1" dirty="0">
                <a:solidFill>
                  <a:schemeClr val="bg1"/>
                </a:solidFill>
              </a:rPr>
              <a:t> </a:t>
            </a:r>
            <a:r>
              <a:rPr lang="en-GB" b="1" dirty="0" err="1">
                <a:solidFill>
                  <a:schemeClr val="bg1"/>
                </a:solidFill>
              </a:rPr>
              <a:t>nguy</a:t>
            </a:r>
            <a:r>
              <a:rPr lang="en-GB" b="1" dirty="0">
                <a:solidFill>
                  <a:schemeClr val="bg1"/>
                </a:solidFill>
              </a:rPr>
              <a:t> </a:t>
            </a:r>
            <a:r>
              <a:rPr lang="en-GB" b="1" dirty="0" err="1">
                <a:solidFill>
                  <a:schemeClr val="bg1"/>
                </a:solidFill>
              </a:rPr>
              <a:t>cơ</a:t>
            </a:r>
            <a:r>
              <a:rPr lang="en-GB" b="1" dirty="0">
                <a:solidFill>
                  <a:schemeClr val="bg1"/>
                </a:solidFill>
              </a:rPr>
              <a:t> </a:t>
            </a:r>
            <a:r>
              <a:rPr lang="en-GB" b="1" dirty="0" err="1">
                <a:solidFill>
                  <a:schemeClr val="bg1"/>
                </a:solidFill>
              </a:rPr>
              <a:t>bệnh</a:t>
            </a:r>
            <a:r>
              <a:rPr lang="en-GB" b="1" dirty="0">
                <a:solidFill>
                  <a:schemeClr val="bg1"/>
                </a:solidFill>
              </a:rPr>
              <a:t> </a:t>
            </a:r>
            <a:r>
              <a:rPr lang="en-GB" b="1" dirty="0" err="1">
                <a:solidFill>
                  <a:schemeClr val="bg1"/>
                </a:solidFill>
              </a:rPr>
              <a:t>tiến</a:t>
            </a:r>
            <a:r>
              <a:rPr lang="en-GB" b="1" dirty="0">
                <a:solidFill>
                  <a:schemeClr val="bg1"/>
                </a:solidFill>
              </a:rPr>
              <a:t> </a:t>
            </a:r>
            <a:r>
              <a:rPr lang="en-GB" b="1" dirty="0" err="1">
                <a:solidFill>
                  <a:schemeClr val="bg1"/>
                </a:solidFill>
              </a:rPr>
              <a:t>triển</a:t>
            </a:r>
            <a:r>
              <a:rPr lang="en-GB" b="1" dirty="0">
                <a:solidFill>
                  <a:schemeClr val="bg1"/>
                </a:solidFill>
              </a:rPr>
              <a:t> so </a:t>
            </a:r>
            <a:r>
              <a:rPr lang="en-GB" b="1" dirty="0" err="1">
                <a:solidFill>
                  <a:schemeClr val="bg1"/>
                </a:solidFill>
              </a:rPr>
              <a:t>với</a:t>
            </a:r>
            <a:r>
              <a:rPr lang="en-GB" b="1" dirty="0">
                <a:solidFill>
                  <a:schemeClr val="bg1"/>
                </a:solidFill>
              </a:rPr>
              <a:t> erlotinib</a:t>
            </a:r>
            <a:endParaRPr lang="vi-VN" b="1" dirty="0">
              <a:solidFill>
                <a:schemeClr val="bg1"/>
              </a:solidFill>
            </a:endParaRPr>
          </a:p>
        </p:txBody>
      </p:sp>
      <p:sp>
        <p:nvSpPr>
          <p:cNvPr id="429" name="TextBox 428"/>
          <p:cNvSpPr txBox="1"/>
          <p:nvPr/>
        </p:nvSpPr>
        <p:spPr>
          <a:xfrm>
            <a:off x="3679892" y="6504872"/>
            <a:ext cx="6474171" cy="246221"/>
          </a:xfrm>
          <a:prstGeom prst="rect">
            <a:avLst/>
          </a:prstGeom>
          <a:noFill/>
        </p:spPr>
        <p:txBody>
          <a:bodyPr wrap="square" rtlCol="0">
            <a:spAutoFit/>
          </a:bodyPr>
          <a:lstStyle/>
          <a:p>
            <a:r>
              <a:rPr lang="fr-FR" sz="1000" i="1" dirty="0"/>
              <a:t>Soria JC et al</a:t>
            </a:r>
            <a:r>
              <a:rPr lang="es-ES" sz="1000" dirty="0">
                <a:solidFill>
                  <a:prstClr val="black"/>
                </a:solidFill>
              </a:rPr>
              <a:t>.</a:t>
            </a:r>
            <a:r>
              <a:rPr lang="fr-FR" sz="1000" i="1" dirty="0"/>
              <a:t>  Lancet </a:t>
            </a:r>
            <a:r>
              <a:rPr lang="fr-FR" sz="1000" i="1" dirty="0" err="1"/>
              <a:t>Oncol</a:t>
            </a:r>
            <a:r>
              <a:rPr lang="fr-FR" sz="1000" i="1" dirty="0"/>
              <a:t> </a:t>
            </a:r>
            <a:r>
              <a:rPr lang="fr-FR" sz="1000" dirty="0"/>
              <a:t>2015; 16: 897–907</a:t>
            </a:r>
            <a:endParaRPr lang="vi-VN" sz="1000" dirty="0"/>
          </a:p>
        </p:txBody>
      </p:sp>
    </p:spTree>
    <p:extLst>
      <p:ext uri="{BB962C8B-B14F-4D97-AF65-F5344CB8AC3E}">
        <p14:creationId xmlns:p14="http://schemas.microsoft.com/office/powerpoint/2010/main" val="3172614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25"/>
                                        </p:tgtEl>
                                        <p:attrNameLst>
                                          <p:attrName>style.visibility</p:attrName>
                                        </p:attrNameLst>
                                      </p:cBhvr>
                                      <p:to>
                                        <p:strVal val="visible"/>
                                      </p:to>
                                    </p:set>
                                    <p:anim calcmode="lin" valueType="num">
                                      <p:cBhvr additive="base">
                                        <p:cTn id="7" dur="500" fill="hold"/>
                                        <p:tgtEl>
                                          <p:spTgt spid="425"/>
                                        </p:tgtEl>
                                        <p:attrNameLst>
                                          <p:attrName>ppt_x</p:attrName>
                                        </p:attrNameLst>
                                      </p:cBhvr>
                                      <p:tavLst>
                                        <p:tav tm="0">
                                          <p:val>
                                            <p:strVal val="#ppt_x"/>
                                          </p:val>
                                        </p:tav>
                                        <p:tav tm="100000">
                                          <p:val>
                                            <p:strVal val="#ppt_x"/>
                                          </p:val>
                                        </p:tav>
                                      </p:tavLst>
                                    </p:anim>
                                    <p:anim calcmode="lin" valueType="num">
                                      <p:cBhvr additive="base">
                                        <p:cTn id="8" dur="500" fill="hold"/>
                                        <p:tgtEl>
                                          <p:spTgt spid="42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34411" y="1259635"/>
            <a:ext cx="8147876" cy="5048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4" name="Table 3"/>
          <p:cNvGraphicFramePr>
            <a:graphicFrameLocks noGrp="1"/>
          </p:cNvGraphicFramePr>
          <p:nvPr/>
        </p:nvGraphicFramePr>
        <p:xfrm>
          <a:off x="5321937" y="1052082"/>
          <a:ext cx="6045394" cy="1746600"/>
        </p:xfrm>
        <a:graphic>
          <a:graphicData uri="http://schemas.openxmlformats.org/drawingml/2006/table">
            <a:tbl>
              <a:tblPr firstRow="1" bandRow="1">
                <a:tableStyleId>{3C2FFA5D-87B4-456A-9821-1D502468CF0F}</a:tableStyleId>
              </a:tblPr>
              <a:tblGrid>
                <a:gridCol w="2023511">
                  <a:extLst>
                    <a:ext uri="{9D8B030D-6E8A-4147-A177-3AD203B41FA5}">
                      <a16:colId xmlns:a16="http://schemas.microsoft.com/office/drawing/2014/main" val="20000"/>
                    </a:ext>
                  </a:extLst>
                </a:gridCol>
                <a:gridCol w="2121544">
                  <a:extLst>
                    <a:ext uri="{9D8B030D-6E8A-4147-A177-3AD203B41FA5}">
                      <a16:colId xmlns:a16="http://schemas.microsoft.com/office/drawing/2014/main" val="20001"/>
                    </a:ext>
                  </a:extLst>
                </a:gridCol>
                <a:gridCol w="1900339">
                  <a:extLst>
                    <a:ext uri="{9D8B030D-6E8A-4147-A177-3AD203B41FA5}">
                      <a16:colId xmlns:a16="http://schemas.microsoft.com/office/drawing/2014/main" val="20002"/>
                    </a:ext>
                  </a:extLst>
                </a:gridCol>
              </a:tblGrid>
              <a:tr h="369982">
                <a:tc>
                  <a:txBody>
                    <a:bodyPr/>
                    <a:lstStyle/>
                    <a:p>
                      <a:endParaRPr lang="en-GB" sz="1400" dirty="0">
                        <a:latin typeface="+mj-lt"/>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u="none" strike="noStrike" cap="none" normalizeH="0" baseline="0" dirty="0">
                          <a:ln>
                            <a:noFill/>
                          </a:ln>
                          <a:solidFill>
                            <a:schemeClr val="bg1"/>
                          </a:solidFill>
                          <a:effectLst/>
                        </a:rPr>
                        <a:t>Afatinib  (n=398) </a:t>
                      </a:r>
                      <a:endParaRPr lang="en-GB" sz="1400" dirty="0">
                        <a:solidFill>
                          <a:schemeClr val="bg1"/>
                        </a:solidFill>
                        <a:latin typeface="+mj-lt"/>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u="none" strike="noStrike" cap="none" normalizeH="0" baseline="0" dirty="0">
                          <a:ln>
                            <a:noFill/>
                          </a:ln>
                          <a:solidFill>
                            <a:schemeClr val="bg1"/>
                          </a:solidFill>
                          <a:effectLst/>
                        </a:rPr>
                        <a:t>Erlotinib (n=397)</a:t>
                      </a:r>
                      <a:endParaRPr lang="en-GB" sz="1400" dirty="0">
                        <a:solidFill>
                          <a:schemeClr val="bg1"/>
                        </a:solidFill>
                        <a:latin typeface="+mj-lt"/>
                      </a:endParaRPr>
                    </a:p>
                  </a:txBody>
                  <a:tcPr/>
                </a:tc>
                <a:extLst>
                  <a:ext uri="{0D108BD9-81ED-4DB2-BD59-A6C34878D82A}">
                    <a16:rowId xmlns:a16="http://schemas.microsoft.com/office/drawing/2014/main" val="10000"/>
                  </a:ext>
                </a:extLst>
              </a:tr>
              <a:tr h="208237">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u="none" strike="noStrike" cap="none" normalizeH="0" baseline="0" dirty="0">
                          <a:ln>
                            <a:noFill/>
                          </a:ln>
                          <a:effectLst/>
                        </a:rPr>
                        <a:t>Bệnh nhân tử vong</a:t>
                      </a:r>
                      <a:endParaRPr kumimoji="0" lang="en-US" sz="1400" b="0" i="0" u="none" strike="noStrike" cap="none" normalizeH="0" baseline="0" dirty="0">
                        <a:ln>
                          <a:noFill/>
                        </a:ln>
                        <a:solidFill>
                          <a:schemeClr val="tx1"/>
                        </a:solidFill>
                        <a:effectLst/>
                        <a:latin typeface="+mj-lt"/>
                        <a:ea typeface="SimSun" pitchFamily="2" charset="-122"/>
                        <a:cs typeface="SimSun" pitchFamily="2" charset="-122"/>
                      </a:endParaRPr>
                    </a:p>
                  </a:txBody>
                  <a:tcPr marL="25401" marR="25401" marT="0" marB="0" horzOverflow="overflow">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defRPr/>
                      </a:pPr>
                      <a:r>
                        <a:rPr kumimoji="0" lang="en-US" sz="1400" u="none" strike="noStrike" cap="none" normalizeH="0" baseline="0" dirty="0">
                          <a:ln>
                            <a:noFill/>
                          </a:ln>
                          <a:solidFill>
                            <a:schemeClr val="tx1">
                              <a:lumMod val="95000"/>
                              <a:lumOff val="5000"/>
                            </a:schemeClr>
                          </a:solidFill>
                          <a:effectLst/>
                        </a:rPr>
                        <a:t>307 (77,1%)</a:t>
                      </a:r>
                      <a:endParaRPr kumimoji="0" lang="en-US" sz="1400" b="0" i="0" u="none" strike="noStrike" cap="none" normalizeH="0" baseline="0" dirty="0">
                        <a:ln>
                          <a:noFill/>
                        </a:ln>
                        <a:solidFill>
                          <a:schemeClr val="tx1">
                            <a:lumMod val="95000"/>
                            <a:lumOff val="5000"/>
                          </a:schemeClr>
                        </a:solidFill>
                        <a:effectLst/>
                        <a:latin typeface="+mj-lt"/>
                        <a:ea typeface="SimSun" pitchFamily="2" charset="-122"/>
                        <a:cs typeface="SimSun" pitchFamily="2" charset="-122"/>
                      </a:endParaRPr>
                    </a:p>
                  </a:txBody>
                  <a:tcPr marL="25401" marR="25401" marT="0" marB="0" horzOverflow="overflow">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u="none" strike="noStrike" cap="none" normalizeH="0" baseline="0" dirty="0">
                          <a:ln>
                            <a:noFill/>
                          </a:ln>
                          <a:solidFill>
                            <a:schemeClr val="tx1">
                              <a:lumMod val="95000"/>
                              <a:lumOff val="5000"/>
                            </a:schemeClr>
                          </a:solidFill>
                          <a:effectLst/>
                        </a:rPr>
                        <a:t>325 (81,9%)</a:t>
                      </a:r>
                      <a:endParaRPr kumimoji="0" lang="en-US" sz="1400" b="0" i="0" u="none" strike="noStrike" cap="none" normalizeH="0" baseline="0" dirty="0">
                        <a:ln>
                          <a:noFill/>
                        </a:ln>
                        <a:solidFill>
                          <a:schemeClr val="tx1">
                            <a:lumMod val="95000"/>
                            <a:lumOff val="5000"/>
                          </a:schemeClr>
                        </a:solidFill>
                        <a:effectLst/>
                        <a:latin typeface="+mj-lt"/>
                        <a:ea typeface="SimSun" pitchFamily="2" charset="-122"/>
                        <a:cs typeface="SimSun" pitchFamily="2" charset="-122"/>
                      </a:endParaRPr>
                    </a:p>
                  </a:txBody>
                  <a:tcPr marL="25401" marR="25401" marT="0" marB="0" horzOverflow="overflow">
                    <a:solidFill>
                      <a:schemeClr val="bg1"/>
                    </a:solidFill>
                  </a:tcPr>
                </a:tc>
                <a:extLst>
                  <a:ext uri="{0D108BD9-81ED-4DB2-BD59-A6C34878D82A}">
                    <a16:rowId xmlns:a16="http://schemas.microsoft.com/office/drawing/2014/main" val="10001"/>
                  </a:ext>
                </a:extLst>
              </a:tr>
              <a:tr h="482981">
                <a:tc>
                  <a:txBody>
                    <a:bodyPr/>
                    <a:lstStyle/>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u="none" strike="noStrike" cap="none" normalizeH="0" baseline="0" dirty="0">
                          <a:ln>
                            <a:noFill/>
                          </a:ln>
                          <a:effectLst/>
                        </a:rPr>
                        <a:t>Trung vị  OS, tháng </a:t>
                      </a:r>
                    </a:p>
                    <a:p>
                      <a:pPr marL="0" marR="0" lvl="0" indent="0" algn="l" defTabSz="457200" rtl="0" eaLnBrk="1" fontAlgn="base" latinLnBrk="0" hangingPunct="1">
                        <a:lnSpc>
                          <a:spcPct val="115000"/>
                        </a:lnSpc>
                        <a:spcBef>
                          <a:spcPts val="200"/>
                        </a:spcBef>
                        <a:spcAft>
                          <a:spcPts val="200"/>
                        </a:spcAft>
                        <a:buClrTx/>
                        <a:buSzTx/>
                        <a:buFontTx/>
                        <a:buNone/>
                        <a:tabLst/>
                      </a:pPr>
                      <a:r>
                        <a:rPr kumimoji="0" lang="en-US" sz="1400" u="none" strike="noStrike" cap="none" normalizeH="0" baseline="0" dirty="0">
                          <a:ln>
                            <a:noFill/>
                          </a:ln>
                          <a:effectLst/>
                        </a:rPr>
                        <a:t>(</a:t>
                      </a:r>
                      <a:r>
                        <a:rPr kumimoji="0" lang="pt-BR" sz="1400" u="none" strike="noStrike" cap="none" normalizeH="0" baseline="0" dirty="0">
                          <a:ln>
                            <a:noFill/>
                          </a:ln>
                          <a:effectLst/>
                        </a:rPr>
                        <a:t>KTC 95%</a:t>
                      </a:r>
                      <a:r>
                        <a:rPr kumimoji="0" lang="en-US" sz="1400" u="none" strike="noStrike" cap="none" normalizeH="0" baseline="0" dirty="0">
                          <a:ln>
                            <a:noFill/>
                          </a:ln>
                          <a:effectLst/>
                        </a:rPr>
                        <a:t>)</a:t>
                      </a:r>
                      <a:endParaRPr kumimoji="0" lang="en-US" sz="1400" b="0" i="0" u="none" strike="noStrike" cap="none" normalizeH="0" baseline="0" dirty="0">
                        <a:ln>
                          <a:noFill/>
                        </a:ln>
                        <a:solidFill>
                          <a:schemeClr val="tx1"/>
                        </a:solidFill>
                        <a:effectLst/>
                        <a:latin typeface="+mj-lt"/>
                        <a:ea typeface="SimSun" pitchFamily="2" charset="-122"/>
                        <a:cs typeface="SimSun" pitchFamily="2" charset="-122"/>
                      </a:endParaRPr>
                    </a:p>
                  </a:txBody>
                  <a:tcPr marL="25401" marR="25401" marT="0" marB="0" horzOverflow="overflow">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u="none" strike="noStrike" cap="none" normalizeH="0" baseline="0" dirty="0">
                          <a:ln>
                            <a:noFill/>
                          </a:ln>
                          <a:solidFill>
                            <a:schemeClr val="tx1">
                              <a:lumMod val="95000"/>
                              <a:lumOff val="5000"/>
                            </a:schemeClr>
                          </a:solidFill>
                          <a:effectLst/>
                        </a:rPr>
                        <a:t>7,92 </a:t>
                      </a:r>
                    </a:p>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u="none" strike="noStrike" cap="none" normalizeH="0" baseline="0" dirty="0">
                          <a:ln>
                            <a:noFill/>
                          </a:ln>
                          <a:solidFill>
                            <a:schemeClr val="tx1">
                              <a:lumMod val="95000"/>
                              <a:lumOff val="5000"/>
                            </a:schemeClr>
                          </a:solidFill>
                          <a:effectLst/>
                        </a:rPr>
                        <a:t>(7,19,  8,74)</a:t>
                      </a:r>
                      <a:endParaRPr kumimoji="0" lang="en-US" sz="1400" b="0" i="0" u="none" strike="noStrike" cap="none" normalizeH="0" baseline="0" dirty="0">
                        <a:ln>
                          <a:noFill/>
                        </a:ln>
                        <a:solidFill>
                          <a:schemeClr val="tx1">
                            <a:lumMod val="95000"/>
                            <a:lumOff val="5000"/>
                          </a:schemeClr>
                        </a:solidFill>
                        <a:effectLst/>
                        <a:latin typeface="+mj-lt"/>
                        <a:ea typeface="SimSun" pitchFamily="2" charset="-122"/>
                        <a:cs typeface="SimSun" pitchFamily="2" charset="-122"/>
                      </a:endParaRPr>
                    </a:p>
                  </a:txBody>
                  <a:tcPr marL="25401" marR="25401" marT="0" marB="0" horzOverflow="overflow">
                    <a:solidFill>
                      <a:schemeClr val="bg1"/>
                    </a:solidFill>
                  </a:tcPr>
                </a:tc>
                <a:tc>
                  <a:txBody>
                    <a:bodyPr/>
                    <a:lstStyle/>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u="none" strike="noStrike" cap="none" normalizeH="0" baseline="0" dirty="0">
                          <a:ln>
                            <a:noFill/>
                          </a:ln>
                          <a:solidFill>
                            <a:schemeClr val="tx1">
                              <a:lumMod val="95000"/>
                              <a:lumOff val="5000"/>
                            </a:schemeClr>
                          </a:solidFill>
                          <a:effectLst/>
                        </a:rPr>
                        <a:t>6,77 </a:t>
                      </a:r>
                    </a:p>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u="none" strike="noStrike" cap="none" normalizeH="0" baseline="0" dirty="0">
                          <a:ln>
                            <a:noFill/>
                          </a:ln>
                          <a:solidFill>
                            <a:schemeClr val="tx1">
                              <a:lumMod val="95000"/>
                              <a:lumOff val="5000"/>
                            </a:schemeClr>
                          </a:solidFill>
                          <a:effectLst/>
                        </a:rPr>
                        <a:t>(5,85,  7,79)</a:t>
                      </a:r>
                      <a:endParaRPr kumimoji="0" lang="en-US" sz="1400" b="0" i="0" u="none" strike="noStrike" cap="none" normalizeH="0" baseline="0" dirty="0">
                        <a:ln>
                          <a:noFill/>
                        </a:ln>
                        <a:solidFill>
                          <a:schemeClr val="tx1">
                            <a:lumMod val="95000"/>
                            <a:lumOff val="5000"/>
                          </a:schemeClr>
                        </a:solidFill>
                        <a:effectLst/>
                        <a:latin typeface="+mj-lt"/>
                        <a:ea typeface="SimSun" pitchFamily="2" charset="-122"/>
                        <a:cs typeface="SimSun" pitchFamily="2" charset="-122"/>
                      </a:endParaRPr>
                    </a:p>
                  </a:txBody>
                  <a:tcPr marL="25401" marR="25401" marT="0" marB="0" horzOverflow="overflow">
                    <a:solidFill>
                      <a:schemeClr val="bg1"/>
                    </a:solidFill>
                  </a:tcPr>
                </a:tc>
                <a:extLst>
                  <a:ext uri="{0D108BD9-81ED-4DB2-BD59-A6C34878D82A}">
                    <a16:rowId xmlns:a16="http://schemas.microsoft.com/office/drawing/2014/main" val="10002"/>
                  </a:ext>
                </a:extLst>
              </a:tr>
              <a:tr h="567807">
                <a:tc>
                  <a:txBody>
                    <a:bodyPr/>
                    <a:lstStyle/>
                    <a:p>
                      <a:r>
                        <a:rPr lang="en-GB" sz="1400" dirty="0"/>
                        <a:t>HR, p</a:t>
                      </a:r>
                      <a:endParaRPr lang="en-GB" sz="1400" dirty="0">
                        <a:latin typeface="+mj-lt"/>
                      </a:endParaRPr>
                    </a:p>
                  </a:txBody>
                  <a:tcPr>
                    <a:solidFill>
                      <a:schemeClr val="bg1"/>
                    </a:solidFill>
                  </a:tcPr>
                </a:tc>
                <a:tc gridSpan="2">
                  <a:txBody>
                    <a:bodyPr/>
                    <a:lstStyle/>
                    <a:p>
                      <a:pPr marL="0" marR="0" lvl="0" indent="0" algn="ctr" defTabSz="457200" rtl="0" eaLnBrk="1" fontAlgn="base" latinLnBrk="0" hangingPunct="1">
                        <a:lnSpc>
                          <a:spcPct val="115000"/>
                        </a:lnSpc>
                        <a:spcBef>
                          <a:spcPts val="200"/>
                        </a:spcBef>
                        <a:spcAft>
                          <a:spcPts val="200"/>
                        </a:spcAft>
                        <a:buClrTx/>
                        <a:buSzTx/>
                        <a:buFontTx/>
                        <a:buNone/>
                        <a:tabLst/>
                        <a:defRPr/>
                      </a:pPr>
                      <a:r>
                        <a:rPr kumimoji="0" lang="en-US" sz="1400" u="none" strike="noStrike" cap="none" normalizeH="0" baseline="0" dirty="0">
                          <a:ln>
                            <a:noFill/>
                          </a:ln>
                          <a:solidFill>
                            <a:schemeClr val="tx1">
                              <a:lumMod val="95000"/>
                              <a:lumOff val="5000"/>
                            </a:schemeClr>
                          </a:solidFill>
                          <a:effectLst/>
                        </a:rPr>
                        <a:t>0,808 (0,691, 0,946)</a:t>
                      </a:r>
                    </a:p>
                    <a:p>
                      <a:pPr marL="0" marR="0" lvl="0" indent="0" algn="ctr" defTabSz="457200" rtl="0" eaLnBrk="1" fontAlgn="base" latinLnBrk="0" hangingPunct="1">
                        <a:lnSpc>
                          <a:spcPct val="115000"/>
                        </a:lnSpc>
                        <a:spcBef>
                          <a:spcPts val="200"/>
                        </a:spcBef>
                        <a:spcAft>
                          <a:spcPts val="200"/>
                        </a:spcAft>
                        <a:buClrTx/>
                        <a:buSzTx/>
                        <a:buFontTx/>
                        <a:buNone/>
                        <a:tabLst/>
                      </a:pPr>
                      <a:r>
                        <a:rPr kumimoji="0" lang="en-US" sz="1400" u="none" strike="noStrike" cap="none" normalizeH="0" baseline="0" dirty="0">
                          <a:ln>
                            <a:noFill/>
                          </a:ln>
                          <a:solidFill>
                            <a:schemeClr val="tx1">
                              <a:lumMod val="95000"/>
                              <a:lumOff val="5000"/>
                            </a:schemeClr>
                          </a:solidFill>
                          <a:effectLst/>
                        </a:rPr>
                        <a:t> p= 0,0077</a:t>
                      </a:r>
                      <a:endParaRPr lang="en-GB" sz="1400" dirty="0">
                        <a:solidFill>
                          <a:schemeClr val="tx1">
                            <a:lumMod val="95000"/>
                            <a:lumOff val="5000"/>
                          </a:schemeClr>
                        </a:solidFill>
                        <a:latin typeface="+mj-lt"/>
                      </a:endParaRPr>
                    </a:p>
                  </a:txBody>
                  <a:tcPr>
                    <a:solidFill>
                      <a:schemeClr val="bg1"/>
                    </a:solidFill>
                  </a:tcPr>
                </a:tc>
                <a:tc hMerge="1">
                  <a:txBody>
                    <a:bodyPr/>
                    <a:lstStyle/>
                    <a:p>
                      <a:endParaRPr lang="en-GB" dirty="0"/>
                    </a:p>
                  </a:txBody>
                  <a:tcPr/>
                </a:tc>
                <a:extLst>
                  <a:ext uri="{0D108BD9-81ED-4DB2-BD59-A6C34878D82A}">
                    <a16:rowId xmlns:a16="http://schemas.microsoft.com/office/drawing/2014/main" val="10003"/>
                  </a:ext>
                </a:extLst>
              </a:tr>
            </a:tbl>
          </a:graphicData>
        </a:graphic>
      </p:graphicFrame>
      <p:sp>
        <p:nvSpPr>
          <p:cNvPr id="5" name="TextBox 17"/>
          <p:cNvSpPr txBox="1"/>
          <p:nvPr/>
        </p:nvSpPr>
        <p:spPr>
          <a:xfrm>
            <a:off x="3778409" y="5325510"/>
            <a:ext cx="3359029" cy="215444"/>
          </a:xfrm>
          <a:prstGeom prst="rect">
            <a:avLst/>
          </a:prstGeom>
          <a:solidFill>
            <a:schemeClr val="bg1"/>
          </a:solidFill>
        </p:spPr>
        <p:txBody>
          <a:bodyPr wrap="square" lIns="0" tIns="0" rIns="0" bIns="0" rtlCol="0" anchor="b" anchorCtr="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a:t>Thời gian sống còn toàn bộ  (tháng)</a:t>
            </a:r>
          </a:p>
        </p:txBody>
      </p:sp>
      <p:sp>
        <p:nvSpPr>
          <p:cNvPr id="6" name="TextBox 50"/>
          <p:cNvSpPr txBox="1"/>
          <p:nvPr/>
        </p:nvSpPr>
        <p:spPr>
          <a:xfrm rot="16200000">
            <a:off x="642450" y="3143290"/>
            <a:ext cx="2275263" cy="461665"/>
          </a:xfrm>
          <a:prstGeom prst="rect">
            <a:avLst/>
          </a:prstGeom>
          <a:solidFill>
            <a:schemeClr val="bg1"/>
          </a:solidFill>
        </p:spPr>
        <p:txBody>
          <a:bodyPr wrap="square" lIns="0" tIns="0" rIns="0" bIns="0" rtlCol="0" anchor="b" anchorCtr="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a:solidFill>
                  <a:prstClr val="black"/>
                </a:solidFill>
              </a:rPr>
              <a:t>Kh</a:t>
            </a:r>
            <a:r>
              <a:rPr lang="en-US" sz="1600" dirty="0"/>
              <a:t>ả</a:t>
            </a:r>
            <a:r>
              <a:rPr lang="en-US" sz="1400" dirty="0"/>
              <a:t> năng ước lượng của</a:t>
            </a:r>
            <a:r>
              <a:rPr lang="en-US" sz="1400" dirty="0">
                <a:solidFill>
                  <a:prstClr val="black"/>
                </a:solidFill>
              </a:rPr>
              <a:t> OS</a:t>
            </a:r>
          </a:p>
        </p:txBody>
      </p:sp>
      <p:sp>
        <p:nvSpPr>
          <p:cNvPr id="7" name="TextBox 17"/>
          <p:cNvSpPr txBox="1"/>
          <p:nvPr/>
        </p:nvSpPr>
        <p:spPr>
          <a:xfrm>
            <a:off x="1083442" y="5435482"/>
            <a:ext cx="1393281" cy="215444"/>
          </a:xfrm>
          <a:prstGeom prst="rect">
            <a:avLst/>
          </a:prstGeom>
          <a:solidFill>
            <a:schemeClr val="bg1"/>
          </a:solidFill>
        </p:spPr>
        <p:txBody>
          <a:bodyPr wrap="square" lIns="0" tIns="0" rIns="0" bIns="0" rtlCol="0" anchor="b" anchorCtr="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Số có nguy cơ</a:t>
            </a:r>
          </a:p>
        </p:txBody>
      </p:sp>
      <p:sp>
        <p:nvSpPr>
          <p:cNvPr id="9" name="Title 2"/>
          <p:cNvSpPr txBox="1">
            <a:spLocks/>
          </p:cNvSpPr>
          <p:nvPr/>
        </p:nvSpPr>
        <p:spPr>
          <a:xfrm>
            <a:off x="1625601" y="-73542"/>
            <a:ext cx="9384521" cy="1015663"/>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algn="ctr">
              <a:lnSpc>
                <a:spcPct val="100000"/>
              </a:lnSpc>
            </a:pPr>
            <a:r>
              <a:rPr lang="en-US" sz="3200" b="1" dirty="0">
                <a:solidFill>
                  <a:schemeClr val="accent4"/>
                </a:solidFill>
                <a:ea typeface="Tahoma" panose="020B0604030504040204" pitchFamily="34" charset="0"/>
                <a:cs typeface="Tahoma" panose="020B0604030504040204" pitchFamily="34" charset="0"/>
              </a:rPr>
              <a:t>LUX-Lung 8</a:t>
            </a:r>
          </a:p>
          <a:p>
            <a:pPr algn="ctr">
              <a:lnSpc>
                <a:spcPct val="100000"/>
              </a:lnSpc>
            </a:pPr>
            <a:r>
              <a:rPr lang="en-GB" b="1" dirty="0">
                <a:solidFill>
                  <a:srgbClr val="0070C0"/>
                </a:solidFill>
              </a:rPr>
              <a:t>Afatinib</a:t>
            </a:r>
            <a:r>
              <a:rPr lang="en-US" b="1" dirty="0">
                <a:solidFill>
                  <a:srgbClr val="0070C0"/>
                </a:solidFill>
                <a:ea typeface="Tahoma" panose="020B0604030504040204" pitchFamily="34" charset="0"/>
                <a:cs typeface="Tahoma" panose="020B0604030504040204" pitchFamily="34" charset="0"/>
              </a:rPr>
              <a:t> </a:t>
            </a:r>
            <a:r>
              <a:rPr lang="en-US" b="1" dirty="0" err="1">
                <a:solidFill>
                  <a:srgbClr val="0070C0"/>
                </a:solidFill>
                <a:ea typeface="Tahoma" panose="020B0604030504040204" pitchFamily="34" charset="0"/>
                <a:cs typeface="Tahoma" panose="020B0604030504040204" pitchFamily="34" charset="0"/>
              </a:rPr>
              <a:t>cải</a:t>
            </a:r>
            <a:r>
              <a:rPr lang="en-US" b="1" dirty="0">
                <a:solidFill>
                  <a:srgbClr val="0070C0"/>
                </a:solidFill>
                <a:ea typeface="Tahoma" panose="020B0604030504040204" pitchFamily="34" charset="0"/>
                <a:cs typeface="Tahoma" panose="020B0604030504040204" pitchFamily="34" charset="0"/>
              </a:rPr>
              <a:t> </a:t>
            </a:r>
            <a:r>
              <a:rPr lang="en-US" b="1" dirty="0" err="1">
                <a:solidFill>
                  <a:srgbClr val="0070C0"/>
                </a:solidFill>
                <a:ea typeface="Tahoma" panose="020B0604030504040204" pitchFamily="34" charset="0"/>
                <a:cs typeface="Tahoma" panose="020B0604030504040204" pitchFamily="34" charset="0"/>
              </a:rPr>
              <a:t>thiện</a:t>
            </a:r>
            <a:r>
              <a:rPr lang="en-US" b="1" dirty="0">
                <a:solidFill>
                  <a:srgbClr val="0070C0"/>
                </a:solidFill>
                <a:ea typeface="Tahoma" panose="020B0604030504040204" pitchFamily="34" charset="0"/>
                <a:cs typeface="Tahoma" panose="020B0604030504040204" pitchFamily="34" charset="0"/>
              </a:rPr>
              <a:t> </a:t>
            </a:r>
            <a:r>
              <a:rPr lang="en-US" b="1" dirty="0" err="1">
                <a:solidFill>
                  <a:srgbClr val="0070C0"/>
                </a:solidFill>
                <a:ea typeface="Tahoma" panose="020B0604030504040204" pitchFamily="34" charset="0"/>
                <a:cs typeface="Tahoma" panose="020B0604030504040204" pitchFamily="34" charset="0"/>
              </a:rPr>
              <a:t>có</a:t>
            </a:r>
            <a:r>
              <a:rPr lang="en-US" b="1" dirty="0">
                <a:solidFill>
                  <a:srgbClr val="0070C0"/>
                </a:solidFill>
                <a:ea typeface="Tahoma" panose="020B0604030504040204" pitchFamily="34" charset="0"/>
                <a:cs typeface="Tahoma" panose="020B0604030504040204" pitchFamily="34" charset="0"/>
              </a:rPr>
              <a:t> ý </a:t>
            </a:r>
            <a:r>
              <a:rPr lang="en-US" b="1" dirty="0" err="1">
                <a:solidFill>
                  <a:srgbClr val="0070C0"/>
                </a:solidFill>
                <a:ea typeface="Tahoma" panose="020B0604030504040204" pitchFamily="34" charset="0"/>
                <a:cs typeface="Tahoma" panose="020B0604030504040204" pitchFamily="34" charset="0"/>
              </a:rPr>
              <a:t>nghĩa</a:t>
            </a:r>
            <a:r>
              <a:rPr lang="en-US" b="1" dirty="0">
                <a:solidFill>
                  <a:srgbClr val="0070C0"/>
                </a:solidFill>
                <a:ea typeface="Tahoma" panose="020B0604030504040204" pitchFamily="34" charset="0"/>
                <a:cs typeface="Tahoma" panose="020B0604030504040204" pitchFamily="34" charset="0"/>
              </a:rPr>
              <a:t> OS so </a:t>
            </a:r>
            <a:r>
              <a:rPr lang="en-US" b="1" dirty="0" err="1">
                <a:solidFill>
                  <a:srgbClr val="0070C0"/>
                </a:solidFill>
                <a:ea typeface="Tahoma" panose="020B0604030504040204" pitchFamily="34" charset="0"/>
                <a:cs typeface="Tahoma" panose="020B0604030504040204" pitchFamily="34" charset="0"/>
              </a:rPr>
              <a:t>với</a:t>
            </a:r>
            <a:r>
              <a:rPr lang="en-US" b="1" dirty="0">
                <a:solidFill>
                  <a:srgbClr val="0070C0"/>
                </a:solidFill>
                <a:ea typeface="Tahoma" panose="020B0604030504040204" pitchFamily="34" charset="0"/>
                <a:cs typeface="Tahoma" panose="020B0604030504040204" pitchFamily="34" charset="0"/>
              </a:rPr>
              <a:t> erlotinib</a:t>
            </a:r>
          </a:p>
        </p:txBody>
      </p:sp>
      <p:sp>
        <p:nvSpPr>
          <p:cNvPr id="10" name="TextBox 9"/>
          <p:cNvSpPr txBox="1"/>
          <p:nvPr/>
        </p:nvSpPr>
        <p:spPr>
          <a:xfrm>
            <a:off x="3624403" y="6513773"/>
            <a:ext cx="6474171" cy="246221"/>
          </a:xfrm>
          <a:prstGeom prst="rect">
            <a:avLst/>
          </a:prstGeom>
          <a:noFill/>
        </p:spPr>
        <p:txBody>
          <a:bodyPr wrap="square" rtlCol="0">
            <a:spAutoFit/>
          </a:bodyPr>
          <a:lstStyle/>
          <a:p>
            <a:r>
              <a:rPr lang="fr-FR" sz="1000" i="1" dirty="0"/>
              <a:t>Soria JC et al</a:t>
            </a:r>
            <a:r>
              <a:rPr lang="es-ES" sz="1000" dirty="0">
                <a:solidFill>
                  <a:prstClr val="black"/>
                </a:solidFill>
              </a:rPr>
              <a:t>.</a:t>
            </a:r>
            <a:r>
              <a:rPr lang="fr-FR" sz="1000" i="1" dirty="0"/>
              <a:t>  Lancet </a:t>
            </a:r>
            <a:r>
              <a:rPr lang="fr-FR" sz="1000" i="1" dirty="0" err="1"/>
              <a:t>Oncol</a:t>
            </a:r>
            <a:r>
              <a:rPr lang="fr-FR" sz="1000" i="1" dirty="0"/>
              <a:t> </a:t>
            </a:r>
            <a:r>
              <a:rPr lang="fr-FR" sz="1000" dirty="0"/>
              <a:t>2015; 16: 897–907</a:t>
            </a:r>
            <a:endParaRPr lang="vi-VN" sz="1000" dirty="0"/>
          </a:p>
        </p:txBody>
      </p:sp>
      <p:sp>
        <p:nvSpPr>
          <p:cNvPr id="11" name="Down Arrow 10"/>
          <p:cNvSpPr/>
          <p:nvPr/>
        </p:nvSpPr>
        <p:spPr>
          <a:xfrm>
            <a:off x="8344634" y="2951885"/>
            <a:ext cx="2653453" cy="2373625"/>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bg1"/>
                </a:solidFill>
              </a:rPr>
              <a:t>19%</a:t>
            </a:r>
          </a:p>
          <a:p>
            <a:pPr algn="ctr"/>
            <a:r>
              <a:rPr lang="en-GB" sz="1600" b="1" dirty="0" err="1">
                <a:solidFill>
                  <a:schemeClr val="bg1"/>
                </a:solidFill>
              </a:rPr>
              <a:t>Giảm</a:t>
            </a:r>
            <a:r>
              <a:rPr lang="en-GB" sz="1600" b="1" dirty="0">
                <a:solidFill>
                  <a:schemeClr val="bg1"/>
                </a:solidFill>
              </a:rPr>
              <a:t> </a:t>
            </a:r>
            <a:r>
              <a:rPr lang="en-GB" sz="1600" b="1" dirty="0" err="1">
                <a:solidFill>
                  <a:schemeClr val="bg1"/>
                </a:solidFill>
              </a:rPr>
              <a:t>nguy</a:t>
            </a:r>
            <a:r>
              <a:rPr lang="en-GB" sz="1600" b="1" dirty="0">
                <a:solidFill>
                  <a:schemeClr val="bg1"/>
                </a:solidFill>
              </a:rPr>
              <a:t> </a:t>
            </a:r>
            <a:r>
              <a:rPr lang="en-GB" sz="1600" b="1" dirty="0" err="1">
                <a:solidFill>
                  <a:schemeClr val="bg1"/>
                </a:solidFill>
              </a:rPr>
              <a:t>cơ</a:t>
            </a:r>
            <a:r>
              <a:rPr lang="en-GB" sz="1600" b="1" dirty="0">
                <a:solidFill>
                  <a:schemeClr val="bg1"/>
                </a:solidFill>
              </a:rPr>
              <a:t> </a:t>
            </a:r>
            <a:r>
              <a:rPr lang="en-GB" sz="1600" b="1" dirty="0" err="1">
                <a:solidFill>
                  <a:schemeClr val="bg1"/>
                </a:solidFill>
              </a:rPr>
              <a:t>bệnh</a:t>
            </a:r>
            <a:r>
              <a:rPr lang="en-GB" sz="1600" b="1" dirty="0">
                <a:solidFill>
                  <a:schemeClr val="bg1"/>
                </a:solidFill>
              </a:rPr>
              <a:t> </a:t>
            </a:r>
            <a:r>
              <a:rPr lang="en-GB" sz="1600" b="1" dirty="0" err="1">
                <a:solidFill>
                  <a:schemeClr val="bg1"/>
                </a:solidFill>
              </a:rPr>
              <a:t>tiến</a:t>
            </a:r>
            <a:r>
              <a:rPr lang="en-GB" sz="1600" b="1" dirty="0">
                <a:solidFill>
                  <a:schemeClr val="bg1"/>
                </a:solidFill>
              </a:rPr>
              <a:t> </a:t>
            </a:r>
            <a:r>
              <a:rPr lang="en-GB" sz="1600" b="1" dirty="0" err="1">
                <a:solidFill>
                  <a:schemeClr val="bg1"/>
                </a:solidFill>
              </a:rPr>
              <a:t>triển</a:t>
            </a:r>
            <a:r>
              <a:rPr lang="en-GB" sz="1600" b="1" dirty="0">
                <a:solidFill>
                  <a:schemeClr val="bg1"/>
                </a:solidFill>
              </a:rPr>
              <a:t> so </a:t>
            </a:r>
            <a:r>
              <a:rPr lang="en-GB" sz="1600" b="1" dirty="0" err="1">
                <a:solidFill>
                  <a:schemeClr val="bg1"/>
                </a:solidFill>
              </a:rPr>
              <a:t>với</a:t>
            </a:r>
            <a:r>
              <a:rPr lang="en-GB" sz="1600" b="1" dirty="0">
                <a:solidFill>
                  <a:schemeClr val="bg1"/>
                </a:solidFill>
              </a:rPr>
              <a:t> erlotinib</a:t>
            </a:r>
            <a:endParaRPr lang="vi-VN" sz="1600" b="1" dirty="0">
              <a:solidFill>
                <a:schemeClr val="bg1"/>
              </a:solidFill>
            </a:endParaRPr>
          </a:p>
        </p:txBody>
      </p:sp>
    </p:spTree>
    <p:extLst>
      <p:ext uri="{BB962C8B-B14F-4D97-AF65-F5344CB8AC3E}">
        <p14:creationId xmlns:p14="http://schemas.microsoft.com/office/powerpoint/2010/main" val="741836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78941" y="736182"/>
            <a:ext cx="7913077" cy="721801"/>
          </a:xfrm>
        </p:spPr>
        <p:txBody>
          <a:bodyPr>
            <a:normAutofit fontScale="90000"/>
          </a:bodyPr>
          <a:lstStyle/>
          <a:p>
            <a:pPr algn="ctr"/>
            <a:r>
              <a:rPr lang="en-GB" sz="4800" dirty="0"/>
              <a:t>NỘI DUNG TRÌNH BÀY</a:t>
            </a:r>
            <a:endParaRPr lang="vi-VN" sz="4800" dirty="0"/>
          </a:p>
        </p:txBody>
      </p:sp>
      <p:sp>
        <p:nvSpPr>
          <p:cNvPr id="3" name="Content Placeholder 2"/>
          <p:cNvSpPr>
            <a:spLocks noGrp="1"/>
          </p:cNvSpPr>
          <p:nvPr>
            <p:ph idx="1"/>
          </p:nvPr>
        </p:nvSpPr>
        <p:spPr>
          <a:xfrm>
            <a:off x="2221548" y="2114683"/>
            <a:ext cx="7948080" cy="2779222"/>
          </a:xfrm>
        </p:spPr>
        <p:txBody>
          <a:bodyPr/>
          <a:lstStyle/>
          <a:p>
            <a:pPr>
              <a:lnSpc>
                <a:spcPct val="90000"/>
              </a:lnSpc>
            </a:pPr>
            <a:r>
              <a:rPr lang="en-US" altLang="vi-VN" sz="3600" dirty="0"/>
              <a:t> </a:t>
            </a:r>
            <a:r>
              <a:rPr lang="en-US" altLang="vi-VN" sz="3600" dirty="0" err="1"/>
              <a:t>Cơ</a:t>
            </a:r>
            <a:r>
              <a:rPr lang="en-US" altLang="vi-VN" sz="3600" dirty="0"/>
              <a:t> </a:t>
            </a:r>
            <a:r>
              <a:rPr lang="en-US" altLang="vi-VN" sz="3600" dirty="0" err="1"/>
              <a:t>chế</a:t>
            </a:r>
            <a:r>
              <a:rPr lang="en-US" altLang="vi-VN" sz="3600" dirty="0"/>
              <a:t> </a:t>
            </a:r>
            <a:r>
              <a:rPr lang="en-US" altLang="vi-VN" sz="3600" dirty="0" err="1"/>
              <a:t>tác</a:t>
            </a:r>
            <a:r>
              <a:rPr lang="en-US" altLang="vi-VN" sz="3600" dirty="0"/>
              <a:t> </a:t>
            </a:r>
            <a:r>
              <a:rPr lang="en-US" altLang="vi-VN" sz="3600" dirty="0" err="1"/>
              <a:t>dụng</a:t>
            </a:r>
            <a:r>
              <a:rPr lang="en-US" altLang="vi-VN" sz="3600" dirty="0"/>
              <a:t> </a:t>
            </a:r>
          </a:p>
          <a:p>
            <a:pPr>
              <a:lnSpc>
                <a:spcPct val="90000"/>
              </a:lnSpc>
            </a:pPr>
            <a:r>
              <a:rPr lang="en-US" altLang="vi-VN" sz="3600" dirty="0"/>
              <a:t> </a:t>
            </a:r>
            <a:r>
              <a:rPr lang="en-US" altLang="vi-VN" sz="3600" dirty="0" err="1"/>
              <a:t>Hiệu</a:t>
            </a:r>
            <a:r>
              <a:rPr lang="en-US" altLang="vi-VN" sz="3600" dirty="0"/>
              <a:t> </a:t>
            </a:r>
            <a:r>
              <a:rPr lang="en-US" altLang="vi-VN" sz="3600" dirty="0" err="1"/>
              <a:t>quả</a:t>
            </a:r>
            <a:r>
              <a:rPr lang="en-US" altLang="vi-VN" sz="3600" dirty="0"/>
              <a:t> </a:t>
            </a:r>
            <a:r>
              <a:rPr lang="en-US" altLang="vi-VN" sz="3600" dirty="0" err="1"/>
              <a:t>điều</a:t>
            </a:r>
            <a:r>
              <a:rPr lang="en-US" altLang="vi-VN" sz="3600" dirty="0"/>
              <a:t> </a:t>
            </a:r>
            <a:r>
              <a:rPr lang="en-US" altLang="vi-VN" sz="3600" dirty="0" err="1"/>
              <a:t>trị</a:t>
            </a:r>
            <a:endParaRPr lang="en-US" altLang="vi-VN" sz="3600" dirty="0"/>
          </a:p>
          <a:p>
            <a:pPr>
              <a:lnSpc>
                <a:spcPct val="90000"/>
              </a:lnSpc>
            </a:pPr>
            <a:r>
              <a:rPr lang="en-US" altLang="vi-VN" sz="3600" dirty="0"/>
              <a:t> </a:t>
            </a:r>
            <a:r>
              <a:rPr lang="en-US" altLang="vi-VN" sz="3600" dirty="0" err="1">
                <a:solidFill>
                  <a:srgbClr val="0070C0"/>
                </a:solidFill>
              </a:rPr>
              <a:t>Xử</a:t>
            </a:r>
            <a:r>
              <a:rPr lang="en-US" altLang="vi-VN" sz="3600" dirty="0">
                <a:solidFill>
                  <a:srgbClr val="0070C0"/>
                </a:solidFill>
              </a:rPr>
              <a:t> </a:t>
            </a:r>
            <a:r>
              <a:rPr lang="en-US" altLang="vi-VN" sz="3600" dirty="0" err="1">
                <a:solidFill>
                  <a:srgbClr val="0070C0"/>
                </a:solidFill>
              </a:rPr>
              <a:t>trí</a:t>
            </a:r>
            <a:r>
              <a:rPr lang="en-US" altLang="vi-VN" sz="3600" dirty="0">
                <a:solidFill>
                  <a:srgbClr val="0070C0"/>
                </a:solidFill>
              </a:rPr>
              <a:t> </a:t>
            </a:r>
            <a:r>
              <a:rPr lang="en-US" altLang="vi-VN" sz="3600" dirty="0" err="1">
                <a:solidFill>
                  <a:srgbClr val="0070C0"/>
                </a:solidFill>
              </a:rPr>
              <a:t>tác</a:t>
            </a:r>
            <a:r>
              <a:rPr lang="en-US" altLang="vi-VN" sz="3600" dirty="0">
                <a:solidFill>
                  <a:srgbClr val="0070C0"/>
                </a:solidFill>
              </a:rPr>
              <a:t> </a:t>
            </a:r>
            <a:r>
              <a:rPr lang="en-US" altLang="vi-VN" sz="3600" dirty="0" err="1">
                <a:solidFill>
                  <a:srgbClr val="0070C0"/>
                </a:solidFill>
              </a:rPr>
              <a:t>dụng</a:t>
            </a:r>
            <a:r>
              <a:rPr lang="en-US" altLang="vi-VN" sz="3600" dirty="0">
                <a:solidFill>
                  <a:srgbClr val="0070C0"/>
                </a:solidFill>
              </a:rPr>
              <a:t> </a:t>
            </a:r>
            <a:r>
              <a:rPr lang="en-US" altLang="vi-VN" sz="3600" dirty="0" err="1">
                <a:solidFill>
                  <a:srgbClr val="0070C0"/>
                </a:solidFill>
              </a:rPr>
              <a:t>phụ</a:t>
            </a:r>
            <a:endParaRPr lang="en-US" altLang="vi-VN" sz="3600" dirty="0">
              <a:solidFill>
                <a:srgbClr val="0070C0"/>
              </a:solidFill>
            </a:endParaRPr>
          </a:p>
          <a:p>
            <a:pPr>
              <a:lnSpc>
                <a:spcPct val="90000"/>
              </a:lnSpc>
            </a:pPr>
            <a:r>
              <a:rPr lang="en-US" altLang="vi-VN" sz="3600" dirty="0"/>
              <a:t> </a:t>
            </a:r>
            <a:r>
              <a:rPr lang="en-US" altLang="vi-VN" sz="3600" dirty="0" err="1"/>
              <a:t>Kết</a:t>
            </a:r>
            <a:r>
              <a:rPr lang="en-US" altLang="vi-VN" sz="3600" dirty="0"/>
              <a:t> </a:t>
            </a:r>
            <a:r>
              <a:rPr lang="en-US" altLang="vi-VN" sz="3600" dirty="0" err="1"/>
              <a:t>luận</a:t>
            </a:r>
            <a:endParaRPr lang="en-US" altLang="vi-VN" sz="3600" dirty="0"/>
          </a:p>
        </p:txBody>
      </p:sp>
    </p:spTree>
    <p:extLst>
      <p:ext uri="{BB962C8B-B14F-4D97-AF65-F5344CB8AC3E}">
        <p14:creationId xmlns:p14="http://schemas.microsoft.com/office/powerpoint/2010/main" val="382186678"/>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77911" y="150306"/>
            <a:ext cx="7913077" cy="880882"/>
          </a:xfrm>
        </p:spPr>
        <p:txBody>
          <a:bodyPr>
            <a:noAutofit/>
          </a:bodyPr>
          <a:lstStyle/>
          <a:p>
            <a:pPr algn="ctr">
              <a:lnSpc>
                <a:spcPct val="100000"/>
              </a:lnSpc>
            </a:pPr>
            <a:r>
              <a:rPr lang="en-GB" sz="2800" b="1" dirty="0"/>
              <a:t>Afatinib</a:t>
            </a:r>
            <a:br>
              <a:rPr lang="en-GB" sz="2800" b="1" dirty="0">
                <a:solidFill>
                  <a:schemeClr val="tx1"/>
                </a:solidFill>
              </a:rPr>
            </a:br>
            <a:r>
              <a:rPr lang="en-GB" sz="2800" dirty="0">
                <a:solidFill>
                  <a:srgbClr val="0070C0"/>
                </a:solidFill>
              </a:rPr>
              <a:t>C</a:t>
            </a:r>
            <a:r>
              <a:rPr lang="en-US" sz="2800" dirty="0" err="1">
                <a:solidFill>
                  <a:srgbClr val="0070C0"/>
                </a:solidFill>
              </a:rPr>
              <a:t>hỉ</a:t>
            </a:r>
            <a:r>
              <a:rPr lang="en-US" sz="2800" dirty="0">
                <a:solidFill>
                  <a:srgbClr val="0070C0"/>
                </a:solidFill>
              </a:rPr>
              <a:t> </a:t>
            </a:r>
            <a:r>
              <a:rPr lang="en-US" sz="2800" dirty="0" err="1">
                <a:solidFill>
                  <a:srgbClr val="0070C0"/>
                </a:solidFill>
              </a:rPr>
              <a:t>định</a:t>
            </a:r>
            <a:r>
              <a:rPr lang="en-US" sz="2800" dirty="0">
                <a:solidFill>
                  <a:srgbClr val="0070C0"/>
                </a:solidFill>
              </a:rPr>
              <a:t> </a:t>
            </a:r>
            <a:r>
              <a:rPr lang="en-US" sz="2800" dirty="0" err="1">
                <a:solidFill>
                  <a:srgbClr val="0070C0"/>
                </a:solidFill>
              </a:rPr>
              <a:t>và</a:t>
            </a:r>
            <a:r>
              <a:rPr lang="en-US" sz="2800" dirty="0">
                <a:solidFill>
                  <a:srgbClr val="0070C0"/>
                </a:solidFill>
              </a:rPr>
              <a:t> </a:t>
            </a:r>
            <a:r>
              <a:rPr lang="en-US" sz="2800" dirty="0" err="1">
                <a:solidFill>
                  <a:srgbClr val="0070C0"/>
                </a:solidFill>
              </a:rPr>
              <a:t>chống</a:t>
            </a:r>
            <a:r>
              <a:rPr lang="en-US" sz="2800" dirty="0">
                <a:solidFill>
                  <a:srgbClr val="0070C0"/>
                </a:solidFill>
              </a:rPr>
              <a:t> </a:t>
            </a:r>
            <a:r>
              <a:rPr lang="en-US" sz="2800" dirty="0" err="1">
                <a:solidFill>
                  <a:srgbClr val="0070C0"/>
                </a:solidFill>
              </a:rPr>
              <a:t>chỉ</a:t>
            </a:r>
            <a:r>
              <a:rPr lang="en-US" sz="2800" dirty="0">
                <a:solidFill>
                  <a:srgbClr val="0070C0"/>
                </a:solidFill>
              </a:rPr>
              <a:t> </a:t>
            </a:r>
            <a:r>
              <a:rPr lang="en-US" sz="2800" dirty="0" err="1">
                <a:solidFill>
                  <a:srgbClr val="0070C0"/>
                </a:solidFill>
              </a:rPr>
              <a:t>định</a:t>
            </a:r>
            <a:r>
              <a:rPr lang="en-US" sz="2800" dirty="0">
                <a:solidFill>
                  <a:srgbClr val="0070C0"/>
                </a:solidFill>
              </a:rPr>
              <a:t> </a:t>
            </a:r>
            <a:r>
              <a:rPr lang="en-US" sz="2800" dirty="0" err="1">
                <a:solidFill>
                  <a:srgbClr val="0070C0"/>
                </a:solidFill>
              </a:rPr>
              <a:t>tại</a:t>
            </a:r>
            <a:r>
              <a:rPr lang="en-US" sz="2800" dirty="0">
                <a:solidFill>
                  <a:srgbClr val="0070C0"/>
                </a:solidFill>
              </a:rPr>
              <a:t> </a:t>
            </a:r>
            <a:r>
              <a:rPr lang="en-US" sz="2800" dirty="0" err="1">
                <a:solidFill>
                  <a:srgbClr val="0070C0"/>
                </a:solidFill>
              </a:rPr>
              <a:t>Việt</a:t>
            </a:r>
            <a:r>
              <a:rPr lang="en-US" sz="2800" dirty="0">
                <a:solidFill>
                  <a:srgbClr val="0070C0"/>
                </a:solidFill>
              </a:rPr>
              <a:t> Nam</a:t>
            </a:r>
          </a:p>
        </p:txBody>
      </p:sp>
      <p:sp>
        <p:nvSpPr>
          <p:cNvPr id="3" name="Content Placeholder 2"/>
          <p:cNvSpPr>
            <a:spLocks noGrp="1"/>
          </p:cNvSpPr>
          <p:nvPr>
            <p:ph idx="4294967295"/>
          </p:nvPr>
        </p:nvSpPr>
        <p:spPr>
          <a:xfrm>
            <a:off x="1166327" y="1403339"/>
            <a:ext cx="9853126" cy="4628960"/>
          </a:xfrm>
        </p:spPr>
        <p:txBody>
          <a:bodyPr/>
          <a:lstStyle/>
          <a:p>
            <a:r>
              <a:rPr lang="en-GB" sz="2400" b="1" dirty="0" err="1">
                <a:solidFill>
                  <a:schemeClr val="accent4"/>
                </a:solidFill>
              </a:rPr>
              <a:t>Chỉ</a:t>
            </a:r>
            <a:r>
              <a:rPr lang="en-GB" sz="2400" b="1" dirty="0">
                <a:solidFill>
                  <a:schemeClr val="accent4"/>
                </a:solidFill>
              </a:rPr>
              <a:t> </a:t>
            </a:r>
            <a:r>
              <a:rPr lang="en-GB" sz="2400" b="1" dirty="0" err="1">
                <a:solidFill>
                  <a:schemeClr val="accent4"/>
                </a:solidFill>
              </a:rPr>
              <a:t>định</a:t>
            </a:r>
            <a:r>
              <a:rPr lang="en-GB" sz="2400" b="1" dirty="0">
                <a:solidFill>
                  <a:schemeClr val="accent4"/>
                </a:solidFill>
              </a:rPr>
              <a:t>: </a:t>
            </a:r>
          </a:p>
          <a:p>
            <a:pPr marL="0" indent="0">
              <a:spcBef>
                <a:spcPts val="0"/>
              </a:spcBef>
              <a:buNone/>
            </a:pPr>
            <a:r>
              <a:rPr lang="en-GB" sz="2400" b="1" dirty="0">
                <a:solidFill>
                  <a:srgbClr val="009999"/>
                </a:solidFill>
              </a:rPr>
              <a:t>	</a:t>
            </a:r>
            <a:r>
              <a:rPr lang="en-GB" sz="2400" b="1" dirty="0">
                <a:solidFill>
                  <a:srgbClr val="0070C0"/>
                </a:solidFill>
              </a:rPr>
              <a:t>1. </a:t>
            </a:r>
            <a:r>
              <a:rPr lang="en-GB" sz="2400" b="1" dirty="0" err="1">
                <a:solidFill>
                  <a:srgbClr val="0070C0"/>
                </a:solidFill>
              </a:rPr>
              <a:t>Afaninib</a:t>
            </a:r>
            <a:r>
              <a:rPr lang="en-GB" sz="2400" b="1" dirty="0">
                <a:solidFill>
                  <a:srgbClr val="0070C0"/>
                </a:solidFill>
              </a:rPr>
              <a:t> </a:t>
            </a:r>
            <a:r>
              <a:rPr lang="en-GB" sz="2400" b="1" dirty="0" err="1">
                <a:solidFill>
                  <a:srgbClr val="0070C0"/>
                </a:solidFill>
              </a:rPr>
              <a:t>đơn</a:t>
            </a:r>
            <a:r>
              <a:rPr lang="en-GB" sz="2400" b="1" dirty="0">
                <a:solidFill>
                  <a:srgbClr val="0070C0"/>
                </a:solidFill>
              </a:rPr>
              <a:t> </a:t>
            </a:r>
            <a:r>
              <a:rPr lang="en-GB" sz="2400" b="1" dirty="0" err="1">
                <a:solidFill>
                  <a:srgbClr val="0070C0"/>
                </a:solidFill>
              </a:rPr>
              <a:t>trị</a:t>
            </a:r>
            <a:r>
              <a:rPr lang="en-GB" sz="2400" b="1" dirty="0">
                <a:solidFill>
                  <a:srgbClr val="0070C0"/>
                </a:solidFill>
              </a:rPr>
              <a:t> </a:t>
            </a:r>
            <a:r>
              <a:rPr lang="en-GB" sz="2400" b="1" dirty="0" err="1">
                <a:solidFill>
                  <a:srgbClr val="0070C0"/>
                </a:solidFill>
              </a:rPr>
              <a:t>liệu</a:t>
            </a:r>
            <a:r>
              <a:rPr lang="en-GB" sz="2400" b="1" dirty="0">
                <a:solidFill>
                  <a:srgbClr val="0070C0"/>
                </a:solidFill>
              </a:rPr>
              <a:t> </a:t>
            </a:r>
            <a:r>
              <a:rPr lang="en-GB" sz="2400" i="1" dirty="0" err="1"/>
              <a:t>được</a:t>
            </a:r>
            <a:r>
              <a:rPr lang="en-GB" sz="2400" i="1" dirty="0"/>
              <a:t> </a:t>
            </a:r>
            <a:r>
              <a:rPr lang="en-GB" sz="2400" i="1" dirty="0" err="1"/>
              <a:t>chỉ</a:t>
            </a:r>
            <a:r>
              <a:rPr lang="en-GB" sz="2400" i="1" dirty="0"/>
              <a:t> </a:t>
            </a:r>
            <a:r>
              <a:rPr lang="en-GB" sz="2400" i="1" dirty="0" err="1"/>
              <a:t>định</a:t>
            </a:r>
            <a:r>
              <a:rPr lang="en-GB" sz="2400" i="1" dirty="0"/>
              <a:t> </a:t>
            </a:r>
            <a:r>
              <a:rPr lang="en-GB" sz="2400" i="1" dirty="0" err="1"/>
              <a:t>điều</a:t>
            </a:r>
            <a:r>
              <a:rPr lang="en-GB" sz="2400" i="1" dirty="0"/>
              <a:t> </a:t>
            </a:r>
            <a:r>
              <a:rPr lang="en-GB" sz="2400" i="1" dirty="0" err="1"/>
              <a:t>trị</a:t>
            </a:r>
            <a:r>
              <a:rPr lang="en-GB" sz="2400" dirty="0"/>
              <a:t> </a:t>
            </a:r>
          </a:p>
          <a:p>
            <a:pPr marL="0" indent="0">
              <a:spcBef>
                <a:spcPts val="0"/>
              </a:spcBef>
              <a:buNone/>
            </a:pPr>
            <a:r>
              <a:rPr lang="en-GB" sz="2400" b="1" dirty="0"/>
              <a:t>	</a:t>
            </a:r>
            <a:r>
              <a:rPr lang="en-GB" sz="2400" b="1" dirty="0">
                <a:solidFill>
                  <a:srgbClr val="0070C0"/>
                </a:solidFill>
              </a:rPr>
              <a:t>Ung </a:t>
            </a:r>
            <a:r>
              <a:rPr lang="en-GB" sz="2400" b="1" dirty="0" err="1">
                <a:solidFill>
                  <a:srgbClr val="0070C0"/>
                </a:solidFill>
              </a:rPr>
              <a:t>thư</a:t>
            </a:r>
            <a:r>
              <a:rPr lang="en-GB" sz="2400" b="1" dirty="0">
                <a:solidFill>
                  <a:srgbClr val="0070C0"/>
                </a:solidFill>
              </a:rPr>
              <a:t> </a:t>
            </a:r>
            <a:r>
              <a:rPr lang="en-GB" sz="2400" b="1" dirty="0" err="1">
                <a:solidFill>
                  <a:srgbClr val="0070C0"/>
                </a:solidFill>
              </a:rPr>
              <a:t>phổi</a:t>
            </a:r>
            <a:r>
              <a:rPr lang="en-GB" sz="2400" b="1" dirty="0">
                <a:solidFill>
                  <a:srgbClr val="0070C0"/>
                </a:solidFill>
              </a:rPr>
              <a:t> KTBN </a:t>
            </a:r>
            <a:r>
              <a:rPr lang="en-GB" sz="2400" b="1" dirty="0" err="1">
                <a:solidFill>
                  <a:srgbClr val="0070C0"/>
                </a:solidFill>
              </a:rPr>
              <a:t>tiến</a:t>
            </a:r>
            <a:r>
              <a:rPr lang="en-GB" sz="2400" b="1" dirty="0">
                <a:solidFill>
                  <a:srgbClr val="0070C0"/>
                </a:solidFill>
              </a:rPr>
              <a:t> </a:t>
            </a:r>
            <a:r>
              <a:rPr lang="en-GB" sz="2400" b="1" dirty="0" err="1">
                <a:solidFill>
                  <a:srgbClr val="0070C0"/>
                </a:solidFill>
              </a:rPr>
              <a:t>xa</a:t>
            </a:r>
            <a:r>
              <a:rPr lang="en-GB" sz="2400" b="1" dirty="0">
                <a:solidFill>
                  <a:srgbClr val="0070C0"/>
                </a:solidFill>
              </a:rPr>
              <a:t> </a:t>
            </a:r>
            <a:r>
              <a:rPr lang="en-GB" sz="2400" b="1" dirty="0" err="1">
                <a:solidFill>
                  <a:srgbClr val="0070C0"/>
                </a:solidFill>
              </a:rPr>
              <a:t>tại</a:t>
            </a:r>
            <a:r>
              <a:rPr lang="en-GB" sz="2400" b="1" dirty="0">
                <a:solidFill>
                  <a:srgbClr val="0070C0"/>
                </a:solidFill>
              </a:rPr>
              <a:t> </a:t>
            </a:r>
            <a:r>
              <a:rPr lang="en-GB" sz="2400" b="1" dirty="0" err="1">
                <a:solidFill>
                  <a:srgbClr val="0070C0"/>
                </a:solidFill>
              </a:rPr>
              <a:t>chỗ</a:t>
            </a:r>
            <a:r>
              <a:rPr lang="en-GB" sz="2400" b="1" dirty="0">
                <a:solidFill>
                  <a:srgbClr val="0070C0"/>
                </a:solidFill>
              </a:rPr>
              <a:t> </a:t>
            </a:r>
            <a:r>
              <a:rPr lang="en-GB" sz="2400" b="1" dirty="0" err="1">
                <a:solidFill>
                  <a:srgbClr val="0070C0"/>
                </a:solidFill>
              </a:rPr>
              <a:t>hoặc</a:t>
            </a:r>
            <a:r>
              <a:rPr lang="en-GB" sz="2400" b="1" dirty="0">
                <a:solidFill>
                  <a:srgbClr val="0070C0"/>
                </a:solidFill>
              </a:rPr>
              <a:t> di </a:t>
            </a:r>
            <a:r>
              <a:rPr lang="en-GB" sz="2400" b="1" dirty="0" err="1">
                <a:solidFill>
                  <a:srgbClr val="0070C0"/>
                </a:solidFill>
              </a:rPr>
              <a:t>căn</a:t>
            </a:r>
            <a:r>
              <a:rPr lang="en-GB" sz="2400" b="1" dirty="0">
                <a:solidFill>
                  <a:srgbClr val="0070C0"/>
                </a:solidFill>
              </a:rPr>
              <a:t> </a:t>
            </a:r>
          </a:p>
          <a:p>
            <a:pPr marL="0" indent="0">
              <a:spcBef>
                <a:spcPts val="0"/>
              </a:spcBef>
              <a:buNone/>
            </a:pPr>
            <a:r>
              <a:rPr lang="en-GB" sz="2400" b="1" dirty="0">
                <a:solidFill>
                  <a:srgbClr val="0070C0"/>
                </a:solidFill>
              </a:rPr>
              <a:t>	</a:t>
            </a:r>
            <a:r>
              <a:rPr lang="en-GB" sz="2400" b="1" dirty="0" err="1">
                <a:solidFill>
                  <a:srgbClr val="0070C0"/>
                </a:solidFill>
              </a:rPr>
              <a:t>có</a:t>
            </a:r>
            <a:r>
              <a:rPr lang="en-GB" sz="2400" b="1" dirty="0">
                <a:solidFill>
                  <a:srgbClr val="0070C0"/>
                </a:solidFill>
              </a:rPr>
              <a:t> </a:t>
            </a:r>
            <a:r>
              <a:rPr lang="en-GB" sz="2400" b="1" dirty="0" err="1">
                <a:solidFill>
                  <a:srgbClr val="0070C0"/>
                </a:solidFill>
              </a:rPr>
              <a:t>đột</a:t>
            </a:r>
            <a:r>
              <a:rPr lang="en-GB" sz="2400" b="1" dirty="0">
                <a:solidFill>
                  <a:srgbClr val="0070C0"/>
                </a:solidFill>
              </a:rPr>
              <a:t> </a:t>
            </a:r>
            <a:r>
              <a:rPr lang="en-GB" sz="2400" b="1" dirty="0" err="1">
                <a:solidFill>
                  <a:srgbClr val="0070C0"/>
                </a:solidFill>
              </a:rPr>
              <a:t>biến</a:t>
            </a:r>
            <a:r>
              <a:rPr lang="en-GB" sz="2400" b="1" dirty="0">
                <a:solidFill>
                  <a:srgbClr val="0070C0"/>
                </a:solidFill>
              </a:rPr>
              <a:t> EGFR</a:t>
            </a:r>
            <a:r>
              <a:rPr lang="en-GB" sz="2400" b="1" dirty="0">
                <a:solidFill>
                  <a:srgbClr val="008080"/>
                </a:solidFill>
              </a:rPr>
              <a:t> </a:t>
            </a:r>
            <a:r>
              <a:rPr lang="en-GB" i="1" dirty="0"/>
              <a:t>(</a:t>
            </a:r>
            <a:r>
              <a:rPr lang="en-GB" i="1" dirty="0" err="1"/>
              <a:t>thụ</a:t>
            </a:r>
            <a:r>
              <a:rPr lang="en-GB" i="1" dirty="0"/>
              <a:t> </a:t>
            </a:r>
            <a:r>
              <a:rPr lang="en-GB" i="1" dirty="0" err="1"/>
              <a:t>thể</a:t>
            </a:r>
            <a:r>
              <a:rPr lang="en-GB" i="1" dirty="0"/>
              <a:t> </a:t>
            </a:r>
            <a:r>
              <a:rPr lang="en-GB" i="1" dirty="0" err="1"/>
              <a:t>yếu</a:t>
            </a:r>
            <a:r>
              <a:rPr lang="en-GB" i="1" dirty="0"/>
              <a:t> </a:t>
            </a:r>
            <a:r>
              <a:rPr lang="en-GB" i="1" dirty="0" err="1"/>
              <a:t>tố</a:t>
            </a:r>
            <a:r>
              <a:rPr lang="en-GB" i="1" dirty="0"/>
              <a:t> </a:t>
            </a:r>
            <a:r>
              <a:rPr lang="en-GB" i="1" dirty="0" err="1"/>
              <a:t>tăng</a:t>
            </a:r>
            <a:r>
              <a:rPr lang="en-GB" i="1" dirty="0"/>
              <a:t> </a:t>
            </a:r>
            <a:r>
              <a:rPr lang="en-GB" i="1" dirty="0" err="1"/>
              <a:t>trưởng</a:t>
            </a:r>
            <a:r>
              <a:rPr lang="en-GB" i="1" dirty="0"/>
              <a:t> </a:t>
            </a:r>
            <a:r>
              <a:rPr lang="en-GB" i="1" dirty="0" err="1"/>
              <a:t>biểu</a:t>
            </a:r>
            <a:r>
              <a:rPr lang="en-GB" i="1" dirty="0"/>
              <a:t> </a:t>
            </a:r>
            <a:r>
              <a:rPr lang="en-GB" i="1" dirty="0" err="1"/>
              <a:t>bì</a:t>
            </a:r>
            <a:r>
              <a:rPr lang="en-GB" i="1" dirty="0"/>
              <a:t>) </a:t>
            </a:r>
          </a:p>
          <a:p>
            <a:pPr marL="914400" indent="0">
              <a:spcBef>
                <a:spcPts val="0"/>
              </a:spcBef>
              <a:buNone/>
            </a:pPr>
            <a:r>
              <a:rPr lang="en-GB" sz="2400" i="1" dirty="0" err="1"/>
              <a:t>cho</a:t>
            </a:r>
            <a:r>
              <a:rPr lang="en-GB" sz="2400" i="1" dirty="0"/>
              <a:t> </a:t>
            </a:r>
            <a:r>
              <a:rPr lang="en-GB" sz="2400" i="1" dirty="0" err="1"/>
              <a:t>bệnh</a:t>
            </a:r>
            <a:r>
              <a:rPr lang="en-GB" sz="2400" i="1" dirty="0"/>
              <a:t> </a:t>
            </a:r>
            <a:r>
              <a:rPr lang="en-GB" sz="2400" i="1" dirty="0" err="1"/>
              <a:t>nhân</a:t>
            </a:r>
            <a:r>
              <a:rPr lang="en-GB" sz="2400" i="1" dirty="0"/>
              <a:t> </a:t>
            </a:r>
            <a:r>
              <a:rPr lang="en-GB" sz="2400" i="1" dirty="0" err="1"/>
              <a:t>trưởng</a:t>
            </a:r>
            <a:r>
              <a:rPr lang="en-GB" sz="2400" i="1" dirty="0"/>
              <a:t> </a:t>
            </a:r>
            <a:r>
              <a:rPr lang="en-GB" sz="2400" i="1" dirty="0" err="1"/>
              <a:t>thành</a:t>
            </a:r>
            <a:r>
              <a:rPr lang="en-GB" sz="2400" i="1" dirty="0"/>
              <a:t> </a:t>
            </a:r>
            <a:r>
              <a:rPr lang="en-GB" sz="2400" i="1" dirty="0" err="1"/>
              <a:t>chưa</a:t>
            </a:r>
            <a:r>
              <a:rPr lang="en-GB" sz="2400" i="1" dirty="0"/>
              <a:t> </a:t>
            </a:r>
            <a:r>
              <a:rPr lang="en-GB" sz="2400" i="1" dirty="0" err="1"/>
              <a:t>được</a:t>
            </a:r>
            <a:r>
              <a:rPr lang="en-GB" sz="2400" i="1" dirty="0"/>
              <a:t> </a:t>
            </a:r>
            <a:r>
              <a:rPr lang="en-GB" sz="2400" i="1" dirty="0" err="1"/>
              <a:t>điều</a:t>
            </a:r>
            <a:r>
              <a:rPr lang="en-GB" sz="2400" i="1" dirty="0"/>
              <a:t> </a:t>
            </a:r>
            <a:r>
              <a:rPr lang="en-GB" sz="2400" i="1" dirty="0" err="1"/>
              <a:t>trị</a:t>
            </a:r>
            <a:r>
              <a:rPr lang="en-GB" sz="2400" i="1" dirty="0"/>
              <a:t> </a:t>
            </a:r>
            <a:r>
              <a:rPr lang="en-GB" sz="2400" i="1" dirty="0" err="1"/>
              <a:t>trước</a:t>
            </a:r>
            <a:r>
              <a:rPr lang="en-GB" sz="2400" i="1" dirty="0"/>
              <a:t> 	</a:t>
            </a:r>
            <a:r>
              <a:rPr lang="en-GB" sz="2400" i="1" dirty="0" err="1"/>
              <a:t>đó</a:t>
            </a:r>
            <a:r>
              <a:rPr lang="en-GB" sz="2400" i="1" dirty="0"/>
              <a:t> </a:t>
            </a:r>
            <a:r>
              <a:rPr lang="en-GB" sz="2400" i="1" dirty="0" err="1"/>
              <a:t>bằng</a:t>
            </a:r>
            <a:r>
              <a:rPr lang="en-GB" sz="2400" i="1" dirty="0"/>
              <a:t> </a:t>
            </a:r>
            <a:r>
              <a:rPr lang="en-GB" sz="2400" i="1" dirty="0" err="1"/>
              <a:t>thuốc</a:t>
            </a:r>
            <a:r>
              <a:rPr lang="en-GB" sz="2400" i="1" dirty="0"/>
              <a:t> </a:t>
            </a:r>
            <a:r>
              <a:rPr lang="en-GB" sz="2400" i="1" dirty="0" err="1"/>
              <a:t>ức</a:t>
            </a:r>
            <a:r>
              <a:rPr lang="en-GB" sz="2400" i="1" dirty="0"/>
              <a:t> </a:t>
            </a:r>
            <a:r>
              <a:rPr lang="en-GB" sz="2400" i="1" dirty="0" err="1"/>
              <a:t>chế</a:t>
            </a:r>
            <a:r>
              <a:rPr lang="en-GB" sz="2400" i="1" dirty="0"/>
              <a:t> EGFR Tyrosine Kinase.</a:t>
            </a:r>
          </a:p>
          <a:p>
            <a:pPr marL="914400" indent="55563">
              <a:buNone/>
            </a:pPr>
            <a:r>
              <a:rPr lang="en-GB" sz="2400" b="1" dirty="0">
                <a:solidFill>
                  <a:srgbClr val="0070C0"/>
                </a:solidFill>
              </a:rPr>
              <a:t>2. Afatinib </a:t>
            </a:r>
            <a:r>
              <a:rPr lang="en-GB" sz="2400" i="1" dirty="0" err="1"/>
              <a:t>được</a:t>
            </a:r>
            <a:r>
              <a:rPr lang="en-GB" sz="2400" i="1" dirty="0"/>
              <a:t> </a:t>
            </a:r>
            <a:r>
              <a:rPr lang="en-GB" sz="2400" i="1" dirty="0" err="1"/>
              <a:t>chỉ</a:t>
            </a:r>
            <a:r>
              <a:rPr lang="en-GB" sz="2400" i="1" dirty="0"/>
              <a:t> </a:t>
            </a:r>
            <a:r>
              <a:rPr lang="en-GB" sz="2400" i="1" dirty="0" err="1"/>
              <a:t>định</a:t>
            </a:r>
            <a:r>
              <a:rPr lang="en-GB" sz="2400" i="1" dirty="0"/>
              <a:t> </a:t>
            </a:r>
            <a:r>
              <a:rPr lang="en-GB" sz="2400" i="1" dirty="0" err="1"/>
              <a:t>điều</a:t>
            </a:r>
            <a:r>
              <a:rPr lang="en-GB" sz="2400" i="1" dirty="0"/>
              <a:t> </a:t>
            </a:r>
            <a:r>
              <a:rPr lang="en-GB" sz="2400" i="1" dirty="0" err="1"/>
              <a:t>trị</a:t>
            </a:r>
            <a:r>
              <a:rPr lang="en-GB" sz="2400" dirty="0"/>
              <a:t> </a:t>
            </a:r>
            <a:r>
              <a:rPr lang="en-GB" sz="2400" b="1" dirty="0">
                <a:solidFill>
                  <a:srgbClr val="0070C0"/>
                </a:solidFill>
              </a:rPr>
              <a:t>Ung </a:t>
            </a:r>
            <a:r>
              <a:rPr lang="en-GB" sz="2400" b="1" dirty="0" err="1">
                <a:solidFill>
                  <a:srgbClr val="0070C0"/>
                </a:solidFill>
              </a:rPr>
              <a:t>thư</a:t>
            </a:r>
            <a:r>
              <a:rPr lang="en-GB" sz="2400" b="1" dirty="0">
                <a:solidFill>
                  <a:srgbClr val="0070C0"/>
                </a:solidFill>
              </a:rPr>
              <a:t> </a:t>
            </a:r>
            <a:r>
              <a:rPr lang="en-GB" sz="2400" b="1" dirty="0" err="1">
                <a:solidFill>
                  <a:srgbClr val="0070C0"/>
                </a:solidFill>
              </a:rPr>
              <a:t>phổi</a:t>
            </a:r>
            <a:r>
              <a:rPr lang="en-GB" sz="2400" b="1" dirty="0">
                <a:solidFill>
                  <a:srgbClr val="0070C0"/>
                </a:solidFill>
              </a:rPr>
              <a:t> KTBN, </a:t>
            </a:r>
            <a:r>
              <a:rPr lang="en-GB" sz="2400" b="1" dirty="0" err="1">
                <a:solidFill>
                  <a:srgbClr val="0070C0"/>
                </a:solidFill>
              </a:rPr>
              <a:t>thuộc</a:t>
            </a:r>
            <a:r>
              <a:rPr lang="en-GB" sz="2400" b="1" dirty="0">
                <a:solidFill>
                  <a:srgbClr val="0070C0"/>
                </a:solidFill>
              </a:rPr>
              <a:t> </a:t>
            </a:r>
            <a:r>
              <a:rPr lang="en-GB" sz="2400" b="1" dirty="0" err="1">
                <a:solidFill>
                  <a:srgbClr val="0070C0"/>
                </a:solidFill>
              </a:rPr>
              <a:t>loại</a:t>
            </a:r>
            <a:r>
              <a:rPr lang="en-GB" sz="2400" b="1" dirty="0">
                <a:solidFill>
                  <a:srgbClr val="0070C0"/>
                </a:solidFill>
              </a:rPr>
              <a:t> </a:t>
            </a:r>
            <a:r>
              <a:rPr lang="en-GB" sz="2400" b="1" dirty="0" err="1">
                <a:solidFill>
                  <a:srgbClr val="0070C0"/>
                </a:solidFill>
              </a:rPr>
              <a:t>tế</a:t>
            </a:r>
            <a:r>
              <a:rPr lang="en-GB" sz="2400" b="1" dirty="0">
                <a:solidFill>
                  <a:srgbClr val="0070C0"/>
                </a:solidFill>
              </a:rPr>
              <a:t> </a:t>
            </a:r>
            <a:r>
              <a:rPr lang="en-GB" sz="2400" b="1" dirty="0" err="1">
                <a:solidFill>
                  <a:srgbClr val="0070C0"/>
                </a:solidFill>
              </a:rPr>
              <a:t>bào</a:t>
            </a:r>
            <a:r>
              <a:rPr lang="en-GB" sz="2400" b="1" dirty="0">
                <a:solidFill>
                  <a:srgbClr val="0070C0"/>
                </a:solidFill>
              </a:rPr>
              <a:t> </a:t>
            </a:r>
            <a:r>
              <a:rPr lang="en-GB" sz="2400" b="1" dirty="0" err="1">
                <a:solidFill>
                  <a:srgbClr val="0070C0"/>
                </a:solidFill>
              </a:rPr>
              <a:t>vảy</a:t>
            </a:r>
            <a:r>
              <a:rPr lang="en-GB" sz="2400" b="1" dirty="0">
                <a:solidFill>
                  <a:srgbClr val="0070C0"/>
                </a:solidFill>
              </a:rPr>
              <a:t>, </a:t>
            </a:r>
            <a:r>
              <a:rPr lang="en-GB" sz="2400" b="1" dirty="0" err="1">
                <a:solidFill>
                  <a:srgbClr val="0070C0"/>
                </a:solidFill>
              </a:rPr>
              <a:t>tiến</a:t>
            </a:r>
            <a:r>
              <a:rPr lang="en-GB" sz="2400" b="1" dirty="0">
                <a:solidFill>
                  <a:srgbClr val="0070C0"/>
                </a:solidFill>
              </a:rPr>
              <a:t> </a:t>
            </a:r>
            <a:r>
              <a:rPr lang="en-GB" sz="2400" b="1" dirty="0" err="1">
                <a:solidFill>
                  <a:srgbClr val="0070C0"/>
                </a:solidFill>
              </a:rPr>
              <a:t>xa</a:t>
            </a:r>
            <a:r>
              <a:rPr lang="en-GB" sz="2400" b="1" dirty="0">
                <a:solidFill>
                  <a:srgbClr val="0070C0"/>
                </a:solidFill>
              </a:rPr>
              <a:t> </a:t>
            </a:r>
            <a:r>
              <a:rPr lang="en-GB" sz="2400" b="1" dirty="0" err="1">
                <a:solidFill>
                  <a:srgbClr val="0070C0"/>
                </a:solidFill>
              </a:rPr>
              <a:t>tại</a:t>
            </a:r>
            <a:r>
              <a:rPr lang="en-GB" sz="2400" b="1" dirty="0">
                <a:solidFill>
                  <a:srgbClr val="0070C0"/>
                </a:solidFill>
              </a:rPr>
              <a:t> </a:t>
            </a:r>
            <a:r>
              <a:rPr lang="en-GB" sz="2400" b="1" dirty="0" err="1">
                <a:solidFill>
                  <a:srgbClr val="0070C0"/>
                </a:solidFill>
              </a:rPr>
              <a:t>chỗ</a:t>
            </a:r>
            <a:r>
              <a:rPr lang="en-GB" sz="2400" b="1" dirty="0">
                <a:solidFill>
                  <a:srgbClr val="0070C0"/>
                </a:solidFill>
              </a:rPr>
              <a:t> </a:t>
            </a:r>
            <a:r>
              <a:rPr lang="en-GB" sz="2400" b="1" dirty="0" err="1">
                <a:solidFill>
                  <a:srgbClr val="0070C0"/>
                </a:solidFill>
              </a:rPr>
              <a:t>hoặc</a:t>
            </a:r>
            <a:r>
              <a:rPr lang="en-GB" sz="2400" b="1" dirty="0">
                <a:solidFill>
                  <a:srgbClr val="0070C0"/>
                </a:solidFill>
              </a:rPr>
              <a:t> di </a:t>
            </a:r>
            <a:r>
              <a:rPr lang="en-GB" sz="2400" b="1" dirty="0" err="1">
                <a:solidFill>
                  <a:srgbClr val="0070C0"/>
                </a:solidFill>
              </a:rPr>
              <a:t>căn</a:t>
            </a:r>
            <a:r>
              <a:rPr lang="vi-VN" sz="2400" dirty="0"/>
              <a:t>, </a:t>
            </a:r>
            <a:r>
              <a:rPr lang="vi-VN" sz="2400" i="1" dirty="0">
                <a:cs typeface="Calibri" panose="020F0502020204030204" pitchFamily="34" charset="0"/>
              </a:rPr>
              <a:t>đang hoặc đã được hóa trị liệu bằng các dẫn chất của platin. </a:t>
            </a:r>
            <a:endParaRPr lang="en-GB" sz="2400" i="1" dirty="0">
              <a:cs typeface="Calibri" panose="020F0502020204030204" pitchFamily="34" charset="0"/>
            </a:endParaRPr>
          </a:p>
          <a:p>
            <a:r>
              <a:rPr lang="en-US" sz="2400" b="1" dirty="0" err="1">
                <a:solidFill>
                  <a:schemeClr val="accent4"/>
                </a:solidFill>
              </a:rPr>
              <a:t>Chống</a:t>
            </a:r>
            <a:r>
              <a:rPr lang="en-US" sz="2400" b="1" dirty="0">
                <a:solidFill>
                  <a:schemeClr val="accent4"/>
                </a:solidFill>
              </a:rPr>
              <a:t> </a:t>
            </a:r>
            <a:r>
              <a:rPr lang="en-US" sz="2400" b="1" dirty="0" err="1">
                <a:solidFill>
                  <a:schemeClr val="accent4"/>
                </a:solidFill>
              </a:rPr>
              <a:t>chỉ</a:t>
            </a:r>
            <a:r>
              <a:rPr lang="en-US" sz="2400" b="1" dirty="0">
                <a:solidFill>
                  <a:schemeClr val="accent4"/>
                </a:solidFill>
              </a:rPr>
              <a:t> </a:t>
            </a:r>
            <a:r>
              <a:rPr lang="en-US" sz="2400" b="1" dirty="0" err="1">
                <a:solidFill>
                  <a:schemeClr val="accent4"/>
                </a:solidFill>
              </a:rPr>
              <a:t>định</a:t>
            </a:r>
            <a:r>
              <a:rPr lang="en-US" sz="2400" b="1" dirty="0">
                <a:solidFill>
                  <a:schemeClr val="accent4"/>
                </a:solidFill>
              </a:rPr>
              <a:t> </a:t>
            </a:r>
            <a:r>
              <a:rPr lang="en-GB" sz="2400" dirty="0"/>
              <a:t>ở </a:t>
            </a:r>
            <a:r>
              <a:rPr lang="en-GB" sz="2400" dirty="0" err="1"/>
              <a:t>những</a:t>
            </a:r>
            <a:r>
              <a:rPr lang="en-GB" sz="2400" dirty="0"/>
              <a:t> </a:t>
            </a:r>
            <a:r>
              <a:rPr lang="en-GB" sz="2400" dirty="0" err="1"/>
              <a:t>bệnh</a:t>
            </a:r>
            <a:r>
              <a:rPr lang="en-GB" sz="2400" dirty="0"/>
              <a:t> </a:t>
            </a:r>
            <a:r>
              <a:rPr lang="en-GB" sz="2400" dirty="0" err="1"/>
              <a:t>nhân</a:t>
            </a:r>
            <a:r>
              <a:rPr lang="en-GB" sz="2400" dirty="0"/>
              <a:t> </a:t>
            </a:r>
            <a:r>
              <a:rPr lang="en-GB" sz="2400" dirty="0" err="1"/>
              <a:t>quá</a:t>
            </a:r>
            <a:r>
              <a:rPr lang="en-GB" sz="2400" dirty="0"/>
              <a:t> </a:t>
            </a:r>
            <a:r>
              <a:rPr lang="en-GB" sz="2400" dirty="0" err="1"/>
              <a:t>mẫn</a:t>
            </a:r>
            <a:r>
              <a:rPr lang="en-GB" sz="2400" dirty="0"/>
              <a:t> </a:t>
            </a:r>
            <a:r>
              <a:rPr lang="en-GB" sz="2400" dirty="0" err="1"/>
              <a:t>với</a:t>
            </a:r>
            <a:r>
              <a:rPr lang="en-GB" sz="2400" dirty="0"/>
              <a:t> </a:t>
            </a:r>
            <a:r>
              <a:rPr lang="en-GB" sz="2400" dirty="0" err="1"/>
              <a:t>afatinib</a:t>
            </a:r>
            <a:r>
              <a:rPr lang="en-GB" sz="2400" dirty="0"/>
              <a:t> </a:t>
            </a:r>
            <a:r>
              <a:rPr lang="en-GB" sz="2400" dirty="0" err="1"/>
              <a:t>hoặc</a:t>
            </a:r>
            <a:r>
              <a:rPr lang="en-GB" sz="2400" dirty="0"/>
              <a:t> </a:t>
            </a:r>
            <a:r>
              <a:rPr lang="en-GB" sz="2400" dirty="0" err="1"/>
              <a:t>với</a:t>
            </a:r>
            <a:r>
              <a:rPr lang="en-GB" sz="2400" dirty="0"/>
              <a:t> </a:t>
            </a:r>
            <a:r>
              <a:rPr lang="en-GB" sz="2400" dirty="0" err="1"/>
              <a:t>bất</a:t>
            </a:r>
            <a:r>
              <a:rPr lang="en-GB" sz="2400" dirty="0"/>
              <a:t> </a:t>
            </a:r>
            <a:r>
              <a:rPr lang="en-GB" sz="2400" dirty="0" err="1"/>
              <a:t>kỳ</a:t>
            </a:r>
            <a:r>
              <a:rPr lang="en-GB" sz="2400" dirty="0"/>
              <a:t> </a:t>
            </a:r>
            <a:r>
              <a:rPr lang="en-GB" sz="2400" dirty="0" err="1"/>
              <a:t>tá</a:t>
            </a:r>
            <a:r>
              <a:rPr lang="en-GB" sz="2400" dirty="0"/>
              <a:t> </a:t>
            </a:r>
            <a:r>
              <a:rPr lang="en-GB" sz="2400" dirty="0" err="1"/>
              <a:t>dược</a:t>
            </a:r>
            <a:r>
              <a:rPr lang="en-GB" sz="2400" dirty="0"/>
              <a:t> </a:t>
            </a:r>
            <a:r>
              <a:rPr lang="en-GB" sz="2400" dirty="0" err="1"/>
              <a:t>nào</a:t>
            </a:r>
            <a:r>
              <a:rPr lang="en-GB" sz="2400" dirty="0"/>
              <a:t>.</a:t>
            </a:r>
            <a:endParaRPr lang="en-US" sz="2400" dirty="0"/>
          </a:p>
        </p:txBody>
      </p:sp>
      <p:sp>
        <p:nvSpPr>
          <p:cNvPr id="6" name="TextBox 5"/>
          <p:cNvSpPr txBox="1"/>
          <p:nvPr/>
        </p:nvSpPr>
        <p:spPr>
          <a:xfrm>
            <a:off x="3651007" y="6404451"/>
            <a:ext cx="4166886" cy="307777"/>
          </a:xfrm>
          <a:prstGeom prst="rect">
            <a:avLst/>
          </a:prstGeom>
          <a:noFill/>
        </p:spPr>
        <p:txBody>
          <a:bodyPr wrap="square" rtlCol="0">
            <a:spAutoFit/>
          </a:bodyPr>
          <a:lstStyle/>
          <a:p>
            <a:pPr algn="ctr"/>
            <a:r>
              <a:rPr lang="en-US" sz="1400" i="1" dirty="0" err="1"/>
              <a:t>Hướng</a:t>
            </a:r>
            <a:r>
              <a:rPr lang="en-US" sz="1400" i="1" dirty="0"/>
              <a:t> </a:t>
            </a:r>
            <a:r>
              <a:rPr lang="en-US" sz="1400" i="1" dirty="0" err="1"/>
              <a:t>dẫn</a:t>
            </a:r>
            <a:r>
              <a:rPr lang="en-US" sz="1400" i="1" dirty="0"/>
              <a:t> </a:t>
            </a:r>
            <a:r>
              <a:rPr lang="en-US" sz="1400" i="1" dirty="0" err="1"/>
              <a:t>sử</a:t>
            </a:r>
            <a:r>
              <a:rPr lang="en-US" sz="1400" i="1" dirty="0"/>
              <a:t> </a:t>
            </a:r>
            <a:r>
              <a:rPr lang="en-US" sz="1400" i="1" dirty="0" err="1"/>
              <a:t>dụng</a:t>
            </a:r>
            <a:r>
              <a:rPr lang="en-US" sz="1400" i="1" dirty="0"/>
              <a:t> </a:t>
            </a:r>
            <a:r>
              <a:rPr lang="en-US" sz="1400" i="1" dirty="0" err="1"/>
              <a:t>thuốc</a:t>
            </a:r>
            <a:r>
              <a:rPr lang="en-US" sz="1400" i="1" dirty="0"/>
              <a:t> </a:t>
            </a:r>
            <a:r>
              <a:rPr lang="en-US" sz="1400" i="1" dirty="0" err="1"/>
              <a:t>afatinib</a:t>
            </a:r>
            <a:endParaRPr lang="en-US" sz="1400" b="1" i="1" dirty="0"/>
          </a:p>
        </p:txBody>
      </p:sp>
    </p:spTree>
    <p:extLst>
      <p:ext uri="{BB962C8B-B14F-4D97-AF65-F5344CB8AC3E}">
        <p14:creationId xmlns:p14="http://schemas.microsoft.com/office/powerpoint/2010/main" val="1336597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84" name="AutoShape 96"/>
          <p:cNvSpPr>
            <a:spLocks noChangeArrowheads="1"/>
          </p:cNvSpPr>
          <p:nvPr/>
        </p:nvSpPr>
        <p:spPr bwMode="auto">
          <a:xfrm>
            <a:off x="3665538" y="3446745"/>
            <a:ext cx="6439754" cy="2058315"/>
          </a:xfrm>
          <a:prstGeom prst="roundRect">
            <a:avLst>
              <a:gd name="adj" fmla="val 16667"/>
            </a:avLst>
          </a:prstGeom>
          <a:gradFill rotWithShape="1">
            <a:gsLst>
              <a:gs pos="0">
                <a:srgbClr val="C0C0C0">
                  <a:alpha val="57001"/>
                </a:srgbClr>
              </a:gs>
              <a:gs pos="50000">
                <a:srgbClr val="FBFAF9">
                  <a:alpha val="70000"/>
                </a:srgbClr>
              </a:gs>
              <a:gs pos="100000">
                <a:srgbClr val="C0C0C0">
                  <a:alpha val="57001"/>
                </a:srgbClr>
              </a:gs>
            </a:gsLst>
            <a:lin ang="5400000" scaled="1"/>
          </a:gradFill>
          <a:ln w="9525">
            <a:solidFill>
              <a:schemeClr val="tx1"/>
            </a:solidFill>
            <a:round/>
            <a:headEnd/>
            <a:tailEnd/>
          </a:ln>
          <a:effectLst/>
        </p:spPr>
        <p:txBody>
          <a:bodyPr wrap="none" anchor="ctr"/>
          <a:lstStyle/>
          <a:p>
            <a:endParaRPr lang="en-US" dirty="0"/>
          </a:p>
        </p:txBody>
      </p:sp>
      <p:sp>
        <p:nvSpPr>
          <p:cNvPr id="63490" name="Rectangle 2"/>
          <p:cNvSpPr>
            <a:spLocks noGrp="1" noChangeArrowheads="1"/>
          </p:cNvSpPr>
          <p:nvPr>
            <p:ph type="title"/>
          </p:nvPr>
        </p:nvSpPr>
        <p:spPr>
          <a:xfrm>
            <a:off x="1993151" y="287275"/>
            <a:ext cx="8510786" cy="729762"/>
          </a:xfrm>
        </p:spPr>
        <p:txBody>
          <a:bodyPr/>
          <a:lstStyle/>
          <a:p>
            <a:pPr algn="ctr"/>
            <a:r>
              <a:rPr lang="en-US" sz="3200" dirty="0"/>
              <a:t>Biến cố bất </a:t>
            </a:r>
            <a:r>
              <a:rPr lang="en-US" sz="3200" dirty="0" err="1"/>
              <a:t>lợi</a:t>
            </a:r>
            <a:r>
              <a:rPr lang="en-US" sz="3200" dirty="0"/>
              <a:t> (AE) </a:t>
            </a:r>
            <a:r>
              <a:rPr lang="en-US" sz="3200" dirty="0" err="1"/>
              <a:t>liên</a:t>
            </a:r>
            <a:r>
              <a:rPr lang="en-US" sz="3200" dirty="0"/>
              <a:t> quan ức chế EGFR</a:t>
            </a:r>
          </a:p>
        </p:txBody>
      </p:sp>
      <p:sp>
        <p:nvSpPr>
          <p:cNvPr id="2" name="Subtitle 1"/>
          <p:cNvSpPr>
            <a:spLocks noGrp="1"/>
          </p:cNvSpPr>
          <p:nvPr>
            <p:ph type="subTitle" idx="13"/>
          </p:nvPr>
        </p:nvSpPr>
        <p:spPr>
          <a:xfrm>
            <a:off x="1819911" y="1713085"/>
            <a:ext cx="7955691" cy="649675"/>
          </a:xfrm>
        </p:spPr>
        <p:txBody>
          <a:bodyPr/>
          <a:lstStyle/>
          <a:p>
            <a:r>
              <a:rPr lang="en-US" sz="2400" dirty="0">
                <a:solidFill>
                  <a:schemeClr val="tx1"/>
                </a:solidFill>
              </a:rPr>
              <a:t>EGFR được biểu hiện ở những mô </a:t>
            </a:r>
            <a:r>
              <a:rPr lang="en-US" sz="2400" dirty="0" err="1">
                <a:solidFill>
                  <a:schemeClr val="tx1"/>
                </a:solidFill>
              </a:rPr>
              <a:t>khác</a:t>
            </a:r>
            <a:r>
              <a:rPr lang="en-US" sz="2400" dirty="0">
                <a:solidFill>
                  <a:schemeClr val="tx1"/>
                </a:solidFill>
              </a:rPr>
              <a:t> </a:t>
            </a:r>
            <a:r>
              <a:rPr lang="en-US" sz="2400" dirty="0" err="1">
                <a:solidFill>
                  <a:schemeClr val="tx1"/>
                </a:solidFill>
              </a:rPr>
              <a:t>ngoài</a:t>
            </a:r>
            <a:r>
              <a:rPr lang="en-US" sz="2400" dirty="0">
                <a:solidFill>
                  <a:schemeClr val="tx1"/>
                </a:solidFill>
              </a:rPr>
              <a:t> </a:t>
            </a:r>
            <a:r>
              <a:rPr lang="en-US" sz="2400" dirty="0" err="1">
                <a:solidFill>
                  <a:schemeClr val="tx1"/>
                </a:solidFill>
              </a:rPr>
              <a:t>bướu</a:t>
            </a:r>
            <a:endParaRPr lang="en-US" sz="2400" baseline="30000" dirty="0">
              <a:solidFill>
                <a:schemeClr val="tx1"/>
              </a:solidFill>
            </a:endParaRPr>
          </a:p>
        </p:txBody>
      </p:sp>
      <p:grpSp>
        <p:nvGrpSpPr>
          <p:cNvPr id="63568" name="Group 80"/>
          <p:cNvGrpSpPr>
            <a:grpSpLocks/>
          </p:cNvGrpSpPr>
          <p:nvPr/>
        </p:nvGrpSpPr>
        <p:grpSpPr bwMode="auto">
          <a:xfrm>
            <a:off x="1753236" y="2682905"/>
            <a:ext cx="1831975" cy="502920"/>
            <a:chOff x="2075" y="947"/>
            <a:chExt cx="1154" cy="267"/>
          </a:xfrm>
        </p:grpSpPr>
        <p:sp>
          <p:nvSpPr>
            <p:cNvPr id="63566" name="AutoShape 78"/>
            <p:cNvSpPr>
              <a:spLocks noChangeArrowheads="1"/>
            </p:cNvSpPr>
            <p:nvPr/>
          </p:nvSpPr>
          <p:spPr bwMode="auto">
            <a:xfrm>
              <a:off x="2075" y="947"/>
              <a:ext cx="1152" cy="267"/>
            </a:xfrm>
            <a:prstGeom prst="roundRect">
              <a:avLst>
                <a:gd name="adj" fmla="val 16667"/>
              </a:avLst>
            </a:prstGeom>
            <a:gradFill rotWithShape="1">
              <a:gsLst>
                <a:gs pos="0">
                  <a:srgbClr val="CC3300">
                    <a:alpha val="57001"/>
                  </a:srgbClr>
                </a:gs>
                <a:gs pos="50000">
                  <a:srgbClr val="CC3300">
                    <a:gamma/>
                    <a:tint val="22353"/>
                    <a:invGamma/>
                  </a:srgbClr>
                </a:gs>
                <a:gs pos="100000">
                  <a:srgbClr val="CC3300">
                    <a:alpha val="57001"/>
                  </a:srgbClr>
                </a:gs>
              </a:gsLst>
              <a:lin ang="5400000" scaled="1"/>
            </a:gradFill>
            <a:ln w="9525">
              <a:solidFill>
                <a:schemeClr val="tx1"/>
              </a:solidFill>
              <a:round/>
              <a:headEnd/>
              <a:tailEnd/>
            </a:ln>
            <a:effectLst/>
          </p:spPr>
          <p:txBody>
            <a:bodyPr wrap="none" anchor="ctr"/>
            <a:lstStyle/>
            <a:p>
              <a:endParaRPr lang="en-US" sz="1600" dirty="0"/>
            </a:p>
          </p:txBody>
        </p:sp>
        <p:sp>
          <p:nvSpPr>
            <p:cNvPr id="63561" name="Text Box 73"/>
            <p:cNvSpPr txBox="1">
              <a:spLocks noChangeArrowheads="1"/>
            </p:cNvSpPr>
            <p:nvPr/>
          </p:nvSpPr>
          <p:spPr bwMode="auto">
            <a:xfrm>
              <a:off x="2117" y="989"/>
              <a:ext cx="1112" cy="167"/>
            </a:xfrm>
            <a:prstGeom prst="rect">
              <a:avLst/>
            </a:prstGeom>
            <a:noFill/>
            <a:ln w="9525">
              <a:noFill/>
              <a:miter lim="800000"/>
              <a:headEnd/>
              <a:tailEnd/>
            </a:ln>
            <a:effectLst/>
          </p:spPr>
          <p:txBody>
            <a:bodyPr>
              <a:spAutoFit/>
            </a:bodyPr>
            <a:lstStyle/>
            <a:p>
              <a:pPr algn="ctr">
                <a:lnSpc>
                  <a:spcPct val="90000"/>
                </a:lnSpc>
                <a:spcBef>
                  <a:spcPct val="50000"/>
                </a:spcBef>
              </a:pPr>
              <a:r>
                <a:rPr lang="en-US" sz="1600" b="1" dirty="0"/>
                <a:t>Ức chế EGFR</a:t>
              </a:r>
            </a:p>
          </p:txBody>
        </p:sp>
      </p:grpSp>
      <p:sp>
        <p:nvSpPr>
          <p:cNvPr id="63576" name="AutoShape 88"/>
          <p:cNvSpPr>
            <a:spLocks noChangeArrowheads="1"/>
          </p:cNvSpPr>
          <p:nvPr/>
        </p:nvSpPr>
        <p:spPr bwMode="auto">
          <a:xfrm>
            <a:off x="3665539" y="2682906"/>
            <a:ext cx="6243637" cy="503238"/>
          </a:xfrm>
          <a:prstGeom prst="roundRect">
            <a:avLst>
              <a:gd name="adj" fmla="val 16667"/>
            </a:avLst>
          </a:prstGeom>
          <a:gradFill rotWithShape="1">
            <a:gsLst>
              <a:gs pos="0">
                <a:schemeClr val="accent2">
                  <a:alpha val="57001"/>
                </a:schemeClr>
              </a:gs>
              <a:gs pos="50000">
                <a:srgbClr val="FBFAF9">
                  <a:alpha val="70000"/>
                </a:srgbClr>
              </a:gs>
              <a:gs pos="100000">
                <a:schemeClr val="accent2">
                  <a:alpha val="57001"/>
                </a:schemeClr>
              </a:gs>
            </a:gsLst>
            <a:lin ang="5400000" scaled="1"/>
          </a:gradFill>
          <a:ln w="9525">
            <a:solidFill>
              <a:schemeClr val="tx1"/>
            </a:solidFill>
            <a:round/>
            <a:headEnd/>
            <a:tailEnd/>
          </a:ln>
          <a:effectLst/>
        </p:spPr>
        <p:txBody>
          <a:bodyPr wrap="none" anchor="ctr"/>
          <a:lstStyle/>
          <a:p>
            <a:endParaRPr lang="en-US" sz="1600" dirty="0"/>
          </a:p>
        </p:txBody>
      </p:sp>
      <p:sp>
        <p:nvSpPr>
          <p:cNvPr id="63577" name="Text Box 89"/>
          <p:cNvSpPr txBox="1">
            <a:spLocks noChangeArrowheads="1"/>
          </p:cNvSpPr>
          <p:nvPr/>
        </p:nvSpPr>
        <p:spPr bwMode="auto">
          <a:xfrm>
            <a:off x="3730625" y="2792444"/>
            <a:ext cx="2108200" cy="313932"/>
          </a:xfrm>
          <a:prstGeom prst="rect">
            <a:avLst/>
          </a:prstGeom>
          <a:noFill/>
          <a:ln w="9525">
            <a:noFill/>
            <a:miter lim="800000"/>
            <a:headEnd/>
            <a:tailEnd/>
          </a:ln>
          <a:effectLst/>
        </p:spPr>
        <p:txBody>
          <a:bodyPr>
            <a:spAutoFit/>
          </a:bodyPr>
          <a:lstStyle/>
          <a:p>
            <a:pPr algn="ctr">
              <a:lnSpc>
                <a:spcPct val="90000"/>
              </a:lnSpc>
              <a:spcBef>
                <a:spcPct val="50000"/>
              </a:spcBef>
            </a:pPr>
            <a:r>
              <a:rPr lang="en-US" sz="1600" b="1" dirty="0"/>
              <a:t>Tế bào biểu bì (da)</a:t>
            </a:r>
          </a:p>
        </p:txBody>
      </p:sp>
      <p:sp>
        <p:nvSpPr>
          <p:cNvPr id="63578" name="Text Box 90"/>
          <p:cNvSpPr txBox="1">
            <a:spLocks noChangeArrowheads="1"/>
          </p:cNvSpPr>
          <p:nvPr/>
        </p:nvSpPr>
        <p:spPr bwMode="auto">
          <a:xfrm>
            <a:off x="7000875" y="2792444"/>
            <a:ext cx="2954338" cy="313932"/>
          </a:xfrm>
          <a:prstGeom prst="rect">
            <a:avLst/>
          </a:prstGeom>
          <a:noFill/>
          <a:ln w="9525">
            <a:noFill/>
            <a:miter lim="800000"/>
            <a:headEnd/>
            <a:tailEnd/>
          </a:ln>
          <a:effectLst/>
        </p:spPr>
        <p:txBody>
          <a:bodyPr>
            <a:spAutoFit/>
          </a:bodyPr>
          <a:lstStyle/>
          <a:p>
            <a:pPr algn="ctr">
              <a:lnSpc>
                <a:spcPct val="90000"/>
              </a:lnSpc>
              <a:spcBef>
                <a:spcPct val="50000"/>
              </a:spcBef>
            </a:pPr>
            <a:r>
              <a:rPr lang="en-US" sz="1600" b="1" dirty="0"/>
              <a:t>Tế bào biểu mô ống tiêu hoá</a:t>
            </a:r>
          </a:p>
        </p:txBody>
      </p:sp>
      <p:sp>
        <p:nvSpPr>
          <p:cNvPr id="63579" name="Text Box 91"/>
          <p:cNvSpPr txBox="1">
            <a:spLocks noChangeArrowheads="1"/>
          </p:cNvSpPr>
          <p:nvPr/>
        </p:nvSpPr>
        <p:spPr bwMode="auto">
          <a:xfrm>
            <a:off x="1599407" y="4421648"/>
            <a:ext cx="2108200" cy="313932"/>
          </a:xfrm>
          <a:prstGeom prst="rect">
            <a:avLst/>
          </a:prstGeom>
          <a:noFill/>
          <a:ln w="9525">
            <a:noFill/>
            <a:miter lim="800000"/>
            <a:headEnd/>
            <a:tailEnd/>
          </a:ln>
          <a:effectLst/>
        </p:spPr>
        <p:txBody>
          <a:bodyPr>
            <a:spAutoFit/>
          </a:bodyPr>
          <a:lstStyle/>
          <a:p>
            <a:pPr algn="ctr">
              <a:lnSpc>
                <a:spcPct val="90000"/>
              </a:lnSpc>
              <a:spcBef>
                <a:spcPct val="50000"/>
              </a:spcBef>
            </a:pPr>
            <a:r>
              <a:rPr lang="en-US" sz="1600" b="1" dirty="0"/>
              <a:t>Biến cố bất lợi </a:t>
            </a:r>
          </a:p>
        </p:txBody>
      </p:sp>
      <p:sp>
        <p:nvSpPr>
          <p:cNvPr id="63580" name="AutoShape 92"/>
          <p:cNvSpPr>
            <a:spLocks noChangeArrowheads="1"/>
          </p:cNvSpPr>
          <p:nvPr/>
        </p:nvSpPr>
        <p:spPr bwMode="auto">
          <a:xfrm>
            <a:off x="2476500" y="3452703"/>
            <a:ext cx="354013" cy="708025"/>
          </a:xfrm>
          <a:prstGeom prst="downArrow">
            <a:avLst>
              <a:gd name="adj1" fmla="val 50000"/>
              <a:gd name="adj2" fmla="val 50000"/>
            </a:avLst>
          </a:prstGeom>
          <a:gradFill rotWithShape="1">
            <a:gsLst>
              <a:gs pos="0">
                <a:schemeClr val="bg1"/>
              </a:gs>
              <a:gs pos="100000">
                <a:srgbClr val="FFBF9F"/>
              </a:gs>
            </a:gsLst>
            <a:lin ang="5400000" scaled="1"/>
          </a:gradFill>
          <a:ln w="9525">
            <a:solidFill>
              <a:schemeClr val="tx1"/>
            </a:solidFill>
            <a:miter lim="800000"/>
            <a:headEnd/>
            <a:tailEnd/>
          </a:ln>
          <a:effectLst/>
        </p:spPr>
        <p:txBody>
          <a:bodyPr vert="eaVert" wrap="none" anchor="ctr"/>
          <a:lstStyle/>
          <a:p>
            <a:endParaRPr lang="en-US" dirty="0"/>
          </a:p>
        </p:txBody>
      </p:sp>
      <p:sp>
        <p:nvSpPr>
          <p:cNvPr id="63581" name="Text Box 93"/>
          <p:cNvSpPr txBox="1">
            <a:spLocks noChangeArrowheads="1"/>
          </p:cNvSpPr>
          <p:nvPr/>
        </p:nvSpPr>
        <p:spPr bwMode="auto">
          <a:xfrm>
            <a:off x="3787775" y="3452152"/>
            <a:ext cx="3396796" cy="1938992"/>
          </a:xfrm>
          <a:prstGeom prst="rect">
            <a:avLst/>
          </a:prstGeom>
          <a:noFill/>
          <a:ln w="9525">
            <a:noFill/>
            <a:miter lim="800000"/>
            <a:headEnd/>
            <a:tailEnd/>
          </a:ln>
          <a:effectLst/>
        </p:spPr>
        <p:txBody>
          <a:bodyPr wrap="square">
            <a:spAutoFit/>
          </a:bodyPr>
          <a:lstStyle/>
          <a:p>
            <a:pPr marL="117475" indent="-117475">
              <a:lnSpc>
                <a:spcPct val="90000"/>
              </a:lnSpc>
              <a:spcBef>
                <a:spcPct val="50000"/>
              </a:spcBef>
            </a:pPr>
            <a:r>
              <a:rPr lang="en-US" sz="1600" b="1" dirty="0"/>
              <a:t>AEs trên da niêm</a:t>
            </a:r>
            <a:r>
              <a:rPr lang="en-US" sz="1600" b="1" baseline="30000" dirty="0"/>
              <a:t>1</a:t>
            </a:r>
            <a:r>
              <a:rPr lang="en-US" sz="1600" b="1" dirty="0"/>
              <a:t>:</a:t>
            </a:r>
          </a:p>
          <a:p>
            <a:pPr marL="117475" indent="-117475">
              <a:lnSpc>
                <a:spcPct val="60000"/>
              </a:lnSpc>
              <a:spcBef>
                <a:spcPct val="50000"/>
              </a:spcBef>
              <a:buFontTx/>
              <a:buChar char="•"/>
            </a:pPr>
            <a:r>
              <a:rPr lang="en-US" sz="1600" dirty="0"/>
              <a:t>Ban da dạng mụn (lên đến 80%)</a:t>
            </a:r>
          </a:p>
          <a:p>
            <a:pPr marL="117475" indent="-117475">
              <a:lnSpc>
                <a:spcPct val="60000"/>
              </a:lnSpc>
              <a:spcBef>
                <a:spcPct val="50000"/>
              </a:spcBef>
              <a:buFontTx/>
              <a:buChar char="•"/>
            </a:pPr>
            <a:r>
              <a:rPr lang="en-US" sz="1600" dirty="0"/>
              <a:t>Ngứa</a:t>
            </a:r>
          </a:p>
          <a:p>
            <a:pPr marL="117475" indent="-117475">
              <a:lnSpc>
                <a:spcPct val="60000"/>
              </a:lnSpc>
              <a:spcBef>
                <a:spcPct val="50000"/>
              </a:spcBef>
              <a:buFontTx/>
              <a:buChar char="•"/>
            </a:pPr>
            <a:r>
              <a:rPr lang="en-US" sz="1600" dirty="0"/>
              <a:t>Khô da</a:t>
            </a:r>
          </a:p>
          <a:p>
            <a:pPr marL="117475" indent="-117475">
              <a:lnSpc>
                <a:spcPct val="60000"/>
              </a:lnSpc>
              <a:spcBef>
                <a:spcPct val="50000"/>
              </a:spcBef>
              <a:buFontTx/>
              <a:buChar char="•"/>
            </a:pPr>
            <a:r>
              <a:rPr lang="en-US" sz="1600" dirty="0" err="1"/>
              <a:t>Viêm</a:t>
            </a:r>
            <a:r>
              <a:rPr lang="en-US" sz="1600" dirty="0"/>
              <a:t> </a:t>
            </a:r>
            <a:r>
              <a:rPr lang="en-US" sz="1600" dirty="0" err="1"/>
              <a:t>quanh</a:t>
            </a:r>
            <a:r>
              <a:rPr lang="en-US" sz="1600" dirty="0"/>
              <a:t> </a:t>
            </a:r>
            <a:r>
              <a:rPr lang="en-US" sz="1600" dirty="0" err="1"/>
              <a:t>móng</a:t>
            </a:r>
            <a:endParaRPr lang="en-US" sz="1600" dirty="0"/>
          </a:p>
          <a:p>
            <a:pPr marL="117475" indent="-117475">
              <a:lnSpc>
                <a:spcPct val="60000"/>
              </a:lnSpc>
              <a:spcBef>
                <a:spcPct val="50000"/>
              </a:spcBef>
              <a:buFontTx/>
              <a:buChar char="•"/>
            </a:pPr>
            <a:r>
              <a:rPr lang="en-US" sz="1600" dirty="0"/>
              <a:t>Rụng tóc</a:t>
            </a:r>
          </a:p>
          <a:p>
            <a:pPr marL="117475" indent="-117475">
              <a:lnSpc>
                <a:spcPct val="60000"/>
              </a:lnSpc>
              <a:spcBef>
                <a:spcPct val="50000"/>
              </a:spcBef>
              <a:buFontTx/>
              <a:buChar char="•"/>
            </a:pPr>
            <a:r>
              <a:rPr lang="en-US" sz="1600" dirty="0" err="1"/>
              <a:t>Rậm</a:t>
            </a:r>
            <a:r>
              <a:rPr lang="en-US" sz="1600" dirty="0"/>
              <a:t> </a:t>
            </a:r>
            <a:r>
              <a:rPr lang="en-US" sz="1600" dirty="0" err="1"/>
              <a:t>lông</a:t>
            </a:r>
            <a:endParaRPr lang="en-US" sz="1600" dirty="0"/>
          </a:p>
        </p:txBody>
      </p:sp>
      <p:sp>
        <p:nvSpPr>
          <p:cNvPr id="63583" name="Text Box 95"/>
          <p:cNvSpPr txBox="1">
            <a:spLocks noChangeArrowheads="1"/>
          </p:cNvSpPr>
          <p:nvPr/>
        </p:nvSpPr>
        <p:spPr bwMode="auto">
          <a:xfrm>
            <a:off x="7139506" y="3452152"/>
            <a:ext cx="3179244" cy="1938992"/>
          </a:xfrm>
          <a:prstGeom prst="rect">
            <a:avLst/>
          </a:prstGeom>
          <a:noFill/>
          <a:ln w="9525">
            <a:noFill/>
            <a:miter lim="800000"/>
            <a:headEnd/>
            <a:tailEnd/>
          </a:ln>
          <a:effectLst/>
        </p:spPr>
        <p:txBody>
          <a:bodyPr wrap="square">
            <a:spAutoFit/>
          </a:bodyPr>
          <a:lstStyle/>
          <a:p>
            <a:pPr marL="117475" indent="-117475">
              <a:lnSpc>
                <a:spcPct val="90000"/>
              </a:lnSpc>
              <a:spcBef>
                <a:spcPct val="50000"/>
              </a:spcBef>
            </a:pPr>
            <a:r>
              <a:rPr lang="en-US" sz="1600" b="1" dirty="0"/>
              <a:t>AEs trên ống tiêu hoá</a:t>
            </a:r>
            <a:r>
              <a:rPr lang="en-US" sz="1600" b="1" baseline="30000" dirty="0"/>
              <a:t>2</a:t>
            </a:r>
            <a:r>
              <a:rPr lang="en-US" sz="1600" b="1" dirty="0"/>
              <a:t>:</a:t>
            </a:r>
          </a:p>
          <a:p>
            <a:pPr marL="117475" indent="-117475">
              <a:lnSpc>
                <a:spcPct val="60000"/>
              </a:lnSpc>
              <a:spcBef>
                <a:spcPct val="50000"/>
              </a:spcBef>
              <a:buFontTx/>
              <a:buChar char="•"/>
            </a:pPr>
            <a:r>
              <a:rPr lang="en-US" sz="1600" dirty="0"/>
              <a:t>Tiêu chảy (thường gặp nhất)</a:t>
            </a:r>
          </a:p>
          <a:p>
            <a:pPr marL="117475" indent="-117475">
              <a:lnSpc>
                <a:spcPct val="60000"/>
              </a:lnSpc>
              <a:spcBef>
                <a:spcPct val="50000"/>
              </a:spcBef>
              <a:buFontTx/>
              <a:buChar char="•"/>
            </a:pPr>
            <a:r>
              <a:rPr lang="en-US" sz="1600" dirty="0"/>
              <a:t>Buồn nôn </a:t>
            </a:r>
          </a:p>
          <a:p>
            <a:pPr marL="117475" indent="-117475">
              <a:lnSpc>
                <a:spcPct val="60000"/>
              </a:lnSpc>
              <a:spcBef>
                <a:spcPct val="50000"/>
              </a:spcBef>
              <a:buFontTx/>
              <a:buChar char="•"/>
            </a:pPr>
            <a:r>
              <a:rPr lang="en-US" sz="1600" dirty="0"/>
              <a:t>Nôn ói</a:t>
            </a:r>
          </a:p>
          <a:p>
            <a:pPr marL="117475" indent="-117475">
              <a:lnSpc>
                <a:spcPct val="60000"/>
              </a:lnSpc>
              <a:spcBef>
                <a:spcPct val="50000"/>
              </a:spcBef>
              <a:buFontTx/>
              <a:buChar char="•"/>
            </a:pPr>
            <a:r>
              <a:rPr lang="en-US" sz="1600" dirty="0"/>
              <a:t>Viêm miệng</a:t>
            </a:r>
          </a:p>
          <a:p>
            <a:pPr marL="117475" indent="-117475">
              <a:lnSpc>
                <a:spcPct val="60000"/>
              </a:lnSpc>
              <a:spcBef>
                <a:spcPct val="50000"/>
              </a:spcBef>
              <a:buFontTx/>
              <a:buChar char="•"/>
            </a:pPr>
            <a:r>
              <a:rPr lang="en-US" sz="1600" dirty="0"/>
              <a:t>Viêm niêm mạc</a:t>
            </a:r>
          </a:p>
          <a:p>
            <a:pPr marL="117475" indent="-117475">
              <a:lnSpc>
                <a:spcPct val="60000"/>
              </a:lnSpc>
              <a:spcBef>
                <a:spcPct val="50000"/>
              </a:spcBef>
              <a:buFontTx/>
              <a:buChar char="•"/>
            </a:pPr>
            <a:r>
              <a:rPr lang="en-US" sz="1600" dirty="0" err="1"/>
              <a:t>Mất</a:t>
            </a:r>
            <a:r>
              <a:rPr lang="en-US" sz="1600" dirty="0"/>
              <a:t> </a:t>
            </a:r>
            <a:r>
              <a:rPr lang="en-US" sz="1600" dirty="0" err="1"/>
              <a:t>nước</a:t>
            </a:r>
            <a:endParaRPr lang="en-US" sz="1600" dirty="0"/>
          </a:p>
        </p:txBody>
      </p:sp>
      <p:sp>
        <p:nvSpPr>
          <p:cNvPr id="18" name="Text Box 8"/>
          <p:cNvSpPr txBox="1">
            <a:spLocks noChangeArrowheads="1"/>
          </p:cNvSpPr>
          <p:nvPr/>
        </p:nvSpPr>
        <p:spPr bwMode="auto">
          <a:xfrm>
            <a:off x="3708400" y="6465460"/>
            <a:ext cx="5105400" cy="361638"/>
          </a:xfrm>
          <a:prstGeom prst="rect">
            <a:avLst/>
          </a:prstGeom>
          <a:noFill/>
          <a:ln w="9525">
            <a:noFill/>
            <a:miter lim="800000"/>
            <a:headEnd/>
            <a:tailEnd/>
          </a:ln>
          <a:effectLst/>
        </p:spPr>
        <p:txBody>
          <a:bodyPr wrap="square" lIns="0" tIns="0" rIns="0" bIns="0" anchor="b" anchorCtr="0">
            <a:noAutofit/>
          </a:bodyPr>
          <a:lstStyle/>
          <a:p>
            <a:r>
              <a:rPr lang="da-DK" sz="1000" dirty="0">
                <a:solidFill>
                  <a:schemeClr val="tx1">
                    <a:lumMod val="95000"/>
                    <a:lumOff val="5000"/>
                  </a:schemeClr>
                </a:solidFill>
              </a:rPr>
              <a:t>1. Lacouture et al. </a:t>
            </a:r>
            <a:r>
              <a:rPr lang="da-DK" sz="1000" i="1" dirty="0">
                <a:solidFill>
                  <a:schemeClr val="tx1">
                    <a:lumMod val="95000"/>
                    <a:lumOff val="5000"/>
                  </a:schemeClr>
                </a:solidFill>
              </a:rPr>
              <a:t>Expert Rev Anticancer Ther</a:t>
            </a:r>
            <a:r>
              <a:rPr lang="da-DK" sz="1000" dirty="0">
                <a:solidFill>
                  <a:schemeClr val="tx1">
                    <a:lumMod val="95000"/>
                    <a:lumOff val="5000"/>
                  </a:schemeClr>
                </a:solidFill>
              </a:rPr>
              <a:t>. 2013;13(6):721-8. </a:t>
            </a:r>
          </a:p>
          <a:p>
            <a:r>
              <a:rPr lang="da-DK" sz="1000" dirty="0">
                <a:solidFill>
                  <a:schemeClr val="tx1">
                    <a:lumMod val="95000"/>
                    <a:lumOff val="5000"/>
                  </a:schemeClr>
                </a:solidFill>
              </a:rPr>
              <a:t>2. Yang et al. </a:t>
            </a:r>
            <a:r>
              <a:rPr lang="da-DK" sz="1000" i="1" dirty="0">
                <a:solidFill>
                  <a:schemeClr val="tx1">
                    <a:lumMod val="95000"/>
                    <a:lumOff val="5000"/>
                  </a:schemeClr>
                </a:solidFill>
              </a:rPr>
              <a:t>Expert Rev Anticancer Ther</a:t>
            </a:r>
            <a:r>
              <a:rPr lang="da-DK" sz="1000" dirty="0">
                <a:solidFill>
                  <a:schemeClr val="tx1">
                    <a:lumMod val="95000"/>
                    <a:lumOff val="5000"/>
                  </a:schemeClr>
                </a:solidFill>
              </a:rPr>
              <a:t>. 2013;13(6):729-36. </a:t>
            </a:r>
            <a:endParaRPr lang="en-US" sz="1000" dirty="0">
              <a:solidFill>
                <a:schemeClr val="tx1">
                  <a:lumMod val="95000"/>
                  <a:lumOff val="5000"/>
                </a:schemeClr>
              </a:solidFill>
            </a:endParaRPr>
          </a:p>
        </p:txBody>
      </p:sp>
    </p:spTree>
    <p:extLst>
      <p:ext uri="{BB962C8B-B14F-4D97-AF65-F5344CB8AC3E}">
        <p14:creationId xmlns:p14="http://schemas.microsoft.com/office/powerpoint/2010/main" val="1861805948"/>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 Same Side Corner Rectangle 10"/>
          <p:cNvSpPr/>
          <p:nvPr/>
        </p:nvSpPr>
        <p:spPr>
          <a:xfrm rot="10800000">
            <a:off x="1861193" y="1177280"/>
            <a:ext cx="8226706" cy="4454532"/>
          </a:xfrm>
          <a:prstGeom prst="round2SameRect">
            <a:avLst>
              <a:gd name="adj1" fmla="val 4994"/>
              <a:gd name="adj2" fmla="val 0"/>
            </a:avLst>
          </a:prstGeom>
          <a:no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US" sz="1000" dirty="0">
              <a:solidFill>
                <a:prstClr val="white"/>
              </a:solidFill>
            </a:endParaRPr>
          </a:p>
        </p:txBody>
      </p:sp>
      <p:sp>
        <p:nvSpPr>
          <p:cNvPr id="12" name="Round Same Side Corner Rectangle 11"/>
          <p:cNvSpPr/>
          <p:nvPr/>
        </p:nvSpPr>
        <p:spPr>
          <a:xfrm>
            <a:off x="2043546" y="1209441"/>
            <a:ext cx="8044362" cy="696698"/>
          </a:xfrm>
          <a:prstGeom prst="round2SameRect">
            <a:avLst>
              <a:gd name="adj1" fmla="val 2470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US" sz="1000" dirty="0">
              <a:solidFill>
                <a:prstClr val="white"/>
              </a:solidFill>
            </a:endParaRPr>
          </a:p>
        </p:txBody>
      </p:sp>
      <p:graphicFrame>
        <p:nvGraphicFramePr>
          <p:cNvPr id="7" name="Content Placeholder 3"/>
          <p:cNvGraphicFramePr>
            <a:graphicFrameLocks/>
          </p:cNvGraphicFramePr>
          <p:nvPr/>
        </p:nvGraphicFramePr>
        <p:xfrm>
          <a:off x="2068225" y="1177279"/>
          <a:ext cx="8019674" cy="4576448"/>
        </p:xfrm>
        <a:graphic>
          <a:graphicData uri="http://schemas.openxmlformats.org/drawingml/2006/table">
            <a:tbl>
              <a:tblPr firstRow="1" bandRow="1">
                <a:tableStyleId>{5C22544A-7EE6-4342-B048-85BDC9FD1C3A}</a:tableStyleId>
              </a:tblPr>
              <a:tblGrid>
                <a:gridCol w="2160302">
                  <a:extLst>
                    <a:ext uri="{9D8B030D-6E8A-4147-A177-3AD203B41FA5}">
                      <a16:colId xmlns:a16="http://schemas.microsoft.com/office/drawing/2014/main" val="20000"/>
                    </a:ext>
                  </a:extLst>
                </a:gridCol>
                <a:gridCol w="976562">
                  <a:extLst>
                    <a:ext uri="{9D8B030D-6E8A-4147-A177-3AD203B41FA5}">
                      <a16:colId xmlns:a16="http://schemas.microsoft.com/office/drawing/2014/main" val="20001"/>
                    </a:ext>
                  </a:extLst>
                </a:gridCol>
                <a:gridCol w="976562">
                  <a:extLst>
                    <a:ext uri="{9D8B030D-6E8A-4147-A177-3AD203B41FA5}">
                      <a16:colId xmlns:a16="http://schemas.microsoft.com/office/drawing/2014/main" val="20002"/>
                    </a:ext>
                  </a:extLst>
                </a:gridCol>
                <a:gridCol w="976562">
                  <a:extLst>
                    <a:ext uri="{9D8B030D-6E8A-4147-A177-3AD203B41FA5}">
                      <a16:colId xmlns:a16="http://schemas.microsoft.com/office/drawing/2014/main" val="20003"/>
                    </a:ext>
                  </a:extLst>
                </a:gridCol>
                <a:gridCol w="976562">
                  <a:extLst>
                    <a:ext uri="{9D8B030D-6E8A-4147-A177-3AD203B41FA5}">
                      <a16:colId xmlns:a16="http://schemas.microsoft.com/office/drawing/2014/main" val="20004"/>
                    </a:ext>
                  </a:extLst>
                </a:gridCol>
                <a:gridCol w="976562">
                  <a:extLst>
                    <a:ext uri="{9D8B030D-6E8A-4147-A177-3AD203B41FA5}">
                      <a16:colId xmlns:a16="http://schemas.microsoft.com/office/drawing/2014/main" val="20005"/>
                    </a:ext>
                  </a:extLst>
                </a:gridCol>
                <a:gridCol w="976562">
                  <a:extLst>
                    <a:ext uri="{9D8B030D-6E8A-4147-A177-3AD203B41FA5}">
                      <a16:colId xmlns:a16="http://schemas.microsoft.com/office/drawing/2014/main" val="20006"/>
                    </a:ext>
                  </a:extLst>
                </a:gridCol>
              </a:tblGrid>
              <a:tr h="258596">
                <a:tc>
                  <a:txBody>
                    <a:bodyPr/>
                    <a:lstStyle/>
                    <a:p>
                      <a:pPr algn="ctr"/>
                      <a:endParaRPr lang="en-GB" sz="1200" baseline="0" dirty="0">
                        <a:latin typeface="+mn-lt"/>
                      </a:endParaRPr>
                    </a:p>
                  </a:txBody>
                  <a:tcPr marL="45720" marR="45720" marT="36576" marB="36576" anchor="ctr">
                    <a:lnL w="12700" cmpd="sng">
                      <a:noFill/>
                    </a:lnL>
                    <a:lnR w="6350" cap="flat" cmpd="sng" algn="ctr">
                      <a:solidFill>
                        <a:schemeClr val="bg1"/>
                      </a:solid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gridSpan="6">
                  <a:txBody>
                    <a:bodyPr/>
                    <a:lstStyle/>
                    <a:p>
                      <a:pPr algn="ctr"/>
                      <a:r>
                        <a:rPr kumimoji="0" lang="en-GB" altLang="zh-TW" sz="1200" u="none" strike="noStrike" cap="none" normalizeH="0" baseline="0" dirty="0">
                          <a:ln>
                            <a:noFill/>
                          </a:ln>
                          <a:solidFill>
                            <a:schemeClr val="bg1"/>
                          </a:solidFill>
                          <a:effectLst/>
                          <a:latin typeface="+mn-lt"/>
                        </a:rPr>
                        <a:t>LUX-Lung 3</a:t>
                      </a:r>
                      <a:r>
                        <a:rPr kumimoji="0" lang="en-GB" altLang="zh-TW" sz="1200" u="none" strike="noStrike" cap="none" normalizeH="0" baseline="30000" dirty="0">
                          <a:ln>
                            <a:noFill/>
                          </a:ln>
                          <a:solidFill>
                            <a:schemeClr val="bg1"/>
                          </a:solidFill>
                          <a:effectLst/>
                          <a:latin typeface="+mn-lt"/>
                        </a:rPr>
                        <a:t>1,2</a:t>
                      </a:r>
                      <a:r>
                        <a:rPr kumimoji="0" lang="en-GB" altLang="zh-TW" sz="1200" u="none" strike="noStrike" cap="none" normalizeH="0" baseline="0" dirty="0">
                          <a:ln>
                            <a:noFill/>
                          </a:ln>
                          <a:solidFill>
                            <a:schemeClr val="bg1"/>
                          </a:solidFill>
                          <a:effectLst/>
                          <a:latin typeface="+mn-lt"/>
                        </a:rPr>
                        <a:t> / LUX-Lung 6</a:t>
                      </a:r>
                      <a:r>
                        <a:rPr kumimoji="0" lang="en-GB" altLang="zh-TW" sz="1200" u="none" strike="noStrike" cap="none" normalizeH="0" baseline="30000" dirty="0">
                          <a:ln>
                            <a:noFill/>
                          </a:ln>
                          <a:solidFill>
                            <a:schemeClr val="bg1"/>
                          </a:solidFill>
                          <a:effectLst/>
                          <a:latin typeface="+mn-lt"/>
                        </a:rPr>
                        <a:t>2,3</a:t>
                      </a:r>
                      <a:r>
                        <a:rPr kumimoji="0" lang="en-GB" altLang="zh-TW" sz="1200" u="none" strike="noStrike" cap="none" normalizeH="0" baseline="0" dirty="0">
                          <a:ln>
                            <a:noFill/>
                          </a:ln>
                          <a:solidFill>
                            <a:schemeClr val="bg1"/>
                          </a:solidFill>
                          <a:effectLst/>
                          <a:latin typeface="+mn-lt"/>
                        </a:rPr>
                        <a:t>, %</a:t>
                      </a:r>
                      <a:endParaRPr lang="en-GB" sz="1200" baseline="0" dirty="0">
                        <a:solidFill>
                          <a:schemeClr val="bg1"/>
                        </a:solidFill>
                        <a:latin typeface="+mn-lt"/>
                      </a:endParaRPr>
                    </a:p>
                  </a:txBody>
                  <a:tcPr marL="45720" marR="45720" marT="36576" marB="36576" anchor="ctr">
                    <a:lnL w="63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12700" cmpd="sng">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baseline="0" dirty="0">
                        <a:latin typeface="+mn-lt"/>
                      </a:endParaRPr>
                    </a:p>
                  </a:txBody>
                  <a:tcPr marL="88957" marR="88957" anchor="ctr">
                    <a:lnR w="38100" cap="flat" cmpd="sng" algn="ctr">
                      <a:solidFill>
                        <a:schemeClr val="bg1"/>
                      </a:solidFill>
                      <a:prstDash val="solid"/>
                      <a:round/>
                      <a:headEnd type="none" w="med" len="med"/>
                      <a:tailEnd type="none" w="med" len="med"/>
                    </a:lnR>
                  </a:tcPr>
                </a:tc>
                <a:tc hMerge="1">
                  <a:txBody>
                    <a:bodyPr/>
                    <a:lstStyle/>
                    <a:p>
                      <a:endParaRPr lang="en-US"/>
                    </a:p>
                  </a:txBody>
                  <a:tcPr/>
                </a:tc>
                <a:tc hMerge="1">
                  <a:txBody>
                    <a:bodyPr/>
                    <a:lstStyle/>
                    <a:p>
                      <a:endParaRPr lang="de-DE"/>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58596">
                <a:tc>
                  <a:txBody>
                    <a:bodyPr/>
                    <a:lstStyle/>
                    <a:p>
                      <a:pPr algn="ctr"/>
                      <a:endParaRPr lang="en-GB" sz="1200" b="1" baseline="0" dirty="0">
                        <a:solidFill>
                          <a:schemeClr val="bg1"/>
                        </a:solidFill>
                        <a:latin typeface="+mn-lt"/>
                      </a:endParaRPr>
                    </a:p>
                  </a:txBody>
                  <a:tcPr marL="45720" marR="45720" marT="36576" marB="36576" anchor="ctr">
                    <a:lnL w="12700" cmpd="sng">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en-GB" sz="1200" b="1" baseline="0" dirty="0">
                          <a:solidFill>
                            <a:schemeClr val="bg1"/>
                          </a:solidFill>
                          <a:latin typeface="+mn-lt"/>
                        </a:rPr>
                        <a:t>Afatinib LL-3 (</a:t>
                      </a:r>
                      <a:r>
                        <a:rPr kumimoji="0" lang="en-GB" altLang="zh-TW" sz="1200" b="1" u="none" strike="noStrike" cap="none" normalizeH="0" baseline="0" dirty="0">
                          <a:ln>
                            <a:noFill/>
                          </a:ln>
                          <a:solidFill>
                            <a:schemeClr val="bg1"/>
                          </a:solidFill>
                          <a:effectLst/>
                          <a:latin typeface="+mn-lt"/>
                        </a:rPr>
                        <a:t>n=229) / </a:t>
                      </a:r>
                      <a:r>
                        <a:rPr kumimoji="0" lang="en-GB" altLang="zh-TW" sz="1200" b="1" i="0" u="none" strike="noStrike" cap="none" normalizeH="0" baseline="0" dirty="0">
                          <a:ln>
                            <a:noFill/>
                          </a:ln>
                          <a:solidFill>
                            <a:schemeClr val="bg1"/>
                          </a:solidFill>
                          <a:effectLst/>
                          <a:latin typeface="+mn-lt"/>
                          <a:ea typeface="新細明體" charset="-120"/>
                          <a:cs typeface="Arial" charset="0"/>
                        </a:rPr>
                        <a:t>LL-6 (n =239 )</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0" lang="en-GB" altLang="zh-TW" sz="1100" b="1" i="0" u="none" strike="noStrike" cap="none" normalizeH="0" baseline="0" dirty="0">
                        <a:ln>
                          <a:noFill/>
                        </a:ln>
                        <a:solidFill>
                          <a:srgbClr val="FFFFFF"/>
                        </a:solidFill>
                        <a:effectLst/>
                        <a:latin typeface="+mn-lt"/>
                        <a:ea typeface="新細明體" charset="-120"/>
                        <a:cs typeface="Arial" charset="0"/>
                      </a:endParaRPr>
                    </a:p>
                  </a:txBody>
                  <a:tcPr marL="88957" marR="88957" anchor="ctr">
                    <a:solidFill>
                      <a:schemeClr val="accent1"/>
                    </a:solidFill>
                  </a:tcPr>
                </a:tc>
                <a:tc hMerge="1">
                  <a:txBody>
                    <a:bodyPr/>
                    <a:lstStyle/>
                    <a:p>
                      <a:endParaRPr lang="en-GB" dirty="0"/>
                    </a:p>
                  </a:txBody>
                  <a:tcPr/>
                </a:tc>
                <a:tc gridSpan="3">
                  <a:txBody>
                    <a:bodyPr/>
                    <a:lstStyle/>
                    <a:p>
                      <a:pPr algn="ctr"/>
                      <a:r>
                        <a:rPr lang="en-GB" sz="1200" b="1" baseline="0" dirty="0">
                          <a:solidFill>
                            <a:schemeClr val="bg1"/>
                          </a:solidFill>
                          <a:latin typeface="+mn-lt"/>
                        </a:rPr>
                        <a:t>Cis/Pem (</a:t>
                      </a:r>
                      <a:r>
                        <a:rPr kumimoji="0" lang="en-GB" altLang="zh-TW" sz="1200" b="1" u="none" strike="noStrike" cap="none" normalizeH="0" baseline="0" dirty="0">
                          <a:ln>
                            <a:noFill/>
                          </a:ln>
                          <a:solidFill>
                            <a:schemeClr val="bg1"/>
                          </a:solidFill>
                          <a:effectLst/>
                          <a:latin typeface="+mn-lt"/>
                        </a:rPr>
                        <a:t>n=111) / </a:t>
                      </a:r>
                      <a:r>
                        <a:rPr kumimoji="0" lang="en-GB" altLang="zh-TW" sz="1200" b="1" i="0" u="none" strike="noStrike" cap="none" normalizeH="0" baseline="0" dirty="0">
                          <a:ln>
                            <a:noFill/>
                          </a:ln>
                          <a:solidFill>
                            <a:schemeClr val="bg1"/>
                          </a:solidFill>
                          <a:effectLst/>
                          <a:latin typeface="+mn-lt"/>
                          <a:ea typeface="新細明體" charset="-120"/>
                          <a:cs typeface="Arial" charset="0"/>
                        </a:rPr>
                        <a:t>Cis/Gem (n=113)</a:t>
                      </a:r>
                      <a:endParaRPr lang="en-GB" sz="1200" b="1" baseline="0" dirty="0">
                        <a:solidFill>
                          <a:schemeClr val="bg1"/>
                        </a:solidFill>
                        <a:latin typeface="+mn-lt"/>
                      </a:endParaRPr>
                    </a:p>
                  </a:txBody>
                  <a:tcPr marL="45720" marR="45720" marT="36576" marB="36576" anchor="ctr">
                    <a:lnL w="63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b="1" baseline="0" dirty="0">
                        <a:solidFill>
                          <a:schemeClr val="bg1"/>
                        </a:solidFill>
                        <a:latin typeface="+mn-lt"/>
                      </a:endParaRPr>
                    </a:p>
                  </a:txBody>
                  <a:tcPr marL="88957" marR="88957" anchor="ctr">
                    <a:lnR w="38100" cap="flat" cmpd="sng" algn="ctr">
                      <a:solidFill>
                        <a:schemeClr val="bg1"/>
                      </a:solidFill>
                      <a:prstDash val="solid"/>
                      <a:round/>
                      <a:headEnd type="none" w="med" len="med"/>
                      <a:tailEnd type="none" w="med" len="med"/>
                    </a:lnR>
                    <a:solidFill>
                      <a:schemeClr val="accent1"/>
                    </a:solidFill>
                  </a:tcPr>
                </a:tc>
                <a:tc hMerge="1">
                  <a:txBody>
                    <a:bodyPr/>
                    <a:lstStyle/>
                    <a:p>
                      <a:endParaRPr lang="en-GB" dirty="0"/>
                    </a:p>
                  </a:txBody>
                  <a:tcPr/>
                </a:tc>
                <a:extLst>
                  <a:ext uri="{0D108BD9-81ED-4DB2-BD59-A6C34878D82A}">
                    <a16:rowId xmlns:a16="http://schemas.microsoft.com/office/drawing/2014/main" val="10001"/>
                  </a:ext>
                </a:extLst>
              </a:tr>
              <a:tr h="258596">
                <a:tc>
                  <a:txBody>
                    <a:bodyPr/>
                    <a:lstStyle/>
                    <a:p>
                      <a:endParaRPr lang="en-GB" sz="1200" b="1" baseline="0" dirty="0">
                        <a:solidFill>
                          <a:schemeClr val="bg1"/>
                        </a:solidFill>
                        <a:latin typeface="+mn-lt"/>
                      </a:endParaRPr>
                    </a:p>
                  </a:txBody>
                  <a:tcPr marL="45720" marR="45720" marT="36576" marB="36576" anchor="ctr">
                    <a:lnL w="12700" cmpd="sng">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Tất cả độ</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1" baseline="0" dirty="0">
                          <a:solidFill>
                            <a:schemeClr val="bg1"/>
                          </a:solidFill>
                          <a:latin typeface="+mn-lt"/>
                        </a:rPr>
                        <a:t>Độ 3</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Độ 4</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Tất cả độ</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Độ 3</a:t>
                      </a:r>
                    </a:p>
                  </a:txBody>
                  <a:tcPr marL="45720" marR="45720" marT="36576" marB="36576"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baseline="0" dirty="0">
                          <a:solidFill>
                            <a:schemeClr val="bg1"/>
                          </a:solidFill>
                          <a:latin typeface="+mn-lt"/>
                        </a:rPr>
                        <a:t>Độ 4</a:t>
                      </a:r>
                    </a:p>
                  </a:txBody>
                  <a:tcPr marL="45720" marR="45720" marT="36576" marB="36576" anchor="ctr">
                    <a:lnL w="63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mn-ea"/>
                          <a:cs typeface="Arial" charset="0"/>
                        </a:rPr>
                        <a:t>Ban da/mụn</a:t>
                      </a:r>
                      <a:r>
                        <a:rPr kumimoji="0" lang="en-GB" altLang="zh-TW" sz="1200" b="0" u="none" strike="noStrike" cap="none" normalizeH="0" baseline="30000" dirty="0">
                          <a:ln>
                            <a:noFill/>
                          </a:ln>
                          <a:effectLst/>
                          <a:latin typeface="+mn-lt"/>
                        </a:rPr>
                        <a:t>a</a:t>
                      </a:r>
                      <a:endParaRPr kumimoji="0" lang="en-GB" altLang="zh-TW" sz="1200" b="0" i="0" u="none" strike="noStrike" cap="none" normalizeH="0" baseline="30000" dirty="0">
                        <a:ln>
                          <a:noFill/>
                        </a:ln>
                        <a:solidFill>
                          <a:schemeClr val="bg1"/>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89,1 / 80,8</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16,2 / 14,2</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0,0 / 0,4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6,3 / 8,8</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Tiêu chảy </a:t>
                      </a:r>
                      <a:endParaRPr kumimoji="0" lang="en-GB" altLang="zh-TW" sz="1200" b="0" i="0" u="none" strike="noStrike" cap="none" normalizeH="0" baseline="0" dirty="0">
                        <a:ln>
                          <a:noFill/>
                        </a:ln>
                        <a:solidFill>
                          <a:schemeClr val="bg1"/>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95,2 / 88,3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14,4 / 5,4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15,3 / 10,6</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defRPr/>
                      </a:pPr>
                      <a:r>
                        <a:rPr kumimoji="0" lang="en-GB" altLang="zh-TW" sz="1200" b="0" i="0" u="none" strike="noStrike" cap="none" normalizeH="0" baseline="0" dirty="0" err="1">
                          <a:ln>
                            <a:noFill/>
                          </a:ln>
                          <a:solidFill>
                            <a:srgbClr val="000000"/>
                          </a:solidFill>
                          <a:effectLst/>
                          <a:latin typeface="+mn-lt"/>
                          <a:ea typeface="+mn-ea"/>
                          <a:cs typeface="Arial" charset="0"/>
                        </a:rPr>
                        <a:t>viêm</a:t>
                      </a:r>
                      <a:r>
                        <a:rPr kumimoji="0" lang="en-GB" altLang="zh-TW" sz="1200" b="0" i="0" u="none" strike="noStrike" cap="none" normalizeH="0" baseline="0" dirty="0">
                          <a:ln>
                            <a:noFill/>
                          </a:ln>
                          <a:solidFill>
                            <a:srgbClr val="000000"/>
                          </a:solidFill>
                          <a:effectLst/>
                          <a:latin typeface="+mn-lt"/>
                          <a:ea typeface="+mn-ea"/>
                          <a:cs typeface="Arial" charset="0"/>
                        </a:rPr>
                        <a:t> </a:t>
                      </a:r>
                      <a:r>
                        <a:rPr kumimoji="0" lang="en-GB" altLang="zh-TW" sz="1200" b="0" i="0" u="none" strike="noStrike" cap="none" normalizeH="0" baseline="0" dirty="0" err="1">
                          <a:ln>
                            <a:noFill/>
                          </a:ln>
                          <a:solidFill>
                            <a:srgbClr val="000000"/>
                          </a:solidFill>
                          <a:effectLst/>
                          <a:latin typeface="+mn-lt"/>
                          <a:ea typeface="+mn-ea"/>
                          <a:cs typeface="Arial" charset="0"/>
                        </a:rPr>
                        <a:t>quanh</a:t>
                      </a:r>
                      <a:r>
                        <a:rPr kumimoji="0" lang="en-GB" altLang="zh-TW" sz="1200" b="0" i="0" u="none" strike="noStrike" cap="none" normalizeH="0" baseline="0" dirty="0">
                          <a:ln>
                            <a:noFill/>
                          </a:ln>
                          <a:solidFill>
                            <a:srgbClr val="000000"/>
                          </a:solidFill>
                          <a:effectLst/>
                          <a:latin typeface="+mn-lt"/>
                          <a:ea typeface="+mn-ea"/>
                          <a:cs typeface="Arial" charset="0"/>
                        </a:rPr>
                        <a:t> </a:t>
                      </a:r>
                      <a:r>
                        <a:rPr kumimoji="0" lang="en-GB" altLang="zh-TW" sz="1200" b="0" i="0" u="none" strike="noStrike" cap="none" normalizeH="0" baseline="0" dirty="0" err="1">
                          <a:ln>
                            <a:noFill/>
                          </a:ln>
                          <a:solidFill>
                            <a:srgbClr val="000000"/>
                          </a:solidFill>
                          <a:effectLst/>
                          <a:latin typeface="+mn-lt"/>
                          <a:ea typeface="+mn-ea"/>
                          <a:cs typeface="Arial" charset="0"/>
                        </a:rPr>
                        <a:t>móng</a:t>
                      </a:r>
                      <a:r>
                        <a:rPr kumimoji="0" lang="en-GB" altLang="zh-TW" sz="1200" b="0" u="none" strike="noStrike" cap="none" normalizeH="0" baseline="0" dirty="0">
                          <a:ln>
                            <a:noFill/>
                          </a:ln>
                          <a:effectLst/>
                          <a:latin typeface="+mn-lt"/>
                        </a:rPr>
                        <a:t>/</a:t>
                      </a:r>
                      <a:r>
                        <a:rPr kumimoji="0" lang="en-GB" altLang="zh-TW" sz="1200" b="0" u="none" strike="noStrike" cap="none" normalizeH="0" baseline="0" dirty="0" err="1">
                          <a:ln>
                            <a:noFill/>
                          </a:ln>
                          <a:effectLst/>
                          <a:latin typeface="+mn-lt"/>
                        </a:rPr>
                        <a:t>tổn</a:t>
                      </a:r>
                      <a:r>
                        <a:rPr kumimoji="0" lang="en-GB" altLang="zh-TW" sz="1200" b="0" u="none" strike="noStrike" cap="none" normalizeH="0" baseline="0" dirty="0">
                          <a:ln>
                            <a:noFill/>
                          </a:ln>
                          <a:effectLst/>
                          <a:latin typeface="+mn-lt"/>
                        </a:rPr>
                        <a:t> </a:t>
                      </a:r>
                      <a:r>
                        <a:rPr kumimoji="0" lang="en-GB" altLang="zh-TW" sz="1200" b="0" u="none" strike="noStrike" cap="none" normalizeH="0" baseline="0" dirty="0" err="1">
                          <a:ln>
                            <a:noFill/>
                          </a:ln>
                          <a:effectLst/>
                          <a:latin typeface="+mn-lt"/>
                        </a:rPr>
                        <a:t>thương</a:t>
                      </a:r>
                      <a:r>
                        <a:rPr kumimoji="0" lang="en-GB" altLang="zh-TW" sz="1200" b="0" u="none" strike="noStrike" cap="none" normalizeH="0" baseline="0" dirty="0">
                          <a:ln>
                            <a:noFill/>
                          </a:ln>
                          <a:effectLst/>
                          <a:latin typeface="+mn-lt"/>
                        </a:rPr>
                        <a:t> </a:t>
                      </a:r>
                      <a:r>
                        <a:rPr kumimoji="0" lang="en-GB" altLang="zh-TW" sz="1200" b="0" u="none" strike="noStrike" cap="none" normalizeH="0" baseline="0" dirty="0" err="1">
                          <a:ln>
                            <a:noFill/>
                          </a:ln>
                          <a:effectLst/>
                          <a:latin typeface="+mn-lt"/>
                        </a:rPr>
                        <a:t>móng</a:t>
                      </a:r>
                      <a:r>
                        <a:rPr kumimoji="0" lang="en-GB" altLang="zh-TW" sz="1200" b="0" u="none" strike="noStrike" cap="none" normalizeH="0" baseline="30000" dirty="0" err="1">
                          <a:ln>
                            <a:noFill/>
                          </a:ln>
                          <a:effectLst/>
                          <a:latin typeface="+mn-lt"/>
                        </a:rPr>
                        <a:t>a</a:t>
                      </a:r>
                      <a:endParaRPr kumimoji="0" lang="en-GB" altLang="zh-TW" sz="1200" b="0" u="none" strike="noStrike" cap="none" normalizeH="0" baseline="30000" dirty="0">
                        <a:ln>
                          <a:noFill/>
                        </a:ln>
                        <a:effectLst/>
                        <a:latin typeface="+mn-lt"/>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56,8 / 33,9</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11,4 / 0,0</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 / 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Viêm miệng/viêm niêm mạc</a:t>
                      </a:r>
                      <a:r>
                        <a:rPr kumimoji="0" lang="en-GB" altLang="zh-TW" sz="1200" b="0" u="none" strike="noStrike" cap="none" normalizeH="0" baseline="30000" dirty="0">
                          <a:ln>
                            <a:noFill/>
                          </a:ln>
                          <a:effectLst/>
                          <a:latin typeface="+mn-lt"/>
                        </a:rPr>
                        <a:t>a</a:t>
                      </a:r>
                      <a:endParaRPr kumimoji="0" lang="en-GB" altLang="zh-TW" sz="1200" b="0" i="0" u="none" strike="noStrike" cap="none" normalizeH="0" baseline="30000" dirty="0">
                        <a:ln>
                          <a:noFill/>
                        </a:ln>
                        <a:solidFill>
                          <a:schemeClr val="bg1"/>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72,1 / 51,9</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8,3 / 5,4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0,4 / 0,0</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15,3 / 5,3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0,9 / 0,0</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defRPr/>
                      </a:pPr>
                      <a:r>
                        <a:rPr kumimoji="0" lang="en-GB" altLang="zh-TW" sz="1200" b="0" i="0" u="none" strike="noStrike" cap="none" normalizeH="0" baseline="0" dirty="0">
                          <a:ln>
                            <a:noFill/>
                          </a:ln>
                          <a:solidFill>
                            <a:schemeClr val="tx1"/>
                          </a:solidFill>
                          <a:effectLst/>
                          <a:latin typeface="+mn-lt"/>
                          <a:ea typeface="+mn-ea"/>
                          <a:cs typeface="Arial" charset="0"/>
                        </a:rPr>
                        <a:t>Giảm cảm giác thèm ăn</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20,5 / 10,0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3,1 / 1,3</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53,2 / 40,7</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2,7 / 1,8</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chemeClr val="tx1"/>
                          </a:solidFill>
                          <a:effectLst/>
                          <a:latin typeface="+mn-lt"/>
                          <a:ea typeface="新細明體" charset="-120"/>
                          <a:cs typeface="Arial" charset="0"/>
                        </a:rPr>
                        <a:t>Nôn ói</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17,0 / 9,6</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3,1 / 0,8</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42,3 / 80,5</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2,7 / 15,9</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0,0 / 3,5</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solidFill>
                            <a:srgbClr val="000000"/>
                          </a:solidFill>
                          <a:effectLst/>
                          <a:latin typeface="+mn-lt"/>
                        </a:rPr>
                        <a:t>Mệt mỏi </a:t>
                      </a:r>
                      <a:r>
                        <a:rPr kumimoji="0" lang="en-GB" altLang="zh-TW" sz="1200" b="0" u="none" strike="noStrike" cap="none" normalizeH="0" baseline="30000" dirty="0">
                          <a:ln>
                            <a:noFill/>
                          </a:ln>
                          <a:solidFill>
                            <a:srgbClr val="000000"/>
                          </a:solidFill>
                          <a:effectLst/>
                          <a:latin typeface="+mn-lt"/>
                        </a:rPr>
                        <a:t>a</a:t>
                      </a:r>
                      <a:endParaRPr kumimoji="0" lang="en-GB" altLang="zh-TW" sz="1200" b="0" i="0" u="none" strike="noStrike" cap="none" normalizeH="0" baseline="30000" dirty="0">
                        <a:ln>
                          <a:noFill/>
                        </a:ln>
                        <a:solidFill>
                          <a:srgbClr val="000000"/>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17,5 / 10,0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1,3 / 0,4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46,8 / 36,3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12,6  / 0,9</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9"/>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Buồn nôn</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17,9 / 7,5</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0,9 / 0,0</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65,8 / 75,2</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3,6 / 7,1</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0,0 /0,9</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defRPr/>
                      </a:pPr>
                      <a:r>
                        <a:rPr kumimoji="0" lang="en-GB" altLang="zh-TW" sz="1200" b="0" u="none" strike="noStrike" cap="none" normalizeH="0" baseline="0" dirty="0">
                          <a:ln>
                            <a:noFill/>
                          </a:ln>
                          <a:effectLst/>
                          <a:latin typeface="+mn-lt"/>
                        </a:rPr>
                        <a:t>Khô da/ngứa </a:t>
                      </a:r>
                      <a:r>
                        <a:rPr kumimoji="0" lang="en-GB" altLang="zh-TW" sz="1200" b="0" i="0" u="none" strike="noStrike" cap="none" normalizeH="0" baseline="30000" dirty="0">
                          <a:ln>
                            <a:noFill/>
                          </a:ln>
                          <a:solidFill>
                            <a:srgbClr val="000000"/>
                          </a:solidFill>
                          <a:effectLst/>
                          <a:latin typeface="+mn-lt"/>
                          <a:ea typeface="新細明體" charset="-120"/>
                          <a:cs typeface="Arial" charset="0"/>
                        </a:rPr>
                        <a:t>b</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29,3 / 10,9</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0,4 / 0,4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1,8 / 0,0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1"/>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Giảm BC hạt</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0,9 / 2,1</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0,4 / 0,4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31,5 / 54,0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15,3 / 17,7</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2,7 / 8,8</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Thiếu máu</a:t>
                      </a:r>
                      <a:endParaRPr kumimoji="0" lang="en-GB" altLang="zh-TW" sz="1200" b="0" i="0" u="none" strike="noStrike" cap="none" normalizeH="0" baseline="0" dirty="0">
                        <a:ln>
                          <a:noFill/>
                        </a:ln>
                        <a:solidFill>
                          <a:schemeClr val="bg1"/>
                        </a:solidFill>
                        <a:effectLst/>
                        <a:latin typeface="+mn-lt"/>
                        <a:ea typeface="新細明體" charset="-120"/>
                        <a:cs typeface="Arial" charset="0"/>
                      </a:endParaRP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3,1 / 5,4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0,4 / 0,4</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27,9 / 27,4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4,5 / 7,1</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u="none" strike="noStrike" cap="none" normalizeH="0" baseline="0" dirty="0">
                          <a:ln>
                            <a:noFill/>
                          </a:ln>
                          <a:effectLst/>
                          <a:latin typeface="+mn-lt"/>
                        </a:rPr>
                        <a:t>1,8 / 1,8</a:t>
                      </a:r>
                      <a:endParaRPr kumimoji="0" lang="en-GB" altLang="zh-TW" sz="1200" b="0" i="0" u="none" strike="noStrike" cap="none" normalizeH="0" baseline="0" dirty="0">
                        <a:ln>
                          <a:noFill/>
                        </a:ln>
                        <a:solidFill>
                          <a:srgbClr val="000000"/>
                        </a:solidFill>
                        <a:effectLst/>
                        <a:latin typeface="+mn-lt"/>
                        <a:ea typeface="新細明體" charset="-120"/>
                        <a:cs typeface="Arial" charset="0"/>
                      </a:endParaRP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3"/>
                  </a:ext>
                </a:extLst>
              </a:tr>
              <a:tr h="258596">
                <a:tc>
                  <a:txBody>
                    <a:bodyPr/>
                    <a:lstStyle/>
                    <a:p>
                      <a:pPr marL="114300" marR="0" lvl="0" indent="0" algn="l" defTabSz="914400" rtl="0" eaLnBrk="1" fontAlgn="base" latinLnBrk="0" hangingPunct="1">
                        <a:lnSpc>
                          <a:spcPct val="100000"/>
                        </a:lnSpc>
                        <a:spcBef>
                          <a:spcPct val="0"/>
                        </a:spcBef>
                        <a:spcAft>
                          <a:spcPct val="0"/>
                        </a:spcAft>
                        <a:buClrTx/>
                        <a:buSzTx/>
                        <a:buFontTx/>
                        <a:buNone/>
                        <a:tabLst/>
                        <a:defRPr/>
                      </a:pPr>
                      <a:r>
                        <a:rPr kumimoji="0" lang="en-GB" altLang="zh-TW" sz="1200" b="0" i="0" u="none" strike="noStrike" cap="none" normalizeH="0" baseline="0" dirty="0">
                          <a:ln>
                            <a:noFill/>
                          </a:ln>
                          <a:solidFill>
                            <a:srgbClr val="000000"/>
                          </a:solidFill>
                          <a:effectLst/>
                          <a:latin typeface="+mn-lt"/>
                          <a:ea typeface="新細明體" charset="-120"/>
                          <a:cs typeface="Arial" charset="0"/>
                        </a:rPr>
                        <a:t>Giảm bạch cầu</a:t>
                      </a:r>
                    </a:p>
                  </a:txBody>
                  <a:tcPr marL="45720" marR="45720" marT="36576" marB="36576"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1,7 / 3,3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a:t>
                      </a:r>
                      <a:r>
                        <a:rPr kumimoji="0" lang="en-GB" altLang="zh-TW" sz="1200" b="0" i="0" u="none" strike="noStrike" cap="none" normalizeH="0" baseline="0" dirty="0">
                          <a:ln>
                            <a:noFill/>
                          </a:ln>
                          <a:solidFill>
                            <a:srgbClr val="000000"/>
                          </a:solidFill>
                          <a:effectLst/>
                          <a:latin typeface="+mn-lt"/>
                          <a:ea typeface="新細明體" charset="-120"/>
                          <a:cs typeface="Arial" charset="0"/>
                        </a:rPr>
                        <a:t>0,4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18,9 / 51,3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8,1 / 13,3</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1,8</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4"/>
                  </a:ext>
                </a:extLst>
              </a:tr>
              <a:tr h="25859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mn-ea"/>
                          <a:cs typeface="Arial" charset="0"/>
                        </a:rPr>
                        <a:t>Tăng ALT</a:t>
                      </a:r>
                    </a:p>
                  </a:txBody>
                  <a:tcPr marB="24384"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7,4 / 20,1</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a:t>
                      </a:r>
                      <a:r>
                        <a:rPr kumimoji="0" lang="en-GB" altLang="zh-TW" sz="1200" b="0" i="0" u="none" strike="noStrike" cap="none" normalizeH="0" baseline="0" dirty="0">
                          <a:ln>
                            <a:noFill/>
                          </a:ln>
                          <a:solidFill>
                            <a:srgbClr val="000000"/>
                          </a:solidFill>
                          <a:effectLst/>
                          <a:latin typeface="+mn-lt"/>
                          <a:ea typeface="新細明體" charset="-120"/>
                          <a:cs typeface="Arial" charset="0"/>
                        </a:rPr>
                        <a:t>1,7</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2,7 / 15,9</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1,8</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0,9</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5"/>
                  </a:ext>
                </a:extLst>
              </a:tr>
              <a:tr h="25859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mn-ea"/>
                          <a:cs typeface="Arial" charset="0"/>
                        </a:rPr>
                        <a:t>Tăng AST</a:t>
                      </a:r>
                    </a:p>
                  </a:txBody>
                  <a:tcPr marB="24384"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5,2 / 15,1</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a:t>
                      </a:r>
                      <a:r>
                        <a:rPr kumimoji="0" lang="en-GB" altLang="zh-TW" sz="1200" b="0" i="0" u="none" strike="noStrike" cap="none" normalizeH="0" baseline="0" dirty="0">
                          <a:ln>
                            <a:noFill/>
                          </a:ln>
                          <a:solidFill>
                            <a:srgbClr val="000000"/>
                          </a:solidFill>
                          <a:effectLst/>
                          <a:latin typeface="+mn-lt"/>
                          <a:ea typeface="新細明體" charset="-120"/>
                          <a:cs typeface="Arial" charset="0"/>
                        </a:rPr>
                        <a:t>0,4</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1,8 / 10,6</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kern="1200" cap="none" normalizeH="0" baseline="0" dirty="0">
                          <a:ln>
                            <a:noFill/>
                          </a:ln>
                          <a:solidFill>
                            <a:srgbClr val="000000"/>
                          </a:solidFill>
                          <a:effectLst/>
                          <a:latin typeface="+mn-lt"/>
                          <a:ea typeface="新細明體" charset="-120"/>
                          <a:cs typeface="Arial" charset="0"/>
                        </a:rPr>
                        <a:t>0,0 / 1,8</a:t>
                      </a:r>
                    </a:p>
                  </a:txBody>
                  <a:tcPr marL="45720" marR="45720" marT="36576" marB="3657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200" b="0" i="0" u="none" strike="noStrike" cap="none" normalizeH="0" baseline="0" dirty="0">
                          <a:ln>
                            <a:noFill/>
                          </a:ln>
                          <a:solidFill>
                            <a:srgbClr val="000000"/>
                          </a:solidFill>
                          <a:effectLst/>
                          <a:latin typeface="+mn-lt"/>
                          <a:ea typeface="新細明體" charset="-120"/>
                          <a:cs typeface="Arial" charset="0"/>
                        </a:rPr>
                        <a:t>0</a:t>
                      </a:r>
                    </a:p>
                  </a:txBody>
                  <a:tcPr marL="45720" marR="45720" marT="36576" marB="36576" anchor="ctr" horzOverflow="overflow">
                    <a:lnL w="6350" cap="flat" cmpd="sng" algn="ctr">
                      <a:solidFill>
                        <a:srgbClr val="595959"/>
                      </a:solidFill>
                      <a:prstDash val="solid"/>
                      <a:round/>
                      <a:headEnd type="none" w="med" len="med"/>
                      <a:tailEnd type="none" w="med" len="med"/>
                    </a:lnL>
                    <a:lnR w="381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
        <p:nvSpPr>
          <p:cNvPr id="2" name="Title 1"/>
          <p:cNvSpPr>
            <a:spLocks noGrp="1"/>
          </p:cNvSpPr>
          <p:nvPr>
            <p:ph type="title"/>
          </p:nvPr>
        </p:nvSpPr>
        <p:spPr>
          <a:xfrm>
            <a:off x="693576" y="50770"/>
            <a:ext cx="9989975" cy="696698"/>
          </a:xfrm>
        </p:spPr>
        <p:txBody>
          <a:bodyPr>
            <a:noAutofit/>
          </a:bodyPr>
          <a:lstStyle/>
          <a:p>
            <a:pPr algn="ctr">
              <a:lnSpc>
                <a:spcPct val="100000"/>
              </a:lnSpc>
            </a:pPr>
            <a:br>
              <a:rPr lang="en-GB" sz="2400" b="1" dirty="0">
                <a:solidFill>
                  <a:schemeClr val="tx1"/>
                </a:solidFill>
              </a:rPr>
            </a:br>
            <a:r>
              <a:rPr lang="en-GB" altLang="en-US" sz="2400" b="1" dirty="0"/>
              <a:t>LUX-Lung 3 </a:t>
            </a:r>
            <a:r>
              <a:rPr lang="en-GB" altLang="en-US" sz="2400" b="1" dirty="0" err="1"/>
              <a:t>và</a:t>
            </a:r>
            <a:r>
              <a:rPr lang="en-GB" altLang="en-US" sz="2400" b="1" dirty="0"/>
              <a:t> 6</a:t>
            </a:r>
            <a:br>
              <a:rPr lang="en-GB" altLang="en-US" sz="2400" b="1" dirty="0">
                <a:solidFill>
                  <a:schemeClr val="tx1"/>
                </a:solidFill>
              </a:rPr>
            </a:br>
            <a:r>
              <a:rPr lang="en-GB" sz="2400" b="1" dirty="0">
                <a:solidFill>
                  <a:srgbClr val="0070C0"/>
                </a:solidFill>
              </a:rPr>
              <a:t>TDP liên quan điều trị thường nhất </a:t>
            </a:r>
            <a:r>
              <a:rPr lang="de-DE" sz="2400" b="1" dirty="0">
                <a:solidFill>
                  <a:srgbClr val="0070C0"/>
                </a:solidFill>
              </a:rPr>
              <a:t>trong LL-3 so với LL-6</a:t>
            </a:r>
            <a:r>
              <a:rPr lang="en-US" sz="2400" b="1" dirty="0">
                <a:solidFill>
                  <a:srgbClr val="0070C0"/>
                </a:solidFill>
              </a:rPr>
              <a:t> </a:t>
            </a:r>
            <a:br>
              <a:rPr lang="en-US" sz="2400" b="1" dirty="0">
                <a:solidFill>
                  <a:srgbClr val="0070C0"/>
                </a:solidFill>
              </a:rPr>
            </a:br>
            <a:r>
              <a:rPr lang="en-US" sz="2400" b="1" dirty="0">
                <a:solidFill>
                  <a:srgbClr val="0070C0"/>
                </a:solidFill>
              </a:rPr>
              <a:t>(Khác biệt &gt;20% </a:t>
            </a:r>
            <a:r>
              <a:rPr lang="en-US" sz="2400" b="1" dirty="0" err="1">
                <a:solidFill>
                  <a:srgbClr val="0070C0"/>
                </a:solidFill>
              </a:rPr>
              <a:t>giữa</a:t>
            </a:r>
            <a:r>
              <a:rPr lang="en-US" sz="2400" b="1" dirty="0">
                <a:solidFill>
                  <a:srgbClr val="0070C0"/>
                </a:solidFill>
              </a:rPr>
              <a:t> các nhánh điều trị)</a:t>
            </a:r>
          </a:p>
        </p:txBody>
      </p:sp>
      <p:sp>
        <p:nvSpPr>
          <p:cNvPr id="5" name="TextBox 4"/>
          <p:cNvSpPr txBox="1"/>
          <p:nvPr/>
        </p:nvSpPr>
        <p:spPr>
          <a:xfrm>
            <a:off x="1371600" y="5855459"/>
            <a:ext cx="9749996" cy="429258"/>
          </a:xfrm>
          <a:prstGeom prst="rect">
            <a:avLst/>
          </a:prstGeom>
          <a:noFill/>
        </p:spPr>
        <p:txBody>
          <a:bodyPr wrap="square" lIns="0" tIns="0" rIns="0" bIns="0" rtlCol="0" anchor="b" anchorCtr="0">
            <a:noAutofit/>
          </a:bodyPr>
          <a:lstStyle/>
          <a:p>
            <a:pPr marL="65088" indent="-65088" defTabSz="914103" fontAlgn="base">
              <a:lnSpc>
                <a:spcPct val="80000"/>
              </a:lnSpc>
              <a:spcAft>
                <a:spcPct val="0"/>
              </a:spcAft>
            </a:pPr>
            <a:r>
              <a:rPr lang="it-IT" sz="1000" baseline="30000" dirty="0">
                <a:ea typeface="ＭＳ Ｐゴシック" pitchFamily="34" charset="-128"/>
              </a:rPr>
              <a:t> a</a:t>
            </a:r>
            <a:r>
              <a:rPr lang="it-IT" sz="1000" dirty="0">
                <a:ea typeface="ＭＳ Ｐゴシック" pitchFamily="34" charset="-128"/>
              </a:rPr>
              <a:t>Thuật ngữ nhóm cho các  AEs liên quan gần.</a:t>
            </a:r>
          </a:p>
          <a:p>
            <a:pPr marL="65088" indent="-65088" defTabSz="914103" fontAlgn="base">
              <a:lnSpc>
                <a:spcPct val="80000"/>
              </a:lnSpc>
              <a:spcAft>
                <a:spcPct val="0"/>
              </a:spcAft>
            </a:pPr>
            <a:r>
              <a:rPr lang="en-GB" altLang="zh-TW" sz="1000" baseline="30000" dirty="0">
                <a:ea typeface="新細明體" charset="-120"/>
                <a:cs typeface="Arial" charset="0"/>
              </a:rPr>
              <a:t> b</a:t>
            </a:r>
            <a:r>
              <a:rPr lang="it-IT" altLang="zh-TW" sz="1000" dirty="0">
                <a:ea typeface="ＭＳ Ｐゴシック" pitchFamily="34" charset="-128"/>
              </a:rPr>
              <a:t>Trong </a:t>
            </a:r>
            <a:r>
              <a:rPr lang="it-IT" sz="1000" dirty="0">
                <a:ea typeface="ＭＳ Ｐゴシック" pitchFamily="34" charset="-128"/>
              </a:rPr>
              <a:t>LUX-Lung 3, tần suất khô da và ngứa được báo cáo riêng biệt lần lượt là 29,3% và 18,8% cho tất cả các độ nặng và 0,4% cho nhánh afatinib có độ ≥3 in afatinib.    </a:t>
            </a:r>
          </a:p>
          <a:p>
            <a:pPr marL="65088" indent="-65088" defTabSz="914103" fontAlgn="base">
              <a:spcAft>
                <a:spcPct val="0"/>
              </a:spcAft>
            </a:pPr>
            <a:r>
              <a:rPr lang="it-IT" sz="1000" dirty="0">
                <a:ea typeface="ＭＳ Ｐゴシック" pitchFamily="34" charset="-128"/>
              </a:rPr>
              <a:t>	ALT = alanine aminotransferase; AST = aspartate aminotransferase.</a:t>
            </a:r>
          </a:p>
        </p:txBody>
      </p:sp>
      <p:sp>
        <p:nvSpPr>
          <p:cNvPr id="13" name="Rectangle 12"/>
          <p:cNvSpPr/>
          <p:nvPr/>
        </p:nvSpPr>
        <p:spPr bwMode="auto">
          <a:xfrm>
            <a:off x="2043256" y="1938040"/>
            <a:ext cx="5168175" cy="1076792"/>
          </a:xfrm>
          <a:prstGeom prst="rect">
            <a:avLst/>
          </a:prstGeom>
          <a:noFill/>
          <a:ln w="31750" cap="flat" cmpd="sng" algn="ctr">
            <a:solidFill>
              <a:srgbClr val="FF0000"/>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defTabSz="914103" eaLnBrk="0" fontAlgn="base" hangingPunct="0">
              <a:spcBef>
                <a:spcPct val="0"/>
              </a:spcBef>
              <a:spcAft>
                <a:spcPct val="0"/>
              </a:spcAft>
            </a:pPr>
            <a:endParaRPr lang="en-MY" sz="1000">
              <a:solidFill>
                <a:prstClr val="black"/>
              </a:solidFill>
              <a:latin typeface="BISansCond" pitchFamily="2" charset="0"/>
            </a:endParaRPr>
          </a:p>
        </p:txBody>
      </p:sp>
      <p:sp>
        <p:nvSpPr>
          <p:cNvPr id="9" name="Rectangle 8"/>
          <p:cNvSpPr/>
          <p:nvPr/>
        </p:nvSpPr>
        <p:spPr bwMode="auto">
          <a:xfrm>
            <a:off x="2043545" y="3999187"/>
            <a:ext cx="5158556" cy="297036"/>
          </a:xfrm>
          <a:prstGeom prst="rect">
            <a:avLst/>
          </a:prstGeom>
          <a:noFill/>
          <a:ln w="31750" cap="flat" cmpd="sng" algn="ctr">
            <a:solidFill>
              <a:srgbClr val="FF0000"/>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defTabSz="914103" eaLnBrk="0" fontAlgn="base" hangingPunct="0">
              <a:spcBef>
                <a:spcPct val="0"/>
              </a:spcBef>
              <a:spcAft>
                <a:spcPct val="0"/>
              </a:spcAft>
            </a:pPr>
            <a:endParaRPr lang="en-MY" sz="1000">
              <a:solidFill>
                <a:prstClr val="black"/>
              </a:solidFill>
              <a:latin typeface="BISansCond" pitchFamily="2" charset="0"/>
            </a:endParaRPr>
          </a:p>
        </p:txBody>
      </p:sp>
      <p:sp>
        <p:nvSpPr>
          <p:cNvPr id="3" name="Rectangle 2"/>
          <p:cNvSpPr/>
          <p:nvPr/>
        </p:nvSpPr>
        <p:spPr>
          <a:xfrm>
            <a:off x="1739286" y="5603929"/>
            <a:ext cx="8677552" cy="307777"/>
          </a:xfrm>
          <a:prstGeom prst="rect">
            <a:avLst/>
          </a:prstGeom>
        </p:spPr>
        <p:txBody>
          <a:bodyPr wrap="square">
            <a:spAutoFit/>
          </a:bodyPr>
          <a:lstStyle/>
          <a:p>
            <a:pPr algn="ctr" defTabSz="914103"/>
            <a:r>
              <a:rPr lang="en-US" sz="1400" b="1" dirty="0">
                <a:solidFill>
                  <a:prstClr val="black"/>
                </a:solidFill>
              </a:rPr>
              <a:t>Bác sĩ trong LL-6 có kinh nghiệm hơn trong xử trí AEs thường xảy ra với ức chế EGFR</a:t>
            </a:r>
          </a:p>
        </p:txBody>
      </p:sp>
      <p:sp>
        <p:nvSpPr>
          <p:cNvPr id="16" name="Rectangle à coins arrondis 9226"/>
          <p:cNvSpPr/>
          <p:nvPr/>
        </p:nvSpPr>
        <p:spPr>
          <a:xfrm>
            <a:off x="8777653" y="804987"/>
            <a:ext cx="1639185" cy="300375"/>
          </a:xfrm>
          <a:custGeom>
            <a:avLst/>
            <a:gdLst>
              <a:gd name="connsiteX0" fmla="*/ 0 w 1639185"/>
              <a:gd name="connsiteY0" fmla="*/ 90677 h 252000"/>
              <a:gd name="connsiteX1" fmla="*/ 90677 w 1639185"/>
              <a:gd name="connsiteY1" fmla="*/ 0 h 252000"/>
              <a:gd name="connsiteX2" fmla="*/ 1548508 w 1639185"/>
              <a:gd name="connsiteY2" fmla="*/ 0 h 252000"/>
              <a:gd name="connsiteX3" fmla="*/ 1639185 w 1639185"/>
              <a:gd name="connsiteY3" fmla="*/ 90677 h 252000"/>
              <a:gd name="connsiteX4" fmla="*/ 1639185 w 1639185"/>
              <a:gd name="connsiteY4" fmla="*/ 161323 h 252000"/>
              <a:gd name="connsiteX5" fmla="*/ 1548508 w 1639185"/>
              <a:gd name="connsiteY5" fmla="*/ 252000 h 252000"/>
              <a:gd name="connsiteX6" fmla="*/ 90677 w 1639185"/>
              <a:gd name="connsiteY6" fmla="*/ 252000 h 252000"/>
              <a:gd name="connsiteX7" fmla="*/ 0 w 1639185"/>
              <a:gd name="connsiteY7" fmla="*/ 161323 h 252000"/>
              <a:gd name="connsiteX8" fmla="*/ 0 w 1639185"/>
              <a:gd name="connsiteY8" fmla="*/ 90677 h 252000"/>
              <a:gd name="connsiteX0" fmla="*/ 90677 w 1639185"/>
              <a:gd name="connsiteY0" fmla="*/ 252000 h 343440"/>
              <a:gd name="connsiteX1" fmla="*/ 0 w 1639185"/>
              <a:gd name="connsiteY1" fmla="*/ 161323 h 343440"/>
              <a:gd name="connsiteX2" fmla="*/ 0 w 1639185"/>
              <a:gd name="connsiteY2" fmla="*/ 90677 h 343440"/>
              <a:gd name="connsiteX3" fmla="*/ 90677 w 1639185"/>
              <a:gd name="connsiteY3" fmla="*/ 0 h 343440"/>
              <a:gd name="connsiteX4" fmla="*/ 1548508 w 1639185"/>
              <a:gd name="connsiteY4" fmla="*/ 0 h 343440"/>
              <a:gd name="connsiteX5" fmla="*/ 1639185 w 1639185"/>
              <a:gd name="connsiteY5" fmla="*/ 90677 h 343440"/>
              <a:gd name="connsiteX6" fmla="*/ 1639185 w 1639185"/>
              <a:gd name="connsiteY6" fmla="*/ 161323 h 343440"/>
              <a:gd name="connsiteX7" fmla="*/ 1548508 w 1639185"/>
              <a:gd name="connsiteY7" fmla="*/ 252000 h 343440"/>
              <a:gd name="connsiteX8" fmla="*/ 182117 w 1639185"/>
              <a:gd name="connsiteY8" fmla="*/ 343440 h 343440"/>
              <a:gd name="connsiteX0" fmla="*/ 90677 w 1639185"/>
              <a:gd name="connsiteY0" fmla="*/ 252000 h 252000"/>
              <a:gd name="connsiteX1" fmla="*/ 0 w 1639185"/>
              <a:gd name="connsiteY1" fmla="*/ 161323 h 252000"/>
              <a:gd name="connsiteX2" fmla="*/ 0 w 1639185"/>
              <a:gd name="connsiteY2" fmla="*/ 90677 h 252000"/>
              <a:gd name="connsiteX3" fmla="*/ 90677 w 1639185"/>
              <a:gd name="connsiteY3" fmla="*/ 0 h 252000"/>
              <a:gd name="connsiteX4" fmla="*/ 1548508 w 1639185"/>
              <a:gd name="connsiteY4" fmla="*/ 0 h 252000"/>
              <a:gd name="connsiteX5" fmla="*/ 1639185 w 1639185"/>
              <a:gd name="connsiteY5" fmla="*/ 90677 h 252000"/>
              <a:gd name="connsiteX6" fmla="*/ 1639185 w 1639185"/>
              <a:gd name="connsiteY6" fmla="*/ 161323 h 252000"/>
              <a:gd name="connsiteX7" fmla="*/ 1548508 w 1639185"/>
              <a:gd name="connsiteY7" fmla="*/ 252000 h 252000"/>
              <a:gd name="connsiteX0" fmla="*/ 0 w 1639185"/>
              <a:gd name="connsiteY0" fmla="*/ 161323 h 252000"/>
              <a:gd name="connsiteX1" fmla="*/ 0 w 1639185"/>
              <a:gd name="connsiteY1" fmla="*/ 90677 h 252000"/>
              <a:gd name="connsiteX2" fmla="*/ 90677 w 1639185"/>
              <a:gd name="connsiteY2" fmla="*/ 0 h 252000"/>
              <a:gd name="connsiteX3" fmla="*/ 1548508 w 1639185"/>
              <a:gd name="connsiteY3" fmla="*/ 0 h 252000"/>
              <a:gd name="connsiteX4" fmla="*/ 1639185 w 1639185"/>
              <a:gd name="connsiteY4" fmla="*/ 90677 h 252000"/>
              <a:gd name="connsiteX5" fmla="*/ 1639185 w 1639185"/>
              <a:gd name="connsiteY5" fmla="*/ 161323 h 252000"/>
              <a:gd name="connsiteX6" fmla="*/ 1548508 w 1639185"/>
              <a:gd name="connsiteY6" fmla="*/ 252000 h 252000"/>
              <a:gd name="connsiteX0" fmla="*/ 0 w 1639185"/>
              <a:gd name="connsiteY0" fmla="*/ 161323 h 161323"/>
              <a:gd name="connsiteX1" fmla="*/ 0 w 1639185"/>
              <a:gd name="connsiteY1" fmla="*/ 90677 h 161323"/>
              <a:gd name="connsiteX2" fmla="*/ 90677 w 1639185"/>
              <a:gd name="connsiteY2" fmla="*/ 0 h 161323"/>
              <a:gd name="connsiteX3" fmla="*/ 1548508 w 1639185"/>
              <a:gd name="connsiteY3" fmla="*/ 0 h 161323"/>
              <a:gd name="connsiteX4" fmla="*/ 1639185 w 1639185"/>
              <a:gd name="connsiteY4" fmla="*/ 90677 h 161323"/>
              <a:gd name="connsiteX5" fmla="*/ 1639185 w 1639185"/>
              <a:gd name="connsiteY5" fmla="*/ 161323 h 16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9185" h="161323">
                <a:moveTo>
                  <a:pt x="0" y="161323"/>
                </a:moveTo>
                <a:lnTo>
                  <a:pt x="0" y="90677"/>
                </a:lnTo>
                <a:cubicBezTo>
                  <a:pt x="0" y="40597"/>
                  <a:pt x="40597" y="0"/>
                  <a:pt x="90677" y="0"/>
                </a:cubicBezTo>
                <a:lnTo>
                  <a:pt x="1548508" y="0"/>
                </a:lnTo>
                <a:cubicBezTo>
                  <a:pt x="1598588" y="0"/>
                  <a:pt x="1639185" y="40597"/>
                  <a:pt x="1639185" y="90677"/>
                </a:cubicBezTo>
                <a:lnTo>
                  <a:pt x="1639185" y="161323"/>
                </a:lnTo>
              </a:path>
            </a:pathLst>
          </a:custGeom>
          <a:noFill/>
          <a:ln w="19050" cap="rnd">
            <a:noFill/>
          </a:ln>
          <a:effectLst/>
        </p:spPr>
        <p:txBody>
          <a:bodyPr wrap="none" tIns="144000" bIns="0" anchor="ctr">
            <a:noAutofit/>
          </a:bodyPr>
          <a:lstStyle/>
          <a:p>
            <a:pPr algn="ctr" defTabSz="914103"/>
            <a:r>
              <a:rPr lang="en-US" sz="1400" b="1" dirty="0">
                <a:solidFill>
                  <a:schemeClr val="accent4"/>
                </a:solidFill>
              </a:rPr>
              <a:t>AEs thường gặp</a:t>
            </a:r>
          </a:p>
        </p:txBody>
      </p:sp>
      <p:sp>
        <p:nvSpPr>
          <p:cNvPr id="17" name="TextBox 16"/>
          <p:cNvSpPr txBox="1"/>
          <p:nvPr/>
        </p:nvSpPr>
        <p:spPr>
          <a:xfrm>
            <a:off x="3718725" y="6492875"/>
            <a:ext cx="7290904" cy="202134"/>
          </a:xfrm>
          <a:prstGeom prst="rect">
            <a:avLst/>
          </a:prstGeom>
          <a:noFill/>
        </p:spPr>
        <p:txBody>
          <a:bodyPr wrap="square" lIns="0" tIns="0" rIns="0" bIns="0" rtlCol="0" anchor="b" anchorCtr="0">
            <a:noAutofit/>
          </a:bodyPr>
          <a:lstStyle/>
          <a:p>
            <a:pPr marL="65088" indent="-65088" defTabSz="914103" fontAlgn="base">
              <a:lnSpc>
                <a:spcPct val="80000"/>
              </a:lnSpc>
              <a:spcAft>
                <a:spcPct val="0"/>
              </a:spcAft>
            </a:pPr>
            <a:r>
              <a:rPr lang="it-IT" sz="1000" baseline="30000" dirty="0">
                <a:ea typeface="ＭＳ Ｐゴシック" pitchFamily="34" charset="-128"/>
              </a:rPr>
              <a:t> a</a:t>
            </a:r>
            <a:r>
              <a:rPr lang="it-IT" sz="1000" dirty="0">
                <a:ea typeface="ＭＳ Ｐゴシック" pitchFamily="34" charset="-128"/>
              </a:rPr>
              <a:t>T</a:t>
            </a:r>
            <a:r>
              <a:rPr lang="de-DE" sz="1000" dirty="0">
                <a:cs typeface="Arial" pitchFamily="34" charset="0"/>
              </a:rPr>
              <a:t>1. Sequist et al. J Clin Oncol. 2013;31:3327; 2. Wu et al. </a:t>
            </a:r>
            <a:r>
              <a:rPr lang="en-GB" altLang="en-US" sz="1000" dirty="0">
                <a:cs typeface="Arial" pitchFamily="34" charset="0"/>
              </a:rPr>
              <a:t>Lancet Oncol. 2014;15:213</a:t>
            </a:r>
            <a:r>
              <a:rPr lang="de-DE" sz="1000" dirty="0">
                <a:cs typeface="Arial" pitchFamily="34" charset="0"/>
              </a:rPr>
              <a:t>.</a:t>
            </a:r>
          </a:p>
        </p:txBody>
      </p:sp>
    </p:spTree>
    <p:extLst>
      <p:ext uri="{BB962C8B-B14F-4D97-AF65-F5344CB8AC3E}">
        <p14:creationId xmlns:p14="http://schemas.microsoft.com/office/powerpoint/2010/main" val="2652179859"/>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4294967295"/>
          </p:nvPr>
        </p:nvGraphicFramePr>
        <p:xfrm>
          <a:off x="802433" y="999281"/>
          <a:ext cx="10823510" cy="5225759"/>
        </p:xfrm>
        <a:graphic>
          <a:graphicData uri="http://schemas.openxmlformats.org/drawingml/2006/table">
            <a:tbl>
              <a:tblPr firstRow="1" bandRow="1">
                <a:tableStyleId>{5C22544A-7EE6-4342-B048-85BDC9FD1C3A}</a:tableStyleId>
              </a:tblPr>
              <a:tblGrid>
                <a:gridCol w="781530">
                  <a:extLst>
                    <a:ext uri="{9D8B030D-6E8A-4147-A177-3AD203B41FA5}">
                      <a16:colId xmlns:a16="http://schemas.microsoft.com/office/drawing/2014/main" val="20000"/>
                    </a:ext>
                  </a:extLst>
                </a:gridCol>
                <a:gridCol w="1091809">
                  <a:extLst>
                    <a:ext uri="{9D8B030D-6E8A-4147-A177-3AD203B41FA5}">
                      <a16:colId xmlns:a16="http://schemas.microsoft.com/office/drawing/2014/main" val="20001"/>
                    </a:ext>
                  </a:extLst>
                </a:gridCol>
                <a:gridCol w="1653632">
                  <a:extLst>
                    <a:ext uri="{9D8B030D-6E8A-4147-A177-3AD203B41FA5}">
                      <a16:colId xmlns:a16="http://schemas.microsoft.com/office/drawing/2014/main" val="20002"/>
                    </a:ext>
                  </a:extLst>
                </a:gridCol>
                <a:gridCol w="1866123">
                  <a:extLst>
                    <a:ext uri="{9D8B030D-6E8A-4147-A177-3AD203B41FA5}">
                      <a16:colId xmlns:a16="http://schemas.microsoft.com/office/drawing/2014/main" val="1843898544"/>
                    </a:ext>
                  </a:extLst>
                </a:gridCol>
                <a:gridCol w="1427583">
                  <a:extLst>
                    <a:ext uri="{9D8B030D-6E8A-4147-A177-3AD203B41FA5}">
                      <a16:colId xmlns:a16="http://schemas.microsoft.com/office/drawing/2014/main" val="902257860"/>
                    </a:ext>
                  </a:extLst>
                </a:gridCol>
                <a:gridCol w="1707502">
                  <a:extLst>
                    <a:ext uri="{9D8B030D-6E8A-4147-A177-3AD203B41FA5}">
                      <a16:colId xmlns:a16="http://schemas.microsoft.com/office/drawing/2014/main" val="4139975675"/>
                    </a:ext>
                  </a:extLst>
                </a:gridCol>
                <a:gridCol w="2295331">
                  <a:extLst>
                    <a:ext uri="{9D8B030D-6E8A-4147-A177-3AD203B41FA5}">
                      <a16:colId xmlns:a16="http://schemas.microsoft.com/office/drawing/2014/main" val="20003"/>
                    </a:ext>
                  </a:extLst>
                </a:gridCol>
              </a:tblGrid>
              <a:tr h="486416">
                <a:tc>
                  <a:txBody>
                    <a:bodyPr/>
                    <a:lstStyle/>
                    <a:p>
                      <a:pPr algn="ctr"/>
                      <a:r>
                        <a:rPr lang="en-US" sz="1200" dirty="0">
                          <a:solidFill>
                            <a:schemeClr val="bg1"/>
                          </a:solidFill>
                        </a:rPr>
                        <a:t>AE</a:t>
                      </a:r>
                    </a:p>
                  </a:txBody>
                  <a:tcPr anchor="ctr"/>
                </a:tc>
                <a:tc>
                  <a:txBody>
                    <a:bodyPr/>
                    <a:lstStyle/>
                    <a:p>
                      <a:pPr algn="ctr"/>
                      <a:r>
                        <a:rPr lang="en-US" sz="1200" dirty="0" err="1">
                          <a:solidFill>
                            <a:schemeClr val="bg1"/>
                          </a:solidFill>
                        </a:rPr>
                        <a:t>Thời</a:t>
                      </a:r>
                      <a:r>
                        <a:rPr lang="en-US" sz="1200" dirty="0">
                          <a:solidFill>
                            <a:schemeClr val="bg1"/>
                          </a:solidFill>
                        </a:rPr>
                        <a:t> </a:t>
                      </a:r>
                      <a:r>
                        <a:rPr lang="en-US" sz="1200" dirty="0" err="1">
                          <a:solidFill>
                            <a:schemeClr val="bg1"/>
                          </a:solidFill>
                        </a:rPr>
                        <a:t>điểm</a:t>
                      </a:r>
                      <a:r>
                        <a:rPr lang="en-US" sz="1200" dirty="0">
                          <a:solidFill>
                            <a:schemeClr val="bg1"/>
                          </a:solidFill>
                        </a:rPr>
                        <a:t> khởi phát</a:t>
                      </a:r>
                    </a:p>
                  </a:txBody>
                  <a:tcPr anchor="ctr"/>
                </a:tc>
                <a:tc>
                  <a:txBody>
                    <a:bodyPr/>
                    <a:lstStyle/>
                    <a:p>
                      <a:pPr algn="ctr"/>
                      <a:r>
                        <a:rPr lang="en-US" sz="1200" dirty="0">
                          <a:solidFill>
                            <a:schemeClr val="bg1"/>
                          </a:solidFill>
                        </a:rPr>
                        <a:t>Can thiệp sớm</a:t>
                      </a:r>
                    </a:p>
                  </a:txBody>
                  <a:tcPr anchor="ctr"/>
                </a:tc>
                <a:tc>
                  <a:txBody>
                    <a:bodyPr/>
                    <a:lstStyle/>
                    <a:p>
                      <a:pPr algn="ctr"/>
                      <a:r>
                        <a:rPr lang="en-US" sz="1200" dirty="0">
                          <a:solidFill>
                            <a:schemeClr val="bg1"/>
                          </a:solidFill>
                        </a:rPr>
                        <a:t>Dự phòng </a:t>
                      </a:r>
                    </a:p>
                  </a:txBody>
                  <a:tcPr anchor="ctr"/>
                </a:tc>
                <a:tc>
                  <a:txBody>
                    <a:bodyPr/>
                    <a:lstStyle/>
                    <a:p>
                      <a:pPr algn="ctr"/>
                      <a:r>
                        <a:rPr lang="en-US" sz="1200" dirty="0">
                          <a:solidFill>
                            <a:schemeClr val="bg1"/>
                          </a:solidFill>
                        </a:rPr>
                        <a:t>Điều trị </a:t>
                      </a:r>
                    </a:p>
                  </a:txBody>
                  <a:tcPr anchor="ctr"/>
                </a:tc>
                <a:tc>
                  <a:txBody>
                    <a:bodyPr/>
                    <a:lstStyle/>
                    <a:p>
                      <a:pPr algn="ctr"/>
                      <a:r>
                        <a:rPr lang="en-US" sz="1200" dirty="0">
                          <a:solidFill>
                            <a:schemeClr val="bg1"/>
                          </a:solidFill>
                        </a:rPr>
                        <a:t>Làm việc nhóm</a:t>
                      </a:r>
                    </a:p>
                  </a:txBody>
                  <a:tcPr anchor="ctr"/>
                </a:tc>
                <a:tc>
                  <a:txBody>
                    <a:bodyPr/>
                    <a:lstStyle/>
                    <a:p>
                      <a:pPr algn="ctr"/>
                      <a:r>
                        <a:rPr lang="en-US" sz="1200" dirty="0">
                          <a:solidFill>
                            <a:schemeClr val="bg1"/>
                          </a:solidFill>
                        </a:rPr>
                        <a:t>Thời gian đến khi dừng TKI</a:t>
                      </a:r>
                    </a:p>
                  </a:txBody>
                  <a:tcPr anchor="ctr"/>
                </a:tc>
                <a:extLst>
                  <a:ext uri="{0D108BD9-81ED-4DB2-BD59-A6C34878D82A}">
                    <a16:rowId xmlns:a16="http://schemas.microsoft.com/office/drawing/2014/main" val="10000"/>
                  </a:ext>
                </a:extLst>
              </a:tr>
              <a:tr h="1230500">
                <a:tc>
                  <a:txBody>
                    <a:bodyPr/>
                    <a:lstStyle/>
                    <a:p>
                      <a:pPr algn="ctr"/>
                      <a:endParaRPr lang="en-US" sz="1200" dirty="0">
                        <a:solidFill>
                          <a:schemeClr val="tx1"/>
                        </a:solidFill>
                      </a:endParaRPr>
                    </a:p>
                    <a:p>
                      <a:pPr algn="ctr"/>
                      <a:endParaRPr lang="en-US" sz="1200" dirty="0">
                        <a:solidFill>
                          <a:schemeClr val="tx1"/>
                        </a:solidFill>
                      </a:endParaRPr>
                    </a:p>
                    <a:p>
                      <a:pPr algn="ctr"/>
                      <a:r>
                        <a:rPr lang="en-US" sz="1200" dirty="0" err="1">
                          <a:solidFill>
                            <a:schemeClr val="tx1"/>
                          </a:solidFill>
                        </a:rPr>
                        <a:t>Tiêu</a:t>
                      </a:r>
                      <a:r>
                        <a:rPr lang="en-US" sz="1200" dirty="0">
                          <a:solidFill>
                            <a:schemeClr val="tx1"/>
                          </a:solidFill>
                        </a:rPr>
                        <a:t> chảy</a:t>
                      </a:r>
                    </a:p>
                  </a:txBody>
                  <a:tcPr>
                    <a:solidFill>
                      <a:srgbClr val="E7F4F6"/>
                    </a:solidFill>
                  </a:tcPr>
                </a:tc>
                <a:tc>
                  <a:txBody>
                    <a:bodyPr/>
                    <a:lstStyle/>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r>
                        <a:rPr lang="en-US" sz="1200" dirty="0">
                          <a:solidFill>
                            <a:schemeClr val="tx1"/>
                          </a:solidFill>
                        </a:rPr>
                        <a:t>1 tuần đầu tiên</a:t>
                      </a:r>
                    </a:p>
                  </a:txBody>
                  <a:tcPr>
                    <a:solidFill>
                      <a:srgbClr val="E7F4F6"/>
                    </a:solidFill>
                  </a:tcPr>
                </a:tc>
                <a:tc>
                  <a:txBody>
                    <a:bodyPr/>
                    <a:lstStyle/>
                    <a:p>
                      <a:pPr marL="0" marR="0" indent="0" algn="l" defTabSz="914103" rtl="0" eaLnBrk="1" fontAlgn="auto" latinLnBrk="0" hangingPunct="1">
                        <a:lnSpc>
                          <a:spcPct val="100000"/>
                        </a:lnSpc>
                        <a:spcBef>
                          <a:spcPts val="0"/>
                        </a:spcBef>
                        <a:spcAft>
                          <a:spcPts val="0"/>
                        </a:spcAft>
                        <a:buClr>
                          <a:srgbClr val="1CBECA"/>
                        </a:buClr>
                        <a:buSzTx/>
                        <a:buFont typeface="Arial" panose="020B0604020202020204" pitchFamily="34" charset="0"/>
                        <a:buNone/>
                        <a:tabLst/>
                        <a:defRPr/>
                      </a:pPr>
                      <a:r>
                        <a:rPr lang="en-US" sz="1200" dirty="0" err="1">
                          <a:solidFill>
                            <a:schemeClr val="tx1"/>
                          </a:solidFill>
                        </a:rPr>
                        <a:t>Bắt đầu loperamide</a:t>
                      </a:r>
                      <a:r>
                        <a:rPr lang="en-US" sz="1200" dirty="0">
                          <a:solidFill>
                            <a:schemeClr val="tx1"/>
                          </a:solidFill>
                        </a:rPr>
                        <a:t> ngay lập tức khi phát hiện phân mềm nhiều lần hơn số thường ngày</a:t>
                      </a:r>
                    </a:p>
                  </a:txBody>
                  <a:tcPr>
                    <a:solidFill>
                      <a:srgbClr val="E7F4F6"/>
                    </a:solidFill>
                  </a:tcPr>
                </a:tc>
                <a:tc>
                  <a:txBody>
                    <a:bodyPr/>
                    <a:lstStyle/>
                    <a:p>
                      <a:pPr marL="165100" indent="-165100">
                        <a:buClr>
                          <a:srgbClr val="1CBECA"/>
                        </a:buClr>
                        <a:buFont typeface="Arial" panose="020B0604020202020204" pitchFamily="34" charset="0"/>
                        <a:buChar char="•"/>
                      </a:pPr>
                      <a:r>
                        <a:rPr lang="en-US" sz="1200" dirty="0">
                          <a:solidFill>
                            <a:schemeClr val="tx1"/>
                          </a:solidFill>
                        </a:rPr>
                        <a:t>Uống nhiều</a:t>
                      </a:r>
                    </a:p>
                    <a:p>
                      <a:pPr marL="165100" indent="-165100">
                        <a:buClr>
                          <a:srgbClr val="1CBECA"/>
                        </a:buClr>
                        <a:buFont typeface="Arial" panose="020B0604020202020204" pitchFamily="34" charset="0"/>
                        <a:buChar char="•"/>
                      </a:pPr>
                      <a:r>
                        <a:rPr lang="en-US" sz="1200" dirty="0">
                          <a:solidFill>
                            <a:schemeClr val="tx1"/>
                          </a:solidFill>
                        </a:rPr>
                        <a:t>Ăn đơn giản, </a:t>
                      </a:r>
                      <a:r>
                        <a:rPr lang="en-US" sz="1200" dirty="0" err="1">
                          <a:solidFill>
                            <a:schemeClr val="tx1"/>
                          </a:solidFill>
                        </a:rPr>
                        <a:t>tránh</a:t>
                      </a:r>
                      <a:r>
                        <a:rPr lang="en-US" sz="1200" dirty="0">
                          <a:solidFill>
                            <a:schemeClr val="tx1"/>
                          </a:solidFill>
                        </a:rPr>
                        <a:t> thức ăn làm tiêu chảy</a:t>
                      </a:r>
                      <a:r>
                        <a:rPr lang="en-US" sz="1200" baseline="0" dirty="0">
                          <a:solidFill>
                            <a:schemeClr val="tx1"/>
                          </a:solidFill>
                        </a:rPr>
                        <a:t> nặng thêm</a:t>
                      </a:r>
                      <a:endParaRPr lang="en-US" sz="1200" dirty="0">
                        <a:solidFill>
                          <a:schemeClr val="tx1"/>
                        </a:solidFill>
                      </a:endParaRPr>
                    </a:p>
                    <a:p>
                      <a:pPr marL="165100" indent="-165100">
                        <a:buClr>
                          <a:srgbClr val="1CBECA"/>
                        </a:buClr>
                        <a:buFont typeface="Arial" panose="020B0604020202020204" pitchFamily="34" charset="0"/>
                        <a:buChar char="•"/>
                      </a:pPr>
                      <a:r>
                        <a:rPr lang="en-US" sz="1200" dirty="0">
                          <a:solidFill>
                            <a:schemeClr val="tx1"/>
                          </a:solidFill>
                        </a:rPr>
                        <a:t>Làm vệ sinh kỹ</a:t>
                      </a:r>
                    </a:p>
                  </a:txBody>
                  <a:tcPr>
                    <a:solidFill>
                      <a:srgbClr val="E7F4F6"/>
                    </a:solidFill>
                  </a:tcPr>
                </a:tc>
                <a:tc>
                  <a:txBody>
                    <a:bodyPr/>
                    <a:lstStyle/>
                    <a:p>
                      <a:pPr marL="0" indent="0" algn="l" defTabSz="914400" rtl="0" eaLnBrk="1" latinLnBrk="0" hangingPunct="1">
                        <a:buClr>
                          <a:srgbClr val="1CBECA"/>
                        </a:buClr>
                        <a:buFont typeface="Arial" panose="020B0604020202020204" pitchFamily="34" charset="0"/>
                        <a:buNone/>
                      </a:pPr>
                      <a:r>
                        <a:rPr lang="en-US" sz="1200" kern="1200" dirty="0" err="1">
                          <a:solidFill>
                            <a:schemeClr val="tx1"/>
                          </a:solidFill>
                          <a:latin typeface="+mn-lt"/>
                          <a:ea typeface="+mn-ea"/>
                          <a:cs typeface="+mn-cs"/>
                        </a:rPr>
                        <a:t>Loperamide</a:t>
                      </a:r>
                      <a:r>
                        <a:rPr lang="en-US" sz="1200" kern="1200" dirty="0">
                          <a:solidFill>
                            <a:schemeClr val="tx1"/>
                          </a:solidFill>
                          <a:latin typeface="+mn-lt"/>
                          <a:ea typeface="+mn-ea"/>
                          <a:cs typeface="+mn-cs"/>
                        </a:rPr>
                        <a:t>, bù nước tĩnh mạch, v.v</a:t>
                      </a:r>
                      <a:r>
                        <a:rPr lang="is-IS" sz="1200" kern="1200" dirty="0">
                          <a:solidFill>
                            <a:schemeClr val="tx1"/>
                          </a:solidFill>
                          <a:latin typeface="+mn-lt"/>
                          <a:ea typeface="+mn-ea"/>
                          <a:cs typeface="+mn-cs"/>
                        </a:rPr>
                        <a:t>…</a:t>
                      </a:r>
                      <a:endParaRPr lang="en-US" sz="1200" kern="1200" dirty="0">
                        <a:solidFill>
                          <a:schemeClr val="tx1"/>
                        </a:solidFill>
                        <a:latin typeface="+mn-lt"/>
                        <a:ea typeface="+mn-ea"/>
                        <a:cs typeface="+mn-cs"/>
                      </a:endParaRPr>
                    </a:p>
                  </a:txBody>
                  <a:tcPr>
                    <a:solidFill>
                      <a:srgbClr val="E7F4F6"/>
                    </a:solidFill>
                  </a:tcPr>
                </a:tc>
                <a:tc>
                  <a:txBody>
                    <a:bodyPr/>
                    <a:lstStyle/>
                    <a:p>
                      <a:r>
                        <a:rPr lang="en-US" sz="1200" dirty="0">
                          <a:solidFill>
                            <a:schemeClr val="tx1"/>
                          </a:solidFill>
                        </a:rPr>
                        <a:t>Theo dõi sát trong vòng 1-3 tuần điều trị</a:t>
                      </a:r>
                    </a:p>
                  </a:txBody>
                  <a:tcPr>
                    <a:solidFill>
                      <a:srgbClr val="E7F4F6"/>
                    </a:solidFill>
                  </a:tcPr>
                </a:tc>
                <a:tc>
                  <a:txBody>
                    <a:bodyPr/>
                    <a:lstStyle/>
                    <a:p>
                      <a:pPr marL="119063" indent="-119063">
                        <a:buClr>
                          <a:srgbClr val="00B0F0"/>
                        </a:buClr>
                        <a:buFont typeface="Arial" panose="020B0604020202020204" pitchFamily="34" charset="0"/>
                        <a:buChar char="•"/>
                      </a:pPr>
                      <a:r>
                        <a:rPr lang="en-US" sz="1200" dirty="0">
                          <a:solidFill>
                            <a:schemeClr val="tx1"/>
                          </a:solidFill>
                          <a:latin typeface="+mj-lt"/>
                        </a:rPr>
                        <a:t>Độ </a:t>
                      </a:r>
                      <a:r>
                        <a:rPr lang="en-US" sz="1200" dirty="0">
                          <a:solidFill>
                            <a:schemeClr val="tx1"/>
                          </a:solidFill>
                          <a:latin typeface="+mj-lt"/>
                          <a:cs typeface="Calibri"/>
                        </a:rPr>
                        <a:t>≥3 hay </a:t>
                      </a:r>
                    </a:p>
                    <a:p>
                      <a:pPr marL="119063" indent="-119063">
                        <a:buClr>
                          <a:srgbClr val="00B0F0"/>
                        </a:buClr>
                        <a:buFont typeface="Arial" panose="020B0604020202020204" pitchFamily="34" charset="0"/>
                        <a:buChar char="•"/>
                      </a:pPr>
                      <a:r>
                        <a:rPr lang="en-US" sz="1200" dirty="0">
                          <a:solidFill>
                            <a:schemeClr val="tx1"/>
                          </a:solidFill>
                          <a:latin typeface="+mj-lt"/>
                          <a:cs typeface="Calibri"/>
                        </a:rPr>
                        <a:t>Độ 2 trong </a:t>
                      </a:r>
                      <a:r>
                        <a:rPr lang="en-US" sz="1200" kern="1200" dirty="0">
                          <a:solidFill>
                            <a:schemeClr val="tx1"/>
                          </a:solidFill>
                          <a:latin typeface="+mn-lt"/>
                          <a:ea typeface="+mn-ea"/>
                          <a:cs typeface="Calibri"/>
                        </a:rPr>
                        <a:t>≥48 giờ dù đã chăm sóc tối ưu cho đến khi bệnh nhân hồi phục về đ</a:t>
                      </a:r>
                      <a:r>
                        <a:rPr lang="en-US" sz="1200" kern="1200" baseline="0" dirty="0">
                          <a:solidFill>
                            <a:schemeClr val="tx1"/>
                          </a:solidFill>
                          <a:latin typeface="+mn-lt"/>
                          <a:ea typeface="+mn-ea"/>
                          <a:cs typeface="Calibri"/>
                        </a:rPr>
                        <a:t>ộ </a:t>
                      </a:r>
                      <a:r>
                        <a:rPr lang="en-US" sz="1200" kern="1200" baseline="0" dirty="0">
                          <a:solidFill>
                            <a:schemeClr val="tx1"/>
                          </a:solidFill>
                          <a:latin typeface="+mn-lt"/>
                          <a:ea typeface="+mn-ea"/>
                          <a:cs typeface="Calibri"/>
                          <a:sym typeface="Symbol"/>
                        </a:rPr>
                        <a:t>1, sau đó là giảm liều TKI</a:t>
                      </a:r>
                    </a:p>
                  </a:txBody>
                  <a:tcPr>
                    <a:solidFill>
                      <a:srgbClr val="E7F4F6"/>
                    </a:solidFill>
                  </a:tcPr>
                </a:tc>
                <a:extLst>
                  <a:ext uri="{0D108BD9-81ED-4DB2-BD59-A6C34878D82A}">
                    <a16:rowId xmlns:a16="http://schemas.microsoft.com/office/drawing/2014/main" val="10001"/>
                  </a:ext>
                </a:extLst>
              </a:tr>
              <a:tr h="1230500">
                <a:tc>
                  <a:txBody>
                    <a:bodyPr/>
                    <a:lstStyle/>
                    <a:p>
                      <a:pPr marL="0" marR="0" indent="0" algn="ctr" defTabSz="914103" rtl="0" eaLnBrk="1" fontAlgn="auto" latinLnBrk="0" hangingPunct="1">
                        <a:lnSpc>
                          <a:spcPct val="100000"/>
                        </a:lnSpc>
                        <a:spcBef>
                          <a:spcPts val="0"/>
                        </a:spcBef>
                        <a:spcAft>
                          <a:spcPts val="0"/>
                        </a:spcAft>
                        <a:buClrTx/>
                        <a:buSzTx/>
                        <a:buFontTx/>
                        <a:buNone/>
                        <a:tabLst/>
                        <a:defRPr/>
                      </a:pPr>
                      <a:r>
                        <a:rPr lang="en-US" sz="1200" dirty="0">
                          <a:solidFill>
                            <a:schemeClr val="tx1"/>
                          </a:solidFill>
                        </a:rPr>
                        <a:t>Viêm niêm mạc/ viêm miệng</a:t>
                      </a:r>
                      <a:br>
                        <a:rPr lang="en-US" sz="1200" dirty="0">
                          <a:solidFill>
                            <a:schemeClr val="tx1"/>
                          </a:solidFill>
                        </a:rPr>
                      </a:br>
                      <a:endParaRPr lang="en-US" sz="1200" dirty="0">
                        <a:solidFill>
                          <a:schemeClr val="tx1"/>
                        </a:solidFill>
                      </a:endParaRPr>
                    </a:p>
                  </a:txBody>
                  <a:tcPr>
                    <a:solidFill>
                      <a:srgbClr val="CCE8EC"/>
                    </a:solidFill>
                  </a:tcPr>
                </a:tc>
                <a:tc>
                  <a:txBody>
                    <a:bodyPr/>
                    <a:lstStyle/>
                    <a:p>
                      <a:pPr marL="0" marR="0" indent="0" algn="ctr" defTabSz="914103" rtl="0" eaLnBrk="1" fontAlgn="auto" latinLnBrk="0" hangingPunct="1">
                        <a:lnSpc>
                          <a:spcPct val="100000"/>
                        </a:lnSpc>
                        <a:spcBef>
                          <a:spcPts val="0"/>
                        </a:spcBef>
                        <a:spcAft>
                          <a:spcPts val="0"/>
                        </a:spcAft>
                        <a:buClr>
                          <a:srgbClr val="00B0F0"/>
                        </a:buClr>
                        <a:buSzTx/>
                        <a:buFont typeface="Arial" panose="020B0604020202020204" pitchFamily="34" charset="0"/>
                        <a:buNone/>
                        <a:tabLst/>
                        <a:defRPr/>
                      </a:pPr>
                      <a:endParaRPr lang="en-US" sz="1200" dirty="0">
                        <a:solidFill>
                          <a:schemeClr val="tx1"/>
                        </a:solidFill>
                      </a:endParaRPr>
                    </a:p>
                    <a:p>
                      <a:pPr marL="0" marR="0" indent="0" algn="ctr" defTabSz="914103" rtl="0" eaLnBrk="1" fontAlgn="auto" latinLnBrk="0" hangingPunct="1">
                        <a:lnSpc>
                          <a:spcPct val="100000"/>
                        </a:lnSpc>
                        <a:spcBef>
                          <a:spcPts val="0"/>
                        </a:spcBef>
                        <a:spcAft>
                          <a:spcPts val="0"/>
                        </a:spcAft>
                        <a:buClr>
                          <a:srgbClr val="00B0F0"/>
                        </a:buClr>
                        <a:buSzTx/>
                        <a:buFont typeface="Arial" panose="020B0604020202020204" pitchFamily="34" charset="0"/>
                        <a:buNone/>
                        <a:tabLst/>
                        <a:defRPr/>
                      </a:pPr>
                      <a:r>
                        <a:rPr lang="en-US" sz="1200" dirty="0">
                          <a:solidFill>
                            <a:schemeClr val="tx1"/>
                          </a:solidFill>
                        </a:rPr>
                        <a:t>3 tuần đầu tiên</a:t>
                      </a:r>
                    </a:p>
                  </a:txBody>
                  <a:tcPr>
                    <a:solidFill>
                      <a:srgbClr val="CCE8EC"/>
                    </a:solidFill>
                  </a:tcPr>
                </a:tc>
                <a:tc>
                  <a:txBody>
                    <a:bodyPr/>
                    <a:lstStyle/>
                    <a:p>
                      <a:pPr marL="0" indent="0">
                        <a:buClr>
                          <a:srgbClr val="00B0F0"/>
                        </a:buClr>
                        <a:buFont typeface="Arial" panose="020B0604020202020204" pitchFamily="34" charset="0"/>
                        <a:buNone/>
                      </a:pPr>
                      <a:r>
                        <a:rPr lang="en-US" sz="1200" dirty="0">
                          <a:solidFill>
                            <a:schemeClr val="tx1"/>
                          </a:solidFill>
                        </a:rPr>
                        <a:t>Sử dụng giảm đau/ steroids</a:t>
                      </a:r>
                      <a:r>
                        <a:rPr lang="en-US" sz="1200" baseline="0" dirty="0">
                          <a:solidFill>
                            <a:schemeClr val="tx1"/>
                          </a:solidFill>
                        </a:rPr>
                        <a:t> bôi sớm</a:t>
                      </a:r>
                      <a:endParaRPr lang="en-US" sz="1200" dirty="0">
                        <a:solidFill>
                          <a:schemeClr val="tx1"/>
                        </a:solidFill>
                      </a:endParaRPr>
                    </a:p>
                  </a:txBody>
                  <a:tcPr>
                    <a:solidFill>
                      <a:srgbClr val="CCE8EC"/>
                    </a:solidFill>
                  </a:tcPr>
                </a:tc>
                <a:tc>
                  <a:txBody>
                    <a:bodyPr/>
                    <a:lstStyle/>
                    <a:p>
                      <a:pPr marL="165100" indent="-165100">
                        <a:buClr>
                          <a:srgbClr val="00B0F0"/>
                        </a:buClr>
                        <a:buFont typeface="Arial" panose="020B0604020202020204" pitchFamily="34" charset="0"/>
                        <a:buChar char="•"/>
                      </a:pPr>
                      <a:r>
                        <a:rPr lang="en-US" sz="1200" dirty="0">
                          <a:solidFill>
                            <a:schemeClr val="tx1"/>
                          </a:solidFill>
                        </a:rPr>
                        <a:t>Chăm sóc miệng tốt</a:t>
                      </a:r>
                    </a:p>
                    <a:p>
                      <a:pPr marL="165100" indent="-165100">
                        <a:buClr>
                          <a:srgbClr val="00B0F0"/>
                        </a:buClr>
                        <a:buFont typeface="Arial" panose="020B0604020202020204" pitchFamily="34" charset="0"/>
                        <a:buChar char="•"/>
                      </a:pPr>
                      <a:r>
                        <a:rPr lang="en-US" sz="1200" dirty="0">
                          <a:solidFill>
                            <a:schemeClr val="tx1"/>
                          </a:solidFill>
                        </a:rPr>
                        <a:t>Không thức ăn cay</a:t>
                      </a:r>
                    </a:p>
                  </a:txBody>
                  <a:tcPr>
                    <a:solidFill>
                      <a:srgbClr val="CCE8EC"/>
                    </a:solidFill>
                  </a:tcPr>
                </a:tc>
                <a:tc>
                  <a:txBody>
                    <a:bodyPr/>
                    <a:lstStyle/>
                    <a:p>
                      <a:r>
                        <a:rPr lang="en-US" sz="1200" dirty="0">
                          <a:solidFill>
                            <a:schemeClr val="tx1"/>
                          </a:solidFill>
                        </a:rPr>
                        <a:t>Giảm đau, steroids thoa và kháng sinh uống,</a:t>
                      </a:r>
                      <a:r>
                        <a:rPr lang="en-US" sz="1200" baseline="0" dirty="0">
                          <a:solidFill>
                            <a:schemeClr val="tx1"/>
                          </a:solidFill>
                        </a:rPr>
                        <a:t> v.v</a:t>
                      </a:r>
                      <a:r>
                        <a:rPr lang="is-IS" sz="1200" baseline="0" dirty="0">
                          <a:solidFill>
                            <a:schemeClr val="tx1"/>
                          </a:solidFill>
                        </a:rPr>
                        <a:t>…</a:t>
                      </a:r>
                      <a:endParaRPr lang="en-US" sz="1200" dirty="0">
                        <a:solidFill>
                          <a:schemeClr val="tx1"/>
                        </a:solidFill>
                      </a:endParaRPr>
                    </a:p>
                  </a:txBody>
                  <a:tcPr>
                    <a:solidFill>
                      <a:srgbClr val="CCE8EC"/>
                    </a:solidFill>
                  </a:tcPr>
                </a:tc>
                <a:tc>
                  <a:txBody>
                    <a:bodyPr/>
                    <a:lstStyle/>
                    <a:p>
                      <a:r>
                        <a:rPr lang="en-US" sz="1200" dirty="0">
                          <a:solidFill>
                            <a:schemeClr val="tx1"/>
                          </a:solidFill>
                        </a:rPr>
                        <a:t>Theo dõi sát trong vòng 1-3 tuần điều trị đầu tiên</a:t>
                      </a:r>
                    </a:p>
                  </a:txBody>
                  <a:tcPr>
                    <a:solidFill>
                      <a:srgbClr val="CCE8EC"/>
                    </a:solidFill>
                  </a:tcPr>
                </a:tc>
                <a:tc>
                  <a:txBody>
                    <a:bodyPr/>
                    <a:lstStyle/>
                    <a:p>
                      <a:pPr marL="119063" indent="-119063">
                        <a:buClr>
                          <a:srgbClr val="00B0F0"/>
                        </a:buClr>
                        <a:buFont typeface="Arial" panose="020B0604020202020204" pitchFamily="34" charset="0"/>
                        <a:buChar char="•"/>
                      </a:pPr>
                      <a:r>
                        <a:rPr lang="en-US" sz="1200" kern="1200" dirty="0">
                          <a:solidFill>
                            <a:schemeClr val="tx1"/>
                          </a:solidFill>
                          <a:latin typeface="+mn-lt"/>
                          <a:ea typeface="+mn-ea"/>
                          <a:cs typeface="+mn-cs"/>
                        </a:rPr>
                        <a:t>Độ </a:t>
                      </a:r>
                      <a:r>
                        <a:rPr lang="en-US" sz="1200" kern="1200" dirty="0">
                          <a:solidFill>
                            <a:schemeClr val="tx1"/>
                          </a:solidFill>
                          <a:latin typeface="+mn-lt"/>
                          <a:ea typeface="+mn-ea"/>
                          <a:cs typeface="Calibri"/>
                        </a:rPr>
                        <a:t>≥3 hay </a:t>
                      </a:r>
                    </a:p>
                    <a:p>
                      <a:pPr marL="119063" indent="-119063">
                        <a:buClr>
                          <a:srgbClr val="00B0F0"/>
                        </a:buClr>
                        <a:buFont typeface="Arial" panose="020B0604020202020204" pitchFamily="34" charset="0"/>
                        <a:buChar char="•"/>
                      </a:pPr>
                      <a:r>
                        <a:rPr lang="en-US" sz="1200" kern="1200" dirty="0">
                          <a:solidFill>
                            <a:schemeClr val="tx1"/>
                          </a:solidFill>
                          <a:latin typeface="+mn-lt"/>
                          <a:ea typeface="+mn-ea"/>
                          <a:cs typeface="Calibri"/>
                        </a:rPr>
                        <a:t>Độ 2 trong ≥48 giờ dù đã chăm sóc tối ưu cho đến khi bệnh nhân hồi phục </a:t>
                      </a:r>
                      <a:r>
                        <a:rPr lang="en-US" sz="1200" kern="1200" dirty="0" err="1">
                          <a:solidFill>
                            <a:schemeClr val="tx1"/>
                          </a:solidFill>
                          <a:latin typeface="+mn-lt"/>
                          <a:ea typeface="+mn-ea"/>
                          <a:cs typeface="Calibri"/>
                        </a:rPr>
                        <a:t>về</a:t>
                      </a:r>
                      <a:r>
                        <a:rPr lang="en-US" sz="1200" kern="1200" dirty="0">
                          <a:solidFill>
                            <a:schemeClr val="tx1"/>
                          </a:solidFill>
                          <a:latin typeface="+mn-lt"/>
                          <a:ea typeface="+mn-ea"/>
                          <a:cs typeface="Calibri"/>
                        </a:rPr>
                        <a:t> độ</a:t>
                      </a:r>
                      <a:r>
                        <a:rPr lang="en-US" sz="1200" kern="1200" baseline="0" dirty="0">
                          <a:solidFill>
                            <a:schemeClr val="tx1"/>
                          </a:solidFill>
                          <a:latin typeface="+mn-lt"/>
                          <a:ea typeface="+mn-ea"/>
                          <a:cs typeface="Calibri"/>
                          <a:sym typeface="Symbol"/>
                        </a:rPr>
                        <a:t></a:t>
                      </a:r>
                      <a:r>
                        <a:rPr lang="en-US" sz="1200" kern="1200" dirty="0">
                          <a:solidFill>
                            <a:schemeClr val="tx1"/>
                          </a:solidFill>
                          <a:latin typeface="+mn-lt"/>
                          <a:ea typeface="+mn-ea"/>
                          <a:cs typeface="Calibri"/>
                        </a:rPr>
                        <a:t>1, sau đó là giảm liều TKI</a:t>
                      </a:r>
                    </a:p>
                  </a:txBody>
                  <a:tcPr>
                    <a:solidFill>
                      <a:srgbClr val="CCE8EC"/>
                    </a:solidFill>
                  </a:tcPr>
                </a:tc>
                <a:extLst>
                  <a:ext uri="{0D108BD9-81ED-4DB2-BD59-A6C34878D82A}">
                    <a16:rowId xmlns:a16="http://schemas.microsoft.com/office/drawing/2014/main" val="10002"/>
                  </a:ext>
                </a:extLst>
              </a:tr>
              <a:tr h="1230500">
                <a:tc>
                  <a:txBody>
                    <a:bodyPr/>
                    <a:lstStyle/>
                    <a:p>
                      <a:pPr algn="ctr"/>
                      <a:endParaRPr lang="en-US" sz="1200" dirty="0">
                        <a:solidFill>
                          <a:schemeClr val="tx1"/>
                        </a:solidFill>
                      </a:endParaRPr>
                    </a:p>
                    <a:p>
                      <a:pPr algn="ctr"/>
                      <a:endParaRPr lang="en-US" sz="1200" dirty="0">
                        <a:solidFill>
                          <a:schemeClr val="tx1"/>
                        </a:solidFill>
                      </a:endParaRPr>
                    </a:p>
                    <a:p>
                      <a:pPr algn="ctr"/>
                      <a:r>
                        <a:rPr lang="en-US" sz="1200" dirty="0" err="1">
                          <a:solidFill>
                            <a:schemeClr val="tx1"/>
                          </a:solidFill>
                        </a:rPr>
                        <a:t>Phản</a:t>
                      </a:r>
                      <a:r>
                        <a:rPr lang="en-US" sz="1200" dirty="0">
                          <a:solidFill>
                            <a:schemeClr val="tx1"/>
                          </a:solidFill>
                        </a:rPr>
                        <a:t> ứng da </a:t>
                      </a:r>
                    </a:p>
                  </a:txBody>
                  <a:tcPr>
                    <a:solidFill>
                      <a:srgbClr val="E7F4F6"/>
                    </a:solidFill>
                  </a:tcPr>
                </a:tc>
                <a:tc>
                  <a:txBody>
                    <a:bodyPr/>
                    <a:lstStyle/>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r>
                        <a:rPr lang="en-US" sz="1200" dirty="0">
                          <a:solidFill>
                            <a:schemeClr val="tx1"/>
                          </a:solidFill>
                        </a:rPr>
                        <a:t>4 tuần đầu tiên</a:t>
                      </a:r>
                    </a:p>
                  </a:txBody>
                  <a:tcPr>
                    <a:solidFill>
                      <a:srgbClr val="E7F4F6"/>
                    </a:solidFill>
                  </a:tcPr>
                </a:tc>
                <a:tc>
                  <a:txBody>
                    <a:bodyPr/>
                    <a:lstStyle/>
                    <a:p>
                      <a:pPr marL="0" marR="0" indent="0" algn="l" defTabSz="914103" rtl="0" eaLnBrk="1" fontAlgn="auto" latinLnBrk="0" hangingPunct="1">
                        <a:lnSpc>
                          <a:spcPct val="100000"/>
                        </a:lnSpc>
                        <a:spcBef>
                          <a:spcPts val="0"/>
                        </a:spcBef>
                        <a:spcAft>
                          <a:spcPts val="0"/>
                        </a:spcAft>
                        <a:buClr>
                          <a:srgbClr val="1CBECA"/>
                        </a:buClr>
                        <a:buSzTx/>
                        <a:buFont typeface="Arial" panose="020B0604020202020204" pitchFamily="34" charset="0"/>
                        <a:buNone/>
                        <a:tabLst/>
                        <a:defRPr/>
                      </a:pPr>
                      <a:r>
                        <a:rPr lang="en-US" sz="1200" dirty="0">
                          <a:solidFill>
                            <a:schemeClr val="tx1"/>
                          </a:solidFill>
                        </a:rPr>
                        <a:t>Sử dụng steroids</a:t>
                      </a:r>
                      <a:r>
                        <a:rPr lang="en-US" sz="1200" baseline="0" dirty="0">
                          <a:solidFill>
                            <a:schemeClr val="tx1"/>
                          </a:solidFill>
                        </a:rPr>
                        <a:t> bôi sớm </a:t>
                      </a:r>
                      <a:r>
                        <a:rPr lang="en-US" sz="1200" dirty="0">
                          <a:solidFill>
                            <a:schemeClr val="tx1"/>
                          </a:solidFill>
                        </a:rPr>
                        <a:t>và kháng sinh uống</a:t>
                      </a:r>
                    </a:p>
                  </a:txBody>
                  <a:tcPr>
                    <a:solidFill>
                      <a:srgbClr val="E7F4F6"/>
                    </a:solidFill>
                  </a:tcPr>
                </a:tc>
                <a:tc>
                  <a:txBody>
                    <a:bodyPr/>
                    <a:lstStyle/>
                    <a:p>
                      <a:pPr marL="165100" indent="-165100">
                        <a:buClr>
                          <a:srgbClr val="1CBECA"/>
                        </a:buClr>
                        <a:buFont typeface="Arial" panose="020B0604020202020204" pitchFamily="34" charset="0"/>
                        <a:buChar char="•"/>
                      </a:pPr>
                      <a:r>
                        <a:rPr lang="en-US" sz="1200" dirty="0">
                          <a:solidFill>
                            <a:schemeClr val="tx1"/>
                          </a:solidFill>
                        </a:rPr>
                        <a:t>Bảo </a:t>
                      </a:r>
                      <a:r>
                        <a:rPr lang="en-US" sz="1200" dirty="0" err="1">
                          <a:solidFill>
                            <a:schemeClr val="tx1"/>
                          </a:solidFill>
                        </a:rPr>
                        <a:t>vệ</a:t>
                      </a:r>
                      <a:r>
                        <a:rPr lang="en-US" sz="1200" dirty="0">
                          <a:solidFill>
                            <a:schemeClr val="tx1"/>
                          </a:solidFill>
                        </a:rPr>
                        <a:t> </a:t>
                      </a:r>
                      <a:r>
                        <a:rPr lang="en-US" sz="1200" dirty="0" err="1">
                          <a:solidFill>
                            <a:schemeClr val="tx1"/>
                          </a:solidFill>
                        </a:rPr>
                        <a:t>trước</a:t>
                      </a:r>
                      <a:r>
                        <a:rPr lang="en-US" sz="1200" dirty="0">
                          <a:solidFill>
                            <a:schemeClr val="tx1"/>
                          </a:solidFill>
                        </a:rPr>
                        <a:t> ánh nắng </a:t>
                      </a:r>
                    </a:p>
                    <a:p>
                      <a:pPr marL="165100" indent="-165100">
                        <a:buClr>
                          <a:srgbClr val="1CBECA"/>
                        </a:buClr>
                        <a:buFont typeface="Arial" panose="020B0604020202020204" pitchFamily="34" charset="0"/>
                        <a:buChar char="•"/>
                      </a:pPr>
                      <a:r>
                        <a:rPr lang="en-US" sz="1200" dirty="0">
                          <a:solidFill>
                            <a:schemeClr val="tx1"/>
                          </a:solidFill>
                        </a:rPr>
                        <a:t>Nhẹ nhàng khi chăm sóc da</a:t>
                      </a:r>
                    </a:p>
                    <a:p>
                      <a:pPr marL="165100" indent="-165100">
                        <a:buClr>
                          <a:srgbClr val="1CBECA"/>
                        </a:buClr>
                        <a:buFont typeface="Arial" panose="020B0604020202020204" pitchFamily="34" charset="0"/>
                        <a:buChar char="•"/>
                      </a:pPr>
                      <a:r>
                        <a:rPr lang="en-US" sz="1200" dirty="0">
                          <a:solidFill>
                            <a:schemeClr val="tx1"/>
                          </a:solidFill>
                        </a:rPr>
                        <a:t>Làm ẩm  thường xuyên</a:t>
                      </a:r>
                    </a:p>
                  </a:txBody>
                  <a:tcPr>
                    <a:solidFill>
                      <a:srgbClr val="E7F4F6"/>
                    </a:solidFill>
                  </a:tcPr>
                </a:tc>
                <a:tc>
                  <a:txBody>
                    <a:bodyPr/>
                    <a:lstStyle/>
                    <a:p>
                      <a:r>
                        <a:rPr lang="en-US" sz="1200" dirty="0">
                          <a:solidFill>
                            <a:schemeClr val="tx1"/>
                          </a:solidFill>
                        </a:rPr>
                        <a:t>Làm ẩm, steroids, kháng sinh bôi; kháng sinh,</a:t>
                      </a:r>
                      <a:r>
                        <a:rPr lang="en-US" sz="1200" baseline="0" dirty="0">
                          <a:solidFill>
                            <a:schemeClr val="tx1"/>
                          </a:solidFill>
                        </a:rPr>
                        <a:t> kháng </a:t>
                      </a:r>
                      <a:r>
                        <a:rPr lang="en-US" sz="1200" dirty="0">
                          <a:solidFill>
                            <a:schemeClr val="tx1"/>
                          </a:solidFill>
                        </a:rPr>
                        <a:t>histamines, v.v</a:t>
                      </a:r>
                      <a:r>
                        <a:rPr lang="is-IS" sz="1200" dirty="0">
                          <a:solidFill>
                            <a:schemeClr val="tx1"/>
                          </a:solidFill>
                        </a:rPr>
                        <a:t>…</a:t>
                      </a:r>
                      <a:endParaRPr lang="en-US" sz="1200" dirty="0">
                        <a:solidFill>
                          <a:schemeClr val="tx1"/>
                        </a:solidFill>
                      </a:endParaRPr>
                    </a:p>
                  </a:txBody>
                  <a:tcPr>
                    <a:solidFill>
                      <a:srgbClr val="E7F4F6"/>
                    </a:solidFill>
                  </a:tcPr>
                </a:tc>
                <a:tc>
                  <a:txBody>
                    <a:bodyPr/>
                    <a:lstStyle/>
                    <a:p>
                      <a:r>
                        <a:rPr lang="en-US" sz="1200" dirty="0">
                          <a:solidFill>
                            <a:schemeClr val="tx1"/>
                          </a:solidFill>
                        </a:rPr>
                        <a:t>Theo dõi sát trong vòng 2-4 tuần điều trị đầu tiên</a:t>
                      </a:r>
                    </a:p>
                  </a:txBody>
                  <a:tcPr>
                    <a:solidFill>
                      <a:srgbClr val="E7F4F6"/>
                    </a:solidFill>
                  </a:tcPr>
                </a:tc>
                <a:tc>
                  <a:txBody>
                    <a:bodyPr/>
                    <a:lstStyle/>
                    <a:p>
                      <a:pPr marL="119063" indent="-119063">
                        <a:buClr>
                          <a:srgbClr val="00B0F0"/>
                        </a:buClr>
                        <a:buFont typeface="Arial" panose="020B0604020202020204" pitchFamily="34" charset="0"/>
                        <a:buChar char="•"/>
                      </a:pPr>
                      <a:r>
                        <a:rPr lang="en-US" sz="1200" kern="1200" dirty="0">
                          <a:solidFill>
                            <a:schemeClr val="tx1"/>
                          </a:solidFill>
                          <a:latin typeface="+mn-lt"/>
                          <a:ea typeface="+mn-ea"/>
                          <a:cs typeface="+mn-cs"/>
                        </a:rPr>
                        <a:t>Độ </a:t>
                      </a:r>
                      <a:r>
                        <a:rPr lang="en-US" sz="1200" kern="1200" dirty="0">
                          <a:solidFill>
                            <a:schemeClr val="tx1"/>
                          </a:solidFill>
                          <a:latin typeface="+mn-lt"/>
                          <a:ea typeface="+mn-ea"/>
                          <a:cs typeface="Calibri"/>
                        </a:rPr>
                        <a:t>≥3 hay </a:t>
                      </a:r>
                    </a:p>
                    <a:p>
                      <a:pPr marL="119063" marR="0" indent="-119063" algn="l" defTabSz="914103" rtl="0" eaLnBrk="1" fontAlgn="auto" latinLnBrk="0" hangingPunct="1">
                        <a:lnSpc>
                          <a:spcPct val="100000"/>
                        </a:lnSpc>
                        <a:spcBef>
                          <a:spcPts val="0"/>
                        </a:spcBef>
                        <a:spcAft>
                          <a:spcPts val="0"/>
                        </a:spcAft>
                        <a:buClr>
                          <a:srgbClr val="00B0F0"/>
                        </a:buClr>
                        <a:buSzTx/>
                        <a:buFont typeface="Arial" panose="020B0604020202020204" pitchFamily="34" charset="0"/>
                        <a:buChar char="•"/>
                        <a:tabLst/>
                        <a:defRPr/>
                      </a:pPr>
                      <a:r>
                        <a:rPr lang="en-US" sz="1200" kern="1200" dirty="0">
                          <a:solidFill>
                            <a:schemeClr val="tx1"/>
                          </a:solidFill>
                          <a:latin typeface="+mn-lt"/>
                          <a:ea typeface="+mn-ea"/>
                          <a:cs typeface="Calibri"/>
                        </a:rPr>
                        <a:t>Độ 2 trong ≥7 ngày liên tiếp (2-4 tuần) cho đến khi bệnh nhân hồi phục về đ</a:t>
                      </a:r>
                      <a:r>
                        <a:rPr lang="en-US" sz="1200" kern="1200" baseline="0" dirty="0">
                          <a:solidFill>
                            <a:schemeClr val="tx1"/>
                          </a:solidFill>
                          <a:latin typeface="+mn-lt"/>
                          <a:ea typeface="+mn-ea"/>
                          <a:cs typeface="Calibri"/>
                        </a:rPr>
                        <a:t>ộ </a:t>
                      </a:r>
                      <a:r>
                        <a:rPr lang="en-US" sz="1200" kern="1200" baseline="0" dirty="0">
                          <a:solidFill>
                            <a:schemeClr val="tx1"/>
                          </a:solidFill>
                          <a:latin typeface="+mn-lt"/>
                          <a:ea typeface="+mn-ea"/>
                          <a:cs typeface="Calibri"/>
                          <a:sym typeface="Symbol"/>
                        </a:rPr>
                        <a:t>1, sau đó là giảm liều TKI</a:t>
                      </a:r>
                    </a:p>
                  </a:txBody>
                  <a:tcPr>
                    <a:solidFill>
                      <a:srgbClr val="E7F4F6"/>
                    </a:solidFill>
                  </a:tcPr>
                </a:tc>
                <a:extLst>
                  <a:ext uri="{0D108BD9-81ED-4DB2-BD59-A6C34878D82A}">
                    <a16:rowId xmlns:a16="http://schemas.microsoft.com/office/drawing/2014/main" val="10003"/>
                  </a:ext>
                </a:extLst>
              </a:tr>
              <a:tr h="1047843">
                <a:tc>
                  <a:txBody>
                    <a:bodyPr/>
                    <a:lstStyle/>
                    <a:p>
                      <a:pPr algn="ctr"/>
                      <a:endParaRPr lang="en-US" sz="1200" dirty="0">
                        <a:solidFill>
                          <a:schemeClr val="tx1"/>
                        </a:solidFill>
                      </a:endParaRPr>
                    </a:p>
                    <a:p>
                      <a:pPr algn="ctr"/>
                      <a:r>
                        <a:rPr lang="en-US" sz="1200" dirty="0" err="1">
                          <a:solidFill>
                            <a:schemeClr val="tx1"/>
                          </a:solidFill>
                        </a:rPr>
                        <a:t>Phản</a:t>
                      </a:r>
                      <a:r>
                        <a:rPr lang="en-US" sz="1200" dirty="0">
                          <a:solidFill>
                            <a:schemeClr val="tx1"/>
                          </a:solidFill>
                        </a:rPr>
                        <a:t> ứng móng</a:t>
                      </a:r>
                    </a:p>
                  </a:txBody>
                  <a:tcPr>
                    <a:solidFill>
                      <a:srgbClr val="CCE8EC"/>
                    </a:solidFill>
                  </a:tcPr>
                </a:tc>
                <a:tc>
                  <a:txBody>
                    <a:bodyPr/>
                    <a:lstStyle/>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endParaRPr lang="en-US" sz="1200" dirty="0">
                        <a:solidFill>
                          <a:schemeClr val="tx1"/>
                        </a:solidFill>
                      </a:endParaRPr>
                    </a:p>
                    <a:p>
                      <a:pPr marL="0" indent="0" algn="ctr">
                        <a:buClr>
                          <a:srgbClr val="1CBECA"/>
                        </a:buClr>
                        <a:buFont typeface="Arial" panose="020B0604020202020204" pitchFamily="34" charset="0"/>
                        <a:buNone/>
                      </a:pPr>
                      <a:r>
                        <a:rPr lang="en-US" sz="1200" dirty="0">
                          <a:solidFill>
                            <a:schemeClr val="tx1"/>
                          </a:solidFill>
                        </a:rPr>
                        <a:t>9-10 tuần </a:t>
                      </a:r>
                    </a:p>
                  </a:txBody>
                  <a:tcPr>
                    <a:solidFill>
                      <a:srgbClr val="CCE8EC"/>
                    </a:solidFill>
                  </a:tcPr>
                </a:tc>
                <a:tc>
                  <a:txBody>
                    <a:bodyPr/>
                    <a:lstStyle/>
                    <a:p>
                      <a:pPr marL="0" indent="0">
                        <a:buClr>
                          <a:srgbClr val="00B0F0"/>
                        </a:buClr>
                        <a:buFont typeface="Arial" panose="020B0604020202020204" pitchFamily="34" charset="0"/>
                        <a:buNone/>
                      </a:pPr>
                      <a:endParaRPr lang="en-US" sz="1200" dirty="0">
                        <a:solidFill>
                          <a:schemeClr val="tx1"/>
                        </a:solidFill>
                      </a:endParaRPr>
                    </a:p>
                    <a:p>
                      <a:pPr marL="0" indent="0">
                        <a:buClr>
                          <a:srgbClr val="00B0F0"/>
                        </a:buClr>
                        <a:buFont typeface="Arial" panose="020B0604020202020204" pitchFamily="34" charset="0"/>
                        <a:buNone/>
                      </a:pPr>
                      <a:r>
                        <a:rPr lang="en-US" sz="1200" dirty="0" err="1">
                          <a:solidFill>
                            <a:schemeClr val="tx1"/>
                          </a:solidFill>
                        </a:rPr>
                        <a:t>Sử</a:t>
                      </a:r>
                      <a:r>
                        <a:rPr lang="en-US" sz="1200" dirty="0">
                          <a:solidFill>
                            <a:schemeClr val="tx1"/>
                          </a:solidFill>
                        </a:rPr>
                        <a:t> dụng kháng sinh/ steroids</a:t>
                      </a:r>
                      <a:r>
                        <a:rPr lang="en-US" sz="1200" baseline="0" dirty="0">
                          <a:solidFill>
                            <a:schemeClr val="tx1"/>
                          </a:solidFill>
                        </a:rPr>
                        <a:t> bôi sớm</a:t>
                      </a:r>
                      <a:endParaRPr lang="en-US" sz="1200" dirty="0">
                        <a:solidFill>
                          <a:schemeClr val="tx1"/>
                        </a:solidFill>
                      </a:endParaRPr>
                    </a:p>
                  </a:txBody>
                  <a:tcPr>
                    <a:solidFill>
                      <a:srgbClr val="CCE8EC"/>
                    </a:solidFill>
                  </a:tcPr>
                </a:tc>
                <a:tc>
                  <a:txBody>
                    <a:bodyPr/>
                    <a:lstStyle/>
                    <a:p>
                      <a:pPr marL="165100" indent="-165100">
                        <a:buClr>
                          <a:srgbClr val="1CBECA"/>
                        </a:buClr>
                        <a:buFont typeface="Arial" panose="020B0604020202020204" pitchFamily="34" charset="0"/>
                        <a:buChar char="•"/>
                      </a:pPr>
                      <a:endParaRPr lang="en-US" sz="1200" dirty="0">
                        <a:solidFill>
                          <a:schemeClr val="tx1"/>
                        </a:solidFill>
                      </a:endParaRPr>
                    </a:p>
                    <a:p>
                      <a:pPr marL="165100" indent="-165100">
                        <a:buClr>
                          <a:srgbClr val="1CBECA"/>
                        </a:buClr>
                        <a:buFont typeface="Arial" panose="020B0604020202020204" pitchFamily="34" charset="0"/>
                        <a:buChar char="•"/>
                      </a:pPr>
                      <a:r>
                        <a:rPr lang="en-US" sz="1200" dirty="0" err="1">
                          <a:solidFill>
                            <a:schemeClr val="tx1"/>
                          </a:solidFill>
                        </a:rPr>
                        <a:t>Chăm</a:t>
                      </a:r>
                      <a:r>
                        <a:rPr lang="en-US" sz="1200" dirty="0">
                          <a:solidFill>
                            <a:schemeClr val="tx1"/>
                          </a:solidFill>
                        </a:rPr>
                        <a:t> sóc móng</a:t>
                      </a:r>
                    </a:p>
                    <a:p>
                      <a:pPr marL="165100" indent="-165100">
                        <a:buClr>
                          <a:srgbClr val="1CBECA"/>
                        </a:buClr>
                        <a:buFont typeface="Arial" panose="020B0604020202020204" pitchFamily="34" charset="0"/>
                        <a:buChar char="•"/>
                      </a:pPr>
                      <a:r>
                        <a:rPr lang="en-US" sz="1200" dirty="0">
                          <a:solidFill>
                            <a:schemeClr val="tx1"/>
                          </a:solidFill>
                        </a:rPr>
                        <a:t>Tránh kích ứng</a:t>
                      </a:r>
                    </a:p>
                  </a:txBody>
                  <a:tcPr>
                    <a:solidFill>
                      <a:srgbClr val="CCE8EC"/>
                    </a:solidFill>
                  </a:tcPr>
                </a:tc>
                <a:tc>
                  <a:txBody>
                    <a:bodyPr/>
                    <a:lstStyle/>
                    <a:p>
                      <a:endParaRPr lang="en-US" sz="1200" dirty="0">
                        <a:solidFill>
                          <a:schemeClr val="tx1"/>
                        </a:solidFill>
                      </a:endParaRPr>
                    </a:p>
                    <a:p>
                      <a:r>
                        <a:rPr lang="en-US" sz="1200" dirty="0">
                          <a:solidFill>
                            <a:schemeClr val="tx1"/>
                          </a:solidFill>
                        </a:rPr>
                        <a:t>Steroids, kháng sinh bôi</a:t>
                      </a:r>
                      <a:r>
                        <a:rPr lang="en-US" sz="1200" baseline="0" dirty="0">
                          <a:solidFill>
                            <a:schemeClr val="tx1"/>
                          </a:solidFill>
                        </a:rPr>
                        <a:t>, nitrate bạc, v.v</a:t>
                      </a:r>
                      <a:r>
                        <a:rPr lang="is-IS" sz="1200" baseline="0" dirty="0">
                          <a:solidFill>
                            <a:schemeClr val="tx1"/>
                          </a:solidFill>
                        </a:rPr>
                        <a:t>…</a:t>
                      </a:r>
                      <a:endParaRPr lang="en-US" sz="1200" dirty="0">
                        <a:solidFill>
                          <a:schemeClr val="tx1"/>
                        </a:solidFill>
                      </a:endParaRPr>
                    </a:p>
                  </a:txBody>
                  <a:tcPr>
                    <a:solidFill>
                      <a:srgbClr val="CCE8EC"/>
                    </a:solidFill>
                  </a:tcPr>
                </a:tc>
                <a:tc>
                  <a:txBody>
                    <a:bodyPr/>
                    <a:lstStyle/>
                    <a:p>
                      <a:endParaRPr lang="en-US" sz="1200" dirty="0">
                        <a:solidFill>
                          <a:schemeClr val="tx1"/>
                        </a:solidFill>
                      </a:endParaRPr>
                    </a:p>
                    <a:p>
                      <a:r>
                        <a:rPr lang="en-US" sz="1200" dirty="0">
                          <a:solidFill>
                            <a:schemeClr val="tx1"/>
                          </a:solidFill>
                        </a:rPr>
                        <a:t>Theo dõi sát trong vòng 2-4 tuần điều trị đầu tiên</a:t>
                      </a:r>
                    </a:p>
                  </a:txBody>
                  <a:tcPr>
                    <a:solidFill>
                      <a:srgbClr val="CCE8EC"/>
                    </a:solidFill>
                  </a:tcPr>
                </a:tc>
                <a:tc>
                  <a:txBody>
                    <a:bodyPr/>
                    <a:lstStyle/>
                    <a:p>
                      <a:pPr marL="119063" indent="-119063">
                        <a:buClr>
                          <a:srgbClr val="00B0F0"/>
                        </a:buClr>
                        <a:buFont typeface="Arial" panose="020B0604020202020204" pitchFamily="34" charset="0"/>
                        <a:buChar char="•"/>
                      </a:pPr>
                      <a:r>
                        <a:rPr lang="en-US" sz="1200" kern="1200" dirty="0">
                          <a:solidFill>
                            <a:schemeClr val="tx1"/>
                          </a:solidFill>
                          <a:latin typeface="+mn-lt"/>
                          <a:ea typeface="+mn-ea"/>
                          <a:cs typeface="+mn-cs"/>
                        </a:rPr>
                        <a:t>Độ </a:t>
                      </a:r>
                      <a:r>
                        <a:rPr lang="en-US" sz="1200" kern="1200" dirty="0">
                          <a:solidFill>
                            <a:schemeClr val="tx1"/>
                          </a:solidFill>
                          <a:latin typeface="+mn-lt"/>
                          <a:ea typeface="+mn-ea"/>
                          <a:cs typeface="Calibri"/>
                        </a:rPr>
                        <a:t>≥3 hay </a:t>
                      </a:r>
                    </a:p>
                    <a:p>
                      <a:pPr marL="119063" marR="0" indent="-119063" algn="l" defTabSz="914103" rtl="0" eaLnBrk="1" fontAlgn="auto" latinLnBrk="0" hangingPunct="1">
                        <a:lnSpc>
                          <a:spcPct val="100000"/>
                        </a:lnSpc>
                        <a:spcBef>
                          <a:spcPts val="0"/>
                        </a:spcBef>
                        <a:spcAft>
                          <a:spcPts val="0"/>
                        </a:spcAft>
                        <a:buClr>
                          <a:srgbClr val="00B0F0"/>
                        </a:buClr>
                        <a:buSzTx/>
                        <a:buFont typeface="Arial" panose="020B0604020202020204" pitchFamily="34" charset="0"/>
                        <a:buChar char="•"/>
                        <a:tabLst/>
                        <a:defRPr/>
                      </a:pPr>
                      <a:r>
                        <a:rPr lang="en-US" sz="1200" kern="1200" dirty="0">
                          <a:solidFill>
                            <a:schemeClr val="tx1"/>
                          </a:solidFill>
                          <a:latin typeface="+mn-lt"/>
                          <a:ea typeface="+mn-ea"/>
                          <a:cs typeface="Calibri"/>
                        </a:rPr>
                        <a:t>Độ 2 trong ≥7 ngày liên tiếp (2-4 tuần) cho đến khi bệnh nhân hồi phục về đ</a:t>
                      </a:r>
                      <a:r>
                        <a:rPr lang="en-US" sz="1200" kern="1200" baseline="0" dirty="0">
                          <a:solidFill>
                            <a:schemeClr val="tx1"/>
                          </a:solidFill>
                          <a:latin typeface="+mn-lt"/>
                          <a:ea typeface="+mn-ea"/>
                          <a:cs typeface="Calibri"/>
                        </a:rPr>
                        <a:t>ộ </a:t>
                      </a:r>
                      <a:r>
                        <a:rPr lang="en-US" sz="1200" kern="1200" baseline="0" dirty="0">
                          <a:solidFill>
                            <a:schemeClr val="tx1"/>
                          </a:solidFill>
                          <a:latin typeface="+mn-lt"/>
                          <a:ea typeface="+mn-ea"/>
                          <a:cs typeface="Calibri"/>
                          <a:sym typeface="Symbol"/>
                        </a:rPr>
                        <a:t>1, sau đó là giảm liều TKI</a:t>
                      </a:r>
                    </a:p>
                  </a:txBody>
                  <a:tcPr>
                    <a:solidFill>
                      <a:srgbClr val="CCE8EC"/>
                    </a:solidFill>
                  </a:tcPr>
                </a:tc>
                <a:extLst>
                  <a:ext uri="{0D108BD9-81ED-4DB2-BD59-A6C34878D82A}">
                    <a16:rowId xmlns:a16="http://schemas.microsoft.com/office/drawing/2014/main" val="10004"/>
                  </a:ext>
                </a:extLst>
              </a:tr>
            </a:tbl>
          </a:graphicData>
        </a:graphic>
      </p:graphicFrame>
      <p:sp>
        <p:nvSpPr>
          <p:cNvPr id="9" name="TextBox 8"/>
          <p:cNvSpPr txBox="1"/>
          <p:nvPr/>
        </p:nvSpPr>
        <p:spPr>
          <a:xfrm>
            <a:off x="1726164" y="6369651"/>
            <a:ext cx="9246636" cy="400110"/>
          </a:xfrm>
          <a:prstGeom prst="rect">
            <a:avLst/>
          </a:prstGeom>
          <a:noFill/>
        </p:spPr>
        <p:txBody>
          <a:bodyPr wrap="square" rtlCol="0">
            <a:spAutoFit/>
          </a:bodyPr>
          <a:lstStyle/>
          <a:p>
            <a:pPr defTabSz="914103"/>
            <a:r>
              <a:rPr lang="en-US" sz="1000" dirty="0"/>
              <a:t>1. </a:t>
            </a:r>
            <a:r>
              <a:rPr lang="en-US" sz="1000" dirty="0" err="1"/>
              <a:t>Arriola</a:t>
            </a:r>
            <a:r>
              <a:rPr lang="en-US" sz="1000" dirty="0"/>
              <a:t> et al. Future </a:t>
            </a:r>
            <a:r>
              <a:rPr lang="en-US" sz="1000" dirty="0" err="1"/>
              <a:t>Oncol</a:t>
            </a:r>
            <a:r>
              <a:rPr lang="en-US" sz="1000" dirty="0"/>
              <a:t>. 2015;11(2):267-77; 2. </a:t>
            </a:r>
            <a:r>
              <a:rPr lang="en-US" sz="1000" dirty="0" err="1"/>
              <a:t>Melosky</a:t>
            </a:r>
            <a:r>
              <a:rPr lang="en-US" sz="1000" dirty="0"/>
              <a:t> et al. </a:t>
            </a:r>
            <a:r>
              <a:rPr lang="en-US" sz="1000" dirty="0" err="1"/>
              <a:t>Curr</a:t>
            </a:r>
            <a:r>
              <a:rPr lang="en-US" sz="1000" dirty="0"/>
              <a:t> </a:t>
            </a:r>
            <a:r>
              <a:rPr lang="en-US" sz="1000" dirty="0" err="1"/>
              <a:t>Oncol</a:t>
            </a:r>
            <a:r>
              <a:rPr lang="en-US" sz="1000" dirty="0"/>
              <a:t>, 2015;22:123-132; 3. Yang et al. Expert Rev Anticancer </a:t>
            </a:r>
            <a:r>
              <a:rPr lang="en-US" sz="1000" dirty="0" err="1"/>
              <a:t>Ther</a:t>
            </a:r>
            <a:r>
              <a:rPr lang="en-US" sz="1000" dirty="0"/>
              <a:t>. 2013;13(6):729-36; 4. </a:t>
            </a:r>
            <a:r>
              <a:rPr lang="en-US" sz="1000" dirty="0" err="1"/>
              <a:t>Lacouture</a:t>
            </a:r>
            <a:r>
              <a:rPr lang="en-US" sz="1000" dirty="0"/>
              <a:t> et al. Expert Rev Anticancer </a:t>
            </a:r>
            <a:r>
              <a:rPr lang="en-US" sz="1000" dirty="0" err="1"/>
              <a:t>Ther</a:t>
            </a:r>
            <a:r>
              <a:rPr lang="en-US" sz="1000" dirty="0"/>
              <a:t>. 2013;13(6):721-8; 5. Afatinib Prescribing Information/Afatinib Summary of Product Characteristics.</a:t>
            </a:r>
          </a:p>
        </p:txBody>
      </p:sp>
      <p:sp>
        <p:nvSpPr>
          <p:cNvPr id="10" name="Title 1"/>
          <p:cNvSpPr txBox="1">
            <a:spLocks/>
          </p:cNvSpPr>
          <p:nvPr/>
        </p:nvSpPr>
        <p:spPr>
          <a:xfrm>
            <a:off x="695131" y="416096"/>
            <a:ext cx="11038114" cy="510879"/>
          </a:xfrm>
          <a:prstGeom prst="rect">
            <a:avLst/>
          </a:prstGeom>
        </p:spPr>
        <p:txBody>
          <a:bodyPr vert="horz" wrap="square" lIns="91410" tIns="45705" rIns="91410" bIns="45705" rtlCol="0" anchor="ctr">
            <a:spAutoFit/>
          </a:bodyPr>
          <a:lstStyle>
            <a:lvl1pPr algn="l" defTabSz="914103" rtl="0" eaLnBrk="1" latinLnBrk="0" hangingPunct="1">
              <a:lnSpc>
                <a:spcPct val="85000"/>
              </a:lnSpc>
              <a:spcBef>
                <a:spcPct val="0"/>
              </a:spcBef>
              <a:buNone/>
              <a:defRPr sz="2700" kern="1200">
                <a:solidFill>
                  <a:schemeClr val="bg1"/>
                </a:solidFill>
                <a:latin typeface="+mj-lt"/>
                <a:ea typeface="+mj-ea"/>
                <a:cs typeface="+mj-cs"/>
              </a:defRPr>
            </a:lvl1pPr>
          </a:lstStyle>
          <a:p>
            <a:pPr algn="ctr"/>
            <a:r>
              <a:rPr lang="en-US" sz="3200" b="1" dirty="0" err="1">
                <a:solidFill>
                  <a:schemeClr val="accent4"/>
                </a:solidFill>
              </a:rPr>
              <a:t>Chiến</a:t>
            </a:r>
            <a:r>
              <a:rPr lang="en-US" sz="3200" b="1" dirty="0">
                <a:solidFill>
                  <a:schemeClr val="accent4"/>
                </a:solidFill>
              </a:rPr>
              <a:t> </a:t>
            </a:r>
            <a:r>
              <a:rPr lang="en-US" sz="3200" b="1" dirty="0" err="1">
                <a:solidFill>
                  <a:schemeClr val="accent4"/>
                </a:solidFill>
              </a:rPr>
              <a:t>lược</a:t>
            </a:r>
            <a:r>
              <a:rPr lang="en-US" sz="3200" b="1" dirty="0">
                <a:solidFill>
                  <a:schemeClr val="accent4"/>
                </a:solidFill>
              </a:rPr>
              <a:t> xử </a:t>
            </a:r>
            <a:r>
              <a:rPr lang="en-US" sz="3200" b="1" dirty="0" err="1">
                <a:solidFill>
                  <a:schemeClr val="accent4"/>
                </a:solidFill>
              </a:rPr>
              <a:t>trí</a:t>
            </a:r>
            <a:r>
              <a:rPr lang="en-US" sz="3200" b="1" dirty="0">
                <a:solidFill>
                  <a:schemeClr val="accent4"/>
                </a:solidFill>
              </a:rPr>
              <a:t> </a:t>
            </a:r>
            <a:r>
              <a:rPr lang="en-US" sz="3200" b="1" dirty="0" err="1">
                <a:solidFill>
                  <a:schemeClr val="accent4"/>
                </a:solidFill>
              </a:rPr>
              <a:t>các</a:t>
            </a:r>
            <a:r>
              <a:rPr lang="en-US" sz="3200" b="1" dirty="0">
                <a:solidFill>
                  <a:schemeClr val="accent4"/>
                </a:solidFill>
              </a:rPr>
              <a:t> </a:t>
            </a:r>
            <a:r>
              <a:rPr lang="en-US" sz="3200" b="1" dirty="0" err="1">
                <a:solidFill>
                  <a:schemeClr val="accent4"/>
                </a:solidFill>
              </a:rPr>
              <a:t>biến</a:t>
            </a:r>
            <a:r>
              <a:rPr lang="en-US" sz="3200" b="1" dirty="0">
                <a:solidFill>
                  <a:schemeClr val="accent4"/>
                </a:solidFill>
              </a:rPr>
              <a:t> </a:t>
            </a:r>
            <a:r>
              <a:rPr lang="en-US" sz="3200" b="1" dirty="0" err="1">
                <a:solidFill>
                  <a:schemeClr val="accent4"/>
                </a:solidFill>
              </a:rPr>
              <a:t>cố</a:t>
            </a:r>
            <a:r>
              <a:rPr lang="en-US" sz="3200" b="1" dirty="0">
                <a:solidFill>
                  <a:schemeClr val="accent4"/>
                </a:solidFill>
              </a:rPr>
              <a:t> </a:t>
            </a:r>
            <a:r>
              <a:rPr lang="en-US" sz="3200" b="1" dirty="0" err="1">
                <a:solidFill>
                  <a:schemeClr val="accent4"/>
                </a:solidFill>
              </a:rPr>
              <a:t>ngoại</a:t>
            </a:r>
            <a:r>
              <a:rPr lang="en-US" sz="3200" b="1" dirty="0">
                <a:solidFill>
                  <a:schemeClr val="accent4"/>
                </a:solidFill>
              </a:rPr>
              <a:t> ý (AEs) </a:t>
            </a:r>
            <a:r>
              <a:rPr lang="en-US" sz="3200" b="1" dirty="0" err="1">
                <a:solidFill>
                  <a:schemeClr val="accent4"/>
                </a:solidFill>
              </a:rPr>
              <a:t>thường</a:t>
            </a:r>
            <a:r>
              <a:rPr lang="en-US" sz="3200" b="1" dirty="0">
                <a:solidFill>
                  <a:schemeClr val="accent4"/>
                </a:solidFill>
              </a:rPr>
              <a:t> gặp</a:t>
            </a:r>
          </a:p>
        </p:txBody>
      </p:sp>
    </p:spTree>
    <p:extLst>
      <p:ext uri="{BB962C8B-B14F-4D97-AF65-F5344CB8AC3E}">
        <p14:creationId xmlns:p14="http://schemas.microsoft.com/office/powerpoint/2010/main" val="3527453077"/>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1"/>
          <p:cNvSpPr txBox="1">
            <a:spLocks/>
          </p:cNvSpPr>
          <p:nvPr/>
        </p:nvSpPr>
        <p:spPr>
          <a:xfrm>
            <a:off x="2880154" y="352211"/>
            <a:ext cx="3623283" cy="510909"/>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algn="l"/>
            <a:r>
              <a:rPr lang="en-GB" sz="3200" b="1" dirty="0" err="1">
                <a:solidFill>
                  <a:schemeClr val="accent4"/>
                </a:solidFill>
              </a:rPr>
              <a:t>Phân</a:t>
            </a:r>
            <a:r>
              <a:rPr lang="en-GB" sz="3200" b="1" dirty="0">
                <a:solidFill>
                  <a:schemeClr val="accent4"/>
                </a:solidFill>
              </a:rPr>
              <a:t> </a:t>
            </a:r>
            <a:r>
              <a:rPr lang="en-GB" sz="3200" b="1" dirty="0" err="1">
                <a:solidFill>
                  <a:schemeClr val="accent4"/>
                </a:solidFill>
              </a:rPr>
              <a:t>độ</a:t>
            </a:r>
            <a:r>
              <a:rPr lang="en-GB" sz="3200" b="1" dirty="0">
                <a:solidFill>
                  <a:schemeClr val="accent4"/>
                </a:solidFill>
              </a:rPr>
              <a:t> </a:t>
            </a:r>
            <a:r>
              <a:rPr lang="en-GB" sz="3200" b="1" dirty="0" err="1">
                <a:solidFill>
                  <a:schemeClr val="accent4"/>
                </a:solidFill>
              </a:rPr>
              <a:t>tiêu</a:t>
            </a:r>
            <a:r>
              <a:rPr lang="en-GB" sz="3200" b="1" dirty="0">
                <a:solidFill>
                  <a:schemeClr val="accent4"/>
                </a:solidFill>
              </a:rPr>
              <a:t> </a:t>
            </a:r>
            <a:r>
              <a:rPr lang="en-GB" sz="3200" b="1" dirty="0" err="1">
                <a:solidFill>
                  <a:schemeClr val="accent4"/>
                </a:solidFill>
              </a:rPr>
              <a:t>chảy</a:t>
            </a:r>
            <a:endParaRPr lang="en-GB" sz="3200" b="1" dirty="0">
              <a:solidFill>
                <a:schemeClr val="accent4"/>
              </a:solidFill>
            </a:endParaRPr>
          </a:p>
        </p:txBody>
      </p:sp>
      <p:graphicFrame>
        <p:nvGraphicFramePr>
          <p:cNvPr id="4" name="Tableau 6"/>
          <p:cNvGraphicFramePr>
            <a:graphicFrameLocks noGrp="1"/>
          </p:cNvGraphicFramePr>
          <p:nvPr/>
        </p:nvGraphicFramePr>
        <p:xfrm>
          <a:off x="1979112" y="2477526"/>
          <a:ext cx="8430272" cy="3075945"/>
        </p:xfrm>
        <a:graphic>
          <a:graphicData uri="http://schemas.openxmlformats.org/drawingml/2006/table">
            <a:tbl>
              <a:tblPr>
                <a:tableStyleId>{2D5ABB26-0587-4C30-8999-92F81FD0307C}</a:tableStyleId>
              </a:tblPr>
              <a:tblGrid>
                <a:gridCol w="2107568">
                  <a:extLst>
                    <a:ext uri="{9D8B030D-6E8A-4147-A177-3AD203B41FA5}">
                      <a16:colId xmlns:a16="http://schemas.microsoft.com/office/drawing/2014/main" val="20000"/>
                    </a:ext>
                  </a:extLst>
                </a:gridCol>
                <a:gridCol w="2107568">
                  <a:extLst>
                    <a:ext uri="{9D8B030D-6E8A-4147-A177-3AD203B41FA5}">
                      <a16:colId xmlns:a16="http://schemas.microsoft.com/office/drawing/2014/main" val="20001"/>
                    </a:ext>
                  </a:extLst>
                </a:gridCol>
                <a:gridCol w="2107568">
                  <a:extLst>
                    <a:ext uri="{9D8B030D-6E8A-4147-A177-3AD203B41FA5}">
                      <a16:colId xmlns:a16="http://schemas.microsoft.com/office/drawing/2014/main" val="20002"/>
                    </a:ext>
                  </a:extLst>
                </a:gridCol>
                <a:gridCol w="2107568">
                  <a:extLst>
                    <a:ext uri="{9D8B030D-6E8A-4147-A177-3AD203B41FA5}">
                      <a16:colId xmlns:a16="http://schemas.microsoft.com/office/drawing/2014/main" val="20003"/>
                    </a:ext>
                  </a:extLst>
                </a:gridCol>
              </a:tblGrid>
              <a:tr h="342901">
                <a:tc>
                  <a:txBody>
                    <a:bodyPr/>
                    <a:lstStyle/>
                    <a:p>
                      <a:pPr algn="ctr">
                        <a:lnSpc>
                          <a:spcPct val="100000"/>
                        </a:lnSpc>
                        <a:spcAft>
                          <a:spcPts val="0"/>
                        </a:spcAft>
                      </a:pPr>
                      <a:r>
                        <a:rPr lang="en-GB" sz="1600" b="1" noProof="1">
                          <a:solidFill>
                            <a:schemeClr val="bg1"/>
                          </a:solidFill>
                        </a:rPr>
                        <a:t>1</a:t>
                      </a:r>
                      <a:endParaRPr lang="fr-FR" sz="1600" b="1" noProof="1">
                        <a:solidFill>
                          <a:schemeClr val="bg1"/>
                        </a:solidFill>
                        <a:latin typeface="Arial"/>
                        <a:ea typeface="Calibri"/>
                      </a:endParaRPr>
                    </a:p>
                  </a:txBody>
                  <a:tcPr marL="87485" marR="87485" marT="0" marB="0" anchor="ctr">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1600" b="1" noProof="1">
                          <a:solidFill>
                            <a:schemeClr val="bg1"/>
                          </a:solidFill>
                        </a:rPr>
                        <a:t>2</a:t>
                      </a:r>
                      <a:endParaRPr lang="fr-FR" sz="16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1600" b="1" noProof="1">
                          <a:solidFill>
                            <a:schemeClr val="bg1"/>
                          </a:solidFill>
                        </a:rPr>
                        <a:t>3</a:t>
                      </a:r>
                      <a:endParaRPr lang="fr-FR" sz="16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1600" b="1" noProof="1">
                          <a:solidFill>
                            <a:schemeClr val="bg1"/>
                          </a:solidFill>
                        </a:rPr>
                        <a:t>4</a:t>
                      </a:r>
                      <a:endParaRPr lang="fr-FR" sz="16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2733044">
                <a:tc>
                  <a:txBody>
                    <a:bodyPr/>
                    <a:lstStyle/>
                    <a:p>
                      <a:pPr algn="ctr">
                        <a:lnSpc>
                          <a:spcPct val="100000"/>
                        </a:lnSpc>
                        <a:spcAft>
                          <a:spcPts val="0"/>
                        </a:spcAft>
                      </a:pPr>
                      <a:r>
                        <a:rPr lang="en-GB" sz="1600" noProof="1">
                          <a:solidFill>
                            <a:schemeClr val="tx1">
                              <a:lumMod val="95000"/>
                              <a:lumOff val="5000"/>
                            </a:schemeClr>
                          </a:solidFill>
                          <a:latin typeface="Arial" panose="020B0604020202020204" pitchFamily="34" charset="0"/>
                          <a:cs typeface="Arial" panose="020B0604020202020204" pitchFamily="34" charset="0"/>
                        </a:rPr>
                        <a:t>Tăng </a:t>
                      </a:r>
                      <a:r>
                        <a:rPr lang="en-GB" sz="1600" b="1" noProof="1">
                          <a:solidFill>
                            <a:schemeClr val="tx1">
                              <a:lumMod val="95000"/>
                              <a:lumOff val="5000"/>
                            </a:schemeClr>
                          </a:solidFill>
                          <a:latin typeface="Arial" panose="020B0604020202020204" pitchFamily="34" charset="0"/>
                          <a:cs typeface="Arial" panose="020B0604020202020204" pitchFamily="34" charset="0"/>
                        </a:rPr>
                        <a:t>&lt;4</a:t>
                      </a:r>
                      <a:r>
                        <a:rPr lang="en-GB" sz="1600" noProof="1">
                          <a:solidFill>
                            <a:schemeClr val="tx1">
                              <a:lumMod val="95000"/>
                              <a:lumOff val="5000"/>
                            </a:schemeClr>
                          </a:solidFill>
                          <a:latin typeface="Arial" panose="020B0604020202020204" pitchFamily="34" charset="0"/>
                          <a:cs typeface="Arial" panose="020B0604020202020204" pitchFamily="34" charset="0"/>
                        </a:rPr>
                        <a:t> lần đi tiêu mỗi ngày trên mức </a:t>
                      </a:r>
                      <a:r>
                        <a:rPr lang="vi-VN" sz="1600" noProof="1">
                          <a:solidFill>
                            <a:schemeClr val="tx1">
                              <a:lumMod val="95000"/>
                              <a:lumOff val="5000"/>
                            </a:schemeClr>
                          </a:solidFill>
                          <a:latin typeface="Arial" panose="020B0604020202020204" pitchFamily="34" charset="0"/>
                          <a:cs typeface="Arial" panose="020B0604020202020204" pitchFamily="34" charset="0"/>
                        </a:rPr>
                        <a:t>ban đầu; tăng nhẹ mức nước thẩm thấu </a:t>
                      </a:r>
                      <a:r>
                        <a:rPr lang="en-US" sz="1600" noProof="1">
                          <a:solidFill>
                            <a:schemeClr val="tx1">
                              <a:lumMod val="95000"/>
                              <a:lumOff val="5000"/>
                            </a:schemeClr>
                          </a:solidFill>
                          <a:latin typeface="Arial" panose="020B0604020202020204" pitchFamily="34" charset="0"/>
                          <a:cs typeface="Arial" panose="020B0604020202020204" pitchFamily="34" charset="0"/>
                        </a:rPr>
                        <a:t>trong phân so với ban đầu</a:t>
                      </a:r>
                      <a:endParaRPr lang="fr-FR" sz="1600" noProof="1">
                        <a:solidFill>
                          <a:schemeClr val="tx1">
                            <a:lumMod val="95000"/>
                            <a:lumOff val="5000"/>
                          </a:schemeClr>
                        </a:solidFill>
                        <a:latin typeface="Arial" panose="020B0604020202020204" pitchFamily="34" charset="0"/>
                        <a:ea typeface="Calibri"/>
                        <a:cs typeface="Arial" panose="020B0604020202020204" pitchFamily="34" charset="0"/>
                      </a:endParaRPr>
                    </a:p>
                  </a:txBody>
                  <a:tcPr marL="72000" marR="72000" marT="108000" marB="36000"/>
                </a:tc>
                <a:tc>
                  <a:txBody>
                    <a:bodyPr/>
                    <a:lstStyle/>
                    <a:p>
                      <a:pPr marL="0" marR="0" indent="0" algn="ctr" defTabSz="914103" rtl="0" eaLnBrk="1" fontAlgn="auto" latinLnBrk="0" hangingPunct="1">
                        <a:lnSpc>
                          <a:spcPct val="100000"/>
                        </a:lnSpc>
                        <a:spcBef>
                          <a:spcPts val="0"/>
                        </a:spcBef>
                        <a:spcAft>
                          <a:spcPts val="0"/>
                        </a:spcAft>
                        <a:buClrTx/>
                        <a:buSzTx/>
                        <a:buFontTx/>
                        <a:buNone/>
                        <a:tabLst/>
                        <a:defRPr/>
                      </a:pPr>
                      <a:r>
                        <a:rPr lang="en-GB" sz="1600" noProof="1">
                          <a:solidFill>
                            <a:schemeClr val="tx1">
                              <a:lumMod val="95000"/>
                              <a:lumOff val="5000"/>
                            </a:schemeClr>
                          </a:solidFill>
                          <a:latin typeface="Arial" panose="020B0604020202020204" pitchFamily="34" charset="0"/>
                          <a:cs typeface="Arial" panose="020B0604020202020204" pitchFamily="34" charset="0"/>
                        </a:rPr>
                        <a:t>Tăng </a:t>
                      </a:r>
                      <a:r>
                        <a:rPr lang="en-GB" sz="1600" b="1" noProof="1">
                          <a:solidFill>
                            <a:schemeClr val="tx1">
                              <a:lumMod val="95000"/>
                              <a:lumOff val="5000"/>
                            </a:schemeClr>
                          </a:solidFill>
                          <a:latin typeface="Arial" panose="020B0604020202020204" pitchFamily="34" charset="0"/>
                          <a:cs typeface="Arial" panose="020B0604020202020204" pitchFamily="34" charset="0"/>
                        </a:rPr>
                        <a:t>4-6 </a:t>
                      </a:r>
                      <a:r>
                        <a:rPr lang="en-GB" sz="1600" noProof="1">
                          <a:solidFill>
                            <a:schemeClr val="tx1">
                              <a:lumMod val="95000"/>
                              <a:lumOff val="5000"/>
                            </a:schemeClr>
                          </a:solidFill>
                          <a:latin typeface="Arial" panose="020B0604020202020204" pitchFamily="34" charset="0"/>
                          <a:cs typeface="Arial" panose="020B0604020202020204" pitchFamily="34" charset="0"/>
                        </a:rPr>
                        <a:t>lần đi tiêu mỗi ngày trên mức </a:t>
                      </a:r>
                      <a:r>
                        <a:rPr lang="vi-VN" sz="1600" noProof="1">
                          <a:solidFill>
                            <a:schemeClr val="tx1">
                              <a:lumMod val="95000"/>
                              <a:lumOff val="5000"/>
                            </a:schemeClr>
                          </a:solidFill>
                          <a:latin typeface="Arial" panose="020B0604020202020204" pitchFamily="34" charset="0"/>
                          <a:cs typeface="Arial" panose="020B0604020202020204" pitchFamily="34" charset="0"/>
                        </a:rPr>
                        <a:t>ban đầu; tăng trung bình mức nước thẩm thấu </a:t>
                      </a:r>
                      <a:r>
                        <a:rPr lang="en-US" sz="1600" noProof="1">
                          <a:solidFill>
                            <a:schemeClr val="tx1">
                              <a:lumMod val="95000"/>
                              <a:lumOff val="5000"/>
                            </a:schemeClr>
                          </a:solidFill>
                          <a:latin typeface="Arial" panose="020B0604020202020204" pitchFamily="34" charset="0"/>
                          <a:cs typeface="Arial" panose="020B0604020202020204" pitchFamily="34" charset="0"/>
                        </a:rPr>
                        <a:t>trong phân so với ban đầu</a:t>
                      </a:r>
                      <a:endParaRPr lang="fr-FR" sz="1600" noProof="1">
                        <a:solidFill>
                          <a:schemeClr val="tx1">
                            <a:lumMod val="95000"/>
                            <a:lumOff val="5000"/>
                          </a:schemeClr>
                        </a:solidFill>
                        <a:latin typeface="Arial" panose="020B0604020202020204" pitchFamily="34" charset="0"/>
                        <a:ea typeface="Calibri"/>
                        <a:cs typeface="Arial" panose="020B0604020202020204" pitchFamily="34" charset="0"/>
                      </a:endParaRPr>
                    </a:p>
                  </a:txBody>
                  <a:tcPr marL="72000" marR="72000" marT="108000" marB="36000">
                    <a:solidFill>
                      <a:srgbClr val="E6E7E8"/>
                    </a:solidFill>
                  </a:tcPr>
                </a:tc>
                <a:tc>
                  <a:txBody>
                    <a:bodyPr/>
                    <a:lstStyle/>
                    <a:p>
                      <a:pPr algn="ctr">
                        <a:lnSpc>
                          <a:spcPct val="100000"/>
                        </a:lnSpc>
                        <a:spcAft>
                          <a:spcPts val="0"/>
                        </a:spcAft>
                      </a:pPr>
                      <a:r>
                        <a:rPr lang="en-GB" sz="1600" noProof="1">
                          <a:solidFill>
                            <a:schemeClr val="tx1">
                              <a:lumMod val="95000"/>
                              <a:lumOff val="5000"/>
                            </a:schemeClr>
                          </a:solidFill>
                          <a:latin typeface="Arial" panose="020B0604020202020204" pitchFamily="34" charset="0"/>
                          <a:cs typeface="Arial" panose="020B0604020202020204" pitchFamily="34" charset="0"/>
                        </a:rPr>
                        <a:t>Tăng </a:t>
                      </a:r>
                      <a:r>
                        <a:rPr lang="en-GB" sz="1600" b="1" noProof="1">
                          <a:solidFill>
                            <a:schemeClr val="tx1">
                              <a:lumMod val="95000"/>
                              <a:lumOff val="5000"/>
                            </a:schemeClr>
                          </a:solidFill>
                          <a:latin typeface="Arial" panose="020B0604020202020204" pitchFamily="34" charset="0"/>
                          <a:cs typeface="Arial" panose="020B0604020202020204" pitchFamily="34" charset="0"/>
                        </a:rPr>
                        <a:t>≥7</a:t>
                      </a:r>
                      <a:r>
                        <a:rPr lang="en-GB" sz="1600" noProof="1">
                          <a:solidFill>
                            <a:schemeClr val="tx1">
                              <a:lumMod val="95000"/>
                              <a:lumOff val="5000"/>
                            </a:schemeClr>
                          </a:solidFill>
                          <a:latin typeface="Arial" panose="020B0604020202020204" pitchFamily="34" charset="0"/>
                          <a:cs typeface="Arial" panose="020B0604020202020204" pitchFamily="34" charset="0"/>
                        </a:rPr>
                        <a:t> lần đi tiêu mỗi ngày trên mức </a:t>
                      </a:r>
                      <a:r>
                        <a:rPr lang="vi-VN" sz="1600" noProof="1">
                          <a:solidFill>
                            <a:schemeClr val="tx1">
                              <a:lumMod val="95000"/>
                              <a:lumOff val="5000"/>
                            </a:schemeClr>
                          </a:solidFill>
                          <a:latin typeface="Arial" panose="020B0604020202020204" pitchFamily="34" charset="0"/>
                          <a:cs typeface="Arial" panose="020B0604020202020204" pitchFamily="34" charset="0"/>
                        </a:rPr>
                        <a:t>ban đầu</a:t>
                      </a:r>
                      <a:r>
                        <a:rPr lang="en-GB" sz="1600" noProof="1">
                          <a:solidFill>
                            <a:schemeClr val="tx1">
                              <a:lumMod val="95000"/>
                              <a:lumOff val="5000"/>
                            </a:schemeClr>
                          </a:solidFill>
                          <a:latin typeface="Arial" panose="020B0604020202020204" pitchFamily="34" charset="0"/>
                          <a:cs typeface="Arial" panose="020B0604020202020204" pitchFamily="34" charset="0"/>
                        </a:rPr>
                        <a:t>; tiêu són;</a:t>
                      </a:r>
                      <a:endParaRPr lang="fr-FR" sz="1600" noProof="1">
                        <a:solidFill>
                          <a:schemeClr val="tx1">
                            <a:lumMod val="95000"/>
                            <a:lumOff val="5000"/>
                          </a:schemeClr>
                        </a:solidFill>
                        <a:latin typeface="Arial" panose="020B0604020202020204" pitchFamily="34" charset="0"/>
                        <a:cs typeface="Arial" panose="020B0604020202020204" pitchFamily="34" charset="0"/>
                      </a:endParaRPr>
                    </a:p>
                    <a:p>
                      <a:pPr algn="ctr">
                        <a:lnSpc>
                          <a:spcPct val="100000"/>
                        </a:lnSpc>
                        <a:spcAft>
                          <a:spcPts val="0"/>
                        </a:spcAft>
                      </a:pPr>
                      <a:r>
                        <a:rPr lang="en-GB" sz="1600" noProof="1">
                          <a:solidFill>
                            <a:schemeClr val="tx1">
                              <a:lumMod val="95000"/>
                              <a:lumOff val="5000"/>
                            </a:schemeClr>
                          </a:solidFill>
                          <a:latin typeface="Arial" panose="020B0604020202020204" pitchFamily="34" charset="0"/>
                          <a:cs typeface="Arial" panose="020B0604020202020204" pitchFamily="34" charset="0"/>
                        </a:rPr>
                        <a:t>có chỉ định nhập viện; </a:t>
                      </a:r>
                      <a:r>
                        <a:rPr lang="vi-VN" sz="1600" noProof="1">
                          <a:solidFill>
                            <a:schemeClr val="tx1">
                              <a:lumMod val="95000"/>
                              <a:lumOff val="5000"/>
                            </a:schemeClr>
                          </a:solidFill>
                          <a:latin typeface="Arial" panose="020B0604020202020204" pitchFamily="34" charset="0"/>
                          <a:cs typeface="Arial" panose="020B0604020202020204" pitchFamily="34" charset="0"/>
                        </a:rPr>
                        <a:t>tăng nhiều mức nước thẩm thấu </a:t>
                      </a:r>
                      <a:r>
                        <a:rPr lang="en-US" sz="1600" noProof="1">
                          <a:solidFill>
                            <a:schemeClr val="tx1">
                              <a:lumMod val="95000"/>
                              <a:lumOff val="5000"/>
                            </a:schemeClr>
                          </a:solidFill>
                          <a:latin typeface="Arial" panose="020B0604020202020204" pitchFamily="34" charset="0"/>
                          <a:cs typeface="Arial" panose="020B0604020202020204" pitchFamily="34" charset="0"/>
                        </a:rPr>
                        <a:t>trong phân so với ban đầu</a:t>
                      </a:r>
                      <a:r>
                        <a:rPr lang="en-GB" sz="1600" noProof="1">
                          <a:solidFill>
                            <a:schemeClr val="tx1">
                              <a:lumMod val="95000"/>
                              <a:lumOff val="5000"/>
                            </a:schemeClr>
                          </a:solidFill>
                          <a:latin typeface="Arial" panose="020B0604020202020204" pitchFamily="34" charset="0"/>
                          <a:cs typeface="Arial" panose="020B0604020202020204" pitchFamily="34" charset="0"/>
                        </a:rPr>
                        <a:t>; giới hạn ADL tự chăm sóc*</a:t>
                      </a:r>
                      <a:endParaRPr lang="fr-FR" sz="1600" noProof="1">
                        <a:solidFill>
                          <a:schemeClr val="tx1">
                            <a:lumMod val="95000"/>
                            <a:lumOff val="5000"/>
                          </a:schemeClr>
                        </a:solidFill>
                        <a:latin typeface="Arial" panose="020B0604020202020204" pitchFamily="34" charset="0"/>
                        <a:ea typeface="Calibri"/>
                        <a:cs typeface="Arial" panose="020B0604020202020204" pitchFamily="34" charset="0"/>
                      </a:endParaRPr>
                    </a:p>
                  </a:txBody>
                  <a:tcPr marL="72000" marR="72000" marT="108000" marB="36000"/>
                </a:tc>
                <a:tc>
                  <a:txBody>
                    <a:bodyPr/>
                    <a:lstStyle/>
                    <a:p>
                      <a:pPr algn="ctr">
                        <a:lnSpc>
                          <a:spcPct val="100000"/>
                        </a:lnSpc>
                        <a:spcAft>
                          <a:spcPts val="0"/>
                        </a:spcAft>
                      </a:pPr>
                      <a:r>
                        <a:rPr lang="en-US" sz="1600" noProof="1">
                          <a:solidFill>
                            <a:schemeClr val="tx1">
                              <a:lumMod val="95000"/>
                              <a:lumOff val="5000"/>
                            </a:schemeClr>
                          </a:solidFill>
                          <a:latin typeface="Arial" panose="020B0604020202020204" pitchFamily="34" charset="0"/>
                          <a:cs typeface="Arial" panose="020B0604020202020204" pitchFamily="34" charset="0"/>
                        </a:rPr>
                        <a:t>Hậu quả đe doạ tính mạng</a:t>
                      </a:r>
                      <a:r>
                        <a:rPr lang="en-GB" sz="1600" noProof="1">
                          <a:solidFill>
                            <a:schemeClr val="tx1">
                              <a:lumMod val="95000"/>
                              <a:lumOff val="5000"/>
                            </a:schemeClr>
                          </a:solidFill>
                          <a:latin typeface="Arial" panose="020B0604020202020204" pitchFamily="34" charset="0"/>
                          <a:cs typeface="Arial" panose="020B0604020202020204" pitchFamily="34" charset="0"/>
                        </a:rPr>
                        <a:t>; chỉ định can thiệp khẩn cấp</a:t>
                      </a:r>
                      <a:endParaRPr lang="fr-FR" sz="1600" noProof="1">
                        <a:solidFill>
                          <a:schemeClr val="tx1">
                            <a:lumMod val="95000"/>
                            <a:lumOff val="5000"/>
                          </a:schemeClr>
                        </a:solidFill>
                        <a:latin typeface="Arial" panose="020B0604020202020204" pitchFamily="34" charset="0"/>
                        <a:ea typeface="Calibri"/>
                        <a:cs typeface="Arial" panose="020B0604020202020204" pitchFamily="34" charset="0"/>
                      </a:endParaRPr>
                    </a:p>
                  </a:txBody>
                  <a:tcPr marL="72000" marR="72000" marT="108000" marB="36000">
                    <a:solidFill>
                      <a:srgbClr val="E6E7E8"/>
                    </a:solidFill>
                  </a:tcPr>
                </a:tc>
                <a:extLst>
                  <a:ext uri="{0D108BD9-81ED-4DB2-BD59-A6C34878D82A}">
                    <a16:rowId xmlns:a16="http://schemas.microsoft.com/office/drawing/2014/main" val="10001"/>
                  </a:ext>
                </a:extLst>
              </a:tr>
            </a:tbl>
          </a:graphicData>
        </a:graphic>
      </p:graphicFrame>
      <p:sp>
        <p:nvSpPr>
          <p:cNvPr id="5" name="Rectangle à coins arrondis 14"/>
          <p:cNvSpPr/>
          <p:nvPr/>
        </p:nvSpPr>
        <p:spPr>
          <a:xfrm>
            <a:off x="1922854" y="2419861"/>
            <a:ext cx="8563054" cy="3205085"/>
          </a:xfrm>
          <a:prstGeom prst="roundRect">
            <a:avLst>
              <a:gd name="adj" fmla="val 4446"/>
            </a:avLst>
          </a:prstGeom>
          <a:noFill/>
          <a:ln w="1905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103"/>
            <a:endParaRPr lang="fr-FR">
              <a:solidFill>
                <a:prstClr val="white"/>
              </a:solidFill>
            </a:endParaRPr>
          </a:p>
        </p:txBody>
      </p:sp>
      <p:sp>
        <p:nvSpPr>
          <p:cNvPr id="6" name="Rectangle 1"/>
          <p:cNvSpPr>
            <a:spLocks noChangeArrowheads="1"/>
          </p:cNvSpPr>
          <p:nvPr/>
        </p:nvSpPr>
        <p:spPr bwMode="auto">
          <a:xfrm>
            <a:off x="2192876" y="5790821"/>
            <a:ext cx="8216509" cy="500137"/>
          </a:xfrm>
          <a:prstGeom prst="rect">
            <a:avLst/>
          </a:prstGeom>
        </p:spPr>
        <p:txBody>
          <a:bodyPr wrap="square">
            <a:spAutoFit/>
          </a:bodyPr>
          <a:lstStyle/>
          <a:p>
            <a:pPr defTabSz="914103"/>
            <a:r>
              <a:rPr lang="en-GB" altLang="zh-CN" sz="1200" dirty="0">
                <a:solidFill>
                  <a:schemeClr val="tx1">
                    <a:lumMod val="95000"/>
                    <a:lumOff val="5000"/>
                  </a:schemeClr>
                </a:solidFill>
              </a:rPr>
              <a:t>*</a:t>
            </a:r>
            <a:r>
              <a:rPr lang="en-US" sz="1200" dirty="0">
                <a:solidFill>
                  <a:schemeClr val="tx1">
                    <a:lumMod val="95000"/>
                    <a:lumOff val="5000"/>
                  </a:schemeClr>
                </a:solidFill>
              </a:rPr>
              <a:t>ADL = hoạt động cuộc sống hàng ngày.</a:t>
            </a:r>
          </a:p>
          <a:p>
            <a:pPr defTabSz="914103">
              <a:spcBef>
                <a:spcPts val="300"/>
              </a:spcBef>
            </a:pPr>
            <a:r>
              <a:rPr lang="en-US" sz="1200" dirty="0">
                <a:solidFill>
                  <a:schemeClr val="tx1">
                    <a:lumMod val="95000"/>
                    <a:lumOff val="5000"/>
                  </a:schemeClr>
                </a:solidFill>
              </a:rPr>
              <a:t> ADL tự chăm sóc bao gồm tắm rửa, thay đồ, tự ăn uống, tự đi vệ sinh, tự dùng thuốc và không nằm hoài trên giường</a:t>
            </a:r>
            <a:r>
              <a:rPr lang="en-GB" altLang="zh-CN" sz="1200" dirty="0">
                <a:solidFill>
                  <a:schemeClr val="tx1">
                    <a:lumMod val="95000"/>
                    <a:lumOff val="5000"/>
                  </a:schemeClr>
                </a:solidFill>
              </a:rPr>
              <a:t>.</a:t>
            </a:r>
          </a:p>
        </p:txBody>
      </p:sp>
      <p:pic>
        <p:nvPicPr>
          <p:cNvPr id="7" name="Picture 2" descr="Image result for tiêu chảy"/>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99231" y="650391"/>
            <a:ext cx="2484908" cy="160359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719656" y="1122301"/>
            <a:ext cx="5976377" cy="846386"/>
          </a:xfrm>
          <a:prstGeom prst="rect">
            <a:avLst/>
          </a:prstGeom>
        </p:spPr>
        <p:txBody>
          <a:bodyPr wrap="square">
            <a:spAutoFit/>
          </a:bodyPr>
          <a:lstStyle/>
          <a:p>
            <a:pPr marL="0" lvl="2" algn="ctr" defTabSz="914103">
              <a:lnSpc>
                <a:spcPct val="110000"/>
              </a:lnSpc>
              <a:spcBef>
                <a:spcPts val="600"/>
              </a:spcBef>
              <a:buClr>
                <a:srgbClr val="1CBECA"/>
              </a:buClr>
              <a:tabLst>
                <a:tab pos="234950" algn="l"/>
              </a:tabLst>
            </a:pPr>
            <a:r>
              <a:rPr lang="en-US" sz="2000" dirty="0">
                <a:solidFill>
                  <a:srgbClr val="0070C0"/>
                </a:solidFill>
              </a:rPr>
              <a:t>Tiêu chảy thường là biến cố </a:t>
            </a:r>
            <a:r>
              <a:rPr lang="en-US" sz="2000" dirty="0" err="1">
                <a:solidFill>
                  <a:srgbClr val="0070C0"/>
                </a:solidFill>
              </a:rPr>
              <a:t>sớm</a:t>
            </a:r>
            <a:r>
              <a:rPr lang="en-US" sz="2000" dirty="0">
                <a:solidFill>
                  <a:srgbClr val="0070C0"/>
                </a:solidFill>
              </a:rPr>
              <a:t> </a:t>
            </a:r>
          </a:p>
          <a:p>
            <a:pPr marL="0" lvl="2" algn="ctr" defTabSz="914103">
              <a:lnSpc>
                <a:spcPct val="110000"/>
              </a:lnSpc>
              <a:spcBef>
                <a:spcPts val="600"/>
              </a:spcBef>
              <a:buClr>
                <a:srgbClr val="1CBECA"/>
              </a:buClr>
              <a:tabLst>
                <a:tab pos="234950" algn="l"/>
              </a:tabLst>
            </a:pPr>
            <a:r>
              <a:rPr lang="en-US" sz="2000" dirty="0">
                <a:solidFill>
                  <a:srgbClr val="0070C0"/>
                </a:solidFill>
              </a:rPr>
              <a:t>(2-3 ngày sau khi bắt đầu điều trị)</a:t>
            </a:r>
          </a:p>
        </p:txBody>
      </p:sp>
      <p:sp>
        <p:nvSpPr>
          <p:cNvPr id="9" name="Rectangle 8"/>
          <p:cNvSpPr/>
          <p:nvPr/>
        </p:nvSpPr>
        <p:spPr>
          <a:xfrm>
            <a:off x="2973180" y="6438221"/>
            <a:ext cx="6274677" cy="341632"/>
          </a:xfrm>
          <a:prstGeom prst="rect">
            <a:avLst/>
          </a:prstGeom>
        </p:spPr>
        <p:txBody>
          <a:bodyPr wrap="square" anchor="b">
            <a:spAutoFit/>
          </a:bodyPr>
          <a:lstStyle/>
          <a:p>
            <a:pPr defTabSz="914103">
              <a:lnSpc>
                <a:spcPct val="90000"/>
              </a:lnSpc>
            </a:pPr>
            <a:r>
              <a:rPr lang="en-US" sz="900" dirty="0" err="1">
                <a:solidFill>
                  <a:schemeClr val="tx1">
                    <a:lumMod val="95000"/>
                    <a:lumOff val="5000"/>
                  </a:schemeClr>
                </a:solidFill>
              </a:rPr>
              <a:t>Arriola</a:t>
            </a:r>
            <a:r>
              <a:rPr lang="en-US" sz="900" dirty="0">
                <a:solidFill>
                  <a:schemeClr val="tx1">
                    <a:lumMod val="95000"/>
                    <a:lumOff val="5000"/>
                  </a:schemeClr>
                </a:solidFill>
              </a:rPr>
              <a:t> et al. Future </a:t>
            </a:r>
            <a:r>
              <a:rPr lang="en-US" sz="900" dirty="0" err="1">
                <a:solidFill>
                  <a:schemeClr val="tx1">
                    <a:lumMod val="95000"/>
                    <a:lumOff val="5000"/>
                  </a:schemeClr>
                </a:solidFill>
              </a:rPr>
              <a:t>Oncol</a:t>
            </a:r>
            <a:r>
              <a:rPr lang="en-US" sz="900" dirty="0">
                <a:solidFill>
                  <a:schemeClr val="tx1">
                    <a:lumMod val="95000"/>
                    <a:lumOff val="5000"/>
                  </a:schemeClr>
                </a:solidFill>
              </a:rPr>
              <a:t>. 2015 Jan;11(2):267-77; </a:t>
            </a:r>
          </a:p>
          <a:p>
            <a:pPr defTabSz="914103">
              <a:lnSpc>
                <a:spcPct val="90000"/>
              </a:lnSpc>
            </a:pPr>
            <a:r>
              <a:rPr lang="en-US" sz="900" dirty="0">
                <a:solidFill>
                  <a:schemeClr val="tx1">
                    <a:lumMod val="95000"/>
                    <a:lumOff val="5000"/>
                  </a:schemeClr>
                </a:solidFill>
              </a:rPr>
              <a:t>Common Terminology Criteria for Adverse Events (CTCAE) v4.0 National Institutes of Health, National Cancer Institute.</a:t>
            </a:r>
            <a:endParaRPr lang="en-GB" sz="900" dirty="0">
              <a:solidFill>
                <a:schemeClr val="tx1">
                  <a:lumMod val="95000"/>
                  <a:lumOff val="5000"/>
                </a:schemeClr>
              </a:solidFill>
            </a:endParaRPr>
          </a:p>
        </p:txBody>
      </p:sp>
    </p:spTree>
    <p:extLst>
      <p:ext uri="{BB962C8B-B14F-4D97-AF65-F5344CB8AC3E}">
        <p14:creationId xmlns:p14="http://schemas.microsoft.com/office/powerpoint/2010/main" val="241646780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29869" y="213582"/>
            <a:ext cx="7804233" cy="400225"/>
          </a:xfrm>
        </p:spPr>
        <p:txBody>
          <a:bodyPr>
            <a:normAutofit fontScale="90000"/>
          </a:bodyPr>
          <a:lstStyle/>
          <a:p>
            <a:pPr algn="ctr"/>
            <a:r>
              <a:rPr lang="en-US" sz="3200" dirty="0" err="1"/>
              <a:t>Xử</a:t>
            </a:r>
            <a:r>
              <a:rPr lang="en-US" sz="3200" dirty="0"/>
              <a:t> </a:t>
            </a:r>
            <a:r>
              <a:rPr lang="en-US" sz="3200" dirty="0" err="1"/>
              <a:t>trí</a:t>
            </a:r>
            <a:r>
              <a:rPr lang="en-US" sz="3200" dirty="0"/>
              <a:t> </a:t>
            </a:r>
            <a:r>
              <a:rPr lang="en-US" sz="3200" dirty="0" err="1">
                <a:ea typeface="MS Mincho"/>
              </a:rPr>
              <a:t>tiêu</a:t>
            </a:r>
            <a:r>
              <a:rPr lang="en-US" sz="3200" dirty="0">
                <a:ea typeface="MS Mincho"/>
              </a:rPr>
              <a:t> </a:t>
            </a:r>
            <a:r>
              <a:rPr lang="en-US" sz="3200" dirty="0" err="1">
                <a:ea typeface="MS Mincho"/>
              </a:rPr>
              <a:t>chảy</a:t>
            </a:r>
            <a:r>
              <a:rPr lang="en-US" sz="3200" dirty="0">
                <a:ea typeface="MS Mincho"/>
              </a:rPr>
              <a:t> </a:t>
            </a:r>
            <a:r>
              <a:rPr lang="en-US" sz="3200" dirty="0" err="1">
                <a:ea typeface="MS Mincho"/>
              </a:rPr>
              <a:t>độ</a:t>
            </a:r>
            <a:r>
              <a:rPr lang="en-US" sz="3200" dirty="0">
                <a:ea typeface="MS Mincho"/>
              </a:rPr>
              <a:t> 1-2</a:t>
            </a:r>
            <a:endParaRPr lang="en-US" sz="3200" dirty="0"/>
          </a:p>
        </p:txBody>
      </p:sp>
      <p:sp>
        <p:nvSpPr>
          <p:cNvPr id="4" name="TextBox 3"/>
          <p:cNvSpPr txBox="1"/>
          <p:nvPr/>
        </p:nvSpPr>
        <p:spPr>
          <a:xfrm>
            <a:off x="1713025" y="843133"/>
            <a:ext cx="8450309" cy="1341906"/>
          </a:xfrm>
          <a:prstGeom prst="rect">
            <a:avLst/>
          </a:prstGeom>
          <a:noFill/>
        </p:spPr>
        <p:txBody>
          <a:bodyPr wrap="square" rtlCol="0">
            <a:spAutoFit/>
          </a:bodyPr>
          <a:lstStyle/>
          <a:p>
            <a:pPr marL="461963" lvl="1" indent="-406400">
              <a:lnSpc>
                <a:spcPct val="85000"/>
              </a:lnSpc>
              <a:spcBef>
                <a:spcPts val="1200"/>
              </a:spcBef>
              <a:buClr>
                <a:schemeClr val="accent4"/>
              </a:buClr>
              <a:buFont typeface="Verdana" pitchFamily="34" charset="0"/>
              <a:buChar char="●"/>
            </a:pPr>
            <a:r>
              <a:rPr lang="en-US" dirty="0">
                <a:solidFill>
                  <a:srgbClr val="0070C0"/>
                </a:solidFill>
              </a:rPr>
              <a:t>BN nên theo sát hướng dẫn nhằm tránh mất nước</a:t>
            </a:r>
            <a:endParaRPr lang="de-DE" dirty="0">
              <a:solidFill>
                <a:srgbClr val="0070C0"/>
              </a:solidFill>
            </a:endParaRPr>
          </a:p>
          <a:p>
            <a:pPr marL="461963" lvl="1" indent="-406400">
              <a:lnSpc>
                <a:spcPct val="85000"/>
              </a:lnSpc>
              <a:spcBef>
                <a:spcPts val="1200"/>
              </a:spcBef>
              <a:buClr>
                <a:schemeClr val="accent4"/>
              </a:buClr>
              <a:buFont typeface="Verdana" pitchFamily="34" charset="0"/>
              <a:buChar char="●"/>
            </a:pPr>
            <a:r>
              <a:rPr lang="en-US" dirty="0">
                <a:solidFill>
                  <a:srgbClr val="0070C0"/>
                </a:solidFill>
              </a:rPr>
              <a:t>BN </a:t>
            </a:r>
            <a:r>
              <a:rPr lang="en-US" dirty="0" err="1">
                <a:solidFill>
                  <a:srgbClr val="0070C0"/>
                </a:solidFill>
              </a:rPr>
              <a:t>nên</a:t>
            </a:r>
            <a:r>
              <a:rPr lang="en-US" dirty="0">
                <a:solidFill>
                  <a:srgbClr val="0070C0"/>
                </a:solidFill>
              </a:rPr>
              <a:t> dừng sử dụng chất nhuận trường và uống 3–4 lít nước hay dịch trong mỗi ngày</a:t>
            </a:r>
          </a:p>
          <a:p>
            <a:pPr marL="461963" lvl="1" indent="-406400">
              <a:lnSpc>
                <a:spcPct val="85000"/>
              </a:lnSpc>
              <a:spcBef>
                <a:spcPts val="1200"/>
              </a:spcBef>
              <a:buClr>
                <a:schemeClr val="accent4"/>
              </a:buClr>
              <a:buFont typeface="Verdana" pitchFamily="34" charset="0"/>
              <a:buChar char="●"/>
            </a:pPr>
            <a:r>
              <a:rPr lang="en-US" b="1" dirty="0">
                <a:solidFill>
                  <a:srgbClr val="0070C0"/>
                </a:solidFill>
              </a:rPr>
              <a:t>Thay đổi chế độ ăn</a:t>
            </a:r>
            <a:r>
              <a:rPr lang="en-US" dirty="0">
                <a:solidFill>
                  <a:srgbClr val="0070C0"/>
                </a:solidFill>
              </a:rPr>
              <a:t> (không sản phảm từ sữa, ăn nhẹ, ít [nhưng nhiều lần])</a:t>
            </a:r>
          </a:p>
        </p:txBody>
      </p:sp>
      <p:sp>
        <p:nvSpPr>
          <p:cNvPr id="6" name="Rectangle 5"/>
          <p:cNvSpPr/>
          <p:nvPr/>
        </p:nvSpPr>
        <p:spPr>
          <a:xfrm>
            <a:off x="2267484" y="6054660"/>
            <a:ext cx="3217983" cy="276999"/>
          </a:xfrm>
          <a:prstGeom prst="rect">
            <a:avLst/>
          </a:prstGeom>
        </p:spPr>
        <p:txBody>
          <a:bodyPr wrap="square">
            <a:spAutoFit/>
          </a:bodyPr>
          <a:lstStyle/>
          <a:p>
            <a:pPr defTabSz="914103">
              <a:spcBef>
                <a:spcPts val="200"/>
              </a:spcBef>
            </a:pPr>
            <a:r>
              <a:rPr lang="en-US" sz="1200" dirty="0">
                <a:solidFill>
                  <a:schemeClr val="tx1">
                    <a:lumMod val="95000"/>
                    <a:lumOff val="5000"/>
                  </a:schemeClr>
                </a:solidFill>
              </a:rPr>
              <a:t>ADL = hoạt động cuộc sống hàng ngày.</a:t>
            </a:r>
          </a:p>
        </p:txBody>
      </p:sp>
      <p:sp>
        <p:nvSpPr>
          <p:cNvPr id="13" name="Text Box 8"/>
          <p:cNvSpPr txBox="1">
            <a:spLocks noChangeArrowheads="1"/>
          </p:cNvSpPr>
          <p:nvPr/>
        </p:nvSpPr>
        <p:spPr bwMode="auto">
          <a:xfrm>
            <a:off x="3394955" y="6353173"/>
            <a:ext cx="5478340" cy="461665"/>
          </a:xfrm>
          <a:prstGeom prst="rect">
            <a:avLst/>
          </a:prstGeom>
          <a:noFill/>
          <a:ln w="9525">
            <a:noFill/>
            <a:miter lim="800000"/>
            <a:headEnd/>
            <a:tailEnd/>
          </a:ln>
          <a:effectLst/>
        </p:spPr>
        <p:txBody>
          <a:bodyPr wrap="square" lIns="0" tIns="0" rIns="0" bIns="0" anchor="b" anchorCtr="0">
            <a:spAutoFit/>
          </a:bodyPr>
          <a:lstStyle/>
          <a:p>
            <a:pPr marL="228600" indent="-228600" defTabSz="914103">
              <a:buAutoNum type="arabicPeriod"/>
            </a:pPr>
            <a:r>
              <a:rPr lang="en-US" sz="1000" i="1" dirty="0" err="1">
                <a:solidFill>
                  <a:schemeClr val="tx1">
                    <a:lumMod val="95000"/>
                    <a:lumOff val="5000"/>
                  </a:schemeClr>
                </a:solidFill>
              </a:rPr>
              <a:t>Arriola</a:t>
            </a:r>
            <a:r>
              <a:rPr lang="en-US" sz="1000" i="1" dirty="0">
                <a:solidFill>
                  <a:schemeClr val="tx1">
                    <a:lumMod val="95000"/>
                    <a:lumOff val="5000"/>
                  </a:schemeClr>
                </a:solidFill>
              </a:rPr>
              <a:t> et al. Future </a:t>
            </a:r>
            <a:r>
              <a:rPr lang="en-US" sz="1000" i="1" dirty="0" err="1">
                <a:solidFill>
                  <a:schemeClr val="tx1">
                    <a:lumMod val="95000"/>
                    <a:lumOff val="5000"/>
                  </a:schemeClr>
                </a:solidFill>
              </a:rPr>
              <a:t>Oncol</a:t>
            </a:r>
            <a:r>
              <a:rPr lang="en-US" sz="1000" i="1" dirty="0">
                <a:solidFill>
                  <a:schemeClr val="tx1">
                    <a:lumMod val="95000"/>
                    <a:lumOff val="5000"/>
                  </a:schemeClr>
                </a:solidFill>
              </a:rPr>
              <a:t>. 2015 Jan;11(2):267-77;  </a:t>
            </a:r>
          </a:p>
          <a:p>
            <a:pPr marL="228600" indent="-228600" defTabSz="914103">
              <a:buAutoNum type="arabicPeriod"/>
            </a:pPr>
            <a:r>
              <a:rPr lang="en-US" sz="1000" i="1" dirty="0">
                <a:solidFill>
                  <a:schemeClr val="tx1">
                    <a:lumMod val="95000"/>
                    <a:lumOff val="5000"/>
                  </a:schemeClr>
                </a:solidFill>
              </a:rPr>
              <a:t>2.</a:t>
            </a:r>
            <a:r>
              <a:rPr lang="da-DK" sz="1000" i="1" dirty="0">
                <a:solidFill>
                  <a:schemeClr val="tx1">
                    <a:lumMod val="95000"/>
                    <a:lumOff val="5000"/>
                  </a:schemeClr>
                </a:solidFill>
              </a:rPr>
              <a:t> Yang et al. Expert Rev Anticancer Ther. 2013;13(6):729-36; </a:t>
            </a:r>
          </a:p>
          <a:p>
            <a:pPr defTabSz="914103"/>
            <a:r>
              <a:rPr lang="en-US" sz="1000" i="1" dirty="0">
                <a:solidFill>
                  <a:schemeClr val="tx1">
                    <a:lumMod val="95000"/>
                    <a:lumOff val="5000"/>
                  </a:schemeClr>
                </a:solidFill>
              </a:rPr>
              <a:t>3. </a:t>
            </a:r>
            <a:r>
              <a:rPr lang="en-GB" sz="1000" i="1" dirty="0">
                <a:solidFill>
                  <a:schemeClr val="tx1">
                    <a:lumMod val="95000"/>
                    <a:lumOff val="5000"/>
                  </a:schemeClr>
                </a:solidFill>
              </a:rPr>
              <a:t>   Afatinib Prescribing Information/Afatinib Summary of Product Characteristics</a:t>
            </a:r>
            <a:endParaRPr lang="da-DK" sz="1000" i="1" dirty="0">
              <a:solidFill>
                <a:schemeClr val="tx1">
                  <a:lumMod val="95000"/>
                  <a:lumOff val="5000"/>
                </a:schemeClr>
              </a:solidFill>
            </a:endParaRPr>
          </a:p>
        </p:txBody>
      </p:sp>
      <p:graphicFrame>
        <p:nvGraphicFramePr>
          <p:cNvPr id="9" name="Content Placeholder 7"/>
          <p:cNvGraphicFramePr>
            <a:graphicFrameLocks/>
          </p:cNvGraphicFramePr>
          <p:nvPr/>
        </p:nvGraphicFramePr>
        <p:xfrm>
          <a:off x="1713025" y="2243467"/>
          <a:ext cx="9054499" cy="3756913"/>
        </p:xfrm>
        <a:graphic>
          <a:graphicData uri="http://schemas.openxmlformats.org/drawingml/2006/table">
            <a:tbl>
              <a:tblPr/>
              <a:tblGrid>
                <a:gridCol w="1092451">
                  <a:extLst>
                    <a:ext uri="{9D8B030D-6E8A-4147-A177-3AD203B41FA5}">
                      <a16:colId xmlns:a16="http://schemas.microsoft.com/office/drawing/2014/main" val="20000"/>
                    </a:ext>
                  </a:extLst>
                </a:gridCol>
                <a:gridCol w="2101127">
                  <a:extLst>
                    <a:ext uri="{9D8B030D-6E8A-4147-A177-3AD203B41FA5}">
                      <a16:colId xmlns:a16="http://schemas.microsoft.com/office/drawing/2014/main" val="20001"/>
                    </a:ext>
                  </a:extLst>
                </a:gridCol>
                <a:gridCol w="5860921">
                  <a:extLst>
                    <a:ext uri="{9D8B030D-6E8A-4147-A177-3AD203B41FA5}">
                      <a16:colId xmlns:a16="http://schemas.microsoft.com/office/drawing/2014/main" val="20002"/>
                    </a:ext>
                  </a:extLst>
                </a:gridCol>
              </a:tblGrid>
              <a:tr h="332071">
                <a:tc>
                  <a:txBody>
                    <a:bodyPr/>
                    <a:lstStyle/>
                    <a:p>
                      <a:pPr marL="0" marR="0" algn="ctr" fontAlgn="base">
                        <a:lnSpc>
                          <a:spcPct val="100000"/>
                        </a:lnSpc>
                        <a:spcBef>
                          <a:spcPts val="600"/>
                        </a:spcBef>
                        <a:spcAft>
                          <a:spcPts val="0"/>
                        </a:spcAft>
                      </a:pPr>
                      <a:r>
                        <a:rPr lang="en-US" sz="1800" b="1" dirty="0">
                          <a:solidFill>
                            <a:schemeClr val="bg1"/>
                          </a:solidFill>
                          <a:latin typeface="+mn-lt"/>
                          <a:ea typeface="Times New Roman"/>
                          <a:cs typeface="Times New Roman"/>
                        </a:rPr>
                        <a:t>CTCAE</a:t>
                      </a:r>
                      <a:endParaRPr lang="en-US" sz="1800" b="1" dirty="0">
                        <a:solidFill>
                          <a:schemeClr val="bg1"/>
                        </a:solidFill>
                        <a:latin typeface="+mn-lt"/>
                        <a:ea typeface="Calibri"/>
                        <a:cs typeface="Times New Roman"/>
                      </a:endParaRPr>
                    </a:p>
                  </a:txBody>
                  <a:tcPr anchor="ctr">
                    <a:lnL w="12700"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marL="0" marR="0" algn="ctr" fontAlgn="base">
                        <a:lnSpc>
                          <a:spcPct val="100000"/>
                        </a:lnSpc>
                        <a:spcBef>
                          <a:spcPts val="600"/>
                        </a:spcBef>
                        <a:spcAft>
                          <a:spcPts val="0"/>
                        </a:spcAft>
                      </a:pPr>
                      <a:r>
                        <a:rPr lang="en-US" sz="1800" b="1" dirty="0">
                          <a:solidFill>
                            <a:schemeClr val="bg1"/>
                          </a:solidFill>
                          <a:latin typeface="+mn-lt"/>
                          <a:ea typeface="Calibri"/>
                          <a:cs typeface="Times New Roman"/>
                        </a:rPr>
                        <a:t>Biểu hiện</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marL="90170" marR="0" algn="ctr" fontAlgn="base">
                        <a:lnSpc>
                          <a:spcPct val="100000"/>
                        </a:lnSpc>
                        <a:spcBef>
                          <a:spcPts val="600"/>
                        </a:spcBef>
                        <a:spcAft>
                          <a:spcPts val="0"/>
                        </a:spcAft>
                      </a:pPr>
                      <a:r>
                        <a:rPr lang="en-US" sz="1800" b="1" dirty="0">
                          <a:solidFill>
                            <a:schemeClr val="bg1"/>
                          </a:solidFill>
                          <a:latin typeface="+mn-lt"/>
                          <a:ea typeface="Times New Roman"/>
                          <a:cs typeface="Times New Roman"/>
                        </a:rPr>
                        <a:t>Tiếp cận điều trị</a:t>
                      </a:r>
                      <a:endParaRPr lang="en-US" sz="1800" b="1" dirty="0">
                        <a:solidFill>
                          <a:schemeClr val="bg1"/>
                        </a:solidFill>
                        <a:latin typeface="+mn-lt"/>
                        <a:ea typeface="Calibri"/>
                        <a:cs typeface="Times New Roman"/>
                      </a:endParaRPr>
                    </a:p>
                  </a:txBody>
                  <a:tcPr anchor="ctr">
                    <a:lnL w="12700"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391153">
                <a:tc>
                  <a:txBody>
                    <a:bodyPr/>
                    <a:lstStyle/>
                    <a:p>
                      <a:pPr marL="0" marR="0" algn="ctr">
                        <a:lnSpc>
                          <a:spcPct val="100000"/>
                        </a:lnSpc>
                        <a:spcBef>
                          <a:spcPts val="600"/>
                        </a:spcBef>
                        <a:spcAft>
                          <a:spcPts val="0"/>
                        </a:spcAft>
                      </a:pPr>
                      <a:r>
                        <a:rPr lang="en-US" sz="1600" b="1" dirty="0">
                          <a:solidFill>
                            <a:schemeClr val="tx1">
                              <a:lumMod val="95000"/>
                              <a:lumOff val="5000"/>
                            </a:schemeClr>
                          </a:solidFill>
                          <a:latin typeface="+mn-lt"/>
                          <a:ea typeface="Calibri"/>
                          <a:cs typeface="Times New Roman"/>
                        </a:rPr>
                        <a:t>Độ </a:t>
                      </a:r>
                    </a:p>
                    <a:p>
                      <a:pPr marL="0" marR="0" algn="ctr">
                        <a:lnSpc>
                          <a:spcPct val="100000"/>
                        </a:lnSpc>
                        <a:spcBef>
                          <a:spcPts val="600"/>
                        </a:spcBef>
                        <a:spcAft>
                          <a:spcPts val="0"/>
                        </a:spcAft>
                      </a:pPr>
                      <a:r>
                        <a:rPr lang="en-US" sz="1600" b="1" dirty="0">
                          <a:solidFill>
                            <a:schemeClr val="tx1">
                              <a:lumMod val="95000"/>
                              <a:lumOff val="5000"/>
                            </a:schemeClr>
                          </a:solidFill>
                          <a:latin typeface="+mn-lt"/>
                          <a:ea typeface="Calibri"/>
                          <a:cs typeface="Times New Roman"/>
                        </a:rPr>
                        <a:t>1-2</a:t>
                      </a:r>
                    </a:p>
                  </a:txBody>
                  <a:tcPr anchor="ctr">
                    <a:lnL w="12700"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0EDEA"/>
                    </a:solidFill>
                  </a:tcPr>
                </a:tc>
                <a:tc>
                  <a:txBody>
                    <a:bodyPr/>
                    <a:lstStyle/>
                    <a:p>
                      <a:pPr marL="182563" lvl="0" indent="-182563" algn="l" eaLnBrk="0" fontAlgn="ctr" hangingPunct="0">
                        <a:spcBef>
                          <a:spcPts val="1200"/>
                        </a:spcBef>
                        <a:spcAft>
                          <a:spcPts val="0"/>
                        </a:spcAft>
                        <a:buFontTx/>
                        <a:buChar char="•"/>
                      </a:pPr>
                      <a:r>
                        <a:rPr lang="en-US" sz="1600" dirty="0">
                          <a:solidFill>
                            <a:schemeClr val="tx1">
                              <a:lumMod val="95000"/>
                              <a:lumOff val="5000"/>
                            </a:schemeClr>
                          </a:solidFill>
                          <a:ea typeface="MS PGothic" pitchFamily="34" charset="-128"/>
                        </a:rPr>
                        <a:t>Tăng lên đến 6 lần đi tiêu cao hơn mức ban đầu mỗi ngày</a:t>
                      </a:r>
                    </a:p>
                    <a:p>
                      <a:pPr marL="182563" lvl="0" indent="-182563" algn="l" eaLnBrk="0" fontAlgn="ctr" hangingPunct="0">
                        <a:spcBef>
                          <a:spcPts val="1200"/>
                        </a:spcBef>
                        <a:spcAft>
                          <a:spcPts val="0"/>
                        </a:spcAft>
                        <a:buFontTx/>
                        <a:buChar char="•"/>
                      </a:pPr>
                      <a:r>
                        <a:rPr lang="en-US" sz="1600" dirty="0">
                          <a:solidFill>
                            <a:schemeClr val="tx1">
                              <a:lumMod val="95000"/>
                              <a:lumOff val="5000"/>
                            </a:schemeClr>
                          </a:solidFill>
                          <a:ea typeface="MS PGothic" pitchFamily="34" charset="-128"/>
                        </a:rPr>
                        <a:t>Truyền dịch tĩnh mạch &lt;24 giờ</a:t>
                      </a:r>
                    </a:p>
                    <a:p>
                      <a:pPr marL="182563" lvl="0" indent="-182563" algn="l" eaLnBrk="0" fontAlgn="ctr" hangingPunct="0">
                        <a:spcBef>
                          <a:spcPts val="1200"/>
                        </a:spcBef>
                        <a:spcAft>
                          <a:spcPts val="0"/>
                        </a:spcAft>
                        <a:buFontTx/>
                        <a:buChar char="•"/>
                      </a:pPr>
                      <a:r>
                        <a:rPr lang="en-US" sz="1600" dirty="0">
                          <a:solidFill>
                            <a:schemeClr val="tx1">
                              <a:lumMod val="95000"/>
                              <a:lumOff val="5000"/>
                            </a:schemeClr>
                          </a:solidFill>
                          <a:ea typeface="MS PGothic" pitchFamily="34" charset="-128"/>
                        </a:rPr>
                        <a:t>Không ảnh hưởng ADL </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0EDEA"/>
                    </a:solidFill>
                  </a:tcPr>
                </a:tc>
                <a:tc>
                  <a:txBody>
                    <a:bodyPr/>
                    <a:lstStyle/>
                    <a:p>
                      <a:pPr marL="0" lvl="0" indent="0" algn="l">
                        <a:spcBef>
                          <a:spcPts val="600"/>
                        </a:spcBef>
                        <a:spcAft>
                          <a:spcPts val="0"/>
                        </a:spcAft>
                        <a:buFont typeface="Arial" pitchFamily="34" charset="0"/>
                        <a:buNone/>
                      </a:pPr>
                      <a:r>
                        <a:rPr lang="en-US" sz="1600" b="1" dirty="0">
                          <a:solidFill>
                            <a:schemeClr val="tx1">
                              <a:lumMod val="95000"/>
                              <a:lumOff val="5000"/>
                            </a:schemeClr>
                          </a:solidFill>
                        </a:rPr>
                        <a:t>Bắt đầu </a:t>
                      </a:r>
                      <a:r>
                        <a:rPr lang="en-US" sz="1600" b="1" dirty="0" err="1">
                          <a:solidFill>
                            <a:schemeClr val="tx1">
                              <a:lumMod val="95000"/>
                              <a:lumOff val="5000"/>
                            </a:schemeClr>
                          </a:solidFill>
                        </a:rPr>
                        <a:t>loperamide ngay</a:t>
                      </a:r>
                      <a:r>
                        <a:rPr lang="en-US" sz="1600" b="1" dirty="0">
                          <a:solidFill>
                            <a:schemeClr val="tx1">
                              <a:lumMod val="95000"/>
                              <a:lumOff val="5000"/>
                            </a:schemeClr>
                          </a:solidFill>
                        </a:rPr>
                        <a:t>, 4 mg lần đầu (hai viên) sau đó 2 mg (một viên) sau mỗi lần đi tiêu chảy hay mỗi 2 giờ (lên tới 16 hay 20 mg/ngày theo giấy phép tại địa phương) cho đến khi dừng đi tiêu hơn 12 giờ</a:t>
                      </a:r>
                      <a:endParaRPr lang="de-DE" sz="1600" b="1" dirty="0">
                        <a:solidFill>
                          <a:schemeClr val="tx1">
                            <a:lumMod val="95000"/>
                            <a:lumOff val="5000"/>
                          </a:schemeClr>
                        </a:solidFill>
                      </a:endParaRPr>
                    </a:p>
                    <a:p>
                      <a:pPr marL="0" lvl="0" indent="0" algn="l">
                        <a:spcBef>
                          <a:spcPts val="800"/>
                        </a:spcBef>
                        <a:spcAft>
                          <a:spcPts val="0"/>
                        </a:spcAft>
                        <a:buFont typeface="Arial" pitchFamily="34" charset="0"/>
                        <a:buNone/>
                      </a:pPr>
                      <a:r>
                        <a:rPr lang="en-US" sz="1600" b="1" u="sng" dirty="0">
                          <a:solidFill>
                            <a:schemeClr val="tx1">
                              <a:lumMod val="95000"/>
                              <a:lumOff val="5000"/>
                            </a:schemeClr>
                          </a:solidFill>
                        </a:rPr>
                        <a:t>Kéo dài &gt; 48 giờ (2 ngày)</a:t>
                      </a:r>
                      <a:r>
                        <a:rPr lang="en-US" sz="1600" b="1" u="none" dirty="0">
                          <a:solidFill>
                            <a:schemeClr val="tx1">
                              <a:lumMod val="95000"/>
                              <a:lumOff val="5000"/>
                            </a:schemeClr>
                          </a:solidFill>
                        </a:rPr>
                        <a:t> dù đã chăm sóc tối ưu:</a:t>
                      </a:r>
                    </a:p>
                    <a:p>
                      <a:pPr marL="285750" lvl="1" indent="-285750" algn="l">
                        <a:spcBef>
                          <a:spcPts val="600"/>
                        </a:spcBef>
                        <a:spcAft>
                          <a:spcPts val="0"/>
                        </a:spcAft>
                        <a:buFont typeface="Symbol" pitchFamily="18" charset="2"/>
                        <a:buChar char="-"/>
                      </a:pPr>
                      <a:r>
                        <a:rPr lang="en-US" sz="1600" dirty="0">
                          <a:solidFill>
                            <a:schemeClr val="tx1">
                              <a:lumMod val="95000"/>
                              <a:lumOff val="5000"/>
                            </a:schemeClr>
                          </a:solidFill>
                        </a:rPr>
                        <a:t>Ngưng điều trị TKI được khuyến cáo</a:t>
                      </a:r>
                    </a:p>
                    <a:p>
                      <a:pPr marL="285750" lvl="1" indent="-285750" algn="l">
                        <a:spcBef>
                          <a:spcPts val="600"/>
                        </a:spcBef>
                        <a:spcAft>
                          <a:spcPts val="0"/>
                        </a:spcAft>
                        <a:buFont typeface="Symbol" pitchFamily="18" charset="2"/>
                        <a:buChar char="-"/>
                      </a:pPr>
                      <a:r>
                        <a:rPr lang="en-US" sz="1600" dirty="0" err="1">
                          <a:solidFill>
                            <a:schemeClr val="tx1">
                              <a:lumMod val="95000"/>
                              <a:lumOff val="5000"/>
                            </a:schemeClr>
                          </a:solidFill>
                        </a:rPr>
                        <a:t>Tiếp tục loperamide</a:t>
                      </a:r>
                      <a:endParaRPr lang="en-US" sz="1600" dirty="0">
                        <a:solidFill>
                          <a:schemeClr val="tx1">
                            <a:lumMod val="95000"/>
                            <a:lumOff val="5000"/>
                          </a:schemeClr>
                        </a:solidFill>
                      </a:endParaRPr>
                    </a:p>
                    <a:p>
                      <a:pPr marL="285750" lvl="1" indent="-285750" algn="l">
                        <a:spcBef>
                          <a:spcPts val="600"/>
                        </a:spcBef>
                        <a:spcAft>
                          <a:spcPts val="0"/>
                        </a:spcAft>
                        <a:buFont typeface="Symbol" pitchFamily="18" charset="2"/>
                        <a:buChar char="-"/>
                      </a:pPr>
                      <a:r>
                        <a:rPr lang="en-US" sz="1600" dirty="0">
                          <a:solidFill>
                            <a:schemeClr val="tx1">
                              <a:lumMod val="95000"/>
                              <a:lumOff val="5000"/>
                            </a:schemeClr>
                          </a:solidFill>
                        </a:rPr>
                        <a:t>Đánh giá bệnh nhân cho dấu mất nước và mất cân bằng điện giả và xem xét bồi hoàn nước, điện giải đường tĩnh mạch</a:t>
                      </a:r>
                    </a:p>
                    <a:p>
                      <a:pPr marL="285750" lvl="1" indent="-285750" algn="l">
                        <a:spcBef>
                          <a:spcPts val="600"/>
                        </a:spcBef>
                        <a:spcAft>
                          <a:spcPts val="0"/>
                        </a:spcAft>
                        <a:buFont typeface="Symbol" pitchFamily="18" charset="2"/>
                        <a:buChar char="-"/>
                      </a:pPr>
                      <a:r>
                        <a:rPr lang="en-US" sz="1600" dirty="0">
                          <a:solidFill>
                            <a:schemeClr val="tx1">
                              <a:lumMod val="95000"/>
                              <a:lumOff val="5000"/>
                            </a:schemeClr>
                          </a:solidFill>
                        </a:rPr>
                        <a:t>Sau khi triệu chứng tiêu chảy thuyên giảm về độ ≤1, bắt đầu lại TKI ở mức liều giảm  </a:t>
                      </a:r>
                      <a:endParaRPr lang="de-DE" sz="1600" dirty="0">
                        <a:solidFill>
                          <a:schemeClr val="tx1">
                            <a:lumMod val="95000"/>
                            <a:lumOff val="5000"/>
                          </a:schemeClr>
                        </a:solidFill>
                      </a:endParaRPr>
                    </a:p>
                  </a:txBody>
                  <a:tcPr anchor="ctr">
                    <a:lnL w="12700"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0EDEA"/>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47464391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29347" y="383098"/>
            <a:ext cx="7028873" cy="415636"/>
          </a:xfrm>
        </p:spPr>
        <p:txBody>
          <a:bodyPr>
            <a:normAutofit fontScale="90000"/>
          </a:bodyPr>
          <a:lstStyle/>
          <a:p>
            <a:pPr algn="ctr"/>
            <a:r>
              <a:rPr lang="en-US" sz="3200" dirty="0" err="1"/>
              <a:t>Xử</a:t>
            </a:r>
            <a:r>
              <a:rPr lang="en-US" sz="3200" dirty="0"/>
              <a:t> trí </a:t>
            </a:r>
            <a:r>
              <a:rPr lang="en-US" sz="3200" dirty="0" err="1">
                <a:ea typeface="MS Mincho"/>
              </a:rPr>
              <a:t>tiêu</a:t>
            </a:r>
            <a:r>
              <a:rPr lang="en-US" sz="3200" dirty="0">
                <a:ea typeface="MS Mincho"/>
              </a:rPr>
              <a:t> </a:t>
            </a:r>
            <a:r>
              <a:rPr lang="en-US" sz="3200" dirty="0" err="1">
                <a:ea typeface="MS Mincho"/>
              </a:rPr>
              <a:t>chảy</a:t>
            </a:r>
            <a:r>
              <a:rPr lang="en-US" sz="3200" dirty="0">
                <a:ea typeface="MS Mincho"/>
              </a:rPr>
              <a:t> </a:t>
            </a:r>
            <a:r>
              <a:rPr lang="en-US" sz="3200" dirty="0" err="1">
                <a:ea typeface="MS Mincho"/>
              </a:rPr>
              <a:t>độ</a:t>
            </a:r>
            <a:r>
              <a:rPr lang="en-US" sz="3200" dirty="0">
                <a:ea typeface="MS Mincho"/>
              </a:rPr>
              <a:t> ≥3</a:t>
            </a:r>
            <a:endParaRPr lang="en-US" sz="3200" dirty="0"/>
          </a:p>
        </p:txBody>
      </p:sp>
      <p:graphicFrame>
        <p:nvGraphicFramePr>
          <p:cNvPr id="7" name="Content Placeholder 7"/>
          <p:cNvGraphicFramePr>
            <a:graphicFrameLocks/>
          </p:cNvGraphicFramePr>
          <p:nvPr/>
        </p:nvGraphicFramePr>
        <p:xfrm>
          <a:off x="1184989" y="1213384"/>
          <a:ext cx="10207688" cy="4456149"/>
        </p:xfrm>
        <a:graphic>
          <a:graphicData uri="http://schemas.openxmlformats.org/drawingml/2006/table">
            <a:tbl>
              <a:tblPr/>
              <a:tblGrid>
                <a:gridCol w="1183679">
                  <a:extLst>
                    <a:ext uri="{9D8B030D-6E8A-4147-A177-3AD203B41FA5}">
                      <a16:colId xmlns:a16="http://schemas.microsoft.com/office/drawing/2014/main" val="20000"/>
                    </a:ext>
                  </a:extLst>
                </a:gridCol>
                <a:gridCol w="2302555">
                  <a:extLst>
                    <a:ext uri="{9D8B030D-6E8A-4147-A177-3AD203B41FA5}">
                      <a16:colId xmlns:a16="http://schemas.microsoft.com/office/drawing/2014/main" val="20001"/>
                    </a:ext>
                  </a:extLst>
                </a:gridCol>
                <a:gridCol w="6721454">
                  <a:extLst>
                    <a:ext uri="{9D8B030D-6E8A-4147-A177-3AD203B41FA5}">
                      <a16:colId xmlns:a16="http://schemas.microsoft.com/office/drawing/2014/main" val="20002"/>
                    </a:ext>
                  </a:extLst>
                </a:gridCol>
              </a:tblGrid>
              <a:tr h="509612">
                <a:tc>
                  <a:txBody>
                    <a:bodyPr/>
                    <a:lstStyle/>
                    <a:p>
                      <a:pPr marL="0" marR="0" algn="ctr" fontAlgn="base">
                        <a:lnSpc>
                          <a:spcPct val="100000"/>
                        </a:lnSpc>
                        <a:spcBef>
                          <a:spcPts val="600"/>
                        </a:spcBef>
                        <a:spcAft>
                          <a:spcPts val="0"/>
                        </a:spcAft>
                      </a:pPr>
                      <a:r>
                        <a:rPr lang="en-US" sz="1800" b="1" dirty="0">
                          <a:solidFill>
                            <a:schemeClr val="bg1"/>
                          </a:solidFill>
                          <a:latin typeface="+mn-lt"/>
                          <a:ea typeface="Times New Roman"/>
                          <a:cs typeface="Times New Roman"/>
                        </a:rPr>
                        <a:t>CTCAE</a:t>
                      </a:r>
                      <a:endParaRPr lang="en-US" sz="1800" b="1" dirty="0">
                        <a:solidFill>
                          <a:schemeClr val="bg1"/>
                        </a:solidFill>
                        <a:latin typeface="+mn-lt"/>
                        <a:ea typeface="Calibri"/>
                        <a:cs typeface="Times New Roman"/>
                      </a:endParaRPr>
                    </a:p>
                  </a:txBody>
                  <a:tcPr anchor="ctr">
                    <a:lnL w="12700"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marL="0" marR="0" algn="ctr" fontAlgn="base">
                        <a:lnSpc>
                          <a:spcPct val="100000"/>
                        </a:lnSpc>
                        <a:spcBef>
                          <a:spcPts val="600"/>
                        </a:spcBef>
                        <a:spcAft>
                          <a:spcPts val="0"/>
                        </a:spcAft>
                      </a:pPr>
                      <a:r>
                        <a:rPr lang="en-US" sz="1800" b="1" dirty="0">
                          <a:solidFill>
                            <a:schemeClr val="bg1"/>
                          </a:solidFill>
                          <a:latin typeface="+mn-lt"/>
                          <a:ea typeface="Calibri"/>
                          <a:cs typeface="Times New Roman"/>
                        </a:rPr>
                        <a:t>Biểu hiện</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marL="90170" marR="0" algn="ctr" fontAlgn="base">
                        <a:lnSpc>
                          <a:spcPct val="100000"/>
                        </a:lnSpc>
                        <a:spcBef>
                          <a:spcPts val="600"/>
                        </a:spcBef>
                        <a:spcAft>
                          <a:spcPts val="0"/>
                        </a:spcAft>
                      </a:pPr>
                      <a:r>
                        <a:rPr lang="en-US" sz="1800" b="1" dirty="0">
                          <a:solidFill>
                            <a:schemeClr val="bg1"/>
                          </a:solidFill>
                          <a:latin typeface="+mn-lt"/>
                          <a:ea typeface="Times New Roman"/>
                          <a:cs typeface="Times New Roman"/>
                        </a:rPr>
                        <a:t>Tiếp cận điều trị</a:t>
                      </a:r>
                      <a:endParaRPr lang="en-US" sz="1800" b="1" dirty="0">
                        <a:solidFill>
                          <a:schemeClr val="bg1"/>
                        </a:solidFill>
                        <a:latin typeface="+mn-lt"/>
                        <a:ea typeface="Calibri"/>
                        <a:cs typeface="Times New Roman"/>
                      </a:endParaRPr>
                    </a:p>
                  </a:txBody>
                  <a:tcPr anchor="ctr">
                    <a:lnL w="12700"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946537">
                <a:tc>
                  <a:txBody>
                    <a:bodyPr/>
                    <a:lstStyle/>
                    <a:p>
                      <a:pPr marL="0" marR="0" algn="ctr">
                        <a:lnSpc>
                          <a:spcPct val="100000"/>
                        </a:lnSpc>
                        <a:spcBef>
                          <a:spcPts val="600"/>
                        </a:spcBef>
                        <a:spcAft>
                          <a:spcPts val="0"/>
                        </a:spcAft>
                      </a:pPr>
                      <a:r>
                        <a:rPr lang="en-US" sz="1600" b="1" dirty="0">
                          <a:solidFill>
                            <a:schemeClr val="tx1">
                              <a:lumMod val="95000"/>
                              <a:lumOff val="5000"/>
                            </a:schemeClr>
                          </a:solidFill>
                          <a:latin typeface="+mn-lt"/>
                          <a:ea typeface="Calibri"/>
                          <a:cs typeface="Times New Roman"/>
                        </a:rPr>
                        <a:t>Độ 3</a:t>
                      </a:r>
                    </a:p>
                  </a:txBody>
                  <a:tcPr anchor="ctr">
                    <a:lnL w="12700"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0EDEA"/>
                    </a:solidFill>
                  </a:tcPr>
                </a:tc>
                <a:tc>
                  <a:txBody>
                    <a:bodyPr/>
                    <a:lstStyle/>
                    <a:p>
                      <a:pPr marL="171450" marR="0" lvl="0" indent="-171450" algn="l" defTabSz="914103" rtl="0" eaLnBrk="0" fontAlgn="ctr" latinLnBrk="0" hangingPunct="0">
                        <a:lnSpc>
                          <a:spcPct val="100000"/>
                        </a:lnSpc>
                        <a:spcBef>
                          <a:spcPts val="600"/>
                        </a:spcBef>
                        <a:spcAft>
                          <a:spcPts val="0"/>
                        </a:spcAft>
                        <a:buClrTx/>
                        <a:buSzTx/>
                        <a:buFont typeface="Arial" pitchFamily="34" charset="0"/>
                        <a:buChar char="•"/>
                        <a:tabLst/>
                        <a:defRPr/>
                      </a:pPr>
                      <a:r>
                        <a:rPr lang="en-US" sz="1600" dirty="0">
                          <a:solidFill>
                            <a:schemeClr val="tx1">
                              <a:lumMod val="95000"/>
                              <a:lumOff val="5000"/>
                            </a:schemeClr>
                          </a:solidFill>
                          <a:ea typeface="MS PGothic" pitchFamily="34" charset="-128"/>
                        </a:rPr>
                        <a:t>Tăng lên đến  ≥7 lần đi tiêu cao hơn mức ban đầu mỗi ngày</a:t>
                      </a:r>
                    </a:p>
                    <a:p>
                      <a:pPr marL="182563" lvl="0" indent="-182563" eaLnBrk="0" fontAlgn="ctr" hangingPunct="0">
                        <a:lnSpc>
                          <a:spcPct val="100000"/>
                        </a:lnSpc>
                        <a:spcBef>
                          <a:spcPts val="1200"/>
                        </a:spcBef>
                        <a:spcAft>
                          <a:spcPts val="0"/>
                        </a:spcAft>
                        <a:buFontTx/>
                        <a:buChar char="•"/>
                      </a:pPr>
                      <a:r>
                        <a:rPr lang="en-US" sz="1600" dirty="0">
                          <a:solidFill>
                            <a:schemeClr val="tx1">
                              <a:lumMod val="95000"/>
                              <a:lumOff val="5000"/>
                            </a:schemeClr>
                          </a:solidFill>
                          <a:ea typeface="MS PGothic" pitchFamily="34" charset="-128"/>
                        </a:rPr>
                        <a:t>Tiêu són</a:t>
                      </a:r>
                    </a:p>
                    <a:p>
                      <a:pPr marL="182563" lvl="0" indent="-182563" eaLnBrk="0" fontAlgn="ctr" hangingPunct="0">
                        <a:lnSpc>
                          <a:spcPct val="100000"/>
                        </a:lnSpc>
                        <a:spcBef>
                          <a:spcPts val="1200"/>
                        </a:spcBef>
                        <a:spcAft>
                          <a:spcPts val="0"/>
                        </a:spcAft>
                        <a:buFontTx/>
                        <a:buChar char="•"/>
                      </a:pPr>
                      <a:r>
                        <a:rPr lang="en-US" sz="1600" dirty="0">
                          <a:solidFill>
                            <a:schemeClr val="tx1">
                              <a:lumMod val="95000"/>
                              <a:lumOff val="5000"/>
                            </a:schemeClr>
                          </a:solidFill>
                          <a:ea typeface="MS PGothic" pitchFamily="34" charset="-128"/>
                        </a:rPr>
                        <a:t>Truyền dịch tĩnh mạch ≥24 giờ</a:t>
                      </a:r>
                    </a:p>
                    <a:p>
                      <a:pPr marL="182563" lvl="0" indent="-182563" eaLnBrk="0" fontAlgn="ctr" hangingPunct="0">
                        <a:lnSpc>
                          <a:spcPct val="100000"/>
                        </a:lnSpc>
                        <a:spcBef>
                          <a:spcPts val="1200"/>
                        </a:spcBef>
                        <a:spcAft>
                          <a:spcPts val="0"/>
                        </a:spcAft>
                        <a:buFontTx/>
                        <a:buChar char="•"/>
                      </a:pPr>
                      <a:r>
                        <a:rPr lang="en-US" sz="1600" dirty="0">
                          <a:solidFill>
                            <a:schemeClr val="tx1">
                              <a:lumMod val="95000"/>
                              <a:lumOff val="5000"/>
                            </a:schemeClr>
                          </a:solidFill>
                          <a:ea typeface="MS PGothic" pitchFamily="34" charset="-128"/>
                        </a:rPr>
                        <a:t>Chỉ định nhập viện </a:t>
                      </a:r>
                    </a:p>
                    <a:p>
                      <a:pPr marL="182563" lvl="0" indent="-182563" eaLnBrk="0" fontAlgn="ctr" hangingPunct="0">
                        <a:lnSpc>
                          <a:spcPct val="100000"/>
                        </a:lnSpc>
                        <a:spcBef>
                          <a:spcPts val="1200"/>
                        </a:spcBef>
                        <a:spcAft>
                          <a:spcPts val="0"/>
                        </a:spcAft>
                        <a:buFontTx/>
                        <a:buChar char="•"/>
                      </a:pPr>
                      <a:r>
                        <a:rPr lang="en-US" sz="1600" dirty="0">
                          <a:solidFill>
                            <a:schemeClr val="tx1">
                              <a:lumMod val="95000"/>
                              <a:lumOff val="5000"/>
                            </a:schemeClr>
                          </a:solidFill>
                          <a:ea typeface="MS PGothic" pitchFamily="34" charset="-128"/>
                        </a:rPr>
                        <a:t>Ảnh hưởng  ADL</a:t>
                      </a: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0EDEA"/>
                    </a:solidFill>
                  </a:tcPr>
                </a:tc>
                <a:tc>
                  <a:txBody>
                    <a:bodyPr/>
                    <a:lstStyle/>
                    <a:p>
                      <a:pPr marL="177800" marR="0" lvl="0" indent="-177800" algn="l" defTabSz="914103" rtl="0" eaLnBrk="1" fontAlgn="auto" latinLnBrk="0" hangingPunct="1">
                        <a:lnSpc>
                          <a:spcPct val="100000"/>
                        </a:lnSpc>
                        <a:spcBef>
                          <a:spcPts val="600"/>
                        </a:spcBef>
                        <a:spcAft>
                          <a:spcPts val="0"/>
                        </a:spcAft>
                        <a:buClrTx/>
                        <a:buSzTx/>
                        <a:buFont typeface="Arial" pitchFamily="34" charset="0"/>
                        <a:buChar char="•"/>
                        <a:tabLst/>
                        <a:defRPr/>
                      </a:pPr>
                      <a:r>
                        <a:rPr lang="en-US" sz="1600" b="1" dirty="0">
                          <a:solidFill>
                            <a:schemeClr val="tx1">
                              <a:lumMod val="95000"/>
                              <a:lumOff val="5000"/>
                            </a:schemeClr>
                          </a:solidFill>
                        </a:rPr>
                        <a:t>Ngưng điều trị TKI cho đến triệu chứng tiêu chảy hồi phục về đ</a:t>
                      </a:r>
                      <a:r>
                        <a:rPr lang="en-US" sz="1600" b="1" baseline="0" dirty="0">
                          <a:solidFill>
                            <a:schemeClr val="tx1">
                              <a:lumMod val="95000"/>
                              <a:lumOff val="5000"/>
                            </a:schemeClr>
                          </a:solidFill>
                        </a:rPr>
                        <a:t>ộ ≤1 và </a:t>
                      </a:r>
                      <a:r>
                        <a:rPr lang="en-US" sz="1600" b="1" dirty="0">
                          <a:solidFill>
                            <a:schemeClr val="tx1">
                              <a:lumMod val="95000"/>
                              <a:lumOff val="5000"/>
                            </a:schemeClr>
                          </a:solidFill>
                        </a:rPr>
                        <a:t>bắt đầu lại TKI ở mức liều giảm  </a:t>
                      </a:r>
                      <a:endParaRPr lang="de-DE" sz="1600" dirty="0">
                        <a:solidFill>
                          <a:schemeClr val="tx1">
                            <a:lumMod val="95000"/>
                            <a:lumOff val="5000"/>
                          </a:schemeClr>
                        </a:solidFill>
                      </a:endParaRPr>
                    </a:p>
                    <a:p>
                      <a:pPr marL="177800" lvl="0" indent="-177800">
                        <a:lnSpc>
                          <a:spcPct val="100000"/>
                        </a:lnSpc>
                        <a:spcBef>
                          <a:spcPts val="1200"/>
                        </a:spcBef>
                        <a:spcAft>
                          <a:spcPts val="0"/>
                        </a:spcAft>
                        <a:buFont typeface="Arial" pitchFamily="34" charset="0"/>
                        <a:buChar char="•"/>
                      </a:pPr>
                      <a:r>
                        <a:rPr lang="en-US" sz="1600" b="1" dirty="0" err="1">
                          <a:solidFill>
                            <a:schemeClr val="tx1">
                              <a:lumMod val="95000"/>
                              <a:lumOff val="5000"/>
                            </a:schemeClr>
                          </a:solidFill>
                        </a:rPr>
                        <a:t>Tiếp tục loperamide</a:t>
                      </a:r>
                      <a:r>
                        <a:rPr lang="en-US" sz="1600" dirty="0">
                          <a:solidFill>
                            <a:schemeClr val="tx1">
                              <a:lumMod val="95000"/>
                              <a:lumOff val="5000"/>
                            </a:schemeClr>
                          </a:solidFill>
                        </a:rPr>
                        <a:t>; cân nhắc kháng sinh phòng ngừa nếu có giảm bạch cầu hạt</a:t>
                      </a:r>
                    </a:p>
                    <a:p>
                      <a:pPr marL="177800" lvl="0" indent="-177800">
                        <a:lnSpc>
                          <a:spcPct val="100000"/>
                        </a:lnSpc>
                        <a:spcBef>
                          <a:spcPts val="1200"/>
                        </a:spcBef>
                        <a:spcAft>
                          <a:spcPts val="0"/>
                        </a:spcAft>
                        <a:buFont typeface="Arial" pitchFamily="34" charset="0"/>
                        <a:buChar char="•"/>
                      </a:pPr>
                      <a:r>
                        <a:rPr lang="en-US" sz="1600" dirty="0">
                          <a:solidFill>
                            <a:schemeClr val="tx1">
                              <a:lumMod val="95000"/>
                              <a:lumOff val="5000"/>
                            </a:schemeClr>
                          </a:solidFill>
                        </a:rPr>
                        <a:t>Bắt đầu </a:t>
                      </a:r>
                      <a:r>
                        <a:rPr lang="en-US" sz="1600" b="1" dirty="0">
                          <a:solidFill>
                            <a:schemeClr val="tx1">
                              <a:lumMod val="95000"/>
                              <a:lumOff val="5000"/>
                            </a:schemeClr>
                          </a:solidFill>
                        </a:rPr>
                        <a:t>bồi hoàn dịch tĩnh mạch </a:t>
                      </a:r>
                      <a:r>
                        <a:rPr lang="en-US" sz="1600" dirty="0">
                          <a:solidFill>
                            <a:schemeClr val="tx1">
                              <a:lumMod val="95000"/>
                              <a:lumOff val="5000"/>
                            </a:schemeClr>
                          </a:solidFill>
                        </a:rPr>
                        <a:t>tích cực ≥24 giờ</a:t>
                      </a:r>
                    </a:p>
                    <a:p>
                      <a:pPr marL="177800" lvl="0" indent="-177800">
                        <a:lnSpc>
                          <a:spcPct val="100000"/>
                        </a:lnSpc>
                        <a:spcBef>
                          <a:spcPts val="1200"/>
                        </a:spcBef>
                        <a:spcAft>
                          <a:spcPts val="0"/>
                        </a:spcAft>
                        <a:buFont typeface="Arial" pitchFamily="34" charset="0"/>
                        <a:buChar char="•"/>
                      </a:pPr>
                      <a:r>
                        <a:rPr lang="en-US" sz="1600" b="1" dirty="0">
                          <a:solidFill>
                            <a:schemeClr val="tx1">
                              <a:lumMod val="95000"/>
                              <a:lumOff val="5000"/>
                            </a:schemeClr>
                          </a:solidFill>
                        </a:rPr>
                        <a:t>Nếu triệu chứng tiêu chảy không hồi phục về đ</a:t>
                      </a:r>
                      <a:r>
                        <a:rPr lang="en-US" sz="1600" b="1" baseline="0" dirty="0">
                          <a:solidFill>
                            <a:schemeClr val="tx1">
                              <a:lumMod val="95000"/>
                              <a:lumOff val="5000"/>
                            </a:schemeClr>
                          </a:solidFill>
                        </a:rPr>
                        <a:t>ộ ≤1 trong vòng</a:t>
                      </a:r>
                      <a:r>
                        <a:rPr lang="en-US" sz="1600" b="1" dirty="0">
                          <a:solidFill>
                            <a:schemeClr val="tx1">
                              <a:lumMod val="95000"/>
                              <a:lumOff val="5000"/>
                            </a:schemeClr>
                          </a:solidFill>
                        </a:rPr>
                        <a:t> 14 ngày, dù đã có chăm sóc tối ưu và dừng điều trị, điều trị TKI phải được ngưng vĩnh viễn</a:t>
                      </a:r>
                    </a:p>
                    <a:p>
                      <a:pPr marL="177800" lvl="0" indent="-177800">
                        <a:lnSpc>
                          <a:spcPct val="100000"/>
                        </a:lnSpc>
                        <a:spcBef>
                          <a:spcPts val="1200"/>
                        </a:spcBef>
                        <a:spcAft>
                          <a:spcPts val="0"/>
                        </a:spcAft>
                        <a:buFont typeface="Arial" pitchFamily="34" charset="0"/>
                        <a:buChar char="•"/>
                      </a:pPr>
                      <a:r>
                        <a:rPr lang="en-US" sz="1600" dirty="0">
                          <a:solidFill>
                            <a:schemeClr val="tx1">
                              <a:lumMod val="95000"/>
                              <a:lumOff val="5000"/>
                            </a:schemeClr>
                          </a:solidFill>
                        </a:rPr>
                        <a:t>Đưa bệnh nhân nhập viện nhằm giám sát diễn tiến và lấy phân soi cấy nếu thích hợp</a:t>
                      </a:r>
                      <a:endParaRPr lang="de-DE" sz="1600" dirty="0">
                        <a:solidFill>
                          <a:schemeClr val="tx1">
                            <a:lumMod val="95000"/>
                            <a:lumOff val="5000"/>
                          </a:schemeClr>
                        </a:solidFill>
                      </a:endParaRPr>
                    </a:p>
                  </a:txBody>
                  <a:tcPr anchor="ctr">
                    <a:lnL w="12700"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0EDEA"/>
                    </a:solidFill>
                  </a:tcPr>
                </a:tc>
                <a:extLst>
                  <a:ext uri="{0D108BD9-81ED-4DB2-BD59-A6C34878D82A}">
                    <a16:rowId xmlns:a16="http://schemas.microsoft.com/office/drawing/2014/main" val="10001"/>
                  </a:ext>
                </a:extLst>
              </a:tr>
            </a:tbl>
          </a:graphicData>
        </a:graphic>
      </p:graphicFrame>
      <p:sp>
        <p:nvSpPr>
          <p:cNvPr id="6" name="Rectangle 5"/>
          <p:cNvSpPr/>
          <p:nvPr/>
        </p:nvSpPr>
        <p:spPr>
          <a:xfrm>
            <a:off x="2261950" y="5945683"/>
            <a:ext cx="2867003" cy="276999"/>
          </a:xfrm>
          <a:prstGeom prst="rect">
            <a:avLst/>
          </a:prstGeom>
        </p:spPr>
        <p:txBody>
          <a:bodyPr wrap="none">
            <a:spAutoFit/>
          </a:bodyPr>
          <a:lstStyle/>
          <a:p>
            <a:pPr defTabSz="914103">
              <a:spcBef>
                <a:spcPts val="200"/>
              </a:spcBef>
            </a:pPr>
            <a:r>
              <a:rPr lang="en-US" sz="1200" dirty="0">
                <a:solidFill>
                  <a:schemeClr val="tx1">
                    <a:lumMod val="95000"/>
                    <a:lumOff val="5000"/>
                  </a:schemeClr>
                </a:solidFill>
              </a:rPr>
              <a:t>ADL = hoạt động cuộc sống hàng ngày.</a:t>
            </a:r>
          </a:p>
        </p:txBody>
      </p:sp>
      <p:sp>
        <p:nvSpPr>
          <p:cNvPr id="8" name="Text Box 8"/>
          <p:cNvSpPr txBox="1">
            <a:spLocks noChangeArrowheads="1"/>
          </p:cNvSpPr>
          <p:nvPr/>
        </p:nvSpPr>
        <p:spPr bwMode="auto">
          <a:xfrm>
            <a:off x="1929347" y="6359011"/>
            <a:ext cx="5478340" cy="461665"/>
          </a:xfrm>
          <a:prstGeom prst="rect">
            <a:avLst/>
          </a:prstGeom>
          <a:noFill/>
          <a:ln w="9525">
            <a:noFill/>
            <a:miter lim="800000"/>
            <a:headEnd/>
            <a:tailEnd/>
          </a:ln>
          <a:effectLst/>
        </p:spPr>
        <p:txBody>
          <a:bodyPr wrap="square" lIns="0" tIns="0" rIns="0" bIns="0" anchor="b" anchorCtr="0">
            <a:spAutoFit/>
          </a:bodyPr>
          <a:lstStyle/>
          <a:p>
            <a:pPr marL="228600" indent="-228600" defTabSz="914103">
              <a:buAutoNum type="arabicPeriod"/>
            </a:pPr>
            <a:r>
              <a:rPr lang="en-US" sz="1000" i="1" dirty="0" err="1">
                <a:solidFill>
                  <a:schemeClr val="tx1">
                    <a:lumMod val="95000"/>
                    <a:lumOff val="5000"/>
                  </a:schemeClr>
                </a:solidFill>
              </a:rPr>
              <a:t>Arriola</a:t>
            </a:r>
            <a:r>
              <a:rPr lang="en-US" sz="1000" i="1" dirty="0">
                <a:solidFill>
                  <a:schemeClr val="tx1">
                    <a:lumMod val="95000"/>
                    <a:lumOff val="5000"/>
                  </a:schemeClr>
                </a:solidFill>
              </a:rPr>
              <a:t> et al. Future </a:t>
            </a:r>
            <a:r>
              <a:rPr lang="en-US" sz="1000" i="1" dirty="0" err="1">
                <a:solidFill>
                  <a:schemeClr val="tx1">
                    <a:lumMod val="95000"/>
                    <a:lumOff val="5000"/>
                  </a:schemeClr>
                </a:solidFill>
              </a:rPr>
              <a:t>Oncol</a:t>
            </a:r>
            <a:r>
              <a:rPr lang="en-US" sz="1000" i="1" dirty="0">
                <a:solidFill>
                  <a:schemeClr val="tx1">
                    <a:lumMod val="95000"/>
                    <a:lumOff val="5000"/>
                  </a:schemeClr>
                </a:solidFill>
              </a:rPr>
              <a:t>. 2015 Jan;11(2):267-77;  </a:t>
            </a:r>
          </a:p>
          <a:p>
            <a:pPr marL="228600" indent="-228600" defTabSz="914103">
              <a:buAutoNum type="arabicPeriod"/>
            </a:pPr>
            <a:r>
              <a:rPr lang="en-US" sz="1000" i="1" dirty="0">
                <a:solidFill>
                  <a:schemeClr val="tx1">
                    <a:lumMod val="95000"/>
                    <a:lumOff val="5000"/>
                  </a:schemeClr>
                </a:solidFill>
              </a:rPr>
              <a:t>2.</a:t>
            </a:r>
            <a:r>
              <a:rPr lang="da-DK" sz="1000" i="1" dirty="0">
                <a:solidFill>
                  <a:schemeClr val="tx1">
                    <a:lumMod val="95000"/>
                    <a:lumOff val="5000"/>
                  </a:schemeClr>
                </a:solidFill>
              </a:rPr>
              <a:t> Yang et al. Expert Rev Anticancer Ther. 2013;13(6):729-36; </a:t>
            </a:r>
          </a:p>
          <a:p>
            <a:pPr defTabSz="914103"/>
            <a:r>
              <a:rPr lang="en-US" sz="1000" i="1" dirty="0">
                <a:solidFill>
                  <a:schemeClr val="tx1">
                    <a:lumMod val="95000"/>
                    <a:lumOff val="5000"/>
                  </a:schemeClr>
                </a:solidFill>
              </a:rPr>
              <a:t>3. </a:t>
            </a:r>
            <a:r>
              <a:rPr lang="en-GB" sz="1000" i="1" dirty="0">
                <a:solidFill>
                  <a:schemeClr val="tx1">
                    <a:lumMod val="95000"/>
                    <a:lumOff val="5000"/>
                  </a:schemeClr>
                </a:solidFill>
              </a:rPr>
              <a:t>   Afatinib Prescribing Information/Afatinib Summary of Product Characteristics</a:t>
            </a:r>
            <a:endParaRPr lang="da-DK" sz="1000" i="1" dirty="0">
              <a:solidFill>
                <a:schemeClr val="tx1">
                  <a:lumMod val="95000"/>
                  <a:lumOff val="5000"/>
                </a:schemeClr>
              </a:solidFill>
            </a:endParaRPr>
          </a:p>
        </p:txBody>
      </p:sp>
    </p:spTree>
    <p:extLst>
      <p:ext uri="{BB962C8B-B14F-4D97-AF65-F5344CB8AC3E}">
        <p14:creationId xmlns:p14="http://schemas.microsoft.com/office/powerpoint/2010/main" val="47100780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03588" y="266280"/>
            <a:ext cx="9296264" cy="1077218"/>
          </a:xfrm>
        </p:spPr>
        <p:txBody>
          <a:bodyPr/>
          <a:lstStyle/>
          <a:p>
            <a:pPr algn="ctr">
              <a:lnSpc>
                <a:spcPct val="100000"/>
              </a:lnSpc>
            </a:pPr>
            <a:r>
              <a:rPr lang="en-US" sz="3200" b="1" dirty="0" err="1">
                <a:solidFill>
                  <a:schemeClr val="accent6">
                    <a:lumMod val="75000"/>
                  </a:schemeClr>
                </a:solidFill>
                <a:latin typeface="Arial" panose="020B0604020202020204" pitchFamily="34" charset="0"/>
                <a:cs typeface="Arial" panose="020B0604020202020204" pitchFamily="34" charset="0"/>
              </a:rPr>
              <a:t>Những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đột</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biến</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quan</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trọng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trong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ung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thư</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phổi</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tế</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bào</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vảy</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và</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tế</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bào</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tuyến</a:t>
            </a:r>
            <a:r>
              <a:rPr lang="en-US" sz="3200" b="1" dirty="0">
                <a:solidFill>
                  <a:schemeClr val="accent6">
                    <a:lumMod val="75000"/>
                  </a:schemeClr>
                </a:solidFill>
                <a:latin typeface="Arial" panose="020B0604020202020204" pitchFamily="34" charset="0"/>
                <a:cs typeface="Arial" panose="020B0604020202020204" pitchFamily="34" charset="0"/>
              </a:rPr>
              <a:t> </a:t>
            </a:r>
            <a:endParaRPr lang="vi-VN" sz="3200" b="1" dirty="0">
              <a:solidFill>
                <a:schemeClr val="accent6">
                  <a:lumMod val="75000"/>
                </a:schemeClr>
              </a:solidFill>
              <a:latin typeface="Arial" panose="020B0604020202020204" pitchFamily="34" charset="0"/>
              <a:cs typeface="Arial" panose="020B0604020202020204" pitchFamily="34" charset="0"/>
            </a:endParaRPr>
          </a:p>
        </p:txBody>
      </p:sp>
      <p:sp>
        <p:nvSpPr>
          <p:cNvPr id="4" name="Footer Placeholder 3"/>
          <p:cNvSpPr>
            <a:spLocks noGrp="1"/>
          </p:cNvSpPr>
          <p:nvPr>
            <p:ph type="ftr" sz="quarter" idx="11"/>
          </p:nvPr>
        </p:nvSpPr>
        <p:spPr>
          <a:xfrm>
            <a:off x="1021913" y="6449594"/>
            <a:ext cx="10627216" cy="333622"/>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Nature 2012 519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Lancet 2016 101</a:t>
            </a:r>
            <a:endParaRPr kumimoji="0" lang="en-US" sz="10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8" name="Group 7"/>
          <p:cNvGrpSpPr/>
          <p:nvPr/>
        </p:nvGrpSpPr>
        <p:grpSpPr>
          <a:xfrm>
            <a:off x="457109" y="1510713"/>
            <a:ext cx="10342743" cy="4771666"/>
            <a:chOff x="1463040" y="1731652"/>
            <a:chExt cx="9778225" cy="4511223"/>
          </a:xfrm>
        </p:grpSpPr>
        <p:pic>
          <p:nvPicPr>
            <p:cNvPr id="5" name="Picture 4"/>
            <p:cNvPicPr>
              <a:picLocks noChangeAspect="1"/>
            </p:cNvPicPr>
            <p:nvPr/>
          </p:nvPicPr>
          <p:blipFill>
            <a:blip r:embed="rId2"/>
            <a:stretch>
              <a:fillRect/>
            </a:stretch>
          </p:blipFill>
          <p:spPr>
            <a:xfrm>
              <a:off x="1463040" y="2062363"/>
              <a:ext cx="4221942" cy="3306470"/>
            </a:xfrm>
            <a:prstGeom prst="rect">
              <a:avLst/>
            </a:prstGeom>
          </p:spPr>
        </p:pic>
        <p:pic>
          <p:nvPicPr>
            <p:cNvPr id="6" name="Picture 5"/>
            <p:cNvPicPr>
              <a:picLocks noChangeAspect="1"/>
            </p:cNvPicPr>
            <p:nvPr/>
          </p:nvPicPr>
          <p:blipFill>
            <a:blip r:embed="rId3"/>
            <a:stretch>
              <a:fillRect/>
            </a:stretch>
          </p:blipFill>
          <p:spPr>
            <a:xfrm>
              <a:off x="5974522" y="1731652"/>
              <a:ext cx="5266743" cy="4511223"/>
            </a:xfrm>
            <a:prstGeom prst="rect">
              <a:avLst/>
            </a:prstGeom>
          </p:spPr>
        </p:pic>
        <p:sp>
          <p:nvSpPr>
            <p:cNvPr id="3" name="TextBox 2"/>
            <p:cNvSpPr txBox="1"/>
            <p:nvPr/>
          </p:nvSpPr>
          <p:spPr>
            <a:xfrm>
              <a:off x="2982304" y="1731652"/>
              <a:ext cx="1183415" cy="349173"/>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Tế</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bào</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vảy</a:t>
              </a:r>
              <a:endParaRPr kumimoji="0" lang="vi-VN"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7204246" y="1731652"/>
              <a:ext cx="2823882" cy="349173"/>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Tế</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bào</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tuyến</a:t>
              </a:r>
              <a:endParaRPr kumimoji="0" lang="vi-VN"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sp>
        <p:nvSpPr>
          <p:cNvPr id="10" name="Oval 9"/>
          <p:cNvSpPr/>
          <p:nvPr/>
        </p:nvSpPr>
        <p:spPr>
          <a:xfrm>
            <a:off x="7049728" y="3954735"/>
            <a:ext cx="916635" cy="631120"/>
          </a:xfrm>
          <a:prstGeom prst="ellipse">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 name="Oval 10"/>
          <p:cNvSpPr/>
          <p:nvPr/>
        </p:nvSpPr>
        <p:spPr>
          <a:xfrm>
            <a:off x="7049729" y="2155864"/>
            <a:ext cx="1125732" cy="761525"/>
          </a:xfrm>
          <a:prstGeom prst="ellipse">
            <a:avLst/>
          </a:prstGeom>
          <a:noFill/>
          <a:ln w="9525">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87423675"/>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au 12"/>
          <p:cNvGraphicFramePr>
            <a:graphicFrameLocks noGrp="1"/>
          </p:cNvGraphicFramePr>
          <p:nvPr/>
        </p:nvGraphicFramePr>
        <p:xfrm>
          <a:off x="2293545" y="1738780"/>
          <a:ext cx="7460052" cy="2754235"/>
        </p:xfrm>
        <a:graphic>
          <a:graphicData uri="http://schemas.openxmlformats.org/drawingml/2006/table">
            <a:tbl>
              <a:tblPr>
                <a:tableStyleId>{2D5ABB26-0587-4C30-8999-92F81FD0307C}</a:tableStyleId>
              </a:tblPr>
              <a:tblGrid>
                <a:gridCol w="1865013">
                  <a:extLst>
                    <a:ext uri="{9D8B030D-6E8A-4147-A177-3AD203B41FA5}">
                      <a16:colId xmlns:a16="http://schemas.microsoft.com/office/drawing/2014/main" val="20000"/>
                    </a:ext>
                  </a:extLst>
                </a:gridCol>
                <a:gridCol w="1865013">
                  <a:extLst>
                    <a:ext uri="{9D8B030D-6E8A-4147-A177-3AD203B41FA5}">
                      <a16:colId xmlns:a16="http://schemas.microsoft.com/office/drawing/2014/main" val="20001"/>
                    </a:ext>
                  </a:extLst>
                </a:gridCol>
                <a:gridCol w="1865013">
                  <a:extLst>
                    <a:ext uri="{9D8B030D-6E8A-4147-A177-3AD203B41FA5}">
                      <a16:colId xmlns:a16="http://schemas.microsoft.com/office/drawing/2014/main" val="20002"/>
                    </a:ext>
                  </a:extLst>
                </a:gridCol>
                <a:gridCol w="1865013">
                  <a:extLst>
                    <a:ext uri="{9D8B030D-6E8A-4147-A177-3AD203B41FA5}">
                      <a16:colId xmlns:a16="http://schemas.microsoft.com/office/drawing/2014/main" val="20003"/>
                    </a:ext>
                  </a:extLst>
                </a:gridCol>
              </a:tblGrid>
              <a:tr h="347603">
                <a:tc>
                  <a:txBody>
                    <a:bodyPr/>
                    <a:lstStyle/>
                    <a:p>
                      <a:pPr algn="ctr">
                        <a:lnSpc>
                          <a:spcPct val="100000"/>
                        </a:lnSpc>
                        <a:spcAft>
                          <a:spcPts val="0"/>
                        </a:spcAft>
                      </a:pPr>
                      <a:r>
                        <a:rPr lang="en-GB" sz="2000" b="1" noProof="1">
                          <a:solidFill>
                            <a:schemeClr val="bg1"/>
                          </a:solidFill>
                        </a:rPr>
                        <a:t>1</a:t>
                      </a:r>
                      <a:endParaRPr lang="fr-FR" sz="2000" b="1" noProof="1">
                        <a:solidFill>
                          <a:schemeClr val="bg1"/>
                        </a:solidFill>
                        <a:latin typeface="Arial"/>
                        <a:ea typeface="Calibri"/>
                      </a:endParaRPr>
                    </a:p>
                  </a:txBody>
                  <a:tcPr marL="87485" marR="87485" marT="0" marB="0" anchor="ctr">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2000" b="1" noProof="1">
                          <a:solidFill>
                            <a:schemeClr val="bg1"/>
                          </a:solidFill>
                        </a:rPr>
                        <a:t>2</a:t>
                      </a:r>
                      <a:endParaRPr lang="fr-FR" sz="20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2000" b="1" noProof="1">
                          <a:solidFill>
                            <a:schemeClr val="bg1"/>
                          </a:solidFill>
                        </a:rPr>
                        <a:t>3</a:t>
                      </a:r>
                      <a:endParaRPr lang="fr-FR" sz="20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2000" b="1" noProof="1">
                          <a:solidFill>
                            <a:schemeClr val="bg1"/>
                          </a:solidFill>
                        </a:rPr>
                        <a:t>4</a:t>
                      </a:r>
                      <a:endParaRPr lang="fr-FR" sz="20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2406632">
                <a:tc>
                  <a:txBody>
                    <a:bodyPr/>
                    <a:lstStyle/>
                    <a:p>
                      <a:pPr algn="l">
                        <a:lnSpc>
                          <a:spcPct val="100000"/>
                        </a:lnSpc>
                      </a:pPr>
                      <a:r>
                        <a:rPr lang="en-GB" sz="2000" kern="1200" dirty="0">
                          <a:solidFill>
                            <a:schemeClr val="tx1">
                              <a:lumMod val="95000"/>
                              <a:lumOff val="5000"/>
                            </a:schemeClr>
                          </a:solidFill>
                          <a:effectLst/>
                          <a:latin typeface="+mn-lt"/>
                          <a:ea typeface="Times New Roman"/>
                          <a:cs typeface="Times New Roman"/>
                        </a:rPr>
                        <a:t>Không triệu chứng hay triệu chứng nhẹ;</a:t>
                      </a:r>
                      <a:r>
                        <a:rPr lang="en-GB" sz="2000" kern="1200" baseline="0" dirty="0">
                          <a:solidFill>
                            <a:schemeClr val="tx1">
                              <a:lumMod val="95000"/>
                              <a:lumOff val="5000"/>
                            </a:schemeClr>
                          </a:solidFill>
                          <a:effectLst/>
                          <a:latin typeface="+mn-lt"/>
                          <a:ea typeface="Times New Roman"/>
                          <a:cs typeface="Times New Roman"/>
                        </a:rPr>
                        <a:t> không chỉ định can thiệp</a:t>
                      </a:r>
                      <a:endParaRPr lang="en-GB" sz="2000" dirty="0">
                        <a:solidFill>
                          <a:schemeClr val="tx1">
                            <a:lumMod val="95000"/>
                            <a:lumOff val="5000"/>
                          </a:schemeClr>
                        </a:solidFill>
                        <a:effectLst/>
                        <a:latin typeface="+mn-lt"/>
                        <a:ea typeface="Times New Roman"/>
                        <a:cs typeface="Times New Roman"/>
                      </a:endParaRPr>
                    </a:p>
                  </a:txBody>
                  <a:tcPr marL="72000" marR="72000" marT="108000" marB="36000"/>
                </a:tc>
                <a:tc>
                  <a:txBody>
                    <a:bodyPr/>
                    <a:lstStyle/>
                    <a:p>
                      <a:pPr algn="l">
                        <a:lnSpc>
                          <a:spcPct val="100000"/>
                        </a:lnSpc>
                      </a:pPr>
                      <a:r>
                        <a:rPr lang="en-GB" sz="2000" kern="1200" dirty="0">
                          <a:solidFill>
                            <a:schemeClr val="tx1">
                              <a:lumMod val="95000"/>
                              <a:lumOff val="5000"/>
                            </a:schemeClr>
                          </a:solidFill>
                          <a:effectLst/>
                          <a:latin typeface="+mn-lt"/>
                          <a:ea typeface="Times New Roman"/>
                          <a:cs typeface="Times New Roman"/>
                        </a:rPr>
                        <a:t>Đau trung bình;</a:t>
                      </a:r>
                      <a:r>
                        <a:rPr lang="en-GB" sz="2000" kern="1200" baseline="0" dirty="0">
                          <a:solidFill>
                            <a:schemeClr val="tx1">
                              <a:lumMod val="95000"/>
                              <a:lumOff val="5000"/>
                            </a:schemeClr>
                          </a:solidFill>
                          <a:effectLst/>
                          <a:latin typeface="+mn-lt"/>
                          <a:ea typeface="Times New Roman"/>
                          <a:cs typeface="Times New Roman"/>
                        </a:rPr>
                        <a:t> không ảnh hưởng đến ăn uống đường miệng; chỉ định điều chỉnh chế độ ăn</a:t>
                      </a:r>
                      <a:endParaRPr lang="en-GB" sz="2000" dirty="0">
                        <a:solidFill>
                          <a:schemeClr val="tx1">
                            <a:lumMod val="95000"/>
                            <a:lumOff val="5000"/>
                          </a:schemeClr>
                        </a:solidFill>
                        <a:effectLst/>
                        <a:latin typeface="+mn-lt"/>
                        <a:ea typeface="Times New Roman"/>
                        <a:cs typeface="Times New Roman"/>
                      </a:endParaRPr>
                    </a:p>
                  </a:txBody>
                  <a:tcPr marL="72000" marR="72000" marT="108000" marB="36000">
                    <a:solidFill>
                      <a:srgbClr val="E6E7E8"/>
                    </a:solidFill>
                  </a:tcPr>
                </a:tc>
                <a:tc>
                  <a:txBody>
                    <a:bodyPr/>
                    <a:lstStyle/>
                    <a:p>
                      <a:pPr algn="l">
                        <a:lnSpc>
                          <a:spcPct val="100000"/>
                        </a:lnSpc>
                      </a:pPr>
                      <a:r>
                        <a:rPr lang="en-GB" sz="2000" kern="1200" dirty="0">
                          <a:solidFill>
                            <a:schemeClr val="tx1">
                              <a:lumMod val="95000"/>
                              <a:lumOff val="5000"/>
                            </a:schemeClr>
                          </a:solidFill>
                          <a:effectLst/>
                          <a:latin typeface="+mn-lt"/>
                          <a:ea typeface="Times New Roman"/>
                          <a:cs typeface="Times New Roman"/>
                        </a:rPr>
                        <a:t>Đau nặng; </a:t>
                      </a:r>
                      <a:r>
                        <a:rPr lang="en-GB" sz="2000" kern="1200" baseline="0" dirty="0">
                          <a:solidFill>
                            <a:schemeClr val="tx1">
                              <a:lumMod val="95000"/>
                              <a:lumOff val="5000"/>
                            </a:schemeClr>
                          </a:solidFill>
                          <a:effectLst/>
                          <a:latin typeface="+mn-lt"/>
                          <a:ea typeface="Times New Roman"/>
                          <a:cs typeface="Times New Roman"/>
                        </a:rPr>
                        <a:t>ảnh hưởng đến ăn uống đường miệng</a:t>
                      </a:r>
                      <a:endParaRPr lang="en-GB" sz="2000" dirty="0">
                        <a:solidFill>
                          <a:schemeClr val="tx1">
                            <a:lumMod val="95000"/>
                            <a:lumOff val="5000"/>
                          </a:schemeClr>
                        </a:solidFill>
                        <a:effectLst/>
                        <a:latin typeface="+mn-lt"/>
                        <a:ea typeface="Times New Roman"/>
                        <a:cs typeface="Times New Roman"/>
                      </a:endParaRPr>
                    </a:p>
                  </a:txBody>
                  <a:tcPr marL="72000" marR="72000" marT="108000" marB="36000"/>
                </a:tc>
                <a:tc>
                  <a:txBody>
                    <a:bodyPr/>
                    <a:lstStyle/>
                    <a:p>
                      <a:pPr algn="l">
                        <a:lnSpc>
                          <a:spcPct val="100000"/>
                        </a:lnSpc>
                        <a:spcAft>
                          <a:spcPts val="0"/>
                        </a:spcAft>
                      </a:pPr>
                      <a:r>
                        <a:rPr lang="en-US" sz="2000" noProof="1">
                          <a:solidFill>
                            <a:schemeClr val="tx1">
                              <a:lumMod val="95000"/>
                              <a:lumOff val="5000"/>
                            </a:schemeClr>
                          </a:solidFill>
                          <a:latin typeface="+mn-lt"/>
                        </a:rPr>
                        <a:t>Hậu quả đe doạ tính mạng</a:t>
                      </a:r>
                      <a:r>
                        <a:rPr lang="en-GB" sz="2000" noProof="1">
                          <a:solidFill>
                            <a:schemeClr val="tx1">
                              <a:lumMod val="95000"/>
                              <a:lumOff val="5000"/>
                            </a:schemeClr>
                          </a:solidFill>
                          <a:latin typeface="+mn-lt"/>
                        </a:rPr>
                        <a:t>; chỉ định can thiệp khẩn cấp</a:t>
                      </a:r>
                      <a:endParaRPr lang="fr-FR" sz="2000" noProof="1">
                        <a:solidFill>
                          <a:schemeClr val="tx1">
                            <a:lumMod val="95000"/>
                            <a:lumOff val="5000"/>
                          </a:schemeClr>
                        </a:solidFill>
                        <a:latin typeface="+mn-lt"/>
                        <a:ea typeface="Calibri"/>
                      </a:endParaRPr>
                    </a:p>
                  </a:txBody>
                  <a:tcPr marL="72000" marR="72000" marT="108000" marB="36000">
                    <a:solidFill>
                      <a:srgbClr val="E6E7E8"/>
                    </a:solidFill>
                  </a:tcPr>
                </a:tc>
                <a:extLst>
                  <a:ext uri="{0D108BD9-81ED-4DB2-BD59-A6C34878D82A}">
                    <a16:rowId xmlns:a16="http://schemas.microsoft.com/office/drawing/2014/main" val="10001"/>
                  </a:ext>
                </a:extLst>
              </a:tr>
            </a:tbl>
          </a:graphicData>
        </a:graphic>
      </p:graphicFrame>
      <p:sp>
        <p:nvSpPr>
          <p:cNvPr id="103426" name="Titre 1"/>
          <p:cNvSpPr>
            <a:spLocks noGrp="1"/>
          </p:cNvSpPr>
          <p:nvPr>
            <p:ph type="title"/>
          </p:nvPr>
        </p:nvSpPr>
        <p:spPr>
          <a:xfrm>
            <a:off x="1757265" y="85814"/>
            <a:ext cx="9019591" cy="625695"/>
          </a:xfrm>
        </p:spPr>
        <p:txBody>
          <a:bodyPr/>
          <a:lstStyle/>
          <a:p>
            <a:pPr algn="ctr"/>
            <a:r>
              <a:rPr lang="en-GB" sz="3200" b="1" dirty="0" err="1"/>
              <a:t>Phân độ viêm niêm mạc miệng</a:t>
            </a:r>
            <a:r>
              <a:rPr lang="en-GB" sz="3200" b="1" dirty="0"/>
              <a:t> (viêm miệng)</a:t>
            </a:r>
            <a:endParaRPr lang="fr-FR" sz="3200" b="1" dirty="0"/>
          </a:p>
        </p:txBody>
      </p:sp>
      <p:sp>
        <p:nvSpPr>
          <p:cNvPr id="3" name="Espace réservé du numéro de diapositive 2"/>
          <p:cNvSpPr>
            <a:spLocks noGrp="1"/>
          </p:cNvSpPr>
          <p:nvPr>
            <p:ph type="sldNum" sz="quarter" idx="12"/>
          </p:nvPr>
        </p:nvSpPr>
        <p:spPr/>
        <p:txBody>
          <a:bodyPr/>
          <a:lstStyle/>
          <a:p>
            <a:fld id="{677F52A4-604D-42BA-A94F-BB7ADAD781D5}" type="slidenum">
              <a:rPr lang="fr-FR" smtClean="0">
                <a:solidFill>
                  <a:prstClr val="black">
                    <a:tint val="75000"/>
                  </a:prstClr>
                </a:solidFill>
              </a:rPr>
              <a:pPr/>
              <a:t>270</a:t>
            </a:fld>
            <a:endParaRPr lang="fr-FR" dirty="0">
              <a:solidFill>
                <a:prstClr val="black">
                  <a:tint val="75000"/>
                </a:prstClr>
              </a:solidFill>
            </a:endParaRPr>
          </a:p>
        </p:txBody>
      </p:sp>
      <p:sp>
        <p:nvSpPr>
          <p:cNvPr id="103430" name="Rectangle 7"/>
          <p:cNvSpPr>
            <a:spLocks noChangeArrowheads="1"/>
          </p:cNvSpPr>
          <p:nvPr/>
        </p:nvSpPr>
        <p:spPr bwMode="auto">
          <a:xfrm>
            <a:off x="2547256" y="6393158"/>
            <a:ext cx="7485319" cy="369332"/>
          </a:xfrm>
          <a:prstGeom prst="rect">
            <a:avLst/>
          </a:prstGeom>
        </p:spPr>
        <p:txBody>
          <a:bodyPr wrap="square" anchor="b">
            <a:spAutoFit/>
          </a:bodyPr>
          <a:lstStyle/>
          <a:p>
            <a:pPr defTabSz="914103">
              <a:lnSpc>
                <a:spcPct val="90000"/>
              </a:lnSpc>
            </a:pPr>
            <a:r>
              <a:rPr lang="it-IT" sz="1000" i="1" dirty="0">
                <a:solidFill>
                  <a:schemeClr val="tx1">
                    <a:lumMod val="95000"/>
                    <a:lumOff val="5000"/>
                  </a:schemeClr>
                </a:solidFill>
              </a:rPr>
              <a:t>1. Arriola et al. Future Oncol. 2015 Jan;11(2):267-77; 2. Melosky et al. Curr Oncol, 2015;22:123-132</a:t>
            </a:r>
            <a:r>
              <a:rPr lang="en-US" sz="1000" i="1" dirty="0">
                <a:solidFill>
                  <a:schemeClr val="tx1">
                    <a:lumMod val="95000"/>
                    <a:lumOff val="5000"/>
                  </a:schemeClr>
                </a:solidFill>
              </a:rPr>
              <a:t>; </a:t>
            </a:r>
          </a:p>
          <a:p>
            <a:pPr defTabSz="914103">
              <a:lnSpc>
                <a:spcPct val="90000"/>
              </a:lnSpc>
            </a:pPr>
            <a:r>
              <a:rPr lang="en-US" sz="1000" i="1" dirty="0">
                <a:solidFill>
                  <a:schemeClr val="tx1">
                    <a:lumMod val="95000"/>
                    <a:lumOff val="5000"/>
                  </a:schemeClr>
                </a:solidFill>
              </a:rPr>
              <a:t>Common Terminology Criteria for Adverse Events (CTCAE) v4.0 National Institutes of Health, National Cancer Institute.</a:t>
            </a:r>
            <a:endParaRPr lang="en-GB" sz="1000" i="1" dirty="0">
              <a:solidFill>
                <a:schemeClr val="tx1">
                  <a:lumMod val="95000"/>
                  <a:lumOff val="5000"/>
                </a:schemeClr>
              </a:solidFill>
            </a:endParaRPr>
          </a:p>
        </p:txBody>
      </p:sp>
      <p:sp>
        <p:nvSpPr>
          <p:cNvPr id="12" name="Rectangle à coins arrondis 11"/>
          <p:cNvSpPr/>
          <p:nvPr/>
        </p:nvSpPr>
        <p:spPr>
          <a:xfrm>
            <a:off x="2207492" y="1669264"/>
            <a:ext cx="7638472" cy="3089347"/>
          </a:xfrm>
          <a:prstGeom prst="roundRect">
            <a:avLst>
              <a:gd name="adj" fmla="val 4446"/>
            </a:avLst>
          </a:prstGeom>
          <a:noFill/>
          <a:ln w="1905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103"/>
            <a:endParaRPr lang="fr-FR">
              <a:solidFill>
                <a:prstClr val="white"/>
              </a:solidFill>
            </a:endParaRPr>
          </a:p>
        </p:txBody>
      </p:sp>
      <p:pic>
        <p:nvPicPr>
          <p:cNvPr id="15" name="Picture 2" descr="C:\Users\linlu\Pictures\bmt2011171f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20884" y="4791529"/>
            <a:ext cx="4405373" cy="1440153"/>
          </a:xfrm>
          <a:prstGeom prst="rect">
            <a:avLst/>
          </a:prstGeom>
          <a:noFill/>
          <a:extLst>
            <a:ext uri="{909E8E84-426E-40DD-AFC4-6F175D3DCCD1}">
              <a14:hiddenFill xmlns:a14="http://schemas.microsoft.com/office/drawing/2010/main">
                <a:solidFill>
                  <a:srgbClr val="FFFFFF"/>
                </a:solidFill>
              </a14:hiddenFill>
            </a:ext>
          </a:extLst>
        </p:spPr>
      </p:pic>
      <p:sp>
        <p:nvSpPr>
          <p:cNvPr id="10" name="Content Placeholder 11"/>
          <p:cNvSpPr txBox="1">
            <a:spLocks/>
          </p:cNvSpPr>
          <p:nvPr/>
        </p:nvSpPr>
        <p:spPr>
          <a:xfrm>
            <a:off x="2207492" y="799427"/>
            <a:ext cx="7638473" cy="844228"/>
          </a:xfrm>
          <a:prstGeom prst="rect">
            <a:avLst/>
          </a:prstGeom>
        </p:spPr>
        <p:txBody>
          <a:bodyPr/>
          <a:lstStyle>
            <a:lvl1pPr marL="360363" indent="-360363" algn="l" defTabSz="914400" rtl="0" eaLnBrk="1" latinLnBrk="0" hangingPunct="1">
              <a:lnSpc>
                <a:spcPct val="85000"/>
              </a:lnSpc>
              <a:spcBef>
                <a:spcPts val="1800"/>
              </a:spcBef>
              <a:buSzPct val="110000"/>
              <a:buFontTx/>
              <a:buBlip>
                <a:blip r:embed="rId3"/>
              </a:buBlip>
              <a:defRPr sz="2000" kern="1200">
                <a:solidFill>
                  <a:schemeClr val="tx1"/>
                </a:solidFill>
                <a:latin typeface="+mn-lt"/>
                <a:ea typeface="+mn-ea"/>
                <a:cs typeface="+mn-cs"/>
              </a:defRPr>
            </a:lvl1pPr>
            <a:lvl2pPr marL="806450" indent="-252000" algn="l" defTabSz="914400" rtl="0" eaLnBrk="1" latinLnBrk="0" hangingPunct="1">
              <a:lnSpc>
                <a:spcPct val="85000"/>
              </a:lnSpc>
              <a:spcBef>
                <a:spcPts val="600"/>
              </a:spcBef>
              <a:buClr>
                <a:schemeClr val="accent2"/>
              </a:buClr>
              <a:buFont typeface="Verdana" pitchFamily="34" charset="0"/>
              <a:buChar char="●"/>
              <a:defRPr sz="1800" kern="1200">
                <a:solidFill>
                  <a:schemeClr val="tx1"/>
                </a:solidFill>
                <a:latin typeface="+mn-lt"/>
                <a:ea typeface="+mn-ea"/>
                <a:cs typeface="+mn-cs"/>
              </a:defRPr>
            </a:lvl2pPr>
            <a:lvl3pPr marL="1165225" indent="-216000" algn="l" defTabSz="914400" rtl="0" eaLnBrk="1" latinLnBrk="0" hangingPunct="1">
              <a:lnSpc>
                <a:spcPct val="85000"/>
              </a:lnSpc>
              <a:spcBef>
                <a:spcPts val="400"/>
              </a:spcBef>
              <a:buClr>
                <a:schemeClr val="accent1">
                  <a:lumMod val="75000"/>
                </a:schemeClr>
              </a:buClr>
              <a:buSzPct val="80000"/>
              <a:buFont typeface="Wingdings 2" pitchFamily="18" charset="2"/>
              <a:buChar char="¾"/>
              <a:defRPr sz="1600" kern="1200">
                <a:solidFill>
                  <a:schemeClr val="tx1"/>
                </a:solidFill>
                <a:latin typeface="+mn-lt"/>
                <a:ea typeface="+mn-ea"/>
                <a:cs typeface="+mn-cs"/>
              </a:defRPr>
            </a:lvl3pPr>
            <a:lvl4pPr marL="1525588"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4pPr>
            <a:lvl5pPr marL="1971675"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00000"/>
              </a:lnSpc>
              <a:buNone/>
            </a:pPr>
            <a:r>
              <a:rPr lang="en-US" dirty="0" err="1">
                <a:solidFill>
                  <a:srgbClr val="0070C0"/>
                </a:solidFill>
              </a:rPr>
              <a:t>Triệu</a:t>
            </a:r>
            <a:r>
              <a:rPr lang="en-US" dirty="0">
                <a:solidFill>
                  <a:srgbClr val="0070C0"/>
                </a:solidFill>
              </a:rPr>
              <a:t> </a:t>
            </a:r>
            <a:r>
              <a:rPr lang="en-US" dirty="0" err="1">
                <a:solidFill>
                  <a:srgbClr val="0070C0"/>
                </a:solidFill>
              </a:rPr>
              <a:t>chứng</a:t>
            </a:r>
            <a:r>
              <a:rPr lang="en-US" dirty="0">
                <a:solidFill>
                  <a:srgbClr val="0070C0"/>
                </a:solidFill>
              </a:rPr>
              <a:t> </a:t>
            </a:r>
            <a:r>
              <a:rPr lang="en-US" dirty="0" err="1">
                <a:solidFill>
                  <a:srgbClr val="0070C0"/>
                </a:solidFill>
              </a:rPr>
              <a:t>của</a:t>
            </a:r>
            <a:r>
              <a:rPr lang="en-US" dirty="0">
                <a:solidFill>
                  <a:srgbClr val="0070C0"/>
                </a:solidFill>
              </a:rPr>
              <a:t> </a:t>
            </a:r>
            <a:r>
              <a:rPr lang="en-US" dirty="0" err="1">
                <a:solidFill>
                  <a:srgbClr val="0070C0"/>
                </a:solidFill>
              </a:rPr>
              <a:t>viêm</a:t>
            </a:r>
            <a:r>
              <a:rPr lang="en-US" dirty="0">
                <a:solidFill>
                  <a:srgbClr val="0070C0"/>
                </a:solidFill>
              </a:rPr>
              <a:t> </a:t>
            </a:r>
            <a:r>
              <a:rPr lang="en-US" dirty="0" err="1">
                <a:solidFill>
                  <a:srgbClr val="0070C0"/>
                </a:solidFill>
              </a:rPr>
              <a:t>niêm</a:t>
            </a:r>
            <a:r>
              <a:rPr lang="en-US" dirty="0">
                <a:solidFill>
                  <a:srgbClr val="0070C0"/>
                </a:solidFill>
              </a:rPr>
              <a:t> </a:t>
            </a:r>
            <a:r>
              <a:rPr lang="en-US" dirty="0" err="1">
                <a:solidFill>
                  <a:srgbClr val="0070C0"/>
                </a:solidFill>
              </a:rPr>
              <a:t>mạc</a:t>
            </a:r>
            <a:r>
              <a:rPr lang="en-US" dirty="0">
                <a:solidFill>
                  <a:srgbClr val="0070C0"/>
                </a:solidFill>
              </a:rPr>
              <a:t> </a:t>
            </a:r>
            <a:r>
              <a:rPr lang="en-US" dirty="0" err="1">
                <a:solidFill>
                  <a:srgbClr val="0070C0"/>
                </a:solidFill>
              </a:rPr>
              <a:t>thường</a:t>
            </a:r>
            <a:r>
              <a:rPr lang="en-US" dirty="0">
                <a:solidFill>
                  <a:srgbClr val="0070C0"/>
                </a:solidFill>
              </a:rPr>
              <a:t> </a:t>
            </a:r>
            <a:r>
              <a:rPr lang="en-US" dirty="0" err="1">
                <a:solidFill>
                  <a:srgbClr val="0070C0"/>
                </a:solidFill>
              </a:rPr>
              <a:t>xuất</a:t>
            </a:r>
            <a:r>
              <a:rPr lang="en-US" dirty="0">
                <a:solidFill>
                  <a:srgbClr val="0070C0"/>
                </a:solidFill>
              </a:rPr>
              <a:t> </a:t>
            </a:r>
            <a:r>
              <a:rPr lang="en-US" dirty="0" err="1">
                <a:solidFill>
                  <a:srgbClr val="0070C0"/>
                </a:solidFill>
              </a:rPr>
              <a:t>hiện</a:t>
            </a:r>
            <a:r>
              <a:rPr lang="en-US" dirty="0">
                <a:solidFill>
                  <a:srgbClr val="0070C0"/>
                </a:solidFill>
              </a:rPr>
              <a:t> </a:t>
            </a:r>
          </a:p>
          <a:p>
            <a:pPr marL="0" indent="0" algn="ctr">
              <a:spcBef>
                <a:spcPts val="600"/>
              </a:spcBef>
              <a:buNone/>
            </a:pPr>
            <a:r>
              <a:rPr lang="en-US" dirty="0" err="1">
                <a:solidFill>
                  <a:srgbClr val="0070C0"/>
                </a:solidFill>
              </a:rPr>
              <a:t>trong</a:t>
            </a:r>
            <a:r>
              <a:rPr lang="en-US" dirty="0">
                <a:solidFill>
                  <a:srgbClr val="0070C0"/>
                </a:solidFill>
              </a:rPr>
              <a:t> 2 </a:t>
            </a:r>
            <a:r>
              <a:rPr lang="en-US" dirty="0" err="1">
                <a:solidFill>
                  <a:srgbClr val="0070C0"/>
                </a:solidFill>
              </a:rPr>
              <a:t>tuần</a:t>
            </a:r>
            <a:r>
              <a:rPr lang="en-US" dirty="0">
                <a:solidFill>
                  <a:srgbClr val="0070C0"/>
                </a:solidFill>
              </a:rPr>
              <a:t> </a:t>
            </a:r>
            <a:r>
              <a:rPr lang="en-US" dirty="0" err="1">
                <a:solidFill>
                  <a:srgbClr val="0070C0"/>
                </a:solidFill>
              </a:rPr>
              <a:t>đầu</a:t>
            </a:r>
            <a:r>
              <a:rPr lang="en-US" dirty="0">
                <a:solidFill>
                  <a:srgbClr val="0070C0"/>
                </a:solidFill>
              </a:rPr>
              <a:t> </a:t>
            </a:r>
            <a:r>
              <a:rPr lang="en-US" dirty="0" err="1">
                <a:solidFill>
                  <a:srgbClr val="0070C0"/>
                </a:solidFill>
              </a:rPr>
              <a:t>điều</a:t>
            </a:r>
            <a:r>
              <a:rPr lang="en-US" dirty="0">
                <a:solidFill>
                  <a:srgbClr val="0070C0"/>
                </a:solidFill>
              </a:rPr>
              <a:t> </a:t>
            </a:r>
            <a:r>
              <a:rPr lang="en-US" dirty="0" err="1">
                <a:solidFill>
                  <a:srgbClr val="0070C0"/>
                </a:solidFill>
              </a:rPr>
              <a:t>trị</a:t>
            </a:r>
            <a:r>
              <a:rPr lang="en-US" dirty="0">
                <a:solidFill>
                  <a:srgbClr val="0070C0"/>
                </a:solidFill>
              </a:rPr>
              <a:t> TKI</a:t>
            </a:r>
          </a:p>
        </p:txBody>
      </p:sp>
    </p:spTree>
    <p:extLst>
      <p:ext uri="{BB962C8B-B14F-4D97-AF65-F5344CB8AC3E}">
        <p14:creationId xmlns:p14="http://schemas.microsoft.com/office/powerpoint/2010/main" val="474427037"/>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47732" y="55971"/>
            <a:ext cx="7047345" cy="510909"/>
          </a:xfrm>
        </p:spPr>
        <p:txBody>
          <a:bodyPr>
            <a:normAutofit fontScale="90000"/>
          </a:bodyPr>
          <a:lstStyle/>
          <a:p>
            <a:pPr algn="ctr"/>
            <a:r>
              <a:rPr lang="en-US" sz="3200" dirty="0" err="1"/>
              <a:t>Xử</a:t>
            </a:r>
            <a:r>
              <a:rPr lang="en-US" sz="3200" dirty="0"/>
              <a:t> </a:t>
            </a:r>
            <a:r>
              <a:rPr lang="en-US" sz="3200" dirty="0" err="1"/>
              <a:t>trí</a:t>
            </a:r>
            <a:r>
              <a:rPr lang="en-US" sz="3200" dirty="0"/>
              <a:t> </a:t>
            </a:r>
            <a:r>
              <a:rPr lang="en-US" sz="3200" dirty="0" err="1"/>
              <a:t>viêm</a:t>
            </a:r>
            <a:r>
              <a:rPr lang="en-US" sz="3200" dirty="0"/>
              <a:t> </a:t>
            </a:r>
            <a:r>
              <a:rPr lang="en-US" sz="3200" dirty="0" err="1"/>
              <a:t>niêm</a:t>
            </a:r>
            <a:r>
              <a:rPr lang="en-US" sz="3200" dirty="0"/>
              <a:t> </a:t>
            </a:r>
            <a:r>
              <a:rPr lang="en-US" sz="3200" dirty="0" err="1"/>
              <a:t>mạc</a:t>
            </a:r>
            <a:r>
              <a:rPr lang="en-US" sz="3200" dirty="0"/>
              <a:t> (</a:t>
            </a:r>
            <a:r>
              <a:rPr lang="en-US" sz="3200" dirty="0" err="1"/>
              <a:t>viêm</a:t>
            </a:r>
            <a:r>
              <a:rPr lang="en-US" sz="3200" dirty="0"/>
              <a:t> </a:t>
            </a:r>
            <a:r>
              <a:rPr lang="en-US" sz="3200" dirty="0" err="1"/>
              <a:t>miệng</a:t>
            </a:r>
            <a:r>
              <a:rPr lang="en-US" sz="3200" dirty="0"/>
              <a:t>)</a:t>
            </a:r>
          </a:p>
        </p:txBody>
      </p:sp>
      <p:sp>
        <p:nvSpPr>
          <p:cNvPr id="12" name="Content Placeholder 11"/>
          <p:cNvSpPr>
            <a:spLocks noGrp="1"/>
          </p:cNvSpPr>
          <p:nvPr>
            <p:ph idx="1"/>
          </p:nvPr>
        </p:nvSpPr>
        <p:spPr>
          <a:xfrm>
            <a:off x="1073020" y="765763"/>
            <a:ext cx="10086392" cy="1169551"/>
          </a:xfrm>
        </p:spPr>
        <p:txBody>
          <a:bodyPr>
            <a:normAutofit lnSpcReduction="10000"/>
          </a:bodyPr>
          <a:lstStyle/>
          <a:p>
            <a:pPr marL="0" indent="0" algn="ctr">
              <a:lnSpc>
                <a:spcPct val="100000"/>
              </a:lnSpc>
              <a:spcAft>
                <a:spcPts val="0"/>
              </a:spcAft>
              <a:buNone/>
            </a:pPr>
            <a:r>
              <a:rPr lang="en-US" sz="2000" dirty="0">
                <a:solidFill>
                  <a:srgbClr val="0070C0"/>
                </a:solidFill>
              </a:rPr>
              <a:t>Viêm niêm mạc có thể phòng ngừa và xử trí với thức ăn mềm, </a:t>
            </a:r>
            <a:r>
              <a:rPr lang="en-US" sz="2000" dirty="0" err="1">
                <a:solidFill>
                  <a:srgbClr val="0070C0"/>
                </a:solidFill>
              </a:rPr>
              <a:t>không</a:t>
            </a:r>
            <a:r>
              <a:rPr lang="en-US" sz="2000" dirty="0">
                <a:solidFill>
                  <a:srgbClr val="0070C0"/>
                </a:solidFill>
              </a:rPr>
              <a:t> </a:t>
            </a:r>
            <a:r>
              <a:rPr lang="en-US" sz="2000" dirty="0" err="1">
                <a:solidFill>
                  <a:srgbClr val="0070C0"/>
                </a:solidFill>
              </a:rPr>
              <a:t>kích</a:t>
            </a:r>
            <a:r>
              <a:rPr lang="en-US" sz="2000" dirty="0">
                <a:solidFill>
                  <a:srgbClr val="0070C0"/>
                </a:solidFill>
              </a:rPr>
              <a:t> </a:t>
            </a:r>
            <a:r>
              <a:rPr lang="en-US" sz="2000" dirty="0" err="1">
                <a:solidFill>
                  <a:srgbClr val="0070C0"/>
                </a:solidFill>
              </a:rPr>
              <a:t>thích</a:t>
            </a:r>
            <a:r>
              <a:rPr lang="en-US" sz="2000" dirty="0">
                <a:solidFill>
                  <a:srgbClr val="0070C0"/>
                </a:solidFill>
              </a:rPr>
              <a:t>; </a:t>
            </a:r>
          </a:p>
          <a:p>
            <a:pPr marL="0" indent="0" algn="ctr">
              <a:lnSpc>
                <a:spcPct val="100000"/>
              </a:lnSpc>
              <a:spcAft>
                <a:spcPts val="0"/>
              </a:spcAft>
              <a:buNone/>
            </a:pPr>
            <a:r>
              <a:rPr lang="en-US" sz="2000" dirty="0" err="1">
                <a:solidFill>
                  <a:srgbClr val="0070C0"/>
                </a:solidFill>
              </a:rPr>
              <a:t>sử</a:t>
            </a:r>
            <a:r>
              <a:rPr lang="en-US" sz="2000" dirty="0">
                <a:solidFill>
                  <a:srgbClr val="0070C0"/>
                </a:solidFill>
              </a:rPr>
              <a:t> dụng bàn chải đánh răng mềm thay thế bàn chải thông thường; </a:t>
            </a:r>
          </a:p>
          <a:p>
            <a:pPr marL="0" indent="0" algn="ctr">
              <a:lnSpc>
                <a:spcPct val="100000"/>
              </a:lnSpc>
              <a:spcAft>
                <a:spcPts val="0"/>
              </a:spcAft>
              <a:buNone/>
            </a:pPr>
            <a:r>
              <a:rPr lang="en-US" sz="2000" dirty="0" err="1">
                <a:solidFill>
                  <a:srgbClr val="0070C0"/>
                </a:solidFill>
              </a:rPr>
              <a:t>và</a:t>
            </a:r>
            <a:r>
              <a:rPr lang="en-US" sz="2000" dirty="0">
                <a:solidFill>
                  <a:srgbClr val="0070C0"/>
                </a:solidFill>
              </a:rPr>
              <a:t> tránh những tác nhân kích thích hay </a:t>
            </a:r>
            <a:r>
              <a:rPr lang="en-US" sz="2000" dirty="0" err="1">
                <a:solidFill>
                  <a:srgbClr val="0070C0"/>
                </a:solidFill>
              </a:rPr>
              <a:t>chứa</a:t>
            </a:r>
            <a:r>
              <a:rPr lang="en-US" sz="2000" dirty="0">
                <a:solidFill>
                  <a:srgbClr val="0070C0"/>
                </a:solidFill>
              </a:rPr>
              <a:t> </a:t>
            </a:r>
            <a:r>
              <a:rPr lang="en-US" sz="2000" dirty="0" err="1">
                <a:solidFill>
                  <a:srgbClr val="0070C0"/>
                </a:solidFill>
              </a:rPr>
              <a:t>cồn</a:t>
            </a:r>
            <a:endParaRPr lang="de-DE" sz="2000" dirty="0">
              <a:solidFill>
                <a:srgbClr val="0070C0"/>
              </a:solidFill>
            </a:endParaRPr>
          </a:p>
        </p:txBody>
      </p:sp>
      <p:graphicFrame>
        <p:nvGraphicFramePr>
          <p:cNvPr id="13" name="Content Placeholder 7"/>
          <p:cNvGraphicFramePr>
            <a:graphicFrameLocks/>
          </p:cNvGraphicFramePr>
          <p:nvPr/>
        </p:nvGraphicFramePr>
        <p:xfrm>
          <a:off x="1073020" y="2015406"/>
          <a:ext cx="10086392" cy="4187651"/>
        </p:xfrm>
        <a:graphic>
          <a:graphicData uri="http://schemas.openxmlformats.org/drawingml/2006/table">
            <a:tbl>
              <a:tblPr/>
              <a:tblGrid>
                <a:gridCol w="1663100">
                  <a:extLst>
                    <a:ext uri="{9D8B030D-6E8A-4147-A177-3AD203B41FA5}">
                      <a16:colId xmlns:a16="http://schemas.microsoft.com/office/drawing/2014/main" val="20000"/>
                    </a:ext>
                  </a:extLst>
                </a:gridCol>
                <a:gridCol w="8423292">
                  <a:extLst>
                    <a:ext uri="{9D8B030D-6E8A-4147-A177-3AD203B41FA5}">
                      <a16:colId xmlns:a16="http://schemas.microsoft.com/office/drawing/2014/main" val="20001"/>
                    </a:ext>
                  </a:extLst>
                </a:gridCol>
              </a:tblGrid>
              <a:tr h="373063">
                <a:tc>
                  <a:txBody>
                    <a:bodyPr/>
                    <a:lstStyle/>
                    <a:p>
                      <a:pPr marL="0" marR="0" algn="ctr" fontAlgn="base">
                        <a:lnSpc>
                          <a:spcPct val="100000"/>
                        </a:lnSpc>
                        <a:spcBef>
                          <a:spcPts val="0"/>
                        </a:spcBef>
                        <a:spcAft>
                          <a:spcPts val="0"/>
                        </a:spcAft>
                      </a:pPr>
                      <a:r>
                        <a:rPr lang="en-US" sz="1800" b="1" dirty="0">
                          <a:solidFill>
                            <a:schemeClr val="bg1"/>
                          </a:solidFill>
                          <a:latin typeface="+mn-lt"/>
                          <a:ea typeface="Calibri"/>
                          <a:cs typeface="Times New Roman"/>
                        </a:rPr>
                        <a:t>Phân loại</a:t>
                      </a:r>
                    </a:p>
                  </a:txBody>
                  <a:tcPr marL="71285" marR="71285" marT="41888" marB="41888" anchor="ctr">
                    <a:lnL w="12700"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marL="90170" marR="0" algn="ctr" fontAlgn="base">
                        <a:lnSpc>
                          <a:spcPct val="100000"/>
                        </a:lnSpc>
                        <a:spcBef>
                          <a:spcPts val="0"/>
                        </a:spcBef>
                        <a:spcAft>
                          <a:spcPts val="0"/>
                        </a:spcAft>
                      </a:pPr>
                      <a:r>
                        <a:rPr lang="en-US" sz="1800" b="1" dirty="0">
                          <a:solidFill>
                            <a:schemeClr val="bg1"/>
                          </a:solidFill>
                          <a:latin typeface="+mn-lt"/>
                          <a:ea typeface="Times New Roman"/>
                          <a:cs typeface="Times New Roman"/>
                        </a:rPr>
                        <a:t>Tiếp cận điều trị</a:t>
                      </a:r>
                      <a:endParaRPr lang="en-US" sz="1800" b="1" dirty="0">
                        <a:solidFill>
                          <a:schemeClr val="bg1"/>
                        </a:solidFill>
                        <a:latin typeface="+mn-lt"/>
                        <a:ea typeface="Calibri"/>
                        <a:cs typeface="Times New Roman"/>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777574">
                <a:tc>
                  <a:txBody>
                    <a:bodyPr/>
                    <a:lstStyle/>
                    <a:p>
                      <a:pPr marL="0" marR="0" algn="ctr">
                        <a:lnSpc>
                          <a:spcPct val="100000"/>
                        </a:lnSpc>
                        <a:spcBef>
                          <a:spcPts val="0"/>
                        </a:spcBef>
                        <a:spcAft>
                          <a:spcPts val="0"/>
                        </a:spcAft>
                      </a:pPr>
                      <a:r>
                        <a:rPr lang="en-US" sz="1400" b="1" dirty="0">
                          <a:solidFill>
                            <a:schemeClr val="tx1">
                              <a:lumMod val="95000"/>
                              <a:lumOff val="5000"/>
                            </a:schemeClr>
                          </a:solidFill>
                          <a:latin typeface="+mn-lt"/>
                          <a:ea typeface="Calibri"/>
                          <a:cs typeface="Times New Roman"/>
                        </a:rPr>
                        <a:t>Nhẹ</a:t>
                      </a:r>
                      <a:br>
                        <a:rPr lang="en-US" sz="1400" b="1" dirty="0">
                          <a:solidFill>
                            <a:schemeClr val="tx1">
                              <a:lumMod val="95000"/>
                              <a:lumOff val="5000"/>
                            </a:schemeClr>
                          </a:solidFill>
                          <a:latin typeface="+mn-lt"/>
                          <a:ea typeface="Calibri"/>
                          <a:cs typeface="Times New Roman"/>
                        </a:rPr>
                      </a:br>
                      <a:r>
                        <a:rPr lang="en-US" sz="1400" b="1" dirty="0">
                          <a:solidFill>
                            <a:schemeClr val="tx1">
                              <a:lumMod val="95000"/>
                              <a:lumOff val="5000"/>
                            </a:schemeClr>
                          </a:solidFill>
                          <a:latin typeface="+mn-lt"/>
                          <a:ea typeface="Calibri"/>
                          <a:cs typeface="Times New Roman"/>
                        </a:rPr>
                        <a:t>(Độ 1)</a:t>
                      </a:r>
                    </a:p>
                  </a:txBody>
                  <a:tcPr marL="70294" marR="70294" marT="43052" marB="43052" anchor="ctr">
                    <a:lnL w="12700"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FD8D3"/>
                    </a:solidFill>
                  </a:tcPr>
                </a:tc>
                <a:tc>
                  <a:txBody>
                    <a:bodyPr/>
                    <a:lstStyle/>
                    <a:p>
                      <a:pPr marL="114300" marR="0" lvl="0" indent="-114300" algn="l" defTabSz="914400" rtl="0" eaLnBrk="1" fontAlgn="base" latinLnBrk="0" hangingPunct="1">
                        <a:lnSpc>
                          <a:spcPct val="110000"/>
                        </a:lnSpc>
                        <a:spcBef>
                          <a:spcPct val="0"/>
                        </a:spcBef>
                        <a:spcAft>
                          <a:spcPct val="0"/>
                        </a:spcAft>
                        <a:buClrTx/>
                        <a:buSzTx/>
                        <a:buFontTx/>
                        <a:buNone/>
                        <a:tabLst/>
                      </a:pPr>
                      <a:r>
                        <a:rPr kumimoji="0" lang="en-GB" sz="14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Tiếp tục TKI với liều hiện tại:</a:t>
                      </a:r>
                      <a:endParaRPr kumimoji="0" lang="en-GB" sz="1400" b="0" i="0" u="none" strike="noStrike" cap="none" normalizeH="0" baseline="0" dirty="0">
                        <a:ln>
                          <a:noFill/>
                        </a:ln>
                        <a:solidFill>
                          <a:schemeClr val="tx1">
                            <a:lumMod val="95000"/>
                            <a:lumOff val="5000"/>
                          </a:schemeClr>
                        </a:solidFill>
                        <a:effectLst/>
                        <a:latin typeface="+mn-lt"/>
                        <a:ea typeface="MS PGothic" pitchFamily="34" charset="-128"/>
                        <a:cs typeface="Arial" charset="0"/>
                      </a:endParaRPr>
                    </a:p>
                    <a:p>
                      <a:pPr marL="228600" marR="0" indent="-17145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n-US" sz="1400" kern="1200" dirty="0">
                          <a:solidFill>
                            <a:schemeClr val="tx1">
                              <a:lumMod val="95000"/>
                              <a:lumOff val="5000"/>
                            </a:schemeClr>
                          </a:solidFill>
                          <a:latin typeface="+mn-lt"/>
                          <a:ea typeface="Times New Roman"/>
                          <a:cs typeface="Times New Roman"/>
                        </a:rPr>
                        <a:t>Dexamethasone, sodium bicarbonate, nước súc miệng dịu nhẹ</a:t>
                      </a:r>
                    </a:p>
                    <a:p>
                      <a:pPr marL="228600" marR="0" indent="-17145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n-US" sz="1400" kern="1200" dirty="0">
                          <a:solidFill>
                            <a:schemeClr val="tx1">
                              <a:lumMod val="95000"/>
                              <a:lumOff val="5000"/>
                            </a:schemeClr>
                          </a:solidFill>
                          <a:latin typeface="+mn-lt"/>
                          <a:ea typeface="Times New Roman"/>
                          <a:cs typeface="Times New Roman"/>
                        </a:rPr>
                        <a:t>Lidocaine 2% hay triamcinolone </a:t>
                      </a:r>
                      <a:r>
                        <a:rPr lang="en-US" sz="1400" kern="1200" dirty="0" err="1">
                          <a:solidFill>
                            <a:schemeClr val="tx1">
                              <a:lumMod val="95000"/>
                              <a:lumOff val="5000"/>
                            </a:schemeClr>
                          </a:solidFill>
                          <a:latin typeface="+mn-lt"/>
                          <a:ea typeface="Times New Roman"/>
                          <a:cs typeface="Times New Roman"/>
                        </a:rPr>
                        <a:t>acetonide</a:t>
                      </a:r>
                      <a:r>
                        <a:rPr lang="en-US" sz="1400" kern="1200" dirty="0">
                          <a:solidFill>
                            <a:schemeClr val="tx1">
                              <a:lumMod val="95000"/>
                              <a:lumOff val="5000"/>
                            </a:schemeClr>
                          </a:solidFill>
                          <a:latin typeface="+mn-lt"/>
                          <a:ea typeface="Times New Roman"/>
                          <a:cs typeface="Times New Roman"/>
                        </a:rPr>
                        <a:t> 0.1%</a:t>
                      </a:r>
                    </a:p>
                  </a:txBody>
                  <a:tcPr marL="0" marT="0" marB="0" anchor="ctr">
                    <a:lnL w="12700"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FD8D3"/>
                    </a:solidFill>
                  </a:tcPr>
                </a:tc>
                <a:extLst>
                  <a:ext uri="{0D108BD9-81ED-4DB2-BD59-A6C34878D82A}">
                    <a16:rowId xmlns:a16="http://schemas.microsoft.com/office/drawing/2014/main" val="10001"/>
                  </a:ext>
                </a:extLst>
              </a:tr>
              <a:tr h="1381467">
                <a:tc>
                  <a:txBody>
                    <a:bodyPr/>
                    <a:lstStyle/>
                    <a:p>
                      <a:pPr marL="0" marR="0" algn="ctr">
                        <a:lnSpc>
                          <a:spcPct val="100000"/>
                        </a:lnSpc>
                        <a:spcBef>
                          <a:spcPts val="0"/>
                        </a:spcBef>
                        <a:spcAft>
                          <a:spcPts val="0"/>
                        </a:spcAft>
                      </a:pPr>
                      <a:r>
                        <a:rPr lang="en-US" sz="1400" b="1" dirty="0">
                          <a:solidFill>
                            <a:schemeClr val="tx1">
                              <a:lumMod val="95000"/>
                              <a:lumOff val="5000"/>
                            </a:schemeClr>
                          </a:solidFill>
                          <a:latin typeface="+mn-lt"/>
                          <a:ea typeface="Calibri"/>
                          <a:cs typeface="Times New Roman"/>
                        </a:rPr>
                        <a:t>Trung bình  </a:t>
                      </a:r>
                    </a:p>
                    <a:p>
                      <a:pPr marL="0" marR="0" algn="ctr">
                        <a:lnSpc>
                          <a:spcPct val="100000"/>
                        </a:lnSpc>
                        <a:spcBef>
                          <a:spcPts val="0"/>
                        </a:spcBef>
                        <a:spcAft>
                          <a:spcPts val="0"/>
                        </a:spcAft>
                      </a:pPr>
                      <a:r>
                        <a:rPr lang="en-US" sz="1400" b="1" dirty="0">
                          <a:solidFill>
                            <a:schemeClr val="tx1">
                              <a:lumMod val="95000"/>
                              <a:lumOff val="5000"/>
                            </a:schemeClr>
                          </a:solidFill>
                          <a:latin typeface="+mn-lt"/>
                          <a:ea typeface="Calibri"/>
                          <a:cs typeface="Times New Roman"/>
                        </a:rPr>
                        <a:t>(Độ 2)</a:t>
                      </a:r>
                    </a:p>
                  </a:txBody>
                  <a:tcPr marL="70294" marR="70294" marT="43052" marB="43052" anchor="ctr">
                    <a:lnL w="12700"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EDEA"/>
                    </a:solidFill>
                  </a:tcPr>
                </a:tc>
                <a:tc>
                  <a:txBody>
                    <a:bodyPr/>
                    <a:lstStyle/>
                    <a:p>
                      <a:pPr marL="114300" marR="0" lvl="0" indent="-114300" algn="l" defTabSz="914400" rtl="0" eaLnBrk="1" fontAlgn="base" latinLnBrk="0" hangingPunct="1">
                        <a:lnSpc>
                          <a:spcPct val="110000"/>
                        </a:lnSpc>
                        <a:spcBef>
                          <a:spcPct val="0"/>
                        </a:spcBef>
                        <a:spcAft>
                          <a:spcPct val="0"/>
                        </a:spcAft>
                        <a:buClrTx/>
                        <a:buSzTx/>
                        <a:buFontTx/>
                        <a:buNone/>
                        <a:tabLst/>
                      </a:pPr>
                      <a:r>
                        <a:rPr kumimoji="0" lang="en-GB" sz="14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Tiếp tục TKI với liều hiện tại:</a:t>
                      </a:r>
                      <a:endParaRPr kumimoji="0" lang="en-GB" sz="1400" b="0" i="0" u="none" strike="noStrike" cap="none" normalizeH="0" baseline="0" dirty="0">
                        <a:ln>
                          <a:noFill/>
                        </a:ln>
                        <a:solidFill>
                          <a:schemeClr val="tx1">
                            <a:lumMod val="95000"/>
                            <a:lumOff val="5000"/>
                          </a:schemeClr>
                        </a:solidFill>
                        <a:effectLst/>
                        <a:latin typeface="+mn-lt"/>
                        <a:ea typeface="MS PGothic" pitchFamily="34" charset="-128"/>
                        <a:cs typeface="Arial" charset="0"/>
                      </a:endParaRPr>
                    </a:p>
                    <a:p>
                      <a:pPr marL="228600" marR="0" indent="-139700" fontAlgn="base">
                        <a:lnSpc>
                          <a:spcPct val="100000"/>
                        </a:lnSpc>
                        <a:spcBef>
                          <a:spcPts val="300"/>
                        </a:spcBef>
                        <a:spcAft>
                          <a:spcPts val="0"/>
                        </a:spcAft>
                        <a:buFont typeface="Arial" panose="020B0604020202020204" pitchFamily="34" charset="0"/>
                        <a:buChar char="•"/>
                      </a:pPr>
                      <a:r>
                        <a:rPr lang="en-US" sz="1400" dirty="0">
                          <a:solidFill>
                            <a:schemeClr val="tx1">
                              <a:lumMod val="95000"/>
                              <a:lumOff val="5000"/>
                            </a:schemeClr>
                          </a:solidFill>
                          <a:latin typeface="+mn-lt"/>
                          <a:ea typeface="Times New Roman"/>
                          <a:cs typeface="Times New Roman"/>
                        </a:rPr>
                        <a:t>Giảm đau, </a:t>
                      </a:r>
                      <a:r>
                        <a:rPr lang="en-US" sz="1400" baseline="0" dirty="0">
                          <a:solidFill>
                            <a:schemeClr val="tx1">
                              <a:lumMod val="95000"/>
                              <a:lumOff val="5000"/>
                            </a:schemeClr>
                          </a:solidFill>
                          <a:latin typeface="+mn-lt"/>
                          <a:ea typeface="Times New Roman"/>
                          <a:cs typeface="Times New Roman"/>
                        </a:rPr>
                        <a:t>steroids bôi (betamethasone hay triamcinolone)</a:t>
                      </a:r>
                      <a:r>
                        <a:rPr lang="en-US" sz="1400" dirty="0">
                          <a:solidFill>
                            <a:schemeClr val="tx1">
                              <a:lumMod val="95000"/>
                              <a:lumOff val="5000"/>
                            </a:schemeClr>
                          </a:solidFill>
                          <a:latin typeface="+mn-lt"/>
                          <a:ea typeface="Times New Roman"/>
                          <a:cs typeface="Times New Roman"/>
                        </a:rPr>
                        <a:t>, kháng sinh uống (erythromycin, 250-350 mg mỗi ngày hay minocycline 50 mg mỗi ngày),</a:t>
                      </a:r>
                      <a:r>
                        <a:rPr lang="en-US" sz="1400" baseline="0" dirty="0">
                          <a:solidFill>
                            <a:schemeClr val="tx1">
                              <a:lumMod val="95000"/>
                              <a:lumOff val="5000"/>
                            </a:schemeClr>
                          </a:solidFill>
                          <a:latin typeface="+mn-lt"/>
                          <a:ea typeface="Times New Roman"/>
                          <a:cs typeface="Times New Roman"/>
                        </a:rPr>
                        <a:t> điều trị kháng virus nếu xác nhận nhiễm herpes</a:t>
                      </a:r>
                      <a:endParaRPr lang="en-US" sz="1400" dirty="0">
                        <a:solidFill>
                          <a:schemeClr val="tx1">
                            <a:lumMod val="95000"/>
                            <a:lumOff val="5000"/>
                          </a:schemeClr>
                        </a:solidFill>
                        <a:latin typeface="+mn-lt"/>
                        <a:ea typeface="Times New Roman"/>
                        <a:cs typeface="Times New Roman"/>
                      </a:endParaRPr>
                    </a:p>
                    <a:p>
                      <a:pPr marL="0" marR="0" lvl="0" indent="0" algn="l" defTabSz="914400" rtl="0" eaLnBrk="1" fontAlgn="base" latinLnBrk="0" hangingPunct="1">
                        <a:lnSpc>
                          <a:spcPct val="100000"/>
                        </a:lnSpc>
                        <a:spcBef>
                          <a:spcPts val="300"/>
                        </a:spcBef>
                        <a:spcAft>
                          <a:spcPct val="0"/>
                        </a:spcAft>
                        <a:buClrTx/>
                        <a:buSzTx/>
                        <a:buFontTx/>
                        <a:buNone/>
                        <a:tabLst/>
                        <a:defRPr/>
                      </a:pPr>
                      <a:r>
                        <a:rPr kumimoji="0" lang="en-GB" sz="14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Nếu triệu chứng kéo dài </a:t>
                      </a:r>
                      <a:r>
                        <a:rPr kumimoji="0" lang="en-US" sz="14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≥2 ngày dù đã chăm sóc tối ưu, dừng TKI cho đến khi triệu chứng hồi phục (G0/G1). Bắt đầu lại với liều giảm </a:t>
                      </a:r>
                      <a:endParaRPr kumimoji="0" lang="en-GB" sz="1400" b="1" i="0" u="none" strike="noStrike" cap="none" normalizeH="0" baseline="0" dirty="0">
                        <a:ln>
                          <a:noFill/>
                        </a:ln>
                        <a:solidFill>
                          <a:schemeClr val="tx1">
                            <a:lumMod val="95000"/>
                            <a:lumOff val="5000"/>
                          </a:schemeClr>
                        </a:solidFill>
                        <a:effectLst/>
                        <a:latin typeface="+mn-lt"/>
                        <a:ea typeface="MS PGothic" pitchFamily="34" charset="-128"/>
                        <a:cs typeface="Arial"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F0EDEA"/>
                    </a:solidFill>
                  </a:tcPr>
                </a:tc>
                <a:extLst>
                  <a:ext uri="{0D108BD9-81ED-4DB2-BD59-A6C34878D82A}">
                    <a16:rowId xmlns:a16="http://schemas.microsoft.com/office/drawing/2014/main" val="10002"/>
                  </a:ext>
                </a:extLst>
              </a:tr>
              <a:tr h="1655547">
                <a:tc>
                  <a:txBody>
                    <a:bodyPr/>
                    <a:lstStyle/>
                    <a:p>
                      <a:pPr marL="0" marR="0" algn="ctr">
                        <a:lnSpc>
                          <a:spcPct val="100000"/>
                        </a:lnSpc>
                        <a:spcBef>
                          <a:spcPts val="0"/>
                        </a:spcBef>
                        <a:spcAft>
                          <a:spcPts val="0"/>
                        </a:spcAft>
                      </a:pPr>
                      <a:r>
                        <a:rPr lang="en-US" sz="1400" b="1" dirty="0" err="1">
                          <a:solidFill>
                            <a:schemeClr val="tx1">
                              <a:lumMod val="95000"/>
                              <a:lumOff val="5000"/>
                            </a:schemeClr>
                          </a:solidFill>
                          <a:latin typeface="+mn-lt"/>
                          <a:ea typeface="Calibri"/>
                          <a:cs typeface="Times New Roman"/>
                        </a:rPr>
                        <a:t>Nặng</a:t>
                      </a:r>
                      <a:endParaRPr lang="en-US" sz="1400" b="1" dirty="0">
                        <a:solidFill>
                          <a:schemeClr val="tx1">
                            <a:lumMod val="95000"/>
                            <a:lumOff val="5000"/>
                          </a:schemeClr>
                        </a:solidFill>
                        <a:latin typeface="+mn-lt"/>
                        <a:ea typeface="Calibri"/>
                        <a:cs typeface="Times New Roman"/>
                      </a:endParaRPr>
                    </a:p>
                    <a:p>
                      <a:pPr marL="0" marR="0" algn="ctr">
                        <a:lnSpc>
                          <a:spcPct val="100000"/>
                        </a:lnSpc>
                        <a:spcBef>
                          <a:spcPts val="0"/>
                        </a:spcBef>
                        <a:spcAft>
                          <a:spcPts val="0"/>
                        </a:spcAft>
                      </a:pPr>
                      <a:r>
                        <a:rPr lang="en-US" sz="1400" b="1" dirty="0">
                          <a:solidFill>
                            <a:schemeClr val="tx1">
                              <a:lumMod val="95000"/>
                              <a:lumOff val="5000"/>
                            </a:schemeClr>
                          </a:solidFill>
                          <a:latin typeface="+mn-lt"/>
                          <a:ea typeface="Calibri"/>
                          <a:cs typeface="Times New Roman"/>
                        </a:rPr>
                        <a:t>(Độ 3)</a:t>
                      </a:r>
                    </a:p>
                  </a:txBody>
                  <a:tcPr marL="70294" marR="70294" marT="43052" marB="43052" anchor="ctr">
                    <a:lnL w="12700"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FD8D3"/>
                    </a:solidFill>
                  </a:tcPr>
                </a:tc>
                <a:tc>
                  <a:txBody>
                    <a:bodyPr/>
                    <a:lstStyle/>
                    <a:p>
                      <a:pPr marL="90170" marR="0" lvl="0" indent="0" algn="l" defTabSz="914103" rtl="0" eaLnBrk="1" fontAlgn="base" latinLnBrk="0" hangingPunct="1">
                        <a:lnSpc>
                          <a:spcPct val="100000"/>
                        </a:lnSpc>
                        <a:spcBef>
                          <a:spcPts val="0"/>
                        </a:spcBef>
                        <a:spcAft>
                          <a:spcPts val="0"/>
                        </a:spcAft>
                        <a:buClrTx/>
                        <a:buSzTx/>
                        <a:buFontTx/>
                        <a:buNone/>
                        <a:tabLst/>
                        <a:defRPr/>
                      </a:pPr>
                      <a:r>
                        <a:rPr kumimoji="0" lang="en-GB" sz="14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Gián đoạnTKI. Cho khám chuyên khoa da liễu, </a:t>
                      </a:r>
                      <a:r>
                        <a:rPr kumimoji="0" lang="en-US" sz="14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bắt đầu TKI lại ở giảm 1 mức liều</a:t>
                      </a:r>
                      <a:r>
                        <a:rPr kumimoji="0" lang="en-GB" sz="14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 nếu bệnh nhân hồi phục về độ ≤1:</a:t>
                      </a:r>
                    </a:p>
                    <a:p>
                      <a:pPr marL="228600" marR="0" indent="-139700" fontAlgn="base">
                        <a:lnSpc>
                          <a:spcPct val="100000"/>
                        </a:lnSpc>
                        <a:spcBef>
                          <a:spcPts val="300"/>
                        </a:spcBef>
                        <a:spcAft>
                          <a:spcPts val="0"/>
                        </a:spcAft>
                        <a:buFont typeface="Arial" panose="020B0604020202020204" pitchFamily="34" charset="0"/>
                        <a:buChar char="•"/>
                      </a:pPr>
                      <a:r>
                        <a:rPr lang="en-US" sz="1400" dirty="0">
                          <a:solidFill>
                            <a:schemeClr val="tx1">
                              <a:lumMod val="95000"/>
                              <a:lumOff val="5000"/>
                            </a:schemeClr>
                          </a:solidFill>
                          <a:latin typeface="+mn-lt"/>
                          <a:ea typeface="Times New Roman"/>
                          <a:cs typeface="Times New Roman"/>
                        </a:rPr>
                        <a:t>Xem độ 2, kháng sinh uống (erythromycin, 250-350 mg mỗi ngày hay minocycline 50 mg mỗi ngày)</a:t>
                      </a:r>
                    </a:p>
                    <a:p>
                      <a:pPr marL="228600" marR="0" indent="-139700" fontAlgn="base">
                        <a:lnSpc>
                          <a:spcPct val="100000"/>
                        </a:lnSpc>
                        <a:spcBef>
                          <a:spcPts val="300"/>
                        </a:spcBef>
                        <a:spcAft>
                          <a:spcPts val="0"/>
                        </a:spcAft>
                        <a:buFont typeface="Arial" panose="020B0604020202020204" pitchFamily="34" charset="0"/>
                        <a:buChar char="•"/>
                      </a:pPr>
                      <a:r>
                        <a:rPr lang="en-US" sz="1400" b="1" dirty="0">
                          <a:solidFill>
                            <a:schemeClr val="tx1">
                              <a:lumMod val="95000"/>
                              <a:lumOff val="5000"/>
                            </a:schemeClr>
                          </a:solidFill>
                          <a:latin typeface="+mn-lt"/>
                          <a:ea typeface="Times New Roman"/>
                          <a:cs typeface="Times New Roman"/>
                        </a:rPr>
                        <a:t>Nếu viêm niêm mạc không giảm về độ ≤1 trong vòng 14 ngày, dù đã chăm sóc tối ưu và dừng điều trị, TKI phải được ngưng vĩnh viễn </a:t>
                      </a:r>
                    </a:p>
                    <a:p>
                      <a:pPr marL="228600" marR="0" indent="-139700" fontAlgn="base">
                        <a:lnSpc>
                          <a:spcPct val="100000"/>
                        </a:lnSpc>
                        <a:spcBef>
                          <a:spcPts val="300"/>
                        </a:spcBef>
                        <a:spcAft>
                          <a:spcPts val="0"/>
                        </a:spcAft>
                        <a:buFont typeface="Arial" panose="020B0604020202020204" pitchFamily="34" charset="0"/>
                        <a:buChar char="•"/>
                      </a:pPr>
                      <a:r>
                        <a:rPr lang="en-US" sz="1400" dirty="0">
                          <a:solidFill>
                            <a:schemeClr val="tx1">
                              <a:lumMod val="95000"/>
                              <a:lumOff val="5000"/>
                            </a:schemeClr>
                          </a:solidFill>
                          <a:latin typeface="+mn-lt"/>
                          <a:ea typeface="Times New Roman"/>
                          <a:cs typeface="Times New Roman"/>
                        </a:rPr>
                        <a:t>Điều trị triệu chứng tuỳ trung tâm (bôi hay toàn thân) nếu có chỉ định trên lâm sàng</a:t>
                      </a:r>
                      <a:endParaRPr lang="en-US" sz="1400" dirty="0">
                        <a:solidFill>
                          <a:schemeClr val="tx1">
                            <a:lumMod val="95000"/>
                            <a:lumOff val="5000"/>
                          </a:schemeClr>
                        </a:solidFill>
                        <a:latin typeface="+mn-lt"/>
                        <a:ea typeface="Calibri"/>
                        <a:cs typeface="Times New Roman"/>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FD8D3"/>
                    </a:solidFill>
                  </a:tcPr>
                </a:tc>
                <a:extLst>
                  <a:ext uri="{0D108BD9-81ED-4DB2-BD59-A6C34878D82A}">
                    <a16:rowId xmlns:a16="http://schemas.microsoft.com/office/drawing/2014/main" val="10003"/>
                  </a:ext>
                </a:extLst>
              </a:tr>
            </a:tbl>
          </a:graphicData>
        </a:graphic>
      </p:graphicFrame>
      <p:sp>
        <p:nvSpPr>
          <p:cNvPr id="14" name="Rectangle 13"/>
          <p:cNvSpPr/>
          <p:nvPr/>
        </p:nvSpPr>
        <p:spPr>
          <a:xfrm>
            <a:off x="3500231" y="6363240"/>
            <a:ext cx="6334233" cy="400110"/>
          </a:xfrm>
          <a:prstGeom prst="rect">
            <a:avLst/>
          </a:prstGeom>
        </p:spPr>
        <p:txBody>
          <a:bodyPr wrap="square">
            <a:spAutoFit/>
          </a:bodyPr>
          <a:lstStyle/>
          <a:p>
            <a:pPr marL="228600" indent="-228600" defTabSz="914103">
              <a:buAutoNum type="arabicPeriod"/>
            </a:pPr>
            <a:r>
              <a:rPr lang="en-US" sz="1000" i="1" dirty="0" err="1">
                <a:solidFill>
                  <a:schemeClr val="tx1">
                    <a:lumMod val="95000"/>
                    <a:lumOff val="5000"/>
                  </a:schemeClr>
                </a:solidFill>
              </a:rPr>
              <a:t>Arriola</a:t>
            </a:r>
            <a:r>
              <a:rPr lang="en-US" sz="1000" i="1" dirty="0">
                <a:solidFill>
                  <a:schemeClr val="tx1">
                    <a:lumMod val="95000"/>
                    <a:lumOff val="5000"/>
                  </a:schemeClr>
                </a:solidFill>
              </a:rPr>
              <a:t> et al. Future </a:t>
            </a:r>
            <a:r>
              <a:rPr lang="en-US" sz="1000" i="1" dirty="0" err="1">
                <a:solidFill>
                  <a:schemeClr val="tx1">
                    <a:lumMod val="95000"/>
                    <a:lumOff val="5000"/>
                  </a:schemeClr>
                </a:solidFill>
              </a:rPr>
              <a:t>Oncol</a:t>
            </a:r>
            <a:r>
              <a:rPr lang="en-US" sz="1000" i="1" dirty="0">
                <a:solidFill>
                  <a:schemeClr val="tx1">
                    <a:lumMod val="95000"/>
                    <a:lumOff val="5000"/>
                  </a:schemeClr>
                </a:solidFill>
              </a:rPr>
              <a:t>. 2015 Jan;11(2):267-77; 2.</a:t>
            </a:r>
            <a:r>
              <a:rPr lang="nl-NL" sz="1000" i="1" dirty="0">
                <a:solidFill>
                  <a:schemeClr val="tx1">
                    <a:lumMod val="95000"/>
                    <a:lumOff val="5000"/>
                  </a:schemeClr>
                </a:solidFill>
              </a:rPr>
              <a:t> Melosky et al. Curr Oncol, 2015;22:123-132; </a:t>
            </a:r>
          </a:p>
          <a:p>
            <a:pPr defTabSz="914103"/>
            <a:r>
              <a:rPr lang="nl-NL" sz="1000" i="1" dirty="0">
                <a:solidFill>
                  <a:schemeClr val="tx1">
                    <a:lumMod val="95000"/>
                    <a:lumOff val="5000"/>
                  </a:schemeClr>
                </a:solidFill>
              </a:rPr>
              <a:t>3.</a:t>
            </a:r>
            <a:r>
              <a:rPr lang="en-GB" sz="1000" i="1" dirty="0">
                <a:solidFill>
                  <a:schemeClr val="tx1">
                    <a:lumMod val="95000"/>
                    <a:lumOff val="5000"/>
                  </a:schemeClr>
                </a:solidFill>
              </a:rPr>
              <a:t> Afatinib Prescribing Information/Afatinib Summary of Product Characteristics.</a:t>
            </a:r>
            <a:r>
              <a:rPr lang="da-DK" sz="1000" i="1" dirty="0">
                <a:solidFill>
                  <a:schemeClr val="tx1">
                    <a:lumMod val="95000"/>
                    <a:lumOff val="5000"/>
                  </a:schemeClr>
                </a:solidFill>
              </a:rPr>
              <a:t>  </a:t>
            </a:r>
          </a:p>
        </p:txBody>
      </p:sp>
    </p:spTree>
    <p:extLst>
      <p:ext uri="{BB962C8B-B14F-4D97-AF65-F5344CB8AC3E}">
        <p14:creationId xmlns:p14="http://schemas.microsoft.com/office/powerpoint/2010/main" val="916381283"/>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au 15"/>
          <p:cNvGraphicFramePr>
            <a:graphicFrameLocks noGrp="1"/>
          </p:cNvGraphicFramePr>
          <p:nvPr/>
        </p:nvGraphicFramePr>
        <p:xfrm>
          <a:off x="1831306" y="2255063"/>
          <a:ext cx="6514164" cy="3250755"/>
        </p:xfrm>
        <a:graphic>
          <a:graphicData uri="http://schemas.openxmlformats.org/drawingml/2006/table">
            <a:tbl>
              <a:tblPr>
                <a:tableStyleId>{2D5ABB26-0587-4C30-8999-92F81FD0307C}</a:tableStyleId>
              </a:tblPr>
              <a:tblGrid>
                <a:gridCol w="1628541">
                  <a:extLst>
                    <a:ext uri="{9D8B030D-6E8A-4147-A177-3AD203B41FA5}">
                      <a16:colId xmlns:a16="http://schemas.microsoft.com/office/drawing/2014/main" val="20000"/>
                    </a:ext>
                  </a:extLst>
                </a:gridCol>
                <a:gridCol w="1628541">
                  <a:extLst>
                    <a:ext uri="{9D8B030D-6E8A-4147-A177-3AD203B41FA5}">
                      <a16:colId xmlns:a16="http://schemas.microsoft.com/office/drawing/2014/main" val="20001"/>
                    </a:ext>
                  </a:extLst>
                </a:gridCol>
                <a:gridCol w="1628541">
                  <a:extLst>
                    <a:ext uri="{9D8B030D-6E8A-4147-A177-3AD203B41FA5}">
                      <a16:colId xmlns:a16="http://schemas.microsoft.com/office/drawing/2014/main" val="20002"/>
                    </a:ext>
                  </a:extLst>
                </a:gridCol>
                <a:gridCol w="1628541">
                  <a:extLst>
                    <a:ext uri="{9D8B030D-6E8A-4147-A177-3AD203B41FA5}">
                      <a16:colId xmlns:a16="http://schemas.microsoft.com/office/drawing/2014/main" val="20003"/>
                    </a:ext>
                  </a:extLst>
                </a:gridCol>
              </a:tblGrid>
              <a:tr h="370339">
                <a:tc>
                  <a:txBody>
                    <a:bodyPr/>
                    <a:lstStyle/>
                    <a:p>
                      <a:pPr algn="ctr">
                        <a:lnSpc>
                          <a:spcPct val="100000"/>
                        </a:lnSpc>
                        <a:spcAft>
                          <a:spcPts val="0"/>
                        </a:spcAft>
                      </a:pPr>
                      <a:r>
                        <a:rPr lang="en-GB" sz="1400" b="1" noProof="1">
                          <a:solidFill>
                            <a:schemeClr val="bg1"/>
                          </a:solidFill>
                        </a:rPr>
                        <a:t>1</a:t>
                      </a:r>
                      <a:endParaRPr lang="fr-FR" sz="14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1400" b="1" noProof="1">
                          <a:solidFill>
                            <a:schemeClr val="bg1"/>
                          </a:solidFill>
                        </a:rPr>
                        <a:t>2</a:t>
                      </a:r>
                      <a:endParaRPr lang="fr-FR" sz="14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1400" b="1" noProof="1">
                          <a:solidFill>
                            <a:schemeClr val="bg1"/>
                          </a:solidFill>
                        </a:rPr>
                        <a:t>3</a:t>
                      </a:r>
                      <a:endParaRPr lang="fr-FR" sz="14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1400" b="1" noProof="1">
                          <a:solidFill>
                            <a:schemeClr val="bg1"/>
                          </a:solidFill>
                        </a:rPr>
                        <a:t>4</a:t>
                      </a:r>
                      <a:endParaRPr lang="fr-FR" sz="14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2880416">
                <a:tc>
                  <a:txBody>
                    <a:bodyPr/>
                    <a:lstStyle/>
                    <a:p>
                      <a:pPr algn="ctr">
                        <a:lnSpc>
                          <a:spcPct val="90000"/>
                        </a:lnSpc>
                        <a:spcAft>
                          <a:spcPts val="0"/>
                        </a:spcAft>
                      </a:pPr>
                      <a:r>
                        <a:rPr lang="en-GB" sz="1400" noProof="1">
                          <a:solidFill>
                            <a:schemeClr val="tx1">
                              <a:lumMod val="95000"/>
                              <a:lumOff val="5000"/>
                            </a:schemeClr>
                          </a:solidFill>
                        </a:rPr>
                        <a:t>Dát và/hoặc mụn</a:t>
                      </a:r>
                      <a:endParaRPr lang="fr-FR" sz="1400" noProof="1">
                        <a:solidFill>
                          <a:schemeClr val="tx1">
                            <a:lumMod val="95000"/>
                            <a:lumOff val="5000"/>
                          </a:schemeClr>
                        </a:solidFill>
                      </a:endParaRPr>
                    </a:p>
                    <a:p>
                      <a:pPr algn="ctr">
                        <a:lnSpc>
                          <a:spcPct val="90000"/>
                        </a:lnSpc>
                        <a:spcAft>
                          <a:spcPts val="0"/>
                        </a:spcAft>
                      </a:pPr>
                      <a:r>
                        <a:rPr lang="en-GB" sz="1400" noProof="1">
                          <a:solidFill>
                            <a:schemeClr val="tx1">
                              <a:lumMod val="95000"/>
                              <a:lumOff val="5000"/>
                            </a:schemeClr>
                          </a:solidFill>
                        </a:rPr>
                        <a:t>chiếm &lt;10% diện tích da, có thể có hay không có triệu chứng ngứa hay tăng cảm</a:t>
                      </a:r>
                      <a:endParaRPr lang="fr-FR" sz="1400" noProof="1">
                        <a:solidFill>
                          <a:schemeClr val="tx1">
                            <a:lumMod val="95000"/>
                            <a:lumOff val="5000"/>
                          </a:schemeClr>
                        </a:solidFill>
                        <a:latin typeface="Arial"/>
                        <a:ea typeface="Calibri"/>
                      </a:endParaRPr>
                    </a:p>
                  </a:txBody>
                  <a:tcPr marL="72000" marR="72000" marT="108000" marB="36000"/>
                </a:tc>
                <a:tc>
                  <a:txBody>
                    <a:bodyPr/>
                    <a:lstStyle/>
                    <a:p>
                      <a:pPr algn="ctr">
                        <a:lnSpc>
                          <a:spcPct val="90000"/>
                        </a:lnSpc>
                        <a:spcAft>
                          <a:spcPts val="0"/>
                        </a:spcAft>
                      </a:pPr>
                      <a:r>
                        <a:rPr lang="en-GB" sz="1400" noProof="1">
                          <a:solidFill>
                            <a:schemeClr val="tx1">
                              <a:lumMod val="95000"/>
                              <a:lumOff val="5000"/>
                            </a:schemeClr>
                          </a:solidFill>
                        </a:rPr>
                        <a:t>Dát và/hoặc mụn</a:t>
                      </a:r>
                      <a:endParaRPr lang="fr-FR" sz="1400" noProof="1">
                        <a:solidFill>
                          <a:schemeClr val="tx1">
                            <a:lumMod val="95000"/>
                            <a:lumOff val="5000"/>
                          </a:schemeClr>
                        </a:solidFill>
                      </a:endParaRPr>
                    </a:p>
                    <a:p>
                      <a:pPr algn="ctr">
                        <a:lnSpc>
                          <a:spcPct val="90000"/>
                        </a:lnSpc>
                        <a:spcAft>
                          <a:spcPts val="0"/>
                        </a:spcAft>
                      </a:pPr>
                      <a:r>
                        <a:rPr lang="en-GB" sz="1400" noProof="1">
                          <a:solidFill>
                            <a:schemeClr val="tx1">
                              <a:lumMod val="95000"/>
                              <a:lumOff val="5000"/>
                            </a:schemeClr>
                          </a:solidFill>
                        </a:rPr>
                        <a:t>chiếm10% - 30% diện tích da, có thể có hay không có triệu chứng ngứa hay tăng cảm; liên quan đến ảnh hưởng tâm lý xã hội; giới hạn ADLcó sử dụng dụng cụ*</a:t>
                      </a:r>
                      <a:endParaRPr lang="fr-FR" sz="1400" noProof="1">
                        <a:solidFill>
                          <a:schemeClr val="tx1">
                            <a:lumMod val="95000"/>
                            <a:lumOff val="5000"/>
                          </a:schemeClr>
                        </a:solidFill>
                        <a:latin typeface="Arial"/>
                        <a:ea typeface="Calibri"/>
                      </a:endParaRPr>
                    </a:p>
                  </a:txBody>
                  <a:tcPr marL="72000" marR="72000" marT="108000" marB="36000">
                    <a:solidFill>
                      <a:srgbClr val="E6E7E8"/>
                    </a:solidFill>
                  </a:tcPr>
                </a:tc>
                <a:tc>
                  <a:txBody>
                    <a:bodyPr/>
                    <a:lstStyle/>
                    <a:p>
                      <a:pPr algn="ctr">
                        <a:lnSpc>
                          <a:spcPct val="90000"/>
                        </a:lnSpc>
                        <a:spcAft>
                          <a:spcPts val="0"/>
                        </a:spcAft>
                      </a:pPr>
                      <a:r>
                        <a:rPr lang="en-GB" sz="1400" noProof="1">
                          <a:solidFill>
                            <a:schemeClr val="tx1">
                              <a:lumMod val="95000"/>
                              <a:lumOff val="5000"/>
                            </a:schemeClr>
                          </a:solidFill>
                        </a:rPr>
                        <a:t>Dát và/hoặc mụn</a:t>
                      </a:r>
                      <a:endParaRPr lang="fr-FR" sz="1400" noProof="1">
                        <a:solidFill>
                          <a:schemeClr val="tx1">
                            <a:lumMod val="95000"/>
                            <a:lumOff val="5000"/>
                          </a:schemeClr>
                        </a:solidFill>
                      </a:endParaRPr>
                    </a:p>
                    <a:p>
                      <a:pPr algn="ctr">
                        <a:lnSpc>
                          <a:spcPct val="90000"/>
                        </a:lnSpc>
                        <a:spcAft>
                          <a:spcPts val="0"/>
                        </a:spcAft>
                      </a:pPr>
                      <a:r>
                        <a:rPr lang="en-GB" sz="1400" noProof="1">
                          <a:solidFill>
                            <a:schemeClr val="tx1">
                              <a:lumMod val="95000"/>
                              <a:lumOff val="5000"/>
                            </a:schemeClr>
                          </a:solidFill>
                        </a:rPr>
                        <a:t>chiếm&gt;30% diện tích da, có thể có hay không có triệu chứng ngứa hay tăng cảm; giới hạn ADL trong tự chăm sóc**; </a:t>
                      </a:r>
                      <a:r>
                        <a:rPr lang="en-US" sz="1400" noProof="1">
                          <a:solidFill>
                            <a:schemeClr val="tx1">
                              <a:lumMod val="95000"/>
                              <a:lumOff val="5000"/>
                            </a:schemeClr>
                          </a:solidFill>
                        </a:rPr>
                        <a:t>có thể có bội nhiễm tại chỗ và cần chỉ định kháng sinh</a:t>
                      </a:r>
                      <a:endParaRPr lang="fr-FR" sz="1400" noProof="1">
                        <a:solidFill>
                          <a:schemeClr val="tx1">
                            <a:lumMod val="95000"/>
                            <a:lumOff val="5000"/>
                          </a:schemeClr>
                        </a:solidFill>
                        <a:latin typeface="Arial"/>
                        <a:ea typeface="Calibri"/>
                      </a:endParaRPr>
                    </a:p>
                  </a:txBody>
                  <a:tcPr marL="72000" marR="72000" marT="108000" marB="36000"/>
                </a:tc>
                <a:tc>
                  <a:txBody>
                    <a:bodyPr/>
                    <a:lstStyle/>
                    <a:p>
                      <a:pPr marL="0" marR="0" indent="0" algn="ctr" defTabSz="914103" rtl="0" eaLnBrk="1" fontAlgn="auto" latinLnBrk="0" hangingPunct="1">
                        <a:lnSpc>
                          <a:spcPct val="90000"/>
                        </a:lnSpc>
                        <a:spcBef>
                          <a:spcPts val="0"/>
                        </a:spcBef>
                        <a:spcAft>
                          <a:spcPts val="0"/>
                        </a:spcAft>
                        <a:buClrTx/>
                        <a:buSzTx/>
                        <a:buFontTx/>
                        <a:buNone/>
                        <a:tabLst/>
                        <a:defRPr/>
                      </a:pPr>
                      <a:r>
                        <a:rPr lang="en-GB" sz="1400" noProof="1">
                          <a:solidFill>
                            <a:schemeClr val="tx1">
                              <a:lumMod val="95000"/>
                              <a:lumOff val="5000"/>
                            </a:schemeClr>
                          </a:solidFill>
                        </a:rPr>
                        <a:t>Dát và/hoặc mụn</a:t>
                      </a:r>
                      <a:endParaRPr lang="fr-FR" sz="1400" noProof="1">
                        <a:solidFill>
                          <a:schemeClr val="tx1">
                            <a:lumMod val="95000"/>
                            <a:lumOff val="5000"/>
                          </a:schemeClr>
                        </a:solidFill>
                      </a:endParaRPr>
                    </a:p>
                    <a:p>
                      <a:pPr algn="ctr">
                        <a:lnSpc>
                          <a:spcPct val="90000"/>
                        </a:lnSpc>
                        <a:spcAft>
                          <a:spcPts val="0"/>
                        </a:spcAft>
                      </a:pPr>
                      <a:r>
                        <a:rPr lang="en-GB" sz="1400" noProof="1">
                          <a:solidFill>
                            <a:schemeClr val="tx1">
                              <a:lumMod val="95000"/>
                              <a:lumOff val="5000"/>
                            </a:schemeClr>
                          </a:solidFill>
                        </a:rPr>
                        <a:t>khắp nơi trong cơ thể, có thể có hay không có triệu chứng ngứa hay tăng cảm và có liên quan đến bội nhiễm rộng cần sử dụng kháng sinh tiêm mạch;</a:t>
                      </a:r>
                      <a:r>
                        <a:rPr lang="en-GB" sz="1400" baseline="0" noProof="1">
                          <a:solidFill>
                            <a:schemeClr val="tx1">
                              <a:lumMod val="95000"/>
                              <a:lumOff val="5000"/>
                            </a:schemeClr>
                          </a:solidFill>
                        </a:rPr>
                        <a:t> có thể gây đe doạ tính mạng</a:t>
                      </a:r>
                      <a:endParaRPr lang="fr-FR" sz="1400" noProof="1">
                        <a:solidFill>
                          <a:schemeClr val="tx1">
                            <a:lumMod val="95000"/>
                            <a:lumOff val="5000"/>
                          </a:schemeClr>
                        </a:solidFill>
                        <a:latin typeface="Arial"/>
                        <a:ea typeface="Calibri"/>
                      </a:endParaRPr>
                    </a:p>
                  </a:txBody>
                  <a:tcPr marL="72000" marR="72000" marT="108000" marB="36000">
                    <a:solidFill>
                      <a:srgbClr val="E6E7E8"/>
                    </a:solidFill>
                  </a:tcPr>
                </a:tc>
                <a:extLst>
                  <a:ext uri="{0D108BD9-81ED-4DB2-BD59-A6C34878D82A}">
                    <a16:rowId xmlns:a16="http://schemas.microsoft.com/office/drawing/2014/main" val="10001"/>
                  </a:ext>
                </a:extLst>
              </a:tr>
            </a:tbl>
          </a:graphicData>
        </a:graphic>
      </p:graphicFrame>
      <p:sp>
        <p:nvSpPr>
          <p:cNvPr id="5" name="Titre 1"/>
          <p:cNvSpPr>
            <a:spLocks noGrp="1"/>
          </p:cNvSpPr>
          <p:nvPr>
            <p:ph type="title"/>
          </p:nvPr>
        </p:nvSpPr>
        <p:spPr>
          <a:xfrm>
            <a:off x="1524000" y="229294"/>
            <a:ext cx="7031995" cy="424874"/>
          </a:xfrm>
        </p:spPr>
        <p:txBody>
          <a:bodyPr>
            <a:normAutofit fontScale="90000"/>
          </a:bodyPr>
          <a:lstStyle/>
          <a:p>
            <a:pPr algn="ctr"/>
            <a:r>
              <a:rPr lang="en-GB" sz="3200" dirty="0" err="1"/>
              <a:t>Phân</a:t>
            </a:r>
            <a:r>
              <a:rPr lang="en-GB" sz="3200" dirty="0"/>
              <a:t> </a:t>
            </a:r>
            <a:r>
              <a:rPr lang="en-GB" sz="3200" dirty="0" err="1"/>
              <a:t>độ</a:t>
            </a:r>
            <a:r>
              <a:rPr lang="en-GB" sz="3200" dirty="0"/>
              <a:t> ban </a:t>
            </a:r>
            <a:r>
              <a:rPr lang="en-GB" sz="3200" dirty="0" err="1"/>
              <a:t>dạng</a:t>
            </a:r>
            <a:r>
              <a:rPr lang="en-GB" sz="3200" dirty="0"/>
              <a:t> </a:t>
            </a:r>
            <a:r>
              <a:rPr lang="en-GB" sz="3200" dirty="0" err="1"/>
              <a:t>mụn</a:t>
            </a:r>
            <a:endParaRPr lang="en-GB" sz="3200" dirty="0"/>
          </a:p>
        </p:txBody>
      </p:sp>
      <p:sp>
        <p:nvSpPr>
          <p:cNvPr id="6" name="Rectangle à coins arrondis 11"/>
          <p:cNvSpPr/>
          <p:nvPr/>
        </p:nvSpPr>
        <p:spPr>
          <a:xfrm>
            <a:off x="1773667" y="2180068"/>
            <a:ext cx="6628833" cy="3398413"/>
          </a:xfrm>
          <a:prstGeom prst="roundRect">
            <a:avLst>
              <a:gd name="adj" fmla="val 4446"/>
            </a:avLst>
          </a:prstGeom>
          <a:noFill/>
          <a:ln w="1905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103"/>
            <a:endParaRPr lang="fr-FR">
              <a:solidFill>
                <a:prstClr val="white"/>
              </a:solidFill>
            </a:endParaRPr>
          </a:p>
        </p:txBody>
      </p:sp>
      <p:sp>
        <p:nvSpPr>
          <p:cNvPr id="7" name="Espace réservé du contenu 1"/>
          <p:cNvSpPr>
            <a:spLocks noGrp="1"/>
          </p:cNvSpPr>
          <p:nvPr>
            <p:ph idx="1"/>
          </p:nvPr>
        </p:nvSpPr>
        <p:spPr>
          <a:xfrm>
            <a:off x="1455575" y="828228"/>
            <a:ext cx="9442579" cy="1348574"/>
          </a:xfrm>
        </p:spPr>
        <p:txBody>
          <a:bodyPr/>
          <a:lstStyle/>
          <a:p>
            <a:pPr marL="461963" lvl="1" indent="-406400">
              <a:buFont typeface="Arial" panose="020B0604020202020204" pitchFamily="34" charset="0"/>
              <a:buChar char="•"/>
            </a:pPr>
            <a:r>
              <a:rPr lang="en-US" sz="1800" dirty="0">
                <a:solidFill>
                  <a:srgbClr val="0070C0"/>
                </a:solidFill>
              </a:rPr>
              <a:t>Ban dạng mụn phụ thuộc liều và thường gặp </a:t>
            </a:r>
            <a:r>
              <a:rPr lang="en-US" sz="1800" dirty="0" err="1">
                <a:solidFill>
                  <a:srgbClr val="0070C0"/>
                </a:solidFill>
              </a:rPr>
              <a:t>trong</a:t>
            </a:r>
            <a:r>
              <a:rPr lang="en-US" sz="1800" dirty="0">
                <a:solidFill>
                  <a:srgbClr val="0070C0"/>
                </a:solidFill>
              </a:rPr>
              <a:t> </a:t>
            </a:r>
            <a:r>
              <a:rPr lang="en-US" sz="1800" dirty="0" err="1">
                <a:solidFill>
                  <a:srgbClr val="0070C0"/>
                </a:solidFill>
              </a:rPr>
              <a:t>các</a:t>
            </a:r>
            <a:r>
              <a:rPr lang="en-US" sz="1800" dirty="0">
                <a:solidFill>
                  <a:srgbClr val="0070C0"/>
                </a:solidFill>
              </a:rPr>
              <a:t> </a:t>
            </a:r>
            <a:r>
              <a:rPr lang="en-US" sz="1800" dirty="0" err="1">
                <a:solidFill>
                  <a:srgbClr val="0070C0"/>
                </a:solidFill>
              </a:rPr>
              <a:t>giai</a:t>
            </a:r>
            <a:r>
              <a:rPr lang="en-US" sz="1800" dirty="0">
                <a:solidFill>
                  <a:srgbClr val="0070C0"/>
                </a:solidFill>
              </a:rPr>
              <a:t> </a:t>
            </a:r>
            <a:r>
              <a:rPr lang="en-US" sz="1800" dirty="0" err="1">
                <a:solidFill>
                  <a:srgbClr val="0070C0"/>
                </a:solidFill>
              </a:rPr>
              <a:t>đoạn</a:t>
            </a:r>
            <a:r>
              <a:rPr lang="en-US" sz="1800" dirty="0">
                <a:solidFill>
                  <a:srgbClr val="0070C0"/>
                </a:solidFill>
              </a:rPr>
              <a:t> </a:t>
            </a:r>
            <a:r>
              <a:rPr lang="en-US" sz="1800" dirty="0" err="1">
                <a:solidFill>
                  <a:srgbClr val="0070C0"/>
                </a:solidFill>
              </a:rPr>
              <a:t>nh</a:t>
            </a:r>
            <a:r>
              <a:rPr lang="vi-VN" sz="1800" dirty="0">
                <a:solidFill>
                  <a:srgbClr val="0070C0"/>
                </a:solidFill>
              </a:rPr>
              <a:t>ư</a:t>
            </a:r>
            <a:r>
              <a:rPr lang="en-US" sz="1800" dirty="0">
                <a:solidFill>
                  <a:srgbClr val="0070C0"/>
                </a:solidFill>
              </a:rPr>
              <a:t> </a:t>
            </a:r>
            <a:r>
              <a:rPr lang="en-US" sz="1800" dirty="0" err="1">
                <a:solidFill>
                  <a:srgbClr val="0070C0"/>
                </a:solidFill>
              </a:rPr>
              <a:t>sau</a:t>
            </a:r>
            <a:r>
              <a:rPr lang="en-US" sz="1800" dirty="0">
                <a:solidFill>
                  <a:srgbClr val="0070C0"/>
                </a:solidFill>
              </a:rPr>
              <a:t>:</a:t>
            </a:r>
          </a:p>
          <a:p>
            <a:pPr marL="461963" lvl="1" indent="-406400">
              <a:buFont typeface="Arial" panose="020B0604020202020204" pitchFamily="34" charset="0"/>
              <a:buChar char="•"/>
            </a:pPr>
            <a:r>
              <a:rPr lang="en-US" sz="1800" dirty="0">
                <a:solidFill>
                  <a:srgbClr val="0070C0"/>
                </a:solidFill>
              </a:rPr>
              <a:t>Ở tuần 1, rối loạn cảm giác, thấy có hồng ban và phù; ở tuần 2, sau đó tổn </a:t>
            </a:r>
            <a:r>
              <a:rPr lang="en-US" sz="1800" dirty="0" err="1">
                <a:solidFill>
                  <a:srgbClr val="0070C0"/>
                </a:solidFill>
              </a:rPr>
              <a:t>thương</a:t>
            </a:r>
            <a:r>
              <a:rPr lang="en-US" sz="1800" dirty="0">
                <a:solidFill>
                  <a:srgbClr val="0070C0"/>
                </a:solidFill>
              </a:rPr>
              <a:t> </a:t>
            </a:r>
            <a:r>
              <a:rPr lang="en-US" sz="1800" dirty="0" err="1">
                <a:solidFill>
                  <a:srgbClr val="0070C0"/>
                </a:solidFill>
              </a:rPr>
              <a:t>dát</a:t>
            </a:r>
            <a:r>
              <a:rPr lang="en-US" sz="1800" dirty="0">
                <a:solidFill>
                  <a:srgbClr val="0070C0"/>
                </a:solidFill>
              </a:rPr>
              <a:t>, </a:t>
            </a:r>
            <a:r>
              <a:rPr lang="en-US" sz="1800" dirty="0" err="1">
                <a:solidFill>
                  <a:srgbClr val="0070C0"/>
                </a:solidFill>
              </a:rPr>
              <a:t>mụn</a:t>
            </a:r>
            <a:r>
              <a:rPr lang="en-US" sz="1800" dirty="0">
                <a:solidFill>
                  <a:srgbClr val="0070C0"/>
                </a:solidFill>
              </a:rPr>
              <a:t> vỡ ra; ở tuần 4, bong trợt xảy ra; và từ tuần 4–6, nếu ban được điều trị thành công, nền hồng ban và khô da xuất hiện ngay tại những vị trí nổi mụn</a:t>
            </a:r>
          </a:p>
        </p:txBody>
      </p:sp>
      <p:sp>
        <p:nvSpPr>
          <p:cNvPr id="9" name="Rectangle 1"/>
          <p:cNvSpPr>
            <a:spLocks noChangeArrowheads="1"/>
          </p:cNvSpPr>
          <p:nvPr/>
        </p:nvSpPr>
        <p:spPr bwMode="auto">
          <a:xfrm>
            <a:off x="1372447" y="5653476"/>
            <a:ext cx="9404409" cy="646331"/>
          </a:xfrm>
          <a:prstGeom prst="rect">
            <a:avLst/>
          </a:prstGeom>
        </p:spPr>
        <p:txBody>
          <a:bodyPr wrap="square">
            <a:spAutoFit/>
          </a:bodyPr>
          <a:lstStyle/>
          <a:p>
            <a:pPr marL="120650" indent="-120650" defTabSz="914103" fontAlgn="base">
              <a:spcAft>
                <a:spcPct val="0"/>
              </a:spcAft>
            </a:pPr>
            <a:r>
              <a:rPr lang="en-US" sz="1200" dirty="0">
                <a:solidFill>
                  <a:schemeClr val="tx1">
                    <a:lumMod val="95000"/>
                    <a:lumOff val="5000"/>
                  </a:schemeClr>
                </a:solidFill>
              </a:rPr>
              <a:t>ADL = hoạt động cuộc sống hàng ngày. </a:t>
            </a:r>
          </a:p>
          <a:p>
            <a:pPr marL="120650" indent="-120650" defTabSz="914103" fontAlgn="base">
              <a:spcAft>
                <a:spcPct val="0"/>
              </a:spcAft>
            </a:pPr>
            <a:r>
              <a:rPr lang="en-GB" sz="1200" dirty="0">
                <a:solidFill>
                  <a:schemeClr val="tx1">
                    <a:lumMod val="95000"/>
                    <a:lumOff val="5000"/>
                  </a:schemeClr>
                </a:solidFill>
              </a:rPr>
              <a:t>*ADL có sử dụng dụng cụ bao gồm chuẩn bị bữa ăn, đi mua sắm quần áo và vật tiêu dùng, sử dụng điện thoại, quản lý tiền bạc, v.v</a:t>
            </a:r>
            <a:r>
              <a:rPr lang="is-IS" sz="1200" dirty="0">
                <a:solidFill>
                  <a:schemeClr val="tx1">
                    <a:lumMod val="95000"/>
                    <a:lumOff val="5000"/>
                  </a:schemeClr>
                </a:solidFill>
              </a:rPr>
              <a:t>…</a:t>
            </a:r>
            <a:endParaRPr lang="en-GB" sz="1200" dirty="0">
              <a:solidFill>
                <a:schemeClr val="tx1">
                  <a:lumMod val="95000"/>
                  <a:lumOff val="5000"/>
                </a:schemeClr>
              </a:solidFill>
            </a:endParaRPr>
          </a:p>
          <a:p>
            <a:pPr marL="120650" indent="-120650" defTabSz="914103" fontAlgn="base">
              <a:spcAft>
                <a:spcPct val="0"/>
              </a:spcAft>
            </a:pPr>
            <a:r>
              <a:rPr lang="en-GB" sz="1200" dirty="0">
                <a:solidFill>
                  <a:schemeClr val="tx1">
                    <a:lumMod val="95000"/>
                    <a:lumOff val="5000"/>
                  </a:schemeClr>
                </a:solidFill>
              </a:rPr>
              <a:t>**</a:t>
            </a:r>
            <a:r>
              <a:rPr lang="en-US" sz="1200" dirty="0">
                <a:solidFill>
                  <a:schemeClr val="tx1">
                    <a:lumMod val="95000"/>
                    <a:lumOff val="5000"/>
                  </a:schemeClr>
                </a:solidFill>
              </a:rPr>
              <a:t>ADL tự chăm sóc bao gồm tắm rửa, thay đồ, tự ăn uống, tự đi vệ sinh, tự dùng thuốc và không nằm hoài trên giường</a:t>
            </a:r>
            <a:endParaRPr lang="fr-FR" sz="1200" dirty="0">
              <a:solidFill>
                <a:schemeClr val="tx1">
                  <a:lumMod val="95000"/>
                  <a:lumOff val="5000"/>
                </a:schemeClr>
              </a:solidFill>
            </a:endParaRPr>
          </a:p>
        </p:txBody>
      </p:sp>
      <p:grpSp>
        <p:nvGrpSpPr>
          <p:cNvPr id="10" name="Group 9"/>
          <p:cNvGrpSpPr/>
          <p:nvPr/>
        </p:nvGrpSpPr>
        <p:grpSpPr>
          <a:xfrm>
            <a:off x="8489319" y="2148102"/>
            <a:ext cx="1859010" cy="1892045"/>
            <a:chOff x="6348058" y="2340481"/>
            <a:chExt cx="1859010" cy="1892045"/>
          </a:xfrm>
        </p:grpSpPr>
        <p:pic>
          <p:nvPicPr>
            <p:cNvPr id="11" name="Picture 2" descr="DSCF1015a"/>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786" t="3351" r="-4786" b="23145"/>
            <a:stretch/>
          </p:blipFill>
          <p:spPr bwMode="auto">
            <a:xfrm>
              <a:off x="6414734" y="2388107"/>
              <a:ext cx="1792334" cy="184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11"/>
            <p:cNvSpPr txBox="1"/>
            <p:nvPr/>
          </p:nvSpPr>
          <p:spPr>
            <a:xfrm>
              <a:off x="6348058" y="2340481"/>
              <a:ext cx="462562" cy="246221"/>
            </a:xfrm>
            <a:prstGeom prst="rect">
              <a:avLst/>
            </a:prstGeom>
            <a:noFill/>
          </p:spPr>
          <p:txBody>
            <a:bodyPr wrap="none" rtlCol="0">
              <a:spAutoFit/>
            </a:bodyPr>
            <a:lstStyle/>
            <a:p>
              <a:pPr defTabSz="914103"/>
              <a:r>
                <a:rPr lang="en-GB" sz="1000" b="1" dirty="0">
                  <a:solidFill>
                    <a:srgbClr val="000000"/>
                  </a:solidFill>
                  <a:ea typeface="MS PGothic" pitchFamily="34" charset="-128"/>
                </a:rPr>
                <a:t>Độ 1</a:t>
              </a:r>
            </a:p>
          </p:txBody>
        </p:sp>
      </p:grpSp>
      <p:grpSp>
        <p:nvGrpSpPr>
          <p:cNvPr id="13" name="Group 12"/>
          <p:cNvGrpSpPr/>
          <p:nvPr/>
        </p:nvGrpSpPr>
        <p:grpSpPr>
          <a:xfrm>
            <a:off x="8544507" y="4126787"/>
            <a:ext cx="1719877" cy="1260824"/>
            <a:chOff x="6112383" y="4337302"/>
            <a:chExt cx="2221992" cy="1490473"/>
          </a:xfrm>
        </p:grpSpPr>
        <p:pic>
          <p:nvPicPr>
            <p:cNvPr id="14" name="Picture 2" descr="unititled_070"/>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1100" t="19598" r="21400" b="30600"/>
            <a:stretch/>
          </p:blipFill>
          <p:spPr bwMode="auto">
            <a:xfrm>
              <a:off x="6112383" y="4337302"/>
              <a:ext cx="2221992" cy="1490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Box 14"/>
            <p:cNvSpPr txBox="1"/>
            <p:nvPr/>
          </p:nvSpPr>
          <p:spPr>
            <a:xfrm>
              <a:off x="6112383" y="4337302"/>
              <a:ext cx="597606" cy="291068"/>
            </a:xfrm>
            <a:prstGeom prst="rect">
              <a:avLst/>
            </a:prstGeom>
            <a:noFill/>
          </p:spPr>
          <p:txBody>
            <a:bodyPr wrap="none" rtlCol="0">
              <a:spAutoFit/>
            </a:bodyPr>
            <a:lstStyle/>
            <a:p>
              <a:pPr defTabSz="914103"/>
              <a:r>
                <a:rPr lang="en-GB" sz="1000" b="1" dirty="0">
                  <a:solidFill>
                    <a:prstClr val="white"/>
                  </a:solidFill>
                  <a:ea typeface="MS PGothic" pitchFamily="34" charset="-128"/>
                </a:rPr>
                <a:t>Độ 2</a:t>
              </a:r>
            </a:p>
          </p:txBody>
        </p:sp>
      </p:grpSp>
      <p:sp>
        <p:nvSpPr>
          <p:cNvPr id="16" name="Rectangle 7"/>
          <p:cNvSpPr>
            <a:spLocks noChangeArrowheads="1"/>
          </p:cNvSpPr>
          <p:nvPr/>
        </p:nvSpPr>
        <p:spPr bwMode="auto">
          <a:xfrm>
            <a:off x="1312336" y="6416954"/>
            <a:ext cx="7551494" cy="369332"/>
          </a:xfrm>
          <a:prstGeom prst="rect">
            <a:avLst/>
          </a:prstGeom>
        </p:spPr>
        <p:txBody>
          <a:bodyPr wrap="square" anchor="b">
            <a:spAutoFit/>
          </a:bodyPr>
          <a:lstStyle/>
          <a:p>
            <a:pPr defTabSz="914103">
              <a:lnSpc>
                <a:spcPct val="90000"/>
              </a:lnSpc>
            </a:pPr>
            <a:r>
              <a:rPr lang="nl-NL" sz="1000" i="1" dirty="0">
                <a:solidFill>
                  <a:schemeClr val="tx1">
                    <a:lumMod val="95000"/>
                    <a:lumOff val="5000"/>
                  </a:schemeClr>
                </a:solidFill>
              </a:rPr>
              <a:t>Melosky et al. Curr Oncol, 2015;22:123-132 </a:t>
            </a:r>
          </a:p>
          <a:p>
            <a:pPr defTabSz="914103">
              <a:lnSpc>
                <a:spcPct val="90000"/>
              </a:lnSpc>
            </a:pPr>
            <a:r>
              <a:rPr lang="en-US" sz="1000" i="1" dirty="0">
                <a:solidFill>
                  <a:schemeClr val="tx1">
                    <a:lumMod val="95000"/>
                    <a:lumOff val="5000"/>
                  </a:schemeClr>
                </a:solidFill>
              </a:rPr>
              <a:t>Common Terminology Criteria for Adverse Events (CTCAE) v4.0 National Institutes of Health, National Cancer Institute.</a:t>
            </a:r>
            <a:endParaRPr lang="en-GB" sz="1000" i="1" dirty="0">
              <a:solidFill>
                <a:schemeClr val="tx1">
                  <a:lumMod val="95000"/>
                  <a:lumOff val="5000"/>
                </a:schemeClr>
              </a:solidFill>
            </a:endParaRPr>
          </a:p>
        </p:txBody>
      </p:sp>
    </p:spTree>
    <p:extLst>
      <p:ext uri="{BB962C8B-B14F-4D97-AF65-F5344CB8AC3E}">
        <p14:creationId xmlns:p14="http://schemas.microsoft.com/office/powerpoint/2010/main" val="289522461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6"/>
          <p:cNvSpPr>
            <a:spLocks noGrp="1"/>
          </p:cNvSpPr>
          <p:nvPr>
            <p:ph type="title"/>
          </p:nvPr>
        </p:nvSpPr>
        <p:spPr>
          <a:xfrm>
            <a:off x="1533237" y="-30620"/>
            <a:ext cx="7038109" cy="510909"/>
          </a:xfrm>
        </p:spPr>
        <p:txBody>
          <a:bodyPr>
            <a:normAutofit fontScale="90000"/>
          </a:bodyPr>
          <a:lstStyle/>
          <a:p>
            <a:pPr algn="ctr"/>
            <a:r>
              <a:rPr lang="en-GB" sz="3200" dirty="0" err="1"/>
              <a:t>Xử</a:t>
            </a:r>
            <a:r>
              <a:rPr lang="en-GB" sz="3200" dirty="0"/>
              <a:t> </a:t>
            </a:r>
            <a:r>
              <a:rPr lang="en-GB" sz="3200" dirty="0" err="1"/>
              <a:t>trí</a:t>
            </a:r>
            <a:r>
              <a:rPr lang="en-GB" sz="3200" dirty="0"/>
              <a:t> ban </a:t>
            </a:r>
            <a:r>
              <a:rPr lang="en-GB" sz="3200" dirty="0" err="1"/>
              <a:t>dạng</a:t>
            </a:r>
            <a:r>
              <a:rPr lang="en-GB" sz="3200" dirty="0"/>
              <a:t> </a:t>
            </a:r>
            <a:r>
              <a:rPr lang="en-GB" sz="3200" dirty="0" err="1"/>
              <a:t>mụn</a:t>
            </a:r>
            <a:r>
              <a:rPr lang="en-GB" sz="3200" dirty="0"/>
              <a:t> </a:t>
            </a:r>
          </a:p>
        </p:txBody>
      </p:sp>
      <p:graphicFrame>
        <p:nvGraphicFramePr>
          <p:cNvPr id="25693" name="Group 93"/>
          <p:cNvGraphicFramePr>
            <a:graphicFrameLocks noGrp="1"/>
          </p:cNvGraphicFramePr>
          <p:nvPr>
            <p:ph idx="1"/>
          </p:nvPr>
        </p:nvGraphicFramePr>
        <p:xfrm>
          <a:off x="914401" y="704170"/>
          <a:ext cx="10198358" cy="5090160"/>
        </p:xfrm>
        <a:graphic>
          <a:graphicData uri="http://schemas.openxmlformats.org/drawingml/2006/table">
            <a:tbl>
              <a:tblPr/>
              <a:tblGrid>
                <a:gridCol w="1998273">
                  <a:extLst>
                    <a:ext uri="{9D8B030D-6E8A-4147-A177-3AD203B41FA5}">
                      <a16:colId xmlns:a16="http://schemas.microsoft.com/office/drawing/2014/main" val="20000"/>
                    </a:ext>
                  </a:extLst>
                </a:gridCol>
                <a:gridCol w="8200085">
                  <a:extLst>
                    <a:ext uri="{9D8B030D-6E8A-4147-A177-3AD203B41FA5}">
                      <a16:colId xmlns:a16="http://schemas.microsoft.com/office/drawing/2014/main" val="20001"/>
                    </a:ext>
                  </a:extLst>
                </a:gridCol>
              </a:tblGrid>
              <a:tr h="36211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800" b="1" i="0" u="none" strike="noStrike" cap="none" normalizeH="0" baseline="0" dirty="0">
                          <a:ln>
                            <a:noFill/>
                          </a:ln>
                          <a:solidFill>
                            <a:schemeClr val="bg1"/>
                          </a:solidFill>
                          <a:effectLst/>
                          <a:latin typeface="+mn-lt"/>
                          <a:ea typeface="MS PGothic" pitchFamily="34" charset="-128"/>
                          <a:cs typeface="Arial" charset="0"/>
                        </a:rPr>
                        <a:t>Phân loại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800" b="1" i="0" u="none" strike="noStrike" cap="none" normalizeH="0" baseline="0" dirty="0">
                          <a:ln>
                            <a:noFill/>
                          </a:ln>
                          <a:solidFill>
                            <a:schemeClr val="bg1"/>
                          </a:solidFill>
                          <a:effectLst/>
                          <a:latin typeface="+mn-lt"/>
                          <a:ea typeface="MS PGothic" pitchFamily="34" charset="-128"/>
                          <a:cs typeface="Arial" charset="0"/>
                        </a:rPr>
                        <a:t>Tiếp cận điều trị</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8723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Độ 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114300" marR="0" lvl="0" indent="-114300" algn="l" defTabSz="9144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Tiếp tục TKI với liều hiện tại:</a:t>
                      </a:r>
                    </a:p>
                    <a:p>
                      <a:pPr marL="114300" marR="0" lvl="0" indent="-114300" algn="l" defTabSz="914400" rtl="0" eaLnBrk="1" fontAlgn="base" latinLnBrk="0" hangingPunct="1">
                        <a:lnSpc>
                          <a:spcPct val="100000"/>
                        </a:lnSpc>
                        <a:spcBef>
                          <a:spcPts val="30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Steroids bôi * hay dầu tacrolimus hai lần/ngày thay thế</a:t>
                      </a:r>
                    </a:p>
                    <a:p>
                      <a:pPr marL="114300" marR="0" lvl="0" indent="-114300" algn="l" defTabSz="914400" rtl="0" eaLnBrk="1" fontAlgn="base" latinLnBrk="0" hangingPunct="1">
                        <a:lnSpc>
                          <a:spcPct val="100000"/>
                        </a:lnSpc>
                        <a:spcBef>
                          <a:spcPts val="30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Kháng sinh bôi 2 làn/ngày (clindamycin 1-2%, erythromycin 1-2%)</a:t>
                      </a:r>
                    </a:p>
                  </a:txBody>
                  <a:tcP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1"/>
                  </a:ext>
                </a:extLst>
              </a:tr>
              <a:tr h="160481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Độ 2</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FD8D3"/>
                    </a:solidFill>
                  </a:tcPr>
                </a:tc>
                <a:tc>
                  <a:txBody>
                    <a:bodyPr/>
                    <a:lstStyle/>
                    <a:p>
                      <a:pPr marL="114300" marR="0" lvl="0" indent="-114300" algn="l" defTabSz="9144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Tiếp tục TKI với liều hiện tại:</a:t>
                      </a:r>
                      <a:endPar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endParaRPr>
                    </a:p>
                    <a:p>
                      <a:pPr marL="114300" marR="0" lvl="0" indent="-114300" algn="l" defTabSz="914400" rtl="0" eaLnBrk="1" fontAlgn="base" latinLnBrk="0" hangingPunct="1">
                        <a:lnSpc>
                          <a:spcPct val="100000"/>
                        </a:lnSpc>
                        <a:spcBef>
                          <a:spcPts val="30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Steroids bôi * hay dầu tacrolimus hai lần/ngày thay thế</a:t>
                      </a:r>
                    </a:p>
                    <a:p>
                      <a:pPr marL="114300" marR="0" lvl="0" indent="-114300" algn="l" defTabSz="914400" rtl="0" eaLnBrk="1" fontAlgn="base" latinLnBrk="0" hangingPunct="1">
                        <a:lnSpc>
                          <a:spcPct val="100000"/>
                        </a:lnSpc>
                        <a:spcBef>
                          <a:spcPts val="30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Kháng sinh uống trong 4-6 tuần (doxycycline 100 mg x2 lần/ngày, minocycline 100 mg x2 lần/ngày, hay oxytetracycline 500 mg x2 lần/ngày)</a:t>
                      </a:r>
                    </a:p>
                    <a:p>
                      <a:pPr marL="0" marR="0" lvl="0" indent="0" algn="l" defTabSz="914400" rtl="0" eaLnBrk="1" fontAlgn="base" latinLnBrk="0" hangingPunct="1">
                        <a:lnSpc>
                          <a:spcPct val="100000"/>
                        </a:lnSpc>
                        <a:spcBef>
                          <a:spcPts val="30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Nếu triệu chứng kéo dài </a:t>
                      </a:r>
                      <a:r>
                        <a:rPr kumimoji="0" lang="en-US"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≥7 ngày, dừng TKI cho đến khi triệu chứng phục hồi (G0/G1) (2-4 tuần). Khuyến cáo bắt đầu lại ở giảm 1 mức liều</a:t>
                      </a:r>
                      <a:endPar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endParaRPr>
                    </a:p>
                  </a:txBody>
                  <a:tcP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FD8D3"/>
                    </a:solidFill>
                  </a:tcPr>
                </a:tc>
                <a:extLst>
                  <a:ext uri="{0D108BD9-81ED-4DB2-BD59-A6C34878D82A}">
                    <a16:rowId xmlns:a16="http://schemas.microsoft.com/office/drawing/2014/main" val="10002"/>
                  </a:ext>
                </a:extLst>
              </a:tr>
              <a:tr h="206568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Độ ≥3</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Gián đoạnTKI. Cho khám chuyên khoa da liễu, </a:t>
                      </a:r>
                      <a:r>
                        <a:rPr kumimoji="0" lang="en-US"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bắt đầu TKI lại ở giảm 1 mức liều</a:t>
                      </a: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 nếu bệnh nhân hồi phục về độ ≤1 (2-4 tuần):</a:t>
                      </a:r>
                    </a:p>
                    <a:p>
                      <a:pPr marL="114300" marR="0" lvl="0" indent="-114300" algn="l" defTabSz="914400" rtl="0" eaLnBrk="1" fontAlgn="base" latinLnBrk="0" hangingPunct="1">
                        <a:lnSpc>
                          <a:spcPct val="100000"/>
                        </a:lnSpc>
                        <a:spcBef>
                          <a:spcPts val="30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Kháng sinh uống trong 4-6 tuần (doxycycline 100 mg x2 lần/ngày, minocycline 100 mg x2 lần/ngày, hay oxytetracycline 500 mg x2 lần/ngày)</a:t>
                      </a:r>
                    </a:p>
                    <a:p>
                      <a:pPr marL="114300" marR="0" lvl="0" indent="-114300" algn="l" defTabSz="914400" rtl="0" eaLnBrk="1" fontAlgn="base" latinLnBrk="0" hangingPunct="1">
                        <a:lnSpc>
                          <a:spcPct val="100000"/>
                        </a:lnSpc>
                        <a:spcBef>
                          <a:spcPts val="30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Nếu nghi ngờ nhiễm trùng (mài vàng, chảy mủ hay vùng da bị đau/viêm):</a:t>
                      </a:r>
                    </a:p>
                    <a:p>
                      <a:pPr marL="457200" marR="0" lvl="1" indent="-171450" algn="l" defTabSz="914400" rtl="0" eaLnBrk="1" fontAlgn="base" latinLnBrk="0" hangingPunct="1">
                        <a:lnSpc>
                          <a:spcPct val="100000"/>
                        </a:lnSpc>
                        <a:spcBef>
                          <a:spcPct val="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Chuyển kháng sinh uống phổ rộng/ hoặc phổ trên vi trùng gram âm</a:t>
                      </a:r>
                    </a:p>
                    <a:p>
                      <a:pPr marL="457200" marR="0" lvl="1" indent="-171450" algn="l" defTabSz="914400" rtl="0" eaLnBrk="1" fontAlgn="base" latinLnBrk="0" hangingPunct="1">
                        <a:lnSpc>
                          <a:spcPct val="100000"/>
                        </a:lnSpc>
                        <a:spcBef>
                          <a:spcPct val="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Cân nhắc quệt da cấy vi trùng </a:t>
                      </a:r>
                    </a:p>
                    <a:p>
                      <a:pPr marL="114300" marR="0" lvl="0" indent="-114300" algn="l" defTabSz="914400" rtl="0" eaLnBrk="1" fontAlgn="base" latinLnBrk="0" hangingPunct="1">
                        <a:lnSpc>
                          <a:spcPct val="100000"/>
                        </a:lnSpc>
                        <a:spcBef>
                          <a:spcPts val="30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Steroids bôi * hay dầu tacrolimus hai lần/ngày thay thế</a:t>
                      </a:r>
                    </a:p>
                  </a:txBody>
                  <a:tcP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3"/>
                  </a:ext>
                </a:extLst>
              </a:tr>
            </a:tbl>
          </a:graphicData>
        </a:graphic>
      </p:graphicFrame>
      <p:sp>
        <p:nvSpPr>
          <p:cNvPr id="9" name="Text Box 8"/>
          <p:cNvSpPr txBox="1">
            <a:spLocks noChangeArrowheads="1"/>
          </p:cNvSpPr>
          <p:nvPr/>
        </p:nvSpPr>
        <p:spPr bwMode="auto">
          <a:xfrm>
            <a:off x="1120049" y="5816863"/>
            <a:ext cx="9992710" cy="369332"/>
          </a:xfrm>
          <a:prstGeom prst="rect">
            <a:avLst/>
          </a:prstGeom>
          <a:noFill/>
          <a:ln w="9525">
            <a:noFill/>
            <a:miter lim="800000"/>
            <a:headEnd/>
            <a:tailEnd/>
          </a:ln>
          <a:effectLst/>
        </p:spPr>
        <p:txBody>
          <a:bodyPr wrap="square" lIns="0" tIns="0" rIns="0" bIns="0" anchor="b" anchorCtr="0">
            <a:spAutoFit/>
          </a:bodyPr>
          <a:lstStyle/>
          <a:p>
            <a:pPr marL="57150" indent="-57150" defTabSz="914103">
              <a:spcBef>
                <a:spcPts val="200"/>
              </a:spcBef>
            </a:pPr>
            <a:r>
              <a:rPr lang="en-US" sz="1200" dirty="0">
                <a:solidFill>
                  <a:schemeClr val="tx1">
                    <a:lumMod val="95000"/>
                    <a:lumOff val="5000"/>
                  </a:schemeClr>
                </a:solidFill>
              </a:rPr>
              <a:t>*Ví dụ về steroids bôi tại chỗ (hoạt lực trung bình /thấp): triamcinolone acetonide 0,025%, desonide 0,05%, alclometasone 0,05%, fluticasone propionate 0,05%, hay hydrocortisone acetate 2,5%.  </a:t>
            </a:r>
          </a:p>
        </p:txBody>
      </p:sp>
      <p:sp>
        <p:nvSpPr>
          <p:cNvPr id="6" name="Text Box 8"/>
          <p:cNvSpPr txBox="1">
            <a:spLocks noChangeArrowheads="1"/>
          </p:cNvSpPr>
          <p:nvPr/>
        </p:nvSpPr>
        <p:spPr bwMode="auto">
          <a:xfrm>
            <a:off x="979715" y="6410076"/>
            <a:ext cx="10067730" cy="307777"/>
          </a:xfrm>
          <a:prstGeom prst="rect">
            <a:avLst/>
          </a:prstGeom>
          <a:noFill/>
          <a:ln w="9525">
            <a:noFill/>
            <a:miter lim="800000"/>
            <a:headEnd/>
            <a:tailEnd/>
          </a:ln>
          <a:effectLst/>
        </p:spPr>
        <p:txBody>
          <a:bodyPr wrap="square" lIns="0" tIns="0" rIns="0" bIns="0" anchor="b" anchorCtr="0">
            <a:spAutoFit/>
          </a:bodyPr>
          <a:lstStyle/>
          <a:p>
            <a:pPr defTabSz="914103">
              <a:spcBef>
                <a:spcPts val="600"/>
              </a:spcBef>
            </a:pPr>
            <a:r>
              <a:rPr lang="da-DK" sz="1000" dirty="0">
                <a:solidFill>
                  <a:schemeClr val="tx1">
                    <a:lumMod val="95000"/>
                    <a:lumOff val="5000"/>
                  </a:schemeClr>
                </a:solidFill>
              </a:rPr>
              <a:t>1. Melosky et al. Curr Oncol, 2015;22:123-132; 2. Arriola et al. Future Oncol. 2015 Jan;11(2):267-77; </a:t>
            </a:r>
          </a:p>
          <a:p>
            <a:pPr defTabSz="914103"/>
            <a:r>
              <a:rPr lang="da-DK" sz="1000" dirty="0">
                <a:solidFill>
                  <a:schemeClr val="tx1">
                    <a:lumMod val="95000"/>
                    <a:lumOff val="5000"/>
                  </a:schemeClr>
                </a:solidFill>
              </a:rPr>
              <a:t>3. Lacouture et al. Expert Rev Anticancer Ther. 2013;13(6):721-8; 4. Afatinib Prescribing Information/Afatinib Summary of Product Characteristics</a:t>
            </a:r>
          </a:p>
        </p:txBody>
      </p:sp>
    </p:spTree>
    <p:extLst>
      <p:ext uri="{BB962C8B-B14F-4D97-AF65-F5344CB8AC3E}">
        <p14:creationId xmlns:p14="http://schemas.microsoft.com/office/powerpoint/2010/main" val="2750102919"/>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à coins arrondis 13"/>
          <p:cNvSpPr/>
          <p:nvPr/>
        </p:nvSpPr>
        <p:spPr>
          <a:xfrm>
            <a:off x="2049038" y="2035625"/>
            <a:ext cx="5407334" cy="2844000"/>
          </a:xfrm>
          <a:prstGeom prst="roundRect">
            <a:avLst>
              <a:gd name="adj" fmla="val 4446"/>
            </a:avLst>
          </a:prstGeom>
          <a:solidFill>
            <a:schemeClr val="bg1"/>
          </a:solidFill>
          <a:ln w="1905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103"/>
            <a:endParaRPr lang="fr-FR">
              <a:solidFill>
                <a:prstClr val="white"/>
              </a:solidFill>
            </a:endParaRPr>
          </a:p>
        </p:txBody>
      </p:sp>
      <p:graphicFrame>
        <p:nvGraphicFramePr>
          <p:cNvPr id="15" name="Tableau 14"/>
          <p:cNvGraphicFramePr>
            <a:graphicFrameLocks noGrp="1"/>
          </p:cNvGraphicFramePr>
          <p:nvPr/>
        </p:nvGraphicFramePr>
        <p:xfrm>
          <a:off x="2159462" y="2119418"/>
          <a:ext cx="5186486" cy="2700000"/>
        </p:xfrm>
        <a:graphic>
          <a:graphicData uri="http://schemas.openxmlformats.org/drawingml/2006/table">
            <a:tbl>
              <a:tblPr>
                <a:tableStyleId>{2D5ABB26-0587-4C30-8999-92F81FD0307C}</a:tableStyleId>
              </a:tblPr>
              <a:tblGrid>
                <a:gridCol w="1568620">
                  <a:extLst>
                    <a:ext uri="{9D8B030D-6E8A-4147-A177-3AD203B41FA5}">
                      <a16:colId xmlns:a16="http://schemas.microsoft.com/office/drawing/2014/main" val="20000"/>
                    </a:ext>
                  </a:extLst>
                </a:gridCol>
                <a:gridCol w="2193512">
                  <a:extLst>
                    <a:ext uri="{9D8B030D-6E8A-4147-A177-3AD203B41FA5}">
                      <a16:colId xmlns:a16="http://schemas.microsoft.com/office/drawing/2014/main" val="20001"/>
                    </a:ext>
                  </a:extLst>
                </a:gridCol>
                <a:gridCol w="1424354">
                  <a:extLst>
                    <a:ext uri="{9D8B030D-6E8A-4147-A177-3AD203B41FA5}">
                      <a16:colId xmlns:a16="http://schemas.microsoft.com/office/drawing/2014/main" val="20002"/>
                    </a:ext>
                  </a:extLst>
                </a:gridCol>
              </a:tblGrid>
              <a:tr h="324000">
                <a:tc>
                  <a:txBody>
                    <a:bodyPr/>
                    <a:lstStyle/>
                    <a:p>
                      <a:pPr algn="ctr">
                        <a:lnSpc>
                          <a:spcPct val="100000"/>
                        </a:lnSpc>
                        <a:spcAft>
                          <a:spcPts val="0"/>
                        </a:spcAft>
                      </a:pPr>
                      <a:r>
                        <a:rPr lang="en-GB" sz="1400" b="1" noProof="1">
                          <a:solidFill>
                            <a:schemeClr val="bg1"/>
                          </a:solidFill>
                        </a:rPr>
                        <a:t>1</a:t>
                      </a:r>
                      <a:endParaRPr lang="fr-FR" sz="1400" b="1" noProof="1">
                        <a:solidFill>
                          <a:schemeClr val="bg1"/>
                        </a:solidFill>
                        <a:latin typeface="Arial"/>
                        <a:ea typeface="Calibri"/>
                      </a:endParaRPr>
                    </a:p>
                  </a:txBody>
                  <a:tcPr marL="87485" marR="87485" marT="0" marB="0" anchor="ctr">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1400" b="1" noProof="1">
                          <a:solidFill>
                            <a:schemeClr val="bg1"/>
                          </a:solidFill>
                        </a:rPr>
                        <a:t>2</a:t>
                      </a:r>
                      <a:endParaRPr lang="fr-FR" sz="14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tc>
                  <a:txBody>
                    <a:bodyPr/>
                    <a:lstStyle/>
                    <a:p>
                      <a:pPr algn="ctr">
                        <a:lnSpc>
                          <a:spcPct val="100000"/>
                        </a:lnSpc>
                        <a:spcAft>
                          <a:spcPts val="0"/>
                        </a:spcAft>
                      </a:pPr>
                      <a:r>
                        <a:rPr lang="en-GB" sz="1400" b="1" noProof="1">
                          <a:solidFill>
                            <a:schemeClr val="bg1"/>
                          </a:solidFill>
                        </a:rPr>
                        <a:t>3</a:t>
                      </a:r>
                      <a:endParaRPr lang="fr-FR" sz="1400" b="1" noProof="1">
                        <a:solidFill>
                          <a:schemeClr val="bg1"/>
                        </a:solidFill>
                        <a:latin typeface="Arial"/>
                        <a:ea typeface="Calibri"/>
                      </a:endParaRPr>
                    </a:p>
                  </a:txBody>
                  <a:tcPr marL="87485" marR="8748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rgbClr val="0070C0"/>
                    </a:solidFill>
                  </a:tcPr>
                </a:tc>
                <a:extLst>
                  <a:ext uri="{0D108BD9-81ED-4DB2-BD59-A6C34878D82A}">
                    <a16:rowId xmlns:a16="http://schemas.microsoft.com/office/drawing/2014/main" val="10000"/>
                  </a:ext>
                </a:extLst>
              </a:tr>
              <a:tr h="2376000">
                <a:tc>
                  <a:txBody>
                    <a:bodyPr/>
                    <a:lstStyle/>
                    <a:p>
                      <a:pPr algn="ctr">
                        <a:lnSpc>
                          <a:spcPct val="90000"/>
                        </a:lnSpc>
                        <a:spcAft>
                          <a:spcPts val="0"/>
                        </a:spcAft>
                      </a:pPr>
                      <a:r>
                        <a:rPr lang="en-GB" sz="1600" dirty="0">
                          <a:solidFill>
                            <a:schemeClr val="tx1">
                              <a:lumMod val="95000"/>
                              <a:lumOff val="5000"/>
                            </a:schemeClr>
                          </a:solidFill>
                        </a:rPr>
                        <a:t>Phù hay đỏ da khoé móng;</a:t>
                      </a:r>
                      <a:endParaRPr lang="fr-FR" sz="1600" dirty="0">
                        <a:solidFill>
                          <a:schemeClr val="tx1">
                            <a:lumMod val="95000"/>
                            <a:lumOff val="5000"/>
                          </a:schemeClr>
                        </a:solidFill>
                      </a:endParaRPr>
                    </a:p>
                    <a:p>
                      <a:pPr algn="ctr">
                        <a:lnSpc>
                          <a:spcPct val="90000"/>
                        </a:lnSpc>
                        <a:spcAft>
                          <a:spcPts val="0"/>
                        </a:spcAft>
                      </a:pPr>
                      <a:r>
                        <a:rPr lang="en-GB" sz="1600" dirty="0">
                          <a:solidFill>
                            <a:schemeClr val="tx1">
                              <a:lumMod val="95000"/>
                              <a:lumOff val="5000"/>
                            </a:schemeClr>
                          </a:solidFill>
                        </a:rPr>
                        <a:t>bong nếp giường móng</a:t>
                      </a:r>
                      <a:endParaRPr lang="fr-FR" sz="1600" dirty="0">
                        <a:solidFill>
                          <a:schemeClr val="tx1">
                            <a:lumMod val="95000"/>
                            <a:lumOff val="5000"/>
                          </a:schemeClr>
                        </a:solidFill>
                        <a:latin typeface="Arial"/>
                        <a:ea typeface="Calibri"/>
                      </a:endParaRPr>
                    </a:p>
                  </a:txBody>
                  <a:tcPr marL="72000" marR="72000" marT="108000" marB="36000"/>
                </a:tc>
                <a:tc>
                  <a:txBody>
                    <a:bodyPr/>
                    <a:lstStyle/>
                    <a:p>
                      <a:pPr algn="ctr">
                        <a:lnSpc>
                          <a:spcPct val="90000"/>
                        </a:lnSpc>
                        <a:spcAft>
                          <a:spcPts val="0"/>
                        </a:spcAft>
                      </a:pPr>
                      <a:r>
                        <a:rPr lang="en-US" sz="1600" dirty="0">
                          <a:solidFill>
                            <a:schemeClr val="tx1">
                              <a:lumMod val="95000"/>
                              <a:lumOff val="5000"/>
                            </a:schemeClr>
                          </a:solidFill>
                        </a:rPr>
                        <a:t>Chỉ định can thiệp tại chỗ </a:t>
                      </a:r>
                      <a:r>
                        <a:rPr lang="en-GB" sz="1600" dirty="0">
                          <a:solidFill>
                            <a:schemeClr val="tx1">
                              <a:lumMod val="95000"/>
                              <a:lumOff val="5000"/>
                            </a:schemeClr>
                          </a:solidFill>
                        </a:rPr>
                        <a:t>; </a:t>
                      </a:r>
                      <a:r>
                        <a:rPr lang="en-US" sz="1600" dirty="0">
                          <a:solidFill>
                            <a:schemeClr val="tx1">
                              <a:lumMod val="95000"/>
                              <a:lumOff val="5000"/>
                            </a:schemeClr>
                          </a:solidFill>
                        </a:rPr>
                        <a:t>thuốc uống</a:t>
                      </a:r>
                      <a:r>
                        <a:rPr lang="en-GB" sz="1600" dirty="0">
                          <a:solidFill>
                            <a:schemeClr val="tx1">
                              <a:lumMod val="95000"/>
                              <a:lumOff val="5000"/>
                            </a:schemeClr>
                          </a:solidFill>
                        </a:rPr>
                        <a:t> (vd,</a:t>
                      </a:r>
                      <a:r>
                        <a:rPr lang="en-GB" sz="1600" baseline="0" dirty="0">
                          <a:solidFill>
                            <a:schemeClr val="tx1">
                              <a:lumMod val="95000"/>
                              <a:lumOff val="5000"/>
                            </a:schemeClr>
                          </a:solidFill>
                        </a:rPr>
                        <a:t> kháng sinh</a:t>
                      </a:r>
                      <a:r>
                        <a:rPr lang="en-GB" sz="1600" dirty="0">
                          <a:solidFill>
                            <a:schemeClr val="tx1">
                              <a:lumMod val="95000"/>
                              <a:lumOff val="5000"/>
                            </a:schemeClr>
                          </a:solidFill>
                        </a:rPr>
                        <a:t>,</a:t>
                      </a:r>
                      <a:r>
                        <a:rPr lang="fr-FR" sz="1600" baseline="0" dirty="0">
                          <a:solidFill>
                            <a:schemeClr val="tx1">
                              <a:lumMod val="95000"/>
                              <a:lumOff val="5000"/>
                            </a:schemeClr>
                          </a:solidFill>
                        </a:rPr>
                        <a:t> </a:t>
                      </a:r>
                      <a:r>
                        <a:rPr lang="en-GB" sz="1600" baseline="0" dirty="0">
                          <a:solidFill>
                            <a:schemeClr val="tx1">
                              <a:lumMod val="95000"/>
                              <a:lumOff val="5000"/>
                            </a:schemeClr>
                          </a:solidFill>
                        </a:rPr>
                        <a:t>kháng nấm</a:t>
                      </a:r>
                      <a:r>
                        <a:rPr lang="en-GB" sz="1600" dirty="0">
                          <a:solidFill>
                            <a:schemeClr val="tx1">
                              <a:lumMod val="95000"/>
                              <a:lumOff val="5000"/>
                            </a:schemeClr>
                          </a:solidFill>
                        </a:rPr>
                        <a:t>, kháng virus); phù hay đỏ da khoé móng</a:t>
                      </a:r>
                      <a:r>
                        <a:rPr lang="en-GB" sz="1600" baseline="0" dirty="0">
                          <a:solidFill>
                            <a:schemeClr val="tx1">
                              <a:lumMod val="95000"/>
                              <a:lumOff val="5000"/>
                            </a:schemeClr>
                          </a:solidFill>
                        </a:rPr>
                        <a:t> có đau</a:t>
                      </a:r>
                      <a:r>
                        <a:rPr lang="en-GB" sz="1600" dirty="0">
                          <a:solidFill>
                            <a:schemeClr val="tx1">
                              <a:lumMod val="95000"/>
                              <a:lumOff val="5000"/>
                            </a:schemeClr>
                          </a:solidFill>
                        </a:rPr>
                        <a:t>;</a:t>
                      </a:r>
                      <a:r>
                        <a:rPr lang="fr-FR" sz="1600" baseline="0" dirty="0">
                          <a:solidFill>
                            <a:schemeClr val="tx1">
                              <a:lumMod val="95000"/>
                              <a:lumOff val="5000"/>
                            </a:schemeClr>
                          </a:solidFill>
                        </a:rPr>
                        <a:t> </a:t>
                      </a:r>
                      <a:r>
                        <a:rPr lang="en-GB" sz="1600" baseline="0" dirty="0">
                          <a:solidFill>
                            <a:schemeClr val="tx1">
                              <a:lumMod val="95000"/>
                              <a:lumOff val="5000"/>
                            </a:schemeClr>
                          </a:solidFill>
                        </a:rPr>
                        <a:t>có liên quan đến tiết dịch hay bong giường móng</a:t>
                      </a:r>
                      <a:r>
                        <a:rPr lang="en-GB" sz="1600" dirty="0">
                          <a:solidFill>
                            <a:schemeClr val="tx1">
                              <a:lumMod val="95000"/>
                              <a:lumOff val="5000"/>
                            </a:schemeClr>
                          </a:solidFill>
                        </a:rPr>
                        <a:t>;</a:t>
                      </a:r>
                      <a:r>
                        <a:rPr lang="en-GB" sz="1600" baseline="0" dirty="0">
                          <a:solidFill>
                            <a:schemeClr val="tx1">
                              <a:lumMod val="95000"/>
                              <a:lumOff val="5000"/>
                            </a:schemeClr>
                          </a:solidFill>
                        </a:rPr>
                        <a:t> hạn chế</a:t>
                      </a:r>
                      <a:r>
                        <a:rPr lang="en-GB" sz="1600" dirty="0">
                          <a:solidFill>
                            <a:schemeClr val="tx1">
                              <a:lumMod val="95000"/>
                              <a:lumOff val="5000"/>
                            </a:schemeClr>
                          </a:solidFill>
                        </a:rPr>
                        <a:t> ADL có sử dụng dụng cụ*</a:t>
                      </a:r>
                      <a:endParaRPr lang="fr-FR" sz="1600" dirty="0">
                        <a:solidFill>
                          <a:schemeClr val="tx1">
                            <a:lumMod val="95000"/>
                            <a:lumOff val="5000"/>
                          </a:schemeClr>
                        </a:solidFill>
                        <a:latin typeface="Arial"/>
                        <a:ea typeface="Calibri"/>
                      </a:endParaRPr>
                    </a:p>
                  </a:txBody>
                  <a:tcPr marL="72000" marR="72000" marT="108000" marB="36000">
                    <a:solidFill>
                      <a:srgbClr val="E6E7E8"/>
                    </a:solidFill>
                  </a:tcPr>
                </a:tc>
                <a:tc>
                  <a:txBody>
                    <a:bodyPr/>
                    <a:lstStyle/>
                    <a:p>
                      <a:pPr algn="ctr">
                        <a:lnSpc>
                          <a:spcPct val="90000"/>
                        </a:lnSpc>
                        <a:spcAft>
                          <a:spcPts val="0"/>
                        </a:spcAft>
                      </a:pPr>
                      <a:r>
                        <a:rPr lang="en-GB" sz="1600" dirty="0">
                          <a:solidFill>
                            <a:schemeClr val="tx1">
                              <a:lumMod val="95000"/>
                              <a:lumOff val="5000"/>
                            </a:schemeClr>
                          </a:solidFill>
                        </a:rPr>
                        <a:t>Can thiệp phẫu thuật hay kháng sinh tĩnh mạch; </a:t>
                      </a:r>
                      <a:r>
                        <a:rPr lang="en-GB" sz="1600" baseline="0" dirty="0">
                          <a:solidFill>
                            <a:schemeClr val="tx1">
                              <a:lumMod val="95000"/>
                              <a:lumOff val="5000"/>
                            </a:schemeClr>
                          </a:solidFill>
                        </a:rPr>
                        <a:t>hạn chế</a:t>
                      </a:r>
                      <a:r>
                        <a:rPr lang="en-GB" sz="1600" dirty="0">
                          <a:solidFill>
                            <a:schemeClr val="tx1">
                              <a:lumMod val="95000"/>
                              <a:lumOff val="5000"/>
                            </a:schemeClr>
                          </a:solidFill>
                        </a:rPr>
                        <a:t> ADL trong việc tự chăm sóc**</a:t>
                      </a:r>
                      <a:endParaRPr lang="fr-FR" sz="1600" dirty="0">
                        <a:solidFill>
                          <a:schemeClr val="tx1">
                            <a:lumMod val="95000"/>
                            <a:lumOff val="5000"/>
                          </a:schemeClr>
                        </a:solidFill>
                        <a:latin typeface="Arial"/>
                        <a:ea typeface="Calibri"/>
                      </a:endParaRPr>
                    </a:p>
                  </a:txBody>
                  <a:tcPr marL="72000" marR="72000" marT="108000" marB="36000"/>
                </a:tc>
                <a:extLst>
                  <a:ext uri="{0D108BD9-81ED-4DB2-BD59-A6C34878D82A}">
                    <a16:rowId xmlns:a16="http://schemas.microsoft.com/office/drawing/2014/main" val="10001"/>
                  </a:ext>
                </a:extLst>
              </a:tr>
            </a:tbl>
          </a:graphicData>
        </a:graphic>
      </p:graphicFrame>
      <p:sp>
        <p:nvSpPr>
          <p:cNvPr id="98306" name="Titre 1"/>
          <p:cNvSpPr>
            <a:spLocks noGrp="1"/>
          </p:cNvSpPr>
          <p:nvPr>
            <p:ph type="title"/>
          </p:nvPr>
        </p:nvSpPr>
        <p:spPr>
          <a:xfrm>
            <a:off x="1598645" y="85695"/>
            <a:ext cx="9262188" cy="643805"/>
          </a:xfrm>
        </p:spPr>
        <p:txBody>
          <a:bodyPr/>
          <a:lstStyle/>
          <a:p>
            <a:pPr algn="ctr"/>
            <a:r>
              <a:rPr lang="en-GB" sz="3200" dirty="0" err="1"/>
              <a:t>Phân</a:t>
            </a:r>
            <a:r>
              <a:rPr lang="en-GB" sz="3200" dirty="0"/>
              <a:t> </a:t>
            </a:r>
            <a:r>
              <a:rPr lang="en-GB" sz="3200" dirty="0" err="1"/>
              <a:t>độ</a:t>
            </a:r>
            <a:r>
              <a:rPr lang="en-GB" sz="3200" dirty="0"/>
              <a:t> </a:t>
            </a:r>
            <a:r>
              <a:rPr lang="en-GB" sz="3200" dirty="0" err="1"/>
              <a:t>viêm</a:t>
            </a:r>
            <a:r>
              <a:rPr lang="en-GB" sz="3200" dirty="0"/>
              <a:t> </a:t>
            </a:r>
            <a:r>
              <a:rPr lang="en-GB" sz="3200" dirty="0" err="1"/>
              <a:t>quanh</a:t>
            </a:r>
            <a:r>
              <a:rPr lang="en-GB" sz="3200" dirty="0"/>
              <a:t> </a:t>
            </a:r>
            <a:r>
              <a:rPr lang="en-GB" sz="3200" dirty="0" err="1"/>
              <a:t>móng</a:t>
            </a:r>
            <a:r>
              <a:rPr lang="en-GB" sz="3200" dirty="0"/>
              <a:t> (</a:t>
            </a:r>
            <a:r>
              <a:rPr lang="en-GB" sz="3200" dirty="0" err="1"/>
              <a:t>rối</a:t>
            </a:r>
            <a:r>
              <a:rPr lang="en-GB" sz="3200" dirty="0"/>
              <a:t> </a:t>
            </a:r>
            <a:r>
              <a:rPr lang="en-GB" sz="3200" dirty="0" err="1"/>
              <a:t>loạn</a:t>
            </a:r>
            <a:r>
              <a:rPr lang="en-GB" sz="3200" dirty="0"/>
              <a:t> </a:t>
            </a:r>
            <a:r>
              <a:rPr lang="en-GB" sz="3200" dirty="0" err="1"/>
              <a:t>trên</a:t>
            </a:r>
            <a:r>
              <a:rPr lang="en-GB" sz="3200" dirty="0"/>
              <a:t> </a:t>
            </a:r>
            <a:r>
              <a:rPr lang="en-GB" sz="3200" dirty="0" err="1"/>
              <a:t>móng</a:t>
            </a:r>
            <a:r>
              <a:rPr lang="en-GB" sz="3200" dirty="0"/>
              <a:t>)</a:t>
            </a:r>
            <a:endParaRPr lang="fr-FR" sz="3200" dirty="0"/>
          </a:p>
        </p:txBody>
      </p:sp>
      <p:sp>
        <p:nvSpPr>
          <p:cNvPr id="3" name="Espace réservé du numéro de diapositive 2"/>
          <p:cNvSpPr>
            <a:spLocks noGrp="1"/>
          </p:cNvSpPr>
          <p:nvPr>
            <p:ph type="sldNum" sz="quarter" idx="4294967295"/>
          </p:nvPr>
        </p:nvSpPr>
        <p:spPr/>
        <p:txBody>
          <a:bodyPr/>
          <a:lstStyle/>
          <a:p>
            <a:endParaRPr lang="fr-FR" dirty="0">
              <a:solidFill>
                <a:prstClr val="black">
                  <a:tint val="75000"/>
                </a:prstClr>
              </a:solidFill>
            </a:endParaRPr>
          </a:p>
        </p:txBody>
      </p:sp>
      <p:grpSp>
        <p:nvGrpSpPr>
          <p:cNvPr id="18" name="Group 17"/>
          <p:cNvGrpSpPr/>
          <p:nvPr/>
        </p:nvGrpSpPr>
        <p:grpSpPr>
          <a:xfrm>
            <a:off x="8480103" y="2062492"/>
            <a:ext cx="1846606" cy="1260481"/>
            <a:chOff x="6213362" y="1544804"/>
            <a:chExt cx="2092438" cy="1544300"/>
          </a:xfrm>
        </p:grpSpPr>
        <p:pic>
          <p:nvPicPr>
            <p:cNvPr id="19" name="Picture 2" descr="Untitled_B_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8000" t="4655" r="8000" b="17641"/>
            <a:stretch/>
          </p:blipFill>
          <p:spPr bwMode="auto">
            <a:xfrm>
              <a:off x="6213362" y="1544804"/>
              <a:ext cx="2092438" cy="1497089"/>
            </a:xfrm>
            <a:prstGeom prst="rect">
              <a:avLst/>
            </a:prstGeom>
            <a:noFill/>
            <a:ln w="9525">
              <a:solidFill>
                <a:srgbClr val="C3B600"/>
              </a:solidFill>
              <a:miter lim="800000"/>
              <a:headEnd/>
              <a:tailEnd/>
            </a:ln>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6213362" y="2787442"/>
              <a:ext cx="524141" cy="301662"/>
            </a:xfrm>
            <a:prstGeom prst="rect">
              <a:avLst/>
            </a:prstGeom>
            <a:noFill/>
          </p:spPr>
          <p:txBody>
            <a:bodyPr wrap="none" rtlCol="0">
              <a:spAutoFit/>
            </a:bodyPr>
            <a:lstStyle/>
            <a:p>
              <a:pPr defTabSz="914103"/>
              <a:r>
                <a:rPr lang="en-GB" sz="1000" b="1" dirty="0">
                  <a:solidFill>
                    <a:srgbClr val="000000"/>
                  </a:solidFill>
                  <a:ea typeface="MS PGothic" pitchFamily="34" charset="-128"/>
                </a:rPr>
                <a:t>Độ 1</a:t>
              </a:r>
            </a:p>
          </p:txBody>
        </p:sp>
      </p:grpSp>
      <p:grpSp>
        <p:nvGrpSpPr>
          <p:cNvPr id="21" name="Group 20"/>
          <p:cNvGrpSpPr/>
          <p:nvPr/>
        </p:nvGrpSpPr>
        <p:grpSpPr>
          <a:xfrm>
            <a:off x="8480102" y="3420191"/>
            <a:ext cx="1846608" cy="1174364"/>
            <a:chOff x="6213361" y="3063623"/>
            <a:chExt cx="2092440" cy="1438793"/>
          </a:xfrm>
        </p:grpSpPr>
        <p:pic>
          <p:nvPicPr>
            <p:cNvPr id="22" name="Picture 2" descr="Untitled_A_6"/>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7800" t="3161" r="8854" b="26728"/>
            <a:stretch/>
          </p:blipFill>
          <p:spPr bwMode="auto">
            <a:xfrm>
              <a:off x="6213363" y="3063623"/>
              <a:ext cx="2092438" cy="1363228"/>
            </a:xfrm>
            <a:prstGeom prst="rect">
              <a:avLst/>
            </a:prstGeom>
            <a:noFill/>
            <a:ln w="9525">
              <a:solidFill>
                <a:srgbClr val="C3B600"/>
              </a:solidFill>
              <a:miter lim="800000"/>
              <a:headEnd/>
              <a:tailEnd/>
            </a:ln>
            <a:extLst>
              <a:ext uri="{909E8E84-426E-40DD-AFC4-6F175D3DCCD1}">
                <a14:hiddenFill xmlns:a14="http://schemas.microsoft.com/office/drawing/2010/main">
                  <a:solidFill>
                    <a:srgbClr val="FFFFFF"/>
                  </a:solidFill>
                </a14:hiddenFill>
              </a:ext>
            </a:extLst>
          </p:spPr>
        </p:pic>
        <p:sp>
          <p:nvSpPr>
            <p:cNvPr id="23" name="TextBox 22"/>
            <p:cNvSpPr txBox="1"/>
            <p:nvPr/>
          </p:nvSpPr>
          <p:spPr>
            <a:xfrm>
              <a:off x="6213361" y="4200754"/>
              <a:ext cx="524141" cy="301662"/>
            </a:xfrm>
            <a:prstGeom prst="rect">
              <a:avLst/>
            </a:prstGeom>
            <a:noFill/>
          </p:spPr>
          <p:txBody>
            <a:bodyPr wrap="none" rtlCol="0">
              <a:spAutoFit/>
            </a:bodyPr>
            <a:lstStyle/>
            <a:p>
              <a:pPr defTabSz="914103"/>
              <a:r>
                <a:rPr lang="en-GB" sz="1000" b="1" dirty="0">
                  <a:solidFill>
                    <a:srgbClr val="000000"/>
                  </a:solidFill>
                  <a:ea typeface="MS PGothic" pitchFamily="34" charset="-128"/>
                </a:rPr>
                <a:t>Độ 2</a:t>
              </a:r>
            </a:p>
          </p:txBody>
        </p:sp>
      </p:grpSp>
      <p:grpSp>
        <p:nvGrpSpPr>
          <p:cNvPr id="24" name="Group 23"/>
          <p:cNvGrpSpPr/>
          <p:nvPr/>
        </p:nvGrpSpPr>
        <p:grpSpPr>
          <a:xfrm>
            <a:off x="8475341" y="4664902"/>
            <a:ext cx="1855014" cy="1281593"/>
            <a:chOff x="6213360" y="4468685"/>
            <a:chExt cx="2101965" cy="1570165"/>
          </a:xfrm>
        </p:grpSpPr>
        <p:pic>
          <p:nvPicPr>
            <p:cNvPr id="25" name="Picture 3" descr="0800548_13june2011B"/>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7955" t="2715" b="32126"/>
            <a:stretch/>
          </p:blipFill>
          <p:spPr bwMode="auto">
            <a:xfrm>
              <a:off x="6213362" y="4468685"/>
              <a:ext cx="2101963" cy="1570165"/>
            </a:xfrm>
            <a:prstGeom prst="rect">
              <a:avLst/>
            </a:prstGeom>
            <a:noFill/>
            <a:ln w="9525">
              <a:solidFill>
                <a:srgbClr val="C3B600"/>
              </a:solidFill>
              <a:miter lim="800000"/>
              <a:headEnd/>
              <a:tailEnd/>
            </a:ln>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6213360" y="4468685"/>
              <a:ext cx="524141" cy="301662"/>
            </a:xfrm>
            <a:prstGeom prst="rect">
              <a:avLst/>
            </a:prstGeom>
            <a:noFill/>
          </p:spPr>
          <p:txBody>
            <a:bodyPr wrap="none" rtlCol="0">
              <a:spAutoFit/>
            </a:bodyPr>
            <a:lstStyle/>
            <a:p>
              <a:pPr defTabSz="914103"/>
              <a:r>
                <a:rPr lang="en-GB" sz="1000" b="1" dirty="0">
                  <a:solidFill>
                    <a:srgbClr val="000000"/>
                  </a:solidFill>
                  <a:ea typeface="MS PGothic" pitchFamily="34" charset="-128"/>
                </a:rPr>
                <a:t>Độ 3</a:t>
              </a:r>
            </a:p>
          </p:txBody>
        </p:sp>
      </p:grpSp>
      <p:sp>
        <p:nvSpPr>
          <p:cNvPr id="27" name="Rectangle 3"/>
          <p:cNvSpPr>
            <a:spLocks noChangeArrowheads="1"/>
          </p:cNvSpPr>
          <p:nvPr/>
        </p:nvSpPr>
        <p:spPr bwMode="auto">
          <a:xfrm>
            <a:off x="1907866" y="6436276"/>
            <a:ext cx="7310025" cy="369332"/>
          </a:xfrm>
          <a:prstGeom prst="rect">
            <a:avLst/>
          </a:prstGeom>
        </p:spPr>
        <p:txBody>
          <a:bodyPr wrap="square" anchor="b">
            <a:spAutoFit/>
          </a:bodyPr>
          <a:lstStyle/>
          <a:p>
            <a:pPr defTabSz="914103">
              <a:lnSpc>
                <a:spcPct val="90000"/>
              </a:lnSpc>
            </a:pPr>
            <a:r>
              <a:rPr lang="en-GB" sz="1000" i="1" dirty="0">
                <a:solidFill>
                  <a:schemeClr val="tx1">
                    <a:lumMod val="95000"/>
                    <a:lumOff val="5000"/>
                  </a:schemeClr>
                </a:solidFill>
              </a:rPr>
              <a:t>1. </a:t>
            </a:r>
            <a:r>
              <a:rPr lang="en-US" sz="1000" i="1" dirty="0" err="1">
                <a:solidFill>
                  <a:schemeClr val="tx1">
                    <a:lumMod val="95000"/>
                    <a:lumOff val="5000"/>
                  </a:schemeClr>
                </a:solidFill>
              </a:rPr>
              <a:t>Arriola</a:t>
            </a:r>
            <a:r>
              <a:rPr lang="en-US" sz="1000" i="1" dirty="0">
                <a:solidFill>
                  <a:schemeClr val="tx1">
                    <a:lumMod val="95000"/>
                    <a:lumOff val="5000"/>
                  </a:schemeClr>
                </a:solidFill>
              </a:rPr>
              <a:t> et al. Future </a:t>
            </a:r>
            <a:r>
              <a:rPr lang="en-US" sz="1000" i="1" dirty="0" err="1">
                <a:solidFill>
                  <a:schemeClr val="tx1">
                    <a:lumMod val="95000"/>
                    <a:lumOff val="5000"/>
                  </a:schemeClr>
                </a:solidFill>
              </a:rPr>
              <a:t>Oncol</a:t>
            </a:r>
            <a:r>
              <a:rPr lang="en-US" sz="1000" i="1" dirty="0">
                <a:solidFill>
                  <a:schemeClr val="tx1">
                    <a:lumMod val="95000"/>
                    <a:lumOff val="5000"/>
                  </a:schemeClr>
                </a:solidFill>
              </a:rPr>
              <a:t>. 2015 Jan;11(2):267-77;</a:t>
            </a:r>
            <a:r>
              <a:rPr lang="en-GB" sz="1000" i="1" dirty="0">
                <a:solidFill>
                  <a:schemeClr val="tx1">
                    <a:lumMod val="95000"/>
                    <a:lumOff val="5000"/>
                  </a:schemeClr>
                </a:solidFill>
              </a:rPr>
              <a:t> 2. </a:t>
            </a:r>
            <a:r>
              <a:rPr lang="da-DK" sz="1000" i="1" dirty="0">
                <a:solidFill>
                  <a:schemeClr val="tx1">
                    <a:lumMod val="95000"/>
                    <a:lumOff val="5000"/>
                  </a:schemeClr>
                </a:solidFill>
              </a:rPr>
              <a:t>Lacouture et al. Expert Rev Anticancer Ther. 2013;13(6):721-8 ; 3. </a:t>
            </a:r>
            <a:r>
              <a:rPr lang="nl-NL" sz="1000" i="1" dirty="0">
                <a:solidFill>
                  <a:schemeClr val="tx1">
                    <a:lumMod val="95000"/>
                    <a:lumOff val="5000"/>
                  </a:schemeClr>
                </a:solidFill>
              </a:rPr>
              <a:t>Melosky et al. Curr Oncol, 2015;22:123-132</a:t>
            </a:r>
            <a:r>
              <a:rPr lang="en-GB" sz="1000" i="1" dirty="0">
                <a:solidFill>
                  <a:schemeClr val="tx1">
                    <a:lumMod val="95000"/>
                    <a:lumOff val="5000"/>
                  </a:schemeClr>
                </a:solidFill>
              </a:rPr>
              <a:t>; 4. Afatinib Prescribing Information/Afatinib Summary of Product Characteristics.</a:t>
            </a:r>
          </a:p>
        </p:txBody>
      </p:sp>
      <p:sp>
        <p:nvSpPr>
          <p:cNvPr id="29" name="Rectangle 1"/>
          <p:cNvSpPr>
            <a:spLocks noChangeArrowheads="1"/>
          </p:cNvSpPr>
          <p:nvPr/>
        </p:nvSpPr>
        <p:spPr bwMode="auto">
          <a:xfrm>
            <a:off x="1877379" y="4990652"/>
            <a:ext cx="6537203" cy="1015663"/>
          </a:xfrm>
          <a:prstGeom prst="rect">
            <a:avLst/>
          </a:prstGeom>
        </p:spPr>
        <p:txBody>
          <a:bodyPr wrap="square">
            <a:spAutoFit/>
          </a:bodyPr>
          <a:lstStyle/>
          <a:p>
            <a:pPr marL="120650" indent="-120650" defTabSz="914103" fontAlgn="base">
              <a:spcAft>
                <a:spcPct val="0"/>
              </a:spcAft>
            </a:pPr>
            <a:r>
              <a:rPr lang="en-US" sz="1200" dirty="0">
                <a:solidFill>
                  <a:schemeClr val="tx1">
                    <a:lumMod val="95000"/>
                    <a:lumOff val="5000"/>
                  </a:schemeClr>
                </a:solidFill>
              </a:rPr>
              <a:t>ADL = hoạt động cuộc sống hàng ngày. </a:t>
            </a:r>
          </a:p>
          <a:p>
            <a:pPr marL="120650" indent="-120650" defTabSz="914103" fontAlgn="base">
              <a:spcAft>
                <a:spcPct val="0"/>
              </a:spcAft>
            </a:pPr>
            <a:r>
              <a:rPr lang="en-GB" sz="1200" dirty="0">
                <a:solidFill>
                  <a:schemeClr val="tx1">
                    <a:lumMod val="95000"/>
                    <a:lumOff val="5000"/>
                  </a:schemeClr>
                </a:solidFill>
              </a:rPr>
              <a:t>*ADL có sử dụng dụng cụ bao gồm chuẩn bị bữa ăn, đi mua sắm quần áo và vật tiêu dùng, sử dụng điện thoại, quản lý tiền bạc, v.v</a:t>
            </a:r>
            <a:r>
              <a:rPr lang="is-IS" sz="1200" dirty="0">
                <a:solidFill>
                  <a:schemeClr val="tx1">
                    <a:lumMod val="95000"/>
                    <a:lumOff val="5000"/>
                  </a:schemeClr>
                </a:solidFill>
              </a:rPr>
              <a:t>…</a:t>
            </a:r>
            <a:endParaRPr lang="en-GB" sz="1200" dirty="0">
              <a:solidFill>
                <a:schemeClr val="tx1">
                  <a:lumMod val="95000"/>
                  <a:lumOff val="5000"/>
                </a:schemeClr>
              </a:solidFill>
            </a:endParaRPr>
          </a:p>
          <a:p>
            <a:pPr marL="120650" indent="-120650" defTabSz="914103" fontAlgn="base">
              <a:spcAft>
                <a:spcPct val="0"/>
              </a:spcAft>
            </a:pPr>
            <a:r>
              <a:rPr lang="en-GB" sz="1200" dirty="0">
                <a:solidFill>
                  <a:schemeClr val="tx1">
                    <a:lumMod val="95000"/>
                    <a:lumOff val="5000"/>
                  </a:schemeClr>
                </a:solidFill>
              </a:rPr>
              <a:t>**</a:t>
            </a:r>
            <a:r>
              <a:rPr lang="en-US" sz="1200" dirty="0">
                <a:solidFill>
                  <a:schemeClr val="tx1">
                    <a:lumMod val="95000"/>
                    <a:lumOff val="5000"/>
                  </a:schemeClr>
                </a:solidFill>
              </a:rPr>
              <a:t>ADL tự chăm sóc bao gồm tắm rửa, thay đồ, tự ăn uống, tự đi vệ sinh, tự dùng thuốc và không nằm hoài trên giường</a:t>
            </a:r>
            <a:endParaRPr lang="fr-FR" sz="1200" dirty="0">
              <a:solidFill>
                <a:schemeClr val="tx1">
                  <a:lumMod val="95000"/>
                  <a:lumOff val="5000"/>
                </a:schemeClr>
              </a:solidFill>
            </a:endParaRPr>
          </a:p>
        </p:txBody>
      </p:sp>
      <p:sp>
        <p:nvSpPr>
          <p:cNvPr id="28" name="Content Placeholder 11"/>
          <p:cNvSpPr>
            <a:spLocks noGrp="1"/>
          </p:cNvSpPr>
          <p:nvPr>
            <p:ph idx="1"/>
          </p:nvPr>
        </p:nvSpPr>
        <p:spPr>
          <a:xfrm>
            <a:off x="1895850" y="861524"/>
            <a:ext cx="8430859" cy="939182"/>
          </a:xfrm>
        </p:spPr>
        <p:txBody>
          <a:bodyPr>
            <a:normAutofit lnSpcReduction="10000"/>
          </a:bodyPr>
          <a:lstStyle/>
          <a:p>
            <a:pPr marL="0" indent="0" algn="ctr">
              <a:lnSpc>
                <a:spcPct val="100000"/>
              </a:lnSpc>
              <a:buNone/>
            </a:pPr>
            <a:r>
              <a:rPr lang="en-GB" sz="2400" dirty="0" err="1">
                <a:solidFill>
                  <a:srgbClr val="0070C0"/>
                </a:solidFill>
              </a:rPr>
              <a:t>Viêm</a:t>
            </a:r>
            <a:r>
              <a:rPr lang="en-GB" sz="2400" dirty="0">
                <a:solidFill>
                  <a:srgbClr val="0070C0"/>
                </a:solidFill>
              </a:rPr>
              <a:t> </a:t>
            </a:r>
            <a:r>
              <a:rPr lang="en-GB" sz="2400" dirty="0" err="1">
                <a:solidFill>
                  <a:srgbClr val="0070C0"/>
                </a:solidFill>
              </a:rPr>
              <a:t>quanh</a:t>
            </a:r>
            <a:r>
              <a:rPr lang="en-GB" sz="2400" dirty="0">
                <a:solidFill>
                  <a:srgbClr val="0070C0"/>
                </a:solidFill>
              </a:rPr>
              <a:t> </a:t>
            </a:r>
            <a:r>
              <a:rPr lang="en-GB" sz="2400" dirty="0" err="1">
                <a:solidFill>
                  <a:srgbClr val="0070C0"/>
                </a:solidFill>
              </a:rPr>
              <a:t>móng</a:t>
            </a:r>
            <a:r>
              <a:rPr lang="en-GB" sz="2400" dirty="0">
                <a:solidFill>
                  <a:srgbClr val="0070C0"/>
                </a:solidFill>
              </a:rPr>
              <a:t> </a:t>
            </a:r>
            <a:r>
              <a:rPr lang="en-GB" sz="2400" dirty="0" err="1">
                <a:solidFill>
                  <a:srgbClr val="0070C0"/>
                </a:solidFill>
              </a:rPr>
              <a:t>là</a:t>
            </a:r>
            <a:r>
              <a:rPr lang="en-GB" sz="2400" dirty="0">
                <a:solidFill>
                  <a:srgbClr val="0070C0"/>
                </a:solidFill>
              </a:rPr>
              <a:t> </a:t>
            </a:r>
            <a:r>
              <a:rPr lang="en-GB" sz="2400" dirty="0" err="1">
                <a:solidFill>
                  <a:srgbClr val="0070C0"/>
                </a:solidFill>
              </a:rPr>
              <a:t>một</a:t>
            </a:r>
            <a:r>
              <a:rPr lang="en-GB" sz="2400" dirty="0">
                <a:solidFill>
                  <a:srgbClr val="0070C0"/>
                </a:solidFill>
              </a:rPr>
              <a:t> AE </a:t>
            </a:r>
            <a:r>
              <a:rPr lang="en-GB" sz="2400" dirty="0" err="1">
                <a:solidFill>
                  <a:srgbClr val="0070C0"/>
                </a:solidFill>
              </a:rPr>
              <a:t>muộn</a:t>
            </a:r>
            <a:r>
              <a:rPr lang="en-GB" sz="2400" dirty="0">
                <a:solidFill>
                  <a:srgbClr val="0070C0"/>
                </a:solidFill>
              </a:rPr>
              <a:t> (9-10 </a:t>
            </a:r>
            <a:r>
              <a:rPr lang="en-GB" sz="2400" dirty="0" err="1">
                <a:solidFill>
                  <a:srgbClr val="0070C0"/>
                </a:solidFill>
              </a:rPr>
              <a:t>tuần</a:t>
            </a:r>
            <a:r>
              <a:rPr lang="en-GB" sz="2400" dirty="0">
                <a:solidFill>
                  <a:srgbClr val="0070C0"/>
                </a:solidFill>
              </a:rPr>
              <a:t> </a:t>
            </a:r>
            <a:r>
              <a:rPr lang="en-GB" sz="2400" dirty="0" err="1">
                <a:solidFill>
                  <a:srgbClr val="0070C0"/>
                </a:solidFill>
              </a:rPr>
              <a:t>sau</a:t>
            </a:r>
            <a:r>
              <a:rPr lang="en-GB" sz="2400" dirty="0">
                <a:solidFill>
                  <a:srgbClr val="0070C0"/>
                </a:solidFill>
              </a:rPr>
              <a:t> </a:t>
            </a:r>
            <a:r>
              <a:rPr lang="en-GB" sz="2400" dirty="0" err="1">
                <a:solidFill>
                  <a:srgbClr val="0070C0"/>
                </a:solidFill>
              </a:rPr>
              <a:t>điều</a:t>
            </a:r>
            <a:r>
              <a:rPr lang="en-GB" sz="2400" dirty="0">
                <a:solidFill>
                  <a:srgbClr val="0070C0"/>
                </a:solidFill>
              </a:rPr>
              <a:t> </a:t>
            </a:r>
            <a:r>
              <a:rPr lang="en-GB" sz="2400" dirty="0" err="1">
                <a:solidFill>
                  <a:srgbClr val="0070C0"/>
                </a:solidFill>
              </a:rPr>
              <a:t>trị</a:t>
            </a:r>
            <a:r>
              <a:rPr lang="en-GB" sz="2400" dirty="0">
                <a:solidFill>
                  <a:srgbClr val="0070C0"/>
                </a:solidFill>
              </a:rPr>
              <a:t> TKI) </a:t>
            </a:r>
          </a:p>
          <a:p>
            <a:pPr marL="0" indent="0" algn="ctr">
              <a:lnSpc>
                <a:spcPct val="100000"/>
              </a:lnSpc>
              <a:buNone/>
            </a:pPr>
            <a:r>
              <a:rPr lang="en-GB" sz="2400" dirty="0" err="1">
                <a:solidFill>
                  <a:srgbClr val="0070C0"/>
                </a:solidFill>
              </a:rPr>
              <a:t>và</a:t>
            </a:r>
            <a:r>
              <a:rPr lang="en-GB" sz="2400" dirty="0">
                <a:solidFill>
                  <a:srgbClr val="0070C0"/>
                </a:solidFill>
              </a:rPr>
              <a:t> </a:t>
            </a:r>
            <a:r>
              <a:rPr lang="en-GB" sz="2400" dirty="0" err="1">
                <a:solidFill>
                  <a:srgbClr val="0070C0"/>
                </a:solidFill>
              </a:rPr>
              <a:t>tác</a:t>
            </a:r>
            <a:r>
              <a:rPr lang="en-GB" sz="2400" dirty="0">
                <a:solidFill>
                  <a:srgbClr val="0070C0"/>
                </a:solidFill>
              </a:rPr>
              <a:t> </a:t>
            </a:r>
            <a:r>
              <a:rPr lang="en-GB" sz="2400" dirty="0" err="1">
                <a:solidFill>
                  <a:srgbClr val="0070C0"/>
                </a:solidFill>
              </a:rPr>
              <a:t>động</a:t>
            </a:r>
            <a:r>
              <a:rPr lang="en-GB" sz="2400" dirty="0">
                <a:solidFill>
                  <a:srgbClr val="0070C0"/>
                </a:solidFill>
              </a:rPr>
              <a:t> </a:t>
            </a:r>
            <a:r>
              <a:rPr lang="en-GB" sz="2400" dirty="0" err="1">
                <a:solidFill>
                  <a:srgbClr val="0070C0"/>
                </a:solidFill>
              </a:rPr>
              <a:t>trên</a:t>
            </a:r>
            <a:r>
              <a:rPr lang="en-GB" sz="2400" dirty="0">
                <a:solidFill>
                  <a:srgbClr val="0070C0"/>
                </a:solidFill>
              </a:rPr>
              <a:t> </a:t>
            </a:r>
            <a:r>
              <a:rPr lang="en-GB" sz="2400" dirty="0" err="1">
                <a:solidFill>
                  <a:srgbClr val="0070C0"/>
                </a:solidFill>
              </a:rPr>
              <a:t>bàn</a:t>
            </a:r>
            <a:r>
              <a:rPr lang="en-GB" sz="2400" dirty="0">
                <a:solidFill>
                  <a:srgbClr val="0070C0"/>
                </a:solidFill>
              </a:rPr>
              <a:t> </a:t>
            </a:r>
            <a:r>
              <a:rPr lang="en-GB" sz="2400" dirty="0" err="1">
                <a:solidFill>
                  <a:srgbClr val="0070C0"/>
                </a:solidFill>
              </a:rPr>
              <a:t>tay</a:t>
            </a:r>
            <a:r>
              <a:rPr lang="en-GB" sz="2400" dirty="0">
                <a:solidFill>
                  <a:srgbClr val="0070C0"/>
                </a:solidFill>
              </a:rPr>
              <a:t> </a:t>
            </a:r>
            <a:r>
              <a:rPr lang="en-GB" sz="2400" dirty="0" err="1">
                <a:solidFill>
                  <a:srgbClr val="0070C0"/>
                </a:solidFill>
              </a:rPr>
              <a:t>và</a:t>
            </a:r>
            <a:r>
              <a:rPr lang="en-GB" sz="2400" dirty="0">
                <a:solidFill>
                  <a:srgbClr val="0070C0"/>
                </a:solidFill>
              </a:rPr>
              <a:t>/</a:t>
            </a:r>
            <a:r>
              <a:rPr lang="en-GB" sz="2400" dirty="0" err="1">
                <a:solidFill>
                  <a:srgbClr val="0070C0"/>
                </a:solidFill>
              </a:rPr>
              <a:t>hoặc</a:t>
            </a:r>
            <a:r>
              <a:rPr lang="en-GB" sz="2400" dirty="0">
                <a:solidFill>
                  <a:srgbClr val="0070C0"/>
                </a:solidFill>
              </a:rPr>
              <a:t> </a:t>
            </a:r>
            <a:r>
              <a:rPr lang="en-GB" sz="2400" dirty="0" err="1">
                <a:solidFill>
                  <a:srgbClr val="0070C0"/>
                </a:solidFill>
              </a:rPr>
              <a:t>bàn</a:t>
            </a:r>
            <a:r>
              <a:rPr lang="en-GB" sz="2400" dirty="0">
                <a:solidFill>
                  <a:srgbClr val="0070C0"/>
                </a:solidFill>
              </a:rPr>
              <a:t> </a:t>
            </a:r>
            <a:r>
              <a:rPr lang="en-GB" sz="2400" dirty="0" err="1">
                <a:solidFill>
                  <a:srgbClr val="0070C0"/>
                </a:solidFill>
              </a:rPr>
              <a:t>chân</a:t>
            </a:r>
            <a:endParaRPr lang="fr-FR" sz="2400" dirty="0">
              <a:solidFill>
                <a:srgbClr val="0070C0"/>
              </a:solidFill>
            </a:endParaRPr>
          </a:p>
          <a:p>
            <a:pPr marL="0" indent="0" algn="ctr">
              <a:lnSpc>
                <a:spcPct val="100000"/>
              </a:lnSpc>
              <a:buNone/>
            </a:pPr>
            <a:endParaRPr lang="de-DE" sz="2400" dirty="0"/>
          </a:p>
        </p:txBody>
      </p:sp>
    </p:spTree>
    <p:extLst>
      <p:ext uri="{BB962C8B-B14F-4D97-AF65-F5344CB8AC3E}">
        <p14:creationId xmlns:p14="http://schemas.microsoft.com/office/powerpoint/2010/main" val="381180752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a:xfrm>
            <a:off x="811762" y="117744"/>
            <a:ext cx="9871789" cy="443345"/>
          </a:xfrm>
        </p:spPr>
        <p:txBody>
          <a:bodyPr>
            <a:normAutofit fontScale="90000"/>
          </a:bodyPr>
          <a:lstStyle/>
          <a:p>
            <a:pPr algn="ctr"/>
            <a:r>
              <a:rPr lang="en-GB" sz="3200" dirty="0" err="1"/>
              <a:t>Xử</a:t>
            </a:r>
            <a:r>
              <a:rPr lang="en-GB" sz="3200" dirty="0"/>
              <a:t> </a:t>
            </a:r>
            <a:r>
              <a:rPr lang="en-GB" sz="3200" dirty="0" err="1"/>
              <a:t>trí</a:t>
            </a:r>
            <a:r>
              <a:rPr lang="en-GB" sz="3200" dirty="0"/>
              <a:t> </a:t>
            </a:r>
            <a:r>
              <a:rPr lang="en-GB" sz="3200" dirty="0" err="1"/>
              <a:t>viêm</a:t>
            </a:r>
            <a:r>
              <a:rPr lang="en-GB" sz="3200" dirty="0"/>
              <a:t> </a:t>
            </a:r>
            <a:r>
              <a:rPr lang="en-GB" sz="3200" dirty="0" err="1"/>
              <a:t>quanh</a:t>
            </a:r>
            <a:r>
              <a:rPr lang="en-GB" sz="3200" dirty="0"/>
              <a:t> </a:t>
            </a:r>
            <a:r>
              <a:rPr lang="en-GB" sz="3200" dirty="0" err="1"/>
              <a:t>móng</a:t>
            </a:r>
            <a:r>
              <a:rPr lang="en-GB" sz="3200" dirty="0"/>
              <a:t> (rối loạn trên </a:t>
            </a:r>
            <a:r>
              <a:rPr lang="en-GB" sz="3200" dirty="0" err="1"/>
              <a:t>móng</a:t>
            </a:r>
            <a:r>
              <a:rPr lang="en-GB" sz="3200" dirty="0"/>
              <a:t>)</a:t>
            </a:r>
          </a:p>
        </p:txBody>
      </p:sp>
      <p:graphicFrame>
        <p:nvGraphicFramePr>
          <p:cNvPr id="34871" name="Group 55"/>
          <p:cNvGraphicFramePr>
            <a:graphicFrameLocks noGrp="1"/>
          </p:cNvGraphicFramePr>
          <p:nvPr/>
        </p:nvGraphicFramePr>
        <p:xfrm>
          <a:off x="811763" y="662279"/>
          <a:ext cx="10291665" cy="4926862"/>
        </p:xfrm>
        <a:graphic>
          <a:graphicData uri="http://schemas.openxmlformats.org/drawingml/2006/table">
            <a:tbl>
              <a:tblPr/>
              <a:tblGrid>
                <a:gridCol w="2074414">
                  <a:extLst>
                    <a:ext uri="{9D8B030D-6E8A-4147-A177-3AD203B41FA5}">
                      <a16:colId xmlns:a16="http://schemas.microsoft.com/office/drawing/2014/main" val="20000"/>
                    </a:ext>
                  </a:extLst>
                </a:gridCol>
                <a:gridCol w="8217251">
                  <a:extLst>
                    <a:ext uri="{9D8B030D-6E8A-4147-A177-3AD203B41FA5}">
                      <a16:colId xmlns:a16="http://schemas.microsoft.com/office/drawing/2014/main" val="20001"/>
                    </a:ext>
                  </a:extLst>
                </a:gridCol>
              </a:tblGrid>
              <a:tr h="40871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800" b="1" i="0" u="none" strike="noStrike" cap="none" normalizeH="0" baseline="0" dirty="0">
                          <a:ln>
                            <a:noFill/>
                          </a:ln>
                          <a:solidFill>
                            <a:schemeClr val="bg1"/>
                          </a:solidFill>
                          <a:effectLst/>
                          <a:latin typeface="Arial" charset="0"/>
                          <a:ea typeface="MS PGothic" pitchFamily="34" charset="-128"/>
                          <a:cs typeface="Arial" charset="0"/>
                        </a:rPr>
                        <a:t>Phân độ </a:t>
                      </a:r>
                    </a:p>
                  </a:txBody>
                  <a:tcPr anchor="ctr" horzOverflow="overflow">
                    <a:lnL w="12700" cap="flat" cmpd="sng" algn="ctr">
                      <a:solidFill>
                        <a:schemeClr val="accent2"/>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800" b="1" i="0" u="none" strike="noStrike" cap="none" normalizeH="0" baseline="0" dirty="0">
                          <a:ln>
                            <a:noFill/>
                          </a:ln>
                          <a:solidFill>
                            <a:schemeClr val="bg1"/>
                          </a:solidFill>
                          <a:effectLst/>
                          <a:latin typeface="Arial" charset="0"/>
                          <a:ea typeface="MS PGothic" pitchFamily="34" charset="-128"/>
                          <a:cs typeface="Arial" charset="0"/>
                        </a:rPr>
                        <a:t>Tiếp cận điều trị</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70C0"/>
                    </a:solidFill>
                  </a:tcPr>
                </a:tc>
                <a:extLst>
                  <a:ext uri="{0D108BD9-81ED-4DB2-BD59-A6C34878D82A}">
                    <a16:rowId xmlns:a16="http://schemas.microsoft.com/office/drawing/2014/main" val="10000"/>
                  </a:ext>
                </a:extLst>
              </a:tr>
              <a:tr h="1945385">
                <a:tc>
                  <a:txBody>
                    <a:bodyPr/>
                    <a:lstStyle/>
                    <a:p>
                      <a:pPr marL="0" marR="0" lvl="0" indent="0" algn="l" defTabSz="914400" rtl="0" eaLnBrk="1" fontAlgn="base" latinLnBrk="0" hangingPunct="1">
                        <a:lnSpc>
                          <a:spcPct val="11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Độ 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tc>
                  <a:txBody>
                    <a:bodyPr/>
                    <a:lstStyle/>
                    <a:p>
                      <a:pPr marL="114300" marR="0" lvl="0" indent="-114300" algn="l" defTabSz="914400" rtl="0" eaLnBrk="1" fontAlgn="base" latinLnBrk="0" hangingPunct="1">
                        <a:lnSpc>
                          <a:spcPct val="11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Tiếp tục TKI với liều hiện tại:</a:t>
                      </a:r>
                    </a:p>
                    <a:p>
                      <a:pPr marL="114300" marR="0" lvl="0" indent="-114300" algn="l" defTabSz="914400" rtl="0" eaLnBrk="1" fontAlgn="base" latinLnBrk="0" hangingPunct="1">
                        <a:lnSpc>
                          <a:spcPct val="110000"/>
                        </a:lnSpc>
                        <a:spcBef>
                          <a:spcPct val="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Kháng sinh/kháng khuẩn bôi *</a:t>
                      </a:r>
                    </a:p>
                    <a:p>
                      <a:pPr marL="114300" marR="0" lvl="0" indent="-114300" algn="l" defTabSz="914400" rtl="0" eaLnBrk="1" fontAlgn="base" latinLnBrk="0" hangingPunct="1">
                        <a:lnSpc>
                          <a:spcPct val="110000"/>
                        </a:lnSpc>
                        <a:spcBef>
                          <a:spcPct val="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Petroleum jelly </a:t>
                      </a:r>
                      <a:r>
                        <a:rPr kumimoji="0" lang="en-GB" sz="1600" b="0" i="0" u="none" strike="noStrike" cap="none" normalizeH="0" baseline="0" dirty="0" err="1">
                          <a:ln>
                            <a:noFill/>
                          </a:ln>
                          <a:solidFill>
                            <a:schemeClr val="tx1">
                              <a:lumMod val="95000"/>
                              <a:lumOff val="5000"/>
                            </a:schemeClr>
                          </a:solidFill>
                          <a:effectLst/>
                          <a:latin typeface="+mn-lt"/>
                          <a:ea typeface="MS PGothic" pitchFamily="34" charset="-128"/>
                          <a:cs typeface="Arial" charset="0"/>
                        </a:rPr>
                        <a:t>emolliation (gell bôi giữ ẩm)</a:t>
                      </a:r>
                      <a:endPar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endParaRPr>
                    </a:p>
                    <a:p>
                      <a:pPr marL="114300" marR="0" lvl="0" indent="-114300" algn="l" defTabSz="914400" rtl="0" eaLnBrk="1" fontAlgn="base" latinLnBrk="0" hangingPunct="1">
                        <a:lnSpc>
                          <a:spcPct val="110000"/>
                        </a:lnSpc>
                        <a:spcBef>
                          <a:spcPct val="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Dung dịch giấm**</a:t>
                      </a:r>
                    </a:p>
                    <a:p>
                      <a:pPr marL="114300" marR="0" lvl="0" indent="-114300" algn="l" defTabSz="914400" rtl="0" eaLnBrk="1" fontAlgn="base" latinLnBrk="0" hangingPunct="1">
                        <a:lnSpc>
                          <a:spcPct val="110000"/>
                        </a:lnSpc>
                        <a:spcBef>
                          <a:spcPct val="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Kháng sinh uống (doxycycline 100 mg mỗi ngày)</a:t>
                      </a:r>
                    </a:p>
                    <a:p>
                      <a:pPr marL="114300" marR="0" lvl="0" indent="-114300" algn="l" defTabSz="914400" rtl="0" eaLnBrk="1" fontAlgn="base" latinLnBrk="0" hangingPunct="1">
                        <a:lnSpc>
                          <a:spcPct val="110000"/>
                        </a:lnSpc>
                        <a:spcBef>
                          <a:spcPct val="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Steroids bôi cực mạnh (betamethasone </a:t>
                      </a:r>
                      <a:r>
                        <a:rPr kumimoji="0" lang="en-GB" sz="1600" b="0" i="0" u="none" strike="noStrike" cap="none" normalizeH="0" baseline="0" dirty="0" err="1">
                          <a:ln>
                            <a:noFill/>
                          </a:ln>
                          <a:solidFill>
                            <a:schemeClr val="tx1">
                              <a:lumMod val="95000"/>
                              <a:lumOff val="5000"/>
                            </a:schemeClr>
                          </a:solidFill>
                          <a:effectLst/>
                          <a:latin typeface="+mn-lt"/>
                          <a:ea typeface="MS PGothic" pitchFamily="34" charset="-128"/>
                          <a:cs typeface="Arial" charset="0"/>
                        </a:rPr>
                        <a:t>valerate</a:t>
                      </a: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 hay </a:t>
                      </a:r>
                      <a:r>
                        <a:rPr kumimoji="0" lang="en-GB" sz="1600" b="0" i="0" u="none" strike="noStrike" cap="none" normalizeH="0" baseline="0" dirty="0" err="1">
                          <a:ln>
                            <a:noFill/>
                          </a:ln>
                          <a:solidFill>
                            <a:schemeClr val="tx1">
                              <a:lumMod val="95000"/>
                              <a:lumOff val="5000"/>
                            </a:schemeClr>
                          </a:solidFill>
                          <a:effectLst/>
                          <a:latin typeface="+mn-lt"/>
                          <a:ea typeface="MS PGothic" pitchFamily="34" charset="-128"/>
                          <a:cs typeface="Arial" charset="0"/>
                        </a:rPr>
                        <a:t>clobetasol</a:t>
                      </a: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 cream, 2-3 lần mỗi ngày)</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1"/>
                  </a:ext>
                </a:extLst>
              </a:tr>
              <a:tr h="1414504">
                <a:tc>
                  <a:txBody>
                    <a:bodyPr/>
                    <a:lstStyle/>
                    <a:p>
                      <a:pPr marL="0" marR="0" lvl="0" indent="0" algn="l" defTabSz="914400" rtl="0" eaLnBrk="1" fontAlgn="base" latinLnBrk="0" hangingPunct="1">
                        <a:lnSpc>
                          <a:spcPct val="11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Độ 2</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FD8D3"/>
                    </a:solidFill>
                  </a:tcPr>
                </a:tc>
                <a:tc>
                  <a:txBody>
                    <a:bodyPr/>
                    <a:lstStyle/>
                    <a:p>
                      <a:pPr marL="114300" marR="0" lvl="0" indent="-114300" algn="l" defTabSz="914400" rtl="0" eaLnBrk="1" fontAlgn="base" latinLnBrk="0" hangingPunct="1">
                        <a:lnSpc>
                          <a:spcPct val="11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Tiếp tục TKI với liều hiện tại:</a:t>
                      </a:r>
                      <a:endPar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endParaRPr>
                    </a:p>
                    <a:p>
                      <a:pPr marL="114300" marR="0" lvl="0" indent="-114300" algn="l" defTabSz="914400" rtl="0" eaLnBrk="1" fontAlgn="base" latinLnBrk="0" hangingPunct="1">
                        <a:lnSpc>
                          <a:spcPct val="110000"/>
                        </a:lnSpc>
                        <a:spcBef>
                          <a:spcPct val="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Tương tự như độ 1 </a:t>
                      </a:r>
                    </a:p>
                    <a:p>
                      <a:pPr marL="114300" marR="0" lvl="0" indent="-114300" algn="l" defTabSz="914400" rtl="0" eaLnBrk="1" fontAlgn="base" latinLnBrk="0" hangingPunct="1">
                        <a:lnSpc>
                          <a:spcPct val="110000"/>
                        </a:lnSpc>
                        <a:spcBef>
                          <a:spcPct val="0"/>
                        </a:spcBef>
                        <a:spcAft>
                          <a:spcPct val="0"/>
                        </a:spcAft>
                        <a:buClrTx/>
                        <a:buSzTx/>
                        <a:buFontTx/>
                        <a:buChar char="•"/>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Sử dụng nitrate bạc (20%, hay miếng/que) hàng tuần nếu có sẵn tại chỗ</a:t>
                      </a:r>
                    </a:p>
                    <a:p>
                      <a:pPr marL="0" marR="0" lvl="0" indent="0" algn="l" defTabSz="914400" rtl="0" eaLnBrk="1" fontAlgn="base" latinLnBrk="0" hangingPunct="1">
                        <a:lnSpc>
                          <a:spcPct val="100000"/>
                        </a:lnSpc>
                        <a:spcBef>
                          <a:spcPts val="300"/>
                        </a:spcBef>
                        <a:spcAft>
                          <a:spcPct val="0"/>
                        </a:spcAft>
                        <a:buClrTx/>
                        <a:buSzTx/>
                        <a:buFontTx/>
                        <a:buNone/>
                        <a:tabLst/>
                        <a:defRPr/>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Nếu triệu chứng kéo dài </a:t>
                      </a:r>
                      <a:r>
                        <a:rPr kumimoji="0" lang="en-US"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≥7 ngày, dừng TKI cho đến khi triệu chứng hồi phục (G0/G1) (2-4 tuần). Bắt đầu lại với liều giảm </a:t>
                      </a:r>
                      <a:endPar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FD8D3"/>
                    </a:solidFill>
                  </a:tcPr>
                </a:tc>
                <a:extLst>
                  <a:ext uri="{0D108BD9-81ED-4DB2-BD59-A6C34878D82A}">
                    <a16:rowId xmlns:a16="http://schemas.microsoft.com/office/drawing/2014/main" val="10002"/>
                  </a:ext>
                </a:extLst>
              </a:tr>
              <a:tr h="1144894">
                <a:tc>
                  <a:txBody>
                    <a:bodyPr/>
                    <a:lstStyle/>
                    <a:p>
                      <a:pPr marL="0" marR="0" lvl="0" indent="0" algn="l" defTabSz="914400" rtl="0" eaLnBrk="1" fontAlgn="base" latinLnBrk="0" hangingPunct="1">
                        <a:lnSpc>
                          <a:spcPct val="110000"/>
                        </a:lnSpc>
                        <a:spcBef>
                          <a:spcPct val="0"/>
                        </a:spcBef>
                        <a:spcAft>
                          <a:spcPct val="0"/>
                        </a:spcAft>
                        <a:buClrTx/>
                        <a:buSzTx/>
                        <a:buFontTx/>
                        <a:buNone/>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Độ ≥3</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0EDEA"/>
                    </a:solidFill>
                  </a:tcPr>
                </a:tc>
                <a:tc>
                  <a:txBody>
                    <a:bodyPr/>
                    <a:lstStyle/>
                    <a:p>
                      <a:pPr marL="0" marR="0" lvl="0" indent="0" algn="l" defTabSz="914400" rtl="0" eaLnBrk="1" fontAlgn="base" latinLnBrk="0" hangingPunct="1">
                        <a:lnSpc>
                          <a:spcPct val="110000"/>
                        </a:lnSpc>
                        <a:spcBef>
                          <a:spcPct val="0"/>
                        </a:spcBef>
                        <a:spcAft>
                          <a:spcPct val="0"/>
                        </a:spcAft>
                        <a:buClrTx/>
                        <a:buSzTx/>
                        <a:buFontTx/>
                        <a:buNone/>
                        <a:tabLst>
                          <a:tab pos="114300" algn="l"/>
                        </a:tabLst>
                      </a:pP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Gián đoạnTKI. Cho khám chuyên khoa da liễu, </a:t>
                      </a:r>
                      <a:r>
                        <a:rPr kumimoji="0" lang="en-US"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bắt đầu TKI lại ở giảm 1 mức liều</a:t>
                      </a:r>
                      <a:r>
                        <a:rPr kumimoji="0" lang="en-GB" sz="1600" b="1" i="0" u="none" strike="noStrike" cap="none" normalizeH="0" baseline="0" dirty="0">
                          <a:ln>
                            <a:noFill/>
                          </a:ln>
                          <a:solidFill>
                            <a:schemeClr val="tx1">
                              <a:lumMod val="95000"/>
                              <a:lumOff val="5000"/>
                            </a:schemeClr>
                          </a:solidFill>
                          <a:effectLst/>
                          <a:latin typeface="+mn-lt"/>
                          <a:ea typeface="MS PGothic" pitchFamily="34" charset="-128"/>
                          <a:cs typeface="Arial" charset="0"/>
                        </a:rPr>
                        <a:t> nếu bệnh nhân hồi phục về độ ≤1 (2-4 tuần):</a:t>
                      </a:r>
                    </a:p>
                    <a:p>
                      <a:pPr marL="0" marR="0" lvl="0" indent="0" algn="l" defTabSz="914400" rtl="0" eaLnBrk="1" fontAlgn="base" latinLnBrk="0" hangingPunct="1">
                        <a:lnSpc>
                          <a:spcPct val="110000"/>
                        </a:lnSpc>
                        <a:spcBef>
                          <a:spcPct val="0"/>
                        </a:spcBef>
                        <a:spcAft>
                          <a:spcPct val="0"/>
                        </a:spcAft>
                        <a:buClrTx/>
                        <a:buSzTx/>
                        <a:buFontTx/>
                        <a:buChar char="•"/>
                        <a:tabLst>
                          <a:tab pos="114300" algn="l"/>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 Tương tự như độ 2</a:t>
                      </a:r>
                    </a:p>
                    <a:p>
                      <a:pPr marL="0" marR="0" lvl="0" indent="0" algn="l" defTabSz="914400" rtl="0" eaLnBrk="1" fontAlgn="base" latinLnBrk="0" hangingPunct="1">
                        <a:lnSpc>
                          <a:spcPct val="110000"/>
                        </a:lnSpc>
                        <a:spcBef>
                          <a:spcPct val="0"/>
                        </a:spcBef>
                        <a:spcAft>
                          <a:spcPct val="0"/>
                        </a:spcAft>
                        <a:buClrTx/>
                        <a:buSzTx/>
                        <a:buFontTx/>
                        <a:buChar char="•"/>
                        <a:tabLst>
                          <a:tab pos="114300" algn="l"/>
                        </a:tabLst>
                      </a:pPr>
                      <a:r>
                        <a:rPr kumimoji="0" lang="en-GB" sz="1600" b="0" i="0" u="none" strike="noStrike" cap="none" normalizeH="0" baseline="0" dirty="0">
                          <a:ln>
                            <a:noFill/>
                          </a:ln>
                          <a:solidFill>
                            <a:schemeClr val="tx1">
                              <a:lumMod val="95000"/>
                              <a:lumOff val="5000"/>
                            </a:schemeClr>
                          </a:solidFill>
                          <a:effectLst/>
                          <a:latin typeface="+mn-lt"/>
                          <a:ea typeface="MS PGothic" pitchFamily="34" charset="-128"/>
                          <a:cs typeface="Arial" charset="0"/>
                        </a:rPr>
                        <a:t> Cân nhắc nhổ móng và sử dụng kháng sinh toàn thân ***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0EDEA"/>
                    </a:solidFill>
                  </a:tcPr>
                </a:tc>
                <a:extLst>
                  <a:ext uri="{0D108BD9-81ED-4DB2-BD59-A6C34878D82A}">
                    <a16:rowId xmlns:a16="http://schemas.microsoft.com/office/drawing/2014/main" val="10003"/>
                  </a:ext>
                </a:extLst>
              </a:tr>
            </a:tbl>
          </a:graphicData>
        </a:graphic>
      </p:graphicFrame>
      <p:sp>
        <p:nvSpPr>
          <p:cNvPr id="8" name="Text Box 8"/>
          <p:cNvSpPr txBox="1">
            <a:spLocks noChangeArrowheads="1"/>
          </p:cNvSpPr>
          <p:nvPr/>
        </p:nvSpPr>
        <p:spPr bwMode="auto">
          <a:xfrm>
            <a:off x="811762" y="5626226"/>
            <a:ext cx="10291665" cy="646331"/>
          </a:xfrm>
          <a:prstGeom prst="rect">
            <a:avLst/>
          </a:prstGeom>
          <a:noFill/>
          <a:ln w="9525">
            <a:noFill/>
            <a:miter lim="800000"/>
            <a:headEnd/>
            <a:tailEnd/>
          </a:ln>
          <a:effectLst/>
        </p:spPr>
        <p:txBody>
          <a:bodyPr wrap="square" lIns="0" tIns="0" rIns="0" bIns="0" anchor="b" anchorCtr="0">
            <a:spAutoFit/>
          </a:bodyPr>
          <a:lstStyle/>
          <a:p>
            <a:pPr defTabSz="914103"/>
            <a:r>
              <a:rPr lang="en-US" sz="1050" dirty="0">
                <a:solidFill>
                  <a:schemeClr val="tx1">
                    <a:lumMod val="95000"/>
                    <a:lumOff val="5000"/>
                  </a:schemeClr>
                </a:solidFill>
              </a:rPr>
              <a:t>   *Ví dụ kháng sinh/ kháng khuẩn bôi: clindamycin 1%, erythromycin</a:t>
            </a:r>
            <a:br>
              <a:rPr lang="en-US" sz="1050" dirty="0">
                <a:solidFill>
                  <a:schemeClr val="tx1">
                    <a:lumMod val="95000"/>
                    <a:lumOff val="5000"/>
                  </a:schemeClr>
                </a:solidFill>
              </a:rPr>
            </a:br>
            <a:r>
              <a:rPr lang="en-US" sz="1050" dirty="0">
                <a:solidFill>
                  <a:schemeClr val="tx1">
                    <a:lumMod val="95000"/>
                    <a:lumOff val="5000"/>
                  </a:schemeClr>
                </a:solidFill>
              </a:rPr>
              <a:t>    1%, tetracycline 1% hay chloramphenicol 1%, kem iodine, em </a:t>
            </a:r>
            <a:r>
              <a:rPr lang="en-US" sz="1050" dirty="0" err="1">
                <a:solidFill>
                  <a:schemeClr val="tx1">
                    <a:lumMod val="95000"/>
                    <a:lumOff val="5000"/>
                  </a:schemeClr>
                </a:solidFill>
              </a:rPr>
              <a:t>mupirocin</a:t>
            </a:r>
            <a:r>
              <a:rPr lang="en-US" sz="1050" dirty="0">
                <a:solidFill>
                  <a:schemeClr val="tx1">
                    <a:lumMod val="95000"/>
                    <a:lumOff val="5000"/>
                  </a:schemeClr>
                </a:solidFill>
              </a:rPr>
              <a:t>.</a:t>
            </a:r>
          </a:p>
          <a:p>
            <a:pPr defTabSz="914103"/>
            <a:r>
              <a:rPr lang="en-US" sz="1050" dirty="0">
                <a:solidFill>
                  <a:schemeClr val="tx1">
                    <a:lumMod val="95000"/>
                    <a:lumOff val="5000"/>
                  </a:schemeClr>
                </a:solidFill>
              </a:rPr>
              <a:t>  **Dung dịch giấm là cho ngón tay hay ngón chân ngâm vào giấm trắng pha nước theo tỉ lệ 1:1 trong 15 phút mỗi ngày.</a:t>
            </a:r>
          </a:p>
          <a:p>
            <a:pPr defTabSz="914103"/>
            <a:r>
              <a:rPr lang="en-US" sz="1050" dirty="0">
                <a:solidFill>
                  <a:schemeClr val="tx1">
                    <a:lumMod val="95000"/>
                    <a:lumOff val="5000"/>
                  </a:schemeClr>
                </a:solidFill>
              </a:rPr>
              <a:t>***Kháng sinh toàn thân bao gồm tetracyclines và kháng khuẩn (vì khả năng ức chế  P-glycoprotein nên cần tránh erythromycin).</a:t>
            </a:r>
          </a:p>
        </p:txBody>
      </p:sp>
      <p:sp>
        <p:nvSpPr>
          <p:cNvPr id="2" name="Rectangle 1"/>
          <p:cNvSpPr/>
          <p:nvPr/>
        </p:nvSpPr>
        <p:spPr>
          <a:xfrm>
            <a:off x="1810139" y="6373747"/>
            <a:ext cx="8476862" cy="400110"/>
          </a:xfrm>
          <a:prstGeom prst="rect">
            <a:avLst/>
          </a:prstGeom>
        </p:spPr>
        <p:txBody>
          <a:bodyPr wrap="square">
            <a:spAutoFit/>
          </a:bodyPr>
          <a:lstStyle/>
          <a:p>
            <a:pPr defTabSz="914103">
              <a:spcBef>
                <a:spcPts val="200"/>
              </a:spcBef>
            </a:pPr>
            <a:r>
              <a:rPr lang="da-DK" sz="1000" dirty="0">
                <a:solidFill>
                  <a:schemeClr val="tx1">
                    <a:lumMod val="95000"/>
                    <a:lumOff val="5000"/>
                  </a:schemeClr>
                </a:solidFill>
              </a:rPr>
              <a:t>1. </a:t>
            </a:r>
            <a:r>
              <a:rPr lang="en-US" sz="1000" dirty="0" err="1">
                <a:solidFill>
                  <a:schemeClr val="tx1">
                    <a:lumMod val="95000"/>
                    <a:lumOff val="5000"/>
                  </a:schemeClr>
                </a:solidFill>
              </a:rPr>
              <a:t>Arriola</a:t>
            </a:r>
            <a:r>
              <a:rPr lang="en-US" sz="1000" dirty="0">
                <a:solidFill>
                  <a:schemeClr val="tx1">
                    <a:lumMod val="95000"/>
                    <a:lumOff val="5000"/>
                  </a:schemeClr>
                </a:solidFill>
              </a:rPr>
              <a:t> et al. Future </a:t>
            </a:r>
            <a:r>
              <a:rPr lang="en-US" sz="1000" dirty="0" err="1">
                <a:solidFill>
                  <a:schemeClr val="tx1">
                    <a:lumMod val="95000"/>
                    <a:lumOff val="5000"/>
                  </a:schemeClr>
                </a:solidFill>
              </a:rPr>
              <a:t>Oncol</a:t>
            </a:r>
            <a:r>
              <a:rPr lang="en-US" sz="1000" dirty="0">
                <a:solidFill>
                  <a:schemeClr val="tx1">
                    <a:lumMod val="95000"/>
                    <a:lumOff val="5000"/>
                  </a:schemeClr>
                </a:solidFill>
              </a:rPr>
              <a:t>. 2015 Jan;11(2):267-77;</a:t>
            </a:r>
            <a:r>
              <a:rPr lang="en-GB" sz="1000" dirty="0">
                <a:solidFill>
                  <a:schemeClr val="tx1">
                    <a:lumMod val="95000"/>
                    <a:lumOff val="5000"/>
                  </a:schemeClr>
                </a:solidFill>
              </a:rPr>
              <a:t> 2. </a:t>
            </a:r>
            <a:r>
              <a:rPr lang="da-DK" sz="1000" dirty="0">
                <a:solidFill>
                  <a:schemeClr val="tx1">
                    <a:lumMod val="95000"/>
                    <a:lumOff val="5000"/>
                  </a:schemeClr>
                </a:solidFill>
              </a:rPr>
              <a:t>Lacouture et al. Expert Rev Anticancer Ther. 2013;13(6):721-8; 3. </a:t>
            </a:r>
            <a:r>
              <a:rPr lang="nl-NL" sz="1000" dirty="0">
                <a:solidFill>
                  <a:schemeClr val="tx1">
                    <a:lumMod val="95000"/>
                    <a:lumOff val="5000"/>
                  </a:schemeClr>
                </a:solidFill>
              </a:rPr>
              <a:t>Melosky et al. Curr Oncol, 2015;22:123-132; 4. </a:t>
            </a:r>
            <a:r>
              <a:rPr lang="en-GB" sz="1000" dirty="0">
                <a:solidFill>
                  <a:schemeClr val="tx1">
                    <a:lumMod val="95000"/>
                    <a:lumOff val="5000"/>
                  </a:schemeClr>
                </a:solidFill>
              </a:rPr>
              <a:t>Afatinib Prescribing Information/Afatinib Summary of Product Characteristics.</a:t>
            </a:r>
            <a:endParaRPr lang="en-US" sz="1000" dirty="0">
              <a:solidFill>
                <a:schemeClr val="tx1">
                  <a:lumMod val="95000"/>
                  <a:lumOff val="5000"/>
                </a:schemeClr>
              </a:solidFill>
            </a:endParaRPr>
          </a:p>
        </p:txBody>
      </p:sp>
    </p:spTree>
    <p:extLst>
      <p:ext uri="{BB962C8B-B14F-4D97-AF65-F5344CB8AC3E}">
        <p14:creationId xmlns:p14="http://schemas.microsoft.com/office/powerpoint/2010/main" val="74191932"/>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群組 4"/>
          <p:cNvGrpSpPr>
            <a:grpSpLocks/>
          </p:cNvGrpSpPr>
          <p:nvPr/>
        </p:nvGrpSpPr>
        <p:grpSpPr bwMode="auto">
          <a:xfrm>
            <a:off x="3382781" y="1496706"/>
            <a:ext cx="6700603" cy="4698023"/>
            <a:chOff x="179512" y="432048"/>
            <a:chExt cx="8784976" cy="5977888"/>
          </a:xfrm>
        </p:grpSpPr>
        <p:pic>
          <p:nvPicPr>
            <p:cNvPr id="20484" name="圖片 1" descr="C:\Users\sheenyishuan\Desktop\BIBW induced pyogenic granuloma\許秀譽Tarceva-induced paronychia\許秀馨.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8184" y="432048"/>
              <a:ext cx="8776304" cy="5877272"/>
            </a:xfrm>
            <a:prstGeom prst="rect">
              <a:avLst/>
            </a:prstGeom>
            <a:noFill/>
            <a:ln w="9525">
              <a:solidFill>
                <a:srgbClr val="C3B600"/>
              </a:solidFill>
              <a:miter lim="800000"/>
              <a:headEnd/>
              <a:tailEnd/>
            </a:ln>
            <a:extLst>
              <a:ext uri="{909E8E84-426E-40DD-AFC4-6F175D3DCCD1}">
                <a14:hiddenFill xmlns:a14="http://schemas.microsoft.com/office/drawing/2010/main">
                  <a:solidFill>
                    <a:srgbClr val="FFFFFF"/>
                  </a:solidFill>
                </a14:hiddenFill>
              </a:ext>
            </a:extLst>
          </p:spPr>
        </p:pic>
        <p:sp>
          <p:nvSpPr>
            <p:cNvPr id="20485" name="矩形 1"/>
            <p:cNvSpPr>
              <a:spLocks noChangeArrowheads="1"/>
            </p:cNvSpPr>
            <p:nvPr/>
          </p:nvSpPr>
          <p:spPr bwMode="auto">
            <a:xfrm>
              <a:off x="179512" y="2996951"/>
              <a:ext cx="7108654" cy="469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342900" indent="-342900" defTabSz="914103" fontAlgn="base">
                <a:spcBef>
                  <a:spcPct val="20000"/>
                </a:spcBef>
                <a:spcAft>
                  <a:spcPct val="0"/>
                </a:spcAft>
              </a:pPr>
              <a:r>
                <a:rPr lang="en-US" altLang="zh-TW" b="1" dirty="0" err="1">
                  <a:solidFill>
                    <a:srgbClr val="FFFFFF"/>
                  </a:solidFill>
                </a:rPr>
                <a:t>Tuần</a:t>
              </a:r>
              <a:r>
                <a:rPr lang="en-US" altLang="zh-TW" b="1" dirty="0">
                  <a:solidFill>
                    <a:srgbClr val="FFFFFF"/>
                  </a:solidFill>
                </a:rPr>
                <a:t> 0                                                          </a:t>
              </a:r>
              <a:r>
                <a:rPr lang="en-US" altLang="zh-TW" b="1" dirty="0" err="1">
                  <a:solidFill>
                    <a:srgbClr val="FFFFFF"/>
                  </a:solidFill>
                </a:rPr>
                <a:t>Tuần</a:t>
              </a:r>
              <a:r>
                <a:rPr lang="en-US" altLang="zh-TW" b="1" dirty="0">
                  <a:solidFill>
                    <a:srgbClr val="FFFFFF"/>
                  </a:solidFill>
                </a:rPr>
                <a:t> 1</a:t>
              </a:r>
              <a:endParaRPr lang="zh-TW" altLang="en-US" b="1" dirty="0">
                <a:solidFill>
                  <a:srgbClr val="FFFFFF"/>
                </a:solidFill>
              </a:endParaRPr>
            </a:p>
          </p:txBody>
        </p:sp>
        <p:sp>
          <p:nvSpPr>
            <p:cNvPr id="20486" name="矩形 1"/>
            <p:cNvSpPr>
              <a:spLocks noChangeArrowheads="1"/>
            </p:cNvSpPr>
            <p:nvPr/>
          </p:nvSpPr>
          <p:spPr bwMode="auto">
            <a:xfrm>
              <a:off x="238652" y="5939988"/>
              <a:ext cx="7024571" cy="469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342900" indent="-342900" defTabSz="914103" fontAlgn="base">
                <a:spcBef>
                  <a:spcPct val="20000"/>
                </a:spcBef>
                <a:spcAft>
                  <a:spcPct val="0"/>
                </a:spcAft>
              </a:pPr>
              <a:r>
                <a:rPr lang="en-US" altLang="zh-TW" b="1">
                  <a:solidFill>
                    <a:srgbClr val="FFFFFF"/>
                  </a:solidFill>
                </a:rPr>
                <a:t>Tuần 3                                                          Tuần 4</a:t>
              </a:r>
              <a:endParaRPr lang="zh-TW" altLang="en-US" b="1">
                <a:solidFill>
                  <a:srgbClr val="FFFFFF"/>
                </a:solidFill>
              </a:endParaRPr>
            </a:p>
          </p:txBody>
        </p:sp>
      </p:grpSp>
      <p:sp>
        <p:nvSpPr>
          <p:cNvPr id="8" name="Title 1"/>
          <p:cNvSpPr txBox="1">
            <a:spLocks/>
          </p:cNvSpPr>
          <p:nvPr/>
        </p:nvSpPr>
        <p:spPr>
          <a:xfrm>
            <a:off x="377834" y="185179"/>
            <a:ext cx="11457992" cy="822511"/>
          </a:xfrm>
          <a:prstGeom prst="rect">
            <a:avLst/>
          </a:prstGeom>
        </p:spPr>
        <p:txBody>
          <a:bodyPr/>
          <a:lstStyle>
            <a:lvl1pPr algn="l" defTabSz="914103" rtl="0" eaLnBrk="1" latinLnBrk="0" hangingPunct="1">
              <a:lnSpc>
                <a:spcPct val="85000"/>
              </a:lnSpc>
              <a:spcBef>
                <a:spcPct val="0"/>
              </a:spcBef>
              <a:buNone/>
              <a:defRPr sz="2700" kern="1200">
                <a:solidFill>
                  <a:schemeClr val="bg1"/>
                </a:solidFill>
                <a:latin typeface="+mj-lt"/>
                <a:ea typeface="+mj-ea"/>
                <a:cs typeface="+mj-cs"/>
              </a:defRPr>
            </a:lvl1pPr>
          </a:lstStyle>
          <a:p>
            <a:pPr algn="ctr"/>
            <a:r>
              <a:rPr lang="en-US" sz="3200" b="1" dirty="0" err="1">
                <a:solidFill>
                  <a:schemeClr val="accent4"/>
                </a:solidFill>
              </a:rPr>
              <a:t>Viêm</a:t>
            </a:r>
            <a:r>
              <a:rPr lang="en-US" sz="3200" b="1" dirty="0">
                <a:solidFill>
                  <a:schemeClr val="accent4"/>
                </a:solidFill>
              </a:rPr>
              <a:t> </a:t>
            </a:r>
            <a:r>
              <a:rPr lang="en-US" sz="3200" b="1" dirty="0" err="1">
                <a:solidFill>
                  <a:schemeClr val="accent4"/>
                </a:solidFill>
              </a:rPr>
              <a:t>quanh</a:t>
            </a:r>
            <a:r>
              <a:rPr lang="en-US" sz="3200" b="1" dirty="0">
                <a:solidFill>
                  <a:schemeClr val="accent4"/>
                </a:solidFill>
              </a:rPr>
              <a:t> </a:t>
            </a:r>
            <a:r>
              <a:rPr lang="en-US" sz="3200" b="1" dirty="0" err="1">
                <a:solidFill>
                  <a:schemeClr val="accent4"/>
                </a:solidFill>
              </a:rPr>
              <a:t>móng</a:t>
            </a:r>
            <a:r>
              <a:rPr lang="en-US" sz="3200" b="1" dirty="0">
                <a:solidFill>
                  <a:schemeClr val="accent4"/>
                </a:solidFill>
              </a:rPr>
              <a:t> do EGFR TKI cải thiện khi điều trị nitrate bạc 20%</a:t>
            </a:r>
          </a:p>
        </p:txBody>
      </p:sp>
      <p:pic>
        <p:nvPicPr>
          <p:cNvPr id="1026"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4056" t="1847" r="29624" b="5798"/>
          <a:stretch/>
        </p:blipFill>
        <p:spPr bwMode="auto">
          <a:xfrm>
            <a:off x="1787204" y="1061991"/>
            <a:ext cx="2460386" cy="184378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34690338"/>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own Arrow 2"/>
          <p:cNvSpPr/>
          <p:nvPr/>
        </p:nvSpPr>
        <p:spPr>
          <a:xfrm>
            <a:off x="9161532" y="2674207"/>
            <a:ext cx="1249680" cy="2235828"/>
          </a:xfrm>
          <a:prstGeom prst="downArrow">
            <a:avLst/>
          </a:prstGeom>
          <a:solidFill>
            <a:schemeClr val="bg1"/>
          </a:solidFill>
          <a:ln w="635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en-GB">
              <a:solidFill>
                <a:prstClr val="white"/>
              </a:solidFill>
            </a:endParaRPr>
          </a:p>
        </p:txBody>
      </p:sp>
      <p:sp>
        <p:nvSpPr>
          <p:cNvPr id="5" name="Rounded Rectangle 4"/>
          <p:cNvSpPr/>
          <p:nvPr/>
        </p:nvSpPr>
        <p:spPr>
          <a:xfrm>
            <a:off x="4029744" y="2545240"/>
            <a:ext cx="4162533" cy="1376250"/>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marL="285750" indent="-285750" defTabSz="914103">
              <a:buFont typeface="Arial" panose="020B0604020202020204" pitchFamily="34" charset="0"/>
              <a:buChar char="•"/>
              <a:defRPr/>
            </a:pPr>
            <a:r>
              <a:rPr lang="en-GB" sz="1600" dirty="0">
                <a:solidFill>
                  <a:srgbClr val="000000"/>
                </a:solidFill>
              </a:rPr>
              <a:t>Biến cố bất lợi độ ≥3</a:t>
            </a:r>
          </a:p>
          <a:p>
            <a:pPr marL="285750" indent="-285750" defTabSz="914103">
              <a:buFont typeface="Arial" panose="020B0604020202020204" pitchFamily="34" charset="0"/>
              <a:buChar char="•"/>
              <a:defRPr/>
            </a:pPr>
            <a:r>
              <a:rPr lang="en-GB" sz="1600" dirty="0">
                <a:solidFill>
                  <a:srgbClr val="000000"/>
                </a:solidFill>
              </a:rPr>
              <a:t>Độ 2 kéo dài (≥7 ngày liên tiếp)</a:t>
            </a:r>
          </a:p>
          <a:p>
            <a:pPr marL="285750" indent="-285750" defTabSz="914103">
              <a:buFont typeface="Arial" panose="020B0604020202020204" pitchFamily="34" charset="0"/>
              <a:buChar char="•"/>
              <a:defRPr/>
            </a:pPr>
            <a:r>
              <a:rPr lang="en-GB" sz="1600" b="1" dirty="0">
                <a:solidFill>
                  <a:srgbClr val="000000"/>
                </a:solidFill>
              </a:rPr>
              <a:t>Tiêu chảy</a:t>
            </a:r>
            <a:r>
              <a:rPr lang="en-GB" sz="1600" dirty="0">
                <a:solidFill>
                  <a:srgbClr val="000000"/>
                </a:solidFill>
              </a:rPr>
              <a:t> độ 2 (&gt;48 giờ dù đã chăm sóc tối ưu)</a:t>
            </a:r>
          </a:p>
          <a:p>
            <a:pPr marL="285750" indent="-285750" defTabSz="914103">
              <a:buFont typeface="Arial" panose="020B0604020202020204" pitchFamily="34" charset="0"/>
              <a:buChar char="•"/>
              <a:defRPr/>
            </a:pPr>
            <a:r>
              <a:rPr lang="en-GB" sz="1600" b="1" dirty="0">
                <a:solidFill>
                  <a:srgbClr val="000000"/>
                </a:solidFill>
              </a:rPr>
              <a:t>Suy thận </a:t>
            </a:r>
            <a:r>
              <a:rPr lang="en-GB" sz="1600" dirty="0">
                <a:solidFill>
                  <a:srgbClr val="000000"/>
                </a:solidFill>
              </a:rPr>
              <a:t>độ 2 nặng thêm</a:t>
            </a:r>
          </a:p>
        </p:txBody>
      </p:sp>
      <p:sp>
        <p:nvSpPr>
          <p:cNvPr id="15" name="Rounded Rectangle 14"/>
          <p:cNvSpPr/>
          <p:nvPr/>
        </p:nvSpPr>
        <p:spPr>
          <a:xfrm>
            <a:off x="3476234" y="5174151"/>
            <a:ext cx="5184576" cy="533400"/>
          </a:xfrm>
          <a:prstGeom prst="roundRect">
            <a:avLst/>
          </a:prstGeom>
          <a:solidFill>
            <a:schemeClr val="accent1"/>
          </a:solidFill>
          <a:ln>
            <a:solidFill>
              <a:srgbClr val="0070C0"/>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000" dirty="0">
                <a:solidFill>
                  <a:srgbClr val="FFFFFF"/>
                </a:solidFill>
              </a:rPr>
              <a:t>Điều trị trở lại ở mức liều </a:t>
            </a:r>
            <a:r>
              <a:rPr lang="en-GB" sz="2000" b="1" dirty="0">
                <a:solidFill>
                  <a:srgbClr val="FFFFFF"/>
                </a:solidFill>
              </a:rPr>
              <a:t>GIẢM</a:t>
            </a:r>
            <a:r>
              <a:rPr lang="en-GB" sz="2000" dirty="0">
                <a:solidFill>
                  <a:srgbClr val="FFFFFF"/>
                </a:solidFill>
              </a:rPr>
              <a:t> </a:t>
            </a:r>
            <a:r>
              <a:rPr lang="en-GB" sz="2000" dirty="0" err="1">
                <a:solidFill>
                  <a:srgbClr val="FFFFFF"/>
                </a:solidFill>
              </a:rPr>
              <a:t>đi</a:t>
            </a:r>
            <a:r>
              <a:rPr lang="en-GB" sz="2000" dirty="0">
                <a:solidFill>
                  <a:srgbClr val="FFFFFF"/>
                </a:solidFill>
              </a:rPr>
              <a:t> 10 mg</a:t>
            </a:r>
          </a:p>
        </p:txBody>
      </p:sp>
      <p:sp>
        <p:nvSpPr>
          <p:cNvPr id="18" name="Rounded Rectangle 17"/>
          <p:cNvSpPr/>
          <p:nvPr/>
        </p:nvSpPr>
        <p:spPr>
          <a:xfrm>
            <a:off x="3438912" y="1600794"/>
            <a:ext cx="5184576" cy="716060"/>
          </a:xfrm>
          <a:prstGeom prst="roundRect">
            <a:avLst/>
          </a:prstGeom>
          <a:solidFill>
            <a:schemeClr val="accent1"/>
          </a:solidFill>
          <a:ln>
            <a:solidFill>
              <a:srgbClr val="0070C0"/>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defTabSz="914103">
              <a:defRPr/>
            </a:pPr>
            <a:r>
              <a:rPr lang="en-GB" sz="2400" b="1" dirty="0">
                <a:solidFill>
                  <a:srgbClr val="FFFFFF"/>
                </a:solidFill>
              </a:rPr>
              <a:t>Liều chuẩn 40 mg/ngày</a:t>
            </a:r>
          </a:p>
        </p:txBody>
      </p:sp>
      <p:sp>
        <p:nvSpPr>
          <p:cNvPr id="19" name="Title 1"/>
          <p:cNvSpPr>
            <a:spLocks noGrp="1"/>
          </p:cNvSpPr>
          <p:nvPr>
            <p:ph type="title"/>
          </p:nvPr>
        </p:nvSpPr>
        <p:spPr>
          <a:xfrm>
            <a:off x="1524000" y="46182"/>
            <a:ext cx="8242902" cy="880882"/>
          </a:xfrm>
        </p:spPr>
        <p:txBody>
          <a:bodyPr>
            <a:normAutofit fontScale="90000"/>
          </a:bodyPr>
          <a:lstStyle/>
          <a:p>
            <a:pPr algn="ctr">
              <a:lnSpc>
                <a:spcPct val="100000"/>
              </a:lnSpc>
            </a:pPr>
            <a:r>
              <a:rPr lang="en-GB" sz="3200" b="1" dirty="0">
                <a:latin typeface="+mn-lt"/>
              </a:rPr>
              <a:t>Afatinib</a:t>
            </a:r>
            <a:br>
              <a:rPr lang="en-GB" sz="3200" b="1" dirty="0">
                <a:latin typeface="+mn-lt"/>
              </a:rPr>
            </a:br>
            <a:r>
              <a:rPr lang="en-GB" sz="3200" dirty="0" err="1">
                <a:latin typeface="+mn-lt"/>
              </a:rPr>
              <a:t>Sơ</a:t>
            </a:r>
            <a:r>
              <a:rPr lang="en-GB" sz="3200" dirty="0">
                <a:latin typeface="+mn-lt"/>
              </a:rPr>
              <a:t> đồ điều chỉnh liều </a:t>
            </a:r>
            <a:r>
              <a:rPr lang="en-GB" sz="3200" dirty="0" err="1">
                <a:latin typeface="+mn-lt"/>
              </a:rPr>
              <a:t>cho</a:t>
            </a:r>
            <a:r>
              <a:rPr lang="en-GB" sz="3200" dirty="0">
                <a:latin typeface="+mn-lt"/>
              </a:rPr>
              <a:t> Afatinib</a:t>
            </a:r>
          </a:p>
        </p:txBody>
      </p:sp>
      <p:sp>
        <p:nvSpPr>
          <p:cNvPr id="29" name="Rounded Rectangle 28"/>
          <p:cNvSpPr/>
          <p:nvPr/>
        </p:nvSpPr>
        <p:spPr>
          <a:xfrm>
            <a:off x="4715252" y="4180287"/>
            <a:ext cx="2791516" cy="729748"/>
          </a:xfrm>
          <a:prstGeom prst="roundRect">
            <a:avLst/>
          </a:prstGeom>
          <a:ln>
            <a:solidFill>
              <a:schemeClr val="accent1">
                <a:lumMod val="75000"/>
              </a:schemeClr>
            </a:solidFill>
          </a:ln>
        </p:spPr>
        <p:style>
          <a:lnRef idx="2">
            <a:schemeClr val="accent2"/>
          </a:lnRef>
          <a:fillRef idx="1">
            <a:schemeClr val="lt1"/>
          </a:fillRef>
          <a:effectRef idx="0">
            <a:schemeClr val="accent2"/>
          </a:effectRef>
          <a:fontRef idx="minor">
            <a:schemeClr val="dk1"/>
          </a:fontRef>
        </p:style>
        <p:txBody>
          <a:bodyPr anchor="ctr"/>
          <a:lstStyle/>
          <a:p>
            <a:pPr algn="ctr" defTabSz="914103">
              <a:defRPr/>
            </a:pPr>
            <a:r>
              <a:rPr lang="en-GB" sz="1600" b="1" dirty="0">
                <a:solidFill>
                  <a:srgbClr val="000000"/>
                </a:solidFill>
              </a:rPr>
              <a:t>DỪNG</a:t>
            </a:r>
            <a:r>
              <a:rPr lang="en-GB" sz="1600" dirty="0">
                <a:solidFill>
                  <a:srgbClr val="000000"/>
                </a:solidFill>
              </a:rPr>
              <a:t> đến khi phục hồi về độ ≤1 hay mức ban đầu</a:t>
            </a:r>
          </a:p>
        </p:txBody>
      </p:sp>
      <p:sp>
        <p:nvSpPr>
          <p:cNvPr id="14" name="Rectangle à coins arrondis 9226"/>
          <p:cNvSpPr/>
          <p:nvPr/>
        </p:nvSpPr>
        <p:spPr>
          <a:xfrm>
            <a:off x="8763447" y="1607590"/>
            <a:ext cx="1741313" cy="386091"/>
          </a:xfrm>
          <a:custGeom>
            <a:avLst/>
            <a:gdLst>
              <a:gd name="connsiteX0" fmla="*/ 0 w 1741313"/>
              <a:gd name="connsiteY0" fmla="*/ 96125 h 252000"/>
              <a:gd name="connsiteX1" fmla="*/ 96125 w 1741313"/>
              <a:gd name="connsiteY1" fmla="*/ 0 h 252000"/>
              <a:gd name="connsiteX2" fmla="*/ 1645188 w 1741313"/>
              <a:gd name="connsiteY2" fmla="*/ 0 h 252000"/>
              <a:gd name="connsiteX3" fmla="*/ 1741313 w 1741313"/>
              <a:gd name="connsiteY3" fmla="*/ 96125 h 252000"/>
              <a:gd name="connsiteX4" fmla="*/ 1741313 w 1741313"/>
              <a:gd name="connsiteY4" fmla="*/ 155875 h 252000"/>
              <a:gd name="connsiteX5" fmla="*/ 1645188 w 1741313"/>
              <a:gd name="connsiteY5" fmla="*/ 252000 h 252000"/>
              <a:gd name="connsiteX6" fmla="*/ 96125 w 1741313"/>
              <a:gd name="connsiteY6" fmla="*/ 252000 h 252000"/>
              <a:gd name="connsiteX7" fmla="*/ 0 w 1741313"/>
              <a:gd name="connsiteY7" fmla="*/ 155875 h 252000"/>
              <a:gd name="connsiteX8" fmla="*/ 0 w 1741313"/>
              <a:gd name="connsiteY8" fmla="*/ 96125 h 252000"/>
              <a:gd name="connsiteX0" fmla="*/ 96125 w 1741313"/>
              <a:gd name="connsiteY0" fmla="*/ 252000 h 343440"/>
              <a:gd name="connsiteX1" fmla="*/ 0 w 1741313"/>
              <a:gd name="connsiteY1" fmla="*/ 155875 h 343440"/>
              <a:gd name="connsiteX2" fmla="*/ 0 w 1741313"/>
              <a:gd name="connsiteY2" fmla="*/ 96125 h 343440"/>
              <a:gd name="connsiteX3" fmla="*/ 96125 w 1741313"/>
              <a:gd name="connsiteY3" fmla="*/ 0 h 343440"/>
              <a:gd name="connsiteX4" fmla="*/ 1645188 w 1741313"/>
              <a:gd name="connsiteY4" fmla="*/ 0 h 343440"/>
              <a:gd name="connsiteX5" fmla="*/ 1741313 w 1741313"/>
              <a:gd name="connsiteY5" fmla="*/ 96125 h 343440"/>
              <a:gd name="connsiteX6" fmla="*/ 1741313 w 1741313"/>
              <a:gd name="connsiteY6" fmla="*/ 155875 h 343440"/>
              <a:gd name="connsiteX7" fmla="*/ 1645188 w 1741313"/>
              <a:gd name="connsiteY7" fmla="*/ 252000 h 343440"/>
              <a:gd name="connsiteX8" fmla="*/ 187565 w 1741313"/>
              <a:gd name="connsiteY8" fmla="*/ 343440 h 343440"/>
              <a:gd name="connsiteX0" fmla="*/ 96125 w 1741313"/>
              <a:gd name="connsiteY0" fmla="*/ 252000 h 252000"/>
              <a:gd name="connsiteX1" fmla="*/ 0 w 1741313"/>
              <a:gd name="connsiteY1" fmla="*/ 155875 h 252000"/>
              <a:gd name="connsiteX2" fmla="*/ 0 w 1741313"/>
              <a:gd name="connsiteY2" fmla="*/ 96125 h 252000"/>
              <a:gd name="connsiteX3" fmla="*/ 96125 w 1741313"/>
              <a:gd name="connsiteY3" fmla="*/ 0 h 252000"/>
              <a:gd name="connsiteX4" fmla="*/ 1645188 w 1741313"/>
              <a:gd name="connsiteY4" fmla="*/ 0 h 252000"/>
              <a:gd name="connsiteX5" fmla="*/ 1741313 w 1741313"/>
              <a:gd name="connsiteY5" fmla="*/ 96125 h 252000"/>
              <a:gd name="connsiteX6" fmla="*/ 1741313 w 1741313"/>
              <a:gd name="connsiteY6" fmla="*/ 155875 h 252000"/>
              <a:gd name="connsiteX7" fmla="*/ 1645188 w 1741313"/>
              <a:gd name="connsiteY7" fmla="*/ 252000 h 252000"/>
              <a:gd name="connsiteX0" fmla="*/ 0 w 1741313"/>
              <a:gd name="connsiteY0" fmla="*/ 155875 h 252000"/>
              <a:gd name="connsiteX1" fmla="*/ 0 w 1741313"/>
              <a:gd name="connsiteY1" fmla="*/ 96125 h 252000"/>
              <a:gd name="connsiteX2" fmla="*/ 96125 w 1741313"/>
              <a:gd name="connsiteY2" fmla="*/ 0 h 252000"/>
              <a:gd name="connsiteX3" fmla="*/ 1645188 w 1741313"/>
              <a:gd name="connsiteY3" fmla="*/ 0 h 252000"/>
              <a:gd name="connsiteX4" fmla="*/ 1741313 w 1741313"/>
              <a:gd name="connsiteY4" fmla="*/ 96125 h 252000"/>
              <a:gd name="connsiteX5" fmla="*/ 1741313 w 1741313"/>
              <a:gd name="connsiteY5" fmla="*/ 155875 h 252000"/>
              <a:gd name="connsiteX6" fmla="*/ 1645188 w 1741313"/>
              <a:gd name="connsiteY6" fmla="*/ 252000 h 252000"/>
              <a:gd name="connsiteX0" fmla="*/ 0 w 1741313"/>
              <a:gd name="connsiteY0" fmla="*/ 155875 h 155875"/>
              <a:gd name="connsiteX1" fmla="*/ 0 w 1741313"/>
              <a:gd name="connsiteY1" fmla="*/ 96125 h 155875"/>
              <a:gd name="connsiteX2" fmla="*/ 96125 w 1741313"/>
              <a:gd name="connsiteY2" fmla="*/ 0 h 155875"/>
              <a:gd name="connsiteX3" fmla="*/ 1645188 w 1741313"/>
              <a:gd name="connsiteY3" fmla="*/ 0 h 155875"/>
              <a:gd name="connsiteX4" fmla="*/ 1741313 w 1741313"/>
              <a:gd name="connsiteY4" fmla="*/ 96125 h 155875"/>
              <a:gd name="connsiteX5" fmla="*/ 1741313 w 1741313"/>
              <a:gd name="connsiteY5" fmla="*/ 155875 h 15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313" h="155875">
                <a:moveTo>
                  <a:pt x="0" y="155875"/>
                </a:moveTo>
                <a:lnTo>
                  <a:pt x="0" y="96125"/>
                </a:lnTo>
                <a:cubicBezTo>
                  <a:pt x="0" y="43037"/>
                  <a:pt x="43037" y="0"/>
                  <a:pt x="96125" y="0"/>
                </a:cubicBezTo>
                <a:lnTo>
                  <a:pt x="1645188" y="0"/>
                </a:lnTo>
                <a:cubicBezTo>
                  <a:pt x="1698276" y="0"/>
                  <a:pt x="1741313" y="43037"/>
                  <a:pt x="1741313" y="96125"/>
                </a:cubicBezTo>
                <a:lnTo>
                  <a:pt x="1741313" y="155875"/>
                </a:lnTo>
              </a:path>
            </a:pathLst>
          </a:custGeom>
          <a:solidFill>
            <a:schemeClr val="bg1"/>
          </a:solidFill>
          <a:ln w="28575" cap="rnd">
            <a:solidFill>
              <a:srgbClr val="0070C0"/>
            </a:solidFill>
          </a:ln>
          <a:effectLst/>
        </p:spPr>
        <p:txBody>
          <a:bodyPr wrap="none" tIns="144000" bIns="0" anchor="ctr">
            <a:noAutofit/>
          </a:bodyPr>
          <a:lstStyle/>
          <a:p>
            <a:pPr algn="ctr" defTabSz="914103"/>
            <a:r>
              <a:rPr lang="en-US" sz="1400" b="1" dirty="0">
                <a:solidFill>
                  <a:schemeClr val="accent4"/>
                </a:solidFill>
              </a:rPr>
              <a:t>Điều chỉnh liều </a:t>
            </a:r>
          </a:p>
        </p:txBody>
      </p:sp>
      <p:sp>
        <p:nvSpPr>
          <p:cNvPr id="11" name="TextBox 10"/>
          <p:cNvSpPr txBox="1"/>
          <p:nvPr/>
        </p:nvSpPr>
        <p:spPr>
          <a:xfrm>
            <a:off x="3682080" y="6505068"/>
            <a:ext cx="4166886" cy="246221"/>
          </a:xfrm>
          <a:prstGeom prst="rect">
            <a:avLst/>
          </a:prstGeom>
          <a:noFill/>
        </p:spPr>
        <p:txBody>
          <a:bodyPr wrap="square" rtlCol="0">
            <a:spAutoFit/>
          </a:bodyPr>
          <a:lstStyle/>
          <a:p>
            <a:pPr algn="ctr"/>
            <a:r>
              <a:rPr lang="en-US" sz="1000" i="1" dirty="0" err="1"/>
              <a:t>Hướng</a:t>
            </a:r>
            <a:r>
              <a:rPr lang="en-US" sz="1000" i="1" dirty="0"/>
              <a:t> </a:t>
            </a:r>
            <a:r>
              <a:rPr lang="en-US" sz="1000" i="1" dirty="0" err="1"/>
              <a:t>dẫn</a:t>
            </a:r>
            <a:r>
              <a:rPr lang="en-US" sz="1000" i="1" dirty="0"/>
              <a:t> </a:t>
            </a:r>
            <a:r>
              <a:rPr lang="en-US" sz="1000" i="1" dirty="0" err="1"/>
              <a:t>sử</a:t>
            </a:r>
            <a:r>
              <a:rPr lang="en-US" sz="1000" i="1" dirty="0"/>
              <a:t> </a:t>
            </a:r>
            <a:r>
              <a:rPr lang="en-US" sz="1000" i="1" dirty="0" err="1"/>
              <a:t>dụng</a:t>
            </a:r>
            <a:r>
              <a:rPr lang="en-US" sz="1000" i="1" dirty="0"/>
              <a:t> </a:t>
            </a:r>
            <a:r>
              <a:rPr lang="en-US" sz="1000" i="1" dirty="0" err="1"/>
              <a:t>thuốc</a:t>
            </a:r>
            <a:r>
              <a:rPr lang="en-US" sz="1000" i="1" dirty="0"/>
              <a:t> Afatinib</a:t>
            </a:r>
          </a:p>
        </p:txBody>
      </p:sp>
    </p:spTree>
    <p:extLst>
      <p:ext uri="{BB962C8B-B14F-4D97-AF65-F5344CB8AC3E}">
        <p14:creationId xmlns:p14="http://schemas.microsoft.com/office/powerpoint/2010/main" val="2038749808"/>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 name="Round Same Side Corner Rectangle 132"/>
          <p:cNvSpPr/>
          <p:nvPr/>
        </p:nvSpPr>
        <p:spPr>
          <a:xfrm rot="10800000">
            <a:off x="6123798" y="4812103"/>
            <a:ext cx="4681050" cy="1324690"/>
          </a:xfrm>
          <a:prstGeom prst="round2SameRect">
            <a:avLst>
              <a:gd name="adj1" fmla="val 20976"/>
              <a:gd name="adj2" fmla="val 0"/>
            </a:avLst>
          </a:prstGeom>
          <a:solidFill>
            <a:schemeClr val="bg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r>
              <a:rPr lang="de-DE" altLang="en-US" sz="1400" b="1">
                <a:solidFill>
                  <a:prstClr val="white"/>
                </a:solidFill>
              </a:rPr>
              <a:t>PFS in overall population</a:t>
            </a:r>
            <a:endParaRPr lang="de-DE" altLang="en-US" sz="1400" b="1" baseline="30000">
              <a:solidFill>
                <a:prstClr val="white"/>
              </a:solidFill>
            </a:endParaRPr>
          </a:p>
        </p:txBody>
      </p:sp>
      <p:sp>
        <p:nvSpPr>
          <p:cNvPr id="132" name="Round Same Side Corner Rectangle 131"/>
          <p:cNvSpPr/>
          <p:nvPr/>
        </p:nvSpPr>
        <p:spPr>
          <a:xfrm>
            <a:off x="6123802" y="3991022"/>
            <a:ext cx="4681046" cy="843472"/>
          </a:xfrm>
          <a:prstGeom prst="round2SameRect">
            <a:avLst>
              <a:gd name="adj1" fmla="val 50000"/>
              <a:gd name="adj2" fmla="val 0"/>
            </a:avLst>
          </a:prstGeom>
          <a:solidFill>
            <a:schemeClr val="accent1"/>
          </a:solidFill>
          <a:ln w="1270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400" b="1" baseline="30000">
              <a:solidFill>
                <a:prstClr val="white"/>
              </a:solidFill>
            </a:endParaRPr>
          </a:p>
        </p:txBody>
      </p:sp>
      <p:graphicFrame>
        <p:nvGraphicFramePr>
          <p:cNvPr id="134" name="Table 133"/>
          <p:cNvGraphicFramePr>
            <a:graphicFrameLocks noGrp="1"/>
          </p:cNvGraphicFramePr>
          <p:nvPr/>
        </p:nvGraphicFramePr>
        <p:xfrm>
          <a:off x="6193766" y="4089908"/>
          <a:ext cx="4481797" cy="2010098"/>
        </p:xfrm>
        <a:graphic>
          <a:graphicData uri="http://schemas.openxmlformats.org/drawingml/2006/table">
            <a:tbl>
              <a:tblPr/>
              <a:tblGrid>
                <a:gridCol w="798439">
                  <a:extLst>
                    <a:ext uri="{9D8B030D-6E8A-4147-A177-3AD203B41FA5}">
                      <a16:colId xmlns:a16="http://schemas.microsoft.com/office/drawing/2014/main" val="20000"/>
                    </a:ext>
                  </a:extLst>
                </a:gridCol>
                <a:gridCol w="991673">
                  <a:extLst>
                    <a:ext uri="{9D8B030D-6E8A-4147-A177-3AD203B41FA5}">
                      <a16:colId xmlns:a16="http://schemas.microsoft.com/office/drawing/2014/main" val="20001"/>
                    </a:ext>
                  </a:extLst>
                </a:gridCol>
                <a:gridCol w="1094704">
                  <a:extLst>
                    <a:ext uri="{9D8B030D-6E8A-4147-A177-3AD203B41FA5}">
                      <a16:colId xmlns:a16="http://schemas.microsoft.com/office/drawing/2014/main" val="20002"/>
                    </a:ext>
                  </a:extLst>
                </a:gridCol>
                <a:gridCol w="875764">
                  <a:extLst>
                    <a:ext uri="{9D8B030D-6E8A-4147-A177-3AD203B41FA5}">
                      <a16:colId xmlns:a16="http://schemas.microsoft.com/office/drawing/2014/main" val="20003"/>
                    </a:ext>
                  </a:extLst>
                </a:gridCol>
                <a:gridCol w="721217">
                  <a:extLst>
                    <a:ext uri="{9D8B030D-6E8A-4147-A177-3AD203B41FA5}">
                      <a16:colId xmlns:a16="http://schemas.microsoft.com/office/drawing/2014/main" val="20004"/>
                    </a:ext>
                  </a:extLst>
                </a:gridCol>
              </a:tblGrid>
              <a:tr h="348587">
                <a:tc>
                  <a:txBody>
                    <a:bodyPr/>
                    <a:lstStyle/>
                    <a:p>
                      <a:pPr marL="0" marR="0" lvl="0" indent="0" algn="l" defTabSz="457200" rtl="0" eaLnBrk="1" fontAlgn="base" latinLnBrk="0" hangingPunct="1">
                        <a:lnSpc>
                          <a:spcPct val="90000"/>
                        </a:lnSpc>
                        <a:spcBef>
                          <a:spcPct val="0"/>
                        </a:spcBef>
                        <a:spcAft>
                          <a:spcPct val="0"/>
                        </a:spcAft>
                        <a:buClrTx/>
                        <a:buSzTx/>
                        <a:buFontTx/>
                        <a:buNone/>
                        <a:tabLst/>
                      </a:pPr>
                      <a:endParaRPr kumimoji="0" lang="de-CH" sz="10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endParaRPr>
                    </a:p>
                  </a:txBody>
                  <a:tcPr marL="0" marR="45713" marT="45736" marB="45736"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103" rtl="0" eaLnBrk="1" fontAlgn="auto" latinLnBrk="0" hangingPunct="1">
                        <a:lnSpc>
                          <a:spcPct val="115000"/>
                        </a:lnSpc>
                        <a:spcBef>
                          <a:spcPts val="0"/>
                        </a:spcBef>
                        <a:spcAft>
                          <a:spcPts val="1000"/>
                        </a:spcAft>
                        <a:buClrTx/>
                        <a:buSzTx/>
                        <a:buFontTx/>
                        <a:buNone/>
                        <a:tabLst/>
                        <a:defRPr/>
                      </a:pPr>
                      <a:r>
                        <a:rPr lang="de-CH" sz="1000" b="1" kern="1200" dirty="0">
                          <a:solidFill>
                            <a:schemeClr val="bg1"/>
                          </a:solidFill>
                          <a:effectLst/>
                          <a:latin typeface="+mn-lt"/>
                          <a:ea typeface="Calibri" panose="020F0502020204030204" pitchFamily="34" charset="0"/>
                          <a:cs typeface="Times New Roman" panose="02020603050405020304" pitchFamily="18" charset="0"/>
                        </a:rPr>
                        <a:t> PFS trung vị</a:t>
                      </a:r>
                      <a:r>
                        <a:rPr lang="de-CH" sz="1000" b="1" kern="1200" baseline="0" dirty="0">
                          <a:solidFill>
                            <a:schemeClr val="bg1"/>
                          </a:solidFill>
                          <a:effectLst/>
                          <a:latin typeface="+mn-lt"/>
                          <a:ea typeface="Calibri" panose="020F0502020204030204" pitchFamily="34" charset="0"/>
                          <a:cs typeface="Times New Roman" panose="02020603050405020304" pitchFamily="18" charset="0"/>
                        </a:rPr>
                        <a:t> </a:t>
                      </a:r>
                      <a:r>
                        <a:rPr lang="de-CH" sz="1000" b="1" kern="1200" dirty="0">
                          <a:solidFill>
                            <a:schemeClr val="bg1"/>
                          </a:solidFill>
                          <a:effectLst/>
                          <a:latin typeface="+mn-lt"/>
                          <a:ea typeface="Calibri" panose="020F0502020204030204" pitchFamily="34" charset="0"/>
                          <a:cs typeface="Times New Roman" panose="02020603050405020304" pitchFamily="18" charset="0"/>
                        </a:rPr>
                        <a:t>(tháng)</a:t>
                      </a: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algn="ctr">
                        <a:lnSpc>
                          <a:spcPct val="115000"/>
                        </a:lnSpc>
                        <a:spcAft>
                          <a:spcPts val="1000"/>
                        </a:spcAft>
                      </a:pPr>
                      <a:endParaRPr lang="en-GB" sz="1200" b="0"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457200" rtl="0" eaLnBrk="1" fontAlgn="base" latinLnBrk="0" hangingPunct="1">
                        <a:lnSpc>
                          <a:spcPct val="90000"/>
                        </a:lnSpc>
                        <a:spcBef>
                          <a:spcPct val="0"/>
                        </a:spcBef>
                        <a:spcAft>
                          <a:spcPct val="0"/>
                        </a:spcAft>
                        <a:buClrTx/>
                        <a:buSzTx/>
                        <a:buFontTx/>
                        <a:buNone/>
                        <a:tabLst/>
                      </a:pPr>
                      <a:endParaRPr lang="de-CH" sz="1000" b="1"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457200" rtl="0" eaLnBrk="1" fontAlgn="base" latinLnBrk="0" hangingPunct="1">
                        <a:lnSpc>
                          <a:spcPct val="90000"/>
                        </a:lnSpc>
                        <a:spcBef>
                          <a:spcPct val="0"/>
                        </a:spcBef>
                        <a:spcAft>
                          <a:spcPct val="0"/>
                        </a:spcAft>
                        <a:buClrTx/>
                        <a:buSzTx/>
                        <a:buFontTx/>
                        <a:buNone/>
                        <a:tabLst/>
                      </a:pPr>
                      <a:endParaRPr lang="en-GB" sz="1000" b="1"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12397">
                <a:tc>
                  <a:txBody>
                    <a:bodyPr/>
                    <a:lstStyle/>
                    <a:p>
                      <a:pPr marL="0" marR="0" lvl="0" indent="0" algn="l" defTabSz="457200" rtl="0" eaLnBrk="1" fontAlgn="base" latinLnBrk="0" hangingPunct="1">
                        <a:lnSpc>
                          <a:spcPct val="90000"/>
                        </a:lnSpc>
                        <a:spcBef>
                          <a:spcPct val="0"/>
                        </a:spcBef>
                        <a:spcAft>
                          <a:spcPct val="0"/>
                        </a:spcAft>
                        <a:buClrTx/>
                        <a:buSzTx/>
                        <a:buFontTx/>
                        <a:buNone/>
                        <a:tabLst/>
                      </a:pPr>
                      <a:endParaRPr kumimoji="0" lang="de-CH" sz="10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endParaRPr>
                    </a:p>
                  </a:txBody>
                  <a:tcPr marL="0" marR="45713" marT="45736" marB="45736" anchor="ctr" horzOverflow="overflow">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algn="ctr">
                        <a:lnSpc>
                          <a:spcPct val="115000"/>
                        </a:lnSpc>
                        <a:spcAft>
                          <a:spcPts val="1000"/>
                        </a:spcAft>
                      </a:pPr>
                      <a:r>
                        <a:rPr lang="en-GB" sz="1000" b="1" dirty="0">
                          <a:solidFill>
                            <a:schemeClr val="bg1"/>
                          </a:solidFill>
                          <a:effectLst/>
                          <a:latin typeface="+mj-lt"/>
                          <a:ea typeface="Calibri" panose="020F0502020204030204" pitchFamily="34" charset="0"/>
                          <a:cs typeface="Times New Roman" panose="02020603050405020304" pitchFamily="18" charset="0"/>
                        </a:rPr>
                        <a:t>&lt;40 mg </a:t>
                      </a:r>
                      <a:r>
                        <a:rPr lang="en-GB" sz="1000" b="1" dirty="0" err="1">
                          <a:solidFill>
                            <a:schemeClr val="bg1"/>
                          </a:solidFill>
                          <a:effectLst/>
                          <a:latin typeface="+mj-lt"/>
                          <a:ea typeface="Calibri" panose="020F0502020204030204" pitchFamily="34" charset="0"/>
                          <a:cs typeface="Times New Roman" panose="02020603050405020304" pitchFamily="18" charset="0"/>
                        </a:rPr>
                        <a:t>trong</a:t>
                      </a:r>
                      <a:r>
                        <a:rPr lang="en-GB" sz="1000" b="1" dirty="0">
                          <a:solidFill>
                            <a:schemeClr val="bg1"/>
                          </a:solidFill>
                          <a:effectLst/>
                          <a:latin typeface="+mj-lt"/>
                          <a:ea typeface="Calibri" panose="020F0502020204030204" pitchFamily="34" charset="0"/>
                          <a:cs typeface="Times New Roman" panose="02020603050405020304" pitchFamily="18" charset="0"/>
                        </a:rPr>
                        <a:t> </a:t>
                      </a:r>
                      <a:br>
                        <a:rPr lang="en-GB" sz="1000" b="1" dirty="0">
                          <a:solidFill>
                            <a:schemeClr val="bg1"/>
                          </a:solidFill>
                          <a:effectLst/>
                          <a:latin typeface="+mj-lt"/>
                          <a:ea typeface="Calibri" panose="020F0502020204030204" pitchFamily="34" charset="0"/>
                          <a:cs typeface="Times New Roman" panose="02020603050405020304" pitchFamily="18" charset="0"/>
                        </a:rPr>
                      </a:br>
                      <a:r>
                        <a:rPr lang="en-GB" sz="1000" b="1" dirty="0">
                          <a:solidFill>
                            <a:schemeClr val="bg1"/>
                          </a:solidFill>
                          <a:effectLst/>
                          <a:latin typeface="+mj-lt"/>
                          <a:ea typeface="Calibri" panose="020F0502020204030204" pitchFamily="34" charset="0"/>
                          <a:cs typeface="Times New Roman" panose="02020603050405020304" pitchFamily="18" charset="0"/>
                        </a:rPr>
                        <a:t>6 </a:t>
                      </a:r>
                      <a:r>
                        <a:rPr lang="en-GB" sz="1000" b="1" dirty="0" err="1">
                          <a:solidFill>
                            <a:schemeClr val="bg1"/>
                          </a:solidFill>
                          <a:effectLst/>
                          <a:latin typeface="+mj-lt"/>
                          <a:ea typeface="Calibri" panose="020F0502020204030204" pitchFamily="34" charset="0"/>
                          <a:cs typeface="Times New Roman" panose="02020603050405020304" pitchFamily="18" charset="0"/>
                        </a:rPr>
                        <a:t>tháng</a:t>
                      </a:r>
                      <a:r>
                        <a:rPr lang="en-GB" sz="1000" b="1" baseline="0" dirty="0">
                          <a:solidFill>
                            <a:schemeClr val="bg1"/>
                          </a:solidFill>
                          <a:effectLst/>
                          <a:latin typeface="+mj-lt"/>
                          <a:ea typeface="Calibri" panose="020F0502020204030204" pitchFamily="34" charset="0"/>
                          <a:cs typeface="Times New Roman" panose="02020603050405020304" pitchFamily="18" charset="0"/>
                        </a:rPr>
                        <a:t> </a:t>
                      </a:r>
                      <a:r>
                        <a:rPr lang="en-GB" sz="1000" b="1" baseline="0" dirty="0" err="1">
                          <a:solidFill>
                            <a:schemeClr val="bg1"/>
                          </a:solidFill>
                          <a:effectLst/>
                          <a:latin typeface="+mj-lt"/>
                          <a:ea typeface="Calibri" panose="020F0502020204030204" pitchFamily="34" charset="0"/>
                          <a:cs typeface="Times New Roman" panose="02020603050405020304" pitchFamily="18" charset="0"/>
                        </a:rPr>
                        <a:t>đầu</a:t>
                      </a:r>
                      <a:endParaRPr lang="en-GB" sz="1000" b="1" dirty="0">
                        <a:solidFill>
                          <a:schemeClr val="bg1"/>
                        </a:solidFill>
                        <a:effectLst/>
                        <a:latin typeface="+mj-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algn="ctr">
                        <a:lnSpc>
                          <a:spcPct val="115000"/>
                        </a:lnSpc>
                        <a:spcAft>
                          <a:spcPts val="1000"/>
                        </a:spcAft>
                      </a:pPr>
                      <a:r>
                        <a:rPr lang="en-GB" sz="1000" b="1" kern="1200" dirty="0">
                          <a:solidFill>
                            <a:schemeClr val="bg1"/>
                          </a:solidFill>
                          <a:effectLst/>
                          <a:latin typeface="+mn-lt"/>
                          <a:ea typeface="Calibri" panose="020F0502020204030204" pitchFamily="34" charset="0"/>
                          <a:cs typeface="Times New Roman" panose="02020603050405020304" pitchFamily="18" charset="0"/>
                        </a:rPr>
                        <a:t>≥40 mg </a:t>
                      </a:r>
                      <a:r>
                        <a:rPr lang="en-GB" sz="1000" b="1" kern="1200" dirty="0" err="1">
                          <a:solidFill>
                            <a:schemeClr val="bg1"/>
                          </a:solidFill>
                          <a:effectLst/>
                          <a:latin typeface="+mn-lt"/>
                          <a:ea typeface="Calibri" panose="020F0502020204030204" pitchFamily="34" charset="0"/>
                          <a:cs typeface="Times New Roman" panose="02020603050405020304" pitchFamily="18" charset="0"/>
                        </a:rPr>
                        <a:t>trong</a:t>
                      </a:r>
                      <a:r>
                        <a:rPr lang="en-GB" sz="1000" b="1" kern="1200" dirty="0">
                          <a:solidFill>
                            <a:schemeClr val="bg1"/>
                          </a:solidFill>
                          <a:effectLst/>
                          <a:latin typeface="+mn-lt"/>
                          <a:ea typeface="Calibri" panose="020F0502020204030204" pitchFamily="34" charset="0"/>
                          <a:cs typeface="Times New Roman" panose="02020603050405020304" pitchFamily="18" charset="0"/>
                        </a:rPr>
                        <a:t> </a:t>
                      </a:r>
                      <a:br>
                        <a:rPr lang="en-GB" sz="1000" b="1" kern="1200" dirty="0">
                          <a:solidFill>
                            <a:schemeClr val="bg1"/>
                          </a:solidFill>
                          <a:effectLst/>
                          <a:latin typeface="+mn-lt"/>
                          <a:ea typeface="Calibri" panose="020F0502020204030204" pitchFamily="34" charset="0"/>
                          <a:cs typeface="Times New Roman" panose="02020603050405020304" pitchFamily="18" charset="0"/>
                        </a:rPr>
                      </a:br>
                      <a:r>
                        <a:rPr lang="en-GB" sz="1000" b="1" kern="1200" dirty="0">
                          <a:solidFill>
                            <a:schemeClr val="bg1"/>
                          </a:solidFill>
                          <a:effectLst/>
                          <a:latin typeface="+mn-lt"/>
                          <a:ea typeface="Calibri" panose="020F0502020204030204" pitchFamily="34" charset="0"/>
                          <a:cs typeface="Times New Roman" panose="02020603050405020304" pitchFamily="18" charset="0"/>
                        </a:rPr>
                        <a:t>6 </a:t>
                      </a:r>
                      <a:r>
                        <a:rPr lang="en-GB" sz="1000" b="1" kern="1200" dirty="0" err="1">
                          <a:solidFill>
                            <a:schemeClr val="bg1"/>
                          </a:solidFill>
                          <a:effectLst/>
                          <a:latin typeface="+mn-lt"/>
                          <a:ea typeface="Calibri" panose="020F0502020204030204" pitchFamily="34" charset="0"/>
                          <a:cs typeface="Times New Roman" panose="02020603050405020304" pitchFamily="18" charset="0"/>
                        </a:rPr>
                        <a:t>tháng</a:t>
                      </a:r>
                      <a:r>
                        <a:rPr lang="en-GB" sz="1000" b="1" kern="1200" baseline="0" dirty="0">
                          <a:solidFill>
                            <a:schemeClr val="bg1"/>
                          </a:solidFill>
                          <a:effectLst/>
                          <a:latin typeface="+mn-lt"/>
                          <a:ea typeface="Calibri" panose="020F0502020204030204" pitchFamily="34" charset="0"/>
                          <a:cs typeface="Times New Roman" panose="02020603050405020304" pitchFamily="18" charset="0"/>
                        </a:rPr>
                        <a:t> </a:t>
                      </a:r>
                      <a:r>
                        <a:rPr lang="en-GB" sz="1000" b="1" kern="1200" baseline="0" dirty="0" err="1">
                          <a:solidFill>
                            <a:schemeClr val="bg1"/>
                          </a:solidFill>
                          <a:effectLst/>
                          <a:latin typeface="+mn-lt"/>
                          <a:ea typeface="Calibri" panose="020F0502020204030204" pitchFamily="34" charset="0"/>
                          <a:cs typeface="Times New Roman" panose="02020603050405020304" pitchFamily="18" charset="0"/>
                        </a:rPr>
                        <a:t>đầu</a:t>
                      </a:r>
                      <a:endParaRPr lang="en-GB" sz="1000" b="1"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457200" rtl="0" eaLnBrk="1" fontAlgn="base" latinLnBrk="0" hangingPunct="1">
                        <a:lnSpc>
                          <a:spcPct val="90000"/>
                        </a:lnSpc>
                        <a:spcBef>
                          <a:spcPct val="0"/>
                        </a:spcBef>
                        <a:spcAft>
                          <a:spcPct val="0"/>
                        </a:spcAft>
                        <a:buClrTx/>
                        <a:buSzTx/>
                        <a:buFontTx/>
                        <a:buNone/>
                        <a:tabLst/>
                      </a:pPr>
                      <a:r>
                        <a:rPr lang="de-CH" sz="1000" b="1" kern="1200" dirty="0">
                          <a:solidFill>
                            <a:schemeClr val="bg1"/>
                          </a:solidFill>
                          <a:effectLst/>
                          <a:latin typeface="+mn-lt"/>
                          <a:ea typeface="Calibri" panose="020F0502020204030204" pitchFamily="34" charset="0"/>
                          <a:cs typeface="Times New Roman" panose="02020603050405020304" pitchFamily="18" charset="0"/>
                        </a:rPr>
                        <a:t>HR (95% CI)</a:t>
                      </a:r>
                    </a:p>
                  </a:txBody>
                  <a:tcPr marL="45713" marR="45713" marT="45736" marB="45736"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defRPr/>
                      </a:pPr>
                      <a:r>
                        <a:rPr lang="de-CH" sz="1000" b="1" kern="1200" dirty="0">
                          <a:solidFill>
                            <a:schemeClr val="bg1"/>
                          </a:solidFill>
                          <a:effectLst/>
                          <a:latin typeface="+mn-lt"/>
                          <a:ea typeface="Calibri" panose="020F0502020204030204" pitchFamily="34" charset="0"/>
                          <a:cs typeface="Times New Roman" panose="02020603050405020304" pitchFamily="18" charset="0"/>
                        </a:rPr>
                        <a:t>Giá</a:t>
                      </a:r>
                      <a:r>
                        <a:rPr lang="de-CH" sz="1000" b="1" kern="1200" baseline="0" dirty="0">
                          <a:solidFill>
                            <a:schemeClr val="bg1"/>
                          </a:solidFill>
                          <a:effectLst/>
                          <a:latin typeface="+mn-lt"/>
                          <a:ea typeface="Calibri" panose="020F0502020204030204" pitchFamily="34" charset="0"/>
                          <a:cs typeface="Times New Roman" panose="02020603050405020304" pitchFamily="18" charset="0"/>
                        </a:rPr>
                        <a:t> trị p</a:t>
                      </a:r>
                      <a:endParaRPr lang="en-GB" sz="1000" b="1" kern="1200" dirty="0">
                        <a:solidFill>
                          <a:schemeClr val="bg1"/>
                        </a:solidFill>
                        <a:effectLst/>
                        <a:latin typeface="+mn-lt"/>
                        <a:ea typeface="Calibri" panose="020F0502020204030204" pitchFamily="34" charset="0"/>
                        <a:cs typeface="Times New Roman" panose="02020603050405020304" pitchFamily="18" charset="0"/>
                      </a:endParaRPr>
                    </a:p>
                  </a:txBody>
                  <a:tcPr marL="45713" marR="45713" marT="45736" marB="45736" anchor="ctr" horzOverflow="overflow">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6895">
                <a:tc>
                  <a:txBody>
                    <a:bodyPr/>
                    <a:lstStyle/>
                    <a:p>
                      <a:pPr marL="0" marR="0" lvl="0" indent="0" algn="l" defTabSz="457200" rtl="0" eaLnBrk="1" fontAlgn="base" latinLnBrk="0" hangingPunct="1">
                        <a:lnSpc>
                          <a:spcPct val="90000"/>
                        </a:lnSpc>
                        <a:spcBef>
                          <a:spcPct val="0"/>
                        </a:spcBef>
                        <a:spcAft>
                          <a:spcPct val="0"/>
                        </a:spcAft>
                        <a:buClrTx/>
                        <a:buSzTx/>
                        <a:buFontTx/>
                        <a:buNone/>
                        <a:tabLst/>
                      </a:pPr>
                      <a:r>
                        <a:rPr kumimoji="0" lang="de-CH" sz="10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LUX-Lung 3</a:t>
                      </a:r>
                    </a:p>
                  </a:txBody>
                  <a:tcPr marL="0" marR="45713" marT="45736" marB="45736"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11.3</a:t>
                      </a:r>
                    </a:p>
                    <a:p>
                      <a:pPr marL="0" marR="0" lvl="0" indent="0" algn="ctr" defTabSz="457200" rtl="0" eaLnBrk="1" fontAlgn="base" latinLnBrk="0" hangingPunct="1">
                        <a:lnSpc>
                          <a:spcPct val="90000"/>
                        </a:lnSpc>
                        <a:spcBef>
                          <a:spcPct val="0"/>
                        </a:spcBef>
                        <a:spcAft>
                          <a:spcPct val="0"/>
                        </a:spcAft>
                        <a:buClrTx/>
                        <a:buSzTx/>
                        <a:buFontTx/>
                        <a:buNone/>
                        <a:tabLst/>
                      </a:pPr>
                      <a:r>
                        <a:rPr lang="de-CH" sz="1100" b="0" kern="1200" dirty="0">
                          <a:solidFill>
                            <a:schemeClr val="tx1"/>
                          </a:solidFill>
                          <a:latin typeface="+mn-lt"/>
                          <a:ea typeface="+mn-ea"/>
                          <a:cs typeface="+mn-cs"/>
                        </a:rPr>
                        <a:t>(n=105)</a:t>
                      </a: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pPr>
                      <a:r>
                        <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11.0</a:t>
                      </a:r>
                    </a:p>
                    <a:p>
                      <a:pPr marL="0" marR="0" lvl="0" indent="0" algn="ctr" defTabSz="457200" rtl="0" eaLnBrk="1" fontAlgn="base" latinLnBrk="0" hangingPunct="1">
                        <a:lnSpc>
                          <a:spcPct val="90000"/>
                        </a:lnSpc>
                        <a:spcBef>
                          <a:spcPct val="0"/>
                        </a:spcBef>
                        <a:spcAft>
                          <a:spcPct val="0"/>
                        </a:spcAft>
                        <a:buClrTx/>
                        <a:buSzTx/>
                        <a:buFontTx/>
                        <a:buNone/>
                        <a:tabLst/>
                      </a:pPr>
                      <a:r>
                        <a:rPr lang="de-CH" sz="1100" b="0" kern="1200" dirty="0">
                          <a:solidFill>
                            <a:schemeClr val="tx1"/>
                          </a:solidFill>
                          <a:latin typeface="+mn-lt"/>
                          <a:ea typeface="+mn-ea"/>
                          <a:cs typeface="+mn-cs"/>
                        </a:rPr>
                        <a:t>(n=124)</a:t>
                      </a: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914103" rtl="0" eaLnBrk="1" fontAlgn="base" latinLnBrk="0" hangingPunct="1">
                        <a:lnSpc>
                          <a:spcPct val="90000"/>
                        </a:lnSpc>
                        <a:spcBef>
                          <a:spcPct val="0"/>
                        </a:spcBef>
                        <a:spcAft>
                          <a:spcPct val="0"/>
                        </a:spcAft>
                        <a:buClrTx/>
                        <a:buSzTx/>
                        <a:buFontTx/>
                        <a:buNone/>
                        <a:tabLst/>
                        <a:defRPr/>
                      </a:pPr>
                      <a:r>
                        <a:rPr lang="en-GB" sz="1100" b="0" kern="1200" dirty="0">
                          <a:solidFill>
                            <a:schemeClr val="tx1"/>
                          </a:solidFill>
                          <a:latin typeface="+mn-lt"/>
                          <a:ea typeface="+mn-ea"/>
                          <a:cs typeface="+mn-cs"/>
                        </a:rPr>
                        <a:t>1.25 </a:t>
                      </a:r>
                    </a:p>
                    <a:p>
                      <a:pPr marL="0" marR="0" lvl="0" indent="0" algn="ctr" defTabSz="914103" rtl="0" eaLnBrk="1" fontAlgn="base" latinLnBrk="0" hangingPunct="1">
                        <a:lnSpc>
                          <a:spcPct val="90000"/>
                        </a:lnSpc>
                        <a:spcBef>
                          <a:spcPct val="0"/>
                        </a:spcBef>
                        <a:spcAft>
                          <a:spcPct val="0"/>
                        </a:spcAft>
                        <a:buClrTx/>
                        <a:buSzTx/>
                        <a:buFontTx/>
                        <a:buNone/>
                        <a:tabLst/>
                        <a:defRPr/>
                      </a:pPr>
                      <a:r>
                        <a:rPr lang="en-GB" sz="1100" b="0" kern="1200" dirty="0">
                          <a:solidFill>
                            <a:schemeClr val="tx1"/>
                          </a:solidFill>
                          <a:latin typeface="+mn-lt"/>
                          <a:ea typeface="+mn-ea"/>
                          <a:cs typeface="+mn-cs"/>
                        </a:rPr>
                        <a:t>(0.91–1.72)</a:t>
                      </a: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algn="ctr" defTabSz="914103" rtl="0" eaLnBrk="1" latinLnBrk="0" hangingPunct="1">
                        <a:lnSpc>
                          <a:spcPct val="100000"/>
                        </a:lnSpc>
                        <a:spcAft>
                          <a:spcPts val="0"/>
                        </a:spcAft>
                      </a:pPr>
                      <a:r>
                        <a:rPr lang="en-GB" sz="1100" b="0" kern="1200" dirty="0">
                          <a:solidFill>
                            <a:schemeClr val="tx1"/>
                          </a:solidFill>
                          <a:latin typeface="+mn-lt"/>
                          <a:ea typeface="+mn-ea"/>
                          <a:cs typeface="+mn-cs"/>
                        </a:rPr>
                        <a:t>0.175</a:t>
                      </a:r>
                      <a:endParaRPr lang="de-CH" sz="1100" b="0" kern="1200" dirty="0">
                        <a:solidFill>
                          <a:schemeClr val="tx1"/>
                        </a:solidFill>
                        <a:latin typeface="+mn-lt"/>
                        <a:ea typeface="+mn-ea"/>
                        <a:cs typeface="+mn-cs"/>
                      </a:endParaRPr>
                    </a:p>
                  </a:txBody>
                  <a:tcPr marL="45713" marR="45713" marT="45736" marB="45736" anchor="ctr" horzOverflow="overflow">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18291">
                <a:tc>
                  <a:txBody>
                    <a:bodyPr/>
                    <a:lstStyle/>
                    <a:p>
                      <a:pPr marL="0" marR="0" lvl="0" indent="0" algn="l" defTabSz="457200" rtl="0" eaLnBrk="1" fontAlgn="base" latinLnBrk="0" hangingPunct="1">
                        <a:lnSpc>
                          <a:spcPct val="90000"/>
                        </a:lnSpc>
                        <a:spcBef>
                          <a:spcPct val="0"/>
                        </a:spcBef>
                        <a:spcAft>
                          <a:spcPct val="0"/>
                        </a:spcAft>
                        <a:buClrTx/>
                        <a:buSzTx/>
                        <a:buFontTx/>
                        <a:buNone/>
                        <a:tabLst/>
                      </a:pPr>
                      <a:r>
                        <a:rPr kumimoji="0" lang="de-CH" sz="10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LUX-Lung 6 </a:t>
                      </a:r>
                    </a:p>
                  </a:txBody>
                  <a:tcPr marL="0" marR="45713" marT="45736" marB="45736"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defRPr/>
                      </a:pPr>
                      <a:r>
                        <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12.3</a:t>
                      </a:r>
                    </a:p>
                    <a:p>
                      <a:pPr marL="0" marR="0" lvl="0" indent="0" algn="ctr" defTabSz="457200" rtl="0" eaLnBrk="1" fontAlgn="base" latinLnBrk="0" hangingPunct="1">
                        <a:lnSpc>
                          <a:spcPct val="90000"/>
                        </a:lnSpc>
                        <a:spcBef>
                          <a:spcPct val="0"/>
                        </a:spcBef>
                        <a:spcAft>
                          <a:spcPct val="0"/>
                        </a:spcAft>
                        <a:buClrTx/>
                        <a:buSzTx/>
                        <a:buFontTx/>
                        <a:buNone/>
                        <a:tabLst/>
                        <a:defRPr/>
                      </a:pPr>
                      <a:r>
                        <a:rPr lang="de-DE" sz="1100" b="0" dirty="0">
                          <a:solidFill>
                            <a:schemeClr val="tx1"/>
                          </a:solidFill>
                        </a:rPr>
                        <a:t>(n=55)</a:t>
                      </a:r>
                      <a:endParaRPr kumimoji="0" lang="de-CH" sz="1100" b="1" i="0" u="none" strike="sng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90000"/>
                        </a:lnSpc>
                        <a:spcBef>
                          <a:spcPct val="0"/>
                        </a:spcBef>
                        <a:spcAft>
                          <a:spcPct val="0"/>
                        </a:spcAft>
                        <a:buClrTx/>
                        <a:buSzTx/>
                        <a:buFontTx/>
                        <a:buNone/>
                        <a:tabLst/>
                        <a:defRPr/>
                      </a:pPr>
                      <a:r>
                        <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11.0</a:t>
                      </a:r>
                    </a:p>
                    <a:p>
                      <a:pPr marL="0" marR="0" lvl="0" indent="0" algn="ctr" defTabSz="457200" rtl="0" eaLnBrk="1" fontAlgn="base" latinLnBrk="0" hangingPunct="1">
                        <a:lnSpc>
                          <a:spcPct val="90000"/>
                        </a:lnSpc>
                        <a:spcBef>
                          <a:spcPct val="0"/>
                        </a:spcBef>
                        <a:spcAft>
                          <a:spcPct val="0"/>
                        </a:spcAft>
                        <a:buClrTx/>
                        <a:buSzTx/>
                        <a:buFontTx/>
                        <a:buNone/>
                        <a:tabLst/>
                        <a:defRPr/>
                      </a:pPr>
                      <a:r>
                        <a:rPr lang="de-DE" sz="1100" b="0" kern="1200" dirty="0">
                          <a:solidFill>
                            <a:schemeClr val="tx1"/>
                          </a:solidFill>
                          <a:latin typeface="+mn-lt"/>
                          <a:ea typeface="+mn-ea"/>
                          <a:cs typeface="+mn-cs"/>
                        </a:rPr>
                        <a:t>(n=184)</a:t>
                      </a:r>
                      <a:endParaRPr kumimoji="0" lang="de-CH" sz="11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L="45713" marR="45713" marT="45736" marB="45736"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algn="ctr" defTabSz="914103" rtl="0" eaLnBrk="1" latinLnBrk="0" hangingPunct="1">
                        <a:lnSpc>
                          <a:spcPct val="100000"/>
                        </a:lnSpc>
                        <a:spcAft>
                          <a:spcPts val="0"/>
                        </a:spcAft>
                      </a:pPr>
                      <a:r>
                        <a:rPr lang="en-GB" sz="1100" b="0" kern="1200" dirty="0">
                          <a:solidFill>
                            <a:schemeClr val="tx1"/>
                          </a:solidFill>
                          <a:latin typeface="+mn-lt"/>
                          <a:ea typeface="+mn-ea"/>
                          <a:cs typeface="+mn-cs"/>
                        </a:rPr>
                        <a:t>1.00 </a:t>
                      </a:r>
                    </a:p>
                    <a:p>
                      <a:pPr marL="0" algn="ctr" defTabSz="914103" rtl="0" eaLnBrk="1" latinLnBrk="0" hangingPunct="1">
                        <a:lnSpc>
                          <a:spcPct val="100000"/>
                        </a:lnSpc>
                        <a:spcAft>
                          <a:spcPts val="0"/>
                        </a:spcAft>
                      </a:pPr>
                      <a:r>
                        <a:rPr lang="en-GB" sz="1100" b="0" kern="1200" dirty="0">
                          <a:solidFill>
                            <a:schemeClr val="tx1"/>
                          </a:solidFill>
                          <a:latin typeface="+mn-lt"/>
                          <a:ea typeface="+mn-ea"/>
                          <a:cs typeface="+mn-cs"/>
                        </a:rPr>
                        <a:t>(0.69–1.46)</a:t>
                      </a:r>
                    </a:p>
                  </a:txBody>
                  <a:tcPr marL="9525" marR="9525" marT="9525"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tc>
                  <a:txBody>
                    <a:bodyPr/>
                    <a:lstStyle/>
                    <a:p>
                      <a:pPr marL="0" marR="0" indent="0" algn="ctr" defTabSz="914103" rtl="0" eaLnBrk="1" fontAlgn="auto" latinLnBrk="0" hangingPunct="1">
                        <a:lnSpc>
                          <a:spcPct val="100000"/>
                        </a:lnSpc>
                        <a:spcBef>
                          <a:spcPts val="0"/>
                        </a:spcBef>
                        <a:spcAft>
                          <a:spcPts val="0"/>
                        </a:spcAft>
                        <a:buClrTx/>
                        <a:buSzTx/>
                        <a:buFontTx/>
                        <a:buNone/>
                        <a:tabLst/>
                        <a:defRPr/>
                      </a:pPr>
                      <a:r>
                        <a:rPr lang="en-GB" sz="1100" b="0" kern="1200" dirty="0">
                          <a:solidFill>
                            <a:schemeClr val="tx1"/>
                          </a:solidFill>
                          <a:latin typeface="+mn-lt"/>
                          <a:ea typeface="+mn-ea"/>
                          <a:cs typeface="+mn-cs"/>
                        </a:rPr>
                        <a:t>0.982</a:t>
                      </a:r>
                    </a:p>
                  </a:txBody>
                  <a:tcPr marL="9525" marR="9525" marT="9525" marB="0" anchor="ctr">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18291">
                <a:tc>
                  <a:txBody>
                    <a:bodyPr/>
                    <a:lstStyle/>
                    <a:p>
                      <a:pPr marL="0" marR="0" lvl="0" indent="0" algn="l" defTabSz="457200" rtl="0" eaLnBrk="1" fontAlgn="base" latinLnBrk="0" hangingPunct="1">
                        <a:lnSpc>
                          <a:spcPct val="90000"/>
                        </a:lnSpc>
                        <a:spcBef>
                          <a:spcPct val="0"/>
                        </a:spcBef>
                        <a:spcAft>
                          <a:spcPct val="0"/>
                        </a:spcAft>
                        <a:buClrTx/>
                        <a:buSzTx/>
                        <a:buFontTx/>
                        <a:buNone/>
                        <a:tabLst/>
                      </a:pPr>
                      <a:r>
                        <a:rPr kumimoji="0" lang="de-CH" sz="10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rPr>
                        <a:t>LUX-Lung 7</a:t>
                      </a:r>
                    </a:p>
                  </a:txBody>
                  <a:tcPr marL="0" marR="45713" marT="45736" marB="45736" anchor="ctr" horzOverflow="overflow">
                    <a:lnL w="12700" cap="flat" cmpd="sng" algn="ctr">
                      <a:no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r>
                        <a:rPr lang="de-DE" sz="1100" b="1" dirty="0">
                          <a:solidFill>
                            <a:schemeClr val="tx1"/>
                          </a:solidFill>
                        </a:rPr>
                        <a:t>12.8</a:t>
                      </a:r>
                    </a:p>
                    <a:p>
                      <a:pPr marL="0" marR="0" lvl="0" indent="0" algn="ctr" defTabSz="457200" rtl="0" eaLnBrk="1" fontAlgn="base" latinLnBrk="0" hangingPunct="1">
                        <a:lnSpc>
                          <a:spcPct val="90000"/>
                        </a:lnSpc>
                        <a:spcBef>
                          <a:spcPct val="0"/>
                        </a:spcBef>
                        <a:spcAft>
                          <a:spcPct val="0"/>
                        </a:spcAft>
                        <a:buClrTx/>
                        <a:buSzTx/>
                        <a:buFontTx/>
                        <a:buNone/>
                        <a:tabLst/>
                        <a:defRPr/>
                      </a:pPr>
                      <a:r>
                        <a:rPr lang="de-DE" sz="1100" b="0" kern="1200" dirty="0">
                          <a:solidFill>
                            <a:schemeClr val="tx1"/>
                          </a:solidFill>
                          <a:latin typeface="+mn-lt"/>
                          <a:ea typeface="+mn-ea"/>
                          <a:cs typeface="+mn-cs"/>
                        </a:rPr>
                        <a:t>(n=47)</a:t>
                      </a:r>
                    </a:p>
                  </a:txBody>
                  <a:tcPr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r>
                        <a:rPr lang="de-DE" sz="1100" b="1" dirty="0">
                          <a:solidFill>
                            <a:schemeClr val="tx1"/>
                          </a:solidFill>
                        </a:rPr>
                        <a:t>11.0</a:t>
                      </a:r>
                    </a:p>
                    <a:p>
                      <a:pPr marL="0" marR="0" lvl="0" indent="0" algn="ctr" defTabSz="457200" rtl="0" eaLnBrk="1" fontAlgn="base" latinLnBrk="0" hangingPunct="1">
                        <a:lnSpc>
                          <a:spcPct val="90000"/>
                        </a:lnSpc>
                        <a:spcBef>
                          <a:spcPct val="0"/>
                        </a:spcBef>
                        <a:spcAft>
                          <a:spcPct val="0"/>
                        </a:spcAft>
                        <a:buClrTx/>
                        <a:buSzTx/>
                        <a:buFontTx/>
                        <a:buNone/>
                        <a:tabLst/>
                        <a:defRPr/>
                      </a:pPr>
                      <a:r>
                        <a:rPr lang="de-DE" sz="1100" b="0" kern="1200" dirty="0">
                          <a:solidFill>
                            <a:schemeClr val="tx1"/>
                          </a:solidFill>
                          <a:latin typeface="+mn-lt"/>
                          <a:ea typeface="+mn-ea"/>
                          <a:cs typeface="+mn-cs"/>
                        </a:rPr>
                        <a:t>(n=113)</a:t>
                      </a:r>
                    </a:p>
                  </a:txBody>
                  <a:tcPr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r>
                        <a:rPr lang="de-DE" sz="1100" b="0" dirty="0">
                          <a:solidFill>
                            <a:schemeClr val="tx1"/>
                          </a:solidFill>
                        </a:rPr>
                        <a:t>1.34</a:t>
                      </a:r>
                      <a:r>
                        <a:rPr lang="de-DE" sz="1100" b="0" baseline="0" dirty="0">
                          <a:solidFill>
                            <a:schemeClr val="tx1"/>
                          </a:solidFill>
                        </a:rPr>
                        <a:t> </a:t>
                      </a:r>
                    </a:p>
                    <a:p>
                      <a:pPr algn="ctr"/>
                      <a:r>
                        <a:rPr lang="de-DE" sz="1100" baseline="0" dirty="0">
                          <a:solidFill>
                            <a:schemeClr val="tx1"/>
                          </a:solidFill>
                        </a:rPr>
                        <a:t>(</a:t>
                      </a:r>
                      <a:r>
                        <a:rPr lang="de-DE" sz="1100" dirty="0">
                          <a:solidFill>
                            <a:schemeClr val="tx1"/>
                          </a:solidFill>
                        </a:rPr>
                        <a:t>0.90-2.00)</a:t>
                      </a:r>
                    </a:p>
                  </a:txBody>
                  <a:tcPr marL="9525" marR="9525" marT="9525"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algn="ctr"/>
                      <a:r>
                        <a:rPr lang="de-DE" sz="1100" b="0" dirty="0">
                          <a:solidFill>
                            <a:schemeClr val="tx1"/>
                          </a:solidFill>
                        </a:rPr>
                        <a:t>0.144</a:t>
                      </a:r>
                      <a:endParaRPr lang="en-GB" sz="1100" b="0" dirty="0">
                        <a:solidFill>
                          <a:schemeClr val="tx1"/>
                        </a:solidFill>
                        <a:effectLst/>
                        <a:latin typeface="+mj-lt"/>
                        <a:ea typeface="Calibri" panose="020F0502020204030204" pitchFamily="34" charset="0"/>
                        <a:cs typeface="Times New Roman" panose="02020603050405020304" pitchFamily="18" charset="0"/>
                      </a:endParaRPr>
                    </a:p>
                    <a:p>
                      <a:pPr algn="ctr">
                        <a:lnSpc>
                          <a:spcPct val="100000"/>
                        </a:lnSpc>
                        <a:spcAft>
                          <a:spcPts val="0"/>
                        </a:spcAft>
                      </a:pPr>
                      <a:endParaRPr lang="en-GB" sz="1100" b="0" dirty="0">
                        <a:solidFill>
                          <a:schemeClr val="tx1"/>
                        </a:solidFill>
                        <a:effectLst/>
                        <a:latin typeface="+mj-lt"/>
                        <a:ea typeface="Calibri" panose="020F0502020204030204" pitchFamily="34" charset="0"/>
                        <a:cs typeface="Times New Roman" panose="02020603050405020304" pitchFamily="18" charset="0"/>
                      </a:endParaRPr>
                    </a:p>
                  </a:txBody>
                  <a:tcPr marL="9525" marR="9525" marT="9525" marB="0" anchor="ctr">
                    <a:lnL w="6350" cap="flat" cmpd="sng" algn="ctr">
                      <a:solidFill>
                        <a:srgbClr val="595959"/>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Title 1"/>
          <p:cNvSpPr>
            <a:spLocks noGrp="1"/>
          </p:cNvSpPr>
          <p:nvPr>
            <p:ph type="title"/>
          </p:nvPr>
        </p:nvSpPr>
        <p:spPr>
          <a:xfrm>
            <a:off x="495491" y="-26737"/>
            <a:ext cx="11485984" cy="511179"/>
          </a:xfrm>
        </p:spPr>
        <p:txBody>
          <a:bodyPr>
            <a:noAutofit/>
          </a:bodyPr>
          <a:lstStyle/>
          <a:p>
            <a:pPr algn="ctr">
              <a:lnSpc>
                <a:spcPct val="100000"/>
              </a:lnSpc>
            </a:pPr>
            <a:br>
              <a:rPr lang="en-GB" sz="2400" dirty="0">
                <a:solidFill>
                  <a:schemeClr val="tx1"/>
                </a:solidFill>
              </a:rPr>
            </a:br>
            <a:br>
              <a:rPr lang="en-GB" sz="2400" dirty="0">
                <a:solidFill>
                  <a:schemeClr val="tx1"/>
                </a:solidFill>
              </a:rPr>
            </a:br>
            <a:r>
              <a:rPr lang="de-DE" sz="2400" dirty="0"/>
              <a:t>LUX-Lung 3,6 và 7 </a:t>
            </a:r>
            <a:br>
              <a:rPr lang="en-GB" sz="2400" dirty="0"/>
            </a:br>
            <a:r>
              <a:rPr lang="en-GB" sz="2400" dirty="0" err="1">
                <a:solidFill>
                  <a:srgbClr val="0070C0"/>
                </a:solidFill>
              </a:rPr>
              <a:t>Giảm</a:t>
            </a:r>
            <a:r>
              <a:rPr lang="en-GB" sz="2400" dirty="0">
                <a:solidFill>
                  <a:srgbClr val="0070C0"/>
                </a:solidFill>
              </a:rPr>
              <a:t> </a:t>
            </a:r>
            <a:r>
              <a:rPr lang="en-GB" sz="2400" dirty="0" err="1">
                <a:solidFill>
                  <a:srgbClr val="0070C0"/>
                </a:solidFill>
              </a:rPr>
              <a:t>liều</a:t>
            </a:r>
            <a:r>
              <a:rPr lang="en-GB" sz="2400" dirty="0">
                <a:solidFill>
                  <a:srgbClr val="0070C0"/>
                </a:solidFill>
              </a:rPr>
              <a:t> </a:t>
            </a:r>
            <a:r>
              <a:rPr lang="en-GB" sz="2400" b="1" dirty="0">
                <a:solidFill>
                  <a:srgbClr val="0070C0"/>
                </a:solidFill>
              </a:rPr>
              <a:t>Afatinib</a:t>
            </a:r>
            <a:r>
              <a:rPr lang="en-GB" sz="2400" dirty="0">
                <a:solidFill>
                  <a:srgbClr val="0070C0"/>
                </a:solidFill>
              </a:rPr>
              <a:t> </a:t>
            </a:r>
            <a:r>
              <a:rPr lang="en-GB" sz="2400" dirty="0" err="1">
                <a:solidFill>
                  <a:srgbClr val="0070C0"/>
                </a:solidFill>
              </a:rPr>
              <a:t>không</a:t>
            </a:r>
            <a:r>
              <a:rPr lang="en-GB" sz="2400" dirty="0">
                <a:solidFill>
                  <a:srgbClr val="0070C0"/>
                </a:solidFill>
              </a:rPr>
              <a:t> </a:t>
            </a:r>
            <a:r>
              <a:rPr lang="en-GB" sz="2400" dirty="0" err="1">
                <a:solidFill>
                  <a:srgbClr val="0070C0"/>
                </a:solidFill>
              </a:rPr>
              <a:t>làm</a:t>
            </a:r>
            <a:r>
              <a:rPr lang="en-GB" sz="2400" dirty="0">
                <a:solidFill>
                  <a:srgbClr val="0070C0"/>
                </a:solidFill>
              </a:rPr>
              <a:t> </a:t>
            </a:r>
            <a:r>
              <a:rPr lang="en-GB" sz="2400" dirty="0" err="1">
                <a:solidFill>
                  <a:srgbClr val="0070C0"/>
                </a:solidFill>
              </a:rPr>
              <a:t>giảm</a:t>
            </a:r>
            <a:r>
              <a:rPr lang="en-GB" sz="2400" dirty="0">
                <a:solidFill>
                  <a:srgbClr val="0070C0"/>
                </a:solidFill>
              </a:rPr>
              <a:t> </a:t>
            </a:r>
            <a:r>
              <a:rPr lang="en-GB" sz="2400" dirty="0" err="1">
                <a:solidFill>
                  <a:srgbClr val="0070C0"/>
                </a:solidFill>
              </a:rPr>
              <a:t>hiệu</a:t>
            </a:r>
            <a:r>
              <a:rPr lang="en-GB" sz="2400" dirty="0">
                <a:solidFill>
                  <a:srgbClr val="0070C0"/>
                </a:solidFill>
              </a:rPr>
              <a:t> </a:t>
            </a:r>
            <a:r>
              <a:rPr lang="en-GB" sz="2400" dirty="0" err="1">
                <a:solidFill>
                  <a:srgbClr val="0070C0"/>
                </a:solidFill>
              </a:rPr>
              <a:t>quả</a:t>
            </a:r>
            <a:r>
              <a:rPr lang="en-GB" sz="2400" dirty="0">
                <a:solidFill>
                  <a:srgbClr val="0070C0"/>
                </a:solidFill>
              </a:rPr>
              <a:t> PFS </a:t>
            </a:r>
            <a:r>
              <a:rPr lang="en-GB" sz="2400" dirty="0" err="1">
                <a:solidFill>
                  <a:srgbClr val="0070C0"/>
                </a:solidFill>
              </a:rPr>
              <a:t>trung</a:t>
            </a:r>
            <a:r>
              <a:rPr lang="en-GB" sz="2400" dirty="0">
                <a:solidFill>
                  <a:srgbClr val="0070C0"/>
                </a:solidFill>
              </a:rPr>
              <a:t> </a:t>
            </a:r>
            <a:r>
              <a:rPr lang="en-GB" sz="2400" dirty="0" err="1">
                <a:solidFill>
                  <a:srgbClr val="0070C0"/>
                </a:solidFill>
              </a:rPr>
              <a:t>vị</a:t>
            </a:r>
            <a:r>
              <a:rPr lang="en-GB" sz="2400" dirty="0">
                <a:solidFill>
                  <a:srgbClr val="0070C0"/>
                </a:solidFill>
              </a:rPr>
              <a:t> </a:t>
            </a:r>
            <a:r>
              <a:rPr lang="en-GB" sz="2400" dirty="0" err="1">
                <a:solidFill>
                  <a:srgbClr val="0070C0"/>
                </a:solidFill>
              </a:rPr>
              <a:t>tương</a:t>
            </a:r>
            <a:r>
              <a:rPr lang="en-GB" sz="2400" dirty="0">
                <a:solidFill>
                  <a:srgbClr val="0070C0"/>
                </a:solidFill>
              </a:rPr>
              <a:t> </a:t>
            </a:r>
            <a:r>
              <a:rPr lang="en-GB" sz="2400" dirty="0" err="1">
                <a:solidFill>
                  <a:srgbClr val="0070C0"/>
                </a:solidFill>
              </a:rPr>
              <a:t>tự</a:t>
            </a:r>
            <a:r>
              <a:rPr lang="en-GB" sz="2400" dirty="0">
                <a:solidFill>
                  <a:srgbClr val="0070C0"/>
                </a:solidFill>
              </a:rPr>
              <a:t> </a:t>
            </a:r>
            <a:br>
              <a:rPr lang="en-GB" sz="2400" dirty="0">
                <a:solidFill>
                  <a:srgbClr val="0070C0"/>
                </a:solidFill>
              </a:rPr>
            </a:br>
            <a:r>
              <a:rPr lang="en-GB" sz="2400" dirty="0">
                <a:solidFill>
                  <a:srgbClr val="0070C0"/>
                </a:solidFill>
              </a:rPr>
              <a:t>ở BN </a:t>
            </a:r>
            <a:r>
              <a:rPr lang="en-GB" sz="2400" dirty="0" err="1">
                <a:solidFill>
                  <a:srgbClr val="0070C0"/>
                </a:solidFill>
              </a:rPr>
              <a:t>giảm</a:t>
            </a:r>
            <a:r>
              <a:rPr lang="en-GB" sz="2400" dirty="0">
                <a:solidFill>
                  <a:srgbClr val="0070C0"/>
                </a:solidFill>
              </a:rPr>
              <a:t> </a:t>
            </a:r>
            <a:r>
              <a:rPr lang="en-GB" sz="2400" dirty="0" err="1">
                <a:solidFill>
                  <a:srgbClr val="0070C0"/>
                </a:solidFill>
              </a:rPr>
              <a:t>liều</a:t>
            </a:r>
            <a:r>
              <a:rPr lang="en-GB" sz="2400" dirty="0">
                <a:solidFill>
                  <a:srgbClr val="0070C0"/>
                </a:solidFill>
              </a:rPr>
              <a:t> </a:t>
            </a:r>
            <a:r>
              <a:rPr lang="en-GB" sz="2400" dirty="0" err="1">
                <a:solidFill>
                  <a:srgbClr val="0070C0"/>
                </a:solidFill>
              </a:rPr>
              <a:t>trong</a:t>
            </a:r>
            <a:r>
              <a:rPr lang="en-GB" sz="2400" dirty="0">
                <a:solidFill>
                  <a:srgbClr val="0070C0"/>
                </a:solidFill>
              </a:rPr>
              <a:t> 6 </a:t>
            </a:r>
            <a:r>
              <a:rPr lang="en-GB" sz="2400" dirty="0" err="1">
                <a:solidFill>
                  <a:srgbClr val="0070C0"/>
                </a:solidFill>
              </a:rPr>
              <a:t>tháng</a:t>
            </a:r>
            <a:r>
              <a:rPr lang="en-GB" sz="2400" dirty="0">
                <a:solidFill>
                  <a:srgbClr val="0070C0"/>
                </a:solidFill>
              </a:rPr>
              <a:t> </a:t>
            </a:r>
            <a:r>
              <a:rPr lang="en-GB" sz="2400" dirty="0" err="1">
                <a:solidFill>
                  <a:srgbClr val="0070C0"/>
                </a:solidFill>
              </a:rPr>
              <a:t>đầu</a:t>
            </a:r>
            <a:r>
              <a:rPr lang="en-GB" sz="2400" dirty="0">
                <a:solidFill>
                  <a:srgbClr val="0070C0"/>
                </a:solidFill>
              </a:rPr>
              <a:t> </a:t>
            </a:r>
            <a:r>
              <a:rPr lang="en-GB" sz="2400" dirty="0" err="1">
                <a:solidFill>
                  <a:srgbClr val="0070C0"/>
                </a:solidFill>
              </a:rPr>
              <a:t>và</a:t>
            </a:r>
            <a:r>
              <a:rPr lang="en-GB" sz="2400" dirty="0">
                <a:solidFill>
                  <a:srgbClr val="0070C0"/>
                </a:solidFill>
              </a:rPr>
              <a:t> BN </a:t>
            </a:r>
            <a:r>
              <a:rPr lang="en-GB" sz="2400" dirty="0" err="1">
                <a:solidFill>
                  <a:srgbClr val="0070C0"/>
                </a:solidFill>
              </a:rPr>
              <a:t>duy</a:t>
            </a:r>
            <a:r>
              <a:rPr lang="en-GB" sz="2400" dirty="0">
                <a:solidFill>
                  <a:srgbClr val="0070C0"/>
                </a:solidFill>
              </a:rPr>
              <a:t> </a:t>
            </a:r>
            <a:r>
              <a:rPr lang="en-GB" sz="2400" dirty="0" err="1">
                <a:solidFill>
                  <a:srgbClr val="0070C0"/>
                </a:solidFill>
              </a:rPr>
              <a:t>trì</a:t>
            </a:r>
            <a:r>
              <a:rPr lang="en-GB" sz="2400" dirty="0">
                <a:solidFill>
                  <a:srgbClr val="0070C0"/>
                </a:solidFill>
              </a:rPr>
              <a:t> </a:t>
            </a:r>
            <a:r>
              <a:rPr lang="en-GB" sz="2400" dirty="0" err="1">
                <a:solidFill>
                  <a:srgbClr val="0070C0"/>
                </a:solidFill>
              </a:rPr>
              <a:t>liều</a:t>
            </a:r>
            <a:r>
              <a:rPr lang="en-GB" sz="2400" dirty="0">
                <a:solidFill>
                  <a:srgbClr val="0070C0"/>
                </a:solidFill>
              </a:rPr>
              <a:t> 40mg 1 </a:t>
            </a:r>
            <a:r>
              <a:rPr lang="en-GB" sz="2400" dirty="0" err="1">
                <a:solidFill>
                  <a:srgbClr val="0070C0"/>
                </a:solidFill>
              </a:rPr>
              <a:t>lần</a:t>
            </a:r>
            <a:r>
              <a:rPr lang="en-GB" sz="2400" dirty="0">
                <a:solidFill>
                  <a:srgbClr val="0070C0"/>
                </a:solidFill>
              </a:rPr>
              <a:t>/</a:t>
            </a:r>
            <a:r>
              <a:rPr lang="en-GB" sz="2400" dirty="0" err="1">
                <a:solidFill>
                  <a:srgbClr val="0070C0"/>
                </a:solidFill>
              </a:rPr>
              <a:t>ngày</a:t>
            </a:r>
            <a:r>
              <a:rPr lang="en-GB" sz="2400" dirty="0">
                <a:solidFill>
                  <a:srgbClr val="0070C0"/>
                </a:solidFill>
              </a:rPr>
              <a:t> </a:t>
            </a:r>
          </a:p>
        </p:txBody>
      </p:sp>
      <p:sp>
        <p:nvSpPr>
          <p:cNvPr id="131" name="Rectangle 1"/>
          <p:cNvSpPr>
            <a:spLocks noChangeArrowheads="1"/>
          </p:cNvSpPr>
          <p:nvPr/>
        </p:nvSpPr>
        <p:spPr bwMode="auto">
          <a:xfrm>
            <a:off x="2157770" y="6429877"/>
            <a:ext cx="7792093" cy="177102"/>
          </a:xfrm>
          <a:prstGeom prst="rect">
            <a:avLst/>
          </a:prstGeom>
          <a:noFill/>
          <a:ln w="9525">
            <a:noFill/>
            <a:miter lim="800000"/>
            <a:headEnd/>
            <a:tailEnd/>
          </a:ln>
        </p:spPr>
        <p:txBody>
          <a:bodyPr wrap="square" lIns="0" tIns="0" rIns="0" bIns="0" anchor="b" anchorCtr="0">
            <a:noAutofit/>
          </a:bodyPr>
          <a:lstStyle/>
          <a:p>
            <a:endParaRPr lang="en-US" sz="1000" i="1" dirty="0">
              <a:solidFill>
                <a:prstClr val="black"/>
              </a:solidFill>
            </a:endParaRPr>
          </a:p>
          <a:p>
            <a:pPr>
              <a:spcAft>
                <a:spcPts val="300"/>
              </a:spcAft>
            </a:pPr>
            <a:br>
              <a:rPr lang="en-GB" sz="1000" i="1" dirty="0">
                <a:solidFill>
                  <a:prstClr val="black"/>
                </a:solidFill>
              </a:rPr>
            </a:br>
            <a:r>
              <a:rPr lang="fr-FR" sz="1000" i="1" dirty="0">
                <a:solidFill>
                  <a:prstClr val="black"/>
                </a:solidFill>
              </a:rPr>
              <a:t>Yang J et al. </a:t>
            </a:r>
            <a:r>
              <a:rPr lang="en-GB" sz="1000" i="1" dirty="0">
                <a:solidFill>
                  <a:prstClr val="black"/>
                </a:solidFill>
              </a:rPr>
              <a:t>J </a:t>
            </a:r>
            <a:r>
              <a:rPr lang="en-GB" sz="1000" i="1" dirty="0" err="1">
                <a:solidFill>
                  <a:prstClr val="black"/>
                </a:solidFill>
              </a:rPr>
              <a:t>Clin</a:t>
            </a:r>
            <a:r>
              <a:rPr lang="en-GB" sz="1000" i="1" dirty="0">
                <a:solidFill>
                  <a:prstClr val="black"/>
                </a:solidFill>
              </a:rPr>
              <a:t> </a:t>
            </a:r>
            <a:r>
              <a:rPr lang="en-GB" sz="1000" i="1" dirty="0" err="1">
                <a:solidFill>
                  <a:prstClr val="black"/>
                </a:solidFill>
              </a:rPr>
              <a:t>Oncol</a:t>
            </a:r>
            <a:r>
              <a:rPr lang="en-GB" sz="1000" i="1" dirty="0">
                <a:solidFill>
                  <a:prstClr val="black"/>
                </a:solidFill>
              </a:rPr>
              <a:t> 33, 2015 (</a:t>
            </a:r>
            <a:r>
              <a:rPr lang="en-GB" sz="1000" i="1" dirty="0" err="1">
                <a:solidFill>
                  <a:prstClr val="black"/>
                </a:solidFill>
              </a:rPr>
              <a:t>suppl</a:t>
            </a:r>
            <a:r>
              <a:rPr lang="en-GB" sz="1000" i="1" dirty="0">
                <a:solidFill>
                  <a:prstClr val="black"/>
                </a:solidFill>
              </a:rPr>
              <a:t>; </a:t>
            </a:r>
            <a:r>
              <a:rPr lang="en-GB" sz="1000" i="1" dirty="0" err="1">
                <a:solidFill>
                  <a:prstClr val="black"/>
                </a:solidFill>
              </a:rPr>
              <a:t>abstr</a:t>
            </a:r>
            <a:r>
              <a:rPr lang="en-GB" sz="1000" i="1" dirty="0">
                <a:solidFill>
                  <a:prstClr val="black"/>
                </a:solidFill>
              </a:rPr>
              <a:t> 8073); </a:t>
            </a:r>
            <a:r>
              <a:rPr lang="de-DE" sz="1000" i="1" dirty="0">
                <a:solidFill>
                  <a:prstClr val="black"/>
                </a:solidFill>
              </a:rPr>
              <a:t>Schuler M et al., ELCC 2016, #138PD; Hirsh V JCO 34, 2016 (suppl; abstr 9046</a:t>
            </a:r>
            <a:endParaRPr lang="en-US" sz="1000" i="1" dirty="0">
              <a:solidFill>
                <a:prstClr val="black"/>
              </a:solidFill>
            </a:endParaRPr>
          </a:p>
        </p:txBody>
      </p:sp>
      <p:sp>
        <p:nvSpPr>
          <p:cNvPr id="3" name="Rectangle 2"/>
          <p:cNvSpPr/>
          <p:nvPr/>
        </p:nvSpPr>
        <p:spPr>
          <a:xfrm>
            <a:off x="2217160" y="1551100"/>
            <a:ext cx="1640649" cy="287002"/>
          </a:xfrm>
          <a:prstGeom prst="rect">
            <a:avLst/>
          </a:prstGeom>
        </p:spPr>
        <p:txBody>
          <a:bodyPr wrap="square">
            <a:spAutoFit/>
          </a:bodyPr>
          <a:lstStyle/>
          <a:p>
            <a:pPr>
              <a:lnSpc>
                <a:spcPct val="115000"/>
              </a:lnSpc>
              <a:spcAft>
                <a:spcPts val="1000"/>
              </a:spcAft>
            </a:pPr>
            <a:endParaRPr lang="en-GB" sz="1100" dirty="0">
              <a:solidFill>
                <a:prstClr val="black"/>
              </a:solidFill>
              <a:ea typeface="Calibri" panose="020F0502020204030204" pitchFamily="34" charset="0"/>
              <a:cs typeface="Times New Roman" panose="02020603050405020304" pitchFamily="18" charset="0"/>
            </a:endParaRPr>
          </a:p>
        </p:txBody>
      </p:sp>
      <p:sp>
        <p:nvSpPr>
          <p:cNvPr id="136" name="Rectangle 135"/>
          <p:cNvSpPr/>
          <p:nvPr/>
        </p:nvSpPr>
        <p:spPr>
          <a:xfrm>
            <a:off x="2230545" y="1658971"/>
            <a:ext cx="1640649" cy="287002"/>
          </a:xfrm>
          <a:prstGeom prst="rect">
            <a:avLst/>
          </a:prstGeom>
        </p:spPr>
        <p:txBody>
          <a:bodyPr wrap="square">
            <a:spAutoFit/>
          </a:bodyPr>
          <a:lstStyle/>
          <a:p>
            <a:pPr>
              <a:lnSpc>
                <a:spcPct val="115000"/>
              </a:lnSpc>
              <a:spcAft>
                <a:spcPts val="1000"/>
              </a:spcAft>
            </a:pPr>
            <a:endParaRPr lang="en-GB" sz="1100" dirty="0">
              <a:solidFill>
                <a:prstClr val="black"/>
              </a:solidFill>
              <a:ea typeface="Calibri" panose="020F0502020204030204" pitchFamily="34" charset="0"/>
              <a:cs typeface="Times New Roman" panose="02020603050405020304" pitchFamily="18" charset="0"/>
            </a:endParaRPr>
          </a:p>
        </p:txBody>
      </p:sp>
      <p:cxnSp>
        <p:nvCxnSpPr>
          <p:cNvPr id="318" name="Straight Connector 178"/>
          <p:cNvCxnSpPr/>
          <p:nvPr/>
        </p:nvCxnSpPr>
        <p:spPr>
          <a:xfrm>
            <a:off x="7985142" y="2025633"/>
            <a:ext cx="315912"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320" name="Rectangle 180"/>
          <p:cNvSpPr/>
          <p:nvPr/>
        </p:nvSpPr>
        <p:spPr>
          <a:xfrm>
            <a:off x="8351590" y="1887351"/>
            <a:ext cx="2658564" cy="287002"/>
          </a:xfrm>
          <a:prstGeom prst="rect">
            <a:avLst/>
          </a:prstGeom>
        </p:spPr>
        <p:txBody>
          <a:bodyPr wrap="square">
            <a:spAutoFit/>
          </a:bodyPr>
          <a:lstStyle/>
          <a:p>
            <a:pPr>
              <a:lnSpc>
                <a:spcPct val="115000"/>
              </a:lnSpc>
              <a:spcAft>
                <a:spcPts val="1000"/>
              </a:spcAft>
            </a:pPr>
            <a:r>
              <a:rPr lang="en-GB" sz="1100" dirty="0">
                <a:solidFill>
                  <a:prstClr val="black"/>
                </a:solidFill>
                <a:ea typeface="Calibri" panose="020F0502020204030204" pitchFamily="34" charset="0"/>
                <a:cs typeface="Times New Roman" panose="02020603050405020304" pitchFamily="18" charset="0"/>
              </a:rPr>
              <a:t>&lt;40 mg </a:t>
            </a:r>
            <a:r>
              <a:rPr lang="en-GB" sz="1100" dirty="0" err="1">
                <a:solidFill>
                  <a:prstClr val="black"/>
                </a:solidFill>
                <a:ea typeface="Calibri" panose="020F0502020204030204" pitchFamily="34" charset="0"/>
                <a:cs typeface="Times New Roman" panose="02020603050405020304" pitchFamily="18" charset="0"/>
              </a:rPr>
              <a:t>trong</a:t>
            </a:r>
            <a:r>
              <a:rPr lang="en-GB" sz="1100" dirty="0">
                <a:solidFill>
                  <a:prstClr val="black"/>
                </a:solidFill>
                <a:ea typeface="Calibri" panose="020F0502020204030204" pitchFamily="34" charset="0"/>
                <a:cs typeface="Times New Roman" panose="02020603050405020304" pitchFamily="18" charset="0"/>
              </a:rPr>
              <a:t> 6 </a:t>
            </a:r>
            <a:r>
              <a:rPr lang="en-GB" sz="1100" dirty="0" err="1">
                <a:solidFill>
                  <a:prstClr val="black"/>
                </a:solidFill>
                <a:ea typeface="Calibri" panose="020F0502020204030204" pitchFamily="34" charset="0"/>
                <a:cs typeface="Times New Roman" panose="02020603050405020304" pitchFamily="18" charset="0"/>
              </a:rPr>
              <a:t>tháng</a:t>
            </a:r>
            <a:r>
              <a:rPr lang="en-GB" sz="1100" dirty="0">
                <a:solidFill>
                  <a:prstClr val="black"/>
                </a:solidFill>
                <a:ea typeface="Calibri" panose="020F0502020204030204" pitchFamily="34" charset="0"/>
                <a:cs typeface="Times New Roman" panose="02020603050405020304" pitchFamily="18" charset="0"/>
              </a:rPr>
              <a:t> </a:t>
            </a:r>
            <a:r>
              <a:rPr lang="en-GB" sz="1100" dirty="0" err="1">
                <a:solidFill>
                  <a:prstClr val="black"/>
                </a:solidFill>
                <a:ea typeface="Calibri" panose="020F0502020204030204" pitchFamily="34" charset="0"/>
                <a:cs typeface="Times New Roman" panose="02020603050405020304" pitchFamily="18" charset="0"/>
              </a:rPr>
              <a:t>đầu</a:t>
            </a:r>
            <a:endParaRPr lang="en-GB" sz="1100" dirty="0">
              <a:solidFill>
                <a:prstClr val="black"/>
              </a:solidFill>
              <a:ea typeface="Calibri" panose="020F0502020204030204" pitchFamily="34" charset="0"/>
              <a:cs typeface="Times New Roman" panose="02020603050405020304" pitchFamily="18" charset="0"/>
            </a:endParaRPr>
          </a:p>
        </p:txBody>
      </p:sp>
      <p:sp>
        <p:nvSpPr>
          <p:cNvPr id="321" name="Rectangle 181"/>
          <p:cNvSpPr/>
          <p:nvPr/>
        </p:nvSpPr>
        <p:spPr>
          <a:xfrm>
            <a:off x="8373280" y="2101185"/>
            <a:ext cx="2658564" cy="287002"/>
          </a:xfrm>
          <a:prstGeom prst="rect">
            <a:avLst/>
          </a:prstGeom>
        </p:spPr>
        <p:txBody>
          <a:bodyPr wrap="square">
            <a:spAutoFit/>
          </a:bodyPr>
          <a:lstStyle/>
          <a:p>
            <a:pPr>
              <a:lnSpc>
                <a:spcPct val="115000"/>
              </a:lnSpc>
              <a:spcAft>
                <a:spcPts val="1000"/>
              </a:spcAft>
            </a:pPr>
            <a:r>
              <a:rPr lang="en-GB" sz="1100" dirty="0">
                <a:solidFill>
                  <a:prstClr val="black"/>
                </a:solidFill>
                <a:ea typeface="Calibri" panose="020F0502020204030204" pitchFamily="34" charset="0"/>
                <a:cs typeface="Times New Roman" panose="02020603050405020304" pitchFamily="18" charset="0"/>
              </a:rPr>
              <a:t>≥40 mg </a:t>
            </a:r>
            <a:r>
              <a:rPr lang="en-GB" sz="1100" dirty="0" err="1">
                <a:solidFill>
                  <a:prstClr val="black"/>
                </a:solidFill>
                <a:ea typeface="Calibri" panose="020F0502020204030204" pitchFamily="34" charset="0"/>
                <a:cs typeface="Times New Roman" panose="02020603050405020304" pitchFamily="18" charset="0"/>
              </a:rPr>
              <a:t>trong</a:t>
            </a:r>
            <a:r>
              <a:rPr lang="en-GB" sz="1100" dirty="0">
                <a:solidFill>
                  <a:prstClr val="black"/>
                </a:solidFill>
                <a:ea typeface="Calibri" panose="020F0502020204030204" pitchFamily="34" charset="0"/>
                <a:cs typeface="Times New Roman" panose="02020603050405020304" pitchFamily="18" charset="0"/>
              </a:rPr>
              <a:t> 6 </a:t>
            </a:r>
            <a:r>
              <a:rPr lang="en-GB" sz="1100" dirty="0" err="1">
                <a:solidFill>
                  <a:prstClr val="black"/>
                </a:solidFill>
                <a:ea typeface="Calibri" panose="020F0502020204030204" pitchFamily="34" charset="0"/>
                <a:cs typeface="Times New Roman" panose="02020603050405020304" pitchFamily="18" charset="0"/>
              </a:rPr>
              <a:t>tháng</a:t>
            </a:r>
            <a:r>
              <a:rPr lang="en-GB" sz="1100" dirty="0">
                <a:solidFill>
                  <a:prstClr val="black"/>
                </a:solidFill>
                <a:ea typeface="Calibri" panose="020F0502020204030204" pitchFamily="34" charset="0"/>
                <a:cs typeface="Times New Roman" panose="02020603050405020304" pitchFamily="18" charset="0"/>
              </a:rPr>
              <a:t> </a:t>
            </a:r>
            <a:r>
              <a:rPr lang="en-GB" sz="1100" dirty="0" err="1">
                <a:solidFill>
                  <a:prstClr val="black"/>
                </a:solidFill>
                <a:ea typeface="Calibri" panose="020F0502020204030204" pitchFamily="34" charset="0"/>
                <a:cs typeface="Times New Roman" panose="02020603050405020304" pitchFamily="18" charset="0"/>
              </a:rPr>
              <a:t>đầu</a:t>
            </a:r>
            <a:endParaRPr lang="en-GB" sz="1100" dirty="0">
              <a:solidFill>
                <a:prstClr val="black"/>
              </a:solidFill>
              <a:ea typeface="Calibri" panose="020F0502020204030204" pitchFamily="34" charset="0"/>
              <a:cs typeface="Times New Roman" panose="02020603050405020304" pitchFamily="18" charset="0"/>
            </a:endParaRPr>
          </a:p>
        </p:txBody>
      </p:sp>
      <p:grpSp>
        <p:nvGrpSpPr>
          <p:cNvPr id="463" name="Group 31"/>
          <p:cNvGrpSpPr/>
          <p:nvPr/>
        </p:nvGrpSpPr>
        <p:grpSpPr>
          <a:xfrm>
            <a:off x="1795829" y="1362943"/>
            <a:ext cx="4543252" cy="2595551"/>
            <a:chOff x="29762642" y="6499926"/>
            <a:chExt cx="5257275" cy="2444971"/>
          </a:xfrm>
        </p:grpSpPr>
        <p:sp>
          <p:nvSpPr>
            <p:cNvPr id="464" name="TextBox 32"/>
            <p:cNvSpPr txBox="1"/>
            <p:nvPr/>
          </p:nvSpPr>
          <p:spPr>
            <a:xfrm>
              <a:off x="30351620" y="8770944"/>
              <a:ext cx="4445000" cy="173953"/>
            </a:xfrm>
            <a:prstGeom prst="rect">
              <a:avLst/>
            </a:prstGeom>
            <a:noFill/>
          </p:spPr>
          <p:txBody>
            <a:bodyPr wrap="square" rtlCol="0">
              <a:spAutoFit/>
            </a:bodyPr>
            <a:lstStyle/>
            <a:p>
              <a:pPr algn="ctr">
                <a:tabLst>
                  <a:tab pos="1076325" algn="ctr"/>
                </a:tabLst>
              </a:pPr>
              <a:r>
                <a:rPr lang="en-GB" sz="600" dirty="0" err="1">
                  <a:solidFill>
                    <a:prstClr val="black"/>
                  </a:solidFill>
                </a:rPr>
                <a:t>Thời</a:t>
              </a:r>
              <a:r>
                <a:rPr lang="en-GB" sz="600" dirty="0">
                  <a:solidFill>
                    <a:prstClr val="black"/>
                  </a:solidFill>
                </a:rPr>
                <a:t> </a:t>
              </a:r>
              <a:r>
                <a:rPr lang="en-GB" sz="600" dirty="0" err="1">
                  <a:solidFill>
                    <a:prstClr val="black"/>
                  </a:solidFill>
                </a:rPr>
                <a:t>gian</a:t>
              </a:r>
              <a:r>
                <a:rPr lang="en-GB" sz="600" dirty="0">
                  <a:solidFill>
                    <a:prstClr val="black"/>
                  </a:solidFill>
                </a:rPr>
                <a:t> (</a:t>
              </a:r>
              <a:r>
                <a:rPr lang="en-GB" sz="600" dirty="0" err="1">
                  <a:solidFill>
                    <a:prstClr val="black"/>
                  </a:solidFill>
                </a:rPr>
                <a:t>tháng</a:t>
              </a:r>
              <a:r>
                <a:rPr lang="en-GB" sz="600" dirty="0">
                  <a:solidFill>
                    <a:prstClr val="black"/>
                  </a:solidFill>
                </a:rPr>
                <a:t>)</a:t>
              </a:r>
            </a:p>
          </p:txBody>
        </p:sp>
        <p:grpSp>
          <p:nvGrpSpPr>
            <p:cNvPr id="465" name="Group 33"/>
            <p:cNvGrpSpPr/>
            <p:nvPr/>
          </p:nvGrpSpPr>
          <p:grpSpPr>
            <a:xfrm>
              <a:off x="29762642" y="6499926"/>
              <a:ext cx="5257275" cy="2367580"/>
              <a:chOff x="29762642" y="6499926"/>
              <a:chExt cx="5257275" cy="2367580"/>
            </a:xfrm>
          </p:grpSpPr>
          <p:sp>
            <p:nvSpPr>
              <p:cNvPr id="466" name="TextBox 34"/>
              <p:cNvSpPr txBox="1"/>
              <p:nvPr/>
            </p:nvSpPr>
            <p:spPr>
              <a:xfrm>
                <a:off x="29887833" y="649992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1.0</a:t>
                </a:r>
              </a:p>
            </p:txBody>
          </p:sp>
          <p:sp>
            <p:nvSpPr>
              <p:cNvPr id="467" name="TextBox 35"/>
              <p:cNvSpPr txBox="1"/>
              <p:nvPr/>
            </p:nvSpPr>
            <p:spPr>
              <a:xfrm>
                <a:off x="29887833" y="729486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0.6</a:t>
                </a:r>
              </a:p>
            </p:txBody>
          </p:sp>
          <p:sp>
            <p:nvSpPr>
              <p:cNvPr id="468" name="TextBox 36"/>
              <p:cNvSpPr txBox="1"/>
              <p:nvPr/>
            </p:nvSpPr>
            <p:spPr>
              <a:xfrm>
                <a:off x="29887833" y="769233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0.4</a:t>
                </a:r>
              </a:p>
            </p:txBody>
          </p:sp>
          <p:sp>
            <p:nvSpPr>
              <p:cNvPr id="469" name="TextBox 37"/>
              <p:cNvSpPr txBox="1"/>
              <p:nvPr/>
            </p:nvSpPr>
            <p:spPr>
              <a:xfrm>
                <a:off x="29887833" y="808980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0.2</a:t>
                </a:r>
              </a:p>
            </p:txBody>
          </p:sp>
          <p:sp>
            <p:nvSpPr>
              <p:cNvPr id="470" name="TextBox 38"/>
              <p:cNvSpPr txBox="1"/>
              <p:nvPr/>
            </p:nvSpPr>
            <p:spPr>
              <a:xfrm>
                <a:off x="29887833" y="8487278"/>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a:t>
                </a:r>
              </a:p>
            </p:txBody>
          </p:sp>
          <p:sp>
            <p:nvSpPr>
              <p:cNvPr id="471" name="TextBox 39"/>
              <p:cNvSpPr txBox="1"/>
              <p:nvPr/>
            </p:nvSpPr>
            <p:spPr>
              <a:xfrm rot="16200000">
                <a:off x="28828335" y="7537431"/>
                <a:ext cx="2082301" cy="213688"/>
              </a:xfrm>
              <a:prstGeom prst="rect">
                <a:avLst/>
              </a:prstGeom>
              <a:noFill/>
            </p:spPr>
            <p:txBody>
              <a:bodyPr wrap="square" rtlCol="0">
                <a:spAutoFit/>
              </a:bodyPr>
              <a:lstStyle/>
              <a:p>
                <a:pPr algn="ctr">
                  <a:tabLst>
                    <a:tab pos="1076325" algn="ctr"/>
                  </a:tabLst>
                </a:pPr>
                <a:r>
                  <a:rPr lang="en-GB" sz="600" dirty="0" err="1">
                    <a:solidFill>
                      <a:prstClr val="black"/>
                    </a:solidFill>
                  </a:rPr>
                  <a:t>Khả</a:t>
                </a:r>
                <a:r>
                  <a:rPr lang="en-GB" sz="600" dirty="0">
                    <a:solidFill>
                      <a:prstClr val="black"/>
                    </a:solidFill>
                  </a:rPr>
                  <a:t> </a:t>
                </a:r>
                <a:r>
                  <a:rPr lang="en-GB" sz="600" dirty="0" err="1">
                    <a:solidFill>
                      <a:prstClr val="black"/>
                    </a:solidFill>
                  </a:rPr>
                  <a:t>năng</a:t>
                </a:r>
                <a:r>
                  <a:rPr lang="en-GB" sz="600" dirty="0">
                    <a:solidFill>
                      <a:prstClr val="black"/>
                    </a:solidFill>
                  </a:rPr>
                  <a:t> PFS </a:t>
                </a:r>
                <a:r>
                  <a:rPr lang="en-GB" sz="600" dirty="0" err="1">
                    <a:solidFill>
                      <a:prstClr val="black"/>
                    </a:solidFill>
                  </a:rPr>
                  <a:t>ước</a:t>
                </a:r>
                <a:r>
                  <a:rPr lang="en-GB" sz="600" dirty="0">
                    <a:solidFill>
                      <a:prstClr val="black"/>
                    </a:solidFill>
                  </a:rPr>
                  <a:t> </a:t>
                </a:r>
                <a:r>
                  <a:rPr lang="en-GB" sz="600" dirty="0" err="1">
                    <a:solidFill>
                      <a:prstClr val="black"/>
                    </a:solidFill>
                  </a:rPr>
                  <a:t>lượng</a:t>
                </a:r>
                <a:endParaRPr lang="en-GB" sz="600" dirty="0">
                  <a:solidFill>
                    <a:prstClr val="black"/>
                  </a:solidFill>
                </a:endParaRPr>
              </a:p>
            </p:txBody>
          </p:sp>
          <p:sp>
            <p:nvSpPr>
              <p:cNvPr id="472" name="TextBox 40"/>
              <p:cNvSpPr txBox="1"/>
              <p:nvPr/>
            </p:nvSpPr>
            <p:spPr>
              <a:xfrm>
                <a:off x="30182547"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0</a:t>
                </a:r>
              </a:p>
            </p:txBody>
          </p:sp>
          <p:sp>
            <p:nvSpPr>
              <p:cNvPr id="473" name="TextBox 41"/>
              <p:cNvSpPr txBox="1"/>
              <p:nvPr/>
            </p:nvSpPr>
            <p:spPr>
              <a:xfrm>
                <a:off x="30676021"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3</a:t>
                </a:r>
              </a:p>
            </p:txBody>
          </p:sp>
          <p:sp>
            <p:nvSpPr>
              <p:cNvPr id="474" name="TextBox 42"/>
              <p:cNvSpPr txBox="1"/>
              <p:nvPr/>
            </p:nvSpPr>
            <p:spPr>
              <a:xfrm>
                <a:off x="31169495"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6</a:t>
                </a:r>
              </a:p>
            </p:txBody>
          </p:sp>
          <p:sp>
            <p:nvSpPr>
              <p:cNvPr id="475" name="TextBox 43"/>
              <p:cNvSpPr txBox="1"/>
              <p:nvPr/>
            </p:nvSpPr>
            <p:spPr>
              <a:xfrm>
                <a:off x="31667732"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9</a:t>
                </a:r>
              </a:p>
            </p:txBody>
          </p:sp>
          <p:sp>
            <p:nvSpPr>
              <p:cNvPr id="476" name="TextBox 44"/>
              <p:cNvSpPr txBox="1"/>
              <p:nvPr/>
            </p:nvSpPr>
            <p:spPr>
              <a:xfrm>
                <a:off x="32151680"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12</a:t>
                </a:r>
              </a:p>
            </p:txBody>
          </p:sp>
          <p:sp>
            <p:nvSpPr>
              <p:cNvPr id="477" name="TextBox 45"/>
              <p:cNvSpPr txBox="1"/>
              <p:nvPr/>
            </p:nvSpPr>
            <p:spPr>
              <a:xfrm>
                <a:off x="32645154"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15</a:t>
                </a:r>
              </a:p>
            </p:txBody>
          </p:sp>
          <p:sp>
            <p:nvSpPr>
              <p:cNvPr id="478" name="TextBox 46"/>
              <p:cNvSpPr txBox="1"/>
              <p:nvPr/>
            </p:nvSpPr>
            <p:spPr>
              <a:xfrm>
                <a:off x="33138628"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18</a:t>
                </a:r>
              </a:p>
            </p:txBody>
          </p:sp>
          <p:sp>
            <p:nvSpPr>
              <p:cNvPr id="479" name="TextBox 47"/>
              <p:cNvSpPr txBox="1"/>
              <p:nvPr/>
            </p:nvSpPr>
            <p:spPr>
              <a:xfrm>
                <a:off x="33641628"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21</a:t>
                </a:r>
              </a:p>
            </p:txBody>
          </p:sp>
          <p:sp>
            <p:nvSpPr>
              <p:cNvPr id="480" name="TextBox 48"/>
              <p:cNvSpPr txBox="1"/>
              <p:nvPr/>
            </p:nvSpPr>
            <p:spPr>
              <a:xfrm>
                <a:off x="34130339"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24</a:t>
                </a:r>
              </a:p>
            </p:txBody>
          </p:sp>
          <p:sp>
            <p:nvSpPr>
              <p:cNvPr id="481" name="TextBox 49"/>
              <p:cNvSpPr txBox="1"/>
              <p:nvPr/>
            </p:nvSpPr>
            <p:spPr>
              <a:xfrm>
                <a:off x="34623809" y="8693553"/>
                <a:ext cx="396108" cy="173953"/>
              </a:xfrm>
              <a:prstGeom prst="rect">
                <a:avLst/>
              </a:prstGeom>
              <a:noFill/>
            </p:spPr>
            <p:txBody>
              <a:bodyPr wrap="square" rtlCol="0">
                <a:spAutoFit/>
              </a:bodyPr>
              <a:lstStyle/>
              <a:p>
                <a:pPr algn="ctr">
                  <a:tabLst>
                    <a:tab pos="1076325" algn="ctr"/>
                  </a:tabLst>
                </a:pPr>
                <a:r>
                  <a:rPr lang="en-GB" sz="600" dirty="0">
                    <a:solidFill>
                      <a:prstClr val="black"/>
                    </a:solidFill>
                  </a:rPr>
                  <a:t>27</a:t>
                </a:r>
              </a:p>
            </p:txBody>
          </p:sp>
          <p:sp>
            <p:nvSpPr>
              <p:cNvPr id="482" name="TextBox 50"/>
              <p:cNvSpPr txBox="1"/>
              <p:nvPr/>
            </p:nvSpPr>
            <p:spPr>
              <a:xfrm>
                <a:off x="29887833" y="6897396"/>
                <a:ext cx="437501" cy="173953"/>
              </a:xfrm>
              <a:prstGeom prst="rect">
                <a:avLst/>
              </a:prstGeom>
              <a:noFill/>
            </p:spPr>
            <p:txBody>
              <a:bodyPr wrap="square" rtlCol="0">
                <a:spAutoFit/>
              </a:bodyPr>
              <a:lstStyle/>
              <a:p>
                <a:pPr algn="r">
                  <a:tabLst>
                    <a:tab pos="1076325" algn="ctr"/>
                  </a:tabLst>
                </a:pPr>
                <a:r>
                  <a:rPr lang="en-GB" sz="600" dirty="0">
                    <a:solidFill>
                      <a:prstClr val="black"/>
                    </a:solidFill>
                  </a:rPr>
                  <a:t>0.8</a:t>
                </a:r>
              </a:p>
            </p:txBody>
          </p:sp>
          <p:grpSp>
            <p:nvGrpSpPr>
              <p:cNvPr id="483" name="Group 79"/>
              <p:cNvGrpSpPr>
                <a:grpSpLocks noChangeAspect="1"/>
              </p:cNvGrpSpPr>
              <p:nvPr/>
            </p:nvGrpSpPr>
            <p:grpSpPr bwMode="auto">
              <a:xfrm>
                <a:off x="30294852" y="6611251"/>
                <a:ext cx="4530725" cy="2093912"/>
                <a:chOff x="14657" y="3999"/>
                <a:chExt cx="2854" cy="1319"/>
              </a:xfrm>
            </p:grpSpPr>
            <p:sp>
              <p:nvSpPr>
                <p:cNvPr id="484" name="Freeform 80"/>
                <p:cNvSpPr>
                  <a:spLocks/>
                </p:cNvSpPr>
                <p:nvPr/>
              </p:nvSpPr>
              <p:spPr bwMode="auto">
                <a:xfrm>
                  <a:off x="14711" y="4017"/>
                  <a:ext cx="2800" cy="1247"/>
                </a:xfrm>
                <a:custGeom>
                  <a:avLst/>
                  <a:gdLst>
                    <a:gd name="T0" fmla="*/ 0 w 2800"/>
                    <a:gd name="T1" fmla="*/ 0 h 1247"/>
                    <a:gd name="T2" fmla="*/ 0 w 2800"/>
                    <a:gd name="T3" fmla="*/ 1247 h 1247"/>
                    <a:gd name="T4" fmla="*/ 2800 w 2800"/>
                    <a:gd name="T5" fmla="*/ 1247 h 1247"/>
                  </a:gdLst>
                  <a:ahLst/>
                  <a:cxnLst>
                    <a:cxn ang="0">
                      <a:pos x="T0" y="T1"/>
                    </a:cxn>
                    <a:cxn ang="0">
                      <a:pos x="T2" y="T3"/>
                    </a:cxn>
                    <a:cxn ang="0">
                      <a:pos x="T4" y="T5"/>
                    </a:cxn>
                  </a:cxnLst>
                  <a:rect l="0" t="0" r="r" b="b"/>
                  <a:pathLst>
                    <a:path w="2800" h="1247">
                      <a:moveTo>
                        <a:pt x="0" y="0"/>
                      </a:moveTo>
                      <a:lnTo>
                        <a:pt x="0" y="1247"/>
                      </a:lnTo>
                      <a:lnTo>
                        <a:pt x="2800" y="1247"/>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5" name="Line 81"/>
                <p:cNvSpPr>
                  <a:spLocks noChangeShapeType="1"/>
                </p:cNvSpPr>
                <p:nvPr/>
              </p:nvSpPr>
              <p:spPr bwMode="auto">
                <a:xfrm>
                  <a:off x="14657" y="4017"/>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6" name="Line 83"/>
                <p:cNvSpPr>
                  <a:spLocks noChangeShapeType="1"/>
                </p:cNvSpPr>
                <p:nvPr/>
              </p:nvSpPr>
              <p:spPr bwMode="auto">
                <a:xfrm>
                  <a:off x="14657" y="4516"/>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7" name="Line 84"/>
                <p:cNvSpPr>
                  <a:spLocks noChangeShapeType="1"/>
                </p:cNvSpPr>
                <p:nvPr/>
              </p:nvSpPr>
              <p:spPr bwMode="auto">
                <a:xfrm>
                  <a:off x="14657" y="4765"/>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8" name="Line 86"/>
                <p:cNvSpPr>
                  <a:spLocks noChangeShapeType="1"/>
                </p:cNvSpPr>
                <p:nvPr/>
              </p:nvSpPr>
              <p:spPr bwMode="auto">
                <a:xfrm>
                  <a:off x="14657" y="5264"/>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89" name="Line 87"/>
                <p:cNvSpPr>
                  <a:spLocks noChangeShapeType="1"/>
                </p:cNvSpPr>
                <p:nvPr/>
              </p:nvSpPr>
              <p:spPr bwMode="auto">
                <a:xfrm>
                  <a:off x="14711"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0" name="Line 88"/>
                <p:cNvSpPr>
                  <a:spLocks noChangeShapeType="1"/>
                </p:cNvSpPr>
                <p:nvPr/>
              </p:nvSpPr>
              <p:spPr bwMode="auto">
                <a:xfrm>
                  <a:off x="15023"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1" name="Line 89"/>
                <p:cNvSpPr>
                  <a:spLocks noChangeShapeType="1"/>
                </p:cNvSpPr>
                <p:nvPr/>
              </p:nvSpPr>
              <p:spPr bwMode="auto">
                <a:xfrm>
                  <a:off x="15333"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2" name="Line 90"/>
                <p:cNvSpPr>
                  <a:spLocks noChangeShapeType="1"/>
                </p:cNvSpPr>
                <p:nvPr/>
              </p:nvSpPr>
              <p:spPr bwMode="auto">
                <a:xfrm>
                  <a:off x="15645"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3" name="Line 91"/>
                <p:cNvSpPr>
                  <a:spLocks noChangeShapeType="1"/>
                </p:cNvSpPr>
                <p:nvPr/>
              </p:nvSpPr>
              <p:spPr bwMode="auto">
                <a:xfrm>
                  <a:off x="15955"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4" name="Line 92"/>
                <p:cNvSpPr>
                  <a:spLocks noChangeShapeType="1"/>
                </p:cNvSpPr>
                <p:nvPr/>
              </p:nvSpPr>
              <p:spPr bwMode="auto">
                <a:xfrm>
                  <a:off x="16267"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5" name="Line 93"/>
                <p:cNvSpPr>
                  <a:spLocks noChangeShapeType="1"/>
                </p:cNvSpPr>
                <p:nvPr/>
              </p:nvSpPr>
              <p:spPr bwMode="auto">
                <a:xfrm>
                  <a:off x="16577"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6" name="Line 94"/>
                <p:cNvSpPr>
                  <a:spLocks noChangeShapeType="1"/>
                </p:cNvSpPr>
                <p:nvPr/>
              </p:nvSpPr>
              <p:spPr bwMode="auto">
                <a:xfrm>
                  <a:off x="16889"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7" name="Line 95"/>
                <p:cNvSpPr>
                  <a:spLocks noChangeShapeType="1"/>
                </p:cNvSpPr>
                <p:nvPr/>
              </p:nvSpPr>
              <p:spPr bwMode="auto">
                <a:xfrm>
                  <a:off x="17199"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8" name="Line 96"/>
                <p:cNvSpPr>
                  <a:spLocks noChangeShapeType="1"/>
                </p:cNvSpPr>
                <p:nvPr/>
              </p:nvSpPr>
              <p:spPr bwMode="auto">
                <a:xfrm>
                  <a:off x="17511" y="5262"/>
                  <a:ext cx="0" cy="5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499" name="Freeform 97"/>
                <p:cNvSpPr>
                  <a:spLocks/>
                </p:cNvSpPr>
                <p:nvPr/>
              </p:nvSpPr>
              <p:spPr bwMode="auto">
                <a:xfrm>
                  <a:off x="14711" y="4017"/>
                  <a:ext cx="2570" cy="1002"/>
                </a:xfrm>
                <a:custGeom>
                  <a:avLst/>
                  <a:gdLst>
                    <a:gd name="T0" fmla="*/ 72 w 2570"/>
                    <a:gd name="T1" fmla="*/ 0 h 1002"/>
                    <a:gd name="T2" fmla="*/ 120 w 2570"/>
                    <a:gd name="T3" fmla="*/ 12 h 1002"/>
                    <a:gd name="T4" fmla="*/ 136 w 2570"/>
                    <a:gd name="T5" fmla="*/ 24 h 1002"/>
                    <a:gd name="T6" fmla="*/ 142 w 2570"/>
                    <a:gd name="T7" fmla="*/ 36 h 1002"/>
                    <a:gd name="T8" fmla="*/ 202 w 2570"/>
                    <a:gd name="T9" fmla="*/ 46 h 1002"/>
                    <a:gd name="T10" fmla="*/ 266 w 2570"/>
                    <a:gd name="T11" fmla="*/ 70 h 1002"/>
                    <a:gd name="T12" fmla="*/ 270 w 2570"/>
                    <a:gd name="T13" fmla="*/ 106 h 1002"/>
                    <a:gd name="T14" fmla="*/ 288 w 2570"/>
                    <a:gd name="T15" fmla="*/ 134 h 1002"/>
                    <a:gd name="T16" fmla="*/ 292 w 2570"/>
                    <a:gd name="T17" fmla="*/ 152 h 1002"/>
                    <a:gd name="T18" fmla="*/ 296 w 2570"/>
                    <a:gd name="T19" fmla="*/ 156 h 1002"/>
                    <a:gd name="T20" fmla="*/ 314 w 2570"/>
                    <a:gd name="T21" fmla="*/ 168 h 1002"/>
                    <a:gd name="T22" fmla="*/ 432 w 2570"/>
                    <a:gd name="T23" fmla="*/ 180 h 1002"/>
                    <a:gd name="T24" fmla="*/ 554 w 2570"/>
                    <a:gd name="T25" fmla="*/ 192 h 1002"/>
                    <a:gd name="T26" fmla="*/ 560 w 2570"/>
                    <a:gd name="T27" fmla="*/ 243 h 1002"/>
                    <a:gd name="T28" fmla="*/ 570 w 2570"/>
                    <a:gd name="T29" fmla="*/ 259 h 1002"/>
                    <a:gd name="T30" fmla="*/ 650 w 2570"/>
                    <a:gd name="T31" fmla="*/ 271 h 1002"/>
                    <a:gd name="T32" fmla="*/ 684 w 2570"/>
                    <a:gd name="T33" fmla="*/ 283 h 1002"/>
                    <a:gd name="T34" fmla="*/ 714 w 2570"/>
                    <a:gd name="T35" fmla="*/ 295 h 1002"/>
                    <a:gd name="T36" fmla="*/ 720 w 2570"/>
                    <a:gd name="T37" fmla="*/ 311 h 1002"/>
                    <a:gd name="T38" fmla="*/ 796 w 2570"/>
                    <a:gd name="T39" fmla="*/ 335 h 1002"/>
                    <a:gd name="T40" fmla="*/ 816 w 2570"/>
                    <a:gd name="T41" fmla="*/ 351 h 1002"/>
                    <a:gd name="T42" fmla="*/ 828 w 2570"/>
                    <a:gd name="T43" fmla="*/ 357 h 1002"/>
                    <a:gd name="T44" fmla="*/ 844 w 2570"/>
                    <a:gd name="T45" fmla="*/ 373 h 1002"/>
                    <a:gd name="T46" fmla="*/ 850 w 2570"/>
                    <a:gd name="T47" fmla="*/ 385 h 1002"/>
                    <a:gd name="T48" fmla="*/ 854 w 2570"/>
                    <a:gd name="T49" fmla="*/ 397 h 1002"/>
                    <a:gd name="T50" fmla="*/ 866 w 2570"/>
                    <a:gd name="T51" fmla="*/ 439 h 1002"/>
                    <a:gd name="T52" fmla="*/ 924 w 2570"/>
                    <a:gd name="T53" fmla="*/ 463 h 1002"/>
                    <a:gd name="T54" fmla="*/ 978 w 2570"/>
                    <a:gd name="T55" fmla="*/ 479 h 1002"/>
                    <a:gd name="T56" fmla="*/ 982 w 2570"/>
                    <a:gd name="T57" fmla="*/ 491 h 1002"/>
                    <a:gd name="T58" fmla="*/ 988 w 2570"/>
                    <a:gd name="T59" fmla="*/ 519 h 1002"/>
                    <a:gd name="T60" fmla="*/ 1002 w 2570"/>
                    <a:gd name="T61" fmla="*/ 533 h 1002"/>
                    <a:gd name="T62" fmla="*/ 1020 w 2570"/>
                    <a:gd name="T63" fmla="*/ 545 h 1002"/>
                    <a:gd name="T64" fmla="*/ 1128 w 2570"/>
                    <a:gd name="T65" fmla="*/ 557 h 1002"/>
                    <a:gd name="T66" fmla="*/ 1136 w 2570"/>
                    <a:gd name="T67" fmla="*/ 569 h 1002"/>
                    <a:gd name="T68" fmla="*/ 1148 w 2570"/>
                    <a:gd name="T69" fmla="*/ 585 h 1002"/>
                    <a:gd name="T70" fmla="*/ 1154 w 2570"/>
                    <a:gd name="T71" fmla="*/ 593 h 1002"/>
                    <a:gd name="T72" fmla="*/ 1164 w 2570"/>
                    <a:gd name="T73" fmla="*/ 601 h 1002"/>
                    <a:gd name="T74" fmla="*/ 1176 w 2570"/>
                    <a:gd name="T75" fmla="*/ 611 h 1002"/>
                    <a:gd name="T76" fmla="*/ 1410 w 2570"/>
                    <a:gd name="T77" fmla="*/ 629 h 1002"/>
                    <a:gd name="T78" fmla="*/ 1416 w 2570"/>
                    <a:gd name="T79" fmla="*/ 668 h 1002"/>
                    <a:gd name="T80" fmla="*/ 1428 w 2570"/>
                    <a:gd name="T81" fmla="*/ 692 h 1002"/>
                    <a:gd name="T82" fmla="*/ 1432 w 2570"/>
                    <a:gd name="T83" fmla="*/ 714 h 1002"/>
                    <a:gd name="T84" fmla="*/ 1438 w 2570"/>
                    <a:gd name="T85" fmla="*/ 724 h 1002"/>
                    <a:gd name="T86" fmla="*/ 1604 w 2570"/>
                    <a:gd name="T87" fmla="*/ 738 h 1002"/>
                    <a:gd name="T88" fmla="*/ 1694 w 2570"/>
                    <a:gd name="T89" fmla="*/ 758 h 1002"/>
                    <a:gd name="T90" fmla="*/ 1700 w 2570"/>
                    <a:gd name="T91" fmla="*/ 770 h 1002"/>
                    <a:gd name="T92" fmla="*/ 1706 w 2570"/>
                    <a:gd name="T93" fmla="*/ 784 h 1002"/>
                    <a:gd name="T94" fmla="*/ 1712 w 2570"/>
                    <a:gd name="T95" fmla="*/ 802 h 1002"/>
                    <a:gd name="T96" fmla="*/ 1716 w 2570"/>
                    <a:gd name="T97" fmla="*/ 820 h 1002"/>
                    <a:gd name="T98" fmla="*/ 1722 w 2570"/>
                    <a:gd name="T99" fmla="*/ 844 h 1002"/>
                    <a:gd name="T100" fmla="*/ 1984 w 2570"/>
                    <a:gd name="T101" fmla="*/ 888 h 1002"/>
                    <a:gd name="T102" fmla="*/ 1990 w 2570"/>
                    <a:gd name="T103" fmla="*/ 912 h 1002"/>
                    <a:gd name="T104" fmla="*/ 2006 w 2570"/>
                    <a:gd name="T105" fmla="*/ 962 h 1002"/>
                    <a:gd name="T106" fmla="*/ 2570 w 2570"/>
                    <a:gd name="T107" fmla="*/ 1002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0" h="1002">
                      <a:moveTo>
                        <a:pt x="0" y="0"/>
                      </a:moveTo>
                      <a:lnTo>
                        <a:pt x="72" y="0"/>
                      </a:lnTo>
                      <a:lnTo>
                        <a:pt x="72" y="12"/>
                      </a:lnTo>
                      <a:lnTo>
                        <a:pt x="120" y="12"/>
                      </a:lnTo>
                      <a:lnTo>
                        <a:pt x="120" y="24"/>
                      </a:lnTo>
                      <a:lnTo>
                        <a:pt x="136" y="24"/>
                      </a:lnTo>
                      <a:lnTo>
                        <a:pt x="136" y="36"/>
                      </a:lnTo>
                      <a:lnTo>
                        <a:pt x="142" y="36"/>
                      </a:lnTo>
                      <a:lnTo>
                        <a:pt x="142" y="46"/>
                      </a:lnTo>
                      <a:lnTo>
                        <a:pt x="202" y="46"/>
                      </a:lnTo>
                      <a:lnTo>
                        <a:pt x="202" y="70"/>
                      </a:lnTo>
                      <a:lnTo>
                        <a:pt x="266" y="70"/>
                      </a:lnTo>
                      <a:lnTo>
                        <a:pt x="266" y="106"/>
                      </a:lnTo>
                      <a:lnTo>
                        <a:pt x="270" y="106"/>
                      </a:lnTo>
                      <a:lnTo>
                        <a:pt x="270" y="134"/>
                      </a:lnTo>
                      <a:lnTo>
                        <a:pt x="288" y="134"/>
                      </a:lnTo>
                      <a:lnTo>
                        <a:pt x="288" y="152"/>
                      </a:lnTo>
                      <a:lnTo>
                        <a:pt x="292" y="152"/>
                      </a:lnTo>
                      <a:lnTo>
                        <a:pt x="292" y="156"/>
                      </a:lnTo>
                      <a:lnTo>
                        <a:pt x="296" y="156"/>
                      </a:lnTo>
                      <a:lnTo>
                        <a:pt x="296" y="168"/>
                      </a:lnTo>
                      <a:lnTo>
                        <a:pt x="314" y="168"/>
                      </a:lnTo>
                      <a:lnTo>
                        <a:pt x="314" y="180"/>
                      </a:lnTo>
                      <a:lnTo>
                        <a:pt x="432" y="180"/>
                      </a:lnTo>
                      <a:lnTo>
                        <a:pt x="432" y="192"/>
                      </a:lnTo>
                      <a:lnTo>
                        <a:pt x="554" y="192"/>
                      </a:lnTo>
                      <a:lnTo>
                        <a:pt x="554" y="243"/>
                      </a:lnTo>
                      <a:lnTo>
                        <a:pt x="560" y="243"/>
                      </a:lnTo>
                      <a:lnTo>
                        <a:pt x="560" y="259"/>
                      </a:lnTo>
                      <a:lnTo>
                        <a:pt x="570" y="259"/>
                      </a:lnTo>
                      <a:lnTo>
                        <a:pt x="570" y="271"/>
                      </a:lnTo>
                      <a:lnTo>
                        <a:pt x="650" y="271"/>
                      </a:lnTo>
                      <a:lnTo>
                        <a:pt x="650" y="283"/>
                      </a:lnTo>
                      <a:lnTo>
                        <a:pt x="684" y="283"/>
                      </a:lnTo>
                      <a:lnTo>
                        <a:pt x="684" y="295"/>
                      </a:lnTo>
                      <a:lnTo>
                        <a:pt x="714" y="295"/>
                      </a:lnTo>
                      <a:lnTo>
                        <a:pt x="714" y="311"/>
                      </a:lnTo>
                      <a:lnTo>
                        <a:pt x="720" y="311"/>
                      </a:lnTo>
                      <a:lnTo>
                        <a:pt x="720" y="335"/>
                      </a:lnTo>
                      <a:lnTo>
                        <a:pt x="796" y="335"/>
                      </a:lnTo>
                      <a:lnTo>
                        <a:pt x="796" y="351"/>
                      </a:lnTo>
                      <a:lnTo>
                        <a:pt x="816" y="351"/>
                      </a:lnTo>
                      <a:lnTo>
                        <a:pt x="816" y="357"/>
                      </a:lnTo>
                      <a:lnTo>
                        <a:pt x="828" y="357"/>
                      </a:lnTo>
                      <a:lnTo>
                        <a:pt x="828" y="373"/>
                      </a:lnTo>
                      <a:lnTo>
                        <a:pt x="844" y="373"/>
                      </a:lnTo>
                      <a:lnTo>
                        <a:pt x="844" y="385"/>
                      </a:lnTo>
                      <a:lnTo>
                        <a:pt x="850" y="385"/>
                      </a:lnTo>
                      <a:lnTo>
                        <a:pt x="850" y="397"/>
                      </a:lnTo>
                      <a:lnTo>
                        <a:pt x="854" y="397"/>
                      </a:lnTo>
                      <a:lnTo>
                        <a:pt x="854" y="439"/>
                      </a:lnTo>
                      <a:lnTo>
                        <a:pt x="866" y="439"/>
                      </a:lnTo>
                      <a:lnTo>
                        <a:pt x="866" y="463"/>
                      </a:lnTo>
                      <a:lnTo>
                        <a:pt x="924" y="463"/>
                      </a:lnTo>
                      <a:lnTo>
                        <a:pt x="924" y="479"/>
                      </a:lnTo>
                      <a:lnTo>
                        <a:pt x="978" y="479"/>
                      </a:lnTo>
                      <a:lnTo>
                        <a:pt x="978" y="491"/>
                      </a:lnTo>
                      <a:lnTo>
                        <a:pt x="982" y="491"/>
                      </a:lnTo>
                      <a:lnTo>
                        <a:pt x="982" y="519"/>
                      </a:lnTo>
                      <a:lnTo>
                        <a:pt x="988" y="519"/>
                      </a:lnTo>
                      <a:lnTo>
                        <a:pt x="988" y="533"/>
                      </a:lnTo>
                      <a:lnTo>
                        <a:pt x="1002" y="533"/>
                      </a:lnTo>
                      <a:lnTo>
                        <a:pt x="1002" y="545"/>
                      </a:lnTo>
                      <a:lnTo>
                        <a:pt x="1020" y="545"/>
                      </a:lnTo>
                      <a:lnTo>
                        <a:pt x="1020" y="557"/>
                      </a:lnTo>
                      <a:lnTo>
                        <a:pt x="1128" y="557"/>
                      </a:lnTo>
                      <a:lnTo>
                        <a:pt x="1128" y="569"/>
                      </a:lnTo>
                      <a:lnTo>
                        <a:pt x="1136" y="569"/>
                      </a:lnTo>
                      <a:lnTo>
                        <a:pt x="1136" y="585"/>
                      </a:lnTo>
                      <a:lnTo>
                        <a:pt x="1148" y="585"/>
                      </a:lnTo>
                      <a:lnTo>
                        <a:pt x="1148" y="593"/>
                      </a:lnTo>
                      <a:lnTo>
                        <a:pt x="1154" y="593"/>
                      </a:lnTo>
                      <a:lnTo>
                        <a:pt x="1154" y="601"/>
                      </a:lnTo>
                      <a:lnTo>
                        <a:pt x="1164" y="601"/>
                      </a:lnTo>
                      <a:lnTo>
                        <a:pt x="1164" y="611"/>
                      </a:lnTo>
                      <a:lnTo>
                        <a:pt x="1176" y="611"/>
                      </a:lnTo>
                      <a:lnTo>
                        <a:pt x="1176" y="629"/>
                      </a:lnTo>
                      <a:lnTo>
                        <a:pt x="1410" y="629"/>
                      </a:lnTo>
                      <a:lnTo>
                        <a:pt x="1410" y="668"/>
                      </a:lnTo>
                      <a:lnTo>
                        <a:pt x="1416" y="668"/>
                      </a:lnTo>
                      <a:lnTo>
                        <a:pt x="1416" y="692"/>
                      </a:lnTo>
                      <a:lnTo>
                        <a:pt x="1428" y="692"/>
                      </a:lnTo>
                      <a:lnTo>
                        <a:pt x="1428" y="714"/>
                      </a:lnTo>
                      <a:lnTo>
                        <a:pt x="1432" y="714"/>
                      </a:lnTo>
                      <a:lnTo>
                        <a:pt x="1432" y="724"/>
                      </a:lnTo>
                      <a:lnTo>
                        <a:pt x="1438" y="724"/>
                      </a:lnTo>
                      <a:lnTo>
                        <a:pt x="1438" y="738"/>
                      </a:lnTo>
                      <a:lnTo>
                        <a:pt x="1604" y="738"/>
                      </a:lnTo>
                      <a:lnTo>
                        <a:pt x="1604" y="758"/>
                      </a:lnTo>
                      <a:lnTo>
                        <a:pt x="1694" y="758"/>
                      </a:lnTo>
                      <a:lnTo>
                        <a:pt x="1694" y="770"/>
                      </a:lnTo>
                      <a:lnTo>
                        <a:pt x="1700" y="770"/>
                      </a:lnTo>
                      <a:lnTo>
                        <a:pt x="1700" y="784"/>
                      </a:lnTo>
                      <a:lnTo>
                        <a:pt x="1706" y="784"/>
                      </a:lnTo>
                      <a:lnTo>
                        <a:pt x="1706" y="802"/>
                      </a:lnTo>
                      <a:lnTo>
                        <a:pt x="1712" y="802"/>
                      </a:lnTo>
                      <a:lnTo>
                        <a:pt x="1712" y="820"/>
                      </a:lnTo>
                      <a:lnTo>
                        <a:pt x="1716" y="820"/>
                      </a:lnTo>
                      <a:lnTo>
                        <a:pt x="1716" y="844"/>
                      </a:lnTo>
                      <a:lnTo>
                        <a:pt x="1722" y="844"/>
                      </a:lnTo>
                      <a:lnTo>
                        <a:pt x="1722" y="888"/>
                      </a:lnTo>
                      <a:lnTo>
                        <a:pt x="1984" y="888"/>
                      </a:lnTo>
                      <a:lnTo>
                        <a:pt x="1984" y="912"/>
                      </a:lnTo>
                      <a:lnTo>
                        <a:pt x="1990" y="912"/>
                      </a:lnTo>
                      <a:lnTo>
                        <a:pt x="1990" y="962"/>
                      </a:lnTo>
                      <a:lnTo>
                        <a:pt x="2006" y="962"/>
                      </a:lnTo>
                      <a:lnTo>
                        <a:pt x="2006" y="1002"/>
                      </a:lnTo>
                      <a:lnTo>
                        <a:pt x="2570" y="1002"/>
                      </a:lnTo>
                    </a:path>
                  </a:pathLst>
                </a:custGeom>
                <a:noFill/>
                <a:ln w="2540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0" name="Line 98"/>
                <p:cNvSpPr>
                  <a:spLocks noChangeShapeType="1"/>
                </p:cNvSpPr>
                <p:nvPr/>
              </p:nvSpPr>
              <p:spPr bwMode="auto">
                <a:xfrm>
                  <a:off x="14853" y="4045"/>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1" name="Line 99"/>
                <p:cNvSpPr>
                  <a:spLocks noChangeShapeType="1"/>
                </p:cNvSpPr>
                <p:nvPr/>
              </p:nvSpPr>
              <p:spPr bwMode="auto">
                <a:xfrm>
                  <a:off x="14999" y="4143"/>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2" name="Line 100"/>
                <p:cNvSpPr>
                  <a:spLocks noChangeShapeType="1"/>
                </p:cNvSpPr>
                <p:nvPr/>
              </p:nvSpPr>
              <p:spPr bwMode="auto">
                <a:xfrm>
                  <a:off x="15127" y="4177"/>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3" name="Line 101"/>
                <p:cNvSpPr>
                  <a:spLocks noChangeShapeType="1"/>
                </p:cNvSpPr>
                <p:nvPr/>
              </p:nvSpPr>
              <p:spPr bwMode="auto">
                <a:xfrm>
                  <a:off x="15239" y="4191"/>
                  <a:ext cx="0" cy="39"/>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4" name="Line 102"/>
                <p:cNvSpPr>
                  <a:spLocks noChangeShapeType="1"/>
                </p:cNvSpPr>
                <p:nvPr/>
              </p:nvSpPr>
              <p:spPr bwMode="auto">
                <a:xfrm>
                  <a:off x="15281" y="4270"/>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5" name="Line 103"/>
                <p:cNvSpPr>
                  <a:spLocks noChangeShapeType="1"/>
                </p:cNvSpPr>
                <p:nvPr/>
              </p:nvSpPr>
              <p:spPr bwMode="auto">
                <a:xfrm>
                  <a:off x="15265" y="4230"/>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6" name="Line 104"/>
                <p:cNvSpPr>
                  <a:spLocks noChangeShapeType="1"/>
                </p:cNvSpPr>
                <p:nvPr/>
              </p:nvSpPr>
              <p:spPr bwMode="auto">
                <a:xfrm>
                  <a:off x="15297" y="4270"/>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7" name="Line 105"/>
                <p:cNvSpPr>
                  <a:spLocks noChangeShapeType="1"/>
                </p:cNvSpPr>
                <p:nvPr/>
              </p:nvSpPr>
              <p:spPr bwMode="auto">
                <a:xfrm>
                  <a:off x="15577" y="4462"/>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8" name="Line 106"/>
                <p:cNvSpPr>
                  <a:spLocks noChangeShapeType="1"/>
                </p:cNvSpPr>
                <p:nvPr/>
              </p:nvSpPr>
              <p:spPr bwMode="auto">
                <a:xfrm>
                  <a:off x="15705" y="4532"/>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09" name="Line 107"/>
                <p:cNvSpPr>
                  <a:spLocks noChangeShapeType="1"/>
                </p:cNvSpPr>
                <p:nvPr/>
              </p:nvSpPr>
              <p:spPr bwMode="auto">
                <a:xfrm>
                  <a:off x="15849" y="4566"/>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0" name="Line 108"/>
                <p:cNvSpPr>
                  <a:spLocks noChangeShapeType="1"/>
                </p:cNvSpPr>
                <p:nvPr/>
              </p:nvSpPr>
              <p:spPr bwMode="auto">
                <a:xfrm>
                  <a:off x="15859" y="4582"/>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1" name="Line 109"/>
                <p:cNvSpPr>
                  <a:spLocks noChangeShapeType="1"/>
                </p:cNvSpPr>
                <p:nvPr/>
              </p:nvSpPr>
              <p:spPr bwMode="auto">
                <a:xfrm>
                  <a:off x="15939" y="4626"/>
                  <a:ext cx="0" cy="39"/>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2" name="Line 110"/>
                <p:cNvSpPr>
                  <a:spLocks noChangeShapeType="1"/>
                </p:cNvSpPr>
                <p:nvPr/>
              </p:nvSpPr>
              <p:spPr bwMode="auto">
                <a:xfrm>
                  <a:off x="15955" y="4626"/>
                  <a:ext cx="0" cy="39"/>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3" name="Line 111"/>
                <p:cNvSpPr>
                  <a:spLocks noChangeShapeType="1"/>
                </p:cNvSpPr>
                <p:nvPr/>
              </p:nvSpPr>
              <p:spPr bwMode="auto">
                <a:xfrm>
                  <a:off x="16121" y="4656"/>
                  <a:ext cx="0" cy="39"/>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4" name="Line 112"/>
                <p:cNvSpPr>
                  <a:spLocks noChangeShapeType="1"/>
                </p:cNvSpPr>
                <p:nvPr/>
              </p:nvSpPr>
              <p:spPr bwMode="auto">
                <a:xfrm>
                  <a:off x="16127" y="4691"/>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5" name="Line 113"/>
                <p:cNvSpPr>
                  <a:spLocks noChangeShapeType="1"/>
                </p:cNvSpPr>
                <p:nvPr/>
              </p:nvSpPr>
              <p:spPr bwMode="auto">
                <a:xfrm>
                  <a:off x="16143" y="4721"/>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6" name="Line 114"/>
                <p:cNvSpPr>
                  <a:spLocks noChangeShapeType="1"/>
                </p:cNvSpPr>
                <p:nvPr/>
              </p:nvSpPr>
              <p:spPr bwMode="auto">
                <a:xfrm>
                  <a:off x="16149" y="4737"/>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7" name="Line 115"/>
                <p:cNvSpPr>
                  <a:spLocks noChangeShapeType="1"/>
                </p:cNvSpPr>
                <p:nvPr/>
              </p:nvSpPr>
              <p:spPr bwMode="auto">
                <a:xfrm>
                  <a:off x="16277" y="4737"/>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8" name="Line 116"/>
                <p:cNvSpPr>
                  <a:spLocks noChangeShapeType="1"/>
                </p:cNvSpPr>
                <p:nvPr/>
              </p:nvSpPr>
              <p:spPr bwMode="auto">
                <a:xfrm>
                  <a:off x="16411" y="477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19" name="Line 117"/>
                <p:cNvSpPr>
                  <a:spLocks noChangeShapeType="1"/>
                </p:cNvSpPr>
                <p:nvPr/>
              </p:nvSpPr>
              <p:spPr bwMode="auto">
                <a:xfrm>
                  <a:off x="16427" y="4817"/>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0" name="Line 118"/>
                <p:cNvSpPr>
                  <a:spLocks noChangeShapeType="1"/>
                </p:cNvSpPr>
                <p:nvPr/>
              </p:nvSpPr>
              <p:spPr bwMode="auto">
                <a:xfrm>
                  <a:off x="16431" y="4885"/>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1" name="Line 119"/>
                <p:cNvSpPr>
                  <a:spLocks noChangeShapeType="1"/>
                </p:cNvSpPr>
                <p:nvPr/>
              </p:nvSpPr>
              <p:spPr bwMode="auto">
                <a:xfrm>
                  <a:off x="16705" y="495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2" name="Line 120"/>
                <p:cNvSpPr>
                  <a:spLocks noChangeShapeType="1"/>
                </p:cNvSpPr>
                <p:nvPr/>
              </p:nvSpPr>
              <p:spPr bwMode="auto">
                <a:xfrm>
                  <a:off x="16717" y="495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3" name="Line 121"/>
                <p:cNvSpPr>
                  <a:spLocks noChangeShapeType="1"/>
                </p:cNvSpPr>
                <p:nvPr/>
              </p:nvSpPr>
              <p:spPr bwMode="auto">
                <a:xfrm>
                  <a:off x="16985" y="499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4" name="Line 122"/>
                <p:cNvSpPr>
                  <a:spLocks noChangeShapeType="1"/>
                </p:cNvSpPr>
                <p:nvPr/>
              </p:nvSpPr>
              <p:spPr bwMode="auto">
                <a:xfrm>
                  <a:off x="16989" y="499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5" name="Line 123"/>
                <p:cNvSpPr>
                  <a:spLocks noChangeShapeType="1"/>
                </p:cNvSpPr>
                <p:nvPr/>
              </p:nvSpPr>
              <p:spPr bwMode="auto">
                <a:xfrm>
                  <a:off x="16999" y="499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6" name="Line 124"/>
                <p:cNvSpPr>
                  <a:spLocks noChangeShapeType="1"/>
                </p:cNvSpPr>
                <p:nvPr/>
              </p:nvSpPr>
              <p:spPr bwMode="auto">
                <a:xfrm>
                  <a:off x="17267" y="4999"/>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7" name="Line 125"/>
                <p:cNvSpPr>
                  <a:spLocks noChangeShapeType="1"/>
                </p:cNvSpPr>
                <p:nvPr/>
              </p:nvSpPr>
              <p:spPr bwMode="auto">
                <a:xfrm>
                  <a:off x="14885" y="4045"/>
                  <a:ext cx="0" cy="38"/>
                </a:xfrm>
                <a:prstGeom prst="line">
                  <a:avLst/>
                </a:prstGeom>
                <a:noFill/>
                <a:ln w="12700" cap="flat">
                  <a:solidFill>
                    <a:srgbClr val="00397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8" name="Freeform 126"/>
                <p:cNvSpPr>
                  <a:spLocks/>
                </p:cNvSpPr>
                <p:nvPr/>
              </p:nvSpPr>
              <p:spPr bwMode="auto">
                <a:xfrm>
                  <a:off x="14711" y="4017"/>
                  <a:ext cx="2562" cy="1251"/>
                </a:xfrm>
                <a:custGeom>
                  <a:avLst/>
                  <a:gdLst>
                    <a:gd name="T0" fmla="*/ 36 w 2562"/>
                    <a:gd name="T1" fmla="*/ 0 h 1251"/>
                    <a:gd name="T2" fmla="*/ 40 w 2562"/>
                    <a:gd name="T3" fmla="*/ 12 h 1251"/>
                    <a:gd name="T4" fmla="*/ 68 w 2562"/>
                    <a:gd name="T5" fmla="*/ 20 h 1251"/>
                    <a:gd name="T6" fmla="*/ 116 w 2562"/>
                    <a:gd name="T7" fmla="*/ 32 h 1251"/>
                    <a:gd name="T8" fmla="*/ 120 w 2562"/>
                    <a:gd name="T9" fmla="*/ 40 h 1251"/>
                    <a:gd name="T10" fmla="*/ 126 w 2562"/>
                    <a:gd name="T11" fmla="*/ 74 h 1251"/>
                    <a:gd name="T12" fmla="*/ 132 w 2562"/>
                    <a:gd name="T13" fmla="*/ 82 h 1251"/>
                    <a:gd name="T14" fmla="*/ 138 w 2562"/>
                    <a:gd name="T15" fmla="*/ 98 h 1251"/>
                    <a:gd name="T16" fmla="*/ 142 w 2562"/>
                    <a:gd name="T17" fmla="*/ 102 h 1251"/>
                    <a:gd name="T18" fmla="*/ 154 w 2562"/>
                    <a:gd name="T19" fmla="*/ 134 h 1251"/>
                    <a:gd name="T20" fmla="*/ 264 w 2562"/>
                    <a:gd name="T21" fmla="*/ 146 h 1251"/>
                    <a:gd name="T22" fmla="*/ 270 w 2562"/>
                    <a:gd name="T23" fmla="*/ 168 h 1251"/>
                    <a:gd name="T24" fmla="*/ 282 w 2562"/>
                    <a:gd name="T25" fmla="*/ 200 h 1251"/>
                    <a:gd name="T26" fmla="*/ 286 w 2562"/>
                    <a:gd name="T27" fmla="*/ 213 h 1251"/>
                    <a:gd name="T28" fmla="*/ 292 w 2562"/>
                    <a:gd name="T29" fmla="*/ 221 h 1251"/>
                    <a:gd name="T30" fmla="*/ 318 w 2562"/>
                    <a:gd name="T31" fmla="*/ 243 h 1251"/>
                    <a:gd name="T32" fmla="*/ 362 w 2562"/>
                    <a:gd name="T33" fmla="*/ 255 h 1251"/>
                    <a:gd name="T34" fmla="*/ 410 w 2562"/>
                    <a:gd name="T35" fmla="*/ 263 h 1251"/>
                    <a:gd name="T36" fmla="*/ 420 w 2562"/>
                    <a:gd name="T37" fmla="*/ 307 h 1251"/>
                    <a:gd name="T38" fmla="*/ 444 w 2562"/>
                    <a:gd name="T39" fmla="*/ 331 h 1251"/>
                    <a:gd name="T40" fmla="*/ 452 w 2562"/>
                    <a:gd name="T41" fmla="*/ 343 h 1251"/>
                    <a:gd name="T42" fmla="*/ 480 w 2562"/>
                    <a:gd name="T43" fmla="*/ 353 h 1251"/>
                    <a:gd name="T44" fmla="*/ 554 w 2562"/>
                    <a:gd name="T45" fmla="*/ 361 h 1251"/>
                    <a:gd name="T46" fmla="*/ 564 w 2562"/>
                    <a:gd name="T47" fmla="*/ 385 h 1251"/>
                    <a:gd name="T48" fmla="*/ 698 w 2562"/>
                    <a:gd name="T49" fmla="*/ 397 h 1251"/>
                    <a:gd name="T50" fmla="*/ 706 w 2562"/>
                    <a:gd name="T51" fmla="*/ 421 h 1251"/>
                    <a:gd name="T52" fmla="*/ 716 w 2562"/>
                    <a:gd name="T53" fmla="*/ 441 h 1251"/>
                    <a:gd name="T54" fmla="*/ 838 w 2562"/>
                    <a:gd name="T55" fmla="*/ 451 h 1251"/>
                    <a:gd name="T56" fmla="*/ 844 w 2562"/>
                    <a:gd name="T57" fmla="*/ 463 h 1251"/>
                    <a:gd name="T58" fmla="*/ 854 w 2562"/>
                    <a:gd name="T59" fmla="*/ 487 h 1251"/>
                    <a:gd name="T60" fmla="*/ 860 w 2562"/>
                    <a:gd name="T61" fmla="*/ 499 h 1251"/>
                    <a:gd name="T62" fmla="*/ 866 w 2562"/>
                    <a:gd name="T63" fmla="*/ 511 h 1251"/>
                    <a:gd name="T64" fmla="*/ 994 w 2562"/>
                    <a:gd name="T65" fmla="*/ 533 h 1251"/>
                    <a:gd name="T66" fmla="*/ 1004 w 2562"/>
                    <a:gd name="T67" fmla="*/ 545 h 1251"/>
                    <a:gd name="T68" fmla="*/ 1080 w 2562"/>
                    <a:gd name="T69" fmla="*/ 581 h 1251"/>
                    <a:gd name="T70" fmla="*/ 1128 w 2562"/>
                    <a:gd name="T71" fmla="*/ 593 h 1251"/>
                    <a:gd name="T72" fmla="*/ 1138 w 2562"/>
                    <a:gd name="T73" fmla="*/ 627 h 1251"/>
                    <a:gd name="T74" fmla="*/ 1154 w 2562"/>
                    <a:gd name="T75" fmla="*/ 646 h 1251"/>
                    <a:gd name="T76" fmla="*/ 1160 w 2562"/>
                    <a:gd name="T77" fmla="*/ 660 h 1251"/>
                    <a:gd name="T78" fmla="*/ 1186 w 2562"/>
                    <a:gd name="T79" fmla="*/ 676 h 1251"/>
                    <a:gd name="T80" fmla="*/ 1218 w 2562"/>
                    <a:gd name="T81" fmla="*/ 692 h 1251"/>
                    <a:gd name="T82" fmla="*/ 1314 w 2562"/>
                    <a:gd name="T83" fmla="*/ 708 h 1251"/>
                    <a:gd name="T84" fmla="*/ 1410 w 2562"/>
                    <a:gd name="T85" fmla="*/ 724 h 1251"/>
                    <a:gd name="T86" fmla="*/ 1416 w 2562"/>
                    <a:gd name="T87" fmla="*/ 738 h 1251"/>
                    <a:gd name="T88" fmla="*/ 1422 w 2562"/>
                    <a:gd name="T89" fmla="*/ 750 h 1251"/>
                    <a:gd name="T90" fmla="*/ 1426 w 2562"/>
                    <a:gd name="T91" fmla="*/ 782 h 1251"/>
                    <a:gd name="T92" fmla="*/ 1432 w 2562"/>
                    <a:gd name="T93" fmla="*/ 828 h 1251"/>
                    <a:gd name="T94" fmla="*/ 1694 w 2562"/>
                    <a:gd name="T95" fmla="*/ 840 h 1251"/>
                    <a:gd name="T96" fmla="*/ 1706 w 2562"/>
                    <a:gd name="T97" fmla="*/ 876 h 1251"/>
                    <a:gd name="T98" fmla="*/ 1706 w 2562"/>
                    <a:gd name="T99" fmla="*/ 890 h 1251"/>
                    <a:gd name="T100" fmla="*/ 1716 w 2562"/>
                    <a:gd name="T101" fmla="*/ 930 h 1251"/>
                    <a:gd name="T102" fmla="*/ 1840 w 2562"/>
                    <a:gd name="T103" fmla="*/ 946 h 1251"/>
                    <a:gd name="T104" fmla="*/ 1962 w 2562"/>
                    <a:gd name="T105" fmla="*/ 966 h 1251"/>
                    <a:gd name="T106" fmla="*/ 1984 w 2562"/>
                    <a:gd name="T107" fmla="*/ 986 h 1251"/>
                    <a:gd name="T108" fmla="*/ 1990 w 2562"/>
                    <a:gd name="T109" fmla="*/ 998 h 1251"/>
                    <a:gd name="T110" fmla="*/ 1994 w 2562"/>
                    <a:gd name="T111" fmla="*/ 1004 h 1251"/>
                    <a:gd name="T112" fmla="*/ 2000 w 2562"/>
                    <a:gd name="T113" fmla="*/ 1032 h 1251"/>
                    <a:gd name="T114" fmla="*/ 2006 w 2562"/>
                    <a:gd name="T115" fmla="*/ 1089 h 1251"/>
                    <a:gd name="T116" fmla="*/ 2272 w 2562"/>
                    <a:gd name="T117" fmla="*/ 1127 h 1251"/>
                    <a:gd name="T118" fmla="*/ 2562 w 2562"/>
                    <a:gd name="T119" fmla="*/ 125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2" h="1251">
                      <a:moveTo>
                        <a:pt x="0" y="0"/>
                      </a:moveTo>
                      <a:lnTo>
                        <a:pt x="36" y="0"/>
                      </a:lnTo>
                      <a:lnTo>
                        <a:pt x="36" y="12"/>
                      </a:lnTo>
                      <a:lnTo>
                        <a:pt x="40" y="12"/>
                      </a:lnTo>
                      <a:lnTo>
                        <a:pt x="40" y="20"/>
                      </a:lnTo>
                      <a:lnTo>
                        <a:pt x="68" y="20"/>
                      </a:lnTo>
                      <a:lnTo>
                        <a:pt x="68" y="32"/>
                      </a:lnTo>
                      <a:lnTo>
                        <a:pt x="116" y="32"/>
                      </a:lnTo>
                      <a:lnTo>
                        <a:pt x="116" y="40"/>
                      </a:lnTo>
                      <a:lnTo>
                        <a:pt x="120" y="40"/>
                      </a:lnTo>
                      <a:lnTo>
                        <a:pt x="120" y="74"/>
                      </a:lnTo>
                      <a:lnTo>
                        <a:pt x="126" y="74"/>
                      </a:lnTo>
                      <a:lnTo>
                        <a:pt x="126" y="82"/>
                      </a:lnTo>
                      <a:lnTo>
                        <a:pt x="132" y="82"/>
                      </a:lnTo>
                      <a:lnTo>
                        <a:pt x="132" y="98"/>
                      </a:lnTo>
                      <a:lnTo>
                        <a:pt x="138" y="98"/>
                      </a:lnTo>
                      <a:lnTo>
                        <a:pt x="138" y="102"/>
                      </a:lnTo>
                      <a:lnTo>
                        <a:pt x="142" y="102"/>
                      </a:lnTo>
                      <a:lnTo>
                        <a:pt x="142" y="134"/>
                      </a:lnTo>
                      <a:lnTo>
                        <a:pt x="154" y="134"/>
                      </a:lnTo>
                      <a:lnTo>
                        <a:pt x="154" y="146"/>
                      </a:lnTo>
                      <a:lnTo>
                        <a:pt x="264" y="146"/>
                      </a:lnTo>
                      <a:lnTo>
                        <a:pt x="264" y="168"/>
                      </a:lnTo>
                      <a:lnTo>
                        <a:pt x="270" y="168"/>
                      </a:lnTo>
                      <a:lnTo>
                        <a:pt x="270" y="200"/>
                      </a:lnTo>
                      <a:lnTo>
                        <a:pt x="282" y="200"/>
                      </a:lnTo>
                      <a:lnTo>
                        <a:pt x="282" y="213"/>
                      </a:lnTo>
                      <a:lnTo>
                        <a:pt x="286" y="213"/>
                      </a:lnTo>
                      <a:lnTo>
                        <a:pt x="286" y="221"/>
                      </a:lnTo>
                      <a:lnTo>
                        <a:pt x="292" y="221"/>
                      </a:lnTo>
                      <a:lnTo>
                        <a:pt x="292" y="243"/>
                      </a:lnTo>
                      <a:lnTo>
                        <a:pt x="318" y="243"/>
                      </a:lnTo>
                      <a:lnTo>
                        <a:pt x="318" y="255"/>
                      </a:lnTo>
                      <a:lnTo>
                        <a:pt x="362" y="255"/>
                      </a:lnTo>
                      <a:lnTo>
                        <a:pt x="362" y="263"/>
                      </a:lnTo>
                      <a:lnTo>
                        <a:pt x="410" y="263"/>
                      </a:lnTo>
                      <a:lnTo>
                        <a:pt x="410" y="307"/>
                      </a:lnTo>
                      <a:lnTo>
                        <a:pt x="420" y="307"/>
                      </a:lnTo>
                      <a:lnTo>
                        <a:pt x="420" y="331"/>
                      </a:lnTo>
                      <a:lnTo>
                        <a:pt x="444" y="331"/>
                      </a:lnTo>
                      <a:lnTo>
                        <a:pt x="444" y="343"/>
                      </a:lnTo>
                      <a:lnTo>
                        <a:pt x="452" y="343"/>
                      </a:lnTo>
                      <a:lnTo>
                        <a:pt x="452" y="353"/>
                      </a:lnTo>
                      <a:lnTo>
                        <a:pt x="480" y="353"/>
                      </a:lnTo>
                      <a:lnTo>
                        <a:pt x="480" y="361"/>
                      </a:lnTo>
                      <a:lnTo>
                        <a:pt x="554" y="361"/>
                      </a:lnTo>
                      <a:lnTo>
                        <a:pt x="554" y="385"/>
                      </a:lnTo>
                      <a:lnTo>
                        <a:pt x="564" y="385"/>
                      </a:lnTo>
                      <a:lnTo>
                        <a:pt x="564" y="397"/>
                      </a:lnTo>
                      <a:lnTo>
                        <a:pt x="698" y="397"/>
                      </a:lnTo>
                      <a:lnTo>
                        <a:pt x="698" y="421"/>
                      </a:lnTo>
                      <a:lnTo>
                        <a:pt x="706" y="421"/>
                      </a:lnTo>
                      <a:lnTo>
                        <a:pt x="706" y="441"/>
                      </a:lnTo>
                      <a:lnTo>
                        <a:pt x="716" y="441"/>
                      </a:lnTo>
                      <a:lnTo>
                        <a:pt x="716" y="451"/>
                      </a:lnTo>
                      <a:lnTo>
                        <a:pt x="838" y="451"/>
                      </a:lnTo>
                      <a:lnTo>
                        <a:pt x="838" y="463"/>
                      </a:lnTo>
                      <a:lnTo>
                        <a:pt x="844" y="463"/>
                      </a:lnTo>
                      <a:lnTo>
                        <a:pt x="844" y="487"/>
                      </a:lnTo>
                      <a:lnTo>
                        <a:pt x="854" y="487"/>
                      </a:lnTo>
                      <a:lnTo>
                        <a:pt x="854" y="499"/>
                      </a:lnTo>
                      <a:lnTo>
                        <a:pt x="860" y="499"/>
                      </a:lnTo>
                      <a:lnTo>
                        <a:pt x="860" y="511"/>
                      </a:lnTo>
                      <a:lnTo>
                        <a:pt x="866" y="511"/>
                      </a:lnTo>
                      <a:lnTo>
                        <a:pt x="866" y="533"/>
                      </a:lnTo>
                      <a:lnTo>
                        <a:pt x="994" y="533"/>
                      </a:lnTo>
                      <a:lnTo>
                        <a:pt x="994" y="545"/>
                      </a:lnTo>
                      <a:lnTo>
                        <a:pt x="1004" y="545"/>
                      </a:lnTo>
                      <a:lnTo>
                        <a:pt x="1004" y="581"/>
                      </a:lnTo>
                      <a:lnTo>
                        <a:pt x="1080" y="581"/>
                      </a:lnTo>
                      <a:lnTo>
                        <a:pt x="1080" y="593"/>
                      </a:lnTo>
                      <a:lnTo>
                        <a:pt x="1128" y="593"/>
                      </a:lnTo>
                      <a:lnTo>
                        <a:pt x="1128" y="627"/>
                      </a:lnTo>
                      <a:lnTo>
                        <a:pt x="1138" y="627"/>
                      </a:lnTo>
                      <a:lnTo>
                        <a:pt x="1138" y="646"/>
                      </a:lnTo>
                      <a:lnTo>
                        <a:pt x="1154" y="646"/>
                      </a:lnTo>
                      <a:lnTo>
                        <a:pt x="1154" y="660"/>
                      </a:lnTo>
                      <a:lnTo>
                        <a:pt x="1160" y="660"/>
                      </a:lnTo>
                      <a:lnTo>
                        <a:pt x="1160" y="676"/>
                      </a:lnTo>
                      <a:lnTo>
                        <a:pt x="1186" y="676"/>
                      </a:lnTo>
                      <a:lnTo>
                        <a:pt x="1186" y="692"/>
                      </a:lnTo>
                      <a:lnTo>
                        <a:pt x="1218" y="692"/>
                      </a:lnTo>
                      <a:lnTo>
                        <a:pt x="1218" y="708"/>
                      </a:lnTo>
                      <a:lnTo>
                        <a:pt x="1314" y="708"/>
                      </a:lnTo>
                      <a:lnTo>
                        <a:pt x="1314" y="724"/>
                      </a:lnTo>
                      <a:lnTo>
                        <a:pt x="1410" y="724"/>
                      </a:lnTo>
                      <a:lnTo>
                        <a:pt x="1410" y="738"/>
                      </a:lnTo>
                      <a:lnTo>
                        <a:pt x="1416" y="738"/>
                      </a:lnTo>
                      <a:lnTo>
                        <a:pt x="1416" y="750"/>
                      </a:lnTo>
                      <a:lnTo>
                        <a:pt x="1422" y="750"/>
                      </a:lnTo>
                      <a:lnTo>
                        <a:pt x="1422" y="782"/>
                      </a:lnTo>
                      <a:lnTo>
                        <a:pt x="1426" y="782"/>
                      </a:lnTo>
                      <a:lnTo>
                        <a:pt x="1426" y="828"/>
                      </a:lnTo>
                      <a:lnTo>
                        <a:pt x="1432" y="828"/>
                      </a:lnTo>
                      <a:lnTo>
                        <a:pt x="1432" y="840"/>
                      </a:lnTo>
                      <a:lnTo>
                        <a:pt x="1694" y="840"/>
                      </a:lnTo>
                      <a:lnTo>
                        <a:pt x="1694" y="876"/>
                      </a:lnTo>
                      <a:lnTo>
                        <a:pt x="1706" y="876"/>
                      </a:lnTo>
                      <a:lnTo>
                        <a:pt x="1706" y="888"/>
                      </a:lnTo>
                      <a:lnTo>
                        <a:pt x="1706" y="890"/>
                      </a:lnTo>
                      <a:lnTo>
                        <a:pt x="1716" y="890"/>
                      </a:lnTo>
                      <a:lnTo>
                        <a:pt x="1716" y="930"/>
                      </a:lnTo>
                      <a:lnTo>
                        <a:pt x="1840" y="930"/>
                      </a:lnTo>
                      <a:lnTo>
                        <a:pt x="1840" y="946"/>
                      </a:lnTo>
                      <a:lnTo>
                        <a:pt x="1962" y="946"/>
                      </a:lnTo>
                      <a:lnTo>
                        <a:pt x="1962" y="966"/>
                      </a:lnTo>
                      <a:lnTo>
                        <a:pt x="1984" y="966"/>
                      </a:lnTo>
                      <a:lnTo>
                        <a:pt x="1984" y="986"/>
                      </a:lnTo>
                      <a:lnTo>
                        <a:pt x="1990" y="986"/>
                      </a:lnTo>
                      <a:lnTo>
                        <a:pt x="1990" y="998"/>
                      </a:lnTo>
                      <a:lnTo>
                        <a:pt x="1994" y="998"/>
                      </a:lnTo>
                      <a:lnTo>
                        <a:pt x="1994" y="1004"/>
                      </a:lnTo>
                      <a:lnTo>
                        <a:pt x="2000" y="1004"/>
                      </a:lnTo>
                      <a:lnTo>
                        <a:pt x="2000" y="1032"/>
                      </a:lnTo>
                      <a:lnTo>
                        <a:pt x="2006" y="1032"/>
                      </a:lnTo>
                      <a:lnTo>
                        <a:pt x="2006" y="1089"/>
                      </a:lnTo>
                      <a:lnTo>
                        <a:pt x="2272" y="1089"/>
                      </a:lnTo>
                      <a:lnTo>
                        <a:pt x="2272" y="1127"/>
                      </a:lnTo>
                      <a:lnTo>
                        <a:pt x="2562" y="1127"/>
                      </a:lnTo>
                      <a:lnTo>
                        <a:pt x="2562" y="1251"/>
                      </a:lnTo>
                    </a:path>
                  </a:pathLst>
                </a:custGeom>
                <a:noFill/>
                <a:ln w="254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29" name="Line 127"/>
                <p:cNvSpPr>
                  <a:spLocks noChangeShapeType="1"/>
                </p:cNvSpPr>
                <p:nvPr/>
              </p:nvSpPr>
              <p:spPr bwMode="auto">
                <a:xfrm>
                  <a:off x="14713" y="399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0" name="Line 128"/>
                <p:cNvSpPr>
                  <a:spLocks noChangeShapeType="1"/>
                </p:cNvSpPr>
                <p:nvPr/>
              </p:nvSpPr>
              <p:spPr bwMode="auto">
                <a:xfrm>
                  <a:off x="14831" y="406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1" name="Line 129"/>
                <p:cNvSpPr>
                  <a:spLocks noChangeShapeType="1"/>
                </p:cNvSpPr>
                <p:nvPr/>
              </p:nvSpPr>
              <p:spPr bwMode="auto">
                <a:xfrm>
                  <a:off x="14843" y="408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2" name="Line 130"/>
                <p:cNvSpPr>
                  <a:spLocks noChangeShapeType="1"/>
                </p:cNvSpPr>
                <p:nvPr/>
              </p:nvSpPr>
              <p:spPr bwMode="auto">
                <a:xfrm>
                  <a:off x="14849" y="409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3" name="Line 131"/>
                <p:cNvSpPr>
                  <a:spLocks noChangeShapeType="1"/>
                </p:cNvSpPr>
                <p:nvPr/>
              </p:nvSpPr>
              <p:spPr bwMode="auto">
                <a:xfrm>
                  <a:off x="14853" y="4131"/>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4" name="Line 132"/>
                <p:cNvSpPr>
                  <a:spLocks noChangeShapeType="1"/>
                </p:cNvSpPr>
                <p:nvPr/>
              </p:nvSpPr>
              <p:spPr bwMode="auto">
                <a:xfrm>
                  <a:off x="15029" y="4252"/>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5" name="Line 133"/>
                <p:cNvSpPr>
                  <a:spLocks noChangeShapeType="1"/>
                </p:cNvSpPr>
                <p:nvPr/>
              </p:nvSpPr>
              <p:spPr bwMode="auto">
                <a:xfrm>
                  <a:off x="15143" y="4328"/>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6" name="Line 134"/>
                <p:cNvSpPr>
                  <a:spLocks noChangeShapeType="1"/>
                </p:cNvSpPr>
                <p:nvPr/>
              </p:nvSpPr>
              <p:spPr bwMode="auto">
                <a:xfrm>
                  <a:off x="15281" y="4396"/>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7" name="Line 135"/>
                <p:cNvSpPr>
                  <a:spLocks noChangeShapeType="1"/>
                </p:cNvSpPr>
                <p:nvPr/>
              </p:nvSpPr>
              <p:spPr bwMode="auto">
                <a:xfrm>
                  <a:off x="15409" y="4418"/>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8" name="Line 136"/>
                <p:cNvSpPr>
                  <a:spLocks noChangeShapeType="1"/>
                </p:cNvSpPr>
                <p:nvPr/>
              </p:nvSpPr>
              <p:spPr bwMode="auto">
                <a:xfrm>
                  <a:off x="15431" y="4450"/>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39" name="Line 137"/>
                <p:cNvSpPr>
                  <a:spLocks noChangeShapeType="1"/>
                </p:cNvSpPr>
                <p:nvPr/>
              </p:nvSpPr>
              <p:spPr bwMode="auto">
                <a:xfrm>
                  <a:off x="15711" y="4544"/>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0" name="Line 138"/>
                <p:cNvSpPr>
                  <a:spLocks noChangeShapeType="1"/>
                </p:cNvSpPr>
                <p:nvPr/>
              </p:nvSpPr>
              <p:spPr bwMode="auto">
                <a:xfrm>
                  <a:off x="15725" y="4578"/>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1" name="Line 139"/>
                <p:cNvSpPr>
                  <a:spLocks noChangeShapeType="1"/>
                </p:cNvSpPr>
                <p:nvPr/>
              </p:nvSpPr>
              <p:spPr bwMode="auto">
                <a:xfrm>
                  <a:off x="15843" y="4626"/>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2" name="Line 140"/>
                <p:cNvSpPr>
                  <a:spLocks noChangeShapeType="1"/>
                </p:cNvSpPr>
                <p:nvPr/>
              </p:nvSpPr>
              <p:spPr bwMode="auto">
                <a:xfrm>
                  <a:off x="15849" y="4642"/>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3" name="Line 141"/>
                <p:cNvSpPr>
                  <a:spLocks noChangeShapeType="1"/>
                </p:cNvSpPr>
                <p:nvPr/>
              </p:nvSpPr>
              <p:spPr bwMode="auto">
                <a:xfrm>
                  <a:off x="15859" y="4642"/>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4" name="Line 142"/>
                <p:cNvSpPr>
                  <a:spLocks noChangeShapeType="1"/>
                </p:cNvSpPr>
                <p:nvPr/>
              </p:nvSpPr>
              <p:spPr bwMode="auto">
                <a:xfrm>
                  <a:off x="16147" y="483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5" name="Line 143"/>
                <p:cNvSpPr>
                  <a:spLocks noChangeShapeType="1"/>
                </p:cNvSpPr>
                <p:nvPr/>
              </p:nvSpPr>
              <p:spPr bwMode="auto">
                <a:xfrm>
                  <a:off x="16405" y="4875"/>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6" name="Line 144"/>
                <p:cNvSpPr>
                  <a:spLocks noChangeShapeType="1"/>
                </p:cNvSpPr>
                <p:nvPr/>
              </p:nvSpPr>
              <p:spPr bwMode="auto">
                <a:xfrm>
                  <a:off x="16433" y="4929"/>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7" name="Line 145"/>
                <p:cNvSpPr>
                  <a:spLocks noChangeShapeType="1"/>
                </p:cNvSpPr>
                <p:nvPr/>
              </p:nvSpPr>
              <p:spPr bwMode="auto">
                <a:xfrm>
                  <a:off x="16701" y="4983"/>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8" name="Line 146"/>
                <p:cNvSpPr>
                  <a:spLocks noChangeShapeType="1"/>
                </p:cNvSpPr>
                <p:nvPr/>
              </p:nvSpPr>
              <p:spPr bwMode="auto">
                <a:xfrm>
                  <a:off x="16705" y="5001"/>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49" name="Line 147"/>
                <p:cNvSpPr>
                  <a:spLocks noChangeShapeType="1"/>
                </p:cNvSpPr>
                <p:nvPr/>
              </p:nvSpPr>
              <p:spPr bwMode="auto">
                <a:xfrm>
                  <a:off x="16717" y="5085"/>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0" name="Line 148"/>
                <p:cNvSpPr>
                  <a:spLocks noChangeShapeType="1"/>
                </p:cNvSpPr>
                <p:nvPr/>
              </p:nvSpPr>
              <p:spPr bwMode="auto">
                <a:xfrm>
                  <a:off x="16813" y="5085"/>
                  <a:ext cx="0" cy="39"/>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1" name="Line 149"/>
                <p:cNvSpPr>
                  <a:spLocks noChangeShapeType="1"/>
                </p:cNvSpPr>
                <p:nvPr/>
              </p:nvSpPr>
              <p:spPr bwMode="auto">
                <a:xfrm>
                  <a:off x="16983" y="5126"/>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2" name="Line 150"/>
                <p:cNvSpPr>
                  <a:spLocks noChangeShapeType="1"/>
                </p:cNvSpPr>
                <p:nvPr/>
              </p:nvSpPr>
              <p:spPr bwMode="auto">
                <a:xfrm>
                  <a:off x="17011" y="5126"/>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3" name="Line 151"/>
                <p:cNvSpPr>
                  <a:spLocks noChangeShapeType="1"/>
                </p:cNvSpPr>
                <p:nvPr/>
              </p:nvSpPr>
              <p:spPr bwMode="auto">
                <a:xfrm>
                  <a:off x="14981" y="4175"/>
                  <a:ext cx="0" cy="38"/>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4" name="Line 84"/>
                <p:cNvSpPr>
                  <a:spLocks noChangeShapeType="1"/>
                </p:cNvSpPr>
                <p:nvPr/>
              </p:nvSpPr>
              <p:spPr bwMode="auto">
                <a:xfrm>
                  <a:off x="14657" y="5015"/>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555" name="Line 83"/>
                <p:cNvSpPr>
                  <a:spLocks noChangeShapeType="1"/>
                </p:cNvSpPr>
                <p:nvPr/>
              </p:nvSpPr>
              <p:spPr bwMode="auto">
                <a:xfrm>
                  <a:off x="14657" y="4266"/>
                  <a:ext cx="5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grpSp>
        </p:grpSp>
      </p:grpSp>
      <p:sp>
        <p:nvSpPr>
          <p:cNvPr id="815" name="TextBox 39"/>
          <p:cNvSpPr txBox="1"/>
          <p:nvPr/>
        </p:nvSpPr>
        <p:spPr>
          <a:xfrm rot="16200000">
            <a:off x="5036997" y="2489698"/>
            <a:ext cx="2218306" cy="184666"/>
          </a:xfrm>
          <a:prstGeom prst="rect">
            <a:avLst/>
          </a:prstGeom>
          <a:noFill/>
        </p:spPr>
        <p:txBody>
          <a:bodyPr wrap="square" rtlCol="0">
            <a:spAutoFit/>
          </a:bodyPr>
          <a:lstStyle/>
          <a:p>
            <a:pPr algn="ctr">
              <a:tabLst>
                <a:tab pos="1076325" algn="ctr"/>
              </a:tabLst>
            </a:pPr>
            <a:r>
              <a:rPr lang="en-GB" sz="600" dirty="0" err="1">
                <a:solidFill>
                  <a:prstClr val="black"/>
                </a:solidFill>
              </a:rPr>
              <a:t>Khả</a:t>
            </a:r>
            <a:r>
              <a:rPr lang="en-GB" sz="600" dirty="0">
                <a:solidFill>
                  <a:prstClr val="black"/>
                </a:solidFill>
              </a:rPr>
              <a:t> </a:t>
            </a:r>
            <a:r>
              <a:rPr lang="en-GB" sz="600" dirty="0" err="1">
                <a:solidFill>
                  <a:prstClr val="black"/>
                </a:solidFill>
              </a:rPr>
              <a:t>năng</a:t>
            </a:r>
            <a:r>
              <a:rPr lang="en-GB" sz="600" dirty="0">
                <a:solidFill>
                  <a:prstClr val="black"/>
                </a:solidFill>
              </a:rPr>
              <a:t> PFS </a:t>
            </a:r>
            <a:r>
              <a:rPr lang="en-GB" sz="600" dirty="0" err="1">
                <a:solidFill>
                  <a:prstClr val="black"/>
                </a:solidFill>
              </a:rPr>
              <a:t>ước</a:t>
            </a:r>
            <a:r>
              <a:rPr lang="en-GB" sz="600" dirty="0">
                <a:solidFill>
                  <a:prstClr val="black"/>
                </a:solidFill>
              </a:rPr>
              <a:t> </a:t>
            </a:r>
            <a:r>
              <a:rPr lang="en-GB" sz="600" dirty="0" err="1">
                <a:solidFill>
                  <a:prstClr val="black"/>
                </a:solidFill>
              </a:rPr>
              <a:t>lượng</a:t>
            </a:r>
            <a:endParaRPr lang="en-GB" sz="600" dirty="0">
              <a:solidFill>
                <a:prstClr val="black"/>
              </a:solidFill>
            </a:endParaRPr>
          </a:p>
        </p:txBody>
      </p:sp>
      <p:grpSp>
        <p:nvGrpSpPr>
          <p:cNvPr id="816" name="Group 31"/>
          <p:cNvGrpSpPr/>
          <p:nvPr/>
        </p:nvGrpSpPr>
        <p:grpSpPr>
          <a:xfrm>
            <a:off x="6180735" y="1362940"/>
            <a:ext cx="4363443" cy="2592295"/>
            <a:chOff x="2363269" y="2099304"/>
            <a:chExt cx="5448165" cy="2583226"/>
          </a:xfrm>
        </p:grpSpPr>
        <p:sp>
          <p:nvSpPr>
            <p:cNvPr id="817" name="Freeform 6"/>
            <p:cNvSpPr/>
            <p:nvPr/>
          </p:nvSpPr>
          <p:spPr>
            <a:xfrm>
              <a:off x="2857500" y="2241550"/>
              <a:ext cx="3917950" cy="1587500"/>
            </a:xfrm>
            <a:custGeom>
              <a:avLst/>
              <a:gdLst>
                <a:gd name="connsiteX0" fmla="*/ 3917950 w 3917950"/>
                <a:gd name="connsiteY0" fmla="*/ 1587500 h 1587500"/>
                <a:gd name="connsiteX1" fmla="*/ 2933700 w 3917950"/>
                <a:gd name="connsiteY1" fmla="*/ 1587500 h 1587500"/>
                <a:gd name="connsiteX2" fmla="*/ 2933700 w 3917950"/>
                <a:gd name="connsiteY2" fmla="*/ 1530350 h 1587500"/>
                <a:gd name="connsiteX3" fmla="*/ 2606675 w 3917950"/>
                <a:gd name="connsiteY3" fmla="*/ 1530350 h 1587500"/>
                <a:gd name="connsiteX4" fmla="*/ 2606675 w 3917950"/>
                <a:gd name="connsiteY4" fmla="*/ 1476375 h 1587500"/>
                <a:gd name="connsiteX5" fmla="*/ 2476500 w 3917950"/>
                <a:gd name="connsiteY5" fmla="*/ 1476375 h 1587500"/>
                <a:gd name="connsiteX6" fmla="*/ 2476500 w 3917950"/>
                <a:gd name="connsiteY6" fmla="*/ 1435100 h 1587500"/>
                <a:gd name="connsiteX7" fmla="*/ 2476500 w 3917950"/>
                <a:gd name="connsiteY7" fmla="*/ 1435100 h 1587500"/>
                <a:gd name="connsiteX8" fmla="*/ 2476500 w 3917950"/>
                <a:gd name="connsiteY8" fmla="*/ 1304925 h 1587500"/>
                <a:gd name="connsiteX9" fmla="*/ 2444750 w 3917950"/>
                <a:gd name="connsiteY9" fmla="*/ 1304925 h 1587500"/>
                <a:gd name="connsiteX10" fmla="*/ 2451100 w 3917950"/>
                <a:gd name="connsiteY10" fmla="*/ 1260475 h 1587500"/>
                <a:gd name="connsiteX11" fmla="*/ 2444750 w 3917950"/>
                <a:gd name="connsiteY11" fmla="*/ 1212850 h 1587500"/>
                <a:gd name="connsiteX12" fmla="*/ 2432050 w 3917950"/>
                <a:gd name="connsiteY12" fmla="*/ 1187450 h 1587500"/>
                <a:gd name="connsiteX13" fmla="*/ 2432050 w 3917950"/>
                <a:gd name="connsiteY13" fmla="*/ 1117600 h 1587500"/>
                <a:gd name="connsiteX14" fmla="*/ 2432050 w 3917950"/>
                <a:gd name="connsiteY14" fmla="*/ 1085850 h 1587500"/>
                <a:gd name="connsiteX15" fmla="*/ 2193925 w 3917950"/>
                <a:gd name="connsiteY15" fmla="*/ 1085850 h 1587500"/>
                <a:gd name="connsiteX16" fmla="*/ 2193925 w 3917950"/>
                <a:gd name="connsiteY16" fmla="*/ 1035050 h 1587500"/>
                <a:gd name="connsiteX17" fmla="*/ 1962150 w 3917950"/>
                <a:gd name="connsiteY17" fmla="*/ 1035050 h 1587500"/>
                <a:gd name="connsiteX18" fmla="*/ 1962150 w 3917950"/>
                <a:gd name="connsiteY18" fmla="*/ 942975 h 1587500"/>
                <a:gd name="connsiteX19" fmla="*/ 1927225 w 3917950"/>
                <a:gd name="connsiteY19" fmla="*/ 942975 h 1587500"/>
                <a:gd name="connsiteX20" fmla="*/ 1927225 w 3917950"/>
                <a:gd name="connsiteY20" fmla="*/ 892175 h 1587500"/>
                <a:gd name="connsiteX21" fmla="*/ 1704975 w 3917950"/>
                <a:gd name="connsiteY21" fmla="*/ 892175 h 1587500"/>
                <a:gd name="connsiteX22" fmla="*/ 1711325 w 3917950"/>
                <a:gd name="connsiteY22" fmla="*/ 771525 h 1587500"/>
                <a:gd name="connsiteX23" fmla="*/ 1511300 w 3917950"/>
                <a:gd name="connsiteY23" fmla="*/ 771525 h 1587500"/>
                <a:gd name="connsiteX24" fmla="*/ 1511300 w 3917950"/>
                <a:gd name="connsiteY24" fmla="*/ 723900 h 1587500"/>
                <a:gd name="connsiteX25" fmla="*/ 1485900 w 3917950"/>
                <a:gd name="connsiteY25" fmla="*/ 723900 h 1587500"/>
                <a:gd name="connsiteX26" fmla="*/ 1485900 w 3917950"/>
                <a:gd name="connsiteY26" fmla="*/ 669925 h 1587500"/>
                <a:gd name="connsiteX27" fmla="*/ 1479550 w 3917950"/>
                <a:gd name="connsiteY27" fmla="*/ 669925 h 1587500"/>
                <a:gd name="connsiteX28" fmla="*/ 1479550 w 3917950"/>
                <a:gd name="connsiteY28" fmla="*/ 631825 h 1587500"/>
                <a:gd name="connsiteX29" fmla="*/ 1473200 w 3917950"/>
                <a:gd name="connsiteY29" fmla="*/ 631825 h 1587500"/>
                <a:gd name="connsiteX30" fmla="*/ 1473200 w 3917950"/>
                <a:gd name="connsiteY30" fmla="*/ 596900 h 1587500"/>
                <a:gd name="connsiteX31" fmla="*/ 1460500 w 3917950"/>
                <a:gd name="connsiteY31" fmla="*/ 596900 h 1587500"/>
                <a:gd name="connsiteX32" fmla="*/ 1460500 w 3917950"/>
                <a:gd name="connsiteY32" fmla="*/ 546100 h 1587500"/>
                <a:gd name="connsiteX33" fmla="*/ 1447800 w 3917950"/>
                <a:gd name="connsiteY33" fmla="*/ 546100 h 1587500"/>
                <a:gd name="connsiteX34" fmla="*/ 1447800 w 3917950"/>
                <a:gd name="connsiteY34" fmla="*/ 501650 h 1587500"/>
                <a:gd name="connsiteX35" fmla="*/ 1244600 w 3917950"/>
                <a:gd name="connsiteY35" fmla="*/ 501650 h 1587500"/>
                <a:gd name="connsiteX36" fmla="*/ 1244600 w 3917950"/>
                <a:gd name="connsiteY36" fmla="*/ 460375 h 1587500"/>
                <a:gd name="connsiteX37" fmla="*/ 1231900 w 3917950"/>
                <a:gd name="connsiteY37" fmla="*/ 460375 h 1587500"/>
                <a:gd name="connsiteX38" fmla="*/ 1231900 w 3917950"/>
                <a:gd name="connsiteY38" fmla="*/ 415925 h 1587500"/>
                <a:gd name="connsiteX39" fmla="*/ 1019175 w 3917950"/>
                <a:gd name="connsiteY39" fmla="*/ 415925 h 1587500"/>
                <a:gd name="connsiteX40" fmla="*/ 1019175 w 3917950"/>
                <a:gd name="connsiteY40" fmla="*/ 358775 h 1587500"/>
                <a:gd name="connsiteX41" fmla="*/ 1003300 w 3917950"/>
                <a:gd name="connsiteY41" fmla="*/ 358775 h 1587500"/>
                <a:gd name="connsiteX42" fmla="*/ 1003300 w 3917950"/>
                <a:gd name="connsiteY42" fmla="*/ 301625 h 1587500"/>
                <a:gd name="connsiteX43" fmla="*/ 974725 w 3917950"/>
                <a:gd name="connsiteY43" fmla="*/ 301625 h 1587500"/>
                <a:gd name="connsiteX44" fmla="*/ 974725 w 3917950"/>
                <a:gd name="connsiteY44" fmla="*/ 250825 h 1587500"/>
                <a:gd name="connsiteX45" fmla="*/ 768350 w 3917950"/>
                <a:gd name="connsiteY45" fmla="*/ 250825 h 1587500"/>
                <a:gd name="connsiteX46" fmla="*/ 768350 w 3917950"/>
                <a:gd name="connsiteY46" fmla="*/ 200025 h 1587500"/>
                <a:gd name="connsiteX47" fmla="*/ 501650 w 3917950"/>
                <a:gd name="connsiteY47" fmla="*/ 200025 h 1587500"/>
                <a:gd name="connsiteX48" fmla="*/ 501650 w 3917950"/>
                <a:gd name="connsiteY48" fmla="*/ 161925 h 1587500"/>
                <a:gd name="connsiteX49" fmla="*/ 482600 w 3917950"/>
                <a:gd name="connsiteY49" fmla="*/ 161925 h 1587500"/>
                <a:gd name="connsiteX50" fmla="*/ 482600 w 3917950"/>
                <a:gd name="connsiteY50" fmla="*/ 107950 h 1587500"/>
                <a:gd name="connsiteX51" fmla="*/ 292100 w 3917950"/>
                <a:gd name="connsiteY51" fmla="*/ 107950 h 1587500"/>
                <a:gd name="connsiteX52" fmla="*/ 292100 w 3917950"/>
                <a:gd name="connsiteY52" fmla="*/ 41275 h 1587500"/>
                <a:gd name="connsiteX53" fmla="*/ 260350 w 3917950"/>
                <a:gd name="connsiteY53" fmla="*/ 41275 h 1587500"/>
                <a:gd name="connsiteX54" fmla="*/ 260350 w 3917950"/>
                <a:gd name="connsiteY54" fmla="*/ 0 h 1587500"/>
                <a:gd name="connsiteX55" fmla="*/ 0 w 3917950"/>
                <a:gd name="connsiteY55" fmla="*/ 0 h 158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17950" h="1587500">
                  <a:moveTo>
                    <a:pt x="3917950" y="1587500"/>
                  </a:moveTo>
                  <a:lnTo>
                    <a:pt x="2933700" y="1587500"/>
                  </a:lnTo>
                  <a:lnTo>
                    <a:pt x="2933700" y="1530350"/>
                  </a:lnTo>
                  <a:lnTo>
                    <a:pt x="2606675" y="1530350"/>
                  </a:lnTo>
                  <a:lnTo>
                    <a:pt x="2606675" y="1476375"/>
                  </a:lnTo>
                  <a:lnTo>
                    <a:pt x="2476500" y="1476375"/>
                  </a:lnTo>
                  <a:lnTo>
                    <a:pt x="2476500" y="1435100"/>
                  </a:lnTo>
                  <a:lnTo>
                    <a:pt x="2476500" y="1435100"/>
                  </a:lnTo>
                  <a:lnTo>
                    <a:pt x="2476500" y="1304925"/>
                  </a:lnTo>
                  <a:lnTo>
                    <a:pt x="2444750" y="1304925"/>
                  </a:lnTo>
                  <a:lnTo>
                    <a:pt x="2451100" y="1260475"/>
                  </a:lnTo>
                  <a:lnTo>
                    <a:pt x="2444750" y="1212850"/>
                  </a:lnTo>
                  <a:lnTo>
                    <a:pt x="2432050" y="1187450"/>
                  </a:lnTo>
                  <a:lnTo>
                    <a:pt x="2432050" y="1117600"/>
                  </a:lnTo>
                  <a:lnTo>
                    <a:pt x="2432050" y="1085850"/>
                  </a:lnTo>
                  <a:lnTo>
                    <a:pt x="2193925" y="1085850"/>
                  </a:lnTo>
                  <a:lnTo>
                    <a:pt x="2193925" y="1035050"/>
                  </a:lnTo>
                  <a:lnTo>
                    <a:pt x="1962150" y="1035050"/>
                  </a:lnTo>
                  <a:lnTo>
                    <a:pt x="1962150" y="942975"/>
                  </a:lnTo>
                  <a:lnTo>
                    <a:pt x="1927225" y="942975"/>
                  </a:lnTo>
                  <a:lnTo>
                    <a:pt x="1927225" y="892175"/>
                  </a:lnTo>
                  <a:lnTo>
                    <a:pt x="1704975" y="892175"/>
                  </a:lnTo>
                  <a:lnTo>
                    <a:pt x="1711325" y="771525"/>
                  </a:lnTo>
                  <a:lnTo>
                    <a:pt x="1511300" y="771525"/>
                  </a:lnTo>
                  <a:lnTo>
                    <a:pt x="1511300" y="723900"/>
                  </a:lnTo>
                  <a:lnTo>
                    <a:pt x="1485900" y="723900"/>
                  </a:lnTo>
                  <a:lnTo>
                    <a:pt x="1485900" y="669925"/>
                  </a:lnTo>
                  <a:lnTo>
                    <a:pt x="1479550" y="669925"/>
                  </a:lnTo>
                  <a:lnTo>
                    <a:pt x="1479550" y="631825"/>
                  </a:lnTo>
                  <a:lnTo>
                    <a:pt x="1473200" y="631825"/>
                  </a:lnTo>
                  <a:lnTo>
                    <a:pt x="1473200" y="596900"/>
                  </a:lnTo>
                  <a:lnTo>
                    <a:pt x="1460500" y="596900"/>
                  </a:lnTo>
                  <a:lnTo>
                    <a:pt x="1460500" y="546100"/>
                  </a:lnTo>
                  <a:lnTo>
                    <a:pt x="1447800" y="546100"/>
                  </a:lnTo>
                  <a:lnTo>
                    <a:pt x="1447800" y="501650"/>
                  </a:lnTo>
                  <a:lnTo>
                    <a:pt x="1244600" y="501650"/>
                  </a:lnTo>
                  <a:lnTo>
                    <a:pt x="1244600" y="460375"/>
                  </a:lnTo>
                  <a:lnTo>
                    <a:pt x="1231900" y="460375"/>
                  </a:lnTo>
                  <a:lnTo>
                    <a:pt x="1231900" y="415925"/>
                  </a:lnTo>
                  <a:lnTo>
                    <a:pt x="1019175" y="415925"/>
                  </a:lnTo>
                  <a:lnTo>
                    <a:pt x="1019175" y="358775"/>
                  </a:lnTo>
                  <a:lnTo>
                    <a:pt x="1003300" y="358775"/>
                  </a:lnTo>
                  <a:lnTo>
                    <a:pt x="1003300" y="301625"/>
                  </a:lnTo>
                  <a:lnTo>
                    <a:pt x="974725" y="301625"/>
                  </a:lnTo>
                  <a:lnTo>
                    <a:pt x="974725" y="250825"/>
                  </a:lnTo>
                  <a:lnTo>
                    <a:pt x="768350" y="250825"/>
                  </a:lnTo>
                  <a:lnTo>
                    <a:pt x="768350" y="200025"/>
                  </a:lnTo>
                  <a:lnTo>
                    <a:pt x="501650" y="200025"/>
                  </a:lnTo>
                  <a:lnTo>
                    <a:pt x="501650" y="161925"/>
                  </a:lnTo>
                  <a:lnTo>
                    <a:pt x="482600" y="161925"/>
                  </a:lnTo>
                  <a:lnTo>
                    <a:pt x="482600" y="107950"/>
                  </a:lnTo>
                  <a:lnTo>
                    <a:pt x="292100" y="107950"/>
                  </a:lnTo>
                  <a:lnTo>
                    <a:pt x="292100" y="41275"/>
                  </a:lnTo>
                  <a:lnTo>
                    <a:pt x="260350" y="41275"/>
                  </a:lnTo>
                  <a:lnTo>
                    <a:pt x="260350" y="0"/>
                  </a:lnTo>
                  <a:lnTo>
                    <a:pt x="0" y="0"/>
                  </a:lnTo>
                </a:path>
              </a:pathLst>
            </a:custGeom>
            <a:noFill/>
            <a:ln w="28575"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white"/>
                </a:solidFill>
              </a:endParaRPr>
            </a:p>
          </p:txBody>
        </p:sp>
        <p:sp>
          <p:nvSpPr>
            <p:cNvPr id="818" name="Freeform 5"/>
            <p:cNvSpPr/>
            <p:nvPr/>
          </p:nvSpPr>
          <p:spPr>
            <a:xfrm>
              <a:off x="2857500" y="2241550"/>
              <a:ext cx="4406900" cy="1755775"/>
            </a:xfrm>
            <a:custGeom>
              <a:avLst/>
              <a:gdLst>
                <a:gd name="connsiteX0" fmla="*/ 4406900 w 4406900"/>
                <a:gd name="connsiteY0" fmla="*/ 1755775 h 1755775"/>
                <a:gd name="connsiteX1" fmla="*/ 3914775 w 4406900"/>
                <a:gd name="connsiteY1" fmla="*/ 1755775 h 1755775"/>
                <a:gd name="connsiteX2" fmla="*/ 3914775 w 4406900"/>
                <a:gd name="connsiteY2" fmla="*/ 1689100 h 1755775"/>
                <a:gd name="connsiteX3" fmla="*/ 3886200 w 4406900"/>
                <a:gd name="connsiteY3" fmla="*/ 1689100 h 1755775"/>
                <a:gd name="connsiteX4" fmla="*/ 3886200 w 4406900"/>
                <a:gd name="connsiteY4" fmla="*/ 1641475 h 1755775"/>
                <a:gd name="connsiteX5" fmla="*/ 3416300 w 4406900"/>
                <a:gd name="connsiteY5" fmla="*/ 1641475 h 1755775"/>
                <a:gd name="connsiteX6" fmla="*/ 3416300 w 4406900"/>
                <a:gd name="connsiteY6" fmla="*/ 1597025 h 1755775"/>
                <a:gd name="connsiteX7" fmla="*/ 3419475 w 4406900"/>
                <a:gd name="connsiteY7" fmla="*/ 1581150 h 1755775"/>
                <a:gd name="connsiteX8" fmla="*/ 3406775 w 4406900"/>
                <a:gd name="connsiteY8" fmla="*/ 1555750 h 1755775"/>
                <a:gd name="connsiteX9" fmla="*/ 3390900 w 4406900"/>
                <a:gd name="connsiteY9" fmla="*/ 1543050 h 1755775"/>
                <a:gd name="connsiteX10" fmla="*/ 3384550 w 4406900"/>
                <a:gd name="connsiteY10" fmla="*/ 1514475 h 1755775"/>
                <a:gd name="connsiteX11" fmla="*/ 3362325 w 4406900"/>
                <a:gd name="connsiteY11" fmla="*/ 1514475 h 1755775"/>
                <a:gd name="connsiteX12" fmla="*/ 3362325 w 4406900"/>
                <a:gd name="connsiteY12" fmla="*/ 1495425 h 1755775"/>
                <a:gd name="connsiteX13" fmla="*/ 3086100 w 4406900"/>
                <a:gd name="connsiteY13" fmla="*/ 1495425 h 1755775"/>
                <a:gd name="connsiteX14" fmla="*/ 3086100 w 4406900"/>
                <a:gd name="connsiteY14" fmla="*/ 1473200 h 1755775"/>
                <a:gd name="connsiteX15" fmla="*/ 2959100 w 4406900"/>
                <a:gd name="connsiteY15" fmla="*/ 1473200 h 1755775"/>
                <a:gd name="connsiteX16" fmla="*/ 2959100 w 4406900"/>
                <a:gd name="connsiteY16" fmla="*/ 1447800 h 1755775"/>
                <a:gd name="connsiteX17" fmla="*/ 2933700 w 4406900"/>
                <a:gd name="connsiteY17" fmla="*/ 1447800 h 1755775"/>
                <a:gd name="connsiteX18" fmla="*/ 2933700 w 4406900"/>
                <a:gd name="connsiteY18" fmla="*/ 1371600 h 1755775"/>
                <a:gd name="connsiteX19" fmla="*/ 2898775 w 4406900"/>
                <a:gd name="connsiteY19" fmla="*/ 1371600 h 1755775"/>
                <a:gd name="connsiteX20" fmla="*/ 2898775 w 4406900"/>
                <a:gd name="connsiteY20" fmla="*/ 1339850 h 1755775"/>
                <a:gd name="connsiteX21" fmla="*/ 2466975 w 4406900"/>
                <a:gd name="connsiteY21" fmla="*/ 1339850 h 1755775"/>
                <a:gd name="connsiteX22" fmla="*/ 2466975 w 4406900"/>
                <a:gd name="connsiteY22" fmla="*/ 1298575 h 1755775"/>
                <a:gd name="connsiteX23" fmla="*/ 2451100 w 4406900"/>
                <a:gd name="connsiteY23" fmla="*/ 1282700 h 1755775"/>
                <a:gd name="connsiteX24" fmla="*/ 2451100 w 4406900"/>
                <a:gd name="connsiteY24" fmla="*/ 1244600 h 1755775"/>
                <a:gd name="connsiteX25" fmla="*/ 2438400 w 4406900"/>
                <a:gd name="connsiteY25" fmla="*/ 1244600 h 1755775"/>
                <a:gd name="connsiteX26" fmla="*/ 2438400 w 4406900"/>
                <a:gd name="connsiteY26" fmla="*/ 1206500 h 1755775"/>
                <a:gd name="connsiteX27" fmla="*/ 2432050 w 4406900"/>
                <a:gd name="connsiteY27" fmla="*/ 1206500 h 1755775"/>
                <a:gd name="connsiteX28" fmla="*/ 2432050 w 4406900"/>
                <a:gd name="connsiteY28" fmla="*/ 1174750 h 1755775"/>
                <a:gd name="connsiteX29" fmla="*/ 2413000 w 4406900"/>
                <a:gd name="connsiteY29" fmla="*/ 1158875 h 1755775"/>
                <a:gd name="connsiteX30" fmla="*/ 2320925 w 4406900"/>
                <a:gd name="connsiteY30" fmla="*/ 1158875 h 1755775"/>
                <a:gd name="connsiteX31" fmla="*/ 2320925 w 4406900"/>
                <a:gd name="connsiteY31" fmla="*/ 1136650 h 1755775"/>
                <a:gd name="connsiteX32" fmla="*/ 2209800 w 4406900"/>
                <a:gd name="connsiteY32" fmla="*/ 1136650 h 1755775"/>
                <a:gd name="connsiteX33" fmla="*/ 2209800 w 4406900"/>
                <a:gd name="connsiteY33" fmla="*/ 1136650 h 1755775"/>
                <a:gd name="connsiteX34" fmla="*/ 2089150 w 4406900"/>
                <a:gd name="connsiteY34" fmla="*/ 1136650 h 1755775"/>
                <a:gd name="connsiteX35" fmla="*/ 2089150 w 4406900"/>
                <a:gd name="connsiteY35" fmla="*/ 1101725 h 1755775"/>
                <a:gd name="connsiteX36" fmla="*/ 1987550 w 4406900"/>
                <a:gd name="connsiteY36" fmla="*/ 1101725 h 1755775"/>
                <a:gd name="connsiteX37" fmla="*/ 1987550 w 4406900"/>
                <a:gd name="connsiteY37" fmla="*/ 1095375 h 1755775"/>
                <a:gd name="connsiteX38" fmla="*/ 1971675 w 4406900"/>
                <a:gd name="connsiteY38" fmla="*/ 1095375 h 1755775"/>
                <a:gd name="connsiteX39" fmla="*/ 1971675 w 4406900"/>
                <a:gd name="connsiteY39" fmla="*/ 1054100 h 1755775"/>
                <a:gd name="connsiteX40" fmla="*/ 1930400 w 4406900"/>
                <a:gd name="connsiteY40" fmla="*/ 1054100 h 1755775"/>
                <a:gd name="connsiteX41" fmla="*/ 1930400 w 4406900"/>
                <a:gd name="connsiteY41" fmla="*/ 1009650 h 1755775"/>
                <a:gd name="connsiteX42" fmla="*/ 1784350 w 4406900"/>
                <a:gd name="connsiteY42" fmla="*/ 1009650 h 1755775"/>
                <a:gd name="connsiteX43" fmla="*/ 1784350 w 4406900"/>
                <a:gd name="connsiteY43" fmla="*/ 987425 h 1755775"/>
                <a:gd name="connsiteX44" fmla="*/ 1749425 w 4406900"/>
                <a:gd name="connsiteY44" fmla="*/ 987425 h 1755775"/>
                <a:gd name="connsiteX45" fmla="*/ 1749425 w 4406900"/>
                <a:gd name="connsiteY45" fmla="*/ 987425 h 1755775"/>
                <a:gd name="connsiteX46" fmla="*/ 1727200 w 4406900"/>
                <a:gd name="connsiteY46" fmla="*/ 965200 h 1755775"/>
                <a:gd name="connsiteX47" fmla="*/ 1727200 w 4406900"/>
                <a:gd name="connsiteY47" fmla="*/ 876300 h 1755775"/>
                <a:gd name="connsiteX48" fmla="*/ 1704975 w 4406900"/>
                <a:gd name="connsiteY48" fmla="*/ 876300 h 1755775"/>
                <a:gd name="connsiteX49" fmla="*/ 1704975 w 4406900"/>
                <a:gd name="connsiteY49" fmla="*/ 831850 h 1755775"/>
                <a:gd name="connsiteX50" fmla="*/ 1485900 w 4406900"/>
                <a:gd name="connsiteY50" fmla="*/ 831850 h 1755775"/>
                <a:gd name="connsiteX51" fmla="*/ 1485900 w 4406900"/>
                <a:gd name="connsiteY51" fmla="*/ 774700 h 1755775"/>
                <a:gd name="connsiteX52" fmla="*/ 1482725 w 4406900"/>
                <a:gd name="connsiteY52" fmla="*/ 762000 h 1755775"/>
                <a:gd name="connsiteX53" fmla="*/ 1470025 w 4406900"/>
                <a:gd name="connsiteY53" fmla="*/ 746125 h 1755775"/>
                <a:gd name="connsiteX54" fmla="*/ 1470025 w 4406900"/>
                <a:gd name="connsiteY54" fmla="*/ 701675 h 1755775"/>
                <a:gd name="connsiteX55" fmla="*/ 1444625 w 4406900"/>
                <a:gd name="connsiteY55" fmla="*/ 701675 h 1755775"/>
                <a:gd name="connsiteX56" fmla="*/ 1444625 w 4406900"/>
                <a:gd name="connsiteY56" fmla="*/ 666750 h 1755775"/>
                <a:gd name="connsiteX57" fmla="*/ 1393825 w 4406900"/>
                <a:gd name="connsiteY57" fmla="*/ 666750 h 1755775"/>
                <a:gd name="connsiteX58" fmla="*/ 1393825 w 4406900"/>
                <a:gd name="connsiteY58" fmla="*/ 650875 h 1755775"/>
                <a:gd name="connsiteX59" fmla="*/ 1298575 w 4406900"/>
                <a:gd name="connsiteY59" fmla="*/ 650875 h 1755775"/>
                <a:gd name="connsiteX60" fmla="*/ 1298575 w 4406900"/>
                <a:gd name="connsiteY60" fmla="*/ 628650 h 1755775"/>
                <a:gd name="connsiteX61" fmla="*/ 1250950 w 4406900"/>
                <a:gd name="connsiteY61" fmla="*/ 628650 h 1755775"/>
                <a:gd name="connsiteX62" fmla="*/ 1250950 w 4406900"/>
                <a:gd name="connsiteY62" fmla="*/ 628650 h 1755775"/>
                <a:gd name="connsiteX63" fmla="*/ 1250950 w 4406900"/>
                <a:gd name="connsiteY63" fmla="*/ 603250 h 1755775"/>
                <a:gd name="connsiteX64" fmla="*/ 1250950 w 4406900"/>
                <a:gd name="connsiteY64" fmla="*/ 542925 h 1755775"/>
                <a:gd name="connsiteX65" fmla="*/ 1228725 w 4406900"/>
                <a:gd name="connsiteY65" fmla="*/ 536575 h 1755775"/>
                <a:gd name="connsiteX66" fmla="*/ 1216025 w 4406900"/>
                <a:gd name="connsiteY66" fmla="*/ 520700 h 1755775"/>
                <a:gd name="connsiteX67" fmla="*/ 1216025 w 4406900"/>
                <a:gd name="connsiteY67" fmla="*/ 504825 h 1755775"/>
                <a:gd name="connsiteX68" fmla="*/ 1041400 w 4406900"/>
                <a:gd name="connsiteY68" fmla="*/ 504825 h 1755775"/>
                <a:gd name="connsiteX69" fmla="*/ 1041400 w 4406900"/>
                <a:gd name="connsiteY69" fmla="*/ 479425 h 1755775"/>
                <a:gd name="connsiteX70" fmla="*/ 1006475 w 4406900"/>
                <a:gd name="connsiteY70" fmla="*/ 479425 h 1755775"/>
                <a:gd name="connsiteX71" fmla="*/ 1006475 w 4406900"/>
                <a:gd name="connsiteY71" fmla="*/ 428625 h 1755775"/>
                <a:gd name="connsiteX72" fmla="*/ 996950 w 4406900"/>
                <a:gd name="connsiteY72" fmla="*/ 428625 h 1755775"/>
                <a:gd name="connsiteX73" fmla="*/ 996950 w 4406900"/>
                <a:gd name="connsiteY73" fmla="*/ 393700 h 1755775"/>
                <a:gd name="connsiteX74" fmla="*/ 990600 w 4406900"/>
                <a:gd name="connsiteY74" fmla="*/ 393700 h 1755775"/>
                <a:gd name="connsiteX75" fmla="*/ 990600 w 4406900"/>
                <a:gd name="connsiteY75" fmla="*/ 358775 h 1755775"/>
                <a:gd name="connsiteX76" fmla="*/ 968375 w 4406900"/>
                <a:gd name="connsiteY76" fmla="*/ 349250 h 1755775"/>
                <a:gd name="connsiteX77" fmla="*/ 958850 w 4406900"/>
                <a:gd name="connsiteY77" fmla="*/ 327025 h 1755775"/>
                <a:gd name="connsiteX78" fmla="*/ 869950 w 4406900"/>
                <a:gd name="connsiteY78" fmla="*/ 327025 h 1755775"/>
                <a:gd name="connsiteX79" fmla="*/ 869950 w 4406900"/>
                <a:gd name="connsiteY79" fmla="*/ 314325 h 1755775"/>
                <a:gd name="connsiteX80" fmla="*/ 844550 w 4406900"/>
                <a:gd name="connsiteY80" fmla="*/ 314325 h 1755775"/>
                <a:gd name="connsiteX81" fmla="*/ 828675 w 4406900"/>
                <a:gd name="connsiteY81" fmla="*/ 304800 h 1755775"/>
                <a:gd name="connsiteX82" fmla="*/ 806450 w 4406900"/>
                <a:gd name="connsiteY82" fmla="*/ 304800 h 1755775"/>
                <a:gd name="connsiteX83" fmla="*/ 806450 w 4406900"/>
                <a:gd name="connsiteY83" fmla="*/ 295275 h 1755775"/>
                <a:gd name="connsiteX84" fmla="*/ 790575 w 4406900"/>
                <a:gd name="connsiteY84" fmla="*/ 295275 h 1755775"/>
                <a:gd name="connsiteX85" fmla="*/ 790575 w 4406900"/>
                <a:gd name="connsiteY85" fmla="*/ 266700 h 1755775"/>
                <a:gd name="connsiteX86" fmla="*/ 765175 w 4406900"/>
                <a:gd name="connsiteY86" fmla="*/ 266700 h 1755775"/>
                <a:gd name="connsiteX87" fmla="*/ 765175 w 4406900"/>
                <a:gd name="connsiteY87" fmla="*/ 187325 h 1755775"/>
                <a:gd name="connsiteX88" fmla="*/ 742950 w 4406900"/>
                <a:gd name="connsiteY88" fmla="*/ 187325 h 1755775"/>
                <a:gd name="connsiteX89" fmla="*/ 742950 w 4406900"/>
                <a:gd name="connsiteY89" fmla="*/ 187325 h 1755775"/>
                <a:gd name="connsiteX90" fmla="*/ 723900 w 4406900"/>
                <a:gd name="connsiteY90" fmla="*/ 161925 h 1755775"/>
                <a:gd name="connsiteX91" fmla="*/ 723900 w 4406900"/>
                <a:gd name="connsiteY91" fmla="*/ 127000 h 1755775"/>
                <a:gd name="connsiteX92" fmla="*/ 527050 w 4406900"/>
                <a:gd name="connsiteY92" fmla="*/ 127000 h 1755775"/>
                <a:gd name="connsiteX93" fmla="*/ 527050 w 4406900"/>
                <a:gd name="connsiteY93" fmla="*/ 111125 h 1755775"/>
                <a:gd name="connsiteX94" fmla="*/ 514350 w 4406900"/>
                <a:gd name="connsiteY94" fmla="*/ 111125 h 1755775"/>
                <a:gd name="connsiteX95" fmla="*/ 514350 w 4406900"/>
                <a:gd name="connsiteY95" fmla="*/ 92075 h 1755775"/>
                <a:gd name="connsiteX96" fmla="*/ 501650 w 4406900"/>
                <a:gd name="connsiteY96" fmla="*/ 92075 h 1755775"/>
                <a:gd name="connsiteX97" fmla="*/ 266700 w 4406900"/>
                <a:gd name="connsiteY97" fmla="*/ 92075 h 1755775"/>
                <a:gd name="connsiteX98" fmla="*/ 266700 w 4406900"/>
                <a:gd name="connsiteY98" fmla="*/ 22225 h 1755775"/>
                <a:gd name="connsiteX99" fmla="*/ 222250 w 4406900"/>
                <a:gd name="connsiteY99" fmla="*/ 22225 h 1755775"/>
                <a:gd name="connsiteX100" fmla="*/ 222250 w 4406900"/>
                <a:gd name="connsiteY100" fmla="*/ 0 h 1755775"/>
                <a:gd name="connsiteX101" fmla="*/ 0 w 4406900"/>
                <a:gd name="connsiteY101" fmla="*/ 0 h 175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4406900" h="1755775">
                  <a:moveTo>
                    <a:pt x="4406900" y="1755775"/>
                  </a:moveTo>
                  <a:lnTo>
                    <a:pt x="3914775" y="1755775"/>
                  </a:lnTo>
                  <a:lnTo>
                    <a:pt x="3914775" y="1689100"/>
                  </a:lnTo>
                  <a:lnTo>
                    <a:pt x="3886200" y="1689100"/>
                  </a:lnTo>
                  <a:lnTo>
                    <a:pt x="3886200" y="1641475"/>
                  </a:lnTo>
                  <a:lnTo>
                    <a:pt x="3416300" y="1641475"/>
                  </a:lnTo>
                  <a:lnTo>
                    <a:pt x="3416300" y="1597025"/>
                  </a:lnTo>
                  <a:lnTo>
                    <a:pt x="3419475" y="1581150"/>
                  </a:lnTo>
                  <a:lnTo>
                    <a:pt x="3406775" y="1555750"/>
                  </a:lnTo>
                  <a:lnTo>
                    <a:pt x="3390900" y="1543050"/>
                  </a:lnTo>
                  <a:lnTo>
                    <a:pt x="3384550" y="1514475"/>
                  </a:lnTo>
                  <a:lnTo>
                    <a:pt x="3362325" y="1514475"/>
                  </a:lnTo>
                  <a:lnTo>
                    <a:pt x="3362325" y="1495425"/>
                  </a:lnTo>
                  <a:lnTo>
                    <a:pt x="3086100" y="1495425"/>
                  </a:lnTo>
                  <a:lnTo>
                    <a:pt x="3086100" y="1473200"/>
                  </a:lnTo>
                  <a:lnTo>
                    <a:pt x="2959100" y="1473200"/>
                  </a:lnTo>
                  <a:lnTo>
                    <a:pt x="2959100" y="1447800"/>
                  </a:lnTo>
                  <a:lnTo>
                    <a:pt x="2933700" y="1447800"/>
                  </a:lnTo>
                  <a:lnTo>
                    <a:pt x="2933700" y="1371600"/>
                  </a:lnTo>
                  <a:lnTo>
                    <a:pt x="2898775" y="1371600"/>
                  </a:lnTo>
                  <a:lnTo>
                    <a:pt x="2898775" y="1339850"/>
                  </a:lnTo>
                  <a:lnTo>
                    <a:pt x="2466975" y="1339850"/>
                  </a:lnTo>
                  <a:lnTo>
                    <a:pt x="2466975" y="1298575"/>
                  </a:lnTo>
                  <a:lnTo>
                    <a:pt x="2451100" y="1282700"/>
                  </a:lnTo>
                  <a:lnTo>
                    <a:pt x="2451100" y="1244600"/>
                  </a:lnTo>
                  <a:lnTo>
                    <a:pt x="2438400" y="1244600"/>
                  </a:lnTo>
                  <a:lnTo>
                    <a:pt x="2438400" y="1206500"/>
                  </a:lnTo>
                  <a:lnTo>
                    <a:pt x="2432050" y="1206500"/>
                  </a:lnTo>
                  <a:lnTo>
                    <a:pt x="2432050" y="1174750"/>
                  </a:lnTo>
                  <a:lnTo>
                    <a:pt x="2413000" y="1158875"/>
                  </a:lnTo>
                  <a:lnTo>
                    <a:pt x="2320925" y="1158875"/>
                  </a:lnTo>
                  <a:lnTo>
                    <a:pt x="2320925" y="1136650"/>
                  </a:lnTo>
                  <a:lnTo>
                    <a:pt x="2209800" y="1136650"/>
                  </a:lnTo>
                  <a:lnTo>
                    <a:pt x="2209800" y="1136650"/>
                  </a:lnTo>
                  <a:lnTo>
                    <a:pt x="2089150" y="1136650"/>
                  </a:lnTo>
                  <a:lnTo>
                    <a:pt x="2089150" y="1101725"/>
                  </a:lnTo>
                  <a:lnTo>
                    <a:pt x="1987550" y="1101725"/>
                  </a:lnTo>
                  <a:lnTo>
                    <a:pt x="1987550" y="1095375"/>
                  </a:lnTo>
                  <a:lnTo>
                    <a:pt x="1971675" y="1095375"/>
                  </a:lnTo>
                  <a:lnTo>
                    <a:pt x="1971675" y="1054100"/>
                  </a:lnTo>
                  <a:lnTo>
                    <a:pt x="1930400" y="1054100"/>
                  </a:lnTo>
                  <a:lnTo>
                    <a:pt x="1930400" y="1009650"/>
                  </a:lnTo>
                  <a:lnTo>
                    <a:pt x="1784350" y="1009650"/>
                  </a:lnTo>
                  <a:lnTo>
                    <a:pt x="1784350" y="987425"/>
                  </a:lnTo>
                  <a:lnTo>
                    <a:pt x="1749425" y="987425"/>
                  </a:lnTo>
                  <a:lnTo>
                    <a:pt x="1749425" y="987425"/>
                  </a:lnTo>
                  <a:lnTo>
                    <a:pt x="1727200" y="965200"/>
                  </a:lnTo>
                  <a:lnTo>
                    <a:pt x="1727200" y="876300"/>
                  </a:lnTo>
                  <a:lnTo>
                    <a:pt x="1704975" y="876300"/>
                  </a:lnTo>
                  <a:lnTo>
                    <a:pt x="1704975" y="831850"/>
                  </a:lnTo>
                  <a:lnTo>
                    <a:pt x="1485900" y="831850"/>
                  </a:lnTo>
                  <a:lnTo>
                    <a:pt x="1485900" y="774700"/>
                  </a:lnTo>
                  <a:lnTo>
                    <a:pt x="1482725" y="762000"/>
                  </a:lnTo>
                  <a:lnTo>
                    <a:pt x="1470025" y="746125"/>
                  </a:lnTo>
                  <a:lnTo>
                    <a:pt x="1470025" y="701675"/>
                  </a:lnTo>
                  <a:lnTo>
                    <a:pt x="1444625" y="701675"/>
                  </a:lnTo>
                  <a:lnTo>
                    <a:pt x="1444625" y="666750"/>
                  </a:lnTo>
                  <a:lnTo>
                    <a:pt x="1393825" y="666750"/>
                  </a:lnTo>
                  <a:lnTo>
                    <a:pt x="1393825" y="650875"/>
                  </a:lnTo>
                  <a:lnTo>
                    <a:pt x="1298575" y="650875"/>
                  </a:lnTo>
                  <a:lnTo>
                    <a:pt x="1298575" y="628650"/>
                  </a:lnTo>
                  <a:lnTo>
                    <a:pt x="1250950" y="628650"/>
                  </a:lnTo>
                  <a:lnTo>
                    <a:pt x="1250950" y="628650"/>
                  </a:lnTo>
                  <a:lnTo>
                    <a:pt x="1250950" y="603250"/>
                  </a:lnTo>
                  <a:lnTo>
                    <a:pt x="1250950" y="542925"/>
                  </a:lnTo>
                  <a:lnTo>
                    <a:pt x="1228725" y="536575"/>
                  </a:lnTo>
                  <a:lnTo>
                    <a:pt x="1216025" y="520700"/>
                  </a:lnTo>
                  <a:lnTo>
                    <a:pt x="1216025" y="504825"/>
                  </a:lnTo>
                  <a:lnTo>
                    <a:pt x="1041400" y="504825"/>
                  </a:lnTo>
                  <a:lnTo>
                    <a:pt x="1041400" y="479425"/>
                  </a:lnTo>
                  <a:lnTo>
                    <a:pt x="1006475" y="479425"/>
                  </a:lnTo>
                  <a:lnTo>
                    <a:pt x="1006475" y="428625"/>
                  </a:lnTo>
                  <a:lnTo>
                    <a:pt x="996950" y="428625"/>
                  </a:lnTo>
                  <a:lnTo>
                    <a:pt x="996950" y="393700"/>
                  </a:lnTo>
                  <a:lnTo>
                    <a:pt x="990600" y="393700"/>
                  </a:lnTo>
                  <a:lnTo>
                    <a:pt x="990600" y="358775"/>
                  </a:lnTo>
                  <a:lnTo>
                    <a:pt x="968375" y="349250"/>
                  </a:lnTo>
                  <a:lnTo>
                    <a:pt x="958850" y="327025"/>
                  </a:lnTo>
                  <a:lnTo>
                    <a:pt x="869950" y="327025"/>
                  </a:lnTo>
                  <a:lnTo>
                    <a:pt x="869950" y="314325"/>
                  </a:lnTo>
                  <a:lnTo>
                    <a:pt x="844550" y="314325"/>
                  </a:lnTo>
                  <a:lnTo>
                    <a:pt x="828675" y="304800"/>
                  </a:lnTo>
                  <a:lnTo>
                    <a:pt x="806450" y="304800"/>
                  </a:lnTo>
                  <a:lnTo>
                    <a:pt x="806450" y="295275"/>
                  </a:lnTo>
                  <a:lnTo>
                    <a:pt x="790575" y="295275"/>
                  </a:lnTo>
                  <a:lnTo>
                    <a:pt x="790575" y="266700"/>
                  </a:lnTo>
                  <a:lnTo>
                    <a:pt x="765175" y="266700"/>
                  </a:lnTo>
                  <a:lnTo>
                    <a:pt x="765175" y="187325"/>
                  </a:lnTo>
                  <a:lnTo>
                    <a:pt x="742950" y="187325"/>
                  </a:lnTo>
                  <a:lnTo>
                    <a:pt x="742950" y="187325"/>
                  </a:lnTo>
                  <a:lnTo>
                    <a:pt x="723900" y="161925"/>
                  </a:lnTo>
                  <a:lnTo>
                    <a:pt x="723900" y="127000"/>
                  </a:lnTo>
                  <a:lnTo>
                    <a:pt x="527050" y="127000"/>
                  </a:lnTo>
                  <a:lnTo>
                    <a:pt x="527050" y="111125"/>
                  </a:lnTo>
                  <a:lnTo>
                    <a:pt x="514350" y="111125"/>
                  </a:lnTo>
                  <a:lnTo>
                    <a:pt x="514350" y="92075"/>
                  </a:lnTo>
                  <a:lnTo>
                    <a:pt x="501650" y="92075"/>
                  </a:lnTo>
                  <a:lnTo>
                    <a:pt x="266700" y="92075"/>
                  </a:lnTo>
                  <a:lnTo>
                    <a:pt x="266700" y="22225"/>
                  </a:lnTo>
                  <a:lnTo>
                    <a:pt x="222250" y="22225"/>
                  </a:lnTo>
                  <a:lnTo>
                    <a:pt x="222250" y="0"/>
                  </a:lnTo>
                  <a:lnTo>
                    <a:pt x="0" y="0"/>
                  </a:lnTo>
                </a:path>
              </a:pathLst>
            </a:custGeom>
            <a:noFill/>
            <a:ln w="28575"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white"/>
                </a:solidFill>
              </a:endParaRPr>
            </a:p>
          </p:txBody>
        </p:sp>
        <p:sp>
          <p:nvSpPr>
            <p:cNvPr id="819" name="TextBox 32"/>
            <p:cNvSpPr txBox="1"/>
            <p:nvPr/>
          </p:nvSpPr>
          <p:spPr>
            <a:xfrm>
              <a:off x="2886362" y="4497864"/>
              <a:ext cx="4718764" cy="184666"/>
            </a:xfrm>
            <a:prstGeom prst="rect">
              <a:avLst/>
            </a:prstGeom>
            <a:noFill/>
          </p:spPr>
          <p:txBody>
            <a:bodyPr wrap="square" rtlCol="0">
              <a:spAutoFit/>
            </a:bodyPr>
            <a:lstStyle/>
            <a:p>
              <a:pPr algn="ctr">
                <a:tabLst>
                  <a:tab pos="1076325" algn="ctr"/>
                </a:tabLst>
              </a:pPr>
              <a:r>
                <a:rPr lang="en-GB" sz="600" dirty="0" err="1">
                  <a:solidFill>
                    <a:prstClr val="black"/>
                  </a:solidFill>
                </a:rPr>
                <a:t>Thời</a:t>
              </a:r>
              <a:r>
                <a:rPr lang="en-GB" sz="600" dirty="0">
                  <a:solidFill>
                    <a:prstClr val="black"/>
                  </a:solidFill>
                </a:rPr>
                <a:t> </a:t>
              </a:r>
              <a:r>
                <a:rPr lang="en-GB" sz="600" dirty="0" err="1">
                  <a:solidFill>
                    <a:prstClr val="black"/>
                  </a:solidFill>
                </a:rPr>
                <a:t>gian</a:t>
              </a:r>
              <a:r>
                <a:rPr lang="en-GB" sz="600" dirty="0">
                  <a:solidFill>
                    <a:prstClr val="black"/>
                  </a:solidFill>
                </a:rPr>
                <a:t> (</a:t>
              </a:r>
              <a:r>
                <a:rPr lang="en-GB" sz="600" dirty="0" err="1">
                  <a:solidFill>
                    <a:prstClr val="black"/>
                  </a:solidFill>
                </a:rPr>
                <a:t>tháng</a:t>
              </a:r>
              <a:r>
                <a:rPr lang="en-GB" sz="600" dirty="0">
                  <a:solidFill>
                    <a:prstClr val="black"/>
                  </a:solidFill>
                </a:rPr>
                <a:t>)</a:t>
              </a:r>
            </a:p>
          </p:txBody>
        </p:sp>
        <p:sp>
          <p:nvSpPr>
            <p:cNvPr id="820" name="TextBox 34"/>
            <p:cNvSpPr txBox="1"/>
            <p:nvPr/>
          </p:nvSpPr>
          <p:spPr>
            <a:xfrm>
              <a:off x="2363269" y="2099304"/>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1.0</a:t>
              </a:r>
            </a:p>
          </p:txBody>
        </p:sp>
        <p:sp>
          <p:nvSpPr>
            <p:cNvPr id="821" name="TextBox 35"/>
            <p:cNvSpPr txBox="1"/>
            <p:nvPr/>
          </p:nvSpPr>
          <p:spPr>
            <a:xfrm>
              <a:off x="2363269" y="2943203"/>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0.6</a:t>
              </a:r>
            </a:p>
          </p:txBody>
        </p:sp>
        <p:sp>
          <p:nvSpPr>
            <p:cNvPr id="822" name="TextBox 36"/>
            <p:cNvSpPr txBox="1"/>
            <p:nvPr/>
          </p:nvSpPr>
          <p:spPr>
            <a:xfrm>
              <a:off x="2363269" y="3365152"/>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0.4</a:t>
              </a:r>
            </a:p>
          </p:txBody>
        </p:sp>
        <p:sp>
          <p:nvSpPr>
            <p:cNvPr id="823" name="TextBox 37"/>
            <p:cNvSpPr txBox="1"/>
            <p:nvPr/>
          </p:nvSpPr>
          <p:spPr>
            <a:xfrm>
              <a:off x="2363269" y="3787102"/>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0.2</a:t>
              </a:r>
            </a:p>
          </p:txBody>
        </p:sp>
        <p:sp>
          <p:nvSpPr>
            <p:cNvPr id="824" name="TextBox 38"/>
            <p:cNvSpPr txBox="1"/>
            <p:nvPr/>
          </p:nvSpPr>
          <p:spPr>
            <a:xfrm>
              <a:off x="2363269" y="4209053"/>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a:t>
              </a:r>
            </a:p>
          </p:txBody>
        </p:sp>
        <p:sp>
          <p:nvSpPr>
            <p:cNvPr id="825" name="TextBox 40"/>
            <p:cNvSpPr txBox="1"/>
            <p:nvPr/>
          </p:nvSpPr>
          <p:spPr>
            <a:xfrm>
              <a:off x="2676134"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0</a:t>
              </a:r>
            </a:p>
          </p:txBody>
        </p:sp>
        <p:sp>
          <p:nvSpPr>
            <p:cNvPr id="826" name="TextBox 41"/>
            <p:cNvSpPr txBox="1"/>
            <p:nvPr/>
          </p:nvSpPr>
          <p:spPr>
            <a:xfrm>
              <a:off x="3200001"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3</a:t>
              </a:r>
            </a:p>
          </p:txBody>
        </p:sp>
        <p:sp>
          <p:nvSpPr>
            <p:cNvPr id="827" name="TextBox 42"/>
            <p:cNvSpPr txBox="1"/>
            <p:nvPr/>
          </p:nvSpPr>
          <p:spPr>
            <a:xfrm>
              <a:off x="3723868"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6</a:t>
              </a:r>
            </a:p>
          </p:txBody>
        </p:sp>
        <p:sp>
          <p:nvSpPr>
            <p:cNvPr id="828" name="TextBox 43"/>
            <p:cNvSpPr txBox="1"/>
            <p:nvPr/>
          </p:nvSpPr>
          <p:spPr>
            <a:xfrm>
              <a:off x="4252791"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9</a:t>
              </a:r>
            </a:p>
          </p:txBody>
        </p:sp>
        <p:sp>
          <p:nvSpPr>
            <p:cNvPr id="829" name="TextBox 44"/>
            <p:cNvSpPr txBox="1"/>
            <p:nvPr/>
          </p:nvSpPr>
          <p:spPr>
            <a:xfrm>
              <a:off x="4766545"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12</a:t>
              </a:r>
            </a:p>
          </p:txBody>
        </p:sp>
        <p:sp>
          <p:nvSpPr>
            <p:cNvPr id="830" name="TextBox 45"/>
            <p:cNvSpPr txBox="1"/>
            <p:nvPr/>
          </p:nvSpPr>
          <p:spPr>
            <a:xfrm>
              <a:off x="5290411"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15</a:t>
              </a:r>
            </a:p>
          </p:txBody>
        </p:sp>
        <p:sp>
          <p:nvSpPr>
            <p:cNvPr id="831" name="TextBox 46"/>
            <p:cNvSpPr txBox="1"/>
            <p:nvPr/>
          </p:nvSpPr>
          <p:spPr>
            <a:xfrm>
              <a:off x="5814278"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18</a:t>
              </a:r>
            </a:p>
          </p:txBody>
        </p:sp>
        <p:sp>
          <p:nvSpPr>
            <p:cNvPr id="832" name="TextBox 47"/>
            <p:cNvSpPr txBox="1"/>
            <p:nvPr/>
          </p:nvSpPr>
          <p:spPr>
            <a:xfrm>
              <a:off x="6348257"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21</a:t>
              </a:r>
            </a:p>
          </p:txBody>
        </p:sp>
        <p:sp>
          <p:nvSpPr>
            <p:cNvPr id="833" name="TextBox 48"/>
            <p:cNvSpPr txBox="1"/>
            <p:nvPr/>
          </p:nvSpPr>
          <p:spPr>
            <a:xfrm>
              <a:off x="6867068"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24</a:t>
              </a:r>
            </a:p>
          </p:txBody>
        </p:sp>
        <p:sp>
          <p:nvSpPr>
            <p:cNvPr id="834" name="TextBox 49"/>
            <p:cNvSpPr txBox="1"/>
            <p:nvPr/>
          </p:nvSpPr>
          <p:spPr>
            <a:xfrm>
              <a:off x="7390930" y="4428032"/>
              <a:ext cx="420504" cy="184666"/>
            </a:xfrm>
            <a:prstGeom prst="rect">
              <a:avLst/>
            </a:prstGeom>
            <a:noFill/>
          </p:spPr>
          <p:txBody>
            <a:bodyPr wrap="square" rtlCol="0">
              <a:spAutoFit/>
            </a:bodyPr>
            <a:lstStyle/>
            <a:p>
              <a:pPr algn="ctr">
                <a:tabLst>
                  <a:tab pos="1076325" algn="ctr"/>
                </a:tabLst>
              </a:pPr>
              <a:r>
                <a:rPr lang="en-GB" sz="600" dirty="0">
                  <a:solidFill>
                    <a:prstClr val="black"/>
                  </a:solidFill>
                </a:rPr>
                <a:t>27</a:t>
              </a:r>
            </a:p>
          </p:txBody>
        </p:sp>
        <p:sp>
          <p:nvSpPr>
            <p:cNvPr id="835" name="TextBox 50"/>
            <p:cNvSpPr txBox="1"/>
            <p:nvPr/>
          </p:nvSpPr>
          <p:spPr>
            <a:xfrm>
              <a:off x="2363269" y="2521253"/>
              <a:ext cx="464446" cy="184666"/>
            </a:xfrm>
            <a:prstGeom prst="rect">
              <a:avLst/>
            </a:prstGeom>
            <a:noFill/>
          </p:spPr>
          <p:txBody>
            <a:bodyPr wrap="square" rtlCol="0">
              <a:spAutoFit/>
            </a:bodyPr>
            <a:lstStyle/>
            <a:p>
              <a:pPr algn="r">
                <a:tabLst>
                  <a:tab pos="1076325" algn="ctr"/>
                </a:tabLst>
              </a:pPr>
              <a:r>
                <a:rPr lang="en-GB" sz="600" dirty="0">
                  <a:solidFill>
                    <a:prstClr val="black"/>
                  </a:solidFill>
                </a:rPr>
                <a:t>0.8</a:t>
              </a:r>
            </a:p>
          </p:txBody>
        </p:sp>
        <p:sp>
          <p:nvSpPr>
            <p:cNvPr id="836" name="Freeform 80"/>
            <p:cNvSpPr>
              <a:spLocks/>
            </p:cNvSpPr>
            <p:nvPr/>
          </p:nvSpPr>
          <p:spPr bwMode="auto">
            <a:xfrm>
              <a:off x="2886361" y="2247820"/>
              <a:ext cx="4718764" cy="2101533"/>
            </a:xfrm>
            <a:custGeom>
              <a:avLst/>
              <a:gdLst>
                <a:gd name="T0" fmla="*/ 0 w 2800"/>
                <a:gd name="T1" fmla="*/ 0 h 1247"/>
                <a:gd name="T2" fmla="*/ 0 w 2800"/>
                <a:gd name="T3" fmla="*/ 1247 h 1247"/>
                <a:gd name="T4" fmla="*/ 2800 w 2800"/>
                <a:gd name="T5" fmla="*/ 1247 h 1247"/>
              </a:gdLst>
              <a:ahLst/>
              <a:cxnLst>
                <a:cxn ang="0">
                  <a:pos x="T0" y="T1"/>
                </a:cxn>
                <a:cxn ang="0">
                  <a:pos x="T2" y="T3"/>
                </a:cxn>
                <a:cxn ang="0">
                  <a:pos x="T4" y="T5"/>
                </a:cxn>
              </a:cxnLst>
              <a:rect l="0" t="0" r="r" b="b"/>
              <a:pathLst>
                <a:path w="2800" h="1247">
                  <a:moveTo>
                    <a:pt x="0" y="0"/>
                  </a:moveTo>
                  <a:lnTo>
                    <a:pt x="0" y="1247"/>
                  </a:lnTo>
                  <a:lnTo>
                    <a:pt x="2800" y="1247"/>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37" name="Line 81"/>
            <p:cNvSpPr>
              <a:spLocks noChangeShapeType="1"/>
            </p:cNvSpPr>
            <p:nvPr/>
          </p:nvSpPr>
          <p:spPr bwMode="auto">
            <a:xfrm>
              <a:off x="2795356" y="2247820"/>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38" name="Line 83"/>
            <p:cNvSpPr>
              <a:spLocks noChangeShapeType="1"/>
            </p:cNvSpPr>
            <p:nvPr/>
          </p:nvSpPr>
          <p:spPr bwMode="auto">
            <a:xfrm>
              <a:off x="2795356" y="3088770"/>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39" name="Line 84"/>
            <p:cNvSpPr>
              <a:spLocks noChangeShapeType="1"/>
            </p:cNvSpPr>
            <p:nvPr/>
          </p:nvSpPr>
          <p:spPr bwMode="auto">
            <a:xfrm>
              <a:off x="2795356" y="3508402"/>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0" name="Line 86"/>
            <p:cNvSpPr>
              <a:spLocks noChangeShapeType="1"/>
            </p:cNvSpPr>
            <p:nvPr/>
          </p:nvSpPr>
          <p:spPr bwMode="auto">
            <a:xfrm>
              <a:off x="2795356" y="4349352"/>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1" name="Line 87"/>
            <p:cNvSpPr>
              <a:spLocks noChangeShapeType="1"/>
            </p:cNvSpPr>
            <p:nvPr/>
          </p:nvSpPr>
          <p:spPr bwMode="auto">
            <a:xfrm>
              <a:off x="2886361"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2" name="Line 88"/>
            <p:cNvSpPr>
              <a:spLocks noChangeShapeType="1"/>
            </p:cNvSpPr>
            <p:nvPr/>
          </p:nvSpPr>
          <p:spPr bwMode="auto">
            <a:xfrm>
              <a:off x="3412166"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3" name="Line 89"/>
            <p:cNvSpPr>
              <a:spLocks noChangeShapeType="1"/>
            </p:cNvSpPr>
            <p:nvPr/>
          </p:nvSpPr>
          <p:spPr bwMode="auto">
            <a:xfrm>
              <a:off x="3934601"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4" name="Line 90"/>
            <p:cNvSpPr>
              <a:spLocks noChangeShapeType="1"/>
            </p:cNvSpPr>
            <p:nvPr/>
          </p:nvSpPr>
          <p:spPr bwMode="auto">
            <a:xfrm>
              <a:off x="4460406"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5" name="Line 91"/>
            <p:cNvSpPr>
              <a:spLocks noChangeShapeType="1"/>
            </p:cNvSpPr>
            <p:nvPr/>
          </p:nvSpPr>
          <p:spPr bwMode="auto">
            <a:xfrm>
              <a:off x="4982840"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6" name="Line 92"/>
            <p:cNvSpPr>
              <a:spLocks noChangeShapeType="1"/>
            </p:cNvSpPr>
            <p:nvPr/>
          </p:nvSpPr>
          <p:spPr bwMode="auto">
            <a:xfrm>
              <a:off x="5508645"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7" name="Line 93"/>
            <p:cNvSpPr>
              <a:spLocks noChangeShapeType="1"/>
            </p:cNvSpPr>
            <p:nvPr/>
          </p:nvSpPr>
          <p:spPr bwMode="auto">
            <a:xfrm>
              <a:off x="6031080"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8" name="Line 94"/>
            <p:cNvSpPr>
              <a:spLocks noChangeShapeType="1"/>
            </p:cNvSpPr>
            <p:nvPr/>
          </p:nvSpPr>
          <p:spPr bwMode="auto">
            <a:xfrm>
              <a:off x="6556885"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49" name="Line 95"/>
            <p:cNvSpPr>
              <a:spLocks noChangeShapeType="1"/>
            </p:cNvSpPr>
            <p:nvPr/>
          </p:nvSpPr>
          <p:spPr bwMode="auto">
            <a:xfrm>
              <a:off x="7079320"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50" name="Line 96"/>
            <p:cNvSpPr>
              <a:spLocks noChangeShapeType="1"/>
            </p:cNvSpPr>
            <p:nvPr/>
          </p:nvSpPr>
          <p:spPr bwMode="auto">
            <a:xfrm>
              <a:off x="7605125" y="4345982"/>
              <a:ext cx="0" cy="943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51" name="Line 127"/>
            <p:cNvSpPr>
              <a:spLocks noChangeShapeType="1"/>
            </p:cNvSpPr>
            <p:nvPr/>
          </p:nvSpPr>
          <p:spPr bwMode="auto">
            <a:xfrm>
              <a:off x="2889731" y="2217485"/>
              <a:ext cx="0" cy="64040"/>
            </a:xfrm>
            <a:prstGeom prst="line">
              <a:avLst/>
            </a:prstGeom>
            <a:noFill/>
            <a:ln w="12700" cap="flat">
              <a:solidFill>
                <a:srgbClr val="A0826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52" name="Line 84"/>
            <p:cNvSpPr>
              <a:spLocks noChangeShapeType="1"/>
            </p:cNvSpPr>
            <p:nvPr/>
          </p:nvSpPr>
          <p:spPr bwMode="auto">
            <a:xfrm>
              <a:off x="2795356" y="3929720"/>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sp>
          <p:nvSpPr>
            <p:cNvPr id="853" name="Line 83"/>
            <p:cNvSpPr>
              <a:spLocks noChangeShapeType="1"/>
            </p:cNvSpPr>
            <p:nvPr/>
          </p:nvSpPr>
          <p:spPr bwMode="auto">
            <a:xfrm>
              <a:off x="2795356" y="2667452"/>
              <a:ext cx="9100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600" dirty="0">
                <a:solidFill>
                  <a:prstClr val="black"/>
                </a:solidFill>
              </a:endParaRPr>
            </a:p>
          </p:txBody>
        </p:sp>
        <p:grpSp>
          <p:nvGrpSpPr>
            <p:cNvPr id="854" name="Group 138"/>
            <p:cNvGrpSpPr/>
            <p:nvPr/>
          </p:nvGrpSpPr>
          <p:grpSpPr>
            <a:xfrm>
              <a:off x="7235348" y="3990975"/>
              <a:ext cx="38577" cy="43420"/>
              <a:chOff x="3509964" y="4585112"/>
              <a:chExt cx="45243" cy="45243"/>
            </a:xfrm>
          </p:grpSpPr>
          <p:cxnSp>
            <p:nvCxnSpPr>
              <p:cNvPr id="972" name="Straight Connector 13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73" name="Straight Connector 14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5" name="Group 141"/>
            <p:cNvGrpSpPr/>
            <p:nvPr/>
          </p:nvGrpSpPr>
          <p:grpSpPr>
            <a:xfrm>
              <a:off x="7205663" y="3990975"/>
              <a:ext cx="38577" cy="43420"/>
              <a:chOff x="3509964" y="4585112"/>
              <a:chExt cx="45243" cy="45243"/>
            </a:xfrm>
          </p:grpSpPr>
          <p:cxnSp>
            <p:nvCxnSpPr>
              <p:cNvPr id="970" name="Straight Connector 14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71" name="Straight Connector 14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6" name="Group 144"/>
            <p:cNvGrpSpPr/>
            <p:nvPr/>
          </p:nvGrpSpPr>
          <p:grpSpPr>
            <a:xfrm>
              <a:off x="6742113" y="3990975"/>
              <a:ext cx="38577" cy="43420"/>
              <a:chOff x="3509964" y="4585112"/>
              <a:chExt cx="45243" cy="45243"/>
            </a:xfrm>
          </p:grpSpPr>
          <p:cxnSp>
            <p:nvCxnSpPr>
              <p:cNvPr id="968" name="Straight Connector 14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9" name="Straight Connector 14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7" name="Group 147"/>
            <p:cNvGrpSpPr/>
            <p:nvPr/>
          </p:nvGrpSpPr>
          <p:grpSpPr>
            <a:xfrm>
              <a:off x="6726238" y="3914775"/>
              <a:ext cx="38577" cy="43420"/>
              <a:chOff x="3509964" y="4585112"/>
              <a:chExt cx="45243" cy="45243"/>
            </a:xfrm>
          </p:grpSpPr>
          <p:cxnSp>
            <p:nvCxnSpPr>
              <p:cNvPr id="966" name="Straight Connector 14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7" name="Straight Connector 14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8" name="Group 150"/>
            <p:cNvGrpSpPr/>
            <p:nvPr/>
          </p:nvGrpSpPr>
          <p:grpSpPr>
            <a:xfrm>
              <a:off x="6742113" y="3819525"/>
              <a:ext cx="38577" cy="43420"/>
              <a:chOff x="3509964" y="4585112"/>
              <a:chExt cx="45243" cy="45243"/>
            </a:xfrm>
          </p:grpSpPr>
          <p:cxnSp>
            <p:nvCxnSpPr>
              <p:cNvPr id="964" name="Straight Connector 15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5" name="Straight Connector 15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59" name="Group 153"/>
            <p:cNvGrpSpPr/>
            <p:nvPr/>
          </p:nvGrpSpPr>
          <p:grpSpPr>
            <a:xfrm>
              <a:off x="6265863" y="3819525"/>
              <a:ext cx="38577" cy="43420"/>
              <a:chOff x="3509964" y="4585112"/>
              <a:chExt cx="45243" cy="45243"/>
            </a:xfrm>
          </p:grpSpPr>
          <p:cxnSp>
            <p:nvCxnSpPr>
              <p:cNvPr id="962" name="Straight Connector 15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3" name="Straight Connector 15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0" name="Group 156"/>
            <p:cNvGrpSpPr/>
            <p:nvPr/>
          </p:nvGrpSpPr>
          <p:grpSpPr>
            <a:xfrm>
              <a:off x="6240463" y="3784600"/>
              <a:ext cx="38577" cy="43420"/>
              <a:chOff x="3509964" y="4585112"/>
              <a:chExt cx="45243" cy="45243"/>
            </a:xfrm>
          </p:grpSpPr>
          <p:cxnSp>
            <p:nvCxnSpPr>
              <p:cNvPr id="960" name="Straight Connector 15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1" name="Straight Connector 15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1" name="Group 159"/>
            <p:cNvGrpSpPr/>
            <p:nvPr/>
          </p:nvGrpSpPr>
          <p:grpSpPr>
            <a:xfrm>
              <a:off x="6218238" y="3733800"/>
              <a:ext cx="38577" cy="43420"/>
              <a:chOff x="3509964" y="4585112"/>
              <a:chExt cx="45243" cy="45243"/>
            </a:xfrm>
          </p:grpSpPr>
          <p:cxnSp>
            <p:nvCxnSpPr>
              <p:cNvPr id="958" name="Straight Connector 16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9" name="Straight Connector 16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2" name="Group 162"/>
            <p:cNvGrpSpPr/>
            <p:nvPr/>
          </p:nvGrpSpPr>
          <p:grpSpPr>
            <a:xfrm>
              <a:off x="5808663" y="3819525"/>
              <a:ext cx="38577" cy="43420"/>
              <a:chOff x="3509964" y="4585112"/>
              <a:chExt cx="45243" cy="45243"/>
            </a:xfrm>
          </p:grpSpPr>
          <p:cxnSp>
            <p:nvCxnSpPr>
              <p:cNvPr id="956" name="Straight Connector 16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7" name="Straight Connector 16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3" name="Group 165"/>
            <p:cNvGrpSpPr/>
            <p:nvPr/>
          </p:nvGrpSpPr>
          <p:grpSpPr>
            <a:xfrm>
              <a:off x="5773738" y="3819525"/>
              <a:ext cx="38577" cy="43420"/>
              <a:chOff x="3509964" y="4585112"/>
              <a:chExt cx="45243" cy="45243"/>
            </a:xfrm>
          </p:grpSpPr>
          <p:cxnSp>
            <p:nvCxnSpPr>
              <p:cNvPr id="954" name="Straight Connector 16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5" name="Straight Connector 16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4" name="Group 168"/>
            <p:cNvGrpSpPr/>
            <p:nvPr/>
          </p:nvGrpSpPr>
          <p:grpSpPr>
            <a:xfrm>
              <a:off x="5802313" y="3695700"/>
              <a:ext cx="38577" cy="43420"/>
              <a:chOff x="3509964" y="4585112"/>
              <a:chExt cx="45243" cy="45243"/>
            </a:xfrm>
          </p:grpSpPr>
          <p:cxnSp>
            <p:nvCxnSpPr>
              <p:cNvPr id="952" name="Straight Connector 16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3" name="Straight Connector 17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5" name="Group 171"/>
            <p:cNvGrpSpPr/>
            <p:nvPr/>
          </p:nvGrpSpPr>
          <p:grpSpPr>
            <a:xfrm>
              <a:off x="5783263" y="3683000"/>
              <a:ext cx="38577" cy="43420"/>
              <a:chOff x="3509964" y="4585112"/>
              <a:chExt cx="45243" cy="45243"/>
            </a:xfrm>
          </p:grpSpPr>
          <p:cxnSp>
            <p:nvCxnSpPr>
              <p:cNvPr id="950" name="Straight Connector 17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51" name="Straight Connector 17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6" name="Group 174"/>
            <p:cNvGrpSpPr/>
            <p:nvPr/>
          </p:nvGrpSpPr>
          <p:grpSpPr>
            <a:xfrm>
              <a:off x="5764213" y="3670300"/>
              <a:ext cx="38577" cy="43420"/>
              <a:chOff x="3509964" y="4585112"/>
              <a:chExt cx="45243" cy="45243"/>
            </a:xfrm>
          </p:grpSpPr>
          <p:cxnSp>
            <p:nvCxnSpPr>
              <p:cNvPr id="948" name="Straight Connector 17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9" name="Straight Connector 17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7" name="Group 177"/>
            <p:cNvGrpSpPr/>
            <p:nvPr/>
          </p:nvGrpSpPr>
          <p:grpSpPr>
            <a:xfrm>
              <a:off x="5764213" y="3622675"/>
              <a:ext cx="38577" cy="43420"/>
              <a:chOff x="3509964" y="4585112"/>
              <a:chExt cx="45243" cy="45243"/>
            </a:xfrm>
          </p:grpSpPr>
          <p:cxnSp>
            <p:nvCxnSpPr>
              <p:cNvPr id="946" name="Straight Connector 17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7" name="Straight Connector 17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8" name="Group 180"/>
            <p:cNvGrpSpPr/>
            <p:nvPr/>
          </p:nvGrpSpPr>
          <p:grpSpPr>
            <a:xfrm>
              <a:off x="5764213" y="3606800"/>
              <a:ext cx="38577" cy="43420"/>
              <a:chOff x="3509964" y="4585112"/>
              <a:chExt cx="45243" cy="45243"/>
            </a:xfrm>
          </p:grpSpPr>
          <p:cxnSp>
            <p:nvCxnSpPr>
              <p:cNvPr id="944" name="Straight Connector 18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5" name="Straight Connector 18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69" name="Group 183"/>
            <p:cNvGrpSpPr/>
            <p:nvPr/>
          </p:nvGrpSpPr>
          <p:grpSpPr>
            <a:xfrm>
              <a:off x="5393848" y="3705225"/>
              <a:ext cx="38577" cy="43420"/>
              <a:chOff x="3509964" y="4585112"/>
              <a:chExt cx="45243" cy="45243"/>
            </a:xfrm>
          </p:grpSpPr>
          <p:cxnSp>
            <p:nvCxnSpPr>
              <p:cNvPr id="942" name="Straight Connector 18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3" name="Straight Connector 18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0" name="Group 186"/>
            <p:cNvGrpSpPr/>
            <p:nvPr/>
          </p:nvGrpSpPr>
          <p:grpSpPr>
            <a:xfrm>
              <a:off x="5301773" y="3521075"/>
              <a:ext cx="38577" cy="43420"/>
              <a:chOff x="3509964" y="4585112"/>
              <a:chExt cx="45243" cy="45243"/>
            </a:xfrm>
          </p:grpSpPr>
          <p:cxnSp>
            <p:nvCxnSpPr>
              <p:cNvPr id="940" name="Straight Connector 18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1" name="Straight Connector 18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1" name="Group 189"/>
            <p:cNvGrpSpPr/>
            <p:nvPr/>
          </p:nvGrpSpPr>
          <p:grpSpPr>
            <a:xfrm>
              <a:off x="5263673" y="3416300"/>
              <a:ext cx="38577" cy="43420"/>
              <a:chOff x="3509964" y="4585112"/>
              <a:chExt cx="45243" cy="45243"/>
            </a:xfrm>
          </p:grpSpPr>
          <p:cxnSp>
            <p:nvCxnSpPr>
              <p:cNvPr id="938" name="Straight Connector 19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9" name="Straight Connector 19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2" name="Group 192"/>
            <p:cNvGrpSpPr/>
            <p:nvPr/>
          </p:nvGrpSpPr>
          <p:grpSpPr>
            <a:xfrm>
              <a:off x="5276373" y="3352800"/>
              <a:ext cx="38577" cy="43420"/>
              <a:chOff x="3509964" y="4585112"/>
              <a:chExt cx="45243" cy="45243"/>
            </a:xfrm>
          </p:grpSpPr>
          <p:cxnSp>
            <p:nvCxnSpPr>
              <p:cNvPr id="936" name="Straight Connector 19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7" name="Straight Connector 19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3" name="Group 195"/>
            <p:cNvGrpSpPr/>
            <p:nvPr/>
          </p:nvGrpSpPr>
          <p:grpSpPr>
            <a:xfrm>
              <a:off x="4803298" y="3298825"/>
              <a:ext cx="38577" cy="43420"/>
              <a:chOff x="3509964" y="4585112"/>
              <a:chExt cx="45243" cy="45243"/>
            </a:xfrm>
          </p:grpSpPr>
          <p:cxnSp>
            <p:nvCxnSpPr>
              <p:cNvPr id="934" name="Straight Connector 19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5" name="Straight Connector 19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4" name="Group 198"/>
            <p:cNvGrpSpPr/>
            <p:nvPr/>
          </p:nvGrpSpPr>
          <p:grpSpPr>
            <a:xfrm>
              <a:off x="4803298" y="3257550"/>
              <a:ext cx="38577" cy="43420"/>
              <a:chOff x="3509964" y="4585112"/>
              <a:chExt cx="45243" cy="45243"/>
            </a:xfrm>
          </p:grpSpPr>
          <p:cxnSp>
            <p:nvCxnSpPr>
              <p:cNvPr id="932" name="Straight Connector 19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3" name="Straight Connector 20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5" name="Group 201"/>
            <p:cNvGrpSpPr/>
            <p:nvPr/>
          </p:nvGrpSpPr>
          <p:grpSpPr>
            <a:xfrm>
              <a:off x="4765198" y="3159125"/>
              <a:ext cx="38577" cy="43420"/>
              <a:chOff x="3509964" y="4585112"/>
              <a:chExt cx="45243" cy="45243"/>
            </a:xfrm>
          </p:grpSpPr>
          <p:cxnSp>
            <p:nvCxnSpPr>
              <p:cNvPr id="930" name="Straight Connector 20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31" name="Straight Connector 20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6" name="Group 204"/>
            <p:cNvGrpSpPr/>
            <p:nvPr/>
          </p:nvGrpSpPr>
          <p:grpSpPr>
            <a:xfrm>
              <a:off x="4765198" y="3251200"/>
              <a:ext cx="38577" cy="43420"/>
              <a:chOff x="3509964" y="4585112"/>
              <a:chExt cx="45243" cy="45243"/>
            </a:xfrm>
          </p:grpSpPr>
          <p:cxnSp>
            <p:nvCxnSpPr>
              <p:cNvPr id="928" name="Straight Connector 20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9" name="Straight Connector 20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7" name="Group 207"/>
            <p:cNvGrpSpPr/>
            <p:nvPr/>
          </p:nvGrpSpPr>
          <p:grpSpPr>
            <a:xfrm>
              <a:off x="4561998" y="3206750"/>
              <a:ext cx="38577" cy="43420"/>
              <a:chOff x="3509964" y="4585112"/>
              <a:chExt cx="45243" cy="45243"/>
            </a:xfrm>
          </p:grpSpPr>
          <p:cxnSp>
            <p:nvCxnSpPr>
              <p:cNvPr id="926" name="Straight Connector 20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7" name="Straight Connector 20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8" name="Group 210"/>
            <p:cNvGrpSpPr/>
            <p:nvPr/>
          </p:nvGrpSpPr>
          <p:grpSpPr>
            <a:xfrm>
              <a:off x="4561998" y="3165475"/>
              <a:ext cx="38577" cy="43420"/>
              <a:chOff x="3509964" y="4585112"/>
              <a:chExt cx="45243" cy="45243"/>
            </a:xfrm>
          </p:grpSpPr>
          <p:cxnSp>
            <p:nvCxnSpPr>
              <p:cNvPr id="924" name="Straight Connector 21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5" name="Straight Connector 21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79" name="Group 213"/>
            <p:cNvGrpSpPr/>
            <p:nvPr/>
          </p:nvGrpSpPr>
          <p:grpSpPr>
            <a:xfrm>
              <a:off x="4542948" y="3079750"/>
              <a:ext cx="38577" cy="43420"/>
              <a:chOff x="3509964" y="4585112"/>
              <a:chExt cx="45243" cy="45243"/>
            </a:xfrm>
          </p:grpSpPr>
          <p:cxnSp>
            <p:nvCxnSpPr>
              <p:cNvPr id="922" name="Straight Connector 21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3" name="Straight Connector 21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0" name="Group 216"/>
            <p:cNvGrpSpPr/>
            <p:nvPr/>
          </p:nvGrpSpPr>
          <p:grpSpPr>
            <a:xfrm>
              <a:off x="4317523" y="3032125"/>
              <a:ext cx="38577" cy="43420"/>
              <a:chOff x="3509964" y="4585112"/>
              <a:chExt cx="45243" cy="45243"/>
            </a:xfrm>
          </p:grpSpPr>
          <p:cxnSp>
            <p:nvCxnSpPr>
              <p:cNvPr id="920" name="Straight Connector 21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21" name="Straight Connector 21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1" name="Group 219"/>
            <p:cNvGrpSpPr/>
            <p:nvPr/>
          </p:nvGrpSpPr>
          <p:grpSpPr>
            <a:xfrm>
              <a:off x="4088923" y="2847975"/>
              <a:ext cx="38577" cy="43420"/>
              <a:chOff x="3509964" y="4585112"/>
              <a:chExt cx="45243" cy="45243"/>
            </a:xfrm>
          </p:grpSpPr>
          <p:cxnSp>
            <p:nvCxnSpPr>
              <p:cNvPr id="918" name="Straight Connector 22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9" name="Straight Connector 22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2" name="Group 222"/>
            <p:cNvGrpSpPr/>
            <p:nvPr/>
          </p:nvGrpSpPr>
          <p:grpSpPr>
            <a:xfrm>
              <a:off x="4063523" y="2768600"/>
              <a:ext cx="38577" cy="43420"/>
              <a:chOff x="3509964" y="4585112"/>
              <a:chExt cx="45243" cy="45243"/>
            </a:xfrm>
          </p:grpSpPr>
          <p:cxnSp>
            <p:nvCxnSpPr>
              <p:cNvPr id="916" name="Straight Connector 22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7" name="Straight Connector 22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3" name="Group 225"/>
            <p:cNvGrpSpPr/>
            <p:nvPr/>
          </p:nvGrpSpPr>
          <p:grpSpPr>
            <a:xfrm>
              <a:off x="4053998" y="2749550"/>
              <a:ext cx="38577" cy="43420"/>
              <a:chOff x="3509964" y="4585112"/>
              <a:chExt cx="45243" cy="45243"/>
            </a:xfrm>
          </p:grpSpPr>
          <p:cxnSp>
            <p:nvCxnSpPr>
              <p:cNvPr id="914" name="Straight Connector 22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5" name="Straight Connector 22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4" name="Group 228"/>
            <p:cNvGrpSpPr/>
            <p:nvPr/>
          </p:nvGrpSpPr>
          <p:grpSpPr>
            <a:xfrm>
              <a:off x="3844448" y="2717800"/>
              <a:ext cx="38577" cy="43420"/>
              <a:chOff x="3509964" y="4585112"/>
              <a:chExt cx="45243" cy="45243"/>
            </a:xfrm>
          </p:grpSpPr>
          <p:cxnSp>
            <p:nvCxnSpPr>
              <p:cNvPr id="912" name="Straight Connector 22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3" name="Straight Connector 23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5" name="Group 231"/>
            <p:cNvGrpSpPr/>
            <p:nvPr/>
          </p:nvGrpSpPr>
          <p:grpSpPr>
            <a:xfrm>
              <a:off x="3834923" y="2508250"/>
              <a:ext cx="38577" cy="43420"/>
              <a:chOff x="3509964" y="4585112"/>
              <a:chExt cx="45243" cy="45243"/>
            </a:xfrm>
          </p:grpSpPr>
          <p:cxnSp>
            <p:nvCxnSpPr>
              <p:cNvPr id="910" name="Straight Connector 23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11" name="Straight Connector 23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6" name="Group 234"/>
            <p:cNvGrpSpPr/>
            <p:nvPr/>
          </p:nvGrpSpPr>
          <p:grpSpPr>
            <a:xfrm>
              <a:off x="3819048" y="2600325"/>
              <a:ext cx="38577" cy="43420"/>
              <a:chOff x="3509964" y="4585112"/>
              <a:chExt cx="45243" cy="45243"/>
            </a:xfrm>
          </p:grpSpPr>
          <p:cxnSp>
            <p:nvCxnSpPr>
              <p:cNvPr id="908" name="Straight Connector 23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9" name="Straight Connector 23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7" name="Group 237"/>
            <p:cNvGrpSpPr/>
            <p:nvPr/>
          </p:nvGrpSpPr>
          <p:grpSpPr>
            <a:xfrm>
              <a:off x="3682523" y="2540000"/>
              <a:ext cx="38577" cy="43420"/>
              <a:chOff x="3509964" y="4585112"/>
              <a:chExt cx="45243" cy="45243"/>
            </a:xfrm>
          </p:grpSpPr>
          <p:cxnSp>
            <p:nvCxnSpPr>
              <p:cNvPr id="906" name="Straight Connector 23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7" name="Straight Connector 23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8" name="Group 240"/>
            <p:cNvGrpSpPr/>
            <p:nvPr/>
          </p:nvGrpSpPr>
          <p:grpSpPr>
            <a:xfrm>
              <a:off x="3590448" y="2489200"/>
              <a:ext cx="38577" cy="43420"/>
              <a:chOff x="3509964" y="4585112"/>
              <a:chExt cx="45243" cy="45243"/>
            </a:xfrm>
          </p:grpSpPr>
          <p:cxnSp>
            <p:nvCxnSpPr>
              <p:cNvPr id="904" name="Straight Connector 24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5" name="Straight Connector 24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89" name="Group 243"/>
            <p:cNvGrpSpPr/>
            <p:nvPr/>
          </p:nvGrpSpPr>
          <p:grpSpPr>
            <a:xfrm>
              <a:off x="3361848" y="2422525"/>
              <a:ext cx="38577" cy="43420"/>
              <a:chOff x="3509964" y="4585112"/>
              <a:chExt cx="45243" cy="45243"/>
            </a:xfrm>
          </p:grpSpPr>
          <p:cxnSp>
            <p:nvCxnSpPr>
              <p:cNvPr id="902" name="Straight Connector 24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3" name="Straight Connector 24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90" name="Group 246"/>
            <p:cNvGrpSpPr/>
            <p:nvPr/>
          </p:nvGrpSpPr>
          <p:grpSpPr>
            <a:xfrm>
              <a:off x="3361848" y="2352675"/>
              <a:ext cx="38577" cy="43420"/>
              <a:chOff x="3509964" y="4585112"/>
              <a:chExt cx="45243" cy="45243"/>
            </a:xfrm>
          </p:grpSpPr>
          <p:cxnSp>
            <p:nvCxnSpPr>
              <p:cNvPr id="900" name="Straight Connector 24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01" name="Straight Connector 24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91" name="Group 249"/>
            <p:cNvGrpSpPr/>
            <p:nvPr/>
          </p:nvGrpSpPr>
          <p:grpSpPr>
            <a:xfrm>
              <a:off x="3339623" y="2314575"/>
              <a:ext cx="38577" cy="43420"/>
              <a:chOff x="3509964" y="4585112"/>
              <a:chExt cx="45243" cy="45243"/>
            </a:xfrm>
          </p:grpSpPr>
          <p:cxnSp>
            <p:nvCxnSpPr>
              <p:cNvPr id="898" name="Straight Connector 25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899" name="Straight Connector 25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92" name="Group 252"/>
            <p:cNvGrpSpPr/>
            <p:nvPr/>
          </p:nvGrpSpPr>
          <p:grpSpPr>
            <a:xfrm>
              <a:off x="3123723" y="2336800"/>
              <a:ext cx="38577" cy="43420"/>
              <a:chOff x="3509964" y="4585112"/>
              <a:chExt cx="45243" cy="45243"/>
            </a:xfrm>
          </p:grpSpPr>
          <p:cxnSp>
            <p:nvCxnSpPr>
              <p:cNvPr id="896" name="Straight Connector 25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897" name="Straight Connector 25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893" name="Group 255"/>
            <p:cNvGrpSpPr/>
            <p:nvPr/>
          </p:nvGrpSpPr>
          <p:grpSpPr>
            <a:xfrm>
              <a:off x="3095148" y="2228850"/>
              <a:ext cx="38577" cy="43420"/>
              <a:chOff x="3509964" y="4585112"/>
              <a:chExt cx="45243" cy="45243"/>
            </a:xfrm>
          </p:grpSpPr>
          <p:cxnSp>
            <p:nvCxnSpPr>
              <p:cNvPr id="894" name="Straight Connector 25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895" name="Straight Connector 25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cxnSp>
        <p:nvCxnSpPr>
          <p:cNvPr id="974" name="Straight Connector 179"/>
          <p:cNvCxnSpPr/>
          <p:nvPr/>
        </p:nvCxnSpPr>
        <p:spPr>
          <a:xfrm>
            <a:off x="8000677" y="2255244"/>
            <a:ext cx="315912"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976" name="Gruppieren 975"/>
          <p:cNvGrpSpPr/>
          <p:nvPr/>
        </p:nvGrpSpPr>
        <p:grpSpPr>
          <a:xfrm>
            <a:off x="1795828" y="4153490"/>
            <a:ext cx="4212905" cy="1996081"/>
            <a:chOff x="634163" y="1936832"/>
            <a:chExt cx="7753342" cy="3851101"/>
          </a:xfrm>
        </p:grpSpPr>
        <p:sp>
          <p:nvSpPr>
            <p:cNvPr id="978" name="TextBox 12"/>
            <p:cNvSpPr txBox="1"/>
            <p:nvPr/>
          </p:nvSpPr>
          <p:spPr>
            <a:xfrm rot="16200000">
              <a:off x="-618048" y="3499137"/>
              <a:ext cx="2855913" cy="351492"/>
            </a:xfrm>
            <a:prstGeom prst="rect">
              <a:avLst/>
            </a:prstGeom>
            <a:noFill/>
            <a:ln>
              <a:noFill/>
            </a:ln>
          </p:spPr>
          <p:txBody>
            <a:bodyPr wrap="square" rtlCol="0">
              <a:spAutoFit/>
            </a:bodyPr>
            <a:lstStyle/>
            <a:p>
              <a:pPr algn="ctr">
                <a:tabLst>
                  <a:tab pos="1076325" algn="ctr"/>
                </a:tabLst>
              </a:pPr>
              <a:r>
                <a:rPr lang="en-GB" sz="600" dirty="0" err="1">
                  <a:solidFill>
                    <a:prstClr val="black"/>
                  </a:solidFill>
                </a:rPr>
                <a:t>Khả</a:t>
              </a:r>
              <a:r>
                <a:rPr lang="en-GB" sz="600" dirty="0">
                  <a:solidFill>
                    <a:prstClr val="black"/>
                  </a:solidFill>
                </a:rPr>
                <a:t> </a:t>
              </a:r>
              <a:r>
                <a:rPr lang="en-GB" sz="600" dirty="0" err="1">
                  <a:solidFill>
                    <a:prstClr val="black"/>
                  </a:solidFill>
                </a:rPr>
                <a:t>năng</a:t>
              </a:r>
              <a:r>
                <a:rPr lang="en-GB" sz="600" dirty="0">
                  <a:solidFill>
                    <a:prstClr val="black"/>
                  </a:solidFill>
                </a:rPr>
                <a:t> PFS </a:t>
              </a:r>
              <a:r>
                <a:rPr lang="en-GB" sz="600" dirty="0" err="1">
                  <a:solidFill>
                    <a:prstClr val="black"/>
                  </a:solidFill>
                </a:rPr>
                <a:t>ước</a:t>
              </a:r>
              <a:r>
                <a:rPr lang="en-GB" sz="600" dirty="0">
                  <a:solidFill>
                    <a:prstClr val="black"/>
                  </a:solidFill>
                </a:rPr>
                <a:t> </a:t>
              </a:r>
              <a:r>
                <a:rPr lang="en-GB" sz="600" dirty="0" err="1">
                  <a:solidFill>
                    <a:prstClr val="black"/>
                  </a:solidFill>
                </a:rPr>
                <a:t>lượng</a:t>
              </a:r>
              <a:endParaRPr lang="en-GB" sz="600" dirty="0">
                <a:solidFill>
                  <a:prstClr val="black"/>
                </a:solidFill>
              </a:endParaRPr>
            </a:p>
          </p:txBody>
        </p:sp>
        <p:sp>
          <p:nvSpPr>
            <p:cNvPr id="979" name="TextBox 13"/>
            <p:cNvSpPr txBox="1"/>
            <p:nvPr/>
          </p:nvSpPr>
          <p:spPr>
            <a:xfrm>
              <a:off x="1562393" y="5428069"/>
              <a:ext cx="6724927" cy="359864"/>
            </a:xfrm>
            <a:prstGeom prst="rect">
              <a:avLst/>
            </a:prstGeom>
            <a:noFill/>
          </p:spPr>
          <p:txBody>
            <a:bodyPr wrap="square" rtlCol="0">
              <a:spAutoFit/>
            </a:bodyPr>
            <a:lstStyle/>
            <a:p>
              <a:pPr algn="ctr"/>
              <a:r>
                <a:rPr lang="en-GB" sz="600" dirty="0" err="1">
                  <a:solidFill>
                    <a:prstClr val="black">
                      <a:lumMod val="65000"/>
                      <a:lumOff val="35000"/>
                    </a:prstClr>
                  </a:solidFill>
                </a:rPr>
                <a:t>Thời</a:t>
              </a:r>
              <a:r>
                <a:rPr lang="en-GB" sz="600" dirty="0">
                  <a:solidFill>
                    <a:prstClr val="black">
                      <a:lumMod val="65000"/>
                      <a:lumOff val="35000"/>
                    </a:prstClr>
                  </a:solidFill>
                </a:rPr>
                <a:t> </a:t>
              </a:r>
              <a:r>
                <a:rPr lang="en-GB" sz="600" dirty="0" err="1">
                  <a:solidFill>
                    <a:prstClr val="black">
                      <a:lumMod val="65000"/>
                      <a:lumOff val="35000"/>
                    </a:prstClr>
                  </a:solidFill>
                </a:rPr>
                <a:t>gian</a:t>
              </a:r>
              <a:r>
                <a:rPr lang="en-GB" sz="600" dirty="0">
                  <a:solidFill>
                    <a:prstClr val="black">
                      <a:lumMod val="65000"/>
                      <a:lumOff val="35000"/>
                    </a:prstClr>
                  </a:solidFill>
                </a:rPr>
                <a:t> </a:t>
              </a:r>
              <a:r>
                <a:rPr lang="en-GB" sz="600" dirty="0" err="1">
                  <a:solidFill>
                    <a:prstClr val="black">
                      <a:lumMod val="65000"/>
                      <a:lumOff val="35000"/>
                    </a:prstClr>
                  </a:solidFill>
                </a:rPr>
                <a:t>sống</a:t>
              </a:r>
              <a:r>
                <a:rPr lang="en-GB" sz="600" dirty="0">
                  <a:solidFill>
                    <a:prstClr val="black">
                      <a:lumMod val="65000"/>
                      <a:lumOff val="35000"/>
                    </a:prstClr>
                  </a:solidFill>
                </a:rPr>
                <a:t> </a:t>
              </a:r>
              <a:r>
                <a:rPr lang="en-GB" sz="600" dirty="0" err="1">
                  <a:solidFill>
                    <a:prstClr val="black">
                      <a:lumMod val="65000"/>
                      <a:lumOff val="35000"/>
                    </a:prstClr>
                  </a:solidFill>
                </a:rPr>
                <a:t>còn</a:t>
              </a:r>
              <a:r>
                <a:rPr lang="en-GB" sz="600" dirty="0">
                  <a:solidFill>
                    <a:prstClr val="black">
                      <a:lumMod val="65000"/>
                      <a:lumOff val="35000"/>
                    </a:prstClr>
                  </a:solidFill>
                </a:rPr>
                <a:t> </a:t>
              </a:r>
              <a:r>
                <a:rPr lang="en-GB" sz="600" dirty="0" err="1">
                  <a:solidFill>
                    <a:prstClr val="black">
                      <a:lumMod val="65000"/>
                      <a:lumOff val="35000"/>
                    </a:prstClr>
                  </a:solidFill>
                </a:rPr>
                <a:t>không</a:t>
              </a:r>
              <a:r>
                <a:rPr lang="en-GB" sz="600" dirty="0">
                  <a:solidFill>
                    <a:prstClr val="black">
                      <a:lumMod val="65000"/>
                      <a:lumOff val="35000"/>
                    </a:prstClr>
                  </a:solidFill>
                </a:rPr>
                <a:t> </a:t>
              </a:r>
              <a:r>
                <a:rPr lang="en-GB" sz="600" dirty="0" err="1">
                  <a:solidFill>
                    <a:prstClr val="black">
                      <a:lumMod val="65000"/>
                      <a:lumOff val="35000"/>
                    </a:prstClr>
                  </a:solidFill>
                </a:rPr>
                <a:t>tiến</a:t>
              </a:r>
              <a:r>
                <a:rPr lang="en-GB" sz="600" dirty="0">
                  <a:solidFill>
                    <a:prstClr val="black">
                      <a:lumMod val="65000"/>
                      <a:lumOff val="35000"/>
                    </a:prstClr>
                  </a:solidFill>
                </a:rPr>
                <a:t> </a:t>
              </a:r>
              <a:r>
                <a:rPr lang="en-GB" sz="600" dirty="0" err="1">
                  <a:solidFill>
                    <a:prstClr val="black">
                      <a:lumMod val="65000"/>
                      <a:lumOff val="35000"/>
                    </a:prstClr>
                  </a:solidFill>
                </a:rPr>
                <a:t>triển</a:t>
              </a:r>
              <a:r>
                <a:rPr lang="en-GB" sz="600" dirty="0">
                  <a:solidFill>
                    <a:prstClr val="black">
                      <a:lumMod val="65000"/>
                      <a:lumOff val="35000"/>
                    </a:prstClr>
                  </a:solidFill>
                </a:rPr>
                <a:t> (</a:t>
              </a:r>
              <a:r>
                <a:rPr lang="en-GB" sz="600" dirty="0" err="1">
                  <a:solidFill>
                    <a:prstClr val="black">
                      <a:lumMod val="65000"/>
                      <a:lumOff val="35000"/>
                    </a:prstClr>
                  </a:solidFill>
                </a:rPr>
                <a:t>tháng</a:t>
              </a:r>
              <a:r>
                <a:rPr lang="en-GB" sz="600" dirty="0">
                  <a:solidFill>
                    <a:prstClr val="black">
                      <a:lumMod val="65000"/>
                      <a:lumOff val="35000"/>
                    </a:prstClr>
                  </a:solidFill>
                </a:rPr>
                <a:t>)</a:t>
              </a:r>
            </a:p>
          </p:txBody>
        </p:sp>
        <p:sp>
          <p:nvSpPr>
            <p:cNvPr id="980" name="TextBox 15"/>
            <p:cNvSpPr txBox="1"/>
            <p:nvPr/>
          </p:nvSpPr>
          <p:spPr>
            <a:xfrm>
              <a:off x="809908" y="1936832"/>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1.0</a:t>
              </a:r>
            </a:p>
          </p:txBody>
        </p:sp>
        <p:sp>
          <p:nvSpPr>
            <p:cNvPr id="981" name="TextBox 16"/>
            <p:cNvSpPr txBox="1"/>
            <p:nvPr/>
          </p:nvSpPr>
          <p:spPr>
            <a:xfrm>
              <a:off x="809908" y="2546539"/>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0.8</a:t>
              </a:r>
            </a:p>
          </p:txBody>
        </p:sp>
        <p:sp>
          <p:nvSpPr>
            <p:cNvPr id="982" name="TextBox 17"/>
            <p:cNvSpPr txBox="1"/>
            <p:nvPr/>
          </p:nvSpPr>
          <p:spPr>
            <a:xfrm>
              <a:off x="809908" y="3171493"/>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0.6</a:t>
              </a:r>
            </a:p>
          </p:txBody>
        </p:sp>
        <p:sp>
          <p:nvSpPr>
            <p:cNvPr id="983" name="TextBox 18"/>
            <p:cNvSpPr txBox="1"/>
            <p:nvPr/>
          </p:nvSpPr>
          <p:spPr>
            <a:xfrm>
              <a:off x="809908" y="3781200"/>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0.4</a:t>
              </a:r>
            </a:p>
          </p:txBody>
        </p:sp>
        <p:sp>
          <p:nvSpPr>
            <p:cNvPr id="984" name="TextBox 19"/>
            <p:cNvSpPr txBox="1"/>
            <p:nvPr/>
          </p:nvSpPr>
          <p:spPr>
            <a:xfrm>
              <a:off x="809908" y="4406152"/>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0.2</a:t>
              </a:r>
            </a:p>
          </p:txBody>
        </p:sp>
        <p:sp>
          <p:nvSpPr>
            <p:cNvPr id="985" name="TextBox 20"/>
            <p:cNvSpPr txBox="1"/>
            <p:nvPr/>
          </p:nvSpPr>
          <p:spPr>
            <a:xfrm>
              <a:off x="809908" y="4977318"/>
              <a:ext cx="549789" cy="179932"/>
            </a:xfrm>
            <a:prstGeom prst="rect">
              <a:avLst/>
            </a:prstGeom>
            <a:noFill/>
          </p:spPr>
          <p:txBody>
            <a:bodyPr wrap="square" lIns="0" tIns="0" rIns="0" bIns="0" rtlCol="0" anchor="b" anchorCtr="0">
              <a:spAutoFit/>
            </a:bodyPr>
            <a:lstStyle/>
            <a:p>
              <a:pPr algn="r"/>
              <a:r>
                <a:rPr lang="en-US" sz="600" dirty="0">
                  <a:solidFill>
                    <a:prstClr val="black">
                      <a:lumMod val="65000"/>
                      <a:lumOff val="35000"/>
                    </a:prstClr>
                  </a:solidFill>
                </a:rPr>
                <a:t>0</a:t>
              </a:r>
            </a:p>
          </p:txBody>
        </p:sp>
        <p:sp>
          <p:nvSpPr>
            <p:cNvPr id="986" name="TextBox 21"/>
            <p:cNvSpPr txBox="1"/>
            <p:nvPr/>
          </p:nvSpPr>
          <p:spPr>
            <a:xfrm>
              <a:off x="1330832"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0</a:t>
              </a:r>
            </a:p>
          </p:txBody>
        </p:sp>
        <p:sp>
          <p:nvSpPr>
            <p:cNvPr id="987" name="TextBox 22"/>
            <p:cNvSpPr txBox="1"/>
            <p:nvPr/>
          </p:nvSpPr>
          <p:spPr>
            <a:xfrm>
              <a:off x="1797168"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a:t>
              </a:r>
            </a:p>
          </p:txBody>
        </p:sp>
        <p:sp>
          <p:nvSpPr>
            <p:cNvPr id="988" name="TextBox 23"/>
            <p:cNvSpPr txBox="1"/>
            <p:nvPr/>
          </p:nvSpPr>
          <p:spPr>
            <a:xfrm>
              <a:off x="2303358"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6</a:t>
              </a:r>
            </a:p>
          </p:txBody>
        </p:sp>
        <p:sp>
          <p:nvSpPr>
            <p:cNvPr id="989" name="TextBox 24"/>
            <p:cNvSpPr txBox="1"/>
            <p:nvPr/>
          </p:nvSpPr>
          <p:spPr>
            <a:xfrm>
              <a:off x="2817503"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9</a:t>
              </a:r>
            </a:p>
          </p:txBody>
        </p:sp>
        <p:sp>
          <p:nvSpPr>
            <p:cNvPr id="990" name="TextBox 25"/>
            <p:cNvSpPr txBox="1"/>
            <p:nvPr/>
          </p:nvSpPr>
          <p:spPr>
            <a:xfrm>
              <a:off x="3331641" y="5206393"/>
              <a:ext cx="54978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12</a:t>
              </a:r>
            </a:p>
          </p:txBody>
        </p:sp>
        <p:cxnSp>
          <p:nvCxnSpPr>
            <p:cNvPr id="991" name="Straight Connector 26"/>
            <p:cNvCxnSpPr/>
            <p:nvPr/>
          </p:nvCxnSpPr>
          <p:spPr>
            <a:xfrm>
              <a:off x="1458206" y="2031897"/>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2" name="Straight Connector 27"/>
            <p:cNvCxnSpPr/>
            <p:nvPr/>
          </p:nvCxnSpPr>
          <p:spPr>
            <a:xfrm>
              <a:off x="1458206" y="2651926"/>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3" name="Straight Connector 28"/>
            <p:cNvCxnSpPr/>
            <p:nvPr/>
          </p:nvCxnSpPr>
          <p:spPr>
            <a:xfrm>
              <a:off x="1458206" y="3269136"/>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4" name="Straight Connector 29"/>
            <p:cNvCxnSpPr/>
            <p:nvPr/>
          </p:nvCxnSpPr>
          <p:spPr>
            <a:xfrm>
              <a:off x="1458206" y="3889165"/>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5" name="Straight Connector 30"/>
            <p:cNvCxnSpPr/>
            <p:nvPr/>
          </p:nvCxnSpPr>
          <p:spPr>
            <a:xfrm>
              <a:off x="1458206" y="4509194"/>
              <a:ext cx="101654"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6" name="Straight Connector 31"/>
            <p:cNvCxnSpPr/>
            <p:nvPr/>
          </p:nvCxnSpPr>
          <p:spPr>
            <a:xfrm>
              <a:off x="1458206" y="5064165"/>
              <a:ext cx="96570"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7" name="Straight Connector 32"/>
            <p:cNvCxnSpPr/>
            <p:nvPr/>
          </p:nvCxnSpPr>
          <p:spPr>
            <a:xfrm rot="5400000">
              <a:off x="1583429" y="5151770"/>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8" name="Straight Connector 33"/>
            <p:cNvCxnSpPr/>
            <p:nvPr/>
          </p:nvCxnSpPr>
          <p:spPr>
            <a:xfrm rot="5400000">
              <a:off x="2046237" y="5151772"/>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9" name="Straight Connector 34"/>
            <p:cNvCxnSpPr/>
            <p:nvPr/>
          </p:nvCxnSpPr>
          <p:spPr>
            <a:xfrm rot="5400000">
              <a:off x="2556853" y="5151773"/>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0" name="Straight Connector 35"/>
            <p:cNvCxnSpPr/>
            <p:nvPr/>
          </p:nvCxnSpPr>
          <p:spPr>
            <a:xfrm rot="5400000">
              <a:off x="3067469" y="5151774"/>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1" name="Straight Connector 36"/>
            <p:cNvCxnSpPr/>
            <p:nvPr/>
          </p:nvCxnSpPr>
          <p:spPr>
            <a:xfrm rot="5400000">
              <a:off x="3578085" y="5151775"/>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2" name="Straight Connector 37"/>
            <p:cNvCxnSpPr/>
            <p:nvPr/>
          </p:nvCxnSpPr>
          <p:spPr>
            <a:xfrm rot="5400000">
              <a:off x="4088701" y="5151776"/>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3" name="Straight Connector 38"/>
            <p:cNvCxnSpPr/>
            <p:nvPr/>
          </p:nvCxnSpPr>
          <p:spPr>
            <a:xfrm rot="5400000">
              <a:off x="4599317" y="5151777"/>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4" name="Straight Connector 39"/>
            <p:cNvCxnSpPr/>
            <p:nvPr/>
          </p:nvCxnSpPr>
          <p:spPr>
            <a:xfrm rot="5400000">
              <a:off x="5109933" y="5151779"/>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5" name="Straight Connector 40"/>
            <p:cNvCxnSpPr/>
            <p:nvPr/>
          </p:nvCxnSpPr>
          <p:spPr>
            <a:xfrm rot="5400000">
              <a:off x="5620549" y="5151780"/>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6" name="Straight Connector 41"/>
            <p:cNvCxnSpPr/>
            <p:nvPr/>
          </p:nvCxnSpPr>
          <p:spPr>
            <a:xfrm rot="5400000">
              <a:off x="6131165" y="5151781"/>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7" name="Straight Connector 42"/>
            <p:cNvCxnSpPr/>
            <p:nvPr/>
          </p:nvCxnSpPr>
          <p:spPr>
            <a:xfrm rot="5400000">
              <a:off x="6641781" y="5151782"/>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8" name="Straight Connector 43"/>
            <p:cNvCxnSpPr/>
            <p:nvPr/>
          </p:nvCxnSpPr>
          <p:spPr>
            <a:xfrm rot="5400000">
              <a:off x="7152397" y="5151783"/>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9" name="Straight Connector 44"/>
            <p:cNvCxnSpPr/>
            <p:nvPr/>
          </p:nvCxnSpPr>
          <p:spPr>
            <a:xfrm rot="5400000">
              <a:off x="7663013" y="5151785"/>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10" name="Straight Connector 46"/>
            <p:cNvCxnSpPr/>
            <p:nvPr/>
          </p:nvCxnSpPr>
          <p:spPr>
            <a:xfrm rot="5400000">
              <a:off x="8173629" y="5151787"/>
              <a:ext cx="53547" cy="0"/>
            </a:xfrm>
            <a:prstGeom prst="line">
              <a:avLst/>
            </a:prstGeom>
            <a:ln w="1905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11" name="TextBox 47"/>
            <p:cNvSpPr txBox="1"/>
            <p:nvPr/>
          </p:nvSpPr>
          <p:spPr>
            <a:xfrm>
              <a:off x="3933248"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15</a:t>
              </a:r>
            </a:p>
          </p:txBody>
        </p:sp>
        <p:sp>
          <p:nvSpPr>
            <p:cNvPr id="1012" name="TextBox 48"/>
            <p:cNvSpPr txBox="1"/>
            <p:nvPr/>
          </p:nvSpPr>
          <p:spPr>
            <a:xfrm>
              <a:off x="4435691"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18</a:t>
              </a:r>
            </a:p>
          </p:txBody>
        </p:sp>
        <p:sp>
          <p:nvSpPr>
            <p:cNvPr id="1013" name="TextBox 49"/>
            <p:cNvSpPr txBox="1"/>
            <p:nvPr/>
          </p:nvSpPr>
          <p:spPr>
            <a:xfrm>
              <a:off x="4946084"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21</a:t>
              </a:r>
            </a:p>
          </p:txBody>
        </p:sp>
        <p:sp>
          <p:nvSpPr>
            <p:cNvPr id="1014" name="TextBox 50"/>
            <p:cNvSpPr txBox="1"/>
            <p:nvPr/>
          </p:nvSpPr>
          <p:spPr>
            <a:xfrm>
              <a:off x="5464430"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24</a:t>
              </a:r>
            </a:p>
          </p:txBody>
        </p:sp>
        <p:sp>
          <p:nvSpPr>
            <p:cNvPr id="1015" name="TextBox 51"/>
            <p:cNvSpPr txBox="1"/>
            <p:nvPr/>
          </p:nvSpPr>
          <p:spPr>
            <a:xfrm>
              <a:off x="5990727"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27</a:t>
              </a:r>
            </a:p>
          </p:txBody>
        </p:sp>
        <p:sp>
          <p:nvSpPr>
            <p:cNvPr id="1016" name="TextBox 52"/>
            <p:cNvSpPr txBox="1"/>
            <p:nvPr/>
          </p:nvSpPr>
          <p:spPr>
            <a:xfrm>
              <a:off x="6493167"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30</a:t>
              </a:r>
            </a:p>
          </p:txBody>
        </p:sp>
        <p:sp>
          <p:nvSpPr>
            <p:cNvPr id="1017" name="TextBox 53"/>
            <p:cNvSpPr txBox="1"/>
            <p:nvPr/>
          </p:nvSpPr>
          <p:spPr>
            <a:xfrm>
              <a:off x="6995612"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33</a:t>
              </a:r>
            </a:p>
          </p:txBody>
        </p:sp>
        <p:sp>
          <p:nvSpPr>
            <p:cNvPr id="1018" name="TextBox 54"/>
            <p:cNvSpPr txBox="1"/>
            <p:nvPr/>
          </p:nvSpPr>
          <p:spPr>
            <a:xfrm>
              <a:off x="7498056"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36</a:t>
              </a:r>
            </a:p>
          </p:txBody>
        </p:sp>
        <p:sp>
          <p:nvSpPr>
            <p:cNvPr id="1019" name="TextBox 55"/>
            <p:cNvSpPr txBox="1"/>
            <p:nvPr/>
          </p:nvSpPr>
          <p:spPr>
            <a:xfrm>
              <a:off x="8024346" y="5206393"/>
              <a:ext cx="363159" cy="179932"/>
            </a:xfrm>
            <a:prstGeom prst="rect">
              <a:avLst/>
            </a:prstGeom>
            <a:noFill/>
          </p:spPr>
          <p:txBody>
            <a:bodyPr wrap="square" lIns="0" tIns="0" rIns="0" bIns="0" rtlCol="0" anchor="b" anchorCtr="0">
              <a:spAutoFit/>
            </a:bodyPr>
            <a:lstStyle/>
            <a:p>
              <a:pPr algn="ctr"/>
              <a:r>
                <a:rPr lang="en-US" sz="600" dirty="0">
                  <a:solidFill>
                    <a:prstClr val="black">
                      <a:lumMod val="65000"/>
                      <a:lumOff val="35000"/>
                    </a:prstClr>
                  </a:solidFill>
                </a:rPr>
                <a:t>39</a:t>
              </a:r>
            </a:p>
          </p:txBody>
        </p:sp>
        <p:sp>
          <p:nvSpPr>
            <p:cNvPr id="1020" name="Freeform 83"/>
            <p:cNvSpPr/>
            <p:nvPr/>
          </p:nvSpPr>
          <p:spPr>
            <a:xfrm>
              <a:off x="1560981" y="2030826"/>
              <a:ext cx="6639421" cy="3087348"/>
            </a:xfrm>
            <a:custGeom>
              <a:avLst/>
              <a:gdLst>
                <a:gd name="connsiteX0" fmla="*/ 0 w 3337841"/>
                <a:gd name="connsiteY0" fmla="*/ 0 h 2619784"/>
                <a:gd name="connsiteX1" fmla="*/ 0 w 3337841"/>
                <a:gd name="connsiteY1" fmla="*/ 2619784 h 2619784"/>
                <a:gd name="connsiteX2" fmla="*/ 3337841 w 3337841"/>
                <a:gd name="connsiteY2" fmla="*/ 2619784 h 2619784"/>
              </a:gdLst>
              <a:ahLst/>
              <a:cxnLst>
                <a:cxn ang="0">
                  <a:pos x="connsiteX0" y="connsiteY0"/>
                </a:cxn>
                <a:cxn ang="0">
                  <a:pos x="connsiteX1" y="connsiteY1"/>
                </a:cxn>
                <a:cxn ang="0">
                  <a:pos x="connsiteX2" y="connsiteY2"/>
                </a:cxn>
              </a:cxnLst>
              <a:rect l="l" t="t" r="r" b="b"/>
              <a:pathLst>
                <a:path w="3337841" h="2619784">
                  <a:moveTo>
                    <a:pt x="0" y="0"/>
                  </a:moveTo>
                  <a:lnTo>
                    <a:pt x="0" y="2619784"/>
                  </a:lnTo>
                  <a:lnTo>
                    <a:pt x="3337841" y="2619784"/>
                  </a:lnTo>
                </a:path>
              </a:pathLst>
            </a:custGeom>
            <a:noFill/>
            <a:ln w="19050" cap="rnd">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black"/>
                </a:solidFill>
              </a:endParaRPr>
            </a:p>
          </p:txBody>
        </p:sp>
        <p:grpSp>
          <p:nvGrpSpPr>
            <p:cNvPr id="1021" name="Group 160"/>
            <p:cNvGrpSpPr/>
            <p:nvPr/>
          </p:nvGrpSpPr>
          <p:grpSpPr>
            <a:xfrm>
              <a:off x="2487857" y="2684406"/>
              <a:ext cx="38577" cy="43420"/>
              <a:chOff x="3509964" y="4585112"/>
              <a:chExt cx="45243" cy="45243"/>
            </a:xfrm>
          </p:grpSpPr>
          <p:cxnSp>
            <p:nvCxnSpPr>
              <p:cNvPr id="1112" name="Straight Connector 16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13" name="Straight Connector 16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sp>
          <p:nvSpPr>
            <p:cNvPr id="1022" name="Freeform 172"/>
            <p:cNvSpPr/>
            <p:nvPr/>
          </p:nvSpPr>
          <p:spPr>
            <a:xfrm>
              <a:off x="1576723" y="2030164"/>
              <a:ext cx="5804848" cy="2756848"/>
            </a:xfrm>
            <a:custGeom>
              <a:avLst/>
              <a:gdLst>
                <a:gd name="connsiteX0" fmla="*/ 5804848 w 5804848"/>
                <a:gd name="connsiteY0" fmla="*/ 2756848 h 2756848"/>
                <a:gd name="connsiteX1" fmla="*/ 5577386 w 5804848"/>
                <a:gd name="connsiteY1" fmla="*/ 2756848 h 2756848"/>
                <a:gd name="connsiteX2" fmla="*/ 5577386 w 5804848"/>
                <a:gd name="connsiteY2" fmla="*/ 2424753 h 2756848"/>
                <a:gd name="connsiteX3" fmla="*/ 4685732 w 5804848"/>
                <a:gd name="connsiteY3" fmla="*/ 2424753 h 2756848"/>
                <a:gd name="connsiteX4" fmla="*/ 4685732 w 5804848"/>
                <a:gd name="connsiteY4" fmla="*/ 2292824 h 2756848"/>
                <a:gd name="connsiteX5" fmla="*/ 3866866 w 5804848"/>
                <a:gd name="connsiteY5" fmla="*/ 2292824 h 2756848"/>
                <a:gd name="connsiteX6" fmla="*/ 3866866 w 5804848"/>
                <a:gd name="connsiteY6" fmla="*/ 2206388 h 2756848"/>
                <a:gd name="connsiteX7" fmla="*/ 3411941 w 5804848"/>
                <a:gd name="connsiteY7" fmla="*/ 2206388 h 2756848"/>
                <a:gd name="connsiteX8" fmla="*/ 3411941 w 5804848"/>
                <a:gd name="connsiteY8" fmla="*/ 2115403 h 2756848"/>
                <a:gd name="connsiteX9" fmla="*/ 2961565 w 5804848"/>
                <a:gd name="connsiteY9" fmla="*/ 2115403 h 2756848"/>
                <a:gd name="connsiteX10" fmla="*/ 2961565 w 5804848"/>
                <a:gd name="connsiteY10" fmla="*/ 2019869 h 2756848"/>
                <a:gd name="connsiteX11" fmla="*/ 2961565 w 5804848"/>
                <a:gd name="connsiteY11" fmla="*/ 2019869 h 2756848"/>
                <a:gd name="connsiteX12" fmla="*/ 2961565 w 5804848"/>
                <a:gd name="connsiteY12" fmla="*/ 1947081 h 2756848"/>
                <a:gd name="connsiteX13" fmla="*/ 2515738 w 5804848"/>
                <a:gd name="connsiteY13" fmla="*/ 1947081 h 2756848"/>
                <a:gd name="connsiteX14" fmla="*/ 2515738 w 5804848"/>
                <a:gd name="connsiteY14" fmla="*/ 1874293 h 2756848"/>
                <a:gd name="connsiteX15" fmla="*/ 2488442 w 5804848"/>
                <a:gd name="connsiteY15" fmla="*/ 1874293 h 2756848"/>
                <a:gd name="connsiteX16" fmla="*/ 2488442 w 5804848"/>
                <a:gd name="connsiteY16" fmla="*/ 1792406 h 2756848"/>
                <a:gd name="connsiteX17" fmla="*/ 2479344 w 5804848"/>
                <a:gd name="connsiteY17" fmla="*/ 1792406 h 2756848"/>
                <a:gd name="connsiteX18" fmla="*/ 2479344 w 5804848"/>
                <a:gd name="connsiteY18" fmla="*/ 1715069 h 2756848"/>
                <a:gd name="connsiteX19" fmla="*/ 2247332 w 5804848"/>
                <a:gd name="connsiteY19" fmla="*/ 1715069 h 2756848"/>
                <a:gd name="connsiteX20" fmla="*/ 2247332 w 5804848"/>
                <a:gd name="connsiteY20" fmla="*/ 1569493 h 2756848"/>
                <a:gd name="connsiteX21" fmla="*/ 2156347 w 5804848"/>
                <a:gd name="connsiteY21" fmla="*/ 1569493 h 2756848"/>
                <a:gd name="connsiteX22" fmla="*/ 2156347 w 5804848"/>
                <a:gd name="connsiteY22" fmla="*/ 1410269 h 2756848"/>
                <a:gd name="connsiteX23" fmla="*/ 1874293 w 5804848"/>
                <a:gd name="connsiteY23" fmla="*/ 1410269 h 2756848"/>
                <a:gd name="connsiteX24" fmla="*/ 1874293 w 5804848"/>
                <a:gd name="connsiteY24" fmla="*/ 1346579 h 2756848"/>
                <a:gd name="connsiteX25" fmla="*/ 1833350 w 5804848"/>
                <a:gd name="connsiteY25" fmla="*/ 1346579 h 2756848"/>
                <a:gd name="connsiteX26" fmla="*/ 1833350 w 5804848"/>
                <a:gd name="connsiteY26" fmla="*/ 1269242 h 2756848"/>
                <a:gd name="connsiteX27" fmla="*/ 1819702 w 5804848"/>
                <a:gd name="connsiteY27" fmla="*/ 1269242 h 2756848"/>
                <a:gd name="connsiteX28" fmla="*/ 1819702 w 5804848"/>
                <a:gd name="connsiteY28" fmla="*/ 1191905 h 2756848"/>
                <a:gd name="connsiteX29" fmla="*/ 1537648 w 5804848"/>
                <a:gd name="connsiteY29" fmla="*/ 1191905 h 2756848"/>
                <a:gd name="connsiteX30" fmla="*/ 1537648 w 5804848"/>
                <a:gd name="connsiteY30" fmla="*/ 1055427 h 2756848"/>
                <a:gd name="connsiteX31" fmla="*/ 1360227 w 5804848"/>
                <a:gd name="connsiteY31" fmla="*/ 1055427 h 2756848"/>
                <a:gd name="connsiteX32" fmla="*/ 1360227 w 5804848"/>
                <a:gd name="connsiteY32" fmla="*/ 973541 h 2756848"/>
                <a:gd name="connsiteX33" fmla="*/ 1246496 w 5804848"/>
                <a:gd name="connsiteY33" fmla="*/ 973541 h 2756848"/>
                <a:gd name="connsiteX34" fmla="*/ 1246496 w 5804848"/>
                <a:gd name="connsiteY34" fmla="*/ 900753 h 2756848"/>
                <a:gd name="connsiteX35" fmla="*/ 1246496 w 5804848"/>
                <a:gd name="connsiteY35" fmla="*/ 900753 h 2756848"/>
                <a:gd name="connsiteX36" fmla="*/ 1246496 w 5804848"/>
                <a:gd name="connsiteY36" fmla="*/ 832514 h 2756848"/>
                <a:gd name="connsiteX37" fmla="*/ 1219200 w 5804848"/>
                <a:gd name="connsiteY37" fmla="*/ 832514 h 2756848"/>
                <a:gd name="connsiteX38" fmla="*/ 1219200 w 5804848"/>
                <a:gd name="connsiteY38" fmla="*/ 800669 h 2756848"/>
                <a:gd name="connsiteX39" fmla="*/ 1219200 w 5804848"/>
                <a:gd name="connsiteY39" fmla="*/ 682388 h 2756848"/>
                <a:gd name="connsiteX40" fmla="*/ 918950 w 5804848"/>
                <a:gd name="connsiteY40" fmla="*/ 682388 h 2756848"/>
                <a:gd name="connsiteX41" fmla="*/ 918950 w 5804848"/>
                <a:gd name="connsiteY41" fmla="*/ 477672 h 2756848"/>
                <a:gd name="connsiteX42" fmla="*/ 900753 w 5804848"/>
                <a:gd name="connsiteY42" fmla="*/ 477672 h 2756848"/>
                <a:gd name="connsiteX43" fmla="*/ 900753 w 5804848"/>
                <a:gd name="connsiteY43" fmla="*/ 409433 h 2756848"/>
                <a:gd name="connsiteX44" fmla="*/ 900753 w 5804848"/>
                <a:gd name="connsiteY44" fmla="*/ 400335 h 2756848"/>
                <a:gd name="connsiteX45" fmla="*/ 900753 w 5804848"/>
                <a:gd name="connsiteY45" fmla="*/ 341194 h 2756848"/>
                <a:gd name="connsiteX46" fmla="*/ 891655 w 5804848"/>
                <a:gd name="connsiteY46" fmla="*/ 332096 h 2756848"/>
                <a:gd name="connsiteX47" fmla="*/ 891655 w 5804848"/>
                <a:gd name="connsiteY47" fmla="*/ 272956 h 2756848"/>
                <a:gd name="connsiteX48" fmla="*/ 605051 w 5804848"/>
                <a:gd name="connsiteY48" fmla="*/ 272956 h 2756848"/>
                <a:gd name="connsiteX49" fmla="*/ 605051 w 5804848"/>
                <a:gd name="connsiteY49" fmla="*/ 136478 h 2756848"/>
                <a:gd name="connsiteX50" fmla="*/ 591403 w 5804848"/>
                <a:gd name="connsiteY50" fmla="*/ 136478 h 2756848"/>
                <a:gd name="connsiteX51" fmla="*/ 591403 w 5804848"/>
                <a:gd name="connsiteY51" fmla="*/ 72788 h 2756848"/>
                <a:gd name="connsiteX52" fmla="*/ 145577 w 5804848"/>
                <a:gd name="connsiteY52" fmla="*/ 72788 h 2756848"/>
                <a:gd name="connsiteX53" fmla="*/ 145577 w 5804848"/>
                <a:gd name="connsiteY53" fmla="*/ 0 h 2756848"/>
                <a:gd name="connsiteX54" fmla="*/ 0 w 5804848"/>
                <a:gd name="connsiteY54" fmla="*/ 0 h 275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804848" h="2756848">
                  <a:moveTo>
                    <a:pt x="5804848" y="2756848"/>
                  </a:moveTo>
                  <a:lnTo>
                    <a:pt x="5577386" y="2756848"/>
                  </a:lnTo>
                  <a:lnTo>
                    <a:pt x="5577386" y="2424753"/>
                  </a:lnTo>
                  <a:lnTo>
                    <a:pt x="4685732" y="2424753"/>
                  </a:lnTo>
                  <a:lnTo>
                    <a:pt x="4685732" y="2292824"/>
                  </a:lnTo>
                  <a:lnTo>
                    <a:pt x="3866866" y="2292824"/>
                  </a:lnTo>
                  <a:lnTo>
                    <a:pt x="3866866" y="2206388"/>
                  </a:lnTo>
                  <a:lnTo>
                    <a:pt x="3411941" y="2206388"/>
                  </a:lnTo>
                  <a:lnTo>
                    <a:pt x="3411941" y="2115403"/>
                  </a:lnTo>
                  <a:lnTo>
                    <a:pt x="2961565" y="2115403"/>
                  </a:lnTo>
                  <a:lnTo>
                    <a:pt x="2961565" y="2019869"/>
                  </a:lnTo>
                  <a:lnTo>
                    <a:pt x="2961565" y="2019869"/>
                  </a:lnTo>
                  <a:lnTo>
                    <a:pt x="2961565" y="1947081"/>
                  </a:lnTo>
                  <a:lnTo>
                    <a:pt x="2515738" y="1947081"/>
                  </a:lnTo>
                  <a:lnTo>
                    <a:pt x="2515738" y="1874293"/>
                  </a:lnTo>
                  <a:lnTo>
                    <a:pt x="2488442" y="1874293"/>
                  </a:lnTo>
                  <a:lnTo>
                    <a:pt x="2488442" y="1792406"/>
                  </a:lnTo>
                  <a:lnTo>
                    <a:pt x="2479344" y="1792406"/>
                  </a:lnTo>
                  <a:lnTo>
                    <a:pt x="2479344" y="1715069"/>
                  </a:lnTo>
                  <a:lnTo>
                    <a:pt x="2247332" y="1715069"/>
                  </a:lnTo>
                  <a:lnTo>
                    <a:pt x="2247332" y="1569493"/>
                  </a:lnTo>
                  <a:lnTo>
                    <a:pt x="2156347" y="1569493"/>
                  </a:lnTo>
                  <a:lnTo>
                    <a:pt x="2156347" y="1410269"/>
                  </a:lnTo>
                  <a:lnTo>
                    <a:pt x="1874293" y="1410269"/>
                  </a:lnTo>
                  <a:lnTo>
                    <a:pt x="1874293" y="1346579"/>
                  </a:lnTo>
                  <a:lnTo>
                    <a:pt x="1833350" y="1346579"/>
                  </a:lnTo>
                  <a:lnTo>
                    <a:pt x="1833350" y="1269242"/>
                  </a:lnTo>
                  <a:lnTo>
                    <a:pt x="1819702" y="1269242"/>
                  </a:lnTo>
                  <a:lnTo>
                    <a:pt x="1819702" y="1191905"/>
                  </a:lnTo>
                  <a:lnTo>
                    <a:pt x="1537648" y="1191905"/>
                  </a:lnTo>
                  <a:lnTo>
                    <a:pt x="1537648" y="1055427"/>
                  </a:lnTo>
                  <a:lnTo>
                    <a:pt x="1360227" y="1055427"/>
                  </a:lnTo>
                  <a:lnTo>
                    <a:pt x="1360227" y="973541"/>
                  </a:lnTo>
                  <a:lnTo>
                    <a:pt x="1246496" y="973541"/>
                  </a:lnTo>
                  <a:lnTo>
                    <a:pt x="1246496" y="900753"/>
                  </a:lnTo>
                  <a:lnTo>
                    <a:pt x="1246496" y="900753"/>
                  </a:lnTo>
                  <a:lnTo>
                    <a:pt x="1246496" y="832514"/>
                  </a:lnTo>
                  <a:lnTo>
                    <a:pt x="1219200" y="832514"/>
                  </a:lnTo>
                  <a:lnTo>
                    <a:pt x="1219200" y="800669"/>
                  </a:lnTo>
                  <a:lnTo>
                    <a:pt x="1219200" y="682388"/>
                  </a:lnTo>
                  <a:lnTo>
                    <a:pt x="918950" y="682388"/>
                  </a:lnTo>
                  <a:lnTo>
                    <a:pt x="918950" y="477672"/>
                  </a:lnTo>
                  <a:lnTo>
                    <a:pt x="900753" y="477672"/>
                  </a:lnTo>
                  <a:lnTo>
                    <a:pt x="900753" y="409433"/>
                  </a:lnTo>
                  <a:lnTo>
                    <a:pt x="900753" y="400335"/>
                  </a:lnTo>
                  <a:lnTo>
                    <a:pt x="900753" y="341194"/>
                  </a:lnTo>
                  <a:lnTo>
                    <a:pt x="891655" y="332096"/>
                  </a:lnTo>
                  <a:lnTo>
                    <a:pt x="891655" y="272956"/>
                  </a:lnTo>
                  <a:lnTo>
                    <a:pt x="605051" y="272956"/>
                  </a:lnTo>
                  <a:lnTo>
                    <a:pt x="605051" y="136478"/>
                  </a:lnTo>
                  <a:lnTo>
                    <a:pt x="591403" y="136478"/>
                  </a:lnTo>
                  <a:lnTo>
                    <a:pt x="591403" y="72788"/>
                  </a:lnTo>
                  <a:lnTo>
                    <a:pt x="145577" y="72788"/>
                  </a:lnTo>
                  <a:lnTo>
                    <a:pt x="145577" y="0"/>
                  </a:lnTo>
                  <a:lnTo>
                    <a:pt x="0" y="0"/>
                  </a:lnTo>
                </a:path>
              </a:pathLst>
            </a:custGeom>
            <a:noFill/>
            <a:ln w="28575" cap="rnd">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white"/>
                </a:solidFill>
              </a:endParaRPr>
            </a:p>
          </p:txBody>
        </p:sp>
        <p:sp>
          <p:nvSpPr>
            <p:cNvPr id="1023" name="Freeform 240"/>
            <p:cNvSpPr/>
            <p:nvPr/>
          </p:nvSpPr>
          <p:spPr>
            <a:xfrm>
              <a:off x="1560403" y="2064170"/>
              <a:ext cx="6282690" cy="2853690"/>
            </a:xfrm>
            <a:custGeom>
              <a:avLst/>
              <a:gdLst>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33750 w 6282690"/>
                <a:gd name="connsiteY20" fmla="*/ 2358390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82190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912620 h 2853690"/>
                <a:gd name="connsiteX38" fmla="*/ 2198370 w 6282690"/>
                <a:gd name="connsiteY38" fmla="*/ 1912620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82190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912620 h 2853690"/>
                <a:gd name="connsiteX38" fmla="*/ 2198370 w 6282690"/>
                <a:gd name="connsiteY38" fmla="*/ 1912620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82190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912620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82190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82190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3530 w 6282690"/>
                <a:gd name="connsiteY61" fmla="*/ 1245870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86890 w 6282690"/>
                <a:gd name="connsiteY60" fmla="*/ 1245870 h 2853690"/>
                <a:gd name="connsiteX61" fmla="*/ 1571148 w 6282690"/>
                <a:gd name="connsiteY61" fmla="*/ 1250633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77365 w 6282690"/>
                <a:gd name="connsiteY60" fmla="*/ 1248251 h 2853690"/>
                <a:gd name="connsiteX61" fmla="*/ 1571148 w 6282690"/>
                <a:gd name="connsiteY61" fmla="*/ 1250633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51560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77365 w 6282690"/>
                <a:gd name="connsiteY60" fmla="*/ 1248251 h 2853690"/>
                <a:gd name="connsiteX61" fmla="*/ 1571148 w 6282690"/>
                <a:gd name="connsiteY61" fmla="*/ 1250633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39240 w 6282690"/>
                <a:gd name="connsiteY66" fmla="*/ 1051560 h 2853690"/>
                <a:gd name="connsiteX67" fmla="*/ 1276350 w 6282690"/>
                <a:gd name="connsiteY67" fmla="*/ 1046797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 name="connsiteX0" fmla="*/ 6282690 w 6282690"/>
                <a:gd name="connsiteY0" fmla="*/ 2853690 h 2853690"/>
                <a:gd name="connsiteX1" fmla="*/ 4857750 w 6282690"/>
                <a:gd name="connsiteY1" fmla="*/ 2853690 h 2853690"/>
                <a:gd name="connsiteX2" fmla="*/ 4857750 w 6282690"/>
                <a:gd name="connsiteY2" fmla="*/ 2800350 h 2853690"/>
                <a:gd name="connsiteX3" fmla="*/ 4831080 w 6282690"/>
                <a:gd name="connsiteY3" fmla="*/ 2800350 h 2853690"/>
                <a:gd name="connsiteX4" fmla="*/ 4831080 w 6282690"/>
                <a:gd name="connsiteY4" fmla="*/ 2731770 h 2853690"/>
                <a:gd name="connsiteX5" fmla="*/ 4366260 w 6282690"/>
                <a:gd name="connsiteY5" fmla="*/ 2731770 h 2853690"/>
                <a:gd name="connsiteX6" fmla="*/ 4366260 w 6282690"/>
                <a:gd name="connsiteY6" fmla="*/ 2651760 h 2853690"/>
                <a:gd name="connsiteX7" fmla="*/ 4152900 w 6282690"/>
                <a:gd name="connsiteY7" fmla="*/ 2651760 h 2853690"/>
                <a:gd name="connsiteX8" fmla="*/ 4152900 w 6282690"/>
                <a:gd name="connsiteY8" fmla="*/ 2625090 h 2853690"/>
                <a:gd name="connsiteX9" fmla="*/ 3909060 w 6282690"/>
                <a:gd name="connsiteY9" fmla="*/ 2625090 h 2853690"/>
                <a:gd name="connsiteX10" fmla="*/ 3909060 w 6282690"/>
                <a:gd name="connsiteY10" fmla="*/ 2545080 h 2853690"/>
                <a:gd name="connsiteX11" fmla="*/ 3890010 w 6282690"/>
                <a:gd name="connsiteY11" fmla="*/ 2545080 h 2853690"/>
                <a:gd name="connsiteX12" fmla="*/ 3890010 w 6282690"/>
                <a:gd name="connsiteY12" fmla="*/ 2514600 h 2853690"/>
                <a:gd name="connsiteX13" fmla="*/ 3874770 w 6282690"/>
                <a:gd name="connsiteY13" fmla="*/ 2514600 h 2853690"/>
                <a:gd name="connsiteX14" fmla="*/ 3874770 w 6282690"/>
                <a:gd name="connsiteY14" fmla="*/ 2476500 h 2853690"/>
                <a:gd name="connsiteX15" fmla="*/ 3451860 w 6282690"/>
                <a:gd name="connsiteY15" fmla="*/ 2476500 h 2853690"/>
                <a:gd name="connsiteX16" fmla="*/ 3451860 w 6282690"/>
                <a:gd name="connsiteY16" fmla="*/ 2411730 h 2853690"/>
                <a:gd name="connsiteX17" fmla="*/ 3429000 w 6282690"/>
                <a:gd name="connsiteY17" fmla="*/ 2411730 h 2853690"/>
                <a:gd name="connsiteX18" fmla="*/ 3429000 w 6282690"/>
                <a:gd name="connsiteY18" fmla="*/ 2377440 h 2853690"/>
                <a:gd name="connsiteX19" fmla="*/ 3352800 w 6282690"/>
                <a:gd name="connsiteY19" fmla="*/ 2377440 h 2853690"/>
                <a:gd name="connsiteX20" fmla="*/ 3352800 w 6282690"/>
                <a:gd name="connsiteY20" fmla="*/ 2346484 h 2853690"/>
                <a:gd name="connsiteX21" fmla="*/ 3314700 w 6282690"/>
                <a:gd name="connsiteY21" fmla="*/ 2339340 h 2853690"/>
                <a:gd name="connsiteX22" fmla="*/ 3295650 w 6282690"/>
                <a:gd name="connsiteY22" fmla="*/ 2339340 h 2853690"/>
                <a:gd name="connsiteX23" fmla="*/ 3295650 w 6282690"/>
                <a:gd name="connsiteY23" fmla="*/ 2308860 h 2853690"/>
                <a:gd name="connsiteX24" fmla="*/ 3154680 w 6282690"/>
                <a:gd name="connsiteY24" fmla="*/ 2308860 h 2853690"/>
                <a:gd name="connsiteX25" fmla="*/ 3154680 w 6282690"/>
                <a:gd name="connsiteY25" fmla="*/ 2275047 h 2853690"/>
                <a:gd name="connsiteX26" fmla="*/ 2975610 w 6282690"/>
                <a:gd name="connsiteY26" fmla="*/ 2275047 h 2853690"/>
                <a:gd name="connsiteX27" fmla="*/ 2975610 w 6282690"/>
                <a:gd name="connsiteY27" fmla="*/ 2137410 h 2853690"/>
                <a:gd name="connsiteX28" fmla="*/ 2960370 w 6282690"/>
                <a:gd name="connsiteY28" fmla="*/ 2137410 h 2853690"/>
                <a:gd name="connsiteX29" fmla="*/ 2960370 w 6282690"/>
                <a:gd name="connsiteY29" fmla="*/ 2106930 h 2853690"/>
                <a:gd name="connsiteX30" fmla="*/ 2945130 w 6282690"/>
                <a:gd name="connsiteY30" fmla="*/ 2106930 h 2853690"/>
                <a:gd name="connsiteX31" fmla="*/ 2945130 w 6282690"/>
                <a:gd name="connsiteY31" fmla="*/ 2042160 h 2853690"/>
                <a:gd name="connsiteX32" fmla="*/ 2903220 w 6282690"/>
                <a:gd name="connsiteY32" fmla="*/ 2042160 h 2853690"/>
                <a:gd name="connsiteX33" fmla="*/ 2903220 w 6282690"/>
                <a:gd name="connsiteY33" fmla="*/ 2000250 h 2853690"/>
                <a:gd name="connsiteX34" fmla="*/ 2518410 w 6282690"/>
                <a:gd name="connsiteY34" fmla="*/ 2000250 h 2853690"/>
                <a:gd name="connsiteX35" fmla="*/ 2518410 w 6282690"/>
                <a:gd name="connsiteY35" fmla="*/ 1962150 h 2853690"/>
                <a:gd name="connsiteX36" fmla="*/ 2503170 w 6282690"/>
                <a:gd name="connsiteY36" fmla="*/ 1962150 h 2853690"/>
                <a:gd name="connsiteX37" fmla="*/ 2503170 w 6282690"/>
                <a:gd name="connsiteY37" fmla="*/ 1898333 h 2853690"/>
                <a:gd name="connsiteX38" fmla="*/ 2203133 w 6282690"/>
                <a:gd name="connsiteY38" fmla="*/ 1900714 h 2853690"/>
                <a:gd name="connsiteX39" fmla="*/ 2198370 w 6282690"/>
                <a:gd name="connsiteY39" fmla="*/ 1771650 h 2853690"/>
                <a:gd name="connsiteX40" fmla="*/ 2179320 w 6282690"/>
                <a:gd name="connsiteY40" fmla="*/ 1771650 h 2853690"/>
                <a:gd name="connsiteX41" fmla="*/ 2179320 w 6282690"/>
                <a:gd name="connsiteY41" fmla="*/ 1684020 h 2853690"/>
                <a:gd name="connsiteX42" fmla="*/ 1935480 w 6282690"/>
                <a:gd name="connsiteY42" fmla="*/ 1684020 h 2853690"/>
                <a:gd name="connsiteX43" fmla="*/ 1935480 w 6282690"/>
                <a:gd name="connsiteY43" fmla="*/ 1653540 h 2853690"/>
                <a:gd name="connsiteX44" fmla="*/ 1905000 w 6282690"/>
                <a:gd name="connsiteY44" fmla="*/ 1653540 h 2853690"/>
                <a:gd name="connsiteX45" fmla="*/ 1905000 w 6282690"/>
                <a:gd name="connsiteY45" fmla="*/ 1626870 h 2853690"/>
                <a:gd name="connsiteX46" fmla="*/ 1905000 w 6282690"/>
                <a:gd name="connsiteY46" fmla="*/ 1626870 h 2853690"/>
                <a:gd name="connsiteX47" fmla="*/ 1889760 w 6282690"/>
                <a:gd name="connsiteY47" fmla="*/ 1626870 h 2853690"/>
                <a:gd name="connsiteX48" fmla="*/ 1889760 w 6282690"/>
                <a:gd name="connsiteY48" fmla="*/ 1470660 h 2853690"/>
                <a:gd name="connsiteX49" fmla="*/ 1878330 w 6282690"/>
                <a:gd name="connsiteY49" fmla="*/ 1470660 h 2853690"/>
                <a:gd name="connsiteX50" fmla="*/ 1878330 w 6282690"/>
                <a:gd name="connsiteY50" fmla="*/ 1432560 h 2853690"/>
                <a:gd name="connsiteX51" fmla="*/ 1870710 w 6282690"/>
                <a:gd name="connsiteY51" fmla="*/ 1432560 h 2853690"/>
                <a:gd name="connsiteX52" fmla="*/ 1870710 w 6282690"/>
                <a:gd name="connsiteY52" fmla="*/ 1367790 h 2853690"/>
                <a:gd name="connsiteX53" fmla="*/ 1847850 w 6282690"/>
                <a:gd name="connsiteY53" fmla="*/ 1367790 h 2853690"/>
                <a:gd name="connsiteX54" fmla="*/ 1847850 w 6282690"/>
                <a:gd name="connsiteY54" fmla="*/ 1337310 h 2853690"/>
                <a:gd name="connsiteX55" fmla="*/ 1847850 w 6282690"/>
                <a:gd name="connsiteY55" fmla="*/ 1337310 h 2853690"/>
                <a:gd name="connsiteX56" fmla="*/ 1847850 w 6282690"/>
                <a:gd name="connsiteY56" fmla="*/ 1314450 h 2853690"/>
                <a:gd name="connsiteX57" fmla="*/ 1813560 w 6282690"/>
                <a:gd name="connsiteY57" fmla="*/ 1314450 h 2853690"/>
                <a:gd name="connsiteX58" fmla="*/ 1813560 w 6282690"/>
                <a:gd name="connsiteY58" fmla="*/ 1295400 h 2853690"/>
                <a:gd name="connsiteX59" fmla="*/ 1786890 w 6282690"/>
                <a:gd name="connsiteY59" fmla="*/ 1295400 h 2853690"/>
                <a:gd name="connsiteX60" fmla="*/ 1777365 w 6282690"/>
                <a:gd name="connsiteY60" fmla="*/ 1248251 h 2853690"/>
                <a:gd name="connsiteX61" fmla="*/ 1571148 w 6282690"/>
                <a:gd name="connsiteY61" fmla="*/ 1250633 h 2853690"/>
                <a:gd name="connsiteX62" fmla="*/ 1573530 w 6282690"/>
                <a:gd name="connsiteY62" fmla="*/ 1200150 h 2853690"/>
                <a:gd name="connsiteX63" fmla="*/ 1565910 w 6282690"/>
                <a:gd name="connsiteY63" fmla="*/ 1200150 h 2853690"/>
                <a:gd name="connsiteX64" fmla="*/ 1565910 w 6282690"/>
                <a:gd name="connsiteY64" fmla="*/ 1078230 h 2853690"/>
                <a:gd name="connsiteX65" fmla="*/ 1565910 w 6282690"/>
                <a:gd name="connsiteY65" fmla="*/ 1078230 h 2853690"/>
                <a:gd name="connsiteX66" fmla="*/ 1555909 w 6282690"/>
                <a:gd name="connsiteY66" fmla="*/ 1042035 h 2853690"/>
                <a:gd name="connsiteX67" fmla="*/ 1276350 w 6282690"/>
                <a:gd name="connsiteY67" fmla="*/ 1046797 h 2853690"/>
                <a:gd name="connsiteX68" fmla="*/ 1276350 w 6282690"/>
                <a:gd name="connsiteY68" fmla="*/ 1009650 h 2853690"/>
                <a:gd name="connsiteX69" fmla="*/ 1257300 w 6282690"/>
                <a:gd name="connsiteY69" fmla="*/ 1009650 h 2853690"/>
                <a:gd name="connsiteX70" fmla="*/ 1257300 w 6282690"/>
                <a:gd name="connsiteY70" fmla="*/ 1009650 h 2853690"/>
                <a:gd name="connsiteX71" fmla="*/ 1257300 w 6282690"/>
                <a:gd name="connsiteY71" fmla="*/ 979170 h 2853690"/>
                <a:gd name="connsiteX72" fmla="*/ 1257300 w 6282690"/>
                <a:gd name="connsiteY72" fmla="*/ 922020 h 2853690"/>
                <a:gd name="connsiteX73" fmla="*/ 1230630 w 6282690"/>
                <a:gd name="connsiteY73" fmla="*/ 922020 h 2853690"/>
                <a:gd name="connsiteX74" fmla="*/ 1230630 w 6282690"/>
                <a:gd name="connsiteY74" fmla="*/ 769620 h 2853690"/>
                <a:gd name="connsiteX75" fmla="*/ 1203960 w 6282690"/>
                <a:gd name="connsiteY75" fmla="*/ 769620 h 2853690"/>
                <a:gd name="connsiteX76" fmla="*/ 1203960 w 6282690"/>
                <a:gd name="connsiteY76" fmla="*/ 739140 h 2853690"/>
                <a:gd name="connsiteX77" fmla="*/ 956310 w 6282690"/>
                <a:gd name="connsiteY77" fmla="*/ 739140 h 2853690"/>
                <a:gd name="connsiteX78" fmla="*/ 956310 w 6282690"/>
                <a:gd name="connsiteY78" fmla="*/ 712470 h 2853690"/>
                <a:gd name="connsiteX79" fmla="*/ 944880 w 6282690"/>
                <a:gd name="connsiteY79" fmla="*/ 712470 h 2853690"/>
                <a:gd name="connsiteX80" fmla="*/ 944880 w 6282690"/>
                <a:gd name="connsiteY80" fmla="*/ 533400 h 2853690"/>
                <a:gd name="connsiteX81" fmla="*/ 640080 w 6282690"/>
                <a:gd name="connsiteY81" fmla="*/ 533400 h 2853690"/>
                <a:gd name="connsiteX82" fmla="*/ 640080 w 6282690"/>
                <a:gd name="connsiteY82" fmla="*/ 445770 h 2853690"/>
                <a:gd name="connsiteX83" fmla="*/ 617220 w 6282690"/>
                <a:gd name="connsiteY83" fmla="*/ 445770 h 2853690"/>
                <a:gd name="connsiteX84" fmla="*/ 617220 w 6282690"/>
                <a:gd name="connsiteY84" fmla="*/ 346710 h 2853690"/>
                <a:gd name="connsiteX85" fmla="*/ 582930 w 6282690"/>
                <a:gd name="connsiteY85" fmla="*/ 346710 h 2853690"/>
                <a:gd name="connsiteX86" fmla="*/ 582930 w 6282690"/>
                <a:gd name="connsiteY86" fmla="*/ 300990 h 2853690"/>
                <a:gd name="connsiteX87" fmla="*/ 312420 w 6282690"/>
                <a:gd name="connsiteY87" fmla="*/ 300990 h 2853690"/>
                <a:gd name="connsiteX88" fmla="*/ 312420 w 6282690"/>
                <a:gd name="connsiteY88" fmla="*/ 251460 h 2853690"/>
                <a:gd name="connsiteX89" fmla="*/ 293370 w 6282690"/>
                <a:gd name="connsiteY89" fmla="*/ 251460 h 2853690"/>
                <a:gd name="connsiteX90" fmla="*/ 293370 w 6282690"/>
                <a:gd name="connsiteY90" fmla="*/ 220980 h 2853690"/>
                <a:gd name="connsiteX91" fmla="*/ 281940 w 6282690"/>
                <a:gd name="connsiteY91" fmla="*/ 220980 h 2853690"/>
                <a:gd name="connsiteX92" fmla="*/ 281940 w 6282690"/>
                <a:gd name="connsiteY92" fmla="*/ 194310 h 2853690"/>
                <a:gd name="connsiteX93" fmla="*/ 171450 w 6282690"/>
                <a:gd name="connsiteY93" fmla="*/ 194310 h 2853690"/>
                <a:gd name="connsiteX94" fmla="*/ 171450 w 6282690"/>
                <a:gd name="connsiteY94" fmla="*/ 110490 h 2853690"/>
                <a:gd name="connsiteX95" fmla="*/ 163830 w 6282690"/>
                <a:gd name="connsiteY95" fmla="*/ 102870 h 2853690"/>
                <a:gd name="connsiteX96" fmla="*/ 163830 w 6282690"/>
                <a:gd name="connsiteY96" fmla="*/ 102870 h 2853690"/>
                <a:gd name="connsiteX97" fmla="*/ 163830 w 6282690"/>
                <a:gd name="connsiteY97" fmla="*/ 80010 h 2853690"/>
                <a:gd name="connsiteX98" fmla="*/ 163830 w 6282690"/>
                <a:gd name="connsiteY98" fmla="*/ 30480 h 2853690"/>
                <a:gd name="connsiteX99" fmla="*/ 125730 w 6282690"/>
                <a:gd name="connsiteY99" fmla="*/ 30480 h 2853690"/>
                <a:gd name="connsiteX100" fmla="*/ 125730 w 6282690"/>
                <a:gd name="connsiteY100" fmla="*/ 0 h 2853690"/>
                <a:gd name="connsiteX101" fmla="*/ 0 w 6282690"/>
                <a:gd name="connsiteY101" fmla="*/ 0 h 28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282690" h="2853690">
                  <a:moveTo>
                    <a:pt x="6282690" y="2853690"/>
                  </a:moveTo>
                  <a:lnTo>
                    <a:pt x="4857750" y="2853690"/>
                  </a:lnTo>
                  <a:lnTo>
                    <a:pt x="4857750" y="2800350"/>
                  </a:lnTo>
                  <a:lnTo>
                    <a:pt x="4831080" y="2800350"/>
                  </a:lnTo>
                  <a:lnTo>
                    <a:pt x="4831080" y="2731770"/>
                  </a:lnTo>
                  <a:lnTo>
                    <a:pt x="4366260" y="2731770"/>
                  </a:lnTo>
                  <a:lnTo>
                    <a:pt x="4366260" y="2651760"/>
                  </a:lnTo>
                  <a:lnTo>
                    <a:pt x="4152900" y="2651760"/>
                  </a:lnTo>
                  <a:lnTo>
                    <a:pt x="4152900" y="2625090"/>
                  </a:lnTo>
                  <a:lnTo>
                    <a:pt x="3909060" y="2625090"/>
                  </a:lnTo>
                  <a:lnTo>
                    <a:pt x="3909060" y="2545080"/>
                  </a:lnTo>
                  <a:lnTo>
                    <a:pt x="3890010" y="2545080"/>
                  </a:lnTo>
                  <a:lnTo>
                    <a:pt x="3890010" y="2514600"/>
                  </a:lnTo>
                  <a:lnTo>
                    <a:pt x="3874770" y="2514600"/>
                  </a:lnTo>
                  <a:lnTo>
                    <a:pt x="3874770" y="2476500"/>
                  </a:lnTo>
                  <a:lnTo>
                    <a:pt x="3451860" y="2476500"/>
                  </a:lnTo>
                  <a:lnTo>
                    <a:pt x="3451860" y="2411730"/>
                  </a:lnTo>
                  <a:lnTo>
                    <a:pt x="3429000" y="2411730"/>
                  </a:lnTo>
                  <a:lnTo>
                    <a:pt x="3429000" y="2377440"/>
                  </a:lnTo>
                  <a:lnTo>
                    <a:pt x="3352800" y="2377440"/>
                  </a:lnTo>
                  <a:lnTo>
                    <a:pt x="3352800" y="2346484"/>
                  </a:lnTo>
                  <a:lnTo>
                    <a:pt x="3314700" y="2339340"/>
                  </a:lnTo>
                  <a:lnTo>
                    <a:pt x="3295650" y="2339340"/>
                  </a:lnTo>
                  <a:lnTo>
                    <a:pt x="3295650" y="2308860"/>
                  </a:lnTo>
                  <a:lnTo>
                    <a:pt x="3154680" y="2308860"/>
                  </a:lnTo>
                  <a:lnTo>
                    <a:pt x="3154680" y="2275047"/>
                  </a:lnTo>
                  <a:lnTo>
                    <a:pt x="2975610" y="2275047"/>
                  </a:lnTo>
                  <a:lnTo>
                    <a:pt x="2975610" y="2137410"/>
                  </a:lnTo>
                  <a:lnTo>
                    <a:pt x="2960370" y="2137410"/>
                  </a:lnTo>
                  <a:lnTo>
                    <a:pt x="2960370" y="2106930"/>
                  </a:lnTo>
                  <a:lnTo>
                    <a:pt x="2945130" y="2106930"/>
                  </a:lnTo>
                  <a:lnTo>
                    <a:pt x="2945130" y="2042160"/>
                  </a:lnTo>
                  <a:lnTo>
                    <a:pt x="2903220" y="2042160"/>
                  </a:lnTo>
                  <a:lnTo>
                    <a:pt x="2903220" y="2000250"/>
                  </a:lnTo>
                  <a:lnTo>
                    <a:pt x="2518410" y="2000250"/>
                  </a:lnTo>
                  <a:lnTo>
                    <a:pt x="2518410" y="1962150"/>
                  </a:lnTo>
                  <a:lnTo>
                    <a:pt x="2503170" y="1962150"/>
                  </a:lnTo>
                  <a:lnTo>
                    <a:pt x="2503170" y="1898333"/>
                  </a:lnTo>
                  <a:lnTo>
                    <a:pt x="2203133" y="1900714"/>
                  </a:lnTo>
                  <a:lnTo>
                    <a:pt x="2198370" y="1771650"/>
                  </a:lnTo>
                  <a:lnTo>
                    <a:pt x="2179320" y="1771650"/>
                  </a:lnTo>
                  <a:lnTo>
                    <a:pt x="2179320" y="1684020"/>
                  </a:lnTo>
                  <a:lnTo>
                    <a:pt x="1935480" y="1684020"/>
                  </a:lnTo>
                  <a:lnTo>
                    <a:pt x="1935480" y="1653540"/>
                  </a:lnTo>
                  <a:lnTo>
                    <a:pt x="1905000" y="1653540"/>
                  </a:lnTo>
                  <a:lnTo>
                    <a:pt x="1905000" y="1626870"/>
                  </a:lnTo>
                  <a:lnTo>
                    <a:pt x="1905000" y="1626870"/>
                  </a:lnTo>
                  <a:lnTo>
                    <a:pt x="1889760" y="1626870"/>
                  </a:lnTo>
                  <a:lnTo>
                    <a:pt x="1889760" y="1470660"/>
                  </a:lnTo>
                  <a:lnTo>
                    <a:pt x="1878330" y="1470660"/>
                  </a:lnTo>
                  <a:lnTo>
                    <a:pt x="1878330" y="1432560"/>
                  </a:lnTo>
                  <a:lnTo>
                    <a:pt x="1870710" y="1432560"/>
                  </a:lnTo>
                  <a:lnTo>
                    <a:pt x="1870710" y="1367790"/>
                  </a:lnTo>
                  <a:lnTo>
                    <a:pt x="1847850" y="1367790"/>
                  </a:lnTo>
                  <a:lnTo>
                    <a:pt x="1847850" y="1337310"/>
                  </a:lnTo>
                  <a:lnTo>
                    <a:pt x="1847850" y="1337310"/>
                  </a:lnTo>
                  <a:lnTo>
                    <a:pt x="1847850" y="1314450"/>
                  </a:lnTo>
                  <a:lnTo>
                    <a:pt x="1813560" y="1314450"/>
                  </a:lnTo>
                  <a:lnTo>
                    <a:pt x="1813560" y="1295400"/>
                  </a:lnTo>
                  <a:lnTo>
                    <a:pt x="1786890" y="1295400"/>
                  </a:lnTo>
                  <a:lnTo>
                    <a:pt x="1777365" y="1248251"/>
                  </a:lnTo>
                  <a:lnTo>
                    <a:pt x="1571148" y="1250633"/>
                  </a:lnTo>
                  <a:lnTo>
                    <a:pt x="1573530" y="1200150"/>
                  </a:lnTo>
                  <a:lnTo>
                    <a:pt x="1565910" y="1200150"/>
                  </a:lnTo>
                  <a:lnTo>
                    <a:pt x="1565910" y="1078230"/>
                  </a:lnTo>
                  <a:lnTo>
                    <a:pt x="1565910" y="1078230"/>
                  </a:lnTo>
                  <a:lnTo>
                    <a:pt x="1555909" y="1042035"/>
                  </a:lnTo>
                  <a:lnTo>
                    <a:pt x="1276350" y="1046797"/>
                  </a:lnTo>
                  <a:lnTo>
                    <a:pt x="1276350" y="1009650"/>
                  </a:lnTo>
                  <a:lnTo>
                    <a:pt x="1257300" y="1009650"/>
                  </a:lnTo>
                  <a:lnTo>
                    <a:pt x="1257300" y="1009650"/>
                  </a:lnTo>
                  <a:lnTo>
                    <a:pt x="1257300" y="979170"/>
                  </a:lnTo>
                  <a:lnTo>
                    <a:pt x="1257300" y="922020"/>
                  </a:lnTo>
                  <a:lnTo>
                    <a:pt x="1230630" y="922020"/>
                  </a:lnTo>
                  <a:lnTo>
                    <a:pt x="1230630" y="769620"/>
                  </a:lnTo>
                  <a:lnTo>
                    <a:pt x="1203960" y="769620"/>
                  </a:lnTo>
                  <a:lnTo>
                    <a:pt x="1203960" y="739140"/>
                  </a:lnTo>
                  <a:lnTo>
                    <a:pt x="956310" y="739140"/>
                  </a:lnTo>
                  <a:lnTo>
                    <a:pt x="956310" y="712470"/>
                  </a:lnTo>
                  <a:lnTo>
                    <a:pt x="944880" y="712470"/>
                  </a:lnTo>
                  <a:lnTo>
                    <a:pt x="944880" y="533400"/>
                  </a:lnTo>
                  <a:lnTo>
                    <a:pt x="640080" y="533400"/>
                  </a:lnTo>
                  <a:lnTo>
                    <a:pt x="640080" y="445770"/>
                  </a:lnTo>
                  <a:lnTo>
                    <a:pt x="617220" y="445770"/>
                  </a:lnTo>
                  <a:lnTo>
                    <a:pt x="617220" y="346710"/>
                  </a:lnTo>
                  <a:lnTo>
                    <a:pt x="582930" y="346710"/>
                  </a:lnTo>
                  <a:lnTo>
                    <a:pt x="582930" y="300990"/>
                  </a:lnTo>
                  <a:lnTo>
                    <a:pt x="312420" y="300990"/>
                  </a:lnTo>
                  <a:lnTo>
                    <a:pt x="312420" y="251460"/>
                  </a:lnTo>
                  <a:lnTo>
                    <a:pt x="293370" y="251460"/>
                  </a:lnTo>
                  <a:lnTo>
                    <a:pt x="293370" y="220980"/>
                  </a:lnTo>
                  <a:lnTo>
                    <a:pt x="281940" y="220980"/>
                  </a:lnTo>
                  <a:lnTo>
                    <a:pt x="281940" y="194310"/>
                  </a:lnTo>
                  <a:lnTo>
                    <a:pt x="171450" y="194310"/>
                  </a:lnTo>
                  <a:lnTo>
                    <a:pt x="171450" y="110490"/>
                  </a:lnTo>
                  <a:lnTo>
                    <a:pt x="163830" y="102870"/>
                  </a:lnTo>
                  <a:lnTo>
                    <a:pt x="163830" y="102870"/>
                  </a:lnTo>
                  <a:lnTo>
                    <a:pt x="163830" y="80010"/>
                  </a:lnTo>
                  <a:lnTo>
                    <a:pt x="163830" y="30480"/>
                  </a:lnTo>
                  <a:lnTo>
                    <a:pt x="125730" y="30480"/>
                  </a:lnTo>
                  <a:lnTo>
                    <a:pt x="125730" y="0"/>
                  </a:lnTo>
                  <a:lnTo>
                    <a:pt x="0" y="0"/>
                  </a:lnTo>
                </a:path>
              </a:pathLst>
            </a:custGeom>
            <a:noFill/>
            <a:ln w="28575"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a:solidFill>
                  <a:prstClr val="white"/>
                </a:solidFill>
              </a:endParaRPr>
            </a:p>
          </p:txBody>
        </p:sp>
        <p:grpSp>
          <p:nvGrpSpPr>
            <p:cNvPr id="1024" name="Group 224"/>
            <p:cNvGrpSpPr/>
            <p:nvPr/>
          </p:nvGrpSpPr>
          <p:grpSpPr>
            <a:xfrm>
              <a:off x="7791337" y="4898796"/>
              <a:ext cx="38577" cy="43420"/>
              <a:chOff x="3509964" y="4585112"/>
              <a:chExt cx="45243" cy="45243"/>
            </a:xfrm>
          </p:grpSpPr>
          <p:cxnSp>
            <p:nvCxnSpPr>
              <p:cNvPr id="1110" name="Straight Connector 27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11" name="Straight Connector 27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5" name="Group 225"/>
            <p:cNvGrpSpPr/>
            <p:nvPr/>
          </p:nvGrpSpPr>
          <p:grpSpPr>
            <a:xfrm>
              <a:off x="7313665" y="4898796"/>
              <a:ext cx="38577" cy="43420"/>
              <a:chOff x="3509964" y="4585112"/>
              <a:chExt cx="45243" cy="45243"/>
            </a:xfrm>
          </p:grpSpPr>
          <p:cxnSp>
            <p:nvCxnSpPr>
              <p:cNvPr id="1108" name="Straight Connector 26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9" name="Straight Connector 27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6" name="Group 226"/>
            <p:cNvGrpSpPr/>
            <p:nvPr/>
          </p:nvGrpSpPr>
          <p:grpSpPr>
            <a:xfrm>
              <a:off x="7077104" y="4898796"/>
              <a:ext cx="38577" cy="43420"/>
              <a:chOff x="3509964" y="4585112"/>
              <a:chExt cx="45243" cy="45243"/>
            </a:xfrm>
          </p:grpSpPr>
          <p:cxnSp>
            <p:nvCxnSpPr>
              <p:cNvPr id="1106" name="Straight Connector 26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7" name="Straight Connector 26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7" name="Group 227"/>
            <p:cNvGrpSpPr/>
            <p:nvPr/>
          </p:nvGrpSpPr>
          <p:grpSpPr>
            <a:xfrm>
              <a:off x="6403814" y="4839655"/>
              <a:ext cx="38577" cy="43420"/>
              <a:chOff x="3509964" y="4585112"/>
              <a:chExt cx="45243" cy="45243"/>
            </a:xfrm>
          </p:grpSpPr>
          <p:cxnSp>
            <p:nvCxnSpPr>
              <p:cNvPr id="1104" name="Straight Connector 26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5" name="Straight Connector 26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8" name="Group 228"/>
            <p:cNvGrpSpPr/>
            <p:nvPr/>
          </p:nvGrpSpPr>
          <p:grpSpPr>
            <a:xfrm>
              <a:off x="5930692" y="4780516"/>
              <a:ext cx="38577" cy="43420"/>
              <a:chOff x="3509964" y="4585112"/>
              <a:chExt cx="45243" cy="45243"/>
            </a:xfrm>
          </p:grpSpPr>
          <p:cxnSp>
            <p:nvCxnSpPr>
              <p:cNvPr id="1102" name="Straight Connector 26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3" name="Straight Connector 26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29" name="Group 229"/>
            <p:cNvGrpSpPr/>
            <p:nvPr/>
          </p:nvGrpSpPr>
          <p:grpSpPr>
            <a:xfrm>
              <a:off x="5907946" y="4735023"/>
              <a:ext cx="38577" cy="43420"/>
              <a:chOff x="3509964" y="4585112"/>
              <a:chExt cx="45243" cy="45243"/>
            </a:xfrm>
          </p:grpSpPr>
          <p:cxnSp>
            <p:nvCxnSpPr>
              <p:cNvPr id="1100" name="Straight Connector 26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01" name="Straight Connector 26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0" name="Group 230"/>
            <p:cNvGrpSpPr/>
            <p:nvPr/>
          </p:nvGrpSpPr>
          <p:grpSpPr>
            <a:xfrm>
              <a:off x="5907946" y="4689530"/>
              <a:ext cx="38577" cy="43420"/>
              <a:chOff x="3509964" y="4585112"/>
              <a:chExt cx="45243" cy="45243"/>
            </a:xfrm>
          </p:grpSpPr>
          <p:cxnSp>
            <p:nvCxnSpPr>
              <p:cNvPr id="1098" name="Straight Connector 25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9" name="Straight Connector 26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1" name="Group 231"/>
            <p:cNvGrpSpPr/>
            <p:nvPr/>
          </p:nvGrpSpPr>
          <p:grpSpPr>
            <a:xfrm>
              <a:off x="5443922" y="4621291"/>
              <a:ext cx="38577" cy="43420"/>
              <a:chOff x="3509964" y="4585112"/>
              <a:chExt cx="45243" cy="45243"/>
            </a:xfrm>
          </p:grpSpPr>
          <p:cxnSp>
            <p:nvCxnSpPr>
              <p:cNvPr id="1096" name="Straight Connector 25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7" name="Straight Connector 25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2" name="Group 232"/>
            <p:cNvGrpSpPr/>
            <p:nvPr/>
          </p:nvGrpSpPr>
          <p:grpSpPr>
            <a:xfrm>
              <a:off x="4484029" y="4111776"/>
              <a:ext cx="38577" cy="43420"/>
              <a:chOff x="3509964" y="4585112"/>
              <a:chExt cx="45243" cy="45243"/>
            </a:xfrm>
          </p:grpSpPr>
          <p:cxnSp>
            <p:nvCxnSpPr>
              <p:cNvPr id="1094" name="Straight Connector 25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5" name="Straight Connector 25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3" name="Group 233"/>
            <p:cNvGrpSpPr/>
            <p:nvPr/>
          </p:nvGrpSpPr>
          <p:grpSpPr>
            <a:xfrm>
              <a:off x="4042751" y="3979847"/>
              <a:ext cx="38577" cy="43420"/>
              <a:chOff x="3509964" y="4585112"/>
              <a:chExt cx="45243" cy="45243"/>
            </a:xfrm>
          </p:grpSpPr>
          <p:cxnSp>
            <p:nvCxnSpPr>
              <p:cNvPr id="1092" name="Straight Connector 25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3" name="Straight Connector 25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4" name="Group 234"/>
            <p:cNvGrpSpPr/>
            <p:nvPr/>
          </p:nvGrpSpPr>
          <p:grpSpPr>
            <a:xfrm>
              <a:off x="3733402" y="3816075"/>
              <a:ext cx="38577" cy="43420"/>
              <a:chOff x="3509964" y="4585112"/>
              <a:chExt cx="45243" cy="45243"/>
            </a:xfrm>
          </p:grpSpPr>
          <p:cxnSp>
            <p:nvCxnSpPr>
              <p:cNvPr id="1090" name="Straight Connector 25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91" name="Straight Connector 25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5" name="Group 235"/>
            <p:cNvGrpSpPr/>
            <p:nvPr/>
          </p:nvGrpSpPr>
          <p:grpSpPr>
            <a:xfrm>
              <a:off x="3719754" y="3784230"/>
              <a:ext cx="38577" cy="43420"/>
              <a:chOff x="3509964" y="4585112"/>
              <a:chExt cx="45243" cy="45243"/>
            </a:xfrm>
          </p:grpSpPr>
          <p:cxnSp>
            <p:nvCxnSpPr>
              <p:cNvPr id="1088" name="Straight Connector 24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9" name="Straight Connector 25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6" name="Group 236"/>
            <p:cNvGrpSpPr/>
            <p:nvPr/>
          </p:nvGrpSpPr>
          <p:grpSpPr>
            <a:xfrm>
              <a:off x="2800805" y="3056349"/>
              <a:ext cx="38577" cy="43420"/>
              <a:chOff x="3509964" y="4585112"/>
              <a:chExt cx="45243" cy="45243"/>
            </a:xfrm>
          </p:grpSpPr>
          <p:cxnSp>
            <p:nvCxnSpPr>
              <p:cNvPr id="1086" name="Straight Connector 24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7" name="Straight Connector 24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7" name="Group 237"/>
            <p:cNvGrpSpPr/>
            <p:nvPr/>
          </p:nvGrpSpPr>
          <p:grpSpPr>
            <a:xfrm>
              <a:off x="2491456" y="2696958"/>
              <a:ext cx="38577" cy="43420"/>
              <a:chOff x="3509964" y="4585112"/>
              <a:chExt cx="45243" cy="45243"/>
            </a:xfrm>
          </p:grpSpPr>
          <p:cxnSp>
            <p:nvCxnSpPr>
              <p:cNvPr id="1084" name="Straight Connector 24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5" name="Straight Connector 24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8" name="Group 238"/>
            <p:cNvGrpSpPr/>
            <p:nvPr/>
          </p:nvGrpSpPr>
          <p:grpSpPr>
            <a:xfrm>
              <a:off x="2159361" y="2410355"/>
              <a:ext cx="38577" cy="43420"/>
              <a:chOff x="3509964" y="4585112"/>
              <a:chExt cx="45243" cy="45243"/>
            </a:xfrm>
          </p:grpSpPr>
          <p:cxnSp>
            <p:nvCxnSpPr>
              <p:cNvPr id="1082" name="Straight Connector 24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3" name="Straight Connector 24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39" name="Group 239"/>
            <p:cNvGrpSpPr/>
            <p:nvPr/>
          </p:nvGrpSpPr>
          <p:grpSpPr>
            <a:xfrm>
              <a:off x="1818166" y="2237483"/>
              <a:ext cx="38577" cy="43420"/>
              <a:chOff x="3509964" y="4585112"/>
              <a:chExt cx="45243" cy="45243"/>
            </a:xfrm>
          </p:grpSpPr>
          <p:cxnSp>
            <p:nvCxnSpPr>
              <p:cNvPr id="1080" name="Straight Connector 241"/>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81" name="Straight Connector 242"/>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0" name="Group 118"/>
            <p:cNvGrpSpPr/>
            <p:nvPr/>
          </p:nvGrpSpPr>
          <p:grpSpPr>
            <a:xfrm>
              <a:off x="7334720" y="4769022"/>
              <a:ext cx="38577" cy="43420"/>
              <a:chOff x="3509964" y="4585112"/>
              <a:chExt cx="45243" cy="45243"/>
            </a:xfrm>
          </p:grpSpPr>
          <p:cxnSp>
            <p:nvCxnSpPr>
              <p:cNvPr id="1078" name="Straight Connector 11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9" name="Straight Connector 12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1" name="Group 125"/>
            <p:cNvGrpSpPr/>
            <p:nvPr/>
          </p:nvGrpSpPr>
          <p:grpSpPr>
            <a:xfrm>
              <a:off x="6847583" y="4428841"/>
              <a:ext cx="38577" cy="43420"/>
              <a:chOff x="3509964" y="4585112"/>
              <a:chExt cx="45243" cy="45243"/>
            </a:xfrm>
          </p:grpSpPr>
          <p:cxnSp>
            <p:nvCxnSpPr>
              <p:cNvPr id="1076" name="Straight Connector 12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7" name="Straight Connector 12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2" name="Group 132"/>
            <p:cNvGrpSpPr/>
            <p:nvPr/>
          </p:nvGrpSpPr>
          <p:grpSpPr>
            <a:xfrm>
              <a:off x="6444812" y="4428841"/>
              <a:ext cx="38577" cy="43420"/>
              <a:chOff x="3509964" y="4585112"/>
              <a:chExt cx="45243" cy="45243"/>
            </a:xfrm>
          </p:grpSpPr>
          <p:cxnSp>
            <p:nvCxnSpPr>
              <p:cNvPr id="1074" name="Straight Connector 133"/>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5" name="Straight Connector 134"/>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3" name="Group 135"/>
            <p:cNvGrpSpPr/>
            <p:nvPr/>
          </p:nvGrpSpPr>
          <p:grpSpPr>
            <a:xfrm>
              <a:off x="6395827" y="4428841"/>
              <a:ext cx="38577" cy="43420"/>
              <a:chOff x="3509964" y="4585112"/>
              <a:chExt cx="45243" cy="45243"/>
            </a:xfrm>
          </p:grpSpPr>
          <p:cxnSp>
            <p:nvCxnSpPr>
              <p:cNvPr id="1072" name="Straight Connector 136"/>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3" name="Straight Connector 137"/>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4" name="Group 138"/>
            <p:cNvGrpSpPr/>
            <p:nvPr/>
          </p:nvGrpSpPr>
          <p:grpSpPr>
            <a:xfrm>
              <a:off x="6227098" y="4300934"/>
              <a:ext cx="38577" cy="43420"/>
              <a:chOff x="3509964" y="4585112"/>
              <a:chExt cx="45243" cy="45243"/>
            </a:xfrm>
          </p:grpSpPr>
          <p:cxnSp>
            <p:nvCxnSpPr>
              <p:cNvPr id="1070" name="Straight Connector 139"/>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71" name="Straight Connector 140"/>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5" name="Group 141"/>
            <p:cNvGrpSpPr/>
            <p:nvPr/>
          </p:nvGrpSpPr>
          <p:grpSpPr>
            <a:xfrm>
              <a:off x="5873313" y="4300934"/>
              <a:ext cx="38577" cy="43420"/>
              <a:chOff x="3509964" y="4585112"/>
              <a:chExt cx="45243" cy="45243"/>
            </a:xfrm>
          </p:grpSpPr>
          <p:cxnSp>
            <p:nvCxnSpPr>
              <p:cNvPr id="1068" name="Straight Connector 142"/>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9" name="Straight Connector 143"/>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6" name="Group 144"/>
            <p:cNvGrpSpPr/>
            <p:nvPr/>
          </p:nvGrpSpPr>
          <p:grpSpPr>
            <a:xfrm>
              <a:off x="5767179" y="4300934"/>
              <a:ext cx="38577" cy="43420"/>
              <a:chOff x="3509964" y="4585112"/>
              <a:chExt cx="45243" cy="45243"/>
            </a:xfrm>
          </p:grpSpPr>
          <p:cxnSp>
            <p:nvCxnSpPr>
              <p:cNvPr id="1066" name="Straight Connector 14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7" name="Straight Connector 14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7" name="Group 147"/>
            <p:cNvGrpSpPr/>
            <p:nvPr/>
          </p:nvGrpSpPr>
          <p:grpSpPr>
            <a:xfrm>
              <a:off x="4458172" y="3955313"/>
              <a:ext cx="38577" cy="43420"/>
              <a:chOff x="3509964" y="4585112"/>
              <a:chExt cx="45243" cy="45243"/>
            </a:xfrm>
          </p:grpSpPr>
          <p:cxnSp>
            <p:nvCxnSpPr>
              <p:cNvPr id="1064" name="Straight Connector 14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5" name="Straight Connector 14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8" name="Group 166"/>
            <p:cNvGrpSpPr/>
            <p:nvPr/>
          </p:nvGrpSpPr>
          <p:grpSpPr>
            <a:xfrm>
              <a:off x="1842881" y="2074807"/>
              <a:ext cx="38577" cy="43420"/>
              <a:chOff x="3509964" y="4585112"/>
              <a:chExt cx="45243" cy="45243"/>
            </a:xfrm>
          </p:grpSpPr>
          <p:cxnSp>
            <p:nvCxnSpPr>
              <p:cNvPr id="1062" name="Straight Connector 167"/>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3" name="Straight Connector 168"/>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49" name="Group 157"/>
            <p:cNvGrpSpPr/>
            <p:nvPr/>
          </p:nvGrpSpPr>
          <p:grpSpPr>
            <a:xfrm>
              <a:off x="2610322" y="2689849"/>
              <a:ext cx="38577" cy="43420"/>
              <a:chOff x="3509964" y="4585112"/>
              <a:chExt cx="45243" cy="45243"/>
            </a:xfrm>
          </p:grpSpPr>
          <p:cxnSp>
            <p:nvCxnSpPr>
              <p:cNvPr id="1060" name="Straight Connector 158"/>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61" name="Straight Connector 159"/>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50" name="Group 154"/>
            <p:cNvGrpSpPr/>
            <p:nvPr/>
          </p:nvGrpSpPr>
          <p:grpSpPr>
            <a:xfrm>
              <a:off x="3595479" y="3419192"/>
              <a:ext cx="38577" cy="43420"/>
              <a:chOff x="3509964" y="4585112"/>
              <a:chExt cx="45243" cy="45243"/>
            </a:xfrm>
          </p:grpSpPr>
          <p:cxnSp>
            <p:nvCxnSpPr>
              <p:cNvPr id="1058" name="Straight Connector 155"/>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59" name="Straight Connector 156"/>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51" name="Group 163"/>
            <p:cNvGrpSpPr/>
            <p:nvPr/>
          </p:nvGrpSpPr>
          <p:grpSpPr>
            <a:xfrm>
              <a:off x="2223879" y="2273471"/>
              <a:ext cx="38577" cy="43420"/>
              <a:chOff x="3509964" y="4585112"/>
              <a:chExt cx="45243" cy="45243"/>
            </a:xfrm>
          </p:grpSpPr>
          <p:cxnSp>
            <p:nvCxnSpPr>
              <p:cNvPr id="1056" name="Straight Connector 164"/>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57" name="Straight Connector 165"/>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nvGrpSpPr>
            <p:cNvPr id="1052" name="Group 169"/>
            <p:cNvGrpSpPr/>
            <p:nvPr/>
          </p:nvGrpSpPr>
          <p:grpSpPr>
            <a:xfrm>
              <a:off x="1559852" y="2004050"/>
              <a:ext cx="38577" cy="43420"/>
              <a:chOff x="3509964" y="4585112"/>
              <a:chExt cx="45243" cy="45243"/>
            </a:xfrm>
          </p:grpSpPr>
          <p:cxnSp>
            <p:nvCxnSpPr>
              <p:cNvPr id="1054" name="Straight Connector 170"/>
              <p:cNvCxnSpPr/>
              <p:nvPr/>
            </p:nvCxnSpPr>
            <p:spPr>
              <a:xfrm rot="5400000">
                <a:off x="3509963" y="4607734"/>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055" name="Straight Connector 171"/>
              <p:cNvCxnSpPr/>
              <p:nvPr/>
            </p:nvCxnSpPr>
            <p:spPr>
              <a:xfrm rot="10800000">
                <a:off x="3509964" y="4607735"/>
                <a:ext cx="45243" cy="0"/>
              </a:xfrm>
              <a:prstGeom prst="line">
                <a:avLst/>
              </a:prstGeom>
              <a:ln w="1270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sp>
        <p:nvSpPr>
          <p:cNvPr id="127" name="Textfeld 126"/>
          <p:cNvSpPr txBox="1"/>
          <p:nvPr/>
        </p:nvSpPr>
        <p:spPr>
          <a:xfrm>
            <a:off x="3473712" y="1317659"/>
            <a:ext cx="1415772" cy="369332"/>
          </a:xfrm>
          <a:prstGeom prst="rect">
            <a:avLst/>
          </a:prstGeom>
          <a:noFill/>
        </p:spPr>
        <p:txBody>
          <a:bodyPr wrap="none" rtlCol="0">
            <a:spAutoFit/>
          </a:bodyPr>
          <a:lstStyle/>
          <a:p>
            <a:r>
              <a:rPr lang="de-DE" dirty="0">
                <a:solidFill>
                  <a:prstClr val="black">
                    <a:lumMod val="65000"/>
                    <a:lumOff val="35000"/>
                  </a:prstClr>
                </a:solidFill>
              </a:rPr>
              <a:t>LUX-Lung 3</a:t>
            </a:r>
          </a:p>
        </p:txBody>
      </p:sp>
      <p:sp>
        <p:nvSpPr>
          <p:cNvPr id="1114" name="Textfeld 1113"/>
          <p:cNvSpPr txBox="1"/>
          <p:nvPr/>
        </p:nvSpPr>
        <p:spPr>
          <a:xfrm>
            <a:off x="8040374" y="1317659"/>
            <a:ext cx="1415772" cy="369332"/>
          </a:xfrm>
          <a:prstGeom prst="rect">
            <a:avLst/>
          </a:prstGeom>
          <a:noFill/>
        </p:spPr>
        <p:txBody>
          <a:bodyPr wrap="none" rtlCol="0">
            <a:spAutoFit/>
          </a:bodyPr>
          <a:lstStyle/>
          <a:p>
            <a:r>
              <a:rPr lang="de-DE" dirty="0">
                <a:solidFill>
                  <a:prstClr val="black">
                    <a:lumMod val="65000"/>
                    <a:lumOff val="35000"/>
                  </a:prstClr>
                </a:solidFill>
              </a:rPr>
              <a:t>LUX-Lung 6</a:t>
            </a:r>
          </a:p>
        </p:txBody>
      </p:sp>
      <p:sp>
        <p:nvSpPr>
          <p:cNvPr id="1115" name="Textfeld 1114"/>
          <p:cNvSpPr txBox="1"/>
          <p:nvPr/>
        </p:nvSpPr>
        <p:spPr>
          <a:xfrm>
            <a:off x="3436704" y="4201385"/>
            <a:ext cx="1415772" cy="369332"/>
          </a:xfrm>
          <a:prstGeom prst="rect">
            <a:avLst/>
          </a:prstGeom>
          <a:noFill/>
        </p:spPr>
        <p:txBody>
          <a:bodyPr wrap="none" rtlCol="0">
            <a:spAutoFit/>
          </a:bodyPr>
          <a:lstStyle/>
          <a:p>
            <a:r>
              <a:rPr lang="de-DE" dirty="0">
                <a:solidFill>
                  <a:prstClr val="black">
                    <a:lumMod val="65000"/>
                    <a:lumOff val="35000"/>
                  </a:prstClr>
                </a:solidFill>
              </a:rPr>
              <a:t>LUX-Lung 7</a:t>
            </a:r>
          </a:p>
        </p:txBody>
      </p:sp>
    </p:spTree>
    <p:extLst>
      <p:ext uri="{BB962C8B-B14F-4D97-AF65-F5344CB8AC3E}">
        <p14:creationId xmlns:p14="http://schemas.microsoft.com/office/powerpoint/2010/main" val="189861002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25999" y="1876295"/>
            <a:ext cx="8812729" cy="2397126"/>
          </a:xfrm>
        </p:spPr>
        <p:txBody>
          <a:bodyPr/>
          <a:lstStyle/>
          <a:p>
            <a:pPr marL="684213" indent="-684213">
              <a:lnSpc>
                <a:spcPct val="100000"/>
              </a:lnSpc>
            </a:pPr>
            <a:r>
              <a:rPr lang="en-GB" sz="2800" dirty="0">
                <a:solidFill>
                  <a:srgbClr val="0070C0"/>
                </a:solidFill>
              </a:rPr>
              <a:t>Điều chỉnh liều afatinib theo tính dung </a:t>
            </a:r>
            <a:r>
              <a:rPr lang="en-GB" sz="2800" dirty="0" err="1">
                <a:solidFill>
                  <a:srgbClr val="0070C0"/>
                </a:solidFill>
              </a:rPr>
              <a:t>nạp</a:t>
            </a:r>
            <a:r>
              <a:rPr lang="en-GB" sz="2800" dirty="0">
                <a:solidFill>
                  <a:srgbClr val="0070C0"/>
                </a:solidFill>
              </a:rPr>
              <a:t> </a:t>
            </a:r>
            <a:r>
              <a:rPr lang="en-GB" sz="2800" dirty="0" err="1">
                <a:solidFill>
                  <a:srgbClr val="0070C0"/>
                </a:solidFill>
              </a:rPr>
              <a:t>là</a:t>
            </a:r>
            <a:r>
              <a:rPr lang="en-GB" sz="2800" dirty="0">
                <a:solidFill>
                  <a:srgbClr val="0070C0"/>
                </a:solidFill>
              </a:rPr>
              <a:t> phương pháp hiệu quả để làm </a:t>
            </a:r>
            <a:r>
              <a:rPr lang="en-GB" sz="2800" dirty="0" err="1">
                <a:solidFill>
                  <a:srgbClr val="0070C0"/>
                </a:solidFill>
              </a:rPr>
              <a:t>giảm</a:t>
            </a:r>
            <a:r>
              <a:rPr lang="en-GB" sz="2800" dirty="0">
                <a:solidFill>
                  <a:srgbClr val="0070C0"/>
                </a:solidFill>
              </a:rPr>
              <a:t> TDP do điều trị mà không ảnh </a:t>
            </a:r>
            <a:r>
              <a:rPr lang="en-GB" sz="2800" dirty="0" err="1">
                <a:solidFill>
                  <a:srgbClr val="0070C0"/>
                </a:solidFill>
              </a:rPr>
              <a:t>hưởng</a:t>
            </a:r>
            <a:r>
              <a:rPr lang="en-GB" sz="2800" dirty="0">
                <a:solidFill>
                  <a:srgbClr val="0070C0"/>
                </a:solidFill>
              </a:rPr>
              <a:t> </a:t>
            </a:r>
            <a:r>
              <a:rPr lang="en-GB" sz="2800" dirty="0" err="1">
                <a:solidFill>
                  <a:srgbClr val="0070C0"/>
                </a:solidFill>
              </a:rPr>
              <a:t>đến</a:t>
            </a:r>
            <a:r>
              <a:rPr lang="en-GB" sz="2800" dirty="0">
                <a:solidFill>
                  <a:srgbClr val="0070C0"/>
                </a:solidFill>
              </a:rPr>
              <a:t> </a:t>
            </a:r>
            <a:r>
              <a:rPr lang="en-GB" sz="2800" dirty="0" err="1">
                <a:solidFill>
                  <a:srgbClr val="0070C0"/>
                </a:solidFill>
              </a:rPr>
              <a:t>hiệu</a:t>
            </a:r>
            <a:r>
              <a:rPr lang="en-GB" sz="2800" dirty="0">
                <a:solidFill>
                  <a:srgbClr val="0070C0"/>
                </a:solidFill>
              </a:rPr>
              <a:t> quả </a:t>
            </a:r>
            <a:r>
              <a:rPr lang="en-GB" sz="2800" dirty="0" err="1">
                <a:solidFill>
                  <a:srgbClr val="0070C0"/>
                </a:solidFill>
              </a:rPr>
              <a:t>điều</a:t>
            </a:r>
            <a:r>
              <a:rPr lang="en-GB" sz="2800" dirty="0">
                <a:solidFill>
                  <a:srgbClr val="0070C0"/>
                </a:solidFill>
              </a:rPr>
              <a:t> </a:t>
            </a:r>
            <a:r>
              <a:rPr lang="en-GB" sz="2800" dirty="0" err="1">
                <a:solidFill>
                  <a:srgbClr val="0070C0"/>
                </a:solidFill>
              </a:rPr>
              <a:t>trị</a:t>
            </a:r>
            <a:endParaRPr lang="en-GB" sz="2800" dirty="0">
              <a:solidFill>
                <a:srgbClr val="0070C0"/>
              </a:solidFill>
            </a:endParaRPr>
          </a:p>
          <a:p>
            <a:pPr marL="684213" indent="-684213">
              <a:lnSpc>
                <a:spcPct val="100000"/>
              </a:lnSpc>
              <a:spcBef>
                <a:spcPts val="1200"/>
              </a:spcBef>
            </a:pPr>
            <a:r>
              <a:rPr lang="en-GB" sz="2800" dirty="0">
                <a:solidFill>
                  <a:srgbClr val="0070C0"/>
                </a:solidFill>
              </a:rPr>
              <a:t>Tần suất và độ nặng </a:t>
            </a:r>
            <a:r>
              <a:rPr lang="en-GB" sz="2800" dirty="0" err="1">
                <a:solidFill>
                  <a:srgbClr val="0070C0"/>
                </a:solidFill>
              </a:rPr>
              <a:t>của</a:t>
            </a:r>
            <a:r>
              <a:rPr lang="en-GB" sz="2800" dirty="0">
                <a:solidFill>
                  <a:srgbClr val="0070C0"/>
                </a:solidFill>
              </a:rPr>
              <a:t> TDP do điều trị thấp hơn </a:t>
            </a:r>
            <a:r>
              <a:rPr lang="en-GB" sz="2800" dirty="0" err="1">
                <a:solidFill>
                  <a:srgbClr val="0070C0"/>
                </a:solidFill>
              </a:rPr>
              <a:t>sau</a:t>
            </a:r>
            <a:r>
              <a:rPr lang="en-GB" sz="2800" dirty="0">
                <a:solidFill>
                  <a:srgbClr val="0070C0"/>
                </a:solidFill>
              </a:rPr>
              <a:t> </a:t>
            </a:r>
            <a:r>
              <a:rPr lang="en-GB" sz="2800" dirty="0" err="1">
                <a:solidFill>
                  <a:srgbClr val="0070C0"/>
                </a:solidFill>
              </a:rPr>
              <a:t>khi</a:t>
            </a:r>
            <a:r>
              <a:rPr lang="en-GB" sz="2800" dirty="0">
                <a:solidFill>
                  <a:srgbClr val="0070C0"/>
                </a:solidFill>
              </a:rPr>
              <a:t> </a:t>
            </a:r>
            <a:r>
              <a:rPr lang="en-GB" sz="2800" dirty="0" err="1">
                <a:solidFill>
                  <a:srgbClr val="0070C0"/>
                </a:solidFill>
              </a:rPr>
              <a:t>giảm</a:t>
            </a:r>
            <a:r>
              <a:rPr lang="en-GB" sz="2800" dirty="0">
                <a:solidFill>
                  <a:srgbClr val="0070C0"/>
                </a:solidFill>
              </a:rPr>
              <a:t> liều </a:t>
            </a:r>
          </a:p>
          <a:p>
            <a:pPr marL="0" indent="0">
              <a:lnSpc>
                <a:spcPct val="100000"/>
              </a:lnSpc>
              <a:buNone/>
            </a:pPr>
            <a:endParaRPr lang="en-GB" sz="3200" dirty="0"/>
          </a:p>
          <a:p>
            <a:pPr>
              <a:lnSpc>
                <a:spcPct val="100000"/>
              </a:lnSpc>
            </a:pPr>
            <a:endParaRPr lang="en-GB" sz="3200" dirty="0"/>
          </a:p>
        </p:txBody>
      </p:sp>
      <p:sp>
        <p:nvSpPr>
          <p:cNvPr id="7" name="Title 1"/>
          <p:cNvSpPr>
            <a:spLocks noGrp="1"/>
          </p:cNvSpPr>
          <p:nvPr>
            <p:ph type="title"/>
          </p:nvPr>
        </p:nvSpPr>
        <p:spPr>
          <a:xfrm>
            <a:off x="1957363" y="391887"/>
            <a:ext cx="8550003" cy="510909"/>
          </a:xfrm>
        </p:spPr>
        <p:txBody>
          <a:bodyPr>
            <a:normAutofit fontScale="90000"/>
          </a:bodyPr>
          <a:lstStyle/>
          <a:p>
            <a:pPr algn="ctr"/>
            <a:r>
              <a:rPr lang="en-GB" sz="3200" dirty="0" err="1"/>
              <a:t>Tóm</a:t>
            </a:r>
            <a:r>
              <a:rPr lang="en-GB" sz="3200" dirty="0"/>
              <a:t> </a:t>
            </a:r>
            <a:r>
              <a:rPr lang="en-GB" sz="3200" dirty="0" err="1"/>
              <a:t>tắt</a:t>
            </a:r>
            <a:r>
              <a:rPr lang="en-GB" sz="3200" dirty="0"/>
              <a:t> </a:t>
            </a:r>
            <a:r>
              <a:rPr lang="en-GB" sz="3200" dirty="0" err="1"/>
              <a:t>về</a:t>
            </a:r>
            <a:r>
              <a:rPr lang="en-GB" sz="3200" dirty="0"/>
              <a:t> </a:t>
            </a:r>
            <a:r>
              <a:rPr lang="en-GB" sz="3200" dirty="0" err="1"/>
              <a:t>xử</a:t>
            </a:r>
            <a:r>
              <a:rPr lang="en-GB" sz="3200" dirty="0"/>
              <a:t> </a:t>
            </a:r>
            <a:r>
              <a:rPr lang="en-GB" sz="3200" dirty="0" err="1"/>
              <a:t>trí</a:t>
            </a:r>
            <a:r>
              <a:rPr lang="en-GB" sz="3200" dirty="0"/>
              <a:t> TDP Afatinib</a:t>
            </a:r>
          </a:p>
        </p:txBody>
      </p:sp>
    </p:spTree>
    <p:extLst>
      <p:ext uri="{BB962C8B-B14F-4D97-AF65-F5344CB8AC3E}">
        <p14:creationId xmlns:p14="http://schemas.microsoft.com/office/powerpoint/2010/main" val="19376073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766" y="0"/>
            <a:ext cx="10011421" cy="1569660"/>
          </a:xfrm>
        </p:spPr>
        <p:txBody>
          <a:bodyPr/>
          <a:lstStyle/>
          <a:p>
            <a:pPr algn="ctr">
              <a:lnSpc>
                <a:spcPct val="100000"/>
              </a:lnSpc>
            </a:pPr>
            <a:r>
              <a:rPr lang="vi-VN" sz="3200" b="1" dirty="0">
                <a:solidFill>
                  <a:schemeClr val="accent6">
                    <a:lumMod val="75000"/>
                  </a:schemeClr>
                </a:solidFill>
                <a:latin typeface="Arial" pitchFamily="34" charset="0"/>
                <a:cs typeface="Arial" pitchFamily="34" charset="0"/>
              </a:rPr>
              <a:t>PROFILE -101473</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Crizotinib</a:t>
            </a:r>
            <a:r>
              <a:rPr lang="en-US" sz="3200" b="1" dirty="0">
                <a:solidFill>
                  <a:schemeClr val="accent6">
                    <a:lumMod val="75000"/>
                  </a:schemeClr>
                </a:solidFill>
                <a:latin typeface="Arial" pitchFamily="34" charset="0"/>
                <a:cs typeface="Arial" pitchFamily="34" charset="0"/>
              </a:rPr>
              <a:t> vs </a:t>
            </a:r>
            <a:r>
              <a:rPr lang="en-US" sz="3200" b="1" dirty="0" err="1">
                <a:solidFill>
                  <a:schemeClr val="accent6">
                    <a:lumMod val="75000"/>
                  </a:schemeClr>
                </a:solidFill>
                <a:latin typeface="Arial" pitchFamily="34" charset="0"/>
                <a:cs typeface="Arial" pitchFamily="34" charset="0"/>
              </a:rPr>
              <a:t>hoá</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trị</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trong</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điều</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trị</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bước</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một</a:t>
            </a:r>
            <a:r>
              <a:rPr lang="en-US" sz="3200" b="1" dirty="0">
                <a:solidFill>
                  <a:schemeClr val="accent6">
                    <a:lumMod val="75000"/>
                  </a:schemeClr>
                </a:solidFill>
                <a:latin typeface="Arial" pitchFamily="34" charset="0"/>
                <a:cs typeface="Arial" pitchFamily="34" charset="0"/>
              </a:rPr>
              <a:t> UTPKTBN </a:t>
            </a:r>
            <a:r>
              <a:rPr lang="en-US" sz="3200" b="1" dirty="0" err="1">
                <a:solidFill>
                  <a:schemeClr val="accent6">
                    <a:lumMod val="75000"/>
                  </a:schemeClr>
                </a:solidFill>
                <a:latin typeface="Arial" pitchFamily="34" charset="0"/>
                <a:cs typeface="Arial" pitchFamily="34" charset="0"/>
              </a:rPr>
              <a:t>có</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sự</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sắp</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xếp</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lại</a:t>
            </a:r>
            <a:r>
              <a:rPr lang="en-US" sz="3200" b="1" dirty="0">
                <a:solidFill>
                  <a:schemeClr val="accent6">
                    <a:lumMod val="75000"/>
                  </a:schemeClr>
                </a:solidFill>
                <a:latin typeface="Arial" pitchFamily="34" charset="0"/>
                <a:cs typeface="Arial" pitchFamily="34" charset="0"/>
              </a:rPr>
              <a:t> gen ALK</a:t>
            </a:r>
            <a:endParaRPr lang="vi-VN" sz="3200" b="1" dirty="0">
              <a:solidFill>
                <a:schemeClr val="accent6">
                  <a:lumMod val="75000"/>
                </a:schemeClr>
              </a:solidFill>
              <a:latin typeface="Arial" pitchFamily="34" charset="0"/>
              <a:cs typeface="Arial" pitchFamily="34" charset="0"/>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28</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grpSp>
        <p:nvGrpSpPr>
          <p:cNvPr id="7" name="Group 6"/>
          <p:cNvGrpSpPr/>
          <p:nvPr/>
        </p:nvGrpSpPr>
        <p:grpSpPr>
          <a:xfrm>
            <a:off x="1776382" y="2077847"/>
            <a:ext cx="8322712" cy="2854355"/>
            <a:chOff x="384772" y="2242848"/>
            <a:chExt cx="8322712" cy="2854355"/>
          </a:xfrm>
        </p:grpSpPr>
        <p:pic>
          <p:nvPicPr>
            <p:cNvPr id="5" name="Picture 4"/>
            <p:cNvPicPr>
              <a:picLocks noChangeAspect="1"/>
            </p:cNvPicPr>
            <p:nvPr/>
          </p:nvPicPr>
          <p:blipFill>
            <a:blip r:embed="rId2"/>
            <a:stretch>
              <a:fillRect/>
            </a:stretch>
          </p:blipFill>
          <p:spPr>
            <a:xfrm>
              <a:off x="384772" y="2242848"/>
              <a:ext cx="4142095" cy="2854355"/>
            </a:xfrm>
            <a:prstGeom prst="rect">
              <a:avLst/>
            </a:prstGeom>
          </p:spPr>
        </p:pic>
        <p:pic>
          <p:nvPicPr>
            <p:cNvPr id="6" name="Picture 5"/>
            <p:cNvPicPr>
              <a:picLocks noChangeAspect="1"/>
            </p:cNvPicPr>
            <p:nvPr/>
          </p:nvPicPr>
          <p:blipFill>
            <a:blip r:embed="rId3"/>
            <a:stretch>
              <a:fillRect/>
            </a:stretch>
          </p:blipFill>
          <p:spPr>
            <a:xfrm>
              <a:off x="4749959" y="2242848"/>
              <a:ext cx="3957525" cy="2854355"/>
            </a:xfrm>
            <a:prstGeom prst="rect">
              <a:avLst/>
            </a:prstGeom>
          </p:spPr>
        </p:pic>
      </p:grpSp>
      <p:sp>
        <p:nvSpPr>
          <p:cNvPr id="8" name="Rounded Rectangle 10"/>
          <p:cNvSpPr/>
          <p:nvPr/>
        </p:nvSpPr>
        <p:spPr>
          <a:xfrm>
            <a:off x="1908772" y="5394490"/>
            <a:ext cx="8292220" cy="605903"/>
          </a:xfrm>
          <a:prstGeom prst="roundRect">
            <a:avLst>
              <a:gd name="adj" fmla="val 10303"/>
            </a:avLst>
          </a:prstGeom>
          <a:solidFill>
            <a:schemeClr val="accent1"/>
          </a:solidFill>
          <a:ln w="9525">
            <a:solidFill>
              <a:srgbClr val="FFFFFF"/>
            </a:solidFill>
            <a:round/>
            <a:headEnd/>
            <a:tailEnd/>
          </a:ln>
        </p:spPr>
        <p:txBody>
          <a:bodyPr wrap="square" anchor="ctr"/>
          <a:lstStyle/>
          <a:p>
            <a:pPr marL="0" marR="0" lvl="0" indent="0" algn="l" defTabSz="566738" rtl="0" eaLnBrk="1" fontAlgn="auto" latinLnBrk="0" hangingPunct="1">
              <a:lnSpc>
                <a:spcPct val="90000"/>
              </a:lnSpc>
              <a:spcBef>
                <a:spcPts val="450"/>
              </a:spcBef>
              <a:spcAft>
                <a:spcPts val="0"/>
              </a:spcAft>
              <a:buClrTx/>
              <a:buSzTx/>
              <a:buFontTx/>
              <a:buNone/>
              <a:tabLst/>
              <a:defRPr/>
            </a:pPr>
            <a:r>
              <a:rPr kumimoji="0" lang="en-GB" sz="15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Kết</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luận :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Điều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bước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một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crizotinib</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ở BN UTPKTBN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có</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sự</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xắp</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sếp</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lại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ALK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PFS so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hóa</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endPar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 name="Rectangle 8"/>
          <p:cNvSpPr/>
          <p:nvPr/>
        </p:nvSpPr>
        <p:spPr>
          <a:xfrm>
            <a:off x="1026061" y="6431407"/>
            <a:ext cx="2462534"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Shaw et al N Engl J Med 2013;368:2385</a:t>
            </a:r>
          </a:p>
        </p:txBody>
      </p:sp>
    </p:spTree>
    <p:extLst>
      <p:ext uri="{BB962C8B-B14F-4D97-AF65-F5344CB8AC3E}">
        <p14:creationId xmlns:p14="http://schemas.microsoft.com/office/powerpoint/2010/main" val="420464167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78941" y="736182"/>
            <a:ext cx="7913077" cy="721801"/>
          </a:xfrm>
        </p:spPr>
        <p:txBody>
          <a:bodyPr>
            <a:normAutofit fontScale="90000"/>
          </a:bodyPr>
          <a:lstStyle/>
          <a:p>
            <a:pPr algn="ctr"/>
            <a:r>
              <a:rPr lang="en-GB" sz="4800" dirty="0"/>
              <a:t>NỘI DUNG TRÌNH BÀY</a:t>
            </a:r>
            <a:endParaRPr lang="vi-VN" sz="4800" dirty="0"/>
          </a:p>
        </p:txBody>
      </p:sp>
      <p:sp>
        <p:nvSpPr>
          <p:cNvPr id="3" name="Content Placeholder 2"/>
          <p:cNvSpPr>
            <a:spLocks noGrp="1"/>
          </p:cNvSpPr>
          <p:nvPr>
            <p:ph idx="1"/>
          </p:nvPr>
        </p:nvSpPr>
        <p:spPr>
          <a:xfrm>
            <a:off x="2221548" y="2114683"/>
            <a:ext cx="7948080" cy="2779222"/>
          </a:xfrm>
        </p:spPr>
        <p:txBody>
          <a:bodyPr/>
          <a:lstStyle/>
          <a:p>
            <a:pPr>
              <a:lnSpc>
                <a:spcPct val="90000"/>
              </a:lnSpc>
            </a:pPr>
            <a:r>
              <a:rPr lang="en-US" altLang="vi-VN" sz="3600" dirty="0"/>
              <a:t> </a:t>
            </a:r>
            <a:r>
              <a:rPr lang="en-US" altLang="vi-VN" sz="3600" dirty="0" err="1"/>
              <a:t>Cơ</a:t>
            </a:r>
            <a:r>
              <a:rPr lang="en-US" altLang="vi-VN" sz="3600" dirty="0"/>
              <a:t> </a:t>
            </a:r>
            <a:r>
              <a:rPr lang="en-US" altLang="vi-VN" sz="3600" dirty="0" err="1"/>
              <a:t>chế</a:t>
            </a:r>
            <a:r>
              <a:rPr lang="en-US" altLang="vi-VN" sz="3600" dirty="0"/>
              <a:t> </a:t>
            </a:r>
            <a:r>
              <a:rPr lang="en-US" altLang="vi-VN" sz="3600" dirty="0" err="1"/>
              <a:t>tác</a:t>
            </a:r>
            <a:r>
              <a:rPr lang="en-US" altLang="vi-VN" sz="3600" dirty="0"/>
              <a:t> </a:t>
            </a:r>
            <a:r>
              <a:rPr lang="en-US" altLang="vi-VN" sz="3600" dirty="0" err="1"/>
              <a:t>dụng</a:t>
            </a:r>
            <a:r>
              <a:rPr lang="en-US" altLang="vi-VN" sz="3600" dirty="0"/>
              <a:t> </a:t>
            </a:r>
          </a:p>
          <a:p>
            <a:pPr>
              <a:lnSpc>
                <a:spcPct val="90000"/>
              </a:lnSpc>
            </a:pPr>
            <a:r>
              <a:rPr lang="en-US" altLang="vi-VN" sz="3600" dirty="0"/>
              <a:t> </a:t>
            </a:r>
            <a:r>
              <a:rPr lang="en-US" altLang="vi-VN" sz="3600" dirty="0" err="1"/>
              <a:t>Hiệu</a:t>
            </a:r>
            <a:r>
              <a:rPr lang="en-US" altLang="vi-VN" sz="3600" dirty="0"/>
              <a:t> </a:t>
            </a:r>
            <a:r>
              <a:rPr lang="en-US" altLang="vi-VN" sz="3600" dirty="0" err="1"/>
              <a:t>quả</a:t>
            </a:r>
            <a:r>
              <a:rPr lang="en-US" altLang="vi-VN" sz="3600" dirty="0"/>
              <a:t> </a:t>
            </a:r>
            <a:r>
              <a:rPr lang="en-US" altLang="vi-VN" sz="3600" dirty="0" err="1"/>
              <a:t>điều</a:t>
            </a:r>
            <a:r>
              <a:rPr lang="en-US" altLang="vi-VN" sz="3600" dirty="0"/>
              <a:t> </a:t>
            </a:r>
            <a:r>
              <a:rPr lang="en-US" altLang="vi-VN" sz="3600" dirty="0" err="1"/>
              <a:t>trị</a:t>
            </a:r>
            <a:endParaRPr lang="en-US" altLang="vi-VN" sz="3600" dirty="0"/>
          </a:p>
          <a:p>
            <a:pPr>
              <a:lnSpc>
                <a:spcPct val="90000"/>
              </a:lnSpc>
            </a:pPr>
            <a:r>
              <a:rPr lang="en-US" altLang="vi-VN" sz="3600" dirty="0"/>
              <a:t> </a:t>
            </a:r>
            <a:r>
              <a:rPr lang="en-US" altLang="vi-VN" sz="3600" dirty="0" err="1"/>
              <a:t>Xử</a:t>
            </a:r>
            <a:r>
              <a:rPr lang="en-US" altLang="vi-VN" sz="3600" dirty="0"/>
              <a:t> </a:t>
            </a:r>
            <a:r>
              <a:rPr lang="en-US" altLang="vi-VN" sz="3600" dirty="0" err="1"/>
              <a:t>trí</a:t>
            </a:r>
            <a:r>
              <a:rPr lang="en-US" altLang="vi-VN" sz="3600" dirty="0"/>
              <a:t> </a:t>
            </a:r>
            <a:r>
              <a:rPr lang="en-US" altLang="vi-VN" sz="3600" dirty="0" err="1"/>
              <a:t>tác</a:t>
            </a:r>
            <a:r>
              <a:rPr lang="en-US" altLang="vi-VN" sz="3600" dirty="0"/>
              <a:t> </a:t>
            </a:r>
            <a:r>
              <a:rPr lang="en-US" altLang="vi-VN" sz="3600" dirty="0" err="1"/>
              <a:t>dụng</a:t>
            </a:r>
            <a:r>
              <a:rPr lang="en-US" altLang="vi-VN" sz="3600" dirty="0"/>
              <a:t> </a:t>
            </a:r>
            <a:r>
              <a:rPr lang="en-US" altLang="vi-VN" sz="3600" dirty="0" err="1"/>
              <a:t>phụ</a:t>
            </a:r>
            <a:endParaRPr lang="en-US" altLang="vi-VN" sz="3600" dirty="0"/>
          </a:p>
          <a:p>
            <a:pPr>
              <a:lnSpc>
                <a:spcPct val="90000"/>
              </a:lnSpc>
            </a:pPr>
            <a:r>
              <a:rPr lang="en-US" altLang="vi-VN" sz="3600" dirty="0">
                <a:solidFill>
                  <a:srgbClr val="0070C0"/>
                </a:solidFill>
              </a:rPr>
              <a:t> </a:t>
            </a:r>
            <a:r>
              <a:rPr lang="en-US" altLang="vi-VN" sz="3600" dirty="0" err="1">
                <a:solidFill>
                  <a:srgbClr val="0070C0"/>
                </a:solidFill>
              </a:rPr>
              <a:t>Kết</a:t>
            </a:r>
            <a:r>
              <a:rPr lang="en-US" altLang="vi-VN" sz="3600" dirty="0">
                <a:solidFill>
                  <a:srgbClr val="0070C0"/>
                </a:solidFill>
              </a:rPr>
              <a:t> </a:t>
            </a:r>
            <a:r>
              <a:rPr lang="en-US" altLang="vi-VN" sz="3600" dirty="0" err="1">
                <a:solidFill>
                  <a:srgbClr val="0070C0"/>
                </a:solidFill>
              </a:rPr>
              <a:t>luận</a:t>
            </a:r>
            <a:endParaRPr lang="en-US" altLang="vi-VN" sz="3600" dirty="0">
              <a:solidFill>
                <a:srgbClr val="0070C0"/>
              </a:solidFill>
            </a:endParaRPr>
          </a:p>
        </p:txBody>
      </p:sp>
    </p:spTree>
    <p:extLst>
      <p:ext uri="{BB962C8B-B14F-4D97-AF65-F5344CB8AC3E}">
        <p14:creationId xmlns:p14="http://schemas.microsoft.com/office/powerpoint/2010/main" val="2504147095"/>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à coins arrondis 21"/>
          <p:cNvSpPr/>
          <p:nvPr/>
        </p:nvSpPr>
        <p:spPr>
          <a:xfrm>
            <a:off x="975388" y="4391504"/>
            <a:ext cx="10482603" cy="1830991"/>
          </a:xfrm>
          <a:prstGeom prst="roundRect">
            <a:avLst>
              <a:gd name="adj" fmla="val 12417"/>
            </a:avLst>
          </a:prstGeom>
          <a:solidFill>
            <a:schemeClr val="bg1"/>
          </a:solidFill>
          <a:ln w="1905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tIns="324000" bIns="72000" rtlCol="0" anchor="t"/>
          <a:lstStyle/>
          <a:p>
            <a:pPr marL="285750" indent="-201613" defTabSz="914103" fontAlgn="base">
              <a:lnSpc>
                <a:spcPct val="85000"/>
              </a:lnSpc>
              <a:spcAft>
                <a:spcPct val="0"/>
              </a:spcAft>
              <a:buClr>
                <a:schemeClr val="accent4"/>
              </a:buClr>
              <a:buFont typeface="Arial" pitchFamily="34" charset="0"/>
              <a:buChar char="•"/>
              <a:defRPr/>
            </a:pPr>
            <a:r>
              <a:rPr lang="en-US" b="1" dirty="0" err="1">
                <a:solidFill>
                  <a:schemeClr val="tx1"/>
                </a:solidFill>
              </a:rPr>
              <a:t>Afatinib</a:t>
            </a:r>
            <a:r>
              <a:rPr lang="en-US" b="1" dirty="0">
                <a:solidFill>
                  <a:schemeClr val="tx1"/>
                </a:solidFill>
              </a:rPr>
              <a:t> </a:t>
            </a:r>
            <a:r>
              <a:rPr lang="en-US" dirty="0" err="1">
                <a:solidFill>
                  <a:schemeClr val="tx1"/>
                </a:solidFill>
              </a:rPr>
              <a:t>có</a:t>
            </a:r>
            <a:r>
              <a:rPr lang="en-US" dirty="0">
                <a:solidFill>
                  <a:schemeClr val="tx1"/>
                </a:solidFill>
              </a:rPr>
              <a:t> </a:t>
            </a:r>
            <a:r>
              <a:rPr lang="en-US" dirty="0" err="1">
                <a:solidFill>
                  <a:schemeClr val="tx1"/>
                </a:solidFill>
              </a:rPr>
              <a:t>liều</a:t>
            </a:r>
            <a:r>
              <a:rPr lang="en-US" dirty="0">
                <a:solidFill>
                  <a:schemeClr val="tx1"/>
                </a:solidFill>
              </a:rPr>
              <a:t> </a:t>
            </a:r>
            <a:r>
              <a:rPr lang="en-US" dirty="0" err="1">
                <a:solidFill>
                  <a:schemeClr val="tx1"/>
                </a:solidFill>
              </a:rPr>
              <a:t>chuẩn</a:t>
            </a:r>
            <a:r>
              <a:rPr lang="en-US" dirty="0">
                <a:solidFill>
                  <a:schemeClr val="tx1"/>
                </a:solidFill>
              </a:rPr>
              <a:t> </a:t>
            </a:r>
            <a:r>
              <a:rPr lang="en-US" dirty="0" err="1">
                <a:solidFill>
                  <a:schemeClr val="tx1"/>
                </a:solidFill>
              </a:rPr>
              <a:t>là</a:t>
            </a:r>
            <a:r>
              <a:rPr lang="en-US" dirty="0">
                <a:solidFill>
                  <a:schemeClr val="tx1"/>
                </a:solidFill>
              </a:rPr>
              <a:t> 40mg/</a:t>
            </a:r>
            <a:r>
              <a:rPr lang="en-US" dirty="0" err="1">
                <a:solidFill>
                  <a:schemeClr val="tx1"/>
                </a:solidFill>
              </a:rPr>
              <a:t>ngày</a:t>
            </a:r>
            <a:r>
              <a:rPr lang="en-US" dirty="0">
                <a:solidFill>
                  <a:schemeClr val="tx1"/>
                </a:solidFill>
              </a:rPr>
              <a:t> </a:t>
            </a:r>
            <a:r>
              <a:rPr lang="en-US" dirty="0" err="1">
                <a:solidFill>
                  <a:schemeClr val="tx1"/>
                </a:solidFill>
              </a:rPr>
              <a:t>và</a:t>
            </a:r>
            <a:r>
              <a:rPr lang="en-US" dirty="0">
                <a:solidFill>
                  <a:schemeClr val="tx1"/>
                </a:solidFill>
              </a:rPr>
              <a:t> </a:t>
            </a:r>
            <a:r>
              <a:rPr lang="en-US" dirty="0" err="1">
                <a:solidFill>
                  <a:schemeClr val="tx1"/>
                </a:solidFill>
              </a:rPr>
              <a:t>có</a:t>
            </a:r>
            <a:r>
              <a:rPr lang="en-US" dirty="0">
                <a:solidFill>
                  <a:schemeClr val="tx1"/>
                </a:solidFill>
              </a:rPr>
              <a:t> </a:t>
            </a:r>
            <a:r>
              <a:rPr lang="en-US" dirty="0" err="1">
                <a:solidFill>
                  <a:schemeClr val="tx1"/>
                </a:solidFill>
              </a:rPr>
              <a:t>nhiều</a:t>
            </a:r>
            <a:r>
              <a:rPr lang="en-US" dirty="0">
                <a:solidFill>
                  <a:schemeClr val="tx1"/>
                </a:solidFill>
              </a:rPr>
              <a:t> </a:t>
            </a:r>
            <a:r>
              <a:rPr lang="en-US" dirty="0" err="1">
                <a:solidFill>
                  <a:schemeClr val="tx1"/>
                </a:solidFill>
              </a:rPr>
              <a:t>hàm</a:t>
            </a:r>
            <a:r>
              <a:rPr lang="en-US" dirty="0">
                <a:solidFill>
                  <a:schemeClr val="tx1"/>
                </a:solidFill>
              </a:rPr>
              <a:t> </a:t>
            </a:r>
            <a:r>
              <a:rPr lang="en-US" dirty="0" err="1">
                <a:solidFill>
                  <a:schemeClr val="tx1"/>
                </a:solidFill>
              </a:rPr>
              <a:t>lượng</a:t>
            </a:r>
            <a:r>
              <a:rPr lang="en-US" dirty="0">
                <a:solidFill>
                  <a:schemeClr val="tx1"/>
                </a:solidFill>
              </a:rPr>
              <a:t> </a:t>
            </a:r>
            <a:r>
              <a:rPr lang="en-US" dirty="0" err="1">
                <a:solidFill>
                  <a:schemeClr val="tx1"/>
                </a:solidFill>
              </a:rPr>
              <a:t>khác</a:t>
            </a:r>
            <a:r>
              <a:rPr lang="en-US" dirty="0">
                <a:solidFill>
                  <a:schemeClr val="tx1"/>
                </a:solidFill>
              </a:rPr>
              <a:t> </a:t>
            </a:r>
            <a:r>
              <a:rPr lang="en-US" dirty="0" err="1">
                <a:solidFill>
                  <a:schemeClr val="tx1"/>
                </a:solidFill>
              </a:rPr>
              <a:t>nhau</a:t>
            </a:r>
            <a:r>
              <a:rPr lang="en-US" dirty="0">
                <a:solidFill>
                  <a:schemeClr val="tx1"/>
                </a:solidFill>
              </a:rPr>
              <a:t> (40mg, 30mg, 20mg), cho </a:t>
            </a:r>
            <a:r>
              <a:rPr lang="en-US" dirty="0" err="1">
                <a:solidFill>
                  <a:schemeClr val="tx1"/>
                </a:solidFill>
              </a:rPr>
              <a:t>phép</a:t>
            </a:r>
            <a:r>
              <a:rPr lang="en-US" dirty="0">
                <a:solidFill>
                  <a:schemeClr val="tx1"/>
                </a:solidFill>
              </a:rPr>
              <a:t> </a:t>
            </a:r>
            <a:r>
              <a:rPr lang="en-US" dirty="0" err="1">
                <a:solidFill>
                  <a:schemeClr val="tx1"/>
                </a:solidFill>
              </a:rPr>
              <a:t>giảm</a:t>
            </a:r>
            <a:r>
              <a:rPr lang="en-US" dirty="0">
                <a:solidFill>
                  <a:schemeClr val="tx1"/>
                </a:solidFill>
              </a:rPr>
              <a:t> liều nếu bệnh nhân </a:t>
            </a:r>
            <a:r>
              <a:rPr lang="en-US" dirty="0" err="1">
                <a:solidFill>
                  <a:schemeClr val="tx1"/>
                </a:solidFill>
              </a:rPr>
              <a:t>gặp</a:t>
            </a:r>
            <a:r>
              <a:rPr lang="en-US" dirty="0">
                <a:solidFill>
                  <a:schemeClr val="tx1"/>
                </a:solidFill>
              </a:rPr>
              <a:t> TDP.</a:t>
            </a:r>
          </a:p>
          <a:p>
            <a:pPr marL="285750" indent="-201613" defTabSz="914103" fontAlgn="base">
              <a:lnSpc>
                <a:spcPct val="85000"/>
              </a:lnSpc>
              <a:spcBef>
                <a:spcPts val="400"/>
              </a:spcBef>
              <a:spcAft>
                <a:spcPct val="0"/>
              </a:spcAft>
              <a:buClr>
                <a:schemeClr val="accent4"/>
              </a:buClr>
              <a:buFont typeface="Arial" pitchFamily="34" charset="0"/>
              <a:buChar char="•"/>
              <a:defRPr/>
            </a:pPr>
            <a:r>
              <a:rPr lang="en-US" dirty="0" err="1">
                <a:solidFill>
                  <a:schemeClr val="tx1"/>
                </a:solidFill>
              </a:rPr>
              <a:t>Không</a:t>
            </a:r>
            <a:r>
              <a:rPr lang="en-US" dirty="0">
                <a:solidFill>
                  <a:schemeClr val="tx1"/>
                </a:solidFill>
              </a:rPr>
              <a:t> </a:t>
            </a:r>
            <a:r>
              <a:rPr lang="en-US" dirty="0" err="1">
                <a:solidFill>
                  <a:schemeClr val="tx1"/>
                </a:solidFill>
              </a:rPr>
              <a:t>tương</a:t>
            </a:r>
            <a:r>
              <a:rPr lang="en-US" dirty="0">
                <a:solidFill>
                  <a:schemeClr val="tx1"/>
                </a:solidFill>
              </a:rPr>
              <a:t> </a:t>
            </a:r>
            <a:r>
              <a:rPr lang="en-US" dirty="0" err="1">
                <a:solidFill>
                  <a:schemeClr val="tx1"/>
                </a:solidFill>
              </a:rPr>
              <a:t>tác</a:t>
            </a:r>
            <a:r>
              <a:rPr lang="en-US" dirty="0">
                <a:solidFill>
                  <a:schemeClr val="tx1"/>
                </a:solidFill>
              </a:rPr>
              <a:t> </a:t>
            </a:r>
            <a:r>
              <a:rPr lang="en-US" dirty="0" err="1">
                <a:solidFill>
                  <a:schemeClr val="tx1"/>
                </a:solidFill>
              </a:rPr>
              <a:t>với</a:t>
            </a:r>
            <a:r>
              <a:rPr lang="en-US" dirty="0">
                <a:solidFill>
                  <a:schemeClr val="tx1"/>
                </a:solidFill>
              </a:rPr>
              <a:t> </a:t>
            </a:r>
            <a:r>
              <a:rPr lang="en-US" dirty="0" err="1">
                <a:solidFill>
                  <a:schemeClr val="tx1"/>
                </a:solidFill>
              </a:rPr>
              <a:t>thuốc</a:t>
            </a:r>
            <a:r>
              <a:rPr lang="en-US" dirty="0">
                <a:solidFill>
                  <a:schemeClr val="tx1"/>
                </a:solidFill>
              </a:rPr>
              <a:t>  </a:t>
            </a:r>
            <a:r>
              <a:rPr lang="en-US" dirty="0" err="1">
                <a:solidFill>
                  <a:schemeClr val="tx1"/>
                </a:solidFill>
              </a:rPr>
              <a:t>giảm</a:t>
            </a:r>
            <a:r>
              <a:rPr lang="en-US" dirty="0">
                <a:solidFill>
                  <a:schemeClr val="tx1"/>
                </a:solidFill>
              </a:rPr>
              <a:t> </a:t>
            </a:r>
            <a:r>
              <a:rPr lang="en-US" dirty="0" err="1">
                <a:solidFill>
                  <a:schemeClr val="tx1"/>
                </a:solidFill>
              </a:rPr>
              <a:t>tiết</a:t>
            </a:r>
            <a:r>
              <a:rPr lang="en-US" dirty="0">
                <a:solidFill>
                  <a:schemeClr val="tx1"/>
                </a:solidFill>
              </a:rPr>
              <a:t> acid </a:t>
            </a:r>
            <a:r>
              <a:rPr lang="en-US" dirty="0" err="1">
                <a:solidFill>
                  <a:schemeClr val="tx1"/>
                </a:solidFill>
              </a:rPr>
              <a:t>và</a:t>
            </a:r>
            <a:r>
              <a:rPr lang="en-US" dirty="0">
                <a:solidFill>
                  <a:schemeClr val="tx1"/>
                </a:solidFill>
              </a:rPr>
              <a:t> </a:t>
            </a:r>
            <a:r>
              <a:rPr lang="en-US" dirty="0" err="1">
                <a:solidFill>
                  <a:schemeClr val="tx1"/>
                </a:solidFill>
              </a:rPr>
              <a:t>enzym</a:t>
            </a:r>
            <a:r>
              <a:rPr lang="en-US" dirty="0">
                <a:solidFill>
                  <a:schemeClr val="tx1"/>
                </a:solidFill>
              </a:rPr>
              <a:t> CYP450.</a:t>
            </a:r>
          </a:p>
          <a:p>
            <a:pPr marL="285750" indent="-201613" defTabSz="914103" fontAlgn="base">
              <a:lnSpc>
                <a:spcPct val="85000"/>
              </a:lnSpc>
              <a:spcBef>
                <a:spcPts val="400"/>
              </a:spcBef>
              <a:spcAft>
                <a:spcPct val="0"/>
              </a:spcAft>
              <a:buClr>
                <a:schemeClr val="accent4"/>
              </a:buClr>
              <a:buFont typeface="Arial" pitchFamily="34" charset="0"/>
              <a:buChar char="•"/>
              <a:defRPr/>
            </a:pPr>
            <a:r>
              <a:rPr lang="en-US" dirty="0">
                <a:solidFill>
                  <a:schemeClr val="tx1"/>
                </a:solidFill>
              </a:rPr>
              <a:t>TDP </a:t>
            </a:r>
            <a:r>
              <a:rPr lang="en-US" dirty="0" err="1">
                <a:solidFill>
                  <a:schemeClr val="tx1"/>
                </a:solidFill>
              </a:rPr>
              <a:t>của</a:t>
            </a:r>
            <a:r>
              <a:rPr lang="en-US" dirty="0">
                <a:solidFill>
                  <a:schemeClr val="tx1"/>
                </a:solidFill>
              </a:rPr>
              <a:t> </a:t>
            </a:r>
            <a:r>
              <a:rPr lang="en-US" b="1" dirty="0" err="1">
                <a:solidFill>
                  <a:schemeClr val="tx1"/>
                </a:solidFill>
              </a:rPr>
              <a:t>Afatinib</a:t>
            </a:r>
            <a:r>
              <a:rPr lang="en-US" b="1" dirty="0">
                <a:solidFill>
                  <a:schemeClr val="tx1"/>
                </a:solidFill>
              </a:rPr>
              <a:t> </a:t>
            </a:r>
            <a:r>
              <a:rPr lang="en-US" dirty="0" err="1">
                <a:solidFill>
                  <a:schemeClr val="tx1"/>
                </a:solidFill>
              </a:rPr>
              <a:t>nhìn</a:t>
            </a:r>
            <a:r>
              <a:rPr lang="en-US" dirty="0">
                <a:solidFill>
                  <a:schemeClr val="tx1"/>
                </a:solidFill>
              </a:rPr>
              <a:t> </a:t>
            </a:r>
            <a:r>
              <a:rPr lang="en-US" dirty="0" err="1">
                <a:solidFill>
                  <a:schemeClr val="tx1"/>
                </a:solidFill>
              </a:rPr>
              <a:t>chung</a:t>
            </a:r>
            <a:r>
              <a:rPr lang="en-US" dirty="0">
                <a:solidFill>
                  <a:schemeClr val="tx1"/>
                </a:solidFill>
              </a:rPr>
              <a:t> </a:t>
            </a:r>
            <a:r>
              <a:rPr lang="en-US" dirty="0" err="1">
                <a:solidFill>
                  <a:schemeClr val="tx1"/>
                </a:solidFill>
              </a:rPr>
              <a:t>xử</a:t>
            </a:r>
            <a:r>
              <a:rPr lang="en-US" dirty="0">
                <a:solidFill>
                  <a:schemeClr val="tx1"/>
                </a:solidFill>
              </a:rPr>
              <a:t> </a:t>
            </a:r>
            <a:r>
              <a:rPr lang="en-US" dirty="0" err="1">
                <a:solidFill>
                  <a:schemeClr val="tx1"/>
                </a:solidFill>
              </a:rPr>
              <a:t>trí</a:t>
            </a:r>
            <a:r>
              <a:rPr lang="en-US" dirty="0">
                <a:solidFill>
                  <a:schemeClr val="tx1"/>
                </a:solidFill>
              </a:rPr>
              <a:t> </a:t>
            </a:r>
            <a:r>
              <a:rPr lang="en-US" dirty="0" err="1">
                <a:solidFill>
                  <a:schemeClr val="tx1"/>
                </a:solidFill>
              </a:rPr>
              <a:t>được</a:t>
            </a:r>
            <a:r>
              <a:rPr lang="en-US" dirty="0">
                <a:solidFill>
                  <a:schemeClr val="tx1"/>
                </a:solidFill>
              </a:rPr>
              <a:t> </a:t>
            </a:r>
            <a:r>
              <a:rPr lang="en-US" dirty="0" err="1">
                <a:solidFill>
                  <a:schemeClr val="tx1"/>
                </a:solidFill>
              </a:rPr>
              <a:t>nhờ</a:t>
            </a:r>
            <a:r>
              <a:rPr lang="en-US" dirty="0">
                <a:solidFill>
                  <a:schemeClr val="tx1"/>
                </a:solidFill>
              </a:rPr>
              <a:t> </a:t>
            </a:r>
            <a:r>
              <a:rPr lang="en-US" dirty="0" err="1">
                <a:solidFill>
                  <a:schemeClr val="tx1"/>
                </a:solidFill>
              </a:rPr>
              <a:t>giảm</a:t>
            </a:r>
            <a:r>
              <a:rPr lang="en-US" dirty="0">
                <a:solidFill>
                  <a:schemeClr val="tx1"/>
                </a:solidFill>
              </a:rPr>
              <a:t> </a:t>
            </a:r>
            <a:r>
              <a:rPr lang="en-US" dirty="0" err="1">
                <a:solidFill>
                  <a:schemeClr val="tx1"/>
                </a:solidFill>
              </a:rPr>
              <a:t>liều</a:t>
            </a:r>
            <a:r>
              <a:rPr lang="en-US" dirty="0">
                <a:solidFill>
                  <a:schemeClr val="tx1"/>
                </a:solidFill>
              </a:rPr>
              <a:t> </a:t>
            </a:r>
            <a:r>
              <a:rPr lang="en-US" dirty="0" err="1">
                <a:solidFill>
                  <a:schemeClr val="tx1"/>
                </a:solidFill>
              </a:rPr>
              <a:t>và</a:t>
            </a:r>
            <a:r>
              <a:rPr lang="en-US" dirty="0">
                <a:solidFill>
                  <a:schemeClr val="tx1"/>
                </a:solidFill>
              </a:rPr>
              <a:t> </a:t>
            </a:r>
            <a:r>
              <a:rPr lang="en-US" dirty="0" err="1">
                <a:solidFill>
                  <a:schemeClr val="tx1"/>
                </a:solidFill>
              </a:rPr>
              <a:t>chăm</a:t>
            </a:r>
            <a:r>
              <a:rPr lang="en-US" dirty="0">
                <a:solidFill>
                  <a:schemeClr val="tx1"/>
                </a:solidFill>
              </a:rPr>
              <a:t> </a:t>
            </a:r>
            <a:r>
              <a:rPr lang="en-US" dirty="0" err="1">
                <a:solidFill>
                  <a:schemeClr val="tx1"/>
                </a:solidFill>
              </a:rPr>
              <a:t>sóc</a:t>
            </a:r>
            <a:r>
              <a:rPr lang="en-US" dirty="0">
                <a:solidFill>
                  <a:schemeClr val="tx1"/>
                </a:solidFill>
              </a:rPr>
              <a:t> </a:t>
            </a:r>
            <a:r>
              <a:rPr lang="en-US" dirty="0" err="1">
                <a:solidFill>
                  <a:schemeClr val="tx1"/>
                </a:solidFill>
              </a:rPr>
              <a:t>nâng</a:t>
            </a:r>
            <a:r>
              <a:rPr lang="en-US" dirty="0">
                <a:solidFill>
                  <a:schemeClr val="tx1"/>
                </a:solidFill>
              </a:rPr>
              <a:t> </a:t>
            </a:r>
            <a:r>
              <a:rPr lang="en-US" dirty="0" err="1">
                <a:solidFill>
                  <a:schemeClr val="tx1"/>
                </a:solidFill>
              </a:rPr>
              <a:t>đỡ</a:t>
            </a:r>
            <a:r>
              <a:rPr lang="en-US" dirty="0">
                <a:solidFill>
                  <a:schemeClr val="tx1"/>
                </a:solidFill>
              </a:rPr>
              <a:t>.</a:t>
            </a:r>
            <a:endParaRPr lang="fr-FR" dirty="0">
              <a:solidFill>
                <a:schemeClr val="tx1"/>
              </a:solidFill>
            </a:endParaRPr>
          </a:p>
        </p:txBody>
      </p:sp>
      <p:sp>
        <p:nvSpPr>
          <p:cNvPr id="23" name="Rectangle 31"/>
          <p:cNvSpPr>
            <a:spLocks noChangeArrowheads="1"/>
          </p:cNvSpPr>
          <p:nvPr>
            <p:custDataLst>
              <p:tags r:id="rId1"/>
            </p:custDataLst>
          </p:nvPr>
        </p:nvSpPr>
        <p:spPr bwMode="gray">
          <a:xfrm>
            <a:off x="975388" y="4391504"/>
            <a:ext cx="10482603" cy="266104"/>
          </a:xfrm>
          <a:prstGeom prst="round2SameRect">
            <a:avLst>
              <a:gd name="adj1" fmla="val 50000"/>
              <a:gd name="adj2" fmla="val 0"/>
            </a:avLst>
          </a:prstGeom>
          <a:solidFill>
            <a:schemeClr val="accent1"/>
          </a:solidFill>
          <a:ln w="19050" algn="ctr">
            <a:solidFill>
              <a:srgbClr val="0070C0"/>
            </a:solidFill>
            <a:miter lim="800000"/>
            <a:headEnd/>
            <a:tailEnd/>
          </a:ln>
        </p:spPr>
        <p:txBody>
          <a:bodyPr lIns="0" tIns="0" rIns="0" bIns="72000" anchor="ctr"/>
          <a:lstStyle/>
          <a:p>
            <a:pPr algn="ctr" defTabSz="895350">
              <a:buClr>
                <a:srgbClr val="000000"/>
              </a:buClr>
            </a:pPr>
            <a:r>
              <a:rPr lang="en-US" sz="2000" b="1" dirty="0">
                <a:solidFill>
                  <a:schemeClr val="bg1"/>
                </a:solidFill>
                <a:cs typeface="Arial" charset="0"/>
              </a:rPr>
              <a:t>Liều lượng và tác dụng phụ </a:t>
            </a:r>
          </a:p>
        </p:txBody>
      </p:sp>
      <p:sp>
        <p:nvSpPr>
          <p:cNvPr id="113666" name="Titre 1"/>
          <p:cNvSpPr>
            <a:spLocks noGrp="1"/>
          </p:cNvSpPr>
          <p:nvPr>
            <p:ph type="title"/>
          </p:nvPr>
        </p:nvSpPr>
        <p:spPr>
          <a:xfrm>
            <a:off x="1636767" y="185697"/>
            <a:ext cx="8368145" cy="510909"/>
          </a:xfrm>
        </p:spPr>
        <p:txBody>
          <a:bodyPr>
            <a:normAutofit fontScale="90000"/>
          </a:bodyPr>
          <a:lstStyle/>
          <a:p>
            <a:pPr algn="ctr"/>
            <a:r>
              <a:rPr lang="en-GB" sz="3200" dirty="0" err="1"/>
              <a:t>Kết</a:t>
            </a:r>
            <a:r>
              <a:rPr lang="en-GB" sz="3200" dirty="0"/>
              <a:t> </a:t>
            </a:r>
            <a:r>
              <a:rPr lang="en-GB" sz="3200" dirty="0" err="1"/>
              <a:t>luận</a:t>
            </a:r>
            <a:endParaRPr lang="en-GB" sz="3200" dirty="0"/>
          </a:p>
        </p:txBody>
      </p:sp>
      <p:sp>
        <p:nvSpPr>
          <p:cNvPr id="16" name="Rectangle 15"/>
          <p:cNvSpPr/>
          <p:nvPr/>
        </p:nvSpPr>
        <p:spPr>
          <a:xfrm>
            <a:off x="9094035" y="1080354"/>
            <a:ext cx="1458462" cy="144985"/>
          </a:xfrm>
          <a:prstGeom prst="rect">
            <a:avLst/>
          </a:prstGeom>
          <a:solidFill>
            <a:schemeClr val="bg1"/>
          </a:solidFill>
          <a:ln w="19050"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fr-FR">
              <a:solidFill>
                <a:prstClr val="white"/>
              </a:solidFill>
            </a:endParaRPr>
          </a:p>
        </p:txBody>
      </p:sp>
      <p:sp>
        <p:nvSpPr>
          <p:cNvPr id="18" name="Rectangle à coins arrondis 17"/>
          <p:cNvSpPr/>
          <p:nvPr/>
        </p:nvSpPr>
        <p:spPr>
          <a:xfrm>
            <a:off x="975388" y="1057632"/>
            <a:ext cx="10482603" cy="987738"/>
          </a:xfrm>
          <a:prstGeom prst="roundRect">
            <a:avLst>
              <a:gd name="adj" fmla="val 12417"/>
            </a:avLst>
          </a:prstGeom>
          <a:solidFill>
            <a:schemeClr val="bg1"/>
          </a:solidFill>
          <a:ln w="1905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tIns="324000" bIns="72000" rtlCol="0" anchor="t"/>
          <a:lstStyle/>
          <a:p>
            <a:pPr marL="285750" indent="-201613" defTabSz="914103">
              <a:lnSpc>
                <a:spcPct val="85000"/>
              </a:lnSpc>
              <a:spcBef>
                <a:spcPts val="600"/>
              </a:spcBef>
              <a:spcAft>
                <a:spcPts val="600"/>
              </a:spcAft>
              <a:buClr>
                <a:schemeClr val="accent4"/>
              </a:buClr>
              <a:buFont typeface="Arial" pitchFamily="34" charset="0"/>
              <a:buChar char="•"/>
            </a:pPr>
            <a:r>
              <a:rPr lang="en-US" b="1" dirty="0" err="1">
                <a:solidFill>
                  <a:schemeClr val="tx1"/>
                </a:solidFill>
              </a:rPr>
              <a:t>Afatinib</a:t>
            </a:r>
            <a:r>
              <a:rPr lang="en-US" b="1" dirty="0">
                <a:solidFill>
                  <a:schemeClr val="tx1"/>
                </a:solidFill>
              </a:rPr>
              <a:t> </a:t>
            </a:r>
            <a:r>
              <a:rPr lang="en-US" dirty="0" err="1">
                <a:solidFill>
                  <a:schemeClr val="tx1"/>
                </a:solidFill>
              </a:rPr>
              <a:t>là</a:t>
            </a:r>
            <a:r>
              <a:rPr lang="en-US" dirty="0">
                <a:solidFill>
                  <a:schemeClr val="tx1"/>
                </a:solidFill>
              </a:rPr>
              <a:t> TKI </a:t>
            </a:r>
            <a:r>
              <a:rPr lang="en-US" dirty="0" err="1">
                <a:solidFill>
                  <a:schemeClr val="tx1"/>
                </a:solidFill>
              </a:rPr>
              <a:t>thế</a:t>
            </a:r>
            <a:r>
              <a:rPr lang="en-US" dirty="0">
                <a:solidFill>
                  <a:schemeClr val="tx1"/>
                </a:solidFill>
              </a:rPr>
              <a:t> </a:t>
            </a:r>
            <a:r>
              <a:rPr lang="en-US" dirty="0" err="1">
                <a:solidFill>
                  <a:schemeClr val="tx1"/>
                </a:solidFill>
              </a:rPr>
              <a:t>hệ</a:t>
            </a:r>
            <a:r>
              <a:rPr lang="en-US" dirty="0">
                <a:solidFill>
                  <a:schemeClr val="tx1"/>
                </a:solidFill>
              </a:rPr>
              <a:t> 2, </a:t>
            </a:r>
            <a:r>
              <a:rPr lang="en-GB" dirty="0" err="1">
                <a:solidFill>
                  <a:schemeClr val="tx1"/>
                </a:solidFill>
              </a:rPr>
              <a:t>là</a:t>
            </a:r>
            <a:r>
              <a:rPr lang="en-GB" dirty="0">
                <a:solidFill>
                  <a:schemeClr val="tx1"/>
                </a:solidFill>
              </a:rPr>
              <a:t> </a:t>
            </a:r>
            <a:r>
              <a:rPr lang="en-GB" dirty="0" err="1">
                <a:solidFill>
                  <a:schemeClr val="tx1"/>
                </a:solidFill>
              </a:rPr>
              <a:t>chất</a:t>
            </a:r>
            <a:r>
              <a:rPr lang="en-GB" dirty="0">
                <a:solidFill>
                  <a:schemeClr val="tx1"/>
                </a:solidFill>
              </a:rPr>
              <a:t> </a:t>
            </a:r>
            <a:r>
              <a:rPr lang="en-GB" dirty="0" err="1">
                <a:solidFill>
                  <a:schemeClr val="tx1">
                    <a:lumMod val="50000"/>
                  </a:schemeClr>
                </a:solidFill>
              </a:rPr>
              <a:t>ức</a:t>
            </a:r>
            <a:r>
              <a:rPr lang="en-GB" dirty="0">
                <a:solidFill>
                  <a:schemeClr val="tx1">
                    <a:lumMod val="50000"/>
                  </a:schemeClr>
                </a:solidFill>
              </a:rPr>
              <a:t> </a:t>
            </a:r>
            <a:r>
              <a:rPr lang="en-GB" dirty="0" err="1">
                <a:solidFill>
                  <a:schemeClr val="tx1">
                    <a:lumMod val="50000"/>
                  </a:schemeClr>
                </a:solidFill>
              </a:rPr>
              <a:t>chế</a:t>
            </a:r>
            <a:r>
              <a:rPr lang="en-GB" dirty="0">
                <a:solidFill>
                  <a:schemeClr val="tx1">
                    <a:lumMod val="50000"/>
                  </a:schemeClr>
                </a:solidFill>
              </a:rPr>
              <a:t> </a:t>
            </a:r>
            <a:r>
              <a:rPr lang="en-GB" dirty="0" err="1">
                <a:solidFill>
                  <a:schemeClr val="tx1">
                    <a:lumMod val="50000"/>
                  </a:schemeClr>
                </a:solidFill>
              </a:rPr>
              <a:t>toàn</a:t>
            </a:r>
            <a:r>
              <a:rPr lang="en-GB" dirty="0">
                <a:solidFill>
                  <a:schemeClr val="tx1">
                    <a:lumMod val="50000"/>
                  </a:schemeClr>
                </a:solidFill>
              </a:rPr>
              <a:t> </a:t>
            </a:r>
            <a:r>
              <a:rPr lang="en-GB" dirty="0" err="1">
                <a:solidFill>
                  <a:schemeClr val="tx1">
                    <a:lumMod val="50000"/>
                  </a:schemeClr>
                </a:solidFill>
              </a:rPr>
              <a:t>bộ</a:t>
            </a:r>
            <a:r>
              <a:rPr lang="en-GB" dirty="0">
                <a:solidFill>
                  <a:schemeClr val="tx1">
                    <a:lumMod val="50000"/>
                  </a:schemeClr>
                </a:solidFill>
              </a:rPr>
              <a:t> </a:t>
            </a:r>
            <a:r>
              <a:rPr lang="en-GB" dirty="0" err="1">
                <a:solidFill>
                  <a:schemeClr val="tx1">
                    <a:lumMod val="50000"/>
                  </a:schemeClr>
                </a:solidFill>
              </a:rPr>
              <a:t>nhóm</a:t>
            </a:r>
            <a:r>
              <a:rPr lang="en-GB" dirty="0">
                <a:solidFill>
                  <a:schemeClr val="tx1">
                    <a:lumMod val="50000"/>
                  </a:schemeClr>
                </a:solidFill>
              </a:rPr>
              <a:t> </a:t>
            </a:r>
            <a:r>
              <a:rPr lang="en-GB" dirty="0" err="1">
                <a:solidFill>
                  <a:schemeClr val="tx1">
                    <a:lumMod val="50000"/>
                  </a:schemeClr>
                </a:solidFill>
              </a:rPr>
              <a:t>ErbB</a:t>
            </a:r>
            <a:r>
              <a:rPr lang="en-GB" dirty="0">
                <a:solidFill>
                  <a:schemeClr val="tx1">
                    <a:lumMod val="50000"/>
                  </a:schemeClr>
                </a:solidFill>
              </a:rPr>
              <a:t> </a:t>
            </a:r>
            <a:r>
              <a:rPr lang="en-GB" dirty="0" err="1">
                <a:solidFill>
                  <a:schemeClr val="tx1">
                    <a:lumMod val="50000"/>
                  </a:schemeClr>
                </a:solidFill>
              </a:rPr>
              <a:t>có</a:t>
            </a:r>
            <a:r>
              <a:rPr lang="en-GB" dirty="0">
                <a:solidFill>
                  <a:schemeClr val="tx1">
                    <a:lumMod val="50000"/>
                  </a:schemeClr>
                </a:solidFill>
              </a:rPr>
              <a:t> </a:t>
            </a:r>
            <a:r>
              <a:rPr lang="en-GB" dirty="0" err="1">
                <a:solidFill>
                  <a:schemeClr val="tx1">
                    <a:lumMod val="50000"/>
                  </a:schemeClr>
                </a:solidFill>
              </a:rPr>
              <a:t>tác</a:t>
            </a:r>
            <a:r>
              <a:rPr lang="en-GB" dirty="0">
                <a:solidFill>
                  <a:schemeClr val="tx1">
                    <a:lumMod val="50000"/>
                  </a:schemeClr>
                </a:solidFill>
              </a:rPr>
              <a:t> </a:t>
            </a:r>
            <a:r>
              <a:rPr lang="en-GB" dirty="0" err="1">
                <a:solidFill>
                  <a:schemeClr val="tx1">
                    <a:lumMod val="50000"/>
                  </a:schemeClr>
                </a:solidFill>
              </a:rPr>
              <a:t>dụng</a:t>
            </a:r>
            <a:r>
              <a:rPr lang="en-GB" dirty="0">
                <a:solidFill>
                  <a:schemeClr val="tx1">
                    <a:lumMod val="50000"/>
                  </a:schemeClr>
                </a:solidFill>
              </a:rPr>
              <a:t> </a:t>
            </a:r>
            <a:r>
              <a:rPr lang="en-GB" dirty="0" err="1">
                <a:solidFill>
                  <a:schemeClr val="tx1">
                    <a:lumMod val="50000"/>
                  </a:schemeClr>
                </a:solidFill>
              </a:rPr>
              <a:t>mạnh</a:t>
            </a:r>
            <a:r>
              <a:rPr lang="en-GB" dirty="0">
                <a:solidFill>
                  <a:schemeClr val="tx1">
                    <a:lumMod val="50000"/>
                  </a:schemeClr>
                </a:solidFill>
              </a:rPr>
              <a:t>, </a:t>
            </a:r>
            <a:r>
              <a:rPr lang="en-GB" dirty="0" err="1">
                <a:solidFill>
                  <a:schemeClr val="tx1">
                    <a:lumMod val="50000"/>
                  </a:schemeClr>
                </a:solidFill>
              </a:rPr>
              <a:t>chọn</a:t>
            </a:r>
            <a:r>
              <a:rPr lang="en-GB" dirty="0">
                <a:solidFill>
                  <a:schemeClr val="tx1">
                    <a:lumMod val="50000"/>
                  </a:schemeClr>
                </a:solidFill>
              </a:rPr>
              <a:t> </a:t>
            </a:r>
            <a:r>
              <a:rPr lang="en-GB" dirty="0" err="1">
                <a:solidFill>
                  <a:schemeClr val="tx1">
                    <a:lumMod val="50000"/>
                  </a:schemeClr>
                </a:solidFill>
              </a:rPr>
              <a:t>lọc</a:t>
            </a:r>
            <a:r>
              <a:rPr lang="en-GB" dirty="0">
                <a:solidFill>
                  <a:schemeClr val="tx1">
                    <a:lumMod val="50000"/>
                  </a:schemeClr>
                </a:solidFill>
              </a:rPr>
              <a:t> </a:t>
            </a:r>
            <a:r>
              <a:rPr lang="en-GB" dirty="0" err="1">
                <a:solidFill>
                  <a:schemeClr val="tx1">
                    <a:lumMod val="50000"/>
                  </a:schemeClr>
                </a:solidFill>
              </a:rPr>
              <a:t>và</a:t>
            </a:r>
            <a:r>
              <a:rPr lang="en-GB" dirty="0">
                <a:solidFill>
                  <a:schemeClr val="tx1">
                    <a:lumMod val="50000"/>
                  </a:schemeClr>
                </a:solidFill>
              </a:rPr>
              <a:t> </a:t>
            </a:r>
            <a:r>
              <a:rPr lang="en-GB" dirty="0" err="1">
                <a:solidFill>
                  <a:schemeClr val="tx1">
                    <a:lumMod val="50000"/>
                  </a:schemeClr>
                </a:solidFill>
              </a:rPr>
              <a:t>không</a:t>
            </a:r>
            <a:r>
              <a:rPr lang="en-GB" dirty="0">
                <a:solidFill>
                  <a:schemeClr val="tx1">
                    <a:lumMod val="50000"/>
                  </a:schemeClr>
                </a:solidFill>
              </a:rPr>
              <a:t> </a:t>
            </a:r>
            <a:r>
              <a:rPr lang="en-GB" dirty="0" err="1">
                <a:solidFill>
                  <a:schemeClr val="tx1">
                    <a:lumMod val="50000"/>
                  </a:schemeClr>
                </a:solidFill>
              </a:rPr>
              <a:t>hồi</a:t>
            </a:r>
            <a:r>
              <a:rPr lang="en-GB" dirty="0">
                <a:solidFill>
                  <a:schemeClr val="tx1">
                    <a:lumMod val="50000"/>
                  </a:schemeClr>
                </a:solidFill>
              </a:rPr>
              <a:t> </a:t>
            </a:r>
            <a:r>
              <a:rPr lang="en-GB" dirty="0" err="1">
                <a:solidFill>
                  <a:schemeClr val="tx1">
                    <a:lumMod val="50000"/>
                  </a:schemeClr>
                </a:solidFill>
              </a:rPr>
              <a:t>phục</a:t>
            </a:r>
            <a:r>
              <a:rPr lang="en-GB" sz="2000" dirty="0">
                <a:solidFill>
                  <a:schemeClr val="tx1">
                    <a:lumMod val="50000"/>
                  </a:schemeClr>
                </a:solidFill>
              </a:rPr>
              <a:t>.</a:t>
            </a:r>
            <a:endParaRPr lang="fr-FR" sz="2000" dirty="0">
              <a:solidFill>
                <a:schemeClr val="tx1">
                  <a:lumMod val="50000"/>
                </a:schemeClr>
              </a:solidFill>
            </a:endParaRPr>
          </a:p>
        </p:txBody>
      </p:sp>
      <p:sp>
        <p:nvSpPr>
          <p:cNvPr id="19" name="Rectangle 31"/>
          <p:cNvSpPr>
            <a:spLocks noChangeArrowheads="1"/>
          </p:cNvSpPr>
          <p:nvPr>
            <p:custDataLst>
              <p:tags r:id="rId2"/>
            </p:custDataLst>
          </p:nvPr>
        </p:nvSpPr>
        <p:spPr bwMode="gray">
          <a:xfrm>
            <a:off x="975388" y="985205"/>
            <a:ext cx="10482603" cy="334441"/>
          </a:xfrm>
          <a:prstGeom prst="round2SameRect">
            <a:avLst>
              <a:gd name="adj1" fmla="val 50000"/>
              <a:gd name="adj2" fmla="val 0"/>
            </a:avLst>
          </a:prstGeom>
          <a:solidFill>
            <a:schemeClr val="accent1"/>
          </a:solidFill>
          <a:ln w="19050" algn="ctr">
            <a:solidFill>
              <a:srgbClr val="0070C0"/>
            </a:solidFill>
            <a:miter lim="800000"/>
            <a:headEnd/>
            <a:tailEnd/>
          </a:ln>
        </p:spPr>
        <p:txBody>
          <a:bodyPr lIns="0" tIns="0" rIns="0" bIns="72000" anchor="ctr"/>
          <a:lstStyle/>
          <a:p>
            <a:pPr algn="ctr" defTabSz="895350">
              <a:buClr>
                <a:srgbClr val="000000"/>
              </a:buClr>
            </a:pPr>
            <a:r>
              <a:rPr lang="en-US" sz="2000" b="1" dirty="0">
                <a:solidFill>
                  <a:schemeClr val="bg1"/>
                </a:solidFill>
                <a:cs typeface="Arial" charset="0"/>
              </a:rPr>
              <a:t>Một tác nhân nhắm đích mới</a:t>
            </a:r>
          </a:p>
        </p:txBody>
      </p:sp>
      <p:sp>
        <p:nvSpPr>
          <p:cNvPr id="20" name="Rectangle à coins arrondis 19"/>
          <p:cNvSpPr/>
          <p:nvPr/>
        </p:nvSpPr>
        <p:spPr>
          <a:xfrm>
            <a:off x="940852" y="2049042"/>
            <a:ext cx="10517139" cy="2342462"/>
          </a:xfrm>
          <a:prstGeom prst="roundRect">
            <a:avLst>
              <a:gd name="adj" fmla="val 8090"/>
            </a:avLst>
          </a:prstGeom>
          <a:solidFill>
            <a:schemeClr val="bg1"/>
          </a:solidFill>
          <a:ln w="1905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tIns="324000" bIns="72000" rtlCol="0" anchor="t"/>
          <a:lstStyle/>
          <a:p>
            <a:pPr marL="285750" indent="-201613" defTabSz="914103">
              <a:lnSpc>
                <a:spcPct val="85000"/>
              </a:lnSpc>
              <a:spcBef>
                <a:spcPts val="400"/>
              </a:spcBef>
              <a:buClr>
                <a:schemeClr val="accent4"/>
              </a:buClr>
              <a:buFont typeface="Arial" pitchFamily="34" charset="0"/>
              <a:buChar char="•"/>
            </a:pPr>
            <a:r>
              <a:rPr lang="en-US" b="1" dirty="0">
                <a:solidFill>
                  <a:schemeClr val="tx1"/>
                </a:solidFill>
              </a:rPr>
              <a:t>Afatinib </a:t>
            </a:r>
            <a:r>
              <a:rPr lang="en-US" dirty="0">
                <a:solidFill>
                  <a:schemeClr val="tx1"/>
                </a:solidFill>
              </a:rPr>
              <a:t> </a:t>
            </a:r>
            <a:r>
              <a:rPr lang="en-US" b="1" dirty="0" err="1">
                <a:solidFill>
                  <a:schemeClr val="tx1"/>
                </a:solidFill>
              </a:rPr>
              <a:t>kéo</a:t>
            </a:r>
            <a:r>
              <a:rPr lang="en-US" b="1" dirty="0">
                <a:solidFill>
                  <a:schemeClr val="tx1"/>
                </a:solidFill>
              </a:rPr>
              <a:t> </a:t>
            </a:r>
            <a:r>
              <a:rPr lang="en-US" b="1" dirty="0" err="1">
                <a:solidFill>
                  <a:schemeClr val="tx1"/>
                </a:solidFill>
              </a:rPr>
              <a:t>dài</a:t>
            </a:r>
            <a:r>
              <a:rPr lang="en-US" b="1" dirty="0">
                <a:solidFill>
                  <a:schemeClr val="tx1"/>
                </a:solidFill>
              </a:rPr>
              <a:t> OS </a:t>
            </a:r>
            <a:r>
              <a:rPr lang="en-US" b="1" dirty="0" err="1">
                <a:solidFill>
                  <a:schemeClr val="tx1"/>
                </a:solidFill>
              </a:rPr>
              <a:t>hơn</a:t>
            </a:r>
            <a:r>
              <a:rPr lang="en-US" b="1" dirty="0">
                <a:solidFill>
                  <a:schemeClr val="tx1"/>
                </a:solidFill>
              </a:rPr>
              <a:t> 12 </a:t>
            </a:r>
            <a:r>
              <a:rPr lang="en-US" b="1" dirty="0" err="1">
                <a:solidFill>
                  <a:schemeClr val="tx1"/>
                </a:solidFill>
              </a:rPr>
              <a:t>tháng</a:t>
            </a:r>
            <a:r>
              <a:rPr lang="en-US" b="1" dirty="0">
                <a:solidFill>
                  <a:schemeClr val="tx1"/>
                </a:solidFill>
              </a:rPr>
              <a:t> so </a:t>
            </a:r>
            <a:r>
              <a:rPr lang="en-US" b="1" dirty="0" err="1">
                <a:solidFill>
                  <a:schemeClr val="tx1"/>
                </a:solidFill>
              </a:rPr>
              <a:t>với</a:t>
            </a:r>
            <a:r>
              <a:rPr lang="en-US" b="1" dirty="0">
                <a:solidFill>
                  <a:schemeClr val="tx1"/>
                </a:solidFill>
              </a:rPr>
              <a:t> </a:t>
            </a:r>
            <a:r>
              <a:rPr lang="en-US" b="1" dirty="0" err="1">
                <a:solidFill>
                  <a:schemeClr val="tx1"/>
                </a:solidFill>
              </a:rPr>
              <a:t>hoá</a:t>
            </a:r>
            <a:r>
              <a:rPr lang="en-US" b="1" dirty="0">
                <a:solidFill>
                  <a:schemeClr val="tx1"/>
                </a:solidFill>
              </a:rPr>
              <a:t> </a:t>
            </a:r>
            <a:r>
              <a:rPr lang="en-US" b="1" dirty="0" err="1">
                <a:solidFill>
                  <a:schemeClr val="tx1"/>
                </a:solidFill>
              </a:rPr>
              <a:t>trị</a:t>
            </a:r>
            <a:r>
              <a:rPr lang="en-US" b="1" dirty="0">
                <a:solidFill>
                  <a:schemeClr val="tx1"/>
                </a:solidFill>
              </a:rPr>
              <a:t> </a:t>
            </a:r>
            <a:r>
              <a:rPr lang="en-US" b="1" dirty="0" err="1">
                <a:solidFill>
                  <a:schemeClr val="tx1"/>
                </a:solidFill>
              </a:rPr>
              <a:t>chuẩn</a:t>
            </a:r>
            <a:r>
              <a:rPr lang="en-US" b="1" dirty="0">
                <a:solidFill>
                  <a:schemeClr val="tx1"/>
                </a:solidFill>
              </a:rPr>
              <a:t> </a:t>
            </a:r>
            <a:r>
              <a:rPr lang="en-US" dirty="0">
                <a:solidFill>
                  <a:schemeClr val="tx1"/>
                </a:solidFill>
              </a:rPr>
              <a:t>ở </a:t>
            </a:r>
            <a:r>
              <a:rPr lang="en-US" dirty="0" err="1">
                <a:solidFill>
                  <a:schemeClr val="tx1"/>
                </a:solidFill>
              </a:rPr>
              <a:t>bệnh</a:t>
            </a:r>
            <a:r>
              <a:rPr lang="en-US" dirty="0">
                <a:solidFill>
                  <a:schemeClr val="tx1"/>
                </a:solidFill>
              </a:rPr>
              <a:t> </a:t>
            </a:r>
            <a:r>
              <a:rPr lang="en-US" dirty="0" err="1">
                <a:solidFill>
                  <a:schemeClr val="tx1"/>
                </a:solidFill>
              </a:rPr>
              <a:t>nhân</a:t>
            </a:r>
            <a:r>
              <a:rPr lang="en-US" dirty="0">
                <a:solidFill>
                  <a:schemeClr val="tx1"/>
                </a:solidFill>
              </a:rPr>
              <a:t> </a:t>
            </a:r>
            <a:r>
              <a:rPr lang="en-US" dirty="0" err="1">
                <a:solidFill>
                  <a:schemeClr val="tx1"/>
                </a:solidFill>
              </a:rPr>
              <a:t>có</a:t>
            </a:r>
            <a:r>
              <a:rPr lang="en-US" dirty="0">
                <a:solidFill>
                  <a:schemeClr val="tx1"/>
                </a:solidFill>
              </a:rPr>
              <a:t> </a:t>
            </a:r>
            <a:r>
              <a:rPr lang="en-US" dirty="0" err="1">
                <a:solidFill>
                  <a:schemeClr val="tx1"/>
                </a:solidFill>
              </a:rPr>
              <a:t>đột</a:t>
            </a:r>
            <a:r>
              <a:rPr lang="en-US" dirty="0">
                <a:solidFill>
                  <a:schemeClr val="tx1"/>
                </a:solidFill>
              </a:rPr>
              <a:t> </a:t>
            </a:r>
            <a:r>
              <a:rPr lang="en-US" dirty="0" err="1">
                <a:solidFill>
                  <a:schemeClr val="tx1"/>
                </a:solidFill>
              </a:rPr>
              <a:t>biến</a:t>
            </a:r>
            <a:r>
              <a:rPr lang="en-US" dirty="0">
                <a:solidFill>
                  <a:schemeClr val="tx1"/>
                </a:solidFill>
              </a:rPr>
              <a:t> Del19, </a:t>
            </a:r>
            <a:r>
              <a:rPr lang="en-US" dirty="0" err="1">
                <a:solidFill>
                  <a:schemeClr val="tx1"/>
                </a:solidFill>
              </a:rPr>
              <a:t>làm</a:t>
            </a:r>
            <a:r>
              <a:rPr lang="en-US" dirty="0">
                <a:solidFill>
                  <a:schemeClr val="tx1"/>
                </a:solidFill>
              </a:rPr>
              <a:t> </a:t>
            </a:r>
            <a:r>
              <a:rPr lang="en-US" dirty="0" err="1">
                <a:solidFill>
                  <a:schemeClr val="tx1"/>
                </a:solidFill>
              </a:rPr>
              <a:t>giảm</a:t>
            </a:r>
            <a:r>
              <a:rPr lang="en-US" dirty="0">
                <a:solidFill>
                  <a:schemeClr val="tx1"/>
                </a:solidFill>
              </a:rPr>
              <a:t> </a:t>
            </a:r>
            <a:r>
              <a:rPr lang="en-US" dirty="0" err="1">
                <a:solidFill>
                  <a:schemeClr val="tx1"/>
                </a:solidFill>
              </a:rPr>
              <a:t>nguy</a:t>
            </a:r>
            <a:r>
              <a:rPr lang="en-US" dirty="0">
                <a:solidFill>
                  <a:schemeClr val="tx1"/>
                </a:solidFill>
              </a:rPr>
              <a:t> </a:t>
            </a:r>
            <a:r>
              <a:rPr lang="en-US" dirty="0" err="1">
                <a:solidFill>
                  <a:schemeClr val="tx1"/>
                </a:solidFill>
              </a:rPr>
              <a:t>cơ</a:t>
            </a:r>
            <a:r>
              <a:rPr lang="en-US" dirty="0">
                <a:solidFill>
                  <a:schemeClr val="tx1"/>
                </a:solidFill>
              </a:rPr>
              <a:t> </a:t>
            </a:r>
            <a:r>
              <a:rPr lang="en-US" dirty="0" err="1">
                <a:solidFill>
                  <a:schemeClr val="tx1"/>
                </a:solidFill>
              </a:rPr>
              <a:t>bệnh</a:t>
            </a:r>
            <a:r>
              <a:rPr lang="en-US" dirty="0">
                <a:solidFill>
                  <a:schemeClr val="tx1"/>
                </a:solidFill>
              </a:rPr>
              <a:t> </a:t>
            </a:r>
            <a:r>
              <a:rPr lang="en-US" dirty="0" err="1">
                <a:solidFill>
                  <a:schemeClr val="tx1"/>
                </a:solidFill>
              </a:rPr>
              <a:t>tiến</a:t>
            </a:r>
            <a:r>
              <a:rPr lang="en-US" dirty="0">
                <a:solidFill>
                  <a:schemeClr val="tx1"/>
                </a:solidFill>
              </a:rPr>
              <a:t> </a:t>
            </a:r>
            <a:r>
              <a:rPr lang="en-US" dirty="0" err="1">
                <a:solidFill>
                  <a:schemeClr val="tx1"/>
                </a:solidFill>
              </a:rPr>
              <a:t>triển</a:t>
            </a:r>
            <a:r>
              <a:rPr lang="en-US" dirty="0">
                <a:solidFill>
                  <a:schemeClr val="tx1"/>
                </a:solidFill>
              </a:rPr>
              <a:t> 42% </a:t>
            </a:r>
            <a:r>
              <a:rPr lang="en-US" dirty="0" err="1">
                <a:solidFill>
                  <a:schemeClr val="tx1"/>
                </a:solidFill>
              </a:rPr>
              <a:t>và</a:t>
            </a:r>
            <a:r>
              <a:rPr lang="en-US" dirty="0">
                <a:solidFill>
                  <a:schemeClr val="tx1"/>
                </a:solidFill>
              </a:rPr>
              <a:t> 72% so </a:t>
            </a:r>
            <a:r>
              <a:rPr lang="en-US" dirty="0" err="1">
                <a:solidFill>
                  <a:schemeClr val="tx1"/>
                </a:solidFill>
              </a:rPr>
              <a:t>với</a:t>
            </a:r>
            <a:r>
              <a:rPr lang="en-US" dirty="0">
                <a:solidFill>
                  <a:schemeClr val="tx1"/>
                </a:solidFill>
              </a:rPr>
              <a:t> </a:t>
            </a:r>
            <a:r>
              <a:rPr lang="en-US" dirty="0" err="1">
                <a:solidFill>
                  <a:schemeClr val="tx1"/>
                </a:solidFill>
              </a:rPr>
              <a:t>pem</a:t>
            </a:r>
            <a:r>
              <a:rPr lang="en-US" dirty="0">
                <a:solidFill>
                  <a:schemeClr val="tx1"/>
                </a:solidFill>
              </a:rPr>
              <a:t>/cis </a:t>
            </a:r>
            <a:r>
              <a:rPr lang="en-US" dirty="0" err="1">
                <a:solidFill>
                  <a:schemeClr val="tx1"/>
                </a:solidFill>
              </a:rPr>
              <a:t>và</a:t>
            </a:r>
            <a:r>
              <a:rPr lang="en-US" dirty="0">
                <a:solidFill>
                  <a:schemeClr val="tx1"/>
                </a:solidFill>
              </a:rPr>
              <a:t> gem/cis</a:t>
            </a:r>
          </a:p>
          <a:p>
            <a:pPr marL="285750" indent="-201613" defTabSz="914103">
              <a:lnSpc>
                <a:spcPct val="85000"/>
              </a:lnSpc>
              <a:spcBef>
                <a:spcPts val="400"/>
              </a:spcBef>
              <a:buClr>
                <a:schemeClr val="accent4"/>
              </a:buClr>
              <a:buFont typeface="Arial" pitchFamily="34" charset="0"/>
              <a:buChar char="•"/>
            </a:pPr>
            <a:r>
              <a:rPr lang="en-US" dirty="0">
                <a:solidFill>
                  <a:schemeClr val="tx1"/>
                </a:solidFill>
              </a:rPr>
              <a:t>Trong </a:t>
            </a:r>
            <a:r>
              <a:rPr lang="en-US" dirty="0" err="1">
                <a:solidFill>
                  <a:schemeClr val="tx1"/>
                </a:solidFill>
              </a:rPr>
              <a:t>điều</a:t>
            </a:r>
            <a:r>
              <a:rPr lang="en-US" dirty="0">
                <a:solidFill>
                  <a:schemeClr val="tx1"/>
                </a:solidFill>
              </a:rPr>
              <a:t> trị UTP KTBN </a:t>
            </a:r>
            <a:r>
              <a:rPr lang="en-US" dirty="0" err="1">
                <a:solidFill>
                  <a:schemeClr val="tx1"/>
                </a:solidFill>
              </a:rPr>
              <a:t>đột</a:t>
            </a:r>
            <a:r>
              <a:rPr lang="en-US" dirty="0">
                <a:solidFill>
                  <a:schemeClr val="tx1"/>
                </a:solidFill>
              </a:rPr>
              <a:t> </a:t>
            </a:r>
            <a:r>
              <a:rPr lang="en-US" dirty="0" err="1">
                <a:solidFill>
                  <a:schemeClr val="tx1"/>
                </a:solidFill>
              </a:rPr>
              <a:t>biến</a:t>
            </a:r>
            <a:r>
              <a:rPr lang="en-US" dirty="0">
                <a:solidFill>
                  <a:schemeClr val="tx1"/>
                </a:solidFill>
              </a:rPr>
              <a:t> EGFR </a:t>
            </a:r>
            <a:r>
              <a:rPr lang="en-US" dirty="0" err="1">
                <a:solidFill>
                  <a:schemeClr val="tx1"/>
                </a:solidFill>
              </a:rPr>
              <a:t>th</a:t>
            </a:r>
            <a:r>
              <a:rPr lang="vi-VN" dirty="0">
                <a:solidFill>
                  <a:schemeClr val="tx1"/>
                </a:solidFill>
              </a:rPr>
              <a:t>ườ</a:t>
            </a:r>
            <a:r>
              <a:rPr lang="en-US" dirty="0">
                <a:solidFill>
                  <a:schemeClr val="tx1"/>
                </a:solidFill>
              </a:rPr>
              <a:t>ng </a:t>
            </a:r>
            <a:r>
              <a:rPr lang="en-US" dirty="0" err="1">
                <a:solidFill>
                  <a:schemeClr val="tx1"/>
                </a:solidFill>
              </a:rPr>
              <a:t>gặp</a:t>
            </a:r>
            <a:r>
              <a:rPr lang="en-US" b="1" dirty="0">
                <a:solidFill>
                  <a:schemeClr val="tx1"/>
                </a:solidFill>
              </a:rPr>
              <a:t>, </a:t>
            </a:r>
            <a:r>
              <a:rPr lang="en-US" b="1" dirty="0" err="1">
                <a:solidFill>
                  <a:schemeClr val="tx1"/>
                </a:solidFill>
              </a:rPr>
              <a:t>afatinib</a:t>
            </a:r>
            <a:r>
              <a:rPr lang="en-US" b="1" dirty="0">
                <a:solidFill>
                  <a:schemeClr val="tx1"/>
                </a:solidFill>
              </a:rPr>
              <a:t> </a:t>
            </a:r>
            <a:r>
              <a:rPr lang="en-US" b="1" dirty="0" err="1">
                <a:solidFill>
                  <a:schemeClr val="tx1"/>
                </a:solidFill>
              </a:rPr>
              <a:t>cải</a:t>
            </a:r>
            <a:r>
              <a:rPr lang="en-US" b="1" dirty="0">
                <a:solidFill>
                  <a:schemeClr val="tx1"/>
                </a:solidFill>
              </a:rPr>
              <a:t> </a:t>
            </a:r>
            <a:r>
              <a:rPr lang="en-US" b="1" dirty="0" err="1">
                <a:solidFill>
                  <a:schemeClr val="tx1"/>
                </a:solidFill>
              </a:rPr>
              <a:t>thiện</a:t>
            </a:r>
            <a:r>
              <a:rPr lang="en-US" b="1" dirty="0">
                <a:solidFill>
                  <a:schemeClr val="tx1"/>
                </a:solidFill>
              </a:rPr>
              <a:t> </a:t>
            </a:r>
            <a:r>
              <a:rPr lang="en-US" b="1" dirty="0" err="1">
                <a:solidFill>
                  <a:schemeClr val="tx1"/>
                </a:solidFill>
              </a:rPr>
              <a:t>tỉ</a:t>
            </a:r>
            <a:r>
              <a:rPr lang="en-US" b="1" dirty="0">
                <a:solidFill>
                  <a:schemeClr val="tx1"/>
                </a:solidFill>
              </a:rPr>
              <a:t> </a:t>
            </a:r>
            <a:r>
              <a:rPr lang="en-US" b="1" dirty="0" err="1">
                <a:solidFill>
                  <a:schemeClr val="tx1"/>
                </a:solidFill>
              </a:rPr>
              <a:t>lệ</a:t>
            </a:r>
            <a:r>
              <a:rPr lang="en-US" b="1" dirty="0">
                <a:solidFill>
                  <a:schemeClr val="tx1"/>
                </a:solidFill>
              </a:rPr>
              <a:t> </a:t>
            </a:r>
            <a:r>
              <a:rPr lang="en-US" b="1" dirty="0" err="1">
                <a:solidFill>
                  <a:schemeClr val="tx1"/>
                </a:solidFill>
              </a:rPr>
              <a:t>đáp</a:t>
            </a:r>
            <a:r>
              <a:rPr lang="en-US" b="1" dirty="0">
                <a:solidFill>
                  <a:schemeClr val="tx1"/>
                </a:solidFill>
              </a:rPr>
              <a:t> </a:t>
            </a:r>
            <a:r>
              <a:rPr lang="en-US" b="1" dirty="0" err="1">
                <a:solidFill>
                  <a:schemeClr val="tx1"/>
                </a:solidFill>
              </a:rPr>
              <a:t>ứng</a:t>
            </a:r>
            <a:r>
              <a:rPr lang="en-US" b="1" dirty="0">
                <a:solidFill>
                  <a:schemeClr val="tx1"/>
                </a:solidFill>
              </a:rPr>
              <a:t> (70% vs 56%), </a:t>
            </a:r>
            <a:r>
              <a:rPr lang="en-US" b="1" dirty="0" err="1">
                <a:solidFill>
                  <a:schemeClr val="tx1"/>
                </a:solidFill>
              </a:rPr>
              <a:t>làm</a:t>
            </a:r>
            <a:r>
              <a:rPr lang="en-US" b="1" dirty="0">
                <a:solidFill>
                  <a:schemeClr val="tx1"/>
                </a:solidFill>
              </a:rPr>
              <a:t> </a:t>
            </a:r>
            <a:r>
              <a:rPr lang="en-US" b="1" dirty="0" err="1">
                <a:solidFill>
                  <a:schemeClr val="tx1"/>
                </a:solidFill>
              </a:rPr>
              <a:t>giảm</a:t>
            </a:r>
            <a:r>
              <a:rPr lang="en-US" b="1" dirty="0">
                <a:solidFill>
                  <a:schemeClr val="tx1"/>
                </a:solidFill>
              </a:rPr>
              <a:t> 27% </a:t>
            </a:r>
            <a:r>
              <a:rPr lang="en-US" b="1" dirty="0" err="1">
                <a:solidFill>
                  <a:schemeClr val="tx1"/>
                </a:solidFill>
              </a:rPr>
              <a:t>nguy</a:t>
            </a:r>
            <a:r>
              <a:rPr lang="en-US" b="1" dirty="0">
                <a:solidFill>
                  <a:schemeClr val="tx1"/>
                </a:solidFill>
              </a:rPr>
              <a:t> </a:t>
            </a:r>
            <a:r>
              <a:rPr lang="en-US" b="1" dirty="0" err="1">
                <a:solidFill>
                  <a:schemeClr val="tx1"/>
                </a:solidFill>
              </a:rPr>
              <a:t>cơ</a:t>
            </a:r>
            <a:r>
              <a:rPr lang="en-US" b="1" dirty="0">
                <a:solidFill>
                  <a:schemeClr val="tx1"/>
                </a:solidFill>
              </a:rPr>
              <a:t> </a:t>
            </a:r>
            <a:r>
              <a:rPr lang="en-US" b="1" dirty="0" err="1">
                <a:solidFill>
                  <a:schemeClr val="tx1"/>
                </a:solidFill>
              </a:rPr>
              <a:t>bệnh</a:t>
            </a:r>
            <a:r>
              <a:rPr lang="en-US" b="1" dirty="0">
                <a:solidFill>
                  <a:schemeClr val="tx1"/>
                </a:solidFill>
              </a:rPr>
              <a:t> </a:t>
            </a:r>
            <a:r>
              <a:rPr lang="en-US" b="1" dirty="0" err="1">
                <a:solidFill>
                  <a:schemeClr val="tx1"/>
                </a:solidFill>
              </a:rPr>
              <a:t>tiến</a:t>
            </a:r>
            <a:r>
              <a:rPr lang="en-US" b="1" dirty="0">
                <a:solidFill>
                  <a:schemeClr val="tx1"/>
                </a:solidFill>
              </a:rPr>
              <a:t> </a:t>
            </a:r>
            <a:r>
              <a:rPr lang="en-US" b="1" dirty="0" err="1">
                <a:solidFill>
                  <a:schemeClr val="tx1"/>
                </a:solidFill>
              </a:rPr>
              <a:t>triển</a:t>
            </a:r>
            <a:r>
              <a:rPr lang="en-US" b="1" dirty="0">
                <a:solidFill>
                  <a:schemeClr val="tx1"/>
                </a:solidFill>
              </a:rPr>
              <a:t> so </a:t>
            </a:r>
            <a:r>
              <a:rPr lang="en-US" b="1" dirty="0" err="1">
                <a:solidFill>
                  <a:schemeClr val="tx1"/>
                </a:solidFill>
              </a:rPr>
              <a:t>với</a:t>
            </a:r>
            <a:r>
              <a:rPr lang="en-US" b="1" dirty="0">
                <a:solidFill>
                  <a:schemeClr val="tx1"/>
                </a:solidFill>
              </a:rPr>
              <a:t> </a:t>
            </a:r>
            <a:r>
              <a:rPr lang="en-US" b="1" dirty="0" err="1">
                <a:solidFill>
                  <a:schemeClr val="tx1"/>
                </a:solidFill>
              </a:rPr>
              <a:t>gefitinib</a:t>
            </a:r>
            <a:r>
              <a:rPr lang="en-US" b="1" dirty="0">
                <a:solidFill>
                  <a:schemeClr val="tx1"/>
                </a:solidFill>
              </a:rPr>
              <a:t>, </a:t>
            </a:r>
          </a:p>
          <a:p>
            <a:pPr marL="285750" indent="-201613" defTabSz="914103">
              <a:lnSpc>
                <a:spcPct val="85000"/>
              </a:lnSpc>
              <a:spcBef>
                <a:spcPts val="400"/>
              </a:spcBef>
              <a:buClr>
                <a:schemeClr val="accent4"/>
              </a:buClr>
              <a:buFont typeface="Arial" pitchFamily="34" charset="0"/>
              <a:buChar char="•"/>
            </a:pPr>
            <a:r>
              <a:rPr lang="en-US" dirty="0">
                <a:solidFill>
                  <a:schemeClr val="tx1"/>
                </a:solidFill>
              </a:rPr>
              <a:t>Trong UTP </a:t>
            </a:r>
            <a:r>
              <a:rPr lang="en-US" dirty="0" err="1">
                <a:solidFill>
                  <a:schemeClr val="tx1"/>
                </a:solidFill>
              </a:rPr>
              <a:t>tê</a:t>
            </a:r>
            <a:r>
              <a:rPr lang="en-US" dirty="0">
                <a:solidFill>
                  <a:schemeClr val="tx1"/>
                </a:solidFill>
              </a:rPr>
              <a:t>́ </a:t>
            </a:r>
            <a:r>
              <a:rPr lang="en-US" dirty="0" err="1">
                <a:solidFill>
                  <a:schemeClr val="tx1"/>
                </a:solidFill>
              </a:rPr>
              <a:t>bào</a:t>
            </a:r>
            <a:r>
              <a:rPr lang="en-US" dirty="0">
                <a:solidFill>
                  <a:schemeClr val="tx1"/>
                </a:solidFill>
              </a:rPr>
              <a:t> v</a:t>
            </a:r>
            <a:r>
              <a:rPr lang="vi-VN" dirty="0">
                <a:solidFill>
                  <a:schemeClr val="tx1"/>
                </a:solidFill>
              </a:rPr>
              <a:t>ả</a:t>
            </a:r>
            <a:r>
              <a:rPr lang="en-US" dirty="0">
                <a:solidFill>
                  <a:schemeClr val="tx1"/>
                </a:solidFill>
              </a:rPr>
              <a:t>y, </a:t>
            </a:r>
            <a:r>
              <a:rPr lang="en-US" dirty="0" err="1">
                <a:solidFill>
                  <a:schemeClr val="tx1"/>
                </a:solidFill>
              </a:rPr>
              <a:t>afatinib</a:t>
            </a:r>
            <a:r>
              <a:rPr lang="en-US" b="1" dirty="0">
                <a:solidFill>
                  <a:schemeClr val="tx1"/>
                </a:solidFill>
              </a:rPr>
              <a:t> </a:t>
            </a:r>
            <a:r>
              <a:rPr lang="en-US" b="1" dirty="0" err="1">
                <a:solidFill>
                  <a:schemeClr val="tx1"/>
                </a:solidFill>
              </a:rPr>
              <a:t>giảm</a:t>
            </a:r>
            <a:r>
              <a:rPr lang="en-US" b="1" dirty="0">
                <a:solidFill>
                  <a:schemeClr val="tx1"/>
                </a:solidFill>
              </a:rPr>
              <a:t> 19% </a:t>
            </a:r>
            <a:r>
              <a:rPr lang="en-US" b="1" dirty="0" err="1">
                <a:solidFill>
                  <a:schemeClr val="tx1"/>
                </a:solidFill>
              </a:rPr>
              <a:t>nguy</a:t>
            </a:r>
            <a:r>
              <a:rPr lang="en-US" b="1" dirty="0">
                <a:solidFill>
                  <a:schemeClr val="tx1"/>
                </a:solidFill>
              </a:rPr>
              <a:t> </a:t>
            </a:r>
            <a:r>
              <a:rPr lang="en-US" b="1" dirty="0" err="1">
                <a:solidFill>
                  <a:schemeClr val="tx1"/>
                </a:solidFill>
              </a:rPr>
              <a:t>cơ</a:t>
            </a:r>
            <a:r>
              <a:rPr lang="en-US" b="1" dirty="0">
                <a:solidFill>
                  <a:schemeClr val="tx1"/>
                </a:solidFill>
              </a:rPr>
              <a:t> </a:t>
            </a:r>
            <a:r>
              <a:rPr lang="en-US" b="1" dirty="0" err="1">
                <a:solidFill>
                  <a:schemeClr val="tx1"/>
                </a:solidFill>
              </a:rPr>
              <a:t>bệnh</a:t>
            </a:r>
            <a:r>
              <a:rPr lang="en-US" b="1" dirty="0">
                <a:solidFill>
                  <a:schemeClr val="tx1"/>
                </a:solidFill>
              </a:rPr>
              <a:t> </a:t>
            </a:r>
            <a:r>
              <a:rPr lang="en-US" b="1" dirty="0" err="1">
                <a:solidFill>
                  <a:schemeClr val="tx1"/>
                </a:solidFill>
              </a:rPr>
              <a:t>tiến</a:t>
            </a:r>
            <a:r>
              <a:rPr lang="en-US" b="1" dirty="0">
                <a:solidFill>
                  <a:schemeClr val="tx1"/>
                </a:solidFill>
              </a:rPr>
              <a:t> </a:t>
            </a:r>
            <a:r>
              <a:rPr lang="en-US" b="1" dirty="0" err="1">
                <a:solidFill>
                  <a:schemeClr val="tx1"/>
                </a:solidFill>
              </a:rPr>
              <a:t>triển</a:t>
            </a:r>
            <a:r>
              <a:rPr lang="en-US" b="1" dirty="0">
                <a:solidFill>
                  <a:schemeClr val="tx1"/>
                </a:solidFill>
              </a:rPr>
              <a:t> </a:t>
            </a:r>
            <a:r>
              <a:rPr lang="en-US" b="1" dirty="0" err="1">
                <a:solidFill>
                  <a:schemeClr val="tx1"/>
                </a:solidFill>
              </a:rPr>
              <a:t>và</a:t>
            </a:r>
            <a:r>
              <a:rPr lang="en-US" b="1" dirty="0">
                <a:solidFill>
                  <a:schemeClr val="tx1"/>
                </a:solidFill>
              </a:rPr>
              <a:t> </a:t>
            </a:r>
            <a:r>
              <a:rPr lang="en-US" b="1" dirty="0" err="1">
                <a:solidFill>
                  <a:schemeClr val="tx1"/>
                </a:solidFill>
              </a:rPr>
              <a:t>tử</a:t>
            </a:r>
            <a:r>
              <a:rPr lang="en-US" b="1" dirty="0">
                <a:solidFill>
                  <a:schemeClr val="tx1"/>
                </a:solidFill>
              </a:rPr>
              <a:t> </a:t>
            </a:r>
            <a:r>
              <a:rPr lang="en-US" b="1" dirty="0" err="1">
                <a:solidFill>
                  <a:schemeClr val="tx1"/>
                </a:solidFill>
              </a:rPr>
              <a:t>vong</a:t>
            </a:r>
            <a:r>
              <a:rPr lang="en-US" b="1" dirty="0">
                <a:solidFill>
                  <a:schemeClr val="tx1"/>
                </a:solidFill>
              </a:rPr>
              <a:t> so </a:t>
            </a:r>
            <a:r>
              <a:rPr lang="en-US" b="1" dirty="0" err="1">
                <a:solidFill>
                  <a:schemeClr val="tx1"/>
                </a:solidFill>
              </a:rPr>
              <a:t>với</a:t>
            </a:r>
            <a:r>
              <a:rPr lang="en-US" b="1" dirty="0">
                <a:solidFill>
                  <a:schemeClr val="tx1"/>
                </a:solidFill>
              </a:rPr>
              <a:t> erlotinib. </a:t>
            </a:r>
          </a:p>
          <a:p>
            <a:pPr marL="285750" indent="-201613" defTabSz="914103">
              <a:lnSpc>
                <a:spcPct val="85000"/>
              </a:lnSpc>
              <a:spcBef>
                <a:spcPts val="400"/>
              </a:spcBef>
              <a:buClr>
                <a:schemeClr val="accent4"/>
              </a:buClr>
              <a:buFont typeface="Arial" pitchFamily="34" charset="0"/>
              <a:buChar char="•"/>
            </a:pPr>
            <a:r>
              <a:rPr lang="en-US" dirty="0" err="1">
                <a:solidFill>
                  <a:schemeClr val="tx1"/>
                </a:solidFill>
              </a:rPr>
              <a:t>Bệnh</a:t>
            </a:r>
            <a:r>
              <a:rPr lang="en-US" dirty="0">
                <a:solidFill>
                  <a:schemeClr val="tx1"/>
                </a:solidFill>
              </a:rPr>
              <a:t> </a:t>
            </a:r>
            <a:r>
              <a:rPr lang="en-US" dirty="0" err="1">
                <a:solidFill>
                  <a:schemeClr val="tx1"/>
                </a:solidFill>
              </a:rPr>
              <a:t>nhân</a:t>
            </a:r>
            <a:r>
              <a:rPr lang="en-US" dirty="0">
                <a:solidFill>
                  <a:schemeClr val="tx1"/>
                </a:solidFill>
              </a:rPr>
              <a:t> </a:t>
            </a:r>
            <a:r>
              <a:rPr lang="en-US" dirty="0" err="1">
                <a:solidFill>
                  <a:schemeClr val="tx1"/>
                </a:solidFill>
              </a:rPr>
              <a:t>dùng</a:t>
            </a:r>
            <a:r>
              <a:rPr lang="en-US" dirty="0">
                <a:solidFill>
                  <a:schemeClr val="tx1"/>
                </a:solidFill>
              </a:rPr>
              <a:t> </a:t>
            </a:r>
            <a:r>
              <a:rPr lang="en-US" b="1" dirty="0" err="1">
                <a:solidFill>
                  <a:schemeClr val="tx1"/>
                </a:solidFill>
              </a:rPr>
              <a:t>Afatinib</a:t>
            </a:r>
            <a:r>
              <a:rPr lang="en-US" dirty="0">
                <a:solidFill>
                  <a:schemeClr val="tx1"/>
                </a:solidFill>
              </a:rPr>
              <a:t> </a:t>
            </a:r>
            <a:r>
              <a:rPr lang="en-US" dirty="0" err="1">
                <a:solidFill>
                  <a:schemeClr val="tx1"/>
                </a:solidFill>
              </a:rPr>
              <a:t>cho</a:t>
            </a:r>
            <a:r>
              <a:rPr lang="en-US" dirty="0">
                <a:solidFill>
                  <a:schemeClr val="tx1"/>
                </a:solidFill>
              </a:rPr>
              <a:t> thấy kiểm soát triệu chứng tốt hơn và chất lượng sống tốt hơn bệnh nhân </a:t>
            </a:r>
            <a:r>
              <a:rPr lang="en-US" dirty="0" err="1">
                <a:solidFill>
                  <a:schemeClr val="tx1"/>
                </a:solidFill>
              </a:rPr>
              <a:t>hoá</a:t>
            </a:r>
            <a:r>
              <a:rPr lang="en-US" dirty="0">
                <a:solidFill>
                  <a:schemeClr val="tx1"/>
                </a:solidFill>
              </a:rPr>
              <a:t> </a:t>
            </a:r>
            <a:r>
              <a:rPr lang="en-US" dirty="0" err="1">
                <a:solidFill>
                  <a:schemeClr val="tx1"/>
                </a:solidFill>
              </a:rPr>
              <a:t>trị</a:t>
            </a:r>
            <a:r>
              <a:rPr lang="en-US" dirty="0">
                <a:solidFill>
                  <a:schemeClr val="tx1"/>
                </a:solidFill>
              </a:rPr>
              <a:t>.</a:t>
            </a:r>
          </a:p>
        </p:txBody>
      </p:sp>
      <p:sp>
        <p:nvSpPr>
          <p:cNvPr id="21" name="Rectangle 31"/>
          <p:cNvSpPr>
            <a:spLocks noChangeArrowheads="1"/>
          </p:cNvSpPr>
          <p:nvPr>
            <p:custDataLst>
              <p:tags r:id="rId3"/>
            </p:custDataLst>
          </p:nvPr>
        </p:nvSpPr>
        <p:spPr bwMode="gray">
          <a:xfrm>
            <a:off x="940852" y="2041698"/>
            <a:ext cx="10517139" cy="374111"/>
          </a:xfrm>
          <a:prstGeom prst="round2SameRect">
            <a:avLst>
              <a:gd name="adj1" fmla="val 50000"/>
              <a:gd name="adj2" fmla="val 0"/>
            </a:avLst>
          </a:prstGeom>
          <a:solidFill>
            <a:schemeClr val="accent1"/>
          </a:solidFill>
          <a:ln w="19050" algn="ctr">
            <a:solidFill>
              <a:srgbClr val="0070C0"/>
            </a:solidFill>
            <a:miter lim="800000"/>
            <a:headEnd/>
            <a:tailEnd/>
          </a:ln>
        </p:spPr>
        <p:txBody>
          <a:bodyPr lIns="0" tIns="0" rIns="0" bIns="72000" anchor="ctr"/>
          <a:lstStyle/>
          <a:p>
            <a:pPr algn="ctr" defTabSz="895350">
              <a:buClr>
                <a:srgbClr val="000000"/>
              </a:buClr>
            </a:pPr>
            <a:r>
              <a:rPr lang="en-US" sz="2000" b="1" dirty="0">
                <a:solidFill>
                  <a:schemeClr val="bg1"/>
                </a:solidFill>
                <a:cs typeface="Arial" charset="0"/>
              </a:rPr>
              <a:t>Lợi </a:t>
            </a:r>
            <a:r>
              <a:rPr lang="en-US" sz="2000" b="1" dirty="0" err="1">
                <a:solidFill>
                  <a:schemeClr val="bg1"/>
                </a:solidFill>
                <a:cs typeface="Arial" charset="0"/>
              </a:rPr>
              <a:t>ích</a:t>
            </a:r>
            <a:r>
              <a:rPr lang="en-US" sz="2000" b="1" dirty="0">
                <a:solidFill>
                  <a:schemeClr val="bg1"/>
                </a:solidFill>
                <a:cs typeface="Arial" charset="0"/>
              </a:rPr>
              <a:t> </a:t>
            </a:r>
            <a:r>
              <a:rPr lang="en-US" sz="2000" b="1" dirty="0" err="1">
                <a:solidFill>
                  <a:schemeClr val="bg1"/>
                </a:solidFill>
                <a:cs typeface="Arial" charset="0"/>
              </a:rPr>
              <a:t>lâm</a:t>
            </a:r>
            <a:r>
              <a:rPr lang="en-US" sz="2000" b="1" dirty="0">
                <a:solidFill>
                  <a:schemeClr val="bg1"/>
                </a:solidFill>
                <a:cs typeface="Arial" charset="0"/>
              </a:rPr>
              <a:t> </a:t>
            </a:r>
            <a:r>
              <a:rPr lang="en-US" sz="2000" b="1" dirty="0" err="1">
                <a:solidFill>
                  <a:schemeClr val="bg1"/>
                </a:solidFill>
                <a:cs typeface="Arial" charset="0"/>
              </a:rPr>
              <a:t>sàng</a:t>
            </a:r>
            <a:r>
              <a:rPr lang="en-US" sz="2000" b="1" dirty="0">
                <a:solidFill>
                  <a:schemeClr val="bg1"/>
                </a:solidFill>
                <a:cs typeface="Arial" charset="0"/>
              </a:rPr>
              <a:t> </a:t>
            </a:r>
            <a:r>
              <a:rPr lang="en-US" sz="2000" b="1" dirty="0" err="1">
                <a:solidFill>
                  <a:schemeClr val="bg1"/>
                </a:solidFill>
                <a:cs typeface="Arial" charset="0"/>
              </a:rPr>
              <a:t>đã</a:t>
            </a:r>
            <a:r>
              <a:rPr lang="en-US" sz="2000" b="1" dirty="0">
                <a:solidFill>
                  <a:schemeClr val="bg1"/>
                </a:solidFill>
                <a:cs typeface="Arial" charset="0"/>
              </a:rPr>
              <a:t> </a:t>
            </a:r>
            <a:r>
              <a:rPr lang="en-US" sz="2000" b="1" dirty="0" err="1">
                <a:solidFill>
                  <a:schemeClr val="bg1"/>
                </a:solidFill>
                <a:cs typeface="Arial" charset="0"/>
              </a:rPr>
              <a:t>chứng</a:t>
            </a:r>
            <a:r>
              <a:rPr lang="en-US" sz="2000" b="1" dirty="0">
                <a:solidFill>
                  <a:schemeClr val="bg1"/>
                </a:solidFill>
                <a:cs typeface="Arial" charset="0"/>
              </a:rPr>
              <a:t> minh </a:t>
            </a:r>
            <a:r>
              <a:rPr lang="en-US" sz="2000" b="1" dirty="0" err="1">
                <a:solidFill>
                  <a:schemeClr val="bg1"/>
                </a:solidFill>
                <a:cs typeface="Arial" charset="0"/>
              </a:rPr>
              <a:t>trong</a:t>
            </a:r>
            <a:r>
              <a:rPr lang="en-US" sz="2000" b="1" dirty="0">
                <a:solidFill>
                  <a:schemeClr val="bg1"/>
                </a:solidFill>
                <a:cs typeface="Arial" charset="0"/>
              </a:rPr>
              <a:t> UTPKTBN EGFR (+)</a:t>
            </a:r>
          </a:p>
        </p:txBody>
      </p:sp>
      <p:sp>
        <p:nvSpPr>
          <p:cNvPr id="3" name="Rectangle 2"/>
          <p:cNvSpPr/>
          <p:nvPr/>
        </p:nvSpPr>
        <p:spPr>
          <a:xfrm>
            <a:off x="1937981" y="6467221"/>
            <a:ext cx="8066931" cy="246221"/>
          </a:xfrm>
          <a:prstGeom prst="rect">
            <a:avLst/>
          </a:prstGeom>
        </p:spPr>
        <p:txBody>
          <a:bodyPr wrap="square">
            <a:spAutoFit/>
          </a:bodyPr>
          <a:lstStyle/>
          <a:p>
            <a:pPr defTabSz="914103"/>
            <a:r>
              <a:rPr lang="de-DE" sz="1000" i="1" dirty="0">
                <a:solidFill>
                  <a:schemeClr val="tx1">
                    <a:lumMod val="50000"/>
                  </a:schemeClr>
                </a:solidFill>
                <a:cs typeface="Arial" pitchFamily="34" charset="0"/>
              </a:rPr>
              <a:t>1. Sequist et al. J Clin Oncol. 2013;31:3327; 2. Wu et al. </a:t>
            </a:r>
            <a:r>
              <a:rPr lang="en-GB" altLang="en-US" sz="1000" i="1" dirty="0">
                <a:solidFill>
                  <a:schemeClr val="tx1">
                    <a:lumMod val="50000"/>
                  </a:schemeClr>
                </a:solidFill>
                <a:cs typeface="Arial" pitchFamily="34" charset="0"/>
              </a:rPr>
              <a:t>Lancet </a:t>
            </a:r>
            <a:r>
              <a:rPr lang="en-GB" altLang="en-US" sz="1000" i="1" dirty="0" err="1">
                <a:solidFill>
                  <a:schemeClr val="tx1">
                    <a:lumMod val="50000"/>
                  </a:schemeClr>
                </a:solidFill>
                <a:cs typeface="Arial" pitchFamily="34" charset="0"/>
              </a:rPr>
              <a:t>Oncol</a:t>
            </a:r>
            <a:r>
              <a:rPr lang="en-GB" altLang="en-US" sz="1000" i="1" dirty="0">
                <a:solidFill>
                  <a:schemeClr val="tx1">
                    <a:lumMod val="50000"/>
                  </a:schemeClr>
                </a:solidFill>
                <a:cs typeface="Arial" pitchFamily="34" charset="0"/>
              </a:rPr>
              <a:t>. 2014;15:213; 3. Yang et al. Lancer </a:t>
            </a:r>
            <a:r>
              <a:rPr lang="en-GB" altLang="en-US" sz="1000" i="1" dirty="0" err="1">
                <a:solidFill>
                  <a:schemeClr val="tx1">
                    <a:lumMod val="50000"/>
                  </a:schemeClr>
                </a:solidFill>
                <a:cs typeface="Arial" pitchFamily="34" charset="0"/>
              </a:rPr>
              <a:t>Oncol</a:t>
            </a:r>
            <a:r>
              <a:rPr lang="en-GB" altLang="en-US" sz="1000" i="1" dirty="0">
                <a:solidFill>
                  <a:schemeClr val="tx1">
                    <a:lumMod val="50000"/>
                  </a:schemeClr>
                </a:solidFill>
                <a:cs typeface="Arial" pitchFamily="34" charset="0"/>
              </a:rPr>
              <a:t>. 2015;16(2):141-51.  </a:t>
            </a:r>
            <a:endParaRPr lang="en-US" sz="1000" i="1" dirty="0">
              <a:solidFill>
                <a:schemeClr val="tx1">
                  <a:lumMod val="50000"/>
                </a:schemeClr>
              </a:solidFill>
            </a:endParaRPr>
          </a:p>
        </p:txBody>
      </p:sp>
    </p:spTree>
    <p:extLst>
      <p:ext uri="{BB962C8B-B14F-4D97-AF65-F5344CB8AC3E}">
        <p14:creationId xmlns:p14="http://schemas.microsoft.com/office/powerpoint/2010/main" val="703749024"/>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18103" y="2687216"/>
            <a:ext cx="11788726" cy="1087949"/>
          </a:xfrm>
        </p:spPr>
        <p:txBody>
          <a:bodyPr>
            <a:noAutofit/>
          </a:bodyPr>
          <a:lstStyle/>
          <a:p>
            <a:pPr>
              <a:lnSpc>
                <a:spcPct val="150000"/>
              </a:lnSpc>
            </a:pPr>
            <a:r>
              <a:rPr lang="en-US" sz="5400" dirty="0">
                <a:latin typeface="Tahoma" panose="020B0604030504040204" pitchFamily="34" charset="0"/>
                <a:ea typeface="Tahoma" panose="020B0604030504040204" pitchFamily="34" charset="0"/>
                <a:cs typeface="Tahoma" panose="020B0604030504040204" pitchFamily="34" charset="0"/>
              </a:rPr>
              <a:t>TRÂN TRỌNG CẢM </a:t>
            </a:r>
            <a:r>
              <a:rPr lang="vi-VN" sz="5400" dirty="0">
                <a:latin typeface="Tahoma" panose="020B0604030504040204" pitchFamily="34" charset="0"/>
                <a:ea typeface="Tahoma" panose="020B0604030504040204" pitchFamily="34" charset="0"/>
                <a:cs typeface="Tahoma" panose="020B0604030504040204" pitchFamily="34" charset="0"/>
              </a:rPr>
              <a:t>Ơ</a:t>
            </a:r>
            <a:r>
              <a:rPr lang="en-US" sz="5400" dirty="0">
                <a:latin typeface="Tahoma" panose="020B0604030504040204" pitchFamily="34" charset="0"/>
                <a:ea typeface="Tahoma" panose="020B0604030504040204" pitchFamily="34" charset="0"/>
                <a:cs typeface="Tahoma" panose="020B0604030504040204" pitchFamily="34" charset="0"/>
              </a:rPr>
              <a:t>N</a:t>
            </a:r>
            <a:endParaRPr lang="vi-VN" sz="5400" dirty="0">
              <a:latin typeface="Tahoma" panose="020B0604030504040204" pitchFamily="34" charset="0"/>
              <a:ea typeface="Tahoma" panose="020B0604030504040204" pitchFamily="34" charset="0"/>
              <a:cs typeface="Tahoma" panose="020B0604030504040204" pitchFamily="34" charset="0"/>
            </a:endParaRPr>
          </a:p>
        </p:txBody>
      </p:sp>
      <p:sp>
        <p:nvSpPr>
          <p:cNvPr id="3" name="Rectangle 2"/>
          <p:cNvSpPr/>
          <p:nvPr/>
        </p:nvSpPr>
        <p:spPr>
          <a:xfrm>
            <a:off x="7413674" y="6414868"/>
            <a:ext cx="4346917" cy="33762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221741835"/>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799" y="1312914"/>
            <a:ext cx="11109961" cy="2719388"/>
          </a:xfrm>
        </p:spPr>
        <p:txBody>
          <a:bodyPr/>
          <a:lstStyle/>
          <a:p>
            <a:pPr algn="ctr">
              <a:lnSpc>
                <a:spcPct val="100000"/>
              </a:lnSpc>
            </a:pPr>
            <a:r>
              <a:rPr lang="en-US" sz="5000" dirty="0" err="1"/>
              <a:t>Cập</a:t>
            </a:r>
            <a:r>
              <a:rPr lang="en-US" sz="5000" dirty="0"/>
              <a:t> </a:t>
            </a:r>
            <a:r>
              <a:rPr lang="en-US" sz="5000" dirty="0" err="1"/>
              <a:t>nhật</a:t>
            </a:r>
            <a:r>
              <a:rPr lang="en-US" sz="5000" dirty="0"/>
              <a:t> </a:t>
            </a:r>
            <a:r>
              <a:rPr lang="en-US" sz="5000" dirty="0" err="1"/>
              <a:t>dữ</a:t>
            </a:r>
            <a:r>
              <a:rPr lang="en-US" sz="5000" dirty="0"/>
              <a:t> </a:t>
            </a:r>
            <a:r>
              <a:rPr lang="en-US" sz="5000" dirty="0" err="1"/>
              <a:t>liệu</a:t>
            </a:r>
            <a:r>
              <a:rPr lang="en-US" sz="5000" dirty="0"/>
              <a:t> </a:t>
            </a:r>
            <a:r>
              <a:rPr lang="en-US" sz="5000" dirty="0" err="1"/>
              <a:t>đời</a:t>
            </a:r>
            <a:r>
              <a:rPr lang="en-US" sz="5000" dirty="0"/>
              <a:t> </a:t>
            </a:r>
            <a:r>
              <a:rPr lang="en-US" sz="5000" dirty="0" err="1"/>
              <a:t>thực</a:t>
            </a:r>
            <a:r>
              <a:rPr lang="en-US" sz="5000" dirty="0"/>
              <a:t> </a:t>
            </a:r>
            <a:r>
              <a:rPr lang="en-US" sz="5000" dirty="0" err="1"/>
              <a:t>trong</a:t>
            </a:r>
            <a:r>
              <a:rPr lang="en-US" sz="5000" dirty="0"/>
              <a:t> </a:t>
            </a:r>
            <a:r>
              <a:rPr lang="en-US" sz="5000" dirty="0" err="1"/>
              <a:t>trình</a:t>
            </a:r>
            <a:r>
              <a:rPr lang="en-US" sz="5000" dirty="0"/>
              <a:t> </a:t>
            </a:r>
            <a:r>
              <a:rPr lang="en-US" sz="5000" dirty="0" err="1"/>
              <a:t>tự</a:t>
            </a:r>
            <a:r>
              <a:rPr lang="en-US" sz="5000" dirty="0"/>
              <a:t> </a:t>
            </a:r>
            <a:r>
              <a:rPr lang="en-US" sz="5000" dirty="0" err="1"/>
              <a:t>điều</a:t>
            </a:r>
            <a:r>
              <a:rPr lang="en-US" sz="5000" dirty="0"/>
              <a:t> </a:t>
            </a:r>
            <a:r>
              <a:rPr lang="en-US" sz="5000" dirty="0" err="1"/>
              <a:t>trị</a:t>
            </a:r>
            <a:r>
              <a:rPr lang="en-US" sz="5000" dirty="0"/>
              <a:t> </a:t>
            </a:r>
            <a:r>
              <a:rPr lang="en-US" sz="5000" dirty="0" err="1"/>
              <a:t>tối</a:t>
            </a:r>
            <a:r>
              <a:rPr lang="en-US" sz="5000" dirty="0"/>
              <a:t> </a:t>
            </a:r>
            <a:r>
              <a:rPr lang="en-US" sz="5000" dirty="0" err="1"/>
              <a:t>ưu</a:t>
            </a:r>
            <a:r>
              <a:rPr lang="en-US" sz="5000" dirty="0"/>
              <a:t> UTPKTBN </a:t>
            </a:r>
            <a:r>
              <a:rPr lang="en-US" sz="5000" dirty="0" err="1"/>
              <a:t>với</a:t>
            </a:r>
            <a:r>
              <a:rPr lang="en-US" sz="5000" dirty="0"/>
              <a:t> </a:t>
            </a:r>
            <a:r>
              <a:rPr lang="en-US" sz="5000"/>
              <a:t>EGFR TKIs </a:t>
            </a:r>
            <a:r>
              <a:rPr lang="en-US" sz="5000" dirty="0"/>
              <a:t>ở </a:t>
            </a:r>
            <a:r>
              <a:rPr lang="en-US" sz="5000" dirty="0" err="1"/>
              <a:t>bệnh</a:t>
            </a:r>
            <a:r>
              <a:rPr lang="en-US" sz="5000" dirty="0"/>
              <a:t> </a:t>
            </a:r>
            <a:r>
              <a:rPr lang="en-US" sz="5000" dirty="0" err="1"/>
              <a:t>nhân</a:t>
            </a:r>
            <a:r>
              <a:rPr lang="en-US" sz="5000" dirty="0"/>
              <a:t> </a:t>
            </a:r>
            <a:r>
              <a:rPr lang="en-US" sz="5000" dirty="0" err="1"/>
              <a:t>Châu</a:t>
            </a:r>
            <a:r>
              <a:rPr lang="en-US" sz="5000" dirty="0"/>
              <a:t> Á</a:t>
            </a:r>
            <a:endParaRPr lang="vi-VN" sz="5000" dirty="0"/>
          </a:p>
        </p:txBody>
      </p:sp>
    </p:spTree>
    <p:extLst>
      <p:ext uri="{BB962C8B-B14F-4D97-AF65-F5344CB8AC3E}">
        <p14:creationId xmlns:p14="http://schemas.microsoft.com/office/powerpoint/2010/main" val="3912320693"/>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AF68AF6B-34E3-4927-BA5B-73DFC4B30A07}"/>
              </a:ext>
            </a:extLst>
          </p:cNvPr>
          <p:cNvSpPr/>
          <p:nvPr/>
        </p:nvSpPr>
        <p:spPr>
          <a:xfrm>
            <a:off x="796538" y="3123665"/>
            <a:ext cx="11263418" cy="291184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678" rIns="45678" rtlCol="0" anchor="ctr" anchorCtr="0">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GB" sz="1798" b="0" i="0" u="none" strike="noStrike" kern="1200" cap="none" spc="0" normalizeH="0" baseline="0" noProof="0" dirty="0">
              <a:ln>
                <a:noFill/>
              </a:ln>
              <a:solidFill>
                <a:srgbClr val="FFFFFF"/>
              </a:solidFill>
              <a:effectLst/>
              <a:uLnTx/>
              <a:uFillTx/>
              <a:latin typeface="Arial"/>
              <a:ea typeface="+mn-ea"/>
              <a:cs typeface="+mn-cs"/>
            </a:endParaRPr>
          </a:p>
        </p:txBody>
      </p:sp>
      <p:sp>
        <p:nvSpPr>
          <p:cNvPr id="13" name="모서리가 둥근 직사각형 65"/>
          <p:cNvSpPr/>
          <p:nvPr/>
        </p:nvSpPr>
        <p:spPr bwMode="auto">
          <a:xfrm>
            <a:off x="2254623" y="4140583"/>
            <a:ext cx="1817678" cy="243614"/>
          </a:xfrm>
          <a:prstGeom prst="roundRect">
            <a:avLst/>
          </a:prstGeom>
          <a:solidFill>
            <a:schemeClr val="accent1">
              <a:lumMod val="75000"/>
            </a:schemeClr>
          </a:solidFill>
          <a:ln>
            <a:solidFill>
              <a:schemeClr val="accent1">
                <a:lumMod val="75000"/>
              </a:schemeClr>
            </a:solidFill>
          </a:ln>
        </p:spPr>
        <p:txBody>
          <a:bodyPr anchor="ct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2</a:t>
            </a:r>
            <a:r>
              <a:rPr kumimoji="1" lang="en-US" altLang="ko-KR" sz="1399" b="1" i="0" u="none" strike="noStrike" kern="1200" cap="none" spc="0" normalizeH="0" baseline="3000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nd</a:t>
            </a: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-generation TKI</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14" name="모서리가 둥근 직사각형 66"/>
          <p:cNvSpPr/>
          <p:nvPr/>
        </p:nvSpPr>
        <p:spPr bwMode="auto">
          <a:xfrm>
            <a:off x="2254623" y="5072070"/>
            <a:ext cx="1817678" cy="243614"/>
          </a:xfrm>
          <a:prstGeom prst="roundRect">
            <a:avLst/>
          </a:prstGeom>
          <a:solidFill>
            <a:schemeClr val="accent5">
              <a:lumMod val="75000"/>
            </a:schemeClr>
          </a:solidFill>
          <a:ln>
            <a:solidFill>
              <a:schemeClr val="accent5">
                <a:lumMod val="75000"/>
              </a:schemeClr>
            </a:solidFill>
          </a:ln>
        </p:spPr>
        <p:txBody>
          <a:bodyPr anchor="ct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3</a:t>
            </a:r>
            <a:r>
              <a:rPr kumimoji="1" lang="en-US" altLang="ko-KR" sz="1399" b="1" i="0" u="none" strike="noStrike" kern="1200" cap="none" spc="0" normalizeH="0" baseline="3000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rd</a:t>
            </a: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-generation TKI</a:t>
            </a:r>
          </a:p>
        </p:txBody>
      </p:sp>
      <p:grpSp>
        <p:nvGrpSpPr>
          <p:cNvPr id="11" name="Group 10"/>
          <p:cNvGrpSpPr/>
          <p:nvPr/>
        </p:nvGrpSpPr>
        <p:grpSpPr>
          <a:xfrm>
            <a:off x="2644813" y="2611629"/>
            <a:ext cx="1263571" cy="248570"/>
            <a:chOff x="7474688" y="4339893"/>
            <a:chExt cx="948556" cy="186600"/>
          </a:xfrm>
        </p:grpSpPr>
        <p:sp>
          <p:nvSpPr>
            <p:cNvPr id="39962" name="타원 73"/>
            <p:cNvSpPr>
              <a:spLocks noChangeArrowheads="1"/>
            </p:cNvSpPr>
            <p:nvPr/>
          </p:nvSpPr>
          <p:spPr bwMode="auto">
            <a:xfrm>
              <a:off x="7474688" y="4339893"/>
              <a:ext cx="219075" cy="172641"/>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0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0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3" name="TextBox 21"/>
            <p:cNvSpPr txBox="1">
              <a:spLocks noChangeArrowheads="1"/>
            </p:cNvSpPr>
            <p:nvPr/>
          </p:nvSpPr>
          <p:spPr bwMode="auto">
            <a:xfrm>
              <a:off x="7693763" y="4349502"/>
              <a:ext cx="729481" cy="176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altLang="ko-KR" sz="9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t>Kinase domain</a:t>
              </a:r>
            </a:p>
          </p:txBody>
        </p:sp>
      </p:grpSp>
      <p:sp>
        <p:nvSpPr>
          <p:cNvPr id="39966" name="직사각형 76"/>
          <p:cNvSpPr>
            <a:spLocks noChangeArrowheads="1"/>
          </p:cNvSpPr>
          <p:nvPr/>
        </p:nvSpPr>
        <p:spPr bwMode="auto">
          <a:xfrm>
            <a:off x="4228558" y="4140582"/>
            <a:ext cx="4809204" cy="189012"/>
          </a:xfrm>
          <a:prstGeom prst="roundRect">
            <a:avLst/>
          </a:prstGeom>
          <a:solidFill>
            <a:schemeClr val="accent1">
              <a:lumMod val="75000"/>
            </a:schemeClr>
          </a:solidFill>
          <a:ln>
            <a:solidFill>
              <a:schemeClr val="accent1">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Activity range</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7" name="TextBox 26"/>
          <p:cNvSpPr txBox="1">
            <a:spLocks noChangeArrowheads="1"/>
          </p:cNvSpPr>
          <p:nvPr/>
        </p:nvSpPr>
        <p:spPr bwMode="auto">
          <a:xfrm>
            <a:off x="4195761" y="3424790"/>
            <a:ext cx="2436574"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Reversible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binding to wild-type and mutant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p>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a:t>
            </a: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Inactive on T790M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mutant</a:t>
            </a:r>
            <a:endParaRPr kumimoji="0" lang="ko-KR" altLang="en-US"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8" name="TextBox 27"/>
          <p:cNvSpPr txBox="1">
            <a:spLocks noChangeArrowheads="1"/>
          </p:cNvSpPr>
          <p:nvPr/>
        </p:nvSpPr>
        <p:spPr bwMode="auto">
          <a:xfrm>
            <a:off x="4195761" y="4370814"/>
            <a:ext cx="4842001"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Irreversible covalent binding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to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ErbB2, and ErbB4 </a:t>
            </a:r>
            <a:b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b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to inhibit </a:t>
            </a: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all ErbB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family signalling</a:t>
            </a:r>
          </a:p>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Broader activity to overcome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TKI-resistant mutations</a:t>
            </a:r>
            <a:endParaRPr kumimoji="0" lang="ko-KR" altLang="en-US"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70" name="TextBox 29"/>
          <p:cNvSpPr txBox="1">
            <a:spLocks noChangeArrowheads="1"/>
          </p:cNvSpPr>
          <p:nvPr/>
        </p:nvSpPr>
        <p:spPr bwMode="auto">
          <a:xfrm>
            <a:off x="2219565" y="3424791"/>
            <a:ext cx="1258678" cy="276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inhibition</a:t>
            </a:r>
          </a:p>
        </p:txBody>
      </p:sp>
      <p:sp>
        <p:nvSpPr>
          <p:cNvPr id="39971" name="TextBox 30"/>
          <p:cNvSpPr txBox="1">
            <a:spLocks noChangeArrowheads="1"/>
          </p:cNvSpPr>
          <p:nvPr/>
        </p:nvSpPr>
        <p:spPr bwMode="auto">
          <a:xfrm>
            <a:off x="2219565" y="4370814"/>
            <a:ext cx="1625766" cy="276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ErbB family blockade</a:t>
            </a:r>
          </a:p>
        </p:txBody>
      </p:sp>
      <p:sp>
        <p:nvSpPr>
          <p:cNvPr id="39972" name="TextBox 31"/>
          <p:cNvSpPr txBox="1">
            <a:spLocks noChangeArrowheads="1"/>
          </p:cNvSpPr>
          <p:nvPr/>
        </p:nvSpPr>
        <p:spPr bwMode="auto">
          <a:xfrm>
            <a:off x="2219566" y="5297153"/>
            <a:ext cx="1880612" cy="461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mutant-specific inhibitor</a:t>
            </a:r>
          </a:p>
        </p:txBody>
      </p:sp>
      <p:sp>
        <p:nvSpPr>
          <p:cNvPr id="51" name="모서리가 둥근 직사각형 64"/>
          <p:cNvSpPr/>
          <p:nvPr/>
        </p:nvSpPr>
        <p:spPr bwMode="auto">
          <a:xfrm>
            <a:off x="2254623" y="3194820"/>
            <a:ext cx="1817681" cy="243614"/>
          </a:xfrm>
          <a:prstGeom prst="roundRect">
            <a:avLst/>
          </a:prstGeom>
          <a:solidFill>
            <a:schemeClr val="accent4"/>
          </a:solidFill>
          <a:ln>
            <a:solidFill>
              <a:schemeClr val="accent4"/>
            </a:solidFill>
          </a:ln>
        </p:spPr>
        <p:txBody>
          <a:bodyPr anchor="ctr"/>
          <a:lstStyle/>
          <a:p>
            <a:pPr marL="0" marR="0" lvl="0" indent="0" algn="ctr" defTabSz="913554" rtl="0" eaLnBrk="1" fontAlgn="base" latinLnBrk="1" hangingPunct="1">
              <a:lnSpc>
                <a:spcPct val="100000"/>
              </a:lnSpc>
              <a:spcBef>
                <a:spcPct val="0"/>
              </a:spcBef>
              <a:spcAft>
                <a:spcPct val="0"/>
              </a:spcAft>
              <a:buClrTx/>
              <a:buSzTx/>
              <a:buFontTx/>
              <a:buNone/>
              <a:tabLst/>
              <a:defRPr/>
            </a:pPr>
            <a:r>
              <a:rPr kumimoji="1" lang="en-US" altLang="ko-KR"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1</a:t>
            </a:r>
            <a:r>
              <a:rPr kumimoji="1" lang="en-US" altLang="ko-KR" sz="1399" b="1" i="0" u="none" strike="noStrike" kern="0" cap="none" spc="0" normalizeH="0" baseline="3000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st</a:t>
            </a:r>
            <a:r>
              <a:rPr kumimoji="1" lang="en-US" altLang="ko-KR"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-generation TKI</a:t>
            </a:r>
            <a:endParaRPr kumimoji="1" lang="ko-KR" altLang="en-US"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endParaRPr>
          </a:p>
        </p:txBody>
      </p:sp>
      <p:sp>
        <p:nvSpPr>
          <p:cNvPr id="52" name="직사각형 75"/>
          <p:cNvSpPr>
            <a:spLocks noChangeArrowheads="1"/>
          </p:cNvSpPr>
          <p:nvPr/>
        </p:nvSpPr>
        <p:spPr bwMode="auto">
          <a:xfrm>
            <a:off x="4228559" y="3194819"/>
            <a:ext cx="2403776" cy="213725"/>
          </a:xfrm>
          <a:prstGeom prst="roundRect">
            <a:avLst/>
          </a:prstGeom>
          <a:solidFill>
            <a:schemeClr val="accent4"/>
          </a:solidFill>
          <a:ln>
            <a:solidFill>
              <a:schemeClr val="accent4"/>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base" latinLnBrk="1" hangingPunct="1">
              <a:lnSpc>
                <a:spcPct val="100000"/>
              </a:lnSpc>
              <a:spcBef>
                <a:spcPct val="0"/>
              </a:spcBef>
              <a:spcAft>
                <a:spcPct val="0"/>
              </a:spcAft>
              <a:buClrTx/>
              <a:buSzTx/>
              <a:buFontTx/>
              <a:buNone/>
              <a:tabLst/>
              <a:defRPr/>
            </a:pPr>
            <a:r>
              <a:rPr kumimoji="1" lang="en-US" altLang="ko-KR"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Activity range</a:t>
            </a:r>
            <a:endParaRPr kumimoji="1" lang="ko-KR" altLang="en-US"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endParaRPr>
          </a:p>
        </p:txBody>
      </p:sp>
      <p:sp>
        <p:nvSpPr>
          <p:cNvPr id="5" name="TextBox 4"/>
          <p:cNvSpPr txBox="1"/>
          <p:nvPr/>
        </p:nvSpPr>
        <p:spPr>
          <a:xfrm>
            <a:off x="909335" y="3194820"/>
            <a:ext cx="1218072" cy="609036"/>
          </a:xfrm>
          <a:prstGeom prst="roundRect">
            <a:avLst/>
          </a:prstGeom>
          <a:solidFill>
            <a:schemeClr val="accent4"/>
          </a:solidFill>
          <a:ln w="12700">
            <a:solidFill>
              <a:schemeClr val="accent4"/>
            </a:solidFill>
          </a:ln>
        </p:spPr>
        <p:txBody>
          <a:bodyPr wrap="square" lIns="45678" rIns="45678"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Erlotinib</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Gefitinib</a:t>
            </a:r>
          </a:p>
        </p:txBody>
      </p:sp>
      <p:sp>
        <p:nvSpPr>
          <p:cNvPr id="56" name="TextBox 55"/>
          <p:cNvSpPr txBox="1"/>
          <p:nvPr/>
        </p:nvSpPr>
        <p:spPr>
          <a:xfrm>
            <a:off x="909335" y="4140582"/>
            <a:ext cx="1218072" cy="609036"/>
          </a:xfrm>
          <a:prstGeom prst="roundRect">
            <a:avLst/>
          </a:prstGeom>
          <a:solidFill>
            <a:schemeClr val="accent1">
              <a:lumMod val="75000"/>
            </a:schemeClr>
          </a:solidFill>
          <a:ln w="12700">
            <a:solidFill>
              <a:schemeClr val="accent1">
                <a:lumMod val="75000"/>
              </a:schemeClr>
            </a:solidFill>
          </a:ln>
        </p:spPr>
        <p:txBody>
          <a:bodyPr wrap="square" lIns="45678" rIns="45678"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Afatinib</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Dacomitinib</a:t>
            </a:r>
          </a:p>
        </p:txBody>
      </p:sp>
      <p:sp>
        <p:nvSpPr>
          <p:cNvPr id="57" name="TextBox 56"/>
          <p:cNvSpPr txBox="1"/>
          <p:nvPr/>
        </p:nvSpPr>
        <p:spPr>
          <a:xfrm>
            <a:off x="909335" y="5072069"/>
            <a:ext cx="1218072" cy="609036"/>
          </a:xfrm>
          <a:prstGeom prst="roundRect">
            <a:avLst/>
          </a:prstGeom>
          <a:solidFill>
            <a:schemeClr val="accent5">
              <a:lumMod val="75000"/>
            </a:schemeClr>
          </a:solidFill>
          <a:ln w="12700">
            <a:solidFill>
              <a:schemeClr val="accent5">
                <a:lumMod val="75000"/>
              </a:schemeClr>
            </a:solidFill>
          </a:ln>
        </p:spPr>
        <p:txBody>
          <a:bodyPr wrap="square" lIns="45678" rIns="45678"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Osimertinib</a:t>
            </a:r>
          </a:p>
        </p:txBody>
      </p:sp>
      <p:sp>
        <p:nvSpPr>
          <p:cNvPr id="53" name="직사각형 57"/>
          <p:cNvSpPr/>
          <p:nvPr/>
        </p:nvSpPr>
        <p:spPr bwMode="auto">
          <a:xfrm>
            <a:off x="4251273" y="2250237"/>
            <a:ext cx="4786489" cy="155144"/>
          </a:xfrm>
          <a:prstGeom prst="rect">
            <a:avLst/>
          </a:prstGeom>
          <a:solidFill>
            <a:srgbClr val="969696">
              <a:lumMod val="20000"/>
              <a:lumOff val="80000"/>
            </a:srgbClr>
          </a:solidFill>
          <a:ln w="9525" cap="flat" cmpd="sng" algn="ctr">
            <a:noFill/>
            <a:prstDash val="solid"/>
            <a:round/>
            <a:headEnd type="none" w="med" len="med"/>
            <a:tailEnd type="none" w="med" len="med"/>
          </a:ln>
          <a:effectLst/>
        </p:spPr>
        <p:txBody>
          <a:bodyPr/>
          <a:lstStyle>
            <a:lvl1pPr>
              <a:spcBef>
                <a:spcPct val="20000"/>
              </a:spcBef>
              <a:buClr>
                <a:schemeClr val="accent1"/>
              </a:buClr>
              <a:buChar char="•"/>
              <a:defRPr sz="2000">
                <a:solidFill>
                  <a:schemeClr val="tx1"/>
                </a:solidFill>
                <a:latin typeface="Arial" charset="0"/>
                <a:cs typeface="Arial" charset="0"/>
              </a:defRPr>
            </a:lvl1pPr>
            <a:lvl2pPr marL="742950" indent="-285750">
              <a:spcBef>
                <a:spcPct val="20000"/>
              </a:spcBef>
              <a:buClr>
                <a:schemeClr val="accent1"/>
              </a:buClr>
              <a:buChar char="–"/>
              <a:defRPr>
                <a:solidFill>
                  <a:schemeClr val="tx1"/>
                </a:solidFill>
                <a:latin typeface="Arial" charset="0"/>
                <a:cs typeface="Arial" charset="0"/>
              </a:defRPr>
            </a:lvl2pPr>
            <a:lvl3pPr marL="1143000" indent="-228600">
              <a:spcBef>
                <a:spcPct val="20000"/>
              </a:spcBef>
              <a:buClr>
                <a:schemeClr val="accent1"/>
              </a:buClr>
              <a:buChar char="•"/>
              <a:defRPr sz="1600">
                <a:solidFill>
                  <a:schemeClr val="tx1"/>
                </a:solidFill>
                <a:latin typeface="Arial" charset="0"/>
                <a:cs typeface="Arial" charset="0"/>
              </a:defRPr>
            </a:lvl3pPr>
            <a:lvl4pPr marL="1600200" indent="-228600">
              <a:spcBef>
                <a:spcPct val="20000"/>
              </a:spcBef>
              <a:buClr>
                <a:schemeClr val="accent1"/>
              </a:buClr>
              <a:buChar char="–"/>
              <a:defRPr sz="1400">
                <a:solidFill>
                  <a:schemeClr val="tx1"/>
                </a:solidFill>
                <a:latin typeface="Arial" charset="0"/>
                <a:cs typeface="Arial" charset="0"/>
              </a:defRPr>
            </a:lvl4pPr>
            <a:lvl5pPr marL="2057400" indent="-228600">
              <a:spcBef>
                <a:spcPct val="20000"/>
              </a:spcBef>
              <a:buClr>
                <a:schemeClr val="accent1"/>
              </a:buClr>
              <a:buChar char="»"/>
              <a:defRPr sz="1400">
                <a:solidFill>
                  <a:schemeClr val="tx1"/>
                </a:solidFill>
                <a:latin typeface="Arial" charset="0"/>
                <a:cs typeface="Arial"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9pPr>
          </a:lstStyle>
          <a:p>
            <a:pPr marL="0" marR="0" lvl="0" indent="0" algn="l" defTabSz="913554" rtl="0" eaLnBrk="1" fontAlgn="base" latinLnBrk="1" hangingPunct="1">
              <a:lnSpc>
                <a:spcPct val="100000"/>
              </a:lnSpc>
              <a:spcBef>
                <a:spcPct val="0"/>
              </a:spcBef>
              <a:spcAft>
                <a:spcPct val="0"/>
              </a:spcAft>
              <a:buClrTx/>
              <a:buSzTx/>
              <a:buFontTx/>
              <a:buNone/>
              <a:tabLst/>
              <a:defRPr/>
            </a:pPr>
            <a:endParaRPr kumimoji="1" lang="ko-KR" altLang="en-US" sz="1798" b="1" i="0" u="none" strike="noStrike" kern="0" cap="none" spc="0" normalizeH="0" baseline="0" noProof="0">
              <a:ln>
                <a:noFill/>
              </a:ln>
              <a:solidFill>
                <a:srgbClr val="000000"/>
              </a:solidFill>
              <a:effectLst/>
              <a:uLnTx/>
              <a:uFillTx/>
              <a:latin typeface="Arial" charset="0"/>
              <a:ea typeface="굴림" panose="020B0600000101010101" pitchFamily="34" charset="-127"/>
              <a:cs typeface="Arial" charset="0"/>
            </a:endParaRPr>
          </a:p>
        </p:txBody>
      </p:sp>
      <p:sp>
        <p:nvSpPr>
          <p:cNvPr id="44" name="타원 93"/>
          <p:cNvSpPr/>
          <p:nvPr/>
        </p:nvSpPr>
        <p:spPr bwMode="auto">
          <a:xfrm>
            <a:off x="5607979" y="1891541"/>
            <a:ext cx="281559" cy="394138"/>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40004" name="직선 연결선 94"/>
          <p:cNvCxnSpPr>
            <a:cxnSpLocks noChangeShapeType="1"/>
          </p:cNvCxnSpPr>
          <p:nvPr/>
        </p:nvCxnSpPr>
        <p:spPr bwMode="auto">
          <a:xfrm>
            <a:off x="5748758"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6" name="타원 95"/>
          <p:cNvSpPr/>
          <p:nvPr/>
        </p:nvSpPr>
        <p:spPr bwMode="auto">
          <a:xfrm>
            <a:off x="5945851" y="1891541"/>
            <a:ext cx="281559" cy="394138"/>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40008" name="직선 연결선 96"/>
          <p:cNvCxnSpPr>
            <a:cxnSpLocks noChangeShapeType="1"/>
          </p:cNvCxnSpPr>
          <p:nvPr/>
        </p:nvCxnSpPr>
        <p:spPr bwMode="auto">
          <a:xfrm>
            <a:off x="6086629"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8" name="타원 97"/>
          <p:cNvSpPr/>
          <p:nvPr/>
        </p:nvSpPr>
        <p:spPr bwMode="auto">
          <a:xfrm>
            <a:off x="5607979" y="2398291"/>
            <a:ext cx="281559" cy="563051"/>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49" name="타원 98"/>
          <p:cNvSpPr/>
          <p:nvPr/>
        </p:nvSpPr>
        <p:spPr bwMode="auto">
          <a:xfrm>
            <a:off x="5945851" y="2398291"/>
            <a:ext cx="281559" cy="563051"/>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38" name="타원 87"/>
          <p:cNvSpPr/>
          <p:nvPr/>
        </p:nvSpPr>
        <p:spPr bwMode="auto">
          <a:xfrm>
            <a:off x="8302339" y="1891541"/>
            <a:ext cx="281559" cy="394138"/>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90" name="직선 연결선 88"/>
          <p:cNvCxnSpPr>
            <a:cxnSpLocks noChangeShapeType="1"/>
          </p:cNvCxnSpPr>
          <p:nvPr/>
        </p:nvCxnSpPr>
        <p:spPr bwMode="auto">
          <a:xfrm>
            <a:off x="8443119"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0" name="타원 89"/>
          <p:cNvSpPr/>
          <p:nvPr/>
        </p:nvSpPr>
        <p:spPr bwMode="auto">
          <a:xfrm>
            <a:off x="8640177" y="1891541"/>
            <a:ext cx="281559" cy="394138"/>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94" name="직선 연결선 90"/>
          <p:cNvCxnSpPr>
            <a:cxnSpLocks noChangeShapeType="1"/>
          </p:cNvCxnSpPr>
          <p:nvPr/>
        </p:nvCxnSpPr>
        <p:spPr bwMode="auto">
          <a:xfrm>
            <a:off x="8780955"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2" name="타원 91"/>
          <p:cNvSpPr/>
          <p:nvPr/>
        </p:nvSpPr>
        <p:spPr bwMode="auto">
          <a:xfrm>
            <a:off x="8302339" y="2398291"/>
            <a:ext cx="281559" cy="563051"/>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43" name="타원 92"/>
          <p:cNvSpPr/>
          <p:nvPr/>
        </p:nvSpPr>
        <p:spPr bwMode="auto">
          <a:xfrm>
            <a:off x="8640194" y="2398291"/>
            <a:ext cx="281559" cy="563051"/>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dirty="0">
              <a:ln>
                <a:noFill/>
              </a:ln>
              <a:solidFill>
                <a:srgbClr val="FFFFFF"/>
              </a:solidFill>
              <a:effectLst/>
              <a:uLnTx/>
              <a:uFillTx/>
              <a:latin typeface="Arial" charset="0"/>
              <a:ea typeface="Gulim" pitchFamily="34" charset="-127"/>
              <a:cs typeface="Arial" charset="0"/>
            </a:endParaRPr>
          </a:p>
        </p:txBody>
      </p:sp>
      <p:sp>
        <p:nvSpPr>
          <p:cNvPr id="32" name="타원 81"/>
          <p:cNvSpPr/>
          <p:nvPr/>
        </p:nvSpPr>
        <p:spPr bwMode="auto">
          <a:xfrm>
            <a:off x="4489943" y="1891541"/>
            <a:ext cx="281559" cy="394138"/>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76" name="직선 연결선 82"/>
          <p:cNvCxnSpPr>
            <a:cxnSpLocks noChangeShapeType="1"/>
          </p:cNvCxnSpPr>
          <p:nvPr/>
        </p:nvCxnSpPr>
        <p:spPr bwMode="auto">
          <a:xfrm>
            <a:off x="4630722"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34" name="타원 83"/>
          <p:cNvSpPr/>
          <p:nvPr/>
        </p:nvSpPr>
        <p:spPr bwMode="auto">
          <a:xfrm>
            <a:off x="4827815" y="1891541"/>
            <a:ext cx="281559" cy="394138"/>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80" name="직선 연결선 84"/>
          <p:cNvCxnSpPr>
            <a:cxnSpLocks noChangeShapeType="1"/>
          </p:cNvCxnSpPr>
          <p:nvPr/>
        </p:nvCxnSpPr>
        <p:spPr bwMode="auto">
          <a:xfrm>
            <a:off x="4968593"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36" name="타원 85"/>
          <p:cNvSpPr/>
          <p:nvPr/>
        </p:nvSpPr>
        <p:spPr bwMode="auto">
          <a:xfrm>
            <a:off x="4489943" y="2398291"/>
            <a:ext cx="281559" cy="563051"/>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37" name="타원 86"/>
          <p:cNvSpPr/>
          <p:nvPr/>
        </p:nvSpPr>
        <p:spPr bwMode="auto">
          <a:xfrm>
            <a:off x="4827815" y="2398291"/>
            <a:ext cx="281559" cy="563051"/>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39944" name="TextBox 8"/>
          <p:cNvSpPr txBox="1">
            <a:spLocks noChangeArrowheads="1"/>
          </p:cNvSpPr>
          <p:nvPr/>
        </p:nvSpPr>
        <p:spPr bwMode="auto">
          <a:xfrm>
            <a:off x="4409371" y="1382842"/>
            <a:ext cx="944489" cy="502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t>Wild-type </a:t>
            </a:r>
            <a:br>
              <a:rPr kumimoji="0" lang="en-US" altLang="ko-KR" sz="13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br>
            <a:r>
              <a:rPr kumimoji="0" lang="en-US" altLang="ko-KR" sz="13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t>EGFR</a:t>
            </a:r>
          </a:p>
        </p:txBody>
      </p:sp>
      <p:sp>
        <p:nvSpPr>
          <p:cNvPr id="39945" name="TextBox 9"/>
          <p:cNvSpPr txBox="1">
            <a:spLocks noChangeArrowheads="1"/>
          </p:cNvSpPr>
          <p:nvPr/>
        </p:nvSpPr>
        <p:spPr bwMode="auto">
          <a:xfrm>
            <a:off x="5203057" y="1382842"/>
            <a:ext cx="1429278" cy="502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7AC2">
                    <a:lumMod val="50000"/>
                  </a:srgbClr>
                </a:solidFill>
                <a:effectLst/>
                <a:uLnTx/>
                <a:uFillTx/>
                <a:latin typeface="Arial"/>
                <a:ea typeface="맑은 고딕" panose="020B0503020000020004" pitchFamily="34" charset="-127"/>
                <a:cs typeface="Arial" panose="020B0604020202020204" pitchFamily="34" charset="0"/>
              </a:rPr>
              <a:t>Intrinsic mutant EGFR</a:t>
            </a:r>
          </a:p>
        </p:txBody>
      </p:sp>
      <p:sp>
        <p:nvSpPr>
          <p:cNvPr id="39946" name="TextBox 10"/>
          <p:cNvSpPr txBox="1">
            <a:spLocks noChangeArrowheads="1"/>
          </p:cNvSpPr>
          <p:nvPr/>
        </p:nvSpPr>
        <p:spPr bwMode="auto">
          <a:xfrm>
            <a:off x="7993118" y="1382842"/>
            <a:ext cx="1237838" cy="502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FF8205"/>
                </a:solidFill>
                <a:effectLst/>
                <a:uLnTx/>
                <a:uFillTx/>
                <a:latin typeface="Arial"/>
                <a:ea typeface="맑은 고딕" panose="020B0503020000020004" pitchFamily="34" charset="-127"/>
                <a:cs typeface="Arial" panose="020B0604020202020204" pitchFamily="34" charset="0"/>
              </a:rPr>
              <a:t>Acquired </a:t>
            </a:r>
            <a:br>
              <a:rPr kumimoji="0" lang="en-US" altLang="ko-KR" sz="1332" b="0" i="0" u="none" strike="noStrike" kern="1200" cap="none" spc="0" normalizeH="0" baseline="0" noProof="0" dirty="0">
                <a:ln>
                  <a:noFill/>
                </a:ln>
                <a:solidFill>
                  <a:srgbClr val="FF8205"/>
                </a:solidFill>
                <a:effectLst/>
                <a:uLnTx/>
                <a:uFillTx/>
                <a:latin typeface="Arial"/>
                <a:ea typeface="맑은 고딕" panose="020B0503020000020004" pitchFamily="34" charset="-127"/>
                <a:cs typeface="Arial" panose="020B0604020202020204" pitchFamily="34" charset="0"/>
              </a:rPr>
            </a:br>
            <a:r>
              <a:rPr kumimoji="0" lang="en-US" altLang="ko-KR" sz="1332" b="0" i="0" u="none" strike="noStrike" kern="1200" cap="none" spc="0" normalizeH="0" baseline="0" noProof="0" dirty="0">
                <a:ln>
                  <a:noFill/>
                </a:ln>
                <a:solidFill>
                  <a:srgbClr val="FF8205"/>
                </a:solidFill>
                <a:effectLst/>
                <a:uLnTx/>
                <a:uFillTx/>
                <a:latin typeface="Arial"/>
                <a:ea typeface="맑은 고딕" panose="020B0503020000020004" pitchFamily="34" charset="-127"/>
                <a:cs typeface="Arial" panose="020B0604020202020204" pitchFamily="34" charset="0"/>
              </a:rPr>
              <a:t>T790M EGFR</a:t>
            </a:r>
          </a:p>
        </p:txBody>
      </p:sp>
      <p:sp>
        <p:nvSpPr>
          <p:cNvPr id="39956" name="타원 67"/>
          <p:cNvSpPr>
            <a:spLocks noChangeArrowheads="1"/>
          </p:cNvSpPr>
          <p:nvPr/>
        </p:nvSpPr>
        <p:spPr bwMode="auto">
          <a:xfrm>
            <a:off x="4559962" y="2698057"/>
            <a:ext cx="141522"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57" name="타원 68"/>
          <p:cNvSpPr>
            <a:spLocks noChangeArrowheads="1"/>
          </p:cNvSpPr>
          <p:nvPr/>
        </p:nvSpPr>
        <p:spPr bwMode="auto">
          <a:xfrm>
            <a:off x="4897834" y="2698057"/>
            <a:ext cx="141522"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58" name="타원 69"/>
          <p:cNvSpPr>
            <a:spLocks noChangeArrowheads="1"/>
          </p:cNvSpPr>
          <p:nvPr/>
        </p:nvSpPr>
        <p:spPr bwMode="auto">
          <a:xfrm>
            <a:off x="5678617" y="2698057"/>
            <a:ext cx="140281"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59" name="타원 70"/>
          <p:cNvSpPr>
            <a:spLocks noChangeArrowheads="1"/>
          </p:cNvSpPr>
          <p:nvPr/>
        </p:nvSpPr>
        <p:spPr bwMode="auto">
          <a:xfrm>
            <a:off x="6015870" y="2698057"/>
            <a:ext cx="141522"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0" name="타원 71"/>
          <p:cNvSpPr>
            <a:spLocks noChangeArrowheads="1"/>
          </p:cNvSpPr>
          <p:nvPr/>
        </p:nvSpPr>
        <p:spPr bwMode="auto">
          <a:xfrm>
            <a:off x="8377321" y="2698057"/>
            <a:ext cx="140279"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1" name="타원 72"/>
          <p:cNvSpPr>
            <a:spLocks noChangeArrowheads="1"/>
          </p:cNvSpPr>
          <p:nvPr/>
        </p:nvSpPr>
        <p:spPr bwMode="auto">
          <a:xfrm>
            <a:off x="8710833" y="2698057"/>
            <a:ext cx="140281"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grpSp>
        <p:nvGrpSpPr>
          <p:cNvPr id="12" name="Group 11"/>
          <p:cNvGrpSpPr/>
          <p:nvPr/>
        </p:nvGrpSpPr>
        <p:grpSpPr>
          <a:xfrm>
            <a:off x="6523314" y="1382841"/>
            <a:ext cx="1604927" cy="1572885"/>
            <a:chOff x="4799984" y="1038091"/>
            <a:chExt cx="1204810" cy="1180756"/>
          </a:xfrm>
        </p:grpSpPr>
        <p:sp>
          <p:nvSpPr>
            <p:cNvPr id="55" name="타원 93"/>
            <p:cNvSpPr/>
            <p:nvPr/>
          </p:nvSpPr>
          <p:spPr bwMode="auto">
            <a:xfrm>
              <a:off x="5169888" y="1415754"/>
              <a:ext cx="211366" cy="295877"/>
            </a:xfrm>
            <a:prstGeom prst="ellipse">
              <a:avLst/>
            </a:prstGeom>
            <a:solidFill>
              <a:schemeClr val="accent3"/>
            </a:solidFill>
            <a:ln/>
          </p:spPr>
          <p:style>
            <a:lnRef idx="2">
              <a:schemeClr val="accent3"/>
            </a:lnRef>
            <a:fillRef idx="1">
              <a:schemeClr val="lt1"/>
            </a:fillRef>
            <a:effectRef idx="0">
              <a:schemeClr val="accent3"/>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58" name="직선 연결선 94"/>
            <p:cNvCxnSpPr>
              <a:cxnSpLocks noChangeShapeType="1"/>
            </p:cNvCxnSpPr>
            <p:nvPr/>
          </p:nvCxnSpPr>
          <p:spPr bwMode="auto">
            <a:xfrm>
              <a:off x="5275570" y="1711631"/>
              <a:ext cx="0" cy="84536"/>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59" name="타원 95"/>
            <p:cNvSpPr/>
            <p:nvPr/>
          </p:nvSpPr>
          <p:spPr bwMode="auto">
            <a:xfrm>
              <a:off x="5423526" y="1415754"/>
              <a:ext cx="211366" cy="295877"/>
            </a:xfrm>
            <a:prstGeom prst="ellipse">
              <a:avLst/>
            </a:prstGeom>
            <a:solidFill>
              <a:schemeClr val="accent5"/>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60" name="직선 연결선 96"/>
            <p:cNvCxnSpPr>
              <a:cxnSpLocks noChangeShapeType="1"/>
            </p:cNvCxnSpPr>
            <p:nvPr/>
          </p:nvCxnSpPr>
          <p:spPr bwMode="auto">
            <a:xfrm>
              <a:off x="5529208" y="1711631"/>
              <a:ext cx="0" cy="84536"/>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61" name="타원 97"/>
            <p:cNvSpPr/>
            <p:nvPr/>
          </p:nvSpPr>
          <p:spPr bwMode="auto">
            <a:xfrm>
              <a:off x="5169888" y="1796168"/>
              <a:ext cx="211366" cy="422679"/>
            </a:xfrm>
            <a:prstGeom prst="ellipse">
              <a:avLst/>
            </a:prstGeom>
            <a:solidFill>
              <a:schemeClr val="accent3"/>
            </a:solidFill>
            <a:ln/>
          </p:spPr>
          <p:style>
            <a:lnRef idx="2">
              <a:schemeClr val="accent3"/>
            </a:lnRef>
            <a:fillRef idx="1">
              <a:schemeClr val="lt1"/>
            </a:fillRef>
            <a:effectRef idx="0">
              <a:schemeClr val="accent3"/>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62" name="타원 98"/>
            <p:cNvSpPr/>
            <p:nvPr/>
          </p:nvSpPr>
          <p:spPr bwMode="auto">
            <a:xfrm>
              <a:off x="5423526" y="1796168"/>
              <a:ext cx="211366" cy="422679"/>
            </a:xfrm>
            <a:prstGeom prst="ellipse">
              <a:avLst/>
            </a:prstGeom>
            <a:solidFill>
              <a:schemeClr val="accent5"/>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63" name="타원 69"/>
            <p:cNvSpPr>
              <a:spLocks noChangeArrowheads="1"/>
            </p:cNvSpPr>
            <p:nvPr/>
          </p:nvSpPr>
          <p:spPr bwMode="auto">
            <a:xfrm>
              <a:off x="5222915" y="2021202"/>
              <a:ext cx="105308" cy="18452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65" name="TextBox 9"/>
            <p:cNvSpPr txBox="1">
              <a:spLocks noChangeArrowheads="1"/>
            </p:cNvSpPr>
            <p:nvPr/>
          </p:nvSpPr>
          <p:spPr bwMode="auto">
            <a:xfrm>
              <a:off x="4799984" y="1038091"/>
              <a:ext cx="1204810" cy="377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9933"/>
                  </a:solidFill>
                  <a:effectLst/>
                  <a:uLnTx/>
                  <a:uFillTx/>
                  <a:latin typeface="Arial"/>
                  <a:ea typeface="맑은 고딕" panose="020B0503020000020004" pitchFamily="34" charset="-127"/>
                  <a:cs typeface="Arial" panose="020B0604020202020204" pitchFamily="34" charset="0"/>
                </a:rPr>
                <a:t>ErbB heterodimers</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9933"/>
                  </a:solidFill>
                  <a:effectLst/>
                  <a:uLnTx/>
                  <a:uFillTx/>
                  <a:latin typeface="Arial"/>
                  <a:ea typeface="맑은 고딕" panose="020B0503020000020004" pitchFamily="34" charset="-127"/>
                  <a:cs typeface="Arial" panose="020B0604020202020204" pitchFamily="34" charset="0"/>
                </a:rPr>
                <a:t>(eg, HER2: ErbB3)</a:t>
              </a:r>
            </a:p>
          </p:txBody>
        </p:sp>
      </p:grpSp>
      <p:sp>
        <p:nvSpPr>
          <p:cNvPr id="2" name="직사각형 77"/>
          <p:cNvSpPr>
            <a:spLocks noChangeArrowheads="1"/>
          </p:cNvSpPr>
          <p:nvPr/>
        </p:nvSpPr>
        <p:spPr bwMode="auto">
          <a:xfrm>
            <a:off x="5324153" y="5072070"/>
            <a:ext cx="1482770" cy="243614"/>
          </a:xfrm>
          <a:prstGeom prst="roundRect">
            <a:avLst/>
          </a:prstGeom>
          <a:solidFill>
            <a:schemeClr val="accent5">
              <a:lumMod val="75000"/>
            </a:schemeClr>
          </a:solidFill>
          <a:ln>
            <a:solidFill>
              <a:schemeClr val="accent5">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Activity</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9" name="TextBox 27"/>
          <p:cNvSpPr txBox="1">
            <a:spLocks noChangeArrowheads="1"/>
          </p:cNvSpPr>
          <p:nvPr/>
        </p:nvSpPr>
        <p:spPr bwMode="auto">
          <a:xfrm>
            <a:off x="5184570" y="5296050"/>
            <a:ext cx="1622354"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Irreversible covalent binding to mutant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p>
        </p:txBody>
      </p:sp>
      <p:sp>
        <p:nvSpPr>
          <p:cNvPr id="64" name="직사각형 77"/>
          <p:cNvSpPr>
            <a:spLocks noChangeArrowheads="1"/>
          </p:cNvSpPr>
          <p:nvPr/>
        </p:nvSpPr>
        <p:spPr bwMode="auto">
          <a:xfrm>
            <a:off x="7788929" y="5072070"/>
            <a:ext cx="1482770" cy="243614"/>
          </a:xfrm>
          <a:prstGeom prst="roundRect">
            <a:avLst/>
          </a:prstGeom>
          <a:solidFill>
            <a:schemeClr val="accent5">
              <a:lumMod val="75000"/>
            </a:schemeClr>
          </a:solidFill>
          <a:ln>
            <a:solidFill>
              <a:schemeClr val="accent5">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range</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67" name="Title 5">
            <a:extLst>
              <a:ext uri="{FF2B5EF4-FFF2-40B4-BE49-F238E27FC236}">
                <a16:creationId xmlns:a16="http://schemas.microsoft.com/office/drawing/2014/main" id="{07F57C7A-22E0-4CE2-AFF1-B46C08EEE7B5}"/>
              </a:ext>
            </a:extLst>
          </p:cNvPr>
          <p:cNvSpPr>
            <a:spLocks noGrp="1"/>
          </p:cNvSpPr>
          <p:nvPr>
            <p:ph type="title"/>
          </p:nvPr>
        </p:nvSpPr>
        <p:spPr>
          <a:xfrm>
            <a:off x="832818" y="185994"/>
            <a:ext cx="9972160" cy="666175"/>
          </a:xfrm>
        </p:spPr>
        <p:txBody>
          <a:bodyPr/>
          <a:lstStyle/>
          <a:p>
            <a:pPr algn="ctr">
              <a:lnSpc>
                <a:spcPct val="90000"/>
              </a:lnSpc>
            </a:pPr>
            <a:r>
              <a:rPr lang="en-GB" sz="3600" dirty="0" err="1"/>
              <a:t>Tổng</a:t>
            </a:r>
            <a:r>
              <a:rPr lang="en-GB" sz="3600" dirty="0"/>
              <a:t> </a:t>
            </a:r>
            <a:r>
              <a:rPr lang="en-GB" sz="3600" dirty="0" err="1"/>
              <a:t>quan</a:t>
            </a:r>
            <a:r>
              <a:rPr lang="en-GB" sz="3600" dirty="0"/>
              <a:t> EGFR TKI </a:t>
            </a:r>
            <a:r>
              <a:rPr lang="en-GB" sz="3600" dirty="0" err="1"/>
              <a:t>thế</a:t>
            </a:r>
            <a:r>
              <a:rPr lang="en-GB" sz="3600" dirty="0"/>
              <a:t> </a:t>
            </a:r>
            <a:r>
              <a:rPr lang="en-GB" sz="3600" dirty="0" err="1"/>
              <a:t>hệ</a:t>
            </a:r>
            <a:r>
              <a:rPr lang="en-GB" sz="3600" dirty="0"/>
              <a:t> 1, 2, </a:t>
            </a:r>
            <a:r>
              <a:rPr lang="en-GB" sz="3600" dirty="0" err="1"/>
              <a:t>và</a:t>
            </a:r>
            <a:r>
              <a:rPr lang="en-GB" sz="3600" dirty="0"/>
              <a:t> 3</a:t>
            </a:r>
          </a:p>
        </p:txBody>
      </p:sp>
      <p:sp>
        <p:nvSpPr>
          <p:cNvPr id="68" name="직사각형 76">
            <a:extLst>
              <a:ext uri="{FF2B5EF4-FFF2-40B4-BE49-F238E27FC236}">
                <a16:creationId xmlns:a16="http://schemas.microsoft.com/office/drawing/2014/main" id="{1B911667-63A3-4D0B-AC3F-467A1410BB10}"/>
              </a:ext>
            </a:extLst>
          </p:cNvPr>
          <p:cNvSpPr>
            <a:spLocks noChangeArrowheads="1"/>
          </p:cNvSpPr>
          <p:nvPr/>
        </p:nvSpPr>
        <p:spPr bwMode="auto">
          <a:xfrm>
            <a:off x="8288684" y="4140582"/>
            <a:ext cx="749078" cy="181918"/>
          </a:xfrm>
          <a:prstGeom prst="roundRect">
            <a:avLst/>
          </a:prstGeom>
          <a:pattFill prst="pct70">
            <a:fgClr>
              <a:schemeClr val="accent1">
                <a:lumMod val="75000"/>
              </a:schemeClr>
            </a:fgClr>
            <a:bgClr>
              <a:schemeClr val="bg1"/>
            </a:bgClr>
          </a:pattFill>
          <a:ln>
            <a:solidFill>
              <a:schemeClr val="accent1">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70" name="頁尾版面配置區 6">
            <a:extLst>
              <a:ext uri="{FF2B5EF4-FFF2-40B4-BE49-F238E27FC236}">
                <a16:creationId xmlns:a16="http://schemas.microsoft.com/office/drawing/2014/main" id="{2C3001E9-3D80-9043-8EBB-403DC55CB163}"/>
              </a:ext>
            </a:extLst>
          </p:cNvPr>
          <p:cNvSpPr txBox="1">
            <a:spLocks/>
          </p:cNvSpPr>
          <p:nvPr/>
        </p:nvSpPr>
        <p:spPr>
          <a:xfrm>
            <a:off x="575413" y="6283688"/>
            <a:ext cx="10848800" cy="396354"/>
          </a:xfrm>
          <a:prstGeom prst="rect">
            <a:avLst/>
          </a:prstGeom>
        </p:spPr>
        <p:txBody>
          <a:bodyPr vert="horz" lIns="91440" tIns="45720" rIns="91440" bIns="4572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altLang="en-US" sz="1000" b="0" i="0" u="none" strike="noStrike" kern="1200" cap="none" spc="0" normalizeH="0" baseline="0" noProof="0" dirty="0">
                <a:ln>
                  <a:noFill/>
                </a:ln>
                <a:solidFill>
                  <a:srgbClr val="58595B"/>
                </a:solidFill>
                <a:effectLst/>
                <a:uLnTx/>
                <a:uFillTx/>
                <a:latin typeface="Arial"/>
                <a:ea typeface="+mn-ea"/>
                <a:cs typeface="+mn-cs"/>
              </a:rPr>
              <a:t>1. Girard. </a:t>
            </a:r>
            <a:r>
              <a:rPr kumimoji="0" lang="de-DE" altLang="en-US" sz="1000" b="0" i="1" u="none" strike="noStrike" kern="1200" cap="none" spc="0" normalizeH="0" baseline="0" noProof="0" dirty="0">
                <a:ln>
                  <a:noFill/>
                </a:ln>
                <a:solidFill>
                  <a:srgbClr val="58595B"/>
                </a:solidFill>
                <a:effectLst/>
                <a:uLnTx/>
                <a:uFillTx/>
                <a:latin typeface="Arial"/>
                <a:ea typeface="+mn-ea"/>
                <a:cs typeface="+mn-cs"/>
              </a:rPr>
              <a:t>Future </a:t>
            </a:r>
            <a:r>
              <a:rPr kumimoji="0" lang="de-DE" altLang="en-US" sz="1000" b="0" i="1" u="none" strike="noStrike" kern="1200" cap="none" spc="0" normalizeH="0" baseline="0" noProof="0" dirty="0" err="1">
                <a:ln>
                  <a:noFill/>
                </a:ln>
                <a:solidFill>
                  <a:srgbClr val="58595B"/>
                </a:solidFill>
                <a:effectLst/>
                <a:uLnTx/>
                <a:uFillTx/>
                <a:latin typeface="Arial"/>
                <a:ea typeface="+mn-ea"/>
                <a:cs typeface="+mn-cs"/>
              </a:rPr>
              <a:t>Oncol</a:t>
            </a:r>
            <a:r>
              <a:rPr kumimoji="0" lang="de-DE" altLang="en-US" sz="1000" b="0" i="0" u="none" strike="noStrike" kern="1200" cap="none" spc="0" normalizeH="0" baseline="0" noProof="0" dirty="0">
                <a:ln>
                  <a:noFill/>
                </a:ln>
                <a:solidFill>
                  <a:srgbClr val="58595B"/>
                </a:solidFill>
                <a:effectLst/>
                <a:uLnTx/>
                <a:uFillTx/>
                <a:latin typeface="Arial"/>
                <a:ea typeface="+mn-ea"/>
                <a:cs typeface="+mn-cs"/>
              </a:rPr>
              <a:t>. </a:t>
            </a:r>
            <a:r>
              <a:rPr kumimoji="0" lang="en-US" sz="1000" b="0" i="0" u="none" strike="noStrike" kern="1200" cap="none" spc="0" normalizeH="0" baseline="0" noProof="0" dirty="0">
                <a:ln>
                  <a:noFill/>
                </a:ln>
                <a:solidFill>
                  <a:srgbClr val="58595B"/>
                </a:solidFill>
                <a:effectLst/>
                <a:uLnTx/>
                <a:uFillTx/>
                <a:latin typeface="Arial"/>
                <a:ea typeface="+mn-ea"/>
                <a:cs typeface="+mn-cs"/>
              </a:rPr>
              <a:t>2018;14:1117; 2. </a:t>
            </a:r>
            <a:r>
              <a:rPr kumimoji="0" lang="en-GB" sz="1000" b="0" i="0" u="none" strike="noStrike" kern="1200" cap="none" spc="0" normalizeH="0" baseline="0" noProof="0" dirty="0">
                <a:ln>
                  <a:noFill/>
                </a:ln>
                <a:solidFill>
                  <a:srgbClr val="58595B"/>
                </a:solidFill>
                <a:effectLst/>
                <a:uLnTx/>
                <a:uFillTx/>
                <a:latin typeface="Arial"/>
                <a:ea typeface="+mn-ea"/>
                <a:cs typeface="+mn-cs"/>
              </a:rPr>
              <a:t>Cross et al. </a:t>
            </a:r>
            <a:r>
              <a:rPr kumimoji="0" lang="en-GB" sz="1000" b="0" i="1" u="none" strike="noStrike" kern="1200" cap="none" spc="0" normalizeH="0" baseline="0" noProof="0" dirty="0">
                <a:ln>
                  <a:noFill/>
                </a:ln>
                <a:solidFill>
                  <a:srgbClr val="58595B"/>
                </a:solidFill>
                <a:effectLst/>
                <a:uLnTx/>
                <a:uFillTx/>
                <a:latin typeface="Arial"/>
                <a:ea typeface="+mn-ea"/>
                <a:cs typeface="+mn-cs"/>
              </a:rPr>
              <a:t>Cancer Discov</a:t>
            </a:r>
            <a:r>
              <a:rPr kumimoji="0" lang="en-GB" sz="1000" b="0" i="0" u="none" strike="noStrike" kern="1200" cap="none" spc="0" normalizeH="0" baseline="0" noProof="0" dirty="0">
                <a:ln>
                  <a:noFill/>
                </a:ln>
                <a:solidFill>
                  <a:srgbClr val="58595B"/>
                </a:solidFill>
                <a:effectLst/>
                <a:uLnTx/>
                <a:uFillTx/>
                <a:latin typeface="Arial"/>
                <a:ea typeface="+mn-ea"/>
                <a:cs typeface="+mn-cs"/>
              </a:rPr>
              <a:t>. 2014;4:1046; 3. </a:t>
            </a:r>
            <a:r>
              <a:rPr kumimoji="0" lang="it-IT" sz="1000" b="0" i="0" u="none" strike="noStrike" kern="1200" cap="none" spc="0" normalizeH="0" baseline="0" noProof="0" dirty="0">
                <a:ln>
                  <a:noFill/>
                </a:ln>
                <a:solidFill>
                  <a:srgbClr val="58595B"/>
                </a:solidFill>
                <a:effectLst/>
                <a:uLnTx/>
                <a:uFillTx/>
                <a:latin typeface="Arial"/>
                <a:ea typeface="+mn-ea"/>
                <a:cs typeface="+mn-cs"/>
              </a:rPr>
              <a:t>Li et al. </a:t>
            </a:r>
            <a:r>
              <a:rPr kumimoji="0" lang="it-IT" sz="1000" b="0" i="1" u="none" strike="noStrike" kern="1200" cap="none" spc="0" normalizeH="0" baseline="0" noProof="0" dirty="0">
                <a:ln>
                  <a:noFill/>
                </a:ln>
                <a:solidFill>
                  <a:srgbClr val="58595B"/>
                </a:solidFill>
                <a:effectLst/>
                <a:uLnTx/>
                <a:uFillTx/>
                <a:latin typeface="Arial"/>
                <a:ea typeface="+mn-ea"/>
                <a:cs typeface="+mn-cs"/>
              </a:rPr>
              <a:t>Oncogene</a:t>
            </a:r>
            <a:r>
              <a:rPr kumimoji="0" lang="it-IT" sz="1000" b="0" i="0" u="none" strike="noStrike" kern="1200" cap="none" spc="0" normalizeH="0" baseline="0" noProof="0" dirty="0">
                <a:ln>
                  <a:noFill/>
                </a:ln>
                <a:solidFill>
                  <a:srgbClr val="58595B"/>
                </a:solidFill>
                <a:effectLst/>
                <a:uLnTx/>
                <a:uFillTx/>
                <a:latin typeface="Arial"/>
                <a:ea typeface="+mn-ea"/>
                <a:cs typeface="+mn-cs"/>
              </a:rPr>
              <a:t>. 2008;27:4702; 4. </a:t>
            </a:r>
            <a:r>
              <a:rPr kumimoji="0" lang="en-GB" sz="1000" b="0" i="0" u="none" strike="noStrike" kern="1200" cap="none" spc="0" normalizeH="0" baseline="0" noProof="0" dirty="0">
                <a:ln>
                  <a:noFill/>
                </a:ln>
                <a:solidFill>
                  <a:srgbClr val="58595B"/>
                </a:solidFill>
                <a:effectLst/>
                <a:uLnTx/>
                <a:uFillTx/>
                <a:latin typeface="Arial"/>
                <a:ea typeface="+mn-ea"/>
                <a:cs typeface="+mn-cs"/>
              </a:rPr>
              <a:t>Peters et al. </a:t>
            </a:r>
            <a:r>
              <a:rPr kumimoji="0" lang="en-GB" sz="1000" b="0" i="1" u="none" strike="noStrike" kern="1200" cap="none" spc="0" normalizeH="0" baseline="0" noProof="0" dirty="0">
                <a:ln>
                  <a:noFill/>
                </a:ln>
                <a:solidFill>
                  <a:srgbClr val="58595B"/>
                </a:solidFill>
                <a:effectLst/>
                <a:uLnTx/>
                <a:uFillTx/>
                <a:latin typeface="Arial"/>
                <a:ea typeface="+mn-ea"/>
                <a:cs typeface="+mn-cs"/>
              </a:rPr>
              <a:t>Cancer Treat Rev</a:t>
            </a:r>
            <a:r>
              <a:rPr kumimoji="0" lang="en-GB" sz="1000" b="0" i="0" u="none" strike="noStrike" kern="1200" cap="none" spc="0" normalizeH="0" baseline="0" noProof="0" dirty="0">
                <a:ln>
                  <a:noFill/>
                </a:ln>
                <a:solidFill>
                  <a:srgbClr val="58595B"/>
                </a:solidFill>
                <a:effectLst/>
                <a:uLnTx/>
                <a:uFillTx/>
                <a:latin typeface="Arial"/>
                <a:ea typeface="+mn-ea"/>
                <a:cs typeface="+mn-cs"/>
              </a:rPr>
              <a:t>. 2014;40:917; 5</a:t>
            </a:r>
            <a:r>
              <a:rPr kumimoji="0" lang="en-GB" sz="1000" b="0" i="0" u="none" strike="noStrike" kern="1200" cap="none" spc="0" normalizeH="0" baseline="0" noProof="0">
                <a:ln>
                  <a:noFill/>
                </a:ln>
                <a:solidFill>
                  <a:srgbClr val="58595B"/>
                </a:solidFill>
                <a:effectLst/>
                <a:uLnTx/>
                <a:uFillTx/>
                <a:latin typeface="Arial"/>
                <a:ea typeface="+mn-ea"/>
                <a:cs typeface="+mn-cs"/>
              </a:rPr>
              <a:t>. Osimerinib </a:t>
            </a:r>
            <a:r>
              <a:rPr kumimoji="0" lang="en-GB" sz="1000" b="0" i="0" u="none" strike="noStrike" kern="1200" cap="none" spc="0" normalizeH="0" baseline="0" noProof="0" dirty="0">
                <a:ln>
                  <a:noFill/>
                </a:ln>
                <a:solidFill>
                  <a:srgbClr val="58595B"/>
                </a:solidFill>
                <a:effectLst/>
                <a:uLnTx/>
                <a:uFillTx/>
                <a:latin typeface="Arial"/>
                <a:ea typeface="+mn-ea"/>
                <a:cs typeface="+mn-cs"/>
              </a:rPr>
              <a:t>[package insert]; 2017.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58595B"/>
              </a:solidFill>
              <a:effectLst/>
              <a:uLnTx/>
              <a:uFillTx/>
              <a:latin typeface="Arial"/>
              <a:ea typeface="+mn-ea"/>
              <a:cs typeface="+mn-cs"/>
            </a:endParaRPr>
          </a:p>
        </p:txBody>
      </p:sp>
      <p:sp>
        <p:nvSpPr>
          <p:cNvPr id="3" name="Rectangle 2">
            <a:extLst>
              <a:ext uri="{FF2B5EF4-FFF2-40B4-BE49-F238E27FC236}">
                <a16:creationId xmlns:a16="http://schemas.microsoft.com/office/drawing/2014/main" id="{8013880D-9114-4A9E-A097-E92DF32D320A}"/>
              </a:ext>
            </a:extLst>
          </p:cNvPr>
          <p:cNvSpPr/>
          <p:nvPr/>
        </p:nvSpPr>
        <p:spPr>
          <a:xfrm>
            <a:off x="579401" y="6021985"/>
            <a:ext cx="4129657"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PH" sz="800" b="0" i="0" u="none" strike="noStrike" kern="1200" cap="none" spc="0" normalizeH="0" baseline="0" noProof="0" dirty="0">
                <a:ln>
                  <a:noFill/>
                </a:ln>
                <a:solidFill>
                  <a:srgbClr val="58595B"/>
                </a:solidFill>
                <a:effectLst/>
                <a:uLnTx/>
                <a:uFillTx/>
                <a:latin typeface="arial" panose="020B0604020202020204" pitchFamily="34" charset="0"/>
                <a:ea typeface="+mn-ea"/>
                <a:cs typeface="+mn-cs"/>
              </a:rPr>
              <a:t>CYP = cytochrome P450; HER2 = </a:t>
            </a:r>
            <a:r>
              <a:rPr kumimoji="0" lang="en-US" sz="800" b="0" i="0" u="none" strike="noStrike" kern="1200" cap="none" spc="0" normalizeH="0" baseline="0" noProof="0" dirty="0">
                <a:ln>
                  <a:noFill/>
                </a:ln>
                <a:solidFill>
                  <a:srgbClr val="58595B"/>
                </a:solidFill>
                <a:effectLst/>
                <a:uLnTx/>
                <a:uFillTx/>
                <a:latin typeface="Arial"/>
                <a:ea typeface="+mn-ea"/>
                <a:cs typeface="+mn-cs"/>
              </a:rPr>
              <a:t>HER2 = human epidermal growth factor receptor 2.</a:t>
            </a:r>
          </a:p>
        </p:txBody>
      </p:sp>
      <p:sp>
        <p:nvSpPr>
          <p:cNvPr id="66" name="TextBox 27"/>
          <p:cNvSpPr txBox="1">
            <a:spLocks noChangeArrowheads="1"/>
          </p:cNvSpPr>
          <p:nvPr/>
        </p:nvSpPr>
        <p:spPr bwMode="auto">
          <a:xfrm>
            <a:off x="7733775" y="5339417"/>
            <a:ext cx="1832919" cy="810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Specificity for </a:t>
            </a: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 T790M mutant</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a:t>
            </a:r>
            <a:b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b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wild-type sparing</a:t>
            </a:r>
          </a:p>
        </p:txBody>
      </p:sp>
      <p:graphicFrame>
        <p:nvGraphicFramePr>
          <p:cNvPr id="69" name="Content Placeholder 9">
            <a:extLst>
              <a:ext uri="{FF2B5EF4-FFF2-40B4-BE49-F238E27FC236}">
                <a16:creationId xmlns:a16="http://schemas.microsoft.com/office/drawing/2014/main" id="{C4B9A7A9-BB8A-4A3F-8E25-98A58F0689D5}"/>
              </a:ext>
            </a:extLst>
          </p:cNvPr>
          <p:cNvGraphicFramePr>
            <a:graphicFrameLocks/>
          </p:cNvGraphicFramePr>
          <p:nvPr/>
        </p:nvGraphicFramePr>
        <p:xfrm>
          <a:off x="9585972" y="2635395"/>
          <a:ext cx="2480410" cy="3050558"/>
        </p:xfrm>
        <a:graphic>
          <a:graphicData uri="http://schemas.openxmlformats.org/drawingml/2006/table">
            <a:tbl>
              <a:tblPr firstRow="1" bandRow="1">
                <a:tableStyleId>{00A15C55-8517-42AA-B614-E9B94910E393}</a:tableStyleId>
              </a:tblPr>
              <a:tblGrid>
                <a:gridCol w="762994">
                  <a:extLst>
                    <a:ext uri="{9D8B030D-6E8A-4147-A177-3AD203B41FA5}">
                      <a16:colId xmlns:a16="http://schemas.microsoft.com/office/drawing/2014/main" val="20000"/>
                    </a:ext>
                  </a:extLst>
                </a:gridCol>
                <a:gridCol w="874000">
                  <a:extLst>
                    <a:ext uri="{9D8B030D-6E8A-4147-A177-3AD203B41FA5}">
                      <a16:colId xmlns:a16="http://schemas.microsoft.com/office/drawing/2014/main" val="20001"/>
                    </a:ext>
                  </a:extLst>
                </a:gridCol>
                <a:gridCol w="108559">
                  <a:extLst>
                    <a:ext uri="{9D8B030D-6E8A-4147-A177-3AD203B41FA5}">
                      <a16:colId xmlns:a16="http://schemas.microsoft.com/office/drawing/2014/main" val="2383423346"/>
                    </a:ext>
                  </a:extLst>
                </a:gridCol>
                <a:gridCol w="734857">
                  <a:extLst>
                    <a:ext uri="{9D8B030D-6E8A-4147-A177-3AD203B41FA5}">
                      <a16:colId xmlns:a16="http://schemas.microsoft.com/office/drawing/2014/main" val="20002"/>
                    </a:ext>
                  </a:extLst>
                </a:gridCol>
              </a:tblGrid>
              <a:tr h="548132">
                <a:tc>
                  <a:txBody>
                    <a:bodyPr/>
                    <a:lstStyle/>
                    <a:p>
                      <a:r>
                        <a:rPr lang="en-US" sz="900" dirty="0">
                          <a:solidFill>
                            <a:schemeClr val="bg1"/>
                          </a:solidFill>
                        </a:rPr>
                        <a:t>Drug</a:t>
                      </a:r>
                    </a:p>
                  </a:txBody>
                  <a:tcPr marL="60904" marR="60904" marT="60904" marB="60904"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900" dirty="0">
                          <a:solidFill>
                            <a:schemeClr val="bg1"/>
                          </a:solidFill>
                        </a:rPr>
                        <a:t>Metabolised by</a:t>
                      </a:r>
                      <a:br>
                        <a:rPr lang="en-US" sz="900" dirty="0">
                          <a:solidFill>
                            <a:schemeClr val="bg1"/>
                          </a:solidFill>
                        </a:rPr>
                      </a:br>
                      <a:r>
                        <a:rPr lang="en-US" sz="900" dirty="0">
                          <a:solidFill>
                            <a:schemeClr val="bg1"/>
                          </a:solidFill>
                        </a:rPr>
                        <a:t>CYP Enzymes</a:t>
                      </a:r>
                    </a:p>
                  </a:txBody>
                  <a:tcPr marL="60904" marR="60904" marT="60904" marB="60904"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p>
                      <a:pPr algn="ctr"/>
                      <a:r>
                        <a:rPr lang="en-US" sz="900" dirty="0">
                          <a:solidFill>
                            <a:schemeClr val="bg1"/>
                          </a:solidFill>
                        </a:rPr>
                        <a:t>Possible </a:t>
                      </a:r>
                      <a:br>
                        <a:rPr lang="en-US" sz="900" dirty="0">
                          <a:solidFill>
                            <a:schemeClr val="bg1"/>
                          </a:solidFill>
                        </a:rPr>
                      </a:br>
                      <a:r>
                        <a:rPr lang="en-US" sz="900" dirty="0">
                          <a:solidFill>
                            <a:schemeClr val="bg1"/>
                          </a:solidFill>
                        </a:rPr>
                        <a:t>Drug-Drug Interactions</a:t>
                      </a:r>
                    </a:p>
                  </a:txBody>
                  <a:tcPr marL="60904" marR="60904" marT="60904" marB="60904"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algn="ctr"/>
                      <a:endParaRPr lang="en-US" sz="900" dirty="0">
                        <a:solidFill>
                          <a:schemeClr val="bg1"/>
                        </a:solidFill>
                      </a:endParaRPr>
                    </a:p>
                  </a:txBody>
                  <a:tcPr marL="60904" marR="60904" marT="60904" marB="60904" anchor="b">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376710">
                <a:tc>
                  <a:txBody>
                    <a:bodyPr/>
                    <a:lstStyle/>
                    <a:p>
                      <a:r>
                        <a:rPr lang="en-US" sz="900" b="1" dirty="0">
                          <a:solidFill>
                            <a:schemeClr val="bg1"/>
                          </a:solidFill>
                        </a:rPr>
                        <a:t>Erlotinib</a:t>
                      </a: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US" sz="1200" b="1" dirty="0">
                          <a:solidFill>
                            <a:srgbClr val="FF0000"/>
                          </a:solidFill>
                          <a:sym typeface="Wingdings"/>
                        </a:rPr>
                        <a:t>Yes</a:t>
                      </a: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200" b="1" dirty="0">
                          <a:solidFill>
                            <a:srgbClr val="FF0000"/>
                          </a:solidFill>
                          <a:sym typeface="Wingdings"/>
                        </a:rPr>
                        <a:t>Yes</a:t>
                      </a: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67754">
                <a:tc>
                  <a:txBody>
                    <a:bodyPr/>
                    <a:lstStyle/>
                    <a:p>
                      <a:r>
                        <a:rPr lang="en-US" sz="900" b="1" dirty="0">
                          <a:solidFill>
                            <a:schemeClr val="bg1"/>
                          </a:solidFill>
                        </a:rPr>
                        <a:t>Gefitinib</a:t>
                      </a: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US" sz="1200" b="1" dirty="0">
                          <a:solidFill>
                            <a:srgbClr val="FF0000"/>
                          </a:solidFill>
                          <a:sym typeface="Wingdings"/>
                        </a:rPr>
                        <a:t>Yes</a:t>
                      </a: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algn="ctr"/>
                      <a:r>
                        <a:rPr lang="en-US" sz="1200" b="1" dirty="0">
                          <a:solidFill>
                            <a:srgbClr val="FF0000"/>
                          </a:solidFill>
                          <a:sym typeface="Wingdings"/>
                        </a:rPr>
                        <a:t>Yes</a:t>
                      </a: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algn="ct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2"/>
                  </a:ext>
                </a:extLst>
              </a:tr>
              <a:tr h="263916">
                <a:tc gridSpan="4">
                  <a:txBody>
                    <a:bodyPr/>
                    <a:lstStyle/>
                    <a:p>
                      <a:endParaRPr lang="en-US" sz="900" b="1" dirty="0">
                        <a:solidFill>
                          <a:schemeClr val="bg1"/>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tc hMerge="1">
                  <a:txBody>
                    <a:bodyPr/>
                    <a:lstStyle/>
                    <a:p>
                      <a:pPr algn="ctr"/>
                      <a:endParaRPr lang="en-US" sz="900" dirty="0">
                        <a:solidFill>
                          <a:schemeClr val="tx1"/>
                        </a:solidFill>
                      </a:endParaRPr>
                    </a:p>
                  </a:txBody>
                  <a:tcPr marL="45720" marR="4572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vi-VN"/>
                    </a:p>
                  </a:txBody>
                  <a:tcPr/>
                </a:tc>
                <a:tc hMerge="1">
                  <a:txBody>
                    <a:bodyPr/>
                    <a:lstStyle/>
                    <a:p>
                      <a:pPr algn="ctr"/>
                      <a:endParaRPr lang="en-US" sz="900" dirty="0">
                        <a:solidFill>
                          <a:schemeClr val="tx1"/>
                        </a:solidFill>
                      </a:endParaRPr>
                    </a:p>
                  </a:txBody>
                  <a:tcPr marL="45720" marR="4572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96127727"/>
                  </a:ext>
                </a:extLst>
              </a:tr>
              <a:tr h="376710">
                <a:tc>
                  <a:txBody>
                    <a:bodyPr/>
                    <a:lstStyle/>
                    <a:p>
                      <a:r>
                        <a:rPr lang="en-US" sz="900" b="1" dirty="0">
                          <a:solidFill>
                            <a:schemeClr val="bg1"/>
                          </a:solidFill>
                        </a:rPr>
                        <a:t>Afatinib</a:t>
                      </a: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pPr algn="ctr"/>
                      <a:r>
                        <a:rPr lang="en-US" sz="1200" b="1" dirty="0">
                          <a:solidFill>
                            <a:schemeClr val="accent3"/>
                          </a:solidFill>
                        </a:rPr>
                        <a:t>No</a:t>
                      </a: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vi-VN"/>
                    </a:p>
                  </a:txBody>
                  <a:tcPr/>
                </a:tc>
                <a:tc>
                  <a:txBody>
                    <a:bodyPr/>
                    <a:lstStyle/>
                    <a:p>
                      <a:pPr algn="ctr"/>
                      <a:r>
                        <a:rPr lang="en-US" sz="1200" b="1" dirty="0">
                          <a:solidFill>
                            <a:schemeClr val="accent3"/>
                          </a:solidFill>
                        </a:rPr>
                        <a:t>Limited</a:t>
                      </a: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6710">
                <a:tc>
                  <a:txBody>
                    <a:bodyPr/>
                    <a:lstStyle/>
                    <a:p>
                      <a:r>
                        <a:rPr lang="en-US" sz="850" b="1" dirty="0">
                          <a:solidFill>
                            <a:schemeClr val="bg1"/>
                          </a:solidFill>
                        </a:rPr>
                        <a:t>Dacomitinib</a:t>
                      </a: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pPr algn="ctr"/>
                      <a:r>
                        <a:rPr lang="en-US" sz="1200" b="1" dirty="0">
                          <a:solidFill>
                            <a:srgbClr val="FF0000"/>
                          </a:solidFill>
                          <a:sym typeface="Wingdings"/>
                        </a:rPr>
                        <a:t>Yes</a:t>
                      </a: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vi-VN"/>
                    </a:p>
                  </a:txBody>
                  <a:tcPr/>
                </a:tc>
                <a:tc>
                  <a:txBody>
                    <a:bodyPr/>
                    <a:lstStyle/>
                    <a:p>
                      <a:pPr algn="ctr"/>
                      <a:r>
                        <a:rPr lang="en-US" sz="1200" b="1" dirty="0">
                          <a:solidFill>
                            <a:srgbClr val="FF0000"/>
                          </a:solidFill>
                          <a:sym typeface="Wingdings"/>
                        </a:rPr>
                        <a:t>Yes</a:t>
                      </a: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4"/>
                  </a:ext>
                </a:extLst>
              </a:tr>
              <a:tr h="263916">
                <a:tc gridSpan="4">
                  <a:txBody>
                    <a:bodyPr/>
                    <a:lstStyle/>
                    <a:p>
                      <a:endParaRPr lang="en-US" sz="900" b="1" dirty="0">
                        <a:solidFill>
                          <a:schemeClr val="bg1"/>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ctr"/>
                      <a:endParaRPr lang="en-US" sz="900" dirty="0">
                        <a:solidFill>
                          <a:schemeClr val="accent1">
                            <a:lumMod val="75000"/>
                          </a:schemeClr>
                        </a:solidFill>
                      </a:endParaRPr>
                    </a:p>
                  </a:txBody>
                  <a:tcPr marL="45720" marR="4572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vi-VN"/>
                    </a:p>
                  </a:txBody>
                  <a:tcPr/>
                </a:tc>
                <a:tc hMerge="1">
                  <a:txBody>
                    <a:bodyPr/>
                    <a:lstStyle/>
                    <a:p>
                      <a:pPr algn="ctr"/>
                      <a:endParaRPr lang="en-US" sz="900" dirty="0">
                        <a:solidFill>
                          <a:schemeClr val="accent1">
                            <a:lumMod val="75000"/>
                          </a:schemeClr>
                        </a:solidFill>
                      </a:endParaRPr>
                    </a:p>
                  </a:txBody>
                  <a:tcPr marL="45720" marR="4572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4044248403"/>
                  </a:ext>
                </a:extLst>
              </a:tr>
              <a:tr h="376710">
                <a:tc>
                  <a:txBody>
                    <a:bodyPr/>
                    <a:lstStyle/>
                    <a:p>
                      <a:r>
                        <a:rPr lang="en-US" sz="900" b="1" dirty="0">
                          <a:solidFill>
                            <a:schemeClr val="bg1"/>
                          </a:solidFill>
                        </a:rPr>
                        <a:t>Osimertinib</a:t>
                      </a: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gridSpan="2">
                  <a:txBody>
                    <a:bodyPr/>
                    <a:lstStyle/>
                    <a:p>
                      <a:pPr algn="ctr"/>
                      <a:r>
                        <a:rPr lang="en-US" sz="1200" b="1" dirty="0">
                          <a:solidFill>
                            <a:srgbClr val="FF0000"/>
                          </a:solidFill>
                          <a:sym typeface="Wingdings"/>
                        </a:rPr>
                        <a:t>Yes</a:t>
                      </a: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vi-VN"/>
                    </a:p>
                  </a:txBody>
                  <a:tcPr/>
                </a:tc>
                <a:tc>
                  <a:txBody>
                    <a:bodyPr/>
                    <a:lstStyle/>
                    <a:p>
                      <a:pPr algn="ctr"/>
                      <a:r>
                        <a:rPr lang="en-US" sz="1200" b="1" dirty="0">
                          <a:solidFill>
                            <a:srgbClr val="FF0000"/>
                          </a:solidFill>
                          <a:sym typeface="Wingdings"/>
                        </a:rPr>
                        <a:t>Yes</a:t>
                      </a:r>
                      <a:endParaRPr lang="en-US" sz="1200" b="1" dirty="0">
                        <a:solidFill>
                          <a:srgbClr val="FF0000"/>
                        </a:solidFill>
                      </a:endParaRPr>
                    </a:p>
                  </a:txBody>
                  <a:tcPr marL="60904" marR="60904" marT="60904" marB="60904"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97191059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40682" y="163773"/>
            <a:ext cx="9972160" cy="612599"/>
          </a:xfrm>
        </p:spPr>
        <p:txBody>
          <a:bodyPr/>
          <a:lstStyle/>
          <a:p>
            <a:pPr algn="ctr"/>
            <a:r>
              <a:rPr lang="en-GB" sz="3600" dirty="0" err="1"/>
              <a:t>Tổng</a:t>
            </a:r>
            <a:r>
              <a:rPr lang="en-GB" sz="3600" dirty="0"/>
              <a:t> </a:t>
            </a:r>
            <a:r>
              <a:rPr lang="en-GB" sz="3600" dirty="0" err="1"/>
              <a:t>quan</a:t>
            </a:r>
            <a:r>
              <a:rPr lang="en-GB" sz="3600" dirty="0"/>
              <a:t> EGFR TKI</a:t>
            </a:r>
            <a:r>
              <a:rPr lang="vi-VN" sz="3600" dirty="0"/>
              <a:t>: hiệu quả điều trị</a:t>
            </a:r>
          </a:p>
        </p:txBody>
      </p:sp>
      <p:sp>
        <p:nvSpPr>
          <p:cNvPr id="3" name="Content Placeholder 2"/>
          <p:cNvSpPr>
            <a:spLocks noGrp="1"/>
          </p:cNvSpPr>
          <p:nvPr>
            <p:ph sz="quarter" idx="10"/>
          </p:nvPr>
        </p:nvSpPr>
        <p:spPr/>
        <p:txBody>
          <a:bodyPr/>
          <a:lstStyle/>
          <a:p>
            <a:endParaRPr lang="vi-VN"/>
          </a:p>
        </p:txBody>
      </p:sp>
      <p:pic>
        <p:nvPicPr>
          <p:cNvPr id="4" name="Picture 3"/>
          <p:cNvPicPr>
            <a:picLocks noChangeAspect="1"/>
          </p:cNvPicPr>
          <p:nvPr/>
        </p:nvPicPr>
        <p:blipFill>
          <a:blip r:embed="rId2"/>
          <a:stretch>
            <a:fillRect/>
          </a:stretch>
        </p:blipFill>
        <p:spPr>
          <a:xfrm>
            <a:off x="940682" y="958638"/>
            <a:ext cx="10570635" cy="5735589"/>
          </a:xfrm>
          <a:prstGeom prst="rect">
            <a:avLst/>
          </a:prstGeom>
        </p:spPr>
      </p:pic>
      <p:sp>
        <p:nvSpPr>
          <p:cNvPr id="5" name="TextBox 4"/>
          <p:cNvSpPr txBox="1"/>
          <p:nvPr/>
        </p:nvSpPr>
        <p:spPr>
          <a:xfrm>
            <a:off x="3098042" y="5445456"/>
            <a:ext cx="900752" cy="276999"/>
          </a:xfrm>
          <a:prstGeom prst="rect">
            <a:avLst/>
          </a:prstGeom>
          <a:solidFill>
            <a:schemeClr val="bg1"/>
          </a:solid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srgbClr val="58595B"/>
                </a:solidFill>
                <a:effectLst/>
                <a:uLnTx/>
                <a:uFillTx/>
                <a:latin typeface="Arial"/>
                <a:ea typeface="+mn-ea"/>
                <a:cs typeface="Arial" pitchFamily="34" charset="0"/>
              </a:rPr>
              <a:t>Dacomitinib</a:t>
            </a:r>
          </a:p>
        </p:txBody>
      </p:sp>
    </p:spTree>
    <p:extLst>
      <p:ext uri="{BB962C8B-B14F-4D97-AF65-F5344CB8AC3E}">
        <p14:creationId xmlns:p14="http://schemas.microsoft.com/office/powerpoint/2010/main" val="353766841"/>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940682" y="163773"/>
            <a:ext cx="9972160" cy="612599"/>
          </a:xfrm>
        </p:spPr>
        <p:txBody>
          <a:bodyPr/>
          <a:lstStyle/>
          <a:p>
            <a:pPr algn="ctr"/>
            <a:r>
              <a:rPr lang="en-GB" sz="3600" dirty="0" err="1"/>
              <a:t>Tổng</a:t>
            </a:r>
            <a:r>
              <a:rPr lang="en-GB" sz="3600" dirty="0"/>
              <a:t> </a:t>
            </a:r>
            <a:r>
              <a:rPr lang="en-GB" sz="3600" dirty="0" err="1"/>
              <a:t>quan</a:t>
            </a:r>
            <a:r>
              <a:rPr lang="en-GB" sz="3600" dirty="0"/>
              <a:t> EGFR TKI</a:t>
            </a:r>
            <a:r>
              <a:rPr lang="vi-VN" sz="3600" dirty="0"/>
              <a:t>: độ dung nạp</a:t>
            </a:r>
          </a:p>
        </p:txBody>
      </p:sp>
      <p:sp>
        <p:nvSpPr>
          <p:cNvPr id="3" name="Content Placeholder 2"/>
          <p:cNvSpPr>
            <a:spLocks noGrp="1"/>
          </p:cNvSpPr>
          <p:nvPr>
            <p:ph sz="quarter" idx="10"/>
          </p:nvPr>
        </p:nvSpPr>
        <p:spPr>
          <a:xfrm>
            <a:off x="485332" y="6312405"/>
            <a:ext cx="10882859" cy="545595"/>
          </a:xfrm>
        </p:spPr>
        <p:txBody>
          <a:bodyPr/>
          <a:lstStyle/>
          <a:p>
            <a:r>
              <a:rPr lang="vi-VN" sz="1000" dirty="0">
                <a:latin typeface="+mj-lt"/>
              </a:rPr>
              <a:t>1. Park et al. Lancet Oncol. 2016;17:577; 2. Paz-Ares et al. Ann Oncol. 2017;28:270; 3. Wu YL et al. Lancet Oncol. 2017;18(11):1454-1466; 4. Soria JC et al. N Engl J Med. 2018;378(2):113-125. </a:t>
            </a:r>
          </a:p>
        </p:txBody>
      </p:sp>
      <p:pic>
        <p:nvPicPr>
          <p:cNvPr id="4" name="Picture 3"/>
          <p:cNvPicPr>
            <a:picLocks noChangeAspect="1"/>
          </p:cNvPicPr>
          <p:nvPr/>
        </p:nvPicPr>
        <p:blipFill>
          <a:blip r:embed="rId2"/>
          <a:stretch>
            <a:fillRect/>
          </a:stretch>
        </p:blipFill>
        <p:spPr>
          <a:xfrm>
            <a:off x="694297" y="1573047"/>
            <a:ext cx="10673894" cy="3306466"/>
          </a:xfrm>
          <a:prstGeom prst="rect">
            <a:avLst/>
          </a:prstGeom>
        </p:spPr>
      </p:pic>
    </p:spTree>
    <p:extLst>
      <p:ext uri="{BB962C8B-B14F-4D97-AF65-F5344CB8AC3E}">
        <p14:creationId xmlns:p14="http://schemas.microsoft.com/office/powerpoint/2010/main" val="1151036309"/>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Down Arrow 44">
            <a:extLst>
              <a:ext uri="{FF2B5EF4-FFF2-40B4-BE49-F238E27FC236}">
                <a16:creationId xmlns:a16="http://schemas.microsoft.com/office/drawing/2014/main" id="{4EB5ACBF-E861-48A9-B3BF-E87AC9BD3D86}"/>
              </a:ext>
            </a:extLst>
          </p:cNvPr>
          <p:cNvSpPr/>
          <p:nvPr/>
        </p:nvSpPr>
        <p:spPr>
          <a:xfrm rot="7204483" flipV="1">
            <a:off x="3222654" y="2644343"/>
            <a:ext cx="218808" cy="1645920"/>
          </a:xfrm>
          <a:prstGeom prst="downArrow">
            <a:avLst/>
          </a:prstGeom>
          <a:gradFill>
            <a:gsLst>
              <a:gs pos="0">
                <a:schemeClr val="bg1">
                  <a:lumMod val="95000"/>
                </a:schemeClr>
              </a:gs>
              <a:gs pos="100000">
                <a:schemeClr val="bg1">
                  <a:lumMod val="6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04" rIns="60904" rtlCol="0" anchor="ctr" anchorCtr="0">
            <a:noAutofit/>
          </a:bodyPr>
          <a:lstStyle/>
          <a:p>
            <a:pPr marL="0" marR="0" lvl="0" indent="0" algn="ctr" defTabSz="1218042"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dirty="0">
              <a:ln>
                <a:noFill/>
              </a:ln>
              <a:solidFill>
                <a:srgbClr val="FFFFFF"/>
              </a:solidFill>
              <a:effectLst/>
              <a:uLnTx/>
              <a:uFillTx/>
              <a:latin typeface="Arial"/>
              <a:ea typeface="+mn-ea"/>
              <a:cs typeface="+mn-cs"/>
            </a:endParaRPr>
          </a:p>
        </p:txBody>
      </p:sp>
      <p:sp>
        <p:nvSpPr>
          <p:cNvPr id="2" name="Title 1"/>
          <p:cNvSpPr>
            <a:spLocks noGrp="1"/>
          </p:cNvSpPr>
          <p:nvPr>
            <p:ph type="title"/>
          </p:nvPr>
        </p:nvSpPr>
        <p:spPr>
          <a:xfrm>
            <a:off x="887390" y="259990"/>
            <a:ext cx="10692027" cy="831466"/>
          </a:xfrm>
        </p:spPr>
        <p:txBody>
          <a:bodyPr/>
          <a:lstStyle/>
          <a:p>
            <a:r>
              <a:rPr lang="en-GB" sz="3600" dirty="0" err="1"/>
              <a:t>Tổng</a:t>
            </a:r>
            <a:r>
              <a:rPr lang="en-GB" sz="3600" dirty="0"/>
              <a:t> </a:t>
            </a:r>
            <a:r>
              <a:rPr lang="en-GB" sz="3600" dirty="0" err="1"/>
              <a:t>quan</a:t>
            </a:r>
            <a:r>
              <a:rPr lang="en-GB" sz="3600" dirty="0"/>
              <a:t> </a:t>
            </a:r>
            <a:r>
              <a:rPr lang="en-GB" sz="3600" dirty="0" err="1"/>
              <a:t>về</a:t>
            </a:r>
            <a:r>
              <a:rPr lang="en-GB" sz="3600" dirty="0"/>
              <a:t> </a:t>
            </a:r>
            <a:r>
              <a:rPr lang="en-GB" sz="3600" dirty="0" err="1"/>
              <a:t>các</a:t>
            </a:r>
            <a:r>
              <a:rPr lang="en-GB" sz="3600" dirty="0"/>
              <a:t> </a:t>
            </a:r>
            <a:r>
              <a:rPr lang="en-GB" sz="3600" dirty="0" err="1"/>
              <a:t>bước</a:t>
            </a:r>
            <a:r>
              <a:rPr lang="en-GB" sz="3600" dirty="0"/>
              <a:t> </a:t>
            </a:r>
            <a:r>
              <a:rPr lang="en-GB" sz="3600" dirty="0" err="1"/>
              <a:t>điều</a:t>
            </a:r>
            <a:r>
              <a:rPr lang="en-GB" sz="3600" dirty="0"/>
              <a:t> </a:t>
            </a:r>
            <a:r>
              <a:rPr lang="en-GB" sz="3600" dirty="0" err="1"/>
              <a:t>trị</a:t>
            </a:r>
            <a:r>
              <a:rPr lang="en-GB" sz="3600" dirty="0"/>
              <a:t> </a:t>
            </a:r>
            <a:r>
              <a:rPr lang="en-GB" sz="3600" dirty="0" err="1"/>
              <a:t>với</a:t>
            </a:r>
            <a:r>
              <a:rPr lang="en-GB" sz="3600" dirty="0"/>
              <a:t> EGFR TKI</a:t>
            </a:r>
            <a:endParaRPr lang="en-GB" sz="3600" noProof="0" dirty="0"/>
          </a:p>
        </p:txBody>
      </p:sp>
      <p:sp>
        <p:nvSpPr>
          <p:cNvPr id="26" name="TextBox 25">
            <a:extLst>
              <a:ext uri="{FF2B5EF4-FFF2-40B4-BE49-F238E27FC236}">
                <a16:creationId xmlns:a16="http://schemas.microsoft.com/office/drawing/2014/main" id="{B7761730-BC82-4B5F-8EDC-A44EBEA8BD9C}"/>
              </a:ext>
            </a:extLst>
          </p:cNvPr>
          <p:cNvSpPr txBox="1"/>
          <p:nvPr/>
        </p:nvSpPr>
        <p:spPr>
          <a:xfrm>
            <a:off x="4046065" y="2357094"/>
            <a:ext cx="1827108" cy="304518"/>
          </a:xfrm>
          <a:prstGeom prst="rect">
            <a:avLst/>
          </a:prstGeom>
          <a:solidFill>
            <a:schemeClr val="accent5">
              <a:lumMod val="40000"/>
              <a:lumOff val="60000"/>
            </a:schemeClr>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0" i="0" u="none" strike="noStrike" kern="1200" cap="none" spc="0" normalizeH="0" baseline="0" noProof="0" dirty="0">
                <a:ln>
                  <a:noFill/>
                </a:ln>
                <a:solidFill>
                  <a:srgbClr val="99CCCC">
                    <a:lumMod val="50000"/>
                  </a:srgbClr>
                </a:solidFill>
                <a:effectLst/>
                <a:uLnTx/>
                <a:uFillTx/>
                <a:latin typeface="Arial"/>
                <a:ea typeface="+mn-ea"/>
                <a:cs typeface="Arial" pitchFamily="34" charset="0"/>
              </a:rPr>
              <a:t>T790M+</a:t>
            </a:r>
          </a:p>
        </p:txBody>
      </p:sp>
      <p:sp>
        <p:nvSpPr>
          <p:cNvPr id="28" name="TextBox 27">
            <a:extLst>
              <a:ext uri="{FF2B5EF4-FFF2-40B4-BE49-F238E27FC236}">
                <a16:creationId xmlns:a16="http://schemas.microsoft.com/office/drawing/2014/main" id="{6A62EB20-ED10-4346-9A16-39D4D3AEF25C}"/>
              </a:ext>
            </a:extLst>
          </p:cNvPr>
          <p:cNvSpPr txBox="1"/>
          <p:nvPr/>
        </p:nvSpPr>
        <p:spPr>
          <a:xfrm>
            <a:off x="6732211" y="2204835"/>
            <a:ext cx="1827108" cy="609036"/>
          </a:xfrm>
          <a:prstGeom prst="rect">
            <a:avLst/>
          </a:prstGeom>
          <a:solidFill>
            <a:schemeClr val="accent5">
              <a:lumMod val="75000"/>
            </a:schemeClr>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Osimertinib</a:t>
            </a:r>
          </a:p>
        </p:txBody>
      </p:sp>
      <p:sp>
        <p:nvSpPr>
          <p:cNvPr id="29" name="TextBox 28">
            <a:extLst>
              <a:ext uri="{FF2B5EF4-FFF2-40B4-BE49-F238E27FC236}">
                <a16:creationId xmlns:a16="http://schemas.microsoft.com/office/drawing/2014/main" id="{B3645805-2A7C-4931-9F77-FF1501D2CDA3}"/>
              </a:ext>
            </a:extLst>
          </p:cNvPr>
          <p:cNvSpPr txBox="1"/>
          <p:nvPr/>
        </p:nvSpPr>
        <p:spPr>
          <a:xfrm>
            <a:off x="4046065" y="3132329"/>
            <a:ext cx="1827108" cy="304518"/>
          </a:xfrm>
          <a:prstGeom prst="rect">
            <a:avLst/>
          </a:prstGeom>
          <a:solidFill>
            <a:schemeClr val="accent5">
              <a:lumMod val="40000"/>
              <a:lumOff val="60000"/>
            </a:schemeClr>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0" i="0" u="none" strike="noStrike" kern="1200" cap="none" spc="0" normalizeH="0" baseline="0" noProof="0" dirty="0">
                <a:ln>
                  <a:noFill/>
                </a:ln>
                <a:solidFill>
                  <a:srgbClr val="99CCCC">
                    <a:lumMod val="50000"/>
                  </a:srgbClr>
                </a:solidFill>
                <a:effectLst/>
                <a:uLnTx/>
                <a:uFillTx/>
                <a:latin typeface="Arial"/>
                <a:ea typeface="+mn-ea"/>
                <a:cs typeface="Arial" pitchFamily="34" charset="0"/>
              </a:rPr>
              <a:t>T790M</a:t>
            </a:r>
            <a:r>
              <a:rPr kumimoji="0" lang="en-GB" sz="1465" b="0" i="0" u="none" strike="noStrike" kern="1200" cap="none" spc="0" normalizeH="0" baseline="0" noProof="0" dirty="0">
                <a:ln>
                  <a:noFill/>
                </a:ln>
                <a:solidFill>
                  <a:srgbClr val="99CCCC">
                    <a:lumMod val="50000"/>
                  </a:srgbClr>
                </a:solidFill>
                <a:effectLst/>
                <a:uLnTx/>
                <a:uFillTx/>
                <a:latin typeface="Arial" panose="020B0604020202020204" pitchFamily="34" charset="0"/>
                <a:ea typeface="+mn-ea"/>
                <a:cs typeface="Arial" panose="020B0604020202020204" pitchFamily="34" charset="0"/>
              </a:rPr>
              <a:t>-</a:t>
            </a:r>
            <a:endParaRPr kumimoji="0" lang="en-GB" sz="1465" b="0" i="0" u="none" strike="noStrike" kern="1200" cap="none" spc="0" normalizeH="0" baseline="0" noProof="0" dirty="0">
              <a:ln>
                <a:noFill/>
              </a:ln>
              <a:solidFill>
                <a:srgbClr val="99CCCC">
                  <a:lumMod val="50000"/>
                </a:srgbClr>
              </a:solidFill>
              <a:effectLst/>
              <a:uLnTx/>
              <a:uFillTx/>
              <a:latin typeface="Arial"/>
              <a:ea typeface="+mn-ea"/>
              <a:cs typeface="Arial" pitchFamily="34" charset="0"/>
            </a:endParaRPr>
          </a:p>
        </p:txBody>
      </p:sp>
      <p:sp>
        <p:nvSpPr>
          <p:cNvPr id="30" name="TextBox 29">
            <a:extLst>
              <a:ext uri="{FF2B5EF4-FFF2-40B4-BE49-F238E27FC236}">
                <a16:creationId xmlns:a16="http://schemas.microsoft.com/office/drawing/2014/main" id="{FE7CBFCD-284B-46DB-A3D2-608E119E598B}"/>
              </a:ext>
            </a:extLst>
          </p:cNvPr>
          <p:cNvSpPr txBox="1"/>
          <p:nvPr/>
        </p:nvSpPr>
        <p:spPr>
          <a:xfrm>
            <a:off x="6732211" y="2980070"/>
            <a:ext cx="1827108" cy="609036"/>
          </a:xfrm>
          <a:prstGeom prst="rect">
            <a:avLst/>
          </a:prstGeom>
          <a:solidFill>
            <a:schemeClr val="accent1">
              <a:lumMod val="75000"/>
            </a:schemeClr>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Chemotherapy</a:t>
            </a:r>
          </a:p>
        </p:txBody>
      </p:sp>
      <p:sp>
        <p:nvSpPr>
          <p:cNvPr id="31" name="TextBox 9">
            <a:extLst>
              <a:ext uri="{FF2B5EF4-FFF2-40B4-BE49-F238E27FC236}">
                <a16:creationId xmlns:a16="http://schemas.microsoft.com/office/drawing/2014/main" id="{59E05001-4E8F-47AD-AC41-D30E5E2CC205}"/>
              </a:ext>
            </a:extLst>
          </p:cNvPr>
          <p:cNvSpPr txBox="1"/>
          <p:nvPr/>
        </p:nvSpPr>
        <p:spPr>
          <a:xfrm>
            <a:off x="994498" y="4674251"/>
            <a:ext cx="2192530" cy="609036"/>
          </a:xfrm>
          <a:prstGeom prst="rect">
            <a:avLst/>
          </a:prstGeom>
          <a:solidFill>
            <a:schemeClr val="accent5">
              <a:lumMod val="75000"/>
            </a:schemeClr>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Osimertinib</a:t>
            </a:r>
          </a:p>
        </p:txBody>
      </p:sp>
      <p:sp>
        <p:nvSpPr>
          <p:cNvPr id="34" name="TextBox 14">
            <a:extLst>
              <a:ext uri="{FF2B5EF4-FFF2-40B4-BE49-F238E27FC236}">
                <a16:creationId xmlns:a16="http://schemas.microsoft.com/office/drawing/2014/main" id="{6A62EB20-ED10-4346-9A16-39D4D3AEF25C}"/>
              </a:ext>
            </a:extLst>
          </p:cNvPr>
          <p:cNvSpPr txBox="1"/>
          <p:nvPr/>
        </p:nvSpPr>
        <p:spPr>
          <a:xfrm>
            <a:off x="9418356" y="4674251"/>
            <a:ext cx="1827108" cy="609036"/>
          </a:xfrm>
          <a:prstGeom prst="rect">
            <a:avLst/>
          </a:prstGeom>
          <a:solidFill>
            <a:schemeClr val="accent1">
              <a:lumMod val="75000"/>
            </a:schemeClr>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Chemotherapy</a:t>
            </a:r>
          </a:p>
        </p:txBody>
      </p:sp>
      <p:sp>
        <p:nvSpPr>
          <p:cNvPr id="38" name="Down Arrow 37"/>
          <p:cNvSpPr/>
          <p:nvPr/>
        </p:nvSpPr>
        <p:spPr>
          <a:xfrm rot="16200000">
            <a:off x="6193288" y="2079836"/>
            <a:ext cx="218808" cy="859037"/>
          </a:xfrm>
          <a:prstGeom prst="downArrow">
            <a:avLst/>
          </a:prstGeom>
          <a:gradFill>
            <a:gsLst>
              <a:gs pos="0">
                <a:schemeClr val="bg1">
                  <a:lumMod val="95000"/>
                </a:schemeClr>
              </a:gs>
              <a:gs pos="100000">
                <a:schemeClr val="bg1">
                  <a:lumMod val="6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04" rIns="60904" rtlCol="0" anchor="ctr" anchorCtr="0">
            <a:noAutofit/>
          </a:bodyP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dirty="0">
              <a:ln>
                <a:noFill/>
              </a:ln>
              <a:solidFill>
                <a:srgbClr val="FFFFFF"/>
              </a:solidFill>
              <a:effectLst/>
              <a:uLnTx/>
              <a:uFillTx/>
              <a:latin typeface="Arial"/>
              <a:ea typeface="+mn-ea"/>
              <a:cs typeface="+mn-cs"/>
            </a:endParaRPr>
          </a:p>
        </p:txBody>
      </p:sp>
      <p:sp>
        <p:nvSpPr>
          <p:cNvPr id="39" name="Down Arrow 38"/>
          <p:cNvSpPr/>
          <p:nvPr/>
        </p:nvSpPr>
        <p:spPr>
          <a:xfrm rot="16200000">
            <a:off x="6193288" y="2855071"/>
            <a:ext cx="218808" cy="859037"/>
          </a:xfrm>
          <a:prstGeom prst="downArrow">
            <a:avLst/>
          </a:prstGeom>
          <a:gradFill>
            <a:gsLst>
              <a:gs pos="0">
                <a:schemeClr val="bg1">
                  <a:lumMod val="95000"/>
                </a:schemeClr>
              </a:gs>
              <a:gs pos="100000">
                <a:schemeClr val="bg1">
                  <a:lumMod val="6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04" rIns="60904" rtlCol="0" anchor="ctr" anchorCtr="0">
            <a:noAutofit/>
          </a:bodyP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dirty="0">
              <a:ln>
                <a:noFill/>
              </a:ln>
              <a:solidFill>
                <a:srgbClr val="FFFFFF"/>
              </a:solidFill>
              <a:effectLst/>
              <a:uLnTx/>
              <a:uFillTx/>
              <a:latin typeface="Arial"/>
              <a:ea typeface="+mn-ea"/>
              <a:cs typeface="+mn-cs"/>
            </a:endParaRPr>
          </a:p>
        </p:txBody>
      </p:sp>
      <p:sp>
        <p:nvSpPr>
          <p:cNvPr id="40" name="Down Arrow 39"/>
          <p:cNvSpPr/>
          <p:nvPr/>
        </p:nvSpPr>
        <p:spPr>
          <a:xfrm rot="16200000">
            <a:off x="6193294" y="1863109"/>
            <a:ext cx="218808" cy="6231322"/>
          </a:xfrm>
          <a:prstGeom prst="downArrow">
            <a:avLst/>
          </a:prstGeom>
          <a:gradFill>
            <a:gsLst>
              <a:gs pos="0">
                <a:schemeClr val="bg1">
                  <a:lumMod val="95000"/>
                </a:schemeClr>
              </a:gs>
              <a:gs pos="100000">
                <a:schemeClr val="bg1">
                  <a:lumMod val="6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04" rIns="60904" rtlCol="0" anchor="ctr" anchorCtr="0">
            <a:noAutofit/>
          </a:bodyP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43" name="Group 42"/>
          <p:cNvGrpSpPr/>
          <p:nvPr/>
        </p:nvGrpSpPr>
        <p:grpSpPr>
          <a:xfrm>
            <a:off x="2789592" y="2598395"/>
            <a:ext cx="1256473" cy="597152"/>
            <a:chOff x="2802265" y="1753927"/>
            <a:chExt cx="943227" cy="448279"/>
          </a:xfrm>
        </p:grpSpPr>
        <p:sp>
          <p:nvSpPr>
            <p:cNvPr id="44" name="Down Arrow 43"/>
            <p:cNvSpPr/>
            <p:nvPr/>
          </p:nvSpPr>
          <p:spPr>
            <a:xfrm rot="15000000">
              <a:off x="3191750" y="1364442"/>
              <a:ext cx="164258" cy="943227"/>
            </a:xfrm>
            <a:prstGeom prst="downArrow">
              <a:avLst/>
            </a:prstGeom>
            <a:gradFill>
              <a:gsLst>
                <a:gs pos="0">
                  <a:schemeClr val="bg1">
                    <a:lumMod val="95000"/>
                  </a:schemeClr>
                </a:gs>
                <a:gs pos="100000">
                  <a:schemeClr val="bg1">
                    <a:lumMod val="6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04" rIns="60904" rtlCol="0" anchor="ctr" anchorCtr="0">
              <a:noAutofit/>
            </a:bodyP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dirty="0">
                <a:ln>
                  <a:noFill/>
                </a:ln>
                <a:solidFill>
                  <a:srgbClr val="FFFFFF"/>
                </a:solidFill>
                <a:effectLst/>
                <a:uLnTx/>
                <a:uFillTx/>
                <a:latin typeface="Arial"/>
                <a:ea typeface="+mn-ea"/>
                <a:cs typeface="+mn-cs"/>
              </a:endParaRPr>
            </a:p>
          </p:txBody>
        </p:sp>
        <p:sp>
          <p:nvSpPr>
            <p:cNvPr id="45" name="Down Arrow 44"/>
            <p:cNvSpPr/>
            <p:nvPr/>
          </p:nvSpPr>
          <p:spPr>
            <a:xfrm rot="6480000" flipV="1">
              <a:off x="3191750" y="1648463"/>
              <a:ext cx="164258" cy="943227"/>
            </a:xfrm>
            <a:prstGeom prst="downArrow">
              <a:avLst/>
            </a:prstGeom>
            <a:gradFill>
              <a:gsLst>
                <a:gs pos="0">
                  <a:schemeClr val="bg1">
                    <a:lumMod val="95000"/>
                  </a:schemeClr>
                </a:gs>
                <a:gs pos="100000">
                  <a:schemeClr val="bg1">
                    <a:lumMod val="6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04" rIns="60904" rtlCol="0" anchor="ctr" anchorCtr="0">
              <a:noAutofit/>
            </a:bodyP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46" name="TextBox 45">
            <a:extLst>
              <a:ext uri="{FF2B5EF4-FFF2-40B4-BE49-F238E27FC236}">
                <a16:creationId xmlns:a16="http://schemas.microsoft.com/office/drawing/2014/main" id="{115310FB-D36D-49E4-856B-7B99213C3FC9}"/>
              </a:ext>
            </a:extLst>
          </p:cNvPr>
          <p:cNvSpPr txBox="1"/>
          <p:nvPr/>
        </p:nvSpPr>
        <p:spPr>
          <a:xfrm>
            <a:off x="994498" y="2460643"/>
            <a:ext cx="2192530" cy="740845"/>
          </a:xfrm>
          <a:prstGeom prst="rect">
            <a:avLst/>
          </a:prstGeom>
          <a:solidFill>
            <a:schemeClr val="accent1"/>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First-/second-generation </a:t>
            </a:r>
            <a:b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b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TKI</a:t>
            </a:r>
          </a:p>
        </p:txBody>
      </p:sp>
      <p:sp>
        <p:nvSpPr>
          <p:cNvPr id="47" name="Textfeld 6"/>
          <p:cNvSpPr txBox="1"/>
          <p:nvPr/>
        </p:nvSpPr>
        <p:spPr>
          <a:xfrm>
            <a:off x="9305476" y="1892214"/>
            <a:ext cx="2049807" cy="297325"/>
          </a:xfrm>
          <a:prstGeom prst="rect">
            <a:avLst/>
          </a:prstGeom>
          <a:noFill/>
          <a:ln w="12700">
            <a:noFill/>
          </a:ln>
        </p:spPr>
        <p:txBody>
          <a:bodyPr wrap="none" lIns="60904" rIns="60904" rtlCol="0">
            <a:spAutoFit/>
          </a:bodyPr>
          <a:lstStyle/>
          <a:p>
            <a:pPr marL="0" marR="0" lvl="0" indent="0" algn="l" defTabSz="1218072" rtl="0" eaLnBrk="1" fontAlgn="auto" latinLnBrk="0" hangingPunct="1">
              <a:lnSpc>
                <a:spcPct val="100000"/>
              </a:lnSpc>
              <a:spcBef>
                <a:spcPts val="0"/>
              </a:spcBef>
              <a:spcAft>
                <a:spcPts val="0"/>
              </a:spcAft>
              <a:buClrTx/>
              <a:buSzTx/>
              <a:buFontTx/>
              <a:buNone/>
              <a:tabLst/>
              <a:defRPr/>
            </a:pPr>
            <a:r>
              <a:rPr kumimoji="0" lang="de-DE" sz="1332" b="0" i="0" u="none" strike="noStrike" kern="1200" cap="none" spc="0" normalizeH="0" baseline="0" noProof="0" dirty="0">
                <a:ln>
                  <a:noFill/>
                </a:ln>
                <a:solidFill>
                  <a:srgbClr val="58595B"/>
                </a:solidFill>
                <a:effectLst/>
                <a:uLnTx/>
                <a:uFillTx/>
                <a:latin typeface="Arial"/>
                <a:ea typeface="+mn-ea"/>
                <a:cs typeface="Arial" pitchFamily="34" charset="0"/>
              </a:rPr>
              <a:t>Except if molecular target</a:t>
            </a:r>
          </a:p>
        </p:txBody>
      </p:sp>
      <p:sp>
        <p:nvSpPr>
          <p:cNvPr id="49" name="TextBox 48">
            <a:extLst>
              <a:ext uri="{FF2B5EF4-FFF2-40B4-BE49-F238E27FC236}">
                <a16:creationId xmlns:a16="http://schemas.microsoft.com/office/drawing/2014/main" id="{6A62EB20-ED10-4346-9A16-39D4D3AEF25C}"/>
              </a:ext>
            </a:extLst>
          </p:cNvPr>
          <p:cNvSpPr txBox="1"/>
          <p:nvPr/>
        </p:nvSpPr>
        <p:spPr>
          <a:xfrm>
            <a:off x="9418356" y="2204835"/>
            <a:ext cx="1827108" cy="609036"/>
          </a:xfrm>
          <a:prstGeom prst="rect">
            <a:avLst/>
          </a:prstGeom>
          <a:solidFill>
            <a:schemeClr val="accent1">
              <a:lumMod val="75000"/>
            </a:schemeClr>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Chemotherapy</a:t>
            </a:r>
          </a:p>
        </p:txBody>
      </p:sp>
      <p:sp>
        <p:nvSpPr>
          <p:cNvPr id="50" name="Down Arrow 49"/>
          <p:cNvSpPr/>
          <p:nvPr/>
        </p:nvSpPr>
        <p:spPr>
          <a:xfrm rot="16200000">
            <a:off x="8879433" y="2079836"/>
            <a:ext cx="218808" cy="859037"/>
          </a:xfrm>
          <a:prstGeom prst="downArrow">
            <a:avLst/>
          </a:prstGeom>
          <a:gradFill>
            <a:gsLst>
              <a:gs pos="0">
                <a:schemeClr val="bg1">
                  <a:lumMod val="95000"/>
                </a:schemeClr>
              </a:gs>
              <a:gs pos="100000">
                <a:schemeClr val="bg1">
                  <a:lumMod val="6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04" rIns="60904" rtlCol="0" anchor="ctr" anchorCtr="0">
            <a:noAutofit/>
          </a:bodyP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dirty="0">
              <a:ln>
                <a:noFill/>
              </a:ln>
              <a:solidFill>
                <a:srgbClr val="FFFFFF"/>
              </a:solidFill>
              <a:effectLst/>
              <a:uLnTx/>
              <a:uFillTx/>
              <a:latin typeface="Arial"/>
              <a:ea typeface="+mn-ea"/>
              <a:cs typeface="+mn-cs"/>
            </a:endParaRPr>
          </a:p>
        </p:txBody>
      </p:sp>
      <p:sp>
        <p:nvSpPr>
          <p:cNvPr id="52" name="Down Arrow 51"/>
          <p:cNvSpPr/>
          <p:nvPr/>
        </p:nvSpPr>
        <p:spPr>
          <a:xfrm rot="16200000">
            <a:off x="8879433" y="2855071"/>
            <a:ext cx="218808" cy="859037"/>
          </a:xfrm>
          <a:prstGeom prst="downArrow">
            <a:avLst/>
          </a:prstGeom>
          <a:gradFill>
            <a:gsLst>
              <a:gs pos="0">
                <a:schemeClr val="bg1">
                  <a:lumMod val="95000"/>
                </a:schemeClr>
              </a:gs>
              <a:gs pos="100000">
                <a:schemeClr val="bg1">
                  <a:lumMod val="6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04" rIns="60904" rtlCol="0" anchor="ctr" anchorCtr="0">
            <a:noAutofit/>
          </a:bodyP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dirty="0">
              <a:ln>
                <a:noFill/>
              </a:ln>
              <a:solidFill>
                <a:srgbClr val="FFFFFF"/>
              </a:solidFill>
              <a:effectLst/>
              <a:uLnTx/>
              <a:uFillTx/>
              <a:latin typeface="Arial"/>
              <a:ea typeface="+mn-ea"/>
              <a:cs typeface="+mn-cs"/>
            </a:endParaRPr>
          </a:p>
        </p:txBody>
      </p:sp>
      <p:sp>
        <p:nvSpPr>
          <p:cNvPr id="54" name="Textfeld 6"/>
          <p:cNvSpPr txBox="1"/>
          <p:nvPr/>
        </p:nvSpPr>
        <p:spPr>
          <a:xfrm>
            <a:off x="9418355" y="5350958"/>
            <a:ext cx="2049807" cy="297325"/>
          </a:xfrm>
          <a:prstGeom prst="rect">
            <a:avLst/>
          </a:prstGeom>
          <a:noFill/>
          <a:ln w="12700">
            <a:noFill/>
          </a:ln>
        </p:spPr>
        <p:txBody>
          <a:bodyPr wrap="none" lIns="60904" rIns="60904" rtlCol="0">
            <a:spAutoFit/>
          </a:bodyPr>
          <a:lstStyle/>
          <a:p>
            <a:pPr marL="0" marR="0" lvl="0" indent="0" algn="l" defTabSz="1218072" rtl="0" eaLnBrk="1" fontAlgn="auto" latinLnBrk="0" hangingPunct="1">
              <a:lnSpc>
                <a:spcPct val="100000"/>
              </a:lnSpc>
              <a:spcBef>
                <a:spcPts val="0"/>
              </a:spcBef>
              <a:spcAft>
                <a:spcPts val="0"/>
              </a:spcAft>
              <a:buClrTx/>
              <a:buSzTx/>
              <a:buFontTx/>
              <a:buNone/>
              <a:tabLst/>
              <a:defRPr/>
            </a:pPr>
            <a:r>
              <a:rPr kumimoji="0" lang="de-DE" sz="1332" b="0" i="0" u="none" strike="noStrike" kern="1200" cap="none" spc="0" normalizeH="0" baseline="0" noProof="0" dirty="0">
                <a:ln>
                  <a:noFill/>
                </a:ln>
                <a:solidFill>
                  <a:srgbClr val="58595B"/>
                </a:solidFill>
                <a:effectLst/>
                <a:uLnTx/>
                <a:uFillTx/>
                <a:latin typeface="Arial"/>
                <a:ea typeface="+mn-ea"/>
                <a:cs typeface="Arial" pitchFamily="34" charset="0"/>
              </a:rPr>
              <a:t>Except if molecular target</a:t>
            </a:r>
          </a:p>
        </p:txBody>
      </p:sp>
      <p:sp>
        <p:nvSpPr>
          <p:cNvPr id="27" name="TextBox 26">
            <a:extLst>
              <a:ext uri="{FF2B5EF4-FFF2-40B4-BE49-F238E27FC236}">
                <a16:creationId xmlns:a16="http://schemas.microsoft.com/office/drawing/2014/main" id="{2007145D-B897-4F69-9C24-4A07E18A3F08}"/>
              </a:ext>
            </a:extLst>
          </p:cNvPr>
          <p:cNvSpPr txBox="1"/>
          <p:nvPr/>
        </p:nvSpPr>
        <p:spPr>
          <a:xfrm>
            <a:off x="9418356" y="2980070"/>
            <a:ext cx="1824048" cy="1043211"/>
          </a:xfrm>
          <a:prstGeom prst="rect">
            <a:avLst/>
          </a:prstGeom>
          <a:solidFill>
            <a:schemeClr val="accent1"/>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TKI rechallenge?</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Chemotherapy?</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465" b="1" i="0" u="none" strike="noStrike" kern="1200" cap="none" spc="0" normalizeH="0" baseline="0" noProof="0" dirty="0">
                <a:ln>
                  <a:noFill/>
                </a:ln>
                <a:solidFill>
                  <a:srgbClr val="FFFFFF"/>
                </a:solidFill>
                <a:effectLst/>
                <a:uLnTx/>
                <a:uFillTx/>
                <a:latin typeface="Arial"/>
                <a:ea typeface="+mn-ea"/>
                <a:cs typeface="Arial" pitchFamily="34" charset="0"/>
              </a:rPr>
              <a:t>Immunotherapy</a:t>
            </a:r>
          </a:p>
        </p:txBody>
      </p:sp>
      <p:sp>
        <p:nvSpPr>
          <p:cNvPr id="32" name="頁尾版面配置區 6">
            <a:extLst>
              <a:ext uri="{FF2B5EF4-FFF2-40B4-BE49-F238E27FC236}">
                <a16:creationId xmlns:a16="http://schemas.microsoft.com/office/drawing/2014/main" id="{692934B3-EF6A-8944-ADB6-86CC4AD8AF91}"/>
              </a:ext>
            </a:extLst>
          </p:cNvPr>
          <p:cNvSpPr txBox="1">
            <a:spLocks/>
          </p:cNvSpPr>
          <p:nvPr/>
        </p:nvSpPr>
        <p:spPr>
          <a:xfrm>
            <a:off x="575413" y="6283688"/>
            <a:ext cx="8499139" cy="396354"/>
          </a:xfrm>
          <a:prstGeom prst="rect">
            <a:avLst/>
          </a:prstGeom>
        </p:spPr>
        <p:txBody>
          <a:bodyPr vert="horz" lIns="91440" tIns="45720" rIns="91440" bIns="4572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solidFill>
                <a:effectLst/>
                <a:uLnTx/>
                <a:uFillTx/>
                <a:latin typeface="Arial"/>
                <a:ea typeface="+mn-ea"/>
                <a:cs typeface="+mn-cs"/>
              </a:rPr>
              <a:t>Girard. </a:t>
            </a:r>
            <a:r>
              <a:rPr kumimoji="0" lang="en-US" sz="800" b="0" i="1" u="none" strike="noStrike" kern="1200" cap="none" spc="0" normalizeH="0" baseline="0" noProof="0" dirty="0">
                <a:ln>
                  <a:noFill/>
                </a:ln>
                <a:solidFill>
                  <a:srgbClr val="58595B"/>
                </a:solidFill>
                <a:effectLst/>
                <a:uLnTx/>
                <a:uFillTx/>
                <a:latin typeface="Arial"/>
                <a:ea typeface="+mn-ea"/>
                <a:cs typeface="+mn-cs"/>
              </a:rPr>
              <a:t>Future Oncol</a:t>
            </a:r>
            <a:r>
              <a:rPr kumimoji="0" lang="en-US" sz="800" b="0" i="0" u="none" strike="noStrike" kern="1200" cap="none" spc="0" normalizeH="0" baseline="0" noProof="0" dirty="0">
                <a:ln>
                  <a:noFill/>
                </a:ln>
                <a:solidFill>
                  <a:srgbClr val="58595B"/>
                </a:solidFill>
                <a:effectLst/>
                <a:uLnTx/>
                <a:uFillTx/>
                <a:latin typeface="Arial"/>
                <a:ea typeface="+mn-ea"/>
                <a:cs typeface="+mn-cs"/>
              </a:rPr>
              <a:t>. 2018;14:1117.</a:t>
            </a:r>
          </a:p>
        </p:txBody>
      </p:sp>
      <p:sp>
        <p:nvSpPr>
          <p:cNvPr id="33" name="Rectangle 32">
            <a:extLst>
              <a:ext uri="{FF2B5EF4-FFF2-40B4-BE49-F238E27FC236}">
                <a16:creationId xmlns:a16="http://schemas.microsoft.com/office/drawing/2014/main" id="{6DA9F158-5D0B-4BE9-90BB-53667666D5C8}"/>
              </a:ext>
            </a:extLst>
          </p:cNvPr>
          <p:cNvSpPr/>
          <p:nvPr/>
        </p:nvSpPr>
        <p:spPr>
          <a:xfrm>
            <a:off x="887390" y="1872488"/>
            <a:ext cx="10580772" cy="2212655"/>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35" name="Rectangle 34">
            <a:extLst>
              <a:ext uri="{FF2B5EF4-FFF2-40B4-BE49-F238E27FC236}">
                <a16:creationId xmlns:a16="http://schemas.microsoft.com/office/drawing/2014/main" id="{6DA9F158-5D0B-4BE9-90BB-53667666D5C8}"/>
              </a:ext>
            </a:extLst>
          </p:cNvPr>
          <p:cNvSpPr/>
          <p:nvPr/>
        </p:nvSpPr>
        <p:spPr>
          <a:xfrm>
            <a:off x="887390" y="4568953"/>
            <a:ext cx="10580772" cy="1128413"/>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TextBox 3"/>
          <p:cNvSpPr txBox="1"/>
          <p:nvPr/>
        </p:nvSpPr>
        <p:spPr>
          <a:xfrm>
            <a:off x="4573528" y="1480486"/>
            <a:ext cx="3084394" cy="368489"/>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Chiến</a:t>
            </a:r>
            <a:r>
              <a:rPr kumimoji="0" lang="en-GB"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lược</a:t>
            </a:r>
            <a:r>
              <a:rPr kumimoji="0" lang="en-GB"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điều</a:t>
            </a:r>
            <a:r>
              <a:rPr kumimoji="0" lang="en-GB"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trị</a:t>
            </a:r>
            <a:r>
              <a:rPr kumimoji="0" lang="en-GB"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nối</a:t>
            </a:r>
            <a:r>
              <a:rPr kumimoji="0" lang="en-GB"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tiếp</a:t>
            </a:r>
            <a:endParaRPr kumimoji="0" lang="vi-VN" sz="1800" b="1" i="0" u="none" strike="noStrike" kern="1200" cap="none" spc="0" normalizeH="0" baseline="0" noProof="0" dirty="0" err="1">
              <a:ln>
                <a:noFill/>
              </a:ln>
              <a:solidFill>
                <a:srgbClr val="58595B"/>
              </a:solidFill>
              <a:effectLst/>
              <a:uLnTx/>
              <a:uFillTx/>
              <a:latin typeface="Arial"/>
              <a:ea typeface="+mn-ea"/>
              <a:cs typeface="Arial" pitchFamily="34" charset="0"/>
            </a:endParaRPr>
          </a:p>
        </p:txBody>
      </p:sp>
      <p:sp>
        <p:nvSpPr>
          <p:cNvPr id="36" name="TextBox 35"/>
          <p:cNvSpPr txBox="1"/>
          <p:nvPr/>
        </p:nvSpPr>
        <p:spPr>
          <a:xfrm>
            <a:off x="4793198" y="4140223"/>
            <a:ext cx="2652610" cy="368489"/>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Khởi</a:t>
            </a:r>
            <a:r>
              <a:rPr kumimoji="0" lang="en-GB"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trị</a:t>
            </a:r>
            <a:r>
              <a:rPr kumimoji="0" lang="en-GB"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với</a:t>
            </a:r>
            <a:r>
              <a:rPr kumimoji="0" lang="en-GB"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1" i="0" u="none" strike="noStrike" kern="1200" cap="none" spc="0" normalizeH="0" baseline="0" noProof="0" dirty="0" err="1">
                <a:ln>
                  <a:noFill/>
                </a:ln>
                <a:solidFill>
                  <a:srgbClr val="58595B"/>
                </a:solidFill>
                <a:effectLst/>
                <a:uLnTx/>
                <a:uFillTx/>
                <a:latin typeface="Arial"/>
                <a:ea typeface="+mn-ea"/>
                <a:cs typeface="Arial" pitchFamily="34" charset="0"/>
              </a:rPr>
              <a:t>osimertinib</a:t>
            </a:r>
            <a:endParaRPr kumimoji="0" lang="vi-VN" sz="1800" b="1" i="0" u="none" strike="noStrike" kern="1200" cap="none" spc="0" normalizeH="0" baseline="0" noProof="0" dirty="0" err="1">
              <a:ln>
                <a:noFill/>
              </a:ln>
              <a:solidFill>
                <a:srgbClr val="58595B"/>
              </a:solidFill>
              <a:effectLst/>
              <a:uLnTx/>
              <a:uFillTx/>
              <a:latin typeface="Arial"/>
              <a:ea typeface="+mn-ea"/>
              <a:cs typeface="Arial" pitchFamily="34" charset="0"/>
            </a:endParaRPr>
          </a:p>
        </p:txBody>
      </p:sp>
      <p:sp>
        <p:nvSpPr>
          <p:cNvPr id="37" name="TextBox 36">
            <a:extLst>
              <a:ext uri="{FF2B5EF4-FFF2-40B4-BE49-F238E27FC236}">
                <a16:creationId xmlns:a16="http://schemas.microsoft.com/office/drawing/2014/main" id="{B3645805-2A7C-4931-9F77-FF1501D2CDA3}"/>
              </a:ext>
            </a:extLst>
          </p:cNvPr>
          <p:cNvSpPr txBox="1"/>
          <p:nvPr/>
        </p:nvSpPr>
        <p:spPr>
          <a:xfrm>
            <a:off x="4063389" y="3645901"/>
            <a:ext cx="1827108" cy="377379"/>
          </a:xfrm>
          <a:prstGeom prst="rect">
            <a:avLst/>
          </a:prstGeom>
          <a:solidFill>
            <a:schemeClr val="accent5">
              <a:lumMod val="40000"/>
              <a:lumOff val="60000"/>
            </a:schemeClr>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99CCCC">
                    <a:lumMod val="50000"/>
                  </a:srgbClr>
                </a:solidFill>
                <a:effectLst/>
                <a:uLnTx/>
                <a:uFillTx/>
                <a:latin typeface="Arial"/>
                <a:ea typeface="+mn-ea"/>
                <a:cs typeface="Arial" pitchFamily="34" charset="0"/>
              </a:rPr>
              <a:t>Other </a:t>
            </a:r>
            <a:r>
              <a:rPr kumimoji="0" lang="en-GB" sz="1200" b="0" i="0" u="none" strike="noStrike" kern="1200" cap="none" spc="0" normalizeH="0" baseline="0" noProof="0">
                <a:ln>
                  <a:noFill/>
                </a:ln>
                <a:solidFill>
                  <a:srgbClr val="99CCCC">
                    <a:lumMod val="50000"/>
                  </a:srgbClr>
                </a:solidFill>
                <a:effectLst/>
                <a:uLnTx/>
                <a:uFillTx/>
                <a:latin typeface="Arial"/>
                <a:ea typeface="+mn-ea"/>
                <a:cs typeface="Arial" pitchFamily="34" charset="0"/>
              </a:rPr>
              <a:t>targeted aberrations</a:t>
            </a:r>
          </a:p>
        </p:txBody>
      </p:sp>
      <p:sp>
        <p:nvSpPr>
          <p:cNvPr id="42" name="Down Arrow 41"/>
          <p:cNvSpPr/>
          <p:nvPr/>
        </p:nvSpPr>
        <p:spPr>
          <a:xfrm rot="16200000">
            <a:off x="6192523" y="3430344"/>
            <a:ext cx="218808" cy="859037"/>
          </a:xfrm>
          <a:prstGeom prst="downArrow">
            <a:avLst/>
          </a:prstGeom>
          <a:gradFill>
            <a:gsLst>
              <a:gs pos="0">
                <a:schemeClr val="bg1">
                  <a:lumMod val="95000"/>
                </a:schemeClr>
              </a:gs>
              <a:gs pos="100000">
                <a:schemeClr val="bg1">
                  <a:lumMod val="6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04" rIns="60904" rtlCol="0" anchor="ctr" anchorCtr="0">
            <a:noAutofit/>
          </a:bodyP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dirty="0">
              <a:ln>
                <a:noFill/>
              </a:ln>
              <a:solidFill>
                <a:srgbClr val="FFFFFF"/>
              </a:solidFill>
              <a:effectLst/>
              <a:uLnTx/>
              <a:uFillTx/>
              <a:latin typeface="Arial"/>
              <a:ea typeface="+mn-ea"/>
              <a:cs typeface="+mn-cs"/>
            </a:endParaRPr>
          </a:p>
        </p:txBody>
      </p:sp>
      <p:sp>
        <p:nvSpPr>
          <p:cNvPr id="51" name="TextBox 50">
            <a:extLst>
              <a:ext uri="{FF2B5EF4-FFF2-40B4-BE49-F238E27FC236}">
                <a16:creationId xmlns:a16="http://schemas.microsoft.com/office/drawing/2014/main" id="{B3645805-2A7C-4931-9F77-FF1501D2CDA3}"/>
              </a:ext>
            </a:extLst>
          </p:cNvPr>
          <p:cNvSpPr txBox="1"/>
          <p:nvPr/>
        </p:nvSpPr>
        <p:spPr>
          <a:xfrm>
            <a:off x="6713356" y="3704170"/>
            <a:ext cx="1827108" cy="377379"/>
          </a:xfrm>
          <a:prstGeom prst="rect">
            <a:avLst/>
          </a:prstGeom>
          <a:solidFill>
            <a:schemeClr val="accent5">
              <a:lumMod val="40000"/>
              <a:lumOff val="60000"/>
            </a:schemeClr>
          </a:solidFill>
          <a:ln w="19050">
            <a:noFill/>
          </a:ln>
        </p:spPr>
        <p:txBody>
          <a:bodyPr wrap="square" lIns="60904" rIns="60904"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99CCCC">
                    <a:lumMod val="50000"/>
                  </a:srgbClr>
                </a:solidFill>
                <a:effectLst/>
                <a:uLnTx/>
                <a:uFillTx/>
                <a:latin typeface="Arial"/>
                <a:ea typeface="+mn-ea"/>
                <a:cs typeface="Arial" pitchFamily="34" charset="0"/>
              </a:rPr>
              <a:t>Targeted treatment </a:t>
            </a:r>
            <a:br>
              <a:rPr kumimoji="0" lang="en-GB" sz="1200" b="0" i="0" u="none" strike="noStrike" kern="1200" cap="none" spc="0" normalizeH="0" baseline="0" noProof="0">
                <a:ln>
                  <a:noFill/>
                </a:ln>
                <a:solidFill>
                  <a:srgbClr val="99CCCC">
                    <a:lumMod val="50000"/>
                  </a:srgbClr>
                </a:solidFill>
                <a:effectLst/>
                <a:uLnTx/>
                <a:uFillTx/>
                <a:latin typeface="Arial"/>
                <a:ea typeface="+mn-ea"/>
                <a:cs typeface="Arial" pitchFamily="34" charset="0"/>
              </a:rPr>
            </a:br>
            <a:r>
              <a:rPr kumimoji="0" lang="en-GB" sz="1200" b="0" i="0" u="none" strike="noStrike" kern="1200" cap="none" spc="0" normalizeH="0" baseline="0" noProof="0">
                <a:ln>
                  <a:noFill/>
                </a:ln>
                <a:solidFill>
                  <a:srgbClr val="99CCCC">
                    <a:lumMod val="50000"/>
                  </a:srgbClr>
                </a:solidFill>
                <a:effectLst/>
                <a:uLnTx/>
                <a:uFillTx/>
                <a:latin typeface="Arial"/>
                <a:ea typeface="+mn-ea"/>
                <a:cs typeface="Arial" pitchFamily="34" charset="0"/>
              </a:rPr>
              <a:t>(eg, MET/HER2 inhibitor)</a:t>
            </a:r>
            <a:endParaRPr kumimoji="0" lang="en-GB" sz="1200" b="0" i="0" u="none" strike="noStrike" kern="1200" cap="none" spc="0" normalizeH="0" baseline="0" noProof="0" dirty="0">
              <a:ln>
                <a:noFill/>
              </a:ln>
              <a:solidFill>
                <a:srgbClr val="99CCCC">
                  <a:lumMod val="50000"/>
                </a:srgbClr>
              </a:solidFill>
              <a:effectLst/>
              <a:uLnTx/>
              <a:uFillTx/>
              <a:latin typeface="Arial"/>
              <a:ea typeface="+mn-ea"/>
              <a:cs typeface="Arial" pitchFamily="34" charset="0"/>
            </a:endParaRPr>
          </a:p>
        </p:txBody>
      </p:sp>
    </p:spTree>
    <p:extLst>
      <p:ext uri="{BB962C8B-B14F-4D97-AF65-F5344CB8AC3E}">
        <p14:creationId xmlns:p14="http://schemas.microsoft.com/office/powerpoint/2010/main" val="392702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4632" y="647869"/>
            <a:ext cx="11805312" cy="1152092"/>
          </a:xfrm>
        </p:spPr>
        <p:txBody>
          <a:bodyPr/>
          <a:lstStyle/>
          <a:p>
            <a:pPr algn="ctr"/>
            <a:r>
              <a:rPr lang="en-US" sz="3600" dirty="0" err="1"/>
              <a:t>Chiến</a:t>
            </a:r>
            <a:r>
              <a:rPr lang="en-US" sz="3600" dirty="0"/>
              <a:t> </a:t>
            </a:r>
            <a:r>
              <a:rPr lang="en-US" sz="3600" dirty="0" err="1"/>
              <a:t>lược</a:t>
            </a:r>
            <a:r>
              <a:rPr lang="en-US" sz="3600" dirty="0"/>
              <a:t> </a:t>
            </a:r>
            <a:r>
              <a:rPr lang="en-US" sz="3600" dirty="0" err="1"/>
              <a:t>điều</a:t>
            </a:r>
            <a:r>
              <a:rPr lang="en-US" sz="3600" dirty="0"/>
              <a:t> </a:t>
            </a:r>
            <a:r>
              <a:rPr lang="en-US" sz="3600" dirty="0" err="1"/>
              <a:t>trị</a:t>
            </a:r>
            <a:r>
              <a:rPr lang="en-US" sz="3600" dirty="0"/>
              <a:t> </a:t>
            </a:r>
            <a:r>
              <a:rPr lang="en-US" sz="3600" err="1"/>
              <a:t>nối</a:t>
            </a:r>
            <a:r>
              <a:rPr lang="en-US" sz="3600"/>
              <a:t> tiếp</a:t>
            </a:r>
            <a:br>
              <a:rPr lang="en-US" sz="3600"/>
            </a:br>
            <a:r>
              <a:rPr lang="en-US" sz="3600"/>
              <a:t>Các </a:t>
            </a:r>
            <a:r>
              <a:rPr lang="en-US" sz="3600" dirty="0" err="1"/>
              <a:t>vấn</a:t>
            </a:r>
            <a:r>
              <a:rPr lang="en-US" sz="3600" dirty="0"/>
              <a:t> </a:t>
            </a:r>
            <a:r>
              <a:rPr lang="en-US" sz="3600" dirty="0" err="1"/>
              <a:t>đề</a:t>
            </a:r>
            <a:r>
              <a:rPr lang="en-US" sz="3600" dirty="0"/>
              <a:t> </a:t>
            </a:r>
            <a:r>
              <a:rPr lang="en-US" sz="3600" dirty="0" err="1"/>
              <a:t>cần</a:t>
            </a:r>
            <a:r>
              <a:rPr lang="en-US" sz="3600" dirty="0"/>
              <a:t> </a:t>
            </a:r>
            <a:r>
              <a:rPr lang="en-US" sz="3600" err="1"/>
              <a:t>cân</a:t>
            </a:r>
            <a:r>
              <a:rPr lang="en-US" sz="3600"/>
              <a:t> nhắc</a:t>
            </a:r>
            <a:endParaRPr lang="vi-VN" sz="3600" dirty="0"/>
          </a:p>
        </p:txBody>
      </p:sp>
      <p:sp>
        <p:nvSpPr>
          <p:cNvPr id="3" name="Content Placeholder 2"/>
          <p:cNvSpPr>
            <a:spLocks noGrp="1"/>
          </p:cNvSpPr>
          <p:nvPr>
            <p:ph sz="quarter" idx="10"/>
          </p:nvPr>
        </p:nvSpPr>
        <p:spPr/>
        <p:txBody>
          <a:bodyPr/>
          <a:lstStyle/>
          <a:p>
            <a:endParaRPr lang="vi-VN"/>
          </a:p>
        </p:txBody>
      </p:sp>
      <p:sp>
        <p:nvSpPr>
          <p:cNvPr id="4" name="Title 5">
            <a:extLst>
              <a:ext uri="{FF2B5EF4-FFF2-40B4-BE49-F238E27FC236}">
                <a16:creationId xmlns:a16="http://schemas.microsoft.com/office/drawing/2014/main" id="{39417CA1-F83A-4A06-8B2E-F8F80950853E}"/>
              </a:ext>
            </a:extLst>
          </p:cNvPr>
          <p:cNvSpPr txBox="1">
            <a:spLocks/>
          </p:cNvSpPr>
          <p:nvPr/>
        </p:nvSpPr>
        <p:spPr>
          <a:xfrm>
            <a:off x="649264" y="2877875"/>
            <a:ext cx="11156049" cy="1049219"/>
          </a:xfrm>
          <a:prstGeom prst="rect">
            <a:avLst/>
          </a:prstGeom>
        </p:spPr>
        <p:txBody>
          <a:bodyPr vert="horz" lIns="0" tIns="0" rIns="0" bIns="0" rtlCol="0" anchor="b"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nSpc>
                <a:spcPct val="100000"/>
              </a:lnSpc>
            </a:pPr>
            <a:r>
              <a:rPr lang="en-GB" sz="3200" dirty="0" err="1"/>
              <a:t>Khởi</a:t>
            </a:r>
            <a:r>
              <a:rPr lang="en-GB" sz="3200" dirty="0"/>
              <a:t> </a:t>
            </a:r>
            <a:r>
              <a:rPr lang="en-GB" sz="3200" dirty="0" err="1"/>
              <a:t>đầu</a:t>
            </a:r>
            <a:r>
              <a:rPr lang="en-GB" sz="3200" dirty="0"/>
              <a:t> </a:t>
            </a:r>
            <a:r>
              <a:rPr lang="en-GB" sz="3200" dirty="0" err="1"/>
              <a:t>chiến</a:t>
            </a:r>
            <a:r>
              <a:rPr lang="en-GB" sz="3200" dirty="0"/>
              <a:t> </a:t>
            </a:r>
            <a:r>
              <a:rPr lang="en-GB" sz="3200" dirty="0" err="1"/>
              <a:t>lược</a:t>
            </a:r>
            <a:r>
              <a:rPr lang="en-GB" sz="3200" dirty="0"/>
              <a:t> </a:t>
            </a:r>
            <a:r>
              <a:rPr lang="en-GB" sz="3200" dirty="0" err="1"/>
              <a:t>điều</a:t>
            </a:r>
            <a:r>
              <a:rPr lang="en-GB" sz="3200" dirty="0"/>
              <a:t> </a:t>
            </a:r>
            <a:r>
              <a:rPr lang="en-GB" sz="3200" dirty="0" err="1"/>
              <a:t>trị</a:t>
            </a:r>
            <a:r>
              <a:rPr lang="en-GB" sz="3200" dirty="0"/>
              <a:t> </a:t>
            </a:r>
            <a:r>
              <a:rPr lang="en-GB" sz="3200" dirty="0" err="1"/>
              <a:t>nối</a:t>
            </a:r>
            <a:r>
              <a:rPr lang="en-GB" sz="3200" dirty="0"/>
              <a:t> </a:t>
            </a:r>
            <a:r>
              <a:rPr lang="en-GB" sz="3200" dirty="0" err="1"/>
              <a:t>tiếp</a:t>
            </a:r>
            <a:r>
              <a:rPr lang="en-GB" sz="3200" dirty="0"/>
              <a:t> </a:t>
            </a:r>
            <a:r>
              <a:rPr lang="en-GB" sz="3200" dirty="0" err="1"/>
              <a:t>trong</a:t>
            </a:r>
            <a:r>
              <a:rPr lang="en-GB" sz="3200" dirty="0"/>
              <a:t> UTPKTBN </a:t>
            </a:r>
            <a:r>
              <a:rPr lang="en-GB" sz="3200" dirty="0" err="1"/>
              <a:t>có</a:t>
            </a:r>
            <a:r>
              <a:rPr lang="en-GB" sz="3200" dirty="0"/>
              <a:t> </a:t>
            </a:r>
            <a:r>
              <a:rPr lang="en-GB" sz="3200" dirty="0" err="1"/>
              <a:t>đột</a:t>
            </a:r>
            <a:r>
              <a:rPr lang="en-GB" sz="3200" dirty="0"/>
              <a:t> </a:t>
            </a:r>
            <a:r>
              <a:rPr lang="en-GB" sz="3200" dirty="0" err="1"/>
              <a:t>biến</a:t>
            </a:r>
            <a:r>
              <a:rPr lang="en-GB" sz="3200" dirty="0"/>
              <a:t> EGFR: </a:t>
            </a:r>
            <a:r>
              <a:rPr lang="en-GB" sz="3200" dirty="0" err="1">
                <a:solidFill>
                  <a:srgbClr val="0070C0"/>
                </a:solidFill>
              </a:rPr>
              <a:t>Lựa</a:t>
            </a:r>
            <a:r>
              <a:rPr lang="en-GB" sz="3200" dirty="0">
                <a:solidFill>
                  <a:srgbClr val="0070C0"/>
                </a:solidFill>
              </a:rPr>
              <a:t> </a:t>
            </a:r>
            <a:r>
              <a:rPr lang="en-GB" sz="3200" dirty="0" err="1">
                <a:solidFill>
                  <a:srgbClr val="0070C0"/>
                </a:solidFill>
              </a:rPr>
              <a:t>chọn</a:t>
            </a:r>
            <a:r>
              <a:rPr lang="en-GB" sz="3200" dirty="0">
                <a:solidFill>
                  <a:srgbClr val="0070C0"/>
                </a:solidFill>
              </a:rPr>
              <a:t> EGFR TKIs </a:t>
            </a:r>
            <a:r>
              <a:rPr lang="en-GB" sz="3200" dirty="0" err="1">
                <a:solidFill>
                  <a:srgbClr val="0070C0"/>
                </a:solidFill>
              </a:rPr>
              <a:t>thế</a:t>
            </a:r>
            <a:r>
              <a:rPr lang="en-GB" sz="3200" dirty="0">
                <a:solidFill>
                  <a:srgbClr val="0070C0"/>
                </a:solidFill>
              </a:rPr>
              <a:t> </a:t>
            </a:r>
            <a:r>
              <a:rPr lang="en-GB" sz="3200" dirty="0" err="1">
                <a:solidFill>
                  <a:srgbClr val="0070C0"/>
                </a:solidFill>
              </a:rPr>
              <a:t>hệ</a:t>
            </a:r>
            <a:r>
              <a:rPr lang="en-GB" sz="3200" dirty="0">
                <a:solidFill>
                  <a:srgbClr val="0070C0"/>
                </a:solidFill>
              </a:rPr>
              <a:t> 1 hay 2?</a:t>
            </a:r>
          </a:p>
        </p:txBody>
      </p:sp>
      <p:sp>
        <p:nvSpPr>
          <p:cNvPr id="5" name="Rectangle: Rounded Corners 4">
            <a:extLst>
              <a:ext uri="{FF2B5EF4-FFF2-40B4-BE49-F238E27FC236}">
                <a16:creationId xmlns:a16="http://schemas.microsoft.com/office/drawing/2014/main" id="{C5CB5EE2-91DA-478B-A3A4-176531EB7175}"/>
              </a:ext>
            </a:extLst>
          </p:cNvPr>
          <p:cNvSpPr/>
          <p:nvPr/>
        </p:nvSpPr>
        <p:spPr>
          <a:xfrm>
            <a:off x="827275" y="4416705"/>
            <a:ext cx="10800026" cy="783193"/>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lvl="0" algn="ctr">
              <a:defRPr/>
            </a:pPr>
            <a:r>
              <a:rPr kumimoji="0" lang="en-US" sz="2000" b="1" i="0" u="none" strike="noStrike" kern="1200" cap="none" spc="0" normalizeH="0" baseline="0" noProof="0">
                <a:ln>
                  <a:noFill/>
                </a:ln>
                <a:solidFill>
                  <a:srgbClr val="0066CC"/>
                </a:solidFill>
                <a:effectLst/>
                <a:uLnTx/>
                <a:uFillTx/>
                <a:latin typeface="Arial"/>
              </a:rPr>
              <a:t>Chiến l</a:t>
            </a:r>
            <a:r>
              <a:rPr kumimoji="0" lang="vi-VN" sz="2000" b="1" i="0" u="none" strike="noStrike" kern="1200" cap="none" spc="0" normalizeH="0" baseline="0" noProof="0">
                <a:ln>
                  <a:noFill/>
                </a:ln>
                <a:solidFill>
                  <a:srgbClr val="0066CC"/>
                </a:solidFill>
                <a:effectLst/>
                <a:uLnTx/>
                <a:uFillTx/>
                <a:latin typeface="Arial"/>
              </a:rPr>
              <a:t>ượ</a:t>
            </a:r>
            <a:r>
              <a:rPr kumimoji="0" lang="en-US" sz="2000" b="1" i="0" u="none" strike="noStrike" kern="1200" cap="none" spc="0" normalizeH="0" baseline="0" noProof="0">
                <a:ln>
                  <a:noFill/>
                </a:ln>
                <a:solidFill>
                  <a:srgbClr val="0066CC"/>
                </a:solidFill>
                <a:effectLst/>
                <a:uLnTx/>
                <a:uFillTx/>
                <a:latin typeface="Arial"/>
              </a:rPr>
              <a:t>c điều trị ban đầu: TKI thế hệ 2 so</a:t>
            </a:r>
            <a:r>
              <a:rPr kumimoji="0" lang="en-US" sz="2000" b="1" i="0" u="none" strike="noStrike" kern="1200" cap="none" spc="0" normalizeH="0" noProof="0">
                <a:ln>
                  <a:noFill/>
                </a:ln>
                <a:solidFill>
                  <a:srgbClr val="0066CC"/>
                </a:solidFill>
                <a:effectLst/>
                <a:uLnTx/>
                <a:uFillTx/>
                <a:latin typeface="Arial"/>
              </a:rPr>
              <a:t> v</a:t>
            </a:r>
            <a:r>
              <a:rPr lang="vi-VN" sz="2000" b="1">
                <a:solidFill>
                  <a:srgbClr val="0066CC"/>
                </a:solidFill>
              </a:rPr>
              <a:t>ớ</a:t>
            </a:r>
            <a:r>
              <a:rPr lang="en-US" sz="2000" b="1">
                <a:solidFill>
                  <a:srgbClr val="0066CC"/>
                </a:solidFill>
              </a:rPr>
              <a:t>i TKI thế hệ 1</a:t>
            </a:r>
            <a:r>
              <a:rPr kumimoji="0" lang="en-US" sz="2000" b="1" i="0" u="none" strike="noStrike" kern="1200" cap="none" spc="0" normalizeH="0" baseline="0" noProof="0">
                <a:ln>
                  <a:noFill/>
                </a:ln>
                <a:solidFill>
                  <a:srgbClr val="0066CC"/>
                </a:solidFill>
                <a:effectLst/>
                <a:uLnTx/>
                <a:uFillTx/>
                <a:latin typeface="Arial"/>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9900"/>
                </a:solidFill>
                <a:effectLst/>
                <a:uLnTx/>
                <a:uFillTx/>
                <a:latin typeface="Arial"/>
              </a:rPr>
              <a:t>CHIẾN </a:t>
            </a:r>
            <a:r>
              <a:rPr kumimoji="0" lang="en-US" sz="2000" b="1" i="0" u="none" strike="noStrike" kern="1200" cap="none" spc="0" normalizeH="0" baseline="0" noProof="0" dirty="0">
                <a:ln>
                  <a:noFill/>
                </a:ln>
                <a:solidFill>
                  <a:srgbClr val="FF9900"/>
                </a:solidFill>
                <a:effectLst/>
                <a:uLnTx/>
                <a:uFillTx/>
                <a:latin typeface="Arial"/>
              </a:rPr>
              <a:t>L</a:t>
            </a:r>
            <a:r>
              <a:rPr kumimoji="0" lang="vi-VN" sz="2000" b="1" i="0" u="none" strike="noStrike" kern="1200" cap="none" spc="0" normalizeH="0" baseline="0" noProof="0" dirty="0">
                <a:ln>
                  <a:noFill/>
                </a:ln>
                <a:solidFill>
                  <a:srgbClr val="FF9900"/>
                </a:solidFill>
                <a:effectLst/>
                <a:uLnTx/>
                <a:uFillTx/>
                <a:latin typeface="Arial"/>
              </a:rPr>
              <a:t>ƯỢ</a:t>
            </a:r>
            <a:r>
              <a:rPr kumimoji="0" lang="en-US" sz="2000" b="1" i="0" u="none" strike="noStrike" kern="1200" cap="none" spc="0" normalizeH="0" baseline="0" noProof="0" dirty="0">
                <a:ln>
                  <a:noFill/>
                </a:ln>
                <a:solidFill>
                  <a:srgbClr val="FF9900"/>
                </a:solidFill>
                <a:effectLst/>
                <a:uLnTx/>
                <a:uFillTx/>
                <a:latin typeface="Arial"/>
              </a:rPr>
              <a:t>C ĐIỀU TRỊ NỐI TIẾP CÓ </a:t>
            </a:r>
            <a:r>
              <a:rPr kumimoji="0" lang="vi-VN" sz="2000" b="1" i="0" u="none" strike="noStrike" kern="1200" cap="none" spc="0" normalizeH="0" baseline="0" noProof="0" dirty="0">
                <a:ln>
                  <a:noFill/>
                </a:ln>
                <a:solidFill>
                  <a:srgbClr val="FF9900"/>
                </a:solidFill>
                <a:effectLst/>
                <a:uLnTx/>
                <a:uFillTx/>
                <a:latin typeface="Arial"/>
              </a:rPr>
              <a:t>Ả</a:t>
            </a:r>
            <a:r>
              <a:rPr kumimoji="0" lang="en-US" sz="2000" b="1" i="0" u="none" strike="noStrike" kern="1200" cap="none" spc="0" normalizeH="0" baseline="0" noProof="0" dirty="0">
                <a:ln>
                  <a:noFill/>
                </a:ln>
                <a:solidFill>
                  <a:srgbClr val="FF9900"/>
                </a:solidFill>
                <a:effectLst/>
                <a:uLnTx/>
                <a:uFillTx/>
                <a:latin typeface="Arial"/>
              </a:rPr>
              <a:t>NH H</a:t>
            </a:r>
            <a:r>
              <a:rPr kumimoji="0" lang="vi-VN" sz="2000" b="1" i="0" u="none" strike="noStrike" kern="1200" cap="none" spc="0" normalizeH="0" baseline="0" noProof="0" dirty="0">
                <a:ln>
                  <a:noFill/>
                </a:ln>
                <a:solidFill>
                  <a:srgbClr val="FF9900"/>
                </a:solidFill>
                <a:effectLst/>
                <a:uLnTx/>
                <a:uFillTx/>
                <a:latin typeface="Arial"/>
              </a:rPr>
              <a:t>ƯỞ</a:t>
            </a:r>
            <a:r>
              <a:rPr kumimoji="0" lang="en-US" sz="2000" b="1" i="0" u="none" strike="noStrike" kern="1200" cap="none" spc="0" normalizeH="0" baseline="0" noProof="0" dirty="0">
                <a:ln>
                  <a:noFill/>
                </a:ln>
                <a:solidFill>
                  <a:srgbClr val="FF9900"/>
                </a:solidFill>
                <a:effectLst/>
                <a:uLnTx/>
                <a:uFillTx/>
                <a:latin typeface="Arial"/>
              </a:rPr>
              <a:t>NG ĐẾN SỐNG CÒN TOÀN BỘ? </a:t>
            </a:r>
          </a:p>
        </p:txBody>
      </p:sp>
    </p:spTree>
    <p:extLst>
      <p:ext uri="{BB962C8B-B14F-4D97-AF65-F5344CB8AC3E}">
        <p14:creationId xmlns:p14="http://schemas.microsoft.com/office/powerpoint/2010/main" val="2945171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7424" y="276045"/>
            <a:ext cx="9804553" cy="1216065"/>
          </a:xfrm>
        </p:spPr>
        <p:txBody>
          <a:bodyPr>
            <a:noAutofit/>
          </a:bodyPr>
          <a:lstStyle/>
          <a:p>
            <a:pPr algn="ctr">
              <a:lnSpc>
                <a:spcPct val="100000"/>
              </a:lnSpc>
            </a:pPr>
            <a:r>
              <a:rPr lang="en-US" sz="3600" dirty="0" err="1">
                <a:latin typeface="Arial" panose="020B0604020202020204" pitchFamily="34" charset="0"/>
                <a:cs typeface="Arial" panose="020B0604020202020204" pitchFamily="34" charset="0"/>
              </a:rPr>
              <a:t>Lựa</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chọn</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khởi</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trị</a:t>
            </a:r>
            <a:r>
              <a:rPr lang="en-US" sz="3600" dirty="0">
                <a:latin typeface="Arial" panose="020B0604020202020204" pitchFamily="34" charset="0"/>
                <a:cs typeface="Arial" panose="020B0604020202020204" pitchFamily="34" charset="0"/>
              </a:rPr>
              <a:t> UTPKTB </a:t>
            </a:r>
            <a:r>
              <a:rPr lang="en-US" sz="3600" dirty="0" err="1">
                <a:latin typeface="Arial" panose="020B0604020202020204" pitchFamily="34" charset="0"/>
                <a:cs typeface="Arial" panose="020B0604020202020204" pitchFamily="34" charset="0"/>
              </a:rPr>
              <a:t>có</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đột</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biến</a:t>
            </a:r>
            <a:r>
              <a:rPr lang="en-US" sz="3600" dirty="0">
                <a:latin typeface="Arial" panose="020B0604020202020204" pitchFamily="34" charset="0"/>
                <a:cs typeface="Arial" panose="020B0604020202020204" pitchFamily="34" charset="0"/>
              </a:rPr>
              <a:t> EGFR</a:t>
            </a:r>
            <a:br>
              <a:rPr lang="en-US" sz="3600" dirty="0">
                <a:latin typeface="Arial" panose="020B0604020202020204" pitchFamily="34" charset="0"/>
                <a:cs typeface="Arial" panose="020B0604020202020204" pitchFamily="34" charset="0"/>
              </a:rPr>
            </a:br>
            <a:r>
              <a:rPr lang="en-US" sz="3600" dirty="0" err="1">
                <a:latin typeface="Arial" panose="020B0604020202020204" pitchFamily="34" charset="0"/>
                <a:cs typeface="Arial" panose="020B0604020202020204" pitchFamily="34" charset="0"/>
              </a:rPr>
              <a:t>afatinib</a:t>
            </a:r>
            <a:r>
              <a:rPr lang="en-US" sz="3600" dirty="0">
                <a:latin typeface="Arial" panose="020B0604020202020204" pitchFamily="34" charset="0"/>
                <a:cs typeface="Arial" panose="020B0604020202020204" pitchFamily="34" charset="0"/>
              </a:rPr>
              <a:t> vs EGFR TKI </a:t>
            </a:r>
            <a:r>
              <a:rPr lang="en-US" sz="3600" dirty="0" err="1">
                <a:latin typeface="Arial" panose="020B0604020202020204" pitchFamily="34" charset="0"/>
                <a:cs typeface="Arial" panose="020B0604020202020204" pitchFamily="34" charset="0"/>
              </a:rPr>
              <a:t>thế</a:t>
            </a:r>
            <a:r>
              <a:rPr lang="en-US" sz="3600" dirty="0">
                <a:latin typeface="Arial" panose="020B0604020202020204" pitchFamily="34" charset="0"/>
                <a:cs typeface="Arial" panose="020B0604020202020204" pitchFamily="34" charset="0"/>
              </a:rPr>
              <a:t> </a:t>
            </a:r>
            <a:r>
              <a:rPr lang="en-US" sz="3600" dirty="0" err="1">
                <a:latin typeface="Arial" panose="020B0604020202020204" pitchFamily="34" charset="0"/>
                <a:cs typeface="Arial" panose="020B0604020202020204" pitchFamily="34" charset="0"/>
              </a:rPr>
              <a:t>hệ</a:t>
            </a:r>
            <a:r>
              <a:rPr lang="en-US" sz="3600" dirty="0">
                <a:latin typeface="Arial" panose="020B0604020202020204" pitchFamily="34" charset="0"/>
                <a:cs typeface="Arial" panose="020B0604020202020204" pitchFamily="34" charset="0"/>
              </a:rPr>
              <a:t> 1</a:t>
            </a:r>
            <a:endParaRPr lang="vi-VN" sz="3600" dirty="0">
              <a:latin typeface="Arial" panose="020B0604020202020204" pitchFamily="34" charset="0"/>
              <a:cs typeface="Arial" panose="020B0604020202020204" pitchFamily="34" charset="0"/>
            </a:endParaRPr>
          </a:p>
        </p:txBody>
      </p:sp>
      <p:sp>
        <p:nvSpPr>
          <p:cNvPr id="7" name="TextBox 6"/>
          <p:cNvSpPr txBox="1"/>
          <p:nvPr/>
        </p:nvSpPr>
        <p:spPr>
          <a:xfrm>
            <a:off x="1694457" y="4991588"/>
            <a:ext cx="7518553" cy="1015663"/>
          </a:xfrm>
          <a:prstGeom prst="rect">
            <a:avLst/>
          </a:prstGeom>
          <a:noFill/>
          <a:ln w="12700">
            <a:noFill/>
          </a:ln>
        </p:spPr>
        <p:txBody>
          <a:bodyPr wrap="square" lIns="45720" rIns="45720" rtlCol="0">
            <a:spAutoFit/>
          </a:bodyPr>
          <a:lstStyle/>
          <a:p>
            <a:r>
              <a:rPr lang="en-US" sz="2400">
                <a:cs typeface="Arial" pitchFamily="34" charset="0"/>
              </a:rPr>
              <a:t>Điều trị b</a:t>
            </a:r>
            <a:r>
              <a:rPr lang="vi-VN" sz="2400">
                <a:cs typeface="Arial" pitchFamily="34" charset="0"/>
              </a:rPr>
              <a:t>ướ</a:t>
            </a:r>
            <a:r>
              <a:rPr lang="en-US" sz="2400">
                <a:cs typeface="Arial" pitchFamily="34" charset="0"/>
              </a:rPr>
              <a:t>c 1: Afatinib vs EGFR TKI thế hệ 1:</a:t>
            </a:r>
            <a:endParaRPr lang="en-US" sz="2400" dirty="0">
              <a:cs typeface="Arial" pitchFamily="34" charset="0"/>
            </a:endParaRPr>
          </a:p>
          <a:p>
            <a:pPr marL="285750" indent="-285750">
              <a:buFont typeface="Wingdings" panose="05000000000000000000" pitchFamily="2" charset="2"/>
              <a:buChar char="§"/>
            </a:pPr>
            <a:r>
              <a:rPr lang="en-US">
                <a:cs typeface="Arial" pitchFamily="34" charset="0"/>
              </a:rPr>
              <a:t>Nghiên c</a:t>
            </a:r>
            <a:r>
              <a:rPr lang="vi-VN">
                <a:cs typeface="Arial" pitchFamily="34" charset="0"/>
              </a:rPr>
              <a:t>ứ</a:t>
            </a:r>
            <a:r>
              <a:rPr lang="en-US">
                <a:cs typeface="Arial" pitchFamily="34" charset="0"/>
              </a:rPr>
              <a:t>u LUX Lung 7</a:t>
            </a:r>
          </a:p>
          <a:p>
            <a:pPr marL="285750" indent="-285750">
              <a:buFont typeface="Wingdings" panose="05000000000000000000" pitchFamily="2" charset="2"/>
              <a:buChar char="§"/>
            </a:pPr>
            <a:r>
              <a:rPr lang="en-US">
                <a:cs typeface="Arial" pitchFamily="34" charset="0"/>
              </a:rPr>
              <a:t>Kết qu</a:t>
            </a:r>
            <a:r>
              <a:rPr lang="vi-VN">
                <a:cs typeface="Arial" pitchFamily="34" charset="0"/>
              </a:rPr>
              <a:t>ả</a:t>
            </a:r>
            <a:r>
              <a:rPr lang="en-US">
                <a:cs typeface="Arial" pitchFamily="34" charset="0"/>
              </a:rPr>
              <a:t> các nghiên c</a:t>
            </a:r>
            <a:r>
              <a:rPr lang="vi-VN">
                <a:cs typeface="Arial" pitchFamily="34" charset="0"/>
              </a:rPr>
              <a:t>ứ</a:t>
            </a:r>
            <a:r>
              <a:rPr lang="en-US">
                <a:cs typeface="Arial" pitchFamily="34" charset="0"/>
              </a:rPr>
              <a:t>u </a:t>
            </a:r>
            <a:r>
              <a:rPr lang="en-US" dirty="0" err="1">
                <a:cs typeface="Arial" pitchFamily="34" charset="0"/>
              </a:rPr>
              <a:t>đời</a:t>
            </a:r>
            <a:r>
              <a:rPr lang="en-US" dirty="0">
                <a:cs typeface="Arial" pitchFamily="34" charset="0"/>
              </a:rPr>
              <a:t> </a:t>
            </a:r>
            <a:r>
              <a:rPr lang="en-US" dirty="0" err="1">
                <a:cs typeface="Arial" pitchFamily="34" charset="0"/>
              </a:rPr>
              <a:t>thực</a:t>
            </a:r>
            <a:endParaRPr lang="vi-VN" dirty="0">
              <a:cs typeface="Arial" pitchFamily="34" charset="0"/>
            </a:endParaRPr>
          </a:p>
        </p:txBody>
      </p:sp>
      <p:graphicFrame>
        <p:nvGraphicFramePr>
          <p:cNvPr id="9" name="Table 8"/>
          <p:cNvGraphicFramePr>
            <a:graphicFrameLocks noGrp="1"/>
          </p:cNvGraphicFramePr>
          <p:nvPr/>
        </p:nvGraphicFramePr>
        <p:xfrm>
          <a:off x="1797528" y="2357335"/>
          <a:ext cx="7882341" cy="640080"/>
        </p:xfrm>
        <a:graphic>
          <a:graphicData uri="http://schemas.openxmlformats.org/drawingml/2006/table">
            <a:tbl>
              <a:tblPr firstRow="1" bandRow="1">
                <a:tableStyleId>{5C22544A-7EE6-4342-B048-85BDC9FD1C3A}</a:tableStyleId>
              </a:tblPr>
              <a:tblGrid>
                <a:gridCol w="3235757">
                  <a:extLst>
                    <a:ext uri="{9D8B030D-6E8A-4147-A177-3AD203B41FA5}">
                      <a16:colId xmlns:a16="http://schemas.microsoft.com/office/drawing/2014/main" val="2682595200"/>
                    </a:ext>
                  </a:extLst>
                </a:gridCol>
                <a:gridCol w="2108101">
                  <a:extLst>
                    <a:ext uri="{9D8B030D-6E8A-4147-A177-3AD203B41FA5}">
                      <a16:colId xmlns:a16="http://schemas.microsoft.com/office/drawing/2014/main" val="977951189"/>
                    </a:ext>
                  </a:extLst>
                </a:gridCol>
                <a:gridCol w="1214437">
                  <a:extLst>
                    <a:ext uri="{9D8B030D-6E8A-4147-A177-3AD203B41FA5}">
                      <a16:colId xmlns:a16="http://schemas.microsoft.com/office/drawing/2014/main" val="2784759552"/>
                    </a:ext>
                  </a:extLst>
                </a:gridCol>
                <a:gridCol w="1324046">
                  <a:extLst>
                    <a:ext uri="{9D8B030D-6E8A-4147-A177-3AD203B41FA5}">
                      <a16:colId xmlns:a16="http://schemas.microsoft.com/office/drawing/2014/main" val="485306095"/>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Afatinib</a:t>
                      </a:r>
                      <a:endParaRPr lang="en-US" dirty="0"/>
                    </a:p>
                  </a:txBody>
                  <a:tcPr anchor="ct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hai</a:t>
                      </a:r>
                      <a:endParaRPr lang="en-US" dirty="0"/>
                    </a:p>
                  </a:txBody>
                  <a:tcPr anchor="ctr">
                    <a:solidFill>
                      <a:schemeClr val="accent1">
                        <a:lumMod val="40000"/>
                        <a:lumOff val="60000"/>
                      </a:schemeClr>
                    </a:solidFill>
                  </a:tcPr>
                </a:tc>
                <a:tc>
                  <a:txBody>
                    <a:bodyPr/>
                    <a:lstStyle/>
                    <a:p>
                      <a:pPr lvl="0" algn="ctr" rtl="0"/>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ba</a:t>
                      </a:r>
                      <a:endParaRPr lang="en-US" dirty="0"/>
                    </a:p>
                  </a:txBody>
                  <a:tcPr anchor="ct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Chăm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sóc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giảm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nhẹ</a:t>
                      </a:r>
                      <a:endParaRPr lang="en-US" dirty="0"/>
                    </a:p>
                  </a:txBody>
                  <a:tcPr anchor="ctr">
                    <a:solidFill>
                      <a:schemeClr val="accent1">
                        <a:lumMod val="40000"/>
                        <a:lumOff val="60000"/>
                      </a:schemeClr>
                    </a:solidFill>
                  </a:tcPr>
                </a:tc>
                <a:extLst>
                  <a:ext uri="{0D108BD9-81ED-4DB2-BD59-A6C34878D82A}">
                    <a16:rowId xmlns:a16="http://schemas.microsoft.com/office/drawing/2014/main" val="2667848586"/>
                  </a:ext>
                </a:extLst>
              </a:tr>
            </a:tbl>
          </a:graphicData>
        </a:graphic>
      </p:graphicFrame>
      <p:graphicFrame>
        <p:nvGraphicFramePr>
          <p:cNvPr id="10" name="Table 9"/>
          <p:cNvGraphicFramePr>
            <a:graphicFrameLocks noGrp="1"/>
          </p:cNvGraphicFramePr>
          <p:nvPr/>
        </p:nvGraphicFramePr>
        <p:xfrm>
          <a:off x="1797528" y="3584066"/>
          <a:ext cx="7104421" cy="640080"/>
        </p:xfrm>
        <a:graphic>
          <a:graphicData uri="http://schemas.openxmlformats.org/drawingml/2006/table">
            <a:tbl>
              <a:tblPr firstRow="1" bandRow="1">
                <a:tableStyleId>{5C22544A-7EE6-4342-B048-85BDC9FD1C3A}</a:tableStyleId>
              </a:tblPr>
              <a:tblGrid>
                <a:gridCol w="2577240">
                  <a:extLst>
                    <a:ext uri="{9D8B030D-6E8A-4147-A177-3AD203B41FA5}">
                      <a16:colId xmlns:a16="http://schemas.microsoft.com/office/drawing/2014/main" val="2682595200"/>
                    </a:ext>
                  </a:extLst>
                </a:gridCol>
                <a:gridCol w="1824923">
                  <a:extLst>
                    <a:ext uri="{9D8B030D-6E8A-4147-A177-3AD203B41FA5}">
                      <a16:colId xmlns:a16="http://schemas.microsoft.com/office/drawing/2014/main" val="977951189"/>
                    </a:ext>
                  </a:extLst>
                </a:gridCol>
                <a:gridCol w="1296537">
                  <a:extLst>
                    <a:ext uri="{9D8B030D-6E8A-4147-A177-3AD203B41FA5}">
                      <a16:colId xmlns:a16="http://schemas.microsoft.com/office/drawing/2014/main" val="2784759552"/>
                    </a:ext>
                  </a:extLst>
                </a:gridCol>
                <a:gridCol w="1405721">
                  <a:extLst>
                    <a:ext uri="{9D8B030D-6E8A-4147-A177-3AD203B41FA5}">
                      <a16:colId xmlns:a16="http://schemas.microsoft.com/office/drawing/2014/main" val="485306095"/>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Gefitinib</a:t>
                      </a:r>
                      <a:r>
                        <a:rPr lang="en-US" baseline="0" dirty="0">
                          <a:latin typeface="Arial" panose="020B0604020202020204" pitchFamily="34" charset="0"/>
                          <a:cs typeface="Arial" panose="020B0604020202020204" pitchFamily="34" charset="0"/>
                        </a:rPr>
                        <a:t> or </a:t>
                      </a:r>
                      <a:r>
                        <a:rPr lang="en-US" baseline="0" dirty="0" err="1">
                          <a:latin typeface="Arial" panose="020B0604020202020204" pitchFamily="34" charset="0"/>
                          <a:cs typeface="Arial" panose="020B0604020202020204" pitchFamily="34" charset="0"/>
                        </a:rPr>
                        <a:t>Erlotinib</a:t>
                      </a:r>
                      <a:endParaRPr lang="en-US" dirty="0"/>
                    </a:p>
                  </a:txBody>
                  <a:tcPr anchor="ctr">
                    <a:solidFill>
                      <a:srgbClr val="92D05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hai</a:t>
                      </a:r>
                      <a:endParaRPr lang="en-US" dirty="0"/>
                    </a:p>
                  </a:txBody>
                  <a:tcPr anchor="ctr">
                    <a:solidFill>
                      <a:srgbClr val="92D050"/>
                    </a:solidFill>
                  </a:tcPr>
                </a:tc>
                <a:tc>
                  <a:txBody>
                    <a:bodyPr/>
                    <a:lstStyle/>
                    <a:p>
                      <a:pPr lvl="0" algn="ctr" rtl="0"/>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ba</a:t>
                      </a:r>
                      <a:endParaRPr lang="en-US" dirty="0"/>
                    </a:p>
                  </a:txBody>
                  <a:tcPr anchor="ctr">
                    <a:solidFill>
                      <a:srgbClr val="92D05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Chăm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sóc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giảm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nhẹ</a:t>
                      </a:r>
                      <a:endParaRPr lang="en-US" dirty="0"/>
                    </a:p>
                  </a:txBody>
                  <a:tcPr anchor="ctr">
                    <a:solidFill>
                      <a:srgbClr val="92D050"/>
                    </a:solidFill>
                  </a:tcPr>
                </a:tc>
                <a:extLst>
                  <a:ext uri="{0D108BD9-81ED-4DB2-BD59-A6C34878D82A}">
                    <a16:rowId xmlns:a16="http://schemas.microsoft.com/office/drawing/2014/main" val="2667848586"/>
                  </a:ext>
                </a:extLst>
              </a:tr>
            </a:tbl>
          </a:graphicData>
        </a:graphic>
      </p:graphicFrame>
      <p:sp>
        <p:nvSpPr>
          <p:cNvPr id="11" name="Isosceles Triangle 10"/>
          <p:cNvSpPr/>
          <p:nvPr/>
        </p:nvSpPr>
        <p:spPr>
          <a:xfrm rot="5400000">
            <a:off x="9632808" y="2289120"/>
            <a:ext cx="900752" cy="776510"/>
          </a:xfrm>
          <a:prstGeom prst="triangl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12" name="Isosceles Triangle 11"/>
          <p:cNvSpPr/>
          <p:nvPr/>
        </p:nvSpPr>
        <p:spPr>
          <a:xfrm rot="5400000">
            <a:off x="8856298" y="3515851"/>
            <a:ext cx="900752" cy="776510"/>
          </a:xfrm>
          <a:prstGeom prst="triangl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8" name="Rounded Rectangle 7"/>
          <p:cNvSpPr/>
          <p:nvPr/>
        </p:nvSpPr>
        <p:spPr>
          <a:xfrm>
            <a:off x="1781058" y="2147792"/>
            <a:ext cx="2885834" cy="2188114"/>
          </a:xfrm>
          <a:prstGeom prst="roundRect">
            <a:avLst/>
          </a:prstGeom>
          <a:noFill/>
          <a:ln w="5715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algn="ctr"/>
            <a:endParaRPr lang="vi-VN" dirty="0" err="1"/>
          </a:p>
        </p:txBody>
      </p:sp>
      <p:sp>
        <p:nvSpPr>
          <p:cNvPr id="3" name="Oval 2"/>
          <p:cNvSpPr/>
          <p:nvPr/>
        </p:nvSpPr>
        <p:spPr>
          <a:xfrm>
            <a:off x="4287328" y="1863306"/>
            <a:ext cx="379564" cy="28448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4" name="Oval 3"/>
          <p:cNvSpPr/>
          <p:nvPr/>
        </p:nvSpPr>
        <p:spPr>
          <a:xfrm>
            <a:off x="4019909" y="1695640"/>
            <a:ext cx="517585" cy="519351"/>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r>
              <a:rPr lang="en-GB"/>
              <a:t>1</a:t>
            </a:r>
            <a:endParaRPr lang="vi-VN" dirty="0" err="1"/>
          </a:p>
        </p:txBody>
      </p:sp>
      <p:sp>
        <p:nvSpPr>
          <p:cNvPr id="13" name="Oval 12"/>
          <p:cNvSpPr/>
          <p:nvPr/>
        </p:nvSpPr>
        <p:spPr>
          <a:xfrm>
            <a:off x="1101306" y="4980068"/>
            <a:ext cx="517585" cy="519351"/>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r>
              <a:rPr lang="en-GB"/>
              <a:t>1</a:t>
            </a:r>
            <a:endParaRPr lang="vi-VN" dirty="0" err="1"/>
          </a:p>
        </p:txBody>
      </p:sp>
    </p:spTree>
    <p:extLst>
      <p:ext uri="{BB962C8B-B14F-4D97-AF65-F5344CB8AC3E}">
        <p14:creationId xmlns:p14="http://schemas.microsoft.com/office/powerpoint/2010/main" val="135826250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29</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p:cNvPicPr>
            <a:picLocks noChangeAspect="1"/>
          </p:cNvPicPr>
          <p:nvPr/>
        </p:nvPicPr>
        <p:blipFill>
          <a:blip r:embed="rId2"/>
          <a:stretch>
            <a:fillRect/>
          </a:stretch>
        </p:blipFill>
        <p:spPr>
          <a:xfrm>
            <a:off x="2293545" y="2308013"/>
            <a:ext cx="3295658" cy="3261612"/>
          </a:xfrm>
          <a:prstGeom prst="rect">
            <a:avLst/>
          </a:prstGeom>
        </p:spPr>
      </p:pic>
      <p:sp>
        <p:nvSpPr>
          <p:cNvPr id="9" name="Rectangle 8"/>
          <p:cNvSpPr/>
          <p:nvPr/>
        </p:nvSpPr>
        <p:spPr>
          <a:xfrm>
            <a:off x="1546887" y="513691"/>
            <a:ext cx="8967018" cy="1077218"/>
          </a:xfrm>
          <a:prstGeom prst="rect">
            <a:avLst/>
          </a:prstGeom>
        </p:spPr>
        <p:txBody>
          <a:bodyPr wrap="square">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vi-VN"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ALK TKI th</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ế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hệ</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2 vs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thế</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hệ</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1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trong</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điều</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trị</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bước</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1 UTPKTBN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có</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sự</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sắp</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xếp</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lại</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gen ALK</a:t>
            </a:r>
            <a:endParaRPr kumimoji="0" lang="vi-VN"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endParaRPr>
          </a:p>
        </p:txBody>
      </p:sp>
      <p:sp>
        <p:nvSpPr>
          <p:cNvPr id="10" name="Rounded Rectangle 10"/>
          <p:cNvSpPr/>
          <p:nvPr/>
        </p:nvSpPr>
        <p:spPr>
          <a:xfrm>
            <a:off x="2058897" y="5569626"/>
            <a:ext cx="8292220" cy="605903"/>
          </a:xfrm>
          <a:prstGeom prst="roundRect">
            <a:avLst>
              <a:gd name="adj" fmla="val 10303"/>
            </a:avLst>
          </a:prstGeom>
          <a:solidFill>
            <a:schemeClr val="accent1"/>
          </a:solidFill>
          <a:ln w="9525">
            <a:solidFill>
              <a:srgbClr val="FFFFFF"/>
            </a:solidFill>
            <a:round/>
            <a:headEnd/>
            <a:tailEnd/>
          </a:ln>
        </p:spPr>
        <p:txBody>
          <a:bodyPr wrap="square" anchor="ctr"/>
          <a:lstStyle/>
          <a:p>
            <a:pPr marL="0" marR="0" lvl="0" indent="0" algn="l" defTabSz="566738" rtl="0" eaLnBrk="1" fontAlgn="auto" latinLnBrk="0" hangingPunct="1">
              <a:lnSpc>
                <a:spcPct val="100000"/>
              </a:lnSpc>
              <a:spcBef>
                <a:spcPts val="450"/>
              </a:spcBef>
              <a:spcAft>
                <a:spcPts val="0"/>
              </a:spcAft>
              <a:buClrTx/>
              <a:buSzTx/>
              <a:buFontTx/>
              <a:buNone/>
              <a:tabLst/>
              <a:defRPr/>
            </a:pPr>
            <a:r>
              <a:rPr kumimoji="0" lang="en-GB" sz="16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Kết</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a:t>
            </a:r>
            <a:r>
              <a:rPr kumimoji="0" lang="en-GB" sz="16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luận :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Điều</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bước</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một</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alectinib</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hay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brigatinib</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ở BN UTPKTBN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có</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sự</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xắp</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sếp</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lại</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ALK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PFS so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crizotinib</a:t>
            </a:r>
            <a:endPar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Rectangle 10"/>
          <p:cNvSpPr/>
          <p:nvPr/>
        </p:nvSpPr>
        <p:spPr>
          <a:xfrm>
            <a:off x="2308740" y="6462681"/>
            <a:ext cx="2920992" cy="400110"/>
          </a:xfrm>
          <a:prstGeom prst="rect">
            <a:avLst/>
          </a:prstGeom>
        </p:spPr>
        <p:txBody>
          <a:bodyPr wrap="none">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Peters et al. N Engl J Med 2017;377:829</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Camidge et al. N Engl J Med 2018;379:2027</a:t>
            </a:r>
          </a:p>
        </p:txBody>
      </p:sp>
      <p:pic>
        <p:nvPicPr>
          <p:cNvPr id="12" name="Picture 11"/>
          <p:cNvPicPr>
            <a:picLocks noChangeAspect="1"/>
          </p:cNvPicPr>
          <p:nvPr/>
        </p:nvPicPr>
        <p:blipFill>
          <a:blip r:embed="rId3"/>
          <a:stretch>
            <a:fillRect/>
          </a:stretch>
        </p:blipFill>
        <p:spPr>
          <a:xfrm>
            <a:off x="6030397" y="2308013"/>
            <a:ext cx="3644871" cy="3261612"/>
          </a:xfrm>
          <a:prstGeom prst="rect">
            <a:avLst/>
          </a:prstGeom>
        </p:spPr>
      </p:pic>
      <p:sp>
        <p:nvSpPr>
          <p:cNvPr id="13" name="TextBox 12"/>
          <p:cNvSpPr txBox="1"/>
          <p:nvPr/>
        </p:nvSpPr>
        <p:spPr>
          <a:xfrm>
            <a:off x="3025253" y="1878792"/>
            <a:ext cx="244295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ALEX study</a:t>
            </a:r>
            <a:r>
              <a:rPr kumimoji="0" lang="vi-VN"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mn-cs"/>
              </a:rPr>
              <a:t>1</a:t>
            </a:r>
          </a:p>
        </p:txBody>
      </p:sp>
      <p:sp>
        <p:nvSpPr>
          <p:cNvPr id="14" name="TextBox 13"/>
          <p:cNvSpPr txBox="1"/>
          <p:nvPr/>
        </p:nvSpPr>
        <p:spPr>
          <a:xfrm>
            <a:off x="6631356" y="1878792"/>
            <a:ext cx="244295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ALTA-1L study</a:t>
            </a:r>
            <a:r>
              <a:rPr kumimoji="0" lang="vi-VN"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mn-cs"/>
              </a:rPr>
              <a:t>2</a:t>
            </a:r>
          </a:p>
        </p:txBody>
      </p:sp>
      <p:sp>
        <p:nvSpPr>
          <p:cNvPr id="15" name="TextBox 14"/>
          <p:cNvSpPr txBox="1"/>
          <p:nvPr/>
        </p:nvSpPr>
        <p:spPr>
          <a:xfrm>
            <a:off x="3568950" y="2783121"/>
            <a:ext cx="242108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Alectinib</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vs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crizotinib</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 name="TextBox 15"/>
          <p:cNvSpPr txBox="1"/>
          <p:nvPr/>
        </p:nvSpPr>
        <p:spPr>
          <a:xfrm>
            <a:off x="7592104" y="3055654"/>
            <a:ext cx="242108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Brigatinib</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vs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crizotinib</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59160882"/>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64871"/>
            <a:ext cx="10515600" cy="1325563"/>
          </a:xfrm>
        </p:spPr>
        <p:txBody>
          <a:bodyPr vert="horz" lIns="0" tIns="0" rIns="0" bIns="0" rtlCol="0" anchor="b" anchorCtr="0">
            <a:noAutofit/>
          </a:bodyPr>
          <a:lstStyle/>
          <a:p>
            <a:pPr algn="ctr">
              <a:lnSpc>
                <a:spcPct val="100000"/>
              </a:lnSpc>
            </a:pPr>
            <a:r>
              <a:rPr lang="en-US" sz="3200" b="1" dirty="0" err="1">
                <a:solidFill>
                  <a:schemeClr val="accent4"/>
                </a:solidFill>
                <a:latin typeface="Arial" panose="020B0604020202020204" pitchFamily="34" charset="0"/>
                <a:cs typeface="Arial" panose="020B0604020202020204" pitchFamily="34" charset="0"/>
              </a:rPr>
              <a:t>Afatinib</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giúp</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gắn</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kết</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chặt</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chẽ</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với</a:t>
            </a:r>
            <a:r>
              <a:rPr lang="en-US" sz="3200" b="1" dirty="0">
                <a:solidFill>
                  <a:schemeClr val="accent4"/>
                </a:solidFill>
                <a:latin typeface="Arial" panose="020B0604020202020204" pitchFamily="34" charset="0"/>
                <a:cs typeface="Arial" panose="020B0604020202020204" pitchFamily="34" charset="0"/>
              </a:rPr>
              <a:t> EGFR </a:t>
            </a:r>
            <a:r>
              <a:rPr lang="en-US" sz="3200" b="1" dirty="0" err="1">
                <a:solidFill>
                  <a:schemeClr val="accent4"/>
                </a:solidFill>
                <a:latin typeface="Arial" panose="020B0604020202020204" pitchFamily="34" charset="0"/>
                <a:cs typeface="Arial" panose="020B0604020202020204" pitchFamily="34" charset="0"/>
              </a:rPr>
              <a:t>thông</a:t>
            </a:r>
            <a:r>
              <a:rPr lang="en-US" sz="3200" b="1" dirty="0">
                <a:solidFill>
                  <a:schemeClr val="accent4"/>
                </a:solidFill>
                <a:latin typeface="Arial" panose="020B0604020202020204" pitchFamily="34" charset="0"/>
                <a:cs typeface="Arial" panose="020B0604020202020204" pitchFamily="34" charset="0"/>
              </a:rPr>
              <a:t> qua </a:t>
            </a:r>
            <a:r>
              <a:rPr lang="en-US" sz="3200" b="1" dirty="0" err="1">
                <a:solidFill>
                  <a:schemeClr val="accent4"/>
                </a:solidFill>
                <a:latin typeface="Arial" panose="020B0604020202020204" pitchFamily="34" charset="0"/>
                <a:cs typeface="Arial" panose="020B0604020202020204" pitchFamily="34" charset="0"/>
              </a:rPr>
              <a:t>liên</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kết</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không</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thuận</a:t>
            </a:r>
            <a:r>
              <a:rPr lang="en-US" sz="3200" b="1" dirty="0">
                <a:solidFill>
                  <a:schemeClr val="accent4"/>
                </a:solidFill>
                <a:latin typeface="Arial" panose="020B0604020202020204" pitchFamily="34" charset="0"/>
                <a:cs typeface="Arial" panose="020B0604020202020204" pitchFamily="34" charset="0"/>
              </a:rPr>
              <a:t> </a:t>
            </a:r>
            <a:r>
              <a:rPr lang="en-US" sz="3200" b="1" dirty="0" err="1">
                <a:solidFill>
                  <a:schemeClr val="accent4"/>
                </a:solidFill>
                <a:latin typeface="Arial" panose="020B0604020202020204" pitchFamily="34" charset="0"/>
                <a:cs typeface="Arial" panose="020B0604020202020204" pitchFamily="34" charset="0"/>
              </a:rPr>
              <a:t>nghịch</a:t>
            </a:r>
            <a:endParaRPr lang="vi-VN" sz="3200" b="1" dirty="0">
              <a:solidFill>
                <a:schemeClr val="accent4"/>
              </a:solidFill>
              <a:latin typeface="Arial" panose="020B0604020202020204" pitchFamily="34" charset="0"/>
              <a:cs typeface="Arial" panose="020B0604020202020204" pitchFamily="34" charset="0"/>
            </a:endParaRPr>
          </a:p>
        </p:txBody>
      </p:sp>
      <p:pic>
        <p:nvPicPr>
          <p:cNvPr id="5" name="Picture 4"/>
          <p:cNvPicPr>
            <a:picLocks noChangeAspect="1"/>
          </p:cNvPicPr>
          <p:nvPr/>
        </p:nvPicPr>
        <p:blipFill>
          <a:blip r:embed="rId2"/>
          <a:stretch>
            <a:fillRect/>
          </a:stretch>
        </p:blipFill>
        <p:spPr>
          <a:xfrm>
            <a:off x="838200" y="2359432"/>
            <a:ext cx="5124463" cy="3384646"/>
          </a:xfrm>
          <a:prstGeom prst="rect">
            <a:avLst/>
          </a:prstGeom>
        </p:spPr>
      </p:pic>
      <p:pic>
        <p:nvPicPr>
          <p:cNvPr id="6" name="Picture 5"/>
          <p:cNvPicPr>
            <a:picLocks noChangeAspect="1"/>
          </p:cNvPicPr>
          <p:nvPr/>
        </p:nvPicPr>
        <p:blipFill>
          <a:blip r:embed="rId3"/>
          <a:stretch>
            <a:fillRect/>
          </a:stretch>
        </p:blipFill>
        <p:spPr>
          <a:xfrm>
            <a:off x="5862851" y="2488269"/>
            <a:ext cx="5766080" cy="3126972"/>
          </a:xfrm>
          <a:prstGeom prst="rect">
            <a:avLst/>
          </a:prstGeom>
        </p:spPr>
      </p:pic>
      <p:sp>
        <p:nvSpPr>
          <p:cNvPr id="7" name="TextBox 6"/>
          <p:cNvSpPr txBox="1"/>
          <p:nvPr/>
        </p:nvSpPr>
        <p:spPr>
          <a:xfrm>
            <a:off x="2224585" y="4339987"/>
            <a:ext cx="2251881" cy="859809"/>
          </a:xfrm>
          <a:prstGeom prst="rect">
            <a:avLst/>
          </a:prstGeom>
          <a:noFill/>
        </p:spPr>
        <p:txBody>
          <a:bodyPr wrap="square" rtlCol="0">
            <a:spAutoFit/>
          </a:bodyPr>
          <a:lstStyle/>
          <a:p>
            <a:endParaRPr lang="vi-VN" dirty="0"/>
          </a:p>
        </p:txBody>
      </p:sp>
      <p:sp>
        <p:nvSpPr>
          <p:cNvPr id="8" name="TextBox 7"/>
          <p:cNvSpPr txBox="1"/>
          <p:nvPr/>
        </p:nvSpPr>
        <p:spPr>
          <a:xfrm>
            <a:off x="1776533" y="5991371"/>
            <a:ext cx="4186130" cy="369332"/>
          </a:xfrm>
          <a:prstGeom prst="rect">
            <a:avLst/>
          </a:prstGeom>
          <a:noFill/>
        </p:spPr>
        <p:txBody>
          <a:bodyPr wrap="square" rtlCol="0">
            <a:spAutoFit/>
          </a:bodyPr>
          <a:lstStyle/>
          <a:p>
            <a:r>
              <a:rPr lang="en-US" dirty="0" err="1">
                <a:latin typeface="Arial" panose="020B0604020202020204" pitchFamily="34" charset="0"/>
                <a:cs typeface="Arial" panose="020B0604020202020204" pitchFamily="34" charset="0"/>
              </a:rPr>
              <a:t>Gắn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thuận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nghịch</a:t>
            </a:r>
            <a:endParaRPr lang="vi-VN" dirty="0">
              <a:latin typeface="Arial" panose="020B0604020202020204" pitchFamily="34" charset="0"/>
              <a:cs typeface="Arial" panose="020B0604020202020204" pitchFamily="34" charset="0"/>
            </a:endParaRPr>
          </a:p>
        </p:txBody>
      </p:sp>
      <p:sp>
        <p:nvSpPr>
          <p:cNvPr id="9" name="TextBox 8"/>
          <p:cNvSpPr txBox="1"/>
          <p:nvPr/>
        </p:nvSpPr>
        <p:spPr>
          <a:xfrm>
            <a:off x="7287175" y="5991371"/>
            <a:ext cx="3117055" cy="369332"/>
          </a:xfrm>
          <a:prstGeom prst="rect">
            <a:avLst/>
          </a:prstGeom>
          <a:noFill/>
        </p:spPr>
        <p:txBody>
          <a:bodyPr wrap="square" rtlCol="0">
            <a:spAutoFit/>
          </a:bodyPr>
          <a:lstStyle/>
          <a:p>
            <a:r>
              <a:rPr lang="en-US" dirty="0" err="1">
                <a:latin typeface="Arial" panose="020B0604020202020204" pitchFamily="34" charset="0"/>
                <a:cs typeface="Arial" panose="020B0604020202020204" pitchFamily="34" charset="0"/>
              </a:rPr>
              <a:t>Gắn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thuận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nghịch</a:t>
            </a:r>
            <a:endParaRPr lang="vi-VN" dirty="0">
              <a:latin typeface="Arial" panose="020B0604020202020204" pitchFamily="34" charset="0"/>
              <a:cs typeface="Arial" panose="020B0604020202020204" pitchFamily="34" charset="0"/>
            </a:endParaRPr>
          </a:p>
        </p:txBody>
      </p:sp>
      <p:sp>
        <p:nvSpPr>
          <p:cNvPr id="10" name="TextBox 9"/>
          <p:cNvSpPr txBox="1"/>
          <p:nvPr/>
        </p:nvSpPr>
        <p:spPr>
          <a:xfrm>
            <a:off x="947110" y="1590880"/>
            <a:ext cx="10549720" cy="707886"/>
          </a:xfrm>
          <a:prstGeom prst="rect">
            <a:avLst/>
          </a:prstGeom>
          <a:noFill/>
        </p:spPr>
        <p:txBody>
          <a:bodyPr wrap="square" rtlCol="0">
            <a:spAutoFit/>
          </a:bodyPr>
          <a:lstStyle/>
          <a:p>
            <a:r>
              <a:rPr lang="en-US" sz="2000">
                <a:latin typeface="Arial" panose="020B0604020202020204" pitchFamily="34" charset="0"/>
                <a:cs typeface="Arial" panose="020B0604020202020204" pitchFamily="34" charset="0"/>
              </a:rPr>
              <a:t>Afatinib gắn </a:t>
            </a:r>
            <a:r>
              <a:rPr lang="en-US" sz="2000" dirty="0" err="1">
                <a:latin typeface="Arial" panose="020B0604020202020204" pitchFamily="34" charset="0"/>
                <a:cs typeface="Arial" panose="020B0604020202020204" pitchFamily="34" charset="0"/>
              </a:rPr>
              <a:t>kết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không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thuận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nghịch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giúp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thuốc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gắn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kết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chọn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lọc</a:t>
            </a:r>
            <a:r>
              <a:rPr lang="en-US" sz="2000">
                <a:latin typeface="Arial" panose="020B0604020202020204" pitchFamily="34" charset="0"/>
                <a:cs typeface="Arial" panose="020B0604020202020204" pitchFamily="34" charset="0"/>
              </a:rPr>
              <a:t>, chặt </a:t>
            </a:r>
            <a:r>
              <a:rPr lang="en-US" sz="2000" dirty="0" err="1">
                <a:latin typeface="Arial" panose="020B0604020202020204" pitchFamily="34" charset="0"/>
                <a:cs typeface="Arial" panose="020B0604020202020204" pitchFamily="34" charset="0"/>
              </a:rPr>
              <a:t>chẽ</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bền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vững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với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thụ</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thể</a:t>
            </a:r>
            <a:endParaRPr lang="vi-VN" sz="2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32627951"/>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639" y="3172"/>
            <a:ext cx="12180722" cy="1141943"/>
          </a:xfrm>
          <a:prstGeom prst="rect">
            <a:avLst/>
          </a:prstGeom>
        </p:spPr>
        <p:txBody>
          <a:bodyPr anchor="ctr">
            <a:no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3197" b="1" i="0" u="none" strike="noStrike" kern="1200" cap="none" spc="0" normalizeH="0" baseline="0" noProof="0" dirty="0">
              <a:ln>
                <a:noFill/>
              </a:ln>
              <a:solidFill>
                <a:srgbClr val="007AC2">
                  <a:lumMod val="50000"/>
                </a:srgbClr>
              </a:solidFill>
              <a:effectLst/>
              <a:uLnTx/>
              <a:uFillTx/>
              <a:latin typeface="Arial" charset="0"/>
              <a:ea typeface="Arial" charset="0"/>
              <a:cs typeface="Arial" charset="0"/>
            </a:endParaRPr>
          </a:p>
        </p:txBody>
      </p:sp>
      <p:sp>
        <p:nvSpPr>
          <p:cNvPr id="2" name="Title 1">
            <a:extLst>
              <a:ext uri="{FF2B5EF4-FFF2-40B4-BE49-F238E27FC236}">
                <a16:creationId xmlns:a16="http://schemas.microsoft.com/office/drawing/2014/main" id="{7802896E-7441-4644-B293-67AF09D17969}"/>
              </a:ext>
            </a:extLst>
          </p:cNvPr>
          <p:cNvSpPr>
            <a:spLocks noGrp="1"/>
          </p:cNvSpPr>
          <p:nvPr>
            <p:ph type="title"/>
          </p:nvPr>
        </p:nvSpPr>
        <p:spPr>
          <a:xfrm>
            <a:off x="602049" y="150676"/>
            <a:ext cx="11241746" cy="1049219"/>
          </a:xfrm>
        </p:spPr>
        <p:txBody>
          <a:bodyPr vert="horz" lIns="0" tIns="0" rIns="0" bIns="0" rtlCol="0" anchor="b" anchorCtr="0">
            <a:noAutofit/>
          </a:bodyPr>
          <a:lstStyle/>
          <a:p>
            <a:pPr>
              <a:lnSpc>
                <a:spcPct val="100000"/>
              </a:lnSpc>
            </a:pPr>
            <a:r>
              <a:rPr lang="en-GB" sz="3600" dirty="0"/>
              <a:t>LUX-Lung 7: </a:t>
            </a:r>
            <a:r>
              <a:rPr lang="en-GB" sz="3600" dirty="0" err="1"/>
              <a:t>Afatinib</a:t>
            </a:r>
            <a:r>
              <a:rPr lang="en-GB" sz="3600" dirty="0"/>
              <a:t> </a:t>
            </a:r>
            <a:r>
              <a:rPr lang="en-GB" sz="3600" dirty="0" err="1"/>
              <a:t>cải</a:t>
            </a:r>
            <a:r>
              <a:rPr lang="en-GB" sz="3600" dirty="0"/>
              <a:t> </a:t>
            </a:r>
            <a:r>
              <a:rPr lang="en-GB" sz="3600" dirty="0" err="1"/>
              <a:t>thiện</a:t>
            </a:r>
            <a:r>
              <a:rPr lang="en-GB" sz="3600" dirty="0"/>
              <a:t> </a:t>
            </a:r>
            <a:r>
              <a:rPr lang="en-GB" sz="3600" dirty="0" err="1"/>
              <a:t>có</a:t>
            </a:r>
            <a:r>
              <a:rPr lang="en-GB" sz="3600" dirty="0"/>
              <a:t> ý </a:t>
            </a:r>
            <a:r>
              <a:rPr lang="en-GB" sz="3600" dirty="0" err="1"/>
              <a:t>nghiã</a:t>
            </a:r>
            <a:r>
              <a:rPr lang="en-GB" sz="3600" dirty="0"/>
              <a:t> PFS, TTF </a:t>
            </a:r>
            <a:r>
              <a:rPr lang="en-GB" sz="3600" dirty="0" err="1"/>
              <a:t>và</a:t>
            </a:r>
            <a:r>
              <a:rPr lang="en-GB" sz="3600" dirty="0"/>
              <a:t> </a:t>
            </a:r>
            <a:r>
              <a:rPr lang="en-GB" sz="3600" dirty="0" err="1"/>
              <a:t>tỉ</a:t>
            </a:r>
            <a:r>
              <a:rPr lang="en-GB" sz="3600" dirty="0"/>
              <a:t> </a:t>
            </a:r>
            <a:r>
              <a:rPr lang="en-GB" sz="3600" dirty="0" err="1"/>
              <a:t>lệ</a:t>
            </a:r>
            <a:r>
              <a:rPr lang="en-GB" sz="3600" dirty="0"/>
              <a:t> </a:t>
            </a:r>
            <a:r>
              <a:rPr lang="en-GB" sz="3600" dirty="0" err="1"/>
              <a:t>đáp</a:t>
            </a:r>
            <a:r>
              <a:rPr lang="en-GB" sz="3600" dirty="0"/>
              <a:t> </a:t>
            </a:r>
            <a:r>
              <a:rPr lang="en-GB" sz="3600" dirty="0" err="1"/>
              <a:t>ứng</a:t>
            </a:r>
            <a:r>
              <a:rPr lang="en-GB" sz="3600" dirty="0"/>
              <a:t> so </a:t>
            </a:r>
            <a:r>
              <a:rPr lang="en-GB" sz="3600" dirty="0" err="1"/>
              <a:t>với</a:t>
            </a:r>
            <a:r>
              <a:rPr lang="en-GB" sz="3600" dirty="0"/>
              <a:t> </a:t>
            </a:r>
            <a:r>
              <a:rPr lang="en-GB" sz="3600" dirty="0" err="1"/>
              <a:t>gefitinib</a:t>
            </a:r>
            <a:r>
              <a:rPr lang="en-GB" sz="3600" dirty="0"/>
              <a:t> </a:t>
            </a:r>
            <a:endParaRPr lang="vi-VN" sz="3600" dirty="0" err="1"/>
          </a:p>
        </p:txBody>
      </p:sp>
      <p:sp>
        <p:nvSpPr>
          <p:cNvPr id="258" name="頁尾版面配置區 6">
            <a:extLst>
              <a:ext uri="{FF2B5EF4-FFF2-40B4-BE49-F238E27FC236}">
                <a16:creationId xmlns:a16="http://schemas.microsoft.com/office/drawing/2014/main" id="{B0FCD5E6-81BC-0A4A-9251-12D226C20246}"/>
              </a:ext>
            </a:extLst>
          </p:cNvPr>
          <p:cNvSpPr txBox="1">
            <a:spLocks/>
          </p:cNvSpPr>
          <p:nvPr/>
        </p:nvSpPr>
        <p:spPr>
          <a:xfrm>
            <a:off x="575413" y="6283688"/>
            <a:ext cx="10848800" cy="396354"/>
          </a:xfrm>
          <a:prstGeom prst="rect">
            <a:avLst/>
          </a:prstGeom>
        </p:spPr>
        <p:txBody>
          <a:bodyPr vert="horz" lIns="91440" tIns="45720" rIns="91440" bIns="4572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8595B"/>
                </a:solidFill>
                <a:effectLst/>
                <a:uLnTx/>
                <a:uFillTx/>
                <a:latin typeface="Arial"/>
                <a:ea typeface="+mn-ea"/>
                <a:cs typeface="+mn-cs"/>
              </a:rPr>
              <a:t>Corral et al. Ann Oncol. 2017;28(suppl 2):ii28. </a:t>
            </a:r>
          </a:p>
        </p:txBody>
      </p:sp>
      <p:sp>
        <p:nvSpPr>
          <p:cNvPr id="3" name="Rectangle 2">
            <a:extLst>
              <a:ext uri="{FF2B5EF4-FFF2-40B4-BE49-F238E27FC236}">
                <a16:creationId xmlns:a16="http://schemas.microsoft.com/office/drawing/2014/main" id="{D3C30F73-F544-4ED6-926E-BF9E1FEDB287}"/>
              </a:ext>
            </a:extLst>
          </p:cNvPr>
          <p:cNvSpPr/>
          <p:nvPr/>
        </p:nvSpPr>
        <p:spPr>
          <a:xfrm>
            <a:off x="602049" y="6044204"/>
            <a:ext cx="2161169"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solidFill>
                <a:effectLst/>
                <a:uLnTx/>
                <a:uFillTx/>
                <a:latin typeface="Arial"/>
                <a:ea typeface="+mn-ea"/>
                <a:cs typeface="+mn-cs"/>
              </a:rPr>
              <a:t>CI = confidence interval; HR = hazard ratio.</a:t>
            </a:r>
          </a:p>
        </p:txBody>
      </p:sp>
      <p:pic>
        <p:nvPicPr>
          <p:cNvPr id="5" name="Picture 4"/>
          <p:cNvPicPr>
            <a:picLocks noChangeAspect="1"/>
          </p:cNvPicPr>
          <p:nvPr/>
        </p:nvPicPr>
        <p:blipFill>
          <a:blip r:embed="rId3"/>
          <a:stretch>
            <a:fillRect/>
          </a:stretch>
        </p:blipFill>
        <p:spPr>
          <a:xfrm>
            <a:off x="3454400" y="1470152"/>
            <a:ext cx="8389395" cy="4939633"/>
          </a:xfrm>
          <a:prstGeom prst="rect">
            <a:avLst/>
          </a:prstGeom>
        </p:spPr>
      </p:pic>
      <p:sp>
        <p:nvSpPr>
          <p:cNvPr id="12" name="TextBox 11"/>
          <p:cNvSpPr txBox="1"/>
          <p:nvPr/>
        </p:nvSpPr>
        <p:spPr>
          <a:xfrm>
            <a:off x="575413" y="1886857"/>
            <a:ext cx="2632244" cy="923330"/>
          </a:xfrm>
          <a:prstGeom prst="rect">
            <a:avLst/>
          </a:prstGeom>
          <a:noFill/>
          <a:ln w="12700">
            <a:noFill/>
          </a:ln>
        </p:spPr>
        <p:txBody>
          <a:bodyPr wrap="square" lIns="45720" rIns="45720"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58595B"/>
                </a:solidFill>
                <a:effectLst/>
                <a:uLnTx/>
                <a:uFillTx/>
                <a:latin typeface="Arial"/>
                <a:ea typeface="+mn-ea"/>
                <a:cs typeface="Arial" pitchFamily="34" charset="0"/>
              </a:rPr>
              <a:t>TTF: Time to treatment failure (</a:t>
            </a:r>
            <a:r>
              <a:rPr kumimoji="0" lang="en-GB" sz="1800" b="0" i="0" u="none" strike="noStrike" kern="1200" cap="none" spc="0" normalizeH="0" baseline="0" noProof="0" dirty="0" err="1">
                <a:ln>
                  <a:noFill/>
                </a:ln>
                <a:solidFill>
                  <a:srgbClr val="58595B"/>
                </a:solidFill>
                <a:effectLst/>
                <a:uLnTx/>
                <a:uFillTx/>
                <a:latin typeface="Arial"/>
                <a:ea typeface="+mn-ea"/>
                <a:cs typeface="Arial" pitchFamily="34" charset="0"/>
              </a:rPr>
              <a:t>thời</a:t>
            </a:r>
            <a:r>
              <a:rPr kumimoji="0" lang="en-GB"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0" i="0" u="none" strike="noStrike" kern="1200" cap="none" spc="0" normalizeH="0" baseline="0" noProof="0" dirty="0" err="1">
                <a:ln>
                  <a:noFill/>
                </a:ln>
                <a:solidFill>
                  <a:srgbClr val="58595B"/>
                </a:solidFill>
                <a:effectLst/>
                <a:uLnTx/>
                <a:uFillTx/>
                <a:latin typeface="Arial"/>
                <a:ea typeface="+mn-ea"/>
                <a:cs typeface="Arial" pitchFamily="34" charset="0"/>
              </a:rPr>
              <a:t>gian</a:t>
            </a:r>
            <a:r>
              <a:rPr kumimoji="0" lang="en-GB"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0" i="0" u="none" strike="noStrike" kern="1200" cap="none" spc="0" normalizeH="0" baseline="0" noProof="0" dirty="0" err="1">
                <a:ln>
                  <a:noFill/>
                </a:ln>
                <a:solidFill>
                  <a:srgbClr val="58595B"/>
                </a:solidFill>
                <a:effectLst/>
                <a:uLnTx/>
                <a:uFillTx/>
                <a:latin typeface="Arial"/>
                <a:ea typeface="+mn-ea"/>
                <a:cs typeface="Arial" pitchFamily="34" charset="0"/>
              </a:rPr>
              <a:t>đến</a:t>
            </a:r>
            <a:r>
              <a:rPr kumimoji="0" lang="en-GB"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0" i="0" u="none" strike="noStrike" kern="1200" cap="none" spc="0" normalizeH="0" baseline="0" noProof="0" dirty="0" err="1">
                <a:ln>
                  <a:noFill/>
                </a:ln>
                <a:solidFill>
                  <a:srgbClr val="58595B"/>
                </a:solidFill>
                <a:effectLst/>
                <a:uLnTx/>
                <a:uFillTx/>
                <a:latin typeface="Arial"/>
                <a:ea typeface="+mn-ea"/>
                <a:cs typeface="Arial" pitchFamily="34" charset="0"/>
              </a:rPr>
              <a:t>khi</a:t>
            </a:r>
            <a:r>
              <a:rPr kumimoji="0" lang="en-GB"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0" i="0" u="none" strike="noStrike" kern="1200" cap="none" spc="0" normalizeH="0" baseline="0" noProof="0" dirty="0" err="1">
                <a:ln>
                  <a:noFill/>
                </a:ln>
                <a:solidFill>
                  <a:srgbClr val="58595B"/>
                </a:solidFill>
                <a:effectLst/>
                <a:uLnTx/>
                <a:uFillTx/>
                <a:latin typeface="Arial"/>
                <a:ea typeface="+mn-ea"/>
                <a:cs typeface="Arial" pitchFamily="34" charset="0"/>
              </a:rPr>
              <a:t>điều</a:t>
            </a:r>
            <a:r>
              <a:rPr kumimoji="0" lang="en-GB"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0" i="0" u="none" strike="noStrike" kern="1200" cap="none" spc="0" normalizeH="0" baseline="0" noProof="0" dirty="0" err="1">
                <a:ln>
                  <a:noFill/>
                </a:ln>
                <a:solidFill>
                  <a:srgbClr val="58595B"/>
                </a:solidFill>
                <a:effectLst/>
                <a:uLnTx/>
                <a:uFillTx/>
                <a:latin typeface="Arial"/>
                <a:ea typeface="+mn-ea"/>
                <a:cs typeface="Arial" pitchFamily="34" charset="0"/>
              </a:rPr>
              <a:t>trị</a:t>
            </a:r>
            <a:r>
              <a:rPr kumimoji="0" lang="en-GB"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0" i="0" u="none" strike="noStrike" kern="1200" cap="none" spc="0" normalizeH="0" baseline="0" noProof="0" dirty="0" err="1">
                <a:ln>
                  <a:noFill/>
                </a:ln>
                <a:solidFill>
                  <a:srgbClr val="58595B"/>
                </a:solidFill>
                <a:effectLst/>
                <a:uLnTx/>
                <a:uFillTx/>
                <a:latin typeface="Arial"/>
                <a:ea typeface="+mn-ea"/>
                <a:cs typeface="Arial" pitchFamily="34" charset="0"/>
              </a:rPr>
              <a:t>thất</a:t>
            </a:r>
            <a:r>
              <a:rPr kumimoji="0" lang="en-GB"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GB" sz="1800" b="0" i="0" u="none" strike="noStrike" kern="1200" cap="none" spc="0" normalizeH="0" baseline="0" noProof="0" dirty="0" err="1">
                <a:ln>
                  <a:noFill/>
                </a:ln>
                <a:solidFill>
                  <a:srgbClr val="58595B"/>
                </a:solidFill>
                <a:effectLst/>
                <a:uLnTx/>
                <a:uFillTx/>
                <a:latin typeface="Arial"/>
                <a:ea typeface="+mn-ea"/>
                <a:cs typeface="Arial" pitchFamily="34" charset="0"/>
              </a:rPr>
              <a:t>bại</a:t>
            </a:r>
            <a:r>
              <a:rPr kumimoji="0" lang="en-GB" sz="1800" b="0" i="0" u="none" strike="noStrike" kern="1200" cap="none" spc="0" normalizeH="0" baseline="0" noProof="0" dirty="0">
                <a:ln>
                  <a:noFill/>
                </a:ln>
                <a:solidFill>
                  <a:srgbClr val="58595B"/>
                </a:solidFill>
                <a:effectLst/>
                <a:uLnTx/>
                <a:uFillTx/>
                <a:latin typeface="Arial"/>
                <a:ea typeface="+mn-ea"/>
                <a:cs typeface="Arial" pitchFamily="34" charset="0"/>
              </a:rPr>
              <a:t>)</a:t>
            </a:r>
          </a:p>
        </p:txBody>
      </p:sp>
    </p:spTree>
    <p:extLst>
      <p:ext uri="{BB962C8B-B14F-4D97-AF65-F5344CB8AC3E}">
        <p14:creationId xmlns:p14="http://schemas.microsoft.com/office/powerpoint/2010/main" val="6065517"/>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110626" y="217640"/>
            <a:ext cx="12166464" cy="750627"/>
          </a:xfrm>
        </p:spPr>
        <p:txBody>
          <a:bodyPr>
            <a:normAutofit fontScale="90000"/>
          </a:bodyPr>
          <a:lstStyle/>
          <a:p>
            <a:pPr algn="ctr">
              <a:lnSpc>
                <a:spcPct val="100000"/>
              </a:lnSpc>
            </a:pPr>
            <a:r>
              <a:rPr lang="en-US" sz="3200" dirty="0" err="1">
                <a:solidFill>
                  <a:srgbClr val="FFC000"/>
                </a:solidFill>
              </a:rPr>
              <a:t>Nghiên</a:t>
            </a:r>
            <a:r>
              <a:rPr lang="en-US" sz="3200" dirty="0">
                <a:solidFill>
                  <a:srgbClr val="FFC000"/>
                </a:solidFill>
              </a:rPr>
              <a:t> </a:t>
            </a:r>
            <a:r>
              <a:rPr lang="en-US" sz="3200" dirty="0" err="1">
                <a:solidFill>
                  <a:srgbClr val="FFC000"/>
                </a:solidFill>
              </a:rPr>
              <a:t>cứu</a:t>
            </a:r>
            <a:r>
              <a:rPr lang="en-US" sz="3200" dirty="0">
                <a:solidFill>
                  <a:srgbClr val="FFC000"/>
                </a:solidFill>
              </a:rPr>
              <a:t> </a:t>
            </a:r>
            <a:r>
              <a:rPr lang="en-US" sz="3200" dirty="0" err="1">
                <a:solidFill>
                  <a:srgbClr val="FFC000"/>
                </a:solidFill>
              </a:rPr>
              <a:t>tại</a:t>
            </a:r>
            <a:r>
              <a:rPr lang="en-US" sz="3200" dirty="0">
                <a:solidFill>
                  <a:srgbClr val="FFC000"/>
                </a:solidFill>
              </a:rPr>
              <a:t>: Samsung Medical Center, Seoul, Korea</a:t>
            </a:r>
            <a:br>
              <a:rPr lang="en-US" sz="3200" dirty="0">
                <a:solidFill>
                  <a:srgbClr val="FFC000"/>
                </a:solidFill>
              </a:rPr>
            </a:br>
            <a:r>
              <a:rPr lang="en-US" sz="1600" dirty="0" err="1">
                <a:solidFill>
                  <a:srgbClr val="002060"/>
                </a:solidFill>
              </a:rPr>
              <a:t>Đặc</a:t>
            </a:r>
            <a:r>
              <a:rPr lang="en-US" sz="1600" dirty="0">
                <a:solidFill>
                  <a:srgbClr val="002060"/>
                </a:solidFill>
              </a:rPr>
              <a:t> </a:t>
            </a:r>
            <a:r>
              <a:rPr lang="en-US" sz="1600" dirty="0" err="1">
                <a:solidFill>
                  <a:srgbClr val="002060"/>
                </a:solidFill>
              </a:rPr>
              <a:t>điểm</a:t>
            </a:r>
            <a:r>
              <a:rPr lang="en-US" sz="1600" dirty="0">
                <a:solidFill>
                  <a:srgbClr val="002060"/>
                </a:solidFill>
              </a:rPr>
              <a:t> </a:t>
            </a:r>
            <a:r>
              <a:rPr lang="en-US" sz="1600" dirty="0" err="1">
                <a:solidFill>
                  <a:srgbClr val="002060"/>
                </a:solidFill>
              </a:rPr>
              <a:t>của</a:t>
            </a:r>
            <a:r>
              <a:rPr lang="en-US" sz="1600" dirty="0">
                <a:solidFill>
                  <a:srgbClr val="002060"/>
                </a:solidFill>
              </a:rPr>
              <a:t> </a:t>
            </a:r>
            <a:r>
              <a:rPr lang="en-US" sz="1600" dirty="0" err="1">
                <a:solidFill>
                  <a:srgbClr val="002060"/>
                </a:solidFill>
              </a:rPr>
              <a:t>bệnh</a:t>
            </a:r>
            <a:r>
              <a:rPr lang="en-US" sz="1600" dirty="0">
                <a:solidFill>
                  <a:srgbClr val="002060"/>
                </a:solidFill>
              </a:rPr>
              <a:t> </a:t>
            </a:r>
            <a:r>
              <a:rPr lang="en-US" sz="1600" dirty="0" err="1">
                <a:solidFill>
                  <a:srgbClr val="002060"/>
                </a:solidFill>
              </a:rPr>
              <a:t>nhân</a:t>
            </a:r>
            <a:r>
              <a:rPr lang="en-US" sz="1600" dirty="0">
                <a:solidFill>
                  <a:srgbClr val="002060"/>
                </a:solidFill>
              </a:rPr>
              <a:t>: 91.5 – 94.8 % </a:t>
            </a:r>
            <a:r>
              <a:rPr lang="en-US" sz="1600" dirty="0" err="1">
                <a:solidFill>
                  <a:srgbClr val="002060"/>
                </a:solidFill>
              </a:rPr>
              <a:t>Đột</a:t>
            </a:r>
            <a:r>
              <a:rPr lang="en-US" sz="1600" dirty="0">
                <a:solidFill>
                  <a:srgbClr val="002060"/>
                </a:solidFill>
              </a:rPr>
              <a:t> </a:t>
            </a:r>
            <a:r>
              <a:rPr lang="en-US" sz="1600" dirty="0" err="1">
                <a:solidFill>
                  <a:srgbClr val="002060"/>
                </a:solidFill>
              </a:rPr>
              <a:t>biến</a:t>
            </a:r>
            <a:r>
              <a:rPr lang="en-US" sz="1600" dirty="0">
                <a:solidFill>
                  <a:srgbClr val="002060"/>
                </a:solidFill>
              </a:rPr>
              <a:t> </a:t>
            </a:r>
            <a:r>
              <a:rPr lang="en-US" sz="1600" dirty="0" err="1">
                <a:solidFill>
                  <a:srgbClr val="002060"/>
                </a:solidFill>
              </a:rPr>
              <a:t>thường</a:t>
            </a:r>
            <a:r>
              <a:rPr lang="en-US" sz="1600" dirty="0">
                <a:solidFill>
                  <a:srgbClr val="002060"/>
                </a:solidFill>
              </a:rPr>
              <a:t> </a:t>
            </a:r>
            <a:r>
              <a:rPr lang="en-US" sz="1600" dirty="0" err="1">
                <a:solidFill>
                  <a:srgbClr val="002060"/>
                </a:solidFill>
              </a:rPr>
              <a:t>gặp</a:t>
            </a:r>
            <a:r>
              <a:rPr lang="en-US" sz="1600" dirty="0">
                <a:solidFill>
                  <a:srgbClr val="002060"/>
                </a:solidFill>
              </a:rPr>
              <a:t> Del19 </a:t>
            </a:r>
            <a:r>
              <a:rPr lang="en-US" sz="1600" dirty="0" err="1">
                <a:solidFill>
                  <a:srgbClr val="002060"/>
                </a:solidFill>
              </a:rPr>
              <a:t>và</a:t>
            </a:r>
            <a:r>
              <a:rPr lang="en-US" sz="1600" dirty="0">
                <a:solidFill>
                  <a:srgbClr val="002060"/>
                </a:solidFill>
              </a:rPr>
              <a:t> L858R</a:t>
            </a:r>
            <a:endParaRPr lang="en-US" sz="3200" dirty="0">
              <a:solidFill>
                <a:srgbClr val="002060"/>
              </a:solidFill>
            </a:endParaRPr>
          </a:p>
        </p:txBody>
      </p:sp>
      <p:sp>
        <p:nvSpPr>
          <p:cNvPr id="8" name="Footer Placeholder 3"/>
          <p:cNvSpPr>
            <a:spLocks noGrp="1"/>
          </p:cNvSpPr>
          <p:nvPr>
            <p:ph type="ftr" sz="quarter" idx="11"/>
          </p:nvPr>
        </p:nvSpPr>
        <p:spPr>
          <a:xfrm>
            <a:off x="881435" y="6414448"/>
            <a:ext cx="7818120" cy="26954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4D4F51"/>
                </a:solidFill>
                <a:effectLst/>
                <a:uLnTx/>
                <a:uFillTx/>
                <a:latin typeface="Arial"/>
                <a:ea typeface="+mn-ea"/>
                <a:cs typeface="+mn-cs"/>
              </a:rPr>
              <a:t>Kim et al. Cancer Res Treat. 2019 Apr;51(2):502-509</a:t>
            </a:r>
          </a:p>
        </p:txBody>
      </p:sp>
      <p:sp>
        <p:nvSpPr>
          <p:cNvPr id="7" name="TextBox 6"/>
          <p:cNvSpPr txBox="1"/>
          <p:nvPr/>
        </p:nvSpPr>
        <p:spPr>
          <a:xfrm>
            <a:off x="881435" y="1039772"/>
            <a:ext cx="4521431" cy="338554"/>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4D4F51"/>
                </a:solidFill>
                <a:effectLst/>
                <a:uLnTx/>
                <a:uFillTx/>
                <a:latin typeface="Arial"/>
                <a:ea typeface="+mn-ea"/>
                <a:cs typeface="Arial" pitchFamily="34" charset="0"/>
              </a:rPr>
              <a:t>2014-2016: </a:t>
            </a:r>
            <a:r>
              <a:rPr kumimoji="0" lang="en-US" sz="1600" b="0" i="0" u="none" strike="noStrike" kern="1200" cap="none" spc="0" normalizeH="0" baseline="0" noProof="0" dirty="0" err="1">
                <a:ln>
                  <a:noFill/>
                </a:ln>
                <a:solidFill>
                  <a:srgbClr val="4D4F51"/>
                </a:solidFill>
                <a:effectLst/>
                <a:uLnTx/>
                <a:uFillTx/>
                <a:latin typeface="Arial"/>
                <a:ea typeface="+mn-ea"/>
                <a:cs typeface="Arial" pitchFamily="34" charset="0"/>
              </a:rPr>
              <a:t>N</a:t>
            </a:r>
            <a:r>
              <a:rPr kumimoji="0" lang="en-US" sz="1600" b="0" i="0" u="none" strike="noStrike" kern="1200" cap="none" spc="0" normalizeH="0" baseline="30000" noProof="0" dirty="0" err="1">
                <a:ln>
                  <a:noFill/>
                </a:ln>
                <a:solidFill>
                  <a:srgbClr val="4D4F51"/>
                </a:solidFill>
                <a:effectLst/>
                <a:uLnTx/>
                <a:uFillTx/>
                <a:latin typeface="Arial"/>
                <a:ea typeface="+mn-ea"/>
                <a:cs typeface="Arial" pitchFamily="34" charset="0"/>
              </a:rPr>
              <a:t>Afatinib</a:t>
            </a:r>
            <a:r>
              <a:rPr kumimoji="0" lang="en-US" sz="1600" b="0" i="0" u="none" strike="noStrike" kern="1200" cap="none" spc="0" normalizeH="0" baseline="0" noProof="0" dirty="0">
                <a:ln>
                  <a:noFill/>
                </a:ln>
                <a:solidFill>
                  <a:srgbClr val="4D4F51"/>
                </a:solidFill>
                <a:effectLst/>
                <a:uLnTx/>
                <a:uFillTx/>
                <a:latin typeface="Arial"/>
                <a:ea typeface="+mn-ea"/>
                <a:cs typeface="Arial" pitchFamily="34" charset="0"/>
              </a:rPr>
              <a:t>=165 </a:t>
            </a:r>
            <a:r>
              <a:rPr kumimoji="0" lang="en-US" sz="1600" b="0" i="0" u="none" strike="noStrike" kern="1200" cap="none" spc="0" normalizeH="0" baseline="0" noProof="0" dirty="0" err="1">
                <a:ln>
                  <a:noFill/>
                </a:ln>
                <a:solidFill>
                  <a:srgbClr val="4D4F51"/>
                </a:solidFill>
                <a:effectLst/>
                <a:uLnTx/>
                <a:uFillTx/>
                <a:latin typeface="Arial"/>
                <a:ea typeface="+mn-ea"/>
                <a:cs typeface="Arial" pitchFamily="34" charset="0"/>
              </a:rPr>
              <a:t>N</a:t>
            </a:r>
            <a:r>
              <a:rPr kumimoji="0" lang="en-US" sz="1600" b="0" i="0" u="none" strike="noStrike" kern="1200" cap="none" spc="0" normalizeH="0" baseline="30000" noProof="0" dirty="0" err="1">
                <a:ln>
                  <a:noFill/>
                </a:ln>
                <a:solidFill>
                  <a:srgbClr val="4D4F51"/>
                </a:solidFill>
                <a:effectLst/>
                <a:uLnTx/>
                <a:uFillTx/>
                <a:latin typeface="Arial"/>
                <a:ea typeface="+mn-ea"/>
                <a:cs typeface="Arial" pitchFamily="34" charset="0"/>
              </a:rPr>
              <a:t>Gefitinib</a:t>
            </a:r>
            <a:r>
              <a:rPr kumimoji="0" lang="en-US" sz="1600" b="0" i="0" u="none" strike="noStrike" kern="1200" cap="none" spc="0" normalizeH="0" baseline="0" noProof="0" dirty="0">
                <a:ln>
                  <a:noFill/>
                </a:ln>
                <a:solidFill>
                  <a:srgbClr val="4D4F51"/>
                </a:solidFill>
                <a:effectLst/>
                <a:uLnTx/>
                <a:uFillTx/>
                <a:latin typeface="Arial"/>
                <a:ea typeface="+mn-ea"/>
                <a:cs typeface="Arial" pitchFamily="34" charset="0"/>
              </a:rPr>
              <a:t>=230, </a:t>
            </a:r>
            <a:r>
              <a:rPr kumimoji="0" lang="en-US" sz="1600" b="0" i="0" u="none" strike="noStrike" kern="1200" cap="none" spc="0" normalizeH="0" baseline="0" noProof="0" dirty="0" err="1">
                <a:ln>
                  <a:noFill/>
                </a:ln>
                <a:solidFill>
                  <a:srgbClr val="4D4F51"/>
                </a:solidFill>
                <a:effectLst/>
                <a:uLnTx/>
                <a:uFillTx/>
                <a:latin typeface="Arial"/>
                <a:ea typeface="+mn-ea"/>
                <a:cs typeface="Arial" pitchFamily="34" charset="0"/>
              </a:rPr>
              <a:t>N</a:t>
            </a:r>
            <a:r>
              <a:rPr kumimoji="0" lang="en-US" sz="1600" b="0" i="0" u="none" strike="noStrike" kern="1200" cap="none" spc="0" normalizeH="0" baseline="30000" noProof="0" dirty="0" err="1">
                <a:ln>
                  <a:noFill/>
                </a:ln>
                <a:solidFill>
                  <a:srgbClr val="4D4F51"/>
                </a:solidFill>
                <a:effectLst/>
                <a:uLnTx/>
                <a:uFillTx/>
                <a:latin typeface="Arial"/>
                <a:ea typeface="+mn-ea"/>
                <a:cs typeface="Arial" pitchFamily="34" charset="0"/>
              </a:rPr>
              <a:t>Erlotinib</a:t>
            </a:r>
            <a:r>
              <a:rPr kumimoji="0" lang="en-US" sz="1600" b="0" i="0" u="none" strike="noStrike" kern="1200" cap="none" spc="0" normalizeH="0" baseline="0" noProof="0" dirty="0">
                <a:ln>
                  <a:noFill/>
                </a:ln>
                <a:solidFill>
                  <a:srgbClr val="4D4F51"/>
                </a:solidFill>
                <a:effectLst/>
                <a:uLnTx/>
                <a:uFillTx/>
                <a:latin typeface="Arial"/>
                <a:ea typeface="+mn-ea"/>
                <a:cs typeface="Arial" pitchFamily="34" charset="0"/>
              </a:rPr>
              <a:t>=72</a:t>
            </a:r>
          </a:p>
        </p:txBody>
      </p:sp>
      <p:graphicFrame>
        <p:nvGraphicFramePr>
          <p:cNvPr id="3" name="Table 2"/>
          <p:cNvGraphicFramePr>
            <a:graphicFrameLocks noGrp="1"/>
          </p:cNvGraphicFramePr>
          <p:nvPr/>
        </p:nvGraphicFramePr>
        <p:xfrm>
          <a:off x="881435" y="1561514"/>
          <a:ext cx="3759200" cy="4672965"/>
        </p:xfrm>
        <a:graphic>
          <a:graphicData uri="http://schemas.openxmlformats.org/drawingml/2006/table">
            <a:tbl>
              <a:tblPr/>
              <a:tblGrid>
                <a:gridCol w="1371600">
                  <a:extLst>
                    <a:ext uri="{9D8B030D-6E8A-4147-A177-3AD203B41FA5}">
                      <a16:colId xmlns:a16="http://schemas.microsoft.com/office/drawing/2014/main" val="2573616238"/>
                    </a:ext>
                  </a:extLst>
                </a:gridCol>
                <a:gridCol w="622300">
                  <a:extLst>
                    <a:ext uri="{9D8B030D-6E8A-4147-A177-3AD203B41FA5}">
                      <a16:colId xmlns:a16="http://schemas.microsoft.com/office/drawing/2014/main" val="777533426"/>
                    </a:ext>
                  </a:extLst>
                </a:gridCol>
                <a:gridCol w="622300">
                  <a:extLst>
                    <a:ext uri="{9D8B030D-6E8A-4147-A177-3AD203B41FA5}">
                      <a16:colId xmlns:a16="http://schemas.microsoft.com/office/drawing/2014/main" val="3230773427"/>
                    </a:ext>
                  </a:extLst>
                </a:gridCol>
                <a:gridCol w="622300">
                  <a:extLst>
                    <a:ext uri="{9D8B030D-6E8A-4147-A177-3AD203B41FA5}">
                      <a16:colId xmlns:a16="http://schemas.microsoft.com/office/drawing/2014/main" val="1023488486"/>
                    </a:ext>
                  </a:extLst>
                </a:gridCol>
                <a:gridCol w="520700">
                  <a:extLst>
                    <a:ext uri="{9D8B030D-6E8A-4147-A177-3AD203B41FA5}">
                      <a16:colId xmlns:a16="http://schemas.microsoft.com/office/drawing/2014/main" val="2649400624"/>
                    </a:ext>
                  </a:extLst>
                </a:gridCol>
              </a:tblGrid>
              <a:tr h="200025">
                <a:tc>
                  <a:txBody>
                    <a:bodyPr/>
                    <a:lstStyle/>
                    <a:p>
                      <a:pPr algn="ctr" fontAlgn="b"/>
                      <a:r>
                        <a:rPr lang="vi-VN" sz="1050" b="1" i="0" u="none" strike="noStrike" dirty="0">
                          <a:solidFill>
                            <a:srgbClr val="000000"/>
                          </a:solidFill>
                          <a:effectLst/>
                          <a:latin typeface="Arial" panose="020B0604020202020204" pitchFamily="34" charset="0"/>
                        </a:rPr>
                        <a:t>Patient characteristic</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Afatinib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Gefitinib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Erlotinib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p-value</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extLst>
                  <a:ext uri="{0D108BD9-81ED-4DB2-BD59-A6C34878D82A}">
                    <a16:rowId xmlns:a16="http://schemas.microsoft.com/office/drawing/2014/main" val="1672420002"/>
                  </a:ext>
                </a:extLst>
              </a:tr>
              <a:tr h="190500">
                <a:tc>
                  <a:txBody>
                    <a:bodyPr/>
                    <a:lstStyle/>
                    <a:p>
                      <a:pPr algn="ctr" fontAlgn="t"/>
                      <a:r>
                        <a:rPr lang="vi-VN" sz="1050" b="1" i="0" u="none" strike="noStrike" dirty="0">
                          <a:solidFill>
                            <a:srgbClr val="000000"/>
                          </a:solidFill>
                          <a:effectLst/>
                          <a:latin typeface="Arial" panose="020B0604020202020204" pitchFamily="34" charset="0"/>
                        </a:rPr>
                        <a:t>No. of patients</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230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94271320"/>
                  </a:ext>
                </a:extLst>
              </a:tr>
              <a:tr h="190500">
                <a:tc>
                  <a:txBody>
                    <a:bodyPr/>
                    <a:lstStyle/>
                    <a:p>
                      <a:pPr algn="ctr" fontAlgn="t"/>
                      <a:r>
                        <a:rPr lang="vi-VN" sz="1050" b="1" i="0" u="none" strike="noStrike">
                          <a:solidFill>
                            <a:srgbClr val="000000"/>
                          </a:solidFill>
                          <a:effectLst/>
                          <a:latin typeface="Arial" panose="020B0604020202020204" pitchFamily="34" charset="0"/>
                        </a:rPr>
                        <a:t>Age (yr)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18925780"/>
                  </a:ext>
                </a:extLst>
              </a:tr>
              <a:tr h="190500">
                <a:tc>
                  <a:txBody>
                    <a:bodyPr/>
                    <a:lstStyle/>
                    <a:p>
                      <a:pPr algn="ctr" fontAlgn="t"/>
                      <a:r>
                        <a:rPr lang="vi-VN" sz="1050" b="0" i="0" u="none" strike="noStrike" dirty="0">
                          <a:solidFill>
                            <a:srgbClr val="000000"/>
                          </a:solidFill>
                          <a:effectLst/>
                          <a:latin typeface="Arial" panose="020B0604020202020204" pitchFamily="34" charset="0"/>
                        </a:rPr>
                        <a:t> Median (range)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57 (30-79)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64 (29-87)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59 (36-77)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8616936"/>
                  </a:ext>
                </a:extLst>
              </a:tr>
              <a:tr h="190500">
                <a:tc>
                  <a:txBody>
                    <a:bodyPr/>
                    <a:lstStyle/>
                    <a:p>
                      <a:pPr algn="ctr" fontAlgn="t"/>
                      <a:r>
                        <a:rPr lang="vi-VN" sz="1050" b="0" i="0" u="none" strike="noStrike" dirty="0">
                          <a:solidFill>
                            <a:srgbClr val="000000"/>
                          </a:solidFill>
                          <a:effectLst/>
                          <a:latin typeface="Arial" panose="020B0604020202020204" pitchFamily="34" charset="0"/>
                        </a:rPr>
                        <a:t> &lt; 60</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93 (56.4)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79 (34.3)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38 (52.8)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48285926"/>
                  </a:ext>
                </a:extLst>
              </a:tr>
              <a:tr h="190500">
                <a:tc>
                  <a:txBody>
                    <a:bodyPr/>
                    <a:lstStyle/>
                    <a:p>
                      <a:pPr algn="ctr" fontAlgn="t"/>
                      <a:r>
                        <a:rPr lang="vi-VN" sz="1050" b="0" i="0" u="none" strike="noStrike">
                          <a:solidFill>
                            <a:srgbClr val="000000"/>
                          </a:solidFill>
                          <a:effectLst/>
                          <a:latin typeface="Arial" panose="020B0604020202020204" pitchFamily="34" charset="0"/>
                        </a:rPr>
                        <a:t> ≥ 60</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72 (43.6)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151(65.7)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34 (47.2)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76398041"/>
                  </a:ext>
                </a:extLst>
              </a:tr>
              <a:tr h="190500">
                <a:tc>
                  <a:txBody>
                    <a:bodyPr/>
                    <a:lstStyle/>
                    <a:p>
                      <a:pPr algn="ctr" fontAlgn="t"/>
                      <a:r>
                        <a:rPr lang="vi-VN" sz="1050" b="1" i="0" u="none" strike="noStrike">
                          <a:solidFill>
                            <a:srgbClr val="000000"/>
                          </a:solidFill>
                          <a:effectLst/>
                          <a:latin typeface="Arial" panose="020B0604020202020204" pitchFamily="34" charset="0"/>
                        </a:rPr>
                        <a:t>Sex</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06112727"/>
                  </a:ext>
                </a:extLst>
              </a:tr>
              <a:tr h="190500">
                <a:tc>
                  <a:txBody>
                    <a:bodyPr/>
                    <a:lstStyle/>
                    <a:p>
                      <a:pPr algn="ctr" fontAlgn="t"/>
                      <a:r>
                        <a:rPr lang="vi-VN" sz="1050" b="0" i="0" u="none" strike="noStrike">
                          <a:solidFill>
                            <a:srgbClr val="000000"/>
                          </a:solidFill>
                          <a:effectLst/>
                          <a:latin typeface="Arial" panose="020B0604020202020204" pitchFamily="34" charset="0"/>
                        </a:rPr>
                        <a:t> Male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85 (51.5)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60 (26.1)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39 (54.2)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5123350"/>
                  </a:ext>
                </a:extLst>
              </a:tr>
              <a:tr h="190500">
                <a:tc>
                  <a:txBody>
                    <a:bodyPr/>
                    <a:lstStyle/>
                    <a:p>
                      <a:pPr algn="ctr" fontAlgn="t"/>
                      <a:r>
                        <a:rPr lang="vi-VN" sz="1050" b="0" i="0" u="none" strike="noStrike">
                          <a:solidFill>
                            <a:srgbClr val="000000"/>
                          </a:solidFill>
                          <a:effectLst/>
                          <a:latin typeface="Arial" panose="020B0604020202020204" pitchFamily="34" charset="0"/>
                        </a:rPr>
                        <a:t> Female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80 (48.5)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170 (73.9)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33 (45.8)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92593830"/>
                  </a:ext>
                </a:extLst>
              </a:tr>
              <a:tr h="190500">
                <a:tc>
                  <a:txBody>
                    <a:bodyPr/>
                    <a:lstStyle/>
                    <a:p>
                      <a:pPr algn="ctr" fontAlgn="t"/>
                      <a:r>
                        <a:rPr lang="vi-VN" sz="1050" b="1" i="0" u="none" strike="noStrike">
                          <a:solidFill>
                            <a:srgbClr val="000000"/>
                          </a:solidFill>
                          <a:effectLst/>
                          <a:latin typeface="Arial" panose="020B0604020202020204" pitchFamily="34" charset="0"/>
                        </a:rPr>
                        <a:t>ECOG PS</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2024740"/>
                  </a:ext>
                </a:extLst>
              </a:tr>
              <a:tr h="190500">
                <a:tc>
                  <a:txBody>
                    <a:bodyPr/>
                    <a:lstStyle/>
                    <a:p>
                      <a:pPr algn="ctr" fontAlgn="t"/>
                      <a:r>
                        <a:rPr lang="vi-VN" sz="1050" b="0" i="0" u="none" strike="noStrike" dirty="0">
                          <a:solidFill>
                            <a:srgbClr val="000000"/>
                          </a:solidFill>
                          <a:effectLst/>
                          <a:latin typeface="Arial" panose="020B0604020202020204" pitchFamily="34" charset="0"/>
                        </a:rPr>
                        <a:t> 0</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42 (25.5)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56 (24.3)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24 (33.3)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0.658</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51533199"/>
                  </a:ext>
                </a:extLst>
              </a:tr>
              <a:tr h="190500">
                <a:tc>
                  <a:txBody>
                    <a:bodyPr/>
                    <a:lstStyle/>
                    <a:p>
                      <a:pPr algn="ctr" fontAlgn="t"/>
                      <a:r>
                        <a:rPr lang="vi-VN" sz="1050" b="0" i="0" u="none" strike="noStrike">
                          <a:solidFill>
                            <a:srgbClr val="000000"/>
                          </a:solidFill>
                          <a:effectLst/>
                          <a:latin typeface="Arial" panose="020B0604020202020204" pitchFamily="34" charset="0"/>
                        </a:rPr>
                        <a:t> 1</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114 (69.0)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160 (69.6)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44 (61.1)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18971375"/>
                  </a:ext>
                </a:extLst>
              </a:tr>
              <a:tr h="190500">
                <a:tc>
                  <a:txBody>
                    <a:bodyPr/>
                    <a:lstStyle/>
                    <a:p>
                      <a:pPr algn="ctr" fontAlgn="t"/>
                      <a:r>
                        <a:rPr lang="vi-VN" sz="1050" b="0" i="0" u="none" strike="noStrike">
                          <a:solidFill>
                            <a:srgbClr val="000000"/>
                          </a:solidFill>
                          <a:effectLst/>
                          <a:latin typeface="Arial" panose="020B0604020202020204" pitchFamily="34" charset="0"/>
                        </a:rPr>
                        <a:t> 2</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9 (5.5)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14 (6.1)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4 (5.6)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05158811"/>
                  </a:ext>
                </a:extLst>
              </a:tr>
              <a:tr h="190500">
                <a:tc>
                  <a:txBody>
                    <a:bodyPr/>
                    <a:lstStyle/>
                    <a:p>
                      <a:pPr algn="ctr" fontAlgn="t"/>
                      <a:r>
                        <a:rPr lang="vi-VN" sz="1050" b="1" i="0" u="none" strike="noStrike">
                          <a:solidFill>
                            <a:srgbClr val="000000"/>
                          </a:solidFill>
                          <a:effectLst/>
                          <a:latin typeface="Arial" panose="020B0604020202020204" pitchFamily="34" charset="0"/>
                        </a:rPr>
                        <a:t>Smoking status</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4404958"/>
                  </a:ext>
                </a:extLst>
              </a:tr>
              <a:tr h="190500">
                <a:tc>
                  <a:txBody>
                    <a:bodyPr/>
                    <a:lstStyle/>
                    <a:p>
                      <a:pPr algn="ctr" fontAlgn="t"/>
                      <a:r>
                        <a:rPr lang="vi-VN" sz="1050" b="0" i="0" u="none" strike="noStrike">
                          <a:solidFill>
                            <a:srgbClr val="000000"/>
                          </a:solidFill>
                          <a:effectLst/>
                          <a:latin typeface="Arial" panose="020B0604020202020204" pitchFamily="34" charset="0"/>
                        </a:rPr>
                        <a:t> Never smoker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99 (60.0)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180 (78.3)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41 (56.9)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02647535"/>
                  </a:ext>
                </a:extLst>
              </a:tr>
              <a:tr h="190500">
                <a:tc>
                  <a:txBody>
                    <a:bodyPr/>
                    <a:lstStyle/>
                    <a:p>
                      <a:pPr algn="ctr" fontAlgn="t"/>
                      <a:r>
                        <a:rPr lang="vi-VN" sz="1050" b="0" i="0" u="none" strike="noStrike">
                          <a:solidFill>
                            <a:srgbClr val="000000"/>
                          </a:solidFill>
                          <a:effectLst/>
                          <a:latin typeface="Arial" panose="020B0604020202020204" pitchFamily="34" charset="0"/>
                        </a:rPr>
                        <a:t> Current or ex-smoker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66 (40.0)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50 (21.7)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31 (43.1)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93287436"/>
                  </a:ext>
                </a:extLst>
              </a:tr>
              <a:tr h="190500">
                <a:tc>
                  <a:txBody>
                    <a:bodyPr/>
                    <a:lstStyle/>
                    <a:p>
                      <a:pPr algn="ctr" fontAlgn="t"/>
                      <a:r>
                        <a:rPr lang="vi-VN" sz="1050" b="1" i="1" u="none" strike="noStrike">
                          <a:solidFill>
                            <a:srgbClr val="000000"/>
                          </a:solidFill>
                          <a:effectLst/>
                          <a:latin typeface="Arial" panose="020B0604020202020204" pitchFamily="34" charset="0"/>
                        </a:rPr>
                        <a:t>EGFR mutation type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52605856"/>
                  </a:ext>
                </a:extLst>
              </a:tr>
              <a:tr h="190500">
                <a:tc>
                  <a:txBody>
                    <a:bodyPr/>
                    <a:lstStyle/>
                    <a:p>
                      <a:pPr algn="ctr" fontAlgn="t"/>
                      <a:r>
                        <a:rPr lang="vi-VN" sz="1050" b="0" i="0" u="none" strike="noStrike" dirty="0">
                          <a:solidFill>
                            <a:schemeClr val="accent2"/>
                          </a:solidFill>
                          <a:effectLst/>
                          <a:latin typeface="Arial" panose="020B0604020202020204" pitchFamily="34" charset="0"/>
                        </a:rPr>
                        <a:t> Exon 19 deletion</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chemeClr val="accent2"/>
                          </a:solidFill>
                          <a:effectLst/>
                          <a:latin typeface="Arial" panose="020B0604020202020204" pitchFamily="34" charset="0"/>
                        </a:rPr>
                        <a:t>114 (69.1)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chemeClr val="accent2"/>
                          </a:solidFill>
                          <a:effectLst/>
                          <a:latin typeface="Arial" panose="020B0604020202020204" pitchFamily="34" charset="0"/>
                        </a:rPr>
                        <a:t>122 (53.0)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chemeClr val="accent2"/>
                          </a:solidFill>
                          <a:effectLst/>
                          <a:latin typeface="Arial" panose="020B0604020202020204" pitchFamily="34" charset="0"/>
                        </a:rPr>
                        <a:t>40 (55.6)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0.002</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95332961"/>
                  </a:ext>
                </a:extLst>
              </a:tr>
              <a:tr h="190500">
                <a:tc>
                  <a:txBody>
                    <a:bodyPr/>
                    <a:lstStyle/>
                    <a:p>
                      <a:pPr algn="ctr" fontAlgn="t"/>
                      <a:r>
                        <a:rPr lang="vi-VN" sz="1050" b="0" i="0" u="none" strike="noStrike" dirty="0">
                          <a:solidFill>
                            <a:schemeClr val="accent2"/>
                          </a:solidFill>
                          <a:effectLst/>
                          <a:latin typeface="Arial" panose="020B0604020202020204" pitchFamily="34" charset="0"/>
                        </a:rPr>
                        <a:t> Exon 21 L858R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37 (22.4)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96 (41.8)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27 (37.5)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chemeClr val="accent2"/>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854609"/>
                  </a:ext>
                </a:extLst>
              </a:tr>
              <a:tr h="190500">
                <a:tc>
                  <a:txBody>
                    <a:bodyPr/>
                    <a:lstStyle/>
                    <a:p>
                      <a:pPr algn="ctr" fontAlgn="t"/>
                      <a:r>
                        <a:rPr lang="vi-VN" sz="1050" b="0" i="0" u="none" strike="noStrike">
                          <a:solidFill>
                            <a:srgbClr val="000000"/>
                          </a:solidFill>
                          <a:effectLst/>
                          <a:latin typeface="Arial" panose="020B0604020202020204" pitchFamily="34" charset="0"/>
                        </a:rPr>
                        <a:t> Uncommon EGFR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14 (8.5)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12 (5.2)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 (6.9)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2224829"/>
                  </a:ext>
                </a:extLst>
              </a:tr>
            </a:tbl>
          </a:graphicData>
        </a:graphic>
      </p:graphicFrame>
      <p:pic>
        <p:nvPicPr>
          <p:cNvPr id="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3858" y="1561514"/>
            <a:ext cx="4037894" cy="33400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xtBox 9"/>
          <p:cNvSpPr txBox="1"/>
          <p:nvPr/>
        </p:nvSpPr>
        <p:spPr>
          <a:xfrm>
            <a:off x="9193185" y="1997381"/>
            <a:ext cx="1317477" cy="646331"/>
          </a:xfrm>
          <a:prstGeom prst="rect">
            <a:avLst/>
          </a:prstGeom>
          <a:solidFill>
            <a:schemeClr val="bg1"/>
          </a:solid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rPr>
              <a:t>Afatinib = 19.1 </a:t>
            </a:r>
            <a:r>
              <a:rPr kumimoji="0" lang="en-US" sz="1200" b="1" i="0" u="none" strike="noStrike" kern="1200" cap="none" spc="0" normalizeH="0" baseline="0" noProof="0" dirty="0" err="1">
                <a:ln>
                  <a:noFill/>
                </a:ln>
                <a:solidFill>
                  <a:srgbClr val="4D4F51"/>
                </a:solidFill>
                <a:effectLst/>
                <a:uLnTx/>
                <a:uFillTx/>
                <a:latin typeface="Arial"/>
                <a:ea typeface="+mn-ea"/>
                <a:cs typeface="Arial" pitchFamily="34" charset="0"/>
              </a:rPr>
              <a:t>mo</a:t>
            </a:r>
            <a:endPar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rPr>
              <a:t>Gefitinib = 13.7 </a:t>
            </a:r>
            <a:r>
              <a:rPr kumimoji="0" lang="en-US" sz="1200" b="1" i="0" u="none" strike="noStrike" kern="1200" cap="none" spc="0" normalizeH="0" baseline="0" noProof="0" dirty="0" err="1">
                <a:ln>
                  <a:noFill/>
                </a:ln>
                <a:solidFill>
                  <a:srgbClr val="4D4F51"/>
                </a:solidFill>
                <a:effectLst/>
                <a:uLnTx/>
                <a:uFillTx/>
                <a:latin typeface="Arial"/>
                <a:ea typeface="+mn-ea"/>
                <a:cs typeface="Arial" pitchFamily="34" charset="0"/>
              </a:rPr>
              <a:t>mo</a:t>
            </a:r>
            <a:endPar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rPr>
              <a:t>Erlotinib = 14.0 </a:t>
            </a:r>
            <a:r>
              <a:rPr kumimoji="0" lang="en-US" sz="1200" b="1" i="0" u="none" strike="noStrike" kern="1200" cap="none" spc="0" normalizeH="0" baseline="0" noProof="0" dirty="0" err="1">
                <a:ln>
                  <a:noFill/>
                </a:ln>
                <a:solidFill>
                  <a:srgbClr val="4D4F51"/>
                </a:solidFill>
                <a:effectLst/>
                <a:uLnTx/>
                <a:uFillTx/>
                <a:latin typeface="Arial"/>
                <a:ea typeface="+mn-ea"/>
                <a:cs typeface="Arial" pitchFamily="34" charset="0"/>
              </a:rPr>
              <a:t>mo</a:t>
            </a:r>
            <a:endParaRPr kumimoji="0" lang="en-US" sz="1200" b="1" i="0" u="none" strike="noStrike" kern="1200" cap="none" spc="0" normalizeH="0" baseline="0" noProof="0" dirty="0">
              <a:ln>
                <a:noFill/>
              </a:ln>
              <a:solidFill>
                <a:srgbClr val="4D4F51"/>
              </a:solidFill>
              <a:effectLst/>
              <a:uLnTx/>
              <a:uFillTx/>
              <a:latin typeface="Arial"/>
              <a:ea typeface="+mn-ea"/>
              <a:cs typeface="Arial" pitchFamily="34" charset="0"/>
            </a:endParaRPr>
          </a:p>
        </p:txBody>
      </p:sp>
      <p:sp>
        <p:nvSpPr>
          <p:cNvPr id="2" name="Rectangle 1"/>
          <p:cNvSpPr/>
          <p:nvPr/>
        </p:nvSpPr>
        <p:spPr>
          <a:xfrm>
            <a:off x="5504597" y="5067898"/>
            <a:ext cx="6096000" cy="646331"/>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Arial"/>
                <a:ea typeface="+mn-ea"/>
                <a:cs typeface="+mn-cs"/>
              </a:rPr>
              <a:t>PFS ở </a:t>
            </a:r>
            <a:r>
              <a:rPr kumimoji="0" lang="en-US" sz="1800" b="1" i="0" u="none" strike="noStrike" kern="1200" cap="none" spc="0" normalizeH="0" baseline="0" noProof="0" dirty="0" err="1">
                <a:ln>
                  <a:noFill/>
                </a:ln>
                <a:solidFill>
                  <a:srgbClr val="002060"/>
                </a:solidFill>
                <a:effectLst/>
                <a:uLnTx/>
                <a:uFillTx/>
                <a:latin typeface="Arial"/>
                <a:ea typeface="+mn-ea"/>
                <a:cs typeface="+mn-cs"/>
              </a:rPr>
              <a:t>nhóm</a:t>
            </a:r>
            <a:r>
              <a:rPr kumimoji="0" lang="en-US" sz="1800" b="1" i="0" u="none" strike="noStrike" kern="1200" cap="none" spc="0" normalizeH="0" baseline="0" noProof="0" dirty="0">
                <a:ln>
                  <a:noFill/>
                </a:ln>
                <a:solidFill>
                  <a:srgbClr val="002060"/>
                </a:solidFill>
                <a:effectLst/>
                <a:uLnTx/>
                <a:uFillTx/>
                <a:latin typeface="Arial"/>
                <a:ea typeface="+mn-ea"/>
                <a:cs typeface="+mn-cs"/>
              </a:rPr>
              <a:t> </a:t>
            </a:r>
            <a:r>
              <a:rPr kumimoji="0" lang="en-US" sz="1800" b="1" i="0" u="none" strike="noStrike" kern="1200" cap="none" spc="0" normalizeH="0" baseline="0" noProof="0" dirty="0" err="1">
                <a:ln>
                  <a:noFill/>
                </a:ln>
                <a:solidFill>
                  <a:srgbClr val="002060"/>
                </a:solidFill>
                <a:effectLst/>
                <a:uLnTx/>
                <a:uFillTx/>
                <a:latin typeface="Arial"/>
                <a:ea typeface="+mn-ea"/>
                <a:cs typeface="+mn-cs"/>
              </a:rPr>
              <a:t>afatinib</a:t>
            </a:r>
            <a:r>
              <a:rPr kumimoji="0" lang="en-US" sz="1800" b="1" i="0" u="none" strike="noStrike" kern="1200" cap="none" spc="0" normalizeH="0" baseline="0" noProof="0" dirty="0">
                <a:ln>
                  <a:noFill/>
                </a:ln>
                <a:solidFill>
                  <a:srgbClr val="002060"/>
                </a:solidFill>
                <a:effectLst/>
                <a:uLnTx/>
                <a:uFillTx/>
                <a:latin typeface="Arial"/>
                <a:ea typeface="+mn-ea"/>
                <a:cs typeface="+mn-cs"/>
              </a:rPr>
              <a:t> </a:t>
            </a:r>
            <a:r>
              <a:rPr kumimoji="0" lang="en-US" sz="1800" b="1" i="0" u="none" strike="noStrike" kern="1200" cap="none" spc="0" normalizeH="0" baseline="0" noProof="0" dirty="0" err="1">
                <a:ln>
                  <a:noFill/>
                </a:ln>
                <a:solidFill>
                  <a:srgbClr val="002060"/>
                </a:solidFill>
                <a:effectLst/>
                <a:uLnTx/>
                <a:uFillTx/>
                <a:latin typeface="Arial"/>
                <a:ea typeface="+mn-ea"/>
                <a:cs typeface="+mn-cs"/>
              </a:rPr>
              <a:t>kéo</a:t>
            </a:r>
            <a:r>
              <a:rPr kumimoji="0" lang="en-US" sz="1800" b="1" i="0" u="none" strike="noStrike" kern="1200" cap="none" spc="0" normalizeH="0" baseline="0" noProof="0" dirty="0">
                <a:ln>
                  <a:noFill/>
                </a:ln>
                <a:solidFill>
                  <a:srgbClr val="002060"/>
                </a:solidFill>
                <a:effectLst/>
                <a:uLnTx/>
                <a:uFillTx/>
                <a:latin typeface="Arial"/>
                <a:ea typeface="+mn-ea"/>
                <a:cs typeface="+mn-cs"/>
              </a:rPr>
              <a:t> </a:t>
            </a:r>
            <a:r>
              <a:rPr kumimoji="0" lang="en-US" sz="1800" b="1" i="0" u="none" strike="noStrike" kern="1200" cap="none" spc="0" normalizeH="0" baseline="0" noProof="0" dirty="0" err="1">
                <a:ln>
                  <a:noFill/>
                </a:ln>
                <a:solidFill>
                  <a:srgbClr val="002060"/>
                </a:solidFill>
                <a:effectLst/>
                <a:uLnTx/>
                <a:uFillTx/>
                <a:latin typeface="Arial"/>
                <a:ea typeface="+mn-ea"/>
                <a:cs typeface="+mn-cs"/>
              </a:rPr>
              <a:t>dài</a:t>
            </a:r>
            <a:r>
              <a:rPr kumimoji="0" lang="en-US" sz="1800" b="1" i="0" u="none" strike="noStrike" kern="1200" cap="none" spc="0" normalizeH="0" baseline="0" noProof="0" dirty="0">
                <a:ln>
                  <a:noFill/>
                </a:ln>
                <a:solidFill>
                  <a:srgbClr val="002060"/>
                </a:solidFill>
                <a:effectLst/>
                <a:uLnTx/>
                <a:uFillTx/>
                <a:latin typeface="Arial"/>
                <a:ea typeface="+mn-ea"/>
                <a:cs typeface="+mn-cs"/>
              </a:rPr>
              <a:t> </a:t>
            </a:r>
            <a:r>
              <a:rPr kumimoji="0" lang="en-US" sz="1800" b="1" i="0" u="none" strike="noStrike" kern="1200" cap="none" spc="0" normalizeH="0" baseline="0" noProof="0" dirty="0" err="1">
                <a:ln>
                  <a:noFill/>
                </a:ln>
                <a:solidFill>
                  <a:srgbClr val="002060"/>
                </a:solidFill>
                <a:effectLst/>
                <a:uLnTx/>
                <a:uFillTx/>
                <a:latin typeface="Arial"/>
                <a:ea typeface="+mn-ea"/>
                <a:cs typeface="+mn-cs"/>
              </a:rPr>
              <a:t>dài</a:t>
            </a:r>
            <a:r>
              <a:rPr kumimoji="0" lang="en-US" sz="1800" b="1" i="0" u="none" strike="noStrike" kern="1200" cap="none" spc="0" normalizeH="0" baseline="0" noProof="0" dirty="0">
                <a:ln>
                  <a:noFill/>
                </a:ln>
                <a:solidFill>
                  <a:srgbClr val="002060"/>
                </a:solidFill>
                <a:effectLst/>
                <a:uLnTx/>
                <a:uFillTx/>
                <a:latin typeface="Arial"/>
                <a:ea typeface="+mn-ea"/>
                <a:cs typeface="+mn-cs"/>
              </a:rPr>
              <a:t>  19.1 </a:t>
            </a:r>
            <a:r>
              <a:rPr kumimoji="0" lang="en-US" sz="1800" b="1" i="0" u="none" strike="noStrike" kern="1200" cap="none" spc="0" normalizeH="0" baseline="0" noProof="0" dirty="0" err="1">
                <a:ln>
                  <a:noFill/>
                </a:ln>
                <a:solidFill>
                  <a:srgbClr val="002060"/>
                </a:solidFill>
                <a:effectLst/>
                <a:uLnTx/>
                <a:uFillTx/>
                <a:latin typeface="Arial"/>
                <a:ea typeface="+mn-ea"/>
                <a:cs typeface="+mn-cs"/>
              </a:rPr>
              <a:t>tháng</a:t>
            </a:r>
            <a:r>
              <a:rPr kumimoji="0" lang="en-US" sz="1800" b="1" i="0" u="none" strike="noStrike" kern="1200" cap="none" spc="0" normalizeH="0" baseline="0" noProof="0" dirty="0">
                <a:ln>
                  <a:noFill/>
                </a:ln>
                <a:solidFill>
                  <a:srgbClr val="002060"/>
                </a:solidFill>
                <a:effectLst/>
                <a:uLnTx/>
                <a:uFillTx/>
                <a:latin typeface="Arial"/>
                <a:ea typeface="+mn-ea"/>
                <a:cs typeface="+mn-cs"/>
              </a:rPr>
              <a:t>; </a:t>
            </a:r>
            <a:r>
              <a:rPr kumimoji="0" lang="en-US" sz="1800" b="1" i="0" u="none" strike="noStrike" kern="1200" cap="none" spc="0" normalizeH="0" baseline="0" noProof="0" dirty="0" err="1">
                <a:ln>
                  <a:noFill/>
                </a:ln>
                <a:solidFill>
                  <a:srgbClr val="002060"/>
                </a:solidFill>
                <a:effectLst/>
                <a:uLnTx/>
                <a:uFillTx/>
                <a:latin typeface="Arial"/>
                <a:ea typeface="+mn-ea"/>
                <a:cs typeface="+mn-cs"/>
              </a:rPr>
              <a:t>Elotinib</a:t>
            </a:r>
            <a:r>
              <a:rPr kumimoji="0" lang="en-US" sz="1800" b="1" i="0" u="none" strike="noStrike" kern="1200" cap="none" spc="0" normalizeH="0" baseline="0" noProof="0" dirty="0">
                <a:ln>
                  <a:noFill/>
                </a:ln>
                <a:solidFill>
                  <a:srgbClr val="002060"/>
                </a:solidFill>
                <a:effectLst/>
                <a:uLnTx/>
                <a:uFillTx/>
                <a:latin typeface="Arial"/>
                <a:ea typeface="+mn-ea"/>
                <a:cs typeface="+mn-cs"/>
              </a:rPr>
              <a:t> 14 </a:t>
            </a:r>
            <a:r>
              <a:rPr kumimoji="0" lang="en-US" sz="1800" b="1" i="0" u="none" strike="noStrike" kern="1200" cap="none" spc="0" normalizeH="0" baseline="0" noProof="0" dirty="0" err="1">
                <a:ln>
                  <a:noFill/>
                </a:ln>
                <a:solidFill>
                  <a:srgbClr val="002060"/>
                </a:solidFill>
                <a:effectLst/>
                <a:uLnTx/>
                <a:uFillTx/>
                <a:latin typeface="Arial"/>
                <a:ea typeface="+mn-ea"/>
                <a:cs typeface="+mn-cs"/>
              </a:rPr>
              <a:t>tháng</a:t>
            </a:r>
            <a:r>
              <a:rPr kumimoji="0" lang="en-US" sz="1800" b="1" i="0" u="none" strike="noStrike" kern="1200" cap="none" spc="0" normalizeH="0" baseline="0" noProof="0" dirty="0">
                <a:ln>
                  <a:noFill/>
                </a:ln>
                <a:solidFill>
                  <a:srgbClr val="002060"/>
                </a:solidFill>
                <a:effectLst/>
                <a:uLnTx/>
                <a:uFillTx/>
                <a:latin typeface="Arial"/>
                <a:ea typeface="+mn-ea"/>
                <a:cs typeface="+mn-cs"/>
              </a:rPr>
              <a:t> </a:t>
            </a:r>
            <a:r>
              <a:rPr kumimoji="0" lang="en-US" sz="1800" b="1" i="0" u="none" strike="noStrike" kern="1200" cap="none" spc="0" normalizeH="0" baseline="0" noProof="0" dirty="0" err="1">
                <a:ln>
                  <a:noFill/>
                </a:ln>
                <a:solidFill>
                  <a:srgbClr val="002060"/>
                </a:solidFill>
                <a:effectLst/>
                <a:uLnTx/>
                <a:uFillTx/>
                <a:latin typeface="Arial"/>
                <a:ea typeface="+mn-ea"/>
                <a:cs typeface="+mn-cs"/>
              </a:rPr>
              <a:t>và</a:t>
            </a:r>
            <a:r>
              <a:rPr kumimoji="0" lang="en-US" sz="1800" b="1" i="0" u="none" strike="noStrike" kern="1200" cap="none" spc="0" normalizeH="0" baseline="0" noProof="0" dirty="0">
                <a:ln>
                  <a:noFill/>
                </a:ln>
                <a:solidFill>
                  <a:srgbClr val="002060"/>
                </a:solidFill>
                <a:effectLst/>
                <a:uLnTx/>
                <a:uFillTx/>
                <a:latin typeface="Arial"/>
                <a:ea typeface="+mn-ea"/>
                <a:cs typeface="+mn-cs"/>
              </a:rPr>
              <a:t> Gefitinib13.7 </a:t>
            </a:r>
            <a:r>
              <a:rPr kumimoji="0" lang="en-US" sz="1800" b="1" i="0" u="none" strike="noStrike" kern="1200" cap="none" spc="0" normalizeH="0" baseline="0" noProof="0" dirty="0" err="1">
                <a:ln>
                  <a:noFill/>
                </a:ln>
                <a:solidFill>
                  <a:srgbClr val="002060"/>
                </a:solidFill>
                <a:effectLst/>
                <a:uLnTx/>
                <a:uFillTx/>
                <a:latin typeface="Arial"/>
                <a:ea typeface="+mn-ea"/>
                <a:cs typeface="+mn-cs"/>
              </a:rPr>
              <a:t>tháng</a:t>
            </a:r>
            <a:endParaRPr kumimoji="0" lang="vi-VN" sz="1800" b="1" i="0" u="none" strike="noStrike" kern="1200" cap="none" spc="0" normalizeH="0" baseline="0" noProof="0" dirty="0">
              <a:ln>
                <a:noFill/>
              </a:ln>
              <a:solidFill>
                <a:srgbClr val="00206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9208298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01322" y="83248"/>
            <a:ext cx="9217149" cy="630936"/>
          </a:xfrm>
        </p:spPr>
        <p:txBody>
          <a:bodyPr/>
          <a:lstStyle/>
          <a:p>
            <a:pPr algn="ctr"/>
            <a:r>
              <a:rPr lang="en-GB" sz="3600" dirty="0" err="1"/>
              <a:t>Nghiên</a:t>
            </a:r>
            <a:r>
              <a:rPr lang="en-GB" sz="3600" dirty="0"/>
              <a:t> </a:t>
            </a:r>
            <a:r>
              <a:rPr lang="en-GB" sz="3600" dirty="0" err="1"/>
              <a:t>cứu</a:t>
            </a:r>
            <a:r>
              <a:rPr lang="en-GB" sz="3600" dirty="0"/>
              <a:t> </a:t>
            </a:r>
            <a:r>
              <a:rPr lang="en-GB" sz="3600" dirty="0" err="1"/>
              <a:t>đời</a:t>
            </a:r>
            <a:r>
              <a:rPr lang="en-GB" sz="3600" dirty="0"/>
              <a:t> </a:t>
            </a:r>
            <a:r>
              <a:rPr lang="en-GB" sz="3600" dirty="0" err="1"/>
              <a:t>thực</a:t>
            </a:r>
            <a:r>
              <a:rPr lang="en-GB" sz="3600" dirty="0"/>
              <a:t> </a:t>
            </a:r>
            <a:r>
              <a:rPr lang="en-GB" sz="3600" dirty="0" err="1"/>
              <a:t>tại</a:t>
            </a:r>
            <a:r>
              <a:rPr lang="en-GB" sz="3600" dirty="0"/>
              <a:t> </a:t>
            </a:r>
            <a:r>
              <a:rPr lang="en-GB" sz="3600" dirty="0" err="1"/>
              <a:t>Đài</a:t>
            </a:r>
            <a:r>
              <a:rPr lang="en-GB" sz="3600" dirty="0"/>
              <a:t> Loan</a:t>
            </a:r>
            <a:endParaRPr lang="vi-VN" sz="3600" dirty="0"/>
          </a:p>
        </p:txBody>
      </p:sp>
      <p:sp>
        <p:nvSpPr>
          <p:cNvPr id="4" name="Footer Placeholder 3"/>
          <p:cNvSpPr>
            <a:spLocks noGrp="1"/>
          </p:cNvSpPr>
          <p:nvPr>
            <p:ph type="ftr" sz="quarter" idx="11"/>
          </p:nvPr>
        </p:nvSpPr>
        <p:spPr/>
        <p:txBody>
          <a:bodyPr/>
          <a:lstStyle/>
          <a:p>
            <a:r>
              <a:rPr lang="vi-VN" sz="1000" dirty="0"/>
              <a:t>Su, P.L., et al. Ther Adv Med Oncol 2018, Vol. 10: 1–11</a:t>
            </a:r>
            <a:endParaRPr lang="en-US" sz="1000" dirty="0">
              <a:solidFill>
                <a:srgbClr val="4D4F51"/>
              </a:solidFill>
            </a:endParaRPr>
          </a:p>
          <a:p>
            <a:r>
              <a:rPr lang="en-US" sz="1000" dirty="0">
                <a:solidFill>
                  <a:srgbClr val="4D4F51"/>
                </a:solidFill>
              </a:rPr>
              <a:t>Su, V.Y., et al. </a:t>
            </a:r>
            <a:r>
              <a:rPr lang="en-US" sz="1000" dirty="0" err="1">
                <a:solidFill>
                  <a:srgbClr val="4D4F51"/>
                </a:solidFill>
              </a:rPr>
              <a:t>Sci</a:t>
            </a:r>
            <a:r>
              <a:rPr lang="en-US" sz="1000" dirty="0">
                <a:solidFill>
                  <a:srgbClr val="4D4F51"/>
                </a:solidFill>
              </a:rPr>
              <a:t> Rep 10, 14965 (2020)</a:t>
            </a:r>
          </a:p>
        </p:txBody>
      </p:sp>
      <p:pic>
        <p:nvPicPr>
          <p:cNvPr id="5" name="Picture 4"/>
          <p:cNvPicPr>
            <a:picLocks noChangeAspect="1"/>
          </p:cNvPicPr>
          <p:nvPr/>
        </p:nvPicPr>
        <p:blipFill>
          <a:blip r:embed="rId2"/>
          <a:stretch>
            <a:fillRect/>
          </a:stretch>
        </p:blipFill>
        <p:spPr>
          <a:xfrm>
            <a:off x="791635" y="2044827"/>
            <a:ext cx="4746702" cy="3900964"/>
          </a:xfrm>
          <a:prstGeom prst="rect">
            <a:avLst/>
          </a:prstGeom>
        </p:spPr>
      </p:pic>
      <p:pic>
        <p:nvPicPr>
          <p:cNvPr id="6" name="Picture 5"/>
          <p:cNvPicPr>
            <a:picLocks noChangeAspect="1"/>
          </p:cNvPicPr>
          <p:nvPr/>
        </p:nvPicPr>
        <p:blipFill>
          <a:blip r:embed="rId3"/>
          <a:stretch>
            <a:fillRect/>
          </a:stretch>
        </p:blipFill>
        <p:spPr>
          <a:xfrm>
            <a:off x="5434974" y="2044827"/>
            <a:ext cx="6161855" cy="3900964"/>
          </a:xfrm>
          <a:prstGeom prst="rect">
            <a:avLst/>
          </a:prstGeom>
        </p:spPr>
      </p:pic>
      <p:sp>
        <p:nvSpPr>
          <p:cNvPr id="7" name="TextBox 6"/>
          <p:cNvSpPr txBox="1"/>
          <p:nvPr/>
        </p:nvSpPr>
        <p:spPr>
          <a:xfrm>
            <a:off x="959199" y="871674"/>
            <a:ext cx="10301394" cy="1015663"/>
          </a:xfrm>
          <a:prstGeom prst="rect">
            <a:avLst/>
          </a:prstGeom>
          <a:noFill/>
          <a:ln w="12700">
            <a:noFill/>
          </a:ln>
        </p:spPr>
        <p:txBody>
          <a:bodyPr wrap="square" lIns="45720" rIns="45720" rtlCol="0">
            <a:spAutoFit/>
          </a:bodyPr>
          <a:lstStyle/>
          <a:p>
            <a:pPr algn="just"/>
            <a:r>
              <a:rPr lang="en-GB" sz="2000" dirty="0">
                <a:cs typeface="Arial" pitchFamily="34" charset="0"/>
              </a:rPr>
              <a:t>Hai </a:t>
            </a:r>
            <a:r>
              <a:rPr lang="en-GB" sz="2000" dirty="0" err="1">
                <a:cs typeface="Arial" pitchFamily="34" charset="0"/>
              </a:rPr>
              <a:t>nghiên</a:t>
            </a:r>
            <a:r>
              <a:rPr lang="en-GB" sz="2000" dirty="0">
                <a:cs typeface="Arial" pitchFamily="34" charset="0"/>
              </a:rPr>
              <a:t> </a:t>
            </a:r>
            <a:r>
              <a:rPr lang="en-GB" sz="2000" dirty="0" err="1">
                <a:cs typeface="Arial" pitchFamily="34" charset="0"/>
              </a:rPr>
              <a:t>cứu</a:t>
            </a:r>
            <a:r>
              <a:rPr lang="en-GB" sz="2000" dirty="0">
                <a:cs typeface="Arial" pitchFamily="34" charset="0"/>
              </a:rPr>
              <a:t> </a:t>
            </a:r>
            <a:r>
              <a:rPr lang="en-GB" sz="2000" dirty="0" err="1">
                <a:cs typeface="Arial" pitchFamily="34" charset="0"/>
              </a:rPr>
              <a:t>đời</a:t>
            </a:r>
            <a:r>
              <a:rPr lang="en-GB" sz="2000" dirty="0">
                <a:cs typeface="Arial" pitchFamily="34" charset="0"/>
              </a:rPr>
              <a:t> </a:t>
            </a:r>
            <a:r>
              <a:rPr lang="en-GB" sz="2000" dirty="0" err="1">
                <a:cs typeface="Arial" pitchFamily="34" charset="0"/>
              </a:rPr>
              <a:t>thực</a:t>
            </a:r>
            <a:r>
              <a:rPr lang="en-GB" sz="2000" dirty="0">
                <a:cs typeface="Arial" pitchFamily="34" charset="0"/>
              </a:rPr>
              <a:t> </a:t>
            </a:r>
            <a:r>
              <a:rPr lang="en-GB" sz="2000" dirty="0" err="1">
                <a:cs typeface="Arial" pitchFamily="34" charset="0"/>
              </a:rPr>
              <a:t>tại</a:t>
            </a:r>
            <a:r>
              <a:rPr lang="en-GB" sz="2000" dirty="0">
                <a:cs typeface="Arial" pitchFamily="34" charset="0"/>
              </a:rPr>
              <a:t> </a:t>
            </a:r>
            <a:r>
              <a:rPr lang="vi-VN" sz="2000" dirty="0"/>
              <a:t>Taipei Veterans General Hospital</a:t>
            </a:r>
            <a:r>
              <a:rPr lang="en-GB" sz="2000" dirty="0"/>
              <a:t> </a:t>
            </a:r>
            <a:r>
              <a:rPr lang="en-GB" sz="2000" dirty="0" err="1"/>
              <a:t>và</a:t>
            </a:r>
            <a:r>
              <a:rPr lang="en-GB" sz="2000" dirty="0"/>
              <a:t> </a:t>
            </a:r>
            <a:r>
              <a:rPr lang="vi-VN" sz="2000" dirty="0"/>
              <a:t>National Cheng Kung University Hospital</a:t>
            </a:r>
            <a:r>
              <a:rPr lang="en-GB" sz="2000" dirty="0"/>
              <a:t> </a:t>
            </a:r>
            <a:r>
              <a:rPr lang="en-GB" sz="2000" dirty="0" err="1"/>
              <a:t>cho</a:t>
            </a:r>
            <a:r>
              <a:rPr lang="en-GB" sz="2000" dirty="0"/>
              <a:t> </a:t>
            </a:r>
            <a:r>
              <a:rPr lang="en-GB" sz="2000" dirty="0" err="1"/>
              <a:t>thấy</a:t>
            </a:r>
            <a:r>
              <a:rPr lang="en-GB" sz="2000" dirty="0"/>
              <a:t> </a:t>
            </a:r>
            <a:r>
              <a:rPr lang="en-GB" sz="2000" dirty="0" err="1"/>
              <a:t>afatinib</a:t>
            </a:r>
            <a:r>
              <a:rPr lang="en-GB" sz="2000" dirty="0"/>
              <a:t> </a:t>
            </a:r>
            <a:r>
              <a:rPr lang="en-GB" sz="2000" dirty="0" err="1"/>
              <a:t>giúp</a:t>
            </a:r>
            <a:r>
              <a:rPr lang="en-GB" sz="2000" dirty="0"/>
              <a:t> </a:t>
            </a:r>
            <a:r>
              <a:rPr lang="en-GB" sz="2000" dirty="0" err="1"/>
              <a:t>cải</a:t>
            </a:r>
            <a:r>
              <a:rPr lang="en-GB" sz="2000" dirty="0"/>
              <a:t> </a:t>
            </a:r>
            <a:r>
              <a:rPr lang="en-GB" sz="2000" dirty="0" err="1"/>
              <a:t>thiện</a:t>
            </a:r>
            <a:r>
              <a:rPr lang="en-GB" sz="2000" dirty="0"/>
              <a:t> </a:t>
            </a:r>
            <a:r>
              <a:rPr lang="en-GB" sz="2000" dirty="0" err="1"/>
              <a:t>có</a:t>
            </a:r>
            <a:r>
              <a:rPr lang="en-GB" sz="2000" dirty="0"/>
              <a:t> ý </a:t>
            </a:r>
            <a:r>
              <a:rPr lang="en-GB" sz="2000" dirty="0" err="1"/>
              <a:t>nghĩa</a:t>
            </a:r>
            <a:r>
              <a:rPr lang="en-GB" sz="2000" dirty="0"/>
              <a:t> PFS </a:t>
            </a:r>
            <a:r>
              <a:rPr lang="en-GB" sz="2000" dirty="0" err="1"/>
              <a:t>và</a:t>
            </a:r>
            <a:r>
              <a:rPr lang="en-GB" sz="2000" dirty="0"/>
              <a:t> TTF so </a:t>
            </a:r>
            <a:r>
              <a:rPr lang="en-GB" sz="2000" dirty="0" err="1"/>
              <a:t>với</a:t>
            </a:r>
            <a:r>
              <a:rPr lang="en-GB" sz="2000" dirty="0"/>
              <a:t> EGFR TKI </a:t>
            </a:r>
            <a:r>
              <a:rPr lang="en-GB" sz="2000" dirty="0" err="1"/>
              <a:t>thế</a:t>
            </a:r>
            <a:r>
              <a:rPr lang="en-GB" sz="2000" dirty="0"/>
              <a:t> </a:t>
            </a:r>
            <a:r>
              <a:rPr lang="en-GB" sz="2000" dirty="0" err="1"/>
              <a:t>hệ</a:t>
            </a:r>
            <a:r>
              <a:rPr lang="en-GB" sz="2000" dirty="0"/>
              <a:t> 1 (</a:t>
            </a:r>
            <a:r>
              <a:rPr lang="en-GB" sz="2000" dirty="0" err="1"/>
              <a:t>gefitinib</a:t>
            </a:r>
            <a:r>
              <a:rPr lang="en-GB" sz="2000" dirty="0"/>
              <a:t> </a:t>
            </a:r>
            <a:r>
              <a:rPr lang="en-GB" sz="2000" dirty="0" err="1"/>
              <a:t>và</a:t>
            </a:r>
            <a:r>
              <a:rPr lang="en-GB" sz="2000" dirty="0"/>
              <a:t> </a:t>
            </a:r>
            <a:r>
              <a:rPr lang="en-GB" sz="2000" dirty="0" err="1"/>
              <a:t>erlotinib</a:t>
            </a:r>
            <a:r>
              <a:rPr lang="en-GB" sz="2000" dirty="0"/>
              <a:t>) </a:t>
            </a:r>
            <a:r>
              <a:rPr lang="en-GB" sz="2000" dirty="0" err="1"/>
              <a:t>trong</a:t>
            </a:r>
            <a:r>
              <a:rPr lang="en-GB" sz="2000" dirty="0"/>
              <a:t> </a:t>
            </a:r>
            <a:r>
              <a:rPr lang="en-GB" sz="2000" dirty="0" err="1"/>
              <a:t>điều</a:t>
            </a:r>
            <a:r>
              <a:rPr lang="en-GB" sz="2000" dirty="0"/>
              <a:t> </a:t>
            </a:r>
            <a:r>
              <a:rPr lang="en-GB" sz="2000" dirty="0" err="1"/>
              <a:t>trị</a:t>
            </a:r>
            <a:r>
              <a:rPr lang="en-GB" sz="2000" dirty="0"/>
              <a:t> UTPKTBN </a:t>
            </a:r>
            <a:r>
              <a:rPr lang="en-GB" sz="2000" dirty="0" err="1"/>
              <a:t>có</a:t>
            </a:r>
            <a:r>
              <a:rPr lang="en-GB" sz="2000" dirty="0"/>
              <a:t> </a:t>
            </a:r>
            <a:r>
              <a:rPr lang="en-GB" sz="2000" dirty="0" err="1"/>
              <a:t>đột</a:t>
            </a:r>
            <a:r>
              <a:rPr lang="en-GB" sz="2000" dirty="0"/>
              <a:t> </a:t>
            </a:r>
            <a:r>
              <a:rPr lang="en-GB" sz="2000" dirty="0" err="1"/>
              <a:t>biện</a:t>
            </a:r>
            <a:r>
              <a:rPr lang="en-GB" sz="2000" dirty="0"/>
              <a:t> EGFR</a:t>
            </a:r>
            <a:endParaRPr lang="vi-VN" sz="2000" dirty="0">
              <a:cs typeface="Arial" pitchFamily="34" charset="0"/>
            </a:endParaRPr>
          </a:p>
        </p:txBody>
      </p:sp>
    </p:spTree>
    <p:extLst>
      <p:ext uri="{BB962C8B-B14F-4D97-AF65-F5344CB8AC3E}">
        <p14:creationId xmlns:p14="http://schemas.microsoft.com/office/powerpoint/2010/main" val="1211972527"/>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838200" y="116849"/>
            <a:ext cx="10516737" cy="732391"/>
          </a:xfrm>
        </p:spPr>
        <p:txBody>
          <a:bodyPr>
            <a:noAutofit/>
          </a:bodyPr>
          <a:lstStyle/>
          <a:p>
            <a:pPr>
              <a:spcBef>
                <a:spcPts val="600"/>
              </a:spcBef>
              <a:spcAft>
                <a:spcPts val="600"/>
              </a:spcAft>
            </a:pPr>
            <a:r>
              <a:rPr lang="en-US" sz="2600" dirty="0">
                <a:latin typeface="Arial" panose="020B0604020202020204" pitchFamily="34" charset="0"/>
                <a:cs typeface="Arial" panose="020B0604020202020204" pitchFamily="34" charset="0"/>
              </a:rPr>
              <a:t>D</a:t>
            </a:r>
            <a:r>
              <a:rPr lang="vi-VN" sz="2600" dirty="0">
                <a:latin typeface="Arial" panose="020B0604020202020204" pitchFamily="34" charset="0"/>
                <a:cs typeface="Arial" panose="020B0604020202020204" pitchFamily="34" charset="0"/>
              </a:rPr>
              <a:t>ữ</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liệu</a:t>
            </a:r>
            <a:r>
              <a:rPr lang="en-US" sz="2600" dirty="0">
                <a:latin typeface="Arial" panose="020B0604020202020204" pitchFamily="34" charset="0"/>
                <a:cs typeface="Arial" panose="020B0604020202020204" pitchFamily="34" charset="0"/>
              </a:rPr>
              <a:t> đ</a:t>
            </a:r>
            <a:r>
              <a:rPr lang="vi-VN" sz="2600" dirty="0">
                <a:latin typeface="Arial" panose="020B0604020202020204" pitchFamily="34" charset="0"/>
                <a:cs typeface="Arial" panose="020B0604020202020204" pitchFamily="34" charset="0"/>
              </a:rPr>
              <a:t>ờ</a:t>
            </a:r>
            <a:r>
              <a:rPr lang="en-US" sz="2600" dirty="0" err="1">
                <a:latin typeface="Arial" panose="020B0604020202020204" pitchFamily="34" charset="0"/>
                <a:cs typeface="Arial" panose="020B0604020202020204" pitchFamily="34" charset="0"/>
              </a:rPr>
              <a:t>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th</a:t>
            </a:r>
            <a:r>
              <a:rPr lang="vi-VN" sz="2600" dirty="0">
                <a:latin typeface="Arial" panose="020B0604020202020204" pitchFamily="34" charset="0"/>
                <a:cs typeface="Arial" panose="020B0604020202020204" pitchFamily="34" charset="0"/>
              </a:rPr>
              <a:t>ự</a:t>
            </a:r>
            <a:r>
              <a:rPr lang="en-US" sz="2600" dirty="0">
                <a:latin typeface="Arial" panose="020B0604020202020204" pitchFamily="34" charset="0"/>
                <a:cs typeface="Arial" panose="020B0604020202020204" pitchFamily="34" charset="0"/>
              </a:rPr>
              <a:t>c </a:t>
            </a:r>
            <a:r>
              <a:rPr lang="en-US" sz="2600" dirty="0" err="1">
                <a:latin typeface="Arial" panose="020B0604020202020204" pitchFamily="34" charset="0"/>
                <a:cs typeface="Arial" panose="020B0604020202020204" pitchFamily="34" charset="0"/>
              </a:rPr>
              <a:t>tại</a:t>
            </a:r>
            <a:r>
              <a:rPr lang="en-US" sz="2600" dirty="0">
                <a:latin typeface="Arial" panose="020B0604020202020204" pitchFamily="34" charset="0"/>
                <a:cs typeface="Arial" panose="020B0604020202020204" pitchFamily="34" charset="0"/>
              </a:rPr>
              <a:t> BV Samsung: </a:t>
            </a:r>
            <a:r>
              <a:rPr lang="en-US" sz="2600" dirty="0" err="1">
                <a:latin typeface="Arial" panose="020B0604020202020204" pitchFamily="34" charset="0"/>
                <a:cs typeface="Arial" panose="020B0604020202020204" pitchFamily="34" charset="0"/>
              </a:rPr>
              <a:t>Hiệu</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qu</a:t>
            </a:r>
            <a:r>
              <a:rPr lang="vi-VN" sz="2600" dirty="0">
                <a:latin typeface="Arial" panose="020B0604020202020204" pitchFamily="34" charset="0"/>
                <a:cs typeface="Arial" panose="020B0604020202020204" pitchFamily="34" charset="0"/>
              </a:rPr>
              <a:t>ả</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trên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TKT</a:t>
            </a:r>
            <a:r>
              <a:rPr lang="vi-VN" sz="2600" dirty="0">
                <a:latin typeface="Arial" panose="020B0604020202020204" pitchFamily="34" charset="0"/>
                <a:cs typeface="Arial" panose="020B0604020202020204" pitchFamily="34" charset="0"/>
              </a:rPr>
              <a:t>Ư</a:t>
            </a:r>
            <a:r>
              <a:rPr lang="en-US" sz="2600" dirty="0">
                <a:latin typeface="Arial" panose="020B0604020202020204" pitchFamily="34" charset="0"/>
                <a:cs typeface="Arial" panose="020B0604020202020204" pitchFamily="34" charset="0"/>
              </a:rPr>
              <a:t> c</a:t>
            </a:r>
            <a:r>
              <a:rPr lang="vi-VN" sz="2600" dirty="0">
                <a:latin typeface="Arial" panose="020B0604020202020204" pitchFamily="34" charset="0"/>
                <a:cs typeface="Arial" panose="020B0604020202020204" pitchFamily="34" charset="0"/>
              </a:rPr>
              <a:t>ủ</a:t>
            </a:r>
            <a:r>
              <a:rPr lang="en-US" sz="2600" dirty="0">
                <a:latin typeface="Arial" panose="020B0604020202020204" pitchFamily="34" charset="0"/>
                <a:cs typeface="Arial" panose="020B0604020202020204" pitchFamily="34" charset="0"/>
              </a:rPr>
              <a:t>a </a:t>
            </a:r>
            <a:r>
              <a:rPr lang="en-US" sz="2600" dirty="0" err="1">
                <a:latin typeface="Arial" panose="020B0604020202020204" pitchFamily="34" charset="0"/>
                <a:cs typeface="Arial" panose="020B0604020202020204" pitchFamily="34" charset="0"/>
              </a:rPr>
              <a:t>Afatinib</a:t>
            </a:r>
            <a:r>
              <a:rPr lang="en-US" sz="2600" dirty="0">
                <a:latin typeface="Arial" panose="020B0604020202020204" pitchFamily="34" charset="0"/>
                <a:cs typeface="Arial" panose="020B0604020202020204" pitchFamily="34" charset="0"/>
              </a:rPr>
              <a:t> so v</a:t>
            </a:r>
            <a:r>
              <a:rPr lang="vi-VN" sz="2600" dirty="0">
                <a:latin typeface="Arial" panose="020B0604020202020204" pitchFamily="34" charset="0"/>
                <a:cs typeface="Arial" panose="020B0604020202020204" pitchFamily="34" charset="0"/>
              </a:rPr>
              <a:t>ớ</a:t>
            </a:r>
            <a:r>
              <a:rPr lang="en-US" sz="2600" dirty="0" err="1">
                <a:latin typeface="Arial" panose="020B0604020202020204" pitchFamily="34" charset="0"/>
                <a:cs typeface="Arial" panose="020B0604020202020204" pitchFamily="34" charset="0"/>
              </a:rPr>
              <a:t>i</a:t>
            </a:r>
            <a:r>
              <a:rPr lang="en-US" sz="2600" dirty="0">
                <a:latin typeface="Arial" panose="020B0604020202020204" pitchFamily="34" charset="0"/>
                <a:cs typeface="Arial" panose="020B0604020202020204" pitchFamily="34" charset="0"/>
              </a:rPr>
              <a:t> EGFR </a:t>
            </a:r>
            <a:r>
              <a:rPr lang="en-US" sz="2600" dirty="0" err="1">
                <a:latin typeface="Arial" panose="020B0604020202020204" pitchFamily="34" charset="0"/>
                <a:cs typeface="Arial" panose="020B0604020202020204" pitchFamily="34" charset="0"/>
              </a:rPr>
              <a:t>TKI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thê</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hê</a:t>
            </a:r>
            <a:r>
              <a:rPr lang="en-US" sz="2600" dirty="0">
                <a:latin typeface="Arial" panose="020B0604020202020204" pitchFamily="34" charset="0"/>
                <a:cs typeface="Arial" panose="020B0604020202020204" pitchFamily="34" charset="0"/>
              </a:rPr>
              <a:t>̣ 1</a:t>
            </a:r>
            <a:endParaRPr lang="en-US" sz="2600" b="1" dirty="0">
              <a:latin typeface="Arial" panose="020B0604020202020204" pitchFamily="34" charset="0"/>
              <a:cs typeface="Arial" panose="020B0604020202020204" pitchFamily="34" charset="0"/>
            </a:endParaRPr>
          </a:p>
        </p:txBody>
      </p:sp>
      <p:sp>
        <p:nvSpPr>
          <p:cNvPr id="5" name="TextBox 4"/>
          <p:cNvSpPr txBox="1"/>
          <p:nvPr/>
        </p:nvSpPr>
        <p:spPr>
          <a:xfrm>
            <a:off x="821183" y="868963"/>
            <a:ext cx="10550770" cy="584775"/>
          </a:xfrm>
          <a:prstGeom prst="rect">
            <a:avLst/>
          </a:prstGeom>
          <a:noFill/>
          <a:ln w="12700">
            <a:noFill/>
          </a:ln>
        </p:spPr>
        <p:txBody>
          <a:bodyPr wrap="square" lIns="45720" rIns="45720" rtlCol="0">
            <a:spAutoFit/>
          </a:bodyPr>
          <a:lstStyle/>
          <a:p>
            <a:pPr marL="166688" indent="-166688">
              <a:buClr>
                <a:schemeClr val="accent1"/>
              </a:buClr>
              <a:buFont typeface="Wingdings" panose="05000000000000000000" pitchFamily="2" charset="2"/>
              <a:buChar char="§"/>
            </a:pPr>
            <a:r>
              <a:rPr lang="en-US" sz="1600" dirty="0">
                <a:latin typeface="Calibri" panose="020F0502020204030204" pitchFamily="34" charset="0"/>
                <a:cs typeface="Calibri" panose="020F0502020204030204" pitchFamily="34" charset="0"/>
              </a:rPr>
              <a:t>N=198 (Afatinib: 72; </a:t>
            </a:r>
            <a:r>
              <a:rPr lang="en-US" sz="1600" dirty="0" err="1">
                <a:latin typeface="Calibri" panose="020F0502020204030204" pitchFamily="34" charset="0"/>
                <a:cs typeface="Calibri" panose="020F0502020204030204" pitchFamily="34" charset="0"/>
              </a:rPr>
              <a:t>Gefitinib</a:t>
            </a:r>
            <a:r>
              <a:rPr lang="en-US" sz="1600" dirty="0">
                <a:latin typeface="Calibri" panose="020F0502020204030204" pitchFamily="34" charset="0"/>
                <a:cs typeface="Calibri" panose="020F0502020204030204" pitchFamily="34" charset="0"/>
              </a:rPr>
              <a:t>: 68; </a:t>
            </a:r>
            <a:r>
              <a:rPr lang="en-US" sz="1600" dirty="0" err="1">
                <a:latin typeface="Calibri" panose="020F0502020204030204" pitchFamily="34" charset="0"/>
                <a:cs typeface="Calibri" panose="020F0502020204030204" pitchFamily="34" charset="0"/>
              </a:rPr>
              <a:t>Erlotinib</a:t>
            </a:r>
            <a:r>
              <a:rPr lang="en-US" sz="1600" dirty="0">
                <a:latin typeface="Calibri" panose="020F0502020204030204" pitchFamily="34" charset="0"/>
                <a:cs typeface="Calibri" panose="020F0502020204030204" pitchFamily="34" charset="0"/>
              </a:rPr>
              <a:t>: 58) (Oct’14-Dec’16): EGFR M+ NSCLC with brain metastases from Samsung Medical Center, Seoul, Korea</a:t>
            </a:r>
          </a:p>
        </p:txBody>
      </p:sp>
      <p:pic>
        <p:nvPicPr>
          <p:cNvPr id="7" name="그림 3">
            <a:extLst>
              <a:ext uri="{FF2B5EF4-FFF2-40B4-BE49-F238E27FC236}">
                <a16:creationId xmlns:a16="http://schemas.microsoft.com/office/drawing/2014/main" id="{CD8D3475-B77B-4276-A78D-AFDE4DC49C0F}"/>
              </a:ext>
            </a:extLst>
          </p:cNvPr>
          <p:cNvPicPr>
            <a:picLocks noChangeAspect="1"/>
          </p:cNvPicPr>
          <p:nvPr/>
        </p:nvPicPr>
        <p:blipFill>
          <a:blip r:embed="rId2"/>
          <a:stretch>
            <a:fillRect/>
          </a:stretch>
        </p:blipFill>
        <p:spPr>
          <a:xfrm>
            <a:off x="1387983" y="1550259"/>
            <a:ext cx="4821321" cy="3830754"/>
          </a:xfrm>
          <a:prstGeom prst="rect">
            <a:avLst/>
          </a:prstGeom>
        </p:spPr>
      </p:pic>
      <p:pic>
        <p:nvPicPr>
          <p:cNvPr id="8" name="그림 4">
            <a:extLst>
              <a:ext uri="{FF2B5EF4-FFF2-40B4-BE49-F238E27FC236}">
                <a16:creationId xmlns:a16="http://schemas.microsoft.com/office/drawing/2014/main" id="{B029506A-5B8F-4F47-8DAE-897265425557}"/>
              </a:ext>
            </a:extLst>
          </p:cNvPr>
          <p:cNvPicPr>
            <a:picLocks noChangeAspect="1"/>
          </p:cNvPicPr>
          <p:nvPr/>
        </p:nvPicPr>
        <p:blipFill rotWithShape="1">
          <a:blip r:embed="rId3"/>
          <a:srcRect l="1479" t="2680"/>
          <a:stretch/>
        </p:blipFill>
        <p:spPr>
          <a:xfrm>
            <a:off x="6342184" y="1419070"/>
            <a:ext cx="4648199" cy="3925217"/>
          </a:xfrm>
          <a:prstGeom prst="rect">
            <a:avLst/>
          </a:prstGeom>
        </p:spPr>
      </p:pic>
      <p:cxnSp>
        <p:nvCxnSpPr>
          <p:cNvPr id="11" name="직선 화살표 연결선 10">
            <a:extLst>
              <a:ext uri="{FF2B5EF4-FFF2-40B4-BE49-F238E27FC236}">
                <a16:creationId xmlns:a16="http://schemas.microsoft.com/office/drawing/2014/main" id="{D10DEF75-BCF4-4AF5-9D1A-6B1B9938166F}"/>
              </a:ext>
            </a:extLst>
          </p:cNvPr>
          <p:cNvCxnSpPr/>
          <p:nvPr/>
        </p:nvCxnSpPr>
        <p:spPr>
          <a:xfrm flipH="1" flipV="1">
            <a:off x="10128739" y="4080773"/>
            <a:ext cx="87923" cy="211014"/>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9872730" y="4276045"/>
            <a:ext cx="849913" cy="307777"/>
          </a:xfrm>
          <a:prstGeom prst="rect">
            <a:avLst/>
          </a:prstGeom>
          <a:noFill/>
        </p:spPr>
        <p:txBody>
          <a:bodyPr wrap="none" rtlCol="0">
            <a:spAutoFit/>
          </a:bodyPr>
          <a:lstStyle/>
          <a:p>
            <a:r>
              <a:rPr lang="en-US" sz="1400" b="1" dirty="0">
                <a:solidFill>
                  <a:srgbClr val="3333FF"/>
                </a:solidFill>
              </a:rPr>
              <a:t>Afatinib</a:t>
            </a:r>
          </a:p>
        </p:txBody>
      </p:sp>
      <p:sp>
        <p:nvSpPr>
          <p:cNvPr id="17" name="TextBox 16"/>
          <p:cNvSpPr txBox="1"/>
          <p:nvPr/>
        </p:nvSpPr>
        <p:spPr>
          <a:xfrm>
            <a:off x="4267793" y="2806683"/>
            <a:ext cx="849913" cy="307777"/>
          </a:xfrm>
          <a:prstGeom prst="rect">
            <a:avLst/>
          </a:prstGeom>
          <a:noFill/>
        </p:spPr>
        <p:txBody>
          <a:bodyPr wrap="none" rtlCol="0">
            <a:spAutoFit/>
          </a:bodyPr>
          <a:lstStyle/>
          <a:p>
            <a:r>
              <a:rPr lang="en-US" sz="1400" b="1" dirty="0">
                <a:solidFill>
                  <a:srgbClr val="3333FF"/>
                </a:solidFill>
              </a:rPr>
              <a:t>Afatinib</a:t>
            </a:r>
          </a:p>
        </p:txBody>
      </p:sp>
      <p:cxnSp>
        <p:nvCxnSpPr>
          <p:cNvPr id="18" name="직선 화살표 연결선 10">
            <a:extLst>
              <a:ext uri="{FF2B5EF4-FFF2-40B4-BE49-F238E27FC236}">
                <a16:creationId xmlns:a16="http://schemas.microsoft.com/office/drawing/2014/main" id="{D10DEF75-BCF4-4AF5-9D1A-6B1B9938166F}"/>
              </a:ext>
            </a:extLst>
          </p:cNvPr>
          <p:cNvCxnSpPr/>
          <p:nvPr/>
        </p:nvCxnSpPr>
        <p:spPr>
          <a:xfrm flipH="1">
            <a:off x="4024997" y="3062711"/>
            <a:ext cx="242796" cy="111403"/>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25" name="Table 24"/>
          <p:cNvGraphicFramePr>
            <a:graphicFrameLocks noGrp="1"/>
          </p:cNvGraphicFramePr>
          <p:nvPr/>
        </p:nvGraphicFramePr>
        <p:xfrm>
          <a:off x="1255103" y="5358016"/>
          <a:ext cx="4779089" cy="849390"/>
        </p:xfrm>
        <a:graphic>
          <a:graphicData uri="http://schemas.openxmlformats.org/drawingml/2006/table">
            <a:tbl>
              <a:tblPr firstRow="1" bandRow="1">
                <a:tableStyleId>{5C22544A-7EE6-4342-B048-85BDC9FD1C3A}</a:tableStyleId>
              </a:tblPr>
              <a:tblGrid>
                <a:gridCol w="1544996">
                  <a:extLst>
                    <a:ext uri="{9D8B030D-6E8A-4147-A177-3AD203B41FA5}">
                      <a16:colId xmlns:a16="http://schemas.microsoft.com/office/drawing/2014/main" val="2341683606"/>
                    </a:ext>
                  </a:extLst>
                </a:gridCol>
                <a:gridCol w="1091821">
                  <a:extLst>
                    <a:ext uri="{9D8B030D-6E8A-4147-A177-3AD203B41FA5}">
                      <a16:colId xmlns:a16="http://schemas.microsoft.com/office/drawing/2014/main" val="3388904181"/>
                    </a:ext>
                  </a:extLst>
                </a:gridCol>
                <a:gridCol w="1078173">
                  <a:extLst>
                    <a:ext uri="{9D8B030D-6E8A-4147-A177-3AD203B41FA5}">
                      <a16:colId xmlns:a16="http://schemas.microsoft.com/office/drawing/2014/main" val="201231838"/>
                    </a:ext>
                  </a:extLst>
                </a:gridCol>
                <a:gridCol w="1064099">
                  <a:extLst>
                    <a:ext uri="{9D8B030D-6E8A-4147-A177-3AD203B41FA5}">
                      <a16:colId xmlns:a16="http://schemas.microsoft.com/office/drawing/2014/main" val="3376203748"/>
                    </a:ext>
                  </a:extLst>
                </a:gridCol>
              </a:tblGrid>
              <a:tr h="283130">
                <a:tc>
                  <a:txBody>
                    <a:bodyPr/>
                    <a:lstStyle/>
                    <a:p>
                      <a:pPr algn="ctr"/>
                      <a:r>
                        <a:rPr lang="en-US" sz="1200" b="1" dirty="0">
                          <a:solidFill>
                            <a:schemeClr val="tx1"/>
                          </a:solidFill>
                          <a:latin typeface="Arial Narrow" panose="020B0606020202030204" pitchFamily="34" charset="0"/>
                        </a:rPr>
                        <a:t>CNS</a:t>
                      </a:r>
                      <a:r>
                        <a:rPr lang="en-US" sz="1200" b="1" baseline="0" dirty="0">
                          <a:solidFill>
                            <a:schemeClr val="tx1"/>
                          </a:solidFill>
                          <a:latin typeface="Arial Narrow" panose="020B0606020202030204" pitchFamily="34" charset="0"/>
                        </a:rPr>
                        <a:t> effectiveness</a:t>
                      </a:r>
                      <a:endParaRPr lang="en-US" sz="1200" b="1" dirty="0">
                        <a:solidFill>
                          <a:schemeClr val="tx1"/>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a:solidFill>
                            <a:srgbClr val="3333FF"/>
                          </a:solidFill>
                          <a:latin typeface="Arial Narrow" panose="020B0606020202030204" pitchFamily="34" charset="0"/>
                        </a:rPr>
                        <a:t>Afatinib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err="1">
                          <a:solidFill>
                            <a:srgbClr val="DAA600"/>
                          </a:solidFill>
                          <a:latin typeface="Arial Narrow" panose="020B0606020202030204" pitchFamily="34" charset="0"/>
                        </a:rPr>
                        <a:t>Gefitinib</a:t>
                      </a:r>
                      <a:endParaRPr lang="en-US" sz="1200" b="1" dirty="0">
                        <a:solidFill>
                          <a:srgbClr val="DAA600"/>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err="1">
                          <a:solidFill>
                            <a:srgbClr val="C00000"/>
                          </a:solidFill>
                          <a:latin typeface="Arial Narrow" panose="020B0606020202030204" pitchFamily="34" charset="0"/>
                        </a:rPr>
                        <a:t>Erlotinib</a:t>
                      </a:r>
                      <a:endParaRPr lang="en-US" sz="1200" b="1" dirty="0">
                        <a:solidFill>
                          <a:srgbClr val="C00000"/>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22087020"/>
                  </a:ext>
                </a:extLst>
              </a:tr>
              <a:tr h="283130">
                <a:tc>
                  <a:txBody>
                    <a:bodyPr/>
                    <a:lstStyle/>
                    <a:p>
                      <a:pPr algn="ctr"/>
                      <a:r>
                        <a:rPr lang="en-US" sz="1200" b="1" dirty="0" err="1">
                          <a:solidFill>
                            <a:schemeClr val="tx1"/>
                          </a:solidFill>
                          <a:latin typeface="Arial Narrow" panose="020B0606020202030204" pitchFamily="34" charset="0"/>
                        </a:rPr>
                        <a:t>mPFS</a:t>
                      </a:r>
                      <a:r>
                        <a:rPr lang="en-US" sz="1200" b="1" dirty="0">
                          <a:solidFill>
                            <a:schemeClr val="tx1"/>
                          </a:solidFill>
                          <a:latin typeface="Arial Narrow" panose="020B0606020202030204" pitchFamily="34" charset="0"/>
                        </a:rPr>
                        <a:t>, month (95% CI)</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3333FF"/>
                          </a:solidFill>
                          <a:latin typeface="Arial Narrow" panose="020B0606020202030204" pitchFamily="34" charset="0"/>
                        </a:rPr>
                        <a:t>23.3 (16.4-30.2)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DAA600"/>
                          </a:solidFill>
                          <a:latin typeface="Arial Narrow" panose="020B0606020202030204" pitchFamily="34" charset="0"/>
                        </a:rPr>
                        <a:t>17.3 (13.7-20.8)</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C00000"/>
                          </a:solidFill>
                          <a:latin typeface="Arial Narrow" panose="020B0606020202030204" pitchFamily="34" charset="0"/>
                        </a:rPr>
                        <a:t>12.4 (9.3-15.5)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64390270"/>
                  </a:ext>
                </a:extLst>
              </a:tr>
              <a:tr h="283130">
                <a:tc>
                  <a:txBody>
                    <a:bodyPr/>
                    <a:lstStyle/>
                    <a:p>
                      <a:pPr algn="ctr"/>
                      <a:r>
                        <a:rPr lang="en-US" sz="1200" b="1" dirty="0">
                          <a:solidFill>
                            <a:schemeClr val="tx1"/>
                          </a:solidFill>
                          <a:latin typeface="Arial Narrow" panose="020B0606020202030204" pitchFamily="34" charset="0"/>
                        </a:rPr>
                        <a:t>ORR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3333FF"/>
                          </a:solidFill>
                          <a:latin typeface="Arial Narrow" panose="020B0606020202030204" pitchFamily="34" charset="0"/>
                        </a:rPr>
                        <a:t>72.9%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DAA600"/>
                          </a:solidFill>
                          <a:latin typeface="Arial Narrow" panose="020B0606020202030204" pitchFamily="34" charset="0"/>
                        </a:rPr>
                        <a:t>64.7%</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C00000"/>
                          </a:solidFill>
                          <a:latin typeface="Arial Narrow" panose="020B0606020202030204" pitchFamily="34" charset="0"/>
                        </a:rPr>
                        <a:t>68.2%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8112685"/>
                  </a:ext>
                </a:extLst>
              </a:tr>
            </a:tbl>
          </a:graphicData>
        </a:graphic>
      </p:graphicFrame>
      <p:graphicFrame>
        <p:nvGraphicFramePr>
          <p:cNvPr id="26" name="Table 25"/>
          <p:cNvGraphicFramePr>
            <a:graphicFrameLocks noGrp="1"/>
          </p:cNvGraphicFramePr>
          <p:nvPr/>
        </p:nvGraphicFramePr>
        <p:xfrm>
          <a:off x="6400799" y="5358016"/>
          <a:ext cx="4589584" cy="849390"/>
        </p:xfrm>
        <a:graphic>
          <a:graphicData uri="http://schemas.openxmlformats.org/drawingml/2006/table">
            <a:tbl>
              <a:tblPr firstRow="1" bandRow="1">
                <a:tableStyleId>{5C22544A-7EE6-4342-B048-85BDC9FD1C3A}</a:tableStyleId>
              </a:tblPr>
              <a:tblGrid>
                <a:gridCol w="1460181">
                  <a:extLst>
                    <a:ext uri="{9D8B030D-6E8A-4147-A177-3AD203B41FA5}">
                      <a16:colId xmlns:a16="http://schemas.microsoft.com/office/drawing/2014/main" val="2341683606"/>
                    </a:ext>
                  </a:extLst>
                </a:gridCol>
                <a:gridCol w="1056478">
                  <a:extLst>
                    <a:ext uri="{9D8B030D-6E8A-4147-A177-3AD203B41FA5}">
                      <a16:colId xmlns:a16="http://schemas.microsoft.com/office/drawing/2014/main" val="3388904181"/>
                    </a:ext>
                  </a:extLst>
                </a:gridCol>
                <a:gridCol w="1043272">
                  <a:extLst>
                    <a:ext uri="{9D8B030D-6E8A-4147-A177-3AD203B41FA5}">
                      <a16:colId xmlns:a16="http://schemas.microsoft.com/office/drawing/2014/main" val="201231838"/>
                    </a:ext>
                  </a:extLst>
                </a:gridCol>
                <a:gridCol w="1029653">
                  <a:extLst>
                    <a:ext uri="{9D8B030D-6E8A-4147-A177-3AD203B41FA5}">
                      <a16:colId xmlns:a16="http://schemas.microsoft.com/office/drawing/2014/main" val="3376203748"/>
                    </a:ext>
                  </a:extLst>
                </a:gridCol>
              </a:tblGrid>
              <a:tr h="283130">
                <a:tc>
                  <a:txBody>
                    <a:bodyPr/>
                    <a:lstStyle/>
                    <a:p>
                      <a:pPr algn="ctr"/>
                      <a:r>
                        <a:rPr lang="en-US" sz="1200" b="1" dirty="0">
                          <a:solidFill>
                            <a:schemeClr val="tx1"/>
                          </a:solidFill>
                          <a:latin typeface="Arial Narrow" panose="020B0606020202030204" pitchFamily="34" charset="0"/>
                        </a:rPr>
                        <a:t> CNS</a:t>
                      </a:r>
                      <a:r>
                        <a:rPr lang="en-US" sz="1200" b="1" baseline="0" dirty="0">
                          <a:solidFill>
                            <a:schemeClr val="tx1"/>
                          </a:solidFill>
                          <a:latin typeface="Arial Narrow" panose="020B0606020202030204" pitchFamily="34" charset="0"/>
                        </a:rPr>
                        <a:t> failure rate</a:t>
                      </a:r>
                      <a:endParaRPr lang="en-US" sz="1200" b="1" dirty="0">
                        <a:solidFill>
                          <a:schemeClr val="tx1"/>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a:solidFill>
                            <a:srgbClr val="3333FF"/>
                          </a:solidFill>
                          <a:latin typeface="Arial Narrow" panose="020B0606020202030204" pitchFamily="34" charset="0"/>
                        </a:rPr>
                        <a:t>Afatinib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err="1">
                          <a:solidFill>
                            <a:srgbClr val="DAA600"/>
                          </a:solidFill>
                          <a:latin typeface="Arial Narrow" panose="020B0606020202030204" pitchFamily="34" charset="0"/>
                        </a:rPr>
                        <a:t>Gefitinib</a:t>
                      </a:r>
                      <a:endParaRPr lang="en-US" sz="1200" b="1" dirty="0">
                        <a:solidFill>
                          <a:srgbClr val="DAA600"/>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1" dirty="0" err="1">
                          <a:solidFill>
                            <a:srgbClr val="C00000"/>
                          </a:solidFill>
                          <a:latin typeface="Arial Narrow" panose="020B0606020202030204" pitchFamily="34" charset="0"/>
                        </a:rPr>
                        <a:t>Erlotinib</a:t>
                      </a:r>
                      <a:endParaRPr lang="en-US" sz="1200" b="1" dirty="0">
                        <a:solidFill>
                          <a:srgbClr val="C00000"/>
                        </a:solidFill>
                        <a:latin typeface="Arial Narrow" panose="020B060602020203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22087020"/>
                  </a:ext>
                </a:extLst>
              </a:tr>
              <a:tr h="283130">
                <a:tc>
                  <a:txBody>
                    <a:bodyPr/>
                    <a:lstStyle/>
                    <a:p>
                      <a:pPr algn="ctr"/>
                      <a:r>
                        <a:rPr lang="en-US" sz="1200" b="0" dirty="0">
                          <a:solidFill>
                            <a:schemeClr val="tx1"/>
                          </a:solidFill>
                          <a:latin typeface="Arial Narrow" panose="020B0606020202030204" pitchFamily="34" charset="0"/>
                        </a:rPr>
                        <a:t>12-month cumulative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3333FF"/>
                          </a:solidFill>
                          <a:latin typeface="Arial Narrow" panose="020B0606020202030204" pitchFamily="34" charset="0"/>
                        </a:rPr>
                        <a:t>10.2%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DAA600"/>
                          </a:solidFill>
                          <a:latin typeface="Arial Narrow" panose="020B0606020202030204" pitchFamily="34" charset="0"/>
                        </a:rPr>
                        <a:t>16.1%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C00000"/>
                          </a:solidFill>
                          <a:latin typeface="Arial Narrow" panose="020B0606020202030204" pitchFamily="34" charset="0"/>
                        </a:rPr>
                        <a:t>16.1%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64390270"/>
                  </a:ext>
                </a:extLst>
              </a:tr>
              <a:tr h="283130">
                <a:tc>
                  <a:txBody>
                    <a:bodyPr/>
                    <a:lstStyle/>
                    <a:p>
                      <a:pPr algn="ctr"/>
                      <a:r>
                        <a:rPr lang="en-US" sz="1200" b="0" dirty="0">
                          <a:solidFill>
                            <a:schemeClr val="tx1"/>
                          </a:solidFill>
                          <a:latin typeface="Arial Narrow" panose="020B0606020202030204" pitchFamily="34" charset="0"/>
                        </a:rPr>
                        <a:t>36-month cumulative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3333FF"/>
                          </a:solidFill>
                          <a:latin typeface="Arial Narrow" panose="020B0606020202030204" pitchFamily="34" charset="0"/>
                        </a:rPr>
                        <a:t>21.5%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DAA600"/>
                          </a:solidFill>
                          <a:latin typeface="Arial Narrow" panose="020B0606020202030204" pitchFamily="34" charset="0"/>
                        </a:rPr>
                        <a:t>28.6%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b="0" dirty="0">
                          <a:solidFill>
                            <a:srgbClr val="C00000"/>
                          </a:solidFill>
                          <a:latin typeface="Arial Narrow" panose="020B0606020202030204" pitchFamily="34" charset="0"/>
                        </a:rPr>
                        <a:t>30.2%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91687443"/>
                  </a:ext>
                </a:extLst>
              </a:tr>
            </a:tbl>
          </a:graphicData>
        </a:graphic>
      </p:graphicFrame>
      <p:sp>
        <p:nvSpPr>
          <p:cNvPr id="27" name="Footer Placeholder 15"/>
          <p:cNvSpPr txBox="1">
            <a:spLocks noGrp="1"/>
          </p:cNvSpPr>
          <p:nvPr>
            <p:ph type="ftr" sz="quarter" idx="11"/>
          </p:nvPr>
        </p:nvSpPr>
        <p:spPr>
          <a:xfrm>
            <a:off x="838200" y="6518615"/>
            <a:ext cx="5656385" cy="246221"/>
          </a:xfrm>
          <a:prstGeom prst="rect">
            <a:avLst/>
          </a:prstGeom>
          <a:noFill/>
          <a:ln w="12700">
            <a:noFill/>
          </a:ln>
        </p:spPr>
        <p:txBody>
          <a:bodyPr vert="horz" wrap="square" lIns="45720" tIns="60960" rIns="45720" bIns="60960" rtlCol="0" anchor="ctr">
            <a:spAutoFit/>
          </a:bodyPr>
          <a:lstStyle/>
          <a:p>
            <a:pPr algn="l"/>
            <a:r>
              <a:rPr lang="nb-NO" sz="800" dirty="0">
                <a:solidFill>
                  <a:schemeClr val="bg1">
                    <a:lumMod val="50000"/>
                  </a:schemeClr>
                </a:solidFill>
                <a:cs typeface="Arial" pitchFamily="34" charset="0"/>
              </a:rPr>
              <a:t>Jung HE et al., </a:t>
            </a:r>
            <a:r>
              <a:rPr lang="en-US" sz="800" dirty="0" err="1">
                <a:solidFill>
                  <a:schemeClr val="bg1">
                    <a:lumMod val="50000"/>
                  </a:schemeClr>
                </a:solidFill>
                <a:cs typeface="Arial" pitchFamily="34" charset="0"/>
              </a:rPr>
              <a:t>Transl</a:t>
            </a:r>
            <a:r>
              <a:rPr lang="en-US" sz="800" dirty="0">
                <a:solidFill>
                  <a:schemeClr val="bg1">
                    <a:lumMod val="50000"/>
                  </a:schemeClr>
                </a:solidFill>
                <a:cs typeface="Arial" pitchFamily="34" charset="0"/>
              </a:rPr>
              <a:t> Lung Cancer Res 2020 Publish ahead of print (http://dx.doi.org/10.21037/tlcr-20-379)</a:t>
            </a:r>
            <a:r>
              <a:rPr lang="nb-NO" sz="800" dirty="0">
                <a:solidFill>
                  <a:schemeClr val="bg1">
                    <a:lumMod val="50000"/>
                  </a:schemeClr>
                </a:solidFill>
                <a:cs typeface="Arial" pitchFamily="34" charset="0"/>
              </a:rPr>
              <a:t>.</a:t>
            </a:r>
          </a:p>
        </p:txBody>
      </p:sp>
      <p:sp>
        <p:nvSpPr>
          <p:cNvPr id="28" name="Slide Number Placeholder 4"/>
          <p:cNvSpPr txBox="1">
            <a:spLocks/>
          </p:cNvSpPr>
          <p:nvPr/>
        </p:nvSpPr>
        <p:spPr>
          <a:xfrm>
            <a:off x="1" y="6504886"/>
            <a:ext cx="102606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D152835D-7D37-404B-A795-5E090F301A3C}" type="slidenum">
              <a:rPr lang="en-GB" sz="1200" smtClean="0"/>
              <a:pPr algn="ctr"/>
              <a:t>294</a:t>
            </a:fld>
            <a:endParaRPr lang="en-GB" sz="1200" dirty="0"/>
          </a:p>
        </p:txBody>
      </p:sp>
    </p:spTree>
    <p:extLst>
      <p:ext uri="{BB962C8B-B14F-4D97-AF65-F5344CB8AC3E}">
        <p14:creationId xmlns:p14="http://schemas.microsoft.com/office/powerpoint/2010/main" val="1210056759"/>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227778" y="1064529"/>
            <a:ext cx="6634447" cy="2757704"/>
          </a:xfrm>
          <a:prstGeom prst="rect">
            <a:avLst/>
          </a:prstGeom>
        </p:spPr>
      </p:pic>
      <p:pic>
        <p:nvPicPr>
          <p:cNvPr id="6" name="Picture 5"/>
          <p:cNvPicPr>
            <a:picLocks noChangeAspect="1"/>
          </p:cNvPicPr>
          <p:nvPr/>
        </p:nvPicPr>
        <p:blipFill>
          <a:blip r:embed="rId3"/>
          <a:stretch>
            <a:fillRect/>
          </a:stretch>
        </p:blipFill>
        <p:spPr>
          <a:xfrm>
            <a:off x="721699" y="4008818"/>
            <a:ext cx="10587142" cy="2228211"/>
          </a:xfrm>
          <a:prstGeom prst="rect">
            <a:avLst/>
          </a:prstGeom>
        </p:spPr>
      </p:pic>
      <p:pic>
        <p:nvPicPr>
          <p:cNvPr id="7" name="Picture 6"/>
          <p:cNvPicPr>
            <a:picLocks noChangeAspect="1"/>
          </p:cNvPicPr>
          <p:nvPr/>
        </p:nvPicPr>
        <p:blipFill>
          <a:blip r:embed="rId4"/>
          <a:stretch>
            <a:fillRect/>
          </a:stretch>
        </p:blipFill>
        <p:spPr>
          <a:xfrm>
            <a:off x="6979407" y="985065"/>
            <a:ext cx="5078227" cy="2066849"/>
          </a:xfrm>
          <a:prstGeom prst="rect">
            <a:avLst/>
          </a:prstGeom>
        </p:spPr>
      </p:pic>
      <p:sp>
        <p:nvSpPr>
          <p:cNvPr id="10" name="Titel 1"/>
          <p:cNvSpPr txBox="1">
            <a:spLocks/>
          </p:cNvSpPr>
          <p:nvPr/>
        </p:nvSpPr>
        <p:spPr>
          <a:xfrm>
            <a:off x="650862" y="184223"/>
            <a:ext cx="11263634" cy="70754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8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3600" b="1" i="0" u="none" strike="noStrike" kern="1200" cap="none" spc="0" normalizeH="0" baseline="0" noProof="0" dirty="0" err="1">
                <a:ln>
                  <a:noFill/>
                </a:ln>
                <a:solidFill>
                  <a:srgbClr val="FF9900"/>
                </a:solidFill>
                <a:effectLst/>
                <a:uLnTx/>
                <a:uFillTx/>
                <a:latin typeface="Arial"/>
                <a:ea typeface="+mj-ea"/>
                <a:cs typeface="+mj-cs"/>
              </a:rPr>
              <a:t>Phân</a:t>
            </a:r>
            <a:r>
              <a:rPr kumimoji="0" lang="en-US" altLang="en-US" sz="3600" b="1" i="0" u="none" strike="noStrike" kern="1200" cap="none" spc="0" normalizeH="0" baseline="0" noProof="0" dirty="0">
                <a:ln>
                  <a:noFill/>
                </a:ln>
                <a:solidFill>
                  <a:srgbClr val="FF9900"/>
                </a:solidFill>
                <a:effectLst/>
                <a:uLnTx/>
                <a:uFillTx/>
                <a:latin typeface="Arial"/>
                <a:ea typeface="+mj-ea"/>
                <a:cs typeface="+mj-cs"/>
              </a:rPr>
              <a:t> </a:t>
            </a:r>
            <a:r>
              <a:rPr kumimoji="0" lang="en-US" altLang="en-US" sz="3600" b="1" i="0" u="none" strike="noStrike" kern="1200" cap="none" spc="0" normalizeH="0" baseline="0" noProof="0" dirty="0" err="1">
                <a:ln>
                  <a:noFill/>
                </a:ln>
                <a:solidFill>
                  <a:srgbClr val="FF9900"/>
                </a:solidFill>
                <a:effectLst/>
                <a:uLnTx/>
                <a:uFillTx/>
                <a:latin typeface="Arial"/>
                <a:ea typeface="+mj-ea"/>
                <a:cs typeface="+mj-cs"/>
              </a:rPr>
              <a:t>tích</a:t>
            </a:r>
            <a:r>
              <a:rPr kumimoji="0" lang="en-US" altLang="en-US" sz="3600" b="1" i="0" u="none" strike="noStrike" kern="1200" cap="none" spc="0" normalizeH="0" baseline="0" noProof="0" dirty="0">
                <a:ln>
                  <a:noFill/>
                </a:ln>
                <a:solidFill>
                  <a:srgbClr val="FF9900"/>
                </a:solidFill>
                <a:effectLst/>
                <a:uLnTx/>
                <a:uFillTx/>
                <a:latin typeface="Arial"/>
                <a:ea typeface="+mj-ea"/>
                <a:cs typeface="+mj-cs"/>
              </a:rPr>
              <a:t> chi phí </a:t>
            </a:r>
            <a:r>
              <a:rPr kumimoji="0" lang="en-US" altLang="en-US" sz="3600" b="1" i="0" u="none" strike="noStrike" kern="1200" cap="none" spc="0" normalizeH="0" baseline="0" noProof="0" dirty="0" err="1">
                <a:ln>
                  <a:noFill/>
                </a:ln>
                <a:solidFill>
                  <a:srgbClr val="FF9900"/>
                </a:solidFill>
                <a:effectLst/>
                <a:uLnTx/>
                <a:uFillTx/>
                <a:latin typeface="Arial"/>
                <a:ea typeface="+mj-ea"/>
                <a:cs typeface="+mj-cs"/>
              </a:rPr>
              <a:t>và</a:t>
            </a:r>
            <a:r>
              <a:rPr kumimoji="0" lang="en-US" altLang="en-US" sz="3600" b="1" i="0" u="none" strike="noStrike" kern="1200" cap="none" spc="0" normalizeH="0" noProof="0" dirty="0">
                <a:ln>
                  <a:noFill/>
                </a:ln>
                <a:solidFill>
                  <a:srgbClr val="FF9900"/>
                </a:solidFill>
                <a:effectLst/>
                <a:uLnTx/>
                <a:uFillTx/>
                <a:latin typeface="Arial"/>
                <a:ea typeface="+mj-ea"/>
                <a:cs typeface="+mj-cs"/>
              </a:rPr>
              <a:t> </a:t>
            </a:r>
            <a:r>
              <a:rPr kumimoji="0" lang="en-US" altLang="en-US" sz="3600" b="1" i="0" u="none" strike="noStrike" kern="1200" cap="none" spc="0" normalizeH="0" baseline="0" noProof="0" dirty="0" err="1">
                <a:ln>
                  <a:noFill/>
                </a:ln>
                <a:solidFill>
                  <a:srgbClr val="FF9900"/>
                </a:solidFill>
                <a:effectLst/>
                <a:uLnTx/>
                <a:uFillTx/>
                <a:latin typeface="Arial"/>
                <a:ea typeface="+mj-ea"/>
                <a:cs typeface="+mj-cs"/>
              </a:rPr>
              <a:t>hiệu</a:t>
            </a:r>
            <a:r>
              <a:rPr kumimoji="0" lang="en-US" altLang="en-US" sz="3600" b="1" i="0" u="none" strike="noStrike" kern="1200" cap="none" spc="0" normalizeH="0" baseline="0" noProof="0" dirty="0">
                <a:ln>
                  <a:noFill/>
                </a:ln>
                <a:solidFill>
                  <a:srgbClr val="FF9900"/>
                </a:solidFill>
                <a:effectLst/>
                <a:uLnTx/>
                <a:uFillTx/>
                <a:latin typeface="Arial"/>
                <a:ea typeface="+mj-ea"/>
                <a:cs typeface="+mj-cs"/>
              </a:rPr>
              <a:t> </a:t>
            </a:r>
            <a:r>
              <a:rPr kumimoji="0" lang="en-US" altLang="en-US" sz="3600" b="1" i="0" u="none" strike="noStrike" kern="1200" cap="none" spc="0" normalizeH="0" baseline="0" noProof="0" dirty="0" err="1">
                <a:ln>
                  <a:noFill/>
                </a:ln>
                <a:solidFill>
                  <a:srgbClr val="FF9900"/>
                </a:solidFill>
                <a:effectLst/>
                <a:uLnTx/>
                <a:uFillTx/>
                <a:latin typeface="Arial"/>
                <a:ea typeface="+mj-ea"/>
                <a:cs typeface="+mj-cs"/>
              </a:rPr>
              <a:t>qu</a:t>
            </a:r>
            <a:r>
              <a:rPr kumimoji="0" lang="vi-VN" altLang="en-US" sz="3600" b="1" i="0" u="none" strike="noStrike" kern="1200" cap="none" spc="0" normalizeH="0" baseline="0" noProof="0" dirty="0">
                <a:ln>
                  <a:noFill/>
                </a:ln>
                <a:solidFill>
                  <a:srgbClr val="FF9900"/>
                </a:solidFill>
                <a:effectLst/>
                <a:uLnTx/>
                <a:uFillTx/>
                <a:latin typeface="Arial"/>
                <a:ea typeface="+mj-ea"/>
                <a:cs typeface="+mj-cs"/>
              </a:rPr>
              <a:t>ả</a:t>
            </a:r>
            <a:r>
              <a:rPr kumimoji="0" lang="en-US" altLang="en-US" sz="3600" b="1" i="0" u="none" strike="noStrike" kern="1200" cap="none" spc="0" normalizeH="0" baseline="0" noProof="0" dirty="0">
                <a:ln>
                  <a:noFill/>
                </a:ln>
                <a:solidFill>
                  <a:srgbClr val="FF9900"/>
                </a:solidFill>
                <a:effectLst/>
                <a:uLnTx/>
                <a:uFillTx/>
                <a:latin typeface="Arial"/>
                <a:ea typeface="+mj-ea"/>
                <a:cs typeface="+mj-cs"/>
              </a:rPr>
              <a:t> </a:t>
            </a:r>
            <a:r>
              <a:rPr kumimoji="0" lang="en-US" altLang="en-US" sz="3600" b="1" i="0" u="none" strike="noStrike" kern="1200" cap="none" spc="0" normalizeH="0" baseline="0" noProof="0" dirty="0" err="1">
                <a:ln>
                  <a:noFill/>
                </a:ln>
                <a:solidFill>
                  <a:srgbClr val="FF9900"/>
                </a:solidFill>
                <a:effectLst/>
                <a:uLnTx/>
                <a:uFillTx/>
                <a:latin typeface="Arial"/>
                <a:ea typeface="+mj-ea"/>
                <a:cs typeface="+mj-cs"/>
              </a:rPr>
              <a:t>Afatinib</a:t>
            </a:r>
            <a:r>
              <a:rPr kumimoji="0" lang="en-US" altLang="en-US" sz="3600" b="1" i="0" u="none" strike="noStrike" kern="1200" cap="none" spc="0" normalizeH="0" baseline="0" noProof="0" dirty="0">
                <a:ln>
                  <a:noFill/>
                </a:ln>
                <a:solidFill>
                  <a:srgbClr val="FF9900"/>
                </a:solidFill>
                <a:effectLst/>
                <a:uLnTx/>
                <a:uFillTx/>
                <a:latin typeface="Arial"/>
                <a:ea typeface="+mj-ea"/>
                <a:cs typeface="+mj-cs"/>
              </a:rPr>
              <a:t> v</a:t>
            </a:r>
            <a:r>
              <a:rPr kumimoji="0" lang="vi-VN" altLang="en-US" sz="3600" b="1" i="0" u="none" strike="noStrike" kern="1200" cap="none" spc="0" normalizeH="0" baseline="0" noProof="0" dirty="0">
                <a:ln>
                  <a:noFill/>
                </a:ln>
                <a:solidFill>
                  <a:srgbClr val="FF9900"/>
                </a:solidFill>
                <a:effectLst/>
                <a:uLnTx/>
                <a:uFillTx/>
                <a:latin typeface="Arial"/>
                <a:ea typeface="+mj-ea"/>
                <a:cs typeface="+mj-cs"/>
              </a:rPr>
              <a:t>ớ</a:t>
            </a:r>
            <a:r>
              <a:rPr kumimoji="0" lang="en-US" altLang="en-US" sz="3600" b="1" i="0" u="none" strike="noStrike" kern="1200" cap="none" spc="0" normalizeH="0" baseline="0" noProof="0" dirty="0" err="1">
                <a:ln>
                  <a:noFill/>
                </a:ln>
                <a:solidFill>
                  <a:srgbClr val="FF9900"/>
                </a:solidFill>
                <a:effectLst/>
                <a:uLnTx/>
                <a:uFillTx/>
                <a:latin typeface="Arial"/>
                <a:ea typeface="+mj-ea"/>
                <a:cs typeface="+mj-cs"/>
              </a:rPr>
              <a:t>i</a:t>
            </a:r>
            <a:r>
              <a:rPr kumimoji="0" lang="en-US" altLang="en-US" sz="3600" b="1" i="0" u="none" strike="noStrike" kern="1200" cap="none" spc="0" normalizeH="0" baseline="0" noProof="0" dirty="0">
                <a:ln>
                  <a:noFill/>
                </a:ln>
                <a:solidFill>
                  <a:srgbClr val="FF9900"/>
                </a:solidFill>
                <a:effectLst/>
                <a:uLnTx/>
                <a:uFillTx/>
                <a:latin typeface="Arial"/>
                <a:ea typeface="+mj-ea"/>
                <a:cs typeface="+mj-cs"/>
              </a:rPr>
              <a:t> </a:t>
            </a:r>
            <a:r>
              <a:rPr kumimoji="0" lang="en-US" altLang="en-US" sz="3600" b="1" i="0" u="none" strike="noStrike" kern="1200" cap="none" spc="0" normalizeH="0" baseline="0" noProof="0" dirty="0" err="1">
                <a:ln>
                  <a:noFill/>
                </a:ln>
                <a:solidFill>
                  <a:srgbClr val="FF9900"/>
                </a:solidFill>
                <a:effectLst/>
                <a:uLnTx/>
                <a:uFillTx/>
                <a:latin typeface="Arial"/>
                <a:ea typeface="+mj-ea"/>
                <a:cs typeface="+mj-cs"/>
              </a:rPr>
              <a:t>Gefitinib</a:t>
            </a:r>
            <a:endParaRPr kumimoji="0" lang="en-GB" sz="3600" b="1" i="0" u="none" strike="noStrike" kern="1200" cap="none" spc="0" normalizeH="0" baseline="0" noProof="0" dirty="0">
              <a:ln>
                <a:noFill/>
              </a:ln>
              <a:solidFill>
                <a:srgbClr val="FF9900"/>
              </a:solidFill>
              <a:effectLst/>
              <a:uLnTx/>
              <a:uFillTx/>
              <a:latin typeface="Arial"/>
              <a:ea typeface="+mj-ea"/>
              <a:cs typeface="+mj-cs"/>
            </a:endParaRPr>
          </a:p>
        </p:txBody>
      </p:sp>
      <p:pic>
        <p:nvPicPr>
          <p:cNvPr id="12" name="Picture 11"/>
          <p:cNvPicPr>
            <a:picLocks noChangeAspect="1"/>
          </p:cNvPicPr>
          <p:nvPr/>
        </p:nvPicPr>
        <p:blipFill>
          <a:blip r:embed="rId5"/>
          <a:stretch>
            <a:fillRect/>
          </a:stretch>
        </p:blipFill>
        <p:spPr>
          <a:xfrm>
            <a:off x="6979407" y="3104978"/>
            <a:ext cx="4935089" cy="933952"/>
          </a:xfrm>
          <a:prstGeom prst="rect">
            <a:avLst/>
          </a:prstGeom>
        </p:spPr>
      </p:pic>
      <p:sp>
        <p:nvSpPr>
          <p:cNvPr id="2" name="Rectangle 1"/>
          <p:cNvSpPr/>
          <p:nvPr/>
        </p:nvSpPr>
        <p:spPr>
          <a:xfrm>
            <a:off x="721699" y="6423614"/>
            <a:ext cx="3214341" cy="246221"/>
          </a:xfrm>
          <a:prstGeom prst="rect">
            <a:avLst/>
          </a:prstGeom>
        </p:spPr>
        <p:txBody>
          <a:bodyPr wrap="none">
            <a:spAutoFit/>
          </a:bodyPr>
          <a:lstStyle/>
          <a:p>
            <a:r>
              <a:rPr lang="vi-VN" sz="1000" dirty="0">
                <a:solidFill>
                  <a:schemeClr val="tx1">
                    <a:lumMod val="50000"/>
                  </a:schemeClr>
                </a:solidFill>
              </a:rPr>
              <a:t>Chouaid et al. J Thorac Oncol . 2017 Oct;12(10):1496</a:t>
            </a:r>
          </a:p>
        </p:txBody>
      </p:sp>
    </p:spTree>
    <p:extLst>
      <p:ext uri="{BB962C8B-B14F-4D97-AF65-F5344CB8AC3E}">
        <p14:creationId xmlns:p14="http://schemas.microsoft.com/office/powerpoint/2010/main" val="230907796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75625" y="129396"/>
            <a:ext cx="10264594" cy="1619084"/>
          </a:xfrm>
        </p:spPr>
        <p:txBody>
          <a:bodyPr>
            <a:noAutofit/>
          </a:bodyPr>
          <a:lstStyle/>
          <a:p>
            <a:pPr algn="ctr">
              <a:lnSpc>
                <a:spcPct val="100000"/>
              </a:lnSpc>
            </a:pPr>
            <a:r>
              <a:rPr lang="en-GB" sz="3200" dirty="0" err="1">
                <a:latin typeface="Arial" panose="020B0604020202020204" pitchFamily="34" charset="0"/>
                <a:cs typeface="Arial" panose="020B0604020202020204" pitchFamily="34" charset="0"/>
              </a:rPr>
              <a:t>Với</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bệnh</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nhân</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đề</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kháng</a:t>
            </a:r>
            <a:r>
              <a:rPr lang="en-GB" sz="3200" dirty="0">
                <a:latin typeface="Arial" panose="020B0604020202020204" pitchFamily="34" charset="0"/>
                <a:cs typeface="Arial" panose="020B0604020202020204" pitchFamily="34" charset="0"/>
              </a:rPr>
              <a:t> T790M: </a:t>
            </a:r>
            <a:br>
              <a:rPr lang="en-GB" sz="3200" dirty="0">
                <a:latin typeface="Arial" panose="020B0604020202020204" pitchFamily="34" charset="0"/>
                <a:cs typeface="Arial" panose="020B0604020202020204" pitchFamily="34" charset="0"/>
              </a:rPr>
            </a:br>
            <a:r>
              <a:rPr lang="en-GB" sz="3200" dirty="0" err="1">
                <a:latin typeface="Arial" panose="020B0604020202020204" pitchFamily="34" charset="0"/>
                <a:cs typeface="Arial" panose="020B0604020202020204" pitchFamily="34" charset="0"/>
              </a:rPr>
              <a:t>Ảnh</a:t>
            </a:r>
            <a:r>
              <a:rPr lang="en-GB" sz="3200" dirty="0">
                <a:latin typeface="Arial" panose="020B0604020202020204" pitchFamily="34" charset="0"/>
                <a:cs typeface="Arial" panose="020B0604020202020204" pitchFamily="34" charset="0"/>
              </a:rPr>
              <a:t> h</a:t>
            </a:r>
            <a:r>
              <a:rPr lang="vi-VN" sz="3200" dirty="0">
                <a:latin typeface="Arial" panose="020B0604020202020204" pitchFamily="34" charset="0"/>
                <a:cs typeface="Arial" panose="020B0604020202020204" pitchFamily="34" charset="0"/>
              </a:rPr>
              <a:t>ưở</a:t>
            </a:r>
            <a:r>
              <a:rPr lang="en-GB" sz="3200" dirty="0">
                <a:latin typeface="Arial" panose="020B0604020202020204" pitchFamily="34" charset="0"/>
                <a:cs typeface="Arial" panose="020B0604020202020204" pitchFamily="34" charset="0"/>
              </a:rPr>
              <a:t>ng </a:t>
            </a:r>
            <a:r>
              <a:rPr lang="en-GB" sz="3200" dirty="0" err="1">
                <a:latin typeface="Arial" panose="020B0604020202020204" pitchFamily="34" charset="0"/>
                <a:cs typeface="Arial" panose="020B0604020202020204" pitchFamily="34" charset="0"/>
              </a:rPr>
              <a:t>của</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lựa</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chọn</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điều</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trị</a:t>
            </a:r>
            <a:r>
              <a:rPr lang="en-GB" sz="3200" dirty="0">
                <a:latin typeface="Arial" panose="020B0604020202020204" pitchFamily="34" charset="0"/>
                <a:cs typeface="Arial" panose="020B0604020202020204" pitchFamily="34" charset="0"/>
              </a:rPr>
              <a:t> b</a:t>
            </a:r>
            <a:r>
              <a:rPr lang="vi-VN" sz="3200" dirty="0">
                <a:latin typeface="Arial" panose="020B0604020202020204" pitchFamily="34" charset="0"/>
                <a:cs typeface="Arial" panose="020B0604020202020204" pitchFamily="34" charset="0"/>
              </a:rPr>
              <a:t>ướ</a:t>
            </a:r>
            <a:r>
              <a:rPr lang="en-GB" sz="3200" dirty="0">
                <a:latin typeface="Arial" panose="020B0604020202020204" pitchFamily="34" charset="0"/>
                <a:cs typeface="Arial" panose="020B0604020202020204" pitchFamily="34" charset="0"/>
              </a:rPr>
              <a:t>c 1 </a:t>
            </a:r>
            <a:r>
              <a:rPr lang="en-GB" sz="3200" dirty="0" err="1">
                <a:latin typeface="Arial" panose="020B0604020202020204" pitchFamily="34" charset="0"/>
                <a:cs typeface="Arial" panose="020B0604020202020204" pitchFamily="34" charset="0"/>
              </a:rPr>
              <a:t>tới</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hiệu</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quả</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điều</a:t>
            </a:r>
            <a:r>
              <a:rPr lang="en-GB" sz="3200" dirty="0">
                <a:latin typeface="Arial" panose="020B0604020202020204" pitchFamily="34" charset="0"/>
                <a:cs typeface="Arial" panose="020B0604020202020204" pitchFamily="34" charset="0"/>
              </a:rPr>
              <a:t> </a:t>
            </a:r>
            <a:r>
              <a:rPr lang="en-GB" sz="3200" dirty="0" err="1">
                <a:latin typeface="Arial" panose="020B0604020202020204" pitchFamily="34" charset="0"/>
                <a:cs typeface="Arial" panose="020B0604020202020204" pitchFamily="34" charset="0"/>
              </a:rPr>
              <a:t>trị</a:t>
            </a:r>
            <a:r>
              <a:rPr lang="en-GB" sz="3200" dirty="0">
                <a:latin typeface="Arial" panose="020B0604020202020204" pitchFamily="34" charset="0"/>
                <a:cs typeface="Arial" panose="020B0604020202020204" pitchFamily="34" charset="0"/>
              </a:rPr>
              <a:t> b</a:t>
            </a:r>
            <a:r>
              <a:rPr lang="vi-VN" sz="3200" dirty="0">
                <a:latin typeface="Arial" panose="020B0604020202020204" pitchFamily="34" charset="0"/>
                <a:cs typeface="Arial" panose="020B0604020202020204" pitchFamily="34" charset="0"/>
              </a:rPr>
              <a:t>ướ</a:t>
            </a:r>
            <a:r>
              <a:rPr lang="en-GB" sz="3200" dirty="0">
                <a:latin typeface="Arial" panose="020B0604020202020204" pitchFamily="34" charset="0"/>
                <a:cs typeface="Arial" panose="020B0604020202020204" pitchFamily="34" charset="0"/>
              </a:rPr>
              <a:t>c 2 </a:t>
            </a:r>
            <a:r>
              <a:rPr lang="en-GB" sz="3200" dirty="0" err="1">
                <a:latin typeface="Arial" panose="020B0604020202020204" pitchFamily="34" charset="0"/>
                <a:cs typeface="Arial" panose="020B0604020202020204" pitchFamily="34" charset="0"/>
              </a:rPr>
              <a:t>với</a:t>
            </a:r>
            <a:r>
              <a:rPr lang="en-GB" sz="3200" dirty="0">
                <a:latin typeface="Arial" panose="020B0604020202020204" pitchFamily="34" charset="0"/>
                <a:cs typeface="Arial" panose="020B0604020202020204" pitchFamily="34" charset="0"/>
              </a:rPr>
              <a:t> Osimertinib</a:t>
            </a:r>
          </a:p>
        </p:txBody>
      </p:sp>
      <p:sp>
        <p:nvSpPr>
          <p:cNvPr id="7" name="TextBox 6"/>
          <p:cNvSpPr txBox="1"/>
          <p:nvPr/>
        </p:nvSpPr>
        <p:spPr>
          <a:xfrm>
            <a:off x="1449238" y="4750896"/>
            <a:ext cx="9592573" cy="1477328"/>
          </a:xfrm>
          <a:prstGeom prst="rect">
            <a:avLst/>
          </a:prstGeom>
          <a:noFill/>
          <a:ln w="12700">
            <a:noFill/>
          </a:ln>
        </p:spPr>
        <p:txBody>
          <a:bodyPr wrap="square" lIns="45720" rIns="45720" rtlCol="0">
            <a:spAutoFit/>
          </a:bodyPr>
          <a:lstStyle/>
          <a:p>
            <a:r>
              <a:rPr lang="en-US" dirty="0">
                <a:cs typeface="Arial" pitchFamily="34" charset="0"/>
              </a:rPr>
              <a:t>60% </a:t>
            </a:r>
            <a:r>
              <a:rPr lang="en-US" dirty="0" err="1">
                <a:cs typeface="Arial" pitchFamily="34" charset="0"/>
              </a:rPr>
              <a:t>bệnh</a:t>
            </a:r>
            <a:r>
              <a:rPr lang="en-US" dirty="0">
                <a:cs typeface="Arial" pitchFamily="34" charset="0"/>
              </a:rPr>
              <a:t> </a:t>
            </a:r>
            <a:r>
              <a:rPr lang="en-US" dirty="0" err="1">
                <a:cs typeface="Arial" pitchFamily="34" charset="0"/>
              </a:rPr>
              <a:t>nhân</a:t>
            </a:r>
            <a:r>
              <a:rPr lang="en-US" dirty="0">
                <a:cs typeface="Arial" pitchFamily="34" charset="0"/>
              </a:rPr>
              <a:t> </a:t>
            </a:r>
            <a:r>
              <a:rPr lang="en-US" dirty="0" err="1">
                <a:cs typeface="Arial" pitchFamily="34" charset="0"/>
              </a:rPr>
              <a:t>đề</a:t>
            </a:r>
            <a:r>
              <a:rPr lang="en-US" dirty="0">
                <a:cs typeface="Arial" pitchFamily="34" charset="0"/>
              </a:rPr>
              <a:t> </a:t>
            </a:r>
            <a:r>
              <a:rPr lang="en-US" dirty="0" err="1">
                <a:cs typeface="Arial" pitchFamily="34" charset="0"/>
              </a:rPr>
              <a:t>kháng</a:t>
            </a:r>
            <a:r>
              <a:rPr lang="en-US" dirty="0">
                <a:cs typeface="Arial" pitchFamily="34" charset="0"/>
              </a:rPr>
              <a:t> </a:t>
            </a:r>
            <a:r>
              <a:rPr lang="en-US" dirty="0" err="1">
                <a:cs typeface="Arial" pitchFamily="34" charset="0"/>
              </a:rPr>
              <a:t>với</a:t>
            </a:r>
            <a:r>
              <a:rPr lang="en-US" dirty="0">
                <a:cs typeface="Arial" pitchFamily="34" charset="0"/>
              </a:rPr>
              <a:t> 1</a:t>
            </a:r>
            <a:r>
              <a:rPr lang="en-US" baseline="30000" dirty="0">
                <a:cs typeface="Arial" pitchFamily="34" charset="0"/>
              </a:rPr>
              <a:t>st</a:t>
            </a:r>
            <a:r>
              <a:rPr lang="en-US" dirty="0">
                <a:cs typeface="Arial" pitchFamily="34" charset="0"/>
              </a:rPr>
              <a:t> gen and 2</a:t>
            </a:r>
            <a:r>
              <a:rPr lang="en-US" baseline="30000" dirty="0">
                <a:cs typeface="Arial" pitchFamily="34" charset="0"/>
              </a:rPr>
              <a:t>nd</a:t>
            </a:r>
            <a:r>
              <a:rPr lang="en-US" dirty="0">
                <a:cs typeface="Arial" pitchFamily="34" charset="0"/>
              </a:rPr>
              <a:t> gen EGFR TKI </a:t>
            </a:r>
            <a:r>
              <a:rPr lang="en-US" dirty="0" err="1">
                <a:cs typeface="Arial" pitchFamily="34" charset="0"/>
              </a:rPr>
              <a:t>có</a:t>
            </a:r>
            <a:r>
              <a:rPr lang="en-US" dirty="0">
                <a:cs typeface="Arial" pitchFamily="34" charset="0"/>
              </a:rPr>
              <a:t> </a:t>
            </a:r>
            <a:r>
              <a:rPr lang="en-US" dirty="0" err="1">
                <a:cs typeface="Arial" pitchFamily="34" charset="0"/>
              </a:rPr>
              <a:t>đột</a:t>
            </a:r>
            <a:r>
              <a:rPr lang="en-US" dirty="0">
                <a:cs typeface="Arial" pitchFamily="34" charset="0"/>
              </a:rPr>
              <a:t> </a:t>
            </a:r>
            <a:r>
              <a:rPr lang="en-US" dirty="0" err="1">
                <a:cs typeface="Arial" pitchFamily="34" charset="0"/>
              </a:rPr>
              <a:t>biến</a:t>
            </a:r>
            <a:r>
              <a:rPr lang="en-US" dirty="0">
                <a:cs typeface="Arial" pitchFamily="34" charset="0"/>
              </a:rPr>
              <a:t> T790M, </a:t>
            </a:r>
            <a:r>
              <a:rPr lang="en-US" dirty="0" err="1">
                <a:cs typeface="Arial" pitchFamily="34" charset="0"/>
              </a:rPr>
              <a:t>với</a:t>
            </a:r>
            <a:r>
              <a:rPr lang="en-US" dirty="0">
                <a:cs typeface="Arial" pitchFamily="34" charset="0"/>
              </a:rPr>
              <a:t> </a:t>
            </a:r>
            <a:r>
              <a:rPr lang="en-US" dirty="0" err="1">
                <a:cs typeface="Arial" pitchFamily="34" charset="0"/>
              </a:rPr>
              <a:t>tỉ</a:t>
            </a:r>
            <a:r>
              <a:rPr lang="en-US" dirty="0">
                <a:cs typeface="Arial" pitchFamily="34" charset="0"/>
              </a:rPr>
              <a:t> </a:t>
            </a:r>
            <a:r>
              <a:rPr lang="en-US" dirty="0" err="1">
                <a:cs typeface="Arial" pitchFamily="34" charset="0"/>
              </a:rPr>
              <a:t>lệ</a:t>
            </a:r>
            <a:r>
              <a:rPr lang="en-US" dirty="0">
                <a:cs typeface="Arial" pitchFamily="34" charset="0"/>
              </a:rPr>
              <a:t> </a:t>
            </a:r>
            <a:r>
              <a:rPr lang="en-US" dirty="0" err="1">
                <a:cs typeface="Arial" pitchFamily="34" charset="0"/>
              </a:rPr>
              <a:t>cao</a:t>
            </a:r>
            <a:r>
              <a:rPr lang="en-US" dirty="0">
                <a:cs typeface="Arial" pitchFamily="34" charset="0"/>
              </a:rPr>
              <a:t> </a:t>
            </a:r>
            <a:r>
              <a:rPr lang="en-US" dirty="0" err="1">
                <a:cs typeface="Arial" pitchFamily="34" charset="0"/>
              </a:rPr>
              <a:t>hơn</a:t>
            </a:r>
            <a:r>
              <a:rPr lang="en-US" dirty="0">
                <a:cs typeface="Arial" pitchFamily="34" charset="0"/>
              </a:rPr>
              <a:t> ở </a:t>
            </a:r>
            <a:r>
              <a:rPr lang="en-US" err="1">
                <a:cs typeface="Arial" pitchFamily="34" charset="0"/>
              </a:rPr>
              <a:t>nhóm</a:t>
            </a:r>
            <a:r>
              <a:rPr lang="en-US">
                <a:cs typeface="Arial" pitchFamily="34" charset="0"/>
              </a:rPr>
              <a:t> Del19.</a:t>
            </a:r>
          </a:p>
          <a:p>
            <a:r>
              <a:rPr lang="vi-VN" b="1">
                <a:cs typeface="Arial" pitchFamily="34" charset="0"/>
              </a:rPr>
              <a:t>Ả</a:t>
            </a:r>
            <a:r>
              <a:rPr lang="en-US" b="1">
                <a:cs typeface="Arial" pitchFamily="34" charset="0"/>
              </a:rPr>
              <a:t>nh h</a:t>
            </a:r>
            <a:r>
              <a:rPr lang="vi-VN" b="1">
                <a:cs typeface="Arial" pitchFamily="34" charset="0"/>
              </a:rPr>
              <a:t>ưởng của lựa chọn điều trị bước 1 tới hiệu quả điều trị bước 2 với Osimertinib</a:t>
            </a:r>
            <a:endParaRPr lang="en-US" b="1" dirty="0">
              <a:cs typeface="Arial" pitchFamily="34" charset="0"/>
            </a:endParaRPr>
          </a:p>
          <a:p>
            <a:pPr marL="285750" indent="-285750">
              <a:buFont typeface="Wingdings" panose="05000000000000000000" pitchFamily="2" charset="2"/>
              <a:buChar char="§"/>
            </a:pPr>
            <a:r>
              <a:rPr lang="en-US">
                <a:cs typeface="Arial" pitchFamily="34" charset="0"/>
              </a:rPr>
              <a:t>Phân </a:t>
            </a:r>
            <a:r>
              <a:rPr lang="en-US" dirty="0" err="1">
                <a:cs typeface="Arial" pitchFamily="34" charset="0"/>
              </a:rPr>
              <a:t>tích</a:t>
            </a:r>
            <a:r>
              <a:rPr lang="en-US" dirty="0">
                <a:cs typeface="Arial" pitchFamily="34" charset="0"/>
              </a:rPr>
              <a:t> </a:t>
            </a:r>
            <a:r>
              <a:rPr lang="en-US" dirty="0" err="1">
                <a:cs typeface="Arial" pitchFamily="34" charset="0"/>
              </a:rPr>
              <a:t>hậu</a:t>
            </a:r>
            <a:r>
              <a:rPr lang="en-US" dirty="0">
                <a:cs typeface="Arial" pitchFamily="34" charset="0"/>
              </a:rPr>
              <a:t> </a:t>
            </a:r>
            <a:r>
              <a:rPr lang="en-US" dirty="0" err="1">
                <a:cs typeface="Arial" pitchFamily="34" charset="0"/>
              </a:rPr>
              <a:t>kiểm</a:t>
            </a:r>
            <a:r>
              <a:rPr lang="en-US" dirty="0">
                <a:cs typeface="Arial" pitchFamily="34" charset="0"/>
              </a:rPr>
              <a:t> LUX-Lung 7</a:t>
            </a:r>
          </a:p>
          <a:p>
            <a:pPr marL="285750" indent="-285750">
              <a:buFont typeface="Wingdings" panose="05000000000000000000" pitchFamily="2" charset="2"/>
              <a:buChar char="§"/>
            </a:pPr>
            <a:r>
              <a:rPr lang="en-US">
                <a:cs typeface="Arial" pitchFamily="34" charset="0"/>
              </a:rPr>
              <a:t>Kết qu</a:t>
            </a:r>
            <a:r>
              <a:rPr lang="vi-VN">
                <a:cs typeface="Arial" pitchFamily="34" charset="0"/>
              </a:rPr>
              <a:t>ả</a:t>
            </a:r>
            <a:r>
              <a:rPr lang="en-US">
                <a:cs typeface="Arial" pitchFamily="34" charset="0"/>
              </a:rPr>
              <a:t> các nghiên c</a:t>
            </a:r>
            <a:r>
              <a:rPr lang="vi-VN">
                <a:cs typeface="Arial" pitchFamily="34" charset="0"/>
              </a:rPr>
              <a:t>ứ</a:t>
            </a:r>
            <a:r>
              <a:rPr lang="en-US">
                <a:cs typeface="Arial" pitchFamily="34" charset="0"/>
              </a:rPr>
              <a:t>u </a:t>
            </a:r>
            <a:r>
              <a:rPr lang="en-US" dirty="0" err="1">
                <a:cs typeface="Arial" pitchFamily="34" charset="0"/>
              </a:rPr>
              <a:t>đời</a:t>
            </a:r>
            <a:r>
              <a:rPr lang="en-US" dirty="0">
                <a:cs typeface="Arial" pitchFamily="34" charset="0"/>
              </a:rPr>
              <a:t> </a:t>
            </a:r>
            <a:r>
              <a:rPr lang="en-US" dirty="0" err="1">
                <a:cs typeface="Arial" pitchFamily="34" charset="0"/>
              </a:rPr>
              <a:t>thực</a:t>
            </a:r>
            <a:endParaRPr lang="vi-VN" dirty="0">
              <a:cs typeface="Arial" pitchFamily="34" charset="0"/>
            </a:endParaRPr>
          </a:p>
        </p:txBody>
      </p:sp>
      <p:graphicFrame>
        <p:nvGraphicFramePr>
          <p:cNvPr id="8" name="Table 7"/>
          <p:cNvGraphicFramePr>
            <a:graphicFrameLocks noGrp="1"/>
          </p:cNvGraphicFramePr>
          <p:nvPr/>
        </p:nvGraphicFramePr>
        <p:xfrm>
          <a:off x="2053229" y="2406292"/>
          <a:ext cx="7882341" cy="640080"/>
        </p:xfrm>
        <a:graphic>
          <a:graphicData uri="http://schemas.openxmlformats.org/drawingml/2006/table">
            <a:tbl>
              <a:tblPr firstRow="1" bandRow="1">
                <a:tableStyleId>{5C22544A-7EE6-4342-B048-85BDC9FD1C3A}</a:tableStyleId>
              </a:tblPr>
              <a:tblGrid>
                <a:gridCol w="3235757">
                  <a:extLst>
                    <a:ext uri="{9D8B030D-6E8A-4147-A177-3AD203B41FA5}">
                      <a16:colId xmlns:a16="http://schemas.microsoft.com/office/drawing/2014/main" val="2682595200"/>
                    </a:ext>
                  </a:extLst>
                </a:gridCol>
                <a:gridCol w="2108101">
                  <a:extLst>
                    <a:ext uri="{9D8B030D-6E8A-4147-A177-3AD203B41FA5}">
                      <a16:colId xmlns:a16="http://schemas.microsoft.com/office/drawing/2014/main" val="977951189"/>
                    </a:ext>
                  </a:extLst>
                </a:gridCol>
                <a:gridCol w="1214437">
                  <a:extLst>
                    <a:ext uri="{9D8B030D-6E8A-4147-A177-3AD203B41FA5}">
                      <a16:colId xmlns:a16="http://schemas.microsoft.com/office/drawing/2014/main" val="2784759552"/>
                    </a:ext>
                  </a:extLst>
                </a:gridCol>
                <a:gridCol w="1324046">
                  <a:extLst>
                    <a:ext uri="{9D8B030D-6E8A-4147-A177-3AD203B41FA5}">
                      <a16:colId xmlns:a16="http://schemas.microsoft.com/office/drawing/2014/main" val="485306095"/>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Afatinib</a:t>
                      </a:r>
                      <a:endParaRPr lang="en-US" dirty="0"/>
                    </a:p>
                  </a:txBody>
                  <a:tcPr anchor="ct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Osimertinib</a:t>
                      </a:r>
                      <a:endParaRPr lang="en-US" dirty="0"/>
                    </a:p>
                  </a:txBody>
                  <a:tcPr anchor="ctr">
                    <a:solidFill>
                      <a:schemeClr val="accent1">
                        <a:lumMod val="40000"/>
                        <a:lumOff val="60000"/>
                      </a:schemeClr>
                    </a:solidFill>
                  </a:tcPr>
                </a:tc>
                <a:tc>
                  <a:txBody>
                    <a:bodyPr/>
                    <a:lstStyle/>
                    <a:p>
                      <a:pPr lvl="0" algn="ctr" rtl="0"/>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ba</a:t>
                      </a:r>
                      <a:endParaRPr lang="en-US" dirty="0"/>
                    </a:p>
                  </a:txBody>
                  <a:tcPr anchor="ct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Chăm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sóc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giảm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nhẹ</a:t>
                      </a:r>
                      <a:endParaRPr lang="en-US" dirty="0"/>
                    </a:p>
                  </a:txBody>
                  <a:tcPr anchor="ctr">
                    <a:solidFill>
                      <a:schemeClr val="accent1">
                        <a:lumMod val="40000"/>
                        <a:lumOff val="60000"/>
                      </a:schemeClr>
                    </a:solidFill>
                  </a:tcPr>
                </a:tc>
                <a:extLst>
                  <a:ext uri="{0D108BD9-81ED-4DB2-BD59-A6C34878D82A}">
                    <a16:rowId xmlns:a16="http://schemas.microsoft.com/office/drawing/2014/main" val="2667848586"/>
                  </a:ext>
                </a:extLst>
              </a:tr>
            </a:tbl>
          </a:graphicData>
        </a:graphic>
      </p:graphicFrame>
      <p:sp>
        <p:nvSpPr>
          <p:cNvPr id="9" name="Isosceles Triangle 8"/>
          <p:cNvSpPr/>
          <p:nvPr/>
        </p:nvSpPr>
        <p:spPr>
          <a:xfrm rot="5400000">
            <a:off x="9873449" y="2338077"/>
            <a:ext cx="900752" cy="776510"/>
          </a:xfrm>
          <a:prstGeom prst="triangl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graphicFrame>
        <p:nvGraphicFramePr>
          <p:cNvPr id="10" name="Table 9"/>
          <p:cNvGraphicFramePr>
            <a:graphicFrameLocks noGrp="1"/>
          </p:cNvGraphicFramePr>
          <p:nvPr/>
        </p:nvGraphicFramePr>
        <p:xfrm>
          <a:off x="2053229" y="3729417"/>
          <a:ext cx="7445614" cy="640080"/>
        </p:xfrm>
        <a:graphic>
          <a:graphicData uri="http://schemas.openxmlformats.org/drawingml/2006/table">
            <a:tbl>
              <a:tblPr firstRow="1" bandRow="1">
                <a:tableStyleId>{5C22544A-7EE6-4342-B048-85BDC9FD1C3A}</a:tableStyleId>
              </a:tblPr>
              <a:tblGrid>
                <a:gridCol w="2759745">
                  <a:extLst>
                    <a:ext uri="{9D8B030D-6E8A-4147-A177-3AD203B41FA5}">
                      <a16:colId xmlns:a16="http://schemas.microsoft.com/office/drawing/2014/main" val="2682595200"/>
                    </a:ext>
                  </a:extLst>
                </a:gridCol>
                <a:gridCol w="2172616">
                  <a:extLst>
                    <a:ext uri="{9D8B030D-6E8A-4147-A177-3AD203B41FA5}">
                      <a16:colId xmlns:a16="http://schemas.microsoft.com/office/drawing/2014/main" val="977951189"/>
                    </a:ext>
                  </a:extLst>
                </a:gridCol>
                <a:gridCol w="1165363">
                  <a:extLst>
                    <a:ext uri="{9D8B030D-6E8A-4147-A177-3AD203B41FA5}">
                      <a16:colId xmlns:a16="http://schemas.microsoft.com/office/drawing/2014/main" val="2784759552"/>
                    </a:ext>
                  </a:extLst>
                </a:gridCol>
                <a:gridCol w="1347890">
                  <a:extLst>
                    <a:ext uri="{9D8B030D-6E8A-4147-A177-3AD203B41FA5}">
                      <a16:colId xmlns:a16="http://schemas.microsoft.com/office/drawing/2014/main" val="485306095"/>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Gefitinib</a:t>
                      </a:r>
                      <a:r>
                        <a:rPr lang="en-US" baseline="0" dirty="0">
                          <a:latin typeface="Arial" panose="020B0604020202020204" pitchFamily="34" charset="0"/>
                          <a:cs typeface="Arial" panose="020B0604020202020204" pitchFamily="34" charset="0"/>
                        </a:rPr>
                        <a:t> or </a:t>
                      </a:r>
                      <a:r>
                        <a:rPr lang="en-US" baseline="0" dirty="0" err="1">
                          <a:latin typeface="Arial" panose="020B0604020202020204" pitchFamily="34" charset="0"/>
                          <a:cs typeface="Arial" panose="020B0604020202020204" pitchFamily="34" charset="0"/>
                        </a:rPr>
                        <a:t>Erlotinib</a:t>
                      </a:r>
                      <a:endParaRPr lang="en-US" dirty="0"/>
                    </a:p>
                  </a:txBody>
                  <a:tcPr anchor="ctr">
                    <a:solidFill>
                      <a:srgbClr val="92D05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Osimertinib</a:t>
                      </a:r>
                      <a:endParaRPr lang="en-US" dirty="0"/>
                    </a:p>
                  </a:txBody>
                  <a:tcPr anchor="ctr">
                    <a:solidFill>
                      <a:srgbClr val="92D050"/>
                    </a:solidFill>
                  </a:tcPr>
                </a:tc>
                <a:tc>
                  <a:txBody>
                    <a:bodyPr/>
                    <a:lstStyle/>
                    <a:p>
                      <a:pPr lvl="0" algn="ctr" rtl="0"/>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ba</a:t>
                      </a:r>
                      <a:endParaRPr lang="en-US" dirty="0"/>
                    </a:p>
                  </a:txBody>
                  <a:tcPr anchor="ctr">
                    <a:solidFill>
                      <a:srgbClr val="92D05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Chăm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sóc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giảm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nhẹ</a:t>
                      </a:r>
                      <a:endParaRPr lang="en-US" dirty="0"/>
                    </a:p>
                  </a:txBody>
                  <a:tcPr anchor="ctr">
                    <a:solidFill>
                      <a:srgbClr val="92D050"/>
                    </a:solidFill>
                  </a:tcPr>
                </a:tc>
                <a:extLst>
                  <a:ext uri="{0D108BD9-81ED-4DB2-BD59-A6C34878D82A}">
                    <a16:rowId xmlns:a16="http://schemas.microsoft.com/office/drawing/2014/main" val="2667848586"/>
                  </a:ext>
                </a:extLst>
              </a:tr>
            </a:tbl>
          </a:graphicData>
        </a:graphic>
      </p:graphicFrame>
      <p:sp>
        <p:nvSpPr>
          <p:cNvPr id="11" name="Isosceles Triangle 10"/>
          <p:cNvSpPr/>
          <p:nvPr/>
        </p:nvSpPr>
        <p:spPr>
          <a:xfrm rot="5400000">
            <a:off x="9436722" y="3661202"/>
            <a:ext cx="900752" cy="776510"/>
          </a:xfrm>
          <a:prstGeom prst="triangl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12" name="Rounded Rectangle 11"/>
          <p:cNvSpPr/>
          <p:nvPr/>
        </p:nvSpPr>
        <p:spPr>
          <a:xfrm>
            <a:off x="4851619" y="2198890"/>
            <a:ext cx="2222041" cy="2267506"/>
          </a:xfrm>
          <a:prstGeom prst="roundRect">
            <a:avLst/>
          </a:prstGeom>
          <a:noFill/>
          <a:ln w="5715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algn="ctr"/>
            <a:endParaRPr lang="vi-VN" dirty="0" err="1"/>
          </a:p>
        </p:txBody>
      </p:sp>
      <p:sp>
        <p:nvSpPr>
          <p:cNvPr id="13" name="Oval 12"/>
          <p:cNvSpPr/>
          <p:nvPr/>
        </p:nvSpPr>
        <p:spPr>
          <a:xfrm>
            <a:off x="6633713" y="1821773"/>
            <a:ext cx="517585" cy="519351"/>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r>
              <a:rPr lang="en-GB"/>
              <a:t>2</a:t>
            </a:r>
            <a:endParaRPr lang="vi-VN" dirty="0" err="1"/>
          </a:p>
        </p:txBody>
      </p:sp>
      <p:sp>
        <p:nvSpPr>
          <p:cNvPr id="14" name="Oval 13"/>
          <p:cNvSpPr/>
          <p:nvPr/>
        </p:nvSpPr>
        <p:spPr>
          <a:xfrm>
            <a:off x="859766" y="5229884"/>
            <a:ext cx="517585" cy="519351"/>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r>
              <a:rPr lang="en-GB"/>
              <a:t>2</a:t>
            </a:r>
            <a:endParaRPr lang="vi-VN" dirty="0" err="1"/>
          </a:p>
        </p:txBody>
      </p:sp>
    </p:spTree>
    <p:extLst>
      <p:ext uri="{BB962C8B-B14F-4D97-AF65-F5344CB8AC3E}">
        <p14:creationId xmlns:p14="http://schemas.microsoft.com/office/powerpoint/2010/main" val="418216628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09555" y="60419"/>
            <a:ext cx="10515600" cy="610710"/>
          </a:xfrm>
        </p:spPr>
        <p:txBody>
          <a:bodyPr>
            <a:normAutofit/>
          </a:bodyPr>
          <a:lstStyle/>
          <a:p>
            <a:r>
              <a:rPr lang="en-GB" sz="3600" dirty="0" err="1"/>
              <a:t>Đề</a:t>
            </a:r>
            <a:r>
              <a:rPr lang="en-GB" sz="3600" dirty="0"/>
              <a:t> </a:t>
            </a:r>
            <a:r>
              <a:rPr lang="en-GB" sz="3600" dirty="0" err="1"/>
              <a:t>kháng</a:t>
            </a:r>
            <a:r>
              <a:rPr lang="en-GB" sz="3600" dirty="0"/>
              <a:t> </a:t>
            </a:r>
            <a:r>
              <a:rPr lang="en-GB" sz="3600" dirty="0" err="1"/>
              <a:t>thứ</a:t>
            </a:r>
            <a:r>
              <a:rPr lang="en-GB" sz="3600" dirty="0"/>
              <a:t> </a:t>
            </a:r>
            <a:r>
              <a:rPr lang="en-GB" sz="3600" dirty="0" err="1"/>
              <a:t>phát</a:t>
            </a:r>
            <a:r>
              <a:rPr lang="en-GB" sz="3600" dirty="0"/>
              <a:t> </a:t>
            </a:r>
            <a:r>
              <a:rPr lang="en-GB" sz="3600" err="1"/>
              <a:t>với</a:t>
            </a:r>
            <a:r>
              <a:rPr lang="en-GB" sz="3600"/>
              <a:t> EGFR </a:t>
            </a:r>
            <a:r>
              <a:rPr lang="en-GB" sz="3600" dirty="0"/>
              <a:t>TKI </a:t>
            </a:r>
            <a:r>
              <a:rPr lang="en-GB" sz="3600" err="1"/>
              <a:t>thế</a:t>
            </a:r>
            <a:r>
              <a:rPr lang="en-GB" sz="3600"/>
              <a:t> hệ 1 </a:t>
            </a:r>
            <a:r>
              <a:rPr lang="en-GB" sz="3600" err="1"/>
              <a:t>và</a:t>
            </a:r>
            <a:r>
              <a:rPr lang="en-GB" sz="3600"/>
              <a:t> 2</a:t>
            </a:r>
            <a:endParaRPr lang="en-US" sz="3600" dirty="0"/>
          </a:p>
        </p:txBody>
      </p:sp>
      <p:sp>
        <p:nvSpPr>
          <p:cNvPr id="3" name="Content Placeholder 4"/>
          <p:cNvSpPr txBox="1">
            <a:spLocks/>
          </p:cNvSpPr>
          <p:nvPr/>
        </p:nvSpPr>
        <p:spPr>
          <a:xfrm>
            <a:off x="772330" y="6514848"/>
            <a:ext cx="10652825" cy="235442"/>
          </a:xfrm>
          <a:prstGeom prst="rect">
            <a:avLst/>
          </a:prstGeom>
        </p:spPr>
        <p:txBody>
          <a:bodyPr vert="horz" lIns="91440" tIns="45720" rIns="91440" bIns="45720" rtlCol="0" anchor="ctr">
            <a:normAutofit/>
          </a:bodyPr>
          <a:lstStyle>
            <a:defPPr>
              <a:defRPr lang="vi-VN"/>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sz="800" dirty="0"/>
              <a:t>1. </a:t>
            </a:r>
            <a:r>
              <a:rPr lang="fr-FR" sz="800" dirty="0" err="1"/>
              <a:t>Yu</a:t>
            </a:r>
            <a:r>
              <a:rPr lang="fr-FR" sz="800" dirty="0"/>
              <a:t> et al. Clin Cancer </a:t>
            </a:r>
            <a:r>
              <a:rPr lang="fr-FR" sz="800" dirty="0" err="1"/>
              <a:t>Res</a:t>
            </a:r>
            <a:r>
              <a:rPr lang="fr-FR" sz="800" dirty="0"/>
              <a:t>. 2013;19:2240; 2. Jenkins et al. J </a:t>
            </a:r>
            <a:r>
              <a:rPr lang="fr-FR" sz="800" dirty="0" err="1"/>
              <a:t>Thorac</a:t>
            </a:r>
            <a:r>
              <a:rPr lang="fr-FR" sz="800" dirty="0"/>
              <a:t> </a:t>
            </a:r>
            <a:r>
              <a:rPr lang="fr-FR" sz="800" dirty="0" err="1"/>
              <a:t>Oncol</a:t>
            </a:r>
            <a:r>
              <a:rPr lang="fr-FR" sz="800" dirty="0"/>
              <a:t>. 2017;12:1247.</a:t>
            </a:r>
          </a:p>
        </p:txBody>
      </p:sp>
      <p:sp>
        <p:nvSpPr>
          <p:cNvPr id="4" name="TextBox 3">
            <a:extLst>
              <a:ext uri="{FF2B5EF4-FFF2-40B4-BE49-F238E27FC236}">
                <a16:creationId xmlns:a16="http://schemas.microsoft.com/office/drawing/2014/main" id="{DFE57860-77AA-4E35-8D50-990182F91150}"/>
              </a:ext>
            </a:extLst>
          </p:cNvPr>
          <p:cNvSpPr txBox="1"/>
          <p:nvPr/>
        </p:nvSpPr>
        <p:spPr>
          <a:xfrm>
            <a:off x="7513412" y="5649501"/>
            <a:ext cx="3195235" cy="307037"/>
          </a:xfrm>
          <a:prstGeom prst="rect">
            <a:avLst/>
          </a:prstGeom>
          <a:solidFill>
            <a:srgbClr val="FFFF00"/>
          </a:solidFill>
        </p:spPr>
        <p:txBody>
          <a:bodyPr wrap="none" lIns="90710" tIns="45354" rIns="90710" bIns="45354" rtlCol="0">
            <a:spAutoFit/>
          </a:bodyPr>
          <a:lstStyle/>
          <a:p>
            <a:pPr marL="0" marR="0" lvl="0" indent="0" algn="l" defTabSz="1097280" rtl="0" eaLnBrk="1" fontAlgn="auto" latinLnBrk="0" hangingPunct="1">
              <a:lnSpc>
                <a:spcPct val="100000"/>
              </a:lnSpc>
              <a:spcBef>
                <a:spcPts val="0"/>
              </a:spcBef>
              <a:spcAft>
                <a:spcPts val="0"/>
              </a:spcAft>
              <a:buClrTx/>
              <a:buSzTx/>
              <a:buFontTx/>
              <a:buNone/>
              <a:tabLst/>
              <a:defRPr/>
            </a:pPr>
            <a:r>
              <a:rPr kumimoji="0" lang="en-CA" sz="1400" b="0" i="0" u="none" strike="noStrike" kern="0" cap="none" spc="0" normalizeH="0" baseline="0" noProof="0" dirty="0">
                <a:ln>
                  <a:noFill/>
                </a:ln>
                <a:solidFill>
                  <a:srgbClr val="58595B"/>
                </a:solidFill>
                <a:effectLst/>
                <a:uLnTx/>
                <a:uFillTx/>
                <a:latin typeface="Arial"/>
                <a:ea typeface="Gulim"/>
                <a:cs typeface="Calibri Light"/>
              </a:rPr>
              <a:t>Deletion 19 acquired T790 high: </a:t>
            </a:r>
            <a:r>
              <a:rPr kumimoji="0" lang="en-CA" sz="1400" b="1" i="0" u="none" strike="noStrike" kern="0" cap="none" spc="0" normalizeH="0" baseline="0" noProof="0" dirty="0">
                <a:ln>
                  <a:noFill/>
                </a:ln>
                <a:solidFill>
                  <a:srgbClr val="58595B"/>
                </a:solidFill>
                <a:effectLst/>
                <a:uLnTx/>
                <a:uFillTx/>
                <a:latin typeface="Arial"/>
                <a:ea typeface="Gulim"/>
                <a:cs typeface="Calibri Light"/>
              </a:rPr>
              <a:t>73%</a:t>
            </a:r>
            <a:r>
              <a:rPr kumimoji="0" lang="en-CA" sz="1400" b="1" i="0" u="none" strike="noStrike" kern="0" cap="none" spc="0" normalizeH="0" baseline="30000" noProof="0" dirty="0">
                <a:ln>
                  <a:noFill/>
                </a:ln>
                <a:solidFill>
                  <a:srgbClr val="58595B"/>
                </a:solidFill>
                <a:effectLst/>
                <a:uLnTx/>
                <a:uFillTx/>
                <a:latin typeface="Arial"/>
                <a:ea typeface="Gulim"/>
                <a:cs typeface="Calibri Light"/>
              </a:rPr>
              <a:t>2</a:t>
            </a:r>
          </a:p>
        </p:txBody>
      </p:sp>
      <p:pic>
        <p:nvPicPr>
          <p:cNvPr id="5" name="Picture 4"/>
          <p:cNvPicPr>
            <a:picLocks noChangeAspect="1"/>
          </p:cNvPicPr>
          <p:nvPr/>
        </p:nvPicPr>
        <p:blipFill rotWithShape="1">
          <a:blip r:embed="rId2"/>
          <a:srcRect l="1164"/>
          <a:stretch/>
        </p:blipFill>
        <p:spPr>
          <a:xfrm>
            <a:off x="273172" y="1687482"/>
            <a:ext cx="6199960" cy="4404260"/>
          </a:xfrm>
          <a:prstGeom prst="rect">
            <a:avLst/>
          </a:prstGeom>
        </p:spPr>
      </p:pic>
      <p:pic>
        <p:nvPicPr>
          <p:cNvPr id="6" name="Picture 2">
            <a:extLst>
              <a:ext uri="{FF2B5EF4-FFF2-40B4-BE49-F238E27FC236}">
                <a16:creationId xmlns:a16="http://schemas.microsoft.com/office/drawing/2014/main" id="{D1BDA569-8E20-41C9-A05C-2385CF24DB4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245" r="1793" b="-1"/>
          <a:stretch/>
        </p:blipFill>
        <p:spPr bwMode="auto">
          <a:xfrm>
            <a:off x="5916697" y="2364488"/>
            <a:ext cx="5866303" cy="31700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Slide Number Placeholder 4"/>
          <p:cNvSpPr txBox="1">
            <a:spLocks/>
          </p:cNvSpPr>
          <p:nvPr/>
        </p:nvSpPr>
        <p:spPr>
          <a:xfrm>
            <a:off x="1" y="6504886"/>
            <a:ext cx="102606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D152835D-7D37-404B-A795-5E090F301A3C}" type="slidenum">
              <a:rPr lang="en-GB" sz="1200" smtClean="0"/>
              <a:pPr algn="ctr"/>
              <a:t>297</a:t>
            </a:fld>
            <a:endParaRPr lang="en-GB" sz="1200" dirty="0"/>
          </a:p>
        </p:txBody>
      </p:sp>
      <p:sp>
        <p:nvSpPr>
          <p:cNvPr id="7" name="TextBox 6"/>
          <p:cNvSpPr txBox="1"/>
          <p:nvPr/>
        </p:nvSpPr>
        <p:spPr>
          <a:xfrm>
            <a:off x="1842448" y="859806"/>
            <a:ext cx="9582707" cy="923330"/>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en-GB" dirty="0" err="1">
                <a:cs typeface="Arial" pitchFamily="34" charset="0"/>
              </a:rPr>
              <a:t>Khoảng</a:t>
            </a:r>
            <a:r>
              <a:rPr lang="en-GB" dirty="0">
                <a:cs typeface="Arial" pitchFamily="34" charset="0"/>
              </a:rPr>
              <a:t> 60% </a:t>
            </a:r>
            <a:r>
              <a:rPr lang="en-GB" dirty="0" err="1">
                <a:cs typeface="Arial" pitchFamily="34" charset="0"/>
              </a:rPr>
              <a:t>trường</a:t>
            </a:r>
            <a:r>
              <a:rPr lang="en-GB" dirty="0">
                <a:cs typeface="Arial" pitchFamily="34" charset="0"/>
              </a:rPr>
              <a:t> </a:t>
            </a:r>
            <a:r>
              <a:rPr lang="en-GB" dirty="0" err="1">
                <a:cs typeface="Arial" pitchFamily="34" charset="0"/>
              </a:rPr>
              <a:t>hợp</a:t>
            </a:r>
            <a:r>
              <a:rPr lang="en-GB" dirty="0">
                <a:cs typeface="Arial" pitchFamily="34" charset="0"/>
              </a:rPr>
              <a:t> </a:t>
            </a:r>
            <a:r>
              <a:rPr lang="en-GB" dirty="0" err="1">
                <a:cs typeface="Arial" pitchFamily="34" charset="0"/>
              </a:rPr>
              <a:t>đề</a:t>
            </a:r>
            <a:r>
              <a:rPr lang="en-GB" dirty="0">
                <a:cs typeface="Arial" pitchFamily="34" charset="0"/>
              </a:rPr>
              <a:t> </a:t>
            </a:r>
            <a:r>
              <a:rPr lang="en-GB" dirty="0" err="1">
                <a:cs typeface="Arial" pitchFamily="34" charset="0"/>
              </a:rPr>
              <a:t>kháng</a:t>
            </a:r>
            <a:r>
              <a:rPr lang="en-GB" dirty="0">
                <a:cs typeface="Arial" pitchFamily="34" charset="0"/>
              </a:rPr>
              <a:t> </a:t>
            </a:r>
            <a:r>
              <a:rPr lang="en-GB" dirty="0" err="1">
                <a:cs typeface="Arial" pitchFamily="34" charset="0"/>
              </a:rPr>
              <a:t>với</a:t>
            </a:r>
            <a:r>
              <a:rPr lang="en-GB" dirty="0">
                <a:cs typeface="Arial" pitchFamily="34" charset="0"/>
              </a:rPr>
              <a:t> EGFR TKI </a:t>
            </a:r>
            <a:r>
              <a:rPr lang="en-GB" dirty="0" err="1">
                <a:cs typeface="Arial" pitchFamily="34" charset="0"/>
              </a:rPr>
              <a:t>thế</a:t>
            </a:r>
            <a:r>
              <a:rPr lang="en-GB" dirty="0">
                <a:cs typeface="Arial" pitchFamily="34" charset="0"/>
              </a:rPr>
              <a:t> </a:t>
            </a:r>
            <a:r>
              <a:rPr lang="en-GB" dirty="0" err="1">
                <a:cs typeface="Arial" pitchFamily="34" charset="0"/>
              </a:rPr>
              <a:t>hệ</a:t>
            </a:r>
            <a:r>
              <a:rPr lang="en-GB" dirty="0">
                <a:cs typeface="Arial" pitchFamily="34" charset="0"/>
              </a:rPr>
              <a:t> 1 </a:t>
            </a:r>
            <a:r>
              <a:rPr lang="en-GB" dirty="0" err="1">
                <a:cs typeface="Arial" pitchFamily="34" charset="0"/>
              </a:rPr>
              <a:t>và</a:t>
            </a:r>
            <a:r>
              <a:rPr lang="en-GB" dirty="0">
                <a:cs typeface="Arial" pitchFamily="34" charset="0"/>
              </a:rPr>
              <a:t> 2 do T790</a:t>
            </a:r>
            <a:r>
              <a:rPr lang="en-GB" baseline="30000" dirty="0">
                <a:cs typeface="Arial" pitchFamily="34" charset="0"/>
              </a:rPr>
              <a:t>1</a:t>
            </a:r>
          </a:p>
          <a:p>
            <a:pPr marL="285750" indent="-285750">
              <a:buFont typeface="Wingdings" panose="05000000000000000000" pitchFamily="2" charset="2"/>
              <a:buChar char="§"/>
            </a:pPr>
            <a:r>
              <a:rPr lang="en-GB" dirty="0" err="1">
                <a:cs typeface="Arial" pitchFamily="34" charset="0"/>
              </a:rPr>
              <a:t>Đột</a:t>
            </a:r>
            <a:r>
              <a:rPr lang="en-GB" dirty="0">
                <a:cs typeface="Arial" pitchFamily="34" charset="0"/>
              </a:rPr>
              <a:t> </a:t>
            </a:r>
            <a:r>
              <a:rPr lang="en-GB" dirty="0" err="1">
                <a:cs typeface="Arial" pitchFamily="34" charset="0"/>
              </a:rPr>
              <a:t>biến</a:t>
            </a:r>
            <a:r>
              <a:rPr lang="en-GB" dirty="0">
                <a:cs typeface="Arial" pitchFamily="34" charset="0"/>
              </a:rPr>
              <a:t> Del19 </a:t>
            </a:r>
            <a:r>
              <a:rPr lang="en-GB" dirty="0" err="1">
                <a:cs typeface="Arial" pitchFamily="34" charset="0"/>
              </a:rPr>
              <a:t>có</a:t>
            </a:r>
            <a:r>
              <a:rPr lang="en-GB" dirty="0">
                <a:cs typeface="Arial" pitchFamily="34" charset="0"/>
              </a:rPr>
              <a:t> </a:t>
            </a:r>
            <a:r>
              <a:rPr lang="en-GB" dirty="0" err="1">
                <a:cs typeface="Arial" pitchFamily="34" charset="0"/>
              </a:rPr>
              <a:t>tỉ</a:t>
            </a:r>
            <a:r>
              <a:rPr lang="en-GB" dirty="0">
                <a:cs typeface="Arial" pitchFamily="34" charset="0"/>
              </a:rPr>
              <a:t> </a:t>
            </a:r>
            <a:r>
              <a:rPr lang="en-GB" dirty="0" err="1">
                <a:cs typeface="Arial" pitchFamily="34" charset="0"/>
              </a:rPr>
              <a:t>lệ</a:t>
            </a:r>
            <a:r>
              <a:rPr lang="en-GB" dirty="0">
                <a:cs typeface="Arial" pitchFamily="34" charset="0"/>
              </a:rPr>
              <a:t> </a:t>
            </a:r>
            <a:r>
              <a:rPr lang="en-GB" dirty="0" err="1">
                <a:cs typeface="Arial" pitchFamily="34" charset="0"/>
              </a:rPr>
              <a:t>xuất</a:t>
            </a:r>
            <a:r>
              <a:rPr lang="en-GB" dirty="0">
                <a:cs typeface="Arial" pitchFamily="34" charset="0"/>
              </a:rPr>
              <a:t> </a:t>
            </a:r>
            <a:r>
              <a:rPr lang="en-GB" dirty="0" err="1">
                <a:cs typeface="Arial" pitchFamily="34" charset="0"/>
              </a:rPr>
              <a:t>hiện</a:t>
            </a:r>
            <a:r>
              <a:rPr lang="en-GB" dirty="0">
                <a:cs typeface="Arial" pitchFamily="34" charset="0"/>
              </a:rPr>
              <a:t> T790M </a:t>
            </a:r>
            <a:r>
              <a:rPr lang="en-GB" dirty="0" err="1">
                <a:cs typeface="Arial" pitchFamily="34" charset="0"/>
              </a:rPr>
              <a:t>cao</a:t>
            </a:r>
            <a:r>
              <a:rPr lang="en-GB" dirty="0">
                <a:cs typeface="Arial" pitchFamily="34" charset="0"/>
              </a:rPr>
              <a:t> </a:t>
            </a:r>
            <a:r>
              <a:rPr lang="en-GB" dirty="0" err="1">
                <a:cs typeface="Arial" pitchFamily="34" charset="0"/>
              </a:rPr>
              <a:t>nhất</a:t>
            </a:r>
            <a:r>
              <a:rPr lang="en-GB" dirty="0">
                <a:cs typeface="Arial" pitchFamily="34" charset="0"/>
              </a:rPr>
              <a:t>: </a:t>
            </a:r>
            <a:r>
              <a:rPr lang="en-GB" dirty="0" err="1">
                <a:cs typeface="Arial" pitchFamily="34" charset="0"/>
              </a:rPr>
              <a:t>xấp</a:t>
            </a:r>
            <a:r>
              <a:rPr lang="en-GB" dirty="0">
                <a:cs typeface="Arial" pitchFamily="34" charset="0"/>
              </a:rPr>
              <a:t> </a:t>
            </a:r>
            <a:r>
              <a:rPr lang="en-GB" dirty="0" err="1">
                <a:cs typeface="Arial" pitchFamily="34" charset="0"/>
              </a:rPr>
              <a:t>xỉ</a:t>
            </a:r>
            <a:r>
              <a:rPr lang="en-GB" dirty="0">
                <a:cs typeface="Arial" pitchFamily="34" charset="0"/>
              </a:rPr>
              <a:t> 75%</a:t>
            </a:r>
            <a:r>
              <a:rPr lang="en-GB" baseline="30000" dirty="0">
                <a:cs typeface="Arial" pitchFamily="34" charset="0"/>
              </a:rPr>
              <a:t>2</a:t>
            </a:r>
          </a:p>
          <a:p>
            <a:pPr marL="285750" indent="-285750">
              <a:buFont typeface="Wingdings" panose="05000000000000000000" pitchFamily="2" charset="2"/>
              <a:buChar char="§"/>
            </a:pPr>
            <a:r>
              <a:rPr lang="en-GB" dirty="0" err="1">
                <a:cs typeface="Arial" pitchFamily="34" charset="0"/>
              </a:rPr>
              <a:t>Tỉ</a:t>
            </a:r>
            <a:r>
              <a:rPr lang="en-GB" dirty="0">
                <a:cs typeface="Arial" pitchFamily="34" charset="0"/>
              </a:rPr>
              <a:t> </a:t>
            </a:r>
            <a:r>
              <a:rPr lang="en-GB" dirty="0" err="1">
                <a:cs typeface="Arial" pitchFamily="34" charset="0"/>
              </a:rPr>
              <a:t>lệ</a:t>
            </a:r>
            <a:r>
              <a:rPr lang="en-GB" dirty="0">
                <a:cs typeface="Arial" pitchFamily="34" charset="0"/>
              </a:rPr>
              <a:t> </a:t>
            </a:r>
            <a:r>
              <a:rPr lang="en-GB" dirty="0" err="1">
                <a:cs typeface="Arial" pitchFamily="34" charset="0"/>
              </a:rPr>
              <a:t>xuất</a:t>
            </a:r>
            <a:r>
              <a:rPr lang="en-GB" dirty="0">
                <a:cs typeface="Arial" pitchFamily="34" charset="0"/>
              </a:rPr>
              <a:t> </a:t>
            </a:r>
            <a:r>
              <a:rPr lang="en-GB" dirty="0" err="1">
                <a:cs typeface="Arial" pitchFamily="34" charset="0"/>
              </a:rPr>
              <a:t>hiện</a:t>
            </a:r>
            <a:r>
              <a:rPr lang="en-GB" dirty="0">
                <a:cs typeface="Arial" pitchFamily="34" charset="0"/>
              </a:rPr>
              <a:t> </a:t>
            </a:r>
            <a:r>
              <a:rPr lang="en-GB" dirty="0" err="1">
                <a:cs typeface="Arial" pitchFamily="34" charset="0"/>
              </a:rPr>
              <a:t>đột</a:t>
            </a:r>
            <a:r>
              <a:rPr lang="en-GB" dirty="0">
                <a:cs typeface="Arial" pitchFamily="34" charset="0"/>
              </a:rPr>
              <a:t> </a:t>
            </a:r>
            <a:r>
              <a:rPr lang="en-GB" dirty="0" err="1">
                <a:cs typeface="Arial" pitchFamily="34" charset="0"/>
              </a:rPr>
              <a:t>biến</a:t>
            </a:r>
            <a:r>
              <a:rPr lang="en-GB" dirty="0">
                <a:cs typeface="Arial" pitchFamily="34" charset="0"/>
              </a:rPr>
              <a:t> </a:t>
            </a:r>
            <a:r>
              <a:rPr lang="en-GB" dirty="0" err="1">
                <a:cs typeface="Arial" pitchFamily="34" charset="0"/>
              </a:rPr>
              <a:t>kháng</a:t>
            </a:r>
            <a:r>
              <a:rPr lang="en-GB" dirty="0">
                <a:cs typeface="Arial" pitchFamily="34" charset="0"/>
              </a:rPr>
              <a:t> </a:t>
            </a:r>
            <a:r>
              <a:rPr lang="en-GB" dirty="0" err="1">
                <a:cs typeface="Arial" pitchFamily="34" charset="0"/>
              </a:rPr>
              <a:t>thuốc</a:t>
            </a:r>
            <a:r>
              <a:rPr lang="en-GB" dirty="0">
                <a:cs typeface="Arial" pitchFamily="34" charset="0"/>
              </a:rPr>
              <a:t> T790M </a:t>
            </a:r>
            <a:r>
              <a:rPr lang="en-GB" dirty="0" err="1">
                <a:cs typeface="Arial" pitchFamily="34" charset="0"/>
              </a:rPr>
              <a:t>là</a:t>
            </a:r>
            <a:r>
              <a:rPr lang="en-GB" dirty="0">
                <a:cs typeface="Arial" pitchFamily="34" charset="0"/>
              </a:rPr>
              <a:t> </a:t>
            </a:r>
            <a:r>
              <a:rPr lang="en-GB" dirty="0" err="1">
                <a:cs typeface="Arial" pitchFamily="34" charset="0"/>
              </a:rPr>
              <a:t>tương</a:t>
            </a:r>
            <a:r>
              <a:rPr lang="en-GB" dirty="0">
                <a:cs typeface="Arial" pitchFamily="34" charset="0"/>
              </a:rPr>
              <a:t> </a:t>
            </a:r>
            <a:r>
              <a:rPr lang="en-GB" dirty="0" err="1">
                <a:cs typeface="Arial" pitchFamily="34" charset="0"/>
              </a:rPr>
              <a:t>tự</a:t>
            </a:r>
            <a:r>
              <a:rPr lang="en-GB" dirty="0">
                <a:cs typeface="Arial" pitchFamily="34" charset="0"/>
              </a:rPr>
              <a:t> </a:t>
            </a:r>
            <a:r>
              <a:rPr lang="en-GB" dirty="0" err="1">
                <a:cs typeface="Arial" pitchFamily="34" charset="0"/>
              </a:rPr>
              <a:t>nhau</a:t>
            </a:r>
            <a:r>
              <a:rPr lang="en-GB" dirty="0">
                <a:cs typeface="Arial" pitchFamily="34" charset="0"/>
              </a:rPr>
              <a:t> </a:t>
            </a:r>
            <a:r>
              <a:rPr lang="en-GB" dirty="0" err="1">
                <a:cs typeface="Arial" pitchFamily="34" charset="0"/>
              </a:rPr>
              <a:t>giữa</a:t>
            </a:r>
            <a:r>
              <a:rPr lang="en-GB" dirty="0">
                <a:cs typeface="Arial" pitchFamily="34" charset="0"/>
              </a:rPr>
              <a:t> </a:t>
            </a:r>
            <a:r>
              <a:rPr lang="en-GB" dirty="0" err="1">
                <a:cs typeface="Arial" pitchFamily="34" charset="0"/>
              </a:rPr>
              <a:t>các</a:t>
            </a:r>
            <a:r>
              <a:rPr lang="en-GB" dirty="0">
                <a:cs typeface="Arial" pitchFamily="34" charset="0"/>
              </a:rPr>
              <a:t> EGFR TKI</a:t>
            </a:r>
            <a:r>
              <a:rPr lang="en-GB" baseline="30000" dirty="0">
                <a:cs typeface="Arial" pitchFamily="34" charset="0"/>
              </a:rPr>
              <a:t>2</a:t>
            </a:r>
            <a:endParaRPr lang="vi-VN" baseline="30000" dirty="0">
              <a:cs typeface="Arial" pitchFamily="34" charset="0"/>
            </a:endParaRPr>
          </a:p>
        </p:txBody>
      </p:sp>
    </p:spTree>
    <p:extLst>
      <p:ext uri="{BB962C8B-B14F-4D97-AF65-F5344CB8AC3E}">
        <p14:creationId xmlns:p14="http://schemas.microsoft.com/office/powerpoint/2010/main" val="1838765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1070193" y="0"/>
            <a:ext cx="10461888" cy="1049219"/>
          </a:xfrm>
        </p:spPr>
        <p:txBody>
          <a:bodyPr vert="horz" lIns="0" tIns="0" rIns="0" bIns="0" rtlCol="0" anchor="ctr" anchorCtr="0">
            <a:noAutofit/>
          </a:bodyPr>
          <a:lstStyle/>
          <a:p>
            <a:pPr algn="ctr">
              <a:lnSpc>
                <a:spcPct val="90000"/>
              </a:lnSpc>
            </a:pPr>
            <a:r>
              <a:rPr lang="en-US" sz="3600" b="0" dirty="0" err="1"/>
              <a:t>Những</a:t>
            </a:r>
            <a:r>
              <a:rPr lang="en-US" sz="3600" b="0" dirty="0"/>
              <a:t> </a:t>
            </a:r>
            <a:r>
              <a:rPr lang="en-US" sz="3600" b="0" dirty="0" err="1"/>
              <a:t>phương</a:t>
            </a:r>
            <a:r>
              <a:rPr lang="en-US" sz="3600" b="0" dirty="0"/>
              <a:t> </a:t>
            </a:r>
            <a:r>
              <a:rPr lang="en-US" sz="3600" b="0" dirty="0" err="1"/>
              <a:t>pháp</a:t>
            </a:r>
            <a:r>
              <a:rPr lang="en-US" sz="3600" b="0" dirty="0"/>
              <a:t> </a:t>
            </a:r>
            <a:r>
              <a:rPr lang="en-US" sz="3600" b="0" dirty="0" err="1"/>
              <a:t>để</a:t>
            </a:r>
            <a:r>
              <a:rPr lang="en-US" sz="3600" b="0" dirty="0"/>
              <a:t> </a:t>
            </a:r>
            <a:r>
              <a:rPr lang="en-US" sz="3600" b="0" dirty="0" err="1"/>
              <a:t>xác</a:t>
            </a:r>
            <a:r>
              <a:rPr lang="en-US" sz="3600" b="0" dirty="0"/>
              <a:t> </a:t>
            </a:r>
            <a:r>
              <a:rPr lang="en-US" sz="3600" b="0" dirty="0" err="1"/>
              <a:t>định</a:t>
            </a:r>
            <a:r>
              <a:rPr lang="en-US" sz="3600" b="0" dirty="0"/>
              <a:t> T790M</a:t>
            </a:r>
            <a:endParaRPr lang="en-GB" sz="3600" b="0" dirty="0"/>
          </a:p>
        </p:txBody>
      </p:sp>
      <p:graphicFrame>
        <p:nvGraphicFramePr>
          <p:cNvPr id="4" name="Tabelle 3"/>
          <p:cNvGraphicFramePr>
            <a:graphicFrameLocks noGrp="1"/>
          </p:cNvGraphicFramePr>
          <p:nvPr/>
        </p:nvGraphicFramePr>
        <p:xfrm>
          <a:off x="1982134" y="1645746"/>
          <a:ext cx="8527116" cy="4260300"/>
        </p:xfrm>
        <a:graphic>
          <a:graphicData uri="http://schemas.openxmlformats.org/drawingml/2006/table">
            <a:tbl>
              <a:tblPr firstRow="1" bandRow="1">
                <a:tableStyleId>{5C22544A-7EE6-4342-B048-85BDC9FD1C3A}</a:tableStyleId>
              </a:tblPr>
              <a:tblGrid>
                <a:gridCol w="774742">
                  <a:extLst>
                    <a:ext uri="{9D8B030D-6E8A-4147-A177-3AD203B41FA5}">
                      <a16:colId xmlns:a16="http://schemas.microsoft.com/office/drawing/2014/main" val="20000"/>
                    </a:ext>
                  </a:extLst>
                </a:gridCol>
                <a:gridCol w="2600112">
                  <a:extLst>
                    <a:ext uri="{9D8B030D-6E8A-4147-A177-3AD203B41FA5}">
                      <a16:colId xmlns:a16="http://schemas.microsoft.com/office/drawing/2014/main" val="20001"/>
                    </a:ext>
                  </a:extLst>
                </a:gridCol>
                <a:gridCol w="1687427">
                  <a:extLst>
                    <a:ext uri="{9D8B030D-6E8A-4147-A177-3AD203B41FA5}">
                      <a16:colId xmlns:a16="http://schemas.microsoft.com/office/drawing/2014/main" val="20002"/>
                    </a:ext>
                  </a:extLst>
                </a:gridCol>
                <a:gridCol w="1316546">
                  <a:extLst>
                    <a:ext uri="{9D8B030D-6E8A-4147-A177-3AD203B41FA5}">
                      <a16:colId xmlns:a16="http://schemas.microsoft.com/office/drawing/2014/main" val="20003"/>
                    </a:ext>
                  </a:extLst>
                </a:gridCol>
                <a:gridCol w="2148289">
                  <a:extLst>
                    <a:ext uri="{9D8B030D-6E8A-4147-A177-3AD203B41FA5}">
                      <a16:colId xmlns:a16="http://schemas.microsoft.com/office/drawing/2014/main" val="20004"/>
                    </a:ext>
                  </a:extLst>
                </a:gridCol>
              </a:tblGrid>
              <a:tr h="668053">
                <a:tc>
                  <a:txBody>
                    <a:bodyPr/>
                    <a:lstStyle/>
                    <a:p>
                      <a:endParaRPr lang="en-GB" sz="1600" dirty="0"/>
                    </a:p>
                  </a:txBody>
                  <a:tcPr>
                    <a:noFill/>
                  </a:tcPr>
                </a:tc>
                <a:tc>
                  <a:txBody>
                    <a:bodyPr/>
                    <a:lstStyle/>
                    <a:p>
                      <a:pPr algn="ctr"/>
                      <a:r>
                        <a:rPr lang="en-GB" sz="1600" noProof="0" dirty="0"/>
                        <a:t>Technique</a:t>
                      </a:r>
                    </a:p>
                  </a:txBody>
                  <a:tcPr anchor="ctr"/>
                </a:tc>
                <a:tc>
                  <a:txBody>
                    <a:bodyPr/>
                    <a:lstStyle/>
                    <a:p>
                      <a:pPr algn="ctr"/>
                      <a:endParaRPr lang="en-GB" sz="1600" dirty="0"/>
                    </a:p>
                  </a:txBody>
                  <a:tcPr anchor="ctr"/>
                </a:tc>
                <a:tc>
                  <a:txBody>
                    <a:bodyPr/>
                    <a:lstStyle/>
                    <a:p>
                      <a:pPr algn="ctr"/>
                      <a:r>
                        <a:rPr lang="de-DE" sz="1600" dirty="0" err="1"/>
                        <a:t>Sensitivity</a:t>
                      </a:r>
                      <a:endParaRPr lang="en-GB" sz="1600" dirty="0"/>
                    </a:p>
                  </a:txBody>
                  <a:tcPr anchor="ctr"/>
                </a:tc>
                <a:tc>
                  <a:txBody>
                    <a:bodyPr/>
                    <a:lstStyle/>
                    <a:p>
                      <a:pPr algn="ctr"/>
                      <a:r>
                        <a:rPr lang="de-DE" sz="1600" dirty="0"/>
                        <a:t>Optimal</a:t>
                      </a:r>
                      <a:r>
                        <a:rPr lang="de-DE" sz="1600" baseline="0" dirty="0"/>
                        <a:t> </a:t>
                      </a:r>
                      <a:r>
                        <a:rPr lang="de-DE" sz="1600" baseline="0" dirty="0" err="1"/>
                        <a:t>Application</a:t>
                      </a:r>
                      <a:endParaRPr lang="en-GB" sz="1600" dirty="0"/>
                    </a:p>
                  </a:txBody>
                  <a:tcPr anchor="ctr"/>
                </a:tc>
                <a:extLst>
                  <a:ext uri="{0D108BD9-81ED-4DB2-BD59-A6C34878D82A}">
                    <a16:rowId xmlns:a16="http://schemas.microsoft.com/office/drawing/2014/main" val="10000"/>
                  </a:ext>
                </a:extLst>
              </a:tr>
              <a:tr h="427788">
                <a:tc rowSpan="8">
                  <a:txBody>
                    <a:bodyPr/>
                    <a:lstStyle/>
                    <a:p>
                      <a:pPr algn="ctr"/>
                      <a:r>
                        <a:rPr lang="de-DE" sz="1400" dirty="0"/>
                        <a:t>Therascreen</a:t>
                      </a:r>
                      <a:r>
                        <a:rPr lang="de-DE" sz="1400" baseline="0" dirty="0"/>
                        <a:t>: T790M Detected &gt;7%</a:t>
                      </a:r>
                      <a:endParaRPr lang="en-GB" sz="1400" dirty="0"/>
                    </a:p>
                  </a:txBody>
                  <a:tcPr vert="vert270" anchor="ctr"/>
                </a:tc>
                <a:tc>
                  <a:txBody>
                    <a:bodyPr/>
                    <a:lstStyle/>
                    <a:p>
                      <a:r>
                        <a:rPr lang="de-DE" sz="1400" dirty="0"/>
                        <a:t>Sanger sequencing</a:t>
                      </a:r>
                      <a:r>
                        <a:rPr lang="de-DE" sz="1400" baseline="30000" dirty="0"/>
                        <a:t>1</a:t>
                      </a:r>
                      <a:endParaRPr lang="en-GB" sz="1400" baseline="30000" dirty="0"/>
                    </a:p>
                  </a:txBody>
                  <a:tcPr anchor="ctr"/>
                </a:tc>
                <a:tc>
                  <a:txBody>
                    <a:bodyPr/>
                    <a:lstStyle/>
                    <a:p>
                      <a:endParaRPr lang="en-GB" sz="1400" dirty="0"/>
                    </a:p>
                  </a:txBody>
                  <a:tcPr anchor="ctr"/>
                </a:tc>
                <a:tc>
                  <a:txBody>
                    <a:bodyPr/>
                    <a:lstStyle/>
                    <a:p>
                      <a:pPr algn="ctr"/>
                      <a:r>
                        <a:rPr lang="de-DE" sz="1400" dirty="0"/>
                        <a:t>&gt;10%</a:t>
                      </a:r>
                      <a:endParaRPr lang="en-GB" sz="1400"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a:ln>
                            <a:noFill/>
                          </a:ln>
                          <a:solidFill>
                            <a:srgbClr val="4D4F51"/>
                          </a:solidFill>
                          <a:effectLst/>
                          <a:uLnTx/>
                          <a:uFillTx/>
                          <a:latin typeface="Arial"/>
                          <a:ea typeface="+mn-ea"/>
                          <a:cs typeface="+mn-cs"/>
                        </a:rPr>
                        <a:t>Mẫu mô</a:t>
                      </a:r>
                      <a:endParaRPr kumimoji="0" lang="en-GB" sz="1400" b="0" i="0" u="none" strike="noStrike" kern="1200" cap="none" spc="0" normalizeH="0" baseline="0" noProof="0" dirty="0">
                        <a:ln>
                          <a:noFill/>
                        </a:ln>
                        <a:solidFill>
                          <a:srgbClr val="4D4F51"/>
                        </a:solidFill>
                        <a:effectLst/>
                        <a:uLnTx/>
                        <a:uFillTx/>
                        <a:latin typeface="Arial"/>
                        <a:ea typeface="+mn-ea"/>
                        <a:cs typeface="+mn-cs"/>
                      </a:endParaRPr>
                    </a:p>
                  </a:txBody>
                  <a:tcPr anchor="ctr"/>
                </a:tc>
                <a:extLst>
                  <a:ext uri="{0D108BD9-81ED-4DB2-BD59-A6C34878D82A}">
                    <a16:rowId xmlns:a16="http://schemas.microsoft.com/office/drawing/2014/main" val="10001"/>
                  </a:ext>
                </a:extLst>
              </a:tr>
              <a:tr h="427788">
                <a:tc vMerge="1">
                  <a:txBody>
                    <a:bodyPr/>
                    <a:lstStyle/>
                    <a:p>
                      <a:endParaRPr lang="en-GB" dirty="0"/>
                    </a:p>
                  </a:txBody>
                  <a:tcPr/>
                </a:tc>
                <a:tc>
                  <a:txBody>
                    <a:bodyPr/>
                    <a:lstStyle/>
                    <a:p>
                      <a:r>
                        <a:rPr lang="en-GB" sz="1400" noProof="0" dirty="0"/>
                        <a:t>Pyrosequencing</a:t>
                      </a:r>
                      <a:r>
                        <a:rPr lang="de-DE" sz="1400" baseline="30000" dirty="0"/>
                        <a:t>1</a:t>
                      </a:r>
                      <a:endParaRPr lang="en-GB" sz="1400" noProof="0" dirty="0"/>
                    </a:p>
                  </a:txBody>
                  <a:tcPr anchor="ctr"/>
                </a:tc>
                <a:tc>
                  <a:txBody>
                    <a:bodyPr/>
                    <a:lstStyle/>
                    <a:p>
                      <a:endParaRPr lang="en-GB" sz="1400" dirty="0"/>
                    </a:p>
                  </a:txBody>
                  <a:tcPr anchor="ctr"/>
                </a:tc>
                <a:tc>
                  <a:txBody>
                    <a:bodyPr/>
                    <a:lstStyle/>
                    <a:p>
                      <a:pPr algn="ctr"/>
                      <a:r>
                        <a:rPr lang="de-DE" sz="1400" dirty="0"/>
                        <a:t>10%</a:t>
                      </a:r>
                      <a:endParaRPr lang="en-GB" sz="1400"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a:ln>
                            <a:noFill/>
                          </a:ln>
                          <a:solidFill>
                            <a:srgbClr val="4D4F51"/>
                          </a:solidFill>
                          <a:effectLst/>
                          <a:uLnTx/>
                          <a:uFillTx/>
                          <a:latin typeface="Arial"/>
                          <a:ea typeface="+mn-ea"/>
                          <a:cs typeface="+mn-cs"/>
                        </a:rPr>
                        <a:t>Mẫu mô</a:t>
                      </a:r>
                      <a:endParaRPr kumimoji="0" lang="en-GB" sz="1400" b="0" i="0" u="none" strike="noStrike" kern="1200" cap="none" spc="0" normalizeH="0" baseline="0" noProof="0" dirty="0">
                        <a:ln>
                          <a:noFill/>
                        </a:ln>
                        <a:solidFill>
                          <a:srgbClr val="4D4F51"/>
                        </a:solidFill>
                        <a:effectLst/>
                        <a:uLnTx/>
                        <a:uFillTx/>
                        <a:latin typeface="Arial"/>
                        <a:ea typeface="+mn-ea"/>
                        <a:cs typeface="+mn-cs"/>
                      </a:endParaRPr>
                    </a:p>
                  </a:txBody>
                  <a:tcPr anchor="ctr"/>
                </a:tc>
                <a:extLst>
                  <a:ext uri="{0D108BD9-81ED-4DB2-BD59-A6C34878D82A}">
                    <a16:rowId xmlns:a16="http://schemas.microsoft.com/office/drawing/2014/main" val="10002"/>
                  </a:ext>
                </a:extLst>
              </a:tr>
              <a:tr h="427788">
                <a:tc vMerge="1">
                  <a:txBody>
                    <a:bodyPr/>
                    <a:lstStyle/>
                    <a:p>
                      <a:endParaRPr lang="en-GB" dirty="0"/>
                    </a:p>
                  </a:txBody>
                  <a:tcPr/>
                </a:tc>
                <a:tc>
                  <a:txBody>
                    <a:bodyPr/>
                    <a:lstStyle/>
                    <a:p>
                      <a:r>
                        <a:rPr lang="de-DE" sz="1400" dirty="0"/>
                        <a:t>COLD-PCR and Pyro</a:t>
                      </a:r>
                      <a:r>
                        <a:rPr lang="de-DE" sz="1400" baseline="30000" dirty="0"/>
                        <a:t>2</a:t>
                      </a:r>
                      <a:endParaRPr lang="en-GB" sz="1400" dirty="0"/>
                    </a:p>
                  </a:txBody>
                  <a:tcPr anchor="ctr"/>
                </a:tc>
                <a:tc>
                  <a:txBody>
                    <a:bodyPr/>
                    <a:lstStyle/>
                    <a:p>
                      <a:endParaRPr lang="en-GB" sz="1400" dirty="0"/>
                    </a:p>
                  </a:txBody>
                  <a:tcPr anchor="ctr"/>
                </a:tc>
                <a:tc>
                  <a:txBody>
                    <a:bodyPr/>
                    <a:lstStyle/>
                    <a:p>
                      <a:pPr algn="ctr"/>
                      <a:r>
                        <a:rPr lang="de-DE" sz="1400" dirty="0"/>
                        <a:t>2%</a:t>
                      </a:r>
                      <a:endParaRPr lang="en-GB" sz="1400"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a:ln>
                            <a:noFill/>
                          </a:ln>
                          <a:solidFill>
                            <a:srgbClr val="4D4F51"/>
                          </a:solidFill>
                          <a:effectLst/>
                          <a:uLnTx/>
                          <a:uFillTx/>
                          <a:latin typeface="Arial"/>
                          <a:ea typeface="+mn-ea"/>
                          <a:cs typeface="+mn-cs"/>
                        </a:rPr>
                        <a:t>Mẫu mô</a:t>
                      </a:r>
                      <a:endParaRPr kumimoji="0" lang="en-GB" sz="1400" b="0" i="0" u="none" strike="noStrike" kern="1200" cap="none" spc="0" normalizeH="0" baseline="0" noProof="0" dirty="0">
                        <a:ln>
                          <a:noFill/>
                        </a:ln>
                        <a:solidFill>
                          <a:srgbClr val="4D4F51"/>
                        </a:solidFill>
                        <a:effectLst/>
                        <a:uLnTx/>
                        <a:uFillTx/>
                        <a:latin typeface="Arial"/>
                        <a:ea typeface="+mn-ea"/>
                        <a:cs typeface="+mn-cs"/>
                      </a:endParaRPr>
                    </a:p>
                  </a:txBody>
                  <a:tcPr anchor="ctr"/>
                </a:tc>
                <a:extLst>
                  <a:ext uri="{0D108BD9-81ED-4DB2-BD59-A6C34878D82A}">
                    <a16:rowId xmlns:a16="http://schemas.microsoft.com/office/drawing/2014/main" val="10003"/>
                  </a:ext>
                </a:extLst>
              </a:tr>
              <a:tr h="427788">
                <a:tc vMerge="1">
                  <a:txBody>
                    <a:bodyPr/>
                    <a:lstStyle/>
                    <a:p>
                      <a:endParaRPr lang="en-GB" dirty="0"/>
                    </a:p>
                  </a:txBody>
                  <a:tcPr/>
                </a:tc>
                <a:tc>
                  <a:txBody>
                    <a:bodyPr/>
                    <a:lstStyle/>
                    <a:p>
                      <a:r>
                        <a:rPr lang="de-DE" sz="1400" dirty="0"/>
                        <a:t>NGS</a:t>
                      </a:r>
                      <a:r>
                        <a:rPr lang="de-DE" sz="1400" baseline="30000" dirty="0"/>
                        <a:t>1</a:t>
                      </a:r>
                      <a:endParaRPr lang="en-GB" sz="1400" dirty="0"/>
                    </a:p>
                  </a:txBody>
                  <a:tcPr anchor="ctr"/>
                </a:tc>
                <a:tc>
                  <a:txBody>
                    <a:bodyPr/>
                    <a:lstStyle/>
                    <a:p>
                      <a:endParaRPr lang="en-GB" sz="1400" dirty="0"/>
                    </a:p>
                  </a:txBody>
                  <a:tcPr anchor="ctr"/>
                </a:tc>
                <a:tc>
                  <a:txBody>
                    <a:bodyPr/>
                    <a:lstStyle/>
                    <a:p>
                      <a:pPr algn="ctr"/>
                      <a:r>
                        <a:rPr lang="de-DE" sz="1400" dirty="0"/>
                        <a:t>2%</a:t>
                      </a:r>
                      <a:endParaRPr lang="en-GB" sz="1400"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a:ln>
                            <a:noFill/>
                          </a:ln>
                          <a:solidFill>
                            <a:srgbClr val="4D4F51"/>
                          </a:solidFill>
                          <a:effectLst/>
                          <a:uLnTx/>
                          <a:uFillTx/>
                          <a:latin typeface="Arial"/>
                          <a:ea typeface="+mn-ea"/>
                          <a:cs typeface="+mn-cs"/>
                        </a:rPr>
                        <a:t>Mẫu mô</a:t>
                      </a:r>
                      <a:endParaRPr kumimoji="0" lang="en-GB" sz="1400" b="0" i="0" u="none" strike="noStrike" kern="1200" cap="none" spc="0" normalizeH="0" baseline="0" noProof="0" dirty="0">
                        <a:ln>
                          <a:noFill/>
                        </a:ln>
                        <a:solidFill>
                          <a:srgbClr val="4D4F51"/>
                        </a:solidFill>
                        <a:effectLst/>
                        <a:uLnTx/>
                        <a:uFillTx/>
                        <a:latin typeface="Arial"/>
                        <a:ea typeface="+mn-ea"/>
                        <a:cs typeface="+mn-cs"/>
                      </a:endParaRPr>
                    </a:p>
                  </a:txBody>
                  <a:tcPr anchor="ctr"/>
                </a:tc>
                <a:extLst>
                  <a:ext uri="{0D108BD9-81ED-4DB2-BD59-A6C34878D82A}">
                    <a16:rowId xmlns:a16="http://schemas.microsoft.com/office/drawing/2014/main" val="10004"/>
                  </a:ext>
                </a:extLst>
              </a:tr>
              <a:tr h="427788">
                <a:tc vMerge="1">
                  <a:txBody>
                    <a:bodyPr/>
                    <a:lstStyle/>
                    <a:p>
                      <a:endParaRPr lang="en-GB" dirty="0"/>
                    </a:p>
                  </a:txBody>
                  <a:tcPr/>
                </a:tc>
                <a:tc>
                  <a:txBody>
                    <a:bodyPr/>
                    <a:lstStyle/>
                    <a:p>
                      <a:r>
                        <a:rPr lang="de-DE" sz="1400" dirty="0"/>
                        <a:t>Q-PCR</a:t>
                      </a:r>
                      <a:r>
                        <a:rPr lang="de-DE" sz="1400" baseline="30000" dirty="0"/>
                        <a:t>1</a:t>
                      </a:r>
                      <a:endParaRPr lang="en-GB" sz="1400" dirty="0"/>
                    </a:p>
                  </a:txBody>
                  <a:tcPr anchor="ctr"/>
                </a:tc>
                <a:tc>
                  <a:txBody>
                    <a:bodyPr/>
                    <a:lstStyle/>
                    <a:p>
                      <a:endParaRPr lang="en-GB" sz="1400" dirty="0"/>
                    </a:p>
                  </a:txBody>
                  <a:tcPr anchor="ctr"/>
                </a:tc>
                <a:tc>
                  <a:txBody>
                    <a:bodyPr/>
                    <a:lstStyle/>
                    <a:p>
                      <a:pPr algn="ctr"/>
                      <a:r>
                        <a:rPr lang="de-DE" sz="1400" dirty="0"/>
                        <a:t>1%</a:t>
                      </a:r>
                      <a:endParaRPr lang="en-GB" sz="1400"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dirty="0" err="1">
                          <a:ln>
                            <a:noFill/>
                          </a:ln>
                          <a:solidFill>
                            <a:srgbClr val="4D4F51"/>
                          </a:solidFill>
                          <a:effectLst/>
                          <a:uLnTx/>
                          <a:uFillTx/>
                          <a:latin typeface="Arial"/>
                          <a:ea typeface="+mn-ea"/>
                          <a:cs typeface="+mn-cs"/>
                        </a:rPr>
                        <a:t>Mẫu</a:t>
                      </a:r>
                      <a:r>
                        <a:rPr kumimoji="0" lang="de-DE" sz="1400" b="0" i="0" u="none" strike="noStrike" kern="1200" cap="none" spc="0" normalizeH="0" baseline="0" noProof="0" dirty="0">
                          <a:ln>
                            <a:noFill/>
                          </a:ln>
                          <a:solidFill>
                            <a:srgbClr val="4D4F51"/>
                          </a:solidFill>
                          <a:effectLst/>
                          <a:uLnTx/>
                          <a:uFillTx/>
                          <a:latin typeface="Arial"/>
                          <a:ea typeface="+mn-ea"/>
                          <a:cs typeface="+mn-cs"/>
                        </a:rPr>
                        <a:t> </a:t>
                      </a:r>
                      <a:r>
                        <a:rPr kumimoji="0" lang="de-DE" sz="1400" b="0" i="0" u="none" strike="noStrike" kern="1200" cap="none" spc="0" normalizeH="0" baseline="0" noProof="0" dirty="0" err="1">
                          <a:ln>
                            <a:noFill/>
                          </a:ln>
                          <a:solidFill>
                            <a:srgbClr val="4D4F51"/>
                          </a:solidFill>
                          <a:effectLst/>
                          <a:uLnTx/>
                          <a:uFillTx/>
                          <a:latin typeface="Arial"/>
                          <a:ea typeface="+mn-ea"/>
                          <a:cs typeface="+mn-cs"/>
                        </a:rPr>
                        <a:t>mô</a:t>
                      </a:r>
                      <a:endParaRPr kumimoji="0" lang="en-GB" sz="1400" b="0" i="0" u="none" strike="noStrike" kern="1200" cap="none" spc="0" normalizeH="0" baseline="0" noProof="0" dirty="0">
                        <a:ln>
                          <a:noFill/>
                        </a:ln>
                        <a:solidFill>
                          <a:srgbClr val="4D4F51"/>
                        </a:solidFill>
                        <a:effectLst/>
                        <a:uLnTx/>
                        <a:uFillTx/>
                        <a:latin typeface="Arial"/>
                        <a:ea typeface="+mn-ea"/>
                        <a:cs typeface="+mn-cs"/>
                      </a:endParaRPr>
                    </a:p>
                  </a:txBody>
                  <a:tcPr anchor="ctr"/>
                </a:tc>
                <a:extLst>
                  <a:ext uri="{0D108BD9-81ED-4DB2-BD59-A6C34878D82A}">
                    <a16:rowId xmlns:a16="http://schemas.microsoft.com/office/drawing/2014/main" val="10005"/>
                  </a:ext>
                </a:extLst>
              </a:tr>
              <a:tr h="427788">
                <a:tc vMerge="1">
                  <a:txBody>
                    <a:bodyPr/>
                    <a:lstStyle/>
                    <a:p>
                      <a:endParaRPr lang="en-GB" dirty="0"/>
                    </a:p>
                  </a:txBody>
                  <a:tcPr/>
                </a:tc>
                <a:tc>
                  <a:txBody>
                    <a:bodyPr/>
                    <a:lstStyle/>
                    <a:p>
                      <a:r>
                        <a:rPr lang="de-DE" sz="1400" dirty="0"/>
                        <a:t>ARMS</a:t>
                      </a:r>
                      <a:r>
                        <a:rPr lang="de-DE" sz="1400" baseline="30000" dirty="0"/>
                        <a:t>1</a:t>
                      </a:r>
                      <a:endParaRPr lang="en-GB" sz="1400" dirty="0"/>
                    </a:p>
                  </a:txBody>
                  <a:tcPr anchor="ctr"/>
                </a:tc>
                <a:tc>
                  <a:txBody>
                    <a:bodyPr/>
                    <a:lstStyle/>
                    <a:p>
                      <a:endParaRPr lang="en-GB" sz="1400" dirty="0"/>
                    </a:p>
                  </a:txBody>
                  <a:tcPr anchor="ctr"/>
                </a:tc>
                <a:tc>
                  <a:txBody>
                    <a:bodyPr/>
                    <a:lstStyle/>
                    <a:p>
                      <a:pPr algn="ctr"/>
                      <a:r>
                        <a:rPr lang="de-DE" sz="1400" dirty="0"/>
                        <a:t>0.10%</a:t>
                      </a:r>
                      <a:endParaRPr lang="en-GB" sz="1400" dirty="0"/>
                    </a:p>
                  </a:txBody>
                  <a:tcPr anchor="ctr"/>
                </a:tc>
                <a:tc>
                  <a:txBody>
                    <a:bodyPr/>
                    <a:lstStyle/>
                    <a:p>
                      <a:pPr algn="ctr"/>
                      <a:r>
                        <a:rPr lang="de-DE" sz="1400" dirty="0" err="1"/>
                        <a:t>Mẫu</a:t>
                      </a:r>
                      <a:r>
                        <a:rPr lang="de-DE" sz="1400" baseline="0" dirty="0"/>
                        <a:t> </a:t>
                      </a:r>
                      <a:r>
                        <a:rPr lang="de-DE" sz="1400" baseline="0" dirty="0" err="1"/>
                        <a:t>mô</a:t>
                      </a:r>
                      <a:endParaRPr lang="en-GB" sz="1400" dirty="0"/>
                    </a:p>
                  </a:txBody>
                  <a:tcPr anchor="ctr"/>
                </a:tc>
                <a:extLst>
                  <a:ext uri="{0D108BD9-81ED-4DB2-BD59-A6C34878D82A}">
                    <a16:rowId xmlns:a16="http://schemas.microsoft.com/office/drawing/2014/main" val="10006"/>
                  </a:ext>
                </a:extLst>
              </a:tr>
              <a:tr h="597731">
                <a:tc vMerge="1">
                  <a:txBody>
                    <a:bodyPr/>
                    <a:lstStyle/>
                    <a:p>
                      <a:endParaRPr lang="en-GB" dirty="0"/>
                    </a:p>
                  </a:txBody>
                  <a:tcPr/>
                </a:tc>
                <a:tc>
                  <a:txBody>
                    <a:bodyPr/>
                    <a:lstStyle/>
                    <a:p>
                      <a:r>
                        <a:rPr lang="de-DE" sz="1400" dirty="0"/>
                        <a:t>COBAS, Therascreen</a:t>
                      </a:r>
                      <a:r>
                        <a:rPr lang="de-DE" sz="1400" baseline="30000" dirty="0"/>
                        <a:t>3,4</a:t>
                      </a:r>
                      <a:r>
                        <a:rPr lang="de-DE" sz="1400" baseline="0" dirty="0"/>
                        <a:t> (adapted for cDNA)</a:t>
                      </a:r>
                      <a:endParaRPr lang="en-GB" sz="1400" dirty="0"/>
                    </a:p>
                  </a:txBody>
                  <a:tcPr anchor="ctr"/>
                </a:tc>
                <a:tc>
                  <a:txBody>
                    <a:bodyPr/>
                    <a:lstStyle/>
                    <a:p>
                      <a:endParaRPr lang="en-GB" sz="1400" dirty="0"/>
                    </a:p>
                  </a:txBody>
                  <a:tcPr anchor="ctr"/>
                </a:tc>
                <a:tc>
                  <a:txBody>
                    <a:bodyPr/>
                    <a:lstStyle/>
                    <a:p>
                      <a:pPr algn="ctr"/>
                      <a:r>
                        <a:rPr lang="de-DE" sz="1400" dirty="0"/>
                        <a:t>0.1%</a:t>
                      </a:r>
                      <a:endParaRPr lang="en-GB" sz="1400" dirty="0"/>
                    </a:p>
                  </a:txBody>
                  <a:tcPr anchor="ctr"/>
                </a:tc>
                <a:tc>
                  <a:txBody>
                    <a:bodyPr/>
                    <a:lstStyle/>
                    <a:p>
                      <a:pPr algn="ctr"/>
                      <a:r>
                        <a:rPr lang="de-DE" sz="1400" dirty="0" err="1"/>
                        <a:t>Sinh</a:t>
                      </a:r>
                      <a:r>
                        <a:rPr lang="de-DE" sz="1400" dirty="0"/>
                        <a:t> </a:t>
                      </a:r>
                      <a:r>
                        <a:rPr lang="de-DE" sz="1400" dirty="0" err="1"/>
                        <a:t>thiết</a:t>
                      </a:r>
                      <a:r>
                        <a:rPr lang="de-DE" sz="1400" baseline="0" dirty="0"/>
                        <a:t> </a:t>
                      </a:r>
                      <a:r>
                        <a:rPr lang="de-DE" sz="1400" baseline="0" dirty="0" err="1"/>
                        <a:t>lỏng</a:t>
                      </a:r>
                      <a:endParaRPr lang="en-GB" sz="1400" dirty="0"/>
                    </a:p>
                  </a:txBody>
                  <a:tcPr anchor="ctr"/>
                </a:tc>
                <a:extLst>
                  <a:ext uri="{0D108BD9-81ED-4DB2-BD59-A6C34878D82A}">
                    <a16:rowId xmlns:a16="http://schemas.microsoft.com/office/drawing/2014/main" val="10007"/>
                  </a:ext>
                </a:extLst>
              </a:tr>
              <a:tr h="427788">
                <a:tc vMerge="1">
                  <a:txBody>
                    <a:bodyPr/>
                    <a:lstStyle/>
                    <a:p>
                      <a:pPr algn="ctr"/>
                      <a:endParaRPr lang="en-GB" dirty="0"/>
                    </a:p>
                  </a:txBody>
                  <a:tcPr vert="vert270"/>
                </a:tc>
                <a:tc>
                  <a:txBody>
                    <a:bodyPr/>
                    <a:lstStyle/>
                    <a:p>
                      <a:r>
                        <a:rPr lang="de-DE" sz="1400" dirty="0"/>
                        <a:t>ddPCR</a:t>
                      </a:r>
                      <a:r>
                        <a:rPr lang="de-DE" sz="1400" baseline="30000" dirty="0"/>
                        <a:t>5</a:t>
                      </a:r>
                      <a:endParaRPr lang="en-GB" sz="1400" dirty="0"/>
                    </a:p>
                  </a:txBody>
                  <a:tcPr anchor="ctr"/>
                </a:tc>
                <a:tc>
                  <a:txBody>
                    <a:bodyPr/>
                    <a:lstStyle/>
                    <a:p>
                      <a:endParaRPr lang="en-GB" sz="1400" dirty="0"/>
                    </a:p>
                  </a:txBody>
                  <a:tcPr anchor="ctr"/>
                </a:tc>
                <a:tc>
                  <a:txBody>
                    <a:bodyPr/>
                    <a:lstStyle/>
                    <a:p>
                      <a:pPr algn="ctr"/>
                      <a:r>
                        <a:rPr lang="de-DE" sz="1400" dirty="0"/>
                        <a:t>0.01%</a:t>
                      </a:r>
                      <a:endParaRPr lang="en-GB" sz="1400" dirty="0"/>
                    </a:p>
                  </a:txBody>
                  <a:tcPr anchor="ctr"/>
                </a:tc>
                <a:tc>
                  <a:txBody>
                    <a:bodyPr/>
                    <a:lstStyle/>
                    <a:p>
                      <a:pPr algn="ctr"/>
                      <a:r>
                        <a:rPr lang="de-DE" sz="1400" dirty="0" err="1"/>
                        <a:t>Sinh</a:t>
                      </a:r>
                      <a:r>
                        <a:rPr lang="de-DE" sz="1400" dirty="0"/>
                        <a:t> </a:t>
                      </a:r>
                      <a:r>
                        <a:rPr lang="de-DE" sz="1400" dirty="0" err="1"/>
                        <a:t>thiết</a:t>
                      </a:r>
                      <a:r>
                        <a:rPr lang="de-DE" sz="1400" baseline="0" dirty="0"/>
                        <a:t> </a:t>
                      </a:r>
                      <a:r>
                        <a:rPr lang="de-DE" sz="1400" baseline="0" dirty="0" err="1"/>
                        <a:t>lỏng</a:t>
                      </a:r>
                      <a:endParaRPr lang="en-GB" sz="1400" dirty="0"/>
                    </a:p>
                  </a:txBody>
                  <a:tcPr anchor="ctr"/>
                </a:tc>
                <a:extLst>
                  <a:ext uri="{0D108BD9-81ED-4DB2-BD59-A6C34878D82A}">
                    <a16:rowId xmlns:a16="http://schemas.microsoft.com/office/drawing/2014/main" val="10008"/>
                  </a:ext>
                </a:extLst>
              </a:tr>
            </a:tbl>
          </a:graphicData>
        </a:graphic>
      </p:graphicFrame>
      <p:sp>
        <p:nvSpPr>
          <p:cNvPr id="3" name="Gleichschenkliges Dreieck 2"/>
          <p:cNvSpPr/>
          <p:nvPr/>
        </p:nvSpPr>
        <p:spPr>
          <a:xfrm flipV="1">
            <a:off x="5835085" y="2475123"/>
            <a:ext cx="821213" cy="3325070"/>
          </a:xfrm>
          <a:prstGeom prst="triangle">
            <a:avLst/>
          </a:prstGeom>
          <a:gradFill>
            <a:gsLst>
              <a:gs pos="0">
                <a:schemeClr val="accent2">
                  <a:lumMod val="75000"/>
                </a:schemeClr>
              </a:gs>
              <a:gs pos="78000">
                <a:schemeClr val="accent1">
                  <a:tint val="44500"/>
                  <a:satMod val="160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 name="頁尾版面配置區 6">
            <a:extLst>
              <a:ext uri="{FF2B5EF4-FFF2-40B4-BE49-F238E27FC236}">
                <a16:creationId xmlns:a16="http://schemas.microsoft.com/office/drawing/2014/main" id="{232298F9-F416-BB43-8634-D798EB0D8305}"/>
              </a:ext>
            </a:extLst>
          </p:cNvPr>
          <p:cNvSpPr txBox="1">
            <a:spLocks/>
          </p:cNvSpPr>
          <p:nvPr/>
        </p:nvSpPr>
        <p:spPr>
          <a:xfrm>
            <a:off x="859255" y="6350453"/>
            <a:ext cx="10772874" cy="307244"/>
          </a:xfrm>
          <a:prstGeom prst="rect">
            <a:avLst/>
          </a:prstGeom>
          <a:noFill/>
        </p:spPr>
        <p:txBody>
          <a:bodyPr vert="horz" lIns="91440" tIns="45720" rIns="91440" bIns="4572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u="none" strike="noStrike" kern="1200" cap="none" spc="0" normalizeH="0" baseline="0" noProof="0" dirty="0">
                <a:ln>
                  <a:noFill/>
                </a:ln>
                <a:solidFill>
                  <a:srgbClr val="58595B"/>
                </a:solidFill>
                <a:effectLst/>
                <a:uLnTx/>
                <a:uFillTx/>
                <a:ea typeface="+mn-ea"/>
                <a:cs typeface="+mn-cs"/>
              </a:rPr>
              <a:t>1. Diaz and Bardelli. J Clin Oncol. 2014;32:579; 2. Milbury et al. Expert Rev Mol Diagn. 2011;11:159; 3. Kim et al. BioMed Res Int. 2018;2018:7392419; 4. How Kit et al. Hum Mutat. 2013;34:1568; 5. Oxnard et al. Clin Cancer Res. 2014;20:1698.</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u="none" strike="noStrike" kern="1200" cap="none" spc="0" normalizeH="0" baseline="0" noProof="0" dirty="0">
              <a:ln>
                <a:noFill/>
              </a:ln>
              <a:solidFill>
                <a:srgbClr val="58595B"/>
              </a:solidFill>
              <a:effectLst/>
              <a:uLnTx/>
              <a:uFillTx/>
              <a:ea typeface="+mn-ea"/>
              <a:cs typeface="+mn-cs"/>
            </a:endParaRPr>
          </a:p>
        </p:txBody>
      </p:sp>
      <p:sp>
        <p:nvSpPr>
          <p:cNvPr id="5" name="Rectangle 4">
            <a:extLst>
              <a:ext uri="{FF2B5EF4-FFF2-40B4-BE49-F238E27FC236}">
                <a16:creationId xmlns:a16="http://schemas.microsoft.com/office/drawing/2014/main" id="{26F0DF9B-E12A-4D0D-AAEF-DAFB881996E7}"/>
              </a:ext>
            </a:extLst>
          </p:cNvPr>
          <p:cNvSpPr/>
          <p:nvPr/>
        </p:nvSpPr>
        <p:spPr>
          <a:xfrm>
            <a:off x="803107" y="5906046"/>
            <a:ext cx="1099606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58595B"/>
                </a:solidFill>
                <a:effectLst/>
                <a:uLnTx/>
                <a:uFillTx/>
                <a:latin typeface="arial" panose="020B0604020202020204" pitchFamily="34" charset="0"/>
                <a:ea typeface="+mn-ea"/>
                <a:cs typeface="+mn-cs"/>
              </a:rPr>
              <a:t>ARMS = amplification-refractory mutation system; cDNA = complementary deoxyribonucleic acid; COLD-PCR = coamplification at lower denaturation temperature-polymerase chain reaction; ctDNA = circulating tumour DNA; ddPCR = Droplet Digital™ PCR; NGS = next-generation sequencing; Q-PCR = quantitative PCR.</a:t>
            </a:r>
            <a:endParaRPr kumimoji="0" lang="en-GB" sz="800" b="0" i="0" u="none" strike="noStrike" kern="1200" cap="none" spc="0" normalizeH="0" baseline="0" noProof="0" dirty="0">
              <a:ln>
                <a:noFill/>
              </a:ln>
              <a:solidFill>
                <a:srgbClr val="58595B"/>
              </a:solidFill>
              <a:effectLst/>
              <a:uLnTx/>
              <a:uFillTx/>
              <a:latin typeface="Arial"/>
              <a:ea typeface="+mn-ea"/>
              <a:cs typeface="+mn-cs"/>
            </a:endParaRPr>
          </a:p>
        </p:txBody>
      </p:sp>
      <p:sp>
        <p:nvSpPr>
          <p:cNvPr id="9" name="Slide Number Placeholder 4"/>
          <p:cNvSpPr txBox="1">
            <a:spLocks/>
          </p:cNvSpPr>
          <p:nvPr/>
        </p:nvSpPr>
        <p:spPr>
          <a:xfrm>
            <a:off x="1" y="6504886"/>
            <a:ext cx="102606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D152835D-7D37-404B-A795-5E090F301A3C}" type="slidenum">
              <a:rPr lang="en-GB" sz="1200" smtClean="0"/>
              <a:pPr algn="ctr"/>
              <a:t>298</a:t>
            </a:fld>
            <a:endParaRPr lang="en-GB" sz="1200" dirty="0"/>
          </a:p>
        </p:txBody>
      </p:sp>
      <p:sp>
        <p:nvSpPr>
          <p:cNvPr id="6" name="Rectangle 5"/>
          <p:cNvSpPr/>
          <p:nvPr/>
        </p:nvSpPr>
        <p:spPr>
          <a:xfrm>
            <a:off x="1570858" y="895331"/>
            <a:ext cx="6096000" cy="646331"/>
          </a:xfrm>
          <a:prstGeom prst="rect">
            <a:avLst/>
          </a:prstGeom>
        </p:spPr>
        <p:txBody>
          <a:bodyPr>
            <a:spAutoFit/>
          </a:bodyPr>
          <a:lstStyle/>
          <a:p>
            <a:pPr algn="ctr" defTabSz="685166">
              <a:spcBef>
                <a:spcPts val="1049"/>
              </a:spcBef>
              <a:defRPr/>
            </a:pPr>
            <a:r>
              <a:rPr lang="en-US" altLang="en-US" kern="0" dirty="0">
                <a:solidFill>
                  <a:srgbClr val="333399"/>
                </a:solidFill>
                <a:sym typeface="Wingdings" pitchFamily="2" charset="2"/>
              </a:rPr>
              <a:t>T790M positivity rate was 66% using </a:t>
            </a:r>
            <a:r>
              <a:rPr lang="en-US" altLang="en-US" kern="0" dirty="0" err="1">
                <a:solidFill>
                  <a:srgbClr val="333399"/>
                </a:solidFill>
                <a:sym typeface="Wingdings" pitchFamily="2" charset="2"/>
              </a:rPr>
              <a:t>ddPCR</a:t>
            </a:r>
            <a:r>
              <a:rPr lang="en-US" altLang="en-US" kern="0" dirty="0">
                <a:solidFill>
                  <a:srgbClr val="333399"/>
                </a:solidFill>
                <a:sym typeface="Wingdings" pitchFamily="2" charset="2"/>
              </a:rPr>
              <a:t> vs 24% using </a:t>
            </a:r>
            <a:r>
              <a:rPr lang="en-US" altLang="en-US" kern="0" dirty="0" err="1">
                <a:solidFill>
                  <a:srgbClr val="333399"/>
                </a:solidFill>
                <a:sym typeface="Wingdings" pitchFamily="2" charset="2"/>
              </a:rPr>
              <a:t>Cobas</a:t>
            </a:r>
            <a:r>
              <a:rPr lang="en-US" altLang="en-US" kern="0" dirty="0">
                <a:solidFill>
                  <a:srgbClr val="333399"/>
                </a:solidFill>
                <a:sym typeface="Wingdings" pitchFamily="2" charset="2"/>
              </a:rPr>
              <a:t> n=50</a:t>
            </a:r>
            <a:endParaRPr lang="en-US" altLang="en-US" kern="0" dirty="0">
              <a:solidFill>
                <a:srgbClr val="333399"/>
              </a:solidFill>
            </a:endParaRPr>
          </a:p>
        </p:txBody>
      </p:sp>
    </p:spTree>
    <p:extLst>
      <p:ext uri="{BB962C8B-B14F-4D97-AF65-F5344CB8AC3E}">
        <p14:creationId xmlns:p14="http://schemas.microsoft.com/office/powerpoint/2010/main" val="3343973534"/>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026062" y="120770"/>
            <a:ext cx="10274542" cy="1142624"/>
          </a:xfrm>
        </p:spPr>
        <p:txBody>
          <a:bodyPr>
            <a:noAutofit/>
          </a:bodyPr>
          <a:lstStyle/>
          <a:p>
            <a:pPr algn="ctr">
              <a:lnSpc>
                <a:spcPct val="100000"/>
              </a:lnSpc>
            </a:pPr>
            <a:r>
              <a:rPr lang="en-US" sz="3600" dirty="0" err="1"/>
              <a:t>Giả</a:t>
            </a:r>
            <a:r>
              <a:rPr lang="en-US" sz="3600" dirty="0"/>
              <a:t> </a:t>
            </a:r>
            <a:r>
              <a:rPr lang="en-US" sz="3600" dirty="0" err="1"/>
              <a:t>thiết</a:t>
            </a:r>
            <a:r>
              <a:rPr lang="en-US" sz="3600" dirty="0"/>
              <a:t> </a:t>
            </a:r>
            <a:r>
              <a:rPr lang="en-US" sz="3600" dirty="0" err="1"/>
              <a:t>về</a:t>
            </a:r>
            <a:r>
              <a:rPr lang="en-US" sz="3600" dirty="0"/>
              <a:t> </a:t>
            </a:r>
            <a:r>
              <a:rPr lang="en-US" sz="3600" dirty="0" err="1"/>
              <a:t>tác</a:t>
            </a:r>
            <a:r>
              <a:rPr lang="en-US" sz="3600" dirty="0"/>
              <a:t> </a:t>
            </a:r>
            <a:r>
              <a:rPr lang="en-US" sz="3600" dirty="0" err="1"/>
              <a:t>động</a:t>
            </a:r>
            <a:r>
              <a:rPr lang="en-US" sz="3600" dirty="0"/>
              <a:t> </a:t>
            </a:r>
            <a:r>
              <a:rPr lang="en-US" sz="3600" dirty="0" err="1"/>
              <a:t>của</a:t>
            </a:r>
            <a:r>
              <a:rPr lang="en-US" sz="3600" dirty="0"/>
              <a:t> </a:t>
            </a:r>
            <a:r>
              <a:rPr lang="en-US" sz="3600" dirty="0" err="1"/>
              <a:t>trình</a:t>
            </a:r>
            <a:r>
              <a:rPr lang="en-US" sz="3600" dirty="0"/>
              <a:t> </a:t>
            </a:r>
            <a:r>
              <a:rPr lang="en-US" sz="3600" dirty="0" err="1"/>
              <a:t>tự</a:t>
            </a:r>
            <a:r>
              <a:rPr lang="en-US" sz="3600" dirty="0"/>
              <a:t> </a:t>
            </a:r>
            <a:r>
              <a:rPr lang="en-US" sz="3600" dirty="0" err="1"/>
              <a:t>điều</a:t>
            </a:r>
            <a:r>
              <a:rPr lang="en-US" sz="3600" dirty="0"/>
              <a:t> </a:t>
            </a:r>
            <a:r>
              <a:rPr lang="en-US" sz="3600" dirty="0" err="1"/>
              <a:t>trị</a:t>
            </a:r>
            <a:r>
              <a:rPr lang="en-US" sz="3600" dirty="0"/>
              <a:t> EGFR TKI </a:t>
            </a:r>
            <a:r>
              <a:rPr lang="en-US" sz="3600" dirty="0" err="1"/>
              <a:t>đến</a:t>
            </a:r>
            <a:r>
              <a:rPr lang="en-US" sz="3600" dirty="0"/>
              <a:t> </a:t>
            </a:r>
            <a:r>
              <a:rPr lang="en-US" sz="3600" dirty="0" err="1"/>
              <a:t>sự</a:t>
            </a:r>
            <a:r>
              <a:rPr lang="en-US" sz="3600" dirty="0"/>
              <a:t> </a:t>
            </a:r>
            <a:r>
              <a:rPr lang="en-US" sz="3600" dirty="0" err="1"/>
              <a:t>phát</a:t>
            </a:r>
            <a:r>
              <a:rPr lang="en-US" sz="3600" dirty="0"/>
              <a:t> </a:t>
            </a:r>
            <a:r>
              <a:rPr lang="en-US" sz="3600" dirty="0" err="1"/>
              <a:t>triển</a:t>
            </a:r>
            <a:r>
              <a:rPr lang="en-US" sz="3600" dirty="0"/>
              <a:t> </a:t>
            </a:r>
            <a:r>
              <a:rPr lang="en-US" sz="3600" dirty="0" err="1"/>
              <a:t>của</a:t>
            </a:r>
            <a:r>
              <a:rPr lang="en-US" sz="3600" dirty="0"/>
              <a:t> </a:t>
            </a:r>
            <a:r>
              <a:rPr lang="en-US" sz="3600" dirty="0" err="1"/>
              <a:t>khối</a:t>
            </a:r>
            <a:r>
              <a:rPr lang="en-US" sz="3600" dirty="0"/>
              <a:t> u</a:t>
            </a:r>
          </a:p>
        </p:txBody>
      </p:sp>
      <p:sp>
        <p:nvSpPr>
          <p:cNvPr id="4" name="Content Placeholder 3"/>
          <p:cNvSpPr>
            <a:spLocks noGrp="1"/>
          </p:cNvSpPr>
          <p:nvPr>
            <p:ph sz="quarter" idx="4294967295"/>
          </p:nvPr>
        </p:nvSpPr>
        <p:spPr>
          <a:xfrm>
            <a:off x="865497" y="6374783"/>
            <a:ext cx="5264878" cy="312665"/>
          </a:xfrm>
        </p:spPr>
        <p:txBody>
          <a:bodyPr>
            <a:normAutofit/>
          </a:bodyPr>
          <a:lstStyle/>
          <a:p>
            <a:pPr marL="0" indent="0">
              <a:buNone/>
            </a:pPr>
            <a:r>
              <a:rPr lang="en-US" sz="800" dirty="0"/>
              <a:t>Adapted from </a:t>
            </a:r>
            <a:r>
              <a:rPr lang="en-US" sz="800" dirty="0" err="1"/>
              <a:t>Kohsaka</a:t>
            </a:r>
            <a:r>
              <a:rPr lang="en-US" sz="800" dirty="0"/>
              <a:t> S et al. Future </a:t>
            </a:r>
            <a:r>
              <a:rPr lang="en-US" sz="800" dirty="0" err="1"/>
              <a:t>Oncol</a:t>
            </a:r>
            <a:r>
              <a:rPr lang="en-US" sz="800" dirty="0"/>
              <a:t>. 2019;15:637.</a:t>
            </a:r>
          </a:p>
        </p:txBody>
      </p:sp>
      <p:sp>
        <p:nvSpPr>
          <p:cNvPr id="606" name="Slide Number Placeholder 4"/>
          <p:cNvSpPr txBox="1">
            <a:spLocks/>
          </p:cNvSpPr>
          <p:nvPr/>
        </p:nvSpPr>
        <p:spPr>
          <a:xfrm>
            <a:off x="1" y="6504886"/>
            <a:ext cx="102606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D152835D-7D37-404B-A795-5E090F301A3C}" type="slidenum">
              <a:rPr lang="en-GB" sz="1200" smtClean="0"/>
              <a:pPr algn="ctr"/>
              <a:t>299</a:t>
            </a:fld>
            <a:endParaRPr lang="en-GB" sz="1200" dirty="0"/>
          </a:p>
        </p:txBody>
      </p:sp>
      <p:sp>
        <p:nvSpPr>
          <p:cNvPr id="607" name="TextBox 606"/>
          <p:cNvSpPr txBox="1"/>
          <p:nvPr/>
        </p:nvSpPr>
        <p:spPr>
          <a:xfrm>
            <a:off x="1255595" y="1338538"/>
            <a:ext cx="10276764" cy="1200329"/>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en-US" dirty="0" err="1">
                <a:cs typeface="Arial" pitchFamily="34" charset="0"/>
              </a:rPr>
              <a:t>Với</a:t>
            </a:r>
            <a:r>
              <a:rPr lang="en-US" dirty="0">
                <a:cs typeface="Arial" pitchFamily="34" charset="0"/>
              </a:rPr>
              <a:t> </a:t>
            </a:r>
            <a:r>
              <a:rPr lang="en-US" dirty="0" err="1">
                <a:cs typeface="Arial" pitchFamily="34" charset="0"/>
              </a:rPr>
              <a:t>phổ</a:t>
            </a:r>
            <a:r>
              <a:rPr lang="en-US" dirty="0">
                <a:cs typeface="Arial" pitchFamily="34" charset="0"/>
              </a:rPr>
              <a:t> </a:t>
            </a:r>
            <a:r>
              <a:rPr lang="en-US" dirty="0" err="1">
                <a:cs typeface="Arial" pitchFamily="34" charset="0"/>
              </a:rPr>
              <a:t>tác</a:t>
            </a:r>
            <a:r>
              <a:rPr lang="en-US" dirty="0">
                <a:cs typeface="Arial" pitchFamily="34" charset="0"/>
              </a:rPr>
              <a:t> </a:t>
            </a:r>
            <a:r>
              <a:rPr lang="en-US" dirty="0" err="1">
                <a:cs typeface="Arial" pitchFamily="34" charset="0"/>
              </a:rPr>
              <a:t>dụng</a:t>
            </a:r>
            <a:r>
              <a:rPr lang="en-US" dirty="0">
                <a:cs typeface="Arial" pitchFamily="34" charset="0"/>
              </a:rPr>
              <a:t> </a:t>
            </a:r>
            <a:r>
              <a:rPr lang="en-US" dirty="0" err="1">
                <a:cs typeface="Arial" pitchFamily="34" charset="0"/>
              </a:rPr>
              <a:t>rộng</a:t>
            </a:r>
            <a:r>
              <a:rPr lang="en-US" dirty="0">
                <a:cs typeface="Arial" pitchFamily="34" charset="0"/>
              </a:rPr>
              <a:t> </a:t>
            </a:r>
            <a:r>
              <a:rPr lang="en-US" dirty="0" err="1">
                <a:cs typeface="Arial" pitchFamily="34" charset="0"/>
              </a:rPr>
              <a:t>hơn</a:t>
            </a:r>
            <a:r>
              <a:rPr lang="en-US" dirty="0">
                <a:cs typeface="Arial" pitchFamily="34" charset="0"/>
              </a:rPr>
              <a:t>, EGFR TKI </a:t>
            </a:r>
            <a:r>
              <a:rPr lang="en-US" dirty="0" err="1">
                <a:cs typeface="Arial" pitchFamily="34" charset="0"/>
              </a:rPr>
              <a:t>thế</a:t>
            </a:r>
            <a:r>
              <a:rPr lang="en-US" dirty="0">
                <a:cs typeface="Arial" pitchFamily="34" charset="0"/>
              </a:rPr>
              <a:t> </a:t>
            </a:r>
            <a:r>
              <a:rPr lang="en-US" dirty="0" err="1">
                <a:cs typeface="Arial" pitchFamily="34" charset="0"/>
              </a:rPr>
              <a:t>hệ</a:t>
            </a:r>
            <a:r>
              <a:rPr lang="en-US" dirty="0">
                <a:cs typeface="Arial" pitchFamily="34" charset="0"/>
              </a:rPr>
              <a:t> </a:t>
            </a:r>
            <a:r>
              <a:rPr lang="en-US" dirty="0" err="1">
                <a:cs typeface="Arial" pitchFamily="34" charset="0"/>
              </a:rPr>
              <a:t>hai</a:t>
            </a:r>
            <a:r>
              <a:rPr lang="en-US" dirty="0">
                <a:cs typeface="Arial" pitchFamily="34" charset="0"/>
              </a:rPr>
              <a:t> </a:t>
            </a:r>
            <a:r>
              <a:rPr lang="en-US" dirty="0" err="1">
                <a:cs typeface="Arial" pitchFamily="34" charset="0"/>
              </a:rPr>
              <a:t>có</a:t>
            </a:r>
            <a:r>
              <a:rPr lang="en-US" dirty="0">
                <a:cs typeface="Arial" pitchFamily="34" charset="0"/>
              </a:rPr>
              <a:t> </a:t>
            </a:r>
            <a:r>
              <a:rPr lang="en-US" err="1">
                <a:cs typeface="Arial" pitchFamily="34" charset="0"/>
              </a:rPr>
              <a:t>thể</a:t>
            </a:r>
            <a:r>
              <a:rPr lang="en-US">
                <a:cs typeface="Arial" pitchFamily="34" charset="0"/>
              </a:rPr>
              <a:t> ngăn </a:t>
            </a:r>
            <a:r>
              <a:rPr lang="en-US" dirty="0" err="1">
                <a:cs typeface="Arial" pitchFamily="34" charset="0"/>
              </a:rPr>
              <a:t>chặn</a:t>
            </a:r>
            <a:r>
              <a:rPr lang="en-US" dirty="0">
                <a:cs typeface="Arial" pitchFamily="34" charset="0"/>
              </a:rPr>
              <a:t> </a:t>
            </a:r>
            <a:r>
              <a:rPr lang="en-US" dirty="0" err="1">
                <a:cs typeface="Arial" pitchFamily="34" charset="0"/>
              </a:rPr>
              <a:t>sự</a:t>
            </a:r>
            <a:r>
              <a:rPr lang="en-US" dirty="0">
                <a:cs typeface="Arial" pitchFamily="34" charset="0"/>
              </a:rPr>
              <a:t> </a:t>
            </a:r>
            <a:r>
              <a:rPr lang="en-US" dirty="0" err="1">
                <a:cs typeface="Arial" pitchFamily="34" charset="0"/>
              </a:rPr>
              <a:t>xuất</a:t>
            </a:r>
            <a:r>
              <a:rPr lang="en-US" dirty="0">
                <a:cs typeface="Arial" pitchFamily="34" charset="0"/>
              </a:rPr>
              <a:t> </a:t>
            </a:r>
            <a:r>
              <a:rPr lang="en-US" dirty="0" err="1">
                <a:cs typeface="Arial" pitchFamily="34" charset="0"/>
              </a:rPr>
              <a:t>hiện</a:t>
            </a:r>
            <a:r>
              <a:rPr lang="en-US" dirty="0">
                <a:cs typeface="Arial" pitchFamily="34" charset="0"/>
              </a:rPr>
              <a:t> </a:t>
            </a:r>
            <a:r>
              <a:rPr lang="en-US" dirty="0" err="1">
                <a:cs typeface="Arial" pitchFamily="34" charset="0"/>
              </a:rPr>
              <a:t>của</a:t>
            </a:r>
            <a:r>
              <a:rPr lang="en-US" dirty="0">
                <a:cs typeface="Arial" pitchFamily="34" charset="0"/>
              </a:rPr>
              <a:t> </a:t>
            </a:r>
            <a:r>
              <a:rPr lang="en-US" dirty="0" err="1">
                <a:cs typeface="Arial" pitchFamily="34" charset="0"/>
              </a:rPr>
              <a:t>một</a:t>
            </a:r>
            <a:r>
              <a:rPr lang="en-US" dirty="0">
                <a:cs typeface="Arial" pitchFamily="34" charset="0"/>
              </a:rPr>
              <a:t> </a:t>
            </a:r>
            <a:r>
              <a:rPr lang="en-US" dirty="0" err="1">
                <a:cs typeface="Arial" pitchFamily="34" charset="0"/>
              </a:rPr>
              <a:t>số</a:t>
            </a:r>
            <a:r>
              <a:rPr lang="en-US" dirty="0">
                <a:cs typeface="Arial" pitchFamily="34" charset="0"/>
              </a:rPr>
              <a:t> </a:t>
            </a:r>
            <a:r>
              <a:rPr lang="en-US" dirty="0" err="1">
                <a:cs typeface="Arial" pitchFamily="34" charset="0"/>
              </a:rPr>
              <a:t>tế</a:t>
            </a:r>
            <a:r>
              <a:rPr lang="en-US" dirty="0">
                <a:cs typeface="Arial" pitchFamily="34" charset="0"/>
              </a:rPr>
              <a:t> </a:t>
            </a:r>
            <a:r>
              <a:rPr lang="en-US" dirty="0" err="1">
                <a:cs typeface="Arial" pitchFamily="34" charset="0"/>
              </a:rPr>
              <a:t>bào</a:t>
            </a:r>
            <a:r>
              <a:rPr lang="en-US" dirty="0">
                <a:cs typeface="Arial" pitchFamily="34" charset="0"/>
              </a:rPr>
              <a:t> </a:t>
            </a:r>
            <a:r>
              <a:rPr lang="en-US" dirty="0" err="1">
                <a:cs typeface="Arial" pitchFamily="34" charset="0"/>
              </a:rPr>
              <a:t>ung</a:t>
            </a:r>
            <a:r>
              <a:rPr lang="en-US" dirty="0">
                <a:cs typeface="Arial" pitchFamily="34" charset="0"/>
              </a:rPr>
              <a:t> </a:t>
            </a:r>
            <a:r>
              <a:rPr lang="en-US" dirty="0" err="1">
                <a:cs typeface="Arial" pitchFamily="34" charset="0"/>
              </a:rPr>
              <a:t>thư</a:t>
            </a:r>
            <a:r>
              <a:rPr lang="en-US" dirty="0">
                <a:cs typeface="Arial" pitchFamily="34" charset="0"/>
              </a:rPr>
              <a:t> </a:t>
            </a:r>
            <a:r>
              <a:rPr lang="en-US" dirty="0" err="1">
                <a:cs typeface="Arial" pitchFamily="34" charset="0"/>
              </a:rPr>
              <a:t>đề</a:t>
            </a:r>
            <a:r>
              <a:rPr lang="en-US" dirty="0">
                <a:cs typeface="Arial" pitchFamily="34" charset="0"/>
              </a:rPr>
              <a:t> </a:t>
            </a:r>
            <a:r>
              <a:rPr lang="en-US" dirty="0" err="1">
                <a:cs typeface="Arial" pitchFamily="34" charset="0"/>
              </a:rPr>
              <a:t>kháng</a:t>
            </a:r>
            <a:r>
              <a:rPr lang="en-US" dirty="0">
                <a:cs typeface="Arial" pitchFamily="34" charset="0"/>
              </a:rPr>
              <a:t> </a:t>
            </a:r>
            <a:r>
              <a:rPr lang="en-US" dirty="0" err="1">
                <a:cs typeface="Arial" pitchFamily="34" charset="0"/>
              </a:rPr>
              <a:t>với</a:t>
            </a:r>
            <a:r>
              <a:rPr lang="en-US" dirty="0">
                <a:cs typeface="Arial" pitchFamily="34" charset="0"/>
              </a:rPr>
              <a:t> EGFR TKI </a:t>
            </a:r>
            <a:r>
              <a:rPr lang="en-US" dirty="0" err="1">
                <a:cs typeface="Arial" pitchFamily="34" charset="0"/>
              </a:rPr>
              <a:t>thế</a:t>
            </a:r>
            <a:r>
              <a:rPr lang="en-US" dirty="0">
                <a:cs typeface="Arial" pitchFamily="34" charset="0"/>
              </a:rPr>
              <a:t> </a:t>
            </a:r>
            <a:r>
              <a:rPr lang="en-US" dirty="0" err="1">
                <a:cs typeface="Arial" pitchFamily="34" charset="0"/>
              </a:rPr>
              <a:t>hệ</a:t>
            </a:r>
            <a:r>
              <a:rPr lang="en-US" dirty="0">
                <a:cs typeface="Arial" pitchFamily="34" charset="0"/>
              </a:rPr>
              <a:t> </a:t>
            </a:r>
            <a:r>
              <a:rPr lang="en-US" dirty="0" err="1">
                <a:cs typeface="Arial" pitchFamily="34" charset="0"/>
              </a:rPr>
              <a:t>một</a:t>
            </a:r>
            <a:r>
              <a:rPr lang="en-US" dirty="0">
                <a:cs typeface="Arial" pitchFamily="34" charset="0"/>
              </a:rPr>
              <a:t> </a:t>
            </a:r>
          </a:p>
          <a:p>
            <a:pPr marL="285750" indent="-285750">
              <a:buFont typeface="Wingdings" panose="05000000000000000000" pitchFamily="2" charset="2"/>
              <a:buChar char="§"/>
            </a:pPr>
            <a:r>
              <a:rPr lang="en-US" dirty="0" err="1">
                <a:cs typeface="Arial" pitchFamily="34" charset="0"/>
              </a:rPr>
              <a:t>Hơn</a:t>
            </a:r>
            <a:r>
              <a:rPr lang="en-US" dirty="0">
                <a:cs typeface="Arial" pitchFamily="34" charset="0"/>
              </a:rPr>
              <a:t> </a:t>
            </a:r>
            <a:r>
              <a:rPr lang="en-US" dirty="0" err="1">
                <a:cs typeface="Arial" pitchFamily="34" charset="0"/>
              </a:rPr>
              <a:t>nữa</a:t>
            </a:r>
            <a:r>
              <a:rPr lang="en-US" dirty="0">
                <a:cs typeface="Arial" pitchFamily="34" charset="0"/>
              </a:rPr>
              <a:t>, </a:t>
            </a:r>
            <a:r>
              <a:rPr lang="en-US" dirty="0" err="1">
                <a:cs typeface="Arial" pitchFamily="34" charset="0"/>
              </a:rPr>
              <a:t>điều</a:t>
            </a:r>
            <a:r>
              <a:rPr lang="en-US" dirty="0">
                <a:cs typeface="Arial" pitchFamily="34" charset="0"/>
              </a:rPr>
              <a:t> </a:t>
            </a:r>
            <a:r>
              <a:rPr lang="en-US" dirty="0" err="1">
                <a:cs typeface="Arial" pitchFamily="34" charset="0"/>
              </a:rPr>
              <a:t>này</a:t>
            </a:r>
            <a:r>
              <a:rPr lang="en-US" dirty="0">
                <a:cs typeface="Arial" pitchFamily="34" charset="0"/>
              </a:rPr>
              <a:t> </a:t>
            </a:r>
            <a:r>
              <a:rPr lang="en-US" dirty="0" err="1">
                <a:cs typeface="Arial" pitchFamily="34" charset="0"/>
              </a:rPr>
              <a:t>có</a:t>
            </a:r>
            <a:r>
              <a:rPr lang="en-US" dirty="0">
                <a:cs typeface="Arial" pitchFamily="34" charset="0"/>
              </a:rPr>
              <a:t> </a:t>
            </a:r>
            <a:r>
              <a:rPr lang="en-US" dirty="0" err="1">
                <a:cs typeface="Arial" pitchFamily="34" charset="0"/>
              </a:rPr>
              <a:t>thể</a:t>
            </a:r>
            <a:r>
              <a:rPr lang="en-US" dirty="0">
                <a:cs typeface="Arial" pitchFamily="34" charset="0"/>
              </a:rPr>
              <a:t> </a:t>
            </a:r>
            <a:r>
              <a:rPr lang="en-US" dirty="0" err="1">
                <a:cs typeface="Arial" pitchFamily="34" charset="0"/>
              </a:rPr>
              <a:t>giúp</a:t>
            </a:r>
            <a:r>
              <a:rPr lang="en-US" dirty="0">
                <a:cs typeface="Arial" pitchFamily="34" charset="0"/>
              </a:rPr>
              <a:t> </a:t>
            </a:r>
            <a:r>
              <a:rPr lang="en-US" dirty="0" err="1">
                <a:cs typeface="Arial" pitchFamily="34" charset="0"/>
              </a:rPr>
              <a:t>khối</a:t>
            </a:r>
            <a:r>
              <a:rPr lang="en-US" dirty="0">
                <a:cs typeface="Arial" pitchFamily="34" charset="0"/>
              </a:rPr>
              <a:t> u </a:t>
            </a:r>
            <a:r>
              <a:rPr lang="en-US" dirty="0" err="1">
                <a:cs typeface="Arial" pitchFamily="34" charset="0"/>
              </a:rPr>
              <a:t>đề</a:t>
            </a:r>
            <a:r>
              <a:rPr lang="en-US" dirty="0">
                <a:cs typeface="Arial" pitchFamily="34" charset="0"/>
              </a:rPr>
              <a:t> </a:t>
            </a:r>
            <a:r>
              <a:rPr lang="en-US" dirty="0" err="1">
                <a:cs typeface="Arial" pitchFamily="34" charset="0"/>
              </a:rPr>
              <a:t>kháng</a:t>
            </a:r>
            <a:r>
              <a:rPr lang="en-US" dirty="0">
                <a:cs typeface="Arial" pitchFamily="34" charset="0"/>
              </a:rPr>
              <a:t> </a:t>
            </a:r>
            <a:r>
              <a:rPr lang="en-US" dirty="0" err="1">
                <a:cs typeface="Arial" pitchFamily="34" charset="0"/>
              </a:rPr>
              <a:t>bằng</a:t>
            </a:r>
            <a:r>
              <a:rPr lang="en-US" dirty="0">
                <a:cs typeface="Arial" pitchFamily="34" charset="0"/>
              </a:rPr>
              <a:t> T790M </a:t>
            </a:r>
            <a:r>
              <a:rPr lang="en-US" dirty="0" err="1">
                <a:cs typeface="Arial" pitchFamily="34" charset="0"/>
              </a:rPr>
              <a:t>đồng</a:t>
            </a:r>
            <a:r>
              <a:rPr lang="en-US" dirty="0">
                <a:cs typeface="Arial" pitchFamily="34" charset="0"/>
              </a:rPr>
              <a:t> </a:t>
            </a:r>
            <a:r>
              <a:rPr lang="en-US" dirty="0" err="1">
                <a:cs typeface="Arial" pitchFamily="34" charset="0"/>
              </a:rPr>
              <a:t>nhất</a:t>
            </a:r>
            <a:r>
              <a:rPr lang="en-US" dirty="0">
                <a:cs typeface="Arial" pitchFamily="34" charset="0"/>
              </a:rPr>
              <a:t> </a:t>
            </a:r>
            <a:r>
              <a:rPr lang="en-US" dirty="0" err="1">
                <a:cs typeface="Arial" pitchFamily="34" charset="0"/>
              </a:rPr>
              <a:t>hơn</a:t>
            </a:r>
            <a:r>
              <a:rPr lang="en-US" dirty="0">
                <a:cs typeface="Arial" pitchFamily="34" charset="0"/>
              </a:rPr>
              <a:t> </a:t>
            </a:r>
            <a:r>
              <a:rPr lang="en-US" dirty="0" err="1">
                <a:cs typeface="Arial" pitchFamily="34" charset="0"/>
              </a:rPr>
              <a:t>và</a:t>
            </a:r>
            <a:r>
              <a:rPr lang="en-US" dirty="0">
                <a:cs typeface="Arial" pitchFamily="34" charset="0"/>
              </a:rPr>
              <a:t> </a:t>
            </a:r>
            <a:r>
              <a:rPr lang="en-US" dirty="0" err="1">
                <a:cs typeface="Arial" pitchFamily="34" charset="0"/>
              </a:rPr>
              <a:t>đáp</a:t>
            </a:r>
            <a:r>
              <a:rPr lang="en-US" dirty="0">
                <a:cs typeface="Arial" pitchFamily="34" charset="0"/>
              </a:rPr>
              <a:t> </a:t>
            </a:r>
            <a:r>
              <a:rPr lang="en-US" dirty="0" err="1">
                <a:cs typeface="Arial" pitchFamily="34" charset="0"/>
              </a:rPr>
              <a:t>ứng</a:t>
            </a:r>
            <a:r>
              <a:rPr lang="en-US" dirty="0">
                <a:cs typeface="Arial" pitchFamily="34" charset="0"/>
              </a:rPr>
              <a:t> </a:t>
            </a:r>
            <a:r>
              <a:rPr lang="en-US" dirty="0" err="1">
                <a:cs typeface="Arial" pitchFamily="34" charset="0"/>
              </a:rPr>
              <a:t>tốt</a:t>
            </a:r>
            <a:r>
              <a:rPr lang="en-US" dirty="0">
                <a:cs typeface="Arial" pitchFamily="34" charset="0"/>
              </a:rPr>
              <a:t> </a:t>
            </a:r>
            <a:r>
              <a:rPr lang="en-US" dirty="0" err="1">
                <a:cs typeface="Arial" pitchFamily="34" charset="0"/>
              </a:rPr>
              <a:t>hơn</a:t>
            </a:r>
            <a:r>
              <a:rPr lang="en-US" dirty="0">
                <a:cs typeface="Arial" pitchFamily="34" charset="0"/>
              </a:rPr>
              <a:t> </a:t>
            </a:r>
            <a:r>
              <a:rPr lang="en-US" dirty="0" err="1">
                <a:cs typeface="Arial" pitchFamily="34" charset="0"/>
              </a:rPr>
              <a:t>với</a:t>
            </a:r>
            <a:r>
              <a:rPr lang="en-US" dirty="0">
                <a:cs typeface="Arial" pitchFamily="34" charset="0"/>
              </a:rPr>
              <a:t> </a:t>
            </a:r>
            <a:r>
              <a:rPr lang="en-US" dirty="0" err="1">
                <a:cs typeface="Arial" pitchFamily="34" charset="0"/>
              </a:rPr>
              <a:t>Osimertinib</a:t>
            </a:r>
            <a:r>
              <a:rPr lang="en-US" dirty="0">
                <a:cs typeface="Arial" pitchFamily="34" charset="0"/>
              </a:rPr>
              <a:t> ở </a:t>
            </a:r>
            <a:r>
              <a:rPr lang="en-US" dirty="0" err="1">
                <a:cs typeface="Arial" pitchFamily="34" charset="0"/>
              </a:rPr>
              <a:t>bước</a:t>
            </a:r>
            <a:r>
              <a:rPr lang="en-US" dirty="0">
                <a:cs typeface="Arial" pitchFamily="34" charset="0"/>
              </a:rPr>
              <a:t> </a:t>
            </a:r>
            <a:r>
              <a:rPr lang="en-US" dirty="0" err="1">
                <a:cs typeface="Arial" pitchFamily="34" charset="0"/>
              </a:rPr>
              <a:t>hai</a:t>
            </a:r>
            <a:endParaRPr lang="vi-VN" dirty="0">
              <a:cs typeface="Arial" pitchFamily="34" charset="0"/>
            </a:endParaRPr>
          </a:p>
        </p:txBody>
      </p:sp>
      <p:pic>
        <p:nvPicPr>
          <p:cNvPr id="608" name="Picture 607"/>
          <p:cNvPicPr>
            <a:picLocks noChangeAspect="1"/>
          </p:cNvPicPr>
          <p:nvPr/>
        </p:nvPicPr>
        <p:blipFill>
          <a:blip r:embed="rId2"/>
          <a:stretch>
            <a:fillRect/>
          </a:stretch>
        </p:blipFill>
        <p:spPr>
          <a:xfrm>
            <a:off x="4084789" y="2565689"/>
            <a:ext cx="5775203" cy="3652617"/>
          </a:xfrm>
          <a:prstGeom prst="rect">
            <a:avLst/>
          </a:prstGeom>
        </p:spPr>
      </p:pic>
    </p:spTree>
    <p:extLst>
      <p:ext uri="{BB962C8B-B14F-4D97-AF65-F5344CB8AC3E}">
        <p14:creationId xmlns:p14="http://schemas.microsoft.com/office/powerpoint/2010/main" val="39136678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ctrTitle"/>
          </p:nvPr>
        </p:nvSpPr>
        <p:spPr>
          <a:xfrm>
            <a:off x="2614082" y="648962"/>
            <a:ext cx="7121767" cy="1138773"/>
          </a:xfrm>
        </p:spPr>
        <p:txBody>
          <a:bodyPr/>
          <a:lstStyle/>
          <a:p>
            <a:pPr algn="ctr"/>
            <a:r>
              <a:rPr lang="en-US" b="1" dirty="0" err="1">
                <a:solidFill>
                  <a:schemeClr val="accent1">
                    <a:lumMod val="75000"/>
                  </a:schemeClr>
                </a:solidFill>
              </a:rPr>
              <a:t>Tổng</a:t>
            </a:r>
            <a:r>
              <a:rPr lang="en-US" b="1" dirty="0">
                <a:solidFill>
                  <a:schemeClr val="accent1">
                    <a:lumMod val="75000"/>
                  </a:schemeClr>
                </a:solidFill>
              </a:rPr>
              <a:t> </a:t>
            </a:r>
            <a:r>
              <a:rPr lang="en-US" b="1" dirty="0" err="1">
                <a:solidFill>
                  <a:schemeClr val="accent1">
                    <a:lumMod val="75000"/>
                  </a:schemeClr>
                </a:solidFill>
              </a:rPr>
              <a:t>quan</a:t>
            </a:r>
            <a:r>
              <a:rPr lang="en-US" b="1" dirty="0">
                <a:solidFill>
                  <a:schemeClr val="accent1">
                    <a:lumMod val="75000"/>
                  </a:schemeClr>
                </a:solidFill>
              </a:rPr>
              <a:t> </a:t>
            </a:r>
            <a:r>
              <a:rPr lang="en-US" b="1" dirty="0" err="1">
                <a:solidFill>
                  <a:schemeClr val="accent1">
                    <a:lumMod val="75000"/>
                  </a:schemeClr>
                </a:solidFill>
              </a:rPr>
              <a:t>điều</a:t>
            </a:r>
            <a:r>
              <a:rPr lang="en-US" b="1" dirty="0">
                <a:solidFill>
                  <a:schemeClr val="accent1">
                    <a:lumMod val="75000"/>
                  </a:schemeClr>
                </a:solidFill>
              </a:rPr>
              <a:t> </a:t>
            </a:r>
            <a:r>
              <a:rPr lang="en-US" b="1" dirty="0" err="1">
                <a:solidFill>
                  <a:schemeClr val="accent1">
                    <a:lumMod val="75000"/>
                  </a:schemeClr>
                </a:solidFill>
              </a:rPr>
              <a:t>trị</a:t>
            </a:r>
            <a:r>
              <a:rPr lang="en-US" b="1" dirty="0">
                <a:solidFill>
                  <a:schemeClr val="accent1">
                    <a:lumMod val="75000"/>
                  </a:schemeClr>
                </a:solidFill>
              </a:rPr>
              <a:t> </a:t>
            </a:r>
            <a:br>
              <a:rPr lang="en-US" b="1" dirty="0">
                <a:solidFill>
                  <a:schemeClr val="accent1">
                    <a:lumMod val="75000"/>
                  </a:schemeClr>
                </a:solidFill>
              </a:rPr>
            </a:br>
            <a:r>
              <a:rPr lang="en-US" b="1" dirty="0">
                <a:solidFill>
                  <a:schemeClr val="accent1">
                    <a:lumMod val="75000"/>
                  </a:schemeClr>
                </a:solidFill>
              </a:rPr>
              <a:t>Ung </a:t>
            </a:r>
            <a:r>
              <a:rPr lang="en-US" b="1" dirty="0" err="1">
                <a:solidFill>
                  <a:schemeClr val="accent1">
                    <a:lumMod val="75000"/>
                  </a:schemeClr>
                </a:solidFill>
              </a:rPr>
              <a:t>thư</a:t>
            </a:r>
            <a:r>
              <a:rPr lang="en-US" b="1" dirty="0">
                <a:solidFill>
                  <a:schemeClr val="accent1">
                    <a:lumMod val="75000"/>
                  </a:schemeClr>
                </a:solidFill>
              </a:rPr>
              <a:t> phổi </a:t>
            </a:r>
            <a:r>
              <a:rPr lang="en-US" b="1" dirty="0" err="1">
                <a:solidFill>
                  <a:schemeClr val="accent1">
                    <a:lumMod val="75000"/>
                  </a:schemeClr>
                </a:solidFill>
              </a:rPr>
              <a:t>không</a:t>
            </a:r>
            <a:r>
              <a:rPr lang="en-US" b="1" dirty="0">
                <a:solidFill>
                  <a:schemeClr val="accent1">
                    <a:lumMod val="75000"/>
                  </a:schemeClr>
                </a:solidFill>
              </a:rPr>
              <a:t> </a:t>
            </a:r>
            <a:r>
              <a:rPr lang="en-US" b="1" dirty="0" err="1">
                <a:solidFill>
                  <a:schemeClr val="accent1">
                    <a:lumMod val="75000"/>
                  </a:schemeClr>
                </a:solidFill>
              </a:rPr>
              <a:t>tế</a:t>
            </a:r>
            <a:r>
              <a:rPr lang="en-US" b="1" dirty="0">
                <a:solidFill>
                  <a:schemeClr val="accent1">
                    <a:lumMod val="75000"/>
                  </a:schemeClr>
                </a:solidFill>
              </a:rPr>
              <a:t> </a:t>
            </a:r>
            <a:r>
              <a:rPr lang="en-US" b="1" dirty="0" err="1">
                <a:solidFill>
                  <a:schemeClr val="accent1">
                    <a:lumMod val="75000"/>
                  </a:schemeClr>
                </a:solidFill>
              </a:rPr>
              <a:t>bào</a:t>
            </a:r>
            <a:r>
              <a:rPr lang="en-US" b="1" dirty="0">
                <a:solidFill>
                  <a:schemeClr val="accent1">
                    <a:lumMod val="75000"/>
                  </a:schemeClr>
                </a:solidFill>
              </a:rPr>
              <a:t> </a:t>
            </a:r>
            <a:r>
              <a:rPr lang="en-US" b="1" dirty="0" err="1">
                <a:solidFill>
                  <a:schemeClr val="accent1">
                    <a:lumMod val="75000"/>
                  </a:schemeClr>
                </a:solidFill>
              </a:rPr>
              <a:t>nhỏ</a:t>
            </a:r>
            <a:endParaRPr lang="fr-FR" b="1" dirty="0">
              <a:solidFill>
                <a:schemeClr val="accent1">
                  <a:lumMod val="75000"/>
                </a:schemeClr>
              </a:solidFill>
            </a:endParaRPr>
          </a:p>
        </p:txBody>
      </p:sp>
      <p:pic>
        <p:nvPicPr>
          <p:cNvPr id="1026" name="Picture 2" descr="Image result for targeted therapy for lung canc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50190" y="1989196"/>
            <a:ext cx="7249549" cy="4077872"/>
          </a:xfrm>
          <a:prstGeom prst="rect">
            <a:avLst/>
          </a:prstGeom>
          <a:noFill/>
          <a:extLst>
            <a:ext uri="{909E8E84-426E-40DD-AFC4-6F175D3DCCD1}">
              <a14:hiddenFill xmlns:a14="http://schemas.microsoft.com/office/drawing/2010/main">
                <a:solidFill>
                  <a:srgbClr val="FFFFFF"/>
                </a:solidFill>
              </a14:hiddenFill>
            </a:ext>
          </a:extLst>
        </p:spPr>
      </p:pic>
      <p:sp>
        <p:nvSpPr>
          <p:cNvPr id="4" name="Subtitle 2">
            <a:extLst>
              <a:ext uri="{FF2B5EF4-FFF2-40B4-BE49-F238E27FC236}">
                <a16:creationId xmlns:a16="http://schemas.microsoft.com/office/drawing/2014/main" id="{BA7CCEBC-1A76-405F-9253-F6B3051D7961}"/>
              </a:ext>
            </a:extLst>
          </p:cNvPr>
          <p:cNvSpPr txBox="1">
            <a:spLocks/>
          </p:cNvSpPr>
          <p:nvPr/>
        </p:nvSpPr>
        <p:spPr>
          <a:xfrm>
            <a:off x="5214937" y="6391275"/>
            <a:ext cx="1762125" cy="466725"/>
          </a:xfrm>
          <a:prstGeom prst="rect">
            <a:avLst/>
          </a:prstGeom>
        </p:spPr>
        <p:txBody>
          <a:bodyPr vert="horz" wrap="square" lIns="0" tIns="45720" rIns="0" bIns="45720" rtlCol="0" anchor="b">
            <a:noAutofit/>
          </a:bodyPr>
          <a:lstStyle>
            <a:lvl1pPr marL="0" indent="0" algn="r" defTabSz="914400" rtl="0" eaLnBrk="1" latinLnBrk="0" hangingPunct="1">
              <a:lnSpc>
                <a:spcPct val="85000"/>
              </a:lnSpc>
              <a:spcBef>
                <a:spcPts val="1800"/>
              </a:spcBef>
              <a:buSzPct val="110000"/>
              <a:buFontTx/>
              <a:buNone/>
              <a:defRPr sz="2400" b="1" kern="1200" cap="small" baseline="0">
                <a:solidFill>
                  <a:schemeClr val="tx1"/>
                </a:solidFill>
                <a:latin typeface="+mn-lt"/>
                <a:ea typeface="+mn-ea"/>
                <a:cs typeface="+mn-cs"/>
              </a:defRPr>
            </a:lvl1pPr>
            <a:lvl2pPr marL="457200" indent="0" algn="l" defTabSz="914400" rtl="0" eaLnBrk="1" latinLnBrk="0" hangingPunct="1">
              <a:lnSpc>
                <a:spcPct val="85000"/>
              </a:lnSpc>
              <a:spcBef>
                <a:spcPts val="600"/>
              </a:spcBef>
              <a:buClr>
                <a:schemeClr val="accent2"/>
              </a:buClr>
              <a:buFont typeface="Verdana" pitchFamily="34" charset="0"/>
              <a:buNone/>
              <a:defRPr sz="1800" kern="1200">
                <a:solidFill>
                  <a:schemeClr val="tx1">
                    <a:tint val="75000"/>
                  </a:schemeClr>
                </a:solidFill>
                <a:latin typeface="+mn-lt"/>
                <a:ea typeface="+mn-ea"/>
                <a:cs typeface="+mn-cs"/>
              </a:defRPr>
            </a:lvl2pPr>
            <a:lvl3pPr marL="914400" indent="0" algn="l" defTabSz="914400" rtl="0" eaLnBrk="1" latinLnBrk="0" hangingPunct="1">
              <a:lnSpc>
                <a:spcPct val="85000"/>
              </a:lnSpc>
              <a:spcBef>
                <a:spcPts val="400"/>
              </a:spcBef>
              <a:buClr>
                <a:schemeClr val="accent1">
                  <a:lumMod val="75000"/>
                </a:schemeClr>
              </a:buClr>
              <a:buSzPct val="80000"/>
              <a:buFont typeface="Wingdings 2" pitchFamily="18" charset="2"/>
              <a:buNone/>
              <a:defRPr sz="1600" kern="1200">
                <a:solidFill>
                  <a:schemeClr val="tx1">
                    <a:tint val="75000"/>
                  </a:schemeClr>
                </a:solidFill>
                <a:latin typeface="+mn-lt"/>
                <a:ea typeface="+mn-ea"/>
                <a:cs typeface="+mn-cs"/>
              </a:defRPr>
            </a:lvl3pPr>
            <a:lvl4pPr marL="1371600" indent="0" algn="l" defTabSz="914400" rtl="0" eaLnBrk="1" latinLnBrk="0" hangingPunct="1">
              <a:lnSpc>
                <a:spcPct val="85000"/>
              </a:lnSpc>
              <a:spcBef>
                <a:spcPts val="200"/>
              </a:spcBef>
              <a:buClr>
                <a:schemeClr val="accent3"/>
              </a:buClr>
              <a:buFont typeface="Arial" pitchFamily="34" charset="0"/>
              <a:buNone/>
              <a:defRPr sz="1400" kern="1200">
                <a:solidFill>
                  <a:schemeClr val="tx1">
                    <a:tint val="75000"/>
                  </a:schemeClr>
                </a:solidFill>
                <a:latin typeface="+mn-lt"/>
                <a:ea typeface="+mn-ea"/>
                <a:cs typeface="+mn-cs"/>
              </a:defRPr>
            </a:lvl4pPr>
            <a:lvl5pPr marL="1828800" indent="0" algn="l" defTabSz="914400" rtl="0" eaLnBrk="1" latinLnBrk="0" hangingPunct="1">
              <a:lnSpc>
                <a:spcPct val="85000"/>
              </a:lnSpc>
              <a:spcBef>
                <a:spcPts val="200"/>
              </a:spcBef>
              <a:buClr>
                <a:schemeClr val="accent3"/>
              </a:buClr>
              <a:buFont typeface="Arial" pitchFamily="34" charset="0"/>
              <a:buNone/>
              <a:defRPr sz="1400" kern="1200">
                <a:solidFill>
                  <a:schemeClr val="tx1">
                    <a:tint val="75000"/>
                  </a:schemeClr>
                </a:solidFill>
                <a:latin typeface="+mn-lt"/>
                <a:ea typeface="+mn-ea"/>
                <a:cs typeface="+mn-cs"/>
              </a:defRPr>
            </a:lvl5pPr>
            <a:lvl6pPr marL="2286000" indent="0" algn="l" defTabSz="914400" rtl="0" eaLnBrk="1" latinLnBrk="0" hangingPunct="1">
              <a:spcBef>
                <a:spcPct val="20000"/>
              </a:spcBef>
              <a:buFont typeface="Arial"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itchFamily="34" charset="0"/>
              <a:buNone/>
              <a:defRPr sz="1400" kern="1200">
                <a:solidFill>
                  <a:schemeClr val="tx1">
                    <a:tint val="75000"/>
                  </a:schemeClr>
                </a:solidFill>
                <a:latin typeface="+mn-lt"/>
                <a:ea typeface="+mn-ea"/>
                <a:cs typeface="+mn-cs"/>
              </a:defRPr>
            </a:lvl9pPr>
          </a:lstStyle>
          <a:p>
            <a:pPr fontAlgn="base"/>
            <a:r>
              <a:rPr lang="vi-VN" sz="1200" b="0" dirty="0">
                <a:solidFill>
                  <a:srgbClr val="303030"/>
                </a:solidFill>
              </a:rPr>
              <a:t>SC-VN-02753</a:t>
            </a:r>
          </a:p>
          <a:p>
            <a:br>
              <a:rPr lang="vi-VN" sz="1200" b="0" dirty="0">
                <a:solidFill>
                  <a:srgbClr val="303030"/>
                </a:solidFill>
              </a:rPr>
            </a:br>
            <a:endParaRPr lang="vi-VN" sz="1200" dirty="0"/>
          </a:p>
        </p:txBody>
      </p:sp>
    </p:spTree>
    <p:extLst>
      <p:ext uri="{BB962C8B-B14F-4D97-AF65-F5344CB8AC3E}">
        <p14:creationId xmlns:p14="http://schemas.microsoft.com/office/powerpoint/2010/main" val="126055115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30</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p:cNvPicPr>
            <a:picLocks noChangeAspect="1"/>
          </p:cNvPicPr>
          <p:nvPr/>
        </p:nvPicPr>
        <p:blipFill>
          <a:blip r:embed="rId2"/>
          <a:stretch>
            <a:fillRect/>
          </a:stretch>
        </p:blipFill>
        <p:spPr>
          <a:xfrm>
            <a:off x="1026061" y="2446466"/>
            <a:ext cx="3934142" cy="3222835"/>
          </a:xfrm>
          <a:prstGeom prst="rect">
            <a:avLst/>
          </a:prstGeom>
        </p:spPr>
      </p:pic>
      <p:sp>
        <p:nvSpPr>
          <p:cNvPr id="7" name="Rectangle 6"/>
          <p:cNvSpPr/>
          <p:nvPr/>
        </p:nvSpPr>
        <p:spPr>
          <a:xfrm>
            <a:off x="1115434" y="520848"/>
            <a:ext cx="10474794" cy="1077218"/>
          </a:xfrm>
          <a:prstGeom prst="rect">
            <a:avLst/>
          </a:prstGeom>
        </p:spPr>
        <p:txBody>
          <a:bodyPr wrap="square">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vi-VN"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ALK TKI th</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ế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hệ</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2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trong</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điều</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trị</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bước</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hai</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UTPKTBN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có</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sự</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sắp</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xếp</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lại</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gen ALK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đề</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kháng</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crizotinib</a:t>
            </a:r>
            <a:endParaRPr kumimoji="0" lang="vi-VN"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endParaRPr>
          </a:p>
        </p:txBody>
      </p:sp>
      <p:sp>
        <p:nvSpPr>
          <p:cNvPr id="9" name="Rounded Rectangle 10"/>
          <p:cNvSpPr/>
          <p:nvPr/>
        </p:nvSpPr>
        <p:spPr>
          <a:xfrm>
            <a:off x="2206721" y="5791887"/>
            <a:ext cx="8292220" cy="605903"/>
          </a:xfrm>
          <a:prstGeom prst="roundRect">
            <a:avLst>
              <a:gd name="adj" fmla="val 10303"/>
            </a:avLst>
          </a:prstGeom>
          <a:solidFill>
            <a:schemeClr val="accent1"/>
          </a:solidFill>
          <a:ln w="9525">
            <a:solidFill>
              <a:srgbClr val="FFFFFF"/>
            </a:solidFill>
            <a:round/>
            <a:headEnd/>
            <a:tailEnd/>
          </a:ln>
        </p:spPr>
        <p:txBody>
          <a:bodyPr wrap="square" anchor="ctr"/>
          <a:lstStyle/>
          <a:p>
            <a:pPr marL="0" marR="0" lvl="0" indent="0" algn="l" defTabSz="566738" rtl="0" eaLnBrk="1" fontAlgn="auto" latinLnBrk="0" hangingPunct="1">
              <a:lnSpc>
                <a:spcPct val="90000"/>
              </a:lnSpc>
              <a:spcBef>
                <a:spcPts val="450"/>
              </a:spcBef>
              <a:spcAft>
                <a:spcPts val="0"/>
              </a:spcAft>
              <a:buClrTx/>
              <a:buSzTx/>
              <a:buFontTx/>
              <a:buNone/>
              <a:tabLst/>
              <a:defRPr/>
            </a:pPr>
            <a:r>
              <a:rPr kumimoji="0" lang="en-GB" sz="15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Kết</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luận :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Điều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bước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một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alectinib</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hay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brigatinib</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ở BN UTPKTBN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có</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sự</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xắp</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sếp</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lại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ALK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PFS so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crizotinib</a:t>
            </a:r>
            <a:endPar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TextBox 9"/>
          <p:cNvSpPr txBox="1"/>
          <p:nvPr/>
        </p:nvSpPr>
        <p:spPr>
          <a:xfrm>
            <a:off x="716083" y="2306286"/>
            <a:ext cx="244295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ALUR study</a:t>
            </a:r>
            <a:r>
              <a:rPr kumimoji="0" lang="vi-VN"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mn-cs"/>
              </a:rPr>
              <a:t>1</a:t>
            </a:r>
          </a:p>
        </p:txBody>
      </p:sp>
      <p:sp>
        <p:nvSpPr>
          <p:cNvPr id="12" name="Rectangle 11"/>
          <p:cNvSpPr/>
          <p:nvPr/>
        </p:nvSpPr>
        <p:spPr>
          <a:xfrm>
            <a:off x="2308741" y="6462681"/>
            <a:ext cx="3097323" cy="400110"/>
          </a:xfrm>
          <a:prstGeom prst="rect">
            <a:avLst/>
          </a:prstGeom>
        </p:spPr>
        <p:txBody>
          <a:bodyPr wrap="none">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Novello et al. </a:t>
            </a:r>
            <a:r>
              <a:rPr kumimoji="0" lang="it-IT"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Ann</a:t>
            </a:r>
            <a:r>
              <a:rPr kumimoji="0" lang="it-IT"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it-IT"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Oncol</a:t>
            </a:r>
            <a:r>
              <a:rPr kumimoji="0" lang="it-IT"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2018 </a:t>
            </a:r>
            <a:r>
              <a:rPr kumimoji="0" lang="it-IT"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Jun</a:t>
            </a:r>
            <a:r>
              <a:rPr kumimoji="0" lang="it-IT"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1;29(6):1409</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it-IT"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Shaw et al. </a:t>
            </a:r>
            <a:r>
              <a:rPr kumimoji="0" lang="fr-FR" sz="1000" b="0" i="0" u="none" strike="noStrike" kern="1200" cap="none" spc="0" normalizeH="0" baseline="0" noProof="0" dirty="0">
                <a:ln>
                  <a:noFill/>
                </a:ln>
                <a:solidFill>
                  <a:prstClr val="black"/>
                </a:solidFill>
                <a:effectLst/>
                <a:uLnTx/>
                <a:uFillTx/>
                <a:latin typeface="Calibri"/>
                <a:ea typeface="+mn-ea"/>
                <a:cs typeface="+mn-cs"/>
              </a:rPr>
              <a:t>L</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ancet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Oncol</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2017; 18: 874</a:t>
            </a:r>
            <a:endPar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 name="TextBox 1"/>
          <p:cNvSpPr txBox="1"/>
          <p:nvPr/>
        </p:nvSpPr>
        <p:spPr>
          <a:xfrm>
            <a:off x="2356283" y="1866864"/>
            <a:ext cx="22122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Alectinib</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vs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hoá</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8" name="Picture 7"/>
          <p:cNvPicPr>
            <a:picLocks noChangeAspect="1"/>
          </p:cNvPicPr>
          <p:nvPr/>
        </p:nvPicPr>
        <p:blipFill>
          <a:blip r:embed="rId3"/>
          <a:stretch>
            <a:fillRect/>
          </a:stretch>
        </p:blipFill>
        <p:spPr>
          <a:xfrm>
            <a:off x="5813334" y="2675618"/>
            <a:ext cx="3407257" cy="2809094"/>
          </a:xfrm>
          <a:prstGeom prst="rect">
            <a:avLst/>
          </a:prstGeom>
        </p:spPr>
      </p:pic>
      <p:sp>
        <p:nvSpPr>
          <p:cNvPr id="14" name="TextBox 13"/>
          <p:cNvSpPr txBox="1"/>
          <p:nvPr/>
        </p:nvSpPr>
        <p:spPr>
          <a:xfrm>
            <a:off x="7714022" y="1851673"/>
            <a:ext cx="22122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Ceritinib</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vs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hoá</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 name="TextBox 14"/>
          <p:cNvSpPr txBox="1"/>
          <p:nvPr/>
        </p:nvSpPr>
        <p:spPr>
          <a:xfrm>
            <a:off x="5933803" y="2302929"/>
            <a:ext cx="244295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ASCEND 5 study</a:t>
            </a:r>
            <a:r>
              <a:rPr kumimoji="0" lang="vi-VN"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mn-cs"/>
              </a:rPr>
              <a:t>2</a:t>
            </a:r>
          </a:p>
        </p:txBody>
      </p:sp>
      <p:graphicFrame>
        <p:nvGraphicFramePr>
          <p:cNvPr id="16" name="Table 15"/>
          <p:cNvGraphicFramePr>
            <a:graphicFrameLocks noGrp="1"/>
          </p:cNvGraphicFramePr>
          <p:nvPr/>
        </p:nvGraphicFramePr>
        <p:xfrm>
          <a:off x="8155283" y="2668904"/>
          <a:ext cx="3075385" cy="1188468"/>
        </p:xfrm>
        <a:graphic>
          <a:graphicData uri="http://schemas.openxmlformats.org/drawingml/2006/table">
            <a:tbl>
              <a:tblPr firstRow="1" bandRow="1"/>
              <a:tblGrid>
                <a:gridCol w="1229007">
                  <a:extLst>
                    <a:ext uri="{9D8B030D-6E8A-4147-A177-3AD203B41FA5}">
                      <a16:colId xmlns:a16="http://schemas.microsoft.com/office/drawing/2014/main" val="20000"/>
                    </a:ext>
                  </a:extLst>
                </a:gridCol>
                <a:gridCol w="923189">
                  <a:extLst>
                    <a:ext uri="{9D8B030D-6E8A-4147-A177-3AD203B41FA5}">
                      <a16:colId xmlns:a16="http://schemas.microsoft.com/office/drawing/2014/main" val="20001"/>
                    </a:ext>
                  </a:extLst>
                </a:gridCol>
                <a:gridCol w="923189">
                  <a:extLst>
                    <a:ext uri="{9D8B030D-6E8A-4147-A177-3AD203B41FA5}">
                      <a16:colId xmlns:a16="http://schemas.microsoft.com/office/drawing/2014/main" val="20002"/>
                    </a:ext>
                  </a:extLst>
                </a:gridCol>
              </a:tblGrid>
              <a:tr h="456777">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endParaRPr lang="en-US" sz="1200" dirty="0"/>
                    </a:p>
                  </a:txBody>
                  <a:tcPr marL="91355" marR="91355" marT="45678" marB="45678">
                    <a:lnL w="9525" cap="flat" cmpd="sng" algn="ctr">
                      <a:no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200" dirty="0" err="1"/>
                        <a:t>Ceritinib</a:t>
                      </a:r>
                      <a:br>
                        <a:rPr lang="en-US" sz="1200" dirty="0"/>
                      </a:br>
                      <a:r>
                        <a:rPr lang="en-US" sz="1200" b="0" dirty="0"/>
                        <a:t>(n=189)</a:t>
                      </a:r>
                    </a:p>
                  </a:txBody>
                  <a:tcPr marL="91355" marR="91355" marT="45678" marB="45678">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0066CC">
                        <a:lumMod val="75000"/>
                      </a:srgbClr>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200" dirty="0"/>
                        <a:t>Chemo</a:t>
                      </a:r>
                    </a:p>
                    <a:p>
                      <a:pPr algn="ctr"/>
                      <a:r>
                        <a:rPr lang="en-US" sz="1200" b="0" dirty="0"/>
                        <a:t>(n=187)</a:t>
                      </a:r>
                    </a:p>
                  </a:txBody>
                  <a:tcPr marL="91355" marR="91355" marT="45678" marB="45678">
                    <a:lnL w="9525" cap="flat" cmpd="sng" algn="ctr">
                      <a:solidFill>
                        <a:srgbClr val="FFFFFF"/>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9900"/>
                    </a:solidFill>
                  </a:tcPr>
                </a:tc>
                <a:extLst>
                  <a:ext uri="{0D108BD9-81ED-4DB2-BD59-A6C34878D82A}">
                    <a16:rowId xmlns:a16="http://schemas.microsoft.com/office/drawing/2014/main" val="10000"/>
                  </a:ext>
                </a:extLst>
              </a:tr>
              <a:tr h="27406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200" b="1" dirty="0">
                          <a:solidFill>
                            <a:schemeClr val="bg1"/>
                          </a:solidFill>
                        </a:rPr>
                        <a:t>Median, mo</a:t>
                      </a:r>
                    </a:p>
                  </a:txBody>
                  <a:tcPr marL="91355" marR="91355" marT="45678" marB="45678">
                    <a:lnL w="9525" cap="flat" cmpd="sng" algn="ctr">
                      <a:no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lumMod val="65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200" dirty="0">
                          <a:solidFill>
                            <a:schemeClr val="tx1"/>
                          </a:solidFill>
                        </a:rPr>
                        <a:t>5.4</a:t>
                      </a:r>
                    </a:p>
                  </a:txBody>
                  <a:tcPr marL="91355" marR="91355" marT="45678" marB="45678">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200" dirty="0">
                          <a:solidFill>
                            <a:schemeClr val="tx1"/>
                          </a:solidFill>
                        </a:rPr>
                        <a:t>1.6</a:t>
                      </a:r>
                    </a:p>
                  </a:txBody>
                  <a:tcPr marL="91355" marR="91355" marT="45678" marB="45678">
                    <a:lnL w="9525" cap="flat" cmpd="sng" algn="ctr">
                      <a:solidFill>
                        <a:srgbClr val="FFFFFF"/>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456777">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200" b="1" dirty="0">
                          <a:solidFill>
                            <a:schemeClr val="bg1"/>
                          </a:solidFill>
                        </a:rPr>
                        <a:t>HR (95% CI)</a:t>
                      </a:r>
                      <a:br>
                        <a:rPr lang="en-US" sz="1200" b="1" dirty="0">
                          <a:solidFill>
                            <a:schemeClr val="bg1"/>
                          </a:solidFill>
                        </a:rPr>
                      </a:br>
                      <a:r>
                        <a:rPr lang="en-US" sz="1200" b="1" i="1" dirty="0">
                          <a:solidFill>
                            <a:schemeClr val="bg1"/>
                          </a:solidFill>
                        </a:rPr>
                        <a:t>P</a:t>
                      </a:r>
                      <a:r>
                        <a:rPr lang="en-US" sz="1200" b="1" dirty="0">
                          <a:solidFill>
                            <a:schemeClr val="bg1"/>
                          </a:solidFill>
                        </a:rPr>
                        <a:t> value</a:t>
                      </a:r>
                    </a:p>
                  </a:txBody>
                  <a:tcPr marL="91355" marR="91355" marT="45678" marB="45678">
                    <a:lnL w="9525" cap="flat" cmpd="sng" algn="ctr">
                      <a:no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65000"/>
                      </a:srgbClr>
                    </a:solidFill>
                  </a:tcPr>
                </a:tc>
                <a:tc grid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200" b="0" i="0" dirty="0">
                          <a:solidFill>
                            <a:schemeClr val="tx1"/>
                          </a:solidFill>
                        </a:rPr>
                        <a:t>0.55 (0.42-0.73)</a:t>
                      </a:r>
                      <a:br>
                        <a:rPr lang="en-US" sz="1200" b="0" i="0" dirty="0">
                          <a:solidFill>
                            <a:schemeClr val="tx1"/>
                          </a:solidFill>
                        </a:rPr>
                      </a:br>
                      <a:r>
                        <a:rPr lang="en-US" sz="1200" b="0" i="0" dirty="0">
                          <a:solidFill>
                            <a:schemeClr val="tx1"/>
                          </a:solidFill>
                        </a:rPr>
                        <a:t>&lt; 0.00001</a:t>
                      </a:r>
                      <a:endParaRPr lang="en-US" sz="1200" b="0" i="0" baseline="30000" dirty="0">
                        <a:solidFill>
                          <a:schemeClr val="tx1"/>
                        </a:solidFill>
                      </a:endParaRPr>
                    </a:p>
                  </a:txBody>
                  <a:tcPr marL="91355" marR="91355" marT="45678" marB="45678">
                    <a:lnL w="9525" cap="flat" cmpd="sng" algn="ctr">
                      <a:solidFill>
                        <a:srgbClr val="FFFFFF"/>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hMerge="1">
                  <a:txBody>
                    <a:bodyPr/>
                    <a:lstStyle/>
                    <a:p>
                      <a:pPr algn="ctr"/>
                      <a:endParaRPr lang="en-US" dirty="0"/>
                    </a:p>
                  </a:txBody>
                  <a:tcPr/>
                </a:tc>
                <a:extLst>
                  <a:ext uri="{0D108BD9-81ED-4DB2-BD59-A6C34878D82A}">
                    <a16:rowId xmlns:a16="http://schemas.microsoft.com/office/drawing/2014/main" val="10002"/>
                  </a:ext>
                </a:extLst>
              </a:tr>
            </a:tbl>
          </a:graphicData>
        </a:graphic>
      </p:graphicFrame>
      <p:sp>
        <p:nvSpPr>
          <p:cNvPr id="13" name="Subtitle 2">
            <a:extLst>
              <a:ext uri="{FF2B5EF4-FFF2-40B4-BE49-F238E27FC236}">
                <a16:creationId xmlns:a16="http://schemas.microsoft.com/office/drawing/2014/main" id="{E7D3CBE8-B478-4475-927A-B6A424BCF871}"/>
              </a:ext>
            </a:extLst>
          </p:cNvPr>
          <p:cNvSpPr txBox="1">
            <a:spLocks/>
          </p:cNvSpPr>
          <p:nvPr/>
        </p:nvSpPr>
        <p:spPr>
          <a:xfrm>
            <a:off x="5754837" y="6541146"/>
            <a:ext cx="1762125" cy="466725"/>
          </a:xfrm>
          <a:prstGeom prst="rect">
            <a:avLst/>
          </a:prstGeom>
        </p:spPr>
        <p:txBody>
          <a:bodyPr vert="horz" wrap="square" lIns="91440" tIns="45720" rIns="91440" bIns="45720" rtlCol="0">
            <a:noAutofit/>
          </a:bodyPr>
          <a:lstStyle>
            <a:lvl1pPr marL="360363" indent="-360363" algn="l" defTabSz="914400" rtl="0" eaLnBrk="1" latinLnBrk="0" hangingPunct="1">
              <a:lnSpc>
                <a:spcPct val="85000"/>
              </a:lnSpc>
              <a:spcBef>
                <a:spcPts val="1800"/>
              </a:spcBef>
              <a:buSzPct val="110000"/>
              <a:buFontTx/>
              <a:buBlip>
                <a:blip r:embed="rId4"/>
              </a:buBlip>
              <a:defRPr sz="2000" kern="1200">
                <a:solidFill>
                  <a:schemeClr val="tx1"/>
                </a:solidFill>
                <a:latin typeface="+mn-lt"/>
                <a:ea typeface="+mn-ea"/>
                <a:cs typeface="+mn-cs"/>
              </a:defRPr>
            </a:lvl1pPr>
            <a:lvl2pPr marL="806450" indent="-252000" algn="l" defTabSz="914400" rtl="0" eaLnBrk="1" latinLnBrk="0" hangingPunct="1">
              <a:lnSpc>
                <a:spcPct val="85000"/>
              </a:lnSpc>
              <a:spcBef>
                <a:spcPts val="600"/>
              </a:spcBef>
              <a:buClr>
                <a:schemeClr val="accent2"/>
              </a:buClr>
              <a:buFont typeface="Verdana" pitchFamily="34" charset="0"/>
              <a:buChar char="●"/>
              <a:defRPr sz="1800" kern="1200">
                <a:solidFill>
                  <a:schemeClr val="tx1"/>
                </a:solidFill>
                <a:latin typeface="+mn-lt"/>
                <a:ea typeface="+mn-ea"/>
                <a:cs typeface="+mn-cs"/>
              </a:defRPr>
            </a:lvl2pPr>
            <a:lvl3pPr marL="1165225" indent="-216000" algn="l" defTabSz="914400" rtl="0" eaLnBrk="1" latinLnBrk="0" hangingPunct="1">
              <a:lnSpc>
                <a:spcPct val="85000"/>
              </a:lnSpc>
              <a:spcBef>
                <a:spcPts val="400"/>
              </a:spcBef>
              <a:buClr>
                <a:schemeClr val="accent1">
                  <a:lumMod val="75000"/>
                </a:schemeClr>
              </a:buClr>
              <a:buSzPct val="80000"/>
              <a:buFont typeface="Wingdings 2" pitchFamily="18" charset="2"/>
              <a:buChar char="¾"/>
              <a:defRPr sz="1600" kern="1200">
                <a:solidFill>
                  <a:schemeClr val="tx1"/>
                </a:solidFill>
                <a:latin typeface="+mn-lt"/>
                <a:ea typeface="+mn-ea"/>
                <a:cs typeface="+mn-cs"/>
              </a:defRPr>
            </a:lvl3pPr>
            <a:lvl4pPr marL="1525588"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4pPr>
            <a:lvl5pPr marL="1971675"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base"/>
            <a:r>
              <a:rPr lang="vi-VN" sz="1200" dirty="0">
                <a:solidFill>
                  <a:srgbClr val="303030"/>
                </a:solidFill>
              </a:rPr>
              <a:t>SC-VN-02753</a:t>
            </a:r>
          </a:p>
          <a:p>
            <a:br>
              <a:rPr lang="vi-VN" sz="1200" dirty="0">
                <a:solidFill>
                  <a:srgbClr val="303030"/>
                </a:solidFill>
              </a:rPr>
            </a:br>
            <a:endParaRPr lang="vi-VN" sz="1200" dirty="0"/>
          </a:p>
        </p:txBody>
      </p:sp>
    </p:spTree>
    <p:extLst>
      <p:ext uri="{BB962C8B-B14F-4D97-AF65-F5344CB8AC3E}">
        <p14:creationId xmlns:p14="http://schemas.microsoft.com/office/powerpoint/2010/main" val="3868786958"/>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2142" y="0"/>
            <a:ext cx="11947585" cy="1505862"/>
          </a:xfrm>
        </p:spPr>
        <p:txBody>
          <a:bodyPr>
            <a:normAutofit/>
          </a:bodyPr>
          <a:lstStyle/>
          <a:p>
            <a:pPr algn="ctr">
              <a:lnSpc>
                <a:spcPct val="100000"/>
              </a:lnSpc>
            </a:pPr>
            <a:r>
              <a:rPr lang="en-US" altLang="zh-HK" sz="2400" dirty="0"/>
              <a:t>LUX-Lung 7: </a:t>
            </a:r>
            <a:r>
              <a:rPr lang="en-US" altLang="zh-HK" sz="2400" dirty="0" err="1"/>
              <a:t>Thời</a:t>
            </a:r>
            <a:r>
              <a:rPr lang="en-US" altLang="zh-HK" sz="2400" dirty="0"/>
              <a:t> </a:t>
            </a:r>
            <a:r>
              <a:rPr lang="en-US" altLang="zh-HK" sz="2400" dirty="0" err="1"/>
              <a:t>gian</a:t>
            </a:r>
            <a:r>
              <a:rPr lang="en-US" altLang="zh-HK" sz="2400" dirty="0"/>
              <a:t> </a:t>
            </a:r>
            <a:r>
              <a:rPr lang="en-US" altLang="zh-HK" sz="2400" dirty="0" err="1"/>
              <a:t>sống</a:t>
            </a:r>
            <a:r>
              <a:rPr lang="en-US" altLang="zh-HK" sz="2400" dirty="0"/>
              <a:t> </a:t>
            </a:r>
            <a:r>
              <a:rPr lang="en-US" altLang="zh-HK" sz="2400" dirty="0" err="1"/>
              <a:t>còn</a:t>
            </a:r>
            <a:r>
              <a:rPr lang="en-US" altLang="zh-HK" sz="2400" dirty="0"/>
              <a:t> </a:t>
            </a:r>
            <a:r>
              <a:rPr lang="en-US" altLang="zh-HK" sz="2400" dirty="0" err="1"/>
              <a:t>toàn</a:t>
            </a:r>
            <a:r>
              <a:rPr lang="en-US" altLang="zh-HK" sz="2400" dirty="0"/>
              <a:t> </a:t>
            </a:r>
            <a:r>
              <a:rPr lang="en-US" altLang="zh-HK" sz="2400" dirty="0" err="1"/>
              <a:t>bộ</a:t>
            </a:r>
            <a:r>
              <a:rPr lang="en-US" altLang="zh-HK" sz="2400" dirty="0"/>
              <a:t> ở </a:t>
            </a:r>
            <a:r>
              <a:rPr lang="en-US" altLang="zh-HK" sz="2400" dirty="0" err="1"/>
              <a:t>nhóm</a:t>
            </a:r>
            <a:r>
              <a:rPr lang="en-US" altLang="zh-HK" sz="2400" dirty="0"/>
              <a:t> BN </a:t>
            </a:r>
            <a:r>
              <a:rPr lang="en-US" altLang="zh-HK" sz="2400" dirty="0" err="1"/>
              <a:t>được</a:t>
            </a:r>
            <a:r>
              <a:rPr lang="en-US" altLang="zh-HK" sz="2400" dirty="0"/>
              <a:t> </a:t>
            </a:r>
            <a:r>
              <a:rPr lang="en-US" altLang="zh-HK" sz="2400" dirty="0" err="1"/>
              <a:t>điều</a:t>
            </a:r>
            <a:r>
              <a:rPr lang="en-US" altLang="zh-HK" sz="2400" dirty="0"/>
              <a:t> </a:t>
            </a:r>
            <a:r>
              <a:rPr lang="en-US" altLang="zh-HK" sz="2400" dirty="0" err="1"/>
              <a:t>trị</a:t>
            </a:r>
            <a:r>
              <a:rPr lang="en-US" altLang="zh-HK" sz="2400" dirty="0"/>
              <a:t> </a:t>
            </a:r>
            <a:r>
              <a:rPr lang="en-US" altLang="zh-HK" sz="2400" dirty="0" err="1"/>
              <a:t>nối</a:t>
            </a:r>
            <a:r>
              <a:rPr lang="en-US" altLang="zh-HK" sz="2400" dirty="0"/>
              <a:t> </a:t>
            </a:r>
            <a:r>
              <a:rPr lang="en-US" altLang="zh-HK" sz="2400" dirty="0" err="1"/>
              <a:t>tiếp</a:t>
            </a:r>
            <a:r>
              <a:rPr lang="en-US" altLang="zh-HK" sz="2400" dirty="0"/>
              <a:t> </a:t>
            </a:r>
            <a:r>
              <a:rPr lang="en-US" altLang="zh-HK" sz="2400" dirty="0" err="1"/>
              <a:t>với</a:t>
            </a:r>
            <a:r>
              <a:rPr lang="en-US" altLang="zh-HK" sz="2400" dirty="0"/>
              <a:t> TKI </a:t>
            </a:r>
            <a:r>
              <a:rPr lang="en-US" altLang="zh-HK" sz="2400" dirty="0" err="1"/>
              <a:t>thế</a:t>
            </a:r>
            <a:r>
              <a:rPr lang="en-US" altLang="zh-HK" sz="2400" dirty="0"/>
              <a:t> </a:t>
            </a:r>
            <a:r>
              <a:rPr lang="en-US" altLang="zh-HK" sz="2400" dirty="0" err="1"/>
              <a:t>hệ</a:t>
            </a:r>
            <a:r>
              <a:rPr lang="en-US" altLang="zh-HK" sz="2400" dirty="0"/>
              <a:t> 3 </a:t>
            </a:r>
            <a:br>
              <a:rPr lang="en-US" altLang="zh-HK" sz="2400" b="0" dirty="0"/>
            </a:br>
            <a:r>
              <a:rPr lang="en-US" altLang="zh-HK" sz="2400" dirty="0" err="1">
                <a:solidFill>
                  <a:schemeClr val="accent1"/>
                </a:solidFill>
              </a:rPr>
              <a:t>Khuynh</a:t>
            </a:r>
            <a:r>
              <a:rPr lang="en-US" altLang="zh-HK" sz="2400" dirty="0">
                <a:solidFill>
                  <a:schemeClr val="accent1"/>
                </a:solidFill>
              </a:rPr>
              <a:t> </a:t>
            </a:r>
            <a:r>
              <a:rPr lang="en-US" altLang="zh-HK" sz="2400" dirty="0" err="1">
                <a:solidFill>
                  <a:schemeClr val="accent1"/>
                </a:solidFill>
              </a:rPr>
              <a:t>hướng</a:t>
            </a:r>
            <a:r>
              <a:rPr lang="en-US" altLang="zh-HK" sz="2400" dirty="0">
                <a:solidFill>
                  <a:schemeClr val="accent1"/>
                </a:solidFill>
              </a:rPr>
              <a:t> </a:t>
            </a:r>
            <a:r>
              <a:rPr lang="en-US" altLang="zh-HK" sz="2400" dirty="0" err="1">
                <a:solidFill>
                  <a:schemeClr val="accent1"/>
                </a:solidFill>
              </a:rPr>
              <a:t>dài</a:t>
            </a:r>
            <a:r>
              <a:rPr lang="en-US" altLang="zh-HK" sz="2400" dirty="0">
                <a:solidFill>
                  <a:schemeClr val="accent1"/>
                </a:solidFill>
              </a:rPr>
              <a:t> </a:t>
            </a:r>
            <a:r>
              <a:rPr lang="en-US" altLang="zh-HK" sz="2400" dirty="0" err="1">
                <a:solidFill>
                  <a:schemeClr val="accent1"/>
                </a:solidFill>
              </a:rPr>
              <a:t>hơn</a:t>
            </a:r>
            <a:r>
              <a:rPr lang="en-US" altLang="zh-HK" sz="2400" dirty="0">
                <a:solidFill>
                  <a:schemeClr val="accent1"/>
                </a:solidFill>
              </a:rPr>
              <a:t> ở </a:t>
            </a:r>
            <a:r>
              <a:rPr lang="en-US" altLang="zh-HK" sz="2400" dirty="0" err="1">
                <a:solidFill>
                  <a:schemeClr val="accent1"/>
                </a:solidFill>
              </a:rPr>
              <a:t>nhóm</a:t>
            </a:r>
            <a:r>
              <a:rPr lang="en-US" altLang="zh-HK" sz="2400" dirty="0">
                <a:solidFill>
                  <a:schemeClr val="accent1"/>
                </a:solidFill>
              </a:rPr>
              <a:t> BN </a:t>
            </a:r>
            <a:r>
              <a:rPr lang="en-US" altLang="zh-HK" sz="2400" dirty="0" err="1">
                <a:solidFill>
                  <a:schemeClr val="accent1"/>
                </a:solidFill>
              </a:rPr>
              <a:t>afatinib</a:t>
            </a:r>
            <a:r>
              <a:rPr lang="en-US" altLang="zh-HK" sz="2400" dirty="0">
                <a:solidFill>
                  <a:schemeClr val="accent1"/>
                </a:solidFill>
              </a:rPr>
              <a:t> so </a:t>
            </a:r>
            <a:r>
              <a:rPr lang="en-US" altLang="zh-HK" sz="2400" dirty="0" err="1">
                <a:solidFill>
                  <a:schemeClr val="accent1"/>
                </a:solidFill>
              </a:rPr>
              <a:t>với</a:t>
            </a:r>
            <a:r>
              <a:rPr lang="en-US" altLang="zh-HK" sz="2400" dirty="0">
                <a:solidFill>
                  <a:schemeClr val="accent1"/>
                </a:solidFill>
              </a:rPr>
              <a:t> </a:t>
            </a:r>
            <a:r>
              <a:rPr lang="en-US" altLang="zh-HK" sz="2400" dirty="0" err="1">
                <a:solidFill>
                  <a:schemeClr val="accent1"/>
                </a:solidFill>
              </a:rPr>
              <a:t>nhóm</a:t>
            </a:r>
            <a:r>
              <a:rPr lang="en-US" altLang="zh-HK" sz="2400" dirty="0">
                <a:solidFill>
                  <a:schemeClr val="accent1"/>
                </a:solidFill>
              </a:rPr>
              <a:t> gefitinib</a:t>
            </a:r>
            <a:endParaRPr lang="zh-HK" altLang="en-US" sz="2400" dirty="0">
              <a:solidFill>
                <a:schemeClr val="accent1"/>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6695" y="1624569"/>
            <a:ext cx="8658478" cy="46356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 Placeholder 4"/>
          <p:cNvSpPr txBox="1">
            <a:spLocks/>
          </p:cNvSpPr>
          <p:nvPr/>
        </p:nvSpPr>
        <p:spPr>
          <a:xfrm>
            <a:off x="1237507" y="6378914"/>
            <a:ext cx="2596185" cy="223138"/>
          </a:xfrm>
          <a:prstGeom prst="rect">
            <a:avLst/>
          </a:prstGeom>
        </p:spPr>
        <p:txBody>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85000"/>
              </a:lnSpc>
              <a:spcBef>
                <a:spcPts val="1200"/>
              </a:spcBef>
              <a:spcAft>
                <a:spcPts val="0"/>
              </a:spcAft>
              <a:buClr>
                <a:srgbClr val="1CBECA"/>
              </a:buClr>
              <a:buSzTx/>
              <a:buFont typeface="Arial" pitchFamily="34" charset="0"/>
              <a:buNone/>
              <a:tabLst/>
              <a:defRPr/>
            </a:pPr>
            <a:r>
              <a:rPr kumimoji="0" lang="es-ES" sz="1000" b="0" i="0" u="none" strike="noStrike" kern="1200" cap="none" spc="0" normalizeH="0" baseline="0" noProof="0" dirty="0">
                <a:ln>
                  <a:noFill/>
                </a:ln>
                <a:solidFill>
                  <a:srgbClr val="9E9FA2">
                    <a:lumMod val="50000"/>
                  </a:srgbClr>
                </a:solidFill>
                <a:effectLst/>
                <a:uLnTx/>
                <a:uFillTx/>
                <a:latin typeface="Arial"/>
                <a:ea typeface="+mn-ea"/>
                <a:cs typeface="+mn-cs"/>
              </a:rPr>
              <a:t>Corral J et al., ELCC 2017; #93PD</a:t>
            </a:r>
          </a:p>
        </p:txBody>
      </p:sp>
      <p:sp>
        <p:nvSpPr>
          <p:cNvPr id="3" name="Rectangle 2"/>
          <p:cNvSpPr/>
          <p:nvPr/>
        </p:nvSpPr>
        <p:spPr>
          <a:xfrm>
            <a:off x="6384234" y="3665539"/>
            <a:ext cx="4124739"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Trên</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BN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điều</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trị</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afatinib</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theo</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sau</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bởi</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TKI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thế</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hệ</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3,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tỉ</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lệ</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sống</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còn</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3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năm</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a:t>
            </a:r>
            <a:r>
              <a:rPr kumimoji="0" lang="en-GB" sz="1600" b="1" i="0" u="none" strike="noStrike" kern="1200" cap="none" spc="0" normalizeH="0" baseline="0" noProof="0" dirty="0" err="1">
                <a:ln>
                  <a:noFill/>
                </a:ln>
                <a:solidFill>
                  <a:srgbClr val="58595B"/>
                </a:solidFill>
                <a:effectLst/>
                <a:uLnTx/>
                <a:uFillTx/>
                <a:latin typeface="Arial" charset="0"/>
                <a:ea typeface="+mn-ea"/>
                <a:cs typeface="+mn-cs"/>
              </a:rPr>
              <a:t>là</a:t>
            </a:r>
            <a:r>
              <a:rPr kumimoji="0" lang="en-GB" sz="1600" b="1" i="0" u="none" strike="noStrike" kern="1200" cap="none" spc="0" normalizeH="0" baseline="0" noProof="0" dirty="0">
                <a:ln>
                  <a:noFill/>
                </a:ln>
                <a:solidFill>
                  <a:srgbClr val="58595B"/>
                </a:solidFill>
                <a:effectLst/>
                <a:uLnTx/>
                <a:uFillTx/>
                <a:latin typeface="Arial" charset="0"/>
                <a:ea typeface="+mn-ea"/>
                <a:cs typeface="+mn-cs"/>
              </a:rPr>
              <a:t> ≥ 90%</a:t>
            </a:r>
            <a:endParaRPr kumimoji="0" lang="vi-VN" sz="1600" b="1" i="0" u="none" strike="noStrike" kern="1200" cap="none" spc="0" normalizeH="0" baseline="0" noProof="0" dirty="0" err="1">
              <a:ln>
                <a:noFill/>
              </a:ln>
              <a:solidFill>
                <a:srgbClr val="58595B"/>
              </a:solidFill>
              <a:effectLst/>
              <a:uLnTx/>
              <a:uFillTx/>
              <a:latin typeface="Arial" charset="0"/>
              <a:ea typeface="+mn-ea"/>
              <a:cs typeface="+mn-cs"/>
            </a:endParaRPr>
          </a:p>
        </p:txBody>
      </p:sp>
    </p:spTree>
    <p:extLst>
      <p:ext uri="{BB962C8B-B14F-4D97-AF65-F5344CB8AC3E}">
        <p14:creationId xmlns:p14="http://schemas.microsoft.com/office/powerpoint/2010/main" val="1465974487"/>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598232" y="310817"/>
            <a:ext cx="11348130" cy="560824"/>
          </a:xfrm>
        </p:spPr>
        <p:txBody>
          <a:bodyPr>
            <a:normAutofit fontScale="90000"/>
          </a:bodyPr>
          <a:lstStyle/>
          <a:p>
            <a:pPr algn="ctr"/>
            <a:r>
              <a:rPr lang="en-US" sz="3600" dirty="0" err="1"/>
              <a:t>Tamaya</a:t>
            </a:r>
            <a:r>
              <a:rPr lang="en-US" sz="3600" dirty="0"/>
              <a:t> et al: </a:t>
            </a:r>
            <a:r>
              <a:rPr lang="en-US" sz="3600" dirty="0" err="1"/>
              <a:t>Trình</a:t>
            </a:r>
            <a:r>
              <a:rPr lang="en-US" sz="3600" dirty="0"/>
              <a:t> </a:t>
            </a:r>
            <a:r>
              <a:rPr lang="en-US" sz="3600" dirty="0" err="1"/>
              <a:t>tự</a:t>
            </a:r>
            <a:r>
              <a:rPr lang="en-US" sz="3600" dirty="0"/>
              <a:t> </a:t>
            </a:r>
            <a:r>
              <a:rPr lang="en-US" sz="3600" dirty="0" err="1"/>
              <a:t>điều</a:t>
            </a:r>
            <a:r>
              <a:rPr lang="en-US" sz="3600" dirty="0"/>
              <a:t> </a:t>
            </a:r>
            <a:r>
              <a:rPr lang="en-US" sz="3600" dirty="0" err="1"/>
              <a:t>trị</a:t>
            </a:r>
            <a:r>
              <a:rPr lang="en-US" sz="3600" dirty="0"/>
              <a:t> </a:t>
            </a:r>
            <a:r>
              <a:rPr lang="en-US" sz="3600" dirty="0" err="1"/>
              <a:t>tối</a:t>
            </a:r>
            <a:r>
              <a:rPr lang="en-US" sz="3600" dirty="0"/>
              <a:t> </a:t>
            </a:r>
            <a:r>
              <a:rPr lang="en-US" sz="3600" dirty="0" err="1"/>
              <a:t>ưu</a:t>
            </a:r>
            <a:r>
              <a:rPr lang="en-US" sz="3600" dirty="0"/>
              <a:t> </a:t>
            </a:r>
            <a:r>
              <a:rPr lang="en-US" sz="3600" dirty="0" err="1"/>
              <a:t>cho</a:t>
            </a:r>
            <a:r>
              <a:rPr lang="en-US" sz="3600" dirty="0"/>
              <a:t> </a:t>
            </a:r>
            <a:r>
              <a:rPr lang="en-US" sz="3600"/>
              <a:t>EGFR TKI</a:t>
            </a:r>
            <a:endParaRPr lang="vi-VN" sz="3600" dirty="0"/>
          </a:p>
        </p:txBody>
      </p:sp>
      <p:sp>
        <p:nvSpPr>
          <p:cNvPr id="5" name="TextBox 4"/>
          <p:cNvSpPr txBox="1"/>
          <p:nvPr/>
        </p:nvSpPr>
        <p:spPr>
          <a:xfrm>
            <a:off x="829628" y="1011039"/>
            <a:ext cx="10885338" cy="1477328"/>
          </a:xfrm>
          <a:prstGeom prst="rect">
            <a:avLst/>
          </a:prstGeom>
          <a:noFill/>
          <a:ln w="12700">
            <a:noFill/>
          </a:ln>
        </p:spPr>
        <p:txBody>
          <a:bodyPr wrap="square" lIns="45720" rIns="45720"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111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bệnh</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nhân</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đang</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điều</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trị</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với</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osimertinib</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bước</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2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tham</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gia</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nghiên</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cứu</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gồm</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2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nhóm</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nhóm</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sử</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dụng</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afatinib</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bước</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1 </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Nhóm</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 35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bệnh</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nhân</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và</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nhóm</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sử</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dụng</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EGFR TKI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thế</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hệ</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1 </a:t>
            </a:r>
            <a:r>
              <a:rPr kumimoji="0" lang="en-US" sz="2000" b="1" i="0" u="none" strike="noStrike" kern="1200" cap="none" spc="0" normalizeH="0" baseline="0" noProof="0" dirty="0" err="1">
                <a:ln>
                  <a:noFill/>
                </a:ln>
                <a:solidFill>
                  <a:srgbClr val="0070C0"/>
                </a:solidFill>
                <a:effectLst/>
                <a:uLnTx/>
                <a:uFillTx/>
                <a:latin typeface="Arial"/>
                <a:ea typeface="+mn-ea"/>
                <a:cs typeface="Arial" pitchFamily="34" charset="0"/>
              </a:rPr>
              <a:t>bước</a:t>
            </a:r>
            <a:r>
              <a:rPr kumimoji="0" lang="en-US" sz="2000" b="1" i="0" u="none" strike="noStrike" kern="1200" cap="none" spc="0" normalizeH="0" baseline="0" noProof="0" dirty="0">
                <a:ln>
                  <a:noFill/>
                </a:ln>
                <a:solidFill>
                  <a:srgbClr val="0070C0"/>
                </a:solidFill>
                <a:effectLst/>
                <a:uLnTx/>
                <a:uFillTx/>
                <a:latin typeface="Arial"/>
                <a:ea typeface="+mn-ea"/>
                <a:cs typeface="Arial" pitchFamily="34" charset="0"/>
              </a:rPr>
              <a:t> 1</a:t>
            </a:r>
            <a:r>
              <a:rPr kumimoji="0" lang="en-US" sz="2000" b="0" i="0" u="none" strike="noStrike" kern="1200" cap="none" spc="0" normalizeH="0" baseline="0" noProof="0" dirty="0">
                <a:ln>
                  <a:noFill/>
                </a:ln>
                <a:solidFill>
                  <a:srgbClr val="FF0000"/>
                </a:solidFill>
                <a:effectLst/>
                <a:uLnTx/>
                <a:uFillTx/>
                <a:latin typeface="Arial"/>
                <a:ea typeface="+mn-ea"/>
                <a:cs typeface="Arial" pitchFamily="34" charset="0"/>
              </a:rPr>
              <a:t> </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Nhóm</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B, 76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bệnh</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solidFill>
                <a:effectLst/>
                <a:uLnTx/>
                <a:uFillTx/>
                <a:latin typeface="Arial"/>
                <a:ea typeface="+mn-ea"/>
                <a:cs typeface="Arial" pitchFamily="34" charset="0"/>
              </a:rPr>
              <a:t>nhân</a:t>
            </a:r>
            <a:r>
              <a:rPr kumimoji="0" lang="en-US" sz="2000" b="0" i="0" u="none" strike="noStrike" kern="1200" cap="none" spc="0" normalizeH="0" baseline="0" noProof="0" dirty="0">
                <a:ln>
                  <a:noFill/>
                </a:ln>
                <a:solidFill>
                  <a:srgbClr val="58595B"/>
                </a:solidFill>
                <a:effectLst/>
                <a:uLnTx/>
                <a:uFillTx/>
                <a:latin typeface="Arial"/>
                <a:ea typeface="+mn-ea"/>
                <a:cs typeface="Arial" pitchFamily="34" charset="0"/>
              </a:rPr>
              <a:t>). </a:t>
            </a:r>
            <a:endParaRPr kumimoji="0" lang="vi-VN" sz="2000" b="0" i="0" u="none" strike="noStrike" kern="1200" cap="none" spc="0" normalizeH="0" baseline="0" noProof="0" dirty="0" err="1">
              <a:ln>
                <a:noFill/>
              </a:ln>
              <a:solidFill>
                <a:srgbClr val="58595B"/>
              </a:solidFill>
              <a:effectLst/>
              <a:uLnTx/>
              <a:uFillTx/>
              <a:latin typeface="Arial"/>
              <a:ea typeface="+mn-ea"/>
              <a:cs typeface="Arial" pitchFamily="34" charset="0"/>
            </a:endParaRPr>
          </a:p>
        </p:txBody>
      </p:sp>
      <p:pic>
        <p:nvPicPr>
          <p:cNvPr id="6" name="Picture 5"/>
          <p:cNvPicPr>
            <a:picLocks noChangeAspect="1"/>
          </p:cNvPicPr>
          <p:nvPr/>
        </p:nvPicPr>
        <p:blipFill>
          <a:blip r:embed="rId2"/>
          <a:stretch>
            <a:fillRect/>
          </a:stretch>
        </p:blipFill>
        <p:spPr>
          <a:xfrm>
            <a:off x="1201244" y="2627765"/>
            <a:ext cx="9910460" cy="3511777"/>
          </a:xfrm>
          <a:prstGeom prst="rect">
            <a:avLst/>
          </a:prstGeom>
        </p:spPr>
      </p:pic>
      <p:sp>
        <p:nvSpPr>
          <p:cNvPr id="7" name="TextBox 6"/>
          <p:cNvSpPr txBox="1"/>
          <p:nvPr/>
        </p:nvSpPr>
        <p:spPr>
          <a:xfrm>
            <a:off x="843870" y="6336061"/>
            <a:ext cx="2421844" cy="246221"/>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58595B"/>
                </a:solidFill>
                <a:effectLst/>
                <a:uLnTx/>
                <a:uFillTx/>
                <a:latin typeface="Arial"/>
                <a:ea typeface="+mn-ea"/>
                <a:cs typeface="Arial" pitchFamily="34" charset="0"/>
              </a:rPr>
              <a:t>Tamaya</a:t>
            </a:r>
            <a:r>
              <a:rPr kumimoji="0" lang="en-US" sz="1000" b="0" i="0" u="none" strike="noStrike" kern="1200" cap="none" spc="0" normalizeH="0" baseline="0" noProof="0" dirty="0">
                <a:ln>
                  <a:noFill/>
                </a:ln>
                <a:solidFill>
                  <a:srgbClr val="58595B"/>
                </a:solidFill>
                <a:effectLst/>
                <a:uLnTx/>
                <a:uFillTx/>
                <a:latin typeface="Arial"/>
                <a:ea typeface="+mn-ea"/>
                <a:cs typeface="Arial" pitchFamily="34" charset="0"/>
              </a:rPr>
              <a:t> et al. </a:t>
            </a:r>
            <a:r>
              <a:rPr kumimoji="0" lang="vi-VN" sz="1000" b="0" i="0" u="none" strike="noStrike" kern="1200" cap="none" spc="0" normalizeH="0" baseline="0" noProof="0" dirty="0">
                <a:ln>
                  <a:noFill/>
                </a:ln>
                <a:solidFill>
                  <a:srgbClr val="58595B"/>
                </a:solidFill>
                <a:effectLst/>
                <a:uLnTx/>
                <a:uFillTx/>
                <a:latin typeface="Arial"/>
                <a:ea typeface="+mn-ea"/>
                <a:cs typeface="+mn-cs"/>
              </a:rPr>
              <a:t>Anticancer Res 2019 3923</a:t>
            </a:r>
            <a:endParaRPr kumimoji="0" lang="vi-VN" sz="1000" b="0" i="0" u="none" strike="noStrike" kern="1200" cap="none" spc="0" normalizeH="0" baseline="0" noProof="0" dirty="0">
              <a:ln>
                <a:noFill/>
              </a:ln>
              <a:solidFill>
                <a:srgbClr val="58595B"/>
              </a:solidFill>
              <a:effectLst/>
              <a:uLnTx/>
              <a:uFillTx/>
              <a:latin typeface="Arial"/>
              <a:ea typeface="+mn-ea"/>
              <a:cs typeface="Arial" pitchFamily="34" charset="0"/>
            </a:endParaRPr>
          </a:p>
        </p:txBody>
      </p:sp>
    </p:spTree>
    <p:extLst>
      <p:ext uri="{BB962C8B-B14F-4D97-AF65-F5344CB8AC3E}">
        <p14:creationId xmlns:p14="http://schemas.microsoft.com/office/powerpoint/2010/main" val="88006781"/>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3322" y="48549"/>
            <a:ext cx="11433877" cy="1052450"/>
          </a:xfrm>
        </p:spPr>
        <p:txBody>
          <a:bodyPr>
            <a:normAutofit fontScale="90000"/>
          </a:bodyPr>
          <a:lstStyle/>
          <a:p>
            <a:pPr algn="ctr">
              <a:lnSpc>
                <a:spcPct val="100000"/>
              </a:lnSpc>
            </a:pPr>
            <a:r>
              <a:rPr lang="en-US" sz="3200" dirty="0" err="1"/>
              <a:t>Tamaya</a:t>
            </a:r>
            <a:r>
              <a:rPr lang="en-US" sz="3200" dirty="0"/>
              <a:t> et al: PFS </a:t>
            </a:r>
            <a:r>
              <a:rPr lang="en-US" sz="3200" dirty="0" err="1"/>
              <a:t>với</a:t>
            </a:r>
            <a:r>
              <a:rPr lang="en-US" sz="3200" dirty="0"/>
              <a:t> </a:t>
            </a:r>
            <a:r>
              <a:rPr lang="en-US" sz="3200" dirty="0" err="1"/>
              <a:t>osimertinib</a:t>
            </a:r>
            <a:r>
              <a:rPr lang="en-US" sz="3200" dirty="0"/>
              <a:t> </a:t>
            </a:r>
            <a:r>
              <a:rPr lang="en-US" sz="3200" dirty="0" err="1"/>
              <a:t>bước</a:t>
            </a:r>
            <a:r>
              <a:rPr lang="en-US" sz="3200" dirty="0"/>
              <a:t> 2 </a:t>
            </a:r>
            <a:r>
              <a:rPr lang="en-US" sz="3200" dirty="0" err="1"/>
              <a:t>có</a:t>
            </a:r>
            <a:r>
              <a:rPr lang="en-US" sz="3200" dirty="0"/>
              <a:t> </a:t>
            </a:r>
            <a:r>
              <a:rPr lang="en-US" sz="3200" dirty="0" err="1"/>
              <a:t>khuynh</a:t>
            </a:r>
            <a:r>
              <a:rPr lang="en-US" sz="3200" dirty="0"/>
              <a:t> </a:t>
            </a:r>
            <a:r>
              <a:rPr lang="en-US" sz="3200" dirty="0" err="1"/>
              <a:t>hướng</a:t>
            </a:r>
            <a:r>
              <a:rPr lang="en-US" sz="3200" dirty="0"/>
              <a:t> </a:t>
            </a:r>
            <a:r>
              <a:rPr lang="en-US" sz="3200" dirty="0" err="1"/>
              <a:t>dài</a:t>
            </a:r>
            <a:r>
              <a:rPr lang="en-US" sz="3200" dirty="0"/>
              <a:t> </a:t>
            </a:r>
            <a:r>
              <a:rPr lang="en-US" sz="3200" dirty="0" err="1"/>
              <a:t>hơn</a:t>
            </a:r>
            <a:r>
              <a:rPr lang="en-US" sz="3200" dirty="0"/>
              <a:t> ở </a:t>
            </a:r>
            <a:r>
              <a:rPr lang="en-US" sz="3200" dirty="0" err="1"/>
              <a:t>bệnh</a:t>
            </a:r>
            <a:r>
              <a:rPr lang="en-US" sz="3200" dirty="0"/>
              <a:t> </a:t>
            </a:r>
            <a:r>
              <a:rPr lang="en-US" sz="3200" dirty="0" err="1"/>
              <a:t>nhân</a:t>
            </a:r>
            <a:r>
              <a:rPr lang="en-US" sz="3200" dirty="0"/>
              <a:t> </a:t>
            </a:r>
            <a:r>
              <a:rPr lang="en-US" sz="3200" dirty="0" err="1"/>
              <a:t>khởi</a:t>
            </a:r>
            <a:r>
              <a:rPr lang="en-US" sz="3200" dirty="0"/>
              <a:t> </a:t>
            </a:r>
            <a:r>
              <a:rPr lang="en-US" sz="3200" dirty="0" err="1"/>
              <a:t>trị</a:t>
            </a:r>
            <a:r>
              <a:rPr lang="en-US" sz="3200" dirty="0"/>
              <a:t> </a:t>
            </a:r>
            <a:r>
              <a:rPr lang="en-US" sz="3200" dirty="0" err="1"/>
              <a:t>bước</a:t>
            </a:r>
            <a:r>
              <a:rPr lang="en-US" sz="3200" dirty="0"/>
              <a:t> </a:t>
            </a:r>
            <a:r>
              <a:rPr lang="en-US" sz="3200" dirty="0" err="1"/>
              <a:t>một</a:t>
            </a:r>
            <a:r>
              <a:rPr lang="en-US" sz="3200" dirty="0"/>
              <a:t> </a:t>
            </a:r>
            <a:r>
              <a:rPr lang="en-US" sz="3200" dirty="0" err="1"/>
              <a:t>với</a:t>
            </a:r>
            <a:r>
              <a:rPr lang="en-US" sz="3200" dirty="0"/>
              <a:t> </a:t>
            </a:r>
            <a:r>
              <a:rPr lang="en-US" sz="3200" dirty="0" err="1"/>
              <a:t>afatinib</a:t>
            </a:r>
            <a:endParaRPr lang="vi-VN" sz="3200" dirty="0"/>
          </a:p>
        </p:txBody>
      </p:sp>
      <p:pic>
        <p:nvPicPr>
          <p:cNvPr id="8" name="Picture 7"/>
          <p:cNvPicPr>
            <a:picLocks noChangeAspect="1"/>
          </p:cNvPicPr>
          <p:nvPr/>
        </p:nvPicPr>
        <p:blipFill>
          <a:blip r:embed="rId2"/>
          <a:stretch>
            <a:fillRect/>
          </a:stretch>
        </p:blipFill>
        <p:spPr>
          <a:xfrm>
            <a:off x="6881003" y="1232270"/>
            <a:ext cx="3732591" cy="1517990"/>
          </a:xfrm>
          <a:prstGeom prst="rect">
            <a:avLst/>
          </a:prstGeom>
        </p:spPr>
      </p:pic>
      <p:sp>
        <p:nvSpPr>
          <p:cNvPr id="10" name="TextBox 9"/>
          <p:cNvSpPr txBox="1"/>
          <p:nvPr/>
        </p:nvSpPr>
        <p:spPr>
          <a:xfrm>
            <a:off x="638629" y="1149832"/>
            <a:ext cx="4934857" cy="2169825"/>
          </a:xfrm>
          <a:prstGeom prst="rect">
            <a:avLst/>
          </a:prstGeom>
          <a:noFill/>
          <a:ln w="12700">
            <a:noFill/>
          </a:ln>
        </p:spPr>
        <p:txBody>
          <a:bodyPr wrap="square" lIns="45720" rIns="45720"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58595B"/>
                </a:solidFill>
                <a:effectLst/>
                <a:uLnTx/>
                <a:uFillTx/>
                <a:latin typeface="Arial"/>
                <a:ea typeface="+mn-ea"/>
                <a:cs typeface="Arial" pitchFamily="34" charset="0"/>
              </a:rPr>
              <a:t>Kết</a:t>
            </a:r>
            <a:r>
              <a:rPr kumimoji="0" lang="en-US"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1" i="0" u="none" strike="noStrike" kern="1200" cap="none" spc="0" normalizeH="0" baseline="0" noProof="0" dirty="0" err="1">
                <a:ln>
                  <a:noFill/>
                </a:ln>
                <a:solidFill>
                  <a:srgbClr val="58595B"/>
                </a:solidFill>
                <a:effectLst/>
                <a:uLnTx/>
                <a:uFillTx/>
                <a:latin typeface="Arial"/>
                <a:ea typeface="+mn-ea"/>
                <a:cs typeface="Arial" pitchFamily="34" charset="0"/>
              </a:rPr>
              <a:t>quả</a:t>
            </a:r>
            <a:r>
              <a:rPr kumimoji="0" lang="en-US" sz="1800" b="1" i="0" u="none" strike="noStrike" kern="1200" cap="none" spc="0" normalizeH="0" baseline="0" noProof="0" dirty="0">
                <a:ln>
                  <a:noFill/>
                </a:ln>
                <a:solidFill>
                  <a:srgbClr val="58595B"/>
                </a:solidFill>
                <a:effectLst/>
                <a:uLnTx/>
                <a:uFillTx/>
                <a:latin typeface="Arial"/>
                <a:ea typeface="+mn-ea"/>
                <a:cs typeface="Arial" pitchFamily="34" charset="0"/>
              </a:rPr>
              <a:t>: </a:t>
            </a:r>
          </a:p>
          <a:p>
            <a:pPr marL="285750" marR="0" lvl="0" indent="-285750" algn="just"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Bệnh</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nhân</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điều</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trị</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với</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afatinib</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ở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bước</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1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cho</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1" i="0" u="none" strike="noStrike" kern="1200" cap="none" spc="0" normalizeH="0" baseline="0" noProof="0" dirty="0" err="1">
                <a:ln>
                  <a:noFill/>
                </a:ln>
                <a:solidFill>
                  <a:srgbClr val="58595B"/>
                </a:solidFill>
                <a:effectLst/>
                <a:uLnTx/>
                <a:uFillTx/>
                <a:latin typeface="Arial"/>
                <a:ea typeface="+mn-ea"/>
                <a:cs typeface="Arial" pitchFamily="34" charset="0"/>
              </a:rPr>
              <a:t>tỉ</a:t>
            </a:r>
            <a:r>
              <a:rPr kumimoji="0" lang="en-US"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1" i="0" u="none" strike="noStrike" kern="1200" cap="none" spc="0" normalizeH="0" baseline="0" noProof="0" dirty="0" err="1">
                <a:ln>
                  <a:noFill/>
                </a:ln>
                <a:solidFill>
                  <a:srgbClr val="58595B"/>
                </a:solidFill>
                <a:effectLst/>
                <a:uLnTx/>
                <a:uFillTx/>
                <a:latin typeface="Arial"/>
                <a:ea typeface="+mn-ea"/>
                <a:cs typeface="Arial" pitchFamily="34" charset="0"/>
              </a:rPr>
              <a:t>lệ</a:t>
            </a:r>
            <a:r>
              <a:rPr kumimoji="0" lang="en-US"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1" i="0" u="none" strike="noStrike" kern="1200" cap="none" spc="0" normalizeH="0" baseline="0" noProof="0" dirty="0" err="1">
                <a:ln>
                  <a:noFill/>
                </a:ln>
                <a:solidFill>
                  <a:srgbClr val="58595B"/>
                </a:solidFill>
                <a:effectLst/>
                <a:uLnTx/>
                <a:uFillTx/>
                <a:latin typeface="Arial"/>
                <a:ea typeface="+mn-ea"/>
                <a:cs typeface="Arial" pitchFamily="34" charset="0"/>
              </a:rPr>
              <a:t>đáp</a:t>
            </a:r>
            <a:r>
              <a:rPr kumimoji="0" lang="en-US"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1" i="0" u="none" strike="noStrike" kern="1200" cap="none" spc="0" normalizeH="0" baseline="0" noProof="0" dirty="0" err="1">
                <a:ln>
                  <a:noFill/>
                </a:ln>
                <a:solidFill>
                  <a:srgbClr val="58595B"/>
                </a:solidFill>
                <a:effectLst/>
                <a:uLnTx/>
                <a:uFillTx/>
                <a:latin typeface="Arial"/>
                <a:ea typeface="+mn-ea"/>
                <a:cs typeface="Arial" pitchFamily="34" charset="0"/>
              </a:rPr>
              <a:t>ứng</a:t>
            </a:r>
            <a:r>
              <a:rPr kumimoji="0" lang="en-US" sz="1800" b="1"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với</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osimertinib</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ở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bước</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2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tốt</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hơn</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những</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bệnh</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nhân</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được</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điều</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trị</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với</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EGFR TKI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thế</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hệ</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1 ở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bước</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1.</a:t>
            </a:r>
          </a:p>
        </p:txBody>
      </p:sp>
      <p:sp>
        <p:nvSpPr>
          <p:cNvPr id="11" name="Rounded Rectangle 10"/>
          <p:cNvSpPr/>
          <p:nvPr/>
        </p:nvSpPr>
        <p:spPr>
          <a:xfrm>
            <a:off x="9942460" y="1916929"/>
            <a:ext cx="537028" cy="65314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12" name="Rectangle 11"/>
          <p:cNvSpPr/>
          <p:nvPr/>
        </p:nvSpPr>
        <p:spPr>
          <a:xfrm>
            <a:off x="638629" y="3508872"/>
            <a:ext cx="4934857" cy="1338828"/>
          </a:xfrm>
          <a:prstGeom prst="rect">
            <a:avLst/>
          </a:prstGeom>
        </p:spPr>
        <p:txBody>
          <a:bodyPr wrap="square">
            <a:spAutoFit/>
          </a:bodyPr>
          <a:lstStyle/>
          <a:p>
            <a:pPr marL="285750" marR="0" lvl="0" indent="-285750" algn="just"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1800" b="1" i="0" u="none" strike="noStrike" kern="1200" cap="none" spc="0" normalizeH="0" baseline="0" noProof="0" dirty="0">
                <a:ln>
                  <a:noFill/>
                </a:ln>
                <a:solidFill>
                  <a:srgbClr val="58595B"/>
                </a:solidFill>
                <a:effectLst/>
                <a:uLnTx/>
                <a:uFillTx/>
                <a:latin typeface="Arial"/>
                <a:ea typeface="+mn-ea"/>
                <a:cs typeface="Arial" pitchFamily="34" charset="0"/>
              </a:rPr>
              <a:t>PFS</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khi</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điều</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trị</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với</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osimertinib</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ở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bước</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2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cũng</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có</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khuynh</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hướng</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dài</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hơn</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ở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nhóm</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bệnh</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nhân</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sử</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dụng</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afatinib</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bước</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1.</a:t>
            </a:r>
            <a:endParaRPr kumimoji="0" lang="vi-VN" sz="1800" b="0" i="0" u="none" strike="noStrike" kern="1200" cap="none" spc="0" normalizeH="0" baseline="0" noProof="0" dirty="0" err="1">
              <a:ln>
                <a:noFill/>
              </a:ln>
              <a:solidFill>
                <a:srgbClr val="58595B"/>
              </a:solidFill>
              <a:effectLst/>
              <a:uLnTx/>
              <a:uFillTx/>
              <a:latin typeface="Arial"/>
              <a:ea typeface="+mn-ea"/>
              <a:cs typeface="Arial" pitchFamily="34" charset="0"/>
            </a:endParaRPr>
          </a:p>
        </p:txBody>
      </p:sp>
      <p:sp>
        <p:nvSpPr>
          <p:cNvPr id="13" name="TextBox 12"/>
          <p:cNvSpPr txBox="1"/>
          <p:nvPr/>
        </p:nvSpPr>
        <p:spPr>
          <a:xfrm>
            <a:off x="843870" y="6336061"/>
            <a:ext cx="2421844" cy="246221"/>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58595B"/>
                </a:solidFill>
                <a:effectLst/>
                <a:uLnTx/>
                <a:uFillTx/>
                <a:latin typeface="Arial"/>
                <a:ea typeface="+mn-ea"/>
                <a:cs typeface="Arial" pitchFamily="34" charset="0"/>
              </a:rPr>
              <a:t>Tamaya</a:t>
            </a:r>
            <a:r>
              <a:rPr kumimoji="0" lang="en-US" sz="1000" b="0" i="0" u="none" strike="noStrike" kern="1200" cap="none" spc="0" normalizeH="0" baseline="0" noProof="0" dirty="0">
                <a:ln>
                  <a:noFill/>
                </a:ln>
                <a:solidFill>
                  <a:srgbClr val="58595B"/>
                </a:solidFill>
                <a:effectLst/>
                <a:uLnTx/>
                <a:uFillTx/>
                <a:latin typeface="Arial"/>
                <a:ea typeface="+mn-ea"/>
                <a:cs typeface="Arial" pitchFamily="34" charset="0"/>
              </a:rPr>
              <a:t> et al. </a:t>
            </a:r>
            <a:r>
              <a:rPr kumimoji="0" lang="vi-VN" sz="1000" b="0" i="0" u="none" strike="noStrike" kern="1200" cap="none" spc="0" normalizeH="0" baseline="0" noProof="0" dirty="0">
                <a:ln>
                  <a:noFill/>
                </a:ln>
                <a:solidFill>
                  <a:srgbClr val="58595B"/>
                </a:solidFill>
                <a:effectLst/>
                <a:uLnTx/>
                <a:uFillTx/>
                <a:latin typeface="Arial"/>
                <a:ea typeface="+mn-ea"/>
                <a:cs typeface="+mn-cs"/>
              </a:rPr>
              <a:t>Anticancer Res 2019 3923</a:t>
            </a:r>
            <a:endParaRPr kumimoji="0" lang="vi-VN" sz="1000" b="0" i="0" u="none" strike="noStrike" kern="1200" cap="none" spc="0" normalizeH="0" baseline="0" noProof="0" dirty="0">
              <a:ln>
                <a:noFill/>
              </a:ln>
              <a:solidFill>
                <a:srgbClr val="58595B"/>
              </a:solidFill>
              <a:effectLst/>
              <a:uLnTx/>
              <a:uFillTx/>
              <a:latin typeface="Arial"/>
              <a:ea typeface="+mn-ea"/>
              <a:cs typeface="Arial" pitchFamily="34" charset="0"/>
            </a:endParaRPr>
          </a:p>
        </p:txBody>
      </p:sp>
      <p:grpSp>
        <p:nvGrpSpPr>
          <p:cNvPr id="26" name="Group 25"/>
          <p:cNvGrpSpPr/>
          <p:nvPr/>
        </p:nvGrpSpPr>
        <p:grpSpPr>
          <a:xfrm>
            <a:off x="6380092" y="2811367"/>
            <a:ext cx="4649527" cy="3797777"/>
            <a:chOff x="3634619" y="2556139"/>
            <a:chExt cx="4649527" cy="3797777"/>
          </a:xfrm>
        </p:grpSpPr>
        <p:pic>
          <p:nvPicPr>
            <p:cNvPr id="5" name="Picture 4"/>
            <p:cNvPicPr>
              <a:picLocks noChangeAspect="1"/>
            </p:cNvPicPr>
            <p:nvPr/>
          </p:nvPicPr>
          <p:blipFill>
            <a:blip r:embed="rId3"/>
            <a:stretch>
              <a:fillRect/>
            </a:stretch>
          </p:blipFill>
          <p:spPr>
            <a:xfrm>
              <a:off x="3634619" y="2728644"/>
              <a:ext cx="4030428" cy="3625272"/>
            </a:xfrm>
            <a:prstGeom prst="rect">
              <a:avLst/>
            </a:prstGeom>
          </p:spPr>
        </p:pic>
        <p:sp>
          <p:nvSpPr>
            <p:cNvPr id="15" name="Rounded Rectangle 14"/>
            <p:cNvSpPr/>
            <p:nvPr/>
          </p:nvSpPr>
          <p:spPr>
            <a:xfrm>
              <a:off x="6495143" y="5563688"/>
              <a:ext cx="537028" cy="65314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dirty="0" err="1">
                <a:ln>
                  <a:noFill/>
                </a:ln>
                <a:solidFill>
                  <a:srgbClr val="FFFFFF"/>
                </a:solidFill>
                <a:effectLst/>
                <a:uLnTx/>
                <a:uFillTx/>
                <a:latin typeface="Arial"/>
                <a:ea typeface="+mn-ea"/>
                <a:cs typeface="+mn-cs"/>
              </a:endParaRPr>
            </a:p>
          </p:txBody>
        </p:sp>
        <p:cxnSp>
          <p:nvCxnSpPr>
            <p:cNvPr id="17" name="Straight Arrow Connector 16"/>
            <p:cNvCxnSpPr>
              <a:stCxn id="18" idx="2"/>
            </p:cNvCxnSpPr>
            <p:nvPr/>
          </p:nvCxnSpPr>
          <p:spPr>
            <a:xfrm flipH="1">
              <a:off x="5776687" y="3271228"/>
              <a:ext cx="1273168" cy="575058"/>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8" name="Rounded Rectangle 17"/>
            <p:cNvSpPr/>
            <p:nvPr/>
          </p:nvSpPr>
          <p:spPr>
            <a:xfrm>
              <a:off x="6156474" y="2556139"/>
              <a:ext cx="1786761" cy="7150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srgbClr val="FFFFFF"/>
                  </a:solidFill>
                  <a:effectLst/>
                  <a:uLnTx/>
                  <a:uFillTx/>
                  <a:latin typeface="Arial"/>
                  <a:ea typeface="+mn-ea"/>
                  <a:cs typeface="+mn-cs"/>
                </a:rPr>
                <a:t>Nhóm 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srgbClr val="FFFFFF"/>
                  </a:solidFill>
                  <a:effectLst/>
                  <a:uLnTx/>
                  <a:uFillTx/>
                  <a:latin typeface="Arial"/>
                  <a:ea typeface="+mn-ea"/>
                  <a:cs typeface="+mn-cs"/>
                </a:rPr>
                <a:t>PFS: 17 tháng  </a:t>
              </a:r>
            </a:p>
          </p:txBody>
        </p:sp>
        <p:cxnSp>
          <p:nvCxnSpPr>
            <p:cNvPr id="20" name="Straight Arrow Connector 19"/>
            <p:cNvCxnSpPr>
              <a:stCxn id="21" idx="2"/>
            </p:cNvCxnSpPr>
            <p:nvPr/>
          </p:nvCxnSpPr>
          <p:spPr>
            <a:xfrm flipH="1">
              <a:off x="6704632" y="4258081"/>
              <a:ext cx="686134" cy="344233"/>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6497385" y="3542992"/>
              <a:ext cx="1786761" cy="7150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srgbClr val="FFFFFF"/>
                  </a:solidFill>
                  <a:effectLst/>
                  <a:uLnTx/>
                  <a:uFillTx/>
                  <a:latin typeface="Arial"/>
                  <a:ea typeface="+mn-ea"/>
                  <a:cs typeface="+mn-cs"/>
                </a:rPr>
                <a:t>Nhóm 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srgbClr val="FFFFFF"/>
                  </a:solidFill>
                  <a:effectLst/>
                  <a:uLnTx/>
                  <a:uFillTx/>
                  <a:latin typeface="Arial"/>
                  <a:ea typeface="+mn-ea"/>
                  <a:cs typeface="+mn-cs"/>
                </a:rPr>
                <a:t>PFS: 9.7 tháng</a:t>
              </a:r>
            </a:p>
          </p:txBody>
        </p:sp>
      </p:grpSp>
      <p:sp>
        <p:nvSpPr>
          <p:cNvPr id="6" name="TextBox 5"/>
          <p:cNvSpPr txBox="1"/>
          <p:nvPr/>
        </p:nvSpPr>
        <p:spPr>
          <a:xfrm>
            <a:off x="995254" y="5334860"/>
            <a:ext cx="5024668" cy="646331"/>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Nhóm</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điều</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trị</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bước</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1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với</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afatinib</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Nhóm</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B: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điều</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trị</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bước</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1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với</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EGFR TKI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thế</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800" b="0" i="0" u="none" strike="noStrike" kern="1200" cap="none" spc="0" normalizeH="0" baseline="0" noProof="0" dirty="0" err="1">
                <a:ln>
                  <a:noFill/>
                </a:ln>
                <a:solidFill>
                  <a:srgbClr val="58595B"/>
                </a:solidFill>
                <a:effectLst/>
                <a:uLnTx/>
                <a:uFillTx/>
                <a:latin typeface="Arial"/>
                <a:ea typeface="+mn-ea"/>
                <a:cs typeface="Arial" pitchFamily="34" charset="0"/>
              </a:rPr>
              <a:t>hệ</a:t>
            </a:r>
            <a:r>
              <a:rPr kumimoji="0" lang="en-US" sz="1800" b="0" i="0" u="none" strike="noStrike" kern="1200" cap="none" spc="0" normalizeH="0" baseline="0" noProof="0" dirty="0">
                <a:ln>
                  <a:noFill/>
                </a:ln>
                <a:solidFill>
                  <a:srgbClr val="58595B"/>
                </a:solidFill>
                <a:effectLst/>
                <a:uLnTx/>
                <a:uFillTx/>
                <a:latin typeface="Arial"/>
                <a:ea typeface="+mn-ea"/>
                <a:cs typeface="Arial" pitchFamily="34" charset="0"/>
              </a:rPr>
              <a:t> 1.</a:t>
            </a:r>
            <a:endParaRPr kumimoji="0" lang="vi-VN" sz="1800" b="0" i="0" u="none" strike="noStrike" kern="1200" cap="none" spc="0" normalizeH="0" baseline="0" noProof="0" dirty="0" err="1">
              <a:ln>
                <a:noFill/>
              </a:ln>
              <a:solidFill>
                <a:srgbClr val="58595B"/>
              </a:solidFill>
              <a:effectLst/>
              <a:uLnTx/>
              <a:uFillTx/>
              <a:latin typeface="Arial"/>
              <a:ea typeface="+mn-ea"/>
              <a:cs typeface="Arial" pitchFamily="34" charset="0"/>
            </a:endParaRPr>
          </a:p>
        </p:txBody>
      </p:sp>
    </p:spTree>
    <p:extLst>
      <p:ext uri="{BB962C8B-B14F-4D97-AF65-F5344CB8AC3E}">
        <p14:creationId xmlns:p14="http://schemas.microsoft.com/office/powerpoint/2010/main" val="140945561"/>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 name="Slide Number Placeholder 4"/>
          <p:cNvSpPr txBox="1">
            <a:spLocks/>
          </p:cNvSpPr>
          <p:nvPr/>
        </p:nvSpPr>
        <p:spPr>
          <a:xfrm>
            <a:off x="1" y="6504886"/>
            <a:ext cx="102606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D152835D-7D37-404B-A795-5E090F301A3C}" type="slidenum">
              <a:rPr lang="en-GB" sz="1200" smtClean="0"/>
              <a:pPr algn="ctr"/>
              <a:t>303</a:t>
            </a:fld>
            <a:endParaRPr lang="en-GB" sz="1200" dirty="0"/>
          </a:p>
        </p:txBody>
      </p:sp>
      <p:sp>
        <p:nvSpPr>
          <p:cNvPr id="3" name="Title 2"/>
          <p:cNvSpPr>
            <a:spLocks noGrp="1"/>
          </p:cNvSpPr>
          <p:nvPr>
            <p:ph type="title"/>
          </p:nvPr>
        </p:nvSpPr>
        <p:spPr>
          <a:xfrm>
            <a:off x="465320" y="349722"/>
            <a:ext cx="10958429" cy="525705"/>
          </a:xfrm>
        </p:spPr>
        <p:txBody>
          <a:bodyPr>
            <a:noAutofit/>
          </a:bodyPr>
          <a:lstStyle/>
          <a:p>
            <a:r>
              <a:rPr lang="en-US" sz="3600" dirty="0">
                <a:solidFill>
                  <a:srgbClr val="FF9900"/>
                </a:solidFill>
              </a:rPr>
              <a:t>GIOTAG: </a:t>
            </a:r>
            <a:r>
              <a:rPr lang="en-US" sz="3600" dirty="0"/>
              <a:t>TOT </a:t>
            </a:r>
            <a:r>
              <a:rPr lang="en-US" sz="3600" dirty="0" err="1"/>
              <a:t>điều</a:t>
            </a:r>
            <a:r>
              <a:rPr lang="en-US" sz="3600" dirty="0"/>
              <a:t> trị </a:t>
            </a:r>
            <a:r>
              <a:rPr lang="en-US" sz="3600" dirty="0" err="1"/>
              <a:t>nối</a:t>
            </a:r>
            <a:r>
              <a:rPr lang="en-US" sz="3600" dirty="0"/>
              <a:t> </a:t>
            </a:r>
            <a:r>
              <a:rPr lang="en-US" sz="3600" dirty="0" err="1"/>
              <a:t>tiếp</a:t>
            </a:r>
            <a:r>
              <a:rPr lang="en-US" sz="3600" dirty="0"/>
              <a:t> </a:t>
            </a:r>
            <a:r>
              <a:rPr lang="en-US" sz="3600" dirty="0" err="1"/>
              <a:t>Afatinib-Osimertinib</a:t>
            </a:r>
            <a:endParaRPr lang="en-US" sz="3600" dirty="0"/>
          </a:p>
        </p:txBody>
      </p:sp>
      <p:sp>
        <p:nvSpPr>
          <p:cNvPr id="18" name="Content Placeholder 12"/>
          <p:cNvSpPr txBox="1">
            <a:spLocks/>
          </p:cNvSpPr>
          <p:nvPr/>
        </p:nvSpPr>
        <p:spPr>
          <a:xfrm>
            <a:off x="770924" y="6305399"/>
            <a:ext cx="10652825" cy="32137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fr-FR" sz="1000" dirty="0" err="1">
                <a:cs typeface="Arial" panose="020B0604020202020204" pitchFamily="34" charset="0"/>
              </a:rPr>
              <a:t>Hochmair</a:t>
            </a:r>
            <a:r>
              <a:rPr lang="fr-FR" sz="1000" dirty="0">
                <a:cs typeface="Arial" panose="020B0604020202020204" pitchFamily="34" charset="0"/>
              </a:rPr>
              <a:t> et al. </a:t>
            </a:r>
            <a:r>
              <a:rPr lang="vi-VN" sz="1000" dirty="0">
                <a:cs typeface="Arial" panose="020B0604020202020204" pitchFamily="34" charset="0"/>
              </a:rPr>
              <a:t>Future Oncol 2020 Aug 28. doi: 10.2217/fon-2020-0740</a:t>
            </a:r>
          </a:p>
        </p:txBody>
      </p:sp>
      <p:grpSp>
        <p:nvGrpSpPr>
          <p:cNvPr id="5" name="Group 4"/>
          <p:cNvGrpSpPr/>
          <p:nvPr/>
        </p:nvGrpSpPr>
        <p:grpSpPr>
          <a:xfrm>
            <a:off x="1004955" y="1037250"/>
            <a:ext cx="10277333" cy="5586423"/>
            <a:chOff x="836142" y="1037250"/>
            <a:chExt cx="10277333" cy="5586423"/>
          </a:xfrm>
        </p:grpSpPr>
        <p:pic>
          <p:nvPicPr>
            <p:cNvPr id="2" name="Picture 1"/>
            <p:cNvPicPr>
              <a:picLocks noChangeAspect="1"/>
            </p:cNvPicPr>
            <p:nvPr/>
          </p:nvPicPr>
          <p:blipFill>
            <a:blip r:embed="rId3"/>
            <a:stretch>
              <a:fillRect/>
            </a:stretch>
          </p:blipFill>
          <p:spPr>
            <a:xfrm>
              <a:off x="836142" y="2222693"/>
              <a:ext cx="5150749" cy="2735440"/>
            </a:xfrm>
            <a:prstGeom prst="rect">
              <a:avLst/>
            </a:prstGeom>
          </p:spPr>
        </p:pic>
        <p:pic>
          <p:nvPicPr>
            <p:cNvPr id="8" name="Picture 7"/>
            <p:cNvPicPr>
              <a:picLocks noChangeAspect="1"/>
            </p:cNvPicPr>
            <p:nvPr/>
          </p:nvPicPr>
          <p:blipFill>
            <a:blip r:embed="rId4"/>
            <a:stretch>
              <a:fillRect/>
            </a:stretch>
          </p:blipFill>
          <p:spPr>
            <a:xfrm>
              <a:off x="6078334" y="1223740"/>
              <a:ext cx="5035141" cy="2600294"/>
            </a:xfrm>
            <a:prstGeom prst="rect">
              <a:avLst/>
            </a:prstGeom>
          </p:spPr>
        </p:pic>
        <p:pic>
          <p:nvPicPr>
            <p:cNvPr id="9" name="Picture 8"/>
            <p:cNvPicPr>
              <a:picLocks noChangeAspect="1"/>
            </p:cNvPicPr>
            <p:nvPr/>
          </p:nvPicPr>
          <p:blipFill>
            <a:blip r:embed="rId5"/>
            <a:stretch>
              <a:fillRect/>
            </a:stretch>
          </p:blipFill>
          <p:spPr>
            <a:xfrm>
              <a:off x="6043164" y="4001237"/>
              <a:ext cx="5070311" cy="2622436"/>
            </a:xfrm>
            <a:prstGeom prst="rect">
              <a:avLst/>
            </a:prstGeom>
          </p:spPr>
        </p:pic>
        <p:sp>
          <p:nvSpPr>
            <p:cNvPr id="15" name="TextBox 14"/>
            <p:cNvSpPr txBox="1"/>
            <p:nvPr/>
          </p:nvSpPr>
          <p:spPr>
            <a:xfrm>
              <a:off x="2706034" y="2101755"/>
              <a:ext cx="1733266" cy="369332"/>
            </a:xfrm>
            <a:prstGeom prst="rect">
              <a:avLst/>
            </a:prstGeom>
            <a:noFill/>
          </p:spPr>
          <p:txBody>
            <a:bodyPr wrap="square" rtlCol="0">
              <a:spAutoFit/>
            </a:bodyPr>
            <a:lstStyle/>
            <a:p>
              <a:pPr algn="ctr"/>
              <a:r>
                <a:rPr lang="vi-VN" b="1" dirty="0">
                  <a:solidFill>
                    <a:srgbClr val="0070C0"/>
                  </a:solidFill>
                </a:rPr>
                <a:t>All patients</a:t>
              </a:r>
              <a:r>
                <a:rPr lang="en-US" b="1" dirty="0">
                  <a:solidFill>
                    <a:srgbClr val="0070C0"/>
                  </a:solidFill>
                </a:rPr>
                <a:t> </a:t>
              </a:r>
              <a:endParaRPr lang="vi-VN" b="1" dirty="0">
                <a:solidFill>
                  <a:srgbClr val="0070C0"/>
                </a:solidFill>
              </a:endParaRPr>
            </a:p>
          </p:txBody>
        </p:sp>
        <p:sp>
          <p:nvSpPr>
            <p:cNvPr id="16" name="TextBox 15"/>
            <p:cNvSpPr txBox="1"/>
            <p:nvPr/>
          </p:nvSpPr>
          <p:spPr>
            <a:xfrm>
              <a:off x="7694395" y="1037250"/>
              <a:ext cx="2524836" cy="369332"/>
            </a:xfrm>
            <a:prstGeom prst="rect">
              <a:avLst/>
            </a:prstGeom>
            <a:noFill/>
          </p:spPr>
          <p:txBody>
            <a:bodyPr wrap="square" rtlCol="0">
              <a:spAutoFit/>
            </a:bodyPr>
            <a:lstStyle/>
            <a:p>
              <a:pPr algn="ctr"/>
              <a:r>
                <a:rPr lang="en-US" b="1" dirty="0">
                  <a:solidFill>
                    <a:srgbClr val="0070C0"/>
                  </a:solidFill>
                  <a:latin typeface="Arial" panose="020B0604020202020204" pitchFamily="34" charset="0"/>
                  <a:cs typeface="Arial" panose="020B0604020202020204" pitchFamily="34" charset="0"/>
                </a:rPr>
                <a:t>Asian patients</a:t>
              </a:r>
              <a:endParaRPr lang="vi-VN" b="1" dirty="0">
                <a:solidFill>
                  <a:srgbClr val="0070C0"/>
                </a:solidFill>
                <a:latin typeface="Arial" panose="020B0604020202020204" pitchFamily="34" charset="0"/>
                <a:cs typeface="Arial" panose="020B0604020202020204" pitchFamily="34" charset="0"/>
              </a:endParaRPr>
            </a:p>
          </p:txBody>
        </p:sp>
        <p:sp>
          <p:nvSpPr>
            <p:cNvPr id="17" name="Rectangle 16"/>
            <p:cNvSpPr/>
            <p:nvPr/>
          </p:nvSpPr>
          <p:spPr>
            <a:xfrm>
              <a:off x="6764092" y="3910389"/>
              <a:ext cx="4083169" cy="369332"/>
            </a:xfrm>
            <a:prstGeom prst="rect">
              <a:avLst/>
            </a:prstGeom>
          </p:spPr>
          <p:txBody>
            <a:bodyPr wrap="none">
              <a:spAutoFit/>
            </a:bodyPr>
            <a:lstStyle/>
            <a:p>
              <a:pPr algn="ctr"/>
              <a:r>
                <a:rPr lang="vi-VN" b="1" dirty="0">
                  <a:solidFill>
                    <a:srgbClr val="0070C0"/>
                  </a:solidFill>
                </a:rPr>
                <a:t>Patients with Del19-positive tumors</a:t>
              </a:r>
            </a:p>
          </p:txBody>
        </p:sp>
        <p:sp>
          <p:nvSpPr>
            <p:cNvPr id="4" name="TextBox 3"/>
            <p:cNvSpPr txBox="1"/>
            <p:nvPr/>
          </p:nvSpPr>
          <p:spPr>
            <a:xfrm>
              <a:off x="1836137" y="3818353"/>
              <a:ext cx="1247136" cy="338554"/>
            </a:xfrm>
            <a:prstGeom prst="rect">
              <a:avLst/>
            </a:prstGeom>
            <a:solidFill>
              <a:srgbClr val="FFFF00"/>
            </a:solidFill>
          </p:spPr>
          <p:txBody>
            <a:bodyPr wrap="none" rtlCol="0">
              <a:spAutoFit/>
            </a:bodyPr>
            <a:lstStyle/>
            <a:p>
              <a:pPr algn="ctr"/>
              <a:r>
                <a:rPr lang="en-US" sz="1600" b="1" dirty="0"/>
                <a:t>27.7 months</a:t>
              </a:r>
            </a:p>
          </p:txBody>
        </p:sp>
        <p:sp>
          <p:nvSpPr>
            <p:cNvPr id="13" name="TextBox 12"/>
            <p:cNvSpPr txBox="1"/>
            <p:nvPr/>
          </p:nvSpPr>
          <p:spPr>
            <a:xfrm>
              <a:off x="6943882" y="2701466"/>
              <a:ext cx="1247136" cy="338554"/>
            </a:xfrm>
            <a:prstGeom prst="rect">
              <a:avLst/>
            </a:prstGeom>
            <a:solidFill>
              <a:srgbClr val="FFFF00"/>
            </a:solidFill>
          </p:spPr>
          <p:txBody>
            <a:bodyPr wrap="none" rtlCol="0">
              <a:spAutoFit/>
            </a:bodyPr>
            <a:lstStyle/>
            <a:p>
              <a:pPr algn="ctr"/>
              <a:r>
                <a:rPr lang="en-US" sz="1600" b="1" dirty="0"/>
                <a:t>37.1 months</a:t>
              </a:r>
            </a:p>
          </p:txBody>
        </p:sp>
        <p:sp>
          <p:nvSpPr>
            <p:cNvPr id="14" name="TextBox 13"/>
            <p:cNvSpPr txBox="1"/>
            <p:nvPr/>
          </p:nvSpPr>
          <p:spPr>
            <a:xfrm>
              <a:off x="6943882" y="5478001"/>
              <a:ext cx="1247136" cy="338554"/>
            </a:xfrm>
            <a:prstGeom prst="rect">
              <a:avLst/>
            </a:prstGeom>
            <a:solidFill>
              <a:srgbClr val="FFFF00"/>
            </a:solidFill>
          </p:spPr>
          <p:txBody>
            <a:bodyPr wrap="none" rtlCol="0">
              <a:spAutoFit/>
            </a:bodyPr>
            <a:lstStyle/>
            <a:p>
              <a:pPr algn="ctr"/>
              <a:r>
                <a:rPr lang="en-US" sz="1600" b="1" dirty="0"/>
                <a:t>30.0 months</a:t>
              </a:r>
            </a:p>
          </p:txBody>
        </p:sp>
      </p:grpSp>
    </p:spTree>
    <p:extLst>
      <p:ext uri="{BB962C8B-B14F-4D97-AF65-F5344CB8AC3E}">
        <p14:creationId xmlns:p14="http://schemas.microsoft.com/office/powerpoint/2010/main" val="27231333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75888" y="325975"/>
            <a:ext cx="10358832" cy="630936"/>
          </a:xfrm>
        </p:spPr>
        <p:txBody>
          <a:bodyPr>
            <a:noAutofit/>
          </a:bodyPr>
          <a:lstStyle/>
          <a:p>
            <a:pPr algn="ctr">
              <a:lnSpc>
                <a:spcPct val="100000"/>
              </a:lnSpc>
            </a:pPr>
            <a:r>
              <a:rPr lang="en-GB" sz="3600" dirty="0" err="1"/>
              <a:t>Sống</a:t>
            </a:r>
            <a:r>
              <a:rPr lang="en-GB" sz="3600" dirty="0"/>
              <a:t> </a:t>
            </a:r>
            <a:r>
              <a:rPr lang="en-GB" sz="3600" dirty="0" err="1"/>
              <a:t>còn</a:t>
            </a:r>
            <a:r>
              <a:rPr lang="en-GB" sz="3600" dirty="0"/>
              <a:t> </a:t>
            </a:r>
            <a:r>
              <a:rPr lang="en-GB" sz="3600" dirty="0" err="1"/>
              <a:t>toàn</a:t>
            </a:r>
            <a:r>
              <a:rPr lang="en-GB" sz="3600" dirty="0"/>
              <a:t> </a:t>
            </a:r>
            <a:r>
              <a:rPr lang="en-GB" sz="3600" dirty="0" err="1"/>
              <a:t>bộ</a:t>
            </a:r>
            <a:r>
              <a:rPr lang="en-GB" sz="3600"/>
              <a:t>: </a:t>
            </a:r>
            <a:r>
              <a:rPr lang="en-GB" sz="3600" dirty="0" err="1"/>
              <a:t>A</a:t>
            </a:r>
            <a:r>
              <a:rPr lang="en-GB" sz="3600"/>
              <a:t>fatinib vs TKI thế hệ 1</a:t>
            </a:r>
            <a:endParaRPr lang="en-GB" sz="3600" dirty="0"/>
          </a:p>
        </p:txBody>
      </p:sp>
      <p:sp>
        <p:nvSpPr>
          <p:cNvPr id="4" name="Rounded Rectangle 3"/>
          <p:cNvSpPr/>
          <p:nvPr/>
        </p:nvSpPr>
        <p:spPr>
          <a:xfrm>
            <a:off x="1910687" y="1769737"/>
            <a:ext cx="8816453" cy="2188114"/>
          </a:xfrm>
          <a:prstGeom prst="roundRect">
            <a:avLst/>
          </a:prstGeom>
          <a:noFill/>
          <a:ln w="5715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5" name="TextBox 4"/>
          <p:cNvSpPr txBox="1"/>
          <p:nvPr/>
        </p:nvSpPr>
        <p:spPr>
          <a:xfrm>
            <a:off x="2053229" y="5051733"/>
            <a:ext cx="6486922" cy="1077218"/>
          </a:xfrm>
          <a:prstGeom prst="rect">
            <a:avLst/>
          </a:prstGeom>
          <a:noFill/>
          <a:ln w="12700">
            <a:noFill/>
          </a:ln>
        </p:spPr>
        <p:txBody>
          <a:bodyPr wrap="square" lIns="45720" rIns="45720" rtlCol="0">
            <a:spAutoFit/>
          </a:bodyPr>
          <a:lstStyle/>
          <a:p>
            <a:r>
              <a:rPr lang="en-GB" sz="2800">
                <a:cs typeface="Arial" pitchFamily="34" charset="0"/>
              </a:rPr>
              <a:t>OS: Afatinib vs EGFR TKI thế hệ 1:</a:t>
            </a:r>
            <a:endParaRPr lang="en-GB" sz="2800" dirty="0">
              <a:cs typeface="Arial" pitchFamily="34" charset="0"/>
            </a:endParaRPr>
          </a:p>
          <a:p>
            <a:pPr marL="285750" indent="-285750">
              <a:buFont typeface="Wingdings" panose="05000000000000000000" pitchFamily="2" charset="2"/>
              <a:buChar char="§"/>
            </a:pPr>
            <a:r>
              <a:rPr lang="en-US">
                <a:cs typeface="Arial" pitchFamily="34" charset="0"/>
              </a:rPr>
              <a:t>Phân tích hậu kiểm LUX-Lung 3</a:t>
            </a:r>
            <a:endParaRPr lang="en-GB">
              <a:cs typeface="Arial" pitchFamily="34" charset="0"/>
            </a:endParaRPr>
          </a:p>
          <a:p>
            <a:pPr marL="285750" indent="-285750">
              <a:buFont typeface="Wingdings" panose="05000000000000000000" pitchFamily="2" charset="2"/>
              <a:buChar char="§"/>
            </a:pPr>
            <a:r>
              <a:rPr lang="en-GB">
                <a:cs typeface="Arial" pitchFamily="34" charset="0"/>
              </a:rPr>
              <a:t>Kết quả các </a:t>
            </a:r>
            <a:r>
              <a:rPr lang="en-GB" dirty="0" err="1">
                <a:cs typeface="Arial" pitchFamily="34" charset="0"/>
              </a:rPr>
              <a:t>nghiên</a:t>
            </a:r>
            <a:r>
              <a:rPr lang="en-GB" dirty="0">
                <a:cs typeface="Arial" pitchFamily="34" charset="0"/>
              </a:rPr>
              <a:t> </a:t>
            </a:r>
            <a:r>
              <a:rPr lang="en-GB" dirty="0" err="1">
                <a:cs typeface="Arial" pitchFamily="34" charset="0"/>
              </a:rPr>
              <a:t>cứu</a:t>
            </a:r>
            <a:r>
              <a:rPr lang="en-GB" dirty="0">
                <a:cs typeface="Arial" pitchFamily="34" charset="0"/>
              </a:rPr>
              <a:t> </a:t>
            </a:r>
            <a:r>
              <a:rPr lang="en-GB" dirty="0" err="1">
                <a:cs typeface="Arial" pitchFamily="34" charset="0"/>
              </a:rPr>
              <a:t>đời</a:t>
            </a:r>
            <a:r>
              <a:rPr lang="en-GB" dirty="0">
                <a:cs typeface="Arial" pitchFamily="34" charset="0"/>
              </a:rPr>
              <a:t> </a:t>
            </a:r>
            <a:r>
              <a:rPr lang="en-GB" dirty="0" err="1">
                <a:cs typeface="Arial" pitchFamily="34" charset="0"/>
              </a:rPr>
              <a:t>thực</a:t>
            </a:r>
            <a:endParaRPr lang="vi-VN" dirty="0">
              <a:cs typeface="Arial" pitchFamily="34" charset="0"/>
            </a:endParaRPr>
          </a:p>
        </p:txBody>
      </p:sp>
      <p:graphicFrame>
        <p:nvGraphicFramePr>
          <p:cNvPr id="7" name="Table 6"/>
          <p:cNvGraphicFramePr>
            <a:graphicFrameLocks noGrp="1"/>
          </p:cNvGraphicFramePr>
          <p:nvPr/>
        </p:nvGraphicFramePr>
        <p:xfrm>
          <a:off x="2053229" y="1979280"/>
          <a:ext cx="7882341" cy="640080"/>
        </p:xfrm>
        <a:graphic>
          <a:graphicData uri="http://schemas.openxmlformats.org/drawingml/2006/table">
            <a:tbl>
              <a:tblPr firstRow="1" bandRow="1">
                <a:tableStyleId>{5C22544A-7EE6-4342-B048-85BDC9FD1C3A}</a:tableStyleId>
              </a:tblPr>
              <a:tblGrid>
                <a:gridCol w="3235757">
                  <a:extLst>
                    <a:ext uri="{9D8B030D-6E8A-4147-A177-3AD203B41FA5}">
                      <a16:colId xmlns:a16="http://schemas.microsoft.com/office/drawing/2014/main" val="2682595200"/>
                    </a:ext>
                  </a:extLst>
                </a:gridCol>
                <a:gridCol w="2108101">
                  <a:extLst>
                    <a:ext uri="{9D8B030D-6E8A-4147-A177-3AD203B41FA5}">
                      <a16:colId xmlns:a16="http://schemas.microsoft.com/office/drawing/2014/main" val="977951189"/>
                    </a:ext>
                  </a:extLst>
                </a:gridCol>
                <a:gridCol w="1214437">
                  <a:extLst>
                    <a:ext uri="{9D8B030D-6E8A-4147-A177-3AD203B41FA5}">
                      <a16:colId xmlns:a16="http://schemas.microsoft.com/office/drawing/2014/main" val="2784759552"/>
                    </a:ext>
                  </a:extLst>
                </a:gridCol>
                <a:gridCol w="1324046">
                  <a:extLst>
                    <a:ext uri="{9D8B030D-6E8A-4147-A177-3AD203B41FA5}">
                      <a16:colId xmlns:a16="http://schemas.microsoft.com/office/drawing/2014/main" val="485306095"/>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Afatinib</a:t>
                      </a:r>
                      <a:endParaRPr lang="en-US" dirty="0"/>
                    </a:p>
                  </a:txBody>
                  <a:tcPr anchor="ct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hai</a:t>
                      </a:r>
                      <a:endParaRPr lang="en-US" dirty="0"/>
                    </a:p>
                  </a:txBody>
                  <a:tcPr anchor="ctr">
                    <a:solidFill>
                      <a:schemeClr val="accent1">
                        <a:lumMod val="40000"/>
                        <a:lumOff val="60000"/>
                      </a:schemeClr>
                    </a:solidFill>
                  </a:tcPr>
                </a:tc>
                <a:tc>
                  <a:txBody>
                    <a:bodyPr/>
                    <a:lstStyle/>
                    <a:p>
                      <a:pPr lvl="0" algn="ctr" rtl="0"/>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ba</a:t>
                      </a:r>
                      <a:endParaRPr lang="en-US" dirty="0"/>
                    </a:p>
                  </a:txBody>
                  <a:tcPr anchor="ct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Chăm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sóc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giảm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nhẹ</a:t>
                      </a:r>
                      <a:endParaRPr lang="en-US" dirty="0"/>
                    </a:p>
                  </a:txBody>
                  <a:tcPr anchor="ctr">
                    <a:solidFill>
                      <a:schemeClr val="accent1">
                        <a:lumMod val="40000"/>
                        <a:lumOff val="60000"/>
                      </a:schemeClr>
                    </a:solidFill>
                  </a:tcPr>
                </a:tc>
                <a:extLst>
                  <a:ext uri="{0D108BD9-81ED-4DB2-BD59-A6C34878D82A}">
                    <a16:rowId xmlns:a16="http://schemas.microsoft.com/office/drawing/2014/main" val="2667848586"/>
                  </a:ext>
                </a:extLst>
              </a:tr>
            </a:tbl>
          </a:graphicData>
        </a:graphic>
      </p:graphicFrame>
      <p:graphicFrame>
        <p:nvGraphicFramePr>
          <p:cNvPr id="9" name="Table 8"/>
          <p:cNvGraphicFramePr>
            <a:graphicFrameLocks noGrp="1"/>
          </p:cNvGraphicFramePr>
          <p:nvPr/>
        </p:nvGraphicFramePr>
        <p:xfrm>
          <a:off x="2053229" y="3206011"/>
          <a:ext cx="7104421" cy="640080"/>
        </p:xfrm>
        <a:graphic>
          <a:graphicData uri="http://schemas.openxmlformats.org/drawingml/2006/table">
            <a:tbl>
              <a:tblPr firstRow="1" bandRow="1">
                <a:tableStyleId>{5C22544A-7EE6-4342-B048-85BDC9FD1C3A}</a:tableStyleId>
              </a:tblPr>
              <a:tblGrid>
                <a:gridCol w="2577240">
                  <a:extLst>
                    <a:ext uri="{9D8B030D-6E8A-4147-A177-3AD203B41FA5}">
                      <a16:colId xmlns:a16="http://schemas.microsoft.com/office/drawing/2014/main" val="2682595200"/>
                    </a:ext>
                  </a:extLst>
                </a:gridCol>
                <a:gridCol w="1824923">
                  <a:extLst>
                    <a:ext uri="{9D8B030D-6E8A-4147-A177-3AD203B41FA5}">
                      <a16:colId xmlns:a16="http://schemas.microsoft.com/office/drawing/2014/main" val="977951189"/>
                    </a:ext>
                  </a:extLst>
                </a:gridCol>
                <a:gridCol w="1296537">
                  <a:extLst>
                    <a:ext uri="{9D8B030D-6E8A-4147-A177-3AD203B41FA5}">
                      <a16:colId xmlns:a16="http://schemas.microsoft.com/office/drawing/2014/main" val="2784759552"/>
                    </a:ext>
                  </a:extLst>
                </a:gridCol>
                <a:gridCol w="1405721">
                  <a:extLst>
                    <a:ext uri="{9D8B030D-6E8A-4147-A177-3AD203B41FA5}">
                      <a16:colId xmlns:a16="http://schemas.microsoft.com/office/drawing/2014/main" val="485306095"/>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Gefitinib</a:t>
                      </a:r>
                      <a:r>
                        <a:rPr lang="en-US" baseline="0" dirty="0">
                          <a:latin typeface="Arial" panose="020B0604020202020204" pitchFamily="34" charset="0"/>
                          <a:cs typeface="Arial" panose="020B0604020202020204" pitchFamily="34" charset="0"/>
                        </a:rPr>
                        <a:t> or </a:t>
                      </a:r>
                      <a:r>
                        <a:rPr lang="en-US" baseline="0" dirty="0" err="1">
                          <a:latin typeface="Arial" panose="020B0604020202020204" pitchFamily="34" charset="0"/>
                          <a:cs typeface="Arial" panose="020B0604020202020204" pitchFamily="34" charset="0"/>
                        </a:rPr>
                        <a:t>Erlotinib</a:t>
                      </a:r>
                      <a:endParaRPr lang="en-US" dirty="0"/>
                    </a:p>
                  </a:txBody>
                  <a:tcPr anchor="ctr">
                    <a:solidFill>
                      <a:srgbClr val="92D05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hai</a:t>
                      </a:r>
                      <a:endParaRPr lang="en-US" dirty="0"/>
                    </a:p>
                  </a:txBody>
                  <a:tcPr anchor="ctr">
                    <a:solidFill>
                      <a:srgbClr val="92D050"/>
                    </a:solidFill>
                  </a:tcPr>
                </a:tc>
                <a:tc>
                  <a:txBody>
                    <a:bodyPr/>
                    <a:lstStyle/>
                    <a:p>
                      <a:pPr lvl="0" algn="ctr" rtl="0"/>
                      <a:r>
                        <a:rPr lang="en-US" dirty="0" err="1">
                          <a:latin typeface="Arial" panose="020B0604020202020204" pitchFamily="34" charset="0"/>
                          <a:cs typeface="Arial" panose="020B0604020202020204" pitchFamily="34" charset="0"/>
                        </a:rPr>
                        <a:t>Điều</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trị</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bước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ba</a:t>
                      </a:r>
                      <a:endParaRPr lang="en-US" dirty="0"/>
                    </a:p>
                  </a:txBody>
                  <a:tcPr anchor="ctr">
                    <a:solidFill>
                      <a:srgbClr val="92D05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err="1">
                          <a:latin typeface="Arial" panose="020B0604020202020204" pitchFamily="34" charset="0"/>
                          <a:cs typeface="Arial" panose="020B0604020202020204" pitchFamily="34" charset="0"/>
                        </a:rPr>
                        <a:t>Chăm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sóc</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giảm</a:t>
                      </a:r>
                      <a:r>
                        <a:rPr lang="en-US" baseline="0" dirty="0">
                          <a:latin typeface="Arial" panose="020B0604020202020204" pitchFamily="34" charset="0"/>
                          <a:cs typeface="Arial" panose="020B0604020202020204" pitchFamily="34" charset="0"/>
                        </a:rPr>
                        <a:t> </a:t>
                      </a:r>
                      <a:r>
                        <a:rPr lang="en-US" baseline="0" dirty="0" err="1">
                          <a:latin typeface="Arial" panose="020B0604020202020204" pitchFamily="34" charset="0"/>
                          <a:cs typeface="Arial" panose="020B0604020202020204" pitchFamily="34" charset="0"/>
                        </a:rPr>
                        <a:t>nhẹ</a:t>
                      </a:r>
                      <a:endParaRPr lang="en-US" dirty="0"/>
                    </a:p>
                  </a:txBody>
                  <a:tcPr anchor="ctr">
                    <a:solidFill>
                      <a:srgbClr val="92D050"/>
                    </a:solidFill>
                  </a:tcPr>
                </a:tc>
                <a:extLst>
                  <a:ext uri="{0D108BD9-81ED-4DB2-BD59-A6C34878D82A}">
                    <a16:rowId xmlns:a16="http://schemas.microsoft.com/office/drawing/2014/main" val="2667848586"/>
                  </a:ext>
                </a:extLst>
              </a:tr>
            </a:tbl>
          </a:graphicData>
        </a:graphic>
      </p:graphicFrame>
      <p:sp>
        <p:nvSpPr>
          <p:cNvPr id="10" name="Isosceles Triangle 9"/>
          <p:cNvSpPr/>
          <p:nvPr/>
        </p:nvSpPr>
        <p:spPr>
          <a:xfrm rot="5400000">
            <a:off x="9888509" y="1911065"/>
            <a:ext cx="900752" cy="776510"/>
          </a:xfrm>
          <a:prstGeom prst="triangl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11" name="Isosceles Triangle 10"/>
          <p:cNvSpPr/>
          <p:nvPr/>
        </p:nvSpPr>
        <p:spPr>
          <a:xfrm rot="5400000">
            <a:off x="9111999" y="3137796"/>
            <a:ext cx="900752" cy="776510"/>
          </a:xfrm>
          <a:prstGeom prst="triangl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3" name="Right Arrow 2"/>
          <p:cNvSpPr/>
          <p:nvPr/>
        </p:nvSpPr>
        <p:spPr>
          <a:xfrm>
            <a:off x="2053229" y="4167776"/>
            <a:ext cx="8673911" cy="794802"/>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r>
              <a:rPr lang="en-GB" sz="2000" b="1" dirty="0"/>
              <a:t>OS</a:t>
            </a:r>
            <a:endParaRPr lang="vi-VN" sz="2000" b="1" dirty="0" err="1"/>
          </a:p>
        </p:txBody>
      </p:sp>
      <p:sp>
        <p:nvSpPr>
          <p:cNvPr id="12" name="Oval 11"/>
          <p:cNvSpPr/>
          <p:nvPr/>
        </p:nvSpPr>
        <p:spPr>
          <a:xfrm>
            <a:off x="10365292" y="1379343"/>
            <a:ext cx="517585" cy="519351"/>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r>
              <a:rPr lang="en-GB"/>
              <a:t>3</a:t>
            </a:r>
            <a:endParaRPr lang="vi-VN" dirty="0" err="1"/>
          </a:p>
        </p:txBody>
      </p:sp>
      <p:sp>
        <p:nvSpPr>
          <p:cNvPr id="13" name="Oval 12"/>
          <p:cNvSpPr/>
          <p:nvPr/>
        </p:nvSpPr>
        <p:spPr>
          <a:xfrm>
            <a:off x="1469186" y="5051733"/>
            <a:ext cx="517585" cy="519351"/>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r>
              <a:rPr lang="en-GB"/>
              <a:t>3</a:t>
            </a:r>
            <a:endParaRPr lang="vi-VN" dirty="0" err="1"/>
          </a:p>
        </p:txBody>
      </p:sp>
    </p:spTree>
    <p:extLst>
      <p:ext uri="{BB962C8B-B14F-4D97-AF65-F5344CB8AC3E}">
        <p14:creationId xmlns:p14="http://schemas.microsoft.com/office/powerpoint/2010/main" val="4253095457"/>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772329" y="1462970"/>
            <a:ext cx="10984992" cy="4566005"/>
          </a:xfrm>
        </p:spPr>
        <p:txBody>
          <a:bodyPr/>
          <a:lstStyle/>
          <a:p>
            <a:pPr>
              <a:lnSpc>
                <a:spcPct val="100000"/>
              </a:lnSpc>
              <a:buFont typeface="Wingdings" panose="05000000000000000000" pitchFamily="2" charset="2"/>
              <a:buChar char="§"/>
            </a:pPr>
            <a:r>
              <a:rPr lang="en-US" sz="2000" dirty="0" err="1"/>
              <a:t>Trong</a:t>
            </a:r>
            <a:r>
              <a:rPr lang="en-US" sz="2000" dirty="0"/>
              <a:t> </a:t>
            </a:r>
            <a:r>
              <a:rPr lang="en-US" sz="2000" dirty="0" err="1"/>
              <a:t>nghiên</a:t>
            </a:r>
            <a:r>
              <a:rPr lang="en-US" sz="2000" dirty="0"/>
              <a:t> </a:t>
            </a:r>
            <a:r>
              <a:rPr lang="en-US" sz="2000" dirty="0" err="1"/>
              <a:t>cứu</a:t>
            </a:r>
            <a:r>
              <a:rPr lang="en-US" sz="2000" dirty="0"/>
              <a:t> LUX-Lung 3, </a:t>
            </a:r>
            <a:r>
              <a:rPr lang="en-US" sz="2000" dirty="0" err="1"/>
              <a:t>nhóm</a:t>
            </a:r>
            <a:r>
              <a:rPr lang="en-US" sz="2000" dirty="0"/>
              <a:t> </a:t>
            </a:r>
            <a:r>
              <a:rPr lang="en-US" sz="2000" dirty="0" err="1"/>
              <a:t>sử</a:t>
            </a:r>
            <a:r>
              <a:rPr lang="en-US" sz="2000" dirty="0"/>
              <a:t> </a:t>
            </a:r>
            <a:r>
              <a:rPr lang="en-US" sz="2000" dirty="0" err="1"/>
              <a:t>dụng</a:t>
            </a:r>
            <a:r>
              <a:rPr lang="en-US" sz="2000" dirty="0"/>
              <a:t> </a:t>
            </a:r>
            <a:r>
              <a:rPr lang="en-US" sz="2000" dirty="0" err="1"/>
              <a:t>afatinib</a:t>
            </a:r>
            <a:r>
              <a:rPr lang="en-US" sz="2000" dirty="0"/>
              <a:t> </a:t>
            </a:r>
            <a:r>
              <a:rPr lang="en-US" sz="2000" dirty="0" err="1"/>
              <a:t>có</a:t>
            </a:r>
            <a:r>
              <a:rPr lang="en-US" sz="2000" dirty="0"/>
              <a:t> </a:t>
            </a:r>
            <a:r>
              <a:rPr lang="en-US" sz="2000" dirty="0" err="1"/>
              <a:t>trung</a:t>
            </a:r>
            <a:r>
              <a:rPr lang="en-US" sz="2000" dirty="0"/>
              <a:t> </a:t>
            </a:r>
            <a:r>
              <a:rPr lang="en-US" sz="2000" dirty="0" err="1"/>
              <a:t>vị</a:t>
            </a:r>
            <a:r>
              <a:rPr lang="en-US" sz="2000" dirty="0"/>
              <a:t> </a:t>
            </a:r>
            <a:r>
              <a:rPr lang="en-US" sz="2000" dirty="0" err="1"/>
              <a:t>thời</a:t>
            </a:r>
            <a:r>
              <a:rPr lang="en-US" sz="2000" dirty="0"/>
              <a:t> </a:t>
            </a:r>
            <a:r>
              <a:rPr lang="en-US" sz="2000" dirty="0" err="1"/>
              <a:t>gian</a:t>
            </a:r>
            <a:r>
              <a:rPr lang="en-US" sz="2000" dirty="0"/>
              <a:t> </a:t>
            </a:r>
            <a:r>
              <a:rPr lang="en-US" sz="2000" dirty="0" err="1"/>
              <a:t>sống</a:t>
            </a:r>
            <a:r>
              <a:rPr lang="en-US" sz="2000" dirty="0"/>
              <a:t> </a:t>
            </a:r>
            <a:r>
              <a:rPr lang="en-US" sz="2000" dirty="0" err="1"/>
              <a:t>còn</a:t>
            </a:r>
            <a:r>
              <a:rPr lang="en-US" sz="2000" dirty="0"/>
              <a:t> </a:t>
            </a:r>
            <a:r>
              <a:rPr lang="en-US" sz="2000" dirty="0" err="1"/>
              <a:t>toàn</a:t>
            </a:r>
            <a:r>
              <a:rPr lang="en-US" sz="2000" dirty="0"/>
              <a:t> </a:t>
            </a:r>
            <a:r>
              <a:rPr lang="en-US" sz="2000" dirty="0" err="1"/>
              <a:t>bộ</a:t>
            </a:r>
            <a:r>
              <a:rPr lang="en-US" sz="2000" dirty="0"/>
              <a:t> (OS) </a:t>
            </a:r>
            <a:r>
              <a:rPr lang="en-US" sz="2000" dirty="0" err="1"/>
              <a:t>đạt</a:t>
            </a:r>
            <a:r>
              <a:rPr lang="en-US" sz="2000" dirty="0"/>
              <a:t> 47.8 </a:t>
            </a:r>
            <a:r>
              <a:rPr lang="en-US" sz="2000" dirty="0" err="1"/>
              <a:t>tháng</a:t>
            </a:r>
            <a:r>
              <a:rPr lang="en-US" sz="2000" dirty="0"/>
              <a:t> </a:t>
            </a:r>
            <a:r>
              <a:rPr lang="en-US" sz="2000" dirty="0" err="1"/>
              <a:t>dù</a:t>
            </a:r>
            <a:r>
              <a:rPr lang="en-US" sz="2000" dirty="0"/>
              <a:t> </a:t>
            </a:r>
            <a:r>
              <a:rPr lang="en-US" sz="2000" dirty="0" err="1"/>
              <a:t>chỉ</a:t>
            </a:r>
            <a:r>
              <a:rPr lang="en-US" sz="2000" dirty="0"/>
              <a:t> </a:t>
            </a:r>
            <a:r>
              <a:rPr lang="en-US" sz="2000" dirty="0" err="1"/>
              <a:t>có</a:t>
            </a:r>
            <a:r>
              <a:rPr lang="en-US" sz="2000" dirty="0"/>
              <a:t> </a:t>
            </a:r>
            <a:r>
              <a:rPr lang="en-US" sz="2000" dirty="0" err="1"/>
              <a:t>một</a:t>
            </a:r>
            <a:r>
              <a:rPr lang="en-US" sz="2000" dirty="0"/>
              <a:t> </a:t>
            </a:r>
            <a:r>
              <a:rPr lang="en-US" sz="2000" dirty="0" err="1"/>
              <a:t>bệnh</a:t>
            </a:r>
            <a:r>
              <a:rPr lang="en-US" sz="2000" dirty="0"/>
              <a:t> </a:t>
            </a:r>
            <a:r>
              <a:rPr lang="en-US" sz="2000" dirty="0" err="1"/>
              <a:t>nhân</a:t>
            </a:r>
            <a:r>
              <a:rPr lang="en-US" sz="2000" dirty="0"/>
              <a:t> </a:t>
            </a:r>
            <a:r>
              <a:rPr lang="en-US" sz="2000" dirty="0" err="1"/>
              <a:t>được</a:t>
            </a:r>
            <a:r>
              <a:rPr lang="en-US" sz="2000" dirty="0"/>
              <a:t> </a:t>
            </a:r>
            <a:r>
              <a:rPr lang="en-US" sz="2000" dirty="0" err="1"/>
              <a:t>điều</a:t>
            </a:r>
            <a:r>
              <a:rPr lang="en-US" sz="2000" dirty="0"/>
              <a:t> </a:t>
            </a:r>
            <a:r>
              <a:rPr lang="en-US" sz="2000" dirty="0" err="1"/>
              <a:t>trị</a:t>
            </a:r>
            <a:r>
              <a:rPr lang="en-US" sz="2000" dirty="0"/>
              <a:t> </a:t>
            </a:r>
            <a:r>
              <a:rPr lang="en-US" sz="2000" dirty="0" err="1"/>
              <a:t>bước</a:t>
            </a:r>
            <a:r>
              <a:rPr lang="en-US" sz="2000" dirty="0"/>
              <a:t> </a:t>
            </a:r>
            <a:r>
              <a:rPr lang="en-US" sz="2000" dirty="0" err="1"/>
              <a:t>sau</a:t>
            </a:r>
            <a:r>
              <a:rPr lang="en-US" sz="2000" dirty="0"/>
              <a:t> </a:t>
            </a:r>
            <a:r>
              <a:rPr lang="en-US" sz="2000" dirty="0" err="1"/>
              <a:t>với</a:t>
            </a:r>
            <a:r>
              <a:rPr lang="en-US" sz="2000" dirty="0"/>
              <a:t> </a:t>
            </a:r>
            <a:r>
              <a:rPr lang="en-US" sz="2000" dirty="0" err="1"/>
              <a:t>osimertinib</a:t>
            </a:r>
            <a:r>
              <a:rPr lang="en-US" sz="2000" dirty="0"/>
              <a:t> </a:t>
            </a:r>
            <a:endParaRPr lang="vi-VN" sz="2000" dirty="0"/>
          </a:p>
        </p:txBody>
      </p:sp>
      <p:sp>
        <p:nvSpPr>
          <p:cNvPr id="3" name="Title 2"/>
          <p:cNvSpPr>
            <a:spLocks noGrp="1"/>
          </p:cNvSpPr>
          <p:nvPr>
            <p:ph type="title"/>
          </p:nvPr>
        </p:nvSpPr>
        <p:spPr>
          <a:xfrm>
            <a:off x="882704" y="164915"/>
            <a:ext cx="10761434" cy="1049219"/>
          </a:xfrm>
        </p:spPr>
        <p:txBody>
          <a:bodyPr>
            <a:normAutofit fontScale="90000"/>
          </a:bodyPr>
          <a:lstStyle/>
          <a:p>
            <a:pPr algn="ctr">
              <a:lnSpc>
                <a:spcPct val="100000"/>
              </a:lnSpc>
            </a:pPr>
            <a:r>
              <a:rPr lang="en-US" sz="3600" dirty="0" err="1"/>
              <a:t>Phân</a:t>
            </a:r>
            <a:r>
              <a:rPr lang="en-US" sz="3600" dirty="0"/>
              <a:t> </a:t>
            </a:r>
            <a:r>
              <a:rPr lang="en-US" sz="3600" dirty="0" err="1"/>
              <a:t>tích</a:t>
            </a:r>
            <a:r>
              <a:rPr lang="en-US" sz="3600" dirty="0"/>
              <a:t> </a:t>
            </a:r>
            <a:r>
              <a:rPr lang="en-US" sz="3600" dirty="0" err="1"/>
              <a:t>hậu</a:t>
            </a:r>
            <a:r>
              <a:rPr lang="en-US" sz="3600" dirty="0"/>
              <a:t> </a:t>
            </a:r>
            <a:r>
              <a:rPr lang="en-US" sz="3600" dirty="0" err="1"/>
              <a:t>kiểm</a:t>
            </a:r>
            <a:r>
              <a:rPr lang="en-US" sz="3600" dirty="0"/>
              <a:t> </a:t>
            </a:r>
            <a:r>
              <a:rPr lang="en-US" sz="3600"/>
              <a:t>LUX-Lung 3 </a:t>
            </a:r>
            <a:br>
              <a:rPr lang="en-US" sz="3600"/>
            </a:br>
            <a:r>
              <a:rPr lang="en-US" sz="3600"/>
              <a:t>OS </a:t>
            </a:r>
            <a:r>
              <a:rPr lang="en-US" sz="3600" dirty="0" err="1"/>
              <a:t>trên</a:t>
            </a:r>
            <a:r>
              <a:rPr lang="en-US" sz="3600" dirty="0"/>
              <a:t> </a:t>
            </a:r>
            <a:r>
              <a:rPr lang="en-US" sz="3600" dirty="0" err="1"/>
              <a:t>dân</a:t>
            </a:r>
            <a:r>
              <a:rPr lang="en-US" sz="3600" dirty="0"/>
              <a:t> </a:t>
            </a:r>
            <a:r>
              <a:rPr lang="en-US" sz="3600" dirty="0" err="1"/>
              <a:t>số</a:t>
            </a:r>
            <a:r>
              <a:rPr lang="en-US" sz="3600" dirty="0"/>
              <a:t> </a:t>
            </a:r>
            <a:r>
              <a:rPr lang="en-US" sz="3600" dirty="0" err="1"/>
              <a:t>Nhật</a:t>
            </a:r>
            <a:r>
              <a:rPr lang="en-US" sz="3600" dirty="0"/>
              <a:t> </a:t>
            </a:r>
            <a:r>
              <a:rPr lang="en-US" sz="3600" dirty="0" err="1"/>
              <a:t>Bản</a:t>
            </a:r>
            <a:endParaRPr lang="vi-VN" sz="3600" dirty="0"/>
          </a:p>
        </p:txBody>
      </p:sp>
      <p:sp>
        <p:nvSpPr>
          <p:cNvPr id="4" name="Content Placeholder 3"/>
          <p:cNvSpPr>
            <a:spLocks noGrp="1"/>
          </p:cNvSpPr>
          <p:nvPr>
            <p:ph sz="quarter" idx="10"/>
          </p:nvPr>
        </p:nvSpPr>
        <p:spPr>
          <a:xfrm>
            <a:off x="772329" y="6345892"/>
            <a:ext cx="10652825" cy="286761"/>
          </a:xfrm>
        </p:spPr>
        <p:txBody>
          <a:bodyPr/>
          <a:lstStyle/>
          <a:p>
            <a:r>
              <a:rPr lang="vi-VN" dirty="0"/>
              <a:t>Yoshioka</a:t>
            </a:r>
            <a:r>
              <a:rPr lang="it-IT" dirty="0"/>
              <a:t> et al. Future </a:t>
            </a:r>
            <a:r>
              <a:rPr lang="it-IT" dirty="0" err="1"/>
              <a:t>Oncol</a:t>
            </a:r>
            <a:r>
              <a:rPr lang="it-IT" dirty="0"/>
              <a:t>. 2020 16(4), 49–60</a:t>
            </a:r>
            <a:endParaRPr lang="vi-VN" dirty="0"/>
          </a:p>
        </p:txBody>
      </p:sp>
      <p:pic>
        <p:nvPicPr>
          <p:cNvPr id="5" name="Picture 4"/>
          <p:cNvPicPr>
            <a:picLocks noChangeAspect="1"/>
          </p:cNvPicPr>
          <p:nvPr/>
        </p:nvPicPr>
        <p:blipFill>
          <a:blip r:embed="rId2"/>
          <a:stretch>
            <a:fillRect/>
          </a:stretch>
        </p:blipFill>
        <p:spPr>
          <a:xfrm>
            <a:off x="3767566" y="2221739"/>
            <a:ext cx="4991709" cy="3807236"/>
          </a:xfrm>
          <a:prstGeom prst="rect">
            <a:avLst/>
          </a:prstGeom>
        </p:spPr>
      </p:pic>
    </p:spTree>
    <p:extLst>
      <p:ext uri="{BB962C8B-B14F-4D97-AF65-F5344CB8AC3E}">
        <p14:creationId xmlns:p14="http://schemas.microsoft.com/office/powerpoint/2010/main" val="2644209579"/>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a:spLocks noGrp="1"/>
          </p:cNvSpPr>
          <p:nvPr>
            <p:ph type="title"/>
          </p:nvPr>
        </p:nvSpPr>
        <p:spPr>
          <a:xfrm>
            <a:off x="770923" y="-20550"/>
            <a:ext cx="10654231" cy="666574"/>
          </a:xfrm>
        </p:spPr>
        <p:txBody>
          <a:bodyPr/>
          <a:lstStyle/>
          <a:p>
            <a:pPr algn="ctr"/>
            <a:r>
              <a:rPr lang="en-US" sz="3600" dirty="0" err="1"/>
              <a:t>Dữ</a:t>
            </a:r>
            <a:r>
              <a:rPr lang="en-US" sz="3600" dirty="0"/>
              <a:t> </a:t>
            </a:r>
            <a:r>
              <a:rPr lang="en-US" sz="3600" dirty="0" err="1"/>
              <a:t>liệu</a:t>
            </a:r>
            <a:r>
              <a:rPr lang="en-US" sz="3600" dirty="0"/>
              <a:t> </a:t>
            </a:r>
            <a:r>
              <a:rPr lang="en-US" sz="3600" dirty="0" err="1"/>
              <a:t>đời</a:t>
            </a:r>
            <a:r>
              <a:rPr lang="en-US" sz="3600" dirty="0"/>
              <a:t> </a:t>
            </a:r>
            <a:r>
              <a:rPr lang="en-US" sz="3600" dirty="0" err="1"/>
              <a:t>thực</a:t>
            </a:r>
            <a:r>
              <a:rPr lang="en-US" sz="3600" dirty="0"/>
              <a:t> </a:t>
            </a:r>
            <a:r>
              <a:rPr lang="en-US" sz="3600" dirty="0" err="1"/>
              <a:t>tại</a:t>
            </a:r>
            <a:r>
              <a:rPr lang="en-US" sz="3600" dirty="0"/>
              <a:t> </a:t>
            </a:r>
            <a:r>
              <a:rPr lang="en-US" sz="3600" dirty="0" err="1"/>
              <a:t>Đài</a:t>
            </a:r>
            <a:r>
              <a:rPr lang="en-US" sz="3600" dirty="0"/>
              <a:t> Loan</a:t>
            </a:r>
          </a:p>
        </p:txBody>
      </p:sp>
      <p:sp>
        <p:nvSpPr>
          <p:cNvPr id="3" name="Content Placeholder 2"/>
          <p:cNvSpPr>
            <a:spLocks noGrp="1"/>
          </p:cNvSpPr>
          <p:nvPr>
            <p:ph sz="quarter" idx="10"/>
          </p:nvPr>
        </p:nvSpPr>
        <p:spPr>
          <a:xfrm>
            <a:off x="1208656" y="6390121"/>
            <a:ext cx="10652825" cy="545595"/>
          </a:xfrm>
        </p:spPr>
        <p:txBody>
          <a:bodyPr>
            <a:normAutofit/>
          </a:bodyPr>
          <a:lstStyle/>
          <a:p>
            <a:r>
              <a:rPr lang="en-US" dirty="0"/>
              <a:t>Hsieh YY et al. </a:t>
            </a:r>
            <a:r>
              <a:rPr lang="en-US" dirty="0" err="1"/>
              <a:t>Int</a:t>
            </a:r>
            <a:r>
              <a:rPr lang="en-US" dirty="0"/>
              <a:t> J Cancer. 2019 Dec 19. </a:t>
            </a:r>
            <a:r>
              <a:rPr lang="en-US" dirty="0" err="1"/>
              <a:t>doi</a:t>
            </a:r>
            <a:r>
              <a:rPr lang="en-US" dirty="0"/>
              <a:t>: 10.1002/ijc.32841. [</a:t>
            </a:r>
            <a:r>
              <a:rPr lang="en-US" dirty="0" err="1"/>
              <a:t>Epub</a:t>
            </a:r>
            <a:r>
              <a:rPr lang="en-US" dirty="0"/>
              <a:t> ahead of print]</a:t>
            </a:r>
          </a:p>
        </p:txBody>
      </p:sp>
      <p:pic>
        <p:nvPicPr>
          <p:cNvPr id="11" name="Picture 10"/>
          <p:cNvPicPr>
            <a:picLocks noChangeAspect="1"/>
          </p:cNvPicPr>
          <p:nvPr/>
        </p:nvPicPr>
        <p:blipFill>
          <a:blip r:embed="rId3"/>
          <a:stretch>
            <a:fillRect/>
          </a:stretch>
        </p:blipFill>
        <p:spPr>
          <a:xfrm>
            <a:off x="1222822" y="2612513"/>
            <a:ext cx="9820317" cy="3468439"/>
          </a:xfrm>
          <a:prstGeom prst="rect">
            <a:avLst/>
          </a:prstGeom>
        </p:spPr>
      </p:pic>
      <p:sp>
        <p:nvSpPr>
          <p:cNvPr id="13" name="Content Placeholder 2"/>
          <p:cNvSpPr txBox="1">
            <a:spLocks/>
          </p:cNvSpPr>
          <p:nvPr/>
        </p:nvSpPr>
        <p:spPr>
          <a:xfrm>
            <a:off x="772329" y="793594"/>
            <a:ext cx="10652825" cy="1400383"/>
          </a:xfrm>
          <a:prstGeom prst="rect">
            <a:avLst/>
          </a:prstGeom>
        </p:spPr>
        <p:txBody>
          <a:bodyPr vert="horz" wrap="square" lIns="91440" tIns="45720" rIns="91440" bIns="45720" rtlCol="0">
            <a:spAutoFit/>
          </a:bodyPr>
          <a:lstStyle>
            <a:lvl1pPr marL="360363" indent="-360363" algn="l" defTabSz="914400" rtl="0" eaLnBrk="1" latinLnBrk="0" hangingPunct="1">
              <a:lnSpc>
                <a:spcPct val="85000"/>
              </a:lnSpc>
              <a:spcBef>
                <a:spcPts val="1800"/>
              </a:spcBef>
              <a:buSzPct val="110000"/>
              <a:buFontTx/>
              <a:buBlip>
                <a:blip r:embed="rId4"/>
              </a:buBlip>
              <a:defRPr sz="2000" kern="1200">
                <a:solidFill>
                  <a:schemeClr val="tx1"/>
                </a:solidFill>
                <a:latin typeface="+mn-lt"/>
                <a:ea typeface="+mn-ea"/>
                <a:cs typeface="+mn-cs"/>
              </a:defRPr>
            </a:lvl1pPr>
            <a:lvl2pPr marL="806450" indent="-252000" algn="l" defTabSz="914400" rtl="0" eaLnBrk="1" latinLnBrk="0" hangingPunct="1">
              <a:lnSpc>
                <a:spcPct val="85000"/>
              </a:lnSpc>
              <a:spcBef>
                <a:spcPts val="600"/>
              </a:spcBef>
              <a:buClr>
                <a:schemeClr val="accent2"/>
              </a:buClr>
              <a:buFont typeface="Verdana" pitchFamily="34" charset="0"/>
              <a:buChar char="●"/>
              <a:defRPr sz="1800" kern="1200">
                <a:solidFill>
                  <a:schemeClr val="tx1"/>
                </a:solidFill>
                <a:latin typeface="+mn-lt"/>
                <a:ea typeface="+mn-ea"/>
                <a:cs typeface="+mn-cs"/>
              </a:defRPr>
            </a:lvl2pPr>
            <a:lvl3pPr marL="1165225" indent="-216000" algn="l" defTabSz="914400" rtl="0" eaLnBrk="1" latinLnBrk="0" hangingPunct="1">
              <a:lnSpc>
                <a:spcPct val="85000"/>
              </a:lnSpc>
              <a:spcBef>
                <a:spcPts val="400"/>
              </a:spcBef>
              <a:buClr>
                <a:schemeClr val="accent1">
                  <a:lumMod val="75000"/>
                </a:schemeClr>
              </a:buClr>
              <a:buSzPct val="80000"/>
              <a:buFont typeface="Wingdings 2" pitchFamily="18" charset="2"/>
              <a:buChar char="¾"/>
              <a:defRPr sz="1600" kern="1200">
                <a:solidFill>
                  <a:schemeClr val="tx1"/>
                </a:solidFill>
                <a:latin typeface="+mn-lt"/>
                <a:ea typeface="+mn-ea"/>
                <a:cs typeface="+mn-cs"/>
              </a:defRPr>
            </a:lvl3pPr>
            <a:lvl4pPr marL="1525588"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4pPr>
            <a:lvl5pPr marL="1971675"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lgn="just">
              <a:lnSpc>
                <a:spcPct val="100000"/>
              </a:lnSpc>
              <a:spcBef>
                <a:spcPts val="600"/>
              </a:spcBef>
              <a:buSzPct val="100000"/>
              <a:buFont typeface="Wingdings" panose="05000000000000000000" pitchFamily="2" charset="2"/>
              <a:buChar char="§"/>
              <a:defRPr/>
            </a:pPr>
            <a:r>
              <a:rPr kumimoji="0" lang="en-US" b="0" i="0" u="none" strike="noStrike" kern="1200" cap="none" spc="0" normalizeH="0" baseline="0" noProof="0" dirty="0" err="1">
                <a:ln>
                  <a:noFill/>
                </a:ln>
                <a:solidFill>
                  <a:prstClr val="black"/>
                </a:solidFill>
                <a:effectLst/>
                <a:uLnTx/>
                <a:uFillTx/>
                <a:latin typeface="+mj-lt"/>
              </a:rPr>
              <a:t>Nghiên</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cứu</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đa</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trung</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tâm</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tại</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Đài</a:t>
            </a:r>
            <a:r>
              <a:rPr kumimoji="0" lang="en-US" b="0" i="0" u="none" strike="noStrike" kern="1200" cap="none" spc="0" normalizeH="0" noProof="0" dirty="0">
                <a:ln>
                  <a:noFill/>
                </a:ln>
                <a:solidFill>
                  <a:prstClr val="black"/>
                </a:solidFill>
                <a:effectLst/>
                <a:uLnTx/>
                <a:uFillTx/>
                <a:latin typeface="+mj-lt"/>
              </a:rPr>
              <a:t> Loan </a:t>
            </a:r>
            <a:r>
              <a:rPr kumimoji="0" lang="en-US" b="0" i="0" u="none" strike="noStrike" kern="1200" cap="none" spc="0" normalizeH="0" noProof="0" dirty="0" err="1">
                <a:ln>
                  <a:noFill/>
                </a:ln>
                <a:solidFill>
                  <a:prstClr val="black"/>
                </a:solidFill>
                <a:effectLst/>
                <a:uLnTx/>
                <a:uFillTx/>
                <a:latin typeface="+mj-lt"/>
              </a:rPr>
              <a:t>cho</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thấy</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afatinib</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giúp</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giảm</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nguy</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cơ</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thất</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bại</a:t>
            </a:r>
            <a:r>
              <a:rPr kumimoji="0" lang="en-US" b="0" i="0" u="none" strike="noStrike" kern="1200" cap="none" spc="0" normalizeH="0" noProof="0" dirty="0">
                <a:ln>
                  <a:noFill/>
                </a:ln>
                <a:solidFill>
                  <a:prstClr val="black"/>
                </a:solidFill>
                <a:effectLst/>
                <a:uLnTx/>
                <a:uFillTx/>
                <a:latin typeface="+mj-lt"/>
              </a:rPr>
              <a:t> </a:t>
            </a:r>
            <a:r>
              <a:rPr lang="en-US" dirty="0" err="1">
                <a:solidFill>
                  <a:prstClr val="black"/>
                </a:solidFill>
                <a:latin typeface="+mj-lt"/>
              </a:rPr>
              <a:t>điều</a:t>
            </a:r>
            <a:r>
              <a:rPr lang="en-US" dirty="0">
                <a:solidFill>
                  <a:prstClr val="black"/>
                </a:solidFill>
                <a:latin typeface="+mj-lt"/>
              </a:rPr>
              <a:t> </a:t>
            </a:r>
            <a:r>
              <a:rPr lang="en-US" dirty="0" err="1">
                <a:solidFill>
                  <a:prstClr val="black"/>
                </a:solidFill>
                <a:latin typeface="+mj-lt"/>
              </a:rPr>
              <a:t>trị</a:t>
            </a:r>
            <a:r>
              <a:rPr lang="en-US" dirty="0">
                <a:solidFill>
                  <a:prstClr val="black"/>
                </a:solidFill>
                <a:latin typeface="+mj-lt"/>
              </a:rPr>
              <a:t> so </a:t>
            </a:r>
            <a:r>
              <a:rPr lang="en-US" err="1">
                <a:solidFill>
                  <a:prstClr val="black"/>
                </a:solidFill>
                <a:latin typeface="+mj-lt"/>
              </a:rPr>
              <a:t>với</a:t>
            </a:r>
            <a:r>
              <a:rPr lang="en-US">
                <a:solidFill>
                  <a:prstClr val="black"/>
                </a:solidFill>
                <a:latin typeface="+mj-lt"/>
              </a:rPr>
              <a:t> TKI thế hệ 1</a:t>
            </a:r>
            <a:endParaRPr kumimoji="0" lang="en-US" b="0" i="0" u="none" strike="noStrike" kern="1200" cap="none" spc="0" normalizeH="0" baseline="0" noProof="0" dirty="0">
              <a:ln>
                <a:noFill/>
              </a:ln>
              <a:solidFill>
                <a:prstClr val="black"/>
              </a:solidFill>
              <a:effectLst/>
              <a:uLnTx/>
              <a:uFillTx/>
              <a:latin typeface="+mj-lt"/>
            </a:endParaRPr>
          </a:p>
          <a:p>
            <a:pPr marR="0" lvl="0" algn="just" defTabSz="914400" rtl="0" eaLnBrk="1" fontAlgn="auto" latinLnBrk="0" hangingPunct="1">
              <a:lnSpc>
                <a:spcPct val="100000"/>
              </a:lnSpc>
              <a:spcBef>
                <a:spcPts val="600"/>
              </a:spcBef>
              <a:spcAft>
                <a:spcPts val="0"/>
              </a:spcAft>
              <a:buClrTx/>
              <a:buSzPct val="100000"/>
              <a:buFont typeface="Wingdings" panose="05000000000000000000" pitchFamily="2" charset="2"/>
              <a:buChar char="§"/>
              <a:tabLst/>
              <a:defRPr/>
            </a:pPr>
            <a:r>
              <a:rPr kumimoji="0" lang="en-US" b="0" i="0" u="none" strike="noStrike" kern="1200" cap="none" spc="0" normalizeH="0" baseline="0" noProof="0" dirty="0" err="1">
                <a:ln>
                  <a:noFill/>
                </a:ln>
                <a:solidFill>
                  <a:prstClr val="black"/>
                </a:solidFill>
                <a:effectLst/>
                <a:uLnTx/>
                <a:uFillTx/>
                <a:latin typeface="+mj-lt"/>
              </a:rPr>
              <a:t>Nghiên</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cứu</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này</a:t>
            </a:r>
            <a:r>
              <a:rPr kumimoji="0" lang="en-US" b="0" i="0" u="none" strike="noStrike" kern="1200" cap="none" spc="0" normalizeH="0" noProof="0" dirty="0">
                <a:ln>
                  <a:noFill/>
                </a:ln>
                <a:solidFill>
                  <a:prstClr val="black"/>
                </a:solidFill>
                <a:effectLst/>
                <a:uLnTx/>
                <a:uFillTx/>
                <a:latin typeface="+mj-lt"/>
              </a:rPr>
              <a:t> bao </a:t>
            </a:r>
            <a:r>
              <a:rPr kumimoji="0" lang="en-US" b="0" i="0" u="none" strike="noStrike" kern="1200" cap="none" spc="0" normalizeH="0" noProof="0" err="1">
                <a:ln>
                  <a:noFill/>
                </a:ln>
                <a:solidFill>
                  <a:prstClr val="black"/>
                </a:solidFill>
                <a:effectLst/>
                <a:uLnTx/>
                <a:uFillTx/>
                <a:latin typeface="+mj-lt"/>
              </a:rPr>
              <a:t>gồm</a:t>
            </a:r>
            <a:r>
              <a:rPr kumimoji="0" lang="en-US" b="0" i="0" u="none" strike="noStrike" kern="1200" cap="none" spc="0" normalizeH="0" noProof="0">
                <a:ln>
                  <a:noFill/>
                </a:ln>
                <a:solidFill>
                  <a:prstClr val="black"/>
                </a:solidFill>
                <a:effectLst/>
                <a:uLnTx/>
                <a:uFillTx/>
                <a:latin typeface="+mj-lt"/>
              </a:rPr>
              <a:t> </a:t>
            </a:r>
            <a:r>
              <a:rPr kumimoji="0" lang="en-US" b="1" i="0" u="none" strike="noStrike" kern="1200" cap="none" spc="0" normalizeH="0" noProof="0">
                <a:ln>
                  <a:noFill/>
                </a:ln>
                <a:solidFill>
                  <a:prstClr val="black"/>
                </a:solidFill>
                <a:effectLst/>
                <a:uLnTx/>
                <a:uFillTx/>
                <a:latin typeface="+mj-lt"/>
              </a:rPr>
              <a:t>5,940 </a:t>
            </a:r>
            <a:r>
              <a:rPr kumimoji="0" lang="en-US" b="1" i="0" u="none" strike="noStrike" kern="1200" cap="none" spc="0" normalizeH="0" noProof="0" dirty="0" err="1">
                <a:ln>
                  <a:noFill/>
                </a:ln>
                <a:solidFill>
                  <a:prstClr val="black"/>
                </a:solidFill>
                <a:effectLst/>
                <a:uLnTx/>
                <a:uFillTx/>
                <a:latin typeface="+mj-lt"/>
              </a:rPr>
              <a:t>bệnh</a:t>
            </a:r>
            <a:r>
              <a:rPr kumimoji="0" lang="en-US" b="1" i="0" u="none" strike="noStrike" kern="1200" cap="none" spc="0" normalizeH="0" noProof="0" dirty="0">
                <a:ln>
                  <a:noFill/>
                </a:ln>
                <a:solidFill>
                  <a:prstClr val="black"/>
                </a:solidFill>
                <a:effectLst/>
                <a:uLnTx/>
                <a:uFillTx/>
                <a:latin typeface="+mj-lt"/>
              </a:rPr>
              <a:t> </a:t>
            </a:r>
            <a:r>
              <a:rPr kumimoji="0" lang="en-US" b="1" i="0" u="none" strike="noStrike" kern="1200" cap="none" spc="0" normalizeH="0" noProof="0" dirty="0" err="1">
                <a:ln>
                  <a:noFill/>
                </a:ln>
                <a:solidFill>
                  <a:prstClr val="black"/>
                </a:solidFill>
                <a:effectLst/>
                <a:uLnTx/>
                <a:uFillTx/>
                <a:latin typeface="+mj-lt"/>
              </a:rPr>
              <a:t>nhân</a:t>
            </a:r>
            <a:r>
              <a:rPr kumimoji="0" lang="en-US" b="1"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a:ln>
                  <a:noFill/>
                </a:ln>
                <a:solidFill>
                  <a:prstClr val="black"/>
                </a:solidFill>
                <a:effectLst/>
                <a:uLnTx/>
                <a:uFillTx/>
                <a:latin typeface="+mj-lt"/>
              </a:rPr>
              <a:t>UTPKTBN </a:t>
            </a:r>
            <a:r>
              <a:rPr kumimoji="0" lang="en-US" b="0" i="0" u="none" strike="noStrike" kern="1200" cap="none" spc="0" normalizeH="0" noProof="0" dirty="0" err="1">
                <a:ln>
                  <a:noFill/>
                </a:ln>
                <a:solidFill>
                  <a:prstClr val="black"/>
                </a:solidFill>
                <a:effectLst/>
                <a:uLnTx/>
                <a:uFillTx/>
                <a:latin typeface="+mj-lt"/>
              </a:rPr>
              <a:t>giai</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đoạn</a:t>
            </a:r>
            <a:r>
              <a:rPr kumimoji="0" lang="en-US" b="0" i="0" u="none" strike="noStrike" kern="1200" cap="none" spc="0" normalizeH="0" baseline="0" noProof="0" dirty="0">
                <a:ln>
                  <a:noFill/>
                </a:ln>
                <a:solidFill>
                  <a:prstClr val="black"/>
                </a:solidFill>
                <a:effectLst/>
                <a:uLnTx/>
                <a:uFillTx/>
                <a:latin typeface="+mj-lt"/>
              </a:rPr>
              <a:t> IIIB/IV EGFR M </a:t>
            </a:r>
            <a:r>
              <a:rPr kumimoji="0" lang="en-US" b="0" i="0" u="none" strike="noStrike" kern="1200" cap="none" spc="0" normalizeH="0" baseline="0" noProof="0" dirty="0" err="1">
                <a:ln>
                  <a:noFill/>
                </a:ln>
                <a:solidFill>
                  <a:prstClr val="black"/>
                </a:solidFill>
                <a:effectLst/>
                <a:uLnTx/>
                <a:uFillTx/>
                <a:latin typeface="+mj-lt"/>
              </a:rPr>
              <a:t>điều</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trị</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bước</a:t>
            </a:r>
            <a:r>
              <a:rPr kumimoji="0" lang="en-US" b="0" i="0" u="none" strike="noStrike" kern="1200" cap="none" spc="0" normalizeH="0" noProof="0" dirty="0">
                <a:ln>
                  <a:noFill/>
                </a:ln>
                <a:solidFill>
                  <a:prstClr val="black"/>
                </a:solidFill>
                <a:effectLst/>
                <a:uLnTx/>
                <a:uFillTx/>
                <a:latin typeface="+mj-lt"/>
              </a:rPr>
              <a:t> 1 </a:t>
            </a:r>
            <a:r>
              <a:rPr kumimoji="0" lang="en-US" b="0" i="0" u="none" strike="noStrike" kern="1200" cap="none" spc="0" normalizeH="0" noProof="0" dirty="0" err="1">
                <a:ln>
                  <a:noFill/>
                </a:ln>
                <a:solidFill>
                  <a:prstClr val="black"/>
                </a:solidFill>
                <a:effectLst/>
                <a:uLnTx/>
                <a:uFillTx/>
                <a:latin typeface="+mj-lt"/>
              </a:rPr>
              <a:t>với</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noProof="0" dirty="0" err="1">
                <a:ln>
                  <a:noFill/>
                </a:ln>
                <a:solidFill>
                  <a:prstClr val="black"/>
                </a:solidFill>
                <a:effectLst/>
                <a:uLnTx/>
                <a:uFillTx/>
                <a:latin typeface="+mj-lt"/>
              </a:rPr>
              <a:t>gefitinib</a:t>
            </a:r>
            <a:r>
              <a:rPr kumimoji="0" lang="en-US" b="0" i="0" u="none" strike="noStrike" kern="1200" cap="none" spc="0" normalizeH="0" noProof="0" dirty="0">
                <a:ln>
                  <a:noFill/>
                </a:ln>
                <a:solidFill>
                  <a:prstClr val="black"/>
                </a:solidFill>
                <a:effectLst/>
                <a:uLnTx/>
                <a:uFillTx/>
                <a:latin typeface="+mj-lt"/>
              </a:rPr>
              <a:t> </a:t>
            </a:r>
            <a:r>
              <a:rPr kumimoji="0" lang="en-US" b="0" i="0" u="none" strike="noStrike" kern="1200" cap="none" spc="0" normalizeH="0" baseline="0" noProof="0" dirty="0">
                <a:ln>
                  <a:noFill/>
                </a:ln>
                <a:solidFill>
                  <a:prstClr val="black"/>
                </a:solidFill>
                <a:effectLst/>
                <a:uLnTx/>
                <a:uFillTx/>
                <a:latin typeface="+mj-lt"/>
              </a:rPr>
              <a:t> (n=3,982), </a:t>
            </a:r>
            <a:r>
              <a:rPr kumimoji="0" lang="en-US" b="0" i="0" u="none" strike="noStrike" kern="1200" cap="none" spc="0" normalizeH="0" baseline="0" noProof="0" dirty="0" err="1">
                <a:ln>
                  <a:noFill/>
                </a:ln>
                <a:solidFill>
                  <a:prstClr val="black"/>
                </a:solidFill>
                <a:effectLst/>
                <a:uLnTx/>
                <a:uFillTx/>
                <a:latin typeface="+mj-lt"/>
              </a:rPr>
              <a:t>erlotinib</a:t>
            </a:r>
            <a:r>
              <a:rPr kumimoji="0" lang="en-US" b="0" i="0" u="none" strike="noStrike" kern="1200" cap="none" spc="0" normalizeH="0" baseline="0" noProof="0" dirty="0">
                <a:ln>
                  <a:noFill/>
                </a:ln>
                <a:solidFill>
                  <a:prstClr val="black"/>
                </a:solidFill>
                <a:effectLst/>
                <a:uLnTx/>
                <a:uFillTx/>
                <a:latin typeface="+mj-lt"/>
              </a:rPr>
              <a:t> (n=1,207), or Afatinib (n=751) (2011-2015)</a:t>
            </a:r>
          </a:p>
        </p:txBody>
      </p:sp>
      <p:sp>
        <p:nvSpPr>
          <p:cNvPr id="19" name="TextBox 18"/>
          <p:cNvSpPr txBox="1"/>
          <p:nvPr/>
        </p:nvSpPr>
        <p:spPr>
          <a:xfrm>
            <a:off x="3657603" y="2194846"/>
            <a:ext cx="51802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TTF</a:t>
            </a:r>
          </a:p>
        </p:txBody>
      </p:sp>
      <p:sp>
        <p:nvSpPr>
          <p:cNvPr id="20" name="TextBox 19"/>
          <p:cNvSpPr txBox="1"/>
          <p:nvPr/>
        </p:nvSpPr>
        <p:spPr>
          <a:xfrm>
            <a:off x="8607076" y="2178430"/>
            <a:ext cx="4491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OS</a:t>
            </a:r>
          </a:p>
        </p:txBody>
      </p:sp>
      <p:sp>
        <p:nvSpPr>
          <p:cNvPr id="14" name="Slide Number Placeholder 4"/>
          <p:cNvSpPr txBox="1">
            <a:spLocks/>
          </p:cNvSpPr>
          <p:nvPr/>
        </p:nvSpPr>
        <p:spPr>
          <a:xfrm>
            <a:off x="1" y="6504886"/>
            <a:ext cx="102606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D152835D-7D37-404B-A795-5E090F301A3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306</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5532355"/>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68882" y="893839"/>
            <a:ext cx="10515600" cy="1814295"/>
          </a:xfrm>
        </p:spPr>
        <p:txBody>
          <a:bodyPr/>
          <a:lstStyle/>
          <a:p>
            <a:pPr algn="just">
              <a:lnSpc>
                <a:spcPct val="100000"/>
              </a:lnSpc>
              <a:buFont typeface="Wingdings" panose="05000000000000000000" pitchFamily="2" charset="2"/>
              <a:buChar char="§"/>
            </a:pPr>
            <a:r>
              <a:rPr lang="vi-VN" sz="2000" dirty="0"/>
              <a:t>Nghiên cứu của Ito và cộng sự bao </a:t>
            </a:r>
            <a:r>
              <a:rPr lang="vi-VN" sz="2000"/>
              <a:t>gồm </a:t>
            </a:r>
            <a:r>
              <a:rPr lang="vi-VN" sz="2000" b="1">
                <a:solidFill>
                  <a:srgbClr val="C00000"/>
                </a:solidFill>
              </a:rPr>
              <a:t>1,366 </a:t>
            </a:r>
            <a:r>
              <a:rPr lang="vi-VN" sz="2000" b="1" dirty="0">
                <a:solidFill>
                  <a:srgbClr val="C00000"/>
                </a:solidFill>
              </a:rPr>
              <a:t>bệnh nhân </a:t>
            </a:r>
            <a:r>
              <a:rPr lang="vi-VN" sz="2000" dirty="0"/>
              <a:t>điều trị với EGFR TKI, gồm gefitinib (732 bệnh nhân), Erlotinib (416 </a:t>
            </a:r>
            <a:r>
              <a:rPr lang="vi-VN" sz="2000"/>
              <a:t>bệnh nhân) </a:t>
            </a:r>
            <a:r>
              <a:rPr lang="vi-VN" sz="2000" dirty="0"/>
              <a:t>và Afatinib (218 bệnh nhân)</a:t>
            </a:r>
          </a:p>
          <a:p>
            <a:pPr algn="just">
              <a:lnSpc>
                <a:spcPct val="100000"/>
              </a:lnSpc>
              <a:buFont typeface="Wingdings" panose="05000000000000000000" pitchFamily="2" charset="2"/>
              <a:buChar char="§"/>
            </a:pPr>
            <a:r>
              <a:rPr lang="vi-VN" sz="2000" dirty="0"/>
              <a:t>Nghiên cứu sử dụng điểm khuynh hướng (propensity score) nhằm hiệu chỉnh sự khác biệt về dân số nghiên cứu</a:t>
            </a:r>
            <a:endParaRPr lang="vi-VN" dirty="0"/>
          </a:p>
        </p:txBody>
      </p:sp>
      <p:pic>
        <p:nvPicPr>
          <p:cNvPr id="4" name="Picture 3"/>
          <p:cNvPicPr>
            <a:picLocks noChangeAspect="1"/>
          </p:cNvPicPr>
          <p:nvPr/>
        </p:nvPicPr>
        <p:blipFill>
          <a:blip r:embed="rId2"/>
          <a:stretch>
            <a:fillRect/>
          </a:stretch>
        </p:blipFill>
        <p:spPr>
          <a:xfrm>
            <a:off x="2841646" y="2406234"/>
            <a:ext cx="6508703" cy="3909073"/>
          </a:xfrm>
          <a:prstGeom prst="rect">
            <a:avLst/>
          </a:prstGeom>
        </p:spPr>
      </p:pic>
      <p:sp>
        <p:nvSpPr>
          <p:cNvPr id="5" name="TextBox 4"/>
          <p:cNvSpPr txBox="1"/>
          <p:nvPr/>
        </p:nvSpPr>
        <p:spPr>
          <a:xfrm>
            <a:off x="838199" y="6470105"/>
            <a:ext cx="759611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Ito et al. </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Cancer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Sci</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 2020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Jul</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8.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doi</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10.1111/cas.14560</a:t>
            </a:r>
            <a:endPar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itle 1"/>
          <p:cNvSpPr txBox="1">
            <a:spLocks/>
          </p:cNvSpPr>
          <p:nvPr/>
        </p:nvSpPr>
        <p:spPr>
          <a:xfrm>
            <a:off x="768883" y="93885"/>
            <a:ext cx="10654231" cy="66657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err="1">
                <a:solidFill>
                  <a:srgbClr val="FF9900"/>
                </a:solidFill>
                <a:latin typeface="Arial" panose="020B0604020202020204" pitchFamily="34" charset="0"/>
                <a:cs typeface="Arial" panose="020B0604020202020204" pitchFamily="34" charset="0"/>
              </a:rPr>
              <a:t>Dữ</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liệu</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đời</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thực</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tại</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Nhật</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Bản</a:t>
            </a:r>
            <a:endParaRPr lang="en-US" sz="3600" b="1" dirty="0">
              <a:solidFill>
                <a:srgbClr val="FF99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55691410"/>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88326" y="174731"/>
            <a:ext cx="10515600" cy="752357"/>
          </a:xfrm>
        </p:spPr>
        <p:txBody>
          <a:bodyPr>
            <a:normAutofit/>
          </a:bodyPr>
          <a:lstStyle/>
          <a:p>
            <a:pPr algn="ctr"/>
            <a:r>
              <a:rPr lang="en-US" sz="3600" b="1" dirty="0" err="1">
                <a:solidFill>
                  <a:srgbClr val="FF9900"/>
                </a:solidFill>
                <a:latin typeface="Arial" panose="020B0604020202020204" pitchFamily="34" charset="0"/>
                <a:cs typeface="Arial" panose="020B0604020202020204" pitchFamily="34" charset="0"/>
              </a:rPr>
              <a:t>Kết</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quả</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nghiên</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cứu</a:t>
            </a:r>
            <a:r>
              <a:rPr lang="en-US" sz="3600" b="1">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S</a:t>
            </a:r>
            <a:r>
              <a:rPr lang="en-US" sz="3600" b="1">
                <a:solidFill>
                  <a:srgbClr val="FF9900"/>
                </a:solidFill>
                <a:latin typeface="Arial" panose="020B0604020202020204" pitchFamily="34" charset="0"/>
                <a:cs typeface="Arial" panose="020B0604020202020204" pitchFamily="34" charset="0"/>
              </a:rPr>
              <a:t>ống </a:t>
            </a:r>
            <a:r>
              <a:rPr lang="en-US" sz="3600" b="1" dirty="0" err="1">
                <a:solidFill>
                  <a:srgbClr val="FF9900"/>
                </a:solidFill>
                <a:latin typeface="Arial" panose="020B0604020202020204" pitchFamily="34" charset="0"/>
                <a:cs typeface="Arial" panose="020B0604020202020204" pitchFamily="34" charset="0"/>
              </a:rPr>
              <a:t>còn</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toàn</a:t>
            </a:r>
            <a:r>
              <a:rPr lang="en-US" sz="3600" b="1" dirty="0">
                <a:solidFill>
                  <a:srgbClr val="FF9900"/>
                </a:solidFill>
                <a:latin typeface="Arial" panose="020B0604020202020204" pitchFamily="34" charset="0"/>
                <a:cs typeface="Arial" panose="020B0604020202020204" pitchFamily="34" charset="0"/>
              </a:rPr>
              <a:t> </a:t>
            </a:r>
            <a:r>
              <a:rPr lang="en-US" sz="3600" b="1" dirty="0" err="1">
                <a:solidFill>
                  <a:srgbClr val="FF9900"/>
                </a:solidFill>
                <a:latin typeface="Arial" panose="020B0604020202020204" pitchFamily="34" charset="0"/>
                <a:cs typeface="Arial" panose="020B0604020202020204" pitchFamily="34" charset="0"/>
              </a:rPr>
              <a:t>bộ</a:t>
            </a:r>
            <a:endParaRPr lang="vi-VN" sz="3600" b="1" dirty="0">
              <a:solidFill>
                <a:srgbClr val="FF9900"/>
              </a:solidFill>
              <a:latin typeface="Arial" panose="020B0604020202020204" pitchFamily="34" charset="0"/>
              <a:cs typeface="Arial" panose="020B0604020202020204" pitchFamily="34" charset="0"/>
            </a:endParaRPr>
          </a:p>
        </p:txBody>
      </p:sp>
      <p:grpSp>
        <p:nvGrpSpPr>
          <p:cNvPr id="6" name="Group 5"/>
          <p:cNvGrpSpPr/>
          <p:nvPr/>
        </p:nvGrpSpPr>
        <p:grpSpPr>
          <a:xfrm>
            <a:off x="168509" y="2815416"/>
            <a:ext cx="8271079" cy="3212369"/>
            <a:chOff x="686983" y="1825625"/>
            <a:chExt cx="10666817" cy="3781425"/>
          </a:xfrm>
        </p:grpSpPr>
        <p:pic>
          <p:nvPicPr>
            <p:cNvPr id="4" name="Picture 3"/>
            <p:cNvPicPr>
              <a:picLocks noChangeAspect="1"/>
            </p:cNvPicPr>
            <p:nvPr/>
          </p:nvPicPr>
          <p:blipFill>
            <a:blip r:embed="rId2"/>
            <a:stretch>
              <a:fillRect/>
            </a:stretch>
          </p:blipFill>
          <p:spPr>
            <a:xfrm>
              <a:off x="686983" y="1825625"/>
              <a:ext cx="5418351" cy="3781425"/>
            </a:xfrm>
            <a:prstGeom prst="rect">
              <a:avLst/>
            </a:prstGeom>
          </p:spPr>
        </p:pic>
        <p:pic>
          <p:nvPicPr>
            <p:cNvPr id="5" name="Picture 4"/>
            <p:cNvPicPr>
              <a:picLocks noChangeAspect="1"/>
            </p:cNvPicPr>
            <p:nvPr/>
          </p:nvPicPr>
          <p:blipFill>
            <a:blip r:embed="rId3"/>
            <a:stretch>
              <a:fillRect/>
            </a:stretch>
          </p:blipFill>
          <p:spPr>
            <a:xfrm>
              <a:off x="6105334" y="1825625"/>
              <a:ext cx="5248466" cy="3781425"/>
            </a:xfrm>
            <a:prstGeom prst="rect">
              <a:avLst/>
            </a:prstGeom>
          </p:spPr>
        </p:pic>
      </p:grpSp>
      <p:graphicFrame>
        <p:nvGraphicFramePr>
          <p:cNvPr id="7" name="Table 6"/>
          <p:cNvGraphicFramePr>
            <a:graphicFrameLocks noGrp="1"/>
          </p:cNvGraphicFramePr>
          <p:nvPr/>
        </p:nvGraphicFramePr>
        <p:xfrm>
          <a:off x="8546256" y="2833306"/>
          <a:ext cx="3445350" cy="2219960"/>
        </p:xfrm>
        <a:graphic>
          <a:graphicData uri="http://schemas.openxmlformats.org/drawingml/2006/table">
            <a:tbl>
              <a:tblPr firstRow="1" bandRow="1">
                <a:tableStyleId>{5C22544A-7EE6-4342-B048-85BDC9FD1C3A}</a:tableStyleId>
              </a:tblPr>
              <a:tblGrid>
                <a:gridCol w="1543728">
                  <a:extLst>
                    <a:ext uri="{9D8B030D-6E8A-4147-A177-3AD203B41FA5}">
                      <a16:colId xmlns:a16="http://schemas.microsoft.com/office/drawing/2014/main" val="3539605047"/>
                    </a:ext>
                  </a:extLst>
                </a:gridCol>
                <a:gridCol w="788059">
                  <a:extLst>
                    <a:ext uri="{9D8B030D-6E8A-4147-A177-3AD203B41FA5}">
                      <a16:colId xmlns:a16="http://schemas.microsoft.com/office/drawing/2014/main" val="313551334"/>
                    </a:ext>
                  </a:extLst>
                </a:gridCol>
                <a:gridCol w="1113563">
                  <a:extLst>
                    <a:ext uri="{9D8B030D-6E8A-4147-A177-3AD203B41FA5}">
                      <a16:colId xmlns:a16="http://schemas.microsoft.com/office/drawing/2014/main" val="1936245035"/>
                    </a:ext>
                  </a:extLst>
                </a:gridCol>
              </a:tblGrid>
              <a:tr h="370840">
                <a:tc>
                  <a:txBody>
                    <a:bodyPr/>
                    <a:lstStyle/>
                    <a:p>
                      <a:pPr algn="ctr"/>
                      <a:r>
                        <a:rPr lang="vi-VN" sz="1800" b="1" dirty="0"/>
                        <a:t>OS</a:t>
                      </a:r>
                    </a:p>
                  </a:txBody>
                  <a:tcPr/>
                </a:tc>
                <a:tc>
                  <a:txBody>
                    <a:bodyPr/>
                    <a:lstStyle/>
                    <a:p>
                      <a:pPr algn="ctr"/>
                      <a:r>
                        <a:rPr lang="vi-VN" sz="1800" b="1" dirty="0"/>
                        <a:t>HR</a:t>
                      </a:r>
                    </a:p>
                  </a:txBody>
                  <a:tcPr/>
                </a:tc>
                <a:tc>
                  <a:txBody>
                    <a:bodyPr/>
                    <a:lstStyle/>
                    <a:p>
                      <a:pPr algn="ctr"/>
                      <a:r>
                        <a:rPr lang="vi-VN" sz="1800" b="1" dirty="0"/>
                        <a:t>p</a:t>
                      </a:r>
                    </a:p>
                  </a:txBody>
                  <a:tcPr/>
                </a:tc>
                <a:extLst>
                  <a:ext uri="{0D108BD9-81ED-4DB2-BD59-A6C34878D82A}">
                    <a16:rowId xmlns:a16="http://schemas.microsoft.com/office/drawing/2014/main" val="1343117502"/>
                  </a:ext>
                </a:extLst>
              </a:tr>
              <a:tr h="0">
                <a:tc>
                  <a:txBody>
                    <a:bodyPr/>
                    <a:lstStyle/>
                    <a:p>
                      <a:pPr algn="ctr"/>
                      <a:r>
                        <a:rPr lang="en-US" sz="1400" dirty="0" err="1">
                          <a:latin typeface="Arial" panose="020B0604020202020204" pitchFamily="34" charset="0"/>
                          <a:cs typeface="Arial" panose="020B0604020202020204" pitchFamily="34" charset="0"/>
                        </a:rPr>
                        <a:t>Unadjust</a:t>
                      </a:r>
                      <a:endParaRPr lang="vi-VN" sz="1400" dirty="0">
                        <a:latin typeface="Arial" panose="020B0604020202020204" pitchFamily="34" charset="0"/>
                        <a:cs typeface="Arial" panose="020B0604020202020204" pitchFamily="34" charset="0"/>
                      </a:endParaRPr>
                    </a:p>
                  </a:txBody>
                  <a:tcPr>
                    <a:solidFill>
                      <a:schemeClr val="accent1">
                        <a:lumMod val="20000"/>
                        <a:lumOff val="80000"/>
                      </a:schemeClr>
                    </a:solidFill>
                  </a:tcPr>
                </a:tc>
                <a:tc>
                  <a:txBody>
                    <a:bodyPr/>
                    <a:lstStyle/>
                    <a:p>
                      <a:pPr algn="ctr"/>
                      <a:r>
                        <a:rPr lang="vi-VN" sz="1800" b="1" dirty="0">
                          <a:solidFill>
                            <a:srgbClr val="00B050"/>
                          </a:solidFill>
                        </a:rPr>
                        <a:t>0.676</a:t>
                      </a:r>
                    </a:p>
                  </a:txBody>
                  <a:tcPr>
                    <a:solidFill>
                      <a:schemeClr val="accent1">
                        <a:lumMod val="20000"/>
                        <a:lumOff val="80000"/>
                      </a:schemeClr>
                    </a:solidFill>
                  </a:tcPr>
                </a:tc>
                <a:tc>
                  <a:txBody>
                    <a:bodyPr/>
                    <a:lstStyle/>
                    <a:p>
                      <a:pPr algn="ctr"/>
                      <a:r>
                        <a:rPr lang="vi-VN" sz="1400" dirty="0"/>
                        <a:t>0.0023</a:t>
                      </a:r>
                    </a:p>
                  </a:txBody>
                  <a:tcPr>
                    <a:solidFill>
                      <a:schemeClr val="accent1">
                        <a:lumMod val="20000"/>
                        <a:lumOff val="80000"/>
                      </a:schemeClr>
                    </a:solidFill>
                  </a:tcPr>
                </a:tc>
                <a:extLst>
                  <a:ext uri="{0D108BD9-81ED-4DB2-BD59-A6C34878D82A}">
                    <a16:rowId xmlns:a16="http://schemas.microsoft.com/office/drawing/2014/main" val="770813196"/>
                  </a:ext>
                </a:extLst>
              </a:tr>
              <a:tr h="370840">
                <a:tc>
                  <a:txBody>
                    <a:bodyPr/>
                    <a:lstStyle/>
                    <a:p>
                      <a:pPr algn="ctr"/>
                      <a:r>
                        <a:rPr lang="vi-VN" sz="1400" b="0" i="0" kern="1200" dirty="0">
                          <a:solidFill>
                            <a:schemeClr val="dk1"/>
                          </a:solidFill>
                          <a:effectLst/>
                          <a:latin typeface="Arial" panose="020B0604020202020204" pitchFamily="34" charset="0"/>
                          <a:ea typeface="+mn-ea"/>
                          <a:cs typeface="Arial" panose="020B0604020202020204" pitchFamily="34" charset="0"/>
                        </a:rPr>
                        <a:t>IPTW</a:t>
                      </a:r>
                      <a:endParaRPr lang="vi-VN" sz="1400" dirty="0">
                        <a:latin typeface="Arial" panose="020B0604020202020204" pitchFamily="34" charset="0"/>
                        <a:cs typeface="Arial" panose="020B0604020202020204" pitchFamily="34" charset="0"/>
                      </a:endParaRPr>
                    </a:p>
                  </a:txBody>
                  <a:tcPr>
                    <a:solidFill>
                      <a:schemeClr val="accent1">
                        <a:lumMod val="20000"/>
                        <a:lumOff val="80000"/>
                      </a:schemeClr>
                    </a:solidFill>
                  </a:tcPr>
                </a:tc>
                <a:tc>
                  <a:txBody>
                    <a:bodyPr/>
                    <a:lstStyle/>
                    <a:p>
                      <a:pPr algn="ctr"/>
                      <a:r>
                        <a:rPr lang="vi-VN" sz="1800" b="1" dirty="0">
                          <a:solidFill>
                            <a:srgbClr val="00B050"/>
                          </a:solidFill>
                        </a:rPr>
                        <a:t>0.685</a:t>
                      </a:r>
                    </a:p>
                  </a:txBody>
                  <a:tcPr>
                    <a:solidFill>
                      <a:schemeClr val="accent1">
                        <a:lumMod val="20000"/>
                        <a:lumOff val="80000"/>
                      </a:schemeClr>
                    </a:solidFill>
                  </a:tcPr>
                </a:tc>
                <a:tc>
                  <a:txBody>
                    <a:bodyPr/>
                    <a:lstStyle/>
                    <a:p>
                      <a:pPr algn="ctr"/>
                      <a:r>
                        <a:rPr lang="vi-VN" sz="1400" dirty="0"/>
                        <a:t>&lt;0.001</a:t>
                      </a:r>
                    </a:p>
                  </a:txBody>
                  <a:tcPr>
                    <a:solidFill>
                      <a:schemeClr val="accent1">
                        <a:lumMod val="20000"/>
                        <a:lumOff val="80000"/>
                      </a:schemeClr>
                    </a:solidFill>
                  </a:tcPr>
                </a:tc>
                <a:extLst>
                  <a:ext uri="{0D108BD9-81ED-4DB2-BD59-A6C34878D82A}">
                    <a16:rowId xmlns:a16="http://schemas.microsoft.com/office/drawing/2014/main" val="1401428632"/>
                  </a:ext>
                </a:extLst>
              </a:tr>
              <a:tr h="370840">
                <a:tc>
                  <a:txBody>
                    <a:bodyPr/>
                    <a:lstStyle/>
                    <a:p>
                      <a:pPr algn="ctr"/>
                      <a:r>
                        <a:rPr lang="vi-VN" sz="1400" dirty="0">
                          <a:latin typeface="Arial" panose="020B0604020202020204" pitchFamily="34" charset="0"/>
                          <a:cs typeface="Arial" panose="020B0604020202020204" pitchFamily="34" charset="0"/>
                        </a:rPr>
                        <a:t>Matching (1:1)</a:t>
                      </a:r>
                    </a:p>
                  </a:txBody>
                  <a:tcPr>
                    <a:solidFill>
                      <a:schemeClr val="accent1">
                        <a:lumMod val="20000"/>
                        <a:lumOff val="80000"/>
                      </a:schemeClr>
                    </a:solidFill>
                  </a:tcPr>
                </a:tc>
                <a:tc>
                  <a:txBody>
                    <a:bodyPr/>
                    <a:lstStyle/>
                    <a:p>
                      <a:pPr algn="ctr"/>
                      <a:r>
                        <a:rPr lang="vi-VN" sz="1800" b="1" dirty="0">
                          <a:solidFill>
                            <a:srgbClr val="00B050"/>
                          </a:solidFill>
                        </a:rPr>
                        <a:t>0.740</a:t>
                      </a:r>
                    </a:p>
                  </a:txBody>
                  <a:tcPr>
                    <a:solidFill>
                      <a:schemeClr val="accent1">
                        <a:lumMod val="20000"/>
                        <a:lumOff val="80000"/>
                      </a:schemeClr>
                    </a:solidFill>
                  </a:tcPr>
                </a:tc>
                <a:tc>
                  <a:txBody>
                    <a:bodyPr/>
                    <a:lstStyle/>
                    <a:p>
                      <a:pPr algn="ctr"/>
                      <a:r>
                        <a:rPr lang="vi-VN" sz="1400" dirty="0"/>
                        <a:t>0.0626</a:t>
                      </a:r>
                    </a:p>
                  </a:txBody>
                  <a:tcPr>
                    <a:solidFill>
                      <a:schemeClr val="accent1">
                        <a:lumMod val="20000"/>
                        <a:lumOff val="80000"/>
                      </a:schemeClr>
                    </a:solidFill>
                  </a:tcPr>
                </a:tc>
                <a:extLst>
                  <a:ext uri="{0D108BD9-81ED-4DB2-BD59-A6C34878D82A}">
                    <a16:rowId xmlns:a16="http://schemas.microsoft.com/office/drawing/2014/main" val="1708700212"/>
                  </a:ext>
                </a:extLst>
              </a:tr>
              <a:tr h="370840">
                <a:tc>
                  <a:txBody>
                    <a:bodyPr/>
                    <a:lstStyle/>
                    <a:p>
                      <a:pPr algn="ctr"/>
                      <a:r>
                        <a:rPr lang="vi-VN" sz="1400" dirty="0">
                          <a:latin typeface="Arial" panose="020B0604020202020204" pitchFamily="34" charset="0"/>
                          <a:cs typeface="Arial" panose="020B0604020202020204" pitchFamily="34" charset="0"/>
                        </a:rPr>
                        <a:t>Matching (1:2)</a:t>
                      </a:r>
                    </a:p>
                  </a:txBody>
                  <a:tcPr>
                    <a:solidFill>
                      <a:schemeClr val="accent1">
                        <a:lumMod val="20000"/>
                        <a:lumOff val="80000"/>
                      </a:schemeClr>
                    </a:solidFill>
                  </a:tcPr>
                </a:tc>
                <a:tc>
                  <a:txBody>
                    <a:bodyPr/>
                    <a:lstStyle/>
                    <a:p>
                      <a:pPr algn="ctr"/>
                      <a:r>
                        <a:rPr lang="vi-VN" sz="1800" b="1" dirty="0">
                          <a:solidFill>
                            <a:srgbClr val="00B050"/>
                          </a:solidFill>
                        </a:rPr>
                        <a:t>0.725</a:t>
                      </a:r>
                    </a:p>
                  </a:txBody>
                  <a:tcPr>
                    <a:solidFill>
                      <a:schemeClr val="accent1">
                        <a:lumMod val="20000"/>
                        <a:lumOff val="80000"/>
                      </a:schemeClr>
                    </a:solidFill>
                  </a:tcPr>
                </a:tc>
                <a:tc>
                  <a:txBody>
                    <a:bodyPr/>
                    <a:lstStyle/>
                    <a:p>
                      <a:pPr algn="ctr"/>
                      <a:r>
                        <a:rPr lang="vi-VN" sz="1400" dirty="0"/>
                        <a:t>0.0418</a:t>
                      </a:r>
                    </a:p>
                  </a:txBody>
                  <a:tcPr>
                    <a:solidFill>
                      <a:schemeClr val="accent1">
                        <a:lumMod val="20000"/>
                        <a:lumOff val="80000"/>
                      </a:schemeClr>
                    </a:solidFill>
                  </a:tcPr>
                </a:tc>
                <a:extLst>
                  <a:ext uri="{0D108BD9-81ED-4DB2-BD59-A6C34878D82A}">
                    <a16:rowId xmlns:a16="http://schemas.microsoft.com/office/drawing/2014/main" val="1436846299"/>
                  </a:ext>
                </a:extLst>
              </a:tr>
              <a:tr h="370840">
                <a:tc>
                  <a:txBody>
                    <a:bodyPr/>
                    <a:lstStyle/>
                    <a:p>
                      <a:pPr algn="ctr"/>
                      <a:r>
                        <a:rPr lang="vi-VN" sz="1400" dirty="0">
                          <a:latin typeface="Arial" panose="020B0604020202020204" pitchFamily="34" charset="0"/>
                          <a:cs typeface="Arial" panose="020B0604020202020204" pitchFamily="34" charset="0"/>
                        </a:rPr>
                        <a:t>Matching (1:3)</a:t>
                      </a:r>
                    </a:p>
                  </a:txBody>
                  <a:tcPr>
                    <a:solidFill>
                      <a:schemeClr val="accent1">
                        <a:lumMod val="20000"/>
                        <a:lumOff val="80000"/>
                      </a:schemeClr>
                    </a:solidFill>
                  </a:tcPr>
                </a:tc>
                <a:tc>
                  <a:txBody>
                    <a:bodyPr/>
                    <a:lstStyle/>
                    <a:p>
                      <a:pPr algn="ctr"/>
                      <a:r>
                        <a:rPr lang="vi-VN" sz="1800" b="1" dirty="0">
                          <a:solidFill>
                            <a:srgbClr val="00B050"/>
                          </a:solidFill>
                        </a:rPr>
                        <a:t>0.658</a:t>
                      </a:r>
                    </a:p>
                  </a:txBody>
                  <a:tcPr>
                    <a:solidFill>
                      <a:schemeClr val="accent1">
                        <a:lumMod val="20000"/>
                        <a:lumOff val="80000"/>
                      </a:schemeClr>
                    </a:solidFill>
                  </a:tcPr>
                </a:tc>
                <a:tc>
                  <a:txBody>
                    <a:bodyPr/>
                    <a:lstStyle/>
                    <a:p>
                      <a:pPr algn="ctr"/>
                      <a:r>
                        <a:rPr lang="vi-VN" sz="1400" dirty="0"/>
                        <a:t>0.0279</a:t>
                      </a:r>
                    </a:p>
                  </a:txBody>
                  <a:tcPr>
                    <a:solidFill>
                      <a:schemeClr val="accent1">
                        <a:lumMod val="20000"/>
                        <a:lumOff val="80000"/>
                      </a:schemeClr>
                    </a:solidFill>
                  </a:tcPr>
                </a:tc>
                <a:extLst>
                  <a:ext uri="{0D108BD9-81ED-4DB2-BD59-A6C34878D82A}">
                    <a16:rowId xmlns:a16="http://schemas.microsoft.com/office/drawing/2014/main" val="1135208693"/>
                  </a:ext>
                </a:extLst>
              </a:tr>
            </a:tbl>
          </a:graphicData>
        </a:graphic>
      </p:graphicFrame>
      <p:sp>
        <p:nvSpPr>
          <p:cNvPr id="8" name="TextBox 7"/>
          <p:cNvSpPr txBox="1"/>
          <p:nvPr/>
        </p:nvSpPr>
        <p:spPr>
          <a:xfrm>
            <a:off x="733340" y="1357433"/>
            <a:ext cx="7141418" cy="1015663"/>
          </a:xfrm>
          <a:prstGeom prst="rect">
            <a:avLst/>
          </a:prstGeom>
          <a:noFill/>
        </p:spPr>
        <p:txBody>
          <a:bodyPr wrap="square" rtlCol="0">
            <a:spAutoFit/>
          </a:bodyPr>
          <a:lstStyle/>
          <a:p>
            <a:pPr marL="342900" lvl="0" indent="-342900" algn="just">
              <a:buFont typeface="Wingdings" panose="05000000000000000000" pitchFamily="2" charset="2"/>
              <a:buChar char="§"/>
              <a:defRPr/>
            </a:pP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Afatinib cải thiện về OS so </a:t>
            </a:r>
            <a:r>
              <a:rPr kumimoji="0" lang="vi-VN" sz="2000" b="0" i="0" u="none" strike="noStrike" kern="1200" cap="none" spc="0" normalizeH="0" baseline="0" noProof="0">
                <a:ln>
                  <a:noFill/>
                </a:ln>
                <a:solidFill>
                  <a:prstClr val="black"/>
                </a:solidFill>
                <a:effectLst/>
                <a:uLnTx/>
                <a:uFillTx/>
                <a:latin typeface="Arial" panose="020B0604020202020204" pitchFamily="34" charset="0"/>
                <a:ea typeface="+mn-ea"/>
                <a:cs typeface="+mn-cs"/>
              </a:rPr>
              <a:t>với </a:t>
            </a:r>
            <a:r>
              <a:rPr lang="vi-VN" sz="2000">
                <a:solidFill>
                  <a:prstClr val="black"/>
                </a:solidFill>
              </a:rPr>
              <a:t>EGFR TKI thế hệ 1 </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ở cả </a:t>
            </a:r>
            <a:r>
              <a:rPr kumimoji="0" lang="vi-VN" sz="2000" b="0" i="0" u="none" strike="noStrike" kern="1200" cap="none" spc="0" normalizeH="0" baseline="0" noProof="0">
                <a:ln>
                  <a:noFill/>
                </a:ln>
                <a:solidFill>
                  <a:prstClr val="black"/>
                </a:solidFill>
                <a:effectLst/>
                <a:uLnTx/>
                <a:uFillTx/>
                <a:latin typeface="Arial" panose="020B0604020202020204" pitchFamily="34" charset="0"/>
                <a:ea typeface="+mn-ea"/>
                <a:cs typeface="+mn-cs"/>
              </a:rPr>
              <a:t>phân tích </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không hiệu chỉnh và phân tích hiệu chỉnh theo điểm xu hướng (HR &lt; 0.75 ở tất cả các phân tích)</a:t>
            </a:r>
          </a:p>
        </p:txBody>
      </p:sp>
      <p:sp>
        <p:nvSpPr>
          <p:cNvPr id="9" name="TextBox 8"/>
          <p:cNvSpPr txBox="1"/>
          <p:nvPr/>
        </p:nvSpPr>
        <p:spPr>
          <a:xfrm>
            <a:off x="838199" y="6470105"/>
            <a:ext cx="759611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Ito et al. </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Cancer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Sci</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 2020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Jul</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8. </a:t>
            </a:r>
            <a:r>
              <a:rPr kumimoji="0" lang="fr-FR"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doi</a:t>
            </a:r>
            <a:r>
              <a:rPr kumimoji="0" lang="fr-F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10.1111/cas.14560</a:t>
            </a:r>
            <a:endPar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aphicFrame>
        <p:nvGraphicFramePr>
          <p:cNvPr id="3" name="Table 2"/>
          <p:cNvGraphicFramePr>
            <a:graphicFrameLocks noGrp="1"/>
          </p:cNvGraphicFramePr>
          <p:nvPr/>
        </p:nvGraphicFramePr>
        <p:xfrm>
          <a:off x="8546256" y="1138517"/>
          <a:ext cx="2850044" cy="1483360"/>
        </p:xfrm>
        <a:graphic>
          <a:graphicData uri="http://schemas.openxmlformats.org/drawingml/2006/table">
            <a:tbl>
              <a:tblPr firstRow="1" bandRow="1">
                <a:tableStyleId>{5C22544A-7EE6-4342-B048-85BDC9FD1C3A}</a:tableStyleId>
              </a:tblPr>
              <a:tblGrid>
                <a:gridCol w="1425022">
                  <a:extLst>
                    <a:ext uri="{9D8B030D-6E8A-4147-A177-3AD203B41FA5}">
                      <a16:colId xmlns:a16="http://schemas.microsoft.com/office/drawing/2014/main" val="29393073"/>
                    </a:ext>
                  </a:extLst>
                </a:gridCol>
                <a:gridCol w="1425022">
                  <a:extLst>
                    <a:ext uri="{9D8B030D-6E8A-4147-A177-3AD203B41FA5}">
                      <a16:colId xmlns:a16="http://schemas.microsoft.com/office/drawing/2014/main" val="1293608006"/>
                    </a:ext>
                  </a:extLst>
                </a:gridCol>
              </a:tblGrid>
              <a:tr h="370840">
                <a:tc>
                  <a:txBody>
                    <a:bodyPr/>
                    <a:lstStyle/>
                    <a:p>
                      <a:pPr algn="ctr"/>
                      <a:endParaRPr lang="en-US" dirty="0">
                        <a:latin typeface="Arial" panose="020B0604020202020204" pitchFamily="34" charset="0"/>
                        <a:cs typeface="Arial" panose="020B0604020202020204" pitchFamily="34" charset="0"/>
                      </a:endParaRPr>
                    </a:p>
                  </a:txBody>
                  <a:tcPr/>
                </a:tc>
                <a:tc>
                  <a:txBody>
                    <a:bodyPr/>
                    <a:lstStyle/>
                    <a:p>
                      <a:pPr algn="ctr"/>
                      <a:r>
                        <a:rPr lang="en-US" dirty="0">
                          <a:latin typeface="Arial" panose="020B0604020202020204" pitchFamily="34" charset="0"/>
                          <a:cs typeface="Arial" panose="020B0604020202020204" pitchFamily="34" charset="0"/>
                        </a:rPr>
                        <a:t>OS (</a:t>
                      </a:r>
                      <a:r>
                        <a:rPr lang="en-US" dirty="0" err="1">
                          <a:latin typeface="Arial" panose="020B0604020202020204" pitchFamily="34" charset="0"/>
                          <a:cs typeface="Arial" panose="020B0604020202020204" pitchFamily="34" charset="0"/>
                        </a:rPr>
                        <a:t>tháng</a:t>
                      </a:r>
                      <a:r>
                        <a:rPr lang="en-US" dirty="0">
                          <a:latin typeface="Arial" panose="020B0604020202020204" pitchFamily="34" charset="0"/>
                          <a:cs typeface="Arial" panose="020B0604020202020204" pitchFamily="34" charset="0"/>
                        </a:rPr>
                        <a:t>)</a:t>
                      </a:r>
                    </a:p>
                  </a:txBody>
                  <a:tcPr/>
                </a:tc>
                <a:extLst>
                  <a:ext uri="{0D108BD9-81ED-4DB2-BD59-A6C34878D82A}">
                    <a16:rowId xmlns:a16="http://schemas.microsoft.com/office/drawing/2014/main" val="302094635"/>
                  </a:ext>
                </a:extLst>
              </a:tr>
              <a:tr h="370840">
                <a:tc>
                  <a:txBody>
                    <a:bodyPr/>
                    <a:lstStyle/>
                    <a:p>
                      <a:pPr algn="ctr"/>
                      <a:r>
                        <a:rPr lang="en-US" dirty="0" err="1">
                          <a:latin typeface="Arial" panose="020B0604020202020204" pitchFamily="34" charset="0"/>
                          <a:cs typeface="Arial" panose="020B0604020202020204" pitchFamily="34" charset="0"/>
                        </a:rPr>
                        <a:t>gefitinib</a:t>
                      </a:r>
                      <a:endParaRPr lang="en-US" dirty="0">
                        <a:latin typeface="Arial" panose="020B0604020202020204" pitchFamily="34" charset="0"/>
                        <a:cs typeface="Arial" panose="020B0604020202020204" pitchFamily="34" charset="0"/>
                      </a:endParaRPr>
                    </a:p>
                  </a:txBody>
                  <a:tcPr/>
                </a:tc>
                <a:tc>
                  <a:txBody>
                    <a:bodyPr/>
                    <a:lstStyle/>
                    <a:p>
                      <a:pPr algn="ctr"/>
                      <a:r>
                        <a:rPr lang="en-US" b="1" dirty="0">
                          <a:latin typeface="Arial" panose="020B0604020202020204" pitchFamily="34" charset="0"/>
                          <a:cs typeface="Arial" panose="020B0604020202020204" pitchFamily="34" charset="0"/>
                        </a:rPr>
                        <a:t>32</a:t>
                      </a:r>
                    </a:p>
                  </a:txBody>
                  <a:tcPr/>
                </a:tc>
                <a:extLst>
                  <a:ext uri="{0D108BD9-81ED-4DB2-BD59-A6C34878D82A}">
                    <a16:rowId xmlns:a16="http://schemas.microsoft.com/office/drawing/2014/main" val="730915124"/>
                  </a:ext>
                </a:extLst>
              </a:tr>
              <a:tr h="370840">
                <a:tc>
                  <a:txBody>
                    <a:bodyPr/>
                    <a:lstStyle/>
                    <a:p>
                      <a:pPr algn="ctr"/>
                      <a:r>
                        <a:rPr lang="en-US" dirty="0" err="1">
                          <a:latin typeface="Arial" panose="020B0604020202020204" pitchFamily="34" charset="0"/>
                          <a:cs typeface="Arial" panose="020B0604020202020204" pitchFamily="34" charset="0"/>
                        </a:rPr>
                        <a:t>erlotinib</a:t>
                      </a:r>
                      <a:endParaRPr lang="en-US" dirty="0">
                        <a:latin typeface="Arial" panose="020B0604020202020204" pitchFamily="34" charset="0"/>
                        <a:cs typeface="Arial" panose="020B0604020202020204" pitchFamily="34" charset="0"/>
                      </a:endParaRPr>
                    </a:p>
                  </a:txBody>
                  <a:tcPr/>
                </a:tc>
                <a:tc>
                  <a:txBody>
                    <a:bodyPr/>
                    <a:lstStyle/>
                    <a:p>
                      <a:pPr algn="ctr"/>
                      <a:r>
                        <a:rPr lang="en-US" b="1" dirty="0">
                          <a:latin typeface="Arial" panose="020B0604020202020204" pitchFamily="34" charset="0"/>
                          <a:cs typeface="Arial" panose="020B0604020202020204" pitchFamily="34" charset="0"/>
                        </a:rPr>
                        <a:t>27.5</a:t>
                      </a:r>
                    </a:p>
                  </a:txBody>
                  <a:tcPr/>
                </a:tc>
                <a:extLst>
                  <a:ext uri="{0D108BD9-81ED-4DB2-BD59-A6C34878D82A}">
                    <a16:rowId xmlns:a16="http://schemas.microsoft.com/office/drawing/2014/main" val="3320415917"/>
                  </a:ext>
                </a:extLst>
              </a:tr>
              <a:tr h="370840">
                <a:tc>
                  <a:txBody>
                    <a:bodyPr/>
                    <a:lstStyle/>
                    <a:p>
                      <a:pPr algn="ctr"/>
                      <a:r>
                        <a:rPr lang="en-US" dirty="0" err="1">
                          <a:latin typeface="Arial" panose="020B0604020202020204" pitchFamily="34" charset="0"/>
                          <a:cs typeface="Arial" panose="020B0604020202020204" pitchFamily="34" charset="0"/>
                        </a:rPr>
                        <a:t>afatinib</a:t>
                      </a:r>
                      <a:endParaRPr lang="en-US" dirty="0">
                        <a:latin typeface="Arial" panose="020B0604020202020204" pitchFamily="34" charset="0"/>
                        <a:cs typeface="Arial" panose="020B0604020202020204" pitchFamily="34" charset="0"/>
                      </a:endParaRPr>
                    </a:p>
                  </a:txBody>
                  <a:tcPr/>
                </a:tc>
                <a:tc>
                  <a:txBody>
                    <a:bodyPr/>
                    <a:lstStyle/>
                    <a:p>
                      <a:pPr algn="ctr"/>
                      <a:r>
                        <a:rPr lang="en-US" b="1" dirty="0">
                          <a:latin typeface="Arial" panose="020B0604020202020204" pitchFamily="34" charset="0"/>
                          <a:cs typeface="Arial" panose="020B0604020202020204" pitchFamily="34" charset="0"/>
                        </a:rPr>
                        <a:t>38.6</a:t>
                      </a:r>
                    </a:p>
                  </a:txBody>
                  <a:tcPr/>
                </a:tc>
                <a:extLst>
                  <a:ext uri="{0D108BD9-81ED-4DB2-BD59-A6C34878D82A}">
                    <a16:rowId xmlns:a16="http://schemas.microsoft.com/office/drawing/2014/main" val="3296185702"/>
                  </a:ext>
                </a:extLst>
              </a:tr>
            </a:tbl>
          </a:graphicData>
        </a:graphic>
      </p:graphicFrame>
    </p:spTree>
    <p:extLst>
      <p:ext uri="{BB962C8B-B14F-4D97-AF65-F5344CB8AC3E}">
        <p14:creationId xmlns:p14="http://schemas.microsoft.com/office/powerpoint/2010/main" val="500224141"/>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925671" y="1093522"/>
            <a:ext cx="10593458" cy="5544536"/>
            <a:chOff x="742787" y="1093522"/>
            <a:chExt cx="10593458" cy="5544536"/>
          </a:xfrm>
        </p:grpSpPr>
        <p:pic>
          <p:nvPicPr>
            <p:cNvPr id="6" name="Picture 5"/>
            <p:cNvPicPr>
              <a:picLocks noChangeAspect="1"/>
            </p:cNvPicPr>
            <p:nvPr/>
          </p:nvPicPr>
          <p:blipFill>
            <a:blip r:embed="rId2"/>
            <a:stretch>
              <a:fillRect/>
            </a:stretch>
          </p:blipFill>
          <p:spPr>
            <a:xfrm>
              <a:off x="5923374" y="1353747"/>
              <a:ext cx="5297329" cy="2463577"/>
            </a:xfrm>
            <a:prstGeom prst="rect">
              <a:avLst/>
            </a:prstGeom>
          </p:spPr>
        </p:pic>
        <p:pic>
          <p:nvPicPr>
            <p:cNvPr id="7" name="Picture 6"/>
            <p:cNvPicPr>
              <a:picLocks noChangeAspect="1"/>
            </p:cNvPicPr>
            <p:nvPr/>
          </p:nvPicPr>
          <p:blipFill>
            <a:blip r:embed="rId3"/>
            <a:stretch>
              <a:fillRect/>
            </a:stretch>
          </p:blipFill>
          <p:spPr>
            <a:xfrm>
              <a:off x="6038916" y="4095055"/>
              <a:ext cx="5297329" cy="2543003"/>
            </a:xfrm>
            <a:prstGeom prst="rect">
              <a:avLst/>
            </a:prstGeom>
          </p:spPr>
        </p:pic>
        <p:sp>
          <p:nvSpPr>
            <p:cNvPr id="8" name="TextBox 7"/>
            <p:cNvSpPr txBox="1"/>
            <p:nvPr/>
          </p:nvSpPr>
          <p:spPr>
            <a:xfrm>
              <a:off x="2579427" y="2045483"/>
              <a:ext cx="173326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a:ln>
                    <a:noFill/>
                  </a:ln>
                  <a:solidFill>
                    <a:srgbClr val="0070C0"/>
                  </a:solidFill>
                  <a:effectLst/>
                  <a:uLnTx/>
                  <a:uFillTx/>
                  <a:latin typeface="Arial"/>
                  <a:ea typeface="+mn-ea"/>
                  <a:cs typeface="+mn-cs"/>
                </a:rPr>
                <a:t>All patients</a:t>
              </a:r>
              <a:r>
                <a:rPr kumimoji="0" lang="en-US" sz="1800" b="1" i="0" u="none" strike="noStrike" kern="1200" cap="none" spc="0" normalizeH="0" baseline="0" noProof="0" dirty="0">
                  <a:ln>
                    <a:noFill/>
                  </a:ln>
                  <a:solidFill>
                    <a:srgbClr val="0070C0"/>
                  </a:solidFill>
                  <a:effectLst/>
                  <a:uLnTx/>
                  <a:uFillTx/>
                  <a:latin typeface="Arial"/>
                  <a:ea typeface="+mn-ea"/>
                  <a:cs typeface="+mn-cs"/>
                </a:rPr>
                <a:t> </a:t>
              </a:r>
              <a:endParaRPr kumimoji="0" lang="vi-VN" sz="1800" b="1" i="0" u="none" strike="noStrike" kern="1200" cap="none" spc="0" normalizeH="0" baseline="0" noProof="0" dirty="0">
                <a:ln>
                  <a:noFill/>
                </a:ln>
                <a:solidFill>
                  <a:srgbClr val="0070C0"/>
                </a:solidFill>
                <a:effectLst/>
                <a:uLnTx/>
                <a:uFillTx/>
                <a:latin typeface="Arial"/>
                <a:ea typeface="+mn-ea"/>
                <a:cs typeface="+mn-cs"/>
              </a:endParaRPr>
            </a:p>
          </p:txBody>
        </p:sp>
        <p:sp>
          <p:nvSpPr>
            <p:cNvPr id="9" name="TextBox 8"/>
            <p:cNvSpPr txBox="1"/>
            <p:nvPr/>
          </p:nvSpPr>
          <p:spPr>
            <a:xfrm>
              <a:off x="7792871" y="1093522"/>
              <a:ext cx="252483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rPr>
                <a:t>Asian patients</a:t>
              </a:r>
              <a:endParaRPr kumimoji="0" lang="vi-VN" sz="1800" b="1" i="0" u="none" strike="noStrike" kern="120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endParaRPr>
            </a:p>
          </p:txBody>
        </p:sp>
        <p:sp>
          <p:nvSpPr>
            <p:cNvPr id="10" name="Rectangle 9"/>
            <p:cNvSpPr/>
            <p:nvPr/>
          </p:nvSpPr>
          <p:spPr>
            <a:xfrm>
              <a:off x="6806296" y="3910389"/>
              <a:ext cx="4083169"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a:ln>
                    <a:noFill/>
                  </a:ln>
                  <a:solidFill>
                    <a:srgbClr val="0070C0"/>
                  </a:solidFill>
                  <a:effectLst/>
                  <a:uLnTx/>
                  <a:uFillTx/>
                  <a:latin typeface="Arial"/>
                  <a:ea typeface="+mn-ea"/>
                  <a:cs typeface="+mn-cs"/>
                </a:rPr>
                <a:t>Patients with Del19-positive tumors</a:t>
              </a:r>
            </a:p>
          </p:txBody>
        </p:sp>
        <p:pic>
          <p:nvPicPr>
            <p:cNvPr id="5" name="Picture 4"/>
            <p:cNvPicPr>
              <a:picLocks noChangeAspect="1"/>
            </p:cNvPicPr>
            <p:nvPr/>
          </p:nvPicPr>
          <p:blipFill>
            <a:blip r:embed="rId4"/>
            <a:stretch>
              <a:fillRect/>
            </a:stretch>
          </p:blipFill>
          <p:spPr>
            <a:xfrm>
              <a:off x="742787" y="2404182"/>
              <a:ext cx="5411671" cy="2459665"/>
            </a:xfrm>
            <a:prstGeom prst="rect">
              <a:avLst/>
            </a:prstGeom>
          </p:spPr>
        </p:pic>
      </p:grpSp>
      <p:sp>
        <p:nvSpPr>
          <p:cNvPr id="11" name="Titel 1"/>
          <p:cNvSpPr txBox="1">
            <a:spLocks/>
          </p:cNvSpPr>
          <p:nvPr/>
        </p:nvSpPr>
        <p:spPr>
          <a:xfrm>
            <a:off x="657058" y="162311"/>
            <a:ext cx="10840231" cy="70754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800" kern="1200">
                <a:solidFill>
                  <a:schemeClr val="tx1"/>
                </a:solidFill>
                <a:latin typeface="+mj-lt"/>
                <a:ea typeface="+mj-ea"/>
                <a:cs typeface="+mj-cs"/>
              </a:defRPr>
            </a:lvl1pPr>
          </a:lstStyle>
          <a:p>
            <a:pPr lvl="0" algn="ctr"/>
            <a:r>
              <a:rPr lang="en-US" sz="3600" b="1" dirty="0">
                <a:solidFill>
                  <a:srgbClr val="FF9900"/>
                </a:solidFill>
              </a:rPr>
              <a:t>GIOTAG:</a:t>
            </a:r>
            <a:r>
              <a:rPr lang="en-US" sz="3600" b="1" dirty="0"/>
              <a:t> </a:t>
            </a:r>
            <a:r>
              <a:rPr kumimoji="0" lang="en-US" altLang="en-US" sz="3600" b="1" i="0" u="none" strike="noStrike" kern="1200" cap="none" spc="0" normalizeH="0" baseline="0" noProof="0" dirty="0">
                <a:ln>
                  <a:noFill/>
                </a:ln>
                <a:solidFill>
                  <a:srgbClr val="FF9900"/>
                </a:solidFill>
                <a:effectLst/>
                <a:uLnTx/>
                <a:uFillTx/>
              </a:rPr>
              <a:t>OS </a:t>
            </a:r>
            <a:r>
              <a:rPr kumimoji="0" lang="en-US" sz="3600" b="1" i="0" u="none" strike="noStrike" kern="1200" cap="none" spc="0" normalizeH="0" baseline="0" noProof="0" dirty="0" err="1">
                <a:ln>
                  <a:noFill/>
                </a:ln>
                <a:solidFill>
                  <a:srgbClr val="FF9900"/>
                </a:solidFill>
                <a:effectLst/>
                <a:uLnTx/>
                <a:uFillTx/>
              </a:rPr>
              <a:t>điều</a:t>
            </a:r>
            <a:r>
              <a:rPr kumimoji="0" lang="en-US" sz="3600" b="1" i="0" u="none" strike="noStrike" kern="1200" cap="none" spc="0" normalizeH="0" baseline="0" noProof="0" dirty="0">
                <a:ln>
                  <a:noFill/>
                </a:ln>
                <a:solidFill>
                  <a:srgbClr val="FF9900"/>
                </a:solidFill>
                <a:effectLst/>
                <a:uLnTx/>
                <a:uFillTx/>
              </a:rPr>
              <a:t> trị </a:t>
            </a:r>
            <a:r>
              <a:rPr kumimoji="0" lang="en-US" sz="3600" b="1" i="0" u="none" strike="noStrike" kern="1200" cap="none" spc="0" normalizeH="0" baseline="0" noProof="0" dirty="0" err="1">
                <a:ln>
                  <a:noFill/>
                </a:ln>
                <a:solidFill>
                  <a:srgbClr val="FF9900"/>
                </a:solidFill>
                <a:effectLst/>
                <a:uLnTx/>
                <a:uFillTx/>
              </a:rPr>
              <a:t>nối</a:t>
            </a:r>
            <a:r>
              <a:rPr kumimoji="0" lang="en-US" sz="3600" b="1" i="0" u="none" strike="noStrike" kern="1200" cap="none" spc="0" normalizeH="0" baseline="0" noProof="0" dirty="0">
                <a:ln>
                  <a:noFill/>
                </a:ln>
                <a:solidFill>
                  <a:srgbClr val="FF9900"/>
                </a:solidFill>
                <a:effectLst/>
                <a:uLnTx/>
                <a:uFillTx/>
              </a:rPr>
              <a:t> </a:t>
            </a:r>
            <a:r>
              <a:rPr kumimoji="0" lang="en-US" sz="3600" b="1" i="0" u="none" strike="noStrike" kern="1200" cap="none" spc="0" normalizeH="0" baseline="0" noProof="0" dirty="0" err="1">
                <a:ln>
                  <a:noFill/>
                </a:ln>
                <a:solidFill>
                  <a:srgbClr val="FF9900"/>
                </a:solidFill>
                <a:effectLst/>
                <a:uLnTx/>
                <a:uFillTx/>
              </a:rPr>
              <a:t>tiếp</a:t>
            </a:r>
            <a:r>
              <a:rPr kumimoji="0" lang="en-US" sz="3600" b="1" i="0" u="none" strike="noStrike" kern="1200" cap="none" spc="0" normalizeH="0" baseline="0" noProof="0" dirty="0">
                <a:ln>
                  <a:noFill/>
                </a:ln>
                <a:solidFill>
                  <a:srgbClr val="FF9900"/>
                </a:solidFill>
                <a:effectLst/>
                <a:uLnTx/>
                <a:uFillTx/>
              </a:rPr>
              <a:t> </a:t>
            </a:r>
            <a:r>
              <a:rPr kumimoji="0" lang="en-US" altLang="en-US" sz="3600" b="1" i="0" u="none" strike="noStrike" kern="1200" cap="none" spc="0" normalizeH="0" baseline="0" noProof="0" dirty="0" err="1">
                <a:ln>
                  <a:noFill/>
                </a:ln>
                <a:solidFill>
                  <a:srgbClr val="FF9900"/>
                </a:solidFill>
                <a:effectLst/>
                <a:uLnTx/>
                <a:uFillTx/>
              </a:rPr>
              <a:t>Afatinib-Osimertinib</a:t>
            </a:r>
            <a:r>
              <a:rPr kumimoji="0" lang="en-US" altLang="en-US" sz="3600" b="1" i="0" u="none" strike="noStrike" kern="1200" cap="none" spc="0" normalizeH="0" baseline="0" noProof="0" dirty="0">
                <a:ln>
                  <a:noFill/>
                </a:ln>
                <a:solidFill>
                  <a:srgbClr val="FF9900"/>
                </a:solidFill>
                <a:effectLst/>
                <a:uLnTx/>
                <a:uFillTx/>
              </a:rPr>
              <a:t> </a:t>
            </a:r>
            <a:endParaRPr kumimoji="0" lang="en-GB" sz="3600" b="1" i="0" u="none" strike="noStrike" kern="1200" cap="none" spc="0" normalizeH="0" baseline="0" noProof="0" dirty="0">
              <a:ln>
                <a:noFill/>
              </a:ln>
              <a:solidFill>
                <a:srgbClr val="FF9900"/>
              </a:solidFill>
              <a:effectLst/>
              <a:uLnTx/>
              <a:uFillTx/>
            </a:endParaRPr>
          </a:p>
        </p:txBody>
      </p:sp>
      <p:sp>
        <p:nvSpPr>
          <p:cNvPr id="12" name="Content Placeholder 12"/>
          <p:cNvSpPr txBox="1">
            <a:spLocks/>
          </p:cNvSpPr>
          <p:nvPr/>
        </p:nvSpPr>
        <p:spPr>
          <a:xfrm>
            <a:off x="750762" y="6320036"/>
            <a:ext cx="10652825" cy="32137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000" b="0" i="0" u="none" strike="noStrike" kern="1200" cap="none" spc="0" normalizeH="0" baseline="0" noProof="0" dirty="0" err="1">
                <a:ln>
                  <a:noFill/>
                </a:ln>
                <a:solidFill>
                  <a:srgbClr val="58595B"/>
                </a:solidFill>
                <a:effectLst/>
                <a:uLnTx/>
                <a:uFillTx/>
                <a:latin typeface="Arial"/>
                <a:ea typeface="+mn-ea"/>
                <a:cs typeface="Arial" panose="020B0604020202020204" pitchFamily="34" charset="0"/>
              </a:rPr>
              <a:t>Hochmair</a:t>
            </a:r>
            <a:r>
              <a:rPr kumimoji="0" lang="fr-FR" sz="1000" b="0" i="0" u="none" strike="noStrike" kern="1200" cap="none" spc="0" normalizeH="0" baseline="0" noProof="0" dirty="0">
                <a:ln>
                  <a:noFill/>
                </a:ln>
                <a:solidFill>
                  <a:srgbClr val="58595B"/>
                </a:solidFill>
                <a:effectLst/>
                <a:uLnTx/>
                <a:uFillTx/>
                <a:latin typeface="Arial"/>
                <a:ea typeface="+mn-ea"/>
                <a:cs typeface="Arial" panose="020B0604020202020204" pitchFamily="34" charset="0"/>
              </a:rPr>
              <a:t> et al. </a:t>
            </a:r>
            <a:r>
              <a:rPr kumimoji="0" lang="vi-VN" sz="1000" b="0" i="0" u="none" strike="noStrike" kern="1200" cap="none" spc="0" normalizeH="0" baseline="0" noProof="0" dirty="0">
                <a:ln>
                  <a:noFill/>
                </a:ln>
                <a:solidFill>
                  <a:srgbClr val="58595B"/>
                </a:solidFill>
                <a:effectLst/>
                <a:uLnTx/>
                <a:uFillTx/>
                <a:latin typeface="Arial"/>
                <a:ea typeface="+mn-ea"/>
                <a:cs typeface="Arial" panose="020B0604020202020204" pitchFamily="34" charset="0"/>
              </a:rPr>
              <a:t>Future Oncol 2020 Aug 28. doi: 10.2217/fon-2020-0740</a:t>
            </a:r>
          </a:p>
        </p:txBody>
      </p:sp>
      <p:sp>
        <p:nvSpPr>
          <p:cNvPr id="14" name="Slide Number Placeholder 4"/>
          <p:cNvSpPr txBox="1">
            <a:spLocks/>
          </p:cNvSpPr>
          <p:nvPr/>
        </p:nvSpPr>
        <p:spPr>
          <a:xfrm>
            <a:off x="1" y="6504886"/>
            <a:ext cx="102606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D152835D-7D37-404B-A795-5E090F301A3C}" type="slidenum">
              <a:rPr kumimoji="0" lang="en-GB" sz="1200" b="0" i="0" u="none" strike="noStrike" kern="1200" cap="none" spc="0" normalizeH="0" baseline="0" noProof="0" smtClean="0">
                <a:ln>
                  <a:noFill/>
                </a:ln>
                <a:solidFill>
                  <a:srgbClr val="58595B"/>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309</a:t>
            </a:fld>
            <a:endParaRPr kumimoji="0" lang="en-GB" sz="1200" b="0" i="0" u="none" strike="noStrike" kern="1200" cap="none" spc="0" normalizeH="0" baseline="0" noProof="0" dirty="0">
              <a:ln>
                <a:noFill/>
              </a:ln>
              <a:solidFill>
                <a:srgbClr val="58595B"/>
              </a:solidFill>
              <a:effectLst/>
              <a:uLnTx/>
              <a:uFillTx/>
              <a:latin typeface="Arial"/>
              <a:ea typeface="+mn-ea"/>
              <a:cs typeface="+mn-cs"/>
            </a:endParaRPr>
          </a:p>
        </p:txBody>
      </p:sp>
      <p:sp>
        <p:nvSpPr>
          <p:cNvPr id="16" name="TextBox 15"/>
          <p:cNvSpPr txBox="1"/>
          <p:nvPr/>
        </p:nvSpPr>
        <p:spPr>
          <a:xfrm>
            <a:off x="1934612" y="3832421"/>
            <a:ext cx="1247136" cy="338554"/>
          </a:xfrm>
          <a:prstGeom prst="rect">
            <a:avLst/>
          </a:prstGeom>
          <a:solidFill>
            <a:srgbClr val="FFFF00"/>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8595B"/>
                </a:solidFill>
                <a:effectLst/>
                <a:uLnTx/>
                <a:uFillTx/>
                <a:latin typeface="Arial"/>
                <a:ea typeface="+mn-ea"/>
                <a:cs typeface="+mn-cs"/>
              </a:rPr>
              <a:t>37.6 months</a:t>
            </a:r>
          </a:p>
        </p:txBody>
      </p:sp>
      <p:sp>
        <p:nvSpPr>
          <p:cNvPr id="17" name="TextBox 16"/>
          <p:cNvSpPr txBox="1"/>
          <p:nvPr/>
        </p:nvSpPr>
        <p:spPr>
          <a:xfrm>
            <a:off x="7107713" y="2762720"/>
            <a:ext cx="1247136" cy="338554"/>
          </a:xfrm>
          <a:prstGeom prst="rect">
            <a:avLst/>
          </a:prstGeom>
          <a:solidFill>
            <a:srgbClr val="FFFF00"/>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8595B"/>
                </a:solidFill>
                <a:effectLst/>
                <a:uLnTx/>
                <a:uFillTx/>
                <a:latin typeface="Arial"/>
                <a:ea typeface="+mn-ea"/>
                <a:cs typeface="+mn-cs"/>
              </a:rPr>
              <a:t>44.8 months</a:t>
            </a:r>
          </a:p>
        </p:txBody>
      </p:sp>
      <p:sp>
        <p:nvSpPr>
          <p:cNvPr id="18" name="TextBox 17"/>
          <p:cNvSpPr txBox="1"/>
          <p:nvPr/>
        </p:nvSpPr>
        <p:spPr>
          <a:xfrm>
            <a:off x="7140831" y="5576477"/>
            <a:ext cx="1247136" cy="338554"/>
          </a:xfrm>
          <a:prstGeom prst="rect">
            <a:avLst/>
          </a:prstGeom>
          <a:solidFill>
            <a:srgbClr val="FFFF00"/>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8595B"/>
                </a:solidFill>
                <a:effectLst/>
                <a:uLnTx/>
                <a:uFillTx/>
                <a:latin typeface="Arial"/>
                <a:ea typeface="+mn-ea"/>
                <a:cs typeface="+mn-cs"/>
              </a:rPr>
              <a:t>41.6 months</a:t>
            </a:r>
          </a:p>
        </p:txBody>
      </p:sp>
    </p:spTree>
    <p:extLst>
      <p:ext uri="{BB962C8B-B14F-4D97-AF65-F5344CB8AC3E}">
        <p14:creationId xmlns:p14="http://schemas.microsoft.com/office/powerpoint/2010/main" val="27202543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97712" y="543536"/>
            <a:ext cx="10550769" cy="458587"/>
          </a:xfrm>
        </p:spPr>
        <p:txBody>
          <a:bodyPr>
            <a:normAutofit fontScale="90000"/>
          </a:bodyPr>
          <a:lstStyle/>
          <a:p>
            <a:pPr algn="ctr"/>
            <a:r>
              <a:rPr lang="en-GB" b="1" dirty="0" err="1">
                <a:solidFill>
                  <a:schemeClr val="accent6">
                    <a:lumMod val="75000"/>
                  </a:schemeClr>
                </a:solidFill>
                <a:latin typeface="Arial" pitchFamily="34" charset="0"/>
                <a:cs typeface="Arial" pitchFamily="34" charset="0"/>
              </a:rPr>
              <a:t>Trình</a:t>
            </a:r>
            <a:r>
              <a:rPr lang="en-GB" b="1" dirty="0">
                <a:solidFill>
                  <a:schemeClr val="accent6">
                    <a:lumMod val="75000"/>
                  </a:schemeClr>
                </a:solidFill>
                <a:latin typeface="Arial" pitchFamily="34" charset="0"/>
                <a:cs typeface="Arial" pitchFamily="34" charset="0"/>
              </a:rPr>
              <a:t> </a:t>
            </a:r>
            <a:r>
              <a:rPr lang="en-GB" b="1" dirty="0" err="1">
                <a:solidFill>
                  <a:schemeClr val="accent6">
                    <a:lumMod val="75000"/>
                  </a:schemeClr>
                </a:solidFill>
                <a:latin typeface="Arial" pitchFamily="34" charset="0"/>
                <a:cs typeface="Arial" pitchFamily="34" charset="0"/>
              </a:rPr>
              <a:t>tự</a:t>
            </a:r>
            <a:r>
              <a:rPr lang="en-GB" b="1" dirty="0">
                <a:solidFill>
                  <a:schemeClr val="accent6">
                    <a:lumMod val="75000"/>
                  </a:schemeClr>
                </a:solidFill>
                <a:latin typeface="Arial" pitchFamily="34" charset="0"/>
                <a:cs typeface="Arial" pitchFamily="34" charset="0"/>
              </a:rPr>
              <a:t> </a:t>
            </a:r>
            <a:r>
              <a:rPr lang="en-GB" b="1" dirty="0" err="1">
                <a:solidFill>
                  <a:schemeClr val="accent6">
                    <a:lumMod val="75000"/>
                  </a:schemeClr>
                </a:solidFill>
                <a:latin typeface="Arial" pitchFamily="34" charset="0"/>
                <a:cs typeface="Arial" pitchFamily="34" charset="0"/>
              </a:rPr>
              <a:t>điều</a:t>
            </a:r>
            <a:r>
              <a:rPr lang="en-GB" b="1" dirty="0">
                <a:solidFill>
                  <a:schemeClr val="accent6">
                    <a:lumMod val="75000"/>
                  </a:schemeClr>
                </a:solidFill>
                <a:latin typeface="Arial" pitchFamily="34" charset="0"/>
                <a:cs typeface="Arial" pitchFamily="34" charset="0"/>
              </a:rPr>
              <a:t> </a:t>
            </a:r>
            <a:r>
              <a:rPr lang="en-GB" b="1" dirty="0" err="1">
                <a:solidFill>
                  <a:schemeClr val="accent6">
                    <a:lumMod val="75000"/>
                  </a:schemeClr>
                </a:solidFill>
                <a:latin typeface="Arial" pitchFamily="34" charset="0"/>
                <a:cs typeface="Arial" pitchFamily="34" charset="0"/>
              </a:rPr>
              <a:t>trị</a:t>
            </a:r>
            <a:r>
              <a:rPr lang="en-GB" b="1" dirty="0">
                <a:solidFill>
                  <a:schemeClr val="accent6">
                    <a:lumMod val="75000"/>
                  </a:schemeClr>
                </a:solidFill>
                <a:latin typeface="Arial" pitchFamily="34" charset="0"/>
                <a:cs typeface="Arial" pitchFamily="34" charset="0"/>
              </a:rPr>
              <a:t> UTPKTBN </a:t>
            </a:r>
            <a:r>
              <a:rPr lang="en-GB" b="1" dirty="0" err="1">
                <a:solidFill>
                  <a:schemeClr val="accent6">
                    <a:lumMod val="75000"/>
                  </a:schemeClr>
                </a:solidFill>
                <a:latin typeface="Arial" pitchFamily="34" charset="0"/>
                <a:cs typeface="Arial" pitchFamily="34" charset="0"/>
              </a:rPr>
              <a:t>có</a:t>
            </a:r>
            <a:r>
              <a:rPr lang="en-GB" b="1" dirty="0">
                <a:solidFill>
                  <a:schemeClr val="accent6">
                    <a:lumMod val="75000"/>
                  </a:schemeClr>
                </a:solidFill>
                <a:latin typeface="Arial" pitchFamily="34" charset="0"/>
                <a:cs typeface="Arial" pitchFamily="34" charset="0"/>
              </a:rPr>
              <a:t> </a:t>
            </a:r>
            <a:r>
              <a:rPr lang="en-GB" b="1" dirty="0" err="1">
                <a:solidFill>
                  <a:schemeClr val="accent6">
                    <a:lumMod val="75000"/>
                  </a:schemeClr>
                </a:solidFill>
                <a:latin typeface="Arial" pitchFamily="34" charset="0"/>
                <a:cs typeface="Arial" pitchFamily="34" charset="0"/>
              </a:rPr>
              <a:t>sự</a:t>
            </a:r>
            <a:r>
              <a:rPr lang="en-GB" b="1" dirty="0">
                <a:solidFill>
                  <a:schemeClr val="accent6">
                    <a:lumMod val="75000"/>
                  </a:schemeClr>
                </a:solidFill>
                <a:latin typeface="Arial" pitchFamily="34" charset="0"/>
                <a:cs typeface="Arial" pitchFamily="34" charset="0"/>
              </a:rPr>
              <a:t> </a:t>
            </a:r>
            <a:r>
              <a:rPr lang="en-GB" b="1" dirty="0" err="1">
                <a:solidFill>
                  <a:schemeClr val="accent6">
                    <a:lumMod val="75000"/>
                  </a:schemeClr>
                </a:solidFill>
                <a:latin typeface="Arial" pitchFamily="34" charset="0"/>
                <a:cs typeface="Arial" pitchFamily="34" charset="0"/>
              </a:rPr>
              <a:t>sắp</a:t>
            </a:r>
            <a:r>
              <a:rPr lang="en-GB" b="1" dirty="0">
                <a:solidFill>
                  <a:schemeClr val="accent6">
                    <a:lumMod val="75000"/>
                  </a:schemeClr>
                </a:solidFill>
                <a:latin typeface="Arial" pitchFamily="34" charset="0"/>
                <a:cs typeface="Arial" pitchFamily="34" charset="0"/>
              </a:rPr>
              <a:t> </a:t>
            </a:r>
            <a:r>
              <a:rPr lang="en-GB" b="1" dirty="0" err="1">
                <a:solidFill>
                  <a:schemeClr val="accent6">
                    <a:lumMod val="75000"/>
                  </a:schemeClr>
                </a:solidFill>
                <a:latin typeface="Arial" pitchFamily="34" charset="0"/>
                <a:cs typeface="Arial" pitchFamily="34" charset="0"/>
              </a:rPr>
              <a:t>xếp</a:t>
            </a:r>
            <a:r>
              <a:rPr lang="en-GB" b="1" dirty="0">
                <a:solidFill>
                  <a:schemeClr val="accent6">
                    <a:lumMod val="75000"/>
                  </a:schemeClr>
                </a:solidFill>
                <a:latin typeface="Arial" pitchFamily="34" charset="0"/>
                <a:cs typeface="Arial" pitchFamily="34" charset="0"/>
              </a:rPr>
              <a:t> </a:t>
            </a:r>
            <a:r>
              <a:rPr lang="en-GB" b="1" dirty="0" err="1">
                <a:solidFill>
                  <a:schemeClr val="accent6">
                    <a:lumMod val="75000"/>
                  </a:schemeClr>
                </a:solidFill>
                <a:latin typeface="Arial" pitchFamily="34" charset="0"/>
                <a:cs typeface="Arial" pitchFamily="34" charset="0"/>
              </a:rPr>
              <a:t>lại</a:t>
            </a:r>
            <a:r>
              <a:rPr lang="en-GB" b="1" dirty="0">
                <a:solidFill>
                  <a:schemeClr val="accent6">
                    <a:lumMod val="75000"/>
                  </a:schemeClr>
                </a:solidFill>
                <a:latin typeface="Arial" pitchFamily="34" charset="0"/>
                <a:cs typeface="Arial" pitchFamily="34" charset="0"/>
              </a:rPr>
              <a:t> gen ALK</a:t>
            </a:r>
            <a:endParaRPr lang="vi-VN" dirty="0"/>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31</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p:cNvPicPr>
            <a:picLocks noChangeAspect="1"/>
          </p:cNvPicPr>
          <p:nvPr/>
        </p:nvPicPr>
        <p:blipFill>
          <a:blip r:embed="rId2"/>
          <a:stretch>
            <a:fillRect/>
          </a:stretch>
        </p:blipFill>
        <p:spPr>
          <a:xfrm>
            <a:off x="2092864" y="2007037"/>
            <a:ext cx="8167015" cy="4249167"/>
          </a:xfrm>
          <a:prstGeom prst="rect">
            <a:avLst/>
          </a:prstGeom>
        </p:spPr>
      </p:pic>
      <p:sp>
        <p:nvSpPr>
          <p:cNvPr id="6" name="Rectangle 5"/>
          <p:cNvSpPr/>
          <p:nvPr/>
        </p:nvSpPr>
        <p:spPr>
          <a:xfrm>
            <a:off x="1026061" y="6462682"/>
            <a:ext cx="3358612"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Recondo et al. Nat Rev Clin Oncol</a:t>
            </a:r>
            <a:r>
              <a:rPr kumimoji="0" lang="vi-VN"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2018 Nov;15(11):694</a:t>
            </a:r>
            <a:endPar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3" name="TextBox 2"/>
          <p:cNvSpPr txBox="1"/>
          <p:nvPr/>
        </p:nvSpPr>
        <p:spPr>
          <a:xfrm>
            <a:off x="1327354" y="1068563"/>
            <a:ext cx="9291484" cy="872034"/>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Tương</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tự</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như</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trường</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hợp</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của</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đột</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biến</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EGFR,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lựa</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chọ</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trình</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tự</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điều</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như</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thế</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nào</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đang</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là</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dấu</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hỏi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lớn</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trong</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điều</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UPTKTBN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sự</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sắp</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xếp</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lại</a:t>
            </a:r>
            <a:r>
              <a:rPr kumimoji="0" lang="en-GB"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gen ALK.</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6057946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88944" y="142331"/>
            <a:ext cx="9039258" cy="1049219"/>
          </a:xfrm>
        </p:spPr>
        <p:txBody>
          <a:bodyPr>
            <a:normAutofit fontScale="90000"/>
          </a:bodyPr>
          <a:lstStyle/>
          <a:p>
            <a:pPr algn="ctr">
              <a:lnSpc>
                <a:spcPct val="100000"/>
              </a:lnSpc>
            </a:pPr>
            <a:r>
              <a:rPr lang="en-US" sz="3600" b="0" dirty="0" err="1"/>
              <a:t>Vai</a:t>
            </a:r>
            <a:r>
              <a:rPr lang="en-US" sz="3600" b="0" dirty="0"/>
              <a:t> </a:t>
            </a:r>
            <a:r>
              <a:rPr lang="en-US" sz="3600" b="0" dirty="0" err="1"/>
              <a:t>trò</a:t>
            </a:r>
            <a:r>
              <a:rPr lang="en-US" sz="3600" b="0" dirty="0"/>
              <a:t> </a:t>
            </a:r>
            <a:r>
              <a:rPr lang="en-US" sz="3600" b="0" dirty="0" err="1"/>
              <a:t>của</a:t>
            </a:r>
            <a:r>
              <a:rPr lang="en-US" sz="3600" b="0" dirty="0"/>
              <a:t> TKI </a:t>
            </a:r>
            <a:r>
              <a:rPr lang="en-US" sz="3600" b="0" dirty="0" err="1"/>
              <a:t>thế</a:t>
            </a:r>
            <a:r>
              <a:rPr lang="en-US" sz="3600" b="0" dirty="0"/>
              <a:t> </a:t>
            </a:r>
            <a:r>
              <a:rPr lang="en-US" sz="3600" b="0" dirty="0" err="1"/>
              <a:t>hệ</a:t>
            </a:r>
            <a:r>
              <a:rPr lang="en-US" sz="3600" b="0" dirty="0"/>
              <a:t> 3 </a:t>
            </a:r>
            <a:r>
              <a:rPr lang="en-US" sz="3600" b="0" dirty="0" err="1"/>
              <a:t>trong</a:t>
            </a:r>
            <a:r>
              <a:rPr lang="en-US" sz="3600" b="0" dirty="0"/>
              <a:t> </a:t>
            </a:r>
            <a:r>
              <a:rPr lang="en-US" sz="3600" b="0" dirty="0" err="1"/>
              <a:t>điều</a:t>
            </a:r>
            <a:r>
              <a:rPr lang="en-US" sz="3600" b="0" dirty="0"/>
              <a:t> </a:t>
            </a:r>
            <a:r>
              <a:rPr lang="en-US" sz="3600" b="0" dirty="0" err="1"/>
              <a:t>trị</a:t>
            </a:r>
            <a:r>
              <a:rPr lang="en-US" sz="3600" b="0" dirty="0"/>
              <a:t> UTPKTBN </a:t>
            </a:r>
            <a:r>
              <a:rPr lang="en-US" sz="3600" b="0" dirty="0" err="1"/>
              <a:t>có</a:t>
            </a:r>
            <a:r>
              <a:rPr lang="en-US" sz="3600" b="0" dirty="0"/>
              <a:t> </a:t>
            </a:r>
            <a:r>
              <a:rPr lang="en-US" sz="3600" b="0" dirty="0" err="1"/>
              <a:t>đột</a:t>
            </a:r>
            <a:r>
              <a:rPr lang="en-US" sz="3600" b="0" dirty="0"/>
              <a:t> </a:t>
            </a:r>
            <a:r>
              <a:rPr lang="en-US" sz="3600" b="0" dirty="0" err="1"/>
              <a:t>biến</a:t>
            </a:r>
            <a:r>
              <a:rPr lang="en-US" sz="3600" b="0" dirty="0"/>
              <a:t> EGFR?</a:t>
            </a:r>
            <a:endParaRPr lang="vi-VN" sz="3600" b="0" dirty="0"/>
          </a:p>
        </p:txBody>
      </p:sp>
      <p:sp>
        <p:nvSpPr>
          <p:cNvPr id="3" name="Content Placeholder 2"/>
          <p:cNvSpPr>
            <a:spLocks noGrp="1"/>
          </p:cNvSpPr>
          <p:nvPr>
            <p:ph sz="quarter" idx="10"/>
          </p:nvPr>
        </p:nvSpPr>
        <p:spPr>
          <a:xfrm>
            <a:off x="772328" y="6312405"/>
            <a:ext cx="10672489" cy="545595"/>
          </a:xfrm>
        </p:spPr>
        <p:txBody>
          <a:bodyPr/>
          <a:lstStyle/>
          <a:p>
            <a:r>
              <a:rPr lang="en-US" sz="1000" dirty="0"/>
              <a:t>Takeda et al. </a:t>
            </a:r>
            <a:r>
              <a:rPr lang="vi-VN" sz="1000" dirty="0"/>
              <a:t>Int J Mol Sci 2019 E146</a:t>
            </a:r>
          </a:p>
        </p:txBody>
      </p:sp>
      <p:pic>
        <p:nvPicPr>
          <p:cNvPr id="4" name="Picture 3"/>
          <p:cNvPicPr>
            <a:picLocks noChangeAspect="1"/>
          </p:cNvPicPr>
          <p:nvPr/>
        </p:nvPicPr>
        <p:blipFill>
          <a:blip r:embed="rId2"/>
          <a:stretch>
            <a:fillRect/>
          </a:stretch>
        </p:blipFill>
        <p:spPr>
          <a:xfrm>
            <a:off x="1233914" y="2519744"/>
            <a:ext cx="8113278" cy="3630304"/>
          </a:xfrm>
          <a:prstGeom prst="rect">
            <a:avLst/>
          </a:prstGeom>
        </p:spPr>
      </p:pic>
      <p:sp>
        <p:nvSpPr>
          <p:cNvPr id="6" name="TextBox 5"/>
          <p:cNvSpPr txBox="1"/>
          <p:nvPr/>
        </p:nvSpPr>
        <p:spPr>
          <a:xfrm>
            <a:off x="1233914" y="1376317"/>
            <a:ext cx="10093728" cy="1015663"/>
          </a:xfrm>
          <a:prstGeom prst="rect">
            <a:avLst/>
          </a:prstGeom>
          <a:noFill/>
          <a:ln w="12700">
            <a:noFill/>
          </a:ln>
        </p:spPr>
        <p:txBody>
          <a:bodyPr wrap="square" lIns="45720" rIns="45720" rtlCol="0">
            <a:spAutoFit/>
          </a:bodyPr>
          <a:lstStyle/>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
              <a:tabLst/>
              <a:defRPr/>
            </a:pP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Liệu</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TKI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thế</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hệ</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3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sẽ</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thay</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thế</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các</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EGFR TKI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thế</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hệ</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1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và</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2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trong</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điều</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trị</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ung</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thư</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phổi</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không</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tế</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bào</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nhỏ</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có</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đột</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biến</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EGFR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trong</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điều</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a:t>
            </a:r>
            <a:r>
              <a:rPr kumimoji="0" lang="en-US"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rPr>
              <a:t>trị</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 b</a:t>
            </a:r>
            <a:r>
              <a:rPr kumimoji="0" lang="vi-VN"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ướ</a:t>
            </a:r>
            <a:r>
              <a:rPr kumimoji="0" lang="en-US" sz="20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rPr>
              <a:t>c 1?</a:t>
            </a:r>
            <a:endParaRPr kumimoji="0" lang="vi-VN" sz="20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endParaRPr>
          </a:p>
        </p:txBody>
      </p:sp>
    </p:spTree>
    <p:extLst>
      <p:ext uri="{BB962C8B-B14F-4D97-AF65-F5344CB8AC3E}">
        <p14:creationId xmlns:p14="http://schemas.microsoft.com/office/powerpoint/2010/main" val="1579508549"/>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807965" y="4898893"/>
            <a:ext cx="10888166" cy="1467068"/>
          </a:xfrm>
          <a:prstGeom prst="rect">
            <a:avLst/>
          </a:prstGeom>
          <a:noFill/>
          <a:ln w="12700">
            <a:noFill/>
          </a:ln>
        </p:spPr>
        <p:txBody>
          <a:bodyPr wrap="square" lIns="45720" rIns="45720"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vi-VN" sz="1400" b="1" i="0" u="none" strike="noStrike" kern="1200" cap="none" spc="0" normalizeH="0" baseline="0" noProof="0" dirty="0">
                <a:ln>
                  <a:noFill/>
                </a:ln>
                <a:solidFill>
                  <a:srgbClr val="002060"/>
                </a:solidFill>
                <a:effectLst/>
                <a:uLnTx/>
                <a:uFillTx/>
                <a:latin typeface="Arial"/>
                <a:ea typeface="+mn-ea"/>
                <a:cs typeface="Arial" pitchFamily="34" charset="0"/>
              </a:rPr>
              <a:t>Cơ</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rPr>
              <a:t>chế</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rPr>
              <a:t>đề</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rPr>
              <a:t>kháng</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với</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osimertinib</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bước</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1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nhìn</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chung</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rất</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phức</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tạp</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với</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nhiều</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cơ</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chế</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khác</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nhau</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như</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đột</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rPr>
              <a:t>biến</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rPr>
              <a:t> C797S (7%) hay MET amplification (15%) </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Hầu</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hết</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đều</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là</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những</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đích</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chưa</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có</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thuốc</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điều</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trị.</a:t>
            </a:r>
            <a:r>
              <a:rPr kumimoji="0" lang="en-US" sz="1400" b="0" i="0" u="none" strike="noStrike" kern="1200" cap="none" spc="0" normalizeH="0" baseline="30000" noProof="0" dirty="0">
                <a:ln>
                  <a:noFill/>
                </a:ln>
                <a:solidFill>
                  <a:srgbClr val="0070C0"/>
                </a:solidFill>
                <a:effectLst/>
                <a:uLnTx/>
                <a:uFillTx/>
                <a:latin typeface="Arial"/>
                <a:ea typeface="+mn-ea"/>
                <a:cs typeface="Arial" pitchFamily="34" charset="0"/>
                <a:sym typeface="Wingdings" panose="05000000000000000000" pitchFamily="2" charset="2"/>
              </a:rPr>
              <a:t>1,2</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Tỉ</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lệ</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chuyển</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dạng</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mô</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học</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sau</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khi</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đề</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kháng</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với</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osimertinib</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chuyển</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dạng</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tế</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bào</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v</a:t>
            </a:r>
            <a:r>
              <a:rPr kumimoji="0" lang="vi-VN"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ả</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y hay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chuyển</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dạng</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tế</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bào</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nhỏ</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là</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khoảng</a:t>
            </a:r>
            <a:r>
              <a:rPr kumimoji="0" lang="en-US" sz="1400" b="0" i="0" u="none" strike="noStrike" kern="1200" cap="none" spc="0" normalizeH="0" baseline="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 14%. </a:t>
            </a:r>
            <a:r>
              <a:rPr kumimoji="0" lang="en-US" sz="1400" b="0" i="0" u="none" strike="noStrike" kern="1200" cap="none" spc="0" normalizeH="0" baseline="30000" noProof="0" dirty="0">
                <a:ln>
                  <a:noFill/>
                </a:ln>
                <a:solidFill>
                  <a:srgbClr val="58595B">
                    <a:lumMod val="50000"/>
                  </a:srgbClr>
                </a:solidFill>
                <a:effectLst/>
                <a:uLnTx/>
                <a:uFillTx/>
                <a:latin typeface="Arial"/>
                <a:ea typeface="ＭＳ Ｐゴシック" panose="020B0600070205080204" pitchFamily="34" charset="-128"/>
                <a:cs typeface="Calibri" panose="020F0502020204030204" pitchFamily="34" charset="0"/>
              </a:rPr>
              <a:t>3,4</a:t>
            </a:r>
            <a:endParaRPr kumimoji="0" lang="en-US" sz="1400" b="0" i="0" u="none" strike="noStrike" kern="1200" cap="none" spc="0" normalizeH="0" baseline="30000" noProof="0" dirty="0">
              <a:ln>
                <a:noFill/>
              </a:ln>
              <a:solidFill>
                <a:srgbClr val="58595B">
                  <a:lumMod val="50000"/>
                </a:srgbClr>
              </a:solidFill>
              <a:effectLst/>
              <a:uLnTx/>
              <a:uFillTx/>
              <a:latin typeface="Arial"/>
              <a:ea typeface="+mn-ea"/>
              <a:cs typeface="Arial" pitchFamily="34" charset="0"/>
              <a:sym typeface="Wingdings" panose="05000000000000000000" pitchFamily="2" charset="2"/>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Không</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có</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sự</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khác</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biệt</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về</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OS ở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bệnh</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nhân</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châu</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Á </a:t>
            </a:r>
            <a:r>
              <a:rPr kumimoji="0" lang="en-US" sz="14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sym typeface="Wingdings" panose="05000000000000000000" pitchFamily="2" charset="2"/>
              </a:rPr>
              <a:t>khi</a:t>
            </a:r>
            <a:r>
              <a:rPr kumimoji="0" lang="en-US" sz="14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sym typeface="Wingdings" panose="05000000000000000000" pitchFamily="2" charset="2"/>
              </a:rPr>
              <a:t>khởi</a:t>
            </a:r>
            <a:r>
              <a:rPr kumimoji="0" lang="en-US" sz="14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sym typeface="Wingdings" panose="05000000000000000000" pitchFamily="2" charset="2"/>
              </a:rPr>
              <a:t>trị</a:t>
            </a:r>
            <a:r>
              <a:rPr kumimoji="0" lang="en-US" sz="14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sym typeface="Wingdings" panose="05000000000000000000" pitchFamily="2" charset="2"/>
              </a:rPr>
              <a:t>với</a:t>
            </a:r>
            <a:r>
              <a:rPr kumimoji="0" lang="en-US" sz="14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sym typeface="Wingdings" panose="05000000000000000000" pitchFamily="2" charset="2"/>
              </a:rPr>
              <a:t>osimertinib</a:t>
            </a:r>
            <a:r>
              <a:rPr kumimoji="0" lang="en-US" sz="14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sym typeface="Wingdings" panose="05000000000000000000" pitchFamily="2" charset="2"/>
              </a:rPr>
              <a:t> hay EGFR TKI </a:t>
            </a:r>
            <a:r>
              <a:rPr kumimoji="0" lang="en-US" sz="14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sym typeface="Wingdings" panose="05000000000000000000" pitchFamily="2" charset="2"/>
              </a:rPr>
              <a:t>thế</a:t>
            </a:r>
            <a:r>
              <a:rPr kumimoji="0" lang="en-US" sz="14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58595B">
                    <a:lumMod val="50000"/>
                  </a:srgbClr>
                </a:solidFill>
                <a:effectLst/>
                <a:uLnTx/>
                <a:uFillTx/>
                <a:latin typeface="Arial"/>
                <a:ea typeface="+mn-ea"/>
                <a:cs typeface="Arial" pitchFamily="34" charset="0"/>
                <a:sym typeface="Wingdings" panose="05000000000000000000" pitchFamily="2" charset="2"/>
              </a:rPr>
              <a:t>hệ</a:t>
            </a:r>
            <a:r>
              <a:rPr kumimoji="0" lang="en-US" sz="1400" b="0" i="0" u="none" strike="noStrike" kern="1200" cap="none" spc="0" normalizeH="0" baseline="0" noProof="0" dirty="0">
                <a:ln>
                  <a:noFill/>
                </a:ln>
                <a:solidFill>
                  <a:srgbClr val="58595B">
                    <a:lumMod val="50000"/>
                  </a:srgbClr>
                </a:solidFill>
                <a:effectLst/>
                <a:uLnTx/>
                <a:uFillTx/>
                <a:latin typeface="Arial"/>
                <a:ea typeface="+mn-ea"/>
                <a:cs typeface="Arial" pitchFamily="34" charset="0"/>
                <a:sym typeface="Wingdings" panose="05000000000000000000" pitchFamily="2" charset="2"/>
              </a:rPr>
              <a:t> 1.</a:t>
            </a:r>
            <a:r>
              <a:rPr kumimoji="0" lang="en-US" sz="1400" b="0" i="0" u="none" strike="noStrike" kern="1200" cap="none" spc="0" normalizeH="0" baseline="30000" noProof="0" dirty="0">
                <a:ln>
                  <a:noFill/>
                </a:ln>
                <a:solidFill>
                  <a:srgbClr val="58595B">
                    <a:lumMod val="50000"/>
                  </a:srgbClr>
                </a:solidFill>
                <a:effectLst/>
                <a:uLnTx/>
                <a:uFillTx/>
                <a:latin typeface="Arial"/>
                <a:ea typeface="+mn-ea"/>
                <a:cs typeface="Arial" pitchFamily="34" charset="0"/>
                <a:sym typeface="Wingdings" panose="05000000000000000000" pitchFamily="2" charset="2"/>
              </a:rPr>
              <a:t>5</a:t>
            </a: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Vấn</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đề</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về</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chi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phí</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hiệu</a:t>
            </a:r>
            <a:r>
              <a:rPr kumimoji="0" lang="en-US" sz="1400" b="1" i="0" u="none" strike="noStrike" kern="1200" cap="none" spc="0" normalizeH="0" baseline="0" noProof="0" dirty="0">
                <a:ln>
                  <a:noFill/>
                </a:ln>
                <a:solidFill>
                  <a:srgbClr val="002060"/>
                </a:solidFill>
                <a:effectLst/>
                <a:uLnTx/>
                <a:uFillTx/>
                <a:latin typeface="Arial"/>
                <a:ea typeface="+mn-ea"/>
                <a:cs typeface="Arial" pitchFamily="34" charset="0"/>
                <a:sym typeface="Wingdings" panose="05000000000000000000" pitchFamily="2" charset="2"/>
              </a:rPr>
              <a:t> </a:t>
            </a:r>
            <a:r>
              <a:rPr kumimoji="0" lang="en-US" sz="1400" b="1" i="0" u="none" strike="noStrike" kern="1200" cap="none" spc="0" normalizeH="0" baseline="0" noProof="0" dirty="0" err="1">
                <a:ln>
                  <a:noFill/>
                </a:ln>
                <a:solidFill>
                  <a:srgbClr val="002060"/>
                </a:solidFill>
                <a:effectLst/>
                <a:uLnTx/>
                <a:uFillTx/>
                <a:latin typeface="Arial"/>
                <a:ea typeface="+mn-ea"/>
                <a:cs typeface="Arial" pitchFamily="34" charset="0"/>
                <a:sym typeface="Wingdings" panose="05000000000000000000" pitchFamily="2" charset="2"/>
              </a:rPr>
              <a:t>quả</a:t>
            </a:r>
            <a:r>
              <a:rPr kumimoji="0" lang="en-US" sz="1400" b="1" i="0" u="none" strike="noStrike" kern="1200" cap="none" spc="0" normalizeH="0" baseline="0" noProof="0" dirty="0">
                <a:ln>
                  <a:noFill/>
                </a:ln>
                <a:solidFill>
                  <a:srgbClr val="58595B"/>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sym typeface="Wingdings" panose="05000000000000000000" pitchFamily="2" charset="2"/>
              </a:rPr>
              <a:t>của</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58595B"/>
                </a:solidFill>
                <a:effectLst/>
                <a:uLnTx/>
                <a:uFillTx/>
                <a:latin typeface="Arial"/>
                <a:ea typeface="+mn-ea"/>
                <a:cs typeface="Arial" pitchFamily="34" charset="0"/>
                <a:sym typeface="Wingdings" panose="05000000000000000000" pitchFamily="2" charset="2"/>
              </a:rPr>
              <a:t>Osimertinib</a:t>
            </a:r>
            <a:r>
              <a:rPr kumimoji="0" lang="en-US" sz="1400" b="0" i="0" u="none" strike="noStrike" kern="1200" cap="none" spc="0" normalizeH="0" baseline="0" noProof="0" dirty="0">
                <a:ln>
                  <a:noFill/>
                </a:ln>
                <a:solidFill>
                  <a:srgbClr val="58595B"/>
                </a:solidFill>
                <a:effectLst/>
                <a:uLnTx/>
                <a:uFillTx/>
                <a:latin typeface="Arial"/>
                <a:ea typeface="+mn-ea"/>
                <a:cs typeface="Arial" pitchFamily="34" charset="0"/>
                <a:sym typeface="Wingdings" panose="05000000000000000000" pitchFamily="2" charset="2"/>
              </a:rPr>
              <a:t>? 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Khó</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tiếp</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cận</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đặc</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biệt</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ở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những</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nước</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đang</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a:t>
            </a:r>
            <a:r>
              <a:rPr kumimoji="0" lang="en-US" sz="1400" b="0" i="0" u="none" strike="noStrike" kern="1200" cap="none" spc="0" normalizeH="0" baseline="0" noProof="0" dirty="0" err="1">
                <a:ln>
                  <a:noFill/>
                </a:ln>
                <a:solidFill>
                  <a:srgbClr val="0070C0"/>
                </a:solidFill>
                <a:effectLst/>
                <a:uLnTx/>
                <a:uFillTx/>
                <a:latin typeface="Arial"/>
                <a:ea typeface="+mn-ea"/>
                <a:cs typeface="Arial" pitchFamily="34" charset="0"/>
                <a:sym typeface="Wingdings" panose="05000000000000000000" pitchFamily="2" charset="2"/>
              </a:rPr>
              <a:t>phát</a:t>
            </a:r>
            <a:r>
              <a:rPr kumimoji="0" lang="en-US" sz="1400" b="0" i="0" u="none" strike="noStrike" kern="1200" cap="none" spc="0" normalizeH="0" baseline="0" noProof="0" dirty="0">
                <a:ln>
                  <a:noFill/>
                </a:ln>
                <a:solidFill>
                  <a:srgbClr val="0070C0"/>
                </a:solidFill>
                <a:effectLst/>
                <a:uLnTx/>
                <a:uFillTx/>
                <a:latin typeface="Arial"/>
                <a:ea typeface="+mn-ea"/>
                <a:cs typeface="Arial" pitchFamily="34" charset="0"/>
                <a:sym typeface="Wingdings" panose="05000000000000000000" pitchFamily="2" charset="2"/>
              </a:rPr>
              <a:t> triển.,</a:t>
            </a:r>
            <a:r>
              <a:rPr kumimoji="0" lang="en-US" sz="1400" b="0" i="0" u="none" strike="noStrike" kern="1200" cap="none" spc="0" normalizeH="0" baseline="30000" noProof="0" dirty="0">
                <a:ln>
                  <a:noFill/>
                </a:ln>
                <a:solidFill>
                  <a:srgbClr val="0070C0"/>
                </a:solidFill>
                <a:effectLst/>
                <a:uLnTx/>
                <a:uFillTx/>
                <a:latin typeface="Arial"/>
                <a:ea typeface="+mn-ea"/>
                <a:cs typeface="Arial" pitchFamily="34" charset="0"/>
                <a:sym typeface="Wingdings" panose="05000000000000000000" pitchFamily="2" charset="2"/>
              </a:rPr>
              <a:t>6,7</a:t>
            </a:r>
            <a:endParaRPr kumimoji="0" lang="vi-VN" sz="1400" b="0" i="0" u="none" strike="noStrike" kern="1200" cap="none" spc="0" normalizeH="0" baseline="30000" noProof="0" dirty="0">
              <a:ln>
                <a:noFill/>
              </a:ln>
              <a:solidFill>
                <a:srgbClr val="0070C0"/>
              </a:solidFill>
              <a:effectLst/>
              <a:uLnTx/>
              <a:uFillTx/>
              <a:latin typeface="Arial"/>
              <a:ea typeface="+mn-ea"/>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400" b="0" i="0" u="none" strike="noStrike" kern="1200" cap="none" spc="0" normalizeH="0" baseline="30000" noProof="0" dirty="0">
              <a:ln>
                <a:noFill/>
              </a:ln>
              <a:solidFill>
                <a:srgbClr val="58595B"/>
              </a:solidFill>
              <a:effectLst/>
              <a:uLnTx/>
              <a:uFillTx/>
              <a:latin typeface="Arial"/>
              <a:ea typeface="+mn-ea"/>
              <a:cs typeface="Arial" pitchFamily="34" charset="0"/>
            </a:endParaRPr>
          </a:p>
        </p:txBody>
      </p:sp>
      <p:sp>
        <p:nvSpPr>
          <p:cNvPr id="6" name="Title 1"/>
          <p:cNvSpPr>
            <a:spLocks noGrp="1"/>
          </p:cNvSpPr>
          <p:nvPr>
            <p:ph type="title"/>
          </p:nvPr>
        </p:nvSpPr>
        <p:spPr>
          <a:xfrm>
            <a:off x="248199" y="152105"/>
            <a:ext cx="11768641" cy="1049219"/>
          </a:xfrm>
        </p:spPr>
        <p:txBody>
          <a:bodyPr>
            <a:normAutofit fontScale="90000"/>
          </a:bodyPr>
          <a:lstStyle/>
          <a:p>
            <a:pPr algn="ctr">
              <a:lnSpc>
                <a:spcPct val="100000"/>
              </a:lnSpc>
            </a:pPr>
            <a:r>
              <a:rPr lang="vi-VN" sz="3200" kern="1200" dirty="0"/>
              <a:t>Những vấn đề cần cân nhắc khi sử dụng EGFR TKI thế hệ 3 trong điều trị bước 1 UTPKTBN có đột biến EGFR</a:t>
            </a:r>
            <a:r>
              <a:rPr lang="en-US" sz="3200" kern="1200" dirty="0"/>
              <a:t>?</a:t>
            </a:r>
            <a:endParaRPr lang="vi-VN" sz="3200" kern="1200" dirty="0"/>
          </a:p>
        </p:txBody>
      </p:sp>
      <p:grpSp>
        <p:nvGrpSpPr>
          <p:cNvPr id="66" name="Group 65"/>
          <p:cNvGrpSpPr/>
          <p:nvPr/>
        </p:nvGrpSpPr>
        <p:grpSpPr>
          <a:xfrm>
            <a:off x="238203" y="1195593"/>
            <a:ext cx="11778637" cy="3752424"/>
            <a:chOff x="779452" y="1175889"/>
            <a:chExt cx="11778637" cy="3752424"/>
          </a:xfrm>
        </p:grpSpPr>
        <p:graphicFrame>
          <p:nvGraphicFramePr>
            <p:cNvPr id="67" name="Content Placeholder 8">
              <a:extLst>
                <a:ext uri="{FF2B5EF4-FFF2-40B4-BE49-F238E27FC236}">
                  <a16:creationId xmlns:a16="http://schemas.microsoft.com/office/drawing/2014/main" id="{62DA5D55-7F15-44C5-979A-7D0CFAF5B25C}"/>
                </a:ext>
              </a:extLst>
            </p:cNvPr>
            <p:cNvGraphicFramePr>
              <a:graphicFrameLocks/>
            </p:cNvGraphicFramePr>
            <p:nvPr/>
          </p:nvGraphicFramePr>
          <p:xfrm>
            <a:off x="5766239" y="1625126"/>
            <a:ext cx="6791850" cy="320640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8" name="Content Placeholder 8">
              <a:extLst>
                <a:ext uri="{FF2B5EF4-FFF2-40B4-BE49-F238E27FC236}">
                  <a16:creationId xmlns:a16="http://schemas.microsoft.com/office/drawing/2014/main" id="{1282DCB7-6C68-4188-9E42-4D0C030CB299}"/>
                </a:ext>
              </a:extLst>
            </p:cNvPr>
            <p:cNvGraphicFramePr>
              <a:graphicFrameLocks/>
            </p:cNvGraphicFramePr>
            <p:nvPr/>
          </p:nvGraphicFramePr>
          <p:xfrm>
            <a:off x="6334236" y="1899315"/>
            <a:ext cx="5632613" cy="2659133"/>
          </p:xfrm>
          <a:graphic>
            <a:graphicData uri="http://schemas.openxmlformats.org/drawingml/2006/chart">
              <c:chart xmlns:c="http://schemas.openxmlformats.org/drawingml/2006/chart" xmlns:r="http://schemas.openxmlformats.org/officeDocument/2006/relationships" r:id="rId3"/>
            </a:graphicData>
          </a:graphic>
        </p:graphicFrame>
        <p:sp>
          <p:nvSpPr>
            <p:cNvPr id="69" name="Content Placeholder 6">
              <a:extLst>
                <a:ext uri="{FF2B5EF4-FFF2-40B4-BE49-F238E27FC236}">
                  <a16:creationId xmlns:a16="http://schemas.microsoft.com/office/drawing/2014/main" id="{57E59798-4487-DB46-B35F-0EF9EF74CEF3}"/>
                </a:ext>
              </a:extLst>
            </p:cNvPr>
            <p:cNvSpPr txBox="1">
              <a:spLocks noChangeArrowheads="1"/>
            </p:cNvSpPr>
            <p:nvPr/>
          </p:nvSpPr>
          <p:spPr>
            <a:xfrm>
              <a:off x="4936747" y="4833603"/>
              <a:ext cx="4137500" cy="94710"/>
            </a:xfrm>
            <a:prstGeom prst="rect">
              <a:avLst/>
            </a:prstGeom>
            <a:noFill/>
          </p:spPr>
          <p:txBody>
            <a:bodyPr lIns="0" tIns="0" rIns="0" bIns="0" anchor="b" anchorCtr="0"/>
            <a:lstStyle>
              <a:lvl1pPr marL="173831" indent="-173831" algn="l" rtl="0" eaLnBrk="0" fontAlgn="base" hangingPunct="0">
                <a:spcBef>
                  <a:spcPts val="1050"/>
                </a:spcBef>
                <a:spcAft>
                  <a:spcPct val="0"/>
                </a:spcAft>
                <a:buChar char="•"/>
                <a:defRPr sz="1500">
                  <a:solidFill>
                    <a:schemeClr val="accent2"/>
                  </a:solidFill>
                  <a:latin typeface="+mn-lt"/>
                  <a:ea typeface="ＭＳ Ｐゴシック" charset="0"/>
                  <a:cs typeface="ＭＳ Ｐゴシック" charset="0"/>
                </a:defRPr>
              </a:lvl1pPr>
              <a:lvl2pPr marL="432197" indent="-171450" algn="l" rtl="0" eaLnBrk="0" fontAlgn="base" hangingPunct="0">
                <a:spcBef>
                  <a:spcPts val="300"/>
                </a:spcBef>
                <a:spcAft>
                  <a:spcPct val="0"/>
                </a:spcAft>
                <a:buChar char="–"/>
                <a:defRPr>
                  <a:solidFill>
                    <a:schemeClr val="tx1"/>
                  </a:solidFill>
                  <a:latin typeface="+mn-lt"/>
                  <a:ea typeface="ＭＳ Ｐゴシック" charset="0"/>
                </a:defRPr>
              </a:lvl2pPr>
              <a:lvl3pPr marL="685800" indent="-178594" algn="l" rtl="0" eaLnBrk="0" fontAlgn="base" hangingPunct="0">
                <a:spcBef>
                  <a:spcPts val="300"/>
                </a:spcBef>
                <a:spcAft>
                  <a:spcPct val="0"/>
                </a:spcAft>
                <a:buFont typeface="Wingdings" panose="05000000000000000000" pitchFamily="2" charset="2"/>
                <a:buChar char="§"/>
                <a:defRPr sz="1200">
                  <a:solidFill>
                    <a:schemeClr val="tx1"/>
                  </a:solidFill>
                  <a:latin typeface="+mn-lt"/>
                  <a:ea typeface="ＭＳ Ｐゴシック" charset="0"/>
                </a:defRPr>
              </a:lvl3pPr>
              <a:lvl4pPr marL="946547" indent="-164306" algn="l" rtl="0" eaLnBrk="0" fontAlgn="base" hangingPunct="0">
                <a:spcBef>
                  <a:spcPts val="300"/>
                </a:spcBef>
                <a:spcAft>
                  <a:spcPct val="0"/>
                </a:spcAft>
                <a:buFont typeface="Arial" panose="020B0604020202020204" pitchFamily="34" charset="0"/>
                <a:buChar char="»"/>
                <a:defRPr sz="1050">
                  <a:solidFill>
                    <a:schemeClr val="tx1"/>
                  </a:solidFill>
                  <a:latin typeface="+mn-lt"/>
                  <a:ea typeface="ＭＳ Ｐゴシック" charset="0"/>
                </a:defRPr>
              </a:lvl4pPr>
              <a:lvl5pPr marL="1200150" indent="-185738" algn="l" rtl="0" eaLnBrk="0" fontAlgn="base" hangingPunct="0">
                <a:spcBef>
                  <a:spcPts val="300"/>
                </a:spcBef>
                <a:spcAft>
                  <a:spcPct val="0"/>
                </a:spcAft>
                <a:buFont typeface="Wingdings" panose="05000000000000000000" pitchFamily="2" charset="2"/>
                <a:buChar char="Ø"/>
                <a:defRPr sz="900">
                  <a:solidFill>
                    <a:schemeClr val="tx1"/>
                  </a:solidFill>
                  <a:latin typeface="+mn-lt"/>
                  <a:ea typeface="ＭＳ Ｐゴシック" charset="0"/>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750" b="0" i="0" u="none" strike="noStrike" kern="0" cap="none" spc="0" normalizeH="0" baseline="0" noProof="0" dirty="0">
                <a:ln>
                  <a:noFill/>
                </a:ln>
                <a:solidFill>
                  <a:srgbClr val="333399"/>
                </a:solidFill>
                <a:effectLst/>
                <a:uLnTx/>
                <a:uFillTx/>
                <a:latin typeface="Arial"/>
                <a:ea typeface="ＭＳ Ｐゴシック" charset="0"/>
              </a:endParaRPr>
            </a:p>
          </p:txBody>
        </p:sp>
        <p:sp>
          <p:nvSpPr>
            <p:cNvPr id="71" name="TextBox 70">
              <a:extLst>
                <a:ext uri="{FF2B5EF4-FFF2-40B4-BE49-F238E27FC236}">
                  <a16:creationId xmlns:a16="http://schemas.microsoft.com/office/drawing/2014/main" id="{7B6859AA-1698-460C-A93B-64E4493E465F}"/>
                </a:ext>
              </a:extLst>
            </p:cNvPr>
            <p:cNvSpPr txBox="1"/>
            <p:nvPr/>
          </p:nvSpPr>
          <p:spPr>
            <a:xfrm>
              <a:off x="1711629" y="1175889"/>
              <a:ext cx="3164108" cy="369332"/>
            </a:xfrm>
            <a:prstGeom prst="rect">
              <a:avLst/>
            </a:prstGeom>
            <a:noFill/>
            <a:ln w="12700">
              <a:noFill/>
            </a:ln>
          </p:spPr>
          <p:txBody>
            <a:bodyPr wrap="squar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8595B"/>
                  </a:solidFill>
                  <a:effectLst/>
                  <a:uLnTx/>
                  <a:uFillTx/>
                  <a:latin typeface="Arial"/>
                  <a:ea typeface="+mn-ea"/>
                  <a:cs typeface="Arial" pitchFamily="34" charset="0"/>
                </a:rPr>
                <a:t>FLAURA (liquid biopsy)</a:t>
              </a:r>
              <a:r>
                <a:rPr kumimoji="0" lang="en-US" sz="1800" b="1" i="0" u="none" strike="noStrike" kern="1200" cap="none" spc="0" normalizeH="0" baseline="30000" noProof="0" dirty="0">
                  <a:ln>
                    <a:noFill/>
                  </a:ln>
                  <a:solidFill>
                    <a:srgbClr val="58595B"/>
                  </a:solidFill>
                  <a:effectLst/>
                  <a:uLnTx/>
                  <a:uFillTx/>
                  <a:latin typeface="Arial"/>
                  <a:ea typeface="+mn-ea"/>
                  <a:cs typeface="Arial" pitchFamily="34" charset="0"/>
                </a:rPr>
                <a:t>1,2</a:t>
              </a:r>
            </a:p>
          </p:txBody>
        </p:sp>
        <p:sp>
          <p:nvSpPr>
            <p:cNvPr id="72" name="TextBox 71">
              <a:extLst>
                <a:ext uri="{FF2B5EF4-FFF2-40B4-BE49-F238E27FC236}">
                  <a16:creationId xmlns:a16="http://schemas.microsoft.com/office/drawing/2014/main" id="{3FC3239A-9FCE-4E28-9F0B-D3FC66AD3BBC}"/>
                </a:ext>
              </a:extLst>
            </p:cNvPr>
            <p:cNvSpPr txBox="1"/>
            <p:nvPr/>
          </p:nvSpPr>
          <p:spPr>
            <a:xfrm>
              <a:off x="7885626" y="1178336"/>
              <a:ext cx="2796327" cy="369332"/>
            </a:xfrm>
            <a:prstGeom prst="rect">
              <a:avLst/>
            </a:prstGeom>
            <a:noFill/>
            <a:ln w="12700">
              <a:noFill/>
            </a:ln>
          </p:spPr>
          <p:txBody>
            <a:bodyPr wrap="squar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8595B"/>
                  </a:solidFill>
                  <a:effectLst/>
                  <a:uLnTx/>
                  <a:uFillTx/>
                  <a:latin typeface="Arial"/>
                  <a:ea typeface="+mn-ea"/>
                  <a:cs typeface="Arial" pitchFamily="34" charset="0"/>
                </a:rPr>
                <a:t>MSKCC (tumour tissue)</a:t>
              </a:r>
              <a:r>
                <a:rPr kumimoji="0" lang="en-US" sz="1800" b="1" i="0" u="none" strike="noStrike" kern="1200" cap="none" spc="0" normalizeH="0" baseline="30000" noProof="0" dirty="0">
                  <a:ln>
                    <a:noFill/>
                  </a:ln>
                  <a:solidFill>
                    <a:srgbClr val="58595B"/>
                  </a:solidFill>
                  <a:effectLst/>
                  <a:uLnTx/>
                  <a:uFillTx/>
                  <a:latin typeface="Arial"/>
                  <a:ea typeface="+mn-ea"/>
                  <a:cs typeface="Arial" pitchFamily="34" charset="0"/>
                </a:rPr>
                <a:t>3</a:t>
              </a:r>
            </a:p>
          </p:txBody>
        </p:sp>
        <p:grpSp>
          <p:nvGrpSpPr>
            <p:cNvPr id="74" name="Group 73">
              <a:extLst>
                <a:ext uri="{FF2B5EF4-FFF2-40B4-BE49-F238E27FC236}">
                  <a16:creationId xmlns:a16="http://schemas.microsoft.com/office/drawing/2014/main" id="{12CB6802-03BF-4A97-8188-F20865CA5405}"/>
                </a:ext>
              </a:extLst>
            </p:cNvPr>
            <p:cNvGrpSpPr/>
            <p:nvPr/>
          </p:nvGrpSpPr>
          <p:grpSpPr>
            <a:xfrm>
              <a:off x="9609496" y="1926669"/>
              <a:ext cx="467603" cy="339516"/>
              <a:chOff x="8427486" y="-1994008"/>
              <a:chExt cx="562911" cy="408718"/>
            </a:xfrm>
            <a:solidFill>
              <a:schemeClr val="bg1"/>
            </a:solidFill>
          </p:grpSpPr>
          <p:sp>
            <p:nvSpPr>
              <p:cNvPr id="113" name="Freeform: Shape 21">
                <a:extLst>
                  <a:ext uri="{FF2B5EF4-FFF2-40B4-BE49-F238E27FC236}">
                    <a16:creationId xmlns:a16="http://schemas.microsoft.com/office/drawing/2014/main" id="{E2F7090E-7075-404E-80CD-C1DBC4E2A72B}"/>
                  </a:ext>
                </a:extLst>
              </p:cNvPr>
              <p:cNvSpPr/>
              <p:nvPr/>
            </p:nvSpPr>
            <p:spPr>
              <a:xfrm>
                <a:off x="8427486" y="-1994008"/>
                <a:ext cx="104775" cy="104775"/>
              </a:xfrm>
              <a:custGeom>
                <a:avLst/>
                <a:gdLst>
                  <a:gd name="connsiteX0" fmla="*/ 12036 w 104775"/>
                  <a:gd name="connsiteY0" fmla="*/ 40100 h 104775"/>
                  <a:gd name="connsiteX1" fmla="*/ 25370 w 104775"/>
                  <a:gd name="connsiteY1" fmla="*/ 19145 h 104775"/>
                  <a:gd name="connsiteX2" fmla="*/ 38515 w 104775"/>
                  <a:gd name="connsiteY2" fmla="*/ 10382 h 104775"/>
                  <a:gd name="connsiteX3" fmla="*/ 53183 w 104775"/>
                  <a:gd name="connsiteY3" fmla="*/ 7144 h 104775"/>
                  <a:gd name="connsiteX4" fmla="*/ 73662 w 104775"/>
                  <a:gd name="connsiteY4" fmla="*/ 11525 h 104775"/>
                  <a:gd name="connsiteX5" fmla="*/ 99951 w 104775"/>
                  <a:gd name="connsiteY5" fmla="*/ 36481 h 104775"/>
                  <a:gd name="connsiteX6" fmla="*/ 72424 w 104775"/>
                  <a:gd name="connsiteY6" fmla="*/ 103632 h 104775"/>
                  <a:gd name="connsiteX7" fmla="*/ 36324 w 104775"/>
                  <a:gd name="connsiteY7" fmla="*/ 102870 h 104775"/>
                  <a:gd name="connsiteX8" fmla="*/ 9940 w 104775"/>
                  <a:gd name="connsiteY8" fmla="*/ 78010 h 104775"/>
                  <a:gd name="connsiteX9" fmla="*/ 12036 w 104775"/>
                  <a:gd name="connsiteY9" fmla="*/ 40100 h 104775"/>
                  <a:gd name="connsiteX10" fmla="*/ 31086 w 104775"/>
                  <a:gd name="connsiteY10" fmla="*/ 47054 h 104775"/>
                  <a:gd name="connsiteX11" fmla="*/ 28609 w 104775"/>
                  <a:gd name="connsiteY11" fmla="*/ 72676 h 104775"/>
                  <a:gd name="connsiteX12" fmla="*/ 42992 w 104775"/>
                  <a:gd name="connsiteY12" fmla="*/ 87630 h 104775"/>
                  <a:gd name="connsiteX13" fmla="*/ 63661 w 104775"/>
                  <a:gd name="connsiteY13" fmla="*/ 87154 h 104775"/>
                  <a:gd name="connsiteX14" fmla="*/ 80044 w 104775"/>
                  <a:gd name="connsiteY14" fmla="*/ 66961 h 104775"/>
                  <a:gd name="connsiteX15" fmla="*/ 82711 w 104775"/>
                  <a:gd name="connsiteY15" fmla="*/ 41529 h 104775"/>
                  <a:gd name="connsiteX16" fmla="*/ 48030 w 104775"/>
                  <a:gd name="connsiteY16" fmla="*/ 26689 h 104775"/>
                  <a:gd name="connsiteX17" fmla="*/ 47182 w 104775"/>
                  <a:gd name="connsiteY17" fmla="*/ 27051 h 104775"/>
                  <a:gd name="connsiteX18" fmla="*/ 30609 w 104775"/>
                  <a:gd name="connsiteY18" fmla="*/ 4705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12036" y="40100"/>
                    </a:moveTo>
                    <a:cubicBezTo>
                      <a:pt x="14941" y="32242"/>
                      <a:pt x="19484" y="25098"/>
                      <a:pt x="25370" y="19145"/>
                    </a:cubicBezTo>
                    <a:cubicBezTo>
                      <a:pt x="29190" y="15459"/>
                      <a:pt x="33638" y="12487"/>
                      <a:pt x="38515" y="10382"/>
                    </a:cubicBezTo>
                    <a:cubicBezTo>
                      <a:pt x="43144" y="8344"/>
                      <a:pt x="48125" y="7239"/>
                      <a:pt x="53183" y="7144"/>
                    </a:cubicBezTo>
                    <a:cubicBezTo>
                      <a:pt x="60241" y="7201"/>
                      <a:pt x="67204" y="8687"/>
                      <a:pt x="73662" y="11525"/>
                    </a:cubicBezTo>
                    <a:cubicBezTo>
                      <a:pt x="85568" y="15745"/>
                      <a:pt x="95122" y="24813"/>
                      <a:pt x="99951" y="36481"/>
                    </a:cubicBezTo>
                    <a:cubicBezTo>
                      <a:pt x="107380" y="62532"/>
                      <a:pt x="96008" y="90288"/>
                      <a:pt x="72424" y="103632"/>
                    </a:cubicBezTo>
                    <a:cubicBezTo>
                      <a:pt x="60822" y="108471"/>
                      <a:pt x="47716" y="108195"/>
                      <a:pt x="36324" y="102870"/>
                    </a:cubicBezTo>
                    <a:cubicBezTo>
                      <a:pt x="24466" y="98603"/>
                      <a:pt x="14902" y="89602"/>
                      <a:pt x="9940" y="78010"/>
                    </a:cubicBezTo>
                    <a:cubicBezTo>
                      <a:pt x="5587" y="65599"/>
                      <a:pt x="6339" y="51959"/>
                      <a:pt x="12036" y="40100"/>
                    </a:cubicBezTo>
                    <a:close/>
                    <a:moveTo>
                      <a:pt x="31086" y="47054"/>
                    </a:moveTo>
                    <a:cubicBezTo>
                      <a:pt x="27142" y="54998"/>
                      <a:pt x="26256" y="64122"/>
                      <a:pt x="28609" y="72676"/>
                    </a:cubicBezTo>
                    <a:cubicBezTo>
                      <a:pt x="30980" y="79524"/>
                      <a:pt x="36238" y="84992"/>
                      <a:pt x="42992" y="87630"/>
                    </a:cubicBezTo>
                    <a:cubicBezTo>
                      <a:pt x="49602" y="90583"/>
                      <a:pt x="57193" y="90411"/>
                      <a:pt x="63661" y="87154"/>
                    </a:cubicBezTo>
                    <a:cubicBezTo>
                      <a:pt x="71385" y="82630"/>
                      <a:pt x="77205" y="75457"/>
                      <a:pt x="80044" y="66961"/>
                    </a:cubicBezTo>
                    <a:cubicBezTo>
                      <a:pt x="83968" y="59084"/>
                      <a:pt x="84921" y="50054"/>
                      <a:pt x="82711" y="41529"/>
                    </a:cubicBezTo>
                    <a:cubicBezTo>
                      <a:pt x="77234" y="27861"/>
                      <a:pt x="61708" y="21212"/>
                      <a:pt x="48030" y="26689"/>
                    </a:cubicBezTo>
                    <a:cubicBezTo>
                      <a:pt x="47744" y="26803"/>
                      <a:pt x="47468" y="26927"/>
                      <a:pt x="47182" y="27051"/>
                    </a:cubicBezTo>
                    <a:cubicBezTo>
                      <a:pt x="39343" y="31404"/>
                      <a:pt x="33428" y="38538"/>
                      <a:pt x="30609" y="4705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14" name="Freeform: Shape 22">
                <a:extLst>
                  <a:ext uri="{FF2B5EF4-FFF2-40B4-BE49-F238E27FC236}">
                    <a16:creationId xmlns:a16="http://schemas.microsoft.com/office/drawing/2014/main" id="{B4E4D0AC-AE18-4CD4-98C5-C0DA86DDB305}"/>
                  </a:ext>
                </a:extLst>
              </p:cNvPr>
              <p:cNvSpPr/>
              <p:nvPr/>
            </p:nvSpPr>
            <p:spPr>
              <a:xfrm>
                <a:off x="8512102" y="-1938096"/>
                <a:ext cx="95250" cy="95250"/>
              </a:xfrm>
              <a:custGeom>
                <a:avLst/>
                <a:gdLst>
                  <a:gd name="connsiteX0" fmla="*/ 63912 w 95250"/>
                  <a:gd name="connsiteY0" fmla="*/ 96488 h 95250"/>
                  <a:gd name="connsiteX1" fmla="*/ 47434 w 95250"/>
                  <a:gd name="connsiteY1" fmla="*/ 88487 h 95250"/>
                  <a:gd name="connsiteX2" fmla="*/ 62865 w 95250"/>
                  <a:gd name="connsiteY2" fmla="*/ 56674 h 95250"/>
                  <a:gd name="connsiteX3" fmla="*/ 68103 w 95250"/>
                  <a:gd name="connsiteY3" fmla="*/ 43148 h 95250"/>
                  <a:gd name="connsiteX4" fmla="*/ 62007 w 95250"/>
                  <a:gd name="connsiteY4" fmla="*/ 32480 h 95250"/>
                  <a:gd name="connsiteX5" fmla="*/ 53149 w 95250"/>
                  <a:gd name="connsiteY5" fmla="*/ 31147 h 95250"/>
                  <a:gd name="connsiteX6" fmla="*/ 45529 w 95250"/>
                  <a:gd name="connsiteY6" fmla="*/ 35052 h 95250"/>
                  <a:gd name="connsiteX7" fmla="*/ 37338 w 95250"/>
                  <a:gd name="connsiteY7" fmla="*/ 48768 h 95250"/>
                  <a:gd name="connsiteX8" fmla="*/ 23622 w 95250"/>
                  <a:gd name="connsiteY8" fmla="*/ 77343 h 95250"/>
                  <a:gd name="connsiteX9" fmla="*/ 7144 w 95250"/>
                  <a:gd name="connsiteY9" fmla="*/ 69342 h 95250"/>
                  <a:gd name="connsiteX10" fmla="*/ 37338 w 95250"/>
                  <a:gd name="connsiteY10" fmla="*/ 7144 h 95250"/>
                  <a:gd name="connsiteX11" fmla="*/ 52578 w 95250"/>
                  <a:gd name="connsiteY11" fmla="*/ 14573 h 95250"/>
                  <a:gd name="connsiteX12" fmla="*/ 48196 w 95250"/>
                  <a:gd name="connsiteY12" fmla="*/ 24098 h 95250"/>
                  <a:gd name="connsiteX13" fmla="*/ 73819 w 95250"/>
                  <a:gd name="connsiteY13" fmla="*/ 23432 h 95250"/>
                  <a:gd name="connsiteX14" fmla="*/ 83344 w 95250"/>
                  <a:gd name="connsiteY14" fmla="*/ 30194 h 95250"/>
                  <a:gd name="connsiteX15" fmla="*/ 87535 w 95250"/>
                  <a:gd name="connsiteY15" fmla="*/ 47054 h 95250"/>
                  <a:gd name="connsiteX16" fmla="*/ 83153 w 95250"/>
                  <a:gd name="connsiteY16" fmla="*/ 58579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250" h="95250">
                    <a:moveTo>
                      <a:pt x="63912" y="96488"/>
                    </a:moveTo>
                    <a:lnTo>
                      <a:pt x="47434" y="88487"/>
                    </a:lnTo>
                    <a:lnTo>
                      <a:pt x="62865" y="56674"/>
                    </a:lnTo>
                    <a:cubicBezTo>
                      <a:pt x="65189" y="52416"/>
                      <a:pt x="66951" y="47863"/>
                      <a:pt x="68103" y="43148"/>
                    </a:cubicBezTo>
                    <a:cubicBezTo>
                      <a:pt x="68656" y="38633"/>
                      <a:pt x="66170" y="34300"/>
                      <a:pt x="62007" y="32480"/>
                    </a:cubicBezTo>
                    <a:cubicBezTo>
                      <a:pt x="59255" y="31147"/>
                      <a:pt x="56169" y="30680"/>
                      <a:pt x="53149" y="31147"/>
                    </a:cubicBezTo>
                    <a:cubicBezTo>
                      <a:pt x="50235" y="31518"/>
                      <a:pt x="47530" y="32899"/>
                      <a:pt x="45529" y="35052"/>
                    </a:cubicBezTo>
                    <a:cubicBezTo>
                      <a:pt x="42186" y="39234"/>
                      <a:pt x="39433" y="43844"/>
                      <a:pt x="37338" y="48768"/>
                    </a:cubicBezTo>
                    <a:lnTo>
                      <a:pt x="23622" y="77343"/>
                    </a:lnTo>
                    <a:lnTo>
                      <a:pt x="7144" y="69342"/>
                    </a:lnTo>
                    <a:lnTo>
                      <a:pt x="37338" y="7144"/>
                    </a:lnTo>
                    <a:lnTo>
                      <a:pt x="52578" y="14573"/>
                    </a:lnTo>
                    <a:lnTo>
                      <a:pt x="48196" y="24098"/>
                    </a:lnTo>
                    <a:cubicBezTo>
                      <a:pt x="56102" y="19650"/>
                      <a:pt x="65694" y="19403"/>
                      <a:pt x="73819" y="23432"/>
                    </a:cubicBezTo>
                    <a:cubicBezTo>
                      <a:pt x="77428" y="25003"/>
                      <a:pt x="80667" y="27308"/>
                      <a:pt x="83344" y="30194"/>
                    </a:cubicBezTo>
                    <a:cubicBezTo>
                      <a:pt x="87544" y="34719"/>
                      <a:pt x="89125" y="41091"/>
                      <a:pt x="87535" y="47054"/>
                    </a:cubicBezTo>
                    <a:cubicBezTo>
                      <a:pt x="86506" y="51045"/>
                      <a:pt x="85039" y="54912"/>
                      <a:pt x="83153" y="5857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15" name="Freeform: Shape 23">
                <a:extLst>
                  <a:ext uri="{FF2B5EF4-FFF2-40B4-BE49-F238E27FC236}">
                    <a16:creationId xmlns:a16="http://schemas.microsoft.com/office/drawing/2014/main" id="{2032E6D5-34F2-4DF7-9B5E-FDADD8C9B42B}"/>
                  </a:ext>
                </a:extLst>
              </p:cNvPr>
              <p:cNvSpPr/>
              <p:nvPr/>
            </p:nvSpPr>
            <p:spPr>
              <a:xfrm>
                <a:off x="8634975" y="-1909330"/>
                <a:ext cx="95250" cy="114300"/>
              </a:xfrm>
              <a:custGeom>
                <a:avLst/>
                <a:gdLst>
                  <a:gd name="connsiteX0" fmla="*/ 7144 w 95250"/>
                  <a:gd name="connsiteY0" fmla="*/ 103918 h 114300"/>
                  <a:gd name="connsiteX1" fmla="*/ 47054 w 95250"/>
                  <a:gd name="connsiteY1" fmla="*/ 35338 h 114300"/>
                  <a:gd name="connsiteX2" fmla="*/ 22670 w 95250"/>
                  <a:gd name="connsiteY2" fmla="*/ 21146 h 114300"/>
                  <a:gd name="connsiteX3" fmla="*/ 30766 w 95250"/>
                  <a:gd name="connsiteY3" fmla="*/ 7144 h 114300"/>
                  <a:gd name="connsiteX4" fmla="*/ 96298 w 95250"/>
                  <a:gd name="connsiteY4" fmla="*/ 45244 h 114300"/>
                  <a:gd name="connsiteX5" fmla="*/ 88106 w 95250"/>
                  <a:gd name="connsiteY5" fmla="*/ 59150 h 114300"/>
                  <a:gd name="connsiteX6" fmla="*/ 63722 w 95250"/>
                  <a:gd name="connsiteY6" fmla="*/ 44863 h 114300"/>
                  <a:gd name="connsiteX7" fmla="*/ 23717 w 95250"/>
                  <a:gd name="connsiteY7" fmla="*/ 113443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114300">
                    <a:moveTo>
                      <a:pt x="7144" y="103918"/>
                    </a:moveTo>
                    <a:lnTo>
                      <a:pt x="47054" y="35338"/>
                    </a:lnTo>
                    <a:lnTo>
                      <a:pt x="22670" y="21146"/>
                    </a:lnTo>
                    <a:lnTo>
                      <a:pt x="30766" y="7144"/>
                    </a:lnTo>
                    <a:lnTo>
                      <a:pt x="96298" y="45244"/>
                    </a:lnTo>
                    <a:lnTo>
                      <a:pt x="88106" y="59150"/>
                    </a:lnTo>
                    <a:lnTo>
                      <a:pt x="63722" y="44863"/>
                    </a:lnTo>
                    <a:lnTo>
                      <a:pt x="23717" y="11344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16" name="Freeform: Shape 24">
                <a:extLst>
                  <a:ext uri="{FF2B5EF4-FFF2-40B4-BE49-F238E27FC236}">
                    <a16:creationId xmlns:a16="http://schemas.microsoft.com/office/drawing/2014/main" id="{BAFFCEF8-EB08-420F-B2C3-607003FE61A7}"/>
                  </a:ext>
                </a:extLst>
              </p:cNvPr>
              <p:cNvSpPr/>
              <p:nvPr/>
            </p:nvSpPr>
            <p:spPr>
              <a:xfrm>
                <a:off x="8679796" y="-1839512"/>
                <a:ext cx="85725" cy="95250"/>
              </a:xfrm>
              <a:custGeom>
                <a:avLst/>
                <a:gdLst>
                  <a:gd name="connsiteX0" fmla="*/ 41856 w 85725"/>
                  <a:gd name="connsiteY0" fmla="*/ 25908 h 95250"/>
                  <a:gd name="connsiteX1" fmla="*/ 29568 w 85725"/>
                  <a:gd name="connsiteY1" fmla="*/ 14383 h 95250"/>
                  <a:gd name="connsiteX2" fmla="*/ 45666 w 85725"/>
                  <a:gd name="connsiteY2" fmla="*/ 7144 h 95250"/>
                  <a:gd name="connsiteX3" fmla="*/ 65383 w 85725"/>
                  <a:gd name="connsiteY3" fmla="*/ 14097 h 95250"/>
                  <a:gd name="connsiteX4" fmla="*/ 79099 w 85725"/>
                  <a:gd name="connsiteY4" fmla="*/ 26384 h 95250"/>
                  <a:gd name="connsiteX5" fmla="*/ 82242 w 85725"/>
                  <a:gd name="connsiteY5" fmla="*/ 37147 h 95250"/>
                  <a:gd name="connsiteX6" fmla="*/ 75384 w 85725"/>
                  <a:gd name="connsiteY6" fmla="*/ 52292 h 95250"/>
                  <a:gd name="connsiteX7" fmla="*/ 63668 w 85725"/>
                  <a:gd name="connsiteY7" fmla="*/ 70009 h 95250"/>
                  <a:gd name="connsiteX8" fmla="*/ 57191 w 85725"/>
                  <a:gd name="connsiteY8" fmla="*/ 81820 h 95250"/>
                  <a:gd name="connsiteX9" fmla="*/ 54905 w 85725"/>
                  <a:gd name="connsiteY9" fmla="*/ 91345 h 95250"/>
                  <a:gd name="connsiteX10" fmla="*/ 39665 w 85725"/>
                  <a:gd name="connsiteY10" fmla="*/ 81820 h 95250"/>
                  <a:gd name="connsiteX11" fmla="*/ 41094 w 85725"/>
                  <a:gd name="connsiteY11" fmla="*/ 76391 h 95250"/>
                  <a:gd name="connsiteX12" fmla="*/ 41761 w 85725"/>
                  <a:gd name="connsiteY12" fmla="*/ 74200 h 95250"/>
                  <a:gd name="connsiteX13" fmla="*/ 29568 w 85725"/>
                  <a:gd name="connsiteY13" fmla="*/ 74200 h 95250"/>
                  <a:gd name="connsiteX14" fmla="*/ 18805 w 85725"/>
                  <a:gd name="connsiteY14" fmla="*/ 70009 h 95250"/>
                  <a:gd name="connsiteX15" fmla="*/ 7756 w 85725"/>
                  <a:gd name="connsiteY15" fmla="*/ 56007 h 95250"/>
                  <a:gd name="connsiteX16" fmla="*/ 10518 w 85725"/>
                  <a:gd name="connsiteY16" fmla="*/ 40386 h 95250"/>
                  <a:gd name="connsiteX17" fmla="*/ 18615 w 85725"/>
                  <a:gd name="connsiteY17" fmla="*/ 33052 h 95250"/>
                  <a:gd name="connsiteX18" fmla="*/ 28997 w 85725"/>
                  <a:gd name="connsiteY18" fmla="*/ 31433 h 95250"/>
                  <a:gd name="connsiteX19" fmla="*/ 43475 w 85725"/>
                  <a:gd name="connsiteY19" fmla="*/ 35719 h 95250"/>
                  <a:gd name="connsiteX20" fmla="*/ 60906 w 85725"/>
                  <a:gd name="connsiteY20" fmla="*/ 41529 h 95250"/>
                  <a:gd name="connsiteX21" fmla="*/ 61858 w 85725"/>
                  <a:gd name="connsiteY21" fmla="*/ 40005 h 95250"/>
                  <a:gd name="connsiteX22" fmla="*/ 63763 w 85725"/>
                  <a:gd name="connsiteY22" fmla="*/ 32290 h 95250"/>
                  <a:gd name="connsiteX23" fmla="*/ 56715 w 85725"/>
                  <a:gd name="connsiteY23" fmla="*/ 25051 h 95250"/>
                  <a:gd name="connsiteX24" fmla="*/ 41856 w 85725"/>
                  <a:gd name="connsiteY24" fmla="*/ 25813 h 95250"/>
                  <a:gd name="connsiteX25" fmla="*/ 54429 w 85725"/>
                  <a:gd name="connsiteY25" fmla="*/ 51626 h 95250"/>
                  <a:gd name="connsiteX26" fmla="*/ 43571 w 85725"/>
                  <a:gd name="connsiteY26" fmla="*/ 48006 h 95250"/>
                  <a:gd name="connsiteX27" fmla="*/ 33474 w 85725"/>
                  <a:gd name="connsiteY27" fmla="*/ 45244 h 95250"/>
                  <a:gd name="connsiteX28" fmla="*/ 26902 w 85725"/>
                  <a:gd name="connsiteY28" fmla="*/ 48768 h 95250"/>
                  <a:gd name="connsiteX29" fmla="*/ 25759 w 85725"/>
                  <a:gd name="connsiteY29" fmla="*/ 55912 h 95250"/>
                  <a:gd name="connsiteX30" fmla="*/ 30426 w 85725"/>
                  <a:gd name="connsiteY30" fmla="*/ 62198 h 95250"/>
                  <a:gd name="connsiteX31" fmla="*/ 39951 w 85725"/>
                  <a:gd name="connsiteY31" fmla="*/ 64579 h 95250"/>
                  <a:gd name="connsiteX32" fmla="*/ 46904 w 85725"/>
                  <a:gd name="connsiteY32" fmla="*/ 61817 h 95250"/>
                  <a:gd name="connsiteX33" fmla="*/ 52333 w 85725"/>
                  <a:gd name="connsiteY33" fmla="*/ 54769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5725" h="95250">
                    <a:moveTo>
                      <a:pt x="41856" y="25908"/>
                    </a:moveTo>
                    <a:lnTo>
                      <a:pt x="29568" y="14383"/>
                    </a:lnTo>
                    <a:cubicBezTo>
                      <a:pt x="33931" y="10182"/>
                      <a:pt x="39627" y="7620"/>
                      <a:pt x="45666" y="7144"/>
                    </a:cubicBezTo>
                    <a:cubicBezTo>
                      <a:pt x="52790" y="7429"/>
                      <a:pt x="59658" y="9858"/>
                      <a:pt x="65383" y="14097"/>
                    </a:cubicBezTo>
                    <a:cubicBezTo>
                      <a:pt x="70755" y="17202"/>
                      <a:pt x="75422" y="21384"/>
                      <a:pt x="79099" y="26384"/>
                    </a:cubicBezTo>
                    <a:cubicBezTo>
                      <a:pt x="81289" y="29537"/>
                      <a:pt x="82394" y="33309"/>
                      <a:pt x="82242" y="37147"/>
                    </a:cubicBezTo>
                    <a:cubicBezTo>
                      <a:pt x="81165" y="42663"/>
                      <a:pt x="78822" y="47844"/>
                      <a:pt x="75384" y="52292"/>
                    </a:cubicBezTo>
                    <a:lnTo>
                      <a:pt x="63668" y="70009"/>
                    </a:lnTo>
                    <a:cubicBezTo>
                      <a:pt x="61163" y="73743"/>
                      <a:pt x="59001" y="77696"/>
                      <a:pt x="57191" y="81820"/>
                    </a:cubicBezTo>
                    <a:cubicBezTo>
                      <a:pt x="55972" y="84868"/>
                      <a:pt x="55201" y="88078"/>
                      <a:pt x="54905" y="91345"/>
                    </a:cubicBezTo>
                    <a:lnTo>
                      <a:pt x="39665" y="81820"/>
                    </a:lnTo>
                    <a:cubicBezTo>
                      <a:pt x="39665" y="80553"/>
                      <a:pt x="40141" y="78743"/>
                      <a:pt x="41094" y="76391"/>
                    </a:cubicBezTo>
                    <a:cubicBezTo>
                      <a:pt x="41094" y="75247"/>
                      <a:pt x="41665" y="74581"/>
                      <a:pt x="41761" y="74200"/>
                    </a:cubicBezTo>
                    <a:cubicBezTo>
                      <a:pt x="37731" y="74952"/>
                      <a:pt x="33598" y="74952"/>
                      <a:pt x="29568" y="74200"/>
                    </a:cubicBezTo>
                    <a:cubicBezTo>
                      <a:pt x="25730" y="73552"/>
                      <a:pt x="22072" y="72123"/>
                      <a:pt x="18805" y="70009"/>
                    </a:cubicBezTo>
                    <a:cubicBezTo>
                      <a:pt x="13471" y="66923"/>
                      <a:pt x="9509" y="61913"/>
                      <a:pt x="7756" y="56007"/>
                    </a:cubicBezTo>
                    <a:cubicBezTo>
                      <a:pt x="6366" y="50645"/>
                      <a:pt x="7366" y="44939"/>
                      <a:pt x="10518" y="40386"/>
                    </a:cubicBezTo>
                    <a:cubicBezTo>
                      <a:pt x="12500" y="37252"/>
                      <a:pt x="15300" y="34719"/>
                      <a:pt x="18615" y="33052"/>
                    </a:cubicBezTo>
                    <a:cubicBezTo>
                      <a:pt x="21844" y="31499"/>
                      <a:pt x="25454" y="30937"/>
                      <a:pt x="28997" y="31433"/>
                    </a:cubicBezTo>
                    <a:cubicBezTo>
                      <a:pt x="33988" y="32223"/>
                      <a:pt x="38856" y="33661"/>
                      <a:pt x="43475" y="35719"/>
                    </a:cubicBezTo>
                    <a:cubicBezTo>
                      <a:pt x="49095" y="38186"/>
                      <a:pt x="54924" y="40139"/>
                      <a:pt x="60906" y="41529"/>
                    </a:cubicBezTo>
                    <a:lnTo>
                      <a:pt x="61858" y="40005"/>
                    </a:lnTo>
                    <a:cubicBezTo>
                      <a:pt x="63592" y="37833"/>
                      <a:pt x="64287" y="35014"/>
                      <a:pt x="63763" y="32290"/>
                    </a:cubicBezTo>
                    <a:cubicBezTo>
                      <a:pt x="62239" y="29194"/>
                      <a:pt x="59772" y="26651"/>
                      <a:pt x="56715" y="25051"/>
                    </a:cubicBezTo>
                    <a:cubicBezTo>
                      <a:pt x="52295" y="21479"/>
                      <a:pt x="45885" y="21803"/>
                      <a:pt x="41856" y="25813"/>
                    </a:cubicBezTo>
                    <a:close/>
                    <a:moveTo>
                      <a:pt x="54429" y="51626"/>
                    </a:moveTo>
                    <a:cubicBezTo>
                      <a:pt x="50743" y="50616"/>
                      <a:pt x="47123" y="49406"/>
                      <a:pt x="43571" y="48006"/>
                    </a:cubicBezTo>
                    <a:cubicBezTo>
                      <a:pt x="40351" y="46606"/>
                      <a:pt x="36951" y="45673"/>
                      <a:pt x="33474" y="45244"/>
                    </a:cubicBezTo>
                    <a:cubicBezTo>
                      <a:pt x="30835" y="45244"/>
                      <a:pt x="28369" y="46568"/>
                      <a:pt x="26902" y="48768"/>
                    </a:cubicBezTo>
                    <a:cubicBezTo>
                      <a:pt x="25597" y="50902"/>
                      <a:pt x="25187" y="53473"/>
                      <a:pt x="25759" y="55912"/>
                    </a:cubicBezTo>
                    <a:cubicBezTo>
                      <a:pt x="26340" y="58579"/>
                      <a:pt x="28045" y="60865"/>
                      <a:pt x="30426" y="62198"/>
                    </a:cubicBezTo>
                    <a:cubicBezTo>
                      <a:pt x="33264" y="63998"/>
                      <a:pt x="36598" y="64827"/>
                      <a:pt x="39951" y="64579"/>
                    </a:cubicBezTo>
                    <a:cubicBezTo>
                      <a:pt x="42513" y="64465"/>
                      <a:pt x="44961" y="63494"/>
                      <a:pt x="46904" y="61817"/>
                    </a:cubicBezTo>
                    <a:cubicBezTo>
                      <a:pt x="48981" y="59684"/>
                      <a:pt x="50800" y="57322"/>
                      <a:pt x="52333" y="5476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17" name="Freeform: Shape 25">
                <a:extLst>
                  <a:ext uri="{FF2B5EF4-FFF2-40B4-BE49-F238E27FC236}">
                    <a16:creationId xmlns:a16="http://schemas.microsoft.com/office/drawing/2014/main" id="{031D6B04-33E1-4087-A2F7-75015B99F008}"/>
                  </a:ext>
                </a:extLst>
              </p:cNvPr>
              <p:cNvSpPr/>
              <p:nvPr/>
            </p:nvSpPr>
            <p:spPr>
              <a:xfrm>
                <a:off x="8737654" y="-1804555"/>
                <a:ext cx="85725" cy="76200"/>
              </a:xfrm>
              <a:custGeom>
                <a:avLst/>
                <a:gdLst>
                  <a:gd name="connsiteX0" fmla="*/ 22098 w 85725"/>
                  <a:gd name="connsiteY0" fmla="*/ 74200 h 76200"/>
                  <a:gd name="connsiteX1" fmla="*/ 7144 w 85725"/>
                  <a:gd name="connsiteY1" fmla="*/ 63722 h 76200"/>
                  <a:gd name="connsiteX2" fmla="*/ 46958 w 85725"/>
                  <a:gd name="connsiteY2" fmla="*/ 7144 h 76200"/>
                  <a:gd name="connsiteX3" fmla="*/ 60864 w 85725"/>
                  <a:gd name="connsiteY3" fmla="*/ 16669 h 76200"/>
                  <a:gd name="connsiteX4" fmla="*/ 55245 w 85725"/>
                  <a:gd name="connsiteY4" fmla="*/ 24670 h 76200"/>
                  <a:gd name="connsiteX5" fmla="*/ 66865 w 85725"/>
                  <a:gd name="connsiteY5" fmla="*/ 21717 h 76200"/>
                  <a:gd name="connsiteX6" fmla="*/ 74676 w 85725"/>
                  <a:gd name="connsiteY6" fmla="*/ 24479 h 76200"/>
                  <a:gd name="connsiteX7" fmla="*/ 82486 w 85725"/>
                  <a:gd name="connsiteY7" fmla="*/ 34004 h 76200"/>
                  <a:gd name="connsiteX8" fmla="*/ 68675 w 85725"/>
                  <a:gd name="connsiteY8" fmla="*/ 43529 h 76200"/>
                  <a:gd name="connsiteX9" fmla="*/ 63436 w 85725"/>
                  <a:gd name="connsiteY9" fmla="*/ 36100 h 76200"/>
                  <a:gd name="connsiteX10" fmla="*/ 56864 w 85725"/>
                  <a:gd name="connsiteY10" fmla="*/ 34099 h 76200"/>
                  <a:gd name="connsiteX11" fmla="*/ 49053 w 85725"/>
                  <a:gd name="connsiteY11" fmla="*/ 37909 h 76200"/>
                  <a:gd name="connsiteX12" fmla="*/ 34385 w 85725"/>
                  <a:gd name="connsiteY12" fmla="*/ 5600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725" h="76200">
                    <a:moveTo>
                      <a:pt x="22098" y="74200"/>
                    </a:moveTo>
                    <a:lnTo>
                      <a:pt x="7144" y="63722"/>
                    </a:lnTo>
                    <a:lnTo>
                      <a:pt x="46958" y="7144"/>
                    </a:lnTo>
                    <a:lnTo>
                      <a:pt x="60864" y="16669"/>
                    </a:lnTo>
                    <a:lnTo>
                      <a:pt x="55245" y="24670"/>
                    </a:lnTo>
                    <a:cubicBezTo>
                      <a:pt x="58884" y="22917"/>
                      <a:pt x="62836" y="21907"/>
                      <a:pt x="66865" y="21717"/>
                    </a:cubicBezTo>
                    <a:cubicBezTo>
                      <a:pt x="69685" y="21850"/>
                      <a:pt x="72400" y="22812"/>
                      <a:pt x="74676" y="24479"/>
                    </a:cubicBezTo>
                    <a:cubicBezTo>
                      <a:pt x="78086" y="26899"/>
                      <a:pt x="80781" y="30185"/>
                      <a:pt x="82486" y="34004"/>
                    </a:cubicBezTo>
                    <a:lnTo>
                      <a:pt x="68675" y="43529"/>
                    </a:lnTo>
                    <a:cubicBezTo>
                      <a:pt x="67675" y="40605"/>
                      <a:pt x="65856" y="38024"/>
                      <a:pt x="63436" y="36100"/>
                    </a:cubicBezTo>
                    <a:cubicBezTo>
                      <a:pt x="61522" y="34738"/>
                      <a:pt x="59217" y="34033"/>
                      <a:pt x="56864" y="34099"/>
                    </a:cubicBezTo>
                    <a:cubicBezTo>
                      <a:pt x="53930" y="34538"/>
                      <a:pt x="51206" y="35861"/>
                      <a:pt x="49053" y="37909"/>
                    </a:cubicBezTo>
                    <a:cubicBezTo>
                      <a:pt x="43539" y="43405"/>
                      <a:pt x="38624" y="49473"/>
                      <a:pt x="34385" y="5600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18" name="Freeform: Shape 26">
                <a:extLst>
                  <a:ext uri="{FF2B5EF4-FFF2-40B4-BE49-F238E27FC236}">
                    <a16:creationId xmlns:a16="http://schemas.microsoft.com/office/drawing/2014/main" id="{8A32B374-B9AF-4AD7-96FF-54B715DAF807}"/>
                  </a:ext>
                </a:extLst>
              </p:cNvPr>
              <p:cNvSpPr/>
              <p:nvPr/>
            </p:nvSpPr>
            <p:spPr>
              <a:xfrm>
                <a:off x="8769629" y="-1764953"/>
                <a:ext cx="114300" cy="104775"/>
              </a:xfrm>
              <a:custGeom>
                <a:avLst/>
                <a:gdLst>
                  <a:gd name="connsiteX0" fmla="*/ 13174 w 114300"/>
                  <a:gd name="connsiteY0" fmla="*/ 56409 h 104775"/>
                  <a:gd name="connsiteX1" fmla="*/ 28128 w 114300"/>
                  <a:gd name="connsiteY1" fmla="*/ 71173 h 104775"/>
                  <a:gd name="connsiteX2" fmla="*/ 26985 w 114300"/>
                  <a:gd name="connsiteY2" fmla="*/ 76602 h 104775"/>
                  <a:gd name="connsiteX3" fmla="*/ 32319 w 114300"/>
                  <a:gd name="connsiteY3" fmla="*/ 83174 h 104775"/>
                  <a:gd name="connsiteX4" fmla="*/ 41844 w 114300"/>
                  <a:gd name="connsiteY4" fmla="*/ 88032 h 104775"/>
                  <a:gd name="connsiteX5" fmla="*/ 47559 w 114300"/>
                  <a:gd name="connsiteY5" fmla="*/ 86604 h 104775"/>
                  <a:gd name="connsiteX6" fmla="*/ 53369 w 114300"/>
                  <a:gd name="connsiteY6" fmla="*/ 80412 h 104775"/>
                  <a:gd name="connsiteX7" fmla="*/ 59465 w 114300"/>
                  <a:gd name="connsiteY7" fmla="*/ 72411 h 104775"/>
                  <a:gd name="connsiteX8" fmla="*/ 36224 w 114300"/>
                  <a:gd name="connsiteY8" fmla="*/ 68696 h 104775"/>
                  <a:gd name="connsiteX9" fmla="*/ 25937 w 114300"/>
                  <a:gd name="connsiteY9" fmla="*/ 45837 h 104775"/>
                  <a:gd name="connsiteX10" fmla="*/ 35462 w 114300"/>
                  <a:gd name="connsiteY10" fmla="*/ 23643 h 104775"/>
                  <a:gd name="connsiteX11" fmla="*/ 58227 w 114300"/>
                  <a:gd name="connsiteY11" fmla="*/ 7641 h 104775"/>
                  <a:gd name="connsiteX12" fmla="*/ 80325 w 114300"/>
                  <a:gd name="connsiteY12" fmla="*/ 13071 h 104775"/>
                  <a:gd name="connsiteX13" fmla="*/ 89850 w 114300"/>
                  <a:gd name="connsiteY13" fmla="*/ 34883 h 104775"/>
                  <a:gd name="connsiteX14" fmla="*/ 95756 w 114300"/>
                  <a:gd name="connsiteY14" fmla="*/ 27263 h 104775"/>
                  <a:gd name="connsiteX15" fmla="*/ 109376 w 114300"/>
                  <a:gd name="connsiteY15" fmla="*/ 37645 h 104775"/>
                  <a:gd name="connsiteX16" fmla="*/ 71276 w 114300"/>
                  <a:gd name="connsiteY16" fmla="*/ 86889 h 104775"/>
                  <a:gd name="connsiteX17" fmla="*/ 58513 w 114300"/>
                  <a:gd name="connsiteY17" fmla="*/ 100129 h 104775"/>
                  <a:gd name="connsiteX18" fmla="*/ 48226 w 114300"/>
                  <a:gd name="connsiteY18" fmla="*/ 104225 h 104775"/>
                  <a:gd name="connsiteX19" fmla="*/ 37272 w 114300"/>
                  <a:gd name="connsiteY19" fmla="*/ 102510 h 104775"/>
                  <a:gd name="connsiteX20" fmla="*/ 23842 w 114300"/>
                  <a:gd name="connsiteY20" fmla="*/ 94700 h 104775"/>
                  <a:gd name="connsiteX21" fmla="*/ 7745 w 114300"/>
                  <a:gd name="connsiteY21" fmla="*/ 74697 h 104775"/>
                  <a:gd name="connsiteX22" fmla="*/ 11269 w 114300"/>
                  <a:gd name="connsiteY22" fmla="*/ 58124 h 104775"/>
                  <a:gd name="connsiteX23" fmla="*/ 50798 w 114300"/>
                  <a:gd name="connsiteY23" fmla="*/ 34216 h 104775"/>
                  <a:gd name="connsiteX24" fmla="*/ 44416 w 114300"/>
                  <a:gd name="connsiteY24" fmla="*/ 49551 h 104775"/>
                  <a:gd name="connsiteX25" fmla="*/ 49560 w 114300"/>
                  <a:gd name="connsiteY25" fmla="*/ 60029 h 104775"/>
                  <a:gd name="connsiteX26" fmla="*/ 61751 w 114300"/>
                  <a:gd name="connsiteY26" fmla="*/ 62791 h 104775"/>
                  <a:gd name="connsiteX27" fmla="*/ 74896 w 114300"/>
                  <a:gd name="connsiteY27" fmla="*/ 53266 h 104775"/>
                  <a:gd name="connsiteX28" fmla="*/ 81087 w 114300"/>
                  <a:gd name="connsiteY28" fmla="*/ 37931 h 104775"/>
                  <a:gd name="connsiteX29" fmla="*/ 75467 w 114300"/>
                  <a:gd name="connsiteY29" fmla="*/ 26977 h 104775"/>
                  <a:gd name="connsiteX30" fmla="*/ 63752 w 114300"/>
                  <a:gd name="connsiteY30" fmla="*/ 24405 h 104775"/>
                  <a:gd name="connsiteX31" fmla="*/ 50798 w 114300"/>
                  <a:gd name="connsiteY31" fmla="*/ 34216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300" h="104775">
                    <a:moveTo>
                      <a:pt x="13174" y="56409"/>
                    </a:moveTo>
                    <a:lnTo>
                      <a:pt x="28128" y="71173"/>
                    </a:lnTo>
                    <a:cubicBezTo>
                      <a:pt x="26985" y="72735"/>
                      <a:pt x="26576" y="74716"/>
                      <a:pt x="26985" y="76602"/>
                    </a:cubicBezTo>
                    <a:cubicBezTo>
                      <a:pt x="28033" y="79298"/>
                      <a:pt x="29900" y="81593"/>
                      <a:pt x="32319" y="83174"/>
                    </a:cubicBezTo>
                    <a:cubicBezTo>
                      <a:pt x="35053" y="85546"/>
                      <a:pt x="38320" y="87213"/>
                      <a:pt x="41844" y="88032"/>
                    </a:cubicBezTo>
                    <a:cubicBezTo>
                      <a:pt x="43854" y="88175"/>
                      <a:pt x="45854" y="87670"/>
                      <a:pt x="47559" y="86604"/>
                    </a:cubicBezTo>
                    <a:cubicBezTo>
                      <a:pt x="49797" y="84841"/>
                      <a:pt x="51750" y="82755"/>
                      <a:pt x="53369" y="80412"/>
                    </a:cubicBezTo>
                    <a:lnTo>
                      <a:pt x="59465" y="72411"/>
                    </a:lnTo>
                    <a:cubicBezTo>
                      <a:pt x="51589" y="75135"/>
                      <a:pt x="42863" y="73735"/>
                      <a:pt x="36224" y="68696"/>
                    </a:cubicBezTo>
                    <a:cubicBezTo>
                      <a:pt x="29061" y="63372"/>
                      <a:pt x="25166" y="54723"/>
                      <a:pt x="25937" y="45837"/>
                    </a:cubicBezTo>
                    <a:cubicBezTo>
                      <a:pt x="26747" y="37635"/>
                      <a:pt x="30071" y="29882"/>
                      <a:pt x="35462" y="23643"/>
                    </a:cubicBezTo>
                    <a:cubicBezTo>
                      <a:pt x="40758" y="15633"/>
                      <a:pt x="48893" y="9918"/>
                      <a:pt x="58227" y="7641"/>
                    </a:cubicBezTo>
                    <a:cubicBezTo>
                      <a:pt x="66038" y="6127"/>
                      <a:pt x="74105" y="8108"/>
                      <a:pt x="80325" y="13071"/>
                    </a:cubicBezTo>
                    <a:cubicBezTo>
                      <a:pt x="86926" y="18309"/>
                      <a:pt x="90498" y="26482"/>
                      <a:pt x="89850" y="34883"/>
                    </a:cubicBezTo>
                    <a:lnTo>
                      <a:pt x="95756" y="27263"/>
                    </a:lnTo>
                    <a:lnTo>
                      <a:pt x="109376" y="37645"/>
                    </a:lnTo>
                    <a:lnTo>
                      <a:pt x="71276" y="86889"/>
                    </a:lnTo>
                    <a:cubicBezTo>
                      <a:pt x="67686" y="91899"/>
                      <a:pt x="63390" y="96357"/>
                      <a:pt x="58513" y="100129"/>
                    </a:cubicBezTo>
                    <a:cubicBezTo>
                      <a:pt x="55465" y="102310"/>
                      <a:pt x="51931" y="103710"/>
                      <a:pt x="48226" y="104225"/>
                    </a:cubicBezTo>
                    <a:cubicBezTo>
                      <a:pt x="44492" y="104444"/>
                      <a:pt x="40758" y="103863"/>
                      <a:pt x="37272" y="102510"/>
                    </a:cubicBezTo>
                    <a:cubicBezTo>
                      <a:pt x="32443" y="100577"/>
                      <a:pt x="27918" y="97938"/>
                      <a:pt x="23842" y="94700"/>
                    </a:cubicBezTo>
                    <a:cubicBezTo>
                      <a:pt x="16422" y="89985"/>
                      <a:pt x="10764" y="82955"/>
                      <a:pt x="7745" y="74697"/>
                    </a:cubicBezTo>
                    <a:cubicBezTo>
                      <a:pt x="6259" y="68925"/>
                      <a:pt x="7564" y="62791"/>
                      <a:pt x="11269" y="58124"/>
                    </a:cubicBezTo>
                    <a:close/>
                    <a:moveTo>
                      <a:pt x="50798" y="34216"/>
                    </a:moveTo>
                    <a:cubicBezTo>
                      <a:pt x="46959" y="38436"/>
                      <a:pt x="44711" y="43855"/>
                      <a:pt x="44416" y="49551"/>
                    </a:cubicBezTo>
                    <a:cubicBezTo>
                      <a:pt x="44368" y="53666"/>
                      <a:pt x="46283" y="57552"/>
                      <a:pt x="49560" y="60029"/>
                    </a:cubicBezTo>
                    <a:cubicBezTo>
                      <a:pt x="52979" y="62781"/>
                      <a:pt x="57475" y="63810"/>
                      <a:pt x="61751" y="62791"/>
                    </a:cubicBezTo>
                    <a:cubicBezTo>
                      <a:pt x="67161" y="61343"/>
                      <a:pt x="71838" y="57952"/>
                      <a:pt x="74896" y="53266"/>
                    </a:cubicBezTo>
                    <a:cubicBezTo>
                      <a:pt x="78715" y="49056"/>
                      <a:pt x="80916" y="43617"/>
                      <a:pt x="81087" y="37931"/>
                    </a:cubicBezTo>
                    <a:cubicBezTo>
                      <a:pt x="81011" y="33606"/>
                      <a:pt x="78935" y="29568"/>
                      <a:pt x="75467" y="26977"/>
                    </a:cubicBezTo>
                    <a:cubicBezTo>
                      <a:pt x="72172" y="24358"/>
                      <a:pt x="67847" y="23405"/>
                      <a:pt x="63752" y="24405"/>
                    </a:cubicBezTo>
                    <a:cubicBezTo>
                      <a:pt x="58418" y="26062"/>
                      <a:pt x="53836" y="29530"/>
                      <a:pt x="50798" y="3421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19" name="Freeform: Shape 27">
                <a:extLst>
                  <a:ext uri="{FF2B5EF4-FFF2-40B4-BE49-F238E27FC236}">
                    <a16:creationId xmlns:a16="http://schemas.microsoft.com/office/drawing/2014/main" id="{92BE1285-1BAA-4F6B-AB27-86EE8A4BB25F}"/>
                  </a:ext>
                </a:extLst>
              </p:cNvPr>
              <p:cNvSpPr/>
              <p:nvPr/>
            </p:nvSpPr>
            <p:spPr>
              <a:xfrm>
                <a:off x="8850881" y="-1712993"/>
                <a:ext cx="76200" cy="85725"/>
              </a:xfrm>
              <a:custGeom>
                <a:avLst/>
                <a:gdLst>
                  <a:gd name="connsiteX0" fmla="*/ 44126 w 76200"/>
                  <a:gd name="connsiteY0" fmla="*/ 60647 h 85725"/>
                  <a:gd name="connsiteX1" fmla="*/ 56033 w 76200"/>
                  <a:gd name="connsiteY1" fmla="*/ 74839 h 85725"/>
                  <a:gd name="connsiteX2" fmla="*/ 37649 w 76200"/>
                  <a:gd name="connsiteY2" fmla="*/ 79221 h 85725"/>
                  <a:gd name="connsiteX3" fmla="*/ 19838 w 76200"/>
                  <a:gd name="connsiteY3" fmla="*/ 70839 h 85725"/>
                  <a:gd name="connsiteX4" fmla="*/ 7169 w 76200"/>
                  <a:gd name="connsiteY4" fmla="*/ 44550 h 85725"/>
                  <a:gd name="connsiteX5" fmla="*/ 17456 w 76200"/>
                  <a:gd name="connsiteY5" fmla="*/ 21975 h 85725"/>
                  <a:gd name="connsiteX6" fmla="*/ 41745 w 76200"/>
                  <a:gd name="connsiteY6" fmla="*/ 7402 h 85725"/>
                  <a:gd name="connsiteX7" fmla="*/ 65367 w 76200"/>
                  <a:gd name="connsiteY7" fmla="*/ 14737 h 85725"/>
                  <a:gd name="connsiteX8" fmla="*/ 77274 w 76200"/>
                  <a:gd name="connsiteY8" fmla="*/ 38263 h 85725"/>
                  <a:gd name="connsiteX9" fmla="*/ 63462 w 76200"/>
                  <a:gd name="connsiteY9" fmla="*/ 67600 h 85725"/>
                  <a:gd name="connsiteX10" fmla="*/ 28601 w 76200"/>
                  <a:gd name="connsiteY10" fmla="*/ 37787 h 85725"/>
                  <a:gd name="connsiteX11" fmla="*/ 23743 w 76200"/>
                  <a:gd name="connsiteY11" fmla="*/ 50265 h 85725"/>
                  <a:gd name="connsiteX12" fmla="*/ 28887 w 76200"/>
                  <a:gd name="connsiteY12" fmla="*/ 60552 h 85725"/>
                  <a:gd name="connsiteX13" fmla="*/ 35840 w 76200"/>
                  <a:gd name="connsiteY13" fmla="*/ 63504 h 85725"/>
                  <a:gd name="connsiteX14" fmla="*/ 44126 w 76200"/>
                  <a:gd name="connsiteY14" fmla="*/ 60647 h 85725"/>
                  <a:gd name="connsiteX15" fmla="*/ 56985 w 76200"/>
                  <a:gd name="connsiteY15" fmla="*/ 47217 h 85725"/>
                  <a:gd name="connsiteX16" fmla="*/ 61653 w 76200"/>
                  <a:gd name="connsiteY16" fmla="*/ 35406 h 85725"/>
                  <a:gd name="connsiteX17" fmla="*/ 57081 w 76200"/>
                  <a:gd name="connsiteY17" fmla="*/ 25881 h 85725"/>
                  <a:gd name="connsiteX18" fmla="*/ 46794 w 76200"/>
                  <a:gd name="connsiteY18" fmla="*/ 22737 h 85725"/>
                  <a:gd name="connsiteX19" fmla="*/ 36126 w 76200"/>
                  <a:gd name="connsiteY19" fmla="*/ 2931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200" h="85725">
                    <a:moveTo>
                      <a:pt x="44126" y="60647"/>
                    </a:moveTo>
                    <a:lnTo>
                      <a:pt x="56033" y="74839"/>
                    </a:lnTo>
                    <a:cubicBezTo>
                      <a:pt x="50518" y="78202"/>
                      <a:pt x="44089" y="79735"/>
                      <a:pt x="37649" y="79221"/>
                    </a:cubicBezTo>
                    <a:cubicBezTo>
                      <a:pt x="30992" y="78325"/>
                      <a:pt x="24772" y="75401"/>
                      <a:pt x="19838" y="70839"/>
                    </a:cubicBezTo>
                    <a:cubicBezTo>
                      <a:pt x="11503" y="64733"/>
                      <a:pt x="6751" y="54875"/>
                      <a:pt x="7169" y="44550"/>
                    </a:cubicBezTo>
                    <a:cubicBezTo>
                      <a:pt x="8141" y="36130"/>
                      <a:pt x="11742" y="28233"/>
                      <a:pt x="17456" y="21975"/>
                    </a:cubicBezTo>
                    <a:cubicBezTo>
                      <a:pt x="23381" y="14174"/>
                      <a:pt x="32078" y="8955"/>
                      <a:pt x="41745" y="7402"/>
                    </a:cubicBezTo>
                    <a:cubicBezTo>
                      <a:pt x="50318" y="6259"/>
                      <a:pt x="58948" y="8945"/>
                      <a:pt x="65367" y="14737"/>
                    </a:cubicBezTo>
                    <a:cubicBezTo>
                      <a:pt x="72683" y="20375"/>
                      <a:pt x="77064" y="29024"/>
                      <a:pt x="77274" y="38263"/>
                    </a:cubicBezTo>
                    <a:cubicBezTo>
                      <a:pt x="76445" y="49407"/>
                      <a:pt x="71521" y="59856"/>
                      <a:pt x="63462" y="67600"/>
                    </a:cubicBezTo>
                    <a:lnTo>
                      <a:pt x="28601" y="37787"/>
                    </a:lnTo>
                    <a:cubicBezTo>
                      <a:pt x="25467" y="41187"/>
                      <a:pt x="23733" y="45645"/>
                      <a:pt x="23743" y="50265"/>
                    </a:cubicBezTo>
                    <a:cubicBezTo>
                      <a:pt x="23857" y="54284"/>
                      <a:pt x="25734" y="58047"/>
                      <a:pt x="28887" y="60552"/>
                    </a:cubicBezTo>
                    <a:cubicBezTo>
                      <a:pt x="30772" y="62342"/>
                      <a:pt x="33239" y="63390"/>
                      <a:pt x="35840" y="63504"/>
                    </a:cubicBezTo>
                    <a:cubicBezTo>
                      <a:pt x="38840" y="63466"/>
                      <a:pt x="41736" y="62466"/>
                      <a:pt x="44126" y="60647"/>
                    </a:cubicBezTo>
                    <a:close/>
                    <a:moveTo>
                      <a:pt x="56985" y="47217"/>
                    </a:moveTo>
                    <a:cubicBezTo>
                      <a:pt x="59967" y="44007"/>
                      <a:pt x="61633" y="39787"/>
                      <a:pt x="61653" y="35406"/>
                    </a:cubicBezTo>
                    <a:cubicBezTo>
                      <a:pt x="61586" y="31719"/>
                      <a:pt x="59919" y="28243"/>
                      <a:pt x="57081" y="25881"/>
                    </a:cubicBezTo>
                    <a:cubicBezTo>
                      <a:pt x="54280" y="23366"/>
                      <a:pt x="50518" y="22223"/>
                      <a:pt x="46794" y="22737"/>
                    </a:cubicBezTo>
                    <a:cubicBezTo>
                      <a:pt x="42546" y="23519"/>
                      <a:pt x="38735" y="25862"/>
                      <a:pt x="36126" y="2931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20" name="Freeform: Shape 28">
                <a:extLst>
                  <a:ext uri="{FF2B5EF4-FFF2-40B4-BE49-F238E27FC236}">
                    <a16:creationId xmlns:a16="http://schemas.microsoft.com/office/drawing/2014/main" id="{1DFA639B-911C-4F14-8E29-FE8C5F9249EF}"/>
                  </a:ext>
                </a:extLst>
              </p:cNvPr>
              <p:cNvSpPr/>
              <p:nvPr/>
            </p:nvSpPr>
            <p:spPr>
              <a:xfrm>
                <a:off x="8904672" y="-1680540"/>
                <a:ext cx="85725" cy="95250"/>
              </a:xfrm>
              <a:custGeom>
                <a:avLst/>
                <a:gdLst>
                  <a:gd name="connsiteX0" fmla="*/ 71203 w 85725"/>
                  <a:gd name="connsiteY0" fmla="*/ 37719 h 95250"/>
                  <a:gd name="connsiteX1" fmla="*/ 61678 w 85725"/>
                  <a:gd name="connsiteY1" fmla="*/ 48482 h 95250"/>
                  <a:gd name="connsiteX2" fmla="*/ 52153 w 85725"/>
                  <a:gd name="connsiteY2" fmla="*/ 40005 h 95250"/>
                  <a:gd name="connsiteX3" fmla="*/ 33103 w 85725"/>
                  <a:gd name="connsiteY3" fmla="*/ 60484 h 95250"/>
                  <a:gd name="connsiteX4" fmla="*/ 26721 w 85725"/>
                  <a:gd name="connsiteY4" fmla="*/ 68009 h 95250"/>
                  <a:gd name="connsiteX5" fmla="*/ 26721 w 85725"/>
                  <a:gd name="connsiteY5" fmla="*/ 70771 h 95250"/>
                  <a:gd name="connsiteX6" fmla="*/ 28340 w 85725"/>
                  <a:gd name="connsiteY6" fmla="*/ 73533 h 95250"/>
                  <a:gd name="connsiteX7" fmla="*/ 35007 w 85725"/>
                  <a:gd name="connsiteY7" fmla="*/ 77248 h 95250"/>
                  <a:gd name="connsiteX8" fmla="*/ 26530 w 85725"/>
                  <a:gd name="connsiteY8" fmla="*/ 88773 h 95250"/>
                  <a:gd name="connsiteX9" fmla="*/ 14053 w 85725"/>
                  <a:gd name="connsiteY9" fmla="*/ 80963 h 95250"/>
                  <a:gd name="connsiteX10" fmla="*/ 8623 w 85725"/>
                  <a:gd name="connsiteY10" fmla="*/ 73723 h 95250"/>
                  <a:gd name="connsiteX11" fmla="*/ 7194 w 85725"/>
                  <a:gd name="connsiteY11" fmla="*/ 66580 h 95250"/>
                  <a:gd name="connsiteX12" fmla="*/ 10147 w 85725"/>
                  <a:gd name="connsiteY12" fmla="*/ 59627 h 95250"/>
                  <a:gd name="connsiteX13" fmla="*/ 18434 w 85725"/>
                  <a:gd name="connsiteY13" fmla="*/ 50102 h 95250"/>
                  <a:gd name="connsiteX14" fmla="*/ 38913 w 85725"/>
                  <a:gd name="connsiteY14" fmla="*/ 27908 h 95250"/>
                  <a:gd name="connsiteX15" fmla="*/ 32721 w 85725"/>
                  <a:gd name="connsiteY15" fmla="*/ 22193 h 95250"/>
                  <a:gd name="connsiteX16" fmla="*/ 42246 w 85725"/>
                  <a:gd name="connsiteY16" fmla="*/ 11525 h 95250"/>
                  <a:gd name="connsiteX17" fmla="*/ 48438 w 85725"/>
                  <a:gd name="connsiteY17" fmla="*/ 17240 h 95250"/>
                  <a:gd name="connsiteX18" fmla="*/ 57963 w 85725"/>
                  <a:gd name="connsiteY18" fmla="*/ 7144 h 95250"/>
                  <a:gd name="connsiteX19" fmla="*/ 78632 w 85725"/>
                  <a:gd name="connsiteY19" fmla="*/ 11716 h 95250"/>
                  <a:gd name="connsiteX20" fmla="*/ 62154 w 85725"/>
                  <a:gd name="connsiteY20" fmla="*/ 2962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5725" h="95250">
                    <a:moveTo>
                      <a:pt x="71203" y="37719"/>
                    </a:moveTo>
                    <a:lnTo>
                      <a:pt x="61678" y="48482"/>
                    </a:lnTo>
                    <a:lnTo>
                      <a:pt x="52153" y="40005"/>
                    </a:lnTo>
                    <a:lnTo>
                      <a:pt x="33103" y="60484"/>
                    </a:lnTo>
                    <a:cubicBezTo>
                      <a:pt x="30807" y="62846"/>
                      <a:pt x="28673" y="65361"/>
                      <a:pt x="26721" y="68009"/>
                    </a:cubicBezTo>
                    <a:cubicBezTo>
                      <a:pt x="26387" y="68894"/>
                      <a:pt x="26387" y="69885"/>
                      <a:pt x="26721" y="70771"/>
                    </a:cubicBezTo>
                    <a:cubicBezTo>
                      <a:pt x="26930" y="71847"/>
                      <a:pt x="27502" y="72819"/>
                      <a:pt x="28340" y="73533"/>
                    </a:cubicBezTo>
                    <a:cubicBezTo>
                      <a:pt x="30359" y="75105"/>
                      <a:pt x="32607" y="76362"/>
                      <a:pt x="35007" y="77248"/>
                    </a:cubicBezTo>
                    <a:lnTo>
                      <a:pt x="26530" y="88773"/>
                    </a:lnTo>
                    <a:cubicBezTo>
                      <a:pt x="21892" y="87021"/>
                      <a:pt x="17653" y="84363"/>
                      <a:pt x="14053" y="80963"/>
                    </a:cubicBezTo>
                    <a:cubicBezTo>
                      <a:pt x="11766" y="78953"/>
                      <a:pt x="9919" y="76486"/>
                      <a:pt x="8623" y="73723"/>
                    </a:cubicBezTo>
                    <a:cubicBezTo>
                      <a:pt x="7471" y="71523"/>
                      <a:pt x="6975" y="69047"/>
                      <a:pt x="7194" y="66580"/>
                    </a:cubicBezTo>
                    <a:cubicBezTo>
                      <a:pt x="7652" y="64075"/>
                      <a:pt x="8661" y="61693"/>
                      <a:pt x="10147" y="59627"/>
                    </a:cubicBezTo>
                    <a:cubicBezTo>
                      <a:pt x="12652" y="56236"/>
                      <a:pt x="15424" y="53054"/>
                      <a:pt x="18434" y="50102"/>
                    </a:cubicBezTo>
                    <a:lnTo>
                      <a:pt x="38913" y="27908"/>
                    </a:lnTo>
                    <a:lnTo>
                      <a:pt x="32721" y="22193"/>
                    </a:lnTo>
                    <a:lnTo>
                      <a:pt x="42246" y="11525"/>
                    </a:lnTo>
                    <a:lnTo>
                      <a:pt x="48438" y="17240"/>
                    </a:lnTo>
                    <a:lnTo>
                      <a:pt x="57963" y="7144"/>
                    </a:lnTo>
                    <a:lnTo>
                      <a:pt x="78632" y="11716"/>
                    </a:lnTo>
                    <a:lnTo>
                      <a:pt x="62154" y="2962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75" name="Group 74">
              <a:extLst>
                <a:ext uri="{FF2B5EF4-FFF2-40B4-BE49-F238E27FC236}">
                  <a16:creationId xmlns:a16="http://schemas.microsoft.com/office/drawing/2014/main" id="{B307E75A-0F31-4605-9DF3-9AA5FEDB3D7F}"/>
                </a:ext>
              </a:extLst>
            </p:cNvPr>
            <p:cNvGrpSpPr/>
            <p:nvPr/>
          </p:nvGrpSpPr>
          <p:grpSpPr>
            <a:xfrm rot="1201058">
              <a:off x="10268293" y="2721385"/>
              <a:ext cx="376840" cy="579870"/>
              <a:chOff x="9045144" y="-1531748"/>
              <a:chExt cx="376840" cy="579870"/>
            </a:xfrm>
            <a:solidFill>
              <a:schemeClr val="bg1"/>
            </a:solidFill>
          </p:grpSpPr>
          <p:sp>
            <p:nvSpPr>
              <p:cNvPr id="104" name="Freeform: Shape 29">
                <a:extLst>
                  <a:ext uri="{FF2B5EF4-FFF2-40B4-BE49-F238E27FC236}">
                    <a16:creationId xmlns:a16="http://schemas.microsoft.com/office/drawing/2014/main" id="{3DF4A09D-9E0C-4B90-B6EE-4170E94D6065}"/>
                  </a:ext>
                </a:extLst>
              </p:cNvPr>
              <p:cNvSpPr/>
              <p:nvPr/>
            </p:nvSpPr>
            <p:spPr>
              <a:xfrm>
                <a:off x="9045144" y="-1531748"/>
                <a:ext cx="104775" cy="104775"/>
              </a:xfrm>
              <a:custGeom>
                <a:avLst/>
                <a:gdLst>
                  <a:gd name="connsiteX0" fmla="*/ 27029 w 104775"/>
                  <a:gd name="connsiteY0" fmla="*/ 20753 h 104775"/>
                  <a:gd name="connsiteX1" fmla="*/ 48745 w 104775"/>
                  <a:gd name="connsiteY1" fmla="*/ 8751 h 104775"/>
                  <a:gd name="connsiteX2" fmla="*/ 64557 w 104775"/>
                  <a:gd name="connsiteY2" fmla="*/ 7322 h 104775"/>
                  <a:gd name="connsiteX3" fmla="*/ 79035 w 104775"/>
                  <a:gd name="connsiteY3" fmla="*/ 11513 h 104775"/>
                  <a:gd name="connsiteX4" fmla="*/ 94942 w 104775"/>
                  <a:gd name="connsiteY4" fmla="*/ 25134 h 104775"/>
                  <a:gd name="connsiteX5" fmla="*/ 105991 w 104775"/>
                  <a:gd name="connsiteY5" fmla="*/ 59519 h 104775"/>
                  <a:gd name="connsiteX6" fmla="*/ 49794 w 104775"/>
                  <a:gd name="connsiteY6" fmla="*/ 105430 h 104775"/>
                  <a:gd name="connsiteX7" fmla="*/ 7217 w 104775"/>
                  <a:gd name="connsiteY7" fmla="*/ 53042 h 104775"/>
                  <a:gd name="connsiteX8" fmla="*/ 27029 w 104775"/>
                  <a:gd name="connsiteY8" fmla="*/ 20753 h 104775"/>
                  <a:gd name="connsiteX9" fmla="*/ 40078 w 104775"/>
                  <a:gd name="connsiteY9" fmla="*/ 35802 h 104775"/>
                  <a:gd name="connsiteX10" fmla="*/ 25695 w 104775"/>
                  <a:gd name="connsiteY10" fmla="*/ 57043 h 104775"/>
                  <a:gd name="connsiteX11" fmla="*/ 31220 w 104775"/>
                  <a:gd name="connsiteY11" fmla="*/ 77141 h 104775"/>
                  <a:gd name="connsiteX12" fmla="*/ 49603 w 104775"/>
                  <a:gd name="connsiteY12" fmla="*/ 86666 h 104775"/>
                  <a:gd name="connsiteX13" fmla="*/ 73511 w 104775"/>
                  <a:gd name="connsiteY13" fmla="*/ 76664 h 104775"/>
                  <a:gd name="connsiteX14" fmla="*/ 87988 w 104775"/>
                  <a:gd name="connsiteY14" fmla="*/ 55709 h 104775"/>
                  <a:gd name="connsiteX15" fmla="*/ 65043 w 104775"/>
                  <a:gd name="connsiteY15" fmla="*/ 26115 h 104775"/>
                  <a:gd name="connsiteX16" fmla="*/ 63795 w 104775"/>
                  <a:gd name="connsiteY16" fmla="*/ 25991 h 104775"/>
                  <a:gd name="connsiteX17" fmla="*/ 40078 w 104775"/>
                  <a:gd name="connsiteY17" fmla="*/ 3580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104775">
                    <a:moveTo>
                      <a:pt x="27029" y="20753"/>
                    </a:moveTo>
                    <a:cubicBezTo>
                      <a:pt x="33363" y="15304"/>
                      <a:pt x="40754" y="11218"/>
                      <a:pt x="48745" y="8751"/>
                    </a:cubicBezTo>
                    <a:cubicBezTo>
                      <a:pt x="53889" y="7322"/>
                      <a:pt x="59242" y="6846"/>
                      <a:pt x="64557" y="7322"/>
                    </a:cubicBezTo>
                    <a:cubicBezTo>
                      <a:pt x="69615" y="7741"/>
                      <a:pt x="74539" y="9170"/>
                      <a:pt x="79035" y="11513"/>
                    </a:cubicBezTo>
                    <a:cubicBezTo>
                      <a:pt x="85179" y="14961"/>
                      <a:pt x="90589" y="19591"/>
                      <a:pt x="94942" y="25134"/>
                    </a:cubicBezTo>
                    <a:cubicBezTo>
                      <a:pt x="103343" y="34507"/>
                      <a:pt x="107362" y="47013"/>
                      <a:pt x="105991" y="59519"/>
                    </a:cubicBezTo>
                    <a:cubicBezTo>
                      <a:pt x="100228" y="86037"/>
                      <a:pt x="76930" y="105078"/>
                      <a:pt x="49794" y="105430"/>
                    </a:cubicBezTo>
                    <a:cubicBezTo>
                      <a:pt x="24248" y="101506"/>
                      <a:pt x="5835" y="78855"/>
                      <a:pt x="7217" y="53042"/>
                    </a:cubicBezTo>
                    <a:cubicBezTo>
                      <a:pt x="9265" y="40069"/>
                      <a:pt x="16389" y="28449"/>
                      <a:pt x="27029" y="20753"/>
                    </a:cubicBezTo>
                    <a:close/>
                    <a:moveTo>
                      <a:pt x="40078" y="35802"/>
                    </a:moveTo>
                    <a:cubicBezTo>
                      <a:pt x="32810" y="40841"/>
                      <a:pt x="27676" y="48423"/>
                      <a:pt x="25695" y="57043"/>
                    </a:cubicBezTo>
                    <a:cubicBezTo>
                      <a:pt x="24476" y="64225"/>
                      <a:pt x="26495" y="71587"/>
                      <a:pt x="31220" y="77141"/>
                    </a:cubicBezTo>
                    <a:cubicBezTo>
                      <a:pt x="35630" y="82884"/>
                      <a:pt x="42364" y="86380"/>
                      <a:pt x="49603" y="86666"/>
                    </a:cubicBezTo>
                    <a:cubicBezTo>
                      <a:pt x="58518" y="86332"/>
                      <a:pt x="67015" y="82779"/>
                      <a:pt x="73511" y="76664"/>
                    </a:cubicBezTo>
                    <a:cubicBezTo>
                      <a:pt x="80769" y="71711"/>
                      <a:pt x="85931" y="64244"/>
                      <a:pt x="87988" y="55709"/>
                    </a:cubicBezTo>
                    <a:cubicBezTo>
                      <a:pt x="89827" y="41203"/>
                      <a:pt x="79549" y="27953"/>
                      <a:pt x="65043" y="26115"/>
                    </a:cubicBezTo>
                    <a:cubicBezTo>
                      <a:pt x="64624" y="26067"/>
                      <a:pt x="64214" y="26020"/>
                      <a:pt x="63795" y="25991"/>
                    </a:cubicBezTo>
                    <a:cubicBezTo>
                      <a:pt x="54946" y="26191"/>
                      <a:pt x="46488" y="29687"/>
                      <a:pt x="40078" y="3580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05" name="Freeform: Shape 30">
                <a:extLst>
                  <a:ext uri="{FF2B5EF4-FFF2-40B4-BE49-F238E27FC236}">
                    <a16:creationId xmlns:a16="http://schemas.microsoft.com/office/drawing/2014/main" id="{D18A9845-BA23-4778-A9DC-44AB43D667C5}"/>
                  </a:ext>
                </a:extLst>
              </p:cNvPr>
              <p:cNvSpPr/>
              <p:nvPr/>
            </p:nvSpPr>
            <p:spPr>
              <a:xfrm>
                <a:off x="9096461" y="-1454198"/>
                <a:ext cx="104775" cy="76200"/>
              </a:xfrm>
              <a:custGeom>
                <a:avLst/>
                <a:gdLst>
                  <a:gd name="connsiteX0" fmla="*/ 56388 w 104775"/>
                  <a:gd name="connsiteY0" fmla="*/ 8544 h 76200"/>
                  <a:gd name="connsiteX1" fmla="*/ 62389 w 104775"/>
                  <a:gd name="connsiteY1" fmla="*/ 16736 h 76200"/>
                  <a:gd name="connsiteX2" fmla="*/ 66580 w 104775"/>
                  <a:gd name="connsiteY2" fmla="*/ 13688 h 76200"/>
                  <a:gd name="connsiteX3" fmla="*/ 78200 w 104775"/>
                  <a:gd name="connsiteY3" fmla="*/ 7401 h 76200"/>
                  <a:gd name="connsiteX4" fmla="*/ 87725 w 104775"/>
                  <a:gd name="connsiteY4" fmla="*/ 8830 h 76200"/>
                  <a:gd name="connsiteX5" fmla="*/ 97250 w 104775"/>
                  <a:gd name="connsiteY5" fmla="*/ 17307 h 76200"/>
                  <a:gd name="connsiteX6" fmla="*/ 104394 w 104775"/>
                  <a:gd name="connsiteY6" fmla="*/ 31023 h 76200"/>
                  <a:gd name="connsiteX7" fmla="*/ 92869 w 104775"/>
                  <a:gd name="connsiteY7" fmla="*/ 37119 h 76200"/>
                  <a:gd name="connsiteX8" fmla="*/ 88678 w 104775"/>
                  <a:gd name="connsiteY8" fmla="*/ 29690 h 76200"/>
                  <a:gd name="connsiteX9" fmla="*/ 83820 w 104775"/>
                  <a:gd name="connsiteY9" fmla="*/ 26261 h 76200"/>
                  <a:gd name="connsiteX10" fmla="*/ 77058 w 104775"/>
                  <a:gd name="connsiteY10" fmla="*/ 29118 h 76200"/>
                  <a:gd name="connsiteX11" fmla="*/ 73152 w 104775"/>
                  <a:gd name="connsiteY11" fmla="*/ 31976 h 76200"/>
                  <a:gd name="connsiteX12" fmla="*/ 81249 w 104775"/>
                  <a:gd name="connsiteY12" fmla="*/ 43025 h 76200"/>
                  <a:gd name="connsiteX13" fmla="*/ 69628 w 104775"/>
                  <a:gd name="connsiteY13" fmla="*/ 51502 h 76200"/>
                  <a:gd name="connsiteX14" fmla="*/ 61532 w 104775"/>
                  <a:gd name="connsiteY14" fmla="*/ 40453 h 76200"/>
                  <a:gd name="connsiteX15" fmla="*/ 17431 w 104775"/>
                  <a:gd name="connsiteY15" fmla="*/ 72933 h 76200"/>
                  <a:gd name="connsiteX16" fmla="*/ 7144 w 104775"/>
                  <a:gd name="connsiteY16" fmla="*/ 58074 h 76200"/>
                  <a:gd name="connsiteX17" fmla="*/ 51245 w 104775"/>
                  <a:gd name="connsiteY17" fmla="*/ 25689 h 76200"/>
                  <a:gd name="connsiteX18" fmla="*/ 45244 w 104775"/>
                  <a:gd name="connsiteY18" fmla="*/ 17498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76200">
                    <a:moveTo>
                      <a:pt x="56388" y="8544"/>
                    </a:moveTo>
                    <a:lnTo>
                      <a:pt x="62389" y="16736"/>
                    </a:lnTo>
                    <a:lnTo>
                      <a:pt x="66580" y="13688"/>
                    </a:lnTo>
                    <a:cubicBezTo>
                      <a:pt x="70038" y="10897"/>
                      <a:pt x="73971" y="8773"/>
                      <a:pt x="78200" y="7401"/>
                    </a:cubicBezTo>
                    <a:cubicBezTo>
                      <a:pt x="81449" y="6782"/>
                      <a:pt x="84801" y="7287"/>
                      <a:pt x="87725" y="8830"/>
                    </a:cubicBezTo>
                    <a:cubicBezTo>
                      <a:pt x="91526" y="10868"/>
                      <a:pt x="94783" y="13774"/>
                      <a:pt x="97250" y="17307"/>
                    </a:cubicBezTo>
                    <a:cubicBezTo>
                      <a:pt x="100260" y="21527"/>
                      <a:pt x="102670" y="26137"/>
                      <a:pt x="104394" y="31023"/>
                    </a:cubicBezTo>
                    <a:lnTo>
                      <a:pt x="92869" y="37119"/>
                    </a:lnTo>
                    <a:cubicBezTo>
                      <a:pt x="91745" y="34500"/>
                      <a:pt x="90335" y="32005"/>
                      <a:pt x="88678" y="29690"/>
                    </a:cubicBezTo>
                    <a:cubicBezTo>
                      <a:pt x="87611" y="27909"/>
                      <a:pt x="85849" y="26671"/>
                      <a:pt x="83820" y="26261"/>
                    </a:cubicBezTo>
                    <a:cubicBezTo>
                      <a:pt x="81306" y="26404"/>
                      <a:pt x="78914" y="27413"/>
                      <a:pt x="77058" y="29118"/>
                    </a:cubicBezTo>
                    <a:lnTo>
                      <a:pt x="73152" y="31976"/>
                    </a:lnTo>
                    <a:lnTo>
                      <a:pt x="81249" y="43025"/>
                    </a:lnTo>
                    <a:lnTo>
                      <a:pt x="69628" y="51502"/>
                    </a:lnTo>
                    <a:lnTo>
                      <a:pt x="61532" y="40453"/>
                    </a:lnTo>
                    <a:lnTo>
                      <a:pt x="17431" y="72933"/>
                    </a:lnTo>
                    <a:lnTo>
                      <a:pt x="7144" y="58074"/>
                    </a:lnTo>
                    <a:lnTo>
                      <a:pt x="51245" y="25689"/>
                    </a:lnTo>
                    <a:lnTo>
                      <a:pt x="45244" y="17498"/>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06" name="Freeform: Shape 31">
                <a:extLst>
                  <a:ext uri="{FF2B5EF4-FFF2-40B4-BE49-F238E27FC236}">
                    <a16:creationId xmlns:a16="http://schemas.microsoft.com/office/drawing/2014/main" id="{C6DDE3DD-95AD-4702-AEB0-CB677794BE2B}"/>
                  </a:ext>
                </a:extLst>
              </p:cNvPr>
              <p:cNvSpPr/>
              <p:nvPr/>
            </p:nvSpPr>
            <p:spPr>
              <a:xfrm>
                <a:off x="9121512" y="-1416353"/>
                <a:ext cx="104775" cy="76200"/>
              </a:xfrm>
              <a:custGeom>
                <a:avLst/>
                <a:gdLst>
                  <a:gd name="connsiteX0" fmla="*/ 58293 w 104775"/>
                  <a:gd name="connsiteY0" fmla="*/ 7847 h 76200"/>
                  <a:gd name="connsiteX1" fmla="*/ 64008 w 104775"/>
                  <a:gd name="connsiteY1" fmla="*/ 16229 h 76200"/>
                  <a:gd name="connsiteX2" fmla="*/ 68294 w 104775"/>
                  <a:gd name="connsiteY2" fmla="*/ 13181 h 76200"/>
                  <a:gd name="connsiteX3" fmla="*/ 80105 w 104775"/>
                  <a:gd name="connsiteY3" fmla="*/ 7370 h 76200"/>
                  <a:gd name="connsiteX4" fmla="*/ 89630 w 104775"/>
                  <a:gd name="connsiteY4" fmla="*/ 8990 h 76200"/>
                  <a:gd name="connsiteX5" fmla="*/ 99155 w 104775"/>
                  <a:gd name="connsiteY5" fmla="*/ 17848 h 76200"/>
                  <a:gd name="connsiteX6" fmla="*/ 105918 w 104775"/>
                  <a:gd name="connsiteY6" fmla="*/ 31754 h 76200"/>
                  <a:gd name="connsiteX7" fmla="*/ 94012 w 104775"/>
                  <a:gd name="connsiteY7" fmla="*/ 36993 h 76200"/>
                  <a:gd name="connsiteX8" fmla="*/ 90107 w 104775"/>
                  <a:gd name="connsiteY8" fmla="*/ 29469 h 76200"/>
                  <a:gd name="connsiteX9" fmla="*/ 85344 w 104775"/>
                  <a:gd name="connsiteY9" fmla="*/ 25849 h 76200"/>
                  <a:gd name="connsiteX10" fmla="*/ 78486 w 104775"/>
                  <a:gd name="connsiteY10" fmla="*/ 28421 h 76200"/>
                  <a:gd name="connsiteX11" fmla="*/ 74486 w 104775"/>
                  <a:gd name="connsiteY11" fmla="*/ 31278 h 76200"/>
                  <a:gd name="connsiteX12" fmla="*/ 82201 w 104775"/>
                  <a:gd name="connsiteY12" fmla="*/ 42518 h 76200"/>
                  <a:gd name="connsiteX13" fmla="*/ 70390 w 104775"/>
                  <a:gd name="connsiteY13" fmla="*/ 50709 h 76200"/>
                  <a:gd name="connsiteX14" fmla="*/ 62579 w 104775"/>
                  <a:gd name="connsiteY14" fmla="*/ 39470 h 76200"/>
                  <a:gd name="connsiteX15" fmla="*/ 17621 w 104775"/>
                  <a:gd name="connsiteY15" fmla="*/ 70616 h 76200"/>
                  <a:gd name="connsiteX16" fmla="*/ 7144 w 104775"/>
                  <a:gd name="connsiteY16" fmla="*/ 55567 h 76200"/>
                  <a:gd name="connsiteX17" fmla="*/ 52197 w 104775"/>
                  <a:gd name="connsiteY17" fmla="*/ 24420 h 76200"/>
                  <a:gd name="connsiteX18" fmla="*/ 46387 w 104775"/>
                  <a:gd name="connsiteY18" fmla="*/ 16038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76200">
                    <a:moveTo>
                      <a:pt x="58293" y="7847"/>
                    </a:moveTo>
                    <a:lnTo>
                      <a:pt x="64008" y="16229"/>
                    </a:lnTo>
                    <a:lnTo>
                      <a:pt x="68294" y="13181"/>
                    </a:lnTo>
                    <a:cubicBezTo>
                      <a:pt x="71828" y="10514"/>
                      <a:pt x="75838" y="8542"/>
                      <a:pt x="80105" y="7370"/>
                    </a:cubicBezTo>
                    <a:cubicBezTo>
                      <a:pt x="83372" y="6780"/>
                      <a:pt x="86744" y="7351"/>
                      <a:pt x="89630" y="8990"/>
                    </a:cubicBezTo>
                    <a:cubicBezTo>
                      <a:pt x="93478" y="11133"/>
                      <a:pt x="96745" y="14171"/>
                      <a:pt x="99155" y="17848"/>
                    </a:cubicBezTo>
                    <a:cubicBezTo>
                      <a:pt x="102089" y="22125"/>
                      <a:pt x="104365" y="26811"/>
                      <a:pt x="105918" y="31754"/>
                    </a:cubicBezTo>
                    <a:lnTo>
                      <a:pt x="94012" y="36993"/>
                    </a:lnTo>
                    <a:cubicBezTo>
                      <a:pt x="93040" y="34326"/>
                      <a:pt x="91726" y="31802"/>
                      <a:pt x="90107" y="29469"/>
                    </a:cubicBezTo>
                    <a:cubicBezTo>
                      <a:pt x="89097" y="27649"/>
                      <a:pt x="87373" y="26335"/>
                      <a:pt x="85344" y="25849"/>
                    </a:cubicBezTo>
                    <a:cubicBezTo>
                      <a:pt x="82820" y="25839"/>
                      <a:pt x="80381" y="26754"/>
                      <a:pt x="78486" y="28421"/>
                    </a:cubicBezTo>
                    <a:lnTo>
                      <a:pt x="74486" y="31278"/>
                    </a:lnTo>
                    <a:lnTo>
                      <a:pt x="82201" y="42518"/>
                    </a:lnTo>
                    <a:lnTo>
                      <a:pt x="70390" y="50709"/>
                    </a:lnTo>
                    <a:lnTo>
                      <a:pt x="62579" y="39470"/>
                    </a:lnTo>
                    <a:lnTo>
                      <a:pt x="17621" y="70616"/>
                    </a:lnTo>
                    <a:lnTo>
                      <a:pt x="7144" y="55567"/>
                    </a:lnTo>
                    <a:lnTo>
                      <a:pt x="52197" y="24420"/>
                    </a:lnTo>
                    <a:lnTo>
                      <a:pt x="46387" y="16038"/>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07" name="Freeform: Shape 32">
                <a:extLst>
                  <a:ext uri="{FF2B5EF4-FFF2-40B4-BE49-F238E27FC236}">
                    <a16:creationId xmlns:a16="http://schemas.microsoft.com/office/drawing/2014/main" id="{3C94FF83-6244-481A-A2DD-D79292265601}"/>
                  </a:ext>
                </a:extLst>
              </p:cNvPr>
              <p:cNvSpPr/>
              <p:nvPr/>
            </p:nvSpPr>
            <p:spPr>
              <a:xfrm>
                <a:off x="9175995" y="-1358214"/>
                <a:ext cx="114300" cy="95250"/>
              </a:xfrm>
              <a:custGeom>
                <a:avLst/>
                <a:gdLst>
                  <a:gd name="connsiteX0" fmla="*/ 7144 w 114300"/>
                  <a:gd name="connsiteY0" fmla="*/ 80582 h 95250"/>
                  <a:gd name="connsiteX1" fmla="*/ 75152 w 114300"/>
                  <a:gd name="connsiteY1" fmla="*/ 39719 h 95250"/>
                  <a:gd name="connsiteX2" fmla="*/ 60960 w 114300"/>
                  <a:gd name="connsiteY2" fmla="*/ 15430 h 95250"/>
                  <a:gd name="connsiteX3" fmla="*/ 74772 w 114300"/>
                  <a:gd name="connsiteY3" fmla="*/ 7144 h 95250"/>
                  <a:gd name="connsiteX4" fmla="*/ 113824 w 114300"/>
                  <a:gd name="connsiteY4" fmla="*/ 72200 h 95250"/>
                  <a:gd name="connsiteX5" fmla="*/ 99918 w 114300"/>
                  <a:gd name="connsiteY5" fmla="*/ 80486 h 95250"/>
                  <a:gd name="connsiteX6" fmla="*/ 85440 w 114300"/>
                  <a:gd name="connsiteY6" fmla="*/ 56293 h 95250"/>
                  <a:gd name="connsiteX7" fmla="*/ 17431 w 114300"/>
                  <a:gd name="connsiteY7" fmla="*/ 9706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00" h="95250">
                    <a:moveTo>
                      <a:pt x="7144" y="80582"/>
                    </a:moveTo>
                    <a:lnTo>
                      <a:pt x="75152" y="39719"/>
                    </a:lnTo>
                    <a:lnTo>
                      <a:pt x="60960" y="15430"/>
                    </a:lnTo>
                    <a:lnTo>
                      <a:pt x="74772" y="7144"/>
                    </a:lnTo>
                    <a:lnTo>
                      <a:pt x="113824" y="72200"/>
                    </a:lnTo>
                    <a:lnTo>
                      <a:pt x="99918" y="80486"/>
                    </a:lnTo>
                    <a:lnTo>
                      <a:pt x="85440" y="56293"/>
                    </a:lnTo>
                    <a:lnTo>
                      <a:pt x="17431" y="9706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08" name="Freeform: Shape 33">
                <a:extLst>
                  <a:ext uri="{FF2B5EF4-FFF2-40B4-BE49-F238E27FC236}">
                    <a16:creationId xmlns:a16="http://schemas.microsoft.com/office/drawing/2014/main" id="{E6B437B5-364F-499A-B6BB-0F882FD3CFCF}"/>
                  </a:ext>
                </a:extLst>
              </p:cNvPr>
              <p:cNvSpPr/>
              <p:nvPr/>
            </p:nvSpPr>
            <p:spPr>
              <a:xfrm>
                <a:off x="9204560" y="-1270453"/>
                <a:ext cx="85725" cy="85725"/>
              </a:xfrm>
              <a:custGeom>
                <a:avLst/>
                <a:gdLst>
                  <a:gd name="connsiteX0" fmla="*/ 52303 w 85725"/>
                  <a:gd name="connsiteY0" fmla="*/ 24063 h 85725"/>
                  <a:gd name="connsiteX1" fmla="*/ 47063 w 85725"/>
                  <a:gd name="connsiteY1" fmla="*/ 8061 h 85725"/>
                  <a:gd name="connsiteX2" fmla="*/ 64685 w 85725"/>
                  <a:gd name="connsiteY2" fmla="*/ 9490 h 85725"/>
                  <a:gd name="connsiteX3" fmla="*/ 78591 w 85725"/>
                  <a:gd name="connsiteY3" fmla="*/ 25015 h 85725"/>
                  <a:gd name="connsiteX4" fmla="*/ 84687 w 85725"/>
                  <a:gd name="connsiteY4" fmla="*/ 42446 h 85725"/>
                  <a:gd name="connsiteX5" fmla="*/ 82306 w 85725"/>
                  <a:gd name="connsiteY5" fmla="*/ 53305 h 85725"/>
                  <a:gd name="connsiteX6" fmla="*/ 68971 w 85725"/>
                  <a:gd name="connsiteY6" fmla="*/ 63306 h 85725"/>
                  <a:gd name="connsiteX7" fmla="*/ 49921 w 85725"/>
                  <a:gd name="connsiteY7" fmla="*/ 72831 h 85725"/>
                  <a:gd name="connsiteX8" fmla="*/ 38587 w 85725"/>
                  <a:gd name="connsiteY8" fmla="*/ 79975 h 85725"/>
                  <a:gd name="connsiteX9" fmla="*/ 31919 w 85725"/>
                  <a:gd name="connsiteY9" fmla="*/ 87309 h 85725"/>
                  <a:gd name="connsiteX10" fmla="*/ 23346 w 85725"/>
                  <a:gd name="connsiteY10" fmla="*/ 71402 h 85725"/>
                  <a:gd name="connsiteX11" fmla="*/ 27252 w 85725"/>
                  <a:gd name="connsiteY11" fmla="*/ 67306 h 85725"/>
                  <a:gd name="connsiteX12" fmla="*/ 28871 w 85725"/>
                  <a:gd name="connsiteY12" fmla="*/ 65687 h 85725"/>
                  <a:gd name="connsiteX13" fmla="*/ 18012 w 85725"/>
                  <a:gd name="connsiteY13" fmla="*/ 60068 h 85725"/>
                  <a:gd name="connsiteX14" fmla="*/ 10583 w 85725"/>
                  <a:gd name="connsiteY14" fmla="*/ 51209 h 85725"/>
                  <a:gd name="connsiteX15" fmla="*/ 7725 w 85725"/>
                  <a:gd name="connsiteY15" fmla="*/ 33588 h 85725"/>
                  <a:gd name="connsiteX16" fmla="*/ 17250 w 85725"/>
                  <a:gd name="connsiteY16" fmla="*/ 21205 h 85725"/>
                  <a:gd name="connsiteX17" fmla="*/ 27823 w 85725"/>
                  <a:gd name="connsiteY17" fmla="*/ 18729 h 85725"/>
                  <a:gd name="connsiteX18" fmla="*/ 37348 w 85725"/>
                  <a:gd name="connsiteY18" fmla="*/ 22253 h 85725"/>
                  <a:gd name="connsiteX19" fmla="*/ 48016 w 85725"/>
                  <a:gd name="connsiteY19" fmla="*/ 33016 h 85725"/>
                  <a:gd name="connsiteX20" fmla="*/ 60399 w 85725"/>
                  <a:gd name="connsiteY20" fmla="*/ 46542 h 85725"/>
                  <a:gd name="connsiteX21" fmla="*/ 62018 w 85725"/>
                  <a:gd name="connsiteY21" fmla="*/ 45685 h 85725"/>
                  <a:gd name="connsiteX22" fmla="*/ 67447 w 85725"/>
                  <a:gd name="connsiteY22" fmla="*/ 39779 h 85725"/>
                  <a:gd name="connsiteX23" fmla="*/ 64685 w 85725"/>
                  <a:gd name="connsiteY23" fmla="*/ 30254 h 85725"/>
                  <a:gd name="connsiteX24" fmla="*/ 51350 w 85725"/>
                  <a:gd name="connsiteY24" fmla="*/ 23777 h 85725"/>
                  <a:gd name="connsiteX25" fmla="*/ 50874 w 85725"/>
                  <a:gd name="connsiteY25" fmla="*/ 52638 h 85725"/>
                  <a:gd name="connsiteX26" fmla="*/ 43158 w 85725"/>
                  <a:gd name="connsiteY26" fmla="*/ 44256 h 85725"/>
                  <a:gd name="connsiteX27" fmla="*/ 35539 w 85725"/>
                  <a:gd name="connsiteY27" fmla="*/ 37017 h 85725"/>
                  <a:gd name="connsiteX28" fmla="*/ 28204 w 85725"/>
                  <a:gd name="connsiteY28" fmla="*/ 37017 h 85725"/>
                  <a:gd name="connsiteX29" fmla="*/ 23728 w 85725"/>
                  <a:gd name="connsiteY29" fmla="*/ 42637 h 85725"/>
                  <a:gd name="connsiteX30" fmla="*/ 24775 w 85725"/>
                  <a:gd name="connsiteY30" fmla="*/ 50447 h 85725"/>
                  <a:gd name="connsiteX31" fmla="*/ 32109 w 85725"/>
                  <a:gd name="connsiteY31" fmla="*/ 57210 h 85725"/>
                  <a:gd name="connsiteX32" fmla="*/ 39539 w 85725"/>
                  <a:gd name="connsiteY32" fmla="*/ 58162 h 85725"/>
                  <a:gd name="connsiteX33" fmla="*/ 47730 w 85725"/>
                  <a:gd name="connsiteY33" fmla="*/ 54543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5725" h="85725">
                    <a:moveTo>
                      <a:pt x="52303" y="24063"/>
                    </a:moveTo>
                    <a:lnTo>
                      <a:pt x="47063" y="8061"/>
                    </a:lnTo>
                    <a:cubicBezTo>
                      <a:pt x="52922" y="6461"/>
                      <a:pt x="59160" y="6966"/>
                      <a:pt x="64685" y="9490"/>
                    </a:cubicBezTo>
                    <a:cubicBezTo>
                      <a:pt x="70781" y="13147"/>
                      <a:pt x="75638" y="18558"/>
                      <a:pt x="78591" y="25015"/>
                    </a:cubicBezTo>
                    <a:cubicBezTo>
                      <a:pt x="81830" y="30311"/>
                      <a:pt x="83925" y="36264"/>
                      <a:pt x="84687" y="42446"/>
                    </a:cubicBezTo>
                    <a:cubicBezTo>
                      <a:pt x="85069" y="46228"/>
                      <a:pt x="84211" y="50018"/>
                      <a:pt x="82306" y="53305"/>
                    </a:cubicBezTo>
                    <a:cubicBezTo>
                      <a:pt x="78687" y="57581"/>
                      <a:pt x="74115" y="61001"/>
                      <a:pt x="68971" y="63306"/>
                    </a:cubicBezTo>
                    <a:lnTo>
                      <a:pt x="49921" y="72831"/>
                    </a:lnTo>
                    <a:cubicBezTo>
                      <a:pt x="45911" y="74822"/>
                      <a:pt x="42120" y="77222"/>
                      <a:pt x="38587" y="79975"/>
                    </a:cubicBezTo>
                    <a:cubicBezTo>
                      <a:pt x="36082" y="82146"/>
                      <a:pt x="33843" y="84613"/>
                      <a:pt x="31919" y="87309"/>
                    </a:cubicBezTo>
                    <a:lnTo>
                      <a:pt x="23346" y="71402"/>
                    </a:lnTo>
                    <a:cubicBezTo>
                      <a:pt x="24565" y="69954"/>
                      <a:pt x="25871" y="68592"/>
                      <a:pt x="27252" y="67306"/>
                    </a:cubicBezTo>
                    <a:lnTo>
                      <a:pt x="28871" y="65687"/>
                    </a:lnTo>
                    <a:cubicBezTo>
                      <a:pt x="24928" y="64515"/>
                      <a:pt x="21241" y="62611"/>
                      <a:pt x="18012" y="60068"/>
                    </a:cubicBezTo>
                    <a:cubicBezTo>
                      <a:pt x="14993" y="57610"/>
                      <a:pt x="12478" y="54610"/>
                      <a:pt x="10583" y="51209"/>
                    </a:cubicBezTo>
                    <a:cubicBezTo>
                      <a:pt x="7401" y="45923"/>
                      <a:pt x="6373" y="39608"/>
                      <a:pt x="7725" y="33588"/>
                    </a:cubicBezTo>
                    <a:cubicBezTo>
                      <a:pt x="8983" y="28292"/>
                      <a:pt x="12450" y="23777"/>
                      <a:pt x="17250" y="21205"/>
                    </a:cubicBezTo>
                    <a:cubicBezTo>
                      <a:pt x="20480" y="19424"/>
                      <a:pt x="24137" y="18567"/>
                      <a:pt x="27823" y="18729"/>
                    </a:cubicBezTo>
                    <a:cubicBezTo>
                      <a:pt x="31261" y="18986"/>
                      <a:pt x="34567" y="20205"/>
                      <a:pt x="37348" y="22253"/>
                    </a:cubicBezTo>
                    <a:cubicBezTo>
                      <a:pt x="41329" y="25396"/>
                      <a:pt x="44911" y="29016"/>
                      <a:pt x="48016" y="33016"/>
                    </a:cubicBezTo>
                    <a:cubicBezTo>
                      <a:pt x="51760" y="37865"/>
                      <a:pt x="55893" y="42389"/>
                      <a:pt x="60399" y="46542"/>
                    </a:cubicBezTo>
                    <a:lnTo>
                      <a:pt x="62018" y="45685"/>
                    </a:lnTo>
                    <a:cubicBezTo>
                      <a:pt x="64609" y="44608"/>
                      <a:pt x="66599" y="42446"/>
                      <a:pt x="67447" y="39779"/>
                    </a:cubicBezTo>
                    <a:cubicBezTo>
                      <a:pt x="67580" y="36388"/>
                      <a:pt x="66609" y="33045"/>
                      <a:pt x="64685" y="30254"/>
                    </a:cubicBezTo>
                    <a:cubicBezTo>
                      <a:pt x="62599" y="24958"/>
                      <a:pt x="56808" y="22139"/>
                      <a:pt x="51350" y="23777"/>
                    </a:cubicBezTo>
                    <a:close/>
                    <a:moveTo>
                      <a:pt x="50874" y="52638"/>
                    </a:moveTo>
                    <a:cubicBezTo>
                      <a:pt x="48140" y="50000"/>
                      <a:pt x="45568" y="47199"/>
                      <a:pt x="43158" y="44256"/>
                    </a:cubicBezTo>
                    <a:cubicBezTo>
                      <a:pt x="41034" y="41436"/>
                      <a:pt x="38463" y="38989"/>
                      <a:pt x="35539" y="37017"/>
                    </a:cubicBezTo>
                    <a:cubicBezTo>
                      <a:pt x="33262" y="35722"/>
                      <a:pt x="30481" y="35722"/>
                      <a:pt x="28204" y="37017"/>
                    </a:cubicBezTo>
                    <a:cubicBezTo>
                      <a:pt x="25985" y="38169"/>
                      <a:pt x="24356" y="40217"/>
                      <a:pt x="23728" y="42637"/>
                    </a:cubicBezTo>
                    <a:cubicBezTo>
                      <a:pt x="22937" y="45266"/>
                      <a:pt x="23318" y="48114"/>
                      <a:pt x="24775" y="50447"/>
                    </a:cubicBezTo>
                    <a:cubicBezTo>
                      <a:pt x="26433" y="53428"/>
                      <a:pt x="29004" y="55800"/>
                      <a:pt x="32109" y="57210"/>
                    </a:cubicBezTo>
                    <a:cubicBezTo>
                      <a:pt x="34424" y="58315"/>
                      <a:pt x="37025" y="58648"/>
                      <a:pt x="39539" y="58162"/>
                    </a:cubicBezTo>
                    <a:cubicBezTo>
                      <a:pt x="42387" y="57229"/>
                      <a:pt x="45130" y="56019"/>
                      <a:pt x="47730" y="5454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09" name="Freeform: Shape 34">
                <a:extLst>
                  <a:ext uri="{FF2B5EF4-FFF2-40B4-BE49-F238E27FC236}">
                    <a16:creationId xmlns:a16="http://schemas.microsoft.com/office/drawing/2014/main" id="{D45C0A1D-DC7C-4778-8462-12E09D99C869}"/>
                  </a:ext>
                </a:extLst>
              </p:cNvPr>
              <p:cNvSpPr/>
              <p:nvPr/>
            </p:nvSpPr>
            <p:spPr>
              <a:xfrm>
                <a:off x="9235050" y="-1208957"/>
                <a:ext cx="85725" cy="57150"/>
              </a:xfrm>
              <a:custGeom>
                <a:avLst/>
                <a:gdLst>
                  <a:gd name="connsiteX0" fmla="*/ 15145 w 85725"/>
                  <a:gd name="connsiteY0" fmla="*/ 54007 h 57150"/>
                  <a:gd name="connsiteX1" fmla="*/ 7144 w 85725"/>
                  <a:gd name="connsiteY1" fmla="*/ 37529 h 57150"/>
                  <a:gd name="connsiteX2" fmla="*/ 69247 w 85725"/>
                  <a:gd name="connsiteY2" fmla="*/ 7144 h 57150"/>
                  <a:gd name="connsiteX3" fmla="*/ 76676 w 85725"/>
                  <a:gd name="connsiteY3" fmla="*/ 22384 h 57150"/>
                  <a:gd name="connsiteX4" fmla="*/ 67818 w 85725"/>
                  <a:gd name="connsiteY4" fmla="*/ 26765 h 57150"/>
                  <a:gd name="connsiteX5" fmla="*/ 79534 w 85725"/>
                  <a:gd name="connsiteY5" fmla="*/ 29718 h 57150"/>
                  <a:gd name="connsiteX6" fmla="*/ 85058 w 85725"/>
                  <a:gd name="connsiteY6" fmla="*/ 35909 h 57150"/>
                  <a:gd name="connsiteX7" fmla="*/ 87249 w 85725"/>
                  <a:gd name="connsiteY7" fmla="*/ 48196 h 57150"/>
                  <a:gd name="connsiteX8" fmla="*/ 70390 w 85725"/>
                  <a:gd name="connsiteY8" fmla="*/ 50101 h 57150"/>
                  <a:gd name="connsiteX9" fmla="*/ 69342 w 85725"/>
                  <a:gd name="connsiteY9" fmla="*/ 41053 h 57150"/>
                  <a:gd name="connsiteX10" fmla="*/ 64580 w 85725"/>
                  <a:gd name="connsiteY10" fmla="*/ 36195 h 57150"/>
                  <a:gd name="connsiteX11" fmla="*/ 55816 w 85725"/>
                  <a:gd name="connsiteY11" fmla="*/ 36195 h 57150"/>
                  <a:gd name="connsiteX12" fmla="*/ 34290 w 85725"/>
                  <a:gd name="connsiteY12" fmla="*/ 4505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725" h="57150">
                    <a:moveTo>
                      <a:pt x="15145" y="54007"/>
                    </a:moveTo>
                    <a:lnTo>
                      <a:pt x="7144" y="37529"/>
                    </a:lnTo>
                    <a:lnTo>
                      <a:pt x="69247" y="7144"/>
                    </a:lnTo>
                    <a:lnTo>
                      <a:pt x="76676" y="22384"/>
                    </a:lnTo>
                    <a:lnTo>
                      <a:pt x="67818" y="26765"/>
                    </a:lnTo>
                    <a:cubicBezTo>
                      <a:pt x="71914" y="26927"/>
                      <a:pt x="75915" y="27927"/>
                      <a:pt x="79534" y="29718"/>
                    </a:cubicBezTo>
                    <a:cubicBezTo>
                      <a:pt x="81915" y="31204"/>
                      <a:pt x="83820" y="33356"/>
                      <a:pt x="85058" y="35909"/>
                    </a:cubicBezTo>
                    <a:cubicBezTo>
                      <a:pt x="86868" y="39729"/>
                      <a:pt x="87630" y="43977"/>
                      <a:pt x="87249" y="48196"/>
                    </a:cubicBezTo>
                    <a:lnTo>
                      <a:pt x="70390" y="50101"/>
                    </a:lnTo>
                    <a:cubicBezTo>
                      <a:pt x="70961" y="47044"/>
                      <a:pt x="70581" y="43901"/>
                      <a:pt x="69342" y="41053"/>
                    </a:cubicBezTo>
                    <a:cubicBezTo>
                      <a:pt x="68389" y="38938"/>
                      <a:pt x="66675" y="37224"/>
                      <a:pt x="64580" y="36195"/>
                    </a:cubicBezTo>
                    <a:cubicBezTo>
                      <a:pt x="61722" y="35280"/>
                      <a:pt x="58674" y="35280"/>
                      <a:pt x="55816" y="36195"/>
                    </a:cubicBezTo>
                    <a:cubicBezTo>
                      <a:pt x="48387" y="38424"/>
                      <a:pt x="41148" y="41396"/>
                      <a:pt x="34290" y="4505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10" name="Freeform: Shape 35">
                <a:extLst>
                  <a:ext uri="{FF2B5EF4-FFF2-40B4-BE49-F238E27FC236}">
                    <a16:creationId xmlns:a16="http://schemas.microsoft.com/office/drawing/2014/main" id="{37A0026A-6424-4733-9A2B-7F6BEE43165E}"/>
                  </a:ext>
                </a:extLst>
              </p:cNvPr>
              <p:cNvSpPr/>
              <p:nvPr/>
            </p:nvSpPr>
            <p:spPr>
              <a:xfrm>
                <a:off x="9239551" y="-1154250"/>
                <a:ext cx="114300" cy="95250"/>
              </a:xfrm>
              <a:custGeom>
                <a:avLst/>
                <a:gdLst>
                  <a:gd name="connsiteX0" fmla="*/ 20359 w 114300"/>
                  <a:gd name="connsiteY0" fmla="*/ 29494 h 95250"/>
                  <a:gd name="connsiteX1" fmla="*/ 26360 w 114300"/>
                  <a:gd name="connsiteY1" fmla="*/ 49687 h 95250"/>
                  <a:gd name="connsiteX2" fmla="*/ 22740 w 114300"/>
                  <a:gd name="connsiteY2" fmla="*/ 53878 h 95250"/>
                  <a:gd name="connsiteX3" fmla="*/ 24264 w 114300"/>
                  <a:gd name="connsiteY3" fmla="*/ 62165 h 95250"/>
                  <a:gd name="connsiteX4" fmla="*/ 30551 w 114300"/>
                  <a:gd name="connsiteY4" fmla="*/ 71118 h 95250"/>
                  <a:gd name="connsiteX5" fmla="*/ 36266 w 114300"/>
                  <a:gd name="connsiteY5" fmla="*/ 72642 h 95250"/>
                  <a:gd name="connsiteX6" fmla="*/ 44267 w 114300"/>
                  <a:gd name="connsiteY6" fmla="*/ 70071 h 95250"/>
                  <a:gd name="connsiteX7" fmla="*/ 53792 w 114300"/>
                  <a:gd name="connsiteY7" fmla="*/ 65975 h 95250"/>
                  <a:gd name="connsiteX8" fmla="*/ 35218 w 114300"/>
                  <a:gd name="connsiteY8" fmla="*/ 51497 h 95250"/>
                  <a:gd name="connsiteX9" fmla="*/ 37218 w 114300"/>
                  <a:gd name="connsiteY9" fmla="*/ 26541 h 95250"/>
                  <a:gd name="connsiteX10" fmla="*/ 56268 w 114300"/>
                  <a:gd name="connsiteY10" fmla="*/ 11492 h 95250"/>
                  <a:gd name="connsiteX11" fmla="*/ 83986 w 114300"/>
                  <a:gd name="connsiteY11" fmla="*/ 8444 h 95250"/>
                  <a:gd name="connsiteX12" fmla="*/ 100750 w 114300"/>
                  <a:gd name="connsiteY12" fmla="*/ 23874 h 95250"/>
                  <a:gd name="connsiteX13" fmla="*/ 98845 w 114300"/>
                  <a:gd name="connsiteY13" fmla="*/ 47782 h 95250"/>
                  <a:gd name="connsiteX14" fmla="*/ 107703 w 114300"/>
                  <a:gd name="connsiteY14" fmla="*/ 43877 h 95250"/>
                  <a:gd name="connsiteX15" fmla="*/ 114561 w 114300"/>
                  <a:gd name="connsiteY15" fmla="*/ 59593 h 95250"/>
                  <a:gd name="connsiteX16" fmla="*/ 57411 w 114300"/>
                  <a:gd name="connsiteY16" fmla="*/ 84453 h 95250"/>
                  <a:gd name="connsiteX17" fmla="*/ 39886 w 114300"/>
                  <a:gd name="connsiteY17" fmla="*/ 89883 h 95250"/>
                  <a:gd name="connsiteX18" fmla="*/ 28932 w 114300"/>
                  <a:gd name="connsiteY18" fmla="*/ 88549 h 95250"/>
                  <a:gd name="connsiteX19" fmla="*/ 20073 w 114300"/>
                  <a:gd name="connsiteY19" fmla="*/ 81786 h 95250"/>
                  <a:gd name="connsiteX20" fmla="*/ 12072 w 114300"/>
                  <a:gd name="connsiteY20" fmla="*/ 68451 h 95250"/>
                  <a:gd name="connsiteX21" fmla="*/ 7596 w 114300"/>
                  <a:gd name="connsiteY21" fmla="*/ 43115 h 95250"/>
                  <a:gd name="connsiteX22" fmla="*/ 18644 w 114300"/>
                  <a:gd name="connsiteY22" fmla="*/ 30256 h 95250"/>
                  <a:gd name="connsiteX23" fmla="*/ 64079 w 114300"/>
                  <a:gd name="connsiteY23" fmla="*/ 28256 h 95250"/>
                  <a:gd name="connsiteX24" fmla="*/ 51030 w 114300"/>
                  <a:gd name="connsiteY24" fmla="*/ 38543 h 95250"/>
                  <a:gd name="connsiteX25" fmla="*/ 51030 w 114300"/>
                  <a:gd name="connsiteY25" fmla="*/ 50259 h 95250"/>
                  <a:gd name="connsiteX26" fmla="*/ 60555 w 114300"/>
                  <a:gd name="connsiteY26" fmla="*/ 58545 h 95250"/>
                  <a:gd name="connsiteX27" fmla="*/ 76652 w 114300"/>
                  <a:gd name="connsiteY27" fmla="*/ 56545 h 95250"/>
                  <a:gd name="connsiteX28" fmla="*/ 89510 w 114300"/>
                  <a:gd name="connsiteY28" fmla="*/ 46163 h 95250"/>
                  <a:gd name="connsiteX29" fmla="*/ 89510 w 114300"/>
                  <a:gd name="connsiteY29" fmla="*/ 33780 h 95250"/>
                  <a:gd name="connsiteX30" fmla="*/ 79985 w 114300"/>
                  <a:gd name="connsiteY30" fmla="*/ 25875 h 95250"/>
                  <a:gd name="connsiteX31" fmla="*/ 64079 w 114300"/>
                  <a:gd name="connsiteY31" fmla="*/ 2825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300" h="95250">
                    <a:moveTo>
                      <a:pt x="20359" y="29494"/>
                    </a:moveTo>
                    <a:lnTo>
                      <a:pt x="26360" y="49687"/>
                    </a:lnTo>
                    <a:cubicBezTo>
                      <a:pt x="24636" y="50535"/>
                      <a:pt x="23321" y="52049"/>
                      <a:pt x="22740" y="53878"/>
                    </a:cubicBezTo>
                    <a:cubicBezTo>
                      <a:pt x="22369" y="56735"/>
                      <a:pt x="22902" y="59631"/>
                      <a:pt x="24264" y="62165"/>
                    </a:cubicBezTo>
                    <a:cubicBezTo>
                      <a:pt x="25531" y="65651"/>
                      <a:pt x="27703" y="68747"/>
                      <a:pt x="30551" y="71118"/>
                    </a:cubicBezTo>
                    <a:cubicBezTo>
                      <a:pt x="32218" y="72290"/>
                      <a:pt x="34237" y="72833"/>
                      <a:pt x="36266" y="72642"/>
                    </a:cubicBezTo>
                    <a:cubicBezTo>
                      <a:pt x="39028" y="72195"/>
                      <a:pt x="41790" y="71328"/>
                      <a:pt x="44267" y="70071"/>
                    </a:cubicBezTo>
                    <a:lnTo>
                      <a:pt x="53792" y="65975"/>
                    </a:lnTo>
                    <a:cubicBezTo>
                      <a:pt x="45600" y="64594"/>
                      <a:pt x="38552" y="59146"/>
                      <a:pt x="35218" y="51497"/>
                    </a:cubicBezTo>
                    <a:cubicBezTo>
                      <a:pt x="31484" y="43401"/>
                      <a:pt x="32237" y="33942"/>
                      <a:pt x="37218" y="26541"/>
                    </a:cubicBezTo>
                    <a:cubicBezTo>
                      <a:pt x="41790" y="19645"/>
                      <a:pt x="48458" y="14378"/>
                      <a:pt x="56268" y="11492"/>
                    </a:cubicBezTo>
                    <a:cubicBezTo>
                      <a:pt x="64841" y="7053"/>
                      <a:pt x="74651" y="5967"/>
                      <a:pt x="83986" y="8444"/>
                    </a:cubicBezTo>
                    <a:cubicBezTo>
                      <a:pt x="91606" y="10882"/>
                      <a:pt x="97702" y="16521"/>
                      <a:pt x="100750" y="23874"/>
                    </a:cubicBezTo>
                    <a:cubicBezTo>
                      <a:pt x="104179" y="31656"/>
                      <a:pt x="103417" y="40638"/>
                      <a:pt x="98845" y="47782"/>
                    </a:cubicBezTo>
                    <a:lnTo>
                      <a:pt x="107703" y="43877"/>
                    </a:lnTo>
                    <a:lnTo>
                      <a:pt x="114561" y="59593"/>
                    </a:lnTo>
                    <a:lnTo>
                      <a:pt x="57411" y="84453"/>
                    </a:lnTo>
                    <a:cubicBezTo>
                      <a:pt x="51887" y="87120"/>
                      <a:pt x="45981" y="88949"/>
                      <a:pt x="39886" y="89883"/>
                    </a:cubicBezTo>
                    <a:cubicBezTo>
                      <a:pt x="36171" y="90321"/>
                      <a:pt x="32427" y="89864"/>
                      <a:pt x="28932" y="88549"/>
                    </a:cubicBezTo>
                    <a:cubicBezTo>
                      <a:pt x="25512" y="86987"/>
                      <a:pt x="22483" y="84672"/>
                      <a:pt x="20073" y="81786"/>
                    </a:cubicBezTo>
                    <a:cubicBezTo>
                      <a:pt x="16749" y="77767"/>
                      <a:pt x="14053" y="73271"/>
                      <a:pt x="12072" y="68451"/>
                    </a:cubicBezTo>
                    <a:cubicBezTo>
                      <a:pt x="7853" y="60727"/>
                      <a:pt x="6281" y="51821"/>
                      <a:pt x="7596" y="43115"/>
                    </a:cubicBezTo>
                    <a:cubicBezTo>
                      <a:pt x="9062" y="37333"/>
                      <a:pt x="13149" y="32580"/>
                      <a:pt x="18644" y="30256"/>
                    </a:cubicBezTo>
                    <a:close/>
                    <a:moveTo>
                      <a:pt x="64079" y="28256"/>
                    </a:moveTo>
                    <a:cubicBezTo>
                      <a:pt x="58649" y="30075"/>
                      <a:pt x="54078" y="33704"/>
                      <a:pt x="51030" y="38543"/>
                    </a:cubicBezTo>
                    <a:cubicBezTo>
                      <a:pt x="49220" y="42229"/>
                      <a:pt x="49220" y="46572"/>
                      <a:pt x="51030" y="50259"/>
                    </a:cubicBezTo>
                    <a:cubicBezTo>
                      <a:pt x="52744" y="54335"/>
                      <a:pt x="56268" y="57383"/>
                      <a:pt x="60555" y="58545"/>
                    </a:cubicBezTo>
                    <a:cubicBezTo>
                      <a:pt x="65984" y="59869"/>
                      <a:pt x="71699" y="59155"/>
                      <a:pt x="76652" y="56545"/>
                    </a:cubicBezTo>
                    <a:cubicBezTo>
                      <a:pt x="81986" y="54707"/>
                      <a:pt x="86558" y="51030"/>
                      <a:pt x="89510" y="46163"/>
                    </a:cubicBezTo>
                    <a:cubicBezTo>
                      <a:pt x="91416" y="42258"/>
                      <a:pt x="91416" y="37685"/>
                      <a:pt x="89510" y="33780"/>
                    </a:cubicBezTo>
                    <a:cubicBezTo>
                      <a:pt x="87796" y="29780"/>
                      <a:pt x="84272" y="26846"/>
                      <a:pt x="79985" y="25875"/>
                    </a:cubicBezTo>
                    <a:cubicBezTo>
                      <a:pt x="74556" y="24789"/>
                      <a:pt x="68937" y="25637"/>
                      <a:pt x="64079" y="282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11" name="Freeform: Shape 36">
                <a:extLst>
                  <a:ext uri="{FF2B5EF4-FFF2-40B4-BE49-F238E27FC236}">
                    <a16:creationId xmlns:a16="http://schemas.microsoft.com/office/drawing/2014/main" id="{70FBCC72-F34C-49F3-BA4F-CB0F86D07B8B}"/>
                  </a:ext>
                </a:extLst>
              </p:cNvPr>
              <p:cNvSpPr/>
              <p:nvPr/>
            </p:nvSpPr>
            <p:spPr>
              <a:xfrm>
                <a:off x="9294800" y="-1078840"/>
                <a:ext cx="85725" cy="76200"/>
              </a:xfrm>
              <a:custGeom>
                <a:avLst/>
                <a:gdLst>
                  <a:gd name="connsiteX0" fmla="*/ 36261 w 85725"/>
                  <a:gd name="connsiteY0" fmla="*/ 57144 h 76200"/>
                  <a:gd name="connsiteX1" fmla="*/ 39881 w 85725"/>
                  <a:gd name="connsiteY1" fmla="*/ 75337 h 76200"/>
                  <a:gd name="connsiteX2" fmla="*/ 21593 w 85725"/>
                  <a:gd name="connsiteY2" fmla="*/ 70289 h 76200"/>
                  <a:gd name="connsiteX3" fmla="*/ 10068 w 85725"/>
                  <a:gd name="connsiteY3" fmla="*/ 54382 h 76200"/>
                  <a:gd name="connsiteX4" fmla="*/ 11591 w 85725"/>
                  <a:gd name="connsiteY4" fmla="*/ 25331 h 76200"/>
                  <a:gd name="connsiteX5" fmla="*/ 31499 w 85725"/>
                  <a:gd name="connsiteY5" fmla="*/ 10472 h 76200"/>
                  <a:gd name="connsiteX6" fmla="*/ 60074 w 85725"/>
                  <a:gd name="connsiteY6" fmla="*/ 9329 h 76200"/>
                  <a:gd name="connsiteX7" fmla="*/ 77219 w 85725"/>
                  <a:gd name="connsiteY7" fmla="*/ 27236 h 76200"/>
                  <a:gd name="connsiteX8" fmla="*/ 76266 w 85725"/>
                  <a:gd name="connsiteY8" fmla="*/ 53620 h 76200"/>
                  <a:gd name="connsiteX9" fmla="*/ 50073 w 85725"/>
                  <a:gd name="connsiteY9" fmla="*/ 72670 h 76200"/>
                  <a:gd name="connsiteX10" fmla="*/ 33880 w 85725"/>
                  <a:gd name="connsiteY10" fmla="*/ 29808 h 76200"/>
                  <a:gd name="connsiteX11" fmla="*/ 23593 w 85725"/>
                  <a:gd name="connsiteY11" fmla="*/ 38380 h 76200"/>
                  <a:gd name="connsiteX12" fmla="*/ 23593 w 85725"/>
                  <a:gd name="connsiteY12" fmla="*/ 49905 h 76200"/>
                  <a:gd name="connsiteX13" fmla="*/ 28260 w 85725"/>
                  <a:gd name="connsiteY13" fmla="*/ 55811 h 76200"/>
                  <a:gd name="connsiteX14" fmla="*/ 36261 w 85725"/>
                  <a:gd name="connsiteY14" fmla="*/ 57144 h 76200"/>
                  <a:gd name="connsiteX15" fmla="*/ 53978 w 85725"/>
                  <a:gd name="connsiteY15" fmla="*/ 51620 h 76200"/>
                  <a:gd name="connsiteX16" fmla="*/ 63503 w 85725"/>
                  <a:gd name="connsiteY16" fmla="*/ 43523 h 76200"/>
                  <a:gd name="connsiteX17" fmla="*/ 63979 w 85725"/>
                  <a:gd name="connsiteY17" fmla="*/ 33141 h 76200"/>
                  <a:gd name="connsiteX18" fmla="*/ 56454 w 85725"/>
                  <a:gd name="connsiteY18" fmla="*/ 25426 h 76200"/>
                  <a:gd name="connsiteX19" fmla="*/ 43977 w 85725"/>
                  <a:gd name="connsiteY19" fmla="*/ 2609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5" h="76200">
                    <a:moveTo>
                      <a:pt x="36261" y="57144"/>
                    </a:moveTo>
                    <a:lnTo>
                      <a:pt x="39881" y="75337"/>
                    </a:lnTo>
                    <a:cubicBezTo>
                      <a:pt x="33404" y="75680"/>
                      <a:pt x="27022" y="73908"/>
                      <a:pt x="21593" y="70289"/>
                    </a:cubicBezTo>
                    <a:cubicBezTo>
                      <a:pt x="16164" y="66326"/>
                      <a:pt x="12163" y="60764"/>
                      <a:pt x="10068" y="54382"/>
                    </a:cubicBezTo>
                    <a:cubicBezTo>
                      <a:pt x="5686" y="45047"/>
                      <a:pt x="6257" y="34151"/>
                      <a:pt x="11591" y="25331"/>
                    </a:cubicBezTo>
                    <a:cubicBezTo>
                      <a:pt x="16449" y="18368"/>
                      <a:pt x="23403" y="13167"/>
                      <a:pt x="31499" y="10472"/>
                    </a:cubicBezTo>
                    <a:cubicBezTo>
                      <a:pt x="40548" y="6471"/>
                      <a:pt x="50740" y="6062"/>
                      <a:pt x="60074" y="9329"/>
                    </a:cubicBezTo>
                    <a:cubicBezTo>
                      <a:pt x="68075" y="12529"/>
                      <a:pt x="74361" y="19063"/>
                      <a:pt x="77219" y="27236"/>
                    </a:cubicBezTo>
                    <a:cubicBezTo>
                      <a:pt x="80934" y="35722"/>
                      <a:pt x="80553" y="45419"/>
                      <a:pt x="76266" y="53620"/>
                    </a:cubicBezTo>
                    <a:cubicBezTo>
                      <a:pt x="70170" y="62992"/>
                      <a:pt x="60836" y="69774"/>
                      <a:pt x="50073" y="72670"/>
                    </a:cubicBezTo>
                    <a:lnTo>
                      <a:pt x="33880" y="29808"/>
                    </a:lnTo>
                    <a:cubicBezTo>
                      <a:pt x="29498" y="31255"/>
                      <a:pt x="25784" y="34322"/>
                      <a:pt x="23593" y="38380"/>
                    </a:cubicBezTo>
                    <a:cubicBezTo>
                      <a:pt x="21974" y="42038"/>
                      <a:pt x="21974" y="46248"/>
                      <a:pt x="23593" y="49905"/>
                    </a:cubicBezTo>
                    <a:cubicBezTo>
                      <a:pt x="24355" y="52363"/>
                      <a:pt x="26070" y="54458"/>
                      <a:pt x="28260" y="55811"/>
                    </a:cubicBezTo>
                    <a:cubicBezTo>
                      <a:pt x="30737" y="56982"/>
                      <a:pt x="33499" y="57439"/>
                      <a:pt x="36261" y="57144"/>
                    </a:cubicBezTo>
                    <a:close/>
                    <a:moveTo>
                      <a:pt x="53978" y="51620"/>
                    </a:moveTo>
                    <a:cubicBezTo>
                      <a:pt x="58073" y="50181"/>
                      <a:pt x="61407" y="47305"/>
                      <a:pt x="63503" y="43523"/>
                    </a:cubicBezTo>
                    <a:cubicBezTo>
                      <a:pt x="65122" y="40285"/>
                      <a:pt x="65312" y="36513"/>
                      <a:pt x="63979" y="33141"/>
                    </a:cubicBezTo>
                    <a:cubicBezTo>
                      <a:pt x="62741" y="29569"/>
                      <a:pt x="59978" y="26740"/>
                      <a:pt x="56454" y="25426"/>
                    </a:cubicBezTo>
                    <a:cubicBezTo>
                      <a:pt x="52359" y="24093"/>
                      <a:pt x="47882" y="24331"/>
                      <a:pt x="43977" y="2609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12" name="Freeform: Shape 37">
                <a:extLst>
                  <a:ext uri="{FF2B5EF4-FFF2-40B4-BE49-F238E27FC236}">
                    <a16:creationId xmlns:a16="http://schemas.microsoft.com/office/drawing/2014/main" id="{9D32C3C1-4555-4D5B-9781-CFAD7B73E723}"/>
                  </a:ext>
                </a:extLst>
              </p:cNvPr>
              <p:cNvSpPr/>
              <p:nvPr/>
            </p:nvSpPr>
            <p:spPr>
              <a:xfrm>
                <a:off x="9317209" y="-1018553"/>
                <a:ext cx="104775" cy="66675"/>
              </a:xfrm>
              <a:custGeom>
                <a:avLst/>
                <a:gdLst>
                  <a:gd name="connsiteX0" fmla="*/ 80052 w 104775"/>
                  <a:gd name="connsiteY0" fmla="*/ 44387 h 66675"/>
                  <a:gd name="connsiteX1" fmla="*/ 66240 w 104775"/>
                  <a:gd name="connsiteY1" fmla="*/ 48959 h 66675"/>
                  <a:gd name="connsiteX2" fmla="*/ 62335 w 104775"/>
                  <a:gd name="connsiteY2" fmla="*/ 37147 h 66675"/>
                  <a:gd name="connsiteX3" fmla="*/ 35856 w 104775"/>
                  <a:gd name="connsiteY3" fmla="*/ 45911 h 66675"/>
                  <a:gd name="connsiteX4" fmla="*/ 26331 w 104775"/>
                  <a:gd name="connsiteY4" fmla="*/ 49435 h 66675"/>
                  <a:gd name="connsiteX5" fmla="*/ 24616 w 104775"/>
                  <a:gd name="connsiteY5" fmla="*/ 51626 h 66675"/>
                  <a:gd name="connsiteX6" fmla="*/ 24616 w 104775"/>
                  <a:gd name="connsiteY6" fmla="*/ 54864 h 66675"/>
                  <a:gd name="connsiteX7" fmla="*/ 28616 w 104775"/>
                  <a:gd name="connsiteY7" fmla="*/ 61341 h 66675"/>
                  <a:gd name="connsiteX8" fmla="*/ 15567 w 104775"/>
                  <a:gd name="connsiteY8" fmla="*/ 67246 h 66675"/>
                  <a:gd name="connsiteX9" fmla="*/ 8423 w 104775"/>
                  <a:gd name="connsiteY9" fmla="*/ 54483 h 66675"/>
                  <a:gd name="connsiteX10" fmla="*/ 7185 w 104775"/>
                  <a:gd name="connsiteY10" fmla="*/ 45434 h 66675"/>
                  <a:gd name="connsiteX11" fmla="*/ 9376 w 104775"/>
                  <a:gd name="connsiteY11" fmla="*/ 38576 h 66675"/>
                  <a:gd name="connsiteX12" fmla="*/ 15377 w 104775"/>
                  <a:gd name="connsiteY12" fmla="*/ 33909 h 66675"/>
                  <a:gd name="connsiteX13" fmla="*/ 27378 w 104775"/>
                  <a:gd name="connsiteY13" fmla="*/ 29242 h 66675"/>
                  <a:gd name="connsiteX14" fmla="*/ 55953 w 104775"/>
                  <a:gd name="connsiteY14" fmla="*/ 19717 h 66675"/>
                  <a:gd name="connsiteX15" fmla="*/ 53286 w 104775"/>
                  <a:gd name="connsiteY15" fmla="*/ 11716 h 66675"/>
                  <a:gd name="connsiteX16" fmla="*/ 67097 w 104775"/>
                  <a:gd name="connsiteY16" fmla="*/ 7144 h 66675"/>
                  <a:gd name="connsiteX17" fmla="*/ 69765 w 104775"/>
                  <a:gd name="connsiteY17" fmla="*/ 15050 h 66675"/>
                  <a:gd name="connsiteX18" fmla="*/ 82814 w 104775"/>
                  <a:gd name="connsiteY18" fmla="*/ 10763 h 66675"/>
                  <a:gd name="connsiteX19" fmla="*/ 98720 w 104775"/>
                  <a:gd name="connsiteY19" fmla="*/ 24765 h 66675"/>
                  <a:gd name="connsiteX20" fmla="*/ 75575 w 104775"/>
                  <a:gd name="connsiteY20" fmla="*/ 3248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66675">
                    <a:moveTo>
                      <a:pt x="80052" y="44387"/>
                    </a:moveTo>
                    <a:lnTo>
                      <a:pt x="66240" y="48959"/>
                    </a:lnTo>
                    <a:lnTo>
                      <a:pt x="62335" y="37147"/>
                    </a:lnTo>
                    <a:lnTo>
                      <a:pt x="35856" y="45911"/>
                    </a:lnTo>
                    <a:cubicBezTo>
                      <a:pt x="32617" y="46834"/>
                      <a:pt x="29379" y="48016"/>
                      <a:pt x="26331" y="49435"/>
                    </a:cubicBezTo>
                    <a:cubicBezTo>
                      <a:pt x="25473" y="49940"/>
                      <a:pt x="24902" y="50711"/>
                      <a:pt x="24616" y="51626"/>
                    </a:cubicBezTo>
                    <a:cubicBezTo>
                      <a:pt x="24330" y="52683"/>
                      <a:pt x="24330" y="53807"/>
                      <a:pt x="24616" y="54864"/>
                    </a:cubicBezTo>
                    <a:cubicBezTo>
                      <a:pt x="25568" y="57255"/>
                      <a:pt x="26902" y="59446"/>
                      <a:pt x="28616" y="61341"/>
                    </a:cubicBezTo>
                    <a:lnTo>
                      <a:pt x="15567" y="67246"/>
                    </a:lnTo>
                    <a:cubicBezTo>
                      <a:pt x="12328" y="63513"/>
                      <a:pt x="9947" y="59169"/>
                      <a:pt x="8423" y="54483"/>
                    </a:cubicBezTo>
                    <a:cubicBezTo>
                      <a:pt x="7471" y="51578"/>
                      <a:pt x="6995" y="48501"/>
                      <a:pt x="7185" y="45434"/>
                    </a:cubicBezTo>
                    <a:cubicBezTo>
                      <a:pt x="7281" y="42986"/>
                      <a:pt x="8043" y="40615"/>
                      <a:pt x="9376" y="38576"/>
                    </a:cubicBezTo>
                    <a:cubicBezTo>
                      <a:pt x="10995" y="36595"/>
                      <a:pt x="13091" y="35005"/>
                      <a:pt x="15377" y="33909"/>
                    </a:cubicBezTo>
                    <a:cubicBezTo>
                      <a:pt x="19282" y="32042"/>
                      <a:pt x="23282" y="30480"/>
                      <a:pt x="27378" y="29242"/>
                    </a:cubicBezTo>
                    <a:lnTo>
                      <a:pt x="55953" y="19717"/>
                    </a:lnTo>
                    <a:lnTo>
                      <a:pt x="53286" y="11716"/>
                    </a:lnTo>
                    <a:lnTo>
                      <a:pt x="67097" y="7144"/>
                    </a:lnTo>
                    <a:lnTo>
                      <a:pt x="69765" y="15050"/>
                    </a:lnTo>
                    <a:lnTo>
                      <a:pt x="82814" y="10763"/>
                    </a:lnTo>
                    <a:lnTo>
                      <a:pt x="98720" y="24765"/>
                    </a:lnTo>
                    <a:lnTo>
                      <a:pt x="75575" y="3248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grpSp>
        <p:grpSp>
          <p:nvGrpSpPr>
            <p:cNvPr id="76" name="Group 75">
              <a:extLst>
                <a:ext uri="{FF2B5EF4-FFF2-40B4-BE49-F238E27FC236}">
                  <a16:creationId xmlns:a16="http://schemas.microsoft.com/office/drawing/2014/main" id="{993D0B98-2406-4961-BD46-6582F448BB10}"/>
                </a:ext>
              </a:extLst>
            </p:cNvPr>
            <p:cNvGrpSpPr/>
            <p:nvPr/>
          </p:nvGrpSpPr>
          <p:grpSpPr>
            <a:xfrm rot="2279037">
              <a:off x="9911787" y="3673961"/>
              <a:ext cx="257365" cy="961739"/>
              <a:chOff x="9237717" y="-754805"/>
              <a:chExt cx="257365" cy="961739"/>
            </a:xfrm>
            <a:solidFill>
              <a:schemeClr val="bg1"/>
            </a:solidFill>
          </p:grpSpPr>
          <p:sp>
            <p:nvSpPr>
              <p:cNvPr id="90" name="Freeform: Shape 38">
                <a:extLst>
                  <a:ext uri="{FF2B5EF4-FFF2-40B4-BE49-F238E27FC236}">
                    <a16:creationId xmlns:a16="http://schemas.microsoft.com/office/drawing/2014/main" id="{9039C6F6-16D3-4B84-9A4C-BCE2DC18135E}"/>
                  </a:ext>
                </a:extLst>
              </p:cNvPr>
              <p:cNvSpPr/>
              <p:nvPr/>
            </p:nvSpPr>
            <p:spPr>
              <a:xfrm>
                <a:off x="9380782" y="-754805"/>
                <a:ext cx="114300" cy="85725"/>
              </a:xfrm>
              <a:custGeom>
                <a:avLst/>
                <a:gdLst>
                  <a:gd name="connsiteX0" fmla="*/ 7144 w 114300"/>
                  <a:gd name="connsiteY0" fmla="*/ 48101 h 85725"/>
                  <a:gd name="connsiteX1" fmla="*/ 85725 w 114300"/>
                  <a:gd name="connsiteY1" fmla="*/ 37338 h 85725"/>
                  <a:gd name="connsiteX2" fmla="*/ 81915 w 114300"/>
                  <a:gd name="connsiteY2" fmla="*/ 9335 h 85725"/>
                  <a:gd name="connsiteX3" fmla="*/ 97917 w 114300"/>
                  <a:gd name="connsiteY3" fmla="*/ 7144 h 85725"/>
                  <a:gd name="connsiteX4" fmla="*/ 108109 w 114300"/>
                  <a:gd name="connsiteY4" fmla="*/ 82296 h 85725"/>
                  <a:gd name="connsiteX5" fmla="*/ 92107 w 114300"/>
                  <a:gd name="connsiteY5" fmla="*/ 84487 h 85725"/>
                  <a:gd name="connsiteX6" fmla="*/ 88297 w 114300"/>
                  <a:gd name="connsiteY6" fmla="*/ 56483 h 85725"/>
                  <a:gd name="connsiteX7" fmla="*/ 9716 w 114300"/>
                  <a:gd name="connsiteY7" fmla="*/ 6715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00" h="85725">
                    <a:moveTo>
                      <a:pt x="7144" y="48101"/>
                    </a:moveTo>
                    <a:lnTo>
                      <a:pt x="85725" y="37338"/>
                    </a:lnTo>
                    <a:lnTo>
                      <a:pt x="81915" y="9335"/>
                    </a:lnTo>
                    <a:lnTo>
                      <a:pt x="97917" y="7144"/>
                    </a:lnTo>
                    <a:lnTo>
                      <a:pt x="108109" y="82296"/>
                    </a:lnTo>
                    <a:lnTo>
                      <a:pt x="92107" y="84487"/>
                    </a:lnTo>
                    <a:lnTo>
                      <a:pt x="88297" y="56483"/>
                    </a:lnTo>
                    <a:lnTo>
                      <a:pt x="9716" y="6715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91" name="Freeform: Shape 39">
                <a:extLst>
                  <a:ext uri="{FF2B5EF4-FFF2-40B4-BE49-F238E27FC236}">
                    <a16:creationId xmlns:a16="http://schemas.microsoft.com/office/drawing/2014/main" id="{25141545-674E-4708-8CE8-B334FF880EDE}"/>
                  </a:ext>
                </a:extLst>
              </p:cNvPr>
              <p:cNvSpPr/>
              <p:nvPr/>
            </p:nvSpPr>
            <p:spPr>
              <a:xfrm>
                <a:off x="9387164" y="-670033"/>
                <a:ext cx="85725" cy="57150"/>
              </a:xfrm>
              <a:custGeom>
                <a:avLst/>
                <a:gdLst>
                  <a:gd name="connsiteX0" fmla="*/ 8954 w 85725"/>
                  <a:gd name="connsiteY0" fmla="*/ 32004 h 57150"/>
                  <a:gd name="connsiteX1" fmla="*/ 7144 w 85725"/>
                  <a:gd name="connsiteY1" fmla="*/ 13811 h 57150"/>
                  <a:gd name="connsiteX2" fmla="*/ 76009 w 85725"/>
                  <a:gd name="connsiteY2" fmla="*/ 7144 h 57150"/>
                  <a:gd name="connsiteX3" fmla="*/ 77628 w 85725"/>
                  <a:gd name="connsiteY3" fmla="*/ 24003 h 57150"/>
                  <a:gd name="connsiteX4" fmla="*/ 68103 w 85725"/>
                  <a:gd name="connsiteY4" fmla="*/ 24955 h 57150"/>
                  <a:gd name="connsiteX5" fmla="*/ 77628 w 85725"/>
                  <a:gd name="connsiteY5" fmla="*/ 31909 h 57150"/>
                  <a:gd name="connsiteX6" fmla="*/ 80581 w 85725"/>
                  <a:gd name="connsiteY6" fmla="*/ 39529 h 57150"/>
                  <a:gd name="connsiteX7" fmla="*/ 78391 w 85725"/>
                  <a:gd name="connsiteY7" fmla="*/ 51911 h 57150"/>
                  <a:gd name="connsiteX8" fmla="*/ 61913 w 85725"/>
                  <a:gd name="connsiteY8" fmla="*/ 47816 h 57150"/>
                  <a:gd name="connsiteX9" fmla="*/ 64103 w 85725"/>
                  <a:gd name="connsiteY9" fmla="*/ 38957 h 57150"/>
                  <a:gd name="connsiteX10" fmla="*/ 61341 w 85725"/>
                  <a:gd name="connsiteY10" fmla="*/ 32671 h 57150"/>
                  <a:gd name="connsiteX11" fmla="*/ 53340 w 85725"/>
                  <a:gd name="connsiteY11" fmla="*/ 29242 h 57150"/>
                  <a:gd name="connsiteX12" fmla="*/ 30099 w 85725"/>
                  <a:gd name="connsiteY12" fmla="*/ 2990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725" h="57150">
                    <a:moveTo>
                      <a:pt x="8954" y="32004"/>
                    </a:moveTo>
                    <a:lnTo>
                      <a:pt x="7144" y="13811"/>
                    </a:lnTo>
                    <a:lnTo>
                      <a:pt x="76009" y="7144"/>
                    </a:lnTo>
                    <a:lnTo>
                      <a:pt x="77628" y="24003"/>
                    </a:lnTo>
                    <a:lnTo>
                      <a:pt x="68103" y="24955"/>
                    </a:lnTo>
                    <a:cubicBezTo>
                      <a:pt x="71723" y="26603"/>
                      <a:pt x="74962" y="28975"/>
                      <a:pt x="77628" y="31909"/>
                    </a:cubicBezTo>
                    <a:cubicBezTo>
                      <a:pt x="79343" y="34090"/>
                      <a:pt x="80391" y="36747"/>
                      <a:pt x="80581" y="39529"/>
                    </a:cubicBezTo>
                    <a:cubicBezTo>
                      <a:pt x="81058" y="43777"/>
                      <a:pt x="80296" y="48073"/>
                      <a:pt x="78391" y="51911"/>
                    </a:cubicBezTo>
                    <a:lnTo>
                      <a:pt x="61913" y="47816"/>
                    </a:lnTo>
                    <a:cubicBezTo>
                      <a:pt x="63436" y="45120"/>
                      <a:pt x="64198" y="42053"/>
                      <a:pt x="64103" y="38957"/>
                    </a:cubicBezTo>
                    <a:cubicBezTo>
                      <a:pt x="63912" y="36614"/>
                      <a:pt x="62960" y="34404"/>
                      <a:pt x="61341" y="32671"/>
                    </a:cubicBezTo>
                    <a:cubicBezTo>
                      <a:pt x="59055" y="30756"/>
                      <a:pt x="56292" y="29566"/>
                      <a:pt x="53340" y="29242"/>
                    </a:cubicBezTo>
                    <a:cubicBezTo>
                      <a:pt x="45625" y="28613"/>
                      <a:pt x="37814" y="28842"/>
                      <a:pt x="30099" y="2990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92" name="Freeform: Shape 40">
                <a:extLst>
                  <a:ext uri="{FF2B5EF4-FFF2-40B4-BE49-F238E27FC236}">
                    <a16:creationId xmlns:a16="http://schemas.microsoft.com/office/drawing/2014/main" id="{1046B20A-8CAC-4185-97F2-478DD5321EBE}"/>
                  </a:ext>
                </a:extLst>
              </p:cNvPr>
              <p:cNvSpPr/>
              <p:nvPr/>
            </p:nvSpPr>
            <p:spPr>
              <a:xfrm>
                <a:off x="9390892" y="-617836"/>
                <a:ext cx="85725" cy="76200"/>
              </a:xfrm>
              <a:custGeom>
                <a:avLst/>
                <a:gdLst>
                  <a:gd name="connsiteX0" fmla="*/ 57042 w 85725"/>
                  <a:gd name="connsiteY0" fmla="*/ 23908 h 76200"/>
                  <a:gd name="connsiteX1" fmla="*/ 59137 w 85725"/>
                  <a:gd name="connsiteY1" fmla="*/ 7144 h 76200"/>
                  <a:gd name="connsiteX2" fmla="*/ 74472 w 85725"/>
                  <a:gd name="connsiteY2" fmla="*/ 16002 h 76200"/>
                  <a:gd name="connsiteX3" fmla="*/ 80378 w 85725"/>
                  <a:gd name="connsiteY3" fmla="*/ 36004 h 76200"/>
                  <a:gd name="connsiteX4" fmla="*/ 78568 w 85725"/>
                  <a:gd name="connsiteY4" fmla="*/ 54388 h 76200"/>
                  <a:gd name="connsiteX5" fmla="*/ 71710 w 85725"/>
                  <a:gd name="connsiteY5" fmla="*/ 63151 h 76200"/>
                  <a:gd name="connsiteX6" fmla="*/ 55518 w 85725"/>
                  <a:gd name="connsiteY6" fmla="*/ 66580 h 76200"/>
                  <a:gd name="connsiteX7" fmla="*/ 34182 w 85725"/>
                  <a:gd name="connsiteY7" fmla="*/ 67532 h 76200"/>
                  <a:gd name="connsiteX8" fmla="*/ 20752 w 85725"/>
                  <a:gd name="connsiteY8" fmla="*/ 69152 h 76200"/>
                  <a:gd name="connsiteX9" fmla="*/ 11227 w 85725"/>
                  <a:gd name="connsiteY9" fmla="*/ 72962 h 76200"/>
                  <a:gd name="connsiteX10" fmla="*/ 10178 w 85725"/>
                  <a:gd name="connsiteY10" fmla="*/ 54864 h 76200"/>
                  <a:gd name="connsiteX11" fmla="*/ 15512 w 85725"/>
                  <a:gd name="connsiteY11" fmla="*/ 52864 h 76200"/>
                  <a:gd name="connsiteX12" fmla="*/ 17608 w 85725"/>
                  <a:gd name="connsiteY12" fmla="*/ 52102 h 76200"/>
                  <a:gd name="connsiteX13" fmla="*/ 10178 w 85725"/>
                  <a:gd name="connsiteY13" fmla="*/ 42577 h 76200"/>
                  <a:gd name="connsiteX14" fmla="*/ 7321 w 85725"/>
                  <a:gd name="connsiteY14" fmla="*/ 31337 h 76200"/>
                  <a:gd name="connsiteX15" fmla="*/ 12084 w 85725"/>
                  <a:gd name="connsiteY15" fmla="*/ 14192 h 76200"/>
                  <a:gd name="connsiteX16" fmla="*/ 26371 w 85725"/>
                  <a:gd name="connsiteY16" fmla="*/ 7239 h 76200"/>
                  <a:gd name="connsiteX17" fmla="*/ 36944 w 85725"/>
                  <a:gd name="connsiteY17" fmla="*/ 9430 h 76200"/>
                  <a:gd name="connsiteX18" fmla="*/ 44469 w 85725"/>
                  <a:gd name="connsiteY18" fmla="*/ 16859 h 76200"/>
                  <a:gd name="connsiteX19" fmla="*/ 49517 w 85725"/>
                  <a:gd name="connsiteY19" fmla="*/ 31147 h 76200"/>
                  <a:gd name="connsiteX20" fmla="*/ 55613 w 85725"/>
                  <a:gd name="connsiteY20" fmla="*/ 48482 h 76200"/>
                  <a:gd name="connsiteX21" fmla="*/ 57423 w 85725"/>
                  <a:gd name="connsiteY21" fmla="*/ 48482 h 76200"/>
                  <a:gd name="connsiteX22" fmla="*/ 64757 w 85725"/>
                  <a:gd name="connsiteY22" fmla="*/ 45529 h 76200"/>
                  <a:gd name="connsiteX23" fmla="*/ 66472 w 85725"/>
                  <a:gd name="connsiteY23" fmla="*/ 35528 h 76200"/>
                  <a:gd name="connsiteX24" fmla="*/ 64090 w 85725"/>
                  <a:gd name="connsiteY24" fmla="*/ 28099 h 76200"/>
                  <a:gd name="connsiteX25" fmla="*/ 57042 w 85725"/>
                  <a:gd name="connsiteY25" fmla="*/ 23908 h 76200"/>
                  <a:gd name="connsiteX26" fmla="*/ 43611 w 85725"/>
                  <a:gd name="connsiteY26" fmla="*/ 49244 h 76200"/>
                  <a:gd name="connsiteX27" fmla="*/ 40182 w 85725"/>
                  <a:gd name="connsiteY27" fmla="*/ 38290 h 76200"/>
                  <a:gd name="connsiteX28" fmla="*/ 36468 w 85725"/>
                  <a:gd name="connsiteY28" fmla="*/ 28765 h 76200"/>
                  <a:gd name="connsiteX29" fmla="*/ 29800 w 85725"/>
                  <a:gd name="connsiteY29" fmla="*/ 25527 h 76200"/>
                  <a:gd name="connsiteX30" fmla="*/ 23323 w 85725"/>
                  <a:gd name="connsiteY30" fmla="*/ 28765 h 76200"/>
                  <a:gd name="connsiteX31" fmla="*/ 20942 w 85725"/>
                  <a:gd name="connsiteY31" fmla="*/ 36195 h 76200"/>
                  <a:gd name="connsiteX32" fmla="*/ 24752 w 85725"/>
                  <a:gd name="connsiteY32" fmla="*/ 45720 h 76200"/>
                  <a:gd name="connsiteX33" fmla="*/ 31038 w 85725"/>
                  <a:gd name="connsiteY33" fmla="*/ 49816 h 76200"/>
                  <a:gd name="connsiteX34" fmla="*/ 39992 w 85725"/>
                  <a:gd name="connsiteY34" fmla="*/ 4981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5725" h="76200">
                    <a:moveTo>
                      <a:pt x="57042" y="23908"/>
                    </a:moveTo>
                    <a:lnTo>
                      <a:pt x="59137" y="7144"/>
                    </a:lnTo>
                    <a:cubicBezTo>
                      <a:pt x="65138" y="8201"/>
                      <a:pt x="70567" y="11335"/>
                      <a:pt x="74472" y="16002"/>
                    </a:cubicBezTo>
                    <a:cubicBezTo>
                      <a:pt x="78378" y="21917"/>
                      <a:pt x="80473" y="28889"/>
                      <a:pt x="80378" y="36004"/>
                    </a:cubicBezTo>
                    <a:cubicBezTo>
                      <a:pt x="81044" y="42196"/>
                      <a:pt x="80473" y="48463"/>
                      <a:pt x="78568" y="54388"/>
                    </a:cubicBezTo>
                    <a:cubicBezTo>
                      <a:pt x="77235" y="57921"/>
                      <a:pt x="74854" y="60979"/>
                      <a:pt x="71710" y="63151"/>
                    </a:cubicBezTo>
                    <a:cubicBezTo>
                      <a:pt x="66662" y="65465"/>
                      <a:pt x="61138" y="66637"/>
                      <a:pt x="55518" y="66580"/>
                    </a:cubicBezTo>
                    <a:lnTo>
                      <a:pt x="34182" y="67532"/>
                    </a:lnTo>
                    <a:cubicBezTo>
                      <a:pt x="29705" y="67675"/>
                      <a:pt x="25133" y="68218"/>
                      <a:pt x="20752" y="69152"/>
                    </a:cubicBezTo>
                    <a:cubicBezTo>
                      <a:pt x="17418" y="69990"/>
                      <a:pt x="14179" y="71266"/>
                      <a:pt x="11227" y="72962"/>
                    </a:cubicBezTo>
                    <a:lnTo>
                      <a:pt x="10178" y="54864"/>
                    </a:lnTo>
                    <a:lnTo>
                      <a:pt x="15512" y="52864"/>
                    </a:lnTo>
                    <a:lnTo>
                      <a:pt x="17608" y="52102"/>
                    </a:lnTo>
                    <a:cubicBezTo>
                      <a:pt x="14560" y="49406"/>
                      <a:pt x="12084" y="46177"/>
                      <a:pt x="10178" y="42577"/>
                    </a:cubicBezTo>
                    <a:cubicBezTo>
                      <a:pt x="8464" y="39062"/>
                      <a:pt x="7512" y="35242"/>
                      <a:pt x="7321" y="31337"/>
                    </a:cubicBezTo>
                    <a:cubicBezTo>
                      <a:pt x="6559" y="25213"/>
                      <a:pt x="8274" y="19040"/>
                      <a:pt x="12084" y="14192"/>
                    </a:cubicBezTo>
                    <a:cubicBezTo>
                      <a:pt x="15608" y="9906"/>
                      <a:pt x="20846" y="7363"/>
                      <a:pt x="26371" y="7239"/>
                    </a:cubicBezTo>
                    <a:cubicBezTo>
                      <a:pt x="29991" y="6934"/>
                      <a:pt x="33705" y="7696"/>
                      <a:pt x="36944" y="9430"/>
                    </a:cubicBezTo>
                    <a:cubicBezTo>
                      <a:pt x="40182" y="11087"/>
                      <a:pt x="42754" y="13678"/>
                      <a:pt x="44469" y="16859"/>
                    </a:cubicBezTo>
                    <a:cubicBezTo>
                      <a:pt x="46755" y="21384"/>
                      <a:pt x="48469" y="26184"/>
                      <a:pt x="49517" y="31147"/>
                    </a:cubicBezTo>
                    <a:cubicBezTo>
                      <a:pt x="50946" y="37109"/>
                      <a:pt x="53041" y="42910"/>
                      <a:pt x="55613" y="48482"/>
                    </a:cubicBezTo>
                    <a:lnTo>
                      <a:pt x="57423" y="48482"/>
                    </a:lnTo>
                    <a:cubicBezTo>
                      <a:pt x="60185" y="48606"/>
                      <a:pt x="62852" y="47530"/>
                      <a:pt x="64757" y="45529"/>
                    </a:cubicBezTo>
                    <a:cubicBezTo>
                      <a:pt x="66472" y="42481"/>
                      <a:pt x="67043" y="38957"/>
                      <a:pt x="66472" y="35528"/>
                    </a:cubicBezTo>
                    <a:cubicBezTo>
                      <a:pt x="66472" y="32861"/>
                      <a:pt x="65614" y="30261"/>
                      <a:pt x="64090" y="28099"/>
                    </a:cubicBezTo>
                    <a:cubicBezTo>
                      <a:pt x="62280" y="25975"/>
                      <a:pt x="59804" y="24498"/>
                      <a:pt x="57042" y="23908"/>
                    </a:cubicBezTo>
                    <a:close/>
                    <a:moveTo>
                      <a:pt x="43611" y="49244"/>
                    </a:moveTo>
                    <a:cubicBezTo>
                      <a:pt x="42278" y="45653"/>
                      <a:pt x="41135" y="42005"/>
                      <a:pt x="40182" y="38290"/>
                    </a:cubicBezTo>
                    <a:cubicBezTo>
                      <a:pt x="39420" y="34957"/>
                      <a:pt x="38182" y="31747"/>
                      <a:pt x="36468" y="28765"/>
                    </a:cubicBezTo>
                    <a:cubicBezTo>
                      <a:pt x="34944" y="26661"/>
                      <a:pt x="32372" y="25451"/>
                      <a:pt x="29800" y="25527"/>
                    </a:cubicBezTo>
                    <a:cubicBezTo>
                      <a:pt x="27324" y="25708"/>
                      <a:pt x="24943" y="26879"/>
                      <a:pt x="23323" y="28765"/>
                    </a:cubicBezTo>
                    <a:cubicBezTo>
                      <a:pt x="21513" y="30813"/>
                      <a:pt x="20656" y="33499"/>
                      <a:pt x="20942" y="36195"/>
                    </a:cubicBezTo>
                    <a:cubicBezTo>
                      <a:pt x="21132" y="39710"/>
                      <a:pt x="22466" y="43072"/>
                      <a:pt x="24752" y="45720"/>
                    </a:cubicBezTo>
                    <a:cubicBezTo>
                      <a:pt x="26276" y="47787"/>
                      <a:pt x="28562" y="49235"/>
                      <a:pt x="31038" y="49816"/>
                    </a:cubicBezTo>
                    <a:cubicBezTo>
                      <a:pt x="33991" y="50149"/>
                      <a:pt x="37039" y="50149"/>
                      <a:pt x="39992" y="4981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93" name="Freeform: Shape 41">
                <a:extLst>
                  <a:ext uri="{FF2B5EF4-FFF2-40B4-BE49-F238E27FC236}">
                    <a16:creationId xmlns:a16="http://schemas.microsoft.com/office/drawing/2014/main" id="{B179E90F-352D-43AE-964B-F613BF74C127}"/>
                  </a:ext>
                </a:extLst>
              </p:cNvPr>
              <p:cNvSpPr/>
              <p:nvPr/>
            </p:nvSpPr>
            <p:spPr>
              <a:xfrm>
                <a:off x="9396118" y="-539921"/>
                <a:ext cx="76200" cy="76200"/>
              </a:xfrm>
              <a:custGeom>
                <a:avLst/>
                <a:gdLst>
                  <a:gd name="connsiteX0" fmla="*/ 7525 w 76200"/>
                  <a:gd name="connsiteY0" fmla="*/ 71247 h 76200"/>
                  <a:gd name="connsiteX1" fmla="*/ 7525 w 76200"/>
                  <a:gd name="connsiteY1" fmla="*/ 52959 h 76200"/>
                  <a:gd name="connsiteX2" fmla="*/ 42863 w 76200"/>
                  <a:gd name="connsiteY2" fmla="*/ 52388 h 76200"/>
                  <a:gd name="connsiteX3" fmla="*/ 57245 w 76200"/>
                  <a:gd name="connsiteY3" fmla="*/ 50959 h 76200"/>
                  <a:gd name="connsiteX4" fmla="*/ 62293 w 76200"/>
                  <a:gd name="connsiteY4" fmla="*/ 47054 h 76200"/>
                  <a:gd name="connsiteX5" fmla="*/ 64103 w 76200"/>
                  <a:gd name="connsiteY5" fmla="*/ 40672 h 76200"/>
                  <a:gd name="connsiteX6" fmla="*/ 61341 w 76200"/>
                  <a:gd name="connsiteY6" fmla="*/ 32194 h 76200"/>
                  <a:gd name="connsiteX7" fmla="*/ 54292 w 76200"/>
                  <a:gd name="connsiteY7" fmla="*/ 27146 h 76200"/>
                  <a:gd name="connsiteX8" fmla="*/ 38385 w 76200"/>
                  <a:gd name="connsiteY8" fmla="*/ 26003 h 76200"/>
                  <a:gd name="connsiteX9" fmla="*/ 7144 w 76200"/>
                  <a:gd name="connsiteY9" fmla="*/ 26479 h 76200"/>
                  <a:gd name="connsiteX10" fmla="*/ 7144 w 76200"/>
                  <a:gd name="connsiteY10" fmla="*/ 8192 h 76200"/>
                  <a:gd name="connsiteX11" fmla="*/ 76295 w 76200"/>
                  <a:gd name="connsiteY11" fmla="*/ 7144 h 76200"/>
                  <a:gd name="connsiteX12" fmla="*/ 76295 w 76200"/>
                  <a:gd name="connsiteY12" fmla="*/ 24098 h 76200"/>
                  <a:gd name="connsiteX13" fmla="*/ 66198 w 76200"/>
                  <a:gd name="connsiteY13" fmla="*/ 24098 h 76200"/>
                  <a:gd name="connsiteX14" fmla="*/ 78295 w 76200"/>
                  <a:gd name="connsiteY14" fmla="*/ 46672 h 76200"/>
                  <a:gd name="connsiteX15" fmla="*/ 76295 w 76200"/>
                  <a:gd name="connsiteY15" fmla="*/ 57722 h 76200"/>
                  <a:gd name="connsiteX16" fmla="*/ 70771 w 76200"/>
                  <a:gd name="connsiteY16" fmla="*/ 65437 h 76200"/>
                  <a:gd name="connsiteX17" fmla="*/ 63151 w 76200"/>
                  <a:gd name="connsiteY17" fmla="*/ 69151 h 76200"/>
                  <a:gd name="connsiteX18" fmla="*/ 50863 w 76200"/>
                  <a:gd name="connsiteY18" fmla="*/ 7039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00" h="76200">
                    <a:moveTo>
                      <a:pt x="7525" y="71247"/>
                    </a:moveTo>
                    <a:lnTo>
                      <a:pt x="7525" y="52959"/>
                    </a:lnTo>
                    <a:lnTo>
                      <a:pt x="42863" y="52388"/>
                    </a:lnTo>
                    <a:cubicBezTo>
                      <a:pt x="47720" y="52606"/>
                      <a:pt x="52578" y="52121"/>
                      <a:pt x="57245" y="50959"/>
                    </a:cubicBezTo>
                    <a:cubicBezTo>
                      <a:pt x="59341" y="50273"/>
                      <a:pt x="61150" y="48901"/>
                      <a:pt x="62293" y="47054"/>
                    </a:cubicBezTo>
                    <a:cubicBezTo>
                      <a:pt x="63532" y="45167"/>
                      <a:pt x="64198" y="42939"/>
                      <a:pt x="64103" y="40672"/>
                    </a:cubicBezTo>
                    <a:cubicBezTo>
                      <a:pt x="64008" y="37633"/>
                      <a:pt x="63055" y="34690"/>
                      <a:pt x="61341" y="32194"/>
                    </a:cubicBezTo>
                    <a:cubicBezTo>
                      <a:pt x="59626" y="29756"/>
                      <a:pt x="57150" y="27975"/>
                      <a:pt x="54292" y="27146"/>
                    </a:cubicBezTo>
                    <a:cubicBezTo>
                      <a:pt x="49053" y="26089"/>
                      <a:pt x="43719" y="25698"/>
                      <a:pt x="38385" y="26003"/>
                    </a:cubicBezTo>
                    <a:lnTo>
                      <a:pt x="7144" y="26479"/>
                    </a:lnTo>
                    <a:lnTo>
                      <a:pt x="7144" y="8192"/>
                    </a:lnTo>
                    <a:lnTo>
                      <a:pt x="76295" y="7144"/>
                    </a:lnTo>
                    <a:lnTo>
                      <a:pt x="76295" y="24098"/>
                    </a:lnTo>
                    <a:lnTo>
                      <a:pt x="66198" y="24098"/>
                    </a:lnTo>
                    <a:cubicBezTo>
                      <a:pt x="73628" y="29204"/>
                      <a:pt x="78200" y="37624"/>
                      <a:pt x="78295" y="46672"/>
                    </a:cubicBezTo>
                    <a:cubicBezTo>
                      <a:pt x="78295" y="50454"/>
                      <a:pt x="77628" y="54198"/>
                      <a:pt x="76295" y="57722"/>
                    </a:cubicBezTo>
                    <a:cubicBezTo>
                      <a:pt x="75152" y="60741"/>
                      <a:pt x="73247" y="63408"/>
                      <a:pt x="70771" y="65437"/>
                    </a:cubicBezTo>
                    <a:cubicBezTo>
                      <a:pt x="68485" y="67180"/>
                      <a:pt x="65913" y="68447"/>
                      <a:pt x="63151" y="69151"/>
                    </a:cubicBezTo>
                    <a:cubicBezTo>
                      <a:pt x="59150" y="69980"/>
                      <a:pt x="54959" y="70390"/>
                      <a:pt x="50863" y="7039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94" name="Freeform: Shape 42">
                <a:extLst>
                  <a:ext uri="{FF2B5EF4-FFF2-40B4-BE49-F238E27FC236}">
                    <a16:creationId xmlns:a16="http://schemas.microsoft.com/office/drawing/2014/main" id="{5C4A5E15-A99C-4EAF-BE50-6007E11DB288}"/>
                  </a:ext>
                </a:extLst>
              </p:cNvPr>
              <p:cNvSpPr/>
              <p:nvPr/>
            </p:nvSpPr>
            <p:spPr>
              <a:xfrm>
                <a:off x="9392743" y="-464007"/>
                <a:ext cx="85725" cy="76200"/>
              </a:xfrm>
              <a:custGeom>
                <a:avLst/>
                <a:gdLst>
                  <a:gd name="connsiteX0" fmla="*/ 30140 w 85725"/>
                  <a:gd name="connsiteY0" fmla="*/ 7144 h 76200"/>
                  <a:gd name="connsiteX1" fmla="*/ 32140 w 85725"/>
                  <a:gd name="connsiteY1" fmla="*/ 25622 h 76200"/>
                  <a:gd name="connsiteX2" fmla="*/ 23853 w 85725"/>
                  <a:gd name="connsiteY2" fmla="*/ 30004 h 76200"/>
                  <a:gd name="connsiteX3" fmla="*/ 20710 w 85725"/>
                  <a:gd name="connsiteY3" fmla="*/ 39529 h 76200"/>
                  <a:gd name="connsiteX4" fmla="*/ 22805 w 85725"/>
                  <a:gd name="connsiteY4" fmla="*/ 50292 h 76200"/>
                  <a:gd name="connsiteX5" fmla="*/ 27568 w 85725"/>
                  <a:gd name="connsiteY5" fmla="*/ 52864 h 76200"/>
                  <a:gd name="connsiteX6" fmla="*/ 31092 w 85725"/>
                  <a:gd name="connsiteY6" fmla="*/ 51721 h 76200"/>
                  <a:gd name="connsiteX7" fmla="*/ 33759 w 85725"/>
                  <a:gd name="connsiteY7" fmla="*/ 45720 h 76200"/>
                  <a:gd name="connsiteX8" fmla="*/ 44237 w 85725"/>
                  <a:gd name="connsiteY8" fmla="*/ 18479 h 76200"/>
                  <a:gd name="connsiteX9" fmla="*/ 60143 w 85725"/>
                  <a:gd name="connsiteY9" fmla="*/ 10954 h 76200"/>
                  <a:gd name="connsiteX10" fmla="*/ 75002 w 85725"/>
                  <a:gd name="connsiteY10" fmla="*/ 18669 h 76200"/>
                  <a:gd name="connsiteX11" fmla="*/ 80146 w 85725"/>
                  <a:gd name="connsiteY11" fmla="*/ 40957 h 76200"/>
                  <a:gd name="connsiteX12" fmla="*/ 74621 w 85725"/>
                  <a:gd name="connsiteY12" fmla="*/ 61817 h 76200"/>
                  <a:gd name="connsiteX13" fmla="*/ 60525 w 85725"/>
                  <a:gd name="connsiteY13" fmla="*/ 70675 h 76200"/>
                  <a:gd name="connsiteX14" fmla="*/ 58048 w 85725"/>
                  <a:gd name="connsiteY14" fmla="*/ 53340 h 76200"/>
                  <a:gd name="connsiteX15" fmla="*/ 64430 w 85725"/>
                  <a:gd name="connsiteY15" fmla="*/ 49435 h 76200"/>
                  <a:gd name="connsiteX16" fmla="*/ 67002 w 85725"/>
                  <a:gd name="connsiteY16" fmla="*/ 40672 h 76200"/>
                  <a:gd name="connsiteX17" fmla="*/ 65382 w 85725"/>
                  <a:gd name="connsiteY17" fmla="*/ 30289 h 76200"/>
                  <a:gd name="connsiteX18" fmla="*/ 61763 w 85725"/>
                  <a:gd name="connsiteY18" fmla="*/ 28004 h 76200"/>
                  <a:gd name="connsiteX19" fmla="*/ 58429 w 85725"/>
                  <a:gd name="connsiteY19" fmla="*/ 29718 h 76200"/>
                  <a:gd name="connsiteX20" fmla="*/ 52523 w 85725"/>
                  <a:gd name="connsiteY20" fmla="*/ 46577 h 76200"/>
                  <a:gd name="connsiteX21" fmla="*/ 42998 w 85725"/>
                  <a:gd name="connsiteY21" fmla="*/ 66580 h 76200"/>
                  <a:gd name="connsiteX22" fmla="*/ 29187 w 85725"/>
                  <a:gd name="connsiteY22" fmla="*/ 71724 h 76200"/>
                  <a:gd name="connsiteX23" fmla="*/ 13185 w 85725"/>
                  <a:gd name="connsiteY23" fmla="*/ 63055 h 76200"/>
                  <a:gd name="connsiteX24" fmla="*/ 7375 w 85725"/>
                  <a:gd name="connsiteY24" fmla="*/ 39338 h 76200"/>
                  <a:gd name="connsiteX25" fmla="*/ 14043 w 85725"/>
                  <a:gd name="connsiteY25" fmla="*/ 17240 h 76200"/>
                  <a:gd name="connsiteX26" fmla="*/ 30140 w 85725"/>
                  <a:gd name="connsiteY26"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5725" h="76200">
                    <a:moveTo>
                      <a:pt x="30140" y="7144"/>
                    </a:moveTo>
                    <a:lnTo>
                      <a:pt x="32140" y="25622"/>
                    </a:lnTo>
                    <a:cubicBezTo>
                      <a:pt x="28902" y="26003"/>
                      <a:pt x="25949" y="27565"/>
                      <a:pt x="23853" y="30004"/>
                    </a:cubicBezTo>
                    <a:cubicBezTo>
                      <a:pt x="21853" y="32766"/>
                      <a:pt x="20710" y="36100"/>
                      <a:pt x="20710" y="39529"/>
                    </a:cubicBezTo>
                    <a:cubicBezTo>
                      <a:pt x="20233" y="43243"/>
                      <a:pt x="20996" y="47015"/>
                      <a:pt x="22805" y="50292"/>
                    </a:cubicBezTo>
                    <a:cubicBezTo>
                      <a:pt x="23853" y="51873"/>
                      <a:pt x="25663" y="52826"/>
                      <a:pt x="27568" y="52864"/>
                    </a:cubicBezTo>
                    <a:cubicBezTo>
                      <a:pt x="28806" y="52997"/>
                      <a:pt x="30140" y="52578"/>
                      <a:pt x="31092" y="51721"/>
                    </a:cubicBezTo>
                    <a:cubicBezTo>
                      <a:pt x="32426" y="49949"/>
                      <a:pt x="33378" y="47892"/>
                      <a:pt x="33759" y="45720"/>
                    </a:cubicBezTo>
                    <a:cubicBezTo>
                      <a:pt x="35855" y="36176"/>
                      <a:pt x="39379" y="26994"/>
                      <a:pt x="44237" y="18479"/>
                    </a:cubicBezTo>
                    <a:cubicBezTo>
                      <a:pt x="47856" y="13364"/>
                      <a:pt x="53857" y="10506"/>
                      <a:pt x="60143" y="10954"/>
                    </a:cubicBezTo>
                    <a:cubicBezTo>
                      <a:pt x="66049" y="11163"/>
                      <a:pt x="71478" y="14002"/>
                      <a:pt x="75002" y="18669"/>
                    </a:cubicBezTo>
                    <a:cubicBezTo>
                      <a:pt x="79289" y="25279"/>
                      <a:pt x="81098" y="33157"/>
                      <a:pt x="80146" y="40957"/>
                    </a:cubicBezTo>
                    <a:cubicBezTo>
                      <a:pt x="80241" y="48292"/>
                      <a:pt x="78336" y="55512"/>
                      <a:pt x="74621" y="61817"/>
                    </a:cubicBezTo>
                    <a:cubicBezTo>
                      <a:pt x="71193" y="66390"/>
                      <a:pt x="66144" y="69542"/>
                      <a:pt x="60525" y="70675"/>
                    </a:cubicBezTo>
                    <a:lnTo>
                      <a:pt x="58048" y="53340"/>
                    </a:lnTo>
                    <a:cubicBezTo>
                      <a:pt x="60619" y="52844"/>
                      <a:pt x="62811" y="51454"/>
                      <a:pt x="64430" y="49435"/>
                    </a:cubicBezTo>
                    <a:cubicBezTo>
                      <a:pt x="66144" y="46834"/>
                      <a:pt x="67002" y="43786"/>
                      <a:pt x="67002" y="40672"/>
                    </a:cubicBezTo>
                    <a:cubicBezTo>
                      <a:pt x="67382" y="37129"/>
                      <a:pt x="66811" y="33547"/>
                      <a:pt x="65382" y="30289"/>
                    </a:cubicBezTo>
                    <a:cubicBezTo>
                      <a:pt x="64620" y="28946"/>
                      <a:pt x="63287" y="28080"/>
                      <a:pt x="61763" y="28004"/>
                    </a:cubicBezTo>
                    <a:cubicBezTo>
                      <a:pt x="60429" y="27984"/>
                      <a:pt x="59191" y="28632"/>
                      <a:pt x="58429" y="29718"/>
                    </a:cubicBezTo>
                    <a:cubicBezTo>
                      <a:pt x="55667" y="35023"/>
                      <a:pt x="53666" y="40700"/>
                      <a:pt x="52523" y="46577"/>
                    </a:cubicBezTo>
                    <a:cubicBezTo>
                      <a:pt x="50904" y="53864"/>
                      <a:pt x="47570" y="60703"/>
                      <a:pt x="42998" y="66580"/>
                    </a:cubicBezTo>
                    <a:cubicBezTo>
                      <a:pt x="39474" y="70342"/>
                      <a:pt x="34331" y="72247"/>
                      <a:pt x="29187" y="71724"/>
                    </a:cubicBezTo>
                    <a:cubicBezTo>
                      <a:pt x="22805" y="71447"/>
                      <a:pt x="16900" y="68256"/>
                      <a:pt x="13185" y="63055"/>
                    </a:cubicBezTo>
                    <a:cubicBezTo>
                      <a:pt x="8423" y="56102"/>
                      <a:pt x="6423" y="47682"/>
                      <a:pt x="7375" y="39338"/>
                    </a:cubicBezTo>
                    <a:cubicBezTo>
                      <a:pt x="7280" y="31461"/>
                      <a:pt x="9565" y="23736"/>
                      <a:pt x="14043" y="17240"/>
                    </a:cubicBezTo>
                    <a:cubicBezTo>
                      <a:pt x="17948" y="11982"/>
                      <a:pt x="23663" y="8382"/>
                      <a:pt x="30140" y="714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95" name="Freeform: Shape 43">
                <a:extLst>
                  <a:ext uri="{FF2B5EF4-FFF2-40B4-BE49-F238E27FC236}">
                    <a16:creationId xmlns:a16="http://schemas.microsoft.com/office/drawing/2014/main" id="{2DC82CDA-DC98-443B-AF4B-5C87B1F886D0}"/>
                  </a:ext>
                </a:extLst>
              </p:cNvPr>
              <p:cNvSpPr/>
              <p:nvPr/>
            </p:nvSpPr>
            <p:spPr>
              <a:xfrm>
                <a:off x="9390307" y="-388855"/>
                <a:ext cx="104775" cy="57150"/>
              </a:xfrm>
              <a:custGeom>
                <a:avLst/>
                <a:gdLst>
                  <a:gd name="connsiteX0" fmla="*/ 78391 w 104775"/>
                  <a:gd name="connsiteY0" fmla="*/ 8287 h 57150"/>
                  <a:gd name="connsiteX1" fmla="*/ 77534 w 104775"/>
                  <a:gd name="connsiteY1" fmla="*/ 18479 h 57150"/>
                  <a:gd name="connsiteX2" fmla="*/ 82772 w 104775"/>
                  <a:gd name="connsiteY2" fmla="*/ 18479 h 57150"/>
                  <a:gd name="connsiteX3" fmla="*/ 95536 w 104775"/>
                  <a:gd name="connsiteY3" fmla="*/ 21431 h 57150"/>
                  <a:gd name="connsiteX4" fmla="*/ 102013 w 104775"/>
                  <a:gd name="connsiteY4" fmla="*/ 28765 h 57150"/>
                  <a:gd name="connsiteX5" fmla="*/ 103632 w 104775"/>
                  <a:gd name="connsiteY5" fmla="*/ 41529 h 57150"/>
                  <a:gd name="connsiteX6" fmla="*/ 100108 w 104775"/>
                  <a:gd name="connsiteY6" fmla="*/ 56579 h 57150"/>
                  <a:gd name="connsiteX7" fmla="*/ 87535 w 104775"/>
                  <a:gd name="connsiteY7" fmla="*/ 53150 h 57150"/>
                  <a:gd name="connsiteX8" fmla="*/ 89249 w 104775"/>
                  <a:gd name="connsiteY8" fmla="*/ 44862 h 57150"/>
                  <a:gd name="connsiteX9" fmla="*/ 87916 w 104775"/>
                  <a:gd name="connsiteY9" fmla="*/ 38957 h 57150"/>
                  <a:gd name="connsiteX10" fmla="*/ 80963 w 104775"/>
                  <a:gd name="connsiteY10" fmla="*/ 36671 h 57150"/>
                  <a:gd name="connsiteX11" fmla="*/ 76105 w 104775"/>
                  <a:gd name="connsiteY11" fmla="*/ 36671 h 57150"/>
                  <a:gd name="connsiteX12" fmla="*/ 74962 w 104775"/>
                  <a:gd name="connsiteY12" fmla="*/ 50292 h 57150"/>
                  <a:gd name="connsiteX13" fmla="*/ 60579 w 104775"/>
                  <a:gd name="connsiteY13" fmla="*/ 49149 h 57150"/>
                  <a:gd name="connsiteX14" fmla="*/ 61722 w 104775"/>
                  <a:gd name="connsiteY14" fmla="*/ 35528 h 57150"/>
                  <a:gd name="connsiteX15" fmla="*/ 7144 w 104775"/>
                  <a:gd name="connsiteY15" fmla="*/ 31052 h 57150"/>
                  <a:gd name="connsiteX16" fmla="*/ 8668 w 104775"/>
                  <a:gd name="connsiteY16" fmla="*/ 12859 h 57150"/>
                  <a:gd name="connsiteX17" fmla="*/ 63246 w 104775"/>
                  <a:gd name="connsiteY17" fmla="*/ 17240 h 57150"/>
                  <a:gd name="connsiteX18" fmla="*/ 64008 w 104775"/>
                  <a:gd name="connsiteY18"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57150">
                    <a:moveTo>
                      <a:pt x="78391" y="8287"/>
                    </a:moveTo>
                    <a:lnTo>
                      <a:pt x="77534" y="18479"/>
                    </a:lnTo>
                    <a:lnTo>
                      <a:pt x="82772" y="18479"/>
                    </a:lnTo>
                    <a:cubicBezTo>
                      <a:pt x="87154" y="18602"/>
                      <a:pt x="91536" y="19602"/>
                      <a:pt x="95536" y="21431"/>
                    </a:cubicBezTo>
                    <a:cubicBezTo>
                      <a:pt x="98489" y="23060"/>
                      <a:pt x="100775" y="25651"/>
                      <a:pt x="102013" y="28765"/>
                    </a:cubicBezTo>
                    <a:cubicBezTo>
                      <a:pt x="103632" y="32814"/>
                      <a:pt x="104204" y="37205"/>
                      <a:pt x="103632" y="41529"/>
                    </a:cubicBezTo>
                    <a:cubicBezTo>
                      <a:pt x="103251" y="46691"/>
                      <a:pt x="102013" y="51768"/>
                      <a:pt x="100108" y="56579"/>
                    </a:cubicBezTo>
                    <a:lnTo>
                      <a:pt x="87535" y="53150"/>
                    </a:lnTo>
                    <a:cubicBezTo>
                      <a:pt x="88488" y="50473"/>
                      <a:pt x="89059" y="47682"/>
                      <a:pt x="89249" y="44862"/>
                    </a:cubicBezTo>
                    <a:cubicBezTo>
                      <a:pt x="89631" y="42796"/>
                      <a:pt x="89154" y="40643"/>
                      <a:pt x="87916" y="38957"/>
                    </a:cubicBezTo>
                    <a:cubicBezTo>
                      <a:pt x="85916" y="37424"/>
                      <a:pt x="83439" y="36614"/>
                      <a:pt x="80963" y="36671"/>
                    </a:cubicBezTo>
                    <a:lnTo>
                      <a:pt x="76105" y="36671"/>
                    </a:lnTo>
                    <a:lnTo>
                      <a:pt x="74962" y="50292"/>
                    </a:lnTo>
                    <a:lnTo>
                      <a:pt x="60579" y="49149"/>
                    </a:lnTo>
                    <a:lnTo>
                      <a:pt x="61722" y="35528"/>
                    </a:lnTo>
                    <a:lnTo>
                      <a:pt x="7144" y="31052"/>
                    </a:lnTo>
                    <a:lnTo>
                      <a:pt x="8668" y="12859"/>
                    </a:lnTo>
                    <a:lnTo>
                      <a:pt x="63246" y="17240"/>
                    </a:lnTo>
                    <a:lnTo>
                      <a:pt x="64008" y="7144"/>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96" name="Freeform: Shape 44">
                <a:extLst>
                  <a:ext uri="{FF2B5EF4-FFF2-40B4-BE49-F238E27FC236}">
                    <a16:creationId xmlns:a16="http://schemas.microsoft.com/office/drawing/2014/main" id="{E2DAC43B-A608-4ACD-8551-005B8A9B308F}"/>
                  </a:ext>
                </a:extLst>
              </p:cNvPr>
              <p:cNvSpPr/>
              <p:nvPr/>
            </p:nvSpPr>
            <p:spPr>
              <a:xfrm>
                <a:off x="9382682" y="-342475"/>
                <a:ext cx="85725" cy="85725"/>
              </a:xfrm>
              <a:custGeom>
                <a:avLst/>
                <a:gdLst>
                  <a:gd name="connsiteX0" fmla="*/ 48773 w 85725"/>
                  <a:gd name="connsiteY0" fmla="*/ 7627 h 85725"/>
                  <a:gd name="connsiteX1" fmla="*/ 65727 w 85725"/>
                  <a:gd name="connsiteY1" fmla="*/ 14199 h 85725"/>
                  <a:gd name="connsiteX2" fmla="*/ 77062 w 85725"/>
                  <a:gd name="connsiteY2" fmla="*/ 28391 h 85725"/>
                  <a:gd name="connsiteX3" fmla="*/ 79253 w 85725"/>
                  <a:gd name="connsiteY3" fmla="*/ 47441 h 85725"/>
                  <a:gd name="connsiteX4" fmla="*/ 66013 w 85725"/>
                  <a:gd name="connsiteY4" fmla="*/ 71730 h 85725"/>
                  <a:gd name="connsiteX5" fmla="*/ 14674 w 85725"/>
                  <a:gd name="connsiteY5" fmla="*/ 65253 h 85725"/>
                  <a:gd name="connsiteX6" fmla="*/ 7530 w 85725"/>
                  <a:gd name="connsiteY6" fmla="*/ 38773 h 85725"/>
                  <a:gd name="connsiteX7" fmla="*/ 14007 w 85725"/>
                  <a:gd name="connsiteY7" fmla="*/ 21247 h 85725"/>
                  <a:gd name="connsiteX8" fmla="*/ 28104 w 85725"/>
                  <a:gd name="connsiteY8" fmla="*/ 9817 h 85725"/>
                  <a:gd name="connsiteX9" fmla="*/ 48773 w 85725"/>
                  <a:gd name="connsiteY9" fmla="*/ 7627 h 85725"/>
                  <a:gd name="connsiteX10" fmla="*/ 45439 w 85725"/>
                  <a:gd name="connsiteY10" fmla="*/ 26105 h 85725"/>
                  <a:gd name="connsiteX11" fmla="*/ 29247 w 85725"/>
                  <a:gd name="connsiteY11" fmla="*/ 28962 h 85725"/>
                  <a:gd name="connsiteX12" fmla="*/ 22389 w 85725"/>
                  <a:gd name="connsiteY12" fmla="*/ 40297 h 85725"/>
                  <a:gd name="connsiteX13" fmla="*/ 26294 w 85725"/>
                  <a:gd name="connsiteY13" fmla="*/ 52870 h 85725"/>
                  <a:gd name="connsiteX14" fmla="*/ 41534 w 85725"/>
                  <a:gd name="connsiteY14" fmla="*/ 59633 h 85725"/>
                  <a:gd name="connsiteX15" fmla="*/ 57631 w 85725"/>
                  <a:gd name="connsiteY15" fmla="*/ 56681 h 85725"/>
                  <a:gd name="connsiteX16" fmla="*/ 61822 w 85725"/>
                  <a:gd name="connsiteY16" fmla="*/ 34582 h 85725"/>
                  <a:gd name="connsiteX17" fmla="*/ 60489 w 85725"/>
                  <a:gd name="connsiteY17" fmla="*/ 32868 h 85725"/>
                  <a:gd name="connsiteX18" fmla="*/ 45439 w 85725"/>
                  <a:gd name="connsiteY18" fmla="*/ 261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725" h="85725">
                    <a:moveTo>
                      <a:pt x="48773" y="7627"/>
                    </a:moveTo>
                    <a:cubicBezTo>
                      <a:pt x="54869" y="8341"/>
                      <a:pt x="60679" y="10608"/>
                      <a:pt x="65727" y="14199"/>
                    </a:cubicBezTo>
                    <a:cubicBezTo>
                      <a:pt x="70871" y="17675"/>
                      <a:pt x="74776" y="22619"/>
                      <a:pt x="77062" y="28391"/>
                    </a:cubicBezTo>
                    <a:cubicBezTo>
                      <a:pt x="79443" y="34449"/>
                      <a:pt x="80205" y="41012"/>
                      <a:pt x="79253" y="47441"/>
                    </a:cubicBezTo>
                    <a:cubicBezTo>
                      <a:pt x="78491" y="57042"/>
                      <a:pt x="73633" y="65863"/>
                      <a:pt x="66013" y="71730"/>
                    </a:cubicBezTo>
                    <a:cubicBezTo>
                      <a:pt x="49821" y="83303"/>
                      <a:pt x="27437" y="80483"/>
                      <a:pt x="14674" y="65253"/>
                    </a:cubicBezTo>
                    <a:cubicBezTo>
                      <a:pt x="8673" y="57814"/>
                      <a:pt x="6101" y="48212"/>
                      <a:pt x="7530" y="38773"/>
                    </a:cubicBezTo>
                    <a:cubicBezTo>
                      <a:pt x="8291" y="32506"/>
                      <a:pt x="10483" y="26505"/>
                      <a:pt x="14007" y="21247"/>
                    </a:cubicBezTo>
                    <a:cubicBezTo>
                      <a:pt x="17436" y="16047"/>
                      <a:pt x="22293" y="12056"/>
                      <a:pt x="28104" y="9817"/>
                    </a:cubicBezTo>
                    <a:cubicBezTo>
                      <a:pt x="34676" y="7293"/>
                      <a:pt x="41820" y="6541"/>
                      <a:pt x="48773" y="7627"/>
                    </a:cubicBezTo>
                    <a:close/>
                    <a:moveTo>
                      <a:pt x="45439" y="26105"/>
                    </a:moveTo>
                    <a:cubicBezTo>
                      <a:pt x="39915" y="25019"/>
                      <a:pt x="34104" y="26038"/>
                      <a:pt x="29247" y="28962"/>
                    </a:cubicBezTo>
                    <a:cubicBezTo>
                      <a:pt x="25436" y="31534"/>
                      <a:pt x="22865" y="35687"/>
                      <a:pt x="22389" y="40297"/>
                    </a:cubicBezTo>
                    <a:cubicBezTo>
                      <a:pt x="21722" y="44870"/>
                      <a:pt x="23150" y="49508"/>
                      <a:pt x="26294" y="52870"/>
                    </a:cubicBezTo>
                    <a:cubicBezTo>
                      <a:pt x="30390" y="56909"/>
                      <a:pt x="35819" y="59319"/>
                      <a:pt x="41534" y="59633"/>
                    </a:cubicBezTo>
                    <a:cubicBezTo>
                      <a:pt x="47058" y="60681"/>
                      <a:pt x="52774" y="59623"/>
                      <a:pt x="57631" y="56681"/>
                    </a:cubicBezTo>
                    <a:cubicBezTo>
                      <a:pt x="64870" y="51737"/>
                      <a:pt x="66775" y="41840"/>
                      <a:pt x="61822" y="34582"/>
                    </a:cubicBezTo>
                    <a:cubicBezTo>
                      <a:pt x="61441" y="33982"/>
                      <a:pt x="60965" y="33411"/>
                      <a:pt x="60489" y="32868"/>
                    </a:cubicBezTo>
                    <a:cubicBezTo>
                      <a:pt x="56488" y="28753"/>
                      <a:pt x="51154" y="26334"/>
                      <a:pt x="45439" y="2610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97" name="Freeform: Shape 45">
                <a:extLst>
                  <a:ext uri="{FF2B5EF4-FFF2-40B4-BE49-F238E27FC236}">
                    <a16:creationId xmlns:a16="http://schemas.microsoft.com/office/drawing/2014/main" id="{D0FB5EBF-98BD-40DB-B056-9D57930338F0}"/>
                  </a:ext>
                </a:extLst>
              </p:cNvPr>
              <p:cNvSpPr/>
              <p:nvPr/>
            </p:nvSpPr>
            <p:spPr>
              <a:xfrm>
                <a:off x="9375067" y="-263030"/>
                <a:ext cx="76200" cy="66675"/>
              </a:xfrm>
              <a:custGeom>
                <a:avLst/>
                <a:gdLst>
                  <a:gd name="connsiteX0" fmla="*/ 7144 w 76200"/>
                  <a:gd name="connsiteY0" fmla="*/ 25146 h 66675"/>
                  <a:gd name="connsiteX1" fmla="*/ 10096 w 76200"/>
                  <a:gd name="connsiteY1" fmla="*/ 7144 h 66675"/>
                  <a:gd name="connsiteX2" fmla="*/ 78391 w 76200"/>
                  <a:gd name="connsiteY2" fmla="*/ 18574 h 66675"/>
                  <a:gd name="connsiteX3" fmla="*/ 75533 w 76200"/>
                  <a:gd name="connsiteY3" fmla="*/ 35338 h 66675"/>
                  <a:gd name="connsiteX4" fmla="*/ 66008 w 76200"/>
                  <a:gd name="connsiteY4" fmla="*/ 33719 h 66675"/>
                  <a:gd name="connsiteX5" fmla="*/ 73819 w 76200"/>
                  <a:gd name="connsiteY5" fmla="*/ 43244 h 66675"/>
                  <a:gd name="connsiteX6" fmla="*/ 74676 w 76200"/>
                  <a:gd name="connsiteY6" fmla="*/ 51435 h 66675"/>
                  <a:gd name="connsiteX7" fmla="*/ 69247 w 76200"/>
                  <a:gd name="connsiteY7" fmla="*/ 62675 h 66675"/>
                  <a:gd name="connsiteX8" fmla="*/ 54483 w 76200"/>
                  <a:gd name="connsiteY8" fmla="*/ 54483 h 66675"/>
                  <a:gd name="connsiteX9" fmla="*/ 58864 w 76200"/>
                  <a:gd name="connsiteY9" fmla="*/ 46482 h 66675"/>
                  <a:gd name="connsiteX10" fmla="*/ 57817 w 76200"/>
                  <a:gd name="connsiteY10" fmla="*/ 39720 h 66675"/>
                  <a:gd name="connsiteX11" fmla="*/ 50959 w 76200"/>
                  <a:gd name="connsiteY11" fmla="*/ 34290 h 66675"/>
                  <a:gd name="connsiteX12" fmla="*/ 28384 w 76200"/>
                  <a:gd name="connsiteY12" fmla="*/ 28956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200" h="66675">
                    <a:moveTo>
                      <a:pt x="7144" y="25146"/>
                    </a:moveTo>
                    <a:lnTo>
                      <a:pt x="10096" y="7144"/>
                    </a:lnTo>
                    <a:lnTo>
                      <a:pt x="78391" y="18574"/>
                    </a:lnTo>
                    <a:lnTo>
                      <a:pt x="75533" y="35338"/>
                    </a:lnTo>
                    <a:lnTo>
                      <a:pt x="66008" y="33719"/>
                    </a:lnTo>
                    <a:cubicBezTo>
                      <a:pt x="69247" y="36290"/>
                      <a:pt x="71914" y="39538"/>
                      <a:pt x="73819" y="43244"/>
                    </a:cubicBezTo>
                    <a:cubicBezTo>
                      <a:pt x="74866" y="45834"/>
                      <a:pt x="75152" y="48682"/>
                      <a:pt x="74676" y="51435"/>
                    </a:cubicBezTo>
                    <a:cubicBezTo>
                      <a:pt x="73914" y="55617"/>
                      <a:pt x="72104" y="59513"/>
                      <a:pt x="69247" y="62675"/>
                    </a:cubicBezTo>
                    <a:lnTo>
                      <a:pt x="54483" y="54483"/>
                    </a:lnTo>
                    <a:cubicBezTo>
                      <a:pt x="56674" y="52302"/>
                      <a:pt x="58198" y="49521"/>
                      <a:pt x="58864" y="46482"/>
                    </a:cubicBezTo>
                    <a:cubicBezTo>
                      <a:pt x="59341" y="44177"/>
                      <a:pt x="58960" y="41786"/>
                      <a:pt x="57817" y="39720"/>
                    </a:cubicBezTo>
                    <a:cubicBezTo>
                      <a:pt x="56198" y="37215"/>
                      <a:pt x="53816" y="35319"/>
                      <a:pt x="50959" y="34290"/>
                    </a:cubicBezTo>
                    <a:cubicBezTo>
                      <a:pt x="43625" y="31728"/>
                      <a:pt x="36100" y="29937"/>
                      <a:pt x="28384" y="2895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98" name="Freeform: Shape 46">
                <a:extLst>
                  <a:ext uri="{FF2B5EF4-FFF2-40B4-BE49-F238E27FC236}">
                    <a16:creationId xmlns:a16="http://schemas.microsoft.com/office/drawing/2014/main" id="{680A6234-8A2D-45CF-BF67-546BABAC7866}"/>
                  </a:ext>
                </a:extLst>
              </p:cNvPr>
              <p:cNvSpPr/>
              <p:nvPr/>
            </p:nvSpPr>
            <p:spPr>
              <a:xfrm>
                <a:off x="9347826" y="-213404"/>
                <a:ext cx="95250" cy="123825"/>
              </a:xfrm>
              <a:custGeom>
                <a:avLst/>
                <a:gdLst>
                  <a:gd name="connsiteX0" fmla="*/ 97060 w 95250"/>
                  <a:gd name="connsiteY0" fmla="*/ 22098 h 123825"/>
                  <a:gd name="connsiteX1" fmla="*/ 93440 w 95250"/>
                  <a:gd name="connsiteY1" fmla="*/ 38576 h 123825"/>
                  <a:gd name="connsiteX2" fmla="*/ 83915 w 95250"/>
                  <a:gd name="connsiteY2" fmla="*/ 36481 h 123825"/>
                  <a:gd name="connsiteX3" fmla="*/ 89916 w 95250"/>
                  <a:gd name="connsiteY3" fmla="*/ 59912 h 123825"/>
                  <a:gd name="connsiteX4" fmla="*/ 84677 w 95250"/>
                  <a:gd name="connsiteY4" fmla="*/ 70581 h 123825"/>
                  <a:gd name="connsiteX5" fmla="*/ 75152 w 95250"/>
                  <a:gd name="connsiteY5" fmla="*/ 76581 h 123825"/>
                  <a:gd name="connsiteX6" fmla="*/ 81058 w 95250"/>
                  <a:gd name="connsiteY6" fmla="*/ 88011 h 123825"/>
                  <a:gd name="connsiteX7" fmla="*/ 81058 w 95250"/>
                  <a:gd name="connsiteY7" fmla="*/ 99536 h 123825"/>
                  <a:gd name="connsiteX8" fmla="*/ 75247 w 95250"/>
                  <a:gd name="connsiteY8" fmla="*/ 111443 h 123825"/>
                  <a:gd name="connsiteX9" fmla="*/ 64675 w 95250"/>
                  <a:gd name="connsiteY9" fmla="*/ 117157 h 123825"/>
                  <a:gd name="connsiteX10" fmla="*/ 50292 w 95250"/>
                  <a:gd name="connsiteY10" fmla="*/ 115919 h 123825"/>
                  <a:gd name="connsiteX11" fmla="*/ 7144 w 95250"/>
                  <a:gd name="connsiteY11" fmla="*/ 106394 h 123825"/>
                  <a:gd name="connsiteX12" fmla="*/ 11144 w 95250"/>
                  <a:gd name="connsiteY12" fmla="*/ 88487 h 123825"/>
                  <a:gd name="connsiteX13" fmla="*/ 49244 w 95250"/>
                  <a:gd name="connsiteY13" fmla="*/ 97155 h 123825"/>
                  <a:gd name="connsiteX14" fmla="*/ 62579 w 95250"/>
                  <a:gd name="connsiteY14" fmla="*/ 98298 h 123825"/>
                  <a:gd name="connsiteX15" fmla="*/ 68103 w 95250"/>
                  <a:gd name="connsiteY15" fmla="*/ 91535 h 123825"/>
                  <a:gd name="connsiteX16" fmla="*/ 67437 w 95250"/>
                  <a:gd name="connsiteY16" fmla="*/ 83915 h 123825"/>
                  <a:gd name="connsiteX17" fmla="*/ 61817 w 95250"/>
                  <a:gd name="connsiteY17" fmla="*/ 77629 h 123825"/>
                  <a:gd name="connsiteX18" fmla="*/ 48196 w 95250"/>
                  <a:gd name="connsiteY18" fmla="*/ 73057 h 123825"/>
                  <a:gd name="connsiteX19" fmla="*/ 15811 w 95250"/>
                  <a:gd name="connsiteY19" fmla="*/ 65723 h 123825"/>
                  <a:gd name="connsiteX20" fmla="*/ 19812 w 95250"/>
                  <a:gd name="connsiteY20" fmla="*/ 47911 h 123825"/>
                  <a:gd name="connsiteX21" fmla="*/ 56769 w 95250"/>
                  <a:gd name="connsiteY21" fmla="*/ 56198 h 123825"/>
                  <a:gd name="connsiteX22" fmla="*/ 69723 w 95250"/>
                  <a:gd name="connsiteY22" fmla="*/ 58102 h 123825"/>
                  <a:gd name="connsiteX23" fmla="*/ 74580 w 95250"/>
                  <a:gd name="connsiteY23" fmla="*/ 56102 h 123825"/>
                  <a:gd name="connsiteX24" fmla="*/ 77248 w 95250"/>
                  <a:gd name="connsiteY24" fmla="*/ 51054 h 123825"/>
                  <a:gd name="connsiteX25" fmla="*/ 76676 w 95250"/>
                  <a:gd name="connsiteY25" fmla="*/ 43053 h 123825"/>
                  <a:gd name="connsiteX26" fmla="*/ 71342 w 95250"/>
                  <a:gd name="connsiteY26" fmla="*/ 36957 h 123825"/>
                  <a:gd name="connsiteX27" fmla="*/ 57721 w 95250"/>
                  <a:gd name="connsiteY27" fmla="*/ 32385 h 123825"/>
                  <a:gd name="connsiteX28" fmla="*/ 24955 w 95250"/>
                  <a:gd name="connsiteY28" fmla="*/ 24955 h 123825"/>
                  <a:gd name="connsiteX29" fmla="*/ 28956 w 95250"/>
                  <a:gd name="connsiteY29" fmla="*/ 714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250" h="123825">
                    <a:moveTo>
                      <a:pt x="97060" y="22098"/>
                    </a:moveTo>
                    <a:lnTo>
                      <a:pt x="93440" y="38576"/>
                    </a:lnTo>
                    <a:lnTo>
                      <a:pt x="83915" y="36481"/>
                    </a:lnTo>
                    <a:cubicBezTo>
                      <a:pt x="89440" y="42929"/>
                      <a:pt x="91630" y="51597"/>
                      <a:pt x="89916" y="59912"/>
                    </a:cubicBezTo>
                    <a:cubicBezTo>
                      <a:pt x="89154" y="63884"/>
                      <a:pt x="87344" y="67570"/>
                      <a:pt x="84677" y="70581"/>
                    </a:cubicBezTo>
                    <a:cubicBezTo>
                      <a:pt x="82105" y="73409"/>
                      <a:pt x="78771" y="75486"/>
                      <a:pt x="75152" y="76581"/>
                    </a:cubicBezTo>
                    <a:cubicBezTo>
                      <a:pt x="77914" y="79943"/>
                      <a:pt x="79915" y="83830"/>
                      <a:pt x="81058" y="88011"/>
                    </a:cubicBezTo>
                    <a:cubicBezTo>
                      <a:pt x="82105" y="91793"/>
                      <a:pt x="82105" y="95765"/>
                      <a:pt x="81058" y="99536"/>
                    </a:cubicBezTo>
                    <a:cubicBezTo>
                      <a:pt x="80200" y="103965"/>
                      <a:pt x="78200" y="108080"/>
                      <a:pt x="75247" y="111443"/>
                    </a:cubicBezTo>
                    <a:cubicBezTo>
                      <a:pt x="72485" y="114500"/>
                      <a:pt x="68770" y="116510"/>
                      <a:pt x="64675" y="117157"/>
                    </a:cubicBezTo>
                    <a:cubicBezTo>
                      <a:pt x="59817" y="117634"/>
                      <a:pt x="54959" y="117205"/>
                      <a:pt x="50292" y="115919"/>
                    </a:cubicBezTo>
                    <a:lnTo>
                      <a:pt x="7144" y="106394"/>
                    </a:lnTo>
                    <a:lnTo>
                      <a:pt x="11144" y="88487"/>
                    </a:lnTo>
                    <a:lnTo>
                      <a:pt x="49244" y="97155"/>
                    </a:lnTo>
                    <a:cubicBezTo>
                      <a:pt x="53530" y="98546"/>
                      <a:pt x="58102" y="98936"/>
                      <a:pt x="62579" y="98298"/>
                    </a:cubicBezTo>
                    <a:cubicBezTo>
                      <a:pt x="65532" y="97203"/>
                      <a:pt x="67627" y="94622"/>
                      <a:pt x="68103" y="91535"/>
                    </a:cubicBezTo>
                    <a:cubicBezTo>
                      <a:pt x="68675" y="88992"/>
                      <a:pt x="68485" y="86325"/>
                      <a:pt x="67437" y="83915"/>
                    </a:cubicBezTo>
                    <a:cubicBezTo>
                      <a:pt x="66294" y="81267"/>
                      <a:pt x="64294" y="79057"/>
                      <a:pt x="61817" y="77629"/>
                    </a:cubicBezTo>
                    <a:cubicBezTo>
                      <a:pt x="57531" y="75457"/>
                      <a:pt x="52959" y="73923"/>
                      <a:pt x="48196" y="73057"/>
                    </a:cubicBezTo>
                    <a:lnTo>
                      <a:pt x="15811" y="65723"/>
                    </a:lnTo>
                    <a:lnTo>
                      <a:pt x="19812" y="47911"/>
                    </a:lnTo>
                    <a:lnTo>
                      <a:pt x="56769" y="56198"/>
                    </a:lnTo>
                    <a:cubicBezTo>
                      <a:pt x="60960" y="57436"/>
                      <a:pt x="65341" y="58074"/>
                      <a:pt x="69723" y="58102"/>
                    </a:cubicBezTo>
                    <a:cubicBezTo>
                      <a:pt x="71533" y="57998"/>
                      <a:pt x="73247" y="57293"/>
                      <a:pt x="74580" y="56102"/>
                    </a:cubicBezTo>
                    <a:cubicBezTo>
                      <a:pt x="76009" y="54731"/>
                      <a:pt x="76867" y="52969"/>
                      <a:pt x="77248" y="51054"/>
                    </a:cubicBezTo>
                    <a:cubicBezTo>
                      <a:pt x="77819" y="48387"/>
                      <a:pt x="77628" y="45615"/>
                      <a:pt x="76676" y="43053"/>
                    </a:cubicBezTo>
                    <a:cubicBezTo>
                      <a:pt x="75629" y="40472"/>
                      <a:pt x="73723" y="38319"/>
                      <a:pt x="71342" y="36957"/>
                    </a:cubicBezTo>
                    <a:cubicBezTo>
                      <a:pt x="67056" y="34738"/>
                      <a:pt x="62484" y="33194"/>
                      <a:pt x="57721" y="32385"/>
                    </a:cubicBezTo>
                    <a:lnTo>
                      <a:pt x="24955" y="24955"/>
                    </a:lnTo>
                    <a:lnTo>
                      <a:pt x="28956" y="7144"/>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99" name="Freeform: Shape 47">
                <a:extLst>
                  <a:ext uri="{FF2B5EF4-FFF2-40B4-BE49-F238E27FC236}">
                    <a16:creationId xmlns:a16="http://schemas.microsoft.com/office/drawing/2014/main" id="{2A22AE5D-36D0-4C35-B6C7-744B4BA54729}"/>
                  </a:ext>
                </a:extLst>
              </p:cNvPr>
              <p:cNvSpPr/>
              <p:nvPr/>
            </p:nvSpPr>
            <p:spPr>
              <a:xfrm>
                <a:off x="9326490" y="-98975"/>
                <a:ext cx="85725" cy="76200"/>
              </a:xfrm>
              <a:custGeom>
                <a:avLst/>
                <a:gdLst>
                  <a:gd name="connsiteX0" fmla="*/ 66008 w 85725"/>
                  <a:gd name="connsiteY0" fmla="*/ 34447 h 76200"/>
                  <a:gd name="connsiteX1" fmla="*/ 73533 w 85725"/>
                  <a:gd name="connsiteY1" fmla="*/ 19397 h 76200"/>
                  <a:gd name="connsiteX2" fmla="*/ 85154 w 85725"/>
                  <a:gd name="connsiteY2" fmla="*/ 32732 h 76200"/>
                  <a:gd name="connsiteX3" fmla="*/ 84010 w 85725"/>
                  <a:gd name="connsiteY3" fmla="*/ 53592 h 76200"/>
                  <a:gd name="connsiteX4" fmla="*/ 76200 w 85725"/>
                  <a:gd name="connsiteY4" fmla="*/ 70261 h 76200"/>
                  <a:gd name="connsiteX5" fmla="*/ 66675 w 85725"/>
                  <a:gd name="connsiteY5" fmla="*/ 76357 h 76200"/>
                  <a:gd name="connsiteX6" fmla="*/ 50196 w 85725"/>
                  <a:gd name="connsiteY6" fmla="*/ 74071 h 76200"/>
                  <a:gd name="connsiteX7" fmla="*/ 29813 w 85725"/>
                  <a:gd name="connsiteY7" fmla="*/ 67880 h 76200"/>
                  <a:gd name="connsiteX8" fmla="*/ 16669 w 85725"/>
                  <a:gd name="connsiteY8" fmla="*/ 65022 h 76200"/>
                  <a:gd name="connsiteX9" fmla="*/ 7144 w 85725"/>
                  <a:gd name="connsiteY9" fmla="*/ 65022 h 76200"/>
                  <a:gd name="connsiteX10" fmla="*/ 12287 w 85725"/>
                  <a:gd name="connsiteY10" fmla="*/ 47687 h 76200"/>
                  <a:gd name="connsiteX11" fmla="*/ 17907 w 85725"/>
                  <a:gd name="connsiteY11" fmla="*/ 47687 h 76200"/>
                  <a:gd name="connsiteX12" fmla="*/ 20193 w 85725"/>
                  <a:gd name="connsiteY12" fmla="*/ 47687 h 76200"/>
                  <a:gd name="connsiteX13" fmla="*/ 16478 w 85725"/>
                  <a:gd name="connsiteY13" fmla="*/ 36161 h 76200"/>
                  <a:gd name="connsiteX14" fmla="*/ 17430 w 85725"/>
                  <a:gd name="connsiteY14" fmla="*/ 24541 h 76200"/>
                  <a:gd name="connsiteX15" fmla="*/ 27717 w 85725"/>
                  <a:gd name="connsiteY15" fmla="*/ 10063 h 76200"/>
                  <a:gd name="connsiteX16" fmla="*/ 54673 w 85725"/>
                  <a:gd name="connsiteY16" fmla="*/ 16473 h 76200"/>
                  <a:gd name="connsiteX17" fmla="*/ 57340 w 85725"/>
                  <a:gd name="connsiteY17" fmla="*/ 23398 h 76200"/>
                  <a:gd name="connsiteX18" fmla="*/ 57340 w 85725"/>
                  <a:gd name="connsiteY18" fmla="*/ 38542 h 76200"/>
                  <a:gd name="connsiteX19" fmla="*/ 56673 w 85725"/>
                  <a:gd name="connsiteY19" fmla="*/ 56830 h 76200"/>
                  <a:gd name="connsiteX20" fmla="*/ 58388 w 85725"/>
                  <a:gd name="connsiteY20" fmla="*/ 56830 h 76200"/>
                  <a:gd name="connsiteX21" fmla="*/ 66389 w 85725"/>
                  <a:gd name="connsiteY21" fmla="*/ 56830 h 76200"/>
                  <a:gd name="connsiteX22" fmla="*/ 71247 w 85725"/>
                  <a:gd name="connsiteY22" fmla="*/ 48067 h 76200"/>
                  <a:gd name="connsiteX23" fmla="*/ 71247 w 85725"/>
                  <a:gd name="connsiteY23" fmla="*/ 40162 h 76200"/>
                  <a:gd name="connsiteX24" fmla="*/ 66008 w 85725"/>
                  <a:gd name="connsiteY24" fmla="*/ 34447 h 76200"/>
                  <a:gd name="connsiteX25" fmla="*/ 44958 w 85725"/>
                  <a:gd name="connsiteY25" fmla="*/ 53497 h 76200"/>
                  <a:gd name="connsiteX26" fmla="*/ 44958 w 85725"/>
                  <a:gd name="connsiteY26" fmla="*/ 42067 h 76200"/>
                  <a:gd name="connsiteX27" fmla="*/ 44958 w 85725"/>
                  <a:gd name="connsiteY27" fmla="*/ 31589 h 76200"/>
                  <a:gd name="connsiteX28" fmla="*/ 39814 w 85725"/>
                  <a:gd name="connsiteY28" fmla="*/ 26351 h 76200"/>
                  <a:gd name="connsiteX29" fmla="*/ 32671 w 85725"/>
                  <a:gd name="connsiteY29" fmla="*/ 27208 h 76200"/>
                  <a:gd name="connsiteX30" fmla="*/ 27908 w 85725"/>
                  <a:gd name="connsiteY30" fmla="*/ 33399 h 76200"/>
                  <a:gd name="connsiteX31" fmla="*/ 27908 w 85725"/>
                  <a:gd name="connsiteY31" fmla="*/ 43400 h 76200"/>
                  <a:gd name="connsiteX32" fmla="*/ 32480 w 85725"/>
                  <a:gd name="connsiteY32" fmla="*/ 49306 h 76200"/>
                  <a:gd name="connsiteX33" fmla="*/ 40862 w 85725"/>
                  <a:gd name="connsiteY33" fmla="*/ 5244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5725" h="76200">
                    <a:moveTo>
                      <a:pt x="66008" y="34447"/>
                    </a:moveTo>
                    <a:lnTo>
                      <a:pt x="73533" y="19397"/>
                    </a:lnTo>
                    <a:cubicBezTo>
                      <a:pt x="78867" y="22331"/>
                      <a:pt x="82962" y="27055"/>
                      <a:pt x="85154" y="32732"/>
                    </a:cubicBezTo>
                    <a:cubicBezTo>
                      <a:pt x="86868" y="39638"/>
                      <a:pt x="86487" y="46915"/>
                      <a:pt x="84010" y="53592"/>
                    </a:cubicBezTo>
                    <a:cubicBezTo>
                      <a:pt x="82582" y="59641"/>
                      <a:pt x="79914" y="65318"/>
                      <a:pt x="76200" y="70261"/>
                    </a:cubicBezTo>
                    <a:cubicBezTo>
                      <a:pt x="73723" y="73214"/>
                      <a:pt x="70389" y="75338"/>
                      <a:pt x="66675" y="76357"/>
                    </a:cubicBezTo>
                    <a:cubicBezTo>
                      <a:pt x="61055" y="76766"/>
                      <a:pt x="55435" y="75986"/>
                      <a:pt x="50196" y="74071"/>
                    </a:cubicBezTo>
                    <a:lnTo>
                      <a:pt x="29813" y="67880"/>
                    </a:lnTo>
                    <a:cubicBezTo>
                      <a:pt x="25527" y="66508"/>
                      <a:pt x="21145" y="65546"/>
                      <a:pt x="16669" y="65022"/>
                    </a:cubicBezTo>
                    <a:cubicBezTo>
                      <a:pt x="13525" y="64641"/>
                      <a:pt x="10287" y="64641"/>
                      <a:pt x="7144" y="65022"/>
                    </a:cubicBezTo>
                    <a:lnTo>
                      <a:pt x="12287" y="47687"/>
                    </a:lnTo>
                    <a:lnTo>
                      <a:pt x="17907" y="47687"/>
                    </a:lnTo>
                    <a:lnTo>
                      <a:pt x="20193" y="47687"/>
                    </a:lnTo>
                    <a:cubicBezTo>
                      <a:pt x="18288" y="44115"/>
                      <a:pt x="16954" y="40200"/>
                      <a:pt x="16478" y="36161"/>
                    </a:cubicBezTo>
                    <a:cubicBezTo>
                      <a:pt x="16002" y="32266"/>
                      <a:pt x="16287" y="28303"/>
                      <a:pt x="17430" y="24541"/>
                    </a:cubicBezTo>
                    <a:cubicBezTo>
                      <a:pt x="18859" y="18549"/>
                      <a:pt x="22479" y="13349"/>
                      <a:pt x="27717" y="10063"/>
                    </a:cubicBezTo>
                    <a:cubicBezTo>
                      <a:pt x="36957" y="4377"/>
                      <a:pt x="49053" y="7253"/>
                      <a:pt x="54673" y="16473"/>
                    </a:cubicBezTo>
                    <a:cubicBezTo>
                      <a:pt x="56007" y="18597"/>
                      <a:pt x="56959" y="20940"/>
                      <a:pt x="57340" y="23398"/>
                    </a:cubicBezTo>
                    <a:cubicBezTo>
                      <a:pt x="57912" y="28427"/>
                      <a:pt x="57912" y="33513"/>
                      <a:pt x="57340" y="38542"/>
                    </a:cubicBezTo>
                    <a:cubicBezTo>
                      <a:pt x="56483" y="44600"/>
                      <a:pt x="56292" y="50725"/>
                      <a:pt x="56673" y="56830"/>
                    </a:cubicBezTo>
                    <a:lnTo>
                      <a:pt x="58388" y="56830"/>
                    </a:lnTo>
                    <a:cubicBezTo>
                      <a:pt x="60960" y="58002"/>
                      <a:pt x="63817" y="58002"/>
                      <a:pt x="66389" y="56830"/>
                    </a:cubicBezTo>
                    <a:cubicBezTo>
                      <a:pt x="68961" y="54525"/>
                      <a:pt x="70675" y="51439"/>
                      <a:pt x="71247" y="48067"/>
                    </a:cubicBezTo>
                    <a:cubicBezTo>
                      <a:pt x="72104" y="45496"/>
                      <a:pt x="72104" y="42733"/>
                      <a:pt x="71247" y="40162"/>
                    </a:cubicBezTo>
                    <a:cubicBezTo>
                      <a:pt x="70104" y="37771"/>
                      <a:pt x="68294" y="35780"/>
                      <a:pt x="66008" y="34447"/>
                    </a:cubicBezTo>
                    <a:close/>
                    <a:moveTo>
                      <a:pt x="44958" y="53497"/>
                    </a:moveTo>
                    <a:cubicBezTo>
                      <a:pt x="44767" y="49687"/>
                      <a:pt x="44767" y="45877"/>
                      <a:pt x="44958" y="42067"/>
                    </a:cubicBezTo>
                    <a:cubicBezTo>
                      <a:pt x="45529" y="38599"/>
                      <a:pt x="45529" y="35057"/>
                      <a:pt x="44958" y="31589"/>
                    </a:cubicBezTo>
                    <a:cubicBezTo>
                      <a:pt x="44291" y="29065"/>
                      <a:pt x="42291" y="27084"/>
                      <a:pt x="39814" y="26351"/>
                    </a:cubicBezTo>
                    <a:cubicBezTo>
                      <a:pt x="37433" y="25579"/>
                      <a:pt x="34766" y="25893"/>
                      <a:pt x="32671" y="27208"/>
                    </a:cubicBezTo>
                    <a:cubicBezTo>
                      <a:pt x="30289" y="28494"/>
                      <a:pt x="28575" y="30751"/>
                      <a:pt x="27908" y="33399"/>
                    </a:cubicBezTo>
                    <a:cubicBezTo>
                      <a:pt x="26860" y="36647"/>
                      <a:pt x="26860" y="40152"/>
                      <a:pt x="27908" y="43400"/>
                    </a:cubicBezTo>
                    <a:cubicBezTo>
                      <a:pt x="28765" y="45819"/>
                      <a:pt x="30385" y="47896"/>
                      <a:pt x="32480" y="49306"/>
                    </a:cubicBezTo>
                    <a:cubicBezTo>
                      <a:pt x="35147" y="50668"/>
                      <a:pt x="38005" y="51725"/>
                      <a:pt x="40862" y="5244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00" name="Freeform: Shape 48">
                <a:extLst>
                  <a:ext uri="{FF2B5EF4-FFF2-40B4-BE49-F238E27FC236}">
                    <a16:creationId xmlns:a16="http://schemas.microsoft.com/office/drawing/2014/main" id="{9120D4A3-ACB8-43C8-B3FB-03F240F404EE}"/>
                  </a:ext>
                </a:extLst>
              </p:cNvPr>
              <p:cNvSpPr/>
              <p:nvPr/>
            </p:nvSpPr>
            <p:spPr>
              <a:xfrm>
                <a:off x="9312424" y="-23216"/>
                <a:ext cx="104775" cy="57150"/>
              </a:xfrm>
              <a:custGeom>
                <a:avLst/>
                <a:gdLst>
                  <a:gd name="connsiteX0" fmla="*/ 72169 w 104775"/>
                  <a:gd name="connsiteY0" fmla="*/ 54414 h 57150"/>
                  <a:gd name="connsiteX1" fmla="*/ 58262 w 104775"/>
                  <a:gd name="connsiteY1" fmla="*/ 49747 h 57150"/>
                  <a:gd name="connsiteX2" fmla="*/ 62263 w 104775"/>
                  <a:gd name="connsiteY2" fmla="*/ 37936 h 57150"/>
                  <a:gd name="connsiteX3" fmla="*/ 35878 w 104775"/>
                  <a:gd name="connsiteY3" fmla="*/ 29078 h 57150"/>
                  <a:gd name="connsiteX4" fmla="*/ 26353 w 104775"/>
                  <a:gd name="connsiteY4" fmla="*/ 26220 h 57150"/>
                  <a:gd name="connsiteX5" fmla="*/ 23686 w 104775"/>
                  <a:gd name="connsiteY5" fmla="*/ 27077 h 57150"/>
                  <a:gd name="connsiteX6" fmla="*/ 21781 w 104775"/>
                  <a:gd name="connsiteY6" fmla="*/ 29744 h 57150"/>
                  <a:gd name="connsiteX7" fmla="*/ 21115 w 104775"/>
                  <a:gd name="connsiteY7" fmla="*/ 37269 h 57150"/>
                  <a:gd name="connsiteX8" fmla="*/ 7208 w 104775"/>
                  <a:gd name="connsiteY8" fmla="*/ 34221 h 57150"/>
                  <a:gd name="connsiteX9" fmla="*/ 9208 w 104775"/>
                  <a:gd name="connsiteY9" fmla="*/ 19648 h 57150"/>
                  <a:gd name="connsiteX10" fmla="*/ 13590 w 104775"/>
                  <a:gd name="connsiteY10" fmla="*/ 11742 h 57150"/>
                  <a:gd name="connsiteX11" fmla="*/ 19495 w 104775"/>
                  <a:gd name="connsiteY11" fmla="*/ 7551 h 57150"/>
                  <a:gd name="connsiteX12" fmla="*/ 27115 w 104775"/>
                  <a:gd name="connsiteY12" fmla="*/ 7551 h 57150"/>
                  <a:gd name="connsiteX13" fmla="*/ 39498 w 104775"/>
                  <a:gd name="connsiteY13" fmla="*/ 11075 h 57150"/>
                  <a:gd name="connsiteX14" fmla="*/ 68073 w 104775"/>
                  <a:gd name="connsiteY14" fmla="*/ 20600 h 57150"/>
                  <a:gd name="connsiteX15" fmla="*/ 70740 w 104775"/>
                  <a:gd name="connsiteY15" fmla="*/ 12599 h 57150"/>
                  <a:gd name="connsiteX16" fmla="*/ 84551 w 104775"/>
                  <a:gd name="connsiteY16" fmla="*/ 17267 h 57150"/>
                  <a:gd name="connsiteX17" fmla="*/ 81884 w 104775"/>
                  <a:gd name="connsiteY17" fmla="*/ 25172 h 57150"/>
                  <a:gd name="connsiteX18" fmla="*/ 94933 w 104775"/>
                  <a:gd name="connsiteY18" fmla="*/ 29554 h 57150"/>
                  <a:gd name="connsiteX19" fmla="*/ 99220 w 104775"/>
                  <a:gd name="connsiteY19" fmla="*/ 50413 h 57150"/>
                  <a:gd name="connsiteX20" fmla="*/ 76074 w 104775"/>
                  <a:gd name="connsiteY20" fmla="*/ 4260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57150">
                    <a:moveTo>
                      <a:pt x="72169" y="54414"/>
                    </a:moveTo>
                    <a:lnTo>
                      <a:pt x="58262" y="49747"/>
                    </a:lnTo>
                    <a:lnTo>
                      <a:pt x="62263" y="37936"/>
                    </a:lnTo>
                    <a:lnTo>
                      <a:pt x="35878" y="29078"/>
                    </a:lnTo>
                    <a:cubicBezTo>
                      <a:pt x="32735" y="27935"/>
                      <a:pt x="29592" y="26972"/>
                      <a:pt x="26353" y="26220"/>
                    </a:cubicBezTo>
                    <a:cubicBezTo>
                      <a:pt x="25401" y="26182"/>
                      <a:pt x="24448" y="26486"/>
                      <a:pt x="23686" y="27077"/>
                    </a:cubicBezTo>
                    <a:cubicBezTo>
                      <a:pt x="22734" y="27715"/>
                      <a:pt x="22067" y="28658"/>
                      <a:pt x="21781" y="29744"/>
                    </a:cubicBezTo>
                    <a:cubicBezTo>
                      <a:pt x="21210" y="32202"/>
                      <a:pt x="20924" y="34745"/>
                      <a:pt x="21115" y="37269"/>
                    </a:cubicBezTo>
                    <a:lnTo>
                      <a:pt x="7208" y="34221"/>
                    </a:lnTo>
                    <a:cubicBezTo>
                      <a:pt x="6923" y="29278"/>
                      <a:pt x="7589" y="24315"/>
                      <a:pt x="9208" y="19648"/>
                    </a:cubicBezTo>
                    <a:cubicBezTo>
                      <a:pt x="10065" y="16733"/>
                      <a:pt x="11590" y="14037"/>
                      <a:pt x="13590" y="11742"/>
                    </a:cubicBezTo>
                    <a:cubicBezTo>
                      <a:pt x="15114" y="9808"/>
                      <a:pt x="17209" y="8351"/>
                      <a:pt x="19495" y="7551"/>
                    </a:cubicBezTo>
                    <a:cubicBezTo>
                      <a:pt x="21972" y="7008"/>
                      <a:pt x="24639" y="7008"/>
                      <a:pt x="27115" y="7551"/>
                    </a:cubicBezTo>
                    <a:cubicBezTo>
                      <a:pt x="31306" y="8437"/>
                      <a:pt x="35498" y="9618"/>
                      <a:pt x="39498" y="11075"/>
                    </a:cubicBezTo>
                    <a:lnTo>
                      <a:pt x="68073" y="20600"/>
                    </a:lnTo>
                    <a:lnTo>
                      <a:pt x="70740" y="12599"/>
                    </a:lnTo>
                    <a:lnTo>
                      <a:pt x="84551" y="17267"/>
                    </a:lnTo>
                    <a:lnTo>
                      <a:pt x="81884" y="25172"/>
                    </a:lnTo>
                    <a:lnTo>
                      <a:pt x="94933" y="29554"/>
                    </a:lnTo>
                    <a:lnTo>
                      <a:pt x="99220" y="50413"/>
                    </a:lnTo>
                    <a:lnTo>
                      <a:pt x="76074" y="4260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01" name="Freeform: Shape 49">
                <a:extLst>
                  <a:ext uri="{FF2B5EF4-FFF2-40B4-BE49-F238E27FC236}">
                    <a16:creationId xmlns:a16="http://schemas.microsoft.com/office/drawing/2014/main" id="{A94BAF5E-6A97-4410-BE0B-57ECB4653A9A}"/>
                  </a:ext>
                </a:extLst>
              </p:cNvPr>
              <p:cNvSpPr/>
              <p:nvPr/>
            </p:nvSpPr>
            <p:spPr>
              <a:xfrm>
                <a:off x="9301439" y="13386"/>
                <a:ext cx="104775" cy="57150"/>
              </a:xfrm>
              <a:custGeom>
                <a:avLst/>
                <a:gdLst>
                  <a:gd name="connsiteX0" fmla="*/ 13430 w 104775"/>
                  <a:gd name="connsiteY0" fmla="*/ 7144 h 57150"/>
                  <a:gd name="connsiteX1" fmla="*/ 78391 w 104775"/>
                  <a:gd name="connsiteY1" fmla="*/ 30861 h 57150"/>
                  <a:gd name="connsiteX2" fmla="*/ 72104 w 104775"/>
                  <a:gd name="connsiteY2" fmla="*/ 48006 h 57150"/>
                  <a:gd name="connsiteX3" fmla="*/ 7144 w 104775"/>
                  <a:gd name="connsiteY3" fmla="*/ 24289 h 57150"/>
                  <a:gd name="connsiteX4" fmla="*/ 87153 w 104775"/>
                  <a:gd name="connsiteY4" fmla="*/ 34004 h 57150"/>
                  <a:gd name="connsiteX5" fmla="*/ 103061 w 104775"/>
                  <a:gd name="connsiteY5" fmla="*/ 39814 h 57150"/>
                  <a:gd name="connsiteX6" fmla="*/ 96869 w 104775"/>
                  <a:gd name="connsiteY6" fmla="*/ 57055 h 57150"/>
                  <a:gd name="connsiteX7" fmla="*/ 80963 w 104775"/>
                  <a:gd name="connsiteY7" fmla="*/ 5124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75" h="57150">
                    <a:moveTo>
                      <a:pt x="13430" y="7144"/>
                    </a:moveTo>
                    <a:lnTo>
                      <a:pt x="78391" y="30861"/>
                    </a:lnTo>
                    <a:lnTo>
                      <a:pt x="72104" y="48006"/>
                    </a:lnTo>
                    <a:lnTo>
                      <a:pt x="7144" y="24289"/>
                    </a:lnTo>
                    <a:close/>
                    <a:moveTo>
                      <a:pt x="87153" y="34004"/>
                    </a:moveTo>
                    <a:lnTo>
                      <a:pt x="103061" y="39814"/>
                    </a:lnTo>
                    <a:lnTo>
                      <a:pt x="96869" y="57055"/>
                    </a:lnTo>
                    <a:lnTo>
                      <a:pt x="80963" y="5124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02" name="Freeform: Shape 50">
                <a:extLst>
                  <a:ext uri="{FF2B5EF4-FFF2-40B4-BE49-F238E27FC236}">
                    <a16:creationId xmlns:a16="http://schemas.microsoft.com/office/drawing/2014/main" id="{EC94E71D-74A2-4039-931F-9003505F8739}"/>
                  </a:ext>
                </a:extLst>
              </p:cNvPr>
              <p:cNvSpPr/>
              <p:nvPr/>
            </p:nvSpPr>
            <p:spPr>
              <a:xfrm>
                <a:off x="9279246" y="53827"/>
                <a:ext cx="85725" cy="85725"/>
              </a:xfrm>
              <a:custGeom>
                <a:avLst/>
                <a:gdLst>
                  <a:gd name="connsiteX0" fmla="*/ 57817 w 85725"/>
                  <a:gd name="connsiteY0" fmla="*/ 10328 h 85725"/>
                  <a:gd name="connsiteX1" fmla="*/ 72390 w 85725"/>
                  <a:gd name="connsiteY1" fmla="*/ 21091 h 85725"/>
                  <a:gd name="connsiteX2" fmla="*/ 79629 w 85725"/>
                  <a:gd name="connsiteY2" fmla="*/ 37855 h 85725"/>
                  <a:gd name="connsiteX3" fmla="*/ 76867 w 85725"/>
                  <a:gd name="connsiteY3" fmla="*/ 56905 h 85725"/>
                  <a:gd name="connsiteX4" fmla="*/ 57817 w 85725"/>
                  <a:gd name="connsiteY4" fmla="*/ 76907 h 85725"/>
                  <a:gd name="connsiteX5" fmla="*/ 30194 w 85725"/>
                  <a:gd name="connsiteY5" fmla="*/ 76431 h 85725"/>
                  <a:gd name="connsiteX6" fmla="*/ 10001 w 85725"/>
                  <a:gd name="connsiteY6" fmla="*/ 57381 h 85725"/>
                  <a:gd name="connsiteX7" fmla="*/ 10001 w 85725"/>
                  <a:gd name="connsiteY7" fmla="*/ 29854 h 85725"/>
                  <a:gd name="connsiteX8" fmla="*/ 20860 w 85725"/>
                  <a:gd name="connsiteY8" fmla="*/ 14709 h 85725"/>
                  <a:gd name="connsiteX9" fmla="*/ 37433 w 85725"/>
                  <a:gd name="connsiteY9" fmla="*/ 7375 h 85725"/>
                  <a:gd name="connsiteX10" fmla="*/ 57817 w 85725"/>
                  <a:gd name="connsiteY10" fmla="*/ 10328 h 85725"/>
                  <a:gd name="connsiteX11" fmla="*/ 49815 w 85725"/>
                  <a:gd name="connsiteY11" fmla="*/ 27282 h 85725"/>
                  <a:gd name="connsiteX12" fmla="*/ 33337 w 85725"/>
                  <a:gd name="connsiteY12" fmla="*/ 25854 h 85725"/>
                  <a:gd name="connsiteX13" fmla="*/ 22955 w 85725"/>
                  <a:gd name="connsiteY13" fmla="*/ 45789 h 85725"/>
                  <a:gd name="connsiteX14" fmla="*/ 23812 w 85725"/>
                  <a:gd name="connsiteY14" fmla="*/ 48046 h 85725"/>
                  <a:gd name="connsiteX15" fmla="*/ 36671 w 85725"/>
                  <a:gd name="connsiteY15" fmla="*/ 58620 h 85725"/>
                  <a:gd name="connsiteX16" fmla="*/ 53054 w 85725"/>
                  <a:gd name="connsiteY16" fmla="*/ 60048 h 85725"/>
                  <a:gd name="connsiteX17" fmla="*/ 62579 w 85725"/>
                  <a:gd name="connsiteY17" fmla="*/ 50523 h 85725"/>
                  <a:gd name="connsiteX18" fmla="*/ 62579 w 85725"/>
                  <a:gd name="connsiteY18" fmla="*/ 37284 h 85725"/>
                  <a:gd name="connsiteX19" fmla="*/ 49815 w 85725"/>
                  <a:gd name="connsiteY19" fmla="*/ 2728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5" h="85725">
                    <a:moveTo>
                      <a:pt x="57817" y="10328"/>
                    </a:moveTo>
                    <a:cubicBezTo>
                      <a:pt x="63531" y="12661"/>
                      <a:pt x="68485" y="16357"/>
                      <a:pt x="72390" y="21091"/>
                    </a:cubicBezTo>
                    <a:cubicBezTo>
                      <a:pt x="76485" y="25806"/>
                      <a:pt x="78962" y="31654"/>
                      <a:pt x="79629" y="37855"/>
                    </a:cubicBezTo>
                    <a:cubicBezTo>
                      <a:pt x="80391" y="44341"/>
                      <a:pt x="79439" y="50894"/>
                      <a:pt x="76867" y="56905"/>
                    </a:cubicBezTo>
                    <a:cubicBezTo>
                      <a:pt x="73533" y="65925"/>
                      <a:pt x="66675" y="73164"/>
                      <a:pt x="57817" y="76907"/>
                    </a:cubicBezTo>
                    <a:cubicBezTo>
                      <a:pt x="48958" y="80518"/>
                      <a:pt x="38957" y="80346"/>
                      <a:pt x="30194" y="76431"/>
                    </a:cubicBezTo>
                    <a:cubicBezTo>
                      <a:pt x="21145" y="73050"/>
                      <a:pt x="13907" y="66192"/>
                      <a:pt x="10001" y="57381"/>
                    </a:cubicBezTo>
                    <a:cubicBezTo>
                      <a:pt x="6191" y="48609"/>
                      <a:pt x="6191" y="38627"/>
                      <a:pt x="10001" y="29854"/>
                    </a:cubicBezTo>
                    <a:cubicBezTo>
                      <a:pt x="12382" y="24034"/>
                      <a:pt x="16097" y="18843"/>
                      <a:pt x="20860" y="14709"/>
                    </a:cubicBezTo>
                    <a:cubicBezTo>
                      <a:pt x="25431" y="10585"/>
                      <a:pt x="31242" y="8023"/>
                      <a:pt x="37433" y="7375"/>
                    </a:cubicBezTo>
                    <a:cubicBezTo>
                      <a:pt x="44386" y="6641"/>
                      <a:pt x="51340" y="7660"/>
                      <a:pt x="57817" y="10328"/>
                    </a:cubicBezTo>
                    <a:close/>
                    <a:moveTo>
                      <a:pt x="49815" y="27282"/>
                    </a:moveTo>
                    <a:cubicBezTo>
                      <a:pt x="44672" y="24758"/>
                      <a:pt x="38862" y="24244"/>
                      <a:pt x="33337" y="25854"/>
                    </a:cubicBezTo>
                    <a:cubicBezTo>
                      <a:pt x="24955" y="28482"/>
                      <a:pt x="20288" y="37398"/>
                      <a:pt x="22955" y="45789"/>
                    </a:cubicBezTo>
                    <a:cubicBezTo>
                      <a:pt x="23146" y="46561"/>
                      <a:pt x="23432" y="47313"/>
                      <a:pt x="23812" y="48046"/>
                    </a:cubicBezTo>
                    <a:cubicBezTo>
                      <a:pt x="26670" y="53009"/>
                      <a:pt x="31242" y="56762"/>
                      <a:pt x="36671" y="58620"/>
                    </a:cubicBezTo>
                    <a:cubicBezTo>
                      <a:pt x="41815" y="61105"/>
                      <a:pt x="47625" y="61610"/>
                      <a:pt x="53054" y="60048"/>
                    </a:cubicBezTo>
                    <a:cubicBezTo>
                      <a:pt x="57531" y="58524"/>
                      <a:pt x="61055" y="55009"/>
                      <a:pt x="62579" y="50523"/>
                    </a:cubicBezTo>
                    <a:cubicBezTo>
                      <a:pt x="64579" y="46351"/>
                      <a:pt x="64579" y="41456"/>
                      <a:pt x="62579" y="37284"/>
                    </a:cubicBezTo>
                    <a:cubicBezTo>
                      <a:pt x="59722" y="32492"/>
                      <a:pt x="55149" y="28939"/>
                      <a:pt x="49815" y="27282"/>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sp>
            <p:nvSpPr>
              <p:cNvPr id="103" name="Freeform: Shape 51">
                <a:extLst>
                  <a:ext uri="{FF2B5EF4-FFF2-40B4-BE49-F238E27FC236}">
                    <a16:creationId xmlns:a16="http://schemas.microsoft.com/office/drawing/2014/main" id="{980A2419-7FAF-4041-807E-27C193B4313A}"/>
                  </a:ext>
                </a:extLst>
              </p:cNvPr>
              <p:cNvSpPr/>
              <p:nvPr/>
            </p:nvSpPr>
            <p:spPr>
              <a:xfrm>
                <a:off x="9237717" y="121209"/>
                <a:ext cx="95250" cy="85725"/>
              </a:xfrm>
              <a:custGeom>
                <a:avLst/>
                <a:gdLst>
                  <a:gd name="connsiteX0" fmla="*/ 7144 w 95250"/>
                  <a:gd name="connsiteY0" fmla="*/ 64103 h 85725"/>
                  <a:gd name="connsiteX1" fmla="*/ 14954 w 95250"/>
                  <a:gd name="connsiteY1" fmla="*/ 47625 h 85725"/>
                  <a:gd name="connsiteX2" fmla="*/ 46863 w 95250"/>
                  <a:gd name="connsiteY2" fmla="*/ 62675 h 85725"/>
                  <a:gd name="connsiteX3" fmla="*/ 60484 w 95250"/>
                  <a:gd name="connsiteY3" fmla="*/ 67818 h 85725"/>
                  <a:gd name="connsiteX4" fmla="*/ 66675 w 95250"/>
                  <a:gd name="connsiteY4" fmla="*/ 66580 h 85725"/>
                  <a:gd name="connsiteX5" fmla="*/ 71056 w 95250"/>
                  <a:gd name="connsiteY5" fmla="*/ 61626 h 85725"/>
                  <a:gd name="connsiteX6" fmla="*/ 72390 w 95250"/>
                  <a:gd name="connsiteY6" fmla="*/ 52768 h 85725"/>
                  <a:gd name="connsiteX7" fmla="*/ 68294 w 95250"/>
                  <a:gd name="connsiteY7" fmla="*/ 45148 h 85725"/>
                  <a:gd name="connsiteX8" fmla="*/ 54578 w 95250"/>
                  <a:gd name="connsiteY8" fmla="*/ 37052 h 85725"/>
                  <a:gd name="connsiteX9" fmla="*/ 26003 w 95250"/>
                  <a:gd name="connsiteY9" fmla="*/ 23717 h 85725"/>
                  <a:gd name="connsiteX10" fmla="*/ 33814 w 95250"/>
                  <a:gd name="connsiteY10" fmla="*/ 7144 h 85725"/>
                  <a:gd name="connsiteX11" fmla="*/ 96298 w 95250"/>
                  <a:gd name="connsiteY11" fmla="*/ 36766 h 85725"/>
                  <a:gd name="connsiteX12" fmla="*/ 89059 w 95250"/>
                  <a:gd name="connsiteY12" fmla="*/ 52101 h 85725"/>
                  <a:gd name="connsiteX13" fmla="*/ 79534 w 95250"/>
                  <a:gd name="connsiteY13" fmla="*/ 47720 h 85725"/>
                  <a:gd name="connsiteX14" fmla="*/ 80391 w 95250"/>
                  <a:gd name="connsiteY14" fmla="*/ 73343 h 85725"/>
                  <a:gd name="connsiteX15" fmla="*/ 73723 w 95250"/>
                  <a:gd name="connsiteY15" fmla="*/ 82868 h 85725"/>
                  <a:gd name="connsiteX16" fmla="*/ 65437 w 95250"/>
                  <a:gd name="connsiteY16" fmla="*/ 87249 h 85725"/>
                  <a:gd name="connsiteX17" fmla="*/ 56959 w 95250"/>
                  <a:gd name="connsiteY17" fmla="*/ 87249 h 85725"/>
                  <a:gd name="connsiteX18" fmla="*/ 45434 w 95250"/>
                  <a:gd name="connsiteY18" fmla="*/ 82868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250" h="85725">
                    <a:moveTo>
                      <a:pt x="7144" y="64103"/>
                    </a:moveTo>
                    <a:lnTo>
                      <a:pt x="14954" y="47625"/>
                    </a:lnTo>
                    <a:lnTo>
                      <a:pt x="46863" y="62675"/>
                    </a:lnTo>
                    <a:cubicBezTo>
                      <a:pt x="51149" y="65037"/>
                      <a:pt x="55721" y="66770"/>
                      <a:pt x="60484" y="67818"/>
                    </a:cubicBezTo>
                    <a:cubicBezTo>
                      <a:pt x="62674" y="68123"/>
                      <a:pt x="64770" y="67685"/>
                      <a:pt x="66675" y="66580"/>
                    </a:cubicBezTo>
                    <a:cubicBezTo>
                      <a:pt x="68580" y="65437"/>
                      <a:pt x="70199" y="63703"/>
                      <a:pt x="71056" y="61626"/>
                    </a:cubicBezTo>
                    <a:cubicBezTo>
                      <a:pt x="72390" y="58874"/>
                      <a:pt x="72866" y="55788"/>
                      <a:pt x="72390" y="52768"/>
                    </a:cubicBezTo>
                    <a:cubicBezTo>
                      <a:pt x="71914" y="49854"/>
                      <a:pt x="70485" y="47177"/>
                      <a:pt x="68294" y="45148"/>
                    </a:cubicBezTo>
                    <a:cubicBezTo>
                      <a:pt x="64103" y="41853"/>
                      <a:pt x="59531" y="39128"/>
                      <a:pt x="54578" y="37052"/>
                    </a:cubicBezTo>
                    <a:lnTo>
                      <a:pt x="26003" y="23717"/>
                    </a:lnTo>
                    <a:lnTo>
                      <a:pt x="33814" y="7144"/>
                    </a:lnTo>
                    <a:lnTo>
                      <a:pt x="96298" y="36766"/>
                    </a:lnTo>
                    <a:lnTo>
                      <a:pt x="89059" y="52101"/>
                    </a:lnTo>
                    <a:lnTo>
                      <a:pt x="79534" y="47720"/>
                    </a:lnTo>
                    <a:cubicBezTo>
                      <a:pt x="84011" y="55607"/>
                      <a:pt x="84296" y="65180"/>
                      <a:pt x="80391" y="73343"/>
                    </a:cubicBezTo>
                    <a:cubicBezTo>
                      <a:pt x="78867" y="76962"/>
                      <a:pt x="76581" y="80210"/>
                      <a:pt x="73723" y="82868"/>
                    </a:cubicBezTo>
                    <a:cubicBezTo>
                      <a:pt x="71342" y="85020"/>
                      <a:pt x="68485" y="86525"/>
                      <a:pt x="65437" y="87249"/>
                    </a:cubicBezTo>
                    <a:cubicBezTo>
                      <a:pt x="62674" y="87868"/>
                      <a:pt x="59721" y="87868"/>
                      <a:pt x="56959" y="87249"/>
                    </a:cubicBezTo>
                    <a:cubicBezTo>
                      <a:pt x="52959" y="86240"/>
                      <a:pt x="49053" y="84763"/>
                      <a:pt x="45434" y="8286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58595B"/>
                  </a:solidFill>
                  <a:effectLst/>
                  <a:uLnTx/>
                  <a:uFillTx/>
                  <a:latin typeface="Arial"/>
                  <a:ea typeface="+mn-ea"/>
                  <a:cs typeface="+mn-cs"/>
                </a:endParaRPr>
              </a:p>
            </p:txBody>
          </p:sp>
        </p:grpSp>
        <p:sp>
          <p:nvSpPr>
            <p:cNvPr id="77" name="TextBox 76">
              <a:extLst>
                <a:ext uri="{FF2B5EF4-FFF2-40B4-BE49-F238E27FC236}">
                  <a16:creationId xmlns:a16="http://schemas.microsoft.com/office/drawing/2014/main" id="{A391A01D-9865-4543-88AC-6A0E5D9DC998}"/>
                </a:ext>
              </a:extLst>
            </p:cNvPr>
            <p:cNvSpPr txBox="1"/>
            <p:nvPr/>
          </p:nvSpPr>
          <p:spPr>
            <a:xfrm>
              <a:off x="8004619" y="2953590"/>
              <a:ext cx="1124667" cy="615553"/>
            </a:xfrm>
            <a:prstGeom prst="rect">
              <a:avLst/>
            </a:prstGeom>
            <a:noFill/>
            <a:ln w="12700">
              <a:noFill/>
            </a:ln>
          </p:spPr>
          <p:txBody>
            <a:bodyPr wrap="none" lIns="45720" r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58595B">
                      <a:lumMod val="50000"/>
                    </a:srgbClr>
                  </a:solidFill>
                  <a:effectLst/>
                  <a:uLnTx/>
                  <a:uFillTx/>
                  <a:latin typeface="Arial"/>
                  <a:ea typeface="+mn-ea"/>
                  <a:cs typeface="+mn-cs"/>
                </a:rPr>
                <a:t>Unknown,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58595B">
                      <a:lumMod val="50000"/>
                    </a:srgbClr>
                  </a:solidFill>
                  <a:effectLst/>
                  <a:uLnTx/>
                  <a:uFillTx/>
                  <a:latin typeface="Arial"/>
                  <a:ea typeface="+mn-ea"/>
                  <a:cs typeface="+mn-cs"/>
                </a:rPr>
                <a:t>59%</a:t>
              </a:r>
            </a:p>
          </p:txBody>
        </p:sp>
        <p:sp>
          <p:nvSpPr>
            <p:cNvPr id="78" name="TextBox 77">
              <a:extLst>
                <a:ext uri="{FF2B5EF4-FFF2-40B4-BE49-F238E27FC236}">
                  <a16:creationId xmlns:a16="http://schemas.microsoft.com/office/drawing/2014/main" id="{CC525470-3458-4A7D-8903-67E7F708715A}"/>
                </a:ext>
              </a:extLst>
            </p:cNvPr>
            <p:cNvSpPr txBox="1"/>
            <p:nvPr/>
          </p:nvSpPr>
          <p:spPr>
            <a:xfrm rot="17582012">
              <a:off x="8999192" y="2424451"/>
              <a:ext cx="935513" cy="215444"/>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lumMod val="50000"/>
                    </a:srgbClr>
                  </a:solidFill>
                  <a:effectLst/>
                  <a:uLnTx/>
                  <a:uFillTx/>
                  <a:latin typeface="Arial"/>
                  <a:ea typeface="+mn-ea"/>
                  <a:cs typeface="+mn-cs"/>
                </a:rPr>
                <a:t>EGFR G724S, 3%</a:t>
              </a:r>
            </a:p>
          </p:txBody>
        </p:sp>
        <p:sp>
          <p:nvSpPr>
            <p:cNvPr id="79" name="TextBox 78">
              <a:extLst>
                <a:ext uri="{FF2B5EF4-FFF2-40B4-BE49-F238E27FC236}">
                  <a16:creationId xmlns:a16="http://schemas.microsoft.com/office/drawing/2014/main" id="{BB49407F-6916-43DF-B9B6-27A5FFB8D6D2}"/>
                </a:ext>
              </a:extLst>
            </p:cNvPr>
            <p:cNvSpPr txBox="1"/>
            <p:nvPr/>
          </p:nvSpPr>
          <p:spPr>
            <a:xfrm rot="18163864">
              <a:off x="9213163" y="2445725"/>
              <a:ext cx="824906" cy="215444"/>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a:ea typeface="+mn-ea"/>
                  <a:cs typeface="+mn-cs"/>
                </a:rPr>
                <a:t>EGFR amp, 4%</a:t>
              </a:r>
            </a:p>
          </p:txBody>
        </p:sp>
        <p:sp>
          <p:nvSpPr>
            <p:cNvPr id="80" name="TextBox 79">
              <a:extLst>
                <a:ext uri="{FF2B5EF4-FFF2-40B4-BE49-F238E27FC236}">
                  <a16:creationId xmlns:a16="http://schemas.microsoft.com/office/drawing/2014/main" id="{D5596DC2-04BD-432B-9E2B-BC30DCBAF17C}"/>
                </a:ext>
              </a:extLst>
            </p:cNvPr>
            <p:cNvSpPr txBox="1"/>
            <p:nvPr/>
          </p:nvSpPr>
          <p:spPr>
            <a:xfrm rot="19322779">
              <a:off x="9407879" y="2585844"/>
              <a:ext cx="805670" cy="215444"/>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lumMod val="50000"/>
                    </a:srgbClr>
                  </a:solidFill>
                  <a:effectLst/>
                  <a:uLnTx/>
                  <a:uFillTx/>
                  <a:latin typeface="Arial"/>
                  <a:ea typeface="+mn-ea"/>
                  <a:cs typeface="+mn-cs"/>
                </a:rPr>
                <a:t>KRAS mnt, 4%</a:t>
              </a:r>
            </a:p>
          </p:txBody>
        </p:sp>
        <p:sp>
          <p:nvSpPr>
            <p:cNvPr id="81" name="TextBox 80">
              <a:extLst>
                <a:ext uri="{FF2B5EF4-FFF2-40B4-BE49-F238E27FC236}">
                  <a16:creationId xmlns:a16="http://schemas.microsoft.com/office/drawing/2014/main" id="{857C9119-E98A-4449-9780-F2E88ABD946B}"/>
                </a:ext>
              </a:extLst>
            </p:cNvPr>
            <p:cNvSpPr txBox="1"/>
            <p:nvPr/>
          </p:nvSpPr>
          <p:spPr>
            <a:xfrm rot="20370896">
              <a:off x="9581279" y="2828246"/>
              <a:ext cx="755976" cy="215444"/>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lumMod val="50000"/>
                    </a:srgbClr>
                  </a:solidFill>
                  <a:effectLst/>
                  <a:uLnTx/>
                  <a:uFillTx/>
                  <a:latin typeface="Arial"/>
                  <a:ea typeface="+mn-ea"/>
                  <a:cs typeface="+mn-cs"/>
                </a:rPr>
                <a:t>MET amp, 7%</a:t>
              </a:r>
            </a:p>
          </p:txBody>
        </p:sp>
        <p:sp>
          <p:nvSpPr>
            <p:cNvPr id="82" name="TextBox 81">
              <a:extLst>
                <a:ext uri="{FF2B5EF4-FFF2-40B4-BE49-F238E27FC236}">
                  <a16:creationId xmlns:a16="http://schemas.microsoft.com/office/drawing/2014/main" id="{C964ED4D-DA63-413F-A6C1-3B732C7C92EB}"/>
                </a:ext>
              </a:extLst>
            </p:cNvPr>
            <p:cNvSpPr txBox="1"/>
            <p:nvPr/>
          </p:nvSpPr>
          <p:spPr>
            <a:xfrm>
              <a:off x="9505662" y="3124771"/>
              <a:ext cx="877804" cy="215444"/>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lumMod val="50000"/>
                    </a:srgbClr>
                  </a:solidFill>
                  <a:effectLst/>
                  <a:uLnTx/>
                  <a:uFillTx/>
                  <a:latin typeface="Arial"/>
                  <a:ea typeface="+mn-ea"/>
                  <a:cs typeface="+mn-cs"/>
                </a:rPr>
                <a:t>BRAF fusion, 4%</a:t>
              </a:r>
            </a:p>
          </p:txBody>
        </p:sp>
        <p:sp>
          <p:nvSpPr>
            <p:cNvPr id="83" name="TextBox 82">
              <a:extLst>
                <a:ext uri="{FF2B5EF4-FFF2-40B4-BE49-F238E27FC236}">
                  <a16:creationId xmlns:a16="http://schemas.microsoft.com/office/drawing/2014/main" id="{5A7A36A8-6D47-4F93-996A-F2AB8238F71A}"/>
                </a:ext>
              </a:extLst>
            </p:cNvPr>
            <p:cNvSpPr txBox="1"/>
            <p:nvPr/>
          </p:nvSpPr>
          <p:spPr>
            <a:xfrm rot="966213">
              <a:off x="9547059" y="3334387"/>
              <a:ext cx="840936" cy="215444"/>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a:ea typeface="+mn-ea"/>
                  <a:cs typeface="+mn-cs"/>
                </a:rPr>
                <a:t>RET fusion, 4%</a:t>
              </a:r>
            </a:p>
          </p:txBody>
        </p:sp>
        <p:sp>
          <p:nvSpPr>
            <p:cNvPr id="84" name="TextBox 83">
              <a:extLst>
                <a:ext uri="{FF2B5EF4-FFF2-40B4-BE49-F238E27FC236}">
                  <a16:creationId xmlns:a16="http://schemas.microsoft.com/office/drawing/2014/main" id="{48AA82C6-B33F-4453-9F00-CCA5FCE91C1B}"/>
                </a:ext>
              </a:extLst>
            </p:cNvPr>
            <p:cNvSpPr txBox="1"/>
            <p:nvPr/>
          </p:nvSpPr>
          <p:spPr>
            <a:xfrm rot="1940446">
              <a:off x="9534973" y="3541600"/>
              <a:ext cx="738344" cy="215444"/>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lumMod val="50000"/>
                    </a:srgbClr>
                  </a:solidFill>
                  <a:effectLst/>
                  <a:uLnTx/>
                  <a:uFillTx/>
                  <a:latin typeface="Arial"/>
                  <a:ea typeface="+mn-ea"/>
                  <a:cs typeface="+mn-cs"/>
                </a:rPr>
                <a:t>Small cell, 4%</a:t>
              </a:r>
            </a:p>
          </p:txBody>
        </p:sp>
        <p:sp>
          <p:nvSpPr>
            <p:cNvPr id="85" name="TextBox 84">
              <a:extLst>
                <a:ext uri="{FF2B5EF4-FFF2-40B4-BE49-F238E27FC236}">
                  <a16:creationId xmlns:a16="http://schemas.microsoft.com/office/drawing/2014/main" id="{1473DACC-C10E-44E6-85D3-4D6C4C517104}"/>
                </a:ext>
              </a:extLst>
            </p:cNvPr>
            <p:cNvSpPr txBox="1"/>
            <p:nvPr/>
          </p:nvSpPr>
          <p:spPr>
            <a:xfrm rot="3079138">
              <a:off x="9296311" y="3746899"/>
              <a:ext cx="792846" cy="215444"/>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lumMod val="50000"/>
                    </a:srgbClr>
                  </a:solidFill>
                  <a:effectLst/>
                  <a:uLnTx/>
                  <a:uFillTx/>
                  <a:latin typeface="Arial"/>
                  <a:ea typeface="+mn-ea"/>
                  <a:cs typeface="+mn-cs"/>
                </a:rPr>
                <a:t>Squamous, 7%</a:t>
              </a:r>
            </a:p>
          </p:txBody>
        </p:sp>
        <p:sp>
          <p:nvSpPr>
            <p:cNvPr id="86" name="TextBox 85">
              <a:extLst>
                <a:ext uri="{FF2B5EF4-FFF2-40B4-BE49-F238E27FC236}">
                  <a16:creationId xmlns:a16="http://schemas.microsoft.com/office/drawing/2014/main" id="{0E5689B1-8539-465B-8B14-2A23C7D514ED}"/>
                </a:ext>
              </a:extLst>
            </p:cNvPr>
            <p:cNvSpPr txBox="1"/>
            <p:nvPr/>
          </p:nvSpPr>
          <p:spPr>
            <a:xfrm rot="4003748">
              <a:off x="9058735" y="3873633"/>
              <a:ext cx="813684" cy="215444"/>
            </a:xfrm>
            <a:prstGeom prst="rect">
              <a:avLst/>
            </a:prstGeom>
            <a:noFill/>
            <a:ln w="12700">
              <a:noFill/>
            </a:ln>
          </p:spPr>
          <p:txBody>
            <a:bodyPr wrap="none" lIns="45720" rIns="4572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lumMod val="50000"/>
                    </a:srgbClr>
                  </a:solidFill>
                  <a:effectLst/>
                  <a:uLnTx/>
                  <a:uFillTx/>
                  <a:latin typeface="Arial"/>
                  <a:ea typeface="+mn-ea"/>
                  <a:cs typeface="+mn-cs"/>
                </a:rPr>
                <a:t>Plemorphic, 4%</a:t>
              </a:r>
            </a:p>
          </p:txBody>
        </p:sp>
        <p:pic>
          <p:nvPicPr>
            <p:cNvPr id="87" name="Picture 86">
              <a:extLst>
                <a:ext uri="{FF2B5EF4-FFF2-40B4-BE49-F238E27FC236}">
                  <a16:creationId xmlns:a16="http://schemas.microsoft.com/office/drawing/2014/main" id="{41B0A1B4-05D5-4B28-95F1-052D8E966574}"/>
                </a:ext>
              </a:extLst>
            </p:cNvPr>
            <p:cNvPicPr>
              <a:picLocks noChangeAspect="1"/>
            </p:cNvPicPr>
            <p:nvPr/>
          </p:nvPicPr>
          <p:blipFill>
            <a:blip r:embed="rId4"/>
            <a:stretch>
              <a:fillRect/>
            </a:stretch>
          </p:blipFill>
          <p:spPr>
            <a:xfrm rot="611637">
              <a:off x="779452" y="1610469"/>
              <a:ext cx="5267401" cy="3200677"/>
            </a:xfrm>
            <a:prstGeom prst="rect">
              <a:avLst/>
            </a:prstGeom>
          </p:spPr>
        </p:pic>
        <p:sp>
          <p:nvSpPr>
            <p:cNvPr id="88" name="TextBox 87">
              <a:extLst>
                <a:ext uri="{FF2B5EF4-FFF2-40B4-BE49-F238E27FC236}">
                  <a16:creationId xmlns:a16="http://schemas.microsoft.com/office/drawing/2014/main" id="{64A14CCB-762F-4E8A-9A64-7ADF9095A724}"/>
                </a:ext>
              </a:extLst>
            </p:cNvPr>
            <p:cNvSpPr txBox="1"/>
            <p:nvPr/>
          </p:nvSpPr>
          <p:spPr>
            <a:xfrm>
              <a:off x="4928359" y="2151846"/>
              <a:ext cx="2148840" cy="369332"/>
            </a:xfrm>
            <a:prstGeom prst="rect">
              <a:avLst/>
            </a:prstGeom>
            <a:solidFill>
              <a:srgbClr val="FA02F6"/>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EGFR mutations</a:t>
              </a:r>
            </a:p>
          </p:txBody>
        </p:sp>
        <p:sp>
          <p:nvSpPr>
            <p:cNvPr id="89" name="TextBox 88">
              <a:extLst>
                <a:ext uri="{FF2B5EF4-FFF2-40B4-BE49-F238E27FC236}">
                  <a16:creationId xmlns:a16="http://schemas.microsoft.com/office/drawing/2014/main" id="{E9A01ABA-FF43-4001-BB64-1660D0C4FB9F}"/>
                </a:ext>
              </a:extLst>
            </p:cNvPr>
            <p:cNvSpPr txBox="1"/>
            <p:nvPr/>
          </p:nvSpPr>
          <p:spPr>
            <a:xfrm>
              <a:off x="4978370" y="3276016"/>
              <a:ext cx="2148840" cy="365760"/>
            </a:xfrm>
            <a:prstGeom prst="rect">
              <a:avLst/>
            </a:prstGeom>
            <a:solidFill>
              <a:srgbClr val="1021B9"/>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MET amplifications</a:t>
              </a:r>
            </a:p>
          </p:txBody>
        </p:sp>
      </p:grpSp>
      <p:sp>
        <p:nvSpPr>
          <p:cNvPr id="122" name="Content Placeholder 1"/>
          <p:cNvSpPr txBox="1">
            <a:spLocks/>
          </p:cNvSpPr>
          <p:nvPr/>
        </p:nvSpPr>
        <p:spPr>
          <a:xfrm>
            <a:off x="807965" y="6353428"/>
            <a:ext cx="10722255" cy="477875"/>
          </a:xfrm>
          <a:prstGeom prst="rect">
            <a:avLst/>
          </a:prstGeom>
        </p:spPr>
        <p:txBody>
          <a:bodyPr vert="horz" lIns="91440" tIns="45720" rIns="91440" bIns="45720" rtlCol="0" anchor="ctr"/>
          <a:lstStyle>
            <a:defPPr>
              <a:defRPr lang="vi-VN"/>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1. Ramalingam et al. Ann </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Oncol</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2018;29(</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suppl</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8); 2. </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Rudin</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ESMO 2018. Discussant of Abstract LBA50; 3. </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Schoenfeld</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et al. J </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Clin</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Oncol</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2019;37 (</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suppl</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abstract 9028; 4. Kang et al. J </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Clin</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Oncol</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2019;37 (</a:t>
            </a:r>
            <a:r>
              <a:rPr kumimoji="0" lang="en-US" sz="1000" b="0" i="0" u="none" strike="noStrike" kern="1200" cap="none" spc="0" normalizeH="0" baseline="0" noProof="0" dirty="0" err="1">
                <a:ln>
                  <a:noFill/>
                </a:ln>
                <a:solidFill>
                  <a:srgbClr val="58595B">
                    <a:lumMod val="50000"/>
                  </a:srgbClr>
                </a:solidFill>
                <a:effectLst/>
                <a:uLnTx/>
                <a:uFillTx/>
                <a:latin typeface="Arial"/>
                <a:ea typeface="+mn-ea"/>
                <a:cs typeface="+mn-cs"/>
              </a:rPr>
              <a:t>suppl</a:t>
            </a:r>
            <a:r>
              <a:rPr kumimoji="0" lang="en-US" sz="1000" b="0" i="0" u="none" strike="noStrike" kern="1200" cap="none" spc="0" normalizeH="0" baseline="0" noProof="0" dirty="0">
                <a:ln>
                  <a:noFill/>
                </a:ln>
                <a:solidFill>
                  <a:srgbClr val="58595B">
                    <a:lumMod val="50000"/>
                  </a:srgbClr>
                </a:solidFill>
                <a:effectLst/>
                <a:uLnTx/>
                <a:uFillTx/>
                <a:latin typeface="Arial"/>
                <a:ea typeface="+mn-ea"/>
                <a:cs typeface="+mn-cs"/>
              </a:rPr>
              <a:t>); abstract e20615.</a:t>
            </a:r>
            <a:r>
              <a:rPr kumimoji="0" lang="vi-VN" altLang="vi-VN" sz="1000" b="0" i="0" u="none" strike="noStrike" kern="1200" cap="none" spc="0" normalizeH="0" baseline="0" noProof="0" dirty="0">
                <a:ln>
                  <a:noFill/>
                </a:ln>
                <a:solidFill>
                  <a:srgbClr val="58595B">
                    <a:lumMod val="50000"/>
                  </a:srgbClr>
                </a:solidFill>
                <a:effectLst/>
                <a:uLnTx/>
                <a:uFillTx/>
                <a:latin typeface="Arial"/>
                <a:ea typeface="+mn-ea"/>
                <a:cs typeface="Arial" panose="020B0604020202020204" pitchFamily="34" charset="0"/>
              </a:rPr>
              <a:t> 5. Ramalingam</a:t>
            </a:r>
            <a:r>
              <a:rPr kumimoji="0" lang="en-US" altLang="vi-VN" sz="1000" b="0" i="0" u="none" strike="noStrike" kern="1200" cap="none" spc="0" normalizeH="0" baseline="0" noProof="0" dirty="0">
                <a:ln>
                  <a:noFill/>
                </a:ln>
                <a:solidFill>
                  <a:srgbClr val="58595B">
                    <a:lumMod val="50000"/>
                  </a:srgbClr>
                </a:solidFill>
                <a:effectLst/>
                <a:uLnTx/>
                <a:uFillTx/>
                <a:latin typeface="Arial"/>
                <a:ea typeface="+mn-ea"/>
                <a:cs typeface="Arial" panose="020B0604020202020204" pitchFamily="34" charset="0"/>
              </a:rPr>
              <a:t>,</a:t>
            </a:r>
            <a:r>
              <a:rPr kumimoji="0" lang="en-US" altLang="vi-VN" sz="1000" b="0" i="0" u="none" strike="noStrike" kern="1200" cap="none" spc="0" normalizeH="0" baseline="0" noProof="0" dirty="0">
                <a:ln>
                  <a:noFill/>
                </a:ln>
                <a:solidFill>
                  <a:srgbClr val="58595B">
                    <a:lumMod val="50000"/>
                  </a:srgbClr>
                </a:solidFill>
                <a:effectLst/>
                <a:uLnTx/>
                <a:uFillTx/>
                <a:latin typeface="Arial"/>
                <a:ea typeface="+mn-ea"/>
                <a:cs typeface="Segoe UI" panose="020B0502040204020203" pitchFamily="34" charset="0"/>
              </a:rPr>
              <a:t> et al. </a:t>
            </a:r>
            <a:r>
              <a:rPr kumimoji="0" lang="vi-VN" altLang="vi-VN" sz="1000" b="0" i="0" u="none" strike="noStrike" kern="1200" cap="none" spc="0" normalizeH="0" baseline="0" noProof="0" dirty="0">
                <a:ln>
                  <a:noFill/>
                </a:ln>
                <a:solidFill>
                  <a:srgbClr val="58595B">
                    <a:lumMod val="50000"/>
                  </a:srgbClr>
                </a:solidFill>
                <a:effectLst/>
                <a:uLnTx/>
                <a:uFillTx/>
                <a:latin typeface="Arial"/>
                <a:ea typeface="+mn-ea"/>
                <a:cs typeface="Arial" panose="020B0604020202020204" pitchFamily="34" charset="0"/>
              </a:rPr>
              <a:t>ESMO 2019</a:t>
            </a:r>
            <a:r>
              <a:rPr kumimoji="0" lang="vi-VN" altLang="vi-VN" sz="1000" b="0" i="0" u="none" strike="noStrike" kern="1200" cap="none" spc="0" normalizeH="0" baseline="0" noProof="0" dirty="0">
                <a:ln>
                  <a:noFill/>
                </a:ln>
                <a:solidFill>
                  <a:srgbClr val="58595B">
                    <a:lumMod val="50000"/>
                  </a:srgbClr>
                </a:solidFill>
                <a:effectLst/>
                <a:uLnTx/>
                <a:uFillTx/>
                <a:latin typeface="Arial"/>
                <a:ea typeface="+mn-ea"/>
                <a:cs typeface="Segoe UI" panose="020B0502040204020203" pitchFamily="34" charset="0"/>
              </a:rPr>
              <a:t>. Abstract </a:t>
            </a:r>
            <a:r>
              <a:rPr kumimoji="0" lang="vi-VN" altLang="vi-VN" sz="1000" b="0" i="0" u="none" strike="noStrike" kern="1200" cap="none" spc="0" normalizeH="0" baseline="0" noProof="0" dirty="0">
                <a:ln>
                  <a:noFill/>
                </a:ln>
                <a:solidFill>
                  <a:srgbClr val="58595B">
                    <a:lumMod val="50000"/>
                  </a:srgbClr>
                </a:solidFill>
                <a:effectLst/>
                <a:uLnTx/>
                <a:uFillTx/>
                <a:latin typeface="Arial"/>
                <a:ea typeface="+mn-ea"/>
                <a:cs typeface="Times New Roman" panose="02020603050405020304" pitchFamily="18" charset="0"/>
              </a:rPr>
              <a:t>LBA54; 6. Wu et al. </a:t>
            </a:r>
            <a:r>
              <a:rPr kumimoji="0" lang="vi-VN" sz="1000" b="0" i="0" u="none" strike="noStrike" kern="1200" cap="none" spc="0" normalizeH="0" baseline="0" noProof="0" dirty="0">
                <a:ln>
                  <a:noFill/>
                </a:ln>
                <a:solidFill>
                  <a:srgbClr val="58595B">
                    <a:lumMod val="50000"/>
                  </a:srgbClr>
                </a:solidFill>
                <a:effectLst/>
                <a:uLnTx/>
                <a:uFillTx/>
                <a:latin typeface="Arial"/>
                <a:ea typeface="+mn-ea"/>
                <a:cs typeface="+mn-cs"/>
              </a:rPr>
              <a:t>Oncologist 2019 349; 7. </a:t>
            </a:r>
            <a:r>
              <a:rPr kumimoji="0" lang="vi-VN" altLang="vi-VN" sz="1000" b="0" i="0" u="none" strike="noStrike" kern="1200" cap="none" spc="0" normalizeH="0" baseline="0" noProof="0" dirty="0">
                <a:ln>
                  <a:noFill/>
                </a:ln>
                <a:solidFill>
                  <a:srgbClr val="58595B">
                    <a:lumMod val="50000"/>
                  </a:srgbClr>
                </a:solidFill>
                <a:effectLst/>
                <a:uLnTx/>
                <a:uFillTx/>
                <a:latin typeface="Arial"/>
                <a:ea typeface="+mn-ea"/>
                <a:cs typeface="Segoe UI" panose="020B0502040204020203" pitchFamily="34" charset="0"/>
              </a:rPr>
              <a:t>Aguiar et al. </a:t>
            </a:r>
            <a:r>
              <a:rPr kumimoji="0" lang="vi-VN" sz="1000" b="0" i="0" u="none" strike="noStrike" kern="1200" cap="none" spc="0" normalizeH="0" baseline="0" noProof="0" dirty="0">
                <a:ln>
                  <a:noFill/>
                </a:ln>
                <a:solidFill>
                  <a:srgbClr val="58595B">
                    <a:lumMod val="50000"/>
                  </a:srgbClr>
                </a:solidFill>
                <a:effectLst/>
                <a:uLnTx/>
                <a:uFillTx/>
                <a:latin typeface="Arial"/>
                <a:ea typeface="+mn-ea"/>
                <a:cs typeface="+mn-cs"/>
              </a:rPr>
              <a:t>JAMA Oncol 2018 1080</a:t>
            </a:r>
            <a:endParaRPr kumimoji="0" lang="vi-VN" altLang="vi-VN" sz="1000" b="0" i="0" u="none" strike="noStrike" kern="1200" cap="none" spc="0" normalizeH="0" baseline="0" noProof="0" dirty="0">
              <a:ln>
                <a:noFill/>
              </a:ln>
              <a:solidFill>
                <a:srgbClr val="58595B">
                  <a:lumMod val="50000"/>
                </a:srgbClr>
              </a:solidFill>
              <a:effectLst/>
              <a:uLnTx/>
              <a:uFillTx/>
              <a:latin typeface="Arial"/>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58595B">
                  <a:tint val="75000"/>
                </a:srgbClr>
              </a:solidFill>
              <a:effectLst/>
              <a:uLnTx/>
              <a:uFillTx/>
              <a:latin typeface="Arial"/>
              <a:ea typeface="+mn-ea"/>
              <a:cs typeface="+mn-cs"/>
            </a:endParaRPr>
          </a:p>
        </p:txBody>
      </p:sp>
    </p:spTree>
    <p:extLst>
      <p:ext uri="{BB962C8B-B14F-4D97-AF65-F5344CB8AC3E}">
        <p14:creationId xmlns:p14="http://schemas.microsoft.com/office/powerpoint/2010/main" val="136411436"/>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91636" y="178784"/>
            <a:ext cx="9217149" cy="630936"/>
          </a:xfrm>
        </p:spPr>
        <p:txBody>
          <a:bodyPr/>
          <a:lstStyle/>
          <a:p>
            <a:r>
              <a:rPr lang="en-US" sz="3600" dirty="0" err="1"/>
              <a:t>Kết</a:t>
            </a:r>
            <a:r>
              <a:rPr lang="en-US" sz="3600" dirty="0"/>
              <a:t> </a:t>
            </a:r>
            <a:r>
              <a:rPr lang="en-US" sz="3600" dirty="0" err="1"/>
              <a:t>luận</a:t>
            </a:r>
            <a:endParaRPr lang="vi-VN" sz="3600" dirty="0"/>
          </a:p>
        </p:txBody>
      </p:sp>
      <p:sp>
        <p:nvSpPr>
          <p:cNvPr id="3" name="Content Placeholder 2"/>
          <p:cNvSpPr>
            <a:spLocks noGrp="1"/>
          </p:cNvSpPr>
          <p:nvPr>
            <p:ph idx="1"/>
          </p:nvPr>
        </p:nvSpPr>
        <p:spPr>
          <a:xfrm>
            <a:off x="696099" y="1044050"/>
            <a:ext cx="10630383" cy="5609230"/>
          </a:xfrm>
        </p:spPr>
        <p:txBody>
          <a:bodyPr/>
          <a:lstStyle/>
          <a:p>
            <a:pPr algn="just">
              <a:lnSpc>
                <a:spcPct val="100000"/>
              </a:lnSpc>
              <a:buFont typeface="Wingdings" panose="05000000000000000000" pitchFamily="2" charset="2"/>
              <a:buChar char="§"/>
            </a:pPr>
            <a:r>
              <a:rPr lang="en-US" sz="2000" dirty="0" err="1"/>
              <a:t>Trên</a:t>
            </a:r>
            <a:r>
              <a:rPr lang="en-US" sz="2000" dirty="0"/>
              <a:t> 50% </a:t>
            </a:r>
            <a:r>
              <a:rPr lang="en-US" sz="2000" dirty="0" err="1"/>
              <a:t>bệnh</a:t>
            </a:r>
            <a:r>
              <a:rPr lang="en-US" sz="2000" dirty="0"/>
              <a:t> </a:t>
            </a:r>
            <a:r>
              <a:rPr lang="en-US" sz="2000" dirty="0" err="1"/>
              <a:t>nhân</a:t>
            </a:r>
            <a:r>
              <a:rPr lang="en-US" sz="2000" dirty="0"/>
              <a:t> UTPKTBN </a:t>
            </a:r>
            <a:r>
              <a:rPr lang="en-US" sz="2000" dirty="0" err="1"/>
              <a:t>có</a:t>
            </a:r>
            <a:r>
              <a:rPr lang="en-US" sz="2000" dirty="0"/>
              <a:t> </a:t>
            </a:r>
            <a:r>
              <a:rPr lang="en-US" sz="2000" dirty="0" err="1"/>
              <a:t>đột</a:t>
            </a:r>
            <a:r>
              <a:rPr lang="en-US" sz="2000" dirty="0"/>
              <a:t> </a:t>
            </a:r>
            <a:r>
              <a:rPr lang="en-US" sz="2000" dirty="0" err="1"/>
              <a:t>biến</a:t>
            </a:r>
            <a:r>
              <a:rPr lang="en-US" sz="2000" dirty="0"/>
              <a:t> EGFR </a:t>
            </a:r>
            <a:r>
              <a:rPr lang="en-US" sz="2000" dirty="0" err="1"/>
              <a:t>được</a:t>
            </a:r>
            <a:r>
              <a:rPr lang="en-US" sz="2000" dirty="0"/>
              <a:t> </a:t>
            </a:r>
            <a:r>
              <a:rPr lang="en-US" sz="2000" b="1" dirty="0" err="1"/>
              <a:t>hưởng</a:t>
            </a:r>
            <a:r>
              <a:rPr lang="en-US" sz="2000" b="1" dirty="0"/>
              <a:t> </a:t>
            </a:r>
            <a:r>
              <a:rPr lang="en-US" sz="2000" b="1" dirty="0" err="1"/>
              <a:t>lợi</a:t>
            </a:r>
            <a:r>
              <a:rPr lang="en-US" sz="2000" b="1" dirty="0"/>
              <a:t> </a:t>
            </a:r>
            <a:r>
              <a:rPr lang="en-US" sz="2000" b="1" dirty="0" err="1"/>
              <a:t>từ</a:t>
            </a:r>
            <a:r>
              <a:rPr lang="en-US" sz="2000" b="1" dirty="0"/>
              <a:t> </a:t>
            </a:r>
            <a:r>
              <a:rPr lang="en-US" sz="2000" b="1" dirty="0" err="1"/>
              <a:t>chiến</a:t>
            </a:r>
            <a:r>
              <a:rPr lang="en-US" sz="2000" b="1" dirty="0"/>
              <a:t> </a:t>
            </a:r>
            <a:r>
              <a:rPr lang="en-US" sz="2000" b="1" dirty="0" err="1"/>
              <a:t>lược</a:t>
            </a:r>
            <a:r>
              <a:rPr lang="en-US" sz="2000" b="1" dirty="0"/>
              <a:t> </a:t>
            </a:r>
            <a:r>
              <a:rPr lang="en-US" sz="2000" b="1" dirty="0" err="1"/>
              <a:t>điều</a:t>
            </a:r>
            <a:r>
              <a:rPr lang="en-US" sz="2000" b="1" dirty="0"/>
              <a:t> </a:t>
            </a:r>
            <a:r>
              <a:rPr lang="en-US" sz="2000" b="1" dirty="0" err="1"/>
              <a:t>trị</a:t>
            </a:r>
            <a:r>
              <a:rPr lang="en-US" sz="2000" b="1" dirty="0"/>
              <a:t> </a:t>
            </a:r>
            <a:r>
              <a:rPr lang="en-US" sz="2000" b="1" dirty="0" err="1"/>
              <a:t>nối</a:t>
            </a:r>
            <a:r>
              <a:rPr lang="en-US" sz="2000" b="1" dirty="0"/>
              <a:t> </a:t>
            </a:r>
            <a:r>
              <a:rPr lang="en-US" sz="2000" b="1" dirty="0" err="1"/>
              <a:t>tiếp</a:t>
            </a:r>
            <a:r>
              <a:rPr lang="en-US" sz="2000" dirty="0"/>
              <a:t>, </a:t>
            </a:r>
            <a:r>
              <a:rPr lang="en-US" sz="2000" dirty="0" err="1"/>
              <a:t>bước</a:t>
            </a:r>
            <a:r>
              <a:rPr lang="en-US" sz="2000" dirty="0"/>
              <a:t> </a:t>
            </a:r>
            <a:r>
              <a:rPr lang="en-US" sz="2000" dirty="0" err="1"/>
              <a:t>một</a:t>
            </a:r>
            <a:r>
              <a:rPr lang="en-US" sz="2000" dirty="0"/>
              <a:t> </a:t>
            </a:r>
            <a:r>
              <a:rPr lang="en-US" sz="2000" dirty="0" err="1"/>
              <a:t>với</a:t>
            </a:r>
            <a:r>
              <a:rPr lang="en-US" sz="2000" dirty="0"/>
              <a:t> EGFR </a:t>
            </a:r>
            <a:r>
              <a:rPr lang="en-US" sz="2000" dirty="0" err="1"/>
              <a:t>thế</a:t>
            </a:r>
            <a:r>
              <a:rPr lang="en-US" sz="2000" dirty="0"/>
              <a:t> </a:t>
            </a:r>
            <a:r>
              <a:rPr lang="en-US" sz="2000" dirty="0" err="1"/>
              <a:t>hệ</a:t>
            </a:r>
            <a:r>
              <a:rPr lang="en-US" sz="2000" dirty="0"/>
              <a:t> 1/2 </a:t>
            </a:r>
            <a:r>
              <a:rPr lang="en-US" sz="2000" dirty="0" err="1"/>
              <a:t>theo</a:t>
            </a:r>
            <a:r>
              <a:rPr lang="en-US" sz="2000" dirty="0"/>
              <a:t> </a:t>
            </a:r>
            <a:r>
              <a:rPr lang="en-US" sz="2000" dirty="0" err="1"/>
              <a:t>sau</a:t>
            </a:r>
            <a:r>
              <a:rPr lang="en-US" sz="2000" dirty="0"/>
              <a:t> </a:t>
            </a:r>
            <a:r>
              <a:rPr lang="en-US" sz="2000" dirty="0" err="1"/>
              <a:t>với</a:t>
            </a:r>
            <a:r>
              <a:rPr lang="en-US" sz="2000" dirty="0"/>
              <a:t> </a:t>
            </a:r>
            <a:r>
              <a:rPr lang="en-US" sz="2000" dirty="0" err="1"/>
              <a:t>osimertinib</a:t>
            </a:r>
            <a:r>
              <a:rPr lang="en-US" sz="2000" dirty="0"/>
              <a:t>, </a:t>
            </a:r>
            <a:r>
              <a:rPr lang="en-US" sz="2000" b="1" dirty="0" err="1"/>
              <a:t>giúp</a:t>
            </a:r>
            <a:r>
              <a:rPr lang="en-US" sz="2000" b="1" dirty="0"/>
              <a:t> </a:t>
            </a:r>
            <a:r>
              <a:rPr lang="en-US" sz="2000" b="1" dirty="0" err="1"/>
              <a:t>kéo</a:t>
            </a:r>
            <a:r>
              <a:rPr lang="en-US" sz="2000" b="1" dirty="0"/>
              <a:t> </a:t>
            </a:r>
            <a:r>
              <a:rPr lang="en-US" sz="2000" b="1" dirty="0" err="1"/>
              <a:t>dài</a:t>
            </a:r>
            <a:r>
              <a:rPr lang="en-US" sz="2000" b="1" dirty="0"/>
              <a:t> </a:t>
            </a:r>
            <a:r>
              <a:rPr lang="en-US" sz="2000" b="1" dirty="0" err="1"/>
              <a:t>thời</a:t>
            </a:r>
            <a:r>
              <a:rPr lang="en-US" sz="2000" b="1" dirty="0"/>
              <a:t> </a:t>
            </a:r>
            <a:r>
              <a:rPr lang="en-US" sz="2000" b="1" dirty="0" err="1"/>
              <a:t>gian</a:t>
            </a:r>
            <a:r>
              <a:rPr lang="en-US" sz="2000" b="1" dirty="0"/>
              <a:t> </a:t>
            </a:r>
            <a:r>
              <a:rPr lang="en-US" sz="2000" b="1" dirty="0" err="1"/>
              <a:t>không</a:t>
            </a:r>
            <a:r>
              <a:rPr lang="en-US" sz="2000" b="1" dirty="0"/>
              <a:t> </a:t>
            </a:r>
            <a:r>
              <a:rPr lang="en-US" sz="2000" b="1" dirty="0" err="1"/>
              <a:t>phải</a:t>
            </a:r>
            <a:r>
              <a:rPr lang="en-US" sz="2000" b="1" dirty="0"/>
              <a:t> </a:t>
            </a:r>
            <a:r>
              <a:rPr lang="en-US" sz="2000" b="1" dirty="0" err="1"/>
              <a:t>hoá</a:t>
            </a:r>
            <a:r>
              <a:rPr lang="en-US" sz="2000" b="1" dirty="0"/>
              <a:t> </a:t>
            </a:r>
            <a:r>
              <a:rPr lang="en-US" sz="2000" b="1" dirty="0" err="1"/>
              <a:t>trị</a:t>
            </a:r>
            <a:r>
              <a:rPr lang="en-US" sz="2000" dirty="0"/>
              <a:t>. </a:t>
            </a:r>
            <a:r>
              <a:rPr lang="en-US" sz="2000" dirty="0" err="1"/>
              <a:t>Đặc</a:t>
            </a:r>
            <a:r>
              <a:rPr lang="en-US" sz="2000" dirty="0"/>
              <a:t> </a:t>
            </a:r>
            <a:r>
              <a:rPr lang="en-US" sz="2000" dirty="0" err="1"/>
              <a:t>biệt</a:t>
            </a:r>
            <a:r>
              <a:rPr lang="en-US" sz="2000" dirty="0"/>
              <a:t> ở </a:t>
            </a:r>
            <a:r>
              <a:rPr lang="en-US" sz="2000" dirty="0" err="1"/>
              <a:t>bệnh</a:t>
            </a:r>
            <a:r>
              <a:rPr lang="en-US" sz="2000" dirty="0"/>
              <a:t> </a:t>
            </a:r>
            <a:r>
              <a:rPr lang="en-US" sz="2000" dirty="0" err="1"/>
              <a:t>nhân</a:t>
            </a:r>
            <a:r>
              <a:rPr lang="en-US" sz="2000" dirty="0"/>
              <a:t> Del 19, </a:t>
            </a:r>
            <a:r>
              <a:rPr lang="en-US" sz="2000" dirty="0" err="1"/>
              <a:t>tỉ</a:t>
            </a:r>
            <a:r>
              <a:rPr lang="en-US" sz="2000" dirty="0"/>
              <a:t> </a:t>
            </a:r>
            <a:r>
              <a:rPr lang="en-US" sz="2000" dirty="0" err="1"/>
              <a:t>lệ</a:t>
            </a:r>
            <a:r>
              <a:rPr lang="en-US" sz="2000" dirty="0"/>
              <a:t> </a:t>
            </a:r>
            <a:r>
              <a:rPr lang="en-US" sz="2000" dirty="0" err="1"/>
              <a:t>này</a:t>
            </a:r>
            <a:r>
              <a:rPr lang="en-US" sz="2000" dirty="0"/>
              <a:t> </a:t>
            </a:r>
            <a:r>
              <a:rPr lang="en-US" sz="2000" dirty="0" err="1"/>
              <a:t>lên</a:t>
            </a:r>
            <a:r>
              <a:rPr lang="en-US" sz="2000" dirty="0"/>
              <a:t> </a:t>
            </a:r>
            <a:r>
              <a:rPr lang="en-US" sz="2000" dirty="0" err="1"/>
              <a:t>đến</a:t>
            </a:r>
            <a:r>
              <a:rPr lang="en-US" sz="2000" dirty="0"/>
              <a:t> 75%.</a:t>
            </a:r>
          </a:p>
          <a:p>
            <a:pPr algn="just">
              <a:lnSpc>
                <a:spcPct val="100000"/>
              </a:lnSpc>
              <a:buFont typeface="Wingdings" panose="05000000000000000000" pitchFamily="2" charset="2"/>
              <a:buChar char="§"/>
            </a:pPr>
            <a:r>
              <a:rPr lang="en-US" sz="2000" dirty="0"/>
              <a:t>So </a:t>
            </a:r>
            <a:r>
              <a:rPr lang="en-US" sz="2000" dirty="0" err="1"/>
              <a:t>với</a:t>
            </a:r>
            <a:r>
              <a:rPr lang="en-US" sz="2000" dirty="0"/>
              <a:t> EGFR TKI </a:t>
            </a:r>
            <a:r>
              <a:rPr lang="en-US" sz="2000" dirty="0" err="1"/>
              <a:t>thế</a:t>
            </a:r>
            <a:r>
              <a:rPr lang="en-US" sz="2000" dirty="0"/>
              <a:t> </a:t>
            </a:r>
            <a:r>
              <a:rPr lang="en-US" sz="2000" dirty="0" err="1"/>
              <a:t>hệ</a:t>
            </a:r>
            <a:r>
              <a:rPr lang="en-US" sz="2000" dirty="0"/>
              <a:t> 1</a:t>
            </a:r>
            <a:r>
              <a:rPr lang="en-US" sz="2000"/>
              <a:t>, kh</a:t>
            </a:r>
            <a:r>
              <a:rPr lang="vi-VN" sz="2000"/>
              <a:t>ở</a:t>
            </a:r>
            <a:r>
              <a:rPr lang="en-US" sz="2000"/>
              <a:t>i trị v</a:t>
            </a:r>
            <a:r>
              <a:rPr lang="vi-VN" sz="2000"/>
              <a:t>ớ</a:t>
            </a:r>
            <a:r>
              <a:rPr lang="en-US" sz="2000"/>
              <a:t>i afatinib </a:t>
            </a:r>
            <a:r>
              <a:rPr lang="en-US" sz="2000" dirty="0" err="1"/>
              <a:t>giúp</a:t>
            </a:r>
            <a:r>
              <a:rPr lang="en-US" sz="2000" dirty="0"/>
              <a:t> </a:t>
            </a:r>
            <a:r>
              <a:rPr lang="en-US" sz="2000" dirty="0" err="1"/>
              <a:t>cải</a:t>
            </a:r>
            <a:r>
              <a:rPr lang="en-US" sz="2000" dirty="0"/>
              <a:t> </a:t>
            </a:r>
            <a:r>
              <a:rPr lang="en-US" sz="2000" dirty="0" err="1"/>
              <a:t>thiện</a:t>
            </a:r>
            <a:r>
              <a:rPr lang="en-US" sz="2000" dirty="0"/>
              <a:t> PFS, TTF </a:t>
            </a:r>
            <a:r>
              <a:rPr lang="en-US" sz="2000" dirty="0" err="1"/>
              <a:t>và</a:t>
            </a:r>
            <a:r>
              <a:rPr lang="en-US" sz="2000" dirty="0"/>
              <a:t> </a:t>
            </a:r>
            <a:r>
              <a:rPr lang="en-US" sz="2000" dirty="0" err="1"/>
              <a:t>trị</a:t>
            </a:r>
            <a:r>
              <a:rPr lang="en-US" sz="2000" dirty="0"/>
              <a:t> </a:t>
            </a:r>
            <a:r>
              <a:rPr lang="en-US" sz="2000" dirty="0" err="1"/>
              <a:t>hoãn</a:t>
            </a:r>
            <a:r>
              <a:rPr lang="en-US" sz="2000" dirty="0"/>
              <a:t> </a:t>
            </a:r>
            <a:r>
              <a:rPr lang="en-US" sz="2000" dirty="0" err="1"/>
              <a:t>tiến</a:t>
            </a:r>
            <a:r>
              <a:rPr lang="en-US" sz="2000" dirty="0"/>
              <a:t> </a:t>
            </a:r>
            <a:r>
              <a:rPr lang="en-US" sz="2000" dirty="0" err="1"/>
              <a:t>triển</a:t>
            </a:r>
            <a:r>
              <a:rPr lang="en-US" sz="2000" dirty="0"/>
              <a:t> </a:t>
            </a:r>
            <a:r>
              <a:rPr lang="en-US" sz="2000" dirty="0" err="1"/>
              <a:t>hệ</a:t>
            </a:r>
            <a:r>
              <a:rPr lang="en-US" sz="2000" dirty="0"/>
              <a:t> </a:t>
            </a:r>
            <a:r>
              <a:rPr lang="en-US" sz="2000" dirty="0" err="1"/>
              <a:t>thần</a:t>
            </a:r>
            <a:r>
              <a:rPr lang="en-US" sz="2000" dirty="0"/>
              <a:t> </a:t>
            </a:r>
            <a:r>
              <a:rPr lang="en-US" sz="2000" dirty="0" err="1"/>
              <a:t>kinh</a:t>
            </a:r>
            <a:r>
              <a:rPr lang="en-US" sz="2000" dirty="0"/>
              <a:t> </a:t>
            </a:r>
            <a:r>
              <a:rPr lang="en-US" sz="2000" dirty="0" err="1"/>
              <a:t>trung</a:t>
            </a:r>
            <a:r>
              <a:rPr lang="en-US" sz="2000" dirty="0"/>
              <a:t> </a:t>
            </a:r>
            <a:r>
              <a:rPr lang="en-US" sz="2000" dirty="0" err="1"/>
              <a:t>ương</a:t>
            </a:r>
            <a:r>
              <a:rPr lang="en-US" sz="2000" dirty="0"/>
              <a:t> </a:t>
            </a:r>
            <a:r>
              <a:rPr lang="en-US" sz="2000" dirty="0" err="1"/>
              <a:t>được</a:t>
            </a:r>
            <a:r>
              <a:rPr lang="en-US" sz="2000" dirty="0"/>
              <a:t> </a:t>
            </a:r>
            <a:r>
              <a:rPr lang="en-US" sz="2000" dirty="0" err="1"/>
              <a:t>khẳng</a:t>
            </a:r>
            <a:r>
              <a:rPr lang="en-US" sz="2000" dirty="0"/>
              <a:t> </a:t>
            </a:r>
            <a:r>
              <a:rPr lang="en-US" sz="2000" dirty="0" err="1"/>
              <a:t>định</a:t>
            </a:r>
            <a:r>
              <a:rPr lang="en-US" sz="2000" dirty="0"/>
              <a:t> qua </a:t>
            </a:r>
            <a:r>
              <a:rPr lang="en-US" sz="2000" dirty="0" err="1"/>
              <a:t>nghiên</a:t>
            </a:r>
            <a:r>
              <a:rPr lang="en-US" sz="2000" dirty="0"/>
              <a:t> </a:t>
            </a:r>
            <a:r>
              <a:rPr lang="en-US" sz="2000" dirty="0" err="1"/>
              <a:t>cứu</a:t>
            </a:r>
            <a:r>
              <a:rPr lang="en-US" sz="2000" dirty="0"/>
              <a:t> </a:t>
            </a:r>
            <a:r>
              <a:rPr lang="en-US" sz="2000" dirty="0" err="1"/>
              <a:t>lâm</a:t>
            </a:r>
            <a:r>
              <a:rPr lang="en-US" sz="2000" dirty="0"/>
              <a:t> </a:t>
            </a:r>
            <a:r>
              <a:rPr lang="en-US" sz="2000" err="1"/>
              <a:t>sàng</a:t>
            </a:r>
            <a:r>
              <a:rPr lang="en-US" sz="2000"/>
              <a:t> và đ</a:t>
            </a:r>
            <a:r>
              <a:rPr lang="vi-VN" sz="2000"/>
              <a:t>ượ</a:t>
            </a:r>
            <a:r>
              <a:rPr lang="en-US" sz="2000"/>
              <a:t>c c</a:t>
            </a:r>
            <a:r>
              <a:rPr lang="vi-VN" sz="2000"/>
              <a:t>ủ</a:t>
            </a:r>
            <a:r>
              <a:rPr lang="en-US" sz="2000"/>
              <a:t>ng cố qua các </a:t>
            </a:r>
            <a:r>
              <a:rPr lang="en-US" sz="2000" dirty="0" err="1"/>
              <a:t>dữ</a:t>
            </a:r>
            <a:r>
              <a:rPr lang="en-US" sz="2000" dirty="0"/>
              <a:t> </a:t>
            </a:r>
            <a:r>
              <a:rPr lang="en-US" sz="2000" dirty="0" err="1"/>
              <a:t>liệu</a:t>
            </a:r>
            <a:r>
              <a:rPr lang="en-US" sz="2000" dirty="0"/>
              <a:t> </a:t>
            </a:r>
            <a:r>
              <a:rPr lang="en-US" sz="2000" dirty="0" err="1"/>
              <a:t>đời</a:t>
            </a:r>
            <a:r>
              <a:rPr lang="en-US" sz="2000" dirty="0"/>
              <a:t> </a:t>
            </a:r>
            <a:r>
              <a:rPr lang="en-US" sz="2000" dirty="0" err="1"/>
              <a:t>thực</a:t>
            </a:r>
            <a:r>
              <a:rPr lang="en-US" sz="2000" dirty="0"/>
              <a:t>. </a:t>
            </a:r>
            <a:r>
              <a:rPr lang="en-US" sz="2000" dirty="0" err="1"/>
              <a:t>Afatinib</a:t>
            </a:r>
            <a:r>
              <a:rPr lang="en-US" sz="2000" dirty="0"/>
              <a:t> </a:t>
            </a:r>
            <a:r>
              <a:rPr lang="en-US" sz="2000" dirty="0" err="1"/>
              <a:t>cũng</a:t>
            </a:r>
            <a:r>
              <a:rPr lang="en-US" sz="2000" dirty="0"/>
              <a:t> </a:t>
            </a:r>
            <a:r>
              <a:rPr lang="en-US" sz="2000" dirty="0" err="1"/>
              <a:t>chứng</a:t>
            </a:r>
            <a:r>
              <a:rPr lang="en-US" sz="2000" dirty="0"/>
              <a:t> minh </a:t>
            </a:r>
            <a:r>
              <a:rPr lang="en-US" sz="2000" dirty="0" err="1"/>
              <a:t>được</a:t>
            </a:r>
            <a:r>
              <a:rPr lang="en-US" sz="2000" dirty="0"/>
              <a:t> </a:t>
            </a:r>
            <a:r>
              <a:rPr lang="en-US" sz="2000" dirty="0" err="1"/>
              <a:t>hiệu</a:t>
            </a:r>
            <a:r>
              <a:rPr lang="en-US" sz="2000" dirty="0"/>
              <a:t> </a:t>
            </a:r>
            <a:r>
              <a:rPr lang="en-US" sz="2000" dirty="0" err="1"/>
              <a:t>quả</a:t>
            </a:r>
            <a:r>
              <a:rPr lang="en-US" sz="2000" dirty="0"/>
              <a:t> </a:t>
            </a:r>
            <a:r>
              <a:rPr lang="en-US" sz="2000" dirty="0" err="1"/>
              <a:t>kinh</a:t>
            </a:r>
            <a:r>
              <a:rPr lang="en-US" sz="2000" dirty="0"/>
              <a:t> </a:t>
            </a:r>
            <a:r>
              <a:rPr lang="en-US" sz="2000" err="1"/>
              <a:t>tế</a:t>
            </a:r>
            <a:r>
              <a:rPr lang="en-US" sz="2000"/>
              <a:t> y </a:t>
            </a:r>
            <a:r>
              <a:rPr lang="en-US" sz="2000" dirty="0" err="1"/>
              <a:t>tế</a:t>
            </a:r>
            <a:r>
              <a:rPr lang="en-US" sz="2000" dirty="0"/>
              <a:t> so </a:t>
            </a:r>
            <a:r>
              <a:rPr lang="en-US" sz="2000" err="1"/>
              <a:t>với</a:t>
            </a:r>
            <a:r>
              <a:rPr lang="en-US" sz="2000"/>
              <a:t> Gefitinib trong điều trị b</a:t>
            </a:r>
            <a:r>
              <a:rPr lang="vi-VN" sz="2000"/>
              <a:t>ước 1.</a:t>
            </a:r>
            <a:endParaRPr lang="en-US" sz="2000" dirty="0"/>
          </a:p>
          <a:p>
            <a:pPr marL="285750" indent="-285750">
              <a:lnSpc>
                <a:spcPct val="100000"/>
              </a:lnSpc>
              <a:buFont typeface="Wingdings" panose="05000000000000000000" pitchFamily="2" charset="2"/>
              <a:buChar char="§"/>
            </a:pPr>
            <a:r>
              <a:rPr lang="en-US" sz="2000" dirty="0" err="1"/>
              <a:t>Với</a:t>
            </a:r>
            <a:r>
              <a:rPr lang="en-US" sz="2000" dirty="0"/>
              <a:t> </a:t>
            </a:r>
            <a:r>
              <a:rPr lang="en-US" sz="2000" dirty="0" err="1"/>
              <a:t>phổ</a:t>
            </a:r>
            <a:r>
              <a:rPr lang="en-US" sz="2000" dirty="0"/>
              <a:t> </a:t>
            </a:r>
            <a:r>
              <a:rPr lang="en-US" sz="2000" dirty="0" err="1"/>
              <a:t>tác</a:t>
            </a:r>
            <a:r>
              <a:rPr lang="en-US" sz="2000" dirty="0"/>
              <a:t> </a:t>
            </a:r>
            <a:r>
              <a:rPr lang="en-US" sz="2000" dirty="0" err="1"/>
              <a:t>dụng</a:t>
            </a:r>
            <a:r>
              <a:rPr lang="en-US" sz="2000" dirty="0"/>
              <a:t> </a:t>
            </a:r>
            <a:r>
              <a:rPr lang="en-US" sz="2000" dirty="0" err="1"/>
              <a:t>rộng</a:t>
            </a:r>
            <a:r>
              <a:rPr lang="en-US" sz="2000" dirty="0"/>
              <a:t> </a:t>
            </a:r>
            <a:r>
              <a:rPr lang="en-US" sz="2000" dirty="0" err="1"/>
              <a:t>hơn</a:t>
            </a:r>
            <a:r>
              <a:rPr lang="en-US" sz="2000" dirty="0"/>
              <a:t>, EGFR TKI </a:t>
            </a:r>
            <a:r>
              <a:rPr lang="en-US" sz="2000" dirty="0" err="1"/>
              <a:t>thế</a:t>
            </a:r>
            <a:r>
              <a:rPr lang="en-US" sz="2000" dirty="0"/>
              <a:t> </a:t>
            </a:r>
            <a:r>
              <a:rPr lang="en-US" sz="2000" err="1"/>
              <a:t>hệ</a:t>
            </a:r>
            <a:r>
              <a:rPr lang="en-US" sz="2000"/>
              <a:t> 2 </a:t>
            </a:r>
            <a:r>
              <a:rPr lang="en-US" sz="2000" dirty="0" err="1"/>
              <a:t>có</a:t>
            </a:r>
            <a:r>
              <a:rPr lang="en-US" sz="2000" dirty="0"/>
              <a:t> </a:t>
            </a:r>
            <a:r>
              <a:rPr lang="en-US" sz="2000" dirty="0" err="1"/>
              <a:t>thể</a:t>
            </a:r>
            <a:r>
              <a:rPr lang="en-US" sz="2000" dirty="0"/>
              <a:t> </a:t>
            </a:r>
            <a:r>
              <a:rPr lang="en-US" sz="2000" dirty="0" err="1"/>
              <a:t>giúp</a:t>
            </a:r>
            <a:r>
              <a:rPr lang="en-US" sz="2000" dirty="0"/>
              <a:t> </a:t>
            </a:r>
            <a:r>
              <a:rPr lang="en-US" sz="2000" dirty="0" err="1"/>
              <a:t>khối</a:t>
            </a:r>
            <a:r>
              <a:rPr lang="en-US" sz="2000" dirty="0"/>
              <a:t> u </a:t>
            </a:r>
            <a:r>
              <a:rPr lang="en-US" sz="2000" dirty="0" err="1"/>
              <a:t>đề</a:t>
            </a:r>
            <a:r>
              <a:rPr lang="en-US" sz="2000" dirty="0"/>
              <a:t> </a:t>
            </a:r>
            <a:r>
              <a:rPr lang="en-US" sz="2000" dirty="0" err="1"/>
              <a:t>kháng</a:t>
            </a:r>
            <a:r>
              <a:rPr lang="en-US" sz="2000" dirty="0"/>
              <a:t> </a:t>
            </a:r>
            <a:r>
              <a:rPr lang="en-US" sz="2000" dirty="0" err="1"/>
              <a:t>bằng</a:t>
            </a:r>
            <a:r>
              <a:rPr lang="en-US" sz="2000" dirty="0"/>
              <a:t> T790M </a:t>
            </a:r>
            <a:r>
              <a:rPr lang="en-US" sz="2000" dirty="0" err="1"/>
              <a:t>đồng</a:t>
            </a:r>
            <a:r>
              <a:rPr lang="en-US" sz="2000" dirty="0"/>
              <a:t> </a:t>
            </a:r>
            <a:r>
              <a:rPr lang="en-US" sz="2000" dirty="0" err="1"/>
              <a:t>nhất</a:t>
            </a:r>
            <a:r>
              <a:rPr lang="en-US" sz="2000" dirty="0"/>
              <a:t> </a:t>
            </a:r>
            <a:r>
              <a:rPr lang="en-US" sz="2000" dirty="0" err="1"/>
              <a:t>hơn</a:t>
            </a:r>
            <a:r>
              <a:rPr lang="en-US" sz="2000" dirty="0"/>
              <a:t> </a:t>
            </a:r>
            <a:r>
              <a:rPr lang="en-US" sz="2000" dirty="0" err="1"/>
              <a:t>và</a:t>
            </a:r>
            <a:r>
              <a:rPr lang="en-US" sz="2000" dirty="0"/>
              <a:t> </a:t>
            </a:r>
            <a:r>
              <a:rPr lang="en-US" sz="2000" dirty="0" err="1"/>
              <a:t>đáp</a:t>
            </a:r>
            <a:r>
              <a:rPr lang="en-US" sz="2000" dirty="0"/>
              <a:t> </a:t>
            </a:r>
            <a:r>
              <a:rPr lang="en-US" sz="2000" dirty="0" err="1"/>
              <a:t>ứng</a:t>
            </a:r>
            <a:r>
              <a:rPr lang="en-US" sz="2000" dirty="0"/>
              <a:t> </a:t>
            </a:r>
            <a:r>
              <a:rPr lang="en-US" sz="2000" dirty="0" err="1"/>
              <a:t>tốt</a:t>
            </a:r>
            <a:r>
              <a:rPr lang="en-US" sz="2000" dirty="0"/>
              <a:t> </a:t>
            </a:r>
            <a:r>
              <a:rPr lang="en-US" sz="2000" dirty="0" err="1"/>
              <a:t>hơn</a:t>
            </a:r>
            <a:r>
              <a:rPr lang="en-US" sz="2000" dirty="0"/>
              <a:t> </a:t>
            </a:r>
            <a:r>
              <a:rPr lang="en-US" sz="2000" dirty="0" err="1"/>
              <a:t>với</a:t>
            </a:r>
            <a:r>
              <a:rPr lang="en-US" sz="2000" dirty="0"/>
              <a:t> </a:t>
            </a:r>
            <a:r>
              <a:rPr lang="en-US" sz="2000" dirty="0" err="1"/>
              <a:t>Osimertinib</a:t>
            </a:r>
            <a:r>
              <a:rPr lang="en-US" sz="2000" dirty="0"/>
              <a:t> ở </a:t>
            </a:r>
            <a:r>
              <a:rPr lang="en-US" sz="2000" dirty="0" err="1"/>
              <a:t>bước</a:t>
            </a:r>
            <a:r>
              <a:rPr lang="en-US" sz="2000" dirty="0"/>
              <a:t> </a:t>
            </a:r>
            <a:r>
              <a:rPr lang="en-US" sz="2000" dirty="0" err="1"/>
              <a:t>hai</a:t>
            </a:r>
            <a:r>
              <a:rPr lang="en-US" sz="2000" dirty="0"/>
              <a:t>. </a:t>
            </a:r>
            <a:r>
              <a:rPr lang="en-US" sz="2000" err="1"/>
              <a:t>Giả</a:t>
            </a:r>
            <a:r>
              <a:rPr lang="en-US" sz="2000"/>
              <a:t> thiết </a:t>
            </a:r>
            <a:r>
              <a:rPr lang="en-US" sz="2000" dirty="0" err="1"/>
              <a:t>này</a:t>
            </a:r>
            <a:r>
              <a:rPr lang="en-US" sz="2000" dirty="0"/>
              <a:t> </a:t>
            </a:r>
            <a:r>
              <a:rPr lang="en-US" sz="2000" dirty="0" err="1"/>
              <a:t>được</a:t>
            </a:r>
            <a:r>
              <a:rPr lang="en-US" sz="2000" dirty="0"/>
              <a:t> </a:t>
            </a:r>
            <a:r>
              <a:rPr lang="en-US" sz="2000" dirty="0" err="1"/>
              <a:t>củng</a:t>
            </a:r>
            <a:r>
              <a:rPr lang="en-US" sz="2000" dirty="0"/>
              <a:t> </a:t>
            </a:r>
            <a:r>
              <a:rPr lang="en-US" sz="2000" dirty="0" err="1"/>
              <a:t>cố</a:t>
            </a:r>
            <a:r>
              <a:rPr lang="en-US" sz="2000" dirty="0"/>
              <a:t> qua </a:t>
            </a:r>
            <a:r>
              <a:rPr lang="en-US" sz="2000" dirty="0" err="1"/>
              <a:t>các</a:t>
            </a:r>
            <a:r>
              <a:rPr lang="en-US" sz="2000" dirty="0"/>
              <a:t> </a:t>
            </a:r>
            <a:r>
              <a:rPr lang="en-US" sz="2000" dirty="0" err="1"/>
              <a:t>dữ</a:t>
            </a:r>
            <a:r>
              <a:rPr lang="en-US" sz="2000" dirty="0"/>
              <a:t> </a:t>
            </a:r>
            <a:r>
              <a:rPr lang="en-US" sz="2000" dirty="0" err="1"/>
              <a:t>liệu</a:t>
            </a:r>
            <a:r>
              <a:rPr lang="en-US" sz="2000" dirty="0"/>
              <a:t> </a:t>
            </a:r>
            <a:r>
              <a:rPr lang="en-US" sz="2000" dirty="0" err="1"/>
              <a:t>đời</a:t>
            </a:r>
            <a:r>
              <a:rPr lang="en-US" sz="2000" dirty="0"/>
              <a:t> </a:t>
            </a:r>
            <a:r>
              <a:rPr lang="en-US" sz="2000" dirty="0" err="1"/>
              <a:t>thực</a:t>
            </a:r>
            <a:r>
              <a:rPr lang="en-US" sz="2000" dirty="0"/>
              <a:t> </a:t>
            </a:r>
            <a:r>
              <a:rPr lang="en-US" sz="2000" dirty="0" err="1"/>
              <a:t>như</a:t>
            </a:r>
            <a:r>
              <a:rPr lang="en-US" sz="2000" dirty="0"/>
              <a:t> </a:t>
            </a:r>
            <a:r>
              <a:rPr lang="en-US" sz="2000" dirty="0" err="1"/>
              <a:t>kết</a:t>
            </a:r>
            <a:r>
              <a:rPr lang="en-US" sz="2000" dirty="0"/>
              <a:t> </a:t>
            </a:r>
            <a:r>
              <a:rPr lang="en-US" sz="2000" dirty="0" err="1"/>
              <a:t>quả</a:t>
            </a:r>
            <a:r>
              <a:rPr lang="en-US" sz="2000" dirty="0"/>
              <a:t> </a:t>
            </a:r>
            <a:r>
              <a:rPr lang="en-US" sz="2000" dirty="0" err="1"/>
              <a:t>từ</a:t>
            </a:r>
            <a:r>
              <a:rPr lang="en-US" sz="2000" dirty="0"/>
              <a:t> </a:t>
            </a:r>
            <a:r>
              <a:rPr lang="en-US" sz="2000" dirty="0" err="1"/>
              <a:t>nghiên</a:t>
            </a:r>
            <a:r>
              <a:rPr lang="en-US" sz="2000" dirty="0"/>
              <a:t> </a:t>
            </a:r>
            <a:r>
              <a:rPr lang="en-US" sz="2000" dirty="0" err="1"/>
              <a:t>cứu</a:t>
            </a:r>
            <a:r>
              <a:rPr lang="en-US" sz="2000" dirty="0"/>
              <a:t> </a:t>
            </a:r>
            <a:r>
              <a:rPr lang="en-US" sz="2000" b="1" dirty="0"/>
              <a:t>GIOTAG</a:t>
            </a:r>
            <a:r>
              <a:rPr lang="en-US" sz="2000" dirty="0"/>
              <a:t>, </a:t>
            </a:r>
            <a:r>
              <a:rPr lang="en-US" sz="2000" dirty="0" err="1"/>
              <a:t>khởi</a:t>
            </a:r>
            <a:r>
              <a:rPr lang="en-US" sz="2000" dirty="0"/>
              <a:t> </a:t>
            </a:r>
            <a:r>
              <a:rPr lang="en-US" sz="2000" dirty="0" err="1"/>
              <a:t>trị</a:t>
            </a:r>
            <a:r>
              <a:rPr lang="en-US" sz="2000" dirty="0"/>
              <a:t> </a:t>
            </a:r>
            <a:r>
              <a:rPr lang="en-US" sz="2000" dirty="0" err="1"/>
              <a:t>với</a:t>
            </a:r>
            <a:r>
              <a:rPr lang="en-US" sz="2000" dirty="0"/>
              <a:t> </a:t>
            </a:r>
            <a:r>
              <a:rPr lang="en-US" sz="2000" dirty="0" err="1"/>
              <a:t>afatinib</a:t>
            </a:r>
            <a:r>
              <a:rPr lang="en-US" sz="2000" dirty="0"/>
              <a:t>, </a:t>
            </a:r>
            <a:r>
              <a:rPr lang="en-US" sz="2000" dirty="0" err="1"/>
              <a:t>điều</a:t>
            </a:r>
            <a:r>
              <a:rPr lang="en-US" sz="2000" dirty="0"/>
              <a:t> </a:t>
            </a:r>
            <a:r>
              <a:rPr lang="en-US" sz="2000" dirty="0" err="1"/>
              <a:t>trị</a:t>
            </a:r>
            <a:r>
              <a:rPr lang="en-US" sz="2000" dirty="0"/>
              <a:t> </a:t>
            </a:r>
            <a:r>
              <a:rPr lang="en-US" sz="2000" dirty="0" err="1"/>
              <a:t>tiếp</a:t>
            </a:r>
            <a:r>
              <a:rPr lang="en-US" sz="2000" dirty="0"/>
              <a:t> </a:t>
            </a:r>
            <a:r>
              <a:rPr lang="en-US" sz="2000" dirty="0" err="1"/>
              <a:t>nối</a:t>
            </a:r>
            <a:r>
              <a:rPr lang="en-US" sz="2000" dirty="0"/>
              <a:t> </a:t>
            </a:r>
            <a:r>
              <a:rPr lang="en-US" sz="2000" dirty="0" err="1"/>
              <a:t>với</a:t>
            </a:r>
            <a:r>
              <a:rPr lang="en-US" sz="2000" dirty="0"/>
              <a:t> </a:t>
            </a:r>
            <a:r>
              <a:rPr lang="en-US" sz="2000" dirty="0" err="1"/>
              <a:t>osimertinib</a:t>
            </a:r>
            <a:r>
              <a:rPr lang="en-US" sz="2000" dirty="0"/>
              <a:t> </a:t>
            </a:r>
          </a:p>
          <a:p>
            <a:pPr lvl="2" algn="just">
              <a:lnSpc>
                <a:spcPct val="100000"/>
              </a:lnSpc>
            </a:pPr>
            <a:r>
              <a:rPr lang="vi-VN" sz="2000" dirty="0"/>
              <a:t>Ở</a:t>
            </a:r>
            <a:r>
              <a:rPr lang="en-US" sz="2000" dirty="0"/>
              <a:t> BN Del 19: </a:t>
            </a:r>
            <a:r>
              <a:rPr lang="en-US" sz="2000" dirty="0" err="1"/>
              <a:t>Trung</a:t>
            </a:r>
            <a:r>
              <a:rPr lang="en-US" sz="2000" dirty="0"/>
              <a:t> vị TOT </a:t>
            </a:r>
            <a:r>
              <a:rPr lang="en-US" sz="2000" dirty="0" err="1"/>
              <a:t>đạt</a:t>
            </a:r>
            <a:r>
              <a:rPr lang="en-US" sz="2000" dirty="0"/>
              <a:t> 30.0 </a:t>
            </a:r>
            <a:r>
              <a:rPr lang="en-US" sz="2000" err="1"/>
              <a:t>tháng</a:t>
            </a:r>
            <a:r>
              <a:rPr lang="en-US" sz="2000"/>
              <a:t> và </a:t>
            </a:r>
            <a:r>
              <a:rPr lang="en-US" sz="2000" dirty="0"/>
              <a:t>OS 41.6 </a:t>
            </a:r>
            <a:r>
              <a:rPr lang="en-US" sz="2000" dirty="0" err="1"/>
              <a:t>tháng</a:t>
            </a:r>
            <a:r>
              <a:rPr lang="en-US" sz="2000" dirty="0"/>
              <a:t> </a:t>
            </a:r>
          </a:p>
          <a:p>
            <a:pPr lvl="2" algn="just">
              <a:lnSpc>
                <a:spcPct val="100000"/>
              </a:lnSpc>
            </a:pPr>
            <a:r>
              <a:rPr lang="vi-VN" sz="2000" b="1" dirty="0"/>
              <a:t>Ở</a:t>
            </a:r>
            <a:r>
              <a:rPr lang="en-US" sz="2000" b="1" dirty="0"/>
              <a:t> BN </a:t>
            </a:r>
            <a:r>
              <a:rPr lang="en-US" sz="2000" b="1" dirty="0" err="1"/>
              <a:t>Châu</a:t>
            </a:r>
            <a:r>
              <a:rPr lang="en-US" sz="2000" b="1" dirty="0"/>
              <a:t> Á: </a:t>
            </a:r>
            <a:r>
              <a:rPr lang="en-US" sz="2000" b="1" dirty="0" err="1"/>
              <a:t>Trung</a:t>
            </a:r>
            <a:r>
              <a:rPr lang="en-US" sz="2000" b="1" dirty="0"/>
              <a:t> vị TOT </a:t>
            </a:r>
            <a:r>
              <a:rPr lang="en-US" sz="2000" b="1" dirty="0" err="1"/>
              <a:t>đạt</a:t>
            </a:r>
            <a:r>
              <a:rPr lang="en-US" sz="2000" b="1" dirty="0"/>
              <a:t> 37.1 </a:t>
            </a:r>
            <a:r>
              <a:rPr lang="en-US" sz="2000" b="1" err="1"/>
              <a:t>tháng</a:t>
            </a:r>
            <a:r>
              <a:rPr lang="en-US" sz="2000" b="1"/>
              <a:t> và </a:t>
            </a:r>
            <a:r>
              <a:rPr lang="en-US" sz="2000" b="1" dirty="0"/>
              <a:t>OS 44.8 </a:t>
            </a:r>
            <a:r>
              <a:rPr lang="en-US" sz="2000" b="1" dirty="0" err="1"/>
              <a:t>tháng</a:t>
            </a:r>
            <a:r>
              <a:rPr lang="en-US" sz="2000" b="1" dirty="0"/>
              <a:t>. </a:t>
            </a:r>
          </a:p>
          <a:p>
            <a:pPr marL="285750" lvl="1" indent="-285750" algn="just">
              <a:lnSpc>
                <a:spcPct val="100000"/>
              </a:lnSpc>
              <a:buFont typeface="Wingdings" panose="05000000000000000000" pitchFamily="2" charset="2"/>
              <a:buChar char="§"/>
            </a:pPr>
            <a:r>
              <a:rPr lang="en-US" sz="2000" dirty="0" err="1"/>
              <a:t>Các</a:t>
            </a:r>
            <a:r>
              <a:rPr lang="en-US" sz="2000" dirty="0"/>
              <a:t> </a:t>
            </a:r>
            <a:r>
              <a:rPr lang="en-US" sz="2000" dirty="0" err="1"/>
              <a:t>bằng</a:t>
            </a:r>
            <a:r>
              <a:rPr lang="en-US" sz="2000" dirty="0"/>
              <a:t> </a:t>
            </a:r>
            <a:r>
              <a:rPr lang="en-US" sz="2000" dirty="0" err="1"/>
              <a:t>chứng</a:t>
            </a:r>
            <a:r>
              <a:rPr lang="en-US" sz="2000" dirty="0"/>
              <a:t> </a:t>
            </a:r>
            <a:r>
              <a:rPr lang="en-US" sz="2000" dirty="0" err="1"/>
              <a:t>từ</a:t>
            </a:r>
            <a:r>
              <a:rPr lang="en-US" sz="2000" dirty="0"/>
              <a:t> </a:t>
            </a:r>
            <a:r>
              <a:rPr lang="en-US" sz="2000" dirty="0" err="1"/>
              <a:t>dữ</a:t>
            </a:r>
            <a:r>
              <a:rPr lang="en-US" sz="2000" dirty="0"/>
              <a:t> </a:t>
            </a:r>
            <a:r>
              <a:rPr lang="en-US" sz="2000" dirty="0" err="1"/>
              <a:t>liệu</a:t>
            </a:r>
            <a:r>
              <a:rPr lang="en-US" sz="2000" dirty="0"/>
              <a:t> </a:t>
            </a:r>
            <a:r>
              <a:rPr lang="en-US" sz="2000" dirty="0" err="1"/>
              <a:t>đời</a:t>
            </a:r>
            <a:r>
              <a:rPr lang="en-US" sz="2000" dirty="0"/>
              <a:t> </a:t>
            </a:r>
            <a:r>
              <a:rPr lang="en-US" sz="2000" dirty="0" err="1"/>
              <a:t>thực</a:t>
            </a:r>
            <a:r>
              <a:rPr lang="en-US" sz="2000" dirty="0"/>
              <a:t> </a:t>
            </a:r>
            <a:r>
              <a:rPr lang="en-US" sz="2000" dirty="0" err="1"/>
              <a:t>còn</a:t>
            </a:r>
            <a:r>
              <a:rPr lang="en-US" sz="2000" dirty="0"/>
              <a:t> </a:t>
            </a:r>
            <a:r>
              <a:rPr lang="en-US" sz="2000" dirty="0" err="1"/>
              <a:t>cho</a:t>
            </a:r>
            <a:r>
              <a:rPr lang="en-US" sz="2000" dirty="0"/>
              <a:t> </a:t>
            </a:r>
            <a:r>
              <a:rPr lang="en-US" sz="2000" dirty="0" err="1"/>
              <a:t>thấy</a:t>
            </a:r>
            <a:r>
              <a:rPr lang="en-US" sz="2000" dirty="0"/>
              <a:t> </a:t>
            </a:r>
            <a:r>
              <a:rPr lang="en-US" sz="2000" dirty="0" err="1"/>
              <a:t>khởi</a:t>
            </a:r>
            <a:r>
              <a:rPr lang="en-US" sz="2000" dirty="0"/>
              <a:t> </a:t>
            </a:r>
            <a:r>
              <a:rPr lang="en-US" sz="2000" dirty="0" err="1"/>
              <a:t>trị</a:t>
            </a:r>
            <a:r>
              <a:rPr lang="en-US" sz="2000" dirty="0"/>
              <a:t> </a:t>
            </a:r>
            <a:r>
              <a:rPr lang="en-US" sz="2000" dirty="0" err="1"/>
              <a:t>với</a:t>
            </a:r>
            <a:r>
              <a:rPr lang="en-US" sz="2000" dirty="0"/>
              <a:t> </a:t>
            </a:r>
            <a:r>
              <a:rPr lang="en-US" sz="2000" dirty="0" err="1"/>
              <a:t>afatinib</a:t>
            </a:r>
            <a:r>
              <a:rPr lang="en-US" sz="2000" dirty="0"/>
              <a:t> </a:t>
            </a:r>
            <a:r>
              <a:rPr lang="en-US" sz="2000" dirty="0" err="1"/>
              <a:t>giúp</a:t>
            </a:r>
            <a:r>
              <a:rPr lang="en-US" sz="2000" dirty="0"/>
              <a:t> </a:t>
            </a:r>
            <a:r>
              <a:rPr lang="en-US" sz="2000" b="1" dirty="0" err="1"/>
              <a:t>kéo</a:t>
            </a:r>
            <a:r>
              <a:rPr lang="en-US" sz="2000" b="1" dirty="0"/>
              <a:t> </a:t>
            </a:r>
            <a:r>
              <a:rPr lang="en-US" sz="2000" b="1" dirty="0" err="1"/>
              <a:t>dài</a:t>
            </a:r>
            <a:r>
              <a:rPr lang="en-US" sz="2000" b="1" dirty="0"/>
              <a:t> OS </a:t>
            </a:r>
            <a:r>
              <a:rPr lang="en-US" sz="2000" dirty="0"/>
              <a:t>so </a:t>
            </a:r>
            <a:r>
              <a:rPr lang="en-US" sz="2000" dirty="0" err="1"/>
              <a:t>với</a:t>
            </a:r>
            <a:r>
              <a:rPr lang="en-US" sz="2000" dirty="0"/>
              <a:t> </a:t>
            </a:r>
            <a:r>
              <a:rPr lang="en-US" sz="2000" dirty="0" err="1"/>
              <a:t>các</a:t>
            </a:r>
            <a:r>
              <a:rPr lang="en-US" sz="2000" dirty="0"/>
              <a:t> EGFR TKI </a:t>
            </a:r>
            <a:r>
              <a:rPr lang="en-US" sz="2000" dirty="0" err="1"/>
              <a:t>thế</a:t>
            </a:r>
            <a:r>
              <a:rPr lang="en-US" sz="2000" dirty="0"/>
              <a:t> </a:t>
            </a:r>
            <a:r>
              <a:rPr lang="en-US" sz="2000" err="1"/>
              <a:t>hệ</a:t>
            </a:r>
            <a:r>
              <a:rPr lang="en-US" sz="2000"/>
              <a:t> 1.</a:t>
            </a:r>
            <a:endParaRPr lang="en-US" sz="2000" dirty="0"/>
          </a:p>
          <a:p>
            <a:pPr marL="227013" lvl="1" indent="0" algn="just">
              <a:buNone/>
            </a:pPr>
            <a:endParaRPr lang="en-US" sz="1800" b="1" dirty="0"/>
          </a:p>
          <a:p>
            <a:pPr marL="227013" lvl="1" indent="0" algn="just">
              <a:buNone/>
            </a:pPr>
            <a:endParaRPr lang="en-US" sz="1800" b="1" dirty="0"/>
          </a:p>
        </p:txBody>
      </p:sp>
    </p:spTree>
    <p:extLst>
      <p:ext uri="{BB962C8B-B14F-4D97-AF65-F5344CB8AC3E}">
        <p14:creationId xmlns:p14="http://schemas.microsoft.com/office/powerpoint/2010/main" val="42206657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lowchart: Extract 29"/>
          <p:cNvSpPr/>
          <p:nvPr/>
        </p:nvSpPr>
        <p:spPr bwMode="auto">
          <a:xfrm rot="16200000">
            <a:off x="4897992" y="2315438"/>
            <a:ext cx="2225142" cy="2729725"/>
          </a:xfrm>
          <a:prstGeom prst="flowChartExtract">
            <a:avLst/>
          </a:prstGeom>
          <a:gradFill>
            <a:gsLst>
              <a:gs pos="0">
                <a:schemeClr val="bg1">
                  <a:alpha val="0"/>
                  <a:lumMod val="96000"/>
                  <a:lumOff val="4000"/>
                </a:schemeClr>
              </a:gs>
              <a:gs pos="100000">
                <a:schemeClr val="accent2">
                  <a:alpha val="47000"/>
                </a:schemeClr>
              </a:gs>
            </a:gsLst>
            <a:lin ang="5400000" scaled="0"/>
          </a:grad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noAutofit/>
          </a:bodyPr>
          <a:lstStyle/>
          <a:p>
            <a:pPr marL="0" marR="0" lvl="0" indent="0" algn="l" defTabSz="685800" rtl="0" eaLnBrk="0" fontAlgn="base" latinLnBrk="0" hangingPunct="0">
              <a:lnSpc>
                <a:spcPct val="100000"/>
              </a:lnSpc>
              <a:spcBef>
                <a:spcPct val="15000"/>
              </a:spcBef>
              <a:spcAft>
                <a:spcPct val="15000"/>
              </a:spcAft>
              <a:buClrTx/>
              <a:buSzTx/>
              <a:buFontTx/>
              <a:buNone/>
              <a:tabLst/>
              <a:defRPr/>
            </a:pPr>
            <a:endParaRPr kumimoji="0" lang="en-GB" sz="1050" b="1" i="0" u="none" strike="noStrike" kern="1200" cap="none" spc="0" normalizeH="0" baseline="0" noProof="0" dirty="0">
              <a:ln>
                <a:noFill/>
              </a:ln>
              <a:solidFill>
                <a:srgbClr val="FFFFFF"/>
              </a:solidFill>
              <a:effectLst/>
              <a:uLnTx/>
              <a:uFillTx/>
              <a:latin typeface="Arial"/>
              <a:ea typeface="ヒラギノ角ゴ Pro W3"/>
              <a:cs typeface="+mn-cs"/>
            </a:endParaRPr>
          </a:p>
        </p:txBody>
      </p:sp>
      <p:grpSp>
        <p:nvGrpSpPr>
          <p:cNvPr id="55" name="Group 35"/>
          <p:cNvGrpSpPr/>
          <p:nvPr/>
        </p:nvGrpSpPr>
        <p:grpSpPr>
          <a:xfrm>
            <a:off x="7408083" y="2567729"/>
            <a:ext cx="2967996" cy="2260231"/>
            <a:chOff x="5522566" y="3075269"/>
            <a:chExt cx="2967996" cy="3073759"/>
          </a:xfrm>
        </p:grpSpPr>
        <p:sp>
          <p:nvSpPr>
            <p:cNvPr id="56" name="Rectangle 2"/>
            <p:cNvSpPr>
              <a:spLocks noChangeArrowheads="1"/>
            </p:cNvSpPr>
            <p:nvPr/>
          </p:nvSpPr>
          <p:spPr bwMode="auto">
            <a:xfrm>
              <a:off x="5522566" y="3075269"/>
              <a:ext cx="2967996" cy="3073759"/>
            </a:xfrm>
            <a:prstGeom prst="roundRect">
              <a:avLst>
                <a:gd name="adj" fmla="val 4879"/>
              </a:avLst>
            </a:prstGeom>
            <a:solidFill>
              <a:schemeClr val="bg1"/>
            </a:solidFill>
            <a:ln w="22225">
              <a:solidFill>
                <a:schemeClr val="accent2"/>
              </a:solidFill>
              <a:miter lim="800000"/>
              <a:headEnd/>
              <a:tailEnd/>
            </a:ln>
          </p:spPr>
          <p:txBody>
            <a:bodyPr wrap="none"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Arial"/>
                <a:ea typeface="+mn-ea"/>
                <a:cs typeface="+mn-cs"/>
              </a:endParaRPr>
            </a:p>
          </p:txBody>
        </p:sp>
        <p:sp>
          <p:nvSpPr>
            <p:cNvPr id="57" name="Rectangle 5"/>
            <p:cNvSpPr txBox="1">
              <a:spLocks noChangeArrowheads="1"/>
            </p:cNvSpPr>
            <p:nvPr/>
          </p:nvSpPr>
          <p:spPr bwMode="auto">
            <a:xfrm>
              <a:off x="5587883" y="3275148"/>
              <a:ext cx="2837366" cy="2394249"/>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p>
              <a:pPr marL="205979" marR="0" lvl="0" indent="-205979" algn="ctr" defTabSz="685800" rtl="0" eaLnBrk="1" fontAlgn="base" latinLnBrk="0" hangingPunct="1">
                <a:lnSpc>
                  <a:spcPct val="90000"/>
                </a:lnSpc>
                <a:spcBef>
                  <a:spcPct val="0"/>
                </a:spcBef>
                <a:spcAft>
                  <a:spcPts val="900"/>
                </a:spcAft>
                <a:buClr>
                  <a:srgbClr val="FFFFFF"/>
                </a:buClr>
                <a:buSzPct val="90000"/>
                <a:buFontTx/>
                <a:buNone/>
                <a:tabLst/>
                <a:defRPr/>
              </a:pPr>
              <a:r>
                <a:rPr kumimoji="0" lang="en-GB" sz="1500" b="1" i="0" u="none" strike="noStrike" kern="0" cap="none" spc="0" normalizeH="0" baseline="0" noProof="0" dirty="0">
                  <a:ln>
                    <a:noFill/>
                  </a:ln>
                  <a:solidFill>
                    <a:srgbClr val="0070C0"/>
                  </a:solidFill>
                  <a:effectLst/>
                  <a:uLnTx/>
                  <a:uFillTx/>
                  <a:latin typeface="Arial"/>
                  <a:ea typeface="+mn-ea"/>
                  <a:cs typeface="+mn-cs"/>
                </a:rPr>
                <a:t>Antiangiogenic therapy</a:t>
              </a:r>
              <a:endParaRPr kumimoji="0" lang="en-GB" sz="1500" b="1" i="0" u="none" strike="noStrike" kern="0" cap="none" spc="0" normalizeH="0" baseline="30000" noProof="0" dirty="0">
                <a:ln>
                  <a:noFill/>
                </a:ln>
                <a:solidFill>
                  <a:srgbClr val="0070C0"/>
                </a:solidFill>
                <a:effectLst/>
                <a:uLnTx/>
                <a:uFillTx/>
                <a:latin typeface="Arial"/>
                <a:ea typeface="+mn-ea"/>
                <a:cs typeface="+mn-cs"/>
              </a:endParaRPr>
            </a:p>
            <a:p>
              <a:pPr marL="205979" marR="0" lvl="0" indent="-205979" algn="l" defTabSz="685800" rtl="0" eaLnBrk="1" fontAlgn="base" latinLnBrk="0" hangingPunct="1">
                <a:lnSpc>
                  <a:spcPct val="90000"/>
                </a:lnSpc>
                <a:spcBef>
                  <a:spcPct val="0"/>
                </a:spcBef>
                <a:spcAft>
                  <a:spcPts val="450"/>
                </a:spcAft>
                <a:buClr>
                  <a:srgbClr val="FFFFFF"/>
                </a:buClr>
                <a:buSzPct val="90000"/>
                <a:buFont typeface="Wingdings" pitchFamily="2" charset="2"/>
                <a:buChar char="l"/>
                <a:tabLst/>
                <a:defRPr/>
              </a:pPr>
              <a:r>
                <a:rPr kumimoji="0" lang="en-GB" sz="1050" b="1" i="0" u="none" strike="noStrike" kern="0" cap="none" spc="0" normalizeH="0" baseline="0" noProof="0" dirty="0">
                  <a:ln>
                    <a:noFill/>
                  </a:ln>
                  <a:solidFill>
                    <a:srgbClr val="58595B"/>
                  </a:solidFill>
                  <a:effectLst/>
                  <a:uLnTx/>
                  <a:uFillTx/>
                  <a:latin typeface="Arial"/>
                  <a:ea typeface="+mn-ea"/>
                  <a:cs typeface="+mn-cs"/>
                </a:rPr>
                <a:t>Regression of abnormal tumour vessels</a:t>
              </a:r>
            </a:p>
            <a:p>
              <a:pPr marL="205979" marR="0" lvl="0" indent="-205979" algn="l" defTabSz="685800" rtl="0" eaLnBrk="1" fontAlgn="base" latinLnBrk="0" hangingPunct="1">
                <a:lnSpc>
                  <a:spcPct val="90000"/>
                </a:lnSpc>
                <a:spcBef>
                  <a:spcPct val="0"/>
                </a:spcBef>
                <a:spcAft>
                  <a:spcPts val="450"/>
                </a:spcAft>
                <a:buClr>
                  <a:srgbClr val="FFFFFF"/>
                </a:buClr>
                <a:buSzPct val="90000"/>
                <a:buFont typeface="Wingdings" pitchFamily="2" charset="2"/>
                <a:buChar char="l"/>
                <a:tabLst/>
                <a:defRPr/>
              </a:pPr>
              <a:r>
                <a:rPr kumimoji="0" lang="en-GB" sz="1050" b="1" i="0" u="none" strike="noStrike" kern="0" cap="none" spc="0" normalizeH="0" baseline="0" noProof="0" dirty="0">
                  <a:ln>
                    <a:noFill/>
                  </a:ln>
                  <a:solidFill>
                    <a:srgbClr val="58595B"/>
                  </a:solidFill>
                  <a:effectLst/>
                  <a:uLnTx/>
                  <a:uFillTx/>
                  <a:latin typeface="Arial"/>
                  <a:ea typeface="+mn-ea"/>
                  <a:cs typeface="+mn-cs"/>
                </a:rPr>
                <a:t>Inhibition of new vessel growth</a:t>
              </a:r>
            </a:p>
            <a:p>
              <a:pPr marL="205979" marR="0" lvl="0" indent="-205979" algn="l" defTabSz="685800" rtl="0" eaLnBrk="1" fontAlgn="base" latinLnBrk="0" hangingPunct="1">
                <a:lnSpc>
                  <a:spcPct val="90000"/>
                </a:lnSpc>
                <a:spcBef>
                  <a:spcPct val="0"/>
                </a:spcBef>
                <a:spcAft>
                  <a:spcPts val="450"/>
                </a:spcAft>
                <a:buClr>
                  <a:srgbClr val="FFFFFF"/>
                </a:buClr>
                <a:buSzPct val="90000"/>
                <a:buFont typeface="Wingdings" pitchFamily="2" charset="2"/>
                <a:buChar char="l"/>
                <a:tabLst/>
                <a:defRPr/>
              </a:pPr>
              <a:r>
                <a:rPr kumimoji="0" lang="en-GB" sz="1050" b="1" i="0" u="none" strike="noStrike" kern="0" cap="none" spc="0" normalizeH="0" baseline="0" noProof="0" dirty="0">
                  <a:ln>
                    <a:noFill/>
                  </a:ln>
                  <a:solidFill>
                    <a:srgbClr val="58595B"/>
                  </a:solidFill>
                  <a:effectLst/>
                  <a:uLnTx/>
                  <a:uFillTx/>
                  <a:latin typeface="Arial"/>
                  <a:ea typeface="+mn-ea"/>
                  <a:cs typeface="+mn-cs"/>
                </a:rPr>
                <a:t>Stabilisation of vessel system</a:t>
              </a:r>
            </a:p>
            <a:p>
              <a:pPr marL="205979" marR="0" lvl="0" indent="-205979" algn="l" defTabSz="685800" rtl="0" eaLnBrk="1" fontAlgn="base" latinLnBrk="0" hangingPunct="1">
                <a:lnSpc>
                  <a:spcPct val="90000"/>
                </a:lnSpc>
                <a:spcBef>
                  <a:spcPct val="0"/>
                </a:spcBef>
                <a:spcAft>
                  <a:spcPts val="450"/>
                </a:spcAft>
                <a:buClr>
                  <a:srgbClr val="FFFFFF"/>
                </a:buClr>
                <a:buSzPct val="90000"/>
                <a:buFont typeface="Wingdings" pitchFamily="2" charset="2"/>
                <a:buChar char="l"/>
                <a:tabLst/>
                <a:defRPr/>
              </a:pPr>
              <a:r>
                <a:rPr kumimoji="0" lang="en-GB" sz="1050" b="1" i="0" u="none" strike="noStrike" kern="0" cap="none" spc="0" normalizeH="0" baseline="0" noProof="0" dirty="0">
                  <a:ln>
                    <a:noFill/>
                  </a:ln>
                  <a:solidFill>
                    <a:srgbClr val="58595B"/>
                  </a:solidFill>
                  <a:effectLst/>
                  <a:uLnTx/>
                  <a:uFillTx/>
                  <a:latin typeface="Arial"/>
                  <a:ea typeface="+mn-ea"/>
                  <a:cs typeface="+mn-cs"/>
                </a:rPr>
                <a:t>Better blood flow</a:t>
              </a:r>
            </a:p>
            <a:p>
              <a:pPr marL="205979" marR="0" lvl="0" indent="-205979" algn="l" defTabSz="685800" rtl="0" eaLnBrk="1" fontAlgn="base" latinLnBrk="0" hangingPunct="1">
                <a:lnSpc>
                  <a:spcPct val="90000"/>
                </a:lnSpc>
                <a:spcBef>
                  <a:spcPct val="0"/>
                </a:spcBef>
                <a:spcAft>
                  <a:spcPts val="450"/>
                </a:spcAft>
                <a:buClr>
                  <a:srgbClr val="FFFFFF"/>
                </a:buClr>
                <a:buSzPct val="90000"/>
                <a:buFont typeface="Wingdings" pitchFamily="2" charset="2"/>
                <a:buChar char="l"/>
                <a:tabLst/>
                <a:defRPr/>
              </a:pPr>
              <a:r>
                <a:rPr kumimoji="0" lang="en-GB" sz="1050" b="1" i="0" u="none" strike="noStrike" kern="0" cap="none" spc="0" normalizeH="0" baseline="0" noProof="0" dirty="0">
                  <a:ln>
                    <a:noFill/>
                  </a:ln>
                  <a:solidFill>
                    <a:srgbClr val="58595B"/>
                  </a:solidFill>
                  <a:effectLst/>
                  <a:uLnTx/>
                  <a:uFillTx/>
                  <a:latin typeface="Arial"/>
                  <a:ea typeface="+mn-ea"/>
                  <a:cs typeface="+mn-cs"/>
                </a:rPr>
                <a:t>Influence on tumour microenvironment</a:t>
              </a:r>
            </a:p>
            <a:p>
              <a:pPr marL="205979" marR="0" lvl="0" indent="-205979" algn="l" defTabSz="685800" rtl="0" eaLnBrk="1" fontAlgn="base" latinLnBrk="0" hangingPunct="1">
                <a:lnSpc>
                  <a:spcPct val="90000"/>
                </a:lnSpc>
                <a:spcBef>
                  <a:spcPct val="0"/>
                </a:spcBef>
                <a:spcAft>
                  <a:spcPts val="450"/>
                </a:spcAft>
                <a:buClr>
                  <a:srgbClr val="FFFFFF"/>
                </a:buClr>
                <a:buSzPct val="90000"/>
                <a:buFont typeface="Wingdings" pitchFamily="2" charset="2"/>
                <a:buChar char="l"/>
                <a:tabLst/>
                <a:defRPr/>
              </a:pPr>
              <a:r>
                <a:rPr kumimoji="0" lang="en-GB" sz="1050" b="1" i="0" u="none" strike="noStrike" kern="0" cap="none" spc="0" normalizeH="0" baseline="0" noProof="0" dirty="0">
                  <a:ln>
                    <a:noFill/>
                  </a:ln>
                  <a:solidFill>
                    <a:srgbClr val="58595B"/>
                  </a:solidFill>
                  <a:effectLst/>
                  <a:uLnTx/>
                  <a:uFillTx/>
                  <a:latin typeface="Arial"/>
                  <a:ea typeface="+mn-ea"/>
                  <a:cs typeface="+mn-cs"/>
                </a:rPr>
                <a:t>No bone marrow suppression</a:t>
              </a:r>
            </a:p>
            <a:p>
              <a:pPr marL="205979" marR="0" lvl="0" indent="-205979" algn="l" defTabSz="685800" rtl="0" eaLnBrk="1" fontAlgn="base" latinLnBrk="0" hangingPunct="1">
                <a:lnSpc>
                  <a:spcPct val="90000"/>
                </a:lnSpc>
                <a:spcBef>
                  <a:spcPct val="0"/>
                </a:spcBef>
                <a:spcAft>
                  <a:spcPct val="50000"/>
                </a:spcAft>
                <a:buClr>
                  <a:srgbClr val="FFFFFF"/>
                </a:buClr>
                <a:buSzPct val="90000"/>
                <a:buFont typeface="Wingdings" pitchFamily="2" charset="2"/>
                <a:buChar char="l"/>
                <a:tabLst/>
                <a:defRPr/>
              </a:pPr>
              <a:r>
                <a:rPr kumimoji="0" lang="en-GB" sz="1050" b="1" i="0" u="none" strike="noStrike" kern="0" cap="none" spc="0" normalizeH="0" baseline="0" noProof="0" dirty="0">
                  <a:ln>
                    <a:noFill/>
                  </a:ln>
                  <a:solidFill>
                    <a:srgbClr val="58595B"/>
                  </a:solidFill>
                  <a:effectLst/>
                  <a:uLnTx/>
                  <a:uFillTx/>
                  <a:latin typeface="Arial"/>
                  <a:ea typeface="+mn-ea"/>
                  <a:cs typeface="+mn-cs"/>
                </a:rPr>
                <a:t>No cumulative toxicities</a:t>
              </a:r>
            </a:p>
            <a:p>
              <a:pPr marL="0" marR="0" lvl="0" indent="0" algn="l" defTabSz="685800" rtl="0" eaLnBrk="1" fontAlgn="base" latinLnBrk="0" hangingPunct="1">
                <a:lnSpc>
                  <a:spcPct val="90000"/>
                </a:lnSpc>
                <a:spcBef>
                  <a:spcPct val="0"/>
                </a:spcBef>
                <a:spcAft>
                  <a:spcPts val="180"/>
                </a:spcAft>
                <a:buClr>
                  <a:srgbClr val="FFFFFF"/>
                </a:buClr>
                <a:buSzPct val="90000"/>
                <a:buFontTx/>
                <a:buNone/>
                <a:tabLst/>
                <a:defRPr/>
              </a:pPr>
              <a:endParaRPr kumimoji="0" lang="en-GB" sz="1050" b="1" i="0" u="none" strike="noStrike" kern="0" cap="none" spc="0" normalizeH="0" baseline="0" noProof="0" dirty="0">
                <a:ln>
                  <a:noFill/>
                </a:ln>
                <a:solidFill>
                  <a:srgbClr val="58595B"/>
                </a:solidFill>
                <a:effectLst/>
                <a:uLnTx/>
                <a:uFillTx/>
                <a:latin typeface="Arial"/>
                <a:ea typeface="+mn-ea"/>
                <a:cs typeface="+mn-cs"/>
              </a:endParaRPr>
            </a:p>
          </p:txBody>
        </p:sp>
        <p:sp>
          <p:nvSpPr>
            <p:cNvPr id="58" name="AutoShape 8"/>
            <p:cNvSpPr>
              <a:spLocks/>
            </p:cNvSpPr>
            <p:nvPr/>
          </p:nvSpPr>
          <p:spPr bwMode="auto">
            <a:xfrm rot="16200000">
              <a:off x="6902828" y="4446465"/>
              <a:ext cx="251016" cy="2445480"/>
            </a:xfrm>
            <a:prstGeom prst="leftBrace">
              <a:avLst>
                <a:gd name="adj1" fmla="val 69444"/>
                <a:gd name="adj2" fmla="val 50000"/>
              </a:avLst>
            </a:prstGeom>
            <a:noFill/>
            <a:ln w="28575">
              <a:solidFill>
                <a:schemeClr val="tx1"/>
              </a:solidFill>
              <a:round/>
              <a:headEnd type="none" w="sm" len="sm"/>
              <a:tailEnd type="none" w="sm" len="sm"/>
            </a:ln>
          </p:spPr>
          <p:txBody>
            <a:bodyPr vert="eaVert" wrap="none"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Arial"/>
                <a:ea typeface="+mn-ea"/>
                <a:cs typeface="+mn-cs"/>
              </a:endParaRPr>
            </a:p>
          </p:txBody>
        </p:sp>
        <p:sp>
          <p:nvSpPr>
            <p:cNvPr id="59" name="Text Box 9"/>
            <p:cNvSpPr txBox="1">
              <a:spLocks noChangeArrowheads="1"/>
            </p:cNvSpPr>
            <p:nvPr/>
          </p:nvSpPr>
          <p:spPr bwMode="auto">
            <a:xfrm>
              <a:off x="5772939" y="5765710"/>
              <a:ext cx="2467253" cy="376700"/>
            </a:xfrm>
            <a:prstGeom prst="rect">
              <a:avLst/>
            </a:prstGeom>
            <a:noFill/>
            <a:ln w="12700">
              <a:noFill/>
              <a:miter lim="800000"/>
              <a:headEnd type="none" w="sm" len="sm"/>
              <a:tailEnd type="none" w="sm" len="sm"/>
            </a:ln>
          </p:spPr>
          <p:txBody>
            <a:bodyPr wrap="square">
              <a:spAutoFit/>
            </a:bodyPr>
            <a:lstStyle/>
            <a:p>
              <a:pPr marL="0" marR="0" lvl="0" indent="0" algn="ctr" defTabSz="685800" rtl="0" eaLnBrk="0" fontAlgn="auto" latinLnBrk="0" hangingPunct="0">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58595B"/>
                  </a:solidFill>
                  <a:effectLst/>
                  <a:uLnTx/>
                  <a:uFillTx/>
                  <a:latin typeface="Arial"/>
                  <a:ea typeface="+mn-ea"/>
                  <a:cs typeface="+mn-cs"/>
                </a:rPr>
                <a:t>Improved efficacy</a:t>
              </a:r>
            </a:p>
          </p:txBody>
        </p:sp>
      </p:grpSp>
      <p:grpSp>
        <p:nvGrpSpPr>
          <p:cNvPr id="2" name="Group 1"/>
          <p:cNvGrpSpPr/>
          <p:nvPr/>
        </p:nvGrpSpPr>
        <p:grpSpPr>
          <a:xfrm>
            <a:off x="609601" y="1723586"/>
            <a:ext cx="6227080" cy="3948515"/>
            <a:chOff x="157351" y="2037731"/>
            <a:chExt cx="4540104" cy="2878824"/>
          </a:xfrm>
        </p:grpSpPr>
        <p:pic>
          <p:nvPicPr>
            <p:cNvPr id="52" name="Picture 32"/>
            <p:cNvPicPr>
              <a:picLocks noChangeAspect="1"/>
            </p:cNvPicPr>
            <p:nvPr/>
          </p:nvPicPr>
          <p:blipFill rotWithShape="1">
            <a:blip r:embed="rId3" cstate="print">
              <a:extLst>
                <a:ext uri="{28A0092B-C50C-407E-A947-70E740481C1C}">
                  <a14:useLocalDpi xmlns:a14="http://schemas.microsoft.com/office/drawing/2010/main" val="0"/>
                </a:ext>
              </a:extLst>
            </a:blip>
            <a:srcRect t="14547" b="5480"/>
            <a:stretch/>
          </p:blipFill>
          <p:spPr>
            <a:xfrm rot="4415241">
              <a:off x="940524" y="1386078"/>
              <a:ext cx="2596682" cy="4163028"/>
            </a:xfrm>
            <a:prstGeom prst="rect">
              <a:avLst/>
            </a:prstGeom>
            <a:solidFill>
              <a:schemeClr val="bg1"/>
            </a:solidFill>
          </p:spPr>
        </p:pic>
        <p:pic>
          <p:nvPicPr>
            <p:cNvPr id="61" name="Picture 5"/>
            <p:cNvPicPr>
              <a:picLocks noChangeAspect="1"/>
            </p:cNvPicPr>
            <p:nvPr/>
          </p:nvPicPr>
          <p:blipFill rotWithShape="1">
            <a:blip r:embed="rId4" cstate="print">
              <a:extLst>
                <a:ext uri="{28A0092B-C50C-407E-A947-70E740481C1C}">
                  <a14:useLocalDpi xmlns:a14="http://schemas.microsoft.com/office/drawing/2010/main" val="0"/>
                </a:ext>
              </a:extLst>
            </a:blip>
            <a:srcRect l="36506" t="30548" r="36506" b="30548"/>
            <a:stretch/>
          </p:blipFill>
          <p:spPr>
            <a:xfrm>
              <a:off x="1455552" y="2806511"/>
              <a:ext cx="1693938" cy="1358424"/>
            </a:xfrm>
            <a:prstGeom prst="rect">
              <a:avLst/>
            </a:prstGeom>
          </p:spPr>
        </p:pic>
        <p:sp>
          <p:nvSpPr>
            <p:cNvPr id="62" name="TextBox 20"/>
            <p:cNvSpPr txBox="1"/>
            <p:nvPr/>
          </p:nvSpPr>
          <p:spPr>
            <a:xfrm>
              <a:off x="3265950" y="3911262"/>
              <a:ext cx="726572" cy="41875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825" b="1" i="0" u="none" strike="noStrike" kern="1200" cap="none" spc="0" normalizeH="0" baseline="0" noProof="0" dirty="0">
                  <a:ln>
                    <a:noFill/>
                  </a:ln>
                  <a:solidFill>
                    <a:srgbClr val="990000"/>
                  </a:solidFill>
                  <a:effectLst/>
                  <a:uLnTx/>
                  <a:uFillTx/>
                  <a:latin typeface="Arial"/>
                  <a:ea typeface="+mn-ea"/>
                  <a:cs typeface="+mn-cs"/>
                </a:rPr>
                <a:t>Evading</a:t>
              </a:r>
              <a:br>
                <a:rPr kumimoji="0" lang="en-GB" sz="825" b="1" i="0" u="none" strike="noStrike" kern="1200" cap="none" spc="0" normalizeH="0" baseline="0" noProof="0" dirty="0">
                  <a:ln>
                    <a:noFill/>
                  </a:ln>
                  <a:solidFill>
                    <a:srgbClr val="990000"/>
                  </a:solidFill>
                  <a:effectLst/>
                  <a:uLnTx/>
                  <a:uFillTx/>
                  <a:latin typeface="Arial"/>
                  <a:ea typeface="+mn-ea"/>
                  <a:cs typeface="+mn-cs"/>
                </a:rPr>
              </a:br>
              <a:r>
                <a:rPr kumimoji="0" lang="en-GB" sz="825" b="1" i="0" u="none" strike="noStrike" kern="1200" cap="none" spc="0" normalizeH="0" baseline="0" noProof="0" dirty="0">
                  <a:ln>
                    <a:noFill/>
                  </a:ln>
                  <a:solidFill>
                    <a:srgbClr val="990000"/>
                  </a:solidFill>
                  <a:effectLst/>
                  <a:uLnTx/>
                  <a:uFillTx/>
                  <a:latin typeface="Arial"/>
                  <a:ea typeface="+mn-ea"/>
                  <a:cs typeface="+mn-cs"/>
                </a:rPr>
                <a:t>growth</a:t>
              </a:r>
              <a:br>
                <a:rPr kumimoji="0" lang="en-GB" sz="825" b="1" i="0" u="none" strike="noStrike" kern="1200" cap="none" spc="0" normalizeH="0" baseline="0" noProof="0" dirty="0">
                  <a:ln>
                    <a:noFill/>
                  </a:ln>
                  <a:solidFill>
                    <a:srgbClr val="990000"/>
                  </a:solidFill>
                  <a:effectLst/>
                  <a:uLnTx/>
                  <a:uFillTx/>
                  <a:latin typeface="Arial"/>
                  <a:ea typeface="+mn-ea"/>
                  <a:cs typeface="+mn-cs"/>
                </a:rPr>
              </a:br>
              <a:r>
                <a:rPr kumimoji="0" lang="en-GB" sz="825" b="1" i="0" u="none" strike="noStrike" kern="1200" cap="none" spc="0" normalizeH="0" baseline="0" noProof="0" dirty="0">
                  <a:ln>
                    <a:noFill/>
                  </a:ln>
                  <a:solidFill>
                    <a:srgbClr val="990000"/>
                  </a:solidFill>
                  <a:effectLst/>
                  <a:uLnTx/>
                  <a:uFillTx/>
                  <a:latin typeface="Arial"/>
                  <a:ea typeface="+mn-ea"/>
                  <a:cs typeface="+mn-cs"/>
                </a:rPr>
                <a:t>suppressors</a:t>
              </a:r>
            </a:p>
          </p:txBody>
        </p:sp>
        <p:sp>
          <p:nvSpPr>
            <p:cNvPr id="63" name="TextBox 21"/>
            <p:cNvSpPr txBox="1"/>
            <p:nvPr/>
          </p:nvSpPr>
          <p:spPr>
            <a:xfrm>
              <a:off x="2509065" y="4449098"/>
              <a:ext cx="672666" cy="41875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825" b="1" i="0" u="none" strike="noStrike" kern="1200" cap="none" spc="0" normalizeH="0" baseline="0" noProof="0" dirty="0">
                  <a:ln>
                    <a:noFill/>
                  </a:ln>
                  <a:solidFill>
                    <a:srgbClr val="FD98FF"/>
                  </a:solidFill>
                  <a:effectLst/>
                  <a:uLnTx/>
                  <a:uFillTx/>
                  <a:latin typeface="Arial"/>
                  <a:ea typeface="+mn-ea"/>
                  <a:cs typeface="+mn-cs"/>
                </a:rPr>
                <a:t>Avoiding</a:t>
              </a:r>
              <a:br>
                <a:rPr kumimoji="0" lang="en-GB" sz="825" b="1" i="0" u="none" strike="noStrike" kern="1200" cap="none" spc="0" normalizeH="0" baseline="0" noProof="0" dirty="0">
                  <a:ln>
                    <a:noFill/>
                  </a:ln>
                  <a:solidFill>
                    <a:srgbClr val="FD98FF"/>
                  </a:solidFill>
                  <a:effectLst/>
                  <a:uLnTx/>
                  <a:uFillTx/>
                  <a:latin typeface="Arial"/>
                  <a:ea typeface="+mn-ea"/>
                  <a:cs typeface="+mn-cs"/>
                </a:rPr>
              </a:br>
              <a:r>
                <a:rPr kumimoji="0" lang="en-GB" sz="825" b="1" i="0" u="none" strike="noStrike" kern="1200" cap="none" spc="0" normalizeH="0" baseline="0" noProof="0" dirty="0">
                  <a:ln>
                    <a:noFill/>
                  </a:ln>
                  <a:solidFill>
                    <a:srgbClr val="FD98FF"/>
                  </a:solidFill>
                  <a:effectLst/>
                  <a:uLnTx/>
                  <a:uFillTx/>
                  <a:latin typeface="Arial"/>
                  <a:ea typeface="+mn-ea"/>
                  <a:cs typeface="+mn-cs"/>
                </a:rPr>
                <a:t>immune</a:t>
              </a:r>
              <a:br>
                <a:rPr kumimoji="0" lang="en-GB" sz="825" b="1" i="0" u="none" strike="noStrike" kern="1200" cap="none" spc="0" normalizeH="0" baseline="0" noProof="0" dirty="0">
                  <a:ln>
                    <a:noFill/>
                  </a:ln>
                  <a:solidFill>
                    <a:srgbClr val="FD98FF"/>
                  </a:solidFill>
                  <a:effectLst/>
                  <a:uLnTx/>
                  <a:uFillTx/>
                  <a:latin typeface="Arial"/>
                  <a:ea typeface="+mn-ea"/>
                  <a:cs typeface="+mn-cs"/>
                </a:rPr>
              </a:br>
              <a:r>
                <a:rPr kumimoji="0" lang="en-GB" sz="825" b="1" i="0" u="none" strike="noStrike" kern="1200" cap="none" spc="0" normalizeH="0" baseline="0" noProof="0" dirty="0">
                  <a:ln>
                    <a:noFill/>
                  </a:ln>
                  <a:solidFill>
                    <a:srgbClr val="FD98FF"/>
                  </a:solidFill>
                  <a:effectLst/>
                  <a:uLnTx/>
                  <a:uFillTx/>
                  <a:latin typeface="Arial"/>
                  <a:ea typeface="+mn-ea"/>
                  <a:cs typeface="+mn-cs"/>
                </a:rPr>
                <a:t>destruction</a:t>
              </a:r>
            </a:p>
          </p:txBody>
        </p:sp>
        <p:sp>
          <p:nvSpPr>
            <p:cNvPr id="64" name="TextBox 22"/>
            <p:cNvSpPr txBox="1"/>
            <p:nvPr/>
          </p:nvSpPr>
          <p:spPr>
            <a:xfrm>
              <a:off x="1390701" y="4497805"/>
              <a:ext cx="668411" cy="41875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825" b="1" i="0" u="none" strike="noStrike" kern="1200" cap="none" spc="0" normalizeH="0" baseline="0" noProof="0" dirty="0">
                  <a:ln>
                    <a:noFill/>
                  </a:ln>
                  <a:solidFill>
                    <a:srgbClr val="00B0F0"/>
                  </a:solidFill>
                  <a:effectLst/>
                  <a:uLnTx/>
                  <a:uFillTx/>
                  <a:latin typeface="Arial"/>
                  <a:ea typeface="+mn-ea"/>
                  <a:cs typeface="+mn-cs"/>
                </a:rPr>
                <a:t>Enabling</a:t>
              </a:r>
              <a:br>
                <a:rPr kumimoji="0" lang="en-GB" sz="825" b="1" i="0" u="none" strike="noStrike" kern="1200" cap="none" spc="0" normalizeH="0" baseline="0" noProof="0" dirty="0">
                  <a:ln>
                    <a:noFill/>
                  </a:ln>
                  <a:solidFill>
                    <a:srgbClr val="00B0F0"/>
                  </a:solidFill>
                  <a:effectLst/>
                  <a:uLnTx/>
                  <a:uFillTx/>
                  <a:latin typeface="Arial"/>
                  <a:ea typeface="+mn-ea"/>
                  <a:cs typeface="+mn-cs"/>
                </a:rPr>
              </a:br>
              <a:r>
                <a:rPr kumimoji="0" lang="en-GB" sz="825" b="1" i="0" u="none" strike="noStrike" kern="1200" cap="none" spc="0" normalizeH="0" baseline="0" noProof="0" dirty="0">
                  <a:ln>
                    <a:noFill/>
                  </a:ln>
                  <a:solidFill>
                    <a:srgbClr val="00B0F0"/>
                  </a:solidFill>
                  <a:effectLst/>
                  <a:uLnTx/>
                  <a:uFillTx/>
                  <a:latin typeface="Arial"/>
                  <a:ea typeface="+mn-ea"/>
                  <a:cs typeface="+mn-cs"/>
                </a:rPr>
                <a:t>replicative</a:t>
              </a:r>
              <a:br>
                <a:rPr kumimoji="0" lang="en-GB" sz="825" b="1" i="0" u="none" strike="noStrike" kern="1200" cap="none" spc="0" normalizeH="0" baseline="0" noProof="0" dirty="0">
                  <a:ln>
                    <a:noFill/>
                  </a:ln>
                  <a:solidFill>
                    <a:srgbClr val="00B0F0"/>
                  </a:solidFill>
                  <a:effectLst/>
                  <a:uLnTx/>
                  <a:uFillTx/>
                  <a:latin typeface="Arial"/>
                  <a:ea typeface="+mn-ea"/>
                  <a:cs typeface="+mn-cs"/>
                </a:rPr>
              </a:br>
              <a:r>
                <a:rPr kumimoji="0" lang="en-GB" sz="825" b="1" i="0" u="none" strike="noStrike" kern="1200" cap="none" spc="0" normalizeH="0" baseline="0" noProof="0" dirty="0">
                  <a:ln>
                    <a:noFill/>
                  </a:ln>
                  <a:solidFill>
                    <a:srgbClr val="00B0F0"/>
                  </a:solidFill>
                  <a:effectLst/>
                  <a:uLnTx/>
                  <a:uFillTx/>
                  <a:latin typeface="Arial"/>
                  <a:ea typeface="+mn-ea"/>
                  <a:cs typeface="+mn-cs"/>
                </a:rPr>
                <a:t>immortality</a:t>
              </a:r>
            </a:p>
          </p:txBody>
        </p:sp>
        <p:sp>
          <p:nvSpPr>
            <p:cNvPr id="65" name="TextBox 23"/>
            <p:cNvSpPr txBox="1"/>
            <p:nvPr/>
          </p:nvSpPr>
          <p:spPr>
            <a:xfrm>
              <a:off x="476221" y="3946684"/>
              <a:ext cx="745012" cy="41875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825" b="1" i="0" u="none" strike="noStrike" kern="1200" cap="none" spc="0" normalizeH="0" baseline="0" noProof="0" dirty="0">
                  <a:ln>
                    <a:noFill/>
                  </a:ln>
                  <a:solidFill>
                    <a:srgbClr val="FF9900"/>
                  </a:solidFill>
                  <a:effectLst/>
                  <a:uLnTx/>
                  <a:uFillTx/>
                  <a:latin typeface="Arial"/>
                  <a:ea typeface="+mn-ea"/>
                  <a:cs typeface="+mn-cs"/>
                </a:rPr>
                <a:t>Tumour-</a:t>
              </a:r>
              <a:br>
                <a:rPr kumimoji="0" lang="en-GB" sz="825" b="1" i="0" u="none" strike="noStrike" kern="1200" cap="none" spc="0" normalizeH="0" baseline="0" noProof="0" dirty="0">
                  <a:ln>
                    <a:noFill/>
                  </a:ln>
                  <a:solidFill>
                    <a:srgbClr val="FF9900"/>
                  </a:solidFill>
                  <a:effectLst/>
                  <a:uLnTx/>
                  <a:uFillTx/>
                  <a:latin typeface="Arial"/>
                  <a:ea typeface="+mn-ea"/>
                  <a:cs typeface="+mn-cs"/>
                </a:rPr>
              </a:br>
              <a:r>
                <a:rPr kumimoji="0" lang="en-GB" sz="825" b="1" i="0" u="none" strike="noStrike" kern="1200" cap="none" spc="0" normalizeH="0" baseline="0" noProof="0" dirty="0">
                  <a:ln>
                    <a:noFill/>
                  </a:ln>
                  <a:solidFill>
                    <a:srgbClr val="FF9900"/>
                  </a:solidFill>
                  <a:effectLst/>
                  <a:uLnTx/>
                  <a:uFillTx/>
                  <a:latin typeface="Arial"/>
                  <a:ea typeface="+mn-ea"/>
                  <a:cs typeface="+mn-cs"/>
                </a:rPr>
                <a:t>promoting</a:t>
              </a:r>
              <a:br>
                <a:rPr kumimoji="0" lang="en-GB" sz="825" b="1" i="0" u="none" strike="noStrike" kern="1200" cap="none" spc="0" normalizeH="0" baseline="0" noProof="0" dirty="0">
                  <a:ln>
                    <a:noFill/>
                  </a:ln>
                  <a:solidFill>
                    <a:srgbClr val="FF9900"/>
                  </a:solidFill>
                  <a:effectLst/>
                  <a:uLnTx/>
                  <a:uFillTx/>
                  <a:latin typeface="Arial"/>
                  <a:ea typeface="+mn-ea"/>
                  <a:cs typeface="+mn-cs"/>
                </a:rPr>
              </a:br>
              <a:r>
                <a:rPr kumimoji="0" lang="en-GB" sz="825" b="1" i="0" u="none" strike="noStrike" kern="1200" cap="none" spc="0" normalizeH="0" baseline="0" noProof="0" dirty="0">
                  <a:ln>
                    <a:noFill/>
                  </a:ln>
                  <a:solidFill>
                    <a:srgbClr val="FF9900"/>
                  </a:solidFill>
                  <a:effectLst/>
                  <a:uLnTx/>
                  <a:uFillTx/>
                  <a:latin typeface="Arial"/>
                  <a:ea typeface="+mn-ea"/>
                  <a:cs typeface="+mn-cs"/>
                </a:rPr>
                <a:t>inflammation</a:t>
              </a:r>
            </a:p>
          </p:txBody>
        </p:sp>
        <p:sp>
          <p:nvSpPr>
            <p:cNvPr id="66" name="TextBox 24"/>
            <p:cNvSpPr txBox="1"/>
            <p:nvPr/>
          </p:nvSpPr>
          <p:spPr>
            <a:xfrm>
              <a:off x="273078" y="3254215"/>
              <a:ext cx="733664" cy="41875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825" b="1" i="0" u="none" strike="noStrike" kern="1200" cap="none" spc="0" normalizeH="0" baseline="0" noProof="0" dirty="0">
                  <a:ln>
                    <a:noFill/>
                  </a:ln>
                  <a:solidFill>
                    <a:srgbClr val="58595B"/>
                  </a:solidFill>
                  <a:effectLst/>
                  <a:uLnTx/>
                  <a:uFillTx/>
                  <a:latin typeface="Arial"/>
                  <a:ea typeface="+mn-ea"/>
                  <a:cs typeface="+mn-cs"/>
                </a:rPr>
                <a:t>Activating</a:t>
              </a:r>
              <a:br>
                <a:rPr kumimoji="0" lang="en-GB" sz="825" b="1" i="0" u="none" strike="noStrike" kern="1200" cap="none" spc="0" normalizeH="0" baseline="0" noProof="0" dirty="0">
                  <a:ln>
                    <a:noFill/>
                  </a:ln>
                  <a:solidFill>
                    <a:srgbClr val="58595B"/>
                  </a:solidFill>
                  <a:effectLst/>
                  <a:uLnTx/>
                  <a:uFillTx/>
                  <a:latin typeface="Arial"/>
                  <a:ea typeface="+mn-ea"/>
                  <a:cs typeface="+mn-cs"/>
                </a:rPr>
              </a:br>
              <a:r>
                <a:rPr kumimoji="0" lang="en-GB" sz="825" b="1" i="0" u="none" strike="noStrike" kern="1200" cap="none" spc="0" normalizeH="0" baseline="0" noProof="0" dirty="0">
                  <a:ln>
                    <a:noFill/>
                  </a:ln>
                  <a:solidFill>
                    <a:srgbClr val="58595B"/>
                  </a:solidFill>
                  <a:effectLst/>
                  <a:uLnTx/>
                  <a:uFillTx/>
                  <a:latin typeface="Arial"/>
                  <a:ea typeface="+mn-ea"/>
                  <a:cs typeface="+mn-cs"/>
                </a:rPr>
                <a:t>invasion and</a:t>
              </a:r>
              <a:br>
                <a:rPr kumimoji="0" lang="en-GB" sz="825" b="1" i="0" u="none" strike="noStrike" kern="1200" cap="none" spc="0" normalizeH="0" baseline="0" noProof="0" dirty="0">
                  <a:ln>
                    <a:noFill/>
                  </a:ln>
                  <a:solidFill>
                    <a:srgbClr val="58595B"/>
                  </a:solidFill>
                  <a:effectLst/>
                  <a:uLnTx/>
                  <a:uFillTx/>
                  <a:latin typeface="Arial"/>
                  <a:ea typeface="+mn-ea"/>
                  <a:cs typeface="+mn-cs"/>
                </a:rPr>
              </a:br>
              <a:r>
                <a:rPr kumimoji="0" lang="en-GB" sz="825" b="1" i="0" u="none" strike="noStrike" kern="1200" cap="none" spc="0" normalizeH="0" baseline="0" noProof="0" dirty="0">
                  <a:ln>
                    <a:noFill/>
                  </a:ln>
                  <a:solidFill>
                    <a:srgbClr val="58595B"/>
                  </a:solidFill>
                  <a:effectLst/>
                  <a:uLnTx/>
                  <a:uFillTx/>
                  <a:latin typeface="Arial"/>
                  <a:ea typeface="+mn-ea"/>
                  <a:cs typeface="+mn-cs"/>
                </a:rPr>
                <a:t>metastasis</a:t>
              </a:r>
            </a:p>
          </p:txBody>
        </p:sp>
        <p:sp>
          <p:nvSpPr>
            <p:cNvPr id="67" name="TextBox 25"/>
            <p:cNvSpPr txBox="1"/>
            <p:nvPr/>
          </p:nvSpPr>
          <p:spPr>
            <a:xfrm>
              <a:off x="754422" y="2525635"/>
              <a:ext cx="598903" cy="41875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825" b="1" i="0" u="none" strike="noStrike" kern="1200" cap="none" spc="0" normalizeH="0" baseline="0" noProof="0" dirty="0">
                  <a:ln>
                    <a:noFill/>
                  </a:ln>
                  <a:solidFill>
                    <a:srgbClr val="0071BF"/>
                  </a:solidFill>
                  <a:effectLst/>
                  <a:uLnTx/>
                  <a:uFillTx/>
                  <a:latin typeface="Arial"/>
                  <a:ea typeface="+mn-ea"/>
                  <a:cs typeface="+mn-cs"/>
                </a:rPr>
                <a:t>Genome</a:t>
              </a:r>
              <a:br>
                <a:rPr kumimoji="0" lang="en-GB" sz="825" b="1" i="0" u="none" strike="noStrike" kern="1200" cap="none" spc="0" normalizeH="0" baseline="0" noProof="0" dirty="0">
                  <a:ln>
                    <a:noFill/>
                  </a:ln>
                  <a:solidFill>
                    <a:srgbClr val="0071BF"/>
                  </a:solidFill>
                  <a:effectLst/>
                  <a:uLnTx/>
                  <a:uFillTx/>
                  <a:latin typeface="Arial"/>
                  <a:ea typeface="+mn-ea"/>
                  <a:cs typeface="+mn-cs"/>
                </a:rPr>
              </a:br>
              <a:r>
                <a:rPr kumimoji="0" lang="en-GB" sz="825" b="1" i="0" u="none" strike="noStrike" kern="1200" cap="none" spc="0" normalizeH="0" baseline="0" noProof="0" dirty="0">
                  <a:ln>
                    <a:noFill/>
                  </a:ln>
                  <a:solidFill>
                    <a:srgbClr val="0071BF"/>
                  </a:solidFill>
                  <a:effectLst/>
                  <a:uLnTx/>
                  <a:uFillTx/>
                  <a:latin typeface="Arial"/>
                  <a:ea typeface="+mn-ea"/>
                  <a:cs typeface="+mn-cs"/>
                </a:rPr>
                <a:t>instability</a:t>
              </a:r>
              <a:br>
                <a:rPr kumimoji="0" lang="en-GB" sz="825" b="1" i="0" u="none" strike="noStrike" kern="1200" cap="none" spc="0" normalizeH="0" baseline="0" noProof="0" dirty="0">
                  <a:ln>
                    <a:noFill/>
                  </a:ln>
                  <a:solidFill>
                    <a:srgbClr val="0071BF"/>
                  </a:solidFill>
                  <a:effectLst/>
                  <a:uLnTx/>
                  <a:uFillTx/>
                  <a:latin typeface="Arial"/>
                  <a:ea typeface="+mn-ea"/>
                  <a:cs typeface="+mn-cs"/>
                </a:rPr>
              </a:br>
              <a:r>
                <a:rPr kumimoji="0" lang="en-GB" sz="825" b="1" i="0" u="none" strike="noStrike" kern="1200" cap="none" spc="0" normalizeH="0" baseline="0" noProof="0" dirty="0">
                  <a:ln>
                    <a:noFill/>
                  </a:ln>
                  <a:solidFill>
                    <a:srgbClr val="0071BF"/>
                  </a:solidFill>
                  <a:effectLst/>
                  <a:uLnTx/>
                  <a:uFillTx/>
                  <a:latin typeface="Arial"/>
                  <a:ea typeface="+mn-ea"/>
                  <a:cs typeface="+mn-cs"/>
                </a:rPr>
                <a:t>mutation</a:t>
              </a:r>
            </a:p>
          </p:txBody>
        </p:sp>
        <p:sp>
          <p:nvSpPr>
            <p:cNvPr id="68" name="TextBox 26"/>
            <p:cNvSpPr txBox="1"/>
            <p:nvPr/>
          </p:nvSpPr>
          <p:spPr>
            <a:xfrm>
              <a:off x="1614203" y="2080203"/>
              <a:ext cx="584717" cy="41875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825" b="1" i="0" u="none" strike="noStrike" kern="1200" cap="none" spc="0" normalizeH="0" baseline="0" noProof="0" dirty="0">
                  <a:ln>
                    <a:noFill/>
                  </a:ln>
                  <a:solidFill>
                    <a:srgbClr val="9E9FA2"/>
                  </a:solidFill>
                  <a:effectLst/>
                  <a:uLnTx/>
                  <a:uFillTx/>
                  <a:latin typeface="Arial"/>
                  <a:ea typeface="+mn-ea"/>
                  <a:cs typeface="+mn-cs"/>
                </a:rPr>
                <a:t>Resisting</a:t>
              </a:r>
              <a:br>
                <a:rPr kumimoji="0" lang="en-GB" sz="825" b="1" i="0" u="none" strike="noStrike" kern="1200" cap="none" spc="0" normalizeH="0" baseline="0" noProof="0" dirty="0">
                  <a:ln>
                    <a:noFill/>
                  </a:ln>
                  <a:solidFill>
                    <a:srgbClr val="9E9FA2"/>
                  </a:solidFill>
                  <a:effectLst/>
                  <a:uLnTx/>
                  <a:uFillTx/>
                  <a:latin typeface="Arial"/>
                  <a:ea typeface="+mn-ea"/>
                  <a:cs typeface="+mn-cs"/>
                </a:rPr>
              </a:br>
              <a:r>
                <a:rPr kumimoji="0" lang="en-GB" sz="825" b="1" i="0" u="none" strike="noStrike" kern="1200" cap="none" spc="0" normalizeH="0" baseline="0" noProof="0" dirty="0">
                  <a:ln>
                    <a:noFill/>
                  </a:ln>
                  <a:solidFill>
                    <a:srgbClr val="9E9FA2"/>
                  </a:solidFill>
                  <a:effectLst/>
                  <a:uLnTx/>
                  <a:uFillTx/>
                  <a:latin typeface="Arial"/>
                  <a:ea typeface="+mn-ea"/>
                  <a:cs typeface="+mn-cs"/>
                </a:rPr>
                <a:t>cell</a:t>
              </a:r>
              <a:br>
                <a:rPr kumimoji="0" lang="en-GB" sz="825" b="1" i="0" u="none" strike="noStrike" kern="1200" cap="none" spc="0" normalizeH="0" baseline="0" noProof="0" dirty="0">
                  <a:ln>
                    <a:noFill/>
                  </a:ln>
                  <a:solidFill>
                    <a:srgbClr val="9E9FA2"/>
                  </a:solidFill>
                  <a:effectLst/>
                  <a:uLnTx/>
                  <a:uFillTx/>
                  <a:latin typeface="Arial"/>
                  <a:ea typeface="+mn-ea"/>
                  <a:cs typeface="+mn-cs"/>
                </a:rPr>
              </a:br>
              <a:r>
                <a:rPr kumimoji="0" lang="en-GB" sz="825" b="1" i="0" u="none" strike="noStrike" kern="1200" cap="none" spc="0" normalizeH="0" baseline="0" noProof="0" dirty="0">
                  <a:ln>
                    <a:noFill/>
                  </a:ln>
                  <a:solidFill>
                    <a:srgbClr val="9E9FA2"/>
                  </a:solidFill>
                  <a:effectLst/>
                  <a:uLnTx/>
                  <a:uFillTx/>
                  <a:latin typeface="Arial"/>
                  <a:ea typeface="+mn-ea"/>
                  <a:cs typeface="+mn-cs"/>
                </a:rPr>
                <a:t>death</a:t>
              </a:r>
            </a:p>
          </p:txBody>
        </p:sp>
        <p:sp>
          <p:nvSpPr>
            <p:cNvPr id="69" name="TextBox 27"/>
            <p:cNvSpPr txBox="1"/>
            <p:nvPr/>
          </p:nvSpPr>
          <p:spPr>
            <a:xfrm>
              <a:off x="2625676" y="2037731"/>
              <a:ext cx="667490" cy="41875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825" b="1" i="0" u="none" strike="noStrike" kern="1200" cap="none" spc="0" normalizeH="0" baseline="0" noProof="0" dirty="0">
                  <a:ln>
                    <a:noFill/>
                  </a:ln>
                  <a:solidFill>
                    <a:srgbClr val="B27CE0"/>
                  </a:solidFill>
                  <a:effectLst/>
                  <a:uLnTx/>
                  <a:uFillTx/>
                  <a:latin typeface="Arial"/>
                  <a:ea typeface="+mn-ea"/>
                  <a:cs typeface="+mn-cs"/>
                </a:rPr>
                <a:t>Degrading</a:t>
              </a:r>
              <a:br>
                <a:rPr kumimoji="0" lang="en-GB" sz="825" b="1" i="0" u="none" strike="noStrike" kern="1200" cap="none" spc="0" normalizeH="0" baseline="0" noProof="0" dirty="0">
                  <a:ln>
                    <a:noFill/>
                  </a:ln>
                  <a:solidFill>
                    <a:srgbClr val="B27CE0"/>
                  </a:solidFill>
                  <a:effectLst/>
                  <a:uLnTx/>
                  <a:uFillTx/>
                  <a:latin typeface="Arial"/>
                  <a:ea typeface="+mn-ea"/>
                  <a:cs typeface="+mn-cs"/>
                </a:rPr>
              </a:br>
              <a:r>
                <a:rPr kumimoji="0" lang="en-GB" sz="825" b="1" i="0" u="none" strike="noStrike" kern="1200" cap="none" spc="0" normalizeH="0" baseline="0" noProof="0" dirty="0">
                  <a:ln>
                    <a:noFill/>
                  </a:ln>
                  <a:solidFill>
                    <a:srgbClr val="B27CE0"/>
                  </a:solidFill>
                  <a:effectLst/>
                  <a:uLnTx/>
                  <a:uFillTx/>
                  <a:latin typeface="Arial"/>
                  <a:ea typeface="+mn-ea"/>
                  <a:cs typeface="+mn-cs"/>
                </a:rPr>
                <a:t>cellular</a:t>
              </a:r>
              <a:br>
                <a:rPr kumimoji="0" lang="en-GB" sz="825" b="1" i="0" u="none" strike="noStrike" kern="1200" cap="none" spc="0" normalizeH="0" baseline="0" noProof="0" dirty="0">
                  <a:ln>
                    <a:noFill/>
                  </a:ln>
                  <a:solidFill>
                    <a:srgbClr val="B27CE0"/>
                  </a:solidFill>
                  <a:effectLst/>
                  <a:uLnTx/>
                  <a:uFillTx/>
                  <a:latin typeface="Arial"/>
                  <a:ea typeface="+mn-ea"/>
                  <a:cs typeface="+mn-cs"/>
                </a:rPr>
              </a:br>
              <a:r>
                <a:rPr kumimoji="0" lang="en-GB" sz="825" b="1" i="0" u="none" strike="noStrike" kern="1200" cap="none" spc="0" normalizeH="0" baseline="0" noProof="0" dirty="0">
                  <a:ln>
                    <a:noFill/>
                  </a:ln>
                  <a:solidFill>
                    <a:srgbClr val="B27CE0"/>
                  </a:solidFill>
                  <a:effectLst/>
                  <a:uLnTx/>
                  <a:uFillTx/>
                  <a:latin typeface="Arial"/>
                  <a:ea typeface="+mn-ea"/>
                  <a:cs typeface="+mn-cs"/>
                </a:rPr>
                <a:t>energetics</a:t>
              </a:r>
            </a:p>
          </p:txBody>
        </p:sp>
        <p:sp>
          <p:nvSpPr>
            <p:cNvPr id="70" name="TextBox 28"/>
            <p:cNvSpPr txBox="1"/>
            <p:nvPr/>
          </p:nvSpPr>
          <p:spPr>
            <a:xfrm>
              <a:off x="3430871" y="2467807"/>
              <a:ext cx="699619" cy="41875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825" b="1" i="0" u="none" strike="noStrike" kern="1200" cap="none" spc="0" normalizeH="0" baseline="0" noProof="0" dirty="0">
                  <a:ln>
                    <a:noFill/>
                  </a:ln>
                  <a:solidFill>
                    <a:srgbClr val="009933"/>
                  </a:solidFill>
                  <a:effectLst/>
                  <a:uLnTx/>
                  <a:uFillTx/>
                  <a:latin typeface="Arial"/>
                  <a:ea typeface="+mn-ea"/>
                  <a:cs typeface="+mn-cs"/>
                </a:rPr>
                <a:t>Sustaining</a:t>
              </a:r>
              <a:br>
                <a:rPr kumimoji="0" lang="en-GB" sz="825" b="1" i="0" u="none" strike="noStrike" kern="1200" cap="none" spc="0" normalizeH="0" baseline="0" noProof="0" dirty="0">
                  <a:ln>
                    <a:noFill/>
                  </a:ln>
                  <a:solidFill>
                    <a:srgbClr val="009933"/>
                  </a:solidFill>
                  <a:effectLst/>
                  <a:uLnTx/>
                  <a:uFillTx/>
                  <a:latin typeface="Arial"/>
                  <a:ea typeface="+mn-ea"/>
                  <a:cs typeface="+mn-cs"/>
                </a:rPr>
              </a:br>
              <a:r>
                <a:rPr kumimoji="0" lang="en-GB" sz="825" b="1" i="0" u="none" strike="noStrike" kern="1200" cap="none" spc="0" normalizeH="0" baseline="0" noProof="0" dirty="0">
                  <a:ln>
                    <a:noFill/>
                  </a:ln>
                  <a:solidFill>
                    <a:srgbClr val="009933"/>
                  </a:solidFill>
                  <a:effectLst/>
                  <a:uLnTx/>
                  <a:uFillTx/>
                  <a:latin typeface="Arial"/>
                  <a:ea typeface="+mn-ea"/>
                  <a:cs typeface="+mn-cs"/>
                </a:rPr>
                <a:t>proliferative</a:t>
              </a:r>
              <a:br>
                <a:rPr kumimoji="0" lang="en-GB" sz="825" b="1" i="0" u="none" strike="noStrike" kern="1200" cap="none" spc="0" normalizeH="0" baseline="0" noProof="0" dirty="0">
                  <a:ln>
                    <a:noFill/>
                  </a:ln>
                  <a:solidFill>
                    <a:srgbClr val="009933"/>
                  </a:solidFill>
                  <a:effectLst/>
                  <a:uLnTx/>
                  <a:uFillTx/>
                  <a:latin typeface="Arial"/>
                  <a:ea typeface="+mn-ea"/>
                  <a:cs typeface="+mn-cs"/>
                </a:rPr>
              </a:br>
              <a:r>
                <a:rPr kumimoji="0" lang="en-GB" sz="825" b="1" i="0" u="none" strike="noStrike" kern="1200" cap="none" spc="0" normalizeH="0" baseline="0" noProof="0" dirty="0">
                  <a:ln>
                    <a:noFill/>
                  </a:ln>
                  <a:solidFill>
                    <a:srgbClr val="009933"/>
                  </a:solidFill>
                  <a:effectLst/>
                  <a:uLnTx/>
                  <a:uFillTx/>
                  <a:latin typeface="Arial"/>
                  <a:ea typeface="+mn-ea"/>
                  <a:cs typeface="+mn-cs"/>
                </a:rPr>
                <a:t>signalling</a:t>
              </a:r>
            </a:p>
          </p:txBody>
        </p:sp>
        <p:sp>
          <p:nvSpPr>
            <p:cNvPr id="71" name="TextBox 2"/>
            <p:cNvSpPr txBox="1"/>
            <p:nvPr/>
          </p:nvSpPr>
          <p:spPr>
            <a:xfrm>
              <a:off x="3849953" y="3302766"/>
              <a:ext cx="847502" cy="361599"/>
            </a:xfrm>
            <a:prstGeom prst="roundRect">
              <a:avLst/>
            </a:prstGeom>
            <a:solidFill>
              <a:schemeClr val="bg1"/>
            </a:solidFill>
            <a:ln w="28575">
              <a:solidFill>
                <a:srgbClr val="FF0000"/>
              </a:solidFill>
            </a:ln>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000000"/>
                  </a:solidFill>
                  <a:effectLst/>
                  <a:uLnTx/>
                  <a:uFillTx/>
                  <a:latin typeface="Arial"/>
                  <a:ea typeface="+mn-ea"/>
                  <a:cs typeface="+mn-cs"/>
                </a:rPr>
                <a:t>Inducing</a:t>
              </a:r>
              <a:br>
                <a:rPr kumimoji="0" lang="en-GB" sz="900" b="1" i="0" u="none" strike="noStrike" kern="1200" cap="none" spc="0" normalizeH="0" baseline="0" noProof="0" dirty="0">
                  <a:ln>
                    <a:noFill/>
                  </a:ln>
                  <a:solidFill>
                    <a:srgbClr val="000000"/>
                  </a:solidFill>
                  <a:effectLst/>
                  <a:uLnTx/>
                  <a:uFillTx/>
                  <a:latin typeface="Arial"/>
                  <a:ea typeface="+mn-ea"/>
                  <a:cs typeface="+mn-cs"/>
                </a:rPr>
              </a:br>
              <a:r>
                <a:rPr kumimoji="0" lang="en-GB" sz="900" b="1" i="0" u="none" strike="noStrike" kern="1200" cap="none" spc="0" normalizeH="0" baseline="0" noProof="0" dirty="0">
                  <a:ln>
                    <a:noFill/>
                  </a:ln>
                  <a:solidFill>
                    <a:srgbClr val="000000"/>
                  </a:solidFill>
                  <a:effectLst/>
                  <a:uLnTx/>
                  <a:uFillTx/>
                  <a:latin typeface="Arial"/>
                  <a:ea typeface="+mn-ea"/>
                  <a:cs typeface="+mn-cs"/>
                </a:rPr>
                <a:t>angiogenesis</a:t>
              </a:r>
            </a:p>
          </p:txBody>
        </p:sp>
      </p:grpSp>
      <p:sp>
        <p:nvSpPr>
          <p:cNvPr id="72" name="Title 8"/>
          <p:cNvSpPr>
            <a:spLocks noGrp="1"/>
          </p:cNvSpPr>
          <p:nvPr>
            <p:ph type="title"/>
          </p:nvPr>
        </p:nvSpPr>
        <p:spPr>
          <a:xfrm>
            <a:off x="-364787" y="1016639"/>
            <a:ext cx="10550769" cy="458587"/>
          </a:xfrm>
        </p:spPr>
        <p:txBody>
          <a:bodyPr vert="horz" wrap="square" lIns="0" tIns="0" rIns="0" bIns="0" rtlCol="0" anchor="b" anchorCtr="0">
            <a:noAutofit/>
          </a:bodyPr>
          <a:lstStyle/>
          <a:p>
            <a:pPr defTabSz="913554">
              <a:lnSpc>
                <a:spcPct val="100000"/>
              </a:lnSpc>
            </a:pPr>
            <a:r>
              <a:rPr lang="en-GB" sz="5400" b="1" dirty="0" err="1">
                <a:solidFill>
                  <a:srgbClr val="006699"/>
                </a:solidFill>
              </a:rPr>
              <a:t>Chất</a:t>
            </a:r>
            <a:r>
              <a:rPr lang="en-GB" sz="5400" b="1" dirty="0">
                <a:solidFill>
                  <a:srgbClr val="006699"/>
                </a:solidFill>
              </a:rPr>
              <a:t> </a:t>
            </a:r>
            <a:r>
              <a:rPr lang="en-GB" sz="5400" b="1" dirty="0" err="1">
                <a:solidFill>
                  <a:srgbClr val="006699"/>
                </a:solidFill>
              </a:rPr>
              <a:t>ức</a:t>
            </a:r>
            <a:r>
              <a:rPr lang="en-GB" sz="5400" b="1" dirty="0">
                <a:solidFill>
                  <a:srgbClr val="006699"/>
                </a:solidFill>
              </a:rPr>
              <a:t> </a:t>
            </a:r>
            <a:r>
              <a:rPr lang="en-GB" sz="5400" b="1" dirty="0" err="1">
                <a:solidFill>
                  <a:srgbClr val="006699"/>
                </a:solidFill>
              </a:rPr>
              <a:t>chế</a:t>
            </a:r>
            <a:r>
              <a:rPr lang="en-GB" sz="5400" b="1" dirty="0">
                <a:solidFill>
                  <a:srgbClr val="006699"/>
                </a:solidFill>
              </a:rPr>
              <a:t> </a:t>
            </a:r>
            <a:r>
              <a:rPr lang="en-GB" sz="5400" b="1" dirty="0" err="1">
                <a:solidFill>
                  <a:srgbClr val="006699"/>
                </a:solidFill>
              </a:rPr>
              <a:t>tăng</a:t>
            </a:r>
            <a:r>
              <a:rPr lang="en-GB" sz="5400" b="1" dirty="0">
                <a:solidFill>
                  <a:srgbClr val="006699"/>
                </a:solidFill>
              </a:rPr>
              <a:t> </a:t>
            </a:r>
            <a:r>
              <a:rPr lang="en-GB" sz="5400" b="1" dirty="0" err="1">
                <a:solidFill>
                  <a:srgbClr val="006699"/>
                </a:solidFill>
              </a:rPr>
              <a:t>sinh</a:t>
            </a:r>
            <a:r>
              <a:rPr lang="en-GB" sz="5400" b="1" dirty="0">
                <a:solidFill>
                  <a:srgbClr val="006699"/>
                </a:solidFill>
              </a:rPr>
              <a:t> </a:t>
            </a:r>
            <a:r>
              <a:rPr lang="en-GB" sz="5400" b="1" dirty="0" err="1">
                <a:solidFill>
                  <a:srgbClr val="006699"/>
                </a:solidFill>
              </a:rPr>
              <a:t>mạch</a:t>
            </a:r>
            <a:endParaRPr lang="en-GB" sz="5400" b="1" dirty="0">
              <a:solidFill>
                <a:srgbClr val="006699"/>
              </a:solidFill>
            </a:endParaRPr>
          </a:p>
        </p:txBody>
      </p:sp>
      <p:sp>
        <p:nvSpPr>
          <p:cNvPr id="28" name="頁尾版面配置區 6">
            <a:extLst>
              <a:ext uri="{FF2B5EF4-FFF2-40B4-BE49-F238E27FC236}">
                <a16:creationId xmlns:a16="http://schemas.microsoft.com/office/drawing/2014/main" id="{A9BEA75F-B331-C944-B779-73D2319B3D3C}"/>
              </a:ext>
            </a:extLst>
          </p:cNvPr>
          <p:cNvSpPr txBox="1">
            <a:spLocks/>
          </p:cNvSpPr>
          <p:nvPr/>
        </p:nvSpPr>
        <p:spPr>
          <a:xfrm>
            <a:off x="2239479" y="6502892"/>
            <a:ext cx="8136600" cy="381749"/>
          </a:xfrm>
          <a:prstGeom prst="rect">
            <a:avLst/>
          </a:prstGeom>
        </p:spPr>
        <p:txBody>
          <a:bodyPr vert="horz" lIns="68580" tIns="34290" rIns="68580" bIns="3429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marR="0" lvl="0" indent="-228600" algn="l" defTabSz="685800" rtl="0" eaLnBrk="1" fontAlgn="auto" latinLnBrk="0" hangingPunct="1">
              <a:lnSpc>
                <a:spcPct val="100000"/>
              </a:lnSpc>
              <a:spcBef>
                <a:spcPts val="0"/>
              </a:spcBef>
              <a:spcAft>
                <a:spcPts val="0"/>
              </a:spcAft>
              <a:buClrTx/>
              <a:buSzTx/>
              <a:buFontTx/>
              <a:buAutoNum type="arabicPeriod"/>
              <a:tabLst/>
              <a:defRPr/>
            </a:pPr>
            <a:r>
              <a:rPr kumimoji="0" lang="en-US" sz="1000" b="0" i="0" u="none" strike="noStrike" kern="1200" cap="none" spc="0" normalizeH="0" baseline="0" noProof="0" dirty="0" err="1">
                <a:ln>
                  <a:noFill/>
                </a:ln>
                <a:solidFill>
                  <a:prstClr val="black"/>
                </a:solidFill>
                <a:effectLst/>
                <a:uLnTx/>
                <a:uFillTx/>
                <a:latin typeface="Arial"/>
                <a:ea typeface="+mn-ea"/>
                <a:cs typeface="+mn-cs"/>
              </a:rPr>
              <a:t>Hanahan</a:t>
            </a:r>
            <a:r>
              <a:rPr kumimoji="0" lang="en-US" sz="1000" b="0" i="0" u="none" strike="noStrike" kern="1200" cap="none" spc="0" normalizeH="0" baseline="0" noProof="0" dirty="0">
                <a:ln>
                  <a:noFill/>
                </a:ln>
                <a:solidFill>
                  <a:prstClr val="black"/>
                </a:solidFill>
                <a:effectLst/>
                <a:uLnTx/>
                <a:uFillTx/>
                <a:latin typeface="Arial"/>
                <a:ea typeface="+mn-ea"/>
                <a:cs typeface="+mn-cs"/>
              </a:rPr>
              <a:t> and Weinberg. </a:t>
            </a:r>
            <a:r>
              <a:rPr kumimoji="0" lang="en-US" sz="1000" b="0" i="1" u="none" strike="noStrike" kern="1200" cap="none" spc="0" normalizeH="0" baseline="0" noProof="0" dirty="0">
                <a:ln>
                  <a:noFill/>
                </a:ln>
                <a:solidFill>
                  <a:prstClr val="black"/>
                </a:solidFill>
                <a:effectLst/>
                <a:uLnTx/>
                <a:uFillTx/>
                <a:latin typeface="Arial"/>
                <a:ea typeface="+mn-ea"/>
                <a:cs typeface="+mn-cs"/>
              </a:rPr>
              <a:t>Cell</a:t>
            </a:r>
            <a:r>
              <a:rPr kumimoji="0" lang="en-US" sz="1000" b="0" i="0" u="none" strike="noStrike" kern="1200" cap="none" spc="0" normalizeH="0" baseline="0" noProof="0" dirty="0">
                <a:ln>
                  <a:noFill/>
                </a:ln>
                <a:solidFill>
                  <a:prstClr val="black"/>
                </a:solidFill>
                <a:effectLst/>
                <a:uLnTx/>
                <a:uFillTx/>
                <a:latin typeface="Arial"/>
                <a:ea typeface="+mn-ea"/>
                <a:cs typeface="+mn-cs"/>
              </a:rPr>
              <a:t>. 2011;144:646; </a:t>
            </a:r>
          </a:p>
          <a:p>
            <a:pPr marL="228600" marR="0" lvl="0" indent="-228600" algn="l" defTabSz="685800" rtl="0" eaLnBrk="1" fontAlgn="auto" latinLnBrk="0" hangingPunct="1">
              <a:lnSpc>
                <a:spcPct val="100000"/>
              </a:lnSpc>
              <a:spcBef>
                <a:spcPts val="0"/>
              </a:spcBef>
              <a:spcAft>
                <a:spcPts val="0"/>
              </a:spcAft>
              <a:buClrTx/>
              <a:buSzTx/>
              <a:buFontTx/>
              <a:buAutoNum type="arabicPeriod"/>
              <a:tabLst/>
              <a:defRPr/>
            </a:pPr>
            <a:r>
              <a:rPr kumimoji="0" lang="en-US" sz="1000" b="0" i="0" u="none" strike="noStrike" kern="1200" cap="none" spc="0" normalizeH="0" baseline="0" noProof="0" dirty="0" err="1">
                <a:ln>
                  <a:noFill/>
                </a:ln>
                <a:solidFill>
                  <a:prstClr val="black"/>
                </a:solidFill>
                <a:effectLst/>
                <a:uLnTx/>
                <a:uFillTx/>
                <a:latin typeface="Arial"/>
                <a:ea typeface="+mn-ea"/>
                <a:cs typeface="Arial" pitchFamily="34" charset="0"/>
              </a:rPr>
              <a:t>Fukumura</a:t>
            </a:r>
            <a:r>
              <a:rPr kumimoji="0" lang="en-US" sz="1000" b="0" i="0" u="none" strike="noStrike" kern="1200" cap="none" spc="0" normalizeH="0" baseline="0" noProof="0" dirty="0">
                <a:ln>
                  <a:noFill/>
                </a:ln>
                <a:solidFill>
                  <a:prstClr val="black"/>
                </a:solidFill>
                <a:effectLst/>
                <a:uLnTx/>
                <a:uFillTx/>
                <a:latin typeface="Arial"/>
                <a:ea typeface="+mn-ea"/>
                <a:cs typeface="Arial" pitchFamily="34" charset="0"/>
              </a:rPr>
              <a:t> et al. </a:t>
            </a:r>
            <a:r>
              <a:rPr kumimoji="0" lang="en-US" sz="1000" b="0" i="1" u="none" strike="noStrike" kern="1200" cap="none" spc="0" normalizeH="0" baseline="0" noProof="0" dirty="0">
                <a:ln>
                  <a:noFill/>
                </a:ln>
                <a:solidFill>
                  <a:prstClr val="black"/>
                </a:solidFill>
                <a:effectLst/>
                <a:uLnTx/>
                <a:uFillTx/>
                <a:latin typeface="Arial"/>
                <a:ea typeface="+mn-ea"/>
                <a:cs typeface="Arial" pitchFamily="34" charset="0"/>
              </a:rPr>
              <a:t>Nat Rev Clin Oncol</a:t>
            </a:r>
            <a:r>
              <a:rPr kumimoji="0" lang="en-US" sz="1000" b="0" i="0" u="none" strike="noStrike" kern="1200" cap="none" spc="0" normalizeH="0" baseline="0" noProof="0" dirty="0">
                <a:ln>
                  <a:noFill/>
                </a:ln>
                <a:solidFill>
                  <a:prstClr val="black"/>
                </a:solidFill>
                <a:effectLst/>
                <a:uLnTx/>
                <a:uFillTx/>
                <a:latin typeface="Arial"/>
                <a:ea typeface="+mn-ea"/>
                <a:cs typeface="Arial" pitchFamily="34" charset="0"/>
              </a:rPr>
              <a:t>. 2018;15:325</a:t>
            </a:r>
            <a:r>
              <a:rPr kumimoji="0" lang="en-US" sz="1000" b="0" i="0" u="none" strike="noStrike" kern="1200" cap="none" spc="0" normalizeH="0" baseline="0" noProof="0" dirty="0">
                <a:ln>
                  <a:noFill/>
                </a:ln>
                <a:solidFill>
                  <a:srgbClr val="58595B"/>
                </a:solidFill>
                <a:effectLst/>
                <a:uLnTx/>
                <a:uFillTx/>
                <a:latin typeface="Arial"/>
                <a:ea typeface="+mn-ea"/>
                <a:cs typeface="Arial" pitchFamily="34" charset="0"/>
              </a:rPr>
              <a:t>.</a:t>
            </a:r>
            <a:endParaRPr kumimoji="0" lang="de-DE" sz="1000" b="0" i="0" u="none" strike="noStrike" kern="1200" cap="none" spc="0" normalizeH="0" baseline="0" noProof="0" dirty="0">
              <a:ln>
                <a:noFill/>
              </a:ln>
              <a:solidFill>
                <a:srgbClr val="58595B"/>
              </a:solidFill>
              <a:effectLst/>
              <a:uLnTx/>
              <a:uFillTx/>
              <a:latin typeface="Arial"/>
              <a:ea typeface="+mn-ea"/>
              <a:cs typeface="Arial" charset="0"/>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srgbClr val="58595B"/>
              </a:solidFill>
              <a:effectLst/>
              <a:uLnTx/>
              <a:uFillTx/>
              <a:latin typeface="Arial"/>
              <a:ea typeface="+mn-ea"/>
              <a:cs typeface="+mn-cs"/>
            </a:endParaRPr>
          </a:p>
        </p:txBody>
      </p:sp>
      <p:sp>
        <p:nvSpPr>
          <p:cNvPr id="23" name="Subtitle 2">
            <a:extLst>
              <a:ext uri="{FF2B5EF4-FFF2-40B4-BE49-F238E27FC236}">
                <a16:creationId xmlns:a16="http://schemas.microsoft.com/office/drawing/2014/main" id="{B62CC79D-60CE-4CD2-BEB2-A44B3153B296}"/>
              </a:ext>
            </a:extLst>
          </p:cNvPr>
          <p:cNvSpPr txBox="1">
            <a:spLocks/>
          </p:cNvSpPr>
          <p:nvPr/>
        </p:nvSpPr>
        <p:spPr>
          <a:xfrm>
            <a:off x="5613301" y="6518413"/>
            <a:ext cx="1762125" cy="252072"/>
          </a:xfrm>
          <a:prstGeom prst="rect">
            <a:avLst/>
          </a:prstGeom>
        </p:spPr>
        <p:txBody>
          <a:bodyPr>
            <a:noAutofit/>
          </a:bodyPr>
          <a:lstStyle>
            <a:lvl1pPr marL="360363" indent="-360363" algn="l" defTabSz="914400" rtl="0" eaLnBrk="1" latinLnBrk="0" hangingPunct="1">
              <a:lnSpc>
                <a:spcPct val="85000"/>
              </a:lnSpc>
              <a:spcBef>
                <a:spcPts val="1800"/>
              </a:spcBef>
              <a:buSzPct val="110000"/>
              <a:buFontTx/>
              <a:buBlip>
                <a:blip r:embed="rId5"/>
              </a:buBlip>
              <a:defRPr sz="2000" kern="1200">
                <a:solidFill>
                  <a:schemeClr val="tx1"/>
                </a:solidFill>
                <a:latin typeface="+mn-lt"/>
                <a:ea typeface="+mn-ea"/>
                <a:cs typeface="+mn-cs"/>
              </a:defRPr>
            </a:lvl1pPr>
            <a:lvl2pPr marL="806450" indent="-252000" algn="l" defTabSz="914400" rtl="0" eaLnBrk="1" latinLnBrk="0" hangingPunct="1">
              <a:lnSpc>
                <a:spcPct val="85000"/>
              </a:lnSpc>
              <a:spcBef>
                <a:spcPts val="600"/>
              </a:spcBef>
              <a:buClr>
                <a:schemeClr val="accent2"/>
              </a:buClr>
              <a:buFont typeface="Verdana" pitchFamily="34" charset="0"/>
              <a:buChar char="●"/>
              <a:defRPr sz="1800" kern="1200">
                <a:solidFill>
                  <a:schemeClr val="tx1"/>
                </a:solidFill>
                <a:latin typeface="+mn-lt"/>
                <a:ea typeface="+mn-ea"/>
                <a:cs typeface="+mn-cs"/>
              </a:defRPr>
            </a:lvl2pPr>
            <a:lvl3pPr marL="1165225" indent="-216000" algn="l" defTabSz="914400" rtl="0" eaLnBrk="1" latinLnBrk="0" hangingPunct="1">
              <a:lnSpc>
                <a:spcPct val="85000"/>
              </a:lnSpc>
              <a:spcBef>
                <a:spcPts val="400"/>
              </a:spcBef>
              <a:buClr>
                <a:schemeClr val="accent1">
                  <a:lumMod val="75000"/>
                </a:schemeClr>
              </a:buClr>
              <a:buSzPct val="80000"/>
              <a:buFont typeface="Wingdings 2" pitchFamily="18" charset="2"/>
              <a:buChar char="¾"/>
              <a:defRPr sz="1600" kern="1200">
                <a:solidFill>
                  <a:schemeClr val="tx1"/>
                </a:solidFill>
                <a:latin typeface="+mn-lt"/>
                <a:ea typeface="+mn-ea"/>
                <a:cs typeface="+mn-cs"/>
              </a:defRPr>
            </a:lvl3pPr>
            <a:lvl4pPr marL="1525588"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4pPr>
            <a:lvl5pPr marL="1971675"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base"/>
            <a:r>
              <a:rPr lang="vi-VN" sz="1200">
                <a:solidFill>
                  <a:srgbClr val="303030"/>
                </a:solidFill>
              </a:rPr>
              <a:t>SC-VN-02753</a:t>
            </a:r>
          </a:p>
          <a:p>
            <a:br>
              <a:rPr lang="vi-VN" sz="1200">
                <a:solidFill>
                  <a:srgbClr val="303030"/>
                </a:solidFill>
              </a:rPr>
            </a:br>
            <a:endParaRPr lang="vi-VN" sz="1200" dirty="0"/>
          </a:p>
        </p:txBody>
      </p:sp>
    </p:spTree>
    <p:extLst>
      <p:ext uri="{BB962C8B-B14F-4D97-AF65-F5344CB8AC3E}">
        <p14:creationId xmlns:p14="http://schemas.microsoft.com/office/powerpoint/2010/main" val="374686399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Title 1">
            <a:extLst>
              <a:ext uri="{FF2B5EF4-FFF2-40B4-BE49-F238E27FC236}">
                <a16:creationId xmlns:a16="http://schemas.microsoft.com/office/drawing/2014/main" id="{F8FEF4DD-1588-F449-B238-F60091ED54F2}"/>
              </a:ext>
            </a:extLst>
          </p:cNvPr>
          <p:cNvSpPr txBox="1">
            <a:spLocks/>
          </p:cNvSpPr>
          <p:nvPr/>
        </p:nvSpPr>
        <p:spPr>
          <a:xfrm>
            <a:off x="693174" y="1187064"/>
            <a:ext cx="10604091" cy="731085"/>
          </a:xfrm>
          <a:prstGeom prst="rect">
            <a:avLst/>
          </a:prstGeom>
        </p:spPr>
        <p:txBody>
          <a:bodyPr vert="horz" lIns="0" tIns="0" rIns="0" bIns="0" rtlCol="0" anchor="b" anchorCtr="0">
            <a:noAutofit/>
          </a:bodyPr>
          <a:lstStyle>
            <a:lvl1pPr algn="l" defTabSz="910373"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marL="0" marR="0" lvl="0" indent="0" algn="ctr" defTabSz="682780" rtl="0" eaLnBrk="1" fontAlgn="auto" latinLnBrk="0" hangingPunct="1">
              <a:lnSpc>
                <a:spcPct val="100000"/>
              </a:lnSpc>
              <a:spcBef>
                <a:spcPct val="0"/>
              </a:spcBef>
              <a:spcAft>
                <a:spcPts val="0"/>
              </a:spcAft>
              <a:buClrTx/>
              <a:buSzTx/>
              <a:buFontTx/>
              <a:buNone/>
              <a:tabLst/>
              <a:defRPr/>
            </a:pP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LUME-Lung 1: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Nintedanib</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 Docetaxel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cải</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thiện</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trung</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vị</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OS so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với</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docetaxel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đơn</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trị</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ở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bệnh</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nhân</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UTPKTBN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tế</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bào</a:t>
            </a: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tuyến</a:t>
            </a:r>
            <a:endPar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endParaRPr>
          </a:p>
        </p:txBody>
      </p:sp>
      <p:sp>
        <p:nvSpPr>
          <p:cNvPr id="223" name="頁尾版面配置區 6">
            <a:extLst>
              <a:ext uri="{FF2B5EF4-FFF2-40B4-BE49-F238E27FC236}">
                <a16:creationId xmlns:a16="http://schemas.microsoft.com/office/drawing/2014/main" id="{43259E94-FD06-EA45-BC8B-EA7B4DF60A22}"/>
              </a:ext>
            </a:extLst>
          </p:cNvPr>
          <p:cNvSpPr txBox="1">
            <a:spLocks/>
          </p:cNvSpPr>
          <p:nvPr/>
        </p:nvSpPr>
        <p:spPr>
          <a:xfrm>
            <a:off x="1011951" y="6476251"/>
            <a:ext cx="8136600" cy="381749"/>
          </a:xfrm>
          <a:prstGeom prst="rect">
            <a:avLst/>
          </a:prstGeom>
        </p:spPr>
        <p:txBody>
          <a:bodyPr vert="horz" lIns="68580" tIns="34290" rIns="68580" bIns="3429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Arial"/>
                <a:ea typeface="+mn-ea"/>
                <a:cs typeface="+mn-cs"/>
              </a:rPr>
              <a:t>Reck et al. Lancet Oncol. 2014;15:143.</a:t>
            </a:r>
          </a:p>
        </p:txBody>
      </p:sp>
      <p:pic>
        <p:nvPicPr>
          <p:cNvPr id="12" name="Picture 11"/>
          <p:cNvPicPr>
            <a:picLocks noChangeAspect="1"/>
          </p:cNvPicPr>
          <p:nvPr/>
        </p:nvPicPr>
        <p:blipFill>
          <a:blip r:embed="rId3"/>
          <a:stretch>
            <a:fillRect/>
          </a:stretch>
        </p:blipFill>
        <p:spPr>
          <a:xfrm>
            <a:off x="1499221" y="1918150"/>
            <a:ext cx="8898392" cy="4355060"/>
          </a:xfrm>
          <a:prstGeom prst="rect">
            <a:avLst/>
          </a:prstGeom>
        </p:spPr>
      </p:pic>
      <p:sp>
        <p:nvSpPr>
          <p:cNvPr id="5" name="Subtitle 2">
            <a:extLst>
              <a:ext uri="{FF2B5EF4-FFF2-40B4-BE49-F238E27FC236}">
                <a16:creationId xmlns:a16="http://schemas.microsoft.com/office/drawing/2014/main" id="{3689AC60-59CB-4F0A-9B71-74979A2CC3CA}"/>
              </a:ext>
            </a:extLst>
          </p:cNvPr>
          <p:cNvSpPr txBox="1">
            <a:spLocks/>
          </p:cNvSpPr>
          <p:nvPr/>
        </p:nvSpPr>
        <p:spPr>
          <a:xfrm>
            <a:off x="5214937" y="6476251"/>
            <a:ext cx="1762125" cy="381749"/>
          </a:xfrm>
          <a:prstGeom prst="rect">
            <a:avLst/>
          </a:prstGeom>
        </p:spPr>
        <p:txBody>
          <a:bodyPr>
            <a:noAutofit/>
          </a:bodyPr>
          <a:lstStyle>
            <a:lvl1pPr marL="360363" indent="-360363" algn="l" defTabSz="914400" rtl="0" eaLnBrk="1" latinLnBrk="0" hangingPunct="1">
              <a:lnSpc>
                <a:spcPct val="85000"/>
              </a:lnSpc>
              <a:spcBef>
                <a:spcPts val="1800"/>
              </a:spcBef>
              <a:buSzPct val="110000"/>
              <a:buFontTx/>
              <a:buBlip>
                <a:blip r:embed="rId4"/>
              </a:buBlip>
              <a:defRPr sz="2000" kern="1200">
                <a:solidFill>
                  <a:schemeClr val="tx1"/>
                </a:solidFill>
                <a:latin typeface="+mn-lt"/>
                <a:ea typeface="+mn-ea"/>
                <a:cs typeface="+mn-cs"/>
              </a:defRPr>
            </a:lvl1pPr>
            <a:lvl2pPr marL="806450" indent="-252000" algn="l" defTabSz="914400" rtl="0" eaLnBrk="1" latinLnBrk="0" hangingPunct="1">
              <a:lnSpc>
                <a:spcPct val="85000"/>
              </a:lnSpc>
              <a:spcBef>
                <a:spcPts val="600"/>
              </a:spcBef>
              <a:buClr>
                <a:schemeClr val="accent2"/>
              </a:buClr>
              <a:buFont typeface="Verdana" pitchFamily="34" charset="0"/>
              <a:buChar char="●"/>
              <a:defRPr sz="1800" kern="1200">
                <a:solidFill>
                  <a:schemeClr val="tx1"/>
                </a:solidFill>
                <a:latin typeface="+mn-lt"/>
                <a:ea typeface="+mn-ea"/>
                <a:cs typeface="+mn-cs"/>
              </a:defRPr>
            </a:lvl2pPr>
            <a:lvl3pPr marL="1165225" indent="-216000" algn="l" defTabSz="914400" rtl="0" eaLnBrk="1" latinLnBrk="0" hangingPunct="1">
              <a:lnSpc>
                <a:spcPct val="85000"/>
              </a:lnSpc>
              <a:spcBef>
                <a:spcPts val="400"/>
              </a:spcBef>
              <a:buClr>
                <a:schemeClr val="accent1">
                  <a:lumMod val="75000"/>
                </a:schemeClr>
              </a:buClr>
              <a:buSzPct val="80000"/>
              <a:buFont typeface="Wingdings 2" pitchFamily="18" charset="2"/>
              <a:buChar char="¾"/>
              <a:defRPr sz="1600" kern="1200">
                <a:solidFill>
                  <a:schemeClr val="tx1"/>
                </a:solidFill>
                <a:latin typeface="+mn-lt"/>
                <a:ea typeface="+mn-ea"/>
                <a:cs typeface="+mn-cs"/>
              </a:defRPr>
            </a:lvl3pPr>
            <a:lvl4pPr marL="1525588"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4pPr>
            <a:lvl5pPr marL="1971675" indent="-144000" algn="l" defTabSz="914400" rtl="0" eaLnBrk="1" latinLnBrk="0" hangingPunct="1">
              <a:lnSpc>
                <a:spcPct val="85000"/>
              </a:lnSpc>
              <a:spcBef>
                <a:spcPts val="200"/>
              </a:spcBef>
              <a:buClr>
                <a:schemeClr val="accent3"/>
              </a:buClr>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base"/>
            <a:r>
              <a:rPr lang="vi-VN" sz="1200">
                <a:solidFill>
                  <a:srgbClr val="303030"/>
                </a:solidFill>
              </a:rPr>
              <a:t>SC-VN-02753</a:t>
            </a:r>
          </a:p>
          <a:p>
            <a:br>
              <a:rPr lang="vi-VN" sz="1200">
                <a:solidFill>
                  <a:srgbClr val="303030"/>
                </a:solidFill>
              </a:rPr>
            </a:br>
            <a:endParaRPr lang="vi-VN" sz="1200" dirty="0"/>
          </a:p>
        </p:txBody>
      </p:sp>
    </p:spTree>
    <p:extLst>
      <p:ext uri="{BB962C8B-B14F-4D97-AF65-F5344CB8AC3E}">
        <p14:creationId xmlns:p14="http://schemas.microsoft.com/office/powerpoint/2010/main" val="32081332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34</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18" name="Picture 17"/>
          <p:cNvPicPr>
            <a:picLocks noChangeAspect="1"/>
          </p:cNvPicPr>
          <p:nvPr/>
        </p:nvPicPr>
        <p:blipFill>
          <a:blip r:embed="rId2"/>
          <a:stretch>
            <a:fillRect/>
          </a:stretch>
        </p:blipFill>
        <p:spPr>
          <a:xfrm>
            <a:off x="698092" y="2686804"/>
            <a:ext cx="3822523" cy="3517697"/>
          </a:xfrm>
          <a:prstGeom prst="rect">
            <a:avLst/>
          </a:prstGeom>
        </p:spPr>
      </p:pic>
      <p:pic>
        <p:nvPicPr>
          <p:cNvPr id="19" name="Picture 18"/>
          <p:cNvPicPr>
            <a:picLocks noChangeAspect="1"/>
          </p:cNvPicPr>
          <p:nvPr/>
        </p:nvPicPr>
        <p:blipFill>
          <a:blip r:embed="rId3"/>
          <a:stretch>
            <a:fillRect/>
          </a:stretch>
        </p:blipFill>
        <p:spPr>
          <a:xfrm>
            <a:off x="4520615" y="2819540"/>
            <a:ext cx="7489731" cy="3524238"/>
          </a:xfrm>
          <a:prstGeom prst="rect">
            <a:avLst/>
          </a:prstGeom>
        </p:spPr>
      </p:pic>
      <p:sp>
        <p:nvSpPr>
          <p:cNvPr id="20" name="Rectangle 19"/>
          <p:cNvSpPr/>
          <p:nvPr/>
        </p:nvSpPr>
        <p:spPr>
          <a:xfrm>
            <a:off x="1026061" y="6462682"/>
            <a:ext cx="2872902"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err="1">
                <a:ln>
                  <a:noFill/>
                </a:ln>
                <a:solidFill>
                  <a:prstClr val="black"/>
                </a:solidFill>
                <a:effectLst/>
                <a:uLnTx/>
                <a:uFillTx/>
                <a:latin typeface="Arial"/>
                <a:ea typeface="+mn-ea"/>
                <a:cs typeface="Arial" pitchFamily="34" charset="0"/>
              </a:rPr>
              <a:t>Grohé</a:t>
            </a:r>
            <a:r>
              <a:rPr kumimoji="0" lang="de-DE" sz="1000" b="0" i="0" u="none" strike="noStrike" kern="1200" cap="none" spc="0" normalizeH="0" baseline="0" noProof="0" dirty="0">
                <a:ln>
                  <a:noFill/>
                </a:ln>
                <a:solidFill>
                  <a:prstClr val="black"/>
                </a:solidFill>
                <a:effectLst/>
                <a:uLnTx/>
                <a:uFillTx/>
                <a:latin typeface="Arial"/>
                <a:ea typeface="+mn-ea"/>
                <a:cs typeface="Arial" pitchFamily="34" charset="0"/>
              </a:rPr>
              <a:t> et al. Ann </a:t>
            </a:r>
            <a:r>
              <a:rPr kumimoji="0" lang="de-DE" sz="1000" b="0" i="0" u="none" strike="noStrike" kern="1200" cap="none" spc="0" normalizeH="0" baseline="0" noProof="0" dirty="0" err="1">
                <a:ln>
                  <a:noFill/>
                </a:ln>
                <a:solidFill>
                  <a:prstClr val="black"/>
                </a:solidFill>
                <a:effectLst/>
                <a:uLnTx/>
                <a:uFillTx/>
                <a:latin typeface="Arial"/>
                <a:ea typeface="+mn-ea"/>
                <a:cs typeface="Arial" pitchFamily="34" charset="0"/>
              </a:rPr>
              <a:t>Oncol</a:t>
            </a:r>
            <a:r>
              <a:rPr kumimoji="0" lang="de-DE" sz="1000" b="0" i="0" u="none" strike="noStrike" kern="1200" cap="none" spc="0" normalizeH="0" baseline="0" noProof="0" dirty="0">
                <a:ln>
                  <a:noFill/>
                </a:ln>
                <a:solidFill>
                  <a:prstClr val="black"/>
                </a:solidFill>
                <a:effectLst/>
                <a:uLnTx/>
                <a:uFillTx/>
                <a:latin typeface="Arial"/>
                <a:ea typeface="+mn-ea"/>
                <a:cs typeface="Arial" pitchFamily="34" charset="0"/>
              </a:rPr>
              <a:t>. 2018;29(</a:t>
            </a:r>
            <a:r>
              <a:rPr kumimoji="0" lang="de-DE" sz="1000" b="0" i="0" u="none" strike="noStrike" kern="1200" cap="none" spc="0" normalizeH="0" baseline="0" noProof="0" dirty="0" err="1">
                <a:ln>
                  <a:noFill/>
                </a:ln>
                <a:solidFill>
                  <a:prstClr val="black"/>
                </a:solidFill>
                <a:effectLst/>
                <a:uLnTx/>
                <a:uFillTx/>
                <a:latin typeface="Arial"/>
                <a:ea typeface="+mn-ea"/>
                <a:cs typeface="Arial" pitchFamily="34" charset="0"/>
              </a:rPr>
              <a:t>suppl</a:t>
            </a:r>
            <a:r>
              <a:rPr kumimoji="0" lang="de-DE" sz="1000" b="0" i="0" u="none" strike="noStrike" kern="1200" cap="none" spc="0" normalizeH="0" baseline="0" noProof="0" dirty="0">
                <a:ln>
                  <a:noFill/>
                </a:ln>
                <a:solidFill>
                  <a:prstClr val="black"/>
                </a:solidFill>
                <a:effectLst/>
                <a:uLnTx/>
                <a:uFillTx/>
                <a:latin typeface="Arial"/>
                <a:ea typeface="+mn-ea"/>
                <a:cs typeface="Arial" pitchFamily="34" charset="0"/>
              </a:rPr>
              <a:t> 10):55P.</a:t>
            </a:r>
            <a:endParaRPr kumimoji="0" lang="de-DE" sz="1000" b="0" i="0" u="none" strike="noStrike" kern="1200" cap="none" spc="0" normalizeH="0" baseline="0" noProof="0" dirty="0">
              <a:ln>
                <a:noFill/>
              </a:ln>
              <a:solidFill>
                <a:prstClr val="black"/>
              </a:solidFill>
              <a:effectLst/>
              <a:uLnTx/>
              <a:uFillTx/>
              <a:latin typeface="Arial"/>
              <a:ea typeface="+mn-ea"/>
              <a:cs typeface="Arial" charset="0"/>
            </a:endParaRPr>
          </a:p>
        </p:txBody>
      </p:sp>
      <p:sp>
        <p:nvSpPr>
          <p:cNvPr id="21" name="Title 1">
            <a:extLst>
              <a:ext uri="{FF2B5EF4-FFF2-40B4-BE49-F238E27FC236}">
                <a16:creationId xmlns:a16="http://schemas.microsoft.com/office/drawing/2014/main" id="{F8FEF4DD-1588-F449-B238-F60091ED54F2}"/>
              </a:ext>
            </a:extLst>
          </p:cNvPr>
          <p:cNvSpPr txBox="1">
            <a:spLocks/>
          </p:cNvSpPr>
          <p:nvPr/>
        </p:nvSpPr>
        <p:spPr>
          <a:xfrm>
            <a:off x="-132734" y="1030271"/>
            <a:ext cx="12565626" cy="433058"/>
          </a:xfrm>
          <a:prstGeom prst="rect">
            <a:avLst/>
          </a:prstGeom>
        </p:spPr>
        <p:txBody>
          <a:bodyPr vert="horz" lIns="0" tIns="0" rIns="0" bIns="0" rtlCol="0" anchor="b" anchorCtr="0">
            <a:noAutofit/>
          </a:bodyPr>
          <a:lstStyle>
            <a:lvl1pPr algn="l" defTabSz="910373"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marL="0" marR="0" lvl="0" indent="0" algn="ctr" defTabSz="682780" rtl="0" eaLnBrk="1" fontAlgn="auto" latinLnBrk="0" hangingPunct="1">
              <a:lnSpc>
                <a:spcPct val="100000"/>
              </a:lnSpc>
              <a:spcBef>
                <a:spcPct val="0"/>
              </a:spcBef>
              <a:spcAft>
                <a:spcPts val="0"/>
              </a:spcAft>
              <a:buClrTx/>
              <a:buSzTx/>
              <a:buFontTx/>
              <a:buNone/>
              <a:tabLst/>
              <a:defRPr/>
            </a:pPr>
            <a:r>
              <a:rPr kumimoji="0" lang="en-GB"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VARGADO: </a:t>
            </a:r>
            <a:r>
              <a:rPr kumimoji="0" lang="en-GB" sz="36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Nintedanib</a:t>
            </a:r>
            <a:r>
              <a:rPr kumimoji="0" lang="en-GB" sz="36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 Docetaxel </a:t>
            </a:r>
            <a:r>
              <a:rPr kumimoji="0" lang="en-GB" sz="36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trong</a:t>
            </a:r>
            <a:r>
              <a:rPr kumimoji="0" lang="en-GB" sz="36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6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điều</a:t>
            </a:r>
            <a:r>
              <a:rPr kumimoji="0" lang="en-GB" sz="36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6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trị</a:t>
            </a:r>
            <a:r>
              <a:rPr kumimoji="0" lang="en-GB" sz="36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UTPKTBN </a:t>
            </a:r>
            <a:r>
              <a:rPr kumimoji="0" lang="en-GB" sz="36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tế</a:t>
            </a:r>
            <a:r>
              <a:rPr kumimoji="0" lang="en-GB" sz="36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6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bào</a:t>
            </a:r>
            <a:r>
              <a:rPr kumimoji="0" lang="en-GB" sz="36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GB" sz="36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tuyến</a:t>
            </a:r>
            <a:endPar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endParaRPr>
          </a:p>
        </p:txBody>
      </p:sp>
      <p:sp>
        <p:nvSpPr>
          <p:cNvPr id="22" name="TextBox 21"/>
          <p:cNvSpPr txBox="1"/>
          <p:nvPr/>
        </p:nvSpPr>
        <p:spPr>
          <a:xfrm>
            <a:off x="1026061" y="1539187"/>
            <a:ext cx="9533784"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prstClr val="black"/>
                </a:solidFill>
                <a:effectLst/>
                <a:uLnTx/>
                <a:uFillTx/>
                <a:latin typeface="Calibri"/>
                <a:ea typeface="+mn-ea"/>
                <a:cs typeface="+mn-cs"/>
              </a:rPr>
              <a:t>Vargado</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là</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nghiên</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cứu</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tiến</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cứu</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không</a:t>
            </a:r>
            <a:r>
              <a:rPr kumimoji="0" lang="en-GB" sz="1800" b="0" i="0" u="none" strike="noStrike" kern="1200" cap="none" spc="0" normalizeH="0" baseline="0" noProof="0" dirty="0">
                <a:ln>
                  <a:noFill/>
                </a:ln>
                <a:solidFill>
                  <a:prstClr val="black"/>
                </a:solidFill>
                <a:effectLst/>
                <a:uLnTx/>
                <a:uFillTx/>
                <a:latin typeface="Calibri"/>
                <a:ea typeface="+mn-ea"/>
                <a:cs typeface="+mn-cs"/>
              </a:rPr>
              <a:t> can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thiệp</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đánh</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giá</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hiệu</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quả</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của</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nintedanib</a:t>
            </a:r>
            <a:r>
              <a:rPr kumimoji="0" lang="en-GB" sz="1800" b="0" i="0" u="none" strike="noStrike" kern="1200" cap="none" spc="0" normalizeH="0" baseline="0" noProof="0" dirty="0">
                <a:ln>
                  <a:noFill/>
                </a:ln>
                <a:solidFill>
                  <a:prstClr val="black"/>
                </a:solidFill>
                <a:effectLst/>
                <a:uLnTx/>
                <a:uFillTx/>
                <a:latin typeface="Calibri"/>
                <a:ea typeface="+mn-ea"/>
                <a:cs typeface="+mn-cs"/>
              </a:rPr>
              <a:t> + docetaxel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sau</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khi</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thất</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bại</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với</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bộ</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đơi</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hoá</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trị</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chứa</a:t>
            </a:r>
            <a:r>
              <a:rPr kumimoji="0" lang="en-GB" sz="1800" b="0" i="0" u="none" strike="noStrike" kern="1200" cap="none" spc="0" normalizeH="0" baseline="0" noProof="0" dirty="0">
                <a:ln>
                  <a:noFill/>
                </a:ln>
                <a:solidFill>
                  <a:prstClr val="black"/>
                </a:solidFill>
                <a:effectLst/>
                <a:uLnTx/>
                <a:uFillTx/>
                <a:latin typeface="Calibri"/>
                <a:ea typeface="+mn-ea"/>
                <a:cs typeface="+mn-cs"/>
              </a:rPr>
              <a:t> platinum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trong</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điều</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trị</a:t>
            </a:r>
            <a:r>
              <a:rPr kumimoji="0" lang="en-GB" sz="1800" b="0" i="0" u="none" strike="noStrike" kern="1200" cap="none" spc="0" normalizeH="0" baseline="0" noProof="0" dirty="0">
                <a:ln>
                  <a:noFill/>
                </a:ln>
                <a:solidFill>
                  <a:prstClr val="black"/>
                </a:solidFill>
                <a:effectLst/>
                <a:uLnTx/>
                <a:uFillTx/>
                <a:latin typeface="Calibri"/>
                <a:ea typeface="+mn-ea"/>
                <a:cs typeface="+mn-cs"/>
              </a:rPr>
              <a:t> UTPKTBN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tế</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bào</a:t>
            </a:r>
            <a:r>
              <a:rPr kumimoji="0" lang="en-GB" sz="1800" b="0" i="0" u="none" strike="noStrike" kern="1200" cap="none" spc="0" normalizeH="0" baseline="0" noProof="0" dirty="0">
                <a:ln>
                  <a:noFill/>
                </a:ln>
                <a:solidFill>
                  <a:prstClr val="black"/>
                </a:solidFill>
                <a:effectLst/>
                <a:uLnTx/>
                <a:uFillTx/>
                <a:latin typeface="Calibri"/>
                <a:ea typeface="+mn-ea"/>
                <a:cs typeface="+mn-cs"/>
              </a:rPr>
              <a:t> </a:t>
            </a:r>
            <a:r>
              <a:rPr kumimoji="0" lang="en-GB" sz="1800" b="0" i="0" u="none" strike="noStrike" kern="1200" cap="none" spc="0" normalizeH="0" baseline="0" noProof="0" dirty="0" err="1">
                <a:ln>
                  <a:noFill/>
                </a:ln>
                <a:solidFill>
                  <a:prstClr val="black"/>
                </a:solidFill>
                <a:effectLst/>
                <a:uLnTx/>
                <a:uFillTx/>
                <a:latin typeface="Calibri"/>
                <a:ea typeface="+mn-ea"/>
                <a:cs typeface="+mn-cs"/>
              </a:rPr>
              <a:t>tuyến</a:t>
            </a: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23" name="TextBox 22"/>
          <p:cNvSpPr txBox="1"/>
          <p:nvPr/>
        </p:nvSpPr>
        <p:spPr>
          <a:xfrm>
            <a:off x="5304275" y="2234765"/>
            <a:ext cx="670607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Trung</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vị</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PFS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khi</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điều</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với</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docetaxel +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nintedanib</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sau</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khi</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tiến</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triển</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với</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bộ</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đôi</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hoá</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ở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bước</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điều</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trị</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miễn</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dịch</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ở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bước</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a:t>
            </a:r>
            <a:endParaRPr kumimoji="0" lang="vi-VN"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 name="Oval 23"/>
          <p:cNvSpPr/>
          <p:nvPr/>
        </p:nvSpPr>
        <p:spPr>
          <a:xfrm>
            <a:off x="9424219" y="2819540"/>
            <a:ext cx="2035278" cy="838060"/>
          </a:xfrm>
          <a:prstGeom prst="ellipse">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20184182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7031" y="1302584"/>
            <a:ext cx="7027434" cy="800476"/>
          </a:xfrm>
        </p:spPr>
        <p:txBody>
          <a:bodyPr>
            <a:normAutofit fontScale="90000"/>
          </a:bodyPr>
          <a:lstStyle/>
          <a:p>
            <a:pPr algn="l"/>
            <a:r>
              <a:rPr lang="en-US" sz="5400" b="1" dirty="0" err="1">
                <a:solidFill>
                  <a:srgbClr val="006699"/>
                </a:solidFill>
              </a:rPr>
              <a:t>Liệu</a:t>
            </a:r>
            <a:r>
              <a:rPr lang="en-US" sz="5400" b="1" dirty="0">
                <a:solidFill>
                  <a:srgbClr val="006699"/>
                </a:solidFill>
              </a:rPr>
              <a:t> </a:t>
            </a:r>
            <a:r>
              <a:rPr lang="en-US" sz="5400" b="1" dirty="0" err="1">
                <a:solidFill>
                  <a:srgbClr val="006699"/>
                </a:solidFill>
              </a:rPr>
              <a:t>pháp</a:t>
            </a:r>
            <a:r>
              <a:rPr lang="en-US" sz="5400" b="1" dirty="0">
                <a:solidFill>
                  <a:srgbClr val="006699"/>
                </a:solidFill>
              </a:rPr>
              <a:t> </a:t>
            </a:r>
            <a:r>
              <a:rPr lang="en-US" sz="5400" b="1" dirty="0" err="1">
                <a:solidFill>
                  <a:srgbClr val="006699"/>
                </a:solidFill>
              </a:rPr>
              <a:t>miễn</a:t>
            </a:r>
            <a:r>
              <a:rPr lang="en-US" sz="5400" b="1" dirty="0">
                <a:solidFill>
                  <a:srgbClr val="006699"/>
                </a:solidFill>
              </a:rPr>
              <a:t> </a:t>
            </a:r>
            <a:r>
              <a:rPr lang="en-US" sz="5400" b="1" dirty="0" err="1">
                <a:solidFill>
                  <a:srgbClr val="006699"/>
                </a:solidFill>
              </a:rPr>
              <a:t>dịch</a:t>
            </a:r>
            <a:r>
              <a:rPr lang="en-US" sz="5400" b="1" dirty="0">
                <a:solidFill>
                  <a:srgbClr val="006699"/>
                </a:solidFill>
              </a:rPr>
              <a:t> (IO)</a:t>
            </a:r>
            <a:endParaRPr lang="vi-VN" sz="5400" b="1" dirty="0">
              <a:solidFill>
                <a:srgbClr val="006699"/>
              </a:solidFill>
            </a:endParaRPr>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35</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p:cNvPicPr>
            <a:picLocks noChangeAspect="1"/>
          </p:cNvPicPr>
          <p:nvPr/>
        </p:nvPicPr>
        <p:blipFill>
          <a:blip r:embed="rId2"/>
          <a:stretch>
            <a:fillRect/>
          </a:stretch>
        </p:blipFill>
        <p:spPr>
          <a:xfrm>
            <a:off x="1538748" y="2410286"/>
            <a:ext cx="9144000" cy="2981325"/>
          </a:xfrm>
          <a:prstGeom prst="rect">
            <a:avLst/>
          </a:prstGeom>
        </p:spPr>
      </p:pic>
      <p:sp>
        <p:nvSpPr>
          <p:cNvPr id="6" name="Rectangle 5"/>
          <p:cNvSpPr/>
          <p:nvPr/>
        </p:nvSpPr>
        <p:spPr>
          <a:xfrm>
            <a:off x="1026061" y="6495067"/>
            <a:ext cx="229902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err="1">
                <a:ln>
                  <a:noFill/>
                </a:ln>
                <a:solidFill>
                  <a:srgbClr val="231F20"/>
                </a:solidFill>
                <a:effectLst/>
                <a:uLnTx/>
                <a:uFillTx/>
                <a:latin typeface="Arial" panose="020B0604020202020204" pitchFamily="34" charset="0"/>
                <a:ea typeface="+mn-ea"/>
                <a:cs typeface="Arial" panose="020B0604020202020204" pitchFamily="34" charset="0"/>
              </a:rPr>
              <a:t>Ribas</a:t>
            </a:r>
            <a:r>
              <a:rPr kumimoji="0" lang="fr-FR" sz="1000" b="0" i="0" u="none" strike="noStrike" kern="1200" cap="none" spc="0" normalizeH="0" baseline="0" noProof="0" dirty="0">
                <a:ln>
                  <a:noFill/>
                </a:ln>
                <a:solidFill>
                  <a:srgbClr val="231F20"/>
                </a:solidFill>
                <a:effectLst/>
                <a:uLnTx/>
                <a:uFillTx/>
                <a:latin typeface="Arial" panose="020B0604020202020204" pitchFamily="34" charset="0"/>
                <a:ea typeface="+mn-ea"/>
                <a:cs typeface="Arial" panose="020B0604020202020204" pitchFamily="34" charset="0"/>
              </a:rPr>
              <a:t> et al., Science 2015,359, 1350</a:t>
            </a:r>
            <a:endPar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5613128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47886" y="2585688"/>
            <a:ext cx="8501277" cy="1446550"/>
          </a:xfrm>
        </p:spPr>
        <p:txBody>
          <a:bodyPr/>
          <a:lstStyle/>
          <a:p>
            <a:pPr algn="l">
              <a:lnSpc>
                <a:spcPct val="100000"/>
              </a:lnSpc>
            </a:pPr>
            <a:r>
              <a:rPr lang="en-US" sz="4400" b="1" dirty="0">
                <a:solidFill>
                  <a:srgbClr val="006699"/>
                </a:solidFill>
                <a:latin typeface="Arial" panose="020B0604020202020204" pitchFamily="34" charset="0"/>
                <a:cs typeface="Arial" panose="020B0604020202020204" pitchFamily="34" charset="0"/>
              </a:rPr>
              <a:t>IO </a:t>
            </a:r>
            <a:r>
              <a:rPr lang="en-US" sz="4400" b="1" dirty="0" err="1">
                <a:solidFill>
                  <a:srgbClr val="006699"/>
                </a:solidFill>
                <a:latin typeface="Arial" panose="020B0604020202020204" pitchFamily="34" charset="0"/>
                <a:cs typeface="Arial" panose="020B0604020202020204" pitchFamily="34" charset="0"/>
              </a:rPr>
              <a:t>đơn</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trị</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trong</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điều</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trị</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bước</a:t>
            </a:r>
            <a:r>
              <a:rPr lang="en-US" sz="4400" b="1" dirty="0">
                <a:solidFill>
                  <a:srgbClr val="006699"/>
                </a:solidFill>
                <a:latin typeface="Arial" panose="020B0604020202020204" pitchFamily="34" charset="0"/>
                <a:cs typeface="Arial" panose="020B0604020202020204" pitchFamily="34" charset="0"/>
              </a:rPr>
              <a:t> 2 </a:t>
            </a:r>
            <a:br>
              <a:rPr lang="en-US" sz="4400" b="1" dirty="0">
                <a:solidFill>
                  <a:srgbClr val="006699"/>
                </a:solidFill>
                <a:latin typeface="Arial" panose="020B0604020202020204" pitchFamily="34" charset="0"/>
                <a:cs typeface="Arial" panose="020B0604020202020204" pitchFamily="34" charset="0"/>
              </a:rPr>
            </a:br>
            <a:r>
              <a:rPr lang="en-US" sz="4400" b="1" dirty="0">
                <a:solidFill>
                  <a:srgbClr val="006699"/>
                </a:solidFill>
                <a:latin typeface="Arial" panose="020B0604020202020204" pitchFamily="34" charset="0"/>
                <a:cs typeface="Arial" panose="020B0604020202020204" pitchFamily="34" charset="0"/>
              </a:rPr>
              <a:t>UTPKTBN</a:t>
            </a:r>
            <a:endParaRPr lang="vi-VN" sz="4400" b="1" dirty="0">
              <a:solidFill>
                <a:srgbClr val="006699"/>
              </a:solidFill>
              <a:latin typeface="Arial" panose="020B0604020202020204" pitchFamily="34" charset="0"/>
              <a:cs typeface="Arial" panose="020B0604020202020204" pitchFamily="34" charset="0"/>
            </a:endParaRPr>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36</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67311126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59229" y="581650"/>
            <a:ext cx="7106878" cy="1077218"/>
          </a:xfrm>
        </p:spPr>
        <p:txBody>
          <a:bodyPr/>
          <a:lstStyle/>
          <a:p>
            <a:pPr algn="ctr">
              <a:lnSpc>
                <a:spcPct val="100000"/>
              </a:lnSpc>
            </a:pPr>
            <a:r>
              <a:rPr lang="en-US" sz="3200" b="1" dirty="0">
                <a:solidFill>
                  <a:schemeClr val="accent6">
                    <a:lumMod val="75000"/>
                  </a:schemeClr>
                </a:solidFill>
                <a:latin typeface="Arial" pitchFamily="34" charset="0"/>
                <a:cs typeface="Arial" pitchFamily="34" charset="0"/>
              </a:rPr>
              <a:t>IO vs docetaxel </a:t>
            </a:r>
            <a:r>
              <a:rPr lang="en-US" sz="3200" b="1" dirty="0" err="1">
                <a:solidFill>
                  <a:schemeClr val="accent6">
                    <a:lumMod val="75000"/>
                  </a:schemeClr>
                </a:solidFill>
                <a:latin typeface="Arial" pitchFamily="34" charset="0"/>
                <a:cs typeface="Arial" pitchFamily="34" charset="0"/>
              </a:rPr>
              <a:t>khi</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điều</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trị</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bước</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hai</a:t>
            </a:r>
            <a:r>
              <a:rPr lang="en-US" sz="3200" b="1" dirty="0">
                <a:solidFill>
                  <a:schemeClr val="accent6">
                    <a:lumMod val="75000"/>
                  </a:schemeClr>
                </a:solidFill>
                <a:latin typeface="Arial" pitchFamily="34" charset="0"/>
                <a:cs typeface="Arial" pitchFamily="34" charset="0"/>
              </a:rPr>
              <a:t> ở </a:t>
            </a:r>
            <a:r>
              <a:rPr lang="en-US" sz="3200" b="1" dirty="0" err="1">
                <a:solidFill>
                  <a:schemeClr val="accent6">
                    <a:lumMod val="75000"/>
                  </a:schemeClr>
                </a:solidFill>
                <a:latin typeface="Arial" pitchFamily="34" charset="0"/>
                <a:cs typeface="Arial" pitchFamily="34" charset="0"/>
              </a:rPr>
              <a:t>bệnh</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nhân</a:t>
            </a:r>
            <a:r>
              <a:rPr lang="en-US" sz="3200" b="1" dirty="0">
                <a:solidFill>
                  <a:schemeClr val="accent6">
                    <a:lumMod val="75000"/>
                  </a:schemeClr>
                </a:solidFill>
                <a:latin typeface="Arial" pitchFamily="34" charset="0"/>
                <a:cs typeface="Arial" pitchFamily="34" charset="0"/>
              </a:rPr>
              <a:t> UTPKTBN</a:t>
            </a:r>
            <a:endParaRPr lang="vi-VN" sz="3200" b="1" dirty="0">
              <a:solidFill>
                <a:schemeClr val="accent6">
                  <a:lumMod val="75000"/>
                </a:schemeClr>
              </a:solidFill>
              <a:latin typeface="Arial" pitchFamily="34" charset="0"/>
              <a:cs typeface="Arial" pitchFamily="34" charset="0"/>
            </a:endParaRPr>
          </a:p>
        </p:txBody>
      </p:sp>
      <p:sp>
        <p:nvSpPr>
          <p:cNvPr id="4" name="Footer Placeholder 3"/>
          <p:cNvSpPr>
            <a:spLocks noGrp="1"/>
          </p:cNvSpPr>
          <p:nvPr>
            <p:ph type="ftr" sz="quarter" idx="11"/>
          </p:nvPr>
        </p:nvSpPr>
        <p:spPr>
          <a:xfrm>
            <a:off x="2329021" y="6494006"/>
            <a:ext cx="6425123" cy="36399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prstClr val="black"/>
                </a:solidFill>
                <a:effectLst/>
                <a:uLnTx/>
                <a:uFillTx/>
                <a:latin typeface="Arial" panose="020B0604020202020204" pitchFamily="34" charset="0"/>
                <a:ea typeface="Tahoma" panose="020B0604030504040204" pitchFamily="34" charset="0"/>
                <a:cs typeface="Arial" panose="020B0604020202020204" pitchFamily="34" charset="0"/>
              </a:rPr>
              <a:t>1. N Engl J Med. </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Tahoma" panose="020B0604030504040204" pitchFamily="34" charset="0"/>
                <a:cs typeface="Arial" panose="020B0604020202020204" pitchFamily="34" charset="0"/>
              </a:rPr>
              <a:t>2015 123                                                         3. Lancet. 2016 1540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Tahoma" panose="020B0604030504040204" pitchFamily="34" charset="0"/>
                <a:cs typeface="Arial" panose="020B0604020202020204" pitchFamily="34" charset="0"/>
              </a:rPr>
              <a:t>2. AACR 2018. Abstract CT114;;                                                4. Lancet. 2017 255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aphicFrame>
        <p:nvGraphicFramePr>
          <p:cNvPr id="8" name="Table 7"/>
          <p:cNvGraphicFramePr>
            <a:graphicFrameLocks noGrp="1"/>
          </p:cNvGraphicFramePr>
          <p:nvPr/>
        </p:nvGraphicFramePr>
        <p:xfrm>
          <a:off x="2250547" y="2591192"/>
          <a:ext cx="7724245" cy="3576392"/>
        </p:xfrm>
        <a:graphic>
          <a:graphicData uri="http://schemas.openxmlformats.org/drawingml/2006/table">
            <a:tbl>
              <a:tblPr firstRow="1" bandRow="1"/>
              <a:tblGrid>
                <a:gridCol w="1290762">
                  <a:extLst>
                    <a:ext uri="{9D8B030D-6E8A-4147-A177-3AD203B41FA5}">
                      <a16:colId xmlns:a16="http://schemas.microsoft.com/office/drawing/2014/main" val="3664372638"/>
                    </a:ext>
                  </a:extLst>
                </a:gridCol>
                <a:gridCol w="847586">
                  <a:extLst>
                    <a:ext uri="{9D8B030D-6E8A-4147-A177-3AD203B41FA5}">
                      <a16:colId xmlns:a16="http://schemas.microsoft.com/office/drawing/2014/main" val="423594677"/>
                    </a:ext>
                  </a:extLst>
                </a:gridCol>
                <a:gridCol w="1271765">
                  <a:extLst>
                    <a:ext uri="{9D8B030D-6E8A-4147-A177-3AD203B41FA5}">
                      <a16:colId xmlns:a16="http://schemas.microsoft.com/office/drawing/2014/main" val="659137140"/>
                    </a:ext>
                  </a:extLst>
                </a:gridCol>
                <a:gridCol w="937253">
                  <a:extLst>
                    <a:ext uri="{9D8B030D-6E8A-4147-A177-3AD203B41FA5}">
                      <a16:colId xmlns:a16="http://schemas.microsoft.com/office/drawing/2014/main" val="1934801279"/>
                    </a:ext>
                  </a:extLst>
                </a:gridCol>
                <a:gridCol w="1039802">
                  <a:extLst>
                    <a:ext uri="{9D8B030D-6E8A-4147-A177-3AD203B41FA5}">
                      <a16:colId xmlns:a16="http://schemas.microsoft.com/office/drawing/2014/main" val="1387601692"/>
                    </a:ext>
                  </a:extLst>
                </a:gridCol>
                <a:gridCol w="1052878">
                  <a:extLst>
                    <a:ext uri="{9D8B030D-6E8A-4147-A177-3AD203B41FA5}">
                      <a16:colId xmlns:a16="http://schemas.microsoft.com/office/drawing/2014/main" val="4148651777"/>
                    </a:ext>
                  </a:extLst>
                </a:gridCol>
                <a:gridCol w="1284199">
                  <a:extLst>
                    <a:ext uri="{9D8B030D-6E8A-4147-A177-3AD203B41FA5}">
                      <a16:colId xmlns:a16="http://schemas.microsoft.com/office/drawing/2014/main" val="646705688"/>
                    </a:ext>
                  </a:extLst>
                </a:gridCol>
              </a:tblGrid>
              <a:tr h="438021">
                <a:tc>
                  <a:txBody>
                    <a:bodyPr/>
                    <a:lstStyle>
                      <a:lvl1pPr marL="0" algn="l" defTabSz="1218072" rtl="0" eaLnBrk="1" latinLnBrk="0" hangingPunct="1">
                        <a:defRPr sz="2398" b="1" kern="1200">
                          <a:solidFill>
                            <a:schemeClr val="tx1"/>
                          </a:solidFill>
                          <a:latin typeface="Arial"/>
                        </a:defRPr>
                      </a:lvl1pPr>
                      <a:lvl2pPr marL="609036" algn="l" defTabSz="1218072" rtl="0" eaLnBrk="1" latinLnBrk="0" hangingPunct="1">
                        <a:defRPr sz="2398" b="1" kern="1200">
                          <a:solidFill>
                            <a:schemeClr val="tx1"/>
                          </a:solidFill>
                          <a:latin typeface="Arial"/>
                        </a:defRPr>
                      </a:lvl2pPr>
                      <a:lvl3pPr marL="1218072" algn="l" defTabSz="1218072" rtl="0" eaLnBrk="1" latinLnBrk="0" hangingPunct="1">
                        <a:defRPr sz="2398" b="1" kern="1200">
                          <a:solidFill>
                            <a:schemeClr val="tx1"/>
                          </a:solidFill>
                          <a:latin typeface="Arial"/>
                        </a:defRPr>
                      </a:lvl3pPr>
                      <a:lvl4pPr marL="1827108" algn="l" defTabSz="1218072" rtl="0" eaLnBrk="1" latinLnBrk="0" hangingPunct="1">
                        <a:defRPr sz="2398" b="1" kern="1200">
                          <a:solidFill>
                            <a:schemeClr val="tx1"/>
                          </a:solidFill>
                          <a:latin typeface="Arial"/>
                        </a:defRPr>
                      </a:lvl4pPr>
                      <a:lvl5pPr marL="2436144" algn="l" defTabSz="1218072" rtl="0" eaLnBrk="1" latinLnBrk="0" hangingPunct="1">
                        <a:defRPr sz="2398" b="1" kern="1200">
                          <a:solidFill>
                            <a:schemeClr val="tx1"/>
                          </a:solidFill>
                          <a:latin typeface="Arial"/>
                        </a:defRPr>
                      </a:lvl5pPr>
                      <a:lvl6pPr marL="3045181" algn="l" defTabSz="1218072" rtl="0" eaLnBrk="1" latinLnBrk="0" hangingPunct="1">
                        <a:defRPr sz="2398" b="1" kern="1200">
                          <a:solidFill>
                            <a:schemeClr val="tx1"/>
                          </a:solidFill>
                          <a:latin typeface="Arial"/>
                        </a:defRPr>
                      </a:lvl6pPr>
                      <a:lvl7pPr marL="3654217" algn="l" defTabSz="1218072" rtl="0" eaLnBrk="1" latinLnBrk="0" hangingPunct="1">
                        <a:defRPr sz="2398" b="1" kern="1200">
                          <a:solidFill>
                            <a:schemeClr val="tx1"/>
                          </a:solidFill>
                          <a:latin typeface="Arial"/>
                        </a:defRPr>
                      </a:lvl7pPr>
                      <a:lvl8pPr marL="4263253" algn="l" defTabSz="1218072" rtl="0" eaLnBrk="1" latinLnBrk="0" hangingPunct="1">
                        <a:defRPr sz="2398" b="1" kern="1200">
                          <a:solidFill>
                            <a:schemeClr val="tx1"/>
                          </a:solidFill>
                          <a:latin typeface="Arial"/>
                        </a:defRPr>
                      </a:lvl8pPr>
                      <a:lvl9pPr marL="4872289" algn="l" defTabSz="1218072" rtl="0" eaLnBrk="1" latinLnBrk="0" hangingPunct="1">
                        <a:defRPr sz="2398" b="1" kern="1200">
                          <a:solidFill>
                            <a:schemeClr val="tx1"/>
                          </a:solidFill>
                          <a:latin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i="0" kern="1200" spc="0" dirty="0">
                          <a:solidFill>
                            <a:schemeClr val="bg1"/>
                          </a:solidFill>
                          <a:latin typeface="Tahoma" panose="020B0604030504040204" pitchFamily="34" charset="0"/>
                          <a:ea typeface="Tahoma" panose="020B0604030504040204" pitchFamily="34" charset="0"/>
                          <a:cs typeface="Tahoma" panose="020B0604030504040204" pitchFamily="34" charset="0"/>
                        </a:rPr>
                        <a:t>Trial Name</a:t>
                      </a:r>
                    </a:p>
                  </a:txBody>
                  <a:tcPr marL="13716" marR="13716" marT="27432" marB="2743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defTabSz="1218072" rtl="0" eaLnBrk="1" latinLnBrk="0" hangingPunct="1">
                        <a:defRPr sz="2398" b="1" kern="1200">
                          <a:solidFill>
                            <a:schemeClr val="tx1"/>
                          </a:solidFill>
                          <a:latin typeface="Arial"/>
                        </a:defRPr>
                      </a:lvl1pPr>
                      <a:lvl2pPr marL="609036" algn="l" defTabSz="1218072" rtl="0" eaLnBrk="1" latinLnBrk="0" hangingPunct="1">
                        <a:defRPr sz="2398" b="1" kern="1200">
                          <a:solidFill>
                            <a:schemeClr val="tx1"/>
                          </a:solidFill>
                          <a:latin typeface="Arial"/>
                        </a:defRPr>
                      </a:lvl2pPr>
                      <a:lvl3pPr marL="1218072" algn="l" defTabSz="1218072" rtl="0" eaLnBrk="1" latinLnBrk="0" hangingPunct="1">
                        <a:defRPr sz="2398" b="1" kern="1200">
                          <a:solidFill>
                            <a:schemeClr val="tx1"/>
                          </a:solidFill>
                          <a:latin typeface="Arial"/>
                        </a:defRPr>
                      </a:lvl3pPr>
                      <a:lvl4pPr marL="1827108" algn="l" defTabSz="1218072" rtl="0" eaLnBrk="1" latinLnBrk="0" hangingPunct="1">
                        <a:defRPr sz="2398" b="1" kern="1200">
                          <a:solidFill>
                            <a:schemeClr val="tx1"/>
                          </a:solidFill>
                          <a:latin typeface="Arial"/>
                        </a:defRPr>
                      </a:lvl4pPr>
                      <a:lvl5pPr marL="2436144" algn="l" defTabSz="1218072" rtl="0" eaLnBrk="1" latinLnBrk="0" hangingPunct="1">
                        <a:defRPr sz="2398" b="1" kern="1200">
                          <a:solidFill>
                            <a:schemeClr val="tx1"/>
                          </a:solidFill>
                          <a:latin typeface="Arial"/>
                        </a:defRPr>
                      </a:lvl5pPr>
                      <a:lvl6pPr marL="3045181" algn="l" defTabSz="1218072" rtl="0" eaLnBrk="1" latinLnBrk="0" hangingPunct="1">
                        <a:defRPr sz="2398" b="1" kern="1200">
                          <a:solidFill>
                            <a:schemeClr val="tx1"/>
                          </a:solidFill>
                          <a:latin typeface="Arial"/>
                        </a:defRPr>
                      </a:lvl6pPr>
                      <a:lvl7pPr marL="3654217" algn="l" defTabSz="1218072" rtl="0" eaLnBrk="1" latinLnBrk="0" hangingPunct="1">
                        <a:defRPr sz="2398" b="1" kern="1200">
                          <a:solidFill>
                            <a:schemeClr val="tx1"/>
                          </a:solidFill>
                          <a:latin typeface="Arial"/>
                        </a:defRPr>
                      </a:lvl7pPr>
                      <a:lvl8pPr marL="4263253" algn="l" defTabSz="1218072" rtl="0" eaLnBrk="1" latinLnBrk="0" hangingPunct="1">
                        <a:defRPr sz="2398" b="1" kern="1200">
                          <a:solidFill>
                            <a:schemeClr val="tx1"/>
                          </a:solidFill>
                          <a:latin typeface="Arial"/>
                        </a:defRPr>
                      </a:lvl8pPr>
                      <a:lvl9pPr marL="4872289" algn="l" defTabSz="1218072" rtl="0" eaLnBrk="1" latinLnBrk="0" hangingPunct="1">
                        <a:defRPr sz="2398" b="1" kern="1200">
                          <a:solidFill>
                            <a:schemeClr val="tx1"/>
                          </a:solidFill>
                          <a:latin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i="0" spc="0" dirty="0">
                          <a:solidFill>
                            <a:schemeClr val="bg1"/>
                          </a:solidFill>
                          <a:latin typeface="Tahoma" panose="020B0604030504040204" pitchFamily="34" charset="0"/>
                          <a:ea typeface="Tahoma" panose="020B0604030504040204" pitchFamily="34" charset="0"/>
                          <a:cs typeface="Tahoma" panose="020B0604030504040204" pitchFamily="34" charset="0"/>
                        </a:rPr>
                        <a:t>Histology</a:t>
                      </a:r>
                    </a:p>
                  </a:txBody>
                  <a:tcPr marL="13716" marR="13716" marT="27432" marB="2743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defTabSz="1218072" rtl="0" eaLnBrk="1" latinLnBrk="0" hangingPunct="1">
                        <a:defRPr sz="2398" b="1" kern="1200">
                          <a:solidFill>
                            <a:schemeClr val="tx1"/>
                          </a:solidFill>
                          <a:latin typeface="Arial"/>
                        </a:defRPr>
                      </a:lvl1pPr>
                      <a:lvl2pPr marL="609036" algn="l" defTabSz="1218072" rtl="0" eaLnBrk="1" latinLnBrk="0" hangingPunct="1">
                        <a:defRPr sz="2398" b="1" kern="1200">
                          <a:solidFill>
                            <a:schemeClr val="tx1"/>
                          </a:solidFill>
                          <a:latin typeface="Arial"/>
                        </a:defRPr>
                      </a:lvl2pPr>
                      <a:lvl3pPr marL="1218072" algn="l" defTabSz="1218072" rtl="0" eaLnBrk="1" latinLnBrk="0" hangingPunct="1">
                        <a:defRPr sz="2398" b="1" kern="1200">
                          <a:solidFill>
                            <a:schemeClr val="tx1"/>
                          </a:solidFill>
                          <a:latin typeface="Arial"/>
                        </a:defRPr>
                      </a:lvl3pPr>
                      <a:lvl4pPr marL="1827108" algn="l" defTabSz="1218072" rtl="0" eaLnBrk="1" latinLnBrk="0" hangingPunct="1">
                        <a:defRPr sz="2398" b="1" kern="1200">
                          <a:solidFill>
                            <a:schemeClr val="tx1"/>
                          </a:solidFill>
                          <a:latin typeface="Arial"/>
                        </a:defRPr>
                      </a:lvl4pPr>
                      <a:lvl5pPr marL="2436144" algn="l" defTabSz="1218072" rtl="0" eaLnBrk="1" latinLnBrk="0" hangingPunct="1">
                        <a:defRPr sz="2398" b="1" kern="1200">
                          <a:solidFill>
                            <a:schemeClr val="tx1"/>
                          </a:solidFill>
                          <a:latin typeface="Arial"/>
                        </a:defRPr>
                      </a:lvl5pPr>
                      <a:lvl6pPr marL="3045181" algn="l" defTabSz="1218072" rtl="0" eaLnBrk="1" latinLnBrk="0" hangingPunct="1">
                        <a:defRPr sz="2398" b="1" kern="1200">
                          <a:solidFill>
                            <a:schemeClr val="tx1"/>
                          </a:solidFill>
                          <a:latin typeface="Arial"/>
                        </a:defRPr>
                      </a:lvl6pPr>
                      <a:lvl7pPr marL="3654217" algn="l" defTabSz="1218072" rtl="0" eaLnBrk="1" latinLnBrk="0" hangingPunct="1">
                        <a:defRPr sz="2398" b="1" kern="1200">
                          <a:solidFill>
                            <a:schemeClr val="tx1"/>
                          </a:solidFill>
                          <a:latin typeface="Arial"/>
                        </a:defRPr>
                      </a:lvl7pPr>
                      <a:lvl8pPr marL="4263253" algn="l" defTabSz="1218072" rtl="0" eaLnBrk="1" latinLnBrk="0" hangingPunct="1">
                        <a:defRPr sz="2398" b="1" kern="1200">
                          <a:solidFill>
                            <a:schemeClr val="tx1"/>
                          </a:solidFill>
                          <a:latin typeface="Arial"/>
                        </a:defRPr>
                      </a:lvl8pPr>
                      <a:lvl9pPr marL="4872289" algn="l" defTabSz="1218072" rtl="0" eaLnBrk="1" latinLnBrk="0" hangingPunct="1">
                        <a:defRPr sz="2398" b="1" kern="1200">
                          <a:solidFill>
                            <a:schemeClr val="tx1"/>
                          </a:solidFill>
                          <a:latin typeface="Arial"/>
                        </a:defRPr>
                      </a:lvl9pPr>
                    </a:lstStyle>
                    <a:p>
                      <a:pPr marL="0" marR="0" indent="0" algn="ctr" defTabSz="914400" rtl="0" eaLnBrk="1" fontAlgn="auto" latinLnBrk="0" hangingPunct="1">
                        <a:lnSpc>
                          <a:spcPct val="100000"/>
                        </a:lnSpc>
                        <a:spcBef>
                          <a:spcPts val="0"/>
                        </a:spcBef>
                        <a:spcAft>
                          <a:spcPts val="600"/>
                        </a:spcAft>
                        <a:buClrTx/>
                        <a:buSzTx/>
                        <a:buFontTx/>
                        <a:buNone/>
                        <a:tabLst/>
                        <a:defRPr/>
                      </a:pPr>
                      <a:r>
                        <a:rPr lang="en-US" sz="1200" b="1" i="0" spc="0" dirty="0">
                          <a:solidFill>
                            <a:schemeClr val="bg1"/>
                          </a:solidFill>
                          <a:latin typeface="Tahoma" panose="020B0604030504040204" pitchFamily="34" charset="0"/>
                          <a:ea typeface="Tahoma" panose="020B0604030504040204" pitchFamily="34" charset="0"/>
                          <a:cs typeface="Tahoma" panose="020B0604030504040204" pitchFamily="34" charset="0"/>
                        </a:rPr>
                        <a:t>Treatment Arms</a:t>
                      </a:r>
                    </a:p>
                  </a:txBody>
                  <a:tcPr marL="13716" marR="13716" marT="27432" marB="2743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indent="0" algn="ctr" defTabSz="914400" rtl="0" eaLnBrk="1" fontAlgn="auto" latinLnBrk="0" hangingPunct="1">
                        <a:lnSpc>
                          <a:spcPct val="100000"/>
                        </a:lnSpc>
                        <a:spcBef>
                          <a:spcPts val="0"/>
                        </a:spcBef>
                        <a:spcAft>
                          <a:spcPts val="600"/>
                        </a:spcAft>
                        <a:buClrTx/>
                        <a:buSzTx/>
                        <a:buFontTx/>
                        <a:buNone/>
                        <a:tabLst/>
                        <a:defRPr/>
                      </a:pPr>
                      <a:r>
                        <a:rPr lang="en-US" sz="1200" b="1" i="0" spc="0" dirty="0">
                          <a:solidFill>
                            <a:schemeClr val="bg1"/>
                          </a:solidFill>
                          <a:latin typeface="Tahoma" panose="020B0604030504040204" pitchFamily="34" charset="0"/>
                          <a:ea typeface="Tahoma" panose="020B0604030504040204" pitchFamily="34" charset="0"/>
                          <a:cs typeface="Tahoma" panose="020B0604030504040204" pitchFamily="34" charset="0"/>
                        </a:rPr>
                        <a:t>OS </a:t>
                      </a:r>
                    </a:p>
                    <a:p>
                      <a:pPr marL="0" marR="0" indent="0" algn="ctr" defTabSz="914400" rtl="0" eaLnBrk="1" fontAlgn="auto" latinLnBrk="0" hangingPunct="1">
                        <a:lnSpc>
                          <a:spcPct val="100000"/>
                        </a:lnSpc>
                        <a:spcBef>
                          <a:spcPts val="0"/>
                        </a:spcBef>
                        <a:spcAft>
                          <a:spcPts val="600"/>
                        </a:spcAft>
                        <a:buClrTx/>
                        <a:buSzTx/>
                        <a:buFontTx/>
                        <a:buNone/>
                        <a:tabLst/>
                        <a:defRPr/>
                      </a:pPr>
                      <a:r>
                        <a:rPr lang="en-US" sz="1200" b="1" i="0" spc="0" dirty="0">
                          <a:solidFill>
                            <a:schemeClr val="bg1"/>
                          </a:solidFill>
                          <a:latin typeface="Tahoma" panose="020B0604030504040204" pitchFamily="34" charset="0"/>
                          <a:ea typeface="Tahoma" panose="020B0604030504040204" pitchFamily="34" charset="0"/>
                          <a:cs typeface="Tahoma" panose="020B0604030504040204" pitchFamily="34" charset="0"/>
                        </a:rPr>
                        <a:t>(months)</a:t>
                      </a:r>
                    </a:p>
                  </a:txBody>
                  <a:tcPr marL="13716" marR="13716" marT="27432" marB="2743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lang="en-US" sz="1200" b="1" i="0" kern="1200" spc="0" dirty="0">
                          <a:solidFill>
                            <a:schemeClr val="bg1"/>
                          </a:solidFill>
                          <a:latin typeface="Tahoma" panose="020B0604030504040204" pitchFamily="34" charset="0"/>
                          <a:ea typeface="Tahoma" panose="020B0604030504040204" pitchFamily="34" charset="0"/>
                          <a:cs typeface="Tahoma" panose="020B0604030504040204" pitchFamily="34" charset="0"/>
                        </a:rPr>
                        <a:t>p value</a:t>
                      </a:r>
                    </a:p>
                  </a:txBody>
                  <a:tcPr marL="13716" marR="13716" marT="27432" marB="2743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indent="0" algn="ctr" defTabSz="914400" rtl="0" eaLnBrk="1" fontAlgn="auto" latinLnBrk="0" hangingPunct="1">
                        <a:lnSpc>
                          <a:spcPct val="100000"/>
                        </a:lnSpc>
                        <a:spcBef>
                          <a:spcPts val="0"/>
                        </a:spcBef>
                        <a:spcAft>
                          <a:spcPts val="600"/>
                        </a:spcAft>
                        <a:buClrTx/>
                        <a:buSzTx/>
                        <a:buFontTx/>
                        <a:buNone/>
                        <a:tabLst/>
                        <a:defRPr/>
                      </a:pPr>
                      <a:r>
                        <a:rPr lang="en-US" sz="1200" b="1" i="0" spc="0" dirty="0">
                          <a:solidFill>
                            <a:schemeClr val="bg1"/>
                          </a:solidFill>
                          <a:latin typeface="Tahoma" panose="020B0604030504040204" pitchFamily="34" charset="0"/>
                          <a:ea typeface="Tahoma" panose="020B0604030504040204" pitchFamily="34" charset="0"/>
                          <a:cs typeface="Tahoma" panose="020B0604030504040204" pitchFamily="34" charset="0"/>
                        </a:rPr>
                        <a:t>PFS</a:t>
                      </a:r>
                    </a:p>
                    <a:p>
                      <a:pPr marL="0" marR="0" indent="0" algn="ctr" defTabSz="914400" rtl="0" eaLnBrk="1" fontAlgn="auto" latinLnBrk="0" hangingPunct="1">
                        <a:lnSpc>
                          <a:spcPct val="100000"/>
                        </a:lnSpc>
                        <a:spcBef>
                          <a:spcPts val="0"/>
                        </a:spcBef>
                        <a:spcAft>
                          <a:spcPts val="600"/>
                        </a:spcAft>
                        <a:buClrTx/>
                        <a:buSzTx/>
                        <a:buFontTx/>
                        <a:buNone/>
                        <a:tabLst/>
                        <a:defRPr/>
                      </a:pPr>
                      <a:r>
                        <a:rPr lang="en-US" sz="1200" b="1" i="0" spc="0" dirty="0">
                          <a:solidFill>
                            <a:schemeClr val="bg1"/>
                          </a:solidFill>
                          <a:latin typeface="Tahoma" panose="020B0604030504040204" pitchFamily="34" charset="0"/>
                          <a:ea typeface="Tahoma" panose="020B0604030504040204" pitchFamily="34" charset="0"/>
                          <a:cs typeface="Tahoma" panose="020B0604030504040204" pitchFamily="34" charset="0"/>
                        </a:rPr>
                        <a:t>(months)</a:t>
                      </a:r>
                    </a:p>
                  </a:txBody>
                  <a:tcPr marL="13716" marR="13716" marT="27432" marB="2743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indent="0" algn="ctr" defTabSz="914400" rtl="0" eaLnBrk="1" fontAlgn="auto" latinLnBrk="0" hangingPunct="1">
                        <a:lnSpc>
                          <a:spcPct val="100000"/>
                        </a:lnSpc>
                        <a:spcBef>
                          <a:spcPts val="0"/>
                        </a:spcBef>
                        <a:spcAft>
                          <a:spcPts val="600"/>
                        </a:spcAft>
                        <a:buClrTx/>
                        <a:buSzTx/>
                        <a:buFontTx/>
                        <a:buNone/>
                        <a:tabLst/>
                        <a:defRPr/>
                      </a:pPr>
                      <a:r>
                        <a:rPr lang="en-US" sz="1200" b="1" i="0" spc="0" dirty="0">
                          <a:solidFill>
                            <a:schemeClr val="bg1"/>
                          </a:solidFill>
                          <a:latin typeface="Tahoma" panose="020B0604030504040204" pitchFamily="34" charset="0"/>
                          <a:ea typeface="Tahoma" panose="020B0604030504040204" pitchFamily="34" charset="0"/>
                          <a:cs typeface="Tahoma" panose="020B0604030504040204" pitchFamily="34" charset="0"/>
                        </a:rPr>
                        <a:t>p value</a:t>
                      </a:r>
                    </a:p>
                  </a:txBody>
                  <a:tcPr marL="13716" marR="13716" marT="27432" marB="2743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extLst>
                  <a:ext uri="{0D108BD9-81ED-4DB2-BD59-A6C34878D82A}">
                    <a16:rowId xmlns:a16="http://schemas.microsoft.com/office/drawing/2014/main" val="2109624505"/>
                  </a:ext>
                </a:extLst>
              </a:tr>
              <a:tr h="388620">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274320" indent="-457200" algn="ctr" defTabSz="914400" rtl="0" eaLnBrk="1" latinLnBrk="0" hangingPunct="1"/>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Checkmate 017</a:t>
                      </a:r>
                      <a:r>
                        <a:rPr lang="en-US" sz="1200" b="1" kern="12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1</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Squamous (N=272)</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182880" algn="l"/>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US" sz="1200" kern="1200" dirty="0" err="1">
                          <a:solidFill>
                            <a:schemeClr val="tx1"/>
                          </a:solidFill>
                          <a:latin typeface="Tahoma" panose="020B0604030504040204" pitchFamily="34" charset="0"/>
                          <a:ea typeface="Tahoma" panose="020B0604030504040204" pitchFamily="34" charset="0"/>
                          <a:cs typeface="Tahoma" panose="020B0604030504040204" pitchFamily="34" charset="0"/>
                        </a:rPr>
                        <a:t>Nivolumab</a:t>
                      </a:r>
                      <a:endPar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9.2</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 &lt;</a:t>
                      </a:r>
                      <a:r>
                        <a:rPr lang="en-US" sz="1200" baseline="0" dirty="0">
                          <a:solidFill>
                            <a:schemeClr val="tx1"/>
                          </a:solidFill>
                          <a:latin typeface="Tahoma" panose="020B0604030504040204" pitchFamily="34" charset="0"/>
                          <a:ea typeface="Tahoma" panose="020B0604030504040204" pitchFamily="34" charset="0"/>
                          <a:cs typeface="Tahoma" panose="020B0604030504040204" pitchFamily="34" charset="0"/>
                        </a:rPr>
                        <a:t> 0.001</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3.5</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    &lt;</a:t>
                      </a:r>
                      <a:r>
                        <a:rPr lang="en-US" sz="1200" baseline="0" dirty="0">
                          <a:solidFill>
                            <a:schemeClr val="tx1"/>
                          </a:solidFill>
                          <a:latin typeface="Tahoma" panose="020B0604030504040204" pitchFamily="34" charset="0"/>
                          <a:ea typeface="Tahoma" panose="020B0604030504040204" pitchFamily="34" charset="0"/>
                          <a:cs typeface="Tahoma" panose="020B0604030504040204" pitchFamily="34" charset="0"/>
                        </a:rPr>
                        <a:t> 0.001</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14374021"/>
                  </a:ext>
                </a:extLst>
              </a:tr>
              <a:tr h="290648">
                <a:tc vMerge="1">
                  <a:txBody>
                    <a:bodyPr/>
                    <a:lstStyle/>
                    <a:p>
                      <a:pPr marL="274320" indent="-457200" algn="l" defTabSz="914400" rtl="0" eaLnBrk="1" latinLnBrk="0" hangingPunct="1"/>
                      <a:endParaRPr lang="en-US" sz="1400" b="0" kern="1200" baseline="30000" dirty="0">
                        <a:solidFill>
                          <a:schemeClr val="tx1">
                            <a:lumMod val="65000"/>
                            <a:lumOff val="35000"/>
                          </a:schemeClr>
                        </a:solidFill>
                        <a:latin typeface="+mj-lt"/>
                        <a:ea typeface="+mn-ea"/>
                        <a:cs typeface="+mn-cs"/>
                      </a:endParaRPr>
                    </a:p>
                  </a:txBody>
                  <a:tcPr marT="0" marB="0" anchor="ctr">
                    <a:lnL>
                      <a:noFill/>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ctr" defTabSz="914400" rtl="0" eaLnBrk="1" latinLnBrk="0" hangingPunct="1"/>
                      <a:endParaRPr lang="en-US" sz="1400" kern="1200" dirty="0">
                        <a:solidFill>
                          <a:schemeClr val="tx1">
                            <a:lumMod val="65000"/>
                            <a:lumOff val="35000"/>
                          </a:schemeClr>
                        </a:solidFill>
                        <a:latin typeface="+mj-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algn="l"/>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   Docetaxel</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6.0</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182880" algn="ct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2.8</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182880" algn="ct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76900568"/>
                  </a:ext>
                </a:extLst>
              </a:tr>
              <a:tr h="388620">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274320" marR="0" lvl="0" indent="-45720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Checkmate</a:t>
                      </a:r>
                      <a:r>
                        <a:rPr lang="en-US" sz="1200" b="1"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 </a:t>
                      </a:r>
                      <a:r>
                        <a:rPr lang="en-US" sz="1200" b="1" kern="1200" dirty="0">
                          <a:solidFill>
                            <a:schemeClr val="bg1"/>
                          </a:solidFill>
                          <a:latin typeface="Tahoma" panose="020B0604030504040204" pitchFamily="34" charset="0"/>
                          <a:ea typeface="Tahoma" panose="020B0604030504040204" pitchFamily="34" charset="0"/>
                          <a:cs typeface="Tahoma" panose="020B0604030504040204" pitchFamily="34" charset="0"/>
                        </a:rPr>
                        <a:t>078</a:t>
                      </a:r>
                      <a:r>
                        <a:rPr lang="en-US" sz="1200" b="1" kern="12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2</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Mixed (N=504)</a:t>
                      </a:r>
                    </a:p>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Squamous (n=200)</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182880" algn="l"/>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US" sz="1200" kern="1200" dirty="0" err="1">
                          <a:solidFill>
                            <a:schemeClr val="tx1"/>
                          </a:solidFill>
                          <a:latin typeface="Tahoma" panose="020B0604030504040204" pitchFamily="34" charset="0"/>
                          <a:ea typeface="Tahoma" panose="020B0604030504040204" pitchFamily="34" charset="0"/>
                          <a:cs typeface="Tahoma" panose="020B0604030504040204" pitchFamily="34" charset="0"/>
                        </a:rPr>
                        <a:t>Nivolumab</a:t>
                      </a:r>
                      <a:endPar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12.0</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 &lt;</a:t>
                      </a:r>
                      <a:r>
                        <a:rPr lang="en-US" sz="1200" baseline="0" dirty="0">
                          <a:solidFill>
                            <a:schemeClr val="tx1"/>
                          </a:solidFill>
                          <a:latin typeface="Tahoma" panose="020B0604030504040204" pitchFamily="34" charset="0"/>
                          <a:ea typeface="Tahoma" panose="020B0604030504040204" pitchFamily="34" charset="0"/>
                          <a:cs typeface="Tahoma" panose="020B0604030504040204" pitchFamily="34" charset="0"/>
                        </a:rPr>
                        <a:t> 0.001</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2.8</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     0.0147</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4334404"/>
                  </a:ext>
                </a:extLst>
              </a:tr>
              <a:tr h="320040">
                <a:tc vMerge="1">
                  <a:txBody>
                    <a:bodyPr/>
                    <a:lstStyle/>
                    <a:p>
                      <a:pPr marL="274320" marR="0" lvl="0" indent="-457200" algn="l" defTabSz="914400" rtl="0" eaLnBrk="1" fontAlgn="auto" latinLnBrk="0" hangingPunct="1">
                        <a:lnSpc>
                          <a:spcPct val="100000"/>
                        </a:lnSpc>
                        <a:spcBef>
                          <a:spcPts val="0"/>
                        </a:spcBef>
                        <a:spcAft>
                          <a:spcPts val="0"/>
                        </a:spcAft>
                        <a:buClrTx/>
                        <a:buSzTx/>
                        <a:buFontTx/>
                        <a:buNone/>
                        <a:tabLst/>
                        <a:defRPr/>
                      </a:pPr>
                      <a:endParaRPr lang="en-US" sz="1400" b="0" kern="1200" baseline="30000" dirty="0">
                        <a:solidFill>
                          <a:schemeClr val="tx1">
                            <a:lumMod val="65000"/>
                            <a:lumOff val="35000"/>
                          </a:schemeClr>
                        </a:solidFill>
                        <a:latin typeface="+mj-lt"/>
                        <a:ea typeface="+mn-ea"/>
                        <a:cs typeface="+mn-cs"/>
                      </a:endParaRPr>
                    </a:p>
                  </a:txBody>
                  <a:tcPr marT="0" marB="0" anchor="ctr">
                    <a:lnL>
                      <a:noFill/>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ctr" defTabSz="914400" rtl="0" eaLnBrk="1" latinLnBrk="0" hangingPunct="1"/>
                      <a:endParaRPr lang="en-US" sz="1400" kern="1200" dirty="0">
                        <a:solidFill>
                          <a:schemeClr val="tx1">
                            <a:lumMod val="65000"/>
                            <a:lumOff val="35000"/>
                          </a:schemeClr>
                        </a:solidFill>
                        <a:latin typeface="+mj-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marR="0" lvl="0" indent="0" algn="l" defTabSz="1218072"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   Docetaxel</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9.6</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182880" algn="ct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2.8</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182880" algn="ct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6425847"/>
                  </a:ext>
                </a:extLst>
              </a:tr>
              <a:tr h="388620">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274320" marR="0" lvl="0" indent="-457200" algn="ctr" defTabSz="914400" rtl="0" eaLnBrk="1" fontAlgn="auto" latinLnBrk="0" hangingPunct="1">
                        <a:lnSpc>
                          <a:spcPct val="100000"/>
                        </a:lnSpc>
                        <a:spcBef>
                          <a:spcPts val="0"/>
                        </a:spcBef>
                        <a:spcAft>
                          <a:spcPts val="0"/>
                        </a:spcAft>
                        <a:buClrTx/>
                        <a:buSzTx/>
                        <a:buFontTx/>
                        <a:buNone/>
                        <a:tabLst/>
                        <a:defRPr/>
                      </a:pPr>
                      <a:r>
                        <a:rPr lang="en-US" sz="1200" b="1"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KEYNOTE-010</a:t>
                      </a:r>
                      <a:r>
                        <a:rPr lang="en-US" sz="1200" b="1" kern="12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3</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Mixed (N=1033)</a:t>
                      </a:r>
                    </a:p>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Squamous (n=222)</a:t>
                      </a:r>
                      <a:endParaRPr lang="en-US" sz="1200" kern="120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err="1">
                          <a:solidFill>
                            <a:schemeClr val="tx1"/>
                          </a:solidFill>
                          <a:latin typeface="Tahoma" panose="020B0604030504040204" pitchFamily="34" charset="0"/>
                          <a:ea typeface="Tahoma" panose="020B0604030504040204" pitchFamily="34" charset="0"/>
                          <a:cs typeface="Tahoma" panose="020B0604030504040204" pitchFamily="34" charset="0"/>
                        </a:rPr>
                        <a:t>Pembrolizumab</a:t>
                      </a:r>
                      <a:endPar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10.4</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1200" dirty="0">
                          <a:solidFill>
                            <a:schemeClr val="tx1"/>
                          </a:solidFill>
                          <a:latin typeface="Tahoma" panose="020B0604030504040204" pitchFamily="34" charset="0"/>
                          <a:ea typeface="Tahoma" panose="020B0604030504040204" pitchFamily="34" charset="0"/>
                          <a:cs typeface="Tahoma" panose="020B0604030504040204" pitchFamily="34" charset="0"/>
                        </a:rPr>
                        <a:t>0·0008</a:t>
                      </a:r>
                      <a:endPar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5</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&lt;</a:t>
                      </a:r>
                      <a:r>
                        <a:rPr lang="en-US" sz="1200" baseline="0" dirty="0">
                          <a:solidFill>
                            <a:schemeClr val="tx1"/>
                          </a:solidFill>
                          <a:latin typeface="Tahoma" panose="020B0604030504040204" pitchFamily="34" charset="0"/>
                          <a:ea typeface="Tahoma" panose="020B0604030504040204" pitchFamily="34" charset="0"/>
                          <a:cs typeface="Tahoma" panose="020B0604030504040204" pitchFamily="34" charset="0"/>
                        </a:rPr>
                        <a:t> 0.0001</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25679993"/>
                  </a:ext>
                </a:extLst>
              </a:tr>
              <a:tr h="333103">
                <a:tc vMerge="1">
                  <a:txBody>
                    <a:bodyPr/>
                    <a:lstStyle/>
                    <a:p>
                      <a:pPr marL="274320" marR="0" lvl="0" indent="-457200" algn="l" defTabSz="914400" rtl="0" eaLnBrk="1" fontAlgn="auto" latinLnBrk="0" hangingPunct="1">
                        <a:lnSpc>
                          <a:spcPct val="100000"/>
                        </a:lnSpc>
                        <a:spcBef>
                          <a:spcPts val="0"/>
                        </a:spcBef>
                        <a:spcAft>
                          <a:spcPts val="0"/>
                        </a:spcAft>
                        <a:buClrTx/>
                        <a:buSzTx/>
                        <a:buFontTx/>
                        <a:buNone/>
                        <a:tabLst/>
                        <a:defRPr/>
                      </a:pPr>
                      <a:endParaRPr lang="en-US" sz="1400" b="0" kern="1200" baseline="30000" dirty="0">
                        <a:solidFill>
                          <a:schemeClr val="tx1">
                            <a:lumMod val="65000"/>
                            <a:lumOff val="35000"/>
                          </a:schemeClr>
                        </a:solidFill>
                        <a:latin typeface="+mj-lt"/>
                        <a:ea typeface="+mn-ea"/>
                        <a:cs typeface="+mn-cs"/>
                      </a:endParaRPr>
                    </a:p>
                  </a:txBody>
                  <a:tcPr marT="0" marB="0" anchor="ctr">
                    <a:lnL>
                      <a:noFill/>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ctr" defTabSz="914400" rtl="0" eaLnBrk="1" latinLnBrk="0" hangingPunct="1"/>
                      <a:endParaRPr lang="en-US" sz="1400" kern="1200" baseline="300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Docetaxel</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8.5</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4.1</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1108407"/>
                  </a:ext>
                </a:extLst>
              </a:tr>
              <a:tr h="388620">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274320" marR="0" lvl="0" indent="-457200" algn="ctr" defTabSz="914400" rtl="0" eaLnBrk="1" fontAlgn="auto" latinLnBrk="0" hangingPunct="1">
                        <a:lnSpc>
                          <a:spcPct val="100000"/>
                        </a:lnSpc>
                        <a:spcBef>
                          <a:spcPts val="0"/>
                        </a:spcBef>
                        <a:spcAft>
                          <a:spcPts val="0"/>
                        </a:spcAft>
                        <a:buClrTx/>
                        <a:buSzTx/>
                        <a:buFontTx/>
                        <a:buNone/>
                        <a:tabLst/>
                        <a:defRPr/>
                      </a:pPr>
                      <a:r>
                        <a:rPr lang="en-US" sz="1200" b="1"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OAK</a:t>
                      </a:r>
                      <a:r>
                        <a:rPr lang="en-US" sz="1200" b="1" kern="1200" baseline="30000" dirty="0">
                          <a:solidFill>
                            <a:schemeClr val="bg1"/>
                          </a:solidFill>
                          <a:latin typeface="Tahoma" panose="020B0604030504040204" pitchFamily="34" charset="0"/>
                          <a:ea typeface="Tahoma" panose="020B0604030504040204" pitchFamily="34" charset="0"/>
                          <a:cs typeface="Tahoma" panose="020B0604030504040204" pitchFamily="34" charset="0"/>
                        </a:rPr>
                        <a:t>4</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rowSpan="2">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Mixed (N=850)</a:t>
                      </a:r>
                    </a:p>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Squamous (n=222)</a:t>
                      </a:r>
                      <a:endParaRPr lang="en-US" sz="1200" kern="120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8072" rtl="0" eaLnBrk="1" latinLnBrk="0" hangingPunct="1">
                        <a:defRPr sz="2398" kern="1200">
                          <a:solidFill>
                            <a:schemeClr val="tx1"/>
                          </a:solidFill>
                          <a:latin typeface="Arial"/>
                        </a:defRPr>
                      </a:lvl1pPr>
                      <a:lvl2pPr marL="609036" algn="l" defTabSz="1218072" rtl="0" eaLnBrk="1" latinLnBrk="0" hangingPunct="1">
                        <a:defRPr sz="2398" kern="1200">
                          <a:solidFill>
                            <a:schemeClr val="tx1"/>
                          </a:solidFill>
                          <a:latin typeface="Arial"/>
                        </a:defRPr>
                      </a:lvl2pPr>
                      <a:lvl3pPr marL="1218072" algn="l" defTabSz="1218072" rtl="0" eaLnBrk="1" latinLnBrk="0" hangingPunct="1">
                        <a:defRPr sz="2398" kern="1200">
                          <a:solidFill>
                            <a:schemeClr val="tx1"/>
                          </a:solidFill>
                          <a:latin typeface="Arial"/>
                        </a:defRPr>
                      </a:lvl3pPr>
                      <a:lvl4pPr marL="1827108" algn="l" defTabSz="1218072" rtl="0" eaLnBrk="1" latinLnBrk="0" hangingPunct="1">
                        <a:defRPr sz="2398" kern="1200">
                          <a:solidFill>
                            <a:schemeClr val="tx1"/>
                          </a:solidFill>
                          <a:latin typeface="Arial"/>
                        </a:defRPr>
                      </a:lvl4pPr>
                      <a:lvl5pPr marL="2436144" algn="l" defTabSz="1218072" rtl="0" eaLnBrk="1" latinLnBrk="0" hangingPunct="1">
                        <a:defRPr sz="2398" kern="1200">
                          <a:solidFill>
                            <a:schemeClr val="tx1"/>
                          </a:solidFill>
                          <a:latin typeface="Arial"/>
                        </a:defRPr>
                      </a:lvl5pPr>
                      <a:lvl6pPr marL="3045181" algn="l" defTabSz="1218072" rtl="0" eaLnBrk="1" latinLnBrk="0" hangingPunct="1">
                        <a:defRPr sz="2398" kern="1200">
                          <a:solidFill>
                            <a:schemeClr val="tx1"/>
                          </a:solidFill>
                          <a:latin typeface="Arial"/>
                        </a:defRPr>
                      </a:lvl6pPr>
                      <a:lvl7pPr marL="3654217" algn="l" defTabSz="1218072" rtl="0" eaLnBrk="1" latinLnBrk="0" hangingPunct="1">
                        <a:defRPr sz="2398" kern="1200">
                          <a:solidFill>
                            <a:schemeClr val="tx1"/>
                          </a:solidFill>
                          <a:latin typeface="Arial"/>
                        </a:defRPr>
                      </a:lvl7pPr>
                      <a:lvl8pPr marL="4263253" algn="l" defTabSz="1218072" rtl="0" eaLnBrk="1" latinLnBrk="0" hangingPunct="1">
                        <a:defRPr sz="2398" kern="1200">
                          <a:solidFill>
                            <a:schemeClr val="tx1"/>
                          </a:solidFill>
                          <a:latin typeface="Arial"/>
                        </a:defRPr>
                      </a:lvl8pPr>
                      <a:lvl9pPr marL="4872289" algn="l" defTabSz="1218072" rtl="0" eaLnBrk="1" latinLnBrk="0" hangingPunct="1">
                        <a:defRPr sz="2398"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err="1">
                          <a:solidFill>
                            <a:schemeClr val="tx1"/>
                          </a:solidFill>
                          <a:latin typeface="Tahoma" panose="020B0604030504040204" pitchFamily="34" charset="0"/>
                          <a:ea typeface="Tahoma" panose="020B0604030504040204" pitchFamily="34" charset="0"/>
                          <a:cs typeface="Tahoma" panose="020B0604030504040204" pitchFamily="34" charset="0"/>
                        </a:rPr>
                        <a:t>Atezolizumab</a:t>
                      </a: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13.8</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1200" dirty="0">
                          <a:solidFill>
                            <a:schemeClr val="tx1"/>
                          </a:solidFill>
                          <a:latin typeface="Tahoma" panose="020B0604030504040204" pitchFamily="34" charset="0"/>
                          <a:ea typeface="Tahoma" panose="020B0604030504040204" pitchFamily="34" charset="0"/>
                          <a:cs typeface="Tahoma" panose="020B0604030504040204" pitchFamily="34" charset="0"/>
                        </a:rPr>
                        <a:t>0</a:t>
                      </a: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a:t>
                      </a:r>
                      <a:r>
                        <a:rPr lang="vi-VN" sz="1200" dirty="0">
                          <a:solidFill>
                            <a:schemeClr val="tx1"/>
                          </a:solidFill>
                          <a:latin typeface="Tahoma" panose="020B0604030504040204" pitchFamily="34" charset="0"/>
                          <a:ea typeface="Tahoma" panose="020B0604030504040204" pitchFamily="34" charset="0"/>
                          <a:cs typeface="Tahoma" panose="020B0604030504040204" pitchFamily="34" charset="0"/>
                        </a:rPr>
                        <a:t>0003</a:t>
                      </a:r>
                      <a:endPar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2.8</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0.2</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43368234"/>
                  </a:ext>
                </a:extLst>
              </a:tr>
              <a:tr h="320040">
                <a:tc vMerge="1">
                  <a:txBody>
                    <a:bodyPr/>
                    <a:lstStyle/>
                    <a:p>
                      <a:pPr marL="274320" marR="0" lvl="0" indent="-457200" algn="l" defTabSz="914400" rtl="0" eaLnBrk="1" fontAlgn="auto" latinLnBrk="0" hangingPunct="1">
                        <a:lnSpc>
                          <a:spcPct val="100000"/>
                        </a:lnSpc>
                        <a:spcBef>
                          <a:spcPts val="0"/>
                        </a:spcBef>
                        <a:spcAft>
                          <a:spcPts val="0"/>
                        </a:spcAft>
                        <a:buClrTx/>
                        <a:buSzTx/>
                        <a:buFontTx/>
                        <a:buNone/>
                        <a:tabLst/>
                        <a:defRPr/>
                      </a:pPr>
                      <a:endParaRPr lang="en-US" sz="1400" b="0" kern="1200" baseline="0" dirty="0">
                        <a:solidFill>
                          <a:schemeClr val="tx1">
                            <a:lumMod val="65000"/>
                            <a:lumOff val="35000"/>
                          </a:schemeClr>
                        </a:solidFill>
                        <a:latin typeface="+mj-lt"/>
                        <a:ea typeface="+mn-ea"/>
                        <a:cs typeface="+mn-cs"/>
                      </a:endParaRPr>
                    </a:p>
                  </a:txBody>
                  <a:tcPr marT="0" marB="0" anchor="ctr">
                    <a:lnL>
                      <a:noFill/>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ctr" defTabSz="914400" rtl="0" eaLnBrk="1" latinLnBrk="0" hangingPunct="1"/>
                      <a:endParaRPr lang="en-US" sz="1400" kern="1200" baseline="300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Docetaxel</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9.6</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12700" cap="flat" cmpd="sng" algn="ctr">
                      <a:solidFill>
                        <a:srgbClr val="BFBFBF"/>
                      </a:solid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Tahoma" panose="020B0604030504040204" pitchFamily="34" charset="0"/>
                          <a:ea typeface="Tahoma" panose="020B0604030504040204" pitchFamily="34" charset="0"/>
                          <a:cs typeface="Tahoma" panose="020B0604030504040204" pitchFamily="34" charset="0"/>
                        </a:rPr>
                        <a:t>4.0</a:t>
                      </a:r>
                      <a:endParaRPr lang="vi-VN" sz="1200" b="1"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kern="1200" dirty="0">
                        <a:solidFill>
                          <a:schemeClr val="tx1">
                            <a:lumMod val="65000"/>
                            <a:lumOff val="35000"/>
                          </a:schemeClr>
                        </a:solidFill>
                        <a:latin typeface="+mn-lt"/>
                        <a:ea typeface="+mn-ea"/>
                        <a:cs typeface="+mn-cs"/>
                      </a:endParaRPr>
                    </a:p>
                  </a:txBody>
                  <a:tcPr anchor="ctr">
                    <a:lnL w="12700" cap="flat" cmpd="sng" algn="ctr">
                      <a:solidFill>
                        <a:srgbClr val="BFBFBF"/>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BFBFB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5204321"/>
                  </a:ext>
                </a:extLst>
              </a:tr>
            </a:tbl>
          </a:graphicData>
        </a:graphic>
      </p:graphicFrame>
      <p:sp>
        <p:nvSpPr>
          <p:cNvPr id="6" name="Rounded Rectangle 10"/>
          <p:cNvSpPr/>
          <p:nvPr/>
        </p:nvSpPr>
        <p:spPr>
          <a:xfrm>
            <a:off x="1966558" y="1822079"/>
            <a:ext cx="8292220" cy="605903"/>
          </a:xfrm>
          <a:prstGeom prst="roundRect">
            <a:avLst>
              <a:gd name="adj" fmla="val 10303"/>
            </a:avLst>
          </a:prstGeom>
          <a:solidFill>
            <a:schemeClr val="accent1"/>
          </a:solidFill>
          <a:ln w="9525">
            <a:solidFill>
              <a:srgbClr val="FFFFFF"/>
            </a:solidFill>
            <a:round/>
            <a:headEnd/>
            <a:tailEnd/>
          </a:ln>
        </p:spPr>
        <p:txBody>
          <a:bodyPr wrap="square" anchor="ctr"/>
          <a:lstStyle/>
          <a:p>
            <a:pPr marL="214313" marR="0" lvl="0" indent="-214313"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GB" sz="15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Kết</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luận : </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IO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đáng</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kể</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OS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khi</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so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docetaxel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trong</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điều</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bước</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hai</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ung</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thư</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phổi</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không</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tế</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bào</a:t>
            </a: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nhỏ</a:t>
            </a:r>
            <a:endParaRPr kumimoji="0" lang="vi-VN"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5304630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47886" y="2585688"/>
            <a:ext cx="8501277" cy="1446550"/>
          </a:xfrm>
        </p:spPr>
        <p:txBody>
          <a:bodyPr/>
          <a:lstStyle/>
          <a:p>
            <a:pPr algn="l">
              <a:lnSpc>
                <a:spcPct val="100000"/>
              </a:lnSpc>
            </a:pPr>
            <a:r>
              <a:rPr lang="en-US" sz="4400" b="1" dirty="0">
                <a:solidFill>
                  <a:srgbClr val="006699"/>
                </a:solidFill>
                <a:latin typeface="Arial" panose="020B0604020202020204" pitchFamily="34" charset="0"/>
                <a:cs typeface="Arial" panose="020B0604020202020204" pitchFamily="34" charset="0"/>
              </a:rPr>
              <a:t>IO </a:t>
            </a:r>
            <a:r>
              <a:rPr lang="en-US" sz="4400" b="1" dirty="0" err="1">
                <a:solidFill>
                  <a:srgbClr val="006699"/>
                </a:solidFill>
                <a:latin typeface="Arial" panose="020B0604020202020204" pitchFamily="34" charset="0"/>
                <a:cs typeface="Arial" panose="020B0604020202020204" pitchFamily="34" charset="0"/>
              </a:rPr>
              <a:t>đơn</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trị</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trong</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điều</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trị</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bước</a:t>
            </a:r>
            <a:r>
              <a:rPr lang="en-US" sz="4400" b="1" dirty="0">
                <a:solidFill>
                  <a:srgbClr val="006699"/>
                </a:solidFill>
                <a:latin typeface="Arial" panose="020B0604020202020204" pitchFamily="34" charset="0"/>
                <a:cs typeface="Arial" panose="020B0604020202020204" pitchFamily="34" charset="0"/>
              </a:rPr>
              <a:t> 1 </a:t>
            </a:r>
            <a:br>
              <a:rPr lang="en-US" sz="4400" b="1" dirty="0">
                <a:solidFill>
                  <a:srgbClr val="006699"/>
                </a:solidFill>
                <a:latin typeface="Arial" panose="020B0604020202020204" pitchFamily="34" charset="0"/>
                <a:cs typeface="Arial" panose="020B0604020202020204" pitchFamily="34" charset="0"/>
              </a:rPr>
            </a:br>
            <a:r>
              <a:rPr lang="en-US" sz="4400" b="1" dirty="0">
                <a:solidFill>
                  <a:srgbClr val="006699"/>
                </a:solidFill>
                <a:latin typeface="Arial" panose="020B0604020202020204" pitchFamily="34" charset="0"/>
                <a:cs typeface="Arial" panose="020B0604020202020204" pitchFamily="34" charset="0"/>
              </a:rPr>
              <a:t>UTPKTBN</a:t>
            </a:r>
            <a:endParaRPr lang="vi-VN" sz="4400" b="1" dirty="0">
              <a:solidFill>
                <a:srgbClr val="006699"/>
              </a:solidFill>
              <a:latin typeface="Arial" panose="020B0604020202020204" pitchFamily="34" charset="0"/>
              <a:cs typeface="Arial" panose="020B0604020202020204" pitchFamily="34" charset="0"/>
            </a:endParaRPr>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38</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62629656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91946" y="419736"/>
            <a:ext cx="9076055" cy="1077218"/>
          </a:xfrm>
        </p:spPr>
        <p:txBody>
          <a:bodyPr>
            <a:normAutofit fontScale="90000"/>
          </a:bodyPr>
          <a:lstStyle/>
          <a:p>
            <a:pPr algn="ctr">
              <a:lnSpc>
                <a:spcPct val="100000"/>
              </a:lnSpc>
            </a:pPr>
            <a:r>
              <a:rPr lang="en-US" sz="3200" b="1" dirty="0">
                <a:solidFill>
                  <a:schemeClr val="accent6">
                    <a:lumMod val="75000"/>
                  </a:schemeClr>
                </a:solidFill>
                <a:latin typeface="Arial" pitchFamily="34" charset="0"/>
                <a:cs typeface="Arial" pitchFamily="34" charset="0"/>
              </a:rPr>
              <a:t>Keynote 024: </a:t>
            </a:r>
            <a:r>
              <a:rPr lang="en-US" sz="3200" b="1" dirty="0" err="1">
                <a:solidFill>
                  <a:schemeClr val="accent6">
                    <a:lumMod val="75000"/>
                  </a:schemeClr>
                </a:solidFill>
                <a:latin typeface="Arial" pitchFamily="34" charset="0"/>
                <a:cs typeface="Arial" pitchFamily="34" charset="0"/>
              </a:rPr>
              <a:t>Pembrolizumab</a:t>
            </a:r>
            <a:r>
              <a:rPr lang="en-US" sz="3200" b="1" dirty="0">
                <a:solidFill>
                  <a:schemeClr val="accent6">
                    <a:lumMod val="75000"/>
                  </a:schemeClr>
                </a:solidFill>
                <a:latin typeface="Arial" pitchFamily="34" charset="0"/>
                <a:cs typeface="Arial" pitchFamily="34" charset="0"/>
              </a:rPr>
              <a:t> vs </a:t>
            </a:r>
            <a:r>
              <a:rPr lang="en-US" sz="3200" b="1" dirty="0" err="1">
                <a:solidFill>
                  <a:schemeClr val="accent6">
                    <a:lumMod val="75000"/>
                  </a:schemeClr>
                </a:solidFill>
                <a:latin typeface="Arial" pitchFamily="34" charset="0"/>
                <a:cs typeface="Arial" pitchFamily="34" charset="0"/>
              </a:rPr>
              <a:t>hoá</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trị</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trong</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điều</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trị</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bước</a:t>
            </a:r>
            <a:r>
              <a:rPr lang="en-US" sz="3200" b="1" dirty="0">
                <a:solidFill>
                  <a:schemeClr val="accent6">
                    <a:lumMod val="75000"/>
                  </a:schemeClr>
                </a:solidFill>
                <a:latin typeface="Arial" pitchFamily="34" charset="0"/>
                <a:cs typeface="Arial" pitchFamily="34" charset="0"/>
              </a:rPr>
              <a:t> 1 UTPKTBN </a:t>
            </a:r>
            <a:r>
              <a:rPr lang="en-US" sz="3200" b="1" dirty="0" err="1">
                <a:solidFill>
                  <a:schemeClr val="accent6">
                    <a:lumMod val="75000"/>
                  </a:schemeClr>
                </a:solidFill>
                <a:latin typeface="Arial" pitchFamily="34" charset="0"/>
                <a:cs typeface="Arial" pitchFamily="34" charset="0"/>
              </a:rPr>
              <a:t>tăng</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biểu</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hiện</a:t>
            </a:r>
            <a:r>
              <a:rPr lang="en-US" sz="3200" b="1" dirty="0">
                <a:solidFill>
                  <a:schemeClr val="accent6">
                    <a:lumMod val="75000"/>
                  </a:schemeClr>
                </a:solidFill>
                <a:latin typeface="Arial" pitchFamily="34" charset="0"/>
                <a:cs typeface="Arial" pitchFamily="34" charset="0"/>
              </a:rPr>
              <a:t> PD-L1</a:t>
            </a:r>
            <a:endParaRPr lang="vi-VN" sz="3200" b="1" dirty="0">
              <a:solidFill>
                <a:schemeClr val="accent6">
                  <a:lumMod val="75000"/>
                </a:schemeClr>
              </a:solidFill>
              <a:latin typeface="Arial" pitchFamily="34" charset="0"/>
              <a:cs typeface="Arial" pitchFamily="34" charset="0"/>
            </a:endParaRPr>
          </a:p>
        </p:txBody>
      </p:sp>
      <p:sp>
        <p:nvSpPr>
          <p:cNvPr id="4" name="Footer Placeholder 3"/>
          <p:cNvSpPr>
            <a:spLocks noGrp="1"/>
          </p:cNvSpPr>
          <p:nvPr>
            <p:ph type="ftr" sz="quarter" idx="11"/>
          </p:nvPr>
        </p:nvSpPr>
        <p:spPr>
          <a:xfrm>
            <a:off x="2361655" y="6455666"/>
            <a:ext cx="28956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Reck et al. N Engl J Med 2016 1823</a:t>
            </a:r>
            <a:endParaRPr kumimoji="0" lang="en-US" sz="12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pic>
        <p:nvPicPr>
          <p:cNvPr id="6" name="Picture 5"/>
          <p:cNvPicPr>
            <a:picLocks noChangeAspect="1"/>
          </p:cNvPicPr>
          <p:nvPr/>
        </p:nvPicPr>
        <p:blipFill>
          <a:blip r:embed="rId2"/>
          <a:stretch>
            <a:fillRect/>
          </a:stretch>
        </p:blipFill>
        <p:spPr>
          <a:xfrm>
            <a:off x="1510769" y="2552476"/>
            <a:ext cx="4406313" cy="3212792"/>
          </a:xfrm>
          <a:prstGeom prst="rect">
            <a:avLst/>
          </a:prstGeom>
        </p:spPr>
      </p:pic>
      <p:pic>
        <p:nvPicPr>
          <p:cNvPr id="7" name="Picture 6"/>
          <p:cNvPicPr>
            <a:picLocks noChangeAspect="1"/>
          </p:cNvPicPr>
          <p:nvPr/>
        </p:nvPicPr>
        <p:blipFill>
          <a:blip r:embed="rId3"/>
          <a:stretch>
            <a:fillRect/>
          </a:stretch>
        </p:blipFill>
        <p:spPr>
          <a:xfrm>
            <a:off x="5917081" y="3016665"/>
            <a:ext cx="4650836" cy="2633518"/>
          </a:xfrm>
          <a:prstGeom prst="rect">
            <a:avLst/>
          </a:prstGeom>
        </p:spPr>
      </p:pic>
      <p:graphicFrame>
        <p:nvGraphicFramePr>
          <p:cNvPr id="8" name="Table 7"/>
          <p:cNvGraphicFramePr>
            <a:graphicFrameLocks noGrp="1"/>
          </p:cNvGraphicFramePr>
          <p:nvPr/>
        </p:nvGraphicFramePr>
        <p:xfrm>
          <a:off x="4257403" y="2792264"/>
          <a:ext cx="2152496" cy="831816"/>
        </p:xfrm>
        <a:graphic>
          <a:graphicData uri="http://schemas.openxmlformats.org/drawingml/2006/table">
            <a:tbl>
              <a:tblPr firstRow="1" bandRow="1">
                <a:tableStyleId>{5C22544A-7EE6-4342-B048-85BDC9FD1C3A}</a:tableStyleId>
              </a:tblPr>
              <a:tblGrid>
                <a:gridCol w="559036">
                  <a:extLst>
                    <a:ext uri="{9D8B030D-6E8A-4147-A177-3AD203B41FA5}">
                      <a16:colId xmlns:a16="http://schemas.microsoft.com/office/drawing/2014/main" val="20000"/>
                    </a:ext>
                  </a:extLst>
                </a:gridCol>
                <a:gridCol w="947310">
                  <a:extLst>
                    <a:ext uri="{9D8B030D-6E8A-4147-A177-3AD203B41FA5}">
                      <a16:colId xmlns:a16="http://schemas.microsoft.com/office/drawing/2014/main" val="20001"/>
                    </a:ext>
                  </a:extLst>
                </a:gridCol>
                <a:gridCol w="646150">
                  <a:extLst>
                    <a:ext uri="{9D8B030D-6E8A-4147-A177-3AD203B41FA5}">
                      <a16:colId xmlns:a16="http://schemas.microsoft.com/office/drawing/2014/main" val="20002"/>
                    </a:ext>
                  </a:extLst>
                </a:gridCol>
              </a:tblGrid>
              <a:tr h="297704">
                <a:tc>
                  <a:txBody>
                    <a:bodyPr/>
                    <a:lstStyle/>
                    <a:p>
                      <a:endParaRPr lang="en-US" sz="800" dirty="0"/>
                    </a:p>
                  </a:txBody>
                  <a:tcPr marL="59497" marR="59497" marT="29748" marB="2974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dirty="0" err="1">
                          <a:latin typeface="Tahoma" panose="020B0604030504040204" pitchFamily="34" charset="0"/>
                          <a:ea typeface="Tahoma" panose="020B0604030504040204" pitchFamily="34" charset="0"/>
                          <a:cs typeface="Tahoma" panose="020B0604030504040204" pitchFamily="34" charset="0"/>
                        </a:rPr>
                        <a:t>Pembrolizumab</a:t>
                      </a:r>
                      <a:br>
                        <a:rPr lang="en-US" sz="800" dirty="0">
                          <a:latin typeface="Tahoma" panose="020B0604030504040204" pitchFamily="34" charset="0"/>
                          <a:ea typeface="Tahoma" panose="020B0604030504040204" pitchFamily="34" charset="0"/>
                          <a:cs typeface="Tahoma" panose="020B0604030504040204" pitchFamily="34" charset="0"/>
                        </a:rPr>
                      </a:br>
                      <a:r>
                        <a:rPr lang="en-US" sz="800" b="0" dirty="0">
                          <a:latin typeface="Tahoma" panose="020B0604030504040204" pitchFamily="34" charset="0"/>
                          <a:ea typeface="Tahoma" panose="020B0604030504040204" pitchFamily="34" charset="0"/>
                          <a:cs typeface="Tahoma" panose="020B0604030504040204" pitchFamily="34" charset="0"/>
                        </a:rPr>
                        <a:t>(n=154)</a:t>
                      </a:r>
                    </a:p>
                  </a:txBody>
                  <a:tcPr marL="59497" marR="59497" marT="29748" marB="29748">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n-US" sz="800" dirty="0">
                          <a:latin typeface="Tahoma" panose="020B0604030504040204" pitchFamily="34" charset="0"/>
                          <a:ea typeface="Tahoma" panose="020B0604030504040204" pitchFamily="34" charset="0"/>
                          <a:cs typeface="Tahoma" panose="020B0604030504040204" pitchFamily="34" charset="0"/>
                        </a:rPr>
                        <a:t>Chemo</a:t>
                      </a:r>
                      <a:br>
                        <a:rPr lang="en-US" sz="800" dirty="0">
                          <a:latin typeface="Tahoma" panose="020B0604030504040204" pitchFamily="34" charset="0"/>
                          <a:ea typeface="Tahoma" panose="020B0604030504040204" pitchFamily="34" charset="0"/>
                          <a:cs typeface="Tahoma" panose="020B0604030504040204" pitchFamily="34" charset="0"/>
                        </a:rPr>
                      </a:br>
                      <a:r>
                        <a:rPr lang="en-US" sz="800" b="0" dirty="0">
                          <a:latin typeface="Tahoma" panose="020B0604030504040204" pitchFamily="34" charset="0"/>
                          <a:ea typeface="Tahoma" panose="020B0604030504040204" pitchFamily="34" charset="0"/>
                          <a:cs typeface="Tahoma" panose="020B0604030504040204" pitchFamily="34" charset="0"/>
                        </a:rPr>
                        <a:t>(n=151)</a:t>
                      </a:r>
                    </a:p>
                  </a:txBody>
                  <a:tcPr marL="59497" marR="59497" marT="29748" marB="2974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288096">
                <a:tc>
                  <a:txBody>
                    <a:bodyPr/>
                    <a:lstStyle/>
                    <a:p>
                      <a:r>
                        <a:rPr lang="en-US" sz="800" b="1" dirty="0">
                          <a:solidFill>
                            <a:schemeClr val="bg1"/>
                          </a:solidFill>
                        </a:rPr>
                        <a:t>Median, mo</a:t>
                      </a:r>
                    </a:p>
                  </a:txBody>
                  <a:tcPr marL="59497" marR="59497" marT="29748" marB="2974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a:txBody>
                    <a:bodyPr/>
                    <a:lstStyle/>
                    <a:p>
                      <a:pPr algn="ctr"/>
                      <a:r>
                        <a:rPr lang="en-US" sz="800" dirty="0">
                          <a:solidFill>
                            <a:schemeClr val="tx1"/>
                          </a:solidFill>
                          <a:latin typeface="Tahoma" panose="020B0604030504040204" pitchFamily="34" charset="0"/>
                          <a:ea typeface="Tahoma" panose="020B0604030504040204" pitchFamily="34" charset="0"/>
                          <a:cs typeface="Tahoma" panose="020B0604030504040204" pitchFamily="34" charset="0"/>
                        </a:rPr>
                        <a:t>10.3</a:t>
                      </a:r>
                    </a:p>
                  </a:txBody>
                  <a:tcPr marL="59497" marR="59497" marT="29748" marB="29748">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dirty="0">
                          <a:solidFill>
                            <a:schemeClr val="tx1"/>
                          </a:solidFill>
                          <a:latin typeface="Tahoma" panose="020B0604030504040204" pitchFamily="34" charset="0"/>
                          <a:ea typeface="Tahoma" panose="020B0604030504040204" pitchFamily="34" charset="0"/>
                          <a:cs typeface="Tahoma" panose="020B0604030504040204" pitchFamily="34" charset="0"/>
                        </a:rPr>
                        <a:t>6.7</a:t>
                      </a:r>
                    </a:p>
                  </a:txBody>
                  <a:tcPr marL="59497" marR="59497" marT="29748" marB="2974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25144">
                <a:tc>
                  <a:txBody>
                    <a:bodyPr/>
                    <a:lstStyle/>
                    <a:p>
                      <a:r>
                        <a:rPr lang="en-US" sz="800" b="1" i="1" dirty="0">
                          <a:solidFill>
                            <a:schemeClr val="bg1"/>
                          </a:solidFill>
                        </a:rPr>
                        <a:t>P</a:t>
                      </a:r>
                      <a:r>
                        <a:rPr lang="en-US" sz="800" b="1" dirty="0">
                          <a:solidFill>
                            <a:schemeClr val="bg1"/>
                          </a:solidFill>
                        </a:rPr>
                        <a:t> value</a:t>
                      </a:r>
                    </a:p>
                  </a:txBody>
                  <a:tcPr marL="59497" marR="59497" marT="29748" marB="29748">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gridSpan="2">
                  <a:txBody>
                    <a:bodyPr/>
                    <a:lstStyle/>
                    <a:p>
                      <a:pPr algn="ctr"/>
                      <a:r>
                        <a:rPr lang="vi-VN" sz="800" b="0" i="0" u="none" strike="noStrike" kern="1200" baseline="0" dirty="0">
                          <a:solidFill>
                            <a:schemeClr val="dk1"/>
                          </a:solidFill>
                          <a:latin typeface="Tahoma" panose="020B0604030504040204" pitchFamily="34" charset="0"/>
                          <a:ea typeface="Tahoma" panose="020B0604030504040204" pitchFamily="34" charset="0"/>
                          <a:cs typeface="Tahoma" panose="020B0604030504040204" pitchFamily="34" charset="0"/>
                        </a:rPr>
                        <a:t>P&lt;0.001</a:t>
                      </a:r>
                      <a:endParaRPr lang="en-US" sz="800" b="0" i="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59497" marR="59497" marT="29748" marB="29748">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dirty="0"/>
                    </a:p>
                  </a:txBody>
                  <a:tcPr/>
                </a:tc>
                <a:extLst>
                  <a:ext uri="{0D108BD9-81ED-4DB2-BD59-A6C34878D82A}">
                    <a16:rowId xmlns:a16="http://schemas.microsoft.com/office/drawing/2014/main" val="10002"/>
                  </a:ext>
                </a:extLst>
              </a:tr>
            </a:tbl>
          </a:graphicData>
        </a:graphic>
      </p:graphicFrame>
      <p:sp>
        <p:nvSpPr>
          <p:cNvPr id="9" name="TextBox 8"/>
          <p:cNvSpPr txBox="1"/>
          <p:nvPr/>
        </p:nvSpPr>
        <p:spPr>
          <a:xfrm>
            <a:off x="2361655" y="1609638"/>
            <a:ext cx="7400744" cy="707886"/>
          </a:xfrm>
          <a:prstGeom prst="rect">
            <a:avLst/>
          </a:prstGeom>
          <a:noFill/>
          <a:ln w="12700">
            <a:noFill/>
          </a:ln>
        </p:spPr>
        <p:txBody>
          <a:bodyPr wrap="square" lIns="34290" rIns="34290" rtlCol="0">
            <a:spAutoFit/>
          </a:bodyPr>
          <a:lstStyle/>
          <a:p>
            <a:pPr marL="214313" marR="0" lvl="0" indent="-214313"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Pembrolizumab</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cải</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thiện</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đáng</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kể</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OS so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với</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hoá</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trị</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khi</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điều</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trị</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bước</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một</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ở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bệnh</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nhân</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NSCLC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có</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tăng</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hiểu</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hiện</a:t>
            </a:r>
            <a:r>
              <a:rPr kumimoji="0" lang="en-US" sz="20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PD-L1 (PD-L1 &gt; 50%).</a:t>
            </a:r>
            <a:endParaRPr kumimoji="0" lang="vi-VN" sz="2000" b="0" i="0" u="none" strike="noStrike" kern="1200" cap="none" spc="0" normalizeH="0" baseline="0" noProof="0" dirty="0" err="1">
              <a:ln>
                <a:noFill/>
              </a:ln>
              <a:solidFill>
                <a:prstClr val="black"/>
              </a:solidFill>
              <a:effectLst/>
              <a:uLnTx/>
              <a:uFillTx/>
              <a:latin typeface="Arial" panose="020B060402020202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3028555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16181" y="654424"/>
            <a:ext cx="7913077" cy="804900"/>
          </a:xfrm>
        </p:spPr>
        <p:txBody>
          <a:bodyPr>
            <a:normAutofit fontScale="90000"/>
          </a:bodyPr>
          <a:lstStyle/>
          <a:p>
            <a:pPr algn="l"/>
            <a:r>
              <a:rPr lang="en-GB" sz="5400" b="1" dirty="0" err="1">
                <a:solidFill>
                  <a:srgbClr val="006699"/>
                </a:solidFill>
              </a:rPr>
              <a:t>Nội</a:t>
            </a:r>
            <a:r>
              <a:rPr lang="en-GB" sz="5400" b="1" dirty="0">
                <a:solidFill>
                  <a:srgbClr val="006699"/>
                </a:solidFill>
              </a:rPr>
              <a:t> dung</a:t>
            </a:r>
          </a:p>
        </p:txBody>
      </p:sp>
      <p:sp>
        <p:nvSpPr>
          <p:cNvPr id="3" name="Content Placeholder 2"/>
          <p:cNvSpPr>
            <a:spLocks noGrp="1"/>
          </p:cNvSpPr>
          <p:nvPr>
            <p:ph idx="1"/>
          </p:nvPr>
        </p:nvSpPr>
        <p:spPr>
          <a:xfrm>
            <a:off x="1316181" y="1786552"/>
            <a:ext cx="8550489" cy="3477875"/>
          </a:xfrm>
        </p:spPr>
        <p:txBody>
          <a:bodyPr/>
          <a:lstStyle/>
          <a:p>
            <a:pPr>
              <a:lnSpc>
                <a:spcPct val="150000"/>
              </a:lnSpc>
              <a:spcBef>
                <a:spcPts val="2400"/>
              </a:spcBef>
            </a:pPr>
            <a:r>
              <a:rPr lang="en-GB" sz="4000" dirty="0" err="1"/>
              <a:t>Dịch</a:t>
            </a:r>
            <a:r>
              <a:rPr lang="en-GB" sz="4000" dirty="0"/>
              <a:t> </a:t>
            </a:r>
            <a:r>
              <a:rPr lang="en-GB" sz="4000" dirty="0" err="1"/>
              <a:t>tễ</a:t>
            </a:r>
            <a:r>
              <a:rPr lang="en-GB" sz="4000" dirty="0"/>
              <a:t>, </a:t>
            </a:r>
            <a:r>
              <a:rPr lang="en-GB" sz="4000" dirty="0" err="1"/>
              <a:t>phân</a:t>
            </a:r>
            <a:r>
              <a:rPr lang="en-GB" sz="4000" dirty="0"/>
              <a:t> </a:t>
            </a:r>
            <a:r>
              <a:rPr lang="en-GB" sz="4000" dirty="0" err="1"/>
              <a:t>loại</a:t>
            </a:r>
            <a:r>
              <a:rPr lang="en-GB" sz="4000" dirty="0"/>
              <a:t> </a:t>
            </a:r>
            <a:r>
              <a:rPr lang="en-GB" sz="4000" dirty="0" err="1"/>
              <a:t>ung</a:t>
            </a:r>
            <a:r>
              <a:rPr lang="en-GB" sz="4000" dirty="0"/>
              <a:t> </a:t>
            </a:r>
            <a:r>
              <a:rPr lang="en-GB" sz="4000" dirty="0" err="1"/>
              <a:t>thư</a:t>
            </a:r>
            <a:r>
              <a:rPr lang="en-GB" sz="4000" dirty="0"/>
              <a:t> </a:t>
            </a:r>
            <a:r>
              <a:rPr lang="en-GB" sz="4000" dirty="0" err="1"/>
              <a:t>phổi</a:t>
            </a:r>
            <a:endParaRPr lang="en-GB" sz="4000" dirty="0"/>
          </a:p>
          <a:p>
            <a:pPr>
              <a:lnSpc>
                <a:spcPct val="150000"/>
              </a:lnSpc>
              <a:spcBef>
                <a:spcPts val="2400"/>
              </a:spcBef>
            </a:pPr>
            <a:r>
              <a:rPr lang="en-GB" sz="4000" dirty="0" err="1"/>
              <a:t>Cập</a:t>
            </a:r>
            <a:r>
              <a:rPr lang="en-GB" sz="4000" dirty="0"/>
              <a:t> </a:t>
            </a:r>
            <a:r>
              <a:rPr lang="en-GB" sz="4000" dirty="0" err="1"/>
              <a:t>nhật</a:t>
            </a:r>
            <a:r>
              <a:rPr lang="en-GB" sz="4000" dirty="0"/>
              <a:t> </a:t>
            </a:r>
            <a:r>
              <a:rPr lang="en-GB" sz="4000" dirty="0" err="1"/>
              <a:t>điều</a:t>
            </a:r>
            <a:r>
              <a:rPr lang="en-GB" sz="4000" dirty="0"/>
              <a:t> </a:t>
            </a:r>
            <a:r>
              <a:rPr lang="en-GB" sz="4000" dirty="0" err="1"/>
              <a:t>trị</a:t>
            </a:r>
            <a:r>
              <a:rPr lang="en-GB" sz="4000" dirty="0"/>
              <a:t> UTPKTBN </a:t>
            </a:r>
            <a:r>
              <a:rPr lang="en-GB" sz="4000" dirty="0" err="1"/>
              <a:t>giai</a:t>
            </a:r>
            <a:r>
              <a:rPr lang="en-GB" sz="4000" dirty="0"/>
              <a:t> </a:t>
            </a:r>
            <a:r>
              <a:rPr lang="en-GB" sz="4000" dirty="0" err="1"/>
              <a:t>đoạn</a:t>
            </a:r>
            <a:r>
              <a:rPr lang="en-GB" sz="4000" dirty="0"/>
              <a:t> 3</a:t>
            </a:r>
          </a:p>
          <a:p>
            <a:pPr>
              <a:lnSpc>
                <a:spcPct val="150000"/>
              </a:lnSpc>
              <a:spcBef>
                <a:spcPts val="2400"/>
              </a:spcBef>
            </a:pPr>
            <a:r>
              <a:rPr lang="en-GB" sz="4000" dirty="0" err="1"/>
              <a:t>Cập</a:t>
            </a:r>
            <a:r>
              <a:rPr lang="en-GB" sz="4000" dirty="0"/>
              <a:t> </a:t>
            </a:r>
            <a:r>
              <a:rPr lang="en-GB" sz="4000" dirty="0" err="1"/>
              <a:t>nhật</a:t>
            </a:r>
            <a:r>
              <a:rPr lang="en-GB" sz="4000" dirty="0"/>
              <a:t> </a:t>
            </a:r>
            <a:r>
              <a:rPr lang="en-GB" sz="4000" dirty="0" err="1"/>
              <a:t>Điều</a:t>
            </a:r>
            <a:r>
              <a:rPr lang="en-GB" sz="4000" dirty="0"/>
              <a:t> </a:t>
            </a:r>
            <a:r>
              <a:rPr lang="en-GB" sz="4000" dirty="0" err="1"/>
              <a:t>trị</a:t>
            </a:r>
            <a:r>
              <a:rPr lang="en-GB" sz="4000" dirty="0"/>
              <a:t> UTPKTBN </a:t>
            </a:r>
            <a:r>
              <a:rPr lang="en-GB" sz="4000" dirty="0" err="1"/>
              <a:t>tiến</a:t>
            </a:r>
            <a:r>
              <a:rPr lang="en-GB" sz="4000" dirty="0"/>
              <a:t> </a:t>
            </a:r>
            <a:r>
              <a:rPr lang="en-GB" sz="4000" dirty="0" err="1"/>
              <a:t>xa</a:t>
            </a:r>
            <a:r>
              <a:rPr lang="en-GB" sz="4000" dirty="0"/>
              <a:t> </a:t>
            </a:r>
          </a:p>
        </p:txBody>
      </p:sp>
      <p:sp>
        <p:nvSpPr>
          <p:cNvPr id="18" name="Espace réservé du numéro de diapositive 17"/>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70765503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40</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grpSp>
        <p:nvGrpSpPr>
          <p:cNvPr id="10" name="Group 9"/>
          <p:cNvGrpSpPr/>
          <p:nvPr/>
        </p:nvGrpSpPr>
        <p:grpSpPr>
          <a:xfrm>
            <a:off x="1563631" y="2188708"/>
            <a:ext cx="8748215" cy="3293867"/>
            <a:chOff x="122830" y="2401162"/>
            <a:chExt cx="8748215" cy="3293867"/>
          </a:xfrm>
        </p:grpSpPr>
        <p:grpSp>
          <p:nvGrpSpPr>
            <p:cNvPr id="7" name="Group 6"/>
            <p:cNvGrpSpPr/>
            <p:nvPr/>
          </p:nvGrpSpPr>
          <p:grpSpPr>
            <a:xfrm>
              <a:off x="122830" y="2770494"/>
              <a:ext cx="8748215" cy="2924535"/>
              <a:chOff x="0" y="2715903"/>
              <a:chExt cx="8748215" cy="2924535"/>
            </a:xfrm>
          </p:grpSpPr>
          <p:pic>
            <p:nvPicPr>
              <p:cNvPr id="5" name="Picture 4"/>
              <p:cNvPicPr>
                <a:picLocks noChangeAspect="1"/>
              </p:cNvPicPr>
              <p:nvPr/>
            </p:nvPicPr>
            <p:blipFill>
              <a:blip r:embed="rId2"/>
              <a:stretch>
                <a:fillRect/>
              </a:stretch>
            </p:blipFill>
            <p:spPr>
              <a:xfrm>
                <a:off x="0" y="2715904"/>
                <a:ext cx="4708726" cy="2903988"/>
              </a:xfrm>
              <a:prstGeom prst="rect">
                <a:avLst/>
              </a:prstGeom>
            </p:spPr>
          </p:pic>
          <p:pic>
            <p:nvPicPr>
              <p:cNvPr id="6" name="Picture 5"/>
              <p:cNvPicPr>
                <a:picLocks noChangeAspect="1"/>
              </p:cNvPicPr>
              <p:nvPr/>
            </p:nvPicPr>
            <p:blipFill>
              <a:blip r:embed="rId3"/>
              <a:stretch>
                <a:fillRect/>
              </a:stretch>
            </p:blipFill>
            <p:spPr>
              <a:xfrm>
                <a:off x="4863128" y="2715903"/>
                <a:ext cx="3885087" cy="2924535"/>
              </a:xfrm>
              <a:prstGeom prst="rect">
                <a:avLst/>
              </a:prstGeom>
            </p:spPr>
          </p:pic>
        </p:grpSp>
        <p:sp>
          <p:nvSpPr>
            <p:cNvPr id="8" name="TextBox 7"/>
            <p:cNvSpPr txBox="1"/>
            <p:nvPr/>
          </p:nvSpPr>
          <p:spPr>
            <a:xfrm>
              <a:off x="2978867" y="2449951"/>
              <a:ext cx="29615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PD-L1 TPS &gt; 1%</a:t>
              </a:r>
            </a:p>
          </p:txBody>
        </p:sp>
        <p:sp>
          <p:nvSpPr>
            <p:cNvPr id="9" name="TextBox 8"/>
            <p:cNvSpPr txBox="1"/>
            <p:nvPr/>
          </p:nvSpPr>
          <p:spPr>
            <a:xfrm>
              <a:off x="5909481" y="2401162"/>
              <a:ext cx="29615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PD-L1 TPS 1 - 49%</a:t>
              </a:r>
            </a:p>
          </p:txBody>
        </p:sp>
      </p:grpSp>
      <p:sp>
        <p:nvSpPr>
          <p:cNvPr id="12" name="Rectangle 11"/>
          <p:cNvSpPr/>
          <p:nvPr/>
        </p:nvSpPr>
        <p:spPr>
          <a:xfrm>
            <a:off x="2098429" y="488053"/>
            <a:ext cx="8041062"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Keynote 042</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Pembrolizumab</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vs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hoá</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trị</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trong</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điều</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trị</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bước</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một</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UTPKTBN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có</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biểu</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hiện</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PD-L1  </a:t>
            </a:r>
            <a:endParaRPr kumimoji="0" lang="vi-VN"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endParaRPr>
          </a:p>
        </p:txBody>
      </p:sp>
      <p:sp>
        <p:nvSpPr>
          <p:cNvPr id="13" name="Rounded Rectangle 10"/>
          <p:cNvSpPr/>
          <p:nvPr/>
        </p:nvSpPr>
        <p:spPr>
          <a:xfrm>
            <a:off x="1849846" y="5733048"/>
            <a:ext cx="8461466" cy="605903"/>
          </a:xfrm>
          <a:prstGeom prst="roundRect">
            <a:avLst>
              <a:gd name="adj" fmla="val 10303"/>
            </a:avLst>
          </a:prstGeom>
          <a:solidFill>
            <a:schemeClr val="accent1"/>
          </a:solidFill>
          <a:ln w="9525">
            <a:solidFill>
              <a:srgbClr val="FFFFFF"/>
            </a:solidFill>
            <a:round/>
            <a:headEnd/>
            <a:tailEnd/>
          </a:ln>
        </p:spPr>
        <p:txBody>
          <a:bodyPr wrap="square" anchor="ctr"/>
          <a:lstStyle/>
          <a:p>
            <a:pPr marL="0" marR="0" lvl="0" indent="0" algn="l" defTabSz="566738" rtl="0" eaLnBrk="1" fontAlgn="auto" latinLnBrk="0" hangingPunct="1">
              <a:lnSpc>
                <a:spcPct val="100000"/>
              </a:lnSpc>
              <a:spcBef>
                <a:spcPts val="450"/>
              </a:spcBef>
              <a:spcAft>
                <a:spcPts val="0"/>
              </a:spcAft>
              <a:buClrTx/>
              <a:buSzTx/>
              <a:buFontTx/>
              <a:buNone/>
              <a:tabLst/>
              <a:defRPr/>
            </a:pPr>
            <a:r>
              <a:rPr kumimoji="0" lang="en-GB" sz="15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Kết</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luận :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Pembrolizumab</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OS so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hoá</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ở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bệnh</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nhân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có</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biểu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hiện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PD-L1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trong</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điều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UTPKTBN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bước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một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p>
        </p:txBody>
      </p:sp>
      <p:graphicFrame>
        <p:nvGraphicFramePr>
          <p:cNvPr id="14" name="Table 13"/>
          <p:cNvGraphicFramePr>
            <a:graphicFrameLocks noGrp="1"/>
          </p:cNvGraphicFramePr>
          <p:nvPr/>
        </p:nvGraphicFramePr>
        <p:xfrm>
          <a:off x="1643455" y="1840319"/>
          <a:ext cx="2565555" cy="893404"/>
        </p:xfrm>
        <a:graphic>
          <a:graphicData uri="http://schemas.openxmlformats.org/drawingml/2006/table">
            <a:tbl>
              <a:tblPr firstRow="1" bandRow="1">
                <a:tableStyleId>{5C22544A-7EE6-4342-B048-85BDC9FD1C3A}</a:tableStyleId>
              </a:tblPr>
              <a:tblGrid>
                <a:gridCol w="736213">
                  <a:extLst>
                    <a:ext uri="{9D8B030D-6E8A-4147-A177-3AD203B41FA5}">
                      <a16:colId xmlns:a16="http://schemas.microsoft.com/office/drawing/2014/main" val="20000"/>
                    </a:ext>
                  </a:extLst>
                </a:gridCol>
                <a:gridCol w="1059198">
                  <a:extLst>
                    <a:ext uri="{9D8B030D-6E8A-4147-A177-3AD203B41FA5}">
                      <a16:colId xmlns:a16="http://schemas.microsoft.com/office/drawing/2014/main" val="20001"/>
                    </a:ext>
                  </a:extLst>
                </a:gridCol>
                <a:gridCol w="770144">
                  <a:extLst>
                    <a:ext uri="{9D8B030D-6E8A-4147-A177-3AD203B41FA5}">
                      <a16:colId xmlns:a16="http://schemas.microsoft.com/office/drawing/2014/main" val="20002"/>
                    </a:ext>
                  </a:extLst>
                </a:gridCol>
              </a:tblGrid>
              <a:tr h="334444">
                <a:tc>
                  <a:txBody>
                    <a:bodyPr/>
                    <a:lstStyle/>
                    <a:p>
                      <a:endParaRPr lang="en-US" sz="900" dirty="0">
                        <a:latin typeface="Tahoma" panose="020B0604030504040204" pitchFamily="34" charset="0"/>
                        <a:ea typeface="Tahoma" panose="020B0604030504040204" pitchFamily="34" charset="0"/>
                        <a:cs typeface="Tahoma" panose="020B0604030504040204" pitchFamily="34" charset="0"/>
                      </a:endParaRP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900" dirty="0" err="1">
                          <a:latin typeface="Tahoma" panose="020B0604030504040204" pitchFamily="34" charset="0"/>
                          <a:ea typeface="Tahoma" panose="020B0604030504040204" pitchFamily="34" charset="0"/>
                          <a:cs typeface="Tahoma" panose="020B0604030504040204" pitchFamily="34" charset="0"/>
                        </a:rPr>
                        <a:t>Pembrolizumab</a:t>
                      </a:r>
                      <a:br>
                        <a:rPr lang="en-US" sz="900" dirty="0">
                          <a:latin typeface="Tahoma" panose="020B0604030504040204" pitchFamily="34" charset="0"/>
                          <a:ea typeface="Tahoma" panose="020B0604030504040204" pitchFamily="34" charset="0"/>
                          <a:cs typeface="Tahoma" panose="020B0604030504040204" pitchFamily="34" charset="0"/>
                        </a:rPr>
                      </a:br>
                      <a:r>
                        <a:rPr lang="en-US" sz="900" b="0" dirty="0">
                          <a:latin typeface="Tahoma" panose="020B0604030504040204" pitchFamily="34" charset="0"/>
                          <a:ea typeface="Tahoma" panose="020B0604030504040204" pitchFamily="34" charset="0"/>
                          <a:cs typeface="Tahoma" panose="020B0604030504040204" pitchFamily="34" charset="0"/>
                        </a:rPr>
                        <a:t>(n=637)</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n-US" sz="900" dirty="0">
                          <a:latin typeface="Tahoma" panose="020B0604030504040204" pitchFamily="34" charset="0"/>
                          <a:ea typeface="Tahoma" panose="020B0604030504040204" pitchFamily="34" charset="0"/>
                          <a:cs typeface="Tahoma" panose="020B0604030504040204" pitchFamily="34" charset="0"/>
                        </a:rPr>
                        <a:t>Chemo</a:t>
                      </a:r>
                      <a:br>
                        <a:rPr lang="en-US" sz="900" dirty="0">
                          <a:latin typeface="Tahoma" panose="020B0604030504040204" pitchFamily="34" charset="0"/>
                          <a:ea typeface="Tahoma" panose="020B0604030504040204" pitchFamily="34" charset="0"/>
                          <a:cs typeface="Tahoma" panose="020B0604030504040204" pitchFamily="34" charset="0"/>
                        </a:rPr>
                      </a:br>
                      <a:r>
                        <a:rPr lang="en-US" sz="900" b="0" dirty="0">
                          <a:latin typeface="Tahoma" panose="020B0604030504040204" pitchFamily="34" charset="0"/>
                          <a:ea typeface="Tahoma" panose="020B0604030504040204" pitchFamily="34" charset="0"/>
                          <a:cs typeface="Tahoma" panose="020B0604030504040204" pitchFamily="34" charset="0"/>
                        </a:rPr>
                        <a:t>(n=637)</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333816">
                <a:tc>
                  <a:txBody>
                    <a:bodyPr/>
                    <a:lstStyle/>
                    <a:p>
                      <a:r>
                        <a:rPr lang="en-US" sz="900" b="1" dirty="0">
                          <a:solidFill>
                            <a:schemeClr val="bg1"/>
                          </a:solidFill>
                          <a:latin typeface="Tahoma" panose="020B0604030504040204" pitchFamily="34" charset="0"/>
                          <a:ea typeface="Tahoma" panose="020B0604030504040204" pitchFamily="34" charset="0"/>
                          <a:cs typeface="Tahoma" panose="020B0604030504040204" pitchFamily="34" charset="0"/>
                        </a:rPr>
                        <a:t>Median, mo</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a:txBody>
                    <a:bodyPr/>
                    <a:lstStyle/>
                    <a:p>
                      <a:pPr algn="ctr"/>
                      <a:r>
                        <a:rPr lang="en-US" sz="900" dirty="0">
                          <a:solidFill>
                            <a:schemeClr val="tx1"/>
                          </a:solidFill>
                          <a:latin typeface="Tahoma" panose="020B0604030504040204" pitchFamily="34" charset="0"/>
                          <a:ea typeface="Tahoma" panose="020B0604030504040204" pitchFamily="34" charset="0"/>
                          <a:cs typeface="Tahoma" panose="020B0604030504040204" pitchFamily="34" charset="0"/>
                        </a:rPr>
                        <a:t>16.7</a:t>
                      </a:r>
                    </a:p>
                  </a:txBody>
                  <a:tcPr marL="59497" marR="59497" marT="29748" marB="2974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900" dirty="0">
                          <a:solidFill>
                            <a:schemeClr val="tx1"/>
                          </a:solidFill>
                          <a:latin typeface="Tahoma" panose="020B0604030504040204" pitchFamily="34" charset="0"/>
                          <a:ea typeface="Tahoma" panose="020B0604030504040204" pitchFamily="34" charset="0"/>
                          <a:cs typeface="Tahoma" panose="020B0604030504040204" pitchFamily="34" charset="0"/>
                        </a:rPr>
                        <a:t>12.1</a:t>
                      </a:r>
                    </a:p>
                  </a:txBody>
                  <a:tcPr marL="59497" marR="59497" marT="29748" marB="2974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25144">
                <a:tc>
                  <a:txBody>
                    <a:bodyPr/>
                    <a:lstStyle/>
                    <a:p>
                      <a:r>
                        <a:rPr lang="en-US" sz="900" b="1" i="1" dirty="0">
                          <a:solidFill>
                            <a:schemeClr val="bg1"/>
                          </a:solidFill>
                          <a:latin typeface="Tahoma" panose="020B0604030504040204" pitchFamily="34" charset="0"/>
                          <a:ea typeface="Tahoma" panose="020B0604030504040204" pitchFamily="34" charset="0"/>
                          <a:cs typeface="Tahoma" panose="020B0604030504040204" pitchFamily="34" charset="0"/>
                        </a:rPr>
                        <a:t>P</a:t>
                      </a:r>
                      <a:r>
                        <a:rPr lang="en-US" sz="900" b="1" dirty="0">
                          <a:solidFill>
                            <a:schemeClr val="bg1"/>
                          </a:solidFill>
                          <a:latin typeface="Tahoma" panose="020B0604030504040204" pitchFamily="34" charset="0"/>
                          <a:ea typeface="Tahoma" panose="020B0604030504040204" pitchFamily="34" charset="0"/>
                          <a:cs typeface="Tahoma" panose="020B0604030504040204" pitchFamily="34" charset="0"/>
                        </a:rPr>
                        <a:t> value</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gridSpan="2">
                  <a:txBody>
                    <a:bodyPr/>
                    <a:lstStyle/>
                    <a:p>
                      <a:pPr algn="ctr"/>
                      <a:r>
                        <a:rPr lang="en-US" sz="900" b="0" i="0" u="none" strike="noStrike" kern="1200" baseline="0" dirty="0">
                          <a:solidFill>
                            <a:schemeClr val="dk1"/>
                          </a:solidFill>
                          <a:latin typeface="Tahoma" panose="020B0604030504040204" pitchFamily="34" charset="0"/>
                          <a:ea typeface="Tahoma" panose="020B0604030504040204" pitchFamily="34" charset="0"/>
                          <a:cs typeface="Tahoma" panose="020B0604030504040204" pitchFamily="34" charset="0"/>
                        </a:rPr>
                        <a:t>0.0018</a:t>
                      </a:r>
                      <a:endParaRPr lang="en-US" sz="900" b="0" i="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dirty="0"/>
                    </a:p>
                  </a:txBody>
                  <a:tcPr/>
                </a:tc>
                <a:extLst>
                  <a:ext uri="{0D108BD9-81ED-4DB2-BD59-A6C34878D82A}">
                    <a16:rowId xmlns:a16="http://schemas.microsoft.com/office/drawing/2014/main" val="10002"/>
                  </a:ext>
                </a:extLst>
              </a:tr>
            </a:tbl>
          </a:graphicData>
        </a:graphic>
      </p:graphicFrame>
      <p:sp>
        <p:nvSpPr>
          <p:cNvPr id="15" name="Rectangle 14"/>
          <p:cNvSpPr/>
          <p:nvPr/>
        </p:nvSpPr>
        <p:spPr>
          <a:xfrm>
            <a:off x="2293546" y="6466313"/>
            <a:ext cx="2858475"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mn-cs"/>
              </a:rPr>
              <a:t>Mok</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 et al. Lancet</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2019 May 4;393(10183):1819</a:t>
            </a:r>
            <a:endPar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8970934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61533" y="2572040"/>
            <a:ext cx="7541942" cy="1446550"/>
          </a:xfrm>
        </p:spPr>
        <p:txBody>
          <a:bodyPr/>
          <a:lstStyle/>
          <a:p>
            <a:pPr algn="l">
              <a:lnSpc>
                <a:spcPct val="100000"/>
              </a:lnSpc>
            </a:pPr>
            <a:r>
              <a:rPr lang="en-US" sz="4400" b="1" dirty="0">
                <a:solidFill>
                  <a:srgbClr val="006699"/>
                </a:solidFill>
                <a:latin typeface="Arial" panose="020B0604020202020204" pitchFamily="34" charset="0"/>
                <a:cs typeface="Arial" panose="020B0604020202020204" pitchFamily="34" charset="0"/>
              </a:rPr>
              <a:t>IO </a:t>
            </a:r>
            <a:r>
              <a:rPr lang="en-US" sz="4400" b="1" dirty="0" err="1">
                <a:solidFill>
                  <a:srgbClr val="006699"/>
                </a:solidFill>
                <a:latin typeface="Arial" panose="020B0604020202020204" pitchFamily="34" charset="0"/>
                <a:cs typeface="Arial" panose="020B0604020202020204" pitchFamily="34" charset="0"/>
              </a:rPr>
              <a:t>kết</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hợp</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với</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hoá</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trị</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trong</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điều</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trị</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bước</a:t>
            </a:r>
            <a:r>
              <a:rPr lang="en-US" sz="4400" b="1" dirty="0">
                <a:solidFill>
                  <a:srgbClr val="006699"/>
                </a:solidFill>
                <a:latin typeface="Arial" panose="020B0604020202020204" pitchFamily="34" charset="0"/>
                <a:cs typeface="Arial" panose="020B0604020202020204" pitchFamily="34" charset="0"/>
              </a:rPr>
              <a:t> 1 UTPKTBN</a:t>
            </a:r>
            <a:endParaRPr lang="vi-VN" sz="4400" b="1" dirty="0">
              <a:solidFill>
                <a:srgbClr val="006699"/>
              </a:solidFill>
              <a:latin typeface="Arial" panose="020B0604020202020204" pitchFamily="34" charset="0"/>
              <a:cs typeface="Arial" panose="020B0604020202020204" pitchFamily="34" charset="0"/>
            </a:endParaRPr>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41</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5817094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2304942" y="6492876"/>
            <a:ext cx="28956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0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Gandhi et al. N Engl J Med 2018 378</a:t>
            </a:r>
            <a:endParaRPr kumimoji="0" lang="en-US" sz="10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pic>
        <p:nvPicPr>
          <p:cNvPr id="6" name="Picture 5"/>
          <p:cNvPicPr>
            <a:picLocks noChangeAspect="1"/>
          </p:cNvPicPr>
          <p:nvPr/>
        </p:nvPicPr>
        <p:blipFill>
          <a:blip r:embed="rId2"/>
          <a:stretch>
            <a:fillRect/>
          </a:stretch>
        </p:blipFill>
        <p:spPr>
          <a:xfrm>
            <a:off x="1866900" y="2293476"/>
            <a:ext cx="4645142" cy="3178256"/>
          </a:xfrm>
          <a:prstGeom prst="rect">
            <a:avLst/>
          </a:prstGeom>
        </p:spPr>
      </p:pic>
      <p:graphicFrame>
        <p:nvGraphicFramePr>
          <p:cNvPr id="9" name="Table 8"/>
          <p:cNvGraphicFramePr>
            <a:graphicFrameLocks noGrp="1"/>
          </p:cNvGraphicFramePr>
          <p:nvPr/>
        </p:nvGraphicFramePr>
        <p:xfrm>
          <a:off x="7077614" y="2695462"/>
          <a:ext cx="2565555" cy="1029936"/>
        </p:xfrm>
        <a:graphic>
          <a:graphicData uri="http://schemas.openxmlformats.org/drawingml/2006/table">
            <a:tbl>
              <a:tblPr firstRow="1" bandRow="1">
                <a:tableStyleId>{5C22544A-7EE6-4342-B048-85BDC9FD1C3A}</a:tableStyleId>
              </a:tblPr>
              <a:tblGrid>
                <a:gridCol w="736213">
                  <a:extLst>
                    <a:ext uri="{9D8B030D-6E8A-4147-A177-3AD203B41FA5}">
                      <a16:colId xmlns:a16="http://schemas.microsoft.com/office/drawing/2014/main" val="20000"/>
                    </a:ext>
                  </a:extLst>
                </a:gridCol>
                <a:gridCol w="1059198">
                  <a:extLst>
                    <a:ext uri="{9D8B030D-6E8A-4147-A177-3AD203B41FA5}">
                      <a16:colId xmlns:a16="http://schemas.microsoft.com/office/drawing/2014/main" val="20001"/>
                    </a:ext>
                  </a:extLst>
                </a:gridCol>
                <a:gridCol w="770144">
                  <a:extLst>
                    <a:ext uri="{9D8B030D-6E8A-4147-A177-3AD203B41FA5}">
                      <a16:colId xmlns:a16="http://schemas.microsoft.com/office/drawing/2014/main" val="20002"/>
                    </a:ext>
                  </a:extLst>
                </a:gridCol>
              </a:tblGrid>
              <a:tr h="470976">
                <a:tc>
                  <a:txBody>
                    <a:bodyPr/>
                    <a:lstStyle/>
                    <a:p>
                      <a:endParaRPr lang="en-US" sz="900" dirty="0">
                        <a:latin typeface="Tahoma" panose="020B0604030504040204" pitchFamily="34" charset="0"/>
                        <a:ea typeface="Tahoma" panose="020B0604030504040204" pitchFamily="34" charset="0"/>
                        <a:cs typeface="Tahoma" panose="020B0604030504040204" pitchFamily="34" charset="0"/>
                      </a:endParaRP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900" dirty="0" err="1">
                          <a:latin typeface="Tahoma" panose="020B0604030504040204" pitchFamily="34" charset="0"/>
                          <a:ea typeface="Tahoma" panose="020B0604030504040204" pitchFamily="34" charset="0"/>
                          <a:cs typeface="Tahoma" panose="020B0604030504040204" pitchFamily="34" charset="0"/>
                        </a:rPr>
                        <a:t>Pembrolizumab</a:t>
                      </a:r>
                      <a:endParaRPr lang="en-US" sz="900" dirty="0">
                        <a:latin typeface="Tahoma" panose="020B0604030504040204" pitchFamily="34" charset="0"/>
                        <a:ea typeface="Tahoma" panose="020B0604030504040204" pitchFamily="34" charset="0"/>
                        <a:cs typeface="Tahoma" panose="020B0604030504040204" pitchFamily="34" charset="0"/>
                      </a:endParaRPr>
                    </a:p>
                    <a:p>
                      <a:pPr algn="ctr"/>
                      <a:r>
                        <a:rPr lang="en-US" sz="900" dirty="0">
                          <a:latin typeface="Tahoma" panose="020B0604030504040204" pitchFamily="34" charset="0"/>
                          <a:ea typeface="Tahoma" panose="020B0604030504040204" pitchFamily="34" charset="0"/>
                          <a:cs typeface="Tahoma" panose="020B0604030504040204" pitchFamily="34" charset="0"/>
                        </a:rPr>
                        <a:t>+ Chemo</a:t>
                      </a:r>
                      <a:br>
                        <a:rPr lang="en-US" sz="900" dirty="0">
                          <a:latin typeface="Tahoma" panose="020B0604030504040204" pitchFamily="34" charset="0"/>
                          <a:ea typeface="Tahoma" panose="020B0604030504040204" pitchFamily="34" charset="0"/>
                          <a:cs typeface="Tahoma" panose="020B0604030504040204" pitchFamily="34" charset="0"/>
                        </a:rPr>
                      </a:br>
                      <a:r>
                        <a:rPr lang="en-US" sz="900" b="0" dirty="0">
                          <a:latin typeface="Tahoma" panose="020B0604030504040204" pitchFamily="34" charset="0"/>
                          <a:ea typeface="Tahoma" panose="020B0604030504040204" pitchFamily="34" charset="0"/>
                          <a:cs typeface="Tahoma" panose="020B0604030504040204" pitchFamily="34" charset="0"/>
                        </a:rPr>
                        <a:t>(n=154)</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n-US" sz="900" dirty="0">
                          <a:latin typeface="Tahoma" panose="020B0604030504040204" pitchFamily="34" charset="0"/>
                          <a:ea typeface="Tahoma" panose="020B0604030504040204" pitchFamily="34" charset="0"/>
                          <a:cs typeface="Tahoma" panose="020B0604030504040204" pitchFamily="34" charset="0"/>
                        </a:rPr>
                        <a:t>Chemo</a:t>
                      </a:r>
                      <a:br>
                        <a:rPr lang="en-US" sz="900" dirty="0">
                          <a:latin typeface="Tahoma" panose="020B0604030504040204" pitchFamily="34" charset="0"/>
                          <a:ea typeface="Tahoma" panose="020B0604030504040204" pitchFamily="34" charset="0"/>
                          <a:cs typeface="Tahoma" panose="020B0604030504040204" pitchFamily="34" charset="0"/>
                        </a:rPr>
                      </a:br>
                      <a:r>
                        <a:rPr lang="en-US" sz="900" b="0" dirty="0">
                          <a:latin typeface="Tahoma" panose="020B0604030504040204" pitchFamily="34" charset="0"/>
                          <a:ea typeface="Tahoma" panose="020B0604030504040204" pitchFamily="34" charset="0"/>
                          <a:cs typeface="Tahoma" panose="020B0604030504040204" pitchFamily="34" charset="0"/>
                        </a:rPr>
                        <a:t>(n=151)</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333816">
                <a:tc>
                  <a:txBody>
                    <a:bodyPr/>
                    <a:lstStyle/>
                    <a:p>
                      <a:r>
                        <a:rPr lang="en-US" sz="900" b="1" dirty="0">
                          <a:solidFill>
                            <a:schemeClr val="bg1"/>
                          </a:solidFill>
                          <a:latin typeface="Tahoma" panose="020B0604030504040204" pitchFamily="34" charset="0"/>
                          <a:ea typeface="Tahoma" panose="020B0604030504040204" pitchFamily="34" charset="0"/>
                          <a:cs typeface="Tahoma" panose="020B0604030504040204" pitchFamily="34" charset="0"/>
                        </a:rPr>
                        <a:t>Median, mo</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a:txBody>
                    <a:bodyPr/>
                    <a:lstStyle/>
                    <a:p>
                      <a:pPr algn="ctr"/>
                      <a:r>
                        <a:rPr lang="en-US" sz="900" dirty="0">
                          <a:solidFill>
                            <a:schemeClr val="tx1"/>
                          </a:solidFill>
                          <a:latin typeface="Tahoma" panose="020B0604030504040204" pitchFamily="34" charset="0"/>
                          <a:ea typeface="Tahoma" panose="020B0604030504040204" pitchFamily="34" charset="0"/>
                          <a:cs typeface="Tahoma" panose="020B0604030504040204" pitchFamily="34" charset="0"/>
                        </a:rPr>
                        <a:t>NR</a:t>
                      </a:r>
                    </a:p>
                  </a:txBody>
                  <a:tcPr marL="59497" marR="59497" marT="29748" marB="2974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900" dirty="0">
                          <a:solidFill>
                            <a:schemeClr val="tx1"/>
                          </a:solidFill>
                          <a:latin typeface="Tahoma" panose="020B0604030504040204" pitchFamily="34" charset="0"/>
                          <a:ea typeface="Tahoma" panose="020B0604030504040204" pitchFamily="34" charset="0"/>
                          <a:cs typeface="Tahoma" panose="020B0604030504040204" pitchFamily="34" charset="0"/>
                        </a:rPr>
                        <a:t>11.2</a:t>
                      </a:r>
                    </a:p>
                  </a:txBody>
                  <a:tcPr marL="59497" marR="59497" marT="29748" marB="2974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25144">
                <a:tc>
                  <a:txBody>
                    <a:bodyPr/>
                    <a:lstStyle/>
                    <a:p>
                      <a:r>
                        <a:rPr lang="en-US" sz="900" b="1" i="1" dirty="0">
                          <a:solidFill>
                            <a:schemeClr val="bg1"/>
                          </a:solidFill>
                          <a:latin typeface="Tahoma" panose="020B0604030504040204" pitchFamily="34" charset="0"/>
                          <a:ea typeface="Tahoma" panose="020B0604030504040204" pitchFamily="34" charset="0"/>
                          <a:cs typeface="Tahoma" panose="020B0604030504040204" pitchFamily="34" charset="0"/>
                        </a:rPr>
                        <a:t>P</a:t>
                      </a:r>
                      <a:r>
                        <a:rPr lang="en-US" sz="900" b="1" dirty="0">
                          <a:solidFill>
                            <a:schemeClr val="bg1"/>
                          </a:solidFill>
                          <a:latin typeface="Tahoma" panose="020B0604030504040204" pitchFamily="34" charset="0"/>
                          <a:ea typeface="Tahoma" panose="020B0604030504040204" pitchFamily="34" charset="0"/>
                          <a:cs typeface="Tahoma" panose="020B0604030504040204" pitchFamily="34" charset="0"/>
                        </a:rPr>
                        <a:t> value</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gridSpan="2">
                  <a:txBody>
                    <a:bodyPr/>
                    <a:lstStyle/>
                    <a:p>
                      <a:pPr algn="ctr"/>
                      <a:r>
                        <a:rPr lang="vi-VN" sz="900" b="0" i="0" u="none" strike="noStrike" kern="1200" baseline="0" dirty="0">
                          <a:solidFill>
                            <a:schemeClr val="dk1"/>
                          </a:solidFill>
                          <a:latin typeface="Tahoma" panose="020B0604030504040204" pitchFamily="34" charset="0"/>
                          <a:ea typeface="Tahoma" panose="020B0604030504040204" pitchFamily="34" charset="0"/>
                          <a:cs typeface="Tahoma" panose="020B0604030504040204" pitchFamily="34" charset="0"/>
                        </a:rPr>
                        <a:t>&lt;0.001</a:t>
                      </a:r>
                      <a:endParaRPr lang="en-US" sz="900" b="0" i="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dirty="0"/>
                    </a:p>
                  </a:txBody>
                  <a:tcPr/>
                </a:tc>
                <a:extLst>
                  <a:ext uri="{0D108BD9-81ED-4DB2-BD59-A6C34878D82A}">
                    <a16:rowId xmlns:a16="http://schemas.microsoft.com/office/drawing/2014/main" val="10002"/>
                  </a:ext>
                </a:extLst>
              </a:tr>
            </a:tbl>
          </a:graphicData>
        </a:graphic>
      </p:graphicFrame>
      <p:grpSp>
        <p:nvGrpSpPr>
          <p:cNvPr id="13" name="Group 12"/>
          <p:cNvGrpSpPr/>
          <p:nvPr/>
        </p:nvGrpSpPr>
        <p:grpSpPr>
          <a:xfrm>
            <a:off x="6400628" y="3970081"/>
            <a:ext cx="3814872" cy="1109410"/>
            <a:chOff x="4376921" y="3490339"/>
            <a:chExt cx="7041928" cy="2047875"/>
          </a:xfrm>
        </p:grpSpPr>
        <p:pic>
          <p:nvPicPr>
            <p:cNvPr id="10" name="Picture 9"/>
            <p:cNvPicPr>
              <a:picLocks noChangeAspect="1"/>
            </p:cNvPicPr>
            <p:nvPr/>
          </p:nvPicPr>
          <p:blipFill>
            <a:blip r:embed="rId3"/>
            <a:stretch>
              <a:fillRect/>
            </a:stretch>
          </p:blipFill>
          <p:spPr>
            <a:xfrm>
              <a:off x="4379874" y="3490339"/>
              <a:ext cx="7038975" cy="438150"/>
            </a:xfrm>
            <a:prstGeom prst="rect">
              <a:avLst/>
            </a:prstGeom>
          </p:spPr>
        </p:pic>
        <p:pic>
          <p:nvPicPr>
            <p:cNvPr id="11" name="Picture 10"/>
            <p:cNvPicPr>
              <a:picLocks noChangeAspect="1"/>
            </p:cNvPicPr>
            <p:nvPr/>
          </p:nvPicPr>
          <p:blipFill>
            <a:blip r:embed="rId4"/>
            <a:stretch>
              <a:fillRect/>
            </a:stretch>
          </p:blipFill>
          <p:spPr>
            <a:xfrm>
              <a:off x="4376921" y="3928489"/>
              <a:ext cx="7029450" cy="904875"/>
            </a:xfrm>
            <a:prstGeom prst="rect">
              <a:avLst/>
            </a:prstGeom>
          </p:spPr>
        </p:pic>
        <p:pic>
          <p:nvPicPr>
            <p:cNvPr id="12" name="Picture 11"/>
            <p:cNvPicPr>
              <a:picLocks noChangeAspect="1"/>
            </p:cNvPicPr>
            <p:nvPr/>
          </p:nvPicPr>
          <p:blipFill>
            <a:blip r:embed="rId5"/>
            <a:stretch>
              <a:fillRect/>
            </a:stretch>
          </p:blipFill>
          <p:spPr>
            <a:xfrm>
              <a:off x="4376921" y="4833364"/>
              <a:ext cx="7029450" cy="704850"/>
            </a:xfrm>
            <a:prstGeom prst="rect">
              <a:avLst/>
            </a:prstGeom>
          </p:spPr>
        </p:pic>
      </p:grpSp>
      <p:sp>
        <p:nvSpPr>
          <p:cNvPr id="14" name="Title 1"/>
          <p:cNvSpPr>
            <a:spLocks noGrp="1"/>
          </p:cNvSpPr>
          <p:nvPr>
            <p:ph type="title"/>
          </p:nvPr>
        </p:nvSpPr>
        <p:spPr>
          <a:xfrm>
            <a:off x="1632917" y="353333"/>
            <a:ext cx="8684169" cy="1077218"/>
          </a:xfrm>
        </p:spPr>
        <p:txBody>
          <a:bodyPr/>
          <a:lstStyle/>
          <a:p>
            <a:pPr algn="ctr">
              <a:lnSpc>
                <a:spcPct val="100000"/>
              </a:lnSpc>
            </a:pPr>
            <a:r>
              <a:rPr lang="en-US" sz="3200" b="1" dirty="0">
                <a:solidFill>
                  <a:schemeClr val="accent6">
                    <a:lumMod val="75000"/>
                  </a:schemeClr>
                </a:solidFill>
                <a:latin typeface="Arial" pitchFamily="34" charset="0"/>
                <a:cs typeface="Arial" pitchFamily="34" charset="0"/>
              </a:rPr>
              <a:t>Keynote 189: </a:t>
            </a:r>
            <a:r>
              <a:rPr lang="en-US" sz="3200" b="1" dirty="0" err="1">
                <a:solidFill>
                  <a:schemeClr val="accent6">
                    <a:lumMod val="75000"/>
                  </a:schemeClr>
                </a:solidFill>
                <a:latin typeface="Arial" pitchFamily="34" charset="0"/>
                <a:cs typeface="Arial" pitchFamily="34" charset="0"/>
              </a:rPr>
              <a:t>Pembrolizumab</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kết</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hợp</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với</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hoá</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trị</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trong</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điều</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trị</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bước</a:t>
            </a:r>
            <a:r>
              <a:rPr lang="en-US" sz="3200" b="1" dirty="0">
                <a:solidFill>
                  <a:schemeClr val="accent6">
                    <a:lumMod val="75000"/>
                  </a:schemeClr>
                </a:solidFill>
                <a:latin typeface="Arial" pitchFamily="34" charset="0"/>
                <a:cs typeface="Arial" pitchFamily="34" charset="0"/>
              </a:rPr>
              <a:t> 1 UTPKTBN</a:t>
            </a:r>
            <a:endParaRPr lang="vi-VN" sz="3200" b="1" dirty="0">
              <a:solidFill>
                <a:schemeClr val="accent6">
                  <a:lumMod val="75000"/>
                </a:schemeClr>
              </a:solidFill>
              <a:latin typeface="Arial" pitchFamily="34" charset="0"/>
              <a:cs typeface="Arial" pitchFamily="34" charset="0"/>
            </a:endParaRPr>
          </a:p>
        </p:txBody>
      </p:sp>
      <p:sp>
        <p:nvSpPr>
          <p:cNvPr id="15" name="TextBox 14"/>
          <p:cNvSpPr txBox="1"/>
          <p:nvPr/>
        </p:nvSpPr>
        <p:spPr>
          <a:xfrm>
            <a:off x="2304942" y="1603625"/>
            <a:ext cx="7400744" cy="646331"/>
          </a:xfrm>
          <a:prstGeom prst="rect">
            <a:avLst/>
          </a:prstGeom>
          <a:noFill/>
          <a:ln w="12700">
            <a:noFill/>
          </a:ln>
        </p:spPr>
        <p:txBody>
          <a:bodyPr wrap="square" lIns="34290" rIns="34290" rtlCol="0">
            <a:spAutoFit/>
          </a:bodyPr>
          <a:lstStyle/>
          <a:p>
            <a:pPr marL="214313" marR="0" lvl="0" indent="-214313"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Khi</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kết</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hợp</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với</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hoá</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trị</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trong</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điều</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trị</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NSCLC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bước</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một</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pembrolizumba</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cải</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thiện</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OS so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với</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hoá</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trị</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đơn</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trị</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bất</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kể</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mức</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độ</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biểu</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Calibri"/>
                <a:ea typeface="Tahoma" panose="020B0604030504040204" pitchFamily="34" charset="0"/>
                <a:cs typeface="Tahoma" panose="020B0604030504040204" pitchFamily="34" charset="0"/>
              </a:rPr>
              <a:t>hiệu</a:t>
            </a:r>
            <a:r>
              <a:rPr kumimoji="0" lang="en-US" sz="1800" b="0" i="0" u="none" strike="noStrike" kern="1200" cap="none" spc="0" normalizeH="0" baseline="0" noProof="0" dirty="0">
                <a:ln>
                  <a:noFill/>
                </a:ln>
                <a:solidFill>
                  <a:prstClr val="black"/>
                </a:solidFill>
                <a:effectLst/>
                <a:uLnTx/>
                <a:uFillTx/>
                <a:latin typeface="Calibri"/>
                <a:ea typeface="Tahoma" panose="020B0604030504040204" pitchFamily="34" charset="0"/>
                <a:cs typeface="Tahoma" panose="020B0604030504040204" pitchFamily="34" charset="0"/>
              </a:rPr>
              <a:t> PD-L1 .</a:t>
            </a:r>
            <a:endParaRPr kumimoji="0" lang="vi-VN" sz="1800" b="0" i="0" u="none" strike="noStrike" kern="1200" cap="none" spc="0" normalizeH="0" baseline="0" noProof="0" dirty="0" err="1">
              <a:ln>
                <a:noFill/>
              </a:ln>
              <a:solidFill>
                <a:prstClr val="black"/>
              </a:solidFill>
              <a:effectLst/>
              <a:uLnTx/>
              <a:uFillTx/>
              <a:latin typeface="Arial" panose="020B0604020202020204" pitchFamily="34" charset="0"/>
              <a:ea typeface="Tahoma" panose="020B0604030504040204" pitchFamily="34" charset="0"/>
              <a:cs typeface="Tahoma" panose="020B0604030504040204" pitchFamily="34" charset="0"/>
            </a:endParaRPr>
          </a:p>
        </p:txBody>
      </p:sp>
      <p:sp>
        <p:nvSpPr>
          <p:cNvPr id="16" name="Rounded Rectangle 10"/>
          <p:cNvSpPr/>
          <p:nvPr/>
        </p:nvSpPr>
        <p:spPr>
          <a:xfrm>
            <a:off x="2063086" y="5729308"/>
            <a:ext cx="8292220" cy="605903"/>
          </a:xfrm>
          <a:prstGeom prst="roundRect">
            <a:avLst>
              <a:gd name="adj" fmla="val 10303"/>
            </a:avLst>
          </a:prstGeom>
          <a:solidFill>
            <a:schemeClr val="accent1"/>
          </a:solidFill>
          <a:ln w="9525">
            <a:solidFill>
              <a:srgbClr val="FFFFFF"/>
            </a:solidFill>
            <a:round/>
            <a:headEnd/>
            <a:tailEnd/>
          </a:ln>
        </p:spPr>
        <p:txBody>
          <a:bodyPr wrap="square" anchor="ctr"/>
          <a:lstStyle/>
          <a:p>
            <a:pPr marL="0" marR="0" lvl="0" indent="0" algn="l" defTabSz="566738" rtl="0" eaLnBrk="1" fontAlgn="auto" latinLnBrk="0" hangingPunct="1">
              <a:lnSpc>
                <a:spcPct val="100000"/>
              </a:lnSpc>
              <a:spcBef>
                <a:spcPts val="450"/>
              </a:spcBef>
              <a:spcAft>
                <a:spcPts val="0"/>
              </a:spcAft>
              <a:buClrTx/>
              <a:buSzTx/>
              <a:buFontTx/>
              <a:buNone/>
              <a:tabLst/>
              <a:defRPr/>
            </a:pPr>
            <a:r>
              <a:rPr kumimoji="0" lang="en-GB" sz="15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Kết</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luận :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Pembrolizumab</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kết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hợp</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đôi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hoá</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PFS so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đô</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hoá</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kết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hợp</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giả</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dược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trong</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điều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bước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một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NSCLC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không</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tế</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bào</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gai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Tree>
    <p:extLst>
      <p:ext uri="{BB962C8B-B14F-4D97-AF65-F5344CB8AC3E}">
        <p14:creationId xmlns:p14="http://schemas.microsoft.com/office/powerpoint/2010/main" val="28592514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43</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p:cNvPicPr>
            <a:picLocks noChangeAspect="1"/>
          </p:cNvPicPr>
          <p:nvPr/>
        </p:nvPicPr>
        <p:blipFill>
          <a:blip r:embed="rId2"/>
          <a:stretch>
            <a:fillRect/>
          </a:stretch>
        </p:blipFill>
        <p:spPr>
          <a:xfrm>
            <a:off x="2063087" y="2020437"/>
            <a:ext cx="7419975" cy="3581400"/>
          </a:xfrm>
          <a:prstGeom prst="rect">
            <a:avLst/>
          </a:prstGeom>
        </p:spPr>
      </p:pic>
      <p:graphicFrame>
        <p:nvGraphicFramePr>
          <p:cNvPr id="6" name="Table 5"/>
          <p:cNvGraphicFramePr>
            <a:graphicFrameLocks noGrp="1"/>
          </p:cNvGraphicFramePr>
          <p:nvPr/>
        </p:nvGraphicFramePr>
        <p:xfrm>
          <a:off x="7556311" y="1606274"/>
          <a:ext cx="2755598" cy="1224701"/>
        </p:xfrm>
        <a:graphic>
          <a:graphicData uri="http://schemas.openxmlformats.org/drawingml/2006/table">
            <a:tbl>
              <a:tblPr firstRow="1" bandRow="1">
                <a:tableStyleId>{5C22544A-7EE6-4342-B048-85BDC9FD1C3A}</a:tableStyleId>
              </a:tblPr>
              <a:tblGrid>
                <a:gridCol w="790748">
                  <a:extLst>
                    <a:ext uri="{9D8B030D-6E8A-4147-A177-3AD203B41FA5}">
                      <a16:colId xmlns:a16="http://schemas.microsoft.com/office/drawing/2014/main" val="20000"/>
                    </a:ext>
                  </a:extLst>
                </a:gridCol>
                <a:gridCol w="1137658">
                  <a:extLst>
                    <a:ext uri="{9D8B030D-6E8A-4147-A177-3AD203B41FA5}">
                      <a16:colId xmlns:a16="http://schemas.microsoft.com/office/drawing/2014/main" val="20001"/>
                    </a:ext>
                  </a:extLst>
                </a:gridCol>
                <a:gridCol w="827192">
                  <a:extLst>
                    <a:ext uri="{9D8B030D-6E8A-4147-A177-3AD203B41FA5}">
                      <a16:colId xmlns:a16="http://schemas.microsoft.com/office/drawing/2014/main" val="20002"/>
                    </a:ext>
                  </a:extLst>
                </a:gridCol>
              </a:tblGrid>
              <a:tr h="560039">
                <a:tc>
                  <a:txBody>
                    <a:bodyPr/>
                    <a:lstStyle/>
                    <a:p>
                      <a:endParaRPr lang="en-US" sz="1000" dirty="0">
                        <a:latin typeface="Tahoma" panose="020B0604030504040204" pitchFamily="34" charset="0"/>
                        <a:ea typeface="Tahoma" panose="020B0604030504040204" pitchFamily="34" charset="0"/>
                        <a:cs typeface="Tahoma" panose="020B0604030504040204" pitchFamily="34" charset="0"/>
                      </a:endParaRP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dirty="0" err="1">
                          <a:latin typeface="Tahoma" panose="020B0604030504040204" pitchFamily="34" charset="0"/>
                          <a:ea typeface="Tahoma" panose="020B0604030504040204" pitchFamily="34" charset="0"/>
                          <a:cs typeface="Tahoma" panose="020B0604030504040204" pitchFamily="34" charset="0"/>
                        </a:rPr>
                        <a:t>Pembrolizumab</a:t>
                      </a:r>
                      <a:endParaRPr lang="en-US" sz="1000" dirty="0">
                        <a:latin typeface="Tahoma" panose="020B0604030504040204" pitchFamily="34" charset="0"/>
                        <a:ea typeface="Tahoma" panose="020B0604030504040204" pitchFamily="34" charset="0"/>
                        <a:cs typeface="Tahoma" panose="020B0604030504040204" pitchFamily="34" charset="0"/>
                      </a:endParaRPr>
                    </a:p>
                    <a:p>
                      <a:pPr algn="ctr"/>
                      <a:r>
                        <a:rPr lang="en-US" sz="1000" dirty="0">
                          <a:latin typeface="Tahoma" panose="020B0604030504040204" pitchFamily="34" charset="0"/>
                          <a:ea typeface="Tahoma" panose="020B0604030504040204" pitchFamily="34" charset="0"/>
                          <a:cs typeface="Tahoma" panose="020B0604030504040204" pitchFamily="34" charset="0"/>
                        </a:rPr>
                        <a:t>+ Chemo</a:t>
                      </a:r>
                      <a:br>
                        <a:rPr lang="en-US" sz="1000" dirty="0">
                          <a:latin typeface="Tahoma" panose="020B0604030504040204" pitchFamily="34" charset="0"/>
                          <a:ea typeface="Tahoma" panose="020B0604030504040204" pitchFamily="34" charset="0"/>
                          <a:cs typeface="Tahoma" panose="020B0604030504040204" pitchFamily="34" charset="0"/>
                        </a:rPr>
                      </a:br>
                      <a:r>
                        <a:rPr lang="en-US" sz="1000" b="0" dirty="0">
                          <a:latin typeface="Tahoma" panose="020B0604030504040204" pitchFamily="34" charset="0"/>
                          <a:ea typeface="Tahoma" panose="020B0604030504040204" pitchFamily="34" charset="0"/>
                          <a:cs typeface="Tahoma" panose="020B0604030504040204" pitchFamily="34" charset="0"/>
                        </a:rPr>
                        <a:t>(n=154)</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n-US" sz="1000" dirty="0">
                          <a:latin typeface="Tahoma" panose="020B0604030504040204" pitchFamily="34" charset="0"/>
                          <a:ea typeface="Tahoma" panose="020B0604030504040204" pitchFamily="34" charset="0"/>
                          <a:cs typeface="Tahoma" panose="020B0604030504040204" pitchFamily="34" charset="0"/>
                        </a:rPr>
                        <a:t>Chemo</a:t>
                      </a:r>
                      <a:br>
                        <a:rPr lang="en-US" sz="1000" dirty="0">
                          <a:latin typeface="Tahoma" panose="020B0604030504040204" pitchFamily="34" charset="0"/>
                          <a:ea typeface="Tahoma" panose="020B0604030504040204" pitchFamily="34" charset="0"/>
                          <a:cs typeface="Tahoma" panose="020B0604030504040204" pitchFamily="34" charset="0"/>
                        </a:rPr>
                      </a:br>
                      <a:r>
                        <a:rPr lang="en-US" sz="1000" b="0" dirty="0">
                          <a:latin typeface="Tahoma" panose="020B0604030504040204" pitchFamily="34" charset="0"/>
                          <a:ea typeface="Tahoma" panose="020B0604030504040204" pitchFamily="34" charset="0"/>
                          <a:cs typeface="Tahoma" panose="020B0604030504040204" pitchFamily="34" charset="0"/>
                        </a:rPr>
                        <a:t>(n=151)</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396942">
                <a:tc>
                  <a:txBody>
                    <a:bodyPr/>
                    <a:lstStyle/>
                    <a:p>
                      <a:r>
                        <a:rPr lang="en-US" sz="1000" b="1" dirty="0">
                          <a:solidFill>
                            <a:schemeClr val="bg1"/>
                          </a:solidFill>
                          <a:latin typeface="Tahoma" panose="020B0604030504040204" pitchFamily="34" charset="0"/>
                          <a:ea typeface="Tahoma" panose="020B0604030504040204" pitchFamily="34" charset="0"/>
                          <a:cs typeface="Tahoma" panose="020B0604030504040204" pitchFamily="34" charset="0"/>
                        </a:rPr>
                        <a:t>Median, mo</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a:txBody>
                    <a:bodyPr/>
                    <a:lstStyle/>
                    <a:p>
                      <a:pPr algn="ctr"/>
                      <a:r>
                        <a:rPr lang="vi-VN" sz="1000" dirty="0">
                          <a:solidFill>
                            <a:schemeClr val="tx1"/>
                          </a:solidFill>
                          <a:latin typeface="Tahoma" panose="020B0604030504040204" pitchFamily="34" charset="0"/>
                          <a:ea typeface="Tahoma" panose="020B0604030504040204" pitchFamily="34" charset="0"/>
                          <a:cs typeface="Tahoma" panose="020B0604030504040204" pitchFamily="34" charset="0"/>
                        </a:rPr>
                        <a:t>15.9</a:t>
                      </a:r>
                      <a:endParaRPr lang="en-US" sz="1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59497" marR="59497" marT="29748" marB="2974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dirty="0">
                          <a:solidFill>
                            <a:schemeClr val="tx1"/>
                          </a:solidFill>
                          <a:latin typeface="Tahoma" panose="020B0604030504040204" pitchFamily="34" charset="0"/>
                          <a:ea typeface="Tahoma" panose="020B0604030504040204" pitchFamily="34" charset="0"/>
                          <a:cs typeface="Tahoma" panose="020B0604030504040204" pitchFamily="34" charset="0"/>
                        </a:rPr>
                        <a:t>11.3</a:t>
                      </a:r>
                    </a:p>
                  </a:txBody>
                  <a:tcPr marL="59497" marR="59497" marT="29748" marB="2974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67720">
                <a:tc>
                  <a:txBody>
                    <a:bodyPr/>
                    <a:lstStyle/>
                    <a:p>
                      <a:r>
                        <a:rPr lang="en-US" sz="1000" b="1" i="1" dirty="0">
                          <a:solidFill>
                            <a:schemeClr val="bg1"/>
                          </a:solidFill>
                          <a:latin typeface="Tahoma" panose="020B0604030504040204" pitchFamily="34" charset="0"/>
                          <a:ea typeface="Tahoma" panose="020B0604030504040204" pitchFamily="34" charset="0"/>
                          <a:cs typeface="Tahoma" panose="020B0604030504040204" pitchFamily="34" charset="0"/>
                        </a:rPr>
                        <a:t>P</a:t>
                      </a:r>
                      <a:r>
                        <a:rPr lang="en-US" sz="1000" b="1" dirty="0">
                          <a:solidFill>
                            <a:schemeClr val="bg1"/>
                          </a:solidFill>
                          <a:latin typeface="Tahoma" panose="020B0604030504040204" pitchFamily="34" charset="0"/>
                          <a:ea typeface="Tahoma" panose="020B0604030504040204" pitchFamily="34" charset="0"/>
                          <a:cs typeface="Tahoma" panose="020B0604030504040204" pitchFamily="34" charset="0"/>
                        </a:rPr>
                        <a:t> value</a:t>
                      </a: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gridSpan="2">
                  <a:txBody>
                    <a:bodyPr/>
                    <a:lstStyle/>
                    <a:p>
                      <a:pPr algn="ctr"/>
                      <a:r>
                        <a:rPr lang="vi-VN" sz="1000" b="0" i="0" u="none" strike="noStrike" kern="1200" baseline="0" dirty="0">
                          <a:solidFill>
                            <a:schemeClr val="dk1"/>
                          </a:solidFill>
                          <a:latin typeface="Tahoma" panose="020B0604030504040204" pitchFamily="34" charset="0"/>
                          <a:ea typeface="Tahoma" panose="020B0604030504040204" pitchFamily="34" charset="0"/>
                          <a:cs typeface="Tahoma" panose="020B0604030504040204" pitchFamily="34" charset="0"/>
                        </a:rPr>
                        <a:t>&lt;0.001</a:t>
                      </a:r>
                      <a:endParaRPr lang="en-US" sz="1000" b="0" i="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59497" marR="59497" marT="29748" marB="2974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lang="en-US" dirty="0"/>
                    </a:p>
                  </a:txBody>
                  <a:tcPr/>
                </a:tc>
                <a:extLst>
                  <a:ext uri="{0D108BD9-81ED-4DB2-BD59-A6C34878D82A}">
                    <a16:rowId xmlns:a16="http://schemas.microsoft.com/office/drawing/2014/main" val="10002"/>
                  </a:ext>
                </a:extLst>
              </a:tr>
            </a:tbl>
          </a:graphicData>
        </a:graphic>
      </p:graphicFrame>
      <p:sp>
        <p:nvSpPr>
          <p:cNvPr id="7" name="Rectangle 6"/>
          <p:cNvSpPr/>
          <p:nvPr/>
        </p:nvSpPr>
        <p:spPr>
          <a:xfrm>
            <a:off x="1373876" y="401585"/>
            <a:ext cx="9444251" cy="107721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Keynote 407</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Pembrolizumab</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kết</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hợp</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với</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hoá</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trị</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trong</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điều</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trị</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bước</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1 UTPKTBN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tế</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bào</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n-ea"/>
                <a:cs typeface="Arial" pitchFamily="34" charset="0"/>
              </a:rPr>
              <a:t>gai</a:t>
            </a:r>
            <a:endParaRPr kumimoji="0" lang="vi-VN" sz="3200" b="1" i="0" u="none" strike="noStrike" kern="1200" cap="none" spc="0" normalizeH="0" baseline="0" noProof="0" dirty="0">
              <a:ln>
                <a:noFill/>
              </a:ln>
              <a:solidFill>
                <a:srgbClr val="F79646">
                  <a:lumMod val="75000"/>
                </a:srgbClr>
              </a:solidFill>
              <a:effectLst/>
              <a:uLnTx/>
              <a:uFillTx/>
              <a:latin typeface="Arial" pitchFamily="34" charset="0"/>
              <a:ea typeface="+mn-ea"/>
              <a:cs typeface="Arial" pitchFamily="34" charset="0"/>
            </a:endParaRPr>
          </a:p>
        </p:txBody>
      </p:sp>
      <p:sp>
        <p:nvSpPr>
          <p:cNvPr id="8" name="Rounded Rectangle 10"/>
          <p:cNvSpPr/>
          <p:nvPr/>
        </p:nvSpPr>
        <p:spPr>
          <a:xfrm>
            <a:off x="2063086" y="5729308"/>
            <a:ext cx="8292220" cy="605903"/>
          </a:xfrm>
          <a:prstGeom prst="roundRect">
            <a:avLst>
              <a:gd name="adj" fmla="val 10303"/>
            </a:avLst>
          </a:prstGeom>
          <a:solidFill>
            <a:schemeClr val="accent1"/>
          </a:solidFill>
          <a:ln w="9525">
            <a:solidFill>
              <a:srgbClr val="FFFFFF"/>
            </a:solidFill>
            <a:round/>
            <a:headEnd/>
            <a:tailEnd/>
          </a:ln>
        </p:spPr>
        <p:txBody>
          <a:bodyPr wrap="square" anchor="ctr"/>
          <a:lstStyle/>
          <a:p>
            <a:pPr marL="0" marR="0" lvl="0" indent="0" algn="l" defTabSz="566738" rtl="0" eaLnBrk="1" fontAlgn="auto" latinLnBrk="0" hangingPunct="1">
              <a:lnSpc>
                <a:spcPct val="100000"/>
              </a:lnSpc>
              <a:spcBef>
                <a:spcPts val="450"/>
              </a:spcBef>
              <a:spcAft>
                <a:spcPts val="0"/>
              </a:spcAft>
              <a:buClrTx/>
              <a:buSzTx/>
              <a:buFontTx/>
              <a:buNone/>
              <a:tabLst/>
              <a:defRPr/>
            </a:pPr>
            <a:r>
              <a:rPr kumimoji="0" lang="en-GB" sz="15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Kết</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luận :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Pembrolizumab</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kết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hợp</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đôi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hoá</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PFS so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đô</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hoá</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kết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hợp</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giả</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dược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trong</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điều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bước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một</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NSCLC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tế</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bào</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gai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Rectangle 8"/>
          <p:cNvSpPr/>
          <p:nvPr/>
        </p:nvSpPr>
        <p:spPr>
          <a:xfrm>
            <a:off x="2293546" y="6522133"/>
            <a:ext cx="270458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Paz-Ares</a:t>
            </a:r>
            <a:r>
              <a:rPr kumimoji="0" lang="vi-VN"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et al. </a:t>
            </a: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N Engl J Med 2018;379:2040</a:t>
            </a:r>
          </a:p>
        </p:txBody>
      </p:sp>
    </p:spTree>
    <p:extLst>
      <p:ext uri="{BB962C8B-B14F-4D97-AF65-F5344CB8AC3E}">
        <p14:creationId xmlns:p14="http://schemas.microsoft.com/office/powerpoint/2010/main" val="109264144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47885" y="2449210"/>
            <a:ext cx="8501277" cy="1446550"/>
          </a:xfrm>
        </p:spPr>
        <p:txBody>
          <a:bodyPr/>
          <a:lstStyle/>
          <a:p>
            <a:pPr algn="l">
              <a:lnSpc>
                <a:spcPct val="100000"/>
              </a:lnSpc>
            </a:pPr>
            <a:r>
              <a:rPr lang="en-US" sz="4400" b="1" dirty="0" err="1">
                <a:solidFill>
                  <a:srgbClr val="006699"/>
                </a:solidFill>
                <a:latin typeface="Arial" panose="020B0604020202020204" pitchFamily="34" charset="0"/>
                <a:cs typeface="Arial" panose="020B0604020202020204" pitchFamily="34" charset="0"/>
              </a:rPr>
              <a:t>Phối</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hợp</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các</a:t>
            </a:r>
            <a:r>
              <a:rPr lang="en-US" sz="4400" b="1" dirty="0">
                <a:solidFill>
                  <a:srgbClr val="006699"/>
                </a:solidFill>
                <a:latin typeface="Arial" panose="020B0604020202020204" pitchFamily="34" charset="0"/>
                <a:cs typeface="Arial" panose="020B0604020202020204" pitchFamily="34" charset="0"/>
              </a:rPr>
              <a:t> IO </a:t>
            </a:r>
            <a:r>
              <a:rPr lang="en-US" sz="4400" b="1" dirty="0" err="1">
                <a:solidFill>
                  <a:srgbClr val="006699"/>
                </a:solidFill>
                <a:latin typeface="Arial" panose="020B0604020202020204" pitchFamily="34" charset="0"/>
                <a:cs typeface="Arial" panose="020B0604020202020204" pitchFamily="34" charset="0"/>
              </a:rPr>
              <a:t>trong</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điều</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trị</a:t>
            </a:r>
            <a:r>
              <a:rPr lang="en-US" sz="4400" b="1" dirty="0">
                <a:solidFill>
                  <a:srgbClr val="006699"/>
                </a:solidFill>
                <a:latin typeface="Arial" panose="020B0604020202020204" pitchFamily="34" charset="0"/>
                <a:cs typeface="Arial" panose="020B0604020202020204" pitchFamily="34" charset="0"/>
              </a:rPr>
              <a:t> </a:t>
            </a:r>
            <a:r>
              <a:rPr lang="en-US" sz="4400" b="1" dirty="0" err="1">
                <a:solidFill>
                  <a:srgbClr val="006699"/>
                </a:solidFill>
                <a:latin typeface="Arial" panose="020B0604020202020204" pitchFamily="34" charset="0"/>
                <a:cs typeface="Arial" panose="020B0604020202020204" pitchFamily="34" charset="0"/>
              </a:rPr>
              <a:t>bước</a:t>
            </a:r>
            <a:r>
              <a:rPr lang="en-US" sz="4400" b="1" dirty="0">
                <a:solidFill>
                  <a:srgbClr val="006699"/>
                </a:solidFill>
                <a:latin typeface="Arial" panose="020B0604020202020204" pitchFamily="34" charset="0"/>
                <a:cs typeface="Arial" panose="020B0604020202020204" pitchFamily="34" charset="0"/>
              </a:rPr>
              <a:t> 1 UTPKTBN</a:t>
            </a:r>
            <a:endParaRPr lang="vi-VN" sz="4400" b="1" dirty="0">
              <a:solidFill>
                <a:srgbClr val="006699"/>
              </a:solidFill>
              <a:latin typeface="Arial" panose="020B0604020202020204" pitchFamily="34" charset="0"/>
              <a:cs typeface="Arial" panose="020B0604020202020204" pitchFamily="34" charset="0"/>
            </a:endParaRPr>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44</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
        <p:nvSpPr>
          <p:cNvPr id="4" name="TextBox 3"/>
          <p:cNvSpPr txBox="1"/>
          <p:nvPr/>
        </p:nvSpPr>
        <p:spPr>
          <a:xfrm>
            <a:off x="5052068" y="4032239"/>
            <a:ext cx="249291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PD-L1 + CTLA4</a:t>
            </a:r>
            <a:endPar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4897586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45</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p:cNvPicPr>
            <a:picLocks noChangeAspect="1"/>
          </p:cNvPicPr>
          <p:nvPr/>
        </p:nvPicPr>
        <p:blipFill>
          <a:blip r:embed="rId2"/>
          <a:stretch>
            <a:fillRect/>
          </a:stretch>
        </p:blipFill>
        <p:spPr>
          <a:xfrm>
            <a:off x="1580584" y="2676236"/>
            <a:ext cx="8714308" cy="3606828"/>
          </a:xfrm>
          <a:prstGeom prst="rect">
            <a:avLst/>
          </a:prstGeom>
        </p:spPr>
      </p:pic>
      <p:sp>
        <p:nvSpPr>
          <p:cNvPr id="7" name="Rectangle 6"/>
          <p:cNvSpPr/>
          <p:nvPr/>
        </p:nvSpPr>
        <p:spPr>
          <a:xfrm>
            <a:off x="2293545" y="6530553"/>
            <a:ext cx="4572000" cy="246221"/>
          </a:xfrm>
          <a:prstGeom prst="rect">
            <a:avLst/>
          </a:prstGeom>
        </p:spPr>
        <p:txBody>
          <a:bodyPr>
            <a:spAutoFit/>
          </a:bodyPr>
          <a:lstStyle/>
          <a:p>
            <a:pPr marL="0" marR="0" lvl="0" indent="0" algn="l" defTabSz="566738" rtl="0" eaLnBrk="1" fontAlgn="auto" latinLnBrk="0" hangingPunct="1">
              <a:lnSpc>
                <a:spcPct val="100000"/>
              </a:lnSpc>
              <a:spcBef>
                <a:spcPts val="450"/>
              </a:spcBef>
              <a:spcAft>
                <a:spcPts val="0"/>
              </a:spcAft>
              <a:buClrTx/>
              <a:buSzTx/>
              <a:buFontTx/>
              <a:buNone/>
              <a:tabLst/>
              <a:defRPr/>
            </a:pP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Rizvi N, et al. Presented at ESMO I-O 2018, #LBA6</a:t>
            </a:r>
            <a:endParaRPr kumimoji="0" lang="en-GB" sz="9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Rounded Rectangle 10"/>
          <p:cNvSpPr/>
          <p:nvPr/>
        </p:nvSpPr>
        <p:spPr>
          <a:xfrm>
            <a:off x="1908772" y="1980525"/>
            <a:ext cx="8292220" cy="605903"/>
          </a:xfrm>
          <a:prstGeom prst="roundRect">
            <a:avLst>
              <a:gd name="adj" fmla="val 10303"/>
            </a:avLst>
          </a:prstGeom>
          <a:solidFill>
            <a:schemeClr val="accent1"/>
          </a:solidFill>
          <a:ln w="9525">
            <a:solidFill>
              <a:srgbClr val="FFFFFF"/>
            </a:solidFill>
            <a:round/>
            <a:headEnd/>
            <a:tailEnd/>
          </a:ln>
        </p:spPr>
        <p:txBody>
          <a:bodyPr wrap="square" anchor="ctr"/>
          <a:lstStyle/>
          <a:p>
            <a:pPr marL="0" marR="0" lvl="0" indent="0" algn="l" defTabSz="566738" rtl="0" eaLnBrk="1" fontAlgn="auto" latinLnBrk="0" hangingPunct="1">
              <a:lnSpc>
                <a:spcPct val="100000"/>
              </a:lnSpc>
              <a:spcBef>
                <a:spcPts val="450"/>
              </a:spcBef>
              <a:spcAft>
                <a:spcPts val="0"/>
              </a:spcAft>
              <a:buClrTx/>
              <a:buSzTx/>
              <a:buFontTx/>
              <a:buNone/>
              <a:tabLst/>
              <a:defRPr/>
            </a:pPr>
            <a:r>
              <a:rPr kumimoji="0" lang="en-GB" sz="1500" b="1" i="0" u="none" strike="noStrike" kern="1200" cap="none" spc="0" normalizeH="0" baseline="0" noProof="0" dirty="0" err="1">
                <a:ln>
                  <a:noFill/>
                </a:ln>
                <a:solidFill>
                  <a:srgbClr val="1CBECA">
                    <a:lumMod val="50000"/>
                  </a:srgbClr>
                </a:solidFill>
                <a:effectLst/>
                <a:uLnTx/>
                <a:uFillTx/>
                <a:latin typeface="Arial" panose="020B0604020202020204" pitchFamily="34" charset="0"/>
                <a:ea typeface="+mn-ea"/>
                <a:cs typeface="Arial" panose="020B0604020202020204" pitchFamily="34" charset="0"/>
              </a:rPr>
              <a:t>Kết</a:t>
            </a:r>
            <a:r>
              <a:rPr kumimoji="0" lang="en-GB" sz="1500" b="1" i="0" u="none" strike="noStrike" kern="1200" cap="none" spc="0" normalizeH="0" baseline="0" noProof="0" dirty="0">
                <a:ln>
                  <a:noFill/>
                </a:ln>
                <a:solidFill>
                  <a:srgbClr val="1CBECA">
                    <a:lumMod val="50000"/>
                  </a:srgbClr>
                </a:solidFill>
                <a:effectLst/>
                <a:uLnTx/>
                <a:uFillTx/>
                <a:latin typeface="Arial" panose="020B0604020202020204" pitchFamily="34" charset="0"/>
                <a:ea typeface="+mn-ea"/>
                <a:cs typeface="Arial" panose="020B0604020202020204" pitchFamily="34" charset="0"/>
              </a:rPr>
              <a:t> luận :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Durvalumab</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tremelizumab</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không</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OS so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hoá</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trong</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điều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trị</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bước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1 UTPKTBN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có</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mức</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độ</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biểu</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hiện</a:t>
            </a:r>
            <a:r>
              <a:rPr kumimoji="0" lang="en-GB"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PD-L1 &gt; 25%</a:t>
            </a:r>
          </a:p>
        </p:txBody>
      </p:sp>
      <p:sp>
        <p:nvSpPr>
          <p:cNvPr id="9" name="Title 1"/>
          <p:cNvSpPr txBox="1">
            <a:spLocks/>
          </p:cNvSpPr>
          <p:nvPr/>
        </p:nvSpPr>
        <p:spPr>
          <a:xfrm>
            <a:off x="1591946" y="321056"/>
            <a:ext cx="9076055" cy="1569660"/>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Pacific: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Durvalumab</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tremelizumab</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vs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hoá</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trị</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trong</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điều</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trị</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bước</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1 UTPKTBN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có</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biểu</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a:t>
            </a:r>
            <a:r>
              <a:rPr kumimoji="0" lang="en-US" sz="3200" b="1" i="0" u="none" strike="noStrike" kern="1200" cap="none" spc="0" normalizeH="0" baseline="0" noProof="0" dirty="0" err="1">
                <a:ln>
                  <a:noFill/>
                </a:ln>
                <a:solidFill>
                  <a:srgbClr val="F79646">
                    <a:lumMod val="75000"/>
                  </a:srgbClr>
                </a:solidFill>
                <a:effectLst/>
                <a:uLnTx/>
                <a:uFillTx/>
                <a:latin typeface="Arial" pitchFamily="34" charset="0"/>
                <a:ea typeface="+mj-ea"/>
                <a:cs typeface="Arial" pitchFamily="34" charset="0"/>
              </a:rPr>
              <a:t>hiện</a:t>
            </a:r>
            <a:r>
              <a:rPr kumimoji="0" lang="en-US"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rPr>
              <a:t> PD-L1 &gt; 25%</a:t>
            </a:r>
            <a:endParaRPr kumimoji="0" lang="vi-VN" sz="3200" b="1" i="0" u="none" strike="noStrike" kern="1200" cap="none" spc="0" normalizeH="0" baseline="0" noProof="0" dirty="0">
              <a:ln>
                <a:noFill/>
              </a:ln>
              <a:solidFill>
                <a:srgbClr val="F79646">
                  <a:lumMod val="75000"/>
                </a:srgbClr>
              </a:solidFill>
              <a:effectLst/>
              <a:uLnTx/>
              <a:uFillTx/>
              <a:latin typeface="Arial" pitchFamily="34" charset="0"/>
              <a:ea typeface="+mj-ea"/>
              <a:cs typeface="Arial" pitchFamily="34" charset="0"/>
            </a:endParaRPr>
          </a:p>
        </p:txBody>
      </p:sp>
    </p:spTree>
    <p:extLst>
      <p:ext uri="{BB962C8B-B14F-4D97-AF65-F5344CB8AC3E}">
        <p14:creationId xmlns:p14="http://schemas.microsoft.com/office/powerpoint/2010/main" val="360147272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08772" y="369445"/>
            <a:ext cx="8236424" cy="1077218"/>
          </a:xfrm>
        </p:spPr>
        <p:txBody>
          <a:bodyPr/>
          <a:lstStyle/>
          <a:p>
            <a:pPr algn="ctr">
              <a:lnSpc>
                <a:spcPct val="100000"/>
              </a:lnSpc>
            </a:pPr>
            <a:r>
              <a:rPr lang="en-US" sz="3200" b="1" dirty="0" err="1">
                <a:solidFill>
                  <a:schemeClr val="accent6">
                    <a:lumMod val="75000"/>
                  </a:schemeClr>
                </a:solidFill>
                <a:latin typeface="Arial" pitchFamily="34" charset="0"/>
                <a:cs typeface="Arial" pitchFamily="34" charset="0"/>
              </a:rPr>
              <a:t>Tóm</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tắt</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kết</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quả</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các</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thử</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nghiệm</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lâm</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sàng</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của</a:t>
            </a:r>
            <a:r>
              <a:rPr lang="en-US" sz="3200" b="1" dirty="0">
                <a:solidFill>
                  <a:schemeClr val="accent6">
                    <a:lumMod val="75000"/>
                  </a:schemeClr>
                </a:solidFill>
                <a:latin typeface="Arial" pitchFamily="34" charset="0"/>
                <a:cs typeface="Arial" pitchFamily="34" charset="0"/>
              </a:rPr>
              <a:t> IO </a:t>
            </a:r>
            <a:r>
              <a:rPr lang="en-US" sz="3200" b="1" dirty="0" err="1">
                <a:solidFill>
                  <a:schemeClr val="accent6">
                    <a:lumMod val="75000"/>
                  </a:schemeClr>
                </a:solidFill>
                <a:latin typeface="Arial" pitchFamily="34" charset="0"/>
                <a:cs typeface="Arial" pitchFamily="34" charset="0"/>
              </a:rPr>
              <a:t>trong</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điều</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trị</a:t>
            </a:r>
            <a:r>
              <a:rPr lang="en-US" sz="3200" b="1" dirty="0">
                <a:solidFill>
                  <a:schemeClr val="accent6">
                    <a:lumMod val="75000"/>
                  </a:schemeClr>
                </a:solidFill>
                <a:latin typeface="Arial" pitchFamily="34" charset="0"/>
                <a:cs typeface="Arial" pitchFamily="34" charset="0"/>
              </a:rPr>
              <a:t> </a:t>
            </a:r>
            <a:r>
              <a:rPr lang="en-US" sz="3200" b="1" dirty="0" err="1">
                <a:solidFill>
                  <a:schemeClr val="accent6">
                    <a:lumMod val="75000"/>
                  </a:schemeClr>
                </a:solidFill>
                <a:latin typeface="Arial" pitchFamily="34" charset="0"/>
                <a:cs typeface="Arial" pitchFamily="34" charset="0"/>
              </a:rPr>
              <a:t>bước</a:t>
            </a:r>
            <a:r>
              <a:rPr lang="en-US" sz="3200" b="1" dirty="0">
                <a:solidFill>
                  <a:schemeClr val="accent6">
                    <a:lumMod val="75000"/>
                  </a:schemeClr>
                </a:solidFill>
                <a:latin typeface="Arial" pitchFamily="34" charset="0"/>
                <a:cs typeface="Arial" pitchFamily="34" charset="0"/>
              </a:rPr>
              <a:t> 1 UTPKTBN</a:t>
            </a:r>
            <a:endParaRPr lang="vi-VN" sz="3200" b="1" dirty="0">
              <a:solidFill>
                <a:schemeClr val="accent6">
                  <a:lumMod val="75000"/>
                </a:schemeClr>
              </a:solidFill>
              <a:latin typeface="Arial" pitchFamily="34" charset="0"/>
              <a:cs typeface="Arial" pitchFamily="34" charset="0"/>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46</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p:cNvPicPr>
            <a:picLocks noChangeAspect="1"/>
          </p:cNvPicPr>
          <p:nvPr/>
        </p:nvPicPr>
        <p:blipFill>
          <a:blip r:embed="rId2"/>
          <a:stretch>
            <a:fillRect/>
          </a:stretch>
        </p:blipFill>
        <p:spPr>
          <a:xfrm>
            <a:off x="2115411" y="1446663"/>
            <a:ext cx="8257991" cy="4804012"/>
          </a:xfrm>
          <a:prstGeom prst="rect">
            <a:avLst/>
          </a:prstGeom>
        </p:spPr>
      </p:pic>
      <p:sp>
        <p:nvSpPr>
          <p:cNvPr id="6" name="Rectangle 5"/>
          <p:cNvSpPr/>
          <p:nvPr/>
        </p:nvSpPr>
        <p:spPr>
          <a:xfrm>
            <a:off x="2293546" y="6462682"/>
            <a:ext cx="5206621"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Peters et al. Ann Oncol</a:t>
            </a:r>
            <a:r>
              <a:rPr kumimoji="0" lang="vi-VN"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2019 Mar 26. pii: mdz109. doi: 10.1093/annonc/mdz109</a:t>
            </a:r>
            <a:endParaRPr kumimoji="0" lang="vi-VN" sz="1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2763261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ChangeArrowheads="1"/>
          </p:cNvSpPr>
          <p:nvPr>
            <p:ph type="title"/>
          </p:nvPr>
        </p:nvSpPr>
        <p:spPr>
          <a:xfrm>
            <a:off x="1981201" y="569279"/>
            <a:ext cx="7913077" cy="514628"/>
          </a:xfrm>
        </p:spPr>
        <p:txBody>
          <a:bodyPr>
            <a:normAutofit fontScale="90000"/>
          </a:bodyPr>
          <a:lstStyle/>
          <a:p>
            <a:pPr algn="ctr"/>
            <a:r>
              <a:rPr lang="fr-FR" sz="3200" b="1" dirty="0" err="1">
                <a:solidFill>
                  <a:schemeClr val="tx1"/>
                </a:solidFill>
              </a:rPr>
              <a:t>Kết</a:t>
            </a:r>
            <a:r>
              <a:rPr lang="fr-FR" sz="3200" b="1" dirty="0">
                <a:solidFill>
                  <a:schemeClr val="tx1"/>
                </a:solidFill>
              </a:rPr>
              <a:t> </a:t>
            </a:r>
            <a:r>
              <a:rPr lang="fr-FR" sz="3200" b="1" dirty="0" err="1">
                <a:solidFill>
                  <a:schemeClr val="tx1"/>
                </a:solidFill>
              </a:rPr>
              <a:t>luận</a:t>
            </a:r>
            <a:endParaRPr lang="en-GB" sz="3200" b="1" dirty="0">
              <a:solidFill>
                <a:schemeClr val="tx1"/>
              </a:solidFill>
            </a:endParaRPr>
          </a:p>
        </p:txBody>
      </p:sp>
      <p:sp>
        <p:nvSpPr>
          <p:cNvPr id="76802" name="Rectangle 3"/>
          <p:cNvSpPr>
            <a:spLocks noGrp="1" noChangeArrowheads="1"/>
          </p:cNvSpPr>
          <p:nvPr>
            <p:ph idx="1"/>
          </p:nvPr>
        </p:nvSpPr>
        <p:spPr>
          <a:xfrm>
            <a:off x="1347018" y="1683862"/>
            <a:ext cx="10245214" cy="3836948"/>
          </a:xfrm>
        </p:spPr>
        <p:txBody>
          <a:bodyPr>
            <a:normAutofit fontScale="70000" lnSpcReduction="20000"/>
          </a:bodyPr>
          <a:lstStyle/>
          <a:p>
            <a:pPr>
              <a:lnSpc>
                <a:spcPct val="150000"/>
              </a:lnSpc>
            </a:pPr>
            <a:r>
              <a:rPr lang="en-GB" dirty="0">
                <a:latin typeface="Arial" panose="020B0604020202020204" pitchFamily="34" charset="0"/>
                <a:cs typeface="Arial" panose="020B0604020202020204" pitchFamily="34" charset="0"/>
              </a:rPr>
              <a:t>Ung thư phổi là nguyên nhân tử vong do ung thư thường gặp nhất trên toàn </a:t>
            </a:r>
            <a:r>
              <a:rPr lang="en-GB" dirty="0" err="1">
                <a:latin typeface="Arial" panose="020B0604020202020204" pitchFamily="34" charset="0"/>
                <a:cs typeface="Arial" panose="020B0604020202020204" pitchFamily="34" charset="0"/>
              </a:rPr>
              <a:t>thế</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giới</a:t>
            </a:r>
            <a:r>
              <a:rPr lang="en-GB" dirty="0">
                <a:latin typeface="Arial" panose="020B0604020202020204" pitchFamily="34" charset="0"/>
                <a:cs typeface="Arial" panose="020B0604020202020204" pitchFamily="34" charset="0"/>
              </a:rPr>
              <a:t>.</a:t>
            </a:r>
          </a:p>
          <a:p>
            <a:pPr>
              <a:lnSpc>
                <a:spcPct val="150000"/>
              </a:lnSpc>
              <a:spcBef>
                <a:spcPts val="1000"/>
              </a:spcBef>
            </a:pPr>
            <a:r>
              <a:rPr lang="en-GB" dirty="0" err="1">
                <a:latin typeface="Arial" panose="020B0604020202020204" pitchFamily="34" charset="0"/>
                <a:cs typeface="Arial" panose="020B0604020202020204" pitchFamily="34" charset="0"/>
              </a:rPr>
              <a:t>Khoảng</a:t>
            </a:r>
            <a:r>
              <a:rPr lang="en-GB" dirty="0">
                <a:latin typeface="Arial" panose="020B0604020202020204" pitchFamily="34" charset="0"/>
                <a:cs typeface="Arial" panose="020B0604020202020204" pitchFamily="34" charset="0"/>
              </a:rPr>
              <a:t> </a:t>
            </a:r>
            <a:r>
              <a:rPr lang="bg-BG" dirty="0">
                <a:latin typeface="Arial" panose="020B0604020202020204" pitchFamily="34" charset="0"/>
                <a:cs typeface="Arial" panose="020B0604020202020204" pitchFamily="34" charset="0"/>
              </a:rPr>
              <a:t>3/4</a:t>
            </a:r>
            <a:r>
              <a:rPr lang="en-GB" dirty="0">
                <a:latin typeface="Arial" panose="020B0604020202020204" pitchFamily="34" charset="0"/>
                <a:cs typeface="Arial" panose="020B0604020202020204" pitchFamily="34" charset="0"/>
              </a:rPr>
              <a:t>  số trường hợp UTPKTBN được chẩn đoán ở giai đoạn </a:t>
            </a:r>
            <a:r>
              <a:rPr lang="en-GB" dirty="0" err="1">
                <a:latin typeface="Arial" panose="020B0604020202020204" pitchFamily="34" charset="0"/>
                <a:cs typeface="Arial" panose="020B0604020202020204" pitchFamily="34" charset="0"/>
              </a:rPr>
              <a:t>IIIb</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và</a:t>
            </a:r>
            <a:r>
              <a:rPr lang="en-GB" dirty="0">
                <a:latin typeface="Arial" panose="020B0604020202020204" pitchFamily="34" charset="0"/>
                <a:cs typeface="Arial" panose="020B0604020202020204" pitchFamily="34" charset="0"/>
              </a:rPr>
              <a:t> IV.</a:t>
            </a:r>
          </a:p>
          <a:p>
            <a:pPr>
              <a:lnSpc>
                <a:spcPct val="150000"/>
              </a:lnSpc>
              <a:spcBef>
                <a:spcPts val="1000"/>
              </a:spcBef>
            </a:pPr>
            <a:r>
              <a:rPr lang="en-GB" dirty="0">
                <a:latin typeface="Arial" panose="020B0604020202020204" pitchFamily="34" charset="0"/>
                <a:cs typeface="Arial" panose="020B0604020202020204" pitchFamily="34" charset="0"/>
              </a:rPr>
              <a:t>Tỉ lệ sống còn 5 năm của ung thư phổi là thấp và phụ </a:t>
            </a:r>
            <a:r>
              <a:rPr lang="en-GB" dirty="0" err="1">
                <a:latin typeface="Arial" panose="020B0604020202020204" pitchFamily="34" charset="0"/>
                <a:cs typeface="Arial" panose="020B0604020202020204" pitchFamily="34" charset="0"/>
              </a:rPr>
              <a:t>thuộc</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vào</a:t>
            </a:r>
            <a:r>
              <a:rPr lang="en-GB" dirty="0">
                <a:latin typeface="Arial" panose="020B0604020202020204" pitchFamily="34" charset="0"/>
                <a:cs typeface="Arial" panose="020B0604020202020204" pitchFamily="34" charset="0"/>
              </a:rPr>
              <a:t> giai </a:t>
            </a:r>
            <a:r>
              <a:rPr lang="en-GB" dirty="0" err="1">
                <a:latin typeface="Arial" panose="020B0604020202020204" pitchFamily="34" charset="0"/>
                <a:cs typeface="Arial" panose="020B0604020202020204" pitchFamily="34" charset="0"/>
              </a:rPr>
              <a:t>đoạn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bệnh</a:t>
            </a:r>
            <a:r>
              <a:rPr lang="en-GB" dirty="0">
                <a:latin typeface="Arial" panose="020B0604020202020204" pitchFamily="34" charset="0"/>
                <a:cs typeface="Arial" panose="020B0604020202020204" pitchFamily="34" charset="0"/>
              </a:rPr>
              <a:t>.</a:t>
            </a:r>
          </a:p>
          <a:p>
            <a:pPr>
              <a:lnSpc>
                <a:spcPct val="150000"/>
              </a:lnSpc>
              <a:spcBef>
                <a:spcPts val="1000"/>
              </a:spcBef>
            </a:pPr>
            <a:r>
              <a:rPr lang="en-GB" dirty="0">
                <a:latin typeface="Arial" panose="020B0604020202020204" pitchFamily="34" charset="0"/>
                <a:cs typeface="Arial" panose="020B0604020202020204" pitchFamily="34" charset="0"/>
              </a:rPr>
              <a:t>UTPKTBN giai </a:t>
            </a:r>
            <a:r>
              <a:rPr lang="en-GB" dirty="0" err="1">
                <a:latin typeface="Arial" panose="020B0604020202020204" pitchFamily="34" charset="0"/>
                <a:cs typeface="Arial" panose="020B0604020202020204" pitchFamily="34" charset="0"/>
              </a:rPr>
              <a:t>đoạn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đoạn</a:t>
            </a:r>
            <a:r>
              <a:rPr lang="en-GB" dirty="0">
                <a:latin typeface="Arial" panose="020B0604020202020204" pitchFamily="34" charset="0"/>
                <a:cs typeface="Arial" panose="020B0604020202020204" pitchFamily="34" charset="0"/>
              </a:rPr>
              <a:t> 3 </a:t>
            </a:r>
            <a:r>
              <a:rPr lang="en-GB" dirty="0" err="1">
                <a:latin typeface="Arial" panose="020B0604020202020204" pitchFamily="34" charset="0"/>
                <a:cs typeface="Arial" panose="020B0604020202020204" pitchFamily="34" charset="0"/>
              </a:rPr>
              <a:t>có</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thể</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được</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điều</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trị</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miễn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dịch</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sau</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khi</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hoá</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trị</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để</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cải</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thiện</a:t>
            </a:r>
            <a:r>
              <a:rPr lang="en-GB" dirty="0">
                <a:latin typeface="Arial" panose="020B0604020202020204" pitchFamily="34" charset="0"/>
                <a:cs typeface="Arial" panose="020B0604020202020204" pitchFamily="34" charset="0"/>
              </a:rPr>
              <a:t> PFS </a:t>
            </a:r>
            <a:r>
              <a:rPr lang="en-GB" dirty="0" err="1">
                <a:latin typeface="Arial" panose="020B0604020202020204" pitchFamily="34" charset="0"/>
                <a:cs typeface="Arial" panose="020B0604020202020204" pitchFamily="34" charset="0"/>
              </a:rPr>
              <a:t>và</a:t>
            </a:r>
            <a:r>
              <a:rPr lang="en-GB" dirty="0">
                <a:latin typeface="Arial" panose="020B0604020202020204" pitchFamily="34" charset="0"/>
                <a:cs typeface="Arial" panose="020B0604020202020204" pitchFamily="34" charset="0"/>
              </a:rPr>
              <a:t> OS.</a:t>
            </a:r>
          </a:p>
          <a:p>
            <a:pPr>
              <a:lnSpc>
                <a:spcPct val="150000"/>
              </a:lnSpc>
              <a:spcBef>
                <a:spcPts val="1000"/>
              </a:spcBef>
            </a:pPr>
            <a:r>
              <a:rPr lang="en-GB" dirty="0" err="1">
                <a:latin typeface="Arial" panose="020B0604020202020204" pitchFamily="34" charset="0"/>
                <a:cs typeface="Arial" panose="020B0604020202020204" pitchFamily="34" charset="0"/>
              </a:rPr>
              <a:t>Hiện</a:t>
            </a:r>
            <a:r>
              <a:rPr lang="en-GB" dirty="0">
                <a:latin typeface="Arial" panose="020B0604020202020204" pitchFamily="34" charset="0"/>
                <a:cs typeface="Arial" panose="020B0604020202020204" pitchFamily="34" charset="0"/>
              </a:rPr>
              <a:t> nay </a:t>
            </a:r>
            <a:r>
              <a:rPr lang="en-GB" dirty="0" err="1">
                <a:latin typeface="Arial" panose="020B0604020202020204" pitchFamily="34" charset="0"/>
                <a:cs typeface="Arial" panose="020B0604020202020204" pitchFamily="34" charset="0"/>
              </a:rPr>
              <a:t>có</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nhiều</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giải</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pháp</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điều</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trị</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cho</a:t>
            </a:r>
            <a:r>
              <a:rPr lang="en-GB" dirty="0">
                <a:latin typeface="Arial" panose="020B0604020202020204" pitchFamily="34" charset="0"/>
                <a:cs typeface="Arial" panose="020B0604020202020204" pitchFamily="34" charset="0"/>
              </a:rPr>
              <a:t> OTPKTBN </a:t>
            </a:r>
            <a:r>
              <a:rPr lang="en-GB" dirty="0" err="1">
                <a:latin typeface="Arial" panose="020B0604020202020204" pitchFamily="34" charset="0"/>
                <a:cs typeface="Arial" panose="020B0604020202020204" pitchFamily="34" charset="0"/>
              </a:rPr>
              <a:t>giai</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đoạn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tiến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xa</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như</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điều</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trị</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hướng</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đích</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điều</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trị</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miễn</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dịch</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và</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các</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chất</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ức</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chế</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tăng</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sinh</a:t>
            </a:r>
            <a:r>
              <a:rPr lang="en-GB" dirty="0">
                <a:latin typeface="Arial" panose="020B0604020202020204" pitchFamily="34" charset="0"/>
                <a:cs typeface="Arial" panose="020B0604020202020204" pitchFamily="34" charset="0"/>
              </a:rPr>
              <a:t> </a:t>
            </a:r>
            <a:r>
              <a:rPr lang="en-GB" dirty="0" err="1">
                <a:latin typeface="Arial" panose="020B0604020202020204" pitchFamily="34" charset="0"/>
                <a:cs typeface="Arial" panose="020B0604020202020204" pitchFamily="34" charset="0"/>
              </a:rPr>
              <a:t>mạch</a:t>
            </a:r>
            <a:r>
              <a:rPr lang="en-GB" dirty="0">
                <a:latin typeface="Arial" panose="020B0604020202020204" pitchFamily="34" charset="0"/>
                <a:cs typeface="Arial" panose="020B0604020202020204" pitchFamily="34" charset="0"/>
              </a:rPr>
              <a:t>.</a:t>
            </a:r>
          </a:p>
        </p:txBody>
      </p:sp>
      <p:sp>
        <p:nvSpPr>
          <p:cNvPr id="4" name="Slide Number Placeholder 6"/>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D09878F2-1698-46A5-9A28-9CF2A2F7430D}" type="slidenum">
              <a:rPr kumimoji="0" lang="en-GB"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69240940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250825" y="1783830"/>
            <a:ext cx="9947898" cy="1776675"/>
          </a:xfrm>
        </p:spPr>
        <p:txBody>
          <a:bodyPr/>
          <a:lstStyle/>
          <a:p>
            <a:pPr algn="ctr">
              <a:lnSpc>
                <a:spcPct val="100000"/>
              </a:lnSpc>
            </a:pPr>
            <a:r>
              <a:rPr lang="en-US" sz="4800" b="1" dirty="0">
                <a:solidFill>
                  <a:schemeClr val="accent4"/>
                </a:solidFill>
                <a:cs typeface="Times New Roman" panose="02020603050405020304" pitchFamily="18" charset="0"/>
              </a:rPr>
              <a:t>Afatinib</a:t>
            </a:r>
            <a:r>
              <a:rPr lang="en-US" sz="4800" b="1" dirty="0">
                <a:solidFill>
                  <a:srgbClr val="0070C0"/>
                </a:solidFill>
                <a:cs typeface="Times New Roman" panose="02020603050405020304" pitchFamily="18" charset="0"/>
              </a:rPr>
              <a:t> – EGFR TKI </a:t>
            </a:r>
            <a:r>
              <a:rPr lang="en-US" sz="4800" b="1" dirty="0" err="1">
                <a:solidFill>
                  <a:srgbClr val="0070C0"/>
                </a:solidFill>
                <a:cs typeface="Times New Roman" panose="02020603050405020304" pitchFamily="18" charset="0"/>
              </a:rPr>
              <a:t>thế</a:t>
            </a:r>
            <a:r>
              <a:rPr lang="en-US" sz="4800" b="1" dirty="0">
                <a:solidFill>
                  <a:srgbClr val="0070C0"/>
                </a:solidFill>
                <a:cs typeface="Times New Roman" panose="02020603050405020304" pitchFamily="18" charset="0"/>
              </a:rPr>
              <a:t> </a:t>
            </a:r>
            <a:r>
              <a:rPr lang="en-US" sz="4800" b="1" dirty="0" err="1">
                <a:solidFill>
                  <a:srgbClr val="0070C0"/>
                </a:solidFill>
                <a:cs typeface="Times New Roman" panose="02020603050405020304" pitchFamily="18" charset="0"/>
              </a:rPr>
              <a:t>hệ</a:t>
            </a:r>
            <a:r>
              <a:rPr lang="en-US" sz="4800" b="1" dirty="0">
                <a:solidFill>
                  <a:srgbClr val="0070C0"/>
                </a:solidFill>
                <a:cs typeface="Times New Roman" panose="02020603050405020304" pitchFamily="18" charset="0"/>
              </a:rPr>
              <a:t> 2</a:t>
            </a:r>
            <a:br>
              <a:rPr lang="en-US" sz="4800" b="1" dirty="0">
                <a:solidFill>
                  <a:srgbClr val="0070C0"/>
                </a:solidFill>
                <a:cs typeface="Times New Roman" panose="02020603050405020304" pitchFamily="18" charset="0"/>
              </a:rPr>
            </a:br>
            <a:r>
              <a:rPr lang="en-US" sz="4800" b="1" dirty="0" err="1">
                <a:solidFill>
                  <a:srgbClr val="0070C0"/>
                </a:solidFill>
                <a:cs typeface="Times New Roman" panose="02020603050405020304" pitchFamily="18" charset="0"/>
              </a:rPr>
              <a:t>trong</a:t>
            </a:r>
            <a:r>
              <a:rPr lang="en-US" sz="4800" b="1" dirty="0">
                <a:solidFill>
                  <a:srgbClr val="0070C0"/>
                </a:solidFill>
                <a:cs typeface="Times New Roman" panose="02020603050405020304" pitchFamily="18" charset="0"/>
              </a:rPr>
              <a:t> </a:t>
            </a:r>
            <a:r>
              <a:rPr lang="en-US" sz="4800" b="1" dirty="0" err="1">
                <a:solidFill>
                  <a:srgbClr val="0070C0"/>
                </a:solidFill>
                <a:cs typeface="Times New Roman" panose="02020603050405020304" pitchFamily="18" charset="0"/>
              </a:rPr>
              <a:t>điều</a:t>
            </a:r>
            <a:r>
              <a:rPr lang="en-US" sz="4800" b="1" dirty="0">
                <a:solidFill>
                  <a:srgbClr val="0070C0"/>
                </a:solidFill>
                <a:cs typeface="Times New Roman" panose="02020603050405020304" pitchFamily="18" charset="0"/>
              </a:rPr>
              <a:t> </a:t>
            </a:r>
            <a:r>
              <a:rPr lang="en-US" sz="4800" b="1" dirty="0" err="1">
                <a:solidFill>
                  <a:srgbClr val="0070C0"/>
                </a:solidFill>
                <a:cs typeface="Times New Roman" panose="02020603050405020304" pitchFamily="18" charset="0"/>
              </a:rPr>
              <a:t>trị</a:t>
            </a:r>
            <a:r>
              <a:rPr lang="en-US" sz="4800" b="1" dirty="0">
                <a:solidFill>
                  <a:srgbClr val="0070C0"/>
                </a:solidFill>
                <a:cs typeface="Times New Roman" panose="02020603050405020304" pitchFamily="18" charset="0"/>
              </a:rPr>
              <a:t> Ung </a:t>
            </a:r>
            <a:r>
              <a:rPr lang="en-US" sz="4800" b="1" dirty="0" err="1">
                <a:solidFill>
                  <a:srgbClr val="0070C0"/>
                </a:solidFill>
                <a:cs typeface="Times New Roman" panose="02020603050405020304" pitchFamily="18" charset="0"/>
              </a:rPr>
              <a:t>thư</a:t>
            </a:r>
            <a:r>
              <a:rPr lang="en-US" sz="4800" b="1" dirty="0">
                <a:solidFill>
                  <a:srgbClr val="0070C0"/>
                </a:solidFill>
                <a:cs typeface="Times New Roman" panose="02020603050405020304" pitchFamily="18" charset="0"/>
              </a:rPr>
              <a:t> </a:t>
            </a:r>
            <a:r>
              <a:rPr lang="en-US" sz="4800" b="1" dirty="0" err="1">
                <a:solidFill>
                  <a:srgbClr val="0070C0"/>
                </a:solidFill>
                <a:cs typeface="Times New Roman" panose="02020603050405020304" pitchFamily="18" charset="0"/>
              </a:rPr>
              <a:t>phổi</a:t>
            </a:r>
            <a:r>
              <a:rPr lang="en-US" sz="4800" b="1" dirty="0">
                <a:solidFill>
                  <a:srgbClr val="0070C0"/>
                </a:solidFill>
                <a:cs typeface="Times New Roman" panose="02020603050405020304" pitchFamily="18" charset="0"/>
              </a:rPr>
              <a:t> </a:t>
            </a:r>
            <a:r>
              <a:rPr lang="en-US" sz="4800" dirty="0">
                <a:solidFill>
                  <a:srgbClr val="0070C0"/>
                </a:solidFill>
                <a:cs typeface="Times New Roman" panose="02020603050405020304" pitchFamily="18" charset="0"/>
              </a:rPr>
              <a:t>KTBN</a:t>
            </a:r>
            <a:endParaRPr lang="en-US" sz="4800" b="1" dirty="0">
              <a:solidFill>
                <a:srgbClr val="0070C0"/>
              </a:solidFill>
              <a:cs typeface="Times New Roman" panose="02020603050405020304" pitchFamily="18" charset="0"/>
            </a:endParaRPr>
          </a:p>
        </p:txBody>
      </p:sp>
      <p:pic>
        <p:nvPicPr>
          <p:cNvPr id="3" name="Picture 4" descr="D:\Dossier en cours\Publicis life brand\Module ppt Geotrif\photoshop\Logo BI.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83195" y="582190"/>
            <a:ext cx="1453499" cy="4382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4694532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7639" y="1022396"/>
            <a:ext cx="7913078" cy="721801"/>
          </a:xfrm>
        </p:spPr>
        <p:txBody>
          <a:bodyPr>
            <a:normAutofit fontScale="90000"/>
          </a:bodyPr>
          <a:lstStyle/>
          <a:p>
            <a:pPr algn="ctr"/>
            <a:r>
              <a:rPr lang="en-GB" sz="4800" dirty="0"/>
              <a:t>NỘI DUNG TRÌNH BÀY</a:t>
            </a:r>
            <a:endParaRPr lang="vi-VN" sz="4800" dirty="0"/>
          </a:p>
        </p:txBody>
      </p:sp>
      <p:sp>
        <p:nvSpPr>
          <p:cNvPr id="3" name="Content Placeholder 2"/>
          <p:cNvSpPr>
            <a:spLocks noGrp="1"/>
          </p:cNvSpPr>
          <p:nvPr>
            <p:ph idx="1"/>
          </p:nvPr>
        </p:nvSpPr>
        <p:spPr>
          <a:xfrm>
            <a:off x="914402" y="2433690"/>
            <a:ext cx="10957808" cy="2779222"/>
          </a:xfrm>
        </p:spPr>
        <p:txBody>
          <a:bodyPr/>
          <a:lstStyle/>
          <a:p>
            <a:pPr>
              <a:lnSpc>
                <a:spcPct val="90000"/>
              </a:lnSpc>
            </a:pPr>
            <a:r>
              <a:rPr lang="en-US" altLang="vi-VN" sz="3600" dirty="0"/>
              <a:t> </a:t>
            </a:r>
            <a:r>
              <a:rPr lang="en-US" altLang="vi-VN" sz="3600" dirty="0" err="1">
                <a:solidFill>
                  <a:srgbClr val="0070C0"/>
                </a:solidFill>
              </a:rPr>
              <a:t>Cơ</a:t>
            </a:r>
            <a:r>
              <a:rPr lang="en-US" altLang="vi-VN" sz="3600" dirty="0">
                <a:solidFill>
                  <a:srgbClr val="0070C0"/>
                </a:solidFill>
              </a:rPr>
              <a:t> </a:t>
            </a:r>
            <a:r>
              <a:rPr lang="en-US" altLang="vi-VN" sz="3600" dirty="0" err="1">
                <a:solidFill>
                  <a:srgbClr val="0070C0"/>
                </a:solidFill>
              </a:rPr>
              <a:t>chế</a:t>
            </a:r>
            <a:r>
              <a:rPr lang="en-US" altLang="vi-VN" sz="3600" dirty="0">
                <a:solidFill>
                  <a:srgbClr val="0070C0"/>
                </a:solidFill>
              </a:rPr>
              <a:t> </a:t>
            </a:r>
            <a:r>
              <a:rPr lang="en-US" altLang="vi-VN" sz="3600" dirty="0" err="1">
                <a:solidFill>
                  <a:srgbClr val="0070C0"/>
                </a:solidFill>
              </a:rPr>
              <a:t>tác</a:t>
            </a:r>
            <a:r>
              <a:rPr lang="en-US" altLang="vi-VN" sz="3600" dirty="0">
                <a:solidFill>
                  <a:srgbClr val="0070C0"/>
                </a:solidFill>
              </a:rPr>
              <a:t> </a:t>
            </a:r>
            <a:r>
              <a:rPr lang="en-US" altLang="vi-VN" sz="3600" dirty="0" err="1">
                <a:solidFill>
                  <a:srgbClr val="0070C0"/>
                </a:solidFill>
              </a:rPr>
              <a:t>dụng</a:t>
            </a:r>
            <a:r>
              <a:rPr lang="en-US" altLang="vi-VN" sz="3600" dirty="0">
                <a:solidFill>
                  <a:srgbClr val="0070C0"/>
                </a:solidFill>
              </a:rPr>
              <a:t> </a:t>
            </a:r>
          </a:p>
          <a:p>
            <a:r>
              <a:rPr lang="en-US" altLang="vi-VN" sz="3600" dirty="0"/>
              <a:t> </a:t>
            </a:r>
            <a:r>
              <a:rPr lang="en-US" altLang="vi-VN" sz="3600" dirty="0" err="1"/>
              <a:t>Vai</a:t>
            </a:r>
            <a:r>
              <a:rPr lang="en-US" altLang="vi-VN" sz="3600" dirty="0"/>
              <a:t> </a:t>
            </a:r>
            <a:r>
              <a:rPr lang="en-US" altLang="vi-VN" sz="3600" dirty="0" err="1"/>
              <a:t>tro</a:t>
            </a:r>
            <a:r>
              <a:rPr lang="en-US" altLang="vi-VN" sz="3600" dirty="0"/>
              <a:t>̀ </a:t>
            </a:r>
            <a:r>
              <a:rPr lang="en-US" altLang="vi-VN" sz="3600" dirty="0" err="1"/>
              <a:t>của</a:t>
            </a:r>
            <a:r>
              <a:rPr lang="en-US" altLang="vi-VN" sz="3600" dirty="0"/>
              <a:t> Afatinib – EGFR TKI </a:t>
            </a:r>
            <a:r>
              <a:rPr lang="en-US" altLang="vi-VN" sz="3600" dirty="0" err="1"/>
              <a:t>thê</a:t>
            </a:r>
            <a:r>
              <a:rPr lang="en-US" altLang="vi-VN" sz="3600" dirty="0"/>
              <a:t>́ </a:t>
            </a:r>
            <a:r>
              <a:rPr lang="en-US" altLang="vi-VN" sz="3600" dirty="0" err="1"/>
              <a:t>hê</a:t>
            </a:r>
            <a:r>
              <a:rPr lang="en-US" altLang="vi-VN" sz="3600" dirty="0"/>
              <a:t>̣ 2 </a:t>
            </a:r>
          </a:p>
          <a:p>
            <a:r>
              <a:rPr lang="en-US" altLang="vi-VN" sz="3600" dirty="0"/>
              <a:t> </a:t>
            </a:r>
            <a:r>
              <a:rPr lang="vi-VN" altLang="vi-VN" sz="3600" dirty="0"/>
              <a:t>Hướng dẫn sử dụng thuốc và quản lý tác dụng phụ</a:t>
            </a:r>
          </a:p>
          <a:p>
            <a:r>
              <a:rPr lang="vi-VN" altLang="vi-VN" sz="3600" dirty="0"/>
              <a:t> Kết luận</a:t>
            </a:r>
            <a:endParaRPr lang="en-US" altLang="vi-VN" sz="3600" dirty="0"/>
          </a:p>
        </p:txBody>
      </p:sp>
    </p:spTree>
    <p:extLst>
      <p:ext uri="{BB962C8B-B14F-4D97-AF65-F5344CB8AC3E}">
        <p14:creationId xmlns:p14="http://schemas.microsoft.com/office/powerpoint/2010/main" val="29567229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1026" name="Picture 2" descr="http://globocan.iarc.fr/data/GLOBOCAN_BSP_42121365.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06495" y="973921"/>
            <a:ext cx="5642954" cy="5501881"/>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txBox="1">
            <a:spLocks noChangeArrowheads="1"/>
          </p:cNvSpPr>
          <p:nvPr/>
        </p:nvSpPr>
        <p:spPr>
          <a:xfrm>
            <a:off x="1981201" y="406529"/>
            <a:ext cx="7913077" cy="469359"/>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US" sz="28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Tần</a:t>
            </a:r>
            <a:r>
              <a:rPr kumimoji="0" lang="en-US" sz="28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a:t>
            </a:r>
            <a:r>
              <a:rPr kumimoji="0" lang="en-US" sz="28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suất</a:t>
            </a:r>
            <a:r>
              <a:rPr kumimoji="0" lang="en-US" sz="28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a:t>
            </a:r>
            <a:r>
              <a:rPr kumimoji="0" lang="en-US" sz="28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và</a:t>
            </a:r>
            <a:r>
              <a:rPr kumimoji="0" lang="en-US" sz="28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a:t>
            </a:r>
            <a:r>
              <a:rPr kumimoji="0" lang="en-US" sz="28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tử</a:t>
            </a:r>
            <a:r>
              <a:rPr kumimoji="0" lang="en-US" sz="28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a:t>
            </a:r>
            <a:r>
              <a:rPr kumimoji="0" lang="en-US" sz="28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vong</a:t>
            </a:r>
            <a:r>
              <a:rPr kumimoji="0" lang="en-US" sz="28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a:t>
            </a:r>
            <a:r>
              <a:rPr kumimoji="0" lang="en-US" sz="28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ung</a:t>
            </a:r>
            <a:r>
              <a:rPr kumimoji="0" lang="en-US" sz="28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a:t>
            </a:r>
            <a:r>
              <a:rPr kumimoji="0" lang="en-US" sz="28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thư</a:t>
            </a:r>
            <a:endParaRPr kumimoji="0" lang="en-US" sz="2000" b="1" i="0" u="none" strike="noStrike" kern="1200" cap="none" spc="0" normalizeH="0" baseline="60000" noProof="0" dirty="0">
              <a:ln>
                <a:noFill/>
              </a:ln>
              <a:solidFill>
                <a:prstClr val="black">
                  <a:lumMod val="75000"/>
                  <a:lumOff val="25000"/>
                </a:prstClr>
              </a:solidFill>
              <a:effectLst/>
              <a:uLnTx/>
              <a:uFillTx/>
              <a:latin typeface="Calibri"/>
              <a:ea typeface="+mj-ea"/>
              <a:cs typeface="+mj-cs"/>
            </a:endParaRPr>
          </a:p>
        </p:txBody>
      </p:sp>
      <p:graphicFrame>
        <p:nvGraphicFramePr>
          <p:cNvPr id="7" name="Tableau 9"/>
          <p:cNvGraphicFramePr>
            <a:graphicFrameLocks noGrp="1"/>
          </p:cNvGraphicFramePr>
          <p:nvPr/>
        </p:nvGraphicFramePr>
        <p:xfrm>
          <a:off x="4000692" y="1533525"/>
          <a:ext cx="1652257" cy="4141412"/>
        </p:xfrm>
        <a:graphic>
          <a:graphicData uri="http://schemas.openxmlformats.org/drawingml/2006/table">
            <a:tbl>
              <a:tblPr>
                <a:tableStyleId>{5C22544A-7EE6-4342-B048-85BDC9FD1C3A}</a:tableStyleId>
              </a:tblPr>
              <a:tblGrid>
                <a:gridCol w="1652257">
                  <a:extLst>
                    <a:ext uri="{9D8B030D-6E8A-4147-A177-3AD203B41FA5}">
                      <a16:colId xmlns:a16="http://schemas.microsoft.com/office/drawing/2014/main" val="20000"/>
                    </a:ext>
                  </a:extLst>
                </a:gridCol>
              </a:tblGrid>
              <a:tr h="183084">
                <a:tc>
                  <a:txBody>
                    <a:bodyPr/>
                    <a:lstStyle/>
                    <a:p>
                      <a:pPr algn="r" fontAlgn="t"/>
                      <a:r>
                        <a:rPr lang="fr-FR" sz="1100" b="0" i="0" u="none" strike="noStrike" noProof="1">
                          <a:effectLst/>
                          <a:latin typeface="+mn-lt"/>
                        </a:rPr>
                        <a:t>Gan</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215963">
                <a:tc>
                  <a:txBody>
                    <a:bodyPr/>
                    <a:lstStyle/>
                    <a:p>
                      <a:pPr algn="r" fontAlgn="t"/>
                      <a:r>
                        <a:rPr lang="fr-FR" sz="1100" b="0" i="0" u="none" strike="noStrike" noProof="1">
                          <a:effectLst/>
                          <a:latin typeface="+mn-lt"/>
                        </a:rPr>
                        <a:t>Phổi</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5963">
                <a:tc>
                  <a:txBody>
                    <a:bodyPr/>
                    <a:lstStyle/>
                    <a:p>
                      <a:pPr algn="r" fontAlgn="t"/>
                      <a:r>
                        <a:rPr lang="fr-FR" sz="1100" b="0" i="0" u="none" strike="noStrike" noProof="1">
                          <a:effectLst/>
                          <a:latin typeface="+mn-lt"/>
                        </a:rPr>
                        <a:t>Dạ</a:t>
                      </a:r>
                      <a:r>
                        <a:rPr lang="fr-FR" sz="1100" b="0" i="0" u="none" strike="noStrike" baseline="0" noProof="1">
                          <a:effectLst/>
                          <a:latin typeface="+mn-lt"/>
                        </a:rPr>
                        <a:t> dày</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15963">
                <a:tc>
                  <a:txBody>
                    <a:bodyPr/>
                    <a:lstStyle/>
                    <a:p>
                      <a:pPr algn="r" fontAlgn="t"/>
                      <a:r>
                        <a:rPr lang="fr-FR" sz="1100" b="0" i="0" u="none" strike="noStrike" noProof="1">
                          <a:effectLst/>
                          <a:latin typeface="+mn-lt"/>
                        </a:rPr>
                        <a:t>Vú </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15963">
                <a:tc>
                  <a:txBody>
                    <a:bodyPr/>
                    <a:lstStyle/>
                    <a:p>
                      <a:pPr algn="r" fontAlgn="t"/>
                      <a:r>
                        <a:rPr lang="fr-FR" sz="1100" b="0" i="0" u="none" strike="noStrike" noProof="1">
                          <a:effectLst/>
                          <a:latin typeface="+mn-lt"/>
                        </a:rPr>
                        <a:t>Đại</a:t>
                      </a:r>
                      <a:r>
                        <a:rPr lang="fr-FR" sz="1100" b="0" i="0" u="none" strike="noStrike" baseline="0" noProof="1">
                          <a:effectLst/>
                          <a:latin typeface="+mn-lt"/>
                        </a:rPr>
                        <a:t> trực tràng</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15963">
                <a:tc>
                  <a:txBody>
                    <a:bodyPr/>
                    <a:lstStyle/>
                    <a:p>
                      <a:pPr algn="r" fontAlgn="t"/>
                      <a:r>
                        <a:rPr lang="fr-FR" sz="1100" b="0" i="0" u="none" strike="noStrike" noProof="1">
                          <a:effectLst/>
                          <a:latin typeface="+mn-lt"/>
                        </a:rPr>
                        <a:t>Cổ</a:t>
                      </a:r>
                      <a:r>
                        <a:rPr lang="fr-FR" sz="1100" b="0" i="0" u="none" strike="noStrike" baseline="0" noProof="1">
                          <a:effectLst/>
                          <a:latin typeface="+mn-lt"/>
                        </a:rPr>
                        <a:t> tử cung</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15963">
                <a:tc>
                  <a:txBody>
                    <a:bodyPr/>
                    <a:lstStyle/>
                    <a:p>
                      <a:pPr algn="r" fontAlgn="t"/>
                      <a:r>
                        <a:rPr lang="fr-FR" sz="1100" b="0" i="0" u="none" strike="noStrike" noProof="1">
                          <a:effectLst/>
                          <a:latin typeface="+mn-lt"/>
                        </a:rPr>
                        <a:t>Mũi</a:t>
                      </a:r>
                      <a:r>
                        <a:rPr lang="fr-FR" sz="1100" b="0" i="0" u="none" strike="noStrike" baseline="0" noProof="1">
                          <a:effectLst/>
                          <a:latin typeface="+mn-lt"/>
                        </a:rPr>
                        <a:t> họng</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215963">
                <a:tc>
                  <a:txBody>
                    <a:bodyPr/>
                    <a:lstStyle/>
                    <a:p>
                      <a:pPr algn="r" fontAlgn="t"/>
                      <a:r>
                        <a:rPr lang="fr-FR" sz="1100" b="0" i="0" u="none" strike="noStrike" noProof="1">
                          <a:effectLst/>
                          <a:latin typeface="+mn-lt"/>
                        </a:rPr>
                        <a:t>Bệnh</a:t>
                      </a:r>
                      <a:r>
                        <a:rPr lang="fr-FR" sz="1100" b="0" i="0" u="none" strike="noStrike" baseline="0" noProof="1">
                          <a:effectLst/>
                          <a:latin typeface="+mn-lt"/>
                        </a:rPr>
                        <a:t> bạch cầu</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215963">
                <a:tc>
                  <a:txBody>
                    <a:bodyPr/>
                    <a:lstStyle/>
                    <a:p>
                      <a:pPr algn="r" fontAlgn="t"/>
                      <a:r>
                        <a:rPr lang="fr-FR" sz="1100" b="0" i="0" u="none" strike="noStrike" noProof="1">
                          <a:effectLst/>
                          <a:latin typeface="+mn-lt"/>
                        </a:rPr>
                        <a:t>Não</a:t>
                      </a:r>
                      <a:r>
                        <a:rPr lang="fr-FR" sz="1100" b="0" i="0" u="none" strike="noStrike" baseline="0" noProof="1">
                          <a:effectLst/>
                          <a:latin typeface="+mn-lt"/>
                        </a:rPr>
                        <a:t>, thần kinh trung ương</a:t>
                      </a:r>
                      <a:r>
                        <a:rPr lang="fr-FR" sz="1100" b="0" i="0" u="none" strike="noStrike" noProof="1">
                          <a:effectLst/>
                          <a:latin typeface="+mn-lt"/>
                        </a:rPr>
                        <a:t> </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215963">
                <a:tc>
                  <a:txBody>
                    <a:bodyPr/>
                    <a:lstStyle/>
                    <a:p>
                      <a:pPr algn="r" fontAlgn="t"/>
                      <a:r>
                        <a:rPr lang="fr-FR" sz="1100" b="0" i="0" u="none" strike="noStrike" noProof="1">
                          <a:effectLst/>
                          <a:latin typeface="+mn-lt"/>
                        </a:rPr>
                        <a:t>Thực</a:t>
                      </a:r>
                      <a:r>
                        <a:rPr lang="fr-FR" sz="1100" b="0" i="0" u="none" strike="noStrike" baseline="0" noProof="1">
                          <a:effectLst/>
                          <a:latin typeface="+mn-lt"/>
                        </a:rPr>
                        <a:t> quản</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15963">
                <a:tc>
                  <a:txBody>
                    <a:bodyPr/>
                    <a:lstStyle/>
                    <a:p>
                      <a:pPr algn="r" fontAlgn="t"/>
                      <a:r>
                        <a:rPr lang="fr-FR" sz="1100" b="0" i="0" u="none" strike="noStrike" noProof="1">
                          <a:effectLst/>
                          <a:latin typeface="+mn-lt"/>
                        </a:rPr>
                        <a:t>Lymphom</a:t>
                      </a:r>
                      <a:r>
                        <a:rPr lang="fr-FR" sz="1100" b="0" i="0" u="none" strike="noStrike" baseline="0" noProof="1">
                          <a:effectLst/>
                          <a:latin typeface="+mn-lt"/>
                        </a:rPr>
                        <a:t> không Hodgkin</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215963">
                <a:tc>
                  <a:txBody>
                    <a:bodyPr/>
                    <a:lstStyle/>
                    <a:p>
                      <a:pPr algn="r" fontAlgn="t"/>
                      <a:r>
                        <a:rPr lang="fr-FR" sz="1100" b="0" i="0" u="none" strike="noStrike" noProof="1">
                          <a:effectLst/>
                          <a:latin typeface="+mn-lt"/>
                        </a:rPr>
                        <a:t>Thân</a:t>
                      </a:r>
                      <a:r>
                        <a:rPr lang="fr-FR" sz="1100" b="0" i="0" u="none" strike="noStrike" baseline="0" noProof="1">
                          <a:effectLst/>
                          <a:latin typeface="+mn-lt"/>
                        </a:rPr>
                        <a:t> tử cung</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215963">
                <a:tc>
                  <a:txBody>
                    <a:bodyPr/>
                    <a:lstStyle/>
                    <a:p>
                      <a:pPr algn="r" fontAlgn="t"/>
                      <a:r>
                        <a:rPr lang="fr-FR" sz="1100" b="0" i="0" u="none" strike="noStrike" noProof="1">
                          <a:effectLst/>
                          <a:latin typeface="+mn-lt"/>
                        </a:rPr>
                        <a:t>Tuyến</a:t>
                      </a:r>
                      <a:r>
                        <a:rPr lang="fr-FR" sz="1100" b="0" i="0" u="none" strike="noStrike" baseline="0" noProof="1">
                          <a:effectLst/>
                          <a:latin typeface="+mn-lt"/>
                        </a:rPr>
                        <a:t> giáp</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320317">
                <a:tc>
                  <a:txBody>
                    <a:bodyPr/>
                    <a:lstStyle/>
                    <a:p>
                      <a:pPr marL="0" marR="0" indent="0" algn="r" defTabSz="914400" rtl="0" eaLnBrk="1" fontAlgn="t" latinLnBrk="0" hangingPunct="1">
                        <a:lnSpc>
                          <a:spcPct val="100000"/>
                        </a:lnSpc>
                        <a:spcBef>
                          <a:spcPts val="0"/>
                        </a:spcBef>
                        <a:spcAft>
                          <a:spcPts val="0"/>
                        </a:spcAft>
                        <a:buClrTx/>
                        <a:buSzTx/>
                        <a:buFontTx/>
                        <a:buNone/>
                        <a:tabLst/>
                        <a:defRPr/>
                      </a:pPr>
                      <a:r>
                        <a:rPr lang="fr-FR" sz="1100" b="0" i="0" u="none" strike="noStrike" noProof="1">
                          <a:effectLst/>
                          <a:latin typeface="+mn-lt"/>
                        </a:rPr>
                        <a:t>Môi,</a:t>
                      </a:r>
                      <a:r>
                        <a:rPr lang="fr-FR" sz="1100" b="0" i="0" u="none" strike="noStrike" baseline="0" noProof="1">
                          <a:effectLst/>
                          <a:latin typeface="+mn-lt"/>
                        </a:rPr>
                        <a:t> h</a:t>
                      </a:r>
                      <a:r>
                        <a:rPr lang="fr-FR" sz="1100" b="0" i="0" u="none" strike="noStrike" noProof="1">
                          <a:effectLst/>
                          <a:latin typeface="+mn-lt"/>
                        </a:rPr>
                        <a:t>ốc</a:t>
                      </a:r>
                      <a:r>
                        <a:rPr lang="fr-FR" sz="1100" b="0" i="0" u="none" strike="noStrike" baseline="0" noProof="1">
                          <a:effectLst/>
                          <a:latin typeface="+mn-lt"/>
                        </a:rPr>
                        <a:t> miệng</a:t>
                      </a:r>
                      <a:endParaRPr lang="fr-FR" sz="1100" b="0" i="0" u="none" strike="noStrike" noProof="1">
                        <a:effectLst/>
                        <a:latin typeface="+mn-lt"/>
                      </a:endParaRPr>
                    </a:p>
                    <a:p>
                      <a:pPr algn="r" fontAlgn="t"/>
                      <a:r>
                        <a:rPr lang="fr-FR" sz="1100" b="0" i="0" u="none" strike="noStrike" noProof="1">
                          <a:effectLst/>
                          <a:latin typeface="+mn-lt"/>
                        </a:rPr>
                        <a:t>Hầu</a:t>
                      </a:r>
                      <a:r>
                        <a:rPr lang="fr-FR" sz="1100" b="0" i="0" u="none" strike="noStrike" baseline="0" noProof="1">
                          <a:effectLst/>
                          <a:latin typeface="+mn-lt"/>
                        </a:rPr>
                        <a:t> họng khác</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r h="215963">
                <a:tc>
                  <a:txBody>
                    <a:bodyPr/>
                    <a:lstStyle/>
                    <a:p>
                      <a:pPr algn="r" fontAlgn="t"/>
                      <a:r>
                        <a:rPr lang="fr-FR" sz="1100" b="0" i="0" u="none" strike="noStrike" noProof="1">
                          <a:effectLst/>
                          <a:latin typeface="+mn-lt"/>
                        </a:rPr>
                        <a:t>Thanh quản</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4"/>
                  </a:ext>
                </a:extLst>
              </a:tr>
              <a:tr h="215963">
                <a:tc>
                  <a:txBody>
                    <a:bodyPr/>
                    <a:lstStyle/>
                    <a:p>
                      <a:pPr algn="r" fontAlgn="t"/>
                      <a:r>
                        <a:rPr lang="fr-FR" sz="1100" u="none" strike="noStrike" noProof="1">
                          <a:effectLst/>
                          <a:latin typeface="+mn-lt"/>
                        </a:rPr>
                        <a:t>Tiền</a:t>
                      </a:r>
                      <a:r>
                        <a:rPr lang="fr-FR" sz="1100" u="none" strike="noStrike" baseline="0" noProof="1">
                          <a:effectLst/>
                          <a:latin typeface="+mn-lt"/>
                        </a:rPr>
                        <a:t> liệt tuyến</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5"/>
                  </a:ext>
                </a:extLst>
              </a:tr>
              <a:tr h="215963">
                <a:tc>
                  <a:txBody>
                    <a:bodyPr/>
                    <a:lstStyle/>
                    <a:p>
                      <a:pPr algn="r" fontAlgn="t"/>
                      <a:r>
                        <a:rPr lang="fr-FR" sz="1100" b="0" i="0" u="none" strike="noStrike" noProof="1">
                          <a:effectLst/>
                          <a:latin typeface="+mn-lt"/>
                        </a:rPr>
                        <a:t>Buồng</a:t>
                      </a:r>
                      <a:r>
                        <a:rPr lang="fr-FR" sz="1100" b="0" i="0" u="none" strike="noStrike" baseline="0" noProof="1">
                          <a:effectLst/>
                          <a:latin typeface="+mn-lt"/>
                        </a:rPr>
                        <a:t> trứng</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6"/>
                  </a:ext>
                </a:extLst>
              </a:tr>
              <a:tr h="215963">
                <a:tc>
                  <a:txBody>
                    <a:bodyPr/>
                    <a:lstStyle/>
                    <a:p>
                      <a:pPr algn="r" fontAlgn="t"/>
                      <a:r>
                        <a:rPr lang="fr-FR" sz="1100" b="0" i="0" u="none" strike="noStrike" noProof="1">
                          <a:effectLst/>
                          <a:latin typeface="+mn-lt"/>
                        </a:rPr>
                        <a:t>Bàng</a:t>
                      </a:r>
                      <a:r>
                        <a:rPr lang="fr-FR" sz="1100" b="0" i="0" u="none" strike="noStrike" baseline="0" noProof="1">
                          <a:effectLst/>
                          <a:latin typeface="+mn-lt"/>
                        </a:rPr>
                        <a:t> quang</a:t>
                      </a:r>
                      <a:endParaRPr lang="fr-FR" sz="1100" b="0" i="0" u="none" strike="noStrike" noProof="1">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7"/>
                  </a:ext>
                </a:extLst>
              </a:tr>
              <a:tr h="59593">
                <a:tc>
                  <a:txBody>
                    <a:bodyPr/>
                    <a:lstStyle/>
                    <a:p>
                      <a:pPr algn="r" fontAlgn="t"/>
                      <a:r>
                        <a:rPr lang="fr-FR" sz="1100" b="0" i="0" u="none" strike="noStrike" noProof="1">
                          <a:effectLst/>
                          <a:latin typeface="+mn-lt"/>
                        </a:rPr>
                        <a:t>Tụy</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8"/>
                  </a:ext>
                </a:extLst>
              </a:tr>
            </a:tbl>
          </a:graphicData>
        </a:graphic>
      </p:graphicFrame>
      <p:sp>
        <p:nvSpPr>
          <p:cNvPr id="9" name="Rectangle 8"/>
          <p:cNvSpPr/>
          <p:nvPr/>
        </p:nvSpPr>
        <p:spPr>
          <a:xfrm>
            <a:off x="5245844" y="1716770"/>
            <a:ext cx="3772464" cy="240523"/>
          </a:xfrm>
          <a:prstGeom prst="rect">
            <a:avLst/>
          </a:prstGeom>
          <a:noFill/>
          <a:ln w="0" cap="rnd">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83579821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14999" y="655572"/>
            <a:ext cx="8313175" cy="630936"/>
          </a:xfrm>
        </p:spPr>
        <p:txBody>
          <a:bodyPr>
            <a:normAutofit fontScale="90000"/>
          </a:bodyPr>
          <a:lstStyle/>
          <a:p>
            <a:pPr algn="ctr">
              <a:lnSpc>
                <a:spcPct val="100000"/>
              </a:lnSpc>
            </a:pPr>
            <a:r>
              <a:rPr lang="en-US" sz="3200" dirty="0">
                <a:solidFill>
                  <a:schemeClr val="accent1"/>
                </a:solidFill>
                <a:ea typeface="Tahoma" panose="020B0604030504040204" pitchFamily="34" charset="0"/>
                <a:cs typeface="Tahoma" panose="020B0604030504040204" pitchFamily="34" charset="0"/>
              </a:rPr>
              <a:t>Ung </a:t>
            </a:r>
            <a:r>
              <a:rPr lang="en-US" sz="3200" dirty="0" err="1">
                <a:solidFill>
                  <a:schemeClr val="accent1"/>
                </a:solidFill>
                <a:ea typeface="Tahoma" panose="020B0604030504040204" pitchFamily="34" charset="0"/>
                <a:cs typeface="Tahoma" panose="020B0604030504040204" pitchFamily="34" charset="0"/>
              </a:rPr>
              <a:t>thư</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phổi</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có</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tần</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suất</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mới</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mắc</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và</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tử</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vong</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cao</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nhất</a:t>
            </a:r>
            <a:r>
              <a:rPr lang="en-US" sz="3200" dirty="0">
                <a:solidFill>
                  <a:schemeClr val="accent1"/>
                </a:solidFill>
                <a:ea typeface="Tahoma" panose="020B0604030504040204" pitchFamily="34" charset="0"/>
                <a:cs typeface="Tahoma" panose="020B0604030504040204" pitchFamily="34" charset="0"/>
              </a:rPr>
              <a:t> ở </a:t>
            </a:r>
            <a:r>
              <a:rPr lang="en-US" sz="3200" dirty="0" err="1">
                <a:solidFill>
                  <a:schemeClr val="accent1"/>
                </a:solidFill>
                <a:ea typeface="Tahoma" panose="020B0604030504040204" pitchFamily="34" charset="0"/>
                <a:cs typeface="Tahoma" panose="020B0604030504040204" pitchFamily="34" charset="0"/>
              </a:rPr>
              <a:t>cả</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hai</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giới</a:t>
            </a:r>
            <a:r>
              <a:rPr lang="en-US" sz="3200" dirty="0">
                <a:solidFill>
                  <a:schemeClr val="accent1"/>
                </a:solidFill>
                <a:ea typeface="Tahoma" panose="020B0604030504040204" pitchFamily="34" charset="0"/>
                <a:cs typeface="Tahoma" panose="020B0604030504040204" pitchFamily="34" charset="0"/>
              </a:rPr>
              <a:t> </a:t>
            </a:r>
            <a:endParaRPr lang="vi-VN" sz="3200" dirty="0">
              <a:solidFill>
                <a:schemeClr val="accent1"/>
              </a:solidFill>
              <a:ea typeface="Tahoma" panose="020B0604030504040204" pitchFamily="34" charset="0"/>
              <a:cs typeface="Tahoma" panose="020B0604030504040204" pitchFamily="34" charset="0"/>
            </a:endParaRPr>
          </a:p>
        </p:txBody>
      </p:sp>
      <p:pic>
        <p:nvPicPr>
          <p:cNvPr id="5" name="Picture 4"/>
          <p:cNvPicPr>
            <a:picLocks noChangeAspect="1"/>
          </p:cNvPicPr>
          <p:nvPr/>
        </p:nvPicPr>
        <p:blipFill>
          <a:blip r:embed="rId2"/>
          <a:stretch>
            <a:fillRect/>
          </a:stretch>
        </p:blipFill>
        <p:spPr>
          <a:xfrm>
            <a:off x="756036" y="1821034"/>
            <a:ext cx="10495358" cy="3904580"/>
          </a:xfrm>
          <a:prstGeom prst="rect">
            <a:avLst/>
          </a:prstGeom>
        </p:spPr>
      </p:pic>
      <p:pic>
        <p:nvPicPr>
          <p:cNvPr id="6" name="Picture 5"/>
          <p:cNvPicPr>
            <a:picLocks noChangeAspect="1"/>
          </p:cNvPicPr>
          <p:nvPr/>
        </p:nvPicPr>
        <p:blipFill>
          <a:blip r:embed="rId3"/>
          <a:stretch>
            <a:fillRect/>
          </a:stretch>
        </p:blipFill>
        <p:spPr>
          <a:xfrm>
            <a:off x="8338141" y="5329646"/>
            <a:ext cx="2581125" cy="791936"/>
          </a:xfrm>
          <a:prstGeom prst="rect">
            <a:avLst/>
          </a:prstGeom>
        </p:spPr>
      </p:pic>
    </p:spTree>
    <p:extLst>
      <p:ext uri="{BB962C8B-B14F-4D97-AF65-F5344CB8AC3E}">
        <p14:creationId xmlns:p14="http://schemas.microsoft.com/office/powerpoint/2010/main" val="313341657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10388" y="124106"/>
            <a:ext cx="9217149" cy="630936"/>
          </a:xfrm>
        </p:spPr>
        <p:txBody>
          <a:bodyPr/>
          <a:lstStyle/>
          <a:p>
            <a:pPr algn="ctr"/>
            <a:r>
              <a:rPr lang="vi-VN" sz="3200" dirty="0">
                <a:solidFill>
                  <a:schemeClr val="accent1"/>
                </a:solidFill>
                <a:ea typeface="Tahoma" panose="020B0604030504040204" pitchFamily="34" charset="0"/>
                <a:cs typeface="Tahoma" panose="020B0604030504040204" pitchFamily="34" charset="0"/>
              </a:rPr>
              <a:t>Tỉ lệ bệnh nhân NSCLC với EGFR M+</a:t>
            </a:r>
          </a:p>
        </p:txBody>
      </p:sp>
      <p:grpSp>
        <p:nvGrpSpPr>
          <p:cNvPr id="10" name="Group 9"/>
          <p:cNvGrpSpPr/>
          <p:nvPr/>
        </p:nvGrpSpPr>
        <p:grpSpPr>
          <a:xfrm>
            <a:off x="1175658" y="2441453"/>
            <a:ext cx="9303390" cy="3624238"/>
            <a:chOff x="1254035" y="2057743"/>
            <a:chExt cx="9303390" cy="3624238"/>
          </a:xfrm>
        </p:grpSpPr>
        <p:grpSp>
          <p:nvGrpSpPr>
            <p:cNvPr id="6" name="Group 5"/>
            <p:cNvGrpSpPr/>
            <p:nvPr/>
          </p:nvGrpSpPr>
          <p:grpSpPr>
            <a:xfrm>
              <a:off x="1254035" y="2057743"/>
              <a:ext cx="9303390" cy="3624238"/>
              <a:chOff x="1254035" y="2057743"/>
              <a:chExt cx="9303390" cy="3624238"/>
            </a:xfrm>
          </p:grpSpPr>
          <p:pic>
            <p:nvPicPr>
              <p:cNvPr id="5" name="Picture 2" descr="C:\Users\User\Desktop\egfr\ảnh hiệu quả\modpathol2011215f2.jpg"/>
              <p:cNvPicPr>
                <a:picLocks noChangeAspect="1" noChangeArrowheads="1"/>
              </p:cNvPicPr>
              <p:nvPr/>
            </p:nvPicPr>
            <p:blipFill>
              <a:blip r:embed="rId2"/>
              <a:srcRect/>
              <a:stretch>
                <a:fillRect/>
              </a:stretch>
            </p:blipFill>
            <p:spPr bwMode="auto">
              <a:xfrm>
                <a:off x="6102991" y="2059378"/>
                <a:ext cx="4454434" cy="3622603"/>
              </a:xfrm>
              <a:prstGeom prst="rect">
                <a:avLst/>
              </a:prstGeom>
              <a:noFill/>
            </p:spPr>
          </p:pic>
          <p:pic>
            <p:nvPicPr>
              <p:cNvPr id="3" name="Picture 2"/>
              <p:cNvPicPr>
                <a:picLocks noChangeAspect="1"/>
              </p:cNvPicPr>
              <p:nvPr/>
            </p:nvPicPr>
            <p:blipFill>
              <a:blip r:embed="rId3"/>
              <a:stretch>
                <a:fillRect/>
              </a:stretch>
            </p:blipFill>
            <p:spPr>
              <a:xfrm>
                <a:off x="1254035" y="2057743"/>
                <a:ext cx="3787003" cy="3624238"/>
              </a:xfrm>
              <a:prstGeom prst="rect">
                <a:avLst/>
              </a:prstGeom>
            </p:spPr>
          </p:pic>
        </p:grpSp>
        <p:sp>
          <p:nvSpPr>
            <p:cNvPr id="8" name="Rounded Rectangle 7"/>
            <p:cNvSpPr/>
            <p:nvPr/>
          </p:nvSpPr>
          <p:spPr>
            <a:xfrm>
              <a:off x="3435531" y="2057743"/>
              <a:ext cx="1605507" cy="3376406"/>
            </a:xfrm>
            <a:prstGeom prst="roundRect">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9" name="Right Arrow 8"/>
            <p:cNvSpPr/>
            <p:nvPr/>
          </p:nvSpPr>
          <p:spPr>
            <a:xfrm>
              <a:off x="5212080" y="3631474"/>
              <a:ext cx="757646" cy="561703"/>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grpSp>
      <p:sp>
        <p:nvSpPr>
          <p:cNvPr id="11" name="Rectangle 10"/>
          <p:cNvSpPr/>
          <p:nvPr/>
        </p:nvSpPr>
        <p:spPr>
          <a:xfrm>
            <a:off x="1889152" y="953718"/>
            <a:ext cx="8259620" cy="119074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lnSpc>
                <a:spcPct val="150000"/>
              </a:lnSpc>
              <a:buFont typeface="Wingdings" panose="05000000000000000000" pitchFamily="2" charset="2"/>
              <a:buChar char="§"/>
            </a:pPr>
            <a:r>
              <a:rPr lang="en-US" b="1" dirty="0">
                <a:latin typeface="Tahoma" panose="020B0604030504040204" pitchFamily="34" charset="0"/>
                <a:ea typeface="Tahoma" panose="020B0604030504040204" pitchFamily="34" charset="0"/>
                <a:cs typeface="Tahoma" panose="020B0604030504040204" pitchFamily="34" charset="0"/>
              </a:rPr>
              <a:t>50% </a:t>
            </a:r>
            <a:r>
              <a:rPr lang="en-US" b="1" dirty="0" err="1">
                <a:latin typeface="Tahoma" panose="020B0604030504040204" pitchFamily="34" charset="0"/>
                <a:ea typeface="Tahoma" panose="020B0604030504040204" pitchFamily="34" charset="0"/>
                <a:cs typeface="Tahoma" panose="020B0604030504040204" pitchFamily="34" charset="0"/>
              </a:rPr>
              <a:t>bệnh</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nhân</a:t>
            </a:r>
            <a:r>
              <a:rPr lang="en-US" b="1" dirty="0">
                <a:latin typeface="Tahoma" panose="020B0604030504040204" pitchFamily="34" charset="0"/>
                <a:ea typeface="Tahoma" panose="020B0604030504040204" pitchFamily="34" charset="0"/>
                <a:cs typeface="Tahoma" panose="020B0604030504040204" pitchFamily="34" charset="0"/>
              </a:rPr>
              <a:t> NSCLC </a:t>
            </a:r>
            <a:r>
              <a:rPr lang="en-US" b="1" dirty="0" err="1">
                <a:latin typeface="Tahoma" panose="020B0604030504040204" pitchFamily="34" charset="0"/>
                <a:ea typeface="Tahoma" panose="020B0604030504040204" pitchFamily="34" charset="0"/>
                <a:cs typeface="Tahoma" panose="020B0604030504040204" pitchFamily="34" charset="0"/>
              </a:rPr>
              <a:t>tại</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châu</a:t>
            </a:r>
            <a:r>
              <a:rPr lang="en-US" b="1" dirty="0">
                <a:latin typeface="Tahoma" panose="020B0604030504040204" pitchFamily="34" charset="0"/>
                <a:ea typeface="Tahoma" panose="020B0604030504040204" pitchFamily="34" charset="0"/>
                <a:cs typeface="Tahoma" panose="020B0604030504040204" pitchFamily="34" charset="0"/>
              </a:rPr>
              <a:t> Á </a:t>
            </a:r>
            <a:r>
              <a:rPr lang="en-US" b="1" dirty="0" err="1">
                <a:latin typeface="Tahoma" panose="020B0604030504040204" pitchFamily="34" charset="0"/>
                <a:ea typeface="Tahoma" panose="020B0604030504040204" pitchFamily="34" charset="0"/>
                <a:cs typeface="Tahoma" panose="020B0604030504040204" pitchFamily="34" charset="0"/>
              </a:rPr>
              <a:t>có</a:t>
            </a:r>
            <a:r>
              <a:rPr lang="en-US" b="1" dirty="0">
                <a:latin typeface="Tahoma" panose="020B0604030504040204" pitchFamily="34" charset="0"/>
                <a:ea typeface="Tahoma" panose="020B0604030504040204" pitchFamily="34" charset="0"/>
                <a:cs typeface="Tahoma" panose="020B0604030504040204" pitchFamily="34" charset="0"/>
              </a:rPr>
              <a:t> EGFR M+</a:t>
            </a:r>
          </a:p>
          <a:p>
            <a:pPr marL="285750" indent="-285750" algn="just">
              <a:lnSpc>
                <a:spcPct val="150000"/>
              </a:lnSpc>
              <a:buFont typeface="Wingdings" panose="05000000000000000000" pitchFamily="2" charset="2"/>
              <a:buChar char="§"/>
            </a:pPr>
            <a:r>
              <a:rPr lang="en-US" b="1" dirty="0">
                <a:latin typeface="Tahoma" panose="020B0604030504040204" pitchFamily="34" charset="0"/>
                <a:ea typeface="Tahoma" panose="020B0604030504040204" pitchFamily="34" charset="0"/>
                <a:cs typeface="Tahoma" panose="020B0604030504040204" pitchFamily="34" charset="0"/>
              </a:rPr>
              <a:t>Del19 </a:t>
            </a:r>
            <a:r>
              <a:rPr lang="en-US" b="1" dirty="0" err="1">
                <a:latin typeface="Tahoma" panose="020B0604030504040204" pitchFamily="34" charset="0"/>
                <a:ea typeface="Tahoma" panose="020B0604030504040204" pitchFamily="34" charset="0"/>
                <a:cs typeface="Tahoma" panose="020B0604030504040204" pitchFamily="34" charset="0"/>
              </a:rPr>
              <a:t>và</a:t>
            </a:r>
            <a:r>
              <a:rPr lang="en-US" b="1" dirty="0">
                <a:latin typeface="Tahoma" panose="020B0604030504040204" pitchFamily="34" charset="0"/>
                <a:ea typeface="Tahoma" panose="020B0604030504040204" pitchFamily="34" charset="0"/>
                <a:cs typeface="Tahoma" panose="020B0604030504040204" pitchFamily="34" charset="0"/>
              </a:rPr>
              <a:t> L858R </a:t>
            </a:r>
            <a:r>
              <a:rPr lang="en-US" b="1" dirty="0" err="1">
                <a:latin typeface="Tahoma" panose="020B0604030504040204" pitchFamily="34" charset="0"/>
                <a:ea typeface="Tahoma" panose="020B0604030504040204" pitchFamily="34" charset="0"/>
                <a:cs typeface="Tahoma" panose="020B0604030504040204" pitchFamily="34" charset="0"/>
              </a:rPr>
              <a:t>chiếm</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gần</a:t>
            </a:r>
            <a:r>
              <a:rPr lang="en-US" b="1" dirty="0">
                <a:latin typeface="Tahoma" panose="020B0604030504040204" pitchFamily="34" charset="0"/>
                <a:ea typeface="Tahoma" panose="020B0604030504040204" pitchFamily="34" charset="0"/>
                <a:cs typeface="Tahoma" panose="020B0604030504040204" pitchFamily="34" charset="0"/>
              </a:rPr>
              <a:t> 90% </a:t>
            </a:r>
            <a:r>
              <a:rPr lang="en-US" b="1" dirty="0" err="1">
                <a:latin typeface="Tahoma" panose="020B0604030504040204" pitchFamily="34" charset="0"/>
                <a:ea typeface="Tahoma" panose="020B0604030504040204" pitchFamily="34" charset="0"/>
                <a:cs typeface="Tahoma" panose="020B0604030504040204" pitchFamily="34" charset="0"/>
              </a:rPr>
              <a:t>các</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dạng</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đột</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biến</a:t>
            </a:r>
            <a:r>
              <a:rPr lang="en-US" b="1" dirty="0">
                <a:latin typeface="Tahoma" panose="020B0604030504040204" pitchFamily="34" charset="0"/>
                <a:ea typeface="Tahoma" panose="020B0604030504040204" pitchFamily="34" charset="0"/>
                <a:cs typeface="Tahoma" panose="020B0604030504040204" pitchFamily="34" charset="0"/>
              </a:rPr>
              <a:t> EGFR</a:t>
            </a:r>
          </a:p>
          <a:p>
            <a:pPr marL="285750" indent="-285750" algn="just">
              <a:lnSpc>
                <a:spcPct val="150000"/>
              </a:lnSpc>
              <a:buFont typeface="Wingdings" panose="05000000000000000000" pitchFamily="2" charset="2"/>
              <a:buChar char="§"/>
            </a:pPr>
            <a:r>
              <a:rPr lang="en-US" b="1" dirty="0" err="1">
                <a:latin typeface="Tahoma" panose="020B0604030504040204" pitchFamily="34" charset="0"/>
                <a:ea typeface="Tahoma" panose="020B0604030504040204" pitchFamily="34" charset="0"/>
                <a:cs typeface="Tahoma" panose="020B0604030504040204" pitchFamily="34" charset="0"/>
              </a:rPr>
              <a:t>Hơn</a:t>
            </a:r>
            <a:r>
              <a:rPr lang="en-US" b="1" dirty="0">
                <a:latin typeface="Tahoma" panose="020B0604030504040204" pitchFamily="34" charset="0"/>
                <a:ea typeface="Tahoma" panose="020B0604030504040204" pitchFamily="34" charset="0"/>
                <a:cs typeface="Tahoma" panose="020B0604030504040204" pitchFamily="34" charset="0"/>
              </a:rPr>
              <a:t> 10% </a:t>
            </a:r>
            <a:r>
              <a:rPr lang="en-US" b="1" dirty="0" err="1">
                <a:latin typeface="Tahoma" panose="020B0604030504040204" pitchFamily="34" charset="0"/>
                <a:ea typeface="Tahoma" panose="020B0604030504040204" pitchFamily="34" charset="0"/>
                <a:cs typeface="Tahoma" panose="020B0604030504040204" pitchFamily="34" charset="0"/>
              </a:rPr>
              <a:t>số</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đột</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biến</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còn</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lại</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là</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những</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đột</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biến</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không</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thường</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gặp</a:t>
            </a:r>
            <a:endParaRPr lang="vi-VN" b="1" dirty="0">
              <a:latin typeface="Tahoma" panose="020B0604030504040204" pitchFamily="34" charset="0"/>
              <a:ea typeface="Tahoma" panose="020B0604030504040204" pitchFamily="34" charset="0"/>
              <a:cs typeface="Tahoma" panose="020B0604030504040204" pitchFamily="34" charset="0"/>
            </a:endParaRPr>
          </a:p>
        </p:txBody>
      </p:sp>
      <p:sp>
        <p:nvSpPr>
          <p:cNvPr id="12" name="TextBox 11"/>
          <p:cNvSpPr txBox="1"/>
          <p:nvPr/>
        </p:nvSpPr>
        <p:spPr>
          <a:xfrm>
            <a:off x="1175658" y="6361611"/>
            <a:ext cx="6087291" cy="276999"/>
          </a:xfrm>
          <a:prstGeom prst="rect">
            <a:avLst/>
          </a:prstGeom>
          <a:noFill/>
          <a:ln w="12700">
            <a:noFill/>
          </a:ln>
        </p:spPr>
        <p:txBody>
          <a:bodyPr wrap="square" lIns="45720" rIns="45720" rtlCol="0">
            <a:spAutoFit/>
          </a:bodyPr>
          <a:lstStyle/>
          <a:p>
            <a:r>
              <a:rPr lang="vi-VN"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Kohno et al. </a:t>
            </a:r>
            <a:r>
              <a:rPr lang="en-US" sz="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Transl</a:t>
            </a:r>
            <a:r>
              <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Lung Cancer Res 2015 156</a:t>
            </a:r>
            <a:endPar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5770076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AF68AF6B-34E3-4927-BA5B-73DFC4B30A07}"/>
              </a:ext>
            </a:extLst>
          </p:cNvPr>
          <p:cNvSpPr/>
          <p:nvPr/>
        </p:nvSpPr>
        <p:spPr>
          <a:xfrm>
            <a:off x="796538" y="3123665"/>
            <a:ext cx="11263418" cy="291184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678" rIns="45678" rtlCol="0" anchor="ctr" anchorCtr="0">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en-GB" sz="1798" b="0" i="0" u="none" strike="noStrike" kern="1200" cap="none" spc="0" normalizeH="0" baseline="0" noProof="0" dirty="0">
              <a:ln>
                <a:noFill/>
              </a:ln>
              <a:solidFill>
                <a:srgbClr val="FFFFFF"/>
              </a:solidFill>
              <a:effectLst/>
              <a:uLnTx/>
              <a:uFillTx/>
              <a:latin typeface="Arial"/>
              <a:ea typeface="+mn-ea"/>
              <a:cs typeface="+mn-cs"/>
            </a:endParaRPr>
          </a:p>
        </p:txBody>
      </p:sp>
      <p:sp>
        <p:nvSpPr>
          <p:cNvPr id="13" name="모서리가 둥근 직사각형 65"/>
          <p:cNvSpPr/>
          <p:nvPr/>
        </p:nvSpPr>
        <p:spPr bwMode="auto">
          <a:xfrm>
            <a:off x="2254623" y="4140583"/>
            <a:ext cx="1817678" cy="243614"/>
          </a:xfrm>
          <a:prstGeom prst="roundRect">
            <a:avLst/>
          </a:prstGeom>
          <a:solidFill>
            <a:schemeClr val="accent1">
              <a:lumMod val="75000"/>
            </a:schemeClr>
          </a:solidFill>
          <a:ln>
            <a:solidFill>
              <a:schemeClr val="accent1">
                <a:lumMod val="75000"/>
              </a:schemeClr>
            </a:solidFill>
          </a:ln>
        </p:spPr>
        <p:txBody>
          <a:bodyPr anchor="ct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2</a:t>
            </a:r>
            <a:r>
              <a:rPr kumimoji="1" lang="en-US" altLang="ko-KR" sz="1399" b="1" i="0" u="none" strike="noStrike" kern="1200" cap="none" spc="0" normalizeH="0" baseline="3000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nd</a:t>
            </a: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-generation TKI</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14" name="모서리가 둥근 직사각형 66"/>
          <p:cNvSpPr/>
          <p:nvPr/>
        </p:nvSpPr>
        <p:spPr bwMode="auto">
          <a:xfrm>
            <a:off x="2254623" y="5072070"/>
            <a:ext cx="1817678" cy="243614"/>
          </a:xfrm>
          <a:prstGeom prst="roundRect">
            <a:avLst/>
          </a:prstGeom>
          <a:solidFill>
            <a:schemeClr val="accent5">
              <a:lumMod val="75000"/>
            </a:schemeClr>
          </a:solidFill>
          <a:ln>
            <a:solidFill>
              <a:schemeClr val="accent5">
                <a:lumMod val="75000"/>
              </a:schemeClr>
            </a:solidFill>
          </a:ln>
        </p:spPr>
        <p:txBody>
          <a:bodyPr anchor="ct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3</a:t>
            </a:r>
            <a:r>
              <a:rPr kumimoji="1" lang="en-US" altLang="ko-KR" sz="1399" b="1" i="0" u="none" strike="noStrike" kern="1200" cap="none" spc="0" normalizeH="0" baseline="3000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rd</a:t>
            </a: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-generation TKI</a:t>
            </a:r>
          </a:p>
        </p:txBody>
      </p:sp>
      <p:grpSp>
        <p:nvGrpSpPr>
          <p:cNvPr id="11" name="Group 10"/>
          <p:cNvGrpSpPr/>
          <p:nvPr/>
        </p:nvGrpSpPr>
        <p:grpSpPr>
          <a:xfrm>
            <a:off x="2644813" y="2611629"/>
            <a:ext cx="1263571" cy="248570"/>
            <a:chOff x="7474688" y="4339893"/>
            <a:chExt cx="948556" cy="186600"/>
          </a:xfrm>
        </p:grpSpPr>
        <p:sp>
          <p:nvSpPr>
            <p:cNvPr id="39962" name="타원 73"/>
            <p:cNvSpPr>
              <a:spLocks noChangeArrowheads="1"/>
            </p:cNvSpPr>
            <p:nvPr/>
          </p:nvSpPr>
          <p:spPr bwMode="auto">
            <a:xfrm>
              <a:off x="7474688" y="4339893"/>
              <a:ext cx="219075" cy="172641"/>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0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0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3" name="TextBox 21"/>
            <p:cNvSpPr txBox="1">
              <a:spLocks noChangeArrowheads="1"/>
            </p:cNvSpPr>
            <p:nvPr/>
          </p:nvSpPr>
          <p:spPr bwMode="auto">
            <a:xfrm>
              <a:off x="7693763" y="4349502"/>
              <a:ext cx="729481" cy="176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altLang="ko-KR" sz="9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t>Kinase domain</a:t>
              </a:r>
            </a:p>
          </p:txBody>
        </p:sp>
      </p:grpSp>
      <p:sp>
        <p:nvSpPr>
          <p:cNvPr id="39966" name="직사각형 76"/>
          <p:cNvSpPr>
            <a:spLocks noChangeArrowheads="1"/>
          </p:cNvSpPr>
          <p:nvPr/>
        </p:nvSpPr>
        <p:spPr bwMode="auto">
          <a:xfrm>
            <a:off x="4228558" y="4140582"/>
            <a:ext cx="4809204" cy="189012"/>
          </a:xfrm>
          <a:prstGeom prst="roundRect">
            <a:avLst/>
          </a:prstGeom>
          <a:solidFill>
            <a:schemeClr val="accent1">
              <a:lumMod val="75000"/>
            </a:schemeClr>
          </a:solidFill>
          <a:ln>
            <a:solidFill>
              <a:schemeClr val="accent1">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Activity range</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7" name="TextBox 26"/>
          <p:cNvSpPr txBox="1">
            <a:spLocks noChangeArrowheads="1"/>
          </p:cNvSpPr>
          <p:nvPr/>
        </p:nvSpPr>
        <p:spPr bwMode="auto">
          <a:xfrm>
            <a:off x="4195761" y="3424790"/>
            <a:ext cx="2436574"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Reversible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binding to wild-type and mutant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p>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a:t>
            </a: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Inactive on T790M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mutant</a:t>
            </a:r>
            <a:endParaRPr kumimoji="0" lang="ko-KR" altLang="en-US"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8" name="TextBox 27"/>
          <p:cNvSpPr txBox="1">
            <a:spLocks noChangeArrowheads="1"/>
          </p:cNvSpPr>
          <p:nvPr/>
        </p:nvSpPr>
        <p:spPr bwMode="auto">
          <a:xfrm>
            <a:off x="4195761" y="4370814"/>
            <a:ext cx="4842001"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Irreversible covalent binding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to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ErbB2, and ErbB4 </a:t>
            </a:r>
            <a:b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b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to inhibit </a:t>
            </a: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all ErbB </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family signalling</a:t>
            </a:r>
          </a:p>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Broader activity to overcome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TKI-resistant mutations</a:t>
            </a:r>
            <a:endParaRPr kumimoji="0" lang="ko-KR" altLang="en-US"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70" name="TextBox 29"/>
          <p:cNvSpPr txBox="1">
            <a:spLocks noChangeArrowheads="1"/>
          </p:cNvSpPr>
          <p:nvPr/>
        </p:nvSpPr>
        <p:spPr bwMode="auto">
          <a:xfrm>
            <a:off x="2219565" y="3424791"/>
            <a:ext cx="1258678" cy="276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inhibition</a:t>
            </a:r>
          </a:p>
        </p:txBody>
      </p:sp>
      <p:sp>
        <p:nvSpPr>
          <p:cNvPr id="39971" name="TextBox 30"/>
          <p:cNvSpPr txBox="1">
            <a:spLocks noChangeArrowheads="1"/>
          </p:cNvSpPr>
          <p:nvPr/>
        </p:nvSpPr>
        <p:spPr bwMode="auto">
          <a:xfrm>
            <a:off x="2219565" y="4370814"/>
            <a:ext cx="1625766" cy="276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ErbB family blockade</a:t>
            </a:r>
          </a:p>
        </p:txBody>
      </p:sp>
      <p:sp>
        <p:nvSpPr>
          <p:cNvPr id="39972" name="TextBox 31"/>
          <p:cNvSpPr txBox="1">
            <a:spLocks noChangeArrowheads="1"/>
          </p:cNvSpPr>
          <p:nvPr/>
        </p:nvSpPr>
        <p:spPr bwMode="auto">
          <a:xfrm>
            <a:off x="2219566" y="5297153"/>
            <a:ext cx="1880612" cy="461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l" defTabSz="913554" rtl="0" eaLnBrk="1" fontAlgn="auto" latinLnBrk="0" hangingPunct="1">
              <a:lnSpc>
                <a:spcPct val="100000"/>
              </a:lnSpc>
              <a:spcBef>
                <a:spcPct val="0"/>
              </a:spcBef>
              <a:spcAft>
                <a:spcPts val="0"/>
              </a:spcAft>
              <a:buClrTx/>
              <a:buSzTx/>
              <a:buFontTx/>
              <a:buNone/>
              <a:tabLst/>
              <a:defRPr/>
            </a:pP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mutant-specific inhibitor</a:t>
            </a:r>
          </a:p>
        </p:txBody>
      </p:sp>
      <p:sp>
        <p:nvSpPr>
          <p:cNvPr id="51" name="모서리가 둥근 직사각형 64"/>
          <p:cNvSpPr/>
          <p:nvPr/>
        </p:nvSpPr>
        <p:spPr bwMode="auto">
          <a:xfrm>
            <a:off x="2254623" y="3194820"/>
            <a:ext cx="1817681" cy="243614"/>
          </a:xfrm>
          <a:prstGeom prst="roundRect">
            <a:avLst/>
          </a:prstGeom>
          <a:solidFill>
            <a:schemeClr val="accent4"/>
          </a:solidFill>
          <a:ln>
            <a:solidFill>
              <a:schemeClr val="accent4"/>
            </a:solidFill>
          </a:ln>
        </p:spPr>
        <p:txBody>
          <a:bodyPr anchor="ctr"/>
          <a:lstStyle/>
          <a:p>
            <a:pPr marL="0" marR="0" lvl="0" indent="0" algn="ctr" defTabSz="913554" rtl="0" eaLnBrk="1" fontAlgn="base" latinLnBrk="1" hangingPunct="1">
              <a:lnSpc>
                <a:spcPct val="100000"/>
              </a:lnSpc>
              <a:spcBef>
                <a:spcPct val="0"/>
              </a:spcBef>
              <a:spcAft>
                <a:spcPct val="0"/>
              </a:spcAft>
              <a:buClrTx/>
              <a:buSzTx/>
              <a:buFontTx/>
              <a:buNone/>
              <a:tabLst/>
              <a:defRPr/>
            </a:pPr>
            <a:r>
              <a:rPr kumimoji="1" lang="en-US" altLang="ko-KR"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1</a:t>
            </a:r>
            <a:r>
              <a:rPr kumimoji="1" lang="en-US" altLang="ko-KR" sz="1399" b="1" i="0" u="none" strike="noStrike" kern="0" cap="none" spc="0" normalizeH="0" baseline="3000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st</a:t>
            </a:r>
            <a:r>
              <a:rPr kumimoji="1" lang="en-US" altLang="ko-KR"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-generation TKI</a:t>
            </a:r>
            <a:endParaRPr kumimoji="1" lang="ko-KR" altLang="en-US"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endParaRPr>
          </a:p>
        </p:txBody>
      </p:sp>
      <p:sp>
        <p:nvSpPr>
          <p:cNvPr id="52" name="직사각형 75"/>
          <p:cNvSpPr>
            <a:spLocks noChangeArrowheads="1"/>
          </p:cNvSpPr>
          <p:nvPr/>
        </p:nvSpPr>
        <p:spPr bwMode="auto">
          <a:xfrm>
            <a:off x="4228559" y="3194819"/>
            <a:ext cx="2403776" cy="213725"/>
          </a:xfrm>
          <a:prstGeom prst="roundRect">
            <a:avLst/>
          </a:prstGeom>
          <a:solidFill>
            <a:schemeClr val="accent4"/>
          </a:solidFill>
          <a:ln>
            <a:solidFill>
              <a:schemeClr val="accent4"/>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base" latinLnBrk="1" hangingPunct="1">
              <a:lnSpc>
                <a:spcPct val="100000"/>
              </a:lnSpc>
              <a:spcBef>
                <a:spcPct val="0"/>
              </a:spcBef>
              <a:spcAft>
                <a:spcPct val="0"/>
              </a:spcAft>
              <a:buClrTx/>
              <a:buSzTx/>
              <a:buFontTx/>
              <a:buNone/>
              <a:tabLst/>
              <a:defRPr/>
            </a:pPr>
            <a:r>
              <a:rPr kumimoji="1" lang="en-US" altLang="ko-KR"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Activity range</a:t>
            </a:r>
            <a:endParaRPr kumimoji="1" lang="ko-KR" altLang="en-US" sz="1399" b="1" i="0" u="none" strike="noStrike" kern="0" cap="none" spc="0" normalizeH="0" baseline="0" noProof="0" dirty="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endParaRPr>
          </a:p>
        </p:txBody>
      </p:sp>
      <p:sp>
        <p:nvSpPr>
          <p:cNvPr id="5" name="TextBox 4"/>
          <p:cNvSpPr txBox="1"/>
          <p:nvPr/>
        </p:nvSpPr>
        <p:spPr>
          <a:xfrm>
            <a:off x="909335" y="3194820"/>
            <a:ext cx="1218072" cy="609036"/>
          </a:xfrm>
          <a:prstGeom prst="roundRect">
            <a:avLst/>
          </a:prstGeom>
          <a:solidFill>
            <a:schemeClr val="accent4"/>
          </a:solidFill>
          <a:ln w="12700">
            <a:solidFill>
              <a:schemeClr val="accent4"/>
            </a:solidFill>
          </a:ln>
        </p:spPr>
        <p:txBody>
          <a:bodyPr wrap="square" lIns="45678" rIns="45678"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Erlotinib</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Gefitinib</a:t>
            </a:r>
          </a:p>
        </p:txBody>
      </p:sp>
      <p:sp>
        <p:nvSpPr>
          <p:cNvPr id="56" name="TextBox 55"/>
          <p:cNvSpPr txBox="1"/>
          <p:nvPr/>
        </p:nvSpPr>
        <p:spPr>
          <a:xfrm>
            <a:off x="909335" y="4140582"/>
            <a:ext cx="1218072" cy="609036"/>
          </a:xfrm>
          <a:prstGeom prst="roundRect">
            <a:avLst/>
          </a:prstGeom>
          <a:solidFill>
            <a:schemeClr val="accent1">
              <a:lumMod val="75000"/>
            </a:schemeClr>
          </a:solidFill>
          <a:ln w="12700">
            <a:solidFill>
              <a:schemeClr val="accent1">
                <a:lumMod val="75000"/>
              </a:schemeClr>
            </a:solidFill>
          </a:ln>
        </p:spPr>
        <p:txBody>
          <a:bodyPr wrap="square" lIns="45678" rIns="45678"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Afatinib</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Dacomitinib</a:t>
            </a:r>
          </a:p>
        </p:txBody>
      </p:sp>
      <p:sp>
        <p:nvSpPr>
          <p:cNvPr id="57" name="TextBox 56"/>
          <p:cNvSpPr txBox="1"/>
          <p:nvPr/>
        </p:nvSpPr>
        <p:spPr>
          <a:xfrm>
            <a:off x="909335" y="5072069"/>
            <a:ext cx="1218072" cy="609036"/>
          </a:xfrm>
          <a:prstGeom prst="roundRect">
            <a:avLst/>
          </a:prstGeom>
          <a:solidFill>
            <a:schemeClr val="accent5">
              <a:lumMod val="75000"/>
            </a:schemeClr>
          </a:solidFill>
          <a:ln w="12700">
            <a:solidFill>
              <a:schemeClr val="accent5">
                <a:lumMod val="75000"/>
              </a:schemeClr>
            </a:solidFill>
          </a:ln>
        </p:spPr>
        <p:txBody>
          <a:bodyPr wrap="square" lIns="45678" rIns="45678" rtlCol="0" anchor="ctr">
            <a:no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pitchFamily="34" charset="0"/>
              </a:rPr>
              <a:t>Osimertinib</a:t>
            </a:r>
          </a:p>
        </p:txBody>
      </p:sp>
      <p:sp>
        <p:nvSpPr>
          <p:cNvPr id="53" name="직사각형 57"/>
          <p:cNvSpPr/>
          <p:nvPr/>
        </p:nvSpPr>
        <p:spPr bwMode="auto">
          <a:xfrm>
            <a:off x="4251273" y="2250237"/>
            <a:ext cx="4786489" cy="155144"/>
          </a:xfrm>
          <a:prstGeom prst="rect">
            <a:avLst/>
          </a:prstGeom>
          <a:solidFill>
            <a:srgbClr val="969696">
              <a:lumMod val="20000"/>
              <a:lumOff val="80000"/>
            </a:srgbClr>
          </a:solidFill>
          <a:ln w="9525" cap="flat" cmpd="sng" algn="ctr">
            <a:noFill/>
            <a:prstDash val="solid"/>
            <a:round/>
            <a:headEnd type="none" w="med" len="med"/>
            <a:tailEnd type="none" w="med" len="med"/>
          </a:ln>
          <a:effectLst/>
        </p:spPr>
        <p:txBody>
          <a:bodyPr/>
          <a:lstStyle>
            <a:lvl1pPr>
              <a:spcBef>
                <a:spcPct val="20000"/>
              </a:spcBef>
              <a:buClr>
                <a:schemeClr val="accent1"/>
              </a:buClr>
              <a:buChar char="•"/>
              <a:defRPr sz="2000">
                <a:solidFill>
                  <a:schemeClr val="tx1"/>
                </a:solidFill>
                <a:latin typeface="Arial" charset="0"/>
                <a:cs typeface="Arial" charset="0"/>
              </a:defRPr>
            </a:lvl1pPr>
            <a:lvl2pPr marL="742950" indent="-285750">
              <a:spcBef>
                <a:spcPct val="20000"/>
              </a:spcBef>
              <a:buClr>
                <a:schemeClr val="accent1"/>
              </a:buClr>
              <a:buChar char="–"/>
              <a:defRPr>
                <a:solidFill>
                  <a:schemeClr val="tx1"/>
                </a:solidFill>
                <a:latin typeface="Arial" charset="0"/>
                <a:cs typeface="Arial" charset="0"/>
              </a:defRPr>
            </a:lvl2pPr>
            <a:lvl3pPr marL="1143000" indent="-228600">
              <a:spcBef>
                <a:spcPct val="20000"/>
              </a:spcBef>
              <a:buClr>
                <a:schemeClr val="accent1"/>
              </a:buClr>
              <a:buChar char="•"/>
              <a:defRPr sz="1600">
                <a:solidFill>
                  <a:schemeClr val="tx1"/>
                </a:solidFill>
                <a:latin typeface="Arial" charset="0"/>
                <a:cs typeface="Arial" charset="0"/>
              </a:defRPr>
            </a:lvl3pPr>
            <a:lvl4pPr marL="1600200" indent="-228600">
              <a:spcBef>
                <a:spcPct val="20000"/>
              </a:spcBef>
              <a:buClr>
                <a:schemeClr val="accent1"/>
              </a:buClr>
              <a:buChar char="–"/>
              <a:defRPr sz="1400">
                <a:solidFill>
                  <a:schemeClr val="tx1"/>
                </a:solidFill>
                <a:latin typeface="Arial" charset="0"/>
                <a:cs typeface="Arial" charset="0"/>
              </a:defRPr>
            </a:lvl4pPr>
            <a:lvl5pPr marL="2057400" indent="-228600">
              <a:spcBef>
                <a:spcPct val="20000"/>
              </a:spcBef>
              <a:buClr>
                <a:schemeClr val="accent1"/>
              </a:buClr>
              <a:buChar char="»"/>
              <a:defRPr sz="1400">
                <a:solidFill>
                  <a:schemeClr val="tx1"/>
                </a:solidFill>
                <a:latin typeface="Arial" charset="0"/>
                <a:cs typeface="Arial"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charset="0"/>
                <a:cs typeface="Arial" charset="0"/>
              </a:defRPr>
            </a:lvl9pPr>
          </a:lstStyle>
          <a:p>
            <a:pPr marL="0" marR="0" lvl="0" indent="0" algn="l" defTabSz="913554" rtl="0" eaLnBrk="1" fontAlgn="base" latinLnBrk="1" hangingPunct="1">
              <a:lnSpc>
                <a:spcPct val="100000"/>
              </a:lnSpc>
              <a:spcBef>
                <a:spcPct val="0"/>
              </a:spcBef>
              <a:spcAft>
                <a:spcPct val="0"/>
              </a:spcAft>
              <a:buClrTx/>
              <a:buSzTx/>
              <a:buFontTx/>
              <a:buNone/>
              <a:tabLst/>
              <a:defRPr/>
            </a:pPr>
            <a:endParaRPr kumimoji="1" lang="ko-KR" altLang="en-US" sz="1798" b="1" i="0" u="none" strike="noStrike" kern="0" cap="none" spc="0" normalizeH="0" baseline="0" noProof="0">
              <a:ln>
                <a:noFill/>
              </a:ln>
              <a:solidFill>
                <a:srgbClr val="000000"/>
              </a:solidFill>
              <a:effectLst/>
              <a:uLnTx/>
              <a:uFillTx/>
              <a:latin typeface="Arial" charset="0"/>
              <a:ea typeface="굴림" panose="020B0600000101010101" pitchFamily="34" charset="-127"/>
              <a:cs typeface="Arial" charset="0"/>
            </a:endParaRPr>
          </a:p>
        </p:txBody>
      </p:sp>
      <p:sp>
        <p:nvSpPr>
          <p:cNvPr id="44" name="타원 93"/>
          <p:cNvSpPr/>
          <p:nvPr/>
        </p:nvSpPr>
        <p:spPr bwMode="auto">
          <a:xfrm>
            <a:off x="5607979" y="1891541"/>
            <a:ext cx="281559" cy="394138"/>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40004" name="직선 연결선 94"/>
          <p:cNvCxnSpPr>
            <a:cxnSpLocks noChangeShapeType="1"/>
          </p:cNvCxnSpPr>
          <p:nvPr/>
        </p:nvCxnSpPr>
        <p:spPr bwMode="auto">
          <a:xfrm>
            <a:off x="5748758"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6" name="타원 95"/>
          <p:cNvSpPr/>
          <p:nvPr/>
        </p:nvSpPr>
        <p:spPr bwMode="auto">
          <a:xfrm>
            <a:off x="5945851" y="1891541"/>
            <a:ext cx="281559" cy="394138"/>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40008" name="직선 연결선 96"/>
          <p:cNvCxnSpPr>
            <a:cxnSpLocks noChangeShapeType="1"/>
          </p:cNvCxnSpPr>
          <p:nvPr/>
        </p:nvCxnSpPr>
        <p:spPr bwMode="auto">
          <a:xfrm>
            <a:off x="6086629"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8" name="타원 97"/>
          <p:cNvSpPr/>
          <p:nvPr/>
        </p:nvSpPr>
        <p:spPr bwMode="auto">
          <a:xfrm>
            <a:off x="5607979" y="2398291"/>
            <a:ext cx="281559" cy="563051"/>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49" name="타원 98"/>
          <p:cNvSpPr/>
          <p:nvPr/>
        </p:nvSpPr>
        <p:spPr bwMode="auto">
          <a:xfrm>
            <a:off x="5945851" y="2398291"/>
            <a:ext cx="281559" cy="563051"/>
          </a:xfrm>
          <a:prstGeom prst="ellipse">
            <a:avLst/>
          </a:prstGeom>
          <a:solidFill>
            <a:schemeClr val="accent6"/>
          </a:solidFill>
          <a:ln/>
        </p:spPr>
        <p:style>
          <a:lnRef idx="2">
            <a:schemeClr val="accent6"/>
          </a:lnRef>
          <a:fillRef idx="1">
            <a:schemeClr val="lt1"/>
          </a:fillRef>
          <a:effectRef idx="0">
            <a:schemeClr val="accent6"/>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38" name="타원 87"/>
          <p:cNvSpPr/>
          <p:nvPr/>
        </p:nvSpPr>
        <p:spPr bwMode="auto">
          <a:xfrm>
            <a:off x="8302339" y="1891541"/>
            <a:ext cx="281559" cy="394138"/>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90" name="직선 연결선 88"/>
          <p:cNvCxnSpPr>
            <a:cxnSpLocks noChangeShapeType="1"/>
          </p:cNvCxnSpPr>
          <p:nvPr/>
        </p:nvCxnSpPr>
        <p:spPr bwMode="auto">
          <a:xfrm>
            <a:off x="8443119"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0" name="타원 89"/>
          <p:cNvSpPr/>
          <p:nvPr/>
        </p:nvSpPr>
        <p:spPr bwMode="auto">
          <a:xfrm>
            <a:off x="8640177" y="1891541"/>
            <a:ext cx="281559" cy="394138"/>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94" name="직선 연결선 90"/>
          <p:cNvCxnSpPr>
            <a:cxnSpLocks noChangeShapeType="1"/>
          </p:cNvCxnSpPr>
          <p:nvPr/>
        </p:nvCxnSpPr>
        <p:spPr bwMode="auto">
          <a:xfrm>
            <a:off x="8780955"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2" name="타원 91"/>
          <p:cNvSpPr/>
          <p:nvPr/>
        </p:nvSpPr>
        <p:spPr bwMode="auto">
          <a:xfrm>
            <a:off x="8302339" y="2398291"/>
            <a:ext cx="281559" cy="563051"/>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43" name="타원 92"/>
          <p:cNvSpPr/>
          <p:nvPr/>
        </p:nvSpPr>
        <p:spPr bwMode="auto">
          <a:xfrm>
            <a:off x="8640194" y="2398291"/>
            <a:ext cx="281559" cy="563051"/>
          </a:xfrm>
          <a:prstGeom prst="ellipse">
            <a:avLst/>
          </a:prstGeom>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dirty="0">
              <a:ln>
                <a:noFill/>
              </a:ln>
              <a:solidFill>
                <a:srgbClr val="FFFFFF"/>
              </a:solidFill>
              <a:effectLst/>
              <a:uLnTx/>
              <a:uFillTx/>
              <a:latin typeface="Arial" charset="0"/>
              <a:ea typeface="Gulim" pitchFamily="34" charset="-127"/>
              <a:cs typeface="Arial" charset="0"/>
            </a:endParaRPr>
          </a:p>
        </p:txBody>
      </p:sp>
      <p:sp>
        <p:nvSpPr>
          <p:cNvPr id="32" name="타원 81"/>
          <p:cNvSpPr/>
          <p:nvPr/>
        </p:nvSpPr>
        <p:spPr bwMode="auto">
          <a:xfrm>
            <a:off x="4489943" y="1891541"/>
            <a:ext cx="281559" cy="394138"/>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76" name="직선 연결선 82"/>
          <p:cNvCxnSpPr>
            <a:cxnSpLocks noChangeShapeType="1"/>
          </p:cNvCxnSpPr>
          <p:nvPr/>
        </p:nvCxnSpPr>
        <p:spPr bwMode="auto">
          <a:xfrm>
            <a:off x="4630722"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34" name="타원 83"/>
          <p:cNvSpPr/>
          <p:nvPr/>
        </p:nvSpPr>
        <p:spPr bwMode="auto">
          <a:xfrm>
            <a:off x="4827815" y="1891541"/>
            <a:ext cx="281559" cy="394138"/>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39980" name="직선 연결선 84"/>
          <p:cNvCxnSpPr>
            <a:cxnSpLocks noChangeShapeType="1"/>
          </p:cNvCxnSpPr>
          <p:nvPr/>
        </p:nvCxnSpPr>
        <p:spPr bwMode="auto">
          <a:xfrm>
            <a:off x="4968593" y="2285677"/>
            <a:ext cx="0" cy="11261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36" name="타원 85"/>
          <p:cNvSpPr/>
          <p:nvPr/>
        </p:nvSpPr>
        <p:spPr bwMode="auto">
          <a:xfrm>
            <a:off x="4489943" y="2398291"/>
            <a:ext cx="281559" cy="563051"/>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37" name="타원 86"/>
          <p:cNvSpPr/>
          <p:nvPr/>
        </p:nvSpPr>
        <p:spPr bwMode="auto">
          <a:xfrm>
            <a:off x="4827815" y="2398291"/>
            <a:ext cx="281559" cy="563051"/>
          </a:xfrm>
          <a:prstGeom prst="ellipse">
            <a:avLst/>
          </a:prstGeom>
          <a:solidFill>
            <a:schemeClr val="tx2"/>
          </a:solidFill>
          <a:ln>
            <a:solidFill>
              <a:schemeClr val="tx2"/>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39944" name="TextBox 8"/>
          <p:cNvSpPr txBox="1">
            <a:spLocks noChangeArrowheads="1"/>
          </p:cNvSpPr>
          <p:nvPr/>
        </p:nvSpPr>
        <p:spPr bwMode="auto">
          <a:xfrm>
            <a:off x="4409371" y="1382842"/>
            <a:ext cx="944489" cy="502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t>Wild-type </a:t>
            </a:r>
            <a:br>
              <a:rPr kumimoji="0" lang="en-US" altLang="ko-KR" sz="13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br>
            <a:r>
              <a:rPr kumimoji="0" lang="en-US" altLang="ko-KR" sz="1332" b="0" i="0" u="none" strike="noStrike" kern="1200" cap="none" spc="0" normalizeH="0" baseline="0" noProof="0" dirty="0">
                <a:ln>
                  <a:noFill/>
                </a:ln>
                <a:solidFill>
                  <a:srgbClr val="000000"/>
                </a:solidFill>
                <a:effectLst/>
                <a:uLnTx/>
                <a:uFillTx/>
                <a:latin typeface="Arial"/>
                <a:ea typeface="맑은 고딕" panose="020B0503020000020004" pitchFamily="34" charset="-127"/>
                <a:cs typeface="Arial" panose="020B0604020202020204" pitchFamily="34" charset="0"/>
              </a:rPr>
              <a:t>EGFR</a:t>
            </a:r>
          </a:p>
        </p:txBody>
      </p:sp>
      <p:sp>
        <p:nvSpPr>
          <p:cNvPr id="39945" name="TextBox 9"/>
          <p:cNvSpPr txBox="1">
            <a:spLocks noChangeArrowheads="1"/>
          </p:cNvSpPr>
          <p:nvPr/>
        </p:nvSpPr>
        <p:spPr bwMode="auto">
          <a:xfrm>
            <a:off x="5203057" y="1382842"/>
            <a:ext cx="1429278" cy="502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7AC2">
                    <a:lumMod val="50000"/>
                  </a:srgbClr>
                </a:solidFill>
                <a:effectLst/>
                <a:uLnTx/>
                <a:uFillTx/>
                <a:latin typeface="Arial"/>
                <a:ea typeface="맑은 고딕" panose="020B0503020000020004" pitchFamily="34" charset="-127"/>
                <a:cs typeface="Arial" panose="020B0604020202020204" pitchFamily="34" charset="0"/>
              </a:rPr>
              <a:t>Intrinsic mutant EGFR</a:t>
            </a:r>
          </a:p>
        </p:txBody>
      </p:sp>
      <p:sp>
        <p:nvSpPr>
          <p:cNvPr id="39946" name="TextBox 10"/>
          <p:cNvSpPr txBox="1">
            <a:spLocks noChangeArrowheads="1"/>
          </p:cNvSpPr>
          <p:nvPr/>
        </p:nvSpPr>
        <p:spPr bwMode="auto">
          <a:xfrm>
            <a:off x="7993118" y="1382842"/>
            <a:ext cx="1237838" cy="502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FF8205"/>
                </a:solidFill>
                <a:effectLst/>
                <a:uLnTx/>
                <a:uFillTx/>
                <a:latin typeface="Arial"/>
                <a:ea typeface="맑은 고딕" panose="020B0503020000020004" pitchFamily="34" charset="-127"/>
                <a:cs typeface="Arial" panose="020B0604020202020204" pitchFamily="34" charset="0"/>
              </a:rPr>
              <a:t>Acquired </a:t>
            </a:r>
            <a:br>
              <a:rPr kumimoji="0" lang="en-US" altLang="ko-KR" sz="1332" b="0" i="0" u="none" strike="noStrike" kern="1200" cap="none" spc="0" normalizeH="0" baseline="0" noProof="0" dirty="0">
                <a:ln>
                  <a:noFill/>
                </a:ln>
                <a:solidFill>
                  <a:srgbClr val="FF8205"/>
                </a:solidFill>
                <a:effectLst/>
                <a:uLnTx/>
                <a:uFillTx/>
                <a:latin typeface="Arial"/>
                <a:ea typeface="맑은 고딕" panose="020B0503020000020004" pitchFamily="34" charset="-127"/>
                <a:cs typeface="Arial" panose="020B0604020202020204" pitchFamily="34" charset="0"/>
              </a:rPr>
            </a:br>
            <a:r>
              <a:rPr kumimoji="0" lang="en-US" altLang="ko-KR" sz="1332" b="0" i="0" u="none" strike="noStrike" kern="1200" cap="none" spc="0" normalizeH="0" baseline="0" noProof="0" dirty="0">
                <a:ln>
                  <a:noFill/>
                </a:ln>
                <a:solidFill>
                  <a:srgbClr val="FF8205"/>
                </a:solidFill>
                <a:effectLst/>
                <a:uLnTx/>
                <a:uFillTx/>
                <a:latin typeface="Arial"/>
                <a:ea typeface="맑은 고딕" panose="020B0503020000020004" pitchFamily="34" charset="-127"/>
                <a:cs typeface="Arial" panose="020B0604020202020204" pitchFamily="34" charset="0"/>
              </a:rPr>
              <a:t>T790M EGFR</a:t>
            </a:r>
          </a:p>
        </p:txBody>
      </p:sp>
      <p:sp>
        <p:nvSpPr>
          <p:cNvPr id="39956" name="타원 67"/>
          <p:cNvSpPr>
            <a:spLocks noChangeArrowheads="1"/>
          </p:cNvSpPr>
          <p:nvPr/>
        </p:nvSpPr>
        <p:spPr bwMode="auto">
          <a:xfrm>
            <a:off x="4559962" y="2698057"/>
            <a:ext cx="141522"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57" name="타원 68"/>
          <p:cNvSpPr>
            <a:spLocks noChangeArrowheads="1"/>
          </p:cNvSpPr>
          <p:nvPr/>
        </p:nvSpPr>
        <p:spPr bwMode="auto">
          <a:xfrm>
            <a:off x="4897834" y="2698057"/>
            <a:ext cx="141522"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58" name="타원 69"/>
          <p:cNvSpPr>
            <a:spLocks noChangeArrowheads="1"/>
          </p:cNvSpPr>
          <p:nvPr/>
        </p:nvSpPr>
        <p:spPr bwMode="auto">
          <a:xfrm>
            <a:off x="5678617" y="2698057"/>
            <a:ext cx="140281"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59" name="타원 70"/>
          <p:cNvSpPr>
            <a:spLocks noChangeArrowheads="1"/>
          </p:cNvSpPr>
          <p:nvPr/>
        </p:nvSpPr>
        <p:spPr bwMode="auto">
          <a:xfrm>
            <a:off x="6015870" y="2698057"/>
            <a:ext cx="141522"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0" name="타원 71"/>
          <p:cNvSpPr>
            <a:spLocks noChangeArrowheads="1"/>
          </p:cNvSpPr>
          <p:nvPr/>
        </p:nvSpPr>
        <p:spPr bwMode="auto">
          <a:xfrm>
            <a:off x="8377321" y="2698057"/>
            <a:ext cx="140279"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1" name="타원 72"/>
          <p:cNvSpPr>
            <a:spLocks noChangeArrowheads="1"/>
          </p:cNvSpPr>
          <p:nvPr/>
        </p:nvSpPr>
        <p:spPr bwMode="auto">
          <a:xfrm>
            <a:off x="8710833" y="2698057"/>
            <a:ext cx="140281" cy="24580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grpSp>
        <p:nvGrpSpPr>
          <p:cNvPr id="12" name="Group 11"/>
          <p:cNvGrpSpPr/>
          <p:nvPr/>
        </p:nvGrpSpPr>
        <p:grpSpPr>
          <a:xfrm>
            <a:off x="6523314" y="1382841"/>
            <a:ext cx="1604927" cy="1572885"/>
            <a:chOff x="4799984" y="1038091"/>
            <a:chExt cx="1204810" cy="1180756"/>
          </a:xfrm>
        </p:grpSpPr>
        <p:sp>
          <p:nvSpPr>
            <p:cNvPr id="55" name="타원 93"/>
            <p:cNvSpPr/>
            <p:nvPr/>
          </p:nvSpPr>
          <p:spPr bwMode="auto">
            <a:xfrm>
              <a:off x="5169888" y="1415754"/>
              <a:ext cx="211366" cy="295877"/>
            </a:xfrm>
            <a:prstGeom prst="ellipse">
              <a:avLst/>
            </a:prstGeom>
            <a:solidFill>
              <a:schemeClr val="accent3"/>
            </a:solidFill>
            <a:ln/>
          </p:spPr>
          <p:style>
            <a:lnRef idx="2">
              <a:schemeClr val="accent3"/>
            </a:lnRef>
            <a:fillRef idx="1">
              <a:schemeClr val="lt1"/>
            </a:fillRef>
            <a:effectRef idx="0">
              <a:schemeClr val="accent3"/>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58" name="직선 연결선 94"/>
            <p:cNvCxnSpPr>
              <a:cxnSpLocks noChangeShapeType="1"/>
            </p:cNvCxnSpPr>
            <p:nvPr/>
          </p:nvCxnSpPr>
          <p:spPr bwMode="auto">
            <a:xfrm>
              <a:off x="5275570" y="1711631"/>
              <a:ext cx="0" cy="84536"/>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59" name="타원 95"/>
            <p:cNvSpPr/>
            <p:nvPr/>
          </p:nvSpPr>
          <p:spPr bwMode="auto">
            <a:xfrm>
              <a:off x="5423526" y="1415754"/>
              <a:ext cx="211366" cy="295877"/>
            </a:xfrm>
            <a:prstGeom prst="ellipse">
              <a:avLst/>
            </a:prstGeom>
            <a:solidFill>
              <a:schemeClr val="accent5"/>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cxnSp>
          <p:nvCxnSpPr>
            <p:cNvPr id="60" name="직선 연결선 96"/>
            <p:cNvCxnSpPr>
              <a:cxnSpLocks noChangeShapeType="1"/>
            </p:cNvCxnSpPr>
            <p:nvPr/>
          </p:nvCxnSpPr>
          <p:spPr bwMode="auto">
            <a:xfrm>
              <a:off x="5529208" y="1711631"/>
              <a:ext cx="0" cy="84536"/>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61" name="타원 97"/>
            <p:cNvSpPr/>
            <p:nvPr/>
          </p:nvSpPr>
          <p:spPr bwMode="auto">
            <a:xfrm>
              <a:off x="5169888" y="1796168"/>
              <a:ext cx="211366" cy="422679"/>
            </a:xfrm>
            <a:prstGeom prst="ellipse">
              <a:avLst/>
            </a:prstGeom>
            <a:solidFill>
              <a:schemeClr val="accent3"/>
            </a:solidFill>
            <a:ln/>
          </p:spPr>
          <p:style>
            <a:lnRef idx="2">
              <a:schemeClr val="accent3"/>
            </a:lnRef>
            <a:fillRef idx="1">
              <a:schemeClr val="lt1"/>
            </a:fillRef>
            <a:effectRef idx="0">
              <a:schemeClr val="accent3"/>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62" name="타원 98"/>
            <p:cNvSpPr/>
            <p:nvPr/>
          </p:nvSpPr>
          <p:spPr bwMode="auto">
            <a:xfrm>
              <a:off x="5423526" y="1796168"/>
              <a:ext cx="211366" cy="422679"/>
            </a:xfrm>
            <a:prstGeom prst="ellipse">
              <a:avLst/>
            </a:prstGeom>
            <a:solidFill>
              <a:schemeClr val="accent5"/>
            </a:solidFill>
            <a:ln/>
          </p:spPr>
          <p:style>
            <a:lnRef idx="2">
              <a:schemeClr val="accent5"/>
            </a:lnRef>
            <a:fillRef idx="1">
              <a:schemeClr val="lt1"/>
            </a:fillRef>
            <a:effectRef idx="0">
              <a:schemeClr val="accent5"/>
            </a:effectRef>
            <a:fontRef idx="minor">
              <a:schemeClr val="dk1"/>
            </a:fontRef>
          </p:style>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endParaRPr kumimoji="0" lang="ko-KR" altLang="en-US" sz="1798" b="1" i="0" u="none" strike="noStrike" kern="1200" cap="none" spc="0" normalizeH="0" baseline="0" noProof="0">
                <a:ln>
                  <a:noFill/>
                </a:ln>
                <a:solidFill>
                  <a:srgbClr val="FFFFFF"/>
                </a:solidFill>
                <a:effectLst/>
                <a:uLnTx/>
                <a:uFillTx/>
                <a:latin typeface="Arial" charset="0"/>
                <a:ea typeface="Gulim" pitchFamily="34" charset="-127"/>
                <a:cs typeface="Arial" charset="0"/>
              </a:endParaRPr>
            </a:p>
          </p:txBody>
        </p:sp>
        <p:sp>
          <p:nvSpPr>
            <p:cNvPr id="63" name="타원 69"/>
            <p:cNvSpPr>
              <a:spLocks noChangeArrowheads="1"/>
            </p:cNvSpPr>
            <p:nvPr/>
          </p:nvSpPr>
          <p:spPr bwMode="auto">
            <a:xfrm>
              <a:off x="5222915" y="2021202"/>
              <a:ext cx="105308" cy="184522"/>
            </a:xfrm>
            <a:prstGeom prst="ellipse">
              <a:avLst/>
            </a:prstGeom>
            <a:solidFill>
              <a:srgbClr val="C00000"/>
            </a:solidFill>
            <a:ln>
              <a:noFill/>
            </a:ln>
            <a:extLst>
              <a:ext uri="{91240B29-F687-4F45-9708-019B960494DF}">
                <a14:hiddenLine xmlns:a14="http://schemas.microsoft.com/office/drawing/2010/main" w="9525" algn="ctr">
                  <a:solidFill>
                    <a:srgbClr val="000000"/>
                  </a:solidFill>
                  <a:round/>
                  <a:headEnd/>
                  <a:tailEnd/>
                </a14:hiddenLine>
              </a:ext>
            </a:extLst>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K</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65" name="TextBox 9"/>
            <p:cNvSpPr txBox="1">
              <a:spLocks noChangeArrowheads="1"/>
            </p:cNvSpPr>
            <p:nvPr/>
          </p:nvSpPr>
          <p:spPr bwMode="auto">
            <a:xfrm>
              <a:off x="4799984" y="1038091"/>
              <a:ext cx="1204810" cy="377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9933"/>
                  </a:solidFill>
                  <a:effectLst/>
                  <a:uLnTx/>
                  <a:uFillTx/>
                  <a:latin typeface="Arial"/>
                  <a:ea typeface="맑은 고딕" panose="020B0503020000020004" pitchFamily="34" charset="-127"/>
                  <a:cs typeface="Arial" panose="020B0604020202020204" pitchFamily="34" charset="0"/>
                </a:rPr>
                <a:t>ErbB heterodimers</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altLang="ko-KR" sz="1332" b="0" i="0" u="none" strike="noStrike" kern="1200" cap="none" spc="0" normalizeH="0" baseline="0" noProof="0" dirty="0">
                  <a:ln>
                    <a:noFill/>
                  </a:ln>
                  <a:solidFill>
                    <a:srgbClr val="009933"/>
                  </a:solidFill>
                  <a:effectLst/>
                  <a:uLnTx/>
                  <a:uFillTx/>
                  <a:latin typeface="Arial"/>
                  <a:ea typeface="맑은 고딕" panose="020B0503020000020004" pitchFamily="34" charset="-127"/>
                  <a:cs typeface="Arial" panose="020B0604020202020204" pitchFamily="34" charset="0"/>
                </a:rPr>
                <a:t>(eg, HER2: ErbB3)</a:t>
              </a:r>
            </a:p>
          </p:txBody>
        </p:sp>
      </p:grpSp>
      <p:sp>
        <p:nvSpPr>
          <p:cNvPr id="2" name="직사각형 77"/>
          <p:cNvSpPr>
            <a:spLocks noChangeArrowheads="1"/>
          </p:cNvSpPr>
          <p:nvPr/>
        </p:nvSpPr>
        <p:spPr bwMode="auto">
          <a:xfrm>
            <a:off x="5324153" y="5072070"/>
            <a:ext cx="1482770" cy="243614"/>
          </a:xfrm>
          <a:prstGeom prst="roundRect">
            <a:avLst/>
          </a:prstGeom>
          <a:solidFill>
            <a:schemeClr val="accent5">
              <a:lumMod val="75000"/>
            </a:schemeClr>
          </a:solidFill>
          <a:ln>
            <a:solidFill>
              <a:schemeClr val="accent5">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Activity</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39969" name="TextBox 27"/>
          <p:cNvSpPr txBox="1">
            <a:spLocks noChangeArrowheads="1"/>
          </p:cNvSpPr>
          <p:nvPr/>
        </p:nvSpPr>
        <p:spPr bwMode="auto">
          <a:xfrm>
            <a:off x="5184570" y="5296050"/>
            <a:ext cx="1622354"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Irreversible covalent binding to mutant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p>
        </p:txBody>
      </p:sp>
      <p:sp>
        <p:nvSpPr>
          <p:cNvPr id="64" name="직사각형 77"/>
          <p:cNvSpPr>
            <a:spLocks noChangeArrowheads="1"/>
          </p:cNvSpPr>
          <p:nvPr/>
        </p:nvSpPr>
        <p:spPr bwMode="auto">
          <a:xfrm>
            <a:off x="7788929" y="5072070"/>
            <a:ext cx="1482770" cy="243614"/>
          </a:xfrm>
          <a:prstGeom prst="roundRect">
            <a:avLst/>
          </a:prstGeom>
          <a:solidFill>
            <a:schemeClr val="accent5">
              <a:lumMod val="75000"/>
            </a:schemeClr>
          </a:solidFill>
          <a:ln>
            <a:solidFill>
              <a:schemeClr val="accent5">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r>
              <a:rPr kumimoji="1" lang="en-US" altLang="ko-KR"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rPr>
              <a:t>range</a:t>
            </a: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67" name="Title 5">
            <a:extLst>
              <a:ext uri="{FF2B5EF4-FFF2-40B4-BE49-F238E27FC236}">
                <a16:creationId xmlns:a16="http://schemas.microsoft.com/office/drawing/2014/main" id="{07F57C7A-22E0-4CE2-AFF1-B46C08EEE7B5}"/>
              </a:ext>
            </a:extLst>
          </p:cNvPr>
          <p:cNvSpPr>
            <a:spLocks noGrp="1"/>
          </p:cNvSpPr>
          <p:nvPr>
            <p:ph type="title"/>
          </p:nvPr>
        </p:nvSpPr>
        <p:spPr>
          <a:xfrm>
            <a:off x="796538" y="-173282"/>
            <a:ext cx="9972160" cy="1049219"/>
          </a:xfrm>
        </p:spPr>
        <p:txBody>
          <a:bodyPr/>
          <a:lstStyle/>
          <a:p>
            <a:pPr algn="ctr">
              <a:lnSpc>
                <a:spcPct val="90000"/>
              </a:lnSpc>
            </a:pPr>
            <a:r>
              <a:rPr lang="en-GB" sz="3200" dirty="0" err="1"/>
              <a:t>Tổng</a:t>
            </a:r>
            <a:r>
              <a:rPr lang="en-GB" sz="3200" dirty="0"/>
              <a:t> </a:t>
            </a:r>
            <a:r>
              <a:rPr lang="en-GB" sz="3200" dirty="0" err="1"/>
              <a:t>quan</a:t>
            </a:r>
            <a:r>
              <a:rPr lang="en-GB" sz="3200" dirty="0"/>
              <a:t> EGFR TKI </a:t>
            </a:r>
            <a:r>
              <a:rPr lang="en-GB" sz="3200" dirty="0" err="1"/>
              <a:t>thế</a:t>
            </a:r>
            <a:r>
              <a:rPr lang="en-GB" sz="3200" dirty="0"/>
              <a:t> </a:t>
            </a:r>
            <a:r>
              <a:rPr lang="en-GB" sz="3200" dirty="0" err="1"/>
              <a:t>hệ</a:t>
            </a:r>
            <a:r>
              <a:rPr lang="en-GB" sz="3200" dirty="0"/>
              <a:t> 1, 2, </a:t>
            </a:r>
            <a:r>
              <a:rPr lang="en-GB" sz="3200" dirty="0" err="1"/>
              <a:t>và</a:t>
            </a:r>
            <a:r>
              <a:rPr lang="en-GB" sz="3200" dirty="0"/>
              <a:t> 3</a:t>
            </a:r>
          </a:p>
        </p:txBody>
      </p:sp>
      <p:sp>
        <p:nvSpPr>
          <p:cNvPr id="68" name="직사각형 76">
            <a:extLst>
              <a:ext uri="{FF2B5EF4-FFF2-40B4-BE49-F238E27FC236}">
                <a16:creationId xmlns:a16="http://schemas.microsoft.com/office/drawing/2014/main" id="{1B911667-63A3-4D0B-AC3F-467A1410BB10}"/>
              </a:ext>
            </a:extLst>
          </p:cNvPr>
          <p:cNvSpPr>
            <a:spLocks noChangeArrowheads="1"/>
          </p:cNvSpPr>
          <p:nvPr/>
        </p:nvSpPr>
        <p:spPr bwMode="auto">
          <a:xfrm>
            <a:off x="8288684" y="4140582"/>
            <a:ext cx="749078" cy="181918"/>
          </a:xfrm>
          <a:prstGeom prst="roundRect">
            <a:avLst/>
          </a:prstGeom>
          <a:pattFill prst="pct70">
            <a:fgClr>
              <a:schemeClr val="accent1">
                <a:lumMod val="75000"/>
              </a:schemeClr>
            </a:fgClr>
            <a:bgClr>
              <a:schemeClr val="bg1"/>
            </a:bgClr>
          </a:pattFill>
          <a:ln>
            <a:solidFill>
              <a:schemeClr val="accent1">
                <a:lumMod val="75000"/>
              </a:schemeClr>
            </a:solidFill>
          </a:ln>
        </p:spPr>
        <p:txBody>
          <a:bodyPr anchor="ctr"/>
          <a:lstStyle>
            <a:lvl1pPr>
              <a:spcBef>
                <a:spcPct val="20000"/>
              </a:spcBef>
              <a:buClr>
                <a:schemeClr val="accent1"/>
              </a:buClr>
              <a:buChar char="•"/>
              <a:defRPr sz="2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1"/>
              </a:buClr>
              <a:buChar char="–"/>
              <a:defRPr>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Char char="•"/>
              <a:defRPr sz="16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Char char="»"/>
              <a:defRPr sz="1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Char char="»"/>
              <a:defRPr sz="1400">
                <a:solidFill>
                  <a:schemeClr val="tx1"/>
                </a:solidFill>
                <a:latin typeface="Arial" panose="020B0604020202020204" pitchFamily="34" charset="0"/>
                <a:cs typeface="Arial" panose="020B0604020202020204" pitchFamily="34" charset="0"/>
              </a:defRPr>
            </a:lvl9pPr>
          </a:lstStyle>
          <a:p>
            <a:pPr marL="0" marR="0" lvl="0" indent="0" algn="ctr" defTabSz="913554" rtl="0" eaLnBrk="1" fontAlgn="auto" latinLnBrk="1" hangingPunct="1">
              <a:lnSpc>
                <a:spcPct val="100000"/>
              </a:lnSpc>
              <a:spcBef>
                <a:spcPct val="0"/>
              </a:spcBef>
              <a:spcAft>
                <a:spcPts val="0"/>
              </a:spcAft>
              <a:buClrTx/>
              <a:buSzTx/>
              <a:buFontTx/>
              <a:buNone/>
              <a:tabLst/>
              <a:defRPr/>
            </a:pPr>
            <a:endParaRPr kumimoji="1" lang="ko-KR" altLang="en-US" sz="1399" b="1" i="0" u="none" strike="noStrike" kern="1200" cap="none" spc="0" normalizeH="0" baseline="0" noProof="0" dirty="0">
              <a:ln>
                <a:noFill/>
              </a:ln>
              <a:solidFill>
                <a:srgbClr val="FFFFFF"/>
              </a:solidFill>
              <a:effectLst/>
              <a:uLnTx/>
              <a:uFillTx/>
              <a:latin typeface="Arial" panose="020B0604020202020204" pitchFamily="34" charset="0"/>
              <a:ea typeface="Gulim" panose="020B0600000101010101" pitchFamily="34" charset="-127"/>
              <a:cs typeface="Arial" panose="020B0604020202020204" pitchFamily="34" charset="0"/>
            </a:endParaRPr>
          </a:p>
        </p:txBody>
      </p:sp>
      <p:sp>
        <p:nvSpPr>
          <p:cNvPr id="70" name="頁尾版面配置區 6">
            <a:extLst>
              <a:ext uri="{FF2B5EF4-FFF2-40B4-BE49-F238E27FC236}">
                <a16:creationId xmlns:a16="http://schemas.microsoft.com/office/drawing/2014/main" id="{2C3001E9-3D80-9043-8EBB-403DC55CB163}"/>
              </a:ext>
            </a:extLst>
          </p:cNvPr>
          <p:cNvSpPr txBox="1">
            <a:spLocks/>
          </p:cNvSpPr>
          <p:nvPr/>
        </p:nvSpPr>
        <p:spPr>
          <a:xfrm>
            <a:off x="575413" y="6283688"/>
            <a:ext cx="10848800" cy="396354"/>
          </a:xfrm>
          <a:prstGeom prst="rect">
            <a:avLst/>
          </a:prstGeom>
        </p:spPr>
        <p:txBody>
          <a:bodyPr vert="horz" lIns="91440" tIns="45720" rIns="91440" bIns="4572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altLang="en-US" sz="1000" b="0" i="0" u="none" strike="noStrike" kern="1200" cap="none" spc="0" normalizeH="0" baseline="0" noProof="0" dirty="0">
                <a:ln>
                  <a:noFill/>
                </a:ln>
                <a:solidFill>
                  <a:srgbClr val="58595B"/>
                </a:solidFill>
                <a:effectLst/>
                <a:uLnTx/>
                <a:uFillTx/>
                <a:latin typeface="Arial"/>
                <a:ea typeface="+mn-ea"/>
                <a:cs typeface="+mn-cs"/>
              </a:rPr>
              <a:t>1. Girard. </a:t>
            </a:r>
            <a:r>
              <a:rPr kumimoji="0" lang="de-DE" altLang="en-US" sz="1000" b="0" i="1" u="none" strike="noStrike" kern="1200" cap="none" spc="0" normalizeH="0" baseline="0" noProof="0" dirty="0">
                <a:ln>
                  <a:noFill/>
                </a:ln>
                <a:solidFill>
                  <a:srgbClr val="58595B"/>
                </a:solidFill>
                <a:effectLst/>
                <a:uLnTx/>
                <a:uFillTx/>
                <a:latin typeface="Arial"/>
                <a:ea typeface="+mn-ea"/>
                <a:cs typeface="+mn-cs"/>
              </a:rPr>
              <a:t>Future </a:t>
            </a:r>
            <a:r>
              <a:rPr kumimoji="0" lang="de-DE" altLang="en-US" sz="1000" b="0" i="1" u="none" strike="noStrike" kern="1200" cap="none" spc="0" normalizeH="0" baseline="0" noProof="0" dirty="0" err="1">
                <a:ln>
                  <a:noFill/>
                </a:ln>
                <a:solidFill>
                  <a:srgbClr val="58595B"/>
                </a:solidFill>
                <a:effectLst/>
                <a:uLnTx/>
                <a:uFillTx/>
                <a:latin typeface="Arial"/>
                <a:ea typeface="+mn-ea"/>
                <a:cs typeface="+mn-cs"/>
              </a:rPr>
              <a:t>Oncol</a:t>
            </a:r>
            <a:r>
              <a:rPr kumimoji="0" lang="de-DE" altLang="en-US" sz="1000" b="0" i="0" u="none" strike="noStrike" kern="1200" cap="none" spc="0" normalizeH="0" baseline="0" noProof="0" dirty="0">
                <a:ln>
                  <a:noFill/>
                </a:ln>
                <a:solidFill>
                  <a:srgbClr val="58595B"/>
                </a:solidFill>
                <a:effectLst/>
                <a:uLnTx/>
                <a:uFillTx/>
                <a:latin typeface="Arial"/>
                <a:ea typeface="+mn-ea"/>
                <a:cs typeface="+mn-cs"/>
              </a:rPr>
              <a:t>. </a:t>
            </a:r>
            <a:r>
              <a:rPr kumimoji="0" lang="en-US" sz="1000" b="0" i="0" u="none" strike="noStrike" kern="1200" cap="none" spc="0" normalizeH="0" baseline="0" noProof="0" dirty="0">
                <a:ln>
                  <a:noFill/>
                </a:ln>
                <a:solidFill>
                  <a:srgbClr val="58595B"/>
                </a:solidFill>
                <a:effectLst/>
                <a:uLnTx/>
                <a:uFillTx/>
                <a:latin typeface="Arial"/>
                <a:ea typeface="+mn-ea"/>
                <a:cs typeface="+mn-cs"/>
              </a:rPr>
              <a:t>2018;14:1117; 2. </a:t>
            </a:r>
            <a:r>
              <a:rPr kumimoji="0" lang="en-GB" sz="1000" b="0" i="0" u="none" strike="noStrike" kern="1200" cap="none" spc="0" normalizeH="0" baseline="0" noProof="0" dirty="0">
                <a:ln>
                  <a:noFill/>
                </a:ln>
                <a:solidFill>
                  <a:srgbClr val="58595B"/>
                </a:solidFill>
                <a:effectLst/>
                <a:uLnTx/>
                <a:uFillTx/>
                <a:latin typeface="Arial"/>
                <a:ea typeface="+mn-ea"/>
                <a:cs typeface="+mn-cs"/>
              </a:rPr>
              <a:t>Cross et al. </a:t>
            </a:r>
            <a:r>
              <a:rPr kumimoji="0" lang="en-GB" sz="1000" b="0" i="1" u="none" strike="noStrike" kern="1200" cap="none" spc="0" normalizeH="0" baseline="0" noProof="0" dirty="0">
                <a:ln>
                  <a:noFill/>
                </a:ln>
                <a:solidFill>
                  <a:srgbClr val="58595B"/>
                </a:solidFill>
                <a:effectLst/>
                <a:uLnTx/>
                <a:uFillTx/>
                <a:latin typeface="Arial"/>
                <a:ea typeface="+mn-ea"/>
                <a:cs typeface="+mn-cs"/>
              </a:rPr>
              <a:t>Cancer Discov</a:t>
            </a:r>
            <a:r>
              <a:rPr kumimoji="0" lang="en-GB" sz="1000" b="0" i="0" u="none" strike="noStrike" kern="1200" cap="none" spc="0" normalizeH="0" baseline="0" noProof="0" dirty="0">
                <a:ln>
                  <a:noFill/>
                </a:ln>
                <a:solidFill>
                  <a:srgbClr val="58595B"/>
                </a:solidFill>
                <a:effectLst/>
                <a:uLnTx/>
                <a:uFillTx/>
                <a:latin typeface="Arial"/>
                <a:ea typeface="+mn-ea"/>
                <a:cs typeface="+mn-cs"/>
              </a:rPr>
              <a:t>. 2014;4:1046; 3. </a:t>
            </a:r>
            <a:r>
              <a:rPr kumimoji="0" lang="it-IT" sz="1000" b="0" i="0" u="none" strike="noStrike" kern="1200" cap="none" spc="0" normalizeH="0" baseline="0" noProof="0" dirty="0">
                <a:ln>
                  <a:noFill/>
                </a:ln>
                <a:solidFill>
                  <a:srgbClr val="58595B"/>
                </a:solidFill>
                <a:effectLst/>
                <a:uLnTx/>
                <a:uFillTx/>
                <a:latin typeface="Arial"/>
                <a:ea typeface="+mn-ea"/>
                <a:cs typeface="+mn-cs"/>
              </a:rPr>
              <a:t>Li et al. </a:t>
            </a:r>
            <a:r>
              <a:rPr kumimoji="0" lang="it-IT" sz="1000" b="0" i="1" u="none" strike="noStrike" kern="1200" cap="none" spc="0" normalizeH="0" baseline="0" noProof="0" dirty="0">
                <a:ln>
                  <a:noFill/>
                </a:ln>
                <a:solidFill>
                  <a:srgbClr val="58595B"/>
                </a:solidFill>
                <a:effectLst/>
                <a:uLnTx/>
                <a:uFillTx/>
                <a:latin typeface="Arial"/>
                <a:ea typeface="+mn-ea"/>
                <a:cs typeface="+mn-cs"/>
              </a:rPr>
              <a:t>Oncogene</a:t>
            </a:r>
            <a:r>
              <a:rPr kumimoji="0" lang="it-IT" sz="1000" b="0" i="0" u="none" strike="noStrike" kern="1200" cap="none" spc="0" normalizeH="0" baseline="0" noProof="0" dirty="0">
                <a:ln>
                  <a:noFill/>
                </a:ln>
                <a:solidFill>
                  <a:srgbClr val="58595B"/>
                </a:solidFill>
                <a:effectLst/>
                <a:uLnTx/>
                <a:uFillTx/>
                <a:latin typeface="Arial"/>
                <a:ea typeface="+mn-ea"/>
                <a:cs typeface="+mn-cs"/>
              </a:rPr>
              <a:t>. 2008;27:4702; 4. </a:t>
            </a:r>
            <a:r>
              <a:rPr kumimoji="0" lang="en-GB" sz="1000" b="0" i="0" u="none" strike="noStrike" kern="1200" cap="none" spc="0" normalizeH="0" baseline="0" noProof="0" dirty="0">
                <a:ln>
                  <a:noFill/>
                </a:ln>
                <a:solidFill>
                  <a:srgbClr val="58595B"/>
                </a:solidFill>
                <a:effectLst/>
                <a:uLnTx/>
                <a:uFillTx/>
                <a:latin typeface="Arial"/>
                <a:ea typeface="+mn-ea"/>
                <a:cs typeface="+mn-cs"/>
              </a:rPr>
              <a:t>Peters et al. </a:t>
            </a:r>
            <a:r>
              <a:rPr kumimoji="0" lang="en-GB" sz="1000" b="0" i="1" u="none" strike="noStrike" kern="1200" cap="none" spc="0" normalizeH="0" baseline="0" noProof="0" dirty="0">
                <a:ln>
                  <a:noFill/>
                </a:ln>
                <a:solidFill>
                  <a:srgbClr val="58595B"/>
                </a:solidFill>
                <a:effectLst/>
                <a:uLnTx/>
                <a:uFillTx/>
                <a:latin typeface="Arial"/>
                <a:ea typeface="+mn-ea"/>
                <a:cs typeface="+mn-cs"/>
              </a:rPr>
              <a:t>Cancer Treat Rev</a:t>
            </a:r>
            <a:r>
              <a:rPr kumimoji="0" lang="en-GB" sz="1000" b="0" i="0" u="none" strike="noStrike" kern="1200" cap="none" spc="0" normalizeH="0" baseline="0" noProof="0" dirty="0">
                <a:ln>
                  <a:noFill/>
                </a:ln>
                <a:solidFill>
                  <a:srgbClr val="58595B"/>
                </a:solidFill>
                <a:effectLst/>
                <a:uLnTx/>
                <a:uFillTx/>
                <a:latin typeface="Arial"/>
                <a:ea typeface="+mn-ea"/>
                <a:cs typeface="+mn-cs"/>
              </a:rPr>
              <a:t>. 2014;40:917; 5. TAGRISSO [package insert]; 2017.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58595B"/>
              </a:solidFill>
              <a:effectLst/>
              <a:uLnTx/>
              <a:uFillTx/>
              <a:latin typeface="Arial"/>
              <a:ea typeface="+mn-ea"/>
              <a:cs typeface="+mn-cs"/>
            </a:endParaRPr>
          </a:p>
        </p:txBody>
      </p:sp>
      <p:sp>
        <p:nvSpPr>
          <p:cNvPr id="3" name="Rectangle 2">
            <a:extLst>
              <a:ext uri="{FF2B5EF4-FFF2-40B4-BE49-F238E27FC236}">
                <a16:creationId xmlns:a16="http://schemas.microsoft.com/office/drawing/2014/main" id="{8013880D-9114-4A9E-A097-E92DF32D320A}"/>
              </a:ext>
            </a:extLst>
          </p:cNvPr>
          <p:cNvSpPr/>
          <p:nvPr/>
        </p:nvSpPr>
        <p:spPr>
          <a:xfrm>
            <a:off x="579401" y="6021985"/>
            <a:ext cx="4129657"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PH" sz="800" b="0" i="0" u="none" strike="noStrike" kern="1200" cap="none" spc="0" normalizeH="0" baseline="0" noProof="0" dirty="0">
                <a:ln>
                  <a:noFill/>
                </a:ln>
                <a:solidFill>
                  <a:srgbClr val="58595B"/>
                </a:solidFill>
                <a:effectLst/>
                <a:uLnTx/>
                <a:uFillTx/>
                <a:latin typeface="arial" panose="020B0604020202020204" pitchFamily="34" charset="0"/>
                <a:ea typeface="+mn-ea"/>
                <a:cs typeface="+mn-cs"/>
              </a:rPr>
              <a:t>CYP = cytochrome P450; HER2 = </a:t>
            </a:r>
            <a:r>
              <a:rPr kumimoji="0" lang="en-US" sz="800" b="0" i="0" u="none" strike="noStrike" kern="1200" cap="none" spc="0" normalizeH="0" baseline="0" noProof="0" dirty="0">
                <a:ln>
                  <a:noFill/>
                </a:ln>
                <a:solidFill>
                  <a:srgbClr val="58595B"/>
                </a:solidFill>
                <a:effectLst/>
                <a:uLnTx/>
                <a:uFillTx/>
                <a:latin typeface="Arial"/>
                <a:ea typeface="+mn-ea"/>
                <a:cs typeface="+mn-cs"/>
              </a:rPr>
              <a:t>HER2 = human epidermal growth factor receptor 2.</a:t>
            </a:r>
          </a:p>
        </p:txBody>
      </p:sp>
      <p:sp>
        <p:nvSpPr>
          <p:cNvPr id="66" name="TextBox 27"/>
          <p:cNvSpPr txBox="1">
            <a:spLocks noChangeArrowheads="1"/>
          </p:cNvSpPr>
          <p:nvPr/>
        </p:nvSpPr>
        <p:spPr bwMode="auto">
          <a:xfrm>
            <a:off x="7733775" y="5339417"/>
            <a:ext cx="1832919" cy="810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150145" marR="0" lvl="0" indent="-150145" algn="l" defTabSz="913554" rtl="0" eaLnBrk="1" fontAlgn="auto" latinLnBrk="0" hangingPunct="1">
              <a:lnSpc>
                <a:spcPts val="1399"/>
              </a:lnSpc>
              <a:spcBef>
                <a:spcPct val="0"/>
              </a:spcBef>
              <a:spcAft>
                <a:spcPts val="0"/>
              </a:spcAft>
              <a:buClr>
                <a:srgbClr val="FF9900"/>
              </a:buClr>
              <a:buSzTx/>
              <a:buFont typeface="Arial" panose="020B0604020202020204" pitchFamily="34" charset="0"/>
              <a:buChar char="•"/>
              <a:tabLst/>
              <a:defRPr/>
            </a:pP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Specificity for </a:t>
            </a: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 T790M mutant</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a:t>
            </a:r>
            <a:r>
              <a:rPr kumimoji="0" lang="en-US" altLang="ko-KR" sz="1199" b="0" i="1"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EGFR</a:t>
            </a:r>
            <a: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 </a:t>
            </a:r>
            <a:br>
              <a:rPr kumimoji="0" lang="en-US" altLang="ko-KR" sz="1199" b="0"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br>
            <a:r>
              <a:rPr kumimoji="0" lang="en-US" altLang="ko-KR" sz="1199" b="1" i="0" u="none" strike="noStrike" kern="1200" cap="none" spc="0" normalizeH="0" baseline="0" noProof="0" dirty="0">
                <a:ln>
                  <a:noFill/>
                </a:ln>
                <a:solidFill>
                  <a:srgbClr val="58595B"/>
                </a:solidFill>
                <a:effectLst/>
                <a:uLnTx/>
                <a:uFillTx/>
                <a:latin typeface="Arial" panose="020B0604020202020204" pitchFamily="34" charset="0"/>
                <a:ea typeface="Gulim" panose="020B0600000101010101" pitchFamily="34" charset="-127"/>
                <a:cs typeface="Arial" panose="020B0604020202020204" pitchFamily="34" charset="0"/>
              </a:rPr>
              <a:t>wild-type sparing</a:t>
            </a:r>
          </a:p>
        </p:txBody>
      </p:sp>
    </p:spTree>
    <p:extLst>
      <p:ext uri="{BB962C8B-B14F-4D97-AF65-F5344CB8AC3E}">
        <p14:creationId xmlns:p14="http://schemas.microsoft.com/office/powerpoint/2010/main" val="411289748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1" y="52323"/>
            <a:ext cx="8349673" cy="1243417"/>
          </a:xfrm>
        </p:spPr>
        <p:txBody>
          <a:bodyPr>
            <a:noAutofit/>
          </a:bodyPr>
          <a:lstStyle/>
          <a:p>
            <a:pPr algn="ctr"/>
            <a:r>
              <a:rPr lang="en-US" sz="2800" b="1" dirty="0"/>
              <a:t>C</a:t>
            </a:r>
            <a:r>
              <a:rPr lang="vi-VN" sz="2800" b="1" dirty="0"/>
              <a:t>ơ</a:t>
            </a:r>
            <a:r>
              <a:rPr lang="en-US" sz="2800" b="1" dirty="0"/>
              <a:t> </a:t>
            </a:r>
            <a:r>
              <a:rPr lang="en-US" sz="2800" b="1" dirty="0" err="1"/>
              <a:t>chế</a:t>
            </a:r>
            <a:r>
              <a:rPr lang="en-US" sz="2800" b="1" dirty="0"/>
              <a:t> </a:t>
            </a:r>
            <a:r>
              <a:rPr lang="en-US" sz="2800" b="1" dirty="0" err="1"/>
              <a:t>tác</a:t>
            </a:r>
            <a:r>
              <a:rPr lang="en-US" sz="2800" b="1" dirty="0"/>
              <a:t> </a:t>
            </a:r>
            <a:r>
              <a:rPr lang="en-US" sz="2800" b="1" dirty="0" err="1"/>
              <a:t>dụng</a:t>
            </a:r>
            <a:br>
              <a:rPr lang="en-US" sz="2800" dirty="0"/>
            </a:br>
            <a:r>
              <a:rPr lang="en-US" sz="2800" dirty="0">
                <a:solidFill>
                  <a:schemeClr val="accent1"/>
                </a:solidFill>
              </a:rPr>
              <a:t>A</a:t>
            </a:r>
            <a:r>
              <a:rPr lang="en-US" sz="2800" b="1" dirty="0">
                <a:solidFill>
                  <a:schemeClr val="accent1"/>
                </a:solidFill>
              </a:rPr>
              <a:t>fatinib </a:t>
            </a:r>
            <a:r>
              <a:rPr lang="en-US" sz="2800" b="1" dirty="0" err="1">
                <a:solidFill>
                  <a:schemeClr val="accent1"/>
                </a:solidFill>
              </a:rPr>
              <a:t>là</a:t>
            </a:r>
            <a:r>
              <a:rPr lang="en-US" sz="2800" b="1" dirty="0">
                <a:solidFill>
                  <a:schemeClr val="accent1"/>
                </a:solidFill>
              </a:rPr>
              <a:t> </a:t>
            </a:r>
            <a:r>
              <a:rPr lang="en-US" sz="2800" b="1" dirty="0" err="1">
                <a:solidFill>
                  <a:schemeClr val="accent1"/>
                </a:solidFill>
              </a:rPr>
              <a:t>chất</a:t>
            </a:r>
            <a:r>
              <a:rPr lang="en-US" sz="2800" b="1" dirty="0">
                <a:solidFill>
                  <a:schemeClr val="accent1"/>
                </a:solidFill>
              </a:rPr>
              <a:t> </a:t>
            </a:r>
            <a:r>
              <a:rPr lang="en-US" sz="2800" b="1" dirty="0" err="1">
                <a:solidFill>
                  <a:schemeClr val="accent1"/>
                </a:solidFill>
              </a:rPr>
              <a:t>ức</a:t>
            </a:r>
            <a:r>
              <a:rPr lang="en-US" sz="2800" b="1" dirty="0">
                <a:solidFill>
                  <a:schemeClr val="accent1"/>
                </a:solidFill>
              </a:rPr>
              <a:t> </a:t>
            </a:r>
            <a:r>
              <a:rPr lang="en-US" sz="2800" b="1" dirty="0" err="1">
                <a:solidFill>
                  <a:schemeClr val="accent1"/>
                </a:solidFill>
              </a:rPr>
              <a:t>chế</a:t>
            </a:r>
            <a:r>
              <a:rPr lang="en-US" sz="2800" b="1" dirty="0">
                <a:solidFill>
                  <a:schemeClr val="accent1"/>
                </a:solidFill>
              </a:rPr>
              <a:t> </a:t>
            </a:r>
            <a:r>
              <a:rPr lang="en-US" sz="2800" b="1" dirty="0" err="1">
                <a:solidFill>
                  <a:schemeClr val="accent1"/>
                </a:solidFill>
              </a:rPr>
              <a:t>toàn</a:t>
            </a:r>
            <a:r>
              <a:rPr lang="en-US" sz="2800" b="1" dirty="0">
                <a:solidFill>
                  <a:schemeClr val="accent1"/>
                </a:solidFill>
              </a:rPr>
              <a:t> </a:t>
            </a:r>
            <a:r>
              <a:rPr lang="en-US" sz="2800" b="1" dirty="0" err="1">
                <a:solidFill>
                  <a:schemeClr val="accent1"/>
                </a:solidFill>
              </a:rPr>
              <a:t>bộ</a:t>
            </a:r>
            <a:r>
              <a:rPr lang="en-US" sz="2800" b="1" dirty="0">
                <a:solidFill>
                  <a:schemeClr val="accent1"/>
                </a:solidFill>
              </a:rPr>
              <a:t> </a:t>
            </a:r>
            <a:r>
              <a:rPr lang="en-US" sz="2800" b="1" dirty="0" err="1">
                <a:solidFill>
                  <a:schemeClr val="accent1"/>
                </a:solidFill>
              </a:rPr>
              <a:t>nhóm</a:t>
            </a:r>
            <a:r>
              <a:rPr lang="en-US" sz="2800" b="1" dirty="0">
                <a:solidFill>
                  <a:schemeClr val="accent1"/>
                </a:solidFill>
              </a:rPr>
              <a:t> </a:t>
            </a:r>
            <a:r>
              <a:rPr lang="en-US" sz="2800" b="1" dirty="0" err="1">
                <a:solidFill>
                  <a:schemeClr val="accent1"/>
                </a:solidFill>
              </a:rPr>
              <a:t>ErbB</a:t>
            </a:r>
            <a:r>
              <a:rPr lang="en-US" sz="2800" b="1" dirty="0">
                <a:solidFill>
                  <a:schemeClr val="accent1"/>
                </a:solidFill>
              </a:rPr>
              <a:t> </a:t>
            </a:r>
            <a:br>
              <a:rPr lang="en-US" sz="2800" b="1" dirty="0">
                <a:solidFill>
                  <a:schemeClr val="accent1"/>
                </a:solidFill>
              </a:rPr>
            </a:br>
            <a:r>
              <a:rPr lang="en-US" sz="2800" b="1" dirty="0" err="1">
                <a:solidFill>
                  <a:schemeClr val="accent1"/>
                </a:solidFill>
              </a:rPr>
              <a:t>có</a:t>
            </a:r>
            <a:r>
              <a:rPr lang="en-US" sz="2800" b="1" dirty="0">
                <a:solidFill>
                  <a:schemeClr val="accent1"/>
                </a:solidFill>
              </a:rPr>
              <a:t> </a:t>
            </a:r>
            <a:r>
              <a:rPr lang="en-US" sz="2800" b="1" dirty="0" err="1">
                <a:solidFill>
                  <a:schemeClr val="accent1"/>
                </a:solidFill>
              </a:rPr>
              <a:t>tác</a:t>
            </a:r>
            <a:r>
              <a:rPr lang="en-US" sz="2800" b="1" dirty="0">
                <a:solidFill>
                  <a:schemeClr val="accent1"/>
                </a:solidFill>
              </a:rPr>
              <a:t> </a:t>
            </a:r>
            <a:r>
              <a:rPr lang="en-US" sz="2800" b="1" dirty="0" err="1">
                <a:solidFill>
                  <a:schemeClr val="accent1"/>
                </a:solidFill>
              </a:rPr>
              <a:t>dụng</a:t>
            </a:r>
            <a:r>
              <a:rPr lang="en-US" sz="2800" b="1" dirty="0">
                <a:solidFill>
                  <a:schemeClr val="accent1"/>
                </a:solidFill>
              </a:rPr>
              <a:t> </a:t>
            </a:r>
            <a:r>
              <a:rPr lang="en-US" sz="2800" b="1" dirty="0" err="1">
                <a:solidFill>
                  <a:schemeClr val="accent1"/>
                </a:solidFill>
              </a:rPr>
              <a:t>mạnh</a:t>
            </a:r>
            <a:r>
              <a:rPr lang="en-US" sz="2800" b="1" dirty="0">
                <a:solidFill>
                  <a:schemeClr val="accent1"/>
                </a:solidFill>
              </a:rPr>
              <a:t>, </a:t>
            </a:r>
            <a:r>
              <a:rPr lang="en-US" sz="2800" b="1" dirty="0" err="1">
                <a:solidFill>
                  <a:schemeClr val="accent1"/>
                </a:solidFill>
              </a:rPr>
              <a:t>chọn</a:t>
            </a:r>
            <a:r>
              <a:rPr lang="en-US" sz="2800" b="1" dirty="0">
                <a:solidFill>
                  <a:schemeClr val="accent1"/>
                </a:solidFill>
              </a:rPr>
              <a:t> </a:t>
            </a:r>
            <a:r>
              <a:rPr lang="en-US" sz="2800" b="1" dirty="0" err="1">
                <a:solidFill>
                  <a:schemeClr val="accent1"/>
                </a:solidFill>
              </a:rPr>
              <a:t>lọc</a:t>
            </a:r>
            <a:r>
              <a:rPr lang="en-US" sz="2800" b="1" dirty="0">
                <a:solidFill>
                  <a:schemeClr val="accent1"/>
                </a:solidFill>
              </a:rPr>
              <a:t> </a:t>
            </a:r>
            <a:r>
              <a:rPr lang="en-US" sz="2800" b="1" dirty="0" err="1">
                <a:solidFill>
                  <a:schemeClr val="accent1"/>
                </a:solidFill>
              </a:rPr>
              <a:t>và</a:t>
            </a:r>
            <a:r>
              <a:rPr lang="en-US" sz="2800" b="1" dirty="0">
                <a:solidFill>
                  <a:schemeClr val="accent1"/>
                </a:solidFill>
              </a:rPr>
              <a:t> </a:t>
            </a:r>
            <a:r>
              <a:rPr lang="en-US" sz="2800" b="1" dirty="0" err="1">
                <a:solidFill>
                  <a:schemeClr val="accent1"/>
                </a:solidFill>
              </a:rPr>
              <a:t>không</a:t>
            </a:r>
            <a:r>
              <a:rPr lang="en-US" sz="2800" b="1" dirty="0">
                <a:solidFill>
                  <a:schemeClr val="accent1"/>
                </a:solidFill>
              </a:rPr>
              <a:t> </a:t>
            </a:r>
            <a:r>
              <a:rPr lang="en-US" sz="2800" b="1" dirty="0" err="1">
                <a:solidFill>
                  <a:schemeClr val="accent1"/>
                </a:solidFill>
              </a:rPr>
              <a:t>hồi</a:t>
            </a:r>
            <a:r>
              <a:rPr lang="en-US" sz="2800" b="1" dirty="0">
                <a:solidFill>
                  <a:schemeClr val="accent1"/>
                </a:solidFill>
              </a:rPr>
              <a:t> </a:t>
            </a:r>
            <a:r>
              <a:rPr lang="en-US" sz="2800" b="1" dirty="0" err="1">
                <a:solidFill>
                  <a:schemeClr val="accent1"/>
                </a:solidFill>
              </a:rPr>
              <a:t>phục</a:t>
            </a:r>
            <a:endParaRPr lang="en-US" sz="2800" b="1" dirty="0">
              <a:solidFill>
                <a:schemeClr val="accent1"/>
              </a:solidFill>
            </a:endParaRPr>
          </a:p>
        </p:txBody>
      </p:sp>
      <p:pic>
        <p:nvPicPr>
          <p:cNvPr id="4" name="Picture 4"/>
          <p:cNvPicPr>
            <a:picLocks noChangeAspect="1" noChangeArrowheads="1"/>
          </p:cNvPicPr>
          <p:nvPr/>
        </p:nvPicPr>
        <p:blipFill>
          <a:blip r:embed="rId3" cstate="print"/>
          <a:srcRect/>
          <a:stretch>
            <a:fillRect/>
          </a:stretch>
        </p:blipFill>
        <p:spPr bwMode="auto">
          <a:xfrm>
            <a:off x="2054067" y="1377399"/>
            <a:ext cx="3861541" cy="4658885"/>
          </a:xfrm>
          <a:prstGeom prst="rect">
            <a:avLst/>
          </a:prstGeom>
          <a:noFill/>
          <a:ln w="9525">
            <a:noFill/>
            <a:miter lim="800000"/>
            <a:headEnd/>
            <a:tailEnd/>
          </a:ln>
        </p:spPr>
      </p:pic>
      <p:sp>
        <p:nvSpPr>
          <p:cNvPr id="5" name="Rounded Rectangle 7"/>
          <p:cNvSpPr/>
          <p:nvPr/>
        </p:nvSpPr>
        <p:spPr>
          <a:xfrm>
            <a:off x="6535812" y="2024271"/>
            <a:ext cx="3710214" cy="1589787"/>
          </a:xfrm>
          <a:prstGeom prst="roundRect">
            <a:avLst/>
          </a:prstGeom>
          <a:solidFill>
            <a:srgbClr val="DFD8D3"/>
          </a:solidFill>
          <a:ln>
            <a:noFill/>
          </a:ln>
          <a:effectLst/>
        </p:spPr>
        <p:style>
          <a:lnRef idx="1">
            <a:schemeClr val="accent1"/>
          </a:lnRef>
          <a:fillRef idx="3">
            <a:schemeClr val="accent1"/>
          </a:fillRef>
          <a:effectRef idx="2">
            <a:schemeClr val="accent1"/>
          </a:effectRef>
          <a:fontRef idx="minor">
            <a:schemeClr val="lt1"/>
          </a:fontRef>
        </p:style>
        <p:txBody>
          <a:bodyPr anchor="ctr" anchorCtr="1"/>
          <a:lstStyle/>
          <a:p>
            <a:pPr algn="ctr">
              <a:defRPr/>
            </a:pPr>
            <a:r>
              <a:rPr lang="en-US" sz="2000" dirty="0" err="1">
                <a:solidFill>
                  <a:prstClr val="black"/>
                </a:solidFill>
              </a:rPr>
              <a:t>Afatinib</a:t>
            </a:r>
            <a:r>
              <a:rPr lang="en-US" sz="2000" dirty="0">
                <a:solidFill>
                  <a:prstClr val="black"/>
                </a:solidFill>
              </a:rPr>
              <a:t> </a:t>
            </a:r>
            <a:r>
              <a:rPr lang="en-GB" sz="2000" dirty="0" err="1">
                <a:solidFill>
                  <a:prstClr val="black"/>
                </a:solidFill>
              </a:rPr>
              <a:t>ức</a:t>
            </a:r>
            <a:r>
              <a:rPr lang="en-GB" sz="2000" dirty="0">
                <a:solidFill>
                  <a:prstClr val="black"/>
                </a:solidFill>
              </a:rPr>
              <a:t> </a:t>
            </a:r>
            <a:r>
              <a:rPr lang="en-GB" sz="2000" dirty="0" err="1">
                <a:solidFill>
                  <a:prstClr val="black"/>
                </a:solidFill>
              </a:rPr>
              <a:t>chế</a:t>
            </a:r>
            <a:r>
              <a:rPr lang="en-GB" sz="2000" dirty="0">
                <a:solidFill>
                  <a:prstClr val="black"/>
                </a:solidFill>
              </a:rPr>
              <a:t> </a:t>
            </a:r>
            <a:r>
              <a:rPr lang="en-GB" sz="2000" dirty="0" err="1">
                <a:solidFill>
                  <a:prstClr val="black"/>
                </a:solidFill>
              </a:rPr>
              <a:t>không</a:t>
            </a:r>
            <a:r>
              <a:rPr lang="en-GB" sz="2000" dirty="0">
                <a:solidFill>
                  <a:prstClr val="black"/>
                </a:solidFill>
              </a:rPr>
              <a:t> </a:t>
            </a:r>
            <a:r>
              <a:rPr lang="en-GB" sz="2000" dirty="0" err="1">
                <a:solidFill>
                  <a:prstClr val="black"/>
                </a:solidFill>
              </a:rPr>
              <a:t>hồi</a:t>
            </a:r>
            <a:r>
              <a:rPr lang="en-GB" sz="2000" dirty="0">
                <a:solidFill>
                  <a:prstClr val="black"/>
                </a:solidFill>
              </a:rPr>
              <a:t> </a:t>
            </a:r>
            <a:r>
              <a:rPr lang="en-GB" sz="2000" dirty="0" err="1">
                <a:solidFill>
                  <a:prstClr val="black"/>
                </a:solidFill>
              </a:rPr>
              <a:t>phục</a:t>
            </a:r>
            <a:r>
              <a:rPr lang="en-GB" sz="2000" dirty="0">
                <a:solidFill>
                  <a:prstClr val="black"/>
                </a:solidFill>
              </a:rPr>
              <a:t> </a:t>
            </a:r>
            <a:r>
              <a:rPr lang="en-GB" sz="2000" dirty="0" err="1">
                <a:solidFill>
                  <a:prstClr val="black"/>
                </a:solidFill>
              </a:rPr>
              <a:t>toàn</a:t>
            </a:r>
            <a:r>
              <a:rPr lang="en-GB" sz="2000" dirty="0">
                <a:solidFill>
                  <a:prstClr val="black"/>
                </a:solidFill>
              </a:rPr>
              <a:t> </a:t>
            </a:r>
            <a:r>
              <a:rPr lang="en-GB" sz="2000" dirty="0" err="1">
                <a:solidFill>
                  <a:prstClr val="black"/>
                </a:solidFill>
              </a:rPr>
              <a:t>bộ</a:t>
            </a:r>
            <a:r>
              <a:rPr lang="en-GB" sz="2000" dirty="0">
                <a:solidFill>
                  <a:prstClr val="black"/>
                </a:solidFill>
              </a:rPr>
              <a:t> 4 </a:t>
            </a:r>
            <a:r>
              <a:rPr lang="en-GB" sz="2000" dirty="0" err="1">
                <a:solidFill>
                  <a:prstClr val="black"/>
                </a:solidFill>
              </a:rPr>
              <a:t>thụ</a:t>
            </a:r>
            <a:r>
              <a:rPr lang="en-GB" sz="2000" dirty="0">
                <a:solidFill>
                  <a:prstClr val="black"/>
                </a:solidFill>
              </a:rPr>
              <a:t> </a:t>
            </a:r>
            <a:r>
              <a:rPr lang="en-GB" sz="2000" dirty="0" err="1">
                <a:solidFill>
                  <a:prstClr val="black"/>
                </a:solidFill>
              </a:rPr>
              <a:t>thể</a:t>
            </a:r>
            <a:r>
              <a:rPr lang="en-GB" sz="2000" dirty="0">
                <a:solidFill>
                  <a:prstClr val="black"/>
                </a:solidFill>
              </a:rPr>
              <a:t> </a:t>
            </a:r>
            <a:r>
              <a:rPr lang="en-GB" sz="2000" dirty="0" err="1">
                <a:solidFill>
                  <a:prstClr val="black"/>
                </a:solidFill>
              </a:rPr>
              <a:t>nhóm</a:t>
            </a:r>
            <a:r>
              <a:rPr lang="en-GB" sz="2000" dirty="0">
                <a:solidFill>
                  <a:prstClr val="black"/>
                </a:solidFill>
              </a:rPr>
              <a:t> </a:t>
            </a:r>
            <a:r>
              <a:rPr lang="en-GB" sz="2000" dirty="0" err="1">
                <a:solidFill>
                  <a:prstClr val="black"/>
                </a:solidFill>
              </a:rPr>
              <a:t>ErbB</a:t>
            </a:r>
            <a:r>
              <a:rPr lang="en-GB" sz="2000" dirty="0">
                <a:solidFill>
                  <a:prstClr val="black"/>
                </a:solidFill>
              </a:rPr>
              <a:t> (EGFR,HER2, ErbB3, ErbB4)</a:t>
            </a:r>
            <a:r>
              <a:rPr lang="en-GB" sz="2000" baseline="30000" dirty="0">
                <a:solidFill>
                  <a:prstClr val="black"/>
                </a:solidFill>
              </a:rPr>
              <a:t>1</a:t>
            </a:r>
            <a:endParaRPr lang="en-GB" sz="2000" dirty="0">
              <a:solidFill>
                <a:schemeClr val="tx1"/>
              </a:solidFill>
            </a:endParaRPr>
          </a:p>
        </p:txBody>
      </p:sp>
      <p:sp>
        <p:nvSpPr>
          <p:cNvPr id="7" name="Rechteck 158"/>
          <p:cNvSpPr/>
          <p:nvPr/>
        </p:nvSpPr>
        <p:spPr>
          <a:xfrm>
            <a:off x="3660498" y="6503509"/>
            <a:ext cx="6807200" cy="211701"/>
          </a:xfrm>
          <a:prstGeom prst="rect">
            <a:avLst/>
          </a:prstGeom>
        </p:spPr>
        <p:txBody>
          <a:bodyPr wrap="square" lIns="0" tIns="0" rIns="0" bIns="0" anchor="b" anchorCtr="0">
            <a:noAutofit/>
          </a:bodyPr>
          <a:lstStyle/>
          <a:p>
            <a:pPr marL="228600" indent="-228600">
              <a:buAutoNum type="arabicPeriod"/>
              <a:defRPr/>
            </a:pPr>
            <a:r>
              <a:rPr lang="en-GB" sz="1100" dirty="0">
                <a:cs typeface="Arial" charset="0"/>
              </a:rPr>
              <a:t>Li et al. </a:t>
            </a:r>
            <a:r>
              <a:rPr lang="en-GB" sz="1100" i="1" dirty="0">
                <a:cs typeface="Arial" charset="0"/>
              </a:rPr>
              <a:t>Oncogene.</a:t>
            </a:r>
            <a:r>
              <a:rPr lang="en-GB" sz="1100" dirty="0">
                <a:cs typeface="Arial" charset="0"/>
              </a:rPr>
              <a:t> 2008;27:4702; Solca et al. </a:t>
            </a:r>
            <a:r>
              <a:rPr lang="en-US" sz="1100" i="1" dirty="0"/>
              <a:t>J Pharmacol Exp Ther</a:t>
            </a:r>
            <a:r>
              <a:rPr lang="en-US" sz="1100" dirty="0"/>
              <a:t>. 2012;343:342.</a:t>
            </a:r>
          </a:p>
        </p:txBody>
      </p:sp>
      <p:sp>
        <p:nvSpPr>
          <p:cNvPr id="8" name="Rounded Rectangle 7"/>
          <p:cNvSpPr/>
          <p:nvPr/>
        </p:nvSpPr>
        <p:spPr>
          <a:xfrm>
            <a:off x="6535812" y="4066756"/>
            <a:ext cx="3710214" cy="1396999"/>
          </a:xfrm>
          <a:prstGeom prst="roundRect">
            <a:avLst/>
          </a:prstGeom>
          <a:solidFill>
            <a:schemeClr val="bg1"/>
          </a:solidFill>
          <a:ln w="19050">
            <a:solidFill>
              <a:schemeClr val="accent1"/>
            </a:solidFill>
          </a:ln>
          <a:effectLst>
            <a:innerShdw blurRad="203200">
              <a:schemeClr val="accent1">
                <a:lumMod val="60000"/>
                <a:lumOff val="40000"/>
                <a:alpha val="92000"/>
              </a:schemeClr>
            </a:innerShdw>
          </a:effectLst>
        </p:spPr>
        <p:txBody>
          <a:bodyPr vert="horz" wrap="square" lIns="72000" tIns="45720" rIns="72000" bIns="45720" rtlCol="0" anchor="ctr">
            <a:noAutofit/>
          </a:bodyPr>
          <a:lstStyle/>
          <a:p>
            <a:pPr algn="ctr">
              <a:lnSpc>
                <a:spcPct val="85000"/>
              </a:lnSpc>
              <a:spcBef>
                <a:spcPts val="200"/>
              </a:spcBef>
              <a:buClr>
                <a:srgbClr val="1CBECA"/>
              </a:buClr>
            </a:pPr>
            <a:r>
              <a:rPr lang="en-GB" sz="2000" dirty="0" err="1"/>
              <a:t>Các</a:t>
            </a:r>
            <a:r>
              <a:rPr lang="en-GB" sz="2000" dirty="0"/>
              <a:t> TKI </a:t>
            </a:r>
            <a:r>
              <a:rPr lang="en-GB" sz="2000" dirty="0" err="1"/>
              <a:t>thế</a:t>
            </a:r>
            <a:r>
              <a:rPr lang="en-GB" sz="2000" dirty="0"/>
              <a:t> </a:t>
            </a:r>
            <a:r>
              <a:rPr lang="en-GB" sz="2000" dirty="0" err="1"/>
              <a:t>hệ</a:t>
            </a:r>
            <a:r>
              <a:rPr lang="en-GB" sz="2000" dirty="0"/>
              <a:t> 1 (</a:t>
            </a:r>
            <a:r>
              <a:rPr lang="en-GB" sz="2000" dirty="0" err="1"/>
              <a:t>erlotinib</a:t>
            </a:r>
            <a:r>
              <a:rPr lang="en-GB" sz="2000" dirty="0"/>
              <a:t> </a:t>
            </a:r>
            <a:r>
              <a:rPr lang="en-GB" sz="2000" dirty="0" err="1"/>
              <a:t>và</a:t>
            </a:r>
            <a:r>
              <a:rPr lang="en-GB" sz="2000" dirty="0"/>
              <a:t> </a:t>
            </a:r>
            <a:r>
              <a:rPr lang="en-GB" sz="2000" dirty="0" err="1"/>
              <a:t>gefitinib</a:t>
            </a:r>
            <a:r>
              <a:rPr lang="en-GB" sz="2000" dirty="0"/>
              <a:t>) </a:t>
            </a:r>
            <a:r>
              <a:rPr lang="en-GB" sz="2000" dirty="0" err="1"/>
              <a:t>chỉ</a:t>
            </a:r>
            <a:r>
              <a:rPr lang="en-GB" sz="2000" dirty="0"/>
              <a:t> </a:t>
            </a:r>
            <a:r>
              <a:rPr lang="en-GB" sz="2000" dirty="0" err="1"/>
              <a:t>ức</a:t>
            </a:r>
            <a:r>
              <a:rPr lang="en-GB" sz="2000" dirty="0"/>
              <a:t> </a:t>
            </a:r>
            <a:r>
              <a:rPr lang="en-GB" sz="2000" dirty="0" err="1"/>
              <a:t>chế</a:t>
            </a:r>
            <a:r>
              <a:rPr lang="en-GB" sz="2000" dirty="0"/>
              <a:t> 1 </a:t>
            </a:r>
            <a:r>
              <a:rPr lang="en-GB" sz="2000" dirty="0" err="1"/>
              <a:t>thụ</a:t>
            </a:r>
            <a:r>
              <a:rPr lang="en-GB" sz="2000" dirty="0"/>
              <a:t> </a:t>
            </a:r>
            <a:r>
              <a:rPr lang="en-GB" sz="2000" dirty="0" err="1"/>
              <a:t>thể</a:t>
            </a:r>
            <a:r>
              <a:rPr lang="en-GB" sz="2000" dirty="0"/>
              <a:t> EGFR </a:t>
            </a:r>
            <a:r>
              <a:rPr lang="en-GB" sz="2000" dirty="0" err="1"/>
              <a:t>của</a:t>
            </a:r>
            <a:r>
              <a:rPr lang="en-GB" sz="2000" dirty="0"/>
              <a:t> </a:t>
            </a:r>
            <a:r>
              <a:rPr lang="en-GB" sz="2000" dirty="0" err="1"/>
              <a:t>nhóm</a:t>
            </a:r>
            <a:r>
              <a:rPr lang="en-GB" sz="2000" dirty="0"/>
              <a:t> </a:t>
            </a:r>
            <a:r>
              <a:rPr lang="en-GB" sz="2000" dirty="0" err="1"/>
              <a:t>ErbB</a:t>
            </a:r>
            <a:r>
              <a:rPr lang="en-GB" sz="2000" dirty="0"/>
              <a:t> </a:t>
            </a:r>
            <a:r>
              <a:rPr lang="en-GB" sz="2000" dirty="0" err="1"/>
              <a:t>và</a:t>
            </a:r>
            <a:r>
              <a:rPr lang="en-GB" sz="2000" dirty="0"/>
              <a:t> </a:t>
            </a:r>
            <a:r>
              <a:rPr lang="en-GB" sz="2000" dirty="0" err="1"/>
              <a:t>ức</a:t>
            </a:r>
            <a:r>
              <a:rPr lang="en-GB" sz="2000" dirty="0"/>
              <a:t> </a:t>
            </a:r>
            <a:r>
              <a:rPr lang="en-GB" sz="2000" dirty="0" err="1"/>
              <a:t>chế</a:t>
            </a:r>
            <a:r>
              <a:rPr lang="en-GB" sz="2000" dirty="0"/>
              <a:t> </a:t>
            </a:r>
            <a:r>
              <a:rPr lang="en-GB" sz="2000" dirty="0" err="1"/>
              <a:t>có</a:t>
            </a:r>
            <a:r>
              <a:rPr lang="en-GB" sz="2000" dirty="0"/>
              <a:t> </a:t>
            </a:r>
            <a:r>
              <a:rPr lang="en-GB" sz="2000" dirty="0" err="1"/>
              <a:t>hồi</a:t>
            </a:r>
            <a:r>
              <a:rPr lang="en-GB" sz="2000" dirty="0"/>
              <a:t> </a:t>
            </a:r>
            <a:r>
              <a:rPr lang="en-GB" sz="2000" dirty="0" err="1"/>
              <a:t>phục</a:t>
            </a:r>
            <a:r>
              <a:rPr lang="en-GB" sz="2000" dirty="0"/>
              <a:t> </a:t>
            </a:r>
            <a:r>
              <a:rPr lang="en-GB" sz="2000" baseline="30000" dirty="0"/>
              <a:t>1</a:t>
            </a:r>
            <a:endParaRPr lang="en-GB" sz="2000" dirty="0"/>
          </a:p>
        </p:txBody>
      </p:sp>
    </p:spTree>
    <p:extLst>
      <p:ext uri="{BB962C8B-B14F-4D97-AF65-F5344CB8AC3E}">
        <p14:creationId xmlns:p14="http://schemas.microsoft.com/office/powerpoint/2010/main" val="388095679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2"/>
          <p:cNvGrpSpPr/>
          <p:nvPr/>
        </p:nvGrpSpPr>
        <p:grpSpPr>
          <a:xfrm>
            <a:off x="6208719" y="1499037"/>
            <a:ext cx="4166922" cy="3759099"/>
            <a:chOff x="899592" y="2169533"/>
            <a:chExt cx="3276001" cy="3412842"/>
          </a:xfrm>
        </p:grpSpPr>
        <p:sp>
          <p:nvSpPr>
            <p:cNvPr id="24" name="Rectangle 3"/>
            <p:cNvSpPr>
              <a:spLocks noChangeArrowheads="1"/>
            </p:cNvSpPr>
            <p:nvPr/>
          </p:nvSpPr>
          <p:spPr bwMode="auto">
            <a:xfrm>
              <a:off x="899593" y="2169533"/>
              <a:ext cx="3276000" cy="460417"/>
            </a:xfrm>
            <a:prstGeom prst="roundRect">
              <a:avLst/>
            </a:prstGeom>
            <a:solidFill>
              <a:srgbClr val="0070C0"/>
            </a:solidFill>
            <a:ln w="38100">
              <a:noFill/>
              <a:miter lim="800000"/>
              <a:headEnd/>
              <a:tailEnd/>
            </a:ln>
          </p:spPr>
          <p:txBody>
            <a:bodyPr wrap="none" lIns="91414" tIns="45708" rIns="91414" bIns="45708" anchor="ctr"/>
            <a:lstStyle/>
            <a:p>
              <a:pPr algn="ctr" eaLnBrk="0" hangingPunct="0">
                <a:lnSpc>
                  <a:spcPct val="98000"/>
                </a:lnSpc>
              </a:pPr>
              <a:r>
                <a:rPr lang="en-GB" sz="1600" b="1" dirty="0">
                  <a:solidFill>
                    <a:schemeClr val="bg1"/>
                  </a:solidFill>
                </a:rPr>
                <a:t>Bệnh nhân có đột biến EGFR </a:t>
              </a:r>
            </a:p>
            <a:p>
              <a:pPr algn="ctr" eaLnBrk="0" hangingPunct="0">
                <a:lnSpc>
                  <a:spcPct val="98000"/>
                </a:lnSpc>
              </a:pPr>
              <a:r>
                <a:rPr lang="en-GB" sz="1600" b="1" dirty="0" err="1">
                  <a:solidFill>
                    <a:schemeClr val="bg1"/>
                  </a:solidFill>
                </a:rPr>
                <a:t>dương</a:t>
              </a:r>
              <a:r>
                <a:rPr lang="en-GB" sz="1600" b="1" dirty="0">
                  <a:solidFill>
                    <a:schemeClr val="bg1"/>
                  </a:solidFill>
                </a:rPr>
                <a:t> </a:t>
              </a:r>
              <a:r>
                <a:rPr lang="en-GB" sz="1600" b="1" dirty="0" err="1">
                  <a:solidFill>
                    <a:schemeClr val="bg1"/>
                  </a:solidFill>
                </a:rPr>
                <a:t>tính</a:t>
              </a:r>
              <a:r>
                <a:rPr lang="en-GB" sz="1600" b="1" dirty="0">
                  <a:solidFill>
                    <a:schemeClr val="bg1"/>
                  </a:solidFill>
                </a:rPr>
                <a:t> (chưa dùng TKI)</a:t>
              </a:r>
            </a:p>
          </p:txBody>
        </p:sp>
        <p:sp>
          <p:nvSpPr>
            <p:cNvPr id="25" name="Rectangle 3"/>
            <p:cNvSpPr>
              <a:spLocks noChangeArrowheads="1"/>
            </p:cNvSpPr>
            <p:nvPr/>
          </p:nvSpPr>
          <p:spPr bwMode="auto">
            <a:xfrm>
              <a:off x="899592" y="2917254"/>
              <a:ext cx="3276000" cy="576000"/>
            </a:xfrm>
            <a:prstGeom prst="roundRect">
              <a:avLst/>
            </a:prstGeom>
            <a:solidFill>
              <a:srgbClr val="DDDDDD"/>
            </a:solidFill>
            <a:ln w="9525">
              <a:noFill/>
              <a:miter lim="800000"/>
              <a:headEnd/>
              <a:tailEnd/>
            </a:ln>
          </p:spPr>
          <p:txBody>
            <a:bodyPr wrap="none" lIns="91414" tIns="45708" rIns="91414" bIns="45708" anchor="ctr"/>
            <a:lstStyle/>
            <a:p>
              <a:pPr algn="ctr" eaLnBrk="0" hangingPunct="0">
                <a:lnSpc>
                  <a:spcPct val="90000"/>
                </a:lnSpc>
                <a:defRPr/>
              </a:pPr>
              <a:r>
                <a:rPr lang="en-GB" sz="1600" dirty="0"/>
                <a:t>LUX-Lung 2</a:t>
              </a:r>
            </a:p>
            <a:p>
              <a:pPr algn="ctr" eaLnBrk="0" hangingPunct="0">
                <a:lnSpc>
                  <a:spcPct val="90000"/>
                </a:lnSpc>
                <a:defRPr/>
              </a:pPr>
              <a:r>
                <a:rPr lang="en-GB" sz="1600" dirty="0"/>
                <a:t>Pha II</a:t>
              </a:r>
            </a:p>
            <a:p>
              <a:pPr algn="ctr" eaLnBrk="0" hangingPunct="0">
                <a:lnSpc>
                  <a:spcPct val="90000"/>
                </a:lnSpc>
                <a:defRPr/>
              </a:pPr>
              <a:r>
                <a:rPr lang="en-GB" sz="1600" i="1" dirty="0" err="1"/>
                <a:t>Afatininb</a:t>
              </a:r>
              <a:endParaRPr lang="en-GB" sz="1600" i="1" dirty="0"/>
            </a:p>
          </p:txBody>
        </p:sp>
        <p:sp>
          <p:nvSpPr>
            <p:cNvPr id="26" name="Rectangle 3"/>
            <p:cNvSpPr>
              <a:spLocks noChangeArrowheads="1"/>
            </p:cNvSpPr>
            <p:nvPr/>
          </p:nvSpPr>
          <p:spPr bwMode="auto">
            <a:xfrm>
              <a:off x="899593" y="3641579"/>
              <a:ext cx="3276000" cy="576000"/>
            </a:xfrm>
            <a:prstGeom prst="roundRect">
              <a:avLst/>
            </a:prstGeom>
            <a:solidFill>
              <a:srgbClr val="DDDDDD"/>
            </a:solidFill>
            <a:ln w="38100">
              <a:noFill/>
              <a:miter lim="800000"/>
              <a:headEnd/>
              <a:tailEnd/>
            </a:ln>
          </p:spPr>
          <p:txBody>
            <a:bodyPr wrap="none" lIns="91414" tIns="45708" rIns="91414" bIns="45708" anchor="ctr"/>
            <a:lstStyle/>
            <a:p>
              <a:pPr algn="ctr">
                <a:lnSpc>
                  <a:spcPct val="90000"/>
                </a:lnSpc>
              </a:pPr>
              <a:r>
                <a:rPr lang="en-GB" sz="1600" dirty="0"/>
                <a:t>LUX-Lung 3</a:t>
              </a:r>
            </a:p>
            <a:p>
              <a:pPr algn="ctr">
                <a:lnSpc>
                  <a:spcPct val="90000"/>
                </a:lnSpc>
              </a:pPr>
              <a:r>
                <a:rPr lang="en-GB" sz="1600" dirty="0" err="1"/>
                <a:t>Pha</a:t>
              </a:r>
              <a:r>
                <a:rPr lang="en-GB" sz="1600" dirty="0"/>
                <a:t> III </a:t>
              </a:r>
              <a:br>
                <a:rPr lang="en-GB" sz="1600" dirty="0"/>
              </a:br>
              <a:r>
                <a:rPr lang="en-GB" sz="1600" i="1" dirty="0" err="1"/>
                <a:t>Afatinib</a:t>
              </a:r>
              <a:r>
                <a:rPr lang="en-GB" sz="1600" i="1" dirty="0"/>
                <a:t> </a:t>
              </a:r>
              <a:r>
                <a:rPr lang="en-GB" sz="1600" i="1" dirty="0" err="1"/>
                <a:t>sv</a:t>
              </a:r>
              <a:r>
                <a:rPr lang="en-GB" sz="1600" i="1" dirty="0"/>
                <a:t>. </a:t>
              </a:r>
              <a:r>
                <a:rPr lang="en-GB" sz="1600" i="1" dirty="0" err="1"/>
                <a:t>Pemetrexed</a:t>
              </a:r>
              <a:r>
                <a:rPr lang="en-GB" sz="1600" i="1" dirty="0"/>
                <a:t> + Cisplatin</a:t>
              </a:r>
            </a:p>
          </p:txBody>
        </p:sp>
        <p:sp>
          <p:nvSpPr>
            <p:cNvPr id="27" name="Rectangle 3"/>
            <p:cNvSpPr>
              <a:spLocks noChangeArrowheads="1"/>
            </p:cNvSpPr>
            <p:nvPr/>
          </p:nvSpPr>
          <p:spPr bwMode="auto">
            <a:xfrm>
              <a:off x="899593" y="4323977"/>
              <a:ext cx="3276000" cy="576000"/>
            </a:xfrm>
            <a:prstGeom prst="roundRect">
              <a:avLst/>
            </a:prstGeom>
            <a:solidFill>
              <a:srgbClr val="DDDDDD"/>
            </a:solidFill>
            <a:ln w="38100">
              <a:noFill/>
              <a:miter lim="800000"/>
              <a:headEnd/>
              <a:tailEnd/>
            </a:ln>
          </p:spPr>
          <p:txBody>
            <a:bodyPr wrap="none" lIns="91414" tIns="45708" rIns="91414" bIns="45708" anchor="ctr"/>
            <a:lstStyle/>
            <a:p>
              <a:pPr algn="ctr">
                <a:lnSpc>
                  <a:spcPct val="90000"/>
                </a:lnSpc>
              </a:pPr>
              <a:r>
                <a:rPr lang="en-GB" sz="1600" dirty="0"/>
                <a:t>LUX-Lung 6</a:t>
              </a:r>
            </a:p>
            <a:p>
              <a:pPr algn="ctr" eaLnBrk="0" hangingPunct="0">
                <a:lnSpc>
                  <a:spcPct val="90000"/>
                </a:lnSpc>
              </a:pPr>
              <a:r>
                <a:rPr lang="en-GB" sz="1600" dirty="0" err="1"/>
                <a:t>Pha</a:t>
              </a:r>
              <a:r>
                <a:rPr lang="en-GB" sz="1600" dirty="0"/>
                <a:t> III </a:t>
              </a:r>
            </a:p>
            <a:p>
              <a:pPr algn="ctr" eaLnBrk="0" hangingPunct="0">
                <a:lnSpc>
                  <a:spcPct val="90000"/>
                </a:lnSpc>
              </a:pPr>
              <a:r>
                <a:rPr lang="en-GB" sz="1600" i="1" dirty="0"/>
                <a:t>Afatinib </a:t>
              </a:r>
              <a:r>
                <a:rPr lang="en-GB" sz="1600" i="1" dirty="0" err="1"/>
                <a:t>sv</a:t>
              </a:r>
              <a:r>
                <a:rPr lang="en-GB" sz="1600" i="1" dirty="0"/>
                <a:t>. Gemcitabine + Cisplatin</a:t>
              </a:r>
            </a:p>
          </p:txBody>
        </p:sp>
        <p:sp>
          <p:nvSpPr>
            <p:cNvPr id="28" name="Rectangle 3"/>
            <p:cNvSpPr>
              <a:spLocks noChangeArrowheads="1"/>
            </p:cNvSpPr>
            <p:nvPr/>
          </p:nvSpPr>
          <p:spPr bwMode="auto">
            <a:xfrm>
              <a:off x="899593" y="5006375"/>
              <a:ext cx="3276000" cy="576000"/>
            </a:xfrm>
            <a:prstGeom prst="roundRect">
              <a:avLst/>
            </a:prstGeom>
            <a:solidFill>
              <a:srgbClr val="DDDDDD"/>
            </a:solidFill>
            <a:ln w="38100">
              <a:noFill/>
              <a:miter lim="800000"/>
              <a:headEnd/>
              <a:tailEnd/>
            </a:ln>
          </p:spPr>
          <p:txBody>
            <a:bodyPr wrap="none" lIns="91414" tIns="45708" rIns="91414" bIns="45708" anchor="ctr"/>
            <a:lstStyle/>
            <a:p>
              <a:pPr algn="ctr">
                <a:lnSpc>
                  <a:spcPct val="90000"/>
                </a:lnSpc>
              </a:pPr>
              <a:r>
                <a:rPr lang="en-GB" sz="1600" dirty="0"/>
                <a:t>LUX-Lung 7</a:t>
              </a:r>
            </a:p>
            <a:p>
              <a:pPr algn="ctr" eaLnBrk="0" hangingPunct="0">
                <a:lnSpc>
                  <a:spcPct val="90000"/>
                </a:lnSpc>
              </a:pPr>
              <a:r>
                <a:rPr lang="en-GB" sz="1600" dirty="0" err="1"/>
                <a:t>Pha</a:t>
              </a:r>
              <a:r>
                <a:rPr lang="en-GB" sz="1600" dirty="0"/>
                <a:t> IIb</a:t>
              </a:r>
            </a:p>
            <a:p>
              <a:pPr algn="ctr" eaLnBrk="0" hangingPunct="0">
                <a:lnSpc>
                  <a:spcPct val="90000"/>
                </a:lnSpc>
              </a:pPr>
              <a:r>
                <a:rPr lang="en-GB" sz="1600" i="1" dirty="0"/>
                <a:t>Afatinib </a:t>
              </a:r>
              <a:r>
                <a:rPr lang="en-GB" sz="1600" i="1" dirty="0" err="1"/>
                <a:t>sv</a:t>
              </a:r>
              <a:r>
                <a:rPr lang="en-GB" sz="1600" i="1" dirty="0"/>
                <a:t>. </a:t>
              </a:r>
              <a:r>
                <a:rPr lang="en-GB" sz="1600" i="1" dirty="0" err="1"/>
                <a:t>gefitinib</a:t>
              </a:r>
              <a:endParaRPr lang="en-GB" sz="1600" i="1" dirty="0"/>
            </a:p>
          </p:txBody>
        </p:sp>
        <p:sp>
          <p:nvSpPr>
            <p:cNvPr id="38" name="Triangle isocèle 37"/>
            <p:cNvSpPr/>
            <p:nvPr/>
          </p:nvSpPr>
          <p:spPr>
            <a:xfrm flipV="1">
              <a:off x="2107783" y="2731663"/>
              <a:ext cx="859620" cy="141402"/>
            </a:xfrm>
            <a:prstGeom prst="triangle">
              <a:avLst/>
            </a:prstGeom>
            <a:solidFill>
              <a:schemeClr val="bg1"/>
            </a:solidFill>
            <a:ln w="1905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600"/>
            </a:p>
          </p:txBody>
        </p:sp>
      </p:grpSp>
      <p:sp>
        <p:nvSpPr>
          <p:cNvPr id="22" name="Rectangle 3"/>
          <p:cNvSpPr>
            <a:spLocks noChangeArrowheads="1"/>
          </p:cNvSpPr>
          <p:nvPr/>
        </p:nvSpPr>
        <p:spPr bwMode="auto">
          <a:xfrm rot="16200000">
            <a:off x="1388173" y="4409702"/>
            <a:ext cx="576000" cy="1080000"/>
          </a:xfrm>
          <a:prstGeom prst="round2SameRect">
            <a:avLst>
              <a:gd name="adj1" fmla="val 16667"/>
              <a:gd name="adj2" fmla="val 0"/>
            </a:avLst>
          </a:prstGeom>
          <a:gradFill flip="none" rotWithShape="1">
            <a:gsLst>
              <a:gs pos="0">
                <a:srgbClr val="E9E5CB"/>
              </a:gs>
              <a:gs pos="100000">
                <a:schemeClr val="bg1"/>
              </a:gs>
            </a:gsLst>
            <a:lin ang="5400000" scaled="1"/>
            <a:tileRect/>
          </a:gradFill>
          <a:ln w="38100">
            <a:noFill/>
            <a:miter lim="800000"/>
            <a:headEnd/>
            <a:tailEnd/>
          </a:ln>
        </p:spPr>
        <p:txBody>
          <a:bodyPr wrap="none" lIns="91414" tIns="72000" rIns="91414" bIns="108000" anchor="t"/>
          <a:lstStyle/>
          <a:p>
            <a:pPr algn="ctr" eaLnBrk="0" hangingPunct="0">
              <a:lnSpc>
                <a:spcPct val="85000"/>
              </a:lnSpc>
            </a:pPr>
            <a:r>
              <a:rPr lang="en-GB" sz="1100" b="1" dirty="0"/>
              <a:t>Chemo</a:t>
            </a:r>
            <a:br>
              <a:rPr lang="en-GB" sz="1100" b="1" dirty="0"/>
            </a:br>
            <a:r>
              <a:rPr lang="en-GB" sz="1100" b="1" dirty="0"/>
              <a:t>therapy</a:t>
            </a:r>
          </a:p>
        </p:txBody>
      </p:sp>
      <p:sp>
        <p:nvSpPr>
          <p:cNvPr id="23" name="Rectangle 3"/>
          <p:cNvSpPr>
            <a:spLocks noChangeArrowheads="1"/>
          </p:cNvSpPr>
          <p:nvPr/>
        </p:nvSpPr>
        <p:spPr bwMode="auto">
          <a:xfrm rot="16200000">
            <a:off x="595594" y="2863199"/>
            <a:ext cx="2161161" cy="1080000"/>
          </a:xfrm>
          <a:prstGeom prst="round2SameRect">
            <a:avLst>
              <a:gd name="adj1" fmla="val 18520"/>
              <a:gd name="adj2" fmla="val 0"/>
            </a:avLst>
          </a:prstGeom>
          <a:gradFill flip="none" rotWithShape="1">
            <a:gsLst>
              <a:gs pos="0">
                <a:srgbClr val="E9E5CB"/>
              </a:gs>
              <a:gs pos="100000">
                <a:schemeClr val="bg1"/>
              </a:gs>
            </a:gsLst>
            <a:lin ang="5400000" scaled="1"/>
            <a:tileRect/>
          </a:gradFill>
          <a:ln w="38100">
            <a:noFill/>
            <a:miter lim="800000"/>
            <a:headEnd/>
            <a:tailEnd/>
          </a:ln>
        </p:spPr>
        <p:txBody>
          <a:bodyPr wrap="none" lIns="91414" tIns="72000" rIns="91414" bIns="72000" anchor="t"/>
          <a:lstStyle/>
          <a:p>
            <a:pPr algn="ctr" eaLnBrk="0" hangingPunct="0">
              <a:lnSpc>
                <a:spcPct val="85000"/>
              </a:lnSpc>
              <a:defRPr/>
            </a:pPr>
            <a:r>
              <a:rPr lang="en-GB" sz="1100" b="1" dirty="0"/>
              <a:t>Gefitinib/</a:t>
            </a:r>
          </a:p>
          <a:p>
            <a:pPr algn="ctr" eaLnBrk="0" hangingPunct="0">
              <a:lnSpc>
                <a:spcPct val="85000"/>
              </a:lnSpc>
              <a:defRPr/>
            </a:pPr>
            <a:r>
              <a:rPr lang="en-GB" sz="1100" b="1" dirty="0"/>
              <a:t>erlotinib</a:t>
            </a:r>
          </a:p>
        </p:txBody>
      </p:sp>
      <p:sp>
        <p:nvSpPr>
          <p:cNvPr id="72707" name="Title 1"/>
          <p:cNvSpPr>
            <a:spLocks noGrp="1"/>
          </p:cNvSpPr>
          <p:nvPr>
            <p:ph type="title"/>
          </p:nvPr>
        </p:nvSpPr>
        <p:spPr>
          <a:xfrm>
            <a:off x="923731" y="172214"/>
            <a:ext cx="9134669" cy="824841"/>
          </a:xfrm>
        </p:spPr>
        <p:txBody>
          <a:bodyPr>
            <a:noAutofit/>
          </a:bodyPr>
          <a:lstStyle/>
          <a:p>
            <a:pPr algn="ctr"/>
            <a:r>
              <a:rPr lang="en-GB" sz="3600" b="1" dirty="0"/>
              <a:t>Chương trình thử nghiệm lâm </a:t>
            </a:r>
            <a:r>
              <a:rPr lang="en-GB" sz="3600" b="1" dirty="0" err="1"/>
              <a:t>sàng</a:t>
            </a:r>
            <a:r>
              <a:rPr lang="en-GB" sz="3600" b="1" dirty="0"/>
              <a:t> LUX-Lung</a:t>
            </a:r>
            <a:br>
              <a:rPr lang="en-GB" sz="3600" b="1" dirty="0"/>
            </a:br>
            <a:r>
              <a:rPr lang="en-GB" sz="3600" b="1" dirty="0"/>
              <a:t>(8 </a:t>
            </a:r>
            <a:r>
              <a:rPr lang="en-GB" sz="3600" b="1" dirty="0" err="1"/>
              <a:t>nghiên</a:t>
            </a:r>
            <a:r>
              <a:rPr lang="en-GB" sz="3600" b="1" dirty="0"/>
              <a:t> </a:t>
            </a:r>
            <a:r>
              <a:rPr lang="en-GB" sz="3600" b="1" dirty="0" err="1"/>
              <a:t>cứu</a:t>
            </a:r>
            <a:r>
              <a:rPr lang="en-GB" sz="3600" b="1" dirty="0"/>
              <a:t>)</a:t>
            </a:r>
            <a:endParaRPr lang="en-GB" sz="3600" b="1" noProof="0" dirty="0"/>
          </a:p>
        </p:txBody>
      </p:sp>
      <p:grpSp>
        <p:nvGrpSpPr>
          <p:cNvPr id="4" name="Groupe 3"/>
          <p:cNvGrpSpPr/>
          <p:nvPr/>
        </p:nvGrpSpPr>
        <p:grpSpPr>
          <a:xfrm>
            <a:off x="1912776" y="1499037"/>
            <a:ext cx="4076267" cy="3756522"/>
            <a:chOff x="4499992" y="2169533"/>
            <a:chExt cx="3276000" cy="3537203"/>
          </a:xfrm>
        </p:grpSpPr>
        <p:sp>
          <p:nvSpPr>
            <p:cNvPr id="29" name="Rectangle 3"/>
            <p:cNvSpPr>
              <a:spLocks noChangeArrowheads="1"/>
            </p:cNvSpPr>
            <p:nvPr/>
          </p:nvSpPr>
          <p:spPr bwMode="auto">
            <a:xfrm>
              <a:off x="4499992" y="2169533"/>
              <a:ext cx="3276000" cy="466725"/>
            </a:xfrm>
            <a:prstGeom prst="roundRect">
              <a:avLst/>
            </a:prstGeom>
            <a:solidFill>
              <a:srgbClr val="0070C0"/>
            </a:solidFill>
            <a:ln w="38100">
              <a:noFill/>
              <a:miter lim="800000"/>
              <a:headEnd/>
              <a:tailEnd/>
            </a:ln>
          </p:spPr>
          <p:txBody>
            <a:bodyPr wrap="none" lIns="91414" tIns="45708" rIns="91414" bIns="45708" anchor="ctr"/>
            <a:lstStyle/>
            <a:p>
              <a:pPr algn="ctr" eaLnBrk="0" hangingPunct="0">
                <a:lnSpc>
                  <a:spcPct val="98000"/>
                </a:lnSpc>
                <a:defRPr/>
              </a:pPr>
              <a:r>
                <a:rPr lang="en-GB" sz="1600" b="1" dirty="0">
                  <a:solidFill>
                    <a:schemeClr val="bg1"/>
                  </a:solidFill>
                </a:rPr>
                <a:t>Bệnh nhân đã hoá trị /điều trị TKI trước</a:t>
              </a:r>
            </a:p>
          </p:txBody>
        </p:sp>
        <p:sp>
          <p:nvSpPr>
            <p:cNvPr id="30" name="Rectangle 3"/>
            <p:cNvSpPr>
              <a:spLocks noChangeArrowheads="1"/>
            </p:cNvSpPr>
            <p:nvPr/>
          </p:nvSpPr>
          <p:spPr bwMode="auto">
            <a:xfrm>
              <a:off x="4499992" y="2959181"/>
              <a:ext cx="3276000" cy="576000"/>
            </a:xfrm>
            <a:prstGeom prst="roundRect">
              <a:avLst/>
            </a:prstGeom>
            <a:solidFill>
              <a:srgbClr val="DDDDDD"/>
            </a:solidFill>
            <a:ln w="38100">
              <a:noFill/>
              <a:miter lim="800000"/>
              <a:headEnd/>
              <a:tailEnd/>
            </a:ln>
          </p:spPr>
          <p:txBody>
            <a:bodyPr wrap="none" lIns="91414" tIns="45708" rIns="91414" bIns="45708" anchor="ctr"/>
            <a:lstStyle/>
            <a:p>
              <a:pPr algn="ctr" eaLnBrk="0" hangingPunct="0">
                <a:lnSpc>
                  <a:spcPct val="90000"/>
                </a:lnSpc>
              </a:pPr>
              <a:r>
                <a:rPr lang="en-GB" sz="1600" dirty="0"/>
                <a:t>LUX-Lung 1</a:t>
              </a:r>
            </a:p>
            <a:p>
              <a:pPr algn="ctr" eaLnBrk="0" hangingPunct="0">
                <a:lnSpc>
                  <a:spcPct val="90000"/>
                </a:lnSpc>
              </a:pPr>
              <a:r>
                <a:rPr lang="en-GB" sz="1600" dirty="0" err="1"/>
                <a:t>Pha</a:t>
              </a:r>
              <a:r>
                <a:rPr lang="en-GB" sz="1600" dirty="0"/>
                <a:t> IIB/III</a:t>
              </a:r>
            </a:p>
            <a:p>
              <a:pPr algn="ctr" eaLnBrk="0" hangingPunct="0">
                <a:lnSpc>
                  <a:spcPct val="90000"/>
                </a:lnSpc>
              </a:pPr>
              <a:r>
                <a:rPr lang="en-GB" sz="1600" i="1" dirty="0"/>
                <a:t>Afatinib </a:t>
              </a:r>
              <a:r>
                <a:rPr lang="en-GB" sz="1600" i="1" dirty="0" err="1"/>
                <a:t>sv</a:t>
              </a:r>
              <a:r>
                <a:rPr lang="en-GB" sz="1600" i="1" dirty="0"/>
                <a:t>. </a:t>
              </a:r>
              <a:r>
                <a:rPr lang="en-GB" sz="1600" i="1" dirty="0" err="1"/>
                <a:t>giả</a:t>
              </a:r>
              <a:r>
                <a:rPr lang="en-GB" sz="1600" i="1" dirty="0"/>
                <a:t> </a:t>
              </a:r>
              <a:r>
                <a:rPr lang="en-GB" sz="1600" i="1" dirty="0" err="1"/>
                <a:t>dược</a:t>
              </a:r>
              <a:endParaRPr lang="en-GB" sz="1600" i="1" dirty="0"/>
            </a:p>
          </p:txBody>
        </p:sp>
        <p:sp>
          <p:nvSpPr>
            <p:cNvPr id="31" name="Rectangle 3"/>
            <p:cNvSpPr>
              <a:spLocks noChangeArrowheads="1"/>
            </p:cNvSpPr>
            <p:nvPr/>
          </p:nvSpPr>
          <p:spPr bwMode="auto">
            <a:xfrm>
              <a:off x="4499992" y="3651233"/>
              <a:ext cx="3276000" cy="652084"/>
            </a:xfrm>
            <a:prstGeom prst="roundRect">
              <a:avLst/>
            </a:prstGeom>
            <a:solidFill>
              <a:srgbClr val="DDDDDD"/>
            </a:solidFill>
            <a:ln w="9525">
              <a:noFill/>
              <a:miter lim="800000"/>
              <a:headEnd/>
              <a:tailEnd/>
            </a:ln>
          </p:spPr>
          <p:txBody>
            <a:bodyPr wrap="none" lIns="91414" tIns="45708" rIns="91414" bIns="45708" anchor="ctr"/>
            <a:lstStyle/>
            <a:p>
              <a:pPr algn="ctr">
                <a:lnSpc>
                  <a:spcPct val="90000"/>
                </a:lnSpc>
                <a:defRPr/>
              </a:pPr>
              <a:r>
                <a:rPr lang="en-GB" sz="1600" dirty="0"/>
                <a:t>LUX-Lung 4</a:t>
              </a:r>
            </a:p>
            <a:p>
              <a:pPr algn="ctr">
                <a:lnSpc>
                  <a:spcPct val="90000"/>
                </a:lnSpc>
                <a:defRPr/>
              </a:pPr>
              <a:r>
                <a:rPr lang="en-GB" sz="1600" dirty="0" err="1"/>
                <a:t>Pha</a:t>
              </a:r>
              <a:r>
                <a:rPr lang="en-GB" sz="1600" dirty="0"/>
                <a:t> I/II</a:t>
              </a:r>
            </a:p>
            <a:p>
              <a:pPr algn="ctr" eaLnBrk="0" hangingPunct="0">
                <a:lnSpc>
                  <a:spcPct val="90000"/>
                </a:lnSpc>
                <a:defRPr/>
              </a:pPr>
              <a:r>
                <a:rPr lang="en-US" sz="1600" i="1" dirty="0" err="1"/>
                <a:t>Afatinib</a:t>
              </a:r>
              <a:endParaRPr lang="en-GB" sz="1600" i="1" dirty="0"/>
            </a:p>
          </p:txBody>
        </p:sp>
        <p:sp>
          <p:nvSpPr>
            <p:cNvPr id="32" name="Rectangle 3"/>
            <p:cNvSpPr>
              <a:spLocks noChangeArrowheads="1"/>
            </p:cNvSpPr>
            <p:nvPr/>
          </p:nvSpPr>
          <p:spPr bwMode="auto">
            <a:xfrm>
              <a:off x="4499992" y="4404014"/>
              <a:ext cx="3276000" cy="576000"/>
            </a:xfrm>
            <a:prstGeom prst="roundRect">
              <a:avLst/>
            </a:prstGeom>
            <a:solidFill>
              <a:srgbClr val="DDDDDD"/>
            </a:solidFill>
            <a:ln w="9525">
              <a:noFill/>
              <a:miter lim="800000"/>
              <a:headEnd/>
              <a:tailEnd/>
            </a:ln>
          </p:spPr>
          <p:txBody>
            <a:bodyPr wrap="none" lIns="91414" tIns="45708" rIns="91414" bIns="45708" anchor="ctr"/>
            <a:lstStyle/>
            <a:p>
              <a:pPr algn="ctr">
                <a:lnSpc>
                  <a:spcPct val="90000"/>
                </a:lnSpc>
                <a:defRPr/>
              </a:pPr>
              <a:r>
                <a:rPr lang="en-GB" sz="1600" dirty="0"/>
                <a:t>LUX-Lung 5</a:t>
              </a:r>
            </a:p>
            <a:p>
              <a:pPr algn="ctr" eaLnBrk="0" hangingPunct="0">
                <a:lnSpc>
                  <a:spcPct val="90000"/>
                </a:lnSpc>
              </a:pPr>
              <a:r>
                <a:rPr lang="en-GB" sz="1600" dirty="0"/>
                <a:t>Pha III</a:t>
              </a:r>
              <a:br>
                <a:rPr lang="en-GB" sz="1600" dirty="0"/>
              </a:br>
              <a:r>
                <a:rPr lang="en-GB" sz="1400" i="1" dirty="0"/>
                <a:t>Afatinib + paclitaxel  </a:t>
              </a:r>
              <a:r>
                <a:rPr lang="en-GB" sz="1400" i="1" dirty="0" err="1"/>
                <a:t>sv</a:t>
              </a:r>
              <a:r>
                <a:rPr lang="en-GB" sz="1400" i="1" dirty="0"/>
                <a:t>. paclitaxel/</a:t>
              </a:r>
              <a:r>
                <a:rPr lang="en-GB" sz="1400" i="1" dirty="0" err="1"/>
                <a:t>hóa</a:t>
              </a:r>
              <a:r>
                <a:rPr lang="en-GB" sz="1400" i="1" dirty="0"/>
                <a:t> </a:t>
              </a:r>
              <a:r>
                <a:rPr lang="en-GB" sz="1400" i="1" dirty="0" err="1"/>
                <a:t>trị</a:t>
              </a:r>
              <a:r>
                <a:rPr lang="en-GB" sz="1400" i="1" dirty="0"/>
                <a:t> </a:t>
              </a:r>
              <a:r>
                <a:rPr lang="en-GB" sz="1400" i="1" dirty="0" err="1"/>
                <a:t>khác</a:t>
              </a:r>
              <a:r>
                <a:rPr lang="en-GB" sz="1400" i="1" dirty="0"/>
                <a:t> </a:t>
              </a:r>
            </a:p>
          </p:txBody>
        </p:sp>
        <p:sp>
          <p:nvSpPr>
            <p:cNvPr id="35" name="Rectangle 3"/>
            <p:cNvSpPr>
              <a:spLocks noChangeArrowheads="1"/>
            </p:cNvSpPr>
            <p:nvPr/>
          </p:nvSpPr>
          <p:spPr bwMode="auto">
            <a:xfrm>
              <a:off x="4499992" y="5130736"/>
              <a:ext cx="3276000" cy="576000"/>
            </a:xfrm>
            <a:prstGeom prst="roundRect">
              <a:avLst/>
            </a:prstGeom>
            <a:solidFill>
              <a:srgbClr val="DDDDDD"/>
            </a:solidFill>
            <a:ln w="9525">
              <a:noFill/>
              <a:miter lim="800000"/>
              <a:headEnd/>
              <a:tailEnd/>
            </a:ln>
          </p:spPr>
          <p:txBody>
            <a:bodyPr wrap="none" lIns="91414" tIns="45708" rIns="91414" bIns="45708" anchor="ctr"/>
            <a:lstStyle/>
            <a:p>
              <a:pPr algn="ctr">
                <a:lnSpc>
                  <a:spcPct val="90000"/>
                </a:lnSpc>
                <a:defRPr/>
              </a:pPr>
              <a:r>
                <a:rPr lang="en-GB" sz="1600" dirty="0"/>
                <a:t>LUX-Lung 8</a:t>
              </a:r>
            </a:p>
            <a:p>
              <a:pPr algn="ctr" eaLnBrk="0" hangingPunct="0">
                <a:lnSpc>
                  <a:spcPct val="90000"/>
                </a:lnSpc>
              </a:pPr>
              <a:r>
                <a:rPr lang="en-GB" sz="1600" dirty="0" err="1"/>
                <a:t>Pha</a:t>
              </a:r>
              <a:r>
                <a:rPr lang="en-GB" sz="1600" dirty="0"/>
                <a:t> III</a:t>
              </a:r>
              <a:br>
                <a:rPr lang="en-GB" sz="1600" dirty="0"/>
              </a:br>
              <a:r>
                <a:rPr lang="en-GB" sz="1600" i="1" dirty="0"/>
                <a:t>Afatinib </a:t>
              </a:r>
              <a:r>
                <a:rPr lang="en-GB" sz="1600" i="1" dirty="0" err="1"/>
                <a:t>sv</a:t>
              </a:r>
              <a:r>
                <a:rPr lang="en-GB" sz="1600" i="1" dirty="0"/>
                <a:t>. </a:t>
              </a:r>
              <a:r>
                <a:rPr lang="en-GB" sz="1600" i="1" dirty="0" err="1"/>
                <a:t>erlotinib</a:t>
              </a:r>
              <a:endParaRPr lang="en-GB" sz="1600" i="1" dirty="0"/>
            </a:p>
          </p:txBody>
        </p:sp>
        <p:sp>
          <p:nvSpPr>
            <p:cNvPr id="40" name="Triangle isocèle 39"/>
            <p:cNvSpPr/>
            <p:nvPr/>
          </p:nvSpPr>
          <p:spPr>
            <a:xfrm flipV="1">
              <a:off x="5708182" y="2731663"/>
              <a:ext cx="859620" cy="141402"/>
            </a:xfrm>
            <a:prstGeom prst="triangle">
              <a:avLst/>
            </a:prstGeom>
            <a:solidFill>
              <a:schemeClr val="bg1"/>
            </a:solidFill>
            <a:ln w="1905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600"/>
            </a:p>
          </p:txBody>
        </p:sp>
      </p:grpSp>
      <p:sp>
        <p:nvSpPr>
          <p:cNvPr id="21" name="Rectangle 20"/>
          <p:cNvSpPr/>
          <p:nvPr/>
        </p:nvSpPr>
        <p:spPr>
          <a:xfrm>
            <a:off x="2348176" y="960111"/>
            <a:ext cx="6763732" cy="369332"/>
          </a:xfrm>
          <a:prstGeom prst="rect">
            <a:avLst/>
          </a:prstGeom>
        </p:spPr>
        <p:txBody>
          <a:bodyPr wrap="square">
            <a:spAutoFit/>
          </a:bodyPr>
          <a:lstStyle/>
          <a:p>
            <a:r>
              <a:rPr lang="en-US" b="1" dirty="0">
                <a:solidFill>
                  <a:schemeClr val="accent1"/>
                </a:solidFill>
              </a:rPr>
              <a:t>UTPKTBN</a:t>
            </a:r>
          </a:p>
        </p:txBody>
      </p:sp>
      <p:sp>
        <p:nvSpPr>
          <p:cNvPr id="5" name="Rectangle 4"/>
          <p:cNvSpPr/>
          <p:nvPr/>
        </p:nvSpPr>
        <p:spPr>
          <a:xfrm>
            <a:off x="6149089" y="3067881"/>
            <a:ext cx="4347850" cy="2258803"/>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860869" y="4590719"/>
            <a:ext cx="4166922" cy="735965"/>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14553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17521" y="782554"/>
            <a:ext cx="7913078" cy="721801"/>
          </a:xfrm>
        </p:spPr>
        <p:txBody>
          <a:bodyPr>
            <a:normAutofit fontScale="90000"/>
          </a:bodyPr>
          <a:lstStyle/>
          <a:p>
            <a:pPr algn="ctr"/>
            <a:r>
              <a:rPr lang="en-GB" sz="4800" dirty="0"/>
              <a:t>NỘI DUNG TRÌNH BÀY</a:t>
            </a:r>
            <a:endParaRPr lang="vi-VN" sz="4800" dirty="0"/>
          </a:p>
        </p:txBody>
      </p:sp>
      <p:sp>
        <p:nvSpPr>
          <p:cNvPr id="3" name="Content Placeholder 2"/>
          <p:cNvSpPr>
            <a:spLocks noGrp="1"/>
          </p:cNvSpPr>
          <p:nvPr>
            <p:ph idx="1"/>
          </p:nvPr>
        </p:nvSpPr>
        <p:spPr>
          <a:xfrm>
            <a:off x="1571207" y="2268798"/>
            <a:ext cx="9611454" cy="2779222"/>
          </a:xfrm>
        </p:spPr>
        <p:txBody>
          <a:bodyPr/>
          <a:lstStyle/>
          <a:p>
            <a:r>
              <a:rPr lang="en-US" altLang="vi-VN" sz="3600" dirty="0"/>
              <a:t> </a:t>
            </a:r>
            <a:r>
              <a:rPr lang="en-US" altLang="vi-VN" sz="3600" dirty="0" err="1"/>
              <a:t>Cơ</a:t>
            </a:r>
            <a:r>
              <a:rPr lang="en-US" altLang="vi-VN" sz="3600" dirty="0"/>
              <a:t> </a:t>
            </a:r>
            <a:r>
              <a:rPr lang="en-US" altLang="vi-VN" sz="3600" dirty="0" err="1"/>
              <a:t>chế</a:t>
            </a:r>
            <a:r>
              <a:rPr lang="en-US" altLang="vi-VN" sz="3600" dirty="0"/>
              <a:t> </a:t>
            </a:r>
            <a:r>
              <a:rPr lang="en-US" altLang="vi-VN" sz="3600" dirty="0" err="1"/>
              <a:t>tác</a:t>
            </a:r>
            <a:r>
              <a:rPr lang="en-US" altLang="vi-VN" sz="3600" dirty="0"/>
              <a:t> </a:t>
            </a:r>
            <a:r>
              <a:rPr lang="en-US" altLang="vi-VN" sz="3600" dirty="0" err="1"/>
              <a:t>dụng</a:t>
            </a:r>
            <a:r>
              <a:rPr lang="en-US" altLang="vi-VN" sz="3600" dirty="0"/>
              <a:t> </a:t>
            </a:r>
          </a:p>
          <a:p>
            <a:r>
              <a:rPr lang="en-US" altLang="vi-VN" sz="3600" dirty="0"/>
              <a:t> </a:t>
            </a:r>
            <a:r>
              <a:rPr lang="en-US" altLang="vi-VN" sz="3600" dirty="0" err="1">
                <a:solidFill>
                  <a:srgbClr val="0070C0"/>
                </a:solidFill>
              </a:rPr>
              <a:t>Vai</a:t>
            </a:r>
            <a:r>
              <a:rPr lang="en-US" altLang="vi-VN" sz="3600" dirty="0">
                <a:solidFill>
                  <a:srgbClr val="0070C0"/>
                </a:solidFill>
              </a:rPr>
              <a:t> </a:t>
            </a:r>
            <a:r>
              <a:rPr lang="en-US" altLang="vi-VN" sz="3600" dirty="0" err="1">
                <a:solidFill>
                  <a:srgbClr val="0070C0"/>
                </a:solidFill>
              </a:rPr>
              <a:t>tro</a:t>
            </a:r>
            <a:r>
              <a:rPr lang="en-US" altLang="vi-VN" sz="3600" dirty="0">
                <a:solidFill>
                  <a:srgbClr val="0070C0"/>
                </a:solidFill>
              </a:rPr>
              <a:t>̀ </a:t>
            </a:r>
            <a:r>
              <a:rPr lang="en-US" altLang="vi-VN" sz="3600" dirty="0" err="1">
                <a:solidFill>
                  <a:srgbClr val="0070C0"/>
                </a:solidFill>
              </a:rPr>
              <a:t>của</a:t>
            </a:r>
            <a:r>
              <a:rPr lang="en-US" altLang="vi-VN" sz="3600" dirty="0">
                <a:solidFill>
                  <a:srgbClr val="0070C0"/>
                </a:solidFill>
              </a:rPr>
              <a:t> Afatinib – EGFR TKI </a:t>
            </a:r>
            <a:r>
              <a:rPr lang="en-US" altLang="vi-VN" sz="3600" dirty="0" err="1">
                <a:solidFill>
                  <a:srgbClr val="0070C0"/>
                </a:solidFill>
              </a:rPr>
              <a:t>thê</a:t>
            </a:r>
            <a:r>
              <a:rPr lang="en-US" altLang="vi-VN" sz="3600" dirty="0">
                <a:solidFill>
                  <a:srgbClr val="0070C0"/>
                </a:solidFill>
              </a:rPr>
              <a:t>́ </a:t>
            </a:r>
            <a:r>
              <a:rPr lang="en-US" altLang="vi-VN" sz="3600" dirty="0" err="1">
                <a:solidFill>
                  <a:srgbClr val="0070C0"/>
                </a:solidFill>
              </a:rPr>
              <a:t>hê</a:t>
            </a:r>
            <a:r>
              <a:rPr lang="en-US" altLang="vi-VN" sz="3600" dirty="0">
                <a:solidFill>
                  <a:srgbClr val="0070C0"/>
                </a:solidFill>
              </a:rPr>
              <a:t>̣ 2</a:t>
            </a:r>
          </a:p>
          <a:p>
            <a:r>
              <a:rPr lang="en-US" altLang="vi-VN" sz="3600" dirty="0"/>
              <a:t> </a:t>
            </a:r>
            <a:r>
              <a:rPr lang="vi-VN" altLang="vi-VN" sz="3600" dirty="0"/>
              <a:t>Hướng dẫn sử dụng thuốc</a:t>
            </a:r>
          </a:p>
          <a:p>
            <a:r>
              <a:rPr lang="vi-VN" altLang="vi-VN" sz="3600" dirty="0"/>
              <a:t> Kết luận</a:t>
            </a:r>
            <a:endParaRPr lang="en-US" altLang="vi-VN" sz="3600" dirty="0"/>
          </a:p>
        </p:txBody>
      </p:sp>
    </p:spTree>
    <p:extLst>
      <p:ext uri="{BB962C8B-B14F-4D97-AF65-F5344CB8AC3E}">
        <p14:creationId xmlns:p14="http://schemas.microsoft.com/office/powerpoint/2010/main" val="194484209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91636" y="274321"/>
            <a:ext cx="10555237" cy="630936"/>
          </a:xfrm>
        </p:spPr>
        <p:txBody>
          <a:bodyPr/>
          <a:lstStyle/>
          <a:p>
            <a:pPr algn="ctr"/>
            <a:r>
              <a:rPr lang="en-US" sz="3200" dirty="0" err="1"/>
              <a:t>Vai</a:t>
            </a:r>
            <a:r>
              <a:rPr lang="en-US" sz="3200" dirty="0"/>
              <a:t> </a:t>
            </a:r>
            <a:r>
              <a:rPr lang="en-US" sz="3200" dirty="0" err="1"/>
              <a:t>tro</a:t>
            </a:r>
            <a:r>
              <a:rPr lang="en-US" sz="3200" dirty="0"/>
              <a:t>̀ c</a:t>
            </a:r>
            <a:r>
              <a:rPr lang="vi-VN" sz="3200" dirty="0"/>
              <a:t>ủ</a:t>
            </a:r>
            <a:r>
              <a:rPr lang="en-US" sz="3200" dirty="0"/>
              <a:t>a Afatinib – EGFR TKI </a:t>
            </a:r>
            <a:r>
              <a:rPr lang="en-US" sz="3200" dirty="0" err="1"/>
              <a:t>thê</a:t>
            </a:r>
            <a:r>
              <a:rPr lang="en-US" sz="3200" dirty="0"/>
              <a:t>́ </a:t>
            </a:r>
            <a:r>
              <a:rPr lang="en-US" sz="3200" dirty="0" err="1"/>
              <a:t>hê</a:t>
            </a:r>
            <a:r>
              <a:rPr lang="en-US" sz="3200" dirty="0"/>
              <a:t>̣ 2</a:t>
            </a:r>
            <a:endParaRPr lang="vi-VN" sz="3200" dirty="0"/>
          </a:p>
        </p:txBody>
      </p:sp>
      <p:graphicFrame>
        <p:nvGraphicFramePr>
          <p:cNvPr id="5" name="Content Placeholder 4"/>
          <p:cNvGraphicFramePr>
            <a:graphicFrameLocks noGrp="1"/>
          </p:cNvGraphicFramePr>
          <p:nvPr>
            <p:ph idx="1"/>
          </p:nvPr>
        </p:nvGraphicFramePr>
        <p:xfrm>
          <a:off x="792163" y="1381124"/>
          <a:ext cx="10685604" cy="46511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p:cNvSpPr>
            <a:spLocks noGrp="1"/>
          </p:cNvSpPr>
          <p:nvPr>
            <p:ph type="ftr" sz="quarter" idx="11"/>
          </p:nvPr>
        </p:nvSpPr>
        <p:spPr/>
        <p:txBody>
          <a:bodyPr/>
          <a:lstStyle/>
          <a:p>
            <a:endParaRPr lang="en-US" dirty="0">
              <a:solidFill>
                <a:srgbClr val="4D4F51"/>
              </a:solidFill>
            </a:endParaRPr>
          </a:p>
        </p:txBody>
      </p:sp>
    </p:spTree>
    <p:extLst>
      <p:ext uri="{BB962C8B-B14F-4D97-AF65-F5344CB8AC3E}">
        <p14:creationId xmlns:p14="http://schemas.microsoft.com/office/powerpoint/2010/main" val="7109428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636513" y="2668251"/>
            <a:ext cx="10621100" cy="584616"/>
          </a:xfrm>
        </p:spPr>
        <p:txBody>
          <a:bodyPr>
            <a:normAutofit fontScale="90000"/>
          </a:bodyPr>
          <a:lstStyle/>
          <a:p>
            <a:pPr algn="ctr"/>
            <a:r>
              <a:rPr lang="en-GB" sz="3600" dirty="0">
                <a:solidFill>
                  <a:srgbClr val="0070C0"/>
                </a:solidFill>
              </a:rPr>
              <a:t>1. BỆNH NHÂN </a:t>
            </a:r>
            <a:r>
              <a:rPr lang="en-GB" sz="3600" dirty="0" err="1">
                <a:solidFill>
                  <a:srgbClr val="0070C0"/>
                </a:solidFill>
              </a:rPr>
              <a:t>đột</a:t>
            </a:r>
            <a:r>
              <a:rPr lang="en-GB" sz="3600" dirty="0">
                <a:solidFill>
                  <a:srgbClr val="0070C0"/>
                </a:solidFill>
              </a:rPr>
              <a:t> </a:t>
            </a:r>
            <a:r>
              <a:rPr lang="en-GB" sz="3600" dirty="0" err="1">
                <a:solidFill>
                  <a:srgbClr val="0070C0"/>
                </a:solidFill>
              </a:rPr>
              <a:t>biến</a:t>
            </a:r>
            <a:r>
              <a:rPr lang="en-GB" sz="3600" dirty="0">
                <a:solidFill>
                  <a:srgbClr val="0070C0"/>
                </a:solidFill>
              </a:rPr>
              <a:t> EGFR </a:t>
            </a:r>
            <a:r>
              <a:rPr lang="en-GB" sz="3600" dirty="0" err="1">
                <a:solidFill>
                  <a:srgbClr val="0070C0"/>
                </a:solidFill>
              </a:rPr>
              <a:t>Th</a:t>
            </a:r>
            <a:r>
              <a:rPr lang="vi-VN" sz="3600" dirty="0">
                <a:solidFill>
                  <a:srgbClr val="0070C0"/>
                </a:solidFill>
              </a:rPr>
              <a:t>ườ</a:t>
            </a:r>
            <a:r>
              <a:rPr lang="en-GB" sz="3600" dirty="0">
                <a:solidFill>
                  <a:srgbClr val="0070C0"/>
                </a:solidFill>
              </a:rPr>
              <a:t>ng </a:t>
            </a:r>
            <a:r>
              <a:rPr lang="en-GB" sz="3600" dirty="0" err="1">
                <a:solidFill>
                  <a:srgbClr val="0070C0"/>
                </a:solidFill>
              </a:rPr>
              <a:t>Gặp</a:t>
            </a:r>
            <a:endParaRPr lang="vi-VN" sz="3600" dirty="0">
              <a:solidFill>
                <a:srgbClr val="0070C0"/>
              </a:solidFill>
            </a:endParaRPr>
          </a:p>
        </p:txBody>
      </p:sp>
    </p:spTree>
    <p:extLst>
      <p:ext uri="{BB962C8B-B14F-4D97-AF65-F5344CB8AC3E}">
        <p14:creationId xmlns:p14="http://schemas.microsoft.com/office/powerpoint/2010/main" val="357120989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3506" y="280225"/>
            <a:ext cx="8973873" cy="6371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4444182" y="2315499"/>
            <a:ext cx="1622322" cy="50144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4444182" y="5271060"/>
            <a:ext cx="1622322" cy="50144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0362361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999736" y="158620"/>
            <a:ext cx="7913077" cy="770043"/>
          </a:xfrm>
        </p:spPr>
        <p:txBody>
          <a:bodyPr>
            <a:normAutofit fontScale="90000"/>
          </a:bodyPr>
          <a:lstStyle/>
          <a:p>
            <a:pPr algn="ctr">
              <a:lnSpc>
                <a:spcPct val="100000"/>
              </a:lnSpc>
              <a:spcAft>
                <a:spcPts val="600"/>
              </a:spcAft>
            </a:pPr>
            <a:r>
              <a:rPr lang="en-US" sz="3200" dirty="0"/>
              <a:t>LUX-Lung 3 và LUX-Lung 6 </a:t>
            </a:r>
            <a:br>
              <a:rPr lang="en-US" dirty="0">
                <a:solidFill>
                  <a:schemeClr val="tx1">
                    <a:lumMod val="50000"/>
                  </a:schemeClr>
                </a:solidFill>
              </a:rPr>
            </a:br>
            <a:r>
              <a:rPr lang="en-US" dirty="0" err="1">
                <a:solidFill>
                  <a:schemeClr val="accent1"/>
                </a:solidFill>
              </a:rPr>
              <a:t>Thiết</a:t>
            </a:r>
            <a:r>
              <a:rPr lang="en-US" dirty="0">
                <a:solidFill>
                  <a:schemeClr val="accent1"/>
                </a:solidFill>
              </a:rPr>
              <a:t> kế nghiên cứu</a:t>
            </a:r>
          </a:p>
        </p:txBody>
      </p:sp>
      <p:cxnSp>
        <p:nvCxnSpPr>
          <p:cNvPr id="52" name="Straight Connector 51"/>
          <p:cNvCxnSpPr>
            <a:endCxn id="65" idx="2"/>
          </p:cNvCxnSpPr>
          <p:nvPr/>
        </p:nvCxnSpPr>
        <p:spPr>
          <a:xfrm>
            <a:off x="6200283" y="1358679"/>
            <a:ext cx="8430" cy="1235495"/>
          </a:xfrm>
          <a:prstGeom prst="line">
            <a:avLst/>
          </a:prstGeom>
          <a:ln w="28575">
            <a:solidFill>
              <a:schemeClr val="accent1"/>
            </a:solidFill>
          </a:ln>
          <a:effectLst/>
        </p:spPr>
        <p:style>
          <a:lnRef idx="1">
            <a:schemeClr val="accent1"/>
          </a:lnRef>
          <a:fillRef idx="0">
            <a:schemeClr val="accent1"/>
          </a:fillRef>
          <a:effectRef idx="0">
            <a:schemeClr val="accent1"/>
          </a:effectRef>
          <a:fontRef idx="minor">
            <a:schemeClr val="tx1"/>
          </a:fontRef>
        </p:style>
      </p:cxnSp>
      <p:sp>
        <p:nvSpPr>
          <p:cNvPr id="53" name="AutoShape 7"/>
          <p:cNvSpPr>
            <a:spLocks noChangeArrowheads="1"/>
          </p:cNvSpPr>
          <p:nvPr/>
        </p:nvSpPr>
        <p:spPr bwMode="auto">
          <a:xfrm>
            <a:off x="5112207" y="3679941"/>
            <a:ext cx="2286000" cy="630936"/>
          </a:xfrm>
          <a:prstGeom prst="roundRect">
            <a:avLst>
              <a:gd name="adj" fmla="val 16667"/>
            </a:avLst>
          </a:prstGeom>
          <a:ln/>
          <a:effectLst/>
        </p:spPr>
        <p:style>
          <a:lnRef idx="2">
            <a:schemeClr val="accent1"/>
          </a:lnRef>
          <a:fillRef idx="1">
            <a:schemeClr val="lt1"/>
          </a:fillRef>
          <a:effectRef idx="0">
            <a:schemeClr val="accent1"/>
          </a:effectRef>
          <a:fontRef idx="minor">
            <a:schemeClr val="dk1"/>
          </a:fontRef>
        </p:style>
        <p:txBody>
          <a:bodyPr wrap="square" lIns="18288" tIns="18288" rIns="18288" bIns="18288" anchor="ctr" anchorCtr="0">
            <a:noAutofit/>
          </a:bodyPr>
          <a:lstStyle/>
          <a:p>
            <a:pPr algn="ctr" eaLnBrk="0" fontAlgn="base" hangingPunct="0">
              <a:lnSpc>
                <a:spcPct val="80000"/>
              </a:lnSpc>
              <a:spcBef>
                <a:spcPct val="0"/>
              </a:spcBef>
              <a:spcAft>
                <a:spcPct val="0"/>
              </a:spcAft>
              <a:defRPr/>
            </a:pPr>
            <a:r>
              <a:rPr lang="en-GB" altLang="zh-TW" sz="1600" b="1" dirty="0">
                <a:solidFill>
                  <a:srgbClr val="000000"/>
                </a:solidFill>
                <a:ea typeface="新細明體" charset="-120"/>
              </a:rPr>
              <a:t>Afatinib </a:t>
            </a:r>
          </a:p>
          <a:p>
            <a:pPr algn="ctr" eaLnBrk="0" fontAlgn="base" hangingPunct="0">
              <a:lnSpc>
                <a:spcPct val="80000"/>
              </a:lnSpc>
              <a:spcBef>
                <a:spcPct val="0"/>
              </a:spcBef>
              <a:spcAft>
                <a:spcPct val="0"/>
              </a:spcAft>
              <a:defRPr/>
            </a:pPr>
            <a:r>
              <a:rPr lang="en-GB" altLang="zh-TW" sz="1200" b="1" dirty="0">
                <a:solidFill>
                  <a:srgbClr val="000000"/>
                </a:solidFill>
                <a:ea typeface="新細明體" charset="-120"/>
              </a:rPr>
              <a:t>40 mg/ngày</a:t>
            </a:r>
            <a:r>
              <a:rPr lang="en-GB" altLang="zh-TW" sz="1200" b="1" baseline="30000" dirty="0">
                <a:solidFill>
                  <a:srgbClr val="000000"/>
                </a:solidFill>
                <a:ea typeface="新細明體" charset="-120"/>
              </a:rPr>
              <a:t>b</a:t>
            </a:r>
          </a:p>
        </p:txBody>
      </p:sp>
      <p:sp>
        <p:nvSpPr>
          <p:cNvPr id="54" name="AutoShape 8"/>
          <p:cNvSpPr>
            <a:spLocks noChangeArrowheads="1"/>
          </p:cNvSpPr>
          <p:nvPr/>
        </p:nvSpPr>
        <p:spPr bwMode="auto">
          <a:xfrm>
            <a:off x="1869625" y="3679941"/>
            <a:ext cx="2709182" cy="630936"/>
          </a:xfrm>
          <a:prstGeom prst="roundRect">
            <a:avLst>
              <a:gd name="adj" fmla="val 16667"/>
            </a:avLst>
          </a:prstGeom>
          <a:ln>
            <a:headEnd/>
            <a:tailEnd/>
          </a:ln>
          <a:effectLst/>
        </p:spPr>
        <p:style>
          <a:lnRef idx="2">
            <a:schemeClr val="accent1"/>
          </a:lnRef>
          <a:fillRef idx="1">
            <a:schemeClr val="lt1"/>
          </a:fillRef>
          <a:effectRef idx="0">
            <a:schemeClr val="accent1"/>
          </a:effectRef>
          <a:fontRef idx="minor">
            <a:schemeClr val="dk1"/>
          </a:fontRef>
        </p:style>
        <p:txBody>
          <a:bodyPr wrap="square" lIns="18288" tIns="18288" rIns="18288" bIns="18288" anchor="ctr" anchorCtr="0">
            <a:noAutofit/>
          </a:bodyPr>
          <a:lstStyle/>
          <a:p>
            <a:pPr algn="ctr" eaLnBrk="0" fontAlgn="base" hangingPunct="0">
              <a:lnSpc>
                <a:spcPct val="80000"/>
              </a:lnSpc>
              <a:spcBef>
                <a:spcPct val="0"/>
              </a:spcBef>
              <a:spcAft>
                <a:spcPct val="0"/>
              </a:spcAft>
            </a:pPr>
            <a:r>
              <a:rPr lang="en-GB" altLang="zh-TW" sz="1600" b="1" dirty="0">
                <a:solidFill>
                  <a:srgbClr val="000000"/>
                </a:solidFill>
                <a:ea typeface="新細明體" charset="-120"/>
              </a:rPr>
              <a:t>Cisplatin + Pemetrexed</a:t>
            </a:r>
          </a:p>
          <a:p>
            <a:pPr algn="ctr" eaLnBrk="0" fontAlgn="base" hangingPunct="0">
              <a:lnSpc>
                <a:spcPct val="80000"/>
              </a:lnSpc>
              <a:spcBef>
                <a:spcPct val="0"/>
              </a:spcBef>
              <a:spcAft>
                <a:spcPct val="0"/>
              </a:spcAft>
            </a:pPr>
            <a:r>
              <a:rPr lang="en-GB" altLang="zh-TW" sz="1100" b="1" dirty="0">
                <a:solidFill>
                  <a:srgbClr val="000000"/>
                </a:solidFill>
                <a:ea typeface="新細明體" charset="-120"/>
              </a:rPr>
              <a:t>75 mg/m</a:t>
            </a:r>
            <a:r>
              <a:rPr lang="en-GB" altLang="zh-TW" sz="1100" b="1" baseline="30000" dirty="0">
                <a:solidFill>
                  <a:srgbClr val="000000"/>
                </a:solidFill>
                <a:ea typeface="新細明體" charset="-120"/>
              </a:rPr>
              <a:t>2 </a:t>
            </a:r>
            <a:r>
              <a:rPr lang="en-GB" altLang="zh-TW" sz="1100" b="1" dirty="0">
                <a:solidFill>
                  <a:srgbClr val="000000"/>
                </a:solidFill>
                <a:ea typeface="新細明體" charset="-120"/>
              </a:rPr>
              <a:t>+ 500 mg/m</a:t>
            </a:r>
            <a:r>
              <a:rPr lang="en-GB" altLang="zh-TW" sz="1100" b="1" baseline="30000" dirty="0">
                <a:solidFill>
                  <a:srgbClr val="000000"/>
                </a:solidFill>
                <a:ea typeface="新細明體" charset="-120"/>
              </a:rPr>
              <a:t>2</a:t>
            </a:r>
            <a:endParaRPr lang="en-GB" altLang="zh-TW" sz="1100" b="1" dirty="0">
              <a:solidFill>
                <a:srgbClr val="000000"/>
              </a:solidFill>
              <a:ea typeface="新細明體" charset="-120"/>
            </a:endParaRPr>
          </a:p>
          <a:p>
            <a:pPr algn="ctr" eaLnBrk="0" fontAlgn="base" hangingPunct="0">
              <a:lnSpc>
                <a:spcPct val="80000"/>
              </a:lnSpc>
              <a:spcBef>
                <a:spcPct val="0"/>
              </a:spcBef>
              <a:spcAft>
                <a:spcPct val="0"/>
              </a:spcAft>
            </a:pPr>
            <a:r>
              <a:rPr lang="en-GB" altLang="zh-TW" sz="1100" b="1" dirty="0">
                <a:solidFill>
                  <a:srgbClr val="000000"/>
                </a:solidFill>
                <a:ea typeface="新細明體" charset="-120"/>
              </a:rPr>
              <a:t> TTM mỗi 21 ngày, tới 6 chu kỳ</a:t>
            </a:r>
          </a:p>
        </p:txBody>
      </p:sp>
      <p:sp>
        <p:nvSpPr>
          <p:cNvPr id="55" name="AutoShape 4"/>
          <p:cNvSpPr>
            <a:spLocks noChangeArrowheads="1"/>
          </p:cNvSpPr>
          <p:nvPr/>
        </p:nvSpPr>
        <p:spPr bwMode="auto">
          <a:xfrm>
            <a:off x="2453022" y="1083225"/>
            <a:ext cx="7523408" cy="749808"/>
          </a:xfrm>
          <a:prstGeom prst="roundRect">
            <a:avLst/>
          </a:prstGeom>
          <a:solidFill>
            <a:schemeClr val="accent1">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ctr" anchorCtr="0" compatLnSpc="1">
            <a:prstTxWarp prst="textNoShape">
              <a:avLst/>
            </a:prstTxWarp>
          </a:bodyPr>
          <a:lstStyle/>
          <a:p>
            <a:pPr algn="ctr" fontAlgn="base">
              <a:lnSpc>
                <a:spcPct val="90000"/>
              </a:lnSpc>
              <a:spcBef>
                <a:spcPct val="0"/>
              </a:spcBef>
              <a:spcAft>
                <a:spcPct val="0"/>
              </a:spcAft>
            </a:pPr>
            <a:r>
              <a:rPr lang="en-GB" altLang="zh-TW" sz="1600" b="1" dirty="0">
                <a:solidFill>
                  <a:schemeClr val="tx1"/>
                </a:solidFill>
              </a:rPr>
              <a:t>Carcinôm tuyến của phổi giai đoạn IIIB (ướt)/IV</a:t>
            </a:r>
          </a:p>
          <a:p>
            <a:pPr algn="ctr" fontAlgn="base">
              <a:lnSpc>
                <a:spcPct val="90000"/>
              </a:lnSpc>
              <a:spcBef>
                <a:spcPct val="0"/>
              </a:spcBef>
              <a:spcAft>
                <a:spcPct val="0"/>
              </a:spcAft>
            </a:pPr>
            <a:r>
              <a:rPr lang="en-GB" altLang="zh-TW" sz="1600" b="1" dirty="0">
                <a:solidFill>
                  <a:schemeClr val="tx1"/>
                </a:solidFill>
              </a:rPr>
              <a:t>Bướu có đột biến EGFR </a:t>
            </a:r>
          </a:p>
          <a:p>
            <a:pPr algn="ctr" fontAlgn="base">
              <a:lnSpc>
                <a:spcPct val="90000"/>
              </a:lnSpc>
              <a:spcBef>
                <a:spcPct val="0"/>
              </a:spcBef>
              <a:spcAft>
                <a:spcPct val="0"/>
              </a:spcAft>
            </a:pPr>
            <a:r>
              <a:rPr lang="en-GB" altLang="zh-TW" sz="1600" b="1" dirty="0">
                <a:solidFill>
                  <a:schemeClr val="tx1"/>
                </a:solidFill>
              </a:rPr>
              <a:t>(xét nghiệm tập trung; TheraScreen</a:t>
            </a:r>
            <a:r>
              <a:rPr lang="en-GB" altLang="zh-TW" sz="1600" b="1" baseline="30000" dirty="0">
                <a:solidFill>
                  <a:schemeClr val="tx1"/>
                </a:solidFill>
              </a:rPr>
              <a:t>®</a:t>
            </a:r>
            <a:r>
              <a:rPr lang="en-GB" altLang="zh-TW" sz="1600" b="1" dirty="0">
                <a:solidFill>
                  <a:schemeClr val="tx1"/>
                </a:solidFill>
              </a:rPr>
              <a:t> EGFR29</a:t>
            </a:r>
            <a:r>
              <a:rPr lang="en-GB" altLang="zh-TW" sz="1600" b="1" baseline="30000" dirty="0">
                <a:solidFill>
                  <a:schemeClr val="tx1"/>
                </a:solidFill>
              </a:rPr>
              <a:t>a</a:t>
            </a:r>
            <a:r>
              <a:rPr lang="en-GB" altLang="zh-TW" sz="1600" b="1" dirty="0">
                <a:solidFill>
                  <a:schemeClr val="tx1"/>
                </a:solidFill>
              </a:rPr>
              <a:t> RGQ PCR) </a:t>
            </a:r>
          </a:p>
        </p:txBody>
      </p:sp>
      <p:sp>
        <p:nvSpPr>
          <p:cNvPr id="56" name="AutoShape 8"/>
          <p:cNvSpPr>
            <a:spLocks noChangeArrowheads="1"/>
          </p:cNvSpPr>
          <p:nvPr/>
        </p:nvSpPr>
        <p:spPr bwMode="auto">
          <a:xfrm>
            <a:off x="7779207" y="3679941"/>
            <a:ext cx="2679246" cy="630936"/>
          </a:xfrm>
          <a:prstGeom prst="roundRect">
            <a:avLst>
              <a:gd name="adj" fmla="val 16667"/>
            </a:avLst>
          </a:prstGeom>
          <a:ln>
            <a:solidFill>
              <a:srgbClr val="717073"/>
            </a:solidFill>
            <a:headEnd/>
            <a:tailEnd/>
          </a:ln>
          <a:effectLst/>
        </p:spPr>
        <p:style>
          <a:lnRef idx="2">
            <a:schemeClr val="accent6"/>
          </a:lnRef>
          <a:fillRef idx="1">
            <a:schemeClr val="lt1"/>
          </a:fillRef>
          <a:effectRef idx="0">
            <a:schemeClr val="accent6"/>
          </a:effectRef>
          <a:fontRef idx="minor">
            <a:schemeClr val="dk1"/>
          </a:fontRef>
        </p:style>
        <p:txBody>
          <a:bodyPr wrap="square" lIns="18288" tIns="18288" rIns="18288" bIns="18288" anchor="ctr" anchorCtr="0">
            <a:noAutofit/>
          </a:bodyPr>
          <a:lstStyle/>
          <a:p>
            <a:pPr algn="ctr" eaLnBrk="0" fontAlgn="base" hangingPunct="0">
              <a:lnSpc>
                <a:spcPct val="80000"/>
              </a:lnSpc>
              <a:spcBef>
                <a:spcPct val="0"/>
              </a:spcBef>
              <a:spcAft>
                <a:spcPct val="0"/>
              </a:spcAft>
            </a:pPr>
            <a:r>
              <a:rPr lang="en-GB" sz="1600" b="1" dirty="0">
                <a:solidFill>
                  <a:srgbClr val="000000"/>
                </a:solidFill>
              </a:rPr>
              <a:t>Cisplatin + Gemcitabine</a:t>
            </a:r>
          </a:p>
          <a:p>
            <a:pPr algn="ctr" eaLnBrk="0" fontAlgn="base" hangingPunct="0">
              <a:lnSpc>
                <a:spcPct val="80000"/>
              </a:lnSpc>
              <a:spcBef>
                <a:spcPct val="0"/>
              </a:spcBef>
              <a:spcAft>
                <a:spcPct val="0"/>
              </a:spcAft>
            </a:pPr>
            <a:r>
              <a:rPr lang="en-GB" sz="1100" b="1" dirty="0">
                <a:solidFill>
                  <a:srgbClr val="000000"/>
                </a:solidFill>
              </a:rPr>
              <a:t>75 mg/m</a:t>
            </a:r>
            <a:r>
              <a:rPr lang="en-GB" sz="1100" b="1" baseline="30000" dirty="0">
                <a:solidFill>
                  <a:srgbClr val="000000"/>
                </a:solidFill>
              </a:rPr>
              <a:t>2 </a:t>
            </a:r>
            <a:r>
              <a:rPr lang="en-GB" sz="1100" b="1" dirty="0">
                <a:solidFill>
                  <a:srgbClr val="000000"/>
                </a:solidFill>
              </a:rPr>
              <a:t>+ 1000 mg/m</a:t>
            </a:r>
            <a:r>
              <a:rPr lang="en-GB" sz="1100" b="1" baseline="30000" dirty="0">
                <a:solidFill>
                  <a:srgbClr val="000000"/>
                </a:solidFill>
              </a:rPr>
              <a:t>2 </a:t>
            </a:r>
            <a:r>
              <a:rPr lang="en-GB" sz="1100" b="1" dirty="0">
                <a:solidFill>
                  <a:srgbClr val="000000"/>
                </a:solidFill>
              </a:rPr>
              <a:t>D1, D8 </a:t>
            </a:r>
          </a:p>
          <a:p>
            <a:pPr algn="ctr" eaLnBrk="0" fontAlgn="base" hangingPunct="0">
              <a:lnSpc>
                <a:spcPct val="80000"/>
              </a:lnSpc>
              <a:spcBef>
                <a:spcPct val="0"/>
              </a:spcBef>
              <a:spcAft>
                <a:spcPct val="0"/>
              </a:spcAft>
            </a:pPr>
            <a:r>
              <a:rPr lang="en-GB" sz="1100" b="1" dirty="0">
                <a:solidFill>
                  <a:srgbClr val="000000"/>
                </a:solidFill>
              </a:rPr>
              <a:t> </a:t>
            </a:r>
            <a:r>
              <a:rPr lang="en-GB" altLang="zh-TW" sz="1100" b="1" dirty="0">
                <a:solidFill>
                  <a:srgbClr val="000000"/>
                </a:solidFill>
                <a:ea typeface="新細明體" charset="-120"/>
              </a:rPr>
              <a:t> TTM mỗi 21 ngày, tới 6 chu kỳ</a:t>
            </a:r>
          </a:p>
        </p:txBody>
      </p:sp>
      <p:cxnSp>
        <p:nvCxnSpPr>
          <p:cNvPr id="59" name="Elbow Connector 58"/>
          <p:cNvCxnSpPr>
            <a:endCxn id="57" idx="0"/>
          </p:cNvCxnSpPr>
          <p:nvPr/>
        </p:nvCxnSpPr>
        <p:spPr>
          <a:xfrm rot="5400000">
            <a:off x="5044355" y="1710823"/>
            <a:ext cx="313134" cy="2015583"/>
          </a:xfrm>
          <a:prstGeom prst="bentConnector3">
            <a:avLst>
              <a:gd name="adj1" fmla="val 50000"/>
            </a:avLst>
          </a:prstGeom>
          <a:ln w="2857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0" name="Elbow Connector 59"/>
          <p:cNvCxnSpPr>
            <a:endCxn id="58" idx="0"/>
          </p:cNvCxnSpPr>
          <p:nvPr/>
        </p:nvCxnSpPr>
        <p:spPr>
          <a:xfrm rot="16200000" flipH="1">
            <a:off x="7144847" y="1625914"/>
            <a:ext cx="312502" cy="2184771"/>
          </a:xfrm>
          <a:prstGeom prst="bentConnector3">
            <a:avLst>
              <a:gd name="adj1" fmla="val 50000"/>
            </a:avLst>
          </a:prstGeom>
          <a:ln w="28575">
            <a:solidFill>
              <a:srgbClr val="717073"/>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1" name="Elbow Connector 60"/>
          <p:cNvCxnSpPr>
            <a:endCxn id="54" idx="0"/>
          </p:cNvCxnSpPr>
          <p:nvPr/>
        </p:nvCxnSpPr>
        <p:spPr>
          <a:xfrm rot="5400000">
            <a:off x="3556402" y="3043210"/>
            <a:ext cx="304555" cy="968914"/>
          </a:xfrm>
          <a:prstGeom prst="bentConnector3">
            <a:avLst>
              <a:gd name="adj1" fmla="val 50000"/>
            </a:avLst>
          </a:prstGeom>
          <a:ln w="2857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2" name="Elbow Connector 61"/>
          <p:cNvCxnSpPr>
            <a:endCxn id="53" idx="0"/>
          </p:cNvCxnSpPr>
          <p:nvPr/>
        </p:nvCxnSpPr>
        <p:spPr>
          <a:xfrm rot="16200000" flipH="1">
            <a:off x="5071897" y="2496629"/>
            <a:ext cx="304555" cy="2062077"/>
          </a:xfrm>
          <a:prstGeom prst="bentConnector3">
            <a:avLst>
              <a:gd name="adj1" fmla="val 50000"/>
            </a:avLst>
          </a:prstGeom>
          <a:ln w="28575">
            <a:solidFill>
              <a:schemeClr val="accent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3" name="Elbow Connector 62"/>
          <p:cNvCxnSpPr>
            <a:endCxn id="56" idx="0"/>
          </p:cNvCxnSpPr>
          <p:nvPr/>
        </p:nvCxnSpPr>
        <p:spPr>
          <a:xfrm rot="16200000" flipH="1">
            <a:off x="8604202" y="3165306"/>
            <a:ext cx="303923" cy="725346"/>
          </a:xfrm>
          <a:prstGeom prst="bentConnector3">
            <a:avLst>
              <a:gd name="adj1" fmla="val 50000"/>
            </a:avLst>
          </a:prstGeom>
          <a:ln w="28575">
            <a:solidFill>
              <a:srgbClr val="717073"/>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64" name="Elbow Connector 63"/>
          <p:cNvCxnSpPr>
            <a:endCxn id="53" idx="0"/>
          </p:cNvCxnSpPr>
          <p:nvPr/>
        </p:nvCxnSpPr>
        <p:spPr>
          <a:xfrm rot="5400000">
            <a:off x="7172391" y="2458844"/>
            <a:ext cx="303923" cy="2138277"/>
          </a:xfrm>
          <a:prstGeom prst="bentConnector3">
            <a:avLst>
              <a:gd name="adj1" fmla="val 50000"/>
            </a:avLst>
          </a:prstGeom>
          <a:ln w="28575">
            <a:solidFill>
              <a:srgbClr val="717073"/>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65" name="AutoShape 5"/>
          <p:cNvSpPr>
            <a:spLocks noChangeArrowheads="1"/>
          </p:cNvSpPr>
          <p:nvPr/>
        </p:nvSpPr>
        <p:spPr bwMode="auto">
          <a:xfrm>
            <a:off x="4143380" y="1908370"/>
            <a:ext cx="4130675" cy="685800"/>
          </a:xfrm>
          <a:prstGeom prst="roundRect">
            <a:avLst>
              <a:gd name="adj" fmla="val 16667"/>
            </a:avLst>
          </a:prstGeom>
          <a:solidFill>
            <a:schemeClr val="accent1">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ctr" anchorCtr="0" compatLnSpc="1">
            <a:prstTxWarp prst="textNoShape">
              <a:avLst/>
            </a:prstTxWarp>
          </a:bodyPr>
          <a:lstStyle/>
          <a:p>
            <a:pPr algn="ctr" fontAlgn="base">
              <a:lnSpc>
                <a:spcPct val="90000"/>
              </a:lnSpc>
              <a:spcBef>
                <a:spcPct val="0"/>
              </a:spcBef>
              <a:spcAft>
                <a:spcPct val="0"/>
              </a:spcAft>
            </a:pPr>
            <a:r>
              <a:rPr lang="en-GB" altLang="zh-TW" sz="1600" b="1" dirty="0">
                <a:solidFill>
                  <a:schemeClr val="tx1"/>
                </a:solidFill>
              </a:rPr>
              <a:t>Chia ngẫu nhiên 2:1 </a:t>
            </a:r>
          </a:p>
          <a:p>
            <a:pPr algn="ctr" fontAlgn="base">
              <a:lnSpc>
                <a:spcPct val="90000"/>
              </a:lnSpc>
              <a:spcBef>
                <a:spcPct val="0"/>
              </a:spcBef>
              <a:spcAft>
                <a:spcPct val="0"/>
              </a:spcAft>
            </a:pPr>
            <a:r>
              <a:rPr lang="en-GB" altLang="zh-TW" sz="1600" b="1" dirty="0">
                <a:solidFill>
                  <a:schemeClr val="tx1"/>
                </a:solidFill>
              </a:rPr>
              <a:t>Phân tầng theo đột biến EGFR </a:t>
            </a:r>
          </a:p>
          <a:p>
            <a:pPr algn="ctr" fontAlgn="base">
              <a:lnSpc>
                <a:spcPct val="90000"/>
              </a:lnSpc>
              <a:spcBef>
                <a:spcPct val="0"/>
              </a:spcBef>
              <a:spcAft>
                <a:spcPct val="0"/>
              </a:spcAft>
            </a:pPr>
            <a:r>
              <a:rPr lang="en-GB" altLang="zh-TW" sz="1600" b="1" dirty="0">
                <a:solidFill>
                  <a:schemeClr val="tx1"/>
                </a:solidFill>
              </a:rPr>
              <a:t>(Del19/L858R/khác)</a:t>
            </a:r>
          </a:p>
        </p:txBody>
      </p:sp>
      <p:sp>
        <p:nvSpPr>
          <p:cNvPr id="66" name="TextBox 65"/>
          <p:cNvSpPr txBox="1"/>
          <p:nvPr/>
        </p:nvSpPr>
        <p:spPr>
          <a:xfrm>
            <a:off x="2002362" y="4396078"/>
            <a:ext cx="8314418" cy="670641"/>
          </a:xfrm>
          <a:prstGeom prst="roundRect">
            <a:avLst/>
          </a:prstGeom>
          <a:solidFill>
            <a:schemeClr val="accent1">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anchor="ctr" anchorCtr="0" compatLnSpc="1">
            <a:prstTxWarp prst="textNoShape">
              <a:avLst/>
            </a:prstTxWarp>
          </a:bodyPr>
          <a:lstStyle>
            <a:defPPr>
              <a:defRPr lang="fr-FR"/>
            </a:defPPr>
            <a:lvl1pPr marR="0" lvl="0" indent="0" algn="ctr" fontAlgn="base">
              <a:lnSpc>
                <a:spcPct val="90000"/>
              </a:lnSpc>
              <a:spcBef>
                <a:spcPct val="0"/>
              </a:spcBef>
              <a:spcAft>
                <a:spcPct val="0"/>
              </a:spcAft>
              <a:buClrTx/>
              <a:buSzTx/>
              <a:buFontTx/>
              <a:buNone/>
              <a:tabLst/>
              <a:defRPr kumimoji="0" b="1" i="0" u="none" strike="noStrike" cap="none" normalizeH="0" baseline="0">
                <a:ln>
                  <a:noFill/>
                </a:ln>
                <a:solidFill>
                  <a:schemeClr val="bg1"/>
                </a:solidFill>
                <a:latin typeface="Arial" pitchFamily="34" charset="0"/>
                <a:cs typeface="Arial" pitchFamily="34" charset="0"/>
              </a:defRPr>
            </a:lvl1pPr>
          </a:lstStyle>
          <a:p>
            <a:r>
              <a:rPr lang="en-GB" sz="1600" dirty="0">
                <a:solidFill>
                  <a:schemeClr val="tx1"/>
                </a:solidFill>
              </a:rPr>
              <a:t>Kết cục chính</a:t>
            </a:r>
            <a:r>
              <a:rPr lang="en-US" sz="1600" dirty="0">
                <a:solidFill>
                  <a:schemeClr val="tx1"/>
                </a:solidFill>
              </a:rPr>
              <a:t>: PFS (RECIST 1.1, khảo sát độc lập)</a:t>
            </a:r>
            <a:r>
              <a:rPr lang="en-US" sz="1600" baseline="30000" dirty="0">
                <a:solidFill>
                  <a:schemeClr val="tx1"/>
                </a:solidFill>
              </a:rPr>
              <a:t>c</a:t>
            </a:r>
          </a:p>
          <a:p>
            <a:r>
              <a:rPr lang="en-US" sz="1600" dirty="0">
                <a:solidFill>
                  <a:schemeClr val="tx1"/>
                </a:solidFill>
              </a:rPr>
              <a:t>Kết cục phụ: OS, PRO</a:t>
            </a:r>
            <a:r>
              <a:rPr lang="en-US" sz="1600" baseline="30000" dirty="0">
                <a:solidFill>
                  <a:schemeClr val="tx1"/>
                </a:solidFill>
              </a:rPr>
              <a:t>d</a:t>
            </a:r>
            <a:r>
              <a:rPr lang="en-US" sz="1600" dirty="0">
                <a:solidFill>
                  <a:schemeClr val="tx1"/>
                </a:solidFill>
              </a:rPr>
              <a:t>, ORR, DCR, DOR, mức giảm bướu, tính an toàn</a:t>
            </a:r>
          </a:p>
        </p:txBody>
      </p:sp>
      <p:sp>
        <p:nvSpPr>
          <p:cNvPr id="20" name="Rectangle 1"/>
          <p:cNvSpPr>
            <a:spLocks noChangeArrowheads="1"/>
          </p:cNvSpPr>
          <p:nvPr/>
        </p:nvSpPr>
        <p:spPr bwMode="auto">
          <a:xfrm>
            <a:off x="1686400" y="5151920"/>
            <a:ext cx="8890360" cy="1135097"/>
          </a:xfrm>
          <a:prstGeom prst="rect">
            <a:avLst/>
          </a:prstGeom>
          <a:solidFill>
            <a:schemeClr val="bg1"/>
          </a:solidFill>
          <a:ln w="9525">
            <a:noFill/>
            <a:miter lim="800000"/>
            <a:headEnd/>
            <a:tailEnd/>
          </a:ln>
          <a:effectLst/>
        </p:spPr>
        <p:txBody>
          <a:bodyPr vert="horz" wrap="square" lIns="0" tIns="0" rIns="0" bIns="0" numCol="1" anchor="b" anchorCtr="0" compatLnSpc="1">
            <a:prstTxWarp prst="textNoShape">
              <a:avLst/>
            </a:prstTxWarp>
            <a:noAutofit/>
          </a:bodyPr>
          <a:lstStyle/>
          <a:p>
            <a:pPr marL="66675" indent="-66675" fontAlgn="base">
              <a:lnSpc>
                <a:spcPct val="90000"/>
              </a:lnSpc>
              <a:spcBef>
                <a:spcPct val="0"/>
              </a:spcBef>
              <a:spcAft>
                <a:spcPct val="0"/>
              </a:spcAft>
            </a:pPr>
            <a:r>
              <a:rPr lang="en-GB" sz="1000" baseline="30000" dirty="0">
                <a:solidFill>
                  <a:srgbClr val="000000">
                    <a:lumMod val="50000"/>
                  </a:srgbClr>
                </a:solidFill>
              </a:rPr>
              <a:t>a</a:t>
            </a:r>
            <a:r>
              <a:rPr lang="en-GB" sz="1000" dirty="0">
                <a:solidFill>
                  <a:srgbClr val="000000">
                    <a:lumMod val="50000"/>
                  </a:srgbClr>
                </a:solidFill>
              </a:rPr>
              <a:t>EGFR29: mất đoạn 19 trên exon 19, 3 chèn đoạn trên exon 20, L858R, L861Q, T790M, G719S, G719A và G719C (hay G719X), S768I.</a:t>
            </a:r>
          </a:p>
          <a:p>
            <a:pPr marL="66675" indent="-66675" fontAlgn="base">
              <a:lnSpc>
                <a:spcPct val="90000"/>
              </a:lnSpc>
              <a:spcBef>
                <a:spcPct val="0"/>
              </a:spcBef>
              <a:spcAft>
                <a:spcPct val="0"/>
              </a:spcAft>
            </a:pPr>
            <a:r>
              <a:rPr lang="en-GB" sz="1000" baseline="30000" dirty="0">
                <a:solidFill>
                  <a:srgbClr val="000000">
                    <a:lumMod val="50000"/>
                  </a:srgbClr>
                </a:solidFill>
              </a:rPr>
              <a:t>b</a:t>
            </a:r>
            <a:r>
              <a:rPr lang="en-GB" sz="1000" dirty="0">
                <a:solidFill>
                  <a:srgbClr val="000000">
                    <a:lumMod val="50000"/>
                  </a:srgbClr>
                </a:solidFill>
              </a:rPr>
              <a:t>Liều tăng dần đến 50 mg nếu xuất hiện AE có giới hạn ở chu kỳ 1. Liều giảm còn 10-mg trong trường hợp gặp biến cố AE G3 hay G2 kéo dài.</a:t>
            </a:r>
          </a:p>
          <a:p>
            <a:pPr marL="66675" indent="-66675" fontAlgn="base">
              <a:lnSpc>
                <a:spcPct val="90000"/>
              </a:lnSpc>
              <a:spcBef>
                <a:spcPct val="0"/>
              </a:spcBef>
              <a:spcAft>
                <a:spcPct val="0"/>
              </a:spcAft>
            </a:pPr>
            <a:r>
              <a:rPr lang="en-GB" sz="1000" baseline="30000" dirty="0">
                <a:solidFill>
                  <a:srgbClr val="000000">
                    <a:lumMod val="50000"/>
                  </a:srgbClr>
                </a:solidFill>
              </a:rPr>
              <a:t>c</a:t>
            </a:r>
            <a:r>
              <a:rPr lang="en-GB" sz="1000" dirty="0">
                <a:solidFill>
                  <a:srgbClr val="000000">
                    <a:lumMod val="50000"/>
                  </a:srgbClr>
                </a:solidFill>
              </a:rPr>
              <a:t>Đánh giá bướu: mỗi 6 tuần cho đến tuần 48 và mỗi 12 tuần sau đó cho đến khi bệnh tiến triển/ bắt đầu điều trị mới.  </a:t>
            </a:r>
          </a:p>
          <a:p>
            <a:pPr marL="66675" indent="-66675" fontAlgn="base">
              <a:lnSpc>
                <a:spcPct val="90000"/>
              </a:lnSpc>
              <a:spcBef>
                <a:spcPct val="0"/>
              </a:spcBef>
              <a:spcAft>
                <a:spcPct val="0"/>
              </a:spcAft>
            </a:pPr>
            <a:r>
              <a:rPr lang="en-GB" sz="1000" baseline="30000" dirty="0">
                <a:solidFill>
                  <a:srgbClr val="000000">
                    <a:lumMod val="50000"/>
                  </a:srgbClr>
                </a:solidFill>
              </a:rPr>
              <a:t>d</a:t>
            </a:r>
            <a:r>
              <a:rPr lang="en-GB" sz="1000" dirty="0">
                <a:solidFill>
                  <a:srgbClr val="000000">
                    <a:lumMod val="50000"/>
                  </a:srgbClr>
                </a:solidFill>
              </a:rPr>
              <a:t>Kết cục do bệnh nhân báo cáo: EQ-5D, EORTC QLQ-C30 và LC 13 tại thời điểm chia ngẫu nhiên và mỗi 3 tuần cho đến khi bệnh tiến triển/ điều trị kháng ung thư  mới.  </a:t>
            </a:r>
          </a:p>
          <a:p>
            <a:pPr marL="66675" indent="-66675" fontAlgn="base">
              <a:lnSpc>
                <a:spcPct val="90000"/>
              </a:lnSpc>
              <a:spcAft>
                <a:spcPct val="0"/>
              </a:spcAft>
            </a:pPr>
            <a:r>
              <a:rPr lang="en-GB" altLang="en-US" sz="1000" dirty="0">
                <a:solidFill>
                  <a:srgbClr val="000000"/>
                </a:solidFill>
              </a:rPr>
              <a:t>	Ghi chú: 15 bệnh nhân trong LUX-Lung 3 và 23 bệnh nhân trong LUX-Lung 6 vẫn còn tiếp tục điều trị cho đến tháng 5/2014.</a:t>
            </a:r>
          </a:p>
          <a:p>
            <a:pPr marL="66675" indent="-66675" fontAlgn="base">
              <a:lnSpc>
                <a:spcPct val="90000"/>
              </a:lnSpc>
              <a:spcAft>
                <a:spcPct val="0"/>
              </a:spcAft>
            </a:pPr>
            <a:r>
              <a:rPr lang="en-GB" sz="1000" dirty="0">
                <a:solidFill>
                  <a:prstClr val="black"/>
                </a:solidFill>
              </a:rPr>
              <a:t>	RGQ</a:t>
            </a:r>
            <a:r>
              <a:rPr lang="en-GB" sz="1000" baseline="-25000" dirty="0">
                <a:solidFill>
                  <a:prstClr val="black"/>
                </a:solidFill>
              </a:rPr>
              <a:t> </a:t>
            </a:r>
            <a:r>
              <a:rPr lang="en-GB" sz="1000" dirty="0">
                <a:solidFill>
                  <a:prstClr val="black"/>
                </a:solidFill>
              </a:rPr>
              <a:t>= rotor-gene Q; PCR = phản ứng chuỗi polymerase; PFS = sống còn bệnh không tiến triển; RECIST = Tiêu chuẩn đánh giá đáp ứng cho bướu đặc; ORR = tỉ lệ đáp ứng khách quan; DCR = tỉ lệ kiểm soát bệnh; DOR = khoảng thời gian đáp ứng; OS = sống còn toàn </a:t>
            </a:r>
            <a:r>
              <a:rPr lang="en-GB" sz="1000" dirty="0" err="1">
                <a:solidFill>
                  <a:prstClr val="black"/>
                </a:solidFill>
              </a:rPr>
              <a:t>bộ</a:t>
            </a:r>
            <a:r>
              <a:rPr lang="en-GB" sz="1000" dirty="0">
                <a:solidFill>
                  <a:prstClr val="black"/>
                </a:solidFill>
              </a:rPr>
              <a:t>.</a:t>
            </a:r>
          </a:p>
        </p:txBody>
      </p:sp>
      <p:sp>
        <p:nvSpPr>
          <p:cNvPr id="57" name="AutoShape 7"/>
          <p:cNvSpPr>
            <a:spLocks noChangeArrowheads="1"/>
          </p:cNvSpPr>
          <p:nvPr/>
        </p:nvSpPr>
        <p:spPr bwMode="auto">
          <a:xfrm>
            <a:off x="2673807" y="2875180"/>
            <a:ext cx="3038646" cy="518312"/>
          </a:xfrm>
          <a:prstGeom prst="roundRect">
            <a:avLst>
              <a:gd name="adj" fmla="val 16667"/>
            </a:avLst>
          </a:prstGeom>
          <a:ln/>
          <a:effectLst/>
        </p:spPr>
        <p:style>
          <a:lnRef idx="2">
            <a:schemeClr val="accent1"/>
          </a:lnRef>
          <a:fillRef idx="1">
            <a:schemeClr val="lt1"/>
          </a:fillRef>
          <a:effectRef idx="0">
            <a:schemeClr val="accent1"/>
          </a:effectRef>
          <a:fontRef idx="minor">
            <a:schemeClr val="dk1"/>
          </a:fontRef>
        </p:style>
        <p:txBody>
          <a:bodyPr wrap="square" lIns="18288" tIns="18288" rIns="18288" bIns="18288" anchor="ctr" anchorCtr="0">
            <a:noAutofit/>
          </a:bodyPr>
          <a:lstStyle/>
          <a:p>
            <a:pPr algn="ctr" eaLnBrk="0" fontAlgn="base" hangingPunct="0">
              <a:spcBef>
                <a:spcPct val="0"/>
              </a:spcBef>
              <a:spcAft>
                <a:spcPct val="0"/>
              </a:spcAft>
              <a:defRPr/>
            </a:pPr>
            <a:r>
              <a:rPr lang="en-GB" altLang="zh-TW" sz="1600" b="1" dirty="0">
                <a:solidFill>
                  <a:srgbClr val="000000"/>
                </a:solidFill>
                <a:ea typeface="新細明體" charset="-120"/>
              </a:rPr>
              <a:t>LUX-Lung 3</a:t>
            </a:r>
            <a:r>
              <a:rPr lang="en-GB" altLang="zh-TW" sz="1600" baseline="50000" dirty="0">
                <a:solidFill>
                  <a:srgbClr val="000000"/>
                </a:solidFill>
                <a:ea typeface="新細明體" charset="-120"/>
              </a:rPr>
              <a:t>1</a:t>
            </a:r>
            <a:endParaRPr lang="en-GB" altLang="zh-TW" sz="1600" b="1" baseline="50000" dirty="0">
              <a:solidFill>
                <a:srgbClr val="000000"/>
              </a:solidFill>
              <a:ea typeface="新細明體" charset="-120"/>
            </a:endParaRPr>
          </a:p>
          <a:p>
            <a:pPr algn="ctr" eaLnBrk="0" fontAlgn="base" hangingPunct="0">
              <a:spcBef>
                <a:spcPct val="0"/>
              </a:spcBef>
              <a:spcAft>
                <a:spcPct val="0"/>
              </a:spcAft>
              <a:defRPr/>
            </a:pPr>
            <a:r>
              <a:rPr lang="en-GB" altLang="zh-TW" sz="1200" b="1" dirty="0">
                <a:solidFill>
                  <a:srgbClr val="000000"/>
                </a:solidFill>
                <a:ea typeface="新細明體" charset="-120"/>
              </a:rPr>
              <a:t>(n=345)</a:t>
            </a:r>
            <a:r>
              <a:rPr lang="en-GB" altLang="zh-TW" sz="1600" b="1" dirty="0">
                <a:solidFill>
                  <a:srgbClr val="000000"/>
                </a:solidFill>
                <a:ea typeface="新細明體" charset="-120"/>
              </a:rPr>
              <a:t> </a:t>
            </a:r>
          </a:p>
        </p:txBody>
      </p:sp>
      <p:sp>
        <p:nvSpPr>
          <p:cNvPr id="58" name="AutoShape 7"/>
          <p:cNvSpPr>
            <a:spLocks noChangeArrowheads="1"/>
          </p:cNvSpPr>
          <p:nvPr/>
        </p:nvSpPr>
        <p:spPr bwMode="auto">
          <a:xfrm>
            <a:off x="6874166" y="2874548"/>
            <a:ext cx="3038646" cy="519576"/>
          </a:xfrm>
          <a:prstGeom prst="roundRect">
            <a:avLst>
              <a:gd name="adj" fmla="val 16667"/>
            </a:avLst>
          </a:prstGeom>
          <a:ln>
            <a:solidFill>
              <a:srgbClr val="717073"/>
            </a:solidFill>
          </a:ln>
          <a:effectLst/>
        </p:spPr>
        <p:style>
          <a:lnRef idx="2">
            <a:schemeClr val="accent6"/>
          </a:lnRef>
          <a:fillRef idx="1">
            <a:schemeClr val="lt1"/>
          </a:fillRef>
          <a:effectRef idx="0">
            <a:schemeClr val="accent6"/>
          </a:effectRef>
          <a:fontRef idx="minor">
            <a:schemeClr val="dk1"/>
          </a:fontRef>
        </p:style>
        <p:txBody>
          <a:bodyPr wrap="square" lIns="18288" tIns="18288" rIns="18288" bIns="18288" anchor="ctr" anchorCtr="0">
            <a:noAutofit/>
          </a:bodyPr>
          <a:lstStyle/>
          <a:p>
            <a:pPr algn="ctr" eaLnBrk="0" fontAlgn="base" hangingPunct="0">
              <a:spcBef>
                <a:spcPct val="0"/>
              </a:spcBef>
              <a:spcAft>
                <a:spcPct val="0"/>
              </a:spcAft>
              <a:defRPr/>
            </a:pPr>
            <a:r>
              <a:rPr lang="en-GB" altLang="zh-TW" sz="1600" b="1" dirty="0">
                <a:solidFill>
                  <a:srgbClr val="000000"/>
                </a:solidFill>
                <a:ea typeface="新細明體" charset="-120"/>
              </a:rPr>
              <a:t>LUX-Lung 6</a:t>
            </a:r>
            <a:r>
              <a:rPr lang="en-GB" altLang="zh-TW" sz="1600" baseline="50000" dirty="0">
                <a:solidFill>
                  <a:srgbClr val="000000"/>
                </a:solidFill>
                <a:ea typeface="新細明體" charset="-120"/>
              </a:rPr>
              <a:t>2</a:t>
            </a:r>
            <a:r>
              <a:rPr lang="en-GB" altLang="zh-TW" sz="1600" b="1" dirty="0">
                <a:solidFill>
                  <a:srgbClr val="000000"/>
                </a:solidFill>
                <a:ea typeface="新細明體" charset="-120"/>
              </a:rPr>
              <a:t> </a:t>
            </a:r>
          </a:p>
          <a:p>
            <a:pPr algn="ctr" eaLnBrk="0" fontAlgn="base" hangingPunct="0">
              <a:spcBef>
                <a:spcPct val="0"/>
              </a:spcBef>
              <a:spcAft>
                <a:spcPct val="0"/>
              </a:spcAft>
              <a:defRPr/>
            </a:pPr>
            <a:r>
              <a:rPr lang="en-GB" altLang="zh-TW" sz="1200" b="1" dirty="0">
                <a:solidFill>
                  <a:srgbClr val="000000"/>
                </a:solidFill>
                <a:ea typeface="新細明體" charset="-120"/>
              </a:rPr>
              <a:t>(n=364; bệnh nhân châu Á)  </a:t>
            </a:r>
          </a:p>
        </p:txBody>
      </p:sp>
      <p:sp>
        <p:nvSpPr>
          <p:cNvPr id="21" name="Rectangle 1"/>
          <p:cNvSpPr>
            <a:spLocks noChangeArrowheads="1"/>
          </p:cNvSpPr>
          <p:nvPr/>
        </p:nvSpPr>
        <p:spPr bwMode="auto">
          <a:xfrm>
            <a:off x="3710872" y="6490054"/>
            <a:ext cx="4638801" cy="224783"/>
          </a:xfrm>
          <a:prstGeom prst="rect">
            <a:avLst/>
          </a:prstGeom>
          <a:noFill/>
          <a:ln w="9525">
            <a:noFill/>
            <a:miter lim="800000"/>
            <a:headEnd/>
            <a:tailEnd/>
          </a:ln>
          <a:effectLst/>
        </p:spPr>
        <p:txBody>
          <a:bodyPr vert="horz" wrap="square" lIns="0" tIns="0" rIns="0" bIns="0" numCol="1" anchor="b" anchorCtr="0" compatLnSpc="1">
            <a:prstTxWarp prst="textNoShape">
              <a:avLst/>
            </a:prstTxWarp>
            <a:noAutofit/>
          </a:bodyPr>
          <a:lstStyle/>
          <a:p>
            <a:pPr marL="66675" indent="-66675" fontAlgn="base">
              <a:lnSpc>
                <a:spcPct val="90000"/>
              </a:lnSpc>
              <a:spcAft>
                <a:spcPct val="0"/>
              </a:spcAft>
            </a:pPr>
            <a:endParaRPr lang="en-GB" altLang="en-US" sz="1050" dirty="0">
              <a:solidFill>
                <a:srgbClr val="000000"/>
              </a:solidFill>
              <a:latin typeface="BISans" panose="02000503040000020004" pitchFamily="2" charset="0"/>
            </a:endParaRPr>
          </a:p>
          <a:p>
            <a:pPr marL="66675" indent="-66675" fontAlgn="base">
              <a:lnSpc>
                <a:spcPct val="90000"/>
              </a:lnSpc>
              <a:spcAft>
                <a:spcPct val="0"/>
              </a:spcAft>
            </a:pPr>
            <a:r>
              <a:rPr lang="en-GB" altLang="en-US" sz="1000" dirty="0">
                <a:solidFill>
                  <a:srgbClr val="000000"/>
                </a:solidFill>
                <a:latin typeface="BISans" panose="02000503040000020004" pitchFamily="2" charset="0"/>
              </a:rPr>
              <a:t>1. Sequist et al. </a:t>
            </a:r>
            <a:r>
              <a:rPr lang="en-GB" altLang="en-US" sz="1000" i="1" dirty="0">
                <a:solidFill>
                  <a:srgbClr val="000000"/>
                </a:solidFill>
                <a:latin typeface="BISans" panose="02000503040000020004" pitchFamily="2" charset="0"/>
              </a:rPr>
              <a:t>J Clin Oncol</a:t>
            </a:r>
            <a:r>
              <a:rPr lang="en-GB" altLang="en-US" sz="1000" dirty="0">
                <a:solidFill>
                  <a:srgbClr val="000000"/>
                </a:solidFill>
                <a:latin typeface="BISans" panose="02000503040000020004" pitchFamily="2" charset="0"/>
              </a:rPr>
              <a:t>. 2013;31:3327; 2. Wu et al. </a:t>
            </a:r>
            <a:r>
              <a:rPr lang="en-GB" altLang="en-US" sz="1000" i="1" dirty="0">
                <a:solidFill>
                  <a:srgbClr val="000000"/>
                </a:solidFill>
                <a:latin typeface="BISans" panose="02000503040000020004" pitchFamily="2" charset="0"/>
              </a:rPr>
              <a:t>Lancet Oncol</a:t>
            </a:r>
            <a:r>
              <a:rPr lang="en-GB" altLang="en-US" sz="1000" dirty="0">
                <a:solidFill>
                  <a:srgbClr val="000000"/>
                </a:solidFill>
                <a:latin typeface="BISans" panose="02000503040000020004" pitchFamily="2" charset="0"/>
              </a:rPr>
              <a:t>. 2014;15:213. </a:t>
            </a:r>
          </a:p>
        </p:txBody>
      </p:sp>
    </p:spTree>
    <p:extLst>
      <p:ext uri="{BB962C8B-B14F-4D97-AF65-F5344CB8AC3E}">
        <p14:creationId xmlns:p14="http://schemas.microsoft.com/office/powerpoint/2010/main" val="11774847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ChangeArrowheads="1"/>
          </p:cNvSpPr>
          <p:nvPr>
            <p:ph type="title"/>
          </p:nvPr>
        </p:nvSpPr>
        <p:spPr>
          <a:xfrm>
            <a:off x="1981201" y="739242"/>
            <a:ext cx="7913077" cy="469359"/>
          </a:xfrm>
        </p:spPr>
        <p:txBody>
          <a:bodyPr>
            <a:noAutofit/>
          </a:bodyPr>
          <a:lstStyle/>
          <a:p>
            <a:pPr algn="ctr"/>
            <a:r>
              <a:rPr lang="en-US" sz="3600" b="1" dirty="0"/>
              <a:t>Những yếu tố  nguy cơ cho ung </a:t>
            </a:r>
            <a:r>
              <a:rPr lang="en-US" sz="3600" b="1" dirty="0" err="1"/>
              <a:t>thư</a:t>
            </a:r>
            <a:r>
              <a:rPr lang="en-US" sz="3600" b="1" dirty="0"/>
              <a:t> </a:t>
            </a:r>
            <a:r>
              <a:rPr lang="en-US" sz="3600" b="1" dirty="0" err="1"/>
              <a:t>phổi</a:t>
            </a:r>
            <a:endParaRPr lang="en-GB" sz="1600" b="1" baseline="60000" dirty="0"/>
          </a:p>
        </p:txBody>
      </p:sp>
      <p:sp>
        <p:nvSpPr>
          <p:cNvPr id="5" name="Espace réservé du numéro de diapositive 4"/>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
        <p:nvSpPr>
          <p:cNvPr id="26" name="TextBox 25"/>
          <p:cNvSpPr txBox="1"/>
          <p:nvPr/>
        </p:nvSpPr>
        <p:spPr>
          <a:xfrm>
            <a:off x="1687141" y="5682228"/>
            <a:ext cx="3284104" cy="27699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a:ea typeface="+mn-ea"/>
                <a:cs typeface="+mn-cs"/>
              </a:rPr>
              <a:t>* For example  scar carcinoma in older individuals</a:t>
            </a:r>
          </a:p>
        </p:txBody>
      </p:sp>
      <p:sp>
        <p:nvSpPr>
          <p:cNvPr id="31" name="Rectangle 19"/>
          <p:cNvSpPr>
            <a:spLocks noChangeArrowheads="1"/>
          </p:cNvSpPr>
          <p:nvPr/>
        </p:nvSpPr>
        <p:spPr bwMode="auto">
          <a:xfrm>
            <a:off x="6056727" y="5697618"/>
            <a:ext cx="1474061" cy="246221"/>
          </a:xfrm>
          <a:prstGeom prst="rect">
            <a:avLst/>
          </a:prstGeom>
          <a:noFill/>
          <a:ln w="9525">
            <a:noFill/>
            <a:miter lim="800000"/>
            <a:headEnd/>
            <a:tailEnd/>
          </a:ln>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Calibri"/>
                <a:ea typeface="+mn-ea"/>
                <a:cs typeface="+mn-cs"/>
              </a:rPr>
              <a:t>Hút thuốc lá, 85%</a:t>
            </a:r>
            <a:endParaRPr kumimoji="0" lang="en-GB" sz="2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2" name="Rectangle 20"/>
          <p:cNvSpPr>
            <a:spLocks noChangeArrowheads="1"/>
          </p:cNvSpPr>
          <p:nvPr/>
        </p:nvSpPr>
        <p:spPr bwMode="auto">
          <a:xfrm>
            <a:off x="1707719" y="2676731"/>
            <a:ext cx="3209933" cy="492443"/>
          </a:xfrm>
          <a:prstGeom prst="rect">
            <a:avLst/>
          </a:prstGeom>
          <a:noFill/>
          <a:ln w="9525">
            <a:noFill/>
            <a:miter lim="800000"/>
            <a:headEnd/>
            <a:tailEnd/>
          </a:ln>
        </p:spPr>
        <p:txBody>
          <a:bodyPr wrap="square" lIns="0" tIns="0" rIns="0" bIns="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Calibri"/>
                <a:ea typeface="+mn-ea"/>
                <a:cs typeface="+mn-cs"/>
              </a:rPr>
              <a:t>Bệnh phổi không ung thư trước đó *, 4%</a:t>
            </a:r>
          </a:p>
        </p:txBody>
      </p:sp>
      <p:sp>
        <p:nvSpPr>
          <p:cNvPr id="33" name="Rectangle 23"/>
          <p:cNvSpPr>
            <a:spLocks noChangeArrowheads="1"/>
          </p:cNvSpPr>
          <p:nvPr/>
        </p:nvSpPr>
        <p:spPr bwMode="auto">
          <a:xfrm>
            <a:off x="2892687" y="2358716"/>
            <a:ext cx="2399017" cy="246221"/>
          </a:xfrm>
          <a:prstGeom prst="rect">
            <a:avLst/>
          </a:prstGeom>
          <a:noFill/>
          <a:ln w="9525">
            <a:noFill/>
            <a:miter lim="800000"/>
            <a:headEnd/>
            <a:tailEnd/>
          </a:ln>
        </p:spPr>
        <p:txBody>
          <a:bodyPr wrap="squar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Calibri"/>
                <a:ea typeface="+mn-ea"/>
                <a:cs typeface="+mn-cs"/>
              </a:rPr>
              <a:t>Tiếp xúc chất sinh ung, 3%</a:t>
            </a:r>
          </a:p>
        </p:txBody>
      </p:sp>
      <p:sp>
        <p:nvSpPr>
          <p:cNvPr id="34" name="Rectangle 25"/>
          <p:cNvSpPr>
            <a:spLocks noChangeArrowheads="1"/>
          </p:cNvSpPr>
          <p:nvPr/>
        </p:nvSpPr>
        <p:spPr bwMode="auto">
          <a:xfrm>
            <a:off x="4373379" y="1732113"/>
            <a:ext cx="1527562" cy="246221"/>
          </a:xfrm>
          <a:prstGeom prst="rect">
            <a:avLst/>
          </a:prstGeom>
          <a:noFill/>
          <a:ln w="9525">
            <a:noFill/>
            <a:miter lim="800000"/>
            <a:headEnd/>
            <a:tailEnd/>
          </a:ln>
        </p:spPr>
        <p:txBody>
          <a:bodyPr wrap="none" lIns="0" tIns="0" rIns="0" bIns="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Calibri"/>
                <a:ea typeface="+mn-ea"/>
                <a:cs typeface="+mn-cs"/>
              </a:rPr>
              <a:t>Tiếp xúc tia xạ, 2%</a:t>
            </a:r>
            <a:endParaRPr kumimoji="0" lang="en-GB" sz="2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5" name="Rectangle 27"/>
          <p:cNvSpPr>
            <a:spLocks noChangeArrowheads="1"/>
          </p:cNvSpPr>
          <p:nvPr/>
        </p:nvSpPr>
        <p:spPr bwMode="auto">
          <a:xfrm>
            <a:off x="6695903" y="1790533"/>
            <a:ext cx="2956739" cy="246221"/>
          </a:xfrm>
          <a:prstGeom prst="rect">
            <a:avLst/>
          </a:prstGeom>
          <a:noFill/>
          <a:ln w="9525">
            <a:noFill/>
            <a:miter lim="800000"/>
            <a:headEnd/>
            <a:tailEnd/>
          </a:ln>
        </p:spPr>
        <p:txBody>
          <a:bodyPr wrap="none" lIns="0" tIns="0" rIns="0" b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Calibri"/>
                <a:ea typeface="+mn-ea"/>
                <a:cs typeface="+mn-cs"/>
              </a:rPr>
              <a:t>Những biến đổi di truyền trước, 1%</a:t>
            </a:r>
            <a:endParaRPr kumimoji="0" lang="en-GB" sz="2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6" name="Rectangle 29"/>
          <p:cNvSpPr>
            <a:spLocks noChangeArrowheads="1"/>
          </p:cNvSpPr>
          <p:nvPr/>
        </p:nvSpPr>
        <p:spPr bwMode="auto">
          <a:xfrm>
            <a:off x="4249968" y="1404671"/>
            <a:ext cx="1913785" cy="246221"/>
          </a:xfrm>
          <a:prstGeom prst="rect">
            <a:avLst/>
          </a:prstGeom>
          <a:noFill/>
          <a:ln w="9525">
            <a:noFill/>
            <a:miter lim="800000"/>
            <a:headEnd/>
            <a:tailEnd/>
          </a:ln>
        </p:spPr>
        <p:txBody>
          <a:bodyPr wrap="none" lIns="0" tIns="0" rIns="0" bIns="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Calibri"/>
                <a:ea typeface="+mn-ea"/>
                <a:cs typeface="+mn-cs"/>
              </a:rPr>
              <a:t>Ô nhiễm không khí, 2%</a:t>
            </a:r>
            <a:endParaRPr kumimoji="0" lang="en-GB" sz="2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7" name="Rectangle 31"/>
          <p:cNvSpPr>
            <a:spLocks noChangeArrowheads="1"/>
          </p:cNvSpPr>
          <p:nvPr/>
        </p:nvSpPr>
        <p:spPr bwMode="auto">
          <a:xfrm>
            <a:off x="3080380" y="2040701"/>
            <a:ext cx="2446483" cy="246221"/>
          </a:xfrm>
          <a:prstGeom prst="rect">
            <a:avLst/>
          </a:prstGeom>
          <a:noFill/>
          <a:ln w="9525">
            <a:noFill/>
            <a:miter lim="800000"/>
            <a:headEnd/>
            <a:tailEnd/>
          </a:ln>
        </p:spPr>
        <p:txBody>
          <a:bodyPr wrap="none" lIns="0" tIns="0" rIns="0" bIns="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Calibri"/>
                <a:ea typeface="+mn-ea"/>
                <a:cs typeface="+mn-cs"/>
              </a:rPr>
              <a:t>Những yếu tố thực phẩm, 3%</a:t>
            </a:r>
            <a:endParaRPr kumimoji="0" lang="en-GB" sz="2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 name="Forme libre 5"/>
          <p:cNvSpPr/>
          <p:nvPr/>
        </p:nvSpPr>
        <p:spPr>
          <a:xfrm>
            <a:off x="4983639" y="2780912"/>
            <a:ext cx="358218" cy="179109"/>
          </a:xfrm>
          <a:custGeom>
            <a:avLst/>
            <a:gdLst>
              <a:gd name="connsiteX0" fmla="*/ 0 w 358218"/>
              <a:gd name="connsiteY0" fmla="*/ 0 h 179109"/>
              <a:gd name="connsiteX1" fmla="*/ 179109 w 358218"/>
              <a:gd name="connsiteY1" fmla="*/ 0 h 179109"/>
              <a:gd name="connsiteX2" fmla="*/ 358218 w 358218"/>
              <a:gd name="connsiteY2" fmla="*/ 179109 h 179109"/>
            </a:gdLst>
            <a:ahLst/>
            <a:cxnLst>
              <a:cxn ang="0">
                <a:pos x="connsiteX0" y="connsiteY0"/>
              </a:cxn>
              <a:cxn ang="0">
                <a:pos x="connsiteX1" y="connsiteY1"/>
              </a:cxn>
              <a:cxn ang="0">
                <a:pos x="connsiteX2" y="connsiteY2"/>
              </a:cxn>
            </a:cxnLst>
            <a:rect l="l" t="t" r="r" b="b"/>
            <a:pathLst>
              <a:path w="358218" h="179109">
                <a:moveTo>
                  <a:pt x="0" y="0"/>
                </a:moveTo>
                <a:lnTo>
                  <a:pt x="179109" y="0"/>
                </a:lnTo>
                <a:lnTo>
                  <a:pt x="358218" y="179109"/>
                </a:lnTo>
              </a:path>
            </a:pathLst>
          </a:custGeom>
          <a:noFill/>
          <a:ln w="19050" cap="rn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Forme libre 6"/>
          <p:cNvSpPr/>
          <p:nvPr/>
        </p:nvSpPr>
        <p:spPr>
          <a:xfrm>
            <a:off x="5294724" y="2469827"/>
            <a:ext cx="377072" cy="245097"/>
          </a:xfrm>
          <a:custGeom>
            <a:avLst/>
            <a:gdLst>
              <a:gd name="connsiteX0" fmla="*/ 0 w 377072"/>
              <a:gd name="connsiteY0" fmla="*/ 0 h 245097"/>
              <a:gd name="connsiteX1" fmla="*/ 235670 w 377072"/>
              <a:gd name="connsiteY1" fmla="*/ 0 h 245097"/>
              <a:gd name="connsiteX2" fmla="*/ 377072 w 377072"/>
              <a:gd name="connsiteY2" fmla="*/ 245097 h 245097"/>
            </a:gdLst>
            <a:ahLst/>
            <a:cxnLst>
              <a:cxn ang="0">
                <a:pos x="connsiteX0" y="connsiteY0"/>
              </a:cxn>
              <a:cxn ang="0">
                <a:pos x="connsiteX1" y="connsiteY1"/>
              </a:cxn>
              <a:cxn ang="0">
                <a:pos x="connsiteX2" y="connsiteY2"/>
              </a:cxn>
            </a:cxnLst>
            <a:rect l="l" t="t" r="r" b="b"/>
            <a:pathLst>
              <a:path w="377072" h="245097">
                <a:moveTo>
                  <a:pt x="0" y="0"/>
                </a:moveTo>
                <a:lnTo>
                  <a:pt x="235670" y="0"/>
                </a:lnTo>
                <a:lnTo>
                  <a:pt x="377072" y="245097"/>
                </a:lnTo>
              </a:path>
            </a:pathLst>
          </a:custGeom>
          <a:noFill/>
          <a:ln w="19050" cap="rn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Forme libre 7"/>
          <p:cNvSpPr/>
          <p:nvPr/>
        </p:nvSpPr>
        <p:spPr>
          <a:xfrm>
            <a:off x="5568101" y="2168168"/>
            <a:ext cx="358218" cy="414780"/>
          </a:xfrm>
          <a:custGeom>
            <a:avLst/>
            <a:gdLst>
              <a:gd name="connsiteX0" fmla="*/ 0 w 358218"/>
              <a:gd name="connsiteY0" fmla="*/ 0 h 414780"/>
              <a:gd name="connsiteX1" fmla="*/ 160256 w 358218"/>
              <a:gd name="connsiteY1" fmla="*/ 0 h 414780"/>
              <a:gd name="connsiteX2" fmla="*/ 358218 w 358218"/>
              <a:gd name="connsiteY2" fmla="*/ 414780 h 414780"/>
            </a:gdLst>
            <a:ahLst/>
            <a:cxnLst>
              <a:cxn ang="0">
                <a:pos x="connsiteX0" y="connsiteY0"/>
              </a:cxn>
              <a:cxn ang="0">
                <a:pos x="connsiteX1" y="connsiteY1"/>
              </a:cxn>
              <a:cxn ang="0">
                <a:pos x="connsiteX2" y="connsiteY2"/>
              </a:cxn>
            </a:cxnLst>
            <a:rect l="l" t="t" r="r" b="b"/>
            <a:pathLst>
              <a:path w="358218" h="414780">
                <a:moveTo>
                  <a:pt x="0" y="0"/>
                </a:moveTo>
                <a:lnTo>
                  <a:pt x="160256" y="0"/>
                </a:lnTo>
                <a:lnTo>
                  <a:pt x="358218" y="414780"/>
                </a:lnTo>
              </a:path>
            </a:pathLst>
          </a:custGeom>
          <a:noFill/>
          <a:ln w="19050" cap="rn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Forme libre 8"/>
          <p:cNvSpPr/>
          <p:nvPr/>
        </p:nvSpPr>
        <p:spPr>
          <a:xfrm>
            <a:off x="5954662" y="1866511"/>
            <a:ext cx="204128" cy="625332"/>
          </a:xfrm>
          <a:custGeom>
            <a:avLst/>
            <a:gdLst>
              <a:gd name="connsiteX0" fmla="*/ 0 w 169682"/>
              <a:gd name="connsiteY0" fmla="*/ 0 h 631595"/>
              <a:gd name="connsiteX1" fmla="*/ 113121 w 169682"/>
              <a:gd name="connsiteY1" fmla="*/ 0 h 631595"/>
              <a:gd name="connsiteX2" fmla="*/ 169682 w 169682"/>
              <a:gd name="connsiteY2" fmla="*/ 631595 h 631595"/>
              <a:gd name="connsiteX0" fmla="*/ 0 w 204128"/>
              <a:gd name="connsiteY0" fmla="*/ 0 h 625332"/>
              <a:gd name="connsiteX1" fmla="*/ 113121 w 204128"/>
              <a:gd name="connsiteY1" fmla="*/ 0 h 625332"/>
              <a:gd name="connsiteX2" fmla="*/ 204128 w 204128"/>
              <a:gd name="connsiteY2" fmla="*/ 625332 h 625332"/>
              <a:gd name="connsiteX0" fmla="*/ 0 w 204128"/>
              <a:gd name="connsiteY0" fmla="*/ 0 h 625332"/>
              <a:gd name="connsiteX1" fmla="*/ 94332 w 204128"/>
              <a:gd name="connsiteY1" fmla="*/ 0 h 625332"/>
              <a:gd name="connsiteX2" fmla="*/ 204128 w 204128"/>
              <a:gd name="connsiteY2" fmla="*/ 625332 h 625332"/>
            </a:gdLst>
            <a:ahLst/>
            <a:cxnLst>
              <a:cxn ang="0">
                <a:pos x="connsiteX0" y="connsiteY0"/>
              </a:cxn>
              <a:cxn ang="0">
                <a:pos x="connsiteX1" y="connsiteY1"/>
              </a:cxn>
              <a:cxn ang="0">
                <a:pos x="connsiteX2" y="connsiteY2"/>
              </a:cxn>
            </a:cxnLst>
            <a:rect l="l" t="t" r="r" b="b"/>
            <a:pathLst>
              <a:path w="204128" h="625332">
                <a:moveTo>
                  <a:pt x="0" y="0"/>
                </a:moveTo>
                <a:lnTo>
                  <a:pt x="94332" y="0"/>
                </a:lnTo>
                <a:lnTo>
                  <a:pt x="204128" y="625332"/>
                </a:lnTo>
              </a:path>
            </a:pathLst>
          </a:custGeom>
          <a:noFill/>
          <a:ln w="19050" cap="rn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Forme libre 9"/>
          <p:cNvSpPr/>
          <p:nvPr/>
        </p:nvSpPr>
        <p:spPr>
          <a:xfrm>
            <a:off x="6209125" y="1527147"/>
            <a:ext cx="160255" cy="980387"/>
          </a:xfrm>
          <a:custGeom>
            <a:avLst/>
            <a:gdLst>
              <a:gd name="connsiteX0" fmla="*/ 0 w 160255"/>
              <a:gd name="connsiteY0" fmla="*/ 0 h 980387"/>
              <a:gd name="connsiteX1" fmla="*/ 75414 w 160255"/>
              <a:gd name="connsiteY1" fmla="*/ 0 h 980387"/>
              <a:gd name="connsiteX2" fmla="*/ 160255 w 160255"/>
              <a:gd name="connsiteY2" fmla="*/ 980387 h 980387"/>
            </a:gdLst>
            <a:ahLst/>
            <a:cxnLst>
              <a:cxn ang="0">
                <a:pos x="connsiteX0" y="connsiteY0"/>
              </a:cxn>
              <a:cxn ang="0">
                <a:pos x="connsiteX1" y="connsiteY1"/>
              </a:cxn>
              <a:cxn ang="0">
                <a:pos x="connsiteX2" y="connsiteY2"/>
              </a:cxn>
            </a:cxnLst>
            <a:rect l="l" t="t" r="r" b="b"/>
            <a:pathLst>
              <a:path w="160255" h="980387">
                <a:moveTo>
                  <a:pt x="0" y="0"/>
                </a:moveTo>
                <a:lnTo>
                  <a:pt x="75414" y="0"/>
                </a:lnTo>
                <a:lnTo>
                  <a:pt x="160255" y="980387"/>
                </a:lnTo>
              </a:path>
            </a:pathLst>
          </a:custGeom>
          <a:noFill/>
          <a:ln w="19050" cap="rn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Forme libre 10"/>
          <p:cNvSpPr/>
          <p:nvPr/>
        </p:nvSpPr>
        <p:spPr>
          <a:xfrm>
            <a:off x="6503131" y="1913645"/>
            <a:ext cx="153766" cy="581330"/>
          </a:xfrm>
          <a:custGeom>
            <a:avLst/>
            <a:gdLst>
              <a:gd name="connsiteX0" fmla="*/ 122549 w 122549"/>
              <a:gd name="connsiteY0" fmla="*/ 0 h 584461"/>
              <a:gd name="connsiteX1" fmla="*/ 0 w 122549"/>
              <a:gd name="connsiteY1" fmla="*/ 0 h 584461"/>
              <a:gd name="connsiteX2" fmla="*/ 28281 w 122549"/>
              <a:gd name="connsiteY2" fmla="*/ 584461 h 584461"/>
              <a:gd name="connsiteX0" fmla="*/ 153766 w 153766"/>
              <a:gd name="connsiteY0" fmla="*/ 0 h 581330"/>
              <a:gd name="connsiteX1" fmla="*/ 31217 w 153766"/>
              <a:gd name="connsiteY1" fmla="*/ 0 h 581330"/>
              <a:gd name="connsiteX2" fmla="*/ 0 w 153766"/>
              <a:gd name="connsiteY2" fmla="*/ 581330 h 581330"/>
            </a:gdLst>
            <a:ahLst/>
            <a:cxnLst>
              <a:cxn ang="0">
                <a:pos x="connsiteX0" y="connsiteY0"/>
              </a:cxn>
              <a:cxn ang="0">
                <a:pos x="connsiteX1" y="connsiteY1"/>
              </a:cxn>
              <a:cxn ang="0">
                <a:pos x="connsiteX2" y="connsiteY2"/>
              </a:cxn>
            </a:cxnLst>
            <a:rect l="l" t="t" r="r" b="b"/>
            <a:pathLst>
              <a:path w="153766" h="581330">
                <a:moveTo>
                  <a:pt x="153766" y="0"/>
                </a:moveTo>
                <a:lnTo>
                  <a:pt x="31217" y="0"/>
                </a:lnTo>
                <a:lnTo>
                  <a:pt x="0" y="581330"/>
                </a:lnTo>
              </a:path>
            </a:pathLst>
          </a:custGeom>
          <a:noFill/>
          <a:ln w="19050" cap="rn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graphicFrame>
        <p:nvGraphicFramePr>
          <p:cNvPr id="38" name="Graphique 37"/>
          <p:cNvGraphicFramePr/>
          <p:nvPr/>
        </p:nvGraphicFramePr>
        <p:xfrm>
          <a:off x="4790289" y="2274473"/>
          <a:ext cx="3525625" cy="3495511"/>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2276286" y="6212195"/>
            <a:ext cx="7560881" cy="8361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350"/>
              </a:spcBef>
              <a:spcAft>
                <a:spcPts val="0"/>
              </a:spcAft>
              <a:buClr>
                <a:srgbClr val="1CBECA"/>
              </a:buClr>
              <a:buSzTx/>
              <a:buFontTx/>
              <a:buNone/>
              <a:tabLst/>
              <a:defRPr/>
            </a:pPr>
            <a:r>
              <a:rPr kumimoji="0" lang="en-GB" sz="900" b="0" i="0" u="none" strike="noStrike" kern="1200" cap="none" spc="0" normalizeH="0" baseline="0" noProof="1">
                <a:ln>
                  <a:noFill/>
                </a:ln>
                <a:solidFill>
                  <a:prstClr val="black"/>
                </a:solidFill>
                <a:effectLst/>
                <a:uLnTx/>
                <a:uFillTx/>
                <a:latin typeface="Calibri"/>
                <a:ea typeface="+mn-ea"/>
                <a:cs typeface="+mn-cs"/>
              </a:rPr>
              <a:t>Heighway J, Betticher DC. Lung: Non-small cell carcinoma, and lung tumours: an overview. Atlas Genet Cytogenet Oncol Haematol. February 2004.</a:t>
            </a:r>
          </a:p>
          <a:p>
            <a:pPr marL="0" marR="0" lvl="0" indent="0" algn="l" defTabSz="914400" rtl="0" eaLnBrk="1" fontAlgn="auto" latinLnBrk="0" hangingPunct="1">
              <a:lnSpc>
                <a:spcPct val="100000"/>
              </a:lnSpc>
              <a:spcBef>
                <a:spcPts val="350"/>
              </a:spcBef>
              <a:spcAft>
                <a:spcPts val="0"/>
              </a:spcAft>
              <a:buClr>
                <a:srgbClr val="1CBECA"/>
              </a:buClr>
              <a:buSzTx/>
              <a:buFontTx/>
              <a:buNone/>
              <a:tabLst/>
              <a:defRPr/>
            </a:pPr>
            <a:r>
              <a:rPr kumimoji="0" lang="fr-FR" sz="900" b="0" i="0" u="none" strike="noStrike" kern="1200" cap="none" spc="0" normalizeH="0" baseline="0" noProof="1">
                <a:ln>
                  <a:noFill/>
                </a:ln>
                <a:solidFill>
                  <a:prstClr val="black"/>
                </a:solidFill>
                <a:effectLst/>
                <a:uLnTx/>
                <a:uFillTx/>
                <a:latin typeface="Calibri"/>
                <a:ea typeface="+mn-ea"/>
                <a:cs typeface="+mn-cs"/>
              </a:rPr>
              <a:t>Movsas B </a:t>
            </a:r>
            <a:r>
              <a:rPr kumimoji="0" lang="fr-FR" sz="900" b="0" i="1" u="none" strike="noStrike" kern="1200" cap="none" spc="0" normalizeH="0" baseline="0" noProof="1">
                <a:ln>
                  <a:noFill/>
                </a:ln>
                <a:solidFill>
                  <a:prstClr val="black"/>
                </a:solidFill>
                <a:effectLst/>
                <a:uLnTx/>
                <a:uFillTx/>
                <a:latin typeface="Calibri"/>
                <a:ea typeface="+mn-ea"/>
                <a:cs typeface="+mn-cs"/>
              </a:rPr>
              <a:t>et al.</a:t>
            </a:r>
            <a:r>
              <a:rPr kumimoji="0" lang="en-GB" sz="900" b="0" i="0" u="none" strike="noStrike" kern="1200" cap="none" spc="0" normalizeH="0" baseline="0" noProof="1">
                <a:ln>
                  <a:noFill/>
                </a:ln>
                <a:solidFill>
                  <a:prstClr val="black"/>
                </a:solidFill>
                <a:effectLst/>
                <a:uLnTx/>
                <a:uFillTx/>
                <a:latin typeface="Calibri"/>
                <a:ea typeface="+mn-ea"/>
                <a:cs typeface="+mn-cs"/>
              </a:rPr>
              <a:t> Chapter 3:</a:t>
            </a:r>
            <a:r>
              <a:rPr kumimoji="0" lang="fr-FR" sz="900" b="0" i="0" u="none" strike="noStrike" kern="1200" cap="none" spc="0" normalizeH="0" baseline="0" noProof="1">
                <a:ln>
                  <a:noFill/>
                </a:ln>
                <a:solidFill>
                  <a:prstClr val="black"/>
                </a:solidFill>
                <a:effectLst/>
                <a:uLnTx/>
                <a:uFillTx/>
                <a:latin typeface="Calibri"/>
                <a:ea typeface="+mn-ea"/>
                <a:cs typeface="+mn-cs"/>
              </a:rPr>
              <a:t> NSCLC. In: </a:t>
            </a:r>
            <a:r>
              <a:rPr kumimoji="0" lang="en-GB" sz="900" b="0" i="0" u="none" strike="noStrike" kern="1200" cap="none" spc="0" normalizeH="0" baseline="0" noProof="1">
                <a:ln>
                  <a:noFill/>
                </a:ln>
                <a:solidFill>
                  <a:prstClr val="black"/>
                </a:solidFill>
                <a:effectLst/>
                <a:uLnTx/>
                <a:uFillTx/>
                <a:latin typeface="Calibri"/>
                <a:ea typeface="+mn-ea"/>
                <a:cs typeface="+mn-cs"/>
              </a:rPr>
              <a:t>Cancer Management: A multidisciplinary approach (Medical, Surgical and Radiation Oncology), 14th Edition. November 2011. Hunt </a:t>
            </a:r>
            <a:r>
              <a:rPr kumimoji="0" lang="en-GB" sz="900" b="0" i="1" u="none" strike="noStrike" kern="1200" cap="none" spc="0" normalizeH="0" baseline="0" noProof="1">
                <a:ln>
                  <a:noFill/>
                </a:ln>
                <a:solidFill>
                  <a:prstClr val="black"/>
                </a:solidFill>
                <a:effectLst/>
                <a:uLnTx/>
                <a:uFillTx/>
                <a:latin typeface="Calibri"/>
                <a:ea typeface="+mn-ea"/>
                <a:cs typeface="+mn-cs"/>
              </a:rPr>
              <a:t>et al.</a:t>
            </a:r>
            <a:r>
              <a:rPr kumimoji="0" lang="en-GB" sz="900" b="0" i="0" u="none" strike="noStrike" kern="1200" cap="none" spc="0" normalizeH="0" baseline="0" noProof="1">
                <a:ln>
                  <a:noFill/>
                </a:ln>
                <a:solidFill>
                  <a:prstClr val="black"/>
                </a:solidFill>
                <a:effectLst/>
                <a:uLnTx/>
                <a:uFillTx/>
                <a:latin typeface="Calibri"/>
                <a:ea typeface="+mn-ea"/>
                <a:cs typeface="+mn-cs"/>
              </a:rPr>
              <a:t> ABC of lung cancer. Chichester: Wiley-Blackwell/BMJ; 2009.  Brenner DR </a:t>
            </a:r>
            <a:r>
              <a:rPr kumimoji="0" lang="en-GB" sz="900" b="0" i="1" u="none" strike="noStrike" kern="1200" cap="none" spc="0" normalizeH="0" baseline="0" noProof="1">
                <a:ln>
                  <a:noFill/>
                </a:ln>
                <a:solidFill>
                  <a:prstClr val="black"/>
                </a:solidFill>
                <a:effectLst/>
                <a:uLnTx/>
                <a:uFillTx/>
                <a:latin typeface="Calibri"/>
                <a:ea typeface="+mn-ea"/>
                <a:cs typeface="+mn-cs"/>
              </a:rPr>
              <a:t>et al.</a:t>
            </a:r>
            <a:r>
              <a:rPr kumimoji="0" lang="en-GB" sz="900" b="0" i="0" u="none" strike="noStrike" kern="1200" cap="none" spc="0" normalizeH="0" baseline="0" noProof="1">
                <a:ln>
                  <a:noFill/>
                </a:ln>
                <a:solidFill>
                  <a:prstClr val="black"/>
                </a:solidFill>
                <a:effectLst/>
                <a:uLnTx/>
                <a:uFillTx/>
                <a:latin typeface="Calibri"/>
                <a:ea typeface="+mn-ea"/>
                <a:cs typeface="+mn-cs"/>
              </a:rPr>
              <a:t> PLoS ONE 6(3):e17479. Doll R </a:t>
            </a:r>
            <a:r>
              <a:rPr kumimoji="0" lang="en-GB" sz="900" b="0" i="1" u="none" strike="noStrike" kern="1200" cap="none" spc="0" normalizeH="0" baseline="0" noProof="1">
                <a:ln>
                  <a:noFill/>
                </a:ln>
                <a:solidFill>
                  <a:prstClr val="black"/>
                </a:solidFill>
                <a:effectLst/>
                <a:uLnTx/>
                <a:uFillTx/>
                <a:latin typeface="Calibri"/>
                <a:ea typeface="+mn-ea"/>
                <a:cs typeface="+mn-cs"/>
              </a:rPr>
              <a:t>et al.</a:t>
            </a:r>
            <a:r>
              <a:rPr kumimoji="0" lang="en-GB" sz="900" b="0" i="0" u="none" strike="noStrike" kern="1200" cap="none" spc="0" normalizeH="0" baseline="0" noProof="1">
                <a:ln>
                  <a:noFill/>
                </a:ln>
                <a:solidFill>
                  <a:prstClr val="black"/>
                </a:solidFill>
                <a:effectLst/>
                <a:uLnTx/>
                <a:uFillTx/>
                <a:latin typeface="Calibri"/>
                <a:ea typeface="+mn-ea"/>
                <a:cs typeface="+mn-cs"/>
              </a:rPr>
              <a:t> Br J Cancer. 2005;92:426–429.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5627773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 Same Side Corner Rectangle 10"/>
          <p:cNvSpPr/>
          <p:nvPr/>
        </p:nvSpPr>
        <p:spPr>
          <a:xfrm rot="10800000">
            <a:off x="1362267" y="953596"/>
            <a:ext cx="9843797" cy="4805619"/>
          </a:xfrm>
          <a:prstGeom prst="round2SameRect">
            <a:avLst>
              <a:gd name="adj1" fmla="val 5346"/>
              <a:gd name="adj2" fmla="val 0"/>
            </a:avLst>
          </a:prstGeom>
          <a:solidFill>
            <a:schemeClr val="bg1"/>
          </a:solidFill>
          <a:ln w="19050" cap="rnd">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 name="Title 1"/>
          <p:cNvSpPr>
            <a:spLocks noGrp="1"/>
          </p:cNvSpPr>
          <p:nvPr>
            <p:ph type="title"/>
          </p:nvPr>
        </p:nvSpPr>
        <p:spPr>
          <a:xfrm>
            <a:off x="1771730" y="-85641"/>
            <a:ext cx="7913077" cy="1015663"/>
          </a:xfrm>
        </p:spPr>
        <p:txBody>
          <a:bodyPr anchor="ctr">
            <a:normAutofit fontScale="90000"/>
          </a:bodyPr>
          <a:lstStyle/>
          <a:p>
            <a:pPr algn="ctr">
              <a:lnSpc>
                <a:spcPct val="100000"/>
              </a:lnSpc>
            </a:pPr>
            <a:r>
              <a:rPr lang="en-GB" b="1" dirty="0"/>
              <a:t>LUX-Lung 3</a:t>
            </a:r>
            <a:r>
              <a:rPr lang="en-US" b="1" dirty="0"/>
              <a:t> </a:t>
            </a:r>
            <a:r>
              <a:rPr lang="en-US" b="1" dirty="0" err="1"/>
              <a:t>và</a:t>
            </a:r>
            <a:r>
              <a:rPr lang="en-US" b="1" dirty="0"/>
              <a:t> 6 </a:t>
            </a:r>
            <a:br>
              <a:rPr lang="en-US" b="1" dirty="0">
                <a:solidFill>
                  <a:schemeClr val="tx1"/>
                </a:solidFill>
              </a:rPr>
            </a:br>
            <a:r>
              <a:rPr lang="en-US" sz="3200" dirty="0" err="1">
                <a:solidFill>
                  <a:srgbClr val="0070C0"/>
                </a:solidFill>
              </a:rPr>
              <a:t>Đặc</a:t>
            </a:r>
            <a:r>
              <a:rPr lang="en-US" sz="3200" dirty="0">
                <a:solidFill>
                  <a:srgbClr val="0070C0"/>
                </a:solidFill>
              </a:rPr>
              <a:t> điểm dịch tễ </a:t>
            </a:r>
            <a:r>
              <a:rPr lang="en-US" sz="3200" dirty="0" err="1">
                <a:solidFill>
                  <a:srgbClr val="0070C0"/>
                </a:solidFill>
              </a:rPr>
              <a:t>và</a:t>
            </a:r>
            <a:r>
              <a:rPr lang="en-US" sz="3200" dirty="0">
                <a:solidFill>
                  <a:srgbClr val="0070C0"/>
                </a:solidFill>
              </a:rPr>
              <a:t> </a:t>
            </a:r>
            <a:r>
              <a:rPr lang="en-US" sz="3200" dirty="0" err="1">
                <a:solidFill>
                  <a:srgbClr val="0070C0"/>
                </a:solidFill>
              </a:rPr>
              <a:t>lâm</a:t>
            </a:r>
            <a:r>
              <a:rPr lang="en-US" sz="3200" dirty="0">
                <a:solidFill>
                  <a:srgbClr val="0070C0"/>
                </a:solidFill>
              </a:rPr>
              <a:t> </a:t>
            </a:r>
            <a:r>
              <a:rPr lang="en-US" sz="3200" dirty="0" err="1">
                <a:solidFill>
                  <a:srgbClr val="0070C0"/>
                </a:solidFill>
              </a:rPr>
              <a:t>sàng</a:t>
            </a:r>
            <a:endParaRPr lang="en-US" sz="3200" dirty="0">
              <a:solidFill>
                <a:srgbClr val="0070C0"/>
              </a:solidFill>
            </a:endParaRPr>
          </a:p>
        </p:txBody>
      </p:sp>
      <p:sp>
        <p:nvSpPr>
          <p:cNvPr id="6" name="TextBox 5"/>
          <p:cNvSpPr txBox="1"/>
          <p:nvPr/>
        </p:nvSpPr>
        <p:spPr>
          <a:xfrm>
            <a:off x="1287625" y="5838873"/>
            <a:ext cx="10114384" cy="445810"/>
          </a:xfrm>
          <a:prstGeom prst="rect">
            <a:avLst/>
          </a:prstGeom>
          <a:noFill/>
        </p:spPr>
        <p:txBody>
          <a:bodyPr wrap="square" lIns="0" tIns="0" rIns="0" bIns="0" rtlCol="0" anchor="b" anchorCtr="0">
            <a:noAutofit/>
          </a:bodyPr>
          <a:lstStyle/>
          <a:p>
            <a:pPr fontAlgn="base">
              <a:spcAft>
                <a:spcPts val="300"/>
              </a:spcAft>
            </a:pPr>
            <a:r>
              <a:rPr lang="en-US" sz="1200" dirty="0">
                <a:solidFill>
                  <a:srgbClr val="000000"/>
                </a:solidFill>
                <a:ea typeface="ＭＳ Ｐゴシック" pitchFamily="34" charset="-128"/>
              </a:rPr>
              <a:t>AJCC = American Joint Committee on Cancer; ECOG PS = Eastern Cooperative Oncology Group performance status.</a:t>
            </a:r>
          </a:p>
          <a:p>
            <a:pPr fontAlgn="base"/>
            <a:r>
              <a:rPr lang="en-US" sz="1200" dirty="0">
                <a:solidFill>
                  <a:srgbClr val="000000">
                    <a:lumMod val="50000"/>
                  </a:srgbClr>
                </a:solidFill>
                <a:ea typeface="ＭＳ Ｐゴシック" pitchFamily="34" charset="-128"/>
              </a:rPr>
              <a:t>*Bao gồm một bệnh nhân có EGFR tự nhiên được chia ngẫu nhiên sai </a:t>
            </a:r>
            <a:r>
              <a:rPr lang="en-US" sz="1200" dirty="0" err="1">
                <a:solidFill>
                  <a:srgbClr val="000000">
                    <a:lumMod val="50000"/>
                  </a:srgbClr>
                </a:solidFill>
                <a:ea typeface="ＭＳ Ｐゴシック" pitchFamily="34" charset="-128"/>
              </a:rPr>
              <a:t>sót</a:t>
            </a:r>
            <a:r>
              <a:rPr lang="en-US" sz="1200" dirty="0">
                <a:solidFill>
                  <a:srgbClr val="000000">
                    <a:lumMod val="50000"/>
                  </a:srgbClr>
                </a:solidFill>
                <a:ea typeface="ＭＳ Ｐゴシック" pitchFamily="34" charset="-128"/>
              </a:rPr>
              <a:t>.</a:t>
            </a:r>
            <a:endParaRPr lang="en-GB" sz="1200" dirty="0">
              <a:solidFill>
                <a:srgbClr val="000000">
                  <a:lumMod val="50000"/>
                </a:srgbClr>
              </a:solidFill>
            </a:endParaRPr>
          </a:p>
        </p:txBody>
      </p:sp>
      <p:sp>
        <p:nvSpPr>
          <p:cNvPr id="12" name="Round Same Side Corner Rectangle 11"/>
          <p:cNvSpPr/>
          <p:nvPr/>
        </p:nvSpPr>
        <p:spPr>
          <a:xfrm>
            <a:off x="1613230" y="1112092"/>
            <a:ext cx="9341870" cy="738847"/>
          </a:xfrm>
          <a:prstGeom prst="round2SameRect">
            <a:avLst>
              <a:gd name="adj1" fmla="val 2470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aphicFrame>
        <p:nvGraphicFramePr>
          <p:cNvPr id="5" name="Content Placeholder 4"/>
          <p:cNvGraphicFramePr>
            <a:graphicFrameLocks noGrp="1"/>
          </p:cNvGraphicFramePr>
          <p:nvPr/>
        </p:nvGraphicFramePr>
        <p:xfrm>
          <a:off x="1613230" y="1124455"/>
          <a:ext cx="9341870" cy="4634760"/>
        </p:xfrm>
        <a:graphic>
          <a:graphicData uri="http://schemas.openxmlformats.org/drawingml/2006/table">
            <a:tbl>
              <a:tblPr firstRow="1" bandRow="1">
                <a:tableStyleId>{5C22544A-7EE6-4342-B048-85BDC9FD1C3A}</a:tableStyleId>
              </a:tblPr>
              <a:tblGrid>
                <a:gridCol w="2172875">
                  <a:extLst>
                    <a:ext uri="{9D8B030D-6E8A-4147-A177-3AD203B41FA5}">
                      <a16:colId xmlns:a16="http://schemas.microsoft.com/office/drawing/2014/main" val="20000"/>
                    </a:ext>
                  </a:extLst>
                </a:gridCol>
                <a:gridCol w="1170737">
                  <a:extLst>
                    <a:ext uri="{9D8B030D-6E8A-4147-A177-3AD203B41FA5}">
                      <a16:colId xmlns:a16="http://schemas.microsoft.com/office/drawing/2014/main" val="20001"/>
                    </a:ext>
                  </a:extLst>
                </a:gridCol>
                <a:gridCol w="1496843">
                  <a:extLst>
                    <a:ext uri="{9D8B030D-6E8A-4147-A177-3AD203B41FA5}">
                      <a16:colId xmlns:a16="http://schemas.microsoft.com/office/drawing/2014/main" val="20002"/>
                    </a:ext>
                  </a:extLst>
                </a:gridCol>
                <a:gridCol w="1502210">
                  <a:extLst>
                    <a:ext uri="{9D8B030D-6E8A-4147-A177-3AD203B41FA5}">
                      <a16:colId xmlns:a16="http://schemas.microsoft.com/office/drawing/2014/main" val="20003"/>
                    </a:ext>
                  </a:extLst>
                </a:gridCol>
                <a:gridCol w="1502210">
                  <a:extLst>
                    <a:ext uri="{9D8B030D-6E8A-4147-A177-3AD203B41FA5}">
                      <a16:colId xmlns:a16="http://schemas.microsoft.com/office/drawing/2014/main" val="20004"/>
                    </a:ext>
                  </a:extLst>
                </a:gridCol>
                <a:gridCol w="1496995">
                  <a:extLst>
                    <a:ext uri="{9D8B030D-6E8A-4147-A177-3AD203B41FA5}">
                      <a16:colId xmlns:a16="http://schemas.microsoft.com/office/drawing/2014/main" val="20005"/>
                    </a:ext>
                  </a:extLst>
                </a:gridCol>
              </a:tblGrid>
              <a:tr h="241918">
                <a:tc gridSpan="2">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1200" b="1" i="0" u="none" strike="noStrike" cap="none" normalizeH="0" baseline="0" dirty="0">
                        <a:ln>
                          <a:noFill/>
                        </a:ln>
                        <a:solidFill>
                          <a:srgbClr val="FFFFFF"/>
                        </a:solidFill>
                        <a:effectLst/>
                        <a:latin typeface="Arial" pitchFamily="34" charset="0"/>
                        <a:ea typeface="ＭＳ Ｐゴシック" pitchFamily="34" charset="-128"/>
                        <a:cs typeface="Arial" pitchFamily="34" charset="0"/>
                      </a:endParaRPr>
                    </a:p>
                  </a:txBody>
                  <a:tcPr marT="18288" marB="18288" horzOverflow="overflow">
                    <a:lnL w="12700" cmpd="sng">
                      <a:noFill/>
                    </a:lnL>
                    <a:lnR w="6350" cap="flat" cmpd="sng" algn="ctr">
                      <a:solidFill>
                        <a:schemeClr val="bg1"/>
                      </a:solid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1600" u="none" strike="noStrike" cap="none" normalizeH="0" baseline="0" dirty="0">
                          <a:ln>
                            <a:noFill/>
                          </a:ln>
                          <a:solidFill>
                            <a:schemeClr val="tx1"/>
                          </a:solidFill>
                          <a:effectLst/>
                        </a:rPr>
                        <a:t>LUX-Lung 3</a:t>
                      </a:r>
                      <a:r>
                        <a:rPr kumimoji="0" lang="de-CH" sz="1600" u="none" strike="noStrike" cap="none" normalizeH="0" baseline="40000" dirty="0">
                          <a:ln>
                            <a:noFill/>
                          </a:ln>
                          <a:solidFill>
                            <a:schemeClr val="tx1"/>
                          </a:solidFill>
                          <a:effectLst/>
                        </a:rPr>
                        <a:t>1</a:t>
                      </a:r>
                      <a:endParaRPr kumimoji="0" lang="de-CH" sz="16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de-CH" sz="1200" b="1" i="0" u="none" strike="noStrike" cap="none" normalizeH="0" baseline="0" dirty="0">
                        <a:ln>
                          <a:noFill/>
                        </a:ln>
                        <a:solidFill>
                          <a:srgbClr val="FFFFFF"/>
                        </a:solidFill>
                        <a:effectLst/>
                        <a:latin typeface="Arial" pitchFamily="34" charset="0"/>
                        <a:ea typeface="ＭＳ Ｐゴシック" pitchFamily="34" charset="-128"/>
                        <a:cs typeface="Arial" pitchFamily="34" charset="0"/>
                      </a:endParaRPr>
                    </a:p>
                  </a:txBody>
                  <a:tcPr marT="18288" marB="18288"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A08264"/>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1600" u="none" strike="noStrike" cap="none" normalizeH="0" baseline="0" dirty="0">
                          <a:ln>
                            <a:noFill/>
                          </a:ln>
                          <a:solidFill>
                            <a:schemeClr val="tx1"/>
                          </a:solidFill>
                          <a:effectLst/>
                        </a:rPr>
                        <a:t>LUX-Lung 6</a:t>
                      </a:r>
                      <a:r>
                        <a:rPr kumimoji="0" lang="de-CH" sz="1600" u="none" strike="noStrike" cap="none" normalizeH="0" baseline="40000" dirty="0">
                          <a:ln>
                            <a:noFill/>
                          </a:ln>
                          <a:solidFill>
                            <a:schemeClr val="tx1"/>
                          </a:solidFill>
                          <a:effectLst/>
                        </a:rPr>
                        <a:t>2</a:t>
                      </a:r>
                      <a:endParaRPr kumimoji="0" lang="de-CH" sz="16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horzOverflow="overflow">
                    <a:lnL w="6350" cap="flat" cmpd="sng" algn="ctr">
                      <a:solidFill>
                        <a:schemeClr val="bg1"/>
                      </a:solidFill>
                      <a:prstDash val="solid"/>
                      <a:round/>
                      <a:headEnd type="none" w="med" len="med"/>
                      <a:tailEnd type="none" w="med" len="med"/>
                    </a:lnL>
                    <a:lnR w="12700" cmpd="sng">
                      <a:noFill/>
                    </a:lnR>
                    <a:lnT w="12700" cmpd="sng">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de-CH" sz="1200" b="1" i="0" u="none" strike="noStrike" cap="none" normalizeH="0" baseline="0" dirty="0">
                        <a:ln>
                          <a:noFill/>
                        </a:ln>
                        <a:solidFill>
                          <a:srgbClr val="FFFFFF"/>
                        </a:solidFill>
                        <a:effectLst/>
                        <a:latin typeface="Arial" pitchFamily="34" charset="0"/>
                        <a:ea typeface="ＭＳ Ｐゴシック" pitchFamily="34" charset="-128"/>
                        <a:cs typeface="Arial" pitchFamily="34" charset="0"/>
                      </a:endParaRPr>
                    </a:p>
                  </a:txBody>
                  <a:tcPr marT="18288" marB="18288"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A08264"/>
                    </a:solidFill>
                  </a:tcPr>
                </a:tc>
                <a:extLst>
                  <a:ext uri="{0D108BD9-81ED-4DB2-BD59-A6C34878D82A}">
                    <a16:rowId xmlns:a16="http://schemas.microsoft.com/office/drawing/2014/main" val="10000"/>
                  </a:ext>
                </a:extLst>
              </a:tr>
              <a:tr h="399691">
                <a:tc gridSpan="2">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1200" b="1" i="0" u="none" strike="noStrike" cap="none" normalizeH="0" baseline="0" dirty="0">
                        <a:ln>
                          <a:noFill/>
                        </a:ln>
                        <a:solidFill>
                          <a:schemeClr val="bg1"/>
                        </a:solidFill>
                        <a:effectLst/>
                        <a:latin typeface="Arial" pitchFamily="34" charset="0"/>
                        <a:ea typeface="ＭＳ Ｐゴシック" pitchFamily="34" charset="-128"/>
                        <a:cs typeface="Arial" pitchFamily="34" charset="0"/>
                      </a:endParaRPr>
                    </a:p>
                  </a:txBody>
                  <a:tcPr marT="18288" marB="18288" horzOverflow="overflow">
                    <a:lnL w="12700" cmpd="sng">
                      <a:noFill/>
                    </a:lnL>
                    <a:lnR w="635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CH"/>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1400" b="1" u="none" strike="noStrike" cap="none" normalizeH="0" baseline="0" dirty="0">
                          <a:ln>
                            <a:noFill/>
                          </a:ln>
                          <a:solidFill>
                            <a:schemeClr val="tx1"/>
                          </a:solidFill>
                          <a:effectLst/>
                        </a:rPr>
                        <a:t>Afatinib</a:t>
                      </a:r>
                    </a:p>
                    <a:p>
                      <a:pPr marL="0" marR="0" lvl="0" indent="0" algn="ctr" defTabSz="457200" rtl="0" eaLnBrk="1" fontAlgn="base" latinLnBrk="0" hangingPunct="1">
                        <a:lnSpc>
                          <a:spcPct val="100000"/>
                        </a:lnSpc>
                        <a:spcBef>
                          <a:spcPct val="0"/>
                        </a:spcBef>
                        <a:spcAft>
                          <a:spcPct val="0"/>
                        </a:spcAft>
                        <a:buClrTx/>
                        <a:buSzTx/>
                        <a:buFontTx/>
                        <a:buNone/>
                        <a:tabLst/>
                      </a:pPr>
                      <a:r>
                        <a:rPr kumimoji="0" lang="de-CH" sz="1400" b="1" u="none" strike="noStrike" cap="none" normalizeH="0" baseline="0" dirty="0">
                          <a:ln>
                            <a:noFill/>
                          </a:ln>
                          <a:solidFill>
                            <a:schemeClr val="tx1"/>
                          </a:solidFill>
                          <a:effectLst/>
                        </a:rPr>
                        <a:t>(n=230)</a:t>
                      </a:r>
                      <a:endParaRPr kumimoji="0" lang="de-CH" sz="14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1400" b="1" u="none" strike="noStrike" cap="none" normalizeH="0" baseline="0" dirty="0">
                          <a:ln>
                            <a:noFill/>
                          </a:ln>
                          <a:solidFill>
                            <a:schemeClr val="tx1"/>
                          </a:solidFill>
                          <a:effectLst/>
                        </a:rPr>
                        <a:t>Cis/Pem</a:t>
                      </a:r>
                    </a:p>
                    <a:p>
                      <a:pPr marL="0" marR="0" lvl="0" indent="0" algn="ctr" defTabSz="457200" rtl="0" eaLnBrk="1" fontAlgn="base" latinLnBrk="0" hangingPunct="1">
                        <a:lnSpc>
                          <a:spcPct val="100000"/>
                        </a:lnSpc>
                        <a:spcBef>
                          <a:spcPct val="0"/>
                        </a:spcBef>
                        <a:spcAft>
                          <a:spcPct val="0"/>
                        </a:spcAft>
                        <a:buClrTx/>
                        <a:buSzTx/>
                        <a:buFontTx/>
                        <a:buNone/>
                        <a:tabLst/>
                      </a:pPr>
                      <a:r>
                        <a:rPr kumimoji="0" lang="de-CH" sz="1400" b="1" u="none" strike="noStrike" cap="none" normalizeH="0" baseline="0" dirty="0">
                          <a:ln>
                            <a:noFill/>
                          </a:ln>
                          <a:solidFill>
                            <a:schemeClr val="tx1"/>
                          </a:solidFill>
                          <a:effectLst/>
                        </a:rPr>
                        <a:t>(n=115)</a:t>
                      </a:r>
                      <a:endParaRPr kumimoji="0" lang="de-CH" sz="14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de-CH" sz="1400" b="1" u="none" strike="noStrike" cap="none" normalizeH="0" baseline="0" dirty="0">
                          <a:ln>
                            <a:noFill/>
                          </a:ln>
                          <a:solidFill>
                            <a:schemeClr val="tx1"/>
                          </a:solidFill>
                          <a:effectLst/>
                        </a:rPr>
                        <a:t>Afatinib</a:t>
                      </a:r>
                    </a:p>
                    <a:p>
                      <a:pPr marL="0" marR="0" lvl="0" indent="0" algn="ctr" defTabSz="457200" rtl="0" eaLnBrk="1" fontAlgn="base" latinLnBrk="0" hangingPunct="1">
                        <a:lnSpc>
                          <a:spcPct val="100000"/>
                        </a:lnSpc>
                        <a:spcBef>
                          <a:spcPct val="0"/>
                        </a:spcBef>
                        <a:spcAft>
                          <a:spcPct val="0"/>
                        </a:spcAft>
                        <a:buClrTx/>
                        <a:buSzTx/>
                        <a:buFontTx/>
                        <a:buNone/>
                        <a:tabLst/>
                      </a:pPr>
                      <a:r>
                        <a:rPr kumimoji="0" lang="de-CH" sz="1400" b="1" u="none" strike="noStrike" cap="none" normalizeH="0" baseline="0" dirty="0">
                          <a:ln>
                            <a:noFill/>
                          </a:ln>
                          <a:solidFill>
                            <a:schemeClr val="tx1"/>
                          </a:solidFill>
                          <a:effectLst/>
                        </a:rPr>
                        <a:t>(n=242) </a:t>
                      </a:r>
                      <a:endParaRPr kumimoji="0" lang="de-CH" sz="14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de-CH" sz="1400" b="1" u="none" strike="noStrike" cap="none" normalizeH="0" baseline="0" dirty="0">
                          <a:ln>
                            <a:noFill/>
                          </a:ln>
                          <a:solidFill>
                            <a:schemeClr val="tx1"/>
                          </a:solidFill>
                          <a:effectLst/>
                        </a:rPr>
                        <a:t>Cis/Gem (n=122)</a:t>
                      </a:r>
                      <a:endParaRPr kumimoji="0" lang="de-CH" sz="1400" b="1"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horzOverflow="overflow">
                    <a:lnL w="6350" cap="flat" cmpd="sng" algn="ctr">
                      <a:solidFill>
                        <a:schemeClr val="bg1"/>
                      </a:solid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dirty="0">
                          <a:ln>
                            <a:noFill/>
                          </a:ln>
                          <a:solidFill>
                            <a:schemeClr val="tx1"/>
                          </a:solidFill>
                          <a:effectLst/>
                        </a:rPr>
                        <a:t>Giới, n (%)</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rPr>
                        <a:t>Nam </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60325"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cap="none" normalizeH="0" baseline="0" dirty="0">
                          <a:ln>
                            <a:noFill/>
                          </a:ln>
                          <a:solidFill>
                            <a:schemeClr val="tx1"/>
                          </a:solidFill>
                          <a:effectLst/>
                        </a:rPr>
                        <a:t>83 (36)</a:t>
                      </a:r>
                      <a:endParaRPr kumimoji="0" lang="de-CH" altLang="zh-TW" sz="1200" b="1"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574675" algn="l"/>
                        </a:tabLst>
                      </a:pPr>
                      <a:r>
                        <a:rPr kumimoji="0" lang="de-CH" altLang="zh-TW" sz="1200" u="none" strike="noStrike" cap="none" normalizeH="0" baseline="0" dirty="0">
                          <a:ln>
                            <a:noFill/>
                          </a:ln>
                          <a:solidFill>
                            <a:schemeClr val="tx1"/>
                          </a:solidFill>
                          <a:effectLst/>
                        </a:rPr>
                        <a:t>	38 (33)</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60325" indent="0" algn="ctr">
                        <a:tabLst>
                          <a:tab pos="403225" algn="r"/>
                          <a:tab pos="457200" algn="l"/>
                        </a:tabLst>
                      </a:pPr>
                      <a:r>
                        <a:rPr lang="de-CH" sz="1200" b="1" dirty="0">
                          <a:solidFill>
                            <a:schemeClr val="tx1"/>
                          </a:solidFill>
                        </a:rPr>
                        <a:t>	87</a:t>
                      </a:r>
                      <a:r>
                        <a:rPr lang="de-CH" sz="1200" b="1" baseline="0" dirty="0">
                          <a:solidFill>
                            <a:schemeClr val="tx1"/>
                          </a:solidFill>
                        </a:rPr>
                        <a:t> </a:t>
                      </a:r>
                      <a:r>
                        <a:rPr lang="de-CH" sz="1200" b="1" dirty="0">
                          <a:solidFill>
                            <a:schemeClr val="tx1"/>
                          </a:solidFill>
                        </a:rPr>
                        <a:t>(36) </a:t>
                      </a:r>
                      <a:endParaRPr lang="de-CH" sz="1200" b="1" dirty="0">
                        <a:solidFill>
                          <a:schemeClr val="tx1"/>
                        </a:solidFill>
                        <a:latin typeface="Arial" panose="020B0604020202020204" pitchFamily="34" charset="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574675" algn="l"/>
                        </a:tabLst>
                        <a:defRPr/>
                      </a:pPr>
                      <a:r>
                        <a:rPr lang="de-CH" sz="1200" b="0" kern="1200" dirty="0">
                          <a:solidFill>
                            <a:schemeClr val="tx1"/>
                          </a:solidFill>
                          <a:latin typeface="+mn-lt"/>
                          <a:ea typeface="+mn-ea"/>
                          <a:cs typeface="+mn-cs"/>
                        </a:rPr>
                        <a:t>	39 (32)</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9327">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12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rPr>
                        <a:t>Nữ</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60325" marR="0" lvl="0" indent="-60325"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147 (64)</a:t>
                      </a:r>
                      <a:endParaRPr kumimoji="0" lang="de-CH" sz="1200" b="1" u="none" strike="noStrike" kern="1200" cap="none" normalizeH="0" baseline="0" dirty="0">
                        <a:ln>
                          <a:noFill/>
                        </a:ln>
                        <a:solidFill>
                          <a:schemeClr val="tx1"/>
                        </a:solidFill>
                        <a:effectLst/>
                        <a:latin typeface="+mn-lt"/>
                        <a:ea typeface="+mn-ea"/>
                        <a:cs typeface="+mn-cs"/>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77 	(67)</a:t>
                      </a:r>
                      <a:endParaRPr kumimoji="0" lang="de-CH" sz="12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tabLst>
                          <a:tab pos="403225" algn="r"/>
                          <a:tab pos="457200" algn="l"/>
                        </a:tabLst>
                      </a:pPr>
                      <a:r>
                        <a:rPr lang="de-CH" sz="1200" b="1" dirty="0">
                          <a:solidFill>
                            <a:schemeClr val="tx1"/>
                          </a:solidFill>
                        </a:rPr>
                        <a:t>155</a:t>
                      </a:r>
                      <a:r>
                        <a:rPr lang="de-CH" sz="1200" b="1" baseline="0" dirty="0">
                          <a:solidFill>
                            <a:schemeClr val="tx1"/>
                          </a:solidFill>
                        </a:rPr>
                        <a:t> </a:t>
                      </a:r>
                      <a:r>
                        <a:rPr lang="de-CH" sz="1200" b="1" dirty="0">
                          <a:solidFill>
                            <a:schemeClr val="tx1"/>
                          </a:solidFill>
                        </a:rPr>
                        <a:t>(64)</a:t>
                      </a:r>
                      <a:endParaRPr lang="de-CH" sz="1200" b="1" dirty="0">
                        <a:solidFill>
                          <a:schemeClr val="tx1"/>
                        </a:solidFill>
                        <a:latin typeface="Arial" panose="020B0604020202020204" pitchFamily="34" charset="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de-CH" sz="1200" b="0" kern="1200" dirty="0">
                          <a:solidFill>
                            <a:schemeClr val="tx1"/>
                          </a:solidFill>
                          <a:latin typeface="+mn-lt"/>
                          <a:ea typeface="+mn-ea"/>
                          <a:cs typeface="+mn-cs"/>
                        </a:rPr>
                        <a:t>83 	(68)</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378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dirty="0">
                          <a:ln>
                            <a:noFill/>
                          </a:ln>
                          <a:solidFill>
                            <a:schemeClr val="tx1"/>
                          </a:solidFill>
                          <a:effectLst/>
                        </a:rPr>
                        <a:t>Trung vị tuổi, năm (khoảng) </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87338"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62 	(28-86)</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61	(31-83)</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87338" marR="0" lvl="0" indent="-52388" algn="ctr" defTabSz="457200" rtl="0" eaLnBrk="1" fontAlgn="base" latinLnBrk="0" hangingPunct="1">
                        <a:lnSpc>
                          <a:spcPct val="100000"/>
                        </a:lnSpc>
                        <a:spcBef>
                          <a:spcPct val="0"/>
                        </a:spcBef>
                        <a:spcAft>
                          <a:spcPct val="0"/>
                        </a:spcAft>
                        <a:buClrTx/>
                        <a:buSzTx/>
                        <a:buFontTx/>
                        <a:buNone/>
                        <a:tabLst>
                          <a:tab pos="403225" algn="r"/>
                          <a:tab pos="457200" algn="l"/>
                        </a:tabLst>
                        <a:defRPr/>
                      </a:pPr>
                      <a:r>
                        <a:rPr lang="de-CH" sz="1200" b="1" dirty="0">
                          <a:solidFill>
                            <a:schemeClr val="tx1"/>
                          </a:solidFill>
                        </a:rPr>
                        <a:t>	58</a:t>
                      </a:r>
                      <a:r>
                        <a:rPr lang="de-CH" sz="1200" b="1" baseline="0" dirty="0">
                          <a:solidFill>
                            <a:schemeClr val="tx1"/>
                          </a:solidFill>
                        </a:rPr>
                        <a:t> </a:t>
                      </a:r>
                      <a:r>
                        <a:rPr lang="de-CH" sz="1200" b="1" dirty="0">
                          <a:solidFill>
                            <a:schemeClr val="tx1"/>
                          </a:solidFill>
                        </a:rPr>
                        <a:t>(29-79)</a:t>
                      </a:r>
                      <a:endParaRPr lang="de-CH" sz="1200" b="1" kern="1200" dirty="0">
                        <a:solidFill>
                          <a:schemeClr val="tx1"/>
                        </a:solidFill>
                        <a:latin typeface="Arial" panose="020B0604020202020204" pitchFamily="34" charset="0"/>
                        <a:ea typeface="+mn-ea"/>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227013"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de-CH" sz="1200" b="0" kern="1200" dirty="0">
                          <a:solidFill>
                            <a:schemeClr val="tx1"/>
                          </a:solidFill>
                          <a:latin typeface="+mn-lt"/>
                          <a:ea typeface="+mn-ea"/>
                          <a:cs typeface="+mn-cs"/>
                        </a:rPr>
                        <a:t>	58 (27-76)</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32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a:ln>
                            <a:noFill/>
                          </a:ln>
                          <a:solidFill>
                            <a:schemeClr val="tx1"/>
                          </a:solidFill>
                          <a:effectLst/>
                        </a:rPr>
                        <a:t>Chủng tộc, n (%)</a:t>
                      </a:r>
                      <a:endParaRPr kumimoji="0" lang="de-CH" sz="12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rPr>
                        <a:t>Da trắng</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12713"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61 (27)</a:t>
                      </a:r>
                      <a:endParaRPr kumimoji="0" lang="de-CH" sz="1200" b="1" u="none" strike="noStrike" kern="1200" cap="none" normalizeH="0" baseline="0" dirty="0">
                        <a:ln>
                          <a:noFill/>
                        </a:ln>
                        <a:solidFill>
                          <a:schemeClr val="tx1"/>
                        </a:solidFill>
                        <a:effectLst/>
                        <a:latin typeface="+mn-lt"/>
                        <a:ea typeface="+mn-ea"/>
                        <a:cs typeface="+mn-cs"/>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30 (26)</a:t>
                      </a:r>
                      <a:endParaRPr kumimoji="0" lang="de-CH" sz="12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403225" algn="r"/>
                          <a:tab pos="457200" algn="l"/>
                        </a:tabLst>
                        <a:defRPr/>
                      </a:pPr>
                      <a:r>
                        <a:rPr kumimoji="0" lang="en-GB" sz="1200" b="1" i="0" u="none" strike="noStrike" cap="none" normalizeH="0" baseline="0" dirty="0">
                          <a:ln>
                            <a:noFill/>
                          </a:ln>
                          <a:solidFill>
                            <a:schemeClr val="tx1"/>
                          </a:solidFill>
                          <a:effectLst/>
                          <a:latin typeface="Arial" charset="0"/>
                          <a:cs typeface="Arial" charset="0"/>
                        </a:rPr>
                        <a:t>–</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60325"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en-GB" sz="1200" b="0" kern="1200" dirty="0">
                          <a:solidFill>
                            <a:schemeClr val="tx1"/>
                          </a:solidFill>
                          <a:latin typeface="+mn-lt"/>
                          <a:ea typeface="+mn-ea"/>
                          <a:cs typeface="+mn-cs"/>
                        </a:rPr>
                        <a:t>–</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3295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de-CH" sz="1200" b="0" i="0" u="none" strike="noStrike" cap="none" normalizeH="0" baseline="0">
                        <a:ln>
                          <a:noFill/>
                        </a:ln>
                        <a:solidFill>
                          <a:schemeClr val="tx1"/>
                        </a:solidFill>
                        <a:effectLst/>
                        <a:latin typeface="Arial" pitchFamily="34" charset="0"/>
                        <a:ea typeface="ＭＳ Ｐゴシック" pitchFamily="34" charset="-128"/>
                        <a:cs typeface="Arial"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rPr>
                        <a:t>Châu Á</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166 (72)</a:t>
                      </a:r>
                      <a:endParaRPr kumimoji="0" lang="de-CH" sz="1200" b="1" u="none" strike="noStrike" kern="1200" cap="none" normalizeH="0" baseline="0" dirty="0">
                        <a:ln>
                          <a:noFill/>
                        </a:ln>
                        <a:solidFill>
                          <a:schemeClr val="tx1"/>
                        </a:solidFill>
                        <a:effectLst/>
                        <a:latin typeface="+mn-lt"/>
                        <a:ea typeface="+mn-ea"/>
                        <a:cs typeface="+mn-cs"/>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83 (72)</a:t>
                      </a:r>
                      <a:endParaRPr kumimoji="0" lang="de-CH" sz="12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60325" indent="0" algn="ctr">
                        <a:tabLst>
                          <a:tab pos="403225" algn="r"/>
                          <a:tab pos="627063" algn="l"/>
                        </a:tabLst>
                      </a:pPr>
                      <a:r>
                        <a:rPr lang="de-CH" sz="1200" b="1" dirty="0">
                          <a:solidFill>
                            <a:schemeClr val="tx1"/>
                          </a:solidFill>
                        </a:rPr>
                        <a:t>	242</a:t>
                      </a:r>
                      <a:r>
                        <a:rPr lang="de-CH" sz="1200" b="1" baseline="0" dirty="0">
                          <a:solidFill>
                            <a:schemeClr val="tx1"/>
                          </a:solidFill>
                        </a:rPr>
                        <a:t> (</a:t>
                      </a:r>
                      <a:r>
                        <a:rPr lang="de-CH" sz="1200" b="1" dirty="0">
                          <a:solidFill>
                            <a:schemeClr val="tx1"/>
                          </a:solidFill>
                        </a:rPr>
                        <a:t>100)</a:t>
                      </a:r>
                      <a:endParaRPr lang="de-CH" sz="1200" b="1" dirty="0">
                        <a:solidFill>
                          <a:schemeClr val="tx1"/>
                        </a:solidFill>
                        <a:latin typeface="Arial" panose="020B0604020202020204" pitchFamily="34" charset="0"/>
                        <a:cs typeface="Arial" panose="020B0604020202020204" pitchFamily="34" charset="0"/>
                      </a:endParaRPr>
                    </a:p>
                  </a:txBody>
                  <a:tcPr marL="91438" marR="91438" marT="43572" marB="43572"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60325"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de-CH" sz="1200" b="0" kern="1200" dirty="0">
                          <a:solidFill>
                            <a:schemeClr val="tx1"/>
                          </a:solidFill>
                          <a:latin typeface="+mn-lt"/>
                          <a:ea typeface="+mn-ea"/>
                          <a:cs typeface="+mn-cs"/>
                        </a:rPr>
                        <a:t>122	 (100)</a:t>
                      </a:r>
                    </a:p>
                  </a:txBody>
                  <a:tcPr marL="91438" marR="91438" marT="43572" marB="43572" anchor="ctr">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rPr>
                        <a:t>Kháng</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12713"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3 (1)</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2 (2)</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403225" algn="r"/>
                          <a:tab pos="457200" algn="l"/>
                        </a:tabLst>
                        <a:defRPr/>
                      </a:pPr>
                      <a:r>
                        <a:rPr kumimoji="0" lang="en-GB" sz="1200" b="1" i="0" u="none" strike="noStrike" cap="none" normalizeH="0" baseline="0" dirty="0">
                          <a:ln>
                            <a:noFill/>
                          </a:ln>
                          <a:solidFill>
                            <a:schemeClr val="tx1"/>
                          </a:solidFill>
                          <a:effectLst/>
                          <a:latin typeface="Arial" charset="0"/>
                          <a:cs typeface="Arial" charset="0"/>
                        </a:rPr>
                        <a:t>–</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60325"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en-GB" sz="1200" b="0" kern="1200" dirty="0">
                          <a:solidFill>
                            <a:schemeClr val="tx1"/>
                          </a:solidFill>
                          <a:latin typeface="+mn-lt"/>
                          <a:ea typeface="+mn-ea"/>
                          <a:cs typeface="+mn-cs"/>
                        </a:rPr>
                        <a:t>–</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a:ln>
                            <a:noFill/>
                          </a:ln>
                          <a:solidFill>
                            <a:schemeClr val="tx1"/>
                          </a:solidFill>
                          <a:effectLst/>
                        </a:rPr>
                        <a:t>Tình trạng hút thuốc, n (%)</a:t>
                      </a: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rPr>
                        <a:t>Không </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155 (67)</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81 (70)</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tabLst>
                          <a:tab pos="403225" algn="r"/>
                          <a:tab pos="457200" algn="l"/>
                        </a:tabLst>
                      </a:pPr>
                      <a:r>
                        <a:rPr lang="de-CH" sz="1200" b="1" dirty="0">
                          <a:solidFill>
                            <a:schemeClr val="tx1"/>
                          </a:solidFill>
                        </a:rPr>
                        <a:t>181 (75)</a:t>
                      </a:r>
                      <a:endParaRPr lang="de-CH" sz="1200" b="1" dirty="0">
                        <a:solidFill>
                          <a:schemeClr val="tx1"/>
                        </a:solidFill>
                        <a:latin typeface="Arial" panose="020B0604020202020204" pitchFamily="34" charset="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de-CH" sz="1200" b="0" kern="1200" dirty="0">
                          <a:solidFill>
                            <a:schemeClr val="tx1"/>
                          </a:solidFill>
                          <a:latin typeface="+mn-lt"/>
                          <a:ea typeface="+mn-ea"/>
                          <a:cs typeface="+mn-cs"/>
                        </a:rPr>
                        <a:t>99 	(81)</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rPr>
                        <a:t>Đã từng</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12713"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70 (30)</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32 (28)</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60325" indent="0" algn="ctr">
                        <a:tabLst>
                          <a:tab pos="403225" algn="r"/>
                          <a:tab pos="627063" algn="l"/>
                        </a:tabLst>
                      </a:pPr>
                      <a:r>
                        <a:rPr lang="de-CH" sz="1200" b="1" dirty="0">
                          <a:solidFill>
                            <a:schemeClr val="tx1"/>
                          </a:solidFill>
                        </a:rPr>
                        <a:t>44	</a:t>
                      </a:r>
                      <a:r>
                        <a:rPr lang="de-CH" sz="1200" b="1" baseline="0" dirty="0">
                          <a:solidFill>
                            <a:schemeClr val="tx1"/>
                          </a:solidFill>
                        </a:rPr>
                        <a:t> </a:t>
                      </a:r>
                      <a:r>
                        <a:rPr lang="de-CH" sz="1200" b="1" dirty="0">
                          <a:solidFill>
                            <a:schemeClr val="tx1"/>
                          </a:solidFill>
                        </a:rPr>
                        <a:t>(18)</a:t>
                      </a:r>
                      <a:endParaRPr lang="de-CH" sz="1200" b="1" dirty="0">
                        <a:solidFill>
                          <a:schemeClr val="tx1"/>
                        </a:solidFill>
                        <a:latin typeface="Arial" panose="020B0604020202020204" pitchFamily="34" charset="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de-CH" sz="1200" b="0" kern="1200" dirty="0">
                          <a:solidFill>
                            <a:schemeClr val="tx1"/>
                          </a:solidFill>
                          <a:latin typeface="+mn-lt"/>
                          <a:ea typeface="+mn-ea"/>
                          <a:cs typeface="+mn-cs"/>
                        </a:rPr>
                        <a:t>13 (11)</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rPr>
                        <a:t>Còn hút</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12713"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5 (2)</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2 (2)</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tabLst>
                          <a:tab pos="403225" algn="r"/>
                          <a:tab pos="457200" algn="l"/>
                        </a:tabLst>
                      </a:pPr>
                      <a:r>
                        <a:rPr lang="de-CH" sz="1200" b="1" dirty="0">
                          <a:solidFill>
                            <a:schemeClr val="tx1"/>
                          </a:solidFill>
                        </a:rPr>
                        <a:t>17	(7)</a:t>
                      </a:r>
                      <a:endParaRPr kumimoji="0" lang="de-CH" altLang="zh-TW" sz="1200" b="1"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de-CH" sz="1200" b="0" kern="1200" dirty="0">
                          <a:solidFill>
                            <a:schemeClr val="tx1"/>
                          </a:solidFill>
                          <a:latin typeface="+mn-lt"/>
                          <a:ea typeface="+mn-ea"/>
                          <a:cs typeface="+mn-cs"/>
                        </a:rPr>
                        <a:t>10 (8)</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378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dirty="0">
                          <a:ln>
                            <a:noFill/>
                          </a:ln>
                          <a:solidFill>
                            <a:schemeClr val="tx1"/>
                          </a:solidFill>
                          <a:effectLst/>
                        </a:rPr>
                        <a:t>Giai đoạn (AJCC 6.0), n (%)</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a:ln>
                            <a:noFill/>
                          </a:ln>
                          <a:solidFill>
                            <a:schemeClr val="tx1"/>
                          </a:solidFill>
                          <a:effectLst/>
                        </a:rPr>
                        <a:t>IIIB (ướt)</a:t>
                      </a: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20 (9)</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17 (15)</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tabLst>
                          <a:tab pos="403225" algn="r"/>
                          <a:tab pos="457200" algn="l"/>
                        </a:tabLst>
                      </a:pPr>
                      <a:r>
                        <a:rPr lang="de-CH" sz="1200" b="1" dirty="0">
                          <a:solidFill>
                            <a:schemeClr val="tx1"/>
                          </a:solidFill>
                        </a:rPr>
                        <a:t>16	(7)</a:t>
                      </a:r>
                      <a:endParaRPr lang="de-CH" sz="1200" b="1" dirty="0">
                        <a:solidFill>
                          <a:schemeClr val="tx1"/>
                        </a:solidFill>
                        <a:latin typeface="Arial" panose="020B0604020202020204" pitchFamily="34" charset="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574675" algn="l"/>
                        </a:tabLst>
                        <a:defRPr/>
                      </a:pPr>
                      <a:r>
                        <a:rPr lang="de-CH" sz="1200" b="0" kern="1200" dirty="0">
                          <a:solidFill>
                            <a:schemeClr val="tx1"/>
                          </a:solidFill>
                          <a:latin typeface="+mn-lt"/>
                          <a:ea typeface="+mn-ea"/>
                          <a:cs typeface="+mn-cs"/>
                        </a:rPr>
                        <a:t>  6 (5)</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a:ln>
                            <a:noFill/>
                          </a:ln>
                          <a:solidFill>
                            <a:schemeClr val="tx1"/>
                          </a:solidFill>
                          <a:effectLst/>
                        </a:rPr>
                        <a:t>IV</a:t>
                      </a: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210 (91)</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98 (85)</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tabLst>
                          <a:tab pos="403225" algn="r"/>
                          <a:tab pos="457200" algn="l"/>
                        </a:tabLst>
                      </a:pPr>
                      <a:r>
                        <a:rPr lang="de-CH" sz="1200" b="1" dirty="0">
                          <a:solidFill>
                            <a:schemeClr val="tx1"/>
                          </a:solidFill>
                        </a:rPr>
                        <a:t>226	 (93)</a:t>
                      </a:r>
                      <a:endParaRPr kumimoji="0" lang="de-CH" altLang="zh-TW" sz="1200" b="1"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574675" algn="l"/>
                        </a:tabLst>
                        <a:defRPr/>
                      </a:pPr>
                      <a:r>
                        <a:rPr lang="de-CH" sz="1200" b="0" kern="1200" dirty="0">
                          <a:solidFill>
                            <a:schemeClr val="tx1"/>
                          </a:solidFill>
                          <a:latin typeface="+mn-lt"/>
                          <a:ea typeface="+mn-ea"/>
                          <a:cs typeface="+mn-cs"/>
                        </a:rPr>
                        <a:t>116 (95)</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dirty="0">
                          <a:ln>
                            <a:noFill/>
                          </a:ln>
                          <a:solidFill>
                            <a:schemeClr val="tx1"/>
                          </a:solidFill>
                          <a:effectLst/>
                        </a:rPr>
                        <a:t>ECOG PS, n (%) </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a:ln>
                            <a:noFill/>
                          </a:ln>
                          <a:solidFill>
                            <a:schemeClr val="tx1"/>
                          </a:solidFill>
                          <a:effectLst/>
                        </a:rPr>
                        <a:t>0</a:t>
                      </a: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60325"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92 (40)</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41 (36)</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60325" indent="0" algn="ctr">
                        <a:tabLst>
                          <a:tab pos="403225" algn="r"/>
                          <a:tab pos="457200" algn="l"/>
                        </a:tabLst>
                      </a:pPr>
                      <a:r>
                        <a:rPr lang="de-CH" sz="1200" b="1" dirty="0">
                          <a:solidFill>
                            <a:schemeClr val="tx1"/>
                          </a:solidFill>
                        </a:rPr>
                        <a:t>48 	</a:t>
                      </a:r>
                      <a:r>
                        <a:rPr lang="de-CH" sz="1200" b="1" baseline="0" dirty="0">
                          <a:solidFill>
                            <a:schemeClr val="tx1"/>
                          </a:solidFill>
                        </a:rPr>
                        <a:t>(20)</a:t>
                      </a:r>
                      <a:endParaRPr lang="de-CH" sz="1200" b="1" baseline="0" dirty="0">
                        <a:solidFill>
                          <a:schemeClr val="tx1"/>
                        </a:solidFill>
                        <a:latin typeface="Arial" panose="020B0604020202020204" pitchFamily="34" charset="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de-CH" sz="1200" b="0" kern="1200" dirty="0">
                          <a:solidFill>
                            <a:schemeClr val="tx1"/>
                          </a:solidFill>
                          <a:latin typeface="+mn-lt"/>
                          <a:ea typeface="+mn-ea"/>
                          <a:cs typeface="+mn-cs"/>
                        </a:rPr>
                        <a:t>41 	(34)</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a:ln>
                            <a:noFill/>
                          </a:ln>
                          <a:solidFill>
                            <a:schemeClr val="tx1"/>
                          </a:solidFill>
                          <a:effectLst/>
                        </a:rPr>
                        <a:t>1</a:t>
                      </a: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138 (60)</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73 (63)</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tabLst>
                          <a:tab pos="403225" algn="r"/>
                          <a:tab pos="457200" algn="l"/>
                        </a:tabLst>
                      </a:pPr>
                      <a:r>
                        <a:rPr lang="de-CH" sz="1200" b="1" baseline="0" dirty="0">
                          <a:solidFill>
                            <a:schemeClr val="tx1"/>
                          </a:solidFill>
                        </a:rPr>
                        <a:t>194 	(80)</a:t>
                      </a:r>
                      <a:endParaRPr lang="de-CH" sz="1200" b="1" dirty="0">
                        <a:solidFill>
                          <a:schemeClr val="tx1"/>
                        </a:solidFill>
                        <a:latin typeface="Arial" panose="020B0604020202020204" pitchFamily="34" charset="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de-CH" sz="1200" b="0" kern="1200" dirty="0">
                          <a:solidFill>
                            <a:schemeClr val="tx1"/>
                          </a:solidFill>
                          <a:latin typeface="+mn-lt"/>
                          <a:ea typeface="+mn-ea"/>
                          <a:cs typeface="+mn-cs"/>
                        </a:rPr>
                        <a:t>81 	(66)</a:t>
                      </a:r>
                      <a:endParaRPr lang="de-CH" altLang="zh-TW" sz="1200" b="0" kern="1200" dirty="0">
                        <a:solidFill>
                          <a:schemeClr val="tx1"/>
                        </a:solidFill>
                        <a:latin typeface="+mn-lt"/>
                        <a:ea typeface="+mn-ea"/>
                        <a:cs typeface="+mn-cs"/>
                      </a:endParaRP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a:ln>
                            <a:noFill/>
                          </a:ln>
                          <a:solidFill>
                            <a:schemeClr val="tx1"/>
                          </a:solidFill>
                          <a:effectLst/>
                        </a:rPr>
                        <a:t>2</a:t>
                      </a: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	</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1 (1)</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endParaRPr kumimoji="0" lang="de-CH" altLang="zh-TW" sz="1200" b="1"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60325"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endParaRPr lang="de-CH" altLang="zh-TW" sz="1200" b="0" kern="1200" dirty="0">
                        <a:solidFill>
                          <a:schemeClr val="tx1"/>
                        </a:solidFill>
                        <a:latin typeface="+mn-lt"/>
                        <a:ea typeface="+mn-ea"/>
                        <a:cs typeface="+mn-cs"/>
                      </a:endParaRP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3665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a:ln>
                            <a:noFill/>
                          </a:ln>
                          <a:solidFill>
                            <a:schemeClr val="tx1"/>
                          </a:solidFill>
                          <a:effectLst/>
                        </a:rPr>
                        <a:t>Đột biến EGFR, n (%)</a:t>
                      </a: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dirty="0">
                          <a:ln>
                            <a:noFill/>
                          </a:ln>
                          <a:solidFill>
                            <a:schemeClr val="tx1"/>
                          </a:solidFill>
                          <a:effectLst/>
                        </a:rPr>
                        <a:t>Del19</a:t>
                      </a:r>
                      <a:endParaRPr kumimoji="0" lang="de-CH" sz="12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112 (49)</a:t>
                      </a:r>
                      <a:endParaRPr kumimoji="0" lang="de-CH" sz="1200" b="1" u="none" strike="noStrike" kern="1200" cap="none" normalizeH="0" baseline="0" dirty="0">
                        <a:ln>
                          <a:noFill/>
                        </a:ln>
                        <a:solidFill>
                          <a:schemeClr val="tx1"/>
                        </a:solidFill>
                        <a:effectLst/>
                        <a:latin typeface="+mn-lt"/>
                        <a:ea typeface="+mn-ea"/>
                        <a:cs typeface="+mn-cs"/>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57 (50)</a:t>
                      </a:r>
                      <a:endParaRPr kumimoji="0" lang="de-CH" sz="1200" b="0" i="0" u="none" strike="noStrike" cap="none" normalizeH="0" baseline="0" dirty="0">
                        <a:ln>
                          <a:noFill/>
                        </a:ln>
                        <a:solidFill>
                          <a:schemeClr val="tx1"/>
                        </a:solidFill>
                        <a:effectLst/>
                        <a:latin typeface="Arial" pitchFamily="34" charset="0"/>
                        <a:ea typeface="ＭＳ Ｐゴシック" pitchFamily="34" charset="-128"/>
                        <a:cs typeface="Arial"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tabLst>
                          <a:tab pos="403225" algn="r"/>
                          <a:tab pos="457200" algn="l"/>
                        </a:tabLst>
                      </a:pPr>
                      <a:r>
                        <a:rPr lang="en-GB" sz="1200" b="1" kern="1200" dirty="0">
                          <a:solidFill>
                            <a:schemeClr val="tx1"/>
                          </a:solidFill>
                        </a:rPr>
                        <a:t>124 	(51) </a:t>
                      </a:r>
                      <a:endParaRPr lang="en-GB" sz="1200" b="1" kern="1200" dirty="0">
                        <a:solidFill>
                          <a:schemeClr val="tx1"/>
                        </a:solidFill>
                        <a:latin typeface="Arial" panose="020B0604020202020204" pitchFamily="34" charset="0"/>
                        <a:ea typeface="+mn-ea"/>
                        <a:cs typeface="Arial" panose="020B0604020202020204" pitchFamily="34" charset="0"/>
                      </a:endParaRPr>
                    </a:p>
                  </a:txBody>
                  <a:tcPr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60325" marR="0" lvl="0" indent="-60325"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en-GB" sz="1200" b="0" kern="1200" dirty="0">
                          <a:solidFill>
                            <a:schemeClr val="tx1"/>
                          </a:solidFill>
                          <a:latin typeface="+mn-lt"/>
                          <a:ea typeface="+mn-ea"/>
                          <a:cs typeface="+mn-cs"/>
                        </a:rPr>
                        <a:t>62	 (51)</a:t>
                      </a:r>
                    </a:p>
                  </a:txBody>
                  <a:tcPr anchor="ctr">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236659">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u="none" strike="noStrike" cap="none" normalizeH="0" baseline="0">
                          <a:ln>
                            <a:noFill/>
                          </a:ln>
                          <a:solidFill>
                            <a:schemeClr val="tx1"/>
                          </a:solidFill>
                          <a:effectLst/>
                        </a:rPr>
                        <a:t>L858R</a:t>
                      </a:r>
                      <a:endParaRPr kumimoji="0" lang="de-CH" altLang="zh-TW" sz="1200" b="0" i="0" u="none" strike="noStrike" cap="none" normalizeH="0" baseline="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60325" marR="0" lvl="0" indent="0" algn="ctr" defTabSz="914400" rtl="0" eaLnBrk="1" fontAlgn="base" latinLnBrk="0" hangingPunct="1">
                        <a:lnSpc>
                          <a:spcPct val="100000"/>
                        </a:lnSpc>
                        <a:spcBef>
                          <a:spcPct val="0"/>
                        </a:spcBef>
                        <a:spcAft>
                          <a:spcPct val="0"/>
                        </a:spcAft>
                        <a:buClrTx/>
                        <a:buSzTx/>
                        <a:buFontTx/>
                        <a:buNone/>
                        <a:tabLst>
                          <a:tab pos="514350" algn="l"/>
                          <a:tab pos="574675" algn="r"/>
                        </a:tabLst>
                      </a:pPr>
                      <a:r>
                        <a:rPr kumimoji="0" lang="de-CH" altLang="zh-TW" sz="1200" b="1" u="none" strike="noStrike" kern="1200" cap="none" normalizeH="0" baseline="0" dirty="0">
                          <a:ln>
                            <a:noFill/>
                          </a:ln>
                          <a:solidFill>
                            <a:schemeClr val="tx1"/>
                          </a:solidFill>
                          <a:effectLst/>
                          <a:latin typeface="+mn-lt"/>
                          <a:ea typeface="+mn-ea"/>
                          <a:cs typeface="+mn-cs"/>
                        </a:rPr>
                        <a:t>91 (40)</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457200" algn="l"/>
                        </a:tabLst>
                      </a:pPr>
                      <a:r>
                        <a:rPr kumimoji="0" lang="de-CH" altLang="zh-TW" sz="1200" u="none" strike="noStrike" cap="none" normalizeH="0" baseline="0" dirty="0">
                          <a:ln>
                            <a:noFill/>
                          </a:ln>
                          <a:solidFill>
                            <a:schemeClr val="tx1"/>
                          </a:solidFill>
                          <a:effectLst/>
                        </a:rPr>
                        <a:t>	47 (41)</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60325" indent="0" algn="ctr" defTabSz="914400" rtl="0" eaLnBrk="1" latinLnBrk="0" hangingPunct="1">
                        <a:tabLst>
                          <a:tab pos="403225" algn="r"/>
                          <a:tab pos="457200" algn="l"/>
                        </a:tabLst>
                      </a:pPr>
                      <a:r>
                        <a:rPr lang="en-GB" sz="1200" b="1" kern="1200" dirty="0">
                          <a:solidFill>
                            <a:schemeClr val="tx1"/>
                          </a:solidFill>
                        </a:rPr>
                        <a:t>	92 (38) </a:t>
                      </a:r>
                      <a:endParaRPr lang="en-GB" sz="1200" b="1" kern="1200" dirty="0">
                        <a:solidFill>
                          <a:schemeClr val="tx1"/>
                        </a:solidFill>
                        <a:latin typeface="Arial" panose="020B0604020202020204" pitchFamily="34" charset="0"/>
                        <a:ea typeface="+mn-ea"/>
                        <a:cs typeface="Arial" panose="020B0604020202020204" pitchFamily="34" charset="0"/>
                      </a:endParaRPr>
                    </a:p>
                  </a:txBody>
                  <a:tcPr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en-GB" sz="1200" b="0" kern="1200" dirty="0">
                          <a:solidFill>
                            <a:schemeClr val="tx1"/>
                          </a:solidFill>
                          <a:latin typeface="+mn-lt"/>
                          <a:ea typeface="+mn-ea"/>
                          <a:cs typeface="+mn-cs"/>
                        </a:rPr>
                        <a:t>46	 (38)</a:t>
                      </a:r>
                    </a:p>
                  </a:txBody>
                  <a:tcPr anchor="ctr">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r h="18932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12700" cmpd="sng">
                      <a:noFill/>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rPr>
                        <a:t>Khác</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60325" marR="0" lvl="0" indent="52388" algn="ctr" defTabSz="914400" rtl="0" eaLnBrk="1" fontAlgn="base" latinLnBrk="0" hangingPunct="1">
                        <a:lnSpc>
                          <a:spcPct val="100000"/>
                        </a:lnSpc>
                        <a:spcBef>
                          <a:spcPct val="0"/>
                        </a:spcBef>
                        <a:spcAft>
                          <a:spcPct val="0"/>
                        </a:spcAft>
                        <a:buClrTx/>
                        <a:buSzTx/>
                        <a:buFontTx/>
                        <a:buNone/>
                        <a:tabLst>
                          <a:tab pos="574675" algn="r"/>
                          <a:tab pos="627063" algn="l"/>
                        </a:tabLst>
                      </a:pPr>
                      <a:r>
                        <a:rPr kumimoji="0" lang="de-CH" altLang="zh-TW" sz="1200" b="1" u="none" strike="noStrike" kern="1200" cap="none" normalizeH="0" baseline="0" dirty="0">
                          <a:ln>
                            <a:noFill/>
                          </a:ln>
                          <a:solidFill>
                            <a:schemeClr val="tx1"/>
                          </a:solidFill>
                          <a:effectLst/>
                          <a:latin typeface="+mn-lt"/>
                          <a:ea typeface="+mn-ea"/>
                          <a:cs typeface="+mn-cs"/>
                        </a:rPr>
                        <a:t>27 (12)*</a:t>
                      </a: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574675" algn="l"/>
                        </a:tabLst>
                      </a:pPr>
                      <a:r>
                        <a:rPr kumimoji="0" lang="de-CH" altLang="zh-TW" sz="1200" u="none" strike="noStrike" cap="none" normalizeH="0" baseline="0" dirty="0">
                          <a:ln>
                            <a:noFill/>
                          </a:ln>
                          <a:solidFill>
                            <a:schemeClr val="tx1"/>
                          </a:solidFill>
                          <a:effectLst/>
                        </a:rPr>
                        <a:t>	11 (10)</a:t>
                      </a:r>
                      <a:endParaRPr kumimoji="0" lang="de-CH" altLang="zh-TW" sz="1200" b="0" i="0" u="none" strike="noStrike" cap="none" normalizeH="0" baseline="0" dirty="0">
                        <a:ln>
                          <a:noFill/>
                        </a:ln>
                        <a:solidFill>
                          <a:schemeClr val="tx1"/>
                        </a:solidFill>
                        <a:effectLst/>
                        <a:latin typeface="Arial" pitchFamily="34" charset="0"/>
                        <a:ea typeface="PMingLiU" pitchFamily="18" charset="-120"/>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60325"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en-GB" sz="1200" b="1" kern="1200" dirty="0">
                          <a:solidFill>
                            <a:schemeClr val="tx1"/>
                          </a:solidFill>
                        </a:rPr>
                        <a:t>26 	(11)</a:t>
                      </a:r>
                      <a:endParaRPr lang="en-GB" sz="1200" b="1" kern="1200" dirty="0">
                        <a:solidFill>
                          <a:schemeClr val="tx1"/>
                        </a:solidFill>
                        <a:latin typeface="Arial" panose="020B0604020202020204" pitchFamily="34" charset="0"/>
                        <a:ea typeface="+mn-ea"/>
                        <a:cs typeface="Arial" panose="020B0604020202020204" pitchFamily="34" charset="0"/>
                      </a:endParaRPr>
                    </a:p>
                  </a:txBody>
                  <a:tcPr marT="18288" marB="18288" anchor="ctr" horzOverflow="overflow">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403225" algn="r"/>
                          <a:tab pos="627063" algn="l"/>
                        </a:tabLst>
                        <a:defRPr/>
                      </a:pPr>
                      <a:r>
                        <a:rPr lang="en-GB" sz="1200" b="0" kern="1200" dirty="0">
                          <a:solidFill>
                            <a:schemeClr val="tx1"/>
                          </a:solidFill>
                          <a:latin typeface="+mn-lt"/>
                          <a:ea typeface="+mn-ea"/>
                          <a:cs typeface="+mn-cs"/>
                        </a:rPr>
                        <a:t>14 	(11)</a:t>
                      </a:r>
                    </a:p>
                  </a:txBody>
                  <a:tcPr marT="18288" marB="18288" anchor="ctr" horzOverflow="overflow">
                    <a:lnL w="6350" cap="flat" cmpd="sng" algn="ctr">
                      <a:solidFill>
                        <a:srgbClr val="595959"/>
                      </a:solidFill>
                      <a:prstDash val="solid"/>
                      <a:round/>
                      <a:headEnd type="none" w="med" len="med"/>
                      <a:tailEnd type="none" w="med" len="med"/>
                    </a:lnL>
                    <a:lnR w="12700" cmpd="sng">
                      <a:noFill/>
                    </a:lnR>
                    <a:lnT w="6350" cap="flat" cmpd="sng" algn="ctr">
                      <a:solidFill>
                        <a:srgbClr val="595959"/>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bl>
          </a:graphicData>
        </a:graphic>
      </p:graphicFrame>
      <p:sp>
        <p:nvSpPr>
          <p:cNvPr id="7" name="Rectangle 1"/>
          <p:cNvSpPr>
            <a:spLocks noChangeArrowheads="1"/>
          </p:cNvSpPr>
          <p:nvPr/>
        </p:nvSpPr>
        <p:spPr bwMode="auto">
          <a:xfrm>
            <a:off x="3710872" y="6490054"/>
            <a:ext cx="4638801" cy="224783"/>
          </a:xfrm>
          <a:prstGeom prst="rect">
            <a:avLst/>
          </a:prstGeom>
          <a:noFill/>
          <a:ln w="9525">
            <a:noFill/>
            <a:miter lim="800000"/>
            <a:headEnd/>
            <a:tailEnd/>
          </a:ln>
          <a:effectLst/>
        </p:spPr>
        <p:txBody>
          <a:bodyPr vert="horz" wrap="square" lIns="0" tIns="0" rIns="0" bIns="0" numCol="1" anchor="b" anchorCtr="0" compatLnSpc="1">
            <a:prstTxWarp prst="textNoShape">
              <a:avLst/>
            </a:prstTxWarp>
            <a:noAutofit/>
          </a:bodyPr>
          <a:lstStyle/>
          <a:p>
            <a:pPr marL="66675" indent="-66675" fontAlgn="base">
              <a:lnSpc>
                <a:spcPct val="90000"/>
              </a:lnSpc>
              <a:spcAft>
                <a:spcPct val="0"/>
              </a:spcAft>
            </a:pPr>
            <a:endParaRPr lang="en-GB" altLang="en-US" sz="1050" dirty="0">
              <a:solidFill>
                <a:srgbClr val="000000"/>
              </a:solidFill>
              <a:latin typeface="BISans" panose="02000503040000020004" pitchFamily="2" charset="0"/>
            </a:endParaRPr>
          </a:p>
          <a:p>
            <a:pPr marL="66675" indent="-66675" fontAlgn="base">
              <a:lnSpc>
                <a:spcPct val="90000"/>
              </a:lnSpc>
              <a:spcAft>
                <a:spcPct val="0"/>
              </a:spcAft>
            </a:pPr>
            <a:r>
              <a:rPr lang="en-GB" altLang="en-US" sz="1000" dirty="0">
                <a:solidFill>
                  <a:srgbClr val="000000"/>
                </a:solidFill>
                <a:latin typeface="BISans" panose="02000503040000020004" pitchFamily="2" charset="0"/>
              </a:rPr>
              <a:t>1. Sequist et al. </a:t>
            </a:r>
            <a:r>
              <a:rPr lang="en-GB" altLang="en-US" sz="1000" i="1" dirty="0">
                <a:solidFill>
                  <a:srgbClr val="000000"/>
                </a:solidFill>
                <a:latin typeface="BISans" panose="02000503040000020004" pitchFamily="2" charset="0"/>
              </a:rPr>
              <a:t>J Clin Oncol</a:t>
            </a:r>
            <a:r>
              <a:rPr lang="en-GB" altLang="en-US" sz="1000" dirty="0">
                <a:solidFill>
                  <a:srgbClr val="000000"/>
                </a:solidFill>
                <a:latin typeface="BISans" panose="02000503040000020004" pitchFamily="2" charset="0"/>
              </a:rPr>
              <a:t>. 2013;31:3327; 2. Wu et al. </a:t>
            </a:r>
            <a:r>
              <a:rPr lang="en-GB" altLang="en-US" sz="1000" i="1" dirty="0">
                <a:solidFill>
                  <a:srgbClr val="000000"/>
                </a:solidFill>
                <a:latin typeface="BISans" panose="02000503040000020004" pitchFamily="2" charset="0"/>
              </a:rPr>
              <a:t>Lancet Oncol</a:t>
            </a:r>
            <a:r>
              <a:rPr lang="en-GB" altLang="en-US" sz="1000" dirty="0">
                <a:solidFill>
                  <a:srgbClr val="000000"/>
                </a:solidFill>
                <a:latin typeface="BISans" panose="02000503040000020004" pitchFamily="2" charset="0"/>
              </a:rPr>
              <a:t>. 2014;15:213. </a:t>
            </a:r>
          </a:p>
        </p:txBody>
      </p:sp>
    </p:spTree>
    <p:extLst>
      <p:ext uri="{BB962C8B-B14F-4D97-AF65-F5344CB8AC3E}">
        <p14:creationId xmlns:p14="http://schemas.microsoft.com/office/powerpoint/2010/main" val="381881096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228600" y="1312865"/>
            <a:ext cx="4817798" cy="3267075"/>
          </a:xfrm>
          <a:prstGeom prst="rect">
            <a:avLst/>
          </a:prstGeom>
        </p:spPr>
      </p:pic>
      <p:sp>
        <p:nvSpPr>
          <p:cNvPr id="10" name="Title 1"/>
          <p:cNvSpPr txBox="1">
            <a:spLocks/>
          </p:cNvSpPr>
          <p:nvPr/>
        </p:nvSpPr>
        <p:spPr>
          <a:xfrm>
            <a:off x="5639" y="3172"/>
            <a:ext cx="12180722" cy="1141943"/>
          </a:xfrm>
          <a:prstGeom prst="rect">
            <a:avLst/>
          </a:prstGeom>
        </p:spPr>
        <p:txBody>
          <a:bodyPr anchor="ctr">
            <a:no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3197" b="1" i="0" u="none" strike="noStrike" kern="1200" cap="none" spc="0" normalizeH="0" baseline="0" noProof="0" dirty="0">
              <a:ln>
                <a:noFill/>
              </a:ln>
              <a:solidFill>
                <a:srgbClr val="007AC2">
                  <a:lumMod val="50000"/>
                </a:srgbClr>
              </a:solidFill>
              <a:effectLst/>
              <a:uLnTx/>
              <a:uFillTx/>
              <a:latin typeface="Arial" charset="0"/>
              <a:ea typeface="Arial" charset="0"/>
              <a:cs typeface="Arial" charset="0"/>
            </a:endParaRPr>
          </a:p>
        </p:txBody>
      </p:sp>
      <p:sp>
        <p:nvSpPr>
          <p:cNvPr id="2" name="Title 1">
            <a:extLst>
              <a:ext uri="{FF2B5EF4-FFF2-40B4-BE49-F238E27FC236}">
                <a16:creationId xmlns:a16="http://schemas.microsoft.com/office/drawing/2014/main" id="{7802896E-7441-4644-B293-67AF09D17969}"/>
              </a:ext>
            </a:extLst>
          </p:cNvPr>
          <p:cNvSpPr>
            <a:spLocks noGrp="1"/>
          </p:cNvSpPr>
          <p:nvPr>
            <p:ph type="title"/>
          </p:nvPr>
        </p:nvSpPr>
        <p:spPr>
          <a:xfrm>
            <a:off x="484712" y="285718"/>
            <a:ext cx="11105269" cy="1049219"/>
          </a:xfrm>
        </p:spPr>
        <p:txBody>
          <a:bodyPr vert="horz" lIns="0" tIns="0" rIns="0" bIns="0" rtlCol="0" anchor="b" anchorCtr="0">
            <a:noAutofit/>
          </a:bodyPr>
          <a:lstStyle/>
          <a:p>
            <a:pPr>
              <a:spcBef>
                <a:spcPts val="300"/>
              </a:spcBef>
            </a:pPr>
            <a:r>
              <a:rPr lang="en-GB" sz="3200" dirty="0"/>
              <a:t>LUX-Lung 3&amp;6: </a:t>
            </a:r>
            <a:r>
              <a:rPr lang="en-GB" sz="2800" dirty="0">
                <a:solidFill>
                  <a:srgbClr val="0070C0"/>
                </a:solidFill>
              </a:rPr>
              <a:t>Afatinib </a:t>
            </a:r>
            <a:r>
              <a:rPr lang="en-GB" sz="2800" dirty="0" err="1">
                <a:solidFill>
                  <a:srgbClr val="0070C0"/>
                </a:solidFill>
              </a:rPr>
              <a:t>cải</a:t>
            </a:r>
            <a:r>
              <a:rPr lang="en-GB" sz="2800" dirty="0">
                <a:solidFill>
                  <a:srgbClr val="0070C0"/>
                </a:solidFill>
              </a:rPr>
              <a:t> </a:t>
            </a:r>
            <a:r>
              <a:rPr lang="en-GB" sz="2800" dirty="0" err="1">
                <a:solidFill>
                  <a:srgbClr val="0070C0"/>
                </a:solidFill>
              </a:rPr>
              <a:t>thiện</a:t>
            </a:r>
            <a:r>
              <a:rPr lang="en-GB" sz="2800" dirty="0">
                <a:solidFill>
                  <a:srgbClr val="0070C0"/>
                </a:solidFill>
              </a:rPr>
              <a:t> </a:t>
            </a:r>
            <a:r>
              <a:rPr lang="en-GB" sz="2800" dirty="0" err="1">
                <a:solidFill>
                  <a:srgbClr val="0070C0"/>
                </a:solidFill>
              </a:rPr>
              <a:t>ro</a:t>
            </a:r>
            <a:r>
              <a:rPr lang="en-GB" sz="2800" dirty="0">
                <a:solidFill>
                  <a:srgbClr val="0070C0"/>
                </a:solidFill>
              </a:rPr>
              <a:t>̃ </a:t>
            </a:r>
            <a:r>
              <a:rPr lang="en-GB" sz="2800" dirty="0" err="1">
                <a:solidFill>
                  <a:srgbClr val="0070C0"/>
                </a:solidFill>
              </a:rPr>
              <a:t>rệt</a:t>
            </a:r>
            <a:r>
              <a:rPr lang="en-GB" sz="2800" dirty="0">
                <a:solidFill>
                  <a:srgbClr val="0070C0"/>
                </a:solidFill>
              </a:rPr>
              <a:t> PFS so </a:t>
            </a:r>
            <a:r>
              <a:rPr lang="en-GB" sz="2800" dirty="0" err="1">
                <a:solidFill>
                  <a:srgbClr val="0070C0"/>
                </a:solidFill>
              </a:rPr>
              <a:t>với</a:t>
            </a:r>
            <a:r>
              <a:rPr lang="en-GB" sz="2800" dirty="0">
                <a:solidFill>
                  <a:srgbClr val="0070C0"/>
                </a:solidFill>
              </a:rPr>
              <a:t> </a:t>
            </a:r>
            <a:r>
              <a:rPr lang="en-GB" sz="2800" dirty="0" err="1">
                <a:solidFill>
                  <a:srgbClr val="0070C0"/>
                </a:solidFill>
              </a:rPr>
              <a:t>hóa</a:t>
            </a:r>
            <a:r>
              <a:rPr lang="en-GB" sz="2800" dirty="0">
                <a:solidFill>
                  <a:srgbClr val="0070C0"/>
                </a:solidFill>
              </a:rPr>
              <a:t> trị </a:t>
            </a:r>
            <a:r>
              <a:rPr lang="en-GB" sz="2800" dirty="0" err="1">
                <a:solidFill>
                  <a:srgbClr val="0070C0"/>
                </a:solidFill>
              </a:rPr>
              <a:t>tiêu</a:t>
            </a:r>
            <a:r>
              <a:rPr lang="en-GB" sz="2800" dirty="0">
                <a:solidFill>
                  <a:srgbClr val="0070C0"/>
                </a:solidFill>
              </a:rPr>
              <a:t> </a:t>
            </a:r>
            <a:r>
              <a:rPr lang="en-GB" sz="2800" dirty="0" err="1">
                <a:solidFill>
                  <a:srgbClr val="0070C0"/>
                </a:solidFill>
              </a:rPr>
              <a:t>chu</a:t>
            </a:r>
            <a:r>
              <a:rPr lang="vi-VN" sz="2800" dirty="0">
                <a:solidFill>
                  <a:srgbClr val="0070C0"/>
                </a:solidFill>
              </a:rPr>
              <a:t>ẩ</a:t>
            </a:r>
            <a:r>
              <a:rPr lang="en-GB" sz="2800" dirty="0">
                <a:solidFill>
                  <a:srgbClr val="0070C0"/>
                </a:solidFill>
              </a:rPr>
              <a:t>n </a:t>
            </a:r>
            <a:r>
              <a:rPr lang="en-GB" sz="2800" dirty="0" err="1">
                <a:solidFill>
                  <a:srgbClr val="0070C0"/>
                </a:solidFill>
              </a:rPr>
              <a:t>va</a:t>
            </a:r>
            <a:r>
              <a:rPr lang="en-GB" sz="2800" dirty="0">
                <a:solidFill>
                  <a:srgbClr val="0070C0"/>
                </a:solidFill>
              </a:rPr>
              <a:t>̀ </a:t>
            </a:r>
            <a:r>
              <a:rPr lang="en-GB" altLang="en-US" sz="2800" dirty="0" err="1">
                <a:solidFill>
                  <a:schemeClr val="accent1"/>
                </a:solidFill>
              </a:rPr>
              <a:t>kéo</a:t>
            </a:r>
            <a:r>
              <a:rPr lang="en-GB" altLang="en-US" sz="2800" dirty="0">
                <a:solidFill>
                  <a:schemeClr val="accent1"/>
                </a:solidFill>
              </a:rPr>
              <a:t> </a:t>
            </a:r>
            <a:r>
              <a:rPr lang="en-GB" altLang="en-US" sz="2800" dirty="0" err="1">
                <a:solidFill>
                  <a:schemeClr val="accent1"/>
                </a:solidFill>
              </a:rPr>
              <a:t>dài</a:t>
            </a:r>
            <a:r>
              <a:rPr lang="en-GB" altLang="en-US" sz="2800" dirty="0">
                <a:solidFill>
                  <a:schemeClr val="accent1"/>
                </a:solidFill>
              </a:rPr>
              <a:t> </a:t>
            </a:r>
            <a:r>
              <a:rPr lang="en-GB" altLang="en-US" sz="2800" dirty="0" err="1">
                <a:solidFill>
                  <a:schemeClr val="accent1"/>
                </a:solidFill>
              </a:rPr>
              <a:t>thời</a:t>
            </a:r>
            <a:r>
              <a:rPr lang="en-GB" altLang="en-US" sz="2800" dirty="0">
                <a:solidFill>
                  <a:schemeClr val="accent1"/>
                </a:solidFill>
              </a:rPr>
              <a:t> </a:t>
            </a:r>
            <a:r>
              <a:rPr lang="en-GB" altLang="en-US" sz="2800" dirty="0" err="1">
                <a:solidFill>
                  <a:schemeClr val="accent1"/>
                </a:solidFill>
              </a:rPr>
              <a:t>gian</a:t>
            </a:r>
            <a:r>
              <a:rPr lang="en-GB" altLang="en-US" sz="2800" dirty="0">
                <a:solidFill>
                  <a:schemeClr val="accent1"/>
                </a:solidFill>
              </a:rPr>
              <a:t> </a:t>
            </a:r>
            <a:r>
              <a:rPr lang="en-GB" altLang="en-US" sz="2800" dirty="0" err="1">
                <a:solidFill>
                  <a:schemeClr val="accent1"/>
                </a:solidFill>
              </a:rPr>
              <a:t>sống</a:t>
            </a:r>
            <a:r>
              <a:rPr lang="en-GB" altLang="en-US" sz="2800" dirty="0">
                <a:solidFill>
                  <a:schemeClr val="accent1"/>
                </a:solidFill>
              </a:rPr>
              <a:t> </a:t>
            </a:r>
            <a:r>
              <a:rPr lang="en-GB" altLang="en-US" sz="2800" dirty="0" err="1">
                <a:solidFill>
                  <a:schemeClr val="accent1"/>
                </a:solidFill>
              </a:rPr>
              <a:t>thêm</a:t>
            </a:r>
            <a:r>
              <a:rPr lang="en-GB" altLang="en-US" sz="2800" dirty="0">
                <a:solidFill>
                  <a:schemeClr val="accent1"/>
                </a:solidFill>
              </a:rPr>
              <a:t> </a:t>
            </a:r>
            <a:r>
              <a:rPr lang="en-GB" altLang="en-US" sz="2800" dirty="0" err="1">
                <a:solidFill>
                  <a:schemeClr val="accent1"/>
                </a:solidFill>
              </a:rPr>
              <a:t>hơn</a:t>
            </a:r>
            <a:r>
              <a:rPr lang="en-GB" altLang="en-US" sz="2800" dirty="0">
                <a:solidFill>
                  <a:schemeClr val="accent1"/>
                </a:solidFill>
              </a:rPr>
              <a:t> 12 </a:t>
            </a:r>
            <a:r>
              <a:rPr lang="en-GB" altLang="en-US" sz="2800" dirty="0" err="1">
                <a:solidFill>
                  <a:schemeClr val="accent1"/>
                </a:solidFill>
              </a:rPr>
              <a:t>tháng</a:t>
            </a:r>
            <a:r>
              <a:rPr lang="en-GB" altLang="en-US" sz="2800" dirty="0">
                <a:solidFill>
                  <a:schemeClr val="accent1"/>
                </a:solidFill>
              </a:rPr>
              <a:t> ở </a:t>
            </a:r>
            <a:r>
              <a:rPr lang="en-GB" altLang="en-US" sz="2800" dirty="0" err="1">
                <a:solidFill>
                  <a:schemeClr val="accent1"/>
                </a:solidFill>
              </a:rPr>
              <a:t>bệnh</a:t>
            </a:r>
            <a:r>
              <a:rPr lang="en-GB" altLang="en-US" sz="2800" dirty="0">
                <a:solidFill>
                  <a:schemeClr val="accent1"/>
                </a:solidFill>
              </a:rPr>
              <a:t> </a:t>
            </a:r>
            <a:r>
              <a:rPr lang="en-GB" altLang="en-US" sz="2800" dirty="0" err="1">
                <a:solidFill>
                  <a:schemeClr val="accent1"/>
                </a:solidFill>
              </a:rPr>
              <a:t>nhân</a:t>
            </a:r>
            <a:r>
              <a:rPr lang="en-GB" altLang="en-US" sz="2800" dirty="0">
                <a:solidFill>
                  <a:schemeClr val="accent1"/>
                </a:solidFill>
              </a:rPr>
              <a:t> </a:t>
            </a:r>
            <a:r>
              <a:rPr lang="en-GB" altLang="en-US" sz="2800" dirty="0" err="1">
                <a:solidFill>
                  <a:schemeClr val="accent1"/>
                </a:solidFill>
              </a:rPr>
              <a:t>có</a:t>
            </a:r>
            <a:r>
              <a:rPr lang="en-GB" altLang="en-US" sz="2800" dirty="0">
                <a:solidFill>
                  <a:schemeClr val="accent1"/>
                </a:solidFill>
              </a:rPr>
              <a:t> </a:t>
            </a:r>
            <a:r>
              <a:rPr lang="en-GB" altLang="en-US" sz="2800" dirty="0" err="1">
                <a:solidFill>
                  <a:schemeClr val="accent1"/>
                </a:solidFill>
              </a:rPr>
              <a:t>đột</a:t>
            </a:r>
            <a:r>
              <a:rPr lang="en-GB" altLang="en-US" sz="2800" dirty="0">
                <a:solidFill>
                  <a:schemeClr val="accent1"/>
                </a:solidFill>
              </a:rPr>
              <a:t> </a:t>
            </a:r>
            <a:r>
              <a:rPr lang="en-GB" altLang="en-US" sz="2800" dirty="0" err="1">
                <a:solidFill>
                  <a:schemeClr val="accent1"/>
                </a:solidFill>
              </a:rPr>
              <a:t>biến</a:t>
            </a:r>
            <a:r>
              <a:rPr lang="en-GB" altLang="en-US" sz="2800" dirty="0">
                <a:solidFill>
                  <a:schemeClr val="accent1"/>
                </a:solidFill>
              </a:rPr>
              <a:t> </a:t>
            </a:r>
            <a:r>
              <a:rPr lang="en-GB" altLang="en-US" sz="2800" dirty="0"/>
              <a:t>Del19</a:t>
            </a:r>
            <a:r>
              <a:rPr lang="en-GB" sz="2800" dirty="0">
                <a:solidFill>
                  <a:srgbClr val="0070C0"/>
                </a:solidFill>
              </a:rPr>
              <a:t> </a:t>
            </a:r>
            <a:endParaRPr lang="vi-VN" sz="2800" dirty="0" err="1">
              <a:solidFill>
                <a:srgbClr val="0070C0"/>
              </a:solidFill>
            </a:endParaRPr>
          </a:p>
        </p:txBody>
      </p:sp>
      <p:sp>
        <p:nvSpPr>
          <p:cNvPr id="14" name="TextBox 13"/>
          <p:cNvSpPr txBox="1"/>
          <p:nvPr/>
        </p:nvSpPr>
        <p:spPr>
          <a:xfrm>
            <a:off x="472164" y="1807096"/>
            <a:ext cx="659567" cy="369332"/>
          </a:xfrm>
          <a:prstGeom prst="rect">
            <a:avLst/>
          </a:prstGeom>
          <a:noFill/>
          <a:ln w="12700">
            <a:noFill/>
          </a:ln>
        </p:spPr>
        <p:txBody>
          <a:bodyPr wrap="square" lIns="45720" rIns="45720" rtlCol="0">
            <a:spAutoFit/>
          </a:bodyPr>
          <a:lstStyle/>
          <a:p>
            <a:r>
              <a:rPr lang="en-GB" b="1" dirty="0">
                <a:cs typeface="Arial" pitchFamily="34" charset="0"/>
              </a:rPr>
              <a:t>PFS</a:t>
            </a:r>
            <a:endParaRPr lang="vi-VN" b="1" dirty="0">
              <a:cs typeface="Arial" pitchFamily="34" charset="0"/>
            </a:endParaRPr>
          </a:p>
        </p:txBody>
      </p:sp>
      <p:sp>
        <p:nvSpPr>
          <p:cNvPr id="17" name="Down Arrow 16"/>
          <p:cNvSpPr/>
          <p:nvPr/>
        </p:nvSpPr>
        <p:spPr>
          <a:xfrm>
            <a:off x="931832" y="4656914"/>
            <a:ext cx="1668992" cy="1716374"/>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bg1"/>
                </a:solidFill>
              </a:rPr>
              <a:t>42%</a:t>
            </a:r>
          </a:p>
          <a:p>
            <a:pPr algn="ctr"/>
            <a:r>
              <a:rPr lang="en-GB" sz="1200" b="1" dirty="0" err="1">
                <a:solidFill>
                  <a:schemeClr val="bg1"/>
                </a:solidFill>
              </a:rPr>
              <a:t>Giảm</a:t>
            </a:r>
            <a:r>
              <a:rPr lang="en-GB" sz="1200" b="1" dirty="0">
                <a:solidFill>
                  <a:schemeClr val="bg1"/>
                </a:solidFill>
              </a:rPr>
              <a:t> </a:t>
            </a:r>
            <a:r>
              <a:rPr lang="en-GB" sz="1200" b="1" dirty="0" err="1">
                <a:solidFill>
                  <a:schemeClr val="bg1"/>
                </a:solidFill>
              </a:rPr>
              <a:t>nguy</a:t>
            </a:r>
            <a:r>
              <a:rPr lang="en-GB" sz="1200" b="1" dirty="0">
                <a:solidFill>
                  <a:schemeClr val="bg1"/>
                </a:solidFill>
              </a:rPr>
              <a:t> </a:t>
            </a:r>
            <a:r>
              <a:rPr lang="en-GB" sz="1200" b="1" dirty="0" err="1">
                <a:solidFill>
                  <a:schemeClr val="bg1"/>
                </a:solidFill>
              </a:rPr>
              <a:t>cơ</a:t>
            </a:r>
            <a:r>
              <a:rPr lang="en-GB" sz="1200" b="1" dirty="0">
                <a:solidFill>
                  <a:schemeClr val="bg1"/>
                </a:solidFill>
              </a:rPr>
              <a:t> </a:t>
            </a:r>
            <a:r>
              <a:rPr lang="en-GB" sz="1200" b="1" dirty="0" err="1">
                <a:solidFill>
                  <a:schemeClr val="bg1"/>
                </a:solidFill>
              </a:rPr>
              <a:t>bệnh</a:t>
            </a:r>
            <a:r>
              <a:rPr lang="en-GB" sz="1200" b="1" dirty="0">
                <a:solidFill>
                  <a:schemeClr val="bg1"/>
                </a:solidFill>
              </a:rPr>
              <a:t> </a:t>
            </a:r>
            <a:r>
              <a:rPr lang="en-GB" sz="1200" b="1" dirty="0" err="1">
                <a:solidFill>
                  <a:schemeClr val="bg1"/>
                </a:solidFill>
              </a:rPr>
              <a:t>tiến</a:t>
            </a:r>
            <a:r>
              <a:rPr lang="en-GB" sz="1200" b="1" dirty="0">
                <a:solidFill>
                  <a:schemeClr val="bg1"/>
                </a:solidFill>
              </a:rPr>
              <a:t> </a:t>
            </a:r>
            <a:r>
              <a:rPr lang="en-GB" sz="1200" b="1" dirty="0" err="1">
                <a:solidFill>
                  <a:schemeClr val="bg1"/>
                </a:solidFill>
              </a:rPr>
              <a:t>triển</a:t>
            </a:r>
            <a:r>
              <a:rPr lang="en-GB" sz="1200" b="1" dirty="0">
                <a:solidFill>
                  <a:schemeClr val="bg1"/>
                </a:solidFill>
              </a:rPr>
              <a:t> vs. </a:t>
            </a:r>
            <a:r>
              <a:rPr lang="en-GB" sz="1200" b="1" dirty="0" err="1">
                <a:solidFill>
                  <a:schemeClr val="bg1"/>
                </a:solidFill>
              </a:rPr>
              <a:t>Pem</a:t>
            </a:r>
            <a:r>
              <a:rPr lang="en-GB" sz="1200" b="1" dirty="0">
                <a:solidFill>
                  <a:schemeClr val="bg1"/>
                </a:solidFill>
              </a:rPr>
              <a:t>/Cis</a:t>
            </a:r>
            <a:endParaRPr lang="vi-VN" sz="1200" b="1" dirty="0">
              <a:solidFill>
                <a:schemeClr val="bg1"/>
              </a:solidFill>
            </a:endParaRPr>
          </a:p>
        </p:txBody>
      </p:sp>
      <p:sp>
        <p:nvSpPr>
          <p:cNvPr id="19" name="Down Arrow 18"/>
          <p:cNvSpPr/>
          <p:nvPr/>
        </p:nvSpPr>
        <p:spPr>
          <a:xfrm>
            <a:off x="3377406" y="4747690"/>
            <a:ext cx="1668992" cy="1625598"/>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bg1"/>
                </a:solidFill>
              </a:rPr>
              <a:t>72%</a:t>
            </a:r>
          </a:p>
          <a:p>
            <a:pPr algn="ctr"/>
            <a:r>
              <a:rPr lang="en-GB" sz="1200" b="1" dirty="0" err="1">
                <a:solidFill>
                  <a:schemeClr val="bg1"/>
                </a:solidFill>
              </a:rPr>
              <a:t>Giảm</a:t>
            </a:r>
            <a:r>
              <a:rPr lang="en-GB" sz="1200" b="1" dirty="0">
                <a:solidFill>
                  <a:schemeClr val="bg1"/>
                </a:solidFill>
              </a:rPr>
              <a:t> </a:t>
            </a:r>
            <a:r>
              <a:rPr lang="en-GB" sz="1200" b="1" dirty="0" err="1">
                <a:solidFill>
                  <a:schemeClr val="bg1"/>
                </a:solidFill>
              </a:rPr>
              <a:t>nguy</a:t>
            </a:r>
            <a:r>
              <a:rPr lang="en-GB" sz="1200" b="1" dirty="0">
                <a:solidFill>
                  <a:schemeClr val="bg1"/>
                </a:solidFill>
              </a:rPr>
              <a:t> </a:t>
            </a:r>
            <a:r>
              <a:rPr lang="en-GB" sz="1200" b="1" dirty="0" err="1">
                <a:solidFill>
                  <a:schemeClr val="bg1"/>
                </a:solidFill>
              </a:rPr>
              <a:t>cơ</a:t>
            </a:r>
            <a:r>
              <a:rPr lang="en-GB" sz="1200" b="1" dirty="0">
                <a:solidFill>
                  <a:schemeClr val="bg1"/>
                </a:solidFill>
              </a:rPr>
              <a:t> </a:t>
            </a:r>
            <a:r>
              <a:rPr lang="en-GB" sz="1200" b="1" dirty="0" err="1">
                <a:solidFill>
                  <a:schemeClr val="bg1"/>
                </a:solidFill>
              </a:rPr>
              <a:t>bệnh</a:t>
            </a:r>
            <a:r>
              <a:rPr lang="en-GB" sz="1200" b="1" dirty="0">
                <a:solidFill>
                  <a:schemeClr val="bg1"/>
                </a:solidFill>
              </a:rPr>
              <a:t> </a:t>
            </a:r>
            <a:r>
              <a:rPr lang="en-GB" sz="1200" b="1" dirty="0" err="1">
                <a:solidFill>
                  <a:schemeClr val="bg1"/>
                </a:solidFill>
              </a:rPr>
              <a:t>tiến</a:t>
            </a:r>
            <a:r>
              <a:rPr lang="en-GB" sz="1200" b="1" dirty="0">
                <a:solidFill>
                  <a:schemeClr val="bg1"/>
                </a:solidFill>
              </a:rPr>
              <a:t> </a:t>
            </a:r>
            <a:r>
              <a:rPr lang="en-GB" sz="1200" b="1" dirty="0" err="1">
                <a:solidFill>
                  <a:schemeClr val="bg1"/>
                </a:solidFill>
              </a:rPr>
              <a:t>triển</a:t>
            </a:r>
            <a:r>
              <a:rPr lang="en-GB" sz="1200" b="1" dirty="0">
                <a:solidFill>
                  <a:schemeClr val="bg1"/>
                </a:solidFill>
              </a:rPr>
              <a:t> vs. Gem/Cis</a:t>
            </a:r>
            <a:endParaRPr lang="vi-VN" sz="1200" b="1" dirty="0">
              <a:solidFill>
                <a:schemeClr val="bg1"/>
              </a:solidFill>
            </a:endParaRPr>
          </a:p>
        </p:txBody>
      </p:sp>
      <p:sp>
        <p:nvSpPr>
          <p:cNvPr id="21" name="Down Arrow 20"/>
          <p:cNvSpPr/>
          <p:nvPr/>
        </p:nvSpPr>
        <p:spPr>
          <a:xfrm>
            <a:off x="6096000" y="4769762"/>
            <a:ext cx="1668992" cy="1449432"/>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bg1"/>
                </a:solidFill>
              </a:rPr>
              <a:t>46%</a:t>
            </a:r>
          </a:p>
          <a:p>
            <a:pPr algn="ctr"/>
            <a:r>
              <a:rPr lang="en-GB" sz="1200" b="1" dirty="0" err="1">
                <a:solidFill>
                  <a:schemeClr val="bg1"/>
                </a:solidFill>
              </a:rPr>
              <a:t>Giảm</a:t>
            </a:r>
            <a:r>
              <a:rPr lang="en-GB" sz="1200" b="1" dirty="0">
                <a:solidFill>
                  <a:schemeClr val="bg1"/>
                </a:solidFill>
              </a:rPr>
              <a:t> </a:t>
            </a:r>
            <a:r>
              <a:rPr lang="en-GB" sz="1200" b="1" dirty="0" err="1">
                <a:solidFill>
                  <a:schemeClr val="bg1"/>
                </a:solidFill>
              </a:rPr>
              <a:t>nguy</a:t>
            </a:r>
            <a:r>
              <a:rPr lang="en-GB" sz="1200" b="1" dirty="0">
                <a:solidFill>
                  <a:schemeClr val="bg1"/>
                </a:solidFill>
              </a:rPr>
              <a:t> </a:t>
            </a:r>
            <a:r>
              <a:rPr lang="en-GB" sz="1200" b="1" dirty="0" err="1">
                <a:solidFill>
                  <a:schemeClr val="bg1"/>
                </a:solidFill>
              </a:rPr>
              <a:t>cơ</a:t>
            </a:r>
            <a:r>
              <a:rPr lang="en-GB" sz="1200" b="1" dirty="0">
                <a:solidFill>
                  <a:schemeClr val="bg1"/>
                </a:solidFill>
              </a:rPr>
              <a:t> t</a:t>
            </a:r>
            <a:r>
              <a:rPr lang="vi-VN" sz="1200" b="1" dirty="0">
                <a:solidFill>
                  <a:schemeClr val="bg1"/>
                </a:solidFill>
              </a:rPr>
              <a:t>ử</a:t>
            </a:r>
            <a:r>
              <a:rPr lang="en-GB" sz="1200" b="1" dirty="0">
                <a:solidFill>
                  <a:schemeClr val="bg1"/>
                </a:solidFill>
              </a:rPr>
              <a:t> </a:t>
            </a:r>
            <a:r>
              <a:rPr lang="en-GB" sz="1200" b="1" dirty="0" err="1">
                <a:solidFill>
                  <a:schemeClr val="bg1"/>
                </a:solidFill>
              </a:rPr>
              <a:t>vong</a:t>
            </a:r>
            <a:r>
              <a:rPr lang="en-GB" sz="1200" b="1" dirty="0">
                <a:solidFill>
                  <a:schemeClr val="bg1"/>
                </a:solidFill>
              </a:rPr>
              <a:t> vs. </a:t>
            </a:r>
            <a:r>
              <a:rPr lang="en-GB" sz="1200" b="1" dirty="0" err="1">
                <a:solidFill>
                  <a:schemeClr val="bg1"/>
                </a:solidFill>
              </a:rPr>
              <a:t>Pem</a:t>
            </a:r>
            <a:r>
              <a:rPr lang="en-GB" sz="1200" b="1" dirty="0">
                <a:solidFill>
                  <a:schemeClr val="bg1"/>
                </a:solidFill>
              </a:rPr>
              <a:t>/Cis</a:t>
            </a:r>
            <a:endParaRPr lang="vi-VN" sz="1200" b="1" dirty="0">
              <a:solidFill>
                <a:schemeClr val="bg1"/>
              </a:solidFill>
            </a:endParaRPr>
          </a:p>
        </p:txBody>
      </p:sp>
      <p:sp>
        <p:nvSpPr>
          <p:cNvPr id="22" name="Down Arrow 21"/>
          <p:cNvSpPr/>
          <p:nvPr/>
        </p:nvSpPr>
        <p:spPr>
          <a:xfrm>
            <a:off x="9920989" y="4769762"/>
            <a:ext cx="1668992" cy="1449432"/>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bg1"/>
                </a:solidFill>
              </a:rPr>
              <a:t>36%</a:t>
            </a:r>
          </a:p>
          <a:p>
            <a:pPr algn="ctr"/>
            <a:r>
              <a:rPr lang="en-GB" sz="1200" b="1" dirty="0" err="1">
                <a:solidFill>
                  <a:schemeClr val="bg1"/>
                </a:solidFill>
              </a:rPr>
              <a:t>Giảm</a:t>
            </a:r>
            <a:r>
              <a:rPr lang="en-GB" sz="1200" b="1" dirty="0">
                <a:solidFill>
                  <a:schemeClr val="bg1"/>
                </a:solidFill>
              </a:rPr>
              <a:t> </a:t>
            </a:r>
            <a:r>
              <a:rPr lang="en-GB" sz="1200" b="1" dirty="0" err="1">
                <a:solidFill>
                  <a:schemeClr val="bg1"/>
                </a:solidFill>
              </a:rPr>
              <a:t>nguy</a:t>
            </a:r>
            <a:r>
              <a:rPr lang="en-GB" sz="1200" b="1" dirty="0">
                <a:solidFill>
                  <a:schemeClr val="bg1"/>
                </a:solidFill>
              </a:rPr>
              <a:t> </a:t>
            </a:r>
            <a:r>
              <a:rPr lang="en-GB" sz="1200" b="1" dirty="0" err="1">
                <a:solidFill>
                  <a:schemeClr val="bg1"/>
                </a:solidFill>
              </a:rPr>
              <a:t>cơ</a:t>
            </a:r>
            <a:r>
              <a:rPr lang="en-GB" sz="1200" b="1" dirty="0">
                <a:solidFill>
                  <a:schemeClr val="bg1"/>
                </a:solidFill>
              </a:rPr>
              <a:t> t</a:t>
            </a:r>
            <a:r>
              <a:rPr lang="vi-VN" sz="1200" b="1" dirty="0">
                <a:solidFill>
                  <a:schemeClr val="bg1"/>
                </a:solidFill>
              </a:rPr>
              <a:t>ử</a:t>
            </a:r>
            <a:r>
              <a:rPr lang="en-GB" sz="1200" b="1" dirty="0">
                <a:solidFill>
                  <a:schemeClr val="bg1"/>
                </a:solidFill>
              </a:rPr>
              <a:t> </a:t>
            </a:r>
            <a:r>
              <a:rPr lang="en-GB" sz="1200" b="1" dirty="0" err="1">
                <a:solidFill>
                  <a:schemeClr val="bg1"/>
                </a:solidFill>
              </a:rPr>
              <a:t>vong</a:t>
            </a:r>
            <a:r>
              <a:rPr lang="en-GB" sz="1200" b="1" dirty="0">
                <a:solidFill>
                  <a:schemeClr val="bg1"/>
                </a:solidFill>
              </a:rPr>
              <a:t> vs. Gem/Cis</a:t>
            </a:r>
            <a:endParaRPr lang="vi-VN" sz="1200" b="1" dirty="0">
              <a:solidFill>
                <a:schemeClr val="bg1"/>
              </a:solidFill>
            </a:endParaRPr>
          </a:p>
        </p:txBody>
      </p:sp>
      <p:sp>
        <p:nvSpPr>
          <p:cNvPr id="23" name="Up Arrow 22"/>
          <p:cNvSpPr/>
          <p:nvPr/>
        </p:nvSpPr>
        <p:spPr>
          <a:xfrm>
            <a:off x="7889583" y="4678909"/>
            <a:ext cx="1924217" cy="1540285"/>
          </a:xfrm>
          <a:prstGeom prst="upArrow">
            <a:avLst>
              <a:gd name="adj1" fmla="val 50000"/>
              <a:gd name="adj2" fmla="val 48980"/>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b="1" dirty="0">
              <a:solidFill>
                <a:schemeClr val="bg2"/>
              </a:solidFill>
            </a:endParaRPr>
          </a:p>
          <a:p>
            <a:pPr algn="ctr"/>
            <a:endParaRPr lang="en-GB" sz="1200" b="1" dirty="0">
              <a:solidFill>
                <a:schemeClr val="bg2"/>
              </a:solidFill>
            </a:endParaRPr>
          </a:p>
          <a:p>
            <a:pPr algn="ctr"/>
            <a:r>
              <a:rPr lang="en-GB" sz="1200" b="1" dirty="0">
                <a:solidFill>
                  <a:schemeClr val="bg2"/>
                </a:solidFill>
              </a:rPr>
              <a:t>&gt;12 </a:t>
            </a:r>
            <a:r>
              <a:rPr lang="en-GB" sz="1200" b="1" dirty="0" err="1">
                <a:solidFill>
                  <a:schemeClr val="bg2"/>
                </a:solidFill>
              </a:rPr>
              <a:t>tháng</a:t>
            </a:r>
            <a:endParaRPr lang="en-GB" sz="1200" b="1" dirty="0">
              <a:solidFill>
                <a:schemeClr val="bg2"/>
              </a:solidFill>
            </a:endParaRPr>
          </a:p>
          <a:p>
            <a:pPr algn="ctr"/>
            <a:r>
              <a:rPr lang="en-GB" sz="1200" b="1" dirty="0" err="1">
                <a:solidFill>
                  <a:schemeClr val="bg2"/>
                </a:solidFill>
              </a:rPr>
              <a:t>kéo</a:t>
            </a:r>
            <a:r>
              <a:rPr lang="en-GB" sz="1200" b="1" dirty="0">
                <a:solidFill>
                  <a:schemeClr val="bg2"/>
                </a:solidFill>
              </a:rPr>
              <a:t> </a:t>
            </a:r>
            <a:r>
              <a:rPr lang="en-GB" sz="1200" b="1" dirty="0" err="1">
                <a:solidFill>
                  <a:schemeClr val="bg2"/>
                </a:solidFill>
              </a:rPr>
              <a:t>dài</a:t>
            </a:r>
            <a:r>
              <a:rPr lang="en-GB" sz="1200" b="1" dirty="0">
                <a:solidFill>
                  <a:schemeClr val="bg2"/>
                </a:solidFill>
              </a:rPr>
              <a:t> OS so </a:t>
            </a:r>
            <a:r>
              <a:rPr lang="en-GB" sz="1200" b="1" dirty="0" err="1">
                <a:solidFill>
                  <a:schemeClr val="bg2"/>
                </a:solidFill>
              </a:rPr>
              <a:t>với</a:t>
            </a:r>
            <a:r>
              <a:rPr lang="en-GB" sz="1200" b="1" dirty="0">
                <a:solidFill>
                  <a:schemeClr val="bg2"/>
                </a:solidFill>
              </a:rPr>
              <a:t> </a:t>
            </a:r>
            <a:r>
              <a:rPr lang="en-GB" sz="1200" b="1" dirty="0" err="1">
                <a:solidFill>
                  <a:schemeClr val="bg2"/>
                </a:solidFill>
              </a:rPr>
              <a:t>Pem</a:t>
            </a:r>
            <a:r>
              <a:rPr lang="en-GB" sz="1200" b="1" dirty="0">
                <a:solidFill>
                  <a:schemeClr val="bg2"/>
                </a:solidFill>
              </a:rPr>
              <a:t>/cis </a:t>
            </a:r>
            <a:r>
              <a:rPr lang="en-GB" sz="1200" b="1" dirty="0" err="1">
                <a:solidFill>
                  <a:schemeClr val="bg2"/>
                </a:solidFill>
              </a:rPr>
              <a:t>và</a:t>
            </a:r>
            <a:r>
              <a:rPr lang="en-GB" sz="1200" b="1" dirty="0">
                <a:solidFill>
                  <a:schemeClr val="bg2"/>
                </a:solidFill>
              </a:rPr>
              <a:t> Gem/cis</a:t>
            </a:r>
          </a:p>
          <a:p>
            <a:pPr algn="ctr"/>
            <a:endParaRPr lang="en-GB" b="1" dirty="0">
              <a:solidFill>
                <a:schemeClr val="tx1"/>
              </a:solidFill>
            </a:endParaRPr>
          </a:p>
          <a:p>
            <a:pPr algn="ctr"/>
            <a:r>
              <a:rPr lang="en-GB" b="1" dirty="0">
                <a:solidFill>
                  <a:schemeClr val="tx1"/>
                </a:solidFill>
              </a:rPr>
              <a:t> </a:t>
            </a:r>
          </a:p>
        </p:txBody>
      </p:sp>
      <p:pic>
        <p:nvPicPr>
          <p:cNvPr id="8" name="Picture 7"/>
          <p:cNvPicPr>
            <a:picLocks noChangeAspect="1"/>
          </p:cNvPicPr>
          <p:nvPr/>
        </p:nvPicPr>
        <p:blipFill>
          <a:blip r:embed="rId4"/>
          <a:stretch>
            <a:fillRect/>
          </a:stretch>
        </p:blipFill>
        <p:spPr>
          <a:xfrm>
            <a:off x="5156616" y="1390094"/>
            <a:ext cx="7029745" cy="3189846"/>
          </a:xfrm>
          <a:prstGeom prst="rect">
            <a:avLst/>
          </a:prstGeom>
        </p:spPr>
      </p:pic>
      <p:sp>
        <p:nvSpPr>
          <p:cNvPr id="24" name="TextBox 23"/>
          <p:cNvSpPr txBox="1"/>
          <p:nvPr/>
        </p:nvSpPr>
        <p:spPr>
          <a:xfrm>
            <a:off x="6085894" y="2671981"/>
            <a:ext cx="659567" cy="369332"/>
          </a:xfrm>
          <a:prstGeom prst="rect">
            <a:avLst/>
          </a:prstGeom>
          <a:noFill/>
          <a:ln w="12700">
            <a:noFill/>
          </a:ln>
        </p:spPr>
        <p:txBody>
          <a:bodyPr wrap="square" lIns="45720" rIns="45720" rtlCol="0">
            <a:spAutoFit/>
          </a:bodyPr>
          <a:lstStyle/>
          <a:p>
            <a:r>
              <a:rPr lang="en-GB" b="1" dirty="0">
                <a:cs typeface="Arial" pitchFamily="34" charset="0"/>
              </a:rPr>
              <a:t>OS</a:t>
            </a:r>
            <a:endParaRPr lang="vi-VN" b="1" dirty="0">
              <a:cs typeface="Arial" pitchFamily="34" charset="0"/>
            </a:endParaRPr>
          </a:p>
        </p:txBody>
      </p:sp>
      <p:sp>
        <p:nvSpPr>
          <p:cNvPr id="25" name="TextBox 24"/>
          <p:cNvSpPr txBox="1"/>
          <p:nvPr/>
        </p:nvSpPr>
        <p:spPr>
          <a:xfrm>
            <a:off x="9591205" y="2666825"/>
            <a:ext cx="659567" cy="369332"/>
          </a:xfrm>
          <a:prstGeom prst="rect">
            <a:avLst/>
          </a:prstGeom>
          <a:noFill/>
          <a:ln w="12700">
            <a:noFill/>
          </a:ln>
        </p:spPr>
        <p:txBody>
          <a:bodyPr wrap="square" lIns="45720" rIns="45720" rtlCol="0">
            <a:spAutoFit/>
          </a:bodyPr>
          <a:lstStyle/>
          <a:p>
            <a:r>
              <a:rPr lang="en-GB" b="1" dirty="0">
                <a:cs typeface="Arial" pitchFamily="34" charset="0"/>
              </a:rPr>
              <a:t>OS</a:t>
            </a:r>
            <a:endParaRPr lang="vi-VN" b="1" dirty="0">
              <a:cs typeface="Arial" pitchFamily="34" charset="0"/>
            </a:endParaRPr>
          </a:p>
        </p:txBody>
      </p:sp>
    </p:spTree>
    <p:extLst>
      <p:ext uri="{BB962C8B-B14F-4D97-AF65-F5344CB8AC3E}">
        <p14:creationId xmlns:p14="http://schemas.microsoft.com/office/powerpoint/2010/main" val="424869459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Round Same Side Corner Rectangle 68"/>
          <p:cNvSpPr/>
          <p:nvPr/>
        </p:nvSpPr>
        <p:spPr>
          <a:xfrm rot="10800000">
            <a:off x="1530369" y="1562132"/>
            <a:ext cx="9163050" cy="4204735"/>
          </a:xfrm>
          <a:prstGeom prst="round2SameRect">
            <a:avLst>
              <a:gd name="adj1" fmla="val 3192"/>
              <a:gd name="adj2" fmla="val 0"/>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en-US" dirty="0">
              <a:solidFill>
                <a:prstClr val="white"/>
              </a:solidFill>
              <a:latin typeface="Arial"/>
            </a:endParaRPr>
          </a:p>
        </p:txBody>
      </p:sp>
      <p:graphicFrame>
        <p:nvGraphicFramePr>
          <p:cNvPr id="229" name="Chart 228"/>
          <p:cNvGraphicFramePr/>
          <p:nvPr/>
        </p:nvGraphicFramePr>
        <p:xfrm>
          <a:off x="7011159" y="1414501"/>
          <a:ext cx="3387250" cy="415314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0" name="Chart 239"/>
          <p:cNvGraphicFramePr/>
          <p:nvPr/>
        </p:nvGraphicFramePr>
        <p:xfrm>
          <a:off x="7015359" y="1406877"/>
          <a:ext cx="3387250" cy="415314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3" name="Chart 222"/>
          <p:cNvGraphicFramePr/>
          <p:nvPr/>
        </p:nvGraphicFramePr>
        <p:xfrm>
          <a:off x="2709626" y="1414501"/>
          <a:ext cx="2607204" cy="415314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5" name="Chart 54"/>
          <p:cNvGraphicFramePr/>
          <p:nvPr/>
        </p:nvGraphicFramePr>
        <p:xfrm>
          <a:off x="6903324" y="1434868"/>
          <a:ext cx="2607204" cy="415314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9" name="Chart 238"/>
          <p:cNvGraphicFramePr/>
          <p:nvPr/>
        </p:nvGraphicFramePr>
        <p:xfrm>
          <a:off x="2916957" y="1469059"/>
          <a:ext cx="2607204" cy="4153146"/>
        </p:xfrm>
        <a:graphic>
          <a:graphicData uri="http://schemas.openxmlformats.org/drawingml/2006/chart">
            <c:chart xmlns:c="http://schemas.openxmlformats.org/drawingml/2006/chart" xmlns:r="http://schemas.openxmlformats.org/officeDocument/2006/relationships" r:id="rId6"/>
          </a:graphicData>
        </a:graphic>
      </p:graphicFrame>
      <p:sp>
        <p:nvSpPr>
          <p:cNvPr id="70" name="Round Same Side Corner Rectangle 69"/>
          <p:cNvSpPr/>
          <p:nvPr/>
        </p:nvSpPr>
        <p:spPr>
          <a:xfrm>
            <a:off x="1530368" y="1254028"/>
            <a:ext cx="9166812" cy="317059"/>
          </a:xfrm>
          <a:prstGeom prst="round2SameRect">
            <a:avLst>
              <a:gd name="adj1" fmla="val 2470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base">
              <a:spcBef>
                <a:spcPct val="0"/>
              </a:spcBef>
              <a:spcAft>
                <a:spcPct val="0"/>
              </a:spcAft>
            </a:pPr>
            <a:endParaRPr lang="en-US" dirty="0">
              <a:solidFill>
                <a:prstClr val="white"/>
              </a:solidFill>
              <a:latin typeface="Arial"/>
            </a:endParaRPr>
          </a:p>
        </p:txBody>
      </p:sp>
      <p:sp>
        <p:nvSpPr>
          <p:cNvPr id="2" name="Title 1"/>
          <p:cNvSpPr>
            <a:spLocks noGrp="1"/>
          </p:cNvSpPr>
          <p:nvPr>
            <p:ph type="title"/>
          </p:nvPr>
        </p:nvSpPr>
        <p:spPr>
          <a:xfrm>
            <a:off x="610200" y="419060"/>
            <a:ext cx="11581800" cy="667875"/>
          </a:xfrm>
        </p:spPr>
        <p:txBody>
          <a:bodyPr>
            <a:normAutofit fontScale="90000"/>
          </a:bodyPr>
          <a:lstStyle/>
          <a:p>
            <a:pPr>
              <a:lnSpc>
                <a:spcPct val="100000"/>
              </a:lnSpc>
            </a:pPr>
            <a:r>
              <a:rPr lang="en-GB" sz="3200" dirty="0">
                <a:ea typeface="Tahoma" panose="020B0604030504040204" pitchFamily="34" charset="0"/>
                <a:cs typeface="Tahoma" panose="020B0604030504040204" pitchFamily="34" charset="0"/>
              </a:rPr>
              <a:t>LUX-Lung 3 &amp; 6:</a:t>
            </a:r>
            <a:r>
              <a:rPr lang="en-GB" sz="3200" dirty="0">
                <a:solidFill>
                  <a:srgbClr val="FF0000"/>
                </a:solidFill>
              </a:rPr>
              <a:t> </a:t>
            </a:r>
            <a:r>
              <a:rPr lang="en-GB" sz="3200" dirty="0" err="1">
                <a:solidFill>
                  <a:schemeClr val="accent1"/>
                </a:solidFill>
                <a:ea typeface="Tahoma" panose="020B0604030504040204" pitchFamily="34" charset="0"/>
                <a:cs typeface="Tahoma" panose="020B0604030504040204" pitchFamily="34" charset="0"/>
              </a:rPr>
              <a:t>Afatinib</a:t>
            </a:r>
            <a:r>
              <a:rPr lang="en-GB" sz="3200" dirty="0">
                <a:solidFill>
                  <a:schemeClr val="accent1"/>
                </a:solidFill>
                <a:ea typeface="Tahoma" panose="020B0604030504040204" pitchFamily="34" charset="0"/>
                <a:cs typeface="Tahoma" panose="020B0604030504040204" pitchFamily="34" charset="0"/>
              </a:rPr>
              <a:t> </a:t>
            </a:r>
            <a:r>
              <a:rPr lang="en-GB" sz="3200" dirty="0" err="1">
                <a:solidFill>
                  <a:schemeClr val="accent1"/>
                </a:solidFill>
                <a:ea typeface="Tahoma" panose="020B0604030504040204" pitchFamily="34" charset="0"/>
                <a:cs typeface="Tahoma" panose="020B0604030504040204" pitchFamily="34" charset="0"/>
              </a:rPr>
              <a:t>cải</a:t>
            </a:r>
            <a:r>
              <a:rPr lang="en-GB" sz="3200" dirty="0">
                <a:solidFill>
                  <a:schemeClr val="accent1"/>
                </a:solidFill>
                <a:ea typeface="Tahoma" panose="020B0604030504040204" pitchFamily="34" charset="0"/>
                <a:cs typeface="Tahoma" panose="020B0604030504040204" pitchFamily="34" charset="0"/>
              </a:rPr>
              <a:t> </a:t>
            </a:r>
            <a:r>
              <a:rPr lang="en-GB" sz="3200" dirty="0" err="1">
                <a:solidFill>
                  <a:schemeClr val="accent1"/>
                </a:solidFill>
                <a:ea typeface="Tahoma" panose="020B0604030504040204" pitchFamily="34" charset="0"/>
                <a:cs typeface="Tahoma" panose="020B0604030504040204" pitchFamily="34" charset="0"/>
              </a:rPr>
              <a:t>thiện</a:t>
            </a:r>
            <a:r>
              <a:rPr lang="en-GB" sz="3200" dirty="0">
                <a:solidFill>
                  <a:schemeClr val="accent1"/>
                </a:solidFill>
                <a:ea typeface="Tahoma" panose="020B0604030504040204" pitchFamily="34" charset="0"/>
                <a:cs typeface="Tahoma" panose="020B0604030504040204" pitchFamily="34" charset="0"/>
              </a:rPr>
              <a:t> OS </a:t>
            </a:r>
            <a:r>
              <a:rPr lang="en-GB" sz="3200" dirty="0" err="1">
                <a:solidFill>
                  <a:schemeClr val="accent1"/>
                </a:solidFill>
                <a:ea typeface="Tahoma" panose="020B0604030504040204" pitchFamily="34" charset="0"/>
                <a:cs typeface="Tahoma" panose="020B0604030504040204" pitchFamily="34" charset="0"/>
              </a:rPr>
              <a:t>trên</a:t>
            </a:r>
            <a:r>
              <a:rPr lang="en-GB" sz="3200" dirty="0">
                <a:solidFill>
                  <a:schemeClr val="accent1"/>
                </a:solidFill>
                <a:ea typeface="Tahoma" panose="020B0604030504040204" pitchFamily="34" charset="0"/>
                <a:cs typeface="Tahoma" panose="020B0604030504040204" pitchFamily="34" charset="0"/>
              </a:rPr>
              <a:t> BN </a:t>
            </a:r>
            <a:r>
              <a:rPr lang="en-GB" sz="3200" dirty="0" err="1">
                <a:solidFill>
                  <a:schemeClr val="accent1"/>
                </a:solidFill>
                <a:ea typeface="Tahoma" panose="020B0604030504040204" pitchFamily="34" charset="0"/>
                <a:cs typeface="Tahoma" panose="020B0604030504040204" pitchFamily="34" charset="0"/>
              </a:rPr>
              <a:t>có</a:t>
            </a:r>
            <a:r>
              <a:rPr lang="en-GB" sz="3200" dirty="0">
                <a:solidFill>
                  <a:schemeClr val="accent1"/>
                </a:solidFill>
                <a:ea typeface="Tahoma" panose="020B0604030504040204" pitchFamily="34" charset="0"/>
                <a:cs typeface="Tahoma" panose="020B0604030504040204" pitchFamily="34" charset="0"/>
              </a:rPr>
              <a:t> </a:t>
            </a:r>
            <a:r>
              <a:rPr lang="en-GB" sz="3200" dirty="0" err="1">
                <a:solidFill>
                  <a:schemeClr val="accent1"/>
                </a:solidFill>
                <a:ea typeface="Tahoma" panose="020B0604030504040204" pitchFamily="34" charset="0"/>
                <a:cs typeface="Tahoma" panose="020B0604030504040204" pitchFamily="34" charset="0"/>
              </a:rPr>
              <a:t>đột</a:t>
            </a:r>
            <a:r>
              <a:rPr lang="en-GB" sz="3200" dirty="0">
                <a:solidFill>
                  <a:schemeClr val="accent1"/>
                </a:solidFill>
                <a:ea typeface="Tahoma" panose="020B0604030504040204" pitchFamily="34" charset="0"/>
                <a:cs typeface="Tahoma" panose="020B0604030504040204" pitchFamily="34" charset="0"/>
              </a:rPr>
              <a:t> </a:t>
            </a:r>
            <a:r>
              <a:rPr lang="en-GB" sz="3200" dirty="0" err="1">
                <a:solidFill>
                  <a:schemeClr val="accent1"/>
                </a:solidFill>
                <a:ea typeface="Tahoma" panose="020B0604030504040204" pitchFamily="34" charset="0"/>
                <a:cs typeface="Tahoma" panose="020B0604030504040204" pitchFamily="34" charset="0"/>
              </a:rPr>
              <a:t>biến</a:t>
            </a:r>
            <a:r>
              <a:rPr lang="en-GB" sz="3200" dirty="0">
                <a:solidFill>
                  <a:schemeClr val="accent1"/>
                </a:solidFill>
                <a:ea typeface="Tahoma" panose="020B0604030504040204" pitchFamily="34" charset="0"/>
                <a:cs typeface="Tahoma" panose="020B0604030504040204" pitchFamily="34" charset="0"/>
              </a:rPr>
              <a:t> </a:t>
            </a:r>
            <a:r>
              <a:rPr lang="en-GB" sz="3200" dirty="0">
                <a:ea typeface="Tahoma" panose="020B0604030504040204" pitchFamily="34" charset="0"/>
                <a:cs typeface="Tahoma" panose="020B0604030504040204" pitchFamily="34" charset="0"/>
              </a:rPr>
              <a:t>Del19 – </a:t>
            </a:r>
            <a:r>
              <a:rPr lang="en-GB" sz="3200" dirty="0" err="1">
                <a:ea typeface="Tahoma" panose="020B0604030504040204" pitchFamily="34" charset="0"/>
                <a:cs typeface="Tahoma" panose="020B0604030504040204" pitchFamily="34" charset="0"/>
              </a:rPr>
              <a:t>Khác</a:t>
            </a:r>
            <a:r>
              <a:rPr lang="en-GB" sz="3200" dirty="0">
                <a:ea typeface="Tahoma" panose="020B0604030504040204" pitchFamily="34" charset="0"/>
                <a:cs typeface="Tahoma" panose="020B0604030504040204" pitchFamily="34" charset="0"/>
              </a:rPr>
              <a:t> </a:t>
            </a:r>
            <a:r>
              <a:rPr lang="en-GB" sz="3200" dirty="0" err="1">
                <a:ea typeface="Tahoma" panose="020B0604030504040204" pitchFamily="34" charset="0"/>
                <a:cs typeface="Tahoma" panose="020B0604030504040204" pitchFamily="34" charset="0"/>
              </a:rPr>
              <a:t>biệt</a:t>
            </a:r>
            <a:r>
              <a:rPr lang="en-GB" sz="3200" dirty="0">
                <a:ea typeface="Tahoma" panose="020B0604030504040204" pitchFamily="34" charset="0"/>
                <a:cs typeface="Tahoma" panose="020B0604030504040204" pitchFamily="34" charset="0"/>
              </a:rPr>
              <a:t> so </a:t>
            </a:r>
            <a:r>
              <a:rPr lang="en-GB" sz="3200" dirty="0" err="1">
                <a:ea typeface="Tahoma" panose="020B0604030504040204" pitchFamily="34" charset="0"/>
                <a:cs typeface="Tahoma" panose="020B0604030504040204" pitchFamily="34" charset="0"/>
              </a:rPr>
              <a:t>với</a:t>
            </a:r>
            <a:r>
              <a:rPr lang="en-GB" sz="3200" dirty="0">
                <a:ea typeface="Tahoma" panose="020B0604030504040204" pitchFamily="34" charset="0"/>
                <a:cs typeface="Tahoma" panose="020B0604030504040204" pitchFamily="34" charset="0"/>
              </a:rPr>
              <a:t> </a:t>
            </a:r>
            <a:r>
              <a:rPr lang="en-GB" sz="3200" dirty="0" err="1">
                <a:ea typeface="Tahoma" panose="020B0604030504040204" pitchFamily="34" charset="0"/>
                <a:cs typeface="Tahoma" panose="020B0604030504040204" pitchFamily="34" charset="0"/>
              </a:rPr>
              <a:t>các</a:t>
            </a:r>
            <a:r>
              <a:rPr lang="en-GB" sz="3200" dirty="0">
                <a:ea typeface="Tahoma" panose="020B0604030504040204" pitchFamily="34" charset="0"/>
                <a:cs typeface="Tahoma" panose="020B0604030504040204" pitchFamily="34" charset="0"/>
              </a:rPr>
              <a:t> TKI </a:t>
            </a:r>
            <a:r>
              <a:rPr lang="en-GB" sz="3200" dirty="0" err="1">
                <a:ea typeface="Tahoma" panose="020B0604030504040204" pitchFamily="34" charset="0"/>
                <a:cs typeface="Tahoma" panose="020B0604030504040204" pitchFamily="34" charset="0"/>
              </a:rPr>
              <a:t>thế</a:t>
            </a:r>
            <a:r>
              <a:rPr lang="en-GB" sz="3200" dirty="0">
                <a:ea typeface="Tahoma" panose="020B0604030504040204" pitchFamily="34" charset="0"/>
                <a:cs typeface="Tahoma" panose="020B0604030504040204" pitchFamily="34" charset="0"/>
              </a:rPr>
              <a:t> </a:t>
            </a:r>
            <a:r>
              <a:rPr lang="en-GB" sz="3200" dirty="0" err="1">
                <a:ea typeface="Tahoma" panose="020B0604030504040204" pitchFamily="34" charset="0"/>
                <a:cs typeface="Tahoma" panose="020B0604030504040204" pitchFamily="34" charset="0"/>
              </a:rPr>
              <a:t>hệ</a:t>
            </a:r>
            <a:r>
              <a:rPr lang="en-GB" sz="3200" dirty="0">
                <a:ea typeface="Tahoma" panose="020B0604030504040204" pitchFamily="34" charset="0"/>
                <a:cs typeface="Tahoma" panose="020B0604030504040204" pitchFamily="34" charset="0"/>
              </a:rPr>
              <a:t> 1</a:t>
            </a:r>
          </a:p>
        </p:txBody>
      </p:sp>
      <p:sp>
        <p:nvSpPr>
          <p:cNvPr id="42" name="Rectangle 41"/>
          <p:cNvSpPr/>
          <p:nvPr/>
        </p:nvSpPr>
        <p:spPr>
          <a:xfrm>
            <a:off x="6965526" y="1360118"/>
            <a:ext cx="2594876" cy="4022431"/>
          </a:xfrm>
          <a:prstGeom prst="rect">
            <a:avLst/>
          </a:prstGeom>
          <a:solidFill>
            <a:srgbClr val="FFFFFF">
              <a:alpha val="10196"/>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pPr>
            <a:endParaRPr lang="en-GB" dirty="0">
              <a:solidFill>
                <a:prstClr val="white"/>
              </a:solidFill>
              <a:latin typeface="Arial"/>
            </a:endParaRPr>
          </a:p>
        </p:txBody>
      </p:sp>
      <p:sp>
        <p:nvSpPr>
          <p:cNvPr id="43" name="Rectangle 42"/>
          <p:cNvSpPr/>
          <p:nvPr/>
        </p:nvSpPr>
        <p:spPr>
          <a:xfrm>
            <a:off x="2773523" y="1360118"/>
            <a:ext cx="2430630" cy="4022431"/>
          </a:xfrm>
          <a:prstGeom prst="rect">
            <a:avLst/>
          </a:prstGeom>
          <a:solidFill>
            <a:srgbClr val="FFFFFF">
              <a:alpha val="10196"/>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pPr>
            <a:endParaRPr lang="en-GB" dirty="0">
              <a:solidFill>
                <a:prstClr val="white"/>
              </a:solidFill>
              <a:latin typeface="Arial"/>
            </a:endParaRPr>
          </a:p>
        </p:txBody>
      </p:sp>
      <p:graphicFrame>
        <p:nvGraphicFramePr>
          <p:cNvPr id="49" name="Chart 48"/>
          <p:cNvGraphicFramePr/>
          <p:nvPr/>
        </p:nvGraphicFramePr>
        <p:xfrm>
          <a:off x="2713946" y="1434868"/>
          <a:ext cx="2607204" cy="4153146"/>
        </p:xfrm>
        <a:graphic>
          <a:graphicData uri="http://schemas.openxmlformats.org/drawingml/2006/chart">
            <c:chart xmlns:c="http://schemas.openxmlformats.org/drawingml/2006/chart" xmlns:r="http://schemas.openxmlformats.org/officeDocument/2006/relationships" r:id="rId7"/>
          </a:graphicData>
        </a:graphic>
      </p:graphicFrame>
      <p:cxnSp>
        <p:nvCxnSpPr>
          <p:cNvPr id="57" name="Straight Connector 56"/>
          <p:cNvCxnSpPr/>
          <p:nvPr/>
        </p:nvCxnSpPr>
        <p:spPr>
          <a:xfrm flipV="1">
            <a:off x="4347747" y="1584360"/>
            <a:ext cx="0" cy="3798187"/>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flipV="1">
            <a:off x="7975613" y="1584360"/>
            <a:ext cx="0" cy="3798187"/>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67" name="Footer Placeholder 3"/>
          <p:cNvSpPr txBox="1">
            <a:spLocks/>
          </p:cNvSpPr>
          <p:nvPr/>
        </p:nvSpPr>
        <p:spPr>
          <a:xfrm>
            <a:off x="805218" y="6083993"/>
            <a:ext cx="10782031" cy="674872"/>
          </a:xfrm>
          <a:prstGeom prst="rect">
            <a:avLst/>
          </a:prstGeom>
          <a:noFill/>
        </p:spPr>
        <p:txBody>
          <a:bodyPr lIns="0" tIns="0" rIns="0" bIns="0" anchor="b" anchorCtr="0"/>
          <a:lstStyle/>
          <a:p>
            <a:pPr defTabSz="457200" fontAlgn="base">
              <a:spcBef>
                <a:spcPct val="0"/>
              </a:spcBef>
              <a:spcAft>
                <a:spcPct val="0"/>
              </a:spcAft>
              <a:defRPr/>
            </a:pPr>
            <a:r>
              <a:rPr lang="en-US" sz="1000" dirty="0">
                <a:solidFill>
                  <a:prstClr val="white">
                    <a:lumMod val="50000"/>
                  </a:prstClr>
                </a:solidFill>
                <a:latin typeface="Arial"/>
                <a:cs typeface="Arial" charset="0"/>
              </a:rPr>
              <a:t>Yang et al. ASCO 2014. Abstract 8004 </a:t>
            </a:r>
          </a:p>
          <a:p>
            <a:pPr defTabSz="457200" fontAlgn="base">
              <a:spcBef>
                <a:spcPct val="0"/>
              </a:spcBef>
              <a:spcAft>
                <a:spcPct val="0"/>
              </a:spcAft>
              <a:defRPr/>
            </a:pPr>
            <a:r>
              <a:rPr lang="en-GB" altLang="en-US" sz="1000" dirty="0">
                <a:solidFill>
                  <a:prstClr val="white">
                    <a:lumMod val="50000"/>
                  </a:prstClr>
                </a:solidFill>
                <a:latin typeface="Arial"/>
                <a:cs typeface="Arial" pitchFamily="34" charset="0"/>
              </a:rPr>
              <a:t>1.  Sequist et al. </a:t>
            </a:r>
            <a:r>
              <a:rPr lang="en-GB" altLang="en-US" sz="1000" i="1" dirty="0">
                <a:solidFill>
                  <a:prstClr val="white">
                    <a:lumMod val="50000"/>
                  </a:prstClr>
                </a:solidFill>
                <a:latin typeface="Arial"/>
                <a:cs typeface="Arial" pitchFamily="34" charset="0"/>
              </a:rPr>
              <a:t>J Clin Oncol</a:t>
            </a:r>
            <a:r>
              <a:rPr lang="en-GB" altLang="en-US" sz="1000" dirty="0">
                <a:solidFill>
                  <a:prstClr val="white">
                    <a:lumMod val="50000"/>
                  </a:prstClr>
                </a:solidFill>
                <a:latin typeface="Arial"/>
                <a:cs typeface="Arial" pitchFamily="34" charset="0"/>
              </a:rPr>
              <a:t>. 2013;31:3327; 2. Wu et al. </a:t>
            </a:r>
            <a:r>
              <a:rPr lang="en-GB" altLang="en-US" sz="1000" i="1" dirty="0">
                <a:solidFill>
                  <a:prstClr val="white">
                    <a:lumMod val="50000"/>
                  </a:prstClr>
                </a:solidFill>
                <a:latin typeface="Arial"/>
                <a:cs typeface="Arial" pitchFamily="34" charset="0"/>
              </a:rPr>
              <a:t>Lancet Oncol</a:t>
            </a:r>
            <a:r>
              <a:rPr lang="en-GB" altLang="en-US" sz="1000" dirty="0">
                <a:solidFill>
                  <a:prstClr val="white">
                    <a:lumMod val="50000"/>
                  </a:prstClr>
                </a:solidFill>
                <a:latin typeface="Arial"/>
                <a:cs typeface="Arial" pitchFamily="34" charset="0"/>
              </a:rPr>
              <a:t>. 2014;15:213; 3. </a:t>
            </a:r>
            <a:r>
              <a:rPr lang="en-US" altLang="en-US" sz="1000" dirty="0">
                <a:solidFill>
                  <a:prstClr val="white">
                    <a:lumMod val="50000"/>
                  </a:prstClr>
                </a:solidFill>
                <a:latin typeface="Arial"/>
                <a:cs typeface="Arial" pitchFamily="34" charset="0"/>
              </a:rPr>
              <a:t>Mok et al. </a:t>
            </a:r>
            <a:r>
              <a:rPr lang="en-US" altLang="en-US" sz="1000" i="1" dirty="0">
                <a:solidFill>
                  <a:prstClr val="white">
                    <a:lumMod val="50000"/>
                  </a:prstClr>
                </a:solidFill>
                <a:latin typeface="Arial"/>
                <a:cs typeface="Arial" pitchFamily="34" charset="0"/>
              </a:rPr>
              <a:t>N Engl J Med</a:t>
            </a:r>
            <a:r>
              <a:rPr lang="en-US" altLang="en-US" sz="1000" dirty="0">
                <a:solidFill>
                  <a:prstClr val="white">
                    <a:lumMod val="50000"/>
                  </a:prstClr>
                </a:solidFill>
                <a:latin typeface="Arial"/>
                <a:cs typeface="Arial" pitchFamily="34" charset="0"/>
              </a:rPr>
              <a:t>. 2009;361:947; 4. Fukuoka et al. </a:t>
            </a:r>
            <a:r>
              <a:rPr lang="en-US" altLang="en-US" sz="1000" i="1" dirty="0">
                <a:solidFill>
                  <a:prstClr val="white">
                    <a:lumMod val="50000"/>
                  </a:prstClr>
                </a:solidFill>
                <a:latin typeface="Arial"/>
                <a:cs typeface="Arial" pitchFamily="34" charset="0"/>
              </a:rPr>
              <a:t>J Clin Oncol</a:t>
            </a:r>
            <a:r>
              <a:rPr lang="en-US" altLang="en-US" sz="1000" dirty="0">
                <a:solidFill>
                  <a:prstClr val="white">
                    <a:lumMod val="50000"/>
                  </a:prstClr>
                </a:solidFill>
                <a:latin typeface="Arial"/>
                <a:cs typeface="Arial" pitchFamily="34" charset="0"/>
              </a:rPr>
              <a:t>. 2011;29:2866; 5. Yang et al. </a:t>
            </a:r>
            <a:r>
              <a:rPr lang="en-US" altLang="en-US" sz="1000" i="1" dirty="0">
                <a:solidFill>
                  <a:prstClr val="white">
                    <a:lumMod val="50000"/>
                  </a:prstClr>
                </a:solidFill>
                <a:latin typeface="Arial"/>
                <a:cs typeface="Arial" pitchFamily="34" charset="0"/>
              </a:rPr>
              <a:t>Eur J Cancer</a:t>
            </a:r>
            <a:r>
              <a:rPr lang="en-US" altLang="en-US" sz="1000" dirty="0">
                <a:solidFill>
                  <a:prstClr val="white">
                    <a:lumMod val="50000"/>
                  </a:prstClr>
                </a:solidFill>
                <a:latin typeface="Arial"/>
                <a:cs typeface="Arial" pitchFamily="34" charset="0"/>
              </a:rPr>
              <a:t>. 2011;(suppl 1):S633; 6. Maemondo et al. </a:t>
            </a:r>
            <a:r>
              <a:rPr lang="en-US" altLang="en-US" sz="1000" i="1" dirty="0">
                <a:solidFill>
                  <a:prstClr val="white">
                    <a:lumMod val="50000"/>
                  </a:prstClr>
                </a:solidFill>
                <a:latin typeface="Arial"/>
                <a:cs typeface="Arial" pitchFamily="34" charset="0"/>
              </a:rPr>
              <a:t>N Engl J Med</a:t>
            </a:r>
            <a:r>
              <a:rPr lang="en-US" altLang="en-US" sz="1000" dirty="0">
                <a:solidFill>
                  <a:prstClr val="white">
                    <a:lumMod val="50000"/>
                  </a:prstClr>
                </a:solidFill>
                <a:latin typeface="Arial"/>
                <a:cs typeface="Arial" pitchFamily="34" charset="0"/>
              </a:rPr>
              <a:t>. 2010;362:2380; 7. Inoue et al. </a:t>
            </a:r>
            <a:r>
              <a:rPr lang="en-US" altLang="en-US" sz="1000" i="1" dirty="0">
                <a:solidFill>
                  <a:prstClr val="white">
                    <a:lumMod val="50000"/>
                  </a:prstClr>
                </a:solidFill>
                <a:latin typeface="Arial"/>
                <a:cs typeface="Arial" pitchFamily="34" charset="0"/>
              </a:rPr>
              <a:t>Ann Oncol</a:t>
            </a:r>
            <a:r>
              <a:rPr lang="en-US" altLang="en-US" sz="1000" dirty="0">
                <a:solidFill>
                  <a:prstClr val="white">
                    <a:lumMod val="50000"/>
                  </a:prstClr>
                </a:solidFill>
                <a:latin typeface="Arial"/>
                <a:cs typeface="Arial" pitchFamily="34" charset="0"/>
              </a:rPr>
              <a:t>. 2013;24:54; 8. Mitsudomi et al. </a:t>
            </a:r>
            <a:r>
              <a:rPr lang="en-US" altLang="en-US" sz="1000" i="1" dirty="0">
                <a:solidFill>
                  <a:prstClr val="white">
                    <a:lumMod val="50000"/>
                  </a:prstClr>
                </a:solidFill>
                <a:latin typeface="Arial"/>
                <a:cs typeface="Arial" pitchFamily="34" charset="0"/>
              </a:rPr>
              <a:t>Lancet Oncol. </a:t>
            </a:r>
            <a:r>
              <a:rPr lang="en-US" altLang="en-US" sz="1000" dirty="0">
                <a:solidFill>
                  <a:prstClr val="white">
                    <a:lumMod val="50000"/>
                  </a:prstClr>
                </a:solidFill>
                <a:latin typeface="Arial"/>
                <a:cs typeface="Arial" pitchFamily="34" charset="0"/>
              </a:rPr>
              <a:t>2010;11:121; 9. Rosell et al. </a:t>
            </a:r>
            <a:r>
              <a:rPr lang="en-US" altLang="en-US" sz="1000" i="1" dirty="0">
                <a:solidFill>
                  <a:prstClr val="white">
                    <a:lumMod val="50000"/>
                  </a:prstClr>
                </a:solidFill>
                <a:latin typeface="Arial"/>
                <a:cs typeface="Arial" pitchFamily="34" charset="0"/>
              </a:rPr>
              <a:t>Lancet Oncol</a:t>
            </a:r>
            <a:r>
              <a:rPr lang="en-US" altLang="en-US" sz="1000" dirty="0">
                <a:solidFill>
                  <a:prstClr val="white">
                    <a:lumMod val="50000"/>
                  </a:prstClr>
                </a:solidFill>
                <a:latin typeface="Arial"/>
                <a:cs typeface="Arial" pitchFamily="34" charset="0"/>
              </a:rPr>
              <a:t>. 2012;13:239; 10. TARCEVA</a:t>
            </a:r>
            <a:r>
              <a:rPr lang="en-US" altLang="en-US" sz="1000" baseline="30000" dirty="0">
                <a:solidFill>
                  <a:prstClr val="white">
                    <a:lumMod val="50000"/>
                  </a:prstClr>
                </a:solidFill>
                <a:latin typeface="Arial"/>
                <a:cs typeface="Arial" pitchFamily="34" charset="0"/>
              </a:rPr>
              <a:t>®</a:t>
            </a:r>
            <a:r>
              <a:rPr lang="en-US" altLang="en-US" sz="1000" dirty="0">
                <a:solidFill>
                  <a:prstClr val="white">
                    <a:lumMod val="50000"/>
                  </a:prstClr>
                </a:solidFill>
                <a:latin typeface="Arial"/>
                <a:cs typeface="Arial" pitchFamily="34" charset="0"/>
              </a:rPr>
              <a:t> (erlotinib) prescribing information, 2013; 11. Zhou et al. </a:t>
            </a:r>
            <a:r>
              <a:rPr lang="en-US" altLang="en-US" sz="1000" i="1" dirty="0">
                <a:solidFill>
                  <a:prstClr val="white">
                    <a:lumMod val="50000"/>
                  </a:prstClr>
                </a:solidFill>
                <a:latin typeface="Arial"/>
                <a:cs typeface="Arial" pitchFamily="34" charset="0"/>
              </a:rPr>
              <a:t>Lancet Oncol. </a:t>
            </a:r>
            <a:r>
              <a:rPr lang="en-US" altLang="en-US" sz="1000" dirty="0">
                <a:solidFill>
                  <a:prstClr val="white">
                    <a:lumMod val="50000"/>
                  </a:prstClr>
                </a:solidFill>
                <a:latin typeface="Arial"/>
                <a:cs typeface="Arial" pitchFamily="34" charset="0"/>
              </a:rPr>
              <a:t>2011;12:735; 12</a:t>
            </a:r>
            <a:r>
              <a:rPr lang="en-GB" altLang="en-US" sz="1000" dirty="0">
                <a:solidFill>
                  <a:prstClr val="white">
                    <a:lumMod val="50000"/>
                  </a:prstClr>
                </a:solidFill>
                <a:latin typeface="Arial"/>
                <a:cs typeface="Arial" pitchFamily="34" charset="0"/>
              </a:rPr>
              <a:t>.</a:t>
            </a:r>
            <a:r>
              <a:rPr lang="en-US" altLang="en-US" sz="1000" dirty="0">
                <a:solidFill>
                  <a:prstClr val="white">
                    <a:lumMod val="50000"/>
                  </a:prstClr>
                </a:solidFill>
                <a:latin typeface="Arial"/>
                <a:cs typeface="Arial" pitchFamily="34" charset="0"/>
              </a:rPr>
              <a:t> Wu</a:t>
            </a:r>
            <a:r>
              <a:rPr lang="en-GB" altLang="en-US" sz="1000" dirty="0">
                <a:solidFill>
                  <a:prstClr val="white">
                    <a:lumMod val="50000"/>
                  </a:prstClr>
                </a:solidFill>
                <a:latin typeface="Arial"/>
                <a:cs typeface="Arial" charset="0"/>
              </a:rPr>
              <a:t> et al. </a:t>
            </a:r>
            <a:r>
              <a:rPr lang="en-GB" altLang="en-US" sz="1000" i="1" dirty="0">
                <a:solidFill>
                  <a:prstClr val="white">
                    <a:lumMod val="50000"/>
                  </a:prstClr>
                </a:solidFill>
                <a:latin typeface="Arial"/>
                <a:cs typeface="Arial" charset="0"/>
              </a:rPr>
              <a:t>J Thorac Oncol</a:t>
            </a:r>
            <a:r>
              <a:rPr lang="en-GB" altLang="en-US" sz="1000" dirty="0">
                <a:solidFill>
                  <a:prstClr val="white">
                    <a:lumMod val="50000"/>
                  </a:prstClr>
                </a:solidFill>
                <a:latin typeface="Arial"/>
                <a:cs typeface="Arial" charset="0"/>
              </a:rPr>
              <a:t>. 2013;8(suppl 2):P1.11-021</a:t>
            </a:r>
            <a:r>
              <a:rPr lang="en-US" altLang="en-US" sz="1000" dirty="0">
                <a:solidFill>
                  <a:prstClr val="white">
                    <a:lumMod val="50000"/>
                  </a:prstClr>
                </a:solidFill>
                <a:latin typeface="Arial"/>
                <a:cs typeface="Arial" pitchFamily="34" charset="0"/>
              </a:rPr>
              <a:t>.</a:t>
            </a:r>
            <a:endParaRPr lang="en-US" sz="1000" dirty="0">
              <a:solidFill>
                <a:prstClr val="white">
                  <a:lumMod val="50000"/>
                </a:prstClr>
              </a:solidFill>
              <a:latin typeface="Arial"/>
              <a:cs typeface="Arial" charset="0"/>
            </a:endParaRPr>
          </a:p>
        </p:txBody>
      </p:sp>
      <p:sp>
        <p:nvSpPr>
          <p:cNvPr id="216" name="Rectangle 215"/>
          <p:cNvSpPr/>
          <p:nvPr/>
        </p:nvSpPr>
        <p:spPr>
          <a:xfrm>
            <a:off x="6968095" y="1339755"/>
            <a:ext cx="2456431" cy="4022431"/>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pPr>
            <a:endParaRPr lang="en-GB">
              <a:solidFill>
                <a:prstClr val="black"/>
              </a:solidFill>
              <a:latin typeface="Arial"/>
            </a:endParaRPr>
          </a:p>
        </p:txBody>
      </p:sp>
      <p:graphicFrame>
        <p:nvGraphicFramePr>
          <p:cNvPr id="218" name="Content Placeholder 3"/>
          <p:cNvGraphicFramePr>
            <a:graphicFrameLocks/>
          </p:cNvGraphicFramePr>
          <p:nvPr/>
        </p:nvGraphicFramePr>
        <p:xfrm>
          <a:off x="1679116" y="1227289"/>
          <a:ext cx="4676110" cy="4182360"/>
        </p:xfrm>
        <a:graphic>
          <a:graphicData uri="http://schemas.openxmlformats.org/drawingml/2006/table">
            <a:tbl>
              <a:tblPr firstRow="1" bandRow="1">
                <a:tableStyleId>{5C22544A-7EE6-4342-B048-85BDC9FD1C3A}</a:tableStyleId>
              </a:tblPr>
              <a:tblGrid>
                <a:gridCol w="1326989">
                  <a:extLst>
                    <a:ext uri="{9D8B030D-6E8A-4147-A177-3AD203B41FA5}">
                      <a16:colId xmlns:a16="http://schemas.microsoft.com/office/drawing/2014/main" val="20000"/>
                    </a:ext>
                  </a:extLst>
                </a:gridCol>
                <a:gridCol w="2082349">
                  <a:extLst>
                    <a:ext uri="{9D8B030D-6E8A-4147-A177-3AD203B41FA5}">
                      <a16:colId xmlns:a16="http://schemas.microsoft.com/office/drawing/2014/main" val="20001"/>
                    </a:ext>
                  </a:extLst>
                </a:gridCol>
                <a:gridCol w="1266772">
                  <a:extLst>
                    <a:ext uri="{9D8B030D-6E8A-4147-A177-3AD203B41FA5}">
                      <a16:colId xmlns:a16="http://schemas.microsoft.com/office/drawing/2014/main" val="20002"/>
                    </a:ext>
                  </a:extLst>
                </a:gridCol>
              </a:tblGrid>
              <a:tr h="0">
                <a:tc>
                  <a:txBody>
                    <a:bodyPr/>
                    <a:lstStyle/>
                    <a:p>
                      <a:r>
                        <a:rPr lang="en-GB" sz="1100" b="1" dirty="0">
                          <a:solidFill>
                            <a:schemeClr val="bg2"/>
                          </a:solidFill>
                          <a:latin typeface="+mn-lt"/>
                          <a:ea typeface="Arial Unicode MS" pitchFamily="34" charset="-128"/>
                          <a:cs typeface="Arial Unicode MS" pitchFamily="34" charset="-128"/>
                        </a:rPr>
                        <a:t>Tria</a:t>
                      </a:r>
                      <a:r>
                        <a:rPr lang="en-GB" sz="1100" b="1" dirty="0">
                          <a:solidFill>
                            <a:schemeClr val="tx1"/>
                          </a:solidFill>
                          <a:latin typeface="+mn-lt"/>
                          <a:ea typeface="Arial Unicode MS" pitchFamily="34" charset="-128"/>
                          <a:cs typeface="Arial Unicode MS" pitchFamily="34" charset="-128"/>
                        </a:rPr>
                        <a:t>l </a:t>
                      </a:r>
                    </a:p>
                  </a:txBody>
                  <a:tcPr marL="0" marR="0" marT="10800" marB="10800"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b="1" dirty="0">
                        <a:solidFill>
                          <a:schemeClr val="tx1"/>
                        </a:solidFill>
                        <a:latin typeface="+mn-lt"/>
                        <a:ea typeface="Arial Unicode MS" pitchFamily="34" charset="-128"/>
                        <a:cs typeface="Arial Unicode MS" pitchFamily="34" charset="-128"/>
                      </a:endParaRPr>
                    </a:p>
                  </a:txBody>
                  <a:tcPr marL="0" marR="0" marT="10800" marB="1080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1" dirty="0">
                          <a:solidFill>
                            <a:schemeClr val="bg2"/>
                          </a:solidFill>
                          <a:latin typeface="+mn-lt"/>
                          <a:ea typeface="Arial Unicode MS" pitchFamily="34" charset="-128"/>
                          <a:cs typeface="Arial Unicode MS" pitchFamily="34" charset="-128"/>
                        </a:rPr>
                        <a:t>PFS</a:t>
                      </a:r>
                      <a:br>
                        <a:rPr lang="en-GB" sz="900" b="1" baseline="0" dirty="0">
                          <a:solidFill>
                            <a:schemeClr val="bg2"/>
                          </a:solidFill>
                          <a:latin typeface="+mn-lt"/>
                          <a:ea typeface="Arial Unicode MS" pitchFamily="34" charset="-128"/>
                          <a:cs typeface="Arial Unicode MS" pitchFamily="34" charset="-128"/>
                        </a:rPr>
                      </a:br>
                      <a:r>
                        <a:rPr lang="en-GB" sz="900" b="1" baseline="0" dirty="0">
                          <a:solidFill>
                            <a:schemeClr val="bg2"/>
                          </a:solidFill>
                          <a:latin typeface="+mn-lt"/>
                          <a:ea typeface="Arial Unicode MS" pitchFamily="34" charset="-128"/>
                          <a:cs typeface="Arial Unicode MS" pitchFamily="34" charset="-128"/>
                        </a:rPr>
                        <a:t>HR (95% CI)</a:t>
                      </a:r>
                      <a:endParaRPr lang="en-GB" sz="900" b="1" dirty="0">
                        <a:solidFill>
                          <a:schemeClr val="bg2"/>
                        </a:solidFill>
                        <a:latin typeface="+mn-lt"/>
                        <a:ea typeface="Arial Unicode MS" pitchFamily="34" charset="-128"/>
                        <a:cs typeface="Arial Unicode MS" pitchFamily="34" charset="-128"/>
                      </a:endParaRPr>
                    </a:p>
                  </a:txBody>
                  <a:tcPr marL="0" marR="0" marT="10800" marB="1080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LUX-Lung 3</a:t>
                      </a:r>
                      <a:r>
                        <a:rPr lang="en-GB" sz="900" b="1" baseline="30000" dirty="0">
                          <a:solidFill>
                            <a:schemeClr val="tx1"/>
                          </a:solidFill>
                          <a:latin typeface="+mn-lt"/>
                          <a:ea typeface="Arial Unicode MS" pitchFamily="34" charset="-128"/>
                          <a:cs typeface="Arial Unicode MS" pitchFamily="34" charset="-128"/>
                        </a:rPr>
                        <a:t>1</a:t>
                      </a:r>
                      <a:endParaRPr lang="en-GB" sz="900" baseline="30000" dirty="0">
                        <a:solidFill>
                          <a:schemeClr val="tx1"/>
                        </a:solidFill>
                        <a:latin typeface="+mn-lt"/>
                        <a:ea typeface="Arial Unicode MS" pitchFamily="34" charset="-128"/>
                        <a:cs typeface="Arial Unicode MS" pitchFamily="34" charset="-128"/>
                      </a:endParaRPr>
                    </a:p>
                  </a:txBody>
                  <a:tcPr marL="0" marR="0" marT="10800" marB="10800" anchor="ctr">
                    <a:lnL w="12700" cmpd="sng">
                      <a:noFill/>
                    </a:lnL>
                    <a:lnR w="12700" cmpd="sng">
                      <a:noFill/>
                    </a:lnR>
                    <a:lnT w="190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nchor="ctr">
                    <a:lnL w="38100" cap="flat" cmpd="sng" algn="ctr">
                      <a:no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nchor="ctr">
                    <a:lnL w="38100" cap="flat" cmpd="sng" algn="ctr">
                      <a:noFill/>
                      <a:prstDash val="solid"/>
                      <a:round/>
                      <a:headEnd type="none" w="med" len="med"/>
                      <a:tailEnd type="none" w="med" len="med"/>
                    </a:lnL>
                    <a:lnR w="12700" cmpd="sng">
                      <a:noFill/>
                    </a:lnR>
                    <a:lnT w="190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Del19</a:t>
                      </a:r>
                    </a:p>
                  </a:txBody>
                  <a:tcPr marL="0" marR="0" marT="10800" marB="10800">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0.28 (0.18–0.44)</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baseline="0" dirty="0">
                          <a:solidFill>
                            <a:schemeClr val="tx1"/>
                          </a:solidFill>
                          <a:latin typeface="+mn-lt"/>
                          <a:ea typeface="Arial Unicode MS" pitchFamily="34" charset="-128"/>
                          <a:cs typeface="Arial Unicode MS" pitchFamily="34" charset="-128"/>
                        </a:rPr>
                        <a:t>L858R</a:t>
                      </a:r>
                    </a:p>
                  </a:txBody>
                  <a:tcPr marL="0" marR="0" marT="10800" marB="10800">
                    <a:lnL w="12700" cmpd="sng">
                      <a:noFill/>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0.73 (0.46–1.17)</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0">
                <a:tc>
                  <a:txBody>
                    <a:bodyPr/>
                    <a:lstStyle/>
                    <a:p>
                      <a:r>
                        <a:rPr lang="en-GB" sz="900" b="1" dirty="0">
                          <a:solidFill>
                            <a:schemeClr val="tx1"/>
                          </a:solidFill>
                          <a:latin typeface="+mn-lt"/>
                          <a:ea typeface="Arial Unicode MS" pitchFamily="34" charset="-128"/>
                          <a:cs typeface="Arial Unicode MS" pitchFamily="34" charset="-128"/>
                        </a:rPr>
                        <a:t>LUX-Lung 6</a:t>
                      </a:r>
                      <a:r>
                        <a:rPr lang="en-GB" sz="900" b="1" baseline="30000" dirty="0">
                          <a:solidFill>
                            <a:schemeClr val="tx1"/>
                          </a:solidFill>
                          <a:latin typeface="+mn-lt"/>
                          <a:ea typeface="Arial Unicode MS" pitchFamily="34" charset="-128"/>
                          <a:cs typeface="Arial Unicode MS" pitchFamily="34" charset="-128"/>
                        </a:rPr>
                        <a:t>2</a:t>
                      </a:r>
                      <a:endParaRPr lang="en-GB" sz="900" dirty="0">
                        <a:solidFill>
                          <a:schemeClr val="tx1"/>
                        </a:solidFill>
                        <a:latin typeface="+mn-lt"/>
                        <a:ea typeface="Arial Unicode MS" pitchFamily="34" charset="-128"/>
                        <a:cs typeface="Arial Unicode MS" pitchFamily="34" charset="-128"/>
                      </a:endParaRPr>
                    </a:p>
                  </a:txBody>
                  <a:tcPr marL="0" marR="0" marT="10800" marB="10800">
                    <a:lnL w="12700" cmpd="sng">
                      <a:noFill/>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GB" sz="900" dirty="0">
                        <a:solidFill>
                          <a:schemeClr val="tx1"/>
                        </a:solidFill>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GB" sz="900" dirty="0">
                        <a:solidFill>
                          <a:schemeClr val="tx1"/>
                        </a:solidFill>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Del19</a:t>
                      </a:r>
                    </a:p>
                  </a:txBody>
                  <a:tcPr marL="0" marR="0" marT="10800" marB="10800">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0.20 (0.13–0.33)</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baseline="0" dirty="0">
                          <a:solidFill>
                            <a:schemeClr val="tx1"/>
                          </a:solidFill>
                          <a:latin typeface="+mn-lt"/>
                          <a:ea typeface="Arial Unicode MS" pitchFamily="34" charset="-128"/>
                          <a:cs typeface="Arial Unicode MS" pitchFamily="34" charset="-128"/>
                        </a:rPr>
                        <a:t>L858R</a:t>
                      </a:r>
                    </a:p>
                  </a:txBody>
                  <a:tcPr marL="0" marR="0" marT="10800" marB="10800">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0.32 (0.19–0.52)</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IPASS</a:t>
                      </a:r>
                      <a:r>
                        <a:rPr lang="en-GB" sz="900" b="1" baseline="30000" dirty="0">
                          <a:solidFill>
                            <a:schemeClr val="tx1"/>
                          </a:solidFill>
                          <a:latin typeface="+mn-lt"/>
                          <a:ea typeface="Arial Unicode MS" pitchFamily="34" charset="-128"/>
                          <a:cs typeface="Arial Unicode MS" pitchFamily="34" charset="-128"/>
                        </a:rPr>
                        <a:t>3–5</a:t>
                      </a:r>
                      <a:endParaRPr lang="en-GB" sz="900" dirty="0">
                        <a:solidFill>
                          <a:schemeClr val="tx1"/>
                        </a:solidFill>
                        <a:latin typeface="+mn-lt"/>
                        <a:ea typeface="Arial Unicode MS" pitchFamily="34" charset="-128"/>
                        <a:cs typeface="Arial Unicode MS" pitchFamily="34" charset="-128"/>
                      </a:endParaRPr>
                    </a:p>
                  </a:txBody>
                  <a:tcPr marL="0" marR="0" marT="10800" marB="10800">
                    <a:lnL w="12700" cmpd="sng">
                      <a:noFill/>
                    </a:lnL>
                    <a:lnR w="12700" cmpd="sng">
                      <a:noFill/>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Del19</a:t>
                      </a:r>
                    </a:p>
                  </a:txBody>
                  <a:tcPr marL="0" marR="0" marT="10800" marB="10800">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0.38 (0.26–0.56)</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baseline="0" dirty="0">
                          <a:solidFill>
                            <a:schemeClr val="tx1"/>
                          </a:solidFill>
                          <a:latin typeface="+mn-lt"/>
                          <a:ea typeface="Arial Unicode MS" pitchFamily="34" charset="-128"/>
                          <a:cs typeface="Arial Unicode MS" pitchFamily="34" charset="-128"/>
                        </a:rPr>
                        <a:t>L858R</a:t>
                      </a:r>
                    </a:p>
                  </a:txBody>
                  <a:tcPr marL="0" marR="0" marT="10800" marB="10800">
                    <a:lnL w="12700" cmpd="sng">
                      <a:noFill/>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0.55 (0.35–0.87)</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NEJ002</a:t>
                      </a:r>
                      <a:r>
                        <a:rPr lang="en-GB" sz="900" b="1" baseline="30000" dirty="0">
                          <a:solidFill>
                            <a:schemeClr val="tx1"/>
                          </a:solidFill>
                          <a:latin typeface="+mn-lt"/>
                          <a:ea typeface="Arial Unicode MS" pitchFamily="34" charset="-128"/>
                          <a:cs typeface="Arial Unicode MS" pitchFamily="34" charset="-128"/>
                        </a:rPr>
                        <a:t>6,7</a:t>
                      </a:r>
                      <a:endParaRPr lang="en-GB" sz="900" dirty="0">
                        <a:solidFill>
                          <a:schemeClr val="tx1"/>
                        </a:solidFill>
                        <a:latin typeface="+mn-lt"/>
                        <a:ea typeface="Arial Unicode MS" pitchFamily="34" charset="-128"/>
                        <a:cs typeface="Arial Unicode MS" pitchFamily="34" charset="-128"/>
                      </a:endParaRPr>
                    </a:p>
                  </a:txBody>
                  <a:tcPr marL="0" marR="0" marT="10800" marB="10800">
                    <a:lnL w="12700" cmpd="sng">
                      <a:noFill/>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Del19</a:t>
                      </a:r>
                    </a:p>
                  </a:txBody>
                  <a:tcPr marL="0" marR="0" marT="10800" marB="10800">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0.35 (0.23–0.52)</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baseline="0" dirty="0">
                          <a:solidFill>
                            <a:schemeClr val="tx1"/>
                          </a:solidFill>
                          <a:latin typeface="+mn-lt"/>
                          <a:ea typeface="Arial Unicode MS" pitchFamily="34" charset="-128"/>
                          <a:cs typeface="Arial Unicode MS" pitchFamily="34" charset="-128"/>
                        </a:rPr>
                        <a:t>L858R</a:t>
                      </a:r>
                    </a:p>
                  </a:txBody>
                  <a:tcPr marL="0" marR="0" marT="10800" marB="10800">
                    <a:lnL w="12700" cmpd="sng">
                      <a:noFill/>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0.32  (0.20–0.50)</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WJTOG3405</a:t>
                      </a:r>
                      <a:r>
                        <a:rPr lang="en-GB" sz="900" b="1" baseline="30000" dirty="0">
                          <a:solidFill>
                            <a:schemeClr val="tx1"/>
                          </a:solidFill>
                          <a:latin typeface="+mn-lt"/>
                          <a:ea typeface="Arial Unicode MS" pitchFamily="34" charset="-128"/>
                          <a:cs typeface="Arial Unicode MS" pitchFamily="34" charset="-128"/>
                        </a:rPr>
                        <a:t>8</a:t>
                      </a:r>
                      <a:endParaRPr lang="en-GB" sz="900" dirty="0">
                        <a:solidFill>
                          <a:schemeClr val="tx1"/>
                        </a:solidFill>
                        <a:latin typeface="+mn-lt"/>
                        <a:ea typeface="Arial Unicode MS" pitchFamily="34" charset="-128"/>
                        <a:cs typeface="Arial Unicode MS" pitchFamily="34" charset="-128"/>
                      </a:endParaRPr>
                    </a:p>
                  </a:txBody>
                  <a:tcPr marL="0" marR="0" marT="10800" marB="10800">
                    <a:lnL w="12700" cmpd="sng">
                      <a:noFill/>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Del19</a:t>
                      </a:r>
                    </a:p>
                  </a:txBody>
                  <a:tcPr marL="0" marR="0" marT="10800" marB="10800">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0.45 (0.27–0.77)</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baseline="0" dirty="0">
                          <a:solidFill>
                            <a:schemeClr val="tx1"/>
                          </a:solidFill>
                          <a:latin typeface="+mn-lt"/>
                          <a:ea typeface="Arial Unicode MS" pitchFamily="34" charset="-128"/>
                          <a:cs typeface="Arial Unicode MS" pitchFamily="34" charset="-128"/>
                        </a:rPr>
                        <a:t>L858R</a:t>
                      </a:r>
                    </a:p>
                  </a:txBody>
                  <a:tcPr marL="0" marR="0" marT="10800" marB="10800">
                    <a:lnL w="12700" cmpd="sng">
                      <a:noFill/>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0.51 (0.29–0.90)</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EURTAC</a:t>
                      </a:r>
                      <a:r>
                        <a:rPr lang="en-GB" sz="900" b="1" baseline="30000" dirty="0">
                          <a:solidFill>
                            <a:schemeClr val="tx1"/>
                          </a:solidFill>
                          <a:latin typeface="+mn-lt"/>
                          <a:ea typeface="Arial Unicode MS" pitchFamily="34" charset="-128"/>
                          <a:cs typeface="Arial Unicode MS" pitchFamily="34" charset="-128"/>
                        </a:rPr>
                        <a:t>9,10</a:t>
                      </a:r>
                      <a:endParaRPr lang="en-GB" sz="900" b="1" dirty="0">
                        <a:solidFill>
                          <a:schemeClr val="tx1"/>
                        </a:solidFill>
                        <a:latin typeface="+mn-lt"/>
                        <a:ea typeface="Arial Unicode MS" pitchFamily="34" charset="-128"/>
                        <a:cs typeface="Arial Unicode MS" pitchFamily="34" charset="-128"/>
                      </a:endParaRPr>
                    </a:p>
                  </a:txBody>
                  <a:tcPr marL="0" marR="0" marT="10800" marB="10800">
                    <a:lnL w="12700" cmpd="sng">
                      <a:noFill/>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Del19</a:t>
                      </a:r>
                    </a:p>
                  </a:txBody>
                  <a:tcPr marL="0" marR="0" marT="10800" marB="10800">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0.30 (0.18–0.50)</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baseline="0" dirty="0">
                          <a:solidFill>
                            <a:schemeClr val="tx1"/>
                          </a:solidFill>
                          <a:latin typeface="+mn-lt"/>
                          <a:ea typeface="Arial Unicode MS" pitchFamily="34" charset="-128"/>
                          <a:cs typeface="Arial Unicode MS" pitchFamily="34" charset="-128"/>
                        </a:rPr>
                        <a:t>L858R</a:t>
                      </a:r>
                    </a:p>
                  </a:txBody>
                  <a:tcPr marL="0" marR="0" marT="10800" marB="10800">
                    <a:lnL w="12700" cmpd="sng">
                      <a:noFill/>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0.55 (0.29–1.02)</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OPTIMAL</a:t>
                      </a:r>
                      <a:r>
                        <a:rPr lang="en-GB" sz="900" b="1" baseline="30000" dirty="0">
                          <a:solidFill>
                            <a:schemeClr val="tx1"/>
                          </a:solidFill>
                          <a:latin typeface="+mn-lt"/>
                          <a:ea typeface="Arial Unicode MS" pitchFamily="34" charset="-128"/>
                          <a:cs typeface="Arial Unicode MS" pitchFamily="34" charset="-128"/>
                        </a:rPr>
                        <a:t>11</a:t>
                      </a:r>
                      <a:endParaRPr lang="en-GB" sz="900" b="1" dirty="0">
                        <a:solidFill>
                          <a:schemeClr val="tx1"/>
                        </a:solidFill>
                        <a:latin typeface="+mn-lt"/>
                        <a:ea typeface="Arial Unicode MS" pitchFamily="34" charset="-128"/>
                        <a:cs typeface="Arial Unicode MS" pitchFamily="34" charset="-128"/>
                      </a:endParaRPr>
                    </a:p>
                  </a:txBody>
                  <a:tcPr marL="0" marR="0" marT="10800" marB="10800">
                    <a:lnL w="12700" cmpd="sng">
                      <a:noFill/>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Del19</a:t>
                      </a:r>
                    </a:p>
                  </a:txBody>
                  <a:tcPr marL="0" marR="0" marT="10800" marB="10800">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0.13 (0.07–0.25)</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baseline="0" dirty="0">
                          <a:solidFill>
                            <a:schemeClr val="tx1"/>
                          </a:solidFill>
                          <a:latin typeface="+mn-lt"/>
                          <a:ea typeface="Arial Unicode MS" pitchFamily="34" charset="-128"/>
                          <a:cs typeface="Arial Unicode MS" pitchFamily="34" charset="-128"/>
                        </a:rPr>
                        <a:t>L858R</a:t>
                      </a:r>
                    </a:p>
                  </a:txBody>
                  <a:tcPr marL="0" marR="0" marT="10800" marB="10800">
                    <a:lnL w="12700" cmpd="sng">
                      <a:noFill/>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0.26 (0.14–0.49)</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1"/>
                  </a:ext>
                </a:extLst>
              </a:tr>
              <a:tr h="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ENSURE</a:t>
                      </a:r>
                      <a:r>
                        <a:rPr lang="en-GB" sz="900" b="1" baseline="30000" dirty="0">
                          <a:solidFill>
                            <a:schemeClr val="tx1"/>
                          </a:solidFill>
                          <a:latin typeface="+mn-lt"/>
                          <a:ea typeface="Arial Unicode MS" pitchFamily="34" charset="-128"/>
                          <a:cs typeface="Arial Unicode MS" pitchFamily="34" charset="-128"/>
                        </a:rPr>
                        <a:t>12</a:t>
                      </a:r>
                      <a:endParaRPr lang="en-GB" sz="900" dirty="0">
                        <a:solidFill>
                          <a:schemeClr val="tx1"/>
                        </a:solidFill>
                        <a:latin typeface="+mn-lt"/>
                        <a:ea typeface="Arial Unicode MS" pitchFamily="34" charset="-128"/>
                        <a:cs typeface="Arial Unicode MS" pitchFamily="34" charset="-128"/>
                      </a:endParaRPr>
                    </a:p>
                  </a:txBody>
                  <a:tcPr marL="0" marR="0" marT="10800" marB="10800">
                    <a:lnL w="12700" cmpd="sng">
                      <a:noFill/>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dirty="0">
                          <a:solidFill>
                            <a:schemeClr val="tx1"/>
                          </a:solidFill>
                          <a:latin typeface="+mn-lt"/>
                          <a:ea typeface="Arial Unicode MS" pitchFamily="34" charset="-128"/>
                          <a:cs typeface="Arial Unicode MS" pitchFamily="34" charset="-128"/>
                        </a:rPr>
                        <a:t>Del19</a:t>
                      </a:r>
                    </a:p>
                  </a:txBody>
                  <a:tcPr marL="0" marR="0" marT="10800" marB="10800">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0.20 (0.12–0.33)</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3"/>
                  </a:ext>
                </a:extLst>
              </a:tr>
              <a:tr h="0">
                <a:tc>
                  <a:txBody>
                    <a:bodyPr/>
                    <a:lstStyle/>
                    <a:p>
                      <a:pPr marL="0" marR="0" indent="177800" algn="l" defTabSz="457200" rtl="0" eaLnBrk="1" fontAlgn="auto" latinLnBrk="0" hangingPunct="1">
                        <a:lnSpc>
                          <a:spcPct val="100000"/>
                        </a:lnSpc>
                        <a:spcBef>
                          <a:spcPts val="0"/>
                        </a:spcBef>
                        <a:spcAft>
                          <a:spcPts val="0"/>
                        </a:spcAft>
                        <a:buClrTx/>
                        <a:buSzTx/>
                        <a:buFontTx/>
                        <a:buNone/>
                        <a:tabLst/>
                        <a:defRPr/>
                      </a:pPr>
                      <a:r>
                        <a:rPr lang="en-GB" sz="900" b="1" baseline="0" dirty="0">
                          <a:solidFill>
                            <a:schemeClr val="tx1"/>
                          </a:solidFill>
                          <a:latin typeface="+mn-lt"/>
                          <a:ea typeface="Arial Unicode MS" pitchFamily="34" charset="-128"/>
                          <a:cs typeface="Arial Unicode MS" pitchFamily="34" charset="-128"/>
                        </a:rPr>
                        <a:t>L858R</a:t>
                      </a:r>
                    </a:p>
                  </a:txBody>
                  <a:tcPr marL="0" marR="0" marT="10800" marB="10800">
                    <a:lnL w="12700" cmpd="sng">
                      <a:noFill/>
                    </a:lnL>
                    <a:lnR w="12700" cmpd="sng">
                      <a:noFill/>
                    </a:lnR>
                    <a:lnT w="9525"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0.54 (0.32–0.90)</a:t>
                      </a:r>
                    </a:p>
                  </a:txBody>
                  <a:tcPr marL="0" marR="0" marT="10800" marB="10800">
                    <a:lnL w="38100"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4"/>
                  </a:ext>
                </a:extLst>
              </a:tr>
            </a:tbl>
          </a:graphicData>
        </a:graphic>
      </p:graphicFrame>
      <p:sp>
        <p:nvSpPr>
          <p:cNvPr id="217" name="Rectangle 216"/>
          <p:cNvSpPr/>
          <p:nvPr/>
        </p:nvSpPr>
        <p:spPr>
          <a:xfrm>
            <a:off x="2769202" y="1339755"/>
            <a:ext cx="2430630" cy="4022431"/>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base">
              <a:spcBef>
                <a:spcPct val="0"/>
              </a:spcBef>
              <a:spcAft>
                <a:spcPct val="0"/>
              </a:spcAft>
            </a:pPr>
            <a:endParaRPr lang="en-GB">
              <a:solidFill>
                <a:prstClr val="black"/>
              </a:solidFill>
              <a:latin typeface="Arial"/>
            </a:endParaRPr>
          </a:p>
        </p:txBody>
      </p:sp>
      <p:cxnSp>
        <p:nvCxnSpPr>
          <p:cNvPr id="219" name="Straight Connector 218"/>
          <p:cNvCxnSpPr/>
          <p:nvPr/>
        </p:nvCxnSpPr>
        <p:spPr>
          <a:xfrm>
            <a:off x="2903961" y="5362177"/>
            <a:ext cx="0" cy="72000"/>
          </a:xfrm>
          <a:prstGeom prst="line">
            <a:avLst/>
          </a:prstGeom>
          <a:ln w="190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0" name="Straight Connector 219"/>
          <p:cNvCxnSpPr/>
          <p:nvPr/>
        </p:nvCxnSpPr>
        <p:spPr>
          <a:xfrm>
            <a:off x="3623694" y="5362177"/>
            <a:ext cx="0" cy="72000"/>
          </a:xfrm>
          <a:prstGeom prst="line">
            <a:avLst/>
          </a:prstGeom>
          <a:ln w="190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1" name="Straight Connector 220"/>
          <p:cNvCxnSpPr/>
          <p:nvPr/>
        </p:nvCxnSpPr>
        <p:spPr>
          <a:xfrm>
            <a:off x="4343427" y="5362177"/>
            <a:ext cx="0" cy="72000"/>
          </a:xfrm>
          <a:prstGeom prst="line">
            <a:avLst/>
          </a:prstGeom>
          <a:ln w="190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2" name="Straight Connector 221"/>
          <p:cNvCxnSpPr/>
          <p:nvPr/>
        </p:nvCxnSpPr>
        <p:spPr>
          <a:xfrm>
            <a:off x="5063159" y="5362177"/>
            <a:ext cx="0" cy="72000"/>
          </a:xfrm>
          <a:prstGeom prst="line">
            <a:avLst/>
          </a:prstGeom>
          <a:ln w="190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a:off x="7265318" y="5362177"/>
            <a:ext cx="0" cy="72000"/>
          </a:xfrm>
          <a:prstGeom prst="line">
            <a:avLst/>
          </a:prstGeom>
          <a:ln w="190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225" name="Straight Connector 224"/>
          <p:cNvCxnSpPr/>
          <p:nvPr/>
        </p:nvCxnSpPr>
        <p:spPr>
          <a:xfrm>
            <a:off x="7985051" y="5362177"/>
            <a:ext cx="0" cy="72000"/>
          </a:xfrm>
          <a:prstGeom prst="line">
            <a:avLst/>
          </a:prstGeom>
          <a:ln w="190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226" name="Straight Connector 225"/>
          <p:cNvCxnSpPr/>
          <p:nvPr/>
        </p:nvCxnSpPr>
        <p:spPr>
          <a:xfrm>
            <a:off x="8704784" y="5379595"/>
            <a:ext cx="0" cy="72000"/>
          </a:xfrm>
          <a:prstGeom prst="line">
            <a:avLst/>
          </a:prstGeom>
          <a:ln w="190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227" name="Straight Connector 226"/>
          <p:cNvCxnSpPr/>
          <p:nvPr/>
        </p:nvCxnSpPr>
        <p:spPr>
          <a:xfrm>
            <a:off x="9424516" y="5379595"/>
            <a:ext cx="0" cy="72000"/>
          </a:xfrm>
          <a:prstGeom prst="line">
            <a:avLst/>
          </a:prstGeom>
          <a:ln w="190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230" name="Straight Connector 229"/>
          <p:cNvCxnSpPr/>
          <p:nvPr/>
        </p:nvCxnSpPr>
        <p:spPr>
          <a:xfrm flipV="1">
            <a:off x="4343427" y="1563993"/>
            <a:ext cx="0" cy="3798187"/>
          </a:xfrm>
          <a:prstGeom prst="line">
            <a:avLst/>
          </a:prstGeom>
          <a:ln w="1270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1" name="Straight Connector 230"/>
          <p:cNvCxnSpPr/>
          <p:nvPr/>
        </p:nvCxnSpPr>
        <p:spPr>
          <a:xfrm flipV="1">
            <a:off x="7985051" y="1563993"/>
            <a:ext cx="0" cy="3798187"/>
          </a:xfrm>
          <a:prstGeom prst="line">
            <a:avLst/>
          </a:prstGeom>
          <a:ln w="1270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2" name="Straight Arrow Connector 231"/>
          <p:cNvCxnSpPr/>
          <p:nvPr/>
        </p:nvCxnSpPr>
        <p:spPr bwMode="auto">
          <a:xfrm>
            <a:off x="9571562" y="5689113"/>
            <a:ext cx="156000" cy="0"/>
          </a:xfrm>
          <a:prstGeom prst="straightConnector1">
            <a:avLst/>
          </a:prstGeom>
          <a:ln w="28575" cap="sq">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34" name="Straight Arrow Connector 233"/>
          <p:cNvCxnSpPr/>
          <p:nvPr/>
        </p:nvCxnSpPr>
        <p:spPr bwMode="auto">
          <a:xfrm>
            <a:off x="6988106" y="5689113"/>
            <a:ext cx="156000" cy="0"/>
          </a:xfrm>
          <a:prstGeom prst="straightConnector1">
            <a:avLst/>
          </a:prstGeom>
          <a:ln w="28575" cap="sq">
            <a:solidFill>
              <a:schemeClr val="bg1"/>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35" name="TextBox 234"/>
          <p:cNvSpPr txBox="1"/>
          <p:nvPr/>
        </p:nvSpPr>
        <p:spPr>
          <a:xfrm>
            <a:off x="4640008" y="5573697"/>
            <a:ext cx="941283" cy="230832"/>
          </a:xfrm>
          <a:prstGeom prst="rect">
            <a:avLst/>
          </a:prstGeom>
          <a:noFill/>
        </p:spPr>
        <p:txBody>
          <a:bodyPr wrap="none" rtlCol="0">
            <a:spAutoFit/>
          </a:bodyPr>
          <a:lstStyle/>
          <a:p>
            <a:pPr algn="ctr" defTabSz="457200" fontAlgn="base">
              <a:spcBef>
                <a:spcPct val="0"/>
              </a:spcBef>
              <a:spcAft>
                <a:spcPct val="0"/>
              </a:spcAft>
            </a:pPr>
            <a:r>
              <a:rPr lang="en-GB" sz="900" b="1" dirty="0" err="1">
                <a:solidFill>
                  <a:prstClr val="black"/>
                </a:solidFill>
                <a:latin typeface="Arial"/>
                <a:cs typeface="Arial" charset="0"/>
              </a:rPr>
              <a:t>Ưu</a:t>
            </a:r>
            <a:r>
              <a:rPr lang="en-GB" sz="900" b="1" dirty="0">
                <a:solidFill>
                  <a:prstClr val="black"/>
                </a:solidFill>
                <a:latin typeface="Arial"/>
                <a:cs typeface="Arial" charset="0"/>
              </a:rPr>
              <a:t> </a:t>
            </a:r>
            <a:r>
              <a:rPr lang="en-GB" sz="900" b="1" dirty="0" err="1">
                <a:solidFill>
                  <a:prstClr val="black"/>
                </a:solidFill>
                <a:latin typeface="Arial"/>
                <a:cs typeface="Arial" charset="0"/>
              </a:rPr>
              <a:t>thế</a:t>
            </a:r>
            <a:r>
              <a:rPr lang="en-GB" sz="900" b="1" dirty="0">
                <a:solidFill>
                  <a:prstClr val="black"/>
                </a:solidFill>
                <a:latin typeface="Arial"/>
                <a:cs typeface="Arial" charset="0"/>
              </a:rPr>
              <a:t> </a:t>
            </a:r>
            <a:r>
              <a:rPr lang="en-GB" sz="900" b="1" dirty="0" err="1">
                <a:solidFill>
                  <a:prstClr val="black"/>
                </a:solidFill>
                <a:latin typeface="Arial"/>
                <a:cs typeface="Arial" charset="0"/>
              </a:rPr>
              <a:t>hóa</a:t>
            </a:r>
            <a:r>
              <a:rPr lang="en-GB" sz="900" b="1" dirty="0">
                <a:solidFill>
                  <a:prstClr val="black"/>
                </a:solidFill>
                <a:latin typeface="Arial"/>
                <a:cs typeface="Arial" charset="0"/>
              </a:rPr>
              <a:t> </a:t>
            </a:r>
            <a:r>
              <a:rPr lang="en-GB" sz="900" b="1" dirty="0" err="1">
                <a:solidFill>
                  <a:prstClr val="black"/>
                </a:solidFill>
                <a:latin typeface="Arial"/>
                <a:cs typeface="Arial" charset="0"/>
              </a:rPr>
              <a:t>trị</a:t>
            </a:r>
            <a:endParaRPr lang="en-GB" sz="900" b="1" dirty="0">
              <a:solidFill>
                <a:prstClr val="black"/>
              </a:solidFill>
              <a:latin typeface="Arial"/>
              <a:cs typeface="Arial" charset="0"/>
            </a:endParaRPr>
          </a:p>
        </p:txBody>
      </p:sp>
      <p:cxnSp>
        <p:nvCxnSpPr>
          <p:cNvPr id="236" name="Straight Arrow Connector 235"/>
          <p:cNvCxnSpPr/>
          <p:nvPr/>
        </p:nvCxnSpPr>
        <p:spPr bwMode="auto">
          <a:xfrm>
            <a:off x="5870570" y="5689113"/>
            <a:ext cx="156000" cy="0"/>
          </a:xfrm>
          <a:prstGeom prst="straightConnector1">
            <a:avLst/>
          </a:prstGeom>
          <a:ln w="28575" cap="sq">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237" name="TextBox 236"/>
          <p:cNvSpPr txBox="1"/>
          <p:nvPr/>
        </p:nvSpPr>
        <p:spPr>
          <a:xfrm>
            <a:off x="3496904" y="5573697"/>
            <a:ext cx="774571" cy="230832"/>
          </a:xfrm>
          <a:prstGeom prst="rect">
            <a:avLst/>
          </a:prstGeom>
          <a:noFill/>
        </p:spPr>
        <p:txBody>
          <a:bodyPr wrap="none" rtlCol="0">
            <a:spAutoFit/>
          </a:bodyPr>
          <a:lstStyle/>
          <a:p>
            <a:pPr algn="ctr" defTabSz="457200" fontAlgn="base">
              <a:spcBef>
                <a:spcPct val="0"/>
              </a:spcBef>
              <a:spcAft>
                <a:spcPct val="0"/>
              </a:spcAft>
            </a:pPr>
            <a:r>
              <a:rPr lang="en-US" sz="900" b="1" dirty="0" err="1">
                <a:solidFill>
                  <a:prstClr val="black"/>
                </a:solidFill>
                <a:latin typeface="Arial"/>
                <a:cs typeface="Arial" charset="0"/>
              </a:rPr>
              <a:t>Ưu</a:t>
            </a:r>
            <a:r>
              <a:rPr lang="en-US" sz="900" b="1" dirty="0">
                <a:solidFill>
                  <a:prstClr val="black"/>
                </a:solidFill>
                <a:latin typeface="Arial"/>
                <a:cs typeface="Arial" charset="0"/>
              </a:rPr>
              <a:t> </a:t>
            </a:r>
            <a:r>
              <a:rPr lang="en-US" sz="900" b="1" dirty="0" err="1">
                <a:solidFill>
                  <a:prstClr val="black"/>
                </a:solidFill>
                <a:latin typeface="Arial"/>
                <a:cs typeface="Arial" charset="0"/>
              </a:rPr>
              <a:t>thế</a:t>
            </a:r>
            <a:r>
              <a:rPr lang="en-US" sz="900" b="1" dirty="0">
                <a:solidFill>
                  <a:prstClr val="black"/>
                </a:solidFill>
                <a:latin typeface="Arial"/>
                <a:cs typeface="Arial" charset="0"/>
              </a:rPr>
              <a:t> TKI</a:t>
            </a:r>
            <a:endParaRPr lang="en-GB" sz="900" b="1" dirty="0">
              <a:solidFill>
                <a:prstClr val="black"/>
              </a:solidFill>
              <a:latin typeface="Arial"/>
              <a:cs typeface="Arial" charset="0"/>
            </a:endParaRPr>
          </a:p>
        </p:txBody>
      </p:sp>
      <p:cxnSp>
        <p:nvCxnSpPr>
          <p:cNvPr id="238" name="Straight Arrow Connector 237"/>
          <p:cNvCxnSpPr/>
          <p:nvPr/>
        </p:nvCxnSpPr>
        <p:spPr bwMode="auto">
          <a:xfrm>
            <a:off x="3307751" y="5689113"/>
            <a:ext cx="156000" cy="0"/>
          </a:xfrm>
          <a:prstGeom prst="straightConnector1">
            <a:avLst/>
          </a:prstGeom>
          <a:ln w="28575" cap="sq">
            <a:solidFill>
              <a:schemeClr val="bg1"/>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41" name="TextBox 240"/>
          <p:cNvSpPr txBox="1"/>
          <p:nvPr/>
        </p:nvSpPr>
        <p:spPr>
          <a:xfrm>
            <a:off x="4231743" y="5406761"/>
            <a:ext cx="150541" cy="215444"/>
          </a:xfrm>
          <a:prstGeom prst="rect">
            <a:avLst/>
          </a:prstGeom>
          <a:noFill/>
        </p:spPr>
        <p:txBody>
          <a:bodyPr wrap="square" rtlCol="0">
            <a:spAutoFit/>
          </a:bodyPr>
          <a:lstStyle/>
          <a:p>
            <a:pPr defTabSz="457200" fontAlgn="base">
              <a:spcBef>
                <a:spcPct val="0"/>
              </a:spcBef>
              <a:spcAft>
                <a:spcPct val="0"/>
              </a:spcAft>
            </a:pPr>
            <a:r>
              <a:rPr lang="en-GB" sz="800" dirty="0">
                <a:solidFill>
                  <a:prstClr val="black"/>
                </a:solidFill>
                <a:latin typeface="Arial"/>
                <a:cs typeface="Arial" charset="0"/>
              </a:rPr>
              <a:t>1</a:t>
            </a:r>
          </a:p>
        </p:txBody>
      </p:sp>
      <p:sp>
        <p:nvSpPr>
          <p:cNvPr id="242" name="TextBox 241"/>
          <p:cNvSpPr txBox="1"/>
          <p:nvPr/>
        </p:nvSpPr>
        <p:spPr>
          <a:xfrm>
            <a:off x="3440633" y="5406761"/>
            <a:ext cx="589435" cy="215444"/>
          </a:xfrm>
          <a:prstGeom prst="rect">
            <a:avLst/>
          </a:prstGeom>
          <a:noFill/>
        </p:spPr>
        <p:txBody>
          <a:bodyPr wrap="square" rtlCol="0">
            <a:spAutoFit/>
          </a:bodyPr>
          <a:lstStyle/>
          <a:p>
            <a:pPr defTabSz="457200" fontAlgn="base">
              <a:spcBef>
                <a:spcPct val="0"/>
              </a:spcBef>
              <a:spcAft>
                <a:spcPct val="0"/>
              </a:spcAft>
            </a:pPr>
            <a:r>
              <a:rPr lang="en-GB" sz="800" dirty="0">
                <a:solidFill>
                  <a:prstClr val="black"/>
                </a:solidFill>
                <a:latin typeface="Arial"/>
                <a:cs typeface="Arial" charset="0"/>
              </a:rPr>
              <a:t>0.5</a:t>
            </a:r>
          </a:p>
        </p:txBody>
      </p:sp>
      <p:sp>
        <p:nvSpPr>
          <p:cNvPr id="243" name="TextBox 242"/>
          <p:cNvSpPr txBox="1"/>
          <p:nvPr/>
        </p:nvSpPr>
        <p:spPr>
          <a:xfrm>
            <a:off x="2766471" y="5406761"/>
            <a:ext cx="589435" cy="215444"/>
          </a:xfrm>
          <a:prstGeom prst="rect">
            <a:avLst/>
          </a:prstGeom>
          <a:noFill/>
        </p:spPr>
        <p:txBody>
          <a:bodyPr wrap="square" rtlCol="0">
            <a:spAutoFit/>
          </a:bodyPr>
          <a:lstStyle/>
          <a:p>
            <a:pPr defTabSz="457200" fontAlgn="base">
              <a:spcBef>
                <a:spcPct val="0"/>
              </a:spcBef>
              <a:spcAft>
                <a:spcPct val="0"/>
              </a:spcAft>
            </a:pPr>
            <a:r>
              <a:rPr lang="en-GB" sz="800" dirty="0">
                <a:solidFill>
                  <a:prstClr val="black"/>
                </a:solidFill>
                <a:latin typeface="Arial"/>
                <a:cs typeface="Arial" charset="0"/>
              </a:rPr>
              <a:t>0</a:t>
            </a:r>
          </a:p>
        </p:txBody>
      </p:sp>
      <p:sp>
        <p:nvSpPr>
          <p:cNvPr id="244" name="TextBox 243"/>
          <p:cNvSpPr txBox="1"/>
          <p:nvPr/>
        </p:nvSpPr>
        <p:spPr>
          <a:xfrm>
            <a:off x="4885258" y="5406761"/>
            <a:ext cx="589435" cy="215444"/>
          </a:xfrm>
          <a:prstGeom prst="rect">
            <a:avLst/>
          </a:prstGeom>
          <a:noFill/>
        </p:spPr>
        <p:txBody>
          <a:bodyPr wrap="square" rtlCol="0">
            <a:spAutoFit/>
          </a:bodyPr>
          <a:lstStyle/>
          <a:p>
            <a:pPr defTabSz="457200" fontAlgn="base">
              <a:spcBef>
                <a:spcPct val="0"/>
              </a:spcBef>
              <a:spcAft>
                <a:spcPct val="0"/>
              </a:spcAft>
            </a:pPr>
            <a:r>
              <a:rPr lang="en-GB" sz="800" dirty="0">
                <a:solidFill>
                  <a:prstClr val="black"/>
                </a:solidFill>
                <a:latin typeface="Arial"/>
                <a:cs typeface="Arial" charset="0"/>
              </a:rPr>
              <a:t>1.5</a:t>
            </a:r>
          </a:p>
        </p:txBody>
      </p:sp>
      <p:sp>
        <p:nvSpPr>
          <p:cNvPr id="245" name="TextBox 244"/>
          <p:cNvSpPr txBox="1"/>
          <p:nvPr/>
        </p:nvSpPr>
        <p:spPr>
          <a:xfrm>
            <a:off x="6969642" y="5411416"/>
            <a:ext cx="589435" cy="215444"/>
          </a:xfrm>
          <a:prstGeom prst="rect">
            <a:avLst/>
          </a:prstGeom>
          <a:noFill/>
        </p:spPr>
        <p:txBody>
          <a:bodyPr wrap="square" rtlCol="0">
            <a:spAutoFit/>
          </a:bodyPr>
          <a:lstStyle/>
          <a:p>
            <a:pPr algn="ctr" defTabSz="457200" fontAlgn="base">
              <a:spcBef>
                <a:spcPct val="0"/>
              </a:spcBef>
              <a:spcAft>
                <a:spcPct val="0"/>
              </a:spcAft>
            </a:pPr>
            <a:r>
              <a:rPr lang="en-GB" sz="800" dirty="0">
                <a:solidFill>
                  <a:prstClr val="black"/>
                </a:solidFill>
                <a:latin typeface="Arial"/>
                <a:cs typeface="Arial" charset="0"/>
              </a:rPr>
              <a:t>0</a:t>
            </a:r>
          </a:p>
        </p:txBody>
      </p:sp>
      <p:sp>
        <p:nvSpPr>
          <p:cNvPr id="246" name="TextBox 245"/>
          <p:cNvSpPr txBox="1"/>
          <p:nvPr/>
        </p:nvSpPr>
        <p:spPr>
          <a:xfrm>
            <a:off x="7691958" y="5411416"/>
            <a:ext cx="589435" cy="215444"/>
          </a:xfrm>
          <a:prstGeom prst="rect">
            <a:avLst/>
          </a:prstGeom>
          <a:noFill/>
        </p:spPr>
        <p:txBody>
          <a:bodyPr wrap="square" rtlCol="0">
            <a:spAutoFit/>
          </a:bodyPr>
          <a:lstStyle/>
          <a:p>
            <a:pPr algn="ctr" defTabSz="457200" fontAlgn="base">
              <a:spcBef>
                <a:spcPct val="0"/>
              </a:spcBef>
              <a:spcAft>
                <a:spcPct val="0"/>
              </a:spcAft>
            </a:pPr>
            <a:r>
              <a:rPr lang="en-GB" sz="800" dirty="0">
                <a:solidFill>
                  <a:prstClr val="black"/>
                </a:solidFill>
                <a:latin typeface="Arial"/>
                <a:cs typeface="Arial" charset="0"/>
              </a:rPr>
              <a:t>1</a:t>
            </a:r>
          </a:p>
        </p:txBody>
      </p:sp>
      <p:sp>
        <p:nvSpPr>
          <p:cNvPr id="247" name="TextBox 246"/>
          <p:cNvSpPr txBox="1"/>
          <p:nvPr/>
        </p:nvSpPr>
        <p:spPr>
          <a:xfrm>
            <a:off x="8414267" y="5411416"/>
            <a:ext cx="589435" cy="215444"/>
          </a:xfrm>
          <a:prstGeom prst="rect">
            <a:avLst/>
          </a:prstGeom>
          <a:noFill/>
        </p:spPr>
        <p:txBody>
          <a:bodyPr wrap="square" rtlCol="0">
            <a:spAutoFit/>
          </a:bodyPr>
          <a:lstStyle/>
          <a:p>
            <a:pPr algn="ctr" defTabSz="457200" fontAlgn="base">
              <a:spcBef>
                <a:spcPct val="0"/>
              </a:spcBef>
              <a:spcAft>
                <a:spcPct val="0"/>
              </a:spcAft>
            </a:pPr>
            <a:r>
              <a:rPr lang="en-GB" sz="800" dirty="0">
                <a:solidFill>
                  <a:prstClr val="black"/>
                </a:solidFill>
                <a:latin typeface="Arial"/>
                <a:cs typeface="Arial" charset="0"/>
              </a:rPr>
              <a:t>2</a:t>
            </a:r>
          </a:p>
        </p:txBody>
      </p:sp>
      <p:sp>
        <p:nvSpPr>
          <p:cNvPr id="248" name="TextBox 247"/>
          <p:cNvSpPr txBox="1"/>
          <p:nvPr/>
        </p:nvSpPr>
        <p:spPr>
          <a:xfrm>
            <a:off x="9129706" y="5411416"/>
            <a:ext cx="589435" cy="215444"/>
          </a:xfrm>
          <a:prstGeom prst="rect">
            <a:avLst/>
          </a:prstGeom>
          <a:noFill/>
        </p:spPr>
        <p:txBody>
          <a:bodyPr wrap="square" rtlCol="0">
            <a:spAutoFit/>
          </a:bodyPr>
          <a:lstStyle/>
          <a:p>
            <a:pPr algn="ctr" defTabSz="457200" fontAlgn="base">
              <a:spcBef>
                <a:spcPct val="0"/>
              </a:spcBef>
              <a:spcAft>
                <a:spcPct val="0"/>
              </a:spcAft>
            </a:pPr>
            <a:r>
              <a:rPr lang="en-GB" sz="800" dirty="0">
                <a:solidFill>
                  <a:prstClr val="black"/>
                </a:solidFill>
                <a:latin typeface="Arial"/>
                <a:cs typeface="Arial" charset="0"/>
              </a:rPr>
              <a:t>3</a:t>
            </a:r>
          </a:p>
        </p:txBody>
      </p:sp>
      <p:graphicFrame>
        <p:nvGraphicFramePr>
          <p:cNvPr id="215" name="Table 214"/>
          <p:cNvGraphicFramePr>
            <a:graphicFrameLocks noGrp="1"/>
          </p:cNvGraphicFramePr>
          <p:nvPr/>
        </p:nvGraphicFramePr>
        <p:xfrm>
          <a:off x="6961215" y="1227289"/>
          <a:ext cx="3807003" cy="4182360"/>
        </p:xfrm>
        <a:graphic>
          <a:graphicData uri="http://schemas.openxmlformats.org/drawingml/2006/table">
            <a:tbl>
              <a:tblPr firstRow="1" bandRow="1">
                <a:tableStyleId>{5C22544A-7EE6-4342-B048-85BDC9FD1C3A}</a:tableStyleId>
              </a:tblPr>
              <a:tblGrid>
                <a:gridCol w="2441488">
                  <a:extLst>
                    <a:ext uri="{9D8B030D-6E8A-4147-A177-3AD203B41FA5}">
                      <a16:colId xmlns:a16="http://schemas.microsoft.com/office/drawing/2014/main" val="20000"/>
                    </a:ext>
                  </a:extLst>
                </a:gridCol>
                <a:gridCol w="1365515">
                  <a:extLst>
                    <a:ext uri="{9D8B030D-6E8A-4147-A177-3AD203B41FA5}">
                      <a16:colId xmlns:a16="http://schemas.microsoft.com/office/drawing/2014/main" val="20001"/>
                    </a:ext>
                  </a:extLst>
                </a:gridCol>
              </a:tblGrid>
              <a:tr h="0">
                <a:tc>
                  <a:txBody>
                    <a:bodyPr/>
                    <a:lstStyle/>
                    <a:p>
                      <a:pPr algn="ctr"/>
                      <a:endParaRPr lang="en-GB" sz="900" b="1" dirty="0">
                        <a:solidFill>
                          <a:schemeClr val="tx1"/>
                        </a:solidFill>
                        <a:latin typeface="+mn-lt"/>
                        <a:ea typeface="Arial Unicode MS" pitchFamily="34" charset="-128"/>
                        <a:cs typeface="Arial Unicode MS" pitchFamily="34" charset="-128"/>
                      </a:endParaRPr>
                    </a:p>
                  </a:txBody>
                  <a:tcPr marL="0" marR="0" marT="10800" marB="10800" anchor="b">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1" dirty="0">
                          <a:solidFill>
                            <a:schemeClr val="bg2"/>
                          </a:solidFill>
                          <a:latin typeface="+mn-lt"/>
                          <a:ea typeface="Arial Unicode MS" pitchFamily="34" charset="-128"/>
                          <a:cs typeface="Arial Unicode MS" pitchFamily="34" charset="-128"/>
                        </a:rPr>
                        <a:t>OS</a:t>
                      </a:r>
                      <a:br>
                        <a:rPr lang="en-GB" sz="900" b="1" dirty="0">
                          <a:solidFill>
                            <a:schemeClr val="bg2"/>
                          </a:solidFill>
                          <a:latin typeface="+mn-lt"/>
                          <a:ea typeface="Arial Unicode MS" pitchFamily="34" charset="-128"/>
                          <a:cs typeface="Arial Unicode MS" pitchFamily="34" charset="-128"/>
                        </a:rPr>
                      </a:br>
                      <a:r>
                        <a:rPr lang="en-GB" sz="900" b="1" baseline="0" dirty="0">
                          <a:solidFill>
                            <a:schemeClr val="bg2"/>
                          </a:solidFill>
                          <a:latin typeface="+mn-lt"/>
                          <a:ea typeface="Arial Unicode MS" pitchFamily="34" charset="-128"/>
                          <a:cs typeface="Arial Unicode MS" pitchFamily="34" charset="-128"/>
                        </a:rPr>
                        <a:t>HR (95% CI)</a:t>
                      </a:r>
                      <a:endParaRPr lang="en-GB" sz="900" b="1" dirty="0">
                        <a:solidFill>
                          <a:schemeClr val="bg2"/>
                        </a:solidFill>
                        <a:latin typeface="+mn-lt"/>
                        <a:ea typeface="Arial Unicode MS" pitchFamily="34" charset="-128"/>
                        <a:cs typeface="Arial Unicode MS" pitchFamily="34" charset="-128"/>
                      </a:endParaRPr>
                    </a:p>
                  </a:txBody>
                  <a:tcPr marL="0" marR="0" marT="10800" marB="10800" anchor="b">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0.54 (0.36–0.79)</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1.30 (0.80–2.11)</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0">
                <a:tc>
                  <a:txBody>
                    <a:bodyPr/>
                    <a:lstStyle/>
                    <a:p>
                      <a:endParaRPr lang="en-GB" sz="900" dirty="0">
                        <a:solidFill>
                          <a:schemeClr val="tx1"/>
                        </a:solidFill>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GB" sz="900" dirty="0">
                        <a:solidFill>
                          <a:schemeClr val="tx1"/>
                        </a:solidFill>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0.64 (0.44–0.94)</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1.22 (0.81–1.83)</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0.79 (0.54–1.15)</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1.44  (0.90–2.30)</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0.83  (0.52–1.34)</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0.82 (0.49–1.38)</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NA</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NA</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0.94 (0.57–1.54)</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0.99 (0.56–1.76)</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NA</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NA</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1"/>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NA</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3"/>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900" kern="1200" dirty="0">
                        <a:solidFill>
                          <a:schemeClr val="tx1"/>
                        </a:solidFill>
                        <a:latin typeface="+mn-lt"/>
                        <a:ea typeface="Arial Unicode MS" pitchFamily="34" charset="-128"/>
                        <a:cs typeface="Arial Unicode MS" pitchFamily="34" charset="-128"/>
                      </a:endParaRP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kern="1200" dirty="0">
                          <a:solidFill>
                            <a:schemeClr val="tx1"/>
                          </a:solidFill>
                          <a:latin typeface="+mn-lt"/>
                          <a:ea typeface="Arial Unicode MS" pitchFamily="34" charset="-128"/>
                          <a:cs typeface="Arial Unicode MS" pitchFamily="34" charset="-128"/>
                        </a:rPr>
                        <a:t>NA</a:t>
                      </a:r>
                    </a:p>
                  </a:txBody>
                  <a:tcPr marL="0" marR="0" marT="10800" marB="10800">
                    <a:lnL w="12700" cmpd="sng">
                      <a:noFill/>
                    </a:lnL>
                    <a:lnR w="38100" cap="flat" cmpd="sng" algn="ctr">
                      <a:noFill/>
                      <a:prstDash val="solid"/>
                      <a:round/>
                      <a:headEnd type="none" w="med" len="med"/>
                      <a:tailEnd type="none" w="med" len="med"/>
                    </a:lnR>
                    <a:lnT w="9525"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4"/>
                  </a:ext>
                </a:extLst>
              </a:tr>
            </a:tbl>
          </a:graphicData>
        </a:graphic>
      </p:graphicFrame>
      <p:sp>
        <p:nvSpPr>
          <p:cNvPr id="3" name="Rectangle 2"/>
          <p:cNvSpPr/>
          <p:nvPr/>
        </p:nvSpPr>
        <p:spPr>
          <a:xfrm>
            <a:off x="1530368" y="1584357"/>
            <a:ext cx="9166812" cy="98219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Arial"/>
            </a:endParaRPr>
          </a:p>
        </p:txBody>
      </p:sp>
      <p:sp>
        <p:nvSpPr>
          <p:cNvPr id="50" name="TextBox 49"/>
          <p:cNvSpPr txBox="1"/>
          <p:nvPr/>
        </p:nvSpPr>
        <p:spPr>
          <a:xfrm>
            <a:off x="8188427" y="5558696"/>
            <a:ext cx="941283" cy="230832"/>
          </a:xfrm>
          <a:prstGeom prst="rect">
            <a:avLst/>
          </a:prstGeom>
          <a:noFill/>
        </p:spPr>
        <p:txBody>
          <a:bodyPr wrap="none" rtlCol="0">
            <a:spAutoFit/>
          </a:bodyPr>
          <a:lstStyle/>
          <a:p>
            <a:pPr algn="ctr" defTabSz="457200" fontAlgn="base">
              <a:spcBef>
                <a:spcPct val="0"/>
              </a:spcBef>
              <a:spcAft>
                <a:spcPct val="0"/>
              </a:spcAft>
            </a:pPr>
            <a:r>
              <a:rPr lang="en-GB" sz="900" b="1" dirty="0" err="1">
                <a:solidFill>
                  <a:prstClr val="black"/>
                </a:solidFill>
                <a:latin typeface="Arial"/>
                <a:cs typeface="Arial" charset="0"/>
              </a:rPr>
              <a:t>Ưu</a:t>
            </a:r>
            <a:r>
              <a:rPr lang="en-GB" sz="900" b="1" dirty="0">
                <a:solidFill>
                  <a:prstClr val="black"/>
                </a:solidFill>
                <a:latin typeface="Arial"/>
                <a:cs typeface="Arial" charset="0"/>
              </a:rPr>
              <a:t> </a:t>
            </a:r>
            <a:r>
              <a:rPr lang="en-GB" sz="900" b="1" dirty="0" err="1">
                <a:solidFill>
                  <a:prstClr val="black"/>
                </a:solidFill>
                <a:latin typeface="Arial"/>
                <a:cs typeface="Arial" charset="0"/>
              </a:rPr>
              <a:t>thế</a:t>
            </a:r>
            <a:r>
              <a:rPr lang="en-GB" sz="900" b="1" dirty="0">
                <a:solidFill>
                  <a:prstClr val="black"/>
                </a:solidFill>
                <a:latin typeface="Arial"/>
                <a:cs typeface="Arial" charset="0"/>
              </a:rPr>
              <a:t> </a:t>
            </a:r>
            <a:r>
              <a:rPr lang="en-GB" sz="900" b="1" dirty="0" err="1">
                <a:solidFill>
                  <a:prstClr val="black"/>
                </a:solidFill>
                <a:latin typeface="Arial"/>
                <a:cs typeface="Arial" charset="0"/>
              </a:rPr>
              <a:t>hóa</a:t>
            </a:r>
            <a:r>
              <a:rPr lang="en-GB" sz="900" b="1" dirty="0">
                <a:solidFill>
                  <a:prstClr val="black"/>
                </a:solidFill>
                <a:latin typeface="Arial"/>
                <a:cs typeface="Arial" charset="0"/>
              </a:rPr>
              <a:t> </a:t>
            </a:r>
            <a:r>
              <a:rPr lang="en-GB" sz="900" b="1" dirty="0" err="1">
                <a:solidFill>
                  <a:prstClr val="black"/>
                </a:solidFill>
                <a:latin typeface="Arial"/>
                <a:cs typeface="Arial" charset="0"/>
              </a:rPr>
              <a:t>trị</a:t>
            </a:r>
            <a:endParaRPr lang="en-GB" sz="900" b="1" dirty="0">
              <a:solidFill>
                <a:prstClr val="black"/>
              </a:solidFill>
              <a:latin typeface="Arial"/>
              <a:cs typeface="Arial" charset="0"/>
            </a:endParaRPr>
          </a:p>
        </p:txBody>
      </p:sp>
      <p:sp>
        <p:nvSpPr>
          <p:cNvPr id="51" name="TextBox 50"/>
          <p:cNvSpPr txBox="1"/>
          <p:nvPr/>
        </p:nvSpPr>
        <p:spPr>
          <a:xfrm>
            <a:off x="7045321" y="5558696"/>
            <a:ext cx="774571" cy="230832"/>
          </a:xfrm>
          <a:prstGeom prst="rect">
            <a:avLst/>
          </a:prstGeom>
          <a:noFill/>
        </p:spPr>
        <p:txBody>
          <a:bodyPr wrap="none" rtlCol="0">
            <a:spAutoFit/>
          </a:bodyPr>
          <a:lstStyle/>
          <a:p>
            <a:pPr algn="ctr" defTabSz="457200" fontAlgn="base">
              <a:spcBef>
                <a:spcPct val="0"/>
              </a:spcBef>
              <a:spcAft>
                <a:spcPct val="0"/>
              </a:spcAft>
            </a:pPr>
            <a:r>
              <a:rPr lang="en-US" sz="900" b="1" dirty="0" err="1">
                <a:solidFill>
                  <a:prstClr val="black"/>
                </a:solidFill>
                <a:latin typeface="Arial"/>
                <a:cs typeface="Arial" charset="0"/>
              </a:rPr>
              <a:t>Ưu</a:t>
            </a:r>
            <a:r>
              <a:rPr lang="en-US" sz="900" b="1" dirty="0">
                <a:solidFill>
                  <a:prstClr val="black"/>
                </a:solidFill>
                <a:latin typeface="Arial"/>
                <a:cs typeface="Arial" charset="0"/>
              </a:rPr>
              <a:t> </a:t>
            </a:r>
            <a:r>
              <a:rPr lang="en-US" sz="900" b="1" dirty="0" err="1">
                <a:solidFill>
                  <a:prstClr val="black"/>
                </a:solidFill>
                <a:latin typeface="Arial"/>
                <a:cs typeface="Arial" charset="0"/>
              </a:rPr>
              <a:t>thế</a:t>
            </a:r>
            <a:r>
              <a:rPr lang="en-US" sz="900" b="1" dirty="0">
                <a:solidFill>
                  <a:prstClr val="black"/>
                </a:solidFill>
                <a:latin typeface="Arial"/>
                <a:cs typeface="Arial" charset="0"/>
              </a:rPr>
              <a:t> TKI</a:t>
            </a:r>
            <a:endParaRPr lang="en-GB" sz="900" b="1" dirty="0">
              <a:solidFill>
                <a:prstClr val="black"/>
              </a:solidFill>
              <a:latin typeface="Arial"/>
              <a:cs typeface="Arial" charset="0"/>
            </a:endParaRPr>
          </a:p>
        </p:txBody>
      </p:sp>
      <p:sp>
        <p:nvSpPr>
          <p:cNvPr id="47" name="TextBox 46"/>
          <p:cNvSpPr txBox="1"/>
          <p:nvPr/>
        </p:nvSpPr>
        <p:spPr>
          <a:xfrm>
            <a:off x="1485604" y="5836578"/>
            <a:ext cx="7250090" cy="246221"/>
          </a:xfrm>
          <a:prstGeom prst="rect">
            <a:avLst/>
          </a:prstGeom>
          <a:noFill/>
          <a:ln w="12700">
            <a:noFill/>
          </a:ln>
        </p:spPr>
        <p:txBody>
          <a:bodyPr wrap="square" lIns="45720" rIns="45720" rtlCol="0">
            <a:spAutoFit/>
          </a:bodyPr>
          <a:lstStyle/>
          <a:p>
            <a:r>
              <a:rPr lang="en-US" sz="1000" dirty="0">
                <a:cs typeface="Arial" pitchFamily="34" charset="0"/>
              </a:rPr>
              <a:t>*</a:t>
            </a:r>
            <a:r>
              <a:rPr lang="en-US" sz="1000" dirty="0" err="1">
                <a:cs typeface="Arial" pitchFamily="34" charset="0"/>
              </a:rPr>
              <a:t>Không</a:t>
            </a:r>
            <a:r>
              <a:rPr lang="en-US" sz="1000" dirty="0">
                <a:cs typeface="Arial" pitchFamily="34" charset="0"/>
              </a:rPr>
              <a:t> </a:t>
            </a:r>
            <a:r>
              <a:rPr lang="en-US" sz="1000" dirty="0" err="1">
                <a:cs typeface="Arial" pitchFamily="34" charset="0"/>
              </a:rPr>
              <a:t>nhằm</a:t>
            </a:r>
            <a:r>
              <a:rPr lang="en-US" sz="1000" dirty="0">
                <a:cs typeface="Arial" pitchFamily="34" charset="0"/>
              </a:rPr>
              <a:t> </a:t>
            </a:r>
            <a:r>
              <a:rPr lang="en-US" sz="1000" dirty="0" err="1">
                <a:cs typeface="Arial" pitchFamily="34" charset="0"/>
              </a:rPr>
              <a:t>mục</a:t>
            </a:r>
            <a:r>
              <a:rPr lang="en-US" sz="1000" dirty="0">
                <a:cs typeface="Arial" pitchFamily="34" charset="0"/>
              </a:rPr>
              <a:t> </a:t>
            </a:r>
            <a:r>
              <a:rPr lang="en-US" sz="1000" dirty="0" err="1">
                <a:cs typeface="Arial" pitchFamily="34" charset="0"/>
              </a:rPr>
              <a:t>đích</a:t>
            </a:r>
            <a:r>
              <a:rPr lang="en-US" sz="1000" dirty="0">
                <a:cs typeface="Arial" pitchFamily="34" charset="0"/>
              </a:rPr>
              <a:t> so </a:t>
            </a:r>
            <a:r>
              <a:rPr lang="en-US" sz="1000" dirty="0" err="1">
                <a:cs typeface="Arial" pitchFamily="34" charset="0"/>
              </a:rPr>
              <a:t>sách</a:t>
            </a:r>
            <a:r>
              <a:rPr lang="en-US" sz="1000" dirty="0">
                <a:cs typeface="Arial" pitchFamily="34" charset="0"/>
              </a:rPr>
              <a:t> </a:t>
            </a:r>
            <a:r>
              <a:rPr lang="en-US" sz="1000" dirty="0" err="1">
                <a:cs typeface="Arial" pitchFamily="34" charset="0"/>
              </a:rPr>
              <a:t>giữa</a:t>
            </a:r>
            <a:r>
              <a:rPr lang="en-US" sz="1000" dirty="0">
                <a:cs typeface="Arial" pitchFamily="34" charset="0"/>
              </a:rPr>
              <a:t> </a:t>
            </a:r>
            <a:r>
              <a:rPr lang="en-US" sz="1000" dirty="0" err="1">
                <a:cs typeface="Arial" pitchFamily="34" charset="0"/>
              </a:rPr>
              <a:t>các</a:t>
            </a:r>
            <a:r>
              <a:rPr lang="en-US" sz="1000" dirty="0">
                <a:cs typeface="Arial" pitchFamily="34" charset="0"/>
              </a:rPr>
              <a:t> </a:t>
            </a:r>
            <a:r>
              <a:rPr lang="en-US" sz="1000" dirty="0" err="1">
                <a:cs typeface="Arial" pitchFamily="34" charset="0"/>
              </a:rPr>
              <a:t>nghiên</a:t>
            </a:r>
            <a:r>
              <a:rPr lang="en-US" sz="1000" dirty="0">
                <a:cs typeface="Arial" pitchFamily="34" charset="0"/>
              </a:rPr>
              <a:t> </a:t>
            </a:r>
            <a:r>
              <a:rPr lang="en-US" sz="1000" dirty="0" err="1">
                <a:cs typeface="Arial" pitchFamily="34" charset="0"/>
              </a:rPr>
              <a:t>cứu</a:t>
            </a:r>
            <a:endParaRPr lang="vi-VN" sz="1000" dirty="0" err="1">
              <a:cs typeface="Arial" pitchFamily="34" charset="0"/>
            </a:endParaRPr>
          </a:p>
        </p:txBody>
      </p:sp>
    </p:spTree>
    <p:extLst>
      <p:ext uri="{BB962C8B-B14F-4D97-AF65-F5344CB8AC3E}">
        <p14:creationId xmlns:p14="http://schemas.microsoft.com/office/powerpoint/2010/main" val="17575179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65097" y="160684"/>
            <a:ext cx="7913077" cy="954107"/>
          </a:xfrm>
        </p:spPr>
        <p:txBody>
          <a:bodyPr>
            <a:normAutofit fontScale="90000"/>
          </a:bodyPr>
          <a:lstStyle/>
          <a:p>
            <a:pPr algn="ctr"/>
            <a:r>
              <a:rPr lang="en-GB" altLang="en-US" sz="3200" dirty="0">
                <a:solidFill>
                  <a:srgbClr val="FF9900"/>
                </a:solidFill>
              </a:rPr>
              <a:t>LUX-Lung 3 &amp; 6</a:t>
            </a:r>
            <a:br>
              <a:rPr lang="en-GB" altLang="en-US" sz="2800" dirty="0">
                <a:solidFill>
                  <a:srgbClr val="FFC000"/>
                </a:solidFill>
              </a:rPr>
            </a:br>
            <a:r>
              <a:rPr lang="vi-VN" sz="2800" dirty="0">
                <a:solidFill>
                  <a:srgbClr val="0070C0"/>
                </a:solidFill>
                <a:latin typeface="Calibri" panose="020F0502020204030204" pitchFamily="34" charset="0"/>
              </a:rPr>
              <a:t>Cải thiện triệu chứng nổi bật trên lâm sàng</a:t>
            </a:r>
            <a:endParaRPr lang="en-US" sz="2800" dirty="0">
              <a:solidFill>
                <a:srgbClr val="0070C0"/>
              </a:solidFill>
              <a:latin typeface="Calibri" panose="020F0502020204030204" pitchFamily="34" charset="0"/>
            </a:endParaRPr>
          </a:p>
        </p:txBody>
      </p:sp>
      <p:sp>
        <p:nvSpPr>
          <p:cNvPr id="3" name="Subtitle 2"/>
          <p:cNvSpPr>
            <a:spLocks noGrp="1"/>
          </p:cNvSpPr>
          <p:nvPr>
            <p:ph type="subTitle" idx="13"/>
          </p:nvPr>
        </p:nvSpPr>
        <p:spPr>
          <a:xfrm>
            <a:off x="1592024" y="1220796"/>
            <a:ext cx="6854825" cy="231099"/>
          </a:xfrm>
        </p:spPr>
        <p:txBody>
          <a:bodyPr>
            <a:normAutofit lnSpcReduction="10000"/>
          </a:bodyPr>
          <a:lstStyle/>
          <a:p>
            <a:r>
              <a:rPr lang="en-US" dirty="0">
                <a:solidFill>
                  <a:schemeClr val="tx1"/>
                </a:solidFill>
              </a:rPr>
              <a:t>EORTC QLQ-C30 &amp; QLQ-LC13</a:t>
            </a:r>
          </a:p>
        </p:txBody>
      </p:sp>
      <p:sp>
        <p:nvSpPr>
          <p:cNvPr id="4" name="Rectangle 5"/>
          <p:cNvSpPr>
            <a:spLocks noChangeArrowheads="1"/>
          </p:cNvSpPr>
          <p:nvPr/>
        </p:nvSpPr>
        <p:spPr bwMode="auto">
          <a:xfrm>
            <a:off x="6471920" y="1401545"/>
            <a:ext cx="39773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Char char="•"/>
              <a:defRPr>
                <a:solidFill>
                  <a:schemeClr val="tx1"/>
                </a:solidFill>
                <a:latin typeface="Arial" pitchFamily="34" charset="0"/>
                <a:cs typeface="Arial" pitchFamily="34" charset="0"/>
              </a:defRPr>
            </a:lvl1pPr>
            <a:lvl2pPr marL="742950" indent="-285750" eaLnBrk="0" hangingPunct="0">
              <a:spcBef>
                <a:spcPct val="20000"/>
              </a:spcBef>
              <a:buClr>
                <a:schemeClr val="accent1"/>
              </a:buClr>
              <a:buChar char="–"/>
              <a:defRPr sz="1600">
                <a:solidFill>
                  <a:schemeClr val="tx1"/>
                </a:solidFill>
                <a:latin typeface="Arial" pitchFamily="34" charset="0"/>
                <a:cs typeface="Arial" pitchFamily="34" charset="0"/>
              </a:defRPr>
            </a:lvl2pPr>
            <a:lvl3pPr marL="1143000" indent="-228600" eaLnBrk="0" hangingPunct="0">
              <a:spcBef>
                <a:spcPct val="20000"/>
              </a:spcBef>
              <a:buClr>
                <a:schemeClr val="accent1"/>
              </a:buClr>
              <a:buChar char="•"/>
              <a:defRPr sz="1400">
                <a:solidFill>
                  <a:schemeClr val="tx1"/>
                </a:solidFill>
                <a:latin typeface="Arial" pitchFamily="34" charset="0"/>
                <a:cs typeface="Arial" pitchFamily="34" charset="0"/>
              </a:defRPr>
            </a:lvl3pPr>
            <a:lvl4pPr marL="1600200" indent="-228600" eaLnBrk="0" hangingPunct="0">
              <a:spcBef>
                <a:spcPct val="20000"/>
              </a:spcBef>
              <a:buClr>
                <a:schemeClr val="accent1"/>
              </a:buClr>
              <a:buChar char="–"/>
              <a:defRPr sz="1200">
                <a:solidFill>
                  <a:schemeClr val="tx1"/>
                </a:solidFill>
                <a:latin typeface="Arial" pitchFamily="34" charset="0"/>
                <a:cs typeface="Arial" pitchFamily="34" charset="0"/>
              </a:defRPr>
            </a:lvl4pPr>
            <a:lvl5pPr marL="2057400" indent="-228600" eaLnBrk="0" hangingPunct="0">
              <a:spcBef>
                <a:spcPct val="20000"/>
              </a:spcBef>
              <a:buClr>
                <a:schemeClr val="accent1"/>
              </a:buClr>
              <a:buChar char="»"/>
              <a:defRPr sz="12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9pPr>
          </a:lstStyle>
          <a:p>
            <a:pPr algn="ctr" eaLnBrk="1" hangingPunct="1">
              <a:spcBef>
                <a:spcPct val="0"/>
              </a:spcBef>
              <a:buClrTx/>
              <a:buFontTx/>
              <a:buNone/>
            </a:pPr>
            <a:r>
              <a:rPr lang="de-DE" altLang="en-US" sz="1200" b="1" dirty="0">
                <a:solidFill>
                  <a:srgbClr val="000000"/>
                </a:solidFill>
              </a:rPr>
              <a:t>LUX-Lung 6</a:t>
            </a:r>
            <a:r>
              <a:rPr lang="de-DE" altLang="en-US" sz="1200" b="1" baseline="30000" dirty="0">
                <a:solidFill>
                  <a:srgbClr val="000000"/>
                </a:solidFill>
              </a:rPr>
              <a:t>2</a:t>
            </a:r>
          </a:p>
        </p:txBody>
      </p:sp>
      <p:sp>
        <p:nvSpPr>
          <p:cNvPr id="5" name="Rectangle 5"/>
          <p:cNvSpPr>
            <a:spLocks noChangeArrowheads="1"/>
          </p:cNvSpPr>
          <p:nvPr/>
        </p:nvSpPr>
        <p:spPr bwMode="auto">
          <a:xfrm>
            <a:off x="2520445" y="6551263"/>
            <a:ext cx="601027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spcBef>
                <a:spcPct val="20000"/>
              </a:spcBef>
              <a:buClr>
                <a:schemeClr val="accent1"/>
              </a:buClr>
              <a:buChar char="•"/>
              <a:defRPr>
                <a:solidFill>
                  <a:schemeClr val="tx1"/>
                </a:solidFill>
                <a:latin typeface="Arial" pitchFamily="34" charset="0"/>
                <a:cs typeface="Arial" pitchFamily="34" charset="0"/>
              </a:defRPr>
            </a:lvl1pPr>
            <a:lvl2pPr marL="742950" indent="-285750" eaLnBrk="0" hangingPunct="0">
              <a:spcBef>
                <a:spcPct val="20000"/>
              </a:spcBef>
              <a:buClr>
                <a:schemeClr val="accent1"/>
              </a:buClr>
              <a:buChar char="–"/>
              <a:defRPr sz="1600">
                <a:solidFill>
                  <a:schemeClr val="tx1"/>
                </a:solidFill>
                <a:latin typeface="Arial" pitchFamily="34" charset="0"/>
                <a:cs typeface="Arial" pitchFamily="34" charset="0"/>
              </a:defRPr>
            </a:lvl2pPr>
            <a:lvl3pPr marL="1143000" indent="-228600" eaLnBrk="0" hangingPunct="0">
              <a:spcBef>
                <a:spcPct val="20000"/>
              </a:spcBef>
              <a:buClr>
                <a:schemeClr val="accent1"/>
              </a:buClr>
              <a:buChar char="•"/>
              <a:defRPr sz="1400">
                <a:solidFill>
                  <a:schemeClr val="tx1"/>
                </a:solidFill>
                <a:latin typeface="Arial" pitchFamily="34" charset="0"/>
                <a:cs typeface="Arial" pitchFamily="34" charset="0"/>
              </a:defRPr>
            </a:lvl3pPr>
            <a:lvl4pPr marL="1600200" indent="-228600" eaLnBrk="0" hangingPunct="0">
              <a:spcBef>
                <a:spcPct val="20000"/>
              </a:spcBef>
              <a:buClr>
                <a:schemeClr val="accent1"/>
              </a:buClr>
              <a:buChar char="–"/>
              <a:defRPr sz="1200">
                <a:solidFill>
                  <a:schemeClr val="tx1"/>
                </a:solidFill>
                <a:latin typeface="Arial" pitchFamily="34" charset="0"/>
                <a:cs typeface="Arial" pitchFamily="34" charset="0"/>
              </a:defRPr>
            </a:lvl4pPr>
            <a:lvl5pPr marL="2057400" indent="-228600" eaLnBrk="0" hangingPunct="0">
              <a:spcBef>
                <a:spcPct val="20000"/>
              </a:spcBef>
              <a:buClr>
                <a:schemeClr val="accent1"/>
              </a:buClr>
              <a:buChar char="»"/>
              <a:defRPr sz="12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9pPr>
          </a:lstStyle>
          <a:p>
            <a:pPr marL="228600" indent="-228600" eaLnBrk="1" hangingPunct="1">
              <a:spcBef>
                <a:spcPct val="0"/>
              </a:spcBef>
              <a:buClrTx/>
              <a:buNone/>
            </a:pPr>
            <a:r>
              <a:rPr lang="en-US" altLang="en-US" sz="1000" dirty="0"/>
              <a:t>1. Yang et al. </a:t>
            </a:r>
            <a:r>
              <a:rPr lang="en-US" altLang="en-US" sz="1000" i="1" dirty="0"/>
              <a:t>J </a:t>
            </a:r>
            <a:r>
              <a:rPr lang="en-US" altLang="en-US" sz="1000" i="1" dirty="0" err="1"/>
              <a:t>Clin</a:t>
            </a:r>
            <a:r>
              <a:rPr lang="en-US" altLang="en-US" sz="1000" i="1" dirty="0"/>
              <a:t> </a:t>
            </a:r>
            <a:r>
              <a:rPr lang="en-US" altLang="en-US" sz="1000" i="1" dirty="0" err="1"/>
              <a:t>Oncol</a:t>
            </a:r>
            <a:r>
              <a:rPr lang="en-US" altLang="en-US" sz="1000" dirty="0"/>
              <a:t>. 2013;31:3342.   2. </a:t>
            </a:r>
            <a:r>
              <a:rPr lang="en-US" altLang="en-US" sz="1000" dirty="0" err="1"/>
              <a:t>Geater</a:t>
            </a:r>
            <a:r>
              <a:rPr lang="en-US" altLang="en-US" sz="1000" dirty="0"/>
              <a:t> SL. ASCO 2013. Abstract 8061.</a:t>
            </a:r>
          </a:p>
        </p:txBody>
      </p:sp>
      <p:sp>
        <p:nvSpPr>
          <p:cNvPr id="6" name="Rectangle 5"/>
          <p:cNvSpPr>
            <a:spLocks noChangeArrowheads="1"/>
          </p:cNvSpPr>
          <p:nvPr/>
        </p:nvSpPr>
        <p:spPr bwMode="auto">
          <a:xfrm>
            <a:off x="2026920" y="1401545"/>
            <a:ext cx="39773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Char char="•"/>
              <a:defRPr>
                <a:solidFill>
                  <a:schemeClr val="tx1"/>
                </a:solidFill>
                <a:latin typeface="Arial" pitchFamily="34" charset="0"/>
                <a:cs typeface="Arial" pitchFamily="34" charset="0"/>
              </a:defRPr>
            </a:lvl1pPr>
            <a:lvl2pPr marL="742950" indent="-285750" eaLnBrk="0" hangingPunct="0">
              <a:spcBef>
                <a:spcPct val="20000"/>
              </a:spcBef>
              <a:buClr>
                <a:schemeClr val="accent1"/>
              </a:buClr>
              <a:buChar char="–"/>
              <a:defRPr sz="1600">
                <a:solidFill>
                  <a:schemeClr val="tx1"/>
                </a:solidFill>
                <a:latin typeface="Arial" pitchFamily="34" charset="0"/>
                <a:cs typeface="Arial" pitchFamily="34" charset="0"/>
              </a:defRPr>
            </a:lvl2pPr>
            <a:lvl3pPr marL="1143000" indent="-228600" eaLnBrk="0" hangingPunct="0">
              <a:spcBef>
                <a:spcPct val="20000"/>
              </a:spcBef>
              <a:buClr>
                <a:schemeClr val="accent1"/>
              </a:buClr>
              <a:buChar char="•"/>
              <a:defRPr sz="1400">
                <a:solidFill>
                  <a:schemeClr val="tx1"/>
                </a:solidFill>
                <a:latin typeface="Arial" pitchFamily="34" charset="0"/>
                <a:cs typeface="Arial" pitchFamily="34" charset="0"/>
              </a:defRPr>
            </a:lvl3pPr>
            <a:lvl4pPr marL="1600200" indent="-228600" eaLnBrk="0" hangingPunct="0">
              <a:spcBef>
                <a:spcPct val="20000"/>
              </a:spcBef>
              <a:buClr>
                <a:schemeClr val="accent1"/>
              </a:buClr>
              <a:buChar char="–"/>
              <a:defRPr sz="1200">
                <a:solidFill>
                  <a:schemeClr val="tx1"/>
                </a:solidFill>
                <a:latin typeface="Arial" pitchFamily="34" charset="0"/>
                <a:cs typeface="Arial" pitchFamily="34" charset="0"/>
              </a:defRPr>
            </a:lvl4pPr>
            <a:lvl5pPr marL="2057400" indent="-228600" eaLnBrk="0" hangingPunct="0">
              <a:spcBef>
                <a:spcPct val="20000"/>
              </a:spcBef>
              <a:buClr>
                <a:schemeClr val="accent1"/>
              </a:buClr>
              <a:buChar char="»"/>
              <a:defRPr sz="12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lr>
                <a:schemeClr val="accent1"/>
              </a:buClr>
              <a:buChar char="»"/>
              <a:defRPr sz="1200">
                <a:solidFill>
                  <a:schemeClr val="tx1"/>
                </a:solidFill>
                <a:latin typeface="Arial" pitchFamily="34" charset="0"/>
                <a:cs typeface="Arial" pitchFamily="34" charset="0"/>
              </a:defRPr>
            </a:lvl9pPr>
          </a:lstStyle>
          <a:p>
            <a:pPr algn="ctr" eaLnBrk="1" hangingPunct="1">
              <a:spcBef>
                <a:spcPct val="0"/>
              </a:spcBef>
              <a:buClrTx/>
              <a:buFontTx/>
              <a:buNone/>
            </a:pPr>
            <a:r>
              <a:rPr lang="de-DE" altLang="en-US" sz="1200" b="1" dirty="0">
                <a:solidFill>
                  <a:srgbClr val="000000"/>
                </a:solidFill>
              </a:rPr>
              <a:t>LUX-Lung 3</a:t>
            </a:r>
            <a:r>
              <a:rPr lang="de-DE" altLang="en-US" sz="1200" b="1" baseline="30000" dirty="0">
                <a:solidFill>
                  <a:srgbClr val="000000"/>
                </a:solidFill>
              </a:rPr>
              <a:t>1</a:t>
            </a:r>
          </a:p>
        </p:txBody>
      </p:sp>
      <p:sp>
        <p:nvSpPr>
          <p:cNvPr id="88" name="Rectangle 87"/>
          <p:cNvSpPr/>
          <p:nvPr/>
        </p:nvSpPr>
        <p:spPr bwMode="auto">
          <a:xfrm>
            <a:off x="2761880" y="6276577"/>
            <a:ext cx="77470" cy="109728"/>
          </a:xfrm>
          <a:prstGeom prst="rect">
            <a:avLst/>
          </a:prstGeom>
          <a:solidFill>
            <a:srgbClr val="1C75B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900" b="1" dirty="0">
              <a:solidFill>
                <a:srgbClr val="000000"/>
              </a:solidFill>
            </a:endParaRPr>
          </a:p>
        </p:txBody>
      </p:sp>
      <p:sp>
        <p:nvSpPr>
          <p:cNvPr id="89" name="Rectangle 88"/>
          <p:cNvSpPr/>
          <p:nvPr/>
        </p:nvSpPr>
        <p:spPr bwMode="auto">
          <a:xfrm>
            <a:off x="4004628" y="6276577"/>
            <a:ext cx="77470" cy="109728"/>
          </a:xfrm>
          <a:prstGeom prst="rect">
            <a:avLst/>
          </a:prstGeom>
          <a:solidFill>
            <a:srgbClr val="E2B7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900" b="1" dirty="0">
              <a:solidFill>
                <a:srgbClr val="000000"/>
              </a:solidFill>
            </a:endParaRPr>
          </a:p>
        </p:txBody>
      </p:sp>
      <p:sp>
        <p:nvSpPr>
          <p:cNvPr id="116" name="TextBox 115"/>
          <p:cNvSpPr txBox="1"/>
          <p:nvPr/>
        </p:nvSpPr>
        <p:spPr>
          <a:xfrm>
            <a:off x="2858654" y="6202425"/>
            <a:ext cx="1052689" cy="207749"/>
          </a:xfrm>
          <a:prstGeom prst="rect">
            <a:avLst/>
          </a:prstGeom>
          <a:noFill/>
        </p:spPr>
        <p:txBody>
          <a:bodyPr wrap="square" lIns="0" tIns="0" rIns="0" bIns="0" rtlCol="0" anchor="ctr" anchorCtr="0">
            <a:noAutofit/>
          </a:bodyPr>
          <a:lstStyle/>
          <a:p>
            <a:pPr>
              <a:lnSpc>
                <a:spcPct val="150000"/>
              </a:lnSpc>
            </a:pPr>
            <a:r>
              <a:rPr lang="en-US" sz="900" dirty="0">
                <a:solidFill>
                  <a:srgbClr val="000000"/>
                </a:solidFill>
              </a:rPr>
              <a:t>Afatinib (n=230)</a:t>
            </a:r>
          </a:p>
        </p:txBody>
      </p:sp>
      <p:sp>
        <p:nvSpPr>
          <p:cNvPr id="117" name="TextBox 116"/>
          <p:cNvSpPr txBox="1"/>
          <p:nvPr/>
        </p:nvSpPr>
        <p:spPr>
          <a:xfrm>
            <a:off x="4138437" y="6214327"/>
            <a:ext cx="2000119" cy="210905"/>
          </a:xfrm>
          <a:prstGeom prst="rect">
            <a:avLst/>
          </a:prstGeom>
          <a:noFill/>
        </p:spPr>
        <p:txBody>
          <a:bodyPr wrap="square" lIns="0" tIns="0" rIns="0" bIns="0" rtlCol="0" anchor="ctr" anchorCtr="0">
            <a:noAutofit/>
          </a:bodyPr>
          <a:lstStyle/>
          <a:p>
            <a:pPr>
              <a:lnSpc>
                <a:spcPct val="150000"/>
              </a:lnSpc>
            </a:pPr>
            <a:r>
              <a:rPr lang="en-US" sz="900" dirty="0">
                <a:solidFill>
                  <a:srgbClr val="000000"/>
                </a:solidFill>
              </a:rPr>
              <a:t>Cisplatin/pemetrexed (n=115)</a:t>
            </a:r>
          </a:p>
        </p:txBody>
      </p:sp>
      <p:sp>
        <p:nvSpPr>
          <p:cNvPr id="138" name="Rectangle 137"/>
          <p:cNvSpPr/>
          <p:nvPr/>
        </p:nvSpPr>
        <p:spPr bwMode="auto">
          <a:xfrm>
            <a:off x="8543809" y="6276577"/>
            <a:ext cx="77470" cy="109728"/>
          </a:xfrm>
          <a:prstGeom prst="rect">
            <a:avLst/>
          </a:prstGeom>
          <a:solidFill>
            <a:srgbClr val="E2B7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900" b="1" dirty="0">
              <a:solidFill>
                <a:srgbClr val="000000"/>
              </a:solidFill>
            </a:endParaRPr>
          </a:p>
        </p:txBody>
      </p:sp>
      <p:sp>
        <p:nvSpPr>
          <p:cNvPr id="139" name="Rectangle 138"/>
          <p:cNvSpPr/>
          <p:nvPr/>
        </p:nvSpPr>
        <p:spPr bwMode="auto">
          <a:xfrm>
            <a:off x="7293663" y="6276577"/>
            <a:ext cx="77470" cy="10972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900" b="1" dirty="0">
              <a:solidFill>
                <a:srgbClr val="000000"/>
              </a:solidFill>
            </a:endParaRPr>
          </a:p>
        </p:txBody>
      </p:sp>
      <p:sp>
        <p:nvSpPr>
          <p:cNvPr id="147" name="TextBox 146"/>
          <p:cNvSpPr txBox="1"/>
          <p:nvPr/>
        </p:nvSpPr>
        <p:spPr>
          <a:xfrm>
            <a:off x="7418339" y="6215886"/>
            <a:ext cx="1052689" cy="207749"/>
          </a:xfrm>
          <a:prstGeom prst="rect">
            <a:avLst/>
          </a:prstGeom>
          <a:noFill/>
        </p:spPr>
        <p:txBody>
          <a:bodyPr wrap="square" lIns="0" tIns="0" rIns="0" bIns="0" rtlCol="0" anchor="ctr" anchorCtr="0">
            <a:noAutofit/>
          </a:bodyPr>
          <a:lstStyle/>
          <a:p>
            <a:pPr>
              <a:lnSpc>
                <a:spcPct val="150000"/>
              </a:lnSpc>
            </a:pPr>
            <a:r>
              <a:rPr lang="en-US" sz="900" dirty="0">
                <a:solidFill>
                  <a:srgbClr val="000000"/>
                </a:solidFill>
              </a:rPr>
              <a:t>Afatinib (n=242)</a:t>
            </a:r>
          </a:p>
        </p:txBody>
      </p:sp>
      <p:sp>
        <p:nvSpPr>
          <p:cNvPr id="148" name="TextBox 147"/>
          <p:cNvSpPr txBox="1"/>
          <p:nvPr/>
        </p:nvSpPr>
        <p:spPr>
          <a:xfrm>
            <a:off x="8668478" y="6221964"/>
            <a:ext cx="1866185" cy="195588"/>
          </a:xfrm>
          <a:prstGeom prst="rect">
            <a:avLst/>
          </a:prstGeom>
          <a:noFill/>
        </p:spPr>
        <p:txBody>
          <a:bodyPr wrap="square" lIns="0" tIns="0" rIns="0" bIns="0" rtlCol="0" anchor="ctr" anchorCtr="0">
            <a:noAutofit/>
          </a:bodyPr>
          <a:lstStyle/>
          <a:p>
            <a:pPr>
              <a:lnSpc>
                <a:spcPct val="85000"/>
              </a:lnSpc>
            </a:pPr>
            <a:r>
              <a:rPr lang="en-US" sz="900" dirty="0">
                <a:solidFill>
                  <a:srgbClr val="000000"/>
                </a:solidFill>
              </a:rPr>
              <a:t>Gemcitabine/cisplatin (n=122)</a:t>
            </a:r>
          </a:p>
        </p:txBody>
      </p:sp>
      <p:grpSp>
        <p:nvGrpSpPr>
          <p:cNvPr id="7" name="Group 6"/>
          <p:cNvGrpSpPr/>
          <p:nvPr/>
        </p:nvGrpSpPr>
        <p:grpSpPr>
          <a:xfrm>
            <a:off x="4226298" y="5745100"/>
            <a:ext cx="1497184" cy="49124"/>
            <a:chOff x="2725012" y="5638800"/>
            <a:chExt cx="1548276" cy="27940"/>
          </a:xfrm>
        </p:grpSpPr>
        <p:cxnSp>
          <p:nvCxnSpPr>
            <p:cNvPr id="8" name="Straight Connector 7"/>
            <p:cNvCxnSpPr/>
            <p:nvPr/>
          </p:nvCxnSpPr>
          <p:spPr bwMode="auto">
            <a:xfrm>
              <a:off x="3115537"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3500256"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 name="Straight Connector 9"/>
            <p:cNvCxnSpPr/>
            <p:nvPr/>
          </p:nvCxnSpPr>
          <p:spPr bwMode="auto">
            <a:xfrm>
              <a:off x="388677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 name="Straight Connector 10"/>
            <p:cNvCxnSpPr/>
            <p:nvPr/>
          </p:nvCxnSpPr>
          <p:spPr bwMode="auto">
            <a:xfrm>
              <a:off x="4273288"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 name="Straight Connector 11"/>
            <p:cNvCxnSpPr/>
            <p:nvPr/>
          </p:nvCxnSpPr>
          <p:spPr bwMode="auto">
            <a:xfrm>
              <a:off x="272501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grpSp>
        <p:nvGrpSpPr>
          <p:cNvPr id="13" name="Group 12"/>
          <p:cNvGrpSpPr/>
          <p:nvPr/>
        </p:nvGrpSpPr>
        <p:grpSpPr>
          <a:xfrm>
            <a:off x="4231398" y="1763413"/>
            <a:ext cx="1247761" cy="205215"/>
            <a:chOff x="2730258" y="1521219"/>
            <a:chExt cx="1290341" cy="103617"/>
          </a:xfrm>
        </p:grpSpPr>
        <p:sp>
          <p:nvSpPr>
            <p:cNvPr id="14" name="Rectangle 13"/>
            <p:cNvSpPr/>
            <p:nvPr/>
          </p:nvSpPr>
          <p:spPr bwMode="auto">
            <a:xfrm>
              <a:off x="2730258" y="1521219"/>
              <a:ext cx="1290341"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15" name="Rectangle 14"/>
            <p:cNvSpPr/>
            <p:nvPr/>
          </p:nvSpPr>
          <p:spPr bwMode="auto">
            <a:xfrm>
              <a:off x="2730258" y="1573401"/>
              <a:ext cx="1156401"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16" name="Group 15"/>
          <p:cNvGrpSpPr/>
          <p:nvPr/>
        </p:nvGrpSpPr>
        <p:grpSpPr>
          <a:xfrm>
            <a:off x="4230033" y="2093340"/>
            <a:ext cx="1192502" cy="201684"/>
            <a:chOff x="2728874" y="1682320"/>
            <a:chExt cx="1233196" cy="101835"/>
          </a:xfrm>
        </p:grpSpPr>
        <p:sp>
          <p:nvSpPr>
            <p:cNvPr id="17" name="Rectangle 16"/>
            <p:cNvSpPr/>
            <p:nvPr/>
          </p:nvSpPr>
          <p:spPr bwMode="auto">
            <a:xfrm>
              <a:off x="2730258" y="1682320"/>
              <a:ext cx="1231812"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18" name="Rectangle 17"/>
            <p:cNvSpPr/>
            <p:nvPr/>
          </p:nvSpPr>
          <p:spPr bwMode="auto">
            <a:xfrm>
              <a:off x="2728874" y="1732720"/>
              <a:ext cx="964916"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19" name="Group 18"/>
          <p:cNvGrpSpPr/>
          <p:nvPr/>
        </p:nvGrpSpPr>
        <p:grpSpPr>
          <a:xfrm>
            <a:off x="4230033" y="2419775"/>
            <a:ext cx="447654" cy="206879"/>
            <a:chOff x="2728874" y="1842759"/>
            <a:chExt cx="462930" cy="104458"/>
          </a:xfrm>
        </p:grpSpPr>
        <p:sp>
          <p:nvSpPr>
            <p:cNvPr id="20" name="Rectangle 19"/>
            <p:cNvSpPr/>
            <p:nvPr/>
          </p:nvSpPr>
          <p:spPr bwMode="auto">
            <a:xfrm>
              <a:off x="2730258" y="1842759"/>
              <a:ext cx="461546"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21" name="Rectangle 20"/>
            <p:cNvSpPr/>
            <p:nvPr/>
          </p:nvSpPr>
          <p:spPr bwMode="auto">
            <a:xfrm>
              <a:off x="2728874" y="1895782"/>
              <a:ext cx="443569"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22" name="Group 21"/>
          <p:cNvGrpSpPr/>
          <p:nvPr/>
        </p:nvGrpSpPr>
        <p:grpSpPr>
          <a:xfrm>
            <a:off x="4230064" y="2751364"/>
            <a:ext cx="855513" cy="205996"/>
            <a:chOff x="2728874" y="2002974"/>
            <a:chExt cx="884708" cy="104012"/>
          </a:xfrm>
        </p:grpSpPr>
        <p:sp>
          <p:nvSpPr>
            <p:cNvPr id="23" name="Rectangle 22"/>
            <p:cNvSpPr/>
            <p:nvPr/>
          </p:nvSpPr>
          <p:spPr bwMode="auto">
            <a:xfrm>
              <a:off x="2730257" y="2002974"/>
              <a:ext cx="883325"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24" name="Rectangle 23"/>
            <p:cNvSpPr/>
            <p:nvPr/>
          </p:nvSpPr>
          <p:spPr bwMode="auto">
            <a:xfrm>
              <a:off x="2728874" y="2055551"/>
              <a:ext cx="771312"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25" name="Group 24"/>
          <p:cNvGrpSpPr/>
          <p:nvPr/>
        </p:nvGrpSpPr>
        <p:grpSpPr>
          <a:xfrm>
            <a:off x="4230051" y="3082111"/>
            <a:ext cx="970517" cy="207321"/>
            <a:chOff x="2728874" y="2166428"/>
            <a:chExt cx="1003636" cy="104681"/>
          </a:xfrm>
        </p:grpSpPr>
        <p:sp>
          <p:nvSpPr>
            <p:cNvPr id="26" name="Rectangle 25"/>
            <p:cNvSpPr/>
            <p:nvPr/>
          </p:nvSpPr>
          <p:spPr bwMode="auto">
            <a:xfrm>
              <a:off x="2730257" y="2166428"/>
              <a:ext cx="1002253"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27" name="Rectangle 26"/>
            <p:cNvSpPr/>
            <p:nvPr/>
          </p:nvSpPr>
          <p:spPr bwMode="auto">
            <a:xfrm>
              <a:off x="2728874" y="2219674"/>
              <a:ext cx="714614"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28" name="Group 27"/>
          <p:cNvGrpSpPr/>
          <p:nvPr/>
        </p:nvGrpSpPr>
        <p:grpSpPr>
          <a:xfrm>
            <a:off x="4230033" y="3414161"/>
            <a:ext cx="1064126" cy="202567"/>
            <a:chOff x="2728874" y="2328821"/>
            <a:chExt cx="1100439" cy="102280"/>
          </a:xfrm>
        </p:grpSpPr>
        <p:sp>
          <p:nvSpPr>
            <p:cNvPr id="29" name="Rectangle 28"/>
            <p:cNvSpPr/>
            <p:nvPr/>
          </p:nvSpPr>
          <p:spPr bwMode="auto">
            <a:xfrm>
              <a:off x="2730257" y="2328821"/>
              <a:ext cx="1099056"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30" name="Rectangle 29"/>
            <p:cNvSpPr/>
            <p:nvPr/>
          </p:nvSpPr>
          <p:spPr bwMode="auto">
            <a:xfrm>
              <a:off x="2728874" y="2379666"/>
              <a:ext cx="693871"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31" name="Group 30"/>
          <p:cNvGrpSpPr/>
          <p:nvPr/>
        </p:nvGrpSpPr>
        <p:grpSpPr>
          <a:xfrm>
            <a:off x="4230062" y="3741442"/>
            <a:ext cx="1100231" cy="206877"/>
            <a:chOff x="2728874" y="2494898"/>
            <a:chExt cx="1137777" cy="104457"/>
          </a:xfrm>
        </p:grpSpPr>
        <p:sp>
          <p:nvSpPr>
            <p:cNvPr id="32" name="Rectangle 31"/>
            <p:cNvSpPr/>
            <p:nvPr/>
          </p:nvSpPr>
          <p:spPr bwMode="auto">
            <a:xfrm>
              <a:off x="2730257" y="2494898"/>
              <a:ext cx="1136394"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33" name="Rectangle 32"/>
            <p:cNvSpPr/>
            <p:nvPr/>
          </p:nvSpPr>
          <p:spPr bwMode="auto">
            <a:xfrm>
              <a:off x="2728874" y="2547920"/>
              <a:ext cx="926195"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34" name="Group 33"/>
          <p:cNvGrpSpPr/>
          <p:nvPr/>
        </p:nvGrpSpPr>
        <p:grpSpPr>
          <a:xfrm>
            <a:off x="4230033" y="4073066"/>
            <a:ext cx="1042730" cy="202567"/>
            <a:chOff x="2728874" y="2659690"/>
            <a:chExt cx="1078313" cy="102280"/>
          </a:xfrm>
        </p:grpSpPr>
        <p:sp>
          <p:nvSpPr>
            <p:cNvPr id="35" name="Rectangle 34"/>
            <p:cNvSpPr/>
            <p:nvPr/>
          </p:nvSpPr>
          <p:spPr bwMode="auto">
            <a:xfrm>
              <a:off x="2730257" y="2659690"/>
              <a:ext cx="1076930"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36" name="Rectangle 35"/>
            <p:cNvSpPr/>
            <p:nvPr/>
          </p:nvSpPr>
          <p:spPr bwMode="auto">
            <a:xfrm>
              <a:off x="2728874" y="2710535"/>
              <a:ext cx="771312"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37" name="Group 36"/>
          <p:cNvGrpSpPr/>
          <p:nvPr/>
        </p:nvGrpSpPr>
        <p:grpSpPr>
          <a:xfrm>
            <a:off x="4230039" y="4400346"/>
            <a:ext cx="783303" cy="206877"/>
            <a:chOff x="2728874" y="2817729"/>
            <a:chExt cx="810033" cy="104457"/>
          </a:xfrm>
        </p:grpSpPr>
        <p:sp>
          <p:nvSpPr>
            <p:cNvPr id="38" name="Rectangle 37"/>
            <p:cNvSpPr/>
            <p:nvPr/>
          </p:nvSpPr>
          <p:spPr bwMode="auto">
            <a:xfrm>
              <a:off x="2730257" y="2817729"/>
              <a:ext cx="808650"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39" name="Rectangle 38"/>
            <p:cNvSpPr/>
            <p:nvPr/>
          </p:nvSpPr>
          <p:spPr bwMode="auto">
            <a:xfrm>
              <a:off x="2728874" y="2870751"/>
              <a:ext cx="637173"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40" name="Group 39"/>
          <p:cNvGrpSpPr/>
          <p:nvPr/>
        </p:nvGrpSpPr>
        <p:grpSpPr>
          <a:xfrm>
            <a:off x="4230037" y="4731972"/>
            <a:ext cx="950459" cy="202567"/>
            <a:chOff x="2728874" y="2981629"/>
            <a:chExt cx="982894" cy="102280"/>
          </a:xfrm>
        </p:grpSpPr>
        <p:sp>
          <p:nvSpPr>
            <p:cNvPr id="41" name="Rectangle 40"/>
            <p:cNvSpPr/>
            <p:nvPr/>
          </p:nvSpPr>
          <p:spPr bwMode="auto">
            <a:xfrm>
              <a:off x="2730257" y="2981629"/>
              <a:ext cx="981511"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42" name="Rectangle 41"/>
            <p:cNvSpPr/>
            <p:nvPr/>
          </p:nvSpPr>
          <p:spPr bwMode="auto">
            <a:xfrm>
              <a:off x="2728874" y="3032474"/>
              <a:ext cx="714614"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43" name="Group 42"/>
          <p:cNvGrpSpPr/>
          <p:nvPr/>
        </p:nvGrpSpPr>
        <p:grpSpPr>
          <a:xfrm>
            <a:off x="4230046" y="5059250"/>
            <a:ext cx="764581" cy="206877"/>
            <a:chOff x="2728875" y="3137714"/>
            <a:chExt cx="790672" cy="104457"/>
          </a:xfrm>
        </p:grpSpPr>
        <p:sp>
          <p:nvSpPr>
            <p:cNvPr id="44" name="Rectangle 43"/>
            <p:cNvSpPr/>
            <p:nvPr/>
          </p:nvSpPr>
          <p:spPr bwMode="auto">
            <a:xfrm>
              <a:off x="2730257" y="3137714"/>
              <a:ext cx="789290"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45" name="Rectangle 44"/>
            <p:cNvSpPr/>
            <p:nvPr/>
          </p:nvSpPr>
          <p:spPr bwMode="auto">
            <a:xfrm>
              <a:off x="2728875" y="3190736"/>
              <a:ext cx="503033"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46" name="Group 45"/>
          <p:cNvGrpSpPr/>
          <p:nvPr/>
        </p:nvGrpSpPr>
        <p:grpSpPr>
          <a:xfrm>
            <a:off x="4230039" y="5390854"/>
            <a:ext cx="781965" cy="206877"/>
            <a:chOff x="2728874" y="5381943"/>
            <a:chExt cx="808650" cy="104457"/>
          </a:xfrm>
        </p:grpSpPr>
        <p:sp>
          <p:nvSpPr>
            <p:cNvPr id="47" name="Rectangle 46"/>
            <p:cNvSpPr/>
            <p:nvPr/>
          </p:nvSpPr>
          <p:spPr bwMode="auto">
            <a:xfrm>
              <a:off x="2730257" y="5381943"/>
              <a:ext cx="807267" cy="49894"/>
            </a:xfrm>
            <a:prstGeom prst="rect">
              <a:avLst/>
            </a:prstGeom>
            <a:solidFill>
              <a:srgbClr val="1C75BC"/>
            </a:solidFill>
            <a:ln w="317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2000" b="1" dirty="0">
                <a:solidFill>
                  <a:srgbClr val="000000"/>
                </a:solidFill>
              </a:endParaRPr>
            </a:p>
          </p:txBody>
        </p:sp>
        <p:sp>
          <p:nvSpPr>
            <p:cNvPr id="48" name="Rectangle 47"/>
            <p:cNvSpPr/>
            <p:nvPr/>
          </p:nvSpPr>
          <p:spPr bwMode="auto">
            <a:xfrm>
              <a:off x="2728874" y="5434965"/>
              <a:ext cx="653767" cy="51435"/>
            </a:xfrm>
            <a:prstGeom prst="rect">
              <a:avLst/>
            </a:prstGeom>
            <a:solidFill>
              <a:srgbClr val="E2B700"/>
            </a:solidFill>
            <a:ln w="317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2000" b="1" dirty="0">
                <a:solidFill>
                  <a:srgbClr val="000000"/>
                </a:solidFill>
              </a:endParaRPr>
            </a:p>
          </p:txBody>
        </p:sp>
      </p:grpSp>
      <p:sp>
        <p:nvSpPr>
          <p:cNvPr id="49" name="TextBox 48"/>
          <p:cNvSpPr txBox="1"/>
          <p:nvPr/>
        </p:nvSpPr>
        <p:spPr>
          <a:xfrm>
            <a:off x="4091409" y="5805364"/>
            <a:ext cx="274110" cy="159161"/>
          </a:xfrm>
          <a:prstGeom prst="rect">
            <a:avLst/>
          </a:prstGeom>
          <a:noFill/>
        </p:spPr>
        <p:txBody>
          <a:bodyPr wrap="square" lIns="0" tIns="0" rIns="0" bIns="0" rtlCol="0" anchor="ctr" anchorCtr="0">
            <a:noAutofit/>
          </a:bodyPr>
          <a:lstStyle/>
          <a:p>
            <a:pPr algn="ctr"/>
            <a:r>
              <a:rPr lang="en-US" sz="900" dirty="0">
                <a:solidFill>
                  <a:srgbClr val="000000"/>
                </a:solidFill>
              </a:rPr>
              <a:t>0</a:t>
            </a:r>
          </a:p>
        </p:txBody>
      </p:sp>
      <p:sp>
        <p:nvSpPr>
          <p:cNvPr id="50" name="TextBox 49"/>
          <p:cNvSpPr txBox="1"/>
          <p:nvPr/>
        </p:nvSpPr>
        <p:spPr>
          <a:xfrm>
            <a:off x="4464517" y="580536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20</a:t>
            </a:r>
          </a:p>
        </p:txBody>
      </p:sp>
      <p:sp>
        <p:nvSpPr>
          <p:cNvPr id="51" name="TextBox 50"/>
          <p:cNvSpPr txBox="1"/>
          <p:nvPr/>
        </p:nvSpPr>
        <p:spPr>
          <a:xfrm>
            <a:off x="4839353" y="580536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40</a:t>
            </a:r>
          </a:p>
        </p:txBody>
      </p:sp>
      <p:sp>
        <p:nvSpPr>
          <p:cNvPr id="52" name="TextBox 51"/>
          <p:cNvSpPr txBox="1"/>
          <p:nvPr/>
        </p:nvSpPr>
        <p:spPr>
          <a:xfrm>
            <a:off x="5214222" y="580536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60</a:t>
            </a:r>
          </a:p>
        </p:txBody>
      </p:sp>
      <p:sp>
        <p:nvSpPr>
          <p:cNvPr id="53" name="TextBox 52"/>
          <p:cNvSpPr txBox="1"/>
          <p:nvPr/>
        </p:nvSpPr>
        <p:spPr>
          <a:xfrm>
            <a:off x="5589102" y="580536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80</a:t>
            </a:r>
          </a:p>
        </p:txBody>
      </p:sp>
      <p:sp>
        <p:nvSpPr>
          <p:cNvPr id="55" name="TextBox 54"/>
          <p:cNvSpPr txBox="1"/>
          <p:nvPr/>
        </p:nvSpPr>
        <p:spPr>
          <a:xfrm>
            <a:off x="2176889" y="1838770"/>
            <a:ext cx="2034889" cy="119263"/>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Ho (Q1 từ LC 13)</a:t>
            </a:r>
          </a:p>
        </p:txBody>
      </p:sp>
      <p:sp>
        <p:nvSpPr>
          <p:cNvPr id="56" name="TextBox 55"/>
          <p:cNvSpPr txBox="1"/>
          <p:nvPr/>
        </p:nvSpPr>
        <p:spPr>
          <a:xfrm>
            <a:off x="2176889" y="2142994"/>
            <a:ext cx="2034889" cy="119263"/>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Khó thở (Q3-5 từ LC 13)</a:t>
            </a:r>
          </a:p>
        </p:txBody>
      </p:sp>
      <p:sp>
        <p:nvSpPr>
          <p:cNvPr id="57" name="TextBox 56"/>
          <p:cNvSpPr txBox="1"/>
          <p:nvPr/>
        </p:nvSpPr>
        <p:spPr>
          <a:xfrm>
            <a:off x="2368951" y="2433698"/>
            <a:ext cx="1482602" cy="234680"/>
          </a:xfrm>
          <a:prstGeom prst="rect">
            <a:avLst/>
          </a:prstGeom>
          <a:noFill/>
        </p:spPr>
        <p:txBody>
          <a:bodyPr wrap="square" lIns="0" tIns="0" rIns="0" bIns="0" rtlCol="0" anchor="b" anchorCtr="0">
            <a:spAutoFit/>
          </a:bodyPr>
          <a:lstStyle/>
          <a:p>
            <a:pPr marL="1588">
              <a:lnSpc>
                <a:spcPts val="900"/>
              </a:lnSpc>
            </a:pPr>
            <a:r>
              <a:rPr lang="en-US" sz="900" dirty="0">
                <a:solidFill>
                  <a:srgbClr val="000000"/>
                </a:solidFill>
              </a:rPr>
              <a:t>Khó thở khi nghỉ ngơi</a:t>
            </a:r>
            <a:br>
              <a:rPr lang="en-US" sz="900" dirty="0">
                <a:solidFill>
                  <a:srgbClr val="000000"/>
                </a:solidFill>
              </a:rPr>
            </a:br>
            <a:r>
              <a:rPr lang="en-US" sz="900" dirty="0">
                <a:solidFill>
                  <a:srgbClr val="000000"/>
                </a:solidFill>
              </a:rPr>
              <a:t>(Q3 từ LC 13)</a:t>
            </a:r>
          </a:p>
        </p:txBody>
      </p:sp>
      <p:sp>
        <p:nvSpPr>
          <p:cNvPr id="58" name="TextBox 57"/>
          <p:cNvSpPr txBox="1"/>
          <p:nvPr/>
        </p:nvSpPr>
        <p:spPr>
          <a:xfrm>
            <a:off x="2368951" y="2774488"/>
            <a:ext cx="1482602" cy="234680"/>
          </a:xfrm>
          <a:prstGeom prst="rect">
            <a:avLst/>
          </a:prstGeom>
          <a:noFill/>
        </p:spPr>
        <p:txBody>
          <a:bodyPr wrap="square" lIns="0" tIns="0" rIns="0" bIns="0" rtlCol="0" anchor="b" anchorCtr="0">
            <a:spAutoFit/>
          </a:bodyPr>
          <a:lstStyle/>
          <a:p>
            <a:pPr marL="1588">
              <a:lnSpc>
                <a:spcPts val="900"/>
              </a:lnSpc>
            </a:pPr>
            <a:r>
              <a:rPr lang="en-US" sz="900" dirty="0">
                <a:solidFill>
                  <a:srgbClr val="000000"/>
                </a:solidFill>
              </a:rPr>
              <a:t>Khó thở  khi đi lại</a:t>
            </a:r>
            <a:br>
              <a:rPr lang="en-US" sz="900" dirty="0">
                <a:solidFill>
                  <a:srgbClr val="000000"/>
                </a:solidFill>
              </a:rPr>
            </a:br>
            <a:r>
              <a:rPr lang="en-US" sz="900" dirty="0">
                <a:solidFill>
                  <a:srgbClr val="000000"/>
                </a:solidFill>
              </a:rPr>
              <a:t>(Q4 từ LC 13)</a:t>
            </a:r>
          </a:p>
        </p:txBody>
      </p:sp>
      <p:sp>
        <p:nvSpPr>
          <p:cNvPr id="59" name="TextBox 58"/>
          <p:cNvSpPr txBox="1"/>
          <p:nvPr/>
        </p:nvSpPr>
        <p:spPr>
          <a:xfrm>
            <a:off x="2368952" y="3113109"/>
            <a:ext cx="1467933" cy="234680"/>
          </a:xfrm>
          <a:prstGeom prst="rect">
            <a:avLst/>
          </a:prstGeom>
          <a:noFill/>
        </p:spPr>
        <p:txBody>
          <a:bodyPr wrap="square" lIns="0" tIns="0" rIns="0" bIns="0" rtlCol="0" anchor="b" anchorCtr="0">
            <a:spAutoFit/>
          </a:bodyPr>
          <a:lstStyle/>
          <a:p>
            <a:pPr marL="1588">
              <a:lnSpc>
                <a:spcPts val="900"/>
              </a:lnSpc>
            </a:pPr>
            <a:r>
              <a:rPr lang="en-US" sz="900" dirty="0">
                <a:solidFill>
                  <a:srgbClr val="000000"/>
                </a:solidFill>
              </a:rPr>
              <a:t>Khó thở  khi leo cầu thang </a:t>
            </a:r>
          </a:p>
          <a:p>
            <a:pPr marL="1588">
              <a:lnSpc>
                <a:spcPts val="900"/>
              </a:lnSpc>
            </a:pPr>
            <a:r>
              <a:rPr lang="en-US" sz="900" dirty="0">
                <a:solidFill>
                  <a:srgbClr val="000000"/>
                </a:solidFill>
              </a:rPr>
              <a:t>(Q5 từ LC 13)</a:t>
            </a:r>
          </a:p>
        </p:txBody>
      </p:sp>
      <p:sp>
        <p:nvSpPr>
          <p:cNvPr id="60" name="TextBox 59"/>
          <p:cNvSpPr txBox="1"/>
          <p:nvPr/>
        </p:nvSpPr>
        <p:spPr>
          <a:xfrm>
            <a:off x="2176889" y="3500542"/>
            <a:ext cx="2034889" cy="119263"/>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Hụt hơi(Q8 từ QLQ-C30)</a:t>
            </a:r>
          </a:p>
        </p:txBody>
      </p:sp>
      <p:sp>
        <p:nvSpPr>
          <p:cNvPr id="61" name="TextBox 60"/>
          <p:cNvSpPr txBox="1"/>
          <p:nvPr/>
        </p:nvSpPr>
        <p:spPr>
          <a:xfrm>
            <a:off x="2176887" y="3818884"/>
            <a:ext cx="1813217" cy="119263"/>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Đau (Q9, Q19 từ QLQ-C30)</a:t>
            </a:r>
          </a:p>
        </p:txBody>
      </p:sp>
      <p:sp>
        <p:nvSpPr>
          <p:cNvPr id="62" name="TextBox 61"/>
          <p:cNvSpPr txBox="1"/>
          <p:nvPr/>
        </p:nvSpPr>
        <p:spPr>
          <a:xfrm>
            <a:off x="2382134" y="4087615"/>
            <a:ext cx="1966221" cy="138499"/>
          </a:xfrm>
          <a:prstGeom prst="rect">
            <a:avLst/>
          </a:prstGeom>
          <a:noFill/>
        </p:spPr>
        <p:txBody>
          <a:bodyPr wrap="square" lIns="0" tIns="0" rIns="0" bIns="0" rtlCol="0" anchor="b" anchorCtr="0">
            <a:spAutoFit/>
          </a:bodyPr>
          <a:lstStyle/>
          <a:p>
            <a:pPr marL="1588"/>
            <a:r>
              <a:rPr lang="en-US" sz="900" dirty="0">
                <a:solidFill>
                  <a:srgbClr val="000000"/>
                </a:solidFill>
              </a:rPr>
              <a:t>Bị đau(Q9 từ QLQ-C30)</a:t>
            </a:r>
          </a:p>
        </p:txBody>
      </p:sp>
      <p:sp>
        <p:nvSpPr>
          <p:cNvPr id="63" name="TextBox 62"/>
          <p:cNvSpPr txBox="1"/>
          <p:nvPr/>
        </p:nvSpPr>
        <p:spPr>
          <a:xfrm>
            <a:off x="2378075" y="4286726"/>
            <a:ext cx="1614220" cy="350096"/>
          </a:xfrm>
          <a:prstGeom prst="rect">
            <a:avLst/>
          </a:prstGeom>
          <a:noFill/>
        </p:spPr>
        <p:txBody>
          <a:bodyPr wrap="square" lIns="0" tIns="0" rIns="0" bIns="0" rtlCol="0" anchor="b" anchorCtr="0">
            <a:spAutoFit/>
          </a:bodyPr>
          <a:lstStyle/>
          <a:p>
            <a:pPr marL="1588">
              <a:lnSpc>
                <a:spcPts val="900"/>
              </a:lnSpc>
            </a:pPr>
            <a:r>
              <a:rPr lang="en-US" sz="900" dirty="0">
                <a:solidFill>
                  <a:srgbClr val="000000"/>
                </a:solidFill>
              </a:rPr>
              <a:t>Đau ảnh hưởng đến hoạt động hàng ngày </a:t>
            </a:r>
            <a:br>
              <a:rPr lang="en-US" sz="900" dirty="0">
                <a:solidFill>
                  <a:srgbClr val="000000"/>
                </a:solidFill>
              </a:rPr>
            </a:br>
            <a:r>
              <a:rPr lang="en-US" sz="900" dirty="0">
                <a:solidFill>
                  <a:srgbClr val="000000"/>
                </a:solidFill>
              </a:rPr>
              <a:t>(Q19 từ QLQ-C30)</a:t>
            </a:r>
          </a:p>
        </p:txBody>
      </p:sp>
      <p:sp>
        <p:nvSpPr>
          <p:cNvPr id="64" name="TextBox 63"/>
          <p:cNvSpPr txBox="1"/>
          <p:nvPr/>
        </p:nvSpPr>
        <p:spPr>
          <a:xfrm>
            <a:off x="2200275" y="4746297"/>
            <a:ext cx="1356024" cy="234680"/>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Đau trong ngực </a:t>
            </a:r>
            <a:br>
              <a:rPr lang="en-US" sz="900" dirty="0">
                <a:solidFill>
                  <a:srgbClr val="000000"/>
                </a:solidFill>
              </a:rPr>
            </a:br>
            <a:r>
              <a:rPr lang="en-US" sz="900" dirty="0">
                <a:solidFill>
                  <a:srgbClr val="000000"/>
                </a:solidFill>
              </a:rPr>
              <a:t>(Q10 từ LC 13)</a:t>
            </a:r>
          </a:p>
        </p:txBody>
      </p:sp>
      <p:sp>
        <p:nvSpPr>
          <p:cNvPr id="65" name="TextBox 64"/>
          <p:cNvSpPr txBox="1"/>
          <p:nvPr/>
        </p:nvSpPr>
        <p:spPr>
          <a:xfrm>
            <a:off x="2183815" y="5088108"/>
            <a:ext cx="1356017" cy="234680"/>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Đau cánh tay/vai</a:t>
            </a:r>
            <a:br>
              <a:rPr lang="en-US" sz="900" dirty="0">
                <a:solidFill>
                  <a:srgbClr val="000000"/>
                </a:solidFill>
              </a:rPr>
            </a:br>
            <a:r>
              <a:rPr lang="en-US" sz="900" dirty="0">
                <a:solidFill>
                  <a:srgbClr val="000000"/>
                </a:solidFill>
              </a:rPr>
              <a:t>(Q11 từ LC 13)</a:t>
            </a:r>
          </a:p>
        </p:txBody>
      </p:sp>
      <p:sp>
        <p:nvSpPr>
          <p:cNvPr id="66" name="TextBox 65"/>
          <p:cNvSpPr txBox="1"/>
          <p:nvPr/>
        </p:nvSpPr>
        <p:spPr>
          <a:xfrm>
            <a:off x="2183815" y="5485568"/>
            <a:ext cx="1356017" cy="234680"/>
          </a:xfrm>
          <a:prstGeom prst="rect">
            <a:avLst/>
          </a:prstGeom>
          <a:noFill/>
        </p:spPr>
        <p:txBody>
          <a:bodyPr wrap="square" lIns="0" tIns="0" rIns="0" bIns="0" rtlCol="0" anchor="b" anchorCtr="0">
            <a:spAutoFit/>
          </a:bodyPr>
          <a:lstStyle/>
          <a:p>
            <a:pPr>
              <a:lnSpc>
                <a:spcPts val="900"/>
              </a:lnSpc>
            </a:pPr>
            <a:r>
              <a:rPr lang="en-US" sz="900" dirty="0">
                <a:solidFill>
                  <a:srgbClr val="000000"/>
                </a:solidFill>
              </a:rPr>
              <a:t>Đau vị trí khác </a:t>
            </a:r>
            <a:br>
              <a:rPr lang="en-US" sz="900" dirty="0">
                <a:solidFill>
                  <a:srgbClr val="000000"/>
                </a:solidFill>
              </a:rPr>
            </a:br>
            <a:r>
              <a:rPr lang="en-US" sz="900" dirty="0">
                <a:solidFill>
                  <a:srgbClr val="000000"/>
                </a:solidFill>
              </a:rPr>
              <a:t>(Q12 từ LC 13)</a:t>
            </a:r>
          </a:p>
        </p:txBody>
      </p:sp>
      <p:grpSp>
        <p:nvGrpSpPr>
          <p:cNvPr id="67" name="Group 66"/>
          <p:cNvGrpSpPr/>
          <p:nvPr/>
        </p:nvGrpSpPr>
        <p:grpSpPr>
          <a:xfrm rot="5400000">
            <a:off x="8265544" y="3077361"/>
            <a:ext cx="240059" cy="1199238"/>
            <a:chOff x="4768327" y="4238024"/>
            <a:chExt cx="298518" cy="1636416"/>
          </a:xfrm>
        </p:grpSpPr>
        <p:sp>
          <p:nvSpPr>
            <p:cNvPr id="68" name="Rectangle 67"/>
            <p:cNvSpPr/>
            <p:nvPr/>
          </p:nvSpPr>
          <p:spPr bwMode="auto">
            <a:xfrm>
              <a:off x="4768327" y="4238024"/>
              <a:ext cx="145049" cy="1636416"/>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69" name="Rectangle 68"/>
            <p:cNvSpPr/>
            <p:nvPr/>
          </p:nvSpPr>
          <p:spPr bwMode="auto">
            <a:xfrm>
              <a:off x="4921796" y="4698272"/>
              <a:ext cx="145049" cy="1176168"/>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70" name="Group 69"/>
          <p:cNvGrpSpPr/>
          <p:nvPr/>
        </p:nvGrpSpPr>
        <p:grpSpPr>
          <a:xfrm rot="5400000">
            <a:off x="8374225" y="1175161"/>
            <a:ext cx="239200" cy="1415777"/>
            <a:chOff x="3232167" y="3942549"/>
            <a:chExt cx="297451" cy="1931894"/>
          </a:xfrm>
        </p:grpSpPr>
        <p:sp>
          <p:nvSpPr>
            <p:cNvPr id="71" name="Rectangle 70"/>
            <p:cNvSpPr/>
            <p:nvPr/>
          </p:nvSpPr>
          <p:spPr bwMode="auto">
            <a:xfrm>
              <a:off x="3232167" y="3942549"/>
              <a:ext cx="145049" cy="1931894"/>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72" name="Rectangle 71"/>
            <p:cNvSpPr/>
            <p:nvPr/>
          </p:nvSpPr>
          <p:spPr bwMode="auto">
            <a:xfrm>
              <a:off x="3384569" y="4460526"/>
              <a:ext cx="145049" cy="1413913"/>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73" name="Group 72"/>
          <p:cNvGrpSpPr/>
          <p:nvPr/>
        </p:nvGrpSpPr>
        <p:grpSpPr>
          <a:xfrm rot="5400000">
            <a:off x="8329289" y="1818110"/>
            <a:ext cx="237651" cy="1324326"/>
            <a:chOff x="3725911" y="4067335"/>
            <a:chExt cx="295523" cy="1807105"/>
          </a:xfrm>
        </p:grpSpPr>
        <p:sp>
          <p:nvSpPr>
            <p:cNvPr id="74" name="Rectangle 73"/>
            <p:cNvSpPr/>
            <p:nvPr/>
          </p:nvSpPr>
          <p:spPr bwMode="auto">
            <a:xfrm>
              <a:off x="3725911" y="4067335"/>
              <a:ext cx="145049" cy="1807105"/>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75" name="Rectangle 74"/>
            <p:cNvSpPr/>
            <p:nvPr/>
          </p:nvSpPr>
          <p:spPr bwMode="auto">
            <a:xfrm>
              <a:off x="3876385" y="4664744"/>
              <a:ext cx="145049" cy="1209696"/>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76" name="Group 75"/>
          <p:cNvGrpSpPr/>
          <p:nvPr/>
        </p:nvGrpSpPr>
        <p:grpSpPr>
          <a:xfrm rot="5400000">
            <a:off x="8208489" y="2535366"/>
            <a:ext cx="240219" cy="1085318"/>
            <a:chOff x="4250167" y="4393472"/>
            <a:chExt cx="298719" cy="1480968"/>
          </a:xfrm>
        </p:grpSpPr>
        <p:sp>
          <p:nvSpPr>
            <p:cNvPr id="77" name="Rectangle 76"/>
            <p:cNvSpPr/>
            <p:nvPr/>
          </p:nvSpPr>
          <p:spPr bwMode="auto">
            <a:xfrm>
              <a:off x="4250167" y="4393472"/>
              <a:ext cx="145049" cy="148096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78" name="Rectangle 77"/>
            <p:cNvSpPr/>
            <p:nvPr/>
          </p:nvSpPr>
          <p:spPr bwMode="auto">
            <a:xfrm>
              <a:off x="4403837" y="4820192"/>
              <a:ext cx="145049" cy="1054248"/>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79" name="Group 78"/>
          <p:cNvGrpSpPr/>
          <p:nvPr/>
        </p:nvGrpSpPr>
        <p:grpSpPr>
          <a:xfrm rot="5400000">
            <a:off x="8131410" y="3810370"/>
            <a:ext cx="238016" cy="928959"/>
            <a:chOff x="5286487" y="4606832"/>
            <a:chExt cx="295978" cy="1267608"/>
          </a:xfrm>
        </p:grpSpPr>
        <p:sp>
          <p:nvSpPr>
            <p:cNvPr id="80" name="Rectangle 79"/>
            <p:cNvSpPr/>
            <p:nvPr/>
          </p:nvSpPr>
          <p:spPr bwMode="auto">
            <a:xfrm>
              <a:off x="5286487" y="4606832"/>
              <a:ext cx="145049" cy="126760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81" name="Rectangle 80"/>
            <p:cNvSpPr/>
            <p:nvPr/>
          </p:nvSpPr>
          <p:spPr bwMode="auto">
            <a:xfrm>
              <a:off x="5437416" y="4962432"/>
              <a:ext cx="145049" cy="912008"/>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82" name="Group 81"/>
          <p:cNvGrpSpPr/>
          <p:nvPr/>
        </p:nvGrpSpPr>
        <p:grpSpPr>
          <a:xfrm rot="5400000">
            <a:off x="8107131" y="4431496"/>
            <a:ext cx="240059" cy="882423"/>
            <a:chOff x="5807695" y="4670332"/>
            <a:chExt cx="298518" cy="1204108"/>
          </a:xfrm>
        </p:grpSpPr>
        <p:sp>
          <p:nvSpPr>
            <p:cNvPr id="83" name="Rectangle 82"/>
            <p:cNvSpPr/>
            <p:nvPr/>
          </p:nvSpPr>
          <p:spPr bwMode="auto">
            <a:xfrm>
              <a:off x="5807695" y="4670332"/>
              <a:ext cx="145049" cy="120410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84" name="Rectangle 83"/>
            <p:cNvSpPr/>
            <p:nvPr/>
          </p:nvSpPr>
          <p:spPr bwMode="auto">
            <a:xfrm>
              <a:off x="5961164" y="4896392"/>
              <a:ext cx="145049" cy="978048"/>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grpSp>
        <p:nvGrpSpPr>
          <p:cNvPr id="85" name="Group 84"/>
          <p:cNvGrpSpPr/>
          <p:nvPr/>
        </p:nvGrpSpPr>
        <p:grpSpPr>
          <a:xfrm rot="5400000">
            <a:off x="8067117" y="5070388"/>
            <a:ext cx="240059" cy="802383"/>
            <a:chOff x="6200530" y="4779551"/>
            <a:chExt cx="298518" cy="1094888"/>
          </a:xfrm>
        </p:grpSpPr>
        <p:sp>
          <p:nvSpPr>
            <p:cNvPr id="86" name="Rectangle 85"/>
            <p:cNvSpPr/>
            <p:nvPr/>
          </p:nvSpPr>
          <p:spPr bwMode="auto">
            <a:xfrm>
              <a:off x="6200530" y="4779551"/>
              <a:ext cx="145049" cy="1094888"/>
            </a:xfrm>
            <a:prstGeom prst="rect">
              <a:avLst/>
            </a:prstGeom>
            <a:solidFill>
              <a:srgbClr val="1C75BC"/>
            </a:solidFill>
            <a:ln w="9525" cap="flat" cmpd="sng" algn="ctr">
              <a:solidFill>
                <a:srgbClr val="1C75B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sp>
          <p:nvSpPr>
            <p:cNvPr id="87" name="Rectangle 86"/>
            <p:cNvSpPr/>
            <p:nvPr/>
          </p:nvSpPr>
          <p:spPr bwMode="auto">
            <a:xfrm>
              <a:off x="6353999" y="5036092"/>
              <a:ext cx="145049" cy="838347"/>
            </a:xfrm>
            <a:prstGeom prst="rect">
              <a:avLst/>
            </a:prstGeom>
            <a:solidFill>
              <a:srgbClr val="E2B700"/>
            </a:solidFill>
            <a:ln w="9525" cap="flat" cmpd="sng" algn="ctr">
              <a:solidFill>
                <a:srgbClr val="E2B7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endParaRPr>
            </a:p>
          </p:txBody>
        </p:sp>
      </p:grpSp>
      <p:sp>
        <p:nvSpPr>
          <p:cNvPr id="90" name="TextBox 89"/>
          <p:cNvSpPr txBox="1"/>
          <p:nvPr/>
        </p:nvSpPr>
        <p:spPr>
          <a:xfrm>
            <a:off x="5384064" y="1817932"/>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0,244</a:t>
            </a:r>
          </a:p>
        </p:txBody>
      </p:sp>
      <p:sp>
        <p:nvSpPr>
          <p:cNvPr id="91" name="TextBox 90"/>
          <p:cNvSpPr txBox="1"/>
          <p:nvPr/>
        </p:nvSpPr>
        <p:spPr>
          <a:xfrm>
            <a:off x="5446695" y="1602130"/>
            <a:ext cx="504077" cy="138499"/>
          </a:xfrm>
          <a:prstGeom prst="rect">
            <a:avLst/>
          </a:prstGeom>
          <a:noFill/>
        </p:spPr>
        <p:txBody>
          <a:bodyPr wrap="square" lIns="0" tIns="0" rIns="0" bIns="0" rtlCol="0" anchor="b" anchorCtr="0">
            <a:spAutoFit/>
          </a:bodyPr>
          <a:lstStyle/>
          <a:p>
            <a:pPr algn="ctr"/>
            <a:r>
              <a:rPr lang="en-US" sz="900" b="1" i="1" dirty="0">
                <a:solidFill>
                  <a:srgbClr val="000000"/>
                </a:solidFill>
              </a:rPr>
              <a:t>P</a:t>
            </a:r>
          </a:p>
        </p:txBody>
      </p:sp>
      <p:sp>
        <p:nvSpPr>
          <p:cNvPr id="92" name="TextBox 91"/>
          <p:cNvSpPr txBox="1"/>
          <p:nvPr/>
        </p:nvSpPr>
        <p:spPr>
          <a:xfrm>
            <a:off x="5275489" y="2143218"/>
            <a:ext cx="504077" cy="133929"/>
          </a:xfrm>
          <a:prstGeom prst="rect">
            <a:avLst/>
          </a:prstGeom>
          <a:noFill/>
        </p:spPr>
        <p:txBody>
          <a:bodyPr wrap="square" lIns="0" tIns="0" rIns="0" bIns="0" rtlCol="0" anchor="ctr" anchorCtr="0">
            <a:noAutofit/>
          </a:bodyPr>
          <a:lstStyle/>
          <a:p>
            <a:pPr algn="r"/>
            <a:r>
              <a:rPr lang="en-US" sz="900" dirty="0">
                <a:solidFill>
                  <a:srgbClr val="FF0000"/>
                </a:solidFill>
              </a:rPr>
              <a:t>0,010</a:t>
            </a:r>
          </a:p>
        </p:txBody>
      </p:sp>
      <p:sp>
        <p:nvSpPr>
          <p:cNvPr id="93" name="TextBox 92"/>
          <p:cNvSpPr txBox="1"/>
          <p:nvPr/>
        </p:nvSpPr>
        <p:spPr>
          <a:xfrm>
            <a:off x="4532488" y="2456259"/>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0,977</a:t>
            </a:r>
          </a:p>
        </p:txBody>
      </p:sp>
      <p:sp>
        <p:nvSpPr>
          <p:cNvPr id="94" name="TextBox 93"/>
          <p:cNvSpPr txBox="1"/>
          <p:nvPr/>
        </p:nvSpPr>
        <p:spPr>
          <a:xfrm>
            <a:off x="4951641" y="2769283"/>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0,266</a:t>
            </a:r>
          </a:p>
        </p:txBody>
      </p:sp>
      <p:sp>
        <p:nvSpPr>
          <p:cNvPr id="95" name="TextBox 94"/>
          <p:cNvSpPr txBox="1"/>
          <p:nvPr/>
        </p:nvSpPr>
        <p:spPr>
          <a:xfrm>
            <a:off x="5049904" y="3125288"/>
            <a:ext cx="504077" cy="133929"/>
          </a:xfrm>
          <a:prstGeom prst="rect">
            <a:avLst/>
          </a:prstGeom>
          <a:noFill/>
        </p:spPr>
        <p:txBody>
          <a:bodyPr wrap="square" lIns="0" tIns="0" rIns="0" bIns="0" rtlCol="0" anchor="ctr" anchorCtr="0">
            <a:noAutofit/>
          </a:bodyPr>
          <a:lstStyle/>
          <a:p>
            <a:pPr algn="r"/>
            <a:r>
              <a:rPr lang="en-US" sz="900" dirty="0">
                <a:solidFill>
                  <a:srgbClr val="FF0000"/>
                </a:solidFill>
              </a:rPr>
              <a:t>0,011</a:t>
            </a:r>
          </a:p>
        </p:txBody>
      </p:sp>
      <p:sp>
        <p:nvSpPr>
          <p:cNvPr id="96" name="TextBox 95"/>
          <p:cNvSpPr txBox="1"/>
          <p:nvPr/>
        </p:nvSpPr>
        <p:spPr>
          <a:xfrm>
            <a:off x="5221884" y="3456732"/>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&lt;</a:t>
            </a:r>
            <a:r>
              <a:rPr lang="en-US" sz="900" dirty="0">
                <a:solidFill>
                  <a:srgbClr val="FF0000"/>
                </a:solidFill>
              </a:rPr>
              <a:t>0,001</a:t>
            </a:r>
          </a:p>
        </p:txBody>
      </p:sp>
      <p:sp>
        <p:nvSpPr>
          <p:cNvPr id="97" name="TextBox 96"/>
          <p:cNvSpPr txBox="1"/>
          <p:nvPr/>
        </p:nvSpPr>
        <p:spPr>
          <a:xfrm>
            <a:off x="5212694" y="3800459"/>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0,051</a:t>
            </a:r>
          </a:p>
        </p:txBody>
      </p:sp>
      <p:sp>
        <p:nvSpPr>
          <p:cNvPr id="98" name="TextBox 97"/>
          <p:cNvSpPr txBox="1"/>
          <p:nvPr/>
        </p:nvSpPr>
        <p:spPr>
          <a:xfrm>
            <a:off x="5158892" y="4119605"/>
            <a:ext cx="504077" cy="133929"/>
          </a:xfrm>
          <a:prstGeom prst="rect">
            <a:avLst/>
          </a:prstGeom>
          <a:noFill/>
        </p:spPr>
        <p:txBody>
          <a:bodyPr wrap="square" lIns="0" tIns="0" rIns="0" bIns="0" rtlCol="0" anchor="ctr" anchorCtr="0">
            <a:noAutofit/>
          </a:bodyPr>
          <a:lstStyle/>
          <a:p>
            <a:pPr algn="r"/>
            <a:r>
              <a:rPr lang="en-US" sz="900" dirty="0">
                <a:solidFill>
                  <a:srgbClr val="FF0000"/>
                </a:solidFill>
              </a:rPr>
              <a:t>0,010</a:t>
            </a:r>
          </a:p>
        </p:txBody>
      </p:sp>
      <p:sp>
        <p:nvSpPr>
          <p:cNvPr id="99" name="TextBox 98"/>
          <p:cNvSpPr txBox="1"/>
          <p:nvPr/>
        </p:nvSpPr>
        <p:spPr>
          <a:xfrm>
            <a:off x="4900922" y="4444926"/>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0,127</a:t>
            </a:r>
          </a:p>
        </p:txBody>
      </p:sp>
      <p:sp>
        <p:nvSpPr>
          <p:cNvPr id="100" name="TextBox 99"/>
          <p:cNvSpPr txBox="1"/>
          <p:nvPr/>
        </p:nvSpPr>
        <p:spPr>
          <a:xfrm>
            <a:off x="5105077" y="4782511"/>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0,018</a:t>
            </a:r>
          </a:p>
        </p:txBody>
      </p:sp>
      <p:sp>
        <p:nvSpPr>
          <p:cNvPr id="101" name="TextBox 100"/>
          <p:cNvSpPr txBox="1"/>
          <p:nvPr/>
        </p:nvSpPr>
        <p:spPr>
          <a:xfrm>
            <a:off x="4894782" y="5120096"/>
            <a:ext cx="504077" cy="133929"/>
          </a:xfrm>
          <a:prstGeom prst="rect">
            <a:avLst/>
          </a:prstGeom>
          <a:noFill/>
        </p:spPr>
        <p:txBody>
          <a:bodyPr wrap="square" lIns="0" tIns="0" rIns="0" bIns="0" rtlCol="0" anchor="ctr" anchorCtr="0">
            <a:noAutofit/>
          </a:bodyPr>
          <a:lstStyle/>
          <a:p>
            <a:pPr algn="r"/>
            <a:r>
              <a:rPr lang="en-US" sz="900" dirty="0">
                <a:solidFill>
                  <a:srgbClr val="FF0000"/>
                </a:solidFill>
              </a:rPr>
              <a:t>0,010</a:t>
            </a:r>
          </a:p>
        </p:txBody>
      </p:sp>
      <p:sp>
        <p:nvSpPr>
          <p:cNvPr id="102" name="TextBox 101"/>
          <p:cNvSpPr txBox="1"/>
          <p:nvPr/>
        </p:nvSpPr>
        <p:spPr>
          <a:xfrm>
            <a:off x="4894782" y="5439260"/>
            <a:ext cx="504077" cy="133929"/>
          </a:xfrm>
          <a:prstGeom prst="rect">
            <a:avLst/>
          </a:prstGeom>
          <a:noFill/>
        </p:spPr>
        <p:txBody>
          <a:bodyPr wrap="square" lIns="0" tIns="0" rIns="0" bIns="0" rtlCol="0" anchor="ctr" anchorCtr="0">
            <a:noAutofit/>
          </a:bodyPr>
          <a:lstStyle/>
          <a:p>
            <a:pPr algn="r"/>
            <a:r>
              <a:rPr lang="en-US" sz="900" dirty="0">
                <a:solidFill>
                  <a:srgbClr val="000000"/>
                </a:solidFill>
              </a:rPr>
              <a:t>0,170</a:t>
            </a:r>
          </a:p>
        </p:txBody>
      </p:sp>
      <p:sp>
        <p:nvSpPr>
          <p:cNvPr id="103" name="Freeform 102"/>
          <p:cNvSpPr/>
          <p:nvPr/>
        </p:nvSpPr>
        <p:spPr>
          <a:xfrm>
            <a:off x="4225465" y="1729242"/>
            <a:ext cx="1565816" cy="4015859"/>
          </a:xfrm>
          <a:custGeom>
            <a:avLst/>
            <a:gdLst>
              <a:gd name="connsiteX0" fmla="*/ 0 w 1619250"/>
              <a:gd name="connsiteY0" fmla="*/ 0 h 1952625"/>
              <a:gd name="connsiteX1" fmla="*/ 0 w 1619250"/>
              <a:gd name="connsiteY1" fmla="*/ 1952625 h 1952625"/>
              <a:gd name="connsiteX2" fmla="*/ 1619250 w 1619250"/>
              <a:gd name="connsiteY2" fmla="*/ 1952625 h 1952625"/>
            </a:gdLst>
            <a:ahLst/>
            <a:cxnLst>
              <a:cxn ang="0">
                <a:pos x="connsiteX0" y="connsiteY0"/>
              </a:cxn>
              <a:cxn ang="0">
                <a:pos x="connsiteX1" y="connsiteY1"/>
              </a:cxn>
              <a:cxn ang="0">
                <a:pos x="connsiteX2" y="connsiteY2"/>
              </a:cxn>
            </a:cxnLst>
            <a:rect l="l" t="t" r="r" b="b"/>
            <a:pathLst>
              <a:path w="1619250" h="1952625">
                <a:moveTo>
                  <a:pt x="0" y="0"/>
                </a:moveTo>
                <a:lnTo>
                  <a:pt x="0" y="1952625"/>
                </a:lnTo>
                <a:lnTo>
                  <a:pt x="1619250" y="1952625"/>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4" name="Group 103"/>
          <p:cNvGrpSpPr/>
          <p:nvPr/>
        </p:nvGrpSpPr>
        <p:grpSpPr>
          <a:xfrm rot="5400000">
            <a:off x="2551095" y="3656208"/>
            <a:ext cx="3300200" cy="49124"/>
            <a:chOff x="2725012" y="5638800"/>
            <a:chExt cx="3412820" cy="27940"/>
          </a:xfrm>
        </p:grpSpPr>
        <p:cxnSp>
          <p:nvCxnSpPr>
            <p:cNvPr id="105" name="Straight Connector 104"/>
            <p:cNvCxnSpPr/>
            <p:nvPr/>
          </p:nvCxnSpPr>
          <p:spPr bwMode="auto">
            <a:xfrm>
              <a:off x="3066294"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6" name="Straight Connector 105"/>
            <p:cNvCxnSpPr/>
            <p:nvPr/>
          </p:nvCxnSpPr>
          <p:spPr bwMode="auto">
            <a:xfrm>
              <a:off x="3407576"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7" name="Straight Connector 106"/>
            <p:cNvCxnSpPr/>
            <p:nvPr/>
          </p:nvCxnSpPr>
          <p:spPr bwMode="auto">
            <a:xfrm>
              <a:off x="3748858"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8" name="Straight Connector 107"/>
            <p:cNvCxnSpPr/>
            <p:nvPr/>
          </p:nvCxnSpPr>
          <p:spPr bwMode="auto">
            <a:xfrm>
              <a:off x="4090140"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9" name="Straight Connector 108"/>
            <p:cNvCxnSpPr/>
            <p:nvPr/>
          </p:nvCxnSpPr>
          <p:spPr bwMode="auto">
            <a:xfrm>
              <a:off x="272501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0" name="Straight Connector 109"/>
            <p:cNvCxnSpPr/>
            <p:nvPr/>
          </p:nvCxnSpPr>
          <p:spPr bwMode="auto">
            <a:xfrm>
              <a:off x="443142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1" name="Straight Connector 110"/>
            <p:cNvCxnSpPr/>
            <p:nvPr/>
          </p:nvCxnSpPr>
          <p:spPr bwMode="auto">
            <a:xfrm>
              <a:off x="4772704"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a:off x="5113986"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3" name="Straight Connector 112"/>
            <p:cNvCxnSpPr/>
            <p:nvPr/>
          </p:nvCxnSpPr>
          <p:spPr bwMode="auto">
            <a:xfrm>
              <a:off x="5455268"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5796550"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a:off x="613783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sp>
        <p:nvSpPr>
          <p:cNvPr id="118" name="TextBox 117"/>
          <p:cNvSpPr txBox="1"/>
          <p:nvPr/>
        </p:nvSpPr>
        <p:spPr>
          <a:xfrm>
            <a:off x="4229149" y="6074208"/>
            <a:ext cx="1562132" cy="153888"/>
          </a:xfrm>
          <a:prstGeom prst="rect">
            <a:avLst/>
          </a:prstGeom>
          <a:noFill/>
        </p:spPr>
        <p:txBody>
          <a:bodyPr wrap="square" lIns="0" tIns="0" rIns="0" bIns="0" rtlCol="0" anchor="b" anchorCtr="0">
            <a:spAutoFit/>
          </a:bodyPr>
          <a:lstStyle/>
          <a:p>
            <a:pPr algn="ctr"/>
            <a:r>
              <a:rPr lang="en-US" sz="1000" b="1" dirty="0">
                <a:solidFill>
                  <a:srgbClr val="000000"/>
                </a:solidFill>
              </a:rPr>
              <a:t>Bệnh nhân (%)</a:t>
            </a:r>
          </a:p>
        </p:txBody>
      </p:sp>
      <p:grpSp>
        <p:nvGrpSpPr>
          <p:cNvPr id="119" name="Group 118"/>
          <p:cNvGrpSpPr/>
          <p:nvPr/>
        </p:nvGrpSpPr>
        <p:grpSpPr>
          <a:xfrm>
            <a:off x="7788941" y="5745100"/>
            <a:ext cx="1497184" cy="49124"/>
            <a:chOff x="2725012" y="5638800"/>
            <a:chExt cx="1548276" cy="27940"/>
          </a:xfrm>
        </p:grpSpPr>
        <p:cxnSp>
          <p:nvCxnSpPr>
            <p:cNvPr id="120" name="Straight Connector 119"/>
            <p:cNvCxnSpPr/>
            <p:nvPr/>
          </p:nvCxnSpPr>
          <p:spPr bwMode="auto">
            <a:xfrm>
              <a:off x="3115537"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1" name="Straight Connector 120"/>
            <p:cNvCxnSpPr/>
            <p:nvPr/>
          </p:nvCxnSpPr>
          <p:spPr bwMode="auto">
            <a:xfrm>
              <a:off x="3500256"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2" name="Straight Connector 121"/>
            <p:cNvCxnSpPr/>
            <p:nvPr/>
          </p:nvCxnSpPr>
          <p:spPr bwMode="auto">
            <a:xfrm>
              <a:off x="388677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3" name="Straight Connector 122"/>
            <p:cNvCxnSpPr/>
            <p:nvPr/>
          </p:nvCxnSpPr>
          <p:spPr bwMode="auto">
            <a:xfrm>
              <a:off x="4273288"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4" name="Straight Connector 123"/>
            <p:cNvCxnSpPr/>
            <p:nvPr/>
          </p:nvCxnSpPr>
          <p:spPr bwMode="auto">
            <a:xfrm>
              <a:off x="2725012" y="5638800"/>
              <a:ext cx="0" cy="27940"/>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sp>
        <p:nvSpPr>
          <p:cNvPr id="125" name="TextBox 124"/>
          <p:cNvSpPr txBox="1"/>
          <p:nvPr/>
        </p:nvSpPr>
        <p:spPr>
          <a:xfrm>
            <a:off x="7654052" y="5805364"/>
            <a:ext cx="274110" cy="159161"/>
          </a:xfrm>
          <a:prstGeom prst="rect">
            <a:avLst/>
          </a:prstGeom>
          <a:noFill/>
        </p:spPr>
        <p:txBody>
          <a:bodyPr wrap="square" lIns="0" tIns="0" rIns="0" bIns="0" rtlCol="0" anchor="ctr" anchorCtr="0">
            <a:noAutofit/>
          </a:bodyPr>
          <a:lstStyle/>
          <a:p>
            <a:pPr algn="ctr"/>
            <a:r>
              <a:rPr lang="en-US" sz="900" dirty="0">
                <a:solidFill>
                  <a:srgbClr val="000000"/>
                </a:solidFill>
              </a:rPr>
              <a:t>0</a:t>
            </a:r>
          </a:p>
        </p:txBody>
      </p:sp>
      <p:sp>
        <p:nvSpPr>
          <p:cNvPr id="126" name="TextBox 125"/>
          <p:cNvSpPr txBox="1"/>
          <p:nvPr/>
        </p:nvSpPr>
        <p:spPr>
          <a:xfrm>
            <a:off x="8027133" y="580536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20</a:t>
            </a:r>
          </a:p>
        </p:txBody>
      </p:sp>
      <p:sp>
        <p:nvSpPr>
          <p:cNvPr id="127" name="TextBox 126"/>
          <p:cNvSpPr txBox="1"/>
          <p:nvPr/>
        </p:nvSpPr>
        <p:spPr>
          <a:xfrm>
            <a:off x="8402015" y="580536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40</a:t>
            </a:r>
          </a:p>
        </p:txBody>
      </p:sp>
      <p:sp>
        <p:nvSpPr>
          <p:cNvPr id="128" name="TextBox 127"/>
          <p:cNvSpPr txBox="1"/>
          <p:nvPr/>
        </p:nvSpPr>
        <p:spPr>
          <a:xfrm>
            <a:off x="8776864" y="580536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60</a:t>
            </a:r>
          </a:p>
        </p:txBody>
      </p:sp>
      <p:sp>
        <p:nvSpPr>
          <p:cNvPr id="129" name="TextBox 128"/>
          <p:cNvSpPr txBox="1"/>
          <p:nvPr/>
        </p:nvSpPr>
        <p:spPr>
          <a:xfrm>
            <a:off x="9151720" y="5805363"/>
            <a:ext cx="275895" cy="160815"/>
          </a:xfrm>
          <a:prstGeom prst="rect">
            <a:avLst/>
          </a:prstGeom>
          <a:noFill/>
        </p:spPr>
        <p:txBody>
          <a:bodyPr wrap="square" lIns="0" tIns="0" rIns="0" bIns="0" rtlCol="0" anchor="ctr" anchorCtr="0">
            <a:noAutofit/>
          </a:bodyPr>
          <a:lstStyle/>
          <a:p>
            <a:pPr algn="ctr"/>
            <a:r>
              <a:rPr lang="en-US" sz="900" dirty="0">
                <a:solidFill>
                  <a:srgbClr val="000000"/>
                </a:solidFill>
              </a:rPr>
              <a:t>80</a:t>
            </a:r>
          </a:p>
        </p:txBody>
      </p:sp>
      <p:grpSp>
        <p:nvGrpSpPr>
          <p:cNvPr id="130" name="Group 129"/>
          <p:cNvGrpSpPr/>
          <p:nvPr/>
        </p:nvGrpSpPr>
        <p:grpSpPr>
          <a:xfrm>
            <a:off x="6705570" y="1819530"/>
            <a:ext cx="956446" cy="3744234"/>
            <a:chOff x="304800" y="1579266"/>
            <a:chExt cx="2446154" cy="3872013"/>
          </a:xfrm>
        </p:grpSpPr>
        <p:sp>
          <p:nvSpPr>
            <p:cNvPr id="131" name="TextBox 130"/>
            <p:cNvSpPr txBox="1"/>
            <p:nvPr/>
          </p:nvSpPr>
          <p:spPr>
            <a:xfrm>
              <a:off x="304800" y="1579266"/>
              <a:ext cx="2446154" cy="143226"/>
            </a:xfrm>
            <a:prstGeom prst="rect">
              <a:avLst/>
            </a:prstGeom>
            <a:noFill/>
          </p:spPr>
          <p:txBody>
            <a:bodyPr wrap="square" lIns="0" tIns="0" rIns="0" bIns="0" rtlCol="0" anchor="b" anchorCtr="0">
              <a:spAutoFit/>
            </a:bodyPr>
            <a:lstStyle/>
            <a:p>
              <a:pPr algn="r"/>
              <a:r>
                <a:rPr lang="en-US" sz="900" dirty="0">
                  <a:solidFill>
                    <a:srgbClr val="000000"/>
                  </a:solidFill>
                </a:rPr>
                <a:t>Ho</a:t>
              </a:r>
            </a:p>
          </p:txBody>
        </p:sp>
        <p:sp>
          <p:nvSpPr>
            <p:cNvPr id="132" name="TextBox 131"/>
            <p:cNvSpPr txBox="1"/>
            <p:nvPr/>
          </p:nvSpPr>
          <p:spPr>
            <a:xfrm>
              <a:off x="304800" y="2200738"/>
              <a:ext cx="2446154" cy="143226"/>
            </a:xfrm>
            <a:prstGeom prst="rect">
              <a:avLst/>
            </a:prstGeom>
            <a:noFill/>
          </p:spPr>
          <p:txBody>
            <a:bodyPr wrap="square" lIns="0" tIns="0" rIns="0" bIns="0" rtlCol="0" anchor="b" anchorCtr="0">
              <a:spAutoFit/>
            </a:bodyPr>
            <a:lstStyle/>
            <a:p>
              <a:pPr algn="r"/>
              <a:r>
                <a:rPr lang="en-US" sz="900" dirty="0">
                  <a:solidFill>
                    <a:srgbClr val="000000"/>
                  </a:solidFill>
                </a:rPr>
                <a:t>Khó thở</a:t>
              </a:r>
            </a:p>
          </p:txBody>
        </p:sp>
        <p:sp>
          <p:nvSpPr>
            <p:cNvPr id="133" name="TextBox 132"/>
            <p:cNvSpPr txBox="1"/>
            <p:nvPr/>
          </p:nvSpPr>
          <p:spPr>
            <a:xfrm>
              <a:off x="304800" y="2822193"/>
              <a:ext cx="2446154" cy="143226"/>
            </a:xfrm>
            <a:prstGeom prst="rect">
              <a:avLst/>
            </a:prstGeom>
            <a:noFill/>
          </p:spPr>
          <p:txBody>
            <a:bodyPr wrap="square" lIns="0" tIns="0" rIns="0" bIns="0" rtlCol="0" anchor="b" anchorCtr="0">
              <a:spAutoFit/>
            </a:bodyPr>
            <a:lstStyle/>
            <a:p>
              <a:pPr marL="1588" algn="r"/>
              <a:r>
                <a:rPr lang="en-US" sz="900" dirty="0">
                  <a:solidFill>
                    <a:srgbClr val="000000"/>
                  </a:solidFill>
                </a:rPr>
                <a:t>Hụt hơi</a:t>
              </a:r>
            </a:p>
          </p:txBody>
        </p:sp>
        <p:sp>
          <p:nvSpPr>
            <p:cNvPr id="134" name="TextBox 133"/>
            <p:cNvSpPr txBox="1"/>
            <p:nvPr/>
          </p:nvSpPr>
          <p:spPr>
            <a:xfrm>
              <a:off x="304800" y="3443657"/>
              <a:ext cx="2446154" cy="143226"/>
            </a:xfrm>
            <a:prstGeom prst="rect">
              <a:avLst/>
            </a:prstGeom>
            <a:noFill/>
          </p:spPr>
          <p:txBody>
            <a:bodyPr wrap="square" lIns="0" tIns="0" rIns="0" bIns="0" rtlCol="0" anchor="b" anchorCtr="0">
              <a:spAutoFit/>
            </a:bodyPr>
            <a:lstStyle/>
            <a:p>
              <a:pPr marL="1588" algn="r"/>
              <a:r>
                <a:rPr lang="en-US" sz="900" dirty="0">
                  <a:solidFill>
                    <a:srgbClr val="000000"/>
                  </a:solidFill>
                </a:rPr>
                <a:t>Đau </a:t>
              </a:r>
            </a:p>
          </p:txBody>
        </p:sp>
        <p:sp>
          <p:nvSpPr>
            <p:cNvPr id="135" name="TextBox 134"/>
            <p:cNvSpPr txBox="1"/>
            <p:nvPr/>
          </p:nvSpPr>
          <p:spPr>
            <a:xfrm>
              <a:off x="304800" y="4065124"/>
              <a:ext cx="2421952" cy="143226"/>
            </a:xfrm>
            <a:prstGeom prst="rect">
              <a:avLst/>
            </a:prstGeom>
            <a:noFill/>
          </p:spPr>
          <p:txBody>
            <a:bodyPr wrap="square" lIns="0" tIns="0" rIns="0" bIns="0" rtlCol="0" anchor="b" anchorCtr="0">
              <a:spAutoFit/>
            </a:bodyPr>
            <a:lstStyle/>
            <a:p>
              <a:pPr marL="1588" algn="r"/>
              <a:r>
                <a:rPr lang="en-US" sz="900" dirty="0">
                  <a:solidFill>
                    <a:srgbClr val="000000"/>
                  </a:solidFill>
                </a:rPr>
                <a:t>Đau trong ngực </a:t>
              </a:r>
            </a:p>
          </p:txBody>
        </p:sp>
        <p:sp>
          <p:nvSpPr>
            <p:cNvPr id="136" name="TextBox 135"/>
            <p:cNvSpPr txBox="1"/>
            <p:nvPr/>
          </p:nvSpPr>
          <p:spPr>
            <a:xfrm>
              <a:off x="304800" y="4481042"/>
              <a:ext cx="2446154" cy="429678"/>
            </a:xfrm>
            <a:prstGeom prst="rect">
              <a:avLst/>
            </a:prstGeom>
            <a:noFill/>
          </p:spPr>
          <p:txBody>
            <a:bodyPr wrap="square" lIns="0" tIns="0" rIns="0" bIns="0" rtlCol="0" anchor="b" anchorCtr="0">
              <a:spAutoFit/>
            </a:bodyPr>
            <a:lstStyle/>
            <a:p>
              <a:pPr algn="r"/>
              <a:r>
                <a:rPr lang="en-US" sz="900" dirty="0">
                  <a:solidFill>
                    <a:srgbClr val="000000"/>
                  </a:solidFill>
                </a:rPr>
                <a:t>Đau cánh tay hay vai</a:t>
              </a:r>
              <a:br>
                <a:rPr lang="en-US" sz="900" dirty="0">
                  <a:solidFill>
                    <a:srgbClr val="000000"/>
                  </a:solidFill>
                </a:rPr>
              </a:br>
              <a:endParaRPr lang="en-US" sz="900" dirty="0">
                <a:solidFill>
                  <a:srgbClr val="000000"/>
                </a:solidFill>
              </a:endParaRPr>
            </a:p>
          </p:txBody>
        </p:sp>
        <p:sp>
          <p:nvSpPr>
            <p:cNvPr id="137" name="TextBox 136"/>
            <p:cNvSpPr txBox="1"/>
            <p:nvPr/>
          </p:nvSpPr>
          <p:spPr>
            <a:xfrm>
              <a:off x="304800" y="5308053"/>
              <a:ext cx="2446154" cy="143226"/>
            </a:xfrm>
            <a:prstGeom prst="rect">
              <a:avLst/>
            </a:prstGeom>
            <a:noFill/>
          </p:spPr>
          <p:txBody>
            <a:bodyPr wrap="square" lIns="0" tIns="0" rIns="0" bIns="0" rtlCol="0" anchor="b" anchorCtr="0">
              <a:spAutoFit/>
            </a:bodyPr>
            <a:lstStyle/>
            <a:p>
              <a:pPr algn="r"/>
              <a:r>
                <a:rPr lang="en-US" sz="900" dirty="0">
                  <a:solidFill>
                    <a:srgbClr val="000000"/>
                  </a:solidFill>
                </a:rPr>
                <a:t>Đau vị trí khác </a:t>
              </a:r>
            </a:p>
          </p:txBody>
        </p:sp>
      </p:grpSp>
      <p:sp>
        <p:nvSpPr>
          <p:cNvPr id="140" name="Freeform 139"/>
          <p:cNvSpPr/>
          <p:nvPr/>
        </p:nvSpPr>
        <p:spPr>
          <a:xfrm>
            <a:off x="7788108" y="1729242"/>
            <a:ext cx="1565816" cy="4015859"/>
          </a:xfrm>
          <a:custGeom>
            <a:avLst/>
            <a:gdLst>
              <a:gd name="connsiteX0" fmla="*/ 0 w 1619250"/>
              <a:gd name="connsiteY0" fmla="*/ 0 h 1952625"/>
              <a:gd name="connsiteX1" fmla="*/ 0 w 1619250"/>
              <a:gd name="connsiteY1" fmla="*/ 1952625 h 1952625"/>
              <a:gd name="connsiteX2" fmla="*/ 1619250 w 1619250"/>
              <a:gd name="connsiteY2" fmla="*/ 1952625 h 1952625"/>
            </a:gdLst>
            <a:ahLst/>
            <a:cxnLst>
              <a:cxn ang="0">
                <a:pos x="connsiteX0" y="connsiteY0"/>
              </a:cxn>
              <a:cxn ang="0">
                <a:pos x="connsiteX1" y="connsiteY1"/>
              </a:cxn>
              <a:cxn ang="0">
                <a:pos x="connsiteX2" y="connsiteY2"/>
              </a:cxn>
            </a:cxnLst>
            <a:rect l="l" t="t" r="r" b="b"/>
            <a:pathLst>
              <a:path w="1619250" h="1952625">
                <a:moveTo>
                  <a:pt x="0" y="0"/>
                </a:moveTo>
                <a:lnTo>
                  <a:pt x="0" y="1952625"/>
                </a:lnTo>
                <a:lnTo>
                  <a:pt x="1619250" y="1952625"/>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141" name="Straight Connector 140"/>
          <p:cNvCxnSpPr/>
          <p:nvPr/>
        </p:nvCxnSpPr>
        <p:spPr bwMode="auto">
          <a:xfrm rot="5400000">
            <a:off x="7763838" y="2744408"/>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2" name="Straight Connector 141"/>
          <p:cNvCxnSpPr/>
          <p:nvPr/>
        </p:nvCxnSpPr>
        <p:spPr bwMode="auto">
          <a:xfrm rot="5400000">
            <a:off x="7763838" y="3326188"/>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3" name="Straight Connector 142"/>
          <p:cNvCxnSpPr/>
          <p:nvPr/>
        </p:nvCxnSpPr>
        <p:spPr bwMode="auto">
          <a:xfrm rot="5400000">
            <a:off x="7763838" y="2122775"/>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4" name="Straight Connector 143"/>
          <p:cNvCxnSpPr/>
          <p:nvPr/>
        </p:nvCxnSpPr>
        <p:spPr bwMode="auto">
          <a:xfrm rot="5400000">
            <a:off x="7763838" y="3937104"/>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5" name="Straight Connector 144"/>
          <p:cNvCxnSpPr/>
          <p:nvPr/>
        </p:nvCxnSpPr>
        <p:spPr bwMode="auto">
          <a:xfrm rot="5400000">
            <a:off x="7763838" y="4541880"/>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6" name="Straight Connector 145"/>
          <p:cNvCxnSpPr/>
          <p:nvPr/>
        </p:nvCxnSpPr>
        <p:spPr bwMode="auto">
          <a:xfrm rot="5400000">
            <a:off x="7763838" y="5152796"/>
            <a:ext cx="0" cy="4912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50" name="TextBox 149"/>
          <p:cNvSpPr txBox="1"/>
          <p:nvPr/>
        </p:nvSpPr>
        <p:spPr>
          <a:xfrm>
            <a:off x="8609133" y="5452007"/>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000000"/>
                </a:solidFill>
              </a:rPr>
              <a:t>0,0924</a:t>
            </a:r>
          </a:p>
        </p:txBody>
      </p:sp>
      <p:sp>
        <p:nvSpPr>
          <p:cNvPr id="151" name="TextBox 150"/>
          <p:cNvSpPr txBox="1"/>
          <p:nvPr/>
        </p:nvSpPr>
        <p:spPr>
          <a:xfrm>
            <a:off x="8695818" y="4835215"/>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000000"/>
                </a:solidFill>
              </a:rPr>
              <a:t>0,1395</a:t>
            </a:r>
          </a:p>
        </p:txBody>
      </p:sp>
      <p:sp>
        <p:nvSpPr>
          <p:cNvPr id="152" name="TextBox 151"/>
          <p:cNvSpPr txBox="1"/>
          <p:nvPr/>
        </p:nvSpPr>
        <p:spPr>
          <a:xfrm>
            <a:off x="8750007" y="4233583"/>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FF0000"/>
                </a:solidFill>
              </a:rPr>
              <a:t>0,0211</a:t>
            </a:r>
          </a:p>
        </p:txBody>
      </p:sp>
      <p:sp>
        <p:nvSpPr>
          <p:cNvPr id="153" name="TextBox 152"/>
          <p:cNvSpPr txBox="1"/>
          <p:nvPr/>
        </p:nvSpPr>
        <p:spPr>
          <a:xfrm>
            <a:off x="9029591" y="3642351"/>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FF0000"/>
                </a:solidFill>
              </a:rPr>
              <a:t>0,0029</a:t>
            </a:r>
          </a:p>
        </p:txBody>
      </p:sp>
      <p:sp>
        <p:nvSpPr>
          <p:cNvPr id="154" name="TextBox 153"/>
          <p:cNvSpPr txBox="1"/>
          <p:nvPr/>
        </p:nvSpPr>
        <p:spPr>
          <a:xfrm>
            <a:off x="8927707" y="3054155"/>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FF0000"/>
                </a:solidFill>
              </a:rPr>
              <a:t>0,0061</a:t>
            </a:r>
          </a:p>
        </p:txBody>
      </p:sp>
      <p:sp>
        <p:nvSpPr>
          <p:cNvPr id="155" name="TextBox 154"/>
          <p:cNvSpPr txBox="1"/>
          <p:nvPr/>
        </p:nvSpPr>
        <p:spPr>
          <a:xfrm>
            <a:off x="9158737" y="2453387"/>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000000"/>
                </a:solidFill>
              </a:rPr>
              <a:t>&lt;</a:t>
            </a:r>
            <a:r>
              <a:rPr lang="en-US" sz="900" dirty="0">
                <a:solidFill>
                  <a:srgbClr val="FF0000"/>
                </a:solidFill>
              </a:rPr>
              <a:t>0,0001</a:t>
            </a:r>
          </a:p>
        </p:txBody>
      </p:sp>
      <p:sp>
        <p:nvSpPr>
          <p:cNvPr id="156" name="TextBox 155"/>
          <p:cNvSpPr txBox="1"/>
          <p:nvPr/>
        </p:nvSpPr>
        <p:spPr>
          <a:xfrm>
            <a:off x="9271877" y="1830947"/>
            <a:ext cx="571685" cy="126958"/>
          </a:xfrm>
          <a:prstGeom prst="rect">
            <a:avLst/>
          </a:prstGeom>
          <a:noFill/>
        </p:spPr>
        <p:txBody>
          <a:bodyPr wrap="square" lIns="0" tIns="0" rIns="0" bIns="0" rtlCol="0" anchor="b" anchorCtr="0">
            <a:spAutoFit/>
          </a:bodyPr>
          <a:lstStyle/>
          <a:p>
            <a:pPr algn="ctr">
              <a:lnSpc>
                <a:spcPct val="90000"/>
              </a:lnSpc>
            </a:pPr>
            <a:r>
              <a:rPr lang="en-US" sz="900" dirty="0">
                <a:solidFill>
                  <a:srgbClr val="FF0000"/>
                </a:solidFill>
              </a:rPr>
              <a:t>0,0003</a:t>
            </a:r>
          </a:p>
        </p:txBody>
      </p:sp>
      <p:sp>
        <p:nvSpPr>
          <p:cNvPr id="157" name="TextBox 156"/>
          <p:cNvSpPr txBox="1"/>
          <p:nvPr/>
        </p:nvSpPr>
        <p:spPr>
          <a:xfrm>
            <a:off x="9349237" y="1590228"/>
            <a:ext cx="504077" cy="138499"/>
          </a:xfrm>
          <a:prstGeom prst="rect">
            <a:avLst/>
          </a:prstGeom>
          <a:noFill/>
        </p:spPr>
        <p:txBody>
          <a:bodyPr wrap="square" lIns="0" tIns="0" rIns="0" bIns="0" rtlCol="0" anchor="b" anchorCtr="0">
            <a:spAutoFit/>
          </a:bodyPr>
          <a:lstStyle/>
          <a:p>
            <a:pPr algn="ctr"/>
            <a:r>
              <a:rPr lang="en-US" sz="900" b="1" i="1" dirty="0">
                <a:solidFill>
                  <a:srgbClr val="000000"/>
                </a:solidFill>
              </a:rPr>
              <a:t>P</a:t>
            </a:r>
          </a:p>
        </p:txBody>
      </p:sp>
      <p:sp>
        <p:nvSpPr>
          <p:cNvPr id="158" name="TextBox 157"/>
          <p:cNvSpPr txBox="1"/>
          <p:nvPr/>
        </p:nvSpPr>
        <p:spPr>
          <a:xfrm>
            <a:off x="7828061" y="6037280"/>
            <a:ext cx="1562132" cy="153888"/>
          </a:xfrm>
          <a:prstGeom prst="rect">
            <a:avLst/>
          </a:prstGeom>
          <a:noFill/>
        </p:spPr>
        <p:txBody>
          <a:bodyPr wrap="square" lIns="0" tIns="0" rIns="0" bIns="0" rtlCol="0" anchor="b" anchorCtr="0">
            <a:spAutoFit/>
          </a:bodyPr>
          <a:lstStyle/>
          <a:p>
            <a:pPr algn="ctr"/>
            <a:r>
              <a:rPr lang="en-US" sz="1000" b="1" dirty="0">
                <a:solidFill>
                  <a:srgbClr val="000000"/>
                </a:solidFill>
              </a:rPr>
              <a:t>Bệnh nhân (%)</a:t>
            </a:r>
          </a:p>
        </p:txBody>
      </p:sp>
    </p:spTree>
    <p:extLst>
      <p:ext uri="{BB962C8B-B14F-4D97-AF65-F5344CB8AC3E}">
        <p14:creationId xmlns:p14="http://schemas.microsoft.com/office/powerpoint/2010/main" val="167853866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56561" y="-46442"/>
            <a:ext cx="6827086" cy="715993"/>
          </a:xfrm>
        </p:spPr>
        <p:txBody>
          <a:bodyPr>
            <a:normAutofit fontScale="90000"/>
          </a:bodyPr>
          <a:lstStyle/>
          <a:p>
            <a:pPr algn="ctr">
              <a:lnSpc>
                <a:spcPct val="100000"/>
              </a:lnSpc>
            </a:pPr>
            <a:r>
              <a:rPr lang="en-GB" sz="3200" b="1" noProof="0" dirty="0"/>
              <a:t>LUX-Lung 7</a:t>
            </a:r>
            <a:r>
              <a:rPr lang="en-GB" b="1" noProof="0" dirty="0"/>
              <a:t> -</a:t>
            </a:r>
            <a:r>
              <a:rPr lang="en-GB" sz="3200" dirty="0" err="1">
                <a:solidFill>
                  <a:schemeClr val="accent1"/>
                </a:solidFill>
              </a:rPr>
              <a:t>Thiết</a:t>
            </a:r>
            <a:r>
              <a:rPr lang="en-GB" sz="3200" dirty="0">
                <a:solidFill>
                  <a:schemeClr val="accent1"/>
                </a:solidFill>
              </a:rPr>
              <a:t> </a:t>
            </a:r>
            <a:r>
              <a:rPr lang="en-GB" sz="3200" dirty="0" err="1">
                <a:solidFill>
                  <a:schemeClr val="accent1"/>
                </a:solidFill>
              </a:rPr>
              <a:t>kế</a:t>
            </a:r>
            <a:r>
              <a:rPr lang="en-GB" sz="3200" dirty="0">
                <a:solidFill>
                  <a:schemeClr val="accent1"/>
                </a:solidFill>
              </a:rPr>
              <a:t> </a:t>
            </a:r>
            <a:r>
              <a:rPr lang="en-GB" sz="3200" dirty="0" err="1">
                <a:solidFill>
                  <a:schemeClr val="accent1"/>
                </a:solidFill>
              </a:rPr>
              <a:t>nghiên</a:t>
            </a:r>
            <a:r>
              <a:rPr lang="en-GB" sz="3200" dirty="0">
                <a:solidFill>
                  <a:schemeClr val="accent1"/>
                </a:solidFill>
              </a:rPr>
              <a:t> </a:t>
            </a:r>
            <a:r>
              <a:rPr lang="en-GB" sz="3200" dirty="0" err="1">
                <a:solidFill>
                  <a:schemeClr val="accent1"/>
                </a:solidFill>
              </a:rPr>
              <a:t>cứu</a:t>
            </a:r>
            <a:endParaRPr lang="en-GB" sz="3200" dirty="0">
              <a:solidFill>
                <a:schemeClr val="accent1"/>
              </a:solidFill>
            </a:endParaRPr>
          </a:p>
        </p:txBody>
      </p:sp>
      <p:cxnSp>
        <p:nvCxnSpPr>
          <p:cNvPr id="17" name="Shape 17"/>
          <p:cNvCxnSpPr>
            <a:cxnSpLocks noChangeShapeType="1"/>
          </p:cNvCxnSpPr>
          <p:nvPr/>
        </p:nvCxnSpPr>
        <p:spPr bwMode="auto">
          <a:xfrm>
            <a:off x="6395396" y="3338820"/>
            <a:ext cx="1411931" cy="323549"/>
          </a:xfrm>
          <a:prstGeom prst="bentConnector2">
            <a:avLst/>
          </a:prstGeom>
          <a:noFill/>
          <a:ln w="28575">
            <a:solidFill>
              <a:schemeClr val="bg1">
                <a:lumMod val="50000"/>
              </a:schemeClr>
            </a:solidFill>
            <a:miter lim="800000"/>
            <a:headEnd type="none" w="med" len="med"/>
            <a:tailEnd type="triangle" w="med" len="med"/>
          </a:ln>
          <a:effectLst/>
        </p:spPr>
      </p:cxnSp>
      <p:cxnSp>
        <p:nvCxnSpPr>
          <p:cNvPr id="20" name="Shape 18"/>
          <p:cNvCxnSpPr>
            <a:cxnSpLocks noChangeShapeType="1"/>
          </p:cNvCxnSpPr>
          <p:nvPr/>
        </p:nvCxnSpPr>
        <p:spPr bwMode="auto">
          <a:xfrm rot="10800000" flipV="1">
            <a:off x="4406547" y="3316063"/>
            <a:ext cx="1368612" cy="346298"/>
          </a:xfrm>
          <a:prstGeom prst="bentConnector2">
            <a:avLst/>
          </a:prstGeom>
          <a:noFill/>
          <a:ln w="28575">
            <a:solidFill>
              <a:schemeClr val="bg1">
                <a:lumMod val="50000"/>
              </a:schemeClr>
            </a:solidFill>
            <a:miter lim="800000"/>
            <a:headEnd type="none" w="med" len="med"/>
            <a:tailEnd type="triangle" w="med" len="med"/>
          </a:ln>
          <a:effectLst/>
        </p:spPr>
      </p:cxnSp>
      <p:cxnSp>
        <p:nvCxnSpPr>
          <p:cNvPr id="22" name="Straight Arrow Connector 21"/>
          <p:cNvCxnSpPr>
            <a:cxnSpLocks noChangeShapeType="1"/>
            <a:stCxn id="27" idx="2"/>
          </p:cNvCxnSpPr>
          <p:nvPr/>
        </p:nvCxnSpPr>
        <p:spPr bwMode="auto">
          <a:xfrm>
            <a:off x="6121441" y="1921609"/>
            <a:ext cx="2013" cy="1552926"/>
          </a:xfrm>
          <a:prstGeom prst="straightConnector1">
            <a:avLst/>
          </a:prstGeom>
          <a:noFill/>
          <a:ln w="28575">
            <a:solidFill>
              <a:schemeClr val="bg1">
                <a:lumMod val="50000"/>
              </a:schemeClr>
            </a:solidFill>
            <a:round/>
            <a:headEnd type="none" w="med" len="med"/>
            <a:tailEnd type="triangle" w="med" len="med"/>
          </a:ln>
          <a:effectLst/>
        </p:spPr>
      </p:cxnSp>
      <p:sp>
        <p:nvSpPr>
          <p:cNvPr id="23" name="Rectangle 20"/>
          <p:cNvSpPr>
            <a:spLocks noChangeArrowheads="1"/>
          </p:cNvSpPr>
          <p:nvPr/>
        </p:nvSpPr>
        <p:spPr bwMode="auto">
          <a:xfrm>
            <a:off x="5009548" y="2155763"/>
            <a:ext cx="2223784" cy="354013"/>
          </a:xfrm>
          <a:prstGeom prst="roundRect">
            <a:avLst/>
          </a:prstGeom>
          <a:solidFill>
            <a:srgbClr val="00B0F0"/>
          </a:solidFill>
          <a:ln w="28575">
            <a:no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r>
              <a:rPr lang="en-GB" sz="1600" dirty="0" err="1">
                <a:solidFill>
                  <a:schemeClr val="tx1"/>
                </a:solidFill>
                <a:cs typeface="Arial"/>
              </a:rPr>
              <a:t>Phân</a:t>
            </a:r>
            <a:r>
              <a:rPr lang="en-GB" sz="1600" dirty="0">
                <a:solidFill>
                  <a:schemeClr val="tx1"/>
                </a:solidFill>
                <a:cs typeface="Arial"/>
              </a:rPr>
              <a:t> </a:t>
            </a:r>
            <a:r>
              <a:rPr lang="en-GB" sz="1600" dirty="0" err="1">
                <a:solidFill>
                  <a:schemeClr val="tx1"/>
                </a:solidFill>
                <a:cs typeface="Arial"/>
              </a:rPr>
              <a:t>ngẫu</a:t>
            </a:r>
            <a:r>
              <a:rPr lang="en-GB" sz="1600" dirty="0">
                <a:solidFill>
                  <a:schemeClr val="tx1"/>
                </a:solidFill>
                <a:cs typeface="Arial"/>
              </a:rPr>
              <a:t> </a:t>
            </a:r>
            <a:r>
              <a:rPr lang="en-GB" sz="1600" dirty="0" err="1">
                <a:solidFill>
                  <a:schemeClr val="tx1"/>
                </a:solidFill>
                <a:cs typeface="Arial"/>
              </a:rPr>
              <a:t>nhiên</a:t>
            </a:r>
            <a:endParaRPr lang="en-GB" sz="1600" dirty="0">
              <a:solidFill>
                <a:schemeClr val="tx1"/>
              </a:solidFill>
              <a:cs typeface="Arial"/>
            </a:endParaRPr>
          </a:p>
        </p:txBody>
      </p:sp>
      <p:sp>
        <p:nvSpPr>
          <p:cNvPr id="24" name="Rectangle 21"/>
          <p:cNvSpPr>
            <a:spLocks noChangeArrowheads="1"/>
          </p:cNvSpPr>
          <p:nvPr/>
        </p:nvSpPr>
        <p:spPr bwMode="auto">
          <a:xfrm>
            <a:off x="5781532" y="3116359"/>
            <a:ext cx="679810" cy="433388"/>
          </a:xfrm>
          <a:prstGeom prst="roundRect">
            <a:avLst/>
          </a:prstGeom>
          <a:solidFill>
            <a:srgbClr val="00B0F0"/>
          </a:solidFill>
          <a:ln w="28575">
            <a:no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r>
              <a:rPr lang="en-GB" sz="1600" dirty="0">
                <a:solidFill>
                  <a:schemeClr val="tx1"/>
                </a:solidFill>
                <a:cs typeface="Arial"/>
              </a:rPr>
              <a:t>1:1</a:t>
            </a:r>
          </a:p>
        </p:txBody>
      </p:sp>
      <p:sp>
        <p:nvSpPr>
          <p:cNvPr id="25" name="Rectangle 22"/>
          <p:cNvSpPr>
            <a:spLocks noChangeArrowheads="1"/>
          </p:cNvSpPr>
          <p:nvPr/>
        </p:nvSpPr>
        <p:spPr bwMode="auto">
          <a:xfrm>
            <a:off x="2942773" y="3709730"/>
            <a:ext cx="2922407" cy="418476"/>
          </a:xfrm>
          <a:prstGeom prst="roundRect">
            <a:avLst/>
          </a:prstGeom>
          <a:solidFill>
            <a:srgbClr val="00B0F0"/>
          </a:solidFill>
          <a:ln>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eaLnBrk="0" hangingPunct="0"/>
            <a:r>
              <a:rPr lang="en-GB" sz="1600" b="1" dirty="0">
                <a:solidFill>
                  <a:schemeClr val="tx1"/>
                </a:solidFill>
                <a:cs typeface="Arial"/>
              </a:rPr>
              <a:t>Afatinib 40 mg 1 </a:t>
            </a:r>
            <a:r>
              <a:rPr lang="en-GB" sz="1600" b="1" dirty="0" err="1">
                <a:solidFill>
                  <a:schemeClr val="tx1"/>
                </a:solidFill>
                <a:cs typeface="Arial"/>
              </a:rPr>
              <a:t>lần</a:t>
            </a:r>
            <a:r>
              <a:rPr lang="en-GB" sz="1600" b="1" dirty="0">
                <a:solidFill>
                  <a:schemeClr val="tx1"/>
                </a:solidFill>
                <a:cs typeface="Arial"/>
              </a:rPr>
              <a:t>/</a:t>
            </a:r>
            <a:r>
              <a:rPr lang="en-GB" sz="1600" b="1" dirty="0" err="1">
                <a:solidFill>
                  <a:schemeClr val="tx1"/>
                </a:solidFill>
                <a:cs typeface="Arial"/>
              </a:rPr>
              <a:t>ngày</a:t>
            </a:r>
            <a:r>
              <a:rPr lang="en-GB" sz="1600" b="1" dirty="0">
                <a:solidFill>
                  <a:schemeClr val="tx1"/>
                </a:solidFill>
                <a:cs typeface="Arial"/>
              </a:rPr>
              <a:t> </a:t>
            </a:r>
          </a:p>
        </p:txBody>
      </p:sp>
      <p:sp>
        <p:nvSpPr>
          <p:cNvPr id="26" name="Rectangle 23"/>
          <p:cNvSpPr>
            <a:spLocks noChangeArrowheads="1"/>
          </p:cNvSpPr>
          <p:nvPr/>
        </p:nvSpPr>
        <p:spPr bwMode="auto">
          <a:xfrm>
            <a:off x="6348699" y="3709730"/>
            <a:ext cx="2922406" cy="418476"/>
          </a:xfrm>
          <a:prstGeom prst="roundRect">
            <a:avLst/>
          </a:prstGeom>
          <a:solidFill>
            <a:srgbClr val="00B0F0"/>
          </a:solidFill>
          <a:ln>
            <a:no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eaLnBrk="0" hangingPunct="0"/>
            <a:r>
              <a:rPr lang="en-GB" sz="1600" b="1" dirty="0">
                <a:solidFill>
                  <a:schemeClr val="tx1"/>
                </a:solidFill>
                <a:cs typeface="Arial"/>
              </a:rPr>
              <a:t>Gefitinib 250 mg 1 </a:t>
            </a:r>
            <a:r>
              <a:rPr lang="en-GB" sz="1600" b="1" dirty="0" err="1">
                <a:solidFill>
                  <a:schemeClr val="tx1"/>
                </a:solidFill>
                <a:cs typeface="Arial"/>
              </a:rPr>
              <a:t>lần</a:t>
            </a:r>
            <a:r>
              <a:rPr lang="en-GB" sz="1600" b="1" dirty="0">
                <a:solidFill>
                  <a:schemeClr val="tx1"/>
                </a:solidFill>
                <a:cs typeface="Arial"/>
              </a:rPr>
              <a:t>/</a:t>
            </a:r>
            <a:r>
              <a:rPr lang="en-GB" sz="1600" b="1" dirty="0" err="1">
                <a:solidFill>
                  <a:schemeClr val="tx1"/>
                </a:solidFill>
                <a:cs typeface="Arial"/>
              </a:rPr>
              <a:t>ngày</a:t>
            </a:r>
            <a:r>
              <a:rPr lang="en-GB" sz="1600" b="1" dirty="0">
                <a:solidFill>
                  <a:schemeClr val="tx1"/>
                </a:solidFill>
                <a:cs typeface="Arial"/>
              </a:rPr>
              <a:t> </a:t>
            </a:r>
          </a:p>
        </p:txBody>
      </p:sp>
      <p:sp>
        <p:nvSpPr>
          <p:cNvPr id="27" name="Rectangle 24"/>
          <p:cNvSpPr>
            <a:spLocks noChangeArrowheads="1"/>
          </p:cNvSpPr>
          <p:nvPr/>
        </p:nvSpPr>
        <p:spPr bwMode="auto">
          <a:xfrm>
            <a:off x="3122755" y="716913"/>
            <a:ext cx="5997371" cy="1204696"/>
          </a:xfrm>
          <a:prstGeom prst="roundRect">
            <a:avLst/>
          </a:prstGeom>
          <a:ln>
            <a:solidFill>
              <a:srgbClr val="0070C0"/>
            </a:solidFill>
          </a:ln>
          <a:effectLst/>
        </p:spPr>
        <p:style>
          <a:lnRef idx="2">
            <a:schemeClr val="accent1"/>
          </a:lnRef>
          <a:fillRef idx="1">
            <a:schemeClr val="lt1"/>
          </a:fillRef>
          <a:effectRef idx="0">
            <a:schemeClr val="accent1"/>
          </a:effectRef>
          <a:fontRef idx="minor">
            <a:schemeClr val="dk1"/>
          </a:fontRef>
        </p:style>
        <p:txBody>
          <a:bodyPr wrap="square" anchor="t" anchorCtr="0"/>
          <a:lstStyle/>
          <a:p>
            <a:pPr marL="176213" indent="-176213" fontAlgn="base">
              <a:buClr>
                <a:srgbClr val="1CBECA"/>
              </a:buClr>
              <a:buFont typeface="Arial" pitchFamily="34" charset="0"/>
              <a:buChar char="•"/>
              <a:defRPr/>
            </a:pPr>
            <a:r>
              <a:rPr lang="en-GB" sz="1400" dirty="0" err="1">
                <a:solidFill>
                  <a:schemeClr val="tx1"/>
                </a:solidFill>
              </a:rPr>
              <a:t>Carcinôm</a:t>
            </a:r>
            <a:r>
              <a:rPr lang="en-GB" sz="1400" dirty="0">
                <a:solidFill>
                  <a:schemeClr val="tx1"/>
                </a:solidFill>
              </a:rPr>
              <a:t> </a:t>
            </a:r>
            <a:r>
              <a:rPr lang="en-GB" sz="1400" dirty="0" err="1">
                <a:solidFill>
                  <a:schemeClr val="tx1"/>
                </a:solidFill>
              </a:rPr>
              <a:t>tuyến</a:t>
            </a:r>
            <a:r>
              <a:rPr lang="en-GB" sz="1400" dirty="0">
                <a:solidFill>
                  <a:schemeClr val="tx1"/>
                </a:solidFill>
              </a:rPr>
              <a:t> </a:t>
            </a:r>
            <a:r>
              <a:rPr lang="en-GB" sz="1400" dirty="0" err="1">
                <a:solidFill>
                  <a:schemeClr val="tx1"/>
                </a:solidFill>
              </a:rPr>
              <a:t>của</a:t>
            </a:r>
            <a:r>
              <a:rPr lang="en-GB" sz="1400" dirty="0">
                <a:solidFill>
                  <a:schemeClr val="tx1"/>
                </a:solidFill>
              </a:rPr>
              <a:t> </a:t>
            </a:r>
            <a:r>
              <a:rPr lang="en-GB" sz="1400" dirty="0" err="1">
                <a:solidFill>
                  <a:schemeClr val="tx1"/>
                </a:solidFill>
              </a:rPr>
              <a:t>phổi</a:t>
            </a:r>
            <a:r>
              <a:rPr lang="en-GB" sz="1400" dirty="0">
                <a:solidFill>
                  <a:schemeClr val="tx1"/>
                </a:solidFill>
              </a:rPr>
              <a:t> </a:t>
            </a:r>
            <a:r>
              <a:rPr lang="en-GB" sz="1400" dirty="0" err="1">
                <a:solidFill>
                  <a:schemeClr val="tx1"/>
                </a:solidFill>
              </a:rPr>
              <a:t>giai</a:t>
            </a:r>
            <a:r>
              <a:rPr lang="en-GB" sz="1400" dirty="0">
                <a:solidFill>
                  <a:schemeClr val="tx1"/>
                </a:solidFill>
              </a:rPr>
              <a:t> </a:t>
            </a:r>
            <a:r>
              <a:rPr lang="en-GB" sz="1400" dirty="0" err="1">
                <a:solidFill>
                  <a:schemeClr val="tx1"/>
                </a:solidFill>
              </a:rPr>
              <a:t>đoạn</a:t>
            </a:r>
            <a:r>
              <a:rPr lang="en-GB" sz="1400" dirty="0">
                <a:solidFill>
                  <a:schemeClr val="tx1"/>
                </a:solidFill>
              </a:rPr>
              <a:t> </a:t>
            </a:r>
            <a:r>
              <a:rPr lang="en-GB" sz="1400" dirty="0" err="1">
                <a:solidFill>
                  <a:schemeClr val="tx1"/>
                </a:solidFill>
              </a:rPr>
              <a:t>IIIb</a:t>
            </a:r>
            <a:r>
              <a:rPr lang="en-GB" sz="1400" dirty="0">
                <a:solidFill>
                  <a:schemeClr val="tx1"/>
                </a:solidFill>
              </a:rPr>
              <a:t>/IV</a:t>
            </a:r>
          </a:p>
          <a:p>
            <a:pPr marL="176213" indent="-176213" fontAlgn="base">
              <a:buClr>
                <a:srgbClr val="1CBECA"/>
              </a:buClr>
              <a:buFont typeface="Arial" pitchFamily="34" charset="0"/>
              <a:buChar char="•"/>
              <a:defRPr/>
            </a:pPr>
            <a:r>
              <a:rPr lang="en-GB" sz="1400" dirty="0" err="1">
                <a:solidFill>
                  <a:schemeClr val="tx1"/>
                </a:solidFill>
              </a:rPr>
              <a:t>Bướu</a:t>
            </a:r>
            <a:r>
              <a:rPr lang="en-GB" sz="1400" dirty="0">
                <a:solidFill>
                  <a:schemeClr val="tx1"/>
                </a:solidFill>
              </a:rPr>
              <a:t> </a:t>
            </a:r>
            <a:r>
              <a:rPr lang="en-GB" sz="1400" dirty="0" err="1">
                <a:solidFill>
                  <a:schemeClr val="tx1"/>
                </a:solidFill>
              </a:rPr>
              <a:t>có</a:t>
            </a:r>
            <a:r>
              <a:rPr lang="en-GB" sz="1400" dirty="0">
                <a:solidFill>
                  <a:schemeClr val="tx1"/>
                </a:solidFill>
              </a:rPr>
              <a:t> </a:t>
            </a:r>
            <a:r>
              <a:rPr lang="en-GB" sz="1400" dirty="0" err="1">
                <a:solidFill>
                  <a:schemeClr val="tx1"/>
                </a:solidFill>
              </a:rPr>
              <a:t>đột</a:t>
            </a:r>
            <a:r>
              <a:rPr lang="en-GB" sz="1400" dirty="0">
                <a:solidFill>
                  <a:schemeClr val="tx1"/>
                </a:solidFill>
              </a:rPr>
              <a:t> </a:t>
            </a:r>
            <a:r>
              <a:rPr lang="en-GB" sz="1400" dirty="0" err="1">
                <a:solidFill>
                  <a:schemeClr val="tx1"/>
                </a:solidFill>
              </a:rPr>
              <a:t>biến</a:t>
            </a:r>
            <a:r>
              <a:rPr lang="en-GB" sz="1400" dirty="0">
                <a:solidFill>
                  <a:schemeClr val="tx1"/>
                </a:solidFill>
              </a:rPr>
              <a:t> EGFR (Del19 and/or L858R)</a:t>
            </a:r>
            <a:r>
              <a:rPr lang="en-GB" sz="1400" baseline="30000" dirty="0">
                <a:solidFill>
                  <a:schemeClr val="tx1"/>
                </a:solidFill>
              </a:rPr>
              <a:t>#</a:t>
            </a:r>
            <a:r>
              <a:rPr lang="en-GB" sz="1400" dirty="0">
                <a:solidFill>
                  <a:schemeClr val="tx1"/>
                </a:solidFill>
              </a:rPr>
              <a:t>   </a:t>
            </a:r>
          </a:p>
          <a:p>
            <a:pPr marL="176213" indent="-176213" fontAlgn="base">
              <a:buClr>
                <a:srgbClr val="1CBECA"/>
              </a:buClr>
              <a:buFont typeface="Arial" pitchFamily="34" charset="0"/>
              <a:buChar char="•"/>
              <a:defRPr/>
            </a:pPr>
            <a:r>
              <a:rPr lang="en-GB" sz="1400" dirty="0">
                <a:solidFill>
                  <a:schemeClr val="tx1"/>
                </a:solidFill>
              </a:rPr>
              <a:t>Di </a:t>
            </a:r>
            <a:r>
              <a:rPr lang="en-GB" sz="1400" dirty="0" err="1">
                <a:solidFill>
                  <a:schemeClr val="tx1"/>
                </a:solidFill>
              </a:rPr>
              <a:t>căn</a:t>
            </a:r>
            <a:r>
              <a:rPr lang="en-GB" sz="1400" dirty="0">
                <a:solidFill>
                  <a:schemeClr val="tx1"/>
                </a:solidFill>
              </a:rPr>
              <a:t>/</a:t>
            </a:r>
            <a:r>
              <a:rPr lang="en-GB" sz="1400" dirty="0" err="1">
                <a:solidFill>
                  <a:schemeClr val="tx1"/>
                </a:solidFill>
              </a:rPr>
              <a:t>tiến</a:t>
            </a:r>
            <a:r>
              <a:rPr lang="en-GB" sz="1400" dirty="0">
                <a:solidFill>
                  <a:schemeClr val="tx1"/>
                </a:solidFill>
              </a:rPr>
              <a:t> </a:t>
            </a:r>
            <a:r>
              <a:rPr lang="en-GB" sz="1400" dirty="0" err="1">
                <a:solidFill>
                  <a:schemeClr val="tx1"/>
                </a:solidFill>
              </a:rPr>
              <a:t>triển</a:t>
            </a:r>
            <a:r>
              <a:rPr lang="en-GB" sz="1400" dirty="0">
                <a:solidFill>
                  <a:schemeClr val="tx1"/>
                </a:solidFill>
              </a:rPr>
              <a:t> </a:t>
            </a:r>
            <a:r>
              <a:rPr lang="en-GB" sz="1400" dirty="0" err="1">
                <a:solidFill>
                  <a:schemeClr val="tx1"/>
                </a:solidFill>
              </a:rPr>
              <a:t>chưa</a:t>
            </a:r>
            <a:r>
              <a:rPr lang="en-GB" sz="1400" dirty="0">
                <a:solidFill>
                  <a:schemeClr val="tx1"/>
                </a:solidFill>
              </a:rPr>
              <a:t> </a:t>
            </a:r>
            <a:r>
              <a:rPr lang="en-GB" sz="1400" dirty="0" err="1">
                <a:solidFill>
                  <a:schemeClr val="tx1"/>
                </a:solidFill>
              </a:rPr>
              <a:t>điều</a:t>
            </a:r>
            <a:r>
              <a:rPr lang="en-GB" sz="1400" dirty="0">
                <a:solidFill>
                  <a:schemeClr val="tx1"/>
                </a:solidFill>
              </a:rPr>
              <a:t> </a:t>
            </a:r>
            <a:r>
              <a:rPr lang="en-GB" sz="1400" dirty="0" err="1">
                <a:solidFill>
                  <a:schemeClr val="tx1"/>
                </a:solidFill>
              </a:rPr>
              <a:t>trị</a:t>
            </a:r>
            <a:r>
              <a:rPr lang="en-GB" sz="1400" dirty="0">
                <a:solidFill>
                  <a:schemeClr val="tx1"/>
                </a:solidFill>
              </a:rPr>
              <a:t> </a:t>
            </a:r>
            <a:r>
              <a:rPr lang="en-GB" sz="1400" dirty="0" err="1">
                <a:solidFill>
                  <a:schemeClr val="tx1"/>
                </a:solidFill>
              </a:rPr>
              <a:t>trước</a:t>
            </a:r>
            <a:r>
              <a:rPr lang="en-GB" sz="1400" dirty="0">
                <a:solidFill>
                  <a:schemeClr val="tx1"/>
                </a:solidFill>
              </a:rPr>
              <a:t> </a:t>
            </a:r>
            <a:r>
              <a:rPr lang="en-GB" sz="1400" dirty="0" err="1">
                <a:solidFill>
                  <a:schemeClr val="tx1"/>
                </a:solidFill>
              </a:rPr>
              <a:t>đó</a:t>
            </a:r>
            <a:endParaRPr lang="en-GB" sz="1400" dirty="0">
              <a:solidFill>
                <a:schemeClr val="tx1"/>
              </a:solidFill>
            </a:endParaRPr>
          </a:p>
          <a:p>
            <a:pPr marL="176213" indent="-176213" fontAlgn="base">
              <a:buClr>
                <a:srgbClr val="1CBECA"/>
              </a:buClr>
              <a:buFont typeface="Arial" pitchFamily="34" charset="0"/>
              <a:buChar char="•"/>
              <a:defRPr/>
            </a:pPr>
            <a:r>
              <a:rPr lang="en-GB" sz="1400" dirty="0">
                <a:solidFill>
                  <a:schemeClr val="tx1"/>
                </a:solidFill>
              </a:rPr>
              <a:t>ECOG PS 0-1</a:t>
            </a:r>
          </a:p>
          <a:p>
            <a:pPr marL="176213" indent="-176213" fontAlgn="base">
              <a:buClr>
                <a:srgbClr val="1CBECA"/>
              </a:buClr>
              <a:buFont typeface="Arial" pitchFamily="34" charset="0"/>
              <a:buChar char="•"/>
              <a:defRPr/>
            </a:pPr>
            <a:r>
              <a:rPr lang="en-GB" sz="1400" dirty="0">
                <a:solidFill>
                  <a:schemeClr val="tx1"/>
                </a:solidFill>
              </a:rPr>
              <a:t>N=319</a:t>
            </a:r>
          </a:p>
        </p:txBody>
      </p:sp>
      <p:sp>
        <p:nvSpPr>
          <p:cNvPr id="28" name="Rectangle 25"/>
          <p:cNvSpPr>
            <a:spLocks noChangeArrowheads="1"/>
          </p:cNvSpPr>
          <p:nvPr/>
        </p:nvSpPr>
        <p:spPr bwMode="auto">
          <a:xfrm>
            <a:off x="2342160" y="4277839"/>
            <a:ext cx="7558561" cy="440492"/>
          </a:xfrm>
          <a:prstGeom prst="roundRect">
            <a:avLst/>
          </a:prstGeom>
          <a:solidFill>
            <a:srgbClr val="00B0F0"/>
          </a:solidFill>
          <a:ln w="28575">
            <a:noFill/>
            <a:headEnd/>
            <a:tailEnd/>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0" hangingPunct="0">
              <a:lnSpc>
                <a:spcPct val="95000"/>
              </a:lnSpc>
            </a:pPr>
            <a:r>
              <a:rPr lang="en-GB" sz="1600" b="1" dirty="0" err="1">
                <a:solidFill>
                  <a:schemeClr val="tx1"/>
                </a:solidFill>
                <a:cs typeface="Arial"/>
              </a:rPr>
              <a:t>Kết</a:t>
            </a:r>
            <a:r>
              <a:rPr lang="en-GB" sz="1600" b="1" dirty="0">
                <a:solidFill>
                  <a:schemeClr val="tx1"/>
                </a:solidFill>
                <a:cs typeface="Arial"/>
              </a:rPr>
              <a:t> </a:t>
            </a:r>
            <a:r>
              <a:rPr lang="en-GB" sz="1600" b="1" dirty="0" err="1">
                <a:solidFill>
                  <a:schemeClr val="tx1"/>
                </a:solidFill>
                <a:cs typeface="Arial"/>
              </a:rPr>
              <a:t>cục</a:t>
            </a:r>
            <a:r>
              <a:rPr lang="en-GB" sz="1600" b="1" dirty="0">
                <a:solidFill>
                  <a:schemeClr val="tx1"/>
                </a:solidFill>
                <a:cs typeface="Arial"/>
              </a:rPr>
              <a:t> </a:t>
            </a:r>
            <a:r>
              <a:rPr lang="en-GB" sz="1600" b="1" dirty="0" err="1">
                <a:solidFill>
                  <a:schemeClr val="tx1"/>
                </a:solidFill>
                <a:cs typeface="Arial"/>
              </a:rPr>
              <a:t>chính</a:t>
            </a:r>
            <a:r>
              <a:rPr lang="en-GB" sz="1600" b="1" dirty="0">
                <a:solidFill>
                  <a:schemeClr val="tx1"/>
                </a:solidFill>
                <a:cs typeface="Arial"/>
              </a:rPr>
              <a:t>: </a:t>
            </a:r>
            <a:r>
              <a:rPr lang="en-GB" sz="1600" b="1" dirty="0">
                <a:solidFill>
                  <a:schemeClr val="tx1"/>
                </a:solidFill>
              </a:rPr>
              <a:t>PFS</a:t>
            </a:r>
            <a:r>
              <a:rPr lang="en-GB" sz="1600" dirty="0">
                <a:solidFill>
                  <a:schemeClr val="tx1"/>
                </a:solidFill>
              </a:rPr>
              <a:t> (</a:t>
            </a:r>
            <a:r>
              <a:rPr lang="en-GB" sz="1600" dirty="0" err="1">
                <a:solidFill>
                  <a:schemeClr val="tx1"/>
                </a:solidFill>
              </a:rPr>
              <a:t>khảo</a:t>
            </a:r>
            <a:r>
              <a:rPr lang="en-GB" sz="1600" dirty="0">
                <a:solidFill>
                  <a:schemeClr val="tx1"/>
                </a:solidFill>
              </a:rPr>
              <a:t> </a:t>
            </a:r>
            <a:r>
              <a:rPr lang="en-GB" sz="1600" dirty="0" err="1">
                <a:solidFill>
                  <a:schemeClr val="tx1"/>
                </a:solidFill>
              </a:rPr>
              <a:t>sát</a:t>
            </a:r>
            <a:r>
              <a:rPr lang="en-GB" sz="1600" dirty="0">
                <a:solidFill>
                  <a:schemeClr val="tx1"/>
                </a:solidFill>
              </a:rPr>
              <a:t> </a:t>
            </a:r>
            <a:r>
              <a:rPr lang="en-GB" sz="1600" dirty="0" err="1">
                <a:solidFill>
                  <a:schemeClr val="tx1"/>
                </a:solidFill>
              </a:rPr>
              <a:t>độc</a:t>
            </a:r>
            <a:r>
              <a:rPr lang="en-GB" sz="1600" dirty="0">
                <a:solidFill>
                  <a:schemeClr val="tx1"/>
                </a:solidFill>
              </a:rPr>
              <a:t> </a:t>
            </a:r>
            <a:r>
              <a:rPr lang="en-GB" sz="1600" dirty="0" err="1">
                <a:solidFill>
                  <a:schemeClr val="tx1"/>
                </a:solidFill>
              </a:rPr>
              <a:t>lập</a:t>
            </a:r>
            <a:r>
              <a:rPr lang="en-GB" sz="1600" dirty="0">
                <a:solidFill>
                  <a:schemeClr val="tx1"/>
                </a:solidFill>
              </a:rPr>
              <a:t>)</a:t>
            </a:r>
            <a:r>
              <a:rPr lang="en-GB" sz="1600" baseline="30000" dirty="0">
                <a:solidFill>
                  <a:schemeClr val="tx1"/>
                </a:solidFill>
              </a:rPr>
              <a:t>#</a:t>
            </a:r>
            <a:r>
              <a:rPr lang="en-GB" sz="1600" dirty="0">
                <a:solidFill>
                  <a:schemeClr val="tx1"/>
                </a:solidFill>
              </a:rPr>
              <a:t>, </a:t>
            </a:r>
            <a:r>
              <a:rPr lang="en-GB" sz="1600" b="1" dirty="0">
                <a:solidFill>
                  <a:schemeClr val="tx1"/>
                </a:solidFill>
              </a:rPr>
              <a:t>TTF, OS</a:t>
            </a:r>
          </a:p>
        </p:txBody>
      </p:sp>
      <p:sp>
        <p:nvSpPr>
          <p:cNvPr id="29" name="TextBox 28"/>
          <p:cNvSpPr txBox="1"/>
          <p:nvPr/>
        </p:nvSpPr>
        <p:spPr>
          <a:xfrm>
            <a:off x="6192306" y="2557612"/>
            <a:ext cx="3696706" cy="461665"/>
          </a:xfrm>
          <a:prstGeom prst="rect">
            <a:avLst/>
          </a:prstGeom>
          <a:noFill/>
        </p:spPr>
        <p:txBody>
          <a:bodyPr wrap="square" rtlCol="0">
            <a:spAutoFit/>
          </a:bodyPr>
          <a:lstStyle/>
          <a:p>
            <a:r>
              <a:rPr lang="en-GB" sz="1200" dirty="0" err="1"/>
              <a:t>Phân</a:t>
            </a:r>
            <a:r>
              <a:rPr lang="en-GB" sz="1200" dirty="0"/>
              <a:t> </a:t>
            </a:r>
            <a:r>
              <a:rPr lang="en-GB" sz="1200" dirty="0" err="1"/>
              <a:t>tầng</a:t>
            </a:r>
            <a:r>
              <a:rPr lang="en-GB" sz="1200" dirty="0"/>
              <a:t> </a:t>
            </a:r>
            <a:r>
              <a:rPr lang="en-GB" sz="1200" dirty="0" err="1"/>
              <a:t>theo</a:t>
            </a:r>
            <a:r>
              <a:rPr lang="en-GB" sz="1200" dirty="0"/>
              <a:t> </a:t>
            </a:r>
            <a:r>
              <a:rPr lang="en-GB" sz="1200" dirty="0" err="1"/>
              <a:t>loại</a:t>
            </a:r>
            <a:r>
              <a:rPr lang="en-GB" sz="1200" dirty="0"/>
              <a:t> </a:t>
            </a:r>
            <a:r>
              <a:rPr lang="en-GB" sz="1200" dirty="0" err="1"/>
              <a:t>đột</a:t>
            </a:r>
            <a:r>
              <a:rPr lang="en-GB" sz="1200" dirty="0"/>
              <a:t> </a:t>
            </a:r>
            <a:r>
              <a:rPr lang="en-GB" sz="1200" dirty="0" err="1"/>
              <a:t>biến</a:t>
            </a:r>
            <a:r>
              <a:rPr lang="en-GB" sz="1200" dirty="0"/>
              <a:t> (Del19 </a:t>
            </a:r>
            <a:r>
              <a:rPr lang="en-GB" sz="1200" dirty="0" err="1"/>
              <a:t>sv</a:t>
            </a:r>
            <a:r>
              <a:rPr lang="en-GB" sz="1200" dirty="0"/>
              <a:t> L858R)</a:t>
            </a:r>
          </a:p>
          <a:p>
            <a:r>
              <a:rPr lang="en-GB" sz="1200" dirty="0" err="1"/>
              <a:t>Và</a:t>
            </a:r>
            <a:r>
              <a:rPr lang="en-GB" sz="1200" dirty="0"/>
              <a:t> </a:t>
            </a:r>
            <a:r>
              <a:rPr lang="en-GB" sz="1200" dirty="0" err="1"/>
              <a:t>hiện</a:t>
            </a:r>
            <a:r>
              <a:rPr lang="en-GB" sz="1200" dirty="0"/>
              <a:t> </a:t>
            </a:r>
            <a:r>
              <a:rPr lang="en-GB" sz="1200" dirty="0" err="1"/>
              <a:t>diện</a:t>
            </a:r>
            <a:r>
              <a:rPr lang="en-GB" sz="1200" dirty="0"/>
              <a:t> </a:t>
            </a:r>
            <a:r>
              <a:rPr lang="en-GB" sz="1200" dirty="0" err="1"/>
              <a:t>của</a:t>
            </a:r>
            <a:r>
              <a:rPr lang="en-GB" sz="1200" dirty="0"/>
              <a:t> di </a:t>
            </a:r>
            <a:r>
              <a:rPr lang="en-GB" sz="1200" dirty="0" err="1"/>
              <a:t>căn</a:t>
            </a:r>
            <a:r>
              <a:rPr lang="en-GB" sz="1200" dirty="0"/>
              <a:t> </a:t>
            </a:r>
            <a:r>
              <a:rPr lang="en-GB" sz="1200" dirty="0" err="1"/>
              <a:t>não</a:t>
            </a:r>
            <a:r>
              <a:rPr lang="en-GB" sz="1200" dirty="0"/>
              <a:t> (</a:t>
            </a:r>
            <a:r>
              <a:rPr lang="en-GB" sz="1200" dirty="0" err="1"/>
              <a:t>có</a:t>
            </a:r>
            <a:r>
              <a:rPr lang="en-GB" sz="1200" dirty="0"/>
              <a:t> </a:t>
            </a:r>
            <a:r>
              <a:rPr lang="en-GB" sz="1200" dirty="0" err="1"/>
              <a:t>sv</a:t>
            </a:r>
            <a:r>
              <a:rPr lang="en-GB" sz="1200" dirty="0"/>
              <a:t> </a:t>
            </a:r>
            <a:r>
              <a:rPr lang="en-GB" sz="1200" dirty="0" err="1"/>
              <a:t>không</a:t>
            </a:r>
            <a:r>
              <a:rPr lang="en-GB" sz="1200" dirty="0"/>
              <a:t>)</a:t>
            </a:r>
          </a:p>
        </p:txBody>
      </p:sp>
      <p:sp>
        <p:nvSpPr>
          <p:cNvPr id="30" name="Rectangle 25"/>
          <p:cNvSpPr>
            <a:spLocks noChangeArrowheads="1"/>
          </p:cNvSpPr>
          <p:nvPr/>
        </p:nvSpPr>
        <p:spPr bwMode="auto">
          <a:xfrm>
            <a:off x="2342160" y="4870242"/>
            <a:ext cx="7558561" cy="554108"/>
          </a:xfrm>
          <a:prstGeom prst="roundRect">
            <a:avLst/>
          </a:prstGeom>
          <a:solidFill>
            <a:srgbClr val="00B0F0"/>
          </a:solidFill>
          <a:ln w="28575">
            <a:no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eaLnBrk="0" hangingPunct="0">
              <a:lnSpc>
                <a:spcPct val="95000"/>
              </a:lnSpc>
            </a:pPr>
            <a:r>
              <a:rPr lang="en-GB" sz="1600" b="1" dirty="0" err="1">
                <a:solidFill>
                  <a:schemeClr val="tx1"/>
                </a:solidFill>
                <a:cs typeface="Arial"/>
              </a:rPr>
              <a:t>Kết</a:t>
            </a:r>
            <a:r>
              <a:rPr lang="en-GB" sz="1600" b="1" dirty="0">
                <a:solidFill>
                  <a:schemeClr val="tx1"/>
                </a:solidFill>
                <a:cs typeface="Arial"/>
              </a:rPr>
              <a:t> </a:t>
            </a:r>
            <a:r>
              <a:rPr lang="en-GB" sz="1600" b="1" dirty="0" err="1">
                <a:solidFill>
                  <a:schemeClr val="tx1"/>
                </a:solidFill>
                <a:cs typeface="Arial"/>
              </a:rPr>
              <a:t>cục</a:t>
            </a:r>
            <a:r>
              <a:rPr lang="en-GB" sz="1600" b="1" dirty="0">
                <a:solidFill>
                  <a:schemeClr val="tx1"/>
                </a:solidFill>
                <a:cs typeface="Arial"/>
              </a:rPr>
              <a:t> </a:t>
            </a:r>
            <a:r>
              <a:rPr lang="en-GB" sz="1600" b="1" dirty="0" err="1">
                <a:solidFill>
                  <a:schemeClr val="tx1"/>
                </a:solidFill>
                <a:cs typeface="Arial"/>
              </a:rPr>
              <a:t>phụ</a:t>
            </a:r>
            <a:r>
              <a:rPr lang="en-GB" sz="1600" b="1" dirty="0">
                <a:solidFill>
                  <a:schemeClr val="tx1"/>
                </a:solidFill>
                <a:cs typeface="Arial"/>
              </a:rPr>
              <a:t>: </a:t>
            </a:r>
            <a:r>
              <a:rPr lang="en-GB" sz="1600" dirty="0">
                <a:solidFill>
                  <a:schemeClr val="tx1"/>
                </a:solidFill>
              </a:rPr>
              <a:t>ORR, </a:t>
            </a:r>
            <a:r>
              <a:rPr lang="en-GB" sz="1600" dirty="0" err="1">
                <a:solidFill>
                  <a:schemeClr val="tx1"/>
                </a:solidFill>
              </a:rPr>
              <a:t>thời</a:t>
            </a:r>
            <a:r>
              <a:rPr lang="en-GB" sz="1600" dirty="0">
                <a:solidFill>
                  <a:schemeClr val="tx1"/>
                </a:solidFill>
              </a:rPr>
              <a:t> </a:t>
            </a:r>
            <a:r>
              <a:rPr lang="en-GB" sz="1600" dirty="0" err="1">
                <a:solidFill>
                  <a:schemeClr val="tx1"/>
                </a:solidFill>
              </a:rPr>
              <a:t>gian</a:t>
            </a:r>
            <a:r>
              <a:rPr lang="en-GB" sz="1600" dirty="0">
                <a:solidFill>
                  <a:schemeClr val="tx1"/>
                </a:solidFill>
              </a:rPr>
              <a:t> </a:t>
            </a:r>
            <a:r>
              <a:rPr lang="en-GB" sz="1600" dirty="0" err="1">
                <a:solidFill>
                  <a:schemeClr val="tx1"/>
                </a:solidFill>
              </a:rPr>
              <a:t>đến</a:t>
            </a:r>
            <a:r>
              <a:rPr lang="en-GB" sz="1600" dirty="0">
                <a:solidFill>
                  <a:schemeClr val="tx1"/>
                </a:solidFill>
              </a:rPr>
              <a:t> </a:t>
            </a:r>
            <a:r>
              <a:rPr lang="en-GB" sz="1600" dirty="0" err="1">
                <a:solidFill>
                  <a:schemeClr val="tx1"/>
                </a:solidFill>
              </a:rPr>
              <a:t>khi</a:t>
            </a:r>
            <a:r>
              <a:rPr lang="en-GB" sz="1600" dirty="0">
                <a:solidFill>
                  <a:schemeClr val="tx1"/>
                </a:solidFill>
              </a:rPr>
              <a:t> </a:t>
            </a:r>
            <a:r>
              <a:rPr lang="en-GB" sz="1600" dirty="0" err="1">
                <a:solidFill>
                  <a:schemeClr val="tx1"/>
                </a:solidFill>
              </a:rPr>
              <a:t>đáp</a:t>
            </a:r>
            <a:r>
              <a:rPr lang="en-GB" sz="1600" dirty="0">
                <a:solidFill>
                  <a:schemeClr val="tx1"/>
                </a:solidFill>
              </a:rPr>
              <a:t> </a:t>
            </a:r>
            <a:r>
              <a:rPr lang="en-GB" sz="1600" dirty="0" err="1">
                <a:solidFill>
                  <a:schemeClr val="tx1"/>
                </a:solidFill>
              </a:rPr>
              <a:t>ứng</a:t>
            </a:r>
            <a:r>
              <a:rPr lang="en-GB" sz="1600" dirty="0">
                <a:solidFill>
                  <a:schemeClr val="tx1"/>
                </a:solidFill>
              </a:rPr>
              <a:t> </a:t>
            </a:r>
            <a:r>
              <a:rPr lang="en-GB" sz="1600" dirty="0" err="1">
                <a:solidFill>
                  <a:schemeClr val="tx1"/>
                </a:solidFill>
              </a:rPr>
              <a:t>và</a:t>
            </a:r>
            <a:r>
              <a:rPr lang="en-GB" sz="1600" dirty="0">
                <a:solidFill>
                  <a:schemeClr val="tx1"/>
                </a:solidFill>
              </a:rPr>
              <a:t> </a:t>
            </a:r>
            <a:r>
              <a:rPr lang="en-GB" sz="1600" dirty="0" err="1">
                <a:solidFill>
                  <a:schemeClr val="tx1"/>
                </a:solidFill>
              </a:rPr>
              <a:t>khoảng</a:t>
            </a:r>
            <a:r>
              <a:rPr lang="en-GB" sz="1600" dirty="0">
                <a:solidFill>
                  <a:schemeClr val="tx1"/>
                </a:solidFill>
              </a:rPr>
              <a:t> </a:t>
            </a:r>
            <a:r>
              <a:rPr lang="en-GB" sz="1600" dirty="0" err="1">
                <a:solidFill>
                  <a:schemeClr val="tx1"/>
                </a:solidFill>
              </a:rPr>
              <a:t>thời</a:t>
            </a:r>
            <a:r>
              <a:rPr lang="en-GB" sz="1600" dirty="0">
                <a:solidFill>
                  <a:schemeClr val="tx1"/>
                </a:solidFill>
              </a:rPr>
              <a:t> </a:t>
            </a:r>
            <a:r>
              <a:rPr lang="en-GB" sz="1600" dirty="0" err="1">
                <a:solidFill>
                  <a:schemeClr val="tx1"/>
                </a:solidFill>
              </a:rPr>
              <a:t>gian</a:t>
            </a:r>
            <a:r>
              <a:rPr lang="en-GB" sz="1600" dirty="0">
                <a:solidFill>
                  <a:schemeClr val="tx1"/>
                </a:solidFill>
              </a:rPr>
              <a:t> </a:t>
            </a:r>
            <a:r>
              <a:rPr lang="en-GB" sz="1600" dirty="0" err="1">
                <a:solidFill>
                  <a:schemeClr val="tx1"/>
                </a:solidFill>
              </a:rPr>
              <a:t>đáp</a:t>
            </a:r>
            <a:r>
              <a:rPr lang="en-GB" sz="1600" dirty="0">
                <a:solidFill>
                  <a:schemeClr val="tx1"/>
                </a:solidFill>
              </a:rPr>
              <a:t> </a:t>
            </a:r>
            <a:r>
              <a:rPr lang="en-GB" sz="1600" dirty="0" err="1">
                <a:solidFill>
                  <a:schemeClr val="tx1"/>
                </a:solidFill>
              </a:rPr>
              <a:t>ứng</a:t>
            </a:r>
            <a:r>
              <a:rPr lang="en-GB" sz="1600" dirty="0">
                <a:solidFill>
                  <a:schemeClr val="tx1"/>
                </a:solidFill>
              </a:rPr>
              <a:t>, </a:t>
            </a:r>
            <a:r>
              <a:rPr lang="en-GB" sz="1600" dirty="0" err="1">
                <a:solidFill>
                  <a:schemeClr val="tx1"/>
                </a:solidFill>
              </a:rPr>
              <a:t>thời</a:t>
            </a:r>
            <a:r>
              <a:rPr lang="en-GB" sz="1600" dirty="0">
                <a:solidFill>
                  <a:schemeClr val="tx1"/>
                </a:solidFill>
              </a:rPr>
              <a:t> </a:t>
            </a:r>
            <a:r>
              <a:rPr lang="en-GB" sz="1600" dirty="0" err="1">
                <a:solidFill>
                  <a:schemeClr val="tx1"/>
                </a:solidFill>
              </a:rPr>
              <a:t>gian</a:t>
            </a:r>
            <a:r>
              <a:rPr lang="en-GB" sz="1600" dirty="0">
                <a:solidFill>
                  <a:schemeClr val="tx1"/>
                </a:solidFill>
              </a:rPr>
              <a:t> </a:t>
            </a:r>
            <a:r>
              <a:rPr lang="en-GB" sz="1600" dirty="0" err="1">
                <a:solidFill>
                  <a:schemeClr val="tx1"/>
                </a:solidFill>
              </a:rPr>
              <a:t>kiểm</a:t>
            </a:r>
            <a:r>
              <a:rPr lang="en-GB" sz="1600" dirty="0">
                <a:solidFill>
                  <a:schemeClr val="tx1"/>
                </a:solidFill>
              </a:rPr>
              <a:t> </a:t>
            </a:r>
            <a:r>
              <a:rPr lang="en-GB" sz="1600" dirty="0" err="1">
                <a:solidFill>
                  <a:schemeClr val="tx1"/>
                </a:solidFill>
              </a:rPr>
              <a:t>soát</a:t>
            </a:r>
            <a:r>
              <a:rPr lang="en-GB" sz="1600" dirty="0">
                <a:solidFill>
                  <a:schemeClr val="tx1"/>
                </a:solidFill>
              </a:rPr>
              <a:t> </a:t>
            </a:r>
            <a:r>
              <a:rPr lang="en-GB" sz="1600" dirty="0" err="1">
                <a:solidFill>
                  <a:schemeClr val="tx1"/>
                </a:solidFill>
              </a:rPr>
              <a:t>bệnh</a:t>
            </a:r>
            <a:r>
              <a:rPr lang="en-GB" sz="1600" dirty="0">
                <a:solidFill>
                  <a:schemeClr val="tx1"/>
                </a:solidFill>
              </a:rPr>
              <a:t>, </a:t>
            </a:r>
            <a:r>
              <a:rPr lang="en-GB" sz="1600" dirty="0" err="1">
                <a:solidFill>
                  <a:schemeClr val="tx1"/>
                </a:solidFill>
              </a:rPr>
              <a:t>mức</a:t>
            </a:r>
            <a:r>
              <a:rPr lang="en-GB" sz="1600" dirty="0">
                <a:solidFill>
                  <a:schemeClr val="tx1"/>
                </a:solidFill>
              </a:rPr>
              <a:t> </a:t>
            </a:r>
            <a:r>
              <a:rPr lang="en-GB" sz="1600" dirty="0" err="1">
                <a:solidFill>
                  <a:schemeClr val="tx1"/>
                </a:solidFill>
              </a:rPr>
              <a:t>giảm</a:t>
            </a:r>
            <a:r>
              <a:rPr lang="en-GB" sz="1600" dirty="0">
                <a:solidFill>
                  <a:schemeClr val="tx1"/>
                </a:solidFill>
              </a:rPr>
              <a:t> </a:t>
            </a:r>
            <a:r>
              <a:rPr lang="en-GB" sz="1600" dirty="0" err="1">
                <a:solidFill>
                  <a:schemeClr val="tx1"/>
                </a:solidFill>
              </a:rPr>
              <a:t>bướu</a:t>
            </a:r>
            <a:r>
              <a:rPr lang="en-GB" sz="1600" dirty="0">
                <a:solidFill>
                  <a:schemeClr val="tx1"/>
                </a:solidFill>
              </a:rPr>
              <a:t>, </a:t>
            </a:r>
            <a:r>
              <a:rPr lang="en-GB" sz="1600" dirty="0" err="1">
                <a:solidFill>
                  <a:schemeClr val="tx1"/>
                </a:solidFill>
              </a:rPr>
              <a:t>HRQoL</a:t>
            </a:r>
            <a:r>
              <a:rPr lang="en-GB" sz="1600" dirty="0">
                <a:solidFill>
                  <a:schemeClr val="tx1"/>
                </a:solidFill>
              </a:rPr>
              <a:t>, an </a:t>
            </a:r>
            <a:r>
              <a:rPr lang="en-GB" sz="1600" dirty="0" err="1">
                <a:solidFill>
                  <a:schemeClr val="tx1"/>
                </a:solidFill>
              </a:rPr>
              <a:t>toàn</a:t>
            </a:r>
            <a:endParaRPr lang="en-GB" sz="1600" dirty="0">
              <a:solidFill>
                <a:schemeClr val="tx1"/>
              </a:solidFill>
            </a:endParaRPr>
          </a:p>
        </p:txBody>
      </p:sp>
      <p:sp>
        <p:nvSpPr>
          <p:cNvPr id="31" name="TextBox 30"/>
          <p:cNvSpPr txBox="1"/>
          <p:nvPr/>
        </p:nvSpPr>
        <p:spPr>
          <a:xfrm>
            <a:off x="2342157" y="5435702"/>
            <a:ext cx="8225991" cy="800219"/>
          </a:xfrm>
          <a:prstGeom prst="rect">
            <a:avLst/>
          </a:prstGeom>
          <a:noFill/>
        </p:spPr>
        <p:txBody>
          <a:bodyPr wrap="square" lIns="0" tIns="0" rIns="0" bIns="0" rtlCol="0" anchor="b" anchorCtr="0">
            <a:spAutoFit/>
          </a:bodyPr>
          <a:lstStyle/>
          <a:p>
            <a:pPr marL="53975" indent="-53975"/>
            <a:r>
              <a:rPr lang="en-US" sz="1200" baseline="30000" dirty="0"/>
              <a:t>#</a:t>
            </a:r>
            <a:r>
              <a:rPr lang="en-US" sz="1200" dirty="0"/>
              <a:t> </a:t>
            </a:r>
            <a:r>
              <a:rPr lang="en-US" sz="1200" dirty="0" err="1"/>
              <a:t>xét</a:t>
            </a:r>
            <a:r>
              <a:rPr lang="en-US" sz="1200" dirty="0"/>
              <a:t> </a:t>
            </a:r>
            <a:r>
              <a:rPr lang="en-US" sz="1200" dirty="0" err="1"/>
              <a:t>nghiệm</a:t>
            </a:r>
            <a:r>
              <a:rPr lang="en-US" sz="1200" dirty="0"/>
              <a:t> </a:t>
            </a:r>
            <a:r>
              <a:rPr lang="en-US" sz="1200" dirty="0" err="1"/>
              <a:t>tại</a:t>
            </a:r>
            <a:r>
              <a:rPr lang="en-US" sz="1200" dirty="0"/>
              <a:t> </a:t>
            </a:r>
            <a:r>
              <a:rPr lang="en-US" sz="1200" dirty="0" err="1"/>
              <a:t>chỗ</a:t>
            </a:r>
            <a:r>
              <a:rPr lang="en-US" sz="1200" dirty="0"/>
              <a:t> </a:t>
            </a:r>
            <a:r>
              <a:rPr lang="en-US" sz="1200" dirty="0" err="1"/>
              <a:t>hoặc</a:t>
            </a:r>
            <a:r>
              <a:rPr lang="en-US" sz="1200" dirty="0"/>
              <a:t> </a:t>
            </a:r>
            <a:r>
              <a:rPr lang="en-US" sz="1200" dirty="0" err="1"/>
              <a:t>trung</a:t>
            </a:r>
            <a:r>
              <a:rPr lang="en-US" sz="1200" dirty="0"/>
              <a:t> </a:t>
            </a:r>
            <a:r>
              <a:rPr lang="en-US" sz="1200" dirty="0" err="1"/>
              <a:t>tâm</a:t>
            </a:r>
            <a:endParaRPr lang="en-US" sz="1200" dirty="0"/>
          </a:p>
          <a:p>
            <a:pPr marL="53975" indent="-53975"/>
            <a:r>
              <a:rPr lang="en-US" sz="1200" baseline="30000" dirty="0"/>
              <a:t>#</a:t>
            </a:r>
            <a:r>
              <a:rPr lang="en-US" sz="1200" dirty="0"/>
              <a:t> </a:t>
            </a:r>
            <a:r>
              <a:rPr lang="en-US" sz="1200" dirty="0" err="1"/>
              <a:t>Đánh</a:t>
            </a:r>
            <a:r>
              <a:rPr lang="en-US" sz="1200" dirty="0"/>
              <a:t> </a:t>
            </a:r>
            <a:r>
              <a:rPr lang="en-US" sz="1200" dirty="0" err="1"/>
              <a:t>giá</a:t>
            </a:r>
            <a:r>
              <a:rPr lang="en-US" sz="1200" dirty="0"/>
              <a:t> </a:t>
            </a:r>
            <a:r>
              <a:rPr lang="en-US" sz="1200" dirty="0" err="1"/>
              <a:t>khối</a:t>
            </a:r>
            <a:r>
              <a:rPr lang="en-US" sz="1200" dirty="0"/>
              <a:t> </a:t>
            </a:r>
            <a:r>
              <a:rPr lang="en-US" sz="1200" dirty="0" err="1"/>
              <a:t>bướu</a:t>
            </a:r>
            <a:r>
              <a:rPr lang="en-US" sz="1200" dirty="0"/>
              <a:t> ở </a:t>
            </a:r>
            <a:r>
              <a:rPr lang="en-US" sz="1200" dirty="0" err="1"/>
              <a:t>tuần</a:t>
            </a:r>
            <a:r>
              <a:rPr lang="en-US" sz="1200" dirty="0"/>
              <a:t> 4, 8, </a:t>
            </a:r>
            <a:r>
              <a:rPr lang="en-US" sz="1200" dirty="0" err="1"/>
              <a:t>mỗi</a:t>
            </a:r>
            <a:r>
              <a:rPr lang="en-US" sz="1200" dirty="0"/>
              <a:t> 8 </a:t>
            </a:r>
            <a:r>
              <a:rPr lang="en-US" sz="1200" dirty="0" err="1"/>
              <a:t>tuần</a:t>
            </a:r>
            <a:r>
              <a:rPr lang="en-US" sz="1200" dirty="0"/>
              <a:t> </a:t>
            </a:r>
            <a:r>
              <a:rPr lang="en-US" sz="1200" dirty="0" err="1"/>
              <a:t>đến</a:t>
            </a:r>
            <a:r>
              <a:rPr lang="en-US" sz="1200" dirty="0"/>
              <a:t> </a:t>
            </a:r>
            <a:r>
              <a:rPr lang="en-US" sz="1200" dirty="0" err="1"/>
              <a:t>tuần</a:t>
            </a:r>
            <a:r>
              <a:rPr lang="en-US" sz="1200" dirty="0"/>
              <a:t> 64 </a:t>
            </a:r>
            <a:r>
              <a:rPr lang="en-US" sz="1200" dirty="0" err="1"/>
              <a:t>và</a:t>
            </a:r>
            <a:r>
              <a:rPr lang="en-US" sz="1200" dirty="0"/>
              <a:t> </a:t>
            </a:r>
            <a:r>
              <a:rPr lang="en-US" sz="1200" dirty="0" err="1"/>
              <a:t>mỗi</a:t>
            </a:r>
            <a:r>
              <a:rPr lang="en-US" sz="1200" dirty="0"/>
              <a:t> 12 </a:t>
            </a:r>
            <a:r>
              <a:rPr lang="en-US" sz="1200" dirty="0" err="1"/>
              <a:t>tuần</a:t>
            </a:r>
            <a:r>
              <a:rPr lang="en-US" sz="1200" dirty="0"/>
              <a:t> </a:t>
            </a:r>
            <a:r>
              <a:rPr lang="en-US" sz="1200" dirty="0" err="1"/>
              <a:t>sau</a:t>
            </a:r>
            <a:r>
              <a:rPr lang="en-US" sz="1200" dirty="0"/>
              <a:t> </a:t>
            </a:r>
            <a:r>
              <a:rPr lang="en-US" sz="1200" dirty="0" err="1"/>
              <a:t>đó</a:t>
            </a:r>
            <a:endParaRPr lang="en-US" sz="1200" dirty="0"/>
          </a:p>
          <a:p>
            <a:pPr marL="53975" indent="-53975"/>
            <a:endParaRPr lang="en-US" sz="1200" dirty="0"/>
          </a:p>
          <a:p>
            <a:pPr marL="53975" indent="-53975"/>
            <a:r>
              <a:rPr lang="en-GB" sz="1600" b="1" dirty="0" err="1"/>
              <a:t>Điều</a:t>
            </a:r>
            <a:r>
              <a:rPr lang="en-GB" sz="1600" b="1" dirty="0"/>
              <a:t> </a:t>
            </a:r>
            <a:r>
              <a:rPr lang="en-GB" sz="1600" b="1" dirty="0" err="1"/>
              <a:t>trị</a:t>
            </a:r>
            <a:r>
              <a:rPr lang="en-GB" sz="1600" b="1" dirty="0"/>
              <a:t> </a:t>
            </a:r>
            <a:r>
              <a:rPr lang="en-GB" sz="1600" b="1" dirty="0" err="1"/>
              <a:t>khi</a:t>
            </a:r>
            <a:r>
              <a:rPr lang="en-GB" sz="1600" b="1" dirty="0"/>
              <a:t> </a:t>
            </a:r>
            <a:r>
              <a:rPr lang="en-GB" sz="1600" b="1" dirty="0" err="1"/>
              <a:t>tiến</a:t>
            </a:r>
            <a:r>
              <a:rPr lang="en-GB" sz="1600" b="1" dirty="0"/>
              <a:t> </a:t>
            </a:r>
            <a:r>
              <a:rPr lang="en-GB" sz="1600" b="1" dirty="0" err="1"/>
              <a:t>triển</a:t>
            </a:r>
            <a:r>
              <a:rPr lang="en-GB" sz="1600" b="1" dirty="0"/>
              <a:t> </a:t>
            </a:r>
            <a:r>
              <a:rPr lang="en-GB" sz="1600" b="1" dirty="0" err="1"/>
              <a:t>nếu</a:t>
            </a:r>
            <a:r>
              <a:rPr lang="en-GB" sz="1600" b="1" dirty="0"/>
              <a:t> </a:t>
            </a:r>
            <a:r>
              <a:rPr lang="en-GB" sz="1600" b="1" dirty="0" err="1"/>
              <a:t>nhà</a:t>
            </a:r>
            <a:r>
              <a:rPr lang="en-GB" sz="1600" b="1" dirty="0"/>
              <a:t> </a:t>
            </a:r>
            <a:r>
              <a:rPr lang="en-GB" sz="1600" b="1" dirty="0" err="1"/>
              <a:t>nghiên</a:t>
            </a:r>
            <a:r>
              <a:rPr lang="en-GB" sz="1600" b="1" dirty="0"/>
              <a:t> </a:t>
            </a:r>
            <a:r>
              <a:rPr lang="en-GB" sz="1600" b="1" dirty="0" err="1"/>
              <a:t>cứu</a:t>
            </a:r>
            <a:r>
              <a:rPr lang="en-GB" sz="1600" b="1" dirty="0"/>
              <a:t> </a:t>
            </a:r>
            <a:r>
              <a:rPr lang="en-GB" sz="1600" b="1" dirty="0" err="1"/>
              <a:t>cho</a:t>
            </a:r>
            <a:r>
              <a:rPr lang="en-GB" sz="1600" b="1" dirty="0"/>
              <a:t> </a:t>
            </a:r>
            <a:r>
              <a:rPr lang="en-GB" sz="1600" b="1" dirty="0" err="1"/>
              <a:t>rằng</a:t>
            </a:r>
            <a:r>
              <a:rPr lang="en-GB" sz="1600" b="1" dirty="0"/>
              <a:t> </a:t>
            </a:r>
            <a:r>
              <a:rPr lang="en-GB" sz="1600" b="1" dirty="0" err="1"/>
              <a:t>có</a:t>
            </a:r>
            <a:r>
              <a:rPr lang="en-GB" sz="1600" b="1" dirty="0"/>
              <a:t> </a:t>
            </a:r>
            <a:r>
              <a:rPr lang="en-GB" sz="1600" b="1" dirty="0" err="1"/>
              <a:t>lợi</a:t>
            </a:r>
            <a:endParaRPr lang="en-GB" sz="1600" dirty="0"/>
          </a:p>
        </p:txBody>
      </p:sp>
      <p:sp>
        <p:nvSpPr>
          <p:cNvPr id="3" name="TextBox 2"/>
          <p:cNvSpPr txBox="1"/>
          <p:nvPr/>
        </p:nvSpPr>
        <p:spPr>
          <a:xfrm>
            <a:off x="3660845" y="6511284"/>
            <a:ext cx="2781531" cy="246221"/>
          </a:xfrm>
          <a:prstGeom prst="rect">
            <a:avLst/>
          </a:prstGeom>
          <a:noFill/>
        </p:spPr>
        <p:txBody>
          <a:bodyPr wrap="none" rtlCol="0">
            <a:spAutoFit/>
          </a:bodyPr>
          <a:lstStyle/>
          <a:p>
            <a:r>
              <a:rPr lang="es-ES" sz="1000" i="1" dirty="0">
                <a:solidFill>
                  <a:prstClr val="black"/>
                </a:solidFill>
              </a:rPr>
              <a:t>Park K et al. </a:t>
            </a:r>
            <a:r>
              <a:rPr lang="es-ES" sz="1000" i="1" dirty="0" err="1">
                <a:solidFill>
                  <a:prstClr val="black"/>
                </a:solidFill>
              </a:rPr>
              <a:t>Lancet</a:t>
            </a:r>
            <a:r>
              <a:rPr lang="es-ES" sz="1000" i="1" dirty="0">
                <a:solidFill>
                  <a:prstClr val="black"/>
                </a:solidFill>
              </a:rPr>
              <a:t> </a:t>
            </a:r>
            <a:r>
              <a:rPr lang="es-ES" sz="1000" i="1" dirty="0" err="1">
                <a:solidFill>
                  <a:prstClr val="black"/>
                </a:solidFill>
              </a:rPr>
              <a:t>Oncol</a:t>
            </a:r>
            <a:r>
              <a:rPr lang="es-ES" sz="1000" i="1" dirty="0">
                <a:solidFill>
                  <a:prstClr val="black"/>
                </a:solidFill>
              </a:rPr>
              <a:t>.</a:t>
            </a:r>
            <a:r>
              <a:rPr lang="en-US" sz="1000" i="1" dirty="0">
                <a:solidFill>
                  <a:prstClr val="black"/>
                </a:solidFill>
              </a:rPr>
              <a:t> 2016;17(5):577-89</a:t>
            </a:r>
            <a:endParaRPr lang="es-ES" sz="1000" i="1" dirty="0">
              <a:solidFill>
                <a:prstClr val="black"/>
              </a:solidFill>
            </a:endParaRPr>
          </a:p>
        </p:txBody>
      </p:sp>
    </p:spTree>
    <p:extLst>
      <p:ext uri="{BB962C8B-B14F-4D97-AF65-F5344CB8AC3E}">
        <p14:creationId xmlns:p14="http://schemas.microsoft.com/office/powerpoint/2010/main" val="44121014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1" y="-6082"/>
            <a:ext cx="7913077" cy="895928"/>
          </a:xfrm>
        </p:spPr>
        <p:txBody>
          <a:bodyPr>
            <a:normAutofit fontScale="90000"/>
          </a:bodyPr>
          <a:lstStyle/>
          <a:p>
            <a:pPr algn="ctr"/>
            <a:br>
              <a:rPr lang="de-DE" sz="3600" dirty="0"/>
            </a:br>
            <a:br>
              <a:rPr lang="de-DE" sz="3600" dirty="0"/>
            </a:br>
            <a:r>
              <a:rPr lang="en-GB" b="1" dirty="0"/>
              <a:t>LUX-Lung 7 </a:t>
            </a:r>
            <a:br>
              <a:rPr lang="en-GB" sz="3600" dirty="0">
                <a:solidFill>
                  <a:schemeClr val="tx1"/>
                </a:solidFill>
              </a:rPr>
            </a:br>
            <a:r>
              <a:rPr lang="de-DE" sz="3200" dirty="0">
                <a:solidFill>
                  <a:srgbClr val="0070C0"/>
                </a:solidFill>
              </a:rPr>
              <a:t>Đặc điểm bệnh nhân</a:t>
            </a:r>
            <a:endParaRPr lang="en-GB" sz="3200" dirty="0">
              <a:solidFill>
                <a:srgbClr val="0070C0"/>
              </a:solidFill>
            </a:endParaRPr>
          </a:p>
        </p:txBody>
      </p:sp>
      <p:sp>
        <p:nvSpPr>
          <p:cNvPr id="6" name="TextBox 5"/>
          <p:cNvSpPr txBox="1"/>
          <p:nvPr/>
        </p:nvSpPr>
        <p:spPr>
          <a:xfrm>
            <a:off x="2259121" y="5831639"/>
            <a:ext cx="8142542" cy="369332"/>
          </a:xfrm>
          <a:prstGeom prst="rect">
            <a:avLst/>
          </a:prstGeom>
          <a:noFill/>
        </p:spPr>
        <p:txBody>
          <a:bodyPr wrap="square" lIns="0" tIns="0" rIns="0" bIns="0" rtlCol="0" anchor="b" anchorCtr="0">
            <a:spAutoFit/>
          </a:bodyPr>
          <a:lstStyle/>
          <a:p>
            <a:r>
              <a:rPr lang="de-DE" sz="1200" dirty="0">
                <a:solidFill>
                  <a:schemeClr val="tx1">
                    <a:lumMod val="50000"/>
                  </a:schemeClr>
                </a:solidFill>
              </a:rPr>
              <a:t>*Giới tính từ Pháp được phân tích trong nhóm không châu Á</a:t>
            </a:r>
          </a:p>
          <a:p>
            <a:r>
              <a:rPr lang="de-DE" sz="1200" dirty="0">
                <a:solidFill>
                  <a:schemeClr val="tx1">
                    <a:lumMod val="50000"/>
                  </a:schemeClr>
                </a:solidFill>
              </a:rPr>
              <a:t># </a:t>
            </a:r>
            <a:r>
              <a:rPr lang="en-US" sz="1200" dirty="0">
                <a:solidFill>
                  <a:schemeClr val="tx1">
                    <a:lumMod val="50000"/>
                  </a:schemeClr>
                </a:solidFill>
              </a:rPr>
              <a:t>1 BN </a:t>
            </a:r>
            <a:r>
              <a:rPr lang="en-US" sz="1200" dirty="0" err="1">
                <a:solidFill>
                  <a:schemeClr val="tx1">
                    <a:lumMod val="50000"/>
                  </a:schemeClr>
                </a:solidFill>
              </a:rPr>
              <a:t>thể</a:t>
            </a:r>
            <a:r>
              <a:rPr lang="en-US" sz="1200" dirty="0">
                <a:solidFill>
                  <a:schemeClr val="tx1">
                    <a:lumMod val="50000"/>
                  </a:schemeClr>
                </a:solidFill>
              </a:rPr>
              <a:t> </a:t>
            </a:r>
            <a:r>
              <a:rPr lang="en-US" sz="1200" dirty="0" err="1">
                <a:solidFill>
                  <a:schemeClr val="tx1">
                    <a:lumMod val="50000"/>
                  </a:schemeClr>
                </a:solidFill>
              </a:rPr>
              <a:t>hoang</a:t>
            </a:r>
            <a:r>
              <a:rPr lang="en-US" sz="1200" dirty="0">
                <a:solidFill>
                  <a:schemeClr val="tx1">
                    <a:lumMod val="50000"/>
                  </a:schemeClr>
                </a:solidFill>
              </a:rPr>
              <a:t> </a:t>
            </a:r>
            <a:r>
              <a:rPr lang="en-US" sz="1200" dirty="0" err="1">
                <a:solidFill>
                  <a:schemeClr val="tx1">
                    <a:lumMod val="50000"/>
                  </a:schemeClr>
                </a:solidFill>
              </a:rPr>
              <a:t>dại</a:t>
            </a:r>
            <a:r>
              <a:rPr lang="en-US" sz="1200" dirty="0">
                <a:solidFill>
                  <a:schemeClr val="tx1">
                    <a:lumMod val="50000"/>
                  </a:schemeClr>
                </a:solidFill>
              </a:rPr>
              <a:t> (</a:t>
            </a:r>
            <a:r>
              <a:rPr lang="en-US" sz="1200" dirty="0" err="1">
                <a:solidFill>
                  <a:schemeClr val="tx1">
                    <a:lumMod val="50000"/>
                  </a:schemeClr>
                </a:solidFill>
              </a:rPr>
              <a:t>tại</a:t>
            </a:r>
            <a:r>
              <a:rPr lang="en-US" sz="1200" dirty="0">
                <a:solidFill>
                  <a:schemeClr val="tx1">
                    <a:lumMod val="50000"/>
                  </a:schemeClr>
                </a:solidFill>
              </a:rPr>
              <a:t> </a:t>
            </a:r>
            <a:r>
              <a:rPr lang="en-US" sz="1200" dirty="0" err="1">
                <a:solidFill>
                  <a:schemeClr val="tx1">
                    <a:lumMod val="50000"/>
                  </a:schemeClr>
                </a:solidFill>
              </a:rPr>
              <a:t>chỗ</a:t>
            </a:r>
            <a:r>
              <a:rPr lang="en-US" sz="1200" dirty="0">
                <a:solidFill>
                  <a:schemeClr val="tx1">
                    <a:lumMod val="50000"/>
                  </a:schemeClr>
                </a:solidFill>
              </a:rPr>
              <a:t> </a:t>
            </a:r>
            <a:r>
              <a:rPr lang="en-US" sz="1200" dirty="0" err="1">
                <a:solidFill>
                  <a:schemeClr val="tx1">
                    <a:lumMod val="50000"/>
                  </a:schemeClr>
                </a:solidFill>
              </a:rPr>
              <a:t>và</a:t>
            </a:r>
            <a:r>
              <a:rPr lang="en-US" sz="1200" dirty="0">
                <a:solidFill>
                  <a:schemeClr val="tx1">
                    <a:lumMod val="50000"/>
                  </a:schemeClr>
                </a:solidFill>
              </a:rPr>
              <a:t> </a:t>
            </a:r>
            <a:r>
              <a:rPr lang="en-US" sz="1200" dirty="0" err="1">
                <a:solidFill>
                  <a:schemeClr val="tx1">
                    <a:lumMod val="50000"/>
                  </a:schemeClr>
                </a:solidFill>
              </a:rPr>
              <a:t>trung</a:t>
            </a:r>
            <a:r>
              <a:rPr lang="en-US" sz="1200" dirty="0">
                <a:solidFill>
                  <a:schemeClr val="tx1">
                    <a:lumMod val="50000"/>
                  </a:schemeClr>
                </a:solidFill>
              </a:rPr>
              <a:t> </a:t>
            </a:r>
            <a:r>
              <a:rPr lang="en-US" sz="1200" dirty="0" err="1">
                <a:solidFill>
                  <a:schemeClr val="tx1">
                    <a:lumMod val="50000"/>
                  </a:schemeClr>
                </a:solidFill>
              </a:rPr>
              <a:t>tâm</a:t>
            </a:r>
            <a:r>
              <a:rPr lang="en-US" sz="1200" dirty="0">
                <a:solidFill>
                  <a:schemeClr val="tx1">
                    <a:lumMod val="50000"/>
                  </a:schemeClr>
                </a:solidFill>
              </a:rPr>
              <a:t>) </a:t>
            </a:r>
            <a:r>
              <a:rPr lang="en-US" sz="1200" dirty="0" err="1">
                <a:solidFill>
                  <a:schemeClr val="tx1">
                    <a:lumMod val="50000"/>
                  </a:schemeClr>
                </a:solidFill>
              </a:rPr>
              <a:t>gộp</a:t>
            </a:r>
            <a:r>
              <a:rPr lang="en-US" sz="1200" dirty="0">
                <a:solidFill>
                  <a:schemeClr val="tx1">
                    <a:lumMod val="50000"/>
                  </a:schemeClr>
                </a:solidFill>
              </a:rPr>
              <a:t> </a:t>
            </a:r>
            <a:r>
              <a:rPr lang="en-US" sz="1200" dirty="0" err="1">
                <a:solidFill>
                  <a:schemeClr val="tx1">
                    <a:lumMod val="50000"/>
                  </a:schemeClr>
                </a:solidFill>
              </a:rPr>
              <a:t>trong</a:t>
            </a:r>
            <a:r>
              <a:rPr lang="en-US" sz="1200" dirty="0">
                <a:solidFill>
                  <a:schemeClr val="tx1">
                    <a:lumMod val="50000"/>
                  </a:schemeClr>
                </a:solidFill>
              </a:rPr>
              <a:t> </a:t>
            </a:r>
            <a:r>
              <a:rPr lang="en-US" sz="1200" dirty="0" err="1">
                <a:solidFill>
                  <a:schemeClr val="tx1">
                    <a:lumMod val="50000"/>
                  </a:schemeClr>
                </a:solidFill>
              </a:rPr>
              <a:t>phân</a:t>
            </a:r>
            <a:r>
              <a:rPr lang="en-US" sz="1200" dirty="0">
                <a:solidFill>
                  <a:schemeClr val="tx1">
                    <a:lumMod val="50000"/>
                  </a:schemeClr>
                </a:solidFill>
              </a:rPr>
              <a:t> </a:t>
            </a:r>
            <a:r>
              <a:rPr lang="en-US" sz="1200" dirty="0" err="1">
                <a:solidFill>
                  <a:schemeClr val="tx1">
                    <a:lumMod val="50000"/>
                  </a:schemeClr>
                </a:solidFill>
              </a:rPr>
              <a:t>nhóm</a:t>
            </a:r>
            <a:r>
              <a:rPr lang="en-US" sz="1200" dirty="0">
                <a:solidFill>
                  <a:schemeClr val="tx1">
                    <a:lumMod val="50000"/>
                  </a:schemeClr>
                </a:solidFill>
              </a:rPr>
              <a:t> Del19 </a:t>
            </a:r>
            <a:r>
              <a:rPr lang="en-US" sz="1200" dirty="0" err="1">
                <a:solidFill>
                  <a:schemeClr val="tx1">
                    <a:lumMod val="50000"/>
                  </a:schemeClr>
                </a:solidFill>
              </a:rPr>
              <a:t>khi</a:t>
            </a:r>
            <a:r>
              <a:rPr lang="en-US" sz="1200" dirty="0">
                <a:solidFill>
                  <a:schemeClr val="tx1">
                    <a:lumMod val="50000"/>
                  </a:schemeClr>
                </a:solidFill>
              </a:rPr>
              <a:t> </a:t>
            </a:r>
            <a:r>
              <a:rPr lang="en-US" sz="1200" dirty="0" err="1">
                <a:solidFill>
                  <a:schemeClr val="tx1">
                    <a:lumMod val="50000"/>
                  </a:schemeClr>
                </a:solidFill>
              </a:rPr>
              <a:t>phân</a:t>
            </a:r>
            <a:r>
              <a:rPr lang="en-US" sz="1200" dirty="0">
                <a:solidFill>
                  <a:schemeClr val="tx1">
                    <a:lumMod val="50000"/>
                  </a:schemeClr>
                </a:solidFill>
              </a:rPr>
              <a:t> </a:t>
            </a:r>
            <a:r>
              <a:rPr lang="en-US" sz="1200" dirty="0" err="1">
                <a:solidFill>
                  <a:schemeClr val="tx1">
                    <a:lumMod val="50000"/>
                  </a:schemeClr>
                </a:solidFill>
              </a:rPr>
              <a:t>ngẫu</a:t>
            </a:r>
            <a:r>
              <a:rPr lang="en-US" sz="1200" dirty="0">
                <a:solidFill>
                  <a:schemeClr val="tx1">
                    <a:lumMod val="50000"/>
                  </a:schemeClr>
                </a:solidFill>
              </a:rPr>
              <a:t> </a:t>
            </a:r>
            <a:r>
              <a:rPr lang="en-US" sz="1200" dirty="0" err="1">
                <a:solidFill>
                  <a:schemeClr val="tx1">
                    <a:lumMod val="50000"/>
                  </a:schemeClr>
                </a:solidFill>
              </a:rPr>
              <a:t>nhiên</a:t>
            </a:r>
            <a:endParaRPr lang="de-DE" sz="1200" dirty="0">
              <a:solidFill>
                <a:schemeClr val="tx1">
                  <a:lumMod val="50000"/>
                </a:schemeClr>
              </a:solidFill>
            </a:endParaRPr>
          </a:p>
        </p:txBody>
      </p:sp>
      <p:sp>
        <p:nvSpPr>
          <p:cNvPr id="9" name="TextBox 8"/>
          <p:cNvSpPr txBox="1"/>
          <p:nvPr/>
        </p:nvSpPr>
        <p:spPr>
          <a:xfrm>
            <a:off x="3714328" y="6489805"/>
            <a:ext cx="2781531" cy="246221"/>
          </a:xfrm>
          <a:prstGeom prst="rect">
            <a:avLst/>
          </a:prstGeom>
          <a:noFill/>
        </p:spPr>
        <p:txBody>
          <a:bodyPr wrap="none" rtlCol="0">
            <a:spAutoFit/>
          </a:bodyPr>
          <a:lstStyle/>
          <a:p>
            <a:r>
              <a:rPr lang="es-ES" sz="1000" i="1" dirty="0">
                <a:solidFill>
                  <a:prstClr val="black"/>
                </a:solidFill>
              </a:rPr>
              <a:t>Park K et al. </a:t>
            </a:r>
            <a:r>
              <a:rPr lang="es-ES" sz="1000" i="1" dirty="0" err="1">
                <a:solidFill>
                  <a:prstClr val="black"/>
                </a:solidFill>
              </a:rPr>
              <a:t>Lancet</a:t>
            </a:r>
            <a:r>
              <a:rPr lang="es-ES" sz="1000" i="1" dirty="0">
                <a:solidFill>
                  <a:prstClr val="black"/>
                </a:solidFill>
              </a:rPr>
              <a:t> </a:t>
            </a:r>
            <a:r>
              <a:rPr lang="es-ES" sz="1000" i="1" dirty="0" err="1">
                <a:solidFill>
                  <a:prstClr val="black"/>
                </a:solidFill>
              </a:rPr>
              <a:t>Oncol</a:t>
            </a:r>
            <a:r>
              <a:rPr lang="es-ES" sz="1000" i="1" dirty="0">
                <a:solidFill>
                  <a:prstClr val="black"/>
                </a:solidFill>
              </a:rPr>
              <a:t>.</a:t>
            </a:r>
            <a:r>
              <a:rPr lang="en-US" sz="1000" i="1" dirty="0">
                <a:solidFill>
                  <a:prstClr val="black"/>
                </a:solidFill>
              </a:rPr>
              <a:t> 2016;17(5):577-89</a:t>
            </a:r>
            <a:endParaRPr lang="es-ES" sz="1000" i="1" dirty="0">
              <a:solidFill>
                <a:prstClr val="black"/>
              </a:solidFill>
            </a:endParaRPr>
          </a:p>
        </p:txBody>
      </p:sp>
      <p:sp>
        <p:nvSpPr>
          <p:cNvPr id="10" name="Round Same Side Corner Rectangle 9"/>
          <p:cNvSpPr/>
          <p:nvPr/>
        </p:nvSpPr>
        <p:spPr>
          <a:xfrm>
            <a:off x="1908456" y="1056068"/>
            <a:ext cx="8493216" cy="568168"/>
          </a:xfrm>
          <a:prstGeom prst="round2SameRect">
            <a:avLst>
              <a:gd name="adj1" fmla="val 24707"/>
              <a:gd name="adj2" fmla="val 0"/>
            </a:avLst>
          </a:prstGeom>
          <a:solidFill>
            <a:schemeClr val="accent1"/>
          </a:solid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aphicFrame>
        <p:nvGraphicFramePr>
          <p:cNvPr id="11" name="Table 10"/>
          <p:cNvGraphicFramePr>
            <a:graphicFrameLocks noGrp="1"/>
          </p:cNvGraphicFramePr>
          <p:nvPr/>
        </p:nvGraphicFramePr>
        <p:xfrm>
          <a:off x="1908459" y="1052736"/>
          <a:ext cx="8441553" cy="4719606"/>
        </p:xfrm>
        <a:graphic>
          <a:graphicData uri="http://schemas.openxmlformats.org/drawingml/2006/table">
            <a:tbl>
              <a:tblPr firstRow="1" bandRow="1">
                <a:tableStyleId>{5C22544A-7EE6-4342-B048-85BDC9FD1C3A}</a:tableStyleId>
              </a:tblPr>
              <a:tblGrid>
                <a:gridCol w="1007846">
                  <a:extLst>
                    <a:ext uri="{9D8B030D-6E8A-4147-A177-3AD203B41FA5}">
                      <a16:colId xmlns:a16="http://schemas.microsoft.com/office/drawing/2014/main" val="20000"/>
                    </a:ext>
                  </a:extLst>
                </a:gridCol>
                <a:gridCol w="1528426">
                  <a:extLst>
                    <a:ext uri="{9D8B030D-6E8A-4147-A177-3AD203B41FA5}">
                      <a16:colId xmlns:a16="http://schemas.microsoft.com/office/drawing/2014/main" val="20001"/>
                    </a:ext>
                  </a:extLst>
                </a:gridCol>
                <a:gridCol w="2084217">
                  <a:extLst>
                    <a:ext uri="{9D8B030D-6E8A-4147-A177-3AD203B41FA5}">
                      <a16:colId xmlns:a16="http://schemas.microsoft.com/office/drawing/2014/main" val="20002"/>
                    </a:ext>
                  </a:extLst>
                </a:gridCol>
                <a:gridCol w="1875795">
                  <a:extLst>
                    <a:ext uri="{9D8B030D-6E8A-4147-A177-3AD203B41FA5}">
                      <a16:colId xmlns:a16="http://schemas.microsoft.com/office/drawing/2014/main" val="20003"/>
                    </a:ext>
                  </a:extLst>
                </a:gridCol>
                <a:gridCol w="1945269">
                  <a:extLst>
                    <a:ext uri="{9D8B030D-6E8A-4147-A177-3AD203B41FA5}">
                      <a16:colId xmlns:a16="http://schemas.microsoft.com/office/drawing/2014/main" val="20004"/>
                    </a:ext>
                  </a:extLst>
                </a:gridCol>
              </a:tblGrid>
              <a:tr h="539696">
                <a:tc gridSpan="2">
                  <a:txBody>
                    <a:bodyPr/>
                    <a:lstStyle/>
                    <a:p>
                      <a:endParaRPr lang="de-DE" sz="1600" dirty="0">
                        <a:solidFill>
                          <a:schemeClr val="tx1">
                            <a:lumMod val="50000"/>
                          </a:schemeClr>
                        </a:solidFill>
                      </a:endParaRPr>
                    </a:p>
                  </a:txBody>
                  <a:tcP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de-DE"/>
                    </a:p>
                  </a:txBody>
                  <a:tcPr/>
                </a:tc>
                <a:tc>
                  <a:txBody>
                    <a:bodyPr/>
                    <a:lstStyle/>
                    <a:p>
                      <a:pPr algn="ctr"/>
                      <a:r>
                        <a:rPr lang="de-DE" sz="1600" dirty="0">
                          <a:solidFill>
                            <a:schemeClr val="accent4"/>
                          </a:solidFill>
                        </a:rPr>
                        <a:t>Afatinib </a:t>
                      </a:r>
                    </a:p>
                    <a:p>
                      <a:pPr algn="ctr"/>
                      <a:r>
                        <a:rPr lang="de-DE" sz="1600" dirty="0">
                          <a:solidFill>
                            <a:schemeClr val="accent4"/>
                          </a:solidFill>
                        </a:rPr>
                        <a:t>160, N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de-DE" sz="1600" dirty="0" err="1">
                          <a:solidFill>
                            <a:schemeClr val="accent4"/>
                          </a:solidFill>
                        </a:rPr>
                        <a:t>Gefitinib</a:t>
                      </a:r>
                      <a:endParaRPr lang="de-DE" sz="1600" dirty="0">
                        <a:solidFill>
                          <a:schemeClr val="accent4"/>
                        </a:solidFill>
                      </a:endParaRPr>
                    </a:p>
                    <a:p>
                      <a:pPr algn="ctr"/>
                      <a:r>
                        <a:rPr lang="de-DE" sz="1600" dirty="0">
                          <a:solidFill>
                            <a:schemeClr val="accent4"/>
                          </a:solidFill>
                        </a:rPr>
                        <a:t>159, N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de-DE" sz="1600" dirty="0">
                          <a:solidFill>
                            <a:schemeClr val="accent4"/>
                          </a:solidFill>
                        </a:rPr>
                        <a:t>Tổng</a:t>
                      </a:r>
                    </a:p>
                    <a:p>
                      <a:pPr algn="ctr"/>
                      <a:r>
                        <a:rPr lang="de-DE" sz="1600" dirty="0">
                          <a:solidFill>
                            <a:schemeClr val="accent4"/>
                          </a:solidFill>
                        </a:rPr>
                        <a:t>319, N (%)</a:t>
                      </a:r>
                    </a:p>
                  </a:txBody>
                  <a:tcP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0"/>
                  </a:ext>
                </a:extLst>
              </a:tr>
              <a:tr h="482886">
                <a:tc gridSpan="2">
                  <a:txBody>
                    <a:bodyPr/>
                    <a:lstStyle/>
                    <a:p>
                      <a:r>
                        <a:rPr lang="de-DE" sz="1400" b="1" dirty="0">
                          <a:solidFill>
                            <a:schemeClr val="tx1">
                              <a:lumMod val="50000"/>
                            </a:schemeClr>
                          </a:solidFill>
                        </a:rPr>
                        <a:t>Tuổi,</a:t>
                      </a:r>
                      <a:r>
                        <a:rPr lang="de-DE" sz="1400" b="1" baseline="0" dirty="0">
                          <a:solidFill>
                            <a:schemeClr val="tx1">
                              <a:lumMod val="50000"/>
                            </a:schemeClr>
                          </a:solidFill>
                        </a:rPr>
                        <a:t> trung bình năm</a:t>
                      </a:r>
                      <a:r>
                        <a:rPr lang="de-DE" sz="1400" b="1" dirty="0">
                          <a:solidFill>
                            <a:schemeClr val="tx1">
                              <a:lumMod val="50000"/>
                            </a:schemeClr>
                          </a:solidFill>
                        </a:rPr>
                        <a:t> (khoảng)</a:t>
                      </a:r>
                    </a:p>
                  </a:txBody>
                  <a:tcPr>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noFill/>
                  </a:tcPr>
                </a:tc>
                <a:tc hMerge="1">
                  <a:txBody>
                    <a:bodyPr/>
                    <a:lstStyle/>
                    <a:p>
                      <a:endParaRPr lang="de-DE"/>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de-DE" sz="1400" dirty="0">
                          <a:solidFill>
                            <a:schemeClr val="tx1">
                              <a:lumMod val="50000"/>
                            </a:schemeClr>
                          </a:solidFill>
                        </a:rPr>
                        <a:t>63 (30-86)</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63 (32-89)</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de-DE" sz="1400" dirty="0">
                          <a:solidFill>
                            <a:schemeClr val="tx1">
                              <a:lumMod val="50000"/>
                            </a:schemeClr>
                          </a:solidFill>
                        </a:rPr>
                        <a:t>63 (30-89)</a:t>
                      </a:r>
                    </a:p>
                  </a:txBody>
                  <a:tcPr anchor="ctr">
                    <a:lnL w="12700" cap="flat" cmpd="sng" algn="ctr">
                      <a:solidFill>
                        <a:schemeClr val="bg1">
                          <a:lumMod val="50000"/>
                        </a:schemeClr>
                      </a:solidFill>
                      <a:prstDash val="solid"/>
                      <a:round/>
                      <a:headEnd type="none" w="med" len="med"/>
                      <a:tailEnd type="none" w="med" len="med"/>
                    </a:lnL>
                    <a:lnT w="12700" cap="flat" cmpd="sng" algn="ctr">
                      <a:no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1"/>
                  </a:ext>
                </a:extLst>
              </a:tr>
              <a:tr h="298253">
                <a:tc rowSpan="2">
                  <a:txBody>
                    <a:bodyPr/>
                    <a:lstStyle/>
                    <a:p>
                      <a:r>
                        <a:rPr lang="de-DE" sz="1400" b="1" dirty="0">
                          <a:solidFill>
                            <a:schemeClr val="tx1">
                              <a:lumMod val="50000"/>
                            </a:schemeClr>
                          </a:solidFill>
                        </a:rPr>
                        <a:t>Giới</a:t>
                      </a:r>
                      <a:r>
                        <a:rPr lang="de-DE" sz="1400" b="1" baseline="0" dirty="0">
                          <a:solidFill>
                            <a:schemeClr val="tx1">
                              <a:lumMod val="50000"/>
                            </a:schemeClr>
                          </a:solidFill>
                        </a:rPr>
                        <a:t> tính</a:t>
                      </a:r>
                      <a:endParaRPr lang="de-DE" sz="1400" b="1" dirty="0">
                        <a:solidFill>
                          <a:schemeClr val="tx1">
                            <a:lumMod val="50000"/>
                          </a:schemeClr>
                        </a:solidFill>
                      </a:endParaRPr>
                    </a:p>
                  </a:txBody>
                  <a:tcPr anchor="ctr">
                    <a:lnR w="12700" cap="flat" cmpd="sng" algn="ctr">
                      <a:solidFill>
                        <a:schemeClr val="bg1">
                          <a:lumMod val="50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lang="de-DE" sz="1400" b="1" dirty="0">
                          <a:solidFill>
                            <a:schemeClr val="tx1">
                              <a:lumMod val="50000"/>
                            </a:schemeClr>
                          </a:solidFill>
                        </a:rPr>
                        <a:t>Nữ</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91 (56.9)</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106 (66.7)</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197 (61.8)</a:t>
                      </a:r>
                    </a:p>
                  </a:txBody>
                  <a:tcPr anchor="ctr">
                    <a:lnL w="12700" cap="flat" cmpd="sng" algn="ctr">
                      <a:solidFill>
                        <a:schemeClr val="bg1">
                          <a:lumMod val="50000"/>
                        </a:schemeClr>
                      </a:solidFill>
                      <a:prstDash val="solid"/>
                      <a:round/>
                      <a:headEnd type="none" w="med" len="med"/>
                      <a:tailEnd type="none" w="med" len="med"/>
                    </a:lnL>
                    <a:lnT w="19050" cap="flat" cmpd="sng" algn="ctr">
                      <a:solidFill>
                        <a:schemeClr val="bg1">
                          <a:lumMod val="65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298253">
                <a:tc vMerge="1">
                  <a:txBody>
                    <a:bodyPr/>
                    <a:lstStyle/>
                    <a:p>
                      <a:endParaRPr lang="en-GB"/>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e-DE" sz="1400" b="1" baseline="0" dirty="0">
                          <a:solidFill>
                            <a:schemeClr val="tx1">
                              <a:lumMod val="50000"/>
                            </a:schemeClr>
                          </a:solidFill>
                        </a:rPr>
                        <a:t>Nam</a:t>
                      </a:r>
                      <a:endParaRPr lang="de-DE" sz="1400" b="1" dirty="0">
                        <a:solidFill>
                          <a:schemeClr val="tx1">
                            <a:lumMod val="50000"/>
                          </a:schemeClr>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de-DE" sz="1400" dirty="0">
                          <a:solidFill>
                            <a:schemeClr val="tx1">
                              <a:lumMod val="50000"/>
                            </a:schemeClr>
                          </a:solidFill>
                        </a:rPr>
                        <a:t>69 (43.1) </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de-DE" sz="1400" dirty="0">
                          <a:solidFill>
                            <a:schemeClr val="tx1">
                              <a:lumMod val="50000"/>
                            </a:schemeClr>
                          </a:solidFill>
                        </a:rPr>
                        <a:t>53 (33.3)</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de-DE" sz="1400" dirty="0">
                          <a:solidFill>
                            <a:schemeClr val="tx1">
                              <a:lumMod val="50000"/>
                            </a:schemeClr>
                          </a:solidFill>
                        </a:rPr>
                        <a:t>122 (38.2)</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r h="298253">
                <a:tc row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chemeClr val="tx1">
                              <a:lumMod val="50000"/>
                            </a:schemeClr>
                          </a:solidFill>
                          <a:effectLst/>
                          <a:uLnTx/>
                          <a:uFillTx/>
                          <a:latin typeface="+mn-lt"/>
                          <a:cs typeface="+mn-cs"/>
                        </a:rPr>
                        <a:t>Chủng tộc</a:t>
                      </a:r>
                      <a:endParaRPr lang="de-DE" sz="1400" b="1" dirty="0">
                        <a:solidFill>
                          <a:schemeClr val="tx1">
                            <a:lumMod val="50000"/>
                          </a:schemeClr>
                        </a:solidFill>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chemeClr val="tx1">
                              <a:lumMod val="50000"/>
                            </a:schemeClr>
                          </a:solidFill>
                          <a:effectLst/>
                          <a:uLnTx/>
                          <a:uFillTx/>
                          <a:latin typeface="+mn-lt"/>
                          <a:cs typeface="+mn-cs"/>
                        </a:rPr>
                        <a:t>Châu Á</a:t>
                      </a:r>
                      <a:endParaRPr lang="de-DE" sz="1400" b="1" dirty="0">
                        <a:solidFill>
                          <a:schemeClr val="tx1">
                            <a:lumMod val="50000"/>
                          </a:schemeClr>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94 (58.8)</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88 (55.3)</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182 (57.1)</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4"/>
                  </a:ext>
                </a:extLst>
              </a:tr>
              <a:tr h="298253">
                <a:tc vMerge="1">
                  <a:txBody>
                    <a:bodyPr/>
                    <a:lstStyle/>
                    <a:p>
                      <a:endParaRPr lang="de-DE" dirty="0"/>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chemeClr val="tx1">
                              <a:lumMod val="50000"/>
                            </a:schemeClr>
                          </a:solidFill>
                          <a:effectLst/>
                          <a:uLnTx/>
                          <a:uFillTx/>
                          <a:latin typeface="+mn-lt"/>
                          <a:cs typeface="+mn-cs"/>
                        </a:rPr>
                        <a:t>Không châu Á*</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66 (41.2)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71 (44.7)</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137 (42.9)</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5"/>
                  </a:ext>
                </a:extLst>
              </a:tr>
              <a:tr h="298253">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e-DE" sz="1400" b="1" dirty="0">
                          <a:solidFill>
                            <a:schemeClr val="tx1">
                              <a:lumMod val="50000"/>
                            </a:schemeClr>
                          </a:solidFill>
                        </a:rPr>
                        <a:t>Di căn</a:t>
                      </a:r>
                      <a:r>
                        <a:rPr lang="de-DE" sz="1400" b="1" baseline="0" dirty="0">
                          <a:solidFill>
                            <a:schemeClr val="tx1">
                              <a:lumMod val="50000"/>
                            </a:schemeClr>
                          </a:solidFill>
                        </a:rPr>
                        <a:t> não</a:t>
                      </a:r>
                      <a:endParaRPr lang="de-DE" sz="1400" b="1" dirty="0">
                        <a:solidFill>
                          <a:schemeClr val="tx1">
                            <a:lumMod val="50000"/>
                          </a:schemeClr>
                        </a:solidFill>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endParaRPr lang="en-GB"/>
                    </a:p>
                  </a:txBody>
                  <a:tcPr/>
                </a:tc>
                <a:tc>
                  <a:txBody>
                    <a:bodyPr/>
                    <a:lstStyle/>
                    <a:p>
                      <a:pPr algn="ctr"/>
                      <a:r>
                        <a:rPr lang="de-DE" sz="1400" dirty="0">
                          <a:solidFill>
                            <a:schemeClr val="tx1">
                              <a:lumMod val="50000"/>
                            </a:schemeClr>
                          </a:solidFill>
                        </a:rPr>
                        <a:t>26 (16.3)</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25 (15.7)</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51 (16.0)</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6"/>
                  </a:ext>
                </a:extLst>
              </a:tr>
              <a:tr h="298253">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chemeClr val="tx1">
                              <a:lumMod val="50000"/>
                            </a:schemeClr>
                          </a:solidFill>
                          <a:effectLst/>
                          <a:uLnTx/>
                          <a:uFillTx/>
                          <a:latin typeface="+mn-lt"/>
                          <a:cs typeface="+mn-cs"/>
                        </a:rPr>
                        <a:t>Chưa từng hút thuốc</a:t>
                      </a:r>
                      <a:endParaRPr lang="de-DE" sz="1400" b="1" dirty="0">
                        <a:solidFill>
                          <a:schemeClr val="tx1">
                            <a:lumMod val="50000"/>
                          </a:schemeClr>
                        </a:solidFill>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endParaRPr lang="de-DE"/>
                    </a:p>
                  </a:txBody>
                  <a:tcPr/>
                </a:tc>
                <a:tc>
                  <a:txBody>
                    <a:bodyPr/>
                    <a:lstStyle/>
                    <a:p>
                      <a:pPr algn="ctr"/>
                      <a:r>
                        <a:rPr lang="de-DE" sz="1400" dirty="0">
                          <a:solidFill>
                            <a:schemeClr val="tx1">
                              <a:lumMod val="50000"/>
                            </a:schemeClr>
                          </a:solidFill>
                        </a:rPr>
                        <a:t>106 (66.3)</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106</a:t>
                      </a:r>
                      <a:r>
                        <a:rPr lang="de-DE" sz="1400" baseline="0" dirty="0">
                          <a:solidFill>
                            <a:schemeClr val="tx1">
                              <a:lumMod val="50000"/>
                            </a:schemeClr>
                          </a:solidFill>
                        </a:rPr>
                        <a:t> (66.7)</a:t>
                      </a:r>
                      <a:endParaRPr lang="de-DE" sz="1400" dirty="0">
                        <a:solidFill>
                          <a:schemeClr val="tx1">
                            <a:lumMod val="50000"/>
                          </a:schemeClr>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212 (66.5)</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7"/>
                  </a:ext>
                </a:extLst>
              </a:tr>
              <a:tr h="298253">
                <a:tc row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chemeClr val="tx1">
                              <a:lumMod val="50000"/>
                            </a:schemeClr>
                          </a:solidFill>
                          <a:effectLst/>
                          <a:uLnTx/>
                          <a:uFillTx/>
                          <a:latin typeface="+mn-lt"/>
                          <a:cs typeface="+mn-cs"/>
                        </a:rPr>
                        <a:t>ECOG nền</a:t>
                      </a:r>
                      <a:endParaRPr lang="de-DE" sz="1400" b="1" dirty="0">
                        <a:solidFill>
                          <a:schemeClr val="tx1">
                            <a:lumMod val="50000"/>
                          </a:schemeClr>
                        </a:solidFill>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kumimoji="0" lang="de-DE" sz="1400" b="1" i="0" u="none" strike="noStrike" kern="1200" cap="none" spc="0" normalizeH="0" baseline="0" dirty="0">
                          <a:ln>
                            <a:noFill/>
                          </a:ln>
                          <a:solidFill>
                            <a:schemeClr val="tx1">
                              <a:lumMod val="50000"/>
                            </a:schemeClr>
                          </a:solidFill>
                          <a:effectLst/>
                          <a:uLnTx/>
                          <a:uFillTx/>
                          <a:latin typeface="+mn-lt"/>
                          <a:ea typeface="+mn-ea"/>
                          <a:cs typeface="+mn-cs"/>
                        </a:rPr>
                        <a:t>0</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51</a:t>
                      </a:r>
                      <a:r>
                        <a:rPr lang="de-DE" sz="1400" baseline="0" dirty="0">
                          <a:solidFill>
                            <a:schemeClr val="tx1">
                              <a:lumMod val="50000"/>
                            </a:schemeClr>
                          </a:solidFill>
                        </a:rPr>
                        <a:t> (31.9)</a:t>
                      </a:r>
                      <a:endParaRPr lang="de-DE" sz="1400" dirty="0">
                        <a:solidFill>
                          <a:schemeClr val="tx1">
                            <a:lumMod val="50000"/>
                          </a:schemeClr>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47 (29.6)</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98 (30.7)</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8"/>
                  </a:ext>
                </a:extLst>
              </a:tr>
              <a:tr h="298253">
                <a:tc vMerge="1">
                  <a:txBody>
                    <a:bodyPr/>
                    <a:lstStyle/>
                    <a:p>
                      <a:endParaRPr lang="de-DE" dirty="0"/>
                    </a:p>
                  </a:txBody>
                  <a:tcPr/>
                </a:tc>
                <a:tc>
                  <a:txBody>
                    <a:bodyPr/>
                    <a:lstStyle/>
                    <a:p>
                      <a:r>
                        <a:rPr kumimoji="0" lang="de-DE" sz="1400" b="1" i="0" u="none" strike="noStrike" kern="1200" cap="none" spc="0" normalizeH="0" baseline="0" dirty="0">
                          <a:ln>
                            <a:noFill/>
                          </a:ln>
                          <a:solidFill>
                            <a:schemeClr val="tx1">
                              <a:lumMod val="50000"/>
                            </a:schemeClr>
                          </a:solidFill>
                          <a:effectLst/>
                          <a:uLnTx/>
                          <a:uFillTx/>
                          <a:latin typeface="+mn-lt"/>
                          <a:ea typeface="+mn-ea"/>
                          <a:cs typeface="+mn-cs"/>
                        </a:rPr>
                        <a:t>1</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109 (68.1)</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112 (70.4)</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221 (69.3)</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9"/>
                  </a:ext>
                </a:extLst>
              </a:tr>
              <a:tr h="298253">
                <a:tc row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dirty="0">
                          <a:ln>
                            <a:noFill/>
                          </a:ln>
                          <a:solidFill>
                            <a:schemeClr val="tx1">
                              <a:lumMod val="50000"/>
                            </a:schemeClr>
                          </a:solidFill>
                          <a:effectLst/>
                          <a:uLnTx/>
                          <a:uFillTx/>
                          <a:latin typeface="+mn-lt"/>
                          <a:ea typeface="+mn-ea"/>
                          <a:cs typeface="+mn-cs"/>
                        </a:rPr>
                        <a:t>Giai đoạn NSCLC  </a:t>
                      </a:r>
                    </a:p>
                  </a:txBody>
                  <a:tcP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dirty="0">
                          <a:ln>
                            <a:noFill/>
                          </a:ln>
                          <a:solidFill>
                            <a:schemeClr val="tx1">
                              <a:lumMod val="50000"/>
                            </a:schemeClr>
                          </a:solidFill>
                          <a:effectLst/>
                          <a:uLnTx/>
                          <a:uFillTx/>
                          <a:latin typeface="+mn-lt"/>
                          <a:ea typeface="+mn-ea"/>
                          <a:cs typeface="+mn-cs"/>
                        </a:rPr>
                        <a:t>IIIB</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kern="1200" baseline="0" dirty="0">
                          <a:solidFill>
                            <a:schemeClr val="tx1">
                              <a:lumMod val="50000"/>
                            </a:schemeClr>
                          </a:solidFill>
                          <a:latin typeface="+mn-lt"/>
                          <a:ea typeface="+mn-ea"/>
                          <a:cs typeface="+mn-cs"/>
                        </a:rPr>
                        <a:t>8 (5.0)</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kern="1200" baseline="0" dirty="0">
                          <a:solidFill>
                            <a:schemeClr val="tx1">
                              <a:lumMod val="50000"/>
                            </a:schemeClr>
                          </a:solidFill>
                          <a:latin typeface="+mn-lt"/>
                          <a:ea typeface="+mn-ea"/>
                          <a:cs typeface="+mn-cs"/>
                        </a:rPr>
                        <a:t>3 (1.9)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kern="1200" baseline="0" dirty="0">
                          <a:solidFill>
                            <a:schemeClr val="tx1">
                              <a:lumMod val="50000"/>
                            </a:schemeClr>
                          </a:solidFill>
                          <a:latin typeface="+mn-lt"/>
                          <a:ea typeface="+mn-ea"/>
                          <a:cs typeface="+mn-cs"/>
                        </a:rPr>
                        <a:t>11 (3.5)</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10"/>
                  </a:ext>
                </a:extLst>
              </a:tr>
              <a:tr h="298253">
                <a:tc vMerge="1">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de-DE" sz="1600" dirty="0"/>
                    </a:p>
                  </a:txBody>
                  <a:tcP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dirty="0">
                          <a:ln>
                            <a:noFill/>
                          </a:ln>
                          <a:solidFill>
                            <a:schemeClr val="tx1">
                              <a:lumMod val="50000"/>
                            </a:schemeClr>
                          </a:solidFill>
                          <a:effectLst/>
                          <a:uLnTx/>
                          <a:uFillTx/>
                          <a:latin typeface="+mn-lt"/>
                          <a:ea typeface="+mn-ea"/>
                          <a:cs typeface="+mn-cs"/>
                        </a:rPr>
                        <a:t>IV</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kern="1200" baseline="0" dirty="0">
                          <a:solidFill>
                            <a:schemeClr val="tx1">
                              <a:lumMod val="50000"/>
                            </a:schemeClr>
                          </a:solidFill>
                          <a:latin typeface="+mn-lt"/>
                          <a:ea typeface="+mn-ea"/>
                          <a:cs typeface="+mn-cs"/>
                        </a:rPr>
                        <a:t>152 (95.0)</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de-DE" sz="1400" kern="1200" baseline="0" dirty="0">
                          <a:solidFill>
                            <a:schemeClr val="tx1">
                              <a:lumMod val="50000"/>
                            </a:schemeClr>
                          </a:solidFill>
                          <a:latin typeface="+mn-lt"/>
                          <a:ea typeface="+mn-ea"/>
                          <a:cs typeface="+mn-cs"/>
                        </a:rPr>
                        <a:t>156 (98.1)</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de-DE" sz="1400" kern="1200" baseline="0" dirty="0">
                          <a:solidFill>
                            <a:schemeClr val="tx1">
                              <a:lumMod val="50000"/>
                            </a:schemeClr>
                          </a:solidFill>
                          <a:latin typeface="+mn-lt"/>
                          <a:ea typeface="+mn-ea"/>
                          <a:cs typeface="+mn-cs"/>
                        </a:rPr>
                        <a:t>308 (96.6)</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11"/>
                  </a:ext>
                </a:extLst>
              </a:tr>
              <a:tr h="298253">
                <a:tc row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e-DE" sz="1400" b="1" dirty="0">
                          <a:solidFill>
                            <a:schemeClr val="tx1">
                              <a:lumMod val="50000"/>
                            </a:schemeClr>
                          </a:solidFill>
                        </a:rPr>
                        <a:t>Đột</a:t>
                      </a:r>
                      <a:r>
                        <a:rPr lang="de-DE" sz="1400" b="1" baseline="0" dirty="0">
                          <a:solidFill>
                            <a:schemeClr val="tx1">
                              <a:lumMod val="50000"/>
                            </a:schemeClr>
                          </a:solidFill>
                        </a:rPr>
                        <a:t> biến </a:t>
                      </a:r>
                      <a:r>
                        <a:rPr lang="de-DE" sz="1400" b="1" dirty="0">
                          <a:solidFill>
                            <a:schemeClr val="tx1">
                              <a:lumMod val="50000"/>
                            </a:schemeClr>
                          </a:solidFill>
                        </a:rPr>
                        <a:t>EGFR </a:t>
                      </a: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400" b="1" kern="1200" baseline="0" dirty="0">
                          <a:solidFill>
                            <a:schemeClr val="tx1">
                              <a:lumMod val="50000"/>
                            </a:schemeClr>
                          </a:solidFill>
                          <a:latin typeface="+mn-lt"/>
                          <a:ea typeface="+mn-ea"/>
                          <a:cs typeface="+mn-cs"/>
                        </a:rPr>
                        <a:t>Del19</a:t>
                      </a:r>
                      <a:r>
                        <a:rPr lang="de-DE" sz="1400" b="1" kern="1200" baseline="30000" dirty="0">
                          <a:solidFill>
                            <a:schemeClr val="tx1">
                              <a:lumMod val="50000"/>
                            </a:schemeClr>
                          </a:solidFill>
                          <a:latin typeface="+mn-lt"/>
                          <a:ea typeface="+mn-ea"/>
                          <a:cs typeface="+mn-cs"/>
                        </a:rPr>
                        <a:t>#</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de-DE" sz="1400" dirty="0">
                          <a:solidFill>
                            <a:schemeClr val="tx1">
                              <a:lumMod val="50000"/>
                            </a:schemeClr>
                          </a:solidFill>
                        </a:rPr>
                        <a:t>93 (58.1)</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de-DE" sz="1400" dirty="0">
                          <a:solidFill>
                            <a:schemeClr val="tx1">
                              <a:lumMod val="50000"/>
                            </a:schemeClr>
                          </a:solidFill>
                        </a:rPr>
                        <a:t>93 </a:t>
                      </a:r>
                      <a:r>
                        <a:rPr lang="de-DE" sz="1400">
                          <a:solidFill>
                            <a:schemeClr val="tx1">
                              <a:lumMod val="50000"/>
                            </a:schemeClr>
                          </a:solidFill>
                        </a:rPr>
                        <a:t>(58.5) </a:t>
                      </a:r>
                      <a:endParaRPr lang="de-DE" sz="1400" dirty="0">
                        <a:solidFill>
                          <a:schemeClr val="tx1">
                            <a:lumMod val="50000"/>
                          </a:schemeClr>
                        </a:solidFill>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a:r>
                        <a:rPr lang="de-DE" sz="1400" dirty="0">
                          <a:solidFill>
                            <a:schemeClr val="tx1">
                              <a:lumMod val="50000"/>
                            </a:schemeClr>
                          </a:solidFill>
                        </a:rPr>
                        <a:t>186 (58.3)</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12"/>
                  </a:ext>
                </a:extLst>
              </a:tr>
              <a:tr h="298253">
                <a:tc vMerge="1">
                  <a:txBody>
                    <a:bodyPr/>
                    <a:lstStyle/>
                    <a:p>
                      <a:endParaRPr lang="en-GB"/>
                    </a:p>
                  </a:txBody>
                  <a:tcPr/>
                </a:tc>
                <a:tc>
                  <a:txBody>
                    <a:bodyPr/>
                    <a:lstStyle/>
                    <a:p>
                      <a:r>
                        <a:rPr kumimoji="0" lang="de-DE" sz="1400" b="1" i="0" u="none" strike="noStrike" kern="1200" cap="none" spc="0" normalizeH="0" baseline="0" dirty="0">
                          <a:ln>
                            <a:noFill/>
                          </a:ln>
                          <a:solidFill>
                            <a:schemeClr val="tx1">
                              <a:lumMod val="50000"/>
                            </a:schemeClr>
                          </a:solidFill>
                          <a:effectLst/>
                          <a:uLnTx/>
                          <a:uFillTx/>
                          <a:latin typeface="+mn-lt"/>
                          <a:ea typeface="+mn-ea"/>
                          <a:cs typeface="+mn-cs"/>
                        </a:rPr>
                        <a:t>L858R</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de-DE" sz="1400" dirty="0">
                          <a:solidFill>
                            <a:schemeClr val="tx1">
                              <a:lumMod val="50000"/>
                            </a:schemeClr>
                          </a:solidFill>
                        </a:rPr>
                        <a:t>67 (41.9) </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de-DE" sz="1400" dirty="0">
                          <a:solidFill>
                            <a:schemeClr val="tx1">
                              <a:lumMod val="50000"/>
                            </a:schemeClr>
                          </a:solidFill>
                        </a:rPr>
                        <a:t>66 (41.6)</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noFill/>
                  </a:tcPr>
                </a:tc>
                <a:tc>
                  <a:txBody>
                    <a:bodyPr/>
                    <a:lstStyle/>
                    <a:p>
                      <a:pPr algn="ctr"/>
                      <a:r>
                        <a:rPr lang="de-DE" sz="1400" dirty="0">
                          <a:solidFill>
                            <a:schemeClr val="tx1">
                              <a:lumMod val="50000"/>
                            </a:schemeClr>
                          </a:solidFill>
                        </a:rPr>
                        <a:t>133 (41.7)</a:t>
                      </a:r>
                    </a:p>
                  </a:txBody>
                  <a:tcPr anchor="ctr">
                    <a:lnL w="12700" cap="flat" cmpd="sng" algn="ctr">
                      <a:solidFill>
                        <a:schemeClr val="bg1">
                          <a:lumMod val="50000"/>
                        </a:schemeClr>
                      </a:solidFill>
                      <a:prstDash val="solid"/>
                      <a:round/>
                      <a:headEnd type="none" w="med" len="med"/>
                      <a:tailEnd type="none" w="med" len="med"/>
                    </a:lnL>
                    <a:lnT w="12700" cap="flat" cmpd="sng" algn="ctr">
                      <a:solidFill>
                        <a:schemeClr val="bg1">
                          <a:lumMod val="50000"/>
                        </a:schemeClr>
                      </a:solidFill>
                      <a:prstDash val="solid"/>
                      <a:round/>
                      <a:headEnd type="none" w="med" len="med"/>
                      <a:tailEnd type="none" w="med" len="med"/>
                    </a:lnT>
                    <a:noFill/>
                  </a:tcPr>
                </a:tc>
                <a:extLst>
                  <a:ext uri="{0D108BD9-81ED-4DB2-BD59-A6C34878D82A}">
                    <a16:rowId xmlns:a16="http://schemas.microsoft.com/office/drawing/2014/main" val="10013"/>
                  </a:ext>
                </a:extLst>
              </a:tr>
            </a:tbl>
          </a:graphicData>
        </a:graphic>
      </p:graphicFrame>
      <p:sp>
        <p:nvSpPr>
          <p:cNvPr id="12" name="Round Same Side Corner Rectangle 11"/>
          <p:cNvSpPr/>
          <p:nvPr/>
        </p:nvSpPr>
        <p:spPr>
          <a:xfrm rot="10800000">
            <a:off x="1908457" y="1630685"/>
            <a:ext cx="8493206" cy="4161693"/>
          </a:xfrm>
          <a:prstGeom prst="round2SameRect">
            <a:avLst>
              <a:gd name="adj1" fmla="val 4940"/>
              <a:gd name="adj2" fmla="val 0"/>
            </a:avLst>
          </a:pr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Tree>
    <p:extLst>
      <p:ext uri="{BB962C8B-B14F-4D97-AF65-F5344CB8AC3E}">
        <p14:creationId xmlns:p14="http://schemas.microsoft.com/office/powerpoint/2010/main" val="302716231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639" y="3172"/>
            <a:ext cx="12180722" cy="1141943"/>
          </a:xfrm>
          <a:prstGeom prst="rect">
            <a:avLst/>
          </a:prstGeom>
        </p:spPr>
        <p:txBody>
          <a:bodyPr anchor="ctr">
            <a:no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3197" b="1" i="0" u="none" strike="noStrike" kern="1200" cap="none" spc="0" normalizeH="0" baseline="0" noProof="0" dirty="0">
              <a:ln>
                <a:noFill/>
              </a:ln>
              <a:solidFill>
                <a:srgbClr val="007AC2">
                  <a:lumMod val="50000"/>
                </a:srgbClr>
              </a:solidFill>
              <a:effectLst/>
              <a:uLnTx/>
              <a:uFillTx/>
              <a:latin typeface="Arial" charset="0"/>
              <a:ea typeface="Arial" charset="0"/>
              <a:cs typeface="Arial" charset="0"/>
            </a:endParaRPr>
          </a:p>
        </p:txBody>
      </p:sp>
      <p:sp>
        <p:nvSpPr>
          <p:cNvPr id="2" name="Title 1">
            <a:extLst>
              <a:ext uri="{FF2B5EF4-FFF2-40B4-BE49-F238E27FC236}">
                <a16:creationId xmlns:a16="http://schemas.microsoft.com/office/drawing/2014/main" id="{7802896E-7441-4644-B293-67AF09D17969}"/>
              </a:ext>
            </a:extLst>
          </p:cNvPr>
          <p:cNvSpPr>
            <a:spLocks noGrp="1"/>
          </p:cNvSpPr>
          <p:nvPr>
            <p:ph type="title"/>
          </p:nvPr>
        </p:nvSpPr>
        <p:spPr>
          <a:xfrm>
            <a:off x="602049" y="150676"/>
            <a:ext cx="11105269" cy="1049219"/>
          </a:xfrm>
        </p:spPr>
        <p:txBody>
          <a:bodyPr vert="horz" lIns="0" tIns="0" rIns="0" bIns="0" rtlCol="0" anchor="b" anchorCtr="0">
            <a:noAutofit/>
          </a:bodyPr>
          <a:lstStyle/>
          <a:p>
            <a:r>
              <a:rPr lang="en-GB" sz="3200" dirty="0"/>
              <a:t>LUX-Lung 7: </a:t>
            </a:r>
            <a:r>
              <a:rPr lang="en-GB" sz="3200" dirty="0">
                <a:solidFill>
                  <a:srgbClr val="0070C0"/>
                </a:solidFill>
              </a:rPr>
              <a:t>Afatinib </a:t>
            </a:r>
            <a:r>
              <a:rPr lang="en-GB" sz="3200" dirty="0" err="1">
                <a:solidFill>
                  <a:srgbClr val="0070C0"/>
                </a:solidFill>
              </a:rPr>
              <a:t>cải</a:t>
            </a:r>
            <a:r>
              <a:rPr lang="en-GB" sz="3200" dirty="0">
                <a:solidFill>
                  <a:srgbClr val="0070C0"/>
                </a:solidFill>
              </a:rPr>
              <a:t> </a:t>
            </a:r>
            <a:r>
              <a:rPr lang="en-GB" sz="3200" dirty="0" err="1">
                <a:solidFill>
                  <a:srgbClr val="0070C0"/>
                </a:solidFill>
              </a:rPr>
              <a:t>thiện</a:t>
            </a:r>
            <a:r>
              <a:rPr lang="en-GB" sz="3200" dirty="0">
                <a:solidFill>
                  <a:srgbClr val="0070C0"/>
                </a:solidFill>
              </a:rPr>
              <a:t> </a:t>
            </a:r>
            <a:r>
              <a:rPr lang="en-GB" sz="3200" dirty="0" err="1">
                <a:solidFill>
                  <a:srgbClr val="0070C0"/>
                </a:solidFill>
              </a:rPr>
              <a:t>có</a:t>
            </a:r>
            <a:r>
              <a:rPr lang="en-GB" sz="3200" dirty="0">
                <a:solidFill>
                  <a:srgbClr val="0070C0"/>
                </a:solidFill>
              </a:rPr>
              <a:t> ý </a:t>
            </a:r>
            <a:r>
              <a:rPr lang="en-GB" sz="3200" dirty="0" err="1">
                <a:solidFill>
                  <a:srgbClr val="0070C0"/>
                </a:solidFill>
              </a:rPr>
              <a:t>nghiã</a:t>
            </a:r>
            <a:r>
              <a:rPr lang="en-GB" sz="3200" dirty="0">
                <a:solidFill>
                  <a:srgbClr val="0070C0"/>
                </a:solidFill>
              </a:rPr>
              <a:t> PFS, TTF </a:t>
            </a:r>
            <a:r>
              <a:rPr lang="en-GB" sz="3200" dirty="0" err="1">
                <a:solidFill>
                  <a:srgbClr val="0070C0"/>
                </a:solidFill>
              </a:rPr>
              <a:t>và</a:t>
            </a:r>
            <a:r>
              <a:rPr lang="en-GB" sz="3200" dirty="0">
                <a:solidFill>
                  <a:srgbClr val="0070C0"/>
                </a:solidFill>
              </a:rPr>
              <a:t> </a:t>
            </a:r>
            <a:r>
              <a:rPr lang="en-GB" sz="3200" dirty="0" err="1">
                <a:solidFill>
                  <a:srgbClr val="0070C0"/>
                </a:solidFill>
              </a:rPr>
              <a:t>tỉ</a:t>
            </a:r>
            <a:r>
              <a:rPr lang="en-GB" sz="3200" dirty="0">
                <a:solidFill>
                  <a:srgbClr val="0070C0"/>
                </a:solidFill>
              </a:rPr>
              <a:t> </a:t>
            </a:r>
            <a:r>
              <a:rPr lang="en-GB" sz="3200" dirty="0" err="1">
                <a:solidFill>
                  <a:srgbClr val="0070C0"/>
                </a:solidFill>
              </a:rPr>
              <a:t>lệ</a:t>
            </a:r>
            <a:r>
              <a:rPr lang="en-GB" sz="3200" dirty="0">
                <a:solidFill>
                  <a:srgbClr val="0070C0"/>
                </a:solidFill>
              </a:rPr>
              <a:t> </a:t>
            </a:r>
            <a:r>
              <a:rPr lang="en-GB" sz="3200" dirty="0" err="1">
                <a:solidFill>
                  <a:srgbClr val="0070C0"/>
                </a:solidFill>
              </a:rPr>
              <a:t>đáp</a:t>
            </a:r>
            <a:r>
              <a:rPr lang="en-GB" sz="3200" dirty="0">
                <a:solidFill>
                  <a:srgbClr val="0070C0"/>
                </a:solidFill>
              </a:rPr>
              <a:t> </a:t>
            </a:r>
            <a:r>
              <a:rPr lang="en-GB" sz="3200" dirty="0" err="1">
                <a:solidFill>
                  <a:srgbClr val="0070C0"/>
                </a:solidFill>
              </a:rPr>
              <a:t>ứng</a:t>
            </a:r>
            <a:r>
              <a:rPr lang="en-GB" sz="3200" dirty="0">
                <a:solidFill>
                  <a:srgbClr val="0070C0"/>
                </a:solidFill>
              </a:rPr>
              <a:t> so </a:t>
            </a:r>
            <a:r>
              <a:rPr lang="en-GB" sz="3200" dirty="0" err="1">
                <a:solidFill>
                  <a:srgbClr val="0070C0"/>
                </a:solidFill>
              </a:rPr>
              <a:t>với</a:t>
            </a:r>
            <a:r>
              <a:rPr lang="en-GB" sz="3200" dirty="0">
                <a:solidFill>
                  <a:srgbClr val="0070C0"/>
                </a:solidFill>
              </a:rPr>
              <a:t> </a:t>
            </a:r>
            <a:r>
              <a:rPr lang="en-GB" sz="3200" dirty="0" err="1">
                <a:solidFill>
                  <a:srgbClr val="0070C0"/>
                </a:solidFill>
              </a:rPr>
              <a:t>gefitinib</a:t>
            </a:r>
            <a:r>
              <a:rPr lang="en-GB" sz="3200" dirty="0">
                <a:solidFill>
                  <a:srgbClr val="0070C0"/>
                </a:solidFill>
              </a:rPr>
              <a:t> </a:t>
            </a:r>
            <a:endParaRPr lang="vi-VN" sz="3200" dirty="0" err="1">
              <a:solidFill>
                <a:srgbClr val="0070C0"/>
              </a:solidFill>
            </a:endParaRPr>
          </a:p>
        </p:txBody>
      </p:sp>
      <p:sp>
        <p:nvSpPr>
          <p:cNvPr id="258" name="頁尾版面配置區 6">
            <a:extLst>
              <a:ext uri="{FF2B5EF4-FFF2-40B4-BE49-F238E27FC236}">
                <a16:creationId xmlns:a16="http://schemas.microsoft.com/office/drawing/2014/main" id="{B0FCD5E6-81BC-0A4A-9251-12D226C20246}"/>
              </a:ext>
            </a:extLst>
          </p:cNvPr>
          <p:cNvSpPr txBox="1">
            <a:spLocks/>
          </p:cNvSpPr>
          <p:nvPr/>
        </p:nvSpPr>
        <p:spPr>
          <a:xfrm>
            <a:off x="575413" y="6283688"/>
            <a:ext cx="10848800" cy="396354"/>
          </a:xfrm>
          <a:prstGeom prst="rect">
            <a:avLst/>
          </a:prstGeom>
        </p:spPr>
        <p:txBody>
          <a:bodyPr vert="horz" lIns="91440" tIns="45720" rIns="91440" bIns="4572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u="none" strike="noStrike" kern="1200" cap="none" spc="0" normalizeH="0" baseline="0" noProof="0" dirty="0">
                <a:ln>
                  <a:noFill/>
                </a:ln>
                <a:solidFill>
                  <a:srgbClr val="58595B"/>
                </a:solidFill>
                <a:effectLst/>
                <a:uLnTx/>
                <a:uFillTx/>
                <a:latin typeface="Arial"/>
                <a:ea typeface="+mn-ea"/>
                <a:cs typeface="+mn-cs"/>
              </a:rPr>
              <a:t>Corral et al. Ann Oncol. 2017;28(suppl 2):ii28. </a:t>
            </a:r>
          </a:p>
        </p:txBody>
      </p:sp>
      <p:sp>
        <p:nvSpPr>
          <p:cNvPr id="3" name="Rectangle 2">
            <a:extLst>
              <a:ext uri="{FF2B5EF4-FFF2-40B4-BE49-F238E27FC236}">
                <a16:creationId xmlns:a16="http://schemas.microsoft.com/office/drawing/2014/main" id="{D3C30F73-F544-4ED6-926E-BF9E1FEDB287}"/>
              </a:ext>
            </a:extLst>
          </p:cNvPr>
          <p:cNvSpPr/>
          <p:nvPr/>
        </p:nvSpPr>
        <p:spPr>
          <a:xfrm>
            <a:off x="602049" y="6044204"/>
            <a:ext cx="2161169"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8595B"/>
                </a:solidFill>
                <a:effectLst/>
                <a:uLnTx/>
                <a:uFillTx/>
                <a:latin typeface="Arial"/>
                <a:ea typeface="+mn-ea"/>
                <a:cs typeface="+mn-cs"/>
              </a:rPr>
              <a:t>CI = confidence interval; HR = hazard ratio.</a:t>
            </a:r>
          </a:p>
        </p:txBody>
      </p:sp>
      <p:pic>
        <p:nvPicPr>
          <p:cNvPr id="5" name="Picture 4"/>
          <p:cNvPicPr>
            <a:picLocks noChangeAspect="1"/>
          </p:cNvPicPr>
          <p:nvPr/>
        </p:nvPicPr>
        <p:blipFill>
          <a:blip r:embed="rId3"/>
          <a:stretch>
            <a:fillRect/>
          </a:stretch>
        </p:blipFill>
        <p:spPr>
          <a:xfrm>
            <a:off x="3454400" y="1470152"/>
            <a:ext cx="8389395" cy="4939633"/>
          </a:xfrm>
          <a:prstGeom prst="rect">
            <a:avLst/>
          </a:prstGeom>
        </p:spPr>
      </p:pic>
      <p:sp>
        <p:nvSpPr>
          <p:cNvPr id="12" name="TextBox 11"/>
          <p:cNvSpPr txBox="1"/>
          <p:nvPr/>
        </p:nvSpPr>
        <p:spPr>
          <a:xfrm>
            <a:off x="575413" y="1886857"/>
            <a:ext cx="2632244" cy="923330"/>
          </a:xfrm>
          <a:prstGeom prst="rect">
            <a:avLst/>
          </a:prstGeom>
          <a:noFill/>
          <a:ln w="12700">
            <a:noFill/>
          </a:ln>
        </p:spPr>
        <p:txBody>
          <a:bodyPr wrap="square" lIns="45720" rIns="45720" rtlCol="0">
            <a:spAutoFit/>
          </a:bodyPr>
          <a:lstStyle/>
          <a:p>
            <a:pPr algn="just"/>
            <a:r>
              <a:rPr lang="en-GB" dirty="0">
                <a:cs typeface="Arial" pitchFamily="34" charset="0"/>
              </a:rPr>
              <a:t>TTF: Time to treatment failure (</a:t>
            </a:r>
            <a:r>
              <a:rPr lang="en-GB" dirty="0" err="1">
                <a:cs typeface="Arial" pitchFamily="34" charset="0"/>
              </a:rPr>
              <a:t>thời</a:t>
            </a:r>
            <a:r>
              <a:rPr lang="en-GB" dirty="0">
                <a:cs typeface="Arial" pitchFamily="34" charset="0"/>
              </a:rPr>
              <a:t> </a:t>
            </a:r>
            <a:r>
              <a:rPr lang="en-GB" dirty="0" err="1">
                <a:cs typeface="Arial" pitchFamily="34" charset="0"/>
              </a:rPr>
              <a:t>gian</a:t>
            </a:r>
            <a:r>
              <a:rPr lang="en-GB" dirty="0">
                <a:cs typeface="Arial" pitchFamily="34" charset="0"/>
              </a:rPr>
              <a:t> </a:t>
            </a:r>
            <a:r>
              <a:rPr lang="en-GB" dirty="0" err="1">
                <a:cs typeface="Arial" pitchFamily="34" charset="0"/>
              </a:rPr>
              <a:t>đến</a:t>
            </a:r>
            <a:r>
              <a:rPr lang="en-GB" dirty="0">
                <a:cs typeface="Arial" pitchFamily="34" charset="0"/>
              </a:rPr>
              <a:t> </a:t>
            </a:r>
            <a:r>
              <a:rPr lang="en-GB" dirty="0" err="1">
                <a:cs typeface="Arial" pitchFamily="34" charset="0"/>
              </a:rPr>
              <a:t>khi</a:t>
            </a:r>
            <a:r>
              <a:rPr lang="en-GB" dirty="0">
                <a:cs typeface="Arial" pitchFamily="34" charset="0"/>
              </a:rPr>
              <a:t> </a:t>
            </a:r>
            <a:r>
              <a:rPr lang="en-GB" dirty="0" err="1">
                <a:cs typeface="Arial" pitchFamily="34" charset="0"/>
              </a:rPr>
              <a:t>điều</a:t>
            </a:r>
            <a:r>
              <a:rPr lang="en-GB" dirty="0">
                <a:cs typeface="Arial" pitchFamily="34" charset="0"/>
              </a:rPr>
              <a:t> </a:t>
            </a:r>
            <a:r>
              <a:rPr lang="en-GB" dirty="0" err="1">
                <a:cs typeface="Arial" pitchFamily="34" charset="0"/>
              </a:rPr>
              <a:t>trị</a:t>
            </a:r>
            <a:r>
              <a:rPr lang="en-GB" dirty="0">
                <a:cs typeface="Arial" pitchFamily="34" charset="0"/>
              </a:rPr>
              <a:t> </a:t>
            </a:r>
            <a:r>
              <a:rPr lang="en-GB" dirty="0" err="1">
                <a:cs typeface="Arial" pitchFamily="34" charset="0"/>
              </a:rPr>
              <a:t>thất</a:t>
            </a:r>
            <a:r>
              <a:rPr lang="en-GB" dirty="0">
                <a:cs typeface="Arial" pitchFamily="34" charset="0"/>
              </a:rPr>
              <a:t> </a:t>
            </a:r>
            <a:r>
              <a:rPr lang="en-GB" dirty="0" err="1">
                <a:cs typeface="Arial" pitchFamily="34" charset="0"/>
              </a:rPr>
              <a:t>bại</a:t>
            </a:r>
            <a:r>
              <a:rPr lang="en-GB" dirty="0">
                <a:cs typeface="Arial" pitchFamily="34" charset="0"/>
              </a:rPr>
              <a:t>)</a:t>
            </a:r>
          </a:p>
        </p:txBody>
      </p:sp>
    </p:spTree>
    <p:extLst>
      <p:ext uri="{BB962C8B-B14F-4D97-AF65-F5344CB8AC3E}">
        <p14:creationId xmlns:p14="http://schemas.microsoft.com/office/powerpoint/2010/main" val="196161779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127" y="286662"/>
            <a:ext cx="9881175" cy="1219200"/>
          </a:xfrm>
        </p:spPr>
        <p:txBody>
          <a:bodyPr>
            <a:normAutofit fontScale="90000"/>
          </a:bodyPr>
          <a:lstStyle/>
          <a:p>
            <a:r>
              <a:rPr lang="en-US" altLang="zh-HK" sz="3200" dirty="0"/>
              <a:t>LUX-Lung 7 : </a:t>
            </a:r>
            <a:r>
              <a:rPr lang="en-US" altLang="zh-HK" sz="3200" dirty="0" err="1"/>
              <a:t>Thời</a:t>
            </a:r>
            <a:r>
              <a:rPr lang="en-US" altLang="zh-HK" sz="3200" dirty="0"/>
              <a:t> </a:t>
            </a:r>
            <a:r>
              <a:rPr lang="en-US" altLang="zh-HK" sz="3200" dirty="0" err="1"/>
              <a:t>gian</a:t>
            </a:r>
            <a:r>
              <a:rPr lang="en-US" altLang="zh-HK" sz="3200" dirty="0"/>
              <a:t> </a:t>
            </a:r>
            <a:r>
              <a:rPr lang="en-US" altLang="zh-HK" sz="3200" dirty="0" err="1"/>
              <a:t>sống</a:t>
            </a:r>
            <a:r>
              <a:rPr lang="en-US" altLang="zh-HK" sz="3200" dirty="0"/>
              <a:t> </a:t>
            </a:r>
            <a:r>
              <a:rPr lang="en-US" altLang="zh-HK" sz="3200" dirty="0" err="1"/>
              <a:t>còn</a:t>
            </a:r>
            <a:r>
              <a:rPr lang="en-US" altLang="zh-HK" sz="3200" dirty="0"/>
              <a:t> </a:t>
            </a:r>
            <a:r>
              <a:rPr lang="en-US" altLang="zh-HK" sz="3200" dirty="0" err="1"/>
              <a:t>toàn</a:t>
            </a:r>
            <a:r>
              <a:rPr lang="en-US" altLang="zh-HK" sz="3200" dirty="0"/>
              <a:t> </a:t>
            </a:r>
            <a:r>
              <a:rPr lang="en-US" altLang="zh-HK" sz="3200" dirty="0" err="1"/>
              <a:t>bộ</a:t>
            </a:r>
            <a:r>
              <a:rPr lang="en-US" altLang="zh-HK" sz="3200" dirty="0"/>
              <a:t> ở </a:t>
            </a:r>
            <a:r>
              <a:rPr lang="en-US" altLang="zh-HK" sz="3200" dirty="0" err="1"/>
              <a:t>nhóm</a:t>
            </a:r>
            <a:r>
              <a:rPr lang="en-US" altLang="zh-HK" sz="3200" dirty="0"/>
              <a:t> BN </a:t>
            </a:r>
            <a:r>
              <a:rPr lang="en-US" altLang="zh-HK" sz="3200" dirty="0" err="1"/>
              <a:t>được</a:t>
            </a:r>
            <a:r>
              <a:rPr lang="en-US" altLang="zh-HK" sz="3200" dirty="0"/>
              <a:t> </a:t>
            </a:r>
            <a:r>
              <a:rPr lang="en-US" altLang="zh-HK" sz="3200" dirty="0" err="1"/>
              <a:t>điều</a:t>
            </a:r>
            <a:r>
              <a:rPr lang="en-US" altLang="zh-HK" sz="3200" dirty="0"/>
              <a:t> </a:t>
            </a:r>
            <a:r>
              <a:rPr lang="en-US" altLang="zh-HK" sz="3200" dirty="0" err="1"/>
              <a:t>trị</a:t>
            </a:r>
            <a:r>
              <a:rPr lang="en-US" altLang="zh-HK" sz="3200" dirty="0"/>
              <a:t> </a:t>
            </a:r>
            <a:r>
              <a:rPr lang="en-US" altLang="zh-HK" sz="3200" dirty="0" err="1"/>
              <a:t>nối</a:t>
            </a:r>
            <a:r>
              <a:rPr lang="en-US" altLang="zh-HK" sz="3200" dirty="0"/>
              <a:t> </a:t>
            </a:r>
            <a:r>
              <a:rPr lang="en-US" altLang="zh-HK" sz="3200" dirty="0" err="1"/>
              <a:t>tiếp</a:t>
            </a:r>
            <a:r>
              <a:rPr lang="en-US" altLang="zh-HK" sz="3200" dirty="0"/>
              <a:t> </a:t>
            </a:r>
            <a:r>
              <a:rPr lang="en-US" altLang="zh-HK" sz="3200" dirty="0" err="1"/>
              <a:t>với</a:t>
            </a:r>
            <a:r>
              <a:rPr lang="en-US" altLang="zh-HK" sz="3200" dirty="0"/>
              <a:t> TKI </a:t>
            </a:r>
            <a:r>
              <a:rPr lang="en-US" altLang="zh-HK" sz="3200" dirty="0" err="1"/>
              <a:t>thế</a:t>
            </a:r>
            <a:r>
              <a:rPr lang="en-US" altLang="zh-HK" sz="3200" dirty="0"/>
              <a:t> </a:t>
            </a:r>
            <a:r>
              <a:rPr lang="en-US" altLang="zh-HK" sz="3200" dirty="0" err="1"/>
              <a:t>hệ</a:t>
            </a:r>
            <a:r>
              <a:rPr lang="en-US" altLang="zh-HK" sz="3200" dirty="0"/>
              <a:t> 3 </a:t>
            </a:r>
            <a:br>
              <a:rPr lang="en-US" altLang="zh-HK" dirty="0"/>
            </a:br>
            <a:r>
              <a:rPr lang="en-US" altLang="zh-HK" sz="2400" dirty="0" err="1">
                <a:solidFill>
                  <a:schemeClr val="accent1"/>
                </a:solidFill>
              </a:rPr>
              <a:t>Khuynh</a:t>
            </a:r>
            <a:r>
              <a:rPr lang="en-US" altLang="zh-HK" sz="2400" dirty="0">
                <a:solidFill>
                  <a:schemeClr val="accent1"/>
                </a:solidFill>
              </a:rPr>
              <a:t> </a:t>
            </a:r>
            <a:r>
              <a:rPr lang="en-US" altLang="zh-HK" sz="2400" dirty="0" err="1">
                <a:solidFill>
                  <a:schemeClr val="accent1"/>
                </a:solidFill>
              </a:rPr>
              <a:t>hướng</a:t>
            </a:r>
            <a:r>
              <a:rPr lang="en-US" altLang="zh-HK" sz="2400" dirty="0">
                <a:solidFill>
                  <a:schemeClr val="accent1"/>
                </a:solidFill>
              </a:rPr>
              <a:t> </a:t>
            </a:r>
            <a:r>
              <a:rPr lang="en-US" altLang="zh-HK" sz="2400" dirty="0" err="1">
                <a:solidFill>
                  <a:schemeClr val="accent1"/>
                </a:solidFill>
              </a:rPr>
              <a:t>dài</a:t>
            </a:r>
            <a:r>
              <a:rPr lang="en-US" altLang="zh-HK" sz="2400" dirty="0">
                <a:solidFill>
                  <a:schemeClr val="accent1"/>
                </a:solidFill>
              </a:rPr>
              <a:t> </a:t>
            </a:r>
            <a:r>
              <a:rPr lang="en-US" altLang="zh-HK" sz="2400" dirty="0" err="1">
                <a:solidFill>
                  <a:schemeClr val="accent1"/>
                </a:solidFill>
              </a:rPr>
              <a:t>hơn</a:t>
            </a:r>
            <a:r>
              <a:rPr lang="en-US" altLang="zh-HK" sz="2400" dirty="0">
                <a:solidFill>
                  <a:schemeClr val="accent1"/>
                </a:solidFill>
              </a:rPr>
              <a:t> ở </a:t>
            </a:r>
            <a:r>
              <a:rPr lang="en-US" altLang="zh-HK" sz="2400" dirty="0" err="1">
                <a:solidFill>
                  <a:schemeClr val="accent1"/>
                </a:solidFill>
              </a:rPr>
              <a:t>nhóm</a:t>
            </a:r>
            <a:r>
              <a:rPr lang="en-US" altLang="zh-HK" sz="2400" dirty="0">
                <a:solidFill>
                  <a:schemeClr val="accent1"/>
                </a:solidFill>
              </a:rPr>
              <a:t> </a:t>
            </a:r>
            <a:r>
              <a:rPr lang="en-US" altLang="zh-HK" sz="2400" dirty="0" err="1">
                <a:solidFill>
                  <a:schemeClr val="accent1"/>
                </a:solidFill>
              </a:rPr>
              <a:t>afatinib</a:t>
            </a:r>
            <a:r>
              <a:rPr lang="en-US" altLang="zh-HK" sz="2400" dirty="0">
                <a:solidFill>
                  <a:schemeClr val="accent1"/>
                </a:solidFill>
              </a:rPr>
              <a:t> so </a:t>
            </a:r>
            <a:r>
              <a:rPr lang="en-US" altLang="zh-HK" sz="2400" dirty="0" err="1">
                <a:solidFill>
                  <a:schemeClr val="accent1"/>
                </a:solidFill>
              </a:rPr>
              <a:t>với</a:t>
            </a:r>
            <a:r>
              <a:rPr lang="en-US" altLang="zh-HK" sz="2400" dirty="0">
                <a:solidFill>
                  <a:schemeClr val="accent1"/>
                </a:solidFill>
              </a:rPr>
              <a:t> </a:t>
            </a:r>
            <a:r>
              <a:rPr lang="en-US" altLang="zh-HK" sz="2400" dirty="0" err="1">
                <a:solidFill>
                  <a:schemeClr val="accent1"/>
                </a:solidFill>
              </a:rPr>
              <a:t>nhóm</a:t>
            </a:r>
            <a:r>
              <a:rPr lang="en-US" altLang="zh-HK" sz="2400" dirty="0">
                <a:solidFill>
                  <a:schemeClr val="accent1"/>
                </a:solidFill>
              </a:rPr>
              <a:t> BN </a:t>
            </a:r>
            <a:r>
              <a:rPr lang="en-US" altLang="zh-HK" sz="2400" dirty="0" err="1">
                <a:solidFill>
                  <a:schemeClr val="accent1"/>
                </a:solidFill>
              </a:rPr>
              <a:t>gefitinib</a:t>
            </a:r>
            <a:endParaRPr lang="zh-HK" altLang="en-US" sz="2400" dirty="0">
              <a:solidFill>
                <a:schemeClr val="accent1"/>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86476" y="1552435"/>
            <a:ext cx="8658478" cy="46356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 Placeholder 4"/>
          <p:cNvSpPr txBox="1">
            <a:spLocks/>
          </p:cNvSpPr>
          <p:nvPr/>
        </p:nvSpPr>
        <p:spPr>
          <a:xfrm>
            <a:off x="1254760" y="6281220"/>
            <a:ext cx="2596185" cy="223138"/>
          </a:xfrm>
          <a:prstGeom prst="rect">
            <a:avLst/>
          </a:prstGeom>
        </p:spPr>
        <p:txBody>
          <a:bodyPr/>
          <a:lstStyle>
            <a:lvl1pPr marL="176213" indent="-176213" algn="l" defTabSz="914400" rtl="0" eaLnBrk="1" latinLnBrk="0" hangingPunct="1">
              <a:lnSpc>
                <a:spcPct val="85000"/>
              </a:lnSpc>
              <a:spcBef>
                <a:spcPts val="1200"/>
              </a:spcBef>
              <a:buClr>
                <a:srgbClr val="1CBECA"/>
              </a:buClr>
              <a:buFont typeface="Arial" pitchFamily="34" charset="0"/>
              <a:buChar char="•"/>
              <a:defRPr sz="2000" kern="1200">
                <a:solidFill>
                  <a:schemeClr val="tx1">
                    <a:lumMod val="65000"/>
                    <a:lumOff val="35000"/>
                  </a:schemeClr>
                </a:solidFill>
                <a:latin typeface="+mn-lt"/>
                <a:ea typeface="+mn-ea"/>
                <a:cs typeface="+mn-cs"/>
              </a:defRPr>
            </a:lvl1pPr>
            <a:lvl2pPr marL="720725" indent="-263525" algn="l" defTabSz="914400" rtl="0" eaLnBrk="1" latinLnBrk="0" hangingPunct="1">
              <a:lnSpc>
                <a:spcPct val="85000"/>
              </a:lnSpc>
              <a:spcBef>
                <a:spcPts val="600"/>
              </a:spcBef>
              <a:buClr>
                <a:schemeClr val="tx1">
                  <a:lumMod val="65000"/>
                  <a:lumOff val="35000"/>
                </a:schemeClr>
              </a:buClr>
              <a:buFont typeface="Arial" pitchFamily="34" charset="0"/>
              <a:buChar char="‒"/>
              <a:defRPr sz="1800" kern="1200">
                <a:solidFill>
                  <a:schemeClr val="tx1">
                    <a:lumMod val="65000"/>
                    <a:lumOff val="35000"/>
                  </a:schemeClr>
                </a:solidFill>
                <a:latin typeface="+mn-lt"/>
                <a:ea typeface="+mn-ea"/>
                <a:cs typeface="+mn-cs"/>
              </a:defRPr>
            </a:lvl2pPr>
            <a:lvl3pPr marL="1073150" indent="-158750" algn="l" defTabSz="914400" rtl="0" eaLnBrk="1" latinLnBrk="0" hangingPunct="1">
              <a:lnSpc>
                <a:spcPct val="85000"/>
              </a:lnSpc>
              <a:spcBef>
                <a:spcPts val="400"/>
              </a:spcBef>
              <a:buClr>
                <a:srgbClr val="1CBECA"/>
              </a:buClr>
              <a:buFont typeface="Arial" pitchFamily="34" charset="0"/>
              <a:buChar char="•"/>
              <a:defRPr sz="1600" kern="1200">
                <a:solidFill>
                  <a:schemeClr val="tx1">
                    <a:lumMod val="65000"/>
                    <a:lumOff val="35000"/>
                  </a:schemeClr>
                </a:solidFill>
                <a:latin typeface="+mn-lt"/>
                <a:ea typeface="+mn-ea"/>
                <a:cs typeface="+mn-cs"/>
              </a:defRPr>
            </a:lvl3pPr>
            <a:lvl4pPr marL="1520825" indent="-149225"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4pPr>
            <a:lvl5pPr marL="1970088" indent="-141288" algn="l" defTabSz="914400" rtl="0" eaLnBrk="1" latinLnBrk="0" hangingPunct="1">
              <a:lnSpc>
                <a:spcPct val="85000"/>
              </a:lnSpc>
              <a:spcBef>
                <a:spcPts val="0"/>
              </a:spcBef>
              <a:buClr>
                <a:srgbClr val="1CBECA"/>
              </a:buClr>
              <a:buFont typeface="Arial"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s-ES" sz="1000" dirty="0">
                <a:solidFill>
                  <a:schemeClr val="tx2">
                    <a:lumMod val="50000"/>
                  </a:schemeClr>
                </a:solidFill>
              </a:rPr>
              <a:t>Corral J et al., ELCC 2017; #93PD</a:t>
            </a:r>
          </a:p>
        </p:txBody>
      </p:sp>
      <p:sp>
        <p:nvSpPr>
          <p:cNvPr id="3" name="Rectangle 2"/>
          <p:cNvSpPr/>
          <p:nvPr/>
        </p:nvSpPr>
        <p:spPr>
          <a:xfrm>
            <a:off x="6384234" y="3665539"/>
            <a:ext cx="4124739" cy="830997"/>
          </a:xfrm>
          <a:prstGeom prst="rect">
            <a:avLst/>
          </a:prstGeom>
        </p:spPr>
        <p:txBody>
          <a:bodyPr wrap="square">
            <a:spAutoFit/>
          </a:bodyPr>
          <a:lstStyle/>
          <a:p>
            <a:pPr algn="ctr" eaLnBrk="1" hangingPunct="1"/>
            <a:r>
              <a:rPr lang="en-GB" sz="1600" b="1" dirty="0" err="1">
                <a:latin typeface="Arial" charset="0"/>
              </a:rPr>
              <a:t>Trên</a:t>
            </a:r>
            <a:r>
              <a:rPr lang="en-GB" sz="1600" b="1" dirty="0">
                <a:latin typeface="Arial" charset="0"/>
              </a:rPr>
              <a:t> BN </a:t>
            </a:r>
            <a:r>
              <a:rPr lang="en-GB" sz="1600" b="1" dirty="0" err="1">
                <a:latin typeface="Arial" charset="0"/>
              </a:rPr>
              <a:t>điều</a:t>
            </a:r>
            <a:r>
              <a:rPr lang="en-GB" sz="1600" b="1" dirty="0">
                <a:latin typeface="Arial" charset="0"/>
              </a:rPr>
              <a:t> </a:t>
            </a:r>
            <a:r>
              <a:rPr lang="en-GB" sz="1600" b="1" dirty="0" err="1">
                <a:latin typeface="Arial" charset="0"/>
              </a:rPr>
              <a:t>trị</a:t>
            </a:r>
            <a:r>
              <a:rPr lang="en-GB" sz="1600" b="1" dirty="0">
                <a:latin typeface="Arial" charset="0"/>
              </a:rPr>
              <a:t> </a:t>
            </a:r>
            <a:r>
              <a:rPr lang="en-GB" sz="1600" b="1" dirty="0" err="1">
                <a:latin typeface="Arial" charset="0"/>
              </a:rPr>
              <a:t>afatinib</a:t>
            </a:r>
            <a:r>
              <a:rPr lang="en-GB" sz="1600" b="1" dirty="0">
                <a:latin typeface="Arial" charset="0"/>
              </a:rPr>
              <a:t> </a:t>
            </a:r>
            <a:r>
              <a:rPr lang="en-GB" sz="1600" b="1" dirty="0" err="1">
                <a:latin typeface="Arial" charset="0"/>
              </a:rPr>
              <a:t>theo</a:t>
            </a:r>
            <a:r>
              <a:rPr lang="en-GB" sz="1600" b="1" dirty="0">
                <a:latin typeface="Arial" charset="0"/>
              </a:rPr>
              <a:t> </a:t>
            </a:r>
            <a:r>
              <a:rPr lang="en-GB" sz="1600" b="1" dirty="0" err="1">
                <a:latin typeface="Arial" charset="0"/>
              </a:rPr>
              <a:t>sau</a:t>
            </a:r>
            <a:r>
              <a:rPr lang="en-GB" sz="1600" b="1" dirty="0">
                <a:latin typeface="Arial" charset="0"/>
              </a:rPr>
              <a:t> </a:t>
            </a:r>
            <a:r>
              <a:rPr lang="en-GB" sz="1600" b="1" dirty="0" err="1">
                <a:latin typeface="Arial" charset="0"/>
              </a:rPr>
              <a:t>bởi</a:t>
            </a:r>
            <a:r>
              <a:rPr lang="en-GB" sz="1600" b="1" dirty="0">
                <a:latin typeface="Arial" charset="0"/>
              </a:rPr>
              <a:t> TKI </a:t>
            </a:r>
            <a:r>
              <a:rPr lang="en-GB" sz="1600" b="1" dirty="0" err="1">
                <a:latin typeface="Arial" charset="0"/>
              </a:rPr>
              <a:t>thế</a:t>
            </a:r>
            <a:r>
              <a:rPr lang="en-GB" sz="1600" b="1" dirty="0">
                <a:latin typeface="Arial" charset="0"/>
              </a:rPr>
              <a:t> </a:t>
            </a:r>
            <a:r>
              <a:rPr lang="en-GB" sz="1600" b="1" dirty="0" err="1">
                <a:latin typeface="Arial" charset="0"/>
              </a:rPr>
              <a:t>hệ</a:t>
            </a:r>
            <a:r>
              <a:rPr lang="en-GB" sz="1600" b="1" dirty="0">
                <a:latin typeface="Arial" charset="0"/>
              </a:rPr>
              <a:t> 3, </a:t>
            </a:r>
            <a:r>
              <a:rPr lang="en-GB" sz="1600" b="1" dirty="0" err="1">
                <a:latin typeface="Arial" charset="0"/>
              </a:rPr>
              <a:t>tỉ</a:t>
            </a:r>
            <a:r>
              <a:rPr lang="en-GB" sz="1600" b="1" dirty="0">
                <a:latin typeface="Arial" charset="0"/>
              </a:rPr>
              <a:t> </a:t>
            </a:r>
            <a:r>
              <a:rPr lang="en-GB" sz="1600" b="1" dirty="0" err="1">
                <a:latin typeface="Arial" charset="0"/>
              </a:rPr>
              <a:t>lệ</a:t>
            </a:r>
            <a:r>
              <a:rPr lang="en-GB" sz="1600" b="1" dirty="0">
                <a:latin typeface="Arial" charset="0"/>
              </a:rPr>
              <a:t> </a:t>
            </a:r>
            <a:r>
              <a:rPr lang="en-GB" sz="1600" b="1" dirty="0" err="1">
                <a:latin typeface="Arial" charset="0"/>
              </a:rPr>
              <a:t>sống</a:t>
            </a:r>
            <a:r>
              <a:rPr lang="en-GB" sz="1600" b="1" dirty="0">
                <a:latin typeface="Arial" charset="0"/>
              </a:rPr>
              <a:t> </a:t>
            </a:r>
            <a:r>
              <a:rPr lang="en-GB" sz="1600" b="1" dirty="0" err="1">
                <a:latin typeface="Arial" charset="0"/>
              </a:rPr>
              <a:t>còn</a:t>
            </a:r>
            <a:r>
              <a:rPr lang="en-GB" sz="1600" b="1" dirty="0">
                <a:latin typeface="Arial" charset="0"/>
              </a:rPr>
              <a:t> 3 </a:t>
            </a:r>
            <a:r>
              <a:rPr lang="en-GB" sz="1600" b="1" dirty="0" err="1">
                <a:latin typeface="Arial" charset="0"/>
              </a:rPr>
              <a:t>năm</a:t>
            </a:r>
            <a:r>
              <a:rPr lang="en-GB" sz="1600" b="1" dirty="0">
                <a:latin typeface="Arial" charset="0"/>
              </a:rPr>
              <a:t> </a:t>
            </a:r>
            <a:r>
              <a:rPr lang="en-GB" sz="1600" b="1" dirty="0" err="1">
                <a:latin typeface="Arial" charset="0"/>
              </a:rPr>
              <a:t>là</a:t>
            </a:r>
            <a:r>
              <a:rPr lang="en-GB" sz="1600" b="1" dirty="0">
                <a:latin typeface="Arial" charset="0"/>
              </a:rPr>
              <a:t> ≥ 90%</a:t>
            </a:r>
            <a:endParaRPr lang="vi-VN" sz="1600" b="1" dirty="0" err="1">
              <a:latin typeface="Arial" charset="0"/>
            </a:endParaRPr>
          </a:p>
        </p:txBody>
      </p:sp>
    </p:spTree>
    <p:extLst>
      <p:ext uri="{BB962C8B-B14F-4D97-AF65-F5344CB8AC3E}">
        <p14:creationId xmlns:p14="http://schemas.microsoft.com/office/powerpoint/2010/main" val="61359726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4640635" y="5193965"/>
            <a:ext cx="7302549" cy="340007"/>
          </a:xfrm>
        </p:spPr>
        <p:txBody>
          <a:bodyPr>
            <a:normAutofit fontScale="90000"/>
          </a:bodyPr>
          <a:lstStyle/>
          <a:p>
            <a:pPr algn="ctr">
              <a:lnSpc>
                <a:spcPct val="150000"/>
              </a:lnSpc>
            </a:pPr>
            <a:r>
              <a:rPr lang="en-US" sz="1400" dirty="0" err="1">
                <a:solidFill>
                  <a:srgbClr val="002060"/>
                </a:solidFill>
              </a:rPr>
              <a:t>Đặc</a:t>
            </a:r>
            <a:r>
              <a:rPr lang="en-US" sz="1400" dirty="0">
                <a:solidFill>
                  <a:srgbClr val="002060"/>
                </a:solidFill>
              </a:rPr>
              <a:t> </a:t>
            </a:r>
            <a:r>
              <a:rPr lang="en-US" sz="1400" dirty="0" err="1">
                <a:solidFill>
                  <a:srgbClr val="002060"/>
                </a:solidFill>
              </a:rPr>
              <a:t>điểm</a:t>
            </a:r>
            <a:r>
              <a:rPr lang="en-US" sz="1400" dirty="0">
                <a:solidFill>
                  <a:srgbClr val="002060"/>
                </a:solidFill>
              </a:rPr>
              <a:t> </a:t>
            </a:r>
            <a:r>
              <a:rPr lang="en-US" sz="1400" dirty="0" err="1">
                <a:solidFill>
                  <a:srgbClr val="002060"/>
                </a:solidFill>
              </a:rPr>
              <a:t>của</a:t>
            </a:r>
            <a:r>
              <a:rPr lang="en-US" sz="1400" dirty="0">
                <a:solidFill>
                  <a:srgbClr val="002060"/>
                </a:solidFill>
              </a:rPr>
              <a:t> </a:t>
            </a:r>
            <a:r>
              <a:rPr lang="en-US" sz="1400" dirty="0" err="1">
                <a:solidFill>
                  <a:srgbClr val="002060"/>
                </a:solidFill>
              </a:rPr>
              <a:t>bệnh</a:t>
            </a:r>
            <a:r>
              <a:rPr lang="en-US" sz="1400" dirty="0">
                <a:solidFill>
                  <a:srgbClr val="002060"/>
                </a:solidFill>
              </a:rPr>
              <a:t> </a:t>
            </a:r>
            <a:r>
              <a:rPr lang="en-US" sz="1400" dirty="0" err="1">
                <a:solidFill>
                  <a:srgbClr val="002060"/>
                </a:solidFill>
              </a:rPr>
              <a:t>nhân</a:t>
            </a:r>
            <a:r>
              <a:rPr lang="en-US" sz="1400" dirty="0">
                <a:solidFill>
                  <a:srgbClr val="002060"/>
                </a:solidFill>
              </a:rPr>
              <a:t>: 91.5 – 94.8 % </a:t>
            </a:r>
            <a:r>
              <a:rPr lang="en-US" sz="1400" dirty="0" err="1">
                <a:solidFill>
                  <a:srgbClr val="002060"/>
                </a:solidFill>
              </a:rPr>
              <a:t>Đột</a:t>
            </a:r>
            <a:r>
              <a:rPr lang="en-US" sz="1400" dirty="0">
                <a:solidFill>
                  <a:srgbClr val="002060"/>
                </a:solidFill>
              </a:rPr>
              <a:t> </a:t>
            </a:r>
            <a:r>
              <a:rPr lang="en-US" sz="1400" dirty="0" err="1">
                <a:solidFill>
                  <a:srgbClr val="002060"/>
                </a:solidFill>
              </a:rPr>
              <a:t>biến</a:t>
            </a:r>
            <a:r>
              <a:rPr lang="en-US" sz="1400" dirty="0">
                <a:solidFill>
                  <a:srgbClr val="002060"/>
                </a:solidFill>
              </a:rPr>
              <a:t> </a:t>
            </a:r>
            <a:r>
              <a:rPr lang="en-US" sz="1400" dirty="0" err="1">
                <a:solidFill>
                  <a:srgbClr val="002060"/>
                </a:solidFill>
              </a:rPr>
              <a:t>thường</a:t>
            </a:r>
            <a:r>
              <a:rPr lang="en-US" sz="1400" dirty="0">
                <a:solidFill>
                  <a:srgbClr val="002060"/>
                </a:solidFill>
              </a:rPr>
              <a:t> </a:t>
            </a:r>
            <a:r>
              <a:rPr lang="en-US" sz="1400" dirty="0" err="1">
                <a:solidFill>
                  <a:srgbClr val="002060"/>
                </a:solidFill>
              </a:rPr>
              <a:t>gặp</a:t>
            </a:r>
            <a:r>
              <a:rPr lang="en-US" sz="1400" dirty="0">
                <a:solidFill>
                  <a:srgbClr val="002060"/>
                </a:solidFill>
              </a:rPr>
              <a:t> Del19 </a:t>
            </a:r>
            <a:r>
              <a:rPr lang="en-US" sz="1400" dirty="0" err="1">
                <a:solidFill>
                  <a:srgbClr val="002060"/>
                </a:solidFill>
              </a:rPr>
              <a:t>và</a:t>
            </a:r>
            <a:r>
              <a:rPr lang="en-US" sz="1400" dirty="0">
                <a:solidFill>
                  <a:srgbClr val="002060"/>
                </a:solidFill>
              </a:rPr>
              <a:t> L858R</a:t>
            </a:r>
          </a:p>
        </p:txBody>
      </p:sp>
      <p:sp>
        <p:nvSpPr>
          <p:cNvPr id="7" name="TextBox 6"/>
          <p:cNvSpPr txBox="1"/>
          <p:nvPr/>
        </p:nvSpPr>
        <p:spPr>
          <a:xfrm>
            <a:off x="881435" y="1269126"/>
            <a:ext cx="3396764" cy="292388"/>
          </a:xfrm>
          <a:prstGeom prst="rect">
            <a:avLst/>
          </a:prstGeom>
          <a:noFill/>
          <a:ln w="12700">
            <a:noFill/>
          </a:ln>
        </p:spPr>
        <p:txBody>
          <a:bodyPr wrap="none" lIns="45720" rIns="45720" rtlCol="0">
            <a:spAutoFit/>
          </a:bodyPr>
          <a:lstStyle/>
          <a:p>
            <a:r>
              <a:rPr lang="en-US" sz="1300" dirty="0">
                <a:cs typeface="Arial" pitchFamily="34" charset="0"/>
              </a:rPr>
              <a:t>2014-2016: </a:t>
            </a:r>
            <a:r>
              <a:rPr lang="en-US" sz="1300" dirty="0" err="1">
                <a:cs typeface="Arial" pitchFamily="34" charset="0"/>
              </a:rPr>
              <a:t>N</a:t>
            </a:r>
            <a:r>
              <a:rPr lang="en-US" sz="1300" baseline="30000" dirty="0" err="1">
                <a:cs typeface="Arial" pitchFamily="34" charset="0"/>
              </a:rPr>
              <a:t>Afatinib</a:t>
            </a:r>
            <a:r>
              <a:rPr lang="en-US" sz="1300" dirty="0">
                <a:cs typeface="Arial" pitchFamily="34" charset="0"/>
              </a:rPr>
              <a:t>=165 </a:t>
            </a:r>
            <a:r>
              <a:rPr lang="en-US" sz="1300" dirty="0" err="1">
                <a:cs typeface="Arial" pitchFamily="34" charset="0"/>
              </a:rPr>
              <a:t>N</a:t>
            </a:r>
            <a:r>
              <a:rPr lang="en-US" sz="1300" baseline="30000" dirty="0" err="1">
                <a:cs typeface="Arial" pitchFamily="34" charset="0"/>
              </a:rPr>
              <a:t>Gefitinib</a:t>
            </a:r>
            <a:r>
              <a:rPr lang="en-US" sz="1300" dirty="0">
                <a:cs typeface="Arial" pitchFamily="34" charset="0"/>
              </a:rPr>
              <a:t>=230, </a:t>
            </a:r>
            <a:r>
              <a:rPr lang="en-US" sz="1300" dirty="0" err="1">
                <a:cs typeface="Arial" pitchFamily="34" charset="0"/>
              </a:rPr>
              <a:t>N</a:t>
            </a:r>
            <a:r>
              <a:rPr lang="en-US" sz="1300" baseline="30000" dirty="0" err="1">
                <a:cs typeface="Arial" pitchFamily="34" charset="0"/>
              </a:rPr>
              <a:t>Erlotinib</a:t>
            </a:r>
            <a:r>
              <a:rPr lang="en-US" sz="1300" dirty="0">
                <a:cs typeface="Arial" pitchFamily="34" charset="0"/>
              </a:rPr>
              <a:t>=72</a:t>
            </a:r>
          </a:p>
        </p:txBody>
      </p:sp>
      <p:sp>
        <p:nvSpPr>
          <p:cNvPr id="8" name="Footer Placeholder 3"/>
          <p:cNvSpPr>
            <a:spLocks noGrp="1"/>
          </p:cNvSpPr>
          <p:nvPr>
            <p:ph type="ftr" sz="quarter" idx="11"/>
          </p:nvPr>
        </p:nvSpPr>
        <p:spPr>
          <a:xfrm>
            <a:off x="2117726" y="6400800"/>
            <a:ext cx="7818120" cy="457200"/>
          </a:xfrm>
        </p:spPr>
        <p:txBody>
          <a:bodyPr/>
          <a:lstStyle/>
          <a:p>
            <a:r>
              <a:rPr lang="nb-NO" dirty="0"/>
              <a:t>Kim Y et al., Cancer Res Treat; 2018 </a:t>
            </a:r>
          </a:p>
          <a:p>
            <a:r>
              <a:rPr lang="en-US" u="sng" dirty="0">
                <a:hlinkClick r:id="rId2" tooltip="Cancer research and treatment : official journal of Korean Cancer Association."/>
              </a:rPr>
              <a:t>Cancer Res Treat.</a:t>
            </a:r>
            <a:r>
              <a:rPr lang="en-US" dirty="0"/>
              <a:t> 2018 Jun 13. </a:t>
            </a:r>
            <a:r>
              <a:rPr lang="en-US" dirty="0" err="1"/>
              <a:t>doi</a:t>
            </a:r>
            <a:r>
              <a:rPr lang="en-US" dirty="0"/>
              <a:t>: 10.4143/crt.2018.117. [</a:t>
            </a:r>
            <a:r>
              <a:rPr lang="en-US" dirty="0" err="1"/>
              <a:t>Epub</a:t>
            </a:r>
            <a:r>
              <a:rPr lang="en-US" dirty="0"/>
              <a:t> ahead of </a:t>
            </a:r>
            <a:r>
              <a:rPr lang="en-US" dirty="0" err="1"/>
              <a:t>prin</a:t>
            </a:r>
            <a:endParaRPr lang="en-US" dirty="0"/>
          </a:p>
          <a:p>
            <a:r>
              <a:rPr lang="vi-VN" dirty="0">
                <a:hlinkClick r:id="rId3"/>
              </a:rPr>
              <a:t>https://www.e-crt.org/journal/view.php?doi=10.4143/crt.2018.117</a:t>
            </a:r>
            <a:r>
              <a:rPr lang="en-US" dirty="0"/>
              <a:t>]</a:t>
            </a:r>
          </a:p>
        </p:txBody>
      </p:sp>
      <p:graphicFrame>
        <p:nvGraphicFramePr>
          <p:cNvPr id="3" name="Table 2"/>
          <p:cNvGraphicFramePr>
            <a:graphicFrameLocks noGrp="1"/>
          </p:cNvGraphicFramePr>
          <p:nvPr/>
        </p:nvGraphicFramePr>
        <p:xfrm>
          <a:off x="881435" y="1561514"/>
          <a:ext cx="3759200" cy="4672965"/>
        </p:xfrm>
        <a:graphic>
          <a:graphicData uri="http://schemas.openxmlformats.org/drawingml/2006/table">
            <a:tbl>
              <a:tblPr/>
              <a:tblGrid>
                <a:gridCol w="1371600">
                  <a:extLst>
                    <a:ext uri="{9D8B030D-6E8A-4147-A177-3AD203B41FA5}">
                      <a16:colId xmlns:a16="http://schemas.microsoft.com/office/drawing/2014/main" val="2573616238"/>
                    </a:ext>
                  </a:extLst>
                </a:gridCol>
                <a:gridCol w="622300">
                  <a:extLst>
                    <a:ext uri="{9D8B030D-6E8A-4147-A177-3AD203B41FA5}">
                      <a16:colId xmlns:a16="http://schemas.microsoft.com/office/drawing/2014/main" val="777533426"/>
                    </a:ext>
                  </a:extLst>
                </a:gridCol>
                <a:gridCol w="622300">
                  <a:extLst>
                    <a:ext uri="{9D8B030D-6E8A-4147-A177-3AD203B41FA5}">
                      <a16:colId xmlns:a16="http://schemas.microsoft.com/office/drawing/2014/main" val="3230773427"/>
                    </a:ext>
                  </a:extLst>
                </a:gridCol>
                <a:gridCol w="622300">
                  <a:extLst>
                    <a:ext uri="{9D8B030D-6E8A-4147-A177-3AD203B41FA5}">
                      <a16:colId xmlns:a16="http://schemas.microsoft.com/office/drawing/2014/main" val="1023488486"/>
                    </a:ext>
                  </a:extLst>
                </a:gridCol>
                <a:gridCol w="520700">
                  <a:extLst>
                    <a:ext uri="{9D8B030D-6E8A-4147-A177-3AD203B41FA5}">
                      <a16:colId xmlns:a16="http://schemas.microsoft.com/office/drawing/2014/main" val="2649400624"/>
                    </a:ext>
                  </a:extLst>
                </a:gridCol>
              </a:tblGrid>
              <a:tr h="200025">
                <a:tc>
                  <a:txBody>
                    <a:bodyPr/>
                    <a:lstStyle/>
                    <a:p>
                      <a:pPr algn="ctr" fontAlgn="b"/>
                      <a:r>
                        <a:rPr lang="vi-VN" sz="1050" b="1" i="0" u="none" strike="noStrike" dirty="0">
                          <a:solidFill>
                            <a:srgbClr val="000000"/>
                          </a:solidFill>
                          <a:effectLst/>
                          <a:latin typeface="Arial" panose="020B0604020202020204" pitchFamily="34" charset="0"/>
                        </a:rPr>
                        <a:t>Patient characteristic</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Afatinib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Gefitinib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Erlotinib</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tc>
                  <a:txBody>
                    <a:bodyPr/>
                    <a:lstStyle/>
                    <a:p>
                      <a:pPr algn="ctr" fontAlgn="b"/>
                      <a:r>
                        <a:rPr lang="vi-VN" sz="1050" b="1" i="0" u="none" strike="noStrike">
                          <a:solidFill>
                            <a:srgbClr val="000000"/>
                          </a:solidFill>
                          <a:effectLst/>
                          <a:latin typeface="Arial" panose="020B0604020202020204" pitchFamily="34" charset="0"/>
                        </a:rPr>
                        <a:t>p-value</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CECEC"/>
                    </a:solidFill>
                  </a:tcPr>
                </a:tc>
                <a:extLst>
                  <a:ext uri="{0D108BD9-81ED-4DB2-BD59-A6C34878D82A}">
                    <a16:rowId xmlns:a16="http://schemas.microsoft.com/office/drawing/2014/main" val="1672420002"/>
                  </a:ext>
                </a:extLst>
              </a:tr>
              <a:tr h="190500">
                <a:tc>
                  <a:txBody>
                    <a:bodyPr/>
                    <a:lstStyle/>
                    <a:p>
                      <a:pPr algn="ctr" fontAlgn="t"/>
                      <a:r>
                        <a:rPr lang="vi-VN" sz="1050" b="1" i="0" u="none" strike="noStrike" dirty="0">
                          <a:solidFill>
                            <a:srgbClr val="000000"/>
                          </a:solidFill>
                          <a:effectLst/>
                          <a:latin typeface="Arial" panose="020B0604020202020204" pitchFamily="34" charset="0"/>
                        </a:rPr>
                        <a:t>No. of patients</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165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230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94271320"/>
                  </a:ext>
                </a:extLst>
              </a:tr>
              <a:tr h="190500">
                <a:tc>
                  <a:txBody>
                    <a:bodyPr/>
                    <a:lstStyle/>
                    <a:p>
                      <a:pPr algn="ctr" fontAlgn="t"/>
                      <a:r>
                        <a:rPr lang="vi-VN" sz="1050" b="1" i="0" u="none" strike="noStrike">
                          <a:solidFill>
                            <a:srgbClr val="000000"/>
                          </a:solidFill>
                          <a:effectLst/>
                          <a:latin typeface="Arial" panose="020B0604020202020204" pitchFamily="34" charset="0"/>
                        </a:rPr>
                        <a:t>Age (yr)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18925780"/>
                  </a:ext>
                </a:extLst>
              </a:tr>
              <a:tr h="190500">
                <a:tc>
                  <a:txBody>
                    <a:bodyPr/>
                    <a:lstStyle/>
                    <a:p>
                      <a:pPr algn="ctr" fontAlgn="t"/>
                      <a:r>
                        <a:rPr lang="vi-VN" sz="1050" b="0" i="0" u="none" strike="noStrike" dirty="0">
                          <a:solidFill>
                            <a:srgbClr val="000000"/>
                          </a:solidFill>
                          <a:effectLst/>
                          <a:latin typeface="Arial" panose="020B0604020202020204" pitchFamily="34" charset="0"/>
                        </a:rPr>
                        <a:t> Median (range)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57 (30-79)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64 (29-87)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59 (36-77)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8616936"/>
                  </a:ext>
                </a:extLst>
              </a:tr>
              <a:tr h="190500">
                <a:tc>
                  <a:txBody>
                    <a:bodyPr/>
                    <a:lstStyle/>
                    <a:p>
                      <a:pPr algn="ctr" fontAlgn="t"/>
                      <a:r>
                        <a:rPr lang="vi-VN" sz="1050" b="0" i="0" u="none" strike="noStrike" dirty="0">
                          <a:solidFill>
                            <a:srgbClr val="000000"/>
                          </a:solidFill>
                          <a:effectLst/>
                          <a:latin typeface="Arial" panose="020B0604020202020204" pitchFamily="34" charset="0"/>
                        </a:rPr>
                        <a:t> &lt; 60</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93 (56.4)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79 (34.3)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38 (52.8)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48285926"/>
                  </a:ext>
                </a:extLst>
              </a:tr>
              <a:tr h="190500">
                <a:tc>
                  <a:txBody>
                    <a:bodyPr/>
                    <a:lstStyle/>
                    <a:p>
                      <a:pPr algn="ctr" fontAlgn="t"/>
                      <a:r>
                        <a:rPr lang="vi-VN" sz="1050" b="0" i="0" u="none" strike="noStrike">
                          <a:solidFill>
                            <a:srgbClr val="000000"/>
                          </a:solidFill>
                          <a:effectLst/>
                          <a:latin typeface="Arial" panose="020B0604020202020204" pitchFamily="34" charset="0"/>
                        </a:rPr>
                        <a:t> ≥ 60</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72 (43.6)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151(65.7)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34 (47.2)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76398041"/>
                  </a:ext>
                </a:extLst>
              </a:tr>
              <a:tr h="190500">
                <a:tc>
                  <a:txBody>
                    <a:bodyPr/>
                    <a:lstStyle/>
                    <a:p>
                      <a:pPr algn="ctr" fontAlgn="t"/>
                      <a:r>
                        <a:rPr lang="vi-VN" sz="1050" b="1" i="0" u="none" strike="noStrike">
                          <a:solidFill>
                            <a:srgbClr val="000000"/>
                          </a:solidFill>
                          <a:effectLst/>
                          <a:latin typeface="Arial" panose="020B0604020202020204" pitchFamily="34" charset="0"/>
                        </a:rPr>
                        <a:t>Sex</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06112727"/>
                  </a:ext>
                </a:extLst>
              </a:tr>
              <a:tr h="190500">
                <a:tc>
                  <a:txBody>
                    <a:bodyPr/>
                    <a:lstStyle/>
                    <a:p>
                      <a:pPr algn="ctr" fontAlgn="t"/>
                      <a:r>
                        <a:rPr lang="vi-VN" sz="1050" b="0" i="0" u="none" strike="noStrike">
                          <a:solidFill>
                            <a:srgbClr val="000000"/>
                          </a:solidFill>
                          <a:effectLst/>
                          <a:latin typeface="Arial" panose="020B0604020202020204" pitchFamily="34" charset="0"/>
                        </a:rPr>
                        <a:t> Male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85 (51.5)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60 (26.1)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39 (54.2)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5123350"/>
                  </a:ext>
                </a:extLst>
              </a:tr>
              <a:tr h="190500">
                <a:tc>
                  <a:txBody>
                    <a:bodyPr/>
                    <a:lstStyle/>
                    <a:p>
                      <a:pPr algn="ctr" fontAlgn="t"/>
                      <a:r>
                        <a:rPr lang="vi-VN" sz="1050" b="0" i="0" u="none" strike="noStrike">
                          <a:solidFill>
                            <a:srgbClr val="000000"/>
                          </a:solidFill>
                          <a:effectLst/>
                          <a:latin typeface="Arial" panose="020B0604020202020204" pitchFamily="34" charset="0"/>
                        </a:rPr>
                        <a:t> Female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80 (48.5)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170 (73.9)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33 (45.8)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92593830"/>
                  </a:ext>
                </a:extLst>
              </a:tr>
              <a:tr h="190500">
                <a:tc>
                  <a:txBody>
                    <a:bodyPr/>
                    <a:lstStyle/>
                    <a:p>
                      <a:pPr algn="ctr" fontAlgn="t"/>
                      <a:r>
                        <a:rPr lang="vi-VN" sz="1050" b="1" i="0" u="none" strike="noStrike">
                          <a:solidFill>
                            <a:srgbClr val="000000"/>
                          </a:solidFill>
                          <a:effectLst/>
                          <a:latin typeface="Arial" panose="020B0604020202020204" pitchFamily="34" charset="0"/>
                        </a:rPr>
                        <a:t>ECOG PS</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2024740"/>
                  </a:ext>
                </a:extLst>
              </a:tr>
              <a:tr h="190500">
                <a:tc>
                  <a:txBody>
                    <a:bodyPr/>
                    <a:lstStyle/>
                    <a:p>
                      <a:pPr algn="ctr" fontAlgn="t"/>
                      <a:r>
                        <a:rPr lang="vi-VN" sz="1050" b="0" i="0" u="none" strike="noStrike" dirty="0">
                          <a:solidFill>
                            <a:srgbClr val="000000"/>
                          </a:solidFill>
                          <a:effectLst/>
                          <a:latin typeface="Arial" panose="020B0604020202020204" pitchFamily="34" charset="0"/>
                        </a:rPr>
                        <a:t> 0</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42 (25.5)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56 (24.3)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24 (33.3)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0.658</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51533199"/>
                  </a:ext>
                </a:extLst>
              </a:tr>
              <a:tr h="190500">
                <a:tc>
                  <a:txBody>
                    <a:bodyPr/>
                    <a:lstStyle/>
                    <a:p>
                      <a:pPr algn="ctr" fontAlgn="t"/>
                      <a:r>
                        <a:rPr lang="vi-VN" sz="1050" b="0" i="0" u="none" strike="noStrike">
                          <a:solidFill>
                            <a:srgbClr val="000000"/>
                          </a:solidFill>
                          <a:effectLst/>
                          <a:latin typeface="Arial" panose="020B0604020202020204" pitchFamily="34" charset="0"/>
                        </a:rPr>
                        <a:t> 1</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114 (69.0)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160 (69.6)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44 (61.1)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18971375"/>
                  </a:ext>
                </a:extLst>
              </a:tr>
              <a:tr h="190500">
                <a:tc>
                  <a:txBody>
                    <a:bodyPr/>
                    <a:lstStyle/>
                    <a:p>
                      <a:pPr algn="ctr" fontAlgn="t"/>
                      <a:r>
                        <a:rPr lang="vi-VN" sz="1050" b="0" i="0" u="none" strike="noStrike">
                          <a:solidFill>
                            <a:srgbClr val="000000"/>
                          </a:solidFill>
                          <a:effectLst/>
                          <a:latin typeface="Arial" panose="020B0604020202020204" pitchFamily="34" charset="0"/>
                        </a:rPr>
                        <a:t> 2</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9 (5.5)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14 (6.1)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4 (5.6)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05158811"/>
                  </a:ext>
                </a:extLst>
              </a:tr>
              <a:tr h="190500">
                <a:tc>
                  <a:txBody>
                    <a:bodyPr/>
                    <a:lstStyle/>
                    <a:p>
                      <a:pPr algn="ctr" fontAlgn="t"/>
                      <a:r>
                        <a:rPr lang="vi-VN" sz="1050" b="1" i="0" u="none" strike="noStrike">
                          <a:solidFill>
                            <a:srgbClr val="000000"/>
                          </a:solidFill>
                          <a:effectLst/>
                          <a:latin typeface="Arial" panose="020B0604020202020204" pitchFamily="34" charset="0"/>
                        </a:rPr>
                        <a:t>Smoking status</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4404958"/>
                  </a:ext>
                </a:extLst>
              </a:tr>
              <a:tr h="190500">
                <a:tc>
                  <a:txBody>
                    <a:bodyPr/>
                    <a:lstStyle/>
                    <a:p>
                      <a:pPr algn="ctr" fontAlgn="t"/>
                      <a:r>
                        <a:rPr lang="vi-VN" sz="1050" b="0" i="0" u="none" strike="noStrike">
                          <a:solidFill>
                            <a:srgbClr val="000000"/>
                          </a:solidFill>
                          <a:effectLst/>
                          <a:latin typeface="Arial" panose="020B0604020202020204" pitchFamily="34" charset="0"/>
                        </a:rPr>
                        <a:t> Never smoker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99 (60.0)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180 (78.3)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41 (56.9)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&lt; 0.001</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02647535"/>
                  </a:ext>
                </a:extLst>
              </a:tr>
              <a:tr h="190500">
                <a:tc>
                  <a:txBody>
                    <a:bodyPr/>
                    <a:lstStyle/>
                    <a:p>
                      <a:pPr algn="ctr" fontAlgn="t"/>
                      <a:r>
                        <a:rPr lang="vi-VN" sz="1050" b="0" i="0" u="none" strike="noStrike">
                          <a:solidFill>
                            <a:srgbClr val="000000"/>
                          </a:solidFill>
                          <a:effectLst/>
                          <a:latin typeface="Arial" panose="020B0604020202020204" pitchFamily="34" charset="0"/>
                        </a:rPr>
                        <a:t> Current or ex-smoker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66 (40.0)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50 (21.7)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31 (43.1)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93287436"/>
                  </a:ext>
                </a:extLst>
              </a:tr>
              <a:tr h="190500">
                <a:tc>
                  <a:txBody>
                    <a:bodyPr/>
                    <a:lstStyle/>
                    <a:p>
                      <a:pPr algn="ctr" fontAlgn="t"/>
                      <a:r>
                        <a:rPr lang="vi-VN" sz="1050" b="1" i="1" u="none" strike="noStrike">
                          <a:solidFill>
                            <a:srgbClr val="000000"/>
                          </a:solidFill>
                          <a:effectLst/>
                          <a:latin typeface="Arial" panose="020B0604020202020204" pitchFamily="34" charset="0"/>
                        </a:rPr>
                        <a:t>EGFR mutation type</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52605856"/>
                  </a:ext>
                </a:extLst>
              </a:tr>
              <a:tr h="190500">
                <a:tc>
                  <a:txBody>
                    <a:bodyPr/>
                    <a:lstStyle/>
                    <a:p>
                      <a:pPr algn="ctr" fontAlgn="t"/>
                      <a:r>
                        <a:rPr lang="vi-VN" sz="1050" b="0" i="0" u="none" strike="noStrike" dirty="0">
                          <a:solidFill>
                            <a:schemeClr val="accent2"/>
                          </a:solidFill>
                          <a:effectLst/>
                          <a:latin typeface="Arial" panose="020B0604020202020204" pitchFamily="34" charset="0"/>
                        </a:rPr>
                        <a:t> Exon 19 deletion</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chemeClr val="accent2"/>
                          </a:solidFill>
                          <a:effectLst/>
                          <a:latin typeface="Arial" panose="020B0604020202020204" pitchFamily="34" charset="0"/>
                        </a:rPr>
                        <a:t>114 (69.1)</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chemeClr val="accent2"/>
                          </a:solidFill>
                          <a:effectLst/>
                          <a:latin typeface="Arial" panose="020B0604020202020204" pitchFamily="34" charset="0"/>
                        </a:rPr>
                        <a:t>122 (53.0)</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chemeClr val="accent2"/>
                          </a:solidFill>
                          <a:effectLst/>
                          <a:latin typeface="Arial" panose="020B0604020202020204" pitchFamily="34" charset="0"/>
                        </a:rPr>
                        <a:t>40 (55.6)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0.002</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95332961"/>
                  </a:ext>
                </a:extLst>
              </a:tr>
              <a:tr h="190500">
                <a:tc>
                  <a:txBody>
                    <a:bodyPr/>
                    <a:lstStyle/>
                    <a:p>
                      <a:pPr algn="ctr" fontAlgn="t"/>
                      <a:r>
                        <a:rPr lang="vi-VN" sz="1050" b="0" i="0" u="none" strike="noStrike" dirty="0">
                          <a:solidFill>
                            <a:schemeClr val="accent2"/>
                          </a:solidFill>
                          <a:effectLst/>
                          <a:latin typeface="Arial" panose="020B0604020202020204" pitchFamily="34" charset="0"/>
                        </a:rPr>
                        <a:t> Exon 21 L858R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37 (22.4)</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96 (41.8)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chemeClr val="accent2"/>
                          </a:solidFill>
                          <a:effectLst/>
                          <a:latin typeface="Arial" panose="020B0604020202020204" pitchFamily="34" charset="0"/>
                        </a:rPr>
                        <a:t>27 (37.5)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chemeClr val="accent2"/>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3854609"/>
                  </a:ext>
                </a:extLst>
              </a:tr>
              <a:tr h="190500">
                <a:tc>
                  <a:txBody>
                    <a:bodyPr/>
                    <a:lstStyle/>
                    <a:p>
                      <a:pPr algn="ctr" fontAlgn="t"/>
                      <a:r>
                        <a:rPr lang="vi-VN" sz="1050" b="0" i="0" u="none" strike="noStrike">
                          <a:solidFill>
                            <a:srgbClr val="000000"/>
                          </a:solidFill>
                          <a:effectLst/>
                          <a:latin typeface="Arial" panose="020B0604020202020204" pitchFamily="34" charset="0"/>
                        </a:rPr>
                        <a:t> Uncommon EGFR</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14 (8.5)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050" b="0" i="0" u="none" strike="noStrike" dirty="0">
                          <a:solidFill>
                            <a:srgbClr val="000000"/>
                          </a:solidFill>
                          <a:effectLst/>
                          <a:latin typeface="Arial" panose="020B0604020202020204" pitchFamily="34" charset="0"/>
                        </a:rPr>
                        <a:t>12 (5.2)</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050" b="0" i="0" u="none" strike="noStrike">
                          <a:solidFill>
                            <a:srgbClr val="000000"/>
                          </a:solidFill>
                          <a:effectLst/>
                          <a:latin typeface="Arial" panose="020B0604020202020204" pitchFamily="34" charset="0"/>
                        </a:rPr>
                        <a:t>5 (6.9)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fontAlgn="t"/>
                      <a:r>
                        <a:rPr lang="vi-VN" sz="1200" b="0" i="0" u="none" strike="noStrike" dirty="0">
                          <a:solidFill>
                            <a:srgbClr val="000000"/>
                          </a:solidFill>
                          <a:effectLst/>
                          <a:latin typeface="Arial" panose="020B0604020202020204" pitchFamily="34" charset="0"/>
                        </a:rPr>
                        <a:t> </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2224829"/>
                  </a:ext>
                </a:extLst>
              </a:tr>
            </a:tbl>
          </a:graphicData>
        </a:graphic>
      </p:graphicFrame>
      <p:pic>
        <p:nvPicPr>
          <p:cNvPr id="9"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93858" y="1561514"/>
            <a:ext cx="4037894" cy="33400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xtBox 9"/>
          <p:cNvSpPr txBox="1"/>
          <p:nvPr/>
        </p:nvSpPr>
        <p:spPr>
          <a:xfrm>
            <a:off x="9193185" y="1997381"/>
            <a:ext cx="1317477" cy="646331"/>
          </a:xfrm>
          <a:prstGeom prst="rect">
            <a:avLst/>
          </a:prstGeom>
          <a:solidFill>
            <a:schemeClr val="bg1"/>
          </a:solidFill>
          <a:ln w="12700">
            <a:noFill/>
          </a:ln>
        </p:spPr>
        <p:txBody>
          <a:bodyPr wrap="none" lIns="45720" rIns="45720" rtlCol="0">
            <a:spAutoFit/>
          </a:bodyPr>
          <a:lstStyle/>
          <a:p>
            <a:r>
              <a:rPr lang="en-US" sz="1200" b="1" dirty="0">
                <a:cs typeface="Arial" pitchFamily="34" charset="0"/>
              </a:rPr>
              <a:t>Afatinib = 19.1 </a:t>
            </a:r>
            <a:r>
              <a:rPr lang="en-US" sz="1200" b="1" dirty="0" err="1">
                <a:cs typeface="Arial" pitchFamily="34" charset="0"/>
              </a:rPr>
              <a:t>mo</a:t>
            </a:r>
            <a:endParaRPr lang="en-US" sz="1200" b="1" dirty="0">
              <a:cs typeface="Arial" pitchFamily="34" charset="0"/>
            </a:endParaRPr>
          </a:p>
          <a:p>
            <a:r>
              <a:rPr lang="en-US" sz="1200" b="1" dirty="0">
                <a:cs typeface="Arial" pitchFamily="34" charset="0"/>
              </a:rPr>
              <a:t>Gefitinib = 13.7 </a:t>
            </a:r>
            <a:r>
              <a:rPr lang="en-US" sz="1200" b="1" dirty="0" err="1">
                <a:cs typeface="Arial" pitchFamily="34" charset="0"/>
              </a:rPr>
              <a:t>mo</a:t>
            </a:r>
            <a:endParaRPr lang="en-US" sz="1200" b="1" dirty="0">
              <a:cs typeface="Arial" pitchFamily="34" charset="0"/>
            </a:endParaRPr>
          </a:p>
          <a:p>
            <a:r>
              <a:rPr lang="en-US" sz="1200" b="1" dirty="0">
                <a:cs typeface="Arial" pitchFamily="34" charset="0"/>
              </a:rPr>
              <a:t>Erlotinib = 14.0 </a:t>
            </a:r>
            <a:r>
              <a:rPr lang="en-US" sz="1200" b="1" dirty="0" err="1">
                <a:cs typeface="Arial" pitchFamily="34" charset="0"/>
              </a:rPr>
              <a:t>mo</a:t>
            </a:r>
            <a:endParaRPr lang="en-US" sz="1200" b="1" dirty="0">
              <a:cs typeface="Arial" pitchFamily="34" charset="0"/>
            </a:endParaRPr>
          </a:p>
        </p:txBody>
      </p:sp>
      <p:sp>
        <p:nvSpPr>
          <p:cNvPr id="11" name="Title 1"/>
          <p:cNvSpPr txBox="1">
            <a:spLocks/>
          </p:cNvSpPr>
          <p:nvPr/>
        </p:nvSpPr>
        <p:spPr>
          <a:xfrm>
            <a:off x="573239" y="116351"/>
            <a:ext cx="11528565" cy="986454"/>
          </a:xfrm>
          <a:prstGeom prst="rect">
            <a:avLst/>
          </a:prstGeom>
        </p:spPr>
        <p:txBody>
          <a:bodyPr vert="horz" lIns="0" tIns="0" rIns="0" bIns="0" rtlCol="0" anchor="b"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gn="ctr">
              <a:lnSpc>
                <a:spcPct val="150000"/>
              </a:lnSpc>
            </a:pPr>
            <a:r>
              <a:rPr lang="en-US" dirty="0" err="1"/>
              <a:t>Nghiên</a:t>
            </a:r>
            <a:r>
              <a:rPr lang="en-US" dirty="0"/>
              <a:t> </a:t>
            </a:r>
            <a:r>
              <a:rPr lang="en-US" dirty="0" err="1"/>
              <a:t>cứu</a:t>
            </a:r>
            <a:r>
              <a:rPr lang="en-US" dirty="0"/>
              <a:t> </a:t>
            </a:r>
            <a:r>
              <a:rPr lang="en-US" dirty="0" err="1"/>
              <a:t>tại</a:t>
            </a:r>
            <a:r>
              <a:rPr lang="en-US" dirty="0"/>
              <a:t> Samsung Medical Center, Seoul, Korea</a:t>
            </a:r>
            <a:br>
              <a:rPr lang="en-US" dirty="0"/>
            </a:br>
            <a:r>
              <a:rPr lang="en-US" sz="2400" dirty="0" err="1">
                <a:solidFill>
                  <a:srgbClr val="0070C0"/>
                </a:solidFill>
              </a:rPr>
              <a:t>mPFS</a:t>
            </a:r>
            <a:r>
              <a:rPr lang="en-US" sz="2400" dirty="0">
                <a:solidFill>
                  <a:srgbClr val="0070C0"/>
                </a:solidFill>
              </a:rPr>
              <a:t> ở </a:t>
            </a:r>
            <a:r>
              <a:rPr lang="en-US" sz="2400" dirty="0" err="1">
                <a:solidFill>
                  <a:srgbClr val="0070C0"/>
                </a:solidFill>
              </a:rPr>
              <a:t>nhóm</a:t>
            </a:r>
            <a:r>
              <a:rPr lang="en-US" sz="2400" dirty="0">
                <a:solidFill>
                  <a:srgbClr val="0070C0"/>
                </a:solidFill>
              </a:rPr>
              <a:t> </a:t>
            </a:r>
            <a:r>
              <a:rPr lang="en-US" sz="2400" dirty="0" err="1">
                <a:solidFill>
                  <a:srgbClr val="0070C0"/>
                </a:solidFill>
              </a:rPr>
              <a:t>afatinib</a:t>
            </a:r>
            <a:r>
              <a:rPr lang="en-US" sz="2400" dirty="0">
                <a:solidFill>
                  <a:srgbClr val="0070C0"/>
                </a:solidFill>
              </a:rPr>
              <a:t> 19.1 </a:t>
            </a:r>
            <a:r>
              <a:rPr lang="en-US" sz="2400" dirty="0" err="1">
                <a:solidFill>
                  <a:srgbClr val="0070C0"/>
                </a:solidFill>
              </a:rPr>
              <a:t>tháng</a:t>
            </a:r>
            <a:r>
              <a:rPr lang="en-US" sz="2400" dirty="0">
                <a:solidFill>
                  <a:srgbClr val="0070C0"/>
                </a:solidFill>
              </a:rPr>
              <a:t>; erlotinib 14 </a:t>
            </a:r>
            <a:r>
              <a:rPr lang="en-US" sz="2400" dirty="0" err="1">
                <a:solidFill>
                  <a:srgbClr val="0070C0"/>
                </a:solidFill>
              </a:rPr>
              <a:t>tháng</a:t>
            </a:r>
            <a:r>
              <a:rPr lang="en-US" sz="2400" dirty="0">
                <a:solidFill>
                  <a:srgbClr val="0070C0"/>
                </a:solidFill>
              </a:rPr>
              <a:t> </a:t>
            </a:r>
            <a:r>
              <a:rPr lang="en-US" sz="2400" dirty="0" err="1">
                <a:solidFill>
                  <a:srgbClr val="0070C0"/>
                </a:solidFill>
              </a:rPr>
              <a:t>và</a:t>
            </a:r>
            <a:r>
              <a:rPr lang="en-US" sz="2400" dirty="0">
                <a:solidFill>
                  <a:srgbClr val="0070C0"/>
                </a:solidFill>
              </a:rPr>
              <a:t> </a:t>
            </a:r>
            <a:r>
              <a:rPr lang="en-US" sz="2400" dirty="0" err="1">
                <a:solidFill>
                  <a:srgbClr val="0070C0"/>
                </a:solidFill>
              </a:rPr>
              <a:t>gefitinib</a:t>
            </a:r>
            <a:r>
              <a:rPr lang="en-US" sz="2400" dirty="0">
                <a:solidFill>
                  <a:srgbClr val="0070C0"/>
                </a:solidFill>
              </a:rPr>
              <a:t> 13.7 </a:t>
            </a:r>
            <a:r>
              <a:rPr lang="en-US" sz="2400" dirty="0" err="1">
                <a:solidFill>
                  <a:srgbClr val="0070C0"/>
                </a:solidFill>
              </a:rPr>
              <a:t>tháng</a:t>
            </a:r>
            <a:endParaRPr lang="en-US" sz="3200" dirty="0">
              <a:solidFill>
                <a:srgbClr val="0070C0"/>
              </a:solidFill>
            </a:endParaRPr>
          </a:p>
        </p:txBody>
      </p:sp>
    </p:spTree>
    <p:extLst>
      <p:ext uri="{BB962C8B-B14F-4D97-AF65-F5344CB8AC3E}">
        <p14:creationId xmlns:p14="http://schemas.microsoft.com/office/powerpoint/2010/main" val="9745517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Object 2" descr="/upload//thumbnails/crt-2018-117f2.jpg">
            <a:hlinkClick r:id="rId2"/>
          </p:cNvPr>
          <p:cNvPicPr>
            <a:picLocks noChangeAspect="1"/>
          </p:cNvPicPr>
          <p:nvPr/>
        </p:nvPicPr>
        <p:blipFill>
          <a:blip r:embed="rId3" cstate="print"/>
          <a:stretch>
            <a:fillRect/>
          </a:stretch>
        </p:blipFill>
        <p:spPr>
          <a:xfrm>
            <a:off x="6096000" y="3352800"/>
            <a:ext cx="0" cy="0"/>
          </a:xfrm>
          <a:prstGeom prst="rect">
            <a:avLst/>
          </a:prstGeom>
        </p:spPr>
      </p:pic>
      <p:pic>
        <p:nvPicPr>
          <p:cNvPr id="7" name="Picture 6"/>
          <p:cNvPicPr>
            <a:picLocks noChangeAspect="1"/>
          </p:cNvPicPr>
          <p:nvPr/>
        </p:nvPicPr>
        <p:blipFill rotWithShape="1">
          <a:blip r:embed="rId4"/>
          <a:srcRect l="23259" t="7548" r="23114" b="52684"/>
          <a:stretch/>
        </p:blipFill>
        <p:spPr>
          <a:xfrm>
            <a:off x="922644" y="1858355"/>
            <a:ext cx="10698823" cy="4460558"/>
          </a:xfrm>
          <a:prstGeom prst="rect">
            <a:avLst/>
          </a:prstGeom>
        </p:spPr>
      </p:pic>
      <p:sp>
        <p:nvSpPr>
          <p:cNvPr id="8" name="Title 1"/>
          <p:cNvSpPr txBox="1">
            <a:spLocks/>
          </p:cNvSpPr>
          <p:nvPr/>
        </p:nvSpPr>
        <p:spPr>
          <a:xfrm>
            <a:off x="1037230" y="84936"/>
            <a:ext cx="9840035" cy="425032"/>
          </a:xfrm>
          <a:prstGeom prst="rect">
            <a:avLst/>
          </a:prstGeom>
        </p:spPr>
        <p:txBody>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gn="ctr">
              <a:lnSpc>
                <a:spcPct val="100000"/>
              </a:lnSpc>
            </a:pPr>
            <a:r>
              <a:rPr lang="en-US" sz="2400" dirty="0" err="1">
                <a:solidFill>
                  <a:srgbClr val="0070C0"/>
                </a:solidFill>
              </a:rPr>
              <a:t>Nghiên</a:t>
            </a:r>
            <a:r>
              <a:rPr lang="en-US" sz="2400" dirty="0">
                <a:solidFill>
                  <a:srgbClr val="0070C0"/>
                </a:solidFill>
              </a:rPr>
              <a:t> </a:t>
            </a:r>
            <a:r>
              <a:rPr lang="en-US" sz="2400" dirty="0" err="1">
                <a:solidFill>
                  <a:srgbClr val="0070C0"/>
                </a:solidFill>
              </a:rPr>
              <a:t>cứu</a:t>
            </a:r>
            <a:r>
              <a:rPr lang="en-US" sz="2400" dirty="0">
                <a:solidFill>
                  <a:srgbClr val="0070C0"/>
                </a:solidFill>
              </a:rPr>
              <a:t> </a:t>
            </a:r>
            <a:r>
              <a:rPr lang="en-US" sz="2400" dirty="0" err="1">
                <a:solidFill>
                  <a:srgbClr val="0070C0"/>
                </a:solidFill>
              </a:rPr>
              <a:t>tại</a:t>
            </a:r>
            <a:r>
              <a:rPr lang="en-US" sz="2400" dirty="0">
                <a:solidFill>
                  <a:srgbClr val="0070C0"/>
                </a:solidFill>
              </a:rPr>
              <a:t> Samsung Medical Center, Seoul, Korea</a:t>
            </a:r>
            <a:br>
              <a:rPr lang="en-US" sz="2400" dirty="0">
                <a:solidFill>
                  <a:srgbClr val="0070C0"/>
                </a:solidFill>
              </a:rPr>
            </a:br>
            <a:endParaRPr lang="en-US" sz="3200" dirty="0">
              <a:solidFill>
                <a:srgbClr val="0070C0"/>
              </a:solidFill>
            </a:endParaRPr>
          </a:p>
        </p:txBody>
      </p:sp>
      <p:sp>
        <p:nvSpPr>
          <p:cNvPr id="2" name="Object 1"/>
          <p:cNvSpPr/>
          <p:nvPr/>
        </p:nvSpPr>
        <p:spPr>
          <a:xfrm>
            <a:off x="352112" y="622241"/>
            <a:ext cx="11839888" cy="1175344"/>
          </a:xfrm>
          <a:prstGeom prst="rect">
            <a:avLst/>
          </a:prstGeom>
        </p:spPr>
        <p:style>
          <a:lnRef idx="2">
            <a:schemeClr val="accent1"/>
          </a:lnRef>
          <a:fillRef idx="1">
            <a:schemeClr val="lt1"/>
          </a:fillRef>
          <a:effectRef idx="0">
            <a:schemeClr val="accent1"/>
          </a:effectRef>
          <a:fontRef idx="minor">
            <a:schemeClr val="dk1"/>
          </a:fontRef>
        </p:style>
        <p:txBody>
          <a:bodyPr wrap="square" rtlCol="0" anchor="ctr"/>
          <a:lstStyle/>
          <a:p>
            <a:r>
              <a:rPr lang="en-US" dirty="0" err="1">
                <a:solidFill>
                  <a:schemeClr val="tx1"/>
                </a:solidFill>
              </a:rPr>
              <a:t>Phân</a:t>
            </a:r>
            <a:r>
              <a:rPr lang="en-US" dirty="0">
                <a:solidFill>
                  <a:schemeClr val="tx1"/>
                </a:solidFill>
              </a:rPr>
              <a:t> </a:t>
            </a:r>
            <a:r>
              <a:rPr lang="en-US" dirty="0" err="1">
                <a:solidFill>
                  <a:schemeClr val="tx1"/>
                </a:solidFill>
              </a:rPr>
              <a:t>tích</a:t>
            </a:r>
            <a:r>
              <a:rPr lang="en-US" dirty="0">
                <a:solidFill>
                  <a:schemeClr val="tx1"/>
                </a:solidFill>
              </a:rPr>
              <a:t> </a:t>
            </a:r>
            <a:r>
              <a:rPr lang="en-US" dirty="0" err="1">
                <a:solidFill>
                  <a:schemeClr val="tx1"/>
                </a:solidFill>
              </a:rPr>
              <a:t>cho</a:t>
            </a:r>
            <a:r>
              <a:rPr lang="en-US" dirty="0">
                <a:solidFill>
                  <a:schemeClr val="tx1"/>
                </a:solidFill>
              </a:rPr>
              <a:t> </a:t>
            </a:r>
            <a:r>
              <a:rPr lang="en-US" dirty="0" err="1">
                <a:solidFill>
                  <a:schemeClr val="tx1"/>
                </a:solidFill>
              </a:rPr>
              <a:t>thấy</a:t>
            </a:r>
            <a:r>
              <a:rPr lang="en-US" dirty="0">
                <a:solidFill>
                  <a:schemeClr val="tx1"/>
                </a:solidFill>
              </a:rPr>
              <a:t> </a:t>
            </a:r>
            <a:r>
              <a:rPr lang="en-US" dirty="0" err="1">
                <a:solidFill>
                  <a:schemeClr val="tx1"/>
                </a:solidFill>
              </a:rPr>
              <a:t>afatinib</a:t>
            </a:r>
            <a:r>
              <a:rPr lang="en-US" dirty="0">
                <a:solidFill>
                  <a:schemeClr val="tx1"/>
                </a:solidFill>
              </a:rPr>
              <a:t> </a:t>
            </a:r>
            <a:r>
              <a:rPr lang="en-US" dirty="0" err="1">
                <a:solidFill>
                  <a:schemeClr val="tx1"/>
                </a:solidFill>
              </a:rPr>
              <a:t>hiệu</a:t>
            </a:r>
            <a:r>
              <a:rPr lang="en-US" dirty="0">
                <a:solidFill>
                  <a:schemeClr val="tx1"/>
                </a:solidFill>
              </a:rPr>
              <a:t> </a:t>
            </a:r>
            <a:r>
              <a:rPr lang="en-US" dirty="0" err="1">
                <a:solidFill>
                  <a:schemeClr val="tx1"/>
                </a:solidFill>
              </a:rPr>
              <a:t>quả</a:t>
            </a:r>
            <a:r>
              <a:rPr lang="en-US" dirty="0">
                <a:solidFill>
                  <a:schemeClr val="tx1"/>
                </a:solidFill>
              </a:rPr>
              <a:t> </a:t>
            </a:r>
            <a:r>
              <a:rPr lang="en-US" dirty="0" err="1">
                <a:solidFill>
                  <a:schemeClr val="tx1"/>
                </a:solidFill>
              </a:rPr>
              <a:t>về</a:t>
            </a:r>
            <a:r>
              <a:rPr lang="en-US" dirty="0">
                <a:solidFill>
                  <a:schemeClr val="tx1"/>
                </a:solidFill>
              </a:rPr>
              <a:t> PFS </a:t>
            </a:r>
            <a:r>
              <a:rPr lang="en-US" dirty="0" err="1">
                <a:solidFill>
                  <a:schemeClr val="tx1"/>
                </a:solidFill>
              </a:rPr>
              <a:t>vượt</a:t>
            </a:r>
            <a:r>
              <a:rPr lang="en-US" dirty="0">
                <a:solidFill>
                  <a:schemeClr val="tx1"/>
                </a:solidFill>
              </a:rPr>
              <a:t> </a:t>
            </a:r>
            <a:r>
              <a:rPr lang="en-US" dirty="0" err="1">
                <a:solidFill>
                  <a:schemeClr val="tx1"/>
                </a:solidFill>
              </a:rPr>
              <a:t>trội</a:t>
            </a:r>
            <a:r>
              <a:rPr lang="en-US" dirty="0">
                <a:solidFill>
                  <a:schemeClr val="tx1"/>
                </a:solidFill>
              </a:rPr>
              <a:t> so </a:t>
            </a:r>
            <a:r>
              <a:rPr lang="en-US" dirty="0" err="1">
                <a:solidFill>
                  <a:schemeClr val="tx1"/>
                </a:solidFill>
              </a:rPr>
              <a:t>với</a:t>
            </a:r>
            <a:r>
              <a:rPr lang="en-US" dirty="0">
                <a:solidFill>
                  <a:schemeClr val="tx1"/>
                </a:solidFill>
              </a:rPr>
              <a:t> TKI </a:t>
            </a:r>
            <a:r>
              <a:rPr lang="en-US" dirty="0" err="1">
                <a:solidFill>
                  <a:schemeClr val="tx1"/>
                </a:solidFill>
              </a:rPr>
              <a:t>thế</a:t>
            </a:r>
            <a:r>
              <a:rPr lang="en-US" dirty="0">
                <a:solidFill>
                  <a:schemeClr val="tx1"/>
                </a:solidFill>
              </a:rPr>
              <a:t> </a:t>
            </a:r>
            <a:r>
              <a:rPr lang="en-US" dirty="0" err="1">
                <a:solidFill>
                  <a:schemeClr val="tx1"/>
                </a:solidFill>
              </a:rPr>
              <a:t>hệ</a:t>
            </a:r>
            <a:r>
              <a:rPr lang="en-US" dirty="0">
                <a:solidFill>
                  <a:schemeClr val="tx1"/>
                </a:solidFill>
              </a:rPr>
              <a:t> 1 </a:t>
            </a:r>
            <a:r>
              <a:rPr lang="en-US" dirty="0" err="1">
                <a:solidFill>
                  <a:schemeClr val="tx1"/>
                </a:solidFill>
              </a:rPr>
              <a:t>trên</a:t>
            </a:r>
            <a:r>
              <a:rPr lang="en-US" dirty="0">
                <a:solidFill>
                  <a:schemeClr val="tx1"/>
                </a:solidFill>
              </a:rPr>
              <a:t> </a:t>
            </a:r>
            <a:r>
              <a:rPr lang="en-US" dirty="0" err="1">
                <a:solidFill>
                  <a:schemeClr val="tx1"/>
                </a:solidFill>
              </a:rPr>
              <a:t>nhóm</a:t>
            </a:r>
            <a:r>
              <a:rPr lang="en-US" dirty="0">
                <a:solidFill>
                  <a:schemeClr val="tx1"/>
                </a:solidFill>
              </a:rPr>
              <a:t> BN </a:t>
            </a:r>
            <a:r>
              <a:rPr lang="en-US" dirty="0" err="1">
                <a:solidFill>
                  <a:schemeClr val="tx1"/>
                </a:solidFill>
              </a:rPr>
              <a:t>có</a:t>
            </a:r>
            <a:r>
              <a:rPr lang="en-US" dirty="0">
                <a:solidFill>
                  <a:schemeClr val="tx1"/>
                </a:solidFill>
              </a:rPr>
              <a:t> </a:t>
            </a:r>
            <a:r>
              <a:rPr lang="en-US" dirty="0" err="1">
                <a:solidFill>
                  <a:schemeClr val="tx1"/>
                </a:solidFill>
              </a:rPr>
              <a:t>đột</a:t>
            </a:r>
            <a:r>
              <a:rPr lang="en-US" dirty="0">
                <a:solidFill>
                  <a:schemeClr val="tx1"/>
                </a:solidFill>
              </a:rPr>
              <a:t> </a:t>
            </a:r>
            <a:r>
              <a:rPr lang="en-US" dirty="0" err="1">
                <a:solidFill>
                  <a:schemeClr val="tx1"/>
                </a:solidFill>
              </a:rPr>
              <a:t>biến</a:t>
            </a:r>
            <a:r>
              <a:rPr lang="en-US" dirty="0">
                <a:solidFill>
                  <a:schemeClr val="tx1"/>
                </a:solidFill>
              </a:rPr>
              <a:t> </a:t>
            </a:r>
            <a:r>
              <a:rPr lang="en-US" b="1" dirty="0">
                <a:solidFill>
                  <a:schemeClr val="accent4"/>
                </a:solidFill>
              </a:rPr>
              <a:t>Del 19 </a:t>
            </a:r>
          </a:p>
          <a:p>
            <a:r>
              <a:rPr lang="en-US" b="1" dirty="0">
                <a:solidFill>
                  <a:schemeClr val="tx1"/>
                </a:solidFill>
              </a:rPr>
              <a:t>(A) Exon 19 deletion, p = 0.01 </a:t>
            </a:r>
            <a:r>
              <a:rPr lang="en-US" dirty="0">
                <a:solidFill>
                  <a:schemeClr val="tx1"/>
                </a:solidFill>
              </a:rPr>
              <a:t>                   		</a:t>
            </a:r>
            <a:r>
              <a:rPr lang="en-US" b="1" dirty="0">
                <a:solidFill>
                  <a:schemeClr val="tx1"/>
                </a:solidFill>
              </a:rPr>
              <a:t>	(B) Exon 21 L858R. P = 0.46</a:t>
            </a:r>
          </a:p>
        </p:txBody>
      </p:sp>
      <p:sp>
        <p:nvSpPr>
          <p:cNvPr id="9" name="Footer Placeholder 3"/>
          <p:cNvSpPr txBox="1">
            <a:spLocks/>
          </p:cNvSpPr>
          <p:nvPr/>
        </p:nvSpPr>
        <p:spPr>
          <a:xfrm>
            <a:off x="1456544" y="6251094"/>
            <a:ext cx="7818120" cy="457200"/>
          </a:xfrm>
          <a:prstGeom prst="rect">
            <a:avLst/>
          </a:prstGeom>
        </p:spPr>
        <p:txBody>
          <a:bodyPr/>
          <a:ls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b-NO" sz="1000" dirty="0"/>
              <a:t>Kim Y et al., Cancer Res Treat; 2018 </a:t>
            </a:r>
          </a:p>
          <a:p>
            <a:r>
              <a:rPr lang="en-US" sz="1000" u="sng" dirty="0">
                <a:hlinkClick r:id="rId5" tooltip="Cancer research and treatment : official journal of Korean Cancer Association."/>
              </a:rPr>
              <a:t>Cancer Res Treat.</a:t>
            </a:r>
            <a:r>
              <a:rPr lang="en-US" sz="1000" dirty="0"/>
              <a:t> 2018 Jun 13. </a:t>
            </a:r>
            <a:r>
              <a:rPr lang="en-US" sz="1000" dirty="0" err="1"/>
              <a:t>doi</a:t>
            </a:r>
            <a:r>
              <a:rPr lang="en-US" sz="1000" dirty="0"/>
              <a:t>: 10.4143/crt.2018.117. [</a:t>
            </a:r>
            <a:r>
              <a:rPr lang="en-US" sz="1000" dirty="0" err="1"/>
              <a:t>Epub</a:t>
            </a:r>
            <a:r>
              <a:rPr lang="en-US" sz="1000" dirty="0"/>
              <a:t> ahead of </a:t>
            </a:r>
            <a:r>
              <a:rPr lang="en-US" sz="1000" dirty="0" err="1"/>
              <a:t>prin</a:t>
            </a:r>
            <a:endParaRPr lang="en-US" sz="1000" dirty="0"/>
          </a:p>
          <a:p>
            <a:r>
              <a:rPr lang="vi-VN" sz="1000" dirty="0">
                <a:hlinkClick r:id="rId6"/>
              </a:rPr>
              <a:t>https://www.e-crt.org/journal/view.php?doi=10.4143/crt.2018.117</a:t>
            </a:r>
            <a:r>
              <a:rPr lang="en-US" sz="1000" dirty="0"/>
              <a:t>]</a:t>
            </a:r>
          </a:p>
        </p:txBody>
      </p:sp>
    </p:spTree>
    <p:extLst>
      <p:ext uri="{BB962C8B-B14F-4D97-AF65-F5344CB8AC3E}">
        <p14:creationId xmlns:p14="http://schemas.microsoft.com/office/powerpoint/2010/main" val="2304416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rapèze 10"/>
          <p:cNvSpPr/>
          <p:nvPr/>
        </p:nvSpPr>
        <p:spPr>
          <a:xfrm rot="16200000">
            <a:off x="2148734" y="1847915"/>
            <a:ext cx="4477594" cy="3531238"/>
          </a:xfrm>
          <a:custGeom>
            <a:avLst/>
            <a:gdLst/>
            <a:ahLst/>
            <a:cxnLst/>
            <a:rect l="l" t="t" r="r" b="b"/>
            <a:pathLst>
              <a:path w="4477594" h="3924300">
                <a:moveTo>
                  <a:pt x="4477594" y="1988247"/>
                </a:moveTo>
                <a:lnTo>
                  <a:pt x="4477594" y="1988247"/>
                </a:lnTo>
                <a:lnTo>
                  <a:pt x="4477594" y="3924300"/>
                </a:lnTo>
                <a:lnTo>
                  <a:pt x="1" y="3924300"/>
                </a:lnTo>
                <a:lnTo>
                  <a:pt x="1" y="1988247"/>
                </a:lnTo>
                <a:lnTo>
                  <a:pt x="0" y="1988247"/>
                </a:lnTo>
                <a:lnTo>
                  <a:pt x="1330157" y="0"/>
                </a:lnTo>
                <a:lnTo>
                  <a:pt x="3147437" y="0"/>
                </a:lnTo>
                <a:close/>
              </a:path>
            </a:pathLst>
          </a:custGeom>
          <a:gradFill flip="none" rotWithShape="1">
            <a:gsLst>
              <a:gs pos="60000">
                <a:schemeClr val="accent1">
                  <a:lumMod val="20000"/>
                  <a:lumOff val="80000"/>
                </a:scheme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70657" name="Rectangle 15"/>
          <p:cNvSpPr>
            <a:spLocks noGrp="1" noChangeArrowheads="1"/>
          </p:cNvSpPr>
          <p:nvPr>
            <p:ph type="title"/>
          </p:nvPr>
        </p:nvSpPr>
        <p:spPr>
          <a:xfrm>
            <a:off x="1981201" y="531418"/>
            <a:ext cx="7913077" cy="469359"/>
          </a:xfrm>
        </p:spPr>
        <p:txBody>
          <a:bodyPr>
            <a:noAutofit/>
          </a:bodyPr>
          <a:lstStyle/>
          <a:p>
            <a:pPr algn="ctr"/>
            <a:r>
              <a:rPr lang="en-US" sz="3600" b="1" dirty="0"/>
              <a:t>Phân loại và xếp </a:t>
            </a:r>
            <a:r>
              <a:rPr lang="en-US" sz="3600" b="1" dirty="0" err="1"/>
              <a:t>phân</a:t>
            </a:r>
            <a:r>
              <a:rPr lang="en-US" sz="3600" b="1" dirty="0"/>
              <a:t> </a:t>
            </a:r>
            <a:r>
              <a:rPr lang="en-US" sz="3600" b="1" dirty="0" err="1"/>
              <a:t>nhóm</a:t>
            </a:r>
            <a:r>
              <a:rPr lang="en-US" sz="3600" b="1" dirty="0"/>
              <a:t> </a:t>
            </a:r>
            <a:r>
              <a:rPr lang="en-US" sz="3600" b="1" dirty="0" err="1"/>
              <a:t>theo</a:t>
            </a:r>
            <a:r>
              <a:rPr lang="en-US" sz="3600" b="1" dirty="0"/>
              <a:t> </a:t>
            </a:r>
            <a:r>
              <a:rPr lang="en-US" sz="3600" b="1" dirty="0" err="1"/>
              <a:t>mô</a:t>
            </a:r>
            <a:r>
              <a:rPr lang="en-US" sz="3600" b="1" dirty="0"/>
              <a:t> </a:t>
            </a:r>
            <a:r>
              <a:rPr lang="en-US" sz="3600" b="1" dirty="0" err="1"/>
              <a:t>học</a:t>
            </a:r>
            <a:endParaRPr lang="en-GB" sz="1600" b="1" baseline="60000" dirty="0"/>
          </a:p>
        </p:txBody>
      </p:sp>
      <p:sp>
        <p:nvSpPr>
          <p:cNvPr id="23" name="Slide Number Placeholder 6"/>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545868BD-0A18-45B7-A384-DA9EFADA7F7F}" type="slidenum">
              <a:rPr kumimoji="0" lang="en-GB"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
        <p:nvSpPr>
          <p:cNvPr id="22" name="Text Box 8"/>
          <p:cNvSpPr txBox="1">
            <a:spLocks noChangeArrowheads="1"/>
          </p:cNvSpPr>
          <p:nvPr>
            <p:custDataLst>
              <p:tags r:id="rId1"/>
            </p:custDataLst>
          </p:nvPr>
        </p:nvSpPr>
        <p:spPr bwMode="auto">
          <a:xfrm>
            <a:off x="5908538" y="2583691"/>
            <a:ext cx="4133297" cy="979755"/>
          </a:xfrm>
          <a:prstGeom prst="rect">
            <a:avLst/>
          </a:prstGeom>
          <a:solidFill>
            <a:schemeClr val="bg2">
              <a:lumMod val="75000"/>
            </a:schemeClr>
          </a:solidFill>
        </p:spPr>
        <p:txBody>
          <a:bodyPr vert="horz" wrap="square" lIns="91440" tIns="45720" rIns="91440" bIns="45720" rtlCol="0" anchor="ctr">
            <a:spAutoFit/>
          </a:bodyPr>
          <a:lstStyle>
            <a:lvl1pPr marL="176213" indent="-176213">
              <a:lnSpc>
                <a:spcPct val="85000"/>
              </a:lnSpc>
              <a:spcBef>
                <a:spcPts val="1200"/>
              </a:spcBef>
              <a:buClr>
                <a:srgbClr val="1CBECA"/>
              </a:buClr>
              <a:buFont typeface="Arial" pitchFamily="34" charset="0"/>
              <a:buChar char="•"/>
              <a:defRPr sz="2000">
                <a:solidFill>
                  <a:schemeClr val="tx1">
                    <a:lumMod val="65000"/>
                    <a:lumOff val="35000"/>
                  </a:schemeClr>
                </a:solidFill>
              </a:defRPr>
            </a:lvl1pPr>
            <a:lvl2pPr marL="720725" indent="-263525">
              <a:lnSpc>
                <a:spcPct val="85000"/>
              </a:lnSpc>
              <a:spcBef>
                <a:spcPts val="600"/>
              </a:spcBef>
              <a:buClr>
                <a:schemeClr val="tx1">
                  <a:lumMod val="65000"/>
                  <a:lumOff val="35000"/>
                </a:schemeClr>
              </a:buClr>
              <a:buFont typeface="Arial" pitchFamily="34" charset="0"/>
              <a:buChar char="‒"/>
              <a:defRPr>
                <a:solidFill>
                  <a:schemeClr val="tx1">
                    <a:lumMod val="65000"/>
                    <a:lumOff val="35000"/>
                  </a:schemeClr>
                </a:solidFill>
              </a:defRPr>
            </a:lvl2pPr>
            <a:lvl3pPr marL="1073150" indent="-158750">
              <a:lnSpc>
                <a:spcPct val="85000"/>
              </a:lnSpc>
              <a:spcBef>
                <a:spcPts val="400"/>
              </a:spcBef>
              <a:buClr>
                <a:srgbClr val="1CBECA"/>
              </a:buClr>
              <a:buFont typeface="Arial" pitchFamily="34" charset="0"/>
              <a:buChar char="•"/>
              <a:defRPr sz="1600">
                <a:solidFill>
                  <a:schemeClr val="tx1">
                    <a:lumMod val="65000"/>
                    <a:lumOff val="35000"/>
                  </a:schemeClr>
                </a:solidFill>
              </a:defRPr>
            </a:lvl3pPr>
            <a:lvl4pPr marL="1520825" indent="-149225">
              <a:lnSpc>
                <a:spcPct val="85000"/>
              </a:lnSpc>
              <a:spcBef>
                <a:spcPts val="0"/>
              </a:spcBef>
              <a:buClr>
                <a:srgbClr val="1CBECA"/>
              </a:buClr>
              <a:buFont typeface="Arial" pitchFamily="34" charset="0"/>
              <a:buChar char="•"/>
              <a:defRPr sz="1400">
                <a:solidFill>
                  <a:schemeClr val="tx1">
                    <a:lumMod val="65000"/>
                    <a:lumOff val="35000"/>
                  </a:schemeClr>
                </a:solidFill>
              </a:defRPr>
            </a:lvl4pPr>
            <a:lvl5pPr marL="1970088" indent="-141288">
              <a:lnSpc>
                <a:spcPct val="85000"/>
              </a:lnSpc>
              <a:spcBef>
                <a:spcPts val="0"/>
              </a:spcBef>
              <a:buClr>
                <a:srgbClr val="1CBECA"/>
              </a:buClr>
              <a:buFont typeface="Arial" pitchFamily="34" charset="0"/>
              <a:buChar char="•"/>
              <a:defRPr sz="1400">
                <a:solidFill>
                  <a:schemeClr val="tx1">
                    <a:lumMod val="65000"/>
                    <a:lumOff val="35000"/>
                  </a:schemeClr>
                </a:solidFill>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Thường nằm ở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trung</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tâm</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từ</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tế</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bào</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biểu</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mô</a:t>
            </a:r>
            <a:endParaRPr kumimoji="0" lang="en-US" sz="1500" b="0" i="0" u="none" strike="noStrike" kern="1200" cap="none" spc="0" normalizeH="0" baseline="0" noProof="0" dirty="0">
              <a:ln>
                <a:noFill/>
              </a:ln>
              <a:solidFill>
                <a:prstClr val="black"/>
              </a:solidFill>
              <a:effectLst/>
              <a:uLnTx/>
              <a:uFillTx/>
              <a:latin typeface="Calibri"/>
              <a:ea typeface="+mn-ea"/>
              <a:cs typeface="+mn-cs"/>
            </a:endParaRPr>
          </a:p>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Có khuynh hướng lan tràn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tại</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chỗ</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tắc</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nghẽn</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phế</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quản</a:t>
            </a:r>
            <a:endParaRPr kumimoji="0" lang="en-US" sz="1500" b="0" i="0" u="none" strike="noStrike" kern="1200" cap="none" spc="0" normalizeH="0" baseline="0" noProof="0" dirty="0">
              <a:ln>
                <a:noFill/>
              </a:ln>
              <a:solidFill>
                <a:prstClr val="black"/>
              </a:solidFill>
              <a:effectLst/>
              <a:uLnTx/>
              <a:uFillTx/>
              <a:latin typeface="Calibri"/>
              <a:ea typeface="+mn-ea"/>
              <a:cs typeface="+mn-cs"/>
            </a:endParaRPr>
          </a:p>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Có liên hệ mật thiết với hút thuốc lá</a:t>
            </a:r>
          </a:p>
        </p:txBody>
      </p:sp>
      <p:sp>
        <p:nvSpPr>
          <p:cNvPr id="32" name="Text Box 9"/>
          <p:cNvSpPr txBox="1">
            <a:spLocks noChangeArrowheads="1"/>
          </p:cNvSpPr>
          <p:nvPr>
            <p:custDataLst>
              <p:tags r:id="rId2"/>
            </p:custDataLst>
          </p:nvPr>
        </p:nvSpPr>
        <p:spPr bwMode="auto">
          <a:xfrm>
            <a:off x="5908539" y="1207519"/>
            <a:ext cx="4133296" cy="1372171"/>
          </a:xfrm>
          <a:prstGeom prst="rect">
            <a:avLst/>
          </a:prstGeom>
          <a:solidFill>
            <a:schemeClr val="bg2"/>
          </a:solidFill>
        </p:spPr>
        <p:txBody>
          <a:bodyPr vert="horz" wrap="square" lIns="91440" tIns="45720" rIns="91440" bIns="45720" rtlCol="0" anchor="ctr">
            <a:spAutoFit/>
          </a:bodyPr>
          <a:lstStyle>
            <a:lvl1pPr marL="176213" indent="-176213">
              <a:lnSpc>
                <a:spcPct val="85000"/>
              </a:lnSpc>
              <a:spcBef>
                <a:spcPts val="1200"/>
              </a:spcBef>
              <a:buClr>
                <a:srgbClr val="1CBECA"/>
              </a:buClr>
              <a:buFont typeface="Arial" pitchFamily="34" charset="0"/>
              <a:buChar char="•"/>
              <a:defRPr sz="2000">
                <a:solidFill>
                  <a:schemeClr val="tx1">
                    <a:lumMod val="65000"/>
                    <a:lumOff val="35000"/>
                  </a:schemeClr>
                </a:solidFill>
              </a:defRPr>
            </a:lvl1pPr>
            <a:lvl2pPr marL="720725" indent="-263525">
              <a:lnSpc>
                <a:spcPct val="85000"/>
              </a:lnSpc>
              <a:spcBef>
                <a:spcPts val="600"/>
              </a:spcBef>
              <a:buClr>
                <a:schemeClr val="tx1">
                  <a:lumMod val="65000"/>
                  <a:lumOff val="35000"/>
                </a:schemeClr>
              </a:buClr>
              <a:buFont typeface="Arial" pitchFamily="34" charset="0"/>
              <a:buChar char="‒"/>
              <a:defRPr>
                <a:solidFill>
                  <a:schemeClr val="tx1">
                    <a:lumMod val="65000"/>
                    <a:lumOff val="35000"/>
                  </a:schemeClr>
                </a:solidFill>
              </a:defRPr>
            </a:lvl2pPr>
            <a:lvl3pPr marL="1073150" indent="-158750">
              <a:lnSpc>
                <a:spcPct val="85000"/>
              </a:lnSpc>
              <a:spcBef>
                <a:spcPts val="400"/>
              </a:spcBef>
              <a:buClr>
                <a:srgbClr val="1CBECA"/>
              </a:buClr>
              <a:buFont typeface="Arial" pitchFamily="34" charset="0"/>
              <a:buChar char="•"/>
              <a:defRPr sz="1600">
                <a:solidFill>
                  <a:schemeClr val="tx1">
                    <a:lumMod val="65000"/>
                    <a:lumOff val="35000"/>
                  </a:schemeClr>
                </a:solidFill>
              </a:defRPr>
            </a:lvl3pPr>
            <a:lvl4pPr marL="1520825" indent="-149225">
              <a:lnSpc>
                <a:spcPct val="85000"/>
              </a:lnSpc>
              <a:spcBef>
                <a:spcPts val="0"/>
              </a:spcBef>
              <a:buClr>
                <a:srgbClr val="1CBECA"/>
              </a:buClr>
              <a:buFont typeface="Arial" pitchFamily="34" charset="0"/>
              <a:buChar char="•"/>
              <a:defRPr sz="1400">
                <a:solidFill>
                  <a:schemeClr val="tx1">
                    <a:lumMod val="65000"/>
                    <a:lumOff val="35000"/>
                  </a:schemeClr>
                </a:solidFill>
              </a:defRPr>
            </a:lvl4pPr>
            <a:lvl5pPr marL="1970088" indent="-141288">
              <a:lnSpc>
                <a:spcPct val="85000"/>
              </a:lnSpc>
              <a:spcBef>
                <a:spcPts val="0"/>
              </a:spcBef>
              <a:buClr>
                <a:srgbClr val="1CBECA"/>
              </a:buClr>
              <a:buFont typeface="Arial" pitchFamily="34" charset="0"/>
              <a:buChar char="•"/>
              <a:defRPr sz="1400">
                <a:solidFill>
                  <a:schemeClr val="tx1">
                    <a:lumMod val="65000"/>
                    <a:lumOff val="35000"/>
                  </a:schemeClr>
                </a:solidFill>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Những tổn thương thường ở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ngoại</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biên</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từ</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các</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tế</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bào</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tiết</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nhầy</a:t>
            </a:r>
            <a:r>
              <a:rPr kumimoji="0" lang="en-US" sz="1500" b="0" i="0" u="none" strike="noStrike" kern="1200" cap="none" spc="0" normalizeH="0" baseline="0" noProof="0" dirty="0">
                <a:ln>
                  <a:noFill/>
                </a:ln>
                <a:solidFill>
                  <a:prstClr val="black"/>
                </a:solidFill>
                <a:effectLst/>
                <a:uLnTx/>
                <a:uFillTx/>
                <a:latin typeface="Calibri"/>
                <a:ea typeface="+mn-ea"/>
                <a:cs typeface="+mn-cs"/>
              </a:rPr>
              <a:t> </a:t>
            </a:r>
          </a:p>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Thường gặp ở nữ và không hút thuốc</a:t>
            </a:r>
          </a:p>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Bệnh nhân thường có đột biến EGFR/ErbB1; những bệnh nhân cần có tiếp cận chẩn đoán và điều trị chuyên biệt</a:t>
            </a:r>
          </a:p>
        </p:txBody>
      </p:sp>
      <p:sp>
        <p:nvSpPr>
          <p:cNvPr id="33" name="Text Box 10"/>
          <p:cNvSpPr txBox="1">
            <a:spLocks noChangeArrowheads="1"/>
          </p:cNvSpPr>
          <p:nvPr>
            <p:custDataLst>
              <p:tags r:id="rId3"/>
            </p:custDataLst>
          </p:nvPr>
        </p:nvSpPr>
        <p:spPr bwMode="auto">
          <a:xfrm>
            <a:off x="5908538" y="3812827"/>
            <a:ext cx="3994150" cy="789319"/>
          </a:xfrm>
          <a:prstGeom prst="rect">
            <a:avLst/>
          </a:prstGeom>
          <a:solidFill>
            <a:schemeClr val="bg2"/>
          </a:solidFill>
        </p:spPr>
        <p:txBody>
          <a:bodyPr vert="horz" wrap="square" lIns="91440" tIns="45720" rIns="91440" bIns="45720" rtlCol="0" anchor="ctr">
            <a:spAutoFit/>
          </a:bodyPr>
          <a:lstStyle>
            <a:lvl1pPr marL="176213" indent="-176213">
              <a:lnSpc>
                <a:spcPct val="85000"/>
              </a:lnSpc>
              <a:spcBef>
                <a:spcPts val="1200"/>
              </a:spcBef>
              <a:buClr>
                <a:srgbClr val="1CBECA"/>
              </a:buClr>
              <a:buFont typeface="Arial" pitchFamily="34" charset="0"/>
              <a:buChar char="•"/>
              <a:defRPr sz="2000">
                <a:solidFill>
                  <a:schemeClr val="tx1">
                    <a:lumMod val="65000"/>
                    <a:lumOff val="35000"/>
                  </a:schemeClr>
                </a:solidFill>
              </a:defRPr>
            </a:lvl1pPr>
            <a:lvl2pPr marL="720725" indent="-263525">
              <a:lnSpc>
                <a:spcPct val="85000"/>
              </a:lnSpc>
              <a:spcBef>
                <a:spcPts val="600"/>
              </a:spcBef>
              <a:buClr>
                <a:schemeClr val="tx1">
                  <a:lumMod val="65000"/>
                  <a:lumOff val="35000"/>
                </a:schemeClr>
              </a:buClr>
              <a:buFont typeface="Arial" pitchFamily="34" charset="0"/>
              <a:buChar char="‒"/>
              <a:defRPr>
                <a:solidFill>
                  <a:schemeClr val="tx1">
                    <a:lumMod val="65000"/>
                    <a:lumOff val="35000"/>
                  </a:schemeClr>
                </a:solidFill>
              </a:defRPr>
            </a:lvl2pPr>
            <a:lvl3pPr marL="1073150" indent="-158750">
              <a:lnSpc>
                <a:spcPct val="85000"/>
              </a:lnSpc>
              <a:spcBef>
                <a:spcPts val="400"/>
              </a:spcBef>
              <a:buClr>
                <a:srgbClr val="1CBECA"/>
              </a:buClr>
              <a:buFont typeface="Arial" pitchFamily="34" charset="0"/>
              <a:buChar char="•"/>
              <a:defRPr sz="1600">
                <a:solidFill>
                  <a:schemeClr val="tx1">
                    <a:lumMod val="65000"/>
                    <a:lumOff val="35000"/>
                  </a:schemeClr>
                </a:solidFill>
              </a:defRPr>
            </a:lvl3pPr>
            <a:lvl4pPr marL="1520825" indent="-149225">
              <a:lnSpc>
                <a:spcPct val="85000"/>
              </a:lnSpc>
              <a:spcBef>
                <a:spcPts val="0"/>
              </a:spcBef>
              <a:buClr>
                <a:srgbClr val="1CBECA"/>
              </a:buClr>
              <a:buFont typeface="Arial" pitchFamily="34" charset="0"/>
              <a:buChar char="•"/>
              <a:defRPr sz="1400">
                <a:solidFill>
                  <a:schemeClr val="tx1">
                    <a:lumMod val="65000"/>
                    <a:lumOff val="35000"/>
                  </a:schemeClr>
                </a:solidFill>
              </a:defRPr>
            </a:lvl4pPr>
            <a:lvl5pPr marL="1970088" indent="-141288">
              <a:lnSpc>
                <a:spcPct val="85000"/>
              </a:lnSpc>
              <a:spcBef>
                <a:spcPts val="0"/>
              </a:spcBef>
              <a:buClr>
                <a:srgbClr val="1CBECA"/>
              </a:buClr>
              <a:buFont typeface="Arial" pitchFamily="34" charset="0"/>
              <a:buChar char="•"/>
              <a:defRPr sz="1400">
                <a:solidFill>
                  <a:schemeClr val="tx1">
                    <a:lumMod val="65000"/>
                    <a:lumOff val="35000"/>
                  </a:schemeClr>
                </a:solidFill>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Bao gồm những tế bào không biệt hoá</a:t>
            </a:r>
          </a:p>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Những tổn thương thường nằm ở ngoại biên</a:t>
            </a:r>
          </a:p>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Có tiềm năng di căn cao</a:t>
            </a:r>
          </a:p>
        </p:txBody>
      </p:sp>
      <p:sp>
        <p:nvSpPr>
          <p:cNvPr id="34" name="Text Box 10"/>
          <p:cNvSpPr txBox="1">
            <a:spLocks noChangeArrowheads="1"/>
          </p:cNvSpPr>
          <p:nvPr>
            <p:custDataLst>
              <p:tags r:id="rId4"/>
            </p:custDataLst>
          </p:nvPr>
        </p:nvSpPr>
        <p:spPr bwMode="auto">
          <a:xfrm>
            <a:off x="5908538" y="4998906"/>
            <a:ext cx="3994150" cy="738023"/>
          </a:xfrm>
          <a:prstGeom prst="rect">
            <a:avLst/>
          </a:prstGeom>
        </p:spPr>
        <p:txBody>
          <a:bodyPr vert="horz" wrap="square" lIns="91440" tIns="45720" rIns="91440" bIns="45720" rtlCol="0" anchor="ctr">
            <a:spAutoFit/>
          </a:bodyPr>
          <a:lstStyle>
            <a:lvl1pPr marL="176213" indent="-176213">
              <a:lnSpc>
                <a:spcPct val="85000"/>
              </a:lnSpc>
              <a:spcBef>
                <a:spcPts val="1200"/>
              </a:spcBef>
              <a:buClr>
                <a:srgbClr val="1CBECA"/>
              </a:buClr>
              <a:buFont typeface="Arial" pitchFamily="34" charset="0"/>
              <a:buChar char="•"/>
              <a:defRPr sz="2000">
                <a:solidFill>
                  <a:schemeClr val="tx1">
                    <a:lumMod val="65000"/>
                    <a:lumOff val="35000"/>
                  </a:schemeClr>
                </a:solidFill>
              </a:defRPr>
            </a:lvl1pPr>
            <a:lvl2pPr marL="720725" indent="-263525">
              <a:lnSpc>
                <a:spcPct val="85000"/>
              </a:lnSpc>
              <a:spcBef>
                <a:spcPts val="600"/>
              </a:spcBef>
              <a:buClr>
                <a:schemeClr val="tx1">
                  <a:lumMod val="65000"/>
                  <a:lumOff val="35000"/>
                </a:schemeClr>
              </a:buClr>
              <a:buFont typeface="Arial" pitchFamily="34" charset="0"/>
              <a:buChar char="‒"/>
              <a:defRPr>
                <a:solidFill>
                  <a:schemeClr val="tx1">
                    <a:lumMod val="65000"/>
                    <a:lumOff val="35000"/>
                  </a:schemeClr>
                </a:solidFill>
              </a:defRPr>
            </a:lvl2pPr>
            <a:lvl3pPr marL="1073150" indent="-158750">
              <a:lnSpc>
                <a:spcPct val="85000"/>
              </a:lnSpc>
              <a:spcBef>
                <a:spcPts val="400"/>
              </a:spcBef>
              <a:buClr>
                <a:srgbClr val="1CBECA"/>
              </a:buClr>
              <a:buFont typeface="Arial" pitchFamily="34" charset="0"/>
              <a:buChar char="•"/>
              <a:defRPr sz="1600">
                <a:solidFill>
                  <a:schemeClr val="tx1">
                    <a:lumMod val="65000"/>
                    <a:lumOff val="35000"/>
                  </a:schemeClr>
                </a:solidFill>
              </a:defRPr>
            </a:lvl3pPr>
            <a:lvl4pPr marL="1520825" indent="-149225">
              <a:lnSpc>
                <a:spcPct val="85000"/>
              </a:lnSpc>
              <a:spcBef>
                <a:spcPts val="0"/>
              </a:spcBef>
              <a:buClr>
                <a:srgbClr val="1CBECA"/>
              </a:buClr>
              <a:buFont typeface="Arial" pitchFamily="34" charset="0"/>
              <a:buChar char="•"/>
              <a:defRPr sz="1400">
                <a:solidFill>
                  <a:schemeClr val="tx1">
                    <a:lumMod val="65000"/>
                    <a:lumOff val="35000"/>
                  </a:schemeClr>
                </a:solidFill>
              </a:defRPr>
            </a:lvl4pPr>
            <a:lvl5pPr marL="1970088" indent="-141288">
              <a:lnSpc>
                <a:spcPct val="85000"/>
              </a:lnSpc>
              <a:spcBef>
                <a:spcPts val="0"/>
              </a:spcBef>
              <a:buClr>
                <a:srgbClr val="1CBECA"/>
              </a:buClr>
              <a:buFont typeface="Arial" pitchFamily="34" charset="0"/>
              <a:buChar char="•"/>
              <a:defRPr sz="1400">
                <a:solidFill>
                  <a:schemeClr val="tx1">
                    <a:lumMod val="65000"/>
                    <a:lumOff val="35000"/>
                  </a:schemeClr>
                </a:solidFill>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Lấy mẫu hoặc khảo sát không hiệu quả</a:t>
            </a:r>
          </a:p>
          <a:p>
            <a:pPr marL="176213" marR="0" lvl="0" indent="-176213" algn="l" defTabSz="914400" rtl="0" eaLnBrk="1" fontAlgn="auto" latinLnBrk="0" hangingPunct="1">
              <a:lnSpc>
                <a:spcPct val="85000"/>
              </a:lnSpc>
              <a:spcBef>
                <a:spcPts val="400"/>
              </a:spcBef>
              <a:spcAft>
                <a:spcPts val="0"/>
              </a:spcAft>
              <a:buClr>
                <a:srgbClr val="1CBECA"/>
              </a:buClr>
              <a:buSzTx/>
              <a:buFont typeface="Arial" pitchFamily="34" charset="0"/>
              <a:buChar char="•"/>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Sẽ giảm khi sinh thiết chính xác hơn (thử hoá mô miễn dịch và dấu ấn sinh học)</a:t>
            </a:r>
          </a:p>
        </p:txBody>
      </p:sp>
      <p:graphicFrame>
        <p:nvGraphicFramePr>
          <p:cNvPr id="38" name="Chart 20"/>
          <p:cNvGraphicFramePr>
            <a:graphicFrameLocks/>
          </p:cNvGraphicFramePr>
          <p:nvPr/>
        </p:nvGraphicFramePr>
        <p:xfrm>
          <a:off x="1579577" y="2487382"/>
          <a:ext cx="2488676" cy="2247712"/>
        </p:xfrm>
        <a:graphic>
          <a:graphicData uri="http://schemas.openxmlformats.org/drawingml/2006/chart">
            <c:chart xmlns:c="http://schemas.openxmlformats.org/drawingml/2006/chart" xmlns:r="http://schemas.openxmlformats.org/officeDocument/2006/relationships" r:id="rId11"/>
          </a:graphicData>
        </a:graphic>
      </p:graphicFrame>
      <p:sp>
        <p:nvSpPr>
          <p:cNvPr id="39" name="Text Box 33"/>
          <p:cNvSpPr txBox="1">
            <a:spLocks noChangeArrowheads="1"/>
          </p:cNvSpPr>
          <p:nvPr/>
        </p:nvSpPr>
        <p:spPr bwMode="auto">
          <a:xfrm>
            <a:off x="2621910" y="3719175"/>
            <a:ext cx="104237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UTPKTBN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~70 - 80%</a:t>
            </a:r>
          </a:p>
        </p:txBody>
      </p:sp>
      <p:sp>
        <p:nvSpPr>
          <p:cNvPr id="40" name="Text Box 32"/>
          <p:cNvSpPr txBox="1">
            <a:spLocks noChangeArrowheads="1"/>
          </p:cNvSpPr>
          <p:nvPr/>
        </p:nvSpPr>
        <p:spPr bwMode="auto">
          <a:xfrm>
            <a:off x="1891848" y="2843406"/>
            <a:ext cx="10080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UTPTBN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~20 - 25%</a:t>
            </a:r>
          </a:p>
        </p:txBody>
      </p:sp>
      <p:sp>
        <p:nvSpPr>
          <p:cNvPr id="41" name="AutoShape 7"/>
          <p:cNvSpPr>
            <a:spLocks noChangeArrowheads="1"/>
          </p:cNvSpPr>
          <p:nvPr>
            <p:custDataLst>
              <p:tags r:id="rId5"/>
            </p:custDataLst>
          </p:nvPr>
        </p:nvSpPr>
        <p:spPr bwMode="gray">
          <a:xfrm>
            <a:off x="4126454" y="4916332"/>
            <a:ext cx="1620000" cy="936000"/>
          </a:xfrm>
          <a:prstGeom prst="roundRect">
            <a:avLst>
              <a:gd name="adj" fmla="val 16381"/>
            </a:avLst>
          </a:prstGeom>
          <a:solidFill>
            <a:schemeClr val="accent2">
              <a:lumMod val="20000"/>
              <a:lumOff val="80000"/>
            </a:schemeClr>
          </a:solidFill>
          <a:ln w="12700">
            <a:solidFill>
              <a:schemeClr val="accent2">
                <a:lumMod val="50000"/>
              </a:schemeClr>
            </a:solidFill>
            <a:round/>
            <a:headEnd/>
            <a:tailEnd/>
          </a:ln>
          <a:effectLst/>
        </p:spPr>
        <p:txBody>
          <a:bodyPr lIns="71438" tIns="36512" rIns="71438" bIns="36512"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Không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đặc</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hiệu</a:t>
            </a:r>
            <a:r>
              <a:rPr kumimoji="0" lang="en-US" sz="1400" b="0" i="0" u="none" strike="noStrike" kern="1200" cap="none" spc="0" normalizeH="0" baseline="0" noProof="0" dirty="0">
                <a:ln>
                  <a:noFill/>
                </a:ln>
                <a:solidFill>
                  <a:prstClr val="black"/>
                </a:solidFill>
                <a:effectLst/>
                <a:uLnTx/>
                <a:uFillTx/>
                <a:latin typeface="Calibri"/>
                <a:ea typeface="+mn-ea"/>
                <a:cs typeface="+mn-cs"/>
              </a:rPr>
              <a:t> 10%</a:t>
            </a:r>
          </a:p>
        </p:txBody>
      </p:sp>
      <p:sp>
        <p:nvSpPr>
          <p:cNvPr id="42" name="AutoShape 5"/>
          <p:cNvSpPr>
            <a:spLocks noChangeArrowheads="1"/>
          </p:cNvSpPr>
          <p:nvPr>
            <p:custDataLst>
              <p:tags r:id="rId6"/>
            </p:custDataLst>
          </p:nvPr>
        </p:nvSpPr>
        <p:spPr bwMode="gray">
          <a:xfrm>
            <a:off x="4126454" y="1355689"/>
            <a:ext cx="1782085" cy="936000"/>
          </a:xfrm>
          <a:prstGeom prst="roundRect">
            <a:avLst>
              <a:gd name="adj" fmla="val 17759"/>
            </a:avLst>
          </a:prstGeom>
          <a:solidFill>
            <a:schemeClr val="accent2">
              <a:lumMod val="75000"/>
            </a:schemeClr>
          </a:solidFill>
          <a:ln w="12700" algn="ctr">
            <a:solidFill>
              <a:schemeClr val="accent2">
                <a:lumMod val="50000"/>
              </a:schemeClr>
            </a:solidFill>
            <a:round/>
            <a:headEnd/>
            <a:tailEnd/>
          </a:ln>
          <a:effectLst/>
        </p:spPr>
        <p:txBody>
          <a:bodyPr lIns="71438" tIns="36512" rIns="71438" bIns="36512"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prstClr val="white"/>
                </a:solidFill>
                <a:effectLst/>
                <a:uLnTx/>
                <a:uFillTx/>
                <a:latin typeface="Calibri"/>
                <a:ea typeface="+mn-ea"/>
                <a:cs typeface="+mn-cs"/>
              </a:rPr>
              <a:t>Carcinôm</a:t>
            </a:r>
            <a:r>
              <a:rPr kumimoji="0" lang="en-US" sz="1400" b="1" i="0" u="none" strike="noStrike" kern="1200" cap="none" spc="0" normalizeH="0" baseline="0" noProof="0" dirty="0">
                <a:ln>
                  <a:noFill/>
                </a:ln>
                <a:solidFill>
                  <a:prstClr val="white"/>
                </a:solidFill>
                <a:effectLst/>
                <a:uLnTx/>
                <a:uFillTx/>
                <a:latin typeface="Calibri"/>
                <a:ea typeface="+mn-ea"/>
                <a:cs typeface="+mn-cs"/>
              </a:rPr>
              <a:t> </a:t>
            </a:r>
            <a:r>
              <a:rPr kumimoji="0" lang="en-US" sz="1400" b="1" i="0" u="none" strike="noStrike" kern="1200" cap="none" spc="0" normalizeH="0" baseline="0" noProof="0" dirty="0" err="1">
                <a:ln>
                  <a:noFill/>
                </a:ln>
                <a:solidFill>
                  <a:prstClr val="white"/>
                </a:solidFill>
                <a:effectLst/>
                <a:uLnTx/>
                <a:uFillTx/>
                <a:latin typeface="Calibri"/>
                <a:ea typeface="+mn-ea"/>
                <a:cs typeface="+mn-cs"/>
              </a:rPr>
              <a:t>tuyến</a:t>
            </a:r>
            <a:endParaRPr kumimoji="0" lang="en-US" sz="1400" b="1"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adenocarcinoma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a:ea typeface="+mn-ea"/>
                <a:cs typeface="+mn-cs"/>
              </a:rPr>
              <a:t>30 - 40%</a:t>
            </a:r>
          </a:p>
        </p:txBody>
      </p:sp>
      <p:sp>
        <p:nvSpPr>
          <p:cNvPr id="43" name="AutoShape 6"/>
          <p:cNvSpPr>
            <a:spLocks noChangeArrowheads="1"/>
          </p:cNvSpPr>
          <p:nvPr>
            <p:custDataLst>
              <p:tags r:id="rId7"/>
            </p:custDataLst>
          </p:nvPr>
        </p:nvSpPr>
        <p:spPr bwMode="auto">
          <a:xfrm>
            <a:off x="4126454" y="3729451"/>
            <a:ext cx="1782085" cy="936000"/>
          </a:xfrm>
          <a:prstGeom prst="roundRect">
            <a:avLst>
              <a:gd name="adj" fmla="val 14294"/>
            </a:avLst>
          </a:prstGeom>
          <a:solidFill>
            <a:schemeClr val="accent2">
              <a:lumMod val="60000"/>
              <a:lumOff val="40000"/>
            </a:schemeClr>
          </a:solidFill>
          <a:ln w="12700">
            <a:solidFill>
              <a:schemeClr val="accent2">
                <a:lumMod val="50000"/>
              </a:schemeClr>
            </a:solidFill>
            <a:round/>
            <a:headEnd/>
            <a:tailEnd/>
          </a:ln>
          <a:effectLst/>
        </p:spPr>
        <p:txBody>
          <a:bodyPr lIns="71438" tIns="36512" rIns="71438" bIns="36512"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Carcinôm tế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bào</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lớn</a:t>
            </a:r>
            <a:endParaRPr kumimoji="0" lang="en-US" sz="1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Large cell carcinoma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10 - 15% </a:t>
            </a:r>
          </a:p>
        </p:txBody>
      </p:sp>
      <p:sp>
        <p:nvSpPr>
          <p:cNvPr id="44" name="AutoShape 4"/>
          <p:cNvSpPr>
            <a:spLocks noChangeArrowheads="1"/>
          </p:cNvSpPr>
          <p:nvPr>
            <p:custDataLst>
              <p:tags r:id="rId8"/>
            </p:custDataLst>
          </p:nvPr>
        </p:nvSpPr>
        <p:spPr bwMode="gray">
          <a:xfrm>
            <a:off x="4126454" y="2542570"/>
            <a:ext cx="1782084" cy="936000"/>
          </a:xfrm>
          <a:prstGeom prst="roundRect">
            <a:avLst>
              <a:gd name="adj" fmla="val 16372"/>
            </a:avLst>
          </a:prstGeom>
          <a:solidFill>
            <a:schemeClr val="accent2"/>
          </a:solidFill>
          <a:ln w="12700" algn="ctr">
            <a:solidFill>
              <a:schemeClr val="accent2">
                <a:lumMod val="50000"/>
              </a:schemeClr>
            </a:solidFill>
            <a:round/>
            <a:headEnd/>
            <a:tailEnd/>
          </a:ln>
          <a:effectLst/>
        </p:spPr>
        <p:txBody>
          <a:bodyPr lIns="71438" tIns="36512" rIns="71438" bIns="36512"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Carcinôm tế </a:t>
            </a:r>
            <a:r>
              <a:rPr kumimoji="0" lang="en-US" sz="1400" b="1" i="0" u="none" strike="noStrike" kern="1200" cap="none" spc="0" normalizeH="0" baseline="0" noProof="0" dirty="0" err="1">
                <a:ln>
                  <a:noFill/>
                </a:ln>
                <a:solidFill>
                  <a:prstClr val="white"/>
                </a:solidFill>
                <a:effectLst/>
                <a:uLnTx/>
                <a:uFillTx/>
                <a:latin typeface="Calibri"/>
                <a:ea typeface="+mn-ea"/>
                <a:cs typeface="+mn-cs"/>
              </a:rPr>
              <a:t>bào</a:t>
            </a:r>
            <a:r>
              <a:rPr kumimoji="0" lang="en-US" sz="1400" b="1" i="0" u="none" strike="noStrike" kern="1200" cap="none" spc="0" normalizeH="0" baseline="0" noProof="0" dirty="0">
                <a:ln>
                  <a:noFill/>
                </a:ln>
                <a:solidFill>
                  <a:prstClr val="white"/>
                </a:solidFill>
                <a:effectLst/>
                <a:uLnTx/>
                <a:uFillTx/>
                <a:latin typeface="Calibri"/>
                <a:ea typeface="+mn-ea"/>
                <a:cs typeface="+mn-cs"/>
              </a:rPr>
              <a:t> </a:t>
            </a:r>
            <a:r>
              <a:rPr kumimoji="0" lang="en-US" sz="1400" b="1" i="0" u="none" strike="noStrike" kern="1200" cap="none" spc="0" normalizeH="0" baseline="0" noProof="0" dirty="0" err="1">
                <a:ln>
                  <a:noFill/>
                </a:ln>
                <a:solidFill>
                  <a:prstClr val="white"/>
                </a:solidFill>
                <a:effectLst/>
                <a:uLnTx/>
                <a:uFillTx/>
                <a:latin typeface="Calibri"/>
                <a:ea typeface="+mn-ea"/>
                <a:cs typeface="+mn-cs"/>
              </a:rPr>
              <a:t>gai</a:t>
            </a:r>
            <a:endParaRPr kumimoji="0" lang="en-US" sz="1400" b="1"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Squamous cell carcinoma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 30%</a:t>
            </a:r>
          </a:p>
        </p:txBody>
      </p:sp>
      <p:sp>
        <p:nvSpPr>
          <p:cNvPr id="2" name="TextBox 1"/>
          <p:cNvSpPr txBox="1"/>
          <p:nvPr/>
        </p:nvSpPr>
        <p:spPr>
          <a:xfrm>
            <a:off x="1569133" y="5010046"/>
            <a:ext cx="187312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prstClr val="black"/>
                </a:solidFill>
                <a:effectLst/>
                <a:uLnTx/>
                <a:uFillTx/>
                <a:latin typeface="Calibri"/>
                <a:ea typeface="+mn-ea"/>
                <a:cs typeface="+mn-cs"/>
              </a:rPr>
              <a:t>UTPTBN: Ung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thư</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phổi</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tế</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bào</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nhỏ</a:t>
            </a:r>
            <a:r>
              <a:rPr kumimoji="0" lang="en-US" sz="1000" b="0" i="1" u="none" strike="noStrike" kern="1200" cap="none" spc="0" normalizeH="0" baseline="0" noProof="0" dirty="0">
                <a:ln>
                  <a:noFill/>
                </a:ln>
                <a:solidFill>
                  <a:prstClr val="black"/>
                </a:solidFill>
                <a:effectLst/>
                <a:uLnTx/>
                <a:uFillTx/>
                <a:latin typeface="Calibri"/>
                <a:ea typeface="+mn-ea"/>
                <a:cs typeface="+mn-cs"/>
              </a:rPr>
              <a:t> (Small cell lung cancer):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từ</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tế</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bào</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thần</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kinh</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nội</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tiết</a:t>
            </a:r>
            <a:r>
              <a:rPr kumimoji="0" lang="en-US" sz="1000" b="0" i="1" u="none" strike="noStrike" kern="1200" cap="none" spc="0" normalizeH="0" baseline="0" noProof="0" dirty="0">
                <a:ln>
                  <a:noFill/>
                </a:ln>
                <a:solidFill>
                  <a:prstClr val="black"/>
                </a:solidFill>
                <a:effectLst/>
                <a:uLnTx/>
                <a:uFillTx/>
                <a:latin typeface="Calibri"/>
                <a:ea typeface="+mn-ea"/>
                <a:cs typeface="+mn-cs"/>
              </a:rPr>
              <a:t>, di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căn</a:t>
            </a:r>
            <a:r>
              <a:rPr kumimoji="0" lang="en-US" sz="1000" b="0" i="1" u="none" strike="noStrike" kern="1200" cap="none" spc="0" normalizeH="0" baseline="0" noProof="0" dirty="0">
                <a:ln>
                  <a:noFill/>
                </a:ln>
                <a:solidFill>
                  <a:prstClr val="black"/>
                </a:solidFill>
                <a:effectLst/>
                <a:uLnTx/>
                <a:uFillTx/>
                <a:latin typeface="Calibri"/>
                <a:ea typeface="+mn-ea"/>
                <a:cs typeface="+mn-cs"/>
              </a:rPr>
              <a:t> </a:t>
            </a:r>
            <a:r>
              <a:rPr kumimoji="0" lang="en-US" sz="1000" b="0" i="1" u="none" strike="noStrike" kern="1200" cap="none" spc="0" normalizeH="0" baseline="0" noProof="0" dirty="0" err="1">
                <a:ln>
                  <a:noFill/>
                </a:ln>
                <a:solidFill>
                  <a:prstClr val="black"/>
                </a:solidFill>
                <a:effectLst/>
                <a:uLnTx/>
                <a:uFillTx/>
                <a:latin typeface="Calibri"/>
                <a:ea typeface="+mn-ea"/>
                <a:cs typeface="+mn-cs"/>
              </a:rPr>
              <a:t>sớm</a:t>
            </a:r>
            <a:endParaRPr kumimoji="0" lang="en-US" sz="1000" b="0" i="1" u="none" strike="noStrike" kern="1200" cap="none" spc="0" normalizeH="0" baseline="0" noProof="0" dirty="0">
              <a:ln>
                <a:noFill/>
              </a:ln>
              <a:solidFill>
                <a:prstClr val="black"/>
              </a:solidFill>
              <a:effectLst/>
              <a:uLnTx/>
              <a:uFillTx/>
              <a:latin typeface="Calibri"/>
              <a:ea typeface="+mn-ea"/>
              <a:cs typeface="+mn-cs"/>
            </a:endParaRPr>
          </a:p>
        </p:txBody>
      </p:sp>
      <p:sp>
        <p:nvSpPr>
          <p:cNvPr id="3" name="TextBox 2"/>
          <p:cNvSpPr txBox="1"/>
          <p:nvPr/>
        </p:nvSpPr>
        <p:spPr>
          <a:xfrm>
            <a:off x="2238252" y="6331591"/>
            <a:ext cx="729469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350"/>
              </a:spcBef>
              <a:spcAft>
                <a:spcPts val="0"/>
              </a:spcAft>
              <a:buClr>
                <a:srgbClr val="1CBECA"/>
              </a:buClr>
              <a:buSzTx/>
              <a:buFontTx/>
              <a:buNone/>
              <a:tabLst/>
              <a:defRPr/>
            </a:pPr>
            <a:r>
              <a:rPr kumimoji="0" lang="en-GB" sz="800" b="0" i="0" u="none" strike="noStrike" kern="1200" cap="none" spc="0" normalizeH="0" baseline="0" noProof="1">
                <a:ln>
                  <a:noFill/>
                </a:ln>
                <a:solidFill>
                  <a:prstClr val="black"/>
                </a:solidFill>
                <a:effectLst/>
                <a:uLnTx/>
                <a:uFillTx/>
                <a:latin typeface="Calibri"/>
                <a:ea typeface="+mn-ea"/>
                <a:cs typeface="+mn-cs"/>
              </a:rPr>
              <a:t>Heighway J, Betticher DC. Lung: Non-small cell carcinoma, and lung tumours: an overview. Atlas Genet Cytogenet Oncol Haematol. February 2004. </a:t>
            </a:r>
            <a:r>
              <a:rPr kumimoji="0" lang="fr-FR" sz="800" b="0" i="0" u="none" strike="noStrike" kern="1200" cap="none" spc="0" normalizeH="0" baseline="0" noProof="1">
                <a:ln>
                  <a:noFill/>
                </a:ln>
                <a:solidFill>
                  <a:prstClr val="black"/>
                </a:solidFill>
                <a:effectLst/>
                <a:uLnTx/>
                <a:uFillTx/>
                <a:latin typeface="Calibri"/>
                <a:ea typeface="+mn-ea"/>
                <a:cs typeface="+mn-cs"/>
              </a:rPr>
              <a:t>Movsas B </a:t>
            </a:r>
            <a:r>
              <a:rPr kumimoji="0" lang="fr-FR" sz="800" b="0" i="1" u="none" strike="noStrike" kern="1200" cap="none" spc="0" normalizeH="0" baseline="0" noProof="1">
                <a:ln>
                  <a:noFill/>
                </a:ln>
                <a:solidFill>
                  <a:prstClr val="black"/>
                </a:solidFill>
                <a:effectLst/>
                <a:uLnTx/>
                <a:uFillTx/>
                <a:latin typeface="Calibri"/>
                <a:ea typeface="+mn-ea"/>
                <a:cs typeface="+mn-cs"/>
              </a:rPr>
              <a:t>et al.</a:t>
            </a:r>
            <a:r>
              <a:rPr kumimoji="0" lang="en-GB" sz="800" b="0" i="0" u="none" strike="noStrike" kern="1200" cap="none" spc="0" normalizeH="0" baseline="0" noProof="1">
                <a:ln>
                  <a:noFill/>
                </a:ln>
                <a:solidFill>
                  <a:prstClr val="black"/>
                </a:solidFill>
                <a:effectLst/>
                <a:uLnTx/>
                <a:uFillTx/>
                <a:latin typeface="Calibri"/>
                <a:ea typeface="+mn-ea"/>
                <a:cs typeface="+mn-cs"/>
              </a:rPr>
              <a:t> Chapter 3:</a:t>
            </a:r>
            <a:r>
              <a:rPr kumimoji="0" lang="fr-FR" sz="800" b="0" i="0" u="none" strike="noStrike" kern="1200" cap="none" spc="0" normalizeH="0" baseline="0" noProof="1">
                <a:ln>
                  <a:noFill/>
                </a:ln>
                <a:solidFill>
                  <a:prstClr val="black"/>
                </a:solidFill>
                <a:effectLst/>
                <a:uLnTx/>
                <a:uFillTx/>
                <a:latin typeface="Calibri"/>
                <a:ea typeface="+mn-ea"/>
                <a:cs typeface="+mn-cs"/>
              </a:rPr>
              <a:t> NSCLC. In: </a:t>
            </a:r>
            <a:r>
              <a:rPr kumimoji="0" lang="en-GB" sz="800" b="0" i="0" u="none" strike="noStrike" kern="1200" cap="none" spc="0" normalizeH="0" baseline="0" noProof="1">
                <a:ln>
                  <a:noFill/>
                </a:ln>
                <a:solidFill>
                  <a:prstClr val="black"/>
                </a:solidFill>
                <a:effectLst/>
                <a:uLnTx/>
                <a:uFillTx/>
                <a:latin typeface="Calibri"/>
                <a:ea typeface="+mn-ea"/>
                <a:cs typeface="+mn-cs"/>
              </a:rPr>
              <a:t>Cancer Management: A multidisciplinary approach (Medical, Surgical and Radiation Oncology), 14th Edition. November 2011. Glisson BS </a:t>
            </a:r>
            <a:r>
              <a:rPr kumimoji="0" lang="en-GB" sz="800" b="0" i="1" u="none" strike="noStrike" kern="1200" cap="none" spc="0" normalizeH="0" baseline="0" noProof="1">
                <a:ln>
                  <a:noFill/>
                </a:ln>
                <a:solidFill>
                  <a:prstClr val="black"/>
                </a:solidFill>
                <a:effectLst/>
                <a:uLnTx/>
                <a:uFillTx/>
                <a:latin typeface="Calibri"/>
                <a:ea typeface="+mn-ea"/>
                <a:cs typeface="+mn-cs"/>
              </a:rPr>
              <a:t>et al.</a:t>
            </a:r>
            <a:r>
              <a:rPr kumimoji="0" lang="en-GB" sz="800" b="0" i="0" u="none" strike="noStrike" kern="1200" cap="none" spc="0" normalizeH="0" baseline="0" noProof="1">
                <a:ln>
                  <a:noFill/>
                </a:ln>
                <a:solidFill>
                  <a:prstClr val="black"/>
                </a:solidFill>
                <a:effectLst/>
                <a:uLnTx/>
                <a:uFillTx/>
                <a:latin typeface="Calibri"/>
                <a:ea typeface="+mn-ea"/>
                <a:cs typeface="+mn-cs"/>
              </a:rPr>
              <a:t> Chapter 4: Small cell lung cancer, mesothelioma, and thymoma. In: Cancer Management: A multidisciplinary approach (Medical, Surgical and Radiation Oncology), 14th Edition. November 2011. D'Addario G </a:t>
            </a:r>
            <a:r>
              <a:rPr kumimoji="0" lang="en-GB" sz="800" b="0" i="1" u="none" strike="noStrike" kern="1200" cap="none" spc="0" normalizeH="0" baseline="0" noProof="1">
                <a:ln>
                  <a:noFill/>
                </a:ln>
                <a:solidFill>
                  <a:prstClr val="black"/>
                </a:solidFill>
                <a:effectLst/>
                <a:uLnTx/>
                <a:uFillTx/>
                <a:latin typeface="Calibri"/>
                <a:ea typeface="+mn-ea"/>
                <a:cs typeface="+mn-cs"/>
              </a:rPr>
              <a:t>et al.</a:t>
            </a:r>
            <a:r>
              <a:rPr kumimoji="0" lang="en-GB" sz="800" b="0" i="0" u="none" strike="noStrike" kern="1200" cap="none" spc="0" normalizeH="0" baseline="0" noProof="1">
                <a:ln>
                  <a:noFill/>
                </a:ln>
                <a:solidFill>
                  <a:prstClr val="black"/>
                </a:solidFill>
                <a:effectLst/>
                <a:uLnTx/>
                <a:uFillTx/>
                <a:latin typeface="Calibri"/>
                <a:ea typeface="+mn-ea"/>
                <a:cs typeface="+mn-cs"/>
              </a:rPr>
              <a:t> Ann Oncol. 2010;(suppl 5)21:v116–v119. Vijayalakshmi R </a:t>
            </a:r>
            <a:r>
              <a:rPr kumimoji="0" lang="en-GB" sz="800" b="0" i="1" u="none" strike="noStrike" kern="1200" cap="none" spc="0" normalizeH="0" baseline="0" noProof="1">
                <a:ln>
                  <a:noFill/>
                </a:ln>
                <a:solidFill>
                  <a:prstClr val="black"/>
                </a:solidFill>
                <a:effectLst/>
                <a:uLnTx/>
                <a:uFillTx/>
                <a:latin typeface="Calibri"/>
                <a:ea typeface="+mn-ea"/>
                <a:cs typeface="+mn-cs"/>
              </a:rPr>
              <a:t>et al.</a:t>
            </a:r>
            <a:r>
              <a:rPr kumimoji="0" lang="en-GB" sz="800" b="0" i="0" u="none" strike="noStrike" kern="1200" cap="none" spc="0" normalizeH="0" baseline="0" noProof="1">
                <a:ln>
                  <a:noFill/>
                </a:ln>
                <a:solidFill>
                  <a:prstClr val="black"/>
                </a:solidFill>
                <a:effectLst/>
                <a:uLnTx/>
                <a:uFillTx/>
                <a:latin typeface="Calibri"/>
                <a:ea typeface="+mn-ea"/>
                <a:cs typeface="+mn-cs"/>
              </a:rPr>
              <a:t> Indian J Surg Oncol. 2011;2:178‒188. Righi L </a:t>
            </a:r>
            <a:r>
              <a:rPr kumimoji="0" lang="en-GB" sz="800" b="0" i="1" u="none" strike="noStrike" kern="1200" cap="none" spc="0" normalizeH="0" baseline="0" noProof="1">
                <a:ln>
                  <a:noFill/>
                </a:ln>
                <a:solidFill>
                  <a:prstClr val="black"/>
                </a:solidFill>
                <a:effectLst/>
                <a:uLnTx/>
                <a:uFillTx/>
                <a:latin typeface="Calibri"/>
                <a:ea typeface="+mn-ea"/>
                <a:cs typeface="+mn-cs"/>
              </a:rPr>
              <a:t>et al.</a:t>
            </a:r>
            <a:r>
              <a:rPr kumimoji="0" lang="en-GB" sz="800" b="0" i="0" u="none" strike="noStrike" kern="1200" cap="none" spc="0" normalizeH="0" baseline="0" noProof="1">
                <a:ln>
                  <a:noFill/>
                </a:ln>
                <a:solidFill>
                  <a:prstClr val="black"/>
                </a:solidFill>
                <a:effectLst/>
                <a:uLnTx/>
                <a:uFillTx/>
                <a:latin typeface="Calibri"/>
                <a:ea typeface="+mn-ea"/>
                <a:cs typeface="+mn-cs"/>
              </a:rPr>
              <a:t> Cancer. 2011;117:3416‒3423.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14283526"/>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2329" y="114300"/>
            <a:ext cx="11846191" cy="630936"/>
          </a:xfrm>
        </p:spPr>
        <p:txBody>
          <a:bodyPr/>
          <a:lstStyle/>
          <a:p>
            <a:pPr algn="ctr">
              <a:lnSpc>
                <a:spcPct val="100000"/>
              </a:lnSpc>
            </a:pPr>
            <a:r>
              <a:rPr lang="en-US" sz="2400" dirty="0" err="1">
                <a:solidFill>
                  <a:srgbClr val="0070C0"/>
                </a:solidFill>
              </a:rPr>
              <a:t>Nghiên</a:t>
            </a:r>
            <a:r>
              <a:rPr lang="en-US" sz="2400" dirty="0">
                <a:solidFill>
                  <a:srgbClr val="0070C0"/>
                </a:solidFill>
              </a:rPr>
              <a:t> </a:t>
            </a:r>
            <a:r>
              <a:rPr lang="en-US" sz="2400" dirty="0" err="1">
                <a:solidFill>
                  <a:srgbClr val="0070C0"/>
                </a:solidFill>
              </a:rPr>
              <a:t>cứu</a:t>
            </a:r>
            <a:r>
              <a:rPr lang="en-US" sz="2400" dirty="0">
                <a:solidFill>
                  <a:srgbClr val="0070C0"/>
                </a:solidFill>
              </a:rPr>
              <a:t> </a:t>
            </a:r>
            <a:r>
              <a:rPr lang="en-US" sz="2400" dirty="0" err="1">
                <a:solidFill>
                  <a:srgbClr val="0070C0"/>
                </a:solidFill>
              </a:rPr>
              <a:t>tại</a:t>
            </a:r>
            <a:r>
              <a:rPr lang="en-US" sz="2400" dirty="0">
                <a:solidFill>
                  <a:srgbClr val="0070C0"/>
                </a:solidFill>
              </a:rPr>
              <a:t> </a:t>
            </a:r>
            <a:r>
              <a:rPr lang="en-US" sz="2400" dirty="0" err="1">
                <a:solidFill>
                  <a:srgbClr val="0070C0"/>
                </a:solidFill>
              </a:rPr>
              <a:t>Đài</a:t>
            </a:r>
            <a:r>
              <a:rPr lang="en-US" sz="2400" dirty="0">
                <a:solidFill>
                  <a:srgbClr val="0070C0"/>
                </a:solidFill>
              </a:rPr>
              <a:t> Loan so </a:t>
            </a:r>
            <a:r>
              <a:rPr lang="en-US" sz="2400" dirty="0" err="1">
                <a:solidFill>
                  <a:srgbClr val="0070C0"/>
                </a:solidFill>
              </a:rPr>
              <a:t>sánh</a:t>
            </a:r>
            <a:r>
              <a:rPr lang="en-US" sz="2400" dirty="0">
                <a:solidFill>
                  <a:srgbClr val="0070C0"/>
                </a:solidFill>
              </a:rPr>
              <a:t> 3 EGFR TKIs</a:t>
            </a:r>
            <a:endParaRPr lang="vi-VN" sz="2400" dirty="0">
              <a:solidFill>
                <a:srgbClr val="0070C0"/>
              </a:solidFill>
            </a:endParaRPr>
          </a:p>
        </p:txBody>
      </p:sp>
      <p:sp>
        <p:nvSpPr>
          <p:cNvPr id="3" name="Content Placeholder 2"/>
          <p:cNvSpPr>
            <a:spLocks noGrp="1"/>
          </p:cNvSpPr>
          <p:nvPr>
            <p:ph idx="1"/>
          </p:nvPr>
        </p:nvSpPr>
        <p:spPr>
          <a:xfrm>
            <a:off x="791635" y="1380744"/>
            <a:ext cx="4298980" cy="4261104"/>
          </a:xfrm>
        </p:spPr>
        <p:txBody>
          <a:bodyPr>
            <a:normAutofit fontScale="92500" lnSpcReduction="10000"/>
          </a:bodyPr>
          <a:lstStyle/>
          <a:p>
            <a:pPr marL="0" indent="0">
              <a:lnSpc>
                <a:spcPct val="100000"/>
              </a:lnSpc>
              <a:buNone/>
            </a:pPr>
            <a:r>
              <a:rPr lang="en-GB" dirty="0" err="1"/>
              <a:t>Nghiên</a:t>
            </a:r>
            <a:r>
              <a:rPr lang="en-GB" dirty="0"/>
              <a:t> </a:t>
            </a:r>
            <a:r>
              <a:rPr lang="en-GB" dirty="0" err="1"/>
              <a:t>cứu</a:t>
            </a:r>
            <a:r>
              <a:rPr lang="en-GB" dirty="0"/>
              <a:t> </a:t>
            </a:r>
            <a:r>
              <a:rPr lang="en-GB" dirty="0" err="1"/>
              <a:t>quan</a:t>
            </a:r>
            <a:r>
              <a:rPr lang="en-GB" dirty="0"/>
              <a:t> </a:t>
            </a:r>
            <a:r>
              <a:rPr lang="en-GB" dirty="0" err="1"/>
              <a:t>sát</a:t>
            </a:r>
            <a:r>
              <a:rPr lang="en-GB" dirty="0"/>
              <a:t> 306 BN </a:t>
            </a:r>
            <a:r>
              <a:rPr lang="en-GB" dirty="0" err="1"/>
              <a:t>có</a:t>
            </a:r>
            <a:r>
              <a:rPr lang="en-GB" dirty="0"/>
              <a:t> </a:t>
            </a:r>
            <a:r>
              <a:rPr lang="en-GB" dirty="0" err="1"/>
              <a:t>điều</a:t>
            </a:r>
            <a:r>
              <a:rPr lang="en-GB" dirty="0"/>
              <a:t> </a:t>
            </a:r>
            <a:r>
              <a:rPr lang="en-GB" dirty="0" err="1"/>
              <a:t>trị</a:t>
            </a:r>
            <a:r>
              <a:rPr lang="en-GB" dirty="0"/>
              <a:t> TKI </a:t>
            </a:r>
            <a:r>
              <a:rPr lang="en-GB" dirty="0" err="1"/>
              <a:t>thế</a:t>
            </a:r>
            <a:r>
              <a:rPr lang="en-GB" dirty="0"/>
              <a:t> </a:t>
            </a:r>
            <a:r>
              <a:rPr lang="en-GB" dirty="0" err="1"/>
              <a:t>hệ</a:t>
            </a:r>
            <a:r>
              <a:rPr lang="en-GB" dirty="0"/>
              <a:t> 1 </a:t>
            </a:r>
            <a:r>
              <a:rPr lang="en-GB" dirty="0" err="1"/>
              <a:t>và</a:t>
            </a:r>
            <a:r>
              <a:rPr lang="en-GB" dirty="0"/>
              <a:t> 2 </a:t>
            </a:r>
            <a:r>
              <a:rPr lang="en-GB" dirty="0" err="1"/>
              <a:t>bước</a:t>
            </a:r>
            <a:r>
              <a:rPr lang="en-GB" dirty="0"/>
              <a:t> 1:</a:t>
            </a:r>
          </a:p>
          <a:p>
            <a:pPr>
              <a:lnSpc>
                <a:spcPct val="100000"/>
              </a:lnSpc>
            </a:pPr>
            <a:r>
              <a:rPr lang="en-GB" dirty="0" err="1"/>
              <a:t>Gefitinib</a:t>
            </a:r>
            <a:r>
              <a:rPr lang="en-GB" dirty="0"/>
              <a:t> n = 116 BN (37.9%)</a:t>
            </a:r>
          </a:p>
          <a:p>
            <a:pPr>
              <a:lnSpc>
                <a:spcPct val="100000"/>
              </a:lnSpc>
            </a:pPr>
            <a:r>
              <a:rPr lang="en-GB" dirty="0" err="1"/>
              <a:t>Erlotinib</a:t>
            </a:r>
            <a:r>
              <a:rPr lang="en-GB" dirty="0"/>
              <a:t> n = 75 BN (24.5%)</a:t>
            </a:r>
          </a:p>
          <a:p>
            <a:pPr>
              <a:lnSpc>
                <a:spcPct val="100000"/>
              </a:lnSpc>
            </a:pPr>
            <a:r>
              <a:rPr lang="en-GB" dirty="0" err="1"/>
              <a:t>Afatinib</a:t>
            </a:r>
            <a:r>
              <a:rPr lang="en-GB" dirty="0"/>
              <a:t> n = 115 BN (37.6%)</a:t>
            </a:r>
          </a:p>
          <a:p>
            <a:pPr>
              <a:lnSpc>
                <a:spcPct val="100000"/>
              </a:lnSpc>
            </a:pPr>
            <a:endParaRPr lang="en-GB" dirty="0"/>
          </a:p>
          <a:p>
            <a:pPr marL="0" indent="0">
              <a:lnSpc>
                <a:spcPct val="100000"/>
              </a:lnSpc>
              <a:buNone/>
            </a:pPr>
            <a:r>
              <a:rPr lang="en-GB" dirty="0" err="1"/>
              <a:t>Các</a:t>
            </a:r>
            <a:r>
              <a:rPr lang="en-GB" dirty="0"/>
              <a:t> BN </a:t>
            </a:r>
            <a:r>
              <a:rPr lang="en-GB" dirty="0" err="1"/>
              <a:t>hầu</a:t>
            </a:r>
            <a:r>
              <a:rPr lang="en-GB" dirty="0"/>
              <a:t> </a:t>
            </a:r>
            <a:r>
              <a:rPr lang="en-GB" dirty="0" err="1"/>
              <a:t>hết</a:t>
            </a:r>
            <a:r>
              <a:rPr lang="en-GB" dirty="0"/>
              <a:t> </a:t>
            </a:r>
            <a:r>
              <a:rPr lang="en-GB" dirty="0" err="1"/>
              <a:t>có</a:t>
            </a:r>
            <a:r>
              <a:rPr lang="en-GB" dirty="0"/>
              <a:t> </a:t>
            </a:r>
            <a:r>
              <a:rPr lang="en-GB" dirty="0" err="1"/>
              <a:t>đột</a:t>
            </a:r>
            <a:r>
              <a:rPr lang="en-GB" dirty="0"/>
              <a:t> </a:t>
            </a:r>
            <a:r>
              <a:rPr lang="en-GB" dirty="0" err="1"/>
              <a:t>biến</a:t>
            </a:r>
            <a:r>
              <a:rPr lang="en-GB" dirty="0"/>
              <a:t> </a:t>
            </a:r>
            <a:r>
              <a:rPr lang="en-GB" dirty="0" err="1"/>
              <a:t>thường</a:t>
            </a:r>
            <a:r>
              <a:rPr lang="en-GB" dirty="0"/>
              <a:t> </a:t>
            </a:r>
            <a:r>
              <a:rPr lang="en-GB" dirty="0" err="1"/>
              <a:t>gặp</a:t>
            </a:r>
            <a:r>
              <a:rPr lang="en-GB" dirty="0"/>
              <a:t> Del19 </a:t>
            </a:r>
            <a:r>
              <a:rPr lang="en-GB" dirty="0" err="1"/>
              <a:t>và</a:t>
            </a:r>
            <a:r>
              <a:rPr lang="en-GB" dirty="0"/>
              <a:t> L858R </a:t>
            </a:r>
            <a:endParaRPr lang="vi-VN" dirty="0"/>
          </a:p>
        </p:txBody>
      </p:sp>
      <p:sp>
        <p:nvSpPr>
          <p:cNvPr id="4" name="Footer Placeholder 3"/>
          <p:cNvSpPr>
            <a:spLocks noGrp="1"/>
          </p:cNvSpPr>
          <p:nvPr>
            <p:ph type="ftr" sz="quarter" idx="11"/>
          </p:nvPr>
        </p:nvSpPr>
        <p:spPr/>
        <p:txBody>
          <a:bodyPr/>
          <a:lstStyle/>
          <a:p>
            <a:r>
              <a:rPr lang="en-US" sz="1000" dirty="0" err="1"/>
              <a:t>Ther</a:t>
            </a:r>
            <a:r>
              <a:rPr lang="en-US" sz="1000" dirty="0"/>
              <a:t> </a:t>
            </a:r>
            <a:r>
              <a:rPr lang="en-US" sz="1000" dirty="0" err="1"/>
              <a:t>Adv</a:t>
            </a:r>
            <a:r>
              <a:rPr lang="en-US" sz="1000" dirty="0"/>
              <a:t> Med </a:t>
            </a:r>
            <a:r>
              <a:rPr lang="en-US" sz="1000" dirty="0" err="1"/>
              <a:t>Oncol</a:t>
            </a:r>
            <a:r>
              <a:rPr lang="en-US" sz="1000" dirty="0"/>
              <a:t> 2018, Vol. 10: 1–11 DOI: 10.1177/ 1758835918797589 </a:t>
            </a:r>
            <a:endParaRPr lang="en-US" sz="1000" dirty="0">
              <a:solidFill>
                <a:srgbClr val="4D4F51"/>
              </a:solidFill>
            </a:endParaRPr>
          </a:p>
        </p:txBody>
      </p:sp>
      <p:pic>
        <p:nvPicPr>
          <p:cNvPr id="5" name="Picture 4"/>
          <p:cNvPicPr>
            <a:picLocks noChangeAspect="1"/>
          </p:cNvPicPr>
          <p:nvPr/>
        </p:nvPicPr>
        <p:blipFill rotWithShape="1">
          <a:blip r:embed="rId2"/>
          <a:srcRect l="20122" t="20817" r="30142" b="19183"/>
          <a:stretch/>
        </p:blipFill>
        <p:spPr>
          <a:xfrm>
            <a:off x="5161547" y="1124712"/>
            <a:ext cx="6284879" cy="4389120"/>
          </a:xfrm>
          <a:prstGeom prst="rect">
            <a:avLst/>
          </a:prstGeom>
        </p:spPr>
      </p:pic>
    </p:spTree>
    <p:extLst>
      <p:ext uri="{BB962C8B-B14F-4D97-AF65-F5344CB8AC3E}">
        <p14:creationId xmlns:p14="http://schemas.microsoft.com/office/powerpoint/2010/main" val="269389905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1466" y="507492"/>
            <a:ext cx="10904495" cy="851095"/>
          </a:xfrm>
        </p:spPr>
        <p:txBody>
          <a:bodyPr/>
          <a:lstStyle/>
          <a:p>
            <a:pPr algn="ctr">
              <a:lnSpc>
                <a:spcPct val="100000"/>
              </a:lnSpc>
            </a:pPr>
            <a:r>
              <a:rPr lang="en-US" sz="2400" dirty="0" err="1">
                <a:solidFill>
                  <a:srgbClr val="0070C0"/>
                </a:solidFill>
              </a:rPr>
              <a:t>Nhóm</a:t>
            </a:r>
            <a:r>
              <a:rPr lang="en-US" sz="2400" dirty="0">
                <a:solidFill>
                  <a:srgbClr val="0070C0"/>
                </a:solidFill>
              </a:rPr>
              <a:t> </a:t>
            </a:r>
            <a:r>
              <a:rPr lang="en-US" sz="2400" dirty="0" err="1">
                <a:solidFill>
                  <a:srgbClr val="0070C0"/>
                </a:solidFill>
              </a:rPr>
              <a:t>afatinib</a:t>
            </a:r>
            <a:r>
              <a:rPr lang="en-US" sz="2400" dirty="0">
                <a:solidFill>
                  <a:srgbClr val="0070C0"/>
                </a:solidFill>
              </a:rPr>
              <a:t> </a:t>
            </a:r>
            <a:r>
              <a:rPr lang="en-US" sz="2400" dirty="0" err="1">
                <a:solidFill>
                  <a:srgbClr val="0070C0"/>
                </a:solidFill>
              </a:rPr>
              <a:t>có</a:t>
            </a:r>
            <a:r>
              <a:rPr lang="en-US" sz="2400" dirty="0">
                <a:solidFill>
                  <a:srgbClr val="0070C0"/>
                </a:solidFill>
              </a:rPr>
              <a:t> </a:t>
            </a:r>
            <a:r>
              <a:rPr lang="en-US" sz="2400" dirty="0" err="1">
                <a:solidFill>
                  <a:srgbClr val="0070C0"/>
                </a:solidFill>
              </a:rPr>
              <a:t>mPFS</a:t>
            </a:r>
            <a:r>
              <a:rPr lang="en-US" sz="2400" dirty="0">
                <a:solidFill>
                  <a:srgbClr val="0070C0"/>
                </a:solidFill>
              </a:rPr>
              <a:t> 12.7 </a:t>
            </a:r>
            <a:r>
              <a:rPr lang="en-US" sz="2400" dirty="0" err="1">
                <a:solidFill>
                  <a:srgbClr val="0070C0"/>
                </a:solidFill>
              </a:rPr>
              <a:t>tháng</a:t>
            </a:r>
            <a:r>
              <a:rPr lang="en-US" sz="2400" dirty="0">
                <a:solidFill>
                  <a:srgbClr val="0070C0"/>
                </a:solidFill>
              </a:rPr>
              <a:t> </a:t>
            </a:r>
            <a:r>
              <a:rPr lang="en-US" sz="2400" dirty="0" err="1">
                <a:solidFill>
                  <a:srgbClr val="0070C0"/>
                </a:solidFill>
              </a:rPr>
              <a:t>và</a:t>
            </a:r>
            <a:r>
              <a:rPr lang="en-US" sz="2400" dirty="0">
                <a:solidFill>
                  <a:srgbClr val="0070C0"/>
                </a:solidFill>
              </a:rPr>
              <a:t> </a:t>
            </a:r>
            <a:r>
              <a:rPr lang="en-US" sz="2400" dirty="0" err="1">
                <a:solidFill>
                  <a:srgbClr val="0070C0"/>
                </a:solidFill>
              </a:rPr>
              <a:t>mOS</a:t>
            </a:r>
            <a:r>
              <a:rPr lang="en-US" sz="2400" dirty="0">
                <a:solidFill>
                  <a:srgbClr val="0070C0"/>
                </a:solidFill>
              </a:rPr>
              <a:t> 39.1 </a:t>
            </a:r>
            <a:r>
              <a:rPr lang="en-US" sz="2400" dirty="0" err="1">
                <a:solidFill>
                  <a:srgbClr val="0070C0"/>
                </a:solidFill>
              </a:rPr>
              <a:t>tháng</a:t>
            </a:r>
            <a:endParaRPr lang="vi-VN" sz="2400" dirty="0">
              <a:solidFill>
                <a:srgbClr val="0070C0"/>
              </a:solidFill>
            </a:endParaRPr>
          </a:p>
        </p:txBody>
      </p:sp>
      <p:sp>
        <p:nvSpPr>
          <p:cNvPr id="4" name="Footer Placeholder 3"/>
          <p:cNvSpPr>
            <a:spLocks noGrp="1"/>
          </p:cNvSpPr>
          <p:nvPr>
            <p:ph type="ftr" sz="quarter" idx="11"/>
          </p:nvPr>
        </p:nvSpPr>
        <p:spPr/>
        <p:txBody>
          <a:bodyPr/>
          <a:lstStyle/>
          <a:p>
            <a:r>
              <a:rPr lang="en-US" sz="1000" dirty="0" err="1"/>
              <a:t>Ther</a:t>
            </a:r>
            <a:r>
              <a:rPr lang="en-US" sz="1000" dirty="0"/>
              <a:t> </a:t>
            </a:r>
            <a:r>
              <a:rPr lang="en-US" sz="1000" dirty="0" err="1"/>
              <a:t>Adv</a:t>
            </a:r>
            <a:r>
              <a:rPr lang="en-US" sz="1000" dirty="0"/>
              <a:t> Med </a:t>
            </a:r>
            <a:r>
              <a:rPr lang="en-US" sz="1000" dirty="0" err="1"/>
              <a:t>Oncol</a:t>
            </a:r>
            <a:r>
              <a:rPr lang="en-US" sz="1000" dirty="0"/>
              <a:t> 2018, Vol. 10: 1–11 DOI: 10.1177/ 1758835918797589 </a:t>
            </a:r>
            <a:endParaRPr lang="en-US" sz="1000" dirty="0">
              <a:solidFill>
                <a:srgbClr val="4D4F51"/>
              </a:solidFill>
            </a:endParaRPr>
          </a:p>
        </p:txBody>
      </p:sp>
      <p:pic>
        <p:nvPicPr>
          <p:cNvPr id="3" name="Picture 2"/>
          <p:cNvPicPr>
            <a:picLocks noChangeAspect="1"/>
          </p:cNvPicPr>
          <p:nvPr/>
        </p:nvPicPr>
        <p:blipFill rotWithShape="1">
          <a:blip r:embed="rId2"/>
          <a:srcRect l="5310" t="30626" r="15762" b="7259"/>
          <a:stretch/>
        </p:blipFill>
        <p:spPr>
          <a:xfrm>
            <a:off x="869007" y="1491175"/>
            <a:ext cx="10269415" cy="4543865"/>
          </a:xfrm>
          <a:prstGeom prst="rect">
            <a:avLst/>
          </a:prstGeom>
        </p:spPr>
      </p:pic>
      <p:sp>
        <p:nvSpPr>
          <p:cNvPr id="5" name="Title 1"/>
          <p:cNvSpPr txBox="1">
            <a:spLocks/>
          </p:cNvSpPr>
          <p:nvPr/>
        </p:nvSpPr>
        <p:spPr>
          <a:xfrm>
            <a:off x="442919" y="294452"/>
            <a:ext cx="11545941" cy="324673"/>
          </a:xfrm>
          <a:prstGeom prst="rect">
            <a:avLst/>
          </a:prstGeom>
        </p:spPr>
        <p:txBody>
          <a:bodyPr vert="horz" lIns="0" tIns="0" rIns="0" bIns="0" rtlCol="0" anchor="b"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gn="ctr">
              <a:lnSpc>
                <a:spcPct val="100000"/>
              </a:lnSpc>
            </a:pPr>
            <a:r>
              <a:rPr lang="en-US" sz="2400" dirty="0" err="1">
                <a:solidFill>
                  <a:srgbClr val="0070C0"/>
                </a:solidFill>
              </a:rPr>
              <a:t>Nghiên</a:t>
            </a:r>
            <a:r>
              <a:rPr lang="en-US" sz="2400" dirty="0">
                <a:solidFill>
                  <a:srgbClr val="0070C0"/>
                </a:solidFill>
              </a:rPr>
              <a:t> </a:t>
            </a:r>
            <a:r>
              <a:rPr lang="en-US" sz="2400" dirty="0" err="1">
                <a:solidFill>
                  <a:srgbClr val="0070C0"/>
                </a:solidFill>
              </a:rPr>
              <a:t>cứu</a:t>
            </a:r>
            <a:r>
              <a:rPr lang="en-US" sz="2400" dirty="0">
                <a:solidFill>
                  <a:srgbClr val="0070C0"/>
                </a:solidFill>
              </a:rPr>
              <a:t> </a:t>
            </a:r>
            <a:r>
              <a:rPr lang="en-US" sz="2400" dirty="0" err="1">
                <a:solidFill>
                  <a:srgbClr val="0070C0"/>
                </a:solidFill>
              </a:rPr>
              <a:t>tại</a:t>
            </a:r>
            <a:r>
              <a:rPr lang="en-US" sz="2400" dirty="0">
                <a:solidFill>
                  <a:srgbClr val="0070C0"/>
                </a:solidFill>
              </a:rPr>
              <a:t> </a:t>
            </a:r>
            <a:r>
              <a:rPr lang="en-US" sz="2400" dirty="0" err="1">
                <a:solidFill>
                  <a:srgbClr val="0070C0"/>
                </a:solidFill>
              </a:rPr>
              <a:t>Đài</a:t>
            </a:r>
            <a:r>
              <a:rPr lang="en-US" sz="2400" dirty="0">
                <a:solidFill>
                  <a:srgbClr val="0070C0"/>
                </a:solidFill>
              </a:rPr>
              <a:t> Loan so </a:t>
            </a:r>
            <a:r>
              <a:rPr lang="en-US" sz="2400" dirty="0" err="1">
                <a:solidFill>
                  <a:srgbClr val="0070C0"/>
                </a:solidFill>
              </a:rPr>
              <a:t>sánh</a:t>
            </a:r>
            <a:r>
              <a:rPr lang="en-US" sz="2400" dirty="0">
                <a:solidFill>
                  <a:srgbClr val="0070C0"/>
                </a:solidFill>
              </a:rPr>
              <a:t> 3 EGFR TKIs</a:t>
            </a:r>
            <a:endParaRPr lang="vi-VN" sz="2400" dirty="0">
              <a:solidFill>
                <a:srgbClr val="0070C0"/>
              </a:solidFill>
            </a:endParaRPr>
          </a:p>
        </p:txBody>
      </p:sp>
    </p:spTree>
    <p:extLst>
      <p:ext uri="{BB962C8B-B14F-4D97-AF65-F5344CB8AC3E}">
        <p14:creationId xmlns:p14="http://schemas.microsoft.com/office/powerpoint/2010/main" val="216660016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822943" y="620599"/>
          <a:ext cx="10868314" cy="5596062"/>
        </p:xfrm>
        <a:graphic>
          <a:graphicData uri="http://schemas.openxmlformats.org/drawingml/2006/table">
            <a:tbl>
              <a:tblPr firstRow="1" bandRow="1">
                <a:tableStyleId>{5C22544A-7EE6-4342-B048-85BDC9FD1C3A}</a:tableStyleId>
              </a:tblPr>
              <a:tblGrid>
                <a:gridCol w="1729489">
                  <a:extLst>
                    <a:ext uri="{9D8B030D-6E8A-4147-A177-3AD203B41FA5}">
                      <a16:colId xmlns:a16="http://schemas.microsoft.com/office/drawing/2014/main" val="2239348337"/>
                    </a:ext>
                  </a:extLst>
                </a:gridCol>
                <a:gridCol w="1275185">
                  <a:extLst>
                    <a:ext uri="{9D8B030D-6E8A-4147-A177-3AD203B41FA5}">
                      <a16:colId xmlns:a16="http://schemas.microsoft.com/office/drawing/2014/main" val="1531927650"/>
                    </a:ext>
                  </a:extLst>
                </a:gridCol>
                <a:gridCol w="1168919">
                  <a:extLst>
                    <a:ext uri="{9D8B030D-6E8A-4147-A177-3AD203B41FA5}">
                      <a16:colId xmlns:a16="http://schemas.microsoft.com/office/drawing/2014/main" val="4274654585"/>
                    </a:ext>
                  </a:extLst>
                </a:gridCol>
                <a:gridCol w="1168919">
                  <a:extLst>
                    <a:ext uri="{9D8B030D-6E8A-4147-A177-3AD203B41FA5}">
                      <a16:colId xmlns:a16="http://schemas.microsoft.com/office/drawing/2014/main" val="1689358027"/>
                    </a:ext>
                  </a:extLst>
                </a:gridCol>
                <a:gridCol w="1062653">
                  <a:extLst>
                    <a:ext uri="{9D8B030D-6E8A-4147-A177-3AD203B41FA5}">
                      <a16:colId xmlns:a16="http://schemas.microsoft.com/office/drawing/2014/main" val="1412194180"/>
                    </a:ext>
                  </a:extLst>
                </a:gridCol>
                <a:gridCol w="1275185">
                  <a:extLst>
                    <a:ext uri="{9D8B030D-6E8A-4147-A177-3AD203B41FA5}">
                      <a16:colId xmlns:a16="http://schemas.microsoft.com/office/drawing/2014/main" val="2470874718"/>
                    </a:ext>
                  </a:extLst>
                </a:gridCol>
                <a:gridCol w="1450254">
                  <a:extLst>
                    <a:ext uri="{9D8B030D-6E8A-4147-A177-3AD203B41FA5}">
                      <a16:colId xmlns:a16="http://schemas.microsoft.com/office/drawing/2014/main" val="3947431256"/>
                    </a:ext>
                  </a:extLst>
                </a:gridCol>
                <a:gridCol w="1737710">
                  <a:extLst>
                    <a:ext uri="{9D8B030D-6E8A-4147-A177-3AD203B41FA5}">
                      <a16:colId xmlns:a16="http://schemas.microsoft.com/office/drawing/2014/main" val="3481989898"/>
                    </a:ext>
                  </a:extLst>
                </a:gridCol>
              </a:tblGrid>
              <a:tr h="494098">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Study</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Country</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EGFR M+</a:t>
                      </a:r>
                    </a:p>
                    <a:p>
                      <a:pPr algn="ctr"/>
                      <a:r>
                        <a:rPr lang="en-US" sz="1200" dirty="0">
                          <a:latin typeface="Tahoma" panose="020B0604030504040204" pitchFamily="34" charset="0"/>
                          <a:ea typeface="Tahoma" panose="020B0604030504040204" pitchFamily="34" charset="0"/>
                          <a:cs typeface="Tahoma" panose="020B0604030504040204" pitchFamily="34" charset="0"/>
                        </a:rPr>
                        <a:t>(N)</a:t>
                      </a:r>
                    </a:p>
                  </a:txBody>
                  <a:tcPr marL="68580" marR="68580" anchor="ct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mPFS</a:t>
                      </a:r>
                      <a:endParaRPr lang="en-US" sz="1200" dirty="0">
                        <a:latin typeface="Tahoma" panose="020B0604030504040204" pitchFamily="34" charset="0"/>
                        <a:ea typeface="Tahoma" panose="020B0604030504040204" pitchFamily="34" charset="0"/>
                        <a:cs typeface="Tahoma" panose="020B0604030504040204" pitchFamily="34" charset="0"/>
                      </a:endParaRPr>
                    </a:p>
                    <a:p>
                      <a:pPr algn="ctr"/>
                      <a:r>
                        <a:rPr lang="en-US" sz="1200" dirty="0">
                          <a:latin typeface="Tahoma" panose="020B0604030504040204" pitchFamily="34" charset="0"/>
                          <a:ea typeface="Tahoma" panose="020B0604030504040204" pitchFamily="34" charset="0"/>
                          <a:cs typeface="Tahoma" panose="020B0604030504040204" pitchFamily="34" charset="0"/>
                        </a:rPr>
                        <a:t>(</a:t>
                      </a:r>
                      <a:r>
                        <a:rPr lang="en-US" sz="1200" dirty="0" err="1">
                          <a:latin typeface="Tahoma" panose="020B0604030504040204" pitchFamily="34" charset="0"/>
                          <a:ea typeface="Tahoma" panose="020B0604030504040204" pitchFamily="34" charset="0"/>
                          <a:cs typeface="Tahoma" panose="020B0604030504040204" pitchFamily="34" charset="0"/>
                        </a:rPr>
                        <a:t>mo</a:t>
                      </a: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mOS</a:t>
                      </a:r>
                      <a:endParaRPr lang="en-US" sz="1200" dirty="0">
                        <a:latin typeface="Tahoma" panose="020B0604030504040204" pitchFamily="34" charset="0"/>
                        <a:ea typeface="Tahoma" panose="020B0604030504040204" pitchFamily="34" charset="0"/>
                        <a:cs typeface="Tahoma" panose="020B0604030504040204" pitchFamily="34" charset="0"/>
                      </a:endParaRPr>
                    </a:p>
                    <a:p>
                      <a:pPr algn="ctr"/>
                      <a:r>
                        <a:rPr lang="en-US" sz="1200" dirty="0">
                          <a:latin typeface="Tahoma" panose="020B0604030504040204" pitchFamily="34" charset="0"/>
                          <a:ea typeface="Tahoma" panose="020B0604030504040204" pitchFamily="34" charset="0"/>
                          <a:cs typeface="Tahoma" panose="020B0604030504040204" pitchFamily="34" charset="0"/>
                        </a:rPr>
                        <a:t>(</a:t>
                      </a:r>
                      <a:r>
                        <a:rPr lang="en-US" sz="1200" dirty="0" err="1">
                          <a:latin typeface="Tahoma" panose="020B0604030504040204" pitchFamily="34" charset="0"/>
                          <a:ea typeface="Tahoma" panose="020B0604030504040204" pitchFamily="34" charset="0"/>
                          <a:cs typeface="Tahoma" panose="020B0604030504040204" pitchFamily="34" charset="0"/>
                        </a:rPr>
                        <a:t>mo</a:t>
                      </a: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ORR</a:t>
                      </a:r>
                    </a:p>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Side effect</a:t>
                      </a:r>
                    </a:p>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rgbClr val="007AC2"/>
                    </a:solidFill>
                  </a:tcPr>
                </a:tc>
                <a:tc>
                  <a:txBody>
                    <a:bodyPr/>
                    <a:lstStyle/>
                    <a:p>
                      <a:pPr algn="ctr"/>
                      <a:r>
                        <a:rPr lang="en-US" sz="1200" dirty="0">
                          <a:solidFill>
                            <a:schemeClr val="bg1"/>
                          </a:solidFill>
                          <a:latin typeface="Tahoma" panose="020B0604030504040204" pitchFamily="34" charset="0"/>
                          <a:ea typeface="Tahoma" panose="020B0604030504040204" pitchFamily="34" charset="0"/>
                          <a:cs typeface="Tahoma" panose="020B0604030504040204" pitchFamily="34" charset="0"/>
                        </a:rPr>
                        <a:t>Reference</a:t>
                      </a:r>
                      <a:endParaRPr lang="vi-VN"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1666606761"/>
                  </a:ext>
                </a:extLst>
              </a:tr>
              <a:tr h="2964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Wu et al</a:t>
                      </a:r>
                      <a:endParaRPr lang="en-US" sz="120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Asean</a:t>
                      </a:r>
                      <a:endParaRPr lang="en-US" sz="12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479</a:t>
                      </a:r>
                    </a:p>
                  </a:txBody>
                  <a:tcPr marL="68580" marR="6858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baseline="0" dirty="0">
                          <a:solidFill>
                            <a:srgbClr val="FF0000"/>
                          </a:solidFill>
                          <a:latin typeface="Tahoma" panose="020B0604030504040204" pitchFamily="34" charset="0"/>
                          <a:ea typeface="Tahoma" panose="020B0604030504040204" pitchFamily="34" charset="0"/>
                          <a:cs typeface="Tahoma" panose="020B0604030504040204" pitchFamily="34" charset="0"/>
                        </a:rPr>
                        <a:t>12.05</a:t>
                      </a:r>
                      <a:endParaRPr lang="en-US" sz="1200" b="1" baseline="30000" dirty="0">
                        <a:solidFill>
                          <a:srgbClr val="FF0000"/>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rgbClr val="FFFF00"/>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NR</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fr-FR" sz="1200" dirty="0">
                          <a:latin typeface="Tahoma" panose="020B0604030504040204" pitchFamily="34" charset="0"/>
                          <a:ea typeface="Tahoma" panose="020B0604030504040204" pitchFamily="34" charset="0"/>
                          <a:cs typeface="Tahoma" panose="020B0604030504040204" pitchFamily="34" charset="0"/>
                        </a:rPr>
                        <a:t>WCWL 2018  </a:t>
                      </a:r>
                      <a:r>
                        <a:rPr lang="vi-VN" sz="1200" dirty="0">
                          <a:latin typeface="Tahoma" panose="020B0604030504040204" pitchFamily="34" charset="0"/>
                          <a:ea typeface="Tahoma" panose="020B0604030504040204" pitchFamily="34" charset="0"/>
                          <a:cs typeface="Tahoma" panose="020B0604030504040204" pitchFamily="34" charset="0"/>
                        </a:rPr>
                        <a:t>(Poster P3.01-036)</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1282455081"/>
                  </a:ext>
                </a:extLst>
              </a:tr>
              <a:tr h="440884">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Liang et al </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Taiwan</a:t>
                      </a:r>
                    </a:p>
                  </a:txBody>
                  <a:tcPr marL="68580" marR="68580" anchor="ct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140</a:t>
                      </a:r>
                    </a:p>
                  </a:txBody>
                  <a:tcPr marL="68580" marR="68580" anchor="ctr"/>
                </a:tc>
                <a:tc>
                  <a:txBody>
                    <a:bodyPr/>
                    <a:lstStyle/>
                    <a:p>
                      <a:pPr algn="ctr"/>
                      <a:r>
                        <a:rPr lang="en-US" sz="1200" b="1" dirty="0">
                          <a:solidFill>
                            <a:srgbClr val="FF0000"/>
                          </a:solidFill>
                          <a:latin typeface="Tahoma" panose="020B0604030504040204" pitchFamily="34" charset="0"/>
                          <a:ea typeface="Tahoma" panose="020B0604030504040204" pitchFamily="34" charset="0"/>
                          <a:cs typeface="Tahoma" panose="020B0604030504040204" pitchFamily="34" charset="0"/>
                        </a:rPr>
                        <a:t>11.8</a:t>
                      </a:r>
                    </a:p>
                  </a:txBody>
                  <a:tcPr marL="68580" marR="68580" anchor="ctr">
                    <a:solidFill>
                      <a:srgbClr val="FFFF00"/>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NR</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67.2</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GI 22.9; skin 70.7</a:t>
                      </a:r>
                    </a:p>
                    <a:p>
                      <a:pPr algn="ctr"/>
                      <a:r>
                        <a:rPr lang="en-US" sz="1200" dirty="0">
                          <a:latin typeface="Tahoma" panose="020B0604030504040204" pitchFamily="34" charset="0"/>
                          <a:ea typeface="Tahoma" panose="020B0604030504040204" pitchFamily="34" charset="0"/>
                          <a:cs typeface="Tahoma" panose="020B0604030504040204" pitchFamily="34" charset="0"/>
                        </a:rPr>
                        <a:t>(Grade </a:t>
                      </a:r>
                      <a:r>
                        <a:rPr lang="en-US" sz="1200" b="0" kern="1200" dirty="0">
                          <a:solidFill>
                            <a:schemeClr val="dk1"/>
                          </a:solidFill>
                          <a:effectLst/>
                          <a:latin typeface="Tahoma" panose="020B0604030504040204" pitchFamily="34" charset="0"/>
                          <a:ea typeface="Tahoma" panose="020B0604030504040204" pitchFamily="34" charset="0"/>
                          <a:cs typeface="Tahoma" panose="020B0604030504040204" pitchFamily="34" charset="0"/>
                        </a:rPr>
                        <a:t>≥ 2)</a:t>
                      </a:r>
                      <a:endParaRPr lang="en-US" sz="12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tc>
                <a:tc>
                  <a:txBody>
                    <a:bodyPr/>
                    <a:lstStyle/>
                    <a:p>
                      <a:pPr algn="ctr"/>
                      <a:r>
                        <a:rPr lang="nb-NO" sz="1200" dirty="0">
                          <a:solidFill>
                            <a:schemeClr val="tx1"/>
                          </a:solidFill>
                          <a:latin typeface="Tahoma" panose="020B0604030504040204" pitchFamily="34" charset="0"/>
                          <a:ea typeface="Tahoma" panose="020B0604030504040204" pitchFamily="34" charset="0"/>
                          <a:cs typeface="Tahoma" panose="020B0604030504040204" pitchFamily="34" charset="0"/>
                        </a:rPr>
                        <a:t>Oncotarget 2017</a:t>
                      </a:r>
                      <a:r>
                        <a:rPr lang="nb-NO" sz="120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nb-NO" sz="1200" dirty="0">
                          <a:solidFill>
                            <a:schemeClr val="tx1"/>
                          </a:solidFill>
                          <a:latin typeface="Tahoma" panose="020B0604030504040204" pitchFamily="34" charset="0"/>
                          <a:ea typeface="Tahoma" panose="020B0604030504040204" pitchFamily="34" charset="0"/>
                          <a:cs typeface="Tahoma" panose="020B0604030504040204" pitchFamily="34" charset="0"/>
                        </a:rPr>
                        <a:t>90430</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1599530558"/>
                  </a:ext>
                </a:extLst>
              </a:tr>
              <a:tr h="296459">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Liang et al</a:t>
                      </a:r>
                      <a:endParaRPr lang="en-US" sz="1200" baseline="300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Taiwan</a:t>
                      </a:r>
                    </a:p>
                  </a:txBody>
                  <a:tcPr marL="68580" marR="68580" anchor="ct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259</a:t>
                      </a:r>
                    </a:p>
                  </a:txBody>
                  <a:tcPr marL="68580" marR="6858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baseline="0" dirty="0">
                          <a:solidFill>
                            <a:srgbClr val="FF0000"/>
                          </a:solidFill>
                          <a:latin typeface="Tahoma" panose="020B0604030504040204" pitchFamily="34" charset="0"/>
                          <a:ea typeface="Tahoma" panose="020B0604030504040204" pitchFamily="34" charset="0"/>
                          <a:cs typeface="Tahoma" panose="020B0604030504040204" pitchFamily="34" charset="0"/>
                        </a:rPr>
                        <a:t>12.8</a:t>
                      </a:r>
                    </a:p>
                  </a:txBody>
                  <a:tcPr marL="68580" marR="68580" anchor="ctr">
                    <a:solidFill>
                      <a:srgbClr val="FFFF00"/>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36.7</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69.5</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nb-NO" sz="1200" dirty="0">
                          <a:solidFill>
                            <a:schemeClr val="tx1"/>
                          </a:solidFill>
                          <a:latin typeface="Tahoma" panose="020B0604030504040204" pitchFamily="34" charset="0"/>
                          <a:ea typeface="Tahoma" panose="020B0604030504040204" pitchFamily="34" charset="0"/>
                          <a:cs typeface="Tahoma" panose="020B0604030504040204" pitchFamily="34" charset="0"/>
                        </a:rPr>
                        <a:t>Oncotarget, 2018 23749</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3386934316"/>
                  </a:ext>
                </a:extLst>
              </a:tr>
              <a:tr h="296459">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Liu et al </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Taiwan</a:t>
                      </a:r>
                    </a:p>
                  </a:txBody>
                  <a:tcPr marL="68580" marR="68580" anchor="ct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146</a:t>
                      </a:r>
                    </a:p>
                  </a:txBody>
                  <a:tcPr marL="68580" marR="6858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latin typeface="Tahoma" panose="020B0604030504040204" pitchFamily="34" charset="0"/>
                          <a:ea typeface="Tahoma" panose="020B0604030504040204" pitchFamily="34" charset="0"/>
                          <a:cs typeface="Tahoma" panose="020B0604030504040204" pitchFamily="34" charset="0"/>
                        </a:rPr>
                        <a:t>14.6</a:t>
                      </a:r>
                      <a:r>
                        <a:rPr lang="en-US" sz="1200" b="1" baseline="30000" dirty="0">
                          <a:solidFill>
                            <a:srgbClr val="FF0000"/>
                          </a:solidFill>
                          <a:latin typeface="Tahoma" panose="020B0604030504040204" pitchFamily="34" charset="0"/>
                          <a:ea typeface="Tahoma" panose="020B0604030504040204" pitchFamily="34" charset="0"/>
                          <a:cs typeface="Tahoma" panose="020B0604030504040204" pitchFamily="34" charset="0"/>
                        </a:rPr>
                        <a:t>TTF</a:t>
                      </a:r>
                    </a:p>
                  </a:txBody>
                  <a:tcPr marL="68580" marR="68580" anchor="ctr">
                    <a:solidFill>
                      <a:srgbClr val="FFFF00"/>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NR</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71.9</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nb-NO" sz="1200" dirty="0">
                          <a:solidFill>
                            <a:schemeClr val="tx1"/>
                          </a:solidFill>
                          <a:latin typeface="Tahoma" panose="020B0604030504040204" pitchFamily="34" charset="0"/>
                          <a:ea typeface="Tahoma" panose="020B0604030504040204" pitchFamily="34" charset="0"/>
                          <a:cs typeface="Tahoma" panose="020B0604030504040204" pitchFamily="34" charset="0"/>
                        </a:rPr>
                        <a:t>Oncotarget 2017</a:t>
                      </a:r>
                      <a:r>
                        <a:rPr lang="nb-NO" sz="120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nb-NO" sz="1200" dirty="0">
                          <a:solidFill>
                            <a:schemeClr val="tx1"/>
                          </a:solidFill>
                          <a:latin typeface="Tahoma" panose="020B0604030504040204" pitchFamily="34" charset="0"/>
                          <a:ea typeface="Tahoma" panose="020B0604030504040204" pitchFamily="34" charset="0"/>
                          <a:cs typeface="Tahoma" panose="020B0604030504040204" pitchFamily="34" charset="0"/>
                        </a:rPr>
                        <a:t>97602</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4190701563"/>
                  </a:ext>
                </a:extLst>
              </a:tr>
              <a:tr h="461158">
                <a:tc>
                  <a:txBody>
                    <a:bodyPr/>
                    <a:lstStyle/>
                    <a:p>
                      <a:pPr algn="ctr"/>
                      <a:r>
                        <a:rPr lang="en-US" sz="1200" dirty="0" err="1">
                          <a:latin typeface="Tahoma" panose="020B0604030504040204" pitchFamily="34" charset="0"/>
                          <a:ea typeface="Tahoma" panose="020B0604030504040204" pitchFamily="34" charset="0"/>
                          <a:cs typeface="Tahoma" panose="020B0604030504040204" pitchFamily="34" charset="0"/>
                        </a:rPr>
                        <a:t>Tu</a:t>
                      </a:r>
                      <a:r>
                        <a:rPr lang="en-US" sz="1200" dirty="0">
                          <a:latin typeface="Tahoma" panose="020B0604030504040204" pitchFamily="34" charset="0"/>
                          <a:ea typeface="Tahoma" panose="020B0604030504040204" pitchFamily="34" charset="0"/>
                          <a:cs typeface="Tahoma" panose="020B0604030504040204" pitchFamily="34" charset="0"/>
                        </a:rPr>
                        <a:t> et al </a:t>
                      </a:r>
                      <a:endParaRPr lang="en-US" sz="1200" baseline="300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Taiwan</a:t>
                      </a:r>
                    </a:p>
                  </a:txBody>
                  <a:tcPr marL="68580" marR="68580" anchor="ct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110</a:t>
                      </a:r>
                    </a:p>
                  </a:txBody>
                  <a:tcPr marL="68580" marR="6858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latin typeface="Tahoma" panose="020B0604030504040204" pitchFamily="34" charset="0"/>
                          <a:ea typeface="Tahoma" panose="020B0604030504040204" pitchFamily="34" charset="0"/>
                          <a:cs typeface="Tahoma" panose="020B0604030504040204" pitchFamily="34" charset="0"/>
                        </a:rPr>
                        <a:t>12.2</a:t>
                      </a:r>
                      <a:r>
                        <a:rPr lang="en-US" sz="1200" b="1" baseline="30000" dirty="0">
                          <a:solidFill>
                            <a:srgbClr val="FF0000"/>
                          </a:solidFill>
                          <a:latin typeface="Tahoma" panose="020B0604030504040204" pitchFamily="34" charset="0"/>
                          <a:ea typeface="Tahoma" panose="020B0604030504040204" pitchFamily="34" charset="0"/>
                          <a:cs typeface="Tahoma" panose="020B0604030504040204" pitchFamily="34" charset="0"/>
                        </a:rPr>
                        <a:t>TTF</a:t>
                      </a:r>
                    </a:p>
                  </a:txBody>
                  <a:tcPr marL="68580" marR="68580" anchor="ctr">
                    <a:solidFill>
                      <a:srgbClr val="FFFF00"/>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fr-FR" sz="1200" dirty="0">
                          <a:solidFill>
                            <a:schemeClr val="tx1"/>
                          </a:solidFill>
                          <a:latin typeface="Tahoma" panose="020B0604030504040204" pitchFamily="34" charset="0"/>
                          <a:ea typeface="Tahoma" panose="020B0604030504040204" pitchFamily="34" charset="0"/>
                          <a:cs typeface="Tahoma" panose="020B0604030504040204" pitchFamily="34" charset="0"/>
                        </a:rPr>
                        <a:t>WCLC 2017 (Poster# P1.03-053)</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3636481646"/>
                  </a:ext>
                </a:extLst>
              </a:tr>
              <a:tr h="461158">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Su et al</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Taiwan</a:t>
                      </a:r>
                    </a:p>
                  </a:txBody>
                  <a:tcPr marL="68580" marR="68580" anchor="ct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306</a:t>
                      </a:r>
                    </a:p>
                  </a:txBody>
                  <a:tcPr marL="68580" marR="68580" anchor="ctr"/>
                </a:tc>
                <a:tc>
                  <a:txBody>
                    <a:bodyPr/>
                    <a:lstStyle/>
                    <a:p>
                      <a:pPr algn="ctr"/>
                      <a:r>
                        <a:rPr lang="en-US" sz="1200" b="1" dirty="0">
                          <a:solidFill>
                            <a:srgbClr val="FF0000"/>
                          </a:solidFill>
                          <a:latin typeface="Tahoma" panose="020B0604030504040204" pitchFamily="34" charset="0"/>
                          <a:ea typeface="Tahoma" panose="020B0604030504040204" pitchFamily="34" charset="0"/>
                          <a:cs typeface="Tahoma" panose="020B0604030504040204" pitchFamily="34" charset="0"/>
                        </a:rPr>
                        <a:t>12.7</a:t>
                      </a:r>
                    </a:p>
                  </a:txBody>
                  <a:tcPr marL="68580" marR="68580" anchor="ctr">
                    <a:solidFill>
                      <a:srgbClr val="FFFF00"/>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39.1</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NR</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NR</a:t>
                      </a:r>
                    </a:p>
                  </a:txBody>
                  <a:tcPr marL="68580" marR="68580" anchor="ctr"/>
                </a:tc>
                <a:tc>
                  <a:txBody>
                    <a:bodyPr/>
                    <a:lstStyle/>
                    <a:p>
                      <a:pPr algn="ctr"/>
                      <a:r>
                        <a:rPr lang="en-US" sz="1200" dirty="0" err="1">
                          <a:solidFill>
                            <a:schemeClr val="tx1"/>
                          </a:solidFill>
                          <a:latin typeface="Tahoma" panose="020B0604030504040204" pitchFamily="34" charset="0"/>
                          <a:ea typeface="Tahoma" panose="020B0604030504040204" pitchFamily="34" charset="0"/>
                          <a:cs typeface="Tahoma" panose="020B0604030504040204" pitchFamily="34" charset="0"/>
                        </a:rPr>
                        <a:t>Ther</a:t>
                      </a: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schemeClr val="tx1"/>
                          </a:solidFill>
                          <a:latin typeface="Tahoma" panose="020B0604030504040204" pitchFamily="34" charset="0"/>
                          <a:ea typeface="Tahoma" panose="020B0604030504040204" pitchFamily="34" charset="0"/>
                          <a:cs typeface="Tahoma" panose="020B0604030504040204" pitchFamily="34" charset="0"/>
                        </a:rPr>
                        <a:t>Adv</a:t>
                      </a: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 Med Onco 2018 1 </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1490829753"/>
                  </a:ext>
                </a:extLst>
              </a:tr>
              <a:tr h="461158">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Tan et al </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Singapore</a:t>
                      </a:r>
                    </a:p>
                  </a:txBody>
                  <a:tcPr marL="68580" marR="68580" anchor="ct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125</a:t>
                      </a:r>
                    </a:p>
                  </a:txBody>
                  <a:tcPr marL="68580" marR="68580" anchor="ctr"/>
                </a:tc>
                <a:tc>
                  <a:txBody>
                    <a:bodyPr/>
                    <a:lstStyle/>
                    <a:p>
                      <a:pPr algn="ctr"/>
                      <a:r>
                        <a:rPr lang="en-US" sz="1200" b="1" dirty="0">
                          <a:solidFill>
                            <a:srgbClr val="FF0000"/>
                          </a:solidFill>
                          <a:latin typeface="Tahoma" panose="020B0604030504040204" pitchFamily="34" charset="0"/>
                          <a:ea typeface="Tahoma" panose="020B0604030504040204" pitchFamily="34" charset="0"/>
                          <a:cs typeface="Tahoma" panose="020B0604030504040204" pitchFamily="34" charset="0"/>
                        </a:rPr>
                        <a:t>11.9</a:t>
                      </a:r>
                    </a:p>
                  </a:txBody>
                  <a:tcPr marL="68580" marR="68580" anchor="ctr">
                    <a:solidFill>
                      <a:srgbClr val="FFFF00"/>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29.6</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70.4</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GI 4.1; skin 4.1</a:t>
                      </a:r>
                    </a:p>
                    <a:p>
                      <a:pPr algn="ctr"/>
                      <a:r>
                        <a:rPr lang="en-US" sz="1200" dirty="0">
                          <a:latin typeface="Tahoma" panose="020B0604030504040204" pitchFamily="34" charset="0"/>
                          <a:ea typeface="Tahoma" panose="020B0604030504040204" pitchFamily="34" charset="0"/>
                          <a:cs typeface="Tahoma" panose="020B0604030504040204" pitchFamily="34" charset="0"/>
                        </a:rPr>
                        <a:t>(Grade </a:t>
                      </a:r>
                      <a:r>
                        <a:rPr lang="en-US" sz="1200" b="0" kern="1200" dirty="0">
                          <a:solidFill>
                            <a:schemeClr val="dk1"/>
                          </a:solidFill>
                          <a:effectLst/>
                          <a:latin typeface="Tahoma" panose="020B0604030504040204" pitchFamily="34" charset="0"/>
                          <a:ea typeface="Tahoma" panose="020B0604030504040204" pitchFamily="34" charset="0"/>
                          <a:cs typeface="Tahoma" panose="020B0604030504040204" pitchFamily="34" charset="0"/>
                        </a:rPr>
                        <a:t>≥ 3)</a:t>
                      </a:r>
                      <a:endParaRPr lang="en-US" sz="12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tc>
                <a:tc>
                  <a:txBody>
                    <a:bodyPr/>
                    <a:lstStyle/>
                    <a:p>
                      <a:pPr algn="ctr"/>
                      <a:r>
                        <a:rPr lang="da-DK" sz="1200" dirty="0">
                          <a:solidFill>
                            <a:schemeClr val="tx1"/>
                          </a:solidFill>
                          <a:latin typeface="Tahoma" panose="020B0604030504040204" pitchFamily="34" charset="0"/>
                          <a:ea typeface="Tahoma" panose="020B0604030504040204" pitchFamily="34" charset="0"/>
                          <a:cs typeface="Tahoma" panose="020B0604030504040204" pitchFamily="34" charset="0"/>
                        </a:rPr>
                        <a:t>CSCO 2017 (poster# B0129)</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4081730654"/>
                  </a:ext>
                </a:extLst>
              </a:tr>
              <a:tr h="543113">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Kim et al </a:t>
                      </a:r>
                    </a:p>
                  </a:txBody>
                  <a:tcPr marL="68580" marR="68580" anchor="ctr">
                    <a:solidFill>
                      <a:schemeClr val="accent1">
                        <a:lumMod val="20000"/>
                        <a:lumOff val="80000"/>
                      </a:schemeClr>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Korea</a:t>
                      </a:r>
                    </a:p>
                  </a:txBody>
                  <a:tcPr marL="68580" marR="68580" anchor="ctr">
                    <a:solidFill>
                      <a:schemeClr val="accent1">
                        <a:lumMod val="20000"/>
                        <a:lumOff val="80000"/>
                      </a:schemeClr>
                    </a:solidFill>
                  </a:tcP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165</a:t>
                      </a:r>
                    </a:p>
                  </a:txBody>
                  <a:tcPr marL="68580" marR="68580" anchor="ctr">
                    <a:solidFill>
                      <a:schemeClr val="accent1">
                        <a:lumMod val="20000"/>
                        <a:lumOff val="80000"/>
                      </a:schemeClr>
                    </a:solidFill>
                  </a:tcPr>
                </a:tc>
                <a:tc>
                  <a:txBody>
                    <a:bodyPr/>
                    <a:lstStyle/>
                    <a:p>
                      <a:pPr algn="ctr"/>
                      <a:r>
                        <a:rPr lang="en-US" sz="1200" b="1" dirty="0">
                          <a:solidFill>
                            <a:srgbClr val="FF0000"/>
                          </a:solidFill>
                          <a:latin typeface="Tahoma" panose="020B0604030504040204" pitchFamily="34" charset="0"/>
                          <a:ea typeface="Tahoma" panose="020B0604030504040204" pitchFamily="34" charset="0"/>
                          <a:cs typeface="Tahoma" panose="020B0604030504040204" pitchFamily="34" charset="0"/>
                        </a:rPr>
                        <a:t>19.1</a:t>
                      </a:r>
                    </a:p>
                  </a:txBody>
                  <a:tcPr marL="68580" marR="68580" anchor="ctr">
                    <a:solidFill>
                      <a:srgbClr val="FFFF00"/>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NR</a:t>
                      </a:r>
                    </a:p>
                  </a:txBody>
                  <a:tcPr marL="68580" marR="68580" anchor="ctr">
                    <a:solidFill>
                      <a:schemeClr val="accent1">
                        <a:lumMod val="20000"/>
                        <a:lumOff val="80000"/>
                      </a:schemeClr>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64.3-91.2</a:t>
                      </a:r>
                    </a:p>
                  </a:txBody>
                  <a:tcPr marL="68580" marR="68580" anchor="ctr">
                    <a:solidFill>
                      <a:schemeClr val="accent1">
                        <a:lumMod val="20000"/>
                        <a:lumOff val="80000"/>
                      </a:schemeClr>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GI 2.4; skin 4.8</a:t>
                      </a:r>
                    </a:p>
                    <a:p>
                      <a:pPr algn="ctr"/>
                      <a:r>
                        <a:rPr lang="en-US" sz="1200" dirty="0">
                          <a:latin typeface="Tahoma" panose="020B0604030504040204" pitchFamily="34" charset="0"/>
                          <a:ea typeface="Tahoma" panose="020B0604030504040204" pitchFamily="34" charset="0"/>
                          <a:cs typeface="Tahoma" panose="020B0604030504040204" pitchFamily="34" charset="0"/>
                        </a:rPr>
                        <a:t>(Grade </a:t>
                      </a:r>
                      <a:r>
                        <a:rPr lang="en-US" sz="1200" b="0" kern="1200" dirty="0">
                          <a:solidFill>
                            <a:schemeClr val="dk1"/>
                          </a:solidFill>
                          <a:effectLst/>
                          <a:latin typeface="Tahoma" panose="020B0604030504040204" pitchFamily="34" charset="0"/>
                          <a:ea typeface="Tahoma" panose="020B0604030504040204" pitchFamily="34" charset="0"/>
                          <a:cs typeface="Tahoma" panose="020B0604030504040204" pitchFamily="34" charset="0"/>
                        </a:rPr>
                        <a:t>≥</a:t>
                      </a:r>
                      <a:r>
                        <a:rPr lang="en-US" sz="1200" dirty="0">
                          <a:latin typeface="Tahoma" panose="020B0604030504040204" pitchFamily="34" charset="0"/>
                          <a:ea typeface="Tahoma" panose="020B0604030504040204" pitchFamily="34" charset="0"/>
                          <a:cs typeface="Tahoma" panose="020B0604030504040204" pitchFamily="34" charset="0"/>
                        </a:rPr>
                        <a:t>3)</a:t>
                      </a:r>
                    </a:p>
                  </a:txBody>
                  <a:tcPr marL="68580" marR="68580" anchor="ctr">
                    <a:solidFill>
                      <a:schemeClr val="accent1">
                        <a:lumMod val="20000"/>
                        <a:lumOff val="80000"/>
                      </a:schemeClr>
                    </a:solidFill>
                  </a:tcPr>
                </a:tc>
                <a:tc>
                  <a:txBody>
                    <a:bodyPr/>
                    <a:lstStyle/>
                    <a:p>
                      <a:pPr algn="ctr"/>
                      <a:r>
                        <a:rPr lang="da-DK" sz="1200" dirty="0">
                          <a:solidFill>
                            <a:schemeClr val="tx1"/>
                          </a:solidFill>
                          <a:latin typeface="Tahoma" panose="020B0604030504040204" pitchFamily="34" charset="0"/>
                          <a:ea typeface="Tahoma" panose="020B0604030504040204" pitchFamily="34" charset="0"/>
                          <a:cs typeface="Tahoma" panose="020B0604030504040204" pitchFamily="34" charset="0"/>
                        </a:rPr>
                        <a:t>WCLC 2017 (poster# P3.01-023)</a:t>
                      </a:r>
                      <a:endParaRPr lang="vi-VN" sz="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accent1">
                        <a:lumMod val="20000"/>
                        <a:lumOff val="80000"/>
                      </a:schemeClr>
                    </a:solidFill>
                  </a:tcPr>
                </a:tc>
                <a:extLst>
                  <a:ext uri="{0D108BD9-81ED-4DB2-BD59-A6C34878D82A}">
                    <a16:rowId xmlns:a16="http://schemas.microsoft.com/office/drawing/2014/main" val="1182245514"/>
                  </a:ext>
                </a:extLst>
              </a:tr>
              <a:tr h="2964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latin typeface="Tahoma" panose="020B0604030504040204" pitchFamily="34" charset="0"/>
                          <a:ea typeface="Tahoma" panose="020B0604030504040204" pitchFamily="34" charset="0"/>
                          <a:cs typeface="Tahoma" panose="020B0604030504040204" pitchFamily="34" charset="0"/>
                        </a:rPr>
                        <a:t>Tanaka et al</a:t>
                      </a:r>
                      <a:endParaRPr lang="en-US" sz="1200" baseline="300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Japan</a:t>
                      </a:r>
                    </a:p>
                  </a:txBody>
                  <a:tcPr marL="68580" marR="68580" anchor="ct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127</a:t>
                      </a:r>
                    </a:p>
                  </a:txBody>
                  <a:tcPr marL="68580" marR="6858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17.8</a:t>
                      </a:r>
                    </a:p>
                  </a:txBody>
                  <a:tcPr marL="68580" marR="68580" anchor="ctr">
                    <a:solidFill>
                      <a:srgbClr val="FFFF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latin typeface="Tahoma" panose="020B0604030504040204" pitchFamily="34" charset="0"/>
                          <a:ea typeface="Tahoma" panose="020B0604030504040204" pitchFamily="34" charset="0"/>
                          <a:cs typeface="Tahoma" panose="020B0604030504040204" pitchFamily="34" charset="0"/>
                        </a:rPr>
                        <a:t>39.5</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J Clinic </a:t>
                      </a:r>
                      <a:r>
                        <a:rPr lang="en-US" sz="1200" kern="1200" dirty="0" err="1">
                          <a:solidFill>
                            <a:schemeClr val="tx1"/>
                          </a:solidFill>
                          <a:latin typeface="Tahoma" panose="020B0604030504040204" pitchFamily="34" charset="0"/>
                          <a:ea typeface="Tahoma" panose="020B0604030504040204" pitchFamily="34" charset="0"/>
                          <a:cs typeface="Tahoma" panose="020B0604030504040204" pitchFamily="34" charset="0"/>
                        </a:rPr>
                        <a:t>Onco</a:t>
                      </a: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 2018 e21173</a:t>
                      </a:r>
                      <a:endParaRPr lang="vi-VN" sz="1200"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tc>
                <a:extLst>
                  <a:ext uri="{0D108BD9-81ED-4DB2-BD59-A6C34878D82A}">
                    <a16:rowId xmlns:a16="http://schemas.microsoft.com/office/drawing/2014/main" val="3753641278"/>
                  </a:ext>
                </a:extLst>
              </a:tr>
              <a:tr h="296459">
                <a:tc>
                  <a:txBody>
                    <a:bodyPr/>
                    <a:lstStyle/>
                    <a:p>
                      <a:pPr algn="ctr"/>
                      <a:r>
                        <a:rPr lang="en-US" sz="1200" kern="1200" dirty="0">
                          <a:solidFill>
                            <a:schemeClr val="dk1"/>
                          </a:solidFill>
                          <a:latin typeface="Tahoma" panose="020B0604030504040204" pitchFamily="34" charset="0"/>
                          <a:ea typeface="Tahoma" panose="020B0604030504040204" pitchFamily="34" charset="0"/>
                          <a:cs typeface="Tahoma" panose="020B0604030504040204" pitchFamily="34" charset="0"/>
                        </a:rPr>
                        <a:t>Liam e</a:t>
                      </a:r>
                      <a:r>
                        <a:rPr lang="en-US" sz="1200" baseline="0" dirty="0">
                          <a:latin typeface="Tahoma" panose="020B0604030504040204" pitchFamily="34" charset="0"/>
                          <a:ea typeface="Tahoma" panose="020B0604030504040204" pitchFamily="34" charset="0"/>
                          <a:cs typeface="Tahoma" panose="020B0604030504040204" pitchFamily="34" charset="0"/>
                        </a:rPr>
                        <a:t>t al</a:t>
                      </a:r>
                      <a:endParaRPr lang="en-US" sz="1200" baseline="30000" dirty="0">
                        <a:latin typeface="Tahoma" panose="020B0604030504040204" pitchFamily="34" charset="0"/>
                        <a:ea typeface="Tahoma" panose="020B0604030504040204" pitchFamily="34" charset="0"/>
                        <a:cs typeface="Tahoma" panose="020B0604030504040204" pitchFamily="34" charset="0"/>
                      </a:endParaRP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Malaysia</a:t>
                      </a:r>
                    </a:p>
                  </a:txBody>
                  <a:tcPr marL="68580" marR="68580" anchor="ctr"/>
                </a:tc>
                <a:tc>
                  <a:txBody>
                    <a:bodyPr/>
                    <a:lstStyle/>
                    <a:p>
                      <a:pPr algn="ctr"/>
                      <a:r>
                        <a:rPr lang="en-US" sz="1200" dirty="0">
                          <a:solidFill>
                            <a:schemeClr val="tx1"/>
                          </a:solidFill>
                          <a:latin typeface="Tahoma" panose="020B0604030504040204" pitchFamily="34" charset="0"/>
                          <a:ea typeface="Tahoma" panose="020B0604030504040204" pitchFamily="34" charset="0"/>
                          <a:cs typeface="Tahoma" panose="020B0604030504040204" pitchFamily="34" charset="0"/>
                        </a:rPr>
                        <a:t>22</a:t>
                      </a:r>
                    </a:p>
                  </a:txBody>
                  <a:tcPr marL="68580" marR="6858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1" baseline="30000" dirty="0">
                        <a:solidFill>
                          <a:srgbClr val="FF0000"/>
                        </a:solidFill>
                        <a:latin typeface="Tahoma" panose="020B0604030504040204" pitchFamily="34" charset="0"/>
                        <a:ea typeface="Tahoma" panose="020B0604030504040204" pitchFamily="34" charset="0"/>
                        <a:cs typeface="Tahoma" panose="020B0604030504040204" pitchFamily="34"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14.3</a:t>
                      </a:r>
                    </a:p>
                  </a:txBody>
                  <a:tcPr marL="68580" marR="68580" anchor="ctr">
                    <a:solidFill>
                      <a:srgbClr val="FFFF00"/>
                    </a:solidFill>
                  </a:tcP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 </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86.3</a:t>
                      </a:r>
                    </a:p>
                  </a:txBody>
                  <a:tcPr marL="68580" marR="68580" anchor="ctr"/>
                </a:tc>
                <a:tc>
                  <a:txBody>
                    <a:bodyPr/>
                    <a:lstStyle/>
                    <a:p>
                      <a:pPr algn="ctr"/>
                      <a:r>
                        <a:rPr lang="en-US" sz="1200" dirty="0">
                          <a:latin typeface="Tahoma" panose="020B0604030504040204" pitchFamily="34" charset="0"/>
                          <a:ea typeface="Tahoma" panose="020B0604030504040204" pitchFamily="34" charset="0"/>
                          <a:cs typeface="Tahoma" panose="020B0604030504040204" pitchFamily="34" charset="0"/>
                        </a:rPr>
                        <a:t>-</a:t>
                      </a:r>
                    </a:p>
                  </a:txBody>
                  <a:tcPr marL="68580" marR="6858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I</a:t>
                      </a: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ASLC 2018 (Poster</a:t>
                      </a:r>
                      <a:r>
                        <a:rPr lang="fr-FR"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a:t>
                      </a:r>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 P</a:t>
                      </a:r>
                      <a:r>
                        <a:rPr lang="vi-VN"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3.15-21)</a:t>
                      </a:r>
                    </a:p>
                  </a:txBody>
                  <a:tcPr marL="68580" marR="68580" anchor="ctr"/>
                </a:tc>
                <a:extLst>
                  <a:ext uri="{0D108BD9-81ED-4DB2-BD59-A6C34878D82A}">
                    <a16:rowId xmlns:a16="http://schemas.microsoft.com/office/drawing/2014/main" val="1290289379"/>
                  </a:ext>
                </a:extLst>
              </a:tr>
              <a:tr h="296459">
                <a:tc>
                  <a:txBody>
                    <a:body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Lee et al</a:t>
                      </a:r>
                    </a:p>
                  </a:txBody>
                  <a:tcPr marL="68580" marR="68580" anchor="ctr">
                    <a:solidFill>
                      <a:schemeClr val="accent1">
                        <a:lumMod val="20000"/>
                        <a:lumOff val="80000"/>
                      </a:schemeClr>
                    </a:solidFill>
                  </a:tcPr>
                </a:tc>
                <a:tc>
                  <a:txBody>
                    <a:bodyPr/>
                    <a:lstStyle/>
                    <a:p>
                      <a:pPr marL="0" algn="ctr" defTabSz="914400" rtl="0" eaLnBrk="1" latinLnBrk="0" hangingPunct="1"/>
                      <a:r>
                        <a:rPr lang="en-US" sz="1200" kern="1200" dirty="0" err="1">
                          <a:solidFill>
                            <a:schemeClr val="tx1"/>
                          </a:solidFill>
                          <a:latin typeface="Tahoma" panose="020B0604030504040204" pitchFamily="34" charset="0"/>
                          <a:ea typeface="Tahoma" panose="020B0604030504040204" pitchFamily="34" charset="0"/>
                          <a:cs typeface="Tahoma" panose="020B0604030504040204" pitchFamily="34" charset="0"/>
                        </a:rPr>
                        <a:t>Koera</a:t>
                      </a:r>
                      <a:endPar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accent1">
                        <a:lumMod val="20000"/>
                        <a:lumOff val="80000"/>
                      </a:schemeClr>
                    </a:solidFill>
                  </a:tcPr>
                </a:tc>
                <a:tc>
                  <a:txBody>
                    <a:body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356</a:t>
                      </a:r>
                    </a:p>
                  </a:txBody>
                  <a:tcPr marL="68580" marR="68580" anchor="ctr">
                    <a:solidFill>
                      <a:schemeClr val="accent1">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18.4</a:t>
                      </a:r>
                    </a:p>
                  </a:txBody>
                  <a:tcPr marL="68580" marR="68580" anchor="ctr">
                    <a:solidFill>
                      <a:srgbClr val="FFFF00"/>
                    </a:solidFill>
                  </a:tcPr>
                </a:tc>
                <a:tc>
                  <a:txBody>
                    <a:body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accent1">
                        <a:lumMod val="20000"/>
                        <a:lumOff val="80000"/>
                      </a:schemeClr>
                    </a:solidFill>
                  </a:tcPr>
                </a:tc>
                <a:tc>
                  <a:txBody>
                    <a:body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65.3</a:t>
                      </a:r>
                    </a:p>
                  </a:txBody>
                  <a:tcPr marL="68580" marR="68580" anchor="ctr">
                    <a:solidFill>
                      <a:schemeClr val="accent1">
                        <a:lumMod val="20000"/>
                        <a:lumOff val="80000"/>
                      </a:schemeClr>
                    </a:solidFill>
                  </a:tcPr>
                </a:tc>
                <a:tc>
                  <a:txBody>
                    <a:bodyPr/>
                    <a:lstStyle/>
                    <a:p>
                      <a:pPr marL="0" algn="ctr" defTabSz="914400" rtl="0" eaLnBrk="1" latinLnBrk="0" hangingPunct="1"/>
                      <a:r>
                        <a:rPr lang="en-US" sz="1200" i="0" kern="1200" dirty="0">
                          <a:solidFill>
                            <a:schemeClr val="tx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i="0" dirty="0">
                          <a:latin typeface="Tahoma" panose="020B0604030504040204" pitchFamily="34" charset="0"/>
                          <a:ea typeface="Tahoma" panose="020B0604030504040204" pitchFamily="34" charset="0"/>
                          <a:cs typeface="Tahoma" panose="020B0604030504040204" pitchFamily="34" charset="0"/>
                        </a:rPr>
                        <a:t>K</a:t>
                      </a:r>
                      <a:r>
                        <a:rPr lang="en-US" sz="1200" i="0" dirty="0">
                          <a:latin typeface="Tahoma" panose="020B0604030504040204" pitchFamily="34" charset="0"/>
                          <a:ea typeface="Tahoma" panose="020B0604030504040204" pitchFamily="34" charset="0"/>
                          <a:cs typeface="Tahoma" panose="020B0604030504040204" pitchFamily="34" charset="0"/>
                        </a:rPr>
                        <a:t>ALC </a:t>
                      </a:r>
                      <a:r>
                        <a:rPr lang="fr-FR" sz="1200" i="0" dirty="0">
                          <a:latin typeface="Tahoma" panose="020B0604030504040204" pitchFamily="34" charset="0"/>
                          <a:ea typeface="Tahoma" panose="020B0604030504040204" pitchFamily="34" charset="0"/>
                          <a:cs typeface="Tahoma" panose="020B0604030504040204" pitchFamily="34" charset="0"/>
                        </a:rPr>
                        <a:t>2018 </a:t>
                      </a:r>
                      <a:endParaRPr lang="en-US" sz="1200" i="0" dirty="0">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accent1">
                        <a:lumMod val="20000"/>
                        <a:lumOff val="80000"/>
                      </a:schemeClr>
                    </a:solidFill>
                  </a:tcPr>
                </a:tc>
                <a:extLst>
                  <a:ext uri="{0D108BD9-81ED-4DB2-BD59-A6C34878D82A}">
                    <a16:rowId xmlns:a16="http://schemas.microsoft.com/office/drawing/2014/main" val="2625396108"/>
                  </a:ext>
                </a:extLst>
              </a:tr>
              <a:tr h="296459">
                <a:tc>
                  <a:txBody>
                    <a:bodyPr/>
                    <a:lstStyle/>
                    <a:p>
                      <a:pPr marL="0" algn="ctr" defTabSz="914400" rtl="0" eaLnBrk="1" latinLnBrk="0" hangingPunct="1"/>
                      <a:r>
                        <a:rPr lang="en-US" sz="1200" kern="1200" dirty="0" err="1">
                          <a:solidFill>
                            <a:schemeClr val="tx1"/>
                          </a:solidFill>
                          <a:latin typeface="Tahoma" panose="020B0604030504040204" pitchFamily="34" charset="0"/>
                          <a:ea typeface="Tahoma" panose="020B0604030504040204" pitchFamily="34" charset="0"/>
                          <a:cs typeface="Tahoma" panose="020B0604030504040204" pitchFamily="34" charset="0"/>
                        </a:rPr>
                        <a:t>RealGiDo</a:t>
                      </a:r>
                      <a:endPar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68580" marR="68580" anchor="ctr">
                    <a:solidFill>
                      <a:schemeClr val="accent1">
                        <a:lumMod val="20000"/>
                        <a:lumOff val="80000"/>
                      </a:schemeClr>
                    </a:solidFill>
                  </a:tcPr>
                </a:tc>
                <a:tc>
                  <a:txBody>
                    <a:body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Multi center</a:t>
                      </a:r>
                    </a:p>
                  </a:txBody>
                  <a:tcPr marL="68580" marR="68580" anchor="ctr">
                    <a:solidFill>
                      <a:schemeClr val="accent1">
                        <a:lumMod val="20000"/>
                        <a:lumOff val="80000"/>
                      </a:schemeClr>
                    </a:solidFill>
                  </a:tcPr>
                </a:tc>
                <a:tc>
                  <a:txBody>
                    <a:body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228</a:t>
                      </a:r>
                    </a:p>
                  </a:txBody>
                  <a:tcPr marL="68580" marR="68580" anchor="ctr">
                    <a:solidFill>
                      <a:schemeClr val="accent1">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20.8</a:t>
                      </a:r>
                    </a:p>
                  </a:txBody>
                  <a:tcPr marL="68580" marR="68580" anchor="ctr">
                    <a:solidFill>
                      <a:srgbClr val="FFFF00"/>
                    </a:solidFill>
                  </a:tcPr>
                </a:tc>
                <a:tc>
                  <a:txBody>
                    <a:body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accent1">
                        <a:lumMod val="20000"/>
                        <a:lumOff val="80000"/>
                      </a:schemeClr>
                    </a:solidFill>
                  </a:tcPr>
                </a:tc>
                <a:tc>
                  <a:txBody>
                    <a:bodyPr/>
                    <a:lstStyle/>
                    <a:p>
                      <a:pPr marL="0" algn="ctr" defTabSz="914400" rtl="0" eaLnBrk="1" latinLnBrk="0" hangingPunct="1"/>
                      <a:r>
                        <a:rPr lang="en-US" sz="1200" kern="1200" dirty="0">
                          <a:solidFill>
                            <a:schemeClr val="tx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accent1">
                        <a:lumMod val="20000"/>
                        <a:lumOff val="80000"/>
                      </a:schemeClr>
                    </a:solidFill>
                  </a:tcPr>
                </a:tc>
                <a:tc>
                  <a:txBody>
                    <a:bodyPr/>
                    <a:lstStyle/>
                    <a:p>
                      <a:pPr marL="0" algn="ctr" defTabSz="914400" rtl="0" eaLnBrk="1" latinLnBrk="0" hangingPunct="1"/>
                      <a:r>
                        <a:rPr lang="en-US" sz="1200" i="0" kern="1200" dirty="0">
                          <a:solidFill>
                            <a:schemeClr val="tx1"/>
                          </a:solidFill>
                          <a:latin typeface="Tahoma" panose="020B0604030504040204" pitchFamily="34" charset="0"/>
                          <a:ea typeface="Tahoma" panose="020B0604030504040204" pitchFamily="34" charset="0"/>
                          <a:cs typeface="Tahoma" panose="020B0604030504040204" pitchFamily="34" charset="0"/>
                        </a:rPr>
                        <a:t>-</a:t>
                      </a:r>
                    </a:p>
                  </a:txBody>
                  <a:tcPr marL="68580" marR="68580" anchor="c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i="0" dirty="0">
                          <a:latin typeface="Tahoma" panose="020B0604030504040204" pitchFamily="34" charset="0"/>
                          <a:ea typeface="Tahoma" panose="020B0604030504040204" pitchFamily="34" charset="0"/>
                          <a:cs typeface="Tahoma" panose="020B0604030504040204" pitchFamily="34" charset="0"/>
                        </a:rPr>
                        <a:t>Lung Cancer 2019</a:t>
                      </a:r>
                    </a:p>
                  </a:txBody>
                  <a:tcPr marL="68580" marR="68580" anchor="ctr">
                    <a:solidFill>
                      <a:schemeClr val="accent1">
                        <a:lumMod val="20000"/>
                        <a:lumOff val="80000"/>
                      </a:schemeClr>
                    </a:solidFill>
                  </a:tcPr>
                </a:tc>
                <a:extLst>
                  <a:ext uri="{0D108BD9-81ED-4DB2-BD59-A6C34878D82A}">
                    <a16:rowId xmlns:a16="http://schemas.microsoft.com/office/drawing/2014/main" val="4030288589"/>
                  </a:ext>
                </a:extLst>
              </a:tr>
            </a:tbl>
          </a:graphicData>
        </a:graphic>
      </p:graphicFrame>
      <p:sp>
        <p:nvSpPr>
          <p:cNvPr id="5" name="Rectangle 4"/>
          <p:cNvSpPr/>
          <p:nvPr/>
        </p:nvSpPr>
        <p:spPr>
          <a:xfrm>
            <a:off x="1171148" y="189202"/>
            <a:ext cx="9971304" cy="461665"/>
          </a:xfrm>
          <a:prstGeom prst="rect">
            <a:avLst/>
          </a:prstGeom>
        </p:spPr>
        <p:txBody>
          <a:bodyPr wrap="square">
            <a:spAutoFit/>
          </a:bodyPr>
          <a:lstStyle/>
          <a:p>
            <a:pPr algn="ctr"/>
            <a:r>
              <a:rPr lang="en-US" sz="2400" b="1" dirty="0" err="1">
                <a:solidFill>
                  <a:srgbClr val="FFC000"/>
                </a:solidFill>
                <a:latin typeface="Tahoma" panose="020B0604030504040204" pitchFamily="34" charset="0"/>
                <a:ea typeface="Tahoma" panose="020B0604030504040204" pitchFamily="34" charset="0"/>
                <a:cs typeface="Tahoma" panose="020B0604030504040204" pitchFamily="34" charset="0"/>
              </a:rPr>
              <a:t>Tổng</a:t>
            </a:r>
            <a:r>
              <a:rPr lang="en-US" sz="2400" b="1" dirty="0">
                <a:solidFill>
                  <a:srgbClr val="FFC000"/>
                </a:solidFill>
                <a:latin typeface="Tahoma" panose="020B0604030504040204" pitchFamily="34" charset="0"/>
                <a:ea typeface="Tahoma" panose="020B0604030504040204" pitchFamily="34" charset="0"/>
                <a:cs typeface="Tahoma" panose="020B0604030504040204" pitchFamily="34" charset="0"/>
              </a:rPr>
              <a:t> </a:t>
            </a:r>
            <a:r>
              <a:rPr lang="en-US" sz="2400" b="1" dirty="0" err="1">
                <a:solidFill>
                  <a:srgbClr val="FFC000"/>
                </a:solidFill>
                <a:latin typeface="Tahoma" panose="020B0604030504040204" pitchFamily="34" charset="0"/>
                <a:ea typeface="Tahoma" panose="020B0604030504040204" pitchFamily="34" charset="0"/>
                <a:cs typeface="Tahoma" panose="020B0604030504040204" pitchFamily="34" charset="0"/>
              </a:rPr>
              <a:t>hợp</a:t>
            </a:r>
            <a:r>
              <a:rPr lang="en-US" sz="2400" b="1" dirty="0">
                <a:solidFill>
                  <a:srgbClr val="FFC000"/>
                </a:solidFill>
                <a:latin typeface="Tahoma" panose="020B0604030504040204" pitchFamily="34" charset="0"/>
                <a:ea typeface="Tahoma" panose="020B0604030504040204" pitchFamily="34" charset="0"/>
                <a:cs typeface="Tahoma" panose="020B0604030504040204" pitchFamily="34" charset="0"/>
              </a:rPr>
              <a:t> </a:t>
            </a:r>
            <a:r>
              <a:rPr lang="en-US" sz="2400" b="1" dirty="0" err="1">
                <a:solidFill>
                  <a:srgbClr val="FFC000"/>
                </a:solidFill>
                <a:latin typeface="Tahoma" panose="020B0604030504040204" pitchFamily="34" charset="0"/>
                <a:ea typeface="Tahoma" panose="020B0604030504040204" pitchFamily="34" charset="0"/>
                <a:cs typeface="Tahoma" panose="020B0604030504040204" pitchFamily="34" charset="0"/>
              </a:rPr>
              <a:t>các</a:t>
            </a:r>
            <a:r>
              <a:rPr lang="en-US" sz="2400" b="1" dirty="0">
                <a:solidFill>
                  <a:srgbClr val="FFC000"/>
                </a:solidFill>
                <a:latin typeface="Tahoma" panose="020B0604030504040204" pitchFamily="34" charset="0"/>
                <a:ea typeface="Tahoma" panose="020B0604030504040204" pitchFamily="34" charset="0"/>
                <a:cs typeface="Tahoma" panose="020B0604030504040204" pitchFamily="34" charset="0"/>
              </a:rPr>
              <a:t> RWD </a:t>
            </a:r>
            <a:r>
              <a:rPr lang="en-US" sz="2400" b="1" dirty="0" err="1">
                <a:solidFill>
                  <a:srgbClr val="FFC000"/>
                </a:solidFill>
                <a:latin typeface="Tahoma" panose="020B0604030504040204" pitchFamily="34" charset="0"/>
                <a:ea typeface="Tahoma" panose="020B0604030504040204" pitchFamily="34" charset="0"/>
                <a:cs typeface="Tahoma" panose="020B0604030504040204" pitchFamily="34" charset="0"/>
              </a:rPr>
              <a:t>của</a:t>
            </a:r>
            <a:r>
              <a:rPr lang="en-US" sz="2400" b="1" dirty="0">
                <a:solidFill>
                  <a:srgbClr val="FFC000"/>
                </a:solidFill>
                <a:latin typeface="Tahoma" panose="020B0604030504040204" pitchFamily="34" charset="0"/>
                <a:ea typeface="Tahoma" panose="020B0604030504040204" pitchFamily="34" charset="0"/>
                <a:cs typeface="Tahoma" panose="020B0604030504040204" pitchFamily="34" charset="0"/>
              </a:rPr>
              <a:t> </a:t>
            </a:r>
            <a:r>
              <a:rPr lang="en-US" sz="2400" b="1" dirty="0" err="1">
                <a:solidFill>
                  <a:srgbClr val="FFC000"/>
                </a:solidFill>
                <a:latin typeface="Tahoma" panose="020B0604030504040204" pitchFamily="34" charset="0"/>
                <a:ea typeface="Tahoma" panose="020B0604030504040204" pitchFamily="34" charset="0"/>
                <a:cs typeface="Tahoma" panose="020B0604030504040204" pitchFamily="34" charset="0"/>
              </a:rPr>
              <a:t>afatinib</a:t>
            </a:r>
            <a:r>
              <a:rPr lang="en-US" sz="2400" b="1" dirty="0">
                <a:solidFill>
                  <a:srgbClr val="FFC000"/>
                </a:solidFill>
                <a:latin typeface="Tahoma" panose="020B0604030504040204" pitchFamily="34" charset="0"/>
                <a:ea typeface="Tahoma" panose="020B0604030504040204" pitchFamily="34" charset="0"/>
                <a:cs typeface="Tahoma" panose="020B0604030504040204" pitchFamily="34" charset="0"/>
              </a:rPr>
              <a:t> </a:t>
            </a:r>
            <a:r>
              <a:rPr lang="en-US" sz="2400" b="1" dirty="0" err="1">
                <a:solidFill>
                  <a:srgbClr val="FFC000"/>
                </a:solidFill>
                <a:latin typeface="Tahoma" panose="020B0604030504040204" pitchFamily="34" charset="0"/>
                <a:ea typeface="Tahoma" panose="020B0604030504040204" pitchFamily="34" charset="0"/>
                <a:cs typeface="Tahoma" panose="020B0604030504040204" pitchFamily="34" charset="0"/>
              </a:rPr>
              <a:t>trong</a:t>
            </a:r>
            <a:r>
              <a:rPr lang="en-US" sz="2400" b="1" dirty="0">
                <a:solidFill>
                  <a:srgbClr val="FFC000"/>
                </a:solidFill>
                <a:latin typeface="Tahoma" panose="020B0604030504040204" pitchFamily="34" charset="0"/>
                <a:ea typeface="Tahoma" panose="020B0604030504040204" pitchFamily="34" charset="0"/>
                <a:cs typeface="Tahoma" panose="020B0604030504040204" pitchFamily="34" charset="0"/>
              </a:rPr>
              <a:t> </a:t>
            </a:r>
            <a:r>
              <a:rPr lang="en-US" sz="2400" b="1" dirty="0" err="1">
                <a:solidFill>
                  <a:srgbClr val="FFC000"/>
                </a:solidFill>
                <a:latin typeface="Tahoma" panose="020B0604030504040204" pitchFamily="34" charset="0"/>
                <a:ea typeface="Tahoma" panose="020B0604030504040204" pitchFamily="34" charset="0"/>
                <a:cs typeface="Tahoma" panose="020B0604030504040204" pitchFamily="34" charset="0"/>
              </a:rPr>
              <a:t>điều</a:t>
            </a:r>
            <a:r>
              <a:rPr lang="en-US" sz="2400" b="1" dirty="0">
                <a:solidFill>
                  <a:srgbClr val="FFC000"/>
                </a:solidFill>
                <a:latin typeface="Tahoma" panose="020B0604030504040204" pitchFamily="34" charset="0"/>
                <a:ea typeface="Tahoma" panose="020B0604030504040204" pitchFamily="34" charset="0"/>
                <a:cs typeface="Tahoma" panose="020B0604030504040204" pitchFamily="34" charset="0"/>
              </a:rPr>
              <a:t> </a:t>
            </a:r>
            <a:r>
              <a:rPr lang="en-US" sz="2400" b="1" dirty="0" err="1">
                <a:solidFill>
                  <a:srgbClr val="FFC000"/>
                </a:solidFill>
                <a:latin typeface="Tahoma" panose="020B0604030504040204" pitchFamily="34" charset="0"/>
                <a:ea typeface="Tahoma" panose="020B0604030504040204" pitchFamily="34" charset="0"/>
                <a:cs typeface="Tahoma" panose="020B0604030504040204" pitchFamily="34" charset="0"/>
              </a:rPr>
              <a:t>trị</a:t>
            </a:r>
            <a:r>
              <a:rPr lang="en-US" sz="2400" b="1" dirty="0">
                <a:solidFill>
                  <a:srgbClr val="FFC000"/>
                </a:solidFill>
                <a:latin typeface="Tahoma" panose="020B0604030504040204" pitchFamily="34" charset="0"/>
                <a:ea typeface="Tahoma" panose="020B0604030504040204" pitchFamily="34" charset="0"/>
                <a:cs typeface="Tahoma" panose="020B0604030504040204" pitchFamily="34" charset="0"/>
              </a:rPr>
              <a:t> UTKTBN </a:t>
            </a:r>
            <a:r>
              <a:rPr lang="en-US" sz="2400" b="1" dirty="0" err="1">
                <a:solidFill>
                  <a:srgbClr val="FFC000"/>
                </a:solidFill>
                <a:latin typeface="Tahoma" panose="020B0604030504040204" pitchFamily="34" charset="0"/>
                <a:ea typeface="Tahoma" panose="020B0604030504040204" pitchFamily="34" charset="0"/>
                <a:cs typeface="Tahoma" panose="020B0604030504040204" pitchFamily="34" charset="0"/>
              </a:rPr>
              <a:t>bước</a:t>
            </a:r>
            <a:r>
              <a:rPr lang="en-US" sz="2400" b="1" dirty="0">
                <a:solidFill>
                  <a:srgbClr val="FFC000"/>
                </a:solidFill>
                <a:latin typeface="Tahoma" panose="020B0604030504040204" pitchFamily="34" charset="0"/>
                <a:ea typeface="Tahoma" panose="020B0604030504040204" pitchFamily="34" charset="0"/>
                <a:cs typeface="Tahoma" panose="020B0604030504040204" pitchFamily="34" charset="0"/>
              </a:rPr>
              <a:t> 1</a:t>
            </a:r>
            <a:endParaRPr lang="vi-VN" sz="2400" dirty="0">
              <a:solidFill>
                <a:srgbClr val="FFC000"/>
              </a:solidFill>
              <a:latin typeface="Tahoma" panose="020B0604030504040204" pitchFamily="34" charset="0"/>
              <a:ea typeface="Tahoma" panose="020B0604030504040204" pitchFamily="34" charset="0"/>
              <a:cs typeface="Tahoma" panose="020B0604030504040204" pitchFamily="34" charset="0"/>
            </a:endParaRPr>
          </a:p>
        </p:txBody>
      </p:sp>
      <p:sp>
        <p:nvSpPr>
          <p:cNvPr id="7" name="Rectangle 6"/>
          <p:cNvSpPr/>
          <p:nvPr/>
        </p:nvSpPr>
        <p:spPr>
          <a:xfrm>
            <a:off x="822943" y="4145842"/>
            <a:ext cx="10868314" cy="559836"/>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8" name="Rectangle 7"/>
          <p:cNvSpPr/>
          <p:nvPr/>
        </p:nvSpPr>
        <p:spPr>
          <a:xfrm>
            <a:off x="822943" y="3194696"/>
            <a:ext cx="10868314" cy="559836"/>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Tree>
    <p:extLst>
      <p:ext uri="{BB962C8B-B14F-4D97-AF65-F5344CB8AC3E}">
        <p14:creationId xmlns:p14="http://schemas.microsoft.com/office/powerpoint/2010/main" val="164159381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49902" y="2428648"/>
            <a:ext cx="12042098" cy="1813567"/>
          </a:xfrm>
        </p:spPr>
        <p:txBody>
          <a:bodyPr/>
          <a:lstStyle/>
          <a:p>
            <a:pPr algn="ctr">
              <a:lnSpc>
                <a:spcPct val="150000"/>
              </a:lnSpc>
            </a:pPr>
            <a:r>
              <a:rPr lang="en-GB" sz="3600" dirty="0">
                <a:solidFill>
                  <a:srgbClr val="0070C0"/>
                </a:solidFill>
              </a:rPr>
              <a:t>2. BỆNH NHÂN </a:t>
            </a:r>
            <a:r>
              <a:rPr lang="en-GB" sz="3600" dirty="0" err="1">
                <a:solidFill>
                  <a:srgbClr val="0070C0"/>
                </a:solidFill>
              </a:rPr>
              <a:t>Có</a:t>
            </a:r>
            <a:r>
              <a:rPr lang="en-GB" sz="3600" dirty="0">
                <a:solidFill>
                  <a:srgbClr val="0070C0"/>
                </a:solidFill>
              </a:rPr>
              <a:t> </a:t>
            </a:r>
            <a:r>
              <a:rPr lang="en-GB" sz="3600" dirty="0" err="1">
                <a:solidFill>
                  <a:srgbClr val="0070C0"/>
                </a:solidFill>
              </a:rPr>
              <a:t>Đột</a:t>
            </a:r>
            <a:r>
              <a:rPr lang="en-GB" sz="3600" dirty="0">
                <a:solidFill>
                  <a:srgbClr val="0070C0"/>
                </a:solidFill>
              </a:rPr>
              <a:t> </a:t>
            </a:r>
            <a:r>
              <a:rPr lang="en-GB" sz="3600" dirty="0" err="1">
                <a:solidFill>
                  <a:srgbClr val="0070C0"/>
                </a:solidFill>
              </a:rPr>
              <a:t>biến</a:t>
            </a:r>
            <a:r>
              <a:rPr lang="en-GB" sz="3600" dirty="0">
                <a:solidFill>
                  <a:srgbClr val="0070C0"/>
                </a:solidFill>
              </a:rPr>
              <a:t> EGFR </a:t>
            </a:r>
            <a:br>
              <a:rPr lang="en-GB" sz="3600" dirty="0">
                <a:solidFill>
                  <a:srgbClr val="0070C0"/>
                </a:solidFill>
              </a:rPr>
            </a:br>
            <a:r>
              <a:rPr lang="en-GB" sz="3600" dirty="0">
                <a:solidFill>
                  <a:srgbClr val="0070C0"/>
                </a:solidFill>
              </a:rPr>
              <a:t>KHÔNG THƯỜNG  </a:t>
            </a:r>
            <a:r>
              <a:rPr lang="en-GB" sz="3600" dirty="0" err="1">
                <a:solidFill>
                  <a:srgbClr val="0070C0"/>
                </a:solidFill>
              </a:rPr>
              <a:t>gặp</a:t>
            </a:r>
            <a:endParaRPr lang="vi-VN" sz="3600" dirty="0">
              <a:solidFill>
                <a:srgbClr val="0070C0"/>
              </a:solidFill>
            </a:endParaRPr>
          </a:p>
        </p:txBody>
      </p:sp>
    </p:spTree>
    <p:extLst>
      <p:ext uri="{BB962C8B-B14F-4D97-AF65-F5344CB8AC3E}">
        <p14:creationId xmlns:p14="http://schemas.microsoft.com/office/powerpoint/2010/main" val="9099751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91636" y="274320"/>
            <a:ext cx="10672483" cy="630936"/>
          </a:xfrm>
        </p:spPr>
        <p:txBody>
          <a:bodyPr/>
          <a:lstStyle/>
          <a:p>
            <a:pPr algn="ctr">
              <a:lnSpc>
                <a:spcPct val="100000"/>
              </a:lnSpc>
            </a:pPr>
            <a:r>
              <a:rPr lang="en-US" sz="3200" dirty="0" err="1">
                <a:solidFill>
                  <a:schemeClr val="accent1"/>
                </a:solidFill>
              </a:rPr>
              <a:t>Thành</a:t>
            </a:r>
            <a:r>
              <a:rPr lang="en-US" sz="3200" dirty="0">
                <a:solidFill>
                  <a:schemeClr val="accent1"/>
                </a:solidFill>
              </a:rPr>
              <a:t> </a:t>
            </a:r>
            <a:r>
              <a:rPr lang="en-US" sz="3200" dirty="0" err="1">
                <a:solidFill>
                  <a:schemeClr val="accent1"/>
                </a:solidFill>
              </a:rPr>
              <a:t>phần</a:t>
            </a:r>
            <a:r>
              <a:rPr lang="en-US" sz="3200" dirty="0">
                <a:solidFill>
                  <a:schemeClr val="accent1"/>
                </a:solidFill>
              </a:rPr>
              <a:t> </a:t>
            </a:r>
            <a:r>
              <a:rPr lang="en-US" sz="3200" dirty="0" err="1">
                <a:solidFill>
                  <a:schemeClr val="accent1"/>
                </a:solidFill>
              </a:rPr>
              <a:t>các</a:t>
            </a:r>
            <a:r>
              <a:rPr lang="en-US" sz="3200" dirty="0">
                <a:solidFill>
                  <a:schemeClr val="accent1"/>
                </a:solidFill>
              </a:rPr>
              <a:t> </a:t>
            </a:r>
            <a:r>
              <a:rPr lang="en-US" sz="3200" dirty="0" err="1">
                <a:solidFill>
                  <a:schemeClr val="accent1"/>
                </a:solidFill>
              </a:rPr>
              <a:t>loại</a:t>
            </a:r>
            <a:r>
              <a:rPr lang="en-US" sz="3200" dirty="0">
                <a:solidFill>
                  <a:schemeClr val="accent1"/>
                </a:solidFill>
              </a:rPr>
              <a:t> </a:t>
            </a:r>
            <a:r>
              <a:rPr lang="en-US" sz="3200" dirty="0" err="1">
                <a:solidFill>
                  <a:schemeClr val="accent1"/>
                </a:solidFill>
              </a:rPr>
              <a:t>đột</a:t>
            </a:r>
            <a:r>
              <a:rPr lang="en-US" sz="3200" dirty="0">
                <a:solidFill>
                  <a:schemeClr val="accent1"/>
                </a:solidFill>
              </a:rPr>
              <a:t> </a:t>
            </a:r>
            <a:r>
              <a:rPr lang="en-US" sz="3200" dirty="0" err="1">
                <a:solidFill>
                  <a:schemeClr val="accent1"/>
                </a:solidFill>
              </a:rPr>
              <a:t>biến</a:t>
            </a:r>
            <a:r>
              <a:rPr lang="en-US" sz="3200" dirty="0">
                <a:solidFill>
                  <a:schemeClr val="accent1"/>
                </a:solidFill>
              </a:rPr>
              <a:t> </a:t>
            </a:r>
            <a:r>
              <a:rPr lang="en-US" sz="3200" dirty="0" err="1">
                <a:solidFill>
                  <a:schemeClr val="accent1"/>
                </a:solidFill>
              </a:rPr>
              <a:t>không</a:t>
            </a:r>
            <a:r>
              <a:rPr lang="en-US" sz="3200" dirty="0">
                <a:solidFill>
                  <a:schemeClr val="accent1"/>
                </a:solidFill>
              </a:rPr>
              <a:t> </a:t>
            </a:r>
            <a:r>
              <a:rPr lang="en-US" sz="3200" dirty="0" err="1">
                <a:solidFill>
                  <a:schemeClr val="accent1"/>
                </a:solidFill>
              </a:rPr>
              <a:t>thường</a:t>
            </a:r>
            <a:r>
              <a:rPr lang="en-US" sz="3200" dirty="0">
                <a:solidFill>
                  <a:schemeClr val="accent1"/>
                </a:solidFill>
              </a:rPr>
              <a:t> </a:t>
            </a:r>
            <a:r>
              <a:rPr lang="en-US" sz="3200" dirty="0" err="1">
                <a:solidFill>
                  <a:schemeClr val="accent1"/>
                </a:solidFill>
              </a:rPr>
              <a:t>gặp</a:t>
            </a:r>
            <a:endParaRPr lang="vi-VN" sz="3200" dirty="0">
              <a:solidFill>
                <a:schemeClr val="accent1"/>
              </a:solidFill>
            </a:endParaRPr>
          </a:p>
        </p:txBody>
      </p:sp>
      <p:pic>
        <p:nvPicPr>
          <p:cNvPr id="5" name="Picture 4"/>
          <p:cNvPicPr>
            <a:picLocks noChangeAspect="1"/>
          </p:cNvPicPr>
          <p:nvPr/>
        </p:nvPicPr>
        <p:blipFill>
          <a:blip r:embed="rId2"/>
          <a:stretch>
            <a:fillRect/>
          </a:stretch>
        </p:blipFill>
        <p:spPr>
          <a:xfrm>
            <a:off x="955343" y="1551629"/>
            <a:ext cx="4817659" cy="4474562"/>
          </a:xfrm>
          <a:prstGeom prst="rect">
            <a:avLst/>
          </a:prstGeom>
        </p:spPr>
      </p:pic>
      <p:pic>
        <p:nvPicPr>
          <p:cNvPr id="6" name="Picture 5"/>
          <p:cNvPicPr>
            <a:picLocks noChangeAspect="1"/>
          </p:cNvPicPr>
          <p:nvPr/>
        </p:nvPicPr>
        <p:blipFill>
          <a:blip r:embed="rId3"/>
          <a:stretch>
            <a:fillRect/>
          </a:stretch>
        </p:blipFill>
        <p:spPr>
          <a:xfrm>
            <a:off x="6217432" y="1491302"/>
            <a:ext cx="4345936" cy="4534889"/>
          </a:xfrm>
          <a:prstGeom prst="rect">
            <a:avLst/>
          </a:prstGeom>
        </p:spPr>
      </p:pic>
      <p:sp>
        <p:nvSpPr>
          <p:cNvPr id="7" name="Rectangle 6"/>
          <p:cNvSpPr/>
          <p:nvPr/>
        </p:nvSpPr>
        <p:spPr>
          <a:xfrm>
            <a:off x="955343" y="6303232"/>
            <a:ext cx="3102131" cy="246221"/>
          </a:xfrm>
          <a:prstGeom prst="rect">
            <a:avLst/>
          </a:prstGeom>
        </p:spPr>
        <p:txBody>
          <a:bodyPr wrap="none">
            <a:spAutoFit/>
          </a:bodyPr>
          <a:lstStyle/>
          <a:p>
            <a:r>
              <a:rPr lang="en-US" sz="1000" dirty="0"/>
              <a:t>Zhang et al. </a:t>
            </a:r>
            <a:r>
              <a:rPr lang="en-US" sz="1000" dirty="0" err="1"/>
              <a:t>Transl</a:t>
            </a:r>
            <a:r>
              <a:rPr lang="en-US" sz="1000" dirty="0"/>
              <a:t> Lung Cancer Res 2019;8(3):302</a:t>
            </a:r>
            <a:endParaRPr lang="vi-VN" sz="1000" dirty="0"/>
          </a:p>
        </p:txBody>
      </p:sp>
    </p:spTree>
    <p:extLst>
      <p:ext uri="{BB962C8B-B14F-4D97-AF65-F5344CB8AC3E}">
        <p14:creationId xmlns:p14="http://schemas.microsoft.com/office/powerpoint/2010/main" val="309926328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563293" y="334758"/>
            <a:ext cx="11226018" cy="713749"/>
          </a:xfrm>
        </p:spPr>
        <p:txBody>
          <a:bodyPr>
            <a:normAutofit fontScale="90000"/>
          </a:bodyPr>
          <a:lstStyle/>
          <a:p>
            <a:pPr algn="ctr">
              <a:lnSpc>
                <a:spcPct val="100000"/>
              </a:lnSpc>
            </a:pPr>
            <a:r>
              <a:rPr lang="en-GB" altLang="de-DE" sz="3200" dirty="0">
                <a:solidFill>
                  <a:srgbClr val="FF9900"/>
                </a:solidFill>
              </a:rPr>
              <a:t>LUX-Lung 2, 3 &amp; 6</a:t>
            </a:r>
            <a:r>
              <a:rPr lang="en-US" sz="3200" dirty="0">
                <a:solidFill>
                  <a:srgbClr val="FF9900"/>
                </a:solidFill>
              </a:rPr>
              <a:t>: </a:t>
            </a:r>
            <a:br>
              <a:rPr lang="en-US" sz="3200" dirty="0">
                <a:solidFill>
                  <a:srgbClr val="FF9900"/>
                </a:solidFill>
              </a:rPr>
            </a:br>
            <a:r>
              <a:rPr lang="en-GB" altLang="zh-TW" sz="3200" dirty="0" err="1">
                <a:solidFill>
                  <a:schemeClr val="accent1"/>
                </a:solidFill>
                <a:ea typeface="Tahoma" panose="020B0604030504040204" pitchFamily="34" charset="0"/>
                <a:cs typeface="Tahoma" panose="020B0604030504040204" pitchFamily="34" charset="0"/>
              </a:rPr>
              <a:t>Bệnh</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nhân</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đột</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biến</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không</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thường</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gặp</a:t>
            </a:r>
            <a:r>
              <a:rPr lang="en-GB" altLang="zh-TW" sz="3200" dirty="0">
                <a:solidFill>
                  <a:schemeClr val="accent1"/>
                </a:solidFill>
                <a:ea typeface="Tahoma" panose="020B0604030504040204" pitchFamily="34" charset="0"/>
                <a:cs typeface="Tahoma" panose="020B0604030504040204" pitchFamily="34" charset="0"/>
              </a:rPr>
              <a:t> </a:t>
            </a:r>
          </a:p>
        </p:txBody>
      </p:sp>
      <p:graphicFrame>
        <p:nvGraphicFramePr>
          <p:cNvPr id="8" name="Content Placeholder 4"/>
          <p:cNvGraphicFramePr>
            <a:graphicFrameLocks/>
          </p:cNvGraphicFramePr>
          <p:nvPr/>
        </p:nvGraphicFramePr>
        <p:xfrm>
          <a:off x="2030544" y="1440412"/>
          <a:ext cx="8291517" cy="43390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TextBox 8"/>
          <p:cNvSpPr txBox="1"/>
          <p:nvPr/>
        </p:nvSpPr>
        <p:spPr>
          <a:xfrm>
            <a:off x="1394687" y="4463249"/>
            <a:ext cx="1892525" cy="307777"/>
          </a:xfrm>
          <a:prstGeom prst="rect">
            <a:avLst/>
          </a:prstGeom>
          <a:noFill/>
        </p:spPr>
        <p:txBody>
          <a:bodyPr wrap="square" rtlCol="0">
            <a:spAutoFit/>
          </a:bodyPr>
          <a:lstStyle/>
          <a:p>
            <a:pPr algn="r"/>
            <a:r>
              <a:rPr lang="de-DE" sz="1400" dirty="0">
                <a:solidFill>
                  <a:prstClr val="black"/>
                </a:solidFill>
                <a:latin typeface="Tahoma" panose="020B0604030504040204" pitchFamily="34" charset="0"/>
                <a:ea typeface="Tahoma" panose="020B0604030504040204" pitchFamily="34" charset="0"/>
                <a:cs typeface="Tahoma" panose="020B0604030504040204" pitchFamily="34" charset="0"/>
              </a:rPr>
              <a:t>Common </a:t>
            </a:r>
            <a:r>
              <a:rPr lang="de-DE" sz="1400" dirty="0" err="1">
                <a:solidFill>
                  <a:prstClr val="black"/>
                </a:solidFill>
                <a:latin typeface="Tahoma" panose="020B0604030504040204" pitchFamily="34" charset="0"/>
                <a:ea typeface="Tahoma" panose="020B0604030504040204" pitchFamily="34" charset="0"/>
                <a:cs typeface="Tahoma" panose="020B0604030504040204" pitchFamily="34" charset="0"/>
              </a:rPr>
              <a:t>mutations</a:t>
            </a:r>
            <a:endParaRPr lang="en-GB" sz="14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0" name="TextBox 9"/>
          <p:cNvSpPr txBox="1"/>
          <p:nvPr/>
        </p:nvSpPr>
        <p:spPr>
          <a:xfrm>
            <a:off x="1205133" y="5061445"/>
            <a:ext cx="1990640" cy="602409"/>
          </a:xfrm>
          <a:prstGeom prst="rect">
            <a:avLst/>
          </a:prstGeom>
          <a:noFill/>
        </p:spPr>
        <p:txBody>
          <a:bodyPr wrap="square" lIns="0" tIns="0" rIns="0" bIns="0" rtlCol="0" anchor="b" anchorCtr="0">
            <a:spAutoFit/>
          </a:bodyPr>
          <a:lstStyle/>
          <a:p>
            <a:pPr algn="r">
              <a:lnSpc>
                <a:spcPct val="150000"/>
              </a:lnSpc>
            </a:pPr>
            <a:r>
              <a:rPr lang="de-DE" sz="1400" b="1" dirty="0" err="1">
                <a:solidFill>
                  <a:srgbClr val="FF0000"/>
                </a:solidFill>
                <a:latin typeface="Tahoma" panose="020B0604030504040204" pitchFamily="34" charset="0"/>
                <a:ea typeface="Tahoma" panose="020B0604030504040204" pitchFamily="34" charset="0"/>
                <a:cs typeface="Tahoma" panose="020B0604030504040204" pitchFamily="34" charset="0"/>
              </a:rPr>
              <a:t>Uncommon</a:t>
            </a:r>
            <a:r>
              <a:rPr lang="de-DE" sz="1400"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de-DE" sz="1400" b="1" dirty="0" err="1">
                <a:solidFill>
                  <a:srgbClr val="FF0000"/>
                </a:solidFill>
                <a:latin typeface="Tahoma" panose="020B0604030504040204" pitchFamily="34" charset="0"/>
                <a:ea typeface="Tahoma" panose="020B0604030504040204" pitchFamily="34" charset="0"/>
                <a:cs typeface="Tahoma" panose="020B0604030504040204" pitchFamily="34" charset="0"/>
              </a:rPr>
              <a:t>mutations</a:t>
            </a:r>
            <a:endParaRPr lang="de-DE" sz="1400" b="1" dirty="0">
              <a:solidFill>
                <a:srgbClr val="FF0000"/>
              </a:solidFill>
              <a:latin typeface="Tahoma" panose="020B0604030504040204" pitchFamily="34" charset="0"/>
              <a:ea typeface="Tahoma" panose="020B0604030504040204" pitchFamily="34" charset="0"/>
              <a:cs typeface="Tahoma" panose="020B0604030504040204" pitchFamily="34" charset="0"/>
            </a:endParaRPr>
          </a:p>
          <a:p>
            <a:pPr algn="r">
              <a:lnSpc>
                <a:spcPct val="150000"/>
              </a:lnSpc>
            </a:pPr>
            <a:r>
              <a:rPr lang="de-DE" sz="1400" b="1" dirty="0">
                <a:solidFill>
                  <a:srgbClr val="FF0000"/>
                </a:solidFill>
                <a:latin typeface="Tahoma" panose="020B0604030504040204" pitchFamily="34" charset="0"/>
                <a:ea typeface="Tahoma" panose="020B0604030504040204" pitchFamily="34" charset="0"/>
                <a:cs typeface="Tahoma" panose="020B0604030504040204" pitchFamily="34" charset="0"/>
              </a:rPr>
              <a:t>Treated with afatinib</a:t>
            </a:r>
            <a:r>
              <a:rPr lang="de-DE" sz="1400" b="1" baseline="30000" dirty="0">
                <a:solidFill>
                  <a:srgbClr val="FF0000"/>
                </a:solidFill>
                <a:latin typeface="Tahoma" panose="020B0604030504040204" pitchFamily="34" charset="0"/>
                <a:ea typeface="Tahoma" panose="020B0604030504040204" pitchFamily="34" charset="0"/>
                <a:cs typeface="Tahoma" panose="020B0604030504040204" pitchFamily="34" charset="0"/>
              </a:rPr>
              <a:t>4</a:t>
            </a:r>
            <a:endParaRPr lang="en-GB" sz="1400" b="1" baseline="30000"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sp>
        <p:nvSpPr>
          <p:cNvPr id="11" name="TextBox 10"/>
          <p:cNvSpPr txBox="1"/>
          <p:nvPr/>
        </p:nvSpPr>
        <p:spPr>
          <a:xfrm>
            <a:off x="1303248" y="3763567"/>
            <a:ext cx="1892525" cy="307777"/>
          </a:xfrm>
          <a:prstGeom prst="rect">
            <a:avLst/>
          </a:prstGeom>
          <a:noFill/>
        </p:spPr>
        <p:txBody>
          <a:bodyPr wrap="square" rtlCol="0">
            <a:spAutoFit/>
          </a:bodyPr>
          <a:lstStyle/>
          <a:p>
            <a:pPr algn="r"/>
            <a:r>
              <a:rPr lang="de-DE" sz="1400" dirty="0">
                <a:solidFill>
                  <a:prstClr val="black"/>
                </a:solidFill>
                <a:latin typeface="Tahoma" panose="020B0604030504040204" pitchFamily="34" charset="0"/>
                <a:ea typeface="Tahoma" panose="020B0604030504040204" pitchFamily="34" charset="0"/>
                <a:cs typeface="Tahoma" panose="020B0604030504040204" pitchFamily="34" charset="0"/>
              </a:rPr>
              <a:t>Line of treatment</a:t>
            </a:r>
            <a:endParaRPr lang="en-GB" sz="14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2" name="TextBox 11"/>
          <p:cNvSpPr txBox="1"/>
          <p:nvPr/>
        </p:nvSpPr>
        <p:spPr>
          <a:xfrm>
            <a:off x="1394687" y="2993894"/>
            <a:ext cx="1892525" cy="307777"/>
          </a:xfrm>
          <a:prstGeom prst="rect">
            <a:avLst/>
          </a:prstGeom>
          <a:noFill/>
        </p:spPr>
        <p:txBody>
          <a:bodyPr wrap="square" rtlCol="0">
            <a:spAutoFit/>
          </a:bodyPr>
          <a:lstStyle/>
          <a:p>
            <a:pPr algn="r"/>
            <a:r>
              <a:rPr lang="de-DE" sz="1400" dirty="0">
                <a:solidFill>
                  <a:prstClr val="black"/>
                </a:solidFill>
                <a:latin typeface="Tahoma" panose="020B0604030504040204" pitchFamily="34" charset="0"/>
                <a:ea typeface="Tahoma" panose="020B0604030504040204" pitchFamily="34" charset="0"/>
                <a:cs typeface="Tahoma" panose="020B0604030504040204" pitchFamily="34" charset="0"/>
              </a:rPr>
              <a:t>Treatment</a:t>
            </a:r>
            <a:endParaRPr lang="en-GB" sz="14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3" name="Rectangle 1"/>
          <p:cNvSpPr>
            <a:spLocks noChangeArrowheads="1"/>
          </p:cNvSpPr>
          <p:nvPr/>
        </p:nvSpPr>
        <p:spPr bwMode="auto">
          <a:xfrm>
            <a:off x="838200" y="6306828"/>
            <a:ext cx="10676206" cy="267254"/>
          </a:xfrm>
          <a:prstGeom prst="rect">
            <a:avLst/>
          </a:prstGeom>
          <a:noFill/>
          <a:ln w="9525">
            <a:noFill/>
            <a:miter lim="800000"/>
            <a:headEnd/>
            <a:tailEnd/>
          </a:ln>
        </p:spPr>
        <p:txBody>
          <a:bodyPr wrap="square" lIns="0" tIns="0" rIns="0" bIns="0" anchor="b" anchorCtr="0">
            <a:noAutofit/>
          </a:bodyPr>
          <a:lstStyle/>
          <a:p>
            <a:pPr>
              <a:spcBef>
                <a:spcPts val="277"/>
              </a:spcBef>
            </a:pP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1. Yang et al. Lancet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2012 539 ; 2.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Sequist</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et el. J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Clin</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2013 3327; 3. Wu et al. Lancet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2014 213; 4. Yang et al. Lancet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2015 830.   </a:t>
            </a:r>
          </a:p>
        </p:txBody>
      </p:sp>
      <p:sp>
        <p:nvSpPr>
          <p:cNvPr id="2" name="Rounded Rectangle 1"/>
          <p:cNvSpPr/>
          <p:nvPr/>
        </p:nvSpPr>
        <p:spPr>
          <a:xfrm>
            <a:off x="1084217" y="5068063"/>
            <a:ext cx="9011589" cy="537707"/>
          </a:xfrm>
          <a:prstGeom prst="roundRect">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algn="ctr"/>
            <a:endParaRPr lang="vi-VN" dirty="0" err="1"/>
          </a:p>
        </p:txBody>
      </p:sp>
      <p:sp>
        <p:nvSpPr>
          <p:cNvPr id="14" name="TextBox 13"/>
          <p:cNvSpPr txBox="1"/>
          <p:nvPr/>
        </p:nvSpPr>
        <p:spPr>
          <a:xfrm>
            <a:off x="736097" y="6584466"/>
            <a:ext cx="8853714" cy="276999"/>
          </a:xfrm>
          <a:prstGeom prst="rect">
            <a:avLst/>
          </a:prstGeom>
          <a:solidFill>
            <a:schemeClr val="bg1"/>
          </a:solidFill>
        </p:spPr>
        <p:txBody>
          <a:bodyPr wrap="square" rtlCol="0">
            <a:spAutoFit/>
          </a:bodyPr>
          <a:lstStyle/>
          <a:p>
            <a:r>
              <a:rPr lang="vi-VN" sz="1200" dirty="0">
                <a:latin typeface="Tahoma" panose="020B0604030504040204" pitchFamily="34" charset="0"/>
                <a:ea typeface="Tahoma" panose="020B0604030504040204" pitchFamily="34" charset="0"/>
                <a:cs typeface="Tahoma" panose="020B0604030504040204" pitchFamily="34" charset="0"/>
              </a:rPr>
              <a:t>Thông tin chỉ mang tính tham khảo. Vui lòng xem tờ hướng dẫn sử dung tại Việt Nam</a:t>
            </a:r>
          </a:p>
        </p:txBody>
      </p:sp>
    </p:spTree>
    <p:extLst>
      <p:ext uri="{BB962C8B-B14F-4D97-AF65-F5344CB8AC3E}">
        <p14:creationId xmlns:p14="http://schemas.microsoft.com/office/powerpoint/2010/main" val="425417014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ontent Placeholder 1"/>
          <p:cNvGraphicFramePr>
            <a:graphicFrameLocks noGrp="1"/>
          </p:cNvGraphicFramePr>
          <p:nvPr/>
        </p:nvGraphicFramePr>
        <p:xfrm>
          <a:off x="1617786" y="1069141"/>
          <a:ext cx="8745838" cy="5200822"/>
        </p:xfrm>
        <a:graphic>
          <a:graphicData uri="http://schemas.openxmlformats.org/drawingml/2006/table">
            <a:tbl>
              <a:tblPr firstCol="1"/>
              <a:tblGrid>
                <a:gridCol w="2202217">
                  <a:extLst>
                    <a:ext uri="{9D8B030D-6E8A-4147-A177-3AD203B41FA5}">
                      <a16:colId xmlns:a16="http://schemas.microsoft.com/office/drawing/2014/main" val="20000"/>
                    </a:ext>
                  </a:extLst>
                </a:gridCol>
                <a:gridCol w="1739317">
                  <a:extLst>
                    <a:ext uri="{9D8B030D-6E8A-4147-A177-3AD203B41FA5}">
                      <a16:colId xmlns:a16="http://schemas.microsoft.com/office/drawing/2014/main" val="20001"/>
                    </a:ext>
                  </a:extLst>
                </a:gridCol>
                <a:gridCol w="1645571">
                  <a:extLst>
                    <a:ext uri="{9D8B030D-6E8A-4147-A177-3AD203B41FA5}">
                      <a16:colId xmlns:a16="http://schemas.microsoft.com/office/drawing/2014/main" val="20002"/>
                    </a:ext>
                  </a:extLst>
                </a:gridCol>
                <a:gridCol w="1620148">
                  <a:extLst>
                    <a:ext uri="{9D8B030D-6E8A-4147-A177-3AD203B41FA5}">
                      <a16:colId xmlns:a16="http://schemas.microsoft.com/office/drawing/2014/main" val="20003"/>
                    </a:ext>
                  </a:extLst>
                </a:gridCol>
                <a:gridCol w="1538585">
                  <a:extLst>
                    <a:ext uri="{9D8B030D-6E8A-4147-A177-3AD203B41FA5}">
                      <a16:colId xmlns:a16="http://schemas.microsoft.com/office/drawing/2014/main" val="20004"/>
                    </a:ext>
                  </a:extLst>
                </a:gridCol>
              </a:tblGrid>
              <a:tr h="803304">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FFFFFF"/>
                          </a:solidFill>
                          <a:effectLst/>
                          <a:latin typeface="Arial" pitchFamily="34" charset="0"/>
                          <a:ea typeface="Calibri" pitchFamily="34" charset="0"/>
                          <a:cs typeface="Arial" panose="020B0604020202020204" pitchFamily="34" charset="0"/>
                        </a:rPr>
                        <a:t> </a:t>
                      </a:r>
                      <a:endParaRPr kumimoji="0" lang="en-GB" sz="1200" b="1" i="0" u="none" strike="noStrike" cap="none" normalizeH="0" baseline="0" dirty="0">
                        <a:ln>
                          <a:noFill/>
                        </a:ln>
                        <a:solidFill>
                          <a:srgbClr val="FFFFFF"/>
                        </a:solidFill>
                        <a:effectLst/>
                        <a:latin typeface="Arial" pitchFamily="34" charset="0"/>
                        <a:ea typeface="Calibri"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rgbClr val="FFFFFF"/>
                          </a:solidFill>
                          <a:effectLst/>
                          <a:latin typeface="Arial" pitchFamily="34" charset="0"/>
                          <a:ea typeface="Calibri" pitchFamily="34" charset="0"/>
                          <a:cs typeface="Arial" panose="020B0604020202020204" pitchFamily="34" charset="0"/>
                        </a:rPr>
                        <a:t> </a:t>
                      </a:r>
                      <a:endParaRPr kumimoji="0" lang="en-GB" sz="1200" b="1" i="0" u="none" strike="noStrike" cap="none" normalizeH="0" baseline="0" dirty="0">
                        <a:ln>
                          <a:noFill/>
                        </a:ln>
                        <a:solidFill>
                          <a:srgbClr val="FFFFFF"/>
                        </a:solidFill>
                        <a:effectLst/>
                        <a:latin typeface="Arial" pitchFamily="34" charset="0"/>
                        <a:ea typeface="Calibri" pitchFamily="34" charset="0"/>
                        <a:cs typeface="Arial" panose="020B060402020202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hMerge="1">
                  <a:txBody>
                    <a:bodyPr/>
                    <a:lstStyle/>
                    <a:p>
                      <a:endParaRPr lang="en-GB"/>
                    </a:p>
                  </a:txBody>
                  <a:tcPr/>
                </a:tc>
                <a:tc>
                  <a:txBody>
                    <a:bodyPr/>
                    <a:lstStyle/>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Del19</a:t>
                      </a:r>
                    </a:p>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(n=408)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L858R</a:t>
                      </a:r>
                    </a:p>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(n=330)</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Uncommon </a:t>
                      </a:r>
                    </a:p>
                    <a:p>
                      <a:pPr marL="0" marR="0" lvl="0" indent="0" algn="ctr" defTabSz="914400" rtl="0" eaLnBrk="1" fontAlgn="base" latinLnBrk="0" hangingPunct="1">
                        <a:lnSpc>
                          <a:spcPct val="15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(n=100)</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a16="http://schemas.microsoft.com/office/drawing/2014/main" val="10000"/>
                  </a:ext>
                </a:extLst>
              </a:tr>
              <a:tr h="396186">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Median age, years (range)</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58 (27-84)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61 (32-86)</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60 (30-86)</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3023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Gender, N (%)</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Female</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256 (63)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223 (68)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58 (58)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59954">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Smoking status,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N (%)</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Never smoked</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288 (71)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242 (73)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68 (68)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Ex-smoker</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98 (24)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75 (23)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28 (28)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35536">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Current smoker</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22 (5)</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13 (4)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4 (4)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30233">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Race, N (%)</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Caucasian</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54 (13)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39 (12)</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14 (14)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Asian</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351 (86)</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289 (88)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85 (85)</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Other</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3 (1)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2 (1)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1 (1)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63978">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Stage (AJCC 6.0), </a:t>
                      </a:r>
                      <a:b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b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N (%)</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IIIB (wet)</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33 (8)</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31 (9)</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3 (3)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IV</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375 (92)</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299 (91)</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97 (97)</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30233">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ECOG PS, N (%)</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0</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150 (37)</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112 (34)</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43 (43)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30233">
                <a:tc vMerge="1">
                  <a:txBody>
                    <a:bodyPr/>
                    <a:lstStyle/>
                    <a:p>
                      <a:endParaRPr lang="en-GB"/>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1</a:t>
                      </a:r>
                      <a:endParaRPr kumimoji="0" lang="en-GB" sz="17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257 (63)</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0"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214 (65)</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57 (57)</a:t>
                      </a:r>
                    </a:p>
                  </a:txBody>
                  <a:tcPr marL="78825" marR="7882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23" name="Rectangle 22"/>
          <p:cNvSpPr/>
          <p:nvPr/>
        </p:nvSpPr>
        <p:spPr>
          <a:xfrm>
            <a:off x="9183190" y="6537179"/>
            <a:ext cx="2786084" cy="276999"/>
          </a:xfrm>
          <a:prstGeom prst="rect">
            <a:avLst/>
          </a:prstGeom>
        </p:spPr>
        <p:txBody>
          <a:bodyPr wrap="none">
            <a:spAutoFit/>
          </a:bodyPr>
          <a:lstStyle/>
          <a:p>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1. Yang et al. Lancet </a:t>
            </a:r>
            <a:r>
              <a:rPr 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2015 830 </a:t>
            </a:r>
            <a:endParaRPr lang="vi-VN" sz="1200" dirty="0"/>
          </a:p>
        </p:txBody>
      </p:sp>
      <p:sp>
        <p:nvSpPr>
          <p:cNvPr id="24" name="Title 1"/>
          <p:cNvSpPr>
            <a:spLocks noGrp="1"/>
          </p:cNvSpPr>
          <p:nvPr>
            <p:ph type="title"/>
          </p:nvPr>
        </p:nvSpPr>
        <p:spPr>
          <a:xfrm>
            <a:off x="683456" y="168812"/>
            <a:ext cx="10515600" cy="531339"/>
          </a:xfrm>
        </p:spPr>
        <p:txBody>
          <a:bodyPr>
            <a:normAutofit fontScale="90000"/>
          </a:bodyPr>
          <a:lstStyle/>
          <a:p>
            <a:pPr algn="ctr">
              <a:lnSpc>
                <a:spcPct val="100000"/>
              </a:lnSpc>
            </a:pPr>
            <a:r>
              <a:rPr lang="en-GB" altLang="zh-TW" sz="3200" dirty="0" err="1">
                <a:latin typeface="Tahoma" panose="020B0604030504040204" pitchFamily="34" charset="0"/>
                <a:ea typeface="Tahoma" panose="020B0604030504040204" pitchFamily="34" charset="0"/>
                <a:cs typeface="Tahoma" panose="020B0604030504040204" pitchFamily="34" charset="0"/>
              </a:rPr>
              <a:t>Nghiên</a:t>
            </a:r>
            <a:r>
              <a:rPr lang="en-GB" altLang="zh-TW" sz="3200" dirty="0">
                <a:latin typeface="Tahoma" panose="020B0604030504040204" pitchFamily="34" charset="0"/>
                <a:ea typeface="Tahoma" panose="020B0604030504040204" pitchFamily="34" charset="0"/>
                <a:cs typeface="Tahoma" panose="020B0604030504040204" pitchFamily="34" charset="0"/>
              </a:rPr>
              <a:t> </a:t>
            </a:r>
            <a:r>
              <a:rPr lang="en-GB" altLang="zh-TW" sz="3200" dirty="0" err="1">
                <a:latin typeface="Tahoma" panose="020B0604030504040204" pitchFamily="34" charset="0"/>
                <a:ea typeface="Tahoma" panose="020B0604030504040204" pitchFamily="34" charset="0"/>
                <a:cs typeface="Tahoma" panose="020B0604030504040204" pitchFamily="34" charset="0"/>
              </a:rPr>
              <a:t>cứu</a:t>
            </a:r>
            <a:r>
              <a:rPr lang="en-GB" altLang="zh-TW" sz="3200" dirty="0">
                <a:latin typeface="Tahoma" panose="020B0604030504040204" pitchFamily="34" charset="0"/>
                <a:ea typeface="Tahoma" panose="020B0604030504040204" pitchFamily="34" charset="0"/>
                <a:cs typeface="Tahoma" panose="020B0604030504040204" pitchFamily="34" charset="0"/>
              </a:rPr>
              <a:t> LUX-Lung 2, 3 &amp; 6: </a:t>
            </a:r>
            <a:r>
              <a:rPr lang="en-GB" altLang="zh-TW"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dân</a:t>
            </a:r>
            <a:r>
              <a:rPr lang="en-GB" altLang="zh-TW"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altLang="zh-TW"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số</a:t>
            </a:r>
            <a:r>
              <a:rPr lang="en-GB" altLang="zh-TW"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altLang="zh-TW"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nghiên</a:t>
            </a:r>
            <a:r>
              <a:rPr lang="en-GB" altLang="zh-TW"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altLang="zh-TW"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cứu</a:t>
            </a:r>
            <a:endParaRPr lang="en-GB" altLang="zh-TW"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8947052" y="1069141"/>
            <a:ext cx="1308296" cy="5200822"/>
          </a:xfrm>
          <a:prstGeom prst="roundRect">
            <a:avLst/>
          </a:prstGeom>
          <a:noFill/>
          <a:ln w="41275">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6" name="TextBox 5"/>
          <p:cNvSpPr txBox="1"/>
          <p:nvPr/>
        </p:nvSpPr>
        <p:spPr>
          <a:xfrm>
            <a:off x="1511780" y="6515842"/>
            <a:ext cx="2235200" cy="246221"/>
          </a:xfrm>
          <a:prstGeom prst="rect">
            <a:avLst/>
          </a:prstGeom>
          <a:noFill/>
        </p:spPr>
        <p:txBody>
          <a:bodyPr wrap="square" rtlCol="0">
            <a:spAutoFit/>
          </a:bodyPr>
          <a:lstStyle/>
          <a:p>
            <a:r>
              <a:rPr lang="en-US" sz="1000" dirty="0" err="1">
                <a:solidFill>
                  <a:schemeClr val="accent1">
                    <a:lumMod val="75000"/>
                  </a:schemeClr>
                </a:solidFill>
                <a:latin typeface="Times New Roman" panose="02020603050405020304" pitchFamily="18" charset="0"/>
                <a:cs typeface="Times New Roman" panose="02020603050405020304" pitchFamily="18" charset="0"/>
              </a:rPr>
              <a:t>Tài</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liệu</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sử</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dụng</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nội</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bộ</a:t>
            </a:r>
            <a:endParaRPr lang="vi-VN" sz="1000" dirty="0">
              <a:solidFill>
                <a:schemeClr val="accent1">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655019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744627" y="1269866"/>
            <a:ext cx="11140850" cy="5142202"/>
            <a:chOff x="457746" y="1131349"/>
            <a:chExt cx="11140850" cy="4812251"/>
          </a:xfrm>
        </p:grpSpPr>
        <p:grpSp>
          <p:nvGrpSpPr>
            <p:cNvPr id="30" name="Group 29"/>
            <p:cNvGrpSpPr/>
            <p:nvPr/>
          </p:nvGrpSpPr>
          <p:grpSpPr>
            <a:xfrm>
              <a:off x="457746" y="1131349"/>
              <a:ext cx="11140850" cy="4812251"/>
              <a:chOff x="457746" y="1131349"/>
              <a:chExt cx="11140850" cy="4812251"/>
            </a:xfrm>
          </p:grpSpPr>
          <p:grpSp>
            <p:nvGrpSpPr>
              <p:cNvPr id="13" name="Group 12"/>
              <p:cNvGrpSpPr/>
              <p:nvPr/>
            </p:nvGrpSpPr>
            <p:grpSpPr>
              <a:xfrm>
                <a:off x="457746" y="3846398"/>
                <a:ext cx="11140850" cy="2097202"/>
                <a:chOff x="457746" y="3846398"/>
                <a:chExt cx="11140850" cy="2097202"/>
              </a:xfrm>
            </p:grpSpPr>
            <p:grpSp>
              <p:nvGrpSpPr>
                <p:cNvPr id="11" name="Group 10"/>
                <p:cNvGrpSpPr/>
                <p:nvPr/>
              </p:nvGrpSpPr>
              <p:grpSpPr>
                <a:xfrm>
                  <a:off x="457746" y="3846398"/>
                  <a:ext cx="11140850" cy="2097202"/>
                  <a:chOff x="457746" y="3846398"/>
                  <a:chExt cx="11140850" cy="2097202"/>
                </a:xfrm>
              </p:grpSpPr>
              <p:sp>
                <p:nvSpPr>
                  <p:cNvPr id="6" name="Rounded Rectangle 5"/>
                  <p:cNvSpPr/>
                  <p:nvPr/>
                </p:nvSpPr>
                <p:spPr>
                  <a:xfrm>
                    <a:off x="3155496" y="3846398"/>
                    <a:ext cx="2179865" cy="457200"/>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err="1">
                        <a:latin typeface="Tahoma" panose="020B0604030504040204" pitchFamily="34" charset="0"/>
                        <a:ea typeface="Tahoma" panose="020B0604030504040204" pitchFamily="34" charset="0"/>
                        <a:cs typeface="Tahoma" panose="020B0604030504040204" pitchFamily="34" charset="0"/>
                      </a:rPr>
                      <a:t>Afatinib</a:t>
                    </a:r>
                    <a:r>
                      <a:rPr lang="en-GB" dirty="0">
                        <a:latin typeface="Tahoma" panose="020B0604030504040204" pitchFamily="34" charset="0"/>
                        <a:ea typeface="Tahoma" panose="020B0604030504040204" pitchFamily="34" charset="0"/>
                        <a:cs typeface="Tahoma" panose="020B0604030504040204" pitchFamily="34" charset="0"/>
                      </a:rPr>
                      <a:t> (N = 75)</a:t>
                    </a:r>
                    <a:endParaRPr lang="vi-VN" dirty="0">
                      <a:latin typeface="Tahoma" panose="020B0604030504040204" pitchFamily="34" charset="0"/>
                      <a:ea typeface="Tahoma" panose="020B0604030504040204" pitchFamily="34" charset="0"/>
                      <a:cs typeface="Tahoma" panose="020B0604030504040204" pitchFamily="34" charset="0"/>
                    </a:endParaRPr>
                  </a:p>
                </p:txBody>
              </p:sp>
              <p:grpSp>
                <p:nvGrpSpPr>
                  <p:cNvPr id="10" name="Group 9"/>
                  <p:cNvGrpSpPr/>
                  <p:nvPr/>
                </p:nvGrpSpPr>
                <p:grpSpPr>
                  <a:xfrm>
                    <a:off x="457746" y="4996270"/>
                    <a:ext cx="11140850" cy="947330"/>
                    <a:chOff x="457746" y="4891768"/>
                    <a:chExt cx="11140850" cy="947330"/>
                  </a:xfrm>
                </p:grpSpPr>
                <p:sp>
                  <p:nvSpPr>
                    <p:cNvPr id="7" name="Rounded Rectangle 6"/>
                    <p:cNvSpPr/>
                    <p:nvPr/>
                  </p:nvSpPr>
                  <p:spPr>
                    <a:xfrm>
                      <a:off x="457746" y="4891768"/>
                      <a:ext cx="3834218" cy="947330"/>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latin typeface="Tahoma" panose="020B0604030504040204" pitchFamily="34" charset="0"/>
                          <a:ea typeface="Tahoma" panose="020B0604030504040204" pitchFamily="34" charset="0"/>
                          <a:cs typeface="Tahoma" panose="020B0604030504040204" pitchFamily="34" charset="0"/>
                        </a:rPr>
                        <a:t>Group 1: </a:t>
                      </a:r>
                      <a:r>
                        <a:rPr lang="en-GB" dirty="0" err="1">
                          <a:latin typeface="Tahoma" panose="020B0604030504040204" pitchFamily="34" charset="0"/>
                          <a:ea typeface="Tahoma" panose="020B0604030504040204" pitchFamily="34" charset="0"/>
                          <a:cs typeface="Tahoma" panose="020B0604030504040204" pitchFamily="34" charset="0"/>
                        </a:rPr>
                        <a:t>Đột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biến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điểm</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hoặc</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kép</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hoắc</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cả</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hai</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trong</a:t>
                      </a:r>
                      <a:r>
                        <a:rPr lang="en-GB" dirty="0">
                          <a:latin typeface="Tahoma" panose="020B0604030504040204" pitchFamily="34" charset="0"/>
                          <a:ea typeface="Tahoma" panose="020B0604030504040204" pitchFamily="34" charset="0"/>
                          <a:cs typeface="Tahoma" panose="020B0604030504040204" pitchFamily="34" charset="0"/>
                        </a:rPr>
                        <a:t> exon 18 -21 </a:t>
                      </a:r>
                    </a:p>
                    <a:p>
                      <a:pPr algn="ctr"/>
                      <a:r>
                        <a:rPr lang="en-GB" dirty="0">
                          <a:latin typeface="Tahoma" panose="020B0604030504040204" pitchFamily="34" charset="0"/>
                          <a:ea typeface="Tahoma" panose="020B0604030504040204" pitchFamily="34" charset="0"/>
                          <a:cs typeface="Tahoma" panose="020B0604030504040204" pitchFamily="34" charset="0"/>
                        </a:rPr>
                        <a:t>(N = 38)</a:t>
                      </a:r>
                      <a:endParaRPr lang="vi-VN" dirty="0">
                        <a:latin typeface="Tahoma" panose="020B0604030504040204" pitchFamily="34" charset="0"/>
                        <a:ea typeface="Tahoma" panose="020B0604030504040204" pitchFamily="34" charset="0"/>
                        <a:cs typeface="Tahoma" panose="020B0604030504040204" pitchFamily="34" charset="0"/>
                      </a:endParaRPr>
                    </a:p>
                  </p:txBody>
                </p:sp>
                <p:sp>
                  <p:nvSpPr>
                    <p:cNvPr id="8" name="Rounded Rectangle 7"/>
                    <p:cNvSpPr/>
                    <p:nvPr/>
                  </p:nvSpPr>
                  <p:spPr>
                    <a:xfrm>
                      <a:off x="4801551" y="5045120"/>
                      <a:ext cx="3299460" cy="693829"/>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latin typeface="Tahoma" panose="020B0604030504040204" pitchFamily="34" charset="0"/>
                          <a:ea typeface="Tahoma" panose="020B0604030504040204" pitchFamily="34" charset="0"/>
                          <a:cs typeface="Tahoma" panose="020B0604030504040204" pitchFamily="34" charset="0"/>
                        </a:rPr>
                        <a:t>Group 2: T790M </a:t>
                      </a:r>
                      <a:r>
                        <a:rPr lang="en-GB" dirty="0" err="1">
                          <a:latin typeface="Tahoma" panose="020B0604030504040204" pitchFamily="34" charset="0"/>
                          <a:ea typeface="Tahoma" panose="020B0604030504040204" pitchFamily="34" charset="0"/>
                          <a:cs typeface="Tahoma" panose="020B0604030504040204" pitchFamily="34" charset="0"/>
                        </a:rPr>
                        <a:t>nguyên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phát</a:t>
                      </a:r>
                      <a:endParaRPr lang="en-GB" dirty="0">
                        <a:latin typeface="Tahoma" panose="020B0604030504040204" pitchFamily="34" charset="0"/>
                        <a:ea typeface="Tahoma" panose="020B0604030504040204" pitchFamily="34" charset="0"/>
                        <a:cs typeface="Tahoma" panose="020B0604030504040204" pitchFamily="34" charset="0"/>
                      </a:endParaRPr>
                    </a:p>
                    <a:p>
                      <a:pPr algn="ctr"/>
                      <a:r>
                        <a:rPr lang="en-GB" dirty="0">
                          <a:latin typeface="Tahoma" panose="020B0604030504040204" pitchFamily="34" charset="0"/>
                          <a:ea typeface="Tahoma" panose="020B0604030504040204" pitchFamily="34" charset="0"/>
                          <a:cs typeface="Tahoma" panose="020B0604030504040204" pitchFamily="34" charset="0"/>
                        </a:rPr>
                        <a:t>(N = 14)</a:t>
                      </a:r>
                      <a:endParaRPr lang="vi-VN" dirty="0">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8415613" y="5041717"/>
                      <a:ext cx="3182983" cy="697232"/>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latin typeface="Tahoma" panose="020B0604030504040204" pitchFamily="34" charset="0"/>
                          <a:ea typeface="Tahoma" panose="020B0604030504040204" pitchFamily="34" charset="0"/>
                          <a:cs typeface="Tahoma" panose="020B0604030504040204" pitchFamily="34" charset="0"/>
                        </a:rPr>
                        <a:t>Group 3: </a:t>
                      </a:r>
                      <a:r>
                        <a:rPr lang="en-GB" dirty="0" err="1">
                          <a:latin typeface="Tahoma" panose="020B0604030504040204" pitchFamily="34" charset="0"/>
                          <a:ea typeface="Tahoma" panose="020B0604030504040204" pitchFamily="34" charset="0"/>
                          <a:cs typeface="Tahoma" panose="020B0604030504040204" pitchFamily="34" charset="0"/>
                        </a:rPr>
                        <a:t>chèn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đoạn</a:t>
                      </a:r>
                      <a:r>
                        <a:rPr lang="en-GB" dirty="0">
                          <a:latin typeface="Tahoma" panose="020B0604030504040204" pitchFamily="34" charset="0"/>
                          <a:ea typeface="Tahoma" panose="020B0604030504040204" pitchFamily="34" charset="0"/>
                          <a:cs typeface="Tahoma" panose="020B0604030504040204" pitchFamily="34" charset="0"/>
                        </a:rPr>
                        <a:t> exon 20</a:t>
                      </a:r>
                    </a:p>
                    <a:p>
                      <a:pPr algn="ctr"/>
                      <a:r>
                        <a:rPr lang="en-GB" dirty="0">
                          <a:latin typeface="Tahoma" panose="020B0604030504040204" pitchFamily="34" charset="0"/>
                          <a:ea typeface="Tahoma" panose="020B0604030504040204" pitchFamily="34" charset="0"/>
                          <a:cs typeface="Tahoma" panose="020B0604030504040204" pitchFamily="34" charset="0"/>
                        </a:rPr>
                        <a:t>(N = 23)</a:t>
                      </a:r>
                      <a:endParaRPr lang="vi-VN" dirty="0">
                        <a:latin typeface="Tahoma" panose="020B0604030504040204" pitchFamily="34" charset="0"/>
                        <a:ea typeface="Tahoma" panose="020B0604030504040204" pitchFamily="34" charset="0"/>
                        <a:cs typeface="Tahoma" panose="020B0604030504040204" pitchFamily="34" charset="0"/>
                      </a:endParaRPr>
                    </a:p>
                  </p:txBody>
                </p:sp>
              </p:grpSp>
            </p:grpSp>
            <p:sp>
              <p:nvSpPr>
                <p:cNvPr id="12" name="Rounded Rectangle 11"/>
                <p:cNvSpPr/>
                <p:nvPr/>
              </p:nvSpPr>
              <p:spPr>
                <a:xfrm>
                  <a:off x="7106194" y="3846398"/>
                  <a:ext cx="2168435" cy="457200"/>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err="1">
                      <a:latin typeface="Tahoma" panose="020B0604030504040204" pitchFamily="34" charset="0"/>
                      <a:ea typeface="Tahoma" panose="020B0604030504040204" pitchFamily="34" charset="0"/>
                      <a:cs typeface="Tahoma" panose="020B0604030504040204" pitchFamily="34" charset="0"/>
                    </a:rPr>
                    <a:t>Hoá</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(N = 25)</a:t>
                  </a:r>
                  <a:endParaRPr lang="vi-VN" dirty="0">
                    <a:latin typeface="Tahoma" panose="020B0604030504040204" pitchFamily="34" charset="0"/>
                    <a:ea typeface="Tahoma" panose="020B0604030504040204" pitchFamily="34" charset="0"/>
                    <a:cs typeface="Tahoma" panose="020B0604030504040204" pitchFamily="34" charset="0"/>
                  </a:endParaRPr>
                </a:p>
              </p:txBody>
            </p:sp>
          </p:grpSp>
          <p:grpSp>
            <p:nvGrpSpPr>
              <p:cNvPr id="19" name="Group 18"/>
              <p:cNvGrpSpPr/>
              <p:nvPr/>
            </p:nvGrpSpPr>
            <p:grpSpPr>
              <a:xfrm>
                <a:off x="3856261" y="1131349"/>
                <a:ext cx="4509951" cy="1974821"/>
                <a:chOff x="3855174" y="1111345"/>
                <a:chExt cx="4509951" cy="1974821"/>
              </a:xfrm>
            </p:grpSpPr>
            <p:sp>
              <p:nvSpPr>
                <p:cNvPr id="4" name="Rounded Rectangle 3"/>
                <p:cNvSpPr/>
                <p:nvPr/>
              </p:nvSpPr>
              <p:spPr>
                <a:xfrm>
                  <a:off x="3855174" y="1111345"/>
                  <a:ext cx="4509951" cy="708116"/>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latin typeface="Tahoma" panose="020B0604030504040204" pitchFamily="34" charset="0"/>
                      <a:ea typeface="Tahoma" panose="020B0604030504040204" pitchFamily="34" charset="0"/>
                      <a:cs typeface="Tahoma" panose="020B0604030504040204" pitchFamily="34" charset="0"/>
                    </a:rPr>
                    <a:t>838 </a:t>
                  </a:r>
                  <a:r>
                    <a:rPr lang="en-GB" dirty="0" err="1">
                      <a:latin typeface="Tahoma" panose="020B0604030504040204" pitchFamily="34" charset="0"/>
                      <a:ea typeface="Tahoma" panose="020B0604030504040204" pitchFamily="34" charset="0"/>
                      <a:cs typeface="Tahoma" panose="020B0604030504040204" pitchFamily="34" charset="0"/>
                    </a:rPr>
                    <a:t>bệnh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nhân</a:t>
                  </a:r>
                  <a:r>
                    <a:rPr lang="en-GB" dirty="0">
                      <a:latin typeface="Tahoma" panose="020B0604030504040204" pitchFamily="34" charset="0"/>
                      <a:ea typeface="Tahoma" panose="020B0604030504040204" pitchFamily="34" charset="0"/>
                      <a:cs typeface="Tahoma" panose="020B0604030504040204" pitchFamily="34" charset="0"/>
                    </a:rPr>
                    <a:t> chia </a:t>
                  </a:r>
                  <a:r>
                    <a:rPr lang="en-GB" dirty="0" err="1">
                      <a:latin typeface="Tahoma" panose="020B0604030504040204" pitchFamily="34" charset="0"/>
                      <a:ea typeface="Tahoma" panose="020B0604030504040204" pitchFamily="34" charset="0"/>
                      <a:cs typeface="Tahoma" panose="020B0604030504040204" pitchFamily="34" charset="0"/>
                    </a:rPr>
                    <a:t>ngẫu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nhiên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hoặc</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điều</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trong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nghiên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cứu</a:t>
                  </a:r>
                  <a:r>
                    <a:rPr lang="en-GB" dirty="0">
                      <a:latin typeface="Tahoma" panose="020B0604030504040204" pitchFamily="34" charset="0"/>
                      <a:ea typeface="Tahoma" panose="020B0604030504040204" pitchFamily="34" charset="0"/>
                      <a:cs typeface="Tahoma" panose="020B0604030504040204" pitchFamily="34" charset="0"/>
                    </a:rPr>
                    <a:t> LL2, LL3 </a:t>
                  </a:r>
                  <a:r>
                    <a:rPr lang="en-GB" dirty="0" err="1">
                      <a:latin typeface="Tahoma" panose="020B0604030504040204" pitchFamily="34" charset="0"/>
                      <a:ea typeface="Tahoma" panose="020B0604030504040204" pitchFamily="34" charset="0"/>
                      <a:cs typeface="Tahoma" panose="020B0604030504040204" pitchFamily="34" charset="0"/>
                    </a:rPr>
                    <a:t>và</a:t>
                  </a:r>
                  <a:r>
                    <a:rPr lang="en-GB" dirty="0">
                      <a:latin typeface="Tahoma" panose="020B0604030504040204" pitchFamily="34" charset="0"/>
                      <a:ea typeface="Tahoma" panose="020B0604030504040204" pitchFamily="34" charset="0"/>
                      <a:cs typeface="Tahoma" panose="020B0604030504040204" pitchFamily="34" charset="0"/>
                    </a:rPr>
                    <a:t> LL6</a:t>
                  </a:r>
                  <a:endParaRPr lang="vi-VN" dirty="0">
                    <a:latin typeface="Tahoma" panose="020B0604030504040204" pitchFamily="34" charset="0"/>
                    <a:ea typeface="Tahoma" panose="020B0604030504040204" pitchFamily="34" charset="0"/>
                    <a:cs typeface="Tahoma" panose="020B0604030504040204" pitchFamily="34" charset="0"/>
                  </a:endParaRPr>
                </a:p>
              </p:txBody>
            </p:sp>
            <p:sp>
              <p:nvSpPr>
                <p:cNvPr id="5" name="Rounded Rectangle 4"/>
                <p:cNvSpPr/>
                <p:nvPr/>
              </p:nvSpPr>
              <p:spPr>
                <a:xfrm>
                  <a:off x="4364356" y="2279876"/>
                  <a:ext cx="3704952" cy="806290"/>
                </a:xfrm>
                <a:prstGeom prst="roundRect">
                  <a:avLst/>
                </a:prstGeom>
                <a:solidFill>
                  <a:schemeClr val="accent1">
                    <a:lumMod val="60000"/>
                    <a:lumOff val="40000"/>
                  </a:schemeClr>
                </a:solidFill>
                <a:ln>
                  <a:solidFill>
                    <a:srgbClr val="08E8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err="1">
                      <a:latin typeface="Tahoma" panose="020B0604030504040204" pitchFamily="34" charset="0"/>
                      <a:ea typeface="Tahoma" panose="020B0604030504040204" pitchFamily="34" charset="0"/>
                      <a:cs typeface="Tahoma" panose="020B0604030504040204" pitchFamily="34" charset="0"/>
                    </a:rPr>
                    <a:t>Nhóm</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đột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biến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không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thường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gặp</a:t>
                  </a:r>
                  <a:endParaRPr lang="en-GB" dirty="0">
                    <a:latin typeface="Tahoma" panose="020B0604030504040204" pitchFamily="34" charset="0"/>
                    <a:ea typeface="Tahoma" panose="020B0604030504040204" pitchFamily="34" charset="0"/>
                    <a:cs typeface="Tahoma" panose="020B0604030504040204" pitchFamily="34" charset="0"/>
                  </a:endParaRPr>
                </a:p>
                <a:p>
                  <a:pPr algn="ctr"/>
                  <a:r>
                    <a:rPr lang="en-GB" dirty="0">
                      <a:latin typeface="Tahoma" panose="020B0604030504040204" pitchFamily="34" charset="0"/>
                      <a:ea typeface="Tahoma" panose="020B0604030504040204" pitchFamily="34" charset="0"/>
                      <a:cs typeface="Tahoma" panose="020B0604030504040204" pitchFamily="34" charset="0"/>
                    </a:rPr>
                    <a:t>(N = 100)</a:t>
                  </a:r>
                  <a:endParaRPr lang="vi-VN" dirty="0">
                    <a:latin typeface="Tahoma" panose="020B0604030504040204" pitchFamily="34" charset="0"/>
                    <a:ea typeface="Tahoma" panose="020B0604030504040204" pitchFamily="34" charset="0"/>
                    <a:cs typeface="Tahoma" panose="020B0604030504040204" pitchFamily="34" charset="0"/>
                  </a:endParaRPr>
                </a:p>
              </p:txBody>
            </p:sp>
            <p:cxnSp>
              <p:nvCxnSpPr>
                <p:cNvPr id="15" name="Straight Arrow Connector 14"/>
                <p:cNvCxnSpPr>
                  <a:endCxn id="5" idx="0"/>
                </p:cNvCxnSpPr>
                <p:nvPr/>
              </p:nvCxnSpPr>
              <p:spPr>
                <a:xfrm>
                  <a:off x="6214247" y="1843239"/>
                  <a:ext cx="2585" cy="436637"/>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4245428" y="3448594"/>
                <a:ext cx="3944983" cy="397804"/>
                <a:chOff x="4245428" y="3448594"/>
                <a:chExt cx="3944983" cy="397804"/>
              </a:xfrm>
            </p:grpSpPr>
            <p:cxnSp>
              <p:nvCxnSpPr>
                <p:cNvPr id="20" name="Straight Arrow Connector 19"/>
                <p:cNvCxnSpPr/>
                <p:nvPr/>
              </p:nvCxnSpPr>
              <p:spPr>
                <a:xfrm>
                  <a:off x="4245428" y="3448594"/>
                  <a:ext cx="0" cy="397804"/>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245428" y="3448594"/>
                  <a:ext cx="3944983"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8186056" y="3448594"/>
                  <a:ext cx="0" cy="397804"/>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p:nvCxnSpPr>
            <p:spPr>
              <a:xfrm flipH="1">
                <a:off x="6215334" y="3153726"/>
                <a:ext cx="816" cy="294868"/>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grpSp>
        <p:grpSp>
          <p:nvGrpSpPr>
            <p:cNvPr id="40" name="Group 39"/>
            <p:cNvGrpSpPr/>
            <p:nvPr/>
          </p:nvGrpSpPr>
          <p:grpSpPr>
            <a:xfrm>
              <a:off x="2430779" y="4642619"/>
              <a:ext cx="7771312" cy="507003"/>
              <a:chOff x="2430779" y="4642619"/>
              <a:chExt cx="7771312" cy="507003"/>
            </a:xfrm>
          </p:grpSpPr>
          <p:cxnSp>
            <p:nvCxnSpPr>
              <p:cNvPr id="31" name="Straight Connector 30"/>
              <p:cNvCxnSpPr/>
              <p:nvPr/>
            </p:nvCxnSpPr>
            <p:spPr>
              <a:xfrm>
                <a:off x="2430779" y="4646022"/>
                <a:ext cx="7771312"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2431595" y="4646022"/>
                <a:ext cx="0" cy="350248"/>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a:endCxn id="8" idx="0"/>
              </p:cNvCxnSpPr>
              <p:nvPr/>
            </p:nvCxnSpPr>
            <p:spPr>
              <a:xfrm>
                <a:off x="6451281" y="4646022"/>
                <a:ext cx="0" cy="503600"/>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a:off x="10202091" y="4642619"/>
                <a:ext cx="0" cy="503600"/>
              </a:xfrm>
              <a:prstGeom prst="straightConnector1">
                <a:avLst/>
              </a:prstGeom>
              <a:ln w="38100">
                <a:prstDash val="sysDot"/>
                <a:tailEnd type="triangle"/>
              </a:ln>
            </p:spPr>
            <p:style>
              <a:lnRef idx="1">
                <a:schemeClr val="accent1"/>
              </a:lnRef>
              <a:fillRef idx="0">
                <a:schemeClr val="accent1"/>
              </a:fillRef>
              <a:effectRef idx="0">
                <a:schemeClr val="accent1"/>
              </a:effectRef>
              <a:fontRef idx="minor">
                <a:schemeClr val="tx1"/>
              </a:fontRef>
            </p:style>
          </p:cxnSp>
        </p:grpSp>
        <p:cxnSp>
          <p:nvCxnSpPr>
            <p:cNvPr id="41" name="Straight Connector 40"/>
            <p:cNvCxnSpPr>
              <a:stCxn id="6" idx="2"/>
            </p:cNvCxnSpPr>
            <p:nvPr/>
          </p:nvCxnSpPr>
          <p:spPr>
            <a:xfrm flipH="1">
              <a:off x="4245428" y="4303598"/>
              <a:ext cx="1" cy="340723"/>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grpSp>
      <p:sp>
        <p:nvSpPr>
          <p:cNvPr id="47" name="Rectangle 46"/>
          <p:cNvSpPr/>
          <p:nvPr/>
        </p:nvSpPr>
        <p:spPr>
          <a:xfrm>
            <a:off x="4652324" y="6412068"/>
            <a:ext cx="2786084" cy="276999"/>
          </a:xfrm>
          <a:prstGeom prst="rect">
            <a:avLst/>
          </a:prstGeom>
        </p:spPr>
        <p:txBody>
          <a:bodyPr wrap="none">
            <a:spAutoFit/>
          </a:bodyPr>
          <a:lstStyle/>
          <a:p>
            <a:r>
              <a:rPr lang="en-US" sz="1200">
                <a:solidFill>
                  <a:prstClr val="black"/>
                </a:solidFill>
                <a:latin typeface="Tahoma" panose="020B0604030504040204" pitchFamily="34" charset="0"/>
                <a:ea typeface="Tahoma" panose="020B0604030504040204" pitchFamily="34" charset="0"/>
                <a:cs typeface="Tahoma" panose="020B0604030504040204" pitchFamily="34" charset="0"/>
              </a:rPr>
              <a:t>1. Yang et al. Lancet Oncol. 2015 830 </a:t>
            </a:r>
            <a:endParaRPr lang="vi-VN" sz="1200" dirty="0"/>
          </a:p>
        </p:txBody>
      </p:sp>
      <p:sp>
        <p:nvSpPr>
          <p:cNvPr id="50" name="Title 1"/>
          <p:cNvSpPr>
            <a:spLocks noGrp="1"/>
          </p:cNvSpPr>
          <p:nvPr>
            <p:ph type="title"/>
          </p:nvPr>
        </p:nvSpPr>
        <p:spPr>
          <a:xfrm>
            <a:off x="1003329" y="306186"/>
            <a:ext cx="10515600" cy="833568"/>
          </a:xfrm>
        </p:spPr>
        <p:txBody>
          <a:bodyPr>
            <a:normAutofit fontScale="90000"/>
          </a:bodyPr>
          <a:lstStyle/>
          <a:p>
            <a:pPr algn="ctr">
              <a:lnSpc>
                <a:spcPct val="100000"/>
              </a:lnSpc>
            </a:pPr>
            <a:r>
              <a:rPr lang="en-GB" altLang="zh-TW" sz="3200" dirty="0">
                <a:ea typeface="Tahoma" panose="020B0604030504040204" pitchFamily="34" charset="0"/>
                <a:cs typeface="Tahoma" panose="020B0604030504040204" pitchFamily="34" charset="0"/>
              </a:rPr>
              <a:t>LUX-Lung 2, 3 &amp; 6 </a:t>
            </a:r>
            <a:br>
              <a:rPr lang="en-GB" altLang="zh-TW" sz="3200" dirty="0">
                <a:ea typeface="Tahoma" panose="020B0604030504040204" pitchFamily="34" charset="0"/>
                <a:cs typeface="Tahoma" panose="020B0604030504040204" pitchFamily="34" charset="0"/>
              </a:rPr>
            </a:br>
            <a:r>
              <a:rPr lang="en-GB" altLang="zh-TW" sz="3200" dirty="0" err="1">
                <a:solidFill>
                  <a:schemeClr val="accent1"/>
                </a:solidFill>
                <a:ea typeface="Tahoma" panose="020B0604030504040204" pitchFamily="34" charset="0"/>
                <a:cs typeface="Tahoma" panose="020B0604030504040204" pitchFamily="34" charset="0"/>
              </a:rPr>
              <a:t>Phân</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nhóm</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các</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đột</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biến</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không</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thường</a:t>
            </a:r>
            <a:r>
              <a:rPr lang="en-GB" altLang="zh-TW" sz="3200" dirty="0">
                <a:solidFill>
                  <a:schemeClr val="accent1"/>
                </a:solidFill>
                <a:ea typeface="Tahoma" panose="020B0604030504040204" pitchFamily="34" charset="0"/>
                <a:cs typeface="Tahoma" panose="020B0604030504040204" pitchFamily="34" charset="0"/>
              </a:rPr>
              <a:t> </a:t>
            </a:r>
            <a:r>
              <a:rPr lang="en-GB" altLang="zh-TW" sz="3200" dirty="0" err="1">
                <a:solidFill>
                  <a:schemeClr val="accent1"/>
                </a:solidFill>
                <a:ea typeface="Tahoma" panose="020B0604030504040204" pitchFamily="34" charset="0"/>
                <a:cs typeface="Tahoma" panose="020B0604030504040204" pitchFamily="34" charset="0"/>
              </a:rPr>
              <a:t>gặp</a:t>
            </a:r>
            <a:endParaRPr lang="en-GB" altLang="zh-TW" sz="3200" dirty="0">
              <a:solidFill>
                <a:schemeClr val="accent1"/>
              </a:solidFill>
              <a:ea typeface="Tahoma" panose="020B0604030504040204" pitchFamily="34" charset="0"/>
              <a:cs typeface="Tahoma" panose="020B0604030504040204" pitchFamily="34" charset="0"/>
            </a:endParaRPr>
          </a:p>
        </p:txBody>
      </p:sp>
      <p:sp>
        <p:nvSpPr>
          <p:cNvPr id="2" name="Rectangle 1"/>
          <p:cNvSpPr/>
          <p:nvPr/>
        </p:nvSpPr>
        <p:spPr>
          <a:xfrm>
            <a:off x="4652324" y="6609480"/>
            <a:ext cx="6096000" cy="276999"/>
          </a:xfrm>
          <a:prstGeom prst="rect">
            <a:avLst/>
          </a:prstGeom>
        </p:spPr>
        <p:txBody>
          <a:bodyPr>
            <a:spAutoFit/>
          </a:bodyPr>
          <a:lstStyle/>
          <a:p>
            <a:r>
              <a:rPr lang="vi-VN"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Thông tin chỉ mang tính tham khảo. Vui lòng xem tờ hướng dẫn sử dung tại Việt Nam</a:t>
            </a:r>
          </a:p>
        </p:txBody>
      </p:sp>
      <p:sp>
        <p:nvSpPr>
          <p:cNvPr id="32" name="TextBox 31"/>
          <p:cNvSpPr txBox="1"/>
          <p:nvPr/>
        </p:nvSpPr>
        <p:spPr>
          <a:xfrm>
            <a:off x="1544136" y="6496521"/>
            <a:ext cx="2235200" cy="246221"/>
          </a:xfrm>
          <a:prstGeom prst="rect">
            <a:avLst/>
          </a:prstGeom>
          <a:noFill/>
        </p:spPr>
        <p:txBody>
          <a:bodyPr wrap="square" rtlCol="0">
            <a:spAutoFit/>
          </a:bodyPr>
          <a:lstStyle/>
          <a:p>
            <a:r>
              <a:rPr lang="en-US" sz="1000" dirty="0" err="1">
                <a:solidFill>
                  <a:schemeClr val="accent1">
                    <a:lumMod val="75000"/>
                  </a:schemeClr>
                </a:solidFill>
                <a:latin typeface="Times New Roman" panose="02020603050405020304" pitchFamily="18" charset="0"/>
                <a:cs typeface="Times New Roman" panose="02020603050405020304" pitchFamily="18" charset="0"/>
              </a:rPr>
              <a:t>Tài</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liệu</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sử</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dụng</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nội</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bộ</a:t>
            </a:r>
            <a:endParaRPr lang="vi-VN" sz="1000" dirty="0">
              <a:solidFill>
                <a:schemeClr val="accent1">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8797747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05143" y="-43621"/>
            <a:ext cx="10697308" cy="1168967"/>
          </a:xfrm>
        </p:spPr>
        <p:txBody>
          <a:bodyPr>
            <a:normAutofit/>
          </a:bodyPr>
          <a:lstStyle/>
          <a:p>
            <a:pPr algn="ctr">
              <a:lnSpc>
                <a:spcPct val="100000"/>
              </a:lnSpc>
            </a:pPr>
            <a:r>
              <a:rPr lang="en-GB" altLang="zh-TW" sz="2800" dirty="0">
                <a:ea typeface="Tahoma" panose="020B0604030504040204" pitchFamily="34" charset="0"/>
                <a:cs typeface="Tahoma" panose="020B0604030504040204" pitchFamily="34" charset="0"/>
              </a:rPr>
              <a:t>LUX-Lung 2, 3, 6</a:t>
            </a:r>
            <a:r>
              <a:rPr lang="en-GB" altLang="zh-TW" sz="2800" dirty="0">
                <a:solidFill>
                  <a:schemeClr val="tx1"/>
                </a:solidFill>
              </a:rPr>
              <a:t> </a:t>
            </a:r>
            <a:br>
              <a:rPr lang="en-GB" altLang="zh-TW" sz="2800" dirty="0">
                <a:solidFill>
                  <a:schemeClr val="tx1"/>
                </a:solidFill>
              </a:rPr>
            </a:br>
            <a:r>
              <a:rPr lang="en-GB" altLang="zh-TW" sz="2800" dirty="0" err="1">
                <a:solidFill>
                  <a:schemeClr val="accent1"/>
                </a:solidFill>
                <a:ea typeface="Tahoma" panose="020B0604030504040204" pitchFamily="34" charset="0"/>
                <a:cs typeface="Tahoma" panose="020B0604030504040204" pitchFamily="34" charset="0"/>
              </a:rPr>
              <a:t>Afatinib</a:t>
            </a:r>
            <a:r>
              <a:rPr lang="en-GB" altLang="zh-TW" sz="2800" dirty="0">
                <a:solidFill>
                  <a:schemeClr val="accent1"/>
                </a:solidFill>
                <a:ea typeface="Tahoma" panose="020B0604030504040204" pitchFamily="34" charset="0"/>
                <a:cs typeface="Tahoma" panose="020B0604030504040204" pitchFamily="34" charset="0"/>
              </a:rPr>
              <a:t> </a:t>
            </a:r>
            <a:r>
              <a:rPr lang="en-GB" altLang="zh-TW" sz="2800" dirty="0" err="1">
                <a:solidFill>
                  <a:schemeClr val="accent1"/>
                </a:solidFill>
                <a:ea typeface="Tahoma" panose="020B0604030504040204" pitchFamily="34" charset="0"/>
                <a:cs typeface="Tahoma" panose="020B0604030504040204" pitchFamily="34" charset="0"/>
              </a:rPr>
              <a:t>hiệu</a:t>
            </a:r>
            <a:r>
              <a:rPr lang="en-GB" altLang="zh-TW" sz="2800" dirty="0">
                <a:solidFill>
                  <a:schemeClr val="accent1"/>
                </a:solidFill>
                <a:ea typeface="Tahoma" panose="020B0604030504040204" pitchFamily="34" charset="0"/>
                <a:cs typeface="Tahoma" panose="020B0604030504040204" pitchFamily="34" charset="0"/>
              </a:rPr>
              <a:t> </a:t>
            </a:r>
            <a:r>
              <a:rPr lang="en-GB" altLang="zh-TW" sz="2800" dirty="0" err="1">
                <a:solidFill>
                  <a:schemeClr val="accent1"/>
                </a:solidFill>
                <a:ea typeface="Tahoma" panose="020B0604030504040204" pitchFamily="34" charset="0"/>
                <a:cs typeface="Tahoma" panose="020B0604030504040204" pitchFamily="34" charset="0"/>
              </a:rPr>
              <a:t>quả</a:t>
            </a:r>
            <a:r>
              <a:rPr lang="en-GB" altLang="zh-TW" sz="2800" dirty="0">
                <a:solidFill>
                  <a:schemeClr val="accent1"/>
                </a:solidFill>
                <a:ea typeface="Tahoma" panose="020B0604030504040204" pitchFamily="34" charset="0"/>
                <a:cs typeface="Tahoma" panose="020B0604030504040204" pitchFamily="34" charset="0"/>
              </a:rPr>
              <a:t> </a:t>
            </a:r>
            <a:r>
              <a:rPr lang="en-GB" altLang="zh-TW" sz="2800" dirty="0" err="1">
                <a:solidFill>
                  <a:schemeClr val="accent1"/>
                </a:solidFill>
                <a:ea typeface="Tahoma" panose="020B0604030504040204" pitchFamily="34" charset="0"/>
                <a:cs typeface="Tahoma" panose="020B0604030504040204" pitchFamily="34" charset="0"/>
              </a:rPr>
              <a:t>trên</a:t>
            </a:r>
            <a:r>
              <a:rPr lang="en-GB" altLang="zh-TW" sz="2800" dirty="0">
                <a:solidFill>
                  <a:schemeClr val="accent1"/>
                </a:solidFill>
                <a:ea typeface="Tahoma" panose="020B0604030504040204" pitchFamily="34" charset="0"/>
                <a:cs typeface="Tahoma" panose="020B0604030504040204" pitchFamily="34" charset="0"/>
              </a:rPr>
              <a:t> </a:t>
            </a:r>
            <a:r>
              <a:rPr lang="en-GB" altLang="zh-TW" sz="2800" dirty="0" err="1">
                <a:solidFill>
                  <a:schemeClr val="accent1"/>
                </a:solidFill>
                <a:ea typeface="Tahoma" panose="020B0604030504040204" pitchFamily="34" charset="0"/>
                <a:cs typeface="Tahoma" panose="020B0604030504040204" pitchFamily="34" charset="0"/>
              </a:rPr>
              <a:t>các</a:t>
            </a:r>
            <a:r>
              <a:rPr lang="en-GB" altLang="zh-TW" sz="2800" dirty="0">
                <a:solidFill>
                  <a:schemeClr val="accent1"/>
                </a:solidFill>
                <a:ea typeface="Tahoma" panose="020B0604030504040204" pitchFamily="34" charset="0"/>
                <a:cs typeface="Tahoma" panose="020B0604030504040204" pitchFamily="34" charset="0"/>
              </a:rPr>
              <a:t> </a:t>
            </a:r>
            <a:r>
              <a:rPr lang="en-GB" altLang="zh-TW" sz="2800" dirty="0" err="1">
                <a:solidFill>
                  <a:schemeClr val="accent1"/>
                </a:solidFill>
                <a:ea typeface="Tahoma" panose="020B0604030504040204" pitchFamily="34" charset="0"/>
                <a:cs typeface="Tahoma" panose="020B0604030504040204" pitchFamily="34" charset="0"/>
              </a:rPr>
              <a:t>đột</a:t>
            </a:r>
            <a:r>
              <a:rPr lang="en-GB" altLang="zh-TW" sz="2800" dirty="0">
                <a:solidFill>
                  <a:schemeClr val="accent1"/>
                </a:solidFill>
                <a:ea typeface="Tahoma" panose="020B0604030504040204" pitchFamily="34" charset="0"/>
                <a:cs typeface="Tahoma" panose="020B0604030504040204" pitchFamily="34" charset="0"/>
              </a:rPr>
              <a:t> </a:t>
            </a:r>
            <a:r>
              <a:rPr lang="en-GB" altLang="zh-TW" sz="2800" dirty="0" err="1">
                <a:solidFill>
                  <a:schemeClr val="accent1"/>
                </a:solidFill>
                <a:ea typeface="Tahoma" panose="020B0604030504040204" pitchFamily="34" charset="0"/>
                <a:cs typeface="Tahoma" panose="020B0604030504040204" pitchFamily="34" charset="0"/>
              </a:rPr>
              <a:t>biến</a:t>
            </a:r>
            <a:r>
              <a:rPr lang="en-GB" altLang="zh-TW" sz="2800" dirty="0">
                <a:solidFill>
                  <a:schemeClr val="accent1"/>
                </a:solidFill>
                <a:ea typeface="Tahoma" panose="020B0604030504040204" pitchFamily="34" charset="0"/>
                <a:cs typeface="Tahoma" panose="020B0604030504040204" pitchFamily="34" charset="0"/>
              </a:rPr>
              <a:t> EGFR </a:t>
            </a:r>
            <a:r>
              <a:rPr lang="en-GB" altLang="zh-TW" sz="2800" dirty="0" err="1">
                <a:solidFill>
                  <a:schemeClr val="accent1"/>
                </a:solidFill>
                <a:ea typeface="Tahoma" panose="020B0604030504040204" pitchFamily="34" charset="0"/>
                <a:cs typeface="Tahoma" panose="020B0604030504040204" pitchFamily="34" charset="0"/>
              </a:rPr>
              <a:t>không</a:t>
            </a:r>
            <a:r>
              <a:rPr lang="en-GB" altLang="zh-TW" sz="2800" dirty="0">
                <a:solidFill>
                  <a:schemeClr val="accent1"/>
                </a:solidFill>
                <a:ea typeface="Tahoma" panose="020B0604030504040204" pitchFamily="34" charset="0"/>
                <a:cs typeface="Tahoma" panose="020B0604030504040204" pitchFamily="34" charset="0"/>
              </a:rPr>
              <a:t> </a:t>
            </a:r>
            <a:r>
              <a:rPr lang="en-GB" altLang="zh-TW" sz="2800" dirty="0" err="1">
                <a:solidFill>
                  <a:schemeClr val="accent1"/>
                </a:solidFill>
                <a:ea typeface="Tahoma" panose="020B0604030504040204" pitchFamily="34" charset="0"/>
                <a:cs typeface="Tahoma" panose="020B0604030504040204" pitchFamily="34" charset="0"/>
              </a:rPr>
              <a:t>thường</a:t>
            </a:r>
            <a:r>
              <a:rPr lang="en-GB" altLang="zh-TW" sz="2800" dirty="0">
                <a:solidFill>
                  <a:schemeClr val="accent1"/>
                </a:solidFill>
                <a:ea typeface="Tahoma" panose="020B0604030504040204" pitchFamily="34" charset="0"/>
                <a:cs typeface="Tahoma" panose="020B0604030504040204" pitchFamily="34" charset="0"/>
              </a:rPr>
              <a:t> </a:t>
            </a:r>
            <a:r>
              <a:rPr lang="en-GB" altLang="zh-TW" sz="2800" dirty="0" err="1">
                <a:solidFill>
                  <a:schemeClr val="accent1"/>
                </a:solidFill>
                <a:ea typeface="Tahoma" panose="020B0604030504040204" pitchFamily="34" charset="0"/>
                <a:cs typeface="Tahoma" panose="020B0604030504040204" pitchFamily="34" charset="0"/>
              </a:rPr>
              <a:t>gặp</a:t>
            </a:r>
            <a:endParaRPr lang="vi-VN" sz="2800" dirty="0">
              <a:solidFill>
                <a:schemeClr val="accent1"/>
              </a:solidFill>
              <a:ea typeface="Tahoma" panose="020B0604030504040204" pitchFamily="34" charset="0"/>
              <a:cs typeface="Tahoma" panose="020B0604030504040204" pitchFamily="34" charset="0"/>
            </a:endParaRPr>
          </a:p>
        </p:txBody>
      </p:sp>
      <p:sp>
        <p:nvSpPr>
          <p:cNvPr id="232" name="Rectangle 231"/>
          <p:cNvSpPr/>
          <p:nvPr/>
        </p:nvSpPr>
        <p:spPr>
          <a:xfrm>
            <a:off x="9236601" y="6426977"/>
            <a:ext cx="2786084" cy="276999"/>
          </a:xfrm>
          <a:prstGeom prst="rect">
            <a:avLst/>
          </a:prstGeom>
        </p:spPr>
        <p:txBody>
          <a:bodyPr wrap="none">
            <a:spAutoFit/>
          </a:bodyPr>
          <a:lstStyle/>
          <a:p>
            <a:r>
              <a:rPr lang="en-US" sz="1200">
                <a:solidFill>
                  <a:prstClr val="black"/>
                </a:solidFill>
                <a:latin typeface="Tahoma" panose="020B0604030504040204" pitchFamily="34" charset="0"/>
                <a:ea typeface="Tahoma" panose="020B0604030504040204" pitchFamily="34" charset="0"/>
                <a:cs typeface="Tahoma" panose="020B0604030504040204" pitchFamily="34" charset="0"/>
              </a:rPr>
              <a:t>1. Yang et al. Lancet Oncol. 2015 830 </a:t>
            </a:r>
            <a:endParaRPr lang="vi-VN" sz="1200" dirty="0"/>
          </a:p>
        </p:txBody>
      </p:sp>
      <p:graphicFrame>
        <p:nvGraphicFramePr>
          <p:cNvPr id="238" name="Table 237"/>
          <p:cNvGraphicFramePr>
            <a:graphicFrameLocks noGrp="1"/>
          </p:cNvGraphicFramePr>
          <p:nvPr/>
        </p:nvGraphicFramePr>
        <p:xfrm>
          <a:off x="1723378" y="1278440"/>
          <a:ext cx="8660838" cy="4881087"/>
        </p:xfrm>
        <a:graphic>
          <a:graphicData uri="http://schemas.openxmlformats.org/drawingml/2006/table">
            <a:tbl>
              <a:tblPr/>
              <a:tblGrid>
                <a:gridCol w="995724">
                  <a:extLst>
                    <a:ext uri="{9D8B030D-6E8A-4147-A177-3AD203B41FA5}">
                      <a16:colId xmlns:a16="http://schemas.microsoft.com/office/drawing/2014/main" val="3941028047"/>
                    </a:ext>
                  </a:extLst>
                </a:gridCol>
                <a:gridCol w="995724">
                  <a:extLst>
                    <a:ext uri="{9D8B030D-6E8A-4147-A177-3AD203B41FA5}">
                      <a16:colId xmlns:a16="http://schemas.microsoft.com/office/drawing/2014/main" val="20000"/>
                    </a:ext>
                  </a:extLst>
                </a:gridCol>
                <a:gridCol w="2168350">
                  <a:extLst>
                    <a:ext uri="{9D8B030D-6E8A-4147-A177-3AD203B41FA5}">
                      <a16:colId xmlns:a16="http://schemas.microsoft.com/office/drawing/2014/main" val="20001"/>
                    </a:ext>
                  </a:extLst>
                </a:gridCol>
                <a:gridCol w="812113">
                  <a:extLst>
                    <a:ext uri="{9D8B030D-6E8A-4147-A177-3AD203B41FA5}">
                      <a16:colId xmlns:a16="http://schemas.microsoft.com/office/drawing/2014/main" val="20002"/>
                    </a:ext>
                  </a:extLst>
                </a:gridCol>
                <a:gridCol w="2017343">
                  <a:extLst>
                    <a:ext uri="{9D8B030D-6E8A-4147-A177-3AD203B41FA5}">
                      <a16:colId xmlns:a16="http://schemas.microsoft.com/office/drawing/2014/main" val="20003"/>
                    </a:ext>
                  </a:extLst>
                </a:gridCol>
                <a:gridCol w="1671584">
                  <a:extLst>
                    <a:ext uri="{9D8B030D-6E8A-4147-A177-3AD203B41FA5}">
                      <a16:colId xmlns:a16="http://schemas.microsoft.com/office/drawing/2014/main" val="20004"/>
                    </a:ext>
                  </a:extLst>
                </a:gridCol>
              </a:tblGrid>
              <a:tr h="613793">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Genotypes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sz="14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8E8DD"/>
                    </a:solidFill>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dirty="0">
                        <a:ln>
                          <a:noFill/>
                        </a:ln>
                        <a:solidFill>
                          <a:schemeClr val="tx1"/>
                        </a:solidFill>
                        <a:effectLst/>
                        <a:latin typeface="Arial" charset="0"/>
                        <a:cs typeface="Arial" charset="0"/>
                      </a:endParaRPr>
                    </a:p>
                  </a:txBody>
                  <a:tcPr marL="91441" marR="91441" marT="45699" marB="45699"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ORR,</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Trung</a:t>
                      </a:r>
                      <a:r>
                        <a:rPr kumimoji="0" lang="en-GB" altLang="zh-TW"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 </a:t>
                      </a:r>
                      <a:r>
                        <a:rPr kumimoji="0" lang="en-GB" altLang="zh-TW" sz="1700" b="1" i="0" u="none" strike="noStrike" kern="1200"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vị</a:t>
                      </a:r>
                      <a:r>
                        <a:rPr kumimoji="0" lang="en-GB" altLang="zh-TW"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 PFS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t>
                      </a:r>
                      <a:r>
                        <a:rPr kumimoji="0" lang="en-GB" altLang="zh-TW" sz="1700" b="1" i="0" u="none" strike="noStrike" kern="1200"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tháng</a:t>
                      </a:r>
                      <a:r>
                        <a:rPr kumimoji="0" lang="en-GB" altLang="zh-TW"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b="1" i="0" u="none" strike="noStrike" kern="1200"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Trung</a:t>
                      </a:r>
                      <a:r>
                        <a:rPr kumimoji="0" lang="en-GB" altLang="zh-TW"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 </a:t>
                      </a:r>
                      <a:r>
                        <a:rPr kumimoji="0" lang="en-GB" altLang="zh-TW" sz="1700" b="1" i="0" u="none" strike="noStrike" kern="1200"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vị</a:t>
                      </a:r>
                      <a:r>
                        <a:rPr kumimoji="0" lang="en-GB" altLang="zh-TW"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 OS (</a:t>
                      </a:r>
                      <a:r>
                        <a:rPr kumimoji="0" lang="en-GB" altLang="zh-TW" sz="1700" b="1" i="0" u="none" strike="noStrike" kern="1200"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tháng</a:t>
                      </a:r>
                      <a:r>
                        <a:rPr kumimoji="0" lang="en-GB" altLang="zh-TW" sz="1700" b="1" i="0" u="none" strike="noStrike" kern="1200"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a16="http://schemas.microsoft.com/office/drawing/2014/main" val="10000"/>
                  </a:ext>
                </a:extLst>
              </a:tr>
              <a:tr h="1315320">
                <a:tc row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err="1">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Nhóm</a:t>
                      </a: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 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(n=38)</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G719X</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(n=18)</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G719X (n=8)</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G719X + T790M (n=1)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G719X + S768I (n=5)</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G719X + L861Q (n=3)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G719X + T790M + L858R (n=1)</a:t>
                      </a:r>
                    </a:p>
                  </a:txBody>
                  <a:tcPr marL="87692" marR="87692" marT="43823" marB="438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78</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b="1" u="none" strike="noStrike" kern="1200"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13.8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26.9</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01483">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L861Q</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(n=16)</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L861Q (n=12)</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L861Q + G719X (n=3)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L861Q + Del19 (n=1)</a:t>
                      </a:r>
                    </a:p>
                  </a:txBody>
                  <a:tcPr marL="87692" marR="87692" marT="43823" marB="438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56</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altLang="zh-TW" sz="1800" b="1" u="none" strike="noStrike" kern="1200"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8.2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16.9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01483">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S768I</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(n=8)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S768I (n=1)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S768I + G719X (n=5)</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3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S768I + L858R (n=2)</a:t>
                      </a:r>
                    </a:p>
                  </a:txBody>
                  <a:tcPr marL="87692" marR="87692" marT="43823" marB="438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100</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b="1" u="none" strike="noStrike" kern="1200"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14.7 </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8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NE</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3827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err="1">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Nhóm</a:t>
                      </a: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 2 (n=14)</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7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14.3</a:t>
                      </a:r>
                      <a:endParaRPr kumimoji="0" lang="it-IT" altLang="fr-FR" sz="17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8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2.9</a:t>
                      </a:r>
                      <a:endParaRPr kumimoji="0" lang="it-IT" altLang="fr-FR" sz="18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8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14.9</a:t>
                      </a:r>
                      <a:endParaRPr kumimoji="0" lang="it-IT" altLang="fr-FR" sz="18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31648400"/>
                  </a:ext>
                </a:extLst>
              </a:tr>
              <a:tr h="810736">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TW" sz="1700" u="none" strike="noStrike" kern="1200" cap="none" normalizeH="0" baseline="0" dirty="0" err="1">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Nhóm</a:t>
                      </a:r>
                      <a:r>
                        <a:rPr kumimoji="0" lang="en-GB" altLang="zh-TW" sz="17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 3 (n=23)</a:t>
                      </a: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zh-TW" sz="1400" u="none" strike="noStrike" kern="1200"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91441" marR="91441" marT="45697" marB="4569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7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8.7</a:t>
                      </a:r>
                      <a:endParaRPr kumimoji="0" lang="it-IT" altLang="fr-FR" sz="17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8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2.7</a:t>
                      </a:r>
                      <a:endParaRPr kumimoji="0" lang="it-IT" altLang="fr-FR" sz="18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fr-FR" sz="18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9.2</a:t>
                      </a:r>
                      <a:endParaRPr kumimoji="0" lang="it-IT" altLang="fr-FR" sz="18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87692" marR="87692" marT="43823" marB="438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39885309"/>
                  </a:ext>
                </a:extLst>
              </a:tr>
            </a:tbl>
          </a:graphicData>
        </a:graphic>
      </p:graphicFrame>
      <p:sp>
        <p:nvSpPr>
          <p:cNvPr id="241" name="Rounded Rectangle 240"/>
          <p:cNvSpPr/>
          <p:nvPr/>
        </p:nvSpPr>
        <p:spPr>
          <a:xfrm>
            <a:off x="7117246" y="2081014"/>
            <a:ext cx="1209822" cy="2504049"/>
          </a:xfrm>
          <a:prstGeom prst="roundRect">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3" name="Rectangle 2"/>
          <p:cNvSpPr/>
          <p:nvPr/>
        </p:nvSpPr>
        <p:spPr>
          <a:xfrm>
            <a:off x="1021246" y="6426977"/>
            <a:ext cx="6096000" cy="276999"/>
          </a:xfrm>
          <a:prstGeom prst="rect">
            <a:avLst/>
          </a:prstGeom>
        </p:spPr>
        <p:txBody>
          <a:bodyPr>
            <a:spAutoFit/>
          </a:bodyPr>
          <a:lstStyle/>
          <a:p>
            <a:r>
              <a:rPr lang="vi-VN"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Thông tin chỉ mang tính tham khảo. Vui lòng xem tờ hướng dẫn sử dung tại Việt Nam</a:t>
            </a:r>
          </a:p>
        </p:txBody>
      </p:sp>
    </p:spTree>
    <p:extLst>
      <p:ext uri="{BB962C8B-B14F-4D97-AF65-F5344CB8AC3E}">
        <p14:creationId xmlns:p14="http://schemas.microsoft.com/office/powerpoint/2010/main" val="319723447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31519" y="242181"/>
            <a:ext cx="11029071" cy="825739"/>
          </a:xfrm>
        </p:spPr>
        <p:txBody>
          <a:bodyPr>
            <a:normAutofit fontScale="90000"/>
          </a:bodyPr>
          <a:lstStyle/>
          <a:p>
            <a:pPr algn="ctr">
              <a:spcBef>
                <a:spcPts val="600"/>
              </a:spcBef>
            </a:pPr>
            <a:r>
              <a:rPr lang="en-GB" altLang="zh-TW" dirty="0">
                <a:ea typeface="Tahoma" panose="020B0604030504040204" pitchFamily="34" charset="0"/>
                <a:cs typeface="Tahoma" panose="020B0604030504040204" pitchFamily="34" charset="0"/>
              </a:rPr>
              <a:t>LUX-Lung 2, 3, 6</a:t>
            </a:r>
            <a:r>
              <a:rPr lang="en-GB" altLang="zh-TW" dirty="0">
                <a:solidFill>
                  <a:schemeClr val="tx1"/>
                </a:solidFill>
              </a:rPr>
              <a:t> </a:t>
            </a:r>
            <a:br>
              <a:rPr lang="en-GB" altLang="zh-TW" dirty="0">
                <a:solidFill>
                  <a:schemeClr val="tx1"/>
                </a:solidFill>
              </a:rPr>
            </a:br>
            <a:r>
              <a:rPr lang="en-GB" altLang="zh-TW" b="1" dirty="0" err="1">
                <a:solidFill>
                  <a:schemeClr val="accent1"/>
                </a:solidFill>
              </a:rPr>
              <a:t>Afatinib</a:t>
            </a:r>
            <a:r>
              <a:rPr lang="en-GB" altLang="zh-TW" b="1" dirty="0">
                <a:solidFill>
                  <a:schemeClr val="accent1"/>
                </a:solidFill>
              </a:rPr>
              <a:t> </a:t>
            </a:r>
            <a:r>
              <a:rPr lang="en-GB" altLang="zh-TW" b="1" dirty="0" err="1">
                <a:solidFill>
                  <a:schemeClr val="accent1"/>
                </a:solidFill>
              </a:rPr>
              <a:t>trên</a:t>
            </a:r>
            <a:r>
              <a:rPr lang="en-GB" altLang="zh-TW" b="1" dirty="0">
                <a:solidFill>
                  <a:schemeClr val="accent1"/>
                </a:solidFill>
              </a:rPr>
              <a:t> </a:t>
            </a:r>
            <a:r>
              <a:rPr lang="en-GB" altLang="zh-TW" b="1" dirty="0" err="1">
                <a:solidFill>
                  <a:schemeClr val="accent1"/>
                </a:solidFill>
              </a:rPr>
              <a:t>các</a:t>
            </a:r>
            <a:r>
              <a:rPr lang="en-GB" altLang="zh-TW" b="1" dirty="0">
                <a:solidFill>
                  <a:schemeClr val="accent1"/>
                </a:solidFill>
              </a:rPr>
              <a:t> </a:t>
            </a:r>
            <a:r>
              <a:rPr lang="en-GB" altLang="zh-TW" b="1" dirty="0" err="1">
                <a:solidFill>
                  <a:schemeClr val="accent1"/>
                </a:solidFill>
              </a:rPr>
              <a:t>đột</a:t>
            </a:r>
            <a:r>
              <a:rPr lang="en-GB" altLang="zh-TW" b="1" dirty="0">
                <a:solidFill>
                  <a:schemeClr val="accent1"/>
                </a:solidFill>
              </a:rPr>
              <a:t> </a:t>
            </a:r>
            <a:r>
              <a:rPr lang="en-GB" altLang="zh-TW" b="1" dirty="0" err="1">
                <a:solidFill>
                  <a:schemeClr val="accent1"/>
                </a:solidFill>
              </a:rPr>
              <a:t>biến</a:t>
            </a:r>
            <a:r>
              <a:rPr lang="en-GB" altLang="zh-TW" b="1" dirty="0">
                <a:solidFill>
                  <a:schemeClr val="accent1"/>
                </a:solidFill>
              </a:rPr>
              <a:t> EGFR </a:t>
            </a:r>
            <a:r>
              <a:rPr lang="en-GB" altLang="zh-TW" b="1" dirty="0" err="1">
                <a:solidFill>
                  <a:schemeClr val="accent1"/>
                </a:solidFill>
              </a:rPr>
              <a:t>không</a:t>
            </a:r>
            <a:r>
              <a:rPr lang="en-GB" altLang="zh-TW" b="1" dirty="0">
                <a:solidFill>
                  <a:schemeClr val="accent1"/>
                </a:solidFill>
              </a:rPr>
              <a:t> </a:t>
            </a:r>
            <a:r>
              <a:rPr lang="en-GB" altLang="zh-TW" b="1" dirty="0" err="1">
                <a:solidFill>
                  <a:schemeClr val="accent1"/>
                </a:solidFill>
              </a:rPr>
              <a:t>thường</a:t>
            </a:r>
            <a:r>
              <a:rPr lang="en-GB" altLang="zh-TW" b="1" dirty="0">
                <a:solidFill>
                  <a:schemeClr val="accent1"/>
                </a:solidFill>
              </a:rPr>
              <a:t> </a:t>
            </a:r>
            <a:r>
              <a:rPr lang="en-GB" altLang="zh-TW" b="1" dirty="0" err="1">
                <a:solidFill>
                  <a:schemeClr val="accent1"/>
                </a:solidFill>
              </a:rPr>
              <a:t>gặp</a:t>
            </a:r>
            <a:endParaRPr lang="vi-VN" dirty="0">
              <a:solidFill>
                <a:schemeClr val="accent1"/>
              </a:solidFill>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99504" y="1180891"/>
            <a:ext cx="8293099" cy="5087060"/>
          </a:xfrm>
          <a:prstGeom prst="rect">
            <a:avLst/>
          </a:prstGeom>
        </p:spPr>
      </p:pic>
      <p:sp>
        <p:nvSpPr>
          <p:cNvPr id="5" name="Rectangle 4"/>
          <p:cNvSpPr/>
          <p:nvPr/>
        </p:nvSpPr>
        <p:spPr>
          <a:xfrm>
            <a:off x="2224402" y="6521602"/>
            <a:ext cx="2523448" cy="253916"/>
          </a:xfrm>
          <a:prstGeom prst="rect">
            <a:avLst/>
          </a:prstGeom>
        </p:spPr>
        <p:txBody>
          <a:bodyPr wrap="none">
            <a:spAutoFit/>
          </a:bodyPr>
          <a:lstStyle/>
          <a:p>
            <a:pPr lvl="0"/>
            <a:r>
              <a:rPr lang="en-US" sz="1050" dirty="0">
                <a:solidFill>
                  <a:prstClr val="black"/>
                </a:solidFill>
              </a:rPr>
              <a:t>Yang et al. </a:t>
            </a:r>
            <a:r>
              <a:rPr lang="en-US" sz="1050" i="1" dirty="0">
                <a:solidFill>
                  <a:prstClr val="black"/>
                </a:solidFill>
              </a:rPr>
              <a:t>Lancet </a:t>
            </a:r>
            <a:r>
              <a:rPr lang="en-US" sz="1050" i="1" dirty="0" err="1">
                <a:solidFill>
                  <a:prstClr val="black"/>
                </a:solidFill>
              </a:rPr>
              <a:t>Oncol</a:t>
            </a:r>
            <a:r>
              <a:rPr lang="en-US" sz="1050" dirty="0">
                <a:solidFill>
                  <a:prstClr val="black"/>
                </a:solidFill>
              </a:rPr>
              <a:t>. 2015;16:830.</a:t>
            </a:r>
          </a:p>
        </p:txBody>
      </p:sp>
    </p:spTree>
    <p:extLst>
      <p:ext uri="{BB962C8B-B14F-4D97-AF65-F5344CB8AC3E}">
        <p14:creationId xmlns:p14="http://schemas.microsoft.com/office/powerpoint/2010/main" val="36872679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8A764D6-C3B5-478E-82C8-3EB77F710EC5}" type="slidenum">
              <a:rPr kumimoji="0" lang="fr-FR" sz="12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a:t>
            </a:fld>
            <a:endParaRPr kumimoji="0" lang="fr-FR" sz="1200" b="0" i="0" u="none" strike="noStrike" kern="1200" cap="none" spc="0" normalizeH="0" baseline="0" noProof="0">
              <a:ln>
                <a:noFill/>
              </a:ln>
              <a:solidFill>
                <a:prstClr val="white">
                  <a:lumMod val="50000"/>
                </a:prstClr>
              </a:solidFill>
              <a:effectLst/>
              <a:uLnTx/>
              <a:uFillTx/>
              <a:latin typeface="Calibri"/>
              <a:ea typeface="+mn-ea"/>
              <a:cs typeface="+mn-cs"/>
            </a:endParaRPr>
          </a:p>
        </p:txBody>
      </p:sp>
      <p:sp>
        <p:nvSpPr>
          <p:cNvPr id="6" name="Rectangle 2"/>
          <p:cNvSpPr txBox="1">
            <a:spLocks noChangeArrowheads="1"/>
          </p:cNvSpPr>
          <p:nvPr/>
        </p:nvSpPr>
        <p:spPr>
          <a:xfrm>
            <a:off x="1968500" y="662635"/>
            <a:ext cx="8305800" cy="406265"/>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GB" sz="24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Xếp</a:t>
            </a:r>
            <a:r>
              <a:rPr kumimoji="0" lang="en-GB" sz="24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a:t>
            </a:r>
            <a:r>
              <a:rPr kumimoji="0" lang="en-GB" sz="24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giai</a:t>
            </a:r>
            <a:r>
              <a:rPr kumimoji="0" lang="en-GB" sz="24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a:t>
            </a:r>
            <a:r>
              <a:rPr kumimoji="0" lang="en-GB" sz="24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đoạn</a:t>
            </a:r>
            <a:r>
              <a:rPr kumimoji="0" lang="en-GB" sz="24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UTPKTBN </a:t>
            </a:r>
            <a:r>
              <a:rPr kumimoji="0" lang="en-GB" sz="2400" b="1" i="0" u="none" strike="noStrike" kern="1200" cap="none" spc="0" normalizeH="0" baseline="0" noProof="0" dirty="0" err="1">
                <a:ln>
                  <a:noFill/>
                </a:ln>
                <a:solidFill>
                  <a:prstClr val="black">
                    <a:lumMod val="75000"/>
                    <a:lumOff val="25000"/>
                  </a:prstClr>
                </a:solidFill>
                <a:effectLst/>
                <a:uLnTx/>
                <a:uFillTx/>
                <a:latin typeface="Calibri"/>
                <a:ea typeface="+mj-ea"/>
                <a:cs typeface="+mj-cs"/>
              </a:rPr>
              <a:t>theo</a:t>
            </a:r>
            <a:r>
              <a:rPr kumimoji="0" lang="en-GB" sz="2400" b="1" i="0" u="none" strike="noStrike" kern="1200" cap="none" spc="0" normalizeH="0" baseline="0" noProof="0" dirty="0">
                <a:ln>
                  <a:noFill/>
                </a:ln>
                <a:solidFill>
                  <a:prstClr val="black">
                    <a:lumMod val="75000"/>
                    <a:lumOff val="25000"/>
                  </a:prstClr>
                </a:solidFill>
                <a:effectLst/>
                <a:uLnTx/>
                <a:uFillTx/>
                <a:latin typeface="Calibri"/>
                <a:ea typeface="+mj-ea"/>
                <a:cs typeface="+mj-cs"/>
              </a:rPr>
              <a:t> TNM (Tumours-Nodes-Metastasis)</a:t>
            </a:r>
            <a:endParaRPr kumimoji="0" lang="en-GB" sz="1800" b="1" i="0" u="none" strike="noStrike" kern="1200" cap="none" spc="0" normalizeH="0" baseline="60000" noProof="0" dirty="0">
              <a:ln>
                <a:noFill/>
              </a:ln>
              <a:solidFill>
                <a:prstClr val="black">
                  <a:lumMod val="75000"/>
                  <a:lumOff val="25000"/>
                </a:prstClr>
              </a:solidFill>
              <a:effectLst/>
              <a:uLnTx/>
              <a:uFillTx/>
              <a:latin typeface="Calibri"/>
              <a:ea typeface="+mj-ea"/>
              <a:cs typeface="+mj-cs"/>
            </a:endParaRPr>
          </a:p>
        </p:txBody>
      </p:sp>
      <p:pic>
        <p:nvPicPr>
          <p:cNvPr id="2" name="Picture 1"/>
          <p:cNvPicPr>
            <a:picLocks noChangeAspect="1"/>
          </p:cNvPicPr>
          <p:nvPr/>
        </p:nvPicPr>
        <p:blipFill>
          <a:blip r:embed="rId2"/>
          <a:stretch>
            <a:fillRect/>
          </a:stretch>
        </p:blipFill>
        <p:spPr>
          <a:xfrm>
            <a:off x="1968500" y="1020805"/>
            <a:ext cx="8060403" cy="5335750"/>
          </a:xfrm>
          <a:prstGeom prst="rect">
            <a:avLst/>
          </a:prstGeom>
        </p:spPr>
      </p:pic>
      <p:sp>
        <p:nvSpPr>
          <p:cNvPr id="5" name="TextBox 4"/>
          <p:cNvSpPr txBox="1"/>
          <p:nvPr/>
        </p:nvSpPr>
        <p:spPr>
          <a:xfrm>
            <a:off x="8798258" y="6496275"/>
            <a:ext cx="18697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a:ea typeface="+mn-ea"/>
                <a:cs typeface="+mn-cs"/>
              </a:rPr>
              <a:t>NCCN v3.2019</a:t>
            </a: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2758828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23966" y="493551"/>
            <a:ext cx="10535623" cy="458587"/>
          </a:xfrm>
        </p:spPr>
        <p:txBody>
          <a:bodyPr>
            <a:noAutofit/>
          </a:bodyPr>
          <a:lstStyle/>
          <a:p>
            <a:pPr algn="ctr">
              <a:lnSpc>
                <a:spcPct val="100000"/>
              </a:lnSpc>
            </a:pPr>
            <a:r>
              <a:rPr lang="en-US" sz="3200" dirty="0">
                <a:ea typeface="Tahoma" panose="020B0604030504040204" pitchFamily="34" charset="0"/>
                <a:cs typeface="Tahoma" panose="020B0604030504040204" pitchFamily="34" charset="0"/>
              </a:rPr>
              <a:t>2018 FDA Approval:</a:t>
            </a:r>
            <a:r>
              <a:rPr lang="en-US" sz="3200" b="1" dirty="0">
                <a:solidFill>
                  <a:schemeClr val="tx1">
                    <a:lumMod val="95000"/>
                    <a:lumOff val="5000"/>
                  </a:schemeClr>
                </a:solidFill>
                <a:ea typeface="Tahoma" panose="020B0604030504040204" pitchFamily="34" charset="0"/>
                <a:cs typeface="Tahoma" panose="020B0604030504040204" pitchFamily="34" charset="0"/>
              </a:rPr>
              <a:t> </a:t>
            </a:r>
            <a:br>
              <a:rPr lang="en-US" sz="3200" b="1" dirty="0">
                <a:solidFill>
                  <a:schemeClr val="tx1">
                    <a:lumMod val="95000"/>
                    <a:lumOff val="5000"/>
                  </a:schemeClr>
                </a:solidFill>
                <a:ea typeface="Tahoma" panose="020B0604030504040204" pitchFamily="34" charset="0"/>
                <a:cs typeface="Tahoma" panose="020B0604030504040204" pitchFamily="34" charset="0"/>
              </a:rPr>
            </a:br>
            <a:r>
              <a:rPr lang="en-US" sz="3200" dirty="0" err="1">
                <a:solidFill>
                  <a:schemeClr val="accent1"/>
                </a:solidFill>
                <a:ea typeface="Tahoma" panose="020B0604030504040204" pitchFamily="34" charset="0"/>
                <a:cs typeface="Tahoma" panose="020B0604030504040204" pitchFamily="34" charset="0"/>
              </a:rPr>
              <a:t>Mở</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rộng</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chỉ</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định</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của</a:t>
            </a:r>
            <a:r>
              <a:rPr lang="en-US" sz="3200" dirty="0">
                <a:solidFill>
                  <a:schemeClr val="accent1"/>
                </a:solidFill>
                <a:ea typeface="Tahoma" panose="020B0604030504040204" pitchFamily="34" charset="0"/>
                <a:cs typeface="Tahoma" panose="020B0604030504040204" pitchFamily="34" charset="0"/>
              </a:rPr>
              <a:t> </a:t>
            </a:r>
            <a:r>
              <a:rPr lang="en-US" sz="3200" b="1" dirty="0" err="1">
                <a:solidFill>
                  <a:schemeClr val="accent1"/>
                </a:solidFill>
                <a:ea typeface="Tahoma" panose="020B0604030504040204" pitchFamily="34" charset="0"/>
                <a:cs typeface="Tahoma" panose="020B0604030504040204" pitchFamily="34" charset="0"/>
              </a:rPr>
              <a:t>afatinib</a:t>
            </a:r>
            <a:r>
              <a:rPr lang="en-US" sz="3200" b="1" dirty="0">
                <a:solidFill>
                  <a:schemeClr val="accent1"/>
                </a:solidFill>
                <a:ea typeface="Tahoma" panose="020B0604030504040204" pitchFamily="34" charset="0"/>
                <a:cs typeface="Tahoma" panose="020B0604030504040204" pitchFamily="34" charset="0"/>
              </a:rPr>
              <a:t> </a:t>
            </a:r>
            <a:r>
              <a:rPr lang="en-US" sz="3200" b="1" dirty="0" err="1">
                <a:solidFill>
                  <a:schemeClr val="accent1"/>
                </a:solidFill>
                <a:ea typeface="Tahoma" panose="020B0604030504040204" pitchFamily="34" charset="0"/>
                <a:cs typeface="Tahoma" panose="020B0604030504040204" pitchFamily="34" charset="0"/>
              </a:rPr>
              <a:t>trên</a:t>
            </a:r>
            <a:r>
              <a:rPr lang="en-US" sz="3200" b="1" dirty="0">
                <a:solidFill>
                  <a:schemeClr val="accent1"/>
                </a:solidFill>
                <a:ea typeface="Tahoma" panose="020B0604030504040204" pitchFamily="34" charset="0"/>
                <a:cs typeface="Tahoma" panose="020B0604030504040204" pitchFamily="34" charset="0"/>
              </a:rPr>
              <a:t> </a:t>
            </a:r>
            <a:r>
              <a:rPr lang="en-US" sz="3200" b="1" dirty="0" err="1">
                <a:solidFill>
                  <a:schemeClr val="accent1"/>
                </a:solidFill>
                <a:ea typeface="Tahoma" panose="020B0604030504040204" pitchFamily="34" charset="0"/>
                <a:cs typeface="Tahoma" panose="020B0604030504040204" pitchFamily="34" charset="0"/>
              </a:rPr>
              <a:t>đối</a:t>
            </a:r>
            <a:r>
              <a:rPr lang="en-US" sz="3200" b="1" dirty="0">
                <a:solidFill>
                  <a:schemeClr val="accent1"/>
                </a:solidFill>
                <a:ea typeface="Tahoma" panose="020B0604030504040204" pitchFamily="34" charset="0"/>
                <a:cs typeface="Tahoma" panose="020B0604030504040204" pitchFamily="34" charset="0"/>
              </a:rPr>
              <a:t> </a:t>
            </a:r>
            <a:r>
              <a:rPr lang="en-US" sz="3200" b="1" dirty="0" err="1">
                <a:solidFill>
                  <a:schemeClr val="accent1"/>
                </a:solidFill>
                <a:ea typeface="Tahoma" panose="020B0604030504040204" pitchFamily="34" charset="0"/>
                <a:cs typeface="Tahoma" panose="020B0604030504040204" pitchFamily="34" charset="0"/>
              </a:rPr>
              <a:t>tượng</a:t>
            </a:r>
            <a:r>
              <a:rPr lang="en-US" sz="3200" b="1" dirty="0">
                <a:solidFill>
                  <a:schemeClr val="accent1"/>
                </a:solidFill>
                <a:ea typeface="Tahoma" panose="020B0604030504040204" pitchFamily="34" charset="0"/>
                <a:cs typeface="Tahoma" panose="020B0604030504040204" pitchFamily="34" charset="0"/>
              </a:rPr>
              <a:t> </a:t>
            </a:r>
            <a:r>
              <a:rPr lang="en-US" sz="3200" b="1" dirty="0" err="1">
                <a:solidFill>
                  <a:schemeClr val="accent1"/>
                </a:solidFill>
                <a:ea typeface="Tahoma" panose="020B0604030504040204" pitchFamily="34" charset="0"/>
                <a:cs typeface="Tahoma" panose="020B0604030504040204" pitchFamily="34" charset="0"/>
              </a:rPr>
              <a:t>đột</a:t>
            </a:r>
            <a:r>
              <a:rPr lang="en-US" sz="3200" b="1" dirty="0">
                <a:solidFill>
                  <a:schemeClr val="accent1"/>
                </a:solidFill>
                <a:ea typeface="Tahoma" panose="020B0604030504040204" pitchFamily="34" charset="0"/>
                <a:cs typeface="Tahoma" panose="020B0604030504040204" pitchFamily="34" charset="0"/>
              </a:rPr>
              <a:t> </a:t>
            </a:r>
            <a:r>
              <a:rPr lang="en-US" sz="3200" b="1" dirty="0" err="1">
                <a:solidFill>
                  <a:schemeClr val="accent1"/>
                </a:solidFill>
                <a:ea typeface="Tahoma" panose="020B0604030504040204" pitchFamily="34" charset="0"/>
                <a:cs typeface="Tahoma" panose="020B0604030504040204" pitchFamily="34" charset="0"/>
              </a:rPr>
              <a:t>biến</a:t>
            </a:r>
            <a:r>
              <a:rPr lang="en-US" sz="3200" b="1" dirty="0">
                <a:solidFill>
                  <a:schemeClr val="accent1"/>
                </a:solidFill>
                <a:ea typeface="Tahoma" panose="020B0604030504040204" pitchFamily="34" charset="0"/>
                <a:cs typeface="Tahoma" panose="020B0604030504040204" pitchFamily="34" charset="0"/>
              </a:rPr>
              <a:t> </a:t>
            </a:r>
            <a:r>
              <a:rPr lang="en-US" sz="3200" b="1" dirty="0" err="1">
                <a:solidFill>
                  <a:schemeClr val="accent1"/>
                </a:solidFill>
                <a:ea typeface="Tahoma" panose="020B0604030504040204" pitchFamily="34" charset="0"/>
                <a:cs typeface="Tahoma" panose="020B0604030504040204" pitchFamily="34" charset="0"/>
              </a:rPr>
              <a:t>không</a:t>
            </a:r>
            <a:r>
              <a:rPr lang="en-US" sz="3200" b="1" dirty="0">
                <a:solidFill>
                  <a:schemeClr val="accent1"/>
                </a:solidFill>
                <a:ea typeface="Tahoma" panose="020B0604030504040204" pitchFamily="34" charset="0"/>
                <a:cs typeface="Tahoma" panose="020B0604030504040204" pitchFamily="34" charset="0"/>
              </a:rPr>
              <a:t> </a:t>
            </a:r>
            <a:r>
              <a:rPr lang="en-US" sz="3200" b="1" dirty="0" err="1">
                <a:solidFill>
                  <a:schemeClr val="accent1"/>
                </a:solidFill>
                <a:ea typeface="Tahoma" panose="020B0604030504040204" pitchFamily="34" charset="0"/>
                <a:cs typeface="Tahoma" panose="020B0604030504040204" pitchFamily="34" charset="0"/>
              </a:rPr>
              <a:t>thường</a:t>
            </a:r>
            <a:r>
              <a:rPr lang="en-US" sz="3200" b="1" dirty="0">
                <a:solidFill>
                  <a:schemeClr val="accent1"/>
                </a:solidFill>
                <a:ea typeface="Tahoma" panose="020B0604030504040204" pitchFamily="34" charset="0"/>
                <a:cs typeface="Tahoma" panose="020B0604030504040204" pitchFamily="34" charset="0"/>
              </a:rPr>
              <a:t> </a:t>
            </a:r>
            <a:r>
              <a:rPr lang="en-US" sz="3200" b="1" dirty="0" err="1">
                <a:solidFill>
                  <a:schemeClr val="accent1"/>
                </a:solidFill>
                <a:ea typeface="Tahoma" panose="020B0604030504040204" pitchFamily="34" charset="0"/>
                <a:cs typeface="Tahoma" panose="020B0604030504040204" pitchFamily="34" charset="0"/>
              </a:rPr>
              <a:t>gặp</a:t>
            </a:r>
            <a:r>
              <a:rPr lang="en-US" sz="3200" b="1" dirty="0">
                <a:solidFill>
                  <a:schemeClr val="accent1"/>
                </a:solidFill>
                <a:ea typeface="Tahoma" panose="020B0604030504040204" pitchFamily="34" charset="0"/>
                <a:cs typeface="Tahoma" panose="020B0604030504040204" pitchFamily="34" charset="0"/>
              </a:rPr>
              <a:t> </a:t>
            </a:r>
            <a:r>
              <a:rPr lang="en-US" sz="3200" b="1" dirty="0">
                <a:solidFill>
                  <a:srgbClr val="FF9900"/>
                </a:solidFill>
                <a:ea typeface="Tahoma" panose="020B0604030504040204" pitchFamily="34" charset="0"/>
                <a:cs typeface="Tahoma" panose="020B0604030504040204" pitchFamily="34" charset="0"/>
              </a:rPr>
              <a:t>(S768I, L861Q </a:t>
            </a:r>
            <a:r>
              <a:rPr lang="en-US" sz="3200" b="1" dirty="0" err="1">
                <a:solidFill>
                  <a:srgbClr val="FF9900"/>
                </a:solidFill>
                <a:ea typeface="Tahoma" panose="020B0604030504040204" pitchFamily="34" charset="0"/>
                <a:cs typeface="Tahoma" panose="020B0604030504040204" pitchFamily="34" charset="0"/>
              </a:rPr>
              <a:t>và</a:t>
            </a:r>
            <a:r>
              <a:rPr lang="en-US" sz="3200" b="1" dirty="0">
                <a:solidFill>
                  <a:srgbClr val="FF9900"/>
                </a:solidFill>
                <a:ea typeface="Tahoma" panose="020B0604030504040204" pitchFamily="34" charset="0"/>
                <a:cs typeface="Tahoma" panose="020B0604030504040204" pitchFamily="34" charset="0"/>
              </a:rPr>
              <a:t> G719X)</a:t>
            </a:r>
            <a:endParaRPr lang="vi-VN" sz="3200" b="1" dirty="0">
              <a:solidFill>
                <a:srgbClr val="FF9900"/>
              </a:solidFill>
              <a:ea typeface="Tahoma" panose="020B0604030504040204" pitchFamily="34" charset="0"/>
              <a:cs typeface="Tahoma" panose="020B0604030504040204" pitchFamily="34" charset="0"/>
            </a:endParaRPr>
          </a:p>
        </p:txBody>
      </p:sp>
      <p:grpSp>
        <p:nvGrpSpPr>
          <p:cNvPr id="12" name="Group 11"/>
          <p:cNvGrpSpPr/>
          <p:nvPr/>
        </p:nvGrpSpPr>
        <p:grpSpPr>
          <a:xfrm>
            <a:off x="1927271" y="1480316"/>
            <a:ext cx="8177809" cy="5078035"/>
            <a:chOff x="84406" y="1300370"/>
            <a:chExt cx="8904852" cy="5529494"/>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8476" y="1300370"/>
              <a:ext cx="8890782" cy="2203373"/>
            </a:xfrm>
            <a:prstGeom prst="rect">
              <a:avLst/>
            </a:prstGeom>
          </p:spPr>
        </p:pic>
        <p:pic>
          <p:nvPicPr>
            <p:cNvPr id="4" name="Picture 3"/>
            <p:cNvPicPr>
              <a:picLocks noChangeAspect="1"/>
            </p:cNvPicPr>
            <p:nvPr/>
          </p:nvPicPr>
          <p:blipFill rotWithShape="1">
            <a:blip r:embed="rId4">
              <a:extLst>
                <a:ext uri="{28A0092B-C50C-407E-A947-70E740481C1C}">
                  <a14:useLocalDpi xmlns:a14="http://schemas.microsoft.com/office/drawing/2010/main" val="0"/>
                </a:ext>
              </a:extLst>
            </a:blip>
            <a:srcRect l="-156" r="1559"/>
            <a:stretch/>
          </p:blipFill>
          <p:spPr>
            <a:xfrm>
              <a:off x="84406" y="2294513"/>
              <a:ext cx="8890782" cy="4535351"/>
            </a:xfrm>
            <a:prstGeom prst="rect">
              <a:avLst/>
            </a:prstGeom>
          </p:spPr>
        </p:pic>
        <p:cxnSp>
          <p:nvCxnSpPr>
            <p:cNvPr id="6" name="Straight Connector 5"/>
            <p:cNvCxnSpPr/>
            <p:nvPr/>
          </p:nvCxnSpPr>
          <p:spPr>
            <a:xfrm>
              <a:off x="4836937" y="4286845"/>
              <a:ext cx="3688084"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4117144" y="4937760"/>
              <a:ext cx="4590758" cy="79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2485286" y="5112152"/>
              <a:ext cx="2295379" cy="79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 name="TextBox 8"/>
          <p:cNvSpPr txBox="1"/>
          <p:nvPr/>
        </p:nvSpPr>
        <p:spPr>
          <a:xfrm>
            <a:off x="1715812" y="6558351"/>
            <a:ext cx="8853714" cy="276999"/>
          </a:xfrm>
          <a:prstGeom prst="rect">
            <a:avLst/>
          </a:prstGeom>
          <a:solidFill>
            <a:schemeClr val="bg1"/>
          </a:solidFill>
        </p:spPr>
        <p:txBody>
          <a:bodyPr wrap="square" rtlCol="0">
            <a:spAutoFit/>
          </a:bodyPr>
          <a:lstStyle/>
          <a:p>
            <a:r>
              <a:rPr lang="vi-VN" sz="1200" dirty="0">
                <a:latin typeface="+mj-lt"/>
              </a:rPr>
              <a:t>Thông tin chỉ mang tính tham khảo. Vui lòng xem tờ hướng dẫn sử dung tại Việt Nam</a:t>
            </a:r>
          </a:p>
        </p:txBody>
      </p:sp>
    </p:spTree>
    <p:extLst>
      <p:ext uri="{BB962C8B-B14F-4D97-AF65-F5344CB8AC3E}">
        <p14:creationId xmlns:p14="http://schemas.microsoft.com/office/powerpoint/2010/main" val="59710418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title"/>
          </p:nvPr>
        </p:nvSpPr>
        <p:spPr>
          <a:xfrm>
            <a:off x="699398" y="140019"/>
            <a:ext cx="10812619" cy="1077218"/>
          </a:xfrm>
          <a:prstGeom prst="rect">
            <a:avLst/>
          </a:prstGeom>
        </p:spPr>
        <p:txBody>
          <a:bodyPr wrap="square">
            <a:spAutoFit/>
          </a:bodyPr>
          <a:lstStyle/>
          <a:p>
            <a:pPr algn="ctr">
              <a:lnSpc>
                <a:spcPct val="100000"/>
              </a:lnSpc>
            </a:pPr>
            <a:r>
              <a:rPr lang="en-US" sz="3200" dirty="0" err="1">
                <a:ea typeface="Tahoma" panose="020B0604030504040204" pitchFamily="34" charset="0"/>
                <a:cs typeface="Tahoma" panose="020B0604030504040204" pitchFamily="34" charset="0"/>
              </a:rPr>
              <a:t>Nghiên</a:t>
            </a:r>
            <a:r>
              <a:rPr lang="en-US" sz="3200" dirty="0">
                <a:ea typeface="Tahoma" panose="020B0604030504040204" pitchFamily="34" charset="0"/>
                <a:cs typeface="Tahoma" panose="020B0604030504040204" pitchFamily="34" charset="0"/>
              </a:rPr>
              <a:t> </a:t>
            </a:r>
            <a:r>
              <a:rPr lang="en-US" sz="3200" dirty="0" err="1">
                <a:ea typeface="Tahoma" panose="020B0604030504040204" pitchFamily="34" charset="0"/>
                <a:cs typeface="Tahoma" panose="020B0604030504040204" pitchFamily="34" charset="0"/>
              </a:rPr>
              <a:t>cứu</a:t>
            </a:r>
            <a:r>
              <a:rPr lang="en-US" sz="3200" dirty="0">
                <a:ea typeface="Tahoma" panose="020B0604030504040204" pitchFamily="34" charset="0"/>
                <a:cs typeface="Tahoma" panose="020B0604030504040204" pitchFamily="34" charset="0"/>
              </a:rPr>
              <a:t> phase </a:t>
            </a:r>
            <a:r>
              <a:rPr lang="en-US" sz="3200" dirty="0" err="1">
                <a:ea typeface="Tahoma" panose="020B0604030504040204" pitchFamily="34" charset="0"/>
                <a:cs typeface="Tahoma" panose="020B0604030504040204" pitchFamily="34" charset="0"/>
              </a:rPr>
              <a:t>IIIb</a:t>
            </a:r>
            <a:r>
              <a:rPr lang="en-US" sz="3200" dirty="0">
                <a:ea typeface="Tahoma" panose="020B0604030504040204" pitchFamily="34" charset="0"/>
                <a:cs typeface="Tahoma" panose="020B0604030504040204" pitchFamily="34" charset="0"/>
              </a:rPr>
              <a:t>: </a:t>
            </a:r>
            <a:br>
              <a:rPr lang="en-US" sz="3200" dirty="0">
                <a:ea typeface="Tahoma" panose="020B0604030504040204" pitchFamily="34" charset="0"/>
                <a:cs typeface="Tahoma" panose="020B0604030504040204" pitchFamily="34" charset="0"/>
              </a:rPr>
            </a:br>
            <a:r>
              <a:rPr lang="en-US" sz="3200" dirty="0" err="1">
                <a:solidFill>
                  <a:schemeClr val="accent1"/>
                </a:solidFill>
                <a:ea typeface="Tahoma" panose="020B0604030504040204" pitchFamily="34" charset="0"/>
                <a:cs typeface="Tahoma" panose="020B0604030504040204" pitchFamily="34" charset="0"/>
              </a:rPr>
              <a:t>Afatinib</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trên</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bệnh</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nhân</a:t>
            </a:r>
            <a:r>
              <a:rPr lang="en-US" sz="3200" dirty="0">
                <a:solidFill>
                  <a:schemeClr val="accent1"/>
                </a:solidFill>
                <a:ea typeface="Tahoma" panose="020B0604030504040204" pitchFamily="34" charset="0"/>
                <a:cs typeface="Tahoma" panose="020B0604030504040204" pitchFamily="34" charset="0"/>
              </a:rPr>
              <a:t> Châu Á </a:t>
            </a:r>
            <a:r>
              <a:rPr lang="en-US" sz="3200" dirty="0" err="1">
                <a:solidFill>
                  <a:schemeClr val="accent1"/>
                </a:solidFill>
                <a:ea typeface="Tahoma" panose="020B0604030504040204" pitchFamily="34" charset="0"/>
                <a:cs typeface="Tahoma" panose="020B0604030504040204" pitchFamily="34" charset="0"/>
              </a:rPr>
              <a:t>có</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đột</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biến</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không</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thường</a:t>
            </a:r>
            <a:r>
              <a:rPr lang="en-US" sz="3200" dirty="0">
                <a:solidFill>
                  <a:schemeClr val="accent1"/>
                </a:solidFill>
                <a:ea typeface="Tahoma" panose="020B0604030504040204" pitchFamily="34" charset="0"/>
                <a:cs typeface="Tahoma" panose="020B0604030504040204" pitchFamily="34" charset="0"/>
              </a:rPr>
              <a:t> </a:t>
            </a:r>
            <a:r>
              <a:rPr lang="en-US" sz="3200" dirty="0" err="1">
                <a:solidFill>
                  <a:schemeClr val="accent1"/>
                </a:solidFill>
                <a:ea typeface="Tahoma" panose="020B0604030504040204" pitchFamily="34" charset="0"/>
                <a:cs typeface="Tahoma" panose="020B0604030504040204" pitchFamily="34" charset="0"/>
              </a:rPr>
              <a:t>gặp</a:t>
            </a:r>
            <a:endParaRPr lang="vi-VN" sz="3200" dirty="0">
              <a:solidFill>
                <a:schemeClr val="accent1"/>
              </a:solidFill>
              <a:ea typeface="Tahoma" panose="020B0604030504040204" pitchFamily="34" charset="0"/>
              <a:cs typeface="Tahoma" panose="020B0604030504040204" pitchFamily="34" charset="0"/>
            </a:endParaRPr>
          </a:p>
        </p:txBody>
      </p:sp>
      <p:sp>
        <p:nvSpPr>
          <p:cNvPr id="13" name="Content Placeholder 2">
            <a:extLst>
              <a:ext uri="{FF2B5EF4-FFF2-40B4-BE49-F238E27FC236}">
                <a16:creationId xmlns:a16="http://schemas.microsoft.com/office/drawing/2014/main" id="{A68A1718-002F-43A1-8C92-6DF937E43F97}"/>
              </a:ext>
            </a:extLst>
          </p:cNvPr>
          <p:cNvSpPr txBox="1">
            <a:spLocks/>
          </p:cNvSpPr>
          <p:nvPr/>
        </p:nvSpPr>
        <p:spPr>
          <a:xfrm>
            <a:off x="791635" y="1461066"/>
            <a:ext cx="10974830" cy="799896"/>
          </a:xfrm>
          <a:prstGeom prst="rect">
            <a:avLst/>
          </a:prstGeom>
        </p:spPr>
        <p:txBody>
          <a:bodyPr/>
          <a:lstStyle>
            <a:lvl1pPr marL="227013" indent="-227013" algn="l" defTabSz="914400" rtl="0" eaLnBrk="1" latinLnBrk="0" hangingPunct="1">
              <a:lnSpc>
                <a:spcPct val="90000"/>
              </a:lnSpc>
              <a:spcBef>
                <a:spcPts val="600"/>
              </a:spcBef>
              <a:spcAft>
                <a:spcPts val="600"/>
              </a:spcAft>
              <a:buClr>
                <a:schemeClr val="accent4"/>
              </a:buClr>
              <a:buFont typeface="Arial" panose="020B0604020202020204" pitchFamily="34" charset="0"/>
              <a:buChar char="•"/>
              <a:defRPr sz="1800" b="0" i="0" kern="1200" baseline="0">
                <a:solidFill>
                  <a:schemeClr val="tx1"/>
                </a:solidFill>
                <a:latin typeface="+mn-lt"/>
                <a:ea typeface="+mn-ea"/>
                <a:cs typeface="Arial" pitchFamily="34" charset="0"/>
              </a:defRPr>
            </a:lvl1pPr>
            <a:lvl2pPr marL="458788" indent="-231775" algn="l" defTabSz="914400" rtl="0" eaLnBrk="1" latinLnBrk="0" hangingPunct="1">
              <a:lnSpc>
                <a:spcPct val="90000"/>
              </a:lnSpc>
              <a:spcBef>
                <a:spcPts val="0"/>
              </a:spcBef>
              <a:spcAft>
                <a:spcPts val="600"/>
              </a:spcAft>
              <a:buClr>
                <a:schemeClr val="accent4"/>
              </a:buClr>
              <a:buSzPct val="85000"/>
              <a:buFont typeface="Arial" pitchFamily="34" charset="0"/>
              <a:buChar char="–"/>
              <a:tabLst/>
              <a:defRPr sz="1600" kern="1200">
                <a:solidFill>
                  <a:schemeClr val="tx1"/>
                </a:solidFill>
                <a:latin typeface="+mn-lt"/>
                <a:ea typeface="+mn-ea"/>
                <a:cs typeface="Arial" pitchFamily="34" charset="0"/>
              </a:defRPr>
            </a:lvl2pPr>
            <a:lvl3pPr marL="687388" indent="-228600" algn="l" defTabSz="914400" rtl="0" eaLnBrk="1" latinLnBrk="0" hangingPunct="1">
              <a:lnSpc>
                <a:spcPct val="90000"/>
              </a:lnSpc>
              <a:spcBef>
                <a:spcPts val="0"/>
              </a:spcBef>
              <a:spcAft>
                <a:spcPts val="600"/>
              </a:spcAft>
              <a:buClr>
                <a:schemeClr val="accent4"/>
              </a:buClr>
              <a:buFont typeface="Arial" pitchFamily="34" charset="0"/>
              <a:buChar char="•"/>
              <a:defRPr sz="1600" kern="1200">
                <a:solidFill>
                  <a:schemeClr val="tx1"/>
                </a:solidFill>
                <a:latin typeface="+mn-lt"/>
                <a:ea typeface="+mn-ea"/>
                <a:cs typeface="Arial" pitchFamily="34" charset="0"/>
              </a:defRPr>
            </a:lvl3pPr>
            <a:lvl4pPr marL="914400" indent="-227013" algn="l" defTabSz="914400" rtl="0" eaLnBrk="1" latinLnBrk="0" hangingPunct="1">
              <a:lnSpc>
                <a:spcPct val="90000"/>
              </a:lnSpc>
              <a:spcBef>
                <a:spcPts val="0"/>
              </a:spcBef>
              <a:spcAft>
                <a:spcPts val="600"/>
              </a:spcAft>
              <a:buClr>
                <a:schemeClr val="accent4"/>
              </a:buClr>
              <a:buSzPct val="85000"/>
              <a:buFont typeface="Arial" pitchFamily="34" charset="0"/>
              <a:buChar char="–"/>
              <a:defRPr sz="1400" kern="1200">
                <a:solidFill>
                  <a:schemeClr val="tx1"/>
                </a:solidFill>
                <a:latin typeface="+mn-lt"/>
                <a:ea typeface="+mn-ea"/>
                <a:cs typeface="Arial" pitchFamily="34" charset="0"/>
              </a:defRPr>
            </a:lvl4pPr>
            <a:lvl5pPr marL="1084263" indent="-169863" algn="l" defTabSz="914400" rtl="0" eaLnBrk="1" latinLnBrk="0" hangingPunct="1">
              <a:lnSpc>
                <a:spcPct val="90000"/>
              </a:lnSpc>
              <a:spcBef>
                <a:spcPts val="0"/>
              </a:spcBef>
              <a:spcAft>
                <a:spcPts val="600"/>
              </a:spcAft>
              <a:buClr>
                <a:schemeClr val="accent4"/>
              </a:buClr>
              <a:buFont typeface="Arial" pitchFamily="34" charset="0"/>
              <a:buChar char="•"/>
              <a:defRPr sz="1200" kern="1200">
                <a:solidFill>
                  <a:schemeClr val="tx1"/>
                </a:solidFill>
                <a:latin typeface="+mn-lt"/>
                <a:ea typeface="+mn-ea"/>
                <a:cs typeface="Arial" pitchFamily="34" charset="0"/>
              </a:defRPr>
            </a:lvl5pPr>
            <a:lvl6pPr marL="1257300" indent="-173038" algn="l" defTabSz="914400" rtl="0" eaLnBrk="1" latinLnBrk="0" hangingPunct="1">
              <a:lnSpc>
                <a:spcPct val="90000"/>
              </a:lnSpc>
              <a:spcBef>
                <a:spcPts val="0"/>
              </a:spcBef>
              <a:spcAft>
                <a:spcPts val="600"/>
              </a:spcAft>
              <a:buClr>
                <a:schemeClr val="tx1"/>
              </a:buClr>
              <a:buSzPct val="85000"/>
              <a:buFont typeface="Arial" pitchFamily="34" charset="0"/>
              <a:buChar char="–"/>
              <a:defRPr sz="1200" kern="1200" baseline="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799"/>
              </a:spcBef>
            </a:pP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Nghiên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cứu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phase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IIIb</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nhãn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mở</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afatinib</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với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dân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số</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châu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Á (N=479)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chưa</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sử</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dụng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EGFR TKI.</a:t>
            </a:r>
          </a:p>
          <a:p>
            <a:pPr>
              <a:spcBef>
                <a:spcPts val="533"/>
              </a:spcBef>
            </a:pP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55 (11%) </a:t>
            </a:r>
            <a:r>
              <a:rPr lang="en-US"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US"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US"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US"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đột</a:t>
            </a:r>
            <a:r>
              <a:rPr lang="en-US"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biến</a:t>
            </a:r>
            <a:r>
              <a:rPr lang="en-US"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US"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thường</a:t>
            </a:r>
            <a:r>
              <a:rPr lang="en-US"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gặp</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với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trung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vị</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PFS = 9.5 </a:t>
            </a:r>
            <a:r>
              <a:rPr lang="en-US" b="1" dirty="0" err="1">
                <a:solidFill>
                  <a:srgbClr val="FF0000"/>
                </a:solidFill>
                <a:latin typeface="Tahoma" panose="020B0604030504040204" pitchFamily="34" charset="0"/>
                <a:ea typeface="Tahoma" panose="020B0604030504040204" pitchFamily="34" charset="0"/>
                <a:cs typeface="Tahoma" panose="020B0604030504040204" pitchFamily="34" charset="0"/>
              </a:rPr>
              <a:t>tháng</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a:t>
            </a:r>
          </a:p>
        </p:txBody>
      </p:sp>
      <p:grpSp>
        <p:nvGrpSpPr>
          <p:cNvPr id="15" name="Group 14"/>
          <p:cNvGrpSpPr/>
          <p:nvPr/>
        </p:nvGrpSpPr>
        <p:grpSpPr>
          <a:xfrm>
            <a:off x="1530138" y="2370528"/>
            <a:ext cx="9151135" cy="3970816"/>
            <a:chOff x="1613355" y="2358490"/>
            <a:chExt cx="9151135" cy="3970816"/>
          </a:xfrm>
        </p:grpSpPr>
        <p:grpSp>
          <p:nvGrpSpPr>
            <p:cNvPr id="12" name="Group 11"/>
            <p:cNvGrpSpPr/>
            <p:nvPr/>
          </p:nvGrpSpPr>
          <p:grpSpPr>
            <a:xfrm>
              <a:off x="1613355" y="2358490"/>
              <a:ext cx="9151135" cy="3970816"/>
              <a:chOff x="1009851" y="1955531"/>
              <a:chExt cx="9151135" cy="3970816"/>
            </a:xfrm>
          </p:grpSpPr>
          <p:grpSp>
            <p:nvGrpSpPr>
              <p:cNvPr id="6" name="Group 5"/>
              <p:cNvGrpSpPr/>
              <p:nvPr/>
            </p:nvGrpSpPr>
            <p:grpSpPr>
              <a:xfrm>
                <a:off x="1009851" y="2302772"/>
                <a:ext cx="9151135" cy="3623575"/>
                <a:chOff x="1477107" y="1979215"/>
                <a:chExt cx="9151135" cy="3623575"/>
              </a:xfrm>
            </p:grpSpPr>
            <p:pic>
              <p:nvPicPr>
                <p:cNvPr id="4" name="Picture 3"/>
                <p:cNvPicPr>
                  <a:picLocks noChangeAspect="1"/>
                </p:cNvPicPr>
                <p:nvPr/>
              </p:nvPicPr>
              <p:blipFill>
                <a:blip r:embed="rId2"/>
                <a:stretch>
                  <a:fillRect/>
                </a:stretch>
              </p:blipFill>
              <p:spPr>
                <a:xfrm>
                  <a:off x="1477107" y="1979217"/>
                  <a:ext cx="4492352" cy="3573462"/>
                </a:xfrm>
                <a:prstGeom prst="rect">
                  <a:avLst/>
                </a:prstGeom>
              </p:spPr>
            </p:pic>
            <p:pic>
              <p:nvPicPr>
                <p:cNvPr id="5" name="Picture 4"/>
                <p:cNvPicPr>
                  <a:picLocks noChangeAspect="1"/>
                </p:cNvPicPr>
                <p:nvPr/>
              </p:nvPicPr>
              <p:blipFill>
                <a:blip r:embed="rId3"/>
                <a:stretch>
                  <a:fillRect/>
                </a:stretch>
              </p:blipFill>
              <p:spPr>
                <a:xfrm>
                  <a:off x="6185132" y="1979215"/>
                  <a:ext cx="4443110" cy="3623575"/>
                </a:xfrm>
                <a:prstGeom prst="rect">
                  <a:avLst/>
                </a:prstGeom>
              </p:spPr>
            </p:pic>
          </p:grpSp>
          <p:sp>
            <p:nvSpPr>
              <p:cNvPr id="7" name="TextBox 6"/>
              <p:cNvSpPr txBox="1"/>
              <p:nvPr/>
            </p:nvSpPr>
            <p:spPr>
              <a:xfrm>
                <a:off x="2074341" y="1979608"/>
                <a:ext cx="2363372" cy="646331"/>
              </a:xfrm>
              <a:prstGeom prst="rect">
                <a:avLst/>
              </a:prstGeom>
              <a:noFill/>
              <a:ln w="12700">
                <a:noFill/>
              </a:ln>
            </p:spPr>
            <p:txBody>
              <a:bodyPr wrap="square" lIns="45720" rIns="45720" rtlCol="0">
                <a:spAutoFit/>
              </a:bodyPr>
              <a:lstStyle/>
              <a:p>
                <a:pPr algn="ctr"/>
                <a:r>
                  <a:rPr lang="en-US" dirty="0" err="1">
                    <a:latin typeface="Tahoma" panose="020B0604030504040204" pitchFamily="34" charset="0"/>
                    <a:ea typeface="Tahoma" panose="020B0604030504040204" pitchFamily="34" charset="0"/>
                    <a:cs typeface="Tahoma" panose="020B0604030504040204" pitchFamily="34" charset="0"/>
                  </a:rPr>
                  <a:t>Thời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sống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không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triển</a:t>
                </a:r>
                <a:r>
                  <a:rPr lang="en-US" dirty="0">
                    <a:latin typeface="Tahoma" panose="020B0604030504040204" pitchFamily="34" charset="0"/>
                    <a:ea typeface="Tahoma" panose="020B0604030504040204" pitchFamily="34" charset="0"/>
                    <a:cs typeface="Tahoma" panose="020B0604030504040204" pitchFamily="34" charset="0"/>
                  </a:rPr>
                  <a:t> (PFS)</a:t>
                </a:r>
                <a:endParaRPr lang="vi-VN" dirty="0">
                  <a:latin typeface="Tahoma" panose="020B0604030504040204" pitchFamily="34" charset="0"/>
                  <a:ea typeface="Tahoma" panose="020B0604030504040204" pitchFamily="34" charset="0"/>
                  <a:cs typeface="Tahoma" panose="020B0604030504040204" pitchFamily="34" charset="0"/>
                </a:endParaRPr>
              </a:p>
            </p:txBody>
          </p:sp>
          <p:sp>
            <p:nvSpPr>
              <p:cNvPr id="8" name="TextBox 7"/>
              <p:cNvSpPr txBox="1"/>
              <p:nvPr/>
            </p:nvSpPr>
            <p:spPr>
              <a:xfrm>
                <a:off x="6695007" y="1955531"/>
                <a:ext cx="2742604" cy="646331"/>
              </a:xfrm>
              <a:prstGeom prst="rect">
                <a:avLst/>
              </a:prstGeom>
              <a:noFill/>
              <a:ln w="12700">
                <a:noFill/>
              </a:ln>
            </p:spPr>
            <p:txBody>
              <a:bodyPr wrap="square" lIns="45720" rIns="45720" rtlCol="0">
                <a:spAutoFit/>
              </a:bodyPr>
              <a:lstStyle/>
              <a:p>
                <a:pPr algn="ctr"/>
                <a:r>
                  <a:rPr lang="en-US" dirty="0" err="1">
                    <a:latin typeface="Tahoma" panose="020B0604030504040204" pitchFamily="34" charset="0"/>
                    <a:ea typeface="Tahoma" panose="020B0604030504040204" pitchFamily="34" charset="0"/>
                    <a:cs typeface="Tahoma" panose="020B0604030504040204" pitchFamily="34" charset="0"/>
                  </a:rPr>
                  <a:t>Thời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gian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triệu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chứng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nặng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thêm</a:t>
                </a:r>
                <a:r>
                  <a:rPr lang="en-US" dirty="0">
                    <a:latin typeface="Tahoma" panose="020B0604030504040204" pitchFamily="34" charset="0"/>
                    <a:ea typeface="Tahoma" panose="020B0604030504040204" pitchFamily="34" charset="0"/>
                    <a:cs typeface="Tahoma" panose="020B0604030504040204" pitchFamily="34" charset="0"/>
                  </a:rPr>
                  <a:t> (TTSP)</a:t>
                </a:r>
                <a:endParaRPr lang="vi-VN" dirty="0">
                  <a:latin typeface="Tahoma" panose="020B0604030504040204" pitchFamily="34" charset="0"/>
                  <a:ea typeface="Tahoma" panose="020B0604030504040204" pitchFamily="34" charset="0"/>
                  <a:cs typeface="Tahoma" panose="020B0604030504040204" pitchFamily="34" charset="0"/>
                </a:endParaRPr>
              </a:p>
            </p:txBody>
          </p:sp>
          <p:sp>
            <p:nvSpPr>
              <p:cNvPr id="9" name="Oval 8"/>
              <p:cNvSpPr/>
              <p:nvPr/>
            </p:nvSpPr>
            <p:spPr>
              <a:xfrm>
                <a:off x="4331635" y="2601863"/>
                <a:ext cx="548640" cy="548640"/>
              </a:xfrm>
              <a:prstGeom prst="ellipse">
                <a:avLst/>
              </a:prstGeom>
              <a:noFill/>
              <a:ln w="3810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sp>
            <p:nvSpPr>
              <p:cNvPr id="10" name="Oval 9"/>
              <p:cNvSpPr/>
              <p:nvPr/>
            </p:nvSpPr>
            <p:spPr>
              <a:xfrm>
                <a:off x="9049071" y="2618244"/>
                <a:ext cx="548640" cy="548640"/>
              </a:xfrm>
              <a:prstGeom prst="ellipse">
                <a:avLst/>
              </a:prstGeom>
              <a:noFill/>
              <a:ln w="3810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chorCtr="0">
                <a:spAutoFit/>
              </a:bodyPr>
              <a:lstStyle/>
              <a:p>
                <a:pPr algn="ctr"/>
                <a:endParaRPr lang="vi-VN" dirty="0" err="1"/>
              </a:p>
            </p:txBody>
          </p:sp>
        </p:grpSp>
        <p:sp>
          <p:nvSpPr>
            <p:cNvPr id="14" name="Oval 13"/>
            <p:cNvSpPr/>
            <p:nvPr/>
          </p:nvSpPr>
          <p:spPr>
            <a:xfrm>
              <a:off x="3449698" y="3674119"/>
              <a:ext cx="2267673" cy="8183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Tahoma" panose="020B0604030504040204" pitchFamily="34" charset="0"/>
                  <a:ea typeface="Tahoma" panose="020B0604030504040204" pitchFamily="34" charset="0"/>
                  <a:cs typeface="Tahoma" panose="020B0604030504040204" pitchFamily="34" charset="0"/>
                </a:rPr>
                <a:t>Median PFS: 9.5 </a:t>
              </a:r>
              <a:r>
                <a:rPr lang="en-US" b="1" dirty="0" err="1">
                  <a:latin typeface="Tahoma" panose="020B0604030504040204" pitchFamily="34" charset="0"/>
                  <a:ea typeface="Tahoma" panose="020B0604030504040204" pitchFamily="34" charset="0"/>
                  <a:cs typeface="Tahoma" panose="020B0604030504040204" pitchFamily="34" charset="0"/>
                </a:rPr>
                <a:t>tháng</a:t>
              </a:r>
              <a:endParaRPr lang="vi-VN" b="1" dirty="0">
                <a:latin typeface="Tahoma" panose="020B0604030504040204" pitchFamily="34" charset="0"/>
                <a:ea typeface="Tahoma" panose="020B0604030504040204" pitchFamily="34" charset="0"/>
                <a:cs typeface="Tahoma" panose="020B0604030504040204" pitchFamily="34" charset="0"/>
              </a:endParaRPr>
            </a:p>
          </p:txBody>
        </p:sp>
      </p:grpSp>
      <p:sp>
        <p:nvSpPr>
          <p:cNvPr id="16" name="Footer Placeholder 2"/>
          <p:cNvSpPr>
            <a:spLocks noGrp="1"/>
          </p:cNvSpPr>
          <p:nvPr>
            <p:ph type="ftr" sz="quarter" idx="11"/>
          </p:nvPr>
        </p:nvSpPr>
        <p:spPr>
          <a:xfrm>
            <a:off x="791635" y="6400800"/>
            <a:ext cx="10424160" cy="457200"/>
          </a:xfrm>
          <a:prstGeom prst="rect">
            <a:avLst/>
          </a:prstGeom>
        </p:spPr>
        <p:txBody>
          <a:bodyPr vert="horz" lIns="0" tIns="0" rIns="0" bIns="0" rtlCol="0" anchor="t" anchorCtr="0"/>
          <a:lstStyle>
            <a:defPPr>
              <a:defRPr lang="vi-VN"/>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4D4F51"/>
              </a:solidFill>
            </a:endParaRPr>
          </a:p>
        </p:txBody>
      </p:sp>
    </p:spTree>
    <p:extLst>
      <p:ext uri="{BB962C8B-B14F-4D97-AF65-F5344CB8AC3E}">
        <p14:creationId xmlns:p14="http://schemas.microsoft.com/office/powerpoint/2010/main" val="128475368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2925" y="496133"/>
            <a:ext cx="11647569" cy="630936"/>
          </a:xfrm>
        </p:spPr>
        <p:txBody>
          <a:bodyPr>
            <a:noAutofit/>
          </a:bodyPr>
          <a:lstStyle/>
          <a:p>
            <a:pPr algn="ctr">
              <a:lnSpc>
                <a:spcPct val="100000"/>
              </a:lnSpc>
            </a:pPr>
            <a:r>
              <a:rPr lang="en-GB" sz="2800" dirty="0" err="1">
                <a:solidFill>
                  <a:srgbClr val="FF9900"/>
                </a:solidFill>
                <a:ea typeface="Tahoma" panose="020B0604030504040204" pitchFamily="34" charset="0"/>
                <a:cs typeface="Tahoma" panose="020B0604030504040204" pitchFamily="34" charset="0"/>
              </a:rPr>
              <a:t>Nghiên</a:t>
            </a:r>
            <a:r>
              <a:rPr lang="en-GB" sz="2800" dirty="0">
                <a:solidFill>
                  <a:srgbClr val="FF9900"/>
                </a:solidFill>
                <a:ea typeface="Tahoma" panose="020B0604030504040204" pitchFamily="34" charset="0"/>
                <a:cs typeface="Tahoma" panose="020B0604030504040204" pitchFamily="34" charset="0"/>
              </a:rPr>
              <a:t> </a:t>
            </a:r>
            <a:r>
              <a:rPr lang="en-GB" sz="2800" dirty="0" err="1">
                <a:solidFill>
                  <a:srgbClr val="FF9900"/>
                </a:solidFill>
                <a:ea typeface="Tahoma" panose="020B0604030504040204" pitchFamily="34" charset="0"/>
                <a:cs typeface="Tahoma" panose="020B0604030504040204" pitchFamily="34" charset="0"/>
              </a:rPr>
              <a:t>cứu</a:t>
            </a:r>
            <a:r>
              <a:rPr lang="en-GB" sz="2800" dirty="0">
                <a:solidFill>
                  <a:srgbClr val="FF9900"/>
                </a:solidFill>
                <a:ea typeface="Tahoma" panose="020B0604030504040204" pitchFamily="34" charset="0"/>
                <a:cs typeface="Tahoma" panose="020B0604030504040204" pitchFamily="34" charset="0"/>
              </a:rPr>
              <a:t> </a:t>
            </a:r>
            <a:r>
              <a:rPr lang="en-GB" sz="2800" dirty="0" err="1">
                <a:solidFill>
                  <a:srgbClr val="FF9900"/>
                </a:solidFill>
                <a:ea typeface="Tahoma" panose="020B0604030504040204" pitchFamily="34" charset="0"/>
                <a:cs typeface="Tahoma" panose="020B0604030504040204" pitchFamily="34" charset="0"/>
              </a:rPr>
              <a:t>đời</a:t>
            </a:r>
            <a:r>
              <a:rPr lang="en-GB" sz="2800" dirty="0">
                <a:solidFill>
                  <a:srgbClr val="FF9900"/>
                </a:solidFill>
                <a:ea typeface="Tahoma" panose="020B0604030504040204" pitchFamily="34" charset="0"/>
                <a:cs typeface="Tahoma" panose="020B0604030504040204" pitchFamily="34" charset="0"/>
              </a:rPr>
              <a:t> </a:t>
            </a:r>
            <a:r>
              <a:rPr lang="en-GB" sz="2800" dirty="0" err="1">
                <a:solidFill>
                  <a:srgbClr val="FF9900"/>
                </a:solidFill>
                <a:ea typeface="Tahoma" panose="020B0604030504040204" pitchFamily="34" charset="0"/>
                <a:cs typeface="Tahoma" panose="020B0604030504040204" pitchFamily="34" charset="0"/>
              </a:rPr>
              <a:t>thực</a:t>
            </a:r>
            <a:r>
              <a:rPr lang="en-GB" sz="2800" dirty="0">
                <a:solidFill>
                  <a:srgbClr val="FF9900"/>
                </a:solidFill>
                <a:ea typeface="Tahoma" panose="020B0604030504040204" pitchFamily="34" charset="0"/>
                <a:cs typeface="Tahoma" panose="020B0604030504040204" pitchFamily="34" charset="0"/>
              </a:rPr>
              <a:t> </a:t>
            </a:r>
            <a:r>
              <a:rPr lang="en-GB" sz="2800" dirty="0" err="1">
                <a:solidFill>
                  <a:srgbClr val="FF9900"/>
                </a:solidFill>
                <a:ea typeface="Tahoma" panose="020B0604030504040204" pitchFamily="34" charset="0"/>
                <a:cs typeface="Tahoma" panose="020B0604030504040204" pitchFamily="34" charset="0"/>
              </a:rPr>
              <a:t>tại</a:t>
            </a:r>
            <a:r>
              <a:rPr lang="en-GB" sz="2800" dirty="0">
                <a:solidFill>
                  <a:srgbClr val="FF9900"/>
                </a:solidFill>
                <a:ea typeface="Tahoma" panose="020B0604030504040204" pitchFamily="34" charset="0"/>
                <a:cs typeface="Tahoma" panose="020B0604030504040204" pitchFamily="34" charset="0"/>
              </a:rPr>
              <a:t> </a:t>
            </a:r>
            <a:r>
              <a:rPr lang="en-GB" sz="2800" dirty="0" err="1">
                <a:solidFill>
                  <a:srgbClr val="FF9900"/>
                </a:solidFill>
                <a:ea typeface="Tahoma" panose="020B0604030504040204" pitchFamily="34" charset="0"/>
                <a:cs typeface="Tahoma" panose="020B0604030504040204" pitchFamily="34" charset="0"/>
              </a:rPr>
              <a:t>Hàn</a:t>
            </a:r>
            <a:r>
              <a:rPr lang="en-GB" sz="2800" dirty="0">
                <a:solidFill>
                  <a:srgbClr val="FF9900"/>
                </a:solidFill>
                <a:ea typeface="Tahoma" panose="020B0604030504040204" pitchFamily="34" charset="0"/>
                <a:cs typeface="Tahoma" panose="020B0604030504040204" pitchFamily="34" charset="0"/>
              </a:rPr>
              <a:t> </a:t>
            </a:r>
            <a:r>
              <a:rPr lang="en-GB" sz="2800" dirty="0" err="1">
                <a:solidFill>
                  <a:srgbClr val="FF9900"/>
                </a:solidFill>
                <a:ea typeface="Tahoma" panose="020B0604030504040204" pitchFamily="34" charset="0"/>
                <a:cs typeface="Tahoma" panose="020B0604030504040204" pitchFamily="34" charset="0"/>
              </a:rPr>
              <a:t>Quốc</a:t>
            </a:r>
            <a:br>
              <a:rPr lang="en-GB" sz="2800" dirty="0">
                <a:solidFill>
                  <a:srgbClr val="FF9900"/>
                </a:solidFill>
                <a:ea typeface="Tahoma" panose="020B0604030504040204" pitchFamily="34" charset="0"/>
                <a:cs typeface="Tahoma" panose="020B0604030504040204" pitchFamily="34" charset="0"/>
              </a:rPr>
            </a:br>
            <a:r>
              <a:rPr lang="en-GB" sz="2800" dirty="0" err="1">
                <a:solidFill>
                  <a:schemeClr val="accent1"/>
                </a:solidFill>
                <a:ea typeface="Tahoma" panose="020B0604030504040204" pitchFamily="34" charset="0"/>
                <a:cs typeface="Tahoma" panose="020B0604030504040204" pitchFamily="34" charset="0"/>
              </a:rPr>
              <a:t>Afatinib</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hiệu</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quả</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trên</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nhóm</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bệnh</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nhân</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đột</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biến</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không</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thường</a:t>
            </a:r>
            <a:r>
              <a:rPr lang="en-GB" sz="2800" dirty="0">
                <a:solidFill>
                  <a:schemeClr val="accent1"/>
                </a:solidFill>
                <a:ea typeface="Tahoma" panose="020B0604030504040204" pitchFamily="34" charset="0"/>
                <a:cs typeface="Tahoma" panose="020B0604030504040204" pitchFamily="34" charset="0"/>
              </a:rPr>
              <a:t> </a:t>
            </a:r>
            <a:r>
              <a:rPr lang="en-GB" sz="2800" dirty="0" err="1">
                <a:solidFill>
                  <a:schemeClr val="accent1"/>
                </a:solidFill>
                <a:ea typeface="Tahoma" panose="020B0604030504040204" pitchFamily="34" charset="0"/>
                <a:cs typeface="Tahoma" panose="020B0604030504040204" pitchFamily="34" charset="0"/>
              </a:rPr>
              <a:t>gặp</a:t>
            </a:r>
            <a:endParaRPr lang="vi-VN" sz="2800" dirty="0">
              <a:solidFill>
                <a:schemeClr val="accent1"/>
              </a:solidFill>
              <a:ea typeface="Tahoma" panose="020B0604030504040204" pitchFamily="34" charset="0"/>
              <a:cs typeface="Tahoma" panose="020B0604030504040204" pitchFamily="34" charset="0"/>
            </a:endParaRPr>
          </a:p>
        </p:txBody>
      </p:sp>
      <p:sp>
        <p:nvSpPr>
          <p:cNvPr id="159" name="Rectangle 158"/>
          <p:cNvSpPr/>
          <p:nvPr/>
        </p:nvSpPr>
        <p:spPr>
          <a:xfrm>
            <a:off x="1397549" y="1304259"/>
            <a:ext cx="9418320" cy="847992"/>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lnSpc>
                <a:spcPct val="150000"/>
              </a:lnSpc>
              <a:buFont typeface="Wingdings" panose="05000000000000000000" pitchFamily="2" charset="2"/>
              <a:buChar char="§"/>
            </a:pPr>
            <a:r>
              <a:rPr lang="en-US" b="1" dirty="0" err="1">
                <a:latin typeface="Tahoma" panose="020B0604030504040204" pitchFamily="34" charset="0"/>
                <a:ea typeface="Tahoma" panose="020B0604030504040204" pitchFamily="34" charset="0"/>
                <a:cs typeface="Tahoma" panose="020B0604030504040204" pitchFamily="34" charset="0"/>
              </a:rPr>
              <a:t>Tương</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tự</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như</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trên</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nhóm</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đột</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biến</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thường</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gặp</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afatinib</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có</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hiệu</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quả</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tốt</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hơn</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trên</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đột</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biết</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không</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thường</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gặp</a:t>
            </a:r>
            <a:r>
              <a:rPr lang="en-US" b="1" dirty="0">
                <a:latin typeface="Tahoma" panose="020B0604030504040204" pitchFamily="34" charset="0"/>
                <a:ea typeface="Tahoma" panose="020B0604030504040204" pitchFamily="34" charset="0"/>
                <a:cs typeface="Tahoma" panose="020B0604030504040204" pitchFamily="34" charset="0"/>
              </a:rPr>
              <a:t> so </a:t>
            </a:r>
            <a:r>
              <a:rPr lang="en-US" b="1" dirty="0" err="1">
                <a:latin typeface="Tahoma" panose="020B0604030504040204" pitchFamily="34" charset="0"/>
                <a:ea typeface="Tahoma" panose="020B0604030504040204" pitchFamily="34" charset="0"/>
                <a:cs typeface="Tahoma" panose="020B0604030504040204" pitchFamily="34" charset="0"/>
              </a:rPr>
              <a:t>với</a:t>
            </a:r>
            <a:r>
              <a:rPr lang="en-US" b="1" dirty="0">
                <a:latin typeface="Tahoma" panose="020B0604030504040204" pitchFamily="34" charset="0"/>
                <a:ea typeface="Tahoma" panose="020B0604030504040204" pitchFamily="34" charset="0"/>
                <a:cs typeface="Tahoma" panose="020B0604030504040204" pitchFamily="34" charset="0"/>
              </a:rPr>
              <a:t> TKIs </a:t>
            </a:r>
            <a:r>
              <a:rPr lang="en-US" b="1" dirty="0" err="1">
                <a:latin typeface="Tahoma" panose="020B0604030504040204" pitchFamily="34" charset="0"/>
                <a:ea typeface="Tahoma" panose="020B0604030504040204" pitchFamily="34" charset="0"/>
                <a:cs typeface="Tahoma" panose="020B0604030504040204" pitchFamily="34" charset="0"/>
              </a:rPr>
              <a:t>thế</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hệ</a:t>
            </a:r>
            <a:r>
              <a:rPr lang="en-US" b="1" dirty="0">
                <a:latin typeface="Tahoma" panose="020B0604030504040204" pitchFamily="34" charset="0"/>
                <a:ea typeface="Tahoma" panose="020B0604030504040204" pitchFamily="34" charset="0"/>
                <a:cs typeface="Tahoma" panose="020B0604030504040204" pitchFamily="34" charset="0"/>
              </a:rPr>
              <a:t> 1</a:t>
            </a:r>
            <a:endParaRPr lang="vi-VN" b="1" dirty="0">
              <a:latin typeface="Tahoma" panose="020B0604030504040204" pitchFamily="34" charset="0"/>
              <a:ea typeface="Tahoma" panose="020B0604030504040204" pitchFamily="34" charset="0"/>
              <a:cs typeface="Tahoma" panose="020B0604030504040204" pitchFamily="34" charset="0"/>
            </a:endParaRPr>
          </a:p>
        </p:txBody>
      </p:sp>
      <p:grpSp>
        <p:nvGrpSpPr>
          <p:cNvPr id="160" name="Group 159"/>
          <p:cNvGrpSpPr/>
          <p:nvPr/>
        </p:nvGrpSpPr>
        <p:grpSpPr>
          <a:xfrm>
            <a:off x="1854753" y="2742657"/>
            <a:ext cx="8872059" cy="3424025"/>
            <a:chOff x="1854753" y="2742657"/>
            <a:chExt cx="8872059" cy="3424025"/>
          </a:xfrm>
        </p:grpSpPr>
        <p:pic>
          <p:nvPicPr>
            <p:cNvPr id="155" name="Picture 154"/>
            <p:cNvPicPr>
              <a:picLocks noChangeAspect="1"/>
            </p:cNvPicPr>
            <p:nvPr/>
          </p:nvPicPr>
          <p:blipFill>
            <a:blip r:embed="rId2"/>
            <a:stretch>
              <a:fillRect/>
            </a:stretch>
          </p:blipFill>
          <p:spPr>
            <a:xfrm>
              <a:off x="6528510" y="2742657"/>
              <a:ext cx="4198302" cy="3424025"/>
            </a:xfrm>
            <a:prstGeom prst="rect">
              <a:avLst/>
            </a:prstGeom>
          </p:spPr>
        </p:pic>
        <p:pic>
          <p:nvPicPr>
            <p:cNvPr id="157" name="Picture 156"/>
            <p:cNvPicPr>
              <a:picLocks noChangeAspect="1"/>
            </p:cNvPicPr>
            <p:nvPr/>
          </p:nvPicPr>
          <p:blipFill>
            <a:blip r:embed="rId3"/>
            <a:stretch>
              <a:fillRect/>
            </a:stretch>
          </p:blipFill>
          <p:spPr>
            <a:xfrm>
              <a:off x="1854753" y="2752677"/>
              <a:ext cx="4029715" cy="3403983"/>
            </a:xfrm>
            <a:prstGeom prst="rect">
              <a:avLst/>
            </a:prstGeom>
          </p:spPr>
        </p:pic>
      </p:grpSp>
      <p:sp>
        <p:nvSpPr>
          <p:cNvPr id="156" name="TextBox 155"/>
          <p:cNvSpPr txBox="1"/>
          <p:nvPr/>
        </p:nvSpPr>
        <p:spPr>
          <a:xfrm>
            <a:off x="7272158" y="2308865"/>
            <a:ext cx="3637534" cy="584775"/>
          </a:xfrm>
          <a:prstGeom prst="rect">
            <a:avLst/>
          </a:prstGeom>
          <a:noFill/>
        </p:spPr>
        <p:txBody>
          <a:bodyPr wrap="none" rtlCol="0">
            <a:spAutoFit/>
          </a:bodyPr>
          <a:lstStyle/>
          <a:p>
            <a:pPr algn="ct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PFS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của</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các</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EGFR TKIs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trên</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p>
          <a:p>
            <a:pPr algn="ct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nhóm</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đột</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biến</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thường</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gặp</a:t>
            </a:r>
            <a:endPar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graphicFrame>
        <p:nvGraphicFramePr>
          <p:cNvPr id="158" name="Table 157"/>
          <p:cNvGraphicFramePr>
            <a:graphicFrameLocks noGrp="1"/>
          </p:cNvGraphicFramePr>
          <p:nvPr/>
        </p:nvGraphicFramePr>
        <p:xfrm>
          <a:off x="9754492" y="3744358"/>
          <a:ext cx="1616362" cy="1104900"/>
        </p:xfrm>
        <a:graphic>
          <a:graphicData uri="http://schemas.openxmlformats.org/drawingml/2006/table">
            <a:tbl>
              <a:tblPr/>
              <a:tblGrid>
                <a:gridCol w="808181">
                  <a:extLst>
                    <a:ext uri="{9D8B030D-6E8A-4147-A177-3AD203B41FA5}">
                      <a16:colId xmlns:a16="http://schemas.microsoft.com/office/drawing/2014/main" val="692449780"/>
                    </a:ext>
                  </a:extLst>
                </a:gridCol>
                <a:gridCol w="808181">
                  <a:extLst>
                    <a:ext uri="{9D8B030D-6E8A-4147-A177-3AD203B41FA5}">
                      <a16:colId xmlns:a16="http://schemas.microsoft.com/office/drawing/2014/main" val="709484567"/>
                    </a:ext>
                  </a:extLst>
                </a:gridCol>
              </a:tblGrid>
              <a:tr h="180975">
                <a:tc>
                  <a:txBody>
                    <a:bodyPr/>
                    <a:lstStyle/>
                    <a:p>
                      <a:pPr algn="ctr" fontAlgn="b"/>
                      <a:endParaRPr lang="vi-VN"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fontAlgn="b"/>
                      <a:r>
                        <a:rPr lang="vi-VN" sz="1400" b="1" i="0" u="none" strike="noStrike" dirty="0">
                          <a:solidFill>
                            <a:schemeClr val="bg1"/>
                          </a:solidFill>
                          <a:effectLst/>
                          <a:latin typeface="Tahoma" panose="020B0604030504040204" pitchFamily="34" charset="0"/>
                          <a:ea typeface="Tahoma" panose="020B0604030504040204" pitchFamily="34" charset="0"/>
                          <a:cs typeface="Tahoma" panose="020B0604030504040204" pitchFamily="34" charset="0"/>
                        </a:rPr>
                        <a:t>PFS</a:t>
                      </a:r>
                    </a:p>
                    <a:p>
                      <a:pPr algn="ctr" fontAlgn="b"/>
                      <a:r>
                        <a:rPr lang="vi-VN" sz="1400" b="1" i="0" u="none" strike="noStrike" dirty="0">
                          <a:solidFill>
                            <a:schemeClr val="bg1"/>
                          </a:solidFill>
                          <a:effectLst/>
                          <a:latin typeface="Tahoma" panose="020B0604030504040204" pitchFamily="34" charset="0"/>
                          <a:ea typeface="Tahoma" panose="020B0604030504040204" pitchFamily="34" charset="0"/>
                          <a:cs typeface="Tahoma" panose="020B0604030504040204" pitchFamily="34" charset="0"/>
                        </a:rPr>
                        <a:t>(tháng)</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83008793"/>
                  </a:ext>
                </a:extLst>
              </a:tr>
              <a:tr h="180975">
                <a:tc>
                  <a:txBody>
                    <a:bodyPr/>
                    <a:lstStyle/>
                    <a:p>
                      <a:pPr algn="ctr" fontAlgn="b"/>
                      <a:r>
                        <a:rPr lang="vi-VN"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Afatinib</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rPr>
                        <a:t>Not reach</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0890637"/>
                  </a:ext>
                </a:extLst>
              </a:tr>
              <a:tr h="180975">
                <a:tc>
                  <a:txBody>
                    <a:bodyPr/>
                    <a:lstStyle/>
                    <a:p>
                      <a:pPr algn="ctr" fontAlgn="b"/>
                      <a:r>
                        <a:rPr lang="vi-VN"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rPr>
                        <a:t>Erlotinib</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rPr>
                        <a:t>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38806766"/>
                  </a:ext>
                </a:extLst>
              </a:tr>
              <a:tr h="180975">
                <a:tc>
                  <a:txBody>
                    <a:bodyPr/>
                    <a:lstStyle/>
                    <a:p>
                      <a:pPr algn="ctr" fontAlgn="b"/>
                      <a:r>
                        <a:rPr lang="vi-VN"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rPr>
                        <a:t>Gefitinib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44870590"/>
                  </a:ext>
                </a:extLst>
              </a:tr>
            </a:tbl>
          </a:graphicData>
        </a:graphic>
      </p:graphicFrame>
      <p:graphicFrame>
        <p:nvGraphicFramePr>
          <p:cNvPr id="161" name="Table 160"/>
          <p:cNvGraphicFramePr>
            <a:graphicFrameLocks noGrp="1"/>
          </p:cNvGraphicFramePr>
          <p:nvPr/>
        </p:nvGraphicFramePr>
        <p:xfrm>
          <a:off x="4729268" y="2994536"/>
          <a:ext cx="1616362" cy="1104900"/>
        </p:xfrm>
        <a:graphic>
          <a:graphicData uri="http://schemas.openxmlformats.org/drawingml/2006/table">
            <a:tbl>
              <a:tblPr/>
              <a:tblGrid>
                <a:gridCol w="808181">
                  <a:extLst>
                    <a:ext uri="{9D8B030D-6E8A-4147-A177-3AD203B41FA5}">
                      <a16:colId xmlns:a16="http://schemas.microsoft.com/office/drawing/2014/main" val="692449780"/>
                    </a:ext>
                  </a:extLst>
                </a:gridCol>
                <a:gridCol w="808181">
                  <a:extLst>
                    <a:ext uri="{9D8B030D-6E8A-4147-A177-3AD203B41FA5}">
                      <a16:colId xmlns:a16="http://schemas.microsoft.com/office/drawing/2014/main" val="709484567"/>
                    </a:ext>
                  </a:extLst>
                </a:gridCol>
              </a:tblGrid>
              <a:tr h="180975">
                <a:tc>
                  <a:txBody>
                    <a:bodyPr/>
                    <a:lstStyle/>
                    <a:p>
                      <a:pPr algn="ctr" fontAlgn="b"/>
                      <a:endParaRPr lang="vi-VN"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fontAlgn="b"/>
                      <a:r>
                        <a:rPr lang="vi-VN" sz="1400" b="1" i="0" u="none" strike="noStrike" dirty="0">
                          <a:solidFill>
                            <a:schemeClr val="bg1"/>
                          </a:solidFill>
                          <a:effectLst/>
                          <a:latin typeface="Tahoma" panose="020B0604030504040204" pitchFamily="34" charset="0"/>
                          <a:ea typeface="Tahoma" panose="020B0604030504040204" pitchFamily="34" charset="0"/>
                          <a:cs typeface="Tahoma" panose="020B0604030504040204" pitchFamily="34" charset="0"/>
                        </a:rPr>
                        <a:t>PFS</a:t>
                      </a:r>
                    </a:p>
                    <a:p>
                      <a:pPr algn="ctr" fontAlgn="b"/>
                      <a:r>
                        <a:rPr lang="vi-VN" sz="1400" b="1" i="0" u="none" strike="noStrike" dirty="0">
                          <a:solidFill>
                            <a:schemeClr val="bg1"/>
                          </a:solidFill>
                          <a:effectLst/>
                          <a:latin typeface="Tahoma" panose="020B0604030504040204" pitchFamily="34" charset="0"/>
                          <a:ea typeface="Tahoma" panose="020B0604030504040204" pitchFamily="34" charset="0"/>
                          <a:cs typeface="Tahoma" panose="020B0604030504040204" pitchFamily="34" charset="0"/>
                        </a:rPr>
                        <a:t>(tháng)</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83008793"/>
                  </a:ext>
                </a:extLst>
              </a:tr>
              <a:tr h="180975">
                <a:tc>
                  <a:txBody>
                    <a:bodyPr/>
                    <a:lstStyle/>
                    <a:p>
                      <a:pPr algn="ctr" fontAlgn="b"/>
                      <a:r>
                        <a:rPr lang="vi-VN"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Afatinib</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19.1</a:t>
                      </a:r>
                      <a:endParaRPr lang="vi-VN"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0890637"/>
                  </a:ext>
                </a:extLst>
              </a:tr>
              <a:tr h="180975">
                <a:tc>
                  <a:txBody>
                    <a:bodyPr/>
                    <a:lstStyle/>
                    <a:p>
                      <a:pPr algn="ctr" fontAlgn="b"/>
                      <a:r>
                        <a:rPr lang="vi-VN"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rPr>
                        <a:t>Erlotinib</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14</a:t>
                      </a:r>
                      <a:endParaRPr lang="vi-VN"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38806766"/>
                  </a:ext>
                </a:extLst>
              </a:tr>
              <a:tr h="180975">
                <a:tc>
                  <a:txBody>
                    <a:bodyPr/>
                    <a:lstStyle/>
                    <a:p>
                      <a:pPr algn="ctr" fontAlgn="b"/>
                      <a:r>
                        <a:rPr lang="vi-VN"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rPr>
                        <a:t>Gefitinib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13.7</a:t>
                      </a:r>
                      <a:endParaRPr lang="vi-VN"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44870590"/>
                  </a:ext>
                </a:extLst>
              </a:tr>
            </a:tbl>
          </a:graphicData>
        </a:graphic>
      </p:graphicFrame>
      <p:sp>
        <p:nvSpPr>
          <p:cNvPr id="162" name="TextBox 161"/>
          <p:cNvSpPr txBox="1"/>
          <p:nvPr/>
        </p:nvSpPr>
        <p:spPr>
          <a:xfrm>
            <a:off x="3059222" y="2303677"/>
            <a:ext cx="3118161" cy="584775"/>
          </a:xfrm>
          <a:prstGeom prst="rect">
            <a:avLst/>
          </a:prstGeom>
          <a:noFill/>
        </p:spPr>
        <p:txBody>
          <a:bodyPr wrap="none" rtlCol="0">
            <a:spAutoFit/>
          </a:bodyPr>
          <a:lstStyle/>
          <a:p>
            <a:pPr algn="ct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PFS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của</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các</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EGFR TKIs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trên</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p>
          <a:p>
            <a:pPr algn="ct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nhóm</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đột</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biến</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thường</a:t>
            </a:r>
            <a:r>
              <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600" b="1"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gặp</a:t>
            </a:r>
            <a:endParaRPr lang="en-US" sz="1600" b="1"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12" name="Footer Placeholder 2"/>
          <p:cNvSpPr>
            <a:spLocks noGrp="1"/>
          </p:cNvSpPr>
          <p:nvPr>
            <p:ph type="ftr" sz="quarter" idx="11"/>
          </p:nvPr>
        </p:nvSpPr>
        <p:spPr>
          <a:xfrm>
            <a:off x="791635" y="6400800"/>
            <a:ext cx="10424160" cy="457200"/>
          </a:xfrm>
          <a:prstGeom prst="rect">
            <a:avLst/>
          </a:prstGeom>
        </p:spPr>
        <p:txBody>
          <a:bodyPr vert="horz" lIns="0" tIns="0" rIns="0" bIns="0" rtlCol="0" anchor="t" anchorCtr="0"/>
          <a:lstStyle>
            <a:defPPr>
              <a:defRPr lang="vi-VN"/>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srgbClr val="4D4F51"/>
              </a:solidFill>
            </a:endParaRPr>
          </a:p>
        </p:txBody>
      </p:sp>
    </p:spTree>
    <p:extLst>
      <p:ext uri="{BB962C8B-B14F-4D97-AF65-F5344CB8AC3E}">
        <p14:creationId xmlns:p14="http://schemas.microsoft.com/office/powerpoint/2010/main" val="311056917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909" y="458729"/>
            <a:ext cx="11635919" cy="630936"/>
          </a:xfrm>
        </p:spPr>
        <p:txBody>
          <a:bodyPr>
            <a:normAutofit fontScale="90000"/>
          </a:bodyPr>
          <a:lstStyle/>
          <a:p>
            <a:pPr algn="ctr">
              <a:lnSpc>
                <a:spcPct val="100000"/>
              </a:lnSpc>
            </a:pPr>
            <a:r>
              <a:rPr lang="en-US" sz="3200" dirty="0" err="1">
                <a:latin typeface="Tahoma" panose="020B0604030504040204" pitchFamily="34" charset="0"/>
                <a:ea typeface="Tahoma" panose="020B0604030504040204" pitchFamily="34" charset="0"/>
                <a:cs typeface="Tahoma" panose="020B0604030504040204" pitchFamily="34" charset="0"/>
              </a:rPr>
              <a:t>Tóm</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tắt</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các</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dữ</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liệu</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đời</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thực</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afatinib</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hiệu</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quả</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trên</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NSCLC EGFR M+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đột</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biến</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thường</a:t>
            </a:r>
            <a:r>
              <a:rPr lang="en-US"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3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gặp</a:t>
            </a:r>
            <a:endParaRPr lang="vi-VN" sz="3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graphicFrame>
        <p:nvGraphicFramePr>
          <p:cNvPr id="5" name="Chart 4"/>
          <p:cNvGraphicFramePr>
            <a:graphicFrameLocks/>
          </p:cNvGraphicFramePr>
          <p:nvPr/>
        </p:nvGraphicFramePr>
        <p:xfrm>
          <a:off x="1825610" y="1617786"/>
          <a:ext cx="7737228" cy="4642337"/>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2878628" y="1467660"/>
            <a:ext cx="8538666" cy="783899"/>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dirty="0" err="1">
                <a:latin typeface="Tahoma" panose="020B0604030504040204" pitchFamily="34" charset="0"/>
                <a:ea typeface="Tahoma" panose="020B0604030504040204" pitchFamily="34" charset="0"/>
                <a:cs typeface="Tahoma" panose="020B0604030504040204" pitchFamily="34" charset="0"/>
              </a:rPr>
              <a:t>Afatinib</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hiệu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quả</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trên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nhóm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đột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không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thường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gặp</a:t>
            </a:r>
            <a:r>
              <a:rPr lang="en-US" dirty="0">
                <a:latin typeface="Tahoma" panose="020B0604030504040204" pitchFamily="34" charset="0"/>
                <a:ea typeface="Tahoma" panose="020B0604030504040204" pitchFamily="34" charset="0"/>
                <a:cs typeface="Tahoma" panose="020B0604030504040204" pitchFamily="34" charset="0"/>
              </a:rPr>
              <a:t> </a:t>
            </a:r>
            <a:r>
              <a:rPr lang="en-US" b="1" dirty="0">
                <a:latin typeface="Tahoma" panose="020B0604030504040204" pitchFamily="34" charset="0"/>
                <a:ea typeface="Tahoma" panose="020B0604030504040204" pitchFamily="34" charset="0"/>
                <a:cs typeface="Tahoma" panose="020B0604030504040204" pitchFamily="34" charset="0"/>
              </a:rPr>
              <a:t>(PFS: 11 – 19.7 </a:t>
            </a:r>
            <a:r>
              <a:rPr lang="en-US" b="1" dirty="0" err="1">
                <a:latin typeface="Tahoma" panose="020B0604030504040204" pitchFamily="34" charset="0"/>
                <a:ea typeface="Tahoma" panose="020B0604030504040204" pitchFamily="34" charset="0"/>
                <a:cs typeface="Tahoma" panose="020B0604030504040204" pitchFamily="34" charset="0"/>
              </a:rPr>
              <a:t>tháng</a:t>
            </a:r>
            <a:r>
              <a:rPr lang="en-US" b="1" dirty="0">
                <a:latin typeface="Tahoma" panose="020B0604030504040204" pitchFamily="34" charset="0"/>
                <a:ea typeface="Tahoma" panose="020B0604030504040204" pitchFamily="34" charset="0"/>
                <a:cs typeface="Tahoma" panose="020B0604030504040204" pitchFamily="34" charset="0"/>
              </a:rPr>
              <a:t>) </a:t>
            </a:r>
            <a:r>
              <a:rPr lang="en-US" dirty="0">
                <a:latin typeface="Tahoma" panose="020B0604030504040204" pitchFamily="34" charset="0"/>
                <a:ea typeface="Tahoma" panose="020B0604030504040204" pitchFamily="34" charset="0"/>
                <a:cs typeface="Tahoma" panose="020B0604030504040204" pitchFamily="34" charset="0"/>
              </a:rPr>
              <a:t>so </a:t>
            </a:r>
            <a:r>
              <a:rPr lang="en-US" dirty="0" err="1">
                <a:latin typeface="Tahoma" panose="020B0604030504040204" pitchFamily="34" charset="0"/>
                <a:ea typeface="Tahoma" panose="020B0604030504040204" pitchFamily="34" charset="0"/>
                <a:cs typeface="Tahoma" panose="020B0604030504040204" pitchFamily="34" charset="0"/>
              </a:rPr>
              <a:t>với</a:t>
            </a:r>
            <a:r>
              <a:rPr lang="en-US" dirty="0">
                <a:latin typeface="Tahoma" panose="020B0604030504040204" pitchFamily="34" charset="0"/>
                <a:ea typeface="Tahoma" panose="020B0604030504040204" pitchFamily="34" charset="0"/>
                <a:cs typeface="Tahoma" panose="020B0604030504040204" pitchFamily="34" charset="0"/>
              </a:rPr>
              <a:t> EGFR TKI </a:t>
            </a:r>
            <a:r>
              <a:rPr lang="en-US" dirty="0" err="1">
                <a:latin typeface="Tahoma" panose="020B0604030504040204" pitchFamily="34" charset="0"/>
                <a:ea typeface="Tahoma" panose="020B0604030504040204" pitchFamily="34" charset="0"/>
                <a:cs typeface="Tahoma" panose="020B0604030504040204" pitchFamily="34" charset="0"/>
              </a:rPr>
              <a:t>thế</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hệ</a:t>
            </a:r>
            <a:r>
              <a:rPr lang="en-US" dirty="0">
                <a:latin typeface="Tahoma" panose="020B0604030504040204" pitchFamily="34" charset="0"/>
                <a:ea typeface="Tahoma" panose="020B0604030504040204" pitchFamily="34" charset="0"/>
                <a:cs typeface="Tahoma" panose="020B0604030504040204" pitchFamily="34" charset="0"/>
              </a:rPr>
              <a:t> 1 </a:t>
            </a:r>
            <a:r>
              <a:rPr lang="en-US" b="1" dirty="0">
                <a:latin typeface="Tahoma" panose="020B0604030504040204" pitchFamily="34" charset="0"/>
                <a:ea typeface="Tahoma" panose="020B0604030504040204" pitchFamily="34" charset="0"/>
                <a:cs typeface="Tahoma" panose="020B0604030504040204" pitchFamily="34" charset="0"/>
              </a:rPr>
              <a:t>(PFS: 3.6 – 7.5 </a:t>
            </a:r>
            <a:r>
              <a:rPr lang="en-US" b="1" dirty="0" err="1">
                <a:latin typeface="Tahoma" panose="020B0604030504040204" pitchFamily="34" charset="0"/>
                <a:ea typeface="Tahoma" panose="020B0604030504040204" pitchFamily="34" charset="0"/>
                <a:cs typeface="Tahoma" panose="020B0604030504040204" pitchFamily="34" charset="0"/>
              </a:rPr>
              <a:t>tháng</a:t>
            </a:r>
            <a:r>
              <a:rPr lang="en-US" b="1" dirty="0">
                <a:latin typeface="Tahoma" panose="020B0604030504040204" pitchFamily="34" charset="0"/>
                <a:ea typeface="Tahoma" panose="020B0604030504040204" pitchFamily="34" charset="0"/>
                <a:cs typeface="Tahoma" panose="020B0604030504040204" pitchFamily="34" charset="0"/>
              </a:rPr>
              <a:t>).</a:t>
            </a:r>
            <a:endParaRPr lang="vi-VN" b="1" dirty="0">
              <a:latin typeface="Tahoma" panose="020B0604030504040204" pitchFamily="34" charset="0"/>
              <a:ea typeface="Tahoma" panose="020B0604030504040204" pitchFamily="34" charset="0"/>
              <a:cs typeface="Tahoma" panose="020B0604030504040204" pitchFamily="34" charset="0"/>
            </a:endParaRPr>
          </a:p>
        </p:txBody>
      </p:sp>
      <p:sp>
        <p:nvSpPr>
          <p:cNvPr id="3" name="TextBox 2"/>
          <p:cNvSpPr txBox="1"/>
          <p:nvPr/>
        </p:nvSpPr>
        <p:spPr>
          <a:xfrm rot="10800000">
            <a:off x="1179279" y="2626716"/>
            <a:ext cx="646331" cy="2624476"/>
          </a:xfrm>
          <a:prstGeom prst="rect">
            <a:avLst/>
          </a:prstGeom>
          <a:noFill/>
          <a:ln w="12700">
            <a:noFill/>
          </a:ln>
        </p:spPr>
        <p:txBody>
          <a:bodyPr vert="eaVert" wrap="square" lIns="45720" rIns="45720" rtlCol="0">
            <a:spAutoFit/>
          </a:bodyPr>
          <a:lstStyle/>
          <a:p>
            <a:pPr algn="ctr"/>
            <a:r>
              <a:rPr lang="vi-VN" dirty="0">
                <a:latin typeface="Tahoma" panose="020B0604030504040204" pitchFamily="34" charset="0"/>
                <a:ea typeface="Tahoma" panose="020B0604030504040204" pitchFamily="34" charset="0"/>
                <a:cs typeface="Tahoma" panose="020B0604030504040204" pitchFamily="34" charset="0"/>
              </a:rPr>
              <a:t>Thời gian đến khi bệnh tiến triển (tháng)</a:t>
            </a:r>
          </a:p>
        </p:txBody>
      </p:sp>
      <p:sp>
        <p:nvSpPr>
          <p:cNvPr id="7" name="Footer Placeholder 3"/>
          <p:cNvSpPr>
            <a:spLocks noGrp="1"/>
          </p:cNvSpPr>
          <p:nvPr>
            <p:ph type="ftr" sz="quarter" idx="11"/>
          </p:nvPr>
        </p:nvSpPr>
        <p:spPr>
          <a:xfrm>
            <a:off x="1396544" y="6400800"/>
            <a:ext cx="10424160" cy="457200"/>
          </a:xfrm>
        </p:spPr>
        <p:txBody>
          <a:bodyPr/>
          <a:lstStyle/>
          <a:p>
            <a:pPr marL="228600" indent="-228600">
              <a:buAutoNum type="arabicPeriod"/>
            </a:pPr>
            <a:r>
              <a:rPr lang="vi-VN"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Tu CY et al. Oncotarget. 2018 24237; 2. Tanaka et al. Lung Cancerr 2019 169; 3. Shen et al Lung Cancer 2017 56</a:t>
            </a:r>
            <a:endParaRPr lang="en-US" sz="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31122809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128437" y="2530714"/>
            <a:ext cx="7772400" cy="615553"/>
          </a:xfrm>
        </p:spPr>
        <p:txBody>
          <a:bodyPr/>
          <a:lstStyle/>
          <a:p>
            <a:r>
              <a:rPr lang="en-GB" sz="3600" dirty="0">
                <a:solidFill>
                  <a:srgbClr val="0070C0"/>
                </a:solidFill>
              </a:rPr>
              <a:t>3. BỆNH NHÂN CÓ di </a:t>
            </a:r>
            <a:r>
              <a:rPr lang="en-GB" sz="3600" dirty="0" err="1">
                <a:solidFill>
                  <a:srgbClr val="0070C0"/>
                </a:solidFill>
              </a:rPr>
              <a:t>căn</a:t>
            </a:r>
            <a:r>
              <a:rPr lang="en-GB" sz="3600" dirty="0">
                <a:solidFill>
                  <a:srgbClr val="0070C0"/>
                </a:solidFill>
              </a:rPr>
              <a:t> </a:t>
            </a:r>
            <a:r>
              <a:rPr lang="en-GB" sz="3600" dirty="0" err="1">
                <a:solidFill>
                  <a:srgbClr val="0070C0"/>
                </a:solidFill>
              </a:rPr>
              <a:t>não</a:t>
            </a:r>
            <a:endParaRPr lang="vi-VN" sz="3600" dirty="0">
              <a:solidFill>
                <a:srgbClr val="0070C0"/>
              </a:solidFill>
            </a:endParaRPr>
          </a:p>
        </p:txBody>
      </p:sp>
    </p:spTree>
    <p:extLst>
      <p:ext uri="{BB962C8B-B14F-4D97-AF65-F5344CB8AC3E}">
        <p14:creationId xmlns:p14="http://schemas.microsoft.com/office/powerpoint/2010/main" val="212916677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3"/>
          <p:cNvSpPr>
            <a:spLocks noGrp="1"/>
          </p:cNvSpPr>
          <p:nvPr>
            <p:ph type="ftr" sz="quarter" idx="4294967295"/>
          </p:nvPr>
        </p:nvSpPr>
        <p:spPr>
          <a:xfrm>
            <a:off x="791635" y="6400800"/>
            <a:ext cx="10424160" cy="457200"/>
          </a:xfrm>
          <a:prstGeom prst="rect">
            <a:avLst/>
          </a:prstGeom>
        </p:spPr>
        <p:txBody>
          <a:bodyPr vert="horz" lIns="0" tIns="0" rIns="0" bIns="0" rtlCol="0" anchor="t" anchorCtr="0"/>
          <a:lstStyle>
            <a:defPPr>
              <a:defRPr lang="vi-VN"/>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100" dirty="0">
              <a:solidFill>
                <a:srgbClr val="4D4F51"/>
              </a:solidFill>
              <a:latin typeface="Tahoma" panose="020B0604030504040204" pitchFamily="34" charset="0"/>
              <a:ea typeface="Tahoma" panose="020B0604030504040204" pitchFamily="34" charset="0"/>
              <a:cs typeface="Tahoma" panose="020B0604030504040204" pitchFamily="34" charset="0"/>
            </a:endParaRPr>
          </a:p>
        </p:txBody>
      </p:sp>
      <p:sp>
        <p:nvSpPr>
          <p:cNvPr id="2" name="TextBox 1"/>
          <p:cNvSpPr txBox="1"/>
          <p:nvPr/>
        </p:nvSpPr>
        <p:spPr>
          <a:xfrm>
            <a:off x="422029" y="115049"/>
            <a:ext cx="10803989" cy="1077218"/>
          </a:xfrm>
          <a:prstGeom prst="rect">
            <a:avLst/>
          </a:prstGeom>
          <a:noFill/>
        </p:spPr>
        <p:txBody>
          <a:bodyPr wrap="square" rtlCol="0">
            <a:spAutoFit/>
          </a:bodyPr>
          <a:lstStyle/>
          <a:p>
            <a:pPr marL="0" lvl="1" algn="ctr">
              <a:spcBef>
                <a:spcPct val="0"/>
              </a:spcBef>
            </a:pP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Bệnh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nhân</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ung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thư</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phổi</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có</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tỉ</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lệ</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di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căn</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não</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cao</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nhất</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trong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số</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các</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loại</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bệnh</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ung</a:t>
            </a:r>
            <a:r>
              <a:rPr lang="en-US" sz="3200" b="1" dirty="0">
                <a:solidFill>
                  <a:schemeClr val="accent4"/>
                </a:solidFill>
                <a:latin typeface="Tahoma" panose="020B0604030504040204" pitchFamily="34" charset="0"/>
                <a:ea typeface="Tahoma" panose="020B0604030504040204" pitchFamily="34" charset="0"/>
                <a:cs typeface="Tahoma" panose="020B0604030504040204" pitchFamily="34" charset="0"/>
              </a:rPr>
              <a:t> </a:t>
            </a:r>
            <a:r>
              <a:rPr lang="en-US" sz="3200" b="1" dirty="0" err="1">
                <a:solidFill>
                  <a:schemeClr val="accent4"/>
                </a:solidFill>
                <a:latin typeface="Tahoma" panose="020B0604030504040204" pitchFamily="34" charset="0"/>
                <a:ea typeface="Tahoma" panose="020B0604030504040204" pitchFamily="34" charset="0"/>
                <a:cs typeface="Tahoma" panose="020B0604030504040204" pitchFamily="34" charset="0"/>
              </a:rPr>
              <a:t>thư</a:t>
            </a:r>
            <a:endParaRPr lang="vi-VN" sz="3200" b="1" dirty="0">
              <a:solidFill>
                <a:schemeClr val="accent4"/>
              </a:solidFill>
              <a:latin typeface="Tahoma" panose="020B0604030504040204" pitchFamily="34" charset="0"/>
              <a:ea typeface="Tahoma" panose="020B0604030504040204" pitchFamily="34" charset="0"/>
              <a:cs typeface="Tahoma" panose="020B0604030504040204" pitchFamily="34" charset="0"/>
            </a:endParaRPr>
          </a:p>
        </p:txBody>
      </p:sp>
      <p:sp>
        <p:nvSpPr>
          <p:cNvPr id="3" name="Rectangle 2"/>
          <p:cNvSpPr/>
          <p:nvPr/>
        </p:nvSpPr>
        <p:spPr>
          <a:xfrm>
            <a:off x="8904849" y="3938954"/>
            <a:ext cx="126609" cy="1266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aphicFrame>
        <p:nvGraphicFramePr>
          <p:cNvPr id="7" name="Chart 6"/>
          <p:cNvGraphicFramePr>
            <a:graphicFrameLocks/>
          </p:cNvGraphicFramePr>
          <p:nvPr/>
        </p:nvGraphicFramePr>
        <p:xfrm>
          <a:off x="2358739" y="1175731"/>
          <a:ext cx="8412480" cy="524715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7818120" y="2442500"/>
            <a:ext cx="3731455" cy="369332"/>
          </a:xfrm>
          <a:prstGeom prst="rect">
            <a:avLst/>
          </a:prstGeom>
          <a:noFill/>
        </p:spPr>
        <p:txBody>
          <a:bodyPr wrap="square" rtlCol="0">
            <a:spAutoFit/>
          </a:bodyPr>
          <a:lstStyle/>
          <a:p>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Tỉ</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lệ</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ở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các</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loại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ung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endPar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420785985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F8E446-AF36-49F3-BECD-7F197B7249AF}"/>
              </a:ext>
            </a:extLst>
          </p:cNvPr>
          <p:cNvSpPr>
            <a:spLocks noGrp="1"/>
          </p:cNvSpPr>
          <p:nvPr>
            <p:ph type="title"/>
          </p:nvPr>
        </p:nvSpPr>
        <p:spPr>
          <a:xfrm>
            <a:off x="1088053" y="650129"/>
            <a:ext cx="10564697" cy="650062"/>
          </a:xfrm>
        </p:spPr>
        <p:txBody>
          <a:bodyPr>
            <a:normAutofit fontScale="90000"/>
          </a:bodyPr>
          <a:lstStyle/>
          <a:p>
            <a:pPr algn="ctr">
              <a:lnSpc>
                <a:spcPct val="100000"/>
              </a:lnSpc>
            </a:pPr>
            <a:r>
              <a:rPr lang="en-US" sz="3200" dirty="0" err="1">
                <a:latin typeface="Tahoma" panose="020B0604030504040204" pitchFamily="34" charset="0"/>
                <a:ea typeface="Tahoma" panose="020B0604030504040204" pitchFamily="34" charset="0"/>
                <a:cs typeface="Tahoma" panose="020B0604030504040204" pitchFamily="34" charset="0"/>
              </a:rPr>
              <a:t>Mối</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liên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hệ</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giữa</a:t>
            </a:r>
            <a:r>
              <a:rPr lang="en-US" sz="3200" dirty="0">
                <a:latin typeface="Tahoma" panose="020B0604030504040204" pitchFamily="34" charset="0"/>
                <a:ea typeface="Tahoma" panose="020B0604030504040204" pitchFamily="34" charset="0"/>
                <a:cs typeface="Tahoma" panose="020B0604030504040204" pitchFamily="34" charset="0"/>
              </a:rPr>
              <a:t> di </a:t>
            </a:r>
            <a:r>
              <a:rPr lang="en-US" sz="3200" dirty="0" err="1">
                <a:latin typeface="Tahoma" panose="020B0604030504040204" pitchFamily="34" charset="0"/>
                <a:ea typeface="Tahoma" panose="020B0604030504040204" pitchFamily="34" charset="0"/>
                <a:cs typeface="Tahoma" panose="020B0604030504040204" pitchFamily="34" charset="0"/>
              </a:rPr>
              <a:t>căn</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não</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và</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đột</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biến</a:t>
            </a:r>
            <a:r>
              <a:rPr lang="en-US" sz="3200" dirty="0">
                <a:latin typeface="Tahoma" panose="020B0604030504040204" pitchFamily="34" charset="0"/>
                <a:ea typeface="Tahoma" panose="020B0604030504040204" pitchFamily="34" charset="0"/>
                <a:cs typeface="Tahoma" panose="020B0604030504040204" pitchFamily="34" charset="0"/>
              </a:rPr>
              <a:t> EGFR ở </a:t>
            </a:r>
            <a:r>
              <a:rPr lang="en-US" sz="3200" dirty="0" err="1">
                <a:latin typeface="Tahoma" panose="020B0604030504040204" pitchFamily="34" charset="0"/>
                <a:ea typeface="Tahoma" panose="020B0604030504040204" pitchFamily="34" charset="0"/>
                <a:cs typeface="Tahoma" panose="020B0604030504040204" pitchFamily="34" charset="0"/>
              </a:rPr>
              <a:t>bệnh</a:t>
            </a:r>
            <a:r>
              <a:rPr lang="en-US" sz="3200" dirty="0">
                <a:latin typeface="Tahoma" panose="020B0604030504040204" pitchFamily="34" charset="0"/>
                <a:ea typeface="Tahoma" panose="020B0604030504040204" pitchFamily="34" charset="0"/>
                <a:cs typeface="Tahoma" panose="020B0604030504040204" pitchFamily="34" charset="0"/>
              </a:rPr>
              <a:t> </a:t>
            </a:r>
            <a:r>
              <a:rPr lang="en-US" sz="3200" dirty="0" err="1">
                <a:latin typeface="Tahoma" panose="020B0604030504040204" pitchFamily="34" charset="0"/>
                <a:ea typeface="Tahoma" panose="020B0604030504040204" pitchFamily="34" charset="0"/>
                <a:cs typeface="Tahoma" panose="020B0604030504040204" pitchFamily="34" charset="0"/>
              </a:rPr>
              <a:t>nhân</a:t>
            </a:r>
            <a:r>
              <a:rPr lang="en-US" sz="3200" dirty="0">
                <a:latin typeface="Tahoma" panose="020B0604030504040204" pitchFamily="34" charset="0"/>
                <a:ea typeface="Tahoma" panose="020B0604030504040204" pitchFamily="34" charset="0"/>
                <a:cs typeface="Tahoma" panose="020B0604030504040204" pitchFamily="34" charset="0"/>
              </a:rPr>
              <a:t> NSCLC</a:t>
            </a:r>
          </a:p>
        </p:txBody>
      </p:sp>
      <p:sp>
        <p:nvSpPr>
          <p:cNvPr id="4" name="Content Placeholder 3"/>
          <p:cNvSpPr>
            <a:spLocks noGrp="1"/>
          </p:cNvSpPr>
          <p:nvPr>
            <p:ph sz="quarter" idx="10"/>
          </p:nvPr>
        </p:nvSpPr>
        <p:spPr>
          <a:xfrm>
            <a:off x="772329" y="6181329"/>
            <a:ext cx="10652825" cy="545595"/>
          </a:xfrm>
        </p:spPr>
        <p:txBody>
          <a:bodyPr>
            <a:normAutofit lnSpcReduction="10000"/>
          </a:bodyPr>
          <a:lstStyle/>
          <a:p>
            <a:r>
              <a:rPr lang="en-US" sz="1200" dirty="0">
                <a:latin typeface="Tahoma" panose="020B0604030504040204" pitchFamily="34" charset="0"/>
                <a:ea typeface="Tahoma" panose="020B0604030504040204" pitchFamily="34" charset="0"/>
                <a:cs typeface="Tahoma" panose="020B0604030504040204" pitchFamily="34" charset="0"/>
              </a:rPr>
              <a:t>1. </a:t>
            </a:r>
            <a:r>
              <a:rPr lang="en-US" sz="1200" dirty="0" err="1">
                <a:latin typeface="Tahoma" panose="020B0604030504040204" pitchFamily="34" charset="0"/>
                <a:ea typeface="Tahoma" panose="020B0604030504040204" pitchFamily="34" charset="0"/>
                <a:cs typeface="Tahoma" panose="020B0604030504040204" pitchFamily="34" charset="0"/>
              </a:rPr>
              <a:t>Vijaya</a:t>
            </a:r>
            <a:r>
              <a:rPr lang="en-US" sz="1200" dirty="0">
                <a:latin typeface="Tahoma" panose="020B0604030504040204" pitchFamily="34" charset="0"/>
                <a:ea typeface="Tahoma" panose="020B0604030504040204" pitchFamily="34" charset="0"/>
                <a:cs typeface="Tahoma" panose="020B0604030504040204" pitchFamily="34" charset="0"/>
              </a:rPr>
              <a:t> et al J </a:t>
            </a:r>
            <a:r>
              <a:rPr lang="en-US" sz="1200" dirty="0" err="1">
                <a:latin typeface="Tahoma" panose="020B0604030504040204" pitchFamily="34" charset="0"/>
                <a:ea typeface="Tahoma" panose="020B0604030504040204" pitchFamily="34" charset="0"/>
                <a:cs typeface="Tahoma" panose="020B0604030504040204" pitchFamily="34" charset="0"/>
              </a:rPr>
              <a:t>Glo</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Onco</a:t>
            </a:r>
            <a:r>
              <a:rPr lang="en-US" sz="1200" dirty="0">
                <a:latin typeface="Tahoma" panose="020B0604030504040204" pitchFamily="34" charset="0"/>
                <a:ea typeface="Tahoma" panose="020B0604030504040204" pitchFamily="34" charset="0"/>
                <a:cs typeface="Tahoma" panose="020B0604030504040204" pitchFamily="34" charset="0"/>
              </a:rPr>
              <a:t> 2016 208</a:t>
            </a:r>
          </a:p>
          <a:p>
            <a:r>
              <a:rPr lang="en-US" sz="1200" dirty="0">
                <a:latin typeface="Tahoma" panose="020B0604030504040204" pitchFamily="34" charset="0"/>
                <a:ea typeface="Tahoma" panose="020B0604030504040204" pitchFamily="34" charset="0"/>
                <a:cs typeface="Tahoma" panose="020B0604030504040204" pitchFamily="34" charset="0"/>
              </a:rPr>
              <a:t>2. Shin et al J </a:t>
            </a:r>
            <a:r>
              <a:rPr lang="en-US" sz="1200" dirty="0" err="1">
                <a:latin typeface="Tahoma" panose="020B0604030504040204" pitchFamily="34" charset="0"/>
                <a:ea typeface="Tahoma" panose="020B0604030504040204" pitchFamily="34" charset="0"/>
                <a:cs typeface="Tahoma" panose="020B0604030504040204" pitchFamily="34" charset="0"/>
              </a:rPr>
              <a:t>Thorac</a:t>
            </a:r>
            <a:r>
              <a:rPr lang="en-US" sz="1200" dirty="0">
                <a:latin typeface="Tahoma" panose="020B0604030504040204" pitchFamily="34" charset="0"/>
                <a:ea typeface="Tahoma" panose="020B0604030504040204" pitchFamily="34" charset="0"/>
                <a:cs typeface="Tahoma" panose="020B0604030504040204" pitchFamily="34" charset="0"/>
              </a:rPr>
              <a:t> </a:t>
            </a:r>
            <a:r>
              <a:rPr lang="en-US" sz="1200" dirty="0" err="1">
                <a:latin typeface="Tahoma" panose="020B0604030504040204" pitchFamily="34" charset="0"/>
                <a:ea typeface="Tahoma" panose="020B0604030504040204" pitchFamily="34" charset="0"/>
                <a:cs typeface="Tahoma" panose="020B0604030504040204" pitchFamily="34" charset="0"/>
              </a:rPr>
              <a:t>Oncol</a:t>
            </a:r>
            <a:r>
              <a:rPr lang="en-US" sz="1200" dirty="0">
                <a:latin typeface="Tahoma" panose="020B0604030504040204" pitchFamily="34" charset="0"/>
                <a:ea typeface="Tahoma" panose="020B0604030504040204" pitchFamily="34" charset="0"/>
                <a:cs typeface="Tahoma" panose="020B0604030504040204" pitchFamily="34" charset="0"/>
              </a:rPr>
              <a:t> 2014 195</a:t>
            </a:r>
          </a:p>
          <a:p>
            <a:r>
              <a:rPr lang="en-US" sz="1200" dirty="0">
                <a:latin typeface="Tahoma" panose="020B0604030504040204" pitchFamily="34" charset="0"/>
                <a:ea typeface="Tahoma" panose="020B0604030504040204" pitchFamily="34" charset="0"/>
                <a:cs typeface="Tahoma" panose="020B0604030504040204" pitchFamily="34" charset="0"/>
              </a:rPr>
              <a:t>3. Fred et al Lung Cancer 2016 101</a:t>
            </a:r>
          </a:p>
        </p:txBody>
      </p:sp>
      <p:graphicFrame>
        <p:nvGraphicFramePr>
          <p:cNvPr id="490" name="Chart 489"/>
          <p:cNvGraphicFramePr>
            <a:graphicFrameLocks/>
          </p:cNvGraphicFramePr>
          <p:nvPr/>
        </p:nvGraphicFramePr>
        <p:xfrm>
          <a:off x="1088053" y="1732605"/>
          <a:ext cx="6431281" cy="38587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94" name="Table 493"/>
          <p:cNvGraphicFramePr>
            <a:graphicFrameLocks noGrp="1"/>
          </p:cNvGraphicFramePr>
          <p:nvPr/>
        </p:nvGraphicFramePr>
        <p:xfrm>
          <a:off x="7148475" y="3586584"/>
          <a:ext cx="4276679" cy="1142037"/>
        </p:xfrm>
        <a:graphic>
          <a:graphicData uri="http://schemas.openxmlformats.org/drawingml/2006/table">
            <a:tbl>
              <a:tblPr/>
              <a:tblGrid>
                <a:gridCol w="1072895">
                  <a:extLst>
                    <a:ext uri="{9D8B030D-6E8A-4147-A177-3AD203B41FA5}">
                      <a16:colId xmlns:a16="http://schemas.microsoft.com/office/drawing/2014/main" val="1183981835"/>
                    </a:ext>
                  </a:extLst>
                </a:gridCol>
                <a:gridCol w="1072895">
                  <a:extLst>
                    <a:ext uri="{9D8B030D-6E8A-4147-A177-3AD203B41FA5}">
                      <a16:colId xmlns:a16="http://schemas.microsoft.com/office/drawing/2014/main" val="3186260508"/>
                    </a:ext>
                  </a:extLst>
                </a:gridCol>
                <a:gridCol w="1132500">
                  <a:extLst>
                    <a:ext uri="{9D8B030D-6E8A-4147-A177-3AD203B41FA5}">
                      <a16:colId xmlns:a16="http://schemas.microsoft.com/office/drawing/2014/main" val="2069380803"/>
                    </a:ext>
                  </a:extLst>
                </a:gridCol>
                <a:gridCol w="998389">
                  <a:extLst>
                    <a:ext uri="{9D8B030D-6E8A-4147-A177-3AD203B41FA5}">
                      <a16:colId xmlns:a16="http://schemas.microsoft.com/office/drawing/2014/main" val="2261422667"/>
                    </a:ext>
                  </a:extLst>
                </a:gridCol>
              </a:tblGrid>
              <a:tr h="428951">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Vijaya et al</a:t>
                      </a:r>
                      <a:r>
                        <a:rPr lang="en-US" sz="1800" b="0" i="0" u="none" strike="noStrike"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rPr>
                        <a:t>1</a:t>
                      </a:r>
                      <a:endParaRPr lang="vi-VN" sz="1800" b="0" i="0" u="none" strike="noStrike"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Shin et al</a:t>
                      </a:r>
                      <a:r>
                        <a:rPr lang="en-US" sz="1800" b="0" i="0" u="none" strike="noStrike" kern="1200"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rPr>
                        <a:t>2</a:t>
                      </a:r>
                      <a:endParaRPr lang="vi-VN" sz="1800" b="0" i="0" u="none" strike="noStrike" kern="1200"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Fred et al</a:t>
                      </a:r>
                      <a:r>
                        <a:rPr lang="vi-VN" sz="1800" b="0" i="0" u="none" strike="noStrike" kern="1200" baseline="30000" dirty="0">
                          <a:solidFill>
                            <a:srgbClr val="000000"/>
                          </a:solidFill>
                          <a:effectLst/>
                          <a:latin typeface="Tahoma" panose="020B0604030504040204" pitchFamily="34" charset="0"/>
                          <a:ea typeface="Tahoma" panose="020B0604030504040204" pitchFamily="34" charset="0"/>
                          <a:cs typeface="Tahoma" panose="020B0604030504040204" pitchFamily="34" charset="0"/>
                        </a:rPr>
                        <a:t>3</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624932285"/>
                  </a:ext>
                </a:extLst>
              </a:tr>
              <a:tr h="225140">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EGFR M+</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21%</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24%</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39%</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19633393"/>
                  </a:ext>
                </a:extLst>
              </a:tr>
              <a:tr h="225140">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EGFR Wt</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solidFill>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13%</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10%</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vi-VN" sz="18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24%</a:t>
                      </a:r>
                    </a:p>
                  </a:txBody>
                  <a:tcPr marL="14919" marR="14919" marT="149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87139679"/>
                  </a:ext>
                </a:extLst>
              </a:tr>
            </a:tbl>
          </a:graphicData>
        </a:graphic>
      </p:graphicFrame>
      <p:sp>
        <p:nvSpPr>
          <p:cNvPr id="6" name="TextBox 5"/>
          <p:cNvSpPr txBox="1"/>
          <p:nvPr/>
        </p:nvSpPr>
        <p:spPr>
          <a:xfrm>
            <a:off x="1667616" y="5591374"/>
            <a:ext cx="8862250" cy="369332"/>
          </a:xfrm>
          <a:prstGeom prst="rect">
            <a:avLst/>
          </a:prstGeom>
          <a:noFill/>
          <a:ln w="12700">
            <a:noFill/>
          </a:ln>
        </p:spPr>
        <p:txBody>
          <a:bodyPr wrap="square" lIns="45720" rIns="45720" rtlCol="0">
            <a:spAutoFit/>
          </a:bodyPr>
          <a:lstStyle/>
          <a:p>
            <a:r>
              <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Tỉ lệ phần trăm bệnh nhân NSCLC EGFR M+ (xanh) và EGFR Wt (cam) có di căn não</a:t>
            </a:r>
          </a:p>
        </p:txBody>
      </p:sp>
      <p:sp>
        <p:nvSpPr>
          <p:cNvPr id="7" name="TextBox 6"/>
          <p:cNvSpPr txBox="1"/>
          <p:nvPr/>
        </p:nvSpPr>
        <p:spPr>
          <a:xfrm>
            <a:off x="6231988" y="1606432"/>
            <a:ext cx="5193166" cy="923330"/>
          </a:xfrm>
          <a:prstGeom prst="rect">
            <a:avLst/>
          </a:prstGeom>
          <a:noFill/>
          <a:ln w="12700">
            <a:noFill/>
          </a:ln>
        </p:spPr>
        <p:txBody>
          <a:bodyPr wrap="square" lIns="45720" rIns="45720" rtlCol="0">
            <a:spAutoFit/>
          </a:bodyPr>
          <a:lstStyle/>
          <a:p>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NSCLC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EGFR M+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tần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sần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suất</a:t>
            </a:r>
            <a:r>
              <a:rPr lang="en-US" dirty="0">
                <a:latin typeface="Tahoma" panose="020B0604030504040204" pitchFamily="34" charset="0"/>
                <a:ea typeface="Tahoma" panose="020B0604030504040204" pitchFamily="34" charset="0"/>
                <a:cs typeface="Tahoma" panose="020B0604030504040204" pitchFamily="34" charset="0"/>
              </a:rPr>
              <a:t> di </a:t>
            </a:r>
            <a:r>
              <a:rPr lang="en-US" dirty="0" err="1">
                <a:latin typeface="Tahoma" panose="020B0604030504040204" pitchFamily="34" charset="0"/>
                <a:ea typeface="Tahoma" panose="020B0604030504040204" pitchFamily="34" charset="0"/>
                <a:cs typeface="Tahoma" panose="020B0604030504040204" pitchFamily="34" charset="0"/>
              </a:rPr>
              <a:t>căn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não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cao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hơn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từ</a:t>
            </a:r>
            <a:r>
              <a:rPr lang="en-US" dirty="0">
                <a:latin typeface="Tahoma" panose="020B0604030504040204" pitchFamily="34" charset="0"/>
                <a:ea typeface="Tahoma" panose="020B0604030504040204" pitchFamily="34" charset="0"/>
                <a:cs typeface="Tahoma" panose="020B0604030504040204" pitchFamily="34" charset="0"/>
              </a:rPr>
              <a:t> </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1.6 – 2.4 </a:t>
            </a:r>
            <a:r>
              <a:rPr lang="en-US" b="1" dirty="0" err="1">
                <a:solidFill>
                  <a:srgbClr val="FF0000"/>
                </a:solidFill>
                <a:latin typeface="Tahoma" panose="020B0604030504040204" pitchFamily="34" charset="0"/>
                <a:ea typeface="Tahoma" panose="020B0604030504040204" pitchFamily="34" charset="0"/>
                <a:cs typeface="Tahoma" panose="020B0604030504040204" pitchFamily="34" charset="0"/>
              </a:rPr>
              <a:t>lần</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EGFR Wt.</a:t>
            </a:r>
            <a:endParaRPr lang="vi-VN"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65207615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60373" y="-36823"/>
            <a:ext cx="11620224" cy="1325563"/>
          </a:xfrm>
        </p:spPr>
        <p:txBody>
          <a:bodyPr>
            <a:normAutofit/>
          </a:bodyPr>
          <a:lstStyle/>
          <a:p>
            <a:pPr algn="ctr">
              <a:lnSpc>
                <a:spcPct val="125000"/>
              </a:lnSpc>
            </a:pPr>
            <a:r>
              <a:rPr lang="en-GB" altLang="de-DE" sz="3200" b="1" dirty="0">
                <a:latin typeface="Tahoma" panose="020B0604030504040204" pitchFamily="34" charset="0"/>
                <a:ea typeface="Tahoma" panose="020B0604030504040204" pitchFamily="34" charset="0"/>
                <a:cs typeface="Tahoma" panose="020B0604030504040204" pitchFamily="34" charset="0"/>
              </a:rPr>
              <a:t>LUX-Lung 3 &amp; 6:</a:t>
            </a:r>
            <a:r>
              <a:rPr lang="de-DE" altLang="de-DE" sz="3200" b="1" dirty="0">
                <a:latin typeface="Tahoma" panose="020B0604030504040204" pitchFamily="34" charset="0"/>
                <a:ea typeface="Tahoma" panose="020B0604030504040204" pitchFamily="34" charset="0"/>
                <a:cs typeface="Tahoma" panose="020B0604030504040204" pitchFamily="34" charset="0"/>
              </a:rPr>
              <a:t> </a:t>
            </a:r>
            <a:r>
              <a:rPr lang="de-DE" alt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Afatinib</a:t>
            </a:r>
            <a:r>
              <a:rPr lang="de-DE" alt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alt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kéo</a:t>
            </a:r>
            <a:r>
              <a:rPr lang="de-DE" alt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alt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dài</a:t>
            </a:r>
            <a:r>
              <a:rPr lang="de-DE" alt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alt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t</a:t>
            </a:r>
            <a:r>
              <a:rPr 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hời</a:t>
            </a:r>
            <a:r>
              <a:rPr 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gian</a:t>
            </a:r>
            <a:r>
              <a:rPr 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đến</a:t>
            </a:r>
            <a:r>
              <a:rPr 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khi</a:t>
            </a:r>
            <a:r>
              <a:rPr 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tiến</a:t>
            </a:r>
            <a:r>
              <a:rPr 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triển</a:t>
            </a:r>
            <a:r>
              <a:rPr 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TKTW so </a:t>
            </a:r>
            <a:r>
              <a:rPr 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với</a:t>
            </a:r>
            <a:r>
              <a:rPr 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hoá</a:t>
            </a:r>
            <a:r>
              <a:rPr lang="de-DE" sz="32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de-DE" sz="3200" b="1" dirty="0" err="1">
                <a:solidFill>
                  <a:srgbClr val="0070C0"/>
                </a:solidFill>
                <a:latin typeface="Tahoma" panose="020B0604030504040204" pitchFamily="34" charset="0"/>
                <a:ea typeface="Tahoma" panose="020B0604030504040204" pitchFamily="34" charset="0"/>
                <a:cs typeface="Tahoma" panose="020B0604030504040204" pitchFamily="34" charset="0"/>
              </a:rPr>
              <a:t>trị</a:t>
            </a:r>
            <a:endParaRPr lang="en-GB" sz="3200" b="1" dirty="0">
              <a:solidFill>
                <a:srgbClr val="0070C0"/>
              </a:solidFill>
              <a:latin typeface="Tahoma" panose="020B0604030504040204" pitchFamily="34" charset="0"/>
              <a:ea typeface="Tahoma" panose="020B0604030504040204" pitchFamily="34" charset="0"/>
              <a:cs typeface="Tahoma" panose="020B0604030504040204" pitchFamily="34" charset="0"/>
            </a:endParaRPr>
          </a:p>
        </p:txBody>
      </p:sp>
      <p:sp>
        <p:nvSpPr>
          <p:cNvPr id="7" name="Round Same Side Corner Rectangle 6"/>
          <p:cNvSpPr/>
          <p:nvPr/>
        </p:nvSpPr>
        <p:spPr>
          <a:xfrm rot="10800000">
            <a:off x="1926354" y="2407924"/>
            <a:ext cx="8157415" cy="1076690"/>
          </a:xfrm>
          <a:prstGeom prst="round2SameRect">
            <a:avLst>
              <a:gd name="adj1" fmla="val 8160"/>
              <a:gd name="adj2" fmla="val 0"/>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ndParaRPr>
          </a:p>
        </p:txBody>
      </p:sp>
      <p:sp>
        <p:nvSpPr>
          <p:cNvPr id="8" name="Round Same Side Corner Rectangle 7"/>
          <p:cNvSpPr/>
          <p:nvPr/>
        </p:nvSpPr>
        <p:spPr>
          <a:xfrm>
            <a:off x="1926366" y="1495120"/>
            <a:ext cx="8157414" cy="1027458"/>
          </a:xfrm>
          <a:prstGeom prst="round2SameRect">
            <a:avLst>
              <a:gd name="adj1" fmla="val 24707"/>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ndParaRPr>
          </a:p>
        </p:txBody>
      </p:sp>
      <p:sp>
        <p:nvSpPr>
          <p:cNvPr id="11" name="TextBox 10"/>
          <p:cNvSpPr txBox="1"/>
          <p:nvPr/>
        </p:nvSpPr>
        <p:spPr>
          <a:xfrm>
            <a:off x="1648932" y="6229348"/>
            <a:ext cx="8843105" cy="342900"/>
          </a:xfrm>
          <a:prstGeom prst="rect">
            <a:avLst/>
          </a:prstGeom>
          <a:noFill/>
        </p:spPr>
        <p:txBody>
          <a:bodyPr wrap="square" lIns="0" tIns="0" rIns="0" bIns="0" rtlCol="0" anchor="b" anchorCtr="0">
            <a:noAutofit/>
          </a:bodyPr>
          <a:lstStyle/>
          <a:p>
            <a:pPr marL="11113" indent="-11113" fontAlgn="base">
              <a:spcBef>
                <a:spcPct val="0"/>
              </a:spcBef>
              <a:spcAft>
                <a:spcPts val="300"/>
              </a:spcAft>
            </a:pPr>
            <a:r>
              <a:rPr lang="en-US" altLang="en-US" sz="1200" dirty="0">
                <a:latin typeface="Tahoma" panose="020B0604030504040204" pitchFamily="34" charset="0"/>
                <a:ea typeface="Tahoma" panose="020B0604030504040204" pitchFamily="34" charset="0"/>
                <a:cs typeface="Tahoma" panose="020B0604030504040204" pitchFamily="34" charset="0"/>
              </a:rPr>
              <a:t>Schuler et al. J </a:t>
            </a:r>
            <a:r>
              <a:rPr lang="en-US" altLang="en-US" sz="1200" dirty="0" err="1">
                <a:latin typeface="Tahoma" panose="020B0604030504040204" pitchFamily="34" charset="0"/>
                <a:ea typeface="Tahoma" panose="020B0604030504040204" pitchFamily="34" charset="0"/>
                <a:cs typeface="Tahoma" panose="020B0604030504040204" pitchFamily="34" charset="0"/>
              </a:rPr>
              <a:t>Thorac</a:t>
            </a:r>
            <a:r>
              <a:rPr lang="en-US" altLang="en-US" sz="1200" dirty="0">
                <a:latin typeface="Tahoma" panose="020B0604030504040204" pitchFamily="34" charset="0"/>
                <a:ea typeface="Tahoma" panose="020B0604030504040204" pitchFamily="34" charset="0"/>
                <a:cs typeface="Tahoma" panose="020B0604030504040204" pitchFamily="34" charset="0"/>
              </a:rPr>
              <a:t> </a:t>
            </a:r>
            <a:r>
              <a:rPr lang="en-US" altLang="en-US" sz="1200" dirty="0" err="1">
                <a:latin typeface="Tahoma" panose="020B0604030504040204" pitchFamily="34" charset="0"/>
                <a:ea typeface="Tahoma" panose="020B0604030504040204" pitchFamily="34" charset="0"/>
                <a:cs typeface="Tahoma" panose="020B0604030504040204" pitchFamily="34" charset="0"/>
              </a:rPr>
              <a:t>Oncol</a:t>
            </a:r>
            <a:r>
              <a:rPr lang="en-US" altLang="en-US" sz="1200" dirty="0">
                <a:latin typeface="Tahoma" panose="020B0604030504040204" pitchFamily="34" charset="0"/>
                <a:ea typeface="Tahoma" panose="020B0604030504040204" pitchFamily="34" charset="0"/>
                <a:cs typeface="Tahoma" panose="020B0604030504040204" pitchFamily="34" charset="0"/>
              </a:rPr>
              <a:t>. 2016, </a:t>
            </a:r>
            <a:r>
              <a:rPr lang="en-GB" sz="1200" dirty="0">
                <a:latin typeface="Tahoma" panose="020B0604030504040204" pitchFamily="34" charset="0"/>
                <a:ea typeface="Tahoma" panose="020B0604030504040204" pitchFamily="34" charset="0"/>
                <a:cs typeface="Tahoma" panose="020B0604030504040204" pitchFamily="34" charset="0"/>
              </a:rPr>
              <a:t>11(3):380-90.</a:t>
            </a:r>
            <a:endParaRPr lang="en-US" altLang="en-US" sz="1200" dirty="0">
              <a:latin typeface="Tahoma" panose="020B0604030504040204" pitchFamily="34" charset="0"/>
              <a:ea typeface="Tahoma" panose="020B0604030504040204" pitchFamily="34" charset="0"/>
              <a:cs typeface="Tahoma" panose="020B0604030504040204" pitchFamily="34" charset="0"/>
            </a:endParaRPr>
          </a:p>
        </p:txBody>
      </p:sp>
      <p:sp>
        <p:nvSpPr>
          <p:cNvPr id="13" name="TextBox 12"/>
          <p:cNvSpPr txBox="1"/>
          <p:nvPr/>
        </p:nvSpPr>
        <p:spPr>
          <a:xfrm>
            <a:off x="1722218" y="3911655"/>
            <a:ext cx="8565685" cy="2062103"/>
          </a:xfrm>
          <a:prstGeom prst="rect">
            <a:avLst/>
          </a:prstGeom>
          <a:noFill/>
        </p:spPr>
        <p:txBody>
          <a:bodyPr wrap="square" rtlCol="0">
            <a:spAutoFit/>
          </a:bodyPr>
          <a:lstStyle/>
          <a:p>
            <a:pPr marL="285750" indent="-285750">
              <a:spcBef>
                <a:spcPts val="600"/>
              </a:spcBef>
              <a:spcAft>
                <a:spcPts val="600"/>
              </a:spcAft>
              <a:buFont typeface="Arial" panose="020B0604020202020204" pitchFamily="34" charset="0"/>
              <a:buChar char="•"/>
            </a:pP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Đa</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số</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tiến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triển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với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afatinib</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phải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là</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nơi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đầu</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tiên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phát</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hiện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p>
          <a:p>
            <a:pPr marL="285750" indent="-285750">
              <a:spcBef>
                <a:spcPts val="600"/>
              </a:spcBef>
              <a:spcAft>
                <a:spcPts val="600"/>
              </a:spcAft>
              <a:buFont typeface="Arial" panose="020B0604020202020204" pitchFamily="34" charset="0"/>
              <a:buChar char="•"/>
            </a:pPr>
            <a:r>
              <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Tỷ lệ tiến triển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trên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hệ</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TKTW</a:t>
            </a:r>
            <a:r>
              <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tương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đương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ở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hoặc</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t>
            </a:r>
          </a:p>
          <a:p>
            <a:pPr marL="285750" indent="-285750">
              <a:spcBef>
                <a:spcPts val="600"/>
              </a:spcBef>
              <a:spcAft>
                <a:spcPts val="600"/>
              </a:spcAft>
              <a:buFont typeface="Arial" panose="020B0604020202020204" pitchFamily="34" charset="0"/>
              <a:buChar char="•"/>
            </a:pP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Thời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gian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trung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vị</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đến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tiến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triển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TKTW ở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nhánh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sử</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dụng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afatinib</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dài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hơn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so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với</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nhánh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sử</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dụng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hoá</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trị</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cho</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cả</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bệnh</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nhân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hoặc</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không</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di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căn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não</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GB"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nền</a:t>
            </a:r>
            <a:r>
              <a:rPr lang="en-GB"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t>
            </a:r>
          </a:p>
        </p:txBody>
      </p:sp>
      <p:graphicFrame>
        <p:nvGraphicFramePr>
          <p:cNvPr id="14" name="Table 13"/>
          <p:cNvGraphicFramePr>
            <a:graphicFrameLocks noGrp="1"/>
          </p:cNvGraphicFramePr>
          <p:nvPr/>
        </p:nvGraphicFramePr>
        <p:xfrm>
          <a:off x="1997794" y="1571573"/>
          <a:ext cx="8145380" cy="1832310"/>
        </p:xfrm>
        <a:graphic>
          <a:graphicData uri="http://schemas.openxmlformats.org/drawingml/2006/table">
            <a:tbl>
              <a:tblPr/>
              <a:tblGrid>
                <a:gridCol w="2809676">
                  <a:extLst>
                    <a:ext uri="{9D8B030D-6E8A-4147-A177-3AD203B41FA5}">
                      <a16:colId xmlns:a16="http://schemas.microsoft.com/office/drawing/2014/main" val="20000"/>
                    </a:ext>
                  </a:extLst>
                </a:gridCol>
                <a:gridCol w="1333926">
                  <a:extLst>
                    <a:ext uri="{9D8B030D-6E8A-4147-A177-3AD203B41FA5}">
                      <a16:colId xmlns:a16="http://schemas.microsoft.com/office/drawing/2014/main" val="20001"/>
                    </a:ext>
                  </a:extLst>
                </a:gridCol>
                <a:gridCol w="1333926">
                  <a:extLst>
                    <a:ext uri="{9D8B030D-6E8A-4147-A177-3AD203B41FA5}">
                      <a16:colId xmlns:a16="http://schemas.microsoft.com/office/drawing/2014/main" val="20002"/>
                    </a:ext>
                  </a:extLst>
                </a:gridCol>
                <a:gridCol w="1333926">
                  <a:extLst>
                    <a:ext uri="{9D8B030D-6E8A-4147-A177-3AD203B41FA5}">
                      <a16:colId xmlns:a16="http://schemas.microsoft.com/office/drawing/2014/main" val="20003"/>
                    </a:ext>
                  </a:extLst>
                </a:gridCol>
                <a:gridCol w="1333926">
                  <a:extLst>
                    <a:ext uri="{9D8B030D-6E8A-4147-A177-3AD203B41FA5}">
                      <a16:colId xmlns:a16="http://schemas.microsoft.com/office/drawing/2014/main" val="20004"/>
                    </a:ext>
                  </a:extLst>
                </a:gridCol>
              </a:tblGrid>
              <a:tr h="362158">
                <a:tc rowSpan="2">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1"/>
                        </a:solidFill>
                        <a:effectLst/>
                        <a:latin typeface="Arial" pitchFamily="34" charset="0"/>
                        <a:cs typeface="Arial"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1"/>
                        </a:solidFill>
                        <a:effectLst/>
                        <a:latin typeface="Arial" pitchFamily="34" charset="0"/>
                        <a:cs typeface="Arial" pitchFamily="34" charset="0"/>
                      </a:endParaRPr>
                    </a:p>
                  </a:txBody>
                  <a:tcPr marL="91405" marR="91405" marT="45723" marB="45723" horzOverflow="overflow">
                    <a:lnL>
                      <a:noFill/>
                    </a:lnL>
                    <a:lnR w="12700" cap="flat" cmpd="sng" algn="ctr">
                      <a:solidFill>
                        <a:schemeClr val="bg1"/>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de-DE"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LL3</a:t>
                      </a:r>
                      <a:endParaRPr kumimoji="0" lang="en-GB" sz="1600" b="0"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de-DE"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LL6</a:t>
                      </a:r>
                      <a:endPar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127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GB" sz="1200" b="0" i="0" u="none" strike="noStrike" cap="none" normalizeH="0" baseline="0" dirty="0">
                        <a:ln>
                          <a:noFill/>
                        </a:ln>
                        <a:solidFill>
                          <a:schemeClr val="bg1"/>
                        </a:solidFill>
                        <a:effectLst/>
                        <a:latin typeface="Arial" pitchFamily="34" charset="0"/>
                        <a:cs typeface="Arial" pitchFamily="34" charset="0"/>
                      </a:endParaRPr>
                    </a:p>
                  </a:txBody>
                  <a:tcPr marL="91405" marR="91405" marT="45723" marB="45723"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07238">
                <a:tc vMerge="1">
                  <a:txBody>
                    <a:bodyPr/>
                    <a:lstStyle/>
                    <a:p>
                      <a:endParaRPr lang="en-GB"/>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Afatinib</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(n=9) </a:t>
                      </a:r>
                    </a:p>
                  </a:txBody>
                  <a:tcPr marL="91405" marR="91405"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Cis</a:t>
                      </a: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t>
                      </a:r>
                      <a:r>
                        <a:rPr kumimoji="0" lang="en-GB" sz="1600" b="1" i="0" u="none" strike="noStrike"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Pem</a:t>
                      </a:r>
                      <a:endPar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(n=5)</a:t>
                      </a:r>
                    </a:p>
                  </a:txBody>
                  <a:tcPr marL="91405" marR="91405"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Afatinib</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(n=6) </a:t>
                      </a:r>
                    </a:p>
                  </a:txBody>
                  <a:tcPr marL="91405" marR="91405"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err="1">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Cis</a:t>
                      </a: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/Gem</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(n=5)</a:t>
                      </a:r>
                    </a:p>
                  </a:txBody>
                  <a:tcPr marL="91405" marR="91405" marT="45723" marB="45723" anchor="ctr" horzOverflow="overflow">
                    <a:lnL w="127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86291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Thời</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gian</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đến</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khi</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tiến</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triển</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TKTW, </a:t>
                      </a:r>
                      <a:r>
                        <a:rPr kumimoji="0" lang="de-DE" sz="1600" b="1" i="0" u="none" strike="noStrike" cap="none" normalizeH="0" baseline="0" dirty="0" err="1">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tháng</a:t>
                      </a:r>
                      <a:r>
                        <a:rPr kumimoji="0" lang="de-DE"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rPr>
                        <a:t> (95% CI) </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a:noFill/>
                    </a:lnL>
                    <a:lnR w="6350" cap="flat" cmpd="sng" algn="ctr">
                      <a:solidFill>
                        <a:srgbClr val="808080"/>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15.2 </a:t>
                      </a:r>
                    </a:p>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(7.7-29.0) </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5.7 </a:t>
                      </a:r>
                    </a:p>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(2.6-8.2)</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15.2 </a:t>
                      </a:r>
                    </a:p>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(3.8-23.7)</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7.3 </a:t>
                      </a:r>
                    </a:p>
                    <a:p>
                      <a:pPr marL="0" marR="0" lvl="0" indent="0" algn="ctr" defTabSz="914400" rtl="0" eaLnBrk="1" fontAlgn="base" latinLnBrk="0" hangingPunct="1">
                        <a:lnSpc>
                          <a:spcPct val="100000"/>
                        </a:lnSpc>
                        <a:spcBef>
                          <a:spcPct val="0"/>
                        </a:spcBef>
                        <a:spcAft>
                          <a:spcPct val="0"/>
                        </a:spcAft>
                        <a:buClrTx/>
                        <a:buSzTx/>
                        <a:buFontTx/>
                        <a:buNone/>
                        <a:tabLst/>
                      </a:pPr>
                      <a:r>
                        <a:rPr lang="en-GB" sz="16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(3.7-10.9)</a:t>
                      </a:r>
                      <a:endParaRPr kumimoji="0" lang="en-GB" sz="1600" b="1" i="0" u="none" strike="noStrike" cap="none" normalizeH="0" baseline="0" dirty="0">
                        <a:ln>
                          <a:noFill/>
                        </a:ln>
                        <a:solidFill>
                          <a:schemeClr val="tx1">
                            <a:lumMod val="50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99522781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72907" y="269051"/>
            <a:ext cx="10515600" cy="706029"/>
          </a:xfrm>
        </p:spPr>
        <p:txBody>
          <a:bodyPr>
            <a:noAutofit/>
          </a:bodyPr>
          <a:lstStyle/>
          <a:p>
            <a:pPr algn="ctr">
              <a:lnSpc>
                <a:spcPct val="125000"/>
              </a:lnSpc>
            </a:pPr>
            <a:r>
              <a:rPr lang="en-GB" altLang="de-DE" sz="2800" b="1" dirty="0">
                <a:latin typeface="Tahoma" panose="020B0604030504040204" pitchFamily="34" charset="0"/>
                <a:ea typeface="Tahoma" panose="020B0604030504040204" pitchFamily="34" charset="0"/>
                <a:cs typeface="Tahoma" panose="020B0604030504040204" pitchFamily="34" charset="0"/>
              </a:rPr>
              <a:t>LUX-Lung 3 &amp; 6: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Afatinib</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cải</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thiện</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tỉ</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lệ</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đáp</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ứng</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ở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bệnh</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nhân</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di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căn</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não</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so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với</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hoá</a:t>
            </a:r>
            <a:r>
              <a:rPr lang="en-GB" altLang="de-DE" sz="2800" b="1" dirty="0">
                <a:solidFill>
                  <a:srgbClr val="0070C0"/>
                </a:solidFill>
                <a:latin typeface="Tahoma" panose="020B0604030504040204" pitchFamily="34" charset="0"/>
                <a:ea typeface="Tahoma" panose="020B0604030504040204" pitchFamily="34" charset="0"/>
                <a:cs typeface="Tahoma" panose="020B0604030504040204" pitchFamily="34" charset="0"/>
              </a:rPr>
              <a:t> </a:t>
            </a:r>
            <a:r>
              <a:rPr lang="en-GB" altLang="de-DE" sz="2800" b="1" dirty="0" err="1">
                <a:solidFill>
                  <a:srgbClr val="0070C0"/>
                </a:solidFill>
                <a:latin typeface="Tahoma" panose="020B0604030504040204" pitchFamily="34" charset="0"/>
                <a:ea typeface="Tahoma" panose="020B0604030504040204" pitchFamily="34" charset="0"/>
                <a:cs typeface="Tahoma" panose="020B0604030504040204" pitchFamily="34" charset="0"/>
              </a:rPr>
              <a:t>trị</a:t>
            </a:r>
            <a:endParaRPr lang="vi-VN" sz="2800" b="1" dirty="0">
              <a:solidFill>
                <a:srgbClr val="0070C0"/>
              </a:solidFill>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205930" y="1864094"/>
            <a:ext cx="3499772" cy="2528897"/>
          </a:xfrm>
          <a:prstGeom prst="rect">
            <a:avLst/>
          </a:prstGeom>
          <a:noFill/>
        </p:spPr>
        <p:txBody>
          <a:bodyPr wrap="square" rtlCol="0">
            <a:spAutoFit/>
          </a:bodyPr>
          <a:lstStyle/>
          <a:p>
            <a:pPr algn="just">
              <a:lnSpc>
                <a:spcPct val="150000"/>
              </a:lnSpc>
            </a:pPr>
            <a:r>
              <a:rPr lang="en-GB" dirty="0" err="1">
                <a:latin typeface="Tahoma" panose="020B0604030504040204" pitchFamily="34" charset="0"/>
                <a:ea typeface="Tahoma" panose="020B0604030504040204" pitchFamily="34" charset="0"/>
                <a:cs typeface="Tahoma" panose="020B0604030504040204" pitchFamily="34" charset="0"/>
              </a:rPr>
              <a:t>Tương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tự</a:t>
            </a:r>
            <a:r>
              <a:rPr lang="en-GB" dirty="0">
                <a:latin typeface="Tahoma" panose="020B0604030504040204" pitchFamily="34" charset="0"/>
                <a:ea typeface="Tahoma" panose="020B0604030504040204" pitchFamily="34" charset="0"/>
                <a:cs typeface="Tahoma" panose="020B0604030504040204" pitchFamily="34" charset="0"/>
              </a:rPr>
              <a:t> ở </a:t>
            </a:r>
            <a:r>
              <a:rPr lang="en-GB" dirty="0" err="1">
                <a:latin typeface="Tahoma" panose="020B0604030504040204" pitchFamily="34" charset="0"/>
                <a:ea typeface="Tahoma" panose="020B0604030504040204" pitchFamily="34" charset="0"/>
                <a:cs typeface="Tahoma" panose="020B0604030504040204" pitchFamily="34" charset="0"/>
              </a:rPr>
              <a:t>bệnh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nhân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không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có</a:t>
            </a:r>
            <a:r>
              <a:rPr lang="en-GB" dirty="0">
                <a:latin typeface="Tahoma" panose="020B0604030504040204" pitchFamily="34" charset="0"/>
                <a:ea typeface="Tahoma" panose="020B0604030504040204" pitchFamily="34" charset="0"/>
                <a:cs typeface="Tahoma" panose="020B0604030504040204" pitchFamily="34" charset="0"/>
              </a:rPr>
              <a:t> di </a:t>
            </a:r>
            <a:r>
              <a:rPr lang="en-GB" dirty="0" err="1">
                <a:latin typeface="Tahoma" panose="020B0604030504040204" pitchFamily="34" charset="0"/>
                <a:ea typeface="Tahoma" panose="020B0604030504040204" pitchFamily="34" charset="0"/>
                <a:cs typeface="Tahoma" panose="020B0604030504040204" pitchFamily="34" charset="0"/>
              </a:rPr>
              <a:t>căn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não</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bệnh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nhân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có</a:t>
            </a:r>
            <a:r>
              <a:rPr lang="en-GB" dirty="0">
                <a:latin typeface="Tahoma" panose="020B0604030504040204" pitchFamily="34" charset="0"/>
                <a:ea typeface="Tahoma" panose="020B0604030504040204" pitchFamily="34" charset="0"/>
                <a:cs typeface="Tahoma" panose="020B0604030504040204" pitchFamily="34" charset="0"/>
              </a:rPr>
              <a:t> di </a:t>
            </a:r>
            <a:r>
              <a:rPr lang="en-GB" dirty="0" err="1">
                <a:latin typeface="Tahoma" panose="020B0604030504040204" pitchFamily="34" charset="0"/>
                <a:ea typeface="Tahoma" panose="020B0604030504040204" pitchFamily="34" charset="0"/>
                <a:cs typeface="Tahoma" panose="020B0604030504040204" pitchFamily="34" charset="0"/>
              </a:rPr>
              <a:t>căn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não</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sử</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dụng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afatinib</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cho</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tỉ</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lệ</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đáp</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ứng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khách</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quan</a:t>
            </a:r>
            <a:r>
              <a:rPr lang="en-GB" dirty="0">
                <a:latin typeface="Tahoma" panose="020B0604030504040204" pitchFamily="34" charset="0"/>
                <a:ea typeface="Tahoma" panose="020B0604030504040204" pitchFamily="34" charset="0"/>
                <a:cs typeface="Tahoma" panose="020B0604030504040204" pitchFamily="34" charset="0"/>
              </a:rPr>
              <a:t> (ORR) </a:t>
            </a:r>
            <a:r>
              <a:rPr lang="en-GB" dirty="0" err="1">
                <a:latin typeface="Tahoma" panose="020B0604030504040204" pitchFamily="34" charset="0"/>
                <a:ea typeface="Tahoma" panose="020B0604030504040204" pitchFamily="34" charset="0"/>
                <a:cs typeface="Tahoma" panose="020B0604030504040204" pitchFamily="34" charset="0"/>
              </a:rPr>
              <a:t>và</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kiểm</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soát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bệnh</a:t>
            </a:r>
            <a:r>
              <a:rPr lang="en-GB" dirty="0">
                <a:latin typeface="Tahoma" panose="020B0604030504040204" pitchFamily="34" charset="0"/>
                <a:ea typeface="Tahoma" panose="020B0604030504040204" pitchFamily="34" charset="0"/>
                <a:cs typeface="Tahoma" panose="020B0604030504040204" pitchFamily="34" charset="0"/>
              </a:rPr>
              <a:t> (DCR) </a:t>
            </a:r>
            <a:r>
              <a:rPr lang="en-GB" dirty="0" err="1">
                <a:latin typeface="Tahoma" panose="020B0604030504040204" pitchFamily="34" charset="0"/>
                <a:ea typeface="Tahoma" panose="020B0604030504040204" pitchFamily="34" charset="0"/>
                <a:cs typeface="Tahoma" panose="020B0604030504040204" pitchFamily="34" charset="0"/>
              </a:rPr>
              <a:t>tốt</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hơn</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nhóm</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sử</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dụng</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hoá</a:t>
            </a:r>
            <a:r>
              <a:rPr lang="en-GB" dirty="0">
                <a:latin typeface="Tahoma" panose="020B0604030504040204" pitchFamily="34" charset="0"/>
                <a:ea typeface="Tahoma" panose="020B0604030504040204" pitchFamily="34" charset="0"/>
                <a:cs typeface="Tahoma" panose="020B0604030504040204" pitchFamily="34" charset="0"/>
              </a:rPr>
              <a:t> </a:t>
            </a:r>
            <a:r>
              <a:rPr lang="en-GB" dirty="0" err="1">
                <a:latin typeface="Tahoma" panose="020B0604030504040204" pitchFamily="34" charset="0"/>
                <a:ea typeface="Tahoma" panose="020B0604030504040204" pitchFamily="34" charset="0"/>
                <a:cs typeface="Tahoma" panose="020B0604030504040204" pitchFamily="34" charset="0"/>
              </a:rPr>
              <a:t>trị</a:t>
            </a:r>
            <a:r>
              <a:rPr lang="en-GB" dirty="0">
                <a:latin typeface="Tahoma" panose="020B0604030504040204" pitchFamily="34" charset="0"/>
                <a:ea typeface="Tahoma" panose="020B0604030504040204" pitchFamily="34" charset="0"/>
                <a:cs typeface="Tahoma" panose="020B0604030504040204" pitchFamily="34" charset="0"/>
              </a:rPr>
              <a:t>.</a:t>
            </a:r>
            <a:endParaRPr lang="vi-VN" dirty="0">
              <a:latin typeface="Tahoma" panose="020B0604030504040204" pitchFamily="34" charset="0"/>
              <a:ea typeface="Tahoma" panose="020B0604030504040204" pitchFamily="34" charset="0"/>
              <a:cs typeface="Tahoma" panose="020B0604030504040204" pitchFamily="34" charset="0"/>
            </a:endParaRPr>
          </a:p>
        </p:txBody>
      </p:sp>
      <p:sp>
        <p:nvSpPr>
          <p:cNvPr id="25" name="TextBox 24"/>
          <p:cNvSpPr txBox="1"/>
          <p:nvPr/>
        </p:nvSpPr>
        <p:spPr>
          <a:xfrm>
            <a:off x="772047" y="6242237"/>
            <a:ext cx="8843105" cy="342900"/>
          </a:xfrm>
          <a:prstGeom prst="rect">
            <a:avLst/>
          </a:prstGeom>
          <a:noFill/>
        </p:spPr>
        <p:txBody>
          <a:bodyPr wrap="square" lIns="0" tIns="0" rIns="0" bIns="0" rtlCol="0" anchor="b" anchorCtr="0">
            <a:noAutofit/>
          </a:bodyPr>
          <a:lstStyle/>
          <a:p>
            <a:pPr marL="11113" indent="-11113" fontAlgn="base">
              <a:spcBef>
                <a:spcPct val="0"/>
              </a:spcBef>
              <a:spcAft>
                <a:spcPts val="300"/>
              </a:spcAft>
            </a:pPr>
            <a:r>
              <a:rPr lang="en-US" alt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Schuler et al. J </a:t>
            </a:r>
            <a:r>
              <a:rPr lang="en-US" alt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Thorac</a:t>
            </a:r>
            <a:r>
              <a:rPr lang="en-US" alt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a:t>
            </a:r>
            <a:r>
              <a:rPr lang="en-US" altLang="en-US" sz="1200" dirty="0" err="1">
                <a:solidFill>
                  <a:prstClr val="black"/>
                </a:solidFill>
                <a:latin typeface="Tahoma" panose="020B0604030504040204" pitchFamily="34" charset="0"/>
                <a:ea typeface="Tahoma" panose="020B0604030504040204" pitchFamily="34" charset="0"/>
                <a:cs typeface="Tahoma" panose="020B0604030504040204" pitchFamily="34" charset="0"/>
              </a:rPr>
              <a:t>Oncol</a:t>
            </a:r>
            <a:r>
              <a:rPr lang="en-US" altLang="en-US" sz="1200" dirty="0">
                <a:solidFill>
                  <a:prstClr val="black"/>
                </a:solidFill>
                <a:latin typeface="Tahoma" panose="020B0604030504040204" pitchFamily="34" charset="0"/>
                <a:ea typeface="Tahoma" panose="020B0604030504040204" pitchFamily="34" charset="0"/>
                <a:cs typeface="Tahoma" panose="020B0604030504040204" pitchFamily="34" charset="0"/>
              </a:rPr>
              <a:t>. 2016, </a:t>
            </a:r>
            <a:r>
              <a:rPr lang="en-GB" sz="1200" dirty="0">
                <a:solidFill>
                  <a:prstClr val="black"/>
                </a:solidFill>
                <a:latin typeface="Tahoma" panose="020B0604030504040204" pitchFamily="34" charset="0"/>
                <a:ea typeface="Tahoma" panose="020B0604030504040204" pitchFamily="34" charset="0"/>
                <a:cs typeface="Tahoma" panose="020B0604030504040204" pitchFamily="34" charset="0"/>
              </a:rPr>
              <a:t>11(3):380-90.</a:t>
            </a:r>
            <a:endParaRPr lang="en-US" altLang="en-US" sz="12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grpSp>
        <p:nvGrpSpPr>
          <p:cNvPr id="26" name="Group 25"/>
          <p:cNvGrpSpPr/>
          <p:nvPr/>
        </p:nvGrpSpPr>
        <p:grpSpPr>
          <a:xfrm>
            <a:off x="4188694" y="1152079"/>
            <a:ext cx="6872422" cy="3875218"/>
            <a:chOff x="163830" y="1541651"/>
            <a:chExt cx="8837991" cy="4831015"/>
          </a:xfrm>
        </p:grpSpPr>
        <p:graphicFrame>
          <p:nvGraphicFramePr>
            <p:cNvPr id="27" name="Chart 26"/>
            <p:cNvGraphicFramePr>
              <a:graphicFrameLocks/>
            </p:cNvGraphicFramePr>
            <p:nvPr/>
          </p:nvGraphicFramePr>
          <p:xfrm>
            <a:off x="199961" y="1917183"/>
            <a:ext cx="8801860" cy="4455483"/>
          </p:xfrm>
          <a:graphic>
            <a:graphicData uri="http://schemas.openxmlformats.org/drawingml/2006/chart">
              <c:chart xmlns:c="http://schemas.openxmlformats.org/drawingml/2006/chart" xmlns:r="http://schemas.openxmlformats.org/officeDocument/2006/relationships" r:id="rId3"/>
            </a:graphicData>
          </a:graphic>
        </p:graphicFrame>
        <p:sp>
          <p:nvSpPr>
            <p:cNvPr id="28" name="Round Same Side Corner Rectangle 27"/>
            <p:cNvSpPr/>
            <p:nvPr/>
          </p:nvSpPr>
          <p:spPr>
            <a:xfrm rot="10800000">
              <a:off x="163830" y="1908247"/>
              <a:ext cx="8804208" cy="4455481"/>
            </a:xfrm>
            <a:prstGeom prst="round2SameRect">
              <a:avLst>
                <a:gd name="adj1" fmla="val 4503"/>
                <a:gd name="adj2" fmla="val 0"/>
              </a:avLst>
            </a:prstGeom>
            <a:no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sp>
          <p:nvSpPr>
            <p:cNvPr id="29" name="Round Same Side Corner Rectangle 28"/>
            <p:cNvSpPr/>
            <p:nvPr/>
          </p:nvSpPr>
          <p:spPr>
            <a:xfrm>
              <a:off x="163834" y="1541651"/>
              <a:ext cx="8804204" cy="366596"/>
            </a:xfrm>
            <a:prstGeom prst="round2SameRect">
              <a:avLst>
                <a:gd name="adj1" fmla="val 50000"/>
                <a:gd name="adj2" fmla="val 0"/>
              </a:avLst>
            </a:prstGeom>
            <a:solidFill>
              <a:srgbClr val="1CBECA"/>
            </a:solidFill>
            <a:ln w="12700" cap="rnd" cmpd="sng" algn="ctr">
              <a:solidFill>
                <a:srgbClr val="C3B600"/>
              </a:solidFill>
              <a:prstDash val="solid"/>
            </a:ln>
            <a:effectLst/>
          </p:spPr>
          <p:txBody>
            <a:bodyPr rtlCol="0" anchor="ctr" anchorCtr="1"/>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altLang="en-US" sz="1200" b="1" i="0" u="none" strike="noStrike" kern="0" cap="none" spc="0" normalizeH="0" baseline="0" noProof="0" dirty="0">
                <a:ln>
                  <a:noFill/>
                </a:ln>
                <a:solidFill>
                  <a:prstClr val="white"/>
                </a:solidFill>
                <a:effectLst/>
                <a:uLnTx/>
                <a:uFillTx/>
                <a:latin typeface="Arial"/>
                <a:ea typeface="+mn-ea"/>
                <a:cs typeface="+mn-cs"/>
              </a:endParaRPr>
            </a:p>
          </p:txBody>
        </p:sp>
        <p:sp>
          <p:nvSpPr>
            <p:cNvPr id="30" name="TextBox 29"/>
            <p:cNvSpPr txBox="1"/>
            <p:nvPr/>
          </p:nvSpPr>
          <p:spPr>
            <a:xfrm>
              <a:off x="1757723" y="5940623"/>
              <a:ext cx="2783404" cy="383688"/>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de-DE" sz="1400" b="0" i="0" u="none" strike="noStrike" kern="0" cap="none" spc="0" normalizeH="0" baseline="0" noProof="0" dirty="0" err="1">
                  <a:ln>
                    <a:noFill/>
                  </a:ln>
                  <a:solidFill>
                    <a:prstClr val="black">
                      <a:lumMod val="75000"/>
                      <a:lumOff val="25000"/>
                    </a:prstClr>
                  </a:solidFill>
                  <a:effectLst/>
                  <a:uLnTx/>
                  <a:uFillTx/>
                  <a:latin typeface="Arial"/>
                </a:rPr>
                <a:t>Bệnh</a:t>
              </a:r>
              <a:r>
                <a:rPr kumimoji="0" lang="de-DE" sz="1400" b="0" i="0" u="none" strike="noStrike" kern="0" cap="none" spc="0" normalizeH="0" noProof="0" dirty="0">
                  <a:ln>
                    <a:noFill/>
                  </a:ln>
                  <a:solidFill>
                    <a:prstClr val="black">
                      <a:lumMod val="75000"/>
                      <a:lumOff val="25000"/>
                    </a:prstClr>
                  </a:solidFill>
                  <a:effectLst/>
                  <a:uLnTx/>
                  <a:uFillTx/>
                  <a:latin typeface="Arial"/>
                </a:rPr>
                <a:t> </a:t>
              </a:r>
              <a:r>
                <a:rPr kumimoji="0" lang="de-DE" sz="1400" b="0" i="0" u="none" strike="noStrike" kern="0" cap="none" spc="0" normalizeH="0" noProof="0" dirty="0" err="1">
                  <a:ln>
                    <a:noFill/>
                  </a:ln>
                  <a:solidFill>
                    <a:prstClr val="black">
                      <a:lumMod val="75000"/>
                      <a:lumOff val="25000"/>
                    </a:prstClr>
                  </a:solidFill>
                  <a:effectLst/>
                  <a:uLnTx/>
                  <a:uFillTx/>
                  <a:latin typeface="Arial"/>
                </a:rPr>
                <a:t>nhân</a:t>
              </a:r>
              <a:r>
                <a:rPr kumimoji="0" lang="de-DE" sz="1400" b="0" i="0" u="none" strike="noStrike" kern="0" cap="none" spc="0" normalizeH="0" noProof="0" dirty="0">
                  <a:ln>
                    <a:noFill/>
                  </a:ln>
                  <a:solidFill>
                    <a:prstClr val="black">
                      <a:lumMod val="75000"/>
                      <a:lumOff val="25000"/>
                    </a:prstClr>
                  </a:solidFill>
                  <a:effectLst/>
                  <a:uLnTx/>
                  <a:uFillTx/>
                  <a:latin typeface="Arial"/>
                </a:rPr>
                <a:t> </a:t>
              </a:r>
              <a:r>
                <a:rPr kumimoji="0" lang="de-DE" sz="1400" b="0" i="0" u="none" strike="noStrike" kern="0" cap="none" spc="0" normalizeH="0" noProof="0" dirty="0" err="1">
                  <a:ln>
                    <a:noFill/>
                  </a:ln>
                  <a:solidFill>
                    <a:prstClr val="black">
                      <a:lumMod val="75000"/>
                      <a:lumOff val="25000"/>
                    </a:prstClr>
                  </a:solidFill>
                  <a:effectLst/>
                  <a:uLnTx/>
                  <a:uFillTx/>
                  <a:latin typeface="Arial"/>
                </a:rPr>
                <a:t>có</a:t>
              </a:r>
              <a:r>
                <a:rPr kumimoji="0" lang="de-DE" sz="1400" b="0" i="0" u="none" strike="noStrike" kern="0" cap="none" spc="0" normalizeH="0" noProof="0" dirty="0">
                  <a:ln>
                    <a:noFill/>
                  </a:ln>
                  <a:solidFill>
                    <a:prstClr val="black">
                      <a:lumMod val="75000"/>
                      <a:lumOff val="25000"/>
                    </a:prstClr>
                  </a:solidFill>
                  <a:effectLst/>
                  <a:uLnTx/>
                  <a:uFillTx/>
                  <a:latin typeface="Arial"/>
                </a:rPr>
                <a:t> di </a:t>
              </a:r>
              <a:r>
                <a:rPr kumimoji="0" lang="de-DE" sz="1400" b="0" i="0" u="none" strike="noStrike" kern="0" cap="none" spc="0" normalizeH="0" noProof="0" dirty="0" err="1">
                  <a:ln>
                    <a:noFill/>
                  </a:ln>
                  <a:solidFill>
                    <a:prstClr val="black">
                      <a:lumMod val="75000"/>
                      <a:lumOff val="25000"/>
                    </a:prstClr>
                  </a:solidFill>
                  <a:effectLst/>
                  <a:uLnTx/>
                  <a:uFillTx/>
                  <a:latin typeface="Arial"/>
                </a:rPr>
                <a:t>căn</a:t>
              </a:r>
              <a:r>
                <a:rPr kumimoji="0" lang="de-DE" sz="1400" b="0" i="0" u="none" strike="noStrike" kern="0" cap="none" spc="0" normalizeH="0" noProof="0" dirty="0">
                  <a:ln>
                    <a:noFill/>
                  </a:ln>
                  <a:solidFill>
                    <a:prstClr val="black">
                      <a:lumMod val="75000"/>
                      <a:lumOff val="25000"/>
                    </a:prstClr>
                  </a:solidFill>
                  <a:effectLst/>
                  <a:uLnTx/>
                  <a:uFillTx/>
                  <a:latin typeface="Arial"/>
                </a:rPr>
                <a:t> </a:t>
              </a:r>
              <a:r>
                <a:rPr kumimoji="0" lang="de-DE" sz="1400" b="0" i="0" u="none" strike="noStrike" kern="0" cap="none" spc="0" normalizeH="0" noProof="0" dirty="0" err="1">
                  <a:ln>
                    <a:noFill/>
                  </a:ln>
                  <a:solidFill>
                    <a:prstClr val="black">
                      <a:lumMod val="75000"/>
                      <a:lumOff val="25000"/>
                    </a:prstClr>
                  </a:solidFill>
                  <a:effectLst/>
                  <a:uLnTx/>
                  <a:uFillTx/>
                  <a:latin typeface="Arial"/>
                </a:rPr>
                <a:t>não</a:t>
              </a:r>
              <a:endParaRPr kumimoji="0" lang="en-GB" sz="1400" b="0" i="0" u="none" strike="noStrike" kern="0" cap="none" spc="0" normalizeH="0" baseline="0" noProof="0" dirty="0">
                <a:ln>
                  <a:noFill/>
                </a:ln>
                <a:solidFill>
                  <a:prstClr val="black">
                    <a:lumMod val="75000"/>
                    <a:lumOff val="25000"/>
                  </a:prstClr>
                </a:solidFill>
                <a:effectLst/>
                <a:uLnTx/>
                <a:uFillTx/>
                <a:latin typeface="Arial"/>
              </a:endParaRPr>
            </a:p>
          </p:txBody>
        </p:sp>
        <p:sp>
          <p:nvSpPr>
            <p:cNvPr id="31" name="TextBox 30"/>
            <p:cNvSpPr txBox="1"/>
            <p:nvPr/>
          </p:nvSpPr>
          <p:spPr>
            <a:xfrm>
              <a:off x="5161961" y="5921860"/>
              <a:ext cx="3473998" cy="383688"/>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de-DE" sz="1400" b="0" i="0" u="none" strike="noStrike" kern="0" cap="none" spc="0" normalizeH="0" baseline="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Bệnh</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nhân</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không</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có</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di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căn</a:t>
              </a:r>
              <a:r>
                <a:rPr kumimoji="0" lang="de-DE" sz="1400" b="0" i="0" u="none" strike="noStrike" kern="0" cap="none" spc="0" normalizeH="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de-DE" sz="1400" b="0" i="0" u="none" strike="noStrike" kern="0" cap="none" spc="0" normalizeH="0" noProof="0" dirty="0" err="1">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rPr>
                <a:t>não</a:t>
              </a:r>
              <a:endParaRPr kumimoji="0" lang="en-GB" sz="1400" b="0" i="0" u="none" strike="noStrike" kern="0" cap="none" spc="0" normalizeH="0" baseline="0" noProof="0" dirty="0">
                <a:ln>
                  <a:noFill/>
                </a:ln>
                <a:solidFill>
                  <a:prstClr val="black">
                    <a:lumMod val="75000"/>
                    <a:lumOff val="25000"/>
                  </a:prst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cxnSp>
          <p:nvCxnSpPr>
            <p:cNvPr id="32" name="Straight Connector 31"/>
            <p:cNvCxnSpPr/>
            <p:nvPr/>
          </p:nvCxnSpPr>
          <p:spPr>
            <a:xfrm>
              <a:off x="914400" y="5715000"/>
              <a:ext cx="7924800" cy="0"/>
            </a:xfrm>
            <a:prstGeom prst="line">
              <a:avLst/>
            </a:prstGeom>
            <a:noFill/>
            <a:ln w="19050" cap="rnd" cmpd="sng" algn="ctr">
              <a:solidFill>
                <a:sysClr val="windowText" lastClr="000000">
                  <a:lumMod val="75000"/>
                  <a:lumOff val="25000"/>
                </a:sysClr>
              </a:solidFill>
              <a:prstDash val="solid"/>
            </a:ln>
            <a:effectLst/>
          </p:spPr>
        </p:cxnSp>
      </p:grpSp>
      <p:sp>
        <p:nvSpPr>
          <p:cNvPr id="33" name="Round Same Side Corner Rectangle 32"/>
          <p:cNvSpPr/>
          <p:nvPr/>
        </p:nvSpPr>
        <p:spPr>
          <a:xfrm>
            <a:off x="7693001" y="5115028"/>
            <a:ext cx="3374834" cy="646130"/>
          </a:xfrm>
          <a:prstGeom prst="round2SameRect">
            <a:avLst>
              <a:gd name="adj1" fmla="val 24707"/>
              <a:gd name="adj2" fmla="val 0"/>
            </a:avLst>
          </a:prstGeom>
          <a:solidFill>
            <a:srgbClr val="1CBECA"/>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sp>
        <p:nvSpPr>
          <p:cNvPr id="34" name="Round Same Side Corner Rectangle 33"/>
          <p:cNvSpPr/>
          <p:nvPr/>
        </p:nvSpPr>
        <p:spPr>
          <a:xfrm rot="10800000">
            <a:off x="7708037" y="5631213"/>
            <a:ext cx="3359797" cy="848514"/>
          </a:xfrm>
          <a:prstGeom prst="round2SameRect">
            <a:avLst>
              <a:gd name="adj1" fmla="val 5349"/>
              <a:gd name="adj2" fmla="val 0"/>
            </a:avLst>
          </a:prstGeom>
          <a:solidFill>
            <a:sysClr val="window" lastClr="FFFFFF"/>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graphicFrame>
        <p:nvGraphicFramePr>
          <p:cNvPr id="35" name="Table 34"/>
          <p:cNvGraphicFramePr>
            <a:graphicFrameLocks noGrp="1"/>
          </p:cNvGraphicFramePr>
          <p:nvPr/>
        </p:nvGraphicFramePr>
        <p:xfrm>
          <a:off x="7724415" y="5158724"/>
          <a:ext cx="3312005" cy="1321004"/>
        </p:xfrm>
        <a:graphic>
          <a:graphicData uri="http://schemas.openxmlformats.org/drawingml/2006/table">
            <a:tbl>
              <a:tblPr firstRow="1" bandRow="1"/>
              <a:tblGrid>
                <a:gridCol w="990836">
                  <a:extLst>
                    <a:ext uri="{9D8B030D-6E8A-4147-A177-3AD203B41FA5}">
                      <a16:colId xmlns:a16="http://schemas.microsoft.com/office/drawing/2014/main" val="20000"/>
                    </a:ext>
                  </a:extLst>
                </a:gridCol>
                <a:gridCol w="745587">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844062">
                  <a:extLst>
                    <a:ext uri="{9D8B030D-6E8A-4147-A177-3AD203B41FA5}">
                      <a16:colId xmlns:a16="http://schemas.microsoft.com/office/drawing/2014/main" val="20003"/>
                    </a:ext>
                  </a:extLst>
                </a:gridCol>
              </a:tblGrid>
              <a:tr h="498044">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W/o brain </a:t>
                      </a:r>
                      <a:r>
                        <a:rPr kumimoji="0" lang="en-US" sz="1100" b="0" i="0" u="none" strike="noStrike" cap="none" normalizeH="0" baseline="0" dirty="0" err="1">
                          <a:ln>
                            <a:noFill/>
                          </a:ln>
                          <a:solidFill>
                            <a:schemeClr val="bg1"/>
                          </a:solidFill>
                          <a:effectLst/>
                          <a:latin typeface="Arial" panose="020B0604020202020204" pitchFamily="34" charset="0"/>
                          <a:cs typeface="Arial" panose="020B0604020202020204" pitchFamily="34" charset="0"/>
                        </a:rPr>
                        <a:t>mets</a:t>
                      </a:r>
                      <a:endParaRPr kumimoji="0" lang="en-US" sz="1100" b="0"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a:txBody>
                  <a:tcPr marL="91427" marR="91427" marT="45670" marB="45670" anchor="ctr" horzOverflow="overflow">
                    <a:lnL w="12700" cap="flat" cmpd="sng" algn="ctr">
                      <a:noFill/>
                      <a:prstDash val="solid"/>
                      <a:round/>
                      <a:headEnd type="none" w="med" len="med"/>
                      <a:tailEnd type="none" w="med" len="med"/>
                    </a:lnL>
                    <a:lnR w="12700" cmpd="sng">
                      <a:solidFill>
                        <a:sysClr val="window" lastClr="FFFFFF"/>
                      </a:solidFill>
                    </a:lnR>
                    <a:lnT w="12700" cap="flat" cmpd="sng" algn="ctr">
                      <a:no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Afatinib</a:t>
                      </a:r>
                    </a:p>
                  </a:txBody>
                  <a:tcPr marL="91459" marR="91459" marT="45727" marB="45727" anchor="ctr" horzOverflow="overflow">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Chemo</a:t>
                      </a:r>
                    </a:p>
                  </a:txBody>
                  <a:tcPr marL="91459" marR="91459" marT="45727" marB="45727" anchor="ctr" horzOverflow="overflow">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P-</a:t>
                      </a:r>
                      <a:r>
                        <a:rPr kumimoji="0" lang="de-DE" sz="1100" b="1" i="0" u="none" strike="noStrike" cap="none" normalizeH="0" baseline="0" dirty="0" err="1">
                          <a:ln>
                            <a:noFill/>
                          </a:ln>
                          <a:solidFill>
                            <a:srgbClr val="FFFFFF"/>
                          </a:solidFill>
                          <a:effectLst/>
                          <a:latin typeface="Arial" panose="020B0604020202020204" pitchFamily="34" charset="0"/>
                          <a:cs typeface="Arial" panose="020B0604020202020204" pitchFamily="34" charset="0"/>
                        </a:rPr>
                        <a:t>value</a:t>
                      </a:r>
                      <a:endPar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marL="91459" marR="91459" marT="45727" marB="45727" anchor="ctr" horzOverflow="overflow">
                    <a:lnL w="12700" cmpd="sng">
                      <a:solidFill>
                        <a:sysClr val="window" lastClr="FFFFFF"/>
                      </a:solid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6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LUX-Lung 3</a:t>
                      </a:r>
                    </a:p>
                  </a:txBody>
                  <a:tcPr marL="91453" marR="91453" marT="45727" marB="45727" anchor="ctr" horzOverflow="overflow">
                    <a:lnL w="12700" cap="flat" cmpd="sng" algn="ctr">
                      <a:no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kern="1200" cap="none" normalizeH="0" baseline="0" dirty="0">
                          <a:ln>
                            <a:noFill/>
                          </a:ln>
                          <a:solidFill>
                            <a:schemeClr val="tx1"/>
                          </a:solidFill>
                          <a:effectLst/>
                          <a:latin typeface="Arial" panose="020B0604020202020204" pitchFamily="34" charset="0"/>
                          <a:ea typeface="+mn-ea"/>
                          <a:cs typeface="Arial" panose="020B0604020202020204" pitchFamily="34" charset="0"/>
                        </a:rPr>
                        <a:t>60%</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kern="1200" cap="none" normalizeH="0" baseline="0" dirty="0">
                          <a:ln>
                            <a:noFill/>
                          </a:ln>
                          <a:solidFill>
                            <a:schemeClr val="tx1"/>
                          </a:solidFill>
                          <a:effectLst/>
                          <a:latin typeface="Arial" panose="020B0604020202020204" pitchFamily="34" charset="0"/>
                          <a:ea typeface="+mn-ea"/>
                          <a:cs typeface="Arial" panose="020B0604020202020204" pitchFamily="34" charset="0"/>
                        </a:rPr>
                        <a:t>23%</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de-DE"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&lt;0.0001</a:t>
                      </a:r>
                      <a:endParaRPr kumimoji="0" lang="en-GB" sz="1100" b="0" i="0" u="none" strike="noStrike" kern="1200" cap="none" normalizeH="0" baseline="0" dirty="0">
                        <a:ln>
                          <a:noFill/>
                        </a:ln>
                        <a:solidFill>
                          <a:schemeClr val="tx1"/>
                        </a:solidFill>
                        <a:effectLst/>
                        <a:latin typeface="Arial" panose="020B0604020202020204" pitchFamily="34" charset="0"/>
                        <a:ea typeface="+mn-ea"/>
                        <a:cs typeface="Arial" panose="020B0604020202020204" pitchFamily="34" charset="0"/>
                      </a:endParaRP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5720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LUX-Lung 6</a:t>
                      </a:r>
                    </a:p>
                  </a:txBody>
                  <a:tcPr marL="91453" marR="91453" marT="45727" marB="45727" anchor="ctr" horzOverflow="overflow">
                    <a:lnL w="12700" cap="flat" cmpd="sng" algn="ctr">
                      <a:no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rgbClr val="000000"/>
                          </a:solidFill>
                          <a:effectLst/>
                          <a:latin typeface="Arial" panose="020B0604020202020204" pitchFamily="34" charset="0"/>
                          <a:cs typeface="Arial" panose="020B0604020202020204" pitchFamily="34" charset="0"/>
                        </a:rPr>
                        <a:t>67%</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rgbClr val="000000"/>
                          </a:solidFill>
                          <a:effectLst/>
                          <a:latin typeface="Arial" panose="020B0604020202020204" pitchFamily="34" charset="0"/>
                          <a:cs typeface="Arial" panose="020B0604020202020204" pitchFamily="34" charset="0"/>
                        </a:rPr>
                        <a:t>22%</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100" b="0" i="0" u="none" strike="noStrike" cap="none" normalizeH="0" baseline="0" dirty="0">
                          <a:ln>
                            <a:noFill/>
                          </a:ln>
                          <a:solidFill>
                            <a:srgbClr val="000000"/>
                          </a:solidFill>
                          <a:effectLst/>
                          <a:latin typeface="Arial" panose="020B0604020202020204" pitchFamily="34" charset="0"/>
                          <a:cs typeface="Arial" panose="020B0604020202020204" pitchFamily="34" charset="0"/>
                        </a:rPr>
                        <a:t>&lt;0.0001</a:t>
                      </a:r>
                      <a:endParaRPr kumimoji="0" lang="en-GB" sz="11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36" name="Round Same Side Corner Rectangle 35"/>
          <p:cNvSpPr/>
          <p:nvPr/>
        </p:nvSpPr>
        <p:spPr>
          <a:xfrm>
            <a:off x="4221684" y="5116880"/>
            <a:ext cx="3374834" cy="646130"/>
          </a:xfrm>
          <a:prstGeom prst="round2SameRect">
            <a:avLst>
              <a:gd name="adj1" fmla="val 24707"/>
              <a:gd name="adj2" fmla="val 0"/>
            </a:avLst>
          </a:prstGeom>
          <a:solidFill>
            <a:srgbClr val="1CBECA"/>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sp>
        <p:nvSpPr>
          <p:cNvPr id="37" name="Round Same Side Corner Rectangle 36"/>
          <p:cNvSpPr/>
          <p:nvPr/>
        </p:nvSpPr>
        <p:spPr>
          <a:xfrm rot="10800000">
            <a:off x="4236720" y="5633065"/>
            <a:ext cx="3359797" cy="848514"/>
          </a:xfrm>
          <a:prstGeom prst="round2SameRect">
            <a:avLst>
              <a:gd name="adj1" fmla="val 5349"/>
              <a:gd name="adj2" fmla="val 0"/>
            </a:avLst>
          </a:prstGeom>
          <a:solidFill>
            <a:sysClr val="window" lastClr="FFFFFF"/>
          </a:solidFill>
          <a:ln w="12700" cap="rnd" cmpd="sng" algn="ctr">
            <a:solidFill>
              <a:srgbClr val="C3B6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ea typeface="+mn-ea"/>
              <a:cs typeface="+mn-cs"/>
            </a:endParaRPr>
          </a:p>
        </p:txBody>
      </p:sp>
      <p:graphicFrame>
        <p:nvGraphicFramePr>
          <p:cNvPr id="38" name="Table 37"/>
          <p:cNvGraphicFramePr>
            <a:graphicFrameLocks noGrp="1"/>
          </p:cNvGraphicFramePr>
          <p:nvPr/>
        </p:nvGraphicFramePr>
        <p:xfrm>
          <a:off x="4274705" y="5116880"/>
          <a:ext cx="3312005" cy="1321004"/>
        </p:xfrm>
        <a:graphic>
          <a:graphicData uri="http://schemas.openxmlformats.org/drawingml/2006/table">
            <a:tbl>
              <a:tblPr firstRow="1" bandRow="1"/>
              <a:tblGrid>
                <a:gridCol w="990836">
                  <a:extLst>
                    <a:ext uri="{9D8B030D-6E8A-4147-A177-3AD203B41FA5}">
                      <a16:colId xmlns:a16="http://schemas.microsoft.com/office/drawing/2014/main" val="20000"/>
                    </a:ext>
                  </a:extLst>
                </a:gridCol>
                <a:gridCol w="745587">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844062">
                  <a:extLst>
                    <a:ext uri="{9D8B030D-6E8A-4147-A177-3AD203B41FA5}">
                      <a16:colId xmlns:a16="http://schemas.microsoft.com/office/drawing/2014/main" val="20003"/>
                    </a:ext>
                  </a:extLst>
                </a:gridCol>
              </a:tblGrid>
              <a:tr h="498044">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With brain </a:t>
                      </a:r>
                      <a:r>
                        <a:rPr kumimoji="0" lang="en-US" sz="1100" b="0" i="0" u="none" strike="noStrike" cap="none" normalizeH="0" baseline="0" dirty="0" err="1">
                          <a:ln>
                            <a:noFill/>
                          </a:ln>
                          <a:solidFill>
                            <a:schemeClr val="bg1"/>
                          </a:solidFill>
                          <a:effectLst/>
                          <a:latin typeface="Arial" panose="020B0604020202020204" pitchFamily="34" charset="0"/>
                          <a:cs typeface="Arial" panose="020B0604020202020204" pitchFamily="34" charset="0"/>
                        </a:rPr>
                        <a:t>mets</a:t>
                      </a:r>
                      <a:endParaRPr kumimoji="0" lang="en-US" sz="1100" b="0"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a:txBody>
                  <a:tcPr marL="91427" marR="91427" marT="45670" marB="45670" anchor="ctr" horzOverflow="overflow">
                    <a:lnL w="12700" cap="flat" cmpd="sng" algn="ctr">
                      <a:noFill/>
                      <a:prstDash val="solid"/>
                      <a:round/>
                      <a:headEnd type="none" w="med" len="med"/>
                      <a:tailEnd type="none" w="med" len="med"/>
                    </a:lnL>
                    <a:lnR w="12700" cmpd="sng">
                      <a:solidFill>
                        <a:sysClr val="window" lastClr="FFFFFF"/>
                      </a:solidFill>
                    </a:lnR>
                    <a:lnT w="12700" cap="flat" cmpd="sng" algn="ctr">
                      <a:no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Afatinib</a:t>
                      </a:r>
                    </a:p>
                  </a:txBody>
                  <a:tcPr marL="91459" marR="91459" marT="45727" marB="45727" anchor="ctr" horzOverflow="overflow">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Chemo</a:t>
                      </a:r>
                    </a:p>
                  </a:txBody>
                  <a:tcPr marL="91459" marR="91459" marT="45727" marB="45727" anchor="ctr" horzOverflow="overflow">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P-</a:t>
                      </a:r>
                      <a:r>
                        <a:rPr kumimoji="0" lang="de-DE" sz="1100" b="1" i="0" u="none" strike="noStrike" cap="none" normalizeH="0" baseline="0" dirty="0" err="1">
                          <a:ln>
                            <a:noFill/>
                          </a:ln>
                          <a:solidFill>
                            <a:srgbClr val="FFFFFF"/>
                          </a:solidFill>
                          <a:effectLst/>
                          <a:latin typeface="Arial" panose="020B0604020202020204" pitchFamily="34" charset="0"/>
                          <a:cs typeface="Arial" panose="020B0604020202020204" pitchFamily="34" charset="0"/>
                        </a:rPr>
                        <a:t>value</a:t>
                      </a:r>
                      <a:endParaRPr kumimoji="0" lang="en-GB" sz="11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marL="91459" marR="91459" marT="45727" marB="45727" anchor="ctr" horzOverflow="overflow">
                    <a:lnL w="12700" cmpd="sng">
                      <a:solidFill>
                        <a:sysClr val="window" lastClr="FFFFFF"/>
                      </a:solid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3B6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6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LUX-Lung 3</a:t>
                      </a:r>
                    </a:p>
                  </a:txBody>
                  <a:tcPr marL="91453" marR="91453" marT="45727" marB="45727" anchor="ctr" horzOverflow="overflow">
                    <a:lnL w="12700" cap="flat" cmpd="sng" algn="ctr">
                      <a:no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  70%</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20%</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0.0058</a:t>
                      </a:r>
                      <a:endPar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3B600"/>
                      </a:solidFill>
                      <a:prstDash val="solid"/>
                      <a:round/>
                      <a:headEnd type="none" w="med" len="med"/>
                      <a:tailEnd type="none" w="med" len="med"/>
                    </a:lnT>
                    <a:lnB w="12700" cap="flat" cmpd="sng" algn="ctr">
                      <a:solidFill>
                        <a:srgbClr val="71707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5720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1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LUX-Lung 6</a:t>
                      </a:r>
                    </a:p>
                  </a:txBody>
                  <a:tcPr marL="91453" marR="91453" marT="45727" marB="45727" anchor="ctr" horzOverflow="overflow">
                    <a:lnL w="12700" cap="flat" cmpd="sng" algn="ctr">
                      <a:no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75%</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28%</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solidFill>
                        <a:srgbClr val="717073"/>
                      </a:solid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1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0.0027</a:t>
                      </a:r>
                    </a:p>
                  </a:txBody>
                  <a:tcPr marL="91459" marR="91459" marT="45727" marB="45727" anchor="ctr" horzOverflow="overflow">
                    <a:lnL w="12700" cap="flat" cmpd="sng" algn="ctr">
                      <a:solidFill>
                        <a:srgbClr val="71707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1707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80094984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1648934" y="6400800"/>
            <a:ext cx="8843105" cy="342900"/>
          </a:xfrm>
          <a:prstGeom prst="rect">
            <a:avLst/>
          </a:prstGeom>
          <a:noFill/>
        </p:spPr>
        <p:txBody>
          <a:bodyPr wrap="square" lIns="0" tIns="0" rIns="0" bIns="0" rtlCol="0" anchor="b" anchorCtr="0">
            <a:noAutofit/>
          </a:bodyPr>
          <a:lstStyle/>
          <a:p>
            <a:pPr marL="11113" indent="-11113" fontAlgn="base">
              <a:spcBef>
                <a:spcPct val="0"/>
              </a:spcBef>
              <a:spcAft>
                <a:spcPts val="300"/>
              </a:spcAft>
            </a:pPr>
            <a:r>
              <a:rPr lang="en-US" altLang="en-US" sz="1200" dirty="0">
                <a:ea typeface="PMingLiU" pitchFamily="18" charset="-120"/>
              </a:rPr>
              <a:t>Schuler et al. J </a:t>
            </a:r>
            <a:r>
              <a:rPr lang="en-US" altLang="en-US" sz="1200" dirty="0" err="1">
                <a:ea typeface="PMingLiU" pitchFamily="18" charset="-120"/>
              </a:rPr>
              <a:t>Thorac</a:t>
            </a:r>
            <a:r>
              <a:rPr lang="en-US" altLang="en-US" sz="1200" dirty="0">
                <a:ea typeface="PMingLiU" pitchFamily="18" charset="-120"/>
              </a:rPr>
              <a:t> </a:t>
            </a:r>
            <a:r>
              <a:rPr lang="en-US" altLang="en-US" sz="1200" dirty="0" err="1">
                <a:ea typeface="PMingLiU" pitchFamily="18" charset="-120"/>
              </a:rPr>
              <a:t>Oncol</a:t>
            </a:r>
            <a:r>
              <a:rPr lang="en-US" altLang="en-US" sz="1200" dirty="0">
                <a:ea typeface="PMingLiU" pitchFamily="18" charset="-120"/>
              </a:rPr>
              <a:t>. 2016, </a:t>
            </a:r>
            <a:r>
              <a:rPr lang="en-GB" sz="1200" dirty="0">
                <a:ea typeface="PMingLiU" pitchFamily="18" charset="-120"/>
              </a:rPr>
              <a:t>11(3):380-90.</a:t>
            </a:r>
            <a:endParaRPr lang="en-US" altLang="en-US" sz="1200" dirty="0">
              <a:ea typeface="PMingLiU" pitchFamily="18" charset="-120"/>
            </a:endParaRPr>
          </a:p>
        </p:txBody>
      </p:sp>
      <p:sp>
        <p:nvSpPr>
          <p:cNvPr id="67" name="Round Same Side Corner Rectangle 66"/>
          <p:cNvSpPr/>
          <p:nvPr/>
        </p:nvSpPr>
        <p:spPr>
          <a:xfrm rot="10800000">
            <a:off x="2944425" y="1826472"/>
            <a:ext cx="6664993" cy="4441981"/>
          </a:xfrm>
          <a:prstGeom prst="round2SameRect">
            <a:avLst>
              <a:gd name="adj1" fmla="val 4503"/>
              <a:gd name="adj2" fmla="val 0"/>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8" name="Round Same Side Corner Rectangle 67"/>
          <p:cNvSpPr/>
          <p:nvPr/>
        </p:nvSpPr>
        <p:spPr>
          <a:xfrm>
            <a:off x="2944432" y="1273739"/>
            <a:ext cx="6664993" cy="546391"/>
          </a:xfrm>
          <a:prstGeom prst="round2SameRect">
            <a:avLst>
              <a:gd name="adj1" fmla="val 50000"/>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tIns="91440" bIns="0" rtlCol="0" anchor="b" anchorCtr="1"/>
          <a:lstStyle/>
          <a:p>
            <a:pPr algn="ctr">
              <a:spcBef>
                <a:spcPct val="0"/>
              </a:spcBef>
            </a:pPr>
            <a:endParaRPr lang="en-US" altLang="en-US" sz="1400" b="1" dirty="0">
              <a:solidFill>
                <a:prstClr val="white"/>
              </a:solidFill>
            </a:endParaRPr>
          </a:p>
        </p:txBody>
      </p:sp>
      <p:sp>
        <p:nvSpPr>
          <p:cNvPr id="19" name="TextBox 28"/>
          <p:cNvSpPr txBox="1">
            <a:spLocks noChangeArrowheads="1"/>
          </p:cNvSpPr>
          <p:nvPr/>
        </p:nvSpPr>
        <p:spPr bwMode="auto">
          <a:xfrm>
            <a:off x="4808107" y="5550808"/>
            <a:ext cx="33800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GB" altLang="de-DE" sz="1400" dirty="0">
                <a:solidFill>
                  <a:srgbClr val="000000"/>
                </a:solidFill>
              </a:rPr>
              <a:t>Time (months)</a:t>
            </a:r>
          </a:p>
        </p:txBody>
      </p:sp>
      <p:sp>
        <p:nvSpPr>
          <p:cNvPr id="21" name="TextBox 28"/>
          <p:cNvSpPr txBox="1">
            <a:spLocks noChangeArrowheads="1"/>
          </p:cNvSpPr>
          <p:nvPr/>
        </p:nvSpPr>
        <p:spPr bwMode="auto">
          <a:xfrm>
            <a:off x="3004457" y="5702460"/>
            <a:ext cx="6183660"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tabLst>
                <a:tab pos="111125" algn="ctr"/>
                <a:tab pos="482600" algn="ctr"/>
                <a:tab pos="855663" algn="ctr"/>
                <a:tab pos="1220788" algn="ctr"/>
                <a:tab pos="1587500" algn="ctr"/>
                <a:tab pos="1958975" algn="ctr"/>
                <a:tab pos="2332038" algn="ctr"/>
                <a:tab pos="2697163" algn="ctr"/>
                <a:tab pos="3076575" algn="ctr"/>
                <a:tab pos="3441700" algn="ctr"/>
              </a:tabLst>
              <a:defRPr>
                <a:solidFill>
                  <a:schemeClr val="tx1"/>
                </a:solidFill>
                <a:latin typeface="Arial" pitchFamily="34" charset="0"/>
                <a:cs typeface="Arial" pitchFamily="34" charset="0"/>
              </a:defRPr>
            </a:lvl1pPr>
            <a:lvl2pPr marL="742950" indent="-285750">
              <a:tabLst>
                <a:tab pos="111125" algn="ctr"/>
                <a:tab pos="482600" algn="ctr"/>
                <a:tab pos="855663" algn="ctr"/>
                <a:tab pos="1220788" algn="ctr"/>
                <a:tab pos="1587500" algn="ctr"/>
                <a:tab pos="1958975" algn="ctr"/>
                <a:tab pos="2332038" algn="ctr"/>
                <a:tab pos="2697163" algn="ctr"/>
                <a:tab pos="3076575" algn="ctr"/>
                <a:tab pos="3441700" algn="ctr"/>
              </a:tabLst>
              <a:defRPr>
                <a:solidFill>
                  <a:schemeClr val="tx1"/>
                </a:solidFill>
                <a:latin typeface="Arial" pitchFamily="34" charset="0"/>
                <a:cs typeface="Arial" pitchFamily="34" charset="0"/>
              </a:defRPr>
            </a:lvl2pPr>
            <a:lvl3pPr marL="1143000" indent="-228600">
              <a:tabLst>
                <a:tab pos="111125" algn="ctr"/>
                <a:tab pos="482600" algn="ctr"/>
                <a:tab pos="855663" algn="ctr"/>
                <a:tab pos="1220788" algn="ctr"/>
                <a:tab pos="1587500" algn="ctr"/>
                <a:tab pos="1958975" algn="ctr"/>
                <a:tab pos="2332038" algn="ctr"/>
                <a:tab pos="2697163" algn="ctr"/>
                <a:tab pos="3076575" algn="ctr"/>
                <a:tab pos="3441700" algn="ctr"/>
              </a:tabLst>
              <a:defRPr>
                <a:solidFill>
                  <a:schemeClr val="tx1"/>
                </a:solidFill>
                <a:latin typeface="Arial" pitchFamily="34" charset="0"/>
                <a:cs typeface="Arial" pitchFamily="34" charset="0"/>
              </a:defRPr>
            </a:lvl3pPr>
            <a:lvl4pPr marL="1600200" indent="-228600">
              <a:tabLst>
                <a:tab pos="111125" algn="ctr"/>
                <a:tab pos="482600" algn="ctr"/>
                <a:tab pos="855663" algn="ctr"/>
                <a:tab pos="1220788" algn="ctr"/>
                <a:tab pos="1587500" algn="ctr"/>
                <a:tab pos="1958975" algn="ctr"/>
                <a:tab pos="2332038" algn="ctr"/>
                <a:tab pos="2697163" algn="ctr"/>
                <a:tab pos="3076575" algn="ctr"/>
                <a:tab pos="3441700" algn="ctr"/>
              </a:tabLst>
              <a:defRPr>
                <a:solidFill>
                  <a:schemeClr val="tx1"/>
                </a:solidFill>
                <a:latin typeface="Arial" pitchFamily="34" charset="0"/>
                <a:cs typeface="Arial" pitchFamily="34" charset="0"/>
              </a:defRPr>
            </a:lvl4pPr>
            <a:lvl5pPr marL="2057400" indent="-228600">
              <a:tabLst>
                <a:tab pos="111125" algn="ctr"/>
                <a:tab pos="482600" algn="ctr"/>
                <a:tab pos="855663" algn="ctr"/>
                <a:tab pos="1220788" algn="ctr"/>
                <a:tab pos="1587500" algn="ctr"/>
                <a:tab pos="1958975" algn="ctr"/>
                <a:tab pos="2332038" algn="ctr"/>
                <a:tab pos="2697163" algn="ctr"/>
                <a:tab pos="3076575" algn="ctr"/>
                <a:tab pos="3441700" algn="ctr"/>
              </a:tabLst>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tabLst>
                <a:tab pos="111125" algn="ctr"/>
                <a:tab pos="482600" algn="ctr"/>
                <a:tab pos="855663" algn="ctr"/>
                <a:tab pos="1220788" algn="ctr"/>
                <a:tab pos="1587500" algn="ctr"/>
                <a:tab pos="1958975" algn="ctr"/>
                <a:tab pos="2332038" algn="ctr"/>
                <a:tab pos="2697163" algn="ctr"/>
                <a:tab pos="3076575" algn="ctr"/>
                <a:tab pos="3441700" algn="ctr"/>
              </a:tabLs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tabLst>
                <a:tab pos="111125" algn="ctr"/>
                <a:tab pos="482600" algn="ctr"/>
                <a:tab pos="855663" algn="ctr"/>
                <a:tab pos="1220788" algn="ctr"/>
                <a:tab pos="1587500" algn="ctr"/>
                <a:tab pos="1958975" algn="ctr"/>
                <a:tab pos="2332038" algn="ctr"/>
                <a:tab pos="2697163" algn="ctr"/>
                <a:tab pos="3076575" algn="ctr"/>
                <a:tab pos="3441700" algn="ctr"/>
              </a:tabLs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tabLst>
                <a:tab pos="111125" algn="ctr"/>
                <a:tab pos="482600" algn="ctr"/>
                <a:tab pos="855663" algn="ctr"/>
                <a:tab pos="1220788" algn="ctr"/>
                <a:tab pos="1587500" algn="ctr"/>
                <a:tab pos="1958975" algn="ctr"/>
                <a:tab pos="2332038" algn="ctr"/>
                <a:tab pos="2697163" algn="ctr"/>
                <a:tab pos="3076575" algn="ctr"/>
                <a:tab pos="3441700" algn="ctr"/>
              </a:tabLs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tabLst>
                <a:tab pos="111125" algn="ctr"/>
                <a:tab pos="482600" algn="ctr"/>
                <a:tab pos="855663" algn="ctr"/>
                <a:tab pos="1220788" algn="ctr"/>
                <a:tab pos="1587500" algn="ctr"/>
                <a:tab pos="1958975" algn="ctr"/>
                <a:tab pos="2332038" algn="ctr"/>
                <a:tab pos="2697163" algn="ctr"/>
                <a:tab pos="3076575" algn="ctr"/>
                <a:tab pos="3441700" algn="ctr"/>
              </a:tabLst>
              <a:defRPr>
                <a:solidFill>
                  <a:schemeClr val="tx1"/>
                </a:solidFill>
                <a:latin typeface="Arial" pitchFamily="34" charset="0"/>
                <a:cs typeface="Arial" pitchFamily="34" charset="0"/>
              </a:defRPr>
            </a:lvl9pPr>
          </a:lstStyle>
          <a:p>
            <a:pPr>
              <a:tabLst>
                <a:tab pos="685800" algn="ctr"/>
                <a:tab pos="1263650" algn="ctr"/>
                <a:tab pos="1828800" algn="ctr"/>
                <a:tab pos="2346325" algn="ctr"/>
                <a:tab pos="2911475" algn="ctr"/>
                <a:tab pos="3489325" algn="ctr"/>
                <a:tab pos="4054475" algn="ctr"/>
                <a:tab pos="4632325" algn="l"/>
                <a:tab pos="5197475" algn="ctr"/>
                <a:tab pos="5775325" algn="ctr"/>
              </a:tabLst>
            </a:pPr>
            <a:r>
              <a:rPr lang="en-GB" altLang="de-DE" sz="1050" dirty="0"/>
              <a:t>No. at risk</a:t>
            </a:r>
          </a:p>
          <a:p>
            <a:pPr>
              <a:tabLst>
                <a:tab pos="801688" algn="ctr"/>
                <a:tab pos="1314450" algn="ctr"/>
                <a:tab pos="1889125" algn="ctr"/>
                <a:tab pos="2455863" algn="ctr"/>
                <a:tab pos="3030538" algn="ctr"/>
                <a:tab pos="3597275" algn="ctr"/>
                <a:tab pos="4171950" algn="ctr"/>
                <a:tab pos="4746625" algn="ctr"/>
                <a:tab pos="5311775" algn="ctr"/>
                <a:tab pos="5886450" algn="ctr"/>
              </a:tabLst>
            </a:pPr>
            <a:r>
              <a:rPr lang="en-GB" altLang="de-DE" sz="1050" dirty="0" err="1">
                <a:solidFill>
                  <a:srgbClr val="1CBECA"/>
                </a:solidFill>
              </a:rPr>
              <a:t>Afatinib</a:t>
            </a:r>
            <a:r>
              <a:rPr lang="en-GB" altLang="de-DE" sz="1050" dirty="0">
                <a:solidFill>
                  <a:srgbClr val="79624A"/>
                </a:solidFill>
              </a:rPr>
              <a:t>	</a:t>
            </a:r>
            <a:r>
              <a:rPr lang="en-GB" altLang="de-DE" sz="1050" dirty="0">
                <a:solidFill>
                  <a:srgbClr val="1CBECA"/>
                </a:solidFill>
              </a:rPr>
              <a:t>48	39	25	19	17	13	11	6	5	3  </a:t>
            </a:r>
          </a:p>
          <a:p>
            <a:pPr>
              <a:tabLst>
                <a:tab pos="801688" algn="ctr"/>
                <a:tab pos="1314450" algn="ctr"/>
                <a:tab pos="1889125" algn="ctr"/>
                <a:tab pos="2455863" algn="ctr"/>
                <a:tab pos="3030538" algn="ctr"/>
                <a:tab pos="3597275" algn="ctr"/>
                <a:tab pos="4171950" algn="ctr"/>
                <a:tab pos="4746625" algn="ctr"/>
                <a:tab pos="5311775" algn="ctr"/>
                <a:tab pos="5886450" algn="ctr"/>
              </a:tabLst>
            </a:pPr>
            <a:r>
              <a:rPr lang="en-GB" altLang="de-DE" sz="1050" dirty="0"/>
              <a:t>Chemo	33	16	5	3	1	1	0	0	0	0</a:t>
            </a:r>
          </a:p>
        </p:txBody>
      </p:sp>
      <p:sp>
        <p:nvSpPr>
          <p:cNvPr id="69" name="Round Same Side Corner Rectangle 68"/>
          <p:cNvSpPr/>
          <p:nvPr/>
        </p:nvSpPr>
        <p:spPr>
          <a:xfrm rot="10800000">
            <a:off x="6063011" y="2165833"/>
            <a:ext cx="3473246" cy="916969"/>
          </a:xfrm>
          <a:prstGeom prst="round2SameRect">
            <a:avLst>
              <a:gd name="adj1" fmla="val 14252"/>
              <a:gd name="adj2" fmla="val 0"/>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71" name="Round Same Side Corner Rectangle 70"/>
          <p:cNvSpPr/>
          <p:nvPr/>
        </p:nvSpPr>
        <p:spPr>
          <a:xfrm>
            <a:off x="6063012" y="1877358"/>
            <a:ext cx="3473247" cy="468804"/>
          </a:xfrm>
          <a:prstGeom prst="round2SameRect">
            <a:avLst>
              <a:gd name="adj1" fmla="val 24062"/>
              <a:gd name="adj2" fmla="val 0"/>
            </a:avLst>
          </a:prstGeom>
          <a:solidFill>
            <a:schemeClr val="accent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spcBef>
                <a:spcPct val="0"/>
              </a:spcBef>
            </a:pPr>
            <a:endParaRPr lang="de-DE" altLang="en-US" sz="1100" b="1">
              <a:solidFill>
                <a:prstClr val="white"/>
              </a:solidFill>
            </a:endParaRPr>
          </a:p>
        </p:txBody>
      </p:sp>
      <p:graphicFrame>
        <p:nvGraphicFramePr>
          <p:cNvPr id="6" name="Table 5"/>
          <p:cNvGraphicFramePr>
            <a:graphicFrameLocks noGrp="1"/>
          </p:cNvGraphicFramePr>
          <p:nvPr/>
        </p:nvGraphicFramePr>
        <p:xfrm>
          <a:off x="6071935" y="1868286"/>
          <a:ext cx="3464322" cy="1232455"/>
        </p:xfrm>
        <a:graphic>
          <a:graphicData uri="http://schemas.openxmlformats.org/drawingml/2006/table">
            <a:tbl>
              <a:tblPr/>
              <a:tblGrid>
                <a:gridCol w="1626883">
                  <a:extLst>
                    <a:ext uri="{9D8B030D-6E8A-4147-A177-3AD203B41FA5}">
                      <a16:colId xmlns:a16="http://schemas.microsoft.com/office/drawing/2014/main" val="20000"/>
                    </a:ext>
                  </a:extLst>
                </a:gridCol>
                <a:gridCol w="879179">
                  <a:extLst>
                    <a:ext uri="{9D8B030D-6E8A-4147-A177-3AD203B41FA5}">
                      <a16:colId xmlns:a16="http://schemas.microsoft.com/office/drawing/2014/main" val="20001"/>
                    </a:ext>
                  </a:extLst>
                </a:gridCol>
                <a:gridCol w="958260">
                  <a:extLst>
                    <a:ext uri="{9D8B030D-6E8A-4147-A177-3AD203B41FA5}">
                      <a16:colId xmlns:a16="http://schemas.microsoft.com/office/drawing/2014/main" val="20002"/>
                    </a:ext>
                  </a:extLst>
                </a:gridCol>
              </a:tblGrid>
              <a:tr h="470687">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de-DE" sz="1200" b="1" i="0" u="none" strike="noStrike" cap="none" normalizeH="0" baseline="0" dirty="0">
                          <a:ln>
                            <a:noFill/>
                          </a:ln>
                          <a:solidFill>
                            <a:schemeClr val="bg1"/>
                          </a:solidFill>
                          <a:effectLst/>
                          <a:latin typeface="Arial" pitchFamily="34" charset="0"/>
                          <a:cs typeface="Arial" pitchFamily="34" charset="0"/>
                        </a:rPr>
                        <a:t>Gộp LUX-Lung 3 / 6</a:t>
                      </a:r>
                      <a:endParaRPr kumimoji="0" lang="en-GB" sz="1200" b="0" i="0" u="none" strike="noStrike" cap="none" normalizeH="0" baseline="0" dirty="0">
                        <a:ln>
                          <a:noFill/>
                        </a:ln>
                        <a:solidFill>
                          <a:schemeClr val="bg1"/>
                        </a:solidFill>
                        <a:effectLst/>
                        <a:latin typeface="Arial" pitchFamily="34" charset="0"/>
                        <a:cs typeface="Arial" pitchFamily="34" charset="0"/>
                      </a:endParaRPr>
                    </a:p>
                  </a:txBody>
                  <a:tcPr marL="91405" marR="91405" marT="45723" marB="45723" anchor="b" horzOverflow="overflow">
                    <a:lnL w="635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bg1"/>
                          </a:solidFill>
                          <a:effectLst/>
                          <a:latin typeface="Arial" pitchFamily="34" charset="0"/>
                          <a:cs typeface="Arial" pitchFamily="34" charset="0"/>
                        </a:rPr>
                        <a:t>Afatinib</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bg1"/>
                          </a:solidFill>
                          <a:effectLst/>
                          <a:latin typeface="Arial" pitchFamily="34" charset="0"/>
                          <a:cs typeface="Arial" pitchFamily="34" charset="0"/>
                        </a:rPr>
                        <a:t>(n=48)</a:t>
                      </a:r>
                    </a:p>
                  </a:txBody>
                  <a:tcPr marL="91405" marR="91405" marT="45723" marB="45723"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bg1"/>
                          </a:solidFill>
                          <a:effectLst/>
                          <a:latin typeface="Arial" pitchFamily="34" charset="0"/>
                          <a:cs typeface="Arial" pitchFamily="34" charset="0"/>
                        </a:rPr>
                        <a:t>Chemo</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bg1"/>
                          </a:solidFill>
                          <a:effectLst/>
                          <a:latin typeface="Arial" pitchFamily="34" charset="0"/>
                          <a:cs typeface="Arial" pitchFamily="34" charset="0"/>
                        </a:rPr>
                        <a:t>(n=33)</a:t>
                      </a:r>
                    </a:p>
                  </a:txBody>
                  <a:tcPr marL="91405" marR="91405" marT="45723" marB="45723" anchor="b" horzOverflow="overflow">
                    <a:lnL w="127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562">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solidFill>
                          <a:effectLst/>
                          <a:latin typeface="Arial" pitchFamily="34" charset="0"/>
                          <a:cs typeface="Arial" pitchFamily="34" charset="0"/>
                        </a:rPr>
                        <a:t>Median, </a:t>
                      </a:r>
                      <a:r>
                        <a:rPr kumimoji="0" lang="en-GB" sz="1200" b="1" i="0" u="none" strike="noStrike" cap="none" normalizeH="0" baseline="0" dirty="0" err="1">
                          <a:ln>
                            <a:noFill/>
                          </a:ln>
                          <a:solidFill>
                            <a:schemeClr val="tx1"/>
                          </a:solidFill>
                          <a:effectLst/>
                          <a:latin typeface="Arial" pitchFamily="34" charset="0"/>
                          <a:cs typeface="Arial" pitchFamily="34" charset="0"/>
                        </a:rPr>
                        <a:t>mo</a:t>
                      </a:r>
                      <a:endParaRPr kumimoji="0" lang="en-GB" sz="1200" b="1" i="0" u="none" strike="noStrike" cap="none" normalizeH="0" baseline="0" dirty="0">
                        <a:ln>
                          <a:noFill/>
                        </a:ln>
                        <a:solidFill>
                          <a:schemeClr val="tx1"/>
                        </a:solidFill>
                        <a:effectLst/>
                        <a:latin typeface="Arial" pitchFamily="34" charset="0"/>
                        <a:cs typeface="Arial" pitchFamily="34" charset="0"/>
                      </a:endParaRPr>
                    </a:p>
                  </a:txBody>
                  <a:tcPr marL="91405" marR="91405" marT="45723" marB="45723" anchor="ctr" horzOverflow="overflow">
                    <a:lnL w="6350" cap="flat" cmpd="sng" algn="ctr">
                      <a:noFill/>
                      <a:prstDash val="solid"/>
                      <a:round/>
                      <a:headEnd type="none" w="med" len="med"/>
                      <a:tailEnd type="none" w="med" len="med"/>
                    </a:lnL>
                    <a:lnR w="6350" cap="flat" cmpd="sng" algn="ctr">
                      <a:solidFill>
                        <a:srgbClr val="808080"/>
                      </a:solidFill>
                      <a:prstDash val="solid"/>
                      <a:round/>
                      <a:headEnd type="none" w="med" len="med"/>
                      <a:tailEnd type="none" w="med" len="med"/>
                    </a:lnR>
                    <a:lnT>
                      <a:noFill/>
                    </a:lnT>
                    <a:lnB w="6350" cap="flat" cmpd="sng" algn="ctr">
                      <a:solidFill>
                        <a:srgbClr val="80808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solidFill>
                          <a:effectLst/>
                          <a:latin typeface="Arial" pitchFamily="34" charset="0"/>
                          <a:cs typeface="Arial" pitchFamily="34" charset="0"/>
                        </a:rPr>
                        <a:t>8.2</a:t>
                      </a: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a:noFill/>
                    </a:lnT>
                    <a:lnB w="6350" cap="flat" cmpd="sng" algn="ctr">
                      <a:solidFill>
                        <a:srgbClr val="80808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solidFill>
                          <a:effectLst/>
                          <a:latin typeface="Arial" pitchFamily="34" charset="0"/>
                          <a:cs typeface="Arial" pitchFamily="34" charset="0"/>
                        </a:rPr>
                        <a:t>5.4</a:t>
                      </a: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a:noFill/>
                    </a:lnT>
                    <a:lnB w="6350" cap="flat" cmpd="sng" algn="ctr">
                      <a:solidFill>
                        <a:srgbClr val="80808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3926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solidFill>
                          <a:effectLst/>
                          <a:latin typeface="Arial" pitchFamily="34" charset="0"/>
                          <a:cs typeface="Arial" pitchFamily="34" charset="0"/>
                        </a:rPr>
                        <a:t>HR</a:t>
                      </a:r>
                      <a:r>
                        <a:rPr kumimoji="0" lang="en-GB" sz="1200" b="0" i="0" u="none" strike="noStrike" cap="none" normalizeH="0" baseline="0" dirty="0">
                          <a:ln>
                            <a:noFill/>
                          </a:ln>
                          <a:solidFill>
                            <a:schemeClr val="tx1"/>
                          </a:solidFill>
                          <a:effectLst/>
                          <a:latin typeface="Arial" pitchFamily="34" charset="0"/>
                          <a:cs typeface="Arial" pitchFamily="34" charset="0"/>
                        </a:rPr>
                        <a:t> (95% CI)</a:t>
                      </a:r>
                      <a:br>
                        <a:rPr kumimoji="0" lang="en-GB" sz="1200" b="0" i="0" u="none" strike="noStrike" cap="none" normalizeH="0" baseline="0" dirty="0">
                          <a:ln>
                            <a:noFill/>
                          </a:ln>
                          <a:solidFill>
                            <a:schemeClr val="tx1"/>
                          </a:solidFill>
                          <a:effectLst/>
                          <a:latin typeface="Arial" pitchFamily="34" charset="0"/>
                          <a:cs typeface="Arial" pitchFamily="34" charset="0"/>
                        </a:rPr>
                      </a:br>
                      <a:r>
                        <a:rPr kumimoji="0" lang="en-GB" sz="1200" b="1" i="1" u="none" strike="noStrike" cap="none" normalizeH="0" baseline="0" dirty="0">
                          <a:ln>
                            <a:noFill/>
                          </a:ln>
                          <a:solidFill>
                            <a:schemeClr val="tx1"/>
                          </a:solidFill>
                          <a:effectLst/>
                          <a:latin typeface="Arial" pitchFamily="34" charset="0"/>
                          <a:cs typeface="Arial" pitchFamily="34" charset="0"/>
                        </a:rPr>
                        <a:t>P</a:t>
                      </a:r>
                      <a:r>
                        <a:rPr kumimoji="0" lang="en-GB" sz="1200" b="1" i="0" u="none" strike="noStrike" cap="none" normalizeH="0" baseline="0" dirty="0">
                          <a:ln>
                            <a:noFill/>
                          </a:ln>
                          <a:solidFill>
                            <a:schemeClr val="tx1"/>
                          </a:solidFill>
                          <a:effectLst/>
                          <a:latin typeface="Arial" pitchFamily="34" charset="0"/>
                          <a:cs typeface="Arial" pitchFamily="34" charset="0"/>
                        </a:rPr>
                        <a:t>-value </a:t>
                      </a:r>
                    </a:p>
                  </a:txBody>
                  <a:tcPr marL="91405" marR="91405" marT="45723" marB="45723" anchor="ctr" horzOverflow="overflow">
                    <a:lnL w="6350" cap="flat" cmpd="sng" algn="ctr">
                      <a:no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200" b="1" i="0" u="none" strike="noStrike" cap="none" normalizeH="0" baseline="0" dirty="0">
                          <a:ln>
                            <a:noFill/>
                          </a:ln>
                          <a:solidFill>
                            <a:schemeClr val="tx1"/>
                          </a:solidFill>
                          <a:effectLst/>
                          <a:latin typeface="Arial" pitchFamily="34" charset="0"/>
                          <a:cs typeface="Arial" pitchFamily="34" charset="0"/>
                        </a:rPr>
                        <a:t>0.50 </a:t>
                      </a:r>
                      <a:r>
                        <a:rPr kumimoji="0" lang="en-GB" sz="1200" b="0" i="0" u="none" strike="noStrike" cap="none" normalizeH="0" baseline="0" dirty="0">
                          <a:ln>
                            <a:noFill/>
                          </a:ln>
                          <a:solidFill>
                            <a:schemeClr val="tx1"/>
                          </a:solidFill>
                          <a:effectLst/>
                          <a:latin typeface="Arial" pitchFamily="34" charset="0"/>
                          <a:cs typeface="Arial" pitchFamily="34" charset="0"/>
                        </a:rPr>
                        <a:t>(0.27-0.95)  </a:t>
                      </a:r>
                      <a:br>
                        <a:rPr kumimoji="0" lang="en-GB" sz="1200" b="0" i="0" u="none" strike="noStrike" cap="none" normalizeH="0" baseline="0" dirty="0">
                          <a:ln>
                            <a:noFill/>
                          </a:ln>
                          <a:solidFill>
                            <a:schemeClr val="tx1"/>
                          </a:solidFill>
                          <a:effectLst/>
                          <a:latin typeface="Arial" pitchFamily="34" charset="0"/>
                          <a:cs typeface="Arial" pitchFamily="34" charset="0"/>
                        </a:rPr>
                      </a:br>
                      <a:r>
                        <a:rPr kumimoji="0" lang="en-GB" sz="1200" b="1" i="1" u="none" strike="noStrike" cap="none" normalizeH="0" baseline="0" dirty="0">
                          <a:ln>
                            <a:noFill/>
                          </a:ln>
                          <a:solidFill>
                            <a:schemeClr val="tx1"/>
                          </a:solidFill>
                          <a:effectLst/>
                          <a:latin typeface="Arial" pitchFamily="34" charset="0"/>
                          <a:cs typeface="Arial" pitchFamily="34" charset="0"/>
                        </a:rPr>
                        <a:t>P</a:t>
                      </a:r>
                      <a:r>
                        <a:rPr kumimoji="0" lang="en-GB" sz="1200" b="1" i="0" u="none" strike="noStrike" cap="none" normalizeH="0" baseline="0" dirty="0">
                          <a:ln>
                            <a:noFill/>
                          </a:ln>
                          <a:solidFill>
                            <a:schemeClr val="tx1"/>
                          </a:solidFill>
                          <a:effectLst/>
                          <a:latin typeface="Arial" pitchFamily="34" charset="0"/>
                          <a:cs typeface="Arial" pitchFamily="34" charset="0"/>
                        </a:rPr>
                        <a:t>=0.03</a:t>
                      </a:r>
                    </a:p>
                  </a:txBody>
                  <a:tcPr marL="91405" marR="91405" marT="45723" marB="45723" anchor="ctr" horzOverflow="overflow">
                    <a:lnL w="6350" cap="flat" cmpd="sng" algn="ctr">
                      <a:solidFill>
                        <a:srgbClr val="808080"/>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no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2"/>
                  </a:ext>
                </a:extLst>
              </a:tr>
            </a:tbl>
          </a:graphicData>
        </a:graphic>
      </p:graphicFrame>
      <p:grpSp>
        <p:nvGrpSpPr>
          <p:cNvPr id="15" name="Group 83052"/>
          <p:cNvGrpSpPr>
            <a:grpSpLocks/>
          </p:cNvGrpSpPr>
          <p:nvPr/>
        </p:nvGrpSpPr>
        <p:grpSpPr bwMode="auto">
          <a:xfrm>
            <a:off x="3774816" y="2071348"/>
            <a:ext cx="5462224" cy="3304969"/>
            <a:chOff x="5130800" y="2359025"/>
            <a:chExt cx="3581408" cy="2703513"/>
          </a:xfrm>
        </p:grpSpPr>
        <p:sp>
          <p:nvSpPr>
            <p:cNvPr id="43" name="Freeform 42"/>
            <p:cNvSpPr>
              <a:spLocks/>
            </p:cNvSpPr>
            <p:nvPr/>
          </p:nvSpPr>
          <p:spPr bwMode="auto">
            <a:xfrm>
              <a:off x="5203825" y="2359025"/>
              <a:ext cx="3508383" cy="2628900"/>
            </a:xfrm>
            <a:custGeom>
              <a:avLst/>
              <a:gdLst>
                <a:gd name="T0" fmla="*/ 0 w 2101"/>
                <a:gd name="T1" fmla="*/ 0 h 1656"/>
                <a:gd name="T2" fmla="*/ 0 w 2101"/>
                <a:gd name="T3" fmla="*/ 2147483647 h 1656"/>
                <a:gd name="T4" fmla="*/ 2147483647 w 2101"/>
                <a:gd name="T5" fmla="*/ 2147483647 h 1656"/>
                <a:gd name="T6" fmla="*/ 0 60000 65536"/>
                <a:gd name="T7" fmla="*/ 0 60000 65536"/>
                <a:gd name="T8" fmla="*/ 0 60000 65536"/>
              </a:gdLst>
              <a:ahLst/>
              <a:cxnLst>
                <a:cxn ang="T6">
                  <a:pos x="T0" y="T1"/>
                </a:cxn>
                <a:cxn ang="T7">
                  <a:pos x="T2" y="T3"/>
                </a:cxn>
                <a:cxn ang="T8">
                  <a:pos x="T4" y="T5"/>
                </a:cxn>
              </a:cxnLst>
              <a:rect l="0" t="0" r="r" b="b"/>
              <a:pathLst>
                <a:path w="2101" h="1656">
                  <a:moveTo>
                    <a:pt x="0" y="0"/>
                  </a:moveTo>
                  <a:lnTo>
                    <a:pt x="0" y="1656"/>
                  </a:lnTo>
                  <a:lnTo>
                    <a:pt x="2101" y="1656"/>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4" name="Line 43"/>
            <p:cNvSpPr>
              <a:spLocks noChangeShapeType="1"/>
            </p:cNvSpPr>
            <p:nvPr/>
          </p:nvSpPr>
          <p:spPr bwMode="auto">
            <a:xfrm>
              <a:off x="5130800" y="2359025"/>
              <a:ext cx="73025" cy="0"/>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45" name="Line 44"/>
            <p:cNvSpPr>
              <a:spLocks noChangeShapeType="1"/>
            </p:cNvSpPr>
            <p:nvPr/>
          </p:nvSpPr>
          <p:spPr bwMode="auto">
            <a:xfrm>
              <a:off x="5130800" y="2887663"/>
              <a:ext cx="73025" cy="0"/>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46" name="Line 45"/>
            <p:cNvSpPr>
              <a:spLocks noChangeShapeType="1"/>
            </p:cNvSpPr>
            <p:nvPr/>
          </p:nvSpPr>
          <p:spPr bwMode="auto">
            <a:xfrm>
              <a:off x="5130800" y="3411538"/>
              <a:ext cx="73025" cy="0"/>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47" name="Line 46"/>
            <p:cNvSpPr>
              <a:spLocks noChangeShapeType="1"/>
            </p:cNvSpPr>
            <p:nvPr/>
          </p:nvSpPr>
          <p:spPr bwMode="auto">
            <a:xfrm>
              <a:off x="5130800" y="3937000"/>
              <a:ext cx="73025" cy="0"/>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48" name="Line 47"/>
            <p:cNvSpPr>
              <a:spLocks noChangeShapeType="1"/>
            </p:cNvSpPr>
            <p:nvPr/>
          </p:nvSpPr>
          <p:spPr bwMode="auto">
            <a:xfrm>
              <a:off x="5130800" y="4460875"/>
              <a:ext cx="73025" cy="0"/>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49" name="Line 48"/>
            <p:cNvSpPr>
              <a:spLocks noChangeShapeType="1"/>
            </p:cNvSpPr>
            <p:nvPr/>
          </p:nvSpPr>
          <p:spPr bwMode="auto">
            <a:xfrm>
              <a:off x="5130800" y="4987925"/>
              <a:ext cx="73025" cy="0"/>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0" name="Line 49"/>
            <p:cNvSpPr>
              <a:spLocks noChangeShapeType="1"/>
            </p:cNvSpPr>
            <p:nvPr/>
          </p:nvSpPr>
          <p:spPr bwMode="auto">
            <a:xfrm flipV="1">
              <a:off x="5203825"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1" name="Line 50"/>
            <p:cNvSpPr>
              <a:spLocks noChangeShapeType="1"/>
            </p:cNvSpPr>
            <p:nvPr/>
          </p:nvSpPr>
          <p:spPr bwMode="auto">
            <a:xfrm flipV="1">
              <a:off x="5573713"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2" name="Line 51"/>
            <p:cNvSpPr>
              <a:spLocks noChangeShapeType="1"/>
            </p:cNvSpPr>
            <p:nvPr/>
          </p:nvSpPr>
          <p:spPr bwMode="auto">
            <a:xfrm flipV="1">
              <a:off x="5943600"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3" name="Line 52"/>
            <p:cNvSpPr>
              <a:spLocks noChangeShapeType="1"/>
            </p:cNvSpPr>
            <p:nvPr/>
          </p:nvSpPr>
          <p:spPr bwMode="auto">
            <a:xfrm flipV="1">
              <a:off x="6315075"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4" name="Line 53"/>
            <p:cNvSpPr>
              <a:spLocks noChangeShapeType="1"/>
            </p:cNvSpPr>
            <p:nvPr/>
          </p:nvSpPr>
          <p:spPr bwMode="auto">
            <a:xfrm flipV="1">
              <a:off x="6684963"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5" name="Line 54"/>
            <p:cNvSpPr>
              <a:spLocks noChangeShapeType="1"/>
            </p:cNvSpPr>
            <p:nvPr/>
          </p:nvSpPr>
          <p:spPr bwMode="auto">
            <a:xfrm flipV="1">
              <a:off x="7054850"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6" name="Line 55"/>
            <p:cNvSpPr>
              <a:spLocks noChangeShapeType="1"/>
            </p:cNvSpPr>
            <p:nvPr/>
          </p:nvSpPr>
          <p:spPr bwMode="auto">
            <a:xfrm flipV="1">
              <a:off x="7424738"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7" name="Line 56"/>
            <p:cNvSpPr>
              <a:spLocks noChangeShapeType="1"/>
            </p:cNvSpPr>
            <p:nvPr/>
          </p:nvSpPr>
          <p:spPr bwMode="auto">
            <a:xfrm flipV="1">
              <a:off x="7796213"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8" name="Line 57"/>
            <p:cNvSpPr>
              <a:spLocks noChangeShapeType="1"/>
            </p:cNvSpPr>
            <p:nvPr/>
          </p:nvSpPr>
          <p:spPr bwMode="auto">
            <a:xfrm flipV="1">
              <a:off x="8166100"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endParaRPr lang="en-GB"/>
            </a:p>
          </p:txBody>
        </p:sp>
        <p:sp>
          <p:nvSpPr>
            <p:cNvPr id="59" name="Line 58"/>
            <p:cNvSpPr>
              <a:spLocks noChangeShapeType="1"/>
            </p:cNvSpPr>
            <p:nvPr/>
          </p:nvSpPr>
          <p:spPr bwMode="auto">
            <a:xfrm flipV="1">
              <a:off x="8539163" y="4987925"/>
              <a:ext cx="0" cy="74613"/>
            </a:xfrm>
            <a:prstGeom prst="line">
              <a:avLst/>
            </a:prstGeom>
            <a:noFill/>
            <a:ln w="19050" cap="sq">
              <a:solidFill>
                <a:schemeClr val="tx1"/>
              </a:solidFill>
              <a:miter lim="800000"/>
              <a:headEnd/>
              <a:tailEnd/>
            </a:ln>
            <a:extLst>
              <a:ext uri="{909E8E84-426E-40DD-AFC4-6F175D3DCCD1}">
                <a14:hiddenFill xmlns:a14="http://schemas.microsoft.com/office/drawing/2010/main">
                  <a:noFill/>
                </a14:hiddenFill>
              </a:ext>
            </a:extLst>
          </p:spPr>
          <p:txBody>
            <a:bodyPr/>
            <a:lstStyle/>
            <a:p>
              <a:r>
                <a:rPr lang="de-DE" dirty="0"/>
                <a:t>  </a:t>
              </a:r>
              <a:endParaRPr lang="en-GB" dirty="0"/>
            </a:p>
          </p:txBody>
        </p:sp>
      </p:grpSp>
      <p:sp>
        <p:nvSpPr>
          <p:cNvPr id="20" name="TextBox 154"/>
          <p:cNvSpPr txBox="1">
            <a:spLocks noChangeArrowheads="1"/>
          </p:cNvSpPr>
          <p:nvPr/>
        </p:nvSpPr>
        <p:spPr bwMode="auto">
          <a:xfrm>
            <a:off x="3494287" y="1973970"/>
            <a:ext cx="21319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a:spcAft>
                <a:spcPts val="2400"/>
              </a:spcAft>
            </a:pPr>
            <a:r>
              <a:rPr lang="en-GB" sz="1200" dirty="0">
                <a:solidFill>
                  <a:srgbClr val="000000"/>
                </a:solidFill>
              </a:rPr>
              <a:t>1.0</a:t>
            </a:r>
          </a:p>
        </p:txBody>
      </p:sp>
      <p:sp>
        <p:nvSpPr>
          <p:cNvPr id="73" name="TextBox 72"/>
          <p:cNvSpPr txBox="1"/>
          <p:nvPr/>
        </p:nvSpPr>
        <p:spPr>
          <a:xfrm rot="16200000">
            <a:off x="1739822" y="3498048"/>
            <a:ext cx="2855913" cy="307777"/>
          </a:xfrm>
          <a:prstGeom prst="rect">
            <a:avLst/>
          </a:prstGeom>
          <a:noFill/>
        </p:spPr>
        <p:txBody>
          <a:bodyPr wrap="square" rtlCol="0">
            <a:spAutoFit/>
          </a:bodyPr>
          <a:lstStyle/>
          <a:p>
            <a:pPr algn="ctr"/>
            <a:r>
              <a:rPr lang="en-GB" sz="1400" dirty="0"/>
              <a:t>Estimated PFS probability</a:t>
            </a:r>
          </a:p>
        </p:txBody>
      </p:sp>
      <p:sp>
        <p:nvSpPr>
          <p:cNvPr id="74" name="TextBox 154"/>
          <p:cNvSpPr txBox="1">
            <a:spLocks noChangeArrowheads="1"/>
          </p:cNvSpPr>
          <p:nvPr/>
        </p:nvSpPr>
        <p:spPr bwMode="auto">
          <a:xfrm>
            <a:off x="3494285" y="2609695"/>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a:spcAft>
                <a:spcPts val="2400"/>
              </a:spcAft>
            </a:pPr>
            <a:r>
              <a:rPr lang="en-GB" sz="1200" dirty="0">
                <a:solidFill>
                  <a:srgbClr val="000000"/>
                </a:solidFill>
              </a:rPr>
              <a:t>0.8</a:t>
            </a:r>
          </a:p>
        </p:txBody>
      </p:sp>
      <p:sp>
        <p:nvSpPr>
          <p:cNvPr id="75" name="TextBox 154"/>
          <p:cNvSpPr txBox="1">
            <a:spLocks noChangeArrowheads="1"/>
          </p:cNvSpPr>
          <p:nvPr/>
        </p:nvSpPr>
        <p:spPr bwMode="auto">
          <a:xfrm>
            <a:off x="3494285" y="3254129"/>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a:spcAft>
                <a:spcPts val="2400"/>
              </a:spcAft>
            </a:pPr>
            <a:r>
              <a:rPr lang="en-GB" sz="1200" dirty="0">
                <a:solidFill>
                  <a:srgbClr val="000000"/>
                </a:solidFill>
              </a:rPr>
              <a:t>0.6</a:t>
            </a:r>
          </a:p>
        </p:txBody>
      </p:sp>
      <p:sp>
        <p:nvSpPr>
          <p:cNvPr id="76" name="TextBox 154"/>
          <p:cNvSpPr txBox="1">
            <a:spLocks noChangeArrowheads="1"/>
          </p:cNvSpPr>
          <p:nvPr/>
        </p:nvSpPr>
        <p:spPr bwMode="auto">
          <a:xfrm>
            <a:off x="3494285" y="3889855"/>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a:spcAft>
                <a:spcPts val="2400"/>
              </a:spcAft>
            </a:pPr>
            <a:r>
              <a:rPr lang="en-GB" sz="1200" dirty="0">
                <a:solidFill>
                  <a:srgbClr val="000000"/>
                </a:solidFill>
              </a:rPr>
              <a:t>0.4</a:t>
            </a:r>
          </a:p>
        </p:txBody>
      </p:sp>
      <p:sp>
        <p:nvSpPr>
          <p:cNvPr id="77" name="TextBox 154"/>
          <p:cNvSpPr txBox="1">
            <a:spLocks noChangeArrowheads="1"/>
          </p:cNvSpPr>
          <p:nvPr/>
        </p:nvSpPr>
        <p:spPr bwMode="auto">
          <a:xfrm>
            <a:off x="3494285" y="4534289"/>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a:spcAft>
                <a:spcPts val="2400"/>
              </a:spcAft>
            </a:pPr>
            <a:r>
              <a:rPr lang="en-GB" sz="1200" dirty="0">
                <a:solidFill>
                  <a:srgbClr val="000000"/>
                </a:solidFill>
              </a:rPr>
              <a:t>0.2</a:t>
            </a:r>
          </a:p>
        </p:txBody>
      </p:sp>
      <p:sp>
        <p:nvSpPr>
          <p:cNvPr id="78" name="TextBox 154"/>
          <p:cNvSpPr txBox="1">
            <a:spLocks noChangeArrowheads="1"/>
          </p:cNvSpPr>
          <p:nvPr/>
        </p:nvSpPr>
        <p:spPr bwMode="auto">
          <a:xfrm>
            <a:off x="3622525" y="5170014"/>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a:spcAft>
                <a:spcPts val="2400"/>
              </a:spcAft>
            </a:pPr>
            <a:r>
              <a:rPr lang="en-GB" sz="1200" dirty="0">
                <a:solidFill>
                  <a:srgbClr val="000000"/>
                </a:solidFill>
              </a:rPr>
              <a:t>0</a:t>
            </a:r>
          </a:p>
        </p:txBody>
      </p:sp>
      <p:sp>
        <p:nvSpPr>
          <p:cNvPr id="79" name="TextBox 154"/>
          <p:cNvSpPr txBox="1">
            <a:spLocks noChangeArrowheads="1"/>
          </p:cNvSpPr>
          <p:nvPr/>
        </p:nvSpPr>
        <p:spPr bwMode="auto">
          <a:xfrm>
            <a:off x="3840238" y="540514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0</a:t>
            </a:r>
          </a:p>
        </p:txBody>
      </p:sp>
      <p:sp>
        <p:nvSpPr>
          <p:cNvPr id="80" name="TextBox 154"/>
          <p:cNvSpPr txBox="1">
            <a:spLocks noChangeArrowheads="1"/>
          </p:cNvSpPr>
          <p:nvPr/>
        </p:nvSpPr>
        <p:spPr bwMode="auto">
          <a:xfrm>
            <a:off x="4406296" y="540514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3</a:t>
            </a:r>
          </a:p>
        </p:txBody>
      </p:sp>
      <p:sp>
        <p:nvSpPr>
          <p:cNvPr id="81" name="TextBox 154"/>
          <p:cNvSpPr txBox="1">
            <a:spLocks noChangeArrowheads="1"/>
          </p:cNvSpPr>
          <p:nvPr/>
        </p:nvSpPr>
        <p:spPr bwMode="auto">
          <a:xfrm>
            <a:off x="4972353" y="540514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6</a:t>
            </a:r>
          </a:p>
        </p:txBody>
      </p:sp>
      <p:sp>
        <p:nvSpPr>
          <p:cNvPr id="82" name="TextBox 154"/>
          <p:cNvSpPr txBox="1">
            <a:spLocks noChangeArrowheads="1"/>
          </p:cNvSpPr>
          <p:nvPr/>
        </p:nvSpPr>
        <p:spPr bwMode="auto">
          <a:xfrm>
            <a:off x="5529702" y="540514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9</a:t>
            </a:r>
          </a:p>
        </p:txBody>
      </p:sp>
      <p:sp>
        <p:nvSpPr>
          <p:cNvPr id="83" name="TextBox 154"/>
          <p:cNvSpPr txBox="1">
            <a:spLocks noChangeArrowheads="1"/>
          </p:cNvSpPr>
          <p:nvPr/>
        </p:nvSpPr>
        <p:spPr bwMode="auto">
          <a:xfrm>
            <a:off x="6061989" y="540514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12</a:t>
            </a:r>
          </a:p>
        </p:txBody>
      </p:sp>
      <p:sp>
        <p:nvSpPr>
          <p:cNvPr id="84" name="TextBox 154"/>
          <p:cNvSpPr txBox="1">
            <a:spLocks noChangeArrowheads="1"/>
          </p:cNvSpPr>
          <p:nvPr/>
        </p:nvSpPr>
        <p:spPr bwMode="auto">
          <a:xfrm>
            <a:off x="6619337" y="540514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15</a:t>
            </a:r>
          </a:p>
        </p:txBody>
      </p:sp>
      <p:sp>
        <p:nvSpPr>
          <p:cNvPr id="85" name="TextBox 154"/>
          <p:cNvSpPr txBox="1">
            <a:spLocks noChangeArrowheads="1"/>
          </p:cNvSpPr>
          <p:nvPr/>
        </p:nvSpPr>
        <p:spPr bwMode="auto">
          <a:xfrm>
            <a:off x="7176686" y="540514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18</a:t>
            </a:r>
          </a:p>
        </p:txBody>
      </p:sp>
      <p:sp>
        <p:nvSpPr>
          <p:cNvPr id="86" name="TextBox 154"/>
          <p:cNvSpPr txBox="1">
            <a:spLocks noChangeArrowheads="1"/>
          </p:cNvSpPr>
          <p:nvPr/>
        </p:nvSpPr>
        <p:spPr bwMode="auto">
          <a:xfrm>
            <a:off x="7742743" y="540514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21</a:t>
            </a:r>
          </a:p>
        </p:txBody>
      </p:sp>
      <p:sp>
        <p:nvSpPr>
          <p:cNvPr id="87" name="TextBox 154"/>
          <p:cNvSpPr txBox="1">
            <a:spLocks noChangeArrowheads="1"/>
          </p:cNvSpPr>
          <p:nvPr/>
        </p:nvSpPr>
        <p:spPr bwMode="auto">
          <a:xfrm>
            <a:off x="8308800" y="540514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24</a:t>
            </a:r>
          </a:p>
        </p:txBody>
      </p:sp>
      <p:sp>
        <p:nvSpPr>
          <p:cNvPr id="88" name="TextBox 154"/>
          <p:cNvSpPr txBox="1">
            <a:spLocks noChangeArrowheads="1"/>
          </p:cNvSpPr>
          <p:nvPr/>
        </p:nvSpPr>
        <p:spPr bwMode="auto">
          <a:xfrm>
            <a:off x="8900984" y="540514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spcAft>
                <a:spcPts val="2400"/>
              </a:spcAft>
            </a:pPr>
            <a:r>
              <a:rPr lang="en-GB" sz="1200" dirty="0">
                <a:solidFill>
                  <a:srgbClr val="000000"/>
                </a:solidFill>
              </a:rPr>
              <a:t>27</a:t>
            </a:r>
          </a:p>
        </p:txBody>
      </p:sp>
      <p:sp>
        <p:nvSpPr>
          <p:cNvPr id="7" name="Freeform 6"/>
          <p:cNvSpPr/>
          <p:nvPr/>
        </p:nvSpPr>
        <p:spPr>
          <a:xfrm>
            <a:off x="3902563" y="2064412"/>
            <a:ext cx="3506135" cy="3186376"/>
          </a:xfrm>
          <a:custGeom>
            <a:avLst/>
            <a:gdLst>
              <a:gd name="connsiteX0" fmla="*/ 0 w 3506135"/>
              <a:gd name="connsiteY0" fmla="*/ 0 h 3186376"/>
              <a:gd name="connsiteX1" fmla="*/ 230002 w 3506135"/>
              <a:gd name="connsiteY1" fmla="*/ 0 h 3186376"/>
              <a:gd name="connsiteX2" fmla="*/ 230002 w 3506135"/>
              <a:gd name="connsiteY2" fmla="*/ 123416 h 3186376"/>
              <a:gd name="connsiteX3" fmla="*/ 297320 w 3506135"/>
              <a:gd name="connsiteY3" fmla="*/ 123416 h 3186376"/>
              <a:gd name="connsiteX4" fmla="*/ 297320 w 3506135"/>
              <a:gd name="connsiteY4" fmla="*/ 258052 h 3186376"/>
              <a:gd name="connsiteX5" fmla="*/ 403907 w 3506135"/>
              <a:gd name="connsiteY5" fmla="*/ 258052 h 3186376"/>
              <a:gd name="connsiteX6" fmla="*/ 403907 w 3506135"/>
              <a:gd name="connsiteY6" fmla="*/ 510494 h 3186376"/>
              <a:gd name="connsiteX7" fmla="*/ 589031 w 3506135"/>
              <a:gd name="connsiteY7" fmla="*/ 510494 h 3186376"/>
              <a:gd name="connsiteX8" fmla="*/ 589031 w 3506135"/>
              <a:gd name="connsiteY8" fmla="*/ 633909 h 3186376"/>
              <a:gd name="connsiteX9" fmla="*/ 661958 w 3506135"/>
              <a:gd name="connsiteY9" fmla="*/ 633909 h 3186376"/>
              <a:gd name="connsiteX10" fmla="*/ 661958 w 3506135"/>
              <a:gd name="connsiteY10" fmla="*/ 779765 h 3186376"/>
              <a:gd name="connsiteX11" fmla="*/ 667568 w 3506135"/>
              <a:gd name="connsiteY11" fmla="*/ 774155 h 3186376"/>
              <a:gd name="connsiteX12" fmla="*/ 667568 w 3506135"/>
              <a:gd name="connsiteY12" fmla="*/ 1077085 h 3186376"/>
              <a:gd name="connsiteX13" fmla="*/ 841472 w 3506135"/>
              <a:gd name="connsiteY13" fmla="*/ 1077085 h 3186376"/>
              <a:gd name="connsiteX14" fmla="*/ 841472 w 3506135"/>
              <a:gd name="connsiteY14" fmla="*/ 1228550 h 3186376"/>
              <a:gd name="connsiteX15" fmla="*/ 992937 w 3506135"/>
              <a:gd name="connsiteY15" fmla="*/ 1228550 h 3186376"/>
              <a:gd name="connsiteX16" fmla="*/ 992937 w 3506135"/>
              <a:gd name="connsiteY16" fmla="*/ 1408064 h 3186376"/>
              <a:gd name="connsiteX17" fmla="*/ 1049036 w 3506135"/>
              <a:gd name="connsiteY17" fmla="*/ 1408064 h 3186376"/>
              <a:gd name="connsiteX18" fmla="*/ 1049036 w 3506135"/>
              <a:gd name="connsiteY18" fmla="*/ 1581968 h 3186376"/>
              <a:gd name="connsiteX19" fmla="*/ 1144402 w 3506135"/>
              <a:gd name="connsiteY19" fmla="*/ 1581968 h 3186376"/>
              <a:gd name="connsiteX20" fmla="*/ 1144402 w 3506135"/>
              <a:gd name="connsiteY20" fmla="*/ 1755873 h 3186376"/>
              <a:gd name="connsiteX21" fmla="*/ 1155621 w 3506135"/>
              <a:gd name="connsiteY21" fmla="*/ 1767092 h 3186376"/>
              <a:gd name="connsiteX22" fmla="*/ 1155621 w 3506135"/>
              <a:gd name="connsiteY22" fmla="*/ 1969046 h 3186376"/>
              <a:gd name="connsiteX23" fmla="*/ 1200501 w 3506135"/>
              <a:gd name="connsiteY23" fmla="*/ 1969046 h 3186376"/>
              <a:gd name="connsiteX24" fmla="*/ 1200501 w 3506135"/>
              <a:gd name="connsiteY24" fmla="*/ 2165389 h 3186376"/>
              <a:gd name="connsiteX25" fmla="*/ 1957826 w 3506135"/>
              <a:gd name="connsiteY25" fmla="*/ 2165389 h 3186376"/>
              <a:gd name="connsiteX26" fmla="*/ 1957826 w 3506135"/>
              <a:gd name="connsiteY26" fmla="*/ 2507588 h 3186376"/>
              <a:gd name="connsiteX27" fmla="*/ 2199048 w 3506135"/>
              <a:gd name="connsiteY27" fmla="*/ 2507588 h 3186376"/>
              <a:gd name="connsiteX28" fmla="*/ 2199048 w 3506135"/>
              <a:gd name="connsiteY28" fmla="*/ 2855397 h 3186376"/>
              <a:gd name="connsiteX29" fmla="*/ 3506135 w 3506135"/>
              <a:gd name="connsiteY29" fmla="*/ 2855397 h 3186376"/>
              <a:gd name="connsiteX30" fmla="*/ 3506135 w 3506135"/>
              <a:gd name="connsiteY30" fmla="*/ 3186376 h 318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06135" h="3186376">
                <a:moveTo>
                  <a:pt x="0" y="0"/>
                </a:moveTo>
                <a:lnTo>
                  <a:pt x="230002" y="0"/>
                </a:lnTo>
                <a:lnTo>
                  <a:pt x="230002" y="123416"/>
                </a:lnTo>
                <a:lnTo>
                  <a:pt x="297320" y="123416"/>
                </a:lnTo>
                <a:lnTo>
                  <a:pt x="297320" y="258052"/>
                </a:lnTo>
                <a:lnTo>
                  <a:pt x="403907" y="258052"/>
                </a:lnTo>
                <a:lnTo>
                  <a:pt x="403907" y="510494"/>
                </a:lnTo>
                <a:lnTo>
                  <a:pt x="589031" y="510494"/>
                </a:lnTo>
                <a:lnTo>
                  <a:pt x="589031" y="633909"/>
                </a:lnTo>
                <a:lnTo>
                  <a:pt x="661958" y="633909"/>
                </a:lnTo>
                <a:lnTo>
                  <a:pt x="661958" y="779765"/>
                </a:lnTo>
                <a:lnTo>
                  <a:pt x="667568" y="774155"/>
                </a:lnTo>
                <a:lnTo>
                  <a:pt x="667568" y="1077085"/>
                </a:lnTo>
                <a:lnTo>
                  <a:pt x="841472" y="1077085"/>
                </a:lnTo>
                <a:lnTo>
                  <a:pt x="841472" y="1228550"/>
                </a:lnTo>
                <a:lnTo>
                  <a:pt x="992937" y="1228550"/>
                </a:lnTo>
                <a:lnTo>
                  <a:pt x="992937" y="1408064"/>
                </a:lnTo>
                <a:lnTo>
                  <a:pt x="1049036" y="1408064"/>
                </a:lnTo>
                <a:lnTo>
                  <a:pt x="1049036" y="1581968"/>
                </a:lnTo>
                <a:lnTo>
                  <a:pt x="1144402" y="1581968"/>
                </a:lnTo>
                <a:lnTo>
                  <a:pt x="1144402" y="1755873"/>
                </a:lnTo>
                <a:lnTo>
                  <a:pt x="1155621" y="1767092"/>
                </a:lnTo>
                <a:lnTo>
                  <a:pt x="1155621" y="1969046"/>
                </a:lnTo>
                <a:lnTo>
                  <a:pt x="1200501" y="1969046"/>
                </a:lnTo>
                <a:lnTo>
                  <a:pt x="1200501" y="2165389"/>
                </a:lnTo>
                <a:lnTo>
                  <a:pt x="1957826" y="2165389"/>
                </a:lnTo>
                <a:lnTo>
                  <a:pt x="1957826" y="2507588"/>
                </a:lnTo>
                <a:lnTo>
                  <a:pt x="2199048" y="2507588"/>
                </a:lnTo>
                <a:lnTo>
                  <a:pt x="2199048" y="2855397"/>
                </a:lnTo>
                <a:lnTo>
                  <a:pt x="3506135" y="2855397"/>
                </a:lnTo>
                <a:lnTo>
                  <a:pt x="3506135" y="3186376"/>
                </a:lnTo>
              </a:path>
            </a:pathLst>
          </a:custGeom>
          <a:noFill/>
          <a:ln w="28575"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3969881" y="2092461"/>
            <a:ext cx="5262007" cy="2580516"/>
          </a:xfrm>
          <a:custGeom>
            <a:avLst/>
            <a:gdLst>
              <a:gd name="connsiteX0" fmla="*/ 0 w 5262007"/>
              <a:gd name="connsiteY0" fmla="*/ 0 h 2580516"/>
              <a:gd name="connsiteX1" fmla="*/ 297320 w 5262007"/>
              <a:gd name="connsiteY1" fmla="*/ 0 h 2580516"/>
              <a:gd name="connsiteX2" fmla="*/ 297320 w 5262007"/>
              <a:gd name="connsiteY2" fmla="*/ 129026 h 2580516"/>
              <a:gd name="connsiteX3" fmla="*/ 398297 w 5262007"/>
              <a:gd name="connsiteY3" fmla="*/ 129026 h 2580516"/>
              <a:gd name="connsiteX4" fmla="*/ 398297 w 5262007"/>
              <a:gd name="connsiteY4" fmla="*/ 274881 h 2580516"/>
              <a:gd name="connsiteX5" fmla="*/ 510493 w 5262007"/>
              <a:gd name="connsiteY5" fmla="*/ 274881 h 2580516"/>
              <a:gd name="connsiteX6" fmla="*/ 510493 w 5262007"/>
              <a:gd name="connsiteY6" fmla="*/ 302930 h 2580516"/>
              <a:gd name="connsiteX7" fmla="*/ 577811 w 5262007"/>
              <a:gd name="connsiteY7" fmla="*/ 302930 h 2580516"/>
              <a:gd name="connsiteX8" fmla="*/ 577811 w 5262007"/>
              <a:gd name="connsiteY8" fmla="*/ 330979 h 2580516"/>
              <a:gd name="connsiteX9" fmla="*/ 617080 w 5262007"/>
              <a:gd name="connsiteY9" fmla="*/ 330979 h 2580516"/>
              <a:gd name="connsiteX10" fmla="*/ 617080 w 5262007"/>
              <a:gd name="connsiteY10" fmla="*/ 409517 h 2580516"/>
              <a:gd name="connsiteX11" fmla="*/ 774154 w 5262007"/>
              <a:gd name="connsiteY11" fmla="*/ 409517 h 2580516"/>
              <a:gd name="connsiteX12" fmla="*/ 774154 w 5262007"/>
              <a:gd name="connsiteY12" fmla="*/ 555372 h 2580516"/>
              <a:gd name="connsiteX13" fmla="*/ 813423 w 5262007"/>
              <a:gd name="connsiteY13" fmla="*/ 555372 h 2580516"/>
              <a:gd name="connsiteX14" fmla="*/ 813423 w 5262007"/>
              <a:gd name="connsiteY14" fmla="*/ 645129 h 2580516"/>
              <a:gd name="connsiteX15" fmla="*/ 813423 w 5262007"/>
              <a:gd name="connsiteY15" fmla="*/ 684398 h 2580516"/>
              <a:gd name="connsiteX16" fmla="*/ 852692 w 5262007"/>
              <a:gd name="connsiteY16" fmla="*/ 684398 h 2580516"/>
              <a:gd name="connsiteX17" fmla="*/ 852692 w 5262007"/>
              <a:gd name="connsiteY17" fmla="*/ 768545 h 2580516"/>
              <a:gd name="connsiteX18" fmla="*/ 897570 w 5262007"/>
              <a:gd name="connsiteY18" fmla="*/ 768545 h 2580516"/>
              <a:gd name="connsiteX19" fmla="*/ 897570 w 5262007"/>
              <a:gd name="connsiteY19" fmla="*/ 852692 h 2580516"/>
              <a:gd name="connsiteX20" fmla="*/ 953668 w 5262007"/>
              <a:gd name="connsiteY20" fmla="*/ 852692 h 2580516"/>
              <a:gd name="connsiteX21" fmla="*/ 953668 w 5262007"/>
              <a:gd name="connsiteY21" fmla="*/ 920010 h 2580516"/>
              <a:gd name="connsiteX22" fmla="*/ 1043426 w 5262007"/>
              <a:gd name="connsiteY22" fmla="*/ 920010 h 2580516"/>
              <a:gd name="connsiteX23" fmla="*/ 1043426 w 5262007"/>
              <a:gd name="connsiteY23" fmla="*/ 1116354 h 2580516"/>
              <a:gd name="connsiteX24" fmla="*/ 1099524 w 5262007"/>
              <a:gd name="connsiteY24" fmla="*/ 1116354 h 2580516"/>
              <a:gd name="connsiteX25" fmla="*/ 1099524 w 5262007"/>
              <a:gd name="connsiteY25" fmla="*/ 1295868 h 2580516"/>
              <a:gd name="connsiteX26" fmla="*/ 1301477 w 5262007"/>
              <a:gd name="connsiteY26" fmla="*/ 1295868 h 2580516"/>
              <a:gd name="connsiteX27" fmla="*/ 1301477 w 5262007"/>
              <a:gd name="connsiteY27" fmla="*/ 1335137 h 2580516"/>
              <a:gd name="connsiteX28" fmla="*/ 1335136 w 5262007"/>
              <a:gd name="connsiteY28" fmla="*/ 1335137 h 2580516"/>
              <a:gd name="connsiteX29" fmla="*/ 1335136 w 5262007"/>
              <a:gd name="connsiteY29" fmla="*/ 1391235 h 2580516"/>
              <a:gd name="connsiteX30" fmla="*/ 1357575 w 5262007"/>
              <a:gd name="connsiteY30" fmla="*/ 1391235 h 2580516"/>
              <a:gd name="connsiteX31" fmla="*/ 1357575 w 5262007"/>
              <a:gd name="connsiteY31" fmla="*/ 1452943 h 2580516"/>
              <a:gd name="connsiteX32" fmla="*/ 1413673 w 5262007"/>
              <a:gd name="connsiteY32" fmla="*/ 1452943 h 2580516"/>
              <a:gd name="connsiteX33" fmla="*/ 1413673 w 5262007"/>
              <a:gd name="connsiteY33" fmla="*/ 1531480 h 2580516"/>
              <a:gd name="connsiteX34" fmla="*/ 1615627 w 5262007"/>
              <a:gd name="connsiteY34" fmla="*/ 1531480 h 2580516"/>
              <a:gd name="connsiteX35" fmla="*/ 1615627 w 5262007"/>
              <a:gd name="connsiteY35" fmla="*/ 1677335 h 2580516"/>
              <a:gd name="connsiteX36" fmla="*/ 1856849 w 5262007"/>
              <a:gd name="connsiteY36" fmla="*/ 1677335 h 2580516"/>
              <a:gd name="connsiteX37" fmla="*/ 1856849 w 5262007"/>
              <a:gd name="connsiteY37" fmla="*/ 1761483 h 2580516"/>
              <a:gd name="connsiteX38" fmla="*/ 2165389 w 5262007"/>
              <a:gd name="connsiteY38" fmla="*/ 1761483 h 2580516"/>
              <a:gd name="connsiteX39" fmla="*/ 2165389 w 5262007"/>
              <a:gd name="connsiteY39" fmla="*/ 1834410 h 2580516"/>
              <a:gd name="connsiteX40" fmla="*/ 2468319 w 5262007"/>
              <a:gd name="connsiteY40" fmla="*/ 1834410 h 2580516"/>
              <a:gd name="connsiteX41" fmla="*/ 2468319 w 5262007"/>
              <a:gd name="connsiteY41" fmla="*/ 1924167 h 2580516"/>
              <a:gd name="connsiteX42" fmla="*/ 2636613 w 5262007"/>
              <a:gd name="connsiteY42" fmla="*/ 1924167 h 2580516"/>
              <a:gd name="connsiteX43" fmla="*/ 2636613 w 5262007"/>
              <a:gd name="connsiteY43" fmla="*/ 1997095 h 2580516"/>
              <a:gd name="connsiteX44" fmla="*/ 2692711 w 5262007"/>
              <a:gd name="connsiteY44" fmla="*/ 1997095 h 2580516"/>
              <a:gd name="connsiteX45" fmla="*/ 2692711 w 5262007"/>
              <a:gd name="connsiteY45" fmla="*/ 2154170 h 2580516"/>
              <a:gd name="connsiteX46" fmla="*/ 3214424 w 5262007"/>
              <a:gd name="connsiteY46" fmla="*/ 2154170 h 2580516"/>
              <a:gd name="connsiteX47" fmla="*/ 3214424 w 5262007"/>
              <a:gd name="connsiteY47" fmla="*/ 2221487 h 2580516"/>
              <a:gd name="connsiteX48" fmla="*/ 3231254 w 5262007"/>
              <a:gd name="connsiteY48" fmla="*/ 2238317 h 2580516"/>
              <a:gd name="connsiteX49" fmla="*/ 3231254 w 5262007"/>
              <a:gd name="connsiteY49" fmla="*/ 2322464 h 2580516"/>
              <a:gd name="connsiteX50" fmla="*/ 3741747 w 5262007"/>
              <a:gd name="connsiteY50" fmla="*/ 2322464 h 2580516"/>
              <a:gd name="connsiteX51" fmla="*/ 3741747 w 5262007"/>
              <a:gd name="connsiteY51" fmla="*/ 2401002 h 2580516"/>
              <a:gd name="connsiteX52" fmla="*/ 3797845 w 5262007"/>
              <a:gd name="connsiteY52" fmla="*/ 2401002 h 2580516"/>
              <a:gd name="connsiteX53" fmla="*/ 3797845 w 5262007"/>
              <a:gd name="connsiteY53" fmla="*/ 2473929 h 2580516"/>
              <a:gd name="connsiteX54" fmla="*/ 4285899 w 5262007"/>
              <a:gd name="connsiteY54" fmla="*/ 2473929 h 2580516"/>
              <a:gd name="connsiteX55" fmla="*/ 4285899 w 5262007"/>
              <a:gd name="connsiteY55" fmla="*/ 2580516 h 2580516"/>
              <a:gd name="connsiteX56" fmla="*/ 5262007 w 5262007"/>
              <a:gd name="connsiteY56" fmla="*/ 2580516 h 258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262007" h="2580516">
                <a:moveTo>
                  <a:pt x="0" y="0"/>
                </a:moveTo>
                <a:lnTo>
                  <a:pt x="297320" y="0"/>
                </a:lnTo>
                <a:lnTo>
                  <a:pt x="297320" y="129026"/>
                </a:lnTo>
                <a:lnTo>
                  <a:pt x="398297" y="129026"/>
                </a:lnTo>
                <a:lnTo>
                  <a:pt x="398297" y="274881"/>
                </a:lnTo>
                <a:lnTo>
                  <a:pt x="510493" y="274881"/>
                </a:lnTo>
                <a:lnTo>
                  <a:pt x="510493" y="302930"/>
                </a:lnTo>
                <a:lnTo>
                  <a:pt x="577811" y="302930"/>
                </a:lnTo>
                <a:lnTo>
                  <a:pt x="577811" y="330979"/>
                </a:lnTo>
                <a:lnTo>
                  <a:pt x="617080" y="330979"/>
                </a:lnTo>
                <a:lnTo>
                  <a:pt x="617080" y="409517"/>
                </a:lnTo>
                <a:lnTo>
                  <a:pt x="774154" y="409517"/>
                </a:lnTo>
                <a:lnTo>
                  <a:pt x="774154" y="555372"/>
                </a:lnTo>
                <a:lnTo>
                  <a:pt x="813423" y="555372"/>
                </a:lnTo>
                <a:lnTo>
                  <a:pt x="813423" y="645129"/>
                </a:lnTo>
                <a:lnTo>
                  <a:pt x="813423" y="684398"/>
                </a:lnTo>
                <a:lnTo>
                  <a:pt x="852692" y="684398"/>
                </a:lnTo>
                <a:lnTo>
                  <a:pt x="852692" y="768545"/>
                </a:lnTo>
                <a:lnTo>
                  <a:pt x="897570" y="768545"/>
                </a:lnTo>
                <a:lnTo>
                  <a:pt x="897570" y="852692"/>
                </a:lnTo>
                <a:lnTo>
                  <a:pt x="953668" y="852692"/>
                </a:lnTo>
                <a:lnTo>
                  <a:pt x="953668" y="920010"/>
                </a:lnTo>
                <a:lnTo>
                  <a:pt x="1043426" y="920010"/>
                </a:lnTo>
                <a:lnTo>
                  <a:pt x="1043426" y="1116354"/>
                </a:lnTo>
                <a:lnTo>
                  <a:pt x="1099524" y="1116354"/>
                </a:lnTo>
                <a:lnTo>
                  <a:pt x="1099524" y="1295868"/>
                </a:lnTo>
                <a:lnTo>
                  <a:pt x="1301477" y="1295868"/>
                </a:lnTo>
                <a:lnTo>
                  <a:pt x="1301477" y="1335137"/>
                </a:lnTo>
                <a:lnTo>
                  <a:pt x="1335136" y="1335137"/>
                </a:lnTo>
                <a:lnTo>
                  <a:pt x="1335136" y="1391235"/>
                </a:lnTo>
                <a:lnTo>
                  <a:pt x="1357575" y="1391235"/>
                </a:lnTo>
                <a:lnTo>
                  <a:pt x="1357575" y="1452943"/>
                </a:lnTo>
                <a:lnTo>
                  <a:pt x="1413673" y="1452943"/>
                </a:lnTo>
                <a:lnTo>
                  <a:pt x="1413673" y="1531480"/>
                </a:lnTo>
                <a:lnTo>
                  <a:pt x="1615627" y="1531480"/>
                </a:lnTo>
                <a:lnTo>
                  <a:pt x="1615627" y="1677335"/>
                </a:lnTo>
                <a:lnTo>
                  <a:pt x="1856849" y="1677335"/>
                </a:lnTo>
                <a:lnTo>
                  <a:pt x="1856849" y="1761483"/>
                </a:lnTo>
                <a:lnTo>
                  <a:pt x="2165389" y="1761483"/>
                </a:lnTo>
                <a:lnTo>
                  <a:pt x="2165389" y="1834410"/>
                </a:lnTo>
                <a:lnTo>
                  <a:pt x="2468319" y="1834410"/>
                </a:lnTo>
                <a:lnTo>
                  <a:pt x="2468319" y="1924167"/>
                </a:lnTo>
                <a:lnTo>
                  <a:pt x="2636613" y="1924167"/>
                </a:lnTo>
                <a:lnTo>
                  <a:pt x="2636613" y="1997095"/>
                </a:lnTo>
                <a:lnTo>
                  <a:pt x="2692711" y="1997095"/>
                </a:lnTo>
                <a:lnTo>
                  <a:pt x="2692711" y="2154170"/>
                </a:lnTo>
                <a:lnTo>
                  <a:pt x="3214424" y="2154170"/>
                </a:lnTo>
                <a:lnTo>
                  <a:pt x="3214424" y="2221487"/>
                </a:lnTo>
                <a:lnTo>
                  <a:pt x="3231254" y="2238317"/>
                </a:lnTo>
                <a:lnTo>
                  <a:pt x="3231254" y="2322464"/>
                </a:lnTo>
                <a:lnTo>
                  <a:pt x="3741747" y="2322464"/>
                </a:lnTo>
                <a:lnTo>
                  <a:pt x="3741747" y="2401002"/>
                </a:lnTo>
                <a:lnTo>
                  <a:pt x="3797845" y="2401002"/>
                </a:lnTo>
                <a:lnTo>
                  <a:pt x="3797845" y="2473929"/>
                </a:lnTo>
                <a:lnTo>
                  <a:pt x="4285899" y="2473929"/>
                </a:lnTo>
                <a:lnTo>
                  <a:pt x="4285899" y="2580516"/>
                </a:lnTo>
                <a:lnTo>
                  <a:pt x="5262007" y="2580516"/>
                </a:lnTo>
              </a:path>
            </a:pathLst>
          </a:custGeom>
          <a:noFill/>
          <a:ln w="28575" cap="rnd">
            <a:solidFill>
              <a:srgbClr val="1CBE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a:off x="5567573" y="4213929"/>
            <a:ext cx="45243" cy="45243"/>
            <a:chOff x="3509964" y="4585112"/>
            <a:chExt cx="45243" cy="45243"/>
          </a:xfrm>
        </p:grpSpPr>
        <p:cxnSp>
          <p:nvCxnSpPr>
            <p:cNvPr id="90" name="Straight Connector 89"/>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92" name="Group 91"/>
          <p:cNvGrpSpPr/>
          <p:nvPr/>
        </p:nvGrpSpPr>
        <p:grpSpPr>
          <a:xfrm>
            <a:off x="5264643" y="4213929"/>
            <a:ext cx="45243" cy="45243"/>
            <a:chOff x="3509964" y="4585112"/>
            <a:chExt cx="45243" cy="45243"/>
          </a:xfrm>
        </p:grpSpPr>
        <p:cxnSp>
          <p:nvCxnSpPr>
            <p:cNvPr id="93" name="Straight Connector 92"/>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p:cNvGrpSpPr/>
          <p:nvPr/>
        </p:nvGrpSpPr>
        <p:grpSpPr>
          <a:xfrm>
            <a:off x="5012201" y="3804412"/>
            <a:ext cx="45243" cy="45243"/>
            <a:chOff x="3509964" y="4585112"/>
            <a:chExt cx="45243" cy="45243"/>
          </a:xfrm>
        </p:grpSpPr>
        <p:cxnSp>
          <p:nvCxnSpPr>
            <p:cNvPr id="96" name="Straight Connector 95"/>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a:off x="4836355" y="3256777"/>
            <a:ext cx="45243" cy="45243"/>
            <a:chOff x="3509964" y="4585112"/>
            <a:chExt cx="45243" cy="45243"/>
          </a:xfrm>
        </p:grpSpPr>
        <p:cxnSp>
          <p:nvCxnSpPr>
            <p:cNvPr id="99" name="Straight Connector 98"/>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101" name="Group 100"/>
          <p:cNvGrpSpPr/>
          <p:nvPr/>
        </p:nvGrpSpPr>
        <p:grpSpPr>
          <a:xfrm>
            <a:off x="4781089" y="3256777"/>
            <a:ext cx="45243" cy="45243"/>
            <a:chOff x="3509964" y="4585112"/>
            <a:chExt cx="45243" cy="45243"/>
          </a:xfrm>
        </p:grpSpPr>
        <p:cxnSp>
          <p:nvCxnSpPr>
            <p:cNvPr id="102" name="Straight Connector 101"/>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4534904" y="2804602"/>
            <a:ext cx="45243" cy="45243"/>
            <a:chOff x="3509964" y="4585112"/>
            <a:chExt cx="45243" cy="45243"/>
          </a:xfrm>
        </p:grpSpPr>
        <p:cxnSp>
          <p:nvCxnSpPr>
            <p:cNvPr id="105" name="Straight Connector 104"/>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a:off x="4449493" y="2673973"/>
            <a:ext cx="45243" cy="45243"/>
            <a:chOff x="3509964" y="4585112"/>
            <a:chExt cx="45243" cy="45243"/>
          </a:xfrm>
        </p:grpSpPr>
        <p:cxnSp>
          <p:nvCxnSpPr>
            <p:cNvPr id="108" name="Straight Connector 107"/>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110" name="Group 109"/>
          <p:cNvGrpSpPr/>
          <p:nvPr/>
        </p:nvGrpSpPr>
        <p:grpSpPr>
          <a:xfrm>
            <a:off x="4449493" y="2543344"/>
            <a:ext cx="45243" cy="45243"/>
            <a:chOff x="3509964" y="4585112"/>
            <a:chExt cx="45243" cy="45243"/>
          </a:xfrm>
        </p:grpSpPr>
        <p:cxnSp>
          <p:nvCxnSpPr>
            <p:cNvPr id="111" name="Straight Connector 110"/>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113" name="Group 112"/>
          <p:cNvGrpSpPr/>
          <p:nvPr/>
        </p:nvGrpSpPr>
        <p:grpSpPr>
          <a:xfrm>
            <a:off x="4233453" y="2282087"/>
            <a:ext cx="45243" cy="45243"/>
            <a:chOff x="3509964" y="4585112"/>
            <a:chExt cx="45243" cy="45243"/>
          </a:xfrm>
        </p:grpSpPr>
        <p:cxnSp>
          <p:nvCxnSpPr>
            <p:cNvPr id="114" name="Straight Connector 113"/>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116" name="Group 115"/>
          <p:cNvGrpSpPr/>
          <p:nvPr/>
        </p:nvGrpSpPr>
        <p:grpSpPr>
          <a:xfrm>
            <a:off x="3881761" y="2040927"/>
            <a:ext cx="45243" cy="45243"/>
            <a:chOff x="3509964" y="4585112"/>
            <a:chExt cx="45243" cy="45243"/>
          </a:xfrm>
        </p:grpSpPr>
        <p:cxnSp>
          <p:nvCxnSpPr>
            <p:cNvPr id="117" name="Straight Connector 116"/>
            <p:cNvCxnSpPr/>
            <p:nvPr/>
          </p:nvCxnSpPr>
          <p:spPr>
            <a:xfrm rot="5400000">
              <a:off x="3509963" y="4607734"/>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10800000">
              <a:off x="3509964" y="4607735"/>
              <a:ext cx="45243" cy="0"/>
            </a:xfrm>
            <a:prstGeom prst="line">
              <a:avLst/>
            </a:prstGeom>
            <a:ln w="19050" cap="rnd">
              <a:solidFill>
                <a:srgbClr val="717073"/>
              </a:solidFill>
              <a:prstDash val="solid"/>
            </a:ln>
          </p:spPr>
          <p:style>
            <a:lnRef idx="1">
              <a:schemeClr val="accent1"/>
            </a:lnRef>
            <a:fillRef idx="0">
              <a:schemeClr val="accent1"/>
            </a:fillRef>
            <a:effectRef idx="0">
              <a:schemeClr val="accent1"/>
            </a:effectRef>
            <a:fontRef idx="minor">
              <a:schemeClr val="tx1"/>
            </a:fontRef>
          </p:style>
        </p:cxnSp>
      </p:grpSp>
      <p:grpSp>
        <p:nvGrpSpPr>
          <p:cNvPr id="119" name="Group 118"/>
          <p:cNvGrpSpPr/>
          <p:nvPr/>
        </p:nvGrpSpPr>
        <p:grpSpPr>
          <a:xfrm>
            <a:off x="4730847" y="2699094"/>
            <a:ext cx="45243" cy="45243"/>
            <a:chOff x="3509964" y="4585112"/>
            <a:chExt cx="45243" cy="45243"/>
          </a:xfrm>
        </p:grpSpPr>
        <p:cxnSp>
          <p:nvCxnSpPr>
            <p:cNvPr id="120" name="Straight Connector 119"/>
            <p:cNvCxnSpPr/>
            <p:nvPr/>
          </p:nvCxnSpPr>
          <p:spPr>
            <a:xfrm rot="5400000">
              <a:off x="3509963" y="4607734"/>
              <a:ext cx="45243" cy="0"/>
            </a:xfrm>
            <a:prstGeom prst="line">
              <a:avLst/>
            </a:prstGeom>
            <a:ln w="19050" cap="rnd">
              <a:solidFill>
                <a:srgbClr val="1CBECA"/>
              </a:solidFill>
              <a:prstDash val="soli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rot="10800000">
              <a:off x="3509964" y="4607735"/>
              <a:ext cx="45243" cy="0"/>
            </a:xfrm>
            <a:prstGeom prst="line">
              <a:avLst/>
            </a:prstGeom>
            <a:ln w="19050" cap="rnd">
              <a:solidFill>
                <a:srgbClr val="1CBECA"/>
              </a:solidFill>
              <a:prstDash val="solid"/>
            </a:ln>
          </p:spPr>
          <p:style>
            <a:lnRef idx="1">
              <a:schemeClr val="accent1"/>
            </a:lnRef>
            <a:fillRef idx="0">
              <a:schemeClr val="accent1"/>
            </a:fillRef>
            <a:effectRef idx="0">
              <a:schemeClr val="accent1"/>
            </a:effectRef>
            <a:fontRef idx="minor">
              <a:schemeClr val="tx1"/>
            </a:fontRef>
          </p:style>
        </p:cxnSp>
      </p:grpSp>
      <p:grpSp>
        <p:nvGrpSpPr>
          <p:cNvPr id="122" name="Group 121"/>
          <p:cNvGrpSpPr/>
          <p:nvPr/>
        </p:nvGrpSpPr>
        <p:grpSpPr>
          <a:xfrm>
            <a:off x="7725256" y="4542967"/>
            <a:ext cx="45243" cy="45243"/>
            <a:chOff x="3509964" y="4585112"/>
            <a:chExt cx="45243" cy="45243"/>
          </a:xfrm>
        </p:grpSpPr>
        <p:cxnSp>
          <p:nvCxnSpPr>
            <p:cNvPr id="123" name="Straight Connector 122"/>
            <p:cNvCxnSpPr/>
            <p:nvPr/>
          </p:nvCxnSpPr>
          <p:spPr>
            <a:xfrm rot="5400000">
              <a:off x="3509963" y="4607734"/>
              <a:ext cx="45243" cy="0"/>
            </a:xfrm>
            <a:prstGeom prst="line">
              <a:avLst/>
            </a:prstGeom>
            <a:ln w="19050" cap="rnd">
              <a:solidFill>
                <a:srgbClr val="1CBECA"/>
              </a:solidFill>
              <a:prstDash val="solid"/>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rot="10800000">
              <a:off x="3509964" y="4607735"/>
              <a:ext cx="45243" cy="0"/>
            </a:xfrm>
            <a:prstGeom prst="line">
              <a:avLst/>
            </a:prstGeom>
            <a:ln w="19050" cap="rnd">
              <a:solidFill>
                <a:srgbClr val="1CBECA"/>
              </a:solidFill>
              <a:prstDash val="solid"/>
            </a:ln>
          </p:spPr>
          <p:style>
            <a:lnRef idx="1">
              <a:schemeClr val="accent1"/>
            </a:lnRef>
            <a:fillRef idx="0">
              <a:schemeClr val="accent1"/>
            </a:fillRef>
            <a:effectRef idx="0">
              <a:schemeClr val="accent1"/>
            </a:effectRef>
            <a:fontRef idx="minor">
              <a:schemeClr val="tx1"/>
            </a:fontRef>
          </p:style>
        </p:cxnSp>
      </p:grpSp>
      <p:grpSp>
        <p:nvGrpSpPr>
          <p:cNvPr id="125" name="Group 124"/>
          <p:cNvGrpSpPr/>
          <p:nvPr/>
        </p:nvGrpSpPr>
        <p:grpSpPr>
          <a:xfrm>
            <a:off x="7391017" y="3385484"/>
            <a:ext cx="1002743" cy="372410"/>
            <a:chOff x="2474821" y="3381364"/>
            <a:chExt cx="455032" cy="372410"/>
          </a:xfrm>
        </p:grpSpPr>
        <p:sp>
          <p:nvSpPr>
            <p:cNvPr id="126" name="TextBox 304"/>
            <p:cNvSpPr txBox="1">
              <a:spLocks noChangeArrowheads="1"/>
            </p:cNvSpPr>
            <p:nvPr/>
          </p:nvSpPr>
          <p:spPr bwMode="auto">
            <a:xfrm>
              <a:off x="2636383" y="3381364"/>
              <a:ext cx="293470" cy="372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spAutoFit/>
            </a:bodyPr>
            <a:lstStyle>
              <a:lvl1pPr eaLnBrk="0" hangingPunct="0">
                <a:tabLst>
                  <a:tab pos="914400" algn="l"/>
                </a:tabLst>
                <a:defRPr>
                  <a:solidFill>
                    <a:schemeClr val="tx1"/>
                  </a:solidFill>
                  <a:latin typeface="Arial" charset="0"/>
                  <a:cs typeface="Arial" charset="0"/>
                </a:defRPr>
              </a:lvl1pPr>
              <a:lvl2pPr marL="742950" indent="-285750" eaLnBrk="0" hangingPunct="0">
                <a:tabLst>
                  <a:tab pos="914400" algn="l"/>
                </a:tabLst>
                <a:defRPr>
                  <a:solidFill>
                    <a:schemeClr val="tx1"/>
                  </a:solidFill>
                  <a:latin typeface="Arial" charset="0"/>
                  <a:cs typeface="Arial" charset="0"/>
                </a:defRPr>
              </a:lvl2pPr>
              <a:lvl3pPr marL="1143000" indent="-228600" eaLnBrk="0" hangingPunct="0">
                <a:tabLst>
                  <a:tab pos="914400" algn="l"/>
                </a:tabLst>
                <a:defRPr>
                  <a:solidFill>
                    <a:schemeClr val="tx1"/>
                  </a:solidFill>
                  <a:latin typeface="Arial" charset="0"/>
                  <a:cs typeface="Arial" charset="0"/>
                </a:defRPr>
              </a:lvl3pPr>
              <a:lvl4pPr marL="1600200" indent="-228600" eaLnBrk="0" hangingPunct="0">
                <a:tabLst>
                  <a:tab pos="914400" algn="l"/>
                </a:tabLst>
                <a:defRPr>
                  <a:solidFill>
                    <a:schemeClr val="tx1"/>
                  </a:solidFill>
                  <a:latin typeface="Arial" charset="0"/>
                  <a:cs typeface="Arial" charset="0"/>
                </a:defRPr>
              </a:lvl4pPr>
              <a:lvl5pPr marL="2057400" indent="-228600" eaLnBrk="0" hangingPunct="0">
                <a:tabLst>
                  <a:tab pos="914400"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914400"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914400"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914400"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914400" algn="l"/>
                </a:tabLst>
                <a:defRPr>
                  <a:solidFill>
                    <a:schemeClr val="tx1"/>
                  </a:solidFill>
                  <a:latin typeface="Arial" charset="0"/>
                  <a:cs typeface="Arial" charset="0"/>
                </a:defRPr>
              </a:lvl9pPr>
            </a:lstStyle>
            <a:p>
              <a:pPr eaLnBrk="1" hangingPunct="1">
                <a:lnSpc>
                  <a:spcPct val="110000"/>
                </a:lnSpc>
                <a:tabLst>
                  <a:tab pos="742950" algn="l"/>
                </a:tabLst>
              </a:pPr>
              <a:r>
                <a:rPr lang="en-GB" sz="1100" dirty="0" err="1">
                  <a:solidFill>
                    <a:srgbClr val="1CBECA"/>
                  </a:solidFill>
                </a:rPr>
                <a:t>Afatinib</a:t>
              </a:r>
              <a:endParaRPr lang="en-GB" sz="1100" dirty="0">
                <a:solidFill>
                  <a:srgbClr val="1CBECA"/>
                </a:solidFill>
              </a:endParaRPr>
            </a:p>
            <a:p>
              <a:pPr eaLnBrk="1" hangingPunct="1">
                <a:lnSpc>
                  <a:spcPct val="110000"/>
                </a:lnSpc>
                <a:tabLst>
                  <a:tab pos="742950" algn="l"/>
                </a:tabLst>
              </a:pPr>
              <a:r>
                <a:rPr lang="de-CH" sz="1100" dirty="0">
                  <a:solidFill>
                    <a:schemeClr val="tx1">
                      <a:lumMod val="65000"/>
                      <a:lumOff val="35000"/>
                    </a:schemeClr>
                  </a:solidFill>
                  <a:latin typeface="Arial" pitchFamily="34" charset="0"/>
                  <a:ea typeface="ＭＳ Ｐゴシック" pitchFamily="34" charset="-128"/>
                  <a:cs typeface="Arial" pitchFamily="34" charset="0"/>
                </a:rPr>
                <a:t>Chemo</a:t>
              </a:r>
              <a:endParaRPr lang="en-GB" sz="1100" dirty="0">
                <a:solidFill>
                  <a:srgbClr val="717073"/>
                </a:solidFill>
              </a:endParaRPr>
            </a:p>
          </p:txBody>
        </p:sp>
        <p:sp>
          <p:nvSpPr>
            <p:cNvPr id="127" name="Line 81"/>
            <p:cNvSpPr>
              <a:spLocks noChangeShapeType="1"/>
            </p:cNvSpPr>
            <p:nvPr/>
          </p:nvSpPr>
          <p:spPr bwMode="auto">
            <a:xfrm rot="5400000" flipV="1">
              <a:off x="2540618" y="3572007"/>
              <a:ext cx="0" cy="129151"/>
            </a:xfrm>
            <a:prstGeom prst="line">
              <a:avLst/>
            </a:prstGeom>
            <a:noFill/>
            <a:ln w="19050" cap="flat">
              <a:solidFill>
                <a:srgbClr val="717073"/>
              </a:solidFill>
              <a:prstDash val="solid"/>
              <a:miter lim="800000"/>
              <a:headEnd/>
              <a:tailEnd/>
            </a:ln>
          </p:spPr>
          <p:txBody>
            <a:bodyPr/>
            <a:lstStyle/>
            <a:p>
              <a:pPr>
                <a:defRPr/>
              </a:pPr>
              <a:endParaRPr lang="en-GB" sz="2400" dirty="0">
                <a:solidFill>
                  <a:srgbClr val="000000"/>
                </a:solidFill>
              </a:endParaRPr>
            </a:p>
          </p:txBody>
        </p:sp>
        <p:sp>
          <p:nvSpPr>
            <p:cNvPr id="128" name="Line 81"/>
            <p:cNvSpPr>
              <a:spLocks noChangeShapeType="1"/>
            </p:cNvSpPr>
            <p:nvPr/>
          </p:nvSpPr>
          <p:spPr bwMode="auto">
            <a:xfrm rot="5400000" flipV="1">
              <a:off x="2539397" y="3439111"/>
              <a:ext cx="0" cy="129151"/>
            </a:xfrm>
            <a:prstGeom prst="line">
              <a:avLst/>
            </a:prstGeom>
            <a:noFill/>
            <a:ln w="19050" cap="flat" cmpd="sng">
              <a:solidFill>
                <a:schemeClr val="accent1"/>
              </a:solidFill>
              <a:prstDash val="solid"/>
              <a:miter lim="800000"/>
              <a:headEnd/>
              <a:tailEnd/>
            </a:ln>
          </p:spPr>
          <p:txBody>
            <a:bodyPr/>
            <a:lstStyle/>
            <a:p>
              <a:endParaRPr lang="en-GB" sz="2400" dirty="0">
                <a:solidFill>
                  <a:srgbClr val="000000"/>
                </a:solidFill>
              </a:endParaRPr>
            </a:p>
          </p:txBody>
        </p:sp>
      </p:grpSp>
      <p:sp>
        <p:nvSpPr>
          <p:cNvPr id="130" name="Title 1"/>
          <p:cNvSpPr txBox="1">
            <a:spLocks/>
          </p:cNvSpPr>
          <p:nvPr/>
        </p:nvSpPr>
        <p:spPr>
          <a:xfrm>
            <a:off x="2282976" y="-12072"/>
            <a:ext cx="7897861" cy="1191095"/>
          </a:xfrm>
          <a:prstGeom prst="rect">
            <a:avLst/>
          </a:prstGeom>
        </p:spPr>
        <p:txBody>
          <a:bodyPr vert="horz" wrap="square" lIns="0" tIns="45720" rIns="0" bIns="45720" rtlCol="0" anchor="b">
            <a:spAutoFit/>
          </a:bodyPr>
          <a:lstStyle>
            <a:lvl1pPr algn="r" defTabSz="914400" rtl="0" eaLnBrk="1" latinLnBrk="0" hangingPunct="1">
              <a:lnSpc>
                <a:spcPct val="85000"/>
              </a:lnSpc>
              <a:spcBef>
                <a:spcPct val="0"/>
              </a:spcBef>
              <a:buNone/>
              <a:defRPr sz="2800" kern="1200">
                <a:solidFill>
                  <a:schemeClr val="tx1">
                    <a:lumMod val="75000"/>
                    <a:lumOff val="25000"/>
                  </a:schemeClr>
                </a:solidFill>
                <a:latin typeface="+mj-lt"/>
                <a:ea typeface="+mj-ea"/>
                <a:cs typeface="+mj-cs"/>
              </a:defRPr>
            </a:lvl1pPr>
          </a:lstStyle>
          <a:p>
            <a:pPr algn="ctr"/>
            <a:r>
              <a:rPr lang="en-GB" altLang="de-DE" b="1" dirty="0">
                <a:solidFill>
                  <a:srgbClr val="FF9900"/>
                </a:solidFill>
                <a:latin typeface="Arial" panose="020B0604020202020204" pitchFamily="34" charset="0"/>
                <a:cs typeface="Arial" panose="020B0604020202020204" pitchFamily="34" charset="0"/>
              </a:rPr>
              <a:t>LUX-Lung 3 &amp; 6</a:t>
            </a:r>
            <a:r>
              <a:rPr lang="en-US" b="1" dirty="0">
                <a:solidFill>
                  <a:srgbClr val="FF9900"/>
                </a:solidFill>
                <a:latin typeface="Arial" panose="020B0604020202020204" pitchFamily="34" charset="0"/>
                <a:cs typeface="Arial" panose="020B0604020202020204" pitchFamily="34" charset="0"/>
              </a:rPr>
              <a:t>: </a:t>
            </a:r>
          </a:p>
          <a:p>
            <a:pPr algn="ctr"/>
            <a:r>
              <a:rPr lang="en-US" b="1" dirty="0">
                <a:solidFill>
                  <a:srgbClr val="0070C0"/>
                </a:solidFill>
                <a:latin typeface="Arial" panose="020B0604020202020204" pitchFamily="34" charset="0"/>
                <a:cs typeface="Arial" panose="020B0604020202020204" pitchFamily="34" charset="0"/>
              </a:rPr>
              <a:t>Afatinib </a:t>
            </a:r>
            <a:r>
              <a:rPr lang="en-US" b="1" dirty="0" err="1">
                <a:solidFill>
                  <a:srgbClr val="0070C0"/>
                </a:solidFill>
                <a:latin typeface="Arial" panose="020B0604020202020204" pitchFamily="34" charset="0"/>
                <a:cs typeface="Arial" panose="020B0604020202020204" pitchFamily="34" charset="0"/>
              </a:rPr>
              <a:t>cải</a:t>
            </a:r>
            <a:r>
              <a:rPr lang="en-US" b="1" dirty="0">
                <a:solidFill>
                  <a:srgbClr val="0070C0"/>
                </a:solidFill>
                <a:latin typeface="Arial" panose="020B0604020202020204" pitchFamily="34" charset="0"/>
                <a:cs typeface="Arial" panose="020B0604020202020204" pitchFamily="34" charset="0"/>
              </a:rPr>
              <a:t> </a:t>
            </a:r>
            <a:r>
              <a:rPr lang="en-US" b="1" dirty="0" err="1">
                <a:solidFill>
                  <a:srgbClr val="0070C0"/>
                </a:solidFill>
                <a:latin typeface="Arial" panose="020B0604020202020204" pitchFamily="34" charset="0"/>
                <a:cs typeface="Arial" panose="020B0604020202020204" pitchFamily="34" charset="0"/>
              </a:rPr>
              <a:t>thiện</a:t>
            </a:r>
            <a:r>
              <a:rPr lang="en-US" b="1" dirty="0">
                <a:solidFill>
                  <a:srgbClr val="0070C0"/>
                </a:solidFill>
                <a:latin typeface="Arial" panose="020B0604020202020204" pitchFamily="34" charset="0"/>
                <a:cs typeface="Arial" panose="020B0604020202020204" pitchFamily="34" charset="0"/>
              </a:rPr>
              <a:t> </a:t>
            </a:r>
            <a:r>
              <a:rPr lang="en-US" b="1" dirty="0" err="1">
                <a:solidFill>
                  <a:srgbClr val="0070C0"/>
                </a:solidFill>
                <a:latin typeface="Arial" panose="020B0604020202020204" pitchFamily="34" charset="0"/>
                <a:cs typeface="Arial" panose="020B0604020202020204" pitchFamily="34" charset="0"/>
              </a:rPr>
              <a:t>đáng</a:t>
            </a:r>
            <a:r>
              <a:rPr lang="en-US" b="1" dirty="0">
                <a:solidFill>
                  <a:srgbClr val="0070C0"/>
                </a:solidFill>
                <a:latin typeface="Arial" panose="020B0604020202020204" pitchFamily="34" charset="0"/>
                <a:cs typeface="Arial" panose="020B0604020202020204" pitchFamily="34" charset="0"/>
              </a:rPr>
              <a:t> k</a:t>
            </a:r>
            <a:r>
              <a:rPr lang="vi-VN" b="1" dirty="0">
                <a:solidFill>
                  <a:srgbClr val="0070C0"/>
                </a:solidFill>
                <a:latin typeface="Arial" panose="020B0604020202020204" pitchFamily="34" charset="0"/>
                <a:cs typeface="Arial" panose="020B0604020202020204" pitchFamily="34" charset="0"/>
              </a:rPr>
              <a:t>ể</a:t>
            </a:r>
            <a:r>
              <a:rPr lang="en-US" b="1" dirty="0">
                <a:solidFill>
                  <a:srgbClr val="0070C0"/>
                </a:solidFill>
                <a:latin typeface="Arial" panose="020B0604020202020204" pitchFamily="34" charset="0"/>
                <a:cs typeface="Arial" panose="020B0604020202020204" pitchFamily="34" charset="0"/>
              </a:rPr>
              <a:t> PFS </a:t>
            </a:r>
            <a:r>
              <a:rPr lang="vi-VN" b="1" dirty="0">
                <a:solidFill>
                  <a:srgbClr val="0070C0"/>
                </a:solidFill>
                <a:latin typeface="Arial" panose="020B0604020202020204" pitchFamily="34" charset="0"/>
                <a:cs typeface="Arial" panose="020B0604020202020204" pitchFamily="34" charset="0"/>
              </a:rPr>
              <a:t>ở</a:t>
            </a:r>
            <a:r>
              <a:rPr lang="en-US" b="1" dirty="0">
                <a:solidFill>
                  <a:srgbClr val="0070C0"/>
                </a:solidFill>
                <a:latin typeface="Arial" panose="020B0604020202020204" pitchFamily="34" charset="0"/>
                <a:cs typeface="Arial" panose="020B0604020202020204" pitchFamily="34" charset="0"/>
              </a:rPr>
              <a:t> </a:t>
            </a:r>
            <a:r>
              <a:rPr lang="en-US" b="1" dirty="0" err="1">
                <a:solidFill>
                  <a:srgbClr val="0070C0"/>
                </a:solidFill>
                <a:latin typeface="Arial" panose="020B0604020202020204" pitchFamily="34" charset="0"/>
                <a:cs typeface="Arial" panose="020B0604020202020204" pitchFamily="34" charset="0"/>
              </a:rPr>
              <a:t>bệnh</a:t>
            </a:r>
            <a:r>
              <a:rPr lang="en-US" b="1" dirty="0">
                <a:solidFill>
                  <a:srgbClr val="0070C0"/>
                </a:solidFill>
                <a:latin typeface="Arial" panose="020B0604020202020204" pitchFamily="34" charset="0"/>
                <a:cs typeface="Arial" panose="020B0604020202020204" pitchFamily="34" charset="0"/>
              </a:rPr>
              <a:t> </a:t>
            </a:r>
            <a:r>
              <a:rPr lang="en-US" b="1" dirty="0" err="1">
                <a:solidFill>
                  <a:srgbClr val="0070C0"/>
                </a:solidFill>
                <a:latin typeface="Arial" panose="020B0604020202020204" pitchFamily="34" charset="0"/>
                <a:cs typeface="Arial" panose="020B0604020202020204" pitchFamily="34" charset="0"/>
              </a:rPr>
              <a:t>nhân</a:t>
            </a:r>
            <a:r>
              <a:rPr lang="en-US" b="1" dirty="0">
                <a:solidFill>
                  <a:srgbClr val="0070C0"/>
                </a:solidFill>
                <a:latin typeface="Arial" panose="020B0604020202020204" pitchFamily="34" charset="0"/>
                <a:cs typeface="Arial" panose="020B0604020202020204" pitchFamily="34" charset="0"/>
              </a:rPr>
              <a:t> </a:t>
            </a:r>
            <a:r>
              <a:rPr lang="en-US" b="1" dirty="0" err="1">
                <a:solidFill>
                  <a:srgbClr val="0070C0"/>
                </a:solidFill>
                <a:latin typeface="Arial" panose="020B0604020202020204" pitchFamily="34" charset="0"/>
                <a:cs typeface="Arial" panose="020B0604020202020204" pitchFamily="34" charset="0"/>
              </a:rPr>
              <a:t>có</a:t>
            </a:r>
            <a:r>
              <a:rPr lang="en-US" b="1" dirty="0">
                <a:solidFill>
                  <a:srgbClr val="0070C0"/>
                </a:solidFill>
                <a:latin typeface="Arial" panose="020B0604020202020204" pitchFamily="34" charset="0"/>
                <a:cs typeface="Arial" panose="020B0604020202020204" pitchFamily="34" charset="0"/>
              </a:rPr>
              <a:t> di </a:t>
            </a:r>
            <a:r>
              <a:rPr lang="en-US" b="1" dirty="0" err="1">
                <a:solidFill>
                  <a:srgbClr val="0070C0"/>
                </a:solidFill>
                <a:latin typeface="Arial" panose="020B0604020202020204" pitchFamily="34" charset="0"/>
                <a:cs typeface="Arial" panose="020B0604020202020204" pitchFamily="34" charset="0"/>
              </a:rPr>
              <a:t>căn</a:t>
            </a:r>
            <a:r>
              <a:rPr lang="en-US" b="1" dirty="0">
                <a:solidFill>
                  <a:srgbClr val="0070C0"/>
                </a:solidFill>
                <a:latin typeface="Arial" panose="020B0604020202020204" pitchFamily="34" charset="0"/>
                <a:cs typeface="Arial" panose="020B0604020202020204" pitchFamily="34" charset="0"/>
              </a:rPr>
              <a:t> </a:t>
            </a:r>
            <a:r>
              <a:rPr lang="en-US" b="1" dirty="0" err="1">
                <a:solidFill>
                  <a:srgbClr val="0070C0"/>
                </a:solidFill>
                <a:latin typeface="Arial" panose="020B0604020202020204" pitchFamily="34" charset="0"/>
                <a:cs typeface="Arial" panose="020B0604020202020204" pitchFamily="34" charset="0"/>
              </a:rPr>
              <a:t>não</a:t>
            </a:r>
            <a:r>
              <a:rPr lang="en-US" b="1" dirty="0">
                <a:solidFill>
                  <a:srgbClr val="0070C0"/>
                </a:solidFill>
                <a:latin typeface="Arial" panose="020B0604020202020204" pitchFamily="34" charset="0"/>
                <a:cs typeface="Arial" panose="020B0604020202020204" pitchFamily="34" charset="0"/>
              </a:rPr>
              <a:t> so v</a:t>
            </a:r>
            <a:r>
              <a:rPr lang="vi-VN" b="1" dirty="0">
                <a:solidFill>
                  <a:srgbClr val="0070C0"/>
                </a:solidFill>
                <a:latin typeface="Arial" panose="020B0604020202020204" pitchFamily="34" charset="0"/>
                <a:cs typeface="Arial" panose="020B0604020202020204" pitchFamily="34" charset="0"/>
              </a:rPr>
              <a:t>ớ</a:t>
            </a:r>
            <a:r>
              <a:rPr lang="en-US" b="1" dirty="0" err="1">
                <a:solidFill>
                  <a:srgbClr val="0070C0"/>
                </a:solidFill>
                <a:latin typeface="Arial" panose="020B0604020202020204" pitchFamily="34" charset="0"/>
                <a:cs typeface="Arial" panose="020B0604020202020204" pitchFamily="34" charset="0"/>
              </a:rPr>
              <a:t>i</a:t>
            </a:r>
            <a:r>
              <a:rPr lang="en-US" b="1" dirty="0">
                <a:solidFill>
                  <a:srgbClr val="0070C0"/>
                </a:solidFill>
                <a:latin typeface="Arial" panose="020B0604020202020204" pitchFamily="34" charset="0"/>
                <a:cs typeface="Arial" panose="020B0604020202020204" pitchFamily="34" charset="0"/>
              </a:rPr>
              <a:t> </a:t>
            </a:r>
            <a:r>
              <a:rPr lang="en-US" b="1" dirty="0" err="1">
                <a:solidFill>
                  <a:srgbClr val="0070C0"/>
                </a:solidFill>
                <a:latin typeface="Arial" panose="020B0604020202020204" pitchFamily="34" charset="0"/>
                <a:cs typeface="Arial" panose="020B0604020202020204" pitchFamily="34" charset="0"/>
              </a:rPr>
              <a:t>hóa</a:t>
            </a:r>
            <a:r>
              <a:rPr lang="en-US" b="1" dirty="0">
                <a:solidFill>
                  <a:srgbClr val="0070C0"/>
                </a:solidFill>
                <a:latin typeface="Arial" panose="020B0604020202020204" pitchFamily="34" charset="0"/>
                <a:cs typeface="Arial" panose="020B0604020202020204" pitchFamily="34" charset="0"/>
              </a:rPr>
              <a:t> trị</a:t>
            </a:r>
            <a:endParaRPr lang="en-GB" altLang="de-DE" b="1" dirty="0">
              <a:solidFill>
                <a:srgbClr val="0070C0"/>
              </a:solidFill>
              <a:latin typeface="Arial" panose="020B0604020202020204" pitchFamily="34" charset="0"/>
              <a:cs typeface="Arial" panose="020B0604020202020204" pitchFamily="34" charset="0"/>
            </a:endParaRPr>
          </a:p>
        </p:txBody>
      </p:sp>
      <p:sp>
        <p:nvSpPr>
          <p:cNvPr id="131" name="TextBox 130"/>
          <p:cNvSpPr txBox="1"/>
          <p:nvPr/>
        </p:nvSpPr>
        <p:spPr>
          <a:xfrm>
            <a:off x="5596049" y="5614896"/>
            <a:ext cx="2855913" cy="246221"/>
          </a:xfrm>
          <a:prstGeom prst="rect">
            <a:avLst/>
          </a:prstGeom>
          <a:solidFill>
            <a:schemeClr val="bg1"/>
          </a:solidFill>
        </p:spPr>
        <p:txBody>
          <a:bodyPr wrap="square" rtlCol="0">
            <a:spAutoFit/>
          </a:bodyPr>
          <a:lstStyle/>
          <a:p>
            <a:pPr algn="ctr"/>
            <a:r>
              <a:rPr lang="de-DE" sz="1000" dirty="0"/>
              <a:t>Thời gian (tháng)</a:t>
            </a:r>
            <a:endParaRPr lang="en-US" sz="1000" dirty="0"/>
          </a:p>
        </p:txBody>
      </p:sp>
      <p:sp>
        <p:nvSpPr>
          <p:cNvPr id="132" name="Title 29"/>
          <p:cNvSpPr txBox="1">
            <a:spLocks/>
          </p:cNvSpPr>
          <p:nvPr/>
        </p:nvSpPr>
        <p:spPr>
          <a:xfrm rot="16200000">
            <a:off x="2216281" y="3585082"/>
            <a:ext cx="1933775" cy="276999"/>
          </a:xfrm>
          <a:prstGeom prst="rect">
            <a:avLst/>
          </a:prstGeom>
          <a:solidFill>
            <a:schemeClr val="bg1"/>
          </a:solidFill>
        </p:spPr>
        <p:txBody>
          <a:bodyPr vert="horz" wrap="square" lIns="0" tIns="45720" rIns="0" bIns="45720" rtlCol="0" anchor="b">
            <a:spAutoFit/>
          </a:bodyPr>
          <a:lstStyle>
            <a:lvl1pPr algn="r" defTabSz="914400" rtl="0" eaLnBrk="1" latinLnBrk="0" hangingPunct="1">
              <a:lnSpc>
                <a:spcPct val="100000"/>
              </a:lnSpc>
              <a:spcBef>
                <a:spcPct val="0"/>
              </a:spcBef>
              <a:buNone/>
              <a:defRPr sz="2400" kern="1200">
                <a:solidFill>
                  <a:schemeClr val="tx1">
                    <a:lumMod val="75000"/>
                    <a:lumOff val="25000"/>
                  </a:schemeClr>
                </a:solidFill>
                <a:latin typeface="+mj-lt"/>
                <a:ea typeface="+mj-ea"/>
                <a:cs typeface="+mj-cs"/>
              </a:defRPr>
            </a:lvl1pPr>
          </a:lstStyle>
          <a:p>
            <a:pPr algn="ctr"/>
            <a:r>
              <a:rPr lang="de-DE" sz="1200" dirty="0">
                <a:solidFill>
                  <a:schemeClr val="tx1"/>
                </a:solidFill>
              </a:rPr>
              <a:t>Khả năng PFS ước đoán</a:t>
            </a:r>
            <a:endParaRPr lang="en-US" sz="1200" dirty="0">
              <a:solidFill>
                <a:schemeClr val="tx1"/>
              </a:solidFill>
            </a:endParaRPr>
          </a:p>
        </p:txBody>
      </p:sp>
      <p:sp>
        <p:nvSpPr>
          <p:cNvPr id="129" name="Down Arrow 128"/>
          <p:cNvSpPr/>
          <p:nvPr/>
        </p:nvSpPr>
        <p:spPr>
          <a:xfrm>
            <a:off x="9640197" y="2517693"/>
            <a:ext cx="2653453" cy="2411776"/>
          </a:xfrm>
          <a:prstGeom prst="down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b="1" dirty="0">
                <a:solidFill>
                  <a:schemeClr val="bg1"/>
                </a:solidFill>
              </a:rPr>
              <a:t>50%</a:t>
            </a:r>
          </a:p>
          <a:p>
            <a:pPr algn="ctr"/>
            <a:r>
              <a:rPr lang="en-GB" b="1" dirty="0" err="1">
                <a:solidFill>
                  <a:schemeClr val="bg1"/>
                </a:solidFill>
              </a:rPr>
              <a:t>Giảm</a:t>
            </a:r>
            <a:r>
              <a:rPr lang="en-GB" b="1" dirty="0">
                <a:solidFill>
                  <a:schemeClr val="bg1"/>
                </a:solidFill>
              </a:rPr>
              <a:t> </a:t>
            </a:r>
            <a:r>
              <a:rPr lang="en-GB" b="1" dirty="0" err="1">
                <a:solidFill>
                  <a:schemeClr val="bg1"/>
                </a:solidFill>
              </a:rPr>
              <a:t>nguy</a:t>
            </a:r>
            <a:r>
              <a:rPr lang="en-GB" b="1" dirty="0">
                <a:solidFill>
                  <a:schemeClr val="bg1"/>
                </a:solidFill>
              </a:rPr>
              <a:t> </a:t>
            </a:r>
            <a:r>
              <a:rPr lang="en-GB" b="1" dirty="0" err="1">
                <a:solidFill>
                  <a:schemeClr val="bg1"/>
                </a:solidFill>
              </a:rPr>
              <a:t>cơ</a:t>
            </a:r>
            <a:r>
              <a:rPr lang="en-GB" b="1" dirty="0">
                <a:solidFill>
                  <a:schemeClr val="bg1"/>
                </a:solidFill>
              </a:rPr>
              <a:t> </a:t>
            </a:r>
            <a:r>
              <a:rPr lang="en-GB" b="1" dirty="0" err="1">
                <a:solidFill>
                  <a:schemeClr val="bg1"/>
                </a:solidFill>
              </a:rPr>
              <a:t>bệnh</a:t>
            </a:r>
            <a:r>
              <a:rPr lang="en-GB" b="1" dirty="0">
                <a:solidFill>
                  <a:schemeClr val="bg1"/>
                </a:solidFill>
              </a:rPr>
              <a:t> </a:t>
            </a:r>
            <a:r>
              <a:rPr lang="en-GB" b="1" dirty="0" err="1">
                <a:solidFill>
                  <a:schemeClr val="bg1"/>
                </a:solidFill>
              </a:rPr>
              <a:t>tiến</a:t>
            </a:r>
            <a:r>
              <a:rPr lang="en-GB" b="1" dirty="0">
                <a:solidFill>
                  <a:schemeClr val="bg1"/>
                </a:solidFill>
              </a:rPr>
              <a:t> </a:t>
            </a:r>
            <a:r>
              <a:rPr lang="en-GB" b="1" dirty="0" err="1">
                <a:solidFill>
                  <a:schemeClr val="bg1"/>
                </a:solidFill>
              </a:rPr>
              <a:t>triển</a:t>
            </a:r>
            <a:endParaRPr lang="vi-VN" b="1" dirty="0">
              <a:solidFill>
                <a:schemeClr val="bg1"/>
              </a:solidFill>
            </a:endParaRPr>
          </a:p>
        </p:txBody>
      </p:sp>
    </p:spTree>
    <p:extLst>
      <p:ext uri="{BB962C8B-B14F-4D97-AF65-F5344CB8AC3E}">
        <p14:creationId xmlns:p14="http://schemas.microsoft.com/office/powerpoint/2010/main" val="818858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additive="base">
                                        <p:cTn id="7" dur="500" fill="hold"/>
                                        <p:tgtEl>
                                          <p:spTgt spid="129"/>
                                        </p:tgtEl>
                                        <p:attrNameLst>
                                          <p:attrName>ppt_x</p:attrName>
                                        </p:attrNameLst>
                                      </p:cBhvr>
                                      <p:tavLst>
                                        <p:tav tm="0">
                                          <p:val>
                                            <p:strVal val="#ppt_x"/>
                                          </p:val>
                                        </p:tav>
                                        <p:tav tm="100000">
                                          <p:val>
                                            <p:strVal val="#ppt_x"/>
                                          </p:val>
                                        </p:tav>
                                      </p:tavLst>
                                    </p:anim>
                                    <p:anim calcmode="lin" valueType="num">
                                      <p:cBhvr additive="base">
                                        <p:cTn id="8" dur="500" fill="hold"/>
                                        <p:tgtEl>
                                          <p:spTgt spid="12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1686" y="419598"/>
            <a:ext cx="10653183" cy="510909"/>
          </a:xfrm>
        </p:spPr>
        <p:txBody>
          <a:bodyPr>
            <a:normAutofit fontScale="90000"/>
          </a:bodyPr>
          <a:lstStyle/>
          <a:p>
            <a:pPr algn="ctr">
              <a:defRPr/>
            </a:pPr>
            <a:r>
              <a:rPr lang="en-US" sz="3200" b="1" dirty="0" err="1">
                <a:solidFill>
                  <a:schemeClr val="accent6">
                    <a:lumMod val="75000"/>
                  </a:schemeClr>
                </a:solidFill>
                <a:latin typeface="Arial" panose="020B0604020202020204" pitchFamily="34" charset="0"/>
                <a:cs typeface="Arial" panose="020B0604020202020204" pitchFamily="34" charset="0"/>
              </a:rPr>
              <a:t>Cách</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mạng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trong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điều</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trị</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ung</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thư</a:t>
            </a:r>
            <a:r>
              <a:rPr lang="en-US" sz="3200" b="1" dirty="0">
                <a:solidFill>
                  <a:schemeClr val="accent6">
                    <a:lumMod val="75000"/>
                  </a:schemeClr>
                </a:solidFill>
                <a:latin typeface="Arial" panose="020B0604020202020204" pitchFamily="34" charset="0"/>
                <a:cs typeface="Arial" panose="020B0604020202020204" pitchFamily="34" charset="0"/>
              </a:rPr>
              <a:t> </a:t>
            </a:r>
            <a:r>
              <a:rPr lang="en-US" sz="3200" b="1" dirty="0" err="1">
                <a:solidFill>
                  <a:schemeClr val="accent6">
                    <a:lumMod val="75000"/>
                  </a:schemeClr>
                </a:solidFill>
                <a:latin typeface="Arial" panose="020B0604020202020204" pitchFamily="34" charset="0"/>
                <a:cs typeface="Arial" panose="020B0604020202020204" pitchFamily="34" charset="0"/>
              </a:rPr>
              <a:t>phổi</a:t>
            </a:r>
            <a:endParaRPr lang="vi-VN" sz="3200" b="1" dirty="0">
              <a:solidFill>
                <a:schemeClr val="accent6">
                  <a:lumMod val="75000"/>
                </a:schemeClr>
              </a:solidFill>
              <a:latin typeface="Arial" panose="020B0604020202020204" pitchFamily="34" charset="0"/>
              <a:cs typeface="Arial" panose="020B0604020202020204" pitchFamily="34" charset="0"/>
            </a:endParaRPr>
          </a:p>
        </p:txBody>
      </p:sp>
      <p:sp>
        <p:nvSpPr>
          <p:cNvPr id="4" name="Footer Placeholder 3"/>
          <p:cNvSpPr>
            <a:spLocks noGrp="1"/>
          </p:cNvSpPr>
          <p:nvPr>
            <p:ph type="ftr" sz="quarter" idx="11"/>
          </p:nvPr>
        </p:nvSpPr>
        <p:spPr>
          <a:xfrm>
            <a:off x="982133" y="6492875"/>
            <a:ext cx="38608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Reck</a:t>
            </a:r>
            <a:r>
              <a:rPr kumimoji="0" lang="fr-FR" sz="11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et al Lancet 201</a:t>
            </a:r>
            <a:r>
              <a:rPr kumimoji="0" lang="en-US" sz="11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3 709</a:t>
            </a:r>
          </a:p>
        </p:txBody>
      </p:sp>
      <p:sp>
        <p:nvSpPr>
          <p:cNvPr id="3" name="Rounded Rectangle 2"/>
          <p:cNvSpPr/>
          <p:nvPr/>
        </p:nvSpPr>
        <p:spPr>
          <a:xfrm>
            <a:off x="9039497" y="4297680"/>
            <a:ext cx="2155372" cy="862149"/>
          </a:xfrm>
          <a:prstGeom prst="roundRect">
            <a:avLst/>
          </a:prstGeom>
        </p:spPr>
        <p:txBody>
          <a:bodyPr wrap="square" lIns="45720" rIns="45720" rtlCol="0" anchor="ctr">
            <a:spAutoFit/>
          </a:bodyPr>
          <a:lstStyle/>
          <a:p>
            <a:pPr marL="0" marR="0" lvl="0" indent="0" algn="ctr" defTabSz="341710" rtl="0" eaLnBrk="1" fontAlgn="auto" latinLnBrk="0" hangingPunct="1">
              <a:lnSpc>
                <a:spcPct val="100000"/>
              </a:lnSpc>
              <a:spcBef>
                <a:spcPts val="0"/>
              </a:spcBef>
              <a:spcAft>
                <a:spcPts val="0"/>
              </a:spcAft>
              <a:buClrTx/>
              <a:buSzTx/>
              <a:buFontTx/>
              <a:buNone/>
              <a:tabLst>
                <a:tab pos="1546225" algn="r"/>
              </a:tabLst>
              <a:defRPr/>
            </a:pPr>
            <a:endParaRPr kumimoji="0" lang="vi-VN" sz="1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endParaRPr>
          </a:p>
        </p:txBody>
      </p:sp>
      <p:sp>
        <p:nvSpPr>
          <p:cNvPr id="11" name="TextBox 10"/>
          <p:cNvSpPr txBox="1"/>
          <p:nvPr/>
        </p:nvSpPr>
        <p:spPr>
          <a:xfrm>
            <a:off x="9225559" y="2831510"/>
            <a:ext cx="2481943" cy="1697901"/>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Thay</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đổi</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chủ</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yếu</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trong</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việc</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dự</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đoán</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tỉ</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lệ</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đáp</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ứng</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và</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tiên</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lượng</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khi</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điều</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trị</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với</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hoá</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trị</a:t>
            </a:r>
            <a:endParaRPr kumimoji="0" lang="vi-VN"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14" name="Group 13"/>
          <p:cNvGrpSpPr/>
          <p:nvPr/>
        </p:nvGrpSpPr>
        <p:grpSpPr>
          <a:xfrm>
            <a:off x="624998" y="1050016"/>
            <a:ext cx="8187490" cy="4885435"/>
            <a:chOff x="624998" y="1050016"/>
            <a:chExt cx="8187490" cy="4885435"/>
          </a:xfrm>
        </p:grpSpPr>
        <p:pic>
          <p:nvPicPr>
            <p:cNvPr id="5" name="Picture 4"/>
            <p:cNvPicPr>
              <a:picLocks noChangeAspect="1"/>
            </p:cNvPicPr>
            <p:nvPr/>
          </p:nvPicPr>
          <p:blipFill>
            <a:blip r:embed="rId2"/>
            <a:stretch>
              <a:fillRect/>
            </a:stretch>
          </p:blipFill>
          <p:spPr>
            <a:xfrm>
              <a:off x="624998" y="1050016"/>
              <a:ext cx="7774419" cy="4885435"/>
            </a:xfrm>
            <a:prstGeom prst="rect">
              <a:avLst/>
            </a:prstGeom>
          </p:spPr>
        </p:pic>
        <p:sp>
          <p:nvSpPr>
            <p:cNvPr id="10" name="Right Brace 9"/>
            <p:cNvSpPr/>
            <p:nvPr/>
          </p:nvSpPr>
          <p:spPr>
            <a:xfrm>
              <a:off x="8551231" y="2161768"/>
              <a:ext cx="261257" cy="2913018"/>
            </a:xfrm>
            <a:prstGeom prst="rightBrace">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 name="Right Brace 11"/>
            <p:cNvSpPr/>
            <p:nvPr/>
          </p:nvSpPr>
          <p:spPr>
            <a:xfrm>
              <a:off x="8551231" y="1062810"/>
              <a:ext cx="261257" cy="1007518"/>
            </a:xfrm>
            <a:prstGeom prst="rightBrace">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13" name="TextBox 12"/>
          <p:cNvSpPr txBox="1"/>
          <p:nvPr/>
        </p:nvSpPr>
        <p:spPr>
          <a:xfrm>
            <a:off x="9011026" y="871896"/>
            <a:ext cx="3180974" cy="1338828"/>
          </a:xfrm>
          <a:prstGeom prst="rect">
            <a:avLst/>
          </a:prstGeom>
          <a:noFill/>
          <a:ln w="12700">
            <a:noFill/>
          </a:ln>
        </p:spPr>
        <p:txBody>
          <a:bodyPr wrap="square" lIns="45720" rIns="4572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Thay</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đổi</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trong</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phương</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pháp</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tiếp</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cận</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điều</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trị</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theo</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từng</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dạng</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đột</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biến</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quan</a:t>
            </a:r>
            <a:r>
              <a:rPr kumimoji="0" lang="en-US" sz="1800" b="0"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trọng</a:t>
            </a:r>
            <a:endParaRPr kumimoji="0" lang="vi-VN" sz="1800" b="0" i="0" u="none" strike="noStrike" kern="1200" cap="none" spc="0" normalizeH="0" baseline="0" noProof="0" dirty="0" err="1">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60877329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68A1718-002F-43A1-8C92-6DF937E43F97}"/>
              </a:ext>
            </a:extLst>
          </p:cNvPr>
          <p:cNvSpPr>
            <a:spLocks noGrp="1"/>
          </p:cNvSpPr>
          <p:nvPr>
            <p:ph idx="1"/>
          </p:nvPr>
        </p:nvSpPr>
        <p:spPr>
          <a:xfrm>
            <a:off x="795453" y="1217856"/>
            <a:ext cx="10974830" cy="4719822"/>
          </a:xfrm>
        </p:spPr>
        <p:txBody>
          <a:bodyPr>
            <a:normAutofit/>
          </a:bodyPr>
          <a:lstStyle/>
          <a:p>
            <a:pPr>
              <a:spcBef>
                <a:spcPts val="799"/>
              </a:spcBef>
            </a:pPr>
            <a:r>
              <a:rPr lang="en-US" sz="2000" dirty="0" err="1">
                <a:latin typeface="Arial" panose="020B0604020202020204" pitchFamily="34" charset="0"/>
                <a:ea typeface="Tahoma" panose="020B0604030504040204" pitchFamily="34" charset="0"/>
                <a:cs typeface="Arial" panose="020B0604020202020204" pitchFamily="34" charset="0"/>
              </a:rPr>
              <a:t>Nghiên</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cứu</a:t>
            </a:r>
            <a:r>
              <a:rPr lang="en-US" sz="2000" dirty="0">
                <a:latin typeface="Arial" panose="020B0604020202020204" pitchFamily="34" charset="0"/>
                <a:ea typeface="Tahoma" panose="020B0604030504040204" pitchFamily="34" charset="0"/>
                <a:cs typeface="Arial" panose="020B0604020202020204" pitchFamily="34" charset="0"/>
              </a:rPr>
              <a:t> phase </a:t>
            </a:r>
            <a:r>
              <a:rPr lang="en-US" sz="2000" dirty="0" err="1">
                <a:latin typeface="Arial" panose="020B0604020202020204" pitchFamily="34" charset="0"/>
                <a:ea typeface="Tahoma" panose="020B0604030504040204" pitchFamily="34" charset="0"/>
                <a:cs typeface="Arial" panose="020B0604020202020204" pitchFamily="34" charset="0"/>
              </a:rPr>
              <a:t>IIIb</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nhãn</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mở</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afatinib</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với</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dân</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số</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châu</a:t>
            </a:r>
            <a:r>
              <a:rPr lang="en-US" sz="2000" dirty="0">
                <a:latin typeface="Arial" panose="020B0604020202020204" pitchFamily="34" charset="0"/>
                <a:ea typeface="Tahoma" panose="020B0604030504040204" pitchFamily="34" charset="0"/>
                <a:cs typeface="Arial" panose="020B0604020202020204" pitchFamily="34" charset="0"/>
              </a:rPr>
              <a:t> Á (N=479) </a:t>
            </a:r>
            <a:r>
              <a:rPr lang="en-US" sz="2000" dirty="0" err="1">
                <a:latin typeface="Arial" panose="020B0604020202020204" pitchFamily="34" charset="0"/>
                <a:ea typeface="Tahoma" panose="020B0604030504040204" pitchFamily="34" charset="0"/>
                <a:cs typeface="Arial" panose="020B0604020202020204" pitchFamily="34" charset="0"/>
              </a:rPr>
              <a:t>chưa</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sử</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dụng</a:t>
            </a:r>
            <a:r>
              <a:rPr lang="en-US" sz="2000" dirty="0">
                <a:latin typeface="Arial" panose="020B0604020202020204" pitchFamily="34" charset="0"/>
                <a:ea typeface="Tahoma" panose="020B0604030504040204" pitchFamily="34" charset="0"/>
                <a:cs typeface="Arial" panose="020B0604020202020204" pitchFamily="34" charset="0"/>
              </a:rPr>
              <a:t> EGFR TKI</a:t>
            </a:r>
          </a:p>
          <a:p>
            <a:pPr>
              <a:spcBef>
                <a:spcPts val="533"/>
              </a:spcBef>
            </a:pPr>
            <a:r>
              <a:rPr lang="en-US" sz="2000" dirty="0">
                <a:latin typeface="Arial" panose="020B0604020202020204" pitchFamily="34" charset="0"/>
                <a:ea typeface="Tahoma" panose="020B0604030504040204" pitchFamily="34" charset="0"/>
                <a:cs typeface="Arial" panose="020B0604020202020204" pitchFamily="34" charset="0"/>
              </a:rPr>
              <a:t>92 (19.2%) </a:t>
            </a:r>
            <a:r>
              <a:rPr lang="en-US" sz="2000" b="1" dirty="0" err="1">
                <a:latin typeface="Arial" panose="020B0604020202020204" pitchFamily="34" charset="0"/>
                <a:ea typeface="Tahoma" panose="020B0604030504040204" pitchFamily="34" charset="0"/>
                <a:cs typeface="Arial" panose="020B0604020202020204" pitchFamily="34" charset="0"/>
              </a:rPr>
              <a:t>bệnh</a:t>
            </a:r>
            <a:r>
              <a:rPr lang="en-US" sz="2000" b="1" dirty="0">
                <a:latin typeface="Arial" panose="020B0604020202020204" pitchFamily="34" charset="0"/>
                <a:ea typeface="Tahoma" panose="020B0604030504040204" pitchFamily="34" charset="0"/>
                <a:cs typeface="Arial" panose="020B0604020202020204" pitchFamily="34" charset="0"/>
              </a:rPr>
              <a:t> </a:t>
            </a:r>
            <a:r>
              <a:rPr lang="en-US" sz="2000" b="1" dirty="0" err="1">
                <a:latin typeface="Arial" panose="020B0604020202020204" pitchFamily="34" charset="0"/>
                <a:ea typeface="Tahoma" panose="020B0604030504040204" pitchFamily="34" charset="0"/>
                <a:cs typeface="Arial" panose="020B0604020202020204" pitchFamily="34" charset="0"/>
              </a:rPr>
              <a:t>nhân</a:t>
            </a:r>
            <a:r>
              <a:rPr lang="en-US" sz="2000" b="1" dirty="0">
                <a:latin typeface="Arial" panose="020B0604020202020204" pitchFamily="34" charset="0"/>
                <a:ea typeface="Tahoma" panose="020B0604030504040204" pitchFamily="34" charset="0"/>
                <a:cs typeface="Arial" panose="020B0604020202020204" pitchFamily="34" charset="0"/>
              </a:rPr>
              <a:t> </a:t>
            </a:r>
            <a:r>
              <a:rPr lang="en-US" sz="2000" b="1" dirty="0" err="1">
                <a:latin typeface="Arial" panose="020B0604020202020204" pitchFamily="34" charset="0"/>
                <a:ea typeface="Tahoma" panose="020B0604030504040204" pitchFamily="34" charset="0"/>
                <a:cs typeface="Arial" panose="020B0604020202020204" pitchFamily="34" charset="0"/>
              </a:rPr>
              <a:t>có</a:t>
            </a:r>
            <a:r>
              <a:rPr lang="en-US" sz="2000" b="1" dirty="0">
                <a:latin typeface="Arial" panose="020B0604020202020204" pitchFamily="34" charset="0"/>
                <a:ea typeface="Tahoma" panose="020B0604030504040204" pitchFamily="34" charset="0"/>
                <a:cs typeface="Arial" panose="020B0604020202020204" pitchFamily="34" charset="0"/>
              </a:rPr>
              <a:t> di </a:t>
            </a:r>
            <a:r>
              <a:rPr lang="en-US" sz="2000" b="1" dirty="0" err="1">
                <a:latin typeface="Arial" panose="020B0604020202020204" pitchFamily="34" charset="0"/>
                <a:ea typeface="Tahoma" panose="020B0604030504040204" pitchFamily="34" charset="0"/>
                <a:cs typeface="Arial" panose="020B0604020202020204" pitchFamily="34" charset="0"/>
              </a:rPr>
              <a:t>căn</a:t>
            </a:r>
            <a:r>
              <a:rPr lang="en-US" sz="2000" b="1" dirty="0">
                <a:latin typeface="Arial" panose="020B0604020202020204" pitchFamily="34" charset="0"/>
                <a:ea typeface="Tahoma" panose="020B0604030504040204" pitchFamily="34" charset="0"/>
                <a:cs typeface="Arial" panose="020B0604020202020204" pitchFamily="34" charset="0"/>
              </a:rPr>
              <a:t> </a:t>
            </a:r>
            <a:r>
              <a:rPr lang="en-US" sz="2000" b="1" dirty="0" err="1">
                <a:latin typeface="Arial" panose="020B0604020202020204" pitchFamily="34" charset="0"/>
                <a:ea typeface="Tahoma" panose="020B0604030504040204" pitchFamily="34" charset="0"/>
                <a:cs typeface="Arial" panose="020B0604020202020204" pitchFamily="34" charset="0"/>
              </a:rPr>
              <a:t>não</a:t>
            </a:r>
            <a:r>
              <a:rPr lang="en-US" sz="2000" b="1"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khi</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chẩn</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đoán</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dirty="0" err="1">
                <a:latin typeface="Arial" panose="020B0604020202020204" pitchFamily="34" charset="0"/>
                <a:ea typeface="Tahoma" panose="020B0604030504040204" pitchFamily="34" charset="0"/>
                <a:cs typeface="Arial" panose="020B0604020202020204" pitchFamily="34" charset="0"/>
              </a:rPr>
              <a:t>đạt</a:t>
            </a:r>
            <a:r>
              <a:rPr lang="en-US" sz="2000" dirty="0">
                <a:latin typeface="Arial" panose="020B0604020202020204" pitchFamily="34" charset="0"/>
                <a:ea typeface="Tahoma" panose="020B0604030504040204" pitchFamily="34" charset="0"/>
                <a:cs typeface="Arial" panose="020B0604020202020204" pitchFamily="34" charset="0"/>
              </a:rPr>
              <a:t> </a:t>
            </a:r>
            <a:r>
              <a:rPr lang="en-US" sz="2000" b="1" dirty="0">
                <a:solidFill>
                  <a:srgbClr val="FF0000"/>
                </a:solidFill>
                <a:latin typeface="Arial" panose="020B0604020202020204" pitchFamily="34" charset="0"/>
                <a:ea typeface="Tahoma" panose="020B0604030504040204" pitchFamily="34" charset="0"/>
                <a:cs typeface="Arial" panose="020B0604020202020204" pitchFamily="34" charset="0"/>
              </a:rPr>
              <a:t>PFS = 10.9 </a:t>
            </a:r>
            <a:r>
              <a:rPr lang="en-US" sz="2000" b="1" dirty="0" err="1">
                <a:solidFill>
                  <a:srgbClr val="FF0000"/>
                </a:solidFill>
                <a:latin typeface="Arial" panose="020B0604020202020204" pitchFamily="34" charset="0"/>
                <a:ea typeface="Tahoma" panose="020B0604030504040204" pitchFamily="34" charset="0"/>
                <a:cs typeface="Arial" panose="020B0604020202020204" pitchFamily="34" charset="0"/>
              </a:rPr>
              <a:t>tháng</a:t>
            </a:r>
            <a:r>
              <a:rPr lang="en-US" sz="2000" b="1" dirty="0">
                <a:solidFill>
                  <a:srgbClr val="FF0000"/>
                </a:solidFill>
                <a:latin typeface="Arial" panose="020B0604020202020204" pitchFamily="34" charset="0"/>
                <a:ea typeface="Tahoma" panose="020B0604030504040204" pitchFamily="34" charset="0"/>
                <a:cs typeface="Arial" panose="020B0604020202020204" pitchFamily="34" charset="0"/>
              </a:rPr>
              <a:t>.</a:t>
            </a:r>
          </a:p>
        </p:txBody>
      </p:sp>
      <p:sp>
        <p:nvSpPr>
          <p:cNvPr id="2" name="Title 1">
            <a:extLst>
              <a:ext uri="{FF2B5EF4-FFF2-40B4-BE49-F238E27FC236}">
                <a16:creationId xmlns:a16="http://schemas.microsoft.com/office/drawing/2014/main" id="{EEF8E446-AF36-49F3-BECD-7F197B7249AF}"/>
              </a:ext>
            </a:extLst>
          </p:cNvPr>
          <p:cNvSpPr>
            <a:spLocks noGrp="1"/>
          </p:cNvSpPr>
          <p:nvPr>
            <p:ph type="title"/>
          </p:nvPr>
        </p:nvSpPr>
        <p:spPr>
          <a:xfrm>
            <a:off x="766509" y="197325"/>
            <a:ext cx="10564697" cy="650062"/>
          </a:xfrm>
        </p:spPr>
        <p:txBody>
          <a:bodyPr>
            <a:normAutofit fontScale="90000"/>
          </a:bodyPr>
          <a:lstStyle/>
          <a:p>
            <a:pPr algn="ctr">
              <a:lnSpc>
                <a:spcPct val="125000"/>
              </a:lnSpc>
            </a:pPr>
            <a:r>
              <a:rPr lang="en-US" sz="2800" dirty="0" err="1">
                <a:solidFill>
                  <a:srgbClr val="FF9900"/>
                </a:solidFill>
                <a:ea typeface="Tahoma" panose="020B0604030504040204" pitchFamily="34" charset="0"/>
                <a:cs typeface="Tahoma" panose="020B0604030504040204" pitchFamily="34" charset="0"/>
              </a:rPr>
              <a:t>Nghiên</a:t>
            </a:r>
            <a:r>
              <a:rPr lang="en-US" sz="2800" dirty="0">
                <a:solidFill>
                  <a:srgbClr val="FF9900"/>
                </a:solidFill>
                <a:ea typeface="Tahoma" panose="020B0604030504040204" pitchFamily="34" charset="0"/>
                <a:cs typeface="Tahoma" panose="020B0604030504040204" pitchFamily="34" charset="0"/>
              </a:rPr>
              <a:t> </a:t>
            </a:r>
            <a:r>
              <a:rPr lang="en-US" sz="2800" dirty="0" err="1">
                <a:solidFill>
                  <a:srgbClr val="FF9900"/>
                </a:solidFill>
                <a:ea typeface="Tahoma" panose="020B0604030504040204" pitchFamily="34" charset="0"/>
                <a:cs typeface="Tahoma" panose="020B0604030504040204" pitchFamily="34" charset="0"/>
              </a:rPr>
              <a:t>cứu</a:t>
            </a:r>
            <a:r>
              <a:rPr lang="en-US" sz="2800" dirty="0">
                <a:solidFill>
                  <a:srgbClr val="FF9900"/>
                </a:solidFill>
                <a:ea typeface="Tahoma" panose="020B0604030504040204" pitchFamily="34" charset="0"/>
                <a:cs typeface="Tahoma" panose="020B0604030504040204" pitchFamily="34" charset="0"/>
              </a:rPr>
              <a:t> </a:t>
            </a:r>
            <a:r>
              <a:rPr lang="en-US" sz="2800" dirty="0" err="1">
                <a:solidFill>
                  <a:srgbClr val="FF9900"/>
                </a:solidFill>
                <a:ea typeface="Tahoma" panose="020B0604030504040204" pitchFamily="34" charset="0"/>
                <a:cs typeface="Tahoma" panose="020B0604030504040204" pitchFamily="34" charset="0"/>
              </a:rPr>
              <a:t>lâm</a:t>
            </a:r>
            <a:r>
              <a:rPr lang="en-US" sz="2800" dirty="0">
                <a:solidFill>
                  <a:srgbClr val="FF9900"/>
                </a:solidFill>
                <a:ea typeface="Tahoma" panose="020B0604030504040204" pitchFamily="34" charset="0"/>
                <a:cs typeface="Tahoma" panose="020B0604030504040204" pitchFamily="34" charset="0"/>
              </a:rPr>
              <a:t> </a:t>
            </a:r>
            <a:r>
              <a:rPr lang="en-US" sz="2800" dirty="0" err="1">
                <a:solidFill>
                  <a:srgbClr val="FF9900"/>
                </a:solidFill>
                <a:ea typeface="Tahoma" panose="020B0604030504040204" pitchFamily="34" charset="0"/>
                <a:cs typeface="Tahoma" panose="020B0604030504040204" pitchFamily="34" charset="0"/>
              </a:rPr>
              <a:t>sàng</a:t>
            </a:r>
            <a:r>
              <a:rPr lang="en-US" sz="2800" dirty="0">
                <a:solidFill>
                  <a:srgbClr val="FF9900"/>
                </a:solidFill>
                <a:ea typeface="Tahoma" panose="020B0604030504040204" pitchFamily="34" charset="0"/>
                <a:cs typeface="Tahoma" panose="020B0604030504040204" pitchFamily="34" charset="0"/>
              </a:rPr>
              <a:t> phase </a:t>
            </a:r>
            <a:r>
              <a:rPr lang="en-US" sz="2800" dirty="0" err="1">
                <a:solidFill>
                  <a:srgbClr val="FF9900"/>
                </a:solidFill>
                <a:ea typeface="Tahoma" panose="020B0604030504040204" pitchFamily="34" charset="0"/>
                <a:cs typeface="Tahoma" panose="020B0604030504040204" pitchFamily="34" charset="0"/>
              </a:rPr>
              <a:t>IIIb</a:t>
            </a:r>
            <a:br>
              <a:rPr lang="en-US" sz="2800" dirty="0">
                <a:ea typeface="Tahoma" panose="020B0604030504040204" pitchFamily="34" charset="0"/>
                <a:cs typeface="Tahoma" panose="020B0604030504040204" pitchFamily="34" charset="0"/>
              </a:rPr>
            </a:br>
            <a:r>
              <a:rPr lang="en-US" sz="2800" dirty="0" err="1">
                <a:solidFill>
                  <a:srgbClr val="0070C0"/>
                </a:solidFill>
                <a:ea typeface="Tahoma" panose="020B0604030504040204" pitchFamily="34" charset="0"/>
                <a:cs typeface="Tahoma" panose="020B0604030504040204" pitchFamily="34" charset="0"/>
              </a:rPr>
              <a:t>Hiệu</a:t>
            </a:r>
            <a:r>
              <a:rPr lang="en-US" sz="2800" dirty="0">
                <a:solidFill>
                  <a:srgbClr val="0070C0"/>
                </a:solidFill>
                <a:ea typeface="Tahoma" panose="020B0604030504040204" pitchFamily="34" charset="0"/>
                <a:cs typeface="Tahoma" panose="020B0604030504040204" pitchFamily="34" charset="0"/>
              </a:rPr>
              <a:t> </a:t>
            </a:r>
            <a:r>
              <a:rPr lang="en-US" sz="2800" dirty="0" err="1">
                <a:solidFill>
                  <a:srgbClr val="0070C0"/>
                </a:solidFill>
                <a:ea typeface="Tahoma" panose="020B0604030504040204" pitchFamily="34" charset="0"/>
                <a:cs typeface="Tahoma" panose="020B0604030504040204" pitchFamily="34" charset="0"/>
              </a:rPr>
              <a:t>quả</a:t>
            </a:r>
            <a:r>
              <a:rPr lang="en-US" sz="2800" dirty="0">
                <a:solidFill>
                  <a:srgbClr val="0070C0"/>
                </a:solidFill>
                <a:ea typeface="Tahoma" panose="020B0604030504040204" pitchFamily="34" charset="0"/>
                <a:cs typeface="Tahoma" panose="020B0604030504040204" pitchFamily="34" charset="0"/>
              </a:rPr>
              <a:t> </a:t>
            </a:r>
            <a:r>
              <a:rPr lang="en-US" sz="2800" dirty="0" err="1">
                <a:solidFill>
                  <a:srgbClr val="0070C0"/>
                </a:solidFill>
                <a:ea typeface="Tahoma" panose="020B0604030504040204" pitchFamily="34" charset="0"/>
                <a:cs typeface="Tahoma" panose="020B0604030504040204" pitchFamily="34" charset="0"/>
              </a:rPr>
              <a:t>của</a:t>
            </a:r>
            <a:r>
              <a:rPr lang="en-US" sz="2800" dirty="0">
                <a:solidFill>
                  <a:srgbClr val="0070C0"/>
                </a:solidFill>
                <a:ea typeface="Tahoma" panose="020B0604030504040204" pitchFamily="34" charset="0"/>
                <a:cs typeface="Tahoma" panose="020B0604030504040204" pitchFamily="34" charset="0"/>
              </a:rPr>
              <a:t> </a:t>
            </a:r>
            <a:r>
              <a:rPr lang="en-US" sz="2800" dirty="0" err="1">
                <a:solidFill>
                  <a:srgbClr val="0070C0"/>
                </a:solidFill>
                <a:ea typeface="Tahoma" panose="020B0604030504040204" pitchFamily="34" charset="0"/>
                <a:cs typeface="Tahoma" panose="020B0604030504040204" pitchFamily="34" charset="0"/>
              </a:rPr>
              <a:t>afatinib</a:t>
            </a:r>
            <a:r>
              <a:rPr lang="en-US" sz="2800" dirty="0">
                <a:solidFill>
                  <a:srgbClr val="0070C0"/>
                </a:solidFill>
                <a:ea typeface="Tahoma" panose="020B0604030504040204" pitchFamily="34" charset="0"/>
                <a:cs typeface="Tahoma" panose="020B0604030504040204" pitchFamily="34" charset="0"/>
              </a:rPr>
              <a:t> </a:t>
            </a:r>
            <a:r>
              <a:rPr lang="en-US" sz="2800" dirty="0" err="1">
                <a:solidFill>
                  <a:srgbClr val="0070C0"/>
                </a:solidFill>
                <a:ea typeface="Tahoma" panose="020B0604030504040204" pitchFamily="34" charset="0"/>
                <a:cs typeface="Tahoma" panose="020B0604030504040204" pitchFamily="34" charset="0"/>
              </a:rPr>
              <a:t>trên</a:t>
            </a:r>
            <a:r>
              <a:rPr lang="en-US" sz="2800" dirty="0">
                <a:solidFill>
                  <a:srgbClr val="0070C0"/>
                </a:solidFill>
                <a:ea typeface="Tahoma" panose="020B0604030504040204" pitchFamily="34" charset="0"/>
                <a:cs typeface="Tahoma" panose="020B0604030504040204" pitchFamily="34" charset="0"/>
              </a:rPr>
              <a:t> </a:t>
            </a:r>
            <a:r>
              <a:rPr lang="en-US" sz="2800" dirty="0" err="1">
                <a:solidFill>
                  <a:srgbClr val="0070C0"/>
                </a:solidFill>
                <a:ea typeface="Tahoma" panose="020B0604030504040204" pitchFamily="34" charset="0"/>
                <a:cs typeface="Tahoma" panose="020B0604030504040204" pitchFamily="34" charset="0"/>
              </a:rPr>
              <a:t>bệnh</a:t>
            </a:r>
            <a:r>
              <a:rPr lang="en-US" sz="2800" dirty="0">
                <a:solidFill>
                  <a:srgbClr val="0070C0"/>
                </a:solidFill>
                <a:ea typeface="Tahoma" panose="020B0604030504040204" pitchFamily="34" charset="0"/>
                <a:cs typeface="Tahoma" panose="020B0604030504040204" pitchFamily="34" charset="0"/>
              </a:rPr>
              <a:t> </a:t>
            </a:r>
            <a:r>
              <a:rPr lang="en-US" sz="2800" dirty="0" err="1">
                <a:solidFill>
                  <a:srgbClr val="0070C0"/>
                </a:solidFill>
                <a:ea typeface="Tahoma" panose="020B0604030504040204" pitchFamily="34" charset="0"/>
                <a:cs typeface="Tahoma" panose="020B0604030504040204" pitchFamily="34" charset="0"/>
              </a:rPr>
              <a:t>nhân</a:t>
            </a:r>
            <a:r>
              <a:rPr lang="en-US" sz="2800" dirty="0">
                <a:solidFill>
                  <a:srgbClr val="0070C0"/>
                </a:solidFill>
                <a:ea typeface="Tahoma" panose="020B0604030504040204" pitchFamily="34" charset="0"/>
                <a:cs typeface="Tahoma" panose="020B0604030504040204" pitchFamily="34" charset="0"/>
              </a:rPr>
              <a:t> Châu Á </a:t>
            </a:r>
            <a:r>
              <a:rPr lang="en-US" sz="2800" dirty="0" err="1">
                <a:solidFill>
                  <a:srgbClr val="0070C0"/>
                </a:solidFill>
                <a:ea typeface="Tahoma" panose="020B0604030504040204" pitchFamily="34" charset="0"/>
                <a:cs typeface="Tahoma" panose="020B0604030504040204" pitchFamily="34" charset="0"/>
              </a:rPr>
              <a:t>có</a:t>
            </a:r>
            <a:r>
              <a:rPr lang="en-US" sz="2800" dirty="0">
                <a:solidFill>
                  <a:srgbClr val="0070C0"/>
                </a:solidFill>
                <a:ea typeface="Tahoma" panose="020B0604030504040204" pitchFamily="34" charset="0"/>
                <a:cs typeface="Tahoma" panose="020B0604030504040204" pitchFamily="34" charset="0"/>
              </a:rPr>
              <a:t> di </a:t>
            </a:r>
            <a:r>
              <a:rPr lang="en-US" sz="2800" dirty="0" err="1">
                <a:solidFill>
                  <a:srgbClr val="0070C0"/>
                </a:solidFill>
                <a:ea typeface="Tahoma" panose="020B0604030504040204" pitchFamily="34" charset="0"/>
                <a:cs typeface="Tahoma" panose="020B0604030504040204" pitchFamily="34" charset="0"/>
              </a:rPr>
              <a:t>căn</a:t>
            </a:r>
            <a:r>
              <a:rPr lang="en-US" sz="2800" dirty="0">
                <a:solidFill>
                  <a:srgbClr val="0070C0"/>
                </a:solidFill>
                <a:ea typeface="Tahoma" panose="020B0604030504040204" pitchFamily="34" charset="0"/>
                <a:cs typeface="Tahoma" panose="020B0604030504040204" pitchFamily="34" charset="0"/>
              </a:rPr>
              <a:t> </a:t>
            </a:r>
            <a:r>
              <a:rPr lang="en-US" sz="2800" dirty="0" err="1">
                <a:solidFill>
                  <a:srgbClr val="0070C0"/>
                </a:solidFill>
                <a:ea typeface="Tahoma" panose="020B0604030504040204" pitchFamily="34" charset="0"/>
                <a:cs typeface="Tahoma" panose="020B0604030504040204" pitchFamily="34" charset="0"/>
              </a:rPr>
              <a:t>não</a:t>
            </a:r>
            <a:endParaRPr lang="en-US" sz="2800" dirty="0">
              <a:solidFill>
                <a:srgbClr val="0070C0"/>
              </a:solidFill>
              <a:ea typeface="Tahoma" panose="020B0604030504040204" pitchFamily="34" charset="0"/>
              <a:cs typeface="Tahoma" panose="020B0604030504040204" pitchFamily="34" charset="0"/>
            </a:endParaRPr>
          </a:p>
        </p:txBody>
      </p:sp>
      <p:sp>
        <p:nvSpPr>
          <p:cNvPr id="4" name="Content Placeholder 3"/>
          <p:cNvSpPr>
            <a:spLocks noGrp="1"/>
          </p:cNvSpPr>
          <p:nvPr>
            <p:ph sz="quarter" idx="10"/>
          </p:nvPr>
        </p:nvSpPr>
        <p:spPr>
          <a:xfrm>
            <a:off x="773695" y="6165656"/>
            <a:ext cx="10652825" cy="545595"/>
          </a:xfrm>
        </p:spPr>
        <p:txBody>
          <a:bodyPr/>
          <a:lstStyle/>
          <a:p>
            <a:pPr defTabSz="1216945">
              <a:buClrTx/>
              <a:defRPr/>
            </a:pPr>
            <a:r>
              <a:rPr lang="en-US" dirty="0">
                <a:solidFill>
                  <a:srgbClr val="58595B"/>
                </a:solidFill>
                <a:cs typeface="+mn-cs"/>
              </a:rPr>
              <a:t>*</a:t>
            </a:r>
            <a:r>
              <a:rPr lang="en-US" sz="1000" dirty="0">
                <a:solidFill>
                  <a:srgbClr val="58595B"/>
                </a:solidFill>
                <a:latin typeface="Tahoma" panose="020B0604030504040204" pitchFamily="34" charset="0"/>
                <a:ea typeface="Tahoma" panose="020B0604030504040204" pitchFamily="34" charset="0"/>
                <a:cs typeface="Tahoma" panose="020B0604030504040204" pitchFamily="34" charset="0"/>
              </a:rPr>
              <a:t>China, India, Taiwan, Hong Kong, Singapore. </a:t>
            </a:r>
          </a:p>
          <a:p>
            <a:pPr defTabSz="1216945">
              <a:buClrTx/>
              <a:defRPr/>
            </a:pPr>
            <a:r>
              <a:rPr lang="en-US" sz="1000" dirty="0">
                <a:solidFill>
                  <a:srgbClr val="58595B"/>
                </a:solidFill>
                <a:latin typeface="Tahoma" panose="020B0604030504040204" pitchFamily="34" charset="0"/>
                <a:ea typeface="Tahoma" panose="020B0604030504040204" pitchFamily="34" charset="0"/>
                <a:cs typeface="Tahoma" panose="020B0604030504040204" pitchFamily="34" charset="0"/>
              </a:rPr>
              <a:t>PFS = progression-free survival; TTSP = time to symptomatic progression.</a:t>
            </a:r>
          </a:p>
          <a:p>
            <a:pPr defTabSz="1216945">
              <a:buClrTx/>
              <a:defRPr/>
            </a:pPr>
            <a:r>
              <a:rPr lang="en-US" sz="1200" dirty="0">
                <a:solidFill>
                  <a:srgbClr val="58595B"/>
                </a:solidFill>
                <a:latin typeface="Tahoma" panose="020B0604030504040204" pitchFamily="34" charset="0"/>
                <a:ea typeface="Tahoma" panose="020B0604030504040204" pitchFamily="34" charset="0"/>
                <a:cs typeface="Tahoma" panose="020B0604030504040204" pitchFamily="34" charset="0"/>
              </a:rPr>
              <a:t>1. Wu et al. WCLC 2018. Abstract 12096.</a:t>
            </a:r>
          </a:p>
          <a:p>
            <a:endParaRPr lang="en-US" dirty="0"/>
          </a:p>
        </p:txBody>
      </p:sp>
      <p:grpSp>
        <p:nvGrpSpPr>
          <p:cNvPr id="563" name="Group 562"/>
          <p:cNvGrpSpPr/>
          <p:nvPr/>
        </p:nvGrpSpPr>
        <p:grpSpPr>
          <a:xfrm>
            <a:off x="221953" y="4830839"/>
            <a:ext cx="5724450" cy="737911"/>
            <a:chOff x="162426" y="3582661"/>
            <a:chExt cx="4298433" cy="554459"/>
          </a:xfrm>
        </p:grpSpPr>
        <p:sp>
          <p:nvSpPr>
            <p:cNvPr id="564" name="TextBox 563"/>
            <p:cNvSpPr txBox="1"/>
            <p:nvPr/>
          </p:nvSpPr>
          <p:spPr>
            <a:xfrm>
              <a:off x="162426" y="3582661"/>
              <a:ext cx="447769" cy="103971"/>
            </a:xfrm>
            <a:prstGeom prst="rect">
              <a:avLst/>
            </a:prstGeom>
            <a:noFill/>
            <a:ln w="12700">
              <a:noFill/>
            </a:ln>
          </p:spPr>
          <p:txBody>
            <a:bodyPr wrap="none" lIns="0" tIns="0" rIns="0" bIns="0" rtlCol="0" anchor="ctr" anchorCtr="0">
              <a:spAutoFit/>
            </a:bodyPr>
            <a:lstStyle/>
            <a:p>
              <a:pPr defTabSz="913554">
                <a:defRPr/>
              </a:pPr>
              <a:r>
                <a:rPr lang="en-US" sz="899" b="1" dirty="0">
                  <a:solidFill>
                    <a:srgbClr val="58595B"/>
                  </a:solidFill>
                  <a:latin typeface="Arial"/>
                  <a:cs typeface="Arial" pitchFamily="34" charset="0"/>
                </a:rPr>
                <a:t>No. at risk:</a:t>
              </a:r>
            </a:p>
          </p:txBody>
        </p:sp>
        <p:grpSp>
          <p:nvGrpSpPr>
            <p:cNvPr id="565" name="Group 564"/>
            <p:cNvGrpSpPr/>
            <p:nvPr/>
          </p:nvGrpSpPr>
          <p:grpSpPr>
            <a:xfrm>
              <a:off x="162426" y="3760465"/>
              <a:ext cx="4298433" cy="138499"/>
              <a:chOff x="162426" y="3760465"/>
              <a:chExt cx="4298433" cy="138499"/>
            </a:xfrm>
          </p:grpSpPr>
          <p:sp>
            <p:nvSpPr>
              <p:cNvPr id="589" name="TextBox 588"/>
              <p:cNvSpPr txBox="1"/>
              <p:nvPr/>
            </p:nvSpPr>
            <p:spPr>
              <a:xfrm>
                <a:off x="162426" y="3782931"/>
                <a:ext cx="346660" cy="93564"/>
              </a:xfrm>
              <a:prstGeom prst="rect">
                <a:avLst/>
              </a:prstGeom>
              <a:noFill/>
              <a:ln w="12700">
                <a:noFill/>
              </a:ln>
            </p:spPr>
            <p:txBody>
              <a:bodyPr wrap="none" lIns="0" tIns="0" rIns="0" bIns="0" rtlCol="0" anchor="ctr" anchorCtr="0">
                <a:spAutoFit/>
              </a:bodyPr>
              <a:lstStyle/>
              <a:p>
                <a:pPr defTabSz="913554">
                  <a:lnSpc>
                    <a:spcPct val="90000"/>
                  </a:lnSpc>
                  <a:defRPr/>
                </a:pPr>
                <a:r>
                  <a:rPr lang="en-US" sz="899" b="1" dirty="0">
                    <a:solidFill>
                      <a:srgbClr val="0066CC"/>
                    </a:solidFill>
                    <a:latin typeface="Arial"/>
                    <a:cs typeface="Arial" pitchFamily="34" charset="0"/>
                  </a:rPr>
                  <a:t>With BM</a:t>
                </a:r>
              </a:p>
            </p:txBody>
          </p:sp>
          <p:sp>
            <p:nvSpPr>
              <p:cNvPr id="590" name="TextBox 589"/>
              <p:cNvSpPr txBox="1"/>
              <p:nvPr/>
            </p:nvSpPr>
            <p:spPr>
              <a:xfrm>
                <a:off x="294645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591" name="TextBox 590"/>
              <p:cNvSpPr txBox="1"/>
              <p:nvPr/>
            </p:nvSpPr>
            <p:spPr>
              <a:xfrm>
                <a:off x="86721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92</a:t>
                </a:r>
              </a:p>
            </p:txBody>
          </p:sp>
          <p:sp>
            <p:nvSpPr>
              <p:cNvPr id="592" name="TextBox 591"/>
              <p:cNvSpPr txBox="1"/>
              <p:nvPr/>
            </p:nvSpPr>
            <p:spPr>
              <a:xfrm>
                <a:off x="138702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51</a:t>
                </a:r>
              </a:p>
            </p:txBody>
          </p:sp>
          <p:sp>
            <p:nvSpPr>
              <p:cNvPr id="593" name="TextBox 592"/>
              <p:cNvSpPr txBox="1"/>
              <p:nvPr/>
            </p:nvSpPr>
            <p:spPr>
              <a:xfrm>
                <a:off x="190683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29</a:t>
                </a:r>
              </a:p>
            </p:txBody>
          </p:sp>
          <p:sp>
            <p:nvSpPr>
              <p:cNvPr id="594" name="TextBox 593"/>
              <p:cNvSpPr txBox="1"/>
              <p:nvPr/>
            </p:nvSpPr>
            <p:spPr>
              <a:xfrm>
                <a:off x="346626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595" name="TextBox 594"/>
              <p:cNvSpPr txBox="1"/>
              <p:nvPr/>
            </p:nvSpPr>
            <p:spPr>
              <a:xfrm>
                <a:off x="242664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15</a:t>
                </a:r>
              </a:p>
            </p:txBody>
          </p:sp>
          <p:sp>
            <p:nvSpPr>
              <p:cNvPr id="596" name="TextBox 595"/>
              <p:cNvSpPr txBox="1"/>
              <p:nvPr/>
            </p:nvSpPr>
            <p:spPr>
              <a:xfrm>
                <a:off x="4332619"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597" name="TextBox 596"/>
              <p:cNvSpPr txBox="1"/>
              <p:nvPr/>
            </p:nvSpPr>
            <p:spPr>
              <a:xfrm>
                <a:off x="104048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69</a:t>
                </a:r>
              </a:p>
            </p:txBody>
          </p:sp>
          <p:sp>
            <p:nvSpPr>
              <p:cNvPr id="598" name="TextBox 597"/>
              <p:cNvSpPr txBox="1"/>
              <p:nvPr/>
            </p:nvSpPr>
            <p:spPr>
              <a:xfrm>
                <a:off x="121375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59</a:t>
                </a:r>
              </a:p>
            </p:txBody>
          </p:sp>
          <p:sp>
            <p:nvSpPr>
              <p:cNvPr id="599" name="TextBox 598"/>
              <p:cNvSpPr txBox="1"/>
              <p:nvPr/>
            </p:nvSpPr>
            <p:spPr>
              <a:xfrm>
                <a:off x="156029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44</a:t>
                </a:r>
              </a:p>
            </p:txBody>
          </p:sp>
          <p:sp>
            <p:nvSpPr>
              <p:cNvPr id="600" name="TextBox 599"/>
              <p:cNvSpPr txBox="1"/>
              <p:nvPr/>
            </p:nvSpPr>
            <p:spPr>
              <a:xfrm>
                <a:off x="173356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34</a:t>
                </a:r>
              </a:p>
            </p:txBody>
          </p:sp>
          <p:sp>
            <p:nvSpPr>
              <p:cNvPr id="601" name="TextBox 600"/>
              <p:cNvSpPr txBox="1"/>
              <p:nvPr/>
            </p:nvSpPr>
            <p:spPr>
              <a:xfrm>
                <a:off x="208010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23</a:t>
                </a:r>
              </a:p>
            </p:txBody>
          </p:sp>
          <p:sp>
            <p:nvSpPr>
              <p:cNvPr id="602" name="TextBox 601"/>
              <p:cNvSpPr txBox="1"/>
              <p:nvPr/>
            </p:nvSpPr>
            <p:spPr>
              <a:xfrm>
                <a:off x="225337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19</a:t>
                </a:r>
              </a:p>
            </p:txBody>
          </p:sp>
          <p:sp>
            <p:nvSpPr>
              <p:cNvPr id="603" name="TextBox 602"/>
              <p:cNvSpPr txBox="1"/>
              <p:nvPr/>
            </p:nvSpPr>
            <p:spPr>
              <a:xfrm>
                <a:off x="259991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8</a:t>
                </a:r>
              </a:p>
            </p:txBody>
          </p:sp>
          <p:sp>
            <p:nvSpPr>
              <p:cNvPr id="604" name="TextBox 603"/>
              <p:cNvSpPr txBox="1"/>
              <p:nvPr/>
            </p:nvSpPr>
            <p:spPr>
              <a:xfrm>
                <a:off x="277318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a:t>
                </a:r>
              </a:p>
            </p:txBody>
          </p:sp>
          <p:sp>
            <p:nvSpPr>
              <p:cNvPr id="605" name="TextBox 604"/>
              <p:cNvSpPr txBox="1"/>
              <p:nvPr/>
            </p:nvSpPr>
            <p:spPr>
              <a:xfrm>
                <a:off x="311972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606" name="TextBox 605"/>
              <p:cNvSpPr txBox="1"/>
              <p:nvPr/>
            </p:nvSpPr>
            <p:spPr>
              <a:xfrm>
                <a:off x="329299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607" name="TextBox 606"/>
              <p:cNvSpPr txBox="1"/>
              <p:nvPr/>
            </p:nvSpPr>
            <p:spPr>
              <a:xfrm>
                <a:off x="363953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608" name="TextBox 607"/>
              <p:cNvSpPr txBox="1"/>
              <p:nvPr/>
            </p:nvSpPr>
            <p:spPr>
              <a:xfrm>
                <a:off x="398607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609" name="TextBox 608"/>
              <p:cNvSpPr txBox="1"/>
              <p:nvPr/>
            </p:nvSpPr>
            <p:spPr>
              <a:xfrm>
                <a:off x="381280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610" name="TextBox 609"/>
              <p:cNvSpPr txBox="1"/>
              <p:nvPr/>
            </p:nvSpPr>
            <p:spPr>
              <a:xfrm>
                <a:off x="415934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grpSp>
        <p:grpSp>
          <p:nvGrpSpPr>
            <p:cNvPr id="566" name="Group 565"/>
            <p:cNvGrpSpPr/>
            <p:nvPr/>
          </p:nvGrpSpPr>
          <p:grpSpPr>
            <a:xfrm>
              <a:off x="162426" y="3998621"/>
              <a:ext cx="4298433" cy="138499"/>
              <a:chOff x="162426" y="3998621"/>
              <a:chExt cx="4298433" cy="138499"/>
            </a:xfrm>
          </p:grpSpPr>
          <p:sp>
            <p:nvSpPr>
              <p:cNvPr id="567" name="TextBox 566"/>
              <p:cNvSpPr txBox="1"/>
              <p:nvPr/>
            </p:nvSpPr>
            <p:spPr>
              <a:xfrm>
                <a:off x="162426" y="4021087"/>
                <a:ext cx="481472" cy="93564"/>
              </a:xfrm>
              <a:prstGeom prst="rect">
                <a:avLst/>
              </a:prstGeom>
              <a:noFill/>
              <a:ln w="12700">
                <a:noFill/>
              </a:ln>
            </p:spPr>
            <p:txBody>
              <a:bodyPr wrap="none" lIns="0" tIns="0" rIns="0" bIns="0" rtlCol="0" anchor="ctr" anchorCtr="0">
                <a:spAutoFit/>
              </a:bodyPr>
              <a:lstStyle/>
              <a:p>
                <a:pPr defTabSz="913554">
                  <a:lnSpc>
                    <a:spcPct val="90000"/>
                  </a:lnSpc>
                  <a:defRPr/>
                </a:pPr>
                <a:r>
                  <a:rPr lang="en-US" sz="899" b="1" dirty="0">
                    <a:solidFill>
                      <a:srgbClr val="FF0000">
                        <a:lumMod val="75000"/>
                      </a:srgbClr>
                    </a:solidFill>
                    <a:latin typeface="Arial"/>
                    <a:cs typeface="Arial" pitchFamily="34" charset="0"/>
                  </a:rPr>
                  <a:t>Without BM</a:t>
                </a:r>
              </a:p>
            </p:txBody>
          </p:sp>
          <p:sp>
            <p:nvSpPr>
              <p:cNvPr id="568" name="TextBox 567"/>
              <p:cNvSpPr txBox="1"/>
              <p:nvPr/>
            </p:nvSpPr>
            <p:spPr>
              <a:xfrm>
                <a:off x="294645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34</a:t>
                </a:r>
              </a:p>
            </p:txBody>
          </p:sp>
          <p:sp>
            <p:nvSpPr>
              <p:cNvPr id="569" name="TextBox 568"/>
              <p:cNvSpPr txBox="1"/>
              <p:nvPr/>
            </p:nvSpPr>
            <p:spPr>
              <a:xfrm>
                <a:off x="86721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387</a:t>
                </a:r>
              </a:p>
            </p:txBody>
          </p:sp>
          <p:sp>
            <p:nvSpPr>
              <p:cNvPr id="570" name="TextBox 569"/>
              <p:cNvSpPr txBox="1"/>
              <p:nvPr/>
            </p:nvSpPr>
            <p:spPr>
              <a:xfrm>
                <a:off x="138702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227</a:t>
                </a:r>
              </a:p>
            </p:txBody>
          </p:sp>
          <p:sp>
            <p:nvSpPr>
              <p:cNvPr id="571" name="TextBox 570"/>
              <p:cNvSpPr txBox="1"/>
              <p:nvPr/>
            </p:nvSpPr>
            <p:spPr>
              <a:xfrm>
                <a:off x="190683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140</a:t>
                </a:r>
              </a:p>
            </p:txBody>
          </p:sp>
          <p:sp>
            <p:nvSpPr>
              <p:cNvPr id="572" name="TextBox 571"/>
              <p:cNvSpPr txBox="1"/>
              <p:nvPr/>
            </p:nvSpPr>
            <p:spPr>
              <a:xfrm>
                <a:off x="346626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8</a:t>
                </a:r>
              </a:p>
            </p:txBody>
          </p:sp>
          <p:sp>
            <p:nvSpPr>
              <p:cNvPr id="573" name="TextBox 572"/>
              <p:cNvSpPr txBox="1"/>
              <p:nvPr/>
            </p:nvSpPr>
            <p:spPr>
              <a:xfrm>
                <a:off x="242664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94</a:t>
                </a:r>
              </a:p>
            </p:txBody>
          </p:sp>
          <p:sp>
            <p:nvSpPr>
              <p:cNvPr id="574" name="TextBox 573"/>
              <p:cNvSpPr txBox="1"/>
              <p:nvPr/>
            </p:nvSpPr>
            <p:spPr>
              <a:xfrm>
                <a:off x="4332619"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575" name="TextBox 574"/>
              <p:cNvSpPr txBox="1"/>
              <p:nvPr/>
            </p:nvSpPr>
            <p:spPr>
              <a:xfrm>
                <a:off x="104048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322</a:t>
                </a:r>
              </a:p>
            </p:txBody>
          </p:sp>
          <p:sp>
            <p:nvSpPr>
              <p:cNvPr id="576" name="TextBox 575"/>
              <p:cNvSpPr txBox="1"/>
              <p:nvPr/>
            </p:nvSpPr>
            <p:spPr>
              <a:xfrm>
                <a:off x="121375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276</a:t>
                </a:r>
              </a:p>
            </p:txBody>
          </p:sp>
          <p:sp>
            <p:nvSpPr>
              <p:cNvPr id="577" name="TextBox 576"/>
              <p:cNvSpPr txBox="1"/>
              <p:nvPr/>
            </p:nvSpPr>
            <p:spPr>
              <a:xfrm>
                <a:off x="156029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208</a:t>
                </a:r>
              </a:p>
            </p:txBody>
          </p:sp>
          <p:sp>
            <p:nvSpPr>
              <p:cNvPr id="578" name="TextBox 577"/>
              <p:cNvSpPr txBox="1"/>
              <p:nvPr/>
            </p:nvSpPr>
            <p:spPr>
              <a:xfrm>
                <a:off x="173356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168</a:t>
                </a:r>
              </a:p>
            </p:txBody>
          </p:sp>
          <p:sp>
            <p:nvSpPr>
              <p:cNvPr id="579" name="TextBox 578"/>
              <p:cNvSpPr txBox="1"/>
              <p:nvPr/>
            </p:nvSpPr>
            <p:spPr>
              <a:xfrm>
                <a:off x="208010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121</a:t>
                </a:r>
              </a:p>
            </p:txBody>
          </p:sp>
          <p:sp>
            <p:nvSpPr>
              <p:cNvPr id="580" name="TextBox 579"/>
              <p:cNvSpPr txBox="1"/>
              <p:nvPr/>
            </p:nvSpPr>
            <p:spPr>
              <a:xfrm>
                <a:off x="225337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107</a:t>
                </a:r>
              </a:p>
            </p:txBody>
          </p:sp>
          <p:sp>
            <p:nvSpPr>
              <p:cNvPr id="581" name="TextBox 580"/>
              <p:cNvSpPr txBox="1"/>
              <p:nvPr/>
            </p:nvSpPr>
            <p:spPr>
              <a:xfrm>
                <a:off x="259991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74</a:t>
                </a:r>
              </a:p>
            </p:txBody>
          </p:sp>
          <p:sp>
            <p:nvSpPr>
              <p:cNvPr id="582" name="TextBox 581"/>
              <p:cNvSpPr txBox="1"/>
              <p:nvPr/>
            </p:nvSpPr>
            <p:spPr>
              <a:xfrm>
                <a:off x="277318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59</a:t>
                </a:r>
              </a:p>
            </p:txBody>
          </p:sp>
          <p:sp>
            <p:nvSpPr>
              <p:cNvPr id="583" name="TextBox 582"/>
              <p:cNvSpPr txBox="1"/>
              <p:nvPr/>
            </p:nvSpPr>
            <p:spPr>
              <a:xfrm>
                <a:off x="311972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14</a:t>
                </a:r>
              </a:p>
            </p:txBody>
          </p:sp>
          <p:sp>
            <p:nvSpPr>
              <p:cNvPr id="584" name="TextBox 583"/>
              <p:cNvSpPr txBox="1"/>
              <p:nvPr/>
            </p:nvSpPr>
            <p:spPr>
              <a:xfrm>
                <a:off x="329299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11</a:t>
                </a:r>
              </a:p>
            </p:txBody>
          </p:sp>
          <p:sp>
            <p:nvSpPr>
              <p:cNvPr id="585" name="TextBox 584"/>
              <p:cNvSpPr txBox="1"/>
              <p:nvPr/>
            </p:nvSpPr>
            <p:spPr>
              <a:xfrm>
                <a:off x="363953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6</a:t>
                </a:r>
              </a:p>
            </p:txBody>
          </p:sp>
          <p:sp>
            <p:nvSpPr>
              <p:cNvPr id="586" name="TextBox 585"/>
              <p:cNvSpPr txBox="1"/>
              <p:nvPr/>
            </p:nvSpPr>
            <p:spPr>
              <a:xfrm>
                <a:off x="398607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a:t>
                </a:r>
              </a:p>
            </p:txBody>
          </p:sp>
          <p:sp>
            <p:nvSpPr>
              <p:cNvPr id="587" name="TextBox 586"/>
              <p:cNvSpPr txBox="1"/>
              <p:nvPr/>
            </p:nvSpPr>
            <p:spPr>
              <a:xfrm>
                <a:off x="381280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a:t>
                </a:r>
              </a:p>
            </p:txBody>
          </p:sp>
          <p:sp>
            <p:nvSpPr>
              <p:cNvPr id="588" name="TextBox 587"/>
              <p:cNvSpPr txBox="1"/>
              <p:nvPr/>
            </p:nvSpPr>
            <p:spPr>
              <a:xfrm>
                <a:off x="415934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grpSp>
      </p:grpSp>
      <p:cxnSp>
        <p:nvCxnSpPr>
          <p:cNvPr id="612" name="Straight Connector 611"/>
          <p:cNvCxnSpPr/>
          <p:nvPr/>
        </p:nvCxnSpPr>
        <p:spPr>
          <a:xfrm>
            <a:off x="1279286" y="2461521"/>
            <a:ext cx="0" cy="216374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a:off x="1279285" y="4625264"/>
            <a:ext cx="461506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a:off x="4048320"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15" name="TextBox 614"/>
          <p:cNvSpPr txBox="1"/>
          <p:nvPr/>
        </p:nvSpPr>
        <p:spPr>
          <a:xfrm>
            <a:off x="396292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24</a:t>
            </a:r>
          </a:p>
        </p:txBody>
      </p:sp>
      <p:cxnSp>
        <p:nvCxnSpPr>
          <p:cNvPr id="616" name="Straight Connector 615"/>
          <p:cNvCxnSpPr/>
          <p:nvPr/>
        </p:nvCxnSpPr>
        <p:spPr>
          <a:xfrm>
            <a:off x="1279286"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17" name="TextBox 616"/>
          <p:cNvSpPr txBox="1"/>
          <p:nvPr/>
        </p:nvSpPr>
        <p:spPr>
          <a:xfrm>
            <a:off x="119389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0</a:t>
            </a:r>
          </a:p>
        </p:txBody>
      </p:sp>
      <p:cxnSp>
        <p:nvCxnSpPr>
          <p:cNvPr id="618" name="Straight Connector 617"/>
          <p:cNvCxnSpPr/>
          <p:nvPr/>
        </p:nvCxnSpPr>
        <p:spPr>
          <a:xfrm>
            <a:off x="1971544"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19" name="TextBox 618"/>
          <p:cNvSpPr txBox="1"/>
          <p:nvPr/>
        </p:nvSpPr>
        <p:spPr>
          <a:xfrm>
            <a:off x="1886152"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6</a:t>
            </a:r>
          </a:p>
        </p:txBody>
      </p:sp>
      <p:cxnSp>
        <p:nvCxnSpPr>
          <p:cNvPr id="620" name="Straight Connector 619"/>
          <p:cNvCxnSpPr/>
          <p:nvPr/>
        </p:nvCxnSpPr>
        <p:spPr>
          <a:xfrm>
            <a:off x="2663803"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1" name="TextBox 620"/>
          <p:cNvSpPr txBox="1"/>
          <p:nvPr/>
        </p:nvSpPr>
        <p:spPr>
          <a:xfrm>
            <a:off x="2578411"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12</a:t>
            </a:r>
          </a:p>
        </p:txBody>
      </p:sp>
      <p:cxnSp>
        <p:nvCxnSpPr>
          <p:cNvPr id="622" name="Straight Connector 621"/>
          <p:cNvCxnSpPr/>
          <p:nvPr/>
        </p:nvCxnSpPr>
        <p:spPr>
          <a:xfrm>
            <a:off x="4971332"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3" name="TextBox 622"/>
          <p:cNvSpPr txBox="1"/>
          <p:nvPr/>
        </p:nvSpPr>
        <p:spPr>
          <a:xfrm>
            <a:off x="488593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32</a:t>
            </a:r>
          </a:p>
        </p:txBody>
      </p:sp>
      <p:cxnSp>
        <p:nvCxnSpPr>
          <p:cNvPr id="624" name="Straight Connector 623"/>
          <p:cNvCxnSpPr/>
          <p:nvPr/>
        </p:nvCxnSpPr>
        <p:spPr>
          <a:xfrm rot="5400000">
            <a:off x="1248843" y="4162066"/>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5" name="TextBox 624"/>
          <p:cNvSpPr txBox="1"/>
          <p:nvPr/>
        </p:nvSpPr>
        <p:spPr>
          <a:xfrm>
            <a:off x="1014315" y="4123324"/>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0.2</a:t>
            </a:r>
          </a:p>
        </p:txBody>
      </p:sp>
      <p:cxnSp>
        <p:nvCxnSpPr>
          <p:cNvPr id="626" name="Straight Connector 625"/>
          <p:cNvCxnSpPr/>
          <p:nvPr/>
        </p:nvCxnSpPr>
        <p:spPr>
          <a:xfrm rot="5400000">
            <a:off x="1248843" y="3729319"/>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7" name="TextBox 626"/>
          <p:cNvSpPr txBox="1"/>
          <p:nvPr/>
        </p:nvSpPr>
        <p:spPr>
          <a:xfrm>
            <a:off x="1014315" y="3690577"/>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0.4</a:t>
            </a:r>
          </a:p>
        </p:txBody>
      </p:sp>
      <p:cxnSp>
        <p:nvCxnSpPr>
          <p:cNvPr id="628" name="Straight Connector 627"/>
          <p:cNvCxnSpPr/>
          <p:nvPr/>
        </p:nvCxnSpPr>
        <p:spPr>
          <a:xfrm rot="5400000">
            <a:off x="1248843" y="3296571"/>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29" name="TextBox 628"/>
          <p:cNvSpPr txBox="1"/>
          <p:nvPr/>
        </p:nvSpPr>
        <p:spPr>
          <a:xfrm>
            <a:off x="1014315" y="3257829"/>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0.6</a:t>
            </a:r>
          </a:p>
        </p:txBody>
      </p:sp>
      <p:cxnSp>
        <p:nvCxnSpPr>
          <p:cNvPr id="630" name="Straight Connector 629"/>
          <p:cNvCxnSpPr/>
          <p:nvPr/>
        </p:nvCxnSpPr>
        <p:spPr>
          <a:xfrm rot="5400000">
            <a:off x="1248843" y="2863824"/>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31" name="TextBox 630"/>
          <p:cNvSpPr txBox="1"/>
          <p:nvPr/>
        </p:nvSpPr>
        <p:spPr>
          <a:xfrm>
            <a:off x="1014315" y="2825082"/>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0.8</a:t>
            </a:r>
          </a:p>
        </p:txBody>
      </p:sp>
      <p:cxnSp>
        <p:nvCxnSpPr>
          <p:cNvPr id="632" name="Straight Connector 631"/>
          <p:cNvCxnSpPr/>
          <p:nvPr/>
        </p:nvCxnSpPr>
        <p:spPr>
          <a:xfrm rot="5400000">
            <a:off x="1248843" y="2431075"/>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33" name="TextBox 632"/>
          <p:cNvSpPr txBox="1"/>
          <p:nvPr/>
        </p:nvSpPr>
        <p:spPr>
          <a:xfrm>
            <a:off x="1014315" y="2392335"/>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1.0</a:t>
            </a:r>
          </a:p>
        </p:txBody>
      </p:sp>
      <p:sp>
        <p:nvSpPr>
          <p:cNvPr id="634" name="TextBox 633"/>
          <p:cNvSpPr txBox="1"/>
          <p:nvPr/>
        </p:nvSpPr>
        <p:spPr>
          <a:xfrm>
            <a:off x="2503199" y="4950342"/>
            <a:ext cx="2167260" cy="169149"/>
          </a:xfrm>
          <a:prstGeom prst="rect">
            <a:avLst/>
          </a:prstGeom>
          <a:noFill/>
          <a:ln w="12700">
            <a:noFill/>
          </a:ln>
        </p:spPr>
        <p:txBody>
          <a:bodyPr wrap="none" lIns="0" tIns="0" rIns="0" bIns="0" rtlCol="0" anchor="ctr" anchorCtr="0">
            <a:spAutoFit/>
          </a:bodyPr>
          <a:lstStyle/>
          <a:p>
            <a:pPr algn="ctr" defTabSz="913554">
              <a:defRPr/>
            </a:pPr>
            <a:r>
              <a:rPr lang="en-US" sz="1099" b="1" dirty="0">
                <a:solidFill>
                  <a:srgbClr val="58595B"/>
                </a:solidFill>
                <a:latin typeface="Arial"/>
                <a:cs typeface="Arial" pitchFamily="34" charset="0"/>
              </a:rPr>
              <a:t>Months Since Start of Treatment</a:t>
            </a:r>
          </a:p>
        </p:txBody>
      </p:sp>
      <p:sp>
        <p:nvSpPr>
          <p:cNvPr id="635" name="TextBox 634"/>
          <p:cNvSpPr txBox="1"/>
          <p:nvPr/>
        </p:nvSpPr>
        <p:spPr>
          <a:xfrm rot="16200000">
            <a:off x="-428106" y="3458819"/>
            <a:ext cx="2433358" cy="169149"/>
          </a:xfrm>
          <a:prstGeom prst="rect">
            <a:avLst/>
          </a:prstGeom>
          <a:noFill/>
          <a:ln w="12700">
            <a:noFill/>
          </a:ln>
        </p:spPr>
        <p:txBody>
          <a:bodyPr wrap="none" lIns="0" tIns="0" rIns="0" bIns="0" rtlCol="0" anchor="ctr" anchorCtr="0">
            <a:spAutoFit/>
          </a:bodyPr>
          <a:lstStyle/>
          <a:p>
            <a:pPr algn="ctr" defTabSz="913554">
              <a:defRPr/>
            </a:pPr>
            <a:r>
              <a:rPr lang="en-US" sz="1099" b="1" dirty="0">
                <a:solidFill>
                  <a:srgbClr val="58595B"/>
                </a:solidFill>
                <a:latin typeface="Arial"/>
                <a:cs typeface="Arial" pitchFamily="34" charset="0"/>
              </a:rPr>
              <a:t>Estimated Survival Probability (PFS)</a:t>
            </a:r>
          </a:p>
        </p:txBody>
      </p:sp>
      <p:cxnSp>
        <p:nvCxnSpPr>
          <p:cNvPr id="636" name="Straight Connector 635"/>
          <p:cNvCxnSpPr/>
          <p:nvPr/>
        </p:nvCxnSpPr>
        <p:spPr>
          <a:xfrm rot="5400000">
            <a:off x="1248843" y="4594820"/>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37" name="TextBox 636"/>
          <p:cNvSpPr txBox="1"/>
          <p:nvPr/>
        </p:nvSpPr>
        <p:spPr>
          <a:xfrm>
            <a:off x="1014315" y="455607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0.0</a:t>
            </a:r>
          </a:p>
        </p:txBody>
      </p:sp>
      <p:cxnSp>
        <p:nvCxnSpPr>
          <p:cNvPr id="638" name="Straight Connector 637"/>
          <p:cNvCxnSpPr/>
          <p:nvPr/>
        </p:nvCxnSpPr>
        <p:spPr>
          <a:xfrm>
            <a:off x="335606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39" name="TextBox 638"/>
          <p:cNvSpPr txBox="1"/>
          <p:nvPr/>
        </p:nvSpPr>
        <p:spPr>
          <a:xfrm>
            <a:off x="3270670"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18</a:t>
            </a:r>
          </a:p>
        </p:txBody>
      </p:sp>
      <p:cxnSp>
        <p:nvCxnSpPr>
          <p:cNvPr id="640" name="Straight Connector 639"/>
          <p:cNvCxnSpPr/>
          <p:nvPr/>
        </p:nvCxnSpPr>
        <p:spPr>
          <a:xfrm>
            <a:off x="589435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1" name="TextBox 640"/>
          <p:cNvSpPr txBox="1"/>
          <p:nvPr/>
        </p:nvSpPr>
        <p:spPr>
          <a:xfrm>
            <a:off x="580895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40</a:t>
            </a:r>
          </a:p>
        </p:txBody>
      </p:sp>
      <p:cxnSp>
        <p:nvCxnSpPr>
          <p:cNvPr id="642" name="Straight Connector 641"/>
          <p:cNvCxnSpPr/>
          <p:nvPr/>
        </p:nvCxnSpPr>
        <p:spPr>
          <a:xfrm>
            <a:off x="1510038"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3" name="TextBox 642"/>
          <p:cNvSpPr txBox="1"/>
          <p:nvPr/>
        </p:nvSpPr>
        <p:spPr>
          <a:xfrm>
            <a:off x="1424647"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a:t>
            </a:r>
          </a:p>
        </p:txBody>
      </p:sp>
      <p:cxnSp>
        <p:nvCxnSpPr>
          <p:cNvPr id="644" name="Straight Connector 643"/>
          <p:cNvCxnSpPr/>
          <p:nvPr/>
        </p:nvCxnSpPr>
        <p:spPr>
          <a:xfrm>
            <a:off x="174079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5" name="TextBox 644"/>
          <p:cNvSpPr txBox="1"/>
          <p:nvPr/>
        </p:nvSpPr>
        <p:spPr>
          <a:xfrm>
            <a:off x="1655400"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4</a:t>
            </a:r>
          </a:p>
        </p:txBody>
      </p:sp>
      <p:cxnSp>
        <p:nvCxnSpPr>
          <p:cNvPr id="646" name="Straight Connector 645"/>
          <p:cNvCxnSpPr/>
          <p:nvPr/>
        </p:nvCxnSpPr>
        <p:spPr>
          <a:xfrm>
            <a:off x="220229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7" name="TextBox 646"/>
          <p:cNvSpPr txBox="1"/>
          <p:nvPr/>
        </p:nvSpPr>
        <p:spPr>
          <a:xfrm>
            <a:off x="2116906"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8</a:t>
            </a:r>
          </a:p>
        </p:txBody>
      </p:sp>
      <p:cxnSp>
        <p:nvCxnSpPr>
          <p:cNvPr id="648" name="Straight Connector 647"/>
          <p:cNvCxnSpPr/>
          <p:nvPr/>
        </p:nvCxnSpPr>
        <p:spPr>
          <a:xfrm>
            <a:off x="2433050"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49" name="TextBox 648"/>
          <p:cNvSpPr txBox="1"/>
          <p:nvPr/>
        </p:nvSpPr>
        <p:spPr>
          <a:xfrm>
            <a:off x="234765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10</a:t>
            </a:r>
          </a:p>
        </p:txBody>
      </p:sp>
      <p:cxnSp>
        <p:nvCxnSpPr>
          <p:cNvPr id="650" name="Straight Connector 649"/>
          <p:cNvCxnSpPr/>
          <p:nvPr/>
        </p:nvCxnSpPr>
        <p:spPr>
          <a:xfrm>
            <a:off x="289455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1" name="TextBox 650"/>
          <p:cNvSpPr txBox="1"/>
          <p:nvPr/>
        </p:nvSpPr>
        <p:spPr>
          <a:xfrm>
            <a:off x="280916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14</a:t>
            </a:r>
          </a:p>
        </p:txBody>
      </p:sp>
      <p:cxnSp>
        <p:nvCxnSpPr>
          <p:cNvPr id="652" name="Straight Connector 651"/>
          <p:cNvCxnSpPr/>
          <p:nvPr/>
        </p:nvCxnSpPr>
        <p:spPr>
          <a:xfrm>
            <a:off x="312530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3" name="TextBox 652"/>
          <p:cNvSpPr txBox="1"/>
          <p:nvPr/>
        </p:nvSpPr>
        <p:spPr>
          <a:xfrm>
            <a:off x="3039917"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16</a:t>
            </a:r>
          </a:p>
        </p:txBody>
      </p:sp>
      <p:cxnSp>
        <p:nvCxnSpPr>
          <p:cNvPr id="654" name="Straight Connector 653"/>
          <p:cNvCxnSpPr/>
          <p:nvPr/>
        </p:nvCxnSpPr>
        <p:spPr>
          <a:xfrm>
            <a:off x="3586814"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5" name="TextBox 654"/>
          <p:cNvSpPr txBox="1"/>
          <p:nvPr/>
        </p:nvSpPr>
        <p:spPr>
          <a:xfrm>
            <a:off x="3501423"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20</a:t>
            </a:r>
          </a:p>
        </p:txBody>
      </p:sp>
      <p:cxnSp>
        <p:nvCxnSpPr>
          <p:cNvPr id="656" name="Straight Connector 655"/>
          <p:cNvCxnSpPr/>
          <p:nvPr/>
        </p:nvCxnSpPr>
        <p:spPr>
          <a:xfrm>
            <a:off x="381756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7" name="TextBox 656"/>
          <p:cNvSpPr txBox="1"/>
          <p:nvPr/>
        </p:nvSpPr>
        <p:spPr>
          <a:xfrm>
            <a:off x="373217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22</a:t>
            </a:r>
          </a:p>
        </p:txBody>
      </p:sp>
      <p:cxnSp>
        <p:nvCxnSpPr>
          <p:cNvPr id="658" name="Straight Connector 657"/>
          <p:cNvCxnSpPr/>
          <p:nvPr/>
        </p:nvCxnSpPr>
        <p:spPr>
          <a:xfrm>
            <a:off x="4279073"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59" name="TextBox 658"/>
          <p:cNvSpPr txBox="1"/>
          <p:nvPr/>
        </p:nvSpPr>
        <p:spPr>
          <a:xfrm>
            <a:off x="4193680"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26</a:t>
            </a:r>
          </a:p>
        </p:txBody>
      </p:sp>
      <p:cxnSp>
        <p:nvCxnSpPr>
          <p:cNvPr id="660" name="Straight Connector 659"/>
          <p:cNvCxnSpPr/>
          <p:nvPr/>
        </p:nvCxnSpPr>
        <p:spPr>
          <a:xfrm>
            <a:off x="474057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1" name="TextBox 660"/>
          <p:cNvSpPr txBox="1"/>
          <p:nvPr/>
        </p:nvSpPr>
        <p:spPr>
          <a:xfrm>
            <a:off x="465518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30</a:t>
            </a:r>
          </a:p>
        </p:txBody>
      </p:sp>
      <p:cxnSp>
        <p:nvCxnSpPr>
          <p:cNvPr id="662" name="Straight Connector 661"/>
          <p:cNvCxnSpPr/>
          <p:nvPr/>
        </p:nvCxnSpPr>
        <p:spPr>
          <a:xfrm>
            <a:off x="520208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3" name="TextBox 662"/>
          <p:cNvSpPr txBox="1"/>
          <p:nvPr/>
        </p:nvSpPr>
        <p:spPr>
          <a:xfrm>
            <a:off x="5116692"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34</a:t>
            </a:r>
          </a:p>
        </p:txBody>
      </p:sp>
      <p:cxnSp>
        <p:nvCxnSpPr>
          <p:cNvPr id="664" name="Straight Connector 663"/>
          <p:cNvCxnSpPr/>
          <p:nvPr/>
        </p:nvCxnSpPr>
        <p:spPr>
          <a:xfrm>
            <a:off x="543283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5" name="TextBox 664"/>
          <p:cNvSpPr txBox="1"/>
          <p:nvPr/>
        </p:nvSpPr>
        <p:spPr>
          <a:xfrm>
            <a:off x="5347445"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36</a:t>
            </a:r>
          </a:p>
        </p:txBody>
      </p:sp>
      <p:cxnSp>
        <p:nvCxnSpPr>
          <p:cNvPr id="666" name="Straight Connector 665"/>
          <p:cNvCxnSpPr/>
          <p:nvPr/>
        </p:nvCxnSpPr>
        <p:spPr>
          <a:xfrm>
            <a:off x="4509826"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7" name="TextBox 666"/>
          <p:cNvSpPr txBox="1"/>
          <p:nvPr/>
        </p:nvSpPr>
        <p:spPr>
          <a:xfrm>
            <a:off x="4424433"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28</a:t>
            </a:r>
          </a:p>
        </p:txBody>
      </p:sp>
      <p:cxnSp>
        <p:nvCxnSpPr>
          <p:cNvPr id="668" name="Straight Connector 667"/>
          <p:cNvCxnSpPr/>
          <p:nvPr/>
        </p:nvCxnSpPr>
        <p:spPr>
          <a:xfrm>
            <a:off x="566359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69" name="TextBox 668"/>
          <p:cNvSpPr txBox="1"/>
          <p:nvPr/>
        </p:nvSpPr>
        <p:spPr>
          <a:xfrm>
            <a:off x="557819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38</a:t>
            </a:r>
          </a:p>
        </p:txBody>
      </p:sp>
      <p:cxnSp>
        <p:nvCxnSpPr>
          <p:cNvPr id="671" name="Straight Connector 670"/>
          <p:cNvCxnSpPr/>
          <p:nvPr/>
        </p:nvCxnSpPr>
        <p:spPr>
          <a:xfrm rot="5400000">
            <a:off x="1248843" y="2647451"/>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72" name="TextBox 671"/>
          <p:cNvSpPr txBox="1"/>
          <p:nvPr/>
        </p:nvSpPr>
        <p:spPr>
          <a:xfrm>
            <a:off x="1014315" y="260870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0.9</a:t>
            </a:r>
          </a:p>
        </p:txBody>
      </p:sp>
      <p:cxnSp>
        <p:nvCxnSpPr>
          <p:cNvPr id="673" name="Straight Connector 672"/>
          <p:cNvCxnSpPr/>
          <p:nvPr/>
        </p:nvCxnSpPr>
        <p:spPr>
          <a:xfrm rot="5400000">
            <a:off x="1248843" y="3080198"/>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74" name="TextBox 673"/>
          <p:cNvSpPr txBox="1"/>
          <p:nvPr/>
        </p:nvSpPr>
        <p:spPr>
          <a:xfrm>
            <a:off x="1014315" y="3041455"/>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0.7</a:t>
            </a:r>
          </a:p>
        </p:txBody>
      </p:sp>
      <p:cxnSp>
        <p:nvCxnSpPr>
          <p:cNvPr id="675" name="Straight Connector 674"/>
          <p:cNvCxnSpPr/>
          <p:nvPr/>
        </p:nvCxnSpPr>
        <p:spPr>
          <a:xfrm rot="5400000">
            <a:off x="1248843" y="3512946"/>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76" name="TextBox 675"/>
          <p:cNvSpPr txBox="1"/>
          <p:nvPr/>
        </p:nvSpPr>
        <p:spPr>
          <a:xfrm>
            <a:off x="1014315" y="3474204"/>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0.5</a:t>
            </a:r>
          </a:p>
        </p:txBody>
      </p:sp>
      <p:cxnSp>
        <p:nvCxnSpPr>
          <p:cNvPr id="677" name="Straight Connector 676"/>
          <p:cNvCxnSpPr/>
          <p:nvPr/>
        </p:nvCxnSpPr>
        <p:spPr>
          <a:xfrm rot="5400000">
            <a:off x="1248843" y="3945693"/>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78" name="TextBox 677"/>
          <p:cNvSpPr txBox="1"/>
          <p:nvPr/>
        </p:nvSpPr>
        <p:spPr>
          <a:xfrm>
            <a:off x="1014315" y="3906951"/>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0.3</a:t>
            </a:r>
          </a:p>
        </p:txBody>
      </p:sp>
      <p:cxnSp>
        <p:nvCxnSpPr>
          <p:cNvPr id="679" name="Straight Connector 678"/>
          <p:cNvCxnSpPr/>
          <p:nvPr/>
        </p:nvCxnSpPr>
        <p:spPr>
          <a:xfrm rot="5400000">
            <a:off x="1248843" y="4378440"/>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680" name="TextBox 679"/>
          <p:cNvSpPr txBox="1"/>
          <p:nvPr/>
        </p:nvSpPr>
        <p:spPr>
          <a:xfrm>
            <a:off x="1014315" y="433969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0.1</a:t>
            </a:r>
          </a:p>
        </p:txBody>
      </p:sp>
      <p:grpSp>
        <p:nvGrpSpPr>
          <p:cNvPr id="681" name="Group 680"/>
          <p:cNvGrpSpPr/>
          <p:nvPr/>
        </p:nvGrpSpPr>
        <p:grpSpPr>
          <a:xfrm>
            <a:off x="6276595" y="4950328"/>
            <a:ext cx="5724450" cy="737911"/>
            <a:chOff x="162426" y="3582661"/>
            <a:chExt cx="4298433" cy="554459"/>
          </a:xfrm>
        </p:grpSpPr>
        <p:sp>
          <p:nvSpPr>
            <p:cNvPr id="682" name="TextBox 681"/>
            <p:cNvSpPr txBox="1"/>
            <p:nvPr/>
          </p:nvSpPr>
          <p:spPr>
            <a:xfrm>
              <a:off x="162426" y="3582661"/>
              <a:ext cx="447769" cy="103971"/>
            </a:xfrm>
            <a:prstGeom prst="rect">
              <a:avLst/>
            </a:prstGeom>
            <a:noFill/>
            <a:ln w="12700">
              <a:noFill/>
            </a:ln>
          </p:spPr>
          <p:txBody>
            <a:bodyPr wrap="none" lIns="0" tIns="0" rIns="0" bIns="0" rtlCol="0" anchor="ctr" anchorCtr="0">
              <a:spAutoFit/>
            </a:bodyPr>
            <a:lstStyle/>
            <a:p>
              <a:pPr defTabSz="913554">
                <a:defRPr/>
              </a:pPr>
              <a:r>
                <a:rPr lang="en-US" sz="899" b="1" dirty="0">
                  <a:solidFill>
                    <a:srgbClr val="58595B"/>
                  </a:solidFill>
                  <a:latin typeface="Arial"/>
                  <a:cs typeface="Arial" pitchFamily="34" charset="0"/>
                </a:rPr>
                <a:t>No. at risk:</a:t>
              </a:r>
            </a:p>
          </p:txBody>
        </p:sp>
        <p:grpSp>
          <p:nvGrpSpPr>
            <p:cNvPr id="683" name="Group 682"/>
            <p:cNvGrpSpPr/>
            <p:nvPr/>
          </p:nvGrpSpPr>
          <p:grpSpPr>
            <a:xfrm>
              <a:off x="162426" y="3760465"/>
              <a:ext cx="4298433" cy="138499"/>
              <a:chOff x="162426" y="3760465"/>
              <a:chExt cx="4298433" cy="138499"/>
            </a:xfrm>
          </p:grpSpPr>
          <p:sp>
            <p:nvSpPr>
              <p:cNvPr id="707" name="TextBox 706"/>
              <p:cNvSpPr txBox="1"/>
              <p:nvPr/>
            </p:nvSpPr>
            <p:spPr>
              <a:xfrm>
                <a:off x="162426" y="3782931"/>
                <a:ext cx="346660" cy="93564"/>
              </a:xfrm>
              <a:prstGeom prst="rect">
                <a:avLst/>
              </a:prstGeom>
              <a:noFill/>
              <a:ln w="12700">
                <a:noFill/>
              </a:ln>
            </p:spPr>
            <p:txBody>
              <a:bodyPr wrap="none" lIns="0" tIns="0" rIns="0" bIns="0" rtlCol="0" anchor="ctr" anchorCtr="0">
                <a:spAutoFit/>
              </a:bodyPr>
              <a:lstStyle/>
              <a:p>
                <a:pPr defTabSz="913554">
                  <a:lnSpc>
                    <a:spcPct val="90000"/>
                  </a:lnSpc>
                  <a:defRPr/>
                </a:pPr>
                <a:r>
                  <a:rPr lang="en-US" sz="899" b="1" dirty="0">
                    <a:solidFill>
                      <a:srgbClr val="0066CC"/>
                    </a:solidFill>
                    <a:latin typeface="Arial"/>
                    <a:cs typeface="Arial" pitchFamily="34" charset="0"/>
                  </a:rPr>
                  <a:t>With BM</a:t>
                </a:r>
              </a:p>
            </p:txBody>
          </p:sp>
          <p:sp>
            <p:nvSpPr>
              <p:cNvPr id="708" name="TextBox 707"/>
              <p:cNvSpPr txBox="1"/>
              <p:nvPr/>
            </p:nvSpPr>
            <p:spPr>
              <a:xfrm>
                <a:off x="294645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a:t>
                </a:r>
              </a:p>
            </p:txBody>
          </p:sp>
          <p:sp>
            <p:nvSpPr>
              <p:cNvPr id="709" name="TextBox 708"/>
              <p:cNvSpPr txBox="1"/>
              <p:nvPr/>
            </p:nvSpPr>
            <p:spPr>
              <a:xfrm>
                <a:off x="86721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92</a:t>
                </a:r>
              </a:p>
            </p:txBody>
          </p:sp>
          <p:sp>
            <p:nvSpPr>
              <p:cNvPr id="710" name="TextBox 709"/>
              <p:cNvSpPr txBox="1"/>
              <p:nvPr/>
            </p:nvSpPr>
            <p:spPr>
              <a:xfrm>
                <a:off x="138702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56</a:t>
                </a:r>
              </a:p>
            </p:txBody>
          </p:sp>
          <p:sp>
            <p:nvSpPr>
              <p:cNvPr id="711" name="TextBox 710"/>
              <p:cNvSpPr txBox="1"/>
              <p:nvPr/>
            </p:nvSpPr>
            <p:spPr>
              <a:xfrm>
                <a:off x="190683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32</a:t>
                </a:r>
              </a:p>
            </p:txBody>
          </p:sp>
          <p:sp>
            <p:nvSpPr>
              <p:cNvPr id="712" name="TextBox 711"/>
              <p:cNvSpPr txBox="1"/>
              <p:nvPr/>
            </p:nvSpPr>
            <p:spPr>
              <a:xfrm>
                <a:off x="346626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13" name="TextBox 712"/>
              <p:cNvSpPr txBox="1"/>
              <p:nvPr/>
            </p:nvSpPr>
            <p:spPr>
              <a:xfrm>
                <a:off x="242664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17</a:t>
                </a:r>
              </a:p>
            </p:txBody>
          </p:sp>
          <p:sp>
            <p:nvSpPr>
              <p:cNvPr id="714" name="TextBox 713"/>
              <p:cNvSpPr txBox="1"/>
              <p:nvPr/>
            </p:nvSpPr>
            <p:spPr>
              <a:xfrm>
                <a:off x="4332619"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715" name="TextBox 714"/>
              <p:cNvSpPr txBox="1"/>
              <p:nvPr/>
            </p:nvSpPr>
            <p:spPr>
              <a:xfrm>
                <a:off x="104048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70</a:t>
                </a:r>
              </a:p>
            </p:txBody>
          </p:sp>
          <p:sp>
            <p:nvSpPr>
              <p:cNvPr id="716" name="TextBox 715"/>
              <p:cNvSpPr txBox="1"/>
              <p:nvPr/>
            </p:nvSpPr>
            <p:spPr>
              <a:xfrm>
                <a:off x="121375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64</a:t>
                </a:r>
              </a:p>
            </p:txBody>
          </p:sp>
          <p:sp>
            <p:nvSpPr>
              <p:cNvPr id="717" name="TextBox 716"/>
              <p:cNvSpPr txBox="1"/>
              <p:nvPr/>
            </p:nvSpPr>
            <p:spPr>
              <a:xfrm>
                <a:off x="156029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49</a:t>
                </a:r>
              </a:p>
            </p:txBody>
          </p:sp>
          <p:sp>
            <p:nvSpPr>
              <p:cNvPr id="718" name="TextBox 717"/>
              <p:cNvSpPr txBox="1"/>
              <p:nvPr/>
            </p:nvSpPr>
            <p:spPr>
              <a:xfrm>
                <a:off x="173356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41</a:t>
                </a:r>
              </a:p>
            </p:txBody>
          </p:sp>
          <p:sp>
            <p:nvSpPr>
              <p:cNvPr id="719" name="TextBox 718"/>
              <p:cNvSpPr txBox="1"/>
              <p:nvPr/>
            </p:nvSpPr>
            <p:spPr>
              <a:xfrm>
                <a:off x="208010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26</a:t>
                </a:r>
              </a:p>
            </p:txBody>
          </p:sp>
          <p:sp>
            <p:nvSpPr>
              <p:cNvPr id="720" name="TextBox 719"/>
              <p:cNvSpPr txBox="1"/>
              <p:nvPr/>
            </p:nvSpPr>
            <p:spPr>
              <a:xfrm>
                <a:off x="225337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21</a:t>
                </a:r>
              </a:p>
            </p:txBody>
          </p:sp>
          <p:sp>
            <p:nvSpPr>
              <p:cNvPr id="721" name="TextBox 720"/>
              <p:cNvSpPr txBox="1"/>
              <p:nvPr/>
            </p:nvSpPr>
            <p:spPr>
              <a:xfrm>
                <a:off x="259991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12</a:t>
                </a:r>
              </a:p>
            </p:txBody>
          </p:sp>
          <p:sp>
            <p:nvSpPr>
              <p:cNvPr id="722" name="TextBox 721"/>
              <p:cNvSpPr txBox="1"/>
              <p:nvPr/>
            </p:nvSpPr>
            <p:spPr>
              <a:xfrm>
                <a:off x="277318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a:t>
                </a:r>
              </a:p>
            </p:txBody>
          </p:sp>
          <p:sp>
            <p:nvSpPr>
              <p:cNvPr id="723" name="TextBox 722"/>
              <p:cNvSpPr txBox="1"/>
              <p:nvPr/>
            </p:nvSpPr>
            <p:spPr>
              <a:xfrm>
                <a:off x="311972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24" name="TextBox 723"/>
              <p:cNvSpPr txBox="1"/>
              <p:nvPr/>
            </p:nvSpPr>
            <p:spPr>
              <a:xfrm>
                <a:off x="329299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25" name="TextBox 724"/>
              <p:cNvSpPr txBox="1"/>
              <p:nvPr/>
            </p:nvSpPr>
            <p:spPr>
              <a:xfrm>
                <a:off x="363953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26" name="TextBox 725"/>
              <p:cNvSpPr txBox="1"/>
              <p:nvPr/>
            </p:nvSpPr>
            <p:spPr>
              <a:xfrm>
                <a:off x="398607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727" name="TextBox 726"/>
              <p:cNvSpPr txBox="1"/>
              <p:nvPr/>
            </p:nvSpPr>
            <p:spPr>
              <a:xfrm>
                <a:off x="381280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728" name="TextBox 727"/>
              <p:cNvSpPr txBox="1"/>
              <p:nvPr/>
            </p:nvSpPr>
            <p:spPr>
              <a:xfrm>
                <a:off x="4159343" y="3760465"/>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grpSp>
        <p:grpSp>
          <p:nvGrpSpPr>
            <p:cNvPr id="684" name="Group 683"/>
            <p:cNvGrpSpPr/>
            <p:nvPr/>
          </p:nvGrpSpPr>
          <p:grpSpPr>
            <a:xfrm>
              <a:off x="162426" y="3998621"/>
              <a:ext cx="4298433" cy="138499"/>
              <a:chOff x="162426" y="3998621"/>
              <a:chExt cx="4298433" cy="138499"/>
            </a:xfrm>
          </p:grpSpPr>
          <p:sp>
            <p:nvSpPr>
              <p:cNvPr id="685" name="TextBox 684"/>
              <p:cNvSpPr txBox="1"/>
              <p:nvPr/>
            </p:nvSpPr>
            <p:spPr>
              <a:xfrm>
                <a:off x="162426" y="4021087"/>
                <a:ext cx="481472" cy="93564"/>
              </a:xfrm>
              <a:prstGeom prst="rect">
                <a:avLst/>
              </a:prstGeom>
              <a:noFill/>
              <a:ln w="12700">
                <a:noFill/>
              </a:ln>
            </p:spPr>
            <p:txBody>
              <a:bodyPr wrap="none" lIns="0" tIns="0" rIns="0" bIns="0" rtlCol="0" anchor="ctr" anchorCtr="0">
                <a:spAutoFit/>
              </a:bodyPr>
              <a:lstStyle/>
              <a:p>
                <a:pPr defTabSz="913554">
                  <a:lnSpc>
                    <a:spcPct val="90000"/>
                  </a:lnSpc>
                  <a:defRPr/>
                </a:pPr>
                <a:r>
                  <a:rPr lang="en-US" sz="899" b="1" dirty="0">
                    <a:solidFill>
                      <a:srgbClr val="FF0000">
                        <a:lumMod val="75000"/>
                      </a:srgbClr>
                    </a:solidFill>
                    <a:latin typeface="Arial"/>
                    <a:cs typeface="Arial" pitchFamily="34" charset="0"/>
                  </a:rPr>
                  <a:t>Without BM</a:t>
                </a:r>
              </a:p>
            </p:txBody>
          </p:sp>
          <p:sp>
            <p:nvSpPr>
              <p:cNvPr id="686" name="TextBox 685"/>
              <p:cNvSpPr txBox="1"/>
              <p:nvPr/>
            </p:nvSpPr>
            <p:spPr>
              <a:xfrm>
                <a:off x="294645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55</a:t>
                </a:r>
              </a:p>
            </p:txBody>
          </p:sp>
          <p:sp>
            <p:nvSpPr>
              <p:cNvPr id="687" name="TextBox 686"/>
              <p:cNvSpPr txBox="1"/>
              <p:nvPr/>
            </p:nvSpPr>
            <p:spPr>
              <a:xfrm>
                <a:off x="86721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387</a:t>
                </a:r>
              </a:p>
            </p:txBody>
          </p:sp>
          <p:sp>
            <p:nvSpPr>
              <p:cNvPr id="688" name="TextBox 687"/>
              <p:cNvSpPr txBox="1"/>
              <p:nvPr/>
            </p:nvSpPr>
            <p:spPr>
              <a:xfrm>
                <a:off x="138702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252</a:t>
                </a:r>
              </a:p>
            </p:txBody>
          </p:sp>
          <p:sp>
            <p:nvSpPr>
              <p:cNvPr id="689" name="TextBox 688"/>
              <p:cNvSpPr txBox="1"/>
              <p:nvPr/>
            </p:nvSpPr>
            <p:spPr>
              <a:xfrm>
                <a:off x="190683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155</a:t>
                </a:r>
              </a:p>
            </p:txBody>
          </p:sp>
          <p:sp>
            <p:nvSpPr>
              <p:cNvPr id="690" name="TextBox 689"/>
              <p:cNvSpPr txBox="1"/>
              <p:nvPr/>
            </p:nvSpPr>
            <p:spPr>
              <a:xfrm>
                <a:off x="346626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8</a:t>
                </a:r>
              </a:p>
            </p:txBody>
          </p:sp>
          <p:sp>
            <p:nvSpPr>
              <p:cNvPr id="691" name="TextBox 690"/>
              <p:cNvSpPr txBox="1"/>
              <p:nvPr/>
            </p:nvSpPr>
            <p:spPr>
              <a:xfrm>
                <a:off x="242664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110</a:t>
                </a:r>
              </a:p>
            </p:txBody>
          </p:sp>
          <p:sp>
            <p:nvSpPr>
              <p:cNvPr id="692" name="TextBox 691"/>
              <p:cNvSpPr txBox="1"/>
              <p:nvPr/>
            </p:nvSpPr>
            <p:spPr>
              <a:xfrm>
                <a:off x="4332619"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sp>
            <p:nvSpPr>
              <p:cNvPr id="693" name="TextBox 692"/>
              <p:cNvSpPr txBox="1"/>
              <p:nvPr/>
            </p:nvSpPr>
            <p:spPr>
              <a:xfrm>
                <a:off x="104048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335</a:t>
                </a:r>
              </a:p>
            </p:txBody>
          </p:sp>
          <p:sp>
            <p:nvSpPr>
              <p:cNvPr id="694" name="TextBox 693"/>
              <p:cNvSpPr txBox="1"/>
              <p:nvPr/>
            </p:nvSpPr>
            <p:spPr>
              <a:xfrm>
                <a:off x="121375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288</a:t>
                </a:r>
              </a:p>
            </p:txBody>
          </p:sp>
          <p:sp>
            <p:nvSpPr>
              <p:cNvPr id="695" name="TextBox 694"/>
              <p:cNvSpPr txBox="1"/>
              <p:nvPr/>
            </p:nvSpPr>
            <p:spPr>
              <a:xfrm>
                <a:off x="156029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222</a:t>
                </a:r>
              </a:p>
            </p:txBody>
          </p:sp>
          <p:sp>
            <p:nvSpPr>
              <p:cNvPr id="696" name="TextBox 695"/>
              <p:cNvSpPr txBox="1"/>
              <p:nvPr/>
            </p:nvSpPr>
            <p:spPr>
              <a:xfrm>
                <a:off x="173356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186</a:t>
                </a:r>
              </a:p>
            </p:txBody>
          </p:sp>
          <p:sp>
            <p:nvSpPr>
              <p:cNvPr id="697" name="TextBox 696"/>
              <p:cNvSpPr txBox="1"/>
              <p:nvPr/>
            </p:nvSpPr>
            <p:spPr>
              <a:xfrm>
                <a:off x="208010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135</a:t>
                </a:r>
              </a:p>
            </p:txBody>
          </p:sp>
          <p:sp>
            <p:nvSpPr>
              <p:cNvPr id="698" name="TextBox 697"/>
              <p:cNvSpPr txBox="1"/>
              <p:nvPr/>
            </p:nvSpPr>
            <p:spPr>
              <a:xfrm>
                <a:off x="225337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126</a:t>
                </a:r>
              </a:p>
            </p:txBody>
          </p:sp>
          <p:sp>
            <p:nvSpPr>
              <p:cNvPr id="699" name="TextBox 698"/>
              <p:cNvSpPr txBox="1"/>
              <p:nvPr/>
            </p:nvSpPr>
            <p:spPr>
              <a:xfrm>
                <a:off x="259991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99</a:t>
                </a:r>
              </a:p>
            </p:txBody>
          </p:sp>
          <p:sp>
            <p:nvSpPr>
              <p:cNvPr id="700" name="TextBox 699"/>
              <p:cNvSpPr txBox="1"/>
              <p:nvPr/>
            </p:nvSpPr>
            <p:spPr>
              <a:xfrm>
                <a:off x="277318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77</a:t>
                </a:r>
              </a:p>
            </p:txBody>
          </p:sp>
          <p:sp>
            <p:nvSpPr>
              <p:cNvPr id="701" name="TextBox 700"/>
              <p:cNvSpPr txBox="1"/>
              <p:nvPr/>
            </p:nvSpPr>
            <p:spPr>
              <a:xfrm>
                <a:off x="311972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21</a:t>
                </a:r>
              </a:p>
            </p:txBody>
          </p:sp>
          <p:sp>
            <p:nvSpPr>
              <p:cNvPr id="702" name="TextBox 701"/>
              <p:cNvSpPr txBox="1"/>
              <p:nvPr/>
            </p:nvSpPr>
            <p:spPr>
              <a:xfrm>
                <a:off x="329299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17</a:t>
                </a:r>
              </a:p>
            </p:txBody>
          </p:sp>
          <p:sp>
            <p:nvSpPr>
              <p:cNvPr id="703" name="TextBox 702"/>
              <p:cNvSpPr txBox="1"/>
              <p:nvPr/>
            </p:nvSpPr>
            <p:spPr>
              <a:xfrm>
                <a:off x="363953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8</a:t>
                </a:r>
              </a:p>
            </p:txBody>
          </p:sp>
          <p:sp>
            <p:nvSpPr>
              <p:cNvPr id="704" name="TextBox 703"/>
              <p:cNvSpPr txBox="1"/>
              <p:nvPr/>
            </p:nvSpPr>
            <p:spPr>
              <a:xfrm>
                <a:off x="398607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2</a:t>
                </a:r>
              </a:p>
            </p:txBody>
          </p:sp>
          <p:sp>
            <p:nvSpPr>
              <p:cNvPr id="705" name="TextBox 704"/>
              <p:cNvSpPr txBox="1"/>
              <p:nvPr/>
            </p:nvSpPr>
            <p:spPr>
              <a:xfrm>
                <a:off x="381280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5</a:t>
                </a:r>
              </a:p>
            </p:txBody>
          </p:sp>
          <p:sp>
            <p:nvSpPr>
              <p:cNvPr id="706" name="TextBox 705"/>
              <p:cNvSpPr txBox="1"/>
              <p:nvPr/>
            </p:nvSpPr>
            <p:spPr>
              <a:xfrm>
                <a:off x="4159343" y="3998621"/>
                <a:ext cx="128240" cy="138499"/>
              </a:xfrm>
              <a:prstGeom prst="rect">
                <a:avLst/>
              </a:prstGeom>
              <a:noFill/>
              <a:ln w="12700">
                <a:noFill/>
              </a:ln>
            </p:spPr>
            <p:txBody>
              <a:bodyPr wrap="none" lIns="0" tIns="0" rIns="0" bIns="0" rtlCol="0" anchor="ctr">
                <a:noAutofit/>
              </a:bodyPr>
              <a:lstStyle/>
              <a:p>
                <a:pPr algn="ctr" defTabSz="913554">
                  <a:defRPr/>
                </a:pPr>
                <a:r>
                  <a:rPr lang="en-US" sz="899" dirty="0">
                    <a:solidFill>
                      <a:srgbClr val="58595B"/>
                    </a:solidFill>
                    <a:latin typeface="Arial"/>
                    <a:cs typeface="Arial" pitchFamily="34" charset="0"/>
                  </a:rPr>
                  <a:t>0</a:t>
                </a:r>
              </a:p>
            </p:txBody>
          </p:sp>
        </p:grpSp>
      </p:grpSp>
      <p:cxnSp>
        <p:nvCxnSpPr>
          <p:cNvPr id="729" name="Straight Connector 728"/>
          <p:cNvCxnSpPr/>
          <p:nvPr/>
        </p:nvCxnSpPr>
        <p:spPr>
          <a:xfrm>
            <a:off x="7300586" y="2461521"/>
            <a:ext cx="0" cy="216374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p:cNvCxnSpPr/>
          <p:nvPr/>
        </p:nvCxnSpPr>
        <p:spPr>
          <a:xfrm>
            <a:off x="7300586" y="4625264"/>
            <a:ext cx="461506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1" name="Straight Connector 730"/>
          <p:cNvCxnSpPr/>
          <p:nvPr/>
        </p:nvCxnSpPr>
        <p:spPr>
          <a:xfrm>
            <a:off x="1006961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32" name="TextBox 731"/>
          <p:cNvSpPr txBox="1"/>
          <p:nvPr/>
        </p:nvSpPr>
        <p:spPr>
          <a:xfrm>
            <a:off x="998422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24</a:t>
            </a:r>
          </a:p>
        </p:txBody>
      </p:sp>
      <p:cxnSp>
        <p:nvCxnSpPr>
          <p:cNvPr id="733" name="Straight Connector 732"/>
          <p:cNvCxnSpPr/>
          <p:nvPr/>
        </p:nvCxnSpPr>
        <p:spPr>
          <a:xfrm>
            <a:off x="7300586"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34" name="TextBox 733"/>
          <p:cNvSpPr txBox="1"/>
          <p:nvPr/>
        </p:nvSpPr>
        <p:spPr>
          <a:xfrm>
            <a:off x="7215193"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0</a:t>
            </a:r>
          </a:p>
        </p:txBody>
      </p:sp>
      <p:cxnSp>
        <p:nvCxnSpPr>
          <p:cNvPr id="735" name="Straight Connector 734"/>
          <p:cNvCxnSpPr/>
          <p:nvPr/>
        </p:nvCxnSpPr>
        <p:spPr>
          <a:xfrm>
            <a:off x="799284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36" name="TextBox 735"/>
          <p:cNvSpPr txBox="1"/>
          <p:nvPr/>
        </p:nvSpPr>
        <p:spPr>
          <a:xfrm>
            <a:off x="7907452"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6</a:t>
            </a:r>
          </a:p>
        </p:txBody>
      </p:sp>
      <p:cxnSp>
        <p:nvCxnSpPr>
          <p:cNvPr id="737" name="Straight Connector 736"/>
          <p:cNvCxnSpPr/>
          <p:nvPr/>
        </p:nvCxnSpPr>
        <p:spPr>
          <a:xfrm>
            <a:off x="8685103"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38" name="TextBox 737"/>
          <p:cNvSpPr txBox="1"/>
          <p:nvPr/>
        </p:nvSpPr>
        <p:spPr>
          <a:xfrm>
            <a:off x="8599711"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12</a:t>
            </a:r>
          </a:p>
        </p:txBody>
      </p:sp>
      <p:cxnSp>
        <p:nvCxnSpPr>
          <p:cNvPr id="739" name="Straight Connector 738"/>
          <p:cNvCxnSpPr/>
          <p:nvPr/>
        </p:nvCxnSpPr>
        <p:spPr>
          <a:xfrm>
            <a:off x="1099263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0" name="TextBox 739"/>
          <p:cNvSpPr txBox="1"/>
          <p:nvPr/>
        </p:nvSpPr>
        <p:spPr>
          <a:xfrm>
            <a:off x="1090723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32</a:t>
            </a:r>
          </a:p>
        </p:txBody>
      </p:sp>
      <p:cxnSp>
        <p:nvCxnSpPr>
          <p:cNvPr id="741" name="Straight Connector 740"/>
          <p:cNvCxnSpPr/>
          <p:nvPr/>
        </p:nvCxnSpPr>
        <p:spPr>
          <a:xfrm rot="5400000">
            <a:off x="7270142" y="4162066"/>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2" name="TextBox 741"/>
          <p:cNvSpPr txBox="1"/>
          <p:nvPr/>
        </p:nvSpPr>
        <p:spPr>
          <a:xfrm>
            <a:off x="7035615" y="4123324"/>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0.2</a:t>
            </a:r>
          </a:p>
        </p:txBody>
      </p:sp>
      <p:cxnSp>
        <p:nvCxnSpPr>
          <p:cNvPr id="743" name="Straight Connector 742"/>
          <p:cNvCxnSpPr/>
          <p:nvPr/>
        </p:nvCxnSpPr>
        <p:spPr>
          <a:xfrm rot="5400000">
            <a:off x="7270142" y="3729319"/>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4" name="TextBox 743"/>
          <p:cNvSpPr txBox="1"/>
          <p:nvPr/>
        </p:nvSpPr>
        <p:spPr>
          <a:xfrm>
            <a:off x="7035615" y="3690577"/>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0.4</a:t>
            </a:r>
          </a:p>
        </p:txBody>
      </p:sp>
      <p:cxnSp>
        <p:nvCxnSpPr>
          <p:cNvPr id="745" name="Straight Connector 744"/>
          <p:cNvCxnSpPr/>
          <p:nvPr/>
        </p:nvCxnSpPr>
        <p:spPr>
          <a:xfrm rot="5400000">
            <a:off x="7270142" y="3207133"/>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6" name="TextBox 745"/>
          <p:cNvSpPr txBox="1"/>
          <p:nvPr/>
        </p:nvSpPr>
        <p:spPr>
          <a:xfrm>
            <a:off x="7035615" y="3257829"/>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0.6</a:t>
            </a:r>
          </a:p>
        </p:txBody>
      </p:sp>
      <p:cxnSp>
        <p:nvCxnSpPr>
          <p:cNvPr id="747" name="Straight Connector 746"/>
          <p:cNvCxnSpPr/>
          <p:nvPr/>
        </p:nvCxnSpPr>
        <p:spPr>
          <a:xfrm rot="5400000">
            <a:off x="7270142" y="2834682"/>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48" name="TextBox 747"/>
          <p:cNvSpPr txBox="1"/>
          <p:nvPr/>
        </p:nvSpPr>
        <p:spPr>
          <a:xfrm>
            <a:off x="7035615" y="2795941"/>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0.8</a:t>
            </a:r>
          </a:p>
        </p:txBody>
      </p:sp>
      <p:cxnSp>
        <p:nvCxnSpPr>
          <p:cNvPr id="749" name="Straight Connector 748"/>
          <p:cNvCxnSpPr/>
          <p:nvPr/>
        </p:nvCxnSpPr>
        <p:spPr>
          <a:xfrm rot="5400000">
            <a:off x="7270142" y="2431075"/>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50" name="TextBox 749"/>
          <p:cNvSpPr txBox="1"/>
          <p:nvPr/>
        </p:nvSpPr>
        <p:spPr>
          <a:xfrm>
            <a:off x="7035615" y="2392335"/>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1.0</a:t>
            </a:r>
          </a:p>
        </p:txBody>
      </p:sp>
      <p:sp>
        <p:nvSpPr>
          <p:cNvPr id="751" name="TextBox 750"/>
          <p:cNvSpPr txBox="1"/>
          <p:nvPr/>
        </p:nvSpPr>
        <p:spPr>
          <a:xfrm>
            <a:off x="8524500" y="4950342"/>
            <a:ext cx="2167260" cy="169149"/>
          </a:xfrm>
          <a:prstGeom prst="rect">
            <a:avLst/>
          </a:prstGeom>
          <a:noFill/>
          <a:ln w="12700">
            <a:noFill/>
          </a:ln>
        </p:spPr>
        <p:txBody>
          <a:bodyPr wrap="none" lIns="0" tIns="0" rIns="0" bIns="0" rtlCol="0" anchor="ctr" anchorCtr="0">
            <a:spAutoFit/>
          </a:bodyPr>
          <a:lstStyle/>
          <a:p>
            <a:pPr algn="ctr" defTabSz="913554">
              <a:defRPr/>
            </a:pPr>
            <a:r>
              <a:rPr lang="en-US" sz="1099" b="1" dirty="0">
                <a:solidFill>
                  <a:srgbClr val="58595B"/>
                </a:solidFill>
                <a:latin typeface="Arial"/>
                <a:cs typeface="Arial" pitchFamily="34" charset="0"/>
              </a:rPr>
              <a:t>Months Since Start of Treatment</a:t>
            </a:r>
          </a:p>
        </p:txBody>
      </p:sp>
      <p:sp>
        <p:nvSpPr>
          <p:cNvPr id="752" name="TextBox 751"/>
          <p:cNvSpPr txBox="1"/>
          <p:nvPr/>
        </p:nvSpPr>
        <p:spPr>
          <a:xfrm rot="16200000">
            <a:off x="5549914" y="3458819"/>
            <a:ext cx="2519921" cy="169149"/>
          </a:xfrm>
          <a:prstGeom prst="rect">
            <a:avLst/>
          </a:prstGeom>
          <a:noFill/>
          <a:ln w="12700">
            <a:noFill/>
          </a:ln>
        </p:spPr>
        <p:txBody>
          <a:bodyPr wrap="none" lIns="0" tIns="0" rIns="0" bIns="0" rtlCol="0" anchor="ctr" anchorCtr="0">
            <a:spAutoFit/>
          </a:bodyPr>
          <a:lstStyle/>
          <a:p>
            <a:pPr algn="ctr" defTabSz="913554">
              <a:defRPr/>
            </a:pPr>
            <a:r>
              <a:rPr lang="en-US" sz="1099" b="1" dirty="0">
                <a:solidFill>
                  <a:srgbClr val="58595B"/>
                </a:solidFill>
                <a:latin typeface="Arial"/>
                <a:cs typeface="Arial" pitchFamily="34" charset="0"/>
              </a:rPr>
              <a:t>Estimated Survival Probability (TTSP)</a:t>
            </a:r>
          </a:p>
        </p:txBody>
      </p:sp>
      <p:cxnSp>
        <p:nvCxnSpPr>
          <p:cNvPr id="753" name="Straight Connector 752"/>
          <p:cNvCxnSpPr/>
          <p:nvPr/>
        </p:nvCxnSpPr>
        <p:spPr>
          <a:xfrm rot="5400000">
            <a:off x="7270142" y="4594820"/>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54" name="TextBox 753"/>
          <p:cNvSpPr txBox="1"/>
          <p:nvPr/>
        </p:nvSpPr>
        <p:spPr>
          <a:xfrm>
            <a:off x="7035615" y="455607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0.0</a:t>
            </a:r>
          </a:p>
        </p:txBody>
      </p:sp>
      <p:cxnSp>
        <p:nvCxnSpPr>
          <p:cNvPr id="755" name="Straight Connector 754"/>
          <p:cNvCxnSpPr/>
          <p:nvPr/>
        </p:nvCxnSpPr>
        <p:spPr>
          <a:xfrm>
            <a:off x="9377362"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56" name="TextBox 755"/>
          <p:cNvSpPr txBox="1"/>
          <p:nvPr/>
        </p:nvSpPr>
        <p:spPr>
          <a:xfrm>
            <a:off x="9291970"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18</a:t>
            </a:r>
          </a:p>
        </p:txBody>
      </p:sp>
      <p:cxnSp>
        <p:nvCxnSpPr>
          <p:cNvPr id="757" name="Straight Connector 756"/>
          <p:cNvCxnSpPr/>
          <p:nvPr/>
        </p:nvCxnSpPr>
        <p:spPr>
          <a:xfrm>
            <a:off x="11915650"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58" name="TextBox 757"/>
          <p:cNvSpPr txBox="1"/>
          <p:nvPr/>
        </p:nvSpPr>
        <p:spPr>
          <a:xfrm>
            <a:off x="1183025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40</a:t>
            </a:r>
          </a:p>
        </p:txBody>
      </p:sp>
      <p:cxnSp>
        <p:nvCxnSpPr>
          <p:cNvPr id="759" name="Straight Connector 758"/>
          <p:cNvCxnSpPr/>
          <p:nvPr/>
        </p:nvCxnSpPr>
        <p:spPr>
          <a:xfrm>
            <a:off x="753133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0" name="TextBox 759"/>
          <p:cNvSpPr txBox="1"/>
          <p:nvPr/>
        </p:nvSpPr>
        <p:spPr>
          <a:xfrm>
            <a:off x="744594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a:t>
            </a:r>
          </a:p>
        </p:txBody>
      </p:sp>
      <p:cxnSp>
        <p:nvCxnSpPr>
          <p:cNvPr id="761" name="Straight Connector 760"/>
          <p:cNvCxnSpPr/>
          <p:nvPr/>
        </p:nvCxnSpPr>
        <p:spPr>
          <a:xfrm>
            <a:off x="7762092"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2" name="TextBox 761"/>
          <p:cNvSpPr txBox="1"/>
          <p:nvPr/>
        </p:nvSpPr>
        <p:spPr>
          <a:xfrm>
            <a:off x="7676699"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4</a:t>
            </a:r>
          </a:p>
        </p:txBody>
      </p:sp>
      <p:cxnSp>
        <p:nvCxnSpPr>
          <p:cNvPr id="763" name="Straight Connector 762"/>
          <p:cNvCxnSpPr/>
          <p:nvPr/>
        </p:nvCxnSpPr>
        <p:spPr>
          <a:xfrm>
            <a:off x="822359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4" name="TextBox 763"/>
          <p:cNvSpPr txBox="1"/>
          <p:nvPr/>
        </p:nvSpPr>
        <p:spPr>
          <a:xfrm>
            <a:off x="8138205"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8</a:t>
            </a:r>
          </a:p>
        </p:txBody>
      </p:sp>
      <p:cxnSp>
        <p:nvCxnSpPr>
          <p:cNvPr id="765" name="Straight Connector 764"/>
          <p:cNvCxnSpPr/>
          <p:nvPr/>
        </p:nvCxnSpPr>
        <p:spPr>
          <a:xfrm>
            <a:off x="8454351"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6" name="TextBox 765"/>
          <p:cNvSpPr txBox="1"/>
          <p:nvPr/>
        </p:nvSpPr>
        <p:spPr>
          <a:xfrm>
            <a:off x="836895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10</a:t>
            </a:r>
          </a:p>
        </p:txBody>
      </p:sp>
      <p:cxnSp>
        <p:nvCxnSpPr>
          <p:cNvPr id="767" name="Straight Connector 766"/>
          <p:cNvCxnSpPr/>
          <p:nvPr/>
        </p:nvCxnSpPr>
        <p:spPr>
          <a:xfrm>
            <a:off x="8915856"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68" name="TextBox 767"/>
          <p:cNvSpPr txBox="1"/>
          <p:nvPr/>
        </p:nvSpPr>
        <p:spPr>
          <a:xfrm>
            <a:off x="883046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14</a:t>
            </a:r>
          </a:p>
        </p:txBody>
      </p:sp>
      <p:cxnSp>
        <p:nvCxnSpPr>
          <p:cNvPr id="769" name="Straight Connector 768"/>
          <p:cNvCxnSpPr/>
          <p:nvPr/>
        </p:nvCxnSpPr>
        <p:spPr>
          <a:xfrm>
            <a:off x="9146609"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0" name="TextBox 769"/>
          <p:cNvSpPr txBox="1"/>
          <p:nvPr/>
        </p:nvSpPr>
        <p:spPr>
          <a:xfrm>
            <a:off x="9061216"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16</a:t>
            </a:r>
          </a:p>
        </p:txBody>
      </p:sp>
      <p:cxnSp>
        <p:nvCxnSpPr>
          <p:cNvPr id="771" name="Straight Connector 770"/>
          <p:cNvCxnSpPr/>
          <p:nvPr/>
        </p:nvCxnSpPr>
        <p:spPr>
          <a:xfrm>
            <a:off x="960811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2" name="TextBox 771"/>
          <p:cNvSpPr txBox="1"/>
          <p:nvPr/>
        </p:nvSpPr>
        <p:spPr>
          <a:xfrm>
            <a:off x="9522722"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20</a:t>
            </a:r>
          </a:p>
        </p:txBody>
      </p:sp>
      <p:cxnSp>
        <p:nvCxnSpPr>
          <p:cNvPr id="773" name="Straight Connector 772"/>
          <p:cNvCxnSpPr/>
          <p:nvPr/>
        </p:nvCxnSpPr>
        <p:spPr>
          <a:xfrm>
            <a:off x="9838868"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4" name="TextBox 773"/>
          <p:cNvSpPr txBox="1"/>
          <p:nvPr/>
        </p:nvSpPr>
        <p:spPr>
          <a:xfrm>
            <a:off x="9753475"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22</a:t>
            </a:r>
          </a:p>
        </p:txBody>
      </p:sp>
      <p:cxnSp>
        <p:nvCxnSpPr>
          <p:cNvPr id="775" name="Straight Connector 774"/>
          <p:cNvCxnSpPr/>
          <p:nvPr/>
        </p:nvCxnSpPr>
        <p:spPr>
          <a:xfrm>
            <a:off x="10300374"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6" name="TextBox 775"/>
          <p:cNvSpPr txBox="1"/>
          <p:nvPr/>
        </p:nvSpPr>
        <p:spPr>
          <a:xfrm>
            <a:off x="10214981"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26</a:t>
            </a:r>
          </a:p>
        </p:txBody>
      </p:sp>
      <p:cxnSp>
        <p:nvCxnSpPr>
          <p:cNvPr id="777" name="Straight Connector 776"/>
          <p:cNvCxnSpPr/>
          <p:nvPr/>
        </p:nvCxnSpPr>
        <p:spPr>
          <a:xfrm>
            <a:off x="10761878"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78" name="TextBox 777"/>
          <p:cNvSpPr txBox="1"/>
          <p:nvPr/>
        </p:nvSpPr>
        <p:spPr>
          <a:xfrm>
            <a:off x="10676487"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30</a:t>
            </a:r>
          </a:p>
        </p:txBody>
      </p:sp>
      <p:cxnSp>
        <p:nvCxnSpPr>
          <p:cNvPr id="779" name="Straight Connector 778"/>
          <p:cNvCxnSpPr/>
          <p:nvPr/>
        </p:nvCxnSpPr>
        <p:spPr>
          <a:xfrm>
            <a:off x="11223384"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0" name="TextBox 779"/>
          <p:cNvSpPr txBox="1"/>
          <p:nvPr/>
        </p:nvSpPr>
        <p:spPr>
          <a:xfrm>
            <a:off x="11137993"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34</a:t>
            </a:r>
          </a:p>
        </p:txBody>
      </p:sp>
      <p:cxnSp>
        <p:nvCxnSpPr>
          <p:cNvPr id="781" name="Straight Connector 780"/>
          <p:cNvCxnSpPr/>
          <p:nvPr/>
        </p:nvCxnSpPr>
        <p:spPr>
          <a:xfrm>
            <a:off x="11454137"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2" name="TextBox 781"/>
          <p:cNvSpPr txBox="1"/>
          <p:nvPr/>
        </p:nvSpPr>
        <p:spPr>
          <a:xfrm>
            <a:off x="11368745"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36</a:t>
            </a:r>
          </a:p>
        </p:txBody>
      </p:sp>
      <p:cxnSp>
        <p:nvCxnSpPr>
          <p:cNvPr id="783" name="Straight Connector 782"/>
          <p:cNvCxnSpPr/>
          <p:nvPr/>
        </p:nvCxnSpPr>
        <p:spPr>
          <a:xfrm>
            <a:off x="10531125"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4" name="TextBox 783"/>
          <p:cNvSpPr txBox="1"/>
          <p:nvPr/>
        </p:nvSpPr>
        <p:spPr>
          <a:xfrm>
            <a:off x="10445734"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28</a:t>
            </a:r>
          </a:p>
        </p:txBody>
      </p:sp>
      <p:cxnSp>
        <p:nvCxnSpPr>
          <p:cNvPr id="785" name="Straight Connector 784"/>
          <p:cNvCxnSpPr/>
          <p:nvPr/>
        </p:nvCxnSpPr>
        <p:spPr>
          <a:xfrm>
            <a:off x="11684890" y="4625264"/>
            <a:ext cx="0" cy="6084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6" name="TextBox 785"/>
          <p:cNvSpPr txBox="1"/>
          <p:nvPr/>
        </p:nvSpPr>
        <p:spPr>
          <a:xfrm>
            <a:off x="11599498" y="4718734"/>
            <a:ext cx="170785" cy="184324"/>
          </a:xfrm>
          <a:prstGeom prst="rect">
            <a:avLst/>
          </a:prstGeom>
          <a:noFill/>
          <a:ln w="12700">
            <a:noFill/>
          </a:ln>
        </p:spPr>
        <p:txBody>
          <a:bodyPr wrap="none" lIns="0" tIns="0" rIns="0" bIns="0" rtlCol="0">
            <a:noAutofit/>
          </a:bodyPr>
          <a:lstStyle/>
          <a:p>
            <a:pPr algn="ctr" defTabSz="913554">
              <a:defRPr/>
            </a:pPr>
            <a:r>
              <a:rPr lang="en-US" sz="899" dirty="0">
                <a:solidFill>
                  <a:srgbClr val="58595B"/>
                </a:solidFill>
                <a:latin typeface="Arial"/>
                <a:cs typeface="Arial" pitchFamily="34" charset="0"/>
              </a:rPr>
              <a:t>38</a:t>
            </a:r>
          </a:p>
        </p:txBody>
      </p:sp>
      <p:cxnSp>
        <p:nvCxnSpPr>
          <p:cNvPr id="787" name="Straight Connector 786"/>
          <p:cNvCxnSpPr/>
          <p:nvPr/>
        </p:nvCxnSpPr>
        <p:spPr>
          <a:xfrm rot="5400000">
            <a:off x="7270142" y="2834682"/>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88" name="TextBox 787"/>
          <p:cNvSpPr txBox="1"/>
          <p:nvPr/>
        </p:nvSpPr>
        <p:spPr>
          <a:xfrm>
            <a:off x="7035615" y="260870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0.9</a:t>
            </a:r>
          </a:p>
        </p:txBody>
      </p:sp>
      <p:cxnSp>
        <p:nvCxnSpPr>
          <p:cNvPr id="789" name="Straight Connector 788"/>
          <p:cNvCxnSpPr/>
          <p:nvPr/>
        </p:nvCxnSpPr>
        <p:spPr>
          <a:xfrm rot="5400000">
            <a:off x="7270142" y="3207133"/>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90" name="TextBox 789"/>
          <p:cNvSpPr txBox="1"/>
          <p:nvPr/>
        </p:nvSpPr>
        <p:spPr>
          <a:xfrm>
            <a:off x="7035615" y="3168392"/>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0.7</a:t>
            </a:r>
          </a:p>
        </p:txBody>
      </p:sp>
      <p:cxnSp>
        <p:nvCxnSpPr>
          <p:cNvPr id="791" name="Straight Connector 790"/>
          <p:cNvCxnSpPr/>
          <p:nvPr/>
        </p:nvCxnSpPr>
        <p:spPr>
          <a:xfrm rot="5400000">
            <a:off x="7270142" y="3512946"/>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92" name="TextBox 791"/>
          <p:cNvSpPr txBox="1"/>
          <p:nvPr/>
        </p:nvSpPr>
        <p:spPr>
          <a:xfrm>
            <a:off x="7035615" y="3474204"/>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0.5</a:t>
            </a:r>
          </a:p>
        </p:txBody>
      </p:sp>
      <p:cxnSp>
        <p:nvCxnSpPr>
          <p:cNvPr id="793" name="Straight Connector 792"/>
          <p:cNvCxnSpPr/>
          <p:nvPr/>
        </p:nvCxnSpPr>
        <p:spPr>
          <a:xfrm rot="5400000">
            <a:off x="7270142" y="3945693"/>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94" name="TextBox 793"/>
          <p:cNvSpPr txBox="1"/>
          <p:nvPr/>
        </p:nvSpPr>
        <p:spPr>
          <a:xfrm>
            <a:off x="7035615" y="3906951"/>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0.3</a:t>
            </a:r>
          </a:p>
        </p:txBody>
      </p:sp>
      <p:cxnSp>
        <p:nvCxnSpPr>
          <p:cNvPr id="795" name="Straight Connector 794"/>
          <p:cNvCxnSpPr/>
          <p:nvPr/>
        </p:nvCxnSpPr>
        <p:spPr>
          <a:xfrm rot="5400000">
            <a:off x="7270142" y="4378440"/>
            <a:ext cx="0" cy="6088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796" name="TextBox 795"/>
          <p:cNvSpPr txBox="1"/>
          <p:nvPr/>
        </p:nvSpPr>
        <p:spPr>
          <a:xfrm>
            <a:off x="7035615" y="4339698"/>
            <a:ext cx="160300" cy="138371"/>
          </a:xfrm>
          <a:prstGeom prst="rect">
            <a:avLst/>
          </a:prstGeom>
          <a:noFill/>
          <a:ln w="12700">
            <a:noFill/>
          </a:ln>
        </p:spPr>
        <p:txBody>
          <a:bodyPr wrap="none" lIns="0" tIns="0" rIns="0" bIns="0" rtlCol="0" anchor="ctr" anchorCtr="0">
            <a:spAutoFit/>
          </a:bodyPr>
          <a:lstStyle/>
          <a:p>
            <a:pPr algn="r" defTabSz="913554">
              <a:defRPr/>
            </a:pPr>
            <a:r>
              <a:rPr lang="en-US" sz="899" dirty="0">
                <a:solidFill>
                  <a:srgbClr val="58595B"/>
                </a:solidFill>
                <a:latin typeface="Arial"/>
                <a:cs typeface="Arial" pitchFamily="34" charset="0"/>
              </a:rPr>
              <a:t>0.1</a:t>
            </a:r>
          </a:p>
        </p:txBody>
      </p:sp>
      <p:cxnSp>
        <p:nvCxnSpPr>
          <p:cNvPr id="797" name="Straight Connector 796"/>
          <p:cNvCxnSpPr/>
          <p:nvPr/>
        </p:nvCxnSpPr>
        <p:spPr>
          <a:xfrm>
            <a:off x="2993784" y="2865126"/>
            <a:ext cx="142071"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a:off x="2993784" y="3237577"/>
            <a:ext cx="142071" cy="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799" name="Tabella 3"/>
          <p:cNvGraphicFramePr>
            <a:graphicFrameLocks noGrp="1"/>
          </p:cNvGraphicFramePr>
          <p:nvPr/>
        </p:nvGraphicFramePr>
        <p:xfrm>
          <a:off x="9101291" y="2228481"/>
          <a:ext cx="3155003" cy="1243314"/>
        </p:xfrm>
        <a:graphic>
          <a:graphicData uri="http://schemas.openxmlformats.org/drawingml/2006/table">
            <a:tbl>
              <a:tblPr firstRow="1" bandRow="1">
                <a:tableStyleId>{5C22544A-7EE6-4342-B048-85BDC9FD1C3A}</a:tableStyleId>
              </a:tblPr>
              <a:tblGrid>
                <a:gridCol w="973615">
                  <a:extLst>
                    <a:ext uri="{9D8B030D-6E8A-4147-A177-3AD203B41FA5}">
                      <a16:colId xmlns:a16="http://schemas.microsoft.com/office/drawing/2014/main" val="20000"/>
                    </a:ext>
                  </a:extLst>
                </a:gridCol>
                <a:gridCol w="995027">
                  <a:extLst>
                    <a:ext uri="{9D8B030D-6E8A-4147-A177-3AD203B41FA5}">
                      <a16:colId xmlns:a16="http://schemas.microsoft.com/office/drawing/2014/main" val="20002"/>
                    </a:ext>
                  </a:extLst>
                </a:gridCol>
                <a:gridCol w="1186361">
                  <a:extLst>
                    <a:ext uri="{9D8B030D-6E8A-4147-A177-3AD203B41FA5}">
                      <a16:colId xmlns:a16="http://schemas.microsoft.com/office/drawing/2014/main" val="426030407"/>
                    </a:ext>
                  </a:extLst>
                </a:gridCol>
              </a:tblGrid>
              <a:tr h="406541">
                <a:tc>
                  <a:txBody>
                    <a:bodyPr/>
                    <a:lstStyle>
                      <a:lvl1pPr>
                        <a:spcBef>
                          <a:spcPct val="20000"/>
                        </a:spcBef>
                        <a:defRPr sz="2800">
                          <a:solidFill>
                            <a:schemeClr val="tx1"/>
                          </a:solidFill>
                          <a:latin typeface="Arial" charset="0"/>
                          <a:ea typeface="MS PGothic" charset="-128"/>
                        </a:defRPr>
                      </a:lvl1pPr>
                      <a:lvl2pPr marL="742950" indent="-285750">
                        <a:spcBef>
                          <a:spcPct val="20000"/>
                        </a:spcBef>
                        <a:defRPr sz="2400">
                          <a:solidFill>
                            <a:schemeClr val="tx1"/>
                          </a:solidFill>
                          <a:latin typeface="Arial" charset="0"/>
                          <a:ea typeface="MS PGothic" charset="-128"/>
                        </a:defRPr>
                      </a:lvl2pPr>
                      <a:lvl3pPr marL="1143000" indent="-228600">
                        <a:spcBef>
                          <a:spcPct val="20000"/>
                        </a:spcBef>
                        <a:defRPr sz="2000">
                          <a:solidFill>
                            <a:schemeClr val="tx1"/>
                          </a:solidFill>
                          <a:latin typeface="Arial" charset="0"/>
                          <a:ea typeface="MS PGothic" charset="-128"/>
                        </a:defRPr>
                      </a:lvl3pPr>
                      <a:lvl4pPr marL="1600200" indent="-228600">
                        <a:spcBef>
                          <a:spcPct val="20000"/>
                        </a:spcBef>
                        <a:defRPr>
                          <a:solidFill>
                            <a:schemeClr val="tx1"/>
                          </a:solidFill>
                          <a:latin typeface="Arial" charset="0"/>
                          <a:ea typeface="MS PGothic" charset="-128"/>
                        </a:defRPr>
                      </a:lvl4pPr>
                      <a:lvl5pPr marL="2057400" indent="-228600">
                        <a:spcBef>
                          <a:spcPct val="20000"/>
                        </a:spcBef>
                        <a:defRPr>
                          <a:solidFill>
                            <a:schemeClr val="tx1"/>
                          </a:solidFill>
                          <a:latin typeface="Arial" charset="0"/>
                          <a:ea typeface="MS PGothic" charset="-128"/>
                        </a:defRPr>
                      </a:lvl5pPr>
                      <a:lvl6pPr marL="2514600" indent="-228600" eaLnBrk="0" fontAlgn="base" hangingPunct="0">
                        <a:spcBef>
                          <a:spcPct val="20000"/>
                        </a:spcBef>
                        <a:spcAft>
                          <a:spcPct val="0"/>
                        </a:spcAft>
                        <a:defRPr>
                          <a:solidFill>
                            <a:schemeClr val="tx1"/>
                          </a:solidFill>
                          <a:latin typeface="Arial" charset="0"/>
                          <a:ea typeface="MS PGothic" charset="-128"/>
                        </a:defRPr>
                      </a:lvl6pPr>
                      <a:lvl7pPr marL="2971800" indent="-228600" eaLnBrk="0" fontAlgn="base" hangingPunct="0">
                        <a:spcBef>
                          <a:spcPct val="20000"/>
                        </a:spcBef>
                        <a:spcAft>
                          <a:spcPct val="0"/>
                        </a:spcAft>
                        <a:defRPr>
                          <a:solidFill>
                            <a:schemeClr val="tx1"/>
                          </a:solidFill>
                          <a:latin typeface="Arial" charset="0"/>
                          <a:ea typeface="MS PGothic" charset="-128"/>
                        </a:defRPr>
                      </a:lvl7pPr>
                      <a:lvl8pPr marL="3429000" indent="-228600" eaLnBrk="0" fontAlgn="base" hangingPunct="0">
                        <a:spcBef>
                          <a:spcPct val="20000"/>
                        </a:spcBef>
                        <a:spcAft>
                          <a:spcPct val="0"/>
                        </a:spcAft>
                        <a:defRPr>
                          <a:solidFill>
                            <a:schemeClr val="tx1"/>
                          </a:solidFill>
                          <a:latin typeface="Arial" charset="0"/>
                          <a:ea typeface="MS PGothic" charset="-128"/>
                        </a:defRPr>
                      </a:lvl8pPr>
                      <a:lvl9pPr marL="3886200" indent="-228600" eaLnBrk="0" fontAlgn="base" hangingPunct="0">
                        <a:spcBef>
                          <a:spcPct val="20000"/>
                        </a:spcBef>
                        <a:spcAft>
                          <a:spcPct val="0"/>
                        </a:spcAft>
                        <a:defRPr>
                          <a:solidFill>
                            <a:schemeClr val="tx1"/>
                          </a:solidFill>
                          <a:latin typeface="Arial" charset="0"/>
                          <a:ea typeface="MS PGothic"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altLang="fr-FR" sz="1200" b="1" i="0" u="none" strike="noStrike" cap="none" normalizeH="0" baseline="0" dirty="0">
                        <a:ln>
                          <a:noFill/>
                        </a:ln>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Median</a:t>
                      </a: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HR (95% CI)</a:t>
                      </a:r>
                      <a:b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br>
                      <a:r>
                        <a:rPr kumimoji="0" lang="en-GB" sz="1200" b="1" i="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P</a:t>
                      </a:r>
                      <a: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  value </a:t>
                      </a:r>
                      <a:endParaRPr kumimoji="0" lang="en-GB" sz="12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373497">
                <a:tc>
                  <a:txBody>
                    <a:bodyPr/>
                    <a:lstStyle>
                      <a:lvl1pPr>
                        <a:spcBef>
                          <a:spcPct val="20000"/>
                        </a:spcBef>
                        <a:defRPr sz="2800">
                          <a:solidFill>
                            <a:schemeClr val="tx1"/>
                          </a:solidFill>
                          <a:latin typeface="Arial" charset="0"/>
                          <a:ea typeface="MS PGothic" charset="-128"/>
                        </a:defRPr>
                      </a:lvl1pPr>
                      <a:lvl2pPr marL="742950" indent="-285750">
                        <a:spcBef>
                          <a:spcPct val="20000"/>
                        </a:spcBef>
                        <a:defRPr sz="2400">
                          <a:solidFill>
                            <a:schemeClr val="tx1"/>
                          </a:solidFill>
                          <a:latin typeface="Arial" charset="0"/>
                          <a:ea typeface="MS PGothic" charset="-128"/>
                        </a:defRPr>
                      </a:lvl2pPr>
                      <a:lvl3pPr marL="1143000" indent="-228600">
                        <a:spcBef>
                          <a:spcPct val="20000"/>
                        </a:spcBef>
                        <a:defRPr sz="2000">
                          <a:solidFill>
                            <a:schemeClr val="tx1"/>
                          </a:solidFill>
                          <a:latin typeface="Arial" charset="0"/>
                          <a:ea typeface="MS PGothic" charset="-128"/>
                        </a:defRPr>
                      </a:lvl3pPr>
                      <a:lvl4pPr marL="1600200" indent="-228600">
                        <a:spcBef>
                          <a:spcPct val="20000"/>
                        </a:spcBef>
                        <a:defRPr>
                          <a:solidFill>
                            <a:schemeClr val="tx1"/>
                          </a:solidFill>
                          <a:latin typeface="Arial" charset="0"/>
                          <a:ea typeface="MS PGothic" charset="-128"/>
                        </a:defRPr>
                      </a:lvl4pPr>
                      <a:lvl5pPr marL="2057400" indent="-228600">
                        <a:spcBef>
                          <a:spcPct val="20000"/>
                        </a:spcBef>
                        <a:defRPr>
                          <a:solidFill>
                            <a:schemeClr val="tx1"/>
                          </a:solidFill>
                          <a:latin typeface="Arial" charset="0"/>
                          <a:ea typeface="MS PGothic" charset="-128"/>
                        </a:defRPr>
                      </a:lvl5pPr>
                      <a:lvl6pPr marL="2514600" indent="-228600" eaLnBrk="0" fontAlgn="base" hangingPunct="0">
                        <a:spcBef>
                          <a:spcPct val="20000"/>
                        </a:spcBef>
                        <a:spcAft>
                          <a:spcPct val="0"/>
                        </a:spcAft>
                        <a:defRPr>
                          <a:solidFill>
                            <a:schemeClr val="tx1"/>
                          </a:solidFill>
                          <a:latin typeface="Arial" charset="0"/>
                          <a:ea typeface="MS PGothic" charset="-128"/>
                        </a:defRPr>
                      </a:lvl6pPr>
                      <a:lvl7pPr marL="2971800" indent="-228600" eaLnBrk="0" fontAlgn="base" hangingPunct="0">
                        <a:spcBef>
                          <a:spcPct val="20000"/>
                        </a:spcBef>
                        <a:spcAft>
                          <a:spcPct val="0"/>
                        </a:spcAft>
                        <a:defRPr>
                          <a:solidFill>
                            <a:schemeClr val="tx1"/>
                          </a:solidFill>
                          <a:latin typeface="Arial" charset="0"/>
                          <a:ea typeface="MS PGothic" charset="-128"/>
                        </a:defRPr>
                      </a:lvl7pPr>
                      <a:lvl8pPr marL="3429000" indent="-228600" eaLnBrk="0" fontAlgn="base" hangingPunct="0">
                        <a:spcBef>
                          <a:spcPct val="20000"/>
                        </a:spcBef>
                        <a:spcAft>
                          <a:spcPct val="0"/>
                        </a:spcAft>
                        <a:defRPr>
                          <a:solidFill>
                            <a:schemeClr val="tx1"/>
                          </a:solidFill>
                          <a:latin typeface="Arial" charset="0"/>
                          <a:ea typeface="MS PGothic" charset="-128"/>
                        </a:defRPr>
                      </a:lvl8pPr>
                      <a:lvl9pPr marL="3886200" indent="-228600" eaLnBrk="0" fontAlgn="base" hangingPunct="0">
                        <a:spcBef>
                          <a:spcPct val="20000"/>
                        </a:spcBef>
                        <a:spcAft>
                          <a:spcPct val="0"/>
                        </a:spcAft>
                        <a:defRPr>
                          <a:solidFill>
                            <a:schemeClr val="tx1"/>
                          </a:solidFill>
                          <a:latin typeface="Arial" charset="0"/>
                          <a:ea typeface="MS PGothic"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altLang="fr-FR" sz="1200" b="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With BM</a:t>
                      </a: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14.8</a:t>
                      </a:r>
                    </a:p>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(12.7-20.7)</a:t>
                      </a: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1.0 (0.7-1.4)</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i="1"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P</a:t>
                      </a:r>
                      <a:r>
                        <a:rPr kumimoji="0" lang="en-GB" sz="12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a:t>
                      </a:r>
                      <a:r>
                        <a:rPr kumimoji="0" lang="en-US" sz="12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1.0</a:t>
                      </a:r>
                      <a:endPar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3734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altLang="fr-FR" sz="1200" b="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Without BM</a:t>
                      </a:r>
                      <a:endParaRPr kumimoji="0" lang="it-IT" altLang="fr-FR" sz="1200" b="0" i="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15.4</a:t>
                      </a:r>
                    </a:p>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(12.9-18.0)</a:t>
                      </a:r>
                    </a:p>
                  </a:txBody>
                  <a:tcPr marL="60888" marR="60888" marT="24339" marB="24339"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it-IT" altLang="fr-FR" sz="900" b="0" i="0" u="none" strike="noStrike" cap="none" normalizeH="0" baseline="0" dirty="0">
                        <a:ln>
                          <a:noFill/>
                        </a:ln>
                        <a:solidFill>
                          <a:schemeClr val="tx1"/>
                        </a:solidFill>
                        <a:effectLst/>
                        <a:latin typeface="+mn-lt"/>
                        <a:ea typeface="MS PGothic" charset="-128"/>
                      </a:endParaRPr>
                    </a:p>
                  </a:txBody>
                  <a:tcPr marL="45708" marR="45708" marT="18271" marB="18271"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cxnSp>
        <p:nvCxnSpPr>
          <p:cNvPr id="800" name="Straight Connector 799"/>
          <p:cNvCxnSpPr/>
          <p:nvPr/>
        </p:nvCxnSpPr>
        <p:spPr>
          <a:xfrm>
            <a:off x="8905889" y="2865126"/>
            <a:ext cx="142071"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01" name="Straight Connector 800"/>
          <p:cNvCxnSpPr/>
          <p:nvPr/>
        </p:nvCxnSpPr>
        <p:spPr>
          <a:xfrm>
            <a:off x="8905889" y="3237577"/>
            <a:ext cx="142071" cy="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nvGrpSpPr>
          <p:cNvPr id="802" name="Group 801"/>
          <p:cNvGrpSpPr/>
          <p:nvPr/>
        </p:nvGrpSpPr>
        <p:grpSpPr>
          <a:xfrm>
            <a:off x="1257818" y="2445266"/>
            <a:ext cx="4311966" cy="1994636"/>
            <a:chOff x="-7324725" y="4146550"/>
            <a:chExt cx="6780212" cy="3138488"/>
          </a:xfrm>
          <a:solidFill>
            <a:schemeClr val="accent2">
              <a:lumMod val="75000"/>
            </a:schemeClr>
          </a:solidFill>
        </p:grpSpPr>
        <p:sp>
          <p:nvSpPr>
            <p:cNvPr id="803" name="Freeform 185"/>
            <p:cNvSpPr>
              <a:spLocks/>
            </p:cNvSpPr>
            <p:nvPr/>
          </p:nvSpPr>
          <p:spPr bwMode="auto">
            <a:xfrm>
              <a:off x="-7316788" y="4173538"/>
              <a:ext cx="6750050" cy="3081338"/>
            </a:xfrm>
            <a:custGeom>
              <a:avLst/>
              <a:gdLst>
                <a:gd name="T0" fmla="*/ 73 w 4252"/>
                <a:gd name="T1" fmla="*/ 16 h 1941"/>
                <a:gd name="T2" fmla="*/ 113 w 4252"/>
                <a:gd name="T3" fmla="*/ 45 h 1941"/>
                <a:gd name="T4" fmla="*/ 149 w 4252"/>
                <a:gd name="T5" fmla="*/ 68 h 1941"/>
                <a:gd name="T6" fmla="*/ 215 w 4252"/>
                <a:gd name="T7" fmla="*/ 102 h 1941"/>
                <a:gd name="T8" fmla="*/ 298 w 4252"/>
                <a:gd name="T9" fmla="*/ 123 h 1941"/>
                <a:gd name="T10" fmla="*/ 333 w 4252"/>
                <a:gd name="T11" fmla="*/ 156 h 1941"/>
                <a:gd name="T12" fmla="*/ 359 w 4252"/>
                <a:gd name="T13" fmla="*/ 243 h 1941"/>
                <a:gd name="T14" fmla="*/ 402 w 4252"/>
                <a:gd name="T15" fmla="*/ 262 h 1941"/>
                <a:gd name="T16" fmla="*/ 430 w 4252"/>
                <a:gd name="T17" fmla="*/ 288 h 1941"/>
                <a:gd name="T18" fmla="*/ 498 w 4252"/>
                <a:gd name="T19" fmla="*/ 312 h 1941"/>
                <a:gd name="T20" fmla="*/ 529 w 4252"/>
                <a:gd name="T21" fmla="*/ 347 h 1941"/>
                <a:gd name="T22" fmla="*/ 581 w 4252"/>
                <a:gd name="T23" fmla="*/ 373 h 1941"/>
                <a:gd name="T24" fmla="*/ 633 w 4252"/>
                <a:gd name="T25" fmla="*/ 399 h 1941"/>
                <a:gd name="T26" fmla="*/ 650 w 4252"/>
                <a:gd name="T27" fmla="*/ 458 h 1941"/>
                <a:gd name="T28" fmla="*/ 661 w 4252"/>
                <a:gd name="T29" fmla="*/ 520 h 1941"/>
                <a:gd name="T30" fmla="*/ 749 w 4252"/>
                <a:gd name="T31" fmla="*/ 546 h 1941"/>
                <a:gd name="T32" fmla="*/ 801 w 4252"/>
                <a:gd name="T33" fmla="*/ 576 h 1941"/>
                <a:gd name="T34" fmla="*/ 869 w 4252"/>
                <a:gd name="T35" fmla="*/ 600 h 1941"/>
                <a:gd name="T36" fmla="*/ 895 w 4252"/>
                <a:gd name="T37" fmla="*/ 621 h 1941"/>
                <a:gd name="T38" fmla="*/ 924 w 4252"/>
                <a:gd name="T39" fmla="*/ 635 h 1941"/>
                <a:gd name="T40" fmla="*/ 950 w 4252"/>
                <a:gd name="T41" fmla="*/ 659 h 1941"/>
                <a:gd name="T42" fmla="*/ 971 w 4252"/>
                <a:gd name="T43" fmla="*/ 683 h 1941"/>
                <a:gd name="T44" fmla="*/ 1002 w 4252"/>
                <a:gd name="T45" fmla="*/ 723 h 1941"/>
                <a:gd name="T46" fmla="*/ 1039 w 4252"/>
                <a:gd name="T47" fmla="*/ 742 h 1941"/>
                <a:gd name="T48" fmla="*/ 1061 w 4252"/>
                <a:gd name="T49" fmla="*/ 784 h 1941"/>
                <a:gd name="T50" fmla="*/ 1091 w 4252"/>
                <a:gd name="T51" fmla="*/ 824 h 1941"/>
                <a:gd name="T52" fmla="*/ 1150 w 4252"/>
                <a:gd name="T53" fmla="*/ 857 h 1941"/>
                <a:gd name="T54" fmla="*/ 1172 w 4252"/>
                <a:gd name="T55" fmla="*/ 874 h 1941"/>
                <a:gd name="T56" fmla="*/ 1200 w 4252"/>
                <a:gd name="T57" fmla="*/ 895 h 1941"/>
                <a:gd name="T58" fmla="*/ 1250 w 4252"/>
                <a:gd name="T59" fmla="*/ 928 h 1941"/>
                <a:gd name="T60" fmla="*/ 1280 w 4252"/>
                <a:gd name="T61" fmla="*/ 997 h 1941"/>
                <a:gd name="T62" fmla="*/ 1382 w 4252"/>
                <a:gd name="T63" fmla="*/ 1049 h 1941"/>
                <a:gd name="T64" fmla="*/ 1420 w 4252"/>
                <a:gd name="T65" fmla="*/ 1068 h 1941"/>
                <a:gd name="T66" fmla="*/ 1450 w 4252"/>
                <a:gd name="T67" fmla="*/ 1089 h 1941"/>
                <a:gd name="T68" fmla="*/ 1561 w 4252"/>
                <a:gd name="T69" fmla="*/ 1115 h 1941"/>
                <a:gd name="T70" fmla="*/ 1580 w 4252"/>
                <a:gd name="T71" fmla="*/ 1153 h 1941"/>
                <a:gd name="T72" fmla="*/ 1599 w 4252"/>
                <a:gd name="T73" fmla="*/ 1169 h 1941"/>
                <a:gd name="T74" fmla="*/ 1651 w 4252"/>
                <a:gd name="T75" fmla="*/ 1207 h 1941"/>
                <a:gd name="T76" fmla="*/ 1689 w 4252"/>
                <a:gd name="T77" fmla="*/ 1221 h 1941"/>
                <a:gd name="T78" fmla="*/ 1720 w 4252"/>
                <a:gd name="T79" fmla="*/ 1247 h 1941"/>
                <a:gd name="T80" fmla="*/ 1800 w 4252"/>
                <a:gd name="T81" fmla="*/ 1268 h 1941"/>
                <a:gd name="T82" fmla="*/ 1819 w 4252"/>
                <a:gd name="T83" fmla="*/ 1287 h 1941"/>
                <a:gd name="T84" fmla="*/ 1878 w 4252"/>
                <a:gd name="T85" fmla="*/ 1316 h 1941"/>
                <a:gd name="T86" fmla="*/ 1920 w 4252"/>
                <a:gd name="T87" fmla="*/ 1339 h 1941"/>
                <a:gd name="T88" fmla="*/ 1968 w 4252"/>
                <a:gd name="T89" fmla="*/ 1356 h 1941"/>
                <a:gd name="T90" fmla="*/ 2010 w 4252"/>
                <a:gd name="T91" fmla="*/ 1377 h 1941"/>
                <a:gd name="T92" fmla="*/ 2100 w 4252"/>
                <a:gd name="T93" fmla="*/ 1393 h 1941"/>
                <a:gd name="T94" fmla="*/ 2140 w 4252"/>
                <a:gd name="T95" fmla="*/ 1431 h 1941"/>
                <a:gd name="T96" fmla="*/ 2258 w 4252"/>
                <a:gd name="T97" fmla="*/ 1457 h 1941"/>
                <a:gd name="T98" fmla="*/ 2341 w 4252"/>
                <a:gd name="T99" fmla="*/ 1483 h 1941"/>
                <a:gd name="T100" fmla="*/ 2513 w 4252"/>
                <a:gd name="T101" fmla="*/ 1512 h 1941"/>
                <a:gd name="T102" fmla="*/ 2532 w 4252"/>
                <a:gd name="T103" fmla="*/ 1554 h 1941"/>
                <a:gd name="T104" fmla="*/ 2558 w 4252"/>
                <a:gd name="T105" fmla="*/ 1582 h 1941"/>
                <a:gd name="T106" fmla="*/ 2605 w 4252"/>
                <a:gd name="T107" fmla="*/ 1606 h 1941"/>
                <a:gd name="T108" fmla="*/ 2662 w 4252"/>
                <a:gd name="T109" fmla="*/ 1623 h 1941"/>
                <a:gd name="T110" fmla="*/ 2749 w 4252"/>
                <a:gd name="T111" fmla="*/ 1651 h 1941"/>
                <a:gd name="T112" fmla="*/ 2979 w 4252"/>
                <a:gd name="T113" fmla="*/ 1672 h 1941"/>
                <a:gd name="T114" fmla="*/ 3460 w 4252"/>
                <a:gd name="T115" fmla="*/ 1741 h 1941"/>
                <a:gd name="T116" fmla="*/ 3973 w 4252"/>
                <a:gd name="T117" fmla="*/ 1840 h 1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2" h="1941">
                  <a:moveTo>
                    <a:pt x="0" y="0"/>
                  </a:moveTo>
                  <a:lnTo>
                    <a:pt x="40" y="0"/>
                  </a:lnTo>
                  <a:lnTo>
                    <a:pt x="40" y="16"/>
                  </a:lnTo>
                  <a:lnTo>
                    <a:pt x="73" y="16"/>
                  </a:lnTo>
                  <a:lnTo>
                    <a:pt x="73" y="28"/>
                  </a:lnTo>
                  <a:lnTo>
                    <a:pt x="92" y="28"/>
                  </a:lnTo>
                  <a:lnTo>
                    <a:pt x="92" y="45"/>
                  </a:lnTo>
                  <a:lnTo>
                    <a:pt x="113" y="45"/>
                  </a:lnTo>
                  <a:lnTo>
                    <a:pt x="113" y="59"/>
                  </a:lnTo>
                  <a:lnTo>
                    <a:pt x="128" y="59"/>
                  </a:lnTo>
                  <a:lnTo>
                    <a:pt x="128" y="68"/>
                  </a:lnTo>
                  <a:lnTo>
                    <a:pt x="149" y="68"/>
                  </a:lnTo>
                  <a:lnTo>
                    <a:pt x="149" y="87"/>
                  </a:lnTo>
                  <a:lnTo>
                    <a:pt x="201" y="87"/>
                  </a:lnTo>
                  <a:lnTo>
                    <a:pt x="201" y="102"/>
                  </a:lnTo>
                  <a:lnTo>
                    <a:pt x="215" y="102"/>
                  </a:lnTo>
                  <a:lnTo>
                    <a:pt x="215" y="116"/>
                  </a:lnTo>
                  <a:lnTo>
                    <a:pt x="232" y="116"/>
                  </a:lnTo>
                  <a:lnTo>
                    <a:pt x="232" y="123"/>
                  </a:lnTo>
                  <a:lnTo>
                    <a:pt x="298" y="123"/>
                  </a:lnTo>
                  <a:lnTo>
                    <a:pt x="298" y="137"/>
                  </a:lnTo>
                  <a:lnTo>
                    <a:pt x="317" y="137"/>
                  </a:lnTo>
                  <a:lnTo>
                    <a:pt x="317" y="156"/>
                  </a:lnTo>
                  <a:lnTo>
                    <a:pt x="333" y="156"/>
                  </a:lnTo>
                  <a:lnTo>
                    <a:pt x="333" y="231"/>
                  </a:lnTo>
                  <a:lnTo>
                    <a:pt x="347" y="231"/>
                  </a:lnTo>
                  <a:lnTo>
                    <a:pt x="347" y="243"/>
                  </a:lnTo>
                  <a:lnTo>
                    <a:pt x="359" y="243"/>
                  </a:lnTo>
                  <a:lnTo>
                    <a:pt x="359" y="250"/>
                  </a:lnTo>
                  <a:lnTo>
                    <a:pt x="380" y="250"/>
                  </a:lnTo>
                  <a:lnTo>
                    <a:pt x="380" y="262"/>
                  </a:lnTo>
                  <a:lnTo>
                    <a:pt x="402" y="262"/>
                  </a:lnTo>
                  <a:lnTo>
                    <a:pt x="402" y="274"/>
                  </a:lnTo>
                  <a:lnTo>
                    <a:pt x="416" y="274"/>
                  </a:lnTo>
                  <a:lnTo>
                    <a:pt x="416" y="288"/>
                  </a:lnTo>
                  <a:lnTo>
                    <a:pt x="430" y="288"/>
                  </a:lnTo>
                  <a:lnTo>
                    <a:pt x="430" y="302"/>
                  </a:lnTo>
                  <a:lnTo>
                    <a:pt x="439" y="302"/>
                  </a:lnTo>
                  <a:lnTo>
                    <a:pt x="439" y="312"/>
                  </a:lnTo>
                  <a:lnTo>
                    <a:pt x="498" y="312"/>
                  </a:lnTo>
                  <a:lnTo>
                    <a:pt x="498" y="333"/>
                  </a:lnTo>
                  <a:lnTo>
                    <a:pt x="520" y="333"/>
                  </a:lnTo>
                  <a:lnTo>
                    <a:pt x="520" y="347"/>
                  </a:lnTo>
                  <a:lnTo>
                    <a:pt x="529" y="347"/>
                  </a:lnTo>
                  <a:lnTo>
                    <a:pt x="529" y="359"/>
                  </a:lnTo>
                  <a:lnTo>
                    <a:pt x="541" y="359"/>
                  </a:lnTo>
                  <a:lnTo>
                    <a:pt x="541" y="373"/>
                  </a:lnTo>
                  <a:lnTo>
                    <a:pt x="581" y="373"/>
                  </a:lnTo>
                  <a:lnTo>
                    <a:pt x="581" y="390"/>
                  </a:lnTo>
                  <a:lnTo>
                    <a:pt x="600" y="390"/>
                  </a:lnTo>
                  <a:lnTo>
                    <a:pt x="600" y="399"/>
                  </a:lnTo>
                  <a:lnTo>
                    <a:pt x="633" y="399"/>
                  </a:lnTo>
                  <a:lnTo>
                    <a:pt x="633" y="425"/>
                  </a:lnTo>
                  <a:lnTo>
                    <a:pt x="643" y="425"/>
                  </a:lnTo>
                  <a:lnTo>
                    <a:pt x="643" y="458"/>
                  </a:lnTo>
                  <a:lnTo>
                    <a:pt x="650" y="458"/>
                  </a:lnTo>
                  <a:lnTo>
                    <a:pt x="650" y="491"/>
                  </a:lnTo>
                  <a:lnTo>
                    <a:pt x="659" y="491"/>
                  </a:lnTo>
                  <a:lnTo>
                    <a:pt x="659" y="520"/>
                  </a:lnTo>
                  <a:lnTo>
                    <a:pt x="661" y="520"/>
                  </a:lnTo>
                  <a:lnTo>
                    <a:pt x="661" y="536"/>
                  </a:lnTo>
                  <a:lnTo>
                    <a:pt x="683" y="536"/>
                  </a:lnTo>
                  <a:lnTo>
                    <a:pt x="683" y="546"/>
                  </a:lnTo>
                  <a:lnTo>
                    <a:pt x="749" y="546"/>
                  </a:lnTo>
                  <a:lnTo>
                    <a:pt x="749" y="569"/>
                  </a:lnTo>
                  <a:lnTo>
                    <a:pt x="780" y="569"/>
                  </a:lnTo>
                  <a:lnTo>
                    <a:pt x="780" y="576"/>
                  </a:lnTo>
                  <a:lnTo>
                    <a:pt x="801" y="576"/>
                  </a:lnTo>
                  <a:lnTo>
                    <a:pt x="801" y="583"/>
                  </a:lnTo>
                  <a:lnTo>
                    <a:pt x="860" y="583"/>
                  </a:lnTo>
                  <a:lnTo>
                    <a:pt x="860" y="600"/>
                  </a:lnTo>
                  <a:lnTo>
                    <a:pt x="869" y="600"/>
                  </a:lnTo>
                  <a:lnTo>
                    <a:pt x="869" y="614"/>
                  </a:lnTo>
                  <a:lnTo>
                    <a:pt x="881" y="614"/>
                  </a:lnTo>
                  <a:lnTo>
                    <a:pt x="881" y="621"/>
                  </a:lnTo>
                  <a:lnTo>
                    <a:pt x="895" y="621"/>
                  </a:lnTo>
                  <a:lnTo>
                    <a:pt x="895" y="631"/>
                  </a:lnTo>
                  <a:lnTo>
                    <a:pt x="907" y="631"/>
                  </a:lnTo>
                  <a:lnTo>
                    <a:pt x="907" y="635"/>
                  </a:lnTo>
                  <a:lnTo>
                    <a:pt x="924" y="635"/>
                  </a:lnTo>
                  <a:lnTo>
                    <a:pt x="924" y="647"/>
                  </a:lnTo>
                  <a:lnTo>
                    <a:pt x="943" y="647"/>
                  </a:lnTo>
                  <a:lnTo>
                    <a:pt x="943" y="659"/>
                  </a:lnTo>
                  <a:lnTo>
                    <a:pt x="950" y="659"/>
                  </a:lnTo>
                  <a:lnTo>
                    <a:pt x="950" y="671"/>
                  </a:lnTo>
                  <a:lnTo>
                    <a:pt x="961" y="671"/>
                  </a:lnTo>
                  <a:lnTo>
                    <a:pt x="961" y="683"/>
                  </a:lnTo>
                  <a:lnTo>
                    <a:pt x="971" y="683"/>
                  </a:lnTo>
                  <a:lnTo>
                    <a:pt x="971" y="716"/>
                  </a:lnTo>
                  <a:lnTo>
                    <a:pt x="978" y="716"/>
                  </a:lnTo>
                  <a:lnTo>
                    <a:pt x="978" y="723"/>
                  </a:lnTo>
                  <a:lnTo>
                    <a:pt x="1002" y="723"/>
                  </a:lnTo>
                  <a:lnTo>
                    <a:pt x="1002" y="732"/>
                  </a:lnTo>
                  <a:lnTo>
                    <a:pt x="1018" y="732"/>
                  </a:lnTo>
                  <a:lnTo>
                    <a:pt x="1018" y="742"/>
                  </a:lnTo>
                  <a:lnTo>
                    <a:pt x="1039" y="742"/>
                  </a:lnTo>
                  <a:lnTo>
                    <a:pt x="1039" y="756"/>
                  </a:lnTo>
                  <a:lnTo>
                    <a:pt x="1051" y="756"/>
                  </a:lnTo>
                  <a:lnTo>
                    <a:pt x="1051" y="784"/>
                  </a:lnTo>
                  <a:lnTo>
                    <a:pt x="1061" y="784"/>
                  </a:lnTo>
                  <a:lnTo>
                    <a:pt x="1061" y="794"/>
                  </a:lnTo>
                  <a:lnTo>
                    <a:pt x="1070" y="794"/>
                  </a:lnTo>
                  <a:lnTo>
                    <a:pt x="1070" y="824"/>
                  </a:lnTo>
                  <a:lnTo>
                    <a:pt x="1091" y="824"/>
                  </a:lnTo>
                  <a:lnTo>
                    <a:pt x="1091" y="841"/>
                  </a:lnTo>
                  <a:lnTo>
                    <a:pt x="1101" y="841"/>
                  </a:lnTo>
                  <a:lnTo>
                    <a:pt x="1101" y="857"/>
                  </a:lnTo>
                  <a:lnTo>
                    <a:pt x="1150" y="857"/>
                  </a:lnTo>
                  <a:lnTo>
                    <a:pt x="1150" y="867"/>
                  </a:lnTo>
                  <a:lnTo>
                    <a:pt x="1160" y="867"/>
                  </a:lnTo>
                  <a:lnTo>
                    <a:pt x="1160" y="874"/>
                  </a:lnTo>
                  <a:lnTo>
                    <a:pt x="1172" y="874"/>
                  </a:lnTo>
                  <a:lnTo>
                    <a:pt x="1172" y="888"/>
                  </a:lnTo>
                  <a:lnTo>
                    <a:pt x="1191" y="888"/>
                  </a:lnTo>
                  <a:lnTo>
                    <a:pt x="1191" y="895"/>
                  </a:lnTo>
                  <a:lnTo>
                    <a:pt x="1200" y="895"/>
                  </a:lnTo>
                  <a:lnTo>
                    <a:pt x="1200" y="909"/>
                  </a:lnTo>
                  <a:lnTo>
                    <a:pt x="1231" y="909"/>
                  </a:lnTo>
                  <a:lnTo>
                    <a:pt x="1231" y="928"/>
                  </a:lnTo>
                  <a:lnTo>
                    <a:pt x="1250" y="928"/>
                  </a:lnTo>
                  <a:lnTo>
                    <a:pt x="1250" y="975"/>
                  </a:lnTo>
                  <a:lnTo>
                    <a:pt x="1261" y="975"/>
                  </a:lnTo>
                  <a:lnTo>
                    <a:pt x="1261" y="997"/>
                  </a:lnTo>
                  <a:lnTo>
                    <a:pt x="1280" y="997"/>
                  </a:lnTo>
                  <a:lnTo>
                    <a:pt x="1280" y="1020"/>
                  </a:lnTo>
                  <a:lnTo>
                    <a:pt x="1302" y="1020"/>
                  </a:lnTo>
                  <a:lnTo>
                    <a:pt x="1302" y="1049"/>
                  </a:lnTo>
                  <a:lnTo>
                    <a:pt x="1382" y="1049"/>
                  </a:lnTo>
                  <a:lnTo>
                    <a:pt x="1382" y="1058"/>
                  </a:lnTo>
                  <a:lnTo>
                    <a:pt x="1410" y="1058"/>
                  </a:lnTo>
                  <a:lnTo>
                    <a:pt x="1410" y="1068"/>
                  </a:lnTo>
                  <a:lnTo>
                    <a:pt x="1420" y="1068"/>
                  </a:lnTo>
                  <a:lnTo>
                    <a:pt x="1420" y="1075"/>
                  </a:lnTo>
                  <a:lnTo>
                    <a:pt x="1441" y="1075"/>
                  </a:lnTo>
                  <a:lnTo>
                    <a:pt x="1441" y="1089"/>
                  </a:lnTo>
                  <a:lnTo>
                    <a:pt x="1450" y="1089"/>
                  </a:lnTo>
                  <a:lnTo>
                    <a:pt x="1450" y="1098"/>
                  </a:lnTo>
                  <a:lnTo>
                    <a:pt x="1521" y="1098"/>
                  </a:lnTo>
                  <a:lnTo>
                    <a:pt x="1521" y="1115"/>
                  </a:lnTo>
                  <a:lnTo>
                    <a:pt x="1561" y="1115"/>
                  </a:lnTo>
                  <a:lnTo>
                    <a:pt x="1561" y="1129"/>
                  </a:lnTo>
                  <a:lnTo>
                    <a:pt x="1568" y="1129"/>
                  </a:lnTo>
                  <a:lnTo>
                    <a:pt x="1568" y="1153"/>
                  </a:lnTo>
                  <a:lnTo>
                    <a:pt x="1580" y="1153"/>
                  </a:lnTo>
                  <a:lnTo>
                    <a:pt x="1580" y="1162"/>
                  </a:lnTo>
                  <a:lnTo>
                    <a:pt x="1587" y="1162"/>
                  </a:lnTo>
                  <a:lnTo>
                    <a:pt x="1587" y="1169"/>
                  </a:lnTo>
                  <a:lnTo>
                    <a:pt x="1599" y="1169"/>
                  </a:lnTo>
                  <a:lnTo>
                    <a:pt x="1599" y="1200"/>
                  </a:lnTo>
                  <a:lnTo>
                    <a:pt x="1611" y="1200"/>
                  </a:lnTo>
                  <a:lnTo>
                    <a:pt x="1611" y="1207"/>
                  </a:lnTo>
                  <a:lnTo>
                    <a:pt x="1651" y="1207"/>
                  </a:lnTo>
                  <a:lnTo>
                    <a:pt x="1651" y="1214"/>
                  </a:lnTo>
                  <a:lnTo>
                    <a:pt x="1661" y="1214"/>
                  </a:lnTo>
                  <a:lnTo>
                    <a:pt x="1661" y="1221"/>
                  </a:lnTo>
                  <a:lnTo>
                    <a:pt x="1689" y="1221"/>
                  </a:lnTo>
                  <a:lnTo>
                    <a:pt x="1689" y="1238"/>
                  </a:lnTo>
                  <a:lnTo>
                    <a:pt x="1701" y="1238"/>
                  </a:lnTo>
                  <a:lnTo>
                    <a:pt x="1701" y="1247"/>
                  </a:lnTo>
                  <a:lnTo>
                    <a:pt x="1720" y="1247"/>
                  </a:lnTo>
                  <a:lnTo>
                    <a:pt x="1720" y="1261"/>
                  </a:lnTo>
                  <a:lnTo>
                    <a:pt x="1781" y="1261"/>
                  </a:lnTo>
                  <a:lnTo>
                    <a:pt x="1781" y="1268"/>
                  </a:lnTo>
                  <a:lnTo>
                    <a:pt x="1800" y="1268"/>
                  </a:lnTo>
                  <a:lnTo>
                    <a:pt x="1800" y="1278"/>
                  </a:lnTo>
                  <a:lnTo>
                    <a:pt x="1809" y="1278"/>
                  </a:lnTo>
                  <a:lnTo>
                    <a:pt x="1809" y="1287"/>
                  </a:lnTo>
                  <a:lnTo>
                    <a:pt x="1819" y="1287"/>
                  </a:lnTo>
                  <a:lnTo>
                    <a:pt x="1819" y="1299"/>
                  </a:lnTo>
                  <a:lnTo>
                    <a:pt x="1840" y="1299"/>
                  </a:lnTo>
                  <a:lnTo>
                    <a:pt x="1840" y="1316"/>
                  </a:lnTo>
                  <a:lnTo>
                    <a:pt x="1878" y="1316"/>
                  </a:lnTo>
                  <a:lnTo>
                    <a:pt x="1878" y="1330"/>
                  </a:lnTo>
                  <a:lnTo>
                    <a:pt x="1899" y="1330"/>
                  </a:lnTo>
                  <a:lnTo>
                    <a:pt x="1899" y="1339"/>
                  </a:lnTo>
                  <a:lnTo>
                    <a:pt x="1920" y="1339"/>
                  </a:lnTo>
                  <a:lnTo>
                    <a:pt x="1920" y="1349"/>
                  </a:lnTo>
                  <a:lnTo>
                    <a:pt x="1939" y="1349"/>
                  </a:lnTo>
                  <a:lnTo>
                    <a:pt x="1939" y="1356"/>
                  </a:lnTo>
                  <a:lnTo>
                    <a:pt x="1968" y="1356"/>
                  </a:lnTo>
                  <a:lnTo>
                    <a:pt x="1968" y="1370"/>
                  </a:lnTo>
                  <a:lnTo>
                    <a:pt x="1989" y="1370"/>
                  </a:lnTo>
                  <a:lnTo>
                    <a:pt x="1989" y="1377"/>
                  </a:lnTo>
                  <a:lnTo>
                    <a:pt x="2010" y="1377"/>
                  </a:lnTo>
                  <a:lnTo>
                    <a:pt x="2010" y="1386"/>
                  </a:lnTo>
                  <a:lnTo>
                    <a:pt x="2060" y="1386"/>
                  </a:lnTo>
                  <a:lnTo>
                    <a:pt x="2060" y="1393"/>
                  </a:lnTo>
                  <a:lnTo>
                    <a:pt x="2100" y="1393"/>
                  </a:lnTo>
                  <a:lnTo>
                    <a:pt x="2100" y="1408"/>
                  </a:lnTo>
                  <a:lnTo>
                    <a:pt x="2109" y="1408"/>
                  </a:lnTo>
                  <a:lnTo>
                    <a:pt x="2109" y="1431"/>
                  </a:lnTo>
                  <a:lnTo>
                    <a:pt x="2140" y="1431"/>
                  </a:lnTo>
                  <a:lnTo>
                    <a:pt x="2140" y="1441"/>
                  </a:lnTo>
                  <a:lnTo>
                    <a:pt x="2209" y="1441"/>
                  </a:lnTo>
                  <a:lnTo>
                    <a:pt x="2209" y="1457"/>
                  </a:lnTo>
                  <a:lnTo>
                    <a:pt x="2258" y="1457"/>
                  </a:lnTo>
                  <a:lnTo>
                    <a:pt x="2258" y="1471"/>
                  </a:lnTo>
                  <a:lnTo>
                    <a:pt x="2324" y="1471"/>
                  </a:lnTo>
                  <a:lnTo>
                    <a:pt x="2324" y="1483"/>
                  </a:lnTo>
                  <a:lnTo>
                    <a:pt x="2341" y="1483"/>
                  </a:lnTo>
                  <a:lnTo>
                    <a:pt x="2341" y="1488"/>
                  </a:lnTo>
                  <a:lnTo>
                    <a:pt x="2438" y="1488"/>
                  </a:lnTo>
                  <a:lnTo>
                    <a:pt x="2438" y="1512"/>
                  </a:lnTo>
                  <a:lnTo>
                    <a:pt x="2513" y="1512"/>
                  </a:lnTo>
                  <a:lnTo>
                    <a:pt x="2513" y="1540"/>
                  </a:lnTo>
                  <a:lnTo>
                    <a:pt x="2520" y="1540"/>
                  </a:lnTo>
                  <a:lnTo>
                    <a:pt x="2520" y="1554"/>
                  </a:lnTo>
                  <a:lnTo>
                    <a:pt x="2532" y="1554"/>
                  </a:lnTo>
                  <a:lnTo>
                    <a:pt x="2532" y="1566"/>
                  </a:lnTo>
                  <a:lnTo>
                    <a:pt x="2549" y="1566"/>
                  </a:lnTo>
                  <a:lnTo>
                    <a:pt x="2549" y="1582"/>
                  </a:lnTo>
                  <a:lnTo>
                    <a:pt x="2558" y="1582"/>
                  </a:lnTo>
                  <a:lnTo>
                    <a:pt x="2558" y="1597"/>
                  </a:lnTo>
                  <a:lnTo>
                    <a:pt x="2589" y="1597"/>
                  </a:lnTo>
                  <a:lnTo>
                    <a:pt x="2589" y="1606"/>
                  </a:lnTo>
                  <a:lnTo>
                    <a:pt x="2605" y="1606"/>
                  </a:lnTo>
                  <a:lnTo>
                    <a:pt x="2605" y="1613"/>
                  </a:lnTo>
                  <a:lnTo>
                    <a:pt x="2629" y="1613"/>
                  </a:lnTo>
                  <a:lnTo>
                    <a:pt x="2629" y="1623"/>
                  </a:lnTo>
                  <a:lnTo>
                    <a:pt x="2662" y="1623"/>
                  </a:lnTo>
                  <a:lnTo>
                    <a:pt x="2662" y="1637"/>
                  </a:lnTo>
                  <a:lnTo>
                    <a:pt x="2728" y="1637"/>
                  </a:lnTo>
                  <a:lnTo>
                    <a:pt x="2728" y="1651"/>
                  </a:lnTo>
                  <a:lnTo>
                    <a:pt x="2749" y="1651"/>
                  </a:lnTo>
                  <a:lnTo>
                    <a:pt x="2749" y="1665"/>
                  </a:lnTo>
                  <a:lnTo>
                    <a:pt x="2827" y="1665"/>
                  </a:lnTo>
                  <a:lnTo>
                    <a:pt x="2827" y="1672"/>
                  </a:lnTo>
                  <a:lnTo>
                    <a:pt x="2979" y="1672"/>
                  </a:lnTo>
                  <a:lnTo>
                    <a:pt x="2979" y="1715"/>
                  </a:lnTo>
                  <a:lnTo>
                    <a:pt x="3144" y="1715"/>
                  </a:lnTo>
                  <a:lnTo>
                    <a:pt x="3144" y="1741"/>
                  </a:lnTo>
                  <a:lnTo>
                    <a:pt x="3460" y="1741"/>
                  </a:lnTo>
                  <a:lnTo>
                    <a:pt x="3460" y="1790"/>
                  </a:lnTo>
                  <a:lnTo>
                    <a:pt x="3680" y="1790"/>
                  </a:lnTo>
                  <a:lnTo>
                    <a:pt x="3680" y="1840"/>
                  </a:lnTo>
                  <a:lnTo>
                    <a:pt x="3973" y="1840"/>
                  </a:lnTo>
                  <a:lnTo>
                    <a:pt x="3973" y="1941"/>
                  </a:lnTo>
                  <a:lnTo>
                    <a:pt x="4252" y="1941"/>
                  </a:lnTo>
                </a:path>
              </a:pathLst>
            </a:custGeom>
            <a:noFill/>
            <a:ln w="12700"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nvGrpSpPr>
            <p:cNvPr id="804" name="Group 803"/>
            <p:cNvGrpSpPr/>
            <p:nvPr/>
          </p:nvGrpSpPr>
          <p:grpSpPr>
            <a:xfrm>
              <a:off x="-7324725" y="4146550"/>
              <a:ext cx="6780212" cy="3138488"/>
              <a:chOff x="-7324725" y="4146550"/>
              <a:chExt cx="6780212" cy="3138488"/>
            </a:xfrm>
            <a:grpFill/>
          </p:grpSpPr>
          <p:sp>
            <p:nvSpPr>
              <p:cNvPr id="805" name="Oval 186"/>
              <p:cNvSpPr>
                <a:spLocks noChangeArrowheads="1"/>
              </p:cNvSpPr>
              <p:nvPr/>
            </p:nvSpPr>
            <p:spPr bwMode="auto">
              <a:xfrm>
                <a:off x="-4175125" y="6337300"/>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06" name="Oval 187"/>
              <p:cNvSpPr>
                <a:spLocks noChangeArrowheads="1"/>
              </p:cNvSpPr>
              <p:nvPr/>
            </p:nvSpPr>
            <p:spPr bwMode="auto">
              <a:xfrm>
                <a:off x="-4241800" y="63039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07" name="Oval 188"/>
              <p:cNvSpPr>
                <a:spLocks noChangeArrowheads="1"/>
              </p:cNvSpPr>
              <p:nvPr/>
            </p:nvSpPr>
            <p:spPr bwMode="auto">
              <a:xfrm>
                <a:off x="-4335463" y="6262688"/>
                <a:ext cx="60325"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08" name="Oval 189"/>
              <p:cNvSpPr>
                <a:spLocks noChangeArrowheads="1"/>
              </p:cNvSpPr>
              <p:nvPr/>
            </p:nvSpPr>
            <p:spPr bwMode="auto">
              <a:xfrm>
                <a:off x="-5238750" y="5803900"/>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09" name="Oval 190"/>
              <p:cNvSpPr>
                <a:spLocks noChangeArrowheads="1"/>
              </p:cNvSpPr>
              <p:nvPr/>
            </p:nvSpPr>
            <p:spPr bwMode="auto">
              <a:xfrm>
                <a:off x="-5332413" y="5721350"/>
                <a:ext cx="55562"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0" name="Oval 191"/>
              <p:cNvSpPr>
                <a:spLocks noChangeArrowheads="1"/>
              </p:cNvSpPr>
              <p:nvPr/>
            </p:nvSpPr>
            <p:spPr bwMode="auto">
              <a:xfrm>
                <a:off x="-5373688" y="5613400"/>
                <a:ext cx="58737"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1" name="Oval 192"/>
              <p:cNvSpPr>
                <a:spLocks noChangeArrowheads="1"/>
              </p:cNvSpPr>
              <p:nvPr/>
            </p:nvSpPr>
            <p:spPr bwMode="auto">
              <a:xfrm>
                <a:off x="-5480050" y="5549900"/>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2" name="Oval 193"/>
              <p:cNvSpPr>
                <a:spLocks noChangeArrowheads="1"/>
              </p:cNvSpPr>
              <p:nvPr/>
            </p:nvSpPr>
            <p:spPr bwMode="auto">
              <a:xfrm>
                <a:off x="-5749925" y="5302250"/>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3" name="Oval 194"/>
              <p:cNvSpPr>
                <a:spLocks noChangeArrowheads="1"/>
              </p:cNvSpPr>
              <p:nvPr/>
            </p:nvSpPr>
            <p:spPr bwMode="auto">
              <a:xfrm>
                <a:off x="-5816600" y="523398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4" name="Oval 195"/>
              <p:cNvSpPr>
                <a:spLocks noChangeArrowheads="1"/>
              </p:cNvSpPr>
              <p:nvPr/>
            </p:nvSpPr>
            <p:spPr bwMode="auto">
              <a:xfrm>
                <a:off x="-5835650" y="5208588"/>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5" name="Oval 196"/>
              <p:cNvSpPr>
                <a:spLocks noChangeArrowheads="1"/>
              </p:cNvSpPr>
              <p:nvPr/>
            </p:nvSpPr>
            <p:spPr bwMode="auto">
              <a:xfrm>
                <a:off x="-5865813" y="5170488"/>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6" name="Oval 197"/>
              <p:cNvSpPr>
                <a:spLocks noChangeArrowheads="1"/>
              </p:cNvSpPr>
              <p:nvPr/>
            </p:nvSpPr>
            <p:spPr bwMode="auto">
              <a:xfrm>
                <a:off x="-5943600" y="5126038"/>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7" name="Oval 198"/>
              <p:cNvSpPr>
                <a:spLocks noChangeArrowheads="1"/>
              </p:cNvSpPr>
              <p:nvPr/>
            </p:nvSpPr>
            <p:spPr bwMode="auto">
              <a:xfrm>
                <a:off x="-5989638" y="50847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8" name="Oval 199"/>
              <p:cNvSpPr>
                <a:spLocks noChangeArrowheads="1"/>
              </p:cNvSpPr>
              <p:nvPr/>
            </p:nvSpPr>
            <p:spPr bwMode="auto">
              <a:xfrm>
                <a:off x="-5967413" y="5103813"/>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19" name="Oval 200"/>
              <p:cNvSpPr>
                <a:spLocks noChangeArrowheads="1"/>
              </p:cNvSpPr>
              <p:nvPr/>
            </p:nvSpPr>
            <p:spPr bwMode="auto">
              <a:xfrm>
                <a:off x="-6176963" y="5010150"/>
                <a:ext cx="60325"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0" name="Oval 201"/>
              <p:cNvSpPr>
                <a:spLocks noChangeArrowheads="1"/>
              </p:cNvSpPr>
              <p:nvPr/>
            </p:nvSpPr>
            <p:spPr bwMode="auto">
              <a:xfrm>
                <a:off x="-6367463" y="4768850"/>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1" name="Oval 202"/>
              <p:cNvSpPr>
                <a:spLocks noChangeArrowheads="1"/>
              </p:cNvSpPr>
              <p:nvPr/>
            </p:nvSpPr>
            <p:spPr bwMode="auto">
              <a:xfrm>
                <a:off x="-6337300" y="4818063"/>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2" name="Oval 203"/>
              <p:cNvSpPr>
                <a:spLocks noChangeArrowheads="1"/>
              </p:cNvSpPr>
              <p:nvPr/>
            </p:nvSpPr>
            <p:spPr bwMode="auto">
              <a:xfrm>
                <a:off x="-6323013" y="4867275"/>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3" name="Oval 204"/>
              <p:cNvSpPr>
                <a:spLocks noChangeArrowheads="1"/>
              </p:cNvSpPr>
              <p:nvPr/>
            </p:nvSpPr>
            <p:spPr bwMode="auto">
              <a:xfrm>
                <a:off x="-6315075" y="4905375"/>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4" name="Oval 205"/>
              <p:cNvSpPr>
                <a:spLocks noChangeArrowheads="1"/>
              </p:cNvSpPr>
              <p:nvPr/>
            </p:nvSpPr>
            <p:spPr bwMode="auto">
              <a:xfrm>
                <a:off x="-6296025" y="4941888"/>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5" name="Oval 206"/>
              <p:cNvSpPr>
                <a:spLocks noChangeArrowheads="1"/>
              </p:cNvSpPr>
              <p:nvPr/>
            </p:nvSpPr>
            <p:spPr bwMode="auto">
              <a:xfrm>
                <a:off x="-6270625" y="500221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6" name="Oval 207"/>
              <p:cNvSpPr>
                <a:spLocks noChangeArrowheads="1"/>
              </p:cNvSpPr>
              <p:nvPr/>
            </p:nvSpPr>
            <p:spPr bwMode="auto">
              <a:xfrm>
                <a:off x="-6292850" y="4972050"/>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7" name="Oval 208"/>
              <p:cNvSpPr>
                <a:spLocks noChangeArrowheads="1"/>
              </p:cNvSpPr>
              <p:nvPr/>
            </p:nvSpPr>
            <p:spPr bwMode="auto">
              <a:xfrm>
                <a:off x="-6650038" y="4638675"/>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8" name="Oval 209"/>
              <p:cNvSpPr>
                <a:spLocks noChangeArrowheads="1"/>
              </p:cNvSpPr>
              <p:nvPr/>
            </p:nvSpPr>
            <p:spPr bwMode="auto">
              <a:xfrm>
                <a:off x="-6675438" y="4616450"/>
                <a:ext cx="55562"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29" name="Oval 210"/>
              <p:cNvSpPr>
                <a:spLocks noChangeArrowheads="1"/>
              </p:cNvSpPr>
              <p:nvPr/>
            </p:nvSpPr>
            <p:spPr bwMode="auto">
              <a:xfrm>
                <a:off x="-6694488" y="4592638"/>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0" name="Oval 211"/>
              <p:cNvSpPr>
                <a:spLocks noChangeArrowheads="1"/>
              </p:cNvSpPr>
              <p:nvPr/>
            </p:nvSpPr>
            <p:spPr bwMode="auto">
              <a:xfrm>
                <a:off x="-6713538" y="45751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1" name="Oval 212"/>
              <p:cNvSpPr>
                <a:spLocks noChangeArrowheads="1"/>
              </p:cNvSpPr>
              <p:nvPr/>
            </p:nvSpPr>
            <p:spPr bwMode="auto">
              <a:xfrm>
                <a:off x="-6818313" y="4506913"/>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2" name="Oval 213"/>
              <p:cNvSpPr>
                <a:spLocks noChangeArrowheads="1"/>
              </p:cNvSpPr>
              <p:nvPr/>
            </p:nvSpPr>
            <p:spPr bwMode="auto">
              <a:xfrm>
                <a:off x="-6818313" y="44735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3" name="Oval 214"/>
              <p:cNvSpPr>
                <a:spLocks noChangeArrowheads="1"/>
              </p:cNvSpPr>
              <p:nvPr/>
            </p:nvSpPr>
            <p:spPr bwMode="auto">
              <a:xfrm>
                <a:off x="-6832600" y="4391025"/>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4" name="Oval 215"/>
              <p:cNvSpPr>
                <a:spLocks noChangeArrowheads="1"/>
              </p:cNvSpPr>
              <p:nvPr/>
            </p:nvSpPr>
            <p:spPr bwMode="auto">
              <a:xfrm>
                <a:off x="-6859588" y="4371975"/>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5" name="Oval 216"/>
              <p:cNvSpPr>
                <a:spLocks noChangeArrowheads="1"/>
              </p:cNvSpPr>
              <p:nvPr/>
            </p:nvSpPr>
            <p:spPr bwMode="auto">
              <a:xfrm>
                <a:off x="-6983413" y="4327525"/>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6" name="Oval 217"/>
              <p:cNvSpPr>
                <a:spLocks noChangeArrowheads="1"/>
              </p:cNvSpPr>
              <p:nvPr/>
            </p:nvSpPr>
            <p:spPr bwMode="auto">
              <a:xfrm>
                <a:off x="-7002463" y="4316413"/>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7" name="Oval 218"/>
              <p:cNvSpPr>
                <a:spLocks noChangeArrowheads="1"/>
              </p:cNvSpPr>
              <p:nvPr/>
            </p:nvSpPr>
            <p:spPr bwMode="auto">
              <a:xfrm>
                <a:off x="-7031038" y="4297363"/>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8" name="Oval 219"/>
              <p:cNvSpPr>
                <a:spLocks noChangeArrowheads="1"/>
              </p:cNvSpPr>
              <p:nvPr/>
            </p:nvSpPr>
            <p:spPr bwMode="auto">
              <a:xfrm>
                <a:off x="-7324725" y="41465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39" name="Oval 220"/>
              <p:cNvSpPr>
                <a:spLocks noChangeArrowheads="1"/>
              </p:cNvSpPr>
              <p:nvPr/>
            </p:nvSpPr>
            <p:spPr bwMode="auto">
              <a:xfrm>
                <a:off x="-7192963" y="4203700"/>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0" name="Oval 221"/>
              <p:cNvSpPr>
                <a:spLocks noChangeArrowheads="1"/>
              </p:cNvSpPr>
              <p:nvPr/>
            </p:nvSpPr>
            <p:spPr bwMode="auto">
              <a:xfrm>
                <a:off x="-7165975" y="4233863"/>
                <a:ext cx="58737"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1" name="Oval 222"/>
              <p:cNvSpPr>
                <a:spLocks noChangeArrowheads="1"/>
              </p:cNvSpPr>
              <p:nvPr/>
            </p:nvSpPr>
            <p:spPr bwMode="auto">
              <a:xfrm>
                <a:off x="-7137400" y="4252913"/>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2" name="Oval 223"/>
              <p:cNvSpPr>
                <a:spLocks noChangeArrowheads="1"/>
              </p:cNvSpPr>
              <p:nvPr/>
            </p:nvSpPr>
            <p:spPr bwMode="auto">
              <a:xfrm>
                <a:off x="-7107238" y="4281488"/>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3" name="Oval 224"/>
              <p:cNvSpPr>
                <a:spLocks noChangeArrowheads="1"/>
              </p:cNvSpPr>
              <p:nvPr/>
            </p:nvSpPr>
            <p:spPr bwMode="auto">
              <a:xfrm>
                <a:off x="-3975100" y="6403975"/>
                <a:ext cx="58737"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4" name="Oval 225"/>
              <p:cNvSpPr>
                <a:spLocks noChangeArrowheads="1"/>
              </p:cNvSpPr>
              <p:nvPr/>
            </p:nvSpPr>
            <p:spPr bwMode="auto">
              <a:xfrm>
                <a:off x="-3889375" y="64309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5" name="Oval 226"/>
              <p:cNvSpPr>
                <a:spLocks noChangeArrowheads="1"/>
              </p:cNvSpPr>
              <p:nvPr/>
            </p:nvSpPr>
            <p:spPr bwMode="auto">
              <a:xfrm>
                <a:off x="-3836988" y="64309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6" name="Oval 227"/>
              <p:cNvSpPr>
                <a:spLocks noChangeArrowheads="1"/>
              </p:cNvSpPr>
              <p:nvPr/>
            </p:nvSpPr>
            <p:spPr bwMode="auto">
              <a:xfrm>
                <a:off x="-3814763" y="6456363"/>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7" name="Oval 228"/>
              <p:cNvSpPr>
                <a:spLocks noChangeArrowheads="1"/>
              </p:cNvSpPr>
              <p:nvPr/>
            </p:nvSpPr>
            <p:spPr bwMode="auto">
              <a:xfrm>
                <a:off x="-3721100" y="648335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8" name="Oval 229"/>
              <p:cNvSpPr>
                <a:spLocks noChangeArrowheads="1"/>
              </p:cNvSpPr>
              <p:nvPr/>
            </p:nvSpPr>
            <p:spPr bwMode="auto">
              <a:xfrm>
                <a:off x="-3671888" y="6483350"/>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49" name="Oval 230"/>
              <p:cNvSpPr>
                <a:spLocks noChangeArrowheads="1"/>
              </p:cNvSpPr>
              <p:nvPr/>
            </p:nvSpPr>
            <p:spPr bwMode="auto">
              <a:xfrm>
                <a:off x="-3481388" y="653256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0" name="Oval 231"/>
              <p:cNvSpPr>
                <a:spLocks noChangeArrowheads="1"/>
              </p:cNvSpPr>
              <p:nvPr/>
            </p:nvSpPr>
            <p:spPr bwMode="auto">
              <a:xfrm>
                <a:off x="-3375025" y="6543675"/>
                <a:ext cx="58737"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1" name="Oval 232"/>
              <p:cNvSpPr>
                <a:spLocks noChangeArrowheads="1"/>
              </p:cNvSpPr>
              <p:nvPr/>
            </p:nvSpPr>
            <p:spPr bwMode="auto">
              <a:xfrm>
                <a:off x="-3352800" y="6584950"/>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2" name="Oval 233"/>
              <p:cNvSpPr>
                <a:spLocks noChangeArrowheads="1"/>
              </p:cNvSpPr>
              <p:nvPr/>
            </p:nvSpPr>
            <p:spPr bwMode="auto">
              <a:xfrm>
                <a:off x="-3330575" y="6618288"/>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3" name="Oval 234"/>
              <p:cNvSpPr>
                <a:spLocks noChangeArrowheads="1"/>
              </p:cNvSpPr>
              <p:nvPr/>
            </p:nvSpPr>
            <p:spPr bwMode="auto">
              <a:xfrm>
                <a:off x="-3305175" y="663733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4" name="Oval 235"/>
              <p:cNvSpPr>
                <a:spLocks noChangeArrowheads="1"/>
              </p:cNvSpPr>
              <p:nvPr/>
            </p:nvSpPr>
            <p:spPr bwMode="auto">
              <a:xfrm>
                <a:off x="-3267075" y="6684963"/>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5" name="Oval 236"/>
              <p:cNvSpPr>
                <a:spLocks noChangeArrowheads="1"/>
              </p:cNvSpPr>
              <p:nvPr/>
            </p:nvSpPr>
            <p:spPr bwMode="auto">
              <a:xfrm>
                <a:off x="-3154363" y="6719888"/>
                <a:ext cx="55562"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6" name="Oval 237"/>
              <p:cNvSpPr>
                <a:spLocks noChangeArrowheads="1"/>
              </p:cNvSpPr>
              <p:nvPr/>
            </p:nvSpPr>
            <p:spPr bwMode="auto">
              <a:xfrm>
                <a:off x="-3124200" y="6731000"/>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7" name="Oval 238"/>
              <p:cNvSpPr>
                <a:spLocks noChangeArrowheads="1"/>
              </p:cNvSpPr>
              <p:nvPr/>
            </p:nvSpPr>
            <p:spPr bwMode="auto">
              <a:xfrm>
                <a:off x="-3033713" y="6742113"/>
                <a:ext cx="58737"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8" name="Oval 239"/>
              <p:cNvSpPr>
                <a:spLocks noChangeArrowheads="1"/>
              </p:cNvSpPr>
              <p:nvPr/>
            </p:nvSpPr>
            <p:spPr bwMode="auto">
              <a:xfrm>
                <a:off x="-2974975" y="678338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59" name="Oval 240"/>
              <p:cNvSpPr>
                <a:spLocks noChangeArrowheads="1"/>
              </p:cNvSpPr>
              <p:nvPr/>
            </p:nvSpPr>
            <p:spPr bwMode="auto">
              <a:xfrm>
                <a:off x="-2895600" y="6783388"/>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0" name="Oval 241"/>
              <p:cNvSpPr>
                <a:spLocks noChangeArrowheads="1"/>
              </p:cNvSpPr>
              <p:nvPr/>
            </p:nvSpPr>
            <p:spPr bwMode="auto">
              <a:xfrm>
                <a:off x="-2835275" y="6783388"/>
                <a:ext cx="55562"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1" name="Oval 242"/>
              <p:cNvSpPr>
                <a:spLocks noChangeArrowheads="1"/>
              </p:cNvSpPr>
              <p:nvPr/>
            </p:nvSpPr>
            <p:spPr bwMode="auto">
              <a:xfrm>
                <a:off x="-2813050" y="6805613"/>
                <a:ext cx="55562"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2" name="Oval 243"/>
              <p:cNvSpPr>
                <a:spLocks noChangeArrowheads="1"/>
              </p:cNvSpPr>
              <p:nvPr/>
            </p:nvSpPr>
            <p:spPr bwMode="auto">
              <a:xfrm>
                <a:off x="-2716213" y="6805613"/>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3" name="Oval 244"/>
              <p:cNvSpPr>
                <a:spLocks noChangeArrowheads="1"/>
              </p:cNvSpPr>
              <p:nvPr/>
            </p:nvSpPr>
            <p:spPr bwMode="auto">
              <a:xfrm>
                <a:off x="-2636838" y="680561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4" name="Oval 245"/>
              <p:cNvSpPr>
                <a:spLocks noChangeArrowheads="1"/>
              </p:cNvSpPr>
              <p:nvPr/>
            </p:nvSpPr>
            <p:spPr bwMode="auto">
              <a:xfrm>
                <a:off x="-2270125" y="6910388"/>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5" name="Oval 246"/>
              <p:cNvSpPr>
                <a:spLocks noChangeArrowheads="1"/>
              </p:cNvSpPr>
              <p:nvPr/>
            </p:nvSpPr>
            <p:spPr bwMode="auto">
              <a:xfrm>
                <a:off x="-2105025" y="691038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6" name="Oval 247"/>
              <p:cNvSpPr>
                <a:spLocks noChangeArrowheads="1"/>
              </p:cNvSpPr>
              <p:nvPr/>
            </p:nvSpPr>
            <p:spPr bwMode="auto">
              <a:xfrm>
                <a:off x="-2055813" y="691038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7" name="Oval 248"/>
              <p:cNvSpPr>
                <a:spLocks noChangeArrowheads="1"/>
              </p:cNvSpPr>
              <p:nvPr/>
            </p:nvSpPr>
            <p:spPr bwMode="auto">
              <a:xfrm>
                <a:off x="-1471613" y="7067550"/>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8" name="Oval 249"/>
              <p:cNvSpPr>
                <a:spLocks noChangeArrowheads="1"/>
              </p:cNvSpPr>
              <p:nvPr/>
            </p:nvSpPr>
            <p:spPr bwMode="auto">
              <a:xfrm>
                <a:off x="-1306513" y="70675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69" name="Oval 250"/>
              <p:cNvSpPr>
                <a:spLocks noChangeArrowheads="1"/>
              </p:cNvSpPr>
              <p:nvPr/>
            </p:nvSpPr>
            <p:spPr bwMode="auto">
              <a:xfrm>
                <a:off x="-1155700" y="7067550"/>
                <a:ext cx="55562"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0" name="Oval 251"/>
              <p:cNvSpPr>
                <a:spLocks noChangeArrowheads="1"/>
              </p:cNvSpPr>
              <p:nvPr/>
            </p:nvSpPr>
            <p:spPr bwMode="auto">
              <a:xfrm>
                <a:off x="-874713" y="7226300"/>
                <a:ext cx="55562"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1" name="Oval 252"/>
              <p:cNvSpPr>
                <a:spLocks noChangeArrowheads="1"/>
              </p:cNvSpPr>
              <p:nvPr/>
            </p:nvSpPr>
            <p:spPr bwMode="auto">
              <a:xfrm>
                <a:off x="-601663" y="7226300"/>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grpSp>
      <p:grpSp>
        <p:nvGrpSpPr>
          <p:cNvPr id="872" name="Group 871"/>
          <p:cNvGrpSpPr/>
          <p:nvPr/>
        </p:nvGrpSpPr>
        <p:grpSpPr>
          <a:xfrm>
            <a:off x="1270503" y="2442731"/>
            <a:ext cx="3911159" cy="1887691"/>
            <a:chOff x="-7219950" y="1093788"/>
            <a:chExt cx="6149975" cy="2970212"/>
          </a:xfrm>
          <a:solidFill>
            <a:schemeClr val="accent1"/>
          </a:solidFill>
        </p:grpSpPr>
        <p:sp>
          <p:nvSpPr>
            <p:cNvPr id="873" name="Freeform 152"/>
            <p:cNvSpPr>
              <a:spLocks/>
            </p:cNvSpPr>
            <p:nvPr/>
          </p:nvSpPr>
          <p:spPr bwMode="auto">
            <a:xfrm>
              <a:off x="-7219950" y="1120775"/>
              <a:ext cx="6126163" cy="2921000"/>
            </a:xfrm>
            <a:custGeom>
              <a:avLst/>
              <a:gdLst>
                <a:gd name="T0" fmla="*/ 40 w 3859"/>
                <a:gd name="T1" fmla="*/ 0 h 1840"/>
                <a:gd name="T2" fmla="*/ 50 w 3859"/>
                <a:gd name="T3" fmla="*/ 24 h 1840"/>
                <a:gd name="T4" fmla="*/ 111 w 3859"/>
                <a:gd name="T5" fmla="*/ 71 h 1840"/>
                <a:gd name="T6" fmla="*/ 142 w 3859"/>
                <a:gd name="T7" fmla="*/ 149 h 1840"/>
                <a:gd name="T8" fmla="*/ 217 w 3859"/>
                <a:gd name="T9" fmla="*/ 201 h 1840"/>
                <a:gd name="T10" fmla="*/ 250 w 3859"/>
                <a:gd name="T11" fmla="*/ 279 h 1840"/>
                <a:gd name="T12" fmla="*/ 316 w 3859"/>
                <a:gd name="T13" fmla="*/ 312 h 1840"/>
                <a:gd name="T14" fmla="*/ 373 w 3859"/>
                <a:gd name="T15" fmla="*/ 364 h 1840"/>
                <a:gd name="T16" fmla="*/ 411 w 3859"/>
                <a:gd name="T17" fmla="*/ 390 h 1840"/>
                <a:gd name="T18" fmla="*/ 560 w 3859"/>
                <a:gd name="T19" fmla="*/ 420 h 1840"/>
                <a:gd name="T20" fmla="*/ 628 w 3859"/>
                <a:gd name="T21" fmla="*/ 444 h 1840"/>
                <a:gd name="T22" fmla="*/ 635 w 3859"/>
                <a:gd name="T23" fmla="*/ 470 h 1840"/>
                <a:gd name="T24" fmla="*/ 650 w 3859"/>
                <a:gd name="T25" fmla="*/ 510 h 1840"/>
                <a:gd name="T26" fmla="*/ 661 w 3859"/>
                <a:gd name="T27" fmla="*/ 536 h 1840"/>
                <a:gd name="T28" fmla="*/ 709 w 3859"/>
                <a:gd name="T29" fmla="*/ 567 h 1840"/>
                <a:gd name="T30" fmla="*/ 751 w 3859"/>
                <a:gd name="T31" fmla="*/ 600 h 1840"/>
                <a:gd name="T32" fmla="*/ 779 w 3859"/>
                <a:gd name="T33" fmla="*/ 631 h 1840"/>
                <a:gd name="T34" fmla="*/ 820 w 3859"/>
                <a:gd name="T35" fmla="*/ 661 h 1840"/>
                <a:gd name="T36" fmla="*/ 850 w 3859"/>
                <a:gd name="T37" fmla="*/ 692 h 1840"/>
                <a:gd name="T38" fmla="*/ 860 w 3859"/>
                <a:gd name="T39" fmla="*/ 754 h 1840"/>
                <a:gd name="T40" fmla="*/ 949 w 3859"/>
                <a:gd name="T41" fmla="*/ 777 h 1840"/>
                <a:gd name="T42" fmla="*/ 959 w 3859"/>
                <a:gd name="T43" fmla="*/ 810 h 1840"/>
                <a:gd name="T44" fmla="*/ 968 w 3859"/>
                <a:gd name="T45" fmla="*/ 827 h 1840"/>
                <a:gd name="T46" fmla="*/ 1030 w 3859"/>
                <a:gd name="T47" fmla="*/ 850 h 1840"/>
                <a:gd name="T48" fmla="*/ 1051 w 3859"/>
                <a:gd name="T49" fmla="*/ 881 h 1840"/>
                <a:gd name="T50" fmla="*/ 1058 w 3859"/>
                <a:gd name="T51" fmla="*/ 950 h 1840"/>
                <a:gd name="T52" fmla="*/ 1169 w 3859"/>
                <a:gd name="T53" fmla="*/ 983 h 1840"/>
                <a:gd name="T54" fmla="*/ 1221 w 3859"/>
                <a:gd name="T55" fmla="*/ 1020 h 1840"/>
                <a:gd name="T56" fmla="*/ 1259 w 3859"/>
                <a:gd name="T57" fmla="*/ 1051 h 1840"/>
                <a:gd name="T58" fmla="*/ 1360 w 3859"/>
                <a:gd name="T59" fmla="*/ 1091 h 1840"/>
                <a:gd name="T60" fmla="*/ 1391 w 3859"/>
                <a:gd name="T61" fmla="*/ 1122 h 1840"/>
                <a:gd name="T62" fmla="*/ 1460 w 3859"/>
                <a:gd name="T63" fmla="*/ 1153 h 1840"/>
                <a:gd name="T64" fmla="*/ 1502 w 3859"/>
                <a:gd name="T65" fmla="*/ 1191 h 1840"/>
                <a:gd name="T66" fmla="*/ 1568 w 3859"/>
                <a:gd name="T67" fmla="*/ 1269 h 1840"/>
                <a:gd name="T68" fmla="*/ 1649 w 3859"/>
                <a:gd name="T69" fmla="*/ 1299 h 1840"/>
                <a:gd name="T70" fmla="*/ 1670 w 3859"/>
                <a:gd name="T71" fmla="*/ 1337 h 1840"/>
                <a:gd name="T72" fmla="*/ 1701 w 3859"/>
                <a:gd name="T73" fmla="*/ 1377 h 1840"/>
                <a:gd name="T74" fmla="*/ 1880 w 3859"/>
                <a:gd name="T75" fmla="*/ 1448 h 1840"/>
                <a:gd name="T76" fmla="*/ 2078 w 3859"/>
                <a:gd name="T77" fmla="*/ 1486 h 1840"/>
                <a:gd name="T78" fmla="*/ 2208 w 3859"/>
                <a:gd name="T79" fmla="*/ 1528 h 1840"/>
                <a:gd name="T80" fmla="*/ 2218 w 3859"/>
                <a:gd name="T81" fmla="*/ 1583 h 1840"/>
                <a:gd name="T82" fmla="*/ 2378 w 3859"/>
                <a:gd name="T83" fmla="*/ 1625 h 1840"/>
                <a:gd name="T84" fmla="*/ 2499 w 3859"/>
                <a:gd name="T85" fmla="*/ 1689 h 1840"/>
                <a:gd name="T86" fmla="*/ 2598 w 3859"/>
                <a:gd name="T87" fmla="*/ 1753 h 1840"/>
                <a:gd name="T88" fmla="*/ 3810 w 3859"/>
                <a:gd name="T89" fmla="*/ 184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59" h="1840">
                  <a:moveTo>
                    <a:pt x="0" y="0"/>
                  </a:moveTo>
                  <a:lnTo>
                    <a:pt x="40" y="0"/>
                  </a:lnTo>
                  <a:lnTo>
                    <a:pt x="40" y="24"/>
                  </a:lnTo>
                  <a:lnTo>
                    <a:pt x="50" y="24"/>
                  </a:lnTo>
                  <a:lnTo>
                    <a:pt x="50" y="71"/>
                  </a:lnTo>
                  <a:lnTo>
                    <a:pt x="111" y="71"/>
                  </a:lnTo>
                  <a:lnTo>
                    <a:pt x="111" y="149"/>
                  </a:lnTo>
                  <a:lnTo>
                    <a:pt x="142" y="149"/>
                  </a:lnTo>
                  <a:lnTo>
                    <a:pt x="142" y="201"/>
                  </a:lnTo>
                  <a:lnTo>
                    <a:pt x="217" y="201"/>
                  </a:lnTo>
                  <a:lnTo>
                    <a:pt x="217" y="279"/>
                  </a:lnTo>
                  <a:lnTo>
                    <a:pt x="250" y="279"/>
                  </a:lnTo>
                  <a:lnTo>
                    <a:pt x="250" y="312"/>
                  </a:lnTo>
                  <a:lnTo>
                    <a:pt x="316" y="312"/>
                  </a:lnTo>
                  <a:lnTo>
                    <a:pt x="316" y="364"/>
                  </a:lnTo>
                  <a:lnTo>
                    <a:pt x="373" y="364"/>
                  </a:lnTo>
                  <a:lnTo>
                    <a:pt x="373" y="390"/>
                  </a:lnTo>
                  <a:lnTo>
                    <a:pt x="411" y="390"/>
                  </a:lnTo>
                  <a:lnTo>
                    <a:pt x="411" y="420"/>
                  </a:lnTo>
                  <a:lnTo>
                    <a:pt x="560" y="420"/>
                  </a:lnTo>
                  <a:lnTo>
                    <a:pt x="560" y="444"/>
                  </a:lnTo>
                  <a:lnTo>
                    <a:pt x="628" y="444"/>
                  </a:lnTo>
                  <a:lnTo>
                    <a:pt x="628" y="470"/>
                  </a:lnTo>
                  <a:lnTo>
                    <a:pt x="635" y="470"/>
                  </a:lnTo>
                  <a:lnTo>
                    <a:pt x="635" y="510"/>
                  </a:lnTo>
                  <a:lnTo>
                    <a:pt x="650" y="510"/>
                  </a:lnTo>
                  <a:lnTo>
                    <a:pt x="650" y="536"/>
                  </a:lnTo>
                  <a:lnTo>
                    <a:pt x="661" y="536"/>
                  </a:lnTo>
                  <a:lnTo>
                    <a:pt x="661" y="567"/>
                  </a:lnTo>
                  <a:lnTo>
                    <a:pt x="709" y="567"/>
                  </a:lnTo>
                  <a:lnTo>
                    <a:pt x="709" y="600"/>
                  </a:lnTo>
                  <a:lnTo>
                    <a:pt x="751" y="600"/>
                  </a:lnTo>
                  <a:lnTo>
                    <a:pt x="751" y="631"/>
                  </a:lnTo>
                  <a:lnTo>
                    <a:pt x="779" y="631"/>
                  </a:lnTo>
                  <a:lnTo>
                    <a:pt x="779" y="661"/>
                  </a:lnTo>
                  <a:lnTo>
                    <a:pt x="820" y="661"/>
                  </a:lnTo>
                  <a:lnTo>
                    <a:pt x="820" y="692"/>
                  </a:lnTo>
                  <a:lnTo>
                    <a:pt x="850" y="692"/>
                  </a:lnTo>
                  <a:lnTo>
                    <a:pt x="850" y="754"/>
                  </a:lnTo>
                  <a:lnTo>
                    <a:pt x="860" y="754"/>
                  </a:lnTo>
                  <a:lnTo>
                    <a:pt x="860" y="777"/>
                  </a:lnTo>
                  <a:lnTo>
                    <a:pt x="949" y="777"/>
                  </a:lnTo>
                  <a:lnTo>
                    <a:pt x="949" y="810"/>
                  </a:lnTo>
                  <a:lnTo>
                    <a:pt x="959" y="810"/>
                  </a:lnTo>
                  <a:lnTo>
                    <a:pt x="959" y="827"/>
                  </a:lnTo>
                  <a:lnTo>
                    <a:pt x="968" y="827"/>
                  </a:lnTo>
                  <a:lnTo>
                    <a:pt x="968" y="850"/>
                  </a:lnTo>
                  <a:lnTo>
                    <a:pt x="1030" y="850"/>
                  </a:lnTo>
                  <a:lnTo>
                    <a:pt x="1030" y="881"/>
                  </a:lnTo>
                  <a:lnTo>
                    <a:pt x="1051" y="881"/>
                  </a:lnTo>
                  <a:lnTo>
                    <a:pt x="1051" y="950"/>
                  </a:lnTo>
                  <a:lnTo>
                    <a:pt x="1058" y="950"/>
                  </a:lnTo>
                  <a:lnTo>
                    <a:pt x="1058" y="983"/>
                  </a:lnTo>
                  <a:lnTo>
                    <a:pt x="1169" y="983"/>
                  </a:lnTo>
                  <a:lnTo>
                    <a:pt x="1169" y="1020"/>
                  </a:lnTo>
                  <a:lnTo>
                    <a:pt x="1221" y="1020"/>
                  </a:lnTo>
                  <a:lnTo>
                    <a:pt x="1221" y="1051"/>
                  </a:lnTo>
                  <a:lnTo>
                    <a:pt x="1259" y="1051"/>
                  </a:lnTo>
                  <a:lnTo>
                    <a:pt x="1259" y="1091"/>
                  </a:lnTo>
                  <a:lnTo>
                    <a:pt x="1360" y="1091"/>
                  </a:lnTo>
                  <a:lnTo>
                    <a:pt x="1360" y="1122"/>
                  </a:lnTo>
                  <a:lnTo>
                    <a:pt x="1391" y="1122"/>
                  </a:lnTo>
                  <a:lnTo>
                    <a:pt x="1391" y="1153"/>
                  </a:lnTo>
                  <a:lnTo>
                    <a:pt x="1460" y="1153"/>
                  </a:lnTo>
                  <a:lnTo>
                    <a:pt x="1460" y="1191"/>
                  </a:lnTo>
                  <a:lnTo>
                    <a:pt x="1502" y="1191"/>
                  </a:lnTo>
                  <a:lnTo>
                    <a:pt x="1502" y="1269"/>
                  </a:lnTo>
                  <a:lnTo>
                    <a:pt x="1568" y="1269"/>
                  </a:lnTo>
                  <a:lnTo>
                    <a:pt x="1568" y="1299"/>
                  </a:lnTo>
                  <a:lnTo>
                    <a:pt x="1649" y="1299"/>
                  </a:lnTo>
                  <a:lnTo>
                    <a:pt x="1649" y="1337"/>
                  </a:lnTo>
                  <a:lnTo>
                    <a:pt x="1670" y="1337"/>
                  </a:lnTo>
                  <a:lnTo>
                    <a:pt x="1670" y="1377"/>
                  </a:lnTo>
                  <a:lnTo>
                    <a:pt x="1701" y="1377"/>
                  </a:lnTo>
                  <a:lnTo>
                    <a:pt x="1701" y="1448"/>
                  </a:lnTo>
                  <a:lnTo>
                    <a:pt x="1880" y="1448"/>
                  </a:lnTo>
                  <a:lnTo>
                    <a:pt x="1880" y="1486"/>
                  </a:lnTo>
                  <a:lnTo>
                    <a:pt x="2078" y="1486"/>
                  </a:lnTo>
                  <a:lnTo>
                    <a:pt x="2078" y="1528"/>
                  </a:lnTo>
                  <a:lnTo>
                    <a:pt x="2208" y="1528"/>
                  </a:lnTo>
                  <a:lnTo>
                    <a:pt x="2208" y="1583"/>
                  </a:lnTo>
                  <a:lnTo>
                    <a:pt x="2218" y="1583"/>
                  </a:lnTo>
                  <a:lnTo>
                    <a:pt x="2218" y="1625"/>
                  </a:lnTo>
                  <a:lnTo>
                    <a:pt x="2378" y="1625"/>
                  </a:lnTo>
                  <a:lnTo>
                    <a:pt x="2378" y="1689"/>
                  </a:lnTo>
                  <a:lnTo>
                    <a:pt x="2499" y="1689"/>
                  </a:lnTo>
                  <a:lnTo>
                    <a:pt x="2499" y="1753"/>
                  </a:lnTo>
                  <a:lnTo>
                    <a:pt x="2598" y="1753"/>
                  </a:lnTo>
                  <a:lnTo>
                    <a:pt x="2598" y="1840"/>
                  </a:lnTo>
                  <a:lnTo>
                    <a:pt x="3810" y="1840"/>
                  </a:lnTo>
                  <a:lnTo>
                    <a:pt x="3859" y="1840"/>
                  </a:lnTo>
                </a:path>
              </a:pathLst>
            </a:custGeom>
            <a:noFill/>
            <a:ln w="12700"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nvGrpSpPr>
            <p:cNvPr id="874" name="Group 873"/>
            <p:cNvGrpSpPr/>
            <p:nvPr/>
          </p:nvGrpSpPr>
          <p:grpSpPr>
            <a:xfrm>
              <a:off x="-7219950" y="1093788"/>
              <a:ext cx="6149975" cy="2970212"/>
              <a:chOff x="-7219950" y="1093788"/>
              <a:chExt cx="6149975" cy="2970212"/>
            </a:xfrm>
            <a:grpFill/>
          </p:grpSpPr>
          <p:sp>
            <p:nvSpPr>
              <p:cNvPr id="875" name="Oval 153"/>
              <p:cNvSpPr>
                <a:spLocks noChangeArrowheads="1"/>
              </p:cNvSpPr>
              <p:nvPr/>
            </p:nvSpPr>
            <p:spPr bwMode="auto">
              <a:xfrm>
                <a:off x="-5243513" y="2822575"/>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6" name="Oval 154"/>
              <p:cNvSpPr>
                <a:spLocks noChangeArrowheads="1"/>
              </p:cNvSpPr>
              <p:nvPr/>
            </p:nvSpPr>
            <p:spPr bwMode="auto">
              <a:xfrm>
                <a:off x="-4243388" y="3452813"/>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7" name="Oval 155"/>
              <p:cNvSpPr>
                <a:spLocks noChangeArrowheads="1"/>
              </p:cNvSpPr>
              <p:nvPr/>
            </p:nvSpPr>
            <p:spPr bwMode="auto">
              <a:xfrm>
                <a:off x="-4092575" y="3452813"/>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8" name="Oval 156"/>
              <p:cNvSpPr>
                <a:spLocks noChangeArrowheads="1"/>
              </p:cNvSpPr>
              <p:nvPr/>
            </p:nvSpPr>
            <p:spPr bwMode="auto">
              <a:xfrm>
                <a:off x="-4891088" y="2984500"/>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79" name="Oval 157"/>
              <p:cNvSpPr>
                <a:spLocks noChangeArrowheads="1"/>
              </p:cNvSpPr>
              <p:nvPr/>
            </p:nvSpPr>
            <p:spPr bwMode="auto">
              <a:xfrm>
                <a:off x="-3935413" y="3521075"/>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0" name="Oval 158"/>
              <p:cNvSpPr>
                <a:spLocks noChangeArrowheads="1"/>
              </p:cNvSpPr>
              <p:nvPr/>
            </p:nvSpPr>
            <p:spPr bwMode="auto">
              <a:xfrm>
                <a:off x="-3714750" y="3670300"/>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1" name="Oval 159"/>
              <p:cNvSpPr>
                <a:spLocks noChangeArrowheads="1"/>
              </p:cNvSpPr>
              <p:nvPr/>
            </p:nvSpPr>
            <p:spPr bwMode="auto">
              <a:xfrm>
                <a:off x="-3279775" y="3873500"/>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2" name="Oval 160"/>
              <p:cNvSpPr>
                <a:spLocks noChangeArrowheads="1"/>
              </p:cNvSpPr>
              <p:nvPr/>
            </p:nvSpPr>
            <p:spPr bwMode="auto">
              <a:xfrm>
                <a:off x="-3095625" y="4005263"/>
                <a:ext cx="60325"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3" name="Oval 161"/>
              <p:cNvSpPr>
                <a:spLocks noChangeArrowheads="1"/>
              </p:cNvSpPr>
              <p:nvPr/>
            </p:nvSpPr>
            <p:spPr bwMode="auto">
              <a:xfrm>
                <a:off x="-3065463" y="4005263"/>
                <a:ext cx="60325"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4" name="Oval 162"/>
              <p:cNvSpPr>
                <a:spLocks noChangeArrowheads="1"/>
              </p:cNvSpPr>
              <p:nvPr/>
            </p:nvSpPr>
            <p:spPr bwMode="auto">
              <a:xfrm>
                <a:off x="-1374775" y="4005263"/>
                <a:ext cx="60325"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5" name="Oval 163"/>
              <p:cNvSpPr>
                <a:spLocks noChangeArrowheads="1"/>
              </p:cNvSpPr>
              <p:nvPr/>
            </p:nvSpPr>
            <p:spPr bwMode="auto">
              <a:xfrm>
                <a:off x="-1250950" y="4005263"/>
                <a:ext cx="60325"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6" name="Oval 164"/>
              <p:cNvSpPr>
                <a:spLocks noChangeArrowheads="1"/>
              </p:cNvSpPr>
              <p:nvPr/>
            </p:nvSpPr>
            <p:spPr bwMode="auto">
              <a:xfrm>
                <a:off x="-1127125" y="4005263"/>
                <a:ext cx="57150"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7" name="Oval 165"/>
              <p:cNvSpPr>
                <a:spLocks noChangeArrowheads="1"/>
              </p:cNvSpPr>
              <p:nvPr/>
            </p:nvSpPr>
            <p:spPr bwMode="auto">
              <a:xfrm>
                <a:off x="-5683250" y="2439988"/>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8" name="Oval 166"/>
              <p:cNvSpPr>
                <a:spLocks noChangeArrowheads="1"/>
              </p:cNvSpPr>
              <p:nvPr/>
            </p:nvSpPr>
            <p:spPr bwMode="auto">
              <a:xfrm>
                <a:off x="-5708650" y="2439988"/>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89" name="Oval 167"/>
              <p:cNvSpPr>
                <a:spLocks noChangeArrowheads="1"/>
              </p:cNvSpPr>
              <p:nvPr/>
            </p:nvSpPr>
            <p:spPr bwMode="auto">
              <a:xfrm>
                <a:off x="-5730875" y="2381250"/>
                <a:ext cx="55563"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0" name="Oval 168"/>
              <p:cNvSpPr>
                <a:spLocks noChangeArrowheads="1"/>
              </p:cNvSpPr>
              <p:nvPr/>
            </p:nvSpPr>
            <p:spPr bwMode="auto">
              <a:xfrm>
                <a:off x="-5768975" y="2332038"/>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1" name="Oval 169"/>
              <p:cNvSpPr>
                <a:spLocks noChangeArrowheads="1"/>
              </p:cNvSpPr>
              <p:nvPr/>
            </p:nvSpPr>
            <p:spPr bwMode="auto">
              <a:xfrm>
                <a:off x="-6184900" y="1987550"/>
                <a:ext cx="55563" cy="58737"/>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2" name="Oval 170"/>
              <p:cNvSpPr>
                <a:spLocks noChangeArrowheads="1"/>
              </p:cNvSpPr>
              <p:nvPr/>
            </p:nvSpPr>
            <p:spPr bwMode="auto">
              <a:xfrm>
                <a:off x="-6215063" y="1938338"/>
                <a:ext cx="55563"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3" name="Oval 171"/>
              <p:cNvSpPr>
                <a:spLocks noChangeArrowheads="1"/>
              </p:cNvSpPr>
              <p:nvPr/>
            </p:nvSpPr>
            <p:spPr bwMode="auto">
              <a:xfrm>
                <a:off x="-6229350" y="1878013"/>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4" name="Oval 172"/>
              <p:cNvSpPr>
                <a:spLocks noChangeArrowheads="1"/>
              </p:cNvSpPr>
              <p:nvPr/>
            </p:nvSpPr>
            <p:spPr bwMode="auto">
              <a:xfrm>
                <a:off x="-6245225" y="1822450"/>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5" name="Oval 173"/>
              <p:cNvSpPr>
                <a:spLocks noChangeArrowheads="1"/>
              </p:cNvSpPr>
              <p:nvPr/>
            </p:nvSpPr>
            <p:spPr bwMode="auto">
              <a:xfrm>
                <a:off x="-6575425" y="1758950"/>
                <a:ext cx="57150"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6" name="Oval 174"/>
              <p:cNvSpPr>
                <a:spLocks noChangeArrowheads="1"/>
              </p:cNvSpPr>
              <p:nvPr/>
            </p:nvSpPr>
            <p:spPr bwMode="auto">
              <a:xfrm>
                <a:off x="-6597650" y="1712913"/>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7" name="Oval 175"/>
              <p:cNvSpPr>
                <a:spLocks noChangeArrowheads="1"/>
              </p:cNvSpPr>
              <p:nvPr/>
            </p:nvSpPr>
            <p:spPr bwMode="auto">
              <a:xfrm>
                <a:off x="-6729413" y="1668463"/>
                <a:ext cx="57150"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8" name="Oval 176"/>
              <p:cNvSpPr>
                <a:spLocks noChangeArrowheads="1"/>
              </p:cNvSpPr>
              <p:nvPr/>
            </p:nvSpPr>
            <p:spPr bwMode="auto">
              <a:xfrm>
                <a:off x="-6911975" y="1412875"/>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899" name="Oval 177"/>
              <p:cNvSpPr>
                <a:spLocks noChangeArrowheads="1"/>
              </p:cNvSpPr>
              <p:nvPr/>
            </p:nvSpPr>
            <p:spPr bwMode="auto">
              <a:xfrm>
                <a:off x="-7065963" y="1327150"/>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0" name="Oval 178"/>
              <p:cNvSpPr>
                <a:spLocks noChangeArrowheads="1"/>
              </p:cNvSpPr>
              <p:nvPr/>
            </p:nvSpPr>
            <p:spPr bwMode="auto">
              <a:xfrm>
                <a:off x="-7065963" y="1285875"/>
                <a:ext cx="60325" cy="55562"/>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1" name="Oval 179"/>
              <p:cNvSpPr>
                <a:spLocks noChangeArrowheads="1"/>
              </p:cNvSpPr>
              <p:nvPr/>
            </p:nvSpPr>
            <p:spPr bwMode="auto">
              <a:xfrm>
                <a:off x="-7112000" y="1206500"/>
                <a:ext cx="60325"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2" name="Oval 180"/>
              <p:cNvSpPr>
                <a:spLocks noChangeArrowheads="1"/>
              </p:cNvSpPr>
              <p:nvPr/>
            </p:nvSpPr>
            <p:spPr bwMode="auto">
              <a:xfrm>
                <a:off x="-7219950" y="1093788"/>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grpSp>
      <p:grpSp>
        <p:nvGrpSpPr>
          <p:cNvPr id="903" name="Group 902"/>
          <p:cNvGrpSpPr/>
          <p:nvPr/>
        </p:nvGrpSpPr>
        <p:grpSpPr>
          <a:xfrm>
            <a:off x="7281733" y="2438685"/>
            <a:ext cx="4330139" cy="1882645"/>
            <a:chOff x="10763250" y="3870325"/>
            <a:chExt cx="6808788" cy="2962275"/>
          </a:xfrm>
          <a:solidFill>
            <a:schemeClr val="accent2">
              <a:lumMod val="75000"/>
            </a:schemeClr>
          </a:solidFill>
        </p:grpSpPr>
        <p:sp>
          <p:nvSpPr>
            <p:cNvPr id="904" name="Freeform 51"/>
            <p:cNvSpPr>
              <a:spLocks/>
            </p:cNvSpPr>
            <p:nvPr/>
          </p:nvSpPr>
          <p:spPr bwMode="auto">
            <a:xfrm>
              <a:off x="10782300" y="3900488"/>
              <a:ext cx="6767513" cy="2905125"/>
            </a:xfrm>
            <a:custGeom>
              <a:avLst/>
              <a:gdLst>
                <a:gd name="T0" fmla="*/ 54 w 4263"/>
                <a:gd name="T1" fmla="*/ 26 h 1830"/>
                <a:gd name="T2" fmla="*/ 141 w 4263"/>
                <a:gd name="T3" fmla="*/ 59 h 1830"/>
                <a:gd name="T4" fmla="*/ 184 w 4263"/>
                <a:gd name="T5" fmla="*/ 87 h 1830"/>
                <a:gd name="T6" fmla="*/ 276 w 4263"/>
                <a:gd name="T7" fmla="*/ 103 h 1830"/>
                <a:gd name="T8" fmla="*/ 300 w 4263"/>
                <a:gd name="T9" fmla="*/ 129 h 1830"/>
                <a:gd name="T10" fmla="*/ 323 w 4263"/>
                <a:gd name="T11" fmla="*/ 177 h 1830"/>
                <a:gd name="T12" fmla="*/ 373 w 4263"/>
                <a:gd name="T13" fmla="*/ 207 h 1830"/>
                <a:gd name="T14" fmla="*/ 427 w 4263"/>
                <a:gd name="T15" fmla="*/ 236 h 1830"/>
                <a:gd name="T16" fmla="*/ 456 w 4263"/>
                <a:gd name="T17" fmla="*/ 266 h 1830"/>
                <a:gd name="T18" fmla="*/ 508 w 4263"/>
                <a:gd name="T19" fmla="*/ 290 h 1830"/>
                <a:gd name="T20" fmla="*/ 534 w 4263"/>
                <a:gd name="T21" fmla="*/ 314 h 1830"/>
                <a:gd name="T22" fmla="*/ 609 w 4263"/>
                <a:gd name="T23" fmla="*/ 335 h 1830"/>
                <a:gd name="T24" fmla="*/ 637 w 4263"/>
                <a:gd name="T25" fmla="*/ 389 h 1830"/>
                <a:gd name="T26" fmla="*/ 685 w 4263"/>
                <a:gd name="T27" fmla="*/ 415 h 1830"/>
                <a:gd name="T28" fmla="*/ 737 w 4263"/>
                <a:gd name="T29" fmla="*/ 446 h 1830"/>
                <a:gd name="T30" fmla="*/ 805 w 4263"/>
                <a:gd name="T31" fmla="*/ 458 h 1830"/>
                <a:gd name="T32" fmla="*/ 850 w 4263"/>
                <a:gd name="T33" fmla="*/ 489 h 1830"/>
                <a:gd name="T34" fmla="*/ 900 w 4263"/>
                <a:gd name="T35" fmla="*/ 507 h 1830"/>
                <a:gd name="T36" fmla="*/ 942 w 4263"/>
                <a:gd name="T37" fmla="*/ 576 h 1830"/>
                <a:gd name="T38" fmla="*/ 1001 w 4263"/>
                <a:gd name="T39" fmla="*/ 626 h 1830"/>
                <a:gd name="T40" fmla="*/ 1060 w 4263"/>
                <a:gd name="T41" fmla="*/ 680 h 1830"/>
                <a:gd name="T42" fmla="*/ 1100 w 4263"/>
                <a:gd name="T43" fmla="*/ 694 h 1830"/>
                <a:gd name="T44" fmla="*/ 1126 w 4263"/>
                <a:gd name="T45" fmla="*/ 718 h 1830"/>
                <a:gd name="T46" fmla="*/ 1181 w 4263"/>
                <a:gd name="T47" fmla="*/ 737 h 1830"/>
                <a:gd name="T48" fmla="*/ 1216 w 4263"/>
                <a:gd name="T49" fmla="*/ 772 h 1830"/>
                <a:gd name="T50" fmla="*/ 1259 w 4263"/>
                <a:gd name="T51" fmla="*/ 819 h 1830"/>
                <a:gd name="T52" fmla="*/ 1270 w 4263"/>
                <a:gd name="T53" fmla="*/ 857 h 1830"/>
                <a:gd name="T54" fmla="*/ 1351 w 4263"/>
                <a:gd name="T55" fmla="*/ 883 h 1830"/>
                <a:gd name="T56" fmla="*/ 1396 w 4263"/>
                <a:gd name="T57" fmla="*/ 907 h 1830"/>
                <a:gd name="T58" fmla="*/ 1448 w 4263"/>
                <a:gd name="T59" fmla="*/ 921 h 1830"/>
                <a:gd name="T60" fmla="*/ 1493 w 4263"/>
                <a:gd name="T61" fmla="*/ 970 h 1830"/>
                <a:gd name="T62" fmla="*/ 1561 w 4263"/>
                <a:gd name="T63" fmla="*/ 994 h 1830"/>
                <a:gd name="T64" fmla="*/ 1587 w 4263"/>
                <a:gd name="T65" fmla="*/ 1030 h 1830"/>
                <a:gd name="T66" fmla="*/ 1644 w 4263"/>
                <a:gd name="T67" fmla="*/ 1044 h 1830"/>
                <a:gd name="T68" fmla="*/ 1752 w 4263"/>
                <a:gd name="T69" fmla="*/ 1067 h 1830"/>
                <a:gd name="T70" fmla="*/ 1814 w 4263"/>
                <a:gd name="T71" fmla="*/ 1098 h 1830"/>
                <a:gd name="T72" fmla="*/ 1847 w 4263"/>
                <a:gd name="T73" fmla="*/ 1129 h 1830"/>
                <a:gd name="T74" fmla="*/ 1911 w 4263"/>
                <a:gd name="T75" fmla="*/ 1143 h 1830"/>
                <a:gd name="T76" fmla="*/ 1934 w 4263"/>
                <a:gd name="T77" fmla="*/ 1169 h 1830"/>
                <a:gd name="T78" fmla="*/ 2007 w 4263"/>
                <a:gd name="T79" fmla="*/ 1181 h 1830"/>
                <a:gd name="T80" fmla="*/ 2066 w 4263"/>
                <a:gd name="T81" fmla="*/ 1202 h 1830"/>
                <a:gd name="T82" fmla="*/ 2111 w 4263"/>
                <a:gd name="T83" fmla="*/ 1226 h 1830"/>
                <a:gd name="T84" fmla="*/ 2168 w 4263"/>
                <a:gd name="T85" fmla="*/ 1256 h 1830"/>
                <a:gd name="T86" fmla="*/ 2220 w 4263"/>
                <a:gd name="T87" fmla="*/ 1270 h 1830"/>
                <a:gd name="T88" fmla="*/ 2322 w 4263"/>
                <a:gd name="T89" fmla="*/ 1301 h 1830"/>
                <a:gd name="T90" fmla="*/ 2480 w 4263"/>
                <a:gd name="T91" fmla="*/ 1327 h 1830"/>
                <a:gd name="T92" fmla="*/ 2499 w 4263"/>
                <a:gd name="T93" fmla="*/ 1358 h 1830"/>
                <a:gd name="T94" fmla="*/ 2529 w 4263"/>
                <a:gd name="T95" fmla="*/ 1410 h 1830"/>
                <a:gd name="T96" fmla="*/ 2614 w 4263"/>
                <a:gd name="T97" fmla="*/ 1450 h 1830"/>
                <a:gd name="T98" fmla="*/ 2721 w 4263"/>
                <a:gd name="T99" fmla="*/ 1476 h 1830"/>
                <a:gd name="T100" fmla="*/ 2839 w 4263"/>
                <a:gd name="T101" fmla="*/ 1535 h 1830"/>
                <a:gd name="T102" fmla="*/ 2962 w 4263"/>
                <a:gd name="T103" fmla="*/ 1573 h 1830"/>
                <a:gd name="T104" fmla="*/ 3028 w 4263"/>
                <a:gd name="T105" fmla="*/ 1627 h 1830"/>
                <a:gd name="T106" fmla="*/ 3767 w 4263"/>
                <a:gd name="T107" fmla="*/ 170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1830">
                  <a:moveTo>
                    <a:pt x="0" y="0"/>
                  </a:moveTo>
                  <a:lnTo>
                    <a:pt x="33" y="0"/>
                  </a:lnTo>
                  <a:lnTo>
                    <a:pt x="33" y="11"/>
                  </a:lnTo>
                  <a:lnTo>
                    <a:pt x="54" y="11"/>
                  </a:lnTo>
                  <a:lnTo>
                    <a:pt x="54" y="26"/>
                  </a:lnTo>
                  <a:lnTo>
                    <a:pt x="82" y="26"/>
                  </a:lnTo>
                  <a:lnTo>
                    <a:pt x="82" y="42"/>
                  </a:lnTo>
                  <a:lnTo>
                    <a:pt x="108" y="42"/>
                  </a:lnTo>
                  <a:lnTo>
                    <a:pt x="108" y="59"/>
                  </a:lnTo>
                  <a:lnTo>
                    <a:pt x="141" y="59"/>
                  </a:lnTo>
                  <a:lnTo>
                    <a:pt x="141" y="73"/>
                  </a:lnTo>
                  <a:lnTo>
                    <a:pt x="153" y="73"/>
                  </a:lnTo>
                  <a:lnTo>
                    <a:pt x="153" y="80"/>
                  </a:lnTo>
                  <a:lnTo>
                    <a:pt x="184" y="80"/>
                  </a:lnTo>
                  <a:lnTo>
                    <a:pt x="184" y="87"/>
                  </a:lnTo>
                  <a:lnTo>
                    <a:pt x="200" y="87"/>
                  </a:lnTo>
                  <a:lnTo>
                    <a:pt x="200" y="96"/>
                  </a:lnTo>
                  <a:lnTo>
                    <a:pt x="219" y="96"/>
                  </a:lnTo>
                  <a:lnTo>
                    <a:pt x="219" y="103"/>
                  </a:lnTo>
                  <a:lnTo>
                    <a:pt x="276" y="103"/>
                  </a:lnTo>
                  <a:lnTo>
                    <a:pt x="276" y="113"/>
                  </a:lnTo>
                  <a:lnTo>
                    <a:pt x="288" y="113"/>
                  </a:lnTo>
                  <a:lnTo>
                    <a:pt x="288" y="120"/>
                  </a:lnTo>
                  <a:lnTo>
                    <a:pt x="300" y="120"/>
                  </a:lnTo>
                  <a:lnTo>
                    <a:pt x="300" y="129"/>
                  </a:lnTo>
                  <a:lnTo>
                    <a:pt x="307" y="129"/>
                  </a:lnTo>
                  <a:lnTo>
                    <a:pt x="307" y="137"/>
                  </a:lnTo>
                  <a:lnTo>
                    <a:pt x="316" y="137"/>
                  </a:lnTo>
                  <a:lnTo>
                    <a:pt x="316" y="177"/>
                  </a:lnTo>
                  <a:lnTo>
                    <a:pt x="323" y="177"/>
                  </a:lnTo>
                  <a:lnTo>
                    <a:pt x="323" y="186"/>
                  </a:lnTo>
                  <a:lnTo>
                    <a:pt x="342" y="186"/>
                  </a:lnTo>
                  <a:lnTo>
                    <a:pt x="342" y="193"/>
                  </a:lnTo>
                  <a:lnTo>
                    <a:pt x="373" y="193"/>
                  </a:lnTo>
                  <a:lnTo>
                    <a:pt x="373" y="207"/>
                  </a:lnTo>
                  <a:lnTo>
                    <a:pt x="394" y="207"/>
                  </a:lnTo>
                  <a:lnTo>
                    <a:pt x="394" y="217"/>
                  </a:lnTo>
                  <a:lnTo>
                    <a:pt x="413" y="217"/>
                  </a:lnTo>
                  <a:lnTo>
                    <a:pt x="413" y="236"/>
                  </a:lnTo>
                  <a:lnTo>
                    <a:pt x="427" y="236"/>
                  </a:lnTo>
                  <a:lnTo>
                    <a:pt x="427" y="248"/>
                  </a:lnTo>
                  <a:lnTo>
                    <a:pt x="441" y="248"/>
                  </a:lnTo>
                  <a:lnTo>
                    <a:pt x="441" y="259"/>
                  </a:lnTo>
                  <a:lnTo>
                    <a:pt x="456" y="259"/>
                  </a:lnTo>
                  <a:lnTo>
                    <a:pt x="456" y="266"/>
                  </a:lnTo>
                  <a:lnTo>
                    <a:pt x="472" y="266"/>
                  </a:lnTo>
                  <a:lnTo>
                    <a:pt x="472" y="278"/>
                  </a:lnTo>
                  <a:lnTo>
                    <a:pt x="489" y="278"/>
                  </a:lnTo>
                  <a:lnTo>
                    <a:pt x="489" y="290"/>
                  </a:lnTo>
                  <a:lnTo>
                    <a:pt x="508" y="290"/>
                  </a:lnTo>
                  <a:lnTo>
                    <a:pt x="508" y="295"/>
                  </a:lnTo>
                  <a:lnTo>
                    <a:pt x="512" y="295"/>
                  </a:lnTo>
                  <a:lnTo>
                    <a:pt x="512" y="309"/>
                  </a:lnTo>
                  <a:lnTo>
                    <a:pt x="534" y="309"/>
                  </a:lnTo>
                  <a:lnTo>
                    <a:pt x="534" y="314"/>
                  </a:lnTo>
                  <a:lnTo>
                    <a:pt x="569" y="314"/>
                  </a:lnTo>
                  <a:lnTo>
                    <a:pt x="569" y="323"/>
                  </a:lnTo>
                  <a:lnTo>
                    <a:pt x="595" y="323"/>
                  </a:lnTo>
                  <a:lnTo>
                    <a:pt x="595" y="335"/>
                  </a:lnTo>
                  <a:lnTo>
                    <a:pt x="609" y="335"/>
                  </a:lnTo>
                  <a:lnTo>
                    <a:pt x="609" y="340"/>
                  </a:lnTo>
                  <a:lnTo>
                    <a:pt x="628" y="340"/>
                  </a:lnTo>
                  <a:lnTo>
                    <a:pt x="628" y="356"/>
                  </a:lnTo>
                  <a:lnTo>
                    <a:pt x="637" y="356"/>
                  </a:lnTo>
                  <a:lnTo>
                    <a:pt x="637" y="389"/>
                  </a:lnTo>
                  <a:lnTo>
                    <a:pt x="647" y="389"/>
                  </a:lnTo>
                  <a:lnTo>
                    <a:pt x="647" y="408"/>
                  </a:lnTo>
                  <a:lnTo>
                    <a:pt x="663" y="408"/>
                  </a:lnTo>
                  <a:lnTo>
                    <a:pt x="663" y="415"/>
                  </a:lnTo>
                  <a:lnTo>
                    <a:pt x="685" y="415"/>
                  </a:lnTo>
                  <a:lnTo>
                    <a:pt x="685" y="432"/>
                  </a:lnTo>
                  <a:lnTo>
                    <a:pt x="711" y="432"/>
                  </a:lnTo>
                  <a:lnTo>
                    <a:pt x="711" y="439"/>
                  </a:lnTo>
                  <a:lnTo>
                    <a:pt x="737" y="439"/>
                  </a:lnTo>
                  <a:lnTo>
                    <a:pt x="737" y="446"/>
                  </a:lnTo>
                  <a:lnTo>
                    <a:pt x="756" y="446"/>
                  </a:lnTo>
                  <a:lnTo>
                    <a:pt x="756" y="453"/>
                  </a:lnTo>
                  <a:lnTo>
                    <a:pt x="774" y="453"/>
                  </a:lnTo>
                  <a:lnTo>
                    <a:pt x="774" y="458"/>
                  </a:lnTo>
                  <a:lnTo>
                    <a:pt x="805" y="458"/>
                  </a:lnTo>
                  <a:lnTo>
                    <a:pt x="805" y="467"/>
                  </a:lnTo>
                  <a:lnTo>
                    <a:pt x="822" y="467"/>
                  </a:lnTo>
                  <a:lnTo>
                    <a:pt x="822" y="479"/>
                  </a:lnTo>
                  <a:lnTo>
                    <a:pt x="850" y="479"/>
                  </a:lnTo>
                  <a:lnTo>
                    <a:pt x="850" y="489"/>
                  </a:lnTo>
                  <a:lnTo>
                    <a:pt x="867" y="489"/>
                  </a:lnTo>
                  <a:lnTo>
                    <a:pt x="867" y="500"/>
                  </a:lnTo>
                  <a:lnTo>
                    <a:pt x="888" y="500"/>
                  </a:lnTo>
                  <a:lnTo>
                    <a:pt x="888" y="507"/>
                  </a:lnTo>
                  <a:lnTo>
                    <a:pt x="900" y="507"/>
                  </a:lnTo>
                  <a:lnTo>
                    <a:pt x="900" y="522"/>
                  </a:lnTo>
                  <a:lnTo>
                    <a:pt x="930" y="522"/>
                  </a:lnTo>
                  <a:lnTo>
                    <a:pt x="930" y="545"/>
                  </a:lnTo>
                  <a:lnTo>
                    <a:pt x="942" y="545"/>
                  </a:lnTo>
                  <a:lnTo>
                    <a:pt x="942" y="576"/>
                  </a:lnTo>
                  <a:lnTo>
                    <a:pt x="956" y="576"/>
                  </a:lnTo>
                  <a:lnTo>
                    <a:pt x="956" y="604"/>
                  </a:lnTo>
                  <a:lnTo>
                    <a:pt x="963" y="604"/>
                  </a:lnTo>
                  <a:lnTo>
                    <a:pt x="963" y="626"/>
                  </a:lnTo>
                  <a:lnTo>
                    <a:pt x="1001" y="626"/>
                  </a:lnTo>
                  <a:lnTo>
                    <a:pt x="1001" y="633"/>
                  </a:lnTo>
                  <a:lnTo>
                    <a:pt x="1044" y="633"/>
                  </a:lnTo>
                  <a:lnTo>
                    <a:pt x="1044" y="642"/>
                  </a:lnTo>
                  <a:lnTo>
                    <a:pt x="1060" y="642"/>
                  </a:lnTo>
                  <a:lnTo>
                    <a:pt x="1060" y="680"/>
                  </a:lnTo>
                  <a:lnTo>
                    <a:pt x="1065" y="680"/>
                  </a:lnTo>
                  <a:lnTo>
                    <a:pt x="1065" y="689"/>
                  </a:lnTo>
                  <a:lnTo>
                    <a:pt x="1082" y="689"/>
                  </a:lnTo>
                  <a:lnTo>
                    <a:pt x="1082" y="694"/>
                  </a:lnTo>
                  <a:lnTo>
                    <a:pt x="1100" y="694"/>
                  </a:lnTo>
                  <a:lnTo>
                    <a:pt x="1100" y="699"/>
                  </a:lnTo>
                  <a:lnTo>
                    <a:pt x="1117" y="699"/>
                  </a:lnTo>
                  <a:lnTo>
                    <a:pt x="1117" y="706"/>
                  </a:lnTo>
                  <a:lnTo>
                    <a:pt x="1126" y="706"/>
                  </a:lnTo>
                  <a:lnTo>
                    <a:pt x="1126" y="718"/>
                  </a:lnTo>
                  <a:lnTo>
                    <a:pt x="1143" y="718"/>
                  </a:lnTo>
                  <a:lnTo>
                    <a:pt x="1143" y="727"/>
                  </a:lnTo>
                  <a:lnTo>
                    <a:pt x="1157" y="727"/>
                  </a:lnTo>
                  <a:lnTo>
                    <a:pt x="1157" y="737"/>
                  </a:lnTo>
                  <a:lnTo>
                    <a:pt x="1181" y="737"/>
                  </a:lnTo>
                  <a:lnTo>
                    <a:pt x="1181" y="746"/>
                  </a:lnTo>
                  <a:lnTo>
                    <a:pt x="1197" y="746"/>
                  </a:lnTo>
                  <a:lnTo>
                    <a:pt x="1197" y="763"/>
                  </a:lnTo>
                  <a:lnTo>
                    <a:pt x="1216" y="763"/>
                  </a:lnTo>
                  <a:lnTo>
                    <a:pt x="1216" y="772"/>
                  </a:lnTo>
                  <a:lnTo>
                    <a:pt x="1240" y="772"/>
                  </a:lnTo>
                  <a:lnTo>
                    <a:pt x="1240" y="786"/>
                  </a:lnTo>
                  <a:lnTo>
                    <a:pt x="1252" y="786"/>
                  </a:lnTo>
                  <a:lnTo>
                    <a:pt x="1252" y="819"/>
                  </a:lnTo>
                  <a:lnTo>
                    <a:pt x="1259" y="819"/>
                  </a:lnTo>
                  <a:lnTo>
                    <a:pt x="1259" y="829"/>
                  </a:lnTo>
                  <a:lnTo>
                    <a:pt x="1266" y="829"/>
                  </a:lnTo>
                  <a:lnTo>
                    <a:pt x="1266" y="852"/>
                  </a:lnTo>
                  <a:lnTo>
                    <a:pt x="1270" y="852"/>
                  </a:lnTo>
                  <a:lnTo>
                    <a:pt x="1270" y="857"/>
                  </a:lnTo>
                  <a:lnTo>
                    <a:pt x="1275" y="857"/>
                  </a:lnTo>
                  <a:lnTo>
                    <a:pt x="1275" y="867"/>
                  </a:lnTo>
                  <a:lnTo>
                    <a:pt x="1327" y="867"/>
                  </a:lnTo>
                  <a:lnTo>
                    <a:pt x="1327" y="883"/>
                  </a:lnTo>
                  <a:lnTo>
                    <a:pt x="1351" y="883"/>
                  </a:lnTo>
                  <a:lnTo>
                    <a:pt x="1351" y="893"/>
                  </a:lnTo>
                  <a:lnTo>
                    <a:pt x="1379" y="893"/>
                  </a:lnTo>
                  <a:lnTo>
                    <a:pt x="1379" y="902"/>
                  </a:lnTo>
                  <a:lnTo>
                    <a:pt x="1396" y="902"/>
                  </a:lnTo>
                  <a:lnTo>
                    <a:pt x="1396" y="907"/>
                  </a:lnTo>
                  <a:lnTo>
                    <a:pt x="1403" y="907"/>
                  </a:lnTo>
                  <a:lnTo>
                    <a:pt x="1403" y="914"/>
                  </a:lnTo>
                  <a:lnTo>
                    <a:pt x="1417" y="914"/>
                  </a:lnTo>
                  <a:lnTo>
                    <a:pt x="1417" y="921"/>
                  </a:lnTo>
                  <a:lnTo>
                    <a:pt x="1448" y="921"/>
                  </a:lnTo>
                  <a:lnTo>
                    <a:pt x="1448" y="940"/>
                  </a:lnTo>
                  <a:lnTo>
                    <a:pt x="1478" y="940"/>
                  </a:lnTo>
                  <a:lnTo>
                    <a:pt x="1478" y="963"/>
                  </a:lnTo>
                  <a:lnTo>
                    <a:pt x="1493" y="963"/>
                  </a:lnTo>
                  <a:lnTo>
                    <a:pt x="1493" y="970"/>
                  </a:lnTo>
                  <a:lnTo>
                    <a:pt x="1537" y="970"/>
                  </a:lnTo>
                  <a:lnTo>
                    <a:pt x="1537" y="980"/>
                  </a:lnTo>
                  <a:lnTo>
                    <a:pt x="1556" y="980"/>
                  </a:lnTo>
                  <a:lnTo>
                    <a:pt x="1556" y="994"/>
                  </a:lnTo>
                  <a:lnTo>
                    <a:pt x="1561" y="994"/>
                  </a:lnTo>
                  <a:lnTo>
                    <a:pt x="1561" y="1004"/>
                  </a:lnTo>
                  <a:lnTo>
                    <a:pt x="1582" y="1004"/>
                  </a:lnTo>
                  <a:lnTo>
                    <a:pt x="1582" y="1013"/>
                  </a:lnTo>
                  <a:lnTo>
                    <a:pt x="1587" y="1013"/>
                  </a:lnTo>
                  <a:lnTo>
                    <a:pt x="1587" y="1030"/>
                  </a:lnTo>
                  <a:lnTo>
                    <a:pt x="1601" y="1030"/>
                  </a:lnTo>
                  <a:lnTo>
                    <a:pt x="1601" y="1034"/>
                  </a:lnTo>
                  <a:lnTo>
                    <a:pt x="1630" y="1034"/>
                  </a:lnTo>
                  <a:lnTo>
                    <a:pt x="1630" y="1044"/>
                  </a:lnTo>
                  <a:lnTo>
                    <a:pt x="1644" y="1044"/>
                  </a:lnTo>
                  <a:lnTo>
                    <a:pt x="1644" y="1056"/>
                  </a:lnTo>
                  <a:lnTo>
                    <a:pt x="1715" y="1056"/>
                  </a:lnTo>
                  <a:lnTo>
                    <a:pt x="1715" y="1058"/>
                  </a:lnTo>
                  <a:lnTo>
                    <a:pt x="1752" y="1058"/>
                  </a:lnTo>
                  <a:lnTo>
                    <a:pt x="1752" y="1067"/>
                  </a:lnTo>
                  <a:lnTo>
                    <a:pt x="1769" y="1067"/>
                  </a:lnTo>
                  <a:lnTo>
                    <a:pt x="1769" y="1084"/>
                  </a:lnTo>
                  <a:lnTo>
                    <a:pt x="1795" y="1084"/>
                  </a:lnTo>
                  <a:lnTo>
                    <a:pt x="1795" y="1098"/>
                  </a:lnTo>
                  <a:lnTo>
                    <a:pt x="1814" y="1098"/>
                  </a:lnTo>
                  <a:lnTo>
                    <a:pt x="1814" y="1103"/>
                  </a:lnTo>
                  <a:lnTo>
                    <a:pt x="1828" y="1103"/>
                  </a:lnTo>
                  <a:lnTo>
                    <a:pt x="1828" y="1115"/>
                  </a:lnTo>
                  <a:lnTo>
                    <a:pt x="1847" y="1115"/>
                  </a:lnTo>
                  <a:lnTo>
                    <a:pt x="1847" y="1129"/>
                  </a:lnTo>
                  <a:lnTo>
                    <a:pt x="1852" y="1129"/>
                  </a:lnTo>
                  <a:lnTo>
                    <a:pt x="1852" y="1138"/>
                  </a:lnTo>
                  <a:lnTo>
                    <a:pt x="1896" y="1138"/>
                  </a:lnTo>
                  <a:lnTo>
                    <a:pt x="1896" y="1143"/>
                  </a:lnTo>
                  <a:lnTo>
                    <a:pt x="1911" y="1143"/>
                  </a:lnTo>
                  <a:lnTo>
                    <a:pt x="1911" y="1152"/>
                  </a:lnTo>
                  <a:lnTo>
                    <a:pt x="1922" y="1152"/>
                  </a:lnTo>
                  <a:lnTo>
                    <a:pt x="1922" y="1162"/>
                  </a:lnTo>
                  <a:lnTo>
                    <a:pt x="1934" y="1162"/>
                  </a:lnTo>
                  <a:lnTo>
                    <a:pt x="1934" y="1169"/>
                  </a:lnTo>
                  <a:lnTo>
                    <a:pt x="1958" y="1169"/>
                  </a:lnTo>
                  <a:lnTo>
                    <a:pt x="1958" y="1171"/>
                  </a:lnTo>
                  <a:lnTo>
                    <a:pt x="1979" y="1171"/>
                  </a:lnTo>
                  <a:lnTo>
                    <a:pt x="1979" y="1181"/>
                  </a:lnTo>
                  <a:lnTo>
                    <a:pt x="2007" y="1181"/>
                  </a:lnTo>
                  <a:lnTo>
                    <a:pt x="2007" y="1190"/>
                  </a:lnTo>
                  <a:lnTo>
                    <a:pt x="2029" y="1190"/>
                  </a:lnTo>
                  <a:lnTo>
                    <a:pt x="2029" y="1197"/>
                  </a:lnTo>
                  <a:lnTo>
                    <a:pt x="2066" y="1197"/>
                  </a:lnTo>
                  <a:lnTo>
                    <a:pt x="2066" y="1202"/>
                  </a:lnTo>
                  <a:lnTo>
                    <a:pt x="2088" y="1202"/>
                  </a:lnTo>
                  <a:lnTo>
                    <a:pt x="2088" y="1211"/>
                  </a:lnTo>
                  <a:lnTo>
                    <a:pt x="2100" y="1211"/>
                  </a:lnTo>
                  <a:lnTo>
                    <a:pt x="2100" y="1226"/>
                  </a:lnTo>
                  <a:lnTo>
                    <a:pt x="2111" y="1226"/>
                  </a:lnTo>
                  <a:lnTo>
                    <a:pt x="2111" y="1240"/>
                  </a:lnTo>
                  <a:lnTo>
                    <a:pt x="2118" y="1240"/>
                  </a:lnTo>
                  <a:lnTo>
                    <a:pt x="2118" y="1247"/>
                  </a:lnTo>
                  <a:lnTo>
                    <a:pt x="2168" y="1247"/>
                  </a:lnTo>
                  <a:lnTo>
                    <a:pt x="2168" y="1256"/>
                  </a:lnTo>
                  <a:lnTo>
                    <a:pt x="2192" y="1256"/>
                  </a:lnTo>
                  <a:lnTo>
                    <a:pt x="2192" y="1261"/>
                  </a:lnTo>
                  <a:lnTo>
                    <a:pt x="2206" y="1261"/>
                  </a:lnTo>
                  <a:lnTo>
                    <a:pt x="2206" y="1270"/>
                  </a:lnTo>
                  <a:lnTo>
                    <a:pt x="2220" y="1270"/>
                  </a:lnTo>
                  <a:lnTo>
                    <a:pt x="2220" y="1282"/>
                  </a:lnTo>
                  <a:lnTo>
                    <a:pt x="2270" y="1282"/>
                  </a:lnTo>
                  <a:lnTo>
                    <a:pt x="2270" y="1292"/>
                  </a:lnTo>
                  <a:lnTo>
                    <a:pt x="2322" y="1292"/>
                  </a:lnTo>
                  <a:lnTo>
                    <a:pt x="2322" y="1301"/>
                  </a:lnTo>
                  <a:lnTo>
                    <a:pt x="2404" y="1301"/>
                  </a:lnTo>
                  <a:lnTo>
                    <a:pt x="2404" y="1318"/>
                  </a:lnTo>
                  <a:lnTo>
                    <a:pt x="2437" y="1318"/>
                  </a:lnTo>
                  <a:lnTo>
                    <a:pt x="2437" y="1327"/>
                  </a:lnTo>
                  <a:lnTo>
                    <a:pt x="2480" y="1327"/>
                  </a:lnTo>
                  <a:lnTo>
                    <a:pt x="2480" y="1337"/>
                  </a:lnTo>
                  <a:lnTo>
                    <a:pt x="2485" y="1337"/>
                  </a:lnTo>
                  <a:lnTo>
                    <a:pt x="2485" y="1346"/>
                  </a:lnTo>
                  <a:lnTo>
                    <a:pt x="2499" y="1346"/>
                  </a:lnTo>
                  <a:lnTo>
                    <a:pt x="2499" y="1358"/>
                  </a:lnTo>
                  <a:lnTo>
                    <a:pt x="2506" y="1358"/>
                  </a:lnTo>
                  <a:lnTo>
                    <a:pt x="2506" y="1393"/>
                  </a:lnTo>
                  <a:lnTo>
                    <a:pt x="2515" y="1393"/>
                  </a:lnTo>
                  <a:lnTo>
                    <a:pt x="2515" y="1410"/>
                  </a:lnTo>
                  <a:lnTo>
                    <a:pt x="2529" y="1410"/>
                  </a:lnTo>
                  <a:lnTo>
                    <a:pt x="2529" y="1419"/>
                  </a:lnTo>
                  <a:lnTo>
                    <a:pt x="2534" y="1419"/>
                  </a:lnTo>
                  <a:lnTo>
                    <a:pt x="2534" y="1438"/>
                  </a:lnTo>
                  <a:lnTo>
                    <a:pt x="2614" y="1438"/>
                  </a:lnTo>
                  <a:lnTo>
                    <a:pt x="2614" y="1450"/>
                  </a:lnTo>
                  <a:lnTo>
                    <a:pt x="2624" y="1450"/>
                  </a:lnTo>
                  <a:lnTo>
                    <a:pt x="2624" y="1462"/>
                  </a:lnTo>
                  <a:lnTo>
                    <a:pt x="2678" y="1462"/>
                  </a:lnTo>
                  <a:lnTo>
                    <a:pt x="2678" y="1476"/>
                  </a:lnTo>
                  <a:lnTo>
                    <a:pt x="2721" y="1476"/>
                  </a:lnTo>
                  <a:lnTo>
                    <a:pt x="2721" y="1500"/>
                  </a:lnTo>
                  <a:lnTo>
                    <a:pt x="2749" y="1500"/>
                  </a:lnTo>
                  <a:lnTo>
                    <a:pt x="2749" y="1507"/>
                  </a:lnTo>
                  <a:lnTo>
                    <a:pt x="2839" y="1507"/>
                  </a:lnTo>
                  <a:lnTo>
                    <a:pt x="2839" y="1535"/>
                  </a:lnTo>
                  <a:lnTo>
                    <a:pt x="2877" y="1535"/>
                  </a:lnTo>
                  <a:lnTo>
                    <a:pt x="2877" y="1552"/>
                  </a:lnTo>
                  <a:lnTo>
                    <a:pt x="2910" y="1552"/>
                  </a:lnTo>
                  <a:lnTo>
                    <a:pt x="2910" y="1573"/>
                  </a:lnTo>
                  <a:lnTo>
                    <a:pt x="2962" y="1573"/>
                  </a:lnTo>
                  <a:lnTo>
                    <a:pt x="2962" y="1582"/>
                  </a:lnTo>
                  <a:lnTo>
                    <a:pt x="2971" y="1582"/>
                  </a:lnTo>
                  <a:lnTo>
                    <a:pt x="2971" y="1601"/>
                  </a:lnTo>
                  <a:lnTo>
                    <a:pt x="3028" y="1601"/>
                  </a:lnTo>
                  <a:lnTo>
                    <a:pt x="3028" y="1627"/>
                  </a:lnTo>
                  <a:lnTo>
                    <a:pt x="3151" y="1627"/>
                  </a:lnTo>
                  <a:lnTo>
                    <a:pt x="3151" y="1656"/>
                  </a:lnTo>
                  <a:lnTo>
                    <a:pt x="3363" y="1656"/>
                  </a:lnTo>
                  <a:lnTo>
                    <a:pt x="3363" y="1700"/>
                  </a:lnTo>
                  <a:lnTo>
                    <a:pt x="3767" y="1700"/>
                  </a:lnTo>
                  <a:lnTo>
                    <a:pt x="3767" y="1767"/>
                  </a:lnTo>
                  <a:lnTo>
                    <a:pt x="3800" y="1767"/>
                  </a:lnTo>
                  <a:lnTo>
                    <a:pt x="3800" y="1830"/>
                  </a:lnTo>
                  <a:lnTo>
                    <a:pt x="4263" y="1830"/>
                  </a:lnTo>
                </a:path>
              </a:pathLst>
            </a:custGeom>
            <a:noFill/>
            <a:ln w="12700"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nvGrpSpPr>
            <p:cNvPr id="905" name="Group 904"/>
            <p:cNvGrpSpPr/>
            <p:nvPr/>
          </p:nvGrpSpPr>
          <p:grpSpPr>
            <a:xfrm>
              <a:off x="10763250" y="3870325"/>
              <a:ext cx="6808788" cy="2962275"/>
              <a:chOff x="10763250" y="3870325"/>
              <a:chExt cx="6808788" cy="2962275"/>
            </a:xfrm>
            <a:grpFill/>
          </p:grpSpPr>
          <p:sp>
            <p:nvSpPr>
              <p:cNvPr id="906" name="Oval 52"/>
              <p:cNvSpPr>
                <a:spLocks noChangeArrowheads="1"/>
              </p:cNvSpPr>
              <p:nvPr/>
            </p:nvSpPr>
            <p:spPr bwMode="auto">
              <a:xfrm>
                <a:off x="10763250" y="3870325"/>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7" name="Oval 53"/>
              <p:cNvSpPr>
                <a:spLocks noChangeArrowheads="1"/>
              </p:cNvSpPr>
              <p:nvPr/>
            </p:nvSpPr>
            <p:spPr bwMode="auto">
              <a:xfrm>
                <a:off x="10785475" y="3870325"/>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8" name="Oval 54"/>
              <p:cNvSpPr>
                <a:spLocks noChangeArrowheads="1"/>
              </p:cNvSpPr>
              <p:nvPr/>
            </p:nvSpPr>
            <p:spPr bwMode="auto">
              <a:xfrm>
                <a:off x="10818813" y="3887788"/>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09" name="Oval 55"/>
              <p:cNvSpPr>
                <a:spLocks noChangeArrowheads="1"/>
              </p:cNvSpPr>
              <p:nvPr/>
            </p:nvSpPr>
            <p:spPr bwMode="auto">
              <a:xfrm>
                <a:off x="10848975" y="39147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0" name="Oval 56"/>
              <p:cNvSpPr>
                <a:spLocks noChangeArrowheads="1"/>
              </p:cNvSpPr>
              <p:nvPr/>
            </p:nvSpPr>
            <p:spPr bwMode="auto">
              <a:xfrm>
                <a:off x="10887075" y="3925888"/>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1" name="Oval 57"/>
              <p:cNvSpPr>
                <a:spLocks noChangeArrowheads="1"/>
              </p:cNvSpPr>
              <p:nvPr/>
            </p:nvSpPr>
            <p:spPr bwMode="auto">
              <a:xfrm>
                <a:off x="10906125" y="3933825"/>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2" name="Oval 58"/>
              <p:cNvSpPr>
                <a:spLocks noChangeArrowheads="1"/>
              </p:cNvSpPr>
              <p:nvPr/>
            </p:nvSpPr>
            <p:spPr bwMode="auto">
              <a:xfrm>
                <a:off x="10923588" y="3948113"/>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3" name="Oval 59"/>
              <p:cNvSpPr>
                <a:spLocks noChangeArrowheads="1"/>
              </p:cNvSpPr>
              <p:nvPr/>
            </p:nvSpPr>
            <p:spPr bwMode="auto">
              <a:xfrm>
                <a:off x="10988675" y="3986213"/>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4" name="Oval 60"/>
              <p:cNvSpPr>
                <a:spLocks noChangeArrowheads="1"/>
              </p:cNvSpPr>
              <p:nvPr/>
            </p:nvSpPr>
            <p:spPr bwMode="auto">
              <a:xfrm>
                <a:off x="11022013" y="3994150"/>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5" name="Oval 61"/>
              <p:cNvSpPr>
                <a:spLocks noChangeArrowheads="1"/>
              </p:cNvSpPr>
              <p:nvPr/>
            </p:nvSpPr>
            <p:spPr bwMode="auto">
              <a:xfrm>
                <a:off x="11055350" y="4011613"/>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6" name="Oval 62"/>
              <p:cNvSpPr>
                <a:spLocks noChangeArrowheads="1"/>
              </p:cNvSpPr>
              <p:nvPr/>
            </p:nvSpPr>
            <p:spPr bwMode="auto">
              <a:xfrm>
                <a:off x="11082338" y="4022725"/>
                <a:ext cx="58738"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7" name="Oval 63"/>
              <p:cNvSpPr>
                <a:spLocks noChangeArrowheads="1"/>
              </p:cNvSpPr>
              <p:nvPr/>
            </p:nvSpPr>
            <p:spPr bwMode="auto">
              <a:xfrm>
                <a:off x="11126788" y="403066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8" name="Oval 64"/>
              <p:cNvSpPr>
                <a:spLocks noChangeArrowheads="1"/>
              </p:cNvSpPr>
              <p:nvPr/>
            </p:nvSpPr>
            <p:spPr bwMode="auto">
              <a:xfrm>
                <a:off x="11171238" y="40354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19" name="Oval 65"/>
              <p:cNvSpPr>
                <a:spLocks noChangeArrowheads="1"/>
              </p:cNvSpPr>
              <p:nvPr/>
            </p:nvSpPr>
            <p:spPr bwMode="auto">
              <a:xfrm>
                <a:off x="11206163" y="404653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0" name="Oval 66"/>
              <p:cNvSpPr>
                <a:spLocks noChangeArrowheads="1"/>
              </p:cNvSpPr>
              <p:nvPr/>
            </p:nvSpPr>
            <p:spPr bwMode="auto">
              <a:xfrm>
                <a:off x="11231563" y="4071938"/>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1" name="Oval 67"/>
              <p:cNvSpPr>
                <a:spLocks noChangeArrowheads="1"/>
              </p:cNvSpPr>
              <p:nvPr/>
            </p:nvSpPr>
            <p:spPr bwMode="auto">
              <a:xfrm>
                <a:off x="11317288" y="417353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2" name="Oval 68"/>
              <p:cNvSpPr>
                <a:spLocks noChangeArrowheads="1"/>
              </p:cNvSpPr>
              <p:nvPr/>
            </p:nvSpPr>
            <p:spPr bwMode="auto">
              <a:xfrm>
                <a:off x="11407775" y="423386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3" name="Oval 69"/>
              <p:cNvSpPr>
                <a:spLocks noChangeArrowheads="1"/>
              </p:cNvSpPr>
              <p:nvPr/>
            </p:nvSpPr>
            <p:spPr bwMode="auto">
              <a:xfrm>
                <a:off x="11430000" y="427037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4" name="Oval 70"/>
              <p:cNvSpPr>
                <a:spLocks noChangeArrowheads="1"/>
              </p:cNvSpPr>
              <p:nvPr/>
            </p:nvSpPr>
            <p:spPr bwMode="auto">
              <a:xfrm>
                <a:off x="11456988" y="427831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5" name="Oval 71"/>
              <p:cNvSpPr>
                <a:spLocks noChangeArrowheads="1"/>
              </p:cNvSpPr>
              <p:nvPr/>
            </p:nvSpPr>
            <p:spPr bwMode="auto">
              <a:xfrm>
                <a:off x="11487150" y="4297363"/>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6" name="Oval 72"/>
              <p:cNvSpPr>
                <a:spLocks noChangeArrowheads="1"/>
              </p:cNvSpPr>
              <p:nvPr/>
            </p:nvSpPr>
            <p:spPr bwMode="auto">
              <a:xfrm>
                <a:off x="11512550" y="43084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7" name="Oval 73"/>
              <p:cNvSpPr>
                <a:spLocks noChangeArrowheads="1"/>
              </p:cNvSpPr>
              <p:nvPr/>
            </p:nvSpPr>
            <p:spPr bwMode="auto">
              <a:xfrm>
                <a:off x="11630025" y="4364038"/>
                <a:ext cx="58738"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8" name="Oval 74"/>
              <p:cNvSpPr>
                <a:spLocks noChangeArrowheads="1"/>
              </p:cNvSpPr>
              <p:nvPr/>
            </p:nvSpPr>
            <p:spPr bwMode="auto">
              <a:xfrm>
                <a:off x="11666538" y="437991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29" name="Oval 75"/>
              <p:cNvSpPr>
                <a:spLocks noChangeArrowheads="1"/>
              </p:cNvSpPr>
              <p:nvPr/>
            </p:nvSpPr>
            <p:spPr bwMode="auto">
              <a:xfrm>
                <a:off x="11712575" y="4394200"/>
                <a:ext cx="58738"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0" name="Oval 76"/>
              <p:cNvSpPr>
                <a:spLocks noChangeArrowheads="1"/>
              </p:cNvSpPr>
              <p:nvPr/>
            </p:nvSpPr>
            <p:spPr bwMode="auto">
              <a:xfrm>
                <a:off x="11745913" y="4421188"/>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1" name="Oval 77"/>
              <p:cNvSpPr>
                <a:spLocks noChangeArrowheads="1"/>
              </p:cNvSpPr>
              <p:nvPr/>
            </p:nvSpPr>
            <p:spPr bwMode="auto">
              <a:xfrm>
                <a:off x="11764963" y="4470400"/>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2" name="Oval 78"/>
              <p:cNvSpPr>
                <a:spLocks noChangeArrowheads="1"/>
              </p:cNvSpPr>
              <p:nvPr/>
            </p:nvSpPr>
            <p:spPr bwMode="auto">
              <a:xfrm>
                <a:off x="11776075" y="4511675"/>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3" name="Oval 79"/>
              <p:cNvSpPr>
                <a:spLocks noChangeArrowheads="1"/>
              </p:cNvSpPr>
              <p:nvPr/>
            </p:nvSpPr>
            <p:spPr bwMode="auto">
              <a:xfrm>
                <a:off x="11823700" y="453390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4" name="Oval 80"/>
              <p:cNvSpPr>
                <a:spLocks noChangeArrowheads="1"/>
              </p:cNvSpPr>
              <p:nvPr/>
            </p:nvSpPr>
            <p:spPr bwMode="auto">
              <a:xfrm>
                <a:off x="11850688" y="4556125"/>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5" name="Oval 81"/>
              <p:cNvSpPr>
                <a:spLocks noChangeArrowheads="1"/>
              </p:cNvSpPr>
              <p:nvPr/>
            </p:nvSpPr>
            <p:spPr bwMode="auto">
              <a:xfrm>
                <a:off x="11880850" y="4567238"/>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6" name="Oval 82"/>
              <p:cNvSpPr>
                <a:spLocks noChangeArrowheads="1"/>
              </p:cNvSpPr>
              <p:nvPr/>
            </p:nvSpPr>
            <p:spPr bwMode="auto">
              <a:xfrm>
                <a:off x="11917363" y="45783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7" name="Oval 83"/>
              <p:cNvSpPr>
                <a:spLocks noChangeArrowheads="1"/>
              </p:cNvSpPr>
              <p:nvPr/>
            </p:nvSpPr>
            <p:spPr bwMode="auto">
              <a:xfrm>
                <a:off x="11963400" y="4594225"/>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8" name="Oval 84"/>
              <p:cNvSpPr>
                <a:spLocks noChangeArrowheads="1"/>
              </p:cNvSpPr>
              <p:nvPr/>
            </p:nvSpPr>
            <p:spPr bwMode="auto">
              <a:xfrm>
                <a:off x="12004675" y="460057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39" name="Oval 85"/>
              <p:cNvSpPr>
                <a:spLocks noChangeArrowheads="1"/>
              </p:cNvSpPr>
              <p:nvPr/>
            </p:nvSpPr>
            <p:spPr bwMode="auto">
              <a:xfrm>
                <a:off x="12052300" y="4619625"/>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0" name="Oval 86"/>
              <p:cNvSpPr>
                <a:spLocks noChangeArrowheads="1"/>
              </p:cNvSpPr>
              <p:nvPr/>
            </p:nvSpPr>
            <p:spPr bwMode="auto">
              <a:xfrm>
                <a:off x="12087225" y="4635500"/>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1" name="Oval 87"/>
              <p:cNvSpPr>
                <a:spLocks noChangeArrowheads="1"/>
              </p:cNvSpPr>
              <p:nvPr/>
            </p:nvSpPr>
            <p:spPr bwMode="auto">
              <a:xfrm>
                <a:off x="12120563" y="4652963"/>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2" name="Oval 88"/>
              <p:cNvSpPr>
                <a:spLocks noChangeArrowheads="1"/>
              </p:cNvSpPr>
              <p:nvPr/>
            </p:nvSpPr>
            <p:spPr bwMode="auto">
              <a:xfrm>
                <a:off x="12145963" y="4668838"/>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3" name="Oval 89"/>
              <p:cNvSpPr>
                <a:spLocks noChangeArrowheads="1"/>
              </p:cNvSpPr>
              <p:nvPr/>
            </p:nvSpPr>
            <p:spPr bwMode="auto">
              <a:xfrm>
                <a:off x="12172950" y="4679950"/>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4" name="Oval 90"/>
              <p:cNvSpPr>
                <a:spLocks noChangeArrowheads="1"/>
              </p:cNvSpPr>
              <p:nvPr/>
            </p:nvSpPr>
            <p:spPr bwMode="auto">
              <a:xfrm>
                <a:off x="12228513" y="4713288"/>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5" name="Oval 91"/>
              <p:cNvSpPr>
                <a:spLocks noChangeArrowheads="1"/>
              </p:cNvSpPr>
              <p:nvPr/>
            </p:nvSpPr>
            <p:spPr bwMode="auto">
              <a:xfrm>
                <a:off x="12252325" y="4784725"/>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6" name="Oval 92"/>
              <p:cNvSpPr>
                <a:spLocks noChangeArrowheads="1"/>
              </p:cNvSpPr>
              <p:nvPr/>
            </p:nvSpPr>
            <p:spPr bwMode="auto">
              <a:xfrm>
                <a:off x="12277725" y="4845050"/>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7" name="Oval 93"/>
              <p:cNvSpPr>
                <a:spLocks noChangeArrowheads="1"/>
              </p:cNvSpPr>
              <p:nvPr/>
            </p:nvSpPr>
            <p:spPr bwMode="auto">
              <a:xfrm>
                <a:off x="12349163" y="4878388"/>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8" name="Oval 94"/>
              <p:cNvSpPr>
                <a:spLocks noChangeArrowheads="1"/>
              </p:cNvSpPr>
              <p:nvPr/>
            </p:nvSpPr>
            <p:spPr bwMode="auto">
              <a:xfrm>
                <a:off x="12412663" y="4889500"/>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49" name="Oval 95"/>
              <p:cNvSpPr>
                <a:spLocks noChangeArrowheads="1"/>
              </p:cNvSpPr>
              <p:nvPr/>
            </p:nvSpPr>
            <p:spPr bwMode="auto">
              <a:xfrm>
                <a:off x="12434888" y="4946650"/>
                <a:ext cx="60325"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0" name="Oval 96"/>
              <p:cNvSpPr>
                <a:spLocks noChangeArrowheads="1"/>
              </p:cNvSpPr>
              <p:nvPr/>
            </p:nvSpPr>
            <p:spPr bwMode="auto">
              <a:xfrm>
                <a:off x="12499975" y="4983163"/>
                <a:ext cx="58738"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1" name="Oval 97"/>
              <p:cNvSpPr>
                <a:spLocks noChangeArrowheads="1"/>
              </p:cNvSpPr>
              <p:nvPr/>
            </p:nvSpPr>
            <p:spPr bwMode="auto">
              <a:xfrm>
                <a:off x="12558713" y="501015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2" name="Oval 98"/>
              <p:cNvSpPr>
                <a:spLocks noChangeArrowheads="1"/>
              </p:cNvSpPr>
              <p:nvPr/>
            </p:nvSpPr>
            <p:spPr bwMode="auto">
              <a:xfrm>
                <a:off x="12596813" y="5032375"/>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3" name="Oval 99"/>
              <p:cNvSpPr>
                <a:spLocks noChangeArrowheads="1"/>
              </p:cNvSpPr>
              <p:nvPr/>
            </p:nvSpPr>
            <p:spPr bwMode="auto">
              <a:xfrm>
                <a:off x="12630150" y="5051425"/>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4" name="Oval 100"/>
              <p:cNvSpPr>
                <a:spLocks noChangeArrowheads="1"/>
              </p:cNvSpPr>
              <p:nvPr/>
            </p:nvSpPr>
            <p:spPr bwMode="auto">
              <a:xfrm>
                <a:off x="12660313" y="507682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5" name="Oval 101"/>
              <p:cNvSpPr>
                <a:spLocks noChangeArrowheads="1"/>
              </p:cNvSpPr>
              <p:nvPr/>
            </p:nvSpPr>
            <p:spPr bwMode="auto">
              <a:xfrm>
                <a:off x="12679363" y="509587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6" name="Oval 102"/>
              <p:cNvSpPr>
                <a:spLocks noChangeArrowheads="1"/>
              </p:cNvSpPr>
              <p:nvPr/>
            </p:nvSpPr>
            <p:spPr bwMode="auto">
              <a:xfrm>
                <a:off x="12709525" y="5103813"/>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7" name="Oval 103"/>
              <p:cNvSpPr>
                <a:spLocks noChangeArrowheads="1"/>
              </p:cNvSpPr>
              <p:nvPr/>
            </p:nvSpPr>
            <p:spPr bwMode="auto">
              <a:xfrm>
                <a:off x="12720638" y="5122863"/>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8" name="Oval 104"/>
              <p:cNvSpPr>
                <a:spLocks noChangeArrowheads="1"/>
              </p:cNvSpPr>
              <p:nvPr/>
            </p:nvSpPr>
            <p:spPr bwMode="auto">
              <a:xfrm>
                <a:off x="12742863" y="5170488"/>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59" name="Oval 105"/>
              <p:cNvSpPr>
                <a:spLocks noChangeArrowheads="1"/>
              </p:cNvSpPr>
              <p:nvPr/>
            </p:nvSpPr>
            <p:spPr bwMode="auto">
              <a:xfrm>
                <a:off x="12885738" y="5283200"/>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0" name="Oval 106"/>
              <p:cNvSpPr>
                <a:spLocks noChangeArrowheads="1"/>
              </p:cNvSpPr>
              <p:nvPr/>
            </p:nvSpPr>
            <p:spPr bwMode="auto">
              <a:xfrm>
                <a:off x="13095288" y="5376863"/>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1" name="Oval 107"/>
              <p:cNvSpPr>
                <a:spLocks noChangeArrowheads="1"/>
              </p:cNvSpPr>
              <p:nvPr/>
            </p:nvSpPr>
            <p:spPr bwMode="auto">
              <a:xfrm>
                <a:off x="13287375" y="5508625"/>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2" name="Oval 108"/>
              <p:cNvSpPr>
                <a:spLocks noChangeArrowheads="1"/>
              </p:cNvSpPr>
              <p:nvPr/>
            </p:nvSpPr>
            <p:spPr bwMode="auto">
              <a:xfrm>
                <a:off x="13774738" y="5718175"/>
                <a:ext cx="58738"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3" name="Oval 109"/>
              <p:cNvSpPr>
                <a:spLocks noChangeArrowheads="1"/>
              </p:cNvSpPr>
              <p:nvPr/>
            </p:nvSpPr>
            <p:spPr bwMode="auto">
              <a:xfrm>
                <a:off x="13871575" y="5729288"/>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4" name="Oval 110"/>
              <p:cNvSpPr>
                <a:spLocks noChangeArrowheads="1"/>
              </p:cNvSpPr>
              <p:nvPr/>
            </p:nvSpPr>
            <p:spPr bwMode="auto">
              <a:xfrm>
                <a:off x="13920788" y="5740400"/>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5" name="Oval 111"/>
              <p:cNvSpPr>
                <a:spLocks noChangeArrowheads="1"/>
              </p:cNvSpPr>
              <p:nvPr/>
            </p:nvSpPr>
            <p:spPr bwMode="auto">
              <a:xfrm>
                <a:off x="13995400" y="5770563"/>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6" name="Oval 112"/>
              <p:cNvSpPr>
                <a:spLocks noChangeArrowheads="1"/>
              </p:cNvSpPr>
              <p:nvPr/>
            </p:nvSpPr>
            <p:spPr bwMode="auto">
              <a:xfrm>
                <a:off x="14100175" y="579755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7" name="Oval 113"/>
              <p:cNvSpPr>
                <a:spLocks noChangeArrowheads="1"/>
              </p:cNvSpPr>
              <p:nvPr/>
            </p:nvSpPr>
            <p:spPr bwMode="auto">
              <a:xfrm>
                <a:off x="14351000" y="591661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8" name="Oval 114"/>
              <p:cNvSpPr>
                <a:spLocks noChangeArrowheads="1"/>
              </p:cNvSpPr>
              <p:nvPr/>
            </p:nvSpPr>
            <p:spPr bwMode="auto">
              <a:xfrm>
                <a:off x="14422438" y="59245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69" name="Oval 115"/>
              <p:cNvSpPr>
                <a:spLocks noChangeArrowheads="1"/>
              </p:cNvSpPr>
              <p:nvPr/>
            </p:nvSpPr>
            <p:spPr bwMode="auto">
              <a:xfrm>
                <a:off x="14554200" y="5943600"/>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0" name="Oval 116"/>
              <p:cNvSpPr>
                <a:spLocks noChangeArrowheads="1"/>
              </p:cNvSpPr>
              <p:nvPr/>
            </p:nvSpPr>
            <p:spPr bwMode="auto">
              <a:xfrm>
                <a:off x="14625638" y="5976938"/>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1" name="Oval 117"/>
              <p:cNvSpPr>
                <a:spLocks noChangeArrowheads="1"/>
              </p:cNvSpPr>
              <p:nvPr/>
            </p:nvSpPr>
            <p:spPr bwMode="auto">
              <a:xfrm>
                <a:off x="14681200" y="5976938"/>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2" name="Oval 118"/>
              <p:cNvSpPr>
                <a:spLocks noChangeArrowheads="1"/>
              </p:cNvSpPr>
              <p:nvPr/>
            </p:nvSpPr>
            <p:spPr bwMode="auto">
              <a:xfrm>
                <a:off x="14711363" y="6003925"/>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3" name="Oval 119"/>
              <p:cNvSpPr>
                <a:spLocks noChangeArrowheads="1"/>
              </p:cNvSpPr>
              <p:nvPr/>
            </p:nvSpPr>
            <p:spPr bwMode="auto">
              <a:xfrm>
                <a:off x="14838363" y="6157913"/>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4" name="Oval 120"/>
              <p:cNvSpPr>
                <a:spLocks noChangeArrowheads="1"/>
              </p:cNvSpPr>
              <p:nvPr/>
            </p:nvSpPr>
            <p:spPr bwMode="auto">
              <a:xfrm>
                <a:off x="14879638" y="6157913"/>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5" name="Oval 121"/>
              <p:cNvSpPr>
                <a:spLocks noChangeArrowheads="1"/>
              </p:cNvSpPr>
              <p:nvPr/>
            </p:nvSpPr>
            <p:spPr bwMode="auto">
              <a:xfrm>
                <a:off x="14966950" y="6191250"/>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6" name="Oval 122"/>
              <p:cNvSpPr>
                <a:spLocks noChangeArrowheads="1"/>
              </p:cNvSpPr>
              <p:nvPr/>
            </p:nvSpPr>
            <p:spPr bwMode="auto">
              <a:xfrm>
                <a:off x="15044738" y="6210300"/>
                <a:ext cx="57150"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7" name="Oval 123"/>
              <p:cNvSpPr>
                <a:spLocks noChangeArrowheads="1"/>
              </p:cNvSpPr>
              <p:nvPr/>
            </p:nvSpPr>
            <p:spPr bwMode="auto">
              <a:xfrm>
                <a:off x="15097125" y="626268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8" name="Oval 124"/>
              <p:cNvSpPr>
                <a:spLocks noChangeArrowheads="1"/>
              </p:cNvSpPr>
              <p:nvPr/>
            </p:nvSpPr>
            <p:spPr bwMode="auto">
              <a:xfrm>
                <a:off x="15127288" y="626268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79" name="Oval 125"/>
              <p:cNvSpPr>
                <a:spLocks noChangeArrowheads="1"/>
              </p:cNvSpPr>
              <p:nvPr/>
            </p:nvSpPr>
            <p:spPr bwMode="auto">
              <a:xfrm>
                <a:off x="15154275" y="626268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0" name="Oval 126"/>
              <p:cNvSpPr>
                <a:spLocks noChangeArrowheads="1"/>
              </p:cNvSpPr>
              <p:nvPr/>
            </p:nvSpPr>
            <p:spPr bwMode="auto">
              <a:xfrm>
                <a:off x="15184438" y="6262688"/>
                <a:ext cx="60325"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1" name="Oval 127"/>
              <p:cNvSpPr>
                <a:spLocks noChangeArrowheads="1"/>
              </p:cNvSpPr>
              <p:nvPr/>
            </p:nvSpPr>
            <p:spPr bwMode="auto">
              <a:xfrm>
                <a:off x="15214600" y="626268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2" name="Oval 128"/>
              <p:cNvSpPr>
                <a:spLocks noChangeArrowheads="1"/>
              </p:cNvSpPr>
              <p:nvPr/>
            </p:nvSpPr>
            <p:spPr bwMode="auto">
              <a:xfrm>
                <a:off x="15244763" y="6262688"/>
                <a:ext cx="58738"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3" name="Oval 129"/>
              <p:cNvSpPr>
                <a:spLocks noChangeArrowheads="1"/>
              </p:cNvSpPr>
              <p:nvPr/>
            </p:nvSpPr>
            <p:spPr bwMode="auto">
              <a:xfrm>
                <a:off x="15281275" y="63150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4" name="Oval 130"/>
              <p:cNvSpPr>
                <a:spLocks noChangeArrowheads="1"/>
              </p:cNvSpPr>
              <p:nvPr/>
            </p:nvSpPr>
            <p:spPr bwMode="auto">
              <a:xfrm>
                <a:off x="15314613" y="63150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5" name="Oval 131"/>
              <p:cNvSpPr>
                <a:spLocks noChangeArrowheads="1"/>
              </p:cNvSpPr>
              <p:nvPr/>
            </p:nvSpPr>
            <p:spPr bwMode="auto">
              <a:xfrm>
                <a:off x="15341600" y="6337300"/>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6" name="Oval 132"/>
              <p:cNvSpPr>
                <a:spLocks noChangeArrowheads="1"/>
              </p:cNvSpPr>
              <p:nvPr/>
            </p:nvSpPr>
            <p:spPr bwMode="auto">
              <a:xfrm>
                <a:off x="15371763" y="6359525"/>
                <a:ext cx="60325"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7" name="Oval 133"/>
              <p:cNvSpPr>
                <a:spLocks noChangeArrowheads="1"/>
              </p:cNvSpPr>
              <p:nvPr/>
            </p:nvSpPr>
            <p:spPr bwMode="auto">
              <a:xfrm>
                <a:off x="15393988" y="6367463"/>
                <a:ext cx="60325"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8" name="Oval 134"/>
              <p:cNvSpPr>
                <a:spLocks noChangeArrowheads="1"/>
              </p:cNvSpPr>
              <p:nvPr/>
            </p:nvSpPr>
            <p:spPr bwMode="auto">
              <a:xfrm>
                <a:off x="15435263" y="6367463"/>
                <a:ext cx="55563" cy="60325"/>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89" name="Oval 135"/>
              <p:cNvSpPr>
                <a:spLocks noChangeArrowheads="1"/>
              </p:cNvSpPr>
              <p:nvPr/>
            </p:nvSpPr>
            <p:spPr bwMode="auto">
              <a:xfrm>
                <a:off x="15540038" y="6416675"/>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0" name="Oval 136"/>
              <p:cNvSpPr>
                <a:spLocks noChangeArrowheads="1"/>
              </p:cNvSpPr>
              <p:nvPr/>
            </p:nvSpPr>
            <p:spPr bwMode="auto">
              <a:xfrm>
                <a:off x="15768638" y="64992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1" name="Oval 137"/>
              <p:cNvSpPr>
                <a:spLocks noChangeArrowheads="1"/>
              </p:cNvSpPr>
              <p:nvPr/>
            </p:nvSpPr>
            <p:spPr bwMode="auto">
              <a:xfrm>
                <a:off x="15851188" y="64992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2" name="Oval 138"/>
              <p:cNvSpPr>
                <a:spLocks noChangeArrowheads="1"/>
              </p:cNvSpPr>
              <p:nvPr/>
            </p:nvSpPr>
            <p:spPr bwMode="auto">
              <a:xfrm>
                <a:off x="15873413" y="64992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3" name="Oval 139"/>
              <p:cNvSpPr>
                <a:spLocks noChangeArrowheads="1"/>
              </p:cNvSpPr>
              <p:nvPr/>
            </p:nvSpPr>
            <p:spPr bwMode="auto">
              <a:xfrm>
                <a:off x="15986125" y="6499225"/>
                <a:ext cx="57150"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4" name="Oval 140"/>
              <p:cNvSpPr>
                <a:spLocks noChangeArrowheads="1"/>
              </p:cNvSpPr>
              <p:nvPr/>
            </p:nvSpPr>
            <p:spPr bwMode="auto">
              <a:xfrm>
                <a:off x="16054388" y="6499225"/>
                <a:ext cx="60325" cy="58738"/>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5" name="Oval 141"/>
              <p:cNvSpPr>
                <a:spLocks noChangeArrowheads="1"/>
              </p:cNvSpPr>
              <p:nvPr/>
            </p:nvSpPr>
            <p:spPr bwMode="auto">
              <a:xfrm>
                <a:off x="16114713" y="657383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6" name="Oval 142"/>
              <p:cNvSpPr>
                <a:spLocks noChangeArrowheads="1"/>
              </p:cNvSpPr>
              <p:nvPr/>
            </p:nvSpPr>
            <p:spPr bwMode="auto">
              <a:xfrm>
                <a:off x="16154400" y="6573838"/>
                <a:ext cx="57150"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7" name="Oval 143"/>
              <p:cNvSpPr>
                <a:spLocks noChangeArrowheads="1"/>
              </p:cNvSpPr>
              <p:nvPr/>
            </p:nvSpPr>
            <p:spPr bwMode="auto">
              <a:xfrm>
                <a:off x="16613188" y="6573838"/>
                <a:ext cx="55563" cy="55563"/>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8" name="Oval 144"/>
              <p:cNvSpPr>
                <a:spLocks noChangeArrowheads="1"/>
              </p:cNvSpPr>
              <p:nvPr/>
            </p:nvSpPr>
            <p:spPr bwMode="auto">
              <a:xfrm>
                <a:off x="17089438" y="6775450"/>
                <a:ext cx="58738"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999" name="Oval 145"/>
              <p:cNvSpPr>
                <a:spLocks noChangeArrowheads="1"/>
              </p:cNvSpPr>
              <p:nvPr/>
            </p:nvSpPr>
            <p:spPr bwMode="auto">
              <a:xfrm>
                <a:off x="17130713" y="6775450"/>
                <a:ext cx="58738"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0" name="Oval 146"/>
              <p:cNvSpPr>
                <a:spLocks noChangeArrowheads="1"/>
              </p:cNvSpPr>
              <p:nvPr/>
            </p:nvSpPr>
            <p:spPr bwMode="auto">
              <a:xfrm>
                <a:off x="17230725" y="6775450"/>
                <a:ext cx="57150"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1" name="Oval 147"/>
              <p:cNvSpPr>
                <a:spLocks noChangeArrowheads="1"/>
              </p:cNvSpPr>
              <p:nvPr/>
            </p:nvSpPr>
            <p:spPr bwMode="auto">
              <a:xfrm>
                <a:off x="17516475" y="6775450"/>
                <a:ext cx="55563" cy="57150"/>
              </a:xfrm>
              <a:prstGeom prst="ellipse">
                <a:avLst/>
              </a:prstGeom>
              <a:grpFill/>
              <a:ln w="3175" cap="flat">
                <a:solidFill>
                  <a:schemeClr val="accent2">
                    <a:lumMod val="75000"/>
                  </a:schemeClr>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grpSp>
      <p:grpSp>
        <p:nvGrpSpPr>
          <p:cNvPr id="1002" name="Group 1001"/>
          <p:cNvGrpSpPr/>
          <p:nvPr/>
        </p:nvGrpSpPr>
        <p:grpSpPr>
          <a:xfrm>
            <a:off x="7276657" y="2443755"/>
            <a:ext cx="3951544" cy="1553737"/>
            <a:chOff x="9756775" y="1160463"/>
            <a:chExt cx="6213476" cy="2444751"/>
          </a:xfrm>
          <a:solidFill>
            <a:schemeClr val="accent1"/>
          </a:solidFill>
        </p:grpSpPr>
        <p:sp>
          <p:nvSpPr>
            <p:cNvPr id="1003" name="Freeform 7"/>
            <p:cNvSpPr>
              <a:spLocks/>
            </p:cNvSpPr>
            <p:nvPr/>
          </p:nvSpPr>
          <p:spPr bwMode="auto">
            <a:xfrm>
              <a:off x="9786938" y="1190626"/>
              <a:ext cx="6154738" cy="2389188"/>
            </a:xfrm>
            <a:custGeom>
              <a:avLst/>
              <a:gdLst>
                <a:gd name="T0" fmla="*/ 24 w 3877"/>
                <a:gd name="T1" fmla="*/ 0 h 1505"/>
                <a:gd name="T2" fmla="*/ 40 w 3877"/>
                <a:gd name="T3" fmla="*/ 18 h 1505"/>
                <a:gd name="T4" fmla="*/ 64 w 3877"/>
                <a:gd name="T5" fmla="*/ 37 h 1505"/>
                <a:gd name="T6" fmla="*/ 102 w 3877"/>
                <a:gd name="T7" fmla="*/ 49 h 1505"/>
                <a:gd name="T8" fmla="*/ 109 w 3877"/>
                <a:gd name="T9" fmla="*/ 118 h 1505"/>
                <a:gd name="T10" fmla="*/ 210 w 3877"/>
                <a:gd name="T11" fmla="*/ 146 h 1505"/>
                <a:gd name="T12" fmla="*/ 215 w 3877"/>
                <a:gd name="T13" fmla="*/ 177 h 1505"/>
                <a:gd name="T14" fmla="*/ 319 w 3877"/>
                <a:gd name="T15" fmla="*/ 255 h 1505"/>
                <a:gd name="T16" fmla="*/ 331 w 3877"/>
                <a:gd name="T17" fmla="*/ 281 h 1505"/>
                <a:gd name="T18" fmla="*/ 409 w 3877"/>
                <a:gd name="T19" fmla="*/ 309 h 1505"/>
                <a:gd name="T20" fmla="*/ 562 w 3877"/>
                <a:gd name="T21" fmla="*/ 337 h 1505"/>
                <a:gd name="T22" fmla="*/ 609 w 3877"/>
                <a:gd name="T23" fmla="*/ 366 h 1505"/>
                <a:gd name="T24" fmla="*/ 621 w 3877"/>
                <a:gd name="T25" fmla="*/ 378 h 1505"/>
                <a:gd name="T26" fmla="*/ 626 w 3877"/>
                <a:gd name="T27" fmla="*/ 387 h 1505"/>
                <a:gd name="T28" fmla="*/ 633 w 3877"/>
                <a:gd name="T29" fmla="*/ 394 h 1505"/>
                <a:gd name="T30" fmla="*/ 645 w 3877"/>
                <a:gd name="T31" fmla="*/ 427 h 1505"/>
                <a:gd name="T32" fmla="*/ 702 w 3877"/>
                <a:gd name="T33" fmla="*/ 456 h 1505"/>
                <a:gd name="T34" fmla="*/ 751 w 3877"/>
                <a:gd name="T35" fmla="*/ 486 h 1505"/>
                <a:gd name="T36" fmla="*/ 803 w 3877"/>
                <a:gd name="T37" fmla="*/ 517 h 1505"/>
                <a:gd name="T38" fmla="*/ 817 w 3877"/>
                <a:gd name="T39" fmla="*/ 548 h 1505"/>
                <a:gd name="T40" fmla="*/ 938 w 3877"/>
                <a:gd name="T41" fmla="*/ 581 h 1505"/>
                <a:gd name="T42" fmla="*/ 950 w 3877"/>
                <a:gd name="T43" fmla="*/ 611 h 1505"/>
                <a:gd name="T44" fmla="*/ 957 w 3877"/>
                <a:gd name="T45" fmla="*/ 630 h 1505"/>
                <a:gd name="T46" fmla="*/ 1037 w 3877"/>
                <a:gd name="T47" fmla="*/ 675 h 1505"/>
                <a:gd name="T48" fmla="*/ 1058 w 3877"/>
                <a:gd name="T49" fmla="*/ 708 h 1505"/>
                <a:gd name="T50" fmla="*/ 1132 w 3877"/>
                <a:gd name="T51" fmla="*/ 744 h 1505"/>
                <a:gd name="T52" fmla="*/ 1264 w 3877"/>
                <a:gd name="T53" fmla="*/ 782 h 1505"/>
                <a:gd name="T54" fmla="*/ 1453 w 3877"/>
                <a:gd name="T55" fmla="*/ 826 h 1505"/>
                <a:gd name="T56" fmla="*/ 1462 w 3877"/>
                <a:gd name="T57" fmla="*/ 871 h 1505"/>
                <a:gd name="T58" fmla="*/ 1479 w 3877"/>
                <a:gd name="T59" fmla="*/ 919 h 1505"/>
                <a:gd name="T60" fmla="*/ 1606 w 3877"/>
                <a:gd name="T61" fmla="*/ 963 h 1505"/>
                <a:gd name="T62" fmla="*/ 1642 w 3877"/>
                <a:gd name="T63" fmla="*/ 1011 h 1505"/>
                <a:gd name="T64" fmla="*/ 1687 w 3877"/>
                <a:gd name="T65" fmla="*/ 1065 h 1505"/>
                <a:gd name="T66" fmla="*/ 1694 w 3877"/>
                <a:gd name="T67" fmla="*/ 1110 h 1505"/>
                <a:gd name="T68" fmla="*/ 1883 w 3877"/>
                <a:gd name="T69" fmla="*/ 1162 h 1505"/>
                <a:gd name="T70" fmla="*/ 1949 w 3877"/>
                <a:gd name="T71" fmla="*/ 1214 h 1505"/>
                <a:gd name="T72" fmla="*/ 2199 w 3877"/>
                <a:gd name="T73" fmla="*/ 1339 h 1505"/>
                <a:gd name="T74" fmla="*/ 2365 w 3877"/>
                <a:gd name="T75" fmla="*/ 1412 h 1505"/>
                <a:gd name="T76" fmla="*/ 2639 w 3877"/>
                <a:gd name="T77" fmla="*/ 1505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77" h="1505">
                  <a:moveTo>
                    <a:pt x="0" y="0"/>
                  </a:moveTo>
                  <a:lnTo>
                    <a:pt x="24" y="0"/>
                  </a:lnTo>
                  <a:lnTo>
                    <a:pt x="24" y="18"/>
                  </a:lnTo>
                  <a:lnTo>
                    <a:pt x="40" y="18"/>
                  </a:lnTo>
                  <a:lnTo>
                    <a:pt x="40" y="37"/>
                  </a:lnTo>
                  <a:lnTo>
                    <a:pt x="64" y="37"/>
                  </a:lnTo>
                  <a:lnTo>
                    <a:pt x="64" y="49"/>
                  </a:lnTo>
                  <a:lnTo>
                    <a:pt x="102" y="49"/>
                  </a:lnTo>
                  <a:lnTo>
                    <a:pt x="102" y="118"/>
                  </a:lnTo>
                  <a:lnTo>
                    <a:pt x="109" y="118"/>
                  </a:lnTo>
                  <a:lnTo>
                    <a:pt x="109" y="146"/>
                  </a:lnTo>
                  <a:lnTo>
                    <a:pt x="210" y="146"/>
                  </a:lnTo>
                  <a:lnTo>
                    <a:pt x="210" y="177"/>
                  </a:lnTo>
                  <a:lnTo>
                    <a:pt x="215" y="177"/>
                  </a:lnTo>
                  <a:lnTo>
                    <a:pt x="215" y="255"/>
                  </a:lnTo>
                  <a:lnTo>
                    <a:pt x="319" y="255"/>
                  </a:lnTo>
                  <a:lnTo>
                    <a:pt x="319" y="281"/>
                  </a:lnTo>
                  <a:lnTo>
                    <a:pt x="331" y="281"/>
                  </a:lnTo>
                  <a:lnTo>
                    <a:pt x="331" y="309"/>
                  </a:lnTo>
                  <a:lnTo>
                    <a:pt x="409" y="309"/>
                  </a:lnTo>
                  <a:lnTo>
                    <a:pt x="409" y="337"/>
                  </a:lnTo>
                  <a:lnTo>
                    <a:pt x="562" y="337"/>
                  </a:lnTo>
                  <a:lnTo>
                    <a:pt x="562" y="366"/>
                  </a:lnTo>
                  <a:lnTo>
                    <a:pt x="609" y="366"/>
                  </a:lnTo>
                  <a:lnTo>
                    <a:pt x="609" y="378"/>
                  </a:lnTo>
                  <a:lnTo>
                    <a:pt x="621" y="378"/>
                  </a:lnTo>
                  <a:lnTo>
                    <a:pt x="621" y="387"/>
                  </a:lnTo>
                  <a:lnTo>
                    <a:pt x="626" y="387"/>
                  </a:lnTo>
                  <a:lnTo>
                    <a:pt x="626" y="394"/>
                  </a:lnTo>
                  <a:lnTo>
                    <a:pt x="633" y="394"/>
                  </a:lnTo>
                  <a:lnTo>
                    <a:pt x="633" y="427"/>
                  </a:lnTo>
                  <a:lnTo>
                    <a:pt x="645" y="427"/>
                  </a:lnTo>
                  <a:lnTo>
                    <a:pt x="645" y="456"/>
                  </a:lnTo>
                  <a:lnTo>
                    <a:pt x="702" y="456"/>
                  </a:lnTo>
                  <a:lnTo>
                    <a:pt x="702" y="486"/>
                  </a:lnTo>
                  <a:lnTo>
                    <a:pt x="751" y="486"/>
                  </a:lnTo>
                  <a:lnTo>
                    <a:pt x="751" y="517"/>
                  </a:lnTo>
                  <a:lnTo>
                    <a:pt x="803" y="517"/>
                  </a:lnTo>
                  <a:lnTo>
                    <a:pt x="803" y="548"/>
                  </a:lnTo>
                  <a:lnTo>
                    <a:pt x="817" y="548"/>
                  </a:lnTo>
                  <a:lnTo>
                    <a:pt x="817" y="581"/>
                  </a:lnTo>
                  <a:lnTo>
                    <a:pt x="938" y="581"/>
                  </a:lnTo>
                  <a:lnTo>
                    <a:pt x="938" y="611"/>
                  </a:lnTo>
                  <a:lnTo>
                    <a:pt x="950" y="611"/>
                  </a:lnTo>
                  <a:lnTo>
                    <a:pt x="950" y="630"/>
                  </a:lnTo>
                  <a:lnTo>
                    <a:pt x="957" y="630"/>
                  </a:lnTo>
                  <a:lnTo>
                    <a:pt x="957" y="675"/>
                  </a:lnTo>
                  <a:lnTo>
                    <a:pt x="1037" y="675"/>
                  </a:lnTo>
                  <a:lnTo>
                    <a:pt x="1037" y="708"/>
                  </a:lnTo>
                  <a:lnTo>
                    <a:pt x="1058" y="708"/>
                  </a:lnTo>
                  <a:lnTo>
                    <a:pt x="1058" y="744"/>
                  </a:lnTo>
                  <a:lnTo>
                    <a:pt x="1132" y="744"/>
                  </a:lnTo>
                  <a:lnTo>
                    <a:pt x="1264" y="744"/>
                  </a:lnTo>
                  <a:lnTo>
                    <a:pt x="1264" y="782"/>
                  </a:lnTo>
                  <a:lnTo>
                    <a:pt x="1453" y="782"/>
                  </a:lnTo>
                  <a:lnTo>
                    <a:pt x="1453" y="826"/>
                  </a:lnTo>
                  <a:lnTo>
                    <a:pt x="1462" y="826"/>
                  </a:lnTo>
                  <a:lnTo>
                    <a:pt x="1462" y="871"/>
                  </a:lnTo>
                  <a:lnTo>
                    <a:pt x="1479" y="871"/>
                  </a:lnTo>
                  <a:lnTo>
                    <a:pt x="1479" y="919"/>
                  </a:lnTo>
                  <a:lnTo>
                    <a:pt x="1606" y="919"/>
                  </a:lnTo>
                  <a:lnTo>
                    <a:pt x="1606" y="963"/>
                  </a:lnTo>
                  <a:lnTo>
                    <a:pt x="1642" y="963"/>
                  </a:lnTo>
                  <a:lnTo>
                    <a:pt x="1642" y="1011"/>
                  </a:lnTo>
                  <a:lnTo>
                    <a:pt x="1687" y="1011"/>
                  </a:lnTo>
                  <a:lnTo>
                    <a:pt x="1687" y="1065"/>
                  </a:lnTo>
                  <a:lnTo>
                    <a:pt x="1694" y="1065"/>
                  </a:lnTo>
                  <a:lnTo>
                    <a:pt x="1694" y="1110"/>
                  </a:lnTo>
                  <a:lnTo>
                    <a:pt x="1883" y="1110"/>
                  </a:lnTo>
                  <a:lnTo>
                    <a:pt x="1883" y="1162"/>
                  </a:lnTo>
                  <a:lnTo>
                    <a:pt x="1949" y="1162"/>
                  </a:lnTo>
                  <a:lnTo>
                    <a:pt x="1949" y="1214"/>
                  </a:lnTo>
                  <a:lnTo>
                    <a:pt x="2199" y="1214"/>
                  </a:lnTo>
                  <a:lnTo>
                    <a:pt x="2199" y="1339"/>
                  </a:lnTo>
                  <a:lnTo>
                    <a:pt x="2365" y="1339"/>
                  </a:lnTo>
                  <a:lnTo>
                    <a:pt x="2365" y="1412"/>
                  </a:lnTo>
                  <a:lnTo>
                    <a:pt x="2639" y="1412"/>
                  </a:lnTo>
                  <a:lnTo>
                    <a:pt x="2639" y="1505"/>
                  </a:lnTo>
                  <a:lnTo>
                    <a:pt x="3877" y="1505"/>
                  </a:lnTo>
                </a:path>
              </a:pathLst>
            </a:custGeom>
            <a:noFill/>
            <a:ln w="12700"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nvGrpSpPr>
            <p:cNvPr id="1004" name="Group 1003"/>
            <p:cNvGrpSpPr/>
            <p:nvPr/>
          </p:nvGrpSpPr>
          <p:grpSpPr>
            <a:xfrm>
              <a:off x="9756775" y="1160463"/>
              <a:ext cx="6213476" cy="2444751"/>
              <a:chOff x="9756775" y="1160463"/>
              <a:chExt cx="6213476" cy="2444751"/>
            </a:xfrm>
            <a:grpFill/>
          </p:grpSpPr>
          <p:sp>
            <p:nvSpPr>
              <p:cNvPr id="1005" name="Line 6"/>
              <p:cNvSpPr>
                <a:spLocks noChangeShapeType="1"/>
              </p:cNvSpPr>
              <p:nvPr/>
            </p:nvSpPr>
            <p:spPr bwMode="auto">
              <a:xfrm>
                <a:off x="11699875" y="2416176"/>
                <a:ext cx="0" cy="0"/>
              </a:xfrm>
              <a:prstGeom prst="lin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6" name="Oval 8"/>
              <p:cNvSpPr>
                <a:spLocks noChangeArrowheads="1"/>
              </p:cNvSpPr>
              <p:nvPr/>
            </p:nvSpPr>
            <p:spPr bwMode="auto">
              <a:xfrm>
                <a:off x="15914688" y="3549651"/>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7" name="Oval 9"/>
              <p:cNvSpPr>
                <a:spLocks noChangeArrowheads="1"/>
              </p:cNvSpPr>
              <p:nvPr/>
            </p:nvSpPr>
            <p:spPr bwMode="auto">
              <a:xfrm>
                <a:off x="15771813" y="3549651"/>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8" name="Oval 10"/>
              <p:cNvSpPr>
                <a:spLocks noChangeArrowheads="1"/>
              </p:cNvSpPr>
              <p:nvPr/>
            </p:nvSpPr>
            <p:spPr bwMode="auto">
              <a:xfrm>
                <a:off x="14400213" y="3549651"/>
                <a:ext cx="58738"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09" name="Oval 11"/>
              <p:cNvSpPr>
                <a:spLocks noChangeArrowheads="1"/>
              </p:cNvSpPr>
              <p:nvPr/>
            </p:nvSpPr>
            <p:spPr bwMode="auto">
              <a:xfrm>
                <a:off x="13982700" y="3549651"/>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0" name="Oval 12"/>
              <p:cNvSpPr>
                <a:spLocks noChangeArrowheads="1"/>
              </p:cNvSpPr>
              <p:nvPr/>
            </p:nvSpPr>
            <p:spPr bwMode="auto">
              <a:xfrm>
                <a:off x="14039850" y="3549651"/>
                <a:ext cx="60325"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1" name="Oval 13"/>
              <p:cNvSpPr>
                <a:spLocks noChangeArrowheads="1"/>
              </p:cNvSpPr>
              <p:nvPr/>
            </p:nvSpPr>
            <p:spPr bwMode="auto">
              <a:xfrm>
                <a:off x="13855700" y="3402013"/>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2" name="Oval 14"/>
              <p:cNvSpPr>
                <a:spLocks noChangeArrowheads="1"/>
              </p:cNvSpPr>
              <p:nvPr/>
            </p:nvSpPr>
            <p:spPr bwMode="auto">
              <a:xfrm>
                <a:off x="13585825" y="3402013"/>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3" name="Oval 15"/>
              <p:cNvSpPr>
                <a:spLocks noChangeArrowheads="1"/>
              </p:cNvSpPr>
              <p:nvPr/>
            </p:nvSpPr>
            <p:spPr bwMode="auto">
              <a:xfrm>
                <a:off x="13431838" y="3290888"/>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4" name="Oval 16"/>
              <p:cNvSpPr>
                <a:spLocks noChangeArrowheads="1"/>
              </p:cNvSpPr>
              <p:nvPr/>
            </p:nvSpPr>
            <p:spPr bwMode="auto">
              <a:xfrm>
                <a:off x="13354050" y="3290888"/>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5" name="Oval 17"/>
              <p:cNvSpPr>
                <a:spLocks noChangeArrowheads="1"/>
              </p:cNvSpPr>
              <p:nvPr/>
            </p:nvSpPr>
            <p:spPr bwMode="auto">
              <a:xfrm>
                <a:off x="13120688" y="3087688"/>
                <a:ext cx="60325"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6" name="Oval 18"/>
              <p:cNvSpPr>
                <a:spLocks noChangeArrowheads="1"/>
              </p:cNvSpPr>
              <p:nvPr/>
            </p:nvSpPr>
            <p:spPr bwMode="auto">
              <a:xfrm>
                <a:off x="13095288" y="3087688"/>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7" name="Oval 19"/>
              <p:cNvSpPr>
                <a:spLocks noChangeArrowheads="1"/>
              </p:cNvSpPr>
              <p:nvPr/>
            </p:nvSpPr>
            <p:spPr bwMode="auto">
              <a:xfrm>
                <a:off x="12947650" y="3087688"/>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8" name="Oval 20"/>
              <p:cNvSpPr>
                <a:spLocks noChangeArrowheads="1"/>
              </p:cNvSpPr>
              <p:nvPr/>
            </p:nvSpPr>
            <p:spPr bwMode="auto">
              <a:xfrm>
                <a:off x="12782550" y="3005138"/>
                <a:ext cx="60325"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19" name="Oval 21"/>
              <p:cNvSpPr>
                <a:spLocks noChangeArrowheads="1"/>
              </p:cNvSpPr>
              <p:nvPr/>
            </p:nvSpPr>
            <p:spPr bwMode="auto">
              <a:xfrm>
                <a:off x="12352338" y="2690813"/>
                <a:ext cx="60325"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0" name="Oval 22"/>
              <p:cNvSpPr>
                <a:spLocks noChangeArrowheads="1"/>
              </p:cNvSpPr>
              <p:nvPr/>
            </p:nvSpPr>
            <p:spPr bwMode="auto">
              <a:xfrm>
                <a:off x="12112625" y="2614613"/>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1" name="Oval 23"/>
              <p:cNvSpPr>
                <a:spLocks noChangeArrowheads="1"/>
              </p:cNvSpPr>
              <p:nvPr/>
            </p:nvSpPr>
            <p:spPr bwMode="auto">
              <a:xfrm>
                <a:off x="11958638" y="2405063"/>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2" name="Oval 24"/>
              <p:cNvSpPr>
                <a:spLocks noChangeArrowheads="1"/>
              </p:cNvSpPr>
              <p:nvPr/>
            </p:nvSpPr>
            <p:spPr bwMode="auto">
              <a:xfrm>
                <a:off x="11785600" y="2405063"/>
                <a:ext cx="57150"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3" name="Oval 25"/>
              <p:cNvSpPr>
                <a:spLocks noChangeArrowheads="1"/>
              </p:cNvSpPr>
              <p:nvPr/>
            </p:nvSpPr>
            <p:spPr bwMode="auto">
              <a:xfrm>
                <a:off x="11755438" y="2344738"/>
                <a:ext cx="57150"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4" name="Oval 26"/>
              <p:cNvSpPr>
                <a:spLocks noChangeArrowheads="1"/>
              </p:cNvSpPr>
              <p:nvPr/>
            </p:nvSpPr>
            <p:spPr bwMode="auto">
              <a:xfrm>
                <a:off x="11706225" y="2344738"/>
                <a:ext cx="57150"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5" name="Oval 27"/>
              <p:cNvSpPr>
                <a:spLocks noChangeArrowheads="1"/>
              </p:cNvSpPr>
              <p:nvPr/>
            </p:nvSpPr>
            <p:spPr bwMode="auto">
              <a:xfrm>
                <a:off x="11576050" y="2344738"/>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6" name="Oval 28"/>
              <p:cNvSpPr>
                <a:spLocks noChangeArrowheads="1"/>
              </p:cNvSpPr>
              <p:nvPr/>
            </p:nvSpPr>
            <p:spPr bwMode="auto">
              <a:xfrm>
                <a:off x="11452225" y="2344738"/>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7" name="Oval 29"/>
              <p:cNvSpPr>
                <a:spLocks noChangeArrowheads="1"/>
              </p:cNvSpPr>
              <p:nvPr/>
            </p:nvSpPr>
            <p:spPr bwMode="auto">
              <a:xfrm>
                <a:off x="11347450" y="2232026"/>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8" name="Oval 30"/>
              <p:cNvSpPr>
                <a:spLocks noChangeArrowheads="1"/>
              </p:cNvSpPr>
              <p:nvPr/>
            </p:nvSpPr>
            <p:spPr bwMode="auto">
              <a:xfrm>
                <a:off x="11264900" y="2179638"/>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29" name="Oval 31"/>
              <p:cNvSpPr>
                <a:spLocks noChangeArrowheads="1"/>
              </p:cNvSpPr>
              <p:nvPr/>
            </p:nvSpPr>
            <p:spPr bwMode="auto">
              <a:xfrm>
                <a:off x="11182350" y="2082801"/>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0" name="Oval 32"/>
              <p:cNvSpPr>
                <a:spLocks noChangeArrowheads="1"/>
              </p:cNvSpPr>
              <p:nvPr/>
            </p:nvSpPr>
            <p:spPr bwMode="auto">
              <a:xfrm>
                <a:off x="11042650" y="2025651"/>
                <a:ext cx="57150"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1" name="Oval 33"/>
              <p:cNvSpPr>
                <a:spLocks noChangeArrowheads="1"/>
              </p:cNvSpPr>
              <p:nvPr/>
            </p:nvSpPr>
            <p:spPr bwMode="auto">
              <a:xfrm>
                <a:off x="10934700" y="1936751"/>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2" name="Oval 34"/>
              <p:cNvSpPr>
                <a:spLocks noChangeArrowheads="1"/>
              </p:cNvSpPr>
              <p:nvPr/>
            </p:nvSpPr>
            <p:spPr bwMode="auto">
              <a:xfrm>
                <a:off x="10717213" y="1741488"/>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3" name="Oval 35"/>
              <p:cNvSpPr>
                <a:spLocks noChangeArrowheads="1"/>
              </p:cNvSpPr>
              <p:nvPr/>
            </p:nvSpPr>
            <p:spPr bwMode="auto">
              <a:xfrm>
                <a:off x="10758488" y="1785938"/>
                <a:ext cx="55563" cy="60325"/>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4" name="Oval 36"/>
              <p:cNvSpPr>
                <a:spLocks noChangeArrowheads="1"/>
              </p:cNvSpPr>
              <p:nvPr/>
            </p:nvSpPr>
            <p:spPr bwMode="auto">
              <a:xfrm>
                <a:off x="10585450" y="1695451"/>
                <a:ext cx="57150"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5" name="Oval 37"/>
              <p:cNvSpPr>
                <a:spLocks noChangeArrowheads="1"/>
              </p:cNvSpPr>
              <p:nvPr/>
            </p:nvSpPr>
            <p:spPr bwMode="auto">
              <a:xfrm>
                <a:off x="10461625" y="1695451"/>
                <a:ext cx="57150"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6" name="Oval 38"/>
              <p:cNvSpPr>
                <a:spLocks noChangeArrowheads="1"/>
              </p:cNvSpPr>
              <p:nvPr/>
            </p:nvSpPr>
            <p:spPr bwMode="auto">
              <a:xfrm>
                <a:off x="10296525" y="1651001"/>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7" name="Oval 39"/>
              <p:cNvSpPr>
                <a:spLocks noChangeArrowheads="1"/>
              </p:cNvSpPr>
              <p:nvPr/>
            </p:nvSpPr>
            <p:spPr bwMode="auto">
              <a:xfrm>
                <a:off x="10083800" y="1395413"/>
                <a:ext cx="58738"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8" name="Oval 40"/>
              <p:cNvSpPr>
                <a:spLocks noChangeArrowheads="1"/>
              </p:cNvSpPr>
              <p:nvPr/>
            </p:nvSpPr>
            <p:spPr bwMode="auto">
              <a:xfrm>
                <a:off x="9963150" y="1395413"/>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39" name="Oval 41"/>
              <p:cNvSpPr>
                <a:spLocks noChangeArrowheads="1"/>
              </p:cNvSpPr>
              <p:nvPr/>
            </p:nvSpPr>
            <p:spPr bwMode="auto">
              <a:xfrm>
                <a:off x="9929813" y="1354138"/>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0" name="Oval 42"/>
              <p:cNvSpPr>
                <a:spLocks noChangeArrowheads="1"/>
              </p:cNvSpPr>
              <p:nvPr/>
            </p:nvSpPr>
            <p:spPr bwMode="auto">
              <a:xfrm>
                <a:off x="9899650" y="1238251"/>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1" name="Oval 43"/>
              <p:cNvSpPr>
                <a:spLocks noChangeArrowheads="1"/>
              </p:cNvSpPr>
              <p:nvPr/>
            </p:nvSpPr>
            <p:spPr bwMode="auto">
              <a:xfrm>
                <a:off x="9869488" y="1238251"/>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2" name="Oval 44"/>
              <p:cNvSpPr>
                <a:spLocks noChangeArrowheads="1"/>
              </p:cNvSpPr>
              <p:nvPr/>
            </p:nvSpPr>
            <p:spPr bwMode="auto">
              <a:xfrm>
                <a:off x="9847263" y="1238251"/>
                <a:ext cx="60325"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3" name="Oval 45"/>
              <p:cNvSpPr>
                <a:spLocks noChangeArrowheads="1"/>
              </p:cNvSpPr>
              <p:nvPr/>
            </p:nvSpPr>
            <p:spPr bwMode="auto">
              <a:xfrm>
                <a:off x="9825038" y="1238251"/>
                <a:ext cx="55563" cy="57150"/>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sp>
            <p:nvSpPr>
              <p:cNvPr id="1044" name="Oval 46"/>
              <p:cNvSpPr>
                <a:spLocks noChangeArrowheads="1"/>
              </p:cNvSpPr>
              <p:nvPr/>
            </p:nvSpPr>
            <p:spPr bwMode="auto">
              <a:xfrm>
                <a:off x="9756775" y="1160463"/>
                <a:ext cx="55563" cy="55563"/>
              </a:xfrm>
              <a:prstGeom prst="ellipse">
                <a:avLst/>
              </a:prstGeom>
              <a:grpFill/>
              <a:ln w="3175" cap="flat">
                <a:solidFill>
                  <a:schemeClr val="accent1"/>
                </a:solidFill>
                <a:prstDash val="solid"/>
                <a:miter lim="800000"/>
                <a:headEnd/>
                <a:tailEnd/>
              </a:ln>
            </p:spPr>
            <p:txBody>
              <a:bodyPr vert="horz" wrap="square" lIns="91355" tIns="45678" rIns="91355" bIns="45678" numCol="1" anchor="t" anchorCtr="0" compatLnSpc="1">
                <a:prstTxWarp prst="textNoShape">
                  <a:avLst/>
                </a:prstTxWarp>
              </a:bodyPr>
              <a:lstStyle/>
              <a:p>
                <a:pPr defTabSz="913554">
                  <a:defRPr/>
                </a:pPr>
                <a:endParaRPr lang="en-US" sz="1798">
                  <a:solidFill>
                    <a:srgbClr val="58595B"/>
                  </a:solidFill>
                  <a:latin typeface="Arial"/>
                </a:endParaRPr>
              </a:p>
            </p:txBody>
          </p:sp>
        </p:grpSp>
      </p:grpSp>
      <p:sp>
        <p:nvSpPr>
          <p:cNvPr id="492" name="CuadroTexto 21"/>
          <p:cNvSpPr txBox="1"/>
          <p:nvPr/>
        </p:nvSpPr>
        <p:spPr>
          <a:xfrm>
            <a:off x="1013989" y="2000863"/>
            <a:ext cx="4600189" cy="246093"/>
          </a:xfrm>
          <a:prstGeom prst="rect">
            <a:avLst/>
          </a:prstGeom>
          <a:noFill/>
          <a:ln w="12700">
            <a:noFill/>
          </a:ln>
        </p:spPr>
        <p:txBody>
          <a:bodyPr wrap="square" lIns="0" tIns="0" rIns="0" bIns="0" rtlCol="0">
            <a:spAutoFit/>
          </a:bodyPr>
          <a:lstStyle/>
          <a:p>
            <a:pPr algn="ctr" defTabSz="1218072">
              <a:defRPr/>
            </a:pP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Thời</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gian</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không</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bệnh</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tiến</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triển</a:t>
            </a:r>
            <a:endPar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endParaRPr>
          </a:p>
        </p:txBody>
      </p:sp>
      <p:sp>
        <p:nvSpPr>
          <p:cNvPr id="493" name="CuadroTexto 21"/>
          <p:cNvSpPr txBox="1"/>
          <p:nvPr/>
        </p:nvSpPr>
        <p:spPr>
          <a:xfrm>
            <a:off x="7056349" y="1908044"/>
            <a:ext cx="4600189" cy="246093"/>
          </a:xfrm>
          <a:prstGeom prst="rect">
            <a:avLst/>
          </a:prstGeom>
          <a:noFill/>
          <a:ln w="12700">
            <a:noFill/>
          </a:ln>
        </p:spPr>
        <p:txBody>
          <a:bodyPr wrap="square" lIns="0" tIns="0" rIns="0" bIns="0" rtlCol="0">
            <a:spAutoFit/>
          </a:bodyPr>
          <a:lstStyle/>
          <a:p>
            <a:pPr algn="ctr" defTabSz="1218072">
              <a:defRPr/>
            </a:pP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Thời</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gian</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đến</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khi</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triệu</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chứng</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nặng</a:t>
            </a:r>
            <a:r>
              <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rPr>
              <a:t> </a:t>
            </a:r>
            <a:r>
              <a:rPr lang="en-US" sz="1599" b="1" dirty="0" err="1">
                <a:solidFill>
                  <a:srgbClr val="58595B"/>
                </a:solidFill>
                <a:latin typeface="Tahoma" panose="020B0604030504040204" pitchFamily="34" charset="0"/>
                <a:ea typeface="Tahoma" panose="020B0604030504040204" pitchFamily="34" charset="0"/>
                <a:cs typeface="Tahoma" panose="020B0604030504040204" pitchFamily="34" charset="0"/>
              </a:rPr>
              <a:t>thêm</a:t>
            </a:r>
            <a:endParaRPr lang="en-US" sz="1599" b="1" dirty="0">
              <a:solidFill>
                <a:srgbClr val="58595B"/>
              </a:solidFill>
              <a:latin typeface="Tahoma" panose="020B0604030504040204" pitchFamily="34" charset="0"/>
              <a:ea typeface="Tahoma" panose="020B0604030504040204" pitchFamily="34" charset="0"/>
              <a:cs typeface="Tahoma" panose="020B0604030504040204" pitchFamily="34" charset="0"/>
            </a:endParaRPr>
          </a:p>
        </p:txBody>
      </p:sp>
      <p:graphicFrame>
        <p:nvGraphicFramePr>
          <p:cNvPr id="491" name="Tabella 3">
            <a:extLst>
              <a:ext uri="{FF2B5EF4-FFF2-40B4-BE49-F238E27FC236}">
                <a16:creationId xmlns:a16="http://schemas.microsoft.com/office/drawing/2014/main" id="{BA34FE8C-62ED-478C-8A30-BDD7E2BA3E1B}"/>
              </a:ext>
            </a:extLst>
          </p:cNvPr>
          <p:cNvGraphicFramePr>
            <a:graphicFrameLocks noGrp="1"/>
          </p:cNvGraphicFramePr>
          <p:nvPr/>
        </p:nvGraphicFramePr>
        <p:xfrm>
          <a:off x="3191450" y="2271307"/>
          <a:ext cx="3125239" cy="1243314"/>
        </p:xfrm>
        <a:graphic>
          <a:graphicData uri="http://schemas.openxmlformats.org/drawingml/2006/table">
            <a:tbl>
              <a:tblPr firstRow="1" bandRow="1">
                <a:tableStyleId>{5C22544A-7EE6-4342-B048-85BDC9FD1C3A}</a:tableStyleId>
              </a:tblPr>
              <a:tblGrid>
                <a:gridCol w="964430">
                  <a:extLst>
                    <a:ext uri="{9D8B030D-6E8A-4147-A177-3AD203B41FA5}">
                      <a16:colId xmlns:a16="http://schemas.microsoft.com/office/drawing/2014/main" val="20000"/>
                    </a:ext>
                  </a:extLst>
                </a:gridCol>
                <a:gridCol w="985640">
                  <a:extLst>
                    <a:ext uri="{9D8B030D-6E8A-4147-A177-3AD203B41FA5}">
                      <a16:colId xmlns:a16="http://schemas.microsoft.com/office/drawing/2014/main" val="20002"/>
                    </a:ext>
                  </a:extLst>
                </a:gridCol>
                <a:gridCol w="1175169">
                  <a:extLst>
                    <a:ext uri="{9D8B030D-6E8A-4147-A177-3AD203B41FA5}">
                      <a16:colId xmlns:a16="http://schemas.microsoft.com/office/drawing/2014/main" val="426030407"/>
                    </a:ext>
                  </a:extLst>
                </a:gridCol>
              </a:tblGrid>
              <a:tr h="406541">
                <a:tc>
                  <a:txBody>
                    <a:bodyPr/>
                    <a:lstStyle>
                      <a:lvl1pPr>
                        <a:spcBef>
                          <a:spcPct val="20000"/>
                        </a:spcBef>
                        <a:defRPr sz="2800">
                          <a:solidFill>
                            <a:schemeClr val="tx1"/>
                          </a:solidFill>
                          <a:latin typeface="Arial" charset="0"/>
                          <a:ea typeface="MS PGothic" charset="-128"/>
                        </a:defRPr>
                      </a:lvl1pPr>
                      <a:lvl2pPr marL="742950" indent="-285750">
                        <a:spcBef>
                          <a:spcPct val="20000"/>
                        </a:spcBef>
                        <a:defRPr sz="2400">
                          <a:solidFill>
                            <a:schemeClr val="tx1"/>
                          </a:solidFill>
                          <a:latin typeface="Arial" charset="0"/>
                          <a:ea typeface="MS PGothic" charset="-128"/>
                        </a:defRPr>
                      </a:lvl2pPr>
                      <a:lvl3pPr marL="1143000" indent="-228600">
                        <a:spcBef>
                          <a:spcPct val="20000"/>
                        </a:spcBef>
                        <a:defRPr sz="2000">
                          <a:solidFill>
                            <a:schemeClr val="tx1"/>
                          </a:solidFill>
                          <a:latin typeface="Arial" charset="0"/>
                          <a:ea typeface="MS PGothic" charset="-128"/>
                        </a:defRPr>
                      </a:lvl3pPr>
                      <a:lvl4pPr marL="1600200" indent="-228600">
                        <a:spcBef>
                          <a:spcPct val="20000"/>
                        </a:spcBef>
                        <a:defRPr>
                          <a:solidFill>
                            <a:schemeClr val="tx1"/>
                          </a:solidFill>
                          <a:latin typeface="Arial" charset="0"/>
                          <a:ea typeface="MS PGothic" charset="-128"/>
                        </a:defRPr>
                      </a:lvl4pPr>
                      <a:lvl5pPr marL="2057400" indent="-228600">
                        <a:spcBef>
                          <a:spcPct val="20000"/>
                        </a:spcBef>
                        <a:defRPr>
                          <a:solidFill>
                            <a:schemeClr val="tx1"/>
                          </a:solidFill>
                          <a:latin typeface="Arial" charset="0"/>
                          <a:ea typeface="MS PGothic" charset="-128"/>
                        </a:defRPr>
                      </a:lvl5pPr>
                      <a:lvl6pPr marL="2514600" indent="-228600" eaLnBrk="0" fontAlgn="base" hangingPunct="0">
                        <a:spcBef>
                          <a:spcPct val="20000"/>
                        </a:spcBef>
                        <a:spcAft>
                          <a:spcPct val="0"/>
                        </a:spcAft>
                        <a:defRPr>
                          <a:solidFill>
                            <a:schemeClr val="tx1"/>
                          </a:solidFill>
                          <a:latin typeface="Arial" charset="0"/>
                          <a:ea typeface="MS PGothic" charset="-128"/>
                        </a:defRPr>
                      </a:lvl6pPr>
                      <a:lvl7pPr marL="2971800" indent="-228600" eaLnBrk="0" fontAlgn="base" hangingPunct="0">
                        <a:spcBef>
                          <a:spcPct val="20000"/>
                        </a:spcBef>
                        <a:spcAft>
                          <a:spcPct val="0"/>
                        </a:spcAft>
                        <a:defRPr>
                          <a:solidFill>
                            <a:schemeClr val="tx1"/>
                          </a:solidFill>
                          <a:latin typeface="Arial" charset="0"/>
                          <a:ea typeface="MS PGothic" charset="-128"/>
                        </a:defRPr>
                      </a:lvl7pPr>
                      <a:lvl8pPr marL="3429000" indent="-228600" eaLnBrk="0" fontAlgn="base" hangingPunct="0">
                        <a:spcBef>
                          <a:spcPct val="20000"/>
                        </a:spcBef>
                        <a:spcAft>
                          <a:spcPct val="0"/>
                        </a:spcAft>
                        <a:defRPr>
                          <a:solidFill>
                            <a:schemeClr val="tx1"/>
                          </a:solidFill>
                          <a:latin typeface="Arial" charset="0"/>
                          <a:ea typeface="MS PGothic" charset="-128"/>
                        </a:defRPr>
                      </a:lvl8pPr>
                      <a:lvl9pPr marL="3886200" indent="-228600" eaLnBrk="0" fontAlgn="base" hangingPunct="0">
                        <a:spcBef>
                          <a:spcPct val="20000"/>
                        </a:spcBef>
                        <a:spcAft>
                          <a:spcPct val="0"/>
                        </a:spcAft>
                        <a:defRPr>
                          <a:solidFill>
                            <a:schemeClr val="tx1"/>
                          </a:solidFill>
                          <a:latin typeface="Arial" charset="0"/>
                          <a:ea typeface="MS PGothic"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fr-FR" altLang="fr-FR" sz="1200" b="1" i="0" u="none" strike="noStrike" cap="none" normalizeH="0" baseline="0" dirty="0">
                        <a:ln>
                          <a:noFill/>
                        </a:ln>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Median</a:t>
                      </a: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HR (95% CI)</a:t>
                      </a:r>
                      <a:b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br>
                      <a:r>
                        <a:rPr kumimoji="0" lang="en-GB" sz="1200" b="1" i="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P </a:t>
                      </a:r>
                      <a:r>
                        <a:rPr kumimoji="0" lang="en-GB" sz="1200" b="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 value </a:t>
                      </a:r>
                      <a:endParaRPr kumimoji="0" lang="en-GB" sz="1200" b="1" i="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373497">
                <a:tc>
                  <a:txBody>
                    <a:bodyPr/>
                    <a:lstStyle>
                      <a:lvl1pPr>
                        <a:spcBef>
                          <a:spcPct val="20000"/>
                        </a:spcBef>
                        <a:defRPr sz="2800">
                          <a:solidFill>
                            <a:schemeClr val="tx1"/>
                          </a:solidFill>
                          <a:latin typeface="Arial" charset="0"/>
                          <a:ea typeface="MS PGothic" charset="-128"/>
                        </a:defRPr>
                      </a:lvl1pPr>
                      <a:lvl2pPr marL="742950" indent="-285750">
                        <a:spcBef>
                          <a:spcPct val="20000"/>
                        </a:spcBef>
                        <a:defRPr sz="2400">
                          <a:solidFill>
                            <a:schemeClr val="tx1"/>
                          </a:solidFill>
                          <a:latin typeface="Arial" charset="0"/>
                          <a:ea typeface="MS PGothic" charset="-128"/>
                        </a:defRPr>
                      </a:lvl2pPr>
                      <a:lvl3pPr marL="1143000" indent="-228600">
                        <a:spcBef>
                          <a:spcPct val="20000"/>
                        </a:spcBef>
                        <a:defRPr sz="2000">
                          <a:solidFill>
                            <a:schemeClr val="tx1"/>
                          </a:solidFill>
                          <a:latin typeface="Arial" charset="0"/>
                          <a:ea typeface="MS PGothic" charset="-128"/>
                        </a:defRPr>
                      </a:lvl3pPr>
                      <a:lvl4pPr marL="1600200" indent="-228600">
                        <a:spcBef>
                          <a:spcPct val="20000"/>
                        </a:spcBef>
                        <a:defRPr>
                          <a:solidFill>
                            <a:schemeClr val="tx1"/>
                          </a:solidFill>
                          <a:latin typeface="Arial" charset="0"/>
                          <a:ea typeface="MS PGothic" charset="-128"/>
                        </a:defRPr>
                      </a:lvl4pPr>
                      <a:lvl5pPr marL="2057400" indent="-228600">
                        <a:spcBef>
                          <a:spcPct val="20000"/>
                        </a:spcBef>
                        <a:defRPr>
                          <a:solidFill>
                            <a:schemeClr val="tx1"/>
                          </a:solidFill>
                          <a:latin typeface="Arial" charset="0"/>
                          <a:ea typeface="MS PGothic" charset="-128"/>
                        </a:defRPr>
                      </a:lvl5pPr>
                      <a:lvl6pPr marL="2514600" indent="-228600" eaLnBrk="0" fontAlgn="base" hangingPunct="0">
                        <a:spcBef>
                          <a:spcPct val="20000"/>
                        </a:spcBef>
                        <a:spcAft>
                          <a:spcPct val="0"/>
                        </a:spcAft>
                        <a:defRPr>
                          <a:solidFill>
                            <a:schemeClr val="tx1"/>
                          </a:solidFill>
                          <a:latin typeface="Arial" charset="0"/>
                          <a:ea typeface="MS PGothic" charset="-128"/>
                        </a:defRPr>
                      </a:lvl6pPr>
                      <a:lvl7pPr marL="2971800" indent="-228600" eaLnBrk="0" fontAlgn="base" hangingPunct="0">
                        <a:spcBef>
                          <a:spcPct val="20000"/>
                        </a:spcBef>
                        <a:spcAft>
                          <a:spcPct val="0"/>
                        </a:spcAft>
                        <a:defRPr>
                          <a:solidFill>
                            <a:schemeClr val="tx1"/>
                          </a:solidFill>
                          <a:latin typeface="Arial" charset="0"/>
                          <a:ea typeface="MS PGothic" charset="-128"/>
                        </a:defRPr>
                      </a:lvl7pPr>
                      <a:lvl8pPr marL="3429000" indent="-228600" eaLnBrk="0" fontAlgn="base" hangingPunct="0">
                        <a:spcBef>
                          <a:spcPct val="20000"/>
                        </a:spcBef>
                        <a:spcAft>
                          <a:spcPct val="0"/>
                        </a:spcAft>
                        <a:defRPr>
                          <a:solidFill>
                            <a:schemeClr val="tx1"/>
                          </a:solidFill>
                          <a:latin typeface="Arial" charset="0"/>
                          <a:ea typeface="MS PGothic" charset="-128"/>
                        </a:defRPr>
                      </a:lvl8pPr>
                      <a:lvl9pPr marL="3886200" indent="-228600" eaLnBrk="0" fontAlgn="base" hangingPunct="0">
                        <a:spcBef>
                          <a:spcPct val="20000"/>
                        </a:spcBef>
                        <a:spcAft>
                          <a:spcPct val="0"/>
                        </a:spcAft>
                        <a:defRPr>
                          <a:solidFill>
                            <a:schemeClr val="tx1"/>
                          </a:solidFill>
                          <a:latin typeface="Arial" charset="0"/>
                          <a:ea typeface="MS PGothic"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altLang="fr-FR" sz="1200" b="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With BM</a:t>
                      </a: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10.9</a:t>
                      </a:r>
                    </a:p>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1" i="0" u="none" strike="noStrike" cap="none" normalizeH="0" baseline="0" dirty="0">
                          <a:ln>
                            <a:noFill/>
                          </a:ln>
                          <a:solidFill>
                            <a:srgbClr val="FF0000"/>
                          </a:solidFill>
                          <a:effectLst/>
                          <a:latin typeface="Tahoma" panose="020B0604030504040204" pitchFamily="34" charset="0"/>
                          <a:ea typeface="Tahoma" panose="020B0604030504040204" pitchFamily="34" charset="0"/>
                          <a:cs typeface="Tahoma" panose="020B0604030504040204" pitchFamily="34" charset="0"/>
                        </a:rPr>
                        <a:t>(8.3-14.3)</a:t>
                      </a: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1.2 (0.9-1.6)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GB" sz="1200" i="1"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P</a:t>
                      </a:r>
                      <a:r>
                        <a:rPr kumimoji="0" lang="en-GB" sz="1200" u="none" strike="noStrike" cap="none" normalizeH="0" baseline="0" dirty="0">
                          <a:ln>
                            <a:noFill/>
                          </a:ln>
                          <a:effectLst/>
                          <a:latin typeface="Tahoma" panose="020B0604030504040204" pitchFamily="34" charset="0"/>
                          <a:ea typeface="Tahoma" panose="020B0604030504040204" pitchFamily="34" charset="0"/>
                          <a:cs typeface="Tahoma" panose="020B0604030504040204" pitchFamily="34" charset="0"/>
                        </a:rPr>
                        <a:t>=0.18</a:t>
                      </a:r>
                      <a:endPar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pPr marL="0" marR="0" lvl="0" indent="0" algn="ctr" defTabSz="914400" rtl="0" eaLnBrk="1" fontAlgn="base" latinLnBrk="0" hangingPunct="1">
                        <a:lnSpc>
                          <a:spcPct val="100000"/>
                        </a:lnSpc>
                        <a:spcBef>
                          <a:spcPts val="0"/>
                        </a:spcBef>
                        <a:spcAft>
                          <a:spcPct val="0"/>
                        </a:spcAft>
                        <a:buClrTx/>
                        <a:buSzTx/>
                        <a:buFontTx/>
                        <a:buNone/>
                        <a:tabLst/>
                      </a:pPr>
                      <a:endPar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3734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altLang="fr-FR" sz="1200" b="0"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rPr>
                        <a:t>Without BM</a:t>
                      </a:r>
                      <a:endParaRPr kumimoji="0" lang="it-IT" altLang="fr-FR" sz="1200" b="0" i="1" u="none" strike="noStrike" cap="none" normalizeH="0" baseline="0" dirty="0">
                        <a:ln>
                          <a:noFill/>
                        </a:ln>
                        <a:solidFill>
                          <a:schemeClr val="bg1"/>
                        </a:solidFill>
                        <a:effectLst/>
                        <a:latin typeface="Tahoma" panose="020B0604030504040204" pitchFamily="34" charset="0"/>
                        <a:ea typeface="Tahoma" panose="020B0604030504040204" pitchFamily="34" charset="0"/>
                        <a:cs typeface="Tahoma" panose="020B0604030504040204" pitchFamily="34" charset="0"/>
                      </a:endParaRPr>
                    </a:p>
                  </a:txBody>
                  <a:tcPr marL="60888" marR="60888" marT="24339" marB="24339"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12.4</a:t>
                      </a:r>
                    </a:p>
                    <a:p>
                      <a:pPr marL="0" marR="0" lvl="0" indent="0" algn="ctr" defTabSz="914400" rtl="0" eaLnBrk="1" fontAlgn="base" latinLnBrk="0" hangingPunct="1">
                        <a:lnSpc>
                          <a:spcPct val="100000"/>
                        </a:lnSpc>
                        <a:spcBef>
                          <a:spcPct val="0"/>
                        </a:spcBef>
                        <a:spcAft>
                          <a:spcPct val="0"/>
                        </a:spcAft>
                        <a:buClrTx/>
                        <a:buSzTx/>
                        <a:buFontTx/>
                        <a:buNone/>
                        <a:tabLst/>
                      </a:pPr>
                      <a:r>
                        <a:rPr kumimoji="0" lang="it-IT" altLang="fr-FR" sz="1200" b="0" i="0" u="none" strike="noStrike" cap="none" normalizeH="0" baseline="0" dirty="0">
                          <a:ln>
                            <a:noFill/>
                          </a:ln>
                          <a:solidFill>
                            <a:schemeClr val="tx1"/>
                          </a:solidFill>
                          <a:effectLst/>
                          <a:latin typeface="Tahoma" panose="020B0604030504040204" pitchFamily="34" charset="0"/>
                          <a:ea typeface="Tahoma" panose="020B0604030504040204" pitchFamily="34" charset="0"/>
                          <a:cs typeface="Tahoma" panose="020B0604030504040204" pitchFamily="34" charset="0"/>
                        </a:rPr>
                        <a:t>(10.8-13.9)</a:t>
                      </a:r>
                    </a:p>
                  </a:txBody>
                  <a:tcPr marL="60888" marR="60888" marT="24339" marB="24339"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ts val="0"/>
                        </a:spcBef>
                        <a:spcAft>
                          <a:spcPct val="0"/>
                        </a:spcAft>
                        <a:buClrTx/>
                        <a:buSzTx/>
                        <a:buFontTx/>
                        <a:buNone/>
                        <a:tabLst/>
                      </a:pPr>
                      <a:endParaRPr kumimoji="0" lang="it-IT" altLang="fr-FR" sz="900" b="0" i="0" u="none" strike="noStrike" cap="none" normalizeH="0" baseline="0" dirty="0">
                        <a:ln>
                          <a:noFill/>
                        </a:ln>
                        <a:solidFill>
                          <a:schemeClr val="tx1"/>
                        </a:solidFill>
                        <a:effectLst/>
                        <a:latin typeface="+mn-lt"/>
                        <a:ea typeface="MS PGothic" charset="-128"/>
                      </a:endParaRPr>
                    </a:p>
                  </a:txBody>
                  <a:tcPr marL="45708" marR="45708" marT="18271" marB="18271" anchor="ctr" horzOverflow="overflow">
                    <a:lnL w="12700" cmpd="sng">
                      <a:noFill/>
                    </a:lnL>
                    <a:lnR w="12700" cmpd="sng">
                      <a:noFill/>
                    </a:lnR>
                    <a:lnT w="952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71316954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elle 8"/>
          <p:cNvGraphicFramePr>
            <a:graphicFrameLocks noGrp="1"/>
          </p:cNvGraphicFramePr>
          <p:nvPr/>
        </p:nvGraphicFramePr>
        <p:xfrm>
          <a:off x="6567177" y="2756054"/>
          <a:ext cx="5273220" cy="2742444"/>
        </p:xfrm>
        <a:graphic>
          <a:graphicData uri="http://schemas.openxmlformats.org/drawingml/2006/table">
            <a:tbl>
              <a:tblPr firstRow="1" bandRow="1">
                <a:tableStyleId>{5C22544A-7EE6-4342-B048-85BDC9FD1C3A}</a:tableStyleId>
              </a:tblPr>
              <a:tblGrid>
                <a:gridCol w="3662221">
                  <a:extLst>
                    <a:ext uri="{9D8B030D-6E8A-4147-A177-3AD203B41FA5}">
                      <a16:colId xmlns:a16="http://schemas.microsoft.com/office/drawing/2014/main" val="20000"/>
                    </a:ext>
                  </a:extLst>
                </a:gridCol>
                <a:gridCol w="1610999">
                  <a:extLst>
                    <a:ext uri="{9D8B030D-6E8A-4147-A177-3AD203B41FA5}">
                      <a16:colId xmlns:a16="http://schemas.microsoft.com/office/drawing/2014/main" val="20001"/>
                    </a:ext>
                  </a:extLst>
                </a:gridCol>
              </a:tblGrid>
              <a:tr h="292337">
                <a:tc>
                  <a:txBody>
                    <a:bodyPr/>
                    <a:lstStyle/>
                    <a:p>
                      <a:pPr algn="ctr">
                        <a:lnSpc>
                          <a:spcPct val="100000"/>
                        </a:lnSpc>
                      </a:pPr>
                      <a:r>
                        <a:rPr lang="en-GB" sz="1400" b="1" dirty="0">
                          <a:solidFill>
                            <a:schemeClr val="bg1"/>
                          </a:solidFill>
                          <a:latin typeface="Tahoma" panose="020B0604030504040204" pitchFamily="34" charset="0"/>
                          <a:ea typeface="Tahoma" panose="020B0604030504040204" pitchFamily="34" charset="0"/>
                          <a:cs typeface="Tahoma" panose="020B0604030504040204" pitchFamily="34" charset="0"/>
                        </a:rPr>
                        <a:t>Brain Tumour Response to Afatinib </a:t>
                      </a:r>
                    </a:p>
                  </a:txBody>
                  <a:tcPr marL="121807" marR="121807" marT="45678" marB="45678">
                    <a:lnR w="12700" cap="flat" cmpd="sng" algn="ctr">
                      <a:solidFill>
                        <a:schemeClr val="bg1">
                          <a:lumMod val="75000"/>
                        </a:schemeClr>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lnSpc>
                          <a:spcPct val="100000"/>
                        </a:lnSpc>
                      </a:pPr>
                      <a:r>
                        <a:rPr lang="en-GB" sz="1400" b="1" i="0" u="none" strike="noStrike"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n (%)</a:t>
                      </a:r>
                    </a:p>
                  </a:txBody>
                  <a:tcPr marL="121807" marR="121807" marT="45678" marB="45678">
                    <a:lnL w="12700" cap="flat" cmpd="sng" algn="ctr">
                      <a:solidFill>
                        <a:schemeClr val="bg1">
                          <a:lumMod val="75000"/>
                        </a:schemeClr>
                      </a:solidFill>
                      <a:prstDash val="solid"/>
                      <a:round/>
                      <a:headEnd type="none" w="med" len="med"/>
                      <a:tailEnd type="none" w="med" len="med"/>
                    </a:lnL>
                    <a:lnB w="12700" cap="flat" cmpd="sng" algn="ctr">
                      <a:solidFill>
                        <a:schemeClr val="bg1">
                          <a:lumMod val="7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3061719654"/>
                  </a:ext>
                </a:extLst>
              </a:tr>
              <a:tr h="292337">
                <a:tc>
                  <a:txBody>
                    <a:bodyPr/>
                    <a:lstStyle/>
                    <a:p>
                      <a:pPr algn="l">
                        <a:lnSpc>
                          <a:spcPct val="100000"/>
                        </a:lnSpc>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Di </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căn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xạ</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trị</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39</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1"/>
                  </a:ext>
                </a:extLst>
              </a:tr>
              <a:tr h="292337">
                <a:tc>
                  <a:txBody>
                    <a:bodyPr/>
                    <a:lstStyle/>
                    <a:p>
                      <a:pPr algn="l">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theo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dõi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MRI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10</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292337">
                <a:tc>
                  <a:txBody>
                    <a:bodyPr/>
                    <a:lstStyle/>
                    <a:p>
                      <a:pPr algn="ctr">
                        <a:lnSpc>
                          <a:spcPct val="100000"/>
                        </a:lnSpc>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Di </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căn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xạ</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trị</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theo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dõi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bằng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MRI </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29 (100%)</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292337">
                <a:tc>
                  <a:txBody>
                    <a:bodyPr/>
                    <a:lstStyle/>
                    <a:p>
                      <a:pPr marL="119063" indent="0" algn="l">
                        <a:lnSpc>
                          <a:spcPct val="100000"/>
                        </a:lnSpc>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Khối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u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b</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iến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mất</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6 (20.7%)</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292337">
                <a:tc>
                  <a:txBody>
                    <a:bodyPr/>
                    <a:lstStyle/>
                    <a:p>
                      <a:pPr marL="119063" indent="0" algn="l">
                        <a:lnSpc>
                          <a:spcPct val="100000"/>
                        </a:lnSpc>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Khối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u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g</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iảm</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đáng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kể</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lnSpc>
                          <a:spcPct val="100000"/>
                        </a:lnSpc>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16 (55.2%)</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92337">
                <a:tc>
                  <a:txBody>
                    <a:bodyPr/>
                    <a:lstStyle/>
                    <a:p>
                      <a:pPr marL="119063" indent="0" algn="l">
                        <a:lnSpc>
                          <a:spcPct val="100000"/>
                        </a:lnSpc>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Khối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u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k</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thay</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đổi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đáng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kể</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5 (17.2%)</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292337">
                <a:tc>
                  <a:txBody>
                    <a:bodyPr/>
                    <a:lstStyle/>
                    <a:p>
                      <a:pPr marL="119063" marR="0" indent="0" algn="l" defTabSz="914400" rtl="0" eaLnBrk="1" fontAlgn="auto" latinLnBrk="0" hangingPunct="1">
                        <a:lnSpc>
                          <a:spcPct val="100000"/>
                        </a:lnSpc>
                        <a:spcBef>
                          <a:spcPts val="0"/>
                        </a:spcBef>
                        <a:spcAft>
                          <a:spcPts val="0"/>
                        </a:spcAft>
                        <a:buClrTx/>
                        <a:buSzTx/>
                        <a:buFontTx/>
                        <a:buNone/>
                        <a:tabLst/>
                        <a:defRPr/>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Tiến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triển</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2 (6.9%)</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r h="29233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Tỉ</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lệ</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đáp</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ứng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với</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afatinib</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22 (75.9%)</a:t>
                      </a:r>
                    </a:p>
                  </a:txBody>
                  <a:tcPr marL="121807" marR="121807" marT="45678" marB="45678">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solidFill>
                      <a:srgbClr val="FFFF00"/>
                    </a:solidFill>
                  </a:tcPr>
                </a:tc>
                <a:extLst>
                  <a:ext uri="{0D108BD9-81ED-4DB2-BD59-A6C34878D82A}">
                    <a16:rowId xmlns:a16="http://schemas.microsoft.com/office/drawing/2014/main" val="10008"/>
                  </a:ext>
                </a:extLst>
              </a:tr>
            </a:tbl>
          </a:graphicData>
        </a:graphic>
      </p:graphicFrame>
      <p:sp>
        <p:nvSpPr>
          <p:cNvPr id="2" name="Title 1">
            <a:extLst>
              <a:ext uri="{FF2B5EF4-FFF2-40B4-BE49-F238E27FC236}">
                <a16:creationId xmlns:a16="http://schemas.microsoft.com/office/drawing/2014/main" id="{EEF8E446-AF36-49F3-BECD-7F197B7249AF}"/>
              </a:ext>
            </a:extLst>
          </p:cNvPr>
          <p:cNvSpPr>
            <a:spLocks noGrp="1"/>
          </p:cNvSpPr>
          <p:nvPr>
            <p:ph type="title"/>
          </p:nvPr>
        </p:nvSpPr>
        <p:spPr>
          <a:xfrm>
            <a:off x="202954" y="300658"/>
            <a:ext cx="11791565" cy="778535"/>
          </a:xfrm>
        </p:spPr>
        <p:txBody>
          <a:bodyPr>
            <a:normAutofit fontScale="90000"/>
          </a:bodyPr>
          <a:lstStyle/>
          <a:p>
            <a:pPr algn="ctr">
              <a:lnSpc>
                <a:spcPct val="100000"/>
              </a:lnSpc>
            </a:pPr>
            <a:r>
              <a:rPr lang="en-US" dirty="0" err="1">
                <a:solidFill>
                  <a:srgbClr val="FF9900"/>
                </a:solidFill>
                <a:ea typeface="Tahoma" panose="020B0604030504040204" pitchFamily="34" charset="0"/>
                <a:cs typeface="Tahoma" panose="020B0604030504040204" pitchFamily="34" charset="0"/>
              </a:rPr>
              <a:t>Kinh</a:t>
            </a:r>
            <a:r>
              <a:rPr lang="en-US" dirty="0">
                <a:solidFill>
                  <a:srgbClr val="FF9900"/>
                </a:solidFill>
                <a:ea typeface="Tahoma" panose="020B0604030504040204" pitchFamily="34" charset="0"/>
                <a:cs typeface="Tahoma" panose="020B0604030504040204" pitchFamily="34" charset="0"/>
              </a:rPr>
              <a:t> </a:t>
            </a:r>
            <a:r>
              <a:rPr lang="en-US" dirty="0" err="1">
                <a:solidFill>
                  <a:srgbClr val="FF9900"/>
                </a:solidFill>
                <a:ea typeface="Tahoma" panose="020B0604030504040204" pitchFamily="34" charset="0"/>
                <a:cs typeface="Tahoma" panose="020B0604030504040204" pitchFamily="34" charset="0"/>
              </a:rPr>
              <a:t>nghiêm</a:t>
            </a:r>
            <a:r>
              <a:rPr lang="en-US" dirty="0">
                <a:solidFill>
                  <a:srgbClr val="FF9900"/>
                </a:solidFill>
                <a:ea typeface="Tahoma" panose="020B0604030504040204" pitchFamily="34" charset="0"/>
                <a:cs typeface="Tahoma" panose="020B0604030504040204" pitchFamily="34" charset="0"/>
              </a:rPr>
              <a:t> </a:t>
            </a:r>
            <a:r>
              <a:rPr lang="en-US" dirty="0" err="1">
                <a:solidFill>
                  <a:srgbClr val="FF9900"/>
                </a:solidFill>
                <a:ea typeface="Tahoma" panose="020B0604030504040204" pitchFamily="34" charset="0"/>
                <a:cs typeface="Tahoma" panose="020B0604030504040204" pitchFamily="34" charset="0"/>
              </a:rPr>
              <a:t>thực</a:t>
            </a:r>
            <a:r>
              <a:rPr lang="en-US" dirty="0">
                <a:solidFill>
                  <a:srgbClr val="FF9900"/>
                </a:solidFill>
                <a:ea typeface="Tahoma" panose="020B0604030504040204" pitchFamily="34" charset="0"/>
                <a:cs typeface="Tahoma" panose="020B0604030504040204" pitchFamily="34" charset="0"/>
              </a:rPr>
              <a:t> </a:t>
            </a:r>
            <a:r>
              <a:rPr lang="en-US" dirty="0" err="1">
                <a:solidFill>
                  <a:srgbClr val="FF9900"/>
                </a:solidFill>
                <a:ea typeface="Tahoma" panose="020B0604030504040204" pitchFamily="34" charset="0"/>
                <a:cs typeface="Tahoma" panose="020B0604030504040204" pitchFamily="34" charset="0"/>
              </a:rPr>
              <a:t>tế</a:t>
            </a:r>
            <a:r>
              <a:rPr lang="en-US" dirty="0">
                <a:solidFill>
                  <a:srgbClr val="FF9900"/>
                </a:solidFill>
                <a:ea typeface="Tahoma" panose="020B0604030504040204" pitchFamily="34" charset="0"/>
                <a:cs typeface="Tahoma" panose="020B0604030504040204" pitchFamily="34" charset="0"/>
              </a:rPr>
              <a:t> ở </a:t>
            </a:r>
            <a:r>
              <a:rPr lang="en-US" dirty="0" err="1">
                <a:solidFill>
                  <a:srgbClr val="FF9900"/>
                </a:solidFill>
                <a:ea typeface="Tahoma" panose="020B0604030504040204" pitchFamily="34" charset="0"/>
                <a:cs typeface="Tahoma" panose="020B0604030504040204" pitchFamily="34" charset="0"/>
              </a:rPr>
              <a:t>Hàn</a:t>
            </a:r>
            <a:r>
              <a:rPr lang="en-US" dirty="0">
                <a:solidFill>
                  <a:srgbClr val="FF9900"/>
                </a:solidFill>
                <a:ea typeface="Tahoma" panose="020B0604030504040204" pitchFamily="34" charset="0"/>
                <a:cs typeface="Tahoma" panose="020B0604030504040204" pitchFamily="34" charset="0"/>
              </a:rPr>
              <a:t> </a:t>
            </a:r>
            <a:r>
              <a:rPr lang="en-US" dirty="0" err="1">
                <a:solidFill>
                  <a:srgbClr val="FF9900"/>
                </a:solidFill>
                <a:ea typeface="Tahoma" panose="020B0604030504040204" pitchFamily="34" charset="0"/>
                <a:cs typeface="Tahoma" panose="020B0604030504040204" pitchFamily="34" charset="0"/>
              </a:rPr>
              <a:t>Quốc</a:t>
            </a:r>
            <a:r>
              <a:rPr lang="en-US" dirty="0">
                <a:solidFill>
                  <a:srgbClr val="FF9900"/>
                </a:solidFill>
                <a:ea typeface="Tahoma" panose="020B0604030504040204" pitchFamily="34" charset="0"/>
                <a:cs typeface="Tahoma" panose="020B0604030504040204" pitchFamily="34" charset="0"/>
              </a:rPr>
              <a:t> </a:t>
            </a:r>
            <a:r>
              <a:rPr lang="en-US" dirty="0" err="1">
                <a:solidFill>
                  <a:srgbClr val="FF9900"/>
                </a:solidFill>
                <a:ea typeface="Tahoma" panose="020B0604030504040204" pitchFamily="34" charset="0"/>
                <a:cs typeface="Tahoma" panose="020B0604030504040204" pitchFamily="34" charset="0"/>
              </a:rPr>
              <a:t>của</a:t>
            </a:r>
            <a:r>
              <a:rPr lang="en-US" dirty="0">
                <a:solidFill>
                  <a:srgbClr val="FF9900"/>
                </a:solidFill>
                <a:ea typeface="Tahoma" panose="020B0604030504040204" pitchFamily="34" charset="0"/>
                <a:cs typeface="Tahoma" panose="020B0604030504040204" pitchFamily="34" charset="0"/>
              </a:rPr>
              <a:t> Kim et al </a:t>
            </a:r>
            <a:br>
              <a:rPr lang="en-US" dirty="0">
                <a:ea typeface="Tahoma" panose="020B0604030504040204" pitchFamily="34" charset="0"/>
                <a:cs typeface="Tahoma" panose="020B0604030504040204" pitchFamily="34" charset="0"/>
              </a:rPr>
            </a:br>
            <a:r>
              <a:rPr lang="en-US" dirty="0" err="1">
                <a:solidFill>
                  <a:srgbClr val="0070C0"/>
                </a:solidFill>
                <a:ea typeface="Tahoma" panose="020B0604030504040204" pitchFamily="34" charset="0"/>
                <a:cs typeface="Tahoma" panose="020B0604030504040204" pitchFamily="34" charset="0"/>
              </a:rPr>
              <a:t>Nhóm</a:t>
            </a:r>
            <a:r>
              <a:rPr lang="en-US" dirty="0">
                <a:solidFill>
                  <a:srgbClr val="0070C0"/>
                </a:solidFill>
                <a:ea typeface="Tahoma" panose="020B0604030504040204" pitchFamily="34" charset="0"/>
                <a:cs typeface="Tahoma" panose="020B0604030504040204" pitchFamily="34" charset="0"/>
              </a:rPr>
              <a:t> </a:t>
            </a:r>
            <a:r>
              <a:rPr lang="en-US" dirty="0" err="1">
                <a:solidFill>
                  <a:srgbClr val="0070C0"/>
                </a:solidFill>
                <a:ea typeface="Tahoma" panose="020B0604030504040204" pitchFamily="34" charset="0"/>
                <a:cs typeface="Tahoma" panose="020B0604030504040204" pitchFamily="34" charset="0"/>
              </a:rPr>
              <a:t>bệnh</a:t>
            </a:r>
            <a:r>
              <a:rPr lang="en-US" dirty="0">
                <a:solidFill>
                  <a:srgbClr val="0070C0"/>
                </a:solidFill>
                <a:ea typeface="Tahoma" panose="020B0604030504040204" pitchFamily="34" charset="0"/>
                <a:cs typeface="Tahoma" panose="020B0604030504040204" pitchFamily="34" charset="0"/>
              </a:rPr>
              <a:t> </a:t>
            </a:r>
            <a:r>
              <a:rPr lang="en-US" dirty="0" err="1">
                <a:solidFill>
                  <a:srgbClr val="0070C0"/>
                </a:solidFill>
                <a:ea typeface="Tahoma" panose="020B0604030504040204" pitchFamily="34" charset="0"/>
                <a:cs typeface="Tahoma" panose="020B0604030504040204" pitchFamily="34" charset="0"/>
              </a:rPr>
              <a:t>nhân</a:t>
            </a:r>
            <a:r>
              <a:rPr lang="en-US" dirty="0">
                <a:solidFill>
                  <a:srgbClr val="0070C0"/>
                </a:solidFill>
                <a:ea typeface="Tahoma" panose="020B0604030504040204" pitchFamily="34" charset="0"/>
                <a:cs typeface="Tahoma" panose="020B0604030504040204" pitchFamily="34" charset="0"/>
              </a:rPr>
              <a:t> di </a:t>
            </a:r>
            <a:r>
              <a:rPr lang="en-US" dirty="0" err="1">
                <a:solidFill>
                  <a:srgbClr val="0070C0"/>
                </a:solidFill>
                <a:ea typeface="Tahoma" panose="020B0604030504040204" pitchFamily="34" charset="0"/>
                <a:cs typeface="Tahoma" panose="020B0604030504040204" pitchFamily="34" charset="0"/>
              </a:rPr>
              <a:t>căn</a:t>
            </a:r>
            <a:r>
              <a:rPr lang="en-US" dirty="0">
                <a:solidFill>
                  <a:srgbClr val="0070C0"/>
                </a:solidFill>
                <a:ea typeface="Tahoma" panose="020B0604030504040204" pitchFamily="34" charset="0"/>
                <a:cs typeface="Tahoma" panose="020B0604030504040204" pitchFamily="34" charset="0"/>
              </a:rPr>
              <a:t> </a:t>
            </a:r>
            <a:r>
              <a:rPr lang="en-US" dirty="0" err="1">
                <a:solidFill>
                  <a:srgbClr val="0070C0"/>
                </a:solidFill>
                <a:ea typeface="Tahoma" panose="020B0604030504040204" pitchFamily="34" charset="0"/>
                <a:cs typeface="Tahoma" panose="020B0604030504040204" pitchFamily="34" charset="0"/>
              </a:rPr>
              <a:t>não</a:t>
            </a:r>
            <a:r>
              <a:rPr lang="en-US" dirty="0">
                <a:solidFill>
                  <a:srgbClr val="0070C0"/>
                </a:solidFill>
                <a:ea typeface="Tahoma" panose="020B0604030504040204" pitchFamily="34" charset="0"/>
                <a:cs typeface="Tahoma" panose="020B0604030504040204" pitchFamily="34" charset="0"/>
              </a:rPr>
              <a:t> </a:t>
            </a:r>
            <a:r>
              <a:rPr lang="en-US" dirty="0" err="1">
                <a:solidFill>
                  <a:srgbClr val="0070C0"/>
                </a:solidFill>
                <a:ea typeface="Tahoma" panose="020B0604030504040204" pitchFamily="34" charset="0"/>
                <a:cs typeface="Tahoma" panose="020B0604030504040204" pitchFamily="34" charset="0"/>
              </a:rPr>
              <a:t>có</a:t>
            </a:r>
            <a:r>
              <a:rPr lang="en-US" dirty="0">
                <a:solidFill>
                  <a:srgbClr val="0070C0"/>
                </a:solidFill>
                <a:ea typeface="Tahoma" panose="020B0604030504040204" pitchFamily="34" charset="0"/>
                <a:cs typeface="Tahoma" panose="020B0604030504040204" pitchFamily="34" charset="0"/>
              </a:rPr>
              <a:t> </a:t>
            </a:r>
            <a:r>
              <a:rPr lang="en-US" dirty="0" err="1">
                <a:solidFill>
                  <a:srgbClr val="0070C0"/>
                </a:solidFill>
                <a:ea typeface="Tahoma" panose="020B0604030504040204" pitchFamily="34" charset="0"/>
                <a:cs typeface="Tahoma" panose="020B0604030504040204" pitchFamily="34" charset="0"/>
              </a:rPr>
              <a:t>trung</a:t>
            </a:r>
            <a:r>
              <a:rPr lang="en-US" dirty="0">
                <a:solidFill>
                  <a:srgbClr val="0070C0"/>
                </a:solidFill>
                <a:ea typeface="Tahoma" panose="020B0604030504040204" pitchFamily="34" charset="0"/>
                <a:cs typeface="Tahoma" panose="020B0604030504040204" pitchFamily="34" charset="0"/>
              </a:rPr>
              <a:t> </a:t>
            </a:r>
            <a:r>
              <a:rPr lang="en-US" dirty="0" err="1">
                <a:solidFill>
                  <a:srgbClr val="0070C0"/>
                </a:solidFill>
                <a:ea typeface="Tahoma" panose="020B0604030504040204" pitchFamily="34" charset="0"/>
                <a:cs typeface="Tahoma" panose="020B0604030504040204" pitchFamily="34" charset="0"/>
              </a:rPr>
              <a:t>vị</a:t>
            </a:r>
            <a:r>
              <a:rPr lang="en-US" dirty="0">
                <a:solidFill>
                  <a:srgbClr val="0070C0"/>
                </a:solidFill>
                <a:ea typeface="Tahoma" panose="020B0604030504040204" pitchFamily="34" charset="0"/>
                <a:cs typeface="Tahoma" panose="020B0604030504040204" pitchFamily="34" charset="0"/>
              </a:rPr>
              <a:t> PFS 15.7 </a:t>
            </a:r>
            <a:r>
              <a:rPr lang="en-US" dirty="0" err="1">
                <a:solidFill>
                  <a:srgbClr val="0070C0"/>
                </a:solidFill>
                <a:ea typeface="Tahoma" panose="020B0604030504040204" pitchFamily="34" charset="0"/>
                <a:cs typeface="Tahoma" panose="020B0604030504040204" pitchFamily="34" charset="0"/>
              </a:rPr>
              <a:t>tháng</a:t>
            </a:r>
            <a:endParaRPr lang="en-US" dirty="0">
              <a:solidFill>
                <a:srgbClr val="0070C0"/>
              </a:solidFill>
              <a:ea typeface="Tahoma" panose="020B0604030504040204" pitchFamily="34" charset="0"/>
              <a:cs typeface="Tahoma" panose="020B0604030504040204" pitchFamily="34" charset="0"/>
            </a:endParaRPr>
          </a:p>
        </p:txBody>
      </p:sp>
      <p:sp>
        <p:nvSpPr>
          <p:cNvPr id="3" name="Content Placeholder 2">
            <a:extLst>
              <a:ext uri="{FF2B5EF4-FFF2-40B4-BE49-F238E27FC236}">
                <a16:creationId xmlns:a16="http://schemas.microsoft.com/office/drawing/2014/main" id="{A68A1718-002F-43A1-8C92-6DF937E43F97}"/>
              </a:ext>
            </a:extLst>
          </p:cNvPr>
          <p:cNvSpPr>
            <a:spLocks noGrp="1"/>
          </p:cNvSpPr>
          <p:nvPr>
            <p:ph idx="1"/>
          </p:nvPr>
        </p:nvSpPr>
        <p:spPr>
          <a:xfrm>
            <a:off x="646750" y="1141146"/>
            <a:ext cx="10903975" cy="4566006"/>
          </a:xfrm>
        </p:spPr>
        <p:txBody>
          <a:bodyPr>
            <a:normAutofit/>
          </a:bodyPr>
          <a:lstStyle/>
          <a:p>
            <a:pPr marL="0" indent="0">
              <a:lnSpc>
                <a:spcPct val="150000"/>
              </a:lnSpc>
              <a:buNone/>
            </a:pPr>
            <a:r>
              <a:rPr lang="en-US" sz="1600" dirty="0" err="1">
                <a:latin typeface="Tahoma" panose="020B0604030504040204" pitchFamily="34" charset="0"/>
                <a:ea typeface="Tahoma" panose="020B0604030504040204" pitchFamily="34" charset="0"/>
                <a:cs typeface="Tahoma" panose="020B0604030504040204" pitchFamily="34" charset="0"/>
              </a:rPr>
              <a:t>Nghiên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cứu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hồi</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cứu</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gồm</a:t>
            </a:r>
            <a:r>
              <a:rPr lang="en-US" sz="1600" dirty="0">
                <a:latin typeface="Tahoma" panose="020B0604030504040204" pitchFamily="34" charset="0"/>
                <a:ea typeface="Tahoma" panose="020B0604030504040204" pitchFamily="34" charset="0"/>
                <a:cs typeface="Tahoma" panose="020B0604030504040204" pitchFamily="34" charset="0"/>
              </a:rPr>
              <a:t> 165 </a:t>
            </a:r>
            <a:r>
              <a:rPr lang="en-US" sz="1600" dirty="0" err="1">
                <a:latin typeface="Tahoma" panose="020B0604030504040204" pitchFamily="34" charset="0"/>
                <a:ea typeface="Tahoma" panose="020B0604030504040204" pitchFamily="34" charset="0"/>
                <a:cs typeface="Tahoma" panose="020B0604030504040204" pitchFamily="34" charset="0"/>
              </a:rPr>
              <a:t>bệnh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nhân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sử</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dụng</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afatinib</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bước</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một</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tại</a:t>
            </a:r>
            <a:r>
              <a:rPr lang="en-US" sz="1600" dirty="0">
                <a:latin typeface="Tahoma" panose="020B0604030504040204" pitchFamily="34" charset="0"/>
                <a:ea typeface="Tahoma" panose="020B0604030504040204" pitchFamily="34" charset="0"/>
                <a:cs typeface="Tahoma" panose="020B0604030504040204" pitchFamily="34" charset="0"/>
              </a:rPr>
              <a:t> Samsung Medical Center, </a:t>
            </a:r>
            <a:r>
              <a:rPr lang="en-US" sz="1600" dirty="0" err="1">
                <a:latin typeface="Tahoma" panose="020B0604030504040204" pitchFamily="34" charset="0"/>
                <a:ea typeface="Tahoma" panose="020B0604030504040204" pitchFamily="34" charset="0"/>
                <a:cs typeface="Tahoma" panose="020B0604030504040204" pitchFamily="34" charset="0"/>
              </a:rPr>
              <a:t>Hàn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Quốc</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với</a:t>
            </a:r>
            <a:r>
              <a:rPr lang="en-US" sz="1600" dirty="0">
                <a:latin typeface="Tahoma" panose="020B0604030504040204" pitchFamily="34" charset="0"/>
                <a:ea typeface="Tahoma" panose="020B0604030504040204" pitchFamily="34" charset="0"/>
                <a:cs typeface="Tahoma" panose="020B0604030504040204" pitchFamily="34" charset="0"/>
              </a:rPr>
              <a:t> 71 </a:t>
            </a:r>
            <a:r>
              <a:rPr lang="en-US" sz="1600" dirty="0" err="1">
                <a:latin typeface="Tahoma" panose="020B0604030504040204" pitchFamily="34" charset="0"/>
                <a:ea typeface="Tahoma" panose="020B0604030504040204" pitchFamily="34" charset="0"/>
                <a:cs typeface="Tahoma" panose="020B0604030504040204" pitchFamily="34" charset="0"/>
              </a:rPr>
              <a:t>bệnh</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nhân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có</a:t>
            </a:r>
            <a:r>
              <a:rPr lang="en-US" sz="1600" dirty="0">
                <a:latin typeface="Tahoma" panose="020B0604030504040204" pitchFamily="34" charset="0"/>
                <a:ea typeface="Tahoma" panose="020B0604030504040204" pitchFamily="34" charset="0"/>
                <a:cs typeface="Tahoma" panose="020B0604030504040204" pitchFamily="34" charset="0"/>
              </a:rPr>
              <a:t> di </a:t>
            </a:r>
            <a:r>
              <a:rPr lang="en-US" sz="1600" dirty="0" err="1">
                <a:latin typeface="Tahoma" panose="020B0604030504040204" pitchFamily="34" charset="0"/>
                <a:ea typeface="Tahoma" panose="020B0604030504040204" pitchFamily="34" charset="0"/>
                <a:cs typeface="Tahoma" panose="020B0604030504040204" pitchFamily="34" charset="0"/>
              </a:rPr>
              <a:t>căn</a:t>
            </a:r>
            <a:r>
              <a:rPr lang="en-US" sz="1600" dirty="0">
                <a:latin typeface="Tahoma" panose="020B0604030504040204" pitchFamily="34" charset="0"/>
                <a:ea typeface="Tahoma" panose="020B0604030504040204" pitchFamily="34" charset="0"/>
                <a:cs typeface="Tahoma" panose="020B0604030504040204" pitchFamily="34" charset="0"/>
              </a:rPr>
              <a:t> </a:t>
            </a:r>
            <a:r>
              <a:rPr lang="en-US" sz="1600" dirty="0" err="1">
                <a:latin typeface="Tahoma" panose="020B0604030504040204" pitchFamily="34" charset="0"/>
                <a:ea typeface="Tahoma" panose="020B0604030504040204" pitchFamily="34" charset="0"/>
                <a:cs typeface="Tahoma" panose="020B0604030504040204" pitchFamily="34" charset="0"/>
              </a:rPr>
              <a:t>não</a:t>
            </a:r>
            <a:r>
              <a:rPr lang="en-US" sz="1600" dirty="0">
                <a:latin typeface="Tahoma" panose="020B0604030504040204" pitchFamily="34" charset="0"/>
                <a:ea typeface="Tahoma" panose="020B0604030504040204" pitchFamily="34" charset="0"/>
                <a:cs typeface="Tahoma" panose="020B0604030504040204" pitchFamily="34" charset="0"/>
              </a:rPr>
              <a:t>. </a:t>
            </a:r>
            <a:endParaRPr lang="en-US" sz="1600"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graphicFrame>
        <p:nvGraphicFramePr>
          <p:cNvPr id="15" name="Tabelle 8"/>
          <p:cNvGraphicFramePr>
            <a:graphicFrameLocks noGrp="1"/>
          </p:cNvGraphicFramePr>
          <p:nvPr/>
        </p:nvGraphicFramePr>
        <p:xfrm>
          <a:off x="415797" y="4311428"/>
          <a:ext cx="5916856" cy="1828296"/>
        </p:xfrm>
        <a:graphic>
          <a:graphicData uri="http://schemas.openxmlformats.org/drawingml/2006/table">
            <a:tbl>
              <a:tblPr firstRow="1" bandRow="1">
                <a:tableStyleId>{5C22544A-7EE6-4342-B048-85BDC9FD1C3A}</a:tableStyleId>
              </a:tblPr>
              <a:tblGrid>
                <a:gridCol w="3339181">
                  <a:extLst>
                    <a:ext uri="{9D8B030D-6E8A-4147-A177-3AD203B41FA5}">
                      <a16:colId xmlns:a16="http://schemas.microsoft.com/office/drawing/2014/main" val="20000"/>
                    </a:ext>
                  </a:extLst>
                </a:gridCol>
                <a:gridCol w="1268247">
                  <a:extLst>
                    <a:ext uri="{9D8B030D-6E8A-4147-A177-3AD203B41FA5}">
                      <a16:colId xmlns:a16="http://schemas.microsoft.com/office/drawing/2014/main" val="20001"/>
                    </a:ext>
                  </a:extLst>
                </a:gridCol>
                <a:gridCol w="1309428">
                  <a:extLst>
                    <a:ext uri="{9D8B030D-6E8A-4147-A177-3AD203B41FA5}">
                      <a16:colId xmlns:a16="http://schemas.microsoft.com/office/drawing/2014/main" val="20002"/>
                    </a:ext>
                  </a:extLst>
                </a:gridCol>
              </a:tblGrid>
              <a:tr h="304518">
                <a:tc>
                  <a:txBody>
                    <a:bodyPr/>
                    <a:lstStyle/>
                    <a:p>
                      <a:pPr>
                        <a:lnSpc>
                          <a:spcPct val="100000"/>
                        </a:lnSpc>
                      </a:pPr>
                      <a:r>
                        <a:rPr lang="en-GB" sz="1400" b="1" dirty="0">
                          <a:solidFill>
                            <a:schemeClr val="bg1"/>
                          </a:solidFill>
                          <a:latin typeface="Tahoma" panose="020B0604030504040204" pitchFamily="34" charset="0"/>
                          <a:ea typeface="Tahoma" panose="020B0604030504040204" pitchFamily="34" charset="0"/>
                          <a:cs typeface="Tahoma" panose="020B0604030504040204" pitchFamily="34" charset="0"/>
                        </a:rPr>
                        <a:t>N=165</a:t>
                      </a:r>
                    </a:p>
                  </a:txBody>
                  <a:tcPr marL="121807" marR="121807" marT="45678" marB="45678" anchor="ctr">
                    <a:lnR w="12700" cap="flat" cmpd="sng" algn="ctr">
                      <a:solidFill>
                        <a:schemeClr val="bg1">
                          <a:lumMod val="75000"/>
                        </a:schemeClr>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lnSpc>
                          <a:spcPct val="100000"/>
                        </a:lnSpc>
                      </a:pPr>
                      <a:r>
                        <a:rPr lang="en-GB" sz="1400" b="1" i="0" u="none" strike="noStrike"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n (%)</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lnSpc>
                          <a:spcPct val="100000"/>
                        </a:lnSpc>
                      </a:pPr>
                      <a:r>
                        <a:rPr lang="en-GB" sz="1400" b="1" i="0" u="none" strike="noStrike"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PFS (</a:t>
                      </a:r>
                      <a:r>
                        <a:rPr lang="en-GB" sz="1400" b="1" i="0" u="none" strike="noStrike" kern="1200" baseline="0" dirty="0" err="1">
                          <a:solidFill>
                            <a:schemeClr val="bg1"/>
                          </a:solidFill>
                          <a:latin typeface="Tahoma" panose="020B0604030504040204" pitchFamily="34" charset="0"/>
                          <a:ea typeface="Tahoma" panose="020B0604030504040204" pitchFamily="34" charset="0"/>
                          <a:cs typeface="Tahoma" panose="020B0604030504040204" pitchFamily="34" charset="0"/>
                        </a:rPr>
                        <a:t>mo</a:t>
                      </a:r>
                      <a:r>
                        <a:rPr lang="en-GB" sz="1400" b="1" i="0" u="none" strike="noStrike" kern="1200" baseline="0" dirty="0">
                          <a:solidFill>
                            <a:schemeClr val="bg1"/>
                          </a:solidFill>
                          <a:latin typeface="Tahoma" panose="020B0604030504040204" pitchFamily="34" charset="0"/>
                          <a:ea typeface="Tahoma" panose="020B0604030504040204" pitchFamily="34" charset="0"/>
                          <a:cs typeface="Tahoma" panose="020B0604030504040204" pitchFamily="34" charset="0"/>
                        </a:rPr>
                        <a:t>)</a:t>
                      </a:r>
                    </a:p>
                  </a:txBody>
                  <a:tcPr marL="121807" marR="121807" marT="45678" marB="45678" anchor="ctr">
                    <a:lnL w="12700" cap="flat" cmpd="sng" algn="ctr">
                      <a:solidFill>
                        <a:schemeClr val="bg1">
                          <a:lumMod val="75000"/>
                        </a:schemeClr>
                      </a:solidFill>
                      <a:prstDash val="solid"/>
                      <a:round/>
                      <a:headEnd type="none" w="med" len="med"/>
                      <a:tailEnd type="none" w="med" len="med"/>
                    </a:lnL>
                    <a:lnB w="12700" cap="flat" cmpd="sng" algn="ctr">
                      <a:solidFill>
                        <a:schemeClr val="bg1">
                          <a:lumMod val="7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3415628080"/>
                  </a:ext>
                </a:extLst>
              </a:tr>
              <a:tr h="304518">
                <a:tc>
                  <a:txBody>
                    <a:bodyPr/>
                    <a:lstStyle/>
                    <a:p>
                      <a:pPr>
                        <a:lnSpc>
                          <a:spcPct val="100000"/>
                        </a:lnSpc>
                      </a:pPr>
                      <a:r>
                        <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rPr>
                        <a:t>No BM</a:t>
                      </a: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94 (57.0)</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Not reached</a:t>
                      </a: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04518">
                <a:tc>
                  <a:txBody>
                    <a:bodyPr/>
                    <a:lstStyle/>
                    <a:p>
                      <a:pPr>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Bệnh</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nhân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có</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di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căn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71 (43.0)</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endPar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304518">
                <a:tc>
                  <a:txBody>
                    <a:bodyPr/>
                    <a:lstStyle/>
                    <a:p>
                      <a:pPr marL="112713" indent="0">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Không</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xạ</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trị</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39 (23.6)</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15.7</a:t>
                      </a: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04518">
                <a:tc>
                  <a:txBody>
                    <a:bodyPr/>
                    <a:lstStyle/>
                    <a:p>
                      <a:pPr marL="119063" indent="0">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Phẫu</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thuật</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dao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gamma (GSK)</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25 (15.2%)</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0000"/>
                        </a:lnSpc>
                      </a:pPr>
                      <a:r>
                        <a:rPr lang="en-GB" sz="1400" b="0" i="0" u="none" strike="noStrike" kern="1200" baseline="0" dirty="0">
                          <a:solidFill>
                            <a:schemeClr val="tx1"/>
                          </a:solidFill>
                          <a:latin typeface="Tahoma" panose="020B0604030504040204" pitchFamily="34" charset="0"/>
                          <a:ea typeface="Tahoma" panose="020B0604030504040204" pitchFamily="34" charset="0"/>
                          <a:cs typeface="Tahoma" panose="020B0604030504040204" pitchFamily="34" charset="0"/>
                        </a:rPr>
                        <a:t>15.6</a:t>
                      </a: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304518">
                <a:tc>
                  <a:txBody>
                    <a:bodyPr/>
                    <a:lstStyle/>
                    <a:p>
                      <a:pPr marL="119063" indent="0">
                        <a:lnSpc>
                          <a:spcPct val="100000"/>
                        </a:lnSpc>
                      </a:pPr>
                      <a:r>
                        <a:rPr lang="en-GB" sz="1400" b="0" dirty="0" err="1">
                          <a:solidFill>
                            <a:schemeClr val="tx1"/>
                          </a:solidFill>
                          <a:latin typeface="Tahoma" panose="020B0604030504040204" pitchFamily="34" charset="0"/>
                          <a:ea typeface="Tahoma" panose="020B0604030504040204" pitchFamily="34" charset="0"/>
                          <a:cs typeface="Tahoma" panose="020B0604030504040204" pitchFamily="34" charset="0"/>
                        </a:rPr>
                        <a:t>Xạ</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trị</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toàn</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bộ</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a:t>
                      </a:r>
                      <a:r>
                        <a:rPr lang="en-GB" sz="1400" b="0" baseline="0" dirty="0" err="1">
                          <a:solidFill>
                            <a:schemeClr val="tx1"/>
                          </a:solidFill>
                          <a:latin typeface="Tahoma" panose="020B0604030504040204" pitchFamily="34" charset="0"/>
                          <a:ea typeface="Tahoma" panose="020B0604030504040204" pitchFamily="34" charset="0"/>
                          <a:cs typeface="Tahoma" panose="020B0604030504040204" pitchFamily="34" charset="0"/>
                        </a:rPr>
                        <a:t>não</a:t>
                      </a:r>
                      <a:r>
                        <a:rPr lang="en-GB" sz="1400" b="0" baseline="0" dirty="0">
                          <a:solidFill>
                            <a:schemeClr val="tx1"/>
                          </a:solidFill>
                          <a:latin typeface="Tahoma" panose="020B0604030504040204" pitchFamily="34" charset="0"/>
                          <a:ea typeface="Tahoma" panose="020B0604030504040204" pitchFamily="34" charset="0"/>
                          <a:cs typeface="Tahoma" panose="020B0604030504040204" pitchFamily="34" charset="0"/>
                        </a:rPr>
                        <a:t> (WBRT)</a:t>
                      </a:r>
                      <a:endParaRPr lang="en-GB" sz="1400" b="0" dirty="0">
                        <a:solidFill>
                          <a:schemeClr val="tx1"/>
                        </a:solidFill>
                        <a:latin typeface="Tahoma" panose="020B0604030504040204" pitchFamily="34" charset="0"/>
                        <a:ea typeface="Tahoma" panose="020B0604030504040204" pitchFamily="34" charset="0"/>
                        <a:cs typeface="Tahoma" panose="020B0604030504040204" pitchFamily="34" charset="0"/>
                      </a:endParaRPr>
                    </a:p>
                  </a:txBody>
                  <a:tcPr marL="121807" marR="121807" marT="45678" marB="45678" anchor="ctr">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lnSpc>
                          <a:spcPct val="100000"/>
                        </a:lnSpc>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7 (4.2%)</a:t>
                      </a:r>
                    </a:p>
                  </a:txBody>
                  <a:tcPr marL="121807" marR="121807" marT="45678" marB="45678"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lnSpc>
                          <a:spcPct val="100000"/>
                        </a:lnSpc>
                      </a:pPr>
                      <a:r>
                        <a:rPr lang="en-GB" sz="1400" dirty="0">
                          <a:solidFill>
                            <a:schemeClr val="tx1"/>
                          </a:solidFill>
                          <a:latin typeface="Tahoma" panose="020B0604030504040204" pitchFamily="34" charset="0"/>
                          <a:ea typeface="Tahoma" panose="020B0604030504040204" pitchFamily="34" charset="0"/>
                          <a:cs typeface="Tahoma" panose="020B0604030504040204" pitchFamily="34" charset="0"/>
                        </a:rPr>
                        <a:t>11.5</a:t>
                      </a:r>
                    </a:p>
                  </a:txBody>
                  <a:tcPr marL="121807" marR="121807" marT="45678" marB="45678" anchor="ctr">
                    <a:lnL w="12700" cap="flat" cmpd="sng" algn="ctr">
                      <a:solidFill>
                        <a:schemeClr val="bg1">
                          <a:lumMod val="75000"/>
                        </a:schemeClr>
                      </a:solid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22" name="TextBox 21"/>
          <p:cNvSpPr txBox="1"/>
          <p:nvPr/>
        </p:nvSpPr>
        <p:spPr>
          <a:xfrm>
            <a:off x="3783419" y="1985829"/>
            <a:ext cx="1960334" cy="656077"/>
          </a:xfrm>
          <a:prstGeom prst="rect">
            <a:avLst/>
          </a:prstGeom>
          <a:noFill/>
        </p:spPr>
        <p:txBody>
          <a:bodyPr wrap="square" lIns="0" tIns="0" rIns="0" bIns="0" rtlCol="0">
            <a:spAutoFit/>
          </a:bodyPr>
          <a:lstStyle/>
          <a:p>
            <a:pPr>
              <a:defRPr/>
            </a:pPr>
            <a:r>
              <a:rPr lang="en-US" sz="1066" dirty="0">
                <a:solidFill>
                  <a:prstClr val="black"/>
                </a:solidFill>
                <a:latin typeface="Tahoma" panose="020B0604030504040204" pitchFamily="34" charset="0"/>
                <a:ea typeface="Tahoma" panose="020B0604030504040204" pitchFamily="34" charset="0"/>
                <a:cs typeface="Tahoma" panose="020B0604030504040204" pitchFamily="34" charset="0"/>
              </a:rPr>
              <a:t>No BM</a:t>
            </a:r>
          </a:p>
          <a:p>
            <a:pPr>
              <a:defRPr/>
            </a:pPr>
            <a:r>
              <a:rPr lang="en-US" sz="1066" dirty="0">
                <a:solidFill>
                  <a:prstClr val="black"/>
                </a:solidFill>
                <a:latin typeface="Tahoma" panose="020B0604030504040204" pitchFamily="34" charset="0"/>
                <a:ea typeface="Tahoma" panose="020B0604030504040204" pitchFamily="34" charset="0"/>
                <a:cs typeface="Tahoma" panose="020B0604030504040204" pitchFamily="34" charset="0"/>
              </a:rPr>
              <a:t>Non-irradiated BM</a:t>
            </a:r>
          </a:p>
          <a:p>
            <a:pPr>
              <a:defRPr/>
            </a:pPr>
            <a:r>
              <a:rPr lang="en-US" sz="1066" dirty="0">
                <a:solidFill>
                  <a:prstClr val="black"/>
                </a:solidFill>
                <a:latin typeface="Tahoma" panose="020B0604030504040204" pitchFamily="34" charset="0"/>
                <a:ea typeface="Tahoma" panose="020B0604030504040204" pitchFamily="34" charset="0"/>
                <a:cs typeface="Tahoma" panose="020B0604030504040204" pitchFamily="34" charset="0"/>
              </a:rPr>
              <a:t>GKS</a:t>
            </a:r>
          </a:p>
          <a:p>
            <a:pPr>
              <a:defRPr/>
            </a:pPr>
            <a:r>
              <a:rPr lang="en-US" sz="1066" dirty="0">
                <a:solidFill>
                  <a:prstClr val="black"/>
                </a:solidFill>
                <a:latin typeface="Tahoma" panose="020B0604030504040204" pitchFamily="34" charset="0"/>
                <a:ea typeface="Tahoma" panose="020B0604030504040204" pitchFamily="34" charset="0"/>
                <a:cs typeface="Tahoma" panose="020B0604030504040204" pitchFamily="34" charset="0"/>
              </a:rPr>
              <a:t>WBRT</a:t>
            </a:r>
          </a:p>
        </p:txBody>
      </p:sp>
      <p:grpSp>
        <p:nvGrpSpPr>
          <p:cNvPr id="40" name="Group 39"/>
          <p:cNvGrpSpPr/>
          <p:nvPr/>
        </p:nvGrpSpPr>
        <p:grpSpPr>
          <a:xfrm>
            <a:off x="1216959" y="2064144"/>
            <a:ext cx="4202773" cy="1837079"/>
            <a:chOff x="992787" y="1640487"/>
            <a:chExt cx="3154998" cy="1838783"/>
          </a:xfrm>
        </p:grpSpPr>
        <p:sp>
          <p:nvSpPr>
            <p:cNvPr id="21" name="Freeform 20"/>
            <p:cNvSpPr/>
            <p:nvPr/>
          </p:nvSpPr>
          <p:spPr>
            <a:xfrm>
              <a:off x="1040414" y="1640876"/>
              <a:ext cx="3105148" cy="1792224"/>
            </a:xfrm>
            <a:custGeom>
              <a:avLst/>
              <a:gdLst>
                <a:gd name="connsiteX0" fmla="*/ 0 w 2347912"/>
                <a:gd name="connsiteY0" fmla="*/ 0 h 1781175"/>
                <a:gd name="connsiteX1" fmla="*/ 0 w 2347912"/>
                <a:gd name="connsiteY1" fmla="*/ 1781175 h 1781175"/>
                <a:gd name="connsiteX2" fmla="*/ 2347912 w 2347912"/>
                <a:gd name="connsiteY2" fmla="*/ 1781175 h 1781175"/>
              </a:gdLst>
              <a:ahLst/>
              <a:cxnLst>
                <a:cxn ang="0">
                  <a:pos x="connsiteX0" y="connsiteY0"/>
                </a:cxn>
                <a:cxn ang="0">
                  <a:pos x="connsiteX1" y="connsiteY1"/>
                </a:cxn>
                <a:cxn ang="0">
                  <a:pos x="connsiteX2" y="connsiteY2"/>
                </a:cxn>
              </a:cxnLst>
              <a:rect l="l" t="t" r="r" b="b"/>
              <a:pathLst>
                <a:path w="2347912" h="1781175">
                  <a:moveTo>
                    <a:pt x="0" y="0"/>
                  </a:moveTo>
                  <a:lnTo>
                    <a:pt x="0" y="1781175"/>
                  </a:lnTo>
                  <a:lnTo>
                    <a:pt x="2347912" y="1781175"/>
                  </a:ln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cxnSp>
          <p:nvCxnSpPr>
            <p:cNvPr id="24" name="Straight Connector 23"/>
            <p:cNvCxnSpPr/>
            <p:nvPr/>
          </p:nvCxnSpPr>
          <p:spPr>
            <a:xfrm>
              <a:off x="992787" y="1640487"/>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992787" y="1818215"/>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992787" y="1998519"/>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992787" y="2173672"/>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92787" y="2353976"/>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92787" y="2534281"/>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992787" y="27120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2787" y="2892314"/>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992787" y="3070042"/>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992787" y="3250346"/>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992787" y="3433226"/>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6200000">
              <a:off x="1018542" y="3453834"/>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a:off x="1793849" y="34564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2574308" y="34564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6200000">
              <a:off x="3354768" y="34564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6200000">
              <a:off x="4124925" y="3456410"/>
              <a:ext cx="45720" cy="0"/>
            </a:xfrm>
            <a:prstGeom prst="line">
              <a:avLst/>
            </a:prstGeom>
            <a:ln w="12700" cap="rnd">
              <a:solidFill>
                <a:schemeClr val="tx1"/>
              </a:solidFill>
            </a:ln>
            <a:effectLst/>
          </p:spPr>
          <p:style>
            <a:lnRef idx="1">
              <a:schemeClr val="accent1"/>
            </a:lnRef>
            <a:fillRef idx="0">
              <a:schemeClr val="accent1"/>
            </a:fillRef>
            <a:effectRef idx="0">
              <a:schemeClr val="accent1"/>
            </a:effectRef>
            <a:fontRef idx="minor">
              <a:schemeClr val="tx1"/>
            </a:fontRef>
          </p:style>
        </p:cxnSp>
      </p:grpSp>
      <p:sp>
        <p:nvSpPr>
          <p:cNvPr id="41" name="TextBox 40"/>
          <p:cNvSpPr txBox="1"/>
          <p:nvPr/>
        </p:nvSpPr>
        <p:spPr>
          <a:xfrm>
            <a:off x="903239" y="1950956"/>
            <a:ext cx="271064" cy="184538"/>
          </a:xfrm>
          <a:prstGeom prst="rect">
            <a:avLst/>
          </a:prstGeom>
          <a:noFill/>
        </p:spPr>
        <p:txBody>
          <a:bodyPr wrap="square" lIns="0" tIns="0" rIns="0" bIns="0" rtlCol="0" anchor="b" anchorCtr="0">
            <a:spAutoFit/>
          </a:bodyPr>
          <a:lstStyle/>
          <a:p>
            <a:pPr algn="r">
              <a:defRPr/>
            </a:pPr>
            <a:r>
              <a:rPr lang="en-US" sz="1199" dirty="0">
                <a:latin typeface="Arial"/>
              </a:rPr>
              <a:t>100</a:t>
            </a:r>
          </a:p>
        </p:txBody>
      </p:sp>
      <p:sp>
        <p:nvSpPr>
          <p:cNvPr id="42" name="TextBox 41"/>
          <p:cNvSpPr txBox="1"/>
          <p:nvPr/>
        </p:nvSpPr>
        <p:spPr>
          <a:xfrm>
            <a:off x="903239" y="2131093"/>
            <a:ext cx="271064" cy="184538"/>
          </a:xfrm>
          <a:prstGeom prst="rect">
            <a:avLst/>
          </a:prstGeom>
          <a:noFill/>
        </p:spPr>
        <p:txBody>
          <a:bodyPr wrap="square" lIns="0" tIns="0" rIns="0" bIns="0" rtlCol="0" anchor="b" anchorCtr="0">
            <a:spAutoFit/>
          </a:bodyPr>
          <a:lstStyle/>
          <a:p>
            <a:pPr algn="r">
              <a:defRPr/>
            </a:pPr>
            <a:r>
              <a:rPr lang="en-US" sz="1199" dirty="0">
                <a:latin typeface="Arial"/>
              </a:rPr>
              <a:t>90</a:t>
            </a:r>
          </a:p>
        </p:txBody>
      </p:sp>
      <p:sp>
        <p:nvSpPr>
          <p:cNvPr id="43" name="TextBox 42"/>
          <p:cNvSpPr txBox="1"/>
          <p:nvPr/>
        </p:nvSpPr>
        <p:spPr>
          <a:xfrm>
            <a:off x="903239" y="2311230"/>
            <a:ext cx="271064" cy="184538"/>
          </a:xfrm>
          <a:prstGeom prst="rect">
            <a:avLst/>
          </a:prstGeom>
          <a:noFill/>
        </p:spPr>
        <p:txBody>
          <a:bodyPr wrap="square" lIns="0" tIns="0" rIns="0" bIns="0" rtlCol="0" anchor="b" anchorCtr="0">
            <a:spAutoFit/>
          </a:bodyPr>
          <a:lstStyle/>
          <a:p>
            <a:pPr algn="r">
              <a:defRPr/>
            </a:pPr>
            <a:r>
              <a:rPr lang="en-US" sz="1199" dirty="0">
                <a:latin typeface="Arial"/>
              </a:rPr>
              <a:t>80</a:t>
            </a:r>
          </a:p>
        </p:txBody>
      </p:sp>
      <p:sp>
        <p:nvSpPr>
          <p:cNvPr id="44" name="TextBox 43"/>
          <p:cNvSpPr txBox="1"/>
          <p:nvPr/>
        </p:nvSpPr>
        <p:spPr>
          <a:xfrm>
            <a:off x="903239" y="2481075"/>
            <a:ext cx="271064" cy="184538"/>
          </a:xfrm>
          <a:prstGeom prst="rect">
            <a:avLst/>
          </a:prstGeom>
          <a:noFill/>
        </p:spPr>
        <p:txBody>
          <a:bodyPr wrap="square" lIns="0" tIns="0" rIns="0" bIns="0" rtlCol="0" anchor="b" anchorCtr="0">
            <a:spAutoFit/>
          </a:bodyPr>
          <a:lstStyle/>
          <a:p>
            <a:pPr algn="r">
              <a:defRPr/>
            </a:pPr>
            <a:r>
              <a:rPr lang="en-US" sz="1199" dirty="0">
                <a:latin typeface="Arial"/>
              </a:rPr>
              <a:t>70</a:t>
            </a:r>
          </a:p>
        </p:txBody>
      </p:sp>
      <p:sp>
        <p:nvSpPr>
          <p:cNvPr id="45" name="TextBox 44"/>
          <p:cNvSpPr txBox="1"/>
          <p:nvPr/>
        </p:nvSpPr>
        <p:spPr>
          <a:xfrm>
            <a:off x="903239" y="2663785"/>
            <a:ext cx="271064" cy="184538"/>
          </a:xfrm>
          <a:prstGeom prst="rect">
            <a:avLst/>
          </a:prstGeom>
          <a:noFill/>
        </p:spPr>
        <p:txBody>
          <a:bodyPr wrap="square" lIns="0" tIns="0" rIns="0" bIns="0" rtlCol="0" anchor="b" anchorCtr="0">
            <a:spAutoFit/>
          </a:bodyPr>
          <a:lstStyle/>
          <a:p>
            <a:pPr algn="r">
              <a:defRPr/>
            </a:pPr>
            <a:r>
              <a:rPr lang="en-US" sz="1199" dirty="0">
                <a:latin typeface="Arial"/>
              </a:rPr>
              <a:t>60</a:t>
            </a:r>
          </a:p>
        </p:txBody>
      </p:sp>
      <p:sp>
        <p:nvSpPr>
          <p:cNvPr id="46" name="TextBox 45"/>
          <p:cNvSpPr txBox="1"/>
          <p:nvPr/>
        </p:nvSpPr>
        <p:spPr>
          <a:xfrm>
            <a:off x="903239" y="2846496"/>
            <a:ext cx="271064" cy="184538"/>
          </a:xfrm>
          <a:prstGeom prst="rect">
            <a:avLst/>
          </a:prstGeom>
          <a:noFill/>
        </p:spPr>
        <p:txBody>
          <a:bodyPr wrap="square" lIns="0" tIns="0" rIns="0" bIns="0" rtlCol="0" anchor="b" anchorCtr="0">
            <a:spAutoFit/>
          </a:bodyPr>
          <a:lstStyle/>
          <a:p>
            <a:pPr algn="r">
              <a:defRPr/>
            </a:pPr>
            <a:r>
              <a:rPr lang="en-US" sz="1199" dirty="0">
                <a:latin typeface="Arial"/>
              </a:rPr>
              <a:t>50</a:t>
            </a:r>
          </a:p>
        </p:txBody>
      </p:sp>
      <p:sp>
        <p:nvSpPr>
          <p:cNvPr id="47" name="TextBox 46"/>
          <p:cNvSpPr txBox="1"/>
          <p:nvPr/>
        </p:nvSpPr>
        <p:spPr>
          <a:xfrm>
            <a:off x="903239" y="3021486"/>
            <a:ext cx="271064" cy="184538"/>
          </a:xfrm>
          <a:prstGeom prst="rect">
            <a:avLst/>
          </a:prstGeom>
          <a:noFill/>
        </p:spPr>
        <p:txBody>
          <a:bodyPr wrap="square" lIns="0" tIns="0" rIns="0" bIns="0" rtlCol="0" anchor="b" anchorCtr="0">
            <a:spAutoFit/>
          </a:bodyPr>
          <a:lstStyle/>
          <a:p>
            <a:pPr algn="r">
              <a:defRPr/>
            </a:pPr>
            <a:r>
              <a:rPr lang="en-US" sz="1199" dirty="0">
                <a:latin typeface="Arial"/>
              </a:rPr>
              <a:t>40</a:t>
            </a:r>
          </a:p>
        </p:txBody>
      </p:sp>
      <p:sp>
        <p:nvSpPr>
          <p:cNvPr id="48" name="TextBox 47"/>
          <p:cNvSpPr txBox="1"/>
          <p:nvPr/>
        </p:nvSpPr>
        <p:spPr>
          <a:xfrm>
            <a:off x="903239" y="3199049"/>
            <a:ext cx="271064" cy="184538"/>
          </a:xfrm>
          <a:prstGeom prst="rect">
            <a:avLst/>
          </a:prstGeom>
          <a:noFill/>
        </p:spPr>
        <p:txBody>
          <a:bodyPr wrap="square" lIns="0" tIns="0" rIns="0" bIns="0" rtlCol="0" anchor="b" anchorCtr="0">
            <a:spAutoFit/>
          </a:bodyPr>
          <a:lstStyle/>
          <a:p>
            <a:pPr algn="r">
              <a:defRPr/>
            </a:pPr>
            <a:r>
              <a:rPr lang="en-US" sz="1199" dirty="0">
                <a:latin typeface="Arial"/>
              </a:rPr>
              <a:t>30</a:t>
            </a:r>
          </a:p>
        </p:txBody>
      </p:sp>
      <p:sp>
        <p:nvSpPr>
          <p:cNvPr id="49" name="TextBox 48"/>
          <p:cNvSpPr txBox="1"/>
          <p:nvPr/>
        </p:nvSpPr>
        <p:spPr>
          <a:xfrm>
            <a:off x="903239" y="3379185"/>
            <a:ext cx="271064" cy="184538"/>
          </a:xfrm>
          <a:prstGeom prst="rect">
            <a:avLst/>
          </a:prstGeom>
          <a:noFill/>
        </p:spPr>
        <p:txBody>
          <a:bodyPr wrap="square" lIns="0" tIns="0" rIns="0" bIns="0" rtlCol="0" anchor="b" anchorCtr="0">
            <a:spAutoFit/>
          </a:bodyPr>
          <a:lstStyle/>
          <a:p>
            <a:pPr algn="r">
              <a:defRPr/>
            </a:pPr>
            <a:r>
              <a:rPr lang="en-US" sz="1199" dirty="0">
                <a:latin typeface="Arial"/>
              </a:rPr>
              <a:t>20</a:t>
            </a:r>
          </a:p>
        </p:txBody>
      </p:sp>
      <p:sp>
        <p:nvSpPr>
          <p:cNvPr id="50" name="TextBox 49"/>
          <p:cNvSpPr txBox="1"/>
          <p:nvPr/>
        </p:nvSpPr>
        <p:spPr>
          <a:xfrm>
            <a:off x="903239" y="3559322"/>
            <a:ext cx="271064" cy="184538"/>
          </a:xfrm>
          <a:prstGeom prst="rect">
            <a:avLst/>
          </a:prstGeom>
          <a:noFill/>
        </p:spPr>
        <p:txBody>
          <a:bodyPr wrap="square" lIns="0" tIns="0" rIns="0" bIns="0" rtlCol="0" anchor="b" anchorCtr="0">
            <a:spAutoFit/>
          </a:bodyPr>
          <a:lstStyle/>
          <a:p>
            <a:pPr algn="r">
              <a:defRPr/>
            </a:pPr>
            <a:r>
              <a:rPr lang="en-US" sz="1199" dirty="0">
                <a:latin typeface="Arial"/>
              </a:rPr>
              <a:t>10</a:t>
            </a:r>
          </a:p>
        </p:txBody>
      </p:sp>
      <p:sp>
        <p:nvSpPr>
          <p:cNvPr id="51" name="TextBox 50"/>
          <p:cNvSpPr txBox="1"/>
          <p:nvPr/>
        </p:nvSpPr>
        <p:spPr>
          <a:xfrm>
            <a:off x="903239" y="3739461"/>
            <a:ext cx="271064" cy="184538"/>
          </a:xfrm>
          <a:prstGeom prst="rect">
            <a:avLst/>
          </a:prstGeom>
          <a:noFill/>
        </p:spPr>
        <p:txBody>
          <a:bodyPr wrap="square" lIns="0" tIns="0" rIns="0" bIns="0" rtlCol="0" anchor="b" anchorCtr="0">
            <a:spAutoFit/>
          </a:bodyPr>
          <a:lstStyle/>
          <a:p>
            <a:pPr algn="r">
              <a:defRPr/>
            </a:pPr>
            <a:r>
              <a:rPr lang="en-US" sz="1199" dirty="0">
                <a:latin typeface="Arial"/>
              </a:rPr>
              <a:t>0</a:t>
            </a:r>
          </a:p>
        </p:txBody>
      </p:sp>
      <p:sp>
        <p:nvSpPr>
          <p:cNvPr id="52" name="TextBox 51"/>
          <p:cNvSpPr txBox="1"/>
          <p:nvPr/>
        </p:nvSpPr>
        <p:spPr>
          <a:xfrm>
            <a:off x="1146857"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0</a:t>
            </a:r>
          </a:p>
        </p:txBody>
      </p:sp>
      <p:sp>
        <p:nvSpPr>
          <p:cNvPr id="53" name="TextBox 52"/>
          <p:cNvSpPr txBox="1"/>
          <p:nvPr/>
        </p:nvSpPr>
        <p:spPr>
          <a:xfrm rot="16200000">
            <a:off x="-205804" y="2858408"/>
            <a:ext cx="1758316" cy="204993"/>
          </a:xfrm>
          <a:prstGeom prst="rect">
            <a:avLst/>
          </a:prstGeom>
          <a:noFill/>
        </p:spPr>
        <p:txBody>
          <a:bodyPr wrap="square" lIns="0" tIns="0" rIns="0" bIns="0" rtlCol="0" anchor="b" anchorCtr="0">
            <a:spAutoFit/>
          </a:bodyPr>
          <a:lstStyle/>
          <a:p>
            <a:pPr algn="ctr">
              <a:defRPr/>
            </a:pPr>
            <a:r>
              <a:rPr lang="en-US" sz="1332" b="1" dirty="0">
                <a:latin typeface="Tahoma" panose="020B0604030504040204" pitchFamily="34" charset="0"/>
                <a:ea typeface="Tahoma" panose="020B0604030504040204" pitchFamily="34" charset="0"/>
                <a:cs typeface="Tahoma" panose="020B0604030504040204" pitchFamily="34" charset="0"/>
              </a:rPr>
              <a:t>PFS (%)</a:t>
            </a:r>
          </a:p>
        </p:txBody>
      </p:sp>
      <p:sp>
        <p:nvSpPr>
          <p:cNvPr id="54" name="TextBox 53"/>
          <p:cNvSpPr txBox="1"/>
          <p:nvPr/>
        </p:nvSpPr>
        <p:spPr>
          <a:xfrm>
            <a:off x="2179646"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10</a:t>
            </a:r>
          </a:p>
        </p:txBody>
      </p:sp>
      <p:sp>
        <p:nvSpPr>
          <p:cNvPr id="55" name="TextBox 54"/>
          <p:cNvSpPr txBox="1"/>
          <p:nvPr/>
        </p:nvSpPr>
        <p:spPr>
          <a:xfrm>
            <a:off x="3215865"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20</a:t>
            </a:r>
          </a:p>
        </p:txBody>
      </p:sp>
      <p:sp>
        <p:nvSpPr>
          <p:cNvPr id="56" name="TextBox 55"/>
          <p:cNvSpPr txBox="1"/>
          <p:nvPr/>
        </p:nvSpPr>
        <p:spPr>
          <a:xfrm>
            <a:off x="4262378"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30</a:t>
            </a:r>
          </a:p>
        </p:txBody>
      </p:sp>
      <p:sp>
        <p:nvSpPr>
          <p:cNvPr id="57" name="TextBox 56"/>
          <p:cNvSpPr txBox="1"/>
          <p:nvPr/>
        </p:nvSpPr>
        <p:spPr>
          <a:xfrm>
            <a:off x="5284872" y="3886309"/>
            <a:ext cx="271064" cy="184538"/>
          </a:xfrm>
          <a:prstGeom prst="rect">
            <a:avLst/>
          </a:prstGeom>
          <a:noFill/>
        </p:spPr>
        <p:txBody>
          <a:bodyPr wrap="square" lIns="0" tIns="0" rIns="0" bIns="0" rtlCol="0" anchor="b" anchorCtr="0">
            <a:spAutoFit/>
          </a:bodyPr>
          <a:lstStyle/>
          <a:p>
            <a:pPr algn="ctr">
              <a:defRPr/>
            </a:pPr>
            <a:r>
              <a:rPr lang="en-US" sz="1199" dirty="0">
                <a:solidFill>
                  <a:prstClr val="black"/>
                </a:solidFill>
                <a:latin typeface="Arial"/>
              </a:rPr>
              <a:t>40</a:t>
            </a:r>
          </a:p>
        </p:txBody>
      </p:sp>
      <p:sp>
        <p:nvSpPr>
          <p:cNvPr id="58" name="TextBox 57"/>
          <p:cNvSpPr txBox="1"/>
          <p:nvPr/>
        </p:nvSpPr>
        <p:spPr>
          <a:xfrm>
            <a:off x="2177468" y="4044312"/>
            <a:ext cx="2344425" cy="204993"/>
          </a:xfrm>
          <a:prstGeom prst="rect">
            <a:avLst/>
          </a:prstGeom>
          <a:noFill/>
        </p:spPr>
        <p:txBody>
          <a:bodyPr wrap="square" lIns="0" tIns="0" rIns="0" bIns="0" rtlCol="0" anchor="b" anchorCtr="0">
            <a:spAutoFit/>
          </a:bodyPr>
          <a:lstStyle/>
          <a:p>
            <a:pPr algn="ctr">
              <a:defRPr/>
            </a:pPr>
            <a:r>
              <a:rPr lang="en-US" sz="1332" b="1" dirty="0">
                <a:latin typeface="Tahoma" panose="020B0604030504040204" pitchFamily="34" charset="0"/>
                <a:ea typeface="Tahoma" panose="020B0604030504040204" pitchFamily="34" charset="0"/>
                <a:cs typeface="Tahoma" panose="020B0604030504040204" pitchFamily="34" charset="0"/>
              </a:rPr>
              <a:t>Months since </a:t>
            </a:r>
            <a:r>
              <a:rPr lang="en-US" sz="1332" b="1" dirty="0" err="1">
                <a:latin typeface="Tahoma" panose="020B0604030504040204" pitchFamily="34" charset="0"/>
                <a:ea typeface="Tahoma" panose="020B0604030504040204" pitchFamily="34" charset="0"/>
                <a:cs typeface="Tahoma" panose="020B0604030504040204" pitchFamily="34" charset="0"/>
              </a:rPr>
              <a:t>afatinib</a:t>
            </a:r>
            <a:endParaRPr lang="en-US" sz="1332" b="1" dirty="0">
              <a:latin typeface="Tahoma" panose="020B0604030504040204" pitchFamily="34" charset="0"/>
              <a:ea typeface="Tahoma" panose="020B0604030504040204" pitchFamily="34" charset="0"/>
              <a:cs typeface="Tahoma" panose="020B0604030504040204" pitchFamily="34" charset="0"/>
            </a:endParaRPr>
          </a:p>
        </p:txBody>
      </p:sp>
      <p:grpSp>
        <p:nvGrpSpPr>
          <p:cNvPr id="72" name="Group 71"/>
          <p:cNvGrpSpPr/>
          <p:nvPr/>
        </p:nvGrpSpPr>
        <p:grpSpPr>
          <a:xfrm>
            <a:off x="3501103" y="2383042"/>
            <a:ext cx="243614" cy="21412"/>
            <a:chOff x="2638425" y="2095499"/>
            <a:chExt cx="182880" cy="21432"/>
          </a:xfrm>
        </p:grpSpPr>
        <p:cxnSp>
          <p:nvCxnSpPr>
            <p:cNvPr id="73" name="Straight Connector 72"/>
            <p:cNvCxnSpPr/>
            <p:nvPr/>
          </p:nvCxnSpPr>
          <p:spPr>
            <a:xfrm>
              <a:off x="2729865" y="2095499"/>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638425" y="2116931"/>
              <a:ext cx="182880" cy="0"/>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grpSp>
      <p:grpSp>
        <p:nvGrpSpPr>
          <p:cNvPr id="75" name="Group 74"/>
          <p:cNvGrpSpPr/>
          <p:nvPr/>
        </p:nvGrpSpPr>
        <p:grpSpPr>
          <a:xfrm>
            <a:off x="3486929" y="2528677"/>
            <a:ext cx="243614" cy="21412"/>
            <a:chOff x="2638425" y="2095499"/>
            <a:chExt cx="182880" cy="21432"/>
          </a:xfrm>
        </p:grpSpPr>
        <p:cxnSp>
          <p:nvCxnSpPr>
            <p:cNvPr id="76" name="Straight Connector 75"/>
            <p:cNvCxnSpPr/>
            <p:nvPr/>
          </p:nvCxnSpPr>
          <p:spPr>
            <a:xfrm>
              <a:off x="2729865" y="2095499"/>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638425" y="2116931"/>
              <a:ext cx="182880" cy="0"/>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grpSp>
      <p:grpSp>
        <p:nvGrpSpPr>
          <p:cNvPr id="78" name="Group 77"/>
          <p:cNvGrpSpPr/>
          <p:nvPr/>
        </p:nvGrpSpPr>
        <p:grpSpPr>
          <a:xfrm>
            <a:off x="3501103" y="2050688"/>
            <a:ext cx="243614" cy="21412"/>
            <a:chOff x="2638425" y="2095499"/>
            <a:chExt cx="182880" cy="21432"/>
          </a:xfrm>
        </p:grpSpPr>
        <p:cxnSp>
          <p:nvCxnSpPr>
            <p:cNvPr id="79" name="Straight Connector 78"/>
            <p:cNvCxnSpPr/>
            <p:nvPr/>
          </p:nvCxnSpPr>
          <p:spPr>
            <a:xfrm>
              <a:off x="2729865" y="209549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638425" y="2116931"/>
              <a:ext cx="182880" cy="0"/>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3472877" y="2224161"/>
            <a:ext cx="243614" cy="21412"/>
            <a:chOff x="2638425" y="2095499"/>
            <a:chExt cx="182880" cy="21432"/>
          </a:xfrm>
        </p:grpSpPr>
        <p:cxnSp>
          <p:nvCxnSpPr>
            <p:cNvPr id="82" name="Straight Connector 81"/>
            <p:cNvCxnSpPr/>
            <p:nvPr/>
          </p:nvCxnSpPr>
          <p:spPr>
            <a:xfrm>
              <a:off x="2729865" y="2095499"/>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638425" y="2116931"/>
              <a:ext cx="182880" cy="0"/>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96" name="Group 95"/>
          <p:cNvGrpSpPr/>
          <p:nvPr/>
        </p:nvGrpSpPr>
        <p:grpSpPr>
          <a:xfrm>
            <a:off x="1293349" y="2066718"/>
            <a:ext cx="3111797" cy="744640"/>
            <a:chOff x="1050131" y="1643063"/>
            <a:chExt cx="2336009" cy="745331"/>
          </a:xfrm>
        </p:grpSpPr>
        <p:cxnSp>
          <p:nvCxnSpPr>
            <p:cNvPr id="97" name="Straight Connector 96"/>
            <p:cNvCxnSpPr/>
            <p:nvPr/>
          </p:nvCxnSpPr>
          <p:spPr>
            <a:xfrm>
              <a:off x="3386140"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359946"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3350421"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3340896"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3331371"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119440"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109915"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052765"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3043240"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2983709"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974184"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874171"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864646"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2864646"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855121"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2612234"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602709"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2574134"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2564609" y="2369343"/>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nvGrpSpPr>
            <p:cNvPr id="116" name="Group 115"/>
            <p:cNvGrpSpPr/>
            <p:nvPr/>
          </p:nvGrpSpPr>
          <p:grpSpPr>
            <a:xfrm>
              <a:off x="2474122" y="2252662"/>
              <a:ext cx="9525" cy="18288"/>
              <a:chOff x="2474122" y="2252662"/>
              <a:chExt cx="9525" cy="18288"/>
            </a:xfrm>
          </p:grpSpPr>
          <p:cxnSp>
            <p:nvCxnSpPr>
              <p:cNvPr id="241" name="Straight Connector 24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17" name="Group 116"/>
            <p:cNvGrpSpPr/>
            <p:nvPr/>
          </p:nvGrpSpPr>
          <p:grpSpPr>
            <a:xfrm>
              <a:off x="2455072" y="2252662"/>
              <a:ext cx="9525" cy="18288"/>
              <a:chOff x="2474122" y="2252662"/>
              <a:chExt cx="9525" cy="18288"/>
            </a:xfrm>
          </p:grpSpPr>
          <p:cxnSp>
            <p:nvCxnSpPr>
              <p:cNvPr id="239" name="Straight Connector 23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18" name="Group 117"/>
            <p:cNvGrpSpPr/>
            <p:nvPr/>
          </p:nvGrpSpPr>
          <p:grpSpPr>
            <a:xfrm>
              <a:off x="2440785" y="2252662"/>
              <a:ext cx="9525" cy="18288"/>
              <a:chOff x="2474122" y="2252662"/>
              <a:chExt cx="9525" cy="18288"/>
            </a:xfrm>
          </p:grpSpPr>
          <p:cxnSp>
            <p:nvCxnSpPr>
              <p:cNvPr id="237" name="Straight Connector 23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19" name="Group 118"/>
            <p:cNvGrpSpPr/>
            <p:nvPr/>
          </p:nvGrpSpPr>
          <p:grpSpPr>
            <a:xfrm>
              <a:off x="2431260" y="2252662"/>
              <a:ext cx="9525" cy="18288"/>
              <a:chOff x="2474122" y="2252662"/>
              <a:chExt cx="9525" cy="18288"/>
            </a:xfrm>
          </p:grpSpPr>
          <p:cxnSp>
            <p:nvCxnSpPr>
              <p:cNvPr id="235" name="Straight Connector 23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0" name="Group 119"/>
            <p:cNvGrpSpPr/>
            <p:nvPr/>
          </p:nvGrpSpPr>
          <p:grpSpPr>
            <a:xfrm>
              <a:off x="2405066" y="2252662"/>
              <a:ext cx="9525" cy="18288"/>
              <a:chOff x="2474122" y="2252662"/>
              <a:chExt cx="9525" cy="18288"/>
            </a:xfrm>
          </p:grpSpPr>
          <p:cxnSp>
            <p:nvCxnSpPr>
              <p:cNvPr id="233" name="Straight Connector 23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1" name="Group 120"/>
            <p:cNvGrpSpPr/>
            <p:nvPr/>
          </p:nvGrpSpPr>
          <p:grpSpPr>
            <a:xfrm>
              <a:off x="2393160" y="2252662"/>
              <a:ext cx="9525" cy="18288"/>
              <a:chOff x="2474122" y="2252662"/>
              <a:chExt cx="9525" cy="18288"/>
            </a:xfrm>
          </p:grpSpPr>
          <p:cxnSp>
            <p:nvCxnSpPr>
              <p:cNvPr id="231" name="Straight Connector 23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2" name="Group 121"/>
            <p:cNvGrpSpPr/>
            <p:nvPr/>
          </p:nvGrpSpPr>
          <p:grpSpPr>
            <a:xfrm>
              <a:off x="2386016" y="2252662"/>
              <a:ext cx="9525" cy="18288"/>
              <a:chOff x="2474122" y="2252662"/>
              <a:chExt cx="9525" cy="18288"/>
            </a:xfrm>
          </p:grpSpPr>
          <p:cxnSp>
            <p:nvCxnSpPr>
              <p:cNvPr id="229" name="Straight Connector 22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3" name="Group 122"/>
            <p:cNvGrpSpPr/>
            <p:nvPr/>
          </p:nvGrpSpPr>
          <p:grpSpPr>
            <a:xfrm>
              <a:off x="2362206" y="2181224"/>
              <a:ext cx="9525" cy="18288"/>
              <a:chOff x="2474122" y="2252662"/>
              <a:chExt cx="9525" cy="18288"/>
            </a:xfrm>
          </p:grpSpPr>
          <p:cxnSp>
            <p:nvCxnSpPr>
              <p:cNvPr id="227" name="Straight Connector 22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4" name="Group 123"/>
            <p:cNvGrpSpPr/>
            <p:nvPr/>
          </p:nvGrpSpPr>
          <p:grpSpPr>
            <a:xfrm>
              <a:off x="2333631" y="2181224"/>
              <a:ext cx="9525" cy="18288"/>
              <a:chOff x="2474122" y="2252662"/>
              <a:chExt cx="9525" cy="18288"/>
            </a:xfrm>
          </p:grpSpPr>
          <p:cxnSp>
            <p:nvCxnSpPr>
              <p:cNvPr id="225" name="Straight Connector 22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5" name="Group 124"/>
            <p:cNvGrpSpPr/>
            <p:nvPr/>
          </p:nvGrpSpPr>
          <p:grpSpPr>
            <a:xfrm>
              <a:off x="2312200" y="2181224"/>
              <a:ext cx="9525" cy="18288"/>
              <a:chOff x="2474122" y="2252662"/>
              <a:chExt cx="9525" cy="18288"/>
            </a:xfrm>
          </p:grpSpPr>
          <p:cxnSp>
            <p:nvCxnSpPr>
              <p:cNvPr id="223" name="Straight Connector 22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a:off x="2297912" y="2181224"/>
              <a:ext cx="9525" cy="18288"/>
              <a:chOff x="2474122" y="2252662"/>
              <a:chExt cx="9525" cy="18288"/>
            </a:xfrm>
          </p:grpSpPr>
          <p:cxnSp>
            <p:nvCxnSpPr>
              <p:cNvPr id="221" name="Straight Connector 22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a:off x="2252669" y="2119311"/>
              <a:ext cx="9525" cy="18288"/>
              <a:chOff x="2474122" y="2252662"/>
              <a:chExt cx="9525" cy="18288"/>
            </a:xfrm>
          </p:grpSpPr>
          <p:cxnSp>
            <p:nvCxnSpPr>
              <p:cNvPr id="219" name="Straight Connector 21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8" name="Group 127"/>
            <p:cNvGrpSpPr/>
            <p:nvPr/>
          </p:nvGrpSpPr>
          <p:grpSpPr>
            <a:xfrm>
              <a:off x="2243144" y="2119311"/>
              <a:ext cx="9525" cy="18288"/>
              <a:chOff x="2474122" y="2252662"/>
              <a:chExt cx="9525" cy="18288"/>
            </a:xfrm>
          </p:grpSpPr>
          <p:cxnSp>
            <p:nvCxnSpPr>
              <p:cNvPr id="217" name="Straight Connector 21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29" name="Group 128"/>
            <p:cNvGrpSpPr/>
            <p:nvPr/>
          </p:nvGrpSpPr>
          <p:grpSpPr>
            <a:xfrm>
              <a:off x="2238381" y="2119311"/>
              <a:ext cx="9525" cy="18288"/>
              <a:chOff x="2474122" y="2252662"/>
              <a:chExt cx="9525" cy="18288"/>
            </a:xfrm>
          </p:grpSpPr>
          <p:cxnSp>
            <p:nvCxnSpPr>
              <p:cNvPr id="215" name="Straight Connector 21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0" name="Group 129"/>
            <p:cNvGrpSpPr/>
            <p:nvPr/>
          </p:nvGrpSpPr>
          <p:grpSpPr>
            <a:xfrm>
              <a:off x="2126462" y="2014536"/>
              <a:ext cx="9525" cy="18288"/>
              <a:chOff x="2474122" y="2252662"/>
              <a:chExt cx="9525" cy="18288"/>
            </a:xfrm>
          </p:grpSpPr>
          <p:cxnSp>
            <p:nvCxnSpPr>
              <p:cNvPr id="213" name="Straight Connector 21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1" name="Group 130"/>
            <p:cNvGrpSpPr/>
            <p:nvPr/>
          </p:nvGrpSpPr>
          <p:grpSpPr>
            <a:xfrm>
              <a:off x="2114556" y="2014536"/>
              <a:ext cx="9525" cy="18288"/>
              <a:chOff x="2474122" y="2252662"/>
              <a:chExt cx="9525" cy="18288"/>
            </a:xfrm>
          </p:grpSpPr>
          <p:cxnSp>
            <p:nvCxnSpPr>
              <p:cNvPr id="211" name="Straight Connector 21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2" name="Group 131"/>
            <p:cNvGrpSpPr/>
            <p:nvPr/>
          </p:nvGrpSpPr>
          <p:grpSpPr>
            <a:xfrm>
              <a:off x="2081219" y="2014536"/>
              <a:ext cx="9525" cy="18288"/>
              <a:chOff x="2474122" y="2252662"/>
              <a:chExt cx="9525" cy="18288"/>
            </a:xfrm>
          </p:grpSpPr>
          <p:cxnSp>
            <p:nvCxnSpPr>
              <p:cNvPr id="209" name="Straight Connector 20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066931" y="2014536"/>
              <a:ext cx="9525" cy="18288"/>
              <a:chOff x="2474122" y="2252662"/>
              <a:chExt cx="9525" cy="18288"/>
            </a:xfrm>
          </p:grpSpPr>
          <p:cxnSp>
            <p:nvCxnSpPr>
              <p:cNvPr id="207" name="Straight Connector 20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4" name="Group 133"/>
            <p:cNvGrpSpPr/>
            <p:nvPr/>
          </p:nvGrpSpPr>
          <p:grpSpPr>
            <a:xfrm>
              <a:off x="2057406" y="2014536"/>
              <a:ext cx="9525" cy="18288"/>
              <a:chOff x="2474122" y="2252662"/>
              <a:chExt cx="9525" cy="18288"/>
            </a:xfrm>
          </p:grpSpPr>
          <p:cxnSp>
            <p:nvCxnSpPr>
              <p:cNvPr id="205" name="Straight Connector 20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5" name="Group 134"/>
            <p:cNvGrpSpPr/>
            <p:nvPr/>
          </p:nvGrpSpPr>
          <p:grpSpPr>
            <a:xfrm>
              <a:off x="2047881" y="2014536"/>
              <a:ext cx="9525" cy="18288"/>
              <a:chOff x="2474122" y="2252662"/>
              <a:chExt cx="9525" cy="18288"/>
            </a:xfrm>
          </p:grpSpPr>
          <p:cxnSp>
            <p:nvCxnSpPr>
              <p:cNvPr id="203" name="Straight Connector 20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6" name="Group 135"/>
            <p:cNvGrpSpPr/>
            <p:nvPr/>
          </p:nvGrpSpPr>
          <p:grpSpPr>
            <a:xfrm>
              <a:off x="2033594" y="2014536"/>
              <a:ext cx="9525" cy="18288"/>
              <a:chOff x="2474122" y="2252662"/>
              <a:chExt cx="9525" cy="18288"/>
            </a:xfrm>
          </p:grpSpPr>
          <p:cxnSp>
            <p:nvCxnSpPr>
              <p:cNvPr id="201" name="Straight Connector 20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1945488" y="1974055"/>
              <a:ext cx="9525" cy="18288"/>
              <a:chOff x="2474122" y="2252662"/>
              <a:chExt cx="9525" cy="18288"/>
            </a:xfrm>
          </p:grpSpPr>
          <p:cxnSp>
            <p:nvCxnSpPr>
              <p:cNvPr id="199" name="Straight Connector 19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8" name="Group 137"/>
            <p:cNvGrpSpPr/>
            <p:nvPr/>
          </p:nvGrpSpPr>
          <p:grpSpPr>
            <a:xfrm>
              <a:off x="1878813" y="1974055"/>
              <a:ext cx="9525" cy="18288"/>
              <a:chOff x="2474122" y="2252662"/>
              <a:chExt cx="9525" cy="18288"/>
            </a:xfrm>
          </p:grpSpPr>
          <p:cxnSp>
            <p:nvCxnSpPr>
              <p:cNvPr id="197" name="Straight Connector 19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39" name="Group 138"/>
            <p:cNvGrpSpPr/>
            <p:nvPr/>
          </p:nvGrpSpPr>
          <p:grpSpPr>
            <a:xfrm>
              <a:off x="1850238" y="1974055"/>
              <a:ext cx="9525" cy="18288"/>
              <a:chOff x="2474122" y="2252662"/>
              <a:chExt cx="9525" cy="18288"/>
            </a:xfrm>
          </p:grpSpPr>
          <p:cxnSp>
            <p:nvCxnSpPr>
              <p:cNvPr id="195" name="Straight Connector 19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0" name="Group 139"/>
            <p:cNvGrpSpPr/>
            <p:nvPr/>
          </p:nvGrpSpPr>
          <p:grpSpPr>
            <a:xfrm>
              <a:off x="1838332" y="1974055"/>
              <a:ext cx="9525" cy="18288"/>
              <a:chOff x="2474122" y="2252662"/>
              <a:chExt cx="9525" cy="18288"/>
            </a:xfrm>
          </p:grpSpPr>
          <p:cxnSp>
            <p:nvCxnSpPr>
              <p:cNvPr id="193" name="Straight Connector 19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1790707" y="1974055"/>
              <a:ext cx="9525" cy="18288"/>
              <a:chOff x="2474122" y="2252662"/>
              <a:chExt cx="9525" cy="18288"/>
            </a:xfrm>
          </p:grpSpPr>
          <p:cxnSp>
            <p:nvCxnSpPr>
              <p:cNvPr id="191" name="Straight Connector 19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2" name="Group 141"/>
            <p:cNvGrpSpPr/>
            <p:nvPr/>
          </p:nvGrpSpPr>
          <p:grpSpPr>
            <a:xfrm>
              <a:off x="1697838" y="1943099"/>
              <a:ext cx="9525" cy="18288"/>
              <a:chOff x="2474122" y="2252662"/>
              <a:chExt cx="9525" cy="18288"/>
            </a:xfrm>
          </p:grpSpPr>
          <p:cxnSp>
            <p:nvCxnSpPr>
              <p:cNvPr id="189" name="Straight Connector 18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3" name="Group 142"/>
            <p:cNvGrpSpPr/>
            <p:nvPr/>
          </p:nvGrpSpPr>
          <p:grpSpPr>
            <a:xfrm>
              <a:off x="1681170" y="1943099"/>
              <a:ext cx="9525" cy="18288"/>
              <a:chOff x="2474122" y="2252662"/>
              <a:chExt cx="9525" cy="18288"/>
            </a:xfrm>
          </p:grpSpPr>
          <p:cxnSp>
            <p:nvCxnSpPr>
              <p:cNvPr id="187" name="Straight Connector 18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4" name="Group 143"/>
            <p:cNvGrpSpPr/>
            <p:nvPr/>
          </p:nvGrpSpPr>
          <p:grpSpPr>
            <a:xfrm>
              <a:off x="1659739" y="1914524"/>
              <a:ext cx="9525" cy="18288"/>
              <a:chOff x="2474122" y="2252662"/>
              <a:chExt cx="9525" cy="18288"/>
            </a:xfrm>
          </p:grpSpPr>
          <p:cxnSp>
            <p:nvCxnSpPr>
              <p:cNvPr id="185" name="Straight Connector 18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5" name="Group 144"/>
            <p:cNvGrpSpPr/>
            <p:nvPr/>
          </p:nvGrpSpPr>
          <p:grpSpPr>
            <a:xfrm>
              <a:off x="1647833" y="1914524"/>
              <a:ext cx="9525" cy="18288"/>
              <a:chOff x="2474122" y="2252662"/>
              <a:chExt cx="9525" cy="18288"/>
            </a:xfrm>
          </p:grpSpPr>
          <p:cxnSp>
            <p:nvCxnSpPr>
              <p:cNvPr id="183" name="Straight Connector 18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6" name="Group 145"/>
            <p:cNvGrpSpPr/>
            <p:nvPr/>
          </p:nvGrpSpPr>
          <p:grpSpPr>
            <a:xfrm>
              <a:off x="1602589" y="1914524"/>
              <a:ext cx="9525" cy="18288"/>
              <a:chOff x="2474122" y="2252662"/>
              <a:chExt cx="9525" cy="18288"/>
            </a:xfrm>
          </p:grpSpPr>
          <p:cxnSp>
            <p:nvCxnSpPr>
              <p:cNvPr id="181" name="Straight Connector 18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7" name="Group 146"/>
            <p:cNvGrpSpPr/>
            <p:nvPr/>
          </p:nvGrpSpPr>
          <p:grpSpPr>
            <a:xfrm>
              <a:off x="1564489" y="1914524"/>
              <a:ext cx="9525" cy="18288"/>
              <a:chOff x="2474122" y="2252662"/>
              <a:chExt cx="9525" cy="18288"/>
            </a:xfrm>
          </p:grpSpPr>
          <p:cxnSp>
            <p:nvCxnSpPr>
              <p:cNvPr id="179" name="Straight Connector 17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8" name="Group 147"/>
            <p:cNvGrpSpPr/>
            <p:nvPr/>
          </p:nvGrpSpPr>
          <p:grpSpPr>
            <a:xfrm>
              <a:off x="1490670" y="1869280"/>
              <a:ext cx="9525" cy="18288"/>
              <a:chOff x="2474122" y="2252662"/>
              <a:chExt cx="9525" cy="18288"/>
            </a:xfrm>
          </p:grpSpPr>
          <p:cxnSp>
            <p:nvCxnSpPr>
              <p:cNvPr id="177" name="Straight Connector 17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1483527" y="1871662"/>
              <a:ext cx="9525" cy="18288"/>
              <a:chOff x="2474122" y="2252662"/>
              <a:chExt cx="9525" cy="18288"/>
            </a:xfrm>
          </p:grpSpPr>
          <p:cxnSp>
            <p:nvCxnSpPr>
              <p:cNvPr id="175" name="Straight Connector 17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0" name="Group 149"/>
            <p:cNvGrpSpPr/>
            <p:nvPr/>
          </p:nvGrpSpPr>
          <p:grpSpPr>
            <a:xfrm>
              <a:off x="1452570" y="1831180"/>
              <a:ext cx="9525" cy="18288"/>
              <a:chOff x="2474122" y="2252662"/>
              <a:chExt cx="9525" cy="18288"/>
            </a:xfrm>
          </p:grpSpPr>
          <p:cxnSp>
            <p:nvCxnSpPr>
              <p:cNvPr id="173" name="Straight Connector 17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1" name="Group 150"/>
            <p:cNvGrpSpPr/>
            <p:nvPr/>
          </p:nvGrpSpPr>
          <p:grpSpPr>
            <a:xfrm>
              <a:off x="1438283" y="1831180"/>
              <a:ext cx="9525" cy="18288"/>
              <a:chOff x="2474122" y="2252662"/>
              <a:chExt cx="9525" cy="18288"/>
            </a:xfrm>
          </p:grpSpPr>
          <p:cxnSp>
            <p:nvCxnSpPr>
              <p:cNvPr id="171" name="Straight Connector 17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2" name="Group 151"/>
            <p:cNvGrpSpPr/>
            <p:nvPr/>
          </p:nvGrpSpPr>
          <p:grpSpPr>
            <a:xfrm>
              <a:off x="1416852" y="1831180"/>
              <a:ext cx="9525" cy="18288"/>
              <a:chOff x="2474122" y="2252662"/>
              <a:chExt cx="9525" cy="18288"/>
            </a:xfrm>
          </p:grpSpPr>
          <p:cxnSp>
            <p:nvCxnSpPr>
              <p:cNvPr id="169" name="Straight Connector 16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3" name="Group 152"/>
            <p:cNvGrpSpPr/>
            <p:nvPr/>
          </p:nvGrpSpPr>
          <p:grpSpPr>
            <a:xfrm>
              <a:off x="1378752" y="1831180"/>
              <a:ext cx="9525" cy="18288"/>
              <a:chOff x="2474122" y="2252662"/>
              <a:chExt cx="9525" cy="18288"/>
            </a:xfrm>
          </p:grpSpPr>
          <p:cxnSp>
            <p:nvCxnSpPr>
              <p:cNvPr id="167" name="Straight Connector 166"/>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4" name="Group 153"/>
            <p:cNvGrpSpPr/>
            <p:nvPr/>
          </p:nvGrpSpPr>
          <p:grpSpPr>
            <a:xfrm>
              <a:off x="1321602" y="1812130"/>
              <a:ext cx="9525" cy="18288"/>
              <a:chOff x="2474122" y="2252662"/>
              <a:chExt cx="9525" cy="18288"/>
            </a:xfrm>
          </p:grpSpPr>
          <p:cxnSp>
            <p:nvCxnSpPr>
              <p:cNvPr id="165" name="Straight Connector 164"/>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5" name="Group 154"/>
            <p:cNvGrpSpPr/>
            <p:nvPr/>
          </p:nvGrpSpPr>
          <p:grpSpPr>
            <a:xfrm>
              <a:off x="1309696" y="1793080"/>
              <a:ext cx="9525" cy="18288"/>
              <a:chOff x="2474122" y="2252662"/>
              <a:chExt cx="9525" cy="18288"/>
            </a:xfrm>
          </p:grpSpPr>
          <p:cxnSp>
            <p:nvCxnSpPr>
              <p:cNvPr id="163" name="Straight Connector 162"/>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6" name="Group 155"/>
            <p:cNvGrpSpPr/>
            <p:nvPr/>
          </p:nvGrpSpPr>
          <p:grpSpPr>
            <a:xfrm>
              <a:off x="1300171" y="1771649"/>
              <a:ext cx="9525" cy="18288"/>
              <a:chOff x="2474122" y="2252662"/>
              <a:chExt cx="9525" cy="18288"/>
            </a:xfrm>
          </p:grpSpPr>
          <p:cxnSp>
            <p:nvCxnSpPr>
              <p:cNvPr id="161" name="Straight Connector 160"/>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grpSp>
          <p:nvGrpSpPr>
            <p:cNvPr id="157" name="Group 156"/>
            <p:cNvGrpSpPr/>
            <p:nvPr/>
          </p:nvGrpSpPr>
          <p:grpSpPr>
            <a:xfrm>
              <a:off x="1185871" y="1726405"/>
              <a:ext cx="9525" cy="18288"/>
              <a:chOff x="2474122" y="2252662"/>
              <a:chExt cx="9525" cy="18288"/>
            </a:xfrm>
          </p:grpSpPr>
          <p:cxnSp>
            <p:nvCxnSpPr>
              <p:cNvPr id="159" name="Straight Connector 158"/>
              <p:cNvCxnSpPr/>
              <p:nvPr/>
            </p:nvCxnSpPr>
            <p:spPr>
              <a:xfrm>
                <a:off x="2483647"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474122" y="2252662"/>
                <a:ext cx="0" cy="18288"/>
              </a:xfrm>
              <a:prstGeom prst="line">
                <a:avLst/>
              </a:prstGeom>
              <a:ln w="12700" cap="rnd">
                <a:solidFill>
                  <a:schemeClr val="accent2"/>
                </a:solidFill>
              </a:ln>
              <a:effectLst/>
            </p:spPr>
            <p:style>
              <a:lnRef idx="1">
                <a:schemeClr val="accent1"/>
              </a:lnRef>
              <a:fillRef idx="0">
                <a:schemeClr val="accent1"/>
              </a:fillRef>
              <a:effectRef idx="0">
                <a:schemeClr val="accent1"/>
              </a:effectRef>
              <a:fontRef idx="minor">
                <a:schemeClr val="tx1"/>
              </a:fontRef>
            </p:style>
          </p:cxnSp>
        </p:grpSp>
        <p:sp>
          <p:nvSpPr>
            <p:cNvPr id="158" name="Freeform 157"/>
            <p:cNvSpPr/>
            <p:nvPr/>
          </p:nvSpPr>
          <p:spPr>
            <a:xfrm>
              <a:off x="1050131" y="1643063"/>
              <a:ext cx="2333625" cy="745331"/>
            </a:xfrm>
            <a:custGeom>
              <a:avLst/>
              <a:gdLst>
                <a:gd name="connsiteX0" fmla="*/ 2333625 w 2333625"/>
                <a:gd name="connsiteY0" fmla="*/ 745331 h 745331"/>
                <a:gd name="connsiteX1" fmla="*/ 1473994 w 2333625"/>
                <a:gd name="connsiteY1" fmla="*/ 745331 h 745331"/>
                <a:gd name="connsiteX2" fmla="*/ 1473994 w 2333625"/>
                <a:gd name="connsiteY2" fmla="*/ 623887 h 745331"/>
                <a:gd name="connsiteX3" fmla="*/ 1321594 w 2333625"/>
                <a:gd name="connsiteY3" fmla="*/ 623887 h 745331"/>
                <a:gd name="connsiteX4" fmla="*/ 1321594 w 2333625"/>
                <a:gd name="connsiteY4" fmla="*/ 554831 h 745331"/>
                <a:gd name="connsiteX5" fmla="*/ 1235869 w 2333625"/>
                <a:gd name="connsiteY5" fmla="*/ 554831 h 745331"/>
                <a:gd name="connsiteX6" fmla="*/ 1235869 w 2333625"/>
                <a:gd name="connsiteY6" fmla="*/ 495300 h 745331"/>
                <a:gd name="connsiteX7" fmla="*/ 1176338 w 2333625"/>
                <a:gd name="connsiteY7" fmla="*/ 495300 h 745331"/>
                <a:gd name="connsiteX8" fmla="*/ 1176338 w 2333625"/>
                <a:gd name="connsiteY8" fmla="*/ 433387 h 745331"/>
                <a:gd name="connsiteX9" fmla="*/ 1150144 w 2333625"/>
                <a:gd name="connsiteY9" fmla="*/ 433387 h 745331"/>
                <a:gd name="connsiteX10" fmla="*/ 1150144 w 2333625"/>
                <a:gd name="connsiteY10" fmla="*/ 392906 h 745331"/>
                <a:gd name="connsiteX11" fmla="*/ 962025 w 2333625"/>
                <a:gd name="connsiteY11" fmla="*/ 392906 h 745331"/>
                <a:gd name="connsiteX12" fmla="*/ 962025 w 2333625"/>
                <a:gd name="connsiteY12" fmla="*/ 350043 h 745331"/>
                <a:gd name="connsiteX13" fmla="*/ 702469 w 2333625"/>
                <a:gd name="connsiteY13" fmla="*/ 350043 h 745331"/>
                <a:gd name="connsiteX14" fmla="*/ 702469 w 2333625"/>
                <a:gd name="connsiteY14" fmla="*/ 323850 h 745331"/>
                <a:gd name="connsiteX15" fmla="*/ 616744 w 2333625"/>
                <a:gd name="connsiteY15" fmla="*/ 323850 h 745331"/>
                <a:gd name="connsiteX16" fmla="*/ 616744 w 2333625"/>
                <a:gd name="connsiteY16" fmla="*/ 283368 h 745331"/>
                <a:gd name="connsiteX17" fmla="*/ 502444 w 2333625"/>
                <a:gd name="connsiteY17" fmla="*/ 283368 h 745331"/>
                <a:gd name="connsiteX18" fmla="*/ 502444 w 2333625"/>
                <a:gd name="connsiteY18" fmla="*/ 261937 h 745331"/>
                <a:gd name="connsiteX19" fmla="*/ 452438 w 2333625"/>
                <a:gd name="connsiteY19" fmla="*/ 261937 h 745331"/>
                <a:gd name="connsiteX20" fmla="*/ 452438 w 2333625"/>
                <a:gd name="connsiteY20" fmla="*/ 247650 h 745331"/>
                <a:gd name="connsiteX21" fmla="*/ 419100 w 2333625"/>
                <a:gd name="connsiteY21" fmla="*/ 247650 h 745331"/>
                <a:gd name="connsiteX22" fmla="*/ 419100 w 2333625"/>
                <a:gd name="connsiteY22" fmla="*/ 207168 h 745331"/>
                <a:gd name="connsiteX23" fmla="*/ 314325 w 2333625"/>
                <a:gd name="connsiteY23" fmla="*/ 207168 h 745331"/>
                <a:gd name="connsiteX24" fmla="*/ 314325 w 2333625"/>
                <a:gd name="connsiteY24" fmla="*/ 188118 h 745331"/>
                <a:gd name="connsiteX25" fmla="*/ 264319 w 2333625"/>
                <a:gd name="connsiteY25" fmla="*/ 188118 h 745331"/>
                <a:gd name="connsiteX26" fmla="*/ 264319 w 2333625"/>
                <a:gd name="connsiteY26" fmla="*/ 169068 h 745331"/>
                <a:gd name="connsiteX27" fmla="*/ 250032 w 2333625"/>
                <a:gd name="connsiteY27" fmla="*/ 169068 h 745331"/>
                <a:gd name="connsiteX28" fmla="*/ 250032 w 2333625"/>
                <a:gd name="connsiteY28" fmla="*/ 133350 h 745331"/>
                <a:gd name="connsiteX29" fmla="*/ 233363 w 2333625"/>
                <a:gd name="connsiteY29" fmla="*/ 133350 h 745331"/>
                <a:gd name="connsiteX30" fmla="*/ 233363 w 2333625"/>
                <a:gd name="connsiteY30" fmla="*/ 107156 h 745331"/>
                <a:gd name="connsiteX31" fmla="*/ 126207 w 2333625"/>
                <a:gd name="connsiteY31" fmla="*/ 107156 h 745331"/>
                <a:gd name="connsiteX32" fmla="*/ 126207 w 2333625"/>
                <a:gd name="connsiteY32" fmla="*/ 73818 h 745331"/>
                <a:gd name="connsiteX33" fmla="*/ 114300 w 2333625"/>
                <a:gd name="connsiteY33" fmla="*/ 73818 h 745331"/>
                <a:gd name="connsiteX34" fmla="*/ 114300 w 2333625"/>
                <a:gd name="connsiteY34" fmla="*/ 54768 h 745331"/>
                <a:gd name="connsiteX35" fmla="*/ 83344 w 2333625"/>
                <a:gd name="connsiteY35" fmla="*/ 54768 h 745331"/>
                <a:gd name="connsiteX36" fmla="*/ 83344 w 2333625"/>
                <a:gd name="connsiteY36" fmla="*/ 19050 h 745331"/>
                <a:gd name="connsiteX37" fmla="*/ 0 w 2333625"/>
                <a:gd name="connsiteY37" fmla="*/ 19050 h 745331"/>
                <a:gd name="connsiteX38" fmla="*/ 0 w 2333625"/>
                <a:gd name="connsiteY38" fmla="*/ 0 h 74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33625" h="745331">
                  <a:moveTo>
                    <a:pt x="2333625" y="745331"/>
                  </a:moveTo>
                  <a:lnTo>
                    <a:pt x="1473994" y="745331"/>
                  </a:lnTo>
                  <a:lnTo>
                    <a:pt x="1473994" y="623887"/>
                  </a:lnTo>
                  <a:lnTo>
                    <a:pt x="1321594" y="623887"/>
                  </a:lnTo>
                  <a:lnTo>
                    <a:pt x="1321594" y="554831"/>
                  </a:lnTo>
                  <a:lnTo>
                    <a:pt x="1235869" y="554831"/>
                  </a:lnTo>
                  <a:lnTo>
                    <a:pt x="1235869" y="495300"/>
                  </a:lnTo>
                  <a:lnTo>
                    <a:pt x="1176338" y="495300"/>
                  </a:lnTo>
                  <a:lnTo>
                    <a:pt x="1176338" y="433387"/>
                  </a:lnTo>
                  <a:lnTo>
                    <a:pt x="1150144" y="433387"/>
                  </a:lnTo>
                  <a:lnTo>
                    <a:pt x="1150144" y="392906"/>
                  </a:lnTo>
                  <a:lnTo>
                    <a:pt x="962025" y="392906"/>
                  </a:lnTo>
                  <a:lnTo>
                    <a:pt x="962025" y="350043"/>
                  </a:lnTo>
                  <a:lnTo>
                    <a:pt x="702469" y="350043"/>
                  </a:lnTo>
                  <a:lnTo>
                    <a:pt x="702469" y="323850"/>
                  </a:lnTo>
                  <a:lnTo>
                    <a:pt x="616744" y="323850"/>
                  </a:lnTo>
                  <a:lnTo>
                    <a:pt x="616744" y="283368"/>
                  </a:lnTo>
                  <a:lnTo>
                    <a:pt x="502444" y="283368"/>
                  </a:lnTo>
                  <a:lnTo>
                    <a:pt x="502444" y="261937"/>
                  </a:lnTo>
                  <a:lnTo>
                    <a:pt x="452438" y="261937"/>
                  </a:lnTo>
                  <a:lnTo>
                    <a:pt x="452438" y="247650"/>
                  </a:lnTo>
                  <a:lnTo>
                    <a:pt x="419100" y="247650"/>
                  </a:lnTo>
                  <a:lnTo>
                    <a:pt x="419100" y="207168"/>
                  </a:lnTo>
                  <a:lnTo>
                    <a:pt x="314325" y="207168"/>
                  </a:lnTo>
                  <a:lnTo>
                    <a:pt x="314325" y="188118"/>
                  </a:lnTo>
                  <a:lnTo>
                    <a:pt x="264319" y="188118"/>
                  </a:lnTo>
                  <a:lnTo>
                    <a:pt x="264319" y="169068"/>
                  </a:lnTo>
                  <a:lnTo>
                    <a:pt x="250032" y="169068"/>
                  </a:lnTo>
                  <a:lnTo>
                    <a:pt x="250032" y="133350"/>
                  </a:lnTo>
                  <a:lnTo>
                    <a:pt x="233363" y="133350"/>
                  </a:lnTo>
                  <a:lnTo>
                    <a:pt x="233363" y="107156"/>
                  </a:lnTo>
                  <a:lnTo>
                    <a:pt x="126207" y="107156"/>
                  </a:lnTo>
                  <a:lnTo>
                    <a:pt x="126207" y="73818"/>
                  </a:lnTo>
                  <a:lnTo>
                    <a:pt x="114300" y="73818"/>
                  </a:lnTo>
                  <a:lnTo>
                    <a:pt x="114300" y="54768"/>
                  </a:lnTo>
                  <a:lnTo>
                    <a:pt x="83344" y="54768"/>
                  </a:lnTo>
                  <a:lnTo>
                    <a:pt x="83344" y="19050"/>
                  </a:lnTo>
                  <a:lnTo>
                    <a:pt x="0" y="19050"/>
                  </a:lnTo>
                  <a:lnTo>
                    <a:pt x="0" y="0"/>
                  </a:lnTo>
                </a:path>
              </a:pathLst>
            </a:custGeom>
            <a:noFill/>
            <a:ln w="1905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grpSp>
      <p:grpSp>
        <p:nvGrpSpPr>
          <p:cNvPr id="286" name="Group 285"/>
          <p:cNvGrpSpPr/>
          <p:nvPr/>
        </p:nvGrpSpPr>
        <p:grpSpPr>
          <a:xfrm>
            <a:off x="1499534" y="2061958"/>
            <a:ext cx="1960338" cy="1019848"/>
            <a:chOff x="1204913" y="1638300"/>
            <a:chExt cx="1471615" cy="1020794"/>
          </a:xfrm>
        </p:grpSpPr>
        <p:cxnSp>
          <p:nvCxnSpPr>
            <p:cNvPr id="244" name="Straight Connector 243"/>
            <p:cNvCxnSpPr/>
            <p:nvPr/>
          </p:nvCxnSpPr>
          <p:spPr>
            <a:xfrm>
              <a:off x="2676528" y="2640806"/>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sp>
          <p:nvSpPr>
            <p:cNvPr id="245" name="Freeform 244"/>
            <p:cNvSpPr/>
            <p:nvPr/>
          </p:nvSpPr>
          <p:spPr>
            <a:xfrm>
              <a:off x="1204913" y="1638300"/>
              <a:ext cx="1466850" cy="1019175"/>
            </a:xfrm>
            <a:custGeom>
              <a:avLst/>
              <a:gdLst>
                <a:gd name="connsiteX0" fmla="*/ 0 w 1466850"/>
                <a:gd name="connsiteY0" fmla="*/ 0 h 1019175"/>
                <a:gd name="connsiteX1" fmla="*/ 164306 w 1466850"/>
                <a:gd name="connsiteY1" fmla="*/ 0 h 1019175"/>
                <a:gd name="connsiteX2" fmla="*/ 164306 w 1466850"/>
                <a:gd name="connsiteY2" fmla="*/ 254794 h 1019175"/>
                <a:gd name="connsiteX3" fmla="*/ 733425 w 1466850"/>
                <a:gd name="connsiteY3" fmla="*/ 254794 h 1019175"/>
                <a:gd name="connsiteX4" fmla="*/ 733425 w 1466850"/>
                <a:gd name="connsiteY4" fmla="*/ 1019175 h 1019175"/>
                <a:gd name="connsiteX5" fmla="*/ 1466850 w 1466850"/>
                <a:gd name="connsiteY5" fmla="*/ 1019175 h 1019175"/>
                <a:gd name="connsiteX0" fmla="*/ 0 w 1466850"/>
                <a:gd name="connsiteY0" fmla="*/ 0 h 1019175"/>
                <a:gd name="connsiteX1" fmla="*/ 164306 w 1466850"/>
                <a:gd name="connsiteY1" fmla="*/ 0 h 1019175"/>
                <a:gd name="connsiteX2" fmla="*/ 164306 w 1466850"/>
                <a:gd name="connsiteY2" fmla="*/ 254794 h 1019175"/>
                <a:gd name="connsiteX3" fmla="*/ 723900 w 1466850"/>
                <a:gd name="connsiteY3" fmla="*/ 252412 h 1019175"/>
                <a:gd name="connsiteX4" fmla="*/ 733425 w 1466850"/>
                <a:gd name="connsiteY4" fmla="*/ 1019175 h 1019175"/>
                <a:gd name="connsiteX5" fmla="*/ 1466850 w 1466850"/>
                <a:gd name="connsiteY5" fmla="*/ 1019175 h 1019175"/>
                <a:gd name="connsiteX0" fmla="*/ 0 w 1466850"/>
                <a:gd name="connsiteY0" fmla="*/ 0 h 1019175"/>
                <a:gd name="connsiteX1" fmla="*/ 164306 w 1466850"/>
                <a:gd name="connsiteY1" fmla="*/ 0 h 1019175"/>
                <a:gd name="connsiteX2" fmla="*/ 164306 w 1466850"/>
                <a:gd name="connsiteY2" fmla="*/ 254794 h 1019175"/>
                <a:gd name="connsiteX3" fmla="*/ 723900 w 1466850"/>
                <a:gd name="connsiteY3" fmla="*/ 252412 h 1019175"/>
                <a:gd name="connsiteX4" fmla="*/ 726281 w 1466850"/>
                <a:gd name="connsiteY4" fmla="*/ 1019175 h 1019175"/>
                <a:gd name="connsiteX5" fmla="*/ 1466850 w 1466850"/>
                <a:gd name="connsiteY5" fmla="*/ 1019175 h 1019175"/>
                <a:gd name="connsiteX0" fmla="*/ 0 w 1466850"/>
                <a:gd name="connsiteY0" fmla="*/ 0 h 1019175"/>
                <a:gd name="connsiteX1" fmla="*/ 164306 w 1466850"/>
                <a:gd name="connsiteY1" fmla="*/ 0 h 1019175"/>
                <a:gd name="connsiteX2" fmla="*/ 164306 w 1466850"/>
                <a:gd name="connsiteY2" fmla="*/ 254794 h 1019175"/>
                <a:gd name="connsiteX3" fmla="*/ 728662 w 1466850"/>
                <a:gd name="connsiteY3" fmla="*/ 252412 h 1019175"/>
                <a:gd name="connsiteX4" fmla="*/ 726281 w 1466850"/>
                <a:gd name="connsiteY4" fmla="*/ 1019175 h 1019175"/>
                <a:gd name="connsiteX5" fmla="*/ 1466850 w 1466850"/>
                <a:gd name="connsiteY5" fmla="*/ 1019175 h 1019175"/>
                <a:gd name="connsiteX0" fmla="*/ 0 w 1466850"/>
                <a:gd name="connsiteY0" fmla="*/ 0 h 1019175"/>
                <a:gd name="connsiteX1" fmla="*/ 164306 w 1466850"/>
                <a:gd name="connsiteY1" fmla="*/ 0 h 1019175"/>
                <a:gd name="connsiteX2" fmla="*/ 164306 w 1466850"/>
                <a:gd name="connsiteY2" fmla="*/ 254794 h 1019175"/>
                <a:gd name="connsiteX3" fmla="*/ 728662 w 1466850"/>
                <a:gd name="connsiteY3" fmla="*/ 252412 h 1019175"/>
                <a:gd name="connsiteX4" fmla="*/ 731044 w 1466850"/>
                <a:gd name="connsiteY4" fmla="*/ 1019175 h 1019175"/>
                <a:gd name="connsiteX5" fmla="*/ 1466850 w 1466850"/>
                <a:gd name="connsiteY5" fmla="*/ 1019175 h 10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850" h="1019175">
                  <a:moveTo>
                    <a:pt x="0" y="0"/>
                  </a:moveTo>
                  <a:lnTo>
                    <a:pt x="164306" y="0"/>
                  </a:lnTo>
                  <a:lnTo>
                    <a:pt x="164306" y="254794"/>
                  </a:lnTo>
                  <a:lnTo>
                    <a:pt x="728662" y="252412"/>
                  </a:lnTo>
                  <a:lnTo>
                    <a:pt x="731044" y="1019175"/>
                  </a:lnTo>
                  <a:lnTo>
                    <a:pt x="1466850" y="1019175"/>
                  </a:lnTo>
                </a:path>
              </a:pathLst>
            </a:custGeom>
            <a:noFill/>
            <a:ln w="19050" cap="rnd">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cxnSp>
          <p:nvCxnSpPr>
            <p:cNvPr id="246" name="Straight Connector 245"/>
            <p:cNvCxnSpPr/>
            <p:nvPr/>
          </p:nvCxnSpPr>
          <p:spPr>
            <a:xfrm>
              <a:off x="2667003" y="2640806"/>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a:off x="1824041" y="1874043"/>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a:off x="1919291" y="1874043"/>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a:off x="1931197" y="1874043"/>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1650209" y="1874043"/>
              <a:ext cx="0" cy="18288"/>
            </a:xfrm>
            <a:prstGeom prst="line">
              <a:avLst/>
            </a:prstGeom>
            <a:ln w="12700" cap="rnd">
              <a:solidFill>
                <a:srgbClr val="BFBFBF"/>
              </a:solidFill>
            </a:ln>
            <a:effectLst/>
          </p:spPr>
          <p:style>
            <a:lnRef idx="1">
              <a:schemeClr val="accent1"/>
            </a:lnRef>
            <a:fillRef idx="0">
              <a:schemeClr val="accent1"/>
            </a:fillRef>
            <a:effectRef idx="0">
              <a:schemeClr val="accent1"/>
            </a:effectRef>
            <a:fontRef idx="minor">
              <a:schemeClr val="tx1"/>
            </a:fontRef>
          </p:style>
        </p:cxnSp>
      </p:grpSp>
      <p:grpSp>
        <p:nvGrpSpPr>
          <p:cNvPr id="71" name="Group 70"/>
          <p:cNvGrpSpPr/>
          <p:nvPr/>
        </p:nvGrpSpPr>
        <p:grpSpPr>
          <a:xfrm>
            <a:off x="1287533" y="2064424"/>
            <a:ext cx="2902786" cy="1466831"/>
            <a:chOff x="1045765" y="1640768"/>
            <a:chExt cx="2179105" cy="1468192"/>
          </a:xfrm>
        </p:grpSpPr>
        <p:sp>
          <p:nvSpPr>
            <p:cNvPr id="59" name="Freeform 58"/>
            <p:cNvSpPr/>
            <p:nvPr/>
          </p:nvSpPr>
          <p:spPr>
            <a:xfrm>
              <a:off x="1045765" y="1640768"/>
              <a:ext cx="2179105" cy="1468192"/>
            </a:xfrm>
            <a:custGeom>
              <a:avLst/>
              <a:gdLst>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71977 w 2179105"/>
                <a:gd name="connsiteY15" fmla="*/ 677429 h 1468192"/>
                <a:gd name="connsiteX16" fmla="*/ 1171977 w 2179105"/>
                <a:gd name="connsiteY16" fmla="*/ 803642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71977 w 2179105"/>
                <a:gd name="connsiteY15" fmla="*/ 677429 h 1468192"/>
                <a:gd name="connsiteX16" fmla="*/ 1159098 w 2179105"/>
                <a:gd name="connsiteY16" fmla="*/ 806218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66826 w 2179105"/>
                <a:gd name="connsiteY15" fmla="*/ 677429 h 1468192"/>
                <a:gd name="connsiteX16" fmla="*/ 1159098 w 2179105"/>
                <a:gd name="connsiteY16" fmla="*/ 806218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66826 w 2179105"/>
                <a:gd name="connsiteY15" fmla="*/ 677429 h 1468192"/>
                <a:gd name="connsiteX16" fmla="*/ 1166825 w 2179105"/>
                <a:gd name="connsiteY16" fmla="*/ 806218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 name="connsiteX0" fmla="*/ 0 w 2179105"/>
                <a:gd name="connsiteY0" fmla="*/ 0 h 1468192"/>
                <a:gd name="connsiteX1" fmla="*/ 164849 w 2179105"/>
                <a:gd name="connsiteY1" fmla="*/ 0 h 1468192"/>
                <a:gd name="connsiteX2" fmla="*/ 164849 w 2179105"/>
                <a:gd name="connsiteY2" fmla="*/ 72122 h 1468192"/>
                <a:gd name="connsiteX3" fmla="*/ 203486 w 2179105"/>
                <a:gd name="connsiteY3" fmla="*/ 72122 h 1468192"/>
                <a:gd name="connsiteX4" fmla="*/ 203486 w 2179105"/>
                <a:gd name="connsiteY4" fmla="*/ 141668 h 1468192"/>
                <a:gd name="connsiteX5" fmla="*/ 236971 w 2179105"/>
                <a:gd name="connsiteY5" fmla="*/ 141668 h 1468192"/>
                <a:gd name="connsiteX6" fmla="*/ 236971 w 2179105"/>
                <a:gd name="connsiteY6" fmla="*/ 216366 h 1468192"/>
                <a:gd name="connsiteX7" fmla="*/ 363184 w 2179105"/>
                <a:gd name="connsiteY7" fmla="*/ 216366 h 1468192"/>
                <a:gd name="connsiteX8" fmla="*/ 363184 w 2179105"/>
                <a:gd name="connsiteY8" fmla="*/ 352882 h 1468192"/>
                <a:gd name="connsiteX9" fmla="*/ 909248 w 2179105"/>
                <a:gd name="connsiteY9" fmla="*/ 352882 h 1468192"/>
                <a:gd name="connsiteX10" fmla="*/ 909248 w 2179105"/>
                <a:gd name="connsiteY10" fmla="*/ 453337 h 1468192"/>
                <a:gd name="connsiteX11" fmla="*/ 958188 w 2179105"/>
                <a:gd name="connsiteY11" fmla="*/ 453337 h 1468192"/>
                <a:gd name="connsiteX12" fmla="*/ 958188 w 2179105"/>
                <a:gd name="connsiteY12" fmla="*/ 582126 h 1468192"/>
                <a:gd name="connsiteX13" fmla="*/ 965915 w 2179105"/>
                <a:gd name="connsiteY13" fmla="*/ 582126 h 1468192"/>
                <a:gd name="connsiteX14" fmla="*/ 965915 w 2179105"/>
                <a:gd name="connsiteY14" fmla="*/ 677429 h 1468192"/>
                <a:gd name="connsiteX15" fmla="*/ 1166826 w 2179105"/>
                <a:gd name="connsiteY15" fmla="*/ 677429 h 1468192"/>
                <a:gd name="connsiteX16" fmla="*/ 1166825 w 2179105"/>
                <a:gd name="connsiteY16" fmla="*/ 803642 h 1468192"/>
                <a:gd name="connsiteX17" fmla="*/ 1205462 w 2179105"/>
                <a:gd name="connsiteY17" fmla="*/ 803642 h 1468192"/>
                <a:gd name="connsiteX18" fmla="*/ 1205462 w 2179105"/>
                <a:gd name="connsiteY18" fmla="*/ 927279 h 1468192"/>
                <a:gd name="connsiteX19" fmla="*/ 1470767 w 2179105"/>
                <a:gd name="connsiteY19" fmla="*/ 927279 h 1468192"/>
                <a:gd name="connsiteX20" fmla="*/ 1470767 w 2179105"/>
                <a:gd name="connsiteY20" fmla="*/ 1146220 h 1468192"/>
                <a:gd name="connsiteX21" fmla="*/ 1826224 w 2179105"/>
                <a:gd name="connsiteY21" fmla="*/ 1146220 h 1468192"/>
                <a:gd name="connsiteX22" fmla="*/ 1826224 w 2179105"/>
                <a:gd name="connsiteY22" fmla="*/ 1468192 h 1468192"/>
                <a:gd name="connsiteX23" fmla="*/ 2179105 w 2179105"/>
                <a:gd name="connsiteY23" fmla="*/ 1468192 h 146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79105" h="1468192">
                  <a:moveTo>
                    <a:pt x="0" y="0"/>
                  </a:moveTo>
                  <a:lnTo>
                    <a:pt x="164849" y="0"/>
                  </a:lnTo>
                  <a:lnTo>
                    <a:pt x="164849" y="72122"/>
                  </a:lnTo>
                  <a:lnTo>
                    <a:pt x="203486" y="72122"/>
                  </a:lnTo>
                  <a:lnTo>
                    <a:pt x="203486" y="141668"/>
                  </a:lnTo>
                  <a:lnTo>
                    <a:pt x="236971" y="141668"/>
                  </a:lnTo>
                  <a:lnTo>
                    <a:pt x="236971" y="216366"/>
                  </a:lnTo>
                  <a:lnTo>
                    <a:pt x="363184" y="216366"/>
                  </a:lnTo>
                  <a:lnTo>
                    <a:pt x="363184" y="352882"/>
                  </a:lnTo>
                  <a:lnTo>
                    <a:pt x="909248" y="352882"/>
                  </a:lnTo>
                  <a:lnTo>
                    <a:pt x="909248" y="453337"/>
                  </a:lnTo>
                  <a:lnTo>
                    <a:pt x="958188" y="453337"/>
                  </a:lnTo>
                  <a:lnTo>
                    <a:pt x="958188" y="582126"/>
                  </a:lnTo>
                  <a:lnTo>
                    <a:pt x="965915" y="582126"/>
                  </a:lnTo>
                  <a:lnTo>
                    <a:pt x="965915" y="677429"/>
                  </a:lnTo>
                  <a:lnTo>
                    <a:pt x="1166826" y="677429"/>
                  </a:lnTo>
                  <a:cubicBezTo>
                    <a:pt x="1166826" y="720359"/>
                    <a:pt x="1166825" y="760712"/>
                    <a:pt x="1166825" y="803642"/>
                  </a:cubicBezTo>
                  <a:lnTo>
                    <a:pt x="1205462" y="803642"/>
                  </a:lnTo>
                  <a:lnTo>
                    <a:pt x="1205462" y="927279"/>
                  </a:lnTo>
                  <a:lnTo>
                    <a:pt x="1470767" y="927279"/>
                  </a:lnTo>
                  <a:lnTo>
                    <a:pt x="1470767" y="1146220"/>
                  </a:lnTo>
                  <a:lnTo>
                    <a:pt x="1826224" y="1146220"/>
                  </a:lnTo>
                  <a:lnTo>
                    <a:pt x="1826224" y="1468192"/>
                  </a:lnTo>
                  <a:lnTo>
                    <a:pt x="2179105" y="1468192"/>
                  </a:lnTo>
                </a:path>
              </a:pathLst>
            </a:custGeom>
            <a:noFill/>
            <a:ln w="1905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cxnSp>
          <p:nvCxnSpPr>
            <p:cNvPr id="60" name="Straight Connector 59"/>
            <p:cNvCxnSpPr/>
            <p:nvPr/>
          </p:nvCxnSpPr>
          <p:spPr>
            <a:xfrm>
              <a:off x="3224213" y="3083719"/>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528889" y="2762250"/>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440783" y="25455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2407446" y="25455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2395539" y="25455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381252" y="25455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24065" y="2295525"/>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1974059" y="2078831"/>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1964534" y="2078831"/>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1902621" y="19740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1826421" y="1974056"/>
              <a:ext cx="0" cy="18288"/>
            </a:xfrm>
            <a:prstGeom prst="line">
              <a:avLst/>
            </a:prstGeom>
            <a:ln w="12700" cap="rnd">
              <a:solidFill>
                <a:schemeClr val="accent1"/>
              </a:solidFill>
            </a:ln>
            <a:effectLst/>
          </p:spPr>
          <p:style>
            <a:lnRef idx="1">
              <a:schemeClr val="accent1"/>
            </a:lnRef>
            <a:fillRef idx="0">
              <a:schemeClr val="accent1"/>
            </a:fillRef>
            <a:effectRef idx="0">
              <a:schemeClr val="accent1"/>
            </a:effectRef>
            <a:fontRef idx="minor">
              <a:schemeClr val="tx1"/>
            </a:fontRef>
          </p:style>
        </p:cxnSp>
      </p:grpSp>
      <p:grpSp>
        <p:nvGrpSpPr>
          <p:cNvPr id="251" name="Group 250"/>
          <p:cNvGrpSpPr/>
          <p:nvPr/>
        </p:nvGrpSpPr>
        <p:grpSpPr>
          <a:xfrm>
            <a:off x="1283832" y="2069095"/>
            <a:ext cx="1795391" cy="1220449"/>
            <a:chOff x="1042988" y="1645444"/>
            <a:chExt cx="1347790" cy="1221581"/>
          </a:xfrm>
        </p:grpSpPr>
        <p:cxnSp>
          <p:nvCxnSpPr>
            <p:cNvPr id="252" name="Straight Connector 251"/>
            <p:cNvCxnSpPr/>
            <p:nvPr/>
          </p:nvCxnSpPr>
          <p:spPr>
            <a:xfrm>
              <a:off x="2378872"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sp>
          <p:nvSpPr>
            <p:cNvPr id="253" name="Freeform 252"/>
            <p:cNvSpPr/>
            <p:nvPr/>
          </p:nvSpPr>
          <p:spPr>
            <a:xfrm>
              <a:off x="1042988" y="1645444"/>
              <a:ext cx="1340643" cy="1221581"/>
            </a:xfrm>
            <a:custGeom>
              <a:avLst/>
              <a:gdLst>
                <a:gd name="connsiteX0" fmla="*/ 1340643 w 1340643"/>
                <a:gd name="connsiteY0" fmla="*/ 1221581 h 1221581"/>
                <a:gd name="connsiteX1" fmla="*/ 1226343 w 1340643"/>
                <a:gd name="connsiteY1" fmla="*/ 1221581 h 1221581"/>
                <a:gd name="connsiteX2" fmla="*/ 1226343 w 1340643"/>
                <a:gd name="connsiteY2" fmla="*/ 1028700 h 1221581"/>
                <a:gd name="connsiteX3" fmla="*/ 1212056 w 1340643"/>
                <a:gd name="connsiteY3" fmla="*/ 1028700 h 1221581"/>
                <a:gd name="connsiteX4" fmla="*/ 1212056 w 1340643"/>
                <a:gd name="connsiteY4" fmla="*/ 845344 h 1221581"/>
                <a:gd name="connsiteX5" fmla="*/ 1081087 w 1340643"/>
                <a:gd name="connsiteY5" fmla="*/ 845344 h 1221581"/>
                <a:gd name="connsiteX6" fmla="*/ 1081087 w 1340643"/>
                <a:gd name="connsiteY6" fmla="*/ 757237 h 1221581"/>
                <a:gd name="connsiteX7" fmla="*/ 1042987 w 1340643"/>
                <a:gd name="connsiteY7" fmla="*/ 757237 h 1221581"/>
                <a:gd name="connsiteX8" fmla="*/ 1042987 w 1340643"/>
                <a:gd name="connsiteY8" fmla="*/ 666750 h 1221581"/>
                <a:gd name="connsiteX9" fmla="*/ 942975 w 1340643"/>
                <a:gd name="connsiteY9" fmla="*/ 666750 h 1221581"/>
                <a:gd name="connsiteX10" fmla="*/ 942975 w 1340643"/>
                <a:gd name="connsiteY10" fmla="*/ 585787 h 1221581"/>
                <a:gd name="connsiteX11" fmla="*/ 762000 w 1340643"/>
                <a:gd name="connsiteY11" fmla="*/ 585787 h 1221581"/>
                <a:gd name="connsiteX12" fmla="*/ 762000 w 1340643"/>
                <a:gd name="connsiteY12" fmla="*/ 497681 h 1221581"/>
                <a:gd name="connsiteX13" fmla="*/ 728662 w 1340643"/>
                <a:gd name="connsiteY13" fmla="*/ 497681 h 1221581"/>
                <a:gd name="connsiteX14" fmla="*/ 728662 w 1340643"/>
                <a:gd name="connsiteY14" fmla="*/ 419100 h 1221581"/>
                <a:gd name="connsiteX15" fmla="*/ 707231 w 1340643"/>
                <a:gd name="connsiteY15" fmla="*/ 419100 h 1221581"/>
                <a:gd name="connsiteX16" fmla="*/ 707231 w 1340643"/>
                <a:gd name="connsiteY16" fmla="*/ 342900 h 1221581"/>
                <a:gd name="connsiteX17" fmla="*/ 600075 w 1340643"/>
                <a:gd name="connsiteY17" fmla="*/ 342900 h 1221581"/>
                <a:gd name="connsiteX18" fmla="*/ 600075 w 1340643"/>
                <a:gd name="connsiteY18" fmla="*/ 285750 h 1221581"/>
                <a:gd name="connsiteX19" fmla="*/ 583406 w 1340643"/>
                <a:gd name="connsiteY19" fmla="*/ 285750 h 1221581"/>
                <a:gd name="connsiteX20" fmla="*/ 583406 w 1340643"/>
                <a:gd name="connsiteY20" fmla="*/ 233362 h 1221581"/>
                <a:gd name="connsiteX21" fmla="*/ 507206 w 1340643"/>
                <a:gd name="connsiteY21" fmla="*/ 233362 h 1221581"/>
                <a:gd name="connsiteX22" fmla="*/ 507206 w 1340643"/>
                <a:gd name="connsiteY22" fmla="*/ 180975 h 1221581"/>
                <a:gd name="connsiteX23" fmla="*/ 488156 w 1340643"/>
                <a:gd name="connsiteY23" fmla="*/ 180975 h 1221581"/>
                <a:gd name="connsiteX24" fmla="*/ 488156 w 1340643"/>
                <a:gd name="connsiteY24" fmla="*/ 128587 h 1221581"/>
                <a:gd name="connsiteX25" fmla="*/ 359568 w 1340643"/>
                <a:gd name="connsiteY25" fmla="*/ 128587 h 1221581"/>
                <a:gd name="connsiteX26" fmla="*/ 359568 w 1340643"/>
                <a:gd name="connsiteY26" fmla="*/ 85725 h 1221581"/>
                <a:gd name="connsiteX27" fmla="*/ 302418 w 1340643"/>
                <a:gd name="connsiteY27" fmla="*/ 85725 h 1221581"/>
                <a:gd name="connsiteX28" fmla="*/ 302418 w 1340643"/>
                <a:gd name="connsiteY28" fmla="*/ 42862 h 1221581"/>
                <a:gd name="connsiteX29" fmla="*/ 26193 w 1340643"/>
                <a:gd name="connsiteY29" fmla="*/ 42862 h 1221581"/>
                <a:gd name="connsiteX30" fmla="*/ 26193 w 1340643"/>
                <a:gd name="connsiteY30" fmla="*/ 0 h 1221581"/>
                <a:gd name="connsiteX31" fmla="*/ 0 w 1340643"/>
                <a:gd name="connsiteY31" fmla="*/ 0 h 122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40643" h="1221581">
                  <a:moveTo>
                    <a:pt x="1340643" y="1221581"/>
                  </a:moveTo>
                  <a:lnTo>
                    <a:pt x="1226343" y="1221581"/>
                  </a:lnTo>
                  <a:lnTo>
                    <a:pt x="1226343" y="1028700"/>
                  </a:lnTo>
                  <a:lnTo>
                    <a:pt x="1212056" y="1028700"/>
                  </a:lnTo>
                  <a:lnTo>
                    <a:pt x="1212056" y="845344"/>
                  </a:lnTo>
                  <a:lnTo>
                    <a:pt x="1081087" y="845344"/>
                  </a:lnTo>
                  <a:lnTo>
                    <a:pt x="1081087" y="757237"/>
                  </a:lnTo>
                  <a:lnTo>
                    <a:pt x="1042987" y="757237"/>
                  </a:lnTo>
                  <a:lnTo>
                    <a:pt x="1042987" y="666750"/>
                  </a:lnTo>
                  <a:lnTo>
                    <a:pt x="942975" y="666750"/>
                  </a:lnTo>
                  <a:lnTo>
                    <a:pt x="942975" y="585787"/>
                  </a:lnTo>
                  <a:lnTo>
                    <a:pt x="762000" y="585787"/>
                  </a:lnTo>
                  <a:lnTo>
                    <a:pt x="762000" y="497681"/>
                  </a:lnTo>
                  <a:lnTo>
                    <a:pt x="728662" y="497681"/>
                  </a:lnTo>
                  <a:lnTo>
                    <a:pt x="728662" y="419100"/>
                  </a:lnTo>
                  <a:lnTo>
                    <a:pt x="707231" y="419100"/>
                  </a:lnTo>
                  <a:lnTo>
                    <a:pt x="707231" y="342900"/>
                  </a:lnTo>
                  <a:lnTo>
                    <a:pt x="600075" y="342900"/>
                  </a:lnTo>
                  <a:lnTo>
                    <a:pt x="600075" y="285750"/>
                  </a:lnTo>
                  <a:lnTo>
                    <a:pt x="583406" y="285750"/>
                  </a:lnTo>
                  <a:lnTo>
                    <a:pt x="583406" y="233362"/>
                  </a:lnTo>
                  <a:lnTo>
                    <a:pt x="507206" y="233362"/>
                  </a:lnTo>
                  <a:lnTo>
                    <a:pt x="507206" y="180975"/>
                  </a:lnTo>
                  <a:lnTo>
                    <a:pt x="488156" y="180975"/>
                  </a:lnTo>
                  <a:lnTo>
                    <a:pt x="488156" y="128587"/>
                  </a:lnTo>
                  <a:lnTo>
                    <a:pt x="359568" y="128587"/>
                  </a:lnTo>
                  <a:lnTo>
                    <a:pt x="359568" y="85725"/>
                  </a:lnTo>
                  <a:lnTo>
                    <a:pt x="302418" y="85725"/>
                  </a:lnTo>
                  <a:lnTo>
                    <a:pt x="302418" y="42862"/>
                  </a:lnTo>
                  <a:lnTo>
                    <a:pt x="26193" y="42862"/>
                  </a:lnTo>
                  <a:lnTo>
                    <a:pt x="26193" y="0"/>
                  </a:lnTo>
                  <a:lnTo>
                    <a:pt x="0" y="0"/>
                  </a:lnTo>
                </a:path>
              </a:pathLst>
            </a:custGeom>
            <a:noFill/>
            <a:ln w="1905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398" dirty="0">
                <a:solidFill>
                  <a:prstClr val="black"/>
                </a:solidFill>
                <a:latin typeface="Arial"/>
              </a:endParaRPr>
            </a:p>
          </p:txBody>
        </p:sp>
        <p:cxnSp>
          <p:nvCxnSpPr>
            <p:cNvPr id="254" name="Straight Connector 253"/>
            <p:cNvCxnSpPr/>
            <p:nvPr/>
          </p:nvCxnSpPr>
          <p:spPr>
            <a:xfrm>
              <a:off x="2390778"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a:off x="2309815"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a:off x="2300290"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7" name="Straight Connector 256"/>
            <p:cNvCxnSpPr/>
            <p:nvPr/>
          </p:nvCxnSpPr>
          <p:spPr>
            <a:xfrm>
              <a:off x="2288384" y="2845594"/>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a:off x="2207422"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a:off x="2197897"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a:off x="2171704"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a:off x="2162178"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a:off x="2155034"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a:off x="2147890" y="24741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4" name="Straight Connector 263"/>
            <p:cNvCxnSpPr/>
            <p:nvPr/>
          </p:nvCxnSpPr>
          <p:spPr>
            <a:xfrm>
              <a:off x="2107409" y="2381250"/>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a:off x="2095502" y="2381250"/>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a:off x="1978821" y="22074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a:off x="1966915" y="2207419"/>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nvGrpSpPr>
            <p:cNvPr id="268" name="Group 267"/>
            <p:cNvGrpSpPr/>
            <p:nvPr/>
          </p:nvGrpSpPr>
          <p:grpSpPr>
            <a:xfrm>
              <a:off x="1604965" y="1862138"/>
              <a:ext cx="11906" cy="18288"/>
              <a:chOff x="1604965" y="1862138"/>
              <a:chExt cx="11906" cy="18288"/>
            </a:xfrm>
          </p:grpSpPr>
          <p:cxnSp>
            <p:nvCxnSpPr>
              <p:cNvPr id="284" name="Straight Connector 283"/>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69" name="Group 268"/>
            <p:cNvGrpSpPr/>
            <p:nvPr/>
          </p:nvGrpSpPr>
          <p:grpSpPr>
            <a:xfrm>
              <a:off x="1588296" y="1862138"/>
              <a:ext cx="11906" cy="18288"/>
              <a:chOff x="1604965" y="1862138"/>
              <a:chExt cx="11906" cy="18288"/>
            </a:xfrm>
          </p:grpSpPr>
          <p:cxnSp>
            <p:nvCxnSpPr>
              <p:cNvPr id="282" name="Straight Connector 281"/>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83" name="Straight Connector 282"/>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70" name="Group 269"/>
            <p:cNvGrpSpPr/>
            <p:nvPr/>
          </p:nvGrpSpPr>
          <p:grpSpPr>
            <a:xfrm>
              <a:off x="1585915" y="1862138"/>
              <a:ext cx="11906" cy="18288"/>
              <a:chOff x="1604965" y="1862138"/>
              <a:chExt cx="11906" cy="18288"/>
            </a:xfrm>
          </p:grpSpPr>
          <p:cxnSp>
            <p:nvCxnSpPr>
              <p:cNvPr id="280" name="Straight Connector 279"/>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71" name="Group 270"/>
            <p:cNvGrpSpPr/>
            <p:nvPr/>
          </p:nvGrpSpPr>
          <p:grpSpPr>
            <a:xfrm>
              <a:off x="1519240" y="1754982"/>
              <a:ext cx="11906" cy="18288"/>
              <a:chOff x="1604965" y="1862138"/>
              <a:chExt cx="11906" cy="18288"/>
            </a:xfrm>
          </p:grpSpPr>
          <p:cxnSp>
            <p:nvCxnSpPr>
              <p:cNvPr id="278" name="Straight Connector 277"/>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79" name="Straight Connector 278"/>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72" name="Group 271"/>
            <p:cNvGrpSpPr/>
            <p:nvPr/>
          </p:nvGrpSpPr>
          <p:grpSpPr>
            <a:xfrm>
              <a:off x="1481140" y="1754982"/>
              <a:ext cx="11906" cy="18288"/>
              <a:chOff x="1604965" y="1862138"/>
              <a:chExt cx="11906" cy="18288"/>
            </a:xfrm>
          </p:grpSpPr>
          <p:cxnSp>
            <p:nvCxnSpPr>
              <p:cNvPr id="276" name="Straight Connector 275"/>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nvGrpSpPr>
            <p:cNvPr id="273" name="Group 272"/>
            <p:cNvGrpSpPr/>
            <p:nvPr/>
          </p:nvGrpSpPr>
          <p:grpSpPr>
            <a:xfrm>
              <a:off x="1426371" y="1754982"/>
              <a:ext cx="11906" cy="18288"/>
              <a:chOff x="1604965" y="1862138"/>
              <a:chExt cx="11906" cy="18288"/>
            </a:xfrm>
          </p:grpSpPr>
          <p:cxnSp>
            <p:nvCxnSpPr>
              <p:cNvPr id="274" name="Straight Connector 273"/>
              <p:cNvCxnSpPr/>
              <p:nvPr/>
            </p:nvCxnSpPr>
            <p:spPr>
              <a:xfrm>
                <a:off x="1616871"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cxnSp>
            <p:nvCxnSpPr>
              <p:cNvPr id="275" name="Straight Connector 274"/>
              <p:cNvCxnSpPr/>
              <p:nvPr/>
            </p:nvCxnSpPr>
            <p:spPr>
              <a:xfrm>
                <a:off x="1604965" y="1862138"/>
                <a:ext cx="0" cy="18288"/>
              </a:xfrm>
              <a:prstGeom prst="line">
                <a:avLst/>
              </a:prstGeom>
              <a:ln w="12700" cap="rnd">
                <a:solidFill>
                  <a:srgbClr val="717073"/>
                </a:solidFill>
              </a:ln>
              <a:effectLst/>
            </p:spPr>
            <p:style>
              <a:lnRef idx="1">
                <a:schemeClr val="accent1"/>
              </a:lnRef>
              <a:fillRef idx="0">
                <a:schemeClr val="accent1"/>
              </a:fillRef>
              <a:effectRef idx="0">
                <a:schemeClr val="accent1"/>
              </a:effectRef>
              <a:fontRef idx="minor">
                <a:schemeClr val="tx1"/>
              </a:fontRef>
            </p:style>
          </p:cxnSp>
        </p:grpSp>
      </p:grpSp>
      <p:sp>
        <p:nvSpPr>
          <p:cNvPr id="287" name="TextBox 286"/>
          <p:cNvSpPr txBox="1"/>
          <p:nvPr/>
        </p:nvSpPr>
        <p:spPr>
          <a:xfrm>
            <a:off x="4479512" y="3200840"/>
            <a:ext cx="890984" cy="184538"/>
          </a:xfrm>
          <a:prstGeom prst="rect">
            <a:avLst/>
          </a:prstGeom>
          <a:noFill/>
        </p:spPr>
        <p:txBody>
          <a:bodyPr wrap="square" lIns="0" tIns="0" rIns="0" bIns="0" rtlCol="0" anchor="b" anchorCtr="0">
            <a:spAutoFit/>
          </a:bodyPr>
          <a:lstStyle/>
          <a:p>
            <a:pPr algn="ctr">
              <a:defRPr/>
            </a:pPr>
            <a:r>
              <a:rPr lang="en-US" sz="1199" i="1" dirty="0">
                <a:solidFill>
                  <a:prstClr val="black"/>
                </a:solidFill>
                <a:latin typeface="Tahoma" panose="020B0604030504040204" pitchFamily="34" charset="0"/>
                <a:ea typeface="Tahoma" panose="020B0604030504040204" pitchFamily="34" charset="0"/>
                <a:cs typeface="Tahoma" panose="020B0604030504040204" pitchFamily="34" charset="0"/>
              </a:rPr>
              <a:t>P</a:t>
            </a:r>
            <a:r>
              <a:rPr lang="en-US" sz="1199" dirty="0">
                <a:solidFill>
                  <a:prstClr val="black"/>
                </a:solidFill>
                <a:latin typeface="Tahoma" panose="020B0604030504040204" pitchFamily="34" charset="0"/>
                <a:ea typeface="Tahoma" panose="020B0604030504040204" pitchFamily="34" charset="0"/>
                <a:cs typeface="Tahoma" panose="020B0604030504040204" pitchFamily="34" charset="0"/>
              </a:rPr>
              <a:t>=0.21</a:t>
            </a:r>
          </a:p>
        </p:txBody>
      </p:sp>
      <p:sp>
        <p:nvSpPr>
          <p:cNvPr id="4" name="Rechteck 3"/>
          <p:cNvSpPr/>
          <p:nvPr/>
        </p:nvSpPr>
        <p:spPr>
          <a:xfrm>
            <a:off x="409621" y="5232618"/>
            <a:ext cx="5903833" cy="594351"/>
          </a:xfrm>
          <a:prstGeom prst="rect">
            <a:avLst/>
          </a:prstGeom>
          <a:noFill/>
          <a:ln w="19050" cap="rnd">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2398" dirty="0">
              <a:solidFill>
                <a:prstClr val="white"/>
              </a:solidFill>
              <a:latin typeface="Arial"/>
            </a:endParaRPr>
          </a:p>
        </p:txBody>
      </p:sp>
      <p:sp>
        <p:nvSpPr>
          <p:cNvPr id="290" name="Rechteck 289"/>
          <p:cNvSpPr/>
          <p:nvPr/>
        </p:nvSpPr>
        <p:spPr>
          <a:xfrm>
            <a:off x="6577093" y="4265053"/>
            <a:ext cx="5253388" cy="291035"/>
          </a:xfrm>
          <a:prstGeom prst="rect">
            <a:avLst/>
          </a:prstGeom>
          <a:noFill/>
          <a:ln w="19050" cap="rnd">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2398" dirty="0">
              <a:solidFill>
                <a:prstClr val="white"/>
              </a:solidFill>
              <a:latin typeface="Arial"/>
            </a:endParaRPr>
          </a:p>
        </p:txBody>
      </p:sp>
      <p:sp>
        <p:nvSpPr>
          <p:cNvPr id="295" name="Content Placeholder 3">
            <a:extLst>
              <a:ext uri="{FF2B5EF4-FFF2-40B4-BE49-F238E27FC236}">
                <a16:creationId xmlns:a16="http://schemas.microsoft.com/office/drawing/2014/main" id="{1F52CEEA-AB05-4363-B9A5-D725AF146BE6}"/>
              </a:ext>
            </a:extLst>
          </p:cNvPr>
          <p:cNvSpPr txBox="1">
            <a:spLocks/>
          </p:cNvSpPr>
          <p:nvPr/>
        </p:nvSpPr>
        <p:spPr>
          <a:xfrm>
            <a:off x="777253" y="6277813"/>
            <a:ext cx="10642971" cy="545595"/>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0"/>
              </a:spcAft>
              <a:buClr>
                <a:schemeClr val="accent4"/>
              </a:buClr>
              <a:buFont typeface="Arial" panose="020B0604020202020204" pitchFamily="34" charset="0"/>
              <a:buNone/>
              <a:defRPr sz="800" b="0" i="0" kern="1200" baseline="0">
                <a:solidFill>
                  <a:schemeClr val="tx1"/>
                </a:solidFill>
                <a:latin typeface="+mn-lt"/>
                <a:ea typeface="+mn-ea"/>
                <a:cs typeface="Arial" pitchFamily="34" charset="0"/>
              </a:defRPr>
            </a:lvl1pPr>
            <a:lvl2pPr marL="571500" indent="-228600" algn="l" defTabSz="914400" rtl="0" eaLnBrk="1" latinLnBrk="0" hangingPunct="1">
              <a:lnSpc>
                <a:spcPct val="100000"/>
              </a:lnSpc>
              <a:spcBef>
                <a:spcPts val="300"/>
              </a:spcBef>
              <a:spcAft>
                <a:spcPts val="0"/>
              </a:spcAft>
              <a:buClr>
                <a:schemeClr val="accent4"/>
              </a:buClr>
              <a:buSzPct val="85000"/>
              <a:buFont typeface="Arial" pitchFamily="34" charset="0"/>
              <a:buChar char="–"/>
              <a:tabLst/>
              <a:defRPr sz="1600" kern="1200">
                <a:solidFill>
                  <a:schemeClr val="tx1"/>
                </a:solidFill>
                <a:latin typeface="+mn-lt"/>
                <a:ea typeface="+mn-ea"/>
                <a:cs typeface="Arial" pitchFamily="34" charset="0"/>
              </a:defRPr>
            </a:lvl2pPr>
            <a:lvl3pPr marL="914400" indent="-228600" algn="l" defTabSz="914400" rtl="0" eaLnBrk="1" latinLnBrk="0" hangingPunct="1">
              <a:lnSpc>
                <a:spcPct val="100000"/>
              </a:lnSpc>
              <a:spcBef>
                <a:spcPts val="300"/>
              </a:spcBef>
              <a:spcAft>
                <a:spcPts val="0"/>
              </a:spcAft>
              <a:buClr>
                <a:schemeClr val="accent4"/>
              </a:buClr>
              <a:buFont typeface="Wingdings" panose="05000000000000000000" pitchFamily="2" charset="2"/>
              <a:buChar char="§"/>
              <a:defRPr sz="1400" kern="1200">
                <a:solidFill>
                  <a:schemeClr val="tx1"/>
                </a:solidFill>
                <a:latin typeface="+mn-lt"/>
                <a:ea typeface="+mn-ea"/>
                <a:cs typeface="Arial" pitchFamily="34" charset="0"/>
              </a:defRPr>
            </a:lvl3pPr>
            <a:lvl4pPr marL="1257300" indent="-227013" algn="l" defTabSz="914400" rtl="0" eaLnBrk="1" latinLnBrk="0" hangingPunct="1">
              <a:lnSpc>
                <a:spcPct val="100000"/>
              </a:lnSpc>
              <a:spcBef>
                <a:spcPts val="300"/>
              </a:spcBef>
              <a:spcAft>
                <a:spcPts val="0"/>
              </a:spcAft>
              <a:buClr>
                <a:schemeClr val="accent4"/>
              </a:buClr>
              <a:buSzPct val="85000"/>
              <a:buFont typeface="Arial" pitchFamily="34" charset="0"/>
              <a:buChar char="»"/>
              <a:defRPr sz="1200" kern="1200">
                <a:solidFill>
                  <a:schemeClr val="tx1"/>
                </a:solidFill>
                <a:latin typeface="+mn-lt"/>
                <a:ea typeface="+mn-ea"/>
                <a:cs typeface="Arial" pitchFamily="34" charset="0"/>
              </a:defRPr>
            </a:lvl4pPr>
            <a:lvl5pPr marL="1543050" indent="-169863" algn="l" defTabSz="914400" rtl="0" eaLnBrk="1" latinLnBrk="0" hangingPunct="1">
              <a:lnSpc>
                <a:spcPct val="100000"/>
              </a:lnSpc>
              <a:spcBef>
                <a:spcPts val="300"/>
              </a:spcBef>
              <a:spcAft>
                <a:spcPts val="0"/>
              </a:spcAft>
              <a:buClr>
                <a:schemeClr val="accent4"/>
              </a:buClr>
              <a:buFont typeface="Wingdings" panose="05000000000000000000" pitchFamily="2" charset="2"/>
              <a:buChar char="Ø"/>
              <a:defRPr sz="1000" kern="1200">
                <a:solidFill>
                  <a:schemeClr val="tx1"/>
                </a:solidFill>
                <a:latin typeface="+mn-lt"/>
                <a:ea typeface="+mn-ea"/>
                <a:cs typeface="Arial" pitchFamily="34" charset="0"/>
              </a:defRPr>
            </a:lvl5pPr>
            <a:lvl6pPr marL="1257300" indent="-173038" algn="l" defTabSz="914400" rtl="0" eaLnBrk="1" latinLnBrk="0" hangingPunct="1">
              <a:lnSpc>
                <a:spcPct val="90000"/>
              </a:lnSpc>
              <a:spcBef>
                <a:spcPts val="0"/>
              </a:spcBef>
              <a:spcAft>
                <a:spcPts val="600"/>
              </a:spcAft>
              <a:buClr>
                <a:schemeClr val="tx1"/>
              </a:buClr>
              <a:buSzPct val="85000"/>
              <a:buFont typeface="Arial" pitchFamily="34" charset="0"/>
              <a:buChar char="–"/>
              <a:defRPr sz="1200" kern="1200" baseline="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16945">
              <a:buClrTx/>
              <a:defRPr/>
            </a:pPr>
            <a:r>
              <a:rPr lang="en-US" sz="1066" dirty="0">
                <a:solidFill>
                  <a:srgbClr val="58595B"/>
                </a:solidFill>
                <a:latin typeface="Arial"/>
              </a:rPr>
              <a:t>GKS = gamma knife surgery; WBRT = whole brain radiotherapy</a:t>
            </a:r>
          </a:p>
          <a:p>
            <a:pPr defTabSz="1216945">
              <a:buClrTx/>
              <a:defRPr/>
            </a:pPr>
            <a:r>
              <a:rPr lang="es-ES" sz="1200" dirty="0">
                <a:solidFill>
                  <a:srgbClr val="58595B"/>
                </a:solidFill>
                <a:latin typeface="Tahoma" panose="020B0604030504040204" pitchFamily="34" charset="0"/>
                <a:ea typeface="Tahoma" panose="020B0604030504040204" pitchFamily="34" charset="0"/>
                <a:cs typeface="Tahoma" panose="020B0604030504040204" pitchFamily="34" charset="0"/>
              </a:rPr>
              <a:t>Kim Y, et al. J </a:t>
            </a:r>
            <a:r>
              <a:rPr lang="es-ES" sz="1200" dirty="0" err="1">
                <a:solidFill>
                  <a:srgbClr val="58595B"/>
                </a:solidFill>
                <a:latin typeface="Tahoma" panose="020B0604030504040204" pitchFamily="34" charset="0"/>
                <a:ea typeface="Tahoma" panose="020B0604030504040204" pitchFamily="34" charset="0"/>
                <a:cs typeface="Tahoma" panose="020B0604030504040204" pitchFamily="34" charset="0"/>
              </a:rPr>
              <a:t>Thorac</a:t>
            </a:r>
            <a:r>
              <a:rPr lang="es-ES" sz="1200" dirty="0">
                <a:solidFill>
                  <a:srgbClr val="58595B"/>
                </a:solidFill>
                <a:latin typeface="Tahoma" panose="020B0604030504040204" pitchFamily="34" charset="0"/>
                <a:ea typeface="Tahoma" panose="020B0604030504040204" pitchFamily="34" charset="0"/>
                <a:cs typeface="Tahoma" panose="020B0604030504040204" pitchFamily="34" charset="0"/>
              </a:rPr>
              <a:t> Oncol. 2017;12:S2209</a:t>
            </a:r>
          </a:p>
        </p:txBody>
      </p:sp>
      <p:sp>
        <p:nvSpPr>
          <p:cNvPr id="5" name="TextBox 4"/>
          <p:cNvSpPr txBox="1"/>
          <p:nvPr/>
        </p:nvSpPr>
        <p:spPr>
          <a:xfrm>
            <a:off x="5678818" y="1661773"/>
            <a:ext cx="6423626" cy="923330"/>
          </a:xfrm>
          <a:prstGeom prst="rect">
            <a:avLst/>
          </a:prstGeom>
          <a:noFill/>
          <a:ln w="12700">
            <a:noFill/>
          </a:ln>
        </p:spPr>
        <p:txBody>
          <a:bodyPr wrap="square" lIns="45720" rIns="45720" rtlCol="0">
            <a:spAutoFit/>
          </a:bodyPr>
          <a:lstStyle/>
          <a:p>
            <a:pPr>
              <a:lnSpc>
                <a:spcPct val="150000"/>
              </a:lnSpc>
            </a:pPr>
            <a:r>
              <a:rPr lang="en-US" dirty="0">
                <a:latin typeface="Tahoma" panose="020B0604030504040204" pitchFamily="34" charset="0"/>
                <a:ea typeface="Tahoma" panose="020B0604030504040204" pitchFamily="34" charset="0"/>
                <a:cs typeface="Tahoma" panose="020B0604030504040204" pitchFamily="34" charset="0"/>
              </a:rPr>
              <a:t>Ở </a:t>
            </a:r>
            <a:r>
              <a:rPr lang="en-US" dirty="0" err="1">
                <a:latin typeface="Tahoma" panose="020B0604030504040204" pitchFamily="34" charset="0"/>
                <a:ea typeface="Tahoma" panose="020B0604030504040204" pitchFamily="34" charset="0"/>
                <a:cs typeface="Tahoma" panose="020B0604030504040204" pitchFamily="34" charset="0"/>
              </a:rPr>
              <a:t>nhóm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xạ</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trị</a:t>
            </a:r>
            <a:r>
              <a:rPr lang="en-US" dirty="0">
                <a:latin typeface="Tahoma" panose="020B0604030504040204" pitchFamily="34" charset="0"/>
                <a:ea typeface="Tahoma" panose="020B0604030504040204" pitchFamily="34" charset="0"/>
                <a:cs typeface="Tahoma" panose="020B0604030504040204" pitchFamily="34" charset="0"/>
              </a:rPr>
              <a:t>, PFS </a:t>
            </a:r>
            <a:r>
              <a:rPr lang="en-US" dirty="0" err="1">
                <a:latin typeface="Tahoma" panose="020B0604030504040204" pitchFamily="34" charset="0"/>
                <a:ea typeface="Tahoma" panose="020B0604030504040204" pitchFamily="34" charset="0"/>
                <a:cs typeface="Tahoma" panose="020B0604030504040204" pitchFamily="34" charset="0"/>
              </a:rPr>
              <a:t>đạt</a:t>
            </a:r>
            <a:r>
              <a:rPr lang="en-US" dirty="0">
                <a:latin typeface="Tahoma" panose="020B0604030504040204" pitchFamily="34" charset="0"/>
                <a:ea typeface="Tahoma" panose="020B0604030504040204" pitchFamily="34" charset="0"/>
                <a:cs typeface="Tahoma" panose="020B0604030504040204" pitchFamily="34" charset="0"/>
              </a:rPr>
              <a:t> 11.5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 (WBRT) hay 15.6 </a:t>
            </a:r>
            <a:r>
              <a:rPr lang="en-US" dirty="0" err="1">
                <a:latin typeface="Tahoma" panose="020B0604030504040204" pitchFamily="34" charset="0"/>
                <a:ea typeface="Tahoma" panose="020B0604030504040204" pitchFamily="34" charset="0"/>
                <a:cs typeface="Tahoma" panose="020B0604030504040204" pitchFamily="34" charset="0"/>
              </a:rPr>
              <a:t>tháng</a:t>
            </a:r>
            <a:r>
              <a:rPr lang="en-US" dirty="0">
                <a:latin typeface="Tahoma" panose="020B0604030504040204" pitchFamily="34" charset="0"/>
                <a:ea typeface="Tahoma" panose="020B0604030504040204" pitchFamily="34" charset="0"/>
                <a:cs typeface="Tahoma" panose="020B0604030504040204" pitchFamily="34" charset="0"/>
              </a:rPr>
              <a:t> (GSK).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Afatinib</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có</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thể</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dùng</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kết</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hợp</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với</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xạ</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FF0000"/>
                </a:solidFill>
                <a:latin typeface="Tahoma" panose="020B0604030504040204" pitchFamily="34" charset="0"/>
                <a:ea typeface="Tahoma" panose="020B0604030504040204" pitchFamily="34" charset="0"/>
                <a:cs typeface="Tahoma" panose="020B0604030504040204" pitchFamily="34" charset="0"/>
              </a:rPr>
              <a:t>trị</a:t>
            </a: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a:t>
            </a:r>
            <a:endParaRPr lang="vi-VN" dirty="0">
              <a:solidFill>
                <a:srgbClr val="FF0000"/>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9819500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그룹 8"/>
          <p:cNvGrpSpPr/>
          <p:nvPr/>
        </p:nvGrpSpPr>
        <p:grpSpPr>
          <a:xfrm>
            <a:off x="6185566" y="2233320"/>
            <a:ext cx="6000797" cy="3560395"/>
            <a:chOff x="6185647" y="2232212"/>
            <a:chExt cx="6006353" cy="3563692"/>
          </a:xfrm>
        </p:grpSpPr>
        <p:pic>
          <p:nvPicPr>
            <p:cNvPr id="15" name="Picture 3" descr="Product-Limit Survival Curves">
              <a:extLst>
                <a:ext uri="{FF2B5EF4-FFF2-40B4-BE49-F238E27FC236}">
                  <a16:creationId xmlns:a16="http://schemas.microsoft.com/office/drawing/2014/main" id="{00000000-0008-0000-0500-000003040000}"/>
                </a:ext>
              </a:extLst>
            </p:cNvPr>
            <p:cNvPicPr>
              <a:picLocks noChangeAspect="1" noChangeArrowheads="1"/>
            </p:cNvPicPr>
            <p:nvPr/>
          </p:nvPicPr>
          <p:blipFill rotWithShape="1">
            <a:blip r:embed="rId3" cstate="print"/>
            <a:srcRect l="1243" t="8144" r="2119" b="11574"/>
            <a:stretch/>
          </p:blipFill>
          <p:spPr bwMode="auto">
            <a:xfrm>
              <a:off x="6185647" y="2232432"/>
              <a:ext cx="5930153" cy="3563472"/>
            </a:xfrm>
            <a:prstGeom prst="rect">
              <a:avLst/>
            </a:prstGeom>
            <a:noFill/>
          </p:spPr>
        </p:pic>
        <p:sp>
          <p:nvSpPr>
            <p:cNvPr id="8" name="직사각형 7"/>
            <p:cNvSpPr/>
            <p:nvPr/>
          </p:nvSpPr>
          <p:spPr>
            <a:xfrm>
              <a:off x="11389659" y="2232212"/>
              <a:ext cx="802341" cy="282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798"/>
            </a:p>
          </p:txBody>
        </p:sp>
      </p:grpSp>
      <p:grpSp>
        <p:nvGrpSpPr>
          <p:cNvPr id="5" name="그룹 4"/>
          <p:cNvGrpSpPr/>
          <p:nvPr/>
        </p:nvGrpSpPr>
        <p:grpSpPr>
          <a:xfrm>
            <a:off x="139985" y="2394096"/>
            <a:ext cx="5750019" cy="3604847"/>
            <a:chOff x="1788457" y="1815352"/>
            <a:chExt cx="7207625" cy="4636655"/>
          </a:xfrm>
        </p:grpSpPr>
        <p:pic>
          <p:nvPicPr>
            <p:cNvPr id="12" name="Picture 4" descr="Product-Limit Survival Curves">
              <a:extLst>
                <a:ext uri="{FF2B5EF4-FFF2-40B4-BE49-F238E27FC236}">
                  <a16:creationId xmlns:a16="http://schemas.microsoft.com/office/drawing/2014/main" id="{00000000-0008-0000-0500-000004040000}"/>
                </a:ext>
              </a:extLst>
            </p:cNvPr>
            <p:cNvPicPr>
              <a:picLocks noChangeAspect="1" noChangeArrowheads="1"/>
            </p:cNvPicPr>
            <p:nvPr/>
          </p:nvPicPr>
          <p:blipFill rotWithShape="1">
            <a:blip r:embed="rId4" cstate="print"/>
            <a:srcRect l="1702" t="8290" r="2064" b="7372"/>
            <a:stretch/>
          </p:blipFill>
          <p:spPr bwMode="auto">
            <a:xfrm>
              <a:off x="1788457" y="1815352"/>
              <a:ext cx="7207625" cy="4561393"/>
            </a:xfrm>
            <a:prstGeom prst="rect">
              <a:avLst/>
            </a:prstGeom>
            <a:noFill/>
          </p:spPr>
        </p:pic>
        <p:sp>
          <p:nvSpPr>
            <p:cNvPr id="3" name="TextBox 2"/>
            <p:cNvSpPr txBox="1"/>
            <p:nvPr/>
          </p:nvSpPr>
          <p:spPr>
            <a:xfrm>
              <a:off x="5294660" y="6095723"/>
              <a:ext cx="887506" cy="356284"/>
            </a:xfrm>
            <a:prstGeom prst="rect">
              <a:avLst/>
            </a:prstGeom>
            <a:solidFill>
              <a:schemeClr val="bg1"/>
            </a:solidFill>
          </p:spPr>
          <p:txBody>
            <a:bodyPr wrap="square" rtlCol="0">
              <a:spAutoFit/>
            </a:bodyPr>
            <a:lstStyle/>
            <a:p>
              <a:pPr algn="ctr"/>
              <a:r>
                <a:rPr lang="en-US" altLang="ko-KR" sz="1200" b="1" dirty="0">
                  <a:latin typeface="Tahoma" panose="020B0604030504040204" pitchFamily="34" charset="0"/>
                  <a:ea typeface="Tahoma" panose="020B0604030504040204" pitchFamily="34" charset="0"/>
                  <a:cs typeface="Tahoma" panose="020B0604030504040204" pitchFamily="34" charset="0"/>
                </a:rPr>
                <a:t>Days</a:t>
              </a:r>
              <a:endParaRPr lang="ko-KR" altLang="en-US" sz="2000" b="1" dirty="0">
                <a:latin typeface="Tahoma" panose="020B0604030504040204" pitchFamily="34" charset="0"/>
                <a:cs typeface="Tahoma" panose="020B0604030504040204" pitchFamily="34" charset="0"/>
              </a:endParaRPr>
            </a:p>
          </p:txBody>
        </p:sp>
      </p:grpSp>
      <p:graphicFrame>
        <p:nvGraphicFramePr>
          <p:cNvPr id="4" name="표 3"/>
          <p:cNvGraphicFramePr>
            <a:graphicFrameLocks noGrp="1"/>
          </p:cNvGraphicFramePr>
          <p:nvPr/>
        </p:nvGraphicFramePr>
        <p:xfrm>
          <a:off x="1859619" y="2382702"/>
          <a:ext cx="4030385" cy="1100584"/>
        </p:xfrm>
        <a:graphic>
          <a:graphicData uri="http://schemas.openxmlformats.org/drawingml/2006/table">
            <a:tbl>
              <a:tblPr>
                <a:tableStyleId>{5C22544A-7EE6-4342-B048-85BDC9FD1C3A}</a:tableStyleId>
              </a:tblPr>
              <a:tblGrid>
                <a:gridCol w="1012148">
                  <a:extLst>
                    <a:ext uri="{9D8B030D-6E8A-4147-A177-3AD203B41FA5}">
                      <a16:colId xmlns:a16="http://schemas.microsoft.com/office/drawing/2014/main" val="3579470480"/>
                    </a:ext>
                  </a:extLst>
                </a:gridCol>
                <a:gridCol w="643852">
                  <a:extLst>
                    <a:ext uri="{9D8B030D-6E8A-4147-A177-3AD203B41FA5}">
                      <a16:colId xmlns:a16="http://schemas.microsoft.com/office/drawing/2014/main" val="4174048623"/>
                    </a:ext>
                  </a:extLst>
                </a:gridCol>
                <a:gridCol w="1645400">
                  <a:extLst>
                    <a:ext uri="{9D8B030D-6E8A-4147-A177-3AD203B41FA5}">
                      <a16:colId xmlns:a16="http://schemas.microsoft.com/office/drawing/2014/main" val="482543538"/>
                    </a:ext>
                  </a:extLst>
                </a:gridCol>
                <a:gridCol w="728985">
                  <a:extLst>
                    <a:ext uri="{9D8B030D-6E8A-4147-A177-3AD203B41FA5}">
                      <a16:colId xmlns:a16="http://schemas.microsoft.com/office/drawing/2014/main" val="2750469432"/>
                    </a:ext>
                  </a:extLst>
                </a:gridCol>
              </a:tblGrid>
              <a:tr h="414470">
                <a:tc>
                  <a:txBody>
                    <a:bodyPr/>
                    <a:lstStyle/>
                    <a:p>
                      <a:pPr algn="ctr" fontAlgn="ct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Total</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Median PFS</a:t>
                      </a:r>
                    </a:p>
                    <a:p>
                      <a:pPr algn="ctr" fontAlgn="ct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Months (95% CI)</a:t>
                      </a:r>
                    </a:p>
                  </a:txBody>
                  <a:tcPr marL="8446" marR="8446" marT="844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P-value</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9386105"/>
                  </a:ext>
                </a:extLst>
              </a:tr>
              <a:tr h="211458">
                <a:tc>
                  <a:txBody>
                    <a:bodyPr/>
                    <a:lstStyle/>
                    <a:p>
                      <a:pPr algn="ctr" fontAlgn="ctr"/>
                      <a:r>
                        <a:rPr lang="en-US" altLang="ko-KR" sz="1400" b="0" i="0" u="none" strike="noStrike" dirty="0">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rPr>
                        <a:t>Brain</a:t>
                      </a:r>
                      <a:r>
                        <a:rPr lang="en-US" altLang="ko-KR" sz="1400" b="0" i="0" u="none" strike="noStrike" baseline="0" dirty="0">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rPr>
                        <a:t> met(-)</a:t>
                      </a:r>
                      <a:endParaRPr lang="en-US" altLang="ko-KR" sz="1400" b="0" i="0" u="none" strike="noStrike" dirty="0">
                        <a:solidFill>
                          <a:schemeClr val="accent1">
                            <a:lumMod val="75000"/>
                          </a:schemeClr>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196</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23.2 (18.0, 32.9)</a:t>
                      </a: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0.0121</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071384049"/>
                  </a:ext>
                </a:extLst>
              </a:tr>
              <a:tr h="211458">
                <a:tc>
                  <a:txBody>
                    <a:bodyPr/>
                    <a:lstStyle/>
                    <a:p>
                      <a:pPr algn="ctr" fontAlgn="ctr"/>
                      <a:r>
                        <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rPr>
                        <a:t>Brain</a:t>
                      </a:r>
                      <a:r>
                        <a:rPr lang="en-US" altLang="ko-KR" sz="1400" b="0" i="0" u="none" strike="noStrike" baseline="0" dirty="0">
                          <a:solidFill>
                            <a:srgbClr val="FF0000"/>
                          </a:solidFill>
                          <a:effectLst/>
                          <a:latin typeface="Tahoma" panose="020B0604030504040204" pitchFamily="34" charset="0"/>
                          <a:ea typeface="Tahoma" panose="020B0604030504040204" pitchFamily="34" charset="0"/>
                          <a:cs typeface="Tahoma" panose="020B0604030504040204" pitchFamily="34" charset="0"/>
                        </a:rPr>
                        <a:t> met(+)</a:t>
                      </a:r>
                      <a:endPar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ko-KR" sz="1400" b="1" u="none" strike="noStrike" dirty="0">
                          <a:effectLst/>
                          <a:latin typeface="Tahoma" panose="020B0604030504040204" pitchFamily="34" charset="0"/>
                          <a:ea typeface="Tahoma" panose="020B0604030504040204" pitchFamily="34" charset="0"/>
                          <a:cs typeface="Tahoma" panose="020B0604030504040204" pitchFamily="34" charset="0"/>
                        </a:rPr>
                        <a:t>153</a:t>
                      </a:r>
                      <a:endParaRPr lang="en-US" altLang="ko-KR" sz="1400" b="1"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ko-KR" sz="140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rPr>
                        <a:t>14.8 (12.6, 18.4)</a:t>
                      </a:r>
                      <a:endPar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ko-KR" altLang="en-US" sz="1400" u="none" strike="noStrike" dirty="0">
                          <a:effectLst/>
                          <a:latin typeface="Tahoma" panose="020B0604030504040204" pitchFamily="34" charset="0"/>
                          <a:cs typeface="Tahoma" panose="020B0604030504040204" pitchFamily="34" charset="0"/>
                        </a:rPr>
                        <a:t>　</a:t>
                      </a:r>
                      <a:endParaRPr lang="ko-KR" altLang="en-US" sz="14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8446" marR="8446" marT="8446" marB="0" anchor="ct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59663147"/>
                  </a:ext>
                </a:extLst>
              </a:tr>
              <a:tr h="211458">
                <a:tc>
                  <a:txBody>
                    <a:bodyPr/>
                    <a:lstStyle/>
                    <a:p>
                      <a:pPr algn="ctr" fontAlgn="ctr"/>
                      <a:r>
                        <a:rPr lang="ko-KR" altLang="en-US" sz="1400" u="none" strike="noStrike" dirty="0">
                          <a:effectLst/>
                          <a:latin typeface="Tahoma" panose="020B0604030504040204" pitchFamily="34" charset="0"/>
                          <a:cs typeface="Tahoma" panose="020B0604030504040204" pitchFamily="34" charset="0"/>
                        </a:rPr>
                        <a:t>　</a:t>
                      </a:r>
                      <a:endParaRPr lang="ko-KR" altLang="en-US" sz="14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ko-KR" altLang="en-US" sz="1400" u="none" strike="noStrike">
                          <a:effectLst/>
                          <a:latin typeface="Tahoma" panose="020B0604030504040204" pitchFamily="34" charset="0"/>
                          <a:cs typeface="Tahoma" panose="020B0604030504040204" pitchFamily="34" charset="0"/>
                        </a:rPr>
                        <a:t>　</a:t>
                      </a:r>
                      <a:endParaRPr lang="ko-KR" altLang="en-US" sz="14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r>
                        <a:rPr lang="ko-KR" altLang="en-US" sz="1400" u="none" strike="noStrike" dirty="0">
                          <a:effectLst/>
                          <a:latin typeface="Tahoma" panose="020B0604030504040204" pitchFamily="34" charset="0"/>
                          <a:cs typeface="Tahoma" panose="020B0604030504040204" pitchFamily="34" charset="0"/>
                        </a:rPr>
                        <a:t>　</a:t>
                      </a:r>
                      <a:endParaRPr lang="ko-KR" altLang="en-US" sz="14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8446" marR="8446" marT="8446" marB="0" anchor="ct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575536031"/>
                  </a:ext>
                </a:extLst>
              </a:tr>
            </a:tbl>
          </a:graphicData>
        </a:graphic>
      </p:graphicFrame>
      <p:graphicFrame>
        <p:nvGraphicFramePr>
          <p:cNvPr id="6" name="표 5"/>
          <p:cNvGraphicFramePr>
            <a:graphicFrameLocks noGrp="1"/>
          </p:cNvGraphicFramePr>
          <p:nvPr/>
        </p:nvGraphicFramePr>
        <p:xfrm>
          <a:off x="6810726" y="4380635"/>
          <a:ext cx="5215538" cy="1178701"/>
        </p:xfrm>
        <a:graphic>
          <a:graphicData uri="http://schemas.openxmlformats.org/drawingml/2006/table">
            <a:tbl>
              <a:tblPr>
                <a:tableStyleId>{5C22544A-7EE6-4342-B048-85BDC9FD1C3A}</a:tableStyleId>
              </a:tblPr>
              <a:tblGrid>
                <a:gridCol w="1178165">
                  <a:extLst>
                    <a:ext uri="{9D8B030D-6E8A-4147-A177-3AD203B41FA5}">
                      <a16:colId xmlns:a16="http://schemas.microsoft.com/office/drawing/2014/main" val="3127305751"/>
                    </a:ext>
                  </a:extLst>
                </a:gridCol>
                <a:gridCol w="495489">
                  <a:extLst>
                    <a:ext uri="{9D8B030D-6E8A-4147-A177-3AD203B41FA5}">
                      <a16:colId xmlns:a16="http://schemas.microsoft.com/office/drawing/2014/main" val="3993221004"/>
                    </a:ext>
                  </a:extLst>
                </a:gridCol>
                <a:gridCol w="57341">
                  <a:extLst>
                    <a:ext uri="{9D8B030D-6E8A-4147-A177-3AD203B41FA5}">
                      <a16:colId xmlns:a16="http://schemas.microsoft.com/office/drawing/2014/main" val="3367541303"/>
                    </a:ext>
                  </a:extLst>
                </a:gridCol>
                <a:gridCol w="692948">
                  <a:extLst>
                    <a:ext uri="{9D8B030D-6E8A-4147-A177-3AD203B41FA5}">
                      <a16:colId xmlns:a16="http://schemas.microsoft.com/office/drawing/2014/main" val="2570142739"/>
                    </a:ext>
                  </a:extLst>
                </a:gridCol>
                <a:gridCol w="815770">
                  <a:extLst>
                    <a:ext uri="{9D8B030D-6E8A-4147-A177-3AD203B41FA5}">
                      <a16:colId xmlns:a16="http://schemas.microsoft.com/office/drawing/2014/main" val="2073543679"/>
                    </a:ext>
                  </a:extLst>
                </a:gridCol>
                <a:gridCol w="681236">
                  <a:extLst>
                    <a:ext uri="{9D8B030D-6E8A-4147-A177-3AD203B41FA5}">
                      <a16:colId xmlns:a16="http://schemas.microsoft.com/office/drawing/2014/main" val="2037956399"/>
                    </a:ext>
                  </a:extLst>
                </a:gridCol>
                <a:gridCol w="686348">
                  <a:extLst>
                    <a:ext uri="{9D8B030D-6E8A-4147-A177-3AD203B41FA5}">
                      <a16:colId xmlns:a16="http://schemas.microsoft.com/office/drawing/2014/main" val="476786202"/>
                    </a:ext>
                  </a:extLst>
                </a:gridCol>
                <a:gridCol w="608241">
                  <a:extLst>
                    <a:ext uri="{9D8B030D-6E8A-4147-A177-3AD203B41FA5}">
                      <a16:colId xmlns:a16="http://schemas.microsoft.com/office/drawing/2014/main" val="3361001355"/>
                    </a:ext>
                  </a:extLst>
                </a:gridCol>
              </a:tblGrid>
              <a:tr h="453520">
                <a:tc>
                  <a:txBody>
                    <a:bodyPr/>
                    <a:lstStyle/>
                    <a:p>
                      <a:pPr algn="ctr" fontAlgn="ct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Total</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Median OS </a:t>
                      </a:r>
                    </a:p>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Months (95% CI)</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fontAlgn="ctr"/>
                      <a:endParaRPr lang="en-US"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tc>
                <a:tc hMerge="1">
                  <a:txBody>
                    <a:bodyPr/>
                    <a:lstStyle/>
                    <a:p>
                      <a:pPr latinLnBrk="1"/>
                      <a:endParaRPr lang="ko-KR" altLang="en-US"/>
                    </a:p>
                  </a:txBody>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3yr</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5yr</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400" u="none" strike="noStrike" dirty="0">
                          <a:effectLst/>
                          <a:latin typeface="Tahoma" panose="020B0604030504040204" pitchFamily="34" charset="0"/>
                          <a:ea typeface="Tahoma" panose="020B0604030504040204" pitchFamily="34" charset="0"/>
                          <a:cs typeface="Tahoma" panose="020B0604030504040204" pitchFamily="34" charset="0"/>
                        </a:rPr>
                        <a:t>P-value</a:t>
                      </a: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32633192"/>
                  </a:ext>
                </a:extLst>
              </a:tr>
              <a:tr h="241727">
                <a:tc>
                  <a:txBody>
                    <a:bodyPr/>
                    <a:lstStyle/>
                    <a:p>
                      <a:pPr algn="ctr" fontAlgn="ctr"/>
                      <a:r>
                        <a:rPr lang="en-US" altLang="ko-KR" sz="1400" b="0" i="0" u="none" strike="noStrike" dirty="0">
                          <a:solidFill>
                            <a:srgbClr val="0070C0"/>
                          </a:solidFill>
                          <a:effectLst/>
                          <a:latin typeface="Tahoma" panose="020B0604030504040204" pitchFamily="34" charset="0"/>
                          <a:ea typeface="Tahoma" panose="020B0604030504040204" pitchFamily="34" charset="0"/>
                          <a:cs typeface="Tahoma" panose="020B0604030504040204" pitchFamily="34" charset="0"/>
                        </a:rPr>
                        <a:t>Brain met(-)</a:t>
                      </a: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196</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gridSpan="3">
                  <a:txBody>
                    <a:bodyPr/>
                    <a:lstStyle/>
                    <a:p>
                      <a:pPr algn="ctr" fontAlgn="ct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hMerge="1">
                  <a:txBody>
                    <a:bodyPr/>
                    <a:lstStyle/>
                    <a:p>
                      <a:pPr algn="l" fontAlgn="ctr"/>
                      <a:endParaRPr lang="ko-KR" altLang="en-US"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l" fontAlgn="ctr"/>
                      <a:endParaRPr lang="ko-KR" altLang="en-US"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0.70</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0.60</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ctr" fontAlgn="ctr"/>
                      <a:r>
                        <a:rPr lang="en-US" altLang="ko-KR" sz="1400" u="none" strike="noStrike">
                          <a:effectLst/>
                          <a:latin typeface="Tahoma" panose="020B0604030504040204" pitchFamily="34" charset="0"/>
                          <a:ea typeface="Tahoma" panose="020B0604030504040204" pitchFamily="34" charset="0"/>
                          <a:cs typeface="Tahoma" panose="020B0604030504040204" pitchFamily="34" charset="0"/>
                        </a:rPr>
                        <a:t>0.0518</a:t>
                      </a:r>
                      <a:endParaRPr lang="en-US" altLang="ko-KR"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808440949"/>
                  </a:ext>
                </a:extLst>
              </a:tr>
              <a:tr h="241727">
                <a:tc>
                  <a:txBody>
                    <a:bodyPr/>
                    <a:lstStyle/>
                    <a:p>
                      <a:pPr algn="ctr" fontAlgn="ctr"/>
                      <a:r>
                        <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rPr>
                        <a:t>Brain</a:t>
                      </a:r>
                      <a:r>
                        <a:rPr lang="en-US" altLang="ko-KR" sz="1400" b="0" i="0" u="none" strike="noStrike" baseline="0" dirty="0">
                          <a:solidFill>
                            <a:srgbClr val="FF0000"/>
                          </a:solidFill>
                          <a:effectLst/>
                          <a:latin typeface="Tahoma" panose="020B0604030504040204" pitchFamily="34" charset="0"/>
                          <a:ea typeface="Tahoma" panose="020B0604030504040204" pitchFamily="34" charset="0"/>
                          <a:cs typeface="Tahoma" panose="020B0604030504040204" pitchFamily="34" charset="0"/>
                        </a:rPr>
                        <a:t> met(+)</a:t>
                      </a:r>
                      <a:endParaRPr lang="en-US" altLang="ko-KR" sz="1400" b="0" i="0" u="none" strike="noStrike"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tc>
                  <a:txBody>
                    <a:bodyPr/>
                    <a:lstStyle/>
                    <a:p>
                      <a:pPr algn="ctr" fontAlgn="ctr"/>
                      <a:r>
                        <a:rPr lang="en-US" altLang="ko-KR" sz="1400" u="none" strike="noStrike">
                          <a:effectLst/>
                          <a:latin typeface="Tahoma" panose="020B0604030504040204" pitchFamily="34" charset="0"/>
                          <a:ea typeface="Tahoma" panose="020B0604030504040204" pitchFamily="34" charset="0"/>
                          <a:cs typeface="Tahoma" panose="020B0604030504040204" pitchFamily="34" charset="0"/>
                        </a:rPr>
                        <a:t>153</a:t>
                      </a:r>
                      <a:endParaRPr lang="en-US" altLang="ko-KR" sz="1400" b="0" i="0" u="none" strike="noStrike">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tc gridSpan="3">
                  <a:txBody>
                    <a:bodyPr/>
                    <a:lstStyle/>
                    <a:p>
                      <a:pPr algn="ctr" fontAlgn="ctr"/>
                      <a:r>
                        <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30.6</a:t>
                      </a:r>
                    </a:p>
                  </a:txBody>
                  <a:tcPr marL="7312" marR="7312" marT="7312" marB="0" anchor="ctr">
                    <a:lnB w="12700" cap="flat" cmpd="sng" algn="ctr">
                      <a:solidFill>
                        <a:schemeClr val="tx1"/>
                      </a:solidFill>
                      <a:prstDash val="solid"/>
                      <a:round/>
                      <a:headEnd type="none" w="med" len="med"/>
                      <a:tailEnd type="none" w="med" len="med"/>
                    </a:lnB>
                    <a:noFill/>
                  </a:tcPr>
                </a:tc>
                <a:tc hMerge="1">
                  <a:txBody>
                    <a:bodyPr/>
                    <a:lstStyle/>
                    <a:p>
                      <a:pPr algn="l" fontAlgn="ctr"/>
                      <a:endParaRPr lang="en-US" altLang="ko-KR"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B w="12700" cap="flat" cmpd="sng" algn="ctr">
                      <a:solidFill>
                        <a:schemeClr val="tx1"/>
                      </a:solidFill>
                      <a:prstDash val="solid"/>
                      <a:round/>
                      <a:headEnd type="none" w="med" len="med"/>
                      <a:tailEnd type="none" w="med" len="med"/>
                    </a:lnB>
                  </a:tcPr>
                </a:tc>
                <a:tc hMerge="1">
                  <a:txBody>
                    <a:bodyPr/>
                    <a:lstStyle/>
                    <a:p>
                      <a:pPr algn="l" fontAlgn="ctr"/>
                      <a:endParaRPr lang="en-US" altLang="ko-KR" sz="120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0.49</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tc>
                  <a:txBody>
                    <a:bodyPr/>
                    <a:lstStyle/>
                    <a:p>
                      <a:pPr algn="ctr" fontAlgn="ctr"/>
                      <a:r>
                        <a:rPr lang="en-US" altLang="ko-KR" sz="1400" u="none" strike="noStrike" dirty="0">
                          <a:effectLst/>
                          <a:latin typeface="Tahoma" panose="020B0604030504040204" pitchFamily="34" charset="0"/>
                          <a:ea typeface="Tahoma" panose="020B0604030504040204" pitchFamily="34" charset="0"/>
                          <a:cs typeface="Tahoma" panose="020B0604030504040204" pitchFamily="34" charset="0"/>
                        </a:rPr>
                        <a:t>0.49</a:t>
                      </a:r>
                      <a:endParaRPr lang="en-US" altLang="ko-KR"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tc>
                  <a:txBody>
                    <a:bodyPr/>
                    <a:lstStyle/>
                    <a:p>
                      <a:pPr algn="ctr" fontAlgn="ctr"/>
                      <a:r>
                        <a:rPr lang="ko-KR" altLang="en-US" sz="1400" u="none" strike="noStrike" dirty="0">
                          <a:effectLst/>
                          <a:latin typeface="Tahoma" panose="020B0604030504040204" pitchFamily="34" charset="0"/>
                          <a:cs typeface="Tahoma" panose="020B0604030504040204" pitchFamily="34" charset="0"/>
                        </a:rPr>
                        <a:t>　</a:t>
                      </a:r>
                      <a:endParaRPr lang="ko-KR" altLang="en-US" sz="14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82934193"/>
                  </a:ext>
                </a:extLst>
              </a:tr>
              <a:tr h="241727">
                <a:tc>
                  <a:txBody>
                    <a:bodyPr/>
                    <a:lstStyle/>
                    <a:p>
                      <a:pPr algn="ctr" fontAlgn="ctr"/>
                      <a:r>
                        <a:rPr lang="ko-KR" altLang="en-US" sz="1200" u="none" strike="noStrike">
                          <a:effectLst/>
                          <a:latin typeface="Tahoma" panose="020B0604030504040204" pitchFamily="34" charset="0"/>
                          <a:cs typeface="Tahoma" panose="020B0604030504040204" pitchFamily="34" charset="0"/>
                        </a:rPr>
                        <a:t>　</a:t>
                      </a:r>
                      <a:endParaRPr lang="ko-KR" altLang="en-US" sz="12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r" fontAlgn="ctr"/>
                      <a:endParaRPr lang="en-US" altLang="ko-KR" sz="12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endParaRPr lang="ko-KR" altLang="en-US" sz="12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dirty="0">
                          <a:effectLst/>
                          <a:latin typeface="Tahoma" panose="020B0604030504040204" pitchFamily="34" charset="0"/>
                          <a:cs typeface="Tahoma" panose="020B0604030504040204" pitchFamily="34" charset="0"/>
                        </a:rPr>
                        <a:t>　</a:t>
                      </a:r>
                      <a:endParaRPr lang="ko-KR" altLang="en-US" sz="12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a:effectLst/>
                          <a:latin typeface="Tahoma" panose="020B0604030504040204" pitchFamily="34" charset="0"/>
                          <a:cs typeface="Tahoma" panose="020B0604030504040204" pitchFamily="34" charset="0"/>
                        </a:rPr>
                        <a:t>　</a:t>
                      </a:r>
                      <a:endParaRPr lang="ko-KR" altLang="en-US" sz="12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a:effectLst/>
                          <a:latin typeface="Tahoma" panose="020B0604030504040204" pitchFamily="34" charset="0"/>
                          <a:cs typeface="Tahoma" panose="020B0604030504040204" pitchFamily="34" charset="0"/>
                        </a:rPr>
                        <a:t>　</a:t>
                      </a:r>
                      <a:endParaRPr lang="ko-KR" altLang="en-US" sz="12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a:effectLst/>
                          <a:latin typeface="Tahoma" panose="020B0604030504040204" pitchFamily="34" charset="0"/>
                          <a:cs typeface="Tahoma" panose="020B0604030504040204" pitchFamily="34" charset="0"/>
                        </a:rPr>
                        <a:t>　</a:t>
                      </a:r>
                      <a:endParaRPr lang="ko-KR" altLang="en-US" sz="1200" b="0" i="0" u="none" strike="noStrike">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tc>
                  <a:txBody>
                    <a:bodyPr/>
                    <a:lstStyle/>
                    <a:p>
                      <a:pPr algn="l" fontAlgn="ctr"/>
                      <a:r>
                        <a:rPr lang="ko-KR" altLang="en-US" sz="1200" u="none" strike="noStrike" dirty="0">
                          <a:effectLst/>
                          <a:latin typeface="Tahoma" panose="020B0604030504040204" pitchFamily="34" charset="0"/>
                          <a:cs typeface="Tahoma" panose="020B0604030504040204" pitchFamily="34" charset="0"/>
                        </a:rPr>
                        <a:t>　</a:t>
                      </a:r>
                      <a:endParaRPr lang="ko-KR" altLang="en-US" sz="1200" b="0" i="0" u="none" strike="noStrike" dirty="0">
                        <a:solidFill>
                          <a:srgbClr val="000000"/>
                        </a:solidFill>
                        <a:effectLst/>
                        <a:latin typeface="Tahoma" panose="020B0604030504040204" pitchFamily="34" charset="0"/>
                        <a:ea typeface="맑은 고딕" panose="020B0503020000020004" pitchFamily="50" charset="-127"/>
                        <a:cs typeface="Tahoma" panose="020B0604030504040204" pitchFamily="34" charset="0"/>
                      </a:endParaRPr>
                    </a:p>
                  </a:txBody>
                  <a:tcPr marL="7312" marR="7312" marT="7312" marB="0" anchor="ctr">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2601614626"/>
                  </a:ext>
                </a:extLst>
              </a:tr>
            </a:tbl>
          </a:graphicData>
        </a:graphic>
      </p:graphicFrame>
      <p:sp>
        <p:nvSpPr>
          <p:cNvPr id="18" name="TextBox 17"/>
          <p:cNvSpPr txBox="1"/>
          <p:nvPr/>
        </p:nvSpPr>
        <p:spPr>
          <a:xfrm>
            <a:off x="9630501" y="5843219"/>
            <a:ext cx="708024" cy="307648"/>
          </a:xfrm>
          <a:prstGeom prst="rect">
            <a:avLst/>
          </a:prstGeom>
          <a:solidFill>
            <a:schemeClr val="bg1"/>
          </a:solidFill>
        </p:spPr>
        <p:txBody>
          <a:bodyPr wrap="square" rtlCol="0">
            <a:spAutoFit/>
          </a:bodyPr>
          <a:lstStyle/>
          <a:p>
            <a:pPr algn="ctr"/>
            <a:r>
              <a:rPr lang="en-US" altLang="ko-KR" sz="1399" b="1" dirty="0"/>
              <a:t>Days</a:t>
            </a:r>
          </a:p>
        </p:txBody>
      </p:sp>
      <p:sp>
        <p:nvSpPr>
          <p:cNvPr id="13" name="직사각형 12"/>
          <p:cNvSpPr/>
          <p:nvPr/>
        </p:nvSpPr>
        <p:spPr>
          <a:xfrm>
            <a:off x="2793635" y="1719381"/>
            <a:ext cx="851515" cy="584327"/>
          </a:xfrm>
          <a:prstGeom prst="rect">
            <a:avLst/>
          </a:prstGeom>
        </p:spPr>
        <p:txBody>
          <a:bodyPr wrap="none">
            <a:spAutoFit/>
          </a:bodyPr>
          <a:lstStyle/>
          <a:p>
            <a:pPr algn="ctr"/>
            <a:r>
              <a:rPr lang="en-US" altLang="ko-KR" sz="3197" dirty="0">
                <a:latin typeface="Tahoma" panose="020B0604030504040204" pitchFamily="34" charset="0"/>
                <a:ea typeface="Tahoma" panose="020B0604030504040204" pitchFamily="34" charset="0"/>
                <a:cs typeface="Tahoma" panose="020B0604030504040204" pitchFamily="34" charset="0"/>
              </a:rPr>
              <a:t>PFS</a:t>
            </a:r>
            <a:endParaRPr lang="ko-KR" altLang="en-US" sz="3197" dirty="0">
              <a:latin typeface="Tahoma" panose="020B0604030504040204" pitchFamily="34" charset="0"/>
              <a:cs typeface="Tahoma" panose="020B0604030504040204" pitchFamily="34" charset="0"/>
            </a:endParaRPr>
          </a:p>
        </p:txBody>
      </p:sp>
      <p:sp>
        <p:nvSpPr>
          <p:cNvPr id="14" name="직사각형 13"/>
          <p:cNvSpPr/>
          <p:nvPr/>
        </p:nvSpPr>
        <p:spPr>
          <a:xfrm>
            <a:off x="9147899" y="1744032"/>
            <a:ext cx="702435" cy="584327"/>
          </a:xfrm>
          <a:prstGeom prst="rect">
            <a:avLst/>
          </a:prstGeom>
        </p:spPr>
        <p:txBody>
          <a:bodyPr wrap="none">
            <a:spAutoFit/>
          </a:bodyPr>
          <a:lstStyle/>
          <a:p>
            <a:pPr algn="ctr"/>
            <a:r>
              <a:rPr lang="en-US" altLang="ko-KR" sz="3197" dirty="0">
                <a:latin typeface="Tahoma" panose="020B0604030504040204" pitchFamily="34" charset="0"/>
                <a:ea typeface="Tahoma" panose="020B0604030504040204" pitchFamily="34" charset="0"/>
                <a:cs typeface="Tahoma" panose="020B0604030504040204" pitchFamily="34" charset="0"/>
              </a:rPr>
              <a:t>OS</a:t>
            </a:r>
            <a:endParaRPr lang="ko-KR" altLang="en-US" sz="3197" dirty="0">
              <a:latin typeface="Tahoma" panose="020B0604030504040204" pitchFamily="34" charset="0"/>
              <a:cs typeface="Tahoma" panose="020B0604030504040204" pitchFamily="34" charset="0"/>
            </a:endParaRPr>
          </a:p>
        </p:txBody>
      </p:sp>
      <p:sp>
        <p:nvSpPr>
          <p:cNvPr id="16" name="TextBox 15"/>
          <p:cNvSpPr txBox="1"/>
          <p:nvPr/>
        </p:nvSpPr>
        <p:spPr>
          <a:xfrm>
            <a:off x="705297" y="5503459"/>
            <a:ext cx="5524559" cy="276999"/>
          </a:xfrm>
          <a:prstGeom prst="rect">
            <a:avLst/>
          </a:prstGeom>
          <a:solidFill>
            <a:schemeClr val="bg1"/>
          </a:solidFill>
        </p:spPr>
        <p:txBody>
          <a:bodyPr wrap="square" rtlCol="0" anchor="t">
            <a:spAutoFit/>
          </a:bodyPr>
          <a:lstStyle/>
          <a:p>
            <a:r>
              <a:rPr lang="en-US" altLang="ko-KR" sz="1200" b="1" dirty="0">
                <a:latin typeface="Tahoma" panose="020B0604030504040204" pitchFamily="34" charset="0"/>
                <a:ea typeface="Tahoma" panose="020B0604030504040204" pitchFamily="34" charset="0"/>
                <a:cs typeface="Tahoma" panose="020B0604030504040204" pitchFamily="34" charset="0"/>
              </a:rPr>
              <a:t>  0                      500                    1000                 1500                   2000    </a:t>
            </a:r>
            <a:endParaRPr lang="ko-KR" altLang="en-US" sz="1200" b="1" dirty="0">
              <a:latin typeface="Tahoma" panose="020B0604030504040204" pitchFamily="34" charset="0"/>
              <a:cs typeface="Tahoma" panose="020B0604030504040204" pitchFamily="34" charset="0"/>
            </a:endParaRPr>
          </a:p>
        </p:txBody>
      </p:sp>
      <p:sp>
        <p:nvSpPr>
          <p:cNvPr id="17" name="TextBox 16"/>
          <p:cNvSpPr txBox="1"/>
          <p:nvPr/>
        </p:nvSpPr>
        <p:spPr>
          <a:xfrm>
            <a:off x="6810726" y="5553680"/>
            <a:ext cx="5375637" cy="276999"/>
          </a:xfrm>
          <a:prstGeom prst="rect">
            <a:avLst/>
          </a:prstGeom>
          <a:solidFill>
            <a:schemeClr val="bg1"/>
          </a:solidFill>
        </p:spPr>
        <p:txBody>
          <a:bodyPr wrap="square" rtlCol="0" anchor="t">
            <a:spAutoFit/>
          </a:bodyPr>
          <a:lstStyle/>
          <a:p>
            <a:r>
              <a:rPr lang="en-US" altLang="ko-KR" sz="1200" b="1" dirty="0">
                <a:latin typeface="Tahoma" panose="020B0604030504040204" pitchFamily="34" charset="0"/>
                <a:ea typeface="Tahoma" panose="020B0604030504040204" pitchFamily="34" charset="0"/>
                <a:cs typeface="Tahoma" panose="020B0604030504040204" pitchFamily="34" charset="0"/>
              </a:rPr>
              <a:t>  0                   500             1000              1500              2000           2500</a:t>
            </a:r>
            <a:endParaRPr lang="ko-KR" altLang="en-US" sz="1200" b="1" dirty="0">
              <a:latin typeface="Tahoma" panose="020B0604030504040204" pitchFamily="34" charset="0"/>
              <a:cs typeface="Tahoma" panose="020B0604030504040204" pitchFamily="34" charset="0"/>
            </a:endParaRPr>
          </a:p>
        </p:txBody>
      </p:sp>
      <p:sp>
        <p:nvSpPr>
          <p:cNvPr id="19" name="Footer Placeholder 3"/>
          <p:cNvSpPr>
            <a:spLocks noGrp="1"/>
          </p:cNvSpPr>
          <p:nvPr>
            <p:ph type="ftr" sz="quarter" idx="11"/>
          </p:nvPr>
        </p:nvSpPr>
        <p:spPr/>
        <p:txBody>
          <a:bodyPr/>
          <a:lstStyle/>
          <a:p>
            <a:r>
              <a:rPr lang="vi-VN" sz="1200" dirty="0">
                <a:solidFill>
                  <a:srgbClr val="4D4F51"/>
                </a:solidFill>
                <a:latin typeface="Tahoma" panose="020B0604030504040204" pitchFamily="34" charset="0"/>
                <a:ea typeface="Tahoma" panose="020B0604030504040204" pitchFamily="34" charset="0"/>
                <a:cs typeface="Tahoma" panose="020B0604030504040204" pitchFamily="34" charset="0"/>
              </a:rPr>
              <a:t>Sung YL et al </a:t>
            </a:r>
            <a:r>
              <a:rPr lang="vi-VN" sz="1200" dirty="0">
                <a:latin typeface="Tahoma" panose="020B0604030504040204" pitchFamily="34" charset="0"/>
                <a:ea typeface="Tahoma" panose="020B0604030504040204" pitchFamily="34" charset="0"/>
                <a:cs typeface="Tahoma" panose="020B0604030504040204" pitchFamily="34" charset="0"/>
              </a:rPr>
              <a:t>KALC 2018 Oral Presentation</a:t>
            </a:r>
            <a:endParaRPr lang="en-US" sz="1200" dirty="0">
              <a:solidFill>
                <a:srgbClr val="4D4F51"/>
              </a:solidFill>
              <a:latin typeface="Tahoma" panose="020B0604030504040204" pitchFamily="34" charset="0"/>
              <a:ea typeface="Tahoma" panose="020B0604030504040204" pitchFamily="34" charset="0"/>
              <a:cs typeface="Tahoma" panose="020B0604030504040204" pitchFamily="34" charset="0"/>
            </a:endParaRPr>
          </a:p>
        </p:txBody>
      </p:sp>
      <p:sp>
        <p:nvSpPr>
          <p:cNvPr id="2" name="TextBox 1"/>
          <p:cNvSpPr txBox="1"/>
          <p:nvPr/>
        </p:nvSpPr>
        <p:spPr>
          <a:xfrm>
            <a:off x="70566" y="301826"/>
            <a:ext cx="11714997" cy="1169551"/>
          </a:xfrm>
          <a:prstGeom prst="rect">
            <a:avLst/>
          </a:prstGeom>
          <a:noFill/>
          <a:ln w="12700">
            <a:noFill/>
          </a:ln>
        </p:spPr>
        <p:txBody>
          <a:bodyPr wrap="square" lIns="45720" rIns="45720" rtlCol="0">
            <a:spAutoFit/>
          </a:bodyPr>
          <a:lstStyle/>
          <a:p>
            <a:pPr algn="ctr">
              <a:lnSpc>
                <a:spcPct val="125000"/>
              </a:lnSpc>
              <a:spcBef>
                <a:spcPct val="0"/>
              </a:spcBef>
            </a:pPr>
            <a:r>
              <a:rPr lang="en-US" sz="2800" b="1" dirty="0" err="1">
                <a:solidFill>
                  <a:srgbClr val="FF9900"/>
                </a:solidFill>
                <a:latin typeface="+mj-lt"/>
                <a:ea typeface="Tahoma" panose="020B0604030504040204" pitchFamily="34" charset="0"/>
                <a:cs typeface="Tahoma" panose="020B0604030504040204" pitchFamily="34" charset="0"/>
              </a:rPr>
              <a:t>Nghiên</a:t>
            </a:r>
            <a:r>
              <a:rPr lang="en-US" sz="2800" b="1" dirty="0">
                <a:solidFill>
                  <a:srgbClr val="FF9900"/>
                </a:solidFill>
                <a:latin typeface="+mj-lt"/>
                <a:ea typeface="Tahoma" panose="020B0604030504040204" pitchFamily="34" charset="0"/>
                <a:cs typeface="Tahoma" panose="020B0604030504040204" pitchFamily="34" charset="0"/>
              </a:rPr>
              <a:t> </a:t>
            </a:r>
            <a:r>
              <a:rPr lang="en-US" sz="2800" b="1" dirty="0" err="1">
                <a:solidFill>
                  <a:srgbClr val="FF9900"/>
                </a:solidFill>
                <a:latin typeface="+mj-lt"/>
                <a:ea typeface="Tahoma" panose="020B0604030504040204" pitchFamily="34" charset="0"/>
                <a:cs typeface="Tahoma" panose="020B0604030504040204" pitchFamily="34" charset="0"/>
              </a:rPr>
              <a:t>cứu</a:t>
            </a:r>
            <a:r>
              <a:rPr lang="en-US" sz="2800" b="1" dirty="0">
                <a:solidFill>
                  <a:srgbClr val="FF9900"/>
                </a:solidFill>
                <a:latin typeface="+mj-lt"/>
                <a:ea typeface="Tahoma" panose="020B0604030504040204" pitchFamily="34" charset="0"/>
                <a:cs typeface="Tahoma" panose="020B0604030504040204" pitchFamily="34" charset="0"/>
              </a:rPr>
              <a:t> </a:t>
            </a:r>
            <a:r>
              <a:rPr lang="en-US" sz="2800" b="1" dirty="0" err="1">
                <a:solidFill>
                  <a:srgbClr val="FF9900"/>
                </a:solidFill>
                <a:latin typeface="+mj-lt"/>
                <a:ea typeface="Tahoma" panose="020B0604030504040204" pitchFamily="34" charset="0"/>
                <a:cs typeface="Tahoma" panose="020B0604030504040204" pitchFamily="34" charset="0"/>
              </a:rPr>
              <a:t>đời</a:t>
            </a:r>
            <a:r>
              <a:rPr lang="en-US" sz="2800" b="1" dirty="0">
                <a:solidFill>
                  <a:srgbClr val="FF9900"/>
                </a:solidFill>
                <a:latin typeface="+mj-lt"/>
                <a:ea typeface="Tahoma" panose="020B0604030504040204" pitchFamily="34" charset="0"/>
                <a:cs typeface="Tahoma" panose="020B0604030504040204" pitchFamily="34" charset="0"/>
              </a:rPr>
              <a:t> </a:t>
            </a:r>
            <a:r>
              <a:rPr lang="en-US" sz="2800" b="1" dirty="0" err="1">
                <a:solidFill>
                  <a:srgbClr val="FF9900"/>
                </a:solidFill>
                <a:latin typeface="+mj-lt"/>
                <a:ea typeface="Tahoma" panose="020B0604030504040204" pitchFamily="34" charset="0"/>
                <a:cs typeface="Tahoma" panose="020B0604030504040204" pitchFamily="34" charset="0"/>
              </a:rPr>
              <a:t>thực</a:t>
            </a:r>
            <a:r>
              <a:rPr lang="en-US" sz="2800" b="1" dirty="0">
                <a:solidFill>
                  <a:srgbClr val="FF9900"/>
                </a:solidFill>
                <a:latin typeface="+mj-lt"/>
                <a:ea typeface="Tahoma" panose="020B0604030504040204" pitchFamily="34" charset="0"/>
                <a:cs typeface="Tahoma" panose="020B0604030504040204" pitchFamily="34" charset="0"/>
              </a:rPr>
              <a:t> </a:t>
            </a:r>
            <a:r>
              <a:rPr lang="en-US" sz="2800" b="1" dirty="0" err="1">
                <a:solidFill>
                  <a:srgbClr val="FF9900"/>
                </a:solidFill>
                <a:latin typeface="+mj-lt"/>
                <a:ea typeface="Tahoma" panose="020B0604030504040204" pitchFamily="34" charset="0"/>
                <a:cs typeface="Tahoma" panose="020B0604030504040204" pitchFamily="34" charset="0"/>
              </a:rPr>
              <a:t>tại</a:t>
            </a:r>
            <a:r>
              <a:rPr lang="en-US" sz="2800" b="1" dirty="0">
                <a:solidFill>
                  <a:srgbClr val="FF9900"/>
                </a:solidFill>
                <a:latin typeface="+mj-lt"/>
                <a:ea typeface="Tahoma" panose="020B0604030504040204" pitchFamily="34" charset="0"/>
                <a:cs typeface="Tahoma" panose="020B0604030504040204" pitchFamily="34" charset="0"/>
              </a:rPr>
              <a:t> </a:t>
            </a:r>
            <a:r>
              <a:rPr lang="en-US" sz="2800" b="1" dirty="0" err="1">
                <a:solidFill>
                  <a:srgbClr val="FF9900"/>
                </a:solidFill>
                <a:latin typeface="+mj-lt"/>
                <a:ea typeface="Tahoma" panose="020B0604030504040204" pitchFamily="34" charset="0"/>
                <a:cs typeface="Tahoma" panose="020B0604030504040204" pitchFamily="34" charset="0"/>
              </a:rPr>
              <a:t>Hàn</a:t>
            </a:r>
            <a:r>
              <a:rPr lang="en-US" sz="2800" b="1" dirty="0">
                <a:solidFill>
                  <a:srgbClr val="FF9900"/>
                </a:solidFill>
                <a:latin typeface="+mj-lt"/>
                <a:ea typeface="Tahoma" panose="020B0604030504040204" pitchFamily="34" charset="0"/>
                <a:cs typeface="Tahoma" panose="020B0604030504040204" pitchFamily="34" charset="0"/>
              </a:rPr>
              <a:t> </a:t>
            </a:r>
            <a:r>
              <a:rPr lang="en-US" sz="2800" b="1" dirty="0" err="1">
                <a:solidFill>
                  <a:srgbClr val="FF9900"/>
                </a:solidFill>
                <a:latin typeface="+mj-lt"/>
                <a:ea typeface="Tahoma" panose="020B0604030504040204" pitchFamily="34" charset="0"/>
                <a:cs typeface="Tahoma" panose="020B0604030504040204" pitchFamily="34" charset="0"/>
              </a:rPr>
              <a:t>Quốc</a:t>
            </a:r>
            <a:r>
              <a:rPr lang="en-US" sz="2800" b="1" dirty="0">
                <a:solidFill>
                  <a:srgbClr val="FF9900"/>
                </a:solidFill>
                <a:latin typeface="+mj-lt"/>
                <a:ea typeface="Tahoma" panose="020B0604030504040204" pitchFamily="34" charset="0"/>
                <a:cs typeface="Tahoma" panose="020B0604030504040204" pitchFamily="34" charset="0"/>
              </a:rPr>
              <a:t> </a:t>
            </a:r>
            <a:r>
              <a:rPr lang="en-US" sz="2800" b="1" dirty="0" err="1">
                <a:solidFill>
                  <a:srgbClr val="FF9900"/>
                </a:solidFill>
                <a:latin typeface="+mj-lt"/>
                <a:ea typeface="Tahoma" panose="020B0604030504040204" pitchFamily="34" charset="0"/>
                <a:cs typeface="Tahoma" panose="020B0604030504040204" pitchFamily="34" charset="0"/>
              </a:rPr>
              <a:t>của</a:t>
            </a:r>
            <a:r>
              <a:rPr lang="en-US" sz="2800" b="1" dirty="0">
                <a:solidFill>
                  <a:srgbClr val="FF9900"/>
                </a:solidFill>
                <a:latin typeface="+mj-lt"/>
                <a:ea typeface="Tahoma" panose="020B0604030504040204" pitchFamily="34" charset="0"/>
                <a:cs typeface="Tahoma" panose="020B0604030504040204" pitchFamily="34" charset="0"/>
              </a:rPr>
              <a:t> </a:t>
            </a:r>
            <a:r>
              <a:rPr lang="en-US" sz="2800" b="1" dirty="0" err="1">
                <a:solidFill>
                  <a:srgbClr val="FF9900"/>
                </a:solidFill>
                <a:latin typeface="+mj-lt"/>
                <a:ea typeface="Tahoma" panose="020B0604030504040204" pitchFamily="34" charset="0"/>
                <a:cs typeface="Tahoma" panose="020B0604030504040204" pitchFamily="34" charset="0"/>
              </a:rPr>
              <a:t>tác</a:t>
            </a:r>
            <a:r>
              <a:rPr lang="en-US" sz="2800" b="1" dirty="0">
                <a:solidFill>
                  <a:srgbClr val="FF9900"/>
                </a:solidFill>
                <a:latin typeface="+mj-lt"/>
                <a:ea typeface="Tahoma" panose="020B0604030504040204" pitchFamily="34" charset="0"/>
                <a:cs typeface="Tahoma" panose="020B0604030504040204" pitchFamily="34" charset="0"/>
              </a:rPr>
              <a:t> </a:t>
            </a:r>
            <a:r>
              <a:rPr lang="en-US" sz="2800" b="1" dirty="0" err="1">
                <a:solidFill>
                  <a:srgbClr val="FF9900"/>
                </a:solidFill>
                <a:latin typeface="+mj-lt"/>
                <a:ea typeface="Tahoma" panose="020B0604030504040204" pitchFamily="34" charset="0"/>
                <a:cs typeface="Tahoma" panose="020B0604030504040204" pitchFamily="34" charset="0"/>
              </a:rPr>
              <a:t>giả</a:t>
            </a:r>
            <a:r>
              <a:rPr lang="en-US" sz="2800" b="1" dirty="0">
                <a:solidFill>
                  <a:srgbClr val="FF9900"/>
                </a:solidFill>
                <a:latin typeface="+mj-lt"/>
                <a:ea typeface="Tahoma" panose="020B0604030504040204" pitchFamily="34" charset="0"/>
                <a:cs typeface="Tahoma" panose="020B0604030504040204" pitchFamily="34" charset="0"/>
              </a:rPr>
              <a:t> Sung et al </a:t>
            </a:r>
          </a:p>
          <a:p>
            <a:pPr algn="ctr">
              <a:lnSpc>
                <a:spcPct val="125000"/>
              </a:lnSpc>
              <a:spcBef>
                <a:spcPct val="0"/>
              </a:spcBef>
            </a:pPr>
            <a:r>
              <a:rPr lang="en-US" sz="2800" b="1" dirty="0" err="1">
                <a:solidFill>
                  <a:srgbClr val="0070C0"/>
                </a:solidFill>
                <a:latin typeface="+mj-lt"/>
                <a:ea typeface="Tahoma" panose="020B0604030504040204" pitchFamily="34" charset="0"/>
                <a:cs typeface="Tahoma" panose="020B0604030504040204" pitchFamily="34" charset="0"/>
              </a:rPr>
              <a:t>Nhóm</a:t>
            </a:r>
            <a:r>
              <a:rPr lang="en-US" sz="2800" b="1" dirty="0">
                <a:solidFill>
                  <a:srgbClr val="0070C0"/>
                </a:solidFill>
                <a:latin typeface="+mj-lt"/>
                <a:ea typeface="Tahoma" panose="020B0604030504040204" pitchFamily="34" charset="0"/>
                <a:cs typeface="Tahoma" panose="020B0604030504040204" pitchFamily="34" charset="0"/>
              </a:rPr>
              <a:t> </a:t>
            </a:r>
            <a:r>
              <a:rPr lang="en-US" sz="2800" b="1" dirty="0" err="1">
                <a:solidFill>
                  <a:srgbClr val="0070C0"/>
                </a:solidFill>
                <a:latin typeface="+mj-lt"/>
                <a:ea typeface="Tahoma" panose="020B0604030504040204" pitchFamily="34" charset="0"/>
                <a:cs typeface="Tahoma" panose="020B0604030504040204" pitchFamily="34" charset="0"/>
              </a:rPr>
              <a:t>bệnh</a:t>
            </a:r>
            <a:r>
              <a:rPr lang="en-US" sz="2800" b="1" dirty="0">
                <a:solidFill>
                  <a:srgbClr val="0070C0"/>
                </a:solidFill>
                <a:latin typeface="+mj-lt"/>
                <a:ea typeface="Tahoma" panose="020B0604030504040204" pitchFamily="34" charset="0"/>
                <a:cs typeface="Tahoma" panose="020B0604030504040204" pitchFamily="34" charset="0"/>
              </a:rPr>
              <a:t> </a:t>
            </a:r>
            <a:r>
              <a:rPr lang="en-US" sz="2800" b="1" dirty="0" err="1">
                <a:solidFill>
                  <a:srgbClr val="0070C0"/>
                </a:solidFill>
                <a:latin typeface="+mj-lt"/>
                <a:ea typeface="Tahoma" panose="020B0604030504040204" pitchFamily="34" charset="0"/>
                <a:cs typeface="Tahoma" panose="020B0604030504040204" pitchFamily="34" charset="0"/>
              </a:rPr>
              <a:t>nhân</a:t>
            </a:r>
            <a:r>
              <a:rPr lang="en-US" sz="2800" b="1" dirty="0">
                <a:solidFill>
                  <a:srgbClr val="0070C0"/>
                </a:solidFill>
                <a:latin typeface="+mj-lt"/>
                <a:ea typeface="Tahoma" panose="020B0604030504040204" pitchFamily="34" charset="0"/>
                <a:cs typeface="Tahoma" panose="020B0604030504040204" pitchFamily="34" charset="0"/>
              </a:rPr>
              <a:t> di </a:t>
            </a:r>
            <a:r>
              <a:rPr lang="en-US" sz="2800" b="1" dirty="0" err="1">
                <a:solidFill>
                  <a:srgbClr val="0070C0"/>
                </a:solidFill>
                <a:latin typeface="+mj-lt"/>
                <a:ea typeface="Tahoma" panose="020B0604030504040204" pitchFamily="34" charset="0"/>
                <a:cs typeface="Tahoma" panose="020B0604030504040204" pitchFamily="34" charset="0"/>
              </a:rPr>
              <a:t>căn</a:t>
            </a:r>
            <a:r>
              <a:rPr lang="en-US" sz="2800" b="1" dirty="0">
                <a:solidFill>
                  <a:srgbClr val="0070C0"/>
                </a:solidFill>
                <a:latin typeface="+mj-lt"/>
                <a:ea typeface="Tahoma" panose="020B0604030504040204" pitchFamily="34" charset="0"/>
                <a:cs typeface="Tahoma" panose="020B0604030504040204" pitchFamily="34" charset="0"/>
              </a:rPr>
              <a:t> </a:t>
            </a:r>
            <a:r>
              <a:rPr lang="en-US" sz="2800" b="1" dirty="0" err="1">
                <a:solidFill>
                  <a:srgbClr val="0070C0"/>
                </a:solidFill>
                <a:latin typeface="+mj-lt"/>
                <a:ea typeface="Tahoma" panose="020B0604030504040204" pitchFamily="34" charset="0"/>
                <a:cs typeface="Tahoma" panose="020B0604030504040204" pitchFamily="34" charset="0"/>
              </a:rPr>
              <a:t>não</a:t>
            </a:r>
            <a:r>
              <a:rPr lang="en-US" sz="2800" b="1" dirty="0">
                <a:solidFill>
                  <a:srgbClr val="0070C0"/>
                </a:solidFill>
                <a:latin typeface="+mj-lt"/>
                <a:ea typeface="Tahoma" panose="020B0604030504040204" pitchFamily="34" charset="0"/>
                <a:cs typeface="Tahoma" panose="020B0604030504040204" pitchFamily="34" charset="0"/>
              </a:rPr>
              <a:t> </a:t>
            </a:r>
            <a:r>
              <a:rPr lang="en-US" sz="2800" b="1" dirty="0" err="1">
                <a:solidFill>
                  <a:srgbClr val="0070C0"/>
                </a:solidFill>
                <a:latin typeface="+mj-lt"/>
                <a:ea typeface="Tahoma" panose="020B0604030504040204" pitchFamily="34" charset="0"/>
                <a:cs typeface="Tahoma" panose="020B0604030504040204" pitchFamily="34" charset="0"/>
              </a:rPr>
              <a:t>có</a:t>
            </a:r>
            <a:r>
              <a:rPr lang="en-US" sz="2800" b="1" dirty="0">
                <a:solidFill>
                  <a:srgbClr val="0070C0"/>
                </a:solidFill>
                <a:latin typeface="+mj-lt"/>
                <a:ea typeface="Tahoma" panose="020B0604030504040204" pitchFamily="34" charset="0"/>
                <a:cs typeface="Tahoma" panose="020B0604030504040204" pitchFamily="34" charset="0"/>
              </a:rPr>
              <a:t> </a:t>
            </a:r>
            <a:r>
              <a:rPr lang="en-US" sz="2800" b="1" dirty="0" err="1">
                <a:solidFill>
                  <a:srgbClr val="0070C0"/>
                </a:solidFill>
                <a:latin typeface="+mj-lt"/>
                <a:ea typeface="Tahoma" panose="020B0604030504040204" pitchFamily="34" charset="0"/>
                <a:cs typeface="Tahoma" panose="020B0604030504040204" pitchFamily="34" charset="0"/>
              </a:rPr>
              <a:t>trung</a:t>
            </a:r>
            <a:r>
              <a:rPr lang="en-US" sz="2800" b="1" dirty="0">
                <a:solidFill>
                  <a:srgbClr val="0070C0"/>
                </a:solidFill>
                <a:latin typeface="+mj-lt"/>
                <a:ea typeface="Tahoma" panose="020B0604030504040204" pitchFamily="34" charset="0"/>
                <a:cs typeface="Tahoma" panose="020B0604030504040204" pitchFamily="34" charset="0"/>
              </a:rPr>
              <a:t> </a:t>
            </a:r>
            <a:r>
              <a:rPr lang="en-US" sz="2800" b="1" dirty="0" err="1">
                <a:solidFill>
                  <a:srgbClr val="0070C0"/>
                </a:solidFill>
                <a:latin typeface="+mj-lt"/>
                <a:ea typeface="Tahoma" panose="020B0604030504040204" pitchFamily="34" charset="0"/>
                <a:cs typeface="Tahoma" panose="020B0604030504040204" pitchFamily="34" charset="0"/>
              </a:rPr>
              <a:t>vị</a:t>
            </a:r>
            <a:r>
              <a:rPr lang="en-US" sz="2800" b="1" dirty="0">
                <a:solidFill>
                  <a:srgbClr val="0070C0"/>
                </a:solidFill>
                <a:latin typeface="+mj-lt"/>
                <a:ea typeface="Tahoma" panose="020B0604030504040204" pitchFamily="34" charset="0"/>
                <a:cs typeface="Tahoma" panose="020B0604030504040204" pitchFamily="34" charset="0"/>
              </a:rPr>
              <a:t> PFS </a:t>
            </a:r>
            <a:r>
              <a:rPr lang="en-US" sz="2800" b="1" dirty="0" err="1">
                <a:solidFill>
                  <a:srgbClr val="0070C0"/>
                </a:solidFill>
                <a:latin typeface="+mj-lt"/>
                <a:ea typeface="Tahoma" panose="020B0604030504040204" pitchFamily="34" charset="0"/>
                <a:cs typeface="Tahoma" panose="020B0604030504040204" pitchFamily="34" charset="0"/>
              </a:rPr>
              <a:t>là</a:t>
            </a:r>
            <a:r>
              <a:rPr lang="en-US" sz="2800" b="1" dirty="0">
                <a:solidFill>
                  <a:srgbClr val="0070C0"/>
                </a:solidFill>
                <a:latin typeface="+mj-lt"/>
                <a:ea typeface="Tahoma" panose="020B0604030504040204" pitchFamily="34" charset="0"/>
                <a:cs typeface="Tahoma" panose="020B0604030504040204" pitchFamily="34" charset="0"/>
              </a:rPr>
              <a:t> 14.8 </a:t>
            </a:r>
            <a:r>
              <a:rPr lang="en-US" sz="2800" b="1" dirty="0" err="1">
                <a:solidFill>
                  <a:srgbClr val="0070C0"/>
                </a:solidFill>
                <a:latin typeface="+mj-lt"/>
                <a:ea typeface="Tahoma" panose="020B0604030504040204" pitchFamily="34" charset="0"/>
                <a:cs typeface="Tahoma" panose="020B0604030504040204" pitchFamily="34" charset="0"/>
              </a:rPr>
              <a:t>tháng</a:t>
            </a:r>
            <a:r>
              <a:rPr lang="en-US" sz="2400" b="1" dirty="0">
                <a:solidFill>
                  <a:srgbClr val="0070C0"/>
                </a:solidFill>
                <a:latin typeface="+mj-lt"/>
                <a:ea typeface="Tahoma" panose="020B0604030504040204" pitchFamily="34" charset="0"/>
                <a:cs typeface="Tahoma" panose="020B0604030504040204" pitchFamily="34" charset="0"/>
              </a:rPr>
              <a:t> </a:t>
            </a:r>
            <a:endParaRPr lang="vi-VN" sz="2400" b="1" dirty="0" err="1">
              <a:solidFill>
                <a:srgbClr val="0070C0"/>
              </a:solidFill>
              <a:latin typeface="+mj-lt"/>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171938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oter Placeholder 3"/>
          <p:cNvSpPr>
            <a:spLocks noGrp="1"/>
          </p:cNvSpPr>
          <p:nvPr>
            <p:ph type="ftr" sz="quarter" idx="11"/>
          </p:nvPr>
        </p:nvSpPr>
        <p:spPr>
          <a:xfrm>
            <a:off x="1828800" y="6553200"/>
            <a:ext cx="7818438" cy="228600"/>
          </a:xfrm>
        </p:spPr>
        <p:txBody>
          <a:bodyPr/>
          <a:lstStyle/>
          <a:p>
            <a:r>
              <a:rPr lang="en-US" sz="1200" dirty="0">
                <a:solidFill>
                  <a:srgbClr val="4D4F51"/>
                </a:solidFill>
                <a:latin typeface="Tahoma" panose="020B0604030504040204" pitchFamily="34" charset="0"/>
                <a:ea typeface="Tahoma" panose="020B0604030504040204" pitchFamily="34" charset="0"/>
                <a:cs typeface="Tahoma" panose="020B0604030504040204" pitchFamily="34" charset="0"/>
              </a:rPr>
              <a:t>Liang SK et al., </a:t>
            </a:r>
            <a:r>
              <a:rPr lang="en-US" sz="1200" dirty="0" err="1">
                <a:solidFill>
                  <a:srgbClr val="4D4F51"/>
                </a:solidFill>
                <a:latin typeface="Tahoma" panose="020B0604030504040204" pitchFamily="34" charset="0"/>
                <a:ea typeface="Tahoma" panose="020B0604030504040204" pitchFamily="34" charset="0"/>
                <a:cs typeface="Tahoma" panose="020B0604030504040204" pitchFamily="34" charset="0"/>
              </a:rPr>
              <a:t>Oncotarget</a:t>
            </a:r>
            <a:r>
              <a:rPr lang="en-US" sz="1200" dirty="0">
                <a:solidFill>
                  <a:srgbClr val="4D4F51"/>
                </a:solidFill>
                <a:latin typeface="Tahoma" panose="020B0604030504040204" pitchFamily="34" charset="0"/>
                <a:ea typeface="Tahoma" panose="020B0604030504040204" pitchFamily="34" charset="0"/>
                <a:cs typeface="Tahoma" panose="020B0604030504040204" pitchFamily="34" charset="0"/>
              </a:rPr>
              <a:t>, 2018;9(34):23749-23760.</a:t>
            </a:r>
          </a:p>
        </p:txBody>
      </p:sp>
      <p:pic>
        <p:nvPicPr>
          <p:cNvPr id="5123"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291" t="11019" r="2691" b="2530"/>
          <a:stretch/>
        </p:blipFill>
        <p:spPr bwMode="auto">
          <a:xfrm>
            <a:off x="878708" y="2294185"/>
            <a:ext cx="4949067" cy="34233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127" name="Picture 7"/>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221" t="10918" r="2530" b="2329"/>
          <a:stretch/>
        </p:blipFill>
        <p:spPr bwMode="auto">
          <a:xfrm>
            <a:off x="6049557" y="2315586"/>
            <a:ext cx="4997454" cy="340197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1"/>
          <p:cNvSpPr txBox="1"/>
          <p:nvPr/>
        </p:nvSpPr>
        <p:spPr>
          <a:xfrm>
            <a:off x="2078020" y="1964932"/>
            <a:ext cx="2754921" cy="307777"/>
          </a:xfrm>
          <a:prstGeom prst="rect">
            <a:avLst/>
          </a:prstGeom>
          <a:noFill/>
          <a:ln w="12700">
            <a:noFill/>
          </a:ln>
        </p:spPr>
        <p:txBody>
          <a:bodyPr wrap="none" lIns="45720" rIns="45720" rtlCol="0">
            <a:spAutoFit/>
          </a:bodyPr>
          <a:lstStyle/>
          <a:p>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OS ở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bệnh</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nhân</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có</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di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căn</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não</a:t>
            </a:r>
            <a:endPar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4" name="TextBox 13"/>
          <p:cNvSpPr txBox="1"/>
          <p:nvPr/>
        </p:nvSpPr>
        <p:spPr>
          <a:xfrm>
            <a:off x="6636665" y="1978640"/>
            <a:ext cx="4575431" cy="307777"/>
          </a:xfrm>
          <a:prstGeom prst="rect">
            <a:avLst/>
          </a:prstGeom>
          <a:noFill/>
          <a:ln w="12700">
            <a:noFill/>
          </a:ln>
        </p:spPr>
        <p:txBody>
          <a:bodyPr wrap="square" lIns="45720" rIns="45720" rtlCol="0">
            <a:spAutoFit/>
          </a:bodyPr>
          <a:lstStyle/>
          <a:p>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OS ở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bệnh</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nhân</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có</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di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căn</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não</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kết</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hợp</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với</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xạ</a:t>
            </a:r>
            <a:r>
              <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lumMod val="75000"/>
                  </a:srgbClr>
                </a:solidFill>
                <a:latin typeface="Tahoma" panose="020B0604030504040204" pitchFamily="34" charset="0"/>
                <a:ea typeface="Tahoma" panose="020B0604030504040204" pitchFamily="34" charset="0"/>
                <a:cs typeface="Tahoma" panose="020B0604030504040204" pitchFamily="34" charset="0"/>
              </a:rPr>
              <a:t>trị</a:t>
            </a:r>
            <a:endParaRPr lang="en-US" sz="1400" b="1" dirty="0">
              <a:solidFill>
                <a:srgbClr val="4D4F51">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6" name="TextBox 15"/>
          <p:cNvSpPr txBox="1"/>
          <p:nvPr/>
        </p:nvSpPr>
        <p:spPr>
          <a:xfrm>
            <a:off x="4301561" y="2265875"/>
            <a:ext cx="1709763" cy="789960"/>
          </a:xfrm>
          <a:prstGeom prst="rect">
            <a:avLst/>
          </a:prstGeom>
          <a:noFill/>
          <a:ln w="12700">
            <a:noFill/>
          </a:ln>
        </p:spPr>
        <p:txBody>
          <a:bodyPr wrap="none" lIns="45720" rIns="45720" rtlCol="0">
            <a:spAutoFit/>
          </a:bodyPr>
          <a:lstStyle/>
          <a:p>
            <a:pPr algn="ctr">
              <a:spcBef>
                <a:spcPts val="200"/>
              </a:spcBef>
            </a:pPr>
            <a:r>
              <a:rPr lang="en-US" sz="1400" b="1" u="sng" dirty="0" err="1">
                <a:solidFill>
                  <a:srgbClr val="4D4F51"/>
                </a:solidFill>
                <a:latin typeface="Tahoma" panose="020B0604030504040204" pitchFamily="34" charset="0"/>
                <a:ea typeface="Tahoma" panose="020B0604030504040204" pitchFamily="34" charset="0"/>
                <a:cs typeface="Tahoma" panose="020B0604030504040204" pitchFamily="34" charset="0"/>
              </a:rPr>
              <a:t>mOS</a:t>
            </a:r>
            <a:endParaRPr lang="en-US" sz="1400" b="1" u="sng" dirty="0">
              <a:solidFill>
                <a:srgbClr val="4D4F51"/>
              </a:solidFill>
              <a:latin typeface="Tahoma" panose="020B0604030504040204" pitchFamily="34" charset="0"/>
              <a:ea typeface="Tahoma" panose="020B0604030504040204" pitchFamily="34" charset="0"/>
              <a:cs typeface="Tahoma" panose="020B0604030504040204" pitchFamily="34" charset="0"/>
            </a:endParaRPr>
          </a:p>
          <a:p>
            <a:pPr algn="ctr">
              <a:spcBef>
                <a:spcPts val="200"/>
              </a:spcBef>
            </a:pPr>
            <a:r>
              <a:rPr lang="en-US" sz="1400" b="1" dirty="0">
                <a:solidFill>
                  <a:srgbClr val="0070C0"/>
                </a:solidFill>
                <a:latin typeface="Tahoma" panose="020B0604030504040204" pitchFamily="34" charset="0"/>
                <a:ea typeface="Tahoma" panose="020B0604030504040204" pitchFamily="34" charset="0"/>
                <a:cs typeface="Tahoma" panose="020B0604030504040204" pitchFamily="34" charset="0"/>
              </a:rPr>
              <a:t>W/o BM: NR</a:t>
            </a:r>
          </a:p>
          <a:p>
            <a:pPr algn="ctr">
              <a:spcBef>
                <a:spcPts val="200"/>
              </a:spcBef>
            </a:pPr>
            <a:r>
              <a:rPr lang="en-US" sz="1400" b="1" dirty="0">
                <a:solidFill>
                  <a:srgbClr val="B96407"/>
                </a:solidFill>
                <a:latin typeface="Tahoma" panose="020B0604030504040204" pitchFamily="34" charset="0"/>
                <a:ea typeface="Tahoma" panose="020B0604030504040204" pitchFamily="34" charset="0"/>
                <a:cs typeface="Tahoma" panose="020B0604030504040204" pitchFamily="34" charset="0"/>
              </a:rPr>
              <a:t>With BM: 33.8</a:t>
            </a:r>
            <a:r>
              <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solidFill>
                <a:latin typeface="Tahoma" panose="020B0604030504040204" pitchFamily="34" charset="0"/>
                <a:ea typeface="Tahoma" panose="020B0604030504040204" pitchFamily="34" charset="0"/>
                <a:cs typeface="Tahoma" panose="020B0604030504040204" pitchFamily="34" charset="0"/>
              </a:rPr>
              <a:t>mo</a:t>
            </a:r>
            <a:endPar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a:off x="9241080" y="2438123"/>
            <a:ext cx="1525419" cy="548868"/>
          </a:xfrm>
          <a:prstGeom prst="rect">
            <a:avLst/>
          </a:prstGeom>
          <a:noFill/>
          <a:ln w="12700">
            <a:noFill/>
          </a:ln>
        </p:spPr>
        <p:txBody>
          <a:bodyPr wrap="none" lIns="45720" rIns="45720" rtlCol="0">
            <a:spAutoFit/>
          </a:bodyPr>
          <a:lstStyle/>
          <a:p>
            <a:pPr algn="ctr">
              <a:spcBef>
                <a:spcPts val="200"/>
              </a:spcBef>
            </a:pPr>
            <a:r>
              <a:rPr lang="en-US" sz="1400" b="1" u="sng" dirty="0" err="1">
                <a:solidFill>
                  <a:srgbClr val="4D4F51"/>
                </a:solidFill>
                <a:latin typeface="Tahoma" panose="020B0604030504040204" pitchFamily="34" charset="0"/>
                <a:ea typeface="Tahoma" panose="020B0604030504040204" pitchFamily="34" charset="0"/>
                <a:cs typeface="Tahoma" panose="020B0604030504040204" pitchFamily="34" charset="0"/>
              </a:rPr>
              <a:t>mOS</a:t>
            </a:r>
            <a:endParaRPr lang="en-US" sz="1400" b="1" u="sng" dirty="0">
              <a:solidFill>
                <a:srgbClr val="4D4F51"/>
              </a:solidFill>
              <a:latin typeface="Tahoma" panose="020B0604030504040204" pitchFamily="34" charset="0"/>
              <a:ea typeface="Tahoma" panose="020B0604030504040204" pitchFamily="34" charset="0"/>
              <a:cs typeface="Tahoma" panose="020B0604030504040204" pitchFamily="34" charset="0"/>
            </a:endParaRPr>
          </a:p>
          <a:p>
            <a:pPr algn="ctr">
              <a:spcBef>
                <a:spcPts val="200"/>
              </a:spcBef>
            </a:pPr>
            <a:r>
              <a:rPr lang="en-US" sz="1400" b="1" dirty="0">
                <a:solidFill>
                  <a:srgbClr val="B96407"/>
                </a:solidFill>
                <a:latin typeface="Tahoma" panose="020B0604030504040204" pitchFamily="34" charset="0"/>
                <a:ea typeface="Tahoma" panose="020B0604030504040204" pitchFamily="34" charset="0"/>
                <a:cs typeface="Tahoma" panose="020B0604030504040204" pitchFamily="34" charset="0"/>
              </a:rPr>
              <a:t>36.7</a:t>
            </a:r>
            <a:r>
              <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rPr>
              <a:t> vs </a:t>
            </a:r>
            <a:r>
              <a:rPr lang="en-US" sz="1400" b="1" dirty="0">
                <a:solidFill>
                  <a:srgbClr val="0070C0"/>
                </a:solidFill>
                <a:latin typeface="Tahoma" panose="020B0604030504040204" pitchFamily="34" charset="0"/>
                <a:ea typeface="Tahoma" panose="020B0604030504040204" pitchFamily="34" charset="0"/>
                <a:cs typeface="Tahoma" panose="020B0604030504040204" pitchFamily="34" charset="0"/>
              </a:rPr>
              <a:t>19.5</a:t>
            </a:r>
            <a:r>
              <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sz="1400" b="1" dirty="0" err="1">
                <a:solidFill>
                  <a:srgbClr val="4D4F51"/>
                </a:solidFill>
                <a:latin typeface="Tahoma" panose="020B0604030504040204" pitchFamily="34" charset="0"/>
                <a:ea typeface="Tahoma" panose="020B0604030504040204" pitchFamily="34" charset="0"/>
                <a:cs typeface="Tahoma" panose="020B0604030504040204" pitchFamily="34" charset="0"/>
              </a:rPr>
              <a:t>mo</a:t>
            </a:r>
            <a:endParaRPr lang="en-US" sz="1400" b="1" dirty="0">
              <a:solidFill>
                <a:srgbClr val="4D4F51"/>
              </a:solidFill>
              <a:latin typeface="Tahoma" panose="020B0604030504040204" pitchFamily="34" charset="0"/>
              <a:ea typeface="Tahoma" panose="020B0604030504040204" pitchFamily="34" charset="0"/>
              <a:cs typeface="Tahoma" panose="020B0604030504040204" pitchFamily="34" charset="0"/>
            </a:endParaRPr>
          </a:p>
        </p:txBody>
      </p:sp>
      <p:pic>
        <p:nvPicPr>
          <p:cNvPr id="2051"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1" y="6248401"/>
            <a:ext cx="4968881" cy="207963"/>
          </a:xfrm>
          <a:prstGeom prst="rect">
            <a:avLst/>
          </a:prstGeom>
          <a:solidFill>
            <a:schemeClr val="bg1"/>
          </a:solidFill>
          <a:ln>
            <a:noFill/>
          </a:ln>
          <a:effectLst/>
        </p:spPr>
      </p:pic>
      <p:sp>
        <p:nvSpPr>
          <p:cNvPr id="21" name="Title 1"/>
          <p:cNvSpPr txBox="1">
            <a:spLocks/>
          </p:cNvSpPr>
          <p:nvPr/>
        </p:nvSpPr>
        <p:spPr>
          <a:xfrm>
            <a:off x="225083" y="170231"/>
            <a:ext cx="11507371" cy="995363"/>
          </a:xfrm>
          <a:prstGeom prst="rect">
            <a:avLst/>
          </a:prstGeom>
        </p:spPr>
        <p:txBody>
          <a:bodyPr vert="horz" lIns="0" tIns="0" rIns="0" bIns="0" rtlCol="0" anchor="ctr" anchorCtr="0">
            <a:noAutofit/>
          </a:bodyPr>
          <a:lstStyle>
            <a:lvl1pPr algn="l" defTabSz="914400" rtl="0" eaLnBrk="1" latinLnBrk="0" hangingPunct="1">
              <a:lnSpc>
                <a:spcPct val="75000"/>
              </a:lnSpc>
              <a:spcBef>
                <a:spcPct val="0"/>
              </a:spcBef>
              <a:buNone/>
              <a:defRPr sz="2800" b="1" kern="1200" baseline="0">
                <a:solidFill>
                  <a:schemeClr val="accent4"/>
                </a:solidFill>
                <a:latin typeface="+mj-lt"/>
                <a:ea typeface="+mj-ea"/>
                <a:cs typeface="Arial" pitchFamily="34" charset="0"/>
              </a:defRPr>
            </a:lvl1pPr>
          </a:lstStyle>
          <a:p>
            <a:pPr algn="ctr">
              <a:lnSpc>
                <a:spcPct val="125000"/>
              </a:lnSpc>
            </a:pPr>
            <a:r>
              <a:rPr lang="en-US" dirty="0" err="1">
                <a:solidFill>
                  <a:srgbClr val="FF9900"/>
                </a:solidFill>
                <a:ea typeface="Tahoma" panose="020B0604030504040204" pitchFamily="34" charset="0"/>
                <a:cs typeface="Tahoma" panose="020B0604030504040204" pitchFamily="34" charset="0"/>
              </a:rPr>
              <a:t>Nghiên</a:t>
            </a:r>
            <a:r>
              <a:rPr lang="en-US" dirty="0">
                <a:solidFill>
                  <a:srgbClr val="FF9900"/>
                </a:solidFill>
                <a:ea typeface="Tahoma" panose="020B0604030504040204" pitchFamily="34" charset="0"/>
                <a:cs typeface="Tahoma" panose="020B0604030504040204" pitchFamily="34" charset="0"/>
              </a:rPr>
              <a:t> </a:t>
            </a:r>
            <a:r>
              <a:rPr lang="en-US" dirty="0" err="1">
                <a:solidFill>
                  <a:srgbClr val="FF9900"/>
                </a:solidFill>
                <a:ea typeface="Tahoma" panose="020B0604030504040204" pitchFamily="34" charset="0"/>
                <a:cs typeface="Tahoma" panose="020B0604030504040204" pitchFamily="34" charset="0"/>
              </a:rPr>
              <a:t>cứu</a:t>
            </a:r>
            <a:r>
              <a:rPr lang="en-US" dirty="0">
                <a:solidFill>
                  <a:srgbClr val="FF9900"/>
                </a:solidFill>
                <a:ea typeface="Tahoma" panose="020B0604030504040204" pitchFamily="34" charset="0"/>
                <a:cs typeface="Tahoma" panose="020B0604030504040204" pitchFamily="34" charset="0"/>
              </a:rPr>
              <a:t> </a:t>
            </a:r>
            <a:r>
              <a:rPr lang="en-US" dirty="0" err="1">
                <a:solidFill>
                  <a:srgbClr val="FF9900"/>
                </a:solidFill>
                <a:ea typeface="Tahoma" panose="020B0604030504040204" pitchFamily="34" charset="0"/>
                <a:cs typeface="Tahoma" panose="020B0604030504040204" pitchFamily="34" charset="0"/>
              </a:rPr>
              <a:t>đời</a:t>
            </a:r>
            <a:r>
              <a:rPr lang="en-US" dirty="0">
                <a:solidFill>
                  <a:srgbClr val="FF9900"/>
                </a:solidFill>
                <a:ea typeface="Tahoma" panose="020B0604030504040204" pitchFamily="34" charset="0"/>
                <a:cs typeface="Tahoma" panose="020B0604030504040204" pitchFamily="34" charset="0"/>
              </a:rPr>
              <a:t> </a:t>
            </a:r>
            <a:r>
              <a:rPr lang="en-US" dirty="0" err="1">
                <a:solidFill>
                  <a:srgbClr val="FF9900"/>
                </a:solidFill>
                <a:ea typeface="Tahoma" panose="020B0604030504040204" pitchFamily="34" charset="0"/>
                <a:cs typeface="Tahoma" panose="020B0604030504040204" pitchFamily="34" charset="0"/>
              </a:rPr>
              <a:t>thực</a:t>
            </a:r>
            <a:r>
              <a:rPr lang="en-US" dirty="0">
                <a:solidFill>
                  <a:srgbClr val="FF9900"/>
                </a:solidFill>
                <a:ea typeface="Tahoma" panose="020B0604030504040204" pitchFamily="34" charset="0"/>
                <a:cs typeface="Tahoma" panose="020B0604030504040204" pitchFamily="34" charset="0"/>
              </a:rPr>
              <a:t> </a:t>
            </a:r>
            <a:r>
              <a:rPr lang="en-US" dirty="0" err="1">
                <a:solidFill>
                  <a:srgbClr val="FF9900"/>
                </a:solidFill>
                <a:ea typeface="Tahoma" panose="020B0604030504040204" pitchFamily="34" charset="0"/>
                <a:cs typeface="Tahoma" panose="020B0604030504040204" pitchFamily="34" charset="0"/>
              </a:rPr>
              <a:t>của</a:t>
            </a:r>
            <a:r>
              <a:rPr lang="en-US" dirty="0">
                <a:solidFill>
                  <a:srgbClr val="FF9900"/>
                </a:solidFill>
                <a:ea typeface="Tahoma" panose="020B0604030504040204" pitchFamily="34" charset="0"/>
                <a:cs typeface="Tahoma" panose="020B0604030504040204" pitchFamily="34" charset="0"/>
              </a:rPr>
              <a:t> Liang  et al</a:t>
            </a:r>
          </a:p>
          <a:p>
            <a:pPr algn="ctr">
              <a:lnSpc>
                <a:spcPct val="125000"/>
              </a:lnSpc>
            </a:pPr>
            <a:r>
              <a:rPr lang="en-US" dirty="0" err="1">
                <a:solidFill>
                  <a:schemeClr val="accent1"/>
                </a:solidFill>
                <a:ea typeface="Tahoma" panose="020B0604030504040204" pitchFamily="34" charset="0"/>
                <a:cs typeface="Tahoma" panose="020B0604030504040204" pitchFamily="34" charset="0"/>
              </a:rPr>
              <a:t>Nhóm</a:t>
            </a:r>
            <a:r>
              <a:rPr lang="en-US" dirty="0">
                <a:solidFill>
                  <a:schemeClr val="accent1"/>
                </a:solidFill>
                <a:ea typeface="Tahoma" panose="020B0604030504040204" pitchFamily="34" charset="0"/>
                <a:cs typeface="Tahoma" panose="020B0604030504040204" pitchFamily="34" charset="0"/>
              </a:rPr>
              <a:t> </a:t>
            </a:r>
            <a:r>
              <a:rPr lang="en-US" dirty="0" err="1">
                <a:solidFill>
                  <a:schemeClr val="accent1"/>
                </a:solidFill>
                <a:ea typeface="Tahoma" panose="020B0604030504040204" pitchFamily="34" charset="0"/>
                <a:cs typeface="Tahoma" panose="020B0604030504040204" pitchFamily="34" charset="0"/>
              </a:rPr>
              <a:t>bệnh</a:t>
            </a:r>
            <a:r>
              <a:rPr lang="en-US" dirty="0">
                <a:solidFill>
                  <a:schemeClr val="accent1"/>
                </a:solidFill>
                <a:ea typeface="Tahoma" panose="020B0604030504040204" pitchFamily="34" charset="0"/>
                <a:cs typeface="Tahoma" panose="020B0604030504040204" pitchFamily="34" charset="0"/>
              </a:rPr>
              <a:t> </a:t>
            </a:r>
            <a:r>
              <a:rPr lang="en-US" dirty="0" err="1">
                <a:solidFill>
                  <a:schemeClr val="accent1"/>
                </a:solidFill>
                <a:ea typeface="Tahoma" panose="020B0604030504040204" pitchFamily="34" charset="0"/>
                <a:cs typeface="Tahoma" panose="020B0604030504040204" pitchFamily="34" charset="0"/>
              </a:rPr>
              <a:t>nhân</a:t>
            </a:r>
            <a:r>
              <a:rPr lang="en-US" dirty="0">
                <a:solidFill>
                  <a:schemeClr val="accent1"/>
                </a:solidFill>
                <a:ea typeface="Tahoma" panose="020B0604030504040204" pitchFamily="34" charset="0"/>
                <a:cs typeface="Tahoma" panose="020B0604030504040204" pitchFamily="34" charset="0"/>
              </a:rPr>
              <a:t> di </a:t>
            </a:r>
            <a:r>
              <a:rPr lang="en-US" dirty="0" err="1">
                <a:solidFill>
                  <a:schemeClr val="accent1"/>
                </a:solidFill>
                <a:ea typeface="Tahoma" panose="020B0604030504040204" pitchFamily="34" charset="0"/>
                <a:cs typeface="Tahoma" panose="020B0604030504040204" pitchFamily="34" charset="0"/>
              </a:rPr>
              <a:t>căn</a:t>
            </a:r>
            <a:r>
              <a:rPr lang="en-US" dirty="0">
                <a:solidFill>
                  <a:schemeClr val="accent1"/>
                </a:solidFill>
                <a:ea typeface="Tahoma" panose="020B0604030504040204" pitchFamily="34" charset="0"/>
                <a:cs typeface="Tahoma" panose="020B0604030504040204" pitchFamily="34" charset="0"/>
              </a:rPr>
              <a:t> </a:t>
            </a:r>
            <a:r>
              <a:rPr lang="en-US" dirty="0" err="1">
                <a:solidFill>
                  <a:schemeClr val="accent1"/>
                </a:solidFill>
                <a:ea typeface="Tahoma" panose="020B0604030504040204" pitchFamily="34" charset="0"/>
                <a:cs typeface="Tahoma" panose="020B0604030504040204" pitchFamily="34" charset="0"/>
              </a:rPr>
              <a:t>não</a:t>
            </a:r>
            <a:r>
              <a:rPr lang="en-US" dirty="0">
                <a:solidFill>
                  <a:schemeClr val="accent1"/>
                </a:solidFill>
                <a:ea typeface="Tahoma" panose="020B0604030504040204" pitchFamily="34" charset="0"/>
                <a:cs typeface="Tahoma" panose="020B0604030504040204" pitchFamily="34" charset="0"/>
              </a:rPr>
              <a:t> </a:t>
            </a:r>
            <a:r>
              <a:rPr lang="en-US" dirty="0" err="1">
                <a:solidFill>
                  <a:schemeClr val="accent1"/>
                </a:solidFill>
                <a:ea typeface="Tahoma" panose="020B0604030504040204" pitchFamily="34" charset="0"/>
                <a:cs typeface="Tahoma" panose="020B0604030504040204" pitchFamily="34" charset="0"/>
              </a:rPr>
              <a:t>có</a:t>
            </a:r>
            <a:r>
              <a:rPr lang="en-US" dirty="0">
                <a:solidFill>
                  <a:schemeClr val="accent1"/>
                </a:solidFill>
                <a:ea typeface="Tahoma" panose="020B0604030504040204" pitchFamily="34" charset="0"/>
                <a:cs typeface="Tahoma" panose="020B0604030504040204" pitchFamily="34" charset="0"/>
              </a:rPr>
              <a:t> OS </a:t>
            </a:r>
            <a:r>
              <a:rPr lang="en-US" dirty="0" err="1">
                <a:solidFill>
                  <a:schemeClr val="accent1"/>
                </a:solidFill>
                <a:ea typeface="Tahoma" panose="020B0604030504040204" pitchFamily="34" charset="0"/>
                <a:cs typeface="Tahoma" panose="020B0604030504040204" pitchFamily="34" charset="0"/>
              </a:rPr>
              <a:t>lên</a:t>
            </a:r>
            <a:r>
              <a:rPr lang="en-US" dirty="0">
                <a:solidFill>
                  <a:schemeClr val="accent1"/>
                </a:solidFill>
                <a:ea typeface="Tahoma" panose="020B0604030504040204" pitchFamily="34" charset="0"/>
                <a:cs typeface="Tahoma" panose="020B0604030504040204" pitchFamily="34" charset="0"/>
              </a:rPr>
              <a:t> </a:t>
            </a:r>
            <a:r>
              <a:rPr lang="en-US" dirty="0" err="1">
                <a:solidFill>
                  <a:schemeClr val="accent1"/>
                </a:solidFill>
                <a:ea typeface="Tahoma" panose="020B0604030504040204" pitchFamily="34" charset="0"/>
                <a:cs typeface="Tahoma" panose="020B0604030504040204" pitchFamily="34" charset="0"/>
              </a:rPr>
              <a:t>đến</a:t>
            </a:r>
            <a:r>
              <a:rPr lang="en-US" dirty="0">
                <a:solidFill>
                  <a:schemeClr val="accent1"/>
                </a:solidFill>
                <a:ea typeface="Tahoma" panose="020B0604030504040204" pitchFamily="34" charset="0"/>
                <a:cs typeface="Tahoma" panose="020B0604030504040204" pitchFamily="34" charset="0"/>
              </a:rPr>
              <a:t> 33.8 </a:t>
            </a:r>
            <a:r>
              <a:rPr lang="en-US" dirty="0" err="1">
                <a:solidFill>
                  <a:schemeClr val="accent1"/>
                </a:solidFill>
                <a:ea typeface="Tahoma" panose="020B0604030504040204" pitchFamily="34" charset="0"/>
                <a:cs typeface="Tahoma" panose="020B0604030504040204" pitchFamily="34" charset="0"/>
              </a:rPr>
              <a:t>tháng</a:t>
            </a:r>
            <a:r>
              <a:rPr lang="en-US" dirty="0">
                <a:solidFill>
                  <a:schemeClr val="accent1"/>
                </a:solidFill>
                <a:ea typeface="Tahoma" panose="020B0604030504040204" pitchFamily="34" charset="0"/>
                <a:cs typeface="Tahoma" panose="020B0604030504040204" pitchFamily="34" charset="0"/>
              </a:rPr>
              <a:t> </a:t>
            </a:r>
          </a:p>
        </p:txBody>
      </p:sp>
      <p:sp>
        <p:nvSpPr>
          <p:cNvPr id="18" name="TextBox 17"/>
          <p:cNvSpPr txBox="1"/>
          <p:nvPr/>
        </p:nvSpPr>
        <p:spPr>
          <a:xfrm>
            <a:off x="1974263" y="1260247"/>
            <a:ext cx="8051212" cy="646331"/>
          </a:xfrm>
          <a:prstGeom prst="rect">
            <a:avLst/>
          </a:prstGeom>
          <a:noFill/>
          <a:ln w="12700">
            <a:noFill/>
          </a:ln>
        </p:spPr>
        <p:txBody>
          <a:bodyPr wrap="square" lIns="45720" rIns="45720" rtlCol="0">
            <a:spAutoFit/>
          </a:bodyPr>
          <a:lstStyle/>
          <a:p>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N=259 (May’14-Jun’17): 61%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Nữ</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80%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đột</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biến</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thường</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gặp</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32% di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căn</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não</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và</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khởi</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trị</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bằng</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liều</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40 mg </a:t>
            </a:r>
            <a:r>
              <a:rPr lang="en-US" dirty="0" err="1">
                <a:solidFill>
                  <a:srgbClr val="4D4F51"/>
                </a:solidFill>
                <a:latin typeface="Tahoma" panose="020B0604030504040204" pitchFamily="34" charset="0"/>
                <a:ea typeface="Tahoma" panose="020B0604030504040204" pitchFamily="34" charset="0"/>
                <a:cs typeface="Tahoma" panose="020B0604030504040204" pitchFamily="34" charset="0"/>
              </a:rPr>
              <a:t>hoặc</a:t>
            </a:r>
            <a:r>
              <a:rPr lang="en-US" dirty="0">
                <a:solidFill>
                  <a:srgbClr val="4D4F51"/>
                </a:solidFill>
                <a:latin typeface="Tahoma" panose="020B0604030504040204" pitchFamily="34" charset="0"/>
                <a:ea typeface="Tahoma" panose="020B0604030504040204" pitchFamily="34" charset="0"/>
                <a:cs typeface="Tahoma" panose="020B0604030504040204" pitchFamily="34" charset="0"/>
              </a:rPr>
              <a:t> 30 mg.</a:t>
            </a:r>
          </a:p>
        </p:txBody>
      </p:sp>
      <p:sp>
        <p:nvSpPr>
          <p:cNvPr id="4" name="Rounded Rectangle 3"/>
          <p:cNvSpPr/>
          <p:nvPr/>
        </p:nvSpPr>
        <p:spPr>
          <a:xfrm>
            <a:off x="4305859" y="2265875"/>
            <a:ext cx="1722239" cy="820716"/>
          </a:xfrm>
          <a:prstGeom prst="roundRect">
            <a:avLst/>
          </a:prstGeom>
          <a:noFill/>
          <a:ln w="28575">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algn="ctr"/>
            <a:endParaRPr lang="vi-VN" dirty="0" err="1"/>
          </a:p>
        </p:txBody>
      </p:sp>
    </p:spTree>
    <p:extLst>
      <p:ext uri="{BB962C8B-B14F-4D97-AF65-F5344CB8AC3E}">
        <p14:creationId xmlns:p14="http://schemas.microsoft.com/office/powerpoint/2010/main" val="382863557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nvPr>
        </p:nvGraphicFramePr>
        <p:xfrm>
          <a:off x="1039595" y="1630156"/>
          <a:ext cx="10011564" cy="4808422"/>
        </p:xfrm>
        <a:graphic>
          <a:graphicData uri="http://schemas.openxmlformats.org/drawingml/2006/table">
            <a:tbl>
              <a:tblPr firstRow="1" firstCol="1" bandRow="1">
                <a:tableStyleId>{5C22544A-7EE6-4342-B048-85BDC9FD1C3A}</a:tableStyleId>
              </a:tblPr>
              <a:tblGrid>
                <a:gridCol w="1789610">
                  <a:extLst>
                    <a:ext uri="{9D8B030D-6E8A-4147-A177-3AD203B41FA5}">
                      <a16:colId xmlns:a16="http://schemas.microsoft.com/office/drawing/2014/main" val="3577375461"/>
                    </a:ext>
                  </a:extLst>
                </a:gridCol>
                <a:gridCol w="1251151">
                  <a:extLst>
                    <a:ext uri="{9D8B030D-6E8A-4147-A177-3AD203B41FA5}">
                      <a16:colId xmlns:a16="http://schemas.microsoft.com/office/drawing/2014/main" val="3093524025"/>
                    </a:ext>
                  </a:extLst>
                </a:gridCol>
                <a:gridCol w="1361324">
                  <a:extLst>
                    <a:ext uri="{9D8B030D-6E8A-4147-A177-3AD203B41FA5}">
                      <a16:colId xmlns:a16="http://schemas.microsoft.com/office/drawing/2014/main" val="2429955394"/>
                    </a:ext>
                  </a:extLst>
                </a:gridCol>
                <a:gridCol w="1353015">
                  <a:extLst>
                    <a:ext uri="{9D8B030D-6E8A-4147-A177-3AD203B41FA5}">
                      <a16:colId xmlns:a16="http://schemas.microsoft.com/office/drawing/2014/main" val="3668208619"/>
                    </a:ext>
                  </a:extLst>
                </a:gridCol>
                <a:gridCol w="1455677">
                  <a:extLst>
                    <a:ext uri="{9D8B030D-6E8A-4147-A177-3AD203B41FA5}">
                      <a16:colId xmlns:a16="http://schemas.microsoft.com/office/drawing/2014/main" val="164950832"/>
                    </a:ext>
                  </a:extLst>
                </a:gridCol>
                <a:gridCol w="2800787">
                  <a:extLst>
                    <a:ext uri="{9D8B030D-6E8A-4147-A177-3AD203B41FA5}">
                      <a16:colId xmlns:a16="http://schemas.microsoft.com/office/drawing/2014/main" val="4286179952"/>
                    </a:ext>
                  </a:extLst>
                </a:gridCol>
              </a:tblGrid>
              <a:tr h="1091198">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Study</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pt-PT" sz="1800" dirty="0">
                          <a:effectLst/>
                          <a:latin typeface="Tahoma" panose="020B0604030504040204" pitchFamily="34" charset="0"/>
                          <a:ea typeface="Tahoma" panose="020B0604030504040204" pitchFamily="34" charset="0"/>
                          <a:cs typeface="Tahoma" panose="020B0604030504040204" pitchFamily="34" charset="0"/>
                        </a:rPr>
                        <a:t>No of patients</a:t>
                      </a:r>
                      <a:r>
                        <a:rPr lang="pt-PT" sz="1800" baseline="0" dirty="0">
                          <a:effectLst/>
                          <a:latin typeface="Tahoma" panose="020B0604030504040204" pitchFamily="34" charset="0"/>
                          <a:ea typeface="Tahoma" panose="020B0604030504040204" pitchFamily="34" charset="0"/>
                          <a:cs typeface="Tahoma" panose="020B0604030504040204" pitchFamily="34" charset="0"/>
                        </a:rPr>
                        <a:t> with BM</a:t>
                      </a:r>
                      <a:r>
                        <a:rPr lang="en-US" sz="1800" baseline="0" dirty="0">
                          <a:effectLst/>
                          <a:latin typeface="Tahoma" panose="020B0604030504040204" pitchFamily="34" charset="0"/>
                          <a:ea typeface="Tahoma" panose="020B0604030504040204" pitchFamily="34" charset="0"/>
                          <a:cs typeface="Tahoma" panose="020B0604030504040204" pitchFamily="34" charset="0"/>
                        </a:rPr>
                        <a:t>+</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pt-PT" sz="1800" dirty="0">
                          <a:effectLst/>
                          <a:latin typeface="Tahoma" panose="020B0604030504040204" pitchFamily="34" charset="0"/>
                          <a:ea typeface="Tahoma" panose="020B0604030504040204" pitchFamily="34" charset="0"/>
                          <a:cs typeface="Tahoma" panose="020B0604030504040204" pitchFamily="34" charset="0"/>
                        </a:rPr>
                        <a:t>PFS</a:t>
                      </a:r>
                      <a:endParaRPr lang="vi-VN" sz="1800" dirty="0">
                        <a:effectLst/>
                        <a:latin typeface="Tahoma" panose="020B0604030504040204" pitchFamily="34" charset="0"/>
                        <a:ea typeface="Tahoma" panose="020B0604030504040204" pitchFamily="34" charset="0"/>
                        <a:cs typeface="Tahoma" panose="020B0604030504040204" pitchFamily="34" charset="0"/>
                      </a:endParaRPr>
                    </a:p>
                    <a:p>
                      <a:pPr marL="0" marR="0" algn="ctr">
                        <a:lnSpc>
                          <a:spcPct val="107000"/>
                        </a:lnSpc>
                        <a:spcBef>
                          <a:spcPts val="0"/>
                        </a:spcBef>
                        <a:spcAft>
                          <a:spcPts val="0"/>
                        </a:spcAft>
                      </a:pPr>
                      <a:r>
                        <a:rPr lang="pt-PT" sz="1800" dirty="0">
                          <a:effectLst/>
                          <a:latin typeface="Tahoma" panose="020B0604030504040204" pitchFamily="34" charset="0"/>
                          <a:ea typeface="Tahoma" panose="020B0604030504040204" pitchFamily="34" charset="0"/>
                          <a:cs typeface="Tahoma" panose="020B0604030504040204" pitchFamily="34" charset="0"/>
                        </a:rPr>
                        <a:t>(months)</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OS </a:t>
                      </a:r>
                      <a:r>
                        <a:rPr lang="pt-PT" sz="1800" dirty="0">
                          <a:effectLst/>
                          <a:latin typeface="Tahoma" panose="020B0604030504040204" pitchFamily="34" charset="0"/>
                          <a:ea typeface="Tahoma" panose="020B0604030504040204" pitchFamily="34" charset="0"/>
                          <a:cs typeface="Tahoma" panose="020B0604030504040204" pitchFamily="34" charset="0"/>
                        </a:rPr>
                        <a:t>(months)</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Country</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Reference</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3662131792"/>
                  </a:ext>
                </a:extLst>
              </a:tr>
              <a:tr h="610131">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Kim Y et al</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71</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a:effectLst/>
                          <a:latin typeface="Tahoma" panose="020B0604030504040204" pitchFamily="34" charset="0"/>
                          <a:ea typeface="Tahoma" panose="020B0604030504040204" pitchFamily="34" charset="0"/>
                          <a:cs typeface="Tahoma" panose="020B0604030504040204" pitchFamily="34" charset="0"/>
                        </a:rPr>
                        <a:t>15.6</a:t>
                      </a:r>
                      <a:endParaRPr lang="vi-VN" sz="180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vi-VN" sz="1800">
                          <a:effectLst/>
                          <a:latin typeface="Tahoma" panose="020B0604030504040204" pitchFamily="34" charset="0"/>
                          <a:ea typeface="Tahoma" panose="020B0604030504040204" pitchFamily="34" charset="0"/>
                          <a:cs typeface="Tahoma" panose="020B0604030504040204" pitchFamily="34" charset="0"/>
                        </a:rPr>
                        <a:t> </a:t>
                      </a: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Korea</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J </a:t>
                      </a:r>
                      <a:r>
                        <a:rPr lang="en-US" sz="1800" dirty="0" err="1">
                          <a:effectLst/>
                          <a:latin typeface="Tahoma" panose="020B0604030504040204" pitchFamily="34" charset="0"/>
                          <a:ea typeface="Tahoma" panose="020B0604030504040204" pitchFamily="34" charset="0"/>
                          <a:cs typeface="Tahoma" panose="020B0604030504040204" pitchFamily="34" charset="0"/>
                        </a:rPr>
                        <a:t>Thorac</a:t>
                      </a:r>
                      <a:r>
                        <a:rPr lang="en-US" sz="1800" dirty="0">
                          <a:effectLst/>
                          <a:latin typeface="Tahoma" panose="020B0604030504040204" pitchFamily="34" charset="0"/>
                          <a:ea typeface="Tahoma" panose="020B0604030504040204" pitchFamily="34" charset="0"/>
                          <a:cs typeface="Tahoma" panose="020B0604030504040204" pitchFamily="34" charset="0"/>
                        </a:rPr>
                        <a:t> </a:t>
                      </a:r>
                      <a:r>
                        <a:rPr lang="en-US" sz="1800" dirty="0" err="1">
                          <a:effectLst/>
                          <a:latin typeface="Tahoma" panose="020B0604030504040204" pitchFamily="34" charset="0"/>
                          <a:ea typeface="Tahoma" panose="020B0604030504040204" pitchFamily="34" charset="0"/>
                          <a:cs typeface="Tahoma" panose="020B0604030504040204" pitchFamily="34" charset="0"/>
                        </a:rPr>
                        <a:t>Oncol</a:t>
                      </a:r>
                      <a:r>
                        <a:rPr lang="en-US" sz="1800" dirty="0">
                          <a:effectLst/>
                          <a:latin typeface="Tahoma" panose="020B0604030504040204" pitchFamily="34" charset="0"/>
                          <a:ea typeface="Tahoma" panose="020B0604030504040204" pitchFamily="34" charset="0"/>
                          <a:cs typeface="Tahoma" panose="020B0604030504040204" pitchFamily="34" charset="0"/>
                        </a:rPr>
                        <a:t>. 2017;</a:t>
                      </a:r>
                      <a:r>
                        <a:rPr lang="en-GB" sz="1800" dirty="0">
                          <a:effectLst/>
                          <a:latin typeface="Tahoma" panose="020B0604030504040204" pitchFamily="34" charset="0"/>
                          <a:ea typeface="Tahoma" panose="020B0604030504040204" pitchFamily="34" charset="0"/>
                          <a:cs typeface="Tahoma" panose="020B0604030504040204" pitchFamily="34" charset="0"/>
                        </a:rPr>
                        <a:t>12(11):S2209</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38856393"/>
                  </a:ext>
                </a:extLst>
              </a:tr>
              <a:tr h="610131">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Tan WL et al</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17</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13.3</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vi-VN" sz="1800">
                          <a:effectLst/>
                          <a:latin typeface="Tahoma" panose="020B0604030504040204" pitchFamily="34" charset="0"/>
                          <a:ea typeface="Tahoma" panose="020B0604030504040204" pitchFamily="34" charset="0"/>
                          <a:cs typeface="Tahoma" panose="020B0604030504040204" pitchFamily="34" charset="0"/>
                        </a:rPr>
                        <a:t> </a:t>
                      </a: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Singapore</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CSCO 2017 (Poster# B0129)</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3581458061"/>
                  </a:ext>
                </a:extLst>
              </a:tr>
              <a:tr h="610131">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Liang SK et al</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82</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 </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33.8</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Taiwan</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err="1">
                          <a:effectLst/>
                          <a:latin typeface="Tahoma" panose="020B0604030504040204" pitchFamily="34" charset="0"/>
                          <a:ea typeface="Tahoma" panose="020B0604030504040204" pitchFamily="34" charset="0"/>
                          <a:cs typeface="Tahoma" panose="020B0604030504040204" pitchFamily="34" charset="0"/>
                        </a:rPr>
                        <a:t>Oncotarget</a:t>
                      </a:r>
                      <a:r>
                        <a:rPr lang="en-US" sz="1800" dirty="0">
                          <a:effectLst/>
                          <a:latin typeface="Tahoma" panose="020B0604030504040204" pitchFamily="34" charset="0"/>
                          <a:ea typeface="Tahoma" panose="020B0604030504040204" pitchFamily="34" charset="0"/>
                          <a:cs typeface="Tahoma" panose="020B0604030504040204" pitchFamily="34" charset="0"/>
                        </a:rPr>
                        <a:t>, 2018 23749</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1406830842"/>
                  </a:ext>
                </a:extLst>
              </a:tr>
              <a:tr h="610131">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Liang SK et al</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42</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9.2</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 </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Taiwan</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err="1">
                          <a:effectLst/>
                          <a:latin typeface="Tahoma" panose="020B0604030504040204" pitchFamily="34" charset="0"/>
                          <a:ea typeface="Tahoma" panose="020B0604030504040204" pitchFamily="34" charset="0"/>
                          <a:cs typeface="Tahoma" panose="020B0604030504040204" pitchFamily="34" charset="0"/>
                        </a:rPr>
                        <a:t>Oncotarget</a:t>
                      </a:r>
                      <a:r>
                        <a:rPr lang="en-US" sz="1800" dirty="0">
                          <a:effectLst/>
                          <a:latin typeface="Tahoma" panose="020B0604030504040204" pitchFamily="34" charset="0"/>
                          <a:ea typeface="Tahoma" panose="020B0604030504040204" pitchFamily="34" charset="0"/>
                          <a:cs typeface="Tahoma" panose="020B0604030504040204" pitchFamily="34" charset="0"/>
                        </a:rPr>
                        <a:t> 2017 90430</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459696476"/>
                  </a:ext>
                </a:extLst>
              </a:tr>
              <a:tr h="610131">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Wu et al</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92</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a:effectLst/>
                          <a:latin typeface="Tahoma" panose="020B0604030504040204" pitchFamily="34" charset="0"/>
                          <a:ea typeface="Tahoma" panose="020B0604030504040204" pitchFamily="34" charset="0"/>
                          <a:cs typeface="Tahoma" panose="020B0604030504040204" pitchFamily="34" charset="0"/>
                        </a:rPr>
                        <a:t>10.9</a:t>
                      </a:r>
                      <a:endParaRPr lang="vi-VN" sz="180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 </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Multicenter</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WCLC 2018. Abstract 12096</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extLst>
                  <a:ext uri="{0D108BD9-81ED-4DB2-BD59-A6C34878D82A}">
                    <a16:rowId xmlns:a16="http://schemas.microsoft.com/office/drawing/2014/main" val="905690357"/>
                  </a:ext>
                </a:extLst>
              </a:tr>
              <a:tr h="610131">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Sung YL et al</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153</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en-US" sz="1800">
                          <a:effectLst/>
                          <a:latin typeface="Tahoma" panose="020B0604030504040204" pitchFamily="34" charset="0"/>
                          <a:ea typeface="Tahoma" panose="020B0604030504040204" pitchFamily="34" charset="0"/>
                          <a:cs typeface="Tahoma" panose="020B0604030504040204" pitchFamily="34" charset="0"/>
                        </a:rPr>
                        <a:t>14.8</a:t>
                      </a:r>
                      <a:endParaRPr lang="vi-VN" sz="180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vi-VN" sz="1800" dirty="0">
                          <a:effectLst/>
                          <a:latin typeface="Tahoma" panose="020B0604030504040204" pitchFamily="34" charset="0"/>
                          <a:ea typeface="Tahoma" panose="020B0604030504040204" pitchFamily="34" charset="0"/>
                          <a:cs typeface="Tahoma" panose="020B0604030504040204" pitchFamily="34" charset="0"/>
                        </a:rPr>
                        <a:t>30.6</a:t>
                      </a:r>
                    </a:p>
                  </a:txBody>
                  <a:tcPr marL="93404" marR="93404" marT="0" marB="0" anchor="ctr"/>
                </a:tc>
                <a:tc>
                  <a:txBody>
                    <a:bodyPr/>
                    <a:lstStyle/>
                    <a:p>
                      <a:pPr marL="0" marR="0" algn="ctr">
                        <a:lnSpc>
                          <a:spcPct val="107000"/>
                        </a:lnSpc>
                        <a:spcBef>
                          <a:spcPts val="0"/>
                        </a:spcBef>
                        <a:spcAft>
                          <a:spcPts val="0"/>
                        </a:spcAft>
                      </a:pPr>
                      <a:r>
                        <a:rPr lang="en-US" sz="1800" dirty="0">
                          <a:effectLst/>
                          <a:latin typeface="Tahoma" panose="020B0604030504040204" pitchFamily="34" charset="0"/>
                          <a:ea typeface="Tahoma" panose="020B0604030504040204" pitchFamily="34" charset="0"/>
                          <a:cs typeface="Tahoma" panose="020B0604030504040204" pitchFamily="34" charset="0"/>
                        </a:rPr>
                        <a:t>Korea</a:t>
                      </a:r>
                      <a:endParaRPr lang="vi-VN" sz="1800" dirty="0">
                        <a:effectLst/>
                        <a:latin typeface="Tahoma" panose="020B0604030504040204" pitchFamily="34" charset="0"/>
                        <a:ea typeface="Tahoma" panose="020B0604030504040204" pitchFamily="34" charset="0"/>
                        <a:cs typeface="Tahoma" panose="020B0604030504040204" pitchFamily="34" charset="0"/>
                      </a:endParaRPr>
                    </a:p>
                  </a:txBody>
                  <a:tcPr marL="93404" marR="93404" marT="0" marB="0" anchor="ctr"/>
                </a:tc>
                <a:tc>
                  <a:txBody>
                    <a:bodyPr/>
                    <a:lstStyle/>
                    <a:p>
                      <a:pPr marL="0" marR="0" algn="ctr">
                        <a:lnSpc>
                          <a:spcPct val="107000"/>
                        </a:lnSpc>
                        <a:spcBef>
                          <a:spcPts val="0"/>
                        </a:spcBef>
                        <a:spcAft>
                          <a:spcPts val="0"/>
                        </a:spcAft>
                      </a:pPr>
                      <a:r>
                        <a:rPr lang="vi-VN" sz="1800" dirty="0">
                          <a:effectLst/>
                          <a:latin typeface="Tahoma" panose="020B0604030504040204" pitchFamily="34" charset="0"/>
                          <a:ea typeface="Tahoma" panose="020B0604030504040204" pitchFamily="34" charset="0"/>
                          <a:cs typeface="Tahoma" panose="020B0604030504040204" pitchFamily="34" charset="0"/>
                        </a:rPr>
                        <a:t>KALC 2018 Oral Presentation</a:t>
                      </a:r>
                    </a:p>
                  </a:txBody>
                  <a:tcPr marL="93404" marR="93404" marT="0" marB="0" anchor="ctr"/>
                </a:tc>
                <a:extLst>
                  <a:ext uri="{0D108BD9-81ED-4DB2-BD59-A6C34878D82A}">
                    <a16:rowId xmlns:a16="http://schemas.microsoft.com/office/drawing/2014/main" val="1378608187"/>
                  </a:ext>
                </a:extLst>
              </a:tr>
            </a:tbl>
          </a:graphicData>
        </a:graphic>
      </p:graphicFrame>
      <p:sp>
        <p:nvSpPr>
          <p:cNvPr id="3" name="Title 2"/>
          <p:cNvSpPr>
            <a:spLocks noGrp="1"/>
          </p:cNvSpPr>
          <p:nvPr>
            <p:ph type="title"/>
          </p:nvPr>
        </p:nvSpPr>
        <p:spPr>
          <a:xfrm>
            <a:off x="1463372" y="143561"/>
            <a:ext cx="9164010" cy="624687"/>
          </a:xfrm>
        </p:spPr>
        <p:txBody>
          <a:bodyPr>
            <a:normAutofit fontScale="90000"/>
          </a:bodyPr>
          <a:lstStyle/>
          <a:p>
            <a:pPr algn="ctr">
              <a:lnSpc>
                <a:spcPct val="125000"/>
              </a:lnSpc>
            </a:pPr>
            <a:r>
              <a:rPr lang="vi-VN" sz="3200" dirty="0">
                <a:latin typeface="Tahoma" panose="020B0604030504040204" pitchFamily="34" charset="0"/>
                <a:ea typeface="Tahoma" panose="020B0604030504040204" pitchFamily="34" charset="0"/>
                <a:cs typeface="Tahoma" panose="020B0604030504040204" pitchFamily="34" charset="0"/>
              </a:rPr>
              <a:t>Tóm tắt kết quả dữ liệu đời thực của afatinib </a:t>
            </a:r>
          </a:p>
        </p:txBody>
      </p:sp>
      <p:sp>
        <p:nvSpPr>
          <p:cNvPr id="6" name="TextBox 5"/>
          <p:cNvSpPr txBox="1"/>
          <p:nvPr/>
        </p:nvSpPr>
        <p:spPr>
          <a:xfrm>
            <a:off x="1039595" y="876036"/>
            <a:ext cx="9703490" cy="646331"/>
          </a:xfrm>
          <a:prstGeom prst="rect">
            <a:avLst/>
          </a:prstGeom>
          <a:noFill/>
          <a:ln w="12700">
            <a:noFill/>
          </a:ln>
        </p:spPr>
        <p:txBody>
          <a:bodyPr wrap="square" lIns="45720" rIns="45720" rtlCol="0">
            <a:spAutoFit/>
          </a:bodyPr>
          <a:lstStyle/>
          <a:p>
            <a:r>
              <a:rPr lang="vi-VN" dirty="0">
                <a:latin typeface="Tahoma" panose="020B0604030504040204" pitchFamily="34" charset="0"/>
                <a:ea typeface="Tahoma" panose="020B0604030504040204" pitchFamily="34" charset="0"/>
                <a:cs typeface="Tahoma" panose="020B0604030504040204" pitchFamily="34" charset="0"/>
              </a:rPr>
              <a:t>457 bệnh nhân </a:t>
            </a:r>
            <a:r>
              <a:rPr lang="vi-VN" b="1" dirty="0">
                <a:solidFill>
                  <a:srgbClr val="FF0000"/>
                </a:solidFill>
                <a:latin typeface="Tahoma" panose="020B0604030504040204" pitchFamily="34" charset="0"/>
                <a:ea typeface="Tahoma" panose="020B0604030504040204" pitchFamily="34" charset="0"/>
                <a:cs typeface="Tahoma" panose="020B0604030504040204" pitchFamily="34" charset="0"/>
              </a:rPr>
              <a:t>NSCLC EGFR+ có di căn </a:t>
            </a:r>
            <a:r>
              <a:rPr lang="vi-VN" dirty="0">
                <a:latin typeface="Tahoma" panose="020B0604030504040204" pitchFamily="34" charset="0"/>
                <a:ea typeface="Tahoma" panose="020B0604030504040204" pitchFamily="34" charset="0"/>
                <a:cs typeface="Tahoma" panose="020B0604030504040204" pitchFamily="34" charset="0"/>
              </a:rPr>
              <a:t>não được báo cáo trong các nghiên cứu đời thực </a:t>
            </a:r>
            <a:r>
              <a:rPr lang="vi-VN" b="1" dirty="0">
                <a:solidFill>
                  <a:srgbClr val="FF0000"/>
                </a:solidFill>
                <a:latin typeface="Tahoma" panose="020B0604030504040204" pitchFamily="34" charset="0"/>
                <a:ea typeface="Tahoma" panose="020B0604030504040204" pitchFamily="34" charset="0"/>
                <a:cs typeface="Tahoma" panose="020B0604030504040204" pitchFamily="34" charset="0"/>
              </a:rPr>
              <a:t>điều trị với afatinib bước một đạt trung vị PFS = 9.2 tới 15.6 tháng.</a:t>
            </a:r>
          </a:p>
        </p:txBody>
      </p:sp>
      <p:sp>
        <p:nvSpPr>
          <p:cNvPr id="7" name="Rectangle 6"/>
          <p:cNvSpPr/>
          <p:nvPr/>
        </p:nvSpPr>
        <p:spPr>
          <a:xfrm>
            <a:off x="912884" y="2806939"/>
            <a:ext cx="10314749" cy="559836"/>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algn="ctr"/>
            <a:endParaRPr lang="vi-VN" dirty="0" err="1"/>
          </a:p>
        </p:txBody>
      </p:sp>
      <p:sp>
        <p:nvSpPr>
          <p:cNvPr id="8" name="Rectangle 7"/>
          <p:cNvSpPr/>
          <p:nvPr/>
        </p:nvSpPr>
        <p:spPr>
          <a:xfrm>
            <a:off x="888002" y="5878742"/>
            <a:ext cx="10314749" cy="559836"/>
          </a:xfrm>
          <a:prstGeom prst="rect">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chorCtr="0">
            <a:spAutoFit/>
          </a:bodyPr>
          <a:lstStyle/>
          <a:p>
            <a:pPr algn="ctr"/>
            <a:endParaRPr lang="vi-VN" dirty="0" err="1"/>
          </a:p>
        </p:txBody>
      </p:sp>
      <p:sp>
        <p:nvSpPr>
          <p:cNvPr id="9" name="TextBox 8"/>
          <p:cNvSpPr txBox="1"/>
          <p:nvPr/>
        </p:nvSpPr>
        <p:spPr>
          <a:xfrm>
            <a:off x="4927776" y="6546367"/>
            <a:ext cx="2235200" cy="246221"/>
          </a:xfrm>
          <a:prstGeom prst="rect">
            <a:avLst/>
          </a:prstGeom>
          <a:noFill/>
        </p:spPr>
        <p:txBody>
          <a:bodyPr wrap="square" rtlCol="0">
            <a:spAutoFit/>
          </a:bodyPr>
          <a:lstStyle/>
          <a:p>
            <a:r>
              <a:rPr lang="en-US" sz="1000" dirty="0" err="1">
                <a:solidFill>
                  <a:schemeClr val="accent1">
                    <a:lumMod val="75000"/>
                  </a:schemeClr>
                </a:solidFill>
                <a:latin typeface="Times New Roman" panose="02020603050405020304" pitchFamily="18" charset="0"/>
                <a:cs typeface="Times New Roman" panose="02020603050405020304" pitchFamily="18" charset="0"/>
              </a:rPr>
              <a:t>Tài</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liệu</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sử</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dụng</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nội</a:t>
            </a:r>
            <a:r>
              <a:rPr lang="en-US" sz="1000" dirty="0">
                <a:solidFill>
                  <a:schemeClr val="accent1">
                    <a:lumMod val="75000"/>
                  </a:schemeClr>
                </a:solidFill>
                <a:latin typeface="Times New Roman" panose="02020603050405020304" pitchFamily="18" charset="0"/>
                <a:cs typeface="Times New Roman" panose="02020603050405020304" pitchFamily="18" charset="0"/>
              </a:rPr>
              <a:t> </a:t>
            </a:r>
            <a:r>
              <a:rPr lang="en-US" sz="1000" dirty="0" err="1">
                <a:solidFill>
                  <a:schemeClr val="accent1">
                    <a:lumMod val="75000"/>
                  </a:schemeClr>
                </a:solidFill>
                <a:latin typeface="Times New Roman" panose="02020603050405020304" pitchFamily="18" charset="0"/>
                <a:cs typeface="Times New Roman" panose="02020603050405020304" pitchFamily="18" charset="0"/>
              </a:rPr>
              <a:t>bộ</a:t>
            </a:r>
            <a:endParaRPr lang="vi-VN" sz="1000" dirty="0">
              <a:solidFill>
                <a:schemeClr val="accent1">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5027630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183076" y="2848374"/>
            <a:ext cx="9907107" cy="615553"/>
          </a:xfrm>
        </p:spPr>
        <p:txBody>
          <a:bodyPr>
            <a:normAutofit fontScale="90000"/>
          </a:bodyPr>
          <a:lstStyle/>
          <a:p>
            <a:pPr algn="ctr">
              <a:lnSpc>
                <a:spcPct val="150000"/>
              </a:lnSpc>
            </a:pPr>
            <a:r>
              <a:rPr lang="en-GB" sz="3600" dirty="0">
                <a:solidFill>
                  <a:srgbClr val="0070C0"/>
                </a:solidFill>
              </a:rPr>
              <a:t>4. BỆNH NHÂN UNG TH</a:t>
            </a:r>
            <a:r>
              <a:rPr lang="vi-VN" sz="3600" dirty="0">
                <a:solidFill>
                  <a:srgbClr val="0070C0"/>
                </a:solidFill>
              </a:rPr>
              <a:t>Ư</a:t>
            </a:r>
            <a:r>
              <a:rPr lang="en-GB" sz="3600" dirty="0">
                <a:solidFill>
                  <a:srgbClr val="0070C0"/>
                </a:solidFill>
              </a:rPr>
              <a:t> PH</a:t>
            </a:r>
            <a:r>
              <a:rPr lang="vi-VN" sz="3600" dirty="0">
                <a:solidFill>
                  <a:srgbClr val="0070C0"/>
                </a:solidFill>
              </a:rPr>
              <a:t>Ổ</a:t>
            </a:r>
            <a:r>
              <a:rPr lang="en-GB" sz="3600" dirty="0">
                <a:solidFill>
                  <a:srgbClr val="0070C0"/>
                </a:solidFill>
              </a:rPr>
              <a:t>I TẾ BÀO VẢY</a:t>
            </a:r>
            <a:endParaRPr lang="vi-VN" sz="3600" dirty="0">
              <a:solidFill>
                <a:srgbClr val="0070C0"/>
              </a:solidFill>
            </a:endParaRPr>
          </a:p>
        </p:txBody>
      </p:sp>
    </p:spTree>
    <p:extLst>
      <p:ext uri="{BB962C8B-B14F-4D97-AF65-F5344CB8AC3E}">
        <p14:creationId xmlns:p14="http://schemas.microsoft.com/office/powerpoint/2010/main" val="380236219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
          <p:cNvSpPr>
            <a:spLocks noGrp="1"/>
          </p:cNvSpPr>
          <p:nvPr>
            <p:ph type="title"/>
          </p:nvPr>
        </p:nvSpPr>
        <p:spPr>
          <a:xfrm>
            <a:off x="870010" y="190958"/>
            <a:ext cx="10653183" cy="598270"/>
          </a:xfrm>
        </p:spPr>
        <p:txBody>
          <a:bodyPr/>
          <a:lstStyle/>
          <a:p>
            <a:pPr algn="ctr"/>
            <a:r>
              <a:rPr lang="en-US" sz="3600" dirty="0" err="1">
                <a:latin typeface="Tahoma" panose="020B0604030504040204" pitchFamily="34" charset="0"/>
                <a:ea typeface="Tahoma" panose="020B0604030504040204" pitchFamily="34" charset="0"/>
                <a:cs typeface="Tahoma" panose="020B0604030504040204" pitchFamily="34" charset="0"/>
              </a:rPr>
              <a:t>Tổng</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quan</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về</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ung</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thư</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phổi</a:t>
            </a:r>
            <a:endParaRPr lang="en-US" sz="3600" dirty="0"/>
          </a:p>
        </p:txBody>
      </p:sp>
      <p:sp>
        <p:nvSpPr>
          <p:cNvPr id="23" name="TextBox 22"/>
          <p:cNvSpPr txBox="1"/>
          <p:nvPr/>
        </p:nvSpPr>
        <p:spPr>
          <a:xfrm>
            <a:off x="1698955" y="6242447"/>
            <a:ext cx="7402979" cy="615553"/>
          </a:xfrm>
          <a:prstGeom prst="rect">
            <a:avLst/>
          </a:prstGeom>
          <a:noFill/>
        </p:spPr>
        <p:txBody>
          <a:bodyPr wrap="square" lIns="0" tIns="0" rIns="0" bIns="0" rtlCol="0" anchor="b" anchorCtr="0">
            <a:spAutoFit/>
          </a:bodyPr>
          <a:lstStyle/>
          <a:p>
            <a:pPr marL="114300" indent="-114300"/>
            <a:r>
              <a:rPr lang="en-US" sz="1000" dirty="0">
                <a:solidFill>
                  <a:srgbClr val="000000"/>
                </a:solidFill>
                <a:latin typeface="Tahoma" panose="020B0604030504040204" pitchFamily="34" charset="0"/>
                <a:ea typeface="Tahoma" panose="020B0604030504040204" pitchFamily="34" charset="0"/>
                <a:cs typeface="Tahoma" panose="020B0604030504040204" pitchFamily="34" charset="0"/>
              </a:rPr>
              <a:t>1. http://www.cancer.org/cancer/lungcancer-non-smallcell/. Accessed March 9, 2015.</a:t>
            </a:r>
          </a:p>
          <a:p>
            <a:r>
              <a:rPr lang="pt-BR" sz="1000" dirty="0">
                <a:solidFill>
                  <a:srgbClr val="000000"/>
                </a:solidFill>
                <a:latin typeface="Tahoma" panose="020B0604030504040204" pitchFamily="34" charset="0"/>
                <a:ea typeface="Tahoma" panose="020B0604030504040204" pitchFamily="34" charset="0"/>
                <a:cs typeface="Tahoma" panose="020B0604030504040204" pitchFamily="34" charset="0"/>
              </a:rPr>
              <a:t>2. NCCN Clinical Practice Guidelines in Oncology–NSCLC. Version 5.2015.</a:t>
            </a:r>
          </a:p>
          <a:p>
            <a:r>
              <a:rPr lang="pt-BR" sz="1000" dirty="0">
                <a:solidFill>
                  <a:srgbClr val="000000"/>
                </a:solidFill>
                <a:latin typeface="Tahoma" panose="020B0604030504040204" pitchFamily="34" charset="0"/>
                <a:ea typeface="Tahoma" panose="020B0604030504040204" pitchFamily="34" charset="0"/>
                <a:cs typeface="Tahoma" panose="020B0604030504040204" pitchFamily="34" charset="0"/>
              </a:rPr>
              <a:t>3. </a:t>
            </a:r>
            <a:r>
              <a:rPr lang="pt-BR" sz="1000" i="1" dirty="0">
                <a:solidFill>
                  <a:srgbClr val="000000"/>
                </a:solidFill>
                <a:latin typeface="Tahoma" panose="020B0604030504040204" pitchFamily="34" charset="0"/>
                <a:ea typeface="Tahoma" panose="020B0604030504040204" pitchFamily="34" charset="0"/>
                <a:cs typeface="Tahoma" panose="020B0604030504040204" pitchFamily="34" charset="0"/>
              </a:rPr>
              <a:t>Mod Pathol</a:t>
            </a:r>
            <a:r>
              <a:rPr lang="pt-BR" sz="1000" dirty="0">
                <a:solidFill>
                  <a:srgbClr val="000000"/>
                </a:solidFill>
                <a:latin typeface="Tahoma" panose="020B0604030504040204" pitchFamily="34" charset="0"/>
                <a:ea typeface="Tahoma" panose="020B0604030504040204" pitchFamily="34" charset="0"/>
                <a:cs typeface="Tahoma" panose="020B0604030504040204" pitchFamily="34" charset="0"/>
              </a:rPr>
              <a:t>. 2011 1348.</a:t>
            </a:r>
          </a:p>
          <a:p>
            <a:r>
              <a:rPr lang="pt-BR" sz="1000" dirty="0">
                <a:solidFill>
                  <a:srgbClr val="000000"/>
                </a:solidFill>
                <a:latin typeface="Tahoma" panose="020B0604030504040204" pitchFamily="34" charset="0"/>
                <a:ea typeface="Tahoma" panose="020B0604030504040204" pitchFamily="34" charset="0"/>
                <a:cs typeface="Tahoma" panose="020B0604030504040204" pitchFamily="34" charset="0"/>
              </a:rPr>
              <a:t>4. </a:t>
            </a:r>
            <a:r>
              <a:rPr lang="en-US" sz="10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Nat Rev  Disease Prime 2015 Volume 1</a:t>
            </a:r>
          </a:p>
        </p:txBody>
      </p:sp>
      <p:grpSp>
        <p:nvGrpSpPr>
          <p:cNvPr id="2" name="Group 1"/>
          <p:cNvGrpSpPr/>
          <p:nvPr/>
        </p:nvGrpSpPr>
        <p:grpSpPr>
          <a:xfrm>
            <a:off x="1890252" y="1652462"/>
            <a:ext cx="8468982" cy="4247598"/>
            <a:chOff x="1393475" y="1822278"/>
            <a:chExt cx="8468982" cy="4247598"/>
          </a:xfrm>
        </p:grpSpPr>
        <p:grpSp>
          <p:nvGrpSpPr>
            <p:cNvPr id="32" name="Group 31"/>
            <p:cNvGrpSpPr/>
            <p:nvPr/>
          </p:nvGrpSpPr>
          <p:grpSpPr>
            <a:xfrm>
              <a:off x="5227256" y="4308145"/>
              <a:ext cx="1929832" cy="1737360"/>
              <a:chOff x="3175568" y="4140200"/>
              <a:chExt cx="1929832" cy="1737360"/>
            </a:xfrm>
          </p:grpSpPr>
          <p:pic>
            <p:nvPicPr>
              <p:cNvPr id="22" name="Picture 21" descr="Screen Shot 2015-02-27 at 11.08.49 PM.png"/>
              <p:cNvPicPr>
                <a:picLocks noChangeAspect="1"/>
              </p:cNvPicPr>
              <p:nvPr/>
            </p:nvPicPr>
            <p:blipFill>
              <a:blip r:embed="rId2"/>
              <a:srcRect l="42475" t="4403" r="37478" b="71512"/>
              <a:stretch>
                <a:fillRect/>
              </a:stretch>
            </p:blipFill>
            <p:spPr>
              <a:xfrm>
                <a:off x="3222143" y="4140200"/>
                <a:ext cx="1883257" cy="1737360"/>
              </a:xfrm>
              <a:prstGeom prst="rect">
                <a:avLst/>
              </a:prstGeom>
              <a:scene3d>
                <a:camera prst="orthographicFront">
                  <a:rot lat="0" lon="0" rev="11760000"/>
                </a:camera>
                <a:lightRig rig="threePt" dir="t"/>
              </a:scene3d>
            </p:spPr>
          </p:pic>
          <p:sp>
            <p:nvSpPr>
              <p:cNvPr id="24" name="Oval 23"/>
              <p:cNvSpPr/>
              <p:nvPr/>
            </p:nvSpPr>
            <p:spPr bwMode="auto">
              <a:xfrm>
                <a:off x="3175568" y="5143503"/>
                <a:ext cx="152400" cy="15240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30" name="Group 29"/>
            <p:cNvGrpSpPr/>
            <p:nvPr/>
          </p:nvGrpSpPr>
          <p:grpSpPr>
            <a:xfrm>
              <a:off x="7736477" y="4308145"/>
              <a:ext cx="1737360" cy="1737360"/>
              <a:chOff x="6324600" y="4152900"/>
              <a:chExt cx="1737360" cy="1737360"/>
            </a:xfrm>
          </p:grpSpPr>
          <p:pic>
            <p:nvPicPr>
              <p:cNvPr id="21" name="Picture 20" descr="Screen Shot 2015-02-27 at 11.08.49 PM.png"/>
              <p:cNvPicPr>
                <a:picLocks noChangeAspect="1"/>
              </p:cNvPicPr>
              <p:nvPr/>
            </p:nvPicPr>
            <p:blipFill>
              <a:blip r:embed="rId2"/>
              <a:srcRect l="57511" t="67650" r="23444" b="7548"/>
              <a:stretch>
                <a:fillRect/>
              </a:stretch>
            </p:blipFill>
            <p:spPr>
              <a:xfrm>
                <a:off x="6324600" y="4152900"/>
                <a:ext cx="1737360" cy="1737360"/>
              </a:xfrm>
              <a:prstGeom prst="rect">
                <a:avLst/>
              </a:prstGeom>
              <a:scene3d>
                <a:camera prst="orthographicFront">
                  <a:rot lat="0" lon="0" rev="18900000"/>
                </a:camera>
                <a:lightRig rig="threePt" dir="t"/>
              </a:scene3d>
            </p:spPr>
          </p:pic>
          <p:sp>
            <p:nvSpPr>
              <p:cNvPr id="29" name="Oval 28"/>
              <p:cNvSpPr/>
              <p:nvPr/>
            </p:nvSpPr>
            <p:spPr bwMode="auto">
              <a:xfrm>
                <a:off x="7772406" y="5549901"/>
                <a:ext cx="152400" cy="15240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b="1" dirty="0">
                  <a:solidFill>
                    <a:srgbClr val="000000"/>
                  </a:solidFill>
                  <a:latin typeface="Tahoma" panose="020B0604030504040204" pitchFamily="34" charset="0"/>
                  <a:ea typeface="Tahoma" panose="020B0604030504040204" pitchFamily="34" charset="0"/>
                  <a:cs typeface="Tahoma" panose="020B0604030504040204" pitchFamily="34" charset="0"/>
                </a:endParaRPr>
              </a:p>
            </p:txBody>
          </p:sp>
        </p:grpSp>
        <p:pic>
          <p:nvPicPr>
            <p:cNvPr id="13" name="Picture 12" descr="Screen Shot 2015-02-27 at 11.08.49 PM.png"/>
            <p:cNvPicPr>
              <a:picLocks noChangeAspect="1"/>
            </p:cNvPicPr>
            <p:nvPr/>
          </p:nvPicPr>
          <p:blipFill rotWithShape="1">
            <a:blip r:embed="rId2">
              <a:clrChange>
                <a:clrFrom>
                  <a:srgbClr val="FEFFFF"/>
                </a:clrFrom>
                <a:clrTo>
                  <a:srgbClr val="FEFFFF">
                    <a:alpha val="0"/>
                  </a:srgbClr>
                </a:clrTo>
              </a:clrChange>
            </a:blip>
            <a:srcRect l="5388" t="40128" r="75688" b="34961"/>
            <a:stretch/>
          </p:blipFill>
          <p:spPr>
            <a:xfrm>
              <a:off x="1393475" y="1978960"/>
              <a:ext cx="1726344" cy="1744980"/>
            </a:xfrm>
            <a:prstGeom prst="rect">
              <a:avLst/>
            </a:prstGeom>
          </p:spPr>
        </p:pic>
        <p:pic>
          <p:nvPicPr>
            <p:cNvPr id="20" name="Picture 19" descr="Screen Shot 2015-02-27 at 11.08.49 PM.png"/>
            <p:cNvPicPr>
              <a:picLocks noChangeAspect="1"/>
            </p:cNvPicPr>
            <p:nvPr/>
          </p:nvPicPr>
          <p:blipFill>
            <a:blip r:embed="rId2"/>
            <a:srcRect l="18419" t="71566" r="62536" b="3631"/>
            <a:stretch>
              <a:fillRect/>
            </a:stretch>
          </p:blipFill>
          <p:spPr>
            <a:xfrm>
              <a:off x="3095897" y="4332516"/>
              <a:ext cx="1737360" cy="1737360"/>
            </a:xfrm>
            <a:prstGeom prst="rect">
              <a:avLst/>
            </a:prstGeom>
            <a:scene3d>
              <a:camera prst="orthographicFront">
                <a:rot lat="0" lon="0" rev="1980000"/>
              </a:camera>
              <a:lightRig rig="threePt" dir="t"/>
            </a:scene3d>
          </p:spPr>
        </p:pic>
        <p:sp>
          <p:nvSpPr>
            <p:cNvPr id="16" name="TextBox 15"/>
            <p:cNvSpPr txBox="1"/>
            <p:nvPr/>
          </p:nvSpPr>
          <p:spPr>
            <a:xfrm>
              <a:off x="3089133" y="3608320"/>
              <a:ext cx="2057400" cy="578882"/>
            </a:xfrm>
            <a:prstGeom prst="roundRect">
              <a:avLst/>
            </a:prstGeom>
            <a:solidFill>
              <a:schemeClr val="bg1"/>
            </a:solidFill>
            <a:ln w="38100" cap="flat" cmpd="sng" algn="ctr">
              <a:solidFill>
                <a:schemeClr val="tx1">
                  <a:lumMod val="50000"/>
                  <a:lumOff val="50000"/>
                </a:schemeClr>
              </a:solidFill>
              <a:prstDash val="solid"/>
              <a:round/>
              <a:headEnd type="none" w="med" len="med"/>
              <a:tailEnd type="none" w="med" len="med"/>
            </a:ln>
          </p:spPr>
          <p:txBody>
            <a:bodyPr wrap="square" rtlCol="0">
              <a:spAutoFit/>
            </a:bodyPr>
            <a:lstStyle>
              <a:defPPr>
                <a:defRPr lang="en-US"/>
              </a:defPPr>
              <a:lvl1pPr algn="ctr">
                <a:defRPr sz="1400">
                  <a:solidFill>
                    <a:schemeClr val="tx1">
                      <a:lumMod val="65000"/>
                      <a:lumOff val="35000"/>
                    </a:schemeClr>
                  </a:solidFill>
                </a:defRPr>
              </a:lvl1pPr>
            </a:lstStyle>
            <a:p>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Tế</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bào</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lớn</a:t>
              </a:r>
              <a:endPar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p>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(15%)</a:t>
              </a:r>
            </a:p>
          </p:txBody>
        </p:sp>
        <p:sp>
          <p:nvSpPr>
            <p:cNvPr id="17" name="TextBox 16"/>
            <p:cNvSpPr txBox="1"/>
            <p:nvPr/>
          </p:nvSpPr>
          <p:spPr>
            <a:xfrm>
              <a:off x="5256595" y="3608320"/>
              <a:ext cx="1981200" cy="578882"/>
            </a:xfrm>
            <a:prstGeom prst="roundRect">
              <a:avLst/>
            </a:prstGeom>
            <a:solidFill>
              <a:schemeClr val="bg1"/>
            </a:solidFill>
            <a:ln w="38100" cap="flat" cmpd="sng" algn="ctr">
              <a:solidFill>
                <a:schemeClr val="tx1">
                  <a:lumMod val="50000"/>
                  <a:lumOff val="50000"/>
                </a:schemeClr>
              </a:solidFill>
              <a:prstDash val="solid"/>
              <a:round/>
              <a:headEnd type="none" w="med" len="med"/>
              <a:tailEnd type="none" w="med" len="med"/>
            </a:ln>
          </p:spPr>
          <p:txBody>
            <a:bodyPr wrap="square" rtlCol="0">
              <a:spAutoFit/>
            </a:bodyPr>
            <a:lstStyle/>
            <a:p>
              <a:pPr algn="ctr"/>
              <a:r>
                <a:rPr lang="en-US" sz="14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Tế</a:t>
              </a:r>
              <a:r>
                <a:rPr lang="en-US" sz="14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bào</a:t>
              </a:r>
              <a:r>
                <a:rPr lang="en-US" sz="14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tuyến</a:t>
              </a:r>
              <a:endParaRPr lang="en-US" sz="14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p>
              <a:pPr algn="ctr"/>
              <a:r>
                <a:rPr lang="en-US" sz="14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(50%)</a:t>
              </a:r>
            </a:p>
          </p:txBody>
        </p:sp>
        <p:sp>
          <p:nvSpPr>
            <p:cNvPr id="18" name="TextBox 17"/>
            <p:cNvSpPr txBox="1"/>
            <p:nvPr/>
          </p:nvSpPr>
          <p:spPr>
            <a:xfrm>
              <a:off x="7347857" y="3608320"/>
              <a:ext cx="2514600" cy="578882"/>
            </a:xfrm>
            <a:prstGeom prst="roundRect">
              <a:avLst/>
            </a:prstGeom>
            <a:solidFill>
              <a:schemeClr val="bg1"/>
            </a:solidFill>
            <a:ln w="38100" cap="flat" cmpd="sng" algn="ctr">
              <a:solidFill>
                <a:schemeClr val="tx1">
                  <a:lumMod val="50000"/>
                  <a:lumOff val="50000"/>
                </a:schemeClr>
              </a:solidFill>
              <a:prstDash val="solid"/>
              <a:round/>
              <a:headEnd type="none" w="med" len="med"/>
              <a:tailEnd type="none" w="med" len="med"/>
            </a:ln>
          </p:spPr>
          <p:txBody>
            <a:bodyPr wrap="square" rtlCol="0">
              <a:spAutoFit/>
            </a:bodyPr>
            <a:lstStyle>
              <a:defPPr>
                <a:defRPr lang="en-US"/>
              </a:defPPr>
              <a:lvl1pPr algn="ctr">
                <a:defRPr sz="1400">
                  <a:solidFill>
                    <a:schemeClr val="tx1">
                      <a:lumMod val="65000"/>
                      <a:lumOff val="35000"/>
                    </a:schemeClr>
                  </a:solidFill>
                </a:defRPr>
              </a:lvl1pPr>
            </a:lstStyle>
            <a:p>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Tế</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bào</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vảy</a:t>
              </a:r>
              <a:b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br>
              <a:r>
                <a:rPr lang="en-US" u="sng"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(20%-30%)</a:t>
              </a:r>
            </a:p>
          </p:txBody>
        </p:sp>
        <p:sp>
          <p:nvSpPr>
            <p:cNvPr id="37" name="Freeform 36"/>
            <p:cNvSpPr/>
            <p:nvPr/>
          </p:nvSpPr>
          <p:spPr>
            <a:xfrm>
              <a:off x="3964577" y="2392408"/>
              <a:ext cx="4815840" cy="182880"/>
            </a:xfrm>
            <a:custGeom>
              <a:avLst/>
              <a:gdLst>
                <a:gd name="connsiteX0" fmla="*/ 0 w 4815840"/>
                <a:gd name="connsiteY0" fmla="*/ 167640 h 182880"/>
                <a:gd name="connsiteX1" fmla="*/ 0 w 4815840"/>
                <a:gd name="connsiteY1" fmla="*/ 0 h 182880"/>
                <a:gd name="connsiteX2" fmla="*/ 4815840 w 4815840"/>
                <a:gd name="connsiteY2" fmla="*/ 0 h 182880"/>
                <a:gd name="connsiteX3" fmla="*/ 4815840 w 4815840"/>
                <a:gd name="connsiteY3" fmla="*/ 182880 h 182880"/>
              </a:gdLst>
              <a:ahLst/>
              <a:cxnLst>
                <a:cxn ang="0">
                  <a:pos x="connsiteX0" y="connsiteY0"/>
                </a:cxn>
                <a:cxn ang="0">
                  <a:pos x="connsiteX1" y="connsiteY1"/>
                </a:cxn>
                <a:cxn ang="0">
                  <a:pos x="connsiteX2" y="connsiteY2"/>
                </a:cxn>
                <a:cxn ang="0">
                  <a:pos x="connsiteX3" y="connsiteY3"/>
                </a:cxn>
              </a:cxnLst>
              <a:rect l="l" t="t" r="r" b="b"/>
              <a:pathLst>
                <a:path w="4815840" h="182880">
                  <a:moveTo>
                    <a:pt x="0" y="167640"/>
                  </a:moveTo>
                  <a:lnTo>
                    <a:pt x="0" y="0"/>
                  </a:lnTo>
                  <a:lnTo>
                    <a:pt x="4815840" y="0"/>
                  </a:lnTo>
                  <a:lnTo>
                    <a:pt x="4815840" y="18288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38" name="Freeform 37"/>
            <p:cNvSpPr/>
            <p:nvPr/>
          </p:nvSpPr>
          <p:spPr>
            <a:xfrm>
              <a:off x="6197237" y="2400028"/>
              <a:ext cx="0" cy="175260"/>
            </a:xfrm>
            <a:custGeom>
              <a:avLst/>
              <a:gdLst>
                <a:gd name="connsiteX0" fmla="*/ 0 w 0"/>
                <a:gd name="connsiteY0" fmla="*/ 0 h 175260"/>
                <a:gd name="connsiteX1" fmla="*/ 0 w 0"/>
                <a:gd name="connsiteY1" fmla="*/ 175260 h 175260"/>
              </a:gdLst>
              <a:ahLst/>
              <a:cxnLst>
                <a:cxn ang="0">
                  <a:pos x="connsiteX0" y="connsiteY0"/>
                </a:cxn>
                <a:cxn ang="0">
                  <a:pos x="connsiteX1" y="connsiteY1"/>
                </a:cxn>
              </a:cxnLst>
              <a:rect l="l" t="t" r="r" b="b"/>
              <a:pathLst>
                <a:path h="175260">
                  <a:moveTo>
                    <a:pt x="0" y="0"/>
                  </a:moveTo>
                  <a:lnTo>
                    <a:pt x="0" y="17526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39" name="Freeform 38"/>
            <p:cNvSpPr/>
            <p:nvPr/>
          </p:nvSpPr>
          <p:spPr>
            <a:xfrm>
              <a:off x="5244737" y="2148568"/>
              <a:ext cx="0" cy="243840"/>
            </a:xfrm>
            <a:custGeom>
              <a:avLst/>
              <a:gdLst>
                <a:gd name="connsiteX0" fmla="*/ 0 w 0"/>
                <a:gd name="connsiteY0" fmla="*/ 0 h 243840"/>
                <a:gd name="connsiteX1" fmla="*/ 0 w 0"/>
                <a:gd name="connsiteY1" fmla="*/ 243840 h 243840"/>
              </a:gdLst>
              <a:ahLst/>
              <a:cxnLst>
                <a:cxn ang="0">
                  <a:pos x="connsiteX0" y="connsiteY0"/>
                </a:cxn>
                <a:cxn ang="0">
                  <a:pos x="connsiteX1" y="connsiteY1"/>
                </a:cxn>
              </a:cxnLst>
              <a:rect l="l" t="t" r="r" b="b"/>
              <a:pathLst>
                <a:path h="243840">
                  <a:moveTo>
                    <a:pt x="0" y="0"/>
                  </a:moveTo>
                  <a:lnTo>
                    <a:pt x="0" y="24384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5" name="TextBox 4"/>
            <p:cNvSpPr txBox="1"/>
            <p:nvPr/>
          </p:nvSpPr>
          <p:spPr>
            <a:xfrm>
              <a:off x="4244841" y="1822278"/>
              <a:ext cx="2057400" cy="408623"/>
            </a:xfrm>
            <a:prstGeom prst="roundRect">
              <a:avLst/>
            </a:prstGeom>
            <a:solidFill>
              <a:schemeClr val="accent1"/>
            </a:solidFill>
            <a:ln w="38100" cap="flat" cmpd="sng" algn="ctr">
              <a:noFill/>
              <a:prstDash val="solid"/>
              <a:round/>
              <a:headEnd type="none" w="med" len="med"/>
              <a:tailEnd type="none" w="med" len="med"/>
            </a:ln>
          </p:spPr>
          <p:txBody>
            <a:bodyPr wrap="square" rtlCol="0">
              <a:spAutoFit/>
            </a:bodyPr>
            <a:lstStyle/>
            <a:p>
              <a:pPr algn="ctr"/>
              <a:r>
                <a:rPr lang="en-US" dirty="0">
                  <a:solidFill>
                    <a:schemeClr val="bg1"/>
                  </a:solidFill>
                  <a:latin typeface="Tahoma" panose="020B0604030504040204" pitchFamily="34" charset="0"/>
                  <a:ea typeface="Tahoma" panose="020B0604030504040204" pitchFamily="34" charset="0"/>
                  <a:cs typeface="Tahoma" panose="020B0604030504040204" pitchFamily="34" charset="0"/>
                </a:rPr>
                <a:t>Ung </a:t>
              </a:r>
              <a:r>
                <a:rPr lang="en-US" dirty="0" err="1">
                  <a:solidFill>
                    <a:schemeClr val="bg1"/>
                  </a:solidFill>
                  <a:latin typeface="Tahoma" panose="020B0604030504040204" pitchFamily="34" charset="0"/>
                  <a:ea typeface="Tahoma" panose="020B0604030504040204" pitchFamily="34" charset="0"/>
                  <a:cs typeface="Tahoma" panose="020B0604030504040204" pitchFamily="34" charset="0"/>
                </a:rPr>
                <a:t>thư</a:t>
              </a:r>
              <a:r>
                <a:rPr lang="en-US" dirty="0">
                  <a:solidFill>
                    <a:schemeClr val="bg1"/>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bg1"/>
                  </a:solidFill>
                  <a:latin typeface="Tahoma" panose="020B0604030504040204" pitchFamily="34" charset="0"/>
                  <a:ea typeface="Tahoma" panose="020B0604030504040204" pitchFamily="34" charset="0"/>
                  <a:cs typeface="Tahoma" panose="020B0604030504040204" pitchFamily="34" charset="0"/>
                </a:rPr>
                <a:t>phổi</a:t>
              </a:r>
              <a:endParaRPr lang="en-US"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14" name="TextBox 13"/>
            <p:cNvSpPr txBox="1"/>
            <p:nvPr/>
          </p:nvSpPr>
          <p:spPr>
            <a:xfrm>
              <a:off x="3302940" y="2602340"/>
              <a:ext cx="1515524" cy="578882"/>
            </a:xfrm>
            <a:prstGeom prst="roundRect">
              <a:avLst/>
            </a:prstGeom>
            <a:solidFill>
              <a:schemeClr val="bg2"/>
            </a:solidFill>
            <a:ln w="38100" cap="flat" cmpd="sng" algn="ctr">
              <a:noFill/>
              <a:prstDash val="solid"/>
              <a:round/>
              <a:headEnd type="none" w="med" len="med"/>
              <a:tailEnd type="none" w="med" len="med"/>
            </a:ln>
          </p:spPr>
          <p:txBody>
            <a:bodyPr wrap="square" rtlCol="0">
              <a:spAutoFit/>
            </a:bodyPr>
            <a:lstStyle/>
            <a:p>
              <a:pPr algn="ctr"/>
              <a:r>
                <a:rPr lang="en-US" sz="1400" dirty="0" err="1">
                  <a:solidFill>
                    <a:srgbClr val="000000"/>
                  </a:solidFill>
                  <a:latin typeface="Tahoma" panose="020B0604030504040204" pitchFamily="34" charset="0"/>
                  <a:ea typeface="Tahoma" panose="020B0604030504040204" pitchFamily="34" charset="0"/>
                  <a:cs typeface="Tahoma" panose="020B0604030504040204" pitchFamily="34" charset="0"/>
                </a:rPr>
                <a:t>Tế</a:t>
              </a: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000000"/>
                  </a:solidFill>
                  <a:latin typeface="Tahoma" panose="020B0604030504040204" pitchFamily="34" charset="0"/>
                  <a:ea typeface="Tahoma" panose="020B0604030504040204" pitchFamily="34" charset="0"/>
                  <a:cs typeface="Tahoma" panose="020B0604030504040204" pitchFamily="34" charset="0"/>
                </a:rPr>
                <a:t>bào</a:t>
              </a: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000000"/>
                  </a:solidFill>
                  <a:latin typeface="Tahoma" panose="020B0604030504040204" pitchFamily="34" charset="0"/>
                  <a:ea typeface="Tahoma" panose="020B0604030504040204" pitchFamily="34" charset="0"/>
                  <a:cs typeface="Tahoma" panose="020B0604030504040204" pitchFamily="34" charset="0"/>
                </a:rPr>
                <a:t>nhỏ</a:t>
              </a: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 (≈10%-15%)</a:t>
              </a:r>
            </a:p>
          </p:txBody>
        </p:sp>
        <p:sp>
          <p:nvSpPr>
            <p:cNvPr id="34" name="TextBox 33"/>
            <p:cNvSpPr txBox="1"/>
            <p:nvPr/>
          </p:nvSpPr>
          <p:spPr>
            <a:xfrm>
              <a:off x="7881257" y="2557320"/>
              <a:ext cx="1981200" cy="578882"/>
            </a:xfrm>
            <a:prstGeom prst="roundRect">
              <a:avLst/>
            </a:prstGeom>
            <a:solidFill>
              <a:schemeClr val="bg2"/>
            </a:solidFill>
            <a:ln w="38100" cap="flat" cmpd="sng" algn="ctr">
              <a:noFill/>
              <a:prstDash val="solid"/>
              <a:round/>
              <a:headEnd type="none" w="med" len="med"/>
              <a:tailEnd type="none" w="med" len="med"/>
            </a:ln>
          </p:spPr>
          <p:txBody>
            <a:bodyPr wrap="square" rtlCol="0">
              <a:spAutoFit/>
            </a:bodyPr>
            <a:lstStyle/>
            <a:p>
              <a:pPr algn="ctr"/>
              <a:r>
                <a:rPr lang="en-US" sz="1400" dirty="0" err="1">
                  <a:solidFill>
                    <a:srgbClr val="000000"/>
                  </a:solidFill>
                  <a:latin typeface="Tahoma" panose="020B0604030504040204" pitchFamily="34" charset="0"/>
                  <a:ea typeface="Tahoma" panose="020B0604030504040204" pitchFamily="34" charset="0"/>
                  <a:cs typeface="Tahoma" panose="020B0604030504040204" pitchFamily="34" charset="0"/>
                </a:rPr>
                <a:t>Khác</a:t>
              </a: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 (&lt;5%)</a:t>
              </a:r>
            </a:p>
            <a:p>
              <a:pPr algn="ct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(eg, carcinoid)</a:t>
              </a:r>
            </a:p>
          </p:txBody>
        </p:sp>
        <p:sp>
          <p:nvSpPr>
            <p:cNvPr id="40" name="Freeform 39"/>
            <p:cNvSpPr/>
            <p:nvPr/>
          </p:nvSpPr>
          <p:spPr>
            <a:xfrm>
              <a:off x="3964577" y="3429253"/>
              <a:ext cx="4815840" cy="182880"/>
            </a:xfrm>
            <a:custGeom>
              <a:avLst/>
              <a:gdLst>
                <a:gd name="connsiteX0" fmla="*/ 0 w 4815840"/>
                <a:gd name="connsiteY0" fmla="*/ 167640 h 182880"/>
                <a:gd name="connsiteX1" fmla="*/ 0 w 4815840"/>
                <a:gd name="connsiteY1" fmla="*/ 0 h 182880"/>
                <a:gd name="connsiteX2" fmla="*/ 4815840 w 4815840"/>
                <a:gd name="connsiteY2" fmla="*/ 0 h 182880"/>
                <a:gd name="connsiteX3" fmla="*/ 4815840 w 4815840"/>
                <a:gd name="connsiteY3" fmla="*/ 182880 h 182880"/>
              </a:gdLst>
              <a:ahLst/>
              <a:cxnLst>
                <a:cxn ang="0">
                  <a:pos x="connsiteX0" y="connsiteY0"/>
                </a:cxn>
                <a:cxn ang="0">
                  <a:pos x="connsiteX1" y="connsiteY1"/>
                </a:cxn>
                <a:cxn ang="0">
                  <a:pos x="connsiteX2" y="connsiteY2"/>
                </a:cxn>
                <a:cxn ang="0">
                  <a:pos x="connsiteX3" y="connsiteY3"/>
                </a:cxn>
              </a:cxnLst>
              <a:rect l="l" t="t" r="r" b="b"/>
              <a:pathLst>
                <a:path w="4815840" h="182880">
                  <a:moveTo>
                    <a:pt x="0" y="167640"/>
                  </a:moveTo>
                  <a:lnTo>
                    <a:pt x="0" y="0"/>
                  </a:lnTo>
                  <a:lnTo>
                    <a:pt x="4815840" y="0"/>
                  </a:lnTo>
                  <a:lnTo>
                    <a:pt x="4815840" y="18288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41" name="Freeform 40"/>
            <p:cNvSpPr/>
            <p:nvPr/>
          </p:nvSpPr>
          <p:spPr>
            <a:xfrm>
              <a:off x="6197237" y="3036011"/>
              <a:ext cx="45719" cy="393242"/>
            </a:xfrm>
            <a:custGeom>
              <a:avLst/>
              <a:gdLst>
                <a:gd name="connsiteX0" fmla="*/ 0 w 0"/>
                <a:gd name="connsiteY0" fmla="*/ 0 h 175260"/>
                <a:gd name="connsiteX1" fmla="*/ 0 w 0"/>
                <a:gd name="connsiteY1" fmla="*/ 175260 h 175260"/>
              </a:gdLst>
              <a:ahLst/>
              <a:cxnLst>
                <a:cxn ang="0">
                  <a:pos x="connsiteX0" y="connsiteY0"/>
                </a:cxn>
                <a:cxn ang="0">
                  <a:pos x="connsiteX1" y="connsiteY1"/>
                </a:cxn>
              </a:cxnLst>
              <a:rect l="l" t="t" r="r" b="b"/>
              <a:pathLst>
                <a:path h="175260">
                  <a:moveTo>
                    <a:pt x="0" y="0"/>
                  </a:moveTo>
                  <a:lnTo>
                    <a:pt x="0" y="175260"/>
                  </a:lnTo>
                </a:path>
              </a:pathLst>
            </a:custGeom>
            <a:noFill/>
            <a:ln w="38100" cap="rnd">
              <a:solidFill>
                <a:srgbClr val="7170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ahoma" panose="020B0604030504040204" pitchFamily="34" charset="0"/>
                <a:ea typeface="Tahoma" panose="020B0604030504040204" pitchFamily="34" charset="0"/>
                <a:cs typeface="Tahoma" panose="020B0604030504040204" pitchFamily="34" charset="0"/>
              </a:endParaRPr>
            </a:p>
          </p:txBody>
        </p:sp>
        <p:sp>
          <p:nvSpPr>
            <p:cNvPr id="15" name="TextBox 14"/>
            <p:cNvSpPr txBox="1"/>
            <p:nvPr/>
          </p:nvSpPr>
          <p:spPr>
            <a:xfrm>
              <a:off x="4723195" y="2557320"/>
              <a:ext cx="3048000" cy="578882"/>
            </a:xfrm>
            <a:prstGeom prst="roundRect">
              <a:avLst/>
            </a:prstGeom>
            <a:solidFill>
              <a:schemeClr val="bg2"/>
            </a:solidFill>
            <a:ln w="38100" cap="flat" cmpd="sng" algn="ctr">
              <a:noFill/>
              <a:prstDash val="solid"/>
              <a:round/>
              <a:headEnd type="none" w="med" len="med"/>
              <a:tailEnd type="none" w="med" len="med"/>
            </a:ln>
          </p:spPr>
          <p:txBody>
            <a:bodyPr wrap="square" rtlCol="0">
              <a:spAutoFit/>
            </a:bodyPr>
            <a:lstStyle/>
            <a:p>
              <a:pPr algn="ctr"/>
              <a:r>
                <a:rPr lang="en-US" sz="1400" dirty="0" err="1">
                  <a:solidFill>
                    <a:srgbClr val="000000"/>
                  </a:solidFill>
                  <a:latin typeface="Tahoma" panose="020B0604030504040204" pitchFamily="34" charset="0"/>
                  <a:ea typeface="Tahoma" panose="020B0604030504040204" pitchFamily="34" charset="0"/>
                  <a:cs typeface="Tahoma" panose="020B0604030504040204" pitchFamily="34" charset="0"/>
                </a:rPr>
                <a:t>Không</a:t>
              </a: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000000"/>
                  </a:solidFill>
                  <a:latin typeface="Tahoma" panose="020B0604030504040204" pitchFamily="34" charset="0"/>
                  <a:ea typeface="Tahoma" panose="020B0604030504040204" pitchFamily="34" charset="0"/>
                  <a:cs typeface="Tahoma" panose="020B0604030504040204" pitchFamily="34" charset="0"/>
                </a:rPr>
                <a:t>tế</a:t>
              </a: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000000"/>
                  </a:solidFill>
                  <a:latin typeface="Tahoma" panose="020B0604030504040204" pitchFamily="34" charset="0"/>
                  <a:ea typeface="Tahoma" panose="020B0604030504040204" pitchFamily="34" charset="0"/>
                  <a:cs typeface="Tahoma" panose="020B0604030504040204" pitchFamily="34" charset="0"/>
                </a:rPr>
                <a:t>bào</a:t>
              </a: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 </a:t>
              </a:r>
              <a:r>
                <a:rPr lang="en-US" sz="1400" dirty="0" err="1">
                  <a:solidFill>
                    <a:srgbClr val="000000"/>
                  </a:solidFill>
                  <a:latin typeface="Tahoma" panose="020B0604030504040204" pitchFamily="34" charset="0"/>
                  <a:ea typeface="Tahoma" panose="020B0604030504040204" pitchFamily="34" charset="0"/>
                  <a:cs typeface="Tahoma" panose="020B0604030504040204" pitchFamily="34" charset="0"/>
                </a:rPr>
                <a:t>nhỏ</a:t>
              </a:r>
              <a:b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br>
              <a:r>
                <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rPr>
                <a:t>(85%-90%)</a:t>
              </a:r>
              <a:r>
                <a:rPr lang="en-US" sz="1400" baseline="30000" dirty="0">
                  <a:solidFill>
                    <a:srgbClr val="000000"/>
                  </a:solidFill>
                  <a:latin typeface="Tahoma" panose="020B0604030504040204" pitchFamily="34" charset="0"/>
                  <a:ea typeface="Tahoma" panose="020B0604030504040204" pitchFamily="34" charset="0"/>
                  <a:cs typeface="Tahoma" panose="020B0604030504040204" pitchFamily="34" charset="0"/>
                </a:rPr>
                <a:t>1</a:t>
              </a:r>
              <a:endParaRPr lang="en-US" sz="1400" dirty="0">
                <a:solidFill>
                  <a:srgbClr val="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4" name="Rectangle 3"/>
          <p:cNvSpPr/>
          <p:nvPr/>
        </p:nvSpPr>
        <p:spPr>
          <a:xfrm>
            <a:off x="1397302" y="990980"/>
            <a:ext cx="9598600" cy="451406"/>
          </a:xfrm>
          <a:prstGeom prst="rect">
            <a:avLst/>
          </a:prstGeom>
        </p:spPr>
        <p:txBody>
          <a:bodyPr wrap="square">
            <a:spAutoFit/>
          </a:bodyPr>
          <a:lstStyle/>
          <a:p>
            <a:pPr marL="285750" indent="-285750">
              <a:lnSpc>
                <a:spcPct val="150000"/>
              </a:lnSpc>
              <a:buFont typeface="Wingdings" panose="05000000000000000000" pitchFamily="2" charset="2"/>
              <a:buChar char="§"/>
            </a:pP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Ước</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tính</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có</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khoảng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1.8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triệu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trường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hợp</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mắc</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mới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ung</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thư</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phổi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mỗi</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năm</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trên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toàn</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cầu</a:t>
            </a:r>
            <a:r>
              <a:rPr lang="en-US"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t>
            </a:r>
          </a:p>
        </p:txBody>
      </p:sp>
    </p:spTree>
    <p:extLst>
      <p:ext uri="{BB962C8B-B14F-4D97-AF65-F5344CB8AC3E}">
        <p14:creationId xmlns:p14="http://schemas.microsoft.com/office/powerpoint/2010/main" val="14939225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61006" y="-13363"/>
            <a:ext cx="10653183" cy="778535"/>
          </a:xfrm>
        </p:spPr>
        <p:txBody>
          <a:bodyPr/>
          <a:lstStyle/>
          <a:p>
            <a:pPr algn="ctr"/>
            <a:r>
              <a:rPr lang="en-US" sz="3600" dirty="0"/>
              <a:t>Ung </a:t>
            </a:r>
            <a:r>
              <a:rPr lang="en-US" sz="3600" dirty="0" err="1"/>
              <a:t>thư</a:t>
            </a:r>
            <a:r>
              <a:rPr lang="en-US" sz="3600" dirty="0"/>
              <a:t> </a:t>
            </a:r>
            <a:r>
              <a:rPr lang="en-US" sz="3600" dirty="0" err="1"/>
              <a:t>phổi</a:t>
            </a:r>
            <a:r>
              <a:rPr lang="en-US" sz="3600" dirty="0"/>
              <a:t> </a:t>
            </a:r>
            <a:r>
              <a:rPr lang="en-US" sz="3600" dirty="0" err="1"/>
              <a:t>tế</a:t>
            </a:r>
            <a:r>
              <a:rPr lang="en-US" sz="3600" dirty="0"/>
              <a:t> </a:t>
            </a:r>
            <a:r>
              <a:rPr lang="en-US" sz="3600" dirty="0" err="1"/>
              <a:t>bào</a:t>
            </a:r>
            <a:r>
              <a:rPr lang="en-US" sz="3600" dirty="0"/>
              <a:t> </a:t>
            </a:r>
            <a:r>
              <a:rPr lang="en-US" sz="3600" dirty="0" err="1"/>
              <a:t>vảy</a:t>
            </a:r>
            <a:endParaRPr lang="vi-VN" sz="3600" dirty="0"/>
          </a:p>
        </p:txBody>
      </p:sp>
      <p:sp>
        <p:nvSpPr>
          <p:cNvPr id="4" name="Footer Placeholder 3"/>
          <p:cNvSpPr>
            <a:spLocks noGrp="1"/>
          </p:cNvSpPr>
          <p:nvPr>
            <p:ph type="ftr" sz="quarter" idx="11"/>
          </p:nvPr>
        </p:nvSpPr>
        <p:spPr/>
        <p:txBody>
          <a:bodyPr/>
          <a:lstStyle/>
          <a:p>
            <a:pPr marL="228600" indent="-228600">
              <a:buAutoNum type="arabicPeriod"/>
            </a:pPr>
            <a:r>
              <a:rPr lang="en-US" sz="1000" dirty="0">
                <a:latin typeface="Tahoma" panose="020B0604030504040204" pitchFamily="34" charset="0"/>
                <a:ea typeface="Tahoma" panose="020B0604030504040204" pitchFamily="34" charset="0"/>
                <a:cs typeface="Tahoma" panose="020B0604030504040204" pitchFamily="34" charset="0"/>
              </a:rPr>
              <a:t>Lancet </a:t>
            </a:r>
            <a:r>
              <a:rPr lang="en-US" sz="1000" dirty="0" err="1">
                <a:latin typeface="Tahoma" panose="020B0604030504040204" pitchFamily="34" charset="0"/>
                <a:ea typeface="Tahoma" panose="020B0604030504040204" pitchFamily="34" charset="0"/>
                <a:cs typeface="Tahoma" panose="020B0604030504040204" pitchFamily="34" charset="0"/>
              </a:rPr>
              <a:t>Oncol</a:t>
            </a:r>
            <a:r>
              <a:rPr lang="en-US" sz="1000" dirty="0">
                <a:latin typeface="Tahoma" panose="020B0604030504040204" pitchFamily="34" charset="0"/>
                <a:ea typeface="Tahoma" panose="020B0604030504040204" pitchFamily="34" charset="0"/>
                <a:cs typeface="Tahoma" panose="020B0604030504040204" pitchFamily="34" charset="0"/>
              </a:rPr>
              <a:t> 2012 e418</a:t>
            </a:r>
          </a:p>
          <a:p>
            <a:pPr marL="228600" indent="-228600">
              <a:buAutoNum type="arabicPeriod"/>
            </a:pPr>
            <a:r>
              <a:rPr lang="en-US" sz="1000" dirty="0">
                <a:latin typeface="Tahoma" panose="020B0604030504040204" pitchFamily="34" charset="0"/>
                <a:ea typeface="Tahoma" panose="020B0604030504040204" pitchFamily="34" charset="0"/>
                <a:cs typeface="Tahoma" panose="020B0604030504040204" pitchFamily="34" charset="0"/>
              </a:rPr>
              <a:t>J </a:t>
            </a:r>
            <a:r>
              <a:rPr lang="en-US" sz="1000" dirty="0" err="1">
                <a:latin typeface="Tahoma" panose="020B0604030504040204" pitchFamily="34" charset="0"/>
                <a:ea typeface="Tahoma" panose="020B0604030504040204" pitchFamily="34" charset="0"/>
                <a:cs typeface="Tahoma" panose="020B0604030504040204" pitchFamily="34" charset="0"/>
              </a:rPr>
              <a:t>Thorac</a:t>
            </a:r>
            <a:r>
              <a:rPr lang="en-US" sz="1000" dirty="0">
                <a:latin typeface="Tahoma" panose="020B0604030504040204" pitchFamily="34" charset="0"/>
                <a:ea typeface="Tahoma" panose="020B0604030504040204" pitchFamily="34" charset="0"/>
                <a:cs typeface="Tahoma" panose="020B0604030504040204" pitchFamily="34" charset="0"/>
              </a:rPr>
              <a:t> </a:t>
            </a:r>
            <a:r>
              <a:rPr lang="en-US" sz="1000" dirty="0" err="1">
                <a:latin typeface="Tahoma" panose="020B0604030504040204" pitchFamily="34" charset="0"/>
                <a:ea typeface="Tahoma" panose="020B0604030504040204" pitchFamily="34" charset="0"/>
                <a:cs typeface="Tahoma" panose="020B0604030504040204" pitchFamily="34" charset="0"/>
              </a:rPr>
              <a:t>Onco</a:t>
            </a:r>
            <a:r>
              <a:rPr lang="en-US" sz="1000" dirty="0">
                <a:latin typeface="Tahoma" panose="020B0604030504040204" pitchFamily="34" charset="0"/>
                <a:ea typeface="Tahoma" panose="020B0604030504040204" pitchFamily="34" charset="0"/>
                <a:cs typeface="Tahoma" panose="020B0604030504040204" pitchFamily="34" charset="0"/>
              </a:rPr>
              <a:t> 2018 165</a:t>
            </a:r>
          </a:p>
          <a:p>
            <a:pPr marL="228600" indent="-228600">
              <a:buAutoNum type="arabicPeriod"/>
            </a:pPr>
            <a:r>
              <a:rPr lang="en-US" sz="1000" dirty="0">
                <a:latin typeface="Tahoma" panose="020B0604030504040204" pitchFamily="34" charset="0"/>
                <a:ea typeface="Tahoma" panose="020B0604030504040204" pitchFamily="34" charset="0"/>
                <a:cs typeface="Tahoma" panose="020B0604030504040204" pitchFamily="34" charset="0"/>
              </a:rPr>
              <a:t>lungevity.org</a:t>
            </a:r>
          </a:p>
        </p:txBody>
      </p:sp>
      <p:grpSp>
        <p:nvGrpSpPr>
          <p:cNvPr id="3" name="Group 2"/>
          <p:cNvGrpSpPr/>
          <p:nvPr/>
        </p:nvGrpSpPr>
        <p:grpSpPr>
          <a:xfrm>
            <a:off x="1244415" y="2816699"/>
            <a:ext cx="9721652" cy="3400426"/>
            <a:chOff x="1038242" y="1497351"/>
            <a:chExt cx="9721652" cy="3400426"/>
          </a:xfrm>
        </p:grpSpPr>
        <p:pic>
          <p:nvPicPr>
            <p:cNvPr id="5" name="Picture 4"/>
            <p:cNvPicPr>
              <a:picLocks noChangeAspect="1"/>
            </p:cNvPicPr>
            <p:nvPr/>
          </p:nvPicPr>
          <p:blipFill>
            <a:blip r:embed="rId2"/>
            <a:stretch>
              <a:fillRect/>
            </a:stretch>
          </p:blipFill>
          <p:spPr>
            <a:xfrm>
              <a:off x="1038242" y="1593669"/>
              <a:ext cx="5066999" cy="3207791"/>
            </a:xfrm>
            <a:prstGeom prst="rect">
              <a:avLst/>
            </a:prstGeom>
          </p:spPr>
        </p:pic>
        <p:pic>
          <p:nvPicPr>
            <p:cNvPr id="2050" name="Picture 2" descr="Image result for squamous cell lung canc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78444" y="1497351"/>
              <a:ext cx="3981450" cy="3400426"/>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TextBox 5"/>
          <p:cNvSpPr txBox="1"/>
          <p:nvPr/>
        </p:nvSpPr>
        <p:spPr>
          <a:xfrm>
            <a:off x="1711235" y="765172"/>
            <a:ext cx="9602954" cy="2169825"/>
          </a:xfrm>
          <a:prstGeom prst="rect">
            <a:avLst/>
          </a:prstGeom>
          <a:noFill/>
          <a:ln w="12700">
            <a:noFill/>
          </a:ln>
        </p:spPr>
        <p:txBody>
          <a:bodyPr wrap="square" lIns="45720" rIns="45720" rtlCol="0">
            <a:spAutoFit/>
          </a:bodyPr>
          <a:lstStyle/>
          <a:p>
            <a:pPr marL="285750" indent="-285750">
              <a:lnSpc>
                <a:spcPct val="150000"/>
              </a:lnSpc>
              <a:buFont typeface="Wingdings" panose="05000000000000000000" pitchFamily="2" charset="2"/>
              <a:buChar char="§"/>
            </a:pPr>
            <a:r>
              <a:rPr lang="en-US" dirty="0">
                <a:latin typeface="Tahoma" panose="020B0604030504040204" pitchFamily="34" charset="0"/>
                <a:ea typeface="Tahoma" panose="020B0604030504040204" pitchFamily="34" charset="0"/>
                <a:cs typeface="Tahoma" panose="020B0604030504040204" pitchFamily="34" charset="0"/>
              </a:rPr>
              <a:t>Ung </a:t>
            </a:r>
            <a:r>
              <a:rPr lang="en-US" dirty="0" err="1">
                <a:latin typeface="Tahoma" panose="020B0604030504040204" pitchFamily="34" charset="0"/>
                <a:ea typeface="Tahoma" panose="020B0604030504040204" pitchFamily="34" charset="0"/>
                <a:cs typeface="Tahoma" panose="020B0604030504040204" pitchFamily="34" charset="0"/>
              </a:rPr>
              <a:t>thư</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phổi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tế</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bào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vảy</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chiếm</a:t>
            </a:r>
            <a:r>
              <a:rPr lang="en-US" dirty="0">
                <a:latin typeface="Tahoma" panose="020B0604030504040204" pitchFamily="34" charset="0"/>
                <a:ea typeface="Tahoma" panose="020B0604030504040204" pitchFamily="34" charset="0"/>
                <a:cs typeface="Tahoma" panose="020B0604030504040204" pitchFamily="34" charset="0"/>
              </a:rPr>
              <a:t> 20 – 30% </a:t>
            </a:r>
            <a:r>
              <a:rPr lang="en-US" dirty="0" err="1">
                <a:latin typeface="Tahoma" panose="020B0604030504040204" pitchFamily="34" charset="0"/>
                <a:ea typeface="Tahoma" panose="020B0604030504040204" pitchFamily="34" charset="0"/>
                <a:cs typeface="Tahoma" panose="020B0604030504040204" pitchFamily="34" charset="0"/>
              </a:rPr>
              <a:t>số</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ung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thư</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phổi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không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tế</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bào</a:t>
            </a:r>
            <a:r>
              <a:rPr lang="en-US" dirty="0">
                <a:latin typeface="Tahoma" panose="020B0604030504040204" pitchFamily="34" charset="0"/>
                <a:ea typeface="Tahoma" panose="020B0604030504040204" pitchFamily="34" charset="0"/>
                <a:cs typeface="Tahoma" panose="020B0604030504040204" pitchFamily="34" charset="0"/>
              </a:rPr>
              <a:t> nhỏ.</a:t>
            </a:r>
            <a:r>
              <a:rPr lang="en-US" baseline="30000" dirty="0">
                <a:latin typeface="Tahoma" panose="020B0604030504040204" pitchFamily="34" charset="0"/>
                <a:ea typeface="Tahoma" panose="020B0604030504040204" pitchFamily="34" charset="0"/>
                <a:cs typeface="Tahoma" panose="020B0604030504040204" pitchFamily="34" charset="0"/>
              </a:rPr>
              <a:t>1</a:t>
            </a:r>
          </a:p>
          <a:p>
            <a:pPr marL="285750" indent="-285750">
              <a:lnSpc>
                <a:spcPct val="150000"/>
              </a:lnSpc>
              <a:buFont typeface="Wingdings" panose="05000000000000000000" pitchFamily="2" charset="2"/>
              <a:buChar char="§"/>
            </a:pPr>
            <a:r>
              <a:rPr lang="en-US" dirty="0" err="1">
                <a:latin typeface="Tahoma" panose="020B0604030504040204" pitchFamily="34" charset="0"/>
                <a:ea typeface="Tahoma" panose="020B0604030504040204" pitchFamily="34" charset="0"/>
                <a:cs typeface="Tahoma" panose="020B0604030504040204" pitchFamily="34" charset="0"/>
              </a:rPr>
              <a:t>Thường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gặp</a:t>
            </a:r>
            <a:r>
              <a:rPr lang="en-US" dirty="0">
                <a:latin typeface="Tahoma" panose="020B0604030504040204" pitchFamily="34" charset="0"/>
                <a:ea typeface="Tahoma" panose="020B0604030504040204" pitchFamily="34" charset="0"/>
                <a:cs typeface="Tahoma" panose="020B0604030504040204" pitchFamily="34" charset="0"/>
              </a:rPr>
              <a:t> ở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nhân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hút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thuốc</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lá</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nặng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lớn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tuổi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và</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nhiều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bệnh</a:t>
            </a:r>
            <a:r>
              <a:rPr lang="en-US" dirty="0">
                <a:latin typeface="Tahoma" panose="020B0604030504040204" pitchFamily="34" charset="0"/>
                <a:ea typeface="Tahoma" panose="020B0604030504040204" pitchFamily="34" charset="0"/>
                <a:cs typeface="Tahoma" panose="020B0604030504040204" pitchFamily="34" charset="0"/>
              </a:rPr>
              <a:t> kèm.</a:t>
            </a:r>
            <a:r>
              <a:rPr lang="en-US" baseline="30000" dirty="0">
                <a:latin typeface="Tahoma" panose="020B0604030504040204" pitchFamily="34" charset="0"/>
                <a:ea typeface="Tahoma" panose="020B0604030504040204" pitchFamily="34" charset="0"/>
                <a:cs typeface="Tahoma" panose="020B0604030504040204" pitchFamily="34" charset="0"/>
              </a:rPr>
              <a:t>1</a:t>
            </a:r>
          </a:p>
          <a:p>
            <a:pPr marL="285750" indent="-285750">
              <a:lnSpc>
                <a:spcPct val="150000"/>
              </a:lnSpc>
              <a:buFont typeface="Wingdings" panose="05000000000000000000" pitchFamily="2" charset="2"/>
              <a:buChar char="§"/>
            </a:pPr>
            <a:r>
              <a:rPr lang="en-US" dirty="0" err="1">
                <a:latin typeface="Tahoma" panose="020B0604030504040204" pitchFamily="34" charset="0"/>
                <a:ea typeface="Tahoma" panose="020B0604030504040204" pitchFamily="34" charset="0"/>
                <a:cs typeface="Tahoma" panose="020B0604030504040204" pitchFamily="34" charset="0"/>
              </a:rPr>
              <a:t>Khối</a:t>
            </a:r>
            <a:r>
              <a:rPr lang="en-US" dirty="0">
                <a:latin typeface="Tahoma" panose="020B0604030504040204" pitchFamily="34" charset="0"/>
                <a:ea typeface="Tahoma" panose="020B0604030504040204" pitchFamily="34" charset="0"/>
                <a:cs typeface="Tahoma" panose="020B0604030504040204" pitchFamily="34" charset="0"/>
              </a:rPr>
              <a:t> u </a:t>
            </a:r>
            <a:r>
              <a:rPr lang="en-US" dirty="0" err="1">
                <a:latin typeface="Tahoma" panose="020B0604030504040204" pitchFamily="34" charset="0"/>
                <a:ea typeface="Tahoma" panose="020B0604030504040204" pitchFamily="34" charset="0"/>
                <a:cs typeface="Tahoma" panose="020B0604030504040204" pitchFamily="34" charset="0"/>
              </a:rPr>
              <a:t>thường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gặp</a:t>
            </a:r>
            <a:r>
              <a:rPr lang="en-US" dirty="0">
                <a:latin typeface="Tahoma" panose="020B0604030504040204" pitchFamily="34" charset="0"/>
                <a:ea typeface="Tahoma" panose="020B0604030504040204" pitchFamily="34" charset="0"/>
                <a:cs typeface="Tahoma" panose="020B0604030504040204" pitchFamily="34" charset="0"/>
              </a:rPr>
              <a:t> ở </a:t>
            </a:r>
            <a:r>
              <a:rPr lang="en-US" dirty="0" err="1">
                <a:latin typeface="Tahoma" panose="020B0604030504040204" pitchFamily="34" charset="0"/>
                <a:ea typeface="Tahoma" panose="020B0604030504040204" pitchFamily="34" charset="0"/>
                <a:cs typeface="Tahoma" panose="020B0604030504040204" pitchFamily="34" charset="0"/>
              </a:rPr>
              <a:t>trung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tâm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xuất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phát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từ</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các</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phế</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quản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gần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và</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có</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xu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hướng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xâm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chiếm</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các</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mạch</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máu</a:t>
            </a:r>
            <a:r>
              <a:rPr lang="en-US" dirty="0">
                <a:latin typeface="Tahoma" panose="020B0604030504040204" pitchFamily="34" charset="0"/>
                <a:ea typeface="Tahoma" panose="020B0604030504040204" pitchFamily="34" charset="0"/>
                <a:cs typeface="Tahoma" panose="020B0604030504040204" pitchFamily="34" charset="0"/>
              </a:rPr>
              <a:t> lớn.</a:t>
            </a:r>
            <a:r>
              <a:rPr lang="en-US" baseline="30000" dirty="0">
                <a:latin typeface="Tahoma" panose="020B0604030504040204" pitchFamily="34" charset="0"/>
                <a:ea typeface="Tahoma" panose="020B0604030504040204" pitchFamily="34" charset="0"/>
                <a:cs typeface="Tahoma" panose="020B0604030504040204" pitchFamily="34" charset="0"/>
              </a:rPr>
              <a:t>2</a:t>
            </a:r>
          </a:p>
          <a:p>
            <a:pPr marL="285750" indent="-285750">
              <a:lnSpc>
                <a:spcPct val="150000"/>
              </a:lnSpc>
              <a:buFont typeface="Wingdings" panose="05000000000000000000" pitchFamily="2" charset="2"/>
              <a:buChar char="§"/>
            </a:pPr>
            <a:r>
              <a:rPr lang="en-US" dirty="0" err="1">
                <a:latin typeface="Tahoma" panose="020B0604030504040204" pitchFamily="34" charset="0"/>
                <a:ea typeface="Tahoma" panose="020B0604030504040204" pitchFamily="34" charset="0"/>
                <a:cs typeface="Tahoma" panose="020B0604030504040204" pitchFamily="34" charset="0"/>
              </a:rPr>
              <a:t>Tiên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lượng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xấu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hơn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dạng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ung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thư</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tế</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bào</a:t>
            </a:r>
            <a:r>
              <a:rPr lang="en-US" dirty="0">
                <a:latin typeface="Tahoma" panose="020B0604030504040204" pitchFamily="34" charset="0"/>
                <a:ea typeface="Tahoma" panose="020B0604030504040204" pitchFamily="34" charset="0"/>
                <a:cs typeface="Tahoma" panose="020B0604030504040204" pitchFamily="34" charset="0"/>
              </a:rPr>
              <a:t> tuyến.</a:t>
            </a:r>
            <a:r>
              <a:rPr lang="en-US" baseline="30000" dirty="0">
                <a:latin typeface="Tahoma" panose="020B0604030504040204" pitchFamily="34" charset="0"/>
                <a:ea typeface="Tahoma" panose="020B0604030504040204" pitchFamily="34" charset="0"/>
                <a:cs typeface="Tahoma" panose="020B0604030504040204" pitchFamily="34" charset="0"/>
              </a:rPr>
              <a:t>2</a:t>
            </a:r>
            <a:endParaRPr lang="vi-VN" baseline="30000" dirty="0" err="1">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53292848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91633" y="477017"/>
            <a:ext cx="10653183" cy="778535"/>
          </a:xfrm>
        </p:spPr>
        <p:txBody>
          <a:bodyPr>
            <a:normAutofit fontScale="90000"/>
          </a:bodyPr>
          <a:lstStyle/>
          <a:p>
            <a:pPr algn="ctr">
              <a:lnSpc>
                <a:spcPct val="100000"/>
              </a:lnSpc>
            </a:pPr>
            <a:r>
              <a:rPr lang="en-US" sz="3600" dirty="0" err="1">
                <a:latin typeface="Tahoma" panose="020B0604030504040204" pitchFamily="34" charset="0"/>
                <a:ea typeface="Tahoma" panose="020B0604030504040204" pitchFamily="34" charset="0"/>
                <a:cs typeface="Tahoma" panose="020B0604030504040204" pitchFamily="34" charset="0"/>
              </a:rPr>
              <a:t>Những</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đột</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biến</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quan</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trọng</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trong</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ung</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thư</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phổi</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tế</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bào</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vảy</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và</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tế</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bào</a:t>
            </a:r>
            <a:r>
              <a:rPr lang="en-US" sz="3600" dirty="0">
                <a:latin typeface="Tahoma" panose="020B0604030504040204" pitchFamily="34" charset="0"/>
                <a:ea typeface="Tahoma" panose="020B0604030504040204" pitchFamily="34" charset="0"/>
                <a:cs typeface="Tahoma" panose="020B0604030504040204" pitchFamily="34" charset="0"/>
              </a:rPr>
              <a:t> </a:t>
            </a:r>
            <a:r>
              <a:rPr lang="en-US" sz="3600" dirty="0" err="1">
                <a:latin typeface="Tahoma" panose="020B0604030504040204" pitchFamily="34" charset="0"/>
                <a:ea typeface="Tahoma" panose="020B0604030504040204" pitchFamily="34" charset="0"/>
                <a:cs typeface="Tahoma" panose="020B0604030504040204" pitchFamily="34" charset="0"/>
              </a:rPr>
              <a:t>tuyến</a:t>
            </a:r>
            <a:r>
              <a:rPr lang="en-US" sz="3600" dirty="0">
                <a:latin typeface="Tahoma" panose="020B0604030504040204" pitchFamily="34" charset="0"/>
                <a:ea typeface="Tahoma" panose="020B0604030504040204" pitchFamily="34" charset="0"/>
                <a:cs typeface="Tahoma" panose="020B0604030504040204" pitchFamily="34" charset="0"/>
              </a:rPr>
              <a:t> </a:t>
            </a:r>
            <a:endParaRPr lang="vi-VN" sz="3600" dirty="0">
              <a:latin typeface="Tahoma" panose="020B0604030504040204" pitchFamily="34" charset="0"/>
              <a:ea typeface="Tahoma" panose="020B0604030504040204" pitchFamily="34" charset="0"/>
              <a:cs typeface="Tahoma" panose="020B0604030504040204" pitchFamily="34" charset="0"/>
            </a:endParaRPr>
          </a:p>
        </p:txBody>
      </p:sp>
      <p:sp>
        <p:nvSpPr>
          <p:cNvPr id="4" name="Footer Placeholder 3"/>
          <p:cNvSpPr>
            <a:spLocks noGrp="1"/>
          </p:cNvSpPr>
          <p:nvPr>
            <p:ph type="ftr" sz="quarter" idx="11"/>
          </p:nvPr>
        </p:nvSpPr>
        <p:spPr>
          <a:xfrm>
            <a:off x="791633" y="6309226"/>
            <a:ext cx="10627216" cy="333622"/>
          </a:xfrm>
        </p:spPr>
        <p:txBody>
          <a:bodyPr/>
          <a:lstStyle/>
          <a:p>
            <a:r>
              <a:rPr lang="en-US" sz="1000" dirty="0">
                <a:latin typeface="Tahoma" panose="020B0604030504040204" pitchFamily="34" charset="0"/>
                <a:ea typeface="Tahoma" panose="020B0604030504040204" pitchFamily="34" charset="0"/>
                <a:cs typeface="Tahoma" panose="020B0604030504040204" pitchFamily="34" charset="0"/>
              </a:rPr>
              <a:t>Nature 2012 519</a:t>
            </a:r>
          </a:p>
          <a:p>
            <a:r>
              <a:rPr lang="fr-FR" sz="1000" dirty="0">
                <a:latin typeface="Tahoma" panose="020B0604030504040204" pitchFamily="34" charset="0"/>
                <a:ea typeface="Tahoma" panose="020B0604030504040204" pitchFamily="34" charset="0"/>
                <a:cs typeface="Tahoma" panose="020B0604030504040204" pitchFamily="34" charset="0"/>
              </a:rPr>
              <a:t>Lancet 2016 101</a:t>
            </a:r>
            <a:endParaRPr lang="en-US" sz="1000" dirty="0">
              <a:latin typeface="Tahoma" panose="020B0604030504040204" pitchFamily="34" charset="0"/>
              <a:ea typeface="Tahoma" panose="020B0604030504040204" pitchFamily="34" charset="0"/>
              <a:cs typeface="Tahoma" panose="020B0604030504040204" pitchFamily="34" charset="0"/>
            </a:endParaRPr>
          </a:p>
        </p:txBody>
      </p:sp>
      <p:grpSp>
        <p:nvGrpSpPr>
          <p:cNvPr id="8" name="Group 7"/>
          <p:cNvGrpSpPr/>
          <p:nvPr/>
        </p:nvGrpSpPr>
        <p:grpSpPr>
          <a:xfrm>
            <a:off x="664594" y="1331961"/>
            <a:ext cx="10342743" cy="4789260"/>
            <a:chOff x="1463040" y="1715018"/>
            <a:chExt cx="9778225" cy="4527857"/>
          </a:xfrm>
        </p:grpSpPr>
        <p:pic>
          <p:nvPicPr>
            <p:cNvPr id="5" name="Picture 4"/>
            <p:cNvPicPr>
              <a:picLocks noChangeAspect="1"/>
            </p:cNvPicPr>
            <p:nvPr/>
          </p:nvPicPr>
          <p:blipFill>
            <a:blip r:embed="rId2"/>
            <a:stretch>
              <a:fillRect/>
            </a:stretch>
          </p:blipFill>
          <p:spPr>
            <a:xfrm>
              <a:off x="1463040" y="2062363"/>
              <a:ext cx="4221942" cy="3306470"/>
            </a:xfrm>
            <a:prstGeom prst="rect">
              <a:avLst/>
            </a:prstGeom>
          </p:spPr>
        </p:pic>
        <p:pic>
          <p:nvPicPr>
            <p:cNvPr id="6" name="Picture 5"/>
            <p:cNvPicPr>
              <a:picLocks noChangeAspect="1"/>
            </p:cNvPicPr>
            <p:nvPr/>
          </p:nvPicPr>
          <p:blipFill>
            <a:blip r:embed="rId3"/>
            <a:stretch>
              <a:fillRect/>
            </a:stretch>
          </p:blipFill>
          <p:spPr>
            <a:xfrm>
              <a:off x="5974522" y="1731652"/>
              <a:ext cx="5266743" cy="4511223"/>
            </a:xfrm>
            <a:prstGeom prst="rect">
              <a:avLst/>
            </a:prstGeom>
          </p:spPr>
        </p:pic>
        <p:sp>
          <p:nvSpPr>
            <p:cNvPr id="3" name="TextBox 2"/>
            <p:cNvSpPr txBox="1"/>
            <p:nvPr/>
          </p:nvSpPr>
          <p:spPr>
            <a:xfrm>
              <a:off x="2162070" y="1715018"/>
              <a:ext cx="2823882" cy="369332"/>
            </a:xfrm>
            <a:prstGeom prst="rect">
              <a:avLst/>
            </a:prstGeom>
            <a:noFill/>
            <a:ln w="12700">
              <a:noFill/>
            </a:ln>
          </p:spPr>
          <p:txBody>
            <a:bodyPr wrap="square" lIns="45720" rIns="45720" rtlCol="0">
              <a:spAutoFit/>
            </a:bodyPr>
            <a:lstStyle/>
            <a:p>
              <a:r>
                <a:rPr lang="en-US" dirty="0">
                  <a:latin typeface="Tahoma" panose="020B0604030504040204" pitchFamily="34" charset="0"/>
                  <a:ea typeface="Tahoma" panose="020B0604030504040204" pitchFamily="34" charset="0"/>
                  <a:cs typeface="Tahoma" panose="020B0604030504040204" pitchFamily="34" charset="0"/>
                </a:rPr>
                <a:t>Squamous cell carcinoma</a:t>
              </a:r>
              <a:endParaRPr lang="vi-VN" dirty="0" err="1">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6483059" y="1715018"/>
              <a:ext cx="2823882" cy="369332"/>
            </a:xfrm>
            <a:prstGeom prst="rect">
              <a:avLst/>
            </a:prstGeom>
            <a:noFill/>
            <a:ln w="12700">
              <a:noFill/>
            </a:ln>
          </p:spPr>
          <p:txBody>
            <a:bodyPr wrap="square" lIns="45720" rIns="45720" rtlCol="0">
              <a:spAutoFit/>
            </a:bodyPr>
            <a:lstStyle/>
            <a:p>
              <a:r>
                <a:rPr lang="en-US" dirty="0">
                  <a:latin typeface="Tahoma" panose="020B0604030504040204" pitchFamily="34" charset="0"/>
                  <a:ea typeface="Tahoma" panose="020B0604030504040204" pitchFamily="34" charset="0"/>
                  <a:cs typeface="Tahoma" panose="020B0604030504040204" pitchFamily="34" charset="0"/>
                </a:rPr>
                <a:t>Adenocarcinoma</a:t>
              </a:r>
              <a:endParaRPr lang="vi-VN" dirty="0" err="1">
                <a:latin typeface="Tahoma" panose="020B0604030504040204" pitchFamily="34" charset="0"/>
                <a:ea typeface="Tahoma" panose="020B0604030504040204" pitchFamily="34" charset="0"/>
                <a:cs typeface="Tahoma" panose="020B0604030504040204" pitchFamily="34" charset="0"/>
              </a:endParaRPr>
            </a:p>
          </p:txBody>
        </p:sp>
      </p:grpSp>
      <p:sp>
        <p:nvSpPr>
          <p:cNvPr id="9" name="TextBox 8"/>
          <p:cNvSpPr txBox="1"/>
          <p:nvPr/>
        </p:nvSpPr>
        <p:spPr>
          <a:xfrm>
            <a:off x="980349" y="5429807"/>
            <a:ext cx="6531429" cy="646331"/>
          </a:xfrm>
          <a:prstGeom prst="rect">
            <a:avLst/>
          </a:prstGeom>
          <a:noFill/>
          <a:ln w="12700">
            <a:noFill/>
          </a:ln>
        </p:spPr>
        <p:txBody>
          <a:bodyPr wrap="square" lIns="45720" rIns="45720" rtlCol="0">
            <a:spAutoFit/>
          </a:bodyPr>
          <a:lstStyle/>
          <a:p>
            <a:pPr marL="285750" indent="-285750" algn="just">
              <a:buFont typeface="Wingdings" panose="05000000000000000000" pitchFamily="2" charset="2"/>
              <a:buChar char="§"/>
            </a:pPr>
            <a:r>
              <a:rPr lang="en-US" dirty="0" err="1">
                <a:latin typeface="Tahoma" panose="020B0604030504040204" pitchFamily="34" charset="0"/>
                <a:ea typeface="Tahoma" panose="020B0604030504040204" pitchFamily="34" charset="0"/>
                <a:cs typeface="Tahoma" panose="020B0604030504040204" pitchFamily="34" charset="0"/>
              </a:rPr>
              <a:t>Kiểu</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đột</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biến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thường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gặp</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trong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ung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thư</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phổi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tế</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bào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vảy</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hoàn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toàn</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khác</a:t>
            </a:r>
            <a:r>
              <a:rPr lang="en-US" dirty="0">
                <a:latin typeface="Tahoma" panose="020B0604030504040204" pitchFamily="34" charset="0"/>
                <a:ea typeface="Tahoma" panose="020B0604030504040204" pitchFamily="34" charset="0"/>
                <a:cs typeface="Tahoma" panose="020B0604030504040204" pitchFamily="34" charset="0"/>
              </a:rPr>
              <a:t> so </a:t>
            </a:r>
            <a:r>
              <a:rPr lang="en-US" dirty="0" err="1">
                <a:latin typeface="Tahoma" panose="020B0604030504040204" pitchFamily="34" charset="0"/>
                <a:ea typeface="Tahoma" panose="020B0604030504040204" pitchFamily="34" charset="0"/>
                <a:cs typeface="Tahoma" panose="020B0604030504040204" pitchFamily="34" charset="0"/>
              </a:rPr>
              <a:t>với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ung</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thư</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phổi</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tế</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bào</a:t>
            </a:r>
            <a:r>
              <a:rPr lang="en-US" dirty="0">
                <a:latin typeface="Tahoma" panose="020B0604030504040204" pitchFamily="34" charset="0"/>
                <a:ea typeface="Tahoma" panose="020B0604030504040204" pitchFamily="34" charset="0"/>
                <a:cs typeface="Tahoma" panose="020B0604030504040204" pitchFamily="34" charset="0"/>
              </a:rPr>
              <a:t> </a:t>
            </a:r>
            <a:r>
              <a:rPr lang="en-US" dirty="0" err="1">
                <a:latin typeface="Tahoma" panose="020B0604030504040204" pitchFamily="34" charset="0"/>
                <a:ea typeface="Tahoma" panose="020B0604030504040204" pitchFamily="34" charset="0"/>
                <a:cs typeface="Tahoma" panose="020B0604030504040204" pitchFamily="34" charset="0"/>
              </a:rPr>
              <a:t>tuyến</a:t>
            </a:r>
            <a:r>
              <a:rPr lang="en-US" dirty="0">
                <a:latin typeface="Tahoma" panose="020B0604030504040204" pitchFamily="34" charset="0"/>
                <a:ea typeface="Tahoma" panose="020B0604030504040204" pitchFamily="34" charset="0"/>
                <a:cs typeface="Tahoma" panose="020B0604030504040204" pitchFamily="34" charset="0"/>
              </a:rPr>
              <a:t>.</a:t>
            </a:r>
            <a:endParaRPr lang="vi-VN" dirty="0" err="1">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56303300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30269" y="540234"/>
            <a:ext cx="10653183" cy="778535"/>
          </a:xfrm>
        </p:spPr>
        <p:txBody>
          <a:bodyPr>
            <a:normAutofit fontScale="90000"/>
          </a:bodyPr>
          <a:lstStyle/>
          <a:p>
            <a:pPr algn="ctr">
              <a:lnSpc>
                <a:spcPct val="100000"/>
              </a:lnSpc>
            </a:pPr>
            <a:r>
              <a:rPr lang="vi-VN" sz="3600" dirty="0">
                <a:latin typeface="Tahoma" panose="020B0604030504040204" pitchFamily="34" charset="0"/>
                <a:ea typeface="Tahoma" panose="020B0604030504040204" pitchFamily="34" charset="0"/>
                <a:cs typeface="Tahoma" panose="020B0604030504040204" pitchFamily="34" charset="0"/>
              </a:rPr>
              <a:t>Kết quả nghiên cứu một số trị liệu hướng đích trên bệnh nhân ung thư phổi tế bào vảy</a:t>
            </a:r>
          </a:p>
        </p:txBody>
      </p:sp>
      <p:sp>
        <p:nvSpPr>
          <p:cNvPr id="4" name="Footer Placeholder 3"/>
          <p:cNvSpPr>
            <a:spLocks noGrp="1"/>
          </p:cNvSpPr>
          <p:nvPr>
            <p:ph type="ftr" sz="quarter" idx="11"/>
          </p:nvPr>
        </p:nvSpPr>
        <p:spPr>
          <a:xfrm>
            <a:off x="791634" y="6413755"/>
            <a:ext cx="10627216" cy="233438"/>
          </a:xfrm>
        </p:spPr>
        <p:txBody>
          <a:bodyPr/>
          <a:lstStyle/>
          <a:p>
            <a:r>
              <a:rPr lang="en-US" sz="1000" dirty="0">
                <a:latin typeface="Tahoma" panose="020B0604030504040204" pitchFamily="34" charset="0"/>
                <a:ea typeface="Tahoma" panose="020B0604030504040204" pitchFamily="34" charset="0"/>
                <a:cs typeface="Tahoma" panose="020B0604030504040204" pitchFamily="34" charset="0"/>
              </a:rPr>
              <a:t>ASCO 2017 abstract 9054; </a:t>
            </a:r>
            <a:r>
              <a:rPr lang="vi-VN" sz="1000" dirty="0">
                <a:latin typeface="Tahoma" panose="020B0604030504040204" pitchFamily="34" charset="0"/>
                <a:ea typeface="Tahoma" panose="020B0604030504040204" pitchFamily="34" charset="0"/>
                <a:cs typeface="Tahoma" panose="020B0604030504040204" pitchFamily="34" charset="0"/>
              </a:rPr>
              <a:t>Clin Cancer Res. 2017 5366; Cancer Discov 2016 740; </a:t>
            </a:r>
            <a:r>
              <a:rPr lang="en-US" sz="1000" dirty="0">
                <a:latin typeface="Tahoma" panose="020B0604030504040204" pitchFamily="34" charset="0"/>
                <a:ea typeface="Tahoma" panose="020B0604030504040204" pitchFamily="34" charset="0"/>
                <a:cs typeface="Tahoma" panose="020B0604030504040204" pitchFamily="34" charset="0"/>
              </a:rPr>
              <a:t>J </a:t>
            </a:r>
            <a:r>
              <a:rPr lang="en-US" sz="1000" dirty="0" err="1">
                <a:latin typeface="Tahoma" panose="020B0604030504040204" pitchFamily="34" charset="0"/>
                <a:ea typeface="Tahoma" panose="020B0604030504040204" pitchFamily="34" charset="0"/>
                <a:cs typeface="Tahoma" panose="020B0604030504040204" pitchFamily="34" charset="0"/>
              </a:rPr>
              <a:t>Thorac</a:t>
            </a:r>
            <a:r>
              <a:rPr lang="en-US" sz="1000" dirty="0">
                <a:latin typeface="Tahoma" panose="020B0604030504040204" pitchFamily="34" charset="0"/>
                <a:ea typeface="Tahoma" panose="020B0604030504040204" pitchFamily="34" charset="0"/>
                <a:cs typeface="Tahoma" panose="020B0604030504040204" pitchFamily="34" charset="0"/>
              </a:rPr>
              <a:t> </a:t>
            </a:r>
            <a:r>
              <a:rPr lang="en-US" sz="1000" dirty="0" err="1">
                <a:latin typeface="Tahoma" panose="020B0604030504040204" pitchFamily="34" charset="0"/>
                <a:ea typeface="Tahoma" panose="020B0604030504040204" pitchFamily="34" charset="0"/>
                <a:cs typeface="Tahoma" panose="020B0604030504040204" pitchFamily="34" charset="0"/>
              </a:rPr>
              <a:t>Oncol</a:t>
            </a:r>
            <a:r>
              <a:rPr lang="en-US" sz="1000" dirty="0">
                <a:latin typeface="Tahoma" panose="020B0604030504040204" pitchFamily="34" charset="0"/>
                <a:ea typeface="Tahoma" panose="020B0604030504040204" pitchFamily="34" charset="0"/>
                <a:cs typeface="Tahoma" panose="020B0604030504040204" pitchFamily="34" charset="0"/>
              </a:rPr>
              <a:t> 2015 1319</a:t>
            </a:r>
          </a:p>
        </p:txBody>
      </p:sp>
      <p:pic>
        <p:nvPicPr>
          <p:cNvPr id="5" name="Picture 4"/>
          <p:cNvPicPr>
            <a:picLocks noChangeAspect="1"/>
          </p:cNvPicPr>
          <p:nvPr/>
        </p:nvPicPr>
        <p:blipFill>
          <a:blip r:embed="rId2"/>
          <a:stretch>
            <a:fillRect/>
          </a:stretch>
        </p:blipFill>
        <p:spPr>
          <a:xfrm>
            <a:off x="645068" y="2145606"/>
            <a:ext cx="4682266" cy="3666979"/>
          </a:xfrm>
          <a:prstGeom prst="rect">
            <a:avLst/>
          </a:prstGeom>
        </p:spPr>
      </p:pic>
      <p:graphicFrame>
        <p:nvGraphicFramePr>
          <p:cNvPr id="6" name="Table 5"/>
          <p:cNvGraphicFramePr>
            <a:graphicFrameLocks noGrp="1"/>
          </p:cNvGraphicFramePr>
          <p:nvPr/>
        </p:nvGraphicFramePr>
        <p:xfrm>
          <a:off x="5327334" y="2495736"/>
          <a:ext cx="6091516" cy="3235960"/>
        </p:xfrm>
        <a:graphic>
          <a:graphicData uri="http://schemas.openxmlformats.org/drawingml/2006/table">
            <a:tbl>
              <a:tblPr firstRow="1" bandRow="1">
                <a:tableStyleId>{5C22544A-7EE6-4342-B048-85BDC9FD1C3A}</a:tableStyleId>
              </a:tblPr>
              <a:tblGrid>
                <a:gridCol w="2004286">
                  <a:extLst>
                    <a:ext uri="{9D8B030D-6E8A-4147-A177-3AD203B41FA5}">
                      <a16:colId xmlns:a16="http://schemas.microsoft.com/office/drawing/2014/main" val="3169078030"/>
                    </a:ext>
                  </a:extLst>
                </a:gridCol>
                <a:gridCol w="1603429">
                  <a:extLst>
                    <a:ext uri="{9D8B030D-6E8A-4147-A177-3AD203B41FA5}">
                      <a16:colId xmlns:a16="http://schemas.microsoft.com/office/drawing/2014/main" val="2548016506"/>
                    </a:ext>
                  </a:extLst>
                </a:gridCol>
                <a:gridCol w="1757661">
                  <a:extLst>
                    <a:ext uri="{9D8B030D-6E8A-4147-A177-3AD203B41FA5}">
                      <a16:colId xmlns:a16="http://schemas.microsoft.com/office/drawing/2014/main" val="561291182"/>
                    </a:ext>
                  </a:extLst>
                </a:gridCol>
                <a:gridCol w="726140">
                  <a:extLst>
                    <a:ext uri="{9D8B030D-6E8A-4147-A177-3AD203B41FA5}">
                      <a16:colId xmlns:a16="http://schemas.microsoft.com/office/drawing/2014/main" val="4196195132"/>
                    </a:ext>
                  </a:extLst>
                </a:gridCol>
              </a:tblGrid>
              <a:tr h="370840">
                <a:tc>
                  <a:txBody>
                    <a:bodyPr/>
                    <a:lstStyle/>
                    <a:p>
                      <a:pPr marL="0" algn="ctr" defTabSz="1218072" rtl="0" eaLnBrk="1" latinLnBrk="0" hangingPunct="1"/>
                      <a:r>
                        <a:rPr lang="en-US" sz="1800" b="1" kern="1200" dirty="0">
                          <a:solidFill>
                            <a:schemeClr val="bg1"/>
                          </a:solidFill>
                          <a:latin typeface="Tahoma" panose="020B0604030504040204" pitchFamily="34" charset="0"/>
                          <a:ea typeface="Tahoma" panose="020B0604030504040204" pitchFamily="34" charset="0"/>
                          <a:cs typeface="Tahoma" panose="020B0604030504040204" pitchFamily="34" charset="0"/>
                        </a:rPr>
                        <a:t>Target</a:t>
                      </a:r>
                      <a:endParaRPr lang="vi-VN" sz="1800" b="1" kern="1200" dirty="0">
                        <a:solidFill>
                          <a:schemeClr val="bg1"/>
                        </a:solidFill>
                        <a:latin typeface="Tahoma" panose="020B0604030504040204" pitchFamily="34" charset="0"/>
                        <a:ea typeface="Tahoma" panose="020B0604030504040204" pitchFamily="34" charset="0"/>
                        <a:cs typeface="Tahoma" panose="020B0604030504040204" pitchFamily="34" charset="0"/>
                      </a:endParaRPr>
                    </a:p>
                  </a:txBody>
                  <a:tcPr anchor="ctr"/>
                </a:tc>
                <a:tc>
                  <a:txBody>
                    <a:bodyPr/>
                    <a:lstStyle/>
                    <a:p>
                      <a:pPr marL="0" algn="ctr" defTabSz="1218072" rtl="0" eaLnBrk="1" latinLnBrk="0" hangingPunct="1"/>
                      <a:r>
                        <a:rPr lang="en-US" sz="1800" b="1" kern="1200" dirty="0" err="1">
                          <a:solidFill>
                            <a:schemeClr val="bg1"/>
                          </a:solidFill>
                          <a:latin typeface="Tahoma" panose="020B0604030504040204" pitchFamily="34" charset="0"/>
                          <a:ea typeface="Tahoma" panose="020B0604030504040204" pitchFamily="34" charset="0"/>
                          <a:cs typeface="Tahoma" panose="020B0604030504040204" pitchFamily="34" charset="0"/>
                        </a:rPr>
                        <a:t>Thuốc</a:t>
                      </a:r>
                      <a:endParaRPr lang="vi-VN" sz="1800" b="1" kern="1200" dirty="0">
                        <a:solidFill>
                          <a:schemeClr val="bg1"/>
                        </a:solidFill>
                        <a:latin typeface="Tahoma" panose="020B0604030504040204" pitchFamily="34" charset="0"/>
                        <a:ea typeface="Tahoma" panose="020B0604030504040204" pitchFamily="34" charset="0"/>
                        <a:cs typeface="Tahoma" panose="020B0604030504040204" pitchFamily="34" charset="0"/>
                      </a:endParaRPr>
                    </a:p>
                  </a:txBody>
                  <a:tcPr anchor="ctr"/>
                </a:tc>
                <a:tc>
                  <a:txBody>
                    <a:bodyPr/>
                    <a:lstStyle/>
                    <a:p>
                      <a:pPr algn="ctr"/>
                      <a:r>
                        <a:rPr lang="en-US" sz="1800" dirty="0" err="1">
                          <a:solidFill>
                            <a:schemeClr val="bg1"/>
                          </a:solidFill>
                          <a:latin typeface="Tahoma" panose="020B0604030504040204" pitchFamily="34" charset="0"/>
                          <a:ea typeface="Tahoma" panose="020B0604030504040204" pitchFamily="34" charset="0"/>
                          <a:cs typeface="Tahoma" panose="020B0604030504040204" pitchFamily="34" charset="0"/>
                        </a:rPr>
                        <a:t>Kết</a:t>
                      </a:r>
                      <a:r>
                        <a:rPr lang="en-US" sz="1800" baseline="0" dirty="0">
                          <a:solidFill>
                            <a:schemeClr val="bg1"/>
                          </a:solidFill>
                          <a:latin typeface="Tahoma" panose="020B0604030504040204" pitchFamily="34" charset="0"/>
                          <a:ea typeface="Tahoma" panose="020B0604030504040204" pitchFamily="34" charset="0"/>
                          <a:cs typeface="Tahoma" panose="020B0604030504040204" pitchFamily="34" charset="0"/>
                        </a:rPr>
                        <a:t> </a:t>
                      </a:r>
                      <a:r>
                        <a:rPr lang="en-US" sz="1800" baseline="0" dirty="0" err="1">
                          <a:solidFill>
                            <a:schemeClr val="bg1"/>
                          </a:solidFill>
                          <a:latin typeface="Tahoma" panose="020B0604030504040204" pitchFamily="34" charset="0"/>
                          <a:ea typeface="Tahoma" panose="020B0604030504040204" pitchFamily="34" charset="0"/>
                          <a:cs typeface="Tahoma" panose="020B0604030504040204" pitchFamily="34" charset="0"/>
                        </a:rPr>
                        <a:t>quả</a:t>
                      </a:r>
                      <a:endParaRPr lang="vi-VN" sz="1800" dirty="0">
                        <a:solidFill>
                          <a:schemeClr val="bg1"/>
                        </a:solidFill>
                        <a:latin typeface="Tahoma" panose="020B0604030504040204" pitchFamily="34" charset="0"/>
                        <a:ea typeface="Tahoma" panose="020B0604030504040204" pitchFamily="34" charset="0"/>
                        <a:cs typeface="Tahoma" panose="020B0604030504040204" pitchFamily="34" charset="0"/>
                      </a:endParaRPr>
                    </a:p>
                  </a:txBody>
                  <a:tcPr anchor="ctr"/>
                </a:tc>
                <a:tc>
                  <a:txBody>
                    <a:bodyPr/>
                    <a:lstStyle/>
                    <a:p>
                      <a:pPr algn="ctr"/>
                      <a:r>
                        <a:rPr lang="en-US" sz="1800" dirty="0">
                          <a:solidFill>
                            <a:schemeClr val="bg1"/>
                          </a:solidFill>
                          <a:latin typeface="Tahoma" panose="020B0604030504040204" pitchFamily="34" charset="0"/>
                          <a:ea typeface="Tahoma" panose="020B0604030504040204" pitchFamily="34" charset="0"/>
                          <a:cs typeface="Tahoma" panose="020B0604030504040204" pitchFamily="34" charset="0"/>
                        </a:rPr>
                        <a:t>ORR</a:t>
                      </a:r>
                    </a:p>
                    <a:p>
                      <a:pPr algn="ctr"/>
                      <a:r>
                        <a:rPr lang="en-US" sz="1800" dirty="0">
                          <a:solidFill>
                            <a:schemeClr val="bg1"/>
                          </a:solidFill>
                          <a:latin typeface="Tahoma" panose="020B0604030504040204" pitchFamily="34" charset="0"/>
                          <a:ea typeface="Tahoma" panose="020B0604030504040204" pitchFamily="34" charset="0"/>
                          <a:cs typeface="Tahoma" panose="020B0604030504040204" pitchFamily="34" charset="0"/>
                        </a:rPr>
                        <a:t>(%)</a:t>
                      </a:r>
                      <a:endParaRPr lang="vi-VN" sz="1800" dirty="0">
                        <a:solidFill>
                          <a:schemeClr val="bg1"/>
                        </a:solidFill>
                        <a:latin typeface="Tahoma" panose="020B0604030504040204" pitchFamily="34" charset="0"/>
                        <a:ea typeface="Tahoma" panose="020B0604030504040204" pitchFamily="34" charset="0"/>
                        <a:cs typeface="Tahoma" panose="020B0604030504040204" pitchFamily="34" charset="0"/>
                      </a:endParaRPr>
                    </a:p>
                  </a:txBody>
                  <a:tcPr/>
                </a:tc>
                <a:extLst>
                  <a:ext uri="{0D108BD9-81ED-4DB2-BD59-A6C34878D82A}">
                    <a16:rowId xmlns:a16="http://schemas.microsoft.com/office/drawing/2014/main" val="565395142"/>
                  </a:ext>
                </a:extLst>
              </a:tr>
              <a:tr h="370840">
                <a:tc rowSpan="3">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FGFR1</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a:txBody>
                    <a:bodyPr/>
                    <a:lstStyle/>
                    <a:p>
                      <a:pPr algn="ctr"/>
                      <a:r>
                        <a:rPr lang="en-US" sz="1800" kern="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AZD4547</a:t>
                      </a:r>
                      <a:endParaRPr lang="vi-VN" sz="1800" kern="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rowSpan="6">
                  <a:txBody>
                    <a:bodyPr/>
                    <a:lstStyle/>
                    <a:p>
                      <a:pPr algn="ctr"/>
                      <a:r>
                        <a:rPr lang="en-US" sz="1800" kern="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Thất</a:t>
                      </a:r>
                      <a:r>
                        <a:rPr lang="en-US" sz="1800" kern="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800" kern="12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bại</a:t>
                      </a:r>
                      <a:endParaRPr lang="vi-VN" sz="1800" kern="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8</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tc>
                <a:extLst>
                  <a:ext uri="{0D108BD9-81ED-4DB2-BD59-A6C34878D82A}">
                    <a16:rowId xmlns:a16="http://schemas.microsoft.com/office/drawing/2014/main" val="1140882950"/>
                  </a:ext>
                </a:extLst>
              </a:tr>
              <a:tr h="370840">
                <a:tc vMerge="1">
                  <a:txBody>
                    <a:bodyPr/>
                    <a:lstStyle/>
                    <a:p>
                      <a:endParaRPr lang="vi-VN" sz="1800" dirty="0">
                        <a:latin typeface="Tahoma" panose="020B0604030504040204" pitchFamily="34" charset="0"/>
                        <a:ea typeface="Tahoma" panose="020B0604030504040204" pitchFamily="34" charset="0"/>
                        <a:cs typeface="Tahoma" panose="020B0604030504040204" pitchFamily="34" charset="0"/>
                      </a:endParaRPr>
                    </a:p>
                  </a:txBody>
                  <a:tcPr/>
                </a:tc>
                <a:tc>
                  <a:txBody>
                    <a:bodyPr/>
                    <a:lstStyle/>
                    <a:p>
                      <a:pPr algn="ctr"/>
                      <a:r>
                        <a:rPr lang="en-US" sz="1800" kern="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BG5398</a:t>
                      </a:r>
                      <a:endParaRPr lang="vi-VN" sz="1800" kern="12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vMerge="1">
                  <a:txBody>
                    <a:bodyPr/>
                    <a:lstStyle/>
                    <a:p>
                      <a:endParaRPr lang="vi-VN" dirty="0"/>
                    </a:p>
                  </a:txBody>
                  <a:tcPr/>
                </a:tc>
                <a:tc>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15</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tc>
                <a:extLst>
                  <a:ext uri="{0D108BD9-81ED-4DB2-BD59-A6C34878D82A}">
                    <a16:rowId xmlns:a16="http://schemas.microsoft.com/office/drawing/2014/main" val="1524630332"/>
                  </a:ext>
                </a:extLst>
              </a:tr>
              <a:tr h="370840">
                <a:tc vMerge="1">
                  <a:txBody>
                    <a:bodyPr/>
                    <a:lstStyle/>
                    <a:p>
                      <a:endParaRPr lang="vi-VN" sz="1800" dirty="0">
                        <a:latin typeface="Tahoma" panose="020B0604030504040204" pitchFamily="34" charset="0"/>
                        <a:ea typeface="Tahoma" panose="020B0604030504040204" pitchFamily="34" charset="0"/>
                        <a:cs typeface="Tahoma" panose="020B0604030504040204" pitchFamily="34" charset="0"/>
                      </a:endParaRPr>
                    </a:p>
                  </a:txBody>
                  <a:tcPr/>
                </a:tc>
                <a:tc>
                  <a:txBody>
                    <a:bodyPr/>
                    <a:lstStyle/>
                    <a:p>
                      <a:pPr algn="ctr"/>
                      <a:r>
                        <a:rPr lang="en-US" sz="18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Dovitinib</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tc>
                <a:tc vMerge="1">
                  <a:txBody>
                    <a:bodyPr/>
                    <a:lstStyle/>
                    <a:p>
                      <a:endParaRPr lang="vi-VN" dirty="0"/>
                    </a:p>
                  </a:txBody>
                  <a:tcPr/>
                </a:tc>
                <a:tc>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11.5</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tc>
                <a:extLst>
                  <a:ext uri="{0D108BD9-81ED-4DB2-BD59-A6C34878D82A}">
                    <a16:rowId xmlns:a16="http://schemas.microsoft.com/office/drawing/2014/main" val="4033298063"/>
                  </a:ext>
                </a:extLst>
              </a:tr>
              <a:tr h="370840">
                <a:tc rowSpan="2">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PTEN/PIK3CA</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a:txBody>
                    <a:bodyPr/>
                    <a:lstStyle/>
                    <a:p>
                      <a:pPr algn="ctr"/>
                      <a:r>
                        <a:rPr lang="en-US" sz="18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Buparlisb</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vMerge="1">
                  <a:txBody>
                    <a:bodyPr/>
                    <a:lstStyle/>
                    <a:p>
                      <a:endParaRPr lang="vi-VN" dirty="0"/>
                    </a:p>
                  </a:txBody>
                  <a:tcPr anchor="ctr"/>
                </a:tc>
                <a:tc>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4.5</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extLst>
                  <a:ext uri="{0D108BD9-81ED-4DB2-BD59-A6C34878D82A}">
                    <a16:rowId xmlns:a16="http://schemas.microsoft.com/office/drawing/2014/main" val="2926060466"/>
                  </a:ext>
                </a:extLst>
              </a:tr>
              <a:tr h="370840">
                <a:tc vMerge="1">
                  <a:txBody>
                    <a:bodyPr/>
                    <a:lstStyle/>
                    <a:p>
                      <a:endParaRPr lang="vi-VN" sz="1800" dirty="0">
                        <a:latin typeface="Tahoma" panose="020B0604030504040204" pitchFamily="34" charset="0"/>
                        <a:ea typeface="Tahoma" panose="020B0604030504040204" pitchFamily="34" charset="0"/>
                        <a:cs typeface="Tahoma" panose="020B0604030504040204" pitchFamily="34" charset="0"/>
                      </a:endParaRPr>
                    </a:p>
                  </a:txBody>
                  <a:tcPr/>
                </a:tc>
                <a:tc>
                  <a:txBody>
                    <a:bodyPr/>
                    <a:lstStyle/>
                    <a:p>
                      <a:pPr algn="ctr"/>
                      <a:r>
                        <a:rPr lang="en-US" sz="18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Taselisib</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vMerge="1">
                  <a:txBody>
                    <a:bodyPr/>
                    <a:lstStyle/>
                    <a:p>
                      <a:endParaRPr lang="vi-VN" dirty="0"/>
                    </a:p>
                  </a:txBody>
                  <a:tcPr anchor="ctr"/>
                </a:tc>
                <a:tc>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5</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extLst>
                  <a:ext uri="{0D108BD9-81ED-4DB2-BD59-A6C34878D82A}">
                    <a16:rowId xmlns:a16="http://schemas.microsoft.com/office/drawing/2014/main" val="1752964357"/>
                  </a:ext>
                </a:extLst>
              </a:tr>
              <a:tr h="370840">
                <a:tc>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G1/S checkpoint</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a:txBody>
                    <a:bodyPr/>
                    <a:lstStyle/>
                    <a:p>
                      <a:pPr algn="ctr"/>
                      <a:r>
                        <a:rPr lang="en-US" sz="18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Abemaciclib</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vMerge="1">
                  <a:txBody>
                    <a:bodyPr/>
                    <a:lstStyle/>
                    <a:p>
                      <a:endParaRPr lang="vi-VN" dirty="0"/>
                    </a:p>
                  </a:txBody>
                  <a:tcPr anchor="ctr"/>
                </a:tc>
                <a:tc>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17</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extLst>
                  <a:ext uri="{0D108BD9-81ED-4DB2-BD59-A6C34878D82A}">
                    <a16:rowId xmlns:a16="http://schemas.microsoft.com/office/drawing/2014/main" val="1916752083"/>
                  </a:ext>
                </a:extLst>
              </a:tr>
              <a:tr h="370840">
                <a:tc>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NFE2L2/KEAP1</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nchor="ctr"/>
                </a:tc>
                <a:tc>
                  <a:txBody>
                    <a:bodyPr/>
                    <a:lstStyle/>
                    <a:p>
                      <a:pPr algn="ctr"/>
                      <a:r>
                        <a:rPr lang="en-US"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MLN0128</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tc>
                <a:tc>
                  <a:txBody>
                    <a:bodyPr/>
                    <a:lstStyle/>
                    <a:p>
                      <a:pPr marL="0" marR="0" lvl="0" indent="0" algn="ctr" defTabSz="1218072" rtl="0" eaLnBrk="1" fontAlgn="auto" latinLnBrk="0" hangingPunct="1">
                        <a:lnSpc>
                          <a:spcPct val="100000"/>
                        </a:lnSpc>
                        <a:spcBef>
                          <a:spcPts val="0"/>
                        </a:spcBef>
                        <a:spcAft>
                          <a:spcPts val="0"/>
                        </a:spcAft>
                        <a:buClrTx/>
                        <a:buSzTx/>
                        <a:buFontTx/>
                        <a:buNone/>
                        <a:tabLst/>
                        <a:defRPr/>
                      </a:pPr>
                      <a:r>
                        <a:rPr lang="en-US" sz="180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Đang</a:t>
                      </a:r>
                      <a:r>
                        <a:rPr lang="en-US" sz="1800" baseline="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800" baseline="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tiến</a:t>
                      </a:r>
                      <a:r>
                        <a:rPr lang="en-US" sz="1800" baseline="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 </a:t>
                      </a:r>
                      <a:r>
                        <a:rPr lang="en-US" sz="1800" baseline="0" dirty="0" err="1">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hành</a:t>
                      </a: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tc>
                <a:tc>
                  <a:txBody>
                    <a:bodyPr/>
                    <a:lstStyle/>
                    <a:p>
                      <a:pPr algn="ctr"/>
                      <a:endParaRPr lang="vi-VN" sz="1800"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endParaRPr>
                    </a:p>
                  </a:txBody>
                  <a:tcPr/>
                </a:tc>
                <a:extLst>
                  <a:ext uri="{0D108BD9-81ED-4DB2-BD59-A6C34878D82A}">
                    <a16:rowId xmlns:a16="http://schemas.microsoft.com/office/drawing/2014/main" val="275111768"/>
                  </a:ext>
                </a:extLst>
              </a:tr>
            </a:tbl>
          </a:graphicData>
        </a:graphic>
      </p:graphicFrame>
      <p:sp>
        <p:nvSpPr>
          <p:cNvPr id="7" name="TextBox 6"/>
          <p:cNvSpPr txBox="1"/>
          <p:nvPr/>
        </p:nvSpPr>
        <p:spPr>
          <a:xfrm>
            <a:off x="791634" y="1455757"/>
            <a:ext cx="10330454" cy="646331"/>
          </a:xfrm>
          <a:prstGeom prst="rect">
            <a:avLst/>
          </a:prstGeom>
          <a:noFill/>
          <a:ln w="12700">
            <a:noFill/>
          </a:ln>
        </p:spPr>
        <p:txBody>
          <a:bodyPr wrap="square" lIns="45720" rIns="45720" rtlCol="0">
            <a:spAutoFit/>
          </a:bodyPr>
          <a:lstStyle/>
          <a:p>
            <a:pPr marL="285750" indent="-285750">
              <a:buFont typeface="Wingdings" panose="05000000000000000000" pitchFamily="2" charset="2"/>
              <a:buChar char="§"/>
            </a:pPr>
            <a:r>
              <a:rPr lang="vi-VN" dirty="0">
                <a:solidFill>
                  <a:schemeClr val="tx1">
                    <a:lumMod val="50000"/>
                  </a:schemeClr>
                </a:solidFill>
                <a:latin typeface="Tahoma" panose="020B0604030504040204" pitchFamily="34" charset="0"/>
                <a:ea typeface="Tahoma" panose="020B0604030504040204" pitchFamily="34" charset="0"/>
                <a:cs typeface="Tahoma" panose="020B0604030504040204" pitchFamily="34" charset="0"/>
              </a:rPr>
              <a:t>Ngoại trừ EGFR, hầu như tất cả các trị liệu hướng đích khác đều thất bại trong việc chứng minh hiệu quả trên bệnh nhân ung thư phổi tế bào vảy.</a:t>
            </a:r>
          </a:p>
        </p:txBody>
      </p:sp>
    </p:spTree>
    <p:extLst>
      <p:ext uri="{BB962C8B-B14F-4D97-AF65-F5344CB8AC3E}">
        <p14:creationId xmlns:p14="http://schemas.microsoft.com/office/powerpoint/2010/main" val="380416562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DrAxRFx6PEGp4Nag1F2SYQ"/>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EcPYpgF3gkuM7ixC2i.cq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EcPYpgF3gkuM7ixC2i.cq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ygce4KvV302v5YXrk9ghi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TTOs__PsvEKTVbsAS8HGLQ"/>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TTOs__PsvEKTVbsAS8HGLQ"/>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X2Vv4IwDz02NEboMX4AUT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mDuFc.H1ky8hMmisTKY1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8jaBeOE7UkuCyjrTM8dgQ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ejlytyl91EaDvHb4tbqTq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EcPYpgF3gkuM7ixC2i.cqg"/>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Giotrif">
    <a:dk1>
      <a:sysClr val="windowText" lastClr="000000"/>
    </a:dk1>
    <a:lt1>
      <a:sysClr val="window" lastClr="FFFFFF"/>
    </a:lt1>
    <a:dk2>
      <a:srgbClr val="1F497D"/>
    </a:dk2>
    <a:lt2>
      <a:srgbClr val="EEECE1"/>
    </a:lt2>
    <a:accent1>
      <a:srgbClr val="1CBECA"/>
    </a:accent1>
    <a:accent2>
      <a:srgbClr val="C3B600"/>
    </a:accent2>
    <a:accent3>
      <a:srgbClr val="A0A1CC"/>
    </a:accent3>
    <a:accent4>
      <a:srgbClr val="FFC000"/>
    </a:accent4>
    <a:accent5>
      <a:srgbClr val="7030A0"/>
    </a:accent5>
    <a:accent6>
      <a:srgbClr val="F79646"/>
    </a:accent6>
    <a:hlink>
      <a:srgbClr val="0000FF"/>
    </a:hlink>
    <a:folHlink>
      <a:srgbClr val="800080"/>
    </a:folHlink>
  </a:clrScheme>
  <a:fontScheme name="Office Classique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Giotrif">
    <a:dk1>
      <a:sysClr val="windowText" lastClr="000000"/>
    </a:dk1>
    <a:lt1>
      <a:sysClr val="window" lastClr="FFFFFF"/>
    </a:lt1>
    <a:dk2>
      <a:srgbClr val="1F497D"/>
    </a:dk2>
    <a:lt2>
      <a:srgbClr val="EEECE1"/>
    </a:lt2>
    <a:accent1>
      <a:srgbClr val="1CBECA"/>
    </a:accent1>
    <a:accent2>
      <a:srgbClr val="C3B600"/>
    </a:accent2>
    <a:accent3>
      <a:srgbClr val="A0A1CC"/>
    </a:accent3>
    <a:accent4>
      <a:srgbClr val="FFC000"/>
    </a:accent4>
    <a:accent5>
      <a:srgbClr val="7030A0"/>
    </a:accent5>
    <a:accent6>
      <a:srgbClr val="F79646"/>
    </a:accent6>
    <a:hlink>
      <a:srgbClr val="0000FF"/>
    </a:hlink>
    <a:folHlink>
      <a:srgbClr val="800080"/>
    </a:folHlink>
  </a:clrScheme>
  <a:fontScheme name="Office Classique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Giotrif">
    <a:dk1>
      <a:sysClr val="windowText" lastClr="000000"/>
    </a:dk1>
    <a:lt1>
      <a:sysClr val="window" lastClr="FFFFFF"/>
    </a:lt1>
    <a:dk2>
      <a:srgbClr val="1F497D"/>
    </a:dk2>
    <a:lt2>
      <a:srgbClr val="EEECE1"/>
    </a:lt2>
    <a:accent1>
      <a:srgbClr val="1CBECA"/>
    </a:accent1>
    <a:accent2>
      <a:srgbClr val="C3B600"/>
    </a:accent2>
    <a:accent3>
      <a:srgbClr val="A0A1CC"/>
    </a:accent3>
    <a:accent4>
      <a:srgbClr val="FFC000"/>
    </a:accent4>
    <a:accent5>
      <a:srgbClr val="7030A0"/>
    </a:accent5>
    <a:accent6>
      <a:srgbClr val="F79646"/>
    </a:accent6>
    <a:hlink>
      <a:srgbClr val="0000FF"/>
    </a:hlink>
    <a:folHlink>
      <a:srgbClr val="800080"/>
    </a:folHlink>
  </a:clrScheme>
  <a:fontScheme name="Office Classique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Tài liệu" ma:contentTypeID="0x0101005FC5928816DD084C82E52D2954BF4DBF" ma:contentTypeVersion="16" ma:contentTypeDescription="Tạo tài liệu mới." ma:contentTypeScope="" ma:versionID="a388c06b04c3e3f5310095d9c38fe46e">
  <xsd:schema xmlns:xsd="http://www.w3.org/2001/XMLSchema" xmlns:xs="http://www.w3.org/2001/XMLSchema" xmlns:p="http://schemas.microsoft.com/office/2006/metadata/properties" xmlns:ns2="1f2c9d72-829a-4835-914e-940679e127c2" xmlns:ns3="213e28e7-06f9-49a6-bd08-e0c5fee84e42" xmlns:ns4="e47812bf-c8f0-415c-9dc6-756594725798" targetNamespace="http://schemas.microsoft.com/office/2006/metadata/properties" ma:root="true" ma:fieldsID="f90eb57afcdfa2ada2b055229d87439e" ns2:_="" ns3:_="" ns4:_="">
    <xsd:import namespace="1f2c9d72-829a-4835-914e-940679e127c2"/>
    <xsd:import namespace="213e28e7-06f9-49a6-bd08-e0c5fee84e42"/>
    <xsd:import namespace="e47812bf-c8f0-415c-9dc6-756594725798"/>
    <xsd:element name="properties">
      <xsd:complexType>
        <xsd:sequence>
          <xsd:element name="documentManagement">
            <xsd:complexType>
              <xsd:all>
                <xsd:element ref="ns2:MediaServiceMetadata" minOccurs="0"/>
                <xsd:element ref="ns2:MediaServiceFastMetadata" minOccurs="0"/>
                <xsd:element ref="ns2:MediaServiceDateTaken"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LengthInSeconds" minOccurs="0"/>
                <xsd:element ref="ns2:MediaServiceLocation" minOccurs="0"/>
                <xsd:element ref="ns2: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f2c9d72-829a-4835-914e-940679e127c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LengthInSeconds" ma:index="19" nillable="true" ma:displayName="Length (seconds)" ma:internalName="MediaLengthInSeconds" ma:readOnly="true">
      <xsd:simpleType>
        <xsd:restriction base="dms:Unknown"/>
      </xsd:simpleType>
    </xsd:element>
    <xsd:element name="MediaServiceLocation" ma:index="20"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Thẻ Hình ảnh" ma:readOnly="false" ma:fieldId="{5cf76f15-5ced-4ddc-b409-7134ff3c332f}" ma:taxonomyMulti="true" ma:sspId="798f3110-b2b7-48bc-b5f0-a137367be0c9"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213e28e7-06f9-49a6-bd08-e0c5fee84e42" elementFormDefault="qualified">
    <xsd:import namespace="http://schemas.microsoft.com/office/2006/documentManagement/types"/>
    <xsd:import namespace="http://schemas.microsoft.com/office/infopath/2007/PartnerControls"/>
    <xsd:element name="SharedWithUsers" ma:index="11" nillable="true" ma:displayName="Chia sẻ Với"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Chia sẻ Có Chi tiết"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e47812bf-c8f0-415c-9dc6-756594725798"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90c260a-9c74-41d1-b1ed-63dc063bc638}" ma:internalName="TaxCatchAll" ma:showField="CatchAllData" ma:web="213e28e7-06f9-49a6-bd08-e0c5fee84e42">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Loại Nội dung"/>
        <xsd:element ref="dc:title" minOccurs="0" maxOccurs="1" ma:index="4" ma:displayName="Tiêu đề"/>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1f2c9d72-829a-4835-914e-940679e127c2">
      <Terms xmlns="http://schemas.microsoft.com/office/infopath/2007/PartnerControls"/>
    </lcf76f155ced4ddcb4097134ff3c332f>
    <TaxCatchAll xmlns="e47812bf-c8f0-415c-9dc6-756594725798" xsi:nil="true"/>
  </documentManagement>
</p:properties>
</file>

<file path=customXml/itemProps1.xml><?xml version="1.0" encoding="utf-8"?>
<ds:datastoreItem xmlns:ds="http://schemas.openxmlformats.org/officeDocument/2006/customXml" ds:itemID="{48659876-362A-4F42-94F1-C180C08228EE}"/>
</file>

<file path=customXml/itemProps2.xml><?xml version="1.0" encoding="utf-8"?>
<ds:datastoreItem xmlns:ds="http://schemas.openxmlformats.org/officeDocument/2006/customXml" ds:itemID="{87E20E30-E879-4819-9395-E558E968986F}"/>
</file>

<file path=customXml/itemProps3.xml><?xml version="1.0" encoding="utf-8"?>
<ds:datastoreItem xmlns:ds="http://schemas.openxmlformats.org/officeDocument/2006/customXml" ds:itemID="{D08D2A7A-F94D-4461-B228-FF00B7F53C59}"/>
</file>

<file path=docProps/app.xml><?xml version="1.0" encoding="utf-8"?>
<Properties xmlns="http://schemas.openxmlformats.org/officeDocument/2006/extended-properties" xmlns:vt="http://schemas.openxmlformats.org/officeDocument/2006/docPropsVTypes">
  <TotalTime>21</TotalTime>
  <Words>44692</Words>
  <Application>Microsoft Office PowerPoint</Application>
  <PresentationFormat>Widescreen</PresentationFormat>
  <Paragraphs>7203</Paragraphs>
  <Slides>312</Slides>
  <Notes>134</Notes>
  <HiddenSlides>0</HiddenSlides>
  <MMClips>0</MMClips>
  <ScaleCrop>false</ScaleCrop>
  <HeadingPairs>
    <vt:vector size="6" baseType="variant">
      <vt:variant>
        <vt:lpstr>Fonts Used</vt:lpstr>
      </vt:variant>
      <vt:variant>
        <vt:i4>15</vt:i4>
      </vt:variant>
      <vt:variant>
        <vt:lpstr>Theme</vt:lpstr>
      </vt:variant>
      <vt:variant>
        <vt:i4>1</vt:i4>
      </vt:variant>
      <vt:variant>
        <vt:lpstr>Slide Titles</vt:lpstr>
      </vt:variant>
      <vt:variant>
        <vt:i4>312</vt:i4>
      </vt:variant>
    </vt:vector>
  </HeadingPairs>
  <TitlesOfParts>
    <vt:vector size="328" baseType="lpstr">
      <vt:lpstr>MS PGothic</vt:lpstr>
      <vt:lpstr>Arial</vt:lpstr>
      <vt:lpstr>Arial</vt:lpstr>
      <vt:lpstr>Arial Black</vt:lpstr>
      <vt:lpstr>Arial Narrow</vt:lpstr>
      <vt:lpstr>BISans</vt:lpstr>
      <vt:lpstr>BISansCond</vt:lpstr>
      <vt:lpstr>Calibri</vt:lpstr>
      <vt:lpstr>Calibri Light</vt:lpstr>
      <vt:lpstr>Roboto</vt:lpstr>
      <vt:lpstr>Symbol</vt:lpstr>
      <vt:lpstr>Tahoma</vt:lpstr>
      <vt:lpstr>Times New Roman</vt:lpstr>
      <vt:lpstr>Verdana</vt:lpstr>
      <vt:lpstr>Wingdings</vt:lpstr>
      <vt:lpstr>Office Theme</vt:lpstr>
      <vt:lpstr>Điều trị UPTKTBN có đột biến EGFR</vt:lpstr>
      <vt:lpstr>Nội dung</vt:lpstr>
      <vt:lpstr>Tổng quan điều trị  Ung thư phổi không tế bào nhỏ</vt:lpstr>
      <vt:lpstr>Nội dung</vt:lpstr>
      <vt:lpstr>PowerPoint Presentation</vt:lpstr>
      <vt:lpstr>Những yếu tố  nguy cơ cho ung thư phổi</vt:lpstr>
      <vt:lpstr>Phân loại và xếp phân nhóm theo mô học</vt:lpstr>
      <vt:lpstr>PowerPoint Presentation</vt:lpstr>
      <vt:lpstr>Cách mạng trong điều trị ung thư phổi</vt:lpstr>
      <vt:lpstr>Cách mạng trong điều trị ung thư phổi</vt:lpstr>
      <vt:lpstr>Cập nhật điều trị UTPKTBN giai đoạn 3</vt:lpstr>
      <vt:lpstr>Pacific: durvalumab vs giả dược ở bệnh nhân UTPKTBN gia đoạn 3 sau khi được điều trị với hoá trị </vt:lpstr>
      <vt:lpstr>Cập nhật điều trị UTPKTBN tiến xa</vt:lpstr>
      <vt:lpstr>Điều trị hướng đích</vt:lpstr>
      <vt:lpstr>Những đột biến quan trọng trong ung thư phổi tế bào vảy và tế bào tuyến </vt:lpstr>
      <vt:lpstr>PowerPoint Presentation</vt:lpstr>
      <vt:lpstr>IPASS: Gefitinib vs Hoá trị ở bệnh nhân châu Á, không hoặc ít hút thuốc</vt:lpstr>
      <vt:lpstr>WJTOG3405 (Nhật Bản): Gefitinib vs cisplatin + docetaxel </vt:lpstr>
      <vt:lpstr>NEJ002: Gefitinb vs hoá trị trong điều trị UTPKTBN có đột biến EGFR</vt:lpstr>
      <vt:lpstr>EURTAC: Erlotinib so với bộ đôi hóa trị có platinum trong điều trị BN UTPKTBN có đột biến EGFR</vt:lpstr>
      <vt:lpstr>OPTIMAL: Erlotinib so với gemcitabine/carboplatin trong điều trị BN UTPKTBN có đột biến EGFR</vt:lpstr>
      <vt:lpstr>LUX-Lung 7 (nghiên cứ pha IIb): Afatinib so với gefitinib </vt:lpstr>
      <vt:lpstr>ARCHER 1050 (nghiên cứu pha III): Dacomitinib so với gefitinib </vt:lpstr>
      <vt:lpstr>PowerPoint Presentation</vt:lpstr>
      <vt:lpstr>AURA3: Osimertinib vs hoá trị ở bệnh nhân NSCLC đề kháng với EGFR TKI bước một và có đột biến T790M</vt:lpstr>
      <vt:lpstr>Trình tự điều trị UTPKTBN có đột biến EGFR</vt:lpstr>
      <vt:lpstr>Những đột biến quan trọng trong ung thư phổi tế bào vảy và tế bào tuyến </vt:lpstr>
      <vt:lpstr>PROFILE -101473: Crizotinib vs hoá trị trong điều trị bước một UTPKTBN có sự sắp xếp lại gen ALK</vt:lpstr>
      <vt:lpstr>PowerPoint Presentation</vt:lpstr>
      <vt:lpstr>PowerPoint Presentation</vt:lpstr>
      <vt:lpstr>Trình tự điều trị UTPKTBN có sự sắp xếp lại gen ALK</vt:lpstr>
      <vt:lpstr>Chất ức chế tăng sinh mạch</vt:lpstr>
      <vt:lpstr>PowerPoint Presentation</vt:lpstr>
      <vt:lpstr>PowerPoint Presentation</vt:lpstr>
      <vt:lpstr>Liệu pháp miễn dịch (IO)</vt:lpstr>
      <vt:lpstr>IO đơn trị trong điều trị bước 2  UTPKTBN</vt:lpstr>
      <vt:lpstr>IO vs docetaxel khi điều trị bước hai ở bệnh nhân UTPKTBN</vt:lpstr>
      <vt:lpstr>IO đơn trị trong điều trị bước 1  UTPKTBN</vt:lpstr>
      <vt:lpstr>Keynote 024: Pembrolizumab vs hoá trị trong điều trị bước 1 UTPKTBN tăng biểu hiện PD-L1</vt:lpstr>
      <vt:lpstr>PowerPoint Presentation</vt:lpstr>
      <vt:lpstr>IO kết hợp với hoá trị trong điều trị bước 1 UTPKTBN</vt:lpstr>
      <vt:lpstr>Keynote 189: Pembrolizumab kết hợp với hoá trị trong điều trị bước 1 UTPKTBN</vt:lpstr>
      <vt:lpstr>PowerPoint Presentation</vt:lpstr>
      <vt:lpstr>Phối hợp các IO trong điều trị bước 1 UTPKTBN</vt:lpstr>
      <vt:lpstr>PowerPoint Presentation</vt:lpstr>
      <vt:lpstr>Tóm tắt kết quả các thử nghiệm lâm sàng của IO trong điều trị bước 1 UTPKTBN</vt:lpstr>
      <vt:lpstr>Kết luận</vt:lpstr>
      <vt:lpstr>Afatinib – EGFR TKI thế hệ 2 trong điều trị Ung thư phổi KTBN</vt:lpstr>
      <vt:lpstr>NỘI DUNG TRÌNH BÀY</vt:lpstr>
      <vt:lpstr>Ung thư phổi có tần suất mới mắc và tử vong cao nhất ở cả hai giới </vt:lpstr>
      <vt:lpstr>Tỉ lệ bệnh nhân NSCLC với EGFR M+</vt:lpstr>
      <vt:lpstr>Tổng quan EGFR TKI thế hệ 1, 2, và 3</vt:lpstr>
      <vt:lpstr>Cơ chế tác dụng Afatinib là chất ức chế toàn bộ nhóm ErbB  có tác dụng mạnh, chọn lọc và không hồi phục</vt:lpstr>
      <vt:lpstr>Chương trình thử nghiệm lâm sàng LUX-Lung (8 nghiên cứu)</vt:lpstr>
      <vt:lpstr>NỘI DUNG TRÌNH BÀY</vt:lpstr>
      <vt:lpstr>Vai trò của Afatinib – EGFR TKI thế hệ 2</vt:lpstr>
      <vt:lpstr>1. BỆNH NHÂN đột biến EGFR Thường Gặp</vt:lpstr>
      <vt:lpstr>PowerPoint Presentation</vt:lpstr>
      <vt:lpstr>LUX-Lung 3 và LUX-Lung 6  Thiết kế nghiên cứu</vt:lpstr>
      <vt:lpstr>LUX-Lung 3 và 6  Đặc điểm dịch tễ và lâm sàng</vt:lpstr>
      <vt:lpstr>LUX-Lung 3&amp;6: Afatinib cải thiện rõ rệt PFS so với hóa trị tiêu chuẩn và kéo dài thời gian sống thêm hơn 12 tháng ở bệnh nhân có đột biến Del19 </vt:lpstr>
      <vt:lpstr>LUX-Lung 3 &amp; 6: Afatinib cải thiện OS trên BN có đột biến Del19 – Khác biệt so với các TKI thế hệ 1</vt:lpstr>
      <vt:lpstr>LUX-Lung 3 &amp; 6 Cải thiện triệu chứng nổi bật trên lâm sàng</vt:lpstr>
      <vt:lpstr>LUX-Lung 7 -Thiết kế nghiên cứu</vt:lpstr>
      <vt:lpstr>  LUX-Lung 7  Đặc điểm bệnh nhân</vt:lpstr>
      <vt:lpstr>LUX-Lung 7: Afatinib cải thiện có ý nghiã PFS, TTF và tỉ lệ đáp ứng so với gefitinib </vt:lpstr>
      <vt:lpstr>LUX-Lung 7 : Thời gian sống còn toàn bộ ở nhóm BN được điều trị nối tiếp với TKI thế hệ 3  Khuynh hướng dài hơn ở nhóm afatinib so với nhóm BN gefitinib</vt:lpstr>
      <vt:lpstr>Đặc điểm của bệnh nhân: 91.5 – 94.8 % Đột biến thường gặp Del19 và L858R</vt:lpstr>
      <vt:lpstr>PowerPoint Presentation</vt:lpstr>
      <vt:lpstr>Nghiên cứu tại Đài Loan so sánh 3 EGFR TKIs</vt:lpstr>
      <vt:lpstr>Nhóm afatinib có mPFS 12.7 tháng và mOS 39.1 tháng</vt:lpstr>
      <vt:lpstr>PowerPoint Presentation</vt:lpstr>
      <vt:lpstr>2. BỆNH NHÂN Có Đột biến EGFR  KHÔNG THƯỜNG  gặp</vt:lpstr>
      <vt:lpstr>Thành phần các loại đột biến không thường gặp</vt:lpstr>
      <vt:lpstr>LUX-Lung 2, 3 &amp; 6:  Bệnh nhân đột biến không thường gặp </vt:lpstr>
      <vt:lpstr>Nghiên cứu LUX-Lung 2, 3 &amp; 6: dân số nghiên cứu</vt:lpstr>
      <vt:lpstr>LUX-Lung 2, 3 &amp; 6  Phân nhóm các đột biến không thường gặp</vt:lpstr>
      <vt:lpstr>LUX-Lung 2, 3, 6  Afatinib hiệu quả trên các đột biến EGFR không thường gặp</vt:lpstr>
      <vt:lpstr>LUX-Lung 2, 3, 6  Afatinib trên các đột biến EGFR không thường gặp</vt:lpstr>
      <vt:lpstr>2018 FDA Approval:  Mở rộng chỉ định của afatinib trên đối tượng đột biến không thường gặp (S768I, L861Q và G719X)</vt:lpstr>
      <vt:lpstr>Nghiên cứu phase IIIb:  Afatinib trên bệnh nhân Châu Á có đột biến không thường gặp</vt:lpstr>
      <vt:lpstr>Nghiên cứu đời thực tại Hàn Quốc Afatinib hiệu quả trên nhóm bệnh nhân đột biến không thường gặp</vt:lpstr>
      <vt:lpstr>Tóm tắt các dữ liệu đời thực: afatinib hiệu quả trên bệnh nhân NSCLC EGFR M+ có đột biến không thường gặp</vt:lpstr>
      <vt:lpstr>3. BỆNH NHÂN CÓ di căn não</vt:lpstr>
      <vt:lpstr>PowerPoint Presentation</vt:lpstr>
      <vt:lpstr>Mối liên hệ giữa di căn não và đột biến EGFR ở bệnh nhân NSCLC</vt:lpstr>
      <vt:lpstr>LUX-Lung 3 &amp; 6: Afatinib kéo dài thời gian đến khi tiến triển TKTW so với hoá trị</vt:lpstr>
      <vt:lpstr>LUX-Lung 3 &amp; 6: Afatinib cải thiện tỉ lệ đáp ứng ở bệnh nhân di căn não so với hoá trị</vt:lpstr>
      <vt:lpstr>PowerPoint Presentation</vt:lpstr>
      <vt:lpstr>Nghiên cứu lâm sàng phase IIIb Hiệu quả của afatinib trên bệnh nhân Châu Á có di căn não</vt:lpstr>
      <vt:lpstr>Kinh nghiêm thực tế ở Hàn Quốc của Kim et al  Nhóm bệnh nhân di căn não có trung vị PFS 15.7 tháng</vt:lpstr>
      <vt:lpstr>PowerPoint Presentation</vt:lpstr>
      <vt:lpstr>PowerPoint Presentation</vt:lpstr>
      <vt:lpstr>Tóm tắt kết quả dữ liệu đời thực của afatinib </vt:lpstr>
      <vt:lpstr>4. BỆNH NHÂN UNG THƯ PHỔI TẾ BÀO VẢY</vt:lpstr>
      <vt:lpstr>Tổng quan về ung thư phổi</vt:lpstr>
      <vt:lpstr>Ung thư phổi tế bào vảy</vt:lpstr>
      <vt:lpstr>Những đột biến quan trọng trong ung thư phổi tế bào vảy và tế bào tuyến </vt:lpstr>
      <vt:lpstr>Kết quả nghiên cứu một số trị liệu hướng đích trên bệnh nhân ung thư phổi tế bào vảy</vt:lpstr>
      <vt:lpstr>Vai trò của afatinib trong điều trị UTP tế bào vảy  theo ESMO 2019</vt:lpstr>
      <vt:lpstr>LUX-Lung 8: Thiết kế nghiên cứu</vt:lpstr>
      <vt:lpstr>LUX-Lung 8 Dân số nghiên cứu</vt:lpstr>
      <vt:lpstr>LUX-Lung 8: Afatinib cải thiện có ý nghiã PFS, OS, tỉ lệ kiểm soát bệnh, tỉ lệ đáp ứng bướu, cải thiện triệu chứng Ho, Khó thở, Đau &amp; Tình trạng sức khỏe tổng quát /QoL so với erlotinib </vt:lpstr>
      <vt:lpstr>Khuyến cáo của Bộ Y tế 2018</vt:lpstr>
      <vt:lpstr>NỘI DUNG TRÌNH BÀY</vt:lpstr>
      <vt:lpstr>Afatinib Chỉ định và chống chỉ định tại Việt Nam</vt:lpstr>
      <vt:lpstr>Afatinib Liều lượng và Cách sử dụng</vt:lpstr>
      <vt:lpstr>Biến cố bất lợi (AE) liên quan ức chế EGFR</vt:lpstr>
      <vt:lpstr> LUX-Lung 3 và 6 TDP liên quan điều trị thường nhất trong LL-3 so với LL-6  (Khác biệt &gt;20% giữa các nhánh điều trị)</vt:lpstr>
      <vt:lpstr>LUX-Lung 8: Afatinib có tỉ lệ biến cố ngoại ý tương đương với erlotinib</vt:lpstr>
      <vt:lpstr>PowerPoint Presentation</vt:lpstr>
      <vt:lpstr>Afatinib Sơ đồ điều chỉnh liều cho Afatinib</vt:lpstr>
      <vt:lpstr>PowerPoint Presentation</vt:lpstr>
      <vt:lpstr>RealGiDo: Nghiên cứu điều chỉnh liều   228 Bệnh nhân tại 29 trung tâm ở 13 Quốc gia</vt:lpstr>
      <vt:lpstr>PowerPoint Presentation</vt:lpstr>
      <vt:lpstr>PowerPoint Presentation</vt:lpstr>
      <vt:lpstr>NỘI DUNG TRÌNH BÀY</vt:lpstr>
      <vt:lpstr>Kết luận</vt:lpstr>
      <vt:lpstr>Kết luận</vt:lpstr>
      <vt:lpstr>TRÂN TRỌNG CẢM ƠN</vt:lpstr>
      <vt:lpstr>Afatinib – Afatinib – TKI thế hệ 2 trong điều trị Ung thư phổi KTBN trên đối tượng BN có đột biến EGFR thường gặp </vt:lpstr>
      <vt:lpstr>Nội dung trình bày</vt:lpstr>
      <vt:lpstr>Tỉ lệ bệnh nhân NSCLC với EGFR M+</vt:lpstr>
      <vt:lpstr>Tổng quan EGFR TKI thế hệ 1, 2, và 3</vt:lpstr>
      <vt:lpstr>Chương trình thử nghiệm lâm sàng LUX-Lung (8 nghiên cứu)</vt:lpstr>
      <vt:lpstr>LUX-Lung 3 &amp; 6: Afatinib cải thiện PFS so với hoá trị ở nhóm bệnh nhân có đột biến thường gặp</vt:lpstr>
      <vt:lpstr>Ở bệnh nhân Del19 : Afatinib giúp kéo dài OS hơn 1 năm so với hoá trị </vt:lpstr>
      <vt:lpstr>LUX-Lung 7: Afatinib cải thiện PFS so với Gefitinib đặc biệt là ở nhóm bệnh nhân Del19</vt:lpstr>
      <vt:lpstr>Hiệu quả nhất quán của afatinib trên nhóm đột biến EGFR thường gặp ở 3 nghiên cứu Lux Lung 3,6,7 </vt:lpstr>
      <vt:lpstr>Thời gian đến khi điều trị thất bại (TTF) theo loại đột biến  Afatinib kéo dài TTF so với Gefitinib ở Del19 và L858R</vt:lpstr>
      <vt:lpstr>Tỉ lệ đáp ứng khách quan ở nhóm BN có đột biến thường gặp: Afatinib cải thiện ORR so với hoá trị và Gefitinib </vt:lpstr>
      <vt:lpstr>Afatinib kéo dài thời gian đến khi triệu chứng lâm sàng nặng thêm, nhất quán với các dạng đột biến</vt:lpstr>
      <vt:lpstr>Đáp ứng và tiên lượng của Del19 so với L858R trong UTPKTBN có đột biến EGFR</vt:lpstr>
      <vt:lpstr>LUX-Lung 7 : Thời gian sống còn toàn bộ ở nhóm BN được điều trị nối tiếp với TKI thế hệ 3  Khuynh hướng dài hơn ở nhóm afatinib so với nhóm BN gefitinib</vt:lpstr>
      <vt:lpstr>Cập nhật dữ liệu đời thực trong điều trị BN có đột biến thường gặp  </vt:lpstr>
      <vt:lpstr>PowerPoint Presentation</vt:lpstr>
      <vt:lpstr>RealGiDo: Nghiên cứu về điều chỉnh liều   228 Bệnh nhân đột biến EGFR thường gặp tại 29 trung tâm ở 13 Quốc gia</vt:lpstr>
      <vt:lpstr>Nghiên cứu tại Đức đánh giá hiệu quả của afatinib trong điều trị bước 1 UTPKTBN có đột biến EGFR - ORR</vt:lpstr>
      <vt:lpstr>Nghiên cứu tại Đức đánh giá hiệu quả của afatinib trong điều trị bước 1 UTPKTBN có đột biến EGFR – PFS &amp; OS</vt:lpstr>
      <vt:lpstr>Nghiên cứu tại: Samsung Medical Center, Seoul, Korea Đặc điểm của bệnh nhân: 91.5 – 94.8 % Đột biến thường gặp Del19 và L858R</vt:lpstr>
      <vt:lpstr>Nghiên cứu tại Samsung Medical Center, Seoul, Korea Đặc điểm của bệnh nhân: 91.5 – 94.8 % Đột biến thường gặp Del19 và L858R</vt:lpstr>
      <vt:lpstr>Hiệu quả: afatinib cải thiện về OS so với EGFR TKI thế hệ 1</vt:lpstr>
      <vt:lpstr>Nghiên cứu tại Canada: Afatinib cải thiện về OS so với EGFR TKI thế hệ 1: Khác biệt nhất quán ở 2 loại đột biến Del-19 và L858R</vt:lpstr>
      <vt:lpstr>Nghiên cứu tại Nhật: So sánh hiệu quả của Afatinib và 1G EGFR TKI trên 1,354 bệnh nhân UTPKTBN có đột biến EGFR </vt:lpstr>
      <vt:lpstr>RWD Su et al. tại Đài Loan so sánh 3 EGFR TKIs </vt:lpstr>
      <vt:lpstr>Cập nhật dữ liệu đời thực trong điều trị BN có đột biến thường gặp  </vt:lpstr>
      <vt:lpstr>172 BN được đưa vào phân tích từ hai trung tâm y khoa tại Mỹ . 52 (30,2%) BN điều trị với osimertinib, 120 (69,8%) điều trị với các TKI khác trong đó có 25BN điều trị với afatinib.</vt:lpstr>
      <vt:lpstr>Japan RWE (CJLSG1903):  Afatinib vs. Osimertinib trong điều trị bước 1 UTPKTBN có đột biến EGFR</vt:lpstr>
      <vt:lpstr>RWE Đài Loan  Afatinib vs. Osimertinib trong điều trị bước 1 UTPKTBN có đột biến EGFR</vt:lpstr>
      <vt:lpstr>Nội dung trình bày</vt:lpstr>
      <vt:lpstr>Hướng dẫn điều chỉnh liều cho Afatinib</vt:lpstr>
      <vt:lpstr>PowerPoint Presentation</vt:lpstr>
      <vt:lpstr>RealGiDo: Nghiên cứu điều chỉnh liều   228 Bệnh nhân tại 29 trung tâm ở 13 Quốc gia</vt:lpstr>
      <vt:lpstr>PowerPoint Presentation</vt:lpstr>
      <vt:lpstr>PowerPoint Presentation</vt:lpstr>
      <vt:lpstr>Afatinib giúp giảm nguy cơ tương tác thuốc</vt:lpstr>
      <vt:lpstr>Afatinib Không bị ảnh hưởng bởi  Enzym CYP450 và hút thuốc lá</vt:lpstr>
      <vt:lpstr>Tóm tắt</vt:lpstr>
      <vt:lpstr>TRÂN TRỌNG CẢM ƠN</vt:lpstr>
      <vt:lpstr>Afatinib – TKI thế hệ 2 trong điều trị UTPKTBN trên đối tượng BN có đột biến EGFR không thường gặp</vt:lpstr>
      <vt:lpstr>Tỉ lệ bệnh nhân NSCLC với EGFR M+</vt:lpstr>
      <vt:lpstr>PowerPoint Presentation</vt:lpstr>
      <vt:lpstr>Độ nhạy đối với các loại đột biến EGFR của các EGFR TKI thế hệ 1, 2, và 3 </vt:lpstr>
      <vt:lpstr>Bệnh nhân đột biến hiếm trong LUX-Lung 2, 3, &amp; 6</vt:lpstr>
      <vt:lpstr>Nghiên cứu LUX-Lung 2, 3 &amp; 6: dân số nghiên cứu</vt:lpstr>
      <vt:lpstr>Nghiên cứu LUX-Lung 2, 3 &amp; 6:  phân nhóm các đột biến không thường gặp</vt:lpstr>
      <vt:lpstr>Nghiên cứu LUX-Lung 2, 3, 6  Afatinib hiệu quả trên các đột biến EGFR không thường gặp</vt:lpstr>
      <vt:lpstr>2018 FDA Approval:  Mở rộng chỉ định của afatinib trên đối tượng đột biến không thường gặp (S768I, L861Q và G719X)</vt:lpstr>
      <vt:lpstr>Nghiên cứu phase 3b: Hiệu quả của afatinib trên bệnh nhân Châu Á có đột biến không thường gặp</vt:lpstr>
      <vt:lpstr>Dữ liệu đời thực tại Đài Loan: Afatinib trong điều trị bước 1 BN đột biến không thường gặp</vt:lpstr>
      <vt:lpstr>Nghiên cứu đời thực tại Hàn Quốc: Afatinib hiệu quả trên nhóm bệnh nhân NSCLC có đột biến không thường gặp</vt:lpstr>
      <vt:lpstr>Kết quả của cơ sở dữ liệu 1023 bệnh nhân đột biến không thường gặp điều trị với afatinib</vt:lpstr>
      <vt:lpstr>Kết quả của cơ sở dữ liệu 1023 bệnh nhân đột biến không thường gặp điều trị với afatinib</vt:lpstr>
      <vt:lpstr>Kết quả của cơ sở dữ liệu 1023 bệnh nhân đột biến không thường gặp điều trị với afatinib</vt:lpstr>
      <vt:lpstr>Kết quả TTF theo loại đột biến của nhóm bệnh nhân chưa điều trị TKI trước đó </vt:lpstr>
      <vt:lpstr>Tóm tắt các dữ liệu đời thực: Afatinib hiệu quả trên bệnh nhân NSCLC EGFR M+ có đột biến không thường gặp</vt:lpstr>
      <vt:lpstr>PowerPoint Presentation</vt:lpstr>
      <vt:lpstr>RealGiDo: Nghiên cứu điều chỉnh liều   228 Bệnh nhân tại 29 trung tâm ở 13 Quốc gia</vt:lpstr>
      <vt:lpstr>PowerPoint Presentation</vt:lpstr>
      <vt:lpstr>PowerPoint Presentation</vt:lpstr>
      <vt:lpstr>Hướng dẫn điều chỉnh liều cho afatinib</vt:lpstr>
      <vt:lpstr>KẾT LUẬN</vt:lpstr>
      <vt:lpstr>Vai trò của Afatinib trong điều trị ung thư phổi KTBN EGFR(+)  có di căn não</vt:lpstr>
      <vt:lpstr>PowerPoint Presentation</vt:lpstr>
      <vt:lpstr>Mối liên hệ giữa di căn não và đột biến EGFR ở bệnh nhân NSCLC</vt:lpstr>
      <vt:lpstr>PowerPoint Presentation</vt:lpstr>
      <vt:lpstr>LUX-Lung 3 &amp; 6: Afatinib cải thiện tỉ lệ đáp ứng ở bệnh nhân di căn não so với hoá trị</vt:lpstr>
      <vt:lpstr>LUX-Lung 3 &amp; 6: Afatinib kéo dài thời gian đến khi tiến triển TKTW so với hoá trị</vt:lpstr>
      <vt:lpstr>LUX-Lung 3:</vt:lpstr>
      <vt:lpstr>LUX-Lung 6:</vt:lpstr>
      <vt:lpstr>Phân tích gộp lux-lung 3 và 6: afatinib cải thiện đáng kể PFS ở bệnh nhân di căn não so với hoá trị</vt:lpstr>
      <vt:lpstr>Nghiên cứu lâm sàng phase 3b: hiệu quả của afatinib trên bệnh nhân Châu Á có di căn não</vt:lpstr>
      <vt:lpstr>PowerPoint Presentation</vt:lpstr>
      <vt:lpstr>PowerPoint Presentation</vt:lpstr>
      <vt:lpstr>Kinh nghiêm thực tế ở Hàn Quốc của Kim et al Afatinib cải thiện PFS ở bệnh nhân có di căn não đạt 15.7 tháng.</vt:lpstr>
      <vt:lpstr>Kinh nghiêm thực tế sử dụng afatinib bước một ở National Cancer Center, Singapore</vt:lpstr>
      <vt:lpstr>Kinh nghiêm thực tế sử dụng afatinib bước một ở National Cancer Center, Singapore</vt:lpstr>
      <vt:lpstr>TOAST: NC đánh giá hiệu quả của các trình tự điều trị khởi đầu bằng afatinib</vt:lpstr>
      <vt:lpstr>Dữ liệu đời thực tại BV Samsung: Hiệu quả trên TKTƯ của Afatinib so với EGFR TKI thế hệ 1</vt:lpstr>
      <vt:lpstr>GIOSWING: Hiệu quả của trình tự điều trị Afatinib-Osimertinib ở BN châu Á có di căn não nền</vt:lpstr>
      <vt:lpstr> </vt:lpstr>
      <vt:lpstr>Tóm tắt kết quả dữ liệu đời thực của afatinib </vt:lpstr>
      <vt:lpstr>PowerPoint Presentation</vt:lpstr>
      <vt:lpstr>RealGiDo: Nghiên cứu điều chỉnh liều   228 Bệnh nhân tại 29 trung tâm ở 13 Quốc gia</vt:lpstr>
      <vt:lpstr>PowerPoint Presentation</vt:lpstr>
      <vt:lpstr>PowerPoint Presentation</vt:lpstr>
      <vt:lpstr>Hướng dẫn điều chỉnh liều cho afatinib</vt:lpstr>
      <vt:lpstr>Kết luận</vt:lpstr>
      <vt:lpstr>Trân trọng cám ơn</vt:lpstr>
      <vt:lpstr>LUX-Lung 3&amp;6</vt:lpstr>
      <vt:lpstr>PowerPoint Presentation</vt:lpstr>
      <vt:lpstr>Vai trò của afatinib trong điều trị ung thư phổi tế bào vảy</vt:lpstr>
      <vt:lpstr>Tổng quan về ung thư phổi</vt:lpstr>
      <vt:lpstr>Cách mạng trong điều trị ung thư phổi</vt:lpstr>
      <vt:lpstr>Ung thư phổi tế bào vảy</vt:lpstr>
      <vt:lpstr>Những đột biến quan trọng trong ung thư phổi tế bào vảy và tế bào tuyến </vt:lpstr>
      <vt:lpstr>Kết quả nghiên cứu một số trị liệu hướng đích trên BN ung thư phổi tế bào vảy</vt:lpstr>
      <vt:lpstr>Hướng điều trị ung thư phổi tế bào vảy theo ESMO</vt:lpstr>
      <vt:lpstr>Hướng điều trị ung thư phổi tế bào vảy theo ESMO</vt:lpstr>
      <vt:lpstr>IO so với docetaxel khi điều trị bước 2 ở BN NSCLC</vt:lpstr>
      <vt:lpstr>Docetaxel so với chăm sóc nâng đỡ trong điều trị duy trì bệnh nhân NSCLC bước hai</vt:lpstr>
      <vt:lpstr>Nghiên cứu BR 21: Erlotinib vs placebo trong điều trị NSCLC bước hai </vt:lpstr>
      <vt:lpstr>Phân tích gộp: So sánh hiệu quả của erlotinib và hoá trị trong điều trị duy trì bước hai</vt:lpstr>
      <vt:lpstr>LUX-Lung 8: Thiết kế nghiên cứu</vt:lpstr>
      <vt:lpstr>LUX-Lung 8: Dân số nghiên cứu</vt:lpstr>
      <vt:lpstr>LUX-Lung 8: Afatinib cải thiện có ý nghĩa PFS so với erlotinib</vt:lpstr>
      <vt:lpstr>LUX-Lung 8: Afatinib cải thiện có ý nghĩa OS so với erlotinib</vt:lpstr>
      <vt:lpstr>PowerPoint Presentation</vt:lpstr>
      <vt:lpstr>LUX-Lung 8: Afatinib cải thiện triệu chứng Ho,  Khó thở, Đau &amp; Tình trạng sức khỏe tổng quát /QoL</vt:lpstr>
      <vt:lpstr>LUX-Lung 8: Afatinib có tỉ lệ biến cố ngoại ý tương đương với erlotinib</vt:lpstr>
      <vt:lpstr>PowerPoint Presentation</vt:lpstr>
      <vt:lpstr>PowerPoint Presentation</vt:lpstr>
      <vt:lpstr>PowerPoint Presentation</vt:lpstr>
      <vt:lpstr>Vai trò của afatinib trong điều trị SqCC theo ESMO</vt:lpstr>
      <vt:lpstr>Khuyến cáo của Bộ Y tế 2018</vt:lpstr>
      <vt:lpstr>RWD từ Mỹ: Afatinib bước 2 ở UTP tế bào vảy</vt:lpstr>
      <vt:lpstr>RWD từ Mỹ: Afatinib bước 2 ở UTP tế bào vảy</vt:lpstr>
      <vt:lpstr>Chỉ định và chống chỉ định tại Việt Nam</vt:lpstr>
      <vt:lpstr>Sơ đồ điều chỉnh liều cho afatinib</vt:lpstr>
      <vt:lpstr>Kết luận</vt:lpstr>
      <vt:lpstr>Xử trí tác dụng phụ của Afatinib  ở bệnh nhân UTP KTBN có đột biến EGFR  </vt:lpstr>
      <vt:lpstr>NỘI DUNG TRÌNH BÀY</vt:lpstr>
      <vt:lpstr>Cơ chế tác dụng Afatinib là chất ức chế toàn bộ nhóm ErbB  có tác dụng mạnh, chọn lọc và không hồi phục</vt:lpstr>
      <vt:lpstr>NỘI DUNG TRÌNH BÀY</vt:lpstr>
      <vt:lpstr>LUX-Lung 3 và LUX-Lung 6  Thiết kế nghiên cứu</vt:lpstr>
      <vt:lpstr>PowerPoint Presentation</vt:lpstr>
      <vt:lpstr>PowerPoint Presentation</vt:lpstr>
      <vt:lpstr>LUX-Lung 3 và 6  Afatinib kéo dài thời gian sống thêm hơn 12 tháng  ở bệnh nhân có đột biến Del19</vt:lpstr>
      <vt:lpstr>LUX-Lung 3 và 6  Afatinib kéo dài thời gian sống thêm hơn 12 tháng  ở bệnh nhân có đột biến Del19</vt:lpstr>
      <vt:lpstr>LUX-Lung 3 và 6 phân tích gộp Afatinib cải thiện OS ở bệnh nhân có các đột biến thường gặp</vt:lpstr>
      <vt:lpstr>LUX-Lung 2,3 và 6  Afatinib trên các đột biến EGFR hiếm gặp</vt:lpstr>
      <vt:lpstr>LUX-Lung 2,3 và 6  Afatinib trên các đột biến EGFR hiếm gặp</vt:lpstr>
      <vt:lpstr>LUX-Lung 3 và 6 Afatinib cải thiện triệu chứng nổi bật trên lâm sàng</vt:lpstr>
      <vt:lpstr>LUX-Lung 7  Thiết kế nghiên cứu</vt:lpstr>
      <vt:lpstr>LUX-Lung 7 Afatinib cải thiện tỉ lệ đáp ứng so với gefitinib </vt:lpstr>
      <vt:lpstr>LUX-Lung 7 Afatinib cải thiện rõ rệt PFS so với gefitinib </vt:lpstr>
      <vt:lpstr>LUX-Lung 7  Afatinib có khuynh hướng cải thiện OS so với gefitinib</vt:lpstr>
      <vt:lpstr>  LUX-Lung 3,6 và 7  Giảm liều Afatinib không làm giảm hiệu quả PFS trung vị tương tự  ở BN giảm liều trong 6 tháng đầu và BN duy trì liều 40mg 1 lần/ngày </vt:lpstr>
      <vt:lpstr>LUX-Lung 8 Thiết kế nghiên cứu</vt:lpstr>
      <vt:lpstr>PowerPoint Presentation</vt:lpstr>
      <vt:lpstr>PowerPoint Presentation</vt:lpstr>
      <vt:lpstr>NỘI DUNG TRÌNH BÀY</vt:lpstr>
      <vt:lpstr>Afatinib Chỉ định và chống chỉ định tại Việt Nam</vt:lpstr>
      <vt:lpstr>Biến cố bất lợi (AE) liên quan ức chế EGFR</vt:lpstr>
      <vt:lpstr> LUX-Lung 3 và 6 TDP liên quan điều trị thường nhất trong LL-3 so với LL-6  (Khác biệt &gt;20% giữa các nhánh điều trị)</vt:lpstr>
      <vt:lpstr>PowerPoint Presentation</vt:lpstr>
      <vt:lpstr>PowerPoint Presentation</vt:lpstr>
      <vt:lpstr>Xử trí tiêu chảy độ 1-2</vt:lpstr>
      <vt:lpstr>Xử trí tiêu chảy độ ≥3</vt:lpstr>
      <vt:lpstr>Phân độ viêm niêm mạc miệng (viêm miệng)</vt:lpstr>
      <vt:lpstr>Xử trí viêm niêm mạc (viêm miệng)</vt:lpstr>
      <vt:lpstr>Phân độ ban dạng mụn</vt:lpstr>
      <vt:lpstr>Xử trí ban dạng mụn </vt:lpstr>
      <vt:lpstr>Phân độ viêm quanh móng (rối loạn trên móng)</vt:lpstr>
      <vt:lpstr>Xử trí viêm quanh móng (rối loạn trên móng)</vt:lpstr>
      <vt:lpstr>PowerPoint Presentation</vt:lpstr>
      <vt:lpstr>Afatinib Sơ đồ điều chỉnh liều cho Afatinib</vt:lpstr>
      <vt:lpstr>  LUX-Lung 3,6 và 7  Giảm liều Afatinib không làm giảm hiệu quả PFS trung vị tương tự  ở BN giảm liều trong 6 tháng đầu và BN duy trì liều 40mg 1 lần/ngày </vt:lpstr>
      <vt:lpstr>Tóm tắt về xử trí TDP Afatinib</vt:lpstr>
      <vt:lpstr>NỘI DUNG TRÌNH BÀY</vt:lpstr>
      <vt:lpstr>Kết luận</vt:lpstr>
      <vt:lpstr>TRÂN TRỌNG CẢM ƠN</vt:lpstr>
      <vt:lpstr>Cập nhật dữ liệu đời thực trong trình tự điều trị tối ưu UTPKTBN với EGFR TKIs ở bệnh nhân Châu Á</vt:lpstr>
      <vt:lpstr>Tổng quan EGFR TKI thế hệ 1, 2, và 3</vt:lpstr>
      <vt:lpstr>Tổng quan EGFR TKI: hiệu quả điều trị</vt:lpstr>
      <vt:lpstr>Tổng quan EGFR TKI: độ dung nạp</vt:lpstr>
      <vt:lpstr>Tổng quan về các bước điều trị với EGFR TKI</vt:lpstr>
      <vt:lpstr>Chiến lược điều trị nối tiếp Các vấn đề cần cân nhắc</vt:lpstr>
      <vt:lpstr>Lựa chọn khởi trị UTPKTB có đột biến EGFR afatinib vs EGFR TKI thế hệ 1</vt:lpstr>
      <vt:lpstr>Afatinib giúp gắn kết chặt chẽ với EGFR thông qua liên kết không thuận nghịch</vt:lpstr>
      <vt:lpstr>LUX-Lung 7: Afatinib cải thiện có ý nghiã PFS, TTF và tỉ lệ đáp ứng so với gefitinib </vt:lpstr>
      <vt:lpstr>Nghiên cứu tại: Samsung Medical Center, Seoul, Korea Đặc điểm của bệnh nhân: 91.5 – 94.8 % Đột biến thường gặp Del19 và L858R</vt:lpstr>
      <vt:lpstr>Nghiên cứu đời thực tại Đài Loan</vt:lpstr>
      <vt:lpstr>Dữ liệu đời thực tại BV Samsung: Hiệu quả trên TKTƯ của Afatinib so với EGFR TKI thế hệ 1</vt:lpstr>
      <vt:lpstr>PowerPoint Presentation</vt:lpstr>
      <vt:lpstr>Với bệnh nhân đề kháng T790M:  Ảnh hưởng của lựa chọn điều trị bước 1 tới hiệu quả điều trị bước 2 với Osimertinib</vt:lpstr>
      <vt:lpstr>Đề kháng thứ phát với EGFR TKI thế hệ 1 và 2</vt:lpstr>
      <vt:lpstr>Những phương pháp để xác định T790M</vt:lpstr>
      <vt:lpstr>Giả thiết về tác động của trình tự điều trị EGFR TKI đến sự phát triển của khối u</vt:lpstr>
      <vt:lpstr>LUX-Lung 7: Thời gian sống còn toàn bộ ở nhóm BN được điều trị nối tiếp với TKI thế hệ 3  Khuynh hướng dài hơn ở nhóm BN afatinib so với nhóm gefitinib</vt:lpstr>
      <vt:lpstr>Tamaya et al: Trình tự điều trị tối ưu cho EGFR TKI</vt:lpstr>
      <vt:lpstr>Tamaya et al: PFS với osimertinib bước 2 có khuynh hướng dài hơn ở bệnh nhân khởi trị bước một với afatinib</vt:lpstr>
      <vt:lpstr>GIOTAG: TOT điều trị nối tiếp Afatinib-Osimertinib</vt:lpstr>
      <vt:lpstr>Sống còn toàn bộ: Afatinib vs TKI thế hệ 1</vt:lpstr>
      <vt:lpstr>Phân tích hậu kiểm LUX-Lung 3  OS trên dân số Nhật Bản</vt:lpstr>
      <vt:lpstr>Dữ liệu đời thực tại Đài Loan</vt:lpstr>
      <vt:lpstr>PowerPoint Presentation</vt:lpstr>
      <vt:lpstr>Kết quả nghiên cứu: Sống còn toàn bộ</vt:lpstr>
      <vt:lpstr>PowerPoint Presentation</vt:lpstr>
      <vt:lpstr>Vai trò của TKI thế hệ 3 trong điều trị UTPKTBN có đột biến EGFR?</vt:lpstr>
      <vt:lpstr>Những vấn đề cần cân nhắc khi sử dụng EGFR TKI thế hệ 3 trong điều trị bước 1 UTPKTBN có đột biến EGFR?</vt:lpstr>
      <vt:lpstr>Kết luận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Vo,Ngoc_Sach (HP Med Affairs) BII-VN-H</dc:creator>
  <cp:lastModifiedBy>Vo,Ngoc_Sach (HP Med Affairs) BII-VN-H</cp:lastModifiedBy>
  <cp:revision>1</cp:revision>
  <dcterms:created xsi:type="dcterms:W3CDTF">2023-02-27T00:44:49Z</dcterms:created>
  <dcterms:modified xsi:type="dcterms:W3CDTF">2023-02-27T01:08:08Z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0x0101005FC5928816DD084C82E52D2954BF4DBF</vt:lpwstr>
  </property>
</Properties>
</file>